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59" r:id="rId2"/>
    <p:sldId id="322" r:id="rId3"/>
    <p:sldId id="471" r:id="rId4"/>
    <p:sldId id="528" r:id="rId5"/>
    <p:sldId id="627" r:id="rId6"/>
    <p:sldId id="611" r:id="rId7"/>
    <p:sldId id="612" r:id="rId8"/>
    <p:sldId id="613" r:id="rId9"/>
    <p:sldId id="621" r:id="rId10"/>
    <p:sldId id="623" r:id="rId11"/>
    <p:sldId id="624" r:id="rId12"/>
    <p:sldId id="625" r:id="rId13"/>
    <p:sldId id="626" r:id="rId14"/>
    <p:sldId id="628" r:id="rId15"/>
    <p:sldId id="614" r:id="rId16"/>
    <p:sldId id="615" r:id="rId17"/>
    <p:sldId id="629" r:id="rId18"/>
    <p:sldId id="630" r:id="rId19"/>
    <p:sldId id="631" r:id="rId20"/>
    <p:sldId id="632" r:id="rId21"/>
    <p:sldId id="617" r:id="rId22"/>
    <p:sldId id="634" r:id="rId23"/>
    <p:sldId id="635" r:id="rId24"/>
    <p:sldId id="633" r:id="rId25"/>
    <p:sldId id="636" r:id="rId26"/>
    <p:sldId id="637" r:id="rId27"/>
    <p:sldId id="616" r:id="rId28"/>
    <p:sldId id="618" r:id="rId29"/>
    <p:sldId id="619" r:id="rId30"/>
    <p:sldId id="640" r:id="rId31"/>
    <p:sldId id="641" r:id="rId32"/>
    <p:sldId id="620" r:id="rId33"/>
    <p:sldId id="642" r:id="rId34"/>
    <p:sldId id="644" r:id="rId35"/>
    <p:sldId id="645" r:id="rId36"/>
  </p:sldIdLst>
  <p:sldSz cx="9144000" cy="5143500" type="screen16x9"/>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724"/>
    <a:srgbClr val="F76911"/>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5244" autoAdjust="0"/>
  </p:normalViewPr>
  <p:slideViewPr>
    <p:cSldViewPr>
      <p:cViewPr varScale="1">
        <p:scale>
          <a:sx n="114" d="100"/>
          <a:sy n="114" d="100"/>
        </p:scale>
        <p:origin x="677" y="82"/>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4013204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3148128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332442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3038222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482624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256541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4025754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413913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80037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453183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3117404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4061050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32870370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3315905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2412406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25</a:t>
            </a:fld>
            <a:endParaRPr lang="zh-CN" altLang="en-US"/>
          </a:p>
        </p:txBody>
      </p:sp>
    </p:spTree>
    <p:extLst>
      <p:ext uri="{BB962C8B-B14F-4D97-AF65-F5344CB8AC3E}">
        <p14:creationId xmlns:p14="http://schemas.microsoft.com/office/powerpoint/2010/main" val="19479971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26</a:t>
            </a:fld>
            <a:endParaRPr lang="zh-CN" altLang="en-US"/>
          </a:p>
        </p:txBody>
      </p:sp>
    </p:spTree>
    <p:extLst>
      <p:ext uri="{BB962C8B-B14F-4D97-AF65-F5344CB8AC3E}">
        <p14:creationId xmlns:p14="http://schemas.microsoft.com/office/powerpoint/2010/main" val="13835264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27</a:t>
            </a:fld>
            <a:endParaRPr lang="zh-CN" altLang="en-US"/>
          </a:p>
        </p:txBody>
      </p:sp>
    </p:spTree>
    <p:extLst>
      <p:ext uri="{BB962C8B-B14F-4D97-AF65-F5344CB8AC3E}">
        <p14:creationId xmlns:p14="http://schemas.microsoft.com/office/powerpoint/2010/main" val="2440104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28</a:t>
            </a:fld>
            <a:endParaRPr lang="zh-CN" altLang="en-US"/>
          </a:p>
        </p:txBody>
      </p:sp>
    </p:spTree>
    <p:extLst>
      <p:ext uri="{BB962C8B-B14F-4D97-AF65-F5344CB8AC3E}">
        <p14:creationId xmlns:p14="http://schemas.microsoft.com/office/powerpoint/2010/main" val="20322001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29</a:t>
            </a:fld>
            <a:endParaRPr lang="zh-CN" altLang="en-US"/>
          </a:p>
        </p:txBody>
      </p:sp>
    </p:spTree>
    <p:extLst>
      <p:ext uri="{BB962C8B-B14F-4D97-AF65-F5344CB8AC3E}">
        <p14:creationId xmlns:p14="http://schemas.microsoft.com/office/powerpoint/2010/main" val="3525218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30</a:t>
            </a:fld>
            <a:endParaRPr lang="zh-CN" altLang="en-US"/>
          </a:p>
        </p:txBody>
      </p:sp>
    </p:spTree>
    <p:extLst>
      <p:ext uri="{BB962C8B-B14F-4D97-AF65-F5344CB8AC3E}">
        <p14:creationId xmlns:p14="http://schemas.microsoft.com/office/powerpoint/2010/main" val="1851432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31</a:t>
            </a:fld>
            <a:endParaRPr lang="zh-CN" altLang="en-US"/>
          </a:p>
        </p:txBody>
      </p:sp>
    </p:spTree>
    <p:extLst>
      <p:ext uri="{BB962C8B-B14F-4D97-AF65-F5344CB8AC3E}">
        <p14:creationId xmlns:p14="http://schemas.microsoft.com/office/powerpoint/2010/main" val="33633923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32</a:t>
            </a:fld>
            <a:endParaRPr lang="zh-CN" altLang="en-US"/>
          </a:p>
        </p:txBody>
      </p:sp>
    </p:spTree>
    <p:extLst>
      <p:ext uri="{BB962C8B-B14F-4D97-AF65-F5344CB8AC3E}">
        <p14:creationId xmlns:p14="http://schemas.microsoft.com/office/powerpoint/2010/main" val="4106782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33</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34</a:t>
            </a:fld>
            <a:endParaRPr lang="zh-CN" altLang="en-US"/>
          </a:p>
        </p:txBody>
      </p:sp>
    </p:spTree>
    <p:extLst>
      <p:ext uri="{BB962C8B-B14F-4D97-AF65-F5344CB8AC3E}">
        <p14:creationId xmlns:p14="http://schemas.microsoft.com/office/powerpoint/2010/main" val="40662506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35</a:t>
            </a:fld>
            <a:endParaRPr lang="zh-CN" altLang="en-US"/>
          </a:p>
        </p:txBody>
      </p:sp>
    </p:spTree>
    <p:extLst>
      <p:ext uri="{BB962C8B-B14F-4D97-AF65-F5344CB8AC3E}">
        <p14:creationId xmlns:p14="http://schemas.microsoft.com/office/powerpoint/2010/main" val="3413409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142880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452668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3351445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1425473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298924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9">
            <a:extLst>
              <a:ext uri="{FF2B5EF4-FFF2-40B4-BE49-F238E27FC236}">
                <a16:creationId xmlns:a16="http://schemas.microsoft.com/office/drawing/2014/main" id="{FBE03348-CA5A-41A3-8B48-3374CD42A460}"/>
              </a:ext>
            </a:extLst>
          </p:cNvPr>
          <p:cNvSpPr>
            <a:spLocks/>
          </p:cNvSpPr>
          <p:nvPr/>
        </p:nvSpPr>
        <p:spPr bwMode="auto">
          <a:xfrm>
            <a:off x="3074886" y="2530113"/>
            <a:ext cx="4129292" cy="9057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100" dirty="0">
                <a:solidFill>
                  <a:srgbClr val="53585F"/>
                </a:solidFill>
              </a:rPr>
              <a:t>知彼即探索工作世界。大学生对外围环境缺少认识。生活中，我们有不少大学生，他们对 家庭的希望、社会的需求、组织的需求、国家政策以及社会经济的发展等情况没有较多的了解， 这些也是制约大学生职业生涯规划的主要因素之一。</a:t>
            </a:r>
          </a:p>
        </p:txBody>
      </p:sp>
      <p:sp>
        <p:nvSpPr>
          <p:cNvPr id="26" name="Freeform: Shape 10">
            <a:extLst>
              <a:ext uri="{FF2B5EF4-FFF2-40B4-BE49-F238E27FC236}">
                <a16:creationId xmlns:a16="http://schemas.microsoft.com/office/drawing/2014/main" id="{35B6BADE-31CD-4BBF-A1CB-802AB04773C3}"/>
              </a:ext>
            </a:extLst>
          </p:cNvPr>
          <p:cNvSpPr>
            <a:spLocks/>
          </p:cNvSpPr>
          <p:nvPr/>
        </p:nvSpPr>
        <p:spPr bwMode="auto">
          <a:xfrm>
            <a:off x="3052305" y="2125852"/>
            <a:ext cx="655599"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800" b="1" dirty="0">
                <a:solidFill>
                  <a:srgbClr val="53585F"/>
                </a:solidFill>
              </a:rPr>
              <a:t>知彼</a:t>
            </a:r>
          </a:p>
        </p:txBody>
      </p:sp>
      <p:grpSp>
        <p:nvGrpSpPr>
          <p:cNvPr id="27" name="组合 26">
            <a:extLst>
              <a:ext uri="{FF2B5EF4-FFF2-40B4-BE49-F238E27FC236}">
                <a16:creationId xmlns:a16="http://schemas.microsoft.com/office/drawing/2014/main" id="{AE42CCAF-0FFC-4504-8634-36854A564D1F}"/>
              </a:ext>
            </a:extLst>
          </p:cNvPr>
          <p:cNvGrpSpPr/>
          <p:nvPr/>
        </p:nvGrpSpPr>
        <p:grpSpPr>
          <a:xfrm>
            <a:off x="1454795" y="1878908"/>
            <a:ext cx="1385684" cy="1385684"/>
            <a:chOff x="1670819" y="1734892"/>
            <a:chExt cx="1385684" cy="1385684"/>
          </a:xfrm>
        </p:grpSpPr>
        <p:sp>
          <p:nvSpPr>
            <p:cNvPr id="28" name="Diamond 6">
              <a:extLst>
                <a:ext uri="{FF2B5EF4-FFF2-40B4-BE49-F238E27FC236}">
                  <a16:creationId xmlns:a16="http://schemas.microsoft.com/office/drawing/2014/main" id="{42005C29-D3A0-46DF-B707-8AD0D74A284A}"/>
                </a:ext>
              </a:extLst>
            </p:cNvPr>
            <p:cNvSpPr/>
            <p:nvPr/>
          </p:nvSpPr>
          <p:spPr>
            <a:xfrm>
              <a:off x="1670819" y="1734892"/>
              <a:ext cx="1385684" cy="1385684"/>
            </a:xfrm>
            <a:prstGeom prst="diamond">
              <a:avLst/>
            </a:prstGeom>
            <a:solidFill>
              <a:srgbClr val="F8A724"/>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29" name="文本框 28">
              <a:extLst>
                <a:ext uri="{FF2B5EF4-FFF2-40B4-BE49-F238E27FC236}">
                  <a16:creationId xmlns:a16="http://schemas.microsoft.com/office/drawing/2014/main" id="{13C8E3FC-C68D-439E-8763-3542C2D816E2}"/>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A4AF784E-E636-4398-998C-C4851724FC2F}"/>
              </a:ext>
            </a:extLst>
          </p:cNvPr>
          <p:cNvCxnSpPr>
            <a:cxnSpLocks/>
          </p:cNvCxnSpPr>
          <p:nvPr/>
        </p:nvCxnSpPr>
        <p:spPr>
          <a:xfrm>
            <a:off x="3598331" y="2315590"/>
            <a:ext cx="370997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06221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9">
            <a:extLst>
              <a:ext uri="{FF2B5EF4-FFF2-40B4-BE49-F238E27FC236}">
                <a16:creationId xmlns:a16="http://schemas.microsoft.com/office/drawing/2014/main" id="{FBE03348-CA5A-41A3-8B48-3374CD42A460}"/>
              </a:ext>
            </a:extLst>
          </p:cNvPr>
          <p:cNvSpPr>
            <a:spLocks/>
          </p:cNvSpPr>
          <p:nvPr/>
        </p:nvSpPr>
        <p:spPr bwMode="auto">
          <a:xfrm>
            <a:off x="3074886" y="2375044"/>
            <a:ext cx="4129292" cy="9057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职业决策是指个体一生中必然要面临的重要决策，是指个体对自己将要从事的职业做 出的选择。</a:t>
            </a:r>
          </a:p>
        </p:txBody>
      </p:sp>
      <p:sp>
        <p:nvSpPr>
          <p:cNvPr id="26" name="Freeform: Shape 10">
            <a:extLst>
              <a:ext uri="{FF2B5EF4-FFF2-40B4-BE49-F238E27FC236}">
                <a16:creationId xmlns:a16="http://schemas.microsoft.com/office/drawing/2014/main" id="{35B6BADE-31CD-4BBF-A1CB-802AB04773C3}"/>
              </a:ext>
            </a:extLst>
          </p:cNvPr>
          <p:cNvSpPr>
            <a:spLocks/>
          </p:cNvSpPr>
          <p:nvPr/>
        </p:nvSpPr>
        <p:spPr bwMode="auto">
          <a:xfrm>
            <a:off x="3052305" y="2125852"/>
            <a:ext cx="655599"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800" b="1" dirty="0">
                <a:solidFill>
                  <a:srgbClr val="53585F"/>
                </a:solidFill>
              </a:rPr>
              <a:t>职业决策</a:t>
            </a:r>
          </a:p>
        </p:txBody>
      </p:sp>
      <p:grpSp>
        <p:nvGrpSpPr>
          <p:cNvPr id="27" name="组合 26">
            <a:extLst>
              <a:ext uri="{FF2B5EF4-FFF2-40B4-BE49-F238E27FC236}">
                <a16:creationId xmlns:a16="http://schemas.microsoft.com/office/drawing/2014/main" id="{AE42CCAF-0FFC-4504-8634-36854A564D1F}"/>
              </a:ext>
            </a:extLst>
          </p:cNvPr>
          <p:cNvGrpSpPr/>
          <p:nvPr/>
        </p:nvGrpSpPr>
        <p:grpSpPr>
          <a:xfrm>
            <a:off x="1454795" y="1878908"/>
            <a:ext cx="1385684" cy="1385684"/>
            <a:chOff x="1670819" y="1734892"/>
            <a:chExt cx="1385684" cy="1385684"/>
          </a:xfrm>
        </p:grpSpPr>
        <p:sp>
          <p:nvSpPr>
            <p:cNvPr id="28" name="Diamond 6">
              <a:extLst>
                <a:ext uri="{FF2B5EF4-FFF2-40B4-BE49-F238E27FC236}">
                  <a16:creationId xmlns:a16="http://schemas.microsoft.com/office/drawing/2014/main" id="{42005C29-D3A0-46DF-B707-8AD0D74A284A}"/>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29" name="文本框 28">
              <a:extLst>
                <a:ext uri="{FF2B5EF4-FFF2-40B4-BE49-F238E27FC236}">
                  <a16:creationId xmlns:a16="http://schemas.microsoft.com/office/drawing/2014/main" id="{13C8E3FC-C68D-439E-8763-3542C2D816E2}"/>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A4AF784E-E636-4398-998C-C4851724FC2F}"/>
              </a:ext>
            </a:extLst>
          </p:cNvPr>
          <p:cNvCxnSpPr>
            <a:cxnSpLocks/>
          </p:cNvCxnSpPr>
          <p:nvPr/>
        </p:nvCxnSpPr>
        <p:spPr>
          <a:xfrm>
            <a:off x="4139952" y="2315590"/>
            <a:ext cx="3024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23239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9">
            <a:extLst>
              <a:ext uri="{FF2B5EF4-FFF2-40B4-BE49-F238E27FC236}">
                <a16:creationId xmlns:a16="http://schemas.microsoft.com/office/drawing/2014/main" id="{FBE03348-CA5A-41A3-8B48-3374CD42A460}"/>
              </a:ext>
            </a:extLst>
          </p:cNvPr>
          <p:cNvSpPr>
            <a:spLocks/>
          </p:cNvSpPr>
          <p:nvPr/>
        </p:nvSpPr>
        <p:spPr bwMode="auto">
          <a:xfrm>
            <a:off x="3074886" y="2375044"/>
            <a:ext cx="4129292" cy="9057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100" dirty="0">
                <a:solidFill>
                  <a:srgbClr val="53585F"/>
                </a:solidFill>
              </a:rPr>
              <a:t>什么都可以是别人的，但职业目标一定要是自己的， 要由自己树立和确定，而不能由别人代劳。</a:t>
            </a:r>
          </a:p>
        </p:txBody>
      </p:sp>
      <p:sp>
        <p:nvSpPr>
          <p:cNvPr id="26" name="Freeform: Shape 10">
            <a:extLst>
              <a:ext uri="{FF2B5EF4-FFF2-40B4-BE49-F238E27FC236}">
                <a16:creationId xmlns:a16="http://schemas.microsoft.com/office/drawing/2014/main" id="{35B6BADE-31CD-4BBF-A1CB-802AB04773C3}"/>
              </a:ext>
            </a:extLst>
          </p:cNvPr>
          <p:cNvSpPr>
            <a:spLocks/>
          </p:cNvSpPr>
          <p:nvPr/>
        </p:nvSpPr>
        <p:spPr bwMode="auto">
          <a:xfrm>
            <a:off x="3052305" y="2125852"/>
            <a:ext cx="655599"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800" b="1" dirty="0">
                <a:solidFill>
                  <a:srgbClr val="53585F"/>
                </a:solidFill>
              </a:rPr>
              <a:t>确定目标 </a:t>
            </a:r>
          </a:p>
        </p:txBody>
      </p:sp>
      <p:grpSp>
        <p:nvGrpSpPr>
          <p:cNvPr id="27" name="组合 26">
            <a:extLst>
              <a:ext uri="{FF2B5EF4-FFF2-40B4-BE49-F238E27FC236}">
                <a16:creationId xmlns:a16="http://schemas.microsoft.com/office/drawing/2014/main" id="{AE42CCAF-0FFC-4504-8634-36854A564D1F}"/>
              </a:ext>
            </a:extLst>
          </p:cNvPr>
          <p:cNvGrpSpPr/>
          <p:nvPr/>
        </p:nvGrpSpPr>
        <p:grpSpPr>
          <a:xfrm>
            <a:off x="1454795" y="1878908"/>
            <a:ext cx="1385684" cy="1385684"/>
            <a:chOff x="1670819" y="1734892"/>
            <a:chExt cx="1385684" cy="1385684"/>
          </a:xfrm>
        </p:grpSpPr>
        <p:sp>
          <p:nvSpPr>
            <p:cNvPr id="28" name="Diamond 6">
              <a:extLst>
                <a:ext uri="{FF2B5EF4-FFF2-40B4-BE49-F238E27FC236}">
                  <a16:creationId xmlns:a16="http://schemas.microsoft.com/office/drawing/2014/main" id="{42005C29-D3A0-46DF-B707-8AD0D74A284A}"/>
                </a:ext>
              </a:extLst>
            </p:cNvPr>
            <p:cNvSpPr/>
            <p:nvPr/>
          </p:nvSpPr>
          <p:spPr>
            <a:xfrm>
              <a:off x="1670819" y="1734892"/>
              <a:ext cx="1385684" cy="1385684"/>
            </a:xfrm>
            <a:prstGeom prst="diamond">
              <a:avLst/>
            </a:prstGeom>
            <a:solidFill>
              <a:srgbClr val="F8A724"/>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29" name="文本框 28">
              <a:extLst>
                <a:ext uri="{FF2B5EF4-FFF2-40B4-BE49-F238E27FC236}">
                  <a16:creationId xmlns:a16="http://schemas.microsoft.com/office/drawing/2014/main" id="{13C8E3FC-C68D-439E-8763-3542C2D816E2}"/>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A4AF784E-E636-4398-998C-C4851724FC2F}"/>
              </a:ext>
            </a:extLst>
          </p:cNvPr>
          <p:cNvCxnSpPr>
            <a:cxnSpLocks/>
          </p:cNvCxnSpPr>
          <p:nvPr/>
        </p:nvCxnSpPr>
        <p:spPr>
          <a:xfrm>
            <a:off x="4139952" y="2315590"/>
            <a:ext cx="3024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6730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9">
            <a:extLst>
              <a:ext uri="{FF2B5EF4-FFF2-40B4-BE49-F238E27FC236}">
                <a16:creationId xmlns:a16="http://schemas.microsoft.com/office/drawing/2014/main" id="{FBE03348-CA5A-41A3-8B48-3374CD42A460}"/>
              </a:ext>
            </a:extLst>
          </p:cNvPr>
          <p:cNvSpPr>
            <a:spLocks/>
          </p:cNvSpPr>
          <p:nvPr/>
        </p:nvSpPr>
        <p:spPr bwMode="auto">
          <a:xfrm>
            <a:off x="3074886" y="2314090"/>
            <a:ext cx="4129292" cy="9057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尽管在大学生的就业过程中前面的四个因素很重要，但它们毕竟还属于认知的部分，就 业最终要落实在求职的行动上。</a:t>
            </a:r>
          </a:p>
        </p:txBody>
      </p:sp>
      <p:sp>
        <p:nvSpPr>
          <p:cNvPr id="26" name="Freeform: Shape 10">
            <a:extLst>
              <a:ext uri="{FF2B5EF4-FFF2-40B4-BE49-F238E27FC236}">
                <a16:creationId xmlns:a16="http://schemas.microsoft.com/office/drawing/2014/main" id="{35B6BADE-31CD-4BBF-A1CB-802AB04773C3}"/>
              </a:ext>
            </a:extLst>
          </p:cNvPr>
          <p:cNvSpPr>
            <a:spLocks/>
          </p:cNvSpPr>
          <p:nvPr/>
        </p:nvSpPr>
        <p:spPr bwMode="auto">
          <a:xfrm>
            <a:off x="3052305" y="2125852"/>
            <a:ext cx="655599"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SzTx/>
              <a:buFontTx/>
              <a:buNone/>
            </a:pPr>
            <a:r>
              <a:rPr lang="zh-CN" altLang="en-US" sz="1800" b="1" dirty="0">
                <a:solidFill>
                  <a:srgbClr val="53585F"/>
                </a:solidFill>
              </a:rPr>
              <a:t>求职行动</a:t>
            </a:r>
          </a:p>
        </p:txBody>
      </p:sp>
      <p:grpSp>
        <p:nvGrpSpPr>
          <p:cNvPr id="27" name="组合 26">
            <a:extLst>
              <a:ext uri="{FF2B5EF4-FFF2-40B4-BE49-F238E27FC236}">
                <a16:creationId xmlns:a16="http://schemas.microsoft.com/office/drawing/2014/main" id="{AE42CCAF-0FFC-4504-8634-36854A564D1F}"/>
              </a:ext>
            </a:extLst>
          </p:cNvPr>
          <p:cNvGrpSpPr/>
          <p:nvPr/>
        </p:nvGrpSpPr>
        <p:grpSpPr>
          <a:xfrm>
            <a:off x="1454795" y="1878908"/>
            <a:ext cx="1385684" cy="1385684"/>
            <a:chOff x="1670819" y="1734892"/>
            <a:chExt cx="1385684" cy="1385684"/>
          </a:xfrm>
        </p:grpSpPr>
        <p:sp>
          <p:nvSpPr>
            <p:cNvPr id="28" name="Diamond 6">
              <a:extLst>
                <a:ext uri="{FF2B5EF4-FFF2-40B4-BE49-F238E27FC236}">
                  <a16:creationId xmlns:a16="http://schemas.microsoft.com/office/drawing/2014/main" id="{42005C29-D3A0-46DF-B707-8AD0D74A284A}"/>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29" name="文本框 28">
              <a:extLst>
                <a:ext uri="{FF2B5EF4-FFF2-40B4-BE49-F238E27FC236}">
                  <a16:creationId xmlns:a16="http://schemas.microsoft.com/office/drawing/2014/main" id="{13C8E3FC-C68D-439E-8763-3542C2D816E2}"/>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5</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A4AF784E-E636-4398-998C-C4851724FC2F}"/>
              </a:ext>
            </a:extLst>
          </p:cNvPr>
          <p:cNvCxnSpPr>
            <a:cxnSpLocks/>
          </p:cNvCxnSpPr>
          <p:nvPr/>
        </p:nvCxnSpPr>
        <p:spPr>
          <a:xfrm>
            <a:off x="4139952" y="2315590"/>
            <a:ext cx="30243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76281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一、应激与大学生就业</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8" name="直接连接符 27">
            <a:extLst>
              <a:ext uri="{FF2B5EF4-FFF2-40B4-BE49-F238E27FC236}">
                <a16:creationId xmlns:a16="http://schemas.microsoft.com/office/drawing/2014/main" id="{2AA2009B-0B40-4C34-97D6-76A4B6029C0F}"/>
              </a:ext>
            </a:extLst>
          </p:cNvPr>
          <p:cNvCxnSpPr>
            <a:cxnSpLocks/>
          </p:cNvCxnSpPr>
          <p:nvPr/>
        </p:nvCxnSpPr>
        <p:spPr>
          <a:xfrm flipV="1">
            <a:off x="2915817" y="1906193"/>
            <a:ext cx="0" cy="1091107"/>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9" name="文本框 27">
            <a:extLst>
              <a:ext uri="{FF2B5EF4-FFF2-40B4-BE49-F238E27FC236}">
                <a16:creationId xmlns:a16="http://schemas.microsoft.com/office/drawing/2014/main" id="{AB9344CB-5036-4F7D-BB5B-AA6F1856DEB5}"/>
              </a:ext>
            </a:extLst>
          </p:cNvPr>
          <p:cNvSpPr txBox="1"/>
          <p:nvPr/>
        </p:nvSpPr>
        <p:spPr>
          <a:xfrm>
            <a:off x="2915816" y="1942141"/>
            <a:ext cx="229906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30" name="矩形 29">
            <a:extLst>
              <a:ext uri="{FF2B5EF4-FFF2-40B4-BE49-F238E27FC236}">
                <a16:creationId xmlns:a16="http://schemas.microsoft.com/office/drawing/2014/main" id="{6684EF9F-F07E-4474-8C33-03A9D4DEF05B}"/>
              </a:ext>
            </a:extLst>
          </p:cNvPr>
          <p:cNvSpPr/>
          <p:nvPr/>
        </p:nvSpPr>
        <p:spPr>
          <a:xfrm>
            <a:off x="2985154" y="1913753"/>
            <a:ext cx="1105814"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latin typeface="印品黑体" panose="00000500000000000000" pitchFamily="2" charset="-122"/>
              </a:rPr>
              <a:t>应激</a:t>
            </a:r>
          </a:p>
        </p:txBody>
      </p:sp>
      <p:sp>
        <p:nvSpPr>
          <p:cNvPr id="31" name="矩形 30">
            <a:extLst>
              <a:ext uri="{FF2B5EF4-FFF2-40B4-BE49-F238E27FC236}">
                <a16:creationId xmlns:a16="http://schemas.microsoft.com/office/drawing/2014/main" id="{B3DCCFD8-5CF8-41F9-97C0-DACB214484FC}"/>
              </a:ext>
            </a:extLst>
          </p:cNvPr>
          <p:cNvSpPr/>
          <p:nvPr/>
        </p:nvSpPr>
        <p:spPr>
          <a:xfrm>
            <a:off x="2985154" y="2350968"/>
            <a:ext cx="3315038" cy="461665"/>
          </a:xfrm>
          <a:prstGeom prst="rect">
            <a:avLst/>
          </a:prstGeom>
        </p:spPr>
        <p:txBody>
          <a:bodyPr wrap="square">
            <a:spAutoFit/>
            <a:scene3d>
              <a:camera prst="orthographicFront"/>
              <a:lightRig rig="threePt" dir="t"/>
            </a:scene3d>
            <a:sp3d contourW="12700"/>
          </a:bodyPr>
          <a:lstStyle/>
          <a:p>
            <a:r>
              <a:rPr lang="zh-CN" altLang="en-US" sz="1200" dirty="0">
                <a:solidFill>
                  <a:schemeClr val="tx1">
                    <a:lumMod val="50000"/>
                    <a:lumOff val="50000"/>
                  </a:schemeClr>
                </a:solidFill>
              </a:rPr>
              <a:t>择业和就业是大学生的重要生活事件，也是大学毕业生面临的一个主要的应激源或压力源。</a:t>
            </a:r>
          </a:p>
        </p:txBody>
      </p:sp>
    </p:spTree>
    <p:extLst>
      <p:ext uri="{BB962C8B-B14F-4D97-AF65-F5344CB8AC3E}">
        <p14:creationId xmlns:p14="http://schemas.microsoft.com/office/powerpoint/2010/main" val="17474560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75557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一、应激与大学生就业</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a:extLst>
              <a:ext uri="{FF2B5EF4-FFF2-40B4-BE49-F238E27FC236}">
                <a16:creationId xmlns:a16="http://schemas.microsoft.com/office/drawing/2014/main" id="{D8188759-965E-4165-BB86-C3E1027B98AF}"/>
              </a:ext>
            </a:extLst>
          </p:cNvPr>
          <p:cNvCxnSpPr>
            <a:cxnSpLocks/>
          </p:cNvCxnSpPr>
          <p:nvPr/>
        </p:nvCxnSpPr>
        <p:spPr>
          <a:xfrm flipV="1">
            <a:off x="2845534" y="1823261"/>
            <a:ext cx="0" cy="1129114"/>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3" name="文本框 27">
            <a:extLst>
              <a:ext uri="{FF2B5EF4-FFF2-40B4-BE49-F238E27FC236}">
                <a16:creationId xmlns:a16="http://schemas.microsoft.com/office/drawing/2014/main" id="{2C995562-368D-4DC3-BD36-3F7A68123602}"/>
              </a:ext>
            </a:extLst>
          </p:cNvPr>
          <p:cNvSpPr txBox="1"/>
          <p:nvPr/>
        </p:nvSpPr>
        <p:spPr>
          <a:xfrm>
            <a:off x="2845533" y="1859211"/>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34" name="矩形 33">
            <a:extLst>
              <a:ext uri="{FF2B5EF4-FFF2-40B4-BE49-F238E27FC236}">
                <a16:creationId xmlns:a16="http://schemas.microsoft.com/office/drawing/2014/main" id="{463DC981-3345-43C4-AFD7-046316887613}"/>
              </a:ext>
            </a:extLst>
          </p:cNvPr>
          <p:cNvSpPr/>
          <p:nvPr/>
        </p:nvSpPr>
        <p:spPr>
          <a:xfrm>
            <a:off x="2845533" y="1845210"/>
            <a:ext cx="1798468"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rPr>
              <a:t>大学生职业生涯规划</a:t>
            </a:r>
            <a:endParaRPr lang="zh-CN" altLang="en-US" sz="1400" b="1" dirty="0">
              <a:solidFill>
                <a:schemeClr val="bg1"/>
              </a:solidFill>
              <a:latin typeface="印品黑体" panose="00000500000000000000" pitchFamily="2" charset="-122"/>
            </a:endParaRPr>
          </a:p>
        </p:txBody>
      </p:sp>
      <p:sp>
        <p:nvSpPr>
          <p:cNvPr id="35" name="矩形 34">
            <a:extLst>
              <a:ext uri="{FF2B5EF4-FFF2-40B4-BE49-F238E27FC236}">
                <a16:creationId xmlns:a16="http://schemas.microsoft.com/office/drawing/2014/main" id="{0EB11BDF-6495-4331-B931-D81DA416AF76}"/>
              </a:ext>
            </a:extLst>
          </p:cNvPr>
          <p:cNvSpPr/>
          <p:nvPr/>
        </p:nvSpPr>
        <p:spPr>
          <a:xfrm>
            <a:off x="2914869" y="2268038"/>
            <a:ext cx="3889375" cy="763414"/>
          </a:xfrm>
          <a:prstGeom prst="rect">
            <a:avLst/>
          </a:prstGeom>
        </p:spPr>
        <p:txBody>
          <a:bodyPr wrap="square">
            <a:spAutoFit/>
            <a:scene3d>
              <a:camera prst="orthographicFront"/>
              <a:lightRig rig="threePt" dir="t"/>
            </a:scene3d>
            <a:sp3d contourW="12700"/>
          </a:bodyPr>
          <a:lstStyle/>
          <a:p>
            <a:pPr>
              <a:lnSpc>
                <a:spcPts val="1800"/>
              </a:lnSpc>
            </a:pPr>
            <a:r>
              <a:rPr lang="zh-CN" altLang="en-US" sz="1200" dirty="0">
                <a:solidFill>
                  <a:schemeClr val="tx1">
                    <a:lumMod val="50000"/>
                    <a:lumOff val="50000"/>
                  </a:schemeClr>
                </a:solidFill>
              </a:rPr>
              <a:t>大学生的就业压力与认知评价、心理控制源、社会支持等很多因素有关，这些因素会影 响大学生的应激水平及应对方式。</a:t>
            </a:r>
          </a:p>
        </p:txBody>
      </p:sp>
    </p:spTree>
    <p:extLst>
      <p:ext uri="{BB962C8B-B14F-4D97-AF65-F5344CB8AC3E}">
        <p14:creationId xmlns:p14="http://schemas.microsoft.com/office/powerpoint/2010/main" val="25714594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Freeform: Shape 12">
            <a:extLst>
              <a:ext uri="{FF2B5EF4-FFF2-40B4-BE49-F238E27FC236}">
                <a16:creationId xmlns:a16="http://schemas.microsoft.com/office/drawing/2014/main" id="{6FFB2D86-D879-463F-8177-7E487CBB8625}"/>
              </a:ext>
            </a:extLst>
          </p:cNvPr>
          <p:cNvSpPr/>
          <p:nvPr/>
        </p:nvSpPr>
        <p:spPr>
          <a:xfrm flipV="1">
            <a:off x="4541031" y="1573513"/>
            <a:ext cx="1409191" cy="1526044"/>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Freeform: Shape 7">
            <a:extLst>
              <a:ext uri="{FF2B5EF4-FFF2-40B4-BE49-F238E27FC236}">
                <a16:creationId xmlns:a16="http://schemas.microsoft.com/office/drawing/2014/main" id="{1DC75747-7C4A-41AD-9E09-78BE85C6FA8B}"/>
              </a:ext>
            </a:extLst>
          </p:cNvPr>
          <p:cNvSpPr/>
          <p:nvPr/>
        </p:nvSpPr>
        <p:spPr>
          <a:xfrm flipV="1">
            <a:off x="3131840" y="1552411"/>
            <a:ext cx="1409191" cy="1526044"/>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7" name="Freeform: Shape 12">
            <a:extLst>
              <a:ext uri="{FF2B5EF4-FFF2-40B4-BE49-F238E27FC236}">
                <a16:creationId xmlns:a16="http://schemas.microsoft.com/office/drawing/2014/main" id="{AEED2A7D-355D-4AB7-96AE-B8B7E8B5F1CB}"/>
              </a:ext>
            </a:extLst>
          </p:cNvPr>
          <p:cNvSpPr/>
          <p:nvPr/>
        </p:nvSpPr>
        <p:spPr>
          <a:xfrm flipV="1">
            <a:off x="4541031" y="3080611"/>
            <a:ext cx="1409191" cy="1526044"/>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rgbClr val="F7691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8" name="Freeform: Shape 7">
            <a:extLst>
              <a:ext uri="{FF2B5EF4-FFF2-40B4-BE49-F238E27FC236}">
                <a16:creationId xmlns:a16="http://schemas.microsoft.com/office/drawing/2014/main" id="{477EC8DA-F8AD-4D6B-BD81-2BFBD77D5051}"/>
              </a:ext>
            </a:extLst>
          </p:cNvPr>
          <p:cNvSpPr/>
          <p:nvPr/>
        </p:nvSpPr>
        <p:spPr>
          <a:xfrm flipV="1">
            <a:off x="3131840" y="3059509"/>
            <a:ext cx="1409191" cy="1526044"/>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rgbClr val="F8A72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id="{EB56C75B-F593-4001-B9DA-649295FD6E44}"/>
              </a:ext>
            </a:extLst>
          </p:cNvPr>
          <p:cNvSpPr/>
          <p:nvPr/>
        </p:nvSpPr>
        <p:spPr>
          <a:xfrm>
            <a:off x="2769735" y="2170321"/>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焦虑 </a:t>
            </a:r>
          </a:p>
        </p:txBody>
      </p:sp>
      <p:sp>
        <p:nvSpPr>
          <p:cNvPr id="12" name="矩形 11">
            <a:extLst>
              <a:ext uri="{FF2B5EF4-FFF2-40B4-BE49-F238E27FC236}">
                <a16:creationId xmlns:a16="http://schemas.microsoft.com/office/drawing/2014/main" id="{1539CEE8-228A-4BAA-97BB-C2275442BC63}"/>
              </a:ext>
            </a:extLst>
          </p:cNvPr>
          <p:cNvSpPr/>
          <p:nvPr/>
        </p:nvSpPr>
        <p:spPr>
          <a:xfrm>
            <a:off x="4932040" y="2170321"/>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冷漠</a:t>
            </a:r>
          </a:p>
        </p:txBody>
      </p:sp>
      <p:sp>
        <p:nvSpPr>
          <p:cNvPr id="14" name="矩形 13">
            <a:extLst>
              <a:ext uri="{FF2B5EF4-FFF2-40B4-BE49-F238E27FC236}">
                <a16:creationId xmlns:a16="http://schemas.microsoft.com/office/drawing/2014/main" id="{46433FC7-A1C3-40E9-8675-882A5F2C9F4B}"/>
              </a:ext>
            </a:extLst>
          </p:cNvPr>
          <p:cNvSpPr/>
          <p:nvPr/>
        </p:nvSpPr>
        <p:spPr>
          <a:xfrm>
            <a:off x="2691270" y="3549891"/>
            <a:ext cx="1437712" cy="862743"/>
          </a:xfrm>
          <a:prstGeom prst="rect">
            <a:avLst/>
          </a:prstGeom>
        </p:spPr>
        <p:txBody>
          <a:bodyPr wrap="none" lIns="144000" tIns="0" rIns="144000" bIns="0">
            <a:noAutofit/>
          </a:bodyPr>
          <a:lstStyle/>
          <a:p>
            <a:pPr algn="ctr"/>
            <a:r>
              <a:rPr lang="zh-CN" altLang="en-US" b="1" dirty="0">
                <a:solidFill>
                  <a:schemeClr val="tx1">
                    <a:lumMod val="50000"/>
                    <a:lumOff val="50000"/>
                  </a:schemeClr>
                </a:solidFill>
                <a:latin typeface="+mj-ea"/>
                <a:ea typeface="+mj-ea"/>
                <a:sym typeface="inpin heiti" panose="00000500000000000000" pitchFamily="2" charset="-122"/>
              </a:rPr>
              <a:t>问题</a:t>
            </a:r>
            <a:endParaRPr lang="en-US" altLang="zh-CN" b="1" dirty="0">
              <a:solidFill>
                <a:schemeClr val="tx1">
                  <a:lumMod val="50000"/>
                  <a:lumOff val="50000"/>
                </a:schemeClr>
              </a:solidFill>
              <a:latin typeface="+mj-ea"/>
              <a:ea typeface="+mj-ea"/>
              <a:sym typeface="inpin heiti" panose="00000500000000000000" pitchFamily="2" charset="-122"/>
            </a:endParaRPr>
          </a:p>
          <a:p>
            <a:pPr algn="ctr"/>
            <a:r>
              <a:rPr lang="zh-CN" altLang="en-US" b="1" dirty="0">
                <a:solidFill>
                  <a:schemeClr val="tx1">
                    <a:lumMod val="50000"/>
                    <a:lumOff val="50000"/>
                  </a:schemeClr>
                </a:solidFill>
                <a:latin typeface="+mj-ea"/>
                <a:ea typeface="+mj-ea"/>
                <a:sym typeface="inpin heiti" panose="00000500000000000000" pitchFamily="2" charset="-122"/>
              </a:rPr>
              <a:t>行为</a:t>
            </a:r>
          </a:p>
        </p:txBody>
      </p:sp>
      <p:sp>
        <p:nvSpPr>
          <p:cNvPr id="34" name="文本框 33">
            <a:extLst>
              <a:ext uri="{FF2B5EF4-FFF2-40B4-BE49-F238E27FC236}">
                <a16:creationId xmlns:a16="http://schemas.microsoft.com/office/drawing/2014/main" id="{9F33AD39-FCE0-4BAB-A4CE-235D33D73993}"/>
              </a:ext>
            </a:extLst>
          </p:cNvPr>
          <p:cNvSpPr txBox="1"/>
          <p:nvPr/>
        </p:nvSpPr>
        <p:spPr>
          <a:xfrm>
            <a:off x="3973262" y="1071729"/>
            <a:ext cx="1197475" cy="369332"/>
          </a:xfrm>
          <a:prstGeom prst="rect">
            <a:avLst/>
          </a:prstGeom>
          <a:noFill/>
        </p:spPr>
        <p:txBody>
          <a:bodyPr wrap="square">
            <a:spAutoFit/>
          </a:bodyPr>
          <a:lstStyle/>
          <a:p>
            <a:r>
              <a:rPr lang="zh-CN" altLang="en-US" dirty="0"/>
              <a:t>情绪表现 </a:t>
            </a:r>
          </a:p>
        </p:txBody>
      </p:sp>
      <p:sp>
        <p:nvSpPr>
          <p:cNvPr id="35" name="矩形 34">
            <a:extLst>
              <a:ext uri="{FF2B5EF4-FFF2-40B4-BE49-F238E27FC236}">
                <a16:creationId xmlns:a16="http://schemas.microsoft.com/office/drawing/2014/main" id="{6732E2AD-82B2-45E6-9A94-4B7B0AF8FD78}"/>
              </a:ext>
            </a:extLst>
          </p:cNvPr>
          <p:cNvSpPr/>
          <p:nvPr/>
        </p:nvSpPr>
        <p:spPr>
          <a:xfrm>
            <a:off x="4924559" y="3549892"/>
            <a:ext cx="1437712" cy="862743"/>
          </a:xfrm>
          <a:prstGeom prst="rect">
            <a:avLst/>
          </a:prstGeom>
        </p:spPr>
        <p:txBody>
          <a:bodyPr wrap="none" lIns="144000" tIns="0" rIns="144000" bIns="0">
            <a:noAutofit/>
          </a:bodyPr>
          <a:lstStyle/>
          <a:p>
            <a:pPr algn="ctr"/>
            <a:r>
              <a:rPr lang="zh-CN" altLang="en-US" b="1" dirty="0">
                <a:solidFill>
                  <a:schemeClr val="tx1">
                    <a:lumMod val="50000"/>
                    <a:lumOff val="50000"/>
                  </a:schemeClr>
                </a:solidFill>
                <a:latin typeface="+mj-ea"/>
                <a:ea typeface="+mj-ea"/>
                <a:sym typeface="inpin heiti" panose="00000500000000000000" pitchFamily="2" charset="-122"/>
              </a:rPr>
              <a:t>抑郁消沉</a:t>
            </a:r>
          </a:p>
        </p:txBody>
      </p:sp>
    </p:spTree>
    <p:extLst>
      <p:ext uri="{BB962C8B-B14F-4D97-AF65-F5344CB8AC3E}">
        <p14:creationId xmlns:p14="http://schemas.microsoft.com/office/powerpoint/2010/main" val="10770335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690817"/>
                <a:ext cx="5570919" cy="1510597"/>
                <a:chOff x="1219743" y="3377336"/>
                <a:chExt cx="5570919" cy="1510597"/>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377336"/>
                  <a:ext cx="513094" cy="307856"/>
                </a:xfrm>
                <a:prstGeom prst="rect">
                  <a:avLst/>
                </a:prstGeom>
                <a:noFill/>
              </p:spPr>
              <p:txBody>
                <a:bodyPr wrap="none" lIns="0" tIns="0" rIns="0" bIns="0" rtlCol="0">
                  <a:spAutoFit/>
                </a:bodyPr>
                <a:lstStyle/>
                <a:p>
                  <a:r>
                    <a:rPr lang="zh-CN" altLang="en-US" sz="1600" b="1" dirty="0">
                      <a:solidFill>
                        <a:srgbClr val="F76911"/>
                      </a:solidFill>
                    </a:rPr>
                    <a:t>焦虑</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60249"/>
                  <a:ext cx="5570919" cy="1127684"/>
                </a:xfrm>
                <a:prstGeom prst="rect">
                  <a:avLst/>
                </a:prstGeom>
                <a:noFill/>
              </p:spPr>
              <p:txBody>
                <a:bodyPr wrap="square" lIns="0" tIns="0" rIns="0" bIns="0" rtlCol="0">
                  <a:spAutoFit/>
                </a:bodyPr>
                <a:lstStyle/>
                <a:p>
                  <a:pPr>
                    <a:lnSpc>
                      <a:spcPts val="1800"/>
                    </a:lnSpc>
                  </a:pPr>
                  <a:r>
                    <a:rPr lang="zh-CN" altLang="en-US" sz="1200" dirty="0"/>
                    <a:t>面临毕业，不少大学生的心理问题表现为过度焦虑。这种焦虑，使大学生毕业时精神上 负担沉重、紧张烦躁、心神不宁、萎靡不振；学习上得过且过、穷于应付、反应迟钝；生活中意 志消沉、长吁短叹、食不甘味、寝不安席。</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26069768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690817"/>
                <a:ext cx="5570919" cy="1510597"/>
                <a:chOff x="1219743" y="3377336"/>
                <a:chExt cx="5570919" cy="1510597"/>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377336"/>
                  <a:ext cx="513094" cy="307856"/>
                </a:xfrm>
                <a:prstGeom prst="rect">
                  <a:avLst/>
                </a:prstGeom>
                <a:noFill/>
              </p:spPr>
              <p:txBody>
                <a:bodyPr wrap="none" lIns="0" tIns="0" rIns="0" bIns="0" rtlCol="0">
                  <a:spAutoFit/>
                </a:bodyPr>
                <a:lstStyle/>
                <a:p>
                  <a:r>
                    <a:rPr lang="zh-CN" altLang="en-US" sz="1600" b="1" dirty="0">
                      <a:solidFill>
                        <a:srgbClr val="F76911"/>
                      </a:solidFill>
                    </a:rPr>
                    <a:t>冷漠</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60249"/>
                  <a:ext cx="5570919" cy="1127684"/>
                </a:xfrm>
                <a:prstGeom prst="rect">
                  <a:avLst/>
                </a:prstGeom>
                <a:noFill/>
              </p:spPr>
              <p:txBody>
                <a:bodyPr wrap="square" lIns="0" tIns="0" rIns="0" bIns="0" rtlCol="0">
                  <a:spAutoFit/>
                </a:bodyPr>
                <a:lstStyle/>
                <a:p>
                  <a:pPr>
                    <a:lnSpc>
                      <a:spcPts val="1800"/>
                    </a:lnSpc>
                  </a:pPr>
                  <a:r>
                    <a:rPr lang="zh-CN" altLang="en-US" sz="1200" dirty="0"/>
                    <a:t>冷漠是遇到挫折后的一种消极心理反应，是逃避现实、缺乏斗志的表现。当一些大学生 在择业中因受到挫折而感到无能为力、失去信心时，会出现不思进取、情绪低落、沮丧失落、 意志麻木等反应。</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17059995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690817"/>
                <a:ext cx="5570919" cy="1221980"/>
                <a:chOff x="1219743" y="3377336"/>
                <a:chExt cx="5570919" cy="1221980"/>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377336"/>
                  <a:ext cx="1026187" cy="307856"/>
                </a:xfrm>
                <a:prstGeom prst="rect">
                  <a:avLst/>
                </a:prstGeom>
                <a:noFill/>
              </p:spPr>
              <p:txBody>
                <a:bodyPr wrap="none" lIns="0" tIns="0" rIns="0" bIns="0" rtlCol="0">
                  <a:spAutoFit/>
                </a:bodyPr>
                <a:lstStyle/>
                <a:p>
                  <a:r>
                    <a:rPr lang="zh-CN" altLang="en-US" sz="1600" b="1" dirty="0">
                      <a:solidFill>
                        <a:srgbClr val="F76911"/>
                      </a:solidFill>
                    </a:rPr>
                    <a:t>问题行为</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60248"/>
                  <a:ext cx="5570919" cy="839068"/>
                </a:xfrm>
                <a:prstGeom prst="rect">
                  <a:avLst/>
                </a:prstGeom>
                <a:noFill/>
              </p:spPr>
              <p:txBody>
                <a:bodyPr wrap="square" lIns="0" tIns="0" rIns="0" bIns="0" rtlCol="0">
                  <a:spAutoFit/>
                </a:bodyPr>
                <a:lstStyle/>
                <a:p>
                  <a:pPr>
                    <a:lnSpc>
                      <a:spcPts val="1800"/>
                    </a:lnSpc>
                  </a:pPr>
                  <a:r>
                    <a:rPr lang="zh-CN" altLang="en-US" sz="1200" dirty="0"/>
                    <a:t>毕业前一些大学生在激烈的就业竞争中因某些主体需要不能满足而受到强度较大的挫 折，加之平日缺乏应有的品德与个性修养，可能发生各种各样的问题行为。</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27817703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第十三章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就业与心理健康</a:t>
            </a:r>
          </a:p>
        </p:txBody>
      </p:sp>
      <p:sp>
        <p:nvSpPr>
          <p:cNvPr id="7" name="Freeform 5">
            <a:extLst>
              <a:ext uri="{FF2B5EF4-FFF2-40B4-BE49-F238E27FC236}">
                <a16:creationId xmlns:a16="http://schemas.microsoft.com/office/drawing/2014/main" id="{23D8F13C-2DBE-4DD8-93FF-E24AAC7A3811}"/>
              </a:ext>
            </a:extLst>
          </p:cNvPr>
          <p:cNvSpPr>
            <a:spLocks/>
          </p:cNvSpPr>
          <p:nvPr/>
        </p:nvSpPr>
        <p:spPr bwMode="auto">
          <a:xfrm>
            <a:off x="2545414" y="746440"/>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3" name="组合 2">
            <a:extLst>
              <a:ext uri="{FF2B5EF4-FFF2-40B4-BE49-F238E27FC236}">
                <a16:creationId xmlns:a16="http://schemas.microsoft.com/office/drawing/2014/main" id="{F00083B1-4724-4661-A82E-989481CD9584}"/>
              </a:ext>
            </a:extLst>
          </p:cNvPr>
          <p:cNvGrpSpPr/>
          <p:nvPr/>
        </p:nvGrpSpPr>
        <p:grpSpPr>
          <a:xfrm>
            <a:off x="1331640" y="1310062"/>
            <a:ext cx="2552422" cy="2629840"/>
            <a:chOff x="1325812" y="990304"/>
            <a:chExt cx="3072430" cy="3165622"/>
          </a:xfrm>
        </p:grpSpPr>
        <p:grpSp>
          <p:nvGrpSpPr>
            <p:cNvPr id="8" name="组合 7">
              <a:extLst>
                <a:ext uri="{FF2B5EF4-FFF2-40B4-BE49-F238E27FC236}">
                  <a16:creationId xmlns:a16="http://schemas.microsoft.com/office/drawing/2014/main" id="{2BCCD6B1-718D-4E9C-A522-40D0C5D7A086}"/>
                </a:ext>
              </a:extLst>
            </p:cNvPr>
            <p:cNvGrpSpPr/>
            <p:nvPr/>
          </p:nvGrpSpPr>
          <p:grpSpPr>
            <a:xfrm>
              <a:off x="1606182" y="990304"/>
              <a:ext cx="2792060" cy="3165622"/>
              <a:chOff x="1240035" y="848773"/>
              <a:chExt cx="2792060" cy="3165622"/>
            </a:xfrm>
          </p:grpSpPr>
          <p:sp>
            <p:nvSpPr>
              <p:cNvPr id="9" name="Freeform 6">
                <a:extLst>
                  <a:ext uri="{FF2B5EF4-FFF2-40B4-BE49-F238E27FC236}">
                    <a16:creationId xmlns:a16="http://schemas.microsoft.com/office/drawing/2014/main" id="{5BFB7C71-FBC8-45A0-9495-22B7767D5C07}"/>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4"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id="{2A94D280-65BF-4349-8275-FF3E50A15612}"/>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11" name="组合 10">
              <a:extLst>
                <a:ext uri="{FF2B5EF4-FFF2-40B4-BE49-F238E27FC236}">
                  <a16:creationId xmlns:a16="http://schemas.microsoft.com/office/drawing/2014/main" id="{6A92790A-AB7F-4CC4-9D41-3D4CC52A4719}"/>
                </a:ext>
              </a:extLst>
            </p:cNvPr>
            <p:cNvGrpSpPr/>
            <p:nvPr/>
          </p:nvGrpSpPr>
          <p:grpSpPr>
            <a:xfrm>
              <a:off x="1325812" y="2105596"/>
              <a:ext cx="828675" cy="935038"/>
              <a:chOff x="959665" y="1964065"/>
              <a:chExt cx="828675" cy="935038"/>
            </a:xfrm>
          </p:grpSpPr>
          <p:sp>
            <p:nvSpPr>
              <p:cNvPr id="12" name="Freeform 8">
                <a:extLst>
                  <a:ext uri="{FF2B5EF4-FFF2-40B4-BE49-F238E27FC236}">
                    <a16:creationId xmlns:a16="http://schemas.microsoft.com/office/drawing/2014/main" id="{7CD2BAB3-AFEC-4554-A45F-9B3694BE2E34}"/>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id="{21EF0154-7B8C-41CA-8745-C287BABC154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id="{F64EB5B7-6420-4BA3-823E-D9851896FCF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id="{04593EC4-B7D5-4A65-9A98-D36EE433F9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sp>
        <p:nvSpPr>
          <p:cNvPr id="2" name="文本框 1">
            <a:extLst>
              <a:ext uri="{FF2B5EF4-FFF2-40B4-BE49-F238E27FC236}">
                <a16:creationId xmlns:a16="http://schemas.microsoft.com/office/drawing/2014/main" id="{289F61E8-2B1F-432A-96B3-28E326C05E6F}"/>
              </a:ext>
            </a:extLst>
          </p:cNvPr>
          <p:cNvSpPr txBox="1"/>
          <p:nvPr/>
        </p:nvSpPr>
        <p:spPr>
          <a:xfrm>
            <a:off x="2698335" y="1138656"/>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13</a:t>
            </a:r>
            <a:endParaRPr lang="zh-CN" altLang="en-US" sz="6000" b="1" dirty="0">
              <a:solidFill>
                <a:schemeClr val="bg1"/>
              </a:solidFill>
              <a:latin typeface="+mj-ea"/>
              <a:ea typeface="+mj-ea"/>
              <a:sym typeface="inpin heiti" panose="00000500000000000000" pitchFamily="2" charset="-122"/>
            </a:endParaRPr>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690817"/>
                <a:ext cx="5570919" cy="1221980"/>
                <a:chOff x="1219743" y="3377336"/>
                <a:chExt cx="5570919" cy="1221980"/>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377336"/>
                  <a:ext cx="1026187" cy="307856"/>
                </a:xfrm>
                <a:prstGeom prst="rect">
                  <a:avLst/>
                </a:prstGeom>
                <a:noFill/>
              </p:spPr>
              <p:txBody>
                <a:bodyPr wrap="none" lIns="0" tIns="0" rIns="0" bIns="0" rtlCol="0">
                  <a:spAutoFit/>
                </a:bodyPr>
                <a:lstStyle/>
                <a:p>
                  <a:r>
                    <a:rPr lang="zh-CN" altLang="en-US" sz="1600" b="1" dirty="0">
                      <a:solidFill>
                        <a:srgbClr val="F76911"/>
                      </a:solidFill>
                    </a:rPr>
                    <a:t>抑郁消沉</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60248"/>
                  <a:ext cx="5570919" cy="839068"/>
                </a:xfrm>
                <a:prstGeom prst="rect">
                  <a:avLst/>
                </a:prstGeom>
                <a:noFill/>
              </p:spPr>
              <p:txBody>
                <a:bodyPr wrap="square" lIns="0" tIns="0" rIns="0" bIns="0" rtlCol="0">
                  <a:spAutoFit/>
                </a:bodyPr>
                <a:lstStyle/>
                <a:p>
                  <a:pPr>
                    <a:lnSpc>
                      <a:spcPts val="1800"/>
                    </a:lnSpc>
                  </a:pPr>
                  <a:r>
                    <a:rPr lang="zh-CN" altLang="en-US" sz="1200" dirty="0"/>
                    <a:t>毕业前的大学生由于心理应激水平高、心理冲突强度大，挫折体验多，加之一部分大学 生人格本来就不够健全，容易导致某些躯体化症状，同时对前途悲观失望。</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4</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4188922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Freeform: Shape 12">
            <a:extLst>
              <a:ext uri="{FF2B5EF4-FFF2-40B4-BE49-F238E27FC236}">
                <a16:creationId xmlns:a16="http://schemas.microsoft.com/office/drawing/2014/main" id="{6FFB2D86-D879-463F-8177-7E487CBB8625}"/>
              </a:ext>
            </a:extLst>
          </p:cNvPr>
          <p:cNvSpPr/>
          <p:nvPr/>
        </p:nvSpPr>
        <p:spPr>
          <a:xfrm flipV="1">
            <a:off x="4875818" y="2027840"/>
            <a:ext cx="1694300" cy="1834795"/>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Freeform: Shape 7">
            <a:extLst>
              <a:ext uri="{FF2B5EF4-FFF2-40B4-BE49-F238E27FC236}">
                <a16:creationId xmlns:a16="http://schemas.microsoft.com/office/drawing/2014/main" id="{1DC75747-7C4A-41AD-9E09-78BE85C6FA8B}"/>
              </a:ext>
            </a:extLst>
          </p:cNvPr>
          <p:cNvSpPr/>
          <p:nvPr/>
        </p:nvSpPr>
        <p:spPr>
          <a:xfrm flipV="1">
            <a:off x="3203848" y="2006738"/>
            <a:ext cx="1694300" cy="1834795"/>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id="{EB56C75B-F593-4001-B9DA-649295FD6E44}"/>
              </a:ext>
            </a:extLst>
          </p:cNvPr>
          <p:cNvSpPr/>
          <p:nvPr/>
        </p:nvSpPr>
        <p:spPr>
          <a:xfrm>
            <a:off x="2555776" y="2704557"/>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自卑</a:t>
            </a:r>
          </a:p>
        </p:txBody>
      </p:sp>
      <p:sp>
        <p:nvSpPr>
          <p:cNvPr id="12" name="矩形 11">
            <a:extLst>
              <a:ext uri="{FF2B5EF4-FFF2-40B4-BE49-F238E27FC236}">
                <a16:creationId xmlns:a16="http://schemas.microsoft.com/office/drawing/2014/main" id="{1539CEE8-228A-4BAA-97BB-C2275442BC63}"/>
              </a:ext>
            </a:extLst>
          </p:cNvPr>
          <p:cNvSpPr/>
          <p:nvPr/>
        </p:nvSpPr>
        <p:spPr>
          <a:xfrm>
            <a:off x="5652120" y="2704557"/>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孤傲</a:t>
            </a:r>
          </a:p>
        </p:txBody>
      </p:sp>
      <p:sp>
        <p:nvSpPr>
          <p:cNvPr id="34" name="文本框 33">
            <a:extLst>
              <a:ext uri="{FF2B5EF4-FFF2-40B4-BE49-F238E27FC236}">
                <a16:creationId xmlns:a16="http://schemas.microsoft.com/office/drawing/2014/main" id="{9F33AD39-FCE0-4BAB-A4CE-235D33D73993}"/>
              </a:ext>
            </a:extLst>
          </p:cNvPr>
          <p:cNvSpPr txBox="1"/>
          <p:nvPr/>
        </p:nvSpPr>
        <p:spPr>
          <a:xfrm>
            <a:off x="4114354" y="1526057"/>
            <a:ext cx="1656184" cy="369332"/>
          </a:xfrm>
          <a:prstGeom prst="rect">
            <a:avLst/>
          </a:prstGeom>
          <a:noFill/>
        </p:spPr>
        <p:txBody>
          <a:bodyPr wrap="square">
            <a:spAutoFit/>
          </a:bodyPr>
          <a:lstStyle/>
          <a:p>
            <a:r>
              <a:rPr lang="zh-CN" altLang="en-US" dirty="0"/>
              <a:t>自我认知缺失</a:t>
            </a:r>
          </a:p>
        </p:txBody>
      </p:sp>
    </p:spTree>
    <p:extLst>
      <p:ext uri="{BB962C8B-B14F-4D97-AF65-F5344CB8AC3E}">
        <p14:creationId xmlns:p14="http://schemas.microsoft.com/office/powerpoint/2010/main" val="23260495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759303"/>
                <a:ext cx="5570919" cy="1221981"/>
                <a:chOff x="1219743" y="3445822"/>
                <a:chExt cx="5570919" cy="1221981"/>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445822"/>
                  <a:ext cx="513094" cy="307856"/>
                </a:xfrm>
                <a:prstGeom prst="rect">
                  <a:avLst/>
                </a:prstGeom>
                <a:noFill/>
              </p:spPr>
              <p:txBody>
                <a:bodyPr wrap="none" lIns="0" tIns="0" rIns="0" bIns="0" rtlCol="0">
                  <a:spAutoFit/>
                </a:bodyPr>
                <a:lstStyle/>
                <a:p>
                  <a:r>
                    <a:rPr lang="zh-CN" altLang="en-US" sz="1600" b="1" dirty="0">
                      <a:solidFill>
                        <a:srgbClr val="F76911"/>
                      </a:solidFill>
                    </a:rPr>
                    <a:t>自卑</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828735"/>
                  <a:ext cx="5570919" cy="839068"/>
                </a:xfrm>
                <a:prstGeom prst="rect">
                  <a:avLst/>
                </a:prstGeom>
                <a:noFill/>
              </p:spPr>
              <p:txBody>
                <a:bodyPr wrap="square" lIns="0" tIns="0" rIns="0" bIns="0" rtlCol="0">
                  <a:spAutoFit/>
                </a:bodyPr>
                <a:lstStyle/>
                <a:p>
                  <a:pPr>
                    <a:lnSpc>
                      <a:spcPts val="1800"/>
                    </a:lnSpc>
                  </a:pPr>
                  <a:r>
                    <a:rPr lang="zh-CN" altLang="en-US" sz="1200" dirty="0"/>
                    <a:t>自卑的大学生不敢正视现实，对自己的长处估计不够，怀疑自己的能力，不善于发 现适合自己的职业岗位，在对自己的抱怨、贬低中失去了求职的勇气。 </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43420631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867851"/>
                <a:ext cx="5570919" cy="933365"/>
                <a:chOff x="1219743" y="3554370"/>
                <a:chExt cx="5570919" cy="933365"/>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554370"/>
                  <a:ext cx="513094" cy="307857"/>
                </a:xfrm>
                <a:prstGeom prst="rect">
                  <a:avLst/>
                </a:prstGeom>
                <a:noFill/>
              </p:spPr>
              <p:txBody>
                <a:bodyPr wrap="none" lIns="0" tIns="0" rIns="0" bIns="0" rtlCol="0">
                  <a:spAutoFit/>
                </a:bodyPr>
                <a:lstStyle/>
                <a:p>
                  <a:r>
                    <a:rPr lang="zh-CN" altLang="en-US" sz="1600" b="1" dirty="0">
                      <a:solidFill>
                        <a:srgbClr val="F76911"/>
                      </a:solidFill>
                    </a:rPr>
                    <a:t>孤傲</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937282"/>
                  <a:ext cx="5570919" cy="550453"/>
                </a:xfrm>
                <a:prstGeom prst="rect">
                  <a:avLst/>
                </a:prstGeom>
                <a:noFill/>
              </p:spPr>
              <p:txBody>
                <a:bodyPr wrap="square" lIns="0" tIns="0" rIns="0" bIns="0" rtlCol="0">
                  <a:spAutoFit/>
                </a:bodyPr>
                <a:lstStyle/>
                <a:p>
                  <a:pPr>
                    <a:lnSpc>
                      <a:spcPts val="1800"/>
                    </a:lnSpc>
                  </a:pPr>
                  <a:r>
                    <a:rPr lang="zh-CN" altLang="en-US" sz="1200" dirty="0"/>
                    <a:t>孤傲心理是缺乏客观的自我分析和自我评价的表 现，也是对就业市场、职业生活缺乏了解，一切都凭自己的主观想象。</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4280148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Freeform: Shape 12">
            <a:extLst>
              <a:ext uri="{FF2B5EF4-FFF2-40B4-BE49-F238E27FC236}">
                <a16:creationId xmlns:a16="http://schemas.microsoft.com/office/drawing/2014/main" id="{6FFB2D86-D879-463F-8177-7E487CBB8625}"/>
              </a:ext>
            </a:extLst>
          </p:cNvPr>
          <p:cNvSpPr/>
          <p:nvPr/>
        </p:nvSpPr>
        <p:spPr>
          <a:xfrm flipV="1">
            <a:off x="4875818" y="2027840"/>
            <a:ext cx="1694300" cy="1834795"/>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Freeform: Shape 7">
            <a:extLst>
              <a:ext uri="{FF2B5EF4-FFF2-40B4-BE49-F238E27FC236}">
                <a16:creationId xmlns:a16="http://schemas.microsoft.com/office/drawing/2014/main" id="{1DC75747-7C4A-41AD-9E09-78BE85C6FA8B}"/>
              </a:ext>
            </a:extLst>
          </p:cNvPr>
          <p:cNvSpPr/>
          <p:nvPr/>
        </p:nvSpPr>
        <p:spPr>
          <a:xfrm flipV="1">
            <a:off x="3203848" y="2006738"/>
            <a:ext cx="1694300" cy="1834795"/>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0" name="矩形 9">
            <a:extLst>
              <a:ext uri="{FF2B5EF4-FFF2-40B4-BE49-F238E27FC236}">
                <a16:creationId xmlns:a16="http://schemas.microsoft.com/office/drawing/2014/main" id="{EB56C75B-F593-4001-B9DA-649295FD6E44}"/>
              </a:ext>
            </a:extLst>
          </p:cNvPr>
          <p:cNvSpPr/>
          <p:nvPr/>
        </p:nvSpPr>
        <p:spPr>
          <a:xfrm>
            <a:off x="2268042" y="2704557"/>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缺乏人际沟通技能 </a:t>
            </a:r>
          </a:p>
        </p:txBody>
      </p:sp>
      <p:sp>
        <p:nvSpPr>
          <p:cNvPr id="12" name="矩形 11">
            <a:extLst>
              <a:ext uri="{FF2B5EF4-FFF2-40B4-BE49-F238E27FC236}">
                <a16:creationId xmlns:a16="http://schemas.microsoft.com/office/drawing/2014/main" id="{1539CEE8-228A-4BAA-97BB-C2275442BC63}"/>
              </a:ext>
            </a:extLst>
          </p:cNvPr>
          <p:cNvSpPr/>
          <p:nvPr/>
        </p:nvSpPr>
        <p:spPr>
          <a:xfrm>
            <a:off x="5266482" y="2704557"/>
            <a:ext cx="1437712" cy="184666"/>
          </a:xfrm>
          <a:prstGeom prst="rect">
            <a:avLst/>
          </a:prstGeom>
        </p:spPr>
        <p:txBody>
          <a:bodyPr wrap="none" lIns="144000" tIns="0" rIns="144000" bIns="0">
            <a:noAutofit/>
          </a:bodyPr>
          <a:lstStyle/>
          <a:p>
            <a:pPr algn="ctr"/>
            <a:r>
              <a:rPr lang="zh-CN" altLang="en-US" sz="2000" b="1" dirty="0">
                <a:solidFill>
                  <a:schemeClr val="tx1">
                    <a:lumMod val="50000"/>
                    <a:lumOff val="50000"/>
                  </a:schemeClr>
                </a:solidFill>
                <a:latin typeface="+mj-ea"/>
                <a:ea typeface="+mj-ea"/>
                <a:sym typeface="inpin heiti" panose="00000500000000000000" pitchFamily="2" charset="-122"/>
              </a:rPr>
              <a:t>怯懦</a:t>
            </a:r>
          </a:p>
        </p:txBody>
      </p:sp>
      <p:sp>
        <p:nvSpPr>
          <p:cNvPr id="34" name="文本框 33">
            <a:extLst>
              <a:ext uri="{FF2B5EF4-FFF2-40B4-BE49-F238E27FC236}">
                <a16:creationId xmlns:a16="http://schemas.microsoft.com/office/drawing/2014/main" id="{9F33AD39-FCE0-4BAB-A4CE-235D33D73993}"/>
              </a:ext>
            </a:extLst>
          </p:cNvPr>
          <p:cNvSpPr txBox="1"/>
          <p:nvPr/>
        </p:nvSpPr>
        <p:spPr>
          <a:xfrm>
            <a:off x="4114354" y="1526057"/>
            <a:ext cx="1656184" cy="369332"/>
          </a:xfrm>
          <a:prstGeom prst="rect">
            <a:avLst/>
          </a:prstGeom>
          <a:noFill/>
        </p:spPr>
        <p:txBody>
          <a:bodyPr wrap="square">
            <a:spAutoFit/>
          </a:bodyPr>
          <a:lstStyle/>
          <a:p>
            <a:r>
              <a:rPr lang="zh-CN" altLang="en-US" dirty="0"/>
              <a:t>人际交往困难</a:t>
            </a:r>
          </a:p>
        </p:txBody>
      </p:sp>
    </p:spTree>
    <p:extLst>
      <p:ext uri="{BB962C8B-B14F-4D97-AF65-F5344CB8AC3E}">
        <p14:creationId xmlns:p14="http://schemas.microsoft.com/office/powerpoint/2010/main" val="2096407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9"/>
            <a:ext cx="5574763" cy="1499117"/>
            <a:chOff x="1661533" y="1942600"/>
            <a:chExt cx="5574763" cy="1499117"/>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600"/>
              <a:ext cx="5574763" cy="1499117"/>
              <a:chOff x="575607" y="2557058"/>
              <a:chExt cx="6970251" cy="1874379"/>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1874379"/>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743427"/>
                <a:ext cx="5570919" cy="1169370"/>
                <a:chOff x="1219743" y="3429946"/>
                <a:chExt cx="5570919" cy="1169370"/>
              </a:xfrm>
            </p:grpSpPr>
            <p:sp>
              <p:nvSpPr>
                <p:cNvPr id="37" name="TextBox 43">
                  <a:extLst>
                    <a:ext uri="{FF2B5EF4-FFF2-40B4-BE49-F238E27FC236}">
                      <a16:creationId xmlns:a16="http://schemas.microsoft.com/office/drawing/2014/main" id="{7236E5C9-7501-4CF5-BF47-D952406A2F36}"/>
                    </a:ext>
                  </a:extLst>
                </p:cNvPr>
                <p:cNvSpPr txBox="1"/>
                <p:nvPr/>
              </p:nvSpPr>
              <p:spPr>
                <a:xfrm>
                  <a:off x="1227583" y="3429946"/>
                  <a:ext cx="2128535" cy="615712"/>
                </a:xfrm>
                <a:prstGeom prst="rect">
                  <a:avLst/>
                </a:prstGeom>
                <a:noFill/>
              </p:spPr>
              <p:txBody>
                <a:bodyPr wrap="none" lIns="0" tIns="0" rIns="0" bIns="0" rtlCol="0">
                  <a:spAutoFit/>
                </a:bodyPr>
                <a:lstStyle/>
                <a:p>
                  <a:r>
                    <a:rPr lang="zh-CN" altLang="en-US" sz="1600" b="1" dirty="0">
                      <a:solidFill>
                        <a:srgbClr val="F76911"/>
                      </a:solidFill>
                      <a:latin typeface="+mj-ea"/>
                      <a:ea typeface="+mj-ea"/>
                      <a:sym typeface="inpin heiti" panose="00000500000000000000" pitchFamily="2" charset="-122"/>
                    </a:rPr>
                    <a:t>缺乏人际沟通技能 </a:t>
                  </a:r>
                </a:p>
                <a:p>
                  <a:endParaRPr lang="zh-CN" altLang="en-US" sz="1600" b="1" dirty="0">
                    <a:solidFill>
                      <a:srgbClr val="F76911"/>
                    </a:solidFill>
                  </a:endParaRP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60248"/>
                  <a:ext cx="5570919" cy="839068"/>
                </a:xfrm>
                <a:prstGeom prst="rect">
                  <a:avLst/>
                </a:prstGeom>
                <a:noFill/>
              </p:spPr>
              <p:txBody>
                <a:bodyPr wrap="square" lIns="0" tIns="0" rIns="0" bIns="0" rtlCol="0">
                  <a:spAutoFit/>
                </a:bodyPr>
                <a:lstStyle/>
                <a:p>
                  <a:pPr>
                    <a:lnSpc>
                      <a:spcPts val="1800"/>
                    </a:lnSpc>
                  </a:pPr>
                  <a:r>
                    <a:rPr lang="zh-CN" altLang="en-US" sz="1200" dirty="0"/>
                    <a:t>有些大学生缺乏基本的人际交往能力，有的在求职过程中不会察言观色，不懂得照顾别人的感受，不懂人际交 往的礼貌礼仪等。对此，他们很苦恼并渴望改变这种状况，但又找不到有效的方法。 </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2383310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二、大学毕业生“就业综合征”</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9" name="组合 28">
            <a:extLst>
              <a:ext uri="{FF2B5EF4-FFF2-40B4-BE49-F238E27FC236}">
                <a16:creationId xmlns:a16="http://schemas.microsoft.com/office/drawing/2014/main" id="{6FFCB7CB-F88E-4EE3-91C8-3D96D1FE2491}"/>
              </a:ext>
            </a:extLst>
          </p:cNvPr>
          <p:cNvGrpSpPr/>
          <p:nvPr/>
        </p:nvGrpSpPr>
        <p:grpSpPr>
          <a:xfrm>
            <a:off x="1661534" y="1936718"/>
            <a:ext cx="5574763" cy="1787160"/>
            <a:chOff x="1661533" y="1942599"/>
            <a:chExt cx="5574763" cy="1787160"/>
          </a:xfrm>
        </p:grpSpPr>
        <p:grpSp>
          <p:nvGrpSpPr>
            <p:cNvPr id="30" name="组合 29">
              <a:extLst>
                <a:ext uri="{FF2B5EF4-FFF2-40B4-BE49-F238E27FC236}">
                  <a16:creationId xmlns:a16="http://schemas.microsoft.com/office/drawing/2014/main" id="{11BA62BD-B4FE-4A58-882B-CC668E74F687}"/>
                </a:ext>
              </a:extLst>
            </p:cNvPr>
            <p:cNvGrpSpPr/>
            <p:nvPr/>
          </p:nvGrpSpPr>
          <p:grpSpPr>
            <a:xfrm>
              <a:off x="1661533" y="1942599"/>
              <a:ext cx="5574763" cy="1787160"/>
              <a:chOff x="575607" y="2557058"/>
              <a:chExt cx="6970251" cy="2234526"/>
            </a:xfrm>
          </p:grpSpPr>
          <p:sp>
            <p:nvSpPr>
              <p:cNvPr id="32" name="Rounded Rectangle 2">
                <a:extLst>
                  <a:ext uri="{FF2B5EF4-FFF2-40B4-BE49-F238E27FC236}">
                    <a16:creationId xmlns:a16="http://schemas.microsoft.com/office/drawing/2014/main" id="{AB9A082D-E245-4824-8E00-DAB7B2CEF20E}"/>
                  </a:ext>
                </a:extLst>
              </p:cNvPr>
              <p:cNvSpPr/>
              <p:nvPr/>
            </p:nvSpPr>
            <p:spPr>
              <a:xfrm>
                <a:off x="1063467" y="2557058"/>
                <a:ext cx="6482391" cy="2234526"/>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33" name="Rounded Rectangle 3">
                <a:extLst>
                  <a:ext uri="{FF2B5EF4-FFF2-40B4-BE49-F238E27FC236}">
                    <a16:creationId xmlns:a16="http://schemas.microsoft.com/office/drawing/2014/main" id="{958F035C-623E-483D-A73E-BE54F80D06F2}"/>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36" name="Group 42">
                <a:extLst>
                  <a:ext uri="{FF2B5EF4-FFF2-40B4-BE49-F238E27FC236}">
                    <a16:creationId xmlns:a16="http://schemas.microsoft.com/office/drawing/2014/main" id="{2D92BE04-9365-4E56-A9DA-0F36CFB8225C}"/>
                  </a:ext>
                </a:extLst>
              </p:cNvPr>
              <p:cNvGrpSpPr/>
              <p:nvPr/>
            </p:nvGrpSpPr>
            <p:grpSpPr>
              <a:xfrm>
                <a:off x="1794868" y="2722277"/>
                <a:ext cx="5570919" cy="1799208"/>
                <a:chOff x="1219743" y="3408796"/>
                <a:chExt cx="5570919" cy="1799208"/>
              </a:xfrm>
            </p:grpSpPr>
            <p:sp>
              <p:nvSpPr>
                <p:cNvPr id="37" name="TextBox 43">
                  <a:extLst>
                    <a:ext uri="{FF2B5EF4-FFF2-40B4-BE49-F238E27FC236}">
                      <a16:creationId xmlns:a16="http://schemas.microsoft.com/office/drawing/2014/main" id="{7236E5C9-7501-4CF5-BF47-D952406A2F36}"/>
                    </a:ext>
                  </a:extLst>
                </p:cNvPr>
                <p:cNvSpPr txBox="1"/>
                <p:nvPr/>
              </p:nvSpPr>
              <p:spPr>
                <a:xfrm>
                  <a:off x="1219743" y="3408796"/>
                  <a:ext cx="513094" cy="307856"/>
                </a:xfrm>
                <a:prstGeom prst="rect">
                  <a:avLst/>
                </a:prstGeom>
                <a:noFill/>
              </p:spPr>
              <p:txBody>
                <a:bodyPr wrap="none" lIns="0" tIns="0" rIns="0" bIns="0" rtlCol="0">
                  <a:spAutoFit/>
                </a:bodyPr>
                <a:lstStyle/>
                <a:p>
                  <a:r>
                    <a:rPr lang="zh-CN" altLang="en-US" sz="1600" b="1" dirty="0">
                      <a:solidFill>
                        <a:srgbClr val="F76911"/>
                      </a:solidFill>
                    </a:rPr>
                    <a:t>怯懦</a:t>
                  </a:r>
                </a:p>
              </p:txBody>
            </p:sp>
            <p:sp>
              <p:nvSpPr>
                <p:cNvPr id="38" name="TextBox 44">
                  <a:extLst>
                    <a:ext uri="{FF2B5EF4-FFF2-40B4-BE49-F238E27FC236}">
                      <a16:creationId xmlns:a16="http://schemas.microsoft.com/office/drawing/2014/main" id="{F5A95BC3-1EF9-4A6E-A2F1-C5585853ED53}"/>
                    </a:ext>
                  </a:extLst>
                </p:cNvPr>
                <p:cNvSpPr txBox="1"/>
                <p:nvPr/>
              </p:nvSpPr>
              <p:spPr>
                <a:xfrm flipH="1">
                  <a:off x="1219743" y="3791707"/>
                  <a:ext cx="5570919" cy="1416297"/>
                </a:xfrm>
                <a:prstGeom prst="rect">
                  <a:avLst/>
                </a:prstGeom>
                <a:noFill/>
              </p:spPr>
              <p:txBody>
                <a:bodyPr wrap="square" lIns="0" tIns="0" rIns="0" bIns="0" rtlCol="0">
                  <a:spAutoFit/>
                </a:bodyPr>
                <a:lstStyle/>
                <a:p>
                  <a:pPr>
                    <a:lnSpc>
                      <a:spcPts val="1800"/>
                    </a:lnSpc>
                  </a:pPr>
                  <a:r>
                    <a:rPr lang="zh-CN" altLang="en-US" sz="1200" dirty="0"/>
                    <a:t>有些大学生在求职择业过程中过于怯懦，有的在面试官面前不是面红耳赤，就是语无伦 次，把早已准备好的“台词”、腹稿忘得一干二净。有的谨小慎微，生怕一句话说错、一个问题 答不好就会影响自己在用人单位代表心目中的形象，以致不敢放开说话，没有办法把自己的 特点和优势表现出来。</a:t>
                  </a:r>
                </a:p>
              </p:txBody>
            </p:sp>
          </p:grpSp>
        </p:grpSp>
        <p:sp>
          <p:nvSpPr>
            <p:cNvPr id="31" name="文本框 30">
              <a:extLst>
                <a:ext uri="{FF2B5EF4-FFF2-40B4-BE49-F238E27FC236}">
                  <a16:creationId xmlns:a16="http://schemas.microsoft.com/office/drawing/2014/main" id="{55E66782-5737-4C83-B1A7-8170CF513435}"/>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39088454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大学生的就业与心理健康的关系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三、与就业有关的人格缺陷</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a:stCxn id="2" idx="3"/>
          </p:cNvCxnSpPr>
          <p:nvPr/>
        </p:nvCxnSpPr>
        <p:spPr>
          <a:xfrm>
            <a:off x="4644008" y="521032"/>
            <a:ext cx="4499992"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矩形 9">
            <a:extLst>
              <a:ext uri="{FF2B5EF4-FFF2-40B4-BE49-F238E27FC236}">
                <a16:creationId xmlns:a16="http://schemas.microsoft.com/office/drawing/2014/main" id="{BD719AAD-3D5A-4D89-ADED-657C20AC6036}"/>
              </a:ext>
            </a:extLst>
          </p:cNvPr>
          <p:cNvSpPr/>
          <p:nvPr/>
        </p:nvSpPr>
        <p:spPr>
          <a:xfrm>
            <a:off x="1529386" y="2661788"/>
            <a:ext cx="1890486" cy="752235"/>
          </a:xfrm>
          <a:prstGeom prst="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0000" lnSpcReduction="20000"/>
          </a:bodyPr>
          <a:lstStyle/>
          <a:p>
            <a:pPr algn="ctr"/>
            <a:endParaRPr lang="en-US" altLang="zh-CN" sz="72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矩形 10">
            <a:extLst>
              <a:ext uri="{FF2B5EF4-FFF2-40B4-BE49-F238E27FC236}">
                <a16:creationId xmlns:a16="http://schemas.microsoft.com/office/drawing/2014/main" id="{BB4445B7-6540-4A41-BC52-BC55DB6606C9}"/>
              </a:ext>
            </a:extLst>
          </p:cNvPr>
          <p:cNvSpPr/>
          <p:nvPr/>
        </p:nvSpPr>
        <p:spPr>
          <a:xfrm>
            <a:off x="1636757" y="2214457"/>
            <a:ext cx="1675744" cy="561785"/>
          </a:xfrm>
          <a:prstGeom prst="rect">
            <a:avLst/>
          </a:prstGeom>
        </p:spPr>
        <p:txBody>
          <a:bodyPr wrap="none" lIns="72000" tIns="0" rIns="72000" bIns="0">
            <a:normAutofit/>
          </a:bodyPr>
          <a:lstStyle/>
          <a:p>
            <a:pPr lvl="0" algn="ctr" defTabSz="914378">
              <a:defRPr/>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偏执心理 </a:t>
            </a:r>
          </a:p>
        </p:txBody>
      </p:sp>
      <p:sp>
        <p:nvSpPr>
          <p:cNvPr id="16" name="矩形 15">
            <a:extLst>
              <a:ext uri="{FF2B5EF4-FFF2-40B4-BE49-F238E27FC236}">
                <a16:creationId xmlns:a16="http://schemas.microsoft.com/office/drawing/2014/main" id="{69E8F0D2-6A0E-451E-996E-D67270F08F85}"/>
              </a:ext>
            </a:extLst>
          </p:cNvPr>
          <p:cNvSpPr/>
          <p:nvPr/>
        </p:nvSpPr>
        <p:spPr>
          <a:xfrm>
            <a:off x="3419872" y="2226284"/>
            <a:ext cx="1890486" cy="1187739"/>
          </a:xfrm>
          <a:prstGeom prst="rect">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endParaRPr lang="en-US" altLang="zh-CN" sz="80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矩形 16">
            <a:extLst>
              <a:ext uri="{FF2B5EF4-FFF2-40B4-BE49-F238E27FC236}">
                <a16:creationId xmlns:a16="http://schemas.microsoft.com/office/drawing/2014/main" id="{D3573B6E-F858-409F-8222-56563FDE76F5}"/>
              </a:ext>
            </a:extLst>
          </p:cNvPr>
          <p:cNvSpPr/>
          <p:nvPr/>
        </p:nvSpPr>
        <p:spPr>
          <a:xfrm>
            <a:off x="3542089" y="1779662"/>
            <a:ext cx="1675744" cy="624782"/>
          </a:xfrm>
          <a:prstGeom prst="rect">
            <a:avLst/>
          </a:prstGeom>
        </p:spPr>
        <p:txBody>
          <a:bodyPr wrap="none" lIns="72000" tIns="0" rIns="72000" bIns="0">
            <a:normAutofit/>
          </a:bodyPr>
          <a:lstStyle/>
          <a:p>
            <a:pPr lvl="0" algn="ctr" defTabSz="914378">
              <a:defRPr/>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自我同一性混乱 </a:t>
            </a:r>
          </a:p>
        </p:txBody>
      </p:sp>
      <p:sp>
        <p:nvSpPr>
          <p:cNvPr id="22" name="矩形 21">
            <a:extLst>
              <a:ext uri="{FF2B5EF4-FFF2-40B4-BE49-F238E27FC236}">
                <a16:creationId xmlns:a16="http://schemas.microsoft.com/office/drawing/2014/main" id="{A4AF948D-57E9-4902-A86F-2C0193DD7433}"/>
              </a:ext>
            </a:extLst>
          </p:cNvPr>
          <p:cNvSpPr/>
          <p:nvPr/>
        </p:nvSpPr>
        <p:spPr>
          <a:xfrm>
            <a:off x="5310358" y="2404444"/>
            <a:ext cx="1890486" cy="1009578"/>
          </a:xfrm>
          <a:prstGeom prst="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endParaRPr lang="en-US" altLang="zh-CN" sz="8000" b="1"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矩形 22">
            <a:extLst>
              <a:ext uri="{FF2B5EF4-FFF2-40B4-BE49-F238E27FC236}">
                <a16:creationId xmlns:a16="http://schemas.microsoft.com/office/drawing/2014/main" id="{80A0844B-6404-4B2A-9A29-44E8730DA68D}"/>
              </a:ext>
            </a:extLst>
          </p:cNvPr>
          <p:cNvSpPr/>
          <p:nvPr/>
        </p:nvSpPr>
        <p:spPr>
          <a:xfrm>
            <a:off x="5417728" y="1997903"/>
            <a:ext cx="1675744" cy="561785"/>
          </a:xfrm>
          <a:prstGeom prst="rect">
            <a:avLst/>
          </a:prstGeom>
        </p:spPr>
        <p:txBody>
          <a:bodyPr wrap="none" lIns="72000" tIns="0" rIns="72000" bIns="0">
            <a:normAutofit/>
          </a:bodyPr>
          <a:lstStyle/>
          <a:p>
            <a:pPr lvl="0" algn="ctr" defTabSz="914378">
              <a:defRPr/>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就业挫折承受力差</a:t>
            </a:r>
          </a:p>
        </p:txBody>
      </p:sp>
      <p:sp>
        <p:nvSpPr>
          <p:cNvPr id="27" name="文本框 26">
            <a:extLst>
              <a:ext uri="{FF2B5EF4-FFF2-40B4-BE49-F238E27FC236}">
                <a16:creationId xmlns:a16="http://schemas.microsoft.com/office/drawing/2014/main" id="{B5FF4AFF-FCB9-4E6F-9247-AA3CD82BBACD}"/>
              </a:ext>
            </a:extLst>
          </p:cNvPr>
          <p:cNvSpPr txBox="1"/>
          <p:nvPr/>
        </p:nvSpPr>
        <p:spPr>
          <a:xfrm>
            <a:off x="5919968" y="2355235"/>
            <a:ext cx="606171" cy="1107996"/>
          </a:xfrm>
          <a:prstGeom prst="rect">
            <a:avLst/>
          </a:prstGeom>
          <a:noFill/>
        </p:spPr>
        <p:txBody>
          <a:bodyPr wrap="square">
            <a:spAutoFit/>
          </a:bodyPr>
          <a:lstStyle/>
          <a:p>
            <a:r>
              <a:rPr lang="en-US" altLang="zh-CN" sz="6600" b="1" dirty="0">
                <a:solidFill>
                  <a:schemeClr val="bg1"/>
                </a:solidFill>
                <a:latin typeface="+mj-ea"/>
                <a:ea typeface="+mj-ea"/>
              </a:rPr>
              <a:t>2</a:t>
            </a:r>
            <a:endParaRPr lang="zh-CN" altLang="en-US" sz="6600" b="1" dirty="0">
              <a:solidFill>
                <a:schemeClr val="bg1"/>
              </a:solidFill>
              <a:latin typeface="+mj-ea"/>
              <a:ea typeface="+mj-ea"/>
            </a:endParaRPr>
          </a:p>
        </p:txBody>
      </p:sp>
      <p:sp>
        <p:nvSpPr>
          <p:cNvPr id="28" name="文本框 27">
            <a:extLst>
              <a:ext uri="{FF2B5EF4-FFF2-40B4-BE49-F238E27FC236}">
                <a16:creationId xmlns:a16="http://schemas.microsoft.com/office/drawing/2014/main" id="{8EFF479D-71A4-4E6C-A79E-CDB11E881291}"/>
              </a:ext>
            </a:extLst>
          </p:cNvPr>
          <p:cNvSpPr txBox="1"/>
          <p:nvPr/>
        </p:nvSpPr>
        <p:spPr>
          <a:xfrm>
            <a:off x="2204091" y="2648120"/>
            <a:ext cx="606171" cy="830997"/>
          </a:xfrm>
          <a:prstGeom prst="rect">
            <a:avLst/>
          </a:prstGeom>
          <a:noFill/>
        </p:spPr>
        <p:txBody>
          <a:bodyPr wrap="square">
            <a:spAutoFit/>
          </a:bodyPr>
          <a:lstStyle/>
          <a:p>
            <a:r>
              <a:rPr lang="en-US" altLang="zh-CN" sz="4800" b="1" dirty="0">
                <a:solidFill>
                  <a:schemeClr val="bg1"/>
                </a:solidFill>
                <a:latin typeface="+mj-ea"/>
                <a:ea typeface="+mj-ea"/>
              </a:rPr>
              <a:t>3</a:t>
            </a:r>
            <a:endParaRPr lang="zh-CN" altLang="en-US" sz="4800" b="1" dirty="0">
              <a:solidFill>
                <a:schemeClr val="bg1"/>
              </a:solidFill>
              <a:latin typeface="+mj-ea"/>
              <a:ea typeface="+mj-ea"/>
            </a:endParaRPr>
          </a:p>
        </p:txBody>
      </p:sp>
      <p:sp>
        <p:nvSpPr>
          <p:cNvPr id="29" name="文本框 28">
            <a:extLst>
              <a:ext uri="{FF2B5EF4-FFF2-40B4-BE49-F238E27FC236}">
                <a16:creationId xmlns:a16="http://schemas.microsoft.com/office/drawing/2014/main" id="{BA9610BE-D62E-46C3-BCE4-5AD97E2A15C0}"/>
              </a:ext>
            </a:extLst>
          </p:cNvPr>
          <p:cNvSpPr txBox="1"/>
          <p:nvPr/>
        </p:nvSpPr>
        <p:spPr>
          <a:xfrm>
            <a:off x="4025809" y="2240664"/>
            <a:ext cx="606171" cy="1200329"/>
          </a:xfrm>
          <a:prstGeom prst="rect">
            <a:avLst/>
          </a:prstGeom>
          <a:noFill/>
        </p:spPr>
        <p:txBody>
          <a:bodyPr wrap="square">
            <a:spAutoFit/>
          </a:bodyPr>
          <a:lstStyle/>
          <a:p>
            <a:r>
              <a:rPr lang="en-US" altLang="zh-CN" sz="7200" b="1" dirty="0">
                <a:solidFill>
                  <a:schemeClr val="bg1"/>
                </a:solidFill>
                <a:latin typeface="+mj-ea"/>
                <a:ea typeface="+mj-ea"/>
              </a:rPr>
              <a:t>1</a:t>
            </a:r>
            <a:endParaRPr lang="zh-CN" altLang="en-US" sz="7200" b="1" dirty="0">
              <a:solidFill>
                <a:schemeClr val="bg1"/>
              </a:solidFill>
              <a:latin typeface="+mj-ea"/>
              <a:ea typeface="+mj-ea"/>
            </a:endParaRPr>
          </a:p>
        </p:txBody>
      </p:sp>
    </p:spTree>
    <p:extLst>
      <p:ext uri="{BB962C8B-B14F-4D97-AF65-F5344CB8AC3E}">
        <p14:creationId xmlns:p14="http://schemas.microsoft.com/office/powerpoint/2010/main" val="19400618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95232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3316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一、转变就业观念，充分认识职业价值</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9" name="组合 18">
            <a:extLst>
              <a:ext uri="{FF2B5EF4-FFF2-40B4-BE49-F238E27FC236}">
                <a16:creationId xmlns:a16="http://schemas.microsoft.com/office/drawing/2014/main" id="{229F99CF-CB34-4044-AE44-DD81C5F3F999}"/>
              </a:ext>
            </a:extLst>
          </p:cNvPr>
          <p:cNvGrpSpPr/>
          <p:nvPr/>
        </p:nvGrpSpPr>
        <p:grpSpPr>
          <a:xfrm>
            <a:off x="1242367" y="1712248"/>
            <a:ext cx="6946664" cy="2147247"/>
            <a:chOff x="1094689" y="1700809"/>
            <a:chExt cx="7508521" cy="2320919"/>
          </a:xfrm>
        </p:grpSpPr>
        <p:grpSp>
          <p:nvGrpSpPr>
            <p:cNvPr id="20" name="组合 19">
              <a:extLst>
                <a:ext uri="{FF2B5EF4-FFF2-40B4-BE49-F238E27FC236}">
                  <a16:creationId xmlns:a16="http://schemas.microsoft.com/office/drawing/2014/main" id="{8562600E-9CE0-436A-8B31-2A9F5DF53867}"/>
                </a:ext>
              </a:extLst>
            </p:cNvPr>
            <p:cNvGrpSpPr/>
            <p:nvPr/>
          </p:nvGrpSpPr>
          <p:grpSpPr>
            <a:xfrm>
              <a:off x="1095376" y="1700809"/>
              <a:ext cx="7507834" cy="2320919"/>
              <a:chOff x="588348" y="1686422"/>
              <a:chExt cx="8252674" cy="2551171"/>
            </a:xfrm>
          </p:grpSpPr>
          <p:grpSp>
            <p:nvGrpSpPr>
              <p:cNvPr id="34" name="组合 33">
                <a:extLst>
                  <a:ext uri="{FF2B5EF4-FFF2-40B4-BE49-F238E27FC236}">
                    <a16:creationId xmlns:a16="http://schemas.microsoft.com/office/drawing/2014/main" id="{1D970518-E0B1-4576-BC9F-7E6BCC914801}"/>
                  </a:ext>
                </a:extLst>
              </p:cNvPr>
              <p:cNvGrpSpPr>
                <a:grpSpLocks noChangeAspect="1"/>
              </p:cNvGrpSpPr>
              <p:nvPr/>
            </p:nvGrpSpPr>
            <p:grpSpPr>
              <a:xfrm>
                <a:off x="588348" y="1700810"/>
                <a:ext cx="2503215" cy="2520001"/>
                <a:chOff x="1983909" y="2663640"/>
                <a:chExt cx="1657350" cy="1668463"/>
              </a:xfrm>
              <a:solidFill>
                <a:schemeClr val="accent1"/>
              </a:solidFill>
            </p:grpSpPr>
            <p:sp>
              <p:nvSpPr>
                <p:cNvPr id="53" name="任意多边形: 形状 52">
                  <a:extLst>
                    <a:ext uri="{FF2B5EF4-FFF2-40B4-BE49-F238E27FC236}">
                      <a16:creationId xmlns:a16="http://schemas.microsoft.com/office/drawing/2014/main" id="{D8896E9A-FAB3-4746-85D7-98C94D6A249D}"/>
                    </a:ext>
                  </a:extLst>
                </p:cNvPr>
                <p:cNvSpPr>
                  <a:spLocks/>
                </p:cNvSpPr>
                <p:nvPr/>
              </p:nvSpPr>
              <p:spPr bwMode="auto">
                <a:xfrm>
                  <a:off x="1983909" y="3062103"/>
                  <a:ext cx="1216025"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4" name="任意多边形: 形状 53">
                  <a:extLst>
                    <a:ext uri="{FF2B5EF4-FFF2-40B4-BE49-F238E27FC236}">
                      <a16:creationId xmlns:a16="http://schemas.microsoft.com/office/drawing/2014/main" id="{6D9579BB-4C3F-4B4C-A7B4-973C595EB23C}"/>
                    </a:ext>
                  </a:extLst>
                </p:cNvPr>
                <p:cNvSpPr>
                  <a:spLocks/>
                </p:cNvSpPr>
                <p:nvPr/>
              </p:nvSpPr>
              <p:spPr bwMode="auto">
                <a:xfrm>
                  <a:off x="2433171" y="2674753"/>
                  <a:ext cx="1208088"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5" name="任意多边形: 形状 54">
                  <a:extLst>
                    <a:ext uri="{FF2B5EF4-FFF2-40B4-BE49-F238E27FC236}">
                      <a16:creationId xmlns:a16="http://schemas.microsoft.com/office/drawing/2014/main" id="{0D6B67AE-7D07-4DFF-A5B8-D9EDC693B1BE}"/>
                    </a:ext>
                  </a:extLst>
                </p:cNvPr>
                <p:cNvSpPr>
                  <a:spLocks/>
                </p:cNvSpPr>
                <p:nvPr/>
              </p:nvSpPr>
              <p:spPr bwMode="auto">
                <a:xfrm>
                  <a:off x="3277721" y="4006665"/>
                  <a:ext cx="358775" cy="315913"/>
                </a:xfrm>
                <a:custGeom>
                  <a:avLst/>
                  <a:gdLst>
                    <a:gd name="T0" fmla="*/ 43 w 159"/>
                    <a:gd name="T1" fmla="*/ 69 h 140"/>
                    <a:gd name="T2" fmla="*/ 34 w 159"/>
                    <a:gd name="T3" fmla="*/ 61 h 140"/>
                    <a:gd name="T4" fmla="*/ 24 w 159"/>
                    <a:gd name="T5" fmla="*/ 61 h 140"/>
                    <a:gd name="T6" fmla="*/ 7 w 159"/>
                    <a:gd name="T7" fmla="*/ 52 h 140"/>
                    <a:gd name="T8" fmla="*/ 0 w 159"/>
                    <a:gd name="T9" fmla="*/ 32 h 140"/>
                    <a:gd name="T10" fmla="*/ 10 w 159"/>
                    <a:gd name="T11" fmla="*/ 9 h 140"/>
                    <a:gd name="T12" fmla="*/ 34 w 159"/>
                    <a:gd name="T13" fmla="*/ 0 h 140"/>
                    <a:gd name="T14" fmla="*/ 61 w 159"/>
                    <a:gd name="T15" fmla="*/ 13 h 140"/>
                    <a:gd name="T16" fmla="*/ 72 w 159"/>
                    <a:gd name="T17" fmla="*/ 47 h 140"/>
                    <a:gd name="T18" fmla="*/ 42 w 159"/>
                    <a:gd name="T19" fmla="*/ 126 h 140"/>
                    <a:gd name="T20" fmla="*/ 23 w 159"/>
                    <a:gd name="T21" fmla="*/ 140 h 140"/>
                    <a:gd name="T22" fmla="*/ 13 w 159"/>
                    <a:gd name="T23" fmla="*/ 131 h 140"/>
                    <a:gd name="T24" fmla="*/ 18 w 159"/>
                    <a:gd name="T25" fmla="*/ 120 h 140"/>
                    <a:gd name="T26" fmla="*/ 36 w 159"/>
                    <a:gd name="T27" fmla="*/ 92 h 140"/>
                    <a:gd name="T28" fmla="*/ 43 w 159"/>
                    <a:gd name="T29" fmla="*/ 69 h 140"/>
                    <a:gd name="T30" fmla="*/ 130 w 159"/>
                    <a:gd name="T31" fmla="*/ 69 h 140"/>
                    <a:gd name="T32" fmla="*/ 121 w 159"/>
                    <a:gd name="T33" fmla="*/ 61 h 140"/>
                    <a:gd name="T34" fmla="*/ 112 w 159"/>
                    <a:gd name="T35" fmla="*/ 61 h 140"/>
                    <a:gd name="T36" fmla="*/ 94 w 159"/>
                    <a:gd name="T37" fmla="*/ 52 h 140"/>
                    <a:gd name="T38" fmla="*/ 87 w 159"/>
                    <a:gd name="T39" fmla="*/ 32 h 140"/>
                    <a:gd name="T40" fmla="*/ 96 w 159"/>
                    <a:gd name="T41" fmla="*/ 9 h 140"/>
                    <a:gd name="T42" fmla="*/ 120 w 159"/>
                    <a:gd name="T43" fmla="*/ 0 h 140"/>
                    <a:gd name="T44" fmla="*/ 148 w 159"/>
                    <a:gd name="T45" fmla="*/ 13 h 140"/>
                    <a:gd name="T46" fmla="*/ 159 w 159"/>
                    <a:gd name="T47" fmla="*/ 47 h 140"/>
                    <a:gd name="T48" fmla="*/ 129 w 159"/>
                    <a:gd name="T49" fmla="*/ 126 h 140"/>
                    <a:gd name="T50" fmla="*/ 109 w 159"/>
                    <a:gd name="T51" fmla="*/ 140 h 140"/>
                    <a:gd name="T52" fmla="*/ 100 w 159"/>
                    <a:gd name="T53" fmla="*/ 131 h 140"/>
                    <a:gd name="T54" fmla="*/ 106 w 159"/>
                    <a:gd name="T55" fmla="*/ 120 h 140"/>
                    <a:gd name="T56" fmla="*/ 122 w 159"/>
                    <a:gd name="T57" fmla="*/ 92 h 140"/>
                    <a:gd name="T58" fmla="*/ 130 w 159"/>
                    <a:gd name="T59" fmla="*/ 6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140">
                      <a:moveTo>
                        <a:pt x="43" y="69"/>
                      </a:moveTo>
                      <a:cubicBezTo>
                        <a:pt x="43" y="64"/>
                        <a:pt x="40" y="61"/>
                        <a:pt x="34" y="61"/>
                      </a:cubicBezTo>
                      <a:cubicBezTo>
                        <a:pt x="24" y="61"/>
                        <a:pt x="24" y="61"/>
                        <a:pt x="24" y="61"/>
                      </a:cubicBezTo>
                      <a:cubicBezTo>
                        <a:pt x="18" y="60"/>
                        <a:pt x="12" y="57"/>
                        <a:pt x="7" y="52"/>
                      </a:cubicBezTo>
                      <a:cubicBezTo>
                        <a:pt x="2" y="46"/>
                        <a:pt x="0" y="40"/>
                        <a:pt x="0" y="32"/>
                      </a:cubicBezTo>
                      <a:cubicBezTo>
                        <a:pt x="0" y="23"/>
                        <a:pt x="3" y="15"/>
                        <a:pt x="10" y="9"/>
                      </a:cubicBezTo>
                      <a:cubicBezTo>
                        <a:pt x="16" y="3"/>
                        <a:pt x="24" y="0"/>
                        <a:pt x="34" y="0"/>
                      </a:cubicBezTo>
                      <a:cubicBezTo>
                        <a:pt x="44" y="0"/>
                        <a:pt x="54" y="4"/>
                        <a:pt x="61" y="13"/>
                      </a:cubicBezTo>
                      <a:cubicBezTo>
                        <a:pt x="68" y="22"/>
                        <a:pt x="72" y="33"/>
                        <a:pt x="72" y="47"/>
                      </a:cubicBezTo>
                      <a:cubicBezTo>
                        <a:pt x="72" y="73"/>
                        <a:pt x="62" y="99"/>
                        <a:pt x="42" y="126"/>
                      </a:cubicBezTo>
                      <a:cubicBezTo>
                        <a:pt x="34" y="136"/>
                        <a:pt x="28" y="140"/>
                        <a:pt x="23" y="140"/>
                      </a:cubicBezTo>
                      <a:cubicBezTo>
                        <a:pt x="16" y="140"/>
                        <a:pt x="13" y="137"/>
                        <a:pt x="13" y="131"/>
                      </a:cubicBezTo>
                      <a:cubicBezTo>
                        <a:pt x="13" y="128"/>
                        <a:pt x="15" y="125"/>
                        <a:pt x="18" y="120"/>
                      </a:cubicBezTo>
                      <a:cubicBezTo>
                        <a:pt x="25" y="112"/>
                        <a:pt x="30" y="103"/>
                        <a:pt x="36" y="92"/>
                      </a:cubicBezTo>
                      <a:cubicBezTo>
                        <a:pt x="41" y="82"/>
                        <a:pt x="43" y="74"/>
                        <a:pt x="43" y="69"/>
                      </a:cubicBezTo>
                      <a:close/>
                      <a:moveTo>
                        <a:pt x="130" y="69"/>
                      </a:moveTo>
                      <a:cubicBezTo>
                        <a:pt x="130" y="64"/>
                        <a:pt x="127" y="61"/>
                        <a:pt x="121" y="61"/>
                      </a:cubicBezTo>
                      <a:cubicBezTo>
                        <a:pt x="112" y="61"/>
                        <a:pt x="112" y="61"/>
                        <a:pt x="112" y="61"/>
                      </a:cubicBezTo>
                      <a:cubicBezTo>
                        <a:pt x="105" y="60"/>
                        <a:pt x="99" y="57"/>
                        <a:pt x="94" y="52"/>
                      </a:cubicBezTo>
                      <a:cubicBezTo>
                        <a:pt x="89" y="46"/>
                        <a:pt x="87" y="40"/>
                        <a:pt x="87" y="32"/>
                      </a:cubicBezTo>
                      <a:cubicBezTo>
                        <a:pt x="87" y="23"/>
                        <a:pt x="90" y="15"/>
                        <a:pt x="96" y="9"/>
                      </a:cubicBezTo>
                      <a:cubicBezTo>
                        <a:pt x="103" y="3"/>
                        <a:pt x="111" y="0"/>
                        <a:pt x="120" y="0"/>
                      </a:cubicBezTo>
                      <a:cubicBezTo>
                        <a:pt x="132" y="0"/>
                        <a:pt x="141" y="4"/>
                        <a:pt x="148" y="13"/>
                      </a:cubicBezTo>
                      <a:cubicBezTo>
                        <a:pt x="155" y="22"/>
                        <a:pt x="159" y="33"/>
                        <a:pt x="159" y="47"/>
                      </a:cubicBezTo>
                      <a:cubicBezTo>
                        <a:pt x="159" y="73"/>
                        <a:pt x="149" y="99"/>
                        <a:pt x="129" y="126"/>
                      </a:cubicBezTo>
                      <a:cubicBezTo>
                        <a:pt x="121" y="136"/>
                        <a:pt x="115" y="140"/>
                        <a:pt x="109" y="140"/>
                      </a:cubicBezTo>
                      <a:cubicBezTo>
                        <a:pt x="103" y="140"/>
                        <a:pt x="100" y="137"/>
                        <a:pt x="100" y="131"/>
                      </a:cubicBezTo>
                      <a:cubicBezTo>
                        <a:pt x="100" y="128"/>
                        <a:pt x="102" y="125"/>
                        <a:pt x="106" y="120"/>
                      </a:cubicBezTo>
                      <a:cubicBezTo>
                        <a:pt x="112" y="112"/>
                        <a:pt x="117" y="103"/>
                        <a:pt x="122" y="92"/>
                      </a:cubicBezTo>
                      <a:cubicBezTo>
                        <a:pt x="127" y="82"/>
                        <a:pt x="130" y="74"/>
                        <a:pt x="130"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6" name="任意多边形: 形状 55">
                  <a:extLst>
                    <a:ext uri="{FF2B5EF4-FFF2-40B4-BE49-F238E27FC236}">
                      <a16:creationId xmlns:a16="http://schemas.microsoft.com/office/drawing/2014/main" id="{8F527542-3A34-4CB7-A188-5A9327E37EAD}"/>
                    </a:ext>
                  </a:extLst>
                </p:cNvPr>
                <p:cNvSpPr>
                  <a:spLocks/>
                </p:cNvSpPr>
                <p:nvPr/>
              </p:nvSpPr>
              <p:spPr bwMode="auto">
                <a:xfrm>
                  <a:off x="1983909" y="2663640"/>
                  <a:ext cx="355600" cy="317500"/>
                </a:xfrm>
                <a:custGeom>
                  <a:avLst/>
                  <a:gdLst>
                    <a:gd name="T0" fmla="*/ 115 w 158"/>
                    <a:gd name="T1" fmla="*/ 72 h 141"/>
                    <a:gd name="T2" fmla="*/ 124 w 158"/>
                    <a:gd name="T3" fmla="*/ 80 h 141"/>
                    <a:gd name="T4" fmla="*/ 134 w 158"/>
                    <a:gd name="T5" fmla="*/ 80 h 141"/>
                    <a:gd name="T6" fmla="*/ 151 w 158"/>
                    <a:gd name="T7" fmla="*/ 89 h 141"/>
                    <a:gd name="T8" fmla="*/ 158 w 158"/>
                    <a:gd name="T9" fmla="*/ 109 h 141"/>
                    <a:gd name="T10" fmla="*/ 149 w 158"/>
                    <a:gd name="T11" fmla="*/ 132 h 141"/>
                    <a:gd name="T12" fmla="*/ 125 w 158"/>
                    <a:gd name="T13" fmla="*/ 141 h 141"/>
                    <a:gd name="T14" fmla="*/ 98 w 158"/>
                    <a:gd name="T15" fmla="*/ 128 h 141"/>
                    <a:gd name="T16" fmla="*/ 87 w 158"/>
                    <a:gd name="T17" fmla="*/ 94 h 141"/>
                    <a:gd name="T18" fmla="*/ 117 w 158"/>
                    <a:gd name="T19" fmla="*/ 15 h 141"/>
                    <a:gd name="T20" fmla="*/ 136 w 158"/>
                    <a:gd name="T21" fmla="*/ 0 h 141"/>
                    <a:gd name="T22" fmla="*/ 145 w 158"/>
                    <a:gd name="T23" fmla="*/ 10 h 141"/>
                    <a:gd name="T24" fmla="*/ 140 w 158"/>
                    <a:gd name="T25" fmla="*/ 21 h 141"/>
                    <a:gd name="T26" fmla="*/ 123 w 158"/>
                    <a:gd name="T27" fmla="*/ 48 h 141"/>
                    <a:gd name="T28" fmla="*/ 115 w 158"/>
                    <a:gd name="T29" fmla="*/ 72 h 141"/>
                    <a:gd name="T30" fmla="*/ 28 w 158"/>
                    <a:gd name="T31" fmla="*/ 72 h 141"/>
                    <a:gd name="T32" fmla="*/ 37 w 158"/>
                    <a:gd name="T33" fmla="*/ 80 h 141"/>
                    <a:gd name="T34" fmla="*/ 47 w 158"/>
                    <a:gd name="T35" fmla="*/ 80 h 141"/>
                    <a:gd name="T36" fmla="*/ 64 w 158"/>
                    <a:gd name="T37" fmla="*/ 89 h 141"/>
                    <a:gd name="T38" fmla="*/ 72 w 158"/>
                    <a:gd name="T39" fmla="*/ 109 h 141"/>
                    <a:gd name="T40" fmla="*/ 62 w 158"/>
                    <a:gd name="T41" fmla="*/ 132 h 141"/>
                    <a:gd name="T42" fmla="*/ 38 w 158"/>
                    <a:gd name="T43" fmla="*/ 141 h 141"/>
                    <a:gd name="T44" fmla="*/ 10 w 158"/>
                    <a:gd name="T45" fmla="*/ 128 h 141"/>
                    <a:gd name="T46" fmla="*/ 0 w 158"/>
                    <a:gd name="T47" fmla="*/ 94 h 141"/>
                    <a:gd name="T48" fmla="*/ 30 w 158"/>
                    <a:gd name="T49" fmla="*/ 15 h 141"/>
                    <a:gd name="T50" fmla="*/ 49 w 158"/>
                    <a:gd name="T51" fmla="*/ 0 h 141"/>
                    <a:gd name="T52" fmla="*/ 58 w 158"/>
                    <a:gd name="T53" fmla="*/ 10 h 141"/>
                    <a:gd name="T54" fmla="*/ 53 w 158"/>
                    <a:gd name="T55" fmla="*/ 21 h 141"/>
                    <a:gd name="T56" fmla="*/ 36 w 158"/>
                    <a:gd name="T57" fmla="*/ 48 h 141"/>
                    <a:gd name="T58" fmla="*/ 28 w 158"/>
                    <a:gd name="T59" fmla="*/ 7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141">
                      <a:moveTo>
                        <a:pt x="115" y="72"/>
                      </a:moveTo>
                      <a:cubicBezTo>
                        <a:pt x="115" y="77"/>
                        <a:pt x="118" y="80"/>
                        <a:pt x="124" y="80"/>
                      </a:cubicBezTo>
                      <a:cubicBezTo>
                        <a:pt x="134" y="80"/>
                        <a:pt x="134" y="80"/>
                        <a:pt x="134" y="80"/>
                      </a:cubicBezTo>
                      <a:cubicBezTo>
                        <a:pt x="140" y="80"/>
                        <a:pt x="146" y="83"/>
                        <a:pt x="151" y="89"/>
                      </a:cubicBezTo>
                      <a:cubicBezTo>
                        <a:pt x="156" y="95"/>
                        <a:pt x="158" y="101"/>
                        <a:pt x="158" y="109"/>
                      </a:cubicBezTo>
                      <a:cubicBezTo>
                        <a:pt x="158" y="118"/>
                        <a:pt x="155" y="126"/>
                        <a:pt x="149" y="132"/>
                      </a:cubicBezTo>
                      <a:cubicBezTo>
                        <a:pt x="142" y="138"/>
                        <a:pt x="134" y="141"/>
                        <a:pt x="125" y="141"/>
                      </a:cubicBezTo>
                      <a:cubicBezTo>
                        <a:pt x="114" y="141"/>
                        <a:pt x="105" y="137"/>
                        <a:pt x="98" y="128"/>
                      </a:cubicBezTo>
                      <a:cubicBezTo>
                        <a:pt x="90" y="119"/>
                        <a:pt x="87" y="108"/>
                        <a:pt x="87" y="94"/>
                      </a:cubicBezTo>
                      <a:cubicBezTo>
                        <a:pt x="87" y="68"/>
                        <a:pt x="97" y="42"/>
                        <a:pt x="117" y="15"/>
                      </a:cubicBezTo>
                      <a:cubicBezTo>
                        <a:pt x="124" y="5"/>
                        <a:pt x="130" y="0"/>
                        <a:pt x="136" y="0"/>
                      </a:cubicBezTo>
                      <a:cubicBezTo>
                        <a:pt x="142" y="0"/>
                        <a:pt x="145" y="4"/>
                        <a:pt x="145" y="10"/>
                      </a:cubicBezTo>
                      <a:cubicBezTo>
                        <a:pt x="145" y="13"/>
                        <a:pt x="144" y="16"/>
                        <a:pt x="140" y="21"/>
                      </a:cubicBezTo>
                      <a:cubicBezTo>
                        <a:pt x="134" y="29"/>
                        <a:pt x="128" y="38"/>
                        <a:pt x="123" y="48"/>
                      </a:cubicBezTo>
                      <a:cubicBezTo>
                        <a:pt x="118" y="59"/>
                        <a:pt x="115" y="67"/>
                        <a:pt x="115" y="72"/>
                      </a:cubicBezTo>
                      <a:close/>
                      <a:moveTo>
                        <a:pt x="28" y="72"/>
                      </a:moveTo>
                      <a:cubicBezTo>
                        <a:pt x="28" y="77"/>
                        <a:pt x="31" y="80"/>
                        <a:pt x="37" y="80"/>
                      </a:cubicBezTo>
                      <a:cubicBezTo>
                        <a:pt x="47" y="80"/>
                        <a:pt x="47" y="80"/>
                        <a:pt x="47" y="80"/>
                      </a:cubicBezTo>
                      <a:cubicBezTo>
                        <a:pt x="53" y="80"/>
                        <a:pt x="59" y="83"/>
                        <a:pt x="64" y="89"/>
                      </a:cubicBezTo>
                      <a:cubicBezTo>
                        <a:pt x="69" y="95"/>
                        <a:pt x="72" y="101"/>
                        <a:pt x="72" y="109"/>
                      </a:cubicBezTo>
                      <a:cubicBezTo>
                        <a:pt x="72" y="118"/>
                        <a:pt x="68" y="126"/>
                        <a:pt x="62" y="132"/>
                      </a:cubicBezTo>
                      <a:cubicBezTo>
                        <a:pt x="56" y="138"/>
                        <a:pt x="48" y="141"/>
                        <a:pt x="38" y="141"/>
                      </a:cubicBezTo>
                      <a:cubicBezTo>
                        <a:pt x="27" y="141"/>
                        <a:pt x="18" y="137"/>
                        <a:pt x="10" y="128"/>
                      </a:cubicBezTo>
                      <a:cubicBezTo>
                        <a:pt x="3" y="119"/>
                        <a:pt x="0" y="108"/>
                        <a:pt x="0" y="94"/>
                      </a:cubicBezTo>
                      <a:cubicBezTo>
                        <a:pt x="0" y="68"/>
                        <a:pt x="10" y="42"/>
                        <a:pt x="30" y="15"/>
                      </a:cubicBezTo>
                      <a:cubicBezTo>
                        <a:pt x="37" y="5"/>
                        <a:pt x="44" y="0"/>
                        <a:pt x="49" y="0"/>
                      </a:cubicBezTo>
                      <a:cubicBezTo>
                        <a:pt x="55" y="0"/>
                        <a:pt x="58" y="4"/>
                        <a:pt x="58" y="10"/>
                      </a:cubicBezTo>
                      <a:cubicBezTo>
                        <a:pt x="58" y="13"/>
                        <a:pt x="56" y="16"/>
                        <a:pt x="53" y="21"/>
                      </a:cubicBezTo>
                      <a:cubicBezTo>
                        <a:pt x="47" y="29"/>
                        <a:pt x="41" y="38"/>
                        <a:pt x="36" y="48"/>
                      </a:cubicBezTo>
                      <a:cubicBezTo>
                        <a:pt x="31" y="59"/>
                        <a:pt x="28" y="67"/>
                        <a:pt x="2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35" name="组合 34">
                <a:extLst>
                  <a:ext uri="{FF2B5EF4-FFF2-40B4-BE49-F238E27FC236}">
                    <a16:creationId xmlns:a16="http://schemas.microsoft.com/office/drawing/2014/main" id="{DE5CD3B3-8A85-40AF-A0D4-7243308E8FE2}"/>
                  </a:ext>
                </a:extLst>
              </p:cNvPr>
              <p:cNvGrpSpPr>
                <a:grpSpLocks noChangeAspect="1"/>
              </p:cNvGrpSpPr>
              <p:nvPr/>
            </p:nvGrpSpPr>
            <p:grpSpPr>
              <a:xfrm>
                <a:off x="3390079" y="1686422"/>
                <a:ext cx="2515318" cy="2520000"/>
                <a:chOff x="4052421" y="2654115"/>
                <a:chExt cx="1704976" cy="1708150"/>
              </a:xfrm>
              <a:solidFill>
                <a:schemeClr val="accent2"/>
              </a:solidFill>
            </p:grpSpPr>
            <p:sp>
              <p:nvSpPr>
                <p:cNvPr id="47" name="任意多边形: 形状 46">
                  <a:extLst>
                    <a:ext uri="{FF2B5EF4-FFF2-40B4-BE49-F238E27FC236}">
                      <a16:creationId xmlns:a16="http://schemas.microsoft.com/office/drawing/2014/main" id="{5A8886B8-53C3-4C0F-A518-1790C8D53B92}"/>
                    </a:ext>
                  </a:extLst>
                </p:cNvPr>
                <p:cNvSpPr>
                  <a:spLocks/>
                </p:cNvSpPr>
                <p:nvPr/>
              </p:nvSpPr>
              <p:spPr bwMode="auto">
                <a:xfrm>
                  <a:off x="4052421" y="2735078"/>
                  <a:ext cx="471488" cy="1528763"/>
                </a:xfrm>
                <a:custGeom>
                  <a:avLst/>
                  <a:gdLst>
                    <a:gd name="T0" fmla="*/ 25 w 209"/>
                    <a:gd name="T1" fmla="*/ 340 h 679"/>
                    <a:gd name="T2" fmla="*/ 209 w 209"/>
                    <a:gd name="T3" fmla="*/ 29 h 679"/>
                    <a:gd name="T4" fmla="*/ 209 w 209"/>
                    <a:gd name="T5" fmla="*/ 0 h 679"/>
                    <a:gd name="T6" fmla="*/ 0 w 209"/>
                    <a:gd name="T7" fmla="*/ 340 h 679"/>
                    <a:gd name="T8" fmla="*/ 209 w 209"/>
                    <a:gd name="T9" fmla="*/ 679 h 679"/>
                    <a:gd name="T10" fmla="*/ 209 w 209"/>
                    <a:gd name="T11" fmla="*/ 651 h 679"/>
                    <a:gd name="T12" fmla="*/ 25 w 209"/>
                    <a:gd name="T13" fmla="*/ 340 h 679"/>
                  </a:gdLst>
                  <a:ahLst/>
                  <a:cxnLst>
                    <a:cxn ang="0">
                      <a:pos x="T0" y="T1"/>
                    </a:cxn>
                    <a:cxn ang="0">
                      <a:pos x="T2" y="T3"/>
                    </a:cxn>
                    <a:cxn ang="0">
                      <a:pos x="T4" y="T5"/>
                    </a:cxn>
                    <a:cxn ang="0">
                      <a:pos x="T6" y="T7"/>
                    </a:cxn>
                    <a:cxn ang="0">
                      <a:pos x="T8" y="T9"/>
                    </a:cxn>
                    <a:cxn ang="0">
                      <a:pos x="T10" y="T11"/>
                    </a:cxn>
                    <a:cxn ang="0">
                      <a:pos x="T12" y="T13"/>
                    </a:cxn>
                  </a:cxnLst>
                  <a:rect l="0" t="0" r="r" b="b"/>
                  <a:pathLst>
                    <a:path w="209" h="679">
                      <a:moveTo>
                        <a:pt x="25" y="340"/>
                      </a:moveTo>
                      <a:cubicBezTo>
                        <a:pt x="25" y="206"/>
                        <a:pt x="97" y="89"/>
                        <a:pt x="209" y="29"/>
                      </a:cubicBezTo>
                      <a:cubicBezTo>
                        <a:pt x="209" y="0"/>
                        <a:pt x="209" y="0"/>
                        <a:pt x="209" y="0"/>
                      </a:cubicBezTo>
                      <a:cubicBezTo>
                        <a:pt x="85" y="63"/>
                        <a:pt x="0" y="192"/>
                        <a:pt x="0" y="340"/>
                      </a:cubicBezTo>
                      <a:cubicBezTo>
                        <a:pt x="0" y="488"/>
                        <a:pt x="85" y="617"/>
                        <a:pt x="209" y="679"/>
                      </a:cubicBezTo>
                      <a:cubicBezTo>
                        <a:pt x="209" y="651"/>
                        <a:pt x="209" y="651"/>
                        <a:pt x="209" y="651"/>
                      </a:cubicBezTo>
                      <a:cubicBezTo>
                        <a:pt x="97" y="590"/>
                        <a:pt x="25" y="474"/>
                        <a:pt x="25" y="3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8" name="任意多边形: 形状 47">
                  <a:extLst>
                    <a:ext uri="{FF2B5EF4-FFF2-40B4-BE49-F238E27FC236}">
                      <a16:creationId xmlns:a16="http://schemas.microsoft.com/office/drawing/2014/main" id="{FDE1F0B6-7DB9-4792-8CE6-C1C5CFA800BA}"/>
                    </a:ext>
                  </a:extLst>
                </p:cNvPr>
                <p:cNvSpPr>
                  <a:spLocks/>
                </p:cNvSpPr>
                <p:nvPr/>
              </p:nvSpPr>
              <p:spPr bwMode="auto">
                <a:xfrm>
                  <a:off x="5270034" y="2728728"/>
                  <a:ext cx="487363" cy="1544638"/>
                </a:xfrm>
                <a:custGeom>
                  <a:avLst/>
                  <a:gdLst>
                    <a:gd name="T0" fmla="*/ 216 w 216"/>
                    <a:gd name="T1" fmla="*/ 343 h 686"/>
                    <a:gd name="T2" fmla="*/ 0 w 216"/>
                    <a:gd name="T3" fmla="*/ 0 h 686"/>
                    <a:gd name="T4" fmla="*/ 0 w 216"/>
                    <a:gd name="T5" fmla="*/ 28 h 686"/>
                    <a:gd name="T6" fmla="*/ 191 w 216"/>
                    <a:gd name="T7" fmla="*/ 343 h 686"/>
                    <a:gd name="T8" fmla="*/ 0 w 216"/>
                    <a:gd name="T9" fmla="*/ 657 h 686"/>
                    <a:gd name="T10" fmla="*/ 0 w 216"/>
                    <a:gd name="T11" fmla="*/ 686 h 686"/>
                    <a:gd name="T12" fmla="*/ 216 w 216"/>
                    <a:gd name="T13" fmla="*/ 343 h 686"/>
                  </a:gdLst>
                  <a:ahLst/>
                  <a:cxnLst>
                    <a:cxn ang="0">
                      <a:pos x="T0" y="T1"/>
                    </a:cxn>
                    <a:cxn ang="0">
                      <a:pos x="T2" y="T3"/>
                    </a:cxn>
                    <a:cxn ang="0">
                      <a:pos x="T4" y="T5"/>
                    </a:cxn>
                    <a:cxn ang="0">
                      <a:pos x="T6" y="T7"/>
                    </a:cxn>
                    <a:cxn ang="0">
                      <a:pos x="T8" y="T9"/>
                    </a:cxn>
                    <a:cxn ang="0">
                      <a:pos x="T10" y="T11"/>
                    </a:cxn>
                    <a:cxn ang="0">
                      <a:pos x="T12" y="T13"/>
                    </a:cxn>
                  </a:cxnLst>
                  <a:rect l="0" t="0" r="r" b="b"/>
                  <a:pathLst>
                    <a:path w="216" h="686">
                      <a:moveTo>
                        <a:pt x="216" y="343"/>
                      </a:moveTo>
                      <a:cubicBezTo>
                        <a:pt x="216" y="192"/>
                        <a:pt x="128" y="62"/>
                        <a:pt x="0" y="0"/>
                      </a:cubicBezTo>
                      <a:cubicBezTo>
                        <a:pt x="0" y="28"/>
                        <a:pt x="0" y="28"/>
                        <a:pt x="0" y="28"/>
                      </a:cubicBezTo>
                      <a:cubicBezTo>
                        <a:pt x="116" y="88"/>
                        <a:pt x="191" y="206"/>
                        <a:pt x="191" y="343"/>
                      </a:cubicBezTo>
                      <a:cubicBezTo>
                        <a:pt x="191" y="479"/>
                        <a:pt x="116" y="598"/>
                        <a:pt x="0" y="657"/>
                      </a:cubicBezTo>
                      <a:cubicBezTo>
                        <a:pt x="0" y="686"/>
                        <a:pt x="0" y="686"/>
                        <a:pt x="0" y="686"/>
                      </a:cubicBezTo>
                      <a:cubicBezTo>
                        <a:pt x="128" y="624"/>
                        <a:pt x="216" y="494"/>
                        <a:pt x="216"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0" name="任意多边形: 形状 49">
                  <a:extLst>
                    <a:ext uri="{FF2B5EF4-FFF2-40B4-BE49-F238E27FC236}">
                      <a16:creationId xmlns:a16="http://schemas.microsoft.com/office/drawing/2014/main" id="{05EF27CB-50E8-4331-99B4-65AEE2B518A8}"/>
                    </a:ext>
                  </a:extLst>
                </p:cNvPr>
                <p:cNvSpPr>
                  <a:spLocks/>
                </p:cNvSpPr>
                <p:nvPr/>
              </p:nvSpPr>
              <p:spPr bwMode="auto">
                <a:xfrm>
                  <a:off x="4665196" y="4057465"/>
                  <a:ext cx="463550" cy="304800"/>
                </a:xfrm>
                <a:custGeom>
                  <a:avLst/>
                  <a:gdLst>
                    <a:gd name="T0" fmla="*/ 0 w 206"/>
                    <a:gd name="T1" fmla="*/ 43 h 136"/>
                    <a:gd name="T2" fmla="*/ 43 w 206"/>
                    <a:gd name="T3" fmla="*/ 0 h 136"/>
                    <a:gd name="T4" fmla="*/ 88 w 206"/>
                    <a:gd name="T5" fmla="*/ 49 h 136"/>
                    <a:gd name="T6" fmla="*/ 21 w 206"/>
                    <a:gd name="T7" fmla="*/ 136 h 136"/>
                    <a:gd name="T8" fmla="*/ 16 w 206"/>
                    <a:gd name="T9" fmla="*/ 128 h 136"/>
                    <a:gd name="T10" fmla="*/ 65 w 206"/>
                    <a:gd name="T11" fmla="*/ 78 h 136"/>
                    <a:gd name="T12" fmla="*/ 40 w 206"/>
                    <a:gd name="T13" fmla="*/ 87 h 136"/>
                    <a:gd name="T14" fmla="*/ 0 w 206"/>
                    <a:gd name="T15" fmla="*/ 43 h 136"/>
                    <a:gd name="T16" fmla="*/ 118 w 206"/>
                    <a:gd name="T17" fmla="*/ 43 h 136"/>
                    <a:gd name="T18" fmla="*/ 161 w 206"/>
                    <a:gd name="T19" fmla="*/ 0 h 136"/>
                    <a:gd name="T20" fmla="*/ 206 w 206"/>
                    <a:gd name="T21" fmla="*/ 49 h 136"/>
                    <a:gd name="T22" fmla="*/ 140 w 206"/>
                    <a:gd name="T23" fmla="*/ 136 h 136"/>
                    <a:gd name="T24" fmla="*/ 135 w 206"/>
                    <a:gd name="T25" fmla="*/ 128 h 136"/>
                    <a:gd name="T26" fmla="*/ 183 w 206"/>
                    <a:gd name="T27" fmla="*/ 78 h 136"/>
                    <a:gd name="T28" fmla="*/ 158 w 206"/>
                    <a:gd name="T29" fmla="*/ 87 h 136"/>
                    <a:gd name="T30" fmla="*/ 118 w 206"/>
                    <a:gd name="T31"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6">
                      <a:moveTo>
                        <a:pt x="0" y="43"/>
                      </a:moveTo>
                      <a:cubicBezTo>
                        <a:pt x="0" y="15"/>
                        <a:pt x="25" y="0"/>
                        <a:pt x="43" y="0"/>
                      </a:cubicBezTo>
                      <a:cubicBezTo>
                        <a:pt x="61" y="0"/>
                        <a:pt x="88" y="17"/>
                        <a:pt x="88" y="49"/>
                      </a:cubicBezTo>
                      <a:cubicBezTo>
                        <a:pt x="88" y="98"/>
                        <a:pt x="49" y="133"/>
                        <a:pt x="21" y="136"/>
                      </a:cubicBezTo>
                      <a:cubicBezTo>
                        <a:pt x="19" y="133"/>
                        <a:pt x="16" y="128"/>
                        <a:pt x="16" y="128"/>
                      </a:cubicBezTo>
                      <a:cubicBezTo>
                        <a:pt x="29" y="123"/>
                        <a:pt x="63" y="99"/>
                        <a:pt x="65" y="78"/>
                      </a:cubicBezTo>
                      <a:cubicBezTo>
                        <a:pt x="55" y="84"/>
                        <a:pt x="51" y="87"/>
                        <a:pt x="40" y="87"/>
                      </a:cubicBezTo>
                      <a:cubicBezTo>
                        <a:pt x="16" y="87"/>
                        <a:pt x="0" y="65"/>
                        <a:pt x="0" y="43"/>
                      </a:cubicBezTo>
                      <a:close/>
                      <a:moveTo>
                        <a:pt x="118" y="43"/>
                      </a:moveTo>
                      <a:cubicBezTo>
                        <a:pt x="118" y="15"/>
                        <a:pt x="144" y="0"/>
                        <a:pt x="161" y="0"/>
                      </a:cubicBezTo>
                      <a:cubicBezTo>
                        <a:pt x="179" y="0"/>
                        <a:pt x="206" y="17"/>
                        <a:pt x="206" y="49"/>
                      </a:cubicBezTo>
                      <a:cubicBezTo>
                        <a:pt x="206" y="98"/>
                        <a:pt x="167" y="133"/>
                        <a:pt x="140" y="136"/>
                      </a:cubicBezTo>
                      <a:cubicBezTo>
                        <a:pt x="138" y="133"/>
                        <a:pt x="135" y="128"/>
                        <a:pt x="135" y="128"/>
                      </a:cubicBezTo>
                      <a:cubicBezTo>
                        <a:pt x="147" y="123"/>
                        <a:pt x="181" y="99"/>
                        <a:pt x="183" y="78"/>
                      </a:cubicBezTo>
                      <a:cubicBezTo>
                        <a:pt x="174" y="84"/>
                        <a:pt x="170" y="87"/>
                        <a:pt x="158" y="87"/>
                      </a:cubicBezTo>
                      <a:cubicBezTo>
                        <a:pt x="135" y="87"/>
                        <a:pt x="118" y="65"/>
                        <a:pt x="1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2" name="任意多边形: 形状 51">
                  <a:extLst>
                    <a:ext uri="{FF2B5EF4-FFF2-40B4-BE49-F238E27FC236}">
                      <a16:creationId xmlns:a16="http://schemas.microsoft.com/office/drawing/2014/main" id="{E7D4B1A1-E32A-4949-AFCC-71CD6466AE08}"/>
                    </a:ext>
                  </a:extLst>
                </p:cNvPr>
                <p:cNvSpPr>
                  <a:spLocks/>
                </p:cNvSpPr>
                <p:nvPr/>
              </p:nvSpPr>
              <p:spPr bwMode="auto">
                <a:xfrm>
                  <a:off x="4665196" y="2654115"/>
                  <a:ext cx="463550" cy="307975"/>
                </a:xfrm>
                <a:custGeom>
                  <a:avLst/>
                  <a:gdLst>
                    <a:gd name="T0" fmla="*/ 206 w 206"/>
                    <a:gd name="T1" fmla="*/ 94 h 137"/>
                    <a:gd name="T2" fmla="*/ 163 w 206"/>
                    <a:gd name="T3" fmla="*/ 137 h 137"/>
                    <a:gd name="T4" fmla="*/ 118 w 206"/>
                    <a:gd name="T5" fmla="*/ 88 h 137"/>
                    <a:gd name="T6" fmla="*/ 185 w 206"/>
                    <a:gd name="T7" fmla="*/ 0 h 137"/>
                    <a:gd name="T8" fmla="*/ 190 w 206"/>
                    <a:gd name="T9" fmla="*/ 9 h 137"/>
                    <a:gd name="T10" fmla="*/ 141 w 206"/>
                    <a:gd name="T11" fmla="*/ 59 h 137"/>
                    <a:gd name="T12" fmla="*/ 166 w 206"/>
                    <a:gd name="T13" fmla="*/ 50 h 137"/>
                    <a:gd name="T14" fmla="*/ 206 w 206"/>
                    <a:gd name="T15" fmla="*/ 94 h 137"/>
                    <a:gd name="T16" fmla="*/ 88 w 206"/>
                    <a:gd name="T17" fmla="*/ 94 h 137"/>
                    <a:gd name="T18" fmla="*/ 45 w 206"/>
                    <a:gd name="T19" fmla="*/ 137 h 137"/>
                    <a:gd name="T20" fmla="*/ 0 w 206"/>
                    <a:gd name="T21" fmla="*/ 88 h 137"/>
                    <a:gd name="T22" fmla="*/ 67 w 206"/>
                    <a:gd name="T23" fmla="*/ 0 h 137"/>
                    <a:gd name="T24" fmla="*/ 71 w 206"/>
                    <a:gd name="T25" fmla="*/ 9 h 137"/>
                    <a:gd name="T26" fmla="*/ 23 w 206"/>
                    <a:gd name="T27" fmla="*/ 59 h 137"/>
                    <a:gd name="T28" fmla="*/ 48 w 206"/>
                    <a:gd name="T29" fmla="*/ 50 h 137"/>
                    <a:gd name="T30" fmla="*/ 88 w 206"/>
                    <a:gd name="T31"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6" h="137">
                      <a:moveTo>
                        <a:pt x="206" y="94"/>
                      </a:moveTo>
                      <a:cubicBezTo>
                        <a:pt x="206" y="122"/>
                        <a:pt x="181" y="137"/>
                        <a:pt x="163" y="137"/>
                      </a:cubicBezTo>
                      <a:cubicBezTo>
                        <a:pt x="145" y="137"/>
                        <a:pt x="118" y="119"/>
                        <a:pt x="118" y="88"/>
                      </a:cubicBezTo>
                      <a:cubicBezTo>
                        <a:pt x="118" y="39"/>
                        <a:pt x="157" y="4"/>
                        <a:pt x="185" y="0"/>
                      </a:cubicBezTo>
                      <a:cubicBezTo>
                        <a:pt x="187" y="4"/>
                        <a:pt x="190" y="9"/>
                        <a:pt x="190" y="9"/>
                      </a:cubicBezTo>
                      <a:cubicBezTo>
                        <a:pt x="177" y="14"/>
                        <a:pt x="143" y="38"/>
                        <a:pt x="141" y="59"/>
                      </a:cubicBezTo>
                      <a:cubicBezTo>
                        <a:pt x="151" y="53"/>
                        <a:pt x="155" y="50"/>
                        <a:pt x="166" y="50"/>
                      </a:cubicBezTo>
                      <a:cubicBezTo>
                        <a:pt x="190" y="50"/>
                        <a:pt x="206" y="72"/>
                        <a:pt x="206" y="94"/>
                      </a:cubicBezTo>
                      <a:close/>
                      <a:moveTo>
                        <a:pt x="88" y="94"/>
                      </a:moveTo>
                      <a:cubicBezTo>
                        <a:pt x="88" y="122"/>
                        <a:pt x="62" y="137"/>
                        <a:pt x="45" y="137"/>
                      </a:cubicBezTo>
                      <a:cubicBezTo>
                        <a:pt x="27" y="137"/>
                        <a:pt x="0" y="119"/>
                        <a:pt x="0" y="88"/>
                      </a:cubicBezTo>
                      <a:cubicBezTo>
                        <a:pt x="0" y="39"/>
                        <a:pt x="39" y="4"/>
                        <a:pt x="67" y="0"/>
                      </a:cubicBezTo>
                      <a:cubicBezTo>
                        <a:pt x="69" y="4"/>
                        <a:pt x="71" y="9"/>
                        <a:pt x="71" y="9"/>
                      </a:cubicBezTo>
                      <a:cubicBezTo>
                        <a:pt x="59" y="14"/>
                        <a:pt x="25" y="38"/>
                        <a:pt x="23" y="59"/>
                      </a:cubicBezTo>
                      <a:cubicBezTo>
                        <a:pt x="32" y="53"/>
                        <a:pt x="36" y="50"/>
                        <a:pt x="48" y="50"/>
                      </a:cubicBezTo>
                      <a:cubicBezTo>
                        <a:pt x="71" y="50"/>
                        <a:pt x="88" y="72"/>
                        <a:pt x="8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36" name="组合 35">
                <a:extLst>
                  <a:ext uri="{FF2B5EF4-FFF2-40B4-BE49-F238E27FC236}">
                    <a16:creationId xmlns:a16="http://schemas.microsoft.com/office/drawing/2014/main" id="{5A180B33-1C56-4F74-9B58-6AC322A0E6C2}"/>
                  </a:ext>
                </a:extLst>
              </p:cNvPr>
              <p:cNvGrpSpPr>
                <a:grpSpLocks noChangeAspect="1"/>
              </p:cNvGrpSpPr>
              <p:nvPr/>
            </p:nvGrpSpPr>
            <p:grpSpPr>
              <a:xfrm>
                <a:off x="6311765" y="1717593"/>
                <a:ext cx="2529257" cy="2520000"/>
                <a:chOff x="6281271" y="2603315"/>
                <a:chExt cx="1735138" cy="1728788"/>
              </a:xfrm>
              <a:solidFill>
                <a:schemeClr val="accent3"/>
              </a:solidFill>
            </p:grpSpPr>
            <p:sp>
              <p:nvSpPr>
                <p:cNvPr id="43" name="任意多边形: 形状 42">
                  <a:extLst>
                    <a:ext uri="{FF2B5EF4-FFF2-40B4-BE49-F238E27FC236}">
                      <a16:creationId xmlns:a16="http://schemas.microsoft.com/office/drawing/2014/main" id="{3BE81B85-7635-4972-BD61-141BD7F0C351}"/>
                    </a:ext>
                  </a:extLst>
                </p:cNvPr>
                <p:cNvSpPr>
                  <a:spLocks/>
                </p:cNvSpPr>
                <p:nvPr/>
              </p:nvSpPr>
              <p:spPr bwMode="auto">
                <a:xfrm>
                  <a:off x="6306671" y="3062103"/>
                  <a:ext cx="1214438" cy="1270000"/>
                </a:xfrm>
                <a:custGeom>
                  <a:avLst/>
                  <a:gdLst>
                    <a:gd name="T0" fmla="*/ 71 w 540"/>
                    <a:gd name="T1" fmla="*/ 536 h 564"/>
                    <a:gd name="T2" fmla="*/ 24 w 540"/>
                    <a:gd name="T3" fmla="*/ 488 h 564"/>
                    <a:gd name="T4" fmla="*/ 24 w 540"/>
                    <a:gd name="T5" fmla="*/ 0 h 564"/>
                    <a:gd name="T6" fmla="*/ 0 w 540"/>
                    <a:gd name="T7" fmla="*/ 0 h 564"/>
                    <a:gd name="T8" fmla="*/ 0 w 540"/>
                    <a:gd name="T9" fmla="*/ 489 h 564"/>
                    <a:gd name="T10" fmla="*/ 72 w 540"/>
                    <a:gd name="T11" fmla="*/ 564 h 564"/>
                    <a:gd name="T12" fmla="*/ 540 w 540"/>
                    <a:gd name="T13" fmla="*/ 564 h 564"/>
                    <a:gd name="T14" fmla="*/ 540 w 540"/>
                    <a:gd name="T15" fmla="*/ 536 h 564"/>
                    <a:gd name="T16" fmla="*/ 71 w 540"/>
                    <a:gd name="T17" fmla="*/ 53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564">
                      <a:moveTo>
                        <a:pt x="71" y="536"/>
                      </a:moveTo>
                      <a:cubicBezTo>
                        <a:pt x="44" y="536"/>
                        <a:pt x="24" y="515"/>
                        <a:pt x="24" y="488"/>
                      </a:cubicBezTo>
                      <a:cubicBezTo>
                        <a:pt x="24" y="0"/>
                        <a:pt x="24" y="0"/>
                        <a:pt x="24" y="0"/>
                      </a:cubicBezTo>
                      <a:cubicBezTo>
                        <a:pt x="0" y="0"/>
                        <a:pt x="0" y="0"/>
                        <a:pt x="0" y="0"/>
                      </a:cubicBezTo>
                      <a:cubicBezTo>
                        <a:pt x="0" y="489"/>
                        <a:pt x="0" y="489"/>
                        <a:pt x="0" y="489"/>
                      </a:cubicBezTo>
                      <a:cubicBezTo>
                        <a:pt x="0" y="529"/>
                        <a:pt x="32" y="564"/>
                        <a:pt x="72" y="564"/>
                      </a:cubicBezTo>
                      <a:cubicBezTo>
                        <a:pt x="540" y="564"/>
                        <a:pt x="540" y="564"/>
                        <a:pt x="540" y="564"/>
                      </a:cubicBezTo>
                      <a:cubicBezTo>
                        <a:pt x="540" y="536"/>
                        <a:pt x="540" y="536"/>
                        <a:pt x="540" y="536"/>
                      </a:cubicBezTo>
                      <a:lnTo>
                        <a:pt x="71"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4" name="任意多边形: 形状 43">
                  <a:extLst>
                    <a:ext uri="{FF2B5EF4-FFF2-40B4-BE49-F238E27FC236}">
                      <a16:creationId xmlns:a16="http://schemas.microsoft.com/office/drawing/2014/main" id="{5BFB4D57-828B-4454-AEF8-DCE8CEB35FC4}"/>
                    </a:ext>
                  </a:extLst>
                </p:cNvPr>
                <p:cNvSpPr>
                  <a:spLocks/>
                </p:cNvSpPr>
                <p:nvPr/>
              </p:nvSpPr>
              <p:spPr bwMode="auto">
                <a:xfrm>
                  <a:off x="6755934" y="2674753"/>
                  <a:ext cx="1206500" cy="1243013"/>
                </a:xfrm>
                <a:custGeom>
                  <a:avLst/>
                  <a:gdLst>
                    <a:gd name="T0" fmla="*/ 461 w 536"/>
                    <a:gd name="T1" fmla="*/ 24 h 552"/>
                    <a:gd name="T2" fmla="*/ 508 w 536"/>
                    <a:gd name="T3" fmla="*/ 70 h 552"/>
                    <a:gd name="T4" fmla="*/ 508 w 536"/>
                    <a:gd name="T5" fmla="*/ 552 h 552"/>
                    <a:gd name="T6" fmla="*/ 536 w 536"/>
                    <a:gd name="T7" fmla="*/ 552 h 552"/>
                    <a:gd name="T8" fmla="*/ 536 w 536"/>
                    <a:gd name="T9" fmla="*/ 72 h 552"/>
                    <a:gd name="T10" fmla="*/ 462 w 536"/>
                    <a:gd name="T11" fmla="*/ 0 h 552"/>
                    <a:gd name="T12" fmla="*/ 0 w 536"/>
                    <a:gd name="T13" fmla="*/ 0 h 552"/>
                    <a:gd name="T14" fmla="*/ 0 w 536"/>
                    <a:gd name="T15" fmla="*/ 24 h 552"/>
                    <a:gd name="T16" fmla="*/ 461 w 536"/>
                    <a:gd name="T17" fmla="*/ 24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6" h="552">
                      <a:moveTo>
                        <a:pt x="461" y="24"/>
                      </a:moveTo>
                      <a:cubicBezTo>
                        <a:pt x="488" y="24"/>
                        <a:pt x="508" y="44"/>
                        <a:pt x="508" y="70"/>
                      </a:cubicBezTo>
                      <a:cubicBezTo>
                        <a:pt x="508" y="552"/>
                        <a:pt x="508" y="552"/>
                        <a:pt x="508" y="552"/>
                      </a:cubicBezTo>
                      <a:cubicBezTo>
                        <a:pt x="536" y="552"/>
                        <a:pt x="536" y="552"/>
                        <a:pt x="536" y="552"/>
                      </a:cubicBezTo>
                      <a:cubicBezTo>
                        <a:pt x="536" y="72"/>
                        <a:pt x="536" y="72"/>
                        <a:pt x="536" y="72"/>
                      </a:cubicBezTo>
                      <a:cubicBezTo>
                        <a:pt x="536" y="32"/>
                        <a:pt x="502" y="0"/>
                        <a:pt x="462" y="0"/>
                      </a:cubicBezTo>
                      <a:cubicBezTo>
                        <a:pt x="0" y="0"/>
                        <a:pt x="0" y="0"/>
                        <a:pt x="0" y="0"/>
                      </a:cubicBezTo>
                      <a:cubicBezTo>
                        <a:pt x="0" y="24"/>
                        <a:pt x="0" y="24"/>
                        <a:pt x="0" y="24"/>
                      </a:cubicBezTo>
                      <a:lnTo>
                        <a:pt x="46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5" name="任意多边形: 形状 44">
                  <a:extLst>
                    <a:ext uri="{FF2B5EF4-FFF2-40B4-BE49-F238E27FC236}">
                      <a16:creationId xmlns:a16="http://schemas.microsoft.com/office/drawing/2014/main" id="{3F52C65C-8284-46E6-AC6E-741AF5AB7F4B}"/>
                    </a:ext>
                  </a:extLst>
                </p:cNvPr>
                <p:cNvSpPr>
                  <a:spLocks/>
                </p:cNvSpPr>
                <p:nvPr/>
              </p:nvSpPr>
              <p:spPr bwMode="auto">
                <a:xfrm>
                  <a:off x="6281271" y="2603315"/>
                  <a:ext cx="315913" cy="265113"/>
                </a:xfrm>
                <a:custGeom>
                  <a:avLst/>
                  <a:gdLst>
                    <a:gd name="T0" fmla="*/ 68 w 140"/>
                    <a:gd name="T1" fmla="*/ 4 h 118"/>
                    <a:gd name="T2" fmla="*/ 80 w 140"/>
                    <a:gd name="T3" fmla="*/ 0 h 118"/>
                    <a:gd name="T4" fmla="*/ 95 w 140"/>
                    <a:gd name="T5" fmla="*/ 7 h 118"/>
                    <a:gd name="T6" fmla="*/ 107 w 140"/>
                    <a:gd name="T7" fmla="*/ 20 h 118"/>
                    <a:gd name="T8" fmla="*/ 127 w 140"/>
                    <a:gd name="T9" fmla="*/ 62 h 118"/>
                    <a:gd name="T10" fmla="*/ 140 w 140"/>
                    <a:gd name="T11" fmla="*/ 106 h 118"/>
                    <a:gd name="T12" fmla="*/ 132 w 140"/>
                    <a:gd name="T13" fmla="*/ 113 h 118"/>
                    <a:gd name="T14" fmla="*/ 125 w 140"/>
                    <a:gd name="T15" fmla="*/ 118 h 118"/>
                    <a:gd name="T16" fmla="*/ 123 w 140"/>
                    <a:gd name="T17" fmla="*/ 118 h 118"/>
                    <a:gd name="T18" fmla="*/ 121 w 140"/>
                    <a:gd name="T19" fmla="*/ 118 h 118"/>
                    <a:gd name="T20" fmla="*/ 85 w 140"/>
                    <a:gd name="T21" fmla="*/ 63 h 118"/>
                    <a:gd name="T22" fmla="*/ 78 w 140"/>
                    <a:gd name="T23" fmla="*/ 53 h 118"/>
                    <a:gd name="T24" fmla="*/ 72 w 140"/>
                    <a:gd name="T25" fmla="*/ 43 h 118"/>
                    <a:gd name="T26" fmla="*/ 63 w 140"/>
                    <a:gd name="T27" fmla="*/ 16 h 118"/>
                    <a:gd name="T28" fmla="*/ 68 w 140"/>
                    <a:gd name="T29" fmla="*/ 4 h 118"/>
                    <a:gd name="T30" fmla="*/ 5 w 140"/>
                    <a:gd name="T31" fmla="*/ 4 h 118"/>
                    <a:gd name="T32" fmla="*/ 17 w 140"/>
                    <a:gd name="T33" fmla="*/ 0 h 118"/>
                    <a:gd name="T34" fmla="*/ 32 w 140"/>
                    <a:gd name="T35" fmla="*/ 7 h 118"/>
                    <a:gd name="T36" fmla="*/ 45 w 140"/>
                    <a:gd name="T37" fmla="*/ 20 h 118"/>
                    <a:gd name="T38" fmla="*/ 64 w 140"/>
                    <a:gd name="T39" fmla="*/ 62 h 118"/>
                    <a:gd name="T40" fmla="*/ 77 w 140"/>
                    <a:gd name="T41" fmla="*/ 106 h 118"/>
                    <a:gd name="T42" fmla="*/ 69 w 140"/>
                    <a:gd name="T43" fmla="*/ 113 h 118"/>
                    <a:gd name="T44" fmla="*/ 61 w 140"/>
                    <a:gd name="T45" fmla="*/ 118 h 118"/>
                    <a:gd name="T46" fmla="*/ 59 w 140"/>
                    <a:gd name="T47" fmla="*/ 118 h 118"/>
                    <a:gd name="T48" fmla="*/ 57 w 140"/>
                    <a:gd name="T49" fmla="*/ 118 h 118"/>
                    <a:gd name="T50" fmla="*/ 22 w 140"/>
                    <a:gd name="T51" fmla="*/ 63 h 118"/>
                    <a:gd name="T52" fmla="*/ 15 w 140"/>
                    <a:gd name="T53" fmla="*/ 53 h 118"/>
                    <a:gd name="T54" fmla="*/ 8 w 140"/>
                    <a:gd name="T55" fmla="*/ 43 h 118"/>
                    <a:gd name="T56" fmla="*/ 0 w 140"/>
                    <a:gd name="T57" fmla="*/ 16 h 118"/>
                    <a:gd name="T58" fmla="*/ 5 w 140"/>
                    <a:gd name="T59"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8">
                      <a:moveTo>
                        <a:pt x="68" y="4"/>
                      </a:moveTo>
                      <a:cubicBezTo>
                        <a:pt x="72" y="1"/>
                        <a:pt x="76" y="0"/>
                        <a:pt x="80" y="0"/>
                      </a:cubicBezTo>
                      <a:cubicBezTo>
                        <a:pt x="84" y="0"/>
                        <a:pt x="89" y="2"/>
                        <a:pt x="95" y="7"/>
                      </a:cubicBezTo>
                      <a:cubicBezTo>
                        <a:pt x="101" y="12"/>
                        <a:pt x="105" y="16"/>
                        <a:pt x="107" y="20"/>
                      </a:cubicBezTo>
                      <a:cubicBezTo>
                        <a:pt x="115" y="32"/>
                        <a:pt x="121" y="45"/>
                        <a:pt x="127" y="62"/>
                      </a:cubicBezTo>
                      <a:cubicBezTo>
                        <a:pt x="133" y="78"/>
                        <a:pt x="137" y="93"/>
                        <a:pt x="140" y="106"/>
                      </a:cubicBezTo>
                      <a:cubicBezTo>
                        <a:pt x="139" y="107"/>
                        <a:pt x="136" y="109"/>
                        <a:pt x="132" y="113"/>
                      </a:cubicBezTo>
                      <a:cubicBezTo>
                        <a:pt x="128" y="117"/>
                        <a:pt x="126" y="118"/>
                        <a:pt x="125" y="118"/>
                      </a:cubicBezTo>
                      <a:cubicBezTo>
                        <a:pt x="124" y="118"/>
                        <a:pt x="123" y="118"/>
                        <a:pt x="123" y="118"/>
                      </a:cubicBezTo>
                      <a:cubicBezTo>
                        <a:pt x="122" y="118"/>
                        <a:pt x="121" y="118"/>
                        <a:pt x="121" y="118"/>
                      </a:cubicBezTo>
                      <a:cubicBezTo>
                        <a:pt x="108" y="101"/>
                        <a:pt x="96" y="83"/>
                        <a:pt x="85" y="63"/>
                      </a:cubicBezTo>
                      <a:cubicBezTo>
                        <a:pt x="83" y="60"/>
                        <a:pt x="81" y="56"/>
                        <a:pt x="78" y="53"/>
                      </a:cubicBezTo>
                      <a:cubicBezTo>
                        <a:pt x="76" y="50"/>
                        <a:pt x="74" y="46"/>
                        <a:pt x="72" y="43"/>
                      </a:cubicBezTo>
                      <a:cubicBezTo>
                        <a:pt x="66" y="35"/>
                        <a:pt x="63" y="25"/>
                        <a:pt x="63" y="16"/>
                      </a:cubicBezTo>
                      <a:cubicBezTo>
                        <a:pt x="63" y="11"/>
                        <a:pt x="65" y="7"/>
                        <a:pt x="68" y="4"/>
                      </a:cubicBezTo>
                      <a:close/>
                      <a:moveTo>
                        <a:pt x="5" y="4"/>
                      </a:moveTo>
                      <a:cubicBezTo>
                        <a:pt x="8" y="1"/>
                        <a:pt x="12" y="0"/>
                        <a:pt x="17" y="0"/>
                      </a:cubicBezTo>
                      <a:cubicBezTo>
                        <a:pt x="22" y="0"/>
                        <a:pt x="27" y="2"/>
                        <a:pt x="32" y="7"/>
                      </a:cubicBezTo>
                      <a:cubicBezTo>
                        <a:pt x="38" y="12"/>
                        <a:pt x="42" y="16"/>
                        <a:pt x="45" y="20"/>
                      </a:cubicBezTo>
                      <a:cubicBezTo>
                        <a:pt x="52" y="32"/>
                        <a:pt x="58" y="45"/>
                        <a:pt x="64" y="62"/>
                      </a:cubicBezTo>
                      <a:cubicBezTo>
                        <a:pt x="70" y="78"/>
                        <a:pt x="74" y="93"/>
                        <a:pt x="77" y="106"/>
                      </a:cubicBezTo>
                      <a:cubicBezTo>
                        <a:pt x="76" y="107"/>
                        <a:pt x="73" y="109"/>
                        <a:pt x="69" y="113"/>
                      </a:cubicBezTo>
                      <a:cubicBezTo>
                        <a:pt x="65" y="117"/>
                        <a:pt x="63" y="118"/>
                        <a:pt x="61" y="118"/>
                      </a:cubicBezTo>
                      <a:cubicBezTo>
                        <a:pt x="61" y="118"/>
                        <a:pt x="60" y="118"/>
                        <a:pt x="59" y="118"/>
                      </a:cubicBezTo>
                      <a:cubicBezTo>
                        <a:pt x="58" y="118"/>
                        <a:pt x="58" y="118"/>
                        <a:pt x="57" y="118"/>
                      </a:cubicBezTo>
                      <a:cubicBezTo>
                        <a:pt x="44" y="101"/>
                        <a:pt x="32" y="83"/>
                        <a:pt x="22" y="63"/>
                      </a:cubicBezTo>
                      <a:cubicBezTo>
                        <a:pt x="20" y="60"/>
                        <a:pt x="17" y="56"/>
                        <a:pt x="15" y="53"/>
                      </a:cubicBezTo>
                      <a:cubicBezTo>
                        <a:pt x="13" y="50"/>
                        <a:pt x="11" y="46"/>
                        <a:pt x="8" y="43"/>
                      </a:cubicBezTo>
                      <a:cubicBezTo>
                        <a:pt x="3" y="35"/>
                        <a:pt x="0" y="25"/>
                        <a:pt x="0" y="16"/>
                      </a:cubicBezTo>
                      <a:cubicBezTo>
                        <a:pt x="0" y="11"/>
                        <a:pt x="2"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6" name="任意多边形: 形状 45">
                  <a:extLst>
                    <a:ext uri="{FF2B5EF4-FFF2-40B4-BE49-F238E27FC236}">
                      <a16:creationId xmlns:a16="http://schemas.microsoft.com/office/drawing/2014/main" id="{01BD692D-8304-4241-B34D-90BA842EACF1}"/>
                    </a:ext>
                  </a:extLst>
                </p:cNvPr>
                <p:cNvSpPr>
                  <a:spLocks/>
                </p:cNvSpPr>
                <p:nvPr/>
              </p:nvSpPr>
              <p:spPr bwMode="auto">
                <a:xfrm>
                  <a:off x="7702084" y="4057465"/>
                  <a:ext cx="314325" cy="266700"/>
                </a:xfrm>
                <a:custGeom>
                  <a:avLst/>
                  <a:gdLst>
                    <a:gd name="T0" fmla="*/ 72 w 140"/>
                    <a:gd name="T1" fmla="*/ 114 h 119"/>
                    <a:gd name="T2" fmla="*/ 60 w 140"/>
                    <a:gd name="T3" fmla="*/ 119 h 119"/>
                    <a:gd name="T4" fmla="*/ 45 w 140"/>
                    <a:gd name="T5" fmla="*/ 112 h 119"/>
                    <a:gd name="T6" fmla="*/ 32 w 140"/>
                    <a:gd name="T7" fmla="*/ 99 h 119"/>
                    <a:gd name="T8" fmla="*/ 13 w 140"/>
                    <a:gd name="T9" fmla="*/ 57 h 119"/>
                    <a:gd name="T10" fmla="*/ 0 w 140"/>
                    <a:gd name="T11" fmla="*/ 13 h 119"/>
                    <a:gd name="T12" fmla="*/ 8 w 140"/>
                    <a:gd name="T13" fmla="*/ 6 h 119"/>
                    <a:gd name="T14" fmla="*/ 15 w 140"/>
                    <a:gd name="T15" fmla="*/ 0 h 119"/>
                    <a:gd name="T16" fmla="*/ 17 w 140"/>
                    <a:gd name="T17" fmla="*/ 1 h 119"/>
                    <a:gd name="T18" fmla="*/ 19 w 140"/>
                    <a:gd name="T19" fmla="*/ 1 h 119"/>
                    <a:gd name="T20" fmla="*/ 55 w 140"/>
                    <a:gd name="T21" fmla="*/ 55 h 119"/>
                    <a:gd name="T22" fmla="*/ 61 w 140"/>
                    <a:gd name="T23" fmla="*/ 66 h 119"/>
                    <a:gd name="T24" fmla="*/ 68 w 140"/>
                    <a:gd name="T25" fmla="*/ 75 h 119"/>
                    <a:gd name="T26" fmla="*/ 77 w 140"/>
                    <a:gd name="T27" fmla="*/ 103 h 119"/>
                    <a:gd name="T28" fmla="*/ 72 w 140"/>
                    <a:gd name="T29" fmla="*/ 114 h 119"/>
                    <a:gd name="T30" fmla="*/ 135 w 140"/>
                    <a:gd name="T31" fmla="*/ 114 h 119"/>
                    <a:gd name="T32" fmla="*/ 123 w 140"/>
                    <a:gd name="T33" fmla="*/ 119 h 119"/>
                    <a:gd name="T34" fmla="*/ 108 w 140"/>
                    <a:gd name="T35" fmla="*/ 112 h 119"/>
                    <a:gd name="T36" fmla="*/ 95 w 140"/>
                    <a:gd name="T37" fmla="*/ 99 h 119"/>
                    <a:gd name="T38" fmla="*/ 76 w 140"/>
                    <a:gd name="T39" fmla="*/ 57 h 119"/>
                    <a:gd name="T40" fmla="*/ 63 w 140"/>
                    <a:gd name="T41" fmla="*/ 13 h 119"/>
                    <a:gd name="T42" fmla="*/ 71 w 140"/>
                    <a:gd name="T43" fmla="*/ 6 h 119"/>
                    <a:gd name="T44" fmla="*/ 79 w 140"/>
                    <a:gd name="T45" fmla="*/ 0 h 119"/>
                    <a:gd name="T46" fmla="*/ 81 w 140"/>
                    <a:gd name="T47" fmla="*/ 1 h 119"/>
                    <a:gd name="T48" fmla="*/ 83 w 140"/>
                    <a:gd name="T49" fmla="*/ 1 h 119"/>
                    <a:gd name="T50" fmla="*/ 118 w 140"/>
                    <a:gd name="T51" fmla="*/ 55 h 119"/>
                    <a:gd name="T52" fmla="*/ 125 w 140"/>
                    <a:gd name="T53" fmla="*/ 66 h 119"/>
                    <a:gd name="T54" fmla="*/ 132 w 140"/>
                    <a:gd name="T55" fmla="*/ 75 h 119"/>
                    <a:gd name="T56" fmla="*/ 140 w 140"/>
                    <a:gd name="T57" fmla="*/ 103 h 119"/>
                    <a:gd name="T58" fmla="*/ 135 w 140"/>
                    <a:gd name="T59" fmla="*/ 11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19">
                      <a:moveTo>
                        <a:pt x="72" y="114"/>
                      </a:moveTo>
                      <a:cubicBezTo>
                        <a:pt x="68" y="117"/>
                        <a:pt x="64" y="119"/>
                        <a:pt x="60" y="119"/>
                      </a:cubicBezTo>
                      <a:cubicBezTo>
                        <a:pt x="56" y="119"/>
                        <a:pt x="51" y="116"/>
                        <a:pt x="45" y="112"/>
                      </a:cubicBezTo>
                      <a:cubicBezTo>
                        <a:pt x="39" y="107"/>
                        <a:pt x="35" y="103"/>
                        <a:pt x="32" y="99"/>
                      </a:cubicBezTo>
                      <a:cubicBezTo>
                        <a:pt x="25" y="87"/>
                        <a:pt x="19" y="73"/>
                        <a:pt x="13" y="57"/>
                      </a:cubicBezTo>
                      <a:cubicBezTo>
                        <a:pt x="7" y="41"/>
                        <a:pt x="3" y="26"/>
                        <a:pt x="0" y="13"/>
                      </a:cubicBezTo>
                      <a:cubicBezTo>
                        <a:pt x="1" y="12"/>
                        <a:pt x="4" y="9"/>
                        <a:pt x="8" y="6"/>
                      </a:cubicBezTo>
                      <a:cubicBezTo>
                        <a:pt x="12" y="2"/>
                        <a:pt x="14" y="0"/>
                        <a:pt x="15" y="0"/>
                      </a:cubicBezTo>
                      <a:cubicBezTo>
                        <a:pt x="16" y="0"/>
                        <a:pt x="17" y="0"/>
                        <a:pt x="17" y="1"/>
                      </a:cubicBezTo>
                      <a:cubicBezTo>
                        <a:pt x="18" y="1"/>
                        <a:pt x="19" y="1"/>
                        <a:pt x="19" y="1"/>
                      </a:cubicBezTo>
                      <a:cubicBezTo>
                        <a:pt x="32" y="18"/>
                        <a:pt x="44" y="36"/>
                        <a:pt x="55" y="55"/>
                      </a:cubicBezTo>
                      <a:cubicBezTo>
                        <a:pt x="57" y="59"/>
                        <a:pt x="59" y="62"/>
                        <a:pt x="61" y="66"/>
                      </a:cubicBezTo>
                      <a:cubicBezTo>
                        <a:pt x="64" y="69"/>
                        <a:pt x="66" y="72"/>
                        <a:pt x="68" y="75"/>
                      </a:cubicBezTo>
                      <a:cubicBezTo>
                        <a:pt x="74" y="84"/>
                        <a:pt x="77" y="93"/>
                        <a:pt x="77" y="103"/>
                      </a:cubicBezTo>
                      <a:cubicBezTo>
                        <a:pt x="77" y="108"/>
                        <a:pt x="75" y="112"/>
                        <a:pt x="72" y="114"/>
                      </a:cubicBezTo>
                      <a:close/>
                      <a:moveTo>
                        <a:pt x="135" y="114"/>
                      </a:moveTo>
                      <a:cubicBezTo>
                        <a:pt x="132" y="117"/>
                        <a:pt x="128" y="119"/>
                        <a:pt x="123" y="119"/>
                      </a:cubicBezTo>
                      <a:cubicBezTo>
                        <a:pt x="118" y="119"/>
                        <a:pt x="113" y="116"/>
                        <a:pt x="108" y="112"/>
                      </a:cubicBezTo>
                      <a:cubicBezTo>
                        <a:pt x="102" y="107"/>
                        <a:pt x="98" y="103"/>
                        <a:pt x="95" y="99"/>
                      </a:cubicBezTo>
                      <a:cubicBezTo>
                        <a:pt x="88" y="87"/>
                        <a:pt x="82" y="73"/>
                        <a:pt x="76" y="57"/>
                      </a:cubicBezTo>
                      <a:cubicBezTo>
                        <a:pt x="70" y="41"/>
                        <a:pt x="66" y="26"/>
                        <a:pt x="63" y="13"/>
                      </a:cubicBezTo>
                      <a:cubicBezTo>
                        <a:pt x="64" y="12"/>
                        <a:pt x="67" y="9"/>
                        <a:pt x="71" y="6"/>
                      </a:cubicBezTo>
                      <a:cubicBezTo>
                        <a:pt x="75" y="2"/>
                        <a:pt x="77" y="0"/>
                        <a:pt x="79" y="0"/>
                      </a:cubicBezTo>
                      <a:cubicBezTo>
                        <a:pt x="79" y="0"/>
                        <a:pt x="80" y="0"/>
                        <a:pt x="81" y="1"/>
                      </a:cubicBezTo>
                      <a:cubicBezTo>
                        <a:pt x="82" y="1"/>
                        <a:pt x="82" y="1"/>
                        <a:pt x="83" y="1"/>
                      </a:cubicBezTo>
                      <a:cubicBezTo>
                        <a:pt x="96" y="18"/>
                        <a:pt x="108" y="36"/>
                        <a:pt x="118" y="55"/>
                      </a:cubicBezTo>
                      <a:cubicBezTo>
                        <a:pt x="120" y="59"/>
                        <a:pt x="123" y="62"/>
                        <a:pt x="125" y="66"/>
                      </a:cubicBezTo>
                      <a:cubicBezTo>
                        <a:pt x="127" y="69"/>
                        <a:pt x="129" y="72"/>
                        <a:pt x="132" y="75"/>
                      </a:cubicBezTo>
                      <a:cubicBezTo>
                        <a:pt x="137" y="84"/>
                        <a:pt x="140" y="93"/>
                        <a:pt x="140" y="103"/>
                      </a:cubicBezTo>
                      <a:cubicBezTo>
                        <a:pt x="140" y="108"/>
                        <a:pt x="138" y="112"/>
                        <a:pt x="135"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sp>
          <p:nvSpPr>
            <p:cNvPr id="21" name="矩形 20">
              <a:extLst>
                <a:ext uri="{FF2B5EF4-FFF2-40B4-BE49-F238E27FC236}">
                  <a16:creationId xmlns:a16="http://schemas.microsoft.com/office/drawing/2014/main" id="{D1C0CF33-84A1-4EDC-A776-E7176D93B19A}"/>
                </a:ext>
              </a:extLst>
            </p:cNvPr>
            <p:cNvSpPr/>
            <p:nvPr/>
          </p:nvSpPr>
          <p:spPr>
            <a:xfrm>
              <a:off x="1094689" y="2301869"/>
              <a:ext cx="2359820" cy="434082"/>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rmAutofit/>
            </a:bodyPr>
            <a:lstStyle/>
            <a:p>
              <a:pPr algn="ctr">
                <a:lnSpc>
                  <a:spcPct val="110000"/>
                </a:lnSpc>
              </a:pPr>
              <a:r>
                <a:rPr lang="zh-CN" altLang="en-US" sz="1400" b="1" spc="30" dirty="0">
                  <a:solidFill>
                    <a:schemeClr val="accent1">
                      <a:lumMod val="100000"/>
                    </a:schemeClr>
                  </a:solidFill>
                  <a:latin typeface="+mj-ea"/>
                  <a:ea typeface="+mj-ea"/>
                  <a:cs typeface="+mn-ea"/>
                  <a:sym typeface="inpin heiti" panose="00000500000000000000" pitchFamily="2" charset="-122"/>
                </a:rPr>
                <a:t>转变就业观念 </a:t>
              </a:r>
            </a:p>
          </p:txBody>
        </p:sp>
        <p:sp>
          <p:nvSpPr>
            <p:cNvPr id="24" name="矩形 23">
              <a:extLst>
                <a:ext uri="{FF2B5EF4-FFF2-40B4-BE49-F238E27FC236}">
                  <a16:creationId xmlns:a16="http://schemas.microsoft.com/office/drawing/2014/main" id="{45C81241-6085-4D31-9840-73733F6ED57C}"/>
                </a:ext>
              </a:extLst>
            </p:cNvPr>
            <p:cNvSpPr/>
            <p:nvPr/>
          </p:nvSpPr>
          <p:spPr>
            <a:xfrm>
              <a:off x="4154691" y="2186943"/>
              <a:ext cx="1282770" cy="69589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rmAutofit/>
            </a:bodyPr>
            <a:lstStyle/>
            <a:p>
              <a:pPr algn="ctr">
                <a:lnSpc>
                  <a:spcPct val="110000"/>
                </a:lnSpc>
              </a:pPr>
              <a:r>
                <a:rPr lang="zh-CN" altLang="en-US" sz="1400" b="1" spc="30" dirty="0">
                  <a:solidFill>
                    <a:schemeClr val="accent2">
                      <a:lumMod val="100000"/>
                    </a:schemeClr>
                  </a:solidFill>
                  <a:latin typeface="+mj-ea"/>
                  <a:ea typeface="+mj-ea"/>
                  <a:cs typeface="+mn-ea"/>
                  <a:sym typeface="inpin heiti" panose="00000500000000000000" pitchFamily="2" charset="-122"/>
                </a:rPr>
                <a:t>树立正确的职业</a:t>
              </a:r>
              <a:endParaRPr lang="en-US" altLang="zh-CN" sz="1400" b="1" spc="30" dirty="0">
                <a:solidFill>
                  <a:schemeClr val="accent2">
                    <a:lumMod val="100000"/>
                  </a:schemeClr>
                </a:solidFill>
                <a:latin typeface="+mj-ea"/>
                <a:ea typeface="+mj-ea"/>
                <a:cs typeface="+mn-ea"/>
                <a:sym typeface="inpin heiti" panose="00000500000000000000" pitchFamily="2" charset="-122"/>
              </a:endParaRPr>
            </a:p>
            <a:p>
              <a:pPr algn="ctr">
                <a:lnSpc>
                  <a:spcPct val="110000"/>
                </a:lnSpc>
              </a:pPr>
              <a:r>
                <a:rPr lang="zh-CN" altLang="en-US" sz="1400" b="1" spc="30" dirty="0">
                  <a:solidFill>
                    <a:schemeClr val="accent2">
                      <a:lumMod val="100000"/>
                    </a:schemeClr>
                  </a:solidFill>
                  <a:latin typeface="+mj-ea"/>
                  <a:ea typeface="+mj-ea"/>
                  <a:cs typeface="+mn-ea"/>
                  <a:sym typeface="inpin heiti" panose="00000500000000000000" pitchFamily="2" charset="-122"/>
                </a:rPr>
                <a:t>价值观，减低择业焦虑</a:t>
              </a:r>
            </a:p>
          </p:txBody>
        </p:sp>
        <p:sp>
          <p:nvSpPr>
            <p:cNvPr id="25" name="矩形 24">
              <a:extLst>
                <a:ext uri="{FF2B5EF4-FFF2-40B4-BE49-F238E27FC236}">
                  <a16:creationId xmlns:a16="http://schemas.microsoft.com/office/drawing/2014/main" id="{2E402CAC-8F3D-4BA3-BA3B-EE8D5CFCD856}"/>
                </a:ext>
              </a:extLst>
            </p:cNvPr>
            <p:cNvSpPr/>
            <p:nvPr/>
          </p:nvSpPr>
          <p:spPr>
            <a:xfrm>
              <a:off x="6821411" y="2099601"/>
              <a:ext cx="1282770" cy="76372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none" lIns="25400" tIns="25400" rIns="25400" bIns="25400" anchor="ctr">
              <a:normAutofit/>
            </a:bodyPr>
            <a:lstStyle/>
            <a:p>
              <a:pPr algn="ctr">
                <a:lnSpc>
                  <a:spcPct val="110000"/>
                </a:lnSpc>
              </a:pPr>
              <a:r>
                <a:rPr lang="zh-CN" altLang="en-US" sz="1400" b="1" spc="30" dirty="0">
                  <a:solidFill>
                    <a:schemeClr val="accent3">
                      <a:lumMod val="10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正确评估自己的能力</a:t>
              </a:r>
              <a:endParaRPr lang="en-US" altLang="zh-CN" sz="1400" b="1" spc="30" dirty="0">
                <a:solidFill>
                  <a:schemeClr val="accent3">
                    <a:lumMod val="100000"/>
                  </a:schemeClr>
                </a:solidFill>
                <a:latin typeface="inpin heiti" panose="00000500000000000000" pitchFamily="2" charset="-122"/>
                <a:ea typeface="inpin heiti" panose="00000500000000000000" pitchFamily="2" charset="-122"/>
                <a:cs typeface="+mn-ea"/>
                <a:sym typeface="inpin heiti" panose="00000500000000000000" pitchFamily="2" charset="-122"/>
              </a:endParaRPr>
            </a:p>
            <a:p>
              <a:pPr algn="ctr">
                <a:lnSpc>
                  <a:spcPct val="110000"/>
                </a:lnSpc>
              </a:pPr>
              <a:r>
                <a:rPr lang="zh-CN" altLang="en-US" sz="1400" b="1" spc="30" dirty="0">
                  <a:solidFill>
                    <a:schemeClr val="accent3">
                      <a:lumMod val="10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提高择业效能感 </a:t>
              </a:r>
            </a:p>
          </p:txBody>
        </p:sp>
        <p:sp>
          <p:nvSpPr>
            <p:cNvPr id="30" name="矩形 29">
              <a:extLst>
                <a:ext uri="{FF2B5EF4-FFF2-40B4-BE49-F238E27FC236}">
                  <a16:creationId xmlns:a16="http://schemas.microsoft.com/office/drawing/2014/main" id="{55358211-753B-4C34-9E7B-585DDC752730}"/>
                </a:ext>
              </a:extLst>
            </p:cNvPr>
            <p:cNvSpPr/>
            <p:nvPr/>
          </p:nvSpPr>
          <p:spPr>
            <a:xfrm>
              <a:off x="1165325" y="2524200"/>
              <a:ext cx="2041692" cy="91515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inpin heiti" panose="00000500000000000000" pitchFamily="2" charset="-122"/>
                  <a:ea typeface="inpin heiti" panose="00000500000000000000" pitchFamily="2" charset="-122"/>
                  <a:cs typeface="+mn-ea"/>
                  <a:sym typeface="inpin heiti" panose="00000500000000000000" pitchFamily="2" charset="-122"/>
                </a:rPr>
                <a:t>要顺利就业就必须首先根据自己的实际情况和就业形势，调整 自己的就业期望值。</a:t>
              </a:r>
            </a:p>
          </p:txBody>
        </p:sp>
        <p:sp>
          <p:nvSpPr>
            <p:cNvPr id="31" name="矩形 30">
              <a:extLst>
                <a:ext uri="{FF2B5EF4-FFF2-40B4-BE49-F238E27FC236}">
                  <a16:creationId xmlns:a16="http://schemas.microsoft.com/office/drawing/2014/main" id="{28C1B3FE-832C-4BE9-8DC8-FE59708BCC7D}"/>
                </a:ext>
              </a:extLst>
            </p:cNvPr>
            <p:cNvSpPr/>
            <p:nvPr/>
          </p:nvSpPr>
          <p:spPr>
            <a:xfrm>
              <a:off x="3798834" y="2722073"/>
              <a:ext cx="2041692" cy="91515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inpin heiti" panose="00000500000000000000" pitchFamily="2" charset="-122"/>
                  <a:ea typeface="inpin heiti" panose="00000500000000000000" pitchFamily="2" charset="-122"/>
                  <a:cs typeface="+mn-ea"/>
                  <a:sym typeface="inpin heiti" panose="00000500000000000000" pitchFamily="2" charset="-122"/>
                </a:rPr>
                <a:t>毕业生不能只 考虑工作的经济收入、工作条件、地点等因素，更要考虑职业对自我一生发展的影响与作用。 </a:t>
              </a:r>
            </a:p>
          </p:txBody>
        </p:sp>
        <p:sp>
          <p:nvSpPr>
            <p:cNvPr id="32" name="矩形 31">
              <a:extLst>
                <a:ext uri="{FF2B5EF4-FFF2-40B4-BE49-F238E27FC236}">
                  <a16:creationId xmlns:a16="http://schemas.microsoft.com/office/drawing/2014/main" id="{F55907F0-70DD-458F-9B0B-DDA254155EFE}"/>
                </a:ext>
              </a:extLst>
            </p:cNvPr>
            <p:cNvSpPr/>
            <p:nvPr/>
          </p:nvSpPr>
          <p:spPr>
            <a:xfrm>
              <a:off x="6441951" y="2707661"/>
              <a:ext cx="2041692" cy="915151"/>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xmlns:a16="http://schemas.microsoft.com/office/drawing/2014/main" xmlns:a14="http://schemas.microsoft.com/office/drawing/2010/main" val="1"/>
              </a:ext>
            </a:extLst>
          </p:spPr>
          <p:txBody>
            <a:bodyPr wrap="square" lIns="72000" tIns="72000" rIns="72000" bIns="72000" anchor="ctr" anchorCtr="1">
              <a:normAutofit/>
            </a:bodyPr>
            <a:lstStyle/>
            <a:p>
              <a:pPr algn="ctr">
                <a:lnSpc>
                  <a:spcPct val="120000"/>
                </a:lnSpc>
              </a:pPr>
              <a:r>
                <a:rPr lang="zh-CN" altLang="en-US" sz="900" spc="30" dirty="0">
                  <a:latin typeface="inpin heiti" panose="00000500000000000000" pitchFamily="2" charset="-122"/>
                  <a:ea typeface="inpin heiti" panose="00000500000000000000" pitchFamily="2" charset="-122"/>
                  <a:cs typeface="+mn-ea"/>
                  <a:sym typeface="inpin heiti" panose="00000500000000000000" pitchFamily="2" charset="-122"/>
                </a:rPr>
                <a:t>毕业生不能只 考虑工作的经济收入、工作条件、地点等因素，更要考虑职业对自我一生发展的影响与作用。 </a:t>
              </a:r>
            </a:p>
          </p:txBody>
        </p:sp>
      </p:grpSp>
    </p:spTree>
    <p:extLst>
      <p:ext uri="{BB962C8B-B14F-4D97-AF65-F5344CB8AC3E}">
        <p14:creationId xmlns:p14="http://schemas.microsoft.com/office/powerpoint/2010/main" val="31571004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二、大学生就业心理的自我调适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2" name="文本框 71">
            <a:extLst>
              <a:ext uri="{FF2B5EF4-FFF2-40B4-BE49-F238E27FC236}">
                <a16:creationId xmlns:a16="http://schemas.microsoft.com/office/drawing/2014/main" id="{D64E66EB-3C52-4034-AFFB-683C08083B6C}"/>
              </a:ext>
            </a:extLst>
          </p:cNvPr>
          <p:cNvSpPr txBox="1"/>
          <p:nvPr/>
        </p:nvSpPr>
        <p:spPr>
          <a:xfrm>
            <a:off x="3975567" y="2105135"/>
            <a:ext cx="3532569" cy="833946"/>
          </a:xfrm>
          <a:prstGeom prst="rect">
            <a:avLst/>
          </a:prstGeom>
          <a:noFill/>
        </p:spPr>
        <p:txBody>
          <a:bodyPr wrap="square">
            <a:spAutoFit/>
          </a:bodyPr>
          <a:lstStyle/>
          <a:p>
            <a:pPr>
              <a:lnSpc>
                <a:spcPts val="2000"/>
              </a:lnSpc>
            </a:pPr>
            <a:r>
              <a:rPr lang="zh-CN" altLang="en-US" sz="1200" dirty="0"/>
              <a:t>正确地认识自我的职业心理特点并悦纳自我是调节就业心理的重要途径，并可以帮助自己找 到适合自己的职业的方向。</a:t>
            </a:r>
          </a:p>
        </p:txBody>
      </p:sp>
      <p:sp>
        <p:nvSpPr>
          <p:cNvPr id="37" name="椭圆 36">
            <a:extLst>
              <a:ext uri="{FF2B5EF4-FFF2-40B4-BE49-F238E27FC236}">
                <a16:creationId xmlns:a16="http://schemas.microsoft.com/office/drawing/2014/main" id="{F4A1E969-4878-4DB4-A1FF-2344CEBDB6CC}"/>
              </a:ext>
            </a:extLst>
          </p:cNvPr>
          <p:cNvSpPr/>
          <p:nvPr/>
        </p:nvSpPr>
        <p:spPr>
          <a:xfrm>
            <a:off x="2720303" y="1817841"/>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矩形 39">
            <a:extLst>
              <a:ext uri="{FF2B5EF4-FFF2-40B4-BE49-F238E27FC236}">
                <a16:creationId xmlns:a16="http://schemas.microsoft.com/office/drawing/2014/main" id="{B38FEB7B-9BBD-401A-AE20-B356FD02F751}"/>
              </a:ext>
            </a:extLst>
          </p:cNvPr>
          <p:cNvSpPr/>
          <p:nvPr/>
        </p:nvSpPr>
        <p:spPr>
          <a:xfrm>
            <a:off x="2393727" y="2495378"/>
            <a:ext cx="1188192" cy="654609"/>
          </a:xfrm>
          <a:prstGeom prst="rect">
            <a:avLst/>
          </a:prstGeom>
        </p:spPr>
        <p:txBody>
          <a:bodyPr wrap="none" lIns="144000" tIns="0" rIns="144000" bIns="0">
            <a:norm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认识与悦纳职业自我</a:t>
            </a:r>
            <a:endParaRPr lang="en-US" altLang="zh-CN" sz="14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400" b="1" dirty="0">
                <a:solidFill>
                  <a:schemeClr val="accent1"/>
                </a:solidFill>
                <a:latin typeface="微软雅黑" panose="020B0503020204020204" pitchFamily="34" charset="-122"/>
                <a:ea typeface="微软雅黑" panose="020B0503020204020204" pitchFamily="34" charset="-122"/>
                <a:sym typeface="inpin heiti" panose="00000500000000000000" pitchFamily="2" charset="-122"/>
              </a:rPr>
              <a:t>主动捕捉机遇 </a:t>
            </a:r>
          </a:p>
        </p:txBody>
      </p:sp>
      <p:cxnSp>
        <p:nvCxnSpPr>
          <p:cNvPr id="41" name="直接连接符 40">
            <a:extLst>
              <a:ext uri="{FF2B5EF4-FFF2-40B4-BE49-F238E27FC236}">
                <a16:creationId xmlns:a16="http://schemas.microsoft.com/office/drawing/2014/main" id="{B43B4067-1B3B-476C-8921-ACCE229AB37C}"/>
              </a:ext>
            </a:extLst>
          </p:cNvPr>
          <p:cNvCxnSpPr>
            <a:cxnSpLocks/>
          </p:cNvCxnSpPr>
          <p:nvPr/>
        </p:nvCxnSpPr>
        <p:spPr>
          <a:xfrm>
            <a:off x="4016447" y="1984339"/>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6" name="任意多边形: 形状 5">
            <a:extLst>
              <a:ext uri="{FF2B5EF4-FFF2-40B4-BE49-F238E27FC236}">
                <a16:creationId xmlns:a16="http://schemas.microsoft.com/office/drawing/2014/main" id="{C60C42CF-3C36-41B5-BC52-649A5C96DF87}"/>
              </a:ext>
            </a:extLst>
          </p:cNvPr>
          <p:cNvSpPr>
            <a:spLocks/>
          </p:cNvSpPr>
          <p:nvPr/>
        </p:nvSpPr>
        <p:spPr bwMode="auto">
          <a:xfrm>
            <a:off x="2889535" y="1984339"/>
            <a:ext cx="196574" cy="196247"/>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5" name="直接连接符 24">
            <a:extLst>
              <a:ext uri="{FF2B5EF4-FFF2-40B4-BE49-F238E27FC236}">
                <a16:creationId xmlns:a16="http://schemas.microsoft.com/office/drawing/2014/main" id="{43240272-7E03-4C2B-A746-D17BAE2D062B}"/>
              </a:ext>
            </a:extLst>
          </p:cNvPr>
          <p:cNvCxnSpPr>
            <a:cxnSpLocks/>
          </p:cNvCxnSpPr>
          <p:nvPr/>
        </p:nvCxnSpPr>
        <p:spPr>
          <a:xfrm>
            <a:off x="4016447" y="3053204"/>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7358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id="{9088A53D-B231-4933-973A-F540944BF98C}"/>
                </a:ext>
              </a:extLst>
            </p:cNvPr>
            <p:cNvSpPr/>
            <p:nvPr/>
          </p:nvSpPr>
          <p:spPr>
            <a:xfrm>
              <a:off x="3729697" y="2236736"/>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id="{B5FB3380-3C59-4F78-B5F3-FF1FE64B880E}"/>
                </a:ext>
              </a:extLst>
            </p:cNvPr>
            <p:cNvSpPr/>
            <p:nvPr/>
          </p:nvSpPr>
          <p:spPr>
            <a:xfrm>
              <a:off x="3729697" y="2447876"/>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这些年来，随着休闲 概念越来越深入人心，以及大学生生活观念及生活方式的日益显著的变化，休闲活动与心理 健康的关系也理应受到足够的重视。</a:t>
              </a:r>
              <a:endParaRPr lang="zh-CN" altLang="en-US" sz="1000" dirty="0">
                <a:solidFill>
                  <a:schemeClr val="bg1"/>
                </a:solidFill>
                <a:latin typeface="+mj-ea"/>
                <a:ea typeface="+mj-ea"/>
                <a:sym typeface="inpin heiti" panose="00000500000000000000" pitchFamily="2" charset="-122"/>
              </a:endParaRPr>
            </a:p>
          </p:txBody>
        </p:sp>
      </p:grpSp>
      <p:pic>
        <p:nvPicPr>
          <p:cNvPr id="8" name="图片 7">
            <a:extLst>
              <a:ext uri="{FF2B5EF4-FFF2-40B4-BE49-F238E27FC236}">
                <a16:creationId xmlns:a16="http://schemas.microsoft.com/office/drawing/2014/main" id="{5ECC431C-BFF5-4FCC-A52A-2531D577F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2733" y="1173973"/>
            <a:ext cx="4202232" cy="2795553"/>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二、大学生就业心理的自我调适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2" name="文本框 71">
            <a:extLst>
              <a:ext uri="{FF2B5EF4-FFF2-40B4-BE49-F238E27FC236}">
                <a16:creationId xmlns:a16="http://schemas.microsoft.com/office/drawing/2014/main" id="{D64E66EB-3C52-4034-AFFB-683C08083B6C}"/>
              </a:ext>
            </a:extLst>
          </p:cNvPr>
          <p:cNvSpPr txBox="1"/>
          <p:nvPr/>
        </p:nvSpPr>
        <p:spPr>
          <a:xfrm>
            <a:off x="3975567" y="2105135"/>
            <a:ext cx="3532569" cy="577466"/>
          </a:xfrm>
          <a:prstGeom prst="rect">
            <a:avLst/>
          </a:prstGeom>
          <a:noFill/>
        </p:spPr>
        <p:txBody>
          <a:bodyPr wrap="square">
            <a:spAutoFit/>
          </a:bodyPr>
          <a:lstStyle/>
          <a:p>
            <a:pPr>
              <a:lnSpc>
                <a:spcPts val="2000"/>
              </a:lnSpc>
            </a:pPr>
            <a:r>
              <a:rPr lang="zh-CN" altLang="en-US" sz="1200" dirty="0"/>
              <a:t>在求职中遇到挫折要用冷静和坦然的态度待之，客观地分析自己失败的原因，进行正确的归因。</a:t>
            </a:r>
          </a:p>
        </p:txBody>
      </p:sp>
      <p:sp>
        <p:nvSpPr>
          <p:cNvPr id="37" name="椭圆 36">
            <a:extLst>
              <a:ext uri="{FF2B5EF4-FFF2-40B4-BE49-F238E27FC236}">
                <a16:creationId xmlns:a16="http://schemas.microsoft.com/office/drawing/2014/main" id="{F4A1E969-4878-4DB4-A1FF-2344CEBDB6CC}"/>
              </a:ext>
            </a:extLst>
          </p:cNvPr>
          <p:cNvSpPr/>
          <p:nvPr/>
        </p:nvSpPr>
        <p:spPr>
          <a:xfrm>
            <a:off x="2720303" y="1817841"/>
            <a:ext cx="535041" cy="535041"/>
          </a:xfrm>
          <a:prstGeom prst="ellipse">
            <a:avLst/>
          </a:prstGeom>
          <a:solidFill>
            <a:srgbClr val="F8A72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矩形 39">
            <a:extLst>
              <a:ext uri="{FF2B5EF4-FFF2-40B4-BE49-F238E27FC236}">
                <a16:creationId xmlns:a16="http://schemas.microsoft.com/office/drawing/2014/main" id="{B38FEB7B-9BBD-401A-AE20-B356FD02F751}"/>
              </a:ext>
            </a:extLst>
          </p:cNvPr>
          <p:cNvSpPr/>
          <p:nvPr/>
        </p:nvSpPr>
        <p:spPr>
          <a:xfrm>
            <a:off x="2393727" y="2495378"/>
            <a:ext cx="1188192" cy="654609"/>
          </a:xfrm>
          <a:prstGeom prst="rect">
            <a:avLst/>
          </a:prstGeom>
        </p:spPr>
        <p:txBody>
          <a:bodyPr wrap="none" lIns="144000" tIns="0" rIns="144000" bIns="0">
            <a:norm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坦然面对就业挫折</a:t>
            </a:r>
            <a:endParaRPr lang="en-US" altLang="zh-CN" sz="14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400" b="1" dirty="0">
                <a:solidFill>
                  <a:schemeClr val="accent2"/>
                </a:solidFill>
                <a:latin typeface="微软雅黑" panose="020B0503020204020204" pitchFamily="34" charset="-122"/>
                <a:ea typeface="微软雅黑" panose="020B0503020204020204" pitchFamily="34" charset="-122"/>
                <a:sym typeface="inpin heiti" panose="00000500000000000000" pitchFamily="2" charset="-122"/>
              </a:rPr>
              <a:t>提高心理承受力</a:t>
            </a:r>
          </a:p>
        </p:txBody>
      </p:sp>
      <p:cxnSp>
        <p:nvCxnSpPr>
          <p:cNvPr id="41" name="直接连接符 40">
            <a:extLst>
              <a:ext uri="{FF2B5EF4-FFF2-40B4-BE49-F238E27FC236}">
                <a16:creationId xmlns:a16="http://schemas.microsoft.com/office/drawing/2014/main" id="{B43B4067-1B3B-476C-8921-ACCE229AB37C}"/>
              </a:ext>
            </a:extLst>
          </p:cNvPr>
          <p:cNvCxnSpPr>
            <a:cxnSpLocks/>
          </p:cNvCxnSpPr>
          <p:nvPr/>
        </p:nvCxnSpPr>
        <p:spPr>
          <a:xfrm>
            <a:off x="4016447" y="1984339"/>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6" name="任意多边形: 形状 5">
            <a:extLst>
              <a:ext uri="{FF2B5EF4-FFF2-40B4-BE49-F238E27FC236}">
                <a16:creationId xmlns:a16="http://schemas.microsoft.com/office/drawing/2014/main" id="{C60C42CF-3C36-41B5-BC52-649A5C96DF87}"/>
              </a:ext>
            </a:extLst>
          </p:cNvPr>
          <p:cNvSpPr>
            <a:spLocks/>
          </p:cNvSpPr>
          <p:nvPr/>
        </p:nvSpPr>
        <p:spPr bwMode="auto">
          <a:xfrm>
            <a:off x="2889535" y="1984339"/>
            <a:ext cx="196574" cy="196247"/>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5" name="直接连接符 24">
            <a:extLst>
              <a:ext uri="{FF2B5EF4-FFF2-40B4-BE49-F238E27FC236}">
                <a16:creationId xmlns:a16="http://schemas.microsoft.com/office/drawing/2014/main" id="{43240272-7E03-4C2B-A746-D17BAE2D062B}"/>
              </a:ext>
            </a:extLst>
          </p:cNvPr>
          <p:cNvCxnSpPr>
            <a:cxnSpLocks/>
          </p:cNvCxnSpPr>
          <p:nvPr/>
        </p:nvCxnSpPr>
        <p:spPr>
          <a:xfrm>
            <a:off x="4016447" y="2931790"/>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153328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37626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11806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二、大学生就业心理的自我调适</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2" name="文本框 71">
            <a:extLst>
              <a:ext uri="{FF2B5EF4-FFF2-40B4-BE49-F238E27FC236}">
                <a16:creationId xmlns:a16="http://schemas.microsoft.com/office/drawing/2014/main" id="{D64E66EB-3C52-4034-AFFB-683C08083B6C}"/>
              </a:ext>
            </a:extLst>
          </p:cNvPr>
          <p:cNvSpPr txBox="1"/>
          <p:nvPr/>
        </p:nvSpPr>
        <p:spPr>
          <a:xfrm>
            <a:off x="3975567" y="2105135"/>
            <a:ext cx="3532569" cy="833946"/>
          </a:xfrm>
          <a:prstGeom prst="rect">
            <a:avLst/>
          </a:prstGeom>
          <a:noFill/>
        </p:spPr>
        <p:txBody>
          <a:bodyPr wrap="square">
            <a:spAutoFit/>
          </a:bodyPr>
          <a:lstStyle/>
          <a:p>
            <a:pPr>
              <a:lnSpc>
                <a:spcPts val="2000"/>
              </a:lnSpc>
            </a:pPr>
            <a:r>
              <a:rPr lang="zh-CN" altLang="en-US" sz="1200" dirty="0"/>
              <a:t>职业理想，指求职者在一定的社会历史条件下，对某种职业岗位的向往、追求和价值取向，即个人渴望达到的职业境界。</a:t>
            </a:r>
          </a:p>
        </p:txBody>
      </p:sp>
      <p:sp>
        <p:nvSpPr>
          <p:cNvPr id="37" name="椭圆 36">
            <a:extLst>
              <a:ext uri="{FF2B5EF4-FFF2-40B4-BE49-F238E27FC236}">
                <a16:creationId xmlns:a16="http://schemas.microsoft.com/office/drawing/2014/main" id="{F4A1E969-4878-4DB4-A1FF-2344CEBDB6CC}"/>
              </a:ext>
            </a:extLst>
          </p:cNvPr>
          <p:cNvSpPr/>
          <p:nvPr/>
        </p:nvSpPr>
        <p:spPr>
          <a:xfrm>
            <a:off x="2720303" y="1817841"/>
            <a:ext cx="535041" cy="535041"/>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0" name="矩形 39">
            <a:extLst>
              <a:ext uri="{FF2B5EF4-FFF2-40B4-BE49-F238E27FC236}">
                <a16:creationId xmlns:a16="http://schemas.microsoft.com/office/drawing/2014/main" id="{B38FEB7B-9BBD-401A-AE20-B356FD02F751}"/>
              </a:ext>
            </a:extLst>
          </p:cNvPr>
          <p:cNvSpPr/>
          <p:nvPr/>
        </p:nvSpPr>
        <p:spPr>
          <a:xfrm>
            <a:off x="2393727" y="2495378"/>
            <a:ext cx="1188192" cy="654609"/>
          </a:xfrm>
          <a:prstGeom prst="rect">
            <a:avLst/>
          </a:prstGeom>
        </p:spPr>
        <p:txBody>
          <a:bodyPr wrap="none" lIns="144000" tIns="0" rIns="144000" bIns="0">
            <a:normAutofit/>
          </a:bodyPr>
          <a:lstStyle/>
          <a:p>
            <a:pPr algn="ctr"/>
            <a:r>
              <a:rPr lang="zh-CN" altLang="en-US" sz="14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树立职业理想</a:t>
            </a:r>
            <a:endParaRPr lang="en-US" altLang="zh-CN" sz="14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endParaRPr>
          </a:p>
          <a:p>
            <a:pPr algn="ctr"/>
            <a:r>
              <a:rPr lang="zh-CN" altLang="en-US" sz="1400" b="1" dirty="0">
                <a:solidFill>
                  <a:schemeClr val="accent3"/>
                </a:solidFill>
                <a:latin typeface="微软雅黑" panose="020B0503020204020204" pitchFamily="34" charset="-122"/>
                <a:ea typeface="微软雅黑" panose="020B0503020204020204" pitchFamily="34" charset="-122"/>
                <a:sym typeface="inpin heiti" panose="00000500000000000000" pitchFamily="2" charset="-122"/>
              </a:rPr>
              <a:t>实现人生价值</a:t>
            </a:r>
          </a:p>
        </p:txBody>
      </p:sp>
      <p:cxnSp>
        <p:nvCxnSpPr>
          <p:cNvPr id="41" name="直接连接符 40">
            <a:extLst>
              <a:ext uri="{FF2B5EF4-FFF2-40B4-BE49-F238E27FC236}">
                <a16:creationId xmlns:a16="http://schemas.microsoft.com/office/drawing/2014/main" id="{B43B4067-1B3B-476C-8921-ACCE229AB37C}"/>
              </a:ext>
            </a:extLst>
          </p:cNvPr>
          <p:cNvCxnSpPr>
            <a:cxnSpLocks/>
          </p:cNvCxnSpPr>
          <p:nvPr/>
        </p:nvCxnSpPr>
        <p:spPr>
          <a:xfrm>
            <a:off x="4016447" y="1984339"/>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
        <p:nvSpPr>
          <p:cNvPr id="6" name="任意多边形: 形状 5">
            <a:extLst>
              <a:ext uri="{FF2B5EF4-FFF2-40B4-BE49-F238E27FC236}">
                <a16:creationId xmlns:a16="http://schemas.microsoft.com/office/drawing/2014/main" id="{C60C42CF-3C36-41B5-BC52-649A5C96DF87}"/>
              </a:ext>
            </a:extLst>
          </p:cNvPr>
          <p:cNvSpPr>
            <a:spLocks/>
          </p:cNvSpPr>
          <p:nvPr/>
        </p:nvSpPr>
        <p:spPr bwMode="auto">
          <a:xfrm>
            <a:off x="2889535" y="1984339"/>
            <a:ext cx="196574" cy="196247"/>
          </a:xfrm>
          <a:custGeom>
            <a:avLst/>
            <a:gdLst>
              <a:gd name="T0" fmla="*/ 485 w 485"/>
              <a:gd name="T1" fmla="*/ 230 h 485"/>
              <a:gd name="T2" fmla="*/ 430 w 485"/>
              <a:gd name="T3" fmla="*/ 175 h 485"/>
              <a:gd name="T4" fmla="*/ 406 w 485"/>
              <a:gd name="T5" fmla="*/ 175 h 485"/>
              <a:gd name="T6" fmla="*/ 462 w 485"/>
              <a:gd name="T7" fmla="*/ 119 h 485"/>
              <a:gd name="T8" fmla="*/ 405 w 485"/>
              <a:gd name="T9" fmla="*/ 62 h 485"/>
              <a:gd name="T10" fmla="*/ 327 w 485"/>
              <a:gd name="T11" fmla="*/ 62 h 485"/>
              <a:gd name="T12" fmla="*/ 310 w 485"/>
              <a:gd name="T13" fmla="*/ 79 h 485"/>
              <a:gd name="T14" fmla="*/ 310 w 485"/>
              <a:gd name="T15" fmla="*/ 0 h 485"/>
              <a:gd name="T16" fmla="*/ 230 w 485"/>
              <a:gd name="T17" fmla="*/ 0 h 485"/>
              <a:gd name="T18" fmla="*/ 175 w 485"/>
              <a:gd name="T19" fmla="*/ 55 h 485"/>
              <a:gd name="T20" fmla="*/ 175 w 485"/>
              <a:gd name="T21" fmla="*/ 79 h 485"/>
              <a:gd name="T22" fmla="*/ 119 w 485"/>
              <a:gd name="T23" fmla="*/ 23 h 485"/>
              <a:gd name="T24" fmla="*/ 62 w 485"/>
              <a:gd name="T25" fmla="*/ 80 h 485"/>
              <a:gd name="T26" fmla="*/ 62 w 485"/>
              <a:gd name="T27" fmla="*/ 158 h 485"/>
              <a:gd name="T28" fmla="*/ 79 w 485"/>
              <a:gd name="T29" fmla="*/ 175 h 485"/>
              <a:gd name="T30" fmla="*/ 0 w 485"/>
              <a:gd name="T31" fmla="*/ 175 h 485"/>
              <a:gd name="T32" fmla="*/ 0 w 485"/>
              <a:gd name="T33" fmla="*/ 255 h 485"/>
              <a:gd name="T34" fmla="*/ 55 w 485"/>
              <a:gd name="T35" fmla="*/ 310 h 485"/>
              <a:gd name="T36" fmla="*/ 79 w 485"/>
              <a:gd name="T37" fmla="*/ 310 h 485"/>
              <a:gd name="T38" fmla="*/ 23 w 485"/>
              <a:gd name="T39" fmla="*/ 366 h 485"/>
              <a:gd name="T40" fmla="*/ 80 w 485"/>
              <a:gd name="T41" fmla="*/ 423 h 485"/>
              <a:gd name="T42" fmla="*/ 158 w 485"/>
              <a:gd name="T43" fmla="*/ 423 h 485"/>
              <a:gd name="T44" fmla="*/ 175 w 485"/>
              <a:gd name="T45" fmla="*/ 406 h 485"/>
              <a:gd name="T46" fmla="*/ 175 w 485"/>
              <a:gd name="T47" fmla="*/ 485 h 485"/>
              <a:gd name="T48" fmla="*/ 255 w 485"/>
              <a:gd name="T49" fmla="*/ 485 h 485"/>
              <a:gd name="T50" fmla="*/ 310 w 485"/>
              <a:gd name="T51" fmla="*/ 430 h 485"/>
              <a:gd name="T52" fmla="*/ 310 w 485"/>
              <a:gd name="T53" fmla="*/ 406 h 485"/>
              <a:gd name="T54" fmla="*/ 366 w 485"/>
              <a:gd name="T55" fmla="*/ 462 h 485"/>
              <a:gd name="T56" fmla="*/ 423 w 485"/>
              <a:gd name="T57" fmla="*/ 405 h 485"/>
              <a:gd name="T58" fmla="*/ 423 w 485"/>
              <a:gd name="T59" fmla="*/ 327 h 485"/>
              <a:gd name="T60" fmla="*/ 406 w 485"/>
              <a:gd name="T61" fmla="*/ 310 h 485"/>
              <a:gd name="T62" fmla="*/ 485 w 485"/>
              <a:gd name="T63" fmla="*/ 310 h 485"/>
              <a:gd name="T64" fmla="*/ 485 w 485"/>
              <a:gd name="T65" fmla="*/ 230 h 485"/>
              <a:gd name="T66" fmla="*/ 243 w 485"/>
              <a:gd name="T67" fmla="*/ 343 h 485"/>
              <a:gd name="T68" fmla="*/ 143 w 485"/>
              <a:gd name="T69" fmla="*/ 243 h 485"/>
              <a:gd name="T70" fmla="*/ 243 w 485"/>
              <a:gd name="T71" fmla="*/ 143 h 485"/>
              <a:gd name="T72" fmla="*/ 343 w 485"/>
              <a:gd name="T73" fmla="*/ 243 h 485"/>
              <a:gd name="T74" fmla="*/ 243 w 485"/>
              <a:gd name="T75" fmla="*/ 343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5" h="485">
                <a:moveTo>
                  <a:pt x="485" y="230"/>
                </a:moveTo>
                <a:cubicBezTo>
                  <a:pt x="485" y="200"/>
                  <a:pt x="460" y="175"/>
                  <a:pt x="430" y="175"/>
                </a:cubicBezTo>
                <a:lnTo>
                  <a:pt x="406" y="175"/>
                </a:lnTo>
                <a:lnTo>
                  <a:pt x="462" y="119"/>
                </a:lnTo>
                <a:lnTo>
                  <a:pt x="405" y="62"/>
                </a:lnTo>
                <a:cubicBezTo>
                  <a:pt x="384" y="41"/>
                  <a:pt x="349" y="41"/>
                  <a:pt x="327" y="62"/>
                </a:cubicBezTo>
                <a:lnTo>
                  <a:pt x="310" y="79"/>
                </a:lnTo>
                <a:lnTo>
                  <a:pt x="310" y="0"/>
                </a:lnTo>
                <a:lnTo>
                  <a:pt x="230" y="0"/>
                </a:lnTo>
                <a:cubicBezTo>
                  <a:pt x="200" y="0"/>
                  <a:pt x="175" y="25"/>
                  <a:pt x="175" y="55"/>
                </a:cubicBezTo>
                <a:lnTo>
                  <a:pt x="175" y="79"/>
                </a:lnTo>
                <a:lnTo>
                  <a:pt x="119" y="23"/>
                </a:lnTo>
                <a:lnTo>
                  <a:pt x="62" y="80"/>
                </a:lnTo>
                <a:cubicBezTo>
                  <a:pt x="41" y="102"/>
                  <a:pt x="41" y="137"/>
                  <a:pt x="62" y="158"/>
                </a:cubicBezTo>
                <a:lnTo>
                  <a:pt x="79" y="175"/>
                </a:lnTo>
                <a:lnTo>
                  <a:pt x="0" y="175"/>
                </a:lnTo>
                <a:lnTo>
                  <a:pt x="0" y="255"/>
                </a:lnTo>
                <a:cubicBezTo>
                  <a:pt x="0" y="286"/>
                  <a:pt x="25" y="310"/>
                  <a:pt x="55" y="310"/>
                </a:cubicBezTo>
                <a:lnTo>
                  <a:pt x="79" y="310"/>
                </a:lnTo>
                <a:lnTo>
                  <a:pt x="23" y="366"/>
                </a:lnTo>
                <a:lnTo>
                  <a:pt x="80" y="423"/>
                </a:lnTo>
                <a:cubicBezTo>
                  <a:pt x="102" y="445"/>
                  <a:pt x="137" y="445"/>
                  <a:pt x="158" y="423"/>
                </a:cubicBezTo>
                <a:lnTo>
                  <a:pt x="175" y="406"/>
                </a:lnTo>
                <a:lnTo>
                  <a:pt x="175" y="485"/>
                </a:lnTo>
                <a:lnTo>
                  <a:pt x="255" y="485"/>
                </a:lnTo>
                <a:cubicBezTo>
                  <a:pt x="286" y="485"/>
                  <a:pt x="310" y="460"/>
                  <a:pt x="310" y="430"/>
                </a:cubicBezTo>
                <a:lnTo>
                  <a:pt x="310" y="406"/>
                </a:lnTo>
                <a:lnTo>
                  <a:pt x="366" y="462"/>
                </a:lnTo>
                <a:lnTo>
                  <a:pt x="423" y="405"/>
                </a:lnTo>
                <a:cubicBezTo>
                  <a:pt x="445" y="384"/>
                  <a:pt x="445" y="349"/>
                  <a:pt x="423" y="327"/>
                </a:cubicBezTo>
                <a:lnTo>
                  <a:pt x="406" y="310"/>
                </a:lnTo>
                <a:lnTo>
                  <a:pt x="485" y="310"/>
                </a:lnTo>
                <a:lnTo>
                  <a:pt x="485" y="230"/>
                </a:lnTo>
                <a:close/>
                <a:moveTo>
                  <a:pt x="243" y="343"/>
                </a:moveTo>
                <a:cubicBezTo>
                  <a:pt x="187" y="343"/>
                  <a:pt x="143" y="298"/>
                  <a:pt x="143" y="243"/>
                </a:cubicBezTo>
                <a:cubicBezTo>
                  <a:pt x="143" y="187"/>
                  <a:pt x="187" y="143"/>
                  <a:pt x="243" y="143"/>
                </a:cubicBezTo>
                <a:cubicBezTo>
                  <a:pt x="298" y="143"/>
                  <a:pt x="343" y="187"/>
                  <a:pt x="343" y="243"/>
                </a:cubicBezTo>
                <a:cubicBezTo>
                  <a:pt x="343" y="298"/>
                  <a:pt x="298" y="343"/>
                  <a:pt x="243" y="343"/>
                </a:cubicBezTo>
                <a:close/>
              </a:path>
            </a:pathLst>
          </a:custGeom>
          <a:solidFill>
            <a:srgbClr val="FFFFFF"/>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5" name="直接连接符 24">
            <a:extLst>
              <a:ext uri="{FF2B5EF4-FFF2-40B4-BE49-F238E27FC236}">
                <a16:creationId xmlns:a16="http://schemas.microsoft.com/office/drawing/2014/main" id="{43240272-7E03-4C2B-A746-D17BAE2D062B}"/>
              </a:ext>
            </a:extLst>
          </p:cNvPr>
          <p:cNvCxnSpPr>
            <a:cxnSpLocks/>
          </p:cNvCxnSpPr>
          <p:nvPr/>
        </p:nvCxnSpPr>
        <p:spPr>
          <a:xfrm>
            <a:off x="4016447" y="3053204"/>
            <a:ext cx="3240360" cy="0"/>
          </a:xfrm>
          <a:prstGeom prst="line">
            <a:avLst/>
          </a:prstGeom>
          <a:ln cap="rnd">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02939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三、促进大学生就业心理健康</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2"/>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椭圆 4">
            <a:extLst>
              <a:ext uri="{FF2B5EF4-FFF2-40B4-BE49-F238E27FC236}">
                <a16:creationId xmlns:a16="http://schemas.microsoft.com/office/drawing/2014/main" id="{C979BE12-2622-4E18-9F1F-C9CC13439B3D}"/>
              </a:ext>
            </a:extLst>
          </p:cNvPr>
          <p:cNvSpPr/>
          <p:nvPr/>
        </p:nvSpPr>
        <p:spPr>
          <a:xfrm>
            <a:off x="3470060" y="2047336"/>
            <a:ext cx="2043913" cy="2043913"/>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文本框 9">
            <a:extLst>
              <a:ext uri="{FF2B5EF4-FFF2-40B4-BE49-F238E27FC236}">
                <a16:creationId xmlns:a16="http://schemas.microsoft.com/office/drawing/2014/main" id="{66DAFF62-D114-41C1-B56B-D16AFD379B12}"/>
              </a:ext>
            </a:extLst>
          </p:cNvPr>
          <p:cNvSpPr txBox="1"/>
          <p:nvPr/>
        </p:nvSpPr>
        <p:spPr>
          <a:xfrm>
            <a:off x="1043608" y="3502655"/>
            <a:ext cx="2176902" cy="584775"/>
          </a:xfrm>
          <a:prstGeom prst="rect">
            <a:avLst/>
          </a:prstGeom>
          <a:noFill/>
        </p:spPr>
        <p:txBody>
          <a:bodyPr wrap="square">
            <a:spAutoFit/>
          </a:bodyPr>
          <a:lstStyle/>
          <a:p>
            <a:pPr algn="r"/>
            <a:r>
              <a:rPr lang="zh-CN" altLang="en-US" sz="1600" dirty="0"/>
              <a:t>开展职业心理教育</a:t>
            </a:r>
            <a:endParaRPr lang="en-US" altLang="zh-CN" sz="1600" dirty="0"/>
          </a:p>
          <a:p>
            <a:pPr algn="r"/>
            <a:r>
              <a:rPr lang="zh-CN" altLang="en-US" sz="1600" dirty="0"/>
              <a:t>正视就业问题 </a:t>
            </a:r>
          </a:p>
        </p:txBody>
      </p:sp>
      <p:sp>
        <p:nvSpPr>
          <p:cNvPr id="11" name="文本框 10">
            <a:extLst>
              <a:ext uri="{FF2B5EF4-FFF2-40B4-BE49-F238E27FC236}">
                <a16:creationId xmlns:a16="http://schemas.microsoft.com/office/drawing/2014/main" id="{3D6296A2-3687-43BB-A3CD-8A8CF56DDEF0}"/>
              </a:ext>
            </a:extLst>
          </p:cNvPr>
          <p:cNvSpPr txBox="1"/>
          <p:nvPr/>
        </p:nvSpPr>
        <p:spPr>
          <a:xfrm>
            <a:off x="3251029" y="1126346"/>
            <a:ext cx="2477904" cy="584775"/>
          </a:xfrm>
          <a:prstGeom prst="rect">
            <a:avLst/>
          </a:prstGeom>
          <a:noFill/>
        </p:spPr>
        <p:txBody>
          <a:bodyPr wrap="square">
            <a:spAutoFit/>
          </a:bodyPr>
          <a:lstStyle/>
          <a:p>
            <a:pPr algn="ctr"/>
            <a:r>
              <a:rPr lang="zh-CN" altLang="en-US" sz="1600" dirty="0">
                <a:latin typeface="微软雅黑" panose="020B0503020204020204" pitchFamily="34" charset="-122"/>
                <a:ea typeface="微软雅黑" panose="020B0503020204020204" pitchFamily="34" charset="-122"/>
              </a:rPr>
              <a:t>贯彻职业生涯发展与规划理念，提高职业素质</a:t>
            </a:r>
          </a:p>
        </p:txBody>
      </p:sp>
      <p:sp>
        <p:nvSpPr>
          <p:cNvPr id="14" name="文本框 13">
            <a:extLst>
              <a:ext uri="{FF2B5EF4-FFF2-40B4-BE49-F238E27FC236}">
                <a16:creationId xmlns:a16="http://schemas.microsoft.com/office/drawing/2014/main" id="{63783F69-7F96-4684-8B07-C6316049E499}"/>
              </a:ext>
            </a:extLst>
          </p:cNvPr>
          <p:cNvSpPr txBox="1"/>
          <p:nvPr/>
        </p:nvSpPr>
        <p:spPr>
          <a:xfrm>
            <a:off x="5763522" y="3444551"/>
            <a:ext cx="2552893" cy="584775"/>
          </a:xfrm>
          <a:prstGeom prst="rect">
            <a:avLst/>
          </a:prstGeom>
          <a:noFill/>
        </p:spPr>
        <p:txBody>
          <a:bodyPr wrap="square">
            <a:spAutoFit/>
          </a:bodyPr>
          <a:lstStyle/>
          <a:p>
            <a:r>
              <a:rPr lang="zh-CN" altLang="en-US" sz="1600" dirty="0">
                <a:latin typeface="微软雅黑" panose="020B0503020204020204" pitchFamily="34" charset="-122"/>
                <a:ea typeface="微软雅黑" panose="020B0503020204020204" pitchFamily="34" charset="-122"/>
              </a:rPr>
              <a:t>开展职业心理咨询与测量</a:t>
            </a:r>
            <a:endParaRPr lang="en-US" altLang="zh-CN" sz="1600" dirty="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体现发展性原则</a:t>
            </a:r>
          </a:p>
        </p:txBody>
      </p:sp>
      <p:grpSp>
        <p:nvGrpSpPr>
          <p:cNvPr id="20" name="组合 19">
            <a:extLst>
              <a:ext uri="{FF2B5EF4-FFF2-40B4-BE49-F238E27FC236}">
                <a16:creationId xmlns:a16="http://schemas.microsoft.com/office/drawing/2014/main" id="{7F773CEC-E6FF-4118-8DB4-3CCED522F2A6}"/>
              </a:ext>
            </a:extLst>
          </p:cNvPr>
          <p:cNvGrpSpPr/>
          <p:nvPr/>
        </p:nvGrpSpPr>
        <p:grpSpPr>
          <a:xfrm>
            <a:off x="4239448" y="1787758"/>
            <a:ext cx="545289" cy="504050"/>
            <a:chOff x="3517347" y="2000643"/>
            <a:chExt cx="545289" cy="504050"/>
          </a:xfrm>
        </p:grpSpPr>
        <p:sp>
          <p:nvSpPr>
            <p:cNvPr id="7" name="椭圆 6">
              <a:extLst>
                <a:ext uri="{FF2B5EF4-FFF2-40B4-BE49-F238E27FC236}">
                  <a16:creationId xmlns:a16="http://schemas.microsoft.com/office/drawing/2014/main" id="{4CEEDC11-386C-460A-968C-C6213E842DE9}"/>
                </a:ext>
              </a:extLst>
            </p:cNvPr>
            <p:cNvSpPr/>
            <p:nvPr/>
          </p:nvSpPr>
          <p:spPr>
            <a:xfrm>
              <a:off x="3517347"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id="{0D7EFBE3-42D3-413C-B602-12D6C0A8DB2C}"/>
                </a:ext>
              </a:extLst>
            </p:cNvPr>
            <p:cNvSpPr txBox="1"/>
            <p:nvPr/>
          </p:nvSpPr>
          <p:spPr>
            <a:xfrm>
              <a:off x="3599211"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1</a:t>
              </a:r>
              <a:endParaRPr lang="zh-CN" altLang="en-US" sz="2400" b="1" dirty="0">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a16="http://schemas.microsoft.com/office/drawing/2014/main" id="{BBEBACB6-1129-408A-811D-62359ADC793B}"/>
              </a:ext>
            </a:extLst>
          </p:cNvPr>
          <p:cNvGrpSpPr/>
          <p:nvPr/>
        </p:nvGrpSpPr>
        <p:grpSpPr>
          <a:xfrm>
            <a:off x="3390240" y="3513104"/>
            <a:ext cx="545289" cy="504050"/>
            <a:chOff x="4968684" y="2000643"/>
            <a:chExt cx="545289" cy="504050"/>
          </a:xfrm>
        </p:grpSpPr>
        <p:sp>
          <p:nvSpPr>
            <p:cNvPr id="9" name="椭圆 8">
              <a:extLst>
                <a:ext uri="{FF2B5EF4-FFF2-40B4-BE49-F238E27FC236}">
                  <a16:creationId xmlns:a16="http://schemas.microsoft.com/office/drawing/2014/main" id="{2416DE20-7349-4E9B-8F9C-BB16C9E8D599}"/>
                </a:ext>
              </a:extLst>
            </p:cNvPr>
            <p:cNvSpPr/>
            <p:nvPr/>
          </p:nvSpPr>
          <p:spPr>
            <a:xfrm>
              <a:off x="4968684" y="2000645"/>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id="{4E6B2D02-C308-4475-BCE9-F80FAE607F64}"/>
                </a:ext>
              </a:extLst>
            </p:cNvPr>
            <p:cNvSpPr txBox="1"/>
            <p:nvPr/>
          </p:nvSpPr>
          <p:spPr>
            <a:xfrm>
              <a:off x="5062705" y="200064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a16="http://schemas.microsoft.com/office/drawing/2014/main" id="{9C6801C3-FB58-453A-AA44-8949C408E722}"/>
              </a:ext>
            </a:extLst>
          </p:cNvPr>
          <p:cNvGrpSpPr/>
          <p:nvPr/>
        </p:nvGrpSpPr>
        <p:grpSpPr>
          <a:xfrm>
            <a:off x="5088923" y="3474755"/>
            <a:ext cx="545289" cy="509539"/>
            <a:chOff x="3484164" y="3628403"/>
            <a:chExt cx="545289" cy="509539"/>
          </a:xfrm>
        </p:grpSpPr>
        <p:sp>
          <p:nvSpPr>
            <p:cNvPr id="8" name="椭圆 7">
              <a:extLst>
                <a:ext uri="{FF2B5EF4-FFF2-40B4-BE49-F238E27FC236}">
                  <a16:creationId xmlns:a16="http://schemas.microsoft.com/office/drawing/2014/main" id="{124B48C0-93B3-4868-B5C0-16DE4E4AE82E}"/>
                </a:ext>
              </a:extLst>
            </p:cNvPr>
            <p:cNvSpPr/>
            <p:nvPr/>
          </p:nvSpPr>
          <p:spPr>
            <a:xfrm>
              <a:off x="3484164" y="3633894"/>
              <a:ext cx="545289" cy="504048"/>
            </a:xfrm>
            <a:prstGeom prst="ellipse">
              <a:avLst/>
            </a:prstGeom>
            <a:solidFill>
              <a:schemeClr val="bg2">
                <a:lumMod val="9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2725370A-F4C8-4186-AD62-19318127BF60}"/>
                </a:ext>
              </a:extLst>
            </p:cNvPr>
            <p:cNvSpPr txBox="1"/>
            <p:nvPr/>
          </p:nvSpPr>
          <p:spPr>
            <a:xfrm>
              <a:off x="3579916" y="3628403"/>
              <a:ext cx="315194" cy="461665"/>
            </a:xfrm>
            <a:prstGeom prst="rect">
              <a:avLst/>
            </a:prstGeom>
            <a:noFill/>
          </p:spPr>
          <p:txBody>
            <a:bodyPr wrap="square">
              <a:spAutoFit/>
            </a:bodyPr>
            <a:lstStyle/>
            <a:p>
              <a:r>
                <a:rPr lang="en-US" altLang="zh-CN" sz="2400" b="1" dirty="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grpSp>
      <p:sp>
        <p:nvSpPr>
          <p:cNvPr id="19" name="文本框 18">
            <a:extLst>
              <a:ext uri="{FF2B5EF4-FFF2-40B4-BE49-F238E27FC236}">
                <a16:creationId xmlns:a16="http://schemas.microsoft.com/office/drawing/2014/main" id="{15724C26-C699-47D7-B684-3BCDDCB45368}"/>
              </a:ext>
            </a:extLst>
          </p:cNvPr>
          <p:cNvSpPr txBox="1"/>
          <p:nvPr/>
        </p:nvSpPr>
        <p:spPr>
          <a:xfrm>
            <a:off x="3641858" y="2735219"/>
            <a:ext cx="1728855" cy="584775"/>
          </a:xfrm>
          <a:prstGeom prst="rect">
            <a:avLst/>
          </a:prstGeom>
          <a:noFill/>
        </p:spPr>
        <p:txBody>
          <a:bodyPr wrap="square">
            <a:spAutoFit/>
          </a:bodyPr>
          <a:lstStyle/>
          <a:p>
            <a:pPr algn="ctr"/>
            <a:r>
              <a:rPr lang="zh-CN" altLang="en-US" sz="1600" b="1" dirty="0">
                <a:solidFill>
                  <a:schemeClr val="bg1"/>
                </a:solidFill>
              </a:rPr>
              <a:t>大学生的就业心理健康教育</a:t>
            </a:r>
          </a:p>
        </p:txBody>
      </p:sp>
    </p:spTree>
    <p:extLst>
      <p:ext uri="{BB962C8B-B14F-4D97-AF65-F5344CB8AC3E}">
        <p14:creationId xmlns:p14="http://schemas.microsoft.com/office/powerpoint/2010/main" val="367278417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355976" y="521031"/>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a16="http://schemas.microsoft.com/office/drawing/2014/main" id="{889DDAFF-6A5D-4247-AC1A-5A27E3517680}"/>
              </a:ext>
            </a:extLst>
          </p:cNvPr>
          <p:cNvCxnSpPr>
            <a:cxnSpLocks/>
          </p:cNvCxnSpPr>
          <p:nvPr/>
        </p:nvCxnSpPr>
        <p:spPr>
          <a:xfrm flipV="1">
            <a:off x="1908635" y="1524312"/>
            <a:ext cx="0" cy="2196190"/>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1" name="文本框 27">
            <a:extLst>
              <a:ext uri="{FF2B5EF4-FFF2-40B4-BE49-F238E27FC236}">
                <a16:creationId xmlns:a16="http://schemas.microsoft.com/office/drawing/2014/main" id="{122654A9-055E-4F0E-9CC6-F74CFB25798B}"/>
              </a:ext>
            </a:extLst>
          </p:cNvPr>
          <p:cNvSpPr txBox="1"/>
          <p:nvPr/>
        </p:nvSpPr>
        <p:spPr>
          <a:xfrm>
            <a:off x="1908634" y="1560262"/>
            <a:ext cx="5256581"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08" name="矩形 107">
            <a:extLst>
              <a:ext uri="{FF2B5EF4-FFF2-40B4-BE49-F238E27FC236}">
                <a16:creationId xmlns:a16="http://schemas.microsoft.com/office/drawing/2014/main" id="{27DF169B-5734-4CF0-9248-106987686995}"/>
              </a:ext>
            </a:extLst>
          </p:cNvPr>
          <p:cNvSpPr/>
          <p:nvPr/>
        </p:nvSpPr>
        <p:spPr>
          <a:xfrm>
            <a:off x="1763688" y="1531874"/>
            <a:ext cx="5403269" cy="369332"/>
          </a:xfrm>
          <a:prstGeom prst="rect">
            <a:avLst/>
          </a:prstGeom>
        </p:spPr>
        <p:txBody>
          <a:bodyPr wrap="square">
            <a:spAutoFit/>
            <a:scene3d>
              <a:camera prst="orthographicFront"/>
              <a:lightRig rig="threePt" dir="t"/>
            </a:scene3d>
            <a:sp3d contourW="12700"/>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贯彻职业生涯发展与规划理念，提高职业素质</a:t>
            </a:r>
          </a:p>
        </p:txBody>
      </p:sp>
      <p:sp>
        <p:nvSpPr>
          <p:cNvPr id="109" name="矩形 108">
            <a:extLst>
              <a:ext uri="{FF2B5EF4-FFF2-40B4-BE49-F238E27FC236}">
                <a16:creationId xmlns:a16="http://schemas.microsoft.com/office/drawing/2014/main" id="{7065FCD1-9E4F-44AC-80BC-851BC3C0F9FD}"/>
              </a:ext>
            </a:extLst>
          </p:cNvPr>
          <p:cNvSpPr/>
          <p:nvPr/>
        </p:nvSpPr>
        <p:spPr>
          <a:xfrm>
            <a:off x="1977971" y="1969089"/>
            <a:ext cx="5907324" cy="184633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chemeClr val="tx1">
                    <a:lumMod val="50000"/>
                    <a:lumOff val="50000"/>
                  </a:schemeClr>
                </a:solidFill>
                <a:latin typeface="+mj-ea"/>
                <a:ea typeface="+mj-ea"/>
              </a:rPr>
              <a:t>首先，</a:t>
            </a:r>
            <a:r>
              <a:rPr lang="zh-CN" altLang="en-US" sz="1200" dirty="0">
                <a:solidFill>
                  <a:schemeClr val="tx1">
                    <a:lumMod val="50000"/>
                    <a:lumOff val="50000"/>
                  </a:schemeClr>
                </a:solidFill>
                <a:latin typeface="+mj-ea"/>
                <a:ea typeface="+mj-ea"/>
              </a:rPr>
              <a:t>要通过介绍就业形势、职业生活特点、我国经济发展特点、当前就业市场特点等内 容，帮助大学生认识社会、认识职业，开阔他们的视野，让他们从一进校就能对未来的就业问 题有一个清醒的认识。</a:t>
            </a:r>
            <a:endParaRPr lang="en-US" altLang="zh-CN" sz="1200" dirty="0">
              <a:solidFill>
                <a:schemeClr val="tx1">
                  <a:lumMod val="50000"/>
                  <a:lumOff val="50000"/>
                </a:schemeClr>
              </a:solidFill>
              <a:latin typeface="+mj-ea"/>
              <a:ea typeface="+mj-ea"/>
            </a:endParaRPr>
          </a:p>
          <a:p>
            <a:pPr>
              <a:lnSpc>
                <a:spcPct val="120000"/>
              </a:lnSpc>
            </a:pPr>
            <a:r>
              <a:rPr lang="zh-CN" altLang="en-US" sz="1200" b="1" dirty="0">
                <a:solidFill>
                  <a:schemeClr val="tx1">
                    <a:lumMod val="50000"/>
                    <a:lumOff val="50000"/>
                  </a:schemeClr>
                </a:solidFill>
                <a:latin typeface="+mj-ea"/>
                <a:ea typeface="+mj-ea"/>
              </a:rPr>
              <a:t>其次，</a:t>
            </a:r>
            <a:r>
              <a:rPr lang="zh-CN" altLang="en-US" sz="1200" dirty="0">
                <a:solidFill>
                  <a:schemeClr val="tx1">
                    <a:lumMod val="50000"/>
                    <a:lumOff val="50000"/>
                  </a:schemeClr>
                </a:solidFill>
                <a:latin typeface="+mj-ea"/>
                <a:ea typeface="+mj-ea"/>
              </a:rPr>
              <a:t>要让大学生正确认识职业与专业的关系，帮助大学生跳出专业一定要对口的误 区。鼓励大学生学习多种知识，发展各种职业技能，以成为职业适应范围广的复合型人才。 </a:t>
            </a:r>
            <a:endParaRPr lang="en-US" altLang="zh-CN" sz="1200" dirty="0">
              <a:solidFill>
                <a:schemeClr val="tx1">
                  <a:lumMod val="50000"/>
                  <a:lumOff val="50000"/>
                </a:schemeClr>
              </a:solidFill>
              <a:latin typeface="+mj-ea"/>
              <a:ea typeface="+mj-ea"/>
            </a:endParaRPr>
          </a:p>
          <a:p>
            <a:pPr>
              <a:lnSpc>
                <a:spcPct val="120000"/>
              </a:lnSpc>
            </a:pPr>
            <a:r>
              <a:rPr lang="zh-CN" altLang="en-US" sz="1200" b="1" dirty="0">
                <a:solidFill>
                  <a:schemeClr val="tx1">
                    <a:lumMod val="50000"/>
                    <a:lumOff val="50000"/>
                  </a:schemeClr>
                </a:solidFill>
                <a:latin typeface="+mj-ea"/>
                <a:ea typeface="+mj-ea"/>
              </a:rPr>
              <a:t>最后，</a:t>
            </a:r>
            <a:r>
              <a:rPr lang="zh-CN" altLang="en-US" sz="1200" dirty="0">
                <a:solidFill>
                  <a:schemeClr val="tx1">
                    <a:lumMod val="50000"/>
                    <a:lumOff val="50000"/>
                  </a:schemeClr>
                </a:solidFill>
                <a:latin typeface="+mj-ea"/>
                <a:ea typeface="+mj-ea"/>
              </a:rPr>
              <a:t>要帮助大学生进行职业生涯规划，从一生的职业发展角度来看待当前的学习与就 业准备。</a:t>
            </a:r>
          </a:p>
        </p:txBody>
      </p: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Title 1">
            <a:extLst>
              <a:ext uri="{FF2B5EF4-FFF2-40B4-BE49-F238E27FC236}">
                <a16:creationId xmlns:a16="http://schemas.microsoft.com/office/drawing/2014/main" id="{87F275E8-795A-4358-8995-63761C2B9D77}"/>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矩形 5">
            <a:extLst>
              <a:ext uri="{FF2B5EF4-FFF2-40B4-BE49-F238E27FC236}">
                <a16:creationId xmlns:a16="http://schemas.microsoft.com/office/drawing/2014/main" id="{86FE574A-BD2B-4E0D-ADF0-AB1138C8AF47}"/>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三、促进大学生就业心理健康</a:t>
            </a:r>
          </a:p>
        </p:txBody>
      </p:sp>
    </p:spTree>
    <p:extLst>
      <p:ext uri="{BB962C8B-B14F-4D97-AF65-F5344CB8AC3E}">
        <p14:creationId xmlns:p14="http://schemas.microsoft.com/office/powerpoint/2010/main" val="33811133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0" name="直接连接符 89">
            <a:extLst>
              <a:ext uri="{FF2B5EF4-FFF2-40B4-BE49-F238E27FC236}">
                <a16:creationId xmlns:a16="http://schemas.microsoft.com/office/drawing/2014/main" id="{889DDAFF-6A5D-4247-AC1A-5A27E3517680}"/>
              </a:ext>
            </a:extLst>
          </p:cNvPr>
          <p:cNvCxnSpPr>
            <a:cxnSpLocks/>
          </p:cNvCxnSpPr>
          <p:nvPr/>
        </p:nvCxnSpPr>
        <p:spPr>
          <a:xfrm flipV="1">
            <a:off x="1908635" y="1524312"/>
            <a:ext cx="0" cy="2196190"/>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1" name="文本框 27">
            <a:extLst>
              <a:ext uri="{FF2B5EF4-FFF2-40B4-BE49-F238E27FC236}">
                <a16:creationId xmlns:a16="http://schemas.microsoft.com/office/drawing/2014/main" id="{122654A9-055E-4F0E-9CC6-F74CFB25798B}"/>
              </a:ext>
            </a:extLst>
          </p:cNvPr>
          <p:cNvSpPr txBox="1"/>
          <p:nvPr/>
        </p:nvSpPr>
        <p:spPr>
          <a:xfrm>
            <a:off x="1908634" y="1560262"/>
            <a:ext cx="5256581"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08" name="矩形 107">
            <a:extLst>
              <a:ext uri="{FF2B5EF4-FFF2-40B4-BE49-F238E27FC236}">
                <a16:creationId xmlns:a16="http://schemas.microsoft.com/office/drawing/2014/main" id="{27DF169B-5734-4CF0-9248-106987686995}"/>
              </a:ext>
            </a:extLst>
          </p:cNvPr>
          <p:cNvSpPr/>
          <p:nvPr/>
        </p:nvSpPr>
        <p:spPr>
          <a:xfrm>
            <a:off x="2007896" y="1531874"/>
            <a:ext cx="5403269" cy="369332"/>
          </a:xfrm>
          <a:prstGeom prst="rect">
            <a:avLst/>
          </a:prstGeom>
        </p:spPr>
        <p:txBody>
          <a:bodyPr wrap="square">
            <a:spAutoFit/>
            <a:scene3d>
              <a:camera prst="orthographicFront"/>
              <a:lightRig rig="threePt" dir="t"/>
            </a:scene3d>
            <a:sp3d contourW="12700"/>
          </a:bodyPr>
          <a:lstStyle/>
          <a:p>
            <a:r>
              <a:rPr lang="zh-CN" altLang="en-US" sz="1800" dirty="0">
                <a:solidFill>
                  <a:schemeClr val="bg1"/>
                </a:solidFill>
              </a:rPr>
              <a:t>开展职业心理教育正视就业问题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09" name="矩形 108">
            <a:extLst>
              <a:ext uri="{FF2B5EF4-FFF2-40B4-BE49-F238E27FC236}">
                <a16:creationId xmlns:a16="http://schemas.microsoft.com/office/drawing/2014/main" id="{7065FCD1-9E4F-44AC-80BC-851BC3C0F9FD}"/>
              </a:ext>
            </a:extLst>
          </p:cNvPr>
          <p:cNvSpPr/>
          <p:nvPr/>
        </p:nvSpPr>
        <p:spPr>
          <a:xfrm>
            <a:off x="1977971" y="1969089"/>
            <a:ext cx="5256577" cy="184633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在就业心理健康教育中必须包含职业心理的知识，让大学生了解有关职业兴趣、职业能 力、职业价值观、职业道德、职业成熟度、职业发展、职业生涯、职业设计等方面的基本知识与方法。</a:t>
            </a:r>
            <a:endParaRPr lang="en-US" altLang="zh-CN" sz="1200" dirty="0">
              <a:solidFill>
                <a:schemeClr val="tx1">
                  <a:lumMod val="50000"/>
                  <a:lumOff val="50000"/>
                </a:schemeClr>
              </a:solidFill>
              <a:latin typeface="+mj-ea"/>
              <a:ea typeface="+mj-ea"/>
            </a:endParaRPr>
          </a:p>
          <a:p>
            <a:pPr>
              <a:lnSpc>
                <a:spcPct val="120000"/>
              </a:lnSpc>
            </a:pPr>
            <a:endParaRPr lang="en-US" altLang="zh-CN" sz="1200" dirty="0">
              <a:solidFill>
                <a:schemeClr val="tx1">
                  <a:lumMod val="50000"/>
                  <a:lumOff val="50000"/>
                </a:schemeClr>
              </a:solidFill>
              <a:latin typeface="+mj-ea"/>
              <a:ea typeface="+mj-ea"/>
            </a:endParaRPr>
          </a:p>
          <a:p>
            <a:pPr>
              <a:lnSpc>
                <a:spcPct val="120000"/>
              </a:lnSpc>
            </a:pPr>
            <a:r>
              <a:rPr lang="zh-CN" altLang="en-US" sz="1200" dirty="0">
                <a:solidFill>
                  <a:schemeClr val="tx1">
                    <a:lumMod val="50000"/>
                    <a:lumOff val="50000"/>
                  </a:schemeClr>
                </a:solidFill>
                <a:latin typeface="+mj-ea"/>
                <a:ea typeface="+mj-ea"/>
              </a:rPr>
              <a:t>但大学生的就业心理健康教育不应该也不可能包办包揽，而应该通过有关技能与方法 的指导，帮助大学生提高自己的就业能力和社会适应能力，使他们能自立，让他们学会自主 地获取信息、分析与解决问题、应对就业中的困难与挫折、做出职业选择。</a:t>
            </a:r>
          </a:p>
        </p:txBody>
      </p: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 name="直接连接符 11">
            <a:extLst>
              <a:ext uri="{FF2B5EF4-FFF2-40B4-BE49-F238E27FC236}">
                <a16:creationId xmlns:a16="http://schemas.microsoft.com/office/drawing/2014/main" id="{225562AC-5478-4C11-BB8A-55A3B8D11E5D}"/>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id="{C358E934-92B5-4554-954A-EFC10CF2B584}"/>
              </a:ext>
            </a:extLst>
          </p:cNvPr>
          <p:cNvCxnSpPr>
            <a:cxnSpLocks/>
          </p:cNvCxnSpPr>
          <p:nvPr/>
        </p:nvCxnSpPr>
        <p:spPr>
          <a:xfrm>
            <a:off x="4355976" y="521031"/>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A5D1D679-DEDC-4429-90AD-15C7C50A7C7A}"/>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5" name="矩形 14">
            <a:extLst>
              <a:ext uri="{FF2B5EF4-FFF2-40B4-BE49-F238E27FC236}">
                <a16:creationId xmlns:a16="http://schemas.microsoft.com/office/drawing/2014/main" id="{D4D1B461-002D-420A-8B2B-C554F79973F0}"/>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三、促进大学生就业心理健康</a:t>
            </a:r>
          </a:p>
        </p:txBody>
      </p:sp>
    </p:spTree>
    <p:extLst>
      <p:ext uri="{BB962C8B-B14F-4D97-AF65-F5344CB8AC3E}">
        <p14:creationId xmlns:p14="http://schemas.microsoft.com/office/powerpoint/2010/main" val="24380350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0" name="直接连接符 89">
            <a:extLst>
              <a:ext uri="{FF2B5EF4-FFF2-40B4-BE49-F238E27FC236}">
                <a16:creationId xmlns:a16="http://schemas.microsoft.com/office/drawing/2014/main" id="{889DDAFF-6A5D-4247-AC1A-5A27E3517680}"/>
              </a:ext>
            </a:extLst>
          </p:cNvPr>
          <p:cNvCxnSpPr>
            <a:cxnSpLocks/>
          </p:cNvCxnSpPr>
          <p:nvPr/>
        </p:nvCxnSpPr>
        <p:spPr>
          <a:xfrm flipV="1">
            <a:off x="1908635" y="1654361"/>
            <a:ext cx="0" cy="183952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1" name="文本框 27">
            <a:extLst>
              <a:ext uri="{FF2B5EF4-FFF2-40B4-BE49-F238E27FC236}">
                <a16:creationId xmlns:a16="http://schemas.microsoft.com/office/drawing/2014/main" id="{122654A9-055E-4F0E-9CC6-F74CFB25798B}"/>
              </a:ext>
            </a:extLst>
          </p:cNvPr>
          <p:cNvSpPr txBox="1"/>
          <p:nvPr/>
        </p:nvSpPr>
        <p:spPr>
          <a:xfrm>
            <a:off x="1908634" y="1690311"/>
            <a:ext cx="5256581"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08" name="矩形 107">
            <a:extLst>
              <a:ext uri="{FF2B5EF4-FFF2-40B4-BE49-F238E27FC236}">
                <a16:creationId xmlns:a16="http://schemas.microsoft.com/office/drawing/2014/main" id="{27DF169B-5734-4CF0-9248-106987686995}"/>
              </a:ext>
            </a:extLst>
          </p:cNvPr>
          <p:cNvSpPr/>
          <p:nvPr/>
        </p:nvSpPr>
        <p:spPr>
          <a:xfrm>
            <a:off x="2007896" y="1661923"/>
            <a:ext cx="5403269" cy="369332"/>
          </a:xfrm>
          <a:prstGeom prst="rect">
            <a:avLst/>
          </a:prstGeom>
        </p:spPr>
        <p:txBody>
          <a:bodyPr wrap="square">
            <a:spAutoFit/>
            <a:scene3d>
              <a:camera prst="orthographicFront"/>
              <a:lightRig rig="threePt" dir="t"/>
            </a:scene3d>
            <a:sp3d contourW="12700"/>
          </a:bodyPr>
          <a:lstStyle/>
          <a:p>
            <a:r>
              <a:rPr lang="zh-CN" altLang="en-US" sz="1800" dirty="0">
                <a:solidFill>
                  <a:schemeClr val="bg1"/>
                </a:solidFill>
                <a:latin typeface="微软雅黑" panose="020B0503020204020204" pitchFamily="34" charset="-122"/>
                <a:ea typeface="微软雅黑" panose="020B0503020204020204" pitchFamily="34" charset="-122"/>
              </a:rPr>
              <a:t>开展职业心理咨询与测量体现发展性原则</a:t>
            </a:r>
          </a:p>
        </p:txBody>
      </p:sp>
      <p:sp>
        <p:nvSpPr>
          <p:cNvPr id="109" name="矩形 108">
            <a:extLst>
              <a:ext uri="{FF2B5EF4-FFF2-40B4-BE49-F238E27FC236}">
                <a16:creationId xmlns:a16="http://schemas.microsoft.com/office/drawing/2014/main" id="{7065FCD1-9E4F-44AC-80BC-851BC3C0F9FD}"/>
              </a:ext>
            </a:extLst>
          </p:cNvPr>
          <p:cNvSpPr/>
          <p:nvPr/>
        </p:nvSpPr>
        <p:spPr>
          <a:xfrm>
            <a:off x="1977971" y="2099138"/>
            <a:ext cx="5256577" cy="162474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就业心理咨询就是要为大学生的就业提供心理学的帮助与辅导，它主要包括心理测量、 就业心理困扰辅导等方面，以提高大学生的职业成熟度与心理承受能力，帮助大学生准确地 认识自我、调适自我，克服不健康的就业心态。</a:t>
            </a:r>
            <a:endParaRPr lang="en-US" altLang="zh-CN" sz="1200" dirty="0">
              <a:solidFill>
                <a:schemeClr val="tx1">
                  <a:lumMod val="50000"/>
                  <a:lumOff val="50000"/>
                </a:schemeClr>
              </a:solidFill>
              <a:latin typeface="+mj-ea"/>
              <a:ea typeface="+mj-ea"/>
            </a:endParaRPr>
          </a:p>
          <a:p>
            <a:pPr>
              <a:lnSpc>
                <a:spcPct val="120000"/>
              </a:lnSpc>
            </a:pPr>
            <a:endParaRPr lang="en-US" altLang="zh-CN" sz="1200" dirty="0">
              <a:solidFill>
                <a:schemeClr val="tx1">
                  <a:lumMod val="50000"/>
                  <a:lumOff val="50000"/>
                </a:schemeClr>
              </a:solidFill>
              <a:latin typeface="+mj-ea"/>
              <a:ea typeface="+mj-ea"/>
            </a:endParaRPr>
          </a:p>
          <a:p>
            <a:pPr>
              <a:lnSpc>
                <a:spcPct val="120000"/>
              </a:lnSpc>
            </a:pPr>
            <a:r>
              <a:rPr lang="zh-CN" altLang="en-US" sz="1200" dirty="0">
                <a:solidFill>
                  <a:schemeClr val="tx1">
                    <a:lumMod val="50000"/>
                    <a:lumOff val="50000"/>
                  </a:schemeClr>
                </a:solidFill>
                <a:latin typeface="+mj-ea"/>
                <a:ea typeface="+mj-ea"/>
              </a:rPr>
              <a:t>同时，学校方面也应该以培养学生自 我效能感、抗压能力和乐观精神为核心，采取各种积极措施提高大学生的心理资本，使其就 业能力不断提升。</a:t>
            </a:r>
          </a:p>
          <a:p>
            <a:pPr>
              <a:lnSpc>
                <a:spcPct val="120000"/>
              </a:lnSpc>
            </a:pPr>
            <a:endParaRPr lang="zh-CN" altLang="en-US" sz="1200" dirty="0">
              <a:solidFill>
                <a:schemeClr val="tx1">
                  <a:lumMod val="50000"/>
                  <a:lumOff val="50000"/>
                </a:schemeClr>
              </a:solidFill>
              <a:latin typeface="+mj-ea"/>
              <a:ea typeface="+mj-ea"/>
            </a:endParaRPr>
          </a:p>
        </p:txBody>
      </p: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3" name="直接连接符 12">
            <a:extLst>
              <a:ext uri="{FF2B5EF4-FFF2-40B4-BE49-F238E27FC236}">
                <a16:creationId xmlns:a16="http://schemas.microsoft.com/office/drawing/2014/main" id="{41A0F78B-CC5B-441E-9D26-95CF87BA1B99}"/>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8AC66887-66EA-4EBB-940E-F0248B8E103A}"/>
              </a:ext>
            </a:extLst>
          </p:cNvPr>
          <p:cNvCxnSpPr>
            <a:cxnSpLocks/>
          </p:cNvCxnSpPr>
          <p:nvPr/>
        </p:nvCxnSpPr>
        <p:spPr>
          <a:xfrm>
            <a:off x="4355976" y="521031"/>
            <a:ext cx="478802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C5DAD01B-2454-4484-A027-927D828CBB84}"/>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大学生就业心理健康教育对策</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6" name="矩形 15">
            <a:extLst>
              <a:ext uri="{FF2B5EF4-FFF2-40B4-BE49-F238E27FC236}">
                <a16:creationId xmlns:a16="http://schemas.microsoft.com/office/drawing/2014/main" id="{5544482E-9A48-47A7-A919-83A2E5EC8A16}"/>
              </a:ext>
            </a:extLst>
          </p:cNvPr>
          <p:cNvSpPr/>
          <p:nvPr/>
        </p:nvSpPr>
        <p:spPr>
          <a:xfrm>
            <a:off x="97160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三、促进大学生就业心理健康</a:t>
            </a:r>
          </a:p>
        </p:txBody>
      </p:sp>
    </p:spTree>
    <p:extLst>
      <p:ext uri="{BB962C8B-B14F-4D97-AF65-F5344CB8AC3E}">
        <p14:creationId xmlns:p14="http://schemas.microsoft.com/office/powerpoint/2010/main" val="33368654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33408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 大学生就业心理与职业生涯规划</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9" name="直接连接符 118">
            <a:extLst>
              <a:ext uri="{FF2B5EF4-FFF2-40B4-BE49-F238E27FC236}">
                <a16:creationId xmlns:a16="http://schemas.microsoft.com/office/drawing/2014/main" id="{EDA2AE28-E7DA-4DD3-AB1E-80E143099E7C}"/>
              </a:ext>
            </a:extLst>
          </p:cNvPr>
          <p:cNvCxnSpPr>
            <a:cxnSpLocks/>
          </p:cNvCxnSpPr>
          <p:nvPr/>
        </p:nvCxnSpPr>
        <p:spPr>
          <a:xfrm flipV="1">
            <a:off x="2702463" y="1901307"/>
            <a:ext cx="0" cy="1208191"/>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20" name="文本框 27">
            <a:extLst>
              <a:ext uri="{FF2B5EF4-FFF2-40B4-BE49-F238E27FC236}">
                <a16:creationId xmlns:a16="http://schemas.microsoft.com/office/drawing/2014/main" id="{63867DB6-F3DA-498D-8D89-54FBCEE09B22}"/>
              </a:ext>
            </a:extLst>
          </p:cNvPr>
          <p:cNvSpPr txBox="1"/>
          <p:nvPr/>
        </p:nvSpPr>
        <p:spPr>
          <a:xfrm>
            <a:off x="2702462" y="1937257"/>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21" name="矩形 120">
            <a:extLst>
              <a:ext uri="{FF2B5EF4-FFF2-40B4-BE49-F238E27FC236}">
                <a16:creationId xmlns:a16="http://schemas.microsoft.com/office/drawing/2014/main" id="{0C3F6792-FE61-45A6-B3E8-79C777B21935}"/>
              </a:ext>
            </a:extLst>
          </p:cNvPr>
          <p:cNvSpPr/>
          <p:nvPr/>
        </p:nvSpPr>
        <p:spPr>
          <a:xfrm>
            <a:off x="2771800" y="1908869"/>
            <a:ext cx="2241974"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rPr>
              <a:t>大学生的就业心理</a:t>
            </a:r>
            <a:endParaRPr lang="zh-CN" altLang="en-US" sz="1400" b="1" dirty="0">
              <a:solidFill>
                <a:schemeClr val="bg1"/>
              </a:solidFill>
              <a:latin typeface="印品黑体" panose="00000500000000000000" pitchFamily="2" charset="-122"/>
            </a:endParaRPr>
          </a:p>
        </p:txBody>
      </p:sp>
      <p:sp>
        <p:nvSpPr>
          <p:cNvPr id="122" name="矩形 121">
            <a:extLst>
              <a:ext uri="{FF2B5EF4-FFF2-40B4-BE49-F238E27FC236}">
                <a16:creationId xmlns:a16="http://schemas.microsoft.com/office/drawing/2014/main" id="{B3C8361E-1955-484A-B601-2320E5E4B915}"/>
              </a:ext>
            </a:extLst>
          </p:cNvPr>
          <p:cNvSpPr/>
          <p:nvPr/>
        </p:nvSpPr>
        <p:spPr>
          <a:xfrm>
            <a:off x="2771799" y="2346084"/>
            <a:ext cx="3243029" cy="763414"/>
          </a:xfrm>
          <a:prstGeom prst="rect">
            <a:avLst/>
          </a:prstGeom>
        </p:spPr>
        <p:txBody>
          <a:bodyPr wrap="square">
            <a:spAutoFit/>
            <a:scene3d>
              <a:camera prst="orthographicFront"/>
              <a:lightRig rig="threePt" dir="t"/>
            </a:scene3d>
            <a:sp3d contourW="12700"/>
          </a:bodyPr>
          <a:lstStyle/>
          <a:p>
            <a:pPr>
              <a:lnSpc>
                <a:spcPts val="1800"/>
              </a:lnSpc>
            </a:pPr>
            <a:r>
              <a:rPr lang="zh-CN" altLang="en-US" sz="1200" dirty="0">
                <a:solidFill>
                  <a:schemeClr val="tx1">
                    <a:lumMod val="50000"/>
                    <a:lumOff val="50000"/>
                  </a:schemeClr>
                </a:solidFill>
              </a:rPr>
              <a:t>大学生的就业心理就是指大学生在考虑就业问题、为获得职业做准备及在寻求职业的过程中产生的各种心理现象。</a:t>
            </a: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8032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334088"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 大学生就业心理与职业生涯规划</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23" name="直接连接符 122">
            <a:extLst>
              <a:ext uri="{FF2B5EF4-FFF2-40B4-BE49-F238E27FC236}">
                <a16:creationId xmlns:a16="http://schemas.microsoft.com/office/drawing/2014/main" id="{D88255AB-A74D-43BB-B2D6-F2050ACB270F}"/>
              </a:ext>
            </a:extLst>
          </p:cNvPr>
          <p:cNvCxnSpPr>
            <a:cxnSpLocks/>
          </p:cNvCxnSpPr>
          <p:nvPr/>
        </p:nvCxnSpPr>
        <p:spPr>
          <a:xfrm flipV="1">
            <a:off x="2370894" y="1719526"/>
            <a:ext cx="0" cy="1900688"/>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24" name="文本框 27">
            <a:extLst>
              <a:ext uri="{FF2B5EF4-FFF2-40B4-BE49-F238E27FC236}">
                <a16:creationId xmlns:a16="http://schemas.microsoft.com/office/drawing/2014/main" id="{40F08FA2-AB14-4A70-BD71-C12C08B8B0A5}"/>
              </a:ext>
            </a:extLst>
          </p:cNvPr>
          <p:cNvSpPr txBox="1"/>
          <p:nvPr/>
        </p:nvSpPr>
        <p:spPr>
          <a:xfrm>
            <a:off x="2370893" y="1755476"/>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125" name="矩形 124">
            <a:extLst>
              <a:ext uri="{FF2B5EF4-FFF2-40B4-BE49-F238E27FC236}">
                <a16:creationId xmlns:a16="http://schemas.microsoft.com/office/drawing/2014/main" id="{4F0606EB-459D-4ED4-B91B-EF1826F52478}"/>
              </a:ext>
            </a:extLst>
          </p:cNvPr>
          <p:cNvSpPr/>
          <p:nvPr/>
        </p:nvSpPr>
        <p:spPr>
          <a:xfrm>
            <a:off x="2370893" y="1727088"/>
            <a:ext cx="2241974" cy="32893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chemeClr val="bg1"/>
                </a:solidFill>
              </a:rPr>
              <a:t>大学生职业生涯规划</a:t>
            </a:r>
            <a:endParaRPr lang="zh-CN" altLang="en-US" sz="1400" b="1" dirty="0">
              <a:solidFill>
                <a:schemeClr val="bg1"/>
              </a:solidFill>
              <a:latin typeface="印品黑体" panose="00000500000000000000" pitchFamily="2" charset="-122"/>
            </a:endParaRPr>
          </a:p>
        </p:txBody>
      </p:sp>
      <p:sp>
        <p:nvSpPr>
          <p:cNvPr id="126" name="矩形 125">
            <a:extLst>
              <a:ext uri="{FF2B5EF4-FFF2-40B4-BE49-F238E27FC236}">
                <a16:creationId xmlns:a16="http://schemas.microsoft.com/office/drawing/2014/main" id="{0E8DF3D7-B80C-4F5B-9252-CFA533403C71}"/>
              </a:ext>
            </a:extLst>
          </p:cNvPr>
          <p:cNvSpPr/>
          <p:nvPr/>
        </p:nvSpPr>
        <p:spPr>
          <a:xfrm>
            <a:off x="2440230" y="2164303"/>
            <a:ext cx="4105398" cy="1455911"/>
          </a:xfrm>
          <a:prstGeom prst="rect">
            <a:avLst/>
          </a:prstGeom>
        </p:spPr>
        <p:txBody>
          <a:bodyPr wrap="square">
            <a:spAutoFit/>
            <a:scene3d>
              <a:camera prst="orthographicFront"/>
              <a:lightRig rig="threePt" dir="t"/>
            </a:scene3d>
            <a:sp3d contourW="12700"/>
          </a:bodyPr>
          <a:lstStyle/>
          <a:p>
            <a:pPr>
              <a:lnSpc>
                <a:spcPts val="1800"/>
              </a:lnSpc>
            </a:pPr>
            <a:r>
              <a:rPr lang="zh-CN" altLang="en-US" sz="1200" dirty="0">
                <a:solidFill>
                  <a:schemeClr val="tx1">
                    <a:lumMod val="50000"/>
                    <a:lumOff val="50000"/>
                  </a:schemeClr>
                </a:solidFill>
              </a:rPr>
              <a:t>大学生职业生涯规划是指大学生根据自身情况，结合发展机遇，对决定个人职业生涯的 主客观因素进行分析、测评和总结，确定其事业奋斗目标，选择合适的职业，制定相应的教育 和培训计划，并对每一步骤的时间、顺序和方向做出合理的安排，通过自我认识，进行自我肯定并自我成长，最终达到自我实现的个人发展过程。</a:t>
            </a:r>
          </a:p>
        </p:txBody>
      </p:sp>
    </p:spTree>
    <p:extLst>
      <p:ext uri="{BB962C8B-B14F-4D97-AF65-F5344CB8AC3E}">
        <p14:creationId xmlns:p14="http://schemas.microsoft.com/office/powerpoint/2010/main" val="19605094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二、影响大学生就业的因素</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8" name="组合 17">
            <a:extLst>
              <a:ext uri="{FF2B5EF4-FFF2-40B4-BE49-F238E27FC236}">
                <a16:creationId xmlns:a16="http://schemas.microsoft.com/office/drawing/2014/main" id="{6DA4FCFA-0ACF-4AB8-87D3-0D262A83E54B}"/>
              </a:ext>
            </a:extLst>
          </p:cNvPr>
          <p:cNvGrpSpPr/>
          <p:nvPr/>
        </p:nvGrpSpPr>
        <p:grpSpPr>
          <a:xfrm>
            <a:off x="2345004" y="1140592"/>
            <a:ext cx="4003244" cy="3049332"/>
            <a:chOff x="2345004" y="1140592"/>
            <a:chExt cx="4003244" cy="3049332"/>
          </a:xfrm>
        </p:grpSpPr>
        <p:grpSp>
          <p:nvGrpSpPr>
            <p:cNvPr id="19" name="Group 1">
              <a:extLst>
                <a:ext uri="{FF2B5EF4-FFF2-40B4-BE49-F238E27FC236}">
                  <a16:creationId xmlns:a16="http://schemas.microsoft.com/office/drawing/2014/main" id="{516F0BFC-05A1-421F-8B5D-917C3FD83B86}"/>
                </a:ext>
              </a:extLst>
            </p:cNvPr>
            <p:cNvGrpSpPr/>
            <p:nvPr/>
          </p:nvGrpSpPr>
          <p:grpSpPr>
            <a:xfrm>
              <a:off x="2773633" y="1514121"/>
              <a:ext cx="3103120" cy="2622176"/>
              <a:chOff x="6472238" y="2170113"/>
              <a:chExt cx="1271587" cy="1101725"/>
            </a:xfrm>
            <a:solidFill>
              <a:schemeClr val="accent5"/>
            </a:solidFill>
          </p:grpSpPr>
          <p:sp>
            <p:nvSpPr>
              <p:cNvPr id="23" name="Freeform: Shape 2">
                <a:extLst>
                  <a:ext uri="{FF2B5EF4-FFF2-40B4-BE49-F238E27FC236}">
                    <a16:creationId xmlns:a16="http://schemas.microsoft.com/office/drawing/2014/main" id="{E5ED5EC5-FFE0-43DA-9374-F2BB77BB7D08}"/>
                  </a:ext>
                </a:extLst>
              </p:cNvPr>
              <p:cNvSpPr>
                <a:spLocks/>
              </p:cNvSpPr>
              <p:nvPr/>
            </p:nvSpPr>
            <p:spPr bwMode="auto">
              <a:xfrm>
                <a:off x="6950075" y="2170113"/>
                <a:ext cx="536575" cy="741363"/>
              </a:xfrm>
              <a:custGeom>
                <a:avLst/>
                <a:gdLst>
                  <a:gd name="T0" fmla="*/ 119 w 298"/>
                  <a:gd name="T1" fmla="*/ 292 h 411"/>
                  <a:gd name="T2" fmla="*/ 122 w 298"/>
                  <a:gd name="T3" fmla="*/ 297 h 411"/>
                  <a:gd name="T4" fmla="*/ 288 w 298"/>
                  <a:gd name="T5" fmla="*/ 410 h 411"/>
                  <a:gd name="T6" fmla="*/ 291 w 298"/>
                  <a:gd name="T7" fmla="*/ 411 h 411"/>
                  <a:gd name="T8" fmla="*/ 294 w 298"/>
                  <a:gd name="T9" fmla="*/ 410 h 411"/>
                  <a:gd name="T10" fmla="*/ 297 w 298"/>
                  <a:gd name="T11" fmla="*/ 404 h 411"/>
                  <a:gd name="T12" fmla="*/ 274 w 298"/>
                  <a:gd name="T13" fmla="*/ 205 h 411"/>
                  <a:gd name="T14" fmla="*/ 270 w 298"/>
                  <a:gd name="T15" fmla="*/ 200 h 411"/>
                  <a:gd name="T16" fmla="*/ 264 w 298"/>
                  <a:gd name="T17" fmla="*/ 201 h 411"/>
                  <a:gd name="T18" fmla="*/ 234 w 298"/>
                  <a:gd name="T19" fmla="*/ 219 h 411"/>
                  <a:gd name="T20" fmla="*/ 99 w 298"/>
                  <a:gd name="T21" fmla="*/ 3 h 411"/>
                  <a:gd name="T22" fmla="*/ 94 w 298"/>
                  <a:gd name="T23" fmla="*/ 1 h 411"/>
                  <a:gd name="T24" fmla="*/ 88 w 298"/>
                  <a:gd name="T25" fmla="*/ 3 h 411"/>
                  <a:gd name="T26" fmla="*/ 3 w 298"/>
                  <a:gd name="T27" fmla="*/ 117 h 411"/>
                  <a:gd name="T28" fmla="*/ 4 w 298"/>
                  <a:gd name="T29" fmla="*/ 126 h 411"/>
                  <a:gd name="T30" fmla="*/ 13 w 298"/>
                  <a:gd name="T31" fmla="*/ 125 h 411"/>
                  <a:gd name="T32" fmla="*/ 93 w 298"/>
                  <a:gd name="T33" fmla="*/ 18 h 411"/>
                  <a:gd name="T34" fmla="*/ 223 w 298"/>
                  <a:gd name="T35" fmla="*/ 226 h 411"/>
                  <a:gd name="T36" fmla="*/ 200 w 298"/>
                  <a:gd name="T37" fmla="*/ 240 h 411"/>
                  <a:gd name="T38" fmla="*/ 96 w 298"/>
                  <a:gd name="T39" fmla="*/ 73 h 411"/>
                  <a:gd name="T40" fmla="*/ 91 w 298"/>
                  <a:gd name="T41" fmla="*/ 70 h 411"/>
                  <a:gd name="T42" fmla="*/ 85 w 298"/>
                  <a:gd name="T43" fmla="*/ 73 h 411"/>
                  <a:gd name="T44" fmla="*/ 34 w 298"/>
                  <a:gd name="T45" fmla="*/ 141 h 411"/>
                  <a:gd name="T46" fmla="*/ 35 w 298"/>
                  <a:gd name="T47" fmla="*/ 150 h 411"/>
                  <a:gd name="T48" fmla="*/ 44 w 298"/>
                  <a:gd name="T49" fmla="*/ 148 h 411"/>
                  <a:gd name="T50" fmla="*/ 90 w 298"/>
                  <a:gd name="T51" fmla="*/ 88 h 411"/>
                  <a:gd name="T52" fmla="*/ 189 w 298"/>
                  <a:gd name="T53" fmla="*/ 246 h 411"/>
                  <a:gd name="T54" fmla="*/ 166 w 298"/>
                  <a:gd name="T55" fmla="*/ 260 h 411"/>
                  <a:gd name="T56" fmla="*/ 93 w 298"/>
                  <a:gd name="T57" fmla="*/ 143 h 411"/>
                  <a:gd name="T58" fmla="*/ 88 w 298"/>
                  <a:gd name="T59" fmla="*/ 140 h 411"/>
                  <a:gd name="T60" fmla="*/ 82 w 298"/>
                  <a:gd name="T61" fmla="*/ 143 h 411"/>
                  <a:gd name="T62" fmla="*/ 66 w 298"/>
                  <a:gd name="T63" fmla="*/ 165 h 411"/>
                  <a:gd name="T64" fmla="*/ 67 w 298"/>
                  <a:gd name="T65" fmla="*/ 174 h 411"/>
                  <a:gd name="T66" fmla="*/ 76 w 298"/>
                  <a:gd name="T67" fmla="*/ 172 h 411"/>
                  <a:gd name="T68" fmla="*/ 87 w 298"/>
                  <a:gd name="T69" fmla="*/ 157 h 411"/>
                  <a:gd name="T70" fmla="*/ 155 w 298"/>
                  <a:gd name="T71" fmla="*/ 267 h 411"/>
                  <a:gd name="T72" fmla="*/ 122 w 298"/>
                  <a:gd name="T73" fmla="*/ 287 h 411"/>
                  <a:gd name="T74" fmla="*/ 119 w 298"/>
                  <a:gd name="T75" fmla="*/ 292 h 411"/>
                  <a:gd name="T76" fmla="*/ 262 w 298"/>
                  <a:gd name="T77" fmla="*/ 216 h 411"/>
                  <a:gd name="T78" fmla="*/ 283 w 298"/>
                  <a:gd name="T79" fmla="*/ 392 h 411"/>
                  <a:gd name="T80" fmla="*/ 137 w 298"/>
                  <a:gd name="T81" fmla="*/ 293 h 411"/>
                  <a:gd name="T82" fmla="*/ 262 w 298"/>
                  <a:gd name="T83" fmla="*/ 21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8" h="411">
                    <a:moveTo>
                      <a:pt x="119" y="292"/>
                    </a:moveTo>
                    <a:cubicBezTo>
                      <a:pt x="119" y="294"/>
                      <a:pt x="120" y="296"/>
                      <a:pt x="122" y="297"/>
                    </a:cubicBezTo>
                    <a:cubicBezTo>
                      <a:pt x="288" y="410"/>
                      <a:pt x="288" y="410"/>
                      <a:pt x="288" y="410"/>
                    </a:cubicBezTo>
                    <a:cubicBezTo>
                      <a:pt x="289" y="410"/>
                      <a:pt x="290" y="411"/>
                      <a:pt x="291" y="411"/>
                    </a:cubicBezTo>
                    <a:cubicBezTo>
                      <a:pt x="292" y="411"/>
                      <a:pt x="293" y="410"/>
                      <a:pt x="294" y="410"/>
                    </a:cubicBezTo>
                    <a:cubicBezTo>
                      <a:pt x="296" y="409"/>
                      <a:pt x="298" y="406"/>
                      <a:pt x="297" y="404"/>
                    </a:cubicBezTo>
                    <a:cubicBezTo>
                      <a:pt x="274" y="205"/>
                      <a:pt x="274" y="205"/>
                      <a:pt x="274" y="205"/>
                    </a:cubicBezTo>
                    <a:cubicBezTo>
                      <a:pt x="273" y="203"/>
                      <a:pt x="272" y="201"/>
                      <a:pt x="270" y="200"/>
                    </a:cubicBezTo>
                    <a:cubicBezTo>
                      <a:pt x="268" y="199"/>
                      <a:pt x="266" y="199"/>
                      <a:pt x="264" y="201"/>
                    </a:cubicBezTo>
                    <a:cubicBezTo>
                      <a:pt x="234" y="219"/>
                      <a:pt x="234" y="219"/>
                      <a:pt x="234" y="219"/>
                    </a:cubicBezTo>
                    <a:cubicBezTo>
                      <a:pt x="99" y="3"/>
                      <a:pt x="99" y="3"/>
                      <a:pt x="99" y="3"/>
                    </a:cubicBezTo>
                    <a:cubicBezTo>
                      <a:pt x="98" y="2"/>
                      <a:pt x="96" y="1"/>
                      <a:pt x="94" y="1"/>
                    </a:cubicBezTo>
                    <a:cubicBezTo>
                      <a:pt x="92" y="0"/>
                      <a:pt x="90" y="1"/>
                      <a:pt x="88" y="3"/>
                    </a:cubicBezTo>
                    <a:cubicBezTo>
                      <a:pt x="3" y="117"/>
                      <a:pt x="3" y="117"/>
                      <a:pt x="3" y="117"/>
                    </a:cubicBezTo>
                    <a:cubicBezTo>
                      <a:pt x="0" y="120"/>
                      <a:pt x="1" y="124"/>
                      <a:pt x="4" y="126"/>
                    </a:cubicBezTo>
                    <a:cubicBezTo>
                      <a:pt x="7" y="128"/>
                      <a:pt x="10" y="127"/>
                      <a:pt x="13" y="125"/>
                    </a:cubicBezTo>
                    <a:cubicBezTo>
                      <a:pt x="93" y="18"/>
                      <a:pt x="93" y="18"/>
                      <a:pt x="93" y="18"/>
                    </a:cubicBezTo>
                    <a:cubicBezTo>
                      <a:pt x="223" y="226"/>
                      <a:pt x="223" y="226"/>
                      <a:pt x="223" y="226"/>
                    </a:cubicBezTo>
                    <a:cubicBezTo>
                      <a:pt x="200" y="240"/>
                      <a:pt x="200" y="240"/>
                      <a:pt x="200" y="240"/>
                    </a:cubicBezTo>
                    <a:cubicBezTo>
                      <a:pt x="96" y="73"/>
                      <a:pt x="96" y="73"/>
                      <a:pt x="96" y="73"/>
                    </a:cubicBezTo>
                    <a:cubicBezTo>
                      <a:pt x="95" y="72"/>
                      <a:pt x="93" y="70"/>
                      <a:pt x="91" y="70"/>
                    </a:cubicBezTo>
                    <a:cubicBezTo>
                      <a:pt x="89" y="70"/>
                      <a:pt x="87" y="71"/>
                      <a:pt x="85" y="73"/>
                    </a:cubicBezTo>
                    <a:cubicBezTo>
                      <a:pt x="34" y="141"/>
                      <a:pt x="34" y="141"/>
                      <a:pt x="34" y="141"/>
                    </a:cubicBezTo>
                    <a:cubicBezTo>
                      <a:pt x="32" y="144"/>
                      <a:pt x="33" y="148"/>
                      <a:pt x="35" y="150"/>
                    </a:cubicBezTo>
                    <a:cubicBezTo>
                      <a:pt x="38" y="152"/>
                      <a:pt x="42" y="151"/>
                      <a:pt x="44" y="148"/>
                    </a:cubicBezTo>
                    <a:cubicBezTo>
                      <a:pt x="90" y="88"/>
                      <a:pt x="90" y="88"/>
                      <a:pt x="90" y="88"/>
                    </a:cubicBezTo>
                    <a:cubicBezTo>
                      <a:pt x="189" y="246"/>
                      <a:pt x="189" y="246"/>
                      <a:pt x="189" y="246"/>
                    </a:cubicBezTo>
                    <a:cubicBezTo>
                      <a:pt x="166" y="260"/>
                      <a:pt x="166" y="260"/>
                      <a:pt x="166" y="260"/>
                    </a:cubicBezTo>
                    <a:cubicBezTo>
                      <a:pt x="93" y="143"/>
                      <a:pt x="93" y="143"/>
                      <a:pt x="93" y="143"/>
                    </a:cubicBezTo>
                    <a:cubicBezTo>
                      <a:pt x="92" y="141"/>
                      <a:pt x="90" y="140"/>
                      <a:pt x="88" y="140"/>
                    </a:cubicBezTo>
                    <a:cubicBezTo>
                      <a:pt x="86" y="140"/>
                      <a:pt x="84" y="141"/>
                      <a:pt x="82" y="143"/>
                    </a:cubicBezTo>
                    <a:cubicBezTo>
                      <a:pt x="66" y="165"/>
                      <a:pt x="66" y="165"/>
                      <a:pt x="66" y="165"/>
                    </a:cubicBezTo>
                    <a:cubicBezTo>
                      <a:pt x="64" y="167"/>
                      <a:pt x="64" y="171"/>
                      <a:pt x="67" y="174"/>
                    </a:cubicBezTo>
                    <a:cubicBezTo>
                      <a:pt x="70" y="176"/>
                      <a:pt x="74" y="175"/>
                      <a:pt x="76" y="172"/>
                    </a:cubicBezTo>
                    <a:cubicBezTo>
                      <a:pt x="87" y="157"/>
                      <a:pt x="87" y="157"/>
                      <a:pt x="87" y="157"/>
                    </a:cubicBezTo>
                    <a:cubicBezTo>
                      <a:pt x="155" y="267"/>
                      <a:pt x="155" y="267"/>
                      <a:pt x="155" y="267"/>
                    </a:cubicBezTo>
                    <a:cubicBezTo>
                      <a:pt x="122" y="287"/>
                      <a:pt x="122" y="287"/>
                      <a:pt x="122" y="287"/>
                    </a:cubicBezTo>
                    <a:cubicBezTo>
                      <a:pt x="121" y="288"/>
                      <a:pt x="119" y="290"/>
                      <a:pt x="119" y="292"/>
                    </a:cubicBezTo>
                    <a:close/>
                    <a:moveTo>
                      <a:pt x="262" y="216"/>
                    </a:moveTo>
                    <a:cubicBezTo>
                      <a:pt x="283" y="392"/>
                      <a:pt x="283" y="392"/>
                      <a:pt x="283" y="392"/>
                    </a:cubicBezTo>
                    <a:cubicBezTo>
                      <a:pt x="137" y="293"/>
                      <a:pt x="137" y="293"/>
                      <a:pt x="137" y="293"/>
                    </a:cubicBezTo>
                    <a:lnTo>
                      <a:pt x="262"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3">
                <a:extLst>
                  <a:ext uri="{FF2B5EF4-FFF2-40B4-BE49-F238E27FC236}">
                    <a16:creationId xmlns:a16="http://schemas.microsoft.com/office/drawing/2014/main" id="{DCC7E533-4386-4F6D-AEA3-07098E6B59EB}"/>
                  </a:ext>
                </a:extLst>
              </p:cNvPr>
              <p:cNvSpPr>
                <a:spLocks/>
              </p:cNvSpPr>
              <p:nvPr/>
            </p:nvSpPr>
            <p:spPr bwMode="auto">
              <a:xfrm>
                <a:off x="6826250" y="2906713"/>
                <a:ext cx="917575" cy="365125"/>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4">
                <a:extLst>
                  <a:ext uri="{FF2B5EF4-FFF2-40B4-BE49-F238E27FC236}">
                    <a16:creationId xmlns:a16="http://schemas.microsoft.com/office/drawing/2014/main" id="{F7DF07D2-0291-4549-8A75-CC372E7726BC}"/>
                  </a:ext>
                </a:extLst>
              </p:cNvPr>
              <p:cNvSpPr>
                <a:spLocks/>
              </p:cNvSpPr>
              <p:nvPr/>
            </p:nvSpPr>
            <p:spPr bwMode="auto">
              <a:xfrm>
                <a:off x="6472238" y="2474913"/>
                <a:ext cx="541338" cy="715963"/>
              </a:xfrm>
              <a:custGeom>
                <a:avLst/>
                <a:gdLst>
                  <a:gd name="T0" fmla="*/ 177 w 300"/>
                  <a:gd name="T1" fmla="*/ 305 h 397"/>
                  <a:gd name="T2" fmla="*/ 161 w 300"/>
                  <a:gd name="T3" fmla="*/ 305 h 397"/>
                  <a:gd name="T4" fmla="*/ 232 w 300"/>
                  <a:gd name="T5" fmla="*/ 190 h 397"/>
                  <a:gd name="T6" fmla="*/ 265 w 300"/>
                  <a:gd name="T7" fmla="*/ 211 h 397"/>
                  <a:gd name="T8" fmla="*/ 269 w 300"/>
                  <a:gd name="T9" fmla="*/ 212 h 397"/>
                  <a:gd name="T10" fmla="*/ 271 w 300"/>
                  <a:gd name="T11" fmla="*/ 211 h 397"/>
                  <a:gd name="T12" fmla="*/ 275 w 300"/>
                  <a:gd name="T13" fmla="*/ 206 h 397"/>
                  <a:gd name="T14" fmla="*/ 300 w 300"/>
                  <a:gd name="T15" fmla="*/ 8 h 397"/>
                  <a:gd name="T16" fmla="*/ 297 w 300"/>
                  <a:gd name="T17" fmla="*/ 2 h 397"/>
                  <a:gd name="T18" fmla="*/ 290 w 300"/>
                  <a:gd name="T19" fmla="*/ 2 h 397"/>
                  <a:gd name="T20" fmla="*/ 124 w 300"/>
                  <a:gd name="T21" fmla="*/ 113 h 397"/>
                  <a:gd name="T22" fmla="*/ 121 w 300"/>
                  <a:gd name="T23" fmla="*/ 119 h 397"/>
                  <a:gd name="T24" fmla="*/ 124 w 300"/>
                  <a:gd name="T25" fmla="*/ 124 h 397"/>
                  <a:gd name="T26" fmla="*/ 154 w 300"/>
                  <a:gd name="T27" fmla="*/ 142 h 397"/>
                  <a:gd name="T28" fmla="*/ 2 w 300"/>
                  <a:gd name="T29" fmla="*/ 387 h 397"/>
                  <a:gd name="T30" fmla="*/ 2 w 300"/>
                  <a:gd name="T31" fmla="*/ 393 h 397"/>
                  <a:gd name="T32" fmla="*/ 7 w 300"/>
                  <a:gd name="T33" fmla="*/ 397 h 397"/>
                  <a:gd name="T34" fmla="*/ 163 w 300"/>
                  <a:gd name="T35" fmla="*/ 397 h 397"/>
                  <a:gd name="T36" fmla="*/ 169 w 300"/>
                  <a:gd name="T37" fmla="*/ 390 h 397"/>
                  <a:gd name="T38" fmla="*/ 163 w 300"/>
                  <a:gd name="T39" fmla="*/ 384 h 397"/>
                  <a:gd name="T40" fmla="*/ 18 w 300"/>
                  <a:gd name="T41" fmla="*/ 384 h 397"/>
                  <a:gd name="T42" fmla="*/ 165 w 300"/>
                  <a:gd name="T43" fmla="*/ 149 h 397"/>
                  <a:gd name="T44" fmla="*/ 188 w 300"/>
                  <a:gd name="T45" fmla="*/ 163 h 397"/>
                  <a:gd name="T46" fmla="*/ 73 w 300"/>
                  <a:gd name="T47" fmla="*/ 347 h 397"/>
                  <a:gd name="T48" fmla="*/ 73 w 300"/>
                  <a:gd name="T49" fmla="*/ 354 h 397"/>
                  <a:gd name="T50" fmla="*/ 78 w 300"/>
                  <a:gd name="T51" fmla="*/ 357 h 397"/>
                  <a:gd name="T52" fmla="*/ 170 w 300"/>
                  <a:gd name="T53" fmla="*/ 357 h 397"/>
                  <a:gd name="T54" fmla="*/ 176 w 300"/>
                  <a:gd name="T55" fmla="*/ 351 h 397"/>
                  <a:gd name="T56" fmla="*/ 170 w 300"/>
                  <a:gd name="T57" fmla="*/ 344 h 397"/>
                  <a:gd name="T58" fmla="*/ 90 w 300"/>
                  <a:gd name="T59" fmla="*/ 344 h 397"/>
                  <a:gd name="T60" fmla="*/ 199 w 300"/>
                  <a:gd name="T61" fmla="*/ 170 h 397"/>
                  <a:gd name="T62" fmla="*/ 222 w 300"/>
                  <a:gd name="T63" fmla="*/ 184 h 397"/>
                  <a:gd name="T64" fmla="*/ 144 w 300"/>
                  <a:gd name="T65" fmla="*/ 308 h 397"/>
                  <a:gd name="T66" fmla="*/ 144 w 300"/>
                  <a:gd name="T67" fmla="*/ 314 h 397"/>
                  <a:gd name="T68" fmla="*/ 150 w 300"/>
                  <a:gd name="T69" fmla="*/ 317 h 397"/>
                  <a:gd name="T70" fmla="*/ 177 w 300"/>
                  <a:gd name="T71" fmla="*/ 317 h 397"/>
                  <a:gd name="T72" fmla="*/ 183 w 300"/>
                  <a:gd name="T73" fmla="*/ 311 h 397"/>
                  <a:gd name="T74" fmla="*/ 177 w 300"/>
                  <a:gd name="T75" fmla="*/ 305 h 397"/>
                  <a:gd name="T76" fmla="*/ 285 w 300"/>
                  <a:gd name="T77" fmla="*/ 20 h 397"/>
                  <a:gd name="T78" fmla="*/ 264 w 300"/>
                  <a:gd name="T79" fmla="*/ 195 h 397"/>
                  <a:gd name="T80" fmla="*/ 234 w 300"/>
                  <a:gd name="T81" fmla="*/ 177 h 397"/>
                  <a:gd name="T82" fmla="*/ 234 w 300"/>
                  <a:gd name="T83" fmla="*/ 176 h 397"/>
                  <a:gd name="T84" fmla="*/ 233 w 300"/>
                  <a:gd name="T85" fmla="*/ 176 h 397"/>
                  <a:gd name="T86" fmla="*/ 202 w 300"/>
                  <a:gd name="T87" fmla="*/ 157 h 397"/>
                  <a:gd name="T88" fmla="*/ 200 w 300"/>
                  <a:gd name="T89" fmla="*/ 155 h 397"/>
                  <a:gd name="T90" fmla="*/ 198 w 300"/>
                  <a:gd name="T91" fmla="*/ 155 h 397"/>
                  <a:gd name="T92" fmla="*/ 168 w 300"/>
                  <a:gd name="T93" fmla="*/ 136 h 397"/>
                  <a:gd name="T94" fmla="*/ 166 w 300"/>
                  <a:gd name="T95" fmla="*/ 134 h 397"/>
                  <a:gd name="T96" fmla="*/ 164 w 300"/>
                  <a:gd name="T97" fmla="*/ 134 h 397"/>
                  <a:gd name="T98" fmla="*/ 139 w 300"/>
                  <a:gd name="T99" fmla="*/ 118 h 397"/>
                  <a:gd name="T100" fmla="*/ 285 w 300"/>
                  <a:gd name="T101" fmla="*/ 2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97">
                    <a:moveTo>
                      <a:pt x="177" y="305"/>
                    </a:moveTo>
                    <a:cubicBezTo>
                      <a:pt x="161" y="305"/>
                      <a:pt x="161" y="305"/>
                      <a:pt x="161" y="305"/>
                    </a:cubicBezTo>
                    <a:cubicBezTo>
                      <a:pt x="232" y="190"/>
                      <a:pt x="232" y="190"/>
                      <a:pt x="232" y="190"/>
                    </a:cubicBezTo>
                    <a:cubicBezTo>
                      <a:pt x="265" y="211"/>
                      <a:pt x="265" y="211"/>
                      <a:pt x="265" y="211"/>
                    </a:cubicBezTo>
                    <a:cubicBezTo>
                      <a:pt x="266" y="211"/>
                      <a:pt x="268" y="212"/>
                      <a:pt x="269" y="212"/>
                    </a:cubicBezTo>
                    <a:cubicBezTo>
                      <a:pt x="270" y="212"/>
                      <a:pt x="271" y="212"/>
                      <a:pt x="271" y="211"/>
                    </a:cubicBezTo>
                    <a:cubicBezTo>
                      <a:pt x="273" y="210"/>
                      <a:pt x="275" y="208"/>
                      <a:pt x="275" y="206"/>
                    </a:cubicBezTo>
                    <a:cubicBezTo>
                      <a:pt x="300" y="8"/>
                      <a:pt x="300" y="8"/>
                      <a:pt x="300" y="8"/>
                    </a:cubicBezTo>
                    <a:cubicBezTo>
                      <a:pt x="300" y="5"/>
                      <a:pt x="299" y="3"/>
                      <a:pt x="297" y="2"/>
                    </a:cubicBezTo>
                    <a:cubicBezTo>
                      <a:pt x="295" y="0"/>
                      <a:pt x="292" y="0"/>
                      <a:pt x="290" y="2"/>
                    </a:cubicBezTo>
                    <a:cubicBezTo>
                      <a:pt x="124" y="113"/>
                      <a:pt x="124" y="113"/>
                      <a:pt x="124" y="113"/>
                    </a:cubicBezTo>
                    <a:cubicBezTo>
                      <a:pt x="122" y="114"/>
                      <a:pt x="121" y="116"/>
                      <a:pt x="121" y="119"/>
                    </a:cubicBezTo>
                    <a:cubicBezTo>
                      <a:pt x="121" y="121"/>
                      <a:pt x="122" y="123"/>
                      <a:pt x="124" y="124"/>
                    </a:cubicBezTo>
                    <a:cubicBezTo>
                      <a:pt x="154" y="142"/>
                      <a:pt x="154" y="142"/>
                      <a:pt x="154" y="142"/>
                    </a:cubicBezTo>
                    <a:cubicBezTo>
                      <a:pt x="2" y="387"/>
                      <a:pt x="2" y="387"/>
                      <a:pt x="2" y="387"/>
                    </a:cubicBezTo>
                    <a:cubicBezTo>
                      <a:pt x="1" y="389"/>
                      <a:pt x="0" y="391"/>
                      <a:pt x="2" y="393"/>
                    </a:cubicBezTo>
                    <a:cubicBezTo>
                      <a:pt x="3" y="395"/>
                      <a:pt x="5" y="397"/>
                      <a:pt x="7" y="397"/>
                    </a:cubicBezTo>
                    <a:cubicBezTo>
                      <a:pt x="163" y="397"/>
                      <a:pt x="163" y="397"/>
                      <a:pt x="163" y="397"/>
                    </a:cubicBezTo>
                    <a:cubicBezTo>
                      <a:pt x="166" y="397"/>
                      <a:pt x="169" y="394"/>
                      <a:pt x="169" y="390"/>
                    </a:cubicBezTo>
                    <a:cubicBezTo>
                      <a:pt x="169" y="387"/>
                      <a:pt x="166" y="384"/>
                      <a:pt x="163" y="384"/>
                    </a:cubicBezTo>
                    <a:cubicBezTo>
                      <a:pt x="18" y="384"/>
                      <a:pt x="18" y="384"/>
                      <a:pt x="18" y="384"/>
                    </a:cubicBezTo>
                    <a:cubicBezTo>
                      <a:pt x="165" y="149"/>
                      <a:pt x="165" y="149"/>
                      <a:pt x="165" y="149"/>
                    </a:cubicBezTo>
                    <a:cubicBezTo>
                      <a:pt x="188" y="163"/>
                      <a:pt x="188" y="163"/>
                      <a:pt x="188" y="163"/>
                    </a:cubicBezTo>
                    <a:cubicBezTo>
                      <a:pt x="73" y="347"/>
                      <a:pt x="73" y="347"/>
                      <a:pt x="73" y="347"/>
                    </a:cubicBezTo>
                    <a:cubicBezTo>
                      <a:pt x="72" y="349"/>
                      <a:pt x="72" y="352"/>
                      <a:pt x="73" y="354"/>
                    </a:cubicBezTo>
                    <a:cubicBezTo>
                      <a:pt x="74" y="356"/>
                      <a:pt x="76" y="357"/>
                      <a:pt x="78" y="357"/>
                    </a:cubicBezTo>
                    <a:cubicBezTo>
                      <a:pt x="170" y="357"/>
                      <a:pt x="170" y="357"/>
                      <a:pt x="170" y="357"/>
                    </a:cubicBezTo>
                    <a:cubicBezTo>
                      <a:pt x="173" y="357"/>
                      <a:pt x="176" y="354"/>
                      <a:pt x="176" y="351"/>
                    </a:cubicBezTo>
                    <a:cubicBezTo>
                      <a:pt x="176" y="347"/>
                      <a:pt x="173" y="344"/>
                      <a:pt x="170" y="344"/>
                    </a:cubicBezTo>
                    <a:cubicBezTo>
                      <a:pt x="90" y="344"/>
                      <a:pt x="90" y="344"/>
                      <a:pt x="90" y="344"/>
                    </a:cubicBezTo>
                    <a:cubicBezTo>
                      <a:pt x="199" y="170"/>
                      <a:pt x="199" y="170"/>
                      <a:pt x="199" y="170"/>
                    </a:cubicBezTo>
                    <a:cubicBezTo>
                      <a:pt x="222" y="184"/>
                      <a:pt x="222" y="184"/>
                      <a:pt x="222" y="184"/>
                    </a:cubicBezTo>
                    <a:cubicBezTo>
                      <a:pt x="144" y="308"/>
                      <a:pt x="144" y="308"/>
                      <a:pt x="144" y="308"/>
                    </a:cubicBezTo>
                    <a:cubicBezTo>
                      <a:pt x="143" y="310"/>
                      <a:pt x="143" y="312"/>
                      <a:pt x="144" y="314"/>
                    </a:cubicBezTo>
                    <a:cubicBezTo>
                      <a:pt x="145" y="316"/>
                      <a:pt x="147" y="317"/>
                      <a:pt x="150" y="317"/>
                    </a:cubicBezTo>
                    <a:cubicBezTo>
                      <a:pt x="177" y="317"/>
                      <a:pt x="177" y="317"/>
                      <a:pt x="177" y="317"/>
                    </a:cubicBezTo>
                    <a:cubicBezTo>
                      <a:pt x="180" y="317"/>
                      <a:pt x="183" y="315"/>
                      <a:pt x="183" y="311"/>
                    </a:cubicBezTo>
                    <a:cubicBezTo>
                      <a:pt x="183" y="308"/>
                      <a:pt x="180" y="305"/>
                      <a:pt x="177" y="305"/>
                    </a:cubicBezTo>
                    <a:close/>
                    <a:moveTo>
                      <a:pt x="285" y="20"/>
                    </a:moveTo>
                    <a:cubicBezTo>
                      <a:pt x="264" y="195"/>
                      <a:pt x="264" y="195"/>
                      <a:pt x="264" y="195"/>
                    </a:cubicBezTo>
                    <a:cubicBezTo>
                      <a:pt x="234" y="177"/>
                      <a:pt x="234" y="177"/>
                      <a:pt x="234" y="177"/>
                    </a:cubicBezTo>
                    <a:cubicBezTo>
                      <a:pt x="234" y="177"/>
                      <a:pt x="234" y="176"/>
                      <a:pt x="234" y="176"/>
                    </a:cubicBezTo>
                    <a:cubicBezTo>
                      <a:pt x="233" y="176"/>
                      <a:pt x="233" y="176"/>
                      <a:pt x="233" y="176"/>
                    </a:cubicBezTo>
                    <a:cubicBezTo>
                      <a:pt x="202" y="157"/>
                      <a:pt x="202" y="157"/>
                      <a:pt x="202" y="157"/>
                    </a:cubicBezTo>
                    <a:cubicBezTo>
                      <a:pt x="201" y="156"/>
                      <a:pt x="201" y="156"/>
                      <a:pt x="200" y="155"/>
                    </a:cubicBezTo>
                    <a:cubicBezTo>
                      <a:pt x="199" y="155"/>
                      <a:pt x="199" y="155"/>
                      <a:pt x="198" y="155"/>
                    </a:cubicBezTo>
                    <a:cubicBezTo>
                      <a:pt x="168" y="136"/>
                      <a:pt x="168" y="136"/>
                      <a:pt x="168" y="136"/>
                    </a:cubicBezTo>
                    <a:cubicBezTo>
                      <a:pt x="168" y="136"/>
                      <a:pt x="167" y="135"/>
                      <a:pt x="166" y="134"/>
                    </a:cubicBezTo>
                    <a:cubicBezTo>
                      <a:pt x="166" y="134"/>
                      <a:pt x="165" y="134"/>
                      <a:pt x="164" y="134"/>
                    </a:cubicBezTo>
                    <a:cubicBezTo>
                      <a:pt x="139" y="118"/>
                      <a:pt x="139" y="118"/>
                      <a:pt x="139" y="118"/>
                    </a:cubicBezTo>
                    <a:lnTo>
                      <a:pt x="285" y="2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0" name="Freeform: Shape 5">
              <a:extLst>
                <a:ext uri="{FF2B5EF4-FFF2-40B4-BE49-F238E27FC236}">
                  <a16:creationId xmlns:a16="http://schemas.microsoft.com/office/drawing/2014/main" id="{35A1DE35-2BBB-43E5-A934-07564E6BF883}"/>
                </a:ext>
              </a:extLst>
            </p:cNvPr>
            <p:cNvSpPr>
              <a:spLocks/>
            </p:cNvSpPr>
            <p:nvPr/>
          </p:nvSpPr>
          <p:spPr bwMode="auto">
            <a:xfrm>
              <a:off x="3939719" y="1140592"/>
              <a:ext cx="857250" cy="867965"/>
            </a:xfrm>
            <a:custGeom>
              <a:avLst/>
              <a:gdLst>
                <a:gd name="T0" fmla="*/ 50 w 280"/>
                <a:gd name="T1" fmla="*/ 52 h 294"/>
                <a:gd name="T2" fmla="*/ 50 w 280"/>
                <a:gd name="T3" fmla="*/ 241 h 294"/>
                <a:gd name="T4" fmla="*/ 230 w 280"/>
                <a:gd name="T5" fmla="*/ 241 h 294"/>
                <a:gd name="T6" fmla="*/ 230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99" y="294"/>
                    <a:pt x="181" y="294"/>
                    <a:pt x="230" y="241"/>
                  </a:cubicBezTo>
                  <a:cubicBezTo>
                    <a:pt x="280" y="189"/>
                    <a:pt x="280" y="104"/>
                    <a:pt x="230" y="52"/>
                  </a:cubicBezTo>
                  <a:cubicBezTo>
                    <a:pt x="181" y="0"/>
                    <a:pt x="99" y="0"/>
                    <a:pt x="50" y="52"/>
                  </a:cubicBezTo>
                  <a:close/>
                </a:path>
              </a:pathLst>
            </a:custGeom>
            <a:solidFill>
              <a:schemeClr val="accent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dirty="0">
                  <a:solidFill>
                    <a:schemeClr val="bg1"/>
                  </a:solidFill>
                </a:rPr>
                <a:t>关键词</a:t>
              </a:r>
            </a:p>
          </p:txBody>
        </p:sp>
        <p:sp>
          <p:nvSpPr>
            <p:cNvPr id="21" name="Freeform: Shape 7">
              <a:extLst>
                <a:ext uri="{FF2B5EF4-FFF2-40B4-BE49-F238E27FC236}">
                  <a16:creationId xmlns:a16="http://schemas.microsoft.com/office/drawing/2014/main" id="{7983BBEC-D8AE-4608-BD57-A29C9D8852D4}"/>
                </a:ext>
              </a:extLst>
            </p:cNvPr>
            <p:cNvSpPr>
              <a:spLocks/>
            </p:cNvSpPr>
            <p:nvPr/>
          </p:nvSpPr>
          <p:spPr bwMode="auto">
            <a:xfrm>
              <a:off x="2345004" y="330664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sp>
          <p:nvSpPr>
            <p:cNvPr id="22" name="Freeform: Shape 9">
              <a:extLst>
                <a:ext uri="{FF2B5EF4-FFF2-40B4-BE49-F238E27FC236}">
                  <a16:creationId xmlns:a16="http://schemas.microsoft.com/office/drawing/2014/main" id="{1FCF6F59-5D35-4C42-B44E-E41AA5697D68}"/>
                </a:ext>
              </a:extLst>
            </p:cNvPr>
            <p:cNvSpPr>
              <a:spLocks/>
            </p:cNvSpPr>
            <p:nvPr/>
          </p:nvSpPr>
          <p:spPr bwMode="auto">
            <a:xfrm>
              <a:off x="5487426" y="3321959"/>
              <a:ext cx="860822" cy="867965"/>
            </a:xfrm>
            <a:custGeom>
              <a:avLst/>
              <a:gdLst>
                <a:gd name="T0" fmla="*/ 231 w 281"/>
                <a:gd name="T1" fmla="*/ 52 h 294"/>
                <a:gd name="T2" fmla="*/ 231 w 281"/>
                <a:gd name="T3" fmla="*/ 241 h 294"/>
                <a:gd name="T4" fmla="*/ 50 w 281"/>
                <a:gd name="T5" fmla="*/ 241 h 294"/>
                <a:gd name="T6" fmla="*/ 50 w 281"/>
                <a:gd name="T7" fmla="*/ 52 h 294"/>
                <a:gd name="T8" fmla="*/ 231 w 281"/>
                <a:gd name="T9" fmla="*/ 52 h 294"/>
              </a:gdLst>
              <a:ahLst/>
              <a:cxnLst>
                <a:cxn ang="0">
                  <a:pos x="T0" y="T1"/>
                </a:cxn>
                <a:cxn ang="0">
                  <a:pos x="T2" y="T3"/>
                </a:cxn>
                <a:cxn ang="0">
                  <a:pos x="T4" y="T5"/>
                </a:cxn>
                <a:cxn ang="0">
                  <a:pos x="T6" y="T7"/>
                </a:cxn>
                <a:cxn ang="0">
                  <a:pos x="T8" y="T9"/>
                </a:cxn>
              </a:cxnLst>
              <a:rect l="0" t="0" r="r" b="b"/>
              <a:pathLst>
                <a:path w="281" h="294">
                  <a:moveTo>
                    <a:pt x="231" y="52"/>
                  </a:moveTo>
                  <a:cubicBezTo>
                    <a:pt x="281" y="104"/>
                    <a:pt x="281" y="189"/>
                    <a:pt x="231" y="241"/>
                  </a:cubicBezTo>
                  <a:cubicBezTo>
                    <a:pt x="181" y="294"/>
                    <a:pt x="100" y="294"/>
                    <a:pt x="50" y="241"/>
                  </a:cubicBezTo>
                  <a:cubicBezTo>
                    <a:pt x="0" y="189"/>
                    <a:pt x="0" y="104"/>
                    <a:pt x="50" y="52"/>
                  </a:cubicBezTo>
                  <a:cubicBezTo>
                    <a:pt x="100" y="0"/>
                    <a:pt x="181" y="0"/>
                    <a:pt x="231" y="52"/>
                  </a:cubicBezTo>
                  <a:close/>
                </a:path>
              </a:pathLst>
            </a:custGeom>
            <a:solidFill>
              <a:schemeClr val="accent1"/>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grpSp>
      <p:sp>
        <p:nvSpPr>
          <p:cNvPr id="27" name="Rectangle 11">
            <a:extLst>
              <a:ext uri="{FF2B5EF4-FFF2-40B4-BE49-F238E27FC236}">
                <a16:creationId xmlns:a16="http://schemas.microsoft.com/office/drawing/2014/main" id="{47C25A1D-FCEA-4A6C-89B2-6B06443413A5}"/>
              </a:ext>
            </a:extLst>
          </p:cNvPr>
          <p:cNvSpPr/>
          <p:nvPr/>
        </p:nvSpPr>
        <p:spPr>
          <a:xfrm>
            <a:off x="4843456" y="1251159"/>
            <a:ext cx="2239207" cy="833415"/>
          </a:xfrm>
          <a:prstGeom prst="rect">
            <a:avLst/>
          </a:prstGeom>
        </p:spPr>
        <p:txBody>
          <a:bodyPr wrap="none" lIns="109711" tIns="54855" rIns="109711" bIns="54855">
            <a:normAutofit/>
          </a:bodyPr>
          <a:lstStyle/>
          <a:p>
            <a:r>
              <a:rPr lang="zh-CN" altLang="en-US" sz="1400" b="1" dirty="0">
                <a:solidFill>
                  <a:schemeClr val="tx2"/>
                </a:solidFill>
              </a:rPr>
              <a:t>经济转型时期</a:t>
            </a:r>
            <a:endParaRPr lang="en-US" altLang="zh-CN" sz="1400" b="1" dirty="0">
              <a:solidFill>
                <a:schemeClr val="tx2"/>
              </a:solidFill>
            </a:endParaRPr>
          </a:p>
          <a:p>
            <a:r>
              <a:rPr lang="zh-CN" altLang="en-US" sz="1400" b="1" dirty="0">
                <a:solidFill>
                  <a:schemeClr val="tx2"/>
                </a:solidFill>
              </a:rPr>
              <a:t>就业供需矛盾突显 </a:t>
            </a:r>
          </a:p>
        </p:txBody>
      </p:sp>
      <p:sp>
        <p:nvSpPr>
          <p:cNvPr id="33" name="Rectangle 14">
            <a:extLst>
              <a:ext uri="{FF2B5EF4-FFF2-40B4-BE49-F238E27FC236}">
                <a16:creationId xmlns:a16="http://schemas.microsoft.com/office/drawing/2014/main" id="{1EBABA09-B640-40EF-B9F9-8E8DDE6AAB49}"/>
              </a:ext>
            </a:extLst>
          </p:cNvPr>
          <p:cNvSpPr/>
          <p:nvPr/>
        </p:nvSpPr>
        <p:spPr>
          <a:xfrm>
            <a:off x="3554505" y="2772904"/>
            <a:ext cx="1089503" cy="585027"/>
          </a:xfrm>
          <a:prstGeom prst="rect">
            <a:avLst/>
          </a:prstGeom>
        </p:spPr>
        <p:txBody>
          <a:bodyPr wrap="none" lIns="109711" tIns="54855" rIns="109711" bIns="54855">
            <a:normAutofit lnSpcReduction="10000"/>
          </a:bodyPr>
          <a:lstStyle/>
          <a:p>
            <a:pPr algn="r"/>
            <a:r>
              <a:rPr lang="zh-CN" altLang="en-US" sz="1600" b="1" dirty="0">
                <a:solidFill>
                  <a:schemeClr val="tx2"/>
                </a:solidFill>
              </a:rPr>
              <a:t>客观</a:t>
            </a:r>
            <a:endParaRPr lang="en-US" altLang="zh-CN" sz="1600" b="1" dirty="0">
              <a:solidFill>
                <a:schemeClr val="tx2"/>
              </a:solidFill>
            </a:endParaRPr>
          </a:p>
          <a:p>
            <a:pPr algn="r"/>
            <a:r>
              <a:rPr lang="zh-CN" altLang="en-US" sz="1600" b="1" dirty="0">
                <a:solidFill>
                  <a:schemeClr val="tx2"/>
                </a:solidFill>
              </a:rPr>
              <a:t>因素</a:t>
            </a:r>
          </a:p>
        </p:txBody>
      </p:sp>
      <p:sp>
        <p:nvSpPr>
          <p:cNvPr id="34" name="Rectangle 11">
            <a:extLst>
              <a:ext uri="{FF2B5EF4-FFF2-40B4-BE49-F238E27FC236}">
                <a16:creationId xmlns:a16="http://schemas.microsoft.com/office/drawing/2014/main" id="{998EAF98-38F7-4D33-B846-6E192EBA4AF8}"/>
              </a:ext>
            </a:extLst>
          </p:cNvPr>
          <p:cNvSpPr/>
          <p:nvPr/>
        </p:nvSpPr>
        <p:spPr>
          <a:xfrm>
            <a:off x="182175" y="3453077"/>
            <a:ext cx="2239207" cy="833415"/>
          </a:xfrm>
          <a:prstGeom prst="rect">
            <a:avLst/>
          </a:prstGeom>
        </p:spPr>
        <p:txBody>
          <a:bodyPr wrap="none" lIns="109711" tIns="54855" rIns="109711" bIns="54855">
            <a:normAutofit/>
          </a:bodyPr>
          <a:lstStyle/>
          <a:p>
            <a:pPr algn="r"/>
            <a:r>
              <a:rPr lang="zh-CN" altLang="en-US" sz="1400" b="1" dirty="0">
                <a:solidFill>
                  <a:schemeClr val="tx2"/>
                </a:solidFill>
              </a:rPr>
              <a:t>就业市场化</a:t>
            </a:r>
            <a:endParaRPr lang="en-US" altLang="zh-CN" sz="1400" b="1" dirty="0">
              <a:solidFill>
                <a:schemeClr val="tx2"/>
              </a:solidFill>
            </a:endParaRPr>
          </a:p>
          <a:p>
            <a:pPr algn="r"/>
            <a:r>
              <a:rPr lang="zh-CN" altLang="en-US" sz="1400" b="1" dirty="0">
                <a:solidFill>
                  <a:schemeClr val="tx2"/>
                </a:solidFill>
              </a:rPr>
              <a:t>但就业市场不完善</a:t>
            </a:r>
          </a:p>
        </p:txBody>
      </p:sp>
      <p:sp>
        <p:nvSpPr>
          <p:cNvPr id="35" name="Rectangle 11">
            <a:extLst>
              <a:ext uri="{FF2B5EF4-FFF2-40B4-BE49-F238E27FC236}">
                <a16:creationId xmlns:a16="http://schemas.microsoft.com/office/drawing/2014/main" id="{4A87F858-5955-4798-8F35-A855BD0EA45A}"/>
              </a:ext>
            </a:extLst>
          </p:cNvPr>
          <p:cNvSpPr/>
          <p:nvPr/>
        </p:nvSpPr>
        <p:spPr>
          <a:xfrm>
            <a:off x="6394213" y="3453077"/>
            <a:ext cx="2239207" cy="833415"/>
          </a:xfrm>
          <a:prstGeom prst="rect">
            <a:avLst/>
          </a:prstGeom>
        </p:spPr>
        <p:txBody>
          <a:bodyPr wrap="none" lIns="109711" tIns="54855" rIns="109711" bIns="54855">
            <a:normAutofit/>
          </a:bodyPr>
          <a:lstStyle/>
          <a:p>
            <a:r>
              <a:rPr lang="zh-CN" altLang="en-US" sz="1400" b="1" dirty="0">
                <a:solidFill>
                  <a:schemeClr val="tx2"/>
                </a:solidFill>
              </a:rPr>
              <a:t>高校在生涯指导</a:t>
            </a:r>
            <a:endParaRPr lang="en-US" altLang="zh-CN" sz="1400" b="1" dirty="0">
              <a:solidFill>
                <a:schemeClr val="tx2"/>
              </a:solidFill>
            </a:endParaRPr>
          </a:p>
          <a:p>
            <a:r>
              <a:rPr lang="zh-CN" altLang="en-US" sz="1400" b="1" dirty="0">
                <a:solidFill>
                  <a:schemeClr val="tx2"/>
                </a:solidFill>
              </a:rPr>
              <a:t>办学理念等方面依然</a:t>
            </a:r>
            <a:endParaRPr lang="en-US" altLang="zh-CN" sz="1400" b="1" dirty="0">
              <a:solidFill>
                <a:schemeClr val="tx2"/>
              </a:solidFill>
            </a:endParaRPr>
          </a:p>
          <a:p>
            <a:r>
              <a:rPr lang="zh-CN" altLang="en-US" sz="1400" b="1" dirty="0">
                <a:solidFill>
                  <a:schemeClr val="tx2"/>
                </a:solidFill>
              </a:rPr>
              <a:t>存在一些未解决的问题</a:t>
            </a:r>
          </a:p>
        </p:txBody>
      </p:sp>
    </p:spTree>
    <p:extLst>
      <p:ext uri="{BB962C8B-B14F-4D97-AF65-F5344CB8AC3E}">
        <p14:creationId xmlns:p14="http://schemas.microsoft.com/office/powerpoint/2010/main" val="12495618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89959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二、影响大学生就业的因素</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8" name="组合 17">
            <a:extLst>
              <a:ext uri="{FF2B5EF4-FFF2-40B4-BE49-F238E27FC236}">
                <a16:creationId xmlns:a16="http://schemas.microsoft.com/office/drawing/2014/main" id="{6DA4FCFA-0ACF-4AB8-87D3-0D262A83E54B}"/>
              </a:ext>
            </a:extLst>
          </p:cNvPr>
          <p:cNvGrpSpPr/>
          <p:nvPr/>
        </p:nvGrpSpPr>
        <p:grpSpPr>
          <a:xfrm>
            <a:off x="2345004" y="1140592"/>
            <a:ext cx="4003244" cy="3049332"/>
            <a:chOff x="2345004" y="1140592"/>
            <a:chExt cx="4003244" cy="3049332"/>
          </a:xfrm>
        </p:grpSpPr>
        <p:grpSp>
          <p:nvGrpSpPr>
            <p:cNvPr id="19" name="Group 1">
              <a:extLst>
                <a:ext uri="{FF2B5EF4-FFF2-40B4-BE49-F238E27FC236}">
                  <a16:creationId xmlns:a16="http://schemas.microsoft.com/office/drawing/2014/main" id="{516F0BFC-05A1-421F-8B5D-917C3FD83B86}"/>
                </a:ext>
              </a:extLst>
            </p:cNvPr>
            <p:cNvGrpSpPr/>
            <p:nvPr/>
          </p:nvGrpSpPr>
          <p:grpSpPr>
            <a:xfrm>
              <a:off x="2773633" y="1514121"/>
              <a:ext cx="3103120" cy="2622176"/>
              <a:chOff x="6472238" y="2170113"/>
              <a:chExt cx="1271587" cy="1101725"/>
            </a:xfrm>
            <a:solidFill>
              <a:schemeClr val="accent5"/>
            </a:solidFill>
          </p:grpSpPr>
          <p:sp>
            <p:nvSpPr>
              <p:cNvPr id="23" name="Freeform: Shape 2">
                <a:extLst>
                  <a:ext uri="{FF2B5EF4-FFF2-40B4-BE49-F238E27FC236}">
                    <a16:creationId xmlns:a16="http://schemas.microsoft.com/office/drawing/2014/main" id="{E5ED5EC5-FFE0-43DA-9374-F2BB77BB7D08}"/>
                  </a:ext>
                </a:extLst>
              </p:cNvPr>
              <p:cNvSpPr>
                <a:spLocks/>
              </p:cNvSpPr>
              <p:nvPr/>
            </p:nvSpPr>
            <p:spPr bwMode="auto">
              <a:xfrm>
                <a:off x="6950075" y="2170113"/>
                <a:ext cx="536575" cy="741363"/>
              </a:xfrm>
              <a:custGeom>
                <a:avLst/>
                <a:gdLst>
                  <a:gd name="T0" fmla="*/ 119 w 298"/>
                  <a:gd name="T1" fmla="*/ 292 h 411"/>
                  <a:gd name="T2" fmla="*/ 122 w 298"/>
                  <a:gd name="T3" fmla="*/ 297 h 411"/>
                  <a:gd name="T4" fmla="*/ 288 w 298"/>
                  <a:gd name="T5" fmla="*/ 410 h 411"/>
                  <a:gd name="T6" fmla="*/ 291 w 298"/>
                  <a:gd name="T7" fmla="*/ 411 h 411"/>
                  <a:gd name="T8" fmla="*/ 294 w 298"/>
                  <a:gd name="T9" fmla="*/ 410 h 411"/>
                  <a:gd name="T10" fmla="*/ 297 w 298"/>
                  <a:gd name="T11" fmla="*/ 404 h 411"/>
                  <a:gd name="T12" fmla="*/ 274 w 298"/>
                  <a:gd name="T13" fmla="*/ 205 h 411"/>
                  <a:gd name="T14" fmla="*/ 270 w 298"/>
                  <a:gd name="T15" fmla="*/ 200 h 411"/>
                  <a:gd name="T16" fmla="*/ 264 w 298"/>
                  <a:gd name="T17" fmla="*/ 201 h 411"/>
                  <a:gd name="T18" fmla="*/ 234 w 298"/>
                  <a:gd name="T19" fmla="*/ 219 h 411"/>
                  <a:gd name="T20" fmla="*/ 99 w 298"/>
                  <a:gd name="T21" fmla="*/ 3 h 411"/>
                  <a:gd name="T22" fmla="*/ 94 w 298"/>
                  <a:gd name="T23" fmla="*/ 1 h 411"/>
                  <a:gd name="T24" fmla="*/ 88 w 298"/>
                  <a:gd name="T25" fmla="*/ 3 h 411"/>
                  <a:gd name="T26" fmla="*/ 3 w 298"/>
                  <a:gd name="T27" fmla="*/ 117 h 411"/>
                  <a:gd name="T28" fmla="*/ 4 w 298"/>
                  <a:gd name="T29" fmla="*/ 126 h 411"/>
                  <a:gd name="T30" fmla="*/ 13 w 298"/>
                  <a:gd name="T31" fmla="*/ 125 h 411"/>
                  <a:gd name="T32" fmla="*/ 93 w 298"/>
                  <a:gd name="T33" fmla="*/ 18 h 411"/>
                  <a:gd name="T34" fmla="*/ 223 w 298"/>
                  <a:gd name="T35" fmla="*/ 226 h 411"/>
                  <a:gd name="T36" fmla="*/ 200 w 298"/>
                  <a:gd name="T37" fmla="*/ 240 h 411"/>
                  <a:gd name="T38" fmla="*/ 96 w 298"/>
                  <a:gd name="T39" fmla="*/ 73 h 411"/>
                  <a:gd name="T40" fmla="*/ 91 w 298"/>
                  <a:gd name="T41" fmla="*/ 70 h 411"/>
                  <a:gd name="T42" fmla="*/ 85 w 298"/>
                  <a:gd name="T43" fmla="*/ 73 h 411"/>
                  <a:gd name="T44" fmla="*/ 34 w 298"/>
                  <a:gd name="T45" fmla="*/ 141 h 411"/>
                  <a:gd name="T46" fmla="*/ 35 w 298"/>
                  <a:gd name="T47" fmla="*/ 150 h 411"/>
                  <a:gd name="T48" fmla="*/ 44 w 298"/>
                  <a:gd name="T49" fmla="*/ 148 h 411"/>
                  <a:gd name="T50" fmla="*/ 90 w 298"/>
                  <a:gd name="T51" fmla="*/ 88 h 411"/>
                  <a:gd name="T52" fmla="*/ 189 w 298"/>
                  <a:gd name="T53" fmla="*/ 246 h 411"/>
                  <a:gd name="T54" fmla="*/ 166 w 298"/>
                  <a:gd name="T55" fmla="*/ 260 h 411"/>
                  <a:gd name="T56" fmla="*/ 93 w 298"/>
                  <a:gd name="T57" fmla="*/ 143 h 411"/>
                  <a:gd name="T58" fmla="*/ 88 w 298"/>
                  <a:gd name="T59" fmla="*/ 140 h 411"/>
                  <a:gd name="T60" fmla="*/ 82 w 298"/>
                  <a:gd name="T61" fmla="*/ 143 h 411"/>
                  <a:gd name="T62" fmla="*/ 66 w 298"/>
                  <a:gd name="T63" fmla="*/ 165 h 411"/>
                  <a:gd name="T64" fmla="*/ 67 w 298"/>
                  <a:gd name="T65" fmla="*/ 174 h 411"/>
                  <a:gd name="T66" fmla="*/ 76 w 298"/>
                  <a:gd name="T67" fmla="*/ 172 h 411"/>
                  <a:gd name="T68" fmla="*/ 87 w 298"/>
                  <a:gd name="T69" fmla="*/ 157 h 411"/>
                  <a:gd name="T70" fmla="*/ 155 w 298"/>
                  <a:gd name="T71" fmla="*/ 267 h 411"/>
                  <a:gd name="T72" fmla="*/ 122 w 298"/>
                  <a:gd name="T73" fmla="*/ 287 h 411"/>
                  <a:gd name="T74" fmla="*/ 119 w 298"/>
                  <a:gd name="T75" fmla="*/ 292 h 411"/>
                  <a:gd name="T76" fmla="*/ 262 w 298"/>
                  <a:gd name="T77" fmla="*/ 216 h 411"/>
                  <a:gd name="T78" fmla="*/ 283 w 298"/>
                  <a:gd name="T79" fmla="*/ 392 h 411"/>
                  <a:gd name="T80" fmla="*/ 137 w 298"/>
                  <a:gd name="T81" fmla="*/ 293 h 411"/>
                  <a:gd name="T82" fmla="*/ 262 w 298"/>
                  <a:gd name="T83" fmla="*/ 21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8" h="411">
                    <a:moveTo>
                      <a:pt x="119" y="292"/>
                    </a:moveTo>
                    <a:cubicBezTo>
                      <a:pt x="119" y="294"/>
                      <a:pt x="120" y="296"/>
                      <a:pt x="122" y="297"/>
                    </a:cubicBezTo>
                    <a:cubicBezTo>
                      <a:pt x="288" y="410"/>
                      <a:pt x="288" y="410"/>
                      <a:pt x="288" y="410"/>
                    </a:cubicBezTo>
                    <a:cubicBezTo>
                      <a:pt x="289" y="410"/>
                      <a:pt x="290" y="411"/>
                      <a:pt x="291" y="411"/>
                    </a:cubicBezTo>
                    <a:cubicBezTo>
                      <a:pt x="292" y="411"/>
                      <a:pt x="293" y="410"/>
                      <a:pt x="294" y="410"/>
                    </a:cubicBezTo>
                    <a:cubicBezTo>
                      <a:pt x="296" y="409"/>
                      <a:pt x="298" y="406"/>
                      <a:pt x="297" y="404"/>
                    </a:cubicBezTo>
                    <a:cubicBezTo>
                      <a:pt x="274" y="205"/>
                      <a:pt x="274" y="205"/>
                      <a:pt x="274" y="205"/>
                    </a:cubicBezTo>
                    <a:cubicBezTo>
                      <a:pt x="273" y="203"/>
                      <a:pt x="272" y="201"/>
                      <a:pt x="270" y="200"/>
                    </a:cubicBezTo>
                    <a:cubicBezTo>
                      <a:pt x="268" y="199"/>
                      <a:pt x="266" y="199"/>
                      <a:pt x="264" y="201"/>
                    </a:cubicBezTo>
                    <a:cubicBezTo>
                      <a:pt x="234" y="219"/>
                      <a:pt x="234" y="219"/>
                      <a:pt x="234" y="219"/>
                    </a:cubicBezTo>
                    <a:cubicBezTo>
                      <a:pt x="99" y="3"/>
                      <a:pt x="99" y="3"/>
                      <a:pt x="99" y="3"/>
                    </a:cubicBezTo>
                    <a:cubicBezTo>
                      <a:pt x="98" y="2"/>
                      <a:pt x="96" y="1"/>
                      <a:pt x="94" y="1"/>
                    </a:cubicBezTo>
                    <a:cubicBezTo>
                      <a:pt x="92" y="0"/>
                      <a:pt x="90" y="1"/>
                      <a:pt x="88" y="3"/>
                    </a:cubicBezTo>
                    <a:cubicBezTo>
                      <a:pt x="3" y="117"/>
                      <a:pt x="3" y="117"/>
                      <a:pt x="3" y="117"/>
                    </a:cubicBezTo>
                    <a:cubicBezTo>
                      <a:pt x="0" y="120"/>
                      <a:pt x="1" y="124"/>
                      <a:pt x="4" y="126"/>
                    </a:cubicBezTo>
                    <a:cubicBezTo>
                      <a:pt x="7" y="128"/>
                      <a:pt x="10" y="127"/>
                      <a:pt x="13" y="125"/>
                    </a:cubicBezTo>
                    <a:cubicBezTo>
                      <a:pt x="93" y="18"/>
                      <a:pt x="93" y="18"/>
                      <a:pt x="93" y="18"/>
                    </a:cubicBezTo>
                    <a:cubicBezTo>
                      <a:pt x="223" y="226"/>
                      <a:pt x="223" y="226"/>
                      <a:pt x="223" y="226"/>
                    </a:cubicBezTo>
                    <a:cubicBezTo>
                      <a:pt x="200" y="240"/>
                      <a:pt x="200" y="240"/>
                      <a:pt x="200" y="240"/>
                    </a:cubicBezTo>
                    <a:cubicBezTo>
                      <a:pt x="96" y="73"/>
                      <a:pt x="96" y="73"/>
                      <a:pt x="96" y="73"/>
                    </a:cubicBezTo>
                    <a:cubicBezTo>
                      <a:pt x="95" y="72"/>
                      <a:pt x="93" y="70"/>
                      <a:pt x="91" y="70"/>
                    </a:cubicBezTo>
                    <a:cubicBezTo>
                      <a:pt x="89" y="70"/>
                      <a:pt x="87" y="71"/>
                      <a:pt x="85" y="73"/>
                    </a:cubicBezTo>
                    <a:cubicBezTo>
                      <a:pt x="34" y="141"/>
                      <a:pt x="34" y="141"/>
                      <a:pt x="34" y="141"/>
                    </a:cubicBezTo>
                    <a:cubicBezTo>
                      <a:pt x="32" y="144"/>
                      <a:pt x="33" y="148"/>
                      <a:pt x="35" y="150"/>
                    </a:cubicBezTo>
                    <a:cubicBezTo>
                      <a:pt x="38" y="152"/>
                      <a:pt x="42" y="151"/>
                      <a:pt x="44" y="148"/>
                    </a:cubicBezTo>
                    <a:cubicBezTo>
                      <a:pt x="90" y="88"/>
                      <a:pt x="90" y="88"/>
                      <a:pt x="90" y="88"/>
                    </a:cubicBezTo>
                    <a:cubicBezTo>
                      <a:pt x="189" y="246"/>
                      <a:pt x="189" y="246"/>
                      <a:pt x="189" y="246"/>
                    </a:cubicBezTo>
                    <a:cubicBezTo>
                      <a:pt x="166" y="260"/>
                      <a:pt x="166" y="260"/>
                      <a:pt x="166" y="260"/>
                    </a:cubicBezTo>
                    <a:cubicBezTo>
                      <a:pt x="93" y="143"/>
                      <a:pt x="93" y="143"/>
                      <a:pt x="93" y="143"/>
                    </a:cubicBezTo>
                    <a:cubicBezTo>
                      <a:pt x="92" y="141"/>
                      <a:pt x="90" y="140"/>
                      <a:pt x="88" y="140"/>
                    </a:cubicBezTo>
                    <a:cubicBezTo>
                      <a:pt x="86" y="140"/>
                      <a:pt x="84" y="141"/>
                      <a:pt x="82" y="143"/>
                    </a:cubicBezTo>
                    <a:cubicBezTo>
                      <a:pt x="66" y="165"/>
                      <a:pt x="66" y="165"/>
                      <a:pt x="66" y="165"/>
                    </a:cubicBezTo>
                    <a:cubicBezTo>
                      <a:pt x="64" y="167"/>
                      <a:pt x="64" y="171"/>
                      <a:pt x="67" y="174"/>
                    </a:cubicBezTo>
                    <a:cubicBezTo>
                      <a:pt x="70" y="176"/>
                      <a:pt x="74" y="175"/>
                      <a:pt x="76" y="172"/>
                    </a:cubicBezTo>
                    <a:cubicBezTo>
                      <a:pt x="87" y="157"/>
                      <a:pt x="87" y="157"/>
                      <a:pt x="87" y="157"/>
                    </a:cubicBezTo>
                    <a:cubicBezTo>
                      <a:pt x="155" y="267"/>
                      <a:pt x="155" y="267"/>
                      <a:pt x="155" y="267"/>
                    </a:cubicBezTo>
                    <a:cubicBezTo>
                      <a:pt x="122" y="287"/>
                      <a:pt x="122" y="287"/>
                      <a:pt x="122" y="287"/>
                    </a:cubicBezTo>
                    <a:cubicBezTo>
                      <a:pt x="121" y="288"/>
                      <a:pt x="119" y="290"/>
                      <a:pt x="119" y="292"/>
                    </a:cubicBezTo>
                    <a:close/>
                    <a:moveTo>
                      <a:pt x="262" y="216"/>
                    </a:moveTo>
                    <a:cubicBezTo>
                      <a:pt x="283" y="392"/>
                      <a:pt x="283" y="392"/>
                      <a:pt x="283" y="392"/>
                    </a:cubicBezTo>
                    <a:cubicBezTo>
                      <a:pt x="137" y="293"/>
                      <a:pt x="137" y="293"/>
                      <a:pt x="137" y="293"/>
                    </a:cubicBezTo>
                    <a:lnTo>
                      <a:pt x="262" y="21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3">
                <a:extLst>
                  <a:ext uri="{FF2B5EF4-FFF2-40B4-BE49-F238E27FC236}">
                    <a16:creationId xmlns:a16="http://schemas.microsoft.com/office/drawing/2014/main" id="{DCC7E533-4386-4F6D-AEA3-07098E6B59EB}"/>
                  </a:ext>
                </a:extLst>
              </p:cNvPr>
              <p:cNvSpPr>
                <a:spLocks/>
              </p:cNvSpPr>
              <p:nvPr/>
            </p:nvSpPr>
            <p:spPr bwMode="auto">
              <a:xfrm>
                <a:off x="6826250" y="2906713"/>
                <a:ext cx="917575" cy="365125"/>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4">
                <a:extLst>
                  <a:ext uri="{FF2B5EF4-FFF2-40B4-BE49-F238E27FC236}">
                    <a16:creationId xmlns:a16="http://schemas.microsoft.com/office/drawing/2014/main" id="{F7DF07D2-0291-4549-8A75-CC372E7726BC}"/>
                  </a:ext>
                </a:extLst>
              </p:cNvPr>
              <p:cNvSpPr>
                <a:spLocks/>
              </p:cNvSpPr>
              <p:nvPr/>
            </p:nvSpPr>
            <p:spPr bwMode="auto">
              <a:xfrm>
                <a:off x="6472238" y="2474913"/>
                <a:ext cx="541338" cy="715963"/>
              </a:xfrm>
              <a:custGeom>
                <a:avLst/>
                <a:gdLst>
                  <a:gd name="T0" fmla="*/ 177 w 300"/>
                  <a:gd name="T1" fmla="*/ 305 h 397"/>
                  <a:gd name="T2" fmla="*/ 161 w 300"/>
                  <a:gd name="T3" fmla="*/ 305 h 397"/>
                  <a:gd name="T4" fmla="*/ 232 w 300"/>
                  <a:gd name="T5" fmla="*/ 190 h 397"/>
                  <a:gd name="T6" fmla="*/ 265 w 300"/>
                  <a:gd name="T7" fmla="*/ 211 h 397"/>
                  <a:gd name="T8" fmla="*/ 269 w 300"/>
                  <a:gd name="T9" fmla="*/ 212 h 397"/>
                  <a:gd name="T10" fmla="*/ 271 w 300"/>
                  <a:gd name="T11" fmla="*/ 211 h 397"/>
                  <a:gd name="T12" fmla="*/ 275 w 300"/>
                  <a:gd name="T13" fmla="*/ 206 h 397"/>
                  <a:gd name="T14" fmla="*/ 300 w 300"/>
                  <a:gd name="T15" fmla="*/ 8 h 397"/>
                  <a:gd name="T16" fmla="*/ 297 w 300"/>
                  <a:gd name="T17" fmla="*/ 2 h 397"/>
                  <a:gd name="T18" fmla="*/ 290 w 300"/>
                  <a:gd name="T19" fmla="*/ 2 h 397"/>
                  <a:gd name="T20" fmla="*/ 124 w 300"/>
                  <a:gd name="T21" fmla="*/ 113 h 397"/>
                  <a:gd name="T22" fmla="*/ 121 w 300"/>
                  <a:gd name="T23" fmla="*/ 119 h 397"/>
                  <a:gd name="T24" fmla="*/ 124 w 300"/>
                  <a:gd name="T25" fmla="*/ 124 h 397"/>
                  <a:gd name="T26" fmla="*/ 154 w 300"/>
                  <a:gd name="T27" fmla="*/ 142 h 397"/>
                  <a:gd name="T28" fmla="*/ 2 w 300"/>
                  <a:gd name="T29" fmla="*/ 387 h 397"/>
                  <a:gd name="T30" fmla="*/ 2 w 300"/>
                  <a:gd name="T31" fmla="*/ 393 h 397"/>
                  <a:gd name="T32" fmla="*/ 7 w 300"/>
                  <a:gd name="T33" fmla="*/ 397 h 397"/>
                  <a:gd name="T34" fmla="*/ 163 w 300"/>
                  <a:gd name="T35" fmla="*/ 397 h 397"/>
                  <a:gd name="T36" fmla="*/ 169 w 300"/>
                  <a:gd name="T37" fmla="*/ 390 h 397"/>
                  <a:gd name="T38" fmla="*/ 163 w 300"/>
                  <a:gd name="T39" fmla="*/ 384 h 397"/>
                  <a:gd name="T40" fmla="*/ 18 w 300"/>
                  <a:gd name="T41" fmla="*/ 384 h 397"/>
                  <a:gd name="T42" fmla="*/ 165 w 300"/>
                  <a:gd name="T43" fmla="*/ 149 h 397"/>
                  <a:gd name="T44" fmla="*/ 188 w 300"/>
                  <a:gd name="T45" fmla="*/ 163 h 397"/>
                  <a:gd name="T46" fmla="*/ 73 w 300"/>
                  <a:gd name="T47" fmla="*/ 347 h 397"/>
                  <a:gd name="T48" fmla="*/ 73 w 300"/>
                  <a:gd name="T49" fmla="*/ 354 h 397"/>
                  <a:gd name="T50" fmla="*/ 78 w 300"/>
                  <a:gd name="T51" fmla="*/ 357 h 397"/>
                  <a:gd name="T52" fmla="*/ 170 w 300"/>
                  <a:gd name="T53" fmla="*/ 357 h 397"/>
                  <a:gd name="T54" fmla="*/ 176 w 300"/>
                  <a:gd name="T55" fmla="*/ 351 h 397"/>
                  <a:gd name="T56" fmla="*/ 170 w 300"/>
                  <a:gd name="T57" fmla="*/ 344 h 397"/>
                  <a:gd name="T58" fmla="*/ 90 w 300"/>
                  <a:gd name="T59" fmla="*/ 344 h 397"/>
                  <a:gd name="T60" fmla="*/ 199 w 300"/>
                  <a:gd name="T61" fmla="*/ 170 h 397"/>
                  <a:gd name="T62" fmla="*/ 222 w 300"/>
                  <a:gd name="T63" fmla="*/ 184 h 397"/>
                  <a:gd name="T64" fmla="*/ 144 w 300"/>
                  <a:gd name="T65" fmla="*/ 308 h 397"/>
                  <a:gd name="T66" fmla="*/ 144 w 300"/>
                  <a:gd name="T67" fmla="*/ 314 h 397"/>
                  <a:gd name="T68" fmla="*/ 150 w 300"/>
                  <a:gd name="T69" fmla="*/ 317 h 397"/>
                  <a:gd name="T70" fmla="*/ 177 w 300"/>
                  <a:gd name="T71" fmla="*/ 317 h 397"/>
                  <a:gd name="T72" fmla="*/ 183 w 300"/>
                  <a:gd name="T73" fmla="*/ 311 h 397"/>
                  <a:gd name="T74" fmla="*/ 177 w 300"/>
                  <a:gd name="T75" fmla="*/ 305 h 397"/>
                  <a:gd name="T76" fmla="*/ 285 w 300"/>
                  <a:gd name="T77" fmla="*/ 20 h 397"/>
                  <a:gd name="T78" fmla="*/ 264 w 300"/>
                  <a:gd name="T79" fmla="*/ 195 h 397"/>
                  <a:gd name="T80" fmla="*/ 234 w 300"/>
                  <a:gd name="T81" fmla="*/ 177 h 397"/>
                  <a:gd name="T82" fmla="*/ 234 w 300"/>
                  <a:gd name="T83" fmla="*/ 176 h 397"/>
                  <a:gd name="T84" fmla="*/ 233 w 300"/>
                  <a:gd name="T85" fmla="*/ 176 h 397"/>
                  <a:gd name="T86" fmla="*/ 202 w 300"/>
                  <a:gd name="T87" fmla="*/ 157 h 397"/>
                  <a:gd name="T88" fmla="*/ 200 w 300"/>
                  <a:gd name="T89" fmla="*/ 155 h 397"/>
                  <a:gd name="T90" fmla="*/ 198 w 300"/>
                  <a:gd name="T91" fmla="*/ 155 h 397"/>
                  <a:gd name="T92" fmla="*/ 168 w 300"/>
                  <a:gd name="T93" fmla="*/ 136 h 397"/>
                  <a:gd name="T94" fmla="*/ 166 w 300"/>
                  <a:gd name="T95" fmla="*/ 134 h 397"/>
                  <a:gd name="T96" fmla="*/ 164 w 300"/>
                  <a:gd name="T97" fmla="*/ 134 h 397"/>
                  <a:gd name="T98" fmla="*/ 139 w 300"/>
                  <a:gd name="T99" fmla="*/ 118 h 397"/>
                  <a:gd name="T100" fmla="*/ 285 w 300"/>
                  <a:gd name="T101" fmla="*/ 2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97">
                    <a:moveTo>
                      <a:pt x="177" y="305"/>
                    </a:moveTo>
                    <a:cubicBezTo>
                      <a:pt x="161" y="305"/>
                      <a:pt x="161" y="305"/>
                      <a:pt x="161" y="305"/>
                    </a:cubicBezTo>
                    <a:cubicBezTo>
                      <a:pt x="232" y="190"/>
                      <a:pt x="232" y="190"/>
                      <a:pt x="232" y="190"/>
                    </a:cubicBezTo>
                    <a:cubicBezTo>
                      <a:pt x="265" y="211"/>
                      <a:pt x="265" y="211"/>
                      <a:pt x="265" y="211"/>
                    </a:cubicBezTo>
                    <a:cubicBezTo>
                      <a:pt x="266" y="211"/>
                      <a:pt x="268" y="212"/>
                      <a:pt x="269" y="212"/>
                    </a:cubicBezTo>
                    <a:cubicBezTo>
                      <a:pt x="270" y="212"/>
                      <a:pt x="271" y="212"/>
                      <a:pt x="271" y="211"/>
                    </a:cubicBezTo>
                    <a:cubicBezTo>
                      <a:pt x="273" y="210"/>
                      <a:pt x="275" y="208"/>
                      <a:pt x="275" y="206"/>
                    </a:cubicBezTo>
                    <a:cubicBezTo>
                      <a:pt x="300" y="8"/>
                      <a:pt x="300" y="8"/>
                      <a:pt x="300" y="8"/>
                    </a:cubicBezTo>
                    <a:cubicBezTo>
                      <a:pt x="300" y="5"/>
                      <a:pt x="299" y="3"/>
                      <a:pt x="297" y="2"/>
                    </a:cubicBezTo>
                    <a:cubicBezTo>
                      <a:pt x="295" y="0"/>
                      <a:pt x="292" y="0"/>
                      <a:pt x="290" y="2"/>
                    </a:cubicBezTo>
                    <a:cubicBezTo>
                      <a:pt x="124" y="113"/>
                      <a:pt x="124" y="113"/>
                      <a:pt x="124" y="113"/>
                    </a:cubicBezTo>
                    <a:cubicBezTo>
                      <a:pt x="122" y="114"/>
                      <a:pt x="121" y="116"/>
                      <a:pt x="121" y="119"/>
                    </a:cubicBezTo>
                    <a:cubicBezTo>
                      <a:pt x="121" y="121"/>
                      <a:pt x="122" y="123"/>
                      <a:pt x="124" y="124"/>
                    </a:cubicBezTo>
                    <a:cubicBezTo>
                      <a:pt x="154" y="142"/>
                      <a:pt x="154" y="142"/>
                      <a:pt x="154" y="142"/>
                    </a:cubicBezTo>
                    <a:cubicBezTo>
                      <a:pt x="2" y="387"/>
                      <a:pt x="2" y="387"/>
                      <a:pt x="2" y="387"/>
                    </a:cubicBezTo>
                    <a:cubicBezTo>
                      <a:pt x="1" y="389"/>
                      <a:pt x="0" y="391"/>
                      <a:pt x="2" y="393"/>
                    </a:cubicBezTo>
                    <a:cubicBezTo>
                      <a:pt x="3" y="395"/>
                      <a:pt x="5" y="397"/>
                      <a:pt x="7" y="397"/>
                    </a:cubicBezTo>
                    <a:cubicBezTo>
                      <a:pt x="163" y="397"/>
                      <a:pt x="163" y="397"/>
                      <a:pt x="163" y="397"/>
                    </a:cubicBezTo>
                    <a:cubicBezTo>
                      <a:pt x="166" y="397"/>
                      <a:pt x="169" y="394"/>
                      <a:pt x="169" y="390"/>
                    </a:cubicBezTo>
                    <a:cubicBezTo>
                      <a:pt x="169" y="387"/>
                      <a:pt x="166" y="384"/>
                      <a:pt x="163" y="384"/>
                    </a:cubicBezTo>
                    <a:cubicBezTo>
                      <a:pt x="18" y="384"/>
                      <a:pt x="18" y="384"/>
                      <a:pt x="18" y="384"/>
                    </a:cubicBezTo>
                    <a:cubicBezTo>
                      <a:pt x="165" y="149"/>
                      <a:pt x="165" y="149"/>
                      <a:pt x="165" y="149"/>
                    </a:cubicBezTo>
                    <a:cubicBezTo>
                      <a:pt x="188" y="163"/>
                      <a:pt x="188" y="163"/>
                      <a:pt x="188" y="163"/>
                    </a:cubicBezTo>
                    <a:cubicBezTo>
                      <a:pt x="73" y="347"/>
                      <a:pt x="73" y="347"/>
                      <a:pt x="73" y="347"/>
                    </a:cubicBezTo>
                    <a:cubicBezTo>
                      <a:pt x="72" y="349"/>
                      <a:pt x="72" y="352"/>
                      <a:pt x="73" y="354"/>
                    </a:cubicBezTo>
                    <a:cubicBezTo>
                      <a:pt x="74" y="356"/>
                      <a:pt x="76" y="357"/>
                      <a:pt x="78" y="357"/>
                    </a:cubicBezTo>
                    <a:cubicBezTo>
                      <a:pt x="170" y="357"/>
                      <a:pt x="170" y="357"/>
                      <a:pt x="170" y="357"/>
                    </a:cubicBezTo>
                    <a:cubicBezTo>
                      <a:pt x="173" y="357"/>
                      <a:pt x="176" y="354"/>
                      <a:pt x="176" y="351"/>
                    </a:cubicBezTo>
                    <a:cubicBezTo>
                      <a:pt x="176" y="347"/>
                      <a:pt x="173" y="344"/>
                      <a:pt x="170" y="344"/>
                    </a:cubicBezTo>
                    <a:cubicBezTo>
                      <a:pt x="90" y="344"/>
                      <a:pt x="90" y="344"/>
                      <a:pt x="90" y="344"/>
                    </a:cubicBezTo>
                    <a:cubicBezTo>
                      <a:pt x="199" y="170"/>
                      <a:pt x="199" y="170"/>
                      <a:pt x="199" y="170"/>
                    </a:cubicBezTo>
                    <a:cubicBezTo>
                      <a:pt x="222" y="184"/>
                      <a:pt x="222" y="184"/>
                      <a:pt x="222" y="184"/>
                    </a:cubicBezTo>
                    <a:cubicBezTo>
                      <a:pt x="144" y="308"/>
                      <a:pt x="144" y="308"/>
                      <a:pt x="144" y="308"/>
                    </a:cubicBezTo>
                    <a:cubicBezTo>
                      <a:pt x="143" y="310"/>
                      <a:pt x="143" y="312"/>
                      <a:pt x="144" y="314"/>
                    </a:cubicBezTo>
                    <a:cubicBezTo>
                      <a:pt x="145" y="316"/>
                      <a:pt x="147" y="317"/>
                      <a:pt x="150" y="317"/>
                    </a:cubicBezTo>
                    <a:cubicBezTo>
                      <a:pt x="177" y="317"/>
                      <a:pt x="177" y="317"/>
                      <a:pt x="177" y="317"/>
                    </a:cubicBezTo>
                    <a:cubicBezTo>
                      <a:pt x="180" y="317"/>
                      <a:pt x="183" y="315"/>
                      <a:pt x="183" y="311"/>
                    </a:cubicBezTo>
                    <a:cubicBezTo>
                      <a:pt x="183" y="308"/>
                      <a:pt x="180" y="305"/>
                      <a:pt x="177" y="305"/>
                    </a:cubicBezTo>
                    <a:close/>
                    <a:moveTo>
                      <a:pt x="285" y="20"/>
                    </a:moveTo>
                    <a:cubicBezTo>
                      <a:pt x="264" y="195"/>
                      <a:pt x="264" y="195"/>
                      <a:pt x="264" y="195"/>
                    </a:cubicBezTo>
                    <a:cubicBezTo>
                      <a:pt x="234" y="177"/>
                      <a:pt x="234" y="177"/>
                      <a:pt x="234" y="177"/>
                    </a:cubicBezTo>
                    <a:cubicBezTo>
                      <a:pt x="234" y="177"/>
                      <a:pt x="234" y="176"/>
                      <a:pt x="234" y="176"/>
                    </a:cubicBezTo>
                    <a:cubicBezTo>
                      <a:pt x="233" y="176"/>
                      <a:pt x="233" y="176"/>
                      <a:pt x="233" y="176"/>
                    </a:cubicBezTo>
                    <a:cubicBezTo>
                      <a:pt x="202" y="157"/>
                      <a:pt x="202" y="157"/>
                      <a:pt x="202" y="157"/>
                    </a:cubicBezTo>
                    <a:cubicBezTo>
                      <a:pt x="201" y="156"/>
                      <a:pt x="201" y="156"/>
                      <a:pt x="200" y="155"/>
                    </a:cubicBezTo>
                    <a:cubicBezTo>
                      <a:pt x="199" y="155"/>
                      <a:pt x="199" y="155"/>
                      <a:pt x="198" y="155"/>
                    </a:cubicBezTo>
                    <a:cubicBezTo>
                      <a:pt x="168" y="136"/>
                      <a:pt x="168" y="136"/>
                      <a:pt x="168" y="136"/>
                    </a:cubicBezTo>
                    <a:cubicBezTo>
                      <a:pt x="168" y="136"/>
                      <a:pt x="167" y="135"/>
                      <a:pt x="166" y="134"/>
                    </a:cubicBezTo>
                    <a:cubicBezTo>
                      <a:pt x="166" y="134"/>
                      <a:pt x="165" y="134"/>
                      <a:pt x="164" y="134"/>
                    </a:cubicBezTo>
                    <a:cubicBezTo>
                      <a:pt x="139" y="118"/>
                      <a:pt x="139" y="118"/>
                      <a:pt x="139" y="118"/>
                    </a:cubicBezTo>
                    <a:lnTo>
                      <a:pt x="285" y="2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0" name="Freeform: Shape 5">
              <a:extLst>
                <a:ext uri="{FF2B5EF4-FFF2-40B4-BE49-F238E27FC236}">
                  <a16:creationId xmlns:a16="http://schemas.microsoft.com/office/drawing/2014/main" id="{35A1DE35-2BBB-43E5-A934-07564E6BF883}"/>
                </a:ext>
              </a:extLst>
            </p:cNvPr>
            <p:cNvSpPr>
              <a:spLocks/>
            </p:cNvSpPr>
            <p:nvPr/>
          </p:nvSpPr>
          <p:spPr bwMode="auto">
            <a:xfrm>
              <a:off x="3939719" y="1140592"/>
              <a:ext cx="857250" cy="867965"/>
            </a:xfrm>
            <a:custGeom>
              <a:avLst/>
              <a:gdLst>
                <a:gd name="T0" fmla="*/ 50 w 280"/>
                <a:gd name="T1" fmla="*/ 52 h 294"/>
                <a:gd name="T2" fmla="*/ 50 w 280"/>
                <a:gd name="T3" fmla="*/ 241 h 294"/>
                <a:gd name="T4" fmla="*/ 230 w 280"/>
                <a:gd name="T5" fmla="*/ 241 h 294"/>
                <a:gd name="T6" fmla="*/ 230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99" y="294"/>
                    <a:pt x="181" y="294"/>
                    <a:pt x="230" y="241"/>
                  </a:cubicBezTo>
                  <a:cubicBezTo>
                    <a:pt x="280" y="189"/>
                    <a:pt x="280" y="104"/>
                    <a:pt x="230" y="52"/>
                  </a:cubicBezTo>
                  <a:cubicBezTo>
                    <a:pt x="181" y="0"/>
                    <a:pt x="99" y="0"/>
                    <a:pt x="50" y="52"/>
                  </a:cubicBezTo>
                  <a:close/>
                </a:path>
              </a:pathLst>
            </a:custGeom>
            <a:solidFill>
              <a:schemeClr val="accent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dirty="0">
                  <a:solidFill>
                    <a:schemeClr val="bg1"/>
                  </a:solidFill>
                </a:rPr>
                <a:t>关键词</a:t>
              </a:r>
            </a:p>
          </p:txBody>
        </p:sp>
        <p:sp>
          <p:nvSpPr>
            <p:cNvPr id="21" name="Freeform: Shape 7">
              <a:extLst>
                <a:ext uri="{FF2B5EF4-FFF2-40B4-BE49-F238E27FC236}">
                  <a16:creationId xmlns:a16="http://schemas.microsoft.com/office/drawing/2014/main" id="{7983BBEC-D8AE-4608-BD57-A29C9D8852D4}"/>
                </a:ext>
              </a:extLst>
            </p:cNvPr>
            <p:cNvSpPr>
              <a:spLocks/>
            </p:cNvSpPr>
            <p:nvPr/>
          </p:nvSpPr>
          <p:spPr bwMode="auto">
            <a:xfrm>
              <a:off x="2345004" y="330664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sp>
          <p:nvSpPr>
            <p:cNvPr id="22" name="Freeform: Shape 9">
              <a:extLst>
                <a:ext uri="{FF2B5EF4-FFF2-40B4-BE49-F238E27FC236}">
                  <a16:creationId xmlns:a16="http://schemas.microsoft.com/office/drawing/2014/main" id="{1FCF6F59-5D35-4C42-B44E-E41AA5697D68}"/>
                </a:ext>
              </a:extLst>
            </p:cNvPr>
            <p:cNvSpPr>
              <a:spLocks/>
            </p:cNvSpPr>
            <p:nvPr/>
          </p:nvSpPr>
          <p:spPr bwMode="auto">
            <a:xfrm>
              <a:off x="5487426" y="3321959"/>
              <a:ext cx="860822" cy="867965"/>
            </a:xfrm>
            <a:custGeom>
              <a:avLst/>
              <a:gdLst>
                <a:gd name="T0" fmla="*/ 231 w 281"/>
                <a:gd name="T1" fmla="*/ 52 h 294"/>
                <a:gd name="T2" fmla="*/ 231 w 281"/>
                <a:gd name="T3" fmla="*/ 241 h 294"/>
                <a:gd name="T4" fmla="*/ 50 w 281"/>
                <a:gd name="T5" fmla="*/ 241 h 294"/>
                <a:gd name="T6" fmla="*/ 50 w 281"/>
                <a:gd name="T7" fmla="*/ 52 h 294"/>
                <a:gd name="T8" fmla="*/ 231 w 281"/>
                <a:gd name="T9" fmla="*/ 52 h 294"/>
              </a:gdLst>
              <a:ahLst/>
              <a:cxnLst>
                <a:cxn ang="0">
                  <a:pos x="T0" y="T1"/>
                </a:cxn>
                <a:cxn ang="0">
                  <a:pos x="T2" y="T3"/>
                </a:cxn>
                <a:cxn ang="0">
                  <a:pos x="T4" y="T5"/>
                </a:cxn>
                <a:cxn ang="0">
                  <a:pos x="T6" y="T7"/>
                </a:cxn>
                <a:cxn ang="0">
                  <a:pos x="T8" y="T9"/>
                </a:cxn>
              </a:cxnLst>
              <a:rect l="0" t="0" r="r" b="b"/>
              <a:pathLst>
                <a:path w="281" h="294">
                  <a:moveTo>
                    <a:pt x="231" y="52"/>
                  </a:moveTo>
                  <a:cubicBezTo>
                    <a:pt x="281" y="104"/>
                    <a:pt x="281" y="189"/>
                    <a:pt x="231" y="241"/>
                  </a:cubicBezTo>
                  <a:cubicBezTo>
                    <a:pt x="181" y="294"/>
                    <a:pt x="100" y="294"/>
                    <a:pt x="50" y="241"/>
                  </a:cubicBezTo>
                  <a:cubicBezTo>
                    <a:pt x="0" y="189"/>
                    <a:pt x="0" y="104"/>
                    <a:pt x="50" y="52"/>
                  </a:cubicBezTo>
                  <a:cubicBezTo>
                    <a:pt x="100" y="0"/>
                    <a:pt x="181" y="0"/>
                    <a:pt x="231" y="52"/>
                  </a:cubicBezTo>
                  <a:close/>
                </a:path>
              </a:pathLst>
            </a:custGeom>
            <a:solidFill>
              <a:schemeClr val="accent1"/>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a:solidFill>
                    <a:schemeClr val="bg1"/>
                  </a:solidFill>
                </a:rPr>
                <a:t>关键词</a:t>
              </a:r>
            </a:p>
          </p:txBody>
        </p:sp>
      </p:grpSp>
      <p:sp>
        <p:nvSpPr>
          <p:cNvPr id="27" name="Rectangle 11">
            <a:extLst>
              <a:ext uri="{FF2B5EF4-FFF2-40B4-BE49-F238E27FC236}">
                <a16:creationId xmlns:a16="http://schemas.microsoft.com/office/drawing/2014/main" id="{47C25A1D-FCEA-4A6C-89B2-6B06443413A5}"/>
              </a:ext>
            </a:extLst>
          </p:cNvPr>
          <p:cNvSpPr/>
          <p:nvPr/>
        </p:nvSpPr>
        <p:spPr>
          <a:xfrm>
            <a:off x="4807839" y="1437055"/>
            <a:ext cx="2239207" cy="384486"/>
          </a:xfrm>
          <a:prstGeom prst="rect">
            <a:avLst/>
          </a:prstGeom>
        </p:spPr>
        <p:txBody>
          <a:bodyPr wrap="none" lIns="109711" tIns="54855" rIns="109711" bIns="54855">
            <a:normAutofit/>
          </a:bodyPr>
          <a:lstStyle/>
          <a:p>
            <a:r>
              <a:rPr lang="zh-CN" altLang="en-US" sz="1400" b="1" dirty="0">
                <a:solidFill>
                  <a:schemeClr val="tx2"/>
                </a:solidFill>
              </a:rPr>
              <a:t>就业心理准备不足 </a:t>
            </a:r>
          </a:p>
        </p:txBody>
      </p:sp>
      <p:sp>
        <p:nvSpPr>
          <p:cNvPr id="33" name="Rectangle 14">
            <a:extLst>
              <a:ext uri="{FF2B5EF4-FFF2-40B4-BE49-F238E27FC236}">
                <a16:creationId xmlns:a16="http://schemas.microsoft.com/office/drawing/2014/main" id="{1EBABA09-B640-40EF-B9F9-8E8DDE6AAB49}"/>
              </a:ext>
            </a:extLst>
          </p:cNvPr>
          <p:cNvSpPr/>
          <p:nvPr/>
        </p:nvSpPr>
        <p:spPr>
          <a:xfrm>
            <a:off x="3770529" y="2772904"/>
            <a:ext cx="1089503" cy="585027"/>
          </a:xfrm>
          <a:prstGeom prst="rect">
            <a:avLst/>
          </a:prstGeom>
        </p:spPr>
        <p:txBody>
          <a:bodyPr wrap="none" lIns="109711" tIns="54855" rIns="109711" bIns="54855">
            <a:normAutofit lnSpcReduction="10000"/>
          </a:bodyPr>
          <a:lstStyle/>
          <a:p>
            <a:pPr algn="ctr"/>
            <a:r>
              <a:rPr lang="zh-CN" altLang="en-US" sz="1600" b="1" dirty="0">
                <a:solidFill>
                  <a:schemeClr val="tx2"/>
                </a:solidFill>
              </a:rPr>
              <a:t>毕业生</a:t>
            </a:r>
            <a:endParaRPr lang="en-US" altLang="zh-CN" sz="1600" b="1" dirty="0">
              <a:solidFill>
                <a:schemeClr val="tx2"/>
              </a:solidFill>
            </a:endParaRPr>
          </a:p>
          <a:p>
            <a:pPr algn="ctr"/>
            <a:r>
              <a:rPr lang="zh-CN" altLang="en-US" sz="1600" b="1" dirty="0">
                <a:solidFill>
                  <a:schemeClr val="tx2"/>
                </a:solidFill>
              </a:rPr>
              <a:t>自身因素 </a:t>
            </a:r>
          </a:p>
        </p:txBody>
      </p:sp>
      <p:sp>
        <p:nvSpPr>
          <p:cNvPr id="34" name="Rectangle 11">
            <a:extLst>
              <a:ext uri="{FF2B5EF4-FFF2-40B4-BE49-F238E27FC236}">
                <a16:creationId xmlns:a16="http://schemas.microsoft.com/office/drawing/2014/main" id="{998EAF98-38F7-4D33-B846-6E192EBA4AF8}"/>
              </a:ext>
            </a:extLst>
          </p:cNvPr>
          <p:cNvSpPr/>
          <p:nvPr/>
        </p:nvSpPr>
        <p:spPr>
          <a:xfrm>
            <a:off x="1100327" y="3453078"/>
            <a:ext cx="1321055" cy="558832"/>
          </a:xfrm>
          <a:prstGeom prst="rect">
            <a:avLst/>
          </a:prstGeom>
        </p:spPr>
        <p:txBody>
          <a:bodyPr wrap="none" lIns="109711" tIns="54855" rIns="109711" bIns="54855">
            <a:normAutofit/>
          </a:bodyPr>
          <a:lstStyle/>
          <a:p>
            <a:pPr algn="r"/>
            <a:r>
              <a:rPr lang="zh-CN" altLang="en-US" sz="1400" b="1" dirty="0">
                <a:solidFill>
                  <a:schemeClr val="tx2"/>
                </a:solidFill>
              </a:rPr>
              <a:t>对就业的影响</a:t>
            </a:r>
            <a:endParaRPr lang="en-US" altLang="zh-CN" sz="1400" b="1" dirty="0">
              <a:solidFill>
                <a:schemeClr val="tx2"/>
              </a:solidFill>
            </a:endParaRPr>
          </a:p>
          <a:p>
            <a:pPr algn="r"/>
            <a:r>
              <a:rPr lang="zh-CN" altLang="en-US" sz="1400" b="1" dirty="0">
                <a:solidFill>
                  <a:schemeClr val="tx2"/>
                </a:solidFill>
              </a:rPr>
              <a:t>因素认识不足</a:t>
            </a:r>
          </a:p>
        </p:txBody>
      </p:sp>
      <p:sp>
        <p:nvSpPr>
          <p:cNvPr id="35" name="Rectangle 11">
            <a:extLst>
              <a:ext uri="{FF2B5EF4-FFF2-40B4-BE49-F238E27FC236}">
                <a16:creationId xmlns:a16="http://schemas.microsoft.com/office/drawing/2014/main" id="{4A87F858-5955-4798-8F35-A855BD0EA45A}"/>
              </a:ext>
            </a:extLst>
          </p:cNvPr>
          <p:cNvSpPr/>
          <p:nvPr/>
        </p:nvSpPr>
        <p:spPr>
          <a:xfrm>
            <a:off x="6394213" y="3525086"/>
            <a:ext cx="2239207" cy="342808"/>
          </a:xfrm>
          <a:prstGeom prst="rect">
            <a:avLst/>
          </a:prstGeom>
        </p:spPr>
        <p:txBody>
          <a:bodyPr wrap="none" lIns="109711" tIns="54855" rIns="109711" bIns="54855">
            <a:normAutofit/>
          </a:bodyPr>
          <a:lstStyle/>
          <a:p>
            <a:r>
              <a:rPr lang="zh-CN" altLang="en-US" sz="1400" b="1" dirty="0">
                <a:solidFill>
                  <a:schemeClr val="tx2"/>
                </a:solidFill>
              </a:rPr>
              <a:t>人格发展不健全</a:t>
            </a:r>
          </a:p>
        </p:txBody>
      </p:sp>
    </p:spTree>
    <p:extLst>
      <p:ext uri="{BB962C8B-B14F-4D97-AF65-F5344CB8AC3E}">
        <p14:creationId xmlns:p14="http://schemas.microsoft.com/office/powerpoint/2010/main" val="76345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Freeform: Shape 2">
            <a:extLst>
              <a:ext uri="{FF2B5EF4-FFF2-40B4-BE49-F238E27FC236}">
                <a16:creationId xmlns:a16="http://schemas.microsoft.com/office/drawing/2014/main" id="{C8001923-754C-4F1E-A820-E371DDEDA90D}"/>
              </a:ext>
            </a:extLst>
          </p:cNvPr>
          <p:cNvSpPr>
            <a:spLocks/>
          </p:cNvSpPr>
          <p:nvPr/>
        </p:nvSpPr>
        <p:spPr bwMode="auto">
          <a:xfrm rot="10800000">
            <a:off x="4071799" y="2878170"/>
            <a:ext cx="914083" cy="9140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1"/>
                </a:moveTo>
                <a:cubicBezTo>
                  <a:pt x="21600" y="4836"/>
                  <a:pt x="16765" y="0"/>
                  <a:pt x="10799" y="0"/>
                </a:cubicBezTo>
                <a:cubicBezTo>
                  <a:pt x="4834" y="0"/>
                  <a:pt x="0" y="4836"/>
                  <a:pt x="0" y="10801"/>
                </a:cubicBezTo>
                <a:lnTo>
                  <a:pt x="10799" y="21600"/>
                </a:lnTo>
                <a:cubicBezTo>
                  <a:pt x="10799" y="21600"/>
                  <a:pt x="21600" y="10801"/>
                  <a:pt x="21600" y="10801"/>
                </a:cubicBezTo>
                <a:close/>
              </a:path>
            </a:pathLst>
          </a:custGeom>
          <a:solidFill>
            <a:schemeClr val="accent4"/>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6" name="Freeform: Shape 3">
            <a:extLst>
              <a:ext uri="{FF2B5EF4-FFF2-40B4-BE49-F238E27FC236}">
                <a16:creationId xmlns:a16="http://schemas.microsoft.com/office/drawing/2014/main" id="{4FC477C7-2815-4510-8B80-09A060B1B7D2}"/>
              </a:ext>
            </a:extLst>
          </p:cNvPr>
          <p:cNvSpPr>
            <a:spLocks/>
          </p:cNvSpPr>
          <p:nvPr/>
        </p:nvSpPr>
        <p:spPr bwMode="auto">
          <a:xfrm rot="10800000">
            <a:off x="3396196" y="2411169"/>
            <a:ext cx="901910" cy="902463"/>
          </a:xfrm>
          <a:custGeom>
            <a:avLst/>
            <a:gdLst>
              <a:gd name="T0" fmla="*/ 10167 w 20334"/>
              <a:gd name="T1" fmla="+- 0 11433 1266"/>
              <a:gd name="T2" fmla="*/ 11433 h 20334"/>
              <a:gd name="T3" fmla="*/ 10167 w 20334"/>
              <a:gd name="T4" fmla="+- 0 11433 1266"/>
              <a:gd name="T5" fmla="*/ 11433 h 20334"/>
              <a:gd name="T6" fmla="*/ 10167 w 20334"/>
              <a:gd name="T7" fmla="+- 0 11433 1266"/>
              <a:gd name="T8" fmla="*/ 11433 h 20334"/>
              <a:gd name="T9" fmla="*/ 10167 w 20334"/>
              <a:gd name="T10" fmla="+- 0 11433 1266"/>
              <a:gd name="T11" fmla="*/ 11433 h 20334"/>
            </a:gdLst>
            <a:ahLst/>
            <a:cxnLst>
              <a:cxn ang="0">
                <a:pos x="T0" y="T2"/>
              </a:cxn>
              <a:cxn ang="0">
                <a:pos x="T3" y="T5"/>
              </a:cxn>
              <a:cxn ang="0">
                <a:pos x="T6" y="T8"/>
              </a:cxn>
              <a:cxn ang="0">
                <a:pos x="T9" y="T11"/>
              </a:cxn>
            </a:cxnLst>
            <a:rect l="0" t="0" r="r" b="b"/>
            <a:pathLst>
              <a:path w="20334" h="20334">
                <a:moveTo>
                  <a:pt x="13129" y="20333"/>
                </a:moveTo>
                <a:cubicBezTo>
                  <a:pt x="18604" y="18555"/>
                  <a:pt x="21600" y="12677"/>
                  <a:pt x="19821" y="7203"/>
                </a:cubicBezTo>
                <a:cubicBezTo>
                  <a:pt x="18042" y="1729"/>
                  <a:pt x="12162" y="-1266"/>
                  <a:pt x="6688" y="512"/>
                </a:cubicBezTo>
                <a:lnTo>
                  <a:pt x="0" y="13641"/>
                </a:lnTo>
                <a:cubicBezTo>
                  <a:pt x="0" y="13641"/>
                  <a:pt x="13129" y="20333"/>
                  <a:pt x="13129" y="20333"/>
                </a:cubicBezTo>
                <a:close/>
              </a:path>
            </a:pathLst>
          </a:custGeom>
          <a:solidFill>
            <a:schemeClr val="accent5"/>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7" name="Freeform: Shape 4">
            <a:extLst>
              <a:ext uri="{FF2B5EF4-FFF2-40B4-BE49-F238E27FC236}">
                <a16:creationId xmlns:a16="http://schemas.microsoft.com/office/drawing/2014/main" id="{EAE13069-C4D0-40FA-91B7-BF87FDAF7B58}"/>
              </a:ext>
            </a:extLst>
          </p:cNvPr>
          <p:cNvSpPr>
            <a:spLocks/>
          </p:cNvSpPr>
          <p:nvPr/>
        </p:nvSpPr>
        <p:spPr bwMode="auto">
          <a:xfrm rot="10800000">
            <a:off x="4759021" y="2414489"/>
            <a:ext cx="896377" cy="896376"/>
          </a:xfrm>
          <a:custGeom>
            <a:avLst/>
            <a:gdLst>
              <a:gd name="T0" fmla="+- 0 11433 1266"/>
              <a:gd name="T1" fmla="*/ T0 w 20334"/>
              <a:gd name="T2" fmla="+- 0 11432 1265"/>
              <a:gd name="T3" fmla="*/ 11432 h 20335"/>
              <a:gd name="T4" fmla="+- 0 11433 1266"/>
              <a:gd name="T5" fmla="*/ T4 w 20334"/>
              <a:gd name="T6" fmla="+- 0 11432 1265"/>
              <a:gd name="T7" fmla="*/ 11432 h 20335"/>
              <a:gd name="T8" fmla="+- 0 11433 1266"/>
              <a:gd name="T9" fmla="*/ T8 w 20334"/>
              <a:gd name="T10" fmla="+- 0 11432 1265"/>
              <a:gd name="T11" fmla="*/ 11432 h 20335"/>
              <a:gd name="T12" fmla="+- 0 11433 1266"/>
              <a:gd name="T13" fmla="*/ T12 w 20334"/>
              <a:gd name="T14" fmla="+- 0 11432 1265"/>
              <a:gd name="T15" fmla="*/ 11432 h 20335"/>
            </a:gdLst>
            <a:ahLst/>
            <a:cxnLst>
              <a:cxn ang="0">
                <a:pos x="T1" y="T3"/>
              </a:cxn>
              <a:cxn ang="0">
                <a:pos x="T5" y="T7"/>
              </a:cxn>
              <a:cxn ang="0">
                <a:pos x="T9" y="T11"/>
              </a:cxn>
              <a:cxn ang="0">
                <a:pos x="T13" y="T15"/>
              </a:cxn>
            </a:cxnLst>
            <a:rect l="0" t="0" r="r" b="b"/>
            <a:pathLst>
              <a:path w="20334" h="20335">
                <a:moveTo>
                  <a:pt x="13646" y="513"/>
                </a:moveTo>
                <a:cubicBezTo>
                  <a:pt x="8171" y="-1265"/>
                  <a:pt x="2291" y="1729"/>
                  <a:pt x="513" y="7203"/>
                </a:cubicBezTo>
                <a:cubicBezTo>
                  <a:pt x="-1266" y="12677"/>
                  <a:pt x="1730" y="18556"/>
                  <a:pt x="7204" y="20334"/>
                </a:cubicBezTo>
                <a:lnTo>
                  <a:pt x="20333" y="13644"/>
                </a:lnTo>
                <a:cubicBezTo>
                  <a:pt x="20333" y="13644"/>
                  <a:pt x="13646" y="513"/>
                  <a:pt x="13646" y="513"/>
                </a:cubicBezTo>
                <a:close/>
              </a:path>
            </a:pathLst>
          </a:custGeom>
          <a:solidFill>
            <a:schemeClr val="accent3"/>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8" name="Freeform: Shape 5">
            <a:extLst>
              <a:ext uri="{FF2B5EF4-FFF2-40B4-BE49-F238E27FC236}">
                <a16:creationId xmlns:a16="http://schemas.microsoft.com/office/drawing/2014/main" id="{A175713C-EBED-4107-B454-330311BC7068}"/>
              </a:ext>
            </a:extLst>
          </p:cNvPr>
          <p:cNvSpPr>
            <a:spLocks/>
          </p:cNvSpPr>
          <p:nvPr/>
        </p:nvSpPr>
        <p:spPr bwMode="auto">
          <a:xfrm rot="10800000">
            <a:off x="3661790" y="1599450"/>
            <a:ext cx="827212" cy="827765"/>
          </a:xfrm>
          <a:custGeom>
            <a:avLst/>
            <a:gdLst>
              <a:gd name="T0" fmla="*/ 10057 w 20115"/>
              <a:gd name="T1" fmla="*/ 10057 h 20114"/>
              <a:gd name="T2" fmla="*/ 10057 w 20115"/>
              <a:gd name="T3" fmla="*/ 10057 h 20114"/>
              <a:gd name="T4" fmla="*/ 10057 w 20115"/>
              <a:gd name="T5" fmla="*/ 10057 h 20114"/>
              <a:gd name="T6" fmla="*/ 10057 w 20115"/>
              <a:gd name="T7" fmla="*/ 10057 h 20114"/>
            </a:gdLst>
            <a:ahLst/>
            <a:cxnLst>
              <a:cxn ang="0">
                <a:pos x="T0" y="T1"/>
              </a:cxn>
              <a:cxn ang="0">
                <a:pos x="T2" y="T3"/>
              </a:cxn>
              <a:cxn ang="0">
                <a:pos x="T4" y="T5"/>
              </a:cxn>
              <a:cxn ang="0">
                <a:pos x="T6" y="T7"/>
              </a:cxn>
            </a:cxnLst>
            <a:rect l="0" t="0" r="r" b="b"/>
            <a:pathLst>
              <a:path w="20115" h="20114">
                <a:moveTo>
                  <a:pt x="0" y="15529"/>
                </a:moveTo>
                <a:cubicBezTo>
                  <a:pt x="3609" y="20497"/>
                  <a:pt x="10562" y="21600"/>
                  <a:pt x="15530" y="17989"/>
                </a:cubicBezTo>
                <a:cubicBezTo>
                  <a:pt x="20499" y="14379"/>
                  <a:pt x="21599" y="7425"/>
                  <a:pt x="17990" y="2457"/>
                </a:cubicBezTo>
                <a:lnTo>
                  <a:pt x="2462" y="0"/>
                </a:lnTo>
                <a:cubicBezTo>
                  <a:pt x="2462" y="0"/>
                  <a:pt x="0" y="15529"/>
                  <a:pt x="0" y="15529"/>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9" name="Freeform: Shape 6">
            <a:extLst>
              <a:ext uri="{FF2B5EF4-FFF2-40B4-BE49-F238E27FC236}">
                <a16:creationId xmlns:a16="http://schemas.microsoft.com/office/drawing/2014/main" id="{EE594154-6B46-48C7-8CE8-78B63F322593}"/>
              </a:ext>
            </a:extLst>
          </p:cNvPr>
          <p:cNvSpPr>
            <a:spLocks/>
          </p:cNvSpPr>
          <p:nvPr/>
        </p:nvSpPr>
        <p:spPr bwMode="auto">
          <a:xfrm rot="10800000">
            <a:off x="4577533" y="1602217"/>
            <a:ext cx="829979" cy="829978"/>
          </a:xfrm>
          <a:custGeom>
            <a:avLst/>
            <a:gdLst>
              <a:gd name="T0" fmla="+- 0 11542 1485"/>
              <a:gd name="T1" fmla="*/ T0 w 20115"/>
              <a:gd name="T2" fmla="*/ 10057 h 20114"/>
              <a:gd name="T3" fmla="+- 0 11542 1485"/>
              <a:gd name="T4" fmla="*/ T3 w 20115"/>
              <a:gd name="T5" fmla="*/ 10057 h 20114"/>
              <a:gd name="T6" fmla="+- 0 11542 1485"/>
              <a:gd name="T7" fmla="*/ T6 w 20115"/>
              <a:gd name="T8" fmla="*/ 10057 h 20114"/>
              <a:gd name="T9" fmla="+- 0 11542 1485"/>
              <a:gd name="T10" fmla="*/ T9 w 20115"/>
              <a:gd name="T11" fmla="*/ 10057 h 20114"/>
            </a:gdLst>
            <a:ahLst/>
            <a:cxnLst>
              <a:cxn ang="0">
                <a:pos x="T1" y="T2"/>
              </a:cxn>
              <a:cxn ang="0">
                <a:pos x="T4" y="T5"/>
              </a:cxn>
              <a:cxn ang="0">
                <a:pos x="T7" y="T8"/>
              </a:cxn>
              <a:cxn ang="0">
                <a:pos x="T10" y="T11"/>
              </a:cxn>
            </a:cxnLst>
            <a:rect l="0" t="0" r="r" b="b"/>
            <a:pathLst>
              <a:path w="20115" h="20114">
                <a:moveTo>
                  <a:pt x="2124" y="2456"/>
                </a:moveTo>
                <a:cubicBezTo>
                  <a:pt x="-1485" y="7425"/>
                  <a:pt x="-385" y="14379"/>
                  <a:pt x="4584" y="17988"/>
                </a:cubicBezTo>
                <a:cubicBezTo>
                  <a:pt x="9552" y="21600"/>
                  <a:pt x="16505" y="20497"/>
                  <a:pt x="20115" y="15529"/>
                </a:cubicBezTo>
                <a:lnTo>
                  <a:pt x="17653" y="0"/>
                </a:lnTo>
                <a:cubicBezTo>
                  <a:pt x="17653" y="0"/>
                  <a:pt x="2124" y="2456"/>
                  <a:pt x="2124" y="2456"/>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0" name="Freeform: Shape 7">
            <a:extLst>
              <a:ext uri="{FF2B5EF4-FFF2-40B4-BE49-F238E27FC236}">
                <a16:creationId xmlns:a16="http://schemas.microsoft.com/office/drawing/2014/main" id="{922FA02E-C408-47D2-B27D-AF856252300D}"/>
              </a:ext>
            </a:extLst>
          </p:cNvPr>
          <p:cNvSpPr>
            <a:spLocks/>
          </p:cNvSpPr>
          <p:nvPr/>
        </p:nvSpPr>
        <p:spPr bwMode="auto">
          <a:xfrm>
            <a:off x="5783768" y="1437328"/>
            <a:ext cx="2388632" cy="741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000" dirty="0">
                <a:solidFill>
                  <a:srgbClr val="53585F"/>
                </a:solidFill>
              </a:rPr>
              <a:t>知彼即探索工作世界。</a:t>
            </a:r>
          </a:p>
        </p:txBody>
      </p:sp>
      <p:sp>
        <p:nvSpPr>
          <p:cNvPr id="11" name="Freeform: Shape 8">
            <a:extLst>
              <a:ext uri="{FF2B5EF4-FFF2-40B4-BE49-F238E27FC236}">
                <a16:creationId xmlns:a16="http://schemas.microsoft.com/office/drawing/2014/main" id="{FE2B4B69-169F-47E8-AB0E-2E225526AF7A}"/>
              </a:ext>
            </a:extLst>
          </p:cNvPr>
          <p:cNvSpPr>
            <a:spLocks/>
          </p:cNvSpPr>
          <p:nvPr/>
        </p:nvSpPr>
        <p:spPr bwMode="auto">
          <a:xfrm>
            <a:off x="5781555" y="1419622"/>
            <a:ext cx="981034"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400" b="1" dirty="0">
                <a:solidFill>
                  <a:srgbClr val="53585F"/>
                </a:solidFill>
              </a:rPr>
              <a:t>知彼 </a:t>
            </a:r>
          </a:p>
        </p:txBody>
      </p:sp>
      <p:sp>
        <p:nvSpPr>
          <p:cNvPr id="12" name="Freeform: Shape 9">
            <a:extLst>
              <a:ext uri="{FF2B5EF4-FFF2-40B4-BE49-F238E27FC236}">
                <a16:creationId xmlns:a16="http://schemas.microsoft.com/office/drawing/2014/main" id="{3C746958-97FB-4A64-8C6D-3DC6BC925DE5}"/>
              </a:ext>
            </a:extLst>
          </p:cNvPr>
          <p:cNvSpPr>
            <a:spLocks/>
          </p:cNvSpPr>
          <p:nvPr/>
        </p:nvSpPr>
        <p:spPr bwMode="auto">
          <a:xfrm>
            <a:off x="1331640" y="1630989"/>
            <a:ext cx="1976579"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lnSpc>
                <a:spcPct val="120000"/>
              </a:lnSpc>
              <a:buSzTx/>
              <a:buFontTx/>
              <a:buNone/>
            </a:pPr>
            <a:r>
              <a:rPr lang="zh-CN" altLang="en-US" sz="1100" dirty="0">
                <a:solidFill>
                  <a:srgbClr val="53585F"/>
                </a:solidFill>
              </a:rPr>
              <a:t>知己也即自我探索，其内容主要包括大学生的职业需要、动机、兴趣、价值观、人格等成分。</a:t>
            </a:r>
          </a:p>
        </p:txBody>
      </p:sp>
      <p:sp>
        <p:nvSpPr>
          <p:cNvPr id="13" name="Freeform: Shape 10">
            <a:extLst>
              <a:ext uri="{FF2B5EF4-FFF2-40B4-BE49-F238E27FC236}">
                <a16:creationId xmlns:a16="http://schemas.microsoft.com/office/drawing/2014/main" id="{94B4B6AC-4300-4E75-AB29-EA9615C2AE83}"/>
              </a:ext>
            </a:extLst>
          </p:cNvPr>
          <p:cNvSpPr>
            <a:spLocks/>
          </p:cNvSpPr>
          <p:nvPr/>
        </p:nvSpPr>
        <p:spPr bwMode="auto">
          <a:xfrm>
            <a:off x="2358170" y="1437328"/>
            <a:ext cx="952815" cy="1798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知己 </a:t>
            </a:r>
          </a:p>
        </p:txBody>
      </p:sp>
      <p:sp>
        <p:nvSpPr>
          <p:cNvPr id="14" name="Freeform: Shape 11">
            <a:extLst>
              <a:ext uri="{FF2B5EF4-FFF2-40B4-BE49-F238E27FC236}">
                <a16:creationId xmlns:a16="http://schemas.microsoft.com/office/drawing/2014/main" id="{57CFF748-645F-4668-A43C-E9E3ABC6B862}"/>
              </a:ext>
            </a:extLst>
          </p:cNvPr>
          <p:cNvSpPr>
            <a:spLocks/>
          </p:cNvSpPr>
          <p:nvPr/>
        </p:nvSpPr>
        <p:spPr bwMode="auto">
          <a:xfrm>
            <a:off x="5994029" y="2931790"/>
            <a:ext cx="2463636" cy="741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lnSpc>
                <a:spcPct val="120000"/>
              </a:lnSpc>
              <a:buSzTx/>
              <a:buFontTx/>
              <a:buNone/>
            </a:pPr>
            <a:r>
              <a:rPr lang="zh-CN" altLang="en-US" sz="1000" dirty="0">
                <a:solidFill>
                  <a:srgbClr val="53585F"/>
                </a:solidFill>
              </a:rPr>
              <a:t>什么都可以是别人的，但职业目标一定要是自己的， 要由自己树立和确定，而不能由别人代劳。</a:t>
            </a:r>
          </a:p>
        </p:txBody>
      </p:sp>
      <p:sp>
        <p:nvSpPr>
          <p:cNvPr id="15" name="Freeform: Shape 12">
            <a:extLst>
              <a:ext uri="{FF2B5EF4-FFF2-40B4-BE49-F238E27FC236}">
                <a16:creationId xmlns:a16="http://schemas.microsoft.com/office/drawing/2014/main" id="{1E51EB7F-EF1A-4512-A41F-AF45C919B1BB}"/>
              </a:ext>
            </a:extLst>
          </p:cNvPr>
          <p:cNvSpPr>
            <a:spLocks/>
          </p:cNvSpPr>
          <p:nvPr/>
        </p:nvSpPr>
        <p:spPr bwMode="auto">
          <a:xfrm>
            <a:off x="5994029" y="2712175"/>
            <a:ext cx="981588"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buSzTx/>
              <a:buFontTx/>
              <a:buNone/>
            </a:pPr>
            <a:r>
              <a:rPr lang="zh-CN" altLang="en-US" sz="1400" b="1" dirty="0">
                <a:solidFill>
                  <a:srgbClr val="53585F"/>
                </a:solidFill>
              </a:rPr>
              <a:t>确定目标 </a:t>
            </a:r>
          </a:p>
        </p:txBody>
      </p:sp>
      <p:sp>
        <p:nvSpPr>
          <p:cNvPr id="16" name="Freeform: Shape 13">
            <a:extLst>
              <a:ext uri="{FF2B5EF4-FFF2-40B4-BE49-F238E27FC236}">
                <a16:creationId xmlns:a16="http://schemas.microsoft.com/office/drawing/2014/main" id="{BB69FDD9-A144-4362-82F2-96ABBF531097}"/>
              </a:ext>
            </a:extLst>
          </p:cNvPr>
          <p:cNvSpPr>
            <a:spLocks/>
          </p:cNvSpPr>
          <p:nvPr/>
        </p:nvSpPr>
        <p:spPr bwMode="auto">
          <a:xfrm>
            <a:off x="1118673" y="2931790"/>
            <a:ext cx="1976579" cy="780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lnSpc>
                <a:spcPct val="120000"/>
              </a:lnSpc>
              <a:buSzTx/>
              <a:buFontTx/>
              <a:buNone/>
            </a:pPr>
            <a:r>
              <a:rPr lang="zh-CN" altLang="en-US" sz="1000" dirty="0">
                <a:solidFill>
                  <a:srgbClr val="53585F"/>
                </a:solidFill>
              </a:rPr>
              <a:t>职业决策是指个体一生中必然要面临的重要决策，是指个体对自己将要从事的职业做 出的选择。</a:t>
            </a:r>
          </a:p>
        </p:txBody>
      </p:sp>
      <p:sp>
        <p:nvSpPr>
          <p:cNvPr id="18" name="Freeform: Shape 14">
            <a:extLst>
              <a:ext uri="{FF2B5EF4-FFF2-40B4-BE49-F238E27FC236}">
                <a16:creationId xmlns:a16="http://schemas.microsoft.com/office/drawing/2014/main" id="{8A72446A-38E8-439D-B2B6-04F6A2FCBB60}"/>
              </a:ext>
            </a:extLst>
          </p:cNvPr>
          <p:cNvSpPr>
            <a:spLocks/>
          </p:cNvSpPr>
          <p:nvPr/>
        </p:nvSpPr>
        <p:spPr bwMode="auto">
          <a:xfrm>
            <a:off x="2106963" y="2712175"/>
            <a:ext cx="952815"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400" b="1" dirty="0">
                <a:solidFill>
                  <a:srgbClr val="53585F"/>
                </a:solidFill>
              </a:rPr>
              <a:t>职业决策</a:t>
            </a:r>
          </a:p>
        </p:txBody>
      </p:sp>
      <p:sp>
        <p:nvSpPr>
          <p:cNvPr id="20" name="Freeform: Shape 15">
            <a:extLst>
              <a:ext uri="{FF2B5EF4-FFF2-40B4-BE49-F238E27FC236}">
                <a16:creationId xmlns:a16="http://schemas.microsoft.com/office/drawing/2014/main" id="{48E97EF3-5057-48FF-A54A-6FE7AC3257A0}"/>
              </a:ext>
            </a:extLst>
          </p:cNvPr>
          <p:cNvSpPr>
            <a:spLocks/>
          </p:cNvSpPr>
          <p:nvPr/>
        </p:nvSpPr>
        <p:spPr bwMode="auto">
          <a:xfrm>
            <a:off x="3308219" y="4217854"/>
            <a:ext cx="2473336" cy="5129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尽管在大学生的就业过程中前面的四个因素很重要，但它们毕竟还属于认知的部分，就 业最终要落实在求职的行动上。</a:t>
            </a:r>
          </a:p>
        </p:txBody>
      </p:sp>
      <p:sp>
        <p:nvSpPr>
          <p:cNvPr id="22" name="Freeform: Shape 16">
            <a:extLst>
              <a:ext uri="{FF2B5EF4-FFF2-40B4-BE49-F238E27FC236}">
                <a16:creationId xmlns:a16="http://schemas.microsoft.com/office/drawing/2014/main" id="{E1B9195B-D4FB-42B2-BEC9-AC4EDBA1B42B}"/>
              </a:ext>
            </a:extLst>
          </p:cNvPr>
          <p:cNvSpPr>
            <a:spLocks/>
          </p:cNvSpPr>
          <p:nvPr/>
        </p:nvSpPr>
        <p:spPr bwMode="auto">
          <a:xfrm>
            <a:off x="4153491" y="3937776"/>
            <a:ext cx="981034" cy="180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SzTx/>
              <a:buFontTx/>
              <a:buNone/>
            </a:pPr>
            <a:r>
              <a:rPr lang="zh-CN" altLang="en-US" sz="1400" b="1" dirty="0">
                <a:solidFill>
                  <a:srgbClr val="53585F"/>
                </a:solidFill>
              </a:rPr>
              <a:t>求职行动 </a:t>
            </a:r>
          </a:p>
        </p:txBody>
      </p:sp>
      <p:sp>
        <p:nvSpPr>
          <p:cNvPr id="24" name="Freeform: Shape 17">
            <a:extLst>
              <a:ext uri="{FF2B5EF4-FFF2-40B4-BE49-F238E27FC236}">
                <a16:creationId xmlns:a16="http://schemas.microsoft.com/office/drawing/2014/main" id="{52927C1B-F6B5-427A-8276-F97F6238C236}"/>
              </a:ext>
            </a:extLst>
          </p:cNvPr>
          <p:cNvSpPr>
            <a:spLocks/>
          </p:cNvSpPr>
          <p:nvPr/>
        </p:nvSpPr>
        <p:spPr bwMode="auto">
          <a:xfrm>
            <a:off x="3698309" y="1762680"/>
            <a:ext cx="1681537" cy="1694262"/>
          </a:xfrm>
          <a:custGeom>
            <a:avLst/>
            <a:gdLst>
              <a:gd name="T0" fmla="+- 0 10739 398"/>
              <a:gd name="T1" fmla="*/ T0 w 20682"/>
              <a:gd name="T2" fmla="*/ 10648 h 21297"/>
              <a:gd name="T3" fmla="+- 0 10739 398"/>
              <a:gd name="T4" fmla="*/ T3 w 20682"/>
              <a:gd name="T5" fmla="*/ 10648 h 21297"/>
              <a:gd name="T6" fmla="+- 0 10739 398"/>
              <a:gd name="T7" fmla="*/ T6 w 20682"/>
              <a:gd name="T8" fmla="*/ 10648 h 21297"/>
              <a:gd name="T9" fmla="+- 0 10739 398"/>
              <a:gd name="T10" fmla="*/ T9 w 20682"/>
              <a:gd name="T11" fmla="*/ 10648 h 21297"/>
            </a:gdLst>
            <a:ahLst/>
            <a:cxnLst>
              <a:cxn ang="0">
                <a:pos x="T1" y="T2"/>
              </a:cxn>
              <a:cxn ang="0">
                <a:pos x="T4" y="T5"/>
              </a:cxn>
              <a:cxn ang="0">
                <a:pos x="T7" y="T8"/>
              </a:cxn>
              <a:cxn ang="0">
                <a:pos x="T10" y="T11"/>
              </a:cxn>
            </a:cxnLst>
            <a:rect l="0" t="0" r="r" b="b"/>
            <a:pathLst>
              <a:path w="20682" h="21297">
                <a:moveTo>
                  <a:pt x="10215" y="0"/>
                </a:moveTo>
                <a:cubicBezTo>
                  <a:pt x="7681" y="0"/>
                  <a:pt x="5539" y="1714"/>
                  <a:pt x="4836" y="4067"/>
                </a:cubicBezTo>
                <a:cubicBezTo>
                  <a:pt x="2637" y="4387"/>
                  <a:pt x="740" y="6025"/>
                  <a:pt x="168" y="8362"/>
                </a:cubicBezTo>
                <a:cubicBezTo>
                  <a:pt x="-398" y="10678"/>
                  <a:pt x="501" y="13016"/>
                  <a:pt x="2264" y="14360"/>
                </a:cubicBezTo>
                <a:cubicBezTo>
                  <a:pt x="1787" y="16656"/>
                  <a:pt x="2719" y="19112"/>
                  <a:pt x="4781" y="20426"/>
                </a:cubicBezTo>
                <a:cubicBezTo>
                  <a:pt x="6529" y="21541"/>
                  <a:pt x="8640" y="21549"/>
                  <a:pt x="10346" y="20647"/>
                </a:cubicBezTo>
                <a:cubicBezTo>
                  <a:pt x="12143" y="21599"/>
                  <a:pt x="14382" y="21530"/>
                  <a:pt x="16157" y="20265"/>
                </a:cubicBezTo>
                <a:cubicBezTo>
                  <a:pt x="18071" y="18900"/>
                  <a:pt x="18898" y="16539"/>
                  <a:pt x="18438" y="14346"/>
                </a:cubicBezTo>
                <a:cubicBezTo>
                  <a:pt x="20356" y="12873"/>
                  <a:pt x="21202" y="10246"/>
                  <a:pt x="20350" y="7817"/>
                </a:cubicBezTo>
                <a:cubicBezTo>
                  <a:pt x="19591" y="5651"/>
                  <a:pt x="17688" y="4245"/>
                  <a:pt x="15585" y="4040"/>
                </a:cubicBezTo>
                <a:cubicBezTo>
                  <a:pt x="14874" y="1700"/>
                  <a:pt x="12739" y="0"/>
                  <a:pt x="10215" y="0"/>
                </a:cubicBezTo>
                <a:close/>
              </a:path>
            </a:pathLst>
          </a:custGeom>
          <a:solidFill>
            <a:srgbClr val="FFFFFF">
              <a:alpha val="18581"/>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Tree>
    <p:extLst>
      <p:ext uri="{BB962C8B-B14F-4D97-AF65-F5344CB8AC3E}">
        <p14:creationId xmlns:p14="http://schemas.microsoft.com/office/powerpoint/2010/main" val="318449496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id="{47C588BE-A6B5-4755-94AE-53A58427319E}"/>
              </a:ext>
            </a:extLst>
          </p:cNvPr>
          <p:cNvCxnSpPr>
            <a:cxnSpLocks/>
          </p:cNvCxnSpPr>
          <p:nvPr/>
        </p:nvCxnSpPr>
        <p:spPr>
          <a:xfrm flipH="1">
            <a:off x="611560" y="1131590"/>
            <a:ext cx="28083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大学生就业心理的一般问题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id="{206E7DB9-5899-4F16-A729-1FEAA4687181}"/>
              </a:ext>
            </a:extLst>
          </p:cNvPr>
          <p:cNvSpPr/>
          <p:nvPr/>
        </p:nvSpPr>
        <p:spPr>
          <a:xfrm>
            <a:off x="1259632"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三、当代大学生就业心理的基本特点</a:t>
            </a:r>
          </a:p>
        </p:txBody>
      </p:sp>
      <p:sp>
        <p:nvSpPr>
          <p:cNvPr id="39" name="等腰三角形 38">
            <a:extLst>
              <a:ext uri="{FF2B5EF4-FFF2-40B4-BE49-F238E27FC236}">
                <a16:creationId xmlns:a16="http://schemas.microsoft.com/office/drawing/2014/main"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id="{22EE882C-B158-4764-BFD4-540EA055944F}"/>
              </a:ext>
            </a:extLst>
          </p:cNvPr>
          <p:cNvCxnSpPr>
            <a:cxnSpLocks/>
          </p:cNvCxnSpPr>
          <p:nvPr/>
        </p:nvCxnSpPr>
        <p:spPr>
          <a:xfrm>
            <a:off x="4139952" y="521031"/>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Freeform: Shape 9">
            <a:extLst>
              <a:ext uri="{FF2B5EF4-FFF2-40B4-BE49-F238E27FC236}">
                <a16:creationId xmlns:a16="http://schemas.microsoft.com/office/drawing/2014/main" id="{FBE03348-CA5A-41A3-8B48-3374CD42A460}"/>
              </a:ext>
            </a:extLst>
          </p:cNvPr>
          <p:cNvSpPr>
            <a:spLocks/>
          </p:cNvSpPr>
          <p:nvPr/>
        </p:nvSpPr>
        <p:spPr bwMode="auto">
          <a:xfrm>
            <a:off x="3074886" y="2388393"/>
            <a:ext cx="4129292" cy="7235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20000"/>
              </a:lnSpc>
              <a:buSzTx/>
              <a:buFontTx/>
              <a:buNone/>
            </a:pPr>
            <a:r>
              <a:rPr lang="zh-CN" altLang="en-US" sz="1100" dirty="0">
                <a:solidFill>
                  <a:srgbClr val="53585F"/>
                </a:solidFill>
              </a:rPr>
              <a:t>知己也即自我探索，其内容主要包括大学生的职业需要、动机、兴趣、价值观、人格等成分。</a:t>
            </a:r>
          </a:p>
        </p:txBody>
      </p:sp>
      <p:sp>
        <p:nvSpPr>
          <p:cNvPr id="26" name="Freeform: Shape 10">
            <a:extLst>
              <a:ext uri="{FF2B5EF4-FFF2-40B4-BE49-F238E27FC236}">
                <a16:creationId xmlns:a16="http://schemas.microsoft.com/office/drawing/2014/main" id="{35B6BADE-31CD-4BBF-A1CB-802AB04773C3}"/>
              </a:ext>
            </a:extLst>
          </p:cNvPr>
          <p:cNvSpPr>
            <a:spLocks/>
          </p:cNvSpPr>
          <p:nvPr/>
        </p:nvSpPr>
        <p:spPr bwMode="auto">
          <a:xfrm>
            <a:off x="2915816" y="2125852"/>
            <a:ext cx="655599" cy="379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r">
              <a:buSzTx/>
              <a:buFontTx/>
              <a:buNone/>
            </a:pPr>
            <a:r>
              <a:rPr lang="zh-CN" altLang="en-US" sz="1800" b="1" dirty="0">
                <a:solidFill>
                  <a:srgbClr val="53585F"/>
                </a:solidFill>
              </a:rPr>
              <a:t>知己 </a:t>
            </a:r>
          </a:p>
        </p:txBody>
      </p:sp>
      <p:grpSp>
        <p:nvGrpSpPr>
          <p:cNvPr id="27" name="组合 26">
            <a:extLst>
              <a:ext uri="{FF2B5EF4-FFF2-40B4-BE49-F238E27FC236}">
                <a16:creationId xmlns:a16="http://schemas.microsoft.com/office/drawing/2014/main" id="{AE42CCAF-0FFC-4504-8634-36854A564D1F}"/>
              </a:ext>
            </a:extLst>
          </p:cNvPr>
          <p:cNvGrpSpPr/>
          <p:nvPr/>
        </p:nvGrpSpPr>
        <p:grpSpPr>
          <a:xfrm>
            <a:off x="1454795" y="1878908"/>
            <a:ext cx="1385684" cy="1385684"/>
            <a:chOff x="1670819" y="1734892"/>
            <a:chExt cx="1385684" cy="1385684"/>
          </a:xfrm>
        </p:grpSpPr>
        <p:sp>
          <p:nvSpPr>
            <p:cNvPr id="28" name="Diamond 6">
              <a:extLst>
                <a:ext uri="{FF2B5EF4-FFF2-40B4-BE49-F238E27FC236}">
                  <a16:creationId xmlns:a16="http://schemas.microsoft.com/office/drawing/2014/main" id="{42005C29-D3A0-46DF-B707-8AD0D74A284A}"/>
                </a:ext>
              </a:extLst>
            </p:cNvPr>
            <p:cNvSpPr/>
            <p:nvPr/>
          </p:nvSpPr>
          <p:spPr>
            <a:xfrm>
              <a:off x="1670819" y="1734892"/>
              <a:ext cx="1385684" cy="1385684"/>
            </a:xfrm>
            <a:prstGeom prst="diamond">
              <a:avLst/>
            </a:prstGeom>
            <a:solidFill>
              <a:schemeClr val="accent1"/>
            </a:solidFill>
            <a:ln w="88900">
              <a:solidFill>
                <a:schemeClr val="bg1">
                  <a:alpha val="62000"/>
                </a:schemeClr>
              </a:solidFill>
            </a:ln>
            <a:effectLst>
              <a:outerShdw blurRad="2032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字魂59号-创粗黑" panose="00000500000000000000" pitchFamily="2" charset="-122"/>
              </a:endParaRPr>
            </a:p>
          </p:txBody>
        </p:sp>
        <p:sp>
          <p:nvSpPr>
            <p:cNvPr id="29" name="文本框 28">
              <a:extLst>
                <a:ext uri="{FF2B5EF4-FFF2-40B4-BE49-F238E27FC236}">
                  <a16:creationId xmlns:a16="http://schemas.microsoft.com/office/drawing/2014/main" id="{13C8E3FC-C68D-439E-8763-3542C2D816E2}"/>
                </a:ext>
              </a:extLst>
            </p:cNvPr>
            <p:cNvSpPr txBox="1"/>
            <p:nvPr/>
          </p:nvSpPr>
          <p:spPr>
            <a:xfrm>
              <a:off x="2145576" y="2135346"/>
              <a:ext cx="436169" cy="584775"/>
            </a:xfrm>
            <a:prstGeom prst="rect">
              <a:avLst/>
            </a:prstGeom>
            <a:noFill/>
          </p:spPr>
          <p:txBody>
            <a:bodyPr wrap="squar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a:extLst>
              <a:ext uri="{FF2B5EF4-FFF2-40B4-BE49-F238E27FC236}">
                <a16:creationId xmlns:a16="http://schemas.microsoft.com/office/drawing/2014/main" id="{A4AF784E-E636-4398-998C-C4851724FC2F}"/>
              </a:ext>
            </a:extLst>
          </p:cNvPr>
          <p:cNvCxnSpPr>
            <a:cxnSpLocks/>
          </p:cNvCxnSpPr>
          <p:nvPr/>
        </p:nvCxnSpPr>
        <p:spPr>
          <a:xfrm>
            <a:off x="3598331" y="2315590"/>
            <a:ext cx="370997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4925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7101</TotalTime>
  <Words>2197</Words>
  <Application>Microsoft Office PowerPoint</Application>
  <PresentationFormat>全屏显示(16:9)</PresentationFormat>
  <Paragraphs>241</Paragraphs>
  <Slides>35</Slides>
  <Notes>35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35</vt:i4>
      </vt:variant>
    </vt:vector>
  </HeadingPairs>
  <TitlesOfParts>
    <vt:vector size="42" baseType="lpstr">
      <vt:lpstr>inpin heiti</vt:lpstr>
      <vt:lpstr>微软雅黑</vt:lpstr>
      <vt:lpstr>印品黑体</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seafly</cp:lastModifiedBy>
  <cp:revision>997</cp:revision>
  <dcterms:created xsi:type="dcterms:W3CDTF">2015-12-11T17:46:17Z</dcterms:created>
  <dcterms:modified xsi:type="dcterms:W3CDTF">2020-10-11T14:33:06Z</dcterms:modified>
</cp:coreProperties>
</file>