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59" r:id="rId2"/>
    <p:sldId id="322" r:id="rId3"/>
    <p:sldId id="471" r:id="rId4"/>
    <p:sldId id="528" r:id="rId5"/>
    <p:sldId id="568" r:id="rId6"/>
    <p:sldId id="577" r:id="rId7"/>
    <p:sldId id="547" r:id="rId8"/>
    <p:sldId id="578" r:id="rId9"/>
    <p:sldId id="569" r:id="rId10"/>
    <p:sldId id="579" r:id="rId11"/>
    <p:sldId id="580" r:id="rId12"/>
    <p:sldId id="581" r:id="rId13"/>
    <p:sldId id="582" r:id="rId14"/>
    <p:sldId id="570" r:id="rId15"/>
    <p:sldId id="572" r:id="rId16"/>
    <p:sldId id="573" r:id="rId17"/>
    <p:sldId id="574" r:id="rId18"/>
    <p:sldId id="583" r:id="rId19"/>
    <p:sldId id="584" r:id="rId20"/>
    <p:sldId id="585" r:id="rId21"/>
    <p:sldId id="592" r:id="rId22"/>
    <p:sldId id="586" r:id="rId23"/>
    <p:sldId id="587" r:id="rId24"/>
    <p:sldId id="588" r:id="rId25"/>
    <p:sldId id="589" r:id="rId26"/>
    <p:sldId id="575" r:id="rId27"/>
    <p:sldId id="591" r:id="rId28"/>
  </p:sldIdLst>
  <p:sldSz cx="9144000" cy="5143500" type="screen16x9"/>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8A724"/>
    <a:srgbClr val="CC9900"/>
    <a:srgbClr val="DAB392"/>
    <a:srgbClr val="FDE5BF"/>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68" autoAdjust="0"/>
    <p:restoredTop sz="93492" autoAdjust="0"/>
  </p:normalViewPr>
  <p:slideViewPr>
    <p:cSldViewPr>
      <p:cViewPr varScale="1">
        <p:scale>
          <a:sx n="58" d="100"/>
          <a:sy n="58" d="100"/>
        </p:scale>
        <p:origin x="989" y="58"/>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908239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3428141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2038731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3055522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3795730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1020644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19353997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12310264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24889590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3718195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3550120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1794820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4248893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3954448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12682125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3790349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26193989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2095743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3684613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745021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271076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4234706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3069584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76873" y="1448674"/>
            <a:ext cx="3025311" cy="2635244"/>
            <a:chOff x="6595316" y="2305179"/>
            <a:chExt cx="3065056" cy="2669863"/>
          </a:xfrm>
        </p:grpSpPr>
        <p:sp>
          <p:nvSpPr>
            <p:cNvPr id="18" name="六边形 17"/>
            <p:cNvSpPr/>
            <p:nvPr/>
          </p:nvSpPr>
          <p:spPr>
            <a:xfrm>
              <a:off x="6852976" y="2527300"/>
              <a:ext cx="2585816" cy="2229152"/>
            </a:xfrm>
            <a:prstGeom prst="hexagon">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 name="六边形 18"/>
            <p:cNvSpPr/>
            <p:nvPr/>
          </p:nvSpPr>
          <p:spPr>
            <a:xfrm>
              <a:off x="7159747" y="2305179"/>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1</a:t>
              </a:r>
            </a:p>
          </p:txBody>
        </p:sp>
        <p:sp>
          <p:nvSpPr>
            <p:cNvPr id="20" name="六边形 19"/>
            <p:cNvSpPr/>
            <p:nvPr/>
          </p:nvSpPr>
          <p:spPr>
            <a:xfrm>
              <a:off x="8629732" y="2305179"/>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2</a:t>
              </a:r>
            </a:p>
          </p:txBody>
        </p:sp>
        <p:sp>
          <p:nvSpPr>
            <p:cNvPr id="21" name="六边形 20"/>
            <p:cNvSpPr/>
            <p:nvPr/>
          </p:nvSpPr>
          <p:spPr>
            <a:xfrm>
              <a:off x="6595316" y="3419755"/>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6</a:t>
              </a:r>
            </a:p>
          </p:txBody>
        </p:sp>
        <p:sp>
          <p:nvSpPr>
            <p:cNvPr id="22" name="六边形 21"/>
            <p:cNvSpPr/>
            <p:nvPr/>
          </p:nvSpPr>
          <p:spPr>
            <a:xfrm>
              <a:off x="9145052" y="3419755"/>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3</a:t>
              </a:r>
            </a:p>
          </p:txBody>
        </p:sp>
        <p:sp>
          <p:nvSpPr>
            <p:cNvPr id="23" name="六边形 22"/>
            <p:cNvSpPr/>
            <p:nvPr/>
          </p:nvSpPr>
          <p:spPr>
            <a:xfrm>
              <a:off x="7159747" y="4530800"/>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5</a:t>
              </a:r>
            </a:p>
          </p:txBody>
        </p:sp>
        <p:sp>
          <p:nvSpPr>
            <p:cNvPr id="24" name="六边形 23"/>
            <p:cNvSpPr/>
            <p:nvPr/>
          </p:nvSpPr>
          <p:spPr>
            <a:xfrm>
              <a:off x="8629732" y="4530800"/>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4</a:t>
              </a:r>
            </a:p>
          </p:txBody>
        </p:sp>
      </p:grpSp>
      <p:sp>
        <p:nvSpPr>
          <p:cNvPr id="5" name="文本框 47"/>
          <p:cNvSpPr txBox="1"/>
          <p:nvPr/>
        </p:nvSpPr>
        <p:spPr>
          <a:xfrm>
            <a:off x="5783477" y="1514502"/>
            <a:ext cx="1256392" cy="310903"/>
          </a:xfrm>
          <a:prstGeom prst="rect">
            <a:avLst/>
          </a:prstGeom>
          <a:noFill/>
        </p:spPr>
        <p:txBody>
          <a:bodyPr wrap="none">
            <a:normAutofit/>
          </a:bodyPr>
          <a:lstStyle/>
          <a:p>
            <a:pPr algn="r"/>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大学生恋爱低龄化</a:t>
            </a:r>
            <a:endParaRPr lang="zh-CN" altLang="en-US" sz="1600" b="1"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文本框 49"/>
          <p:cNvSpPr txBox="1"/>
          <p:nvPr/>
        </p:nvSpPr>
        <p:spPr>
          <a:xfrm>
            <a:off x="6037796" y="2604111"/>
            <a:ext cx="1945194" cy="244372"/>
          </a:xfrm>
          <a:prstGeom prst="rect">
            <a:avLst/>
          </a:prstGeom>
          <a:noFill/>
        </p:spPr>
        <p:txBody>
          <a:bodyPr wrap="none">
            <a:noAutofit/>
          </a:bodyPr>
          <a:lstStyle/>
          <a:p>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大学生恋爱动机多种多样</a:t>
            </a:r>
          </a:p>
        </p:txBody>
      </p:sp>
      <p:sp>
        <p:nvSpPr>
          <p:cNvPr id="9" name="文本框 51"/>
          <p:cNvSpPr txBox="1"/>
          <p:nvPr/>
        </p:nvSpPr>
        <p:spPr>
          <a:xfrm>
            <a:off x="5619866" y="3724713"/>
            <a:ext cx="1544423" cy="253540"/>
          </a:xfrm>
          <a:prstGeom prst="rect">
            <a:avLst/>
          </a:prstGeom>
          <a:noFill/>
        </p:spPr>
        <p:txBody>
          <a:bodyPr wrap="none">
            <a:noAutofit/>
          </a:bodyPr>
          <a:lstStyle/>
          <a:p>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大学生恋爱讲求短频快</a:t>
            </a:r>
          </a:p>
        </p:txBody>
      </p:sp>
      <p:sp>
        <p:nvSpPr>
          <p:cNvPr id="11" name="文本框 53"/>
          <p:cNvSpPr txBox="1"/>
          <p:nvPr/>
        </p:nvSpPr>
        <p:spPr>
          <a:xfrm>
            <a:off x="1691682" y="1514502"/>
            <a:ext cx="1818175" cy="317684"/>
          </a:xfrm>
          <a:prstGeom prst="rect">
            <a:avLst/>
          </a:prstGeom>
          <a:noFill/>
        </p:spPr>
        <p:txBody>
          <a:bodyPr wrap="none">
            <a:normAutofit/>
          </a:bodyPr>
          <a:lstStyle/>
          <a:p>
            <a:pPr algn="r"/>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大学生恋爱普遍</a:t>
            </a:r>
          </a:p>
        </p:txBody>
      </p:sp>
      <p:sp>
        <p:nvSpPr>
          <p:cNvPr id="13" name="文本框 55"/>
          <p:cNvSpPr txBox="1"/>
          <p:nvPr/>
        </p:nvSpPr>
        <p:spPr>
          <a:xfrm>
            <a:off x="1115617" y="2604111"/>
            <a:ext cx="1843118" cy="312557"/>
          </a:xfrm>
          <a:prstGeom prst="rect">
            <a:avLst/>
          </a:prstGeom>
          <a:noFill/>
        </p:spPr>
        <p:txBody>
          <a:bodyPr wrap="none">
            <a:normAutofit/>
          </a:bodyPr>
          <a:lstStyle/>
          <a:p>
            <a:pPr algn="r"/>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大学生恋爱中性行为增加</a:t>
            </a:r>
          </a:p>
        </p:txBody>
      </p:sp>
      <p:sp>
        <p:nvSpPr>
          <p:cNvPr id="15" name="文本框 57"/>
          <p:cNvSpPr txBox="1"/>
          <p:nvPr/>
        </p:nvSpPr>
        <p:spPr>
          <a:xfrm>
            <a:off x="1691682" y="3692641"/>
            <a:ext cx="1726572" cy="317685"/>
          </a:xfrm>
          <a:prstGeom prst="rect">
            <a:avLst/>
          </a:prstGeom>
          <a:noFill/>
        </p:spPr>
        <p:txBody>
          <a:bodyPr wrap="none">
            <a:normAutofit/>
          </a:bodyPr>
          <a:lstStyle/>
          <a:p>
            <a:pPr algn="r"/>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大学生恋爱考虑较单一</a:t>
            </a:r>
          </a:p>
        </p:txBody>
      </p:sp>
      <p:sp>
        <p:nvSpPr>
          <p:cNvPr id="27" name="Title 1">
            <a:extLst>
              <a:ext uri="{FF2B5EF4-FFF2-40B4-BE49-F238E27FC236}">
                <a16:creationId xmlns:a16="http://schemas.microsoft.com/office/drawing/2014/main" xmlns="" id="{C9DA87EA-1584-4F60-8321-663784ECF284}"/>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0CBF50DC-D047-472A-A896-EC962C68322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三、当代大学生恋爱的现状特点</a:t>
            </a:r>
          </a:p>
        </p:txBody>
      </p:sp>
      <p:sp>
        <p:nvSpPr>
          <p:cNvPr id="29" name="文本框 28">
            <a:extLst>
              <a:ext uri="{FF2B5EF4-FFF2-40B4-BE49-F238E27FC236}">
                <a16:creationId xmlns:a16="http://schemas.microsoft.com/office/drawing/2014/main" xmlns="" id="{CB08DFFF-FAEC-4540-9B7E-BFED717656F5}"/>
              </a:ext>
            </a:extLst>
          </p:cNvPr>
          <p:cNvSpPr txBox="1"/>
          <p:nvPr/>
        </p:nvSpPr>
        <p:spPr>
          <a:xfrm>
            <a:off x="3718085" y="2227688"/>
            <a:ext cx="1521140" cy="1077218"/>
          </a:xfrm>
          <a:prstGeom prst="rect">
            <a:avLst/>
          </a:prstGeom>
          <a:noFill/>
        </p:spPr>
        <p:txBody>
          <a:bodyPr wrap="square">
            <a:spAutoFit/>
          </a:bodyPr>
          <a:lstStyle/>
          <a:p>
            <a:pPr algn="ctr"/>
            <a:r>
              <a:rPr lang="zh-CN" altLang="en-US" sz="1600" dirty="0">
                <a:solidFill>
                  <a:schemeClr val="bg1"/>
                </a:solidFill>
              </a:rPr>
              <a:t>当代大学生在恋爱方面出现了不少新情况和新特点</a:t>
            </a:r>
          </a:p>
        </p:txBody>
      </p:sp>
      <p:cxnSp>
        <p:nvCxnSpPr>
          <p:cNvPr id="30" name="直接连接符 29">
            <a:extLst>
              <a:ext uri="{FF2B5EF4-FFF2-40B4-BE49-F238E27FC236}">
                <a16:creationId xmlns:a16="http://schemas.microsoft.com/office/drawing/2014/main" xmlns="" id="{EDB40C6A-B11F-4F13-B5AC-5A2EDEE0398F}"/>
              </a:ext>
            </a:extLst>
          </p:cNvPr>
          <p:cNvCxnSpPr>
            <a:cxnSpLocks/>
          </p:cNvCxnSpPr>
          <p:nvPr/>
        </p:nvCxnSpPr>
        <p:spPr>
          <a:xfrm flipH="1">
            <a:off x="611560" y="1131590"/>
            <a:ext cx="2365313"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81BBE03A-2A2D-4BB6-8E1B-E38E98FC9C4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xmlns="" id="{8380528C-C5DE-4065-A786-863BDE6B0F7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xmlns="" id="{BD570DB3-1948-4887-9357-B5E28A6AFB2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8301546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xmlns="" id="{C9DA87EA-1584-4F60-8321-663784ECF284}"/>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0CBF50DC-D047-472A-A896-EC962C68322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三、当代大学生恋爱的现状特点</a:t>
            </a:r>
          </a:p>
        </p:txBody>
      </p:sp>
      <p:cxnSp>
        <p:nvCxnSpPr>
          <p:cNvPr id="30" name="直接连接符 29">
            <a:extLst>
              <a:ext uri="{FF2B5EF4-FFF2-40B4-BE49-F238E27FC236}">
                <a16:creationId xmlns:a16="http://schemas.microsoft.com/office/drawing/2014/main" xmlns="" id="{EDB40C6A-B11F-4F13-B5AC-5A2EDEE0398F}"/>
              </a:ext>
            </a:extLst>
          </p:cNvPr>
          <p:cNvCxnSpPr>
            <a:cxnSpLocks/>
          </p:cNvCxnSpPr>
          <p:nvPr/>
        </p:nvCxnSpPr>
        <p:spPr>
          <a:xfrm flipH="1">
            <a:off x="611560" y="1131590"/>
            <a:ext cx="2365313"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81BBE03A-2A2D-4BB6-8E1B-E38E98FC9C4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xmlns="" id="{8380528C-C5DE-4065-A786-863BDE6B0F7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xmlns="" id="{BD570DB3-1948-4887-9357-B5E28A6AFB2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 name="组合 1">
            <a:extLst>
              <a:ext uri="{FF2B5EF4-FFF2-40B4-BE49-F238E27FC236}">
                <a16:creationId xmlns:a16="http://schemas.microsoft.com/office/drawing/2014/main" xmlns="" id="{0503C0EE-E9F2-4DEA-BEDD-77A4FDD2F40D}"/>
              </a:ext>
            </a:extLst>
          </p:cNvPr>
          <p:cNvGrpSpPr/>
          <p:nvPr/>
        </p:nvGrpSpPr>
        <p:grpSpPr>
          <a:xfrm>
            <a:off x="1736685" y="1665898"/>
            <a:ext cx="5670630" cy="2015505"/>
            <a:chOff x="6300192" y="1778906"/>
            <a:chExt cx="5670630" cy="2015505"/>
          </a:xfrm>
        </p:grpSpPr>
        <p:sp>
          <p:nvSpPr>
            <p:cNvPr id="11" name="文本框 53"/>
            <p:cNvSpPr txBox="1"/>
            <p:nvPr/>
          </p:nvSpPr>
          <p:spPr>
            <a:xfrm>
              <a:off x="6785106" y="2869276"/>
              <a:ext cx="1510548" cy="247852"/>
            </a:xfrm>
            <a:prstGeom prst="rect">
              <a:avLst/>
            </a:prstGeom>
            <a:noFill/>
          </p:spPr>
          <p:txBody>
            <a:bodyPr wrap="none">
              <a:normAutofit fontScale="85000" lnSpcReduction="20000"/>
            </a:bodyPr>
            <a:lstStyle/>
            <a:p>
              <a:pPr algn="r"/>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大学生恋爱普遍</a:t>
              </a:r>
            </a:p>
          </p:txBody>
        </p:sp>
        <p:sp>
          <p:nvSpPr>
            <p:cNvPr id="35" name="矩形: 圆角 34">
              <a:extLst>
                <a:ext uri="{FF2B5EF4-FFF2-40B4-BE49-F238E27FC236}">
                  <a16:creationId xmlns:a16="http://schemas.microsoft.com/office/drawing/2014/main" xmlns="" id="{415AA26F-E6BF-4A0D-B63C-CC7AFFA1D01C}"/>
                </a:ext>
              </a:extLst>
            </p:cNvPr>
            <p:cNvSpPr/>
            <p:nvPr/>
          </p:nvSpPr>
          <p:spPr bwMode="auto">
            <a:xfrm>
              <a:off x="6300192" y="1778906"/>
              <a:ext cx="2646294" cy="2015505"/>
            </a:xfrm>
            <a:prstGeom prst="roundRect">
              <a:avLst>
                <a:gd name="adj" fmla="val 9498"/>
              </a:avLst>
            </a:prstGeom>
            <a:solidFill>
              <a:schemeClr val="accent1"/>
            </a:solidFill>
            <a:ln w="19050">
              <a:noFill/>
              <a:round/>
              <a:headEnd/>
              <a:tailEnd/>
            </a:ln>
          </p:spPr>
          <p:txBody>
            <a:bodyPr anchor="ctr"/>
            <a:lstStyle/>
            <a:p>
              <a:pPr algn="ctr"/>
              <a:endParaRPr/>
            </a:p>
          </p:txBody>
        </p:sp>
        <p:sp>
          <p:nvSpPr>
            <p:cNvPr id="36" name="矩形: 圆角 35">
              <a:extLst>
                <a:ext uri="{FF2B5EF4-FFF2-40B4-BE49-F238E27FC236}">
                  <a16:creationId xmlns:a16="http://schemas.microsoft.com/office/drawing/2014/main" xmlns="" id="{3A4BC136-164C-45D6-AE9D-05A5B51977D8}"/>
                </a:ext>
              </a:extLst>
            </p:cNvPr>
            <p:cNvSpPr/>
            <p:nvPr/>
          </p:nvSpPr>
          <p:spPr bwMode="auto">
            <a:xfrm>
              <a:off x="9324528" y="1778906"/>
              <a:ext cx="2646294" cy="2015505"/>
            </a:xfrm>
            <a:prstGeom prst="roundRect">
              <a:avLst>
                <a:gd name="adj" fmla="val 9498"/>
              </a:avLst>
            </a:prstGeom>
            <a:solidFill>
              <a:schemeClr val="accent2"/>
            </a:solidFill>
            <a:ln w="19050">
              <a:noFill/>
              <a:round/>
              <a:headEnd/>
              <a:tailEnd/>
            </a:ln>
          </p:spPr>
          <p:txBody>
            <a:bodyPr anchor="ctr"/>
            <a:lstStyle/>
            <a:p>
              <a:pPr algn="ctr"/>
              <a:endParaRPr/>
            </a:p>
          </p:txBody>
        </p:sp>
        <p:sp>
          <p:nvSpPr>
            <p:cNvPr id="37" name="矩形: 圆角 36">
              <a:extLst>
                <a:ext uri="{FF2B5EF4-FFF2-40B4-BE49-F238E27FC236}">
                  <a16:creationId xmlns:a16="http://schemas.microsoft.com/office/drawing/2014/main" xmlns="" id="{CFD6B44A-CE96-466C-B6CC-9D56F16F92FE}"/>
                </a:ext>
              </a:extLst>
            </p:cNvPr>
            <p:cNvSpPr/>
            <p:nvPr/>
          </p:nvSpPr>
          <p:spPr bwMode="auto">
            <a:xfrm>
              <a:off x="8595447" y="2136696"/>
              <a:ext cx="1080120" cy="243027"/>
            </a:xfrm>
            <a:prstGeom prst="roundRect">
              <a:avLst>
                <a:gd name="adj" fmla="val 50000"/>
              </a:avLst>
            </a:prstGeom>
            <a:solidFill>
              <a:schemeClr val="bg1">
                <a:lumMod val="95000"/>
              </a:schemeClr>
            </a:solidFill>
            <a:ln w="19050">
              <a:noFill/>
              <a:round/>
              <a:headEnd/>
              <a:tailEnd/>
            </a:ln>
          </p:spPr>
          <p:txBody>
            <a:bodyPr anchor="ctr"/>
            <a:lstStyle/>
            <a:p>
              <a:pPr algn="ctr"/>
              <a:endParaRPr/>
            </a:p>
          </p:txBody>
        </p:sp>
        <p:sp>
          <p:nvSpPr>
            <p:cNvPr id="38" name="矩形: 圆角 37">
              <a:extLst>
                <a:ext uri="{FF2B5EF4-FFF2-40B4-BE49-F238E27FC236}">
                  <a16:creationId xmlns:a16="http://schemas.microsoft.com/office/drawing/2014/main" xmlns="" id="{CCC6E05A-893A-43D6-B829-E490050765E1}"/>
                </a:ext>
              </a:extLst>
            </p:cNvPr>
            <p:cNvSpPr/>
            <p:nvPr/>
          </p:nvSpPr>
          <p:spPr bwMode="auto">
            <a:xfrm>
              <a:off x="8595447" y="3045797"/>
              <a:ext cx="1080120" cy="243027"/>
            </a:xfrm>
            <a:prstGeom prst="roundRect">
              <a:avLst>
                <a:gd name="adj" fmla="val 50000"/>
              </a:avLst>
            </a:prstGeom>
            <a:solidFill>
              <a:schemeClr val="bg1">
                <a:lumMod val="95000"/>
              </a:schemeClr>
            </a:solidFill>
            <a:ln w="19050">
              <a:noFill/>
              <a:round/>
              <a:headEnd/>
              <a:tailEnd/>
            </a:ln>
          </p:spPr>
          <p:txBody>
            <a:bodyPr anchor="ctr"/>
            <a:lstStyle/>
            <a:p>
              <a:pPr algn="ctr"/>
              <a:endParaRPr/>
            </a:p>
          </p:txBody>
        </p:sp>
        <p:sp>
          <p:nvSpPr>
            <p:cNvPr id="41" name="椭圆 40">
              <a:extLst>
                <a:ext uri="{FF2B5EF4-FFF2-40B4-BE49-F238E27FC236}">
                  <a16:creationId xmlns:a16="http://schemas.microsoft.com/office/drawing/2014/main" xmlns="" id="{AB2186A7-1B47-481C-801A-AAA39FD2CC65}"/>
                </a:ext>
              </a:extLst>
            </p:cNvPr>
            <p:cNvSpPr/>
            <p:nvPr/>
          </p:nvSpPr>
          <p:spPr bwMode="auto">
            <a:xfrm>
              <a:off x="8635111" y="3071959"/>
              <a:ext cx="190703" cy="190703"/>
            </a:xfrm>
            <a:prstGeom prst="ellipse">
              <a:avLst/>
            </a:prstGeom>
            <a:solidFill>
              <a:schemeClr val="accent2"/>
            </a:solidFill>
            <a:ln w="19050">
              <a:noFill/>
              <a:round/>
              <a:headEnd/>
              <a:tailEnd/>
            </a:ln>
          </p:spPr>
          <p:txBody>
            <a:bodyPr anchor="ctr"/>
            <a:lstStyle/>
            <a:p>
              <a:pPr algn="ctr"/>
              <a:endParaRPr/>
            </a:p>
          </p:txBody>
        </p:sp>
        <p:sp>
          <p:nvSpPr>
            <p:cNvPr id="42" name="椭圆 41">
              <a:extLst>
                <a:ext uri="{FF2B5EF4-FFF2-40B4-BE49-F238E27FC236}">
                  <a16:creationId xmlns:a16="http://schemas.microsoft.com/office/drawing/2014/main" xmlns="" id="{7B4CC957-AE87-49BF-A4FA-5C254CD210D3}"/>
                </a:ext>
              </a:extLst>
            </p:cNvPr>
            <p:cNvSpPr/>
            <p:nvPr/>
          </p:nvSpPr>
          <p:spPr bwMode="auto">
            <a:xfrm>
              <a:off x="8635111" y="2162858"/>
              <a:ext cx="190703" cy="190703"/>
            </a:xfrm>
            <a:prstGeom prst="ellipse">
              <a:avLst/>
            </a:prstGeom>
            <a:solidFill>
              <a:schemeClr val="accent2"/>
            </a:solidFill>
            <a:ln w="19050">
              <a:noFill/>
              <a:round/>
              <a:headEnd/>
              <a:tailEnd/>
            </a:ln>
          </p:spPr>
          <p:txBody>
            <a:bodyPr anchor="ctr"/>
            <a:lstStyle/>
            <a:p>
              <a:pPr algn="ctr"/>
              <a:endParaRPr/>
            </a:p>
          </p:txBody>
        </p:sp>
        <p:sp>
          <p:nvSpPr>
            <p:cNvPr id="45" name="椭圆 44">
              <a:extLst>
                <a:ext uri="{FF2B5EF4-FFF2-40B4-BE49-F238E27FC236}">
                  <a16:creationId xmlns:a16="http://schemas.microsoft.com/office/drawing/2014/main" xmlns="" id="{59BAF47E-7B9B-4C64-9E07-3F35BE9311AE}"/>
                </a:ext>
              </a:extLst>
            </p:cNvPr>
            <p:cNvSpPr/>
            <p:nvPr/>
          </p:nvSpPr>
          <p:spPr bwMode="auto">
            <a:xfrm>
              <a:off x="9449850" y="3071959"/>
              <a:ext cx="190703" cy="190703"/>
            </a:xfrm>
            <a:prstGeom prst="ellipse">
              <a:avLst/>
            </a:prstGeom>
            <a:solidFill>
              <a:schemeClr val="accent1"/>
            </a:solidFill>
            <a:ln w="19050">
              <a:noFill/>
              <a:round/>
              <a:headEnd/>
              <a:tailEnd/>
            </a:ln>
          </p:spPr>
          <p:txBody>
            <a:bodyPr anchor="ctr"/>
            <a:lstStyle/>
            <a:p>
              <a:pPr algn="ctr"/>
              <a:endParaRPr/>
            </a:p>
          </p:txBody>
        </p:sp>
        <p:sp>
          <p:nvSpPr>
            <p:cNvPr id="46" name="椭圆 45">
              <a:extLst>
                <a:ext uri="{FF2B5EF4-FFF2-40B4-BE49-F238E27FC236}">
                  <a16:creationId xmlns:a16="http://schemas.microsoft.com/office/drawing/2014/main" xmlns="" id="{20E0A4BA-FAC7-4DB5-B47A-97DB55933B91}"/>
                </a:ext>
              </a:extLst>
            </p:cNvPr>
            <p:cNvSpPr/>
            <p:nvPr/>
          </p:nvSpPr>
          <p:spPr bwMode="auto">
            <a:xfrm>
              <a:off x="9449850" y="2162858"/>
              <a:ext cx="190703" cy="190703"/>
            </a:xfrm>
            <a:prstGeom prst="ellipse">
              <a:avLst/>
            </a:prstGeom>
            <a:solidFill>
              <a:schemeClr val="accent1"/>
            </a:solidFill>
            <a:ln w="19050">
              <a:noFill/>
              <a:round/>
              <a:headEnd/>
              <a:tailEnd/>
            </a:ln>
          </p:spPr>
          <p:txBody>
            <a:bodyPr anchor="ctr"/>
            <a:lstStyle/>
            <a:p>
              <a:pPr algn="ctr"/>
              <a:endParaRPr/>
            </a:p>
          </p:txBody>
        </p:sp>
        <p:sp>
          <p:nvSpPr>
            <p:cNvPr id="49" name="矩形: 圆角 48">
              <a:extLst>
                <a:ext uri="{FF2B5EF4-FFF2-40B4-BE49-F238E27FC236}">
                  <a16:creationId xmlns:a16="http://schemas.microsoft.com/office/drawing/2014/main" xmlns="" id="{6F79B1CE-1845-49B5-8D71-B4B09F9AA08F}"/>
                </a:ext>
              </a:extLst>
            </p:cNvPr>
            <p:cNvSpPr/>
            <p:nvPr/>
          </p:nvSpPr>
          <p:spPr bwMode="auto">
            <a:xfrm>
              <a:off x="6611567" y="2025308"/>
              <a:ext cx="1863207" cy="465802"/>
            </a:xfrm>
            <a:prstGeom prst="roundRect">
              <a:avLst/>
            </a:prstGeom>
            <a:solidFill>
              <a:schemeClr val="bg1"/>
            </a:solidFill>
            <a:ln w="19050">
              <a:noFill/>
              <a:round/>
              <a:headEnd/>
              <a:tailEnd/>
            </a:ln>
          </p:spPr>
          <p:txBody>
            <a:bodyPr vert="horz" wrap="none" lIns="91440" tIns="45720" rIns="91440" bIns="45720" anchor="ctr" anchorCtr="1" compatLnSpc="1">
              <a:prstTxWarp prst="textNoShape">
                <a:avLst/>
              </a:prstTxWarp>
              <a:normAutofit/>
            </a:bodyPr>
            <a:lstStyle/>
            <a:p>
              <a:pPr algn="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大学生恋爱普遍</a:t>
              </a:r>
            </a:p>
          </p:txBody>
        </p:sp>
        <p:sp>
          <p:nvSpPr>
            <p:cNvPr id="50" name="矩形: 圆角 49">
              <a:extLst>
                <a:ext uri="{FF2B5EF4-FFF2-40B4-BE49-F238E27FC236}">
                  <a16:creationId xmlns:a16="http://schemas.microsoft.com/office/drawing/2014/main" xmlns="" id="{862FA493-90AF-4C72-90B3-D24E2CC925A2}"/>
                </a:ext>
              </a:extLst>
            </p:cNvPr>
            <p:cNvSpPr/>
            <p:nvPr/>
          </p:nvSpPr>
          <p:spPr bwMode="auto">
            <a:xfrm>
              <a:off x="9796240" y="2025308"/>
              <a:ext cx="1863207" cy="465802"/>
            </a:xfrm>
            <a:prstGeom prst="roundRect">
              <a:avLst/>
            </a:prstGeom>
            <a:solidFill>
              <a:schemeClr val="bg1"/>
            </a:solidFill>
            <a:ln w="19050">
              <a:noFill/>
              <a:round/>
              <a:headEnd/>
              <a:tailEnd/>
            </a:ln>
          </p:spPr>
          <p:txBody>
            <a:bodyPr vert="horz" wrap="none" lIns="91440" tIns="45720" rIns="91440" bIns="45720" anchor="ctr" anchorCtr="1" compatLnSpc="1">
              <a:prstTxWarp prst="textNoShape">
                <a:avLst/>
              </a:prstTxWarp>
              <a:normAutofit/>
            </a:bodyPr>
            <a:lstStyle/>
            <a:p>
              <a:pPr algn="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大学生恋爱低龄化</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2" name="矩形 11"/>
          <p:cNvSpPr/>
          <p:nvPr/>
        </p:nvSpPr>
        <p:spPr>
          <a:xfrm>
            <a:off x="2076594" y="2539383"/>
            <a:ext cx="1863206" cy="855463"/>
          </a:xfrm>
          <a:prstGeom prst="rect">
            <a:avLst/>
          </a:prstGeom>
        </p:spPr>
        <p:txBody>
          <a:bodyPr wrap="square">
            <a:normAutofit/>
          </a:bodyPr>
          <a:lstStyle/>
          <a:p>
            <a:pPr>
              <a:lnSpc>
                <a:spcPct val="120000"/>
              </a:lnSpc>
              <a:buClr>
                <a:srgbClr val="E24848"/>
              </a:buClr>
            </a:pPr>
            <a:r>
              <a:rPr lang="zh-CN" altLang="en-US" sz="1200" noProof="1">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如今，大学生恋爱越来越普遍和公开化</a:t>
            </a:r>
          </a:p>
        </p:txBody>
      </p:sp>
      <p:sp>
        <p:nvSpPr>
          <p:cNvPr id="92" name="矩形 91">
            <a:extLst>
              <a:ext uri="{FF2B5EF4-FFF2-40B4-BE49-F238E27FC236}">
                <a16:creationId xmlns:a16="http://schemas.microsoft.com/office/drawing/2014/main" xmlns="" id="{C7AC8A03-291B-475B-9FF2-F900CAFDE91E}"/>
              </a:ext>
            </a:extLst>
          </p:cNvPr>
          <p:cNvSpPr/>
          <p:nvPr/>
        </p:nvSpPr>
        <p:spPr>
          <a:xfrm>
            <a:off x="5232733" y="2539383"/>
            <a:ext cx="1863206" cy="855463"/>
          </a:xfrm>
          <a:prstGeom prst="rect">
            <a:avLst/>
          </a:prstGeom>
        </p:spPr>
        <p:txBody>
          <a:bodyPr wrap="square">
            <a:normAutofit/>
          </a:bodyPr>
          <a:lstStyle/>
          <a:p>
            <a:pPr>
              <a:lnSpc>
                <a:spcPct val="120000"/>
              </a:lnSpc>
              <a:buClr>
                <a:srgbClr val="E24848"/>
              </a:buClr>
            </a:pPr>
            <a:r>
              <a:rPr lang="zh-CN" altLang="en-US" sz="1200" noProof="1">
                <a:latin typeface="微软雅黑" panose="020B0503020204020204" pitchFamily="34" charset="-122"/>
                <a:ea typeface="微软雅黑" panose="020B0503020204020204" pitchFamily="34" charset="-122"/>
                <a:cs typeface="+mn-ea"/>
                <a:sym typeface="inpin heiti" panose="00000500000000000000" pitchFamily="2" charset="-122"/>
              </a:rPr>
              <a:t>如今大学生恋爱的一个比较明显的特点是恋爱越来越低龄化。</a:t>
            </a:r>
          </a:p>
        </p:txBody>
      </p:sp>
    </p:spTree>
    <p:extLst>
      <p:ext uri="{BB962C8B-B14F-4D97-AF65-F5344CB8AC3E}">
        <p14:creationId xmlns:p14="http://schemas.microsoft.com/office/powerpoint/2010/main" val="37147061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xmlns="" id="{C9DA87EA-1584-4F60-8321-663784ECF284}"/>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0CBF50DC-D047-472A-A896-EC962C68322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三、当代大学生恋爱的现状特点</a:t>
            </a:r>
          </a:p>
        </p:txBody>
      </p:sp>
      <p:cxnSp>
        <p:nvCxnSpPr>
          <p:cNvPr id="30" name="直接连接符 29">
            <a:extLst>
              <a:ext uri="{FF2B5EF4-FFF2-40B4-BE49-F238E27FC236}">
                <a16:creationId xmlns:a16="http://schemas.microsoft.com/office/drawing/2014/main" xmlns="" id="{EDB40C6A-B11F-4F13-B5AC-5A2EDEE0398F}"/>
              </a:ext>
            </a:extLst>
          </p:cNvPr>
          <p:cNvCxnSpPr>
            <a:cxnSpLocks/>
          </p:cNvCxnSpPr>
          <p:nvPr/>
        </p:nvCxnSpPr>
        <p:spPr>
          <a:xfrm flipH="1">
            <a:off x="611560" y="1131590"/>
            <a:ext cx="2365313"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81BBE03A-2A2D-4BB6-8E1B-E38E98FC9C4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xmlns="" id="{8380528C-C5DE-4065-A786-863BDE6B0F7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xmlns="" id="{BD570DB3-1948-4887-9357-B5E28A6AFB2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 name="组合 1">
            <a:extLst>
              <a:ext uri="{FF2B5EF4-FFF2-40B4-BE49-F238E27FC236}">
                <a16:creationId xmlns:a16="http://schemas.microsoft.com/office/drawing/2014/main" xmlns="" id="{0503C0EE-E9F2-4DEA-BEDD-77A4FDD2F40D}"/>
              </a:ext>
            </a:extLst>
          </p:cNvPr>
          <p:cNvGrpSpPr/>
          <p:nvPr/>
        </p:nvGrpSpPr>
        <p:grpSpPr>
          <a:xfrm>
            <a:off x="1736685" y="1665898"/>
            <a:ext cx="5670630" cy="2015505"/>
            <a:chOff x="6300192" y="1778906"/>
            <a:chExt cx="5670630" cy="2015505"/>
          </a:xfrm>
        </p:grpSpPr>
        <p:sp>
          <p:nvSpPr>
            <p:cNvPr id="11" name="文本框 53"/>
            <p:cNvSpPr txBox="1"/>
            <p:nvPr/>
          </p:nvSpPr>
          <p:spPr>
            <a:xfrm>
              <a:off x="6785106" y="2869276"/>
              <a:ext cx="1510548" cy="247852"/>
            </a:xfrm>
            <a:prstGeom prst="rect">
              <a:avLst/>
            </a:prstGeom>
            <a:noFill/>
          </p:spPr>
          <p:txBody>
            <a:bodyPr wrap="none">
              <a:normAutofit fontScale="85000" lnSpcReduction="20000"/>
            </a:bodyPr>
            <a:lstStyle/>
            <a:p>
              <a:pPr algn="r"/>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大学生恋爱普遍</a:t>
              </a:r>
            </a:p>
          </p:txBody>
        </p:sp>
        <p:sp>
          <p:nvSpPr>
            <p:cNvPr id="35" name="矩形: 圆角 34">
              <a:extLst>
                <a:ext uri="{FF2B5EF4-FFF2-40B4-BE49-F238E27FC236}">
                  <a16:creationId xmlns:a16="http://schemas.microsoft.com/office/drawing/2014/main" xmlns="" id="{415AA26F-E6BF-4A0D-B63C-CC7AFFA1D01C}"/>
                </a:ext>
              </a:extLst>
            </p:cNvPr>
            <p:cNvSpPr/>
            <p:nvPr/>
          </p:nvSpPr>
          <p:spPr bwMode="auto">
            <a:xfrm>
              <a:off x="6300192" y="1778906"/>
              <a:ext cx="2646294" cy="2015505"/>
            </a:xfrm>
            <a:prstGeom prst="roundRect">
              <a:avLst>
                <a:gd name="adj" fmla="val 9498"/>
              </a:avLst>
            </a:prstGeom>
            <a:solidFill>
              <a:schemeClr val="accent1"/>
            </a:solidFill>
            <a:ln w="19050">
              <a:noFill/>
              <a:round/>
              <a:headEnd/>
              <a:tailEnd/>
            </a:ln>
          </p:spPr>
          <p:txBody>
            <a:bodyPr anchor="ctr"/>
            <a:lstStyle/>
            <a:p>
              <a:pPr algn="ctr"/>
              <a:endParaRPr/>
            </a:p>
          </p:txBody>
        </p:sp>
        <p:sp>
          <p:nvSpPr>
            <p:cNvPr id="36" name="矩形: 圆角 35">
              <a:extLst>
                <a:ext uri="{FF2B5EF4-FFF2-40B4-BE49-F238E27FC236}">
                  <a16:creationId xmlns:a16="http://schemas.microsoft.com/office/drawing/2014/main" xmlns="" id="{3A4BC136-164C-45D6-AE9D-05A5B51977D8}"/>
                </a:ext>
              </a:extLst>
            </p:cNvPr>
            <p:cNvSpPr/>
            <p:nvPr/>
          </p:nvSpPr>
          <p:spPr bwMode="auto">
            <a:xfrm>
              <a:off x="9324528" y="1778906"/>
              <a:ext cx="2646294" cy="2015505"/>
            </a:xfrm>
            <a:prstGeom prst="roundRect">
              <a:avLst>
                <a:gd name="adj" fmla="val 9498"/>
              </a:avLst>
            </a:prstGeom>
            <a:solidFill>
              <a:schemeClr val="accent2"/>
            </a:solidFill>
            <a:ln w="19050">
              <a:noFill/>
              <a:round/>
              <a:headEnd/>
              <a:tailEnd/>
            </a:ln>
          </p:spPr>
          <p:txBody>
            <a:bodyPr anchor="ctr"/>
            <a:lstStyle/>
            <a:p>
              <a:pPr algn="ctr"/>
              <a:endParaRPr/>
            </a:p>
          </p:txBody>
        </p:sp>
        <p:sp>
          <p:nvSpPr>
            <p:cNvPr id="37" name="矩形: 圆角 36">
              <a:extLst>
                <a:ext uri="{FF2B5EF4-FFF2-40B4-BE49-F238E27FC236}">
                  <a16:creationId xmlns:a16="http://schemas.microsoft.com/office/drawing/2014/main" xmlns="" id="{CFD6B44A-CE96-466C-B6CC-9D56F16F92FE}"/>
                </a:ext>
              </a:extLst>
            </p:cNvPr>
            <p:cNvSpPr/>
            <p:nvPr/>
          </p:nvSpPr>
          <p:spPr bwMode="auto">
            <a:xfrm>
              <a:off x="8595447" y="2136696"/>
              <a:ext cx="1080120" cy="243027"/>
            </a:xfrm>
            <a:prstGeom prst="roundRect">
              <a:avLst>
                <a:gd name="adj" fmla="val 50000"/>
              </a:avLst>
            </a:prstGeom>
            <a:solidFill>
              <a:schemeClr val="bg1">
                <a:lumMod val="95000"/>
              </a:schemeClr>
            </a:solidFill>
            <a:ln w="19050">
              <a:noFill/>
              <a:round/>
              <a:headEnd/>
              <a:tailEnd/>
            </a:ln>
          </p:spPr>
          <p:txBody>
            <a:bodyPr anchor="ctr"/>
            <a:lstStyle/>
            <a:p>
              <a:pPr algn="ctr"/>
              <a:endParaRPr/>
            </a:p>
          </p:txBody>
        </p:sp>
        <p:sp>
          <p:nvSpPr>
            <p:cNvPr id="38" name="矩形: 圆角 37">
              <a:extLst>
                <a:ext uri="{FF2B5EF4-FFF2-40B4-BE49-F238E27FC236}">
                  <a16:creationId xmlns:a16="http://schemas.microsoft.com/office/drawing/2014/main" xmlns="" id="{CCC6E05A-893A-43D6-B829-E490050765E1}"/>
                </a:ext>
              </a:extLst>
            </p:cNvPr>
            <p:cNvSpPr/>
            <p:nvPr/>
          </p:nvSpPr>
          <p:spPr bwMode="auto">
            <a:xfrm>
              <a:off x="8595447" y="3045797"/>
              <a:ext cx="1080120" cy="243027"/>
            </a:xfrm>
            <a:prstGeom prst="roundRect">
              <a:avLst>
                <a:gd name="adj" fmla="val 50000"/>
              </a:avLst>
            </a:prstGeom>
            <a:solidFill>
              <a:schemeClr val="bg1">
                <a:lumMod val="95000"/>
              </a:schemeClr>
            </a:solidFill>
            <a:ln w="19050">
              <a:noFill/>
              <a:round/>
              <a:headEnd/>
              <a:tailEnd/>
            </a:ln>
          </p:spPr>
          <p:txBody>
            <a:bodyPr anchor="ctr"/>
            <a:lstStyle/>
            <a:p>
              <a:pPr algn="ctr"/>
              <a:endParaRPr/>
            </a:p>
          </p:txBody>
        </p:sp>
        <p:sp>
          <p:nvSpPr>
            <p:cNvPr id="41" name="椭圆 40">
              <a:extLst>
                <a:ext uri="{FF2B5EF4-FFF2-40B4-BE49-F238E27FC236}">
                  <a16:creationId xmlns:a16="http://schemas.microsoft.com/office/drawing/2014/main" xmlns="" id="{AB2186A7-1B47-481C-801A-AAA39FD2CC65}"/>
                </a:ext>
              </a:extLst>
            </p:cNvPr>
            <p:cNvSpPr/>
            <p:nvPr/>
          </p:nvSpPr>
          <p:spPr bwMode="auto">
            <a:xfrm>
              <a:off x="8635111" y="3071959"/>
              <a:ext cx="190703" cy="190703"/>
            </a:xfrm>
            <a:prstGeom prst="ellipse">
              <a:avLst/>
            </a:prstGeom>
            <a:solidFill>
              <a:schemeClr val="accent2"/>
            </a:solidFill>
            <a:ln w="19050">
              <a:noFill/>
              <a:round/>
              <a:headEnd/>
              <a:tailEnd/>
            </a:ln>
          </p:spPr>
          <p:txBody>
            <a:bodyPr anchor="ctr"/>
            <a:lstStyle/>
            <a:p>
              <a:pPr algn="ctr"/>
              <a:endParaRPr/>
            </a:p>
          </p:txBody>
        </p:sp>
        <p:sp>
          <p:nvSpPr>
            <p:cNvPr id="42" name="椭圆 41">
              <a:extLst>
                <a:ext uri="{FF2B5EF4-FFF2-40B4-BE49-F238E27FC236}">
                  <a16:creationId xmlns:a16="http://schemas.microsoft.com/office/drawing/2014/main" xmlns="" id="{7B4CC957-AE87-49BF-A4FA-5C254CD210D3}"/>
                </a:ext>
              </a:extLst>
            </p:cNvPr>
            <p:cNvSpPr/>
            <p:nvPr/>
          </p:nvSpPr>
          <p:spPr bwMode="auto">
            <a:xfrm>
              <a:off x="8635111" y="2162858"/>
              <a:ext cx="190703" cy="190703"/>
            </a:xfrm>
            <a:prstGeom prst="ellipse">
              <a:avLst/>
            </a:prstGeom>
            <a:solidFill>
              <a:schemeClr val="accent2"/>
            </a:solidFill>
            <a:ln w="19050">
              <a:noFill/>
              <a:round/>
              <a:headEnd/>
              <a:tailEnd/>
            </a:ln>
          </p:spPr>
          <p:txBody>
            <a:bodyPr anchor="ctr"/>
            <a:lstStyle/>
            <a:p>
              <a:pPr algn="ctr"/>
              <a:endParaRPr/>
            </a:p>
          </p:txBody>
        </p:sp>
        <p:sp>
          <p:nvSpPr>
            <p:cNvPr id="45" name="椭圆 44">
              <a:extLst>
                <a:ext uri="{FF2B5EF4-FFF2-40B4-BE49-F238E27FC236}">
                  <a16:creationId xmlns:a16="http://schemas.microsoft.com/office/drawing/2014/main" xmlns="" id="{59BAF47E-7B9B-4C64-9E07-3F35BE9311AE}"/>
                </a:ext>
              </a:extLst>
            </p:cNvPr>
            <p:cNvSpPr/>
            <p:nvPr/>
          </p:nvSpPr>
          <p:spPr bwMode="auto">
            <a:xfrm>
              <a:off x="9449850" y="3071959"/>
              <a:ext cx="190703" cy="190703"/>
            </a:xfrm>
            <a:prstGeom prst="ellipse">
              <a:avLst/>
            </a:prstGeom>
            <a:solidFill>
              <a:schemeClr val="accent1"/>
            </a:solidFill>
            <a:ln w="19050">
              <a:noFill/>
              <a:round/>
              <a:headEnd/>
              <a:tailEnd/>
            </a:ln>
          </p:spPr>
          <p:txBody>
            <a:bodyPr anchor="ctr"/>
            <a:lstStyle/>
            <a:p>
              <a:pPr algn="ctr"/>
              <a:endParaRPr/>
            </a:p>
          </p:txBody>
        </p:sp>
        <p:sp>
          <p:nvSpPr>
            <p:cNvPr id="46" name="椭圆 45">
              <a:extLst>
                <a:ext uri="{FF2B5EF4-FFF2-40B4-BE49-F238E27FC236}">
                  <a16:creationId xmlns:a16="http://schemas.microsoft.com/office/drawing/2014/main" xmlns="" id="{20E0A4BA-FAC7-4DB5-B47A-97DB55933B91}"/>
                </a:ext>
              </a:extLst>
            </p:cNvPr>
            <p:cNvSpPr/>
            <p:nvPr/>
          </p:nvSpPr>
          <p:spPr bwMode="auto">
            <a:xfrm>
              <a:off x="9449850" y="2162858"/>
              <a:ext cx="190703" cy="190703"/>
            </a:xfrm>
            <a:prstGeom prst="ellipse">
              <a:avLst/>
            </a:prstGeom>
            <a:solidFill>
              <a:schemeClr val="accent1"/>
            </a:solidFill>
            <a:ln w="19050">
              <a:noFill/>
              <a:round/>
              <a:headEnd/>
              <a:tailEnd/>
            </a:ln>
          </p:spPr>
          <p:txBody>
            <a:bodyPr anchor="ctr"/>
            <a:lstStyle/>
            <a:p>
              <a:pPr algn="ctr"/>
              <a:endParaRPr/>
            </a:p>
          </p:txBody>
        </p:sp>
        <p:sp>
          <p:nvSpPr>
            <p:cNvPr id="49" name="矩形: 圆角 48">
              <a:extLst>
                <a:ext uri="{FF2B5EF4-FFF2-40B4-BE49-F238E27FC236}">
                  <a16:creationId xmlns:a16="http://schemas.microsoft.com/office/drawing/2014/main" xmlns="" id="{6F79B1CE-1845-49B5-8D71-B4B09F9AA08F}"/>
                </a:ext>
              </a:extLst>
            </p:cNvPr>
            <p:cNvSpPr/>
            <p:nvPr/>
          </p:nvSpPr>
          <p:spPr bwMode="auto">
            <a:xfrm>
              <a:off x="6457215" y="2025308"/>
              <a:ext cx="2075571" cy="465802"/>
            </a:xfrm>
            <a:prstGeom prst="roundRect">
              <a:avLst/>
            </a:prstGeom>
            <a:solidFill>
              <a:schemeClr val="bg1"/>
            </a:solidFill>
            <a:ln w="19050">
              <a:noFill/>
              <a:round/>
              <a:headEnd/>
              <a:tailEnd/>
            </a:ln>
          </p:spPr>
          <p:txBody>
            <a:bodyPr vert="horz" wrap="none" lIns="91440" tIns="45720" rIns="91440" bIns="45720" anchor="ctr" anchorCtr="1" compatLnSpc="1">
              <a:prstTxWarp prst="textNoShape">
                <a:avLst/>
              </a:prstTxWarp>
              <a:norm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大学生恋爱动机多种多样</a:t>
              </a:r>
            </a:p>
          </p:txBody>
        </p:sp>
        <p:sp>
          <p:nvSpPr>
            <p:cNvPr id="50" name="矩形: 圆角 49">
              <a:extLst>
                <a:ext uri="{FF2B5EF4-FFF2-40B4-BE49-F238E27FC236}">
                  <a16:creationId xmlns:a16="http://schemas.microsoft.com/office/drawing/2014/main" xmlns="" id="{862FA493-90AF-4C72-90B3-D24E2CC925A2}"/>
                </a:ext>
              </a:extLst>
            </p:cNvPr>
            <p:cNvSpPr/>
            <p:nvPr/>
          </p:nvSpPr>
          <p:spPr bwMode="auto">
            <a:xfrm>
              <a:off x="9796240" y="2025308"/>
              <a:ext cx="1863207" cy="465802"/>
            </a:xfrm>
            <a:prstGeom prst="roundRect">
              <a:avLst/>
            </a:prstGeom>
            <a:solidFill>
              <a:schemeClr val="bg1"/>
            </a:solidFill>
            <a:ln w="19050">
              <a:noFill/>
              <a:round/>
              <a:headEnd/>
              <a:tailEnd/>
            </a:ln>
          </p:spPr>
          <p:txBody>
            <a:bodyPr vert="horz" wrap="none" lIns="91440" tIns="45720" rIns="91440" bIns="45720" anchor="ctr" anchorCtr="1" compatLnSpc="1">
              <a:prstTxWarp prst="textNoShape">
                <a:avLst/>
              </a:prstTxWarp>
              <a:norm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大学生恋爱讲求短频快</a:t>
              </a:r>
            </a:p>
          </p:txBody>
        </p:sp>
      </p:grpSp>
      <p:sp>
        <p:nvSpPr>
          <p:cNvPr id="12" name="矩形 11"/>
          <p:cNvSpPr/>
          <p:nvPr/>
        </p:nvSpPr>
        <p:spPr>
          <a:xfrm>
            <a:off x="2076594" y="2539383"/>
            <a:ext cx="1863206" cy="983584"/>
          </a:xfrm>
          <a:prstGeom prst="rect">
            <a:avLst/>
          </a:prstGeom>
        </p:spPr>
        <p:txBody>
          <a:bodyPr wrap="square">
            <a:normAutofit/>
          </a:bodyPr>
          <a:lstStyle/>
          <a:p>
            <a:pPr>
              <a:lnSpc>
                <a:spcPct val="120000"/>
              </a:lnSpc>
              <a:buClr>
                <a:srgbClr val="E24848"/>
              </a:buClr>
            </a:pPr>
            <a:r>
              <a:rPr lang="zh-CN" altLang="en-US" sz="1200" noProof="1">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恋爱动机是产生恋爱行动的内部动力，它由恋爱需要引起，并直接指向恋爱目标。</a:t>
            </a:r>
          </a:p>
        </p:txBody>
      </p:sp>
      <p:sp>
        <p:nvSpPr>
          <p:cNvPr id="92" name="矩形 91">
            <a:extLst>
              <a:ext uri="{FF2B5EF4-FFF2-40B4-BE49-F238E27FC236}">
                <a16:creationId xmlns:a16="http://schemas.microsoft.com/office/drawing/2014/main" xmlns="" id="{C7AC8A03-291B-475B-9FF2-F900CAFDE91E}"/>
              </a:ext>
            </a:extLst>
          </p:cNvPr>
          <p:cNvSpPr/>
          <p:nvPr/>
        </p:nvSpPr>
        <p:spPr>
          <a:xfrm>
            <a:off x="5142284" y="2473904"/>
            <a:ext cx="2003563" cy="1142020"/>
          </a:xfrm>
          <a:prstGeom prst="rect">
            <a:avLst/>
          </a:prstGeom>
        </p:spPr>
        <p:txBody>
          <a:bodyPr wrap="square">
            <a:normAutofit fontScale="92500"/>
          </a:bodyPr>
          <a:lstStyle/>
          <a:p>
            <a:pPr>
              <a:lnSpc>
                <a:spcPct val="120000"/>
              </a:lnSpc>
              <a:buClr>
                <a:srgbClr val="E24848"/>
              </a:buClr>
            </a:pPr>
            <a:r>
              <a:rPr lang="zh-CN" altLang="en-US" sz="1200" noProof="1">
                <a:latin typeface="微软雅黑" panose="020B0503020204020204" pitchFamily="34" charset="-122"/>
                <a:ea typeface="微软雅黑" panose="020B0503020204020204" pitchFamily="34" charset="-122"/>
                <a:cs typeface="+mn-ea"/>
                <a:sym typeface="inpin heiti" panose="00000500000000000000" pitchFamily="2" charset="-122"/>
              </a:rPr>
              <a:t>在竞争、开拓、进取的时代里，人们往往追求“时间就是金钱，效 率就是生命”，这种观念深入人们生活的方方面面，甚至在恋爱上人们也追求快节奏。</a:t>
            </a:r>
          </a:p>
        </p:txBody>
      </p:sp>
    </p:spTree>
    <p:extLst>
      <p:ext uri="{BB962C8B-B14F-4D97-AF65-F5344CB8AC3E}">
        <p14:creationId xmlns:p14="http://schemas.microsoft.com/office/powerpoint/2010/main" val="2869195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xmlns="" id="{C9DA87EA-1584-4F60-8321-663784ECF284}"/>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0CBF50DC-D047-472A-A896-EC962C683220}"/>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三、当代大学生恋爱的现状特点</a:t>
            </a:r>
          </a:p>
        </p:txBody>
      </p:sp>
      <p:cxnSp>
        <p:nvCxnSpPr>
          <p:cNvPr id="30" name="直接连接符 29">
            <a:extLst>
              <a:ext uri="{FF2B5EF4-FFF2-40B4-BE49-F238E27FC236}">
                <a16:creationId xmlns:a16="http://schemas.microsoft.com/office/drawing/2014/main" xmlns="" id="{EDB40C6A-B11F-4F13-B5AC-5A2EDEE0398F}"/>
              </a:ext>
            </a:extLst>
          </p:cNvPr>
          <p:cNvCxnSpPr>
            <a:cxnSpLocks/>
          </p:cNvCxnSpPr>
          <p:nvPr/>
        </p:nvCxnSpPr>
        <p:spPr>
          <a:xfrm flipH="1">
            <a:off x="611560" y="1131590"/>
            <a:ext cx="2365313"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81BBE03A-2A2D-4BB6-8E1B-E38E98FC9C4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xmlns="" id="{8380528C-C5DE-4065-A786-863BDE6B0F75}"/>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xmlns="" id="{BD570DB3-1948-4887-9357-B5E28A6AFB2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 name="组合 1">
            <a:extLst>
              <a:ext uri="{FF2B5EF4-FFF2-40B4-BE49-F238E27FC236}">
                <a16:creationId xmlns:a16="http://schemas.microsoft.com/office/drawing/2014/main" xmlns="" id="{0503C0EE-E9F2-4DEA-BEDD-77A4FDD2F40D}"/>
              </a:ext>
            </a:extLst>
          </p:cNvPr>
          <p:cNvGrpSpPr/>
          <p:nvPr/>
        </p:nvGrpSpPr>
        <p:grpSpPr>
          <a:xfrm>
            <a:off x="1736685" y="1665898"/>
            <a:ext cx="5670630" cy="2015505"/>
            <a:chOff x="6300192" y="1778906"/>
            <a:chExt cx="5670630" cy="2015505"/>
          </a:xfrm>
        </p:grpSpPr>
        <p:sp>
          <p:nvSpPr>
            <p:cNvPr id="11" name="文本框 53"/>
            <p:cNvSpPr txBox="1"/>
            <p:nvPr/>
          </p:nvSpPr>
          <p:spPr>
            <a:xfrm>
              <a:off x="6785106" y="2869276"/>
              <a:ext cx="1510548" cy="247852"/>
            </a:xfrm>
            <a:prstGeom prst="rect">
              <a:avLst/>
            </a:prstGeom>
            <a:noFill/>
          </p:spPr>
          <p:txBody>
            <a:bodyPr wrap="none">
              <a:normAutofit fontScale="85000" lnSpcReduction="20000"/>
            </a:bodyPr>
            <a:lstStyle/>
            <a:p>
              <a:pPr algn="r"/>
              <a:r>
                <a:rPr lang="zh-CN" altLang="en-US" sz="1400" b="1" dirty="0">
                  <a:latin typeface="微软雅黑" panose="020B0503020204020204" pitchFamily="34" charset="-122"/>
                  <a:ea typeface="微软雅黑" panose="020B0503020204020204" pitchFamily="34" charset="-122"/>
                  <a:cs typeface="+mn-ea"/>
                  <a:sym typeface="inpin heiti" panose="00000500000000000000" pitchFamily="2" charset="-122"/>
                </a:rPr>
                <a:t>大学生恋爱普遍</a:t>
              </a:r>
            </a:p>
          </p:txBody>
        </p:sp>
        <p:sp>
          <p:nvSpPr>
            <p:cNvPr id="35" name="矩形: 圆角 34">
              <a:extLst>
                <a:ext uri="{FF2B5EF4-FFF2-40B4-BE49-F238E27FC236}">
                  <a16:creationId xmlns:a16="http://schemas.microsoft.com/office/drawing/2014/main" xmlns="" id="{415AA26F-E6BF-4A0D-B63C-CC7AFFA1D01C}"/>
                </a:ext>
              </a:extLst>
            </p:cNvPr>
            <p:cNvSpPr/>
            <p:nvPr/>
          </p:nvSpPr>
          <p:spPr bwMode="auto">
            <a:xfrm>
              <a:off x="6300192" y="1778906"/>
              <a:ext cx="2646294" cy="2015505"/>
            </a:xfrm>
            <a:prstGeom prst="roundRect">
              <a:avLst>
                <a:gd name="adj" fmla="val 9498"/>
              </a:avLst>
            </a:prstGeom>
            <a:solidFill>
              <a:schemeClr val="accent1"/>
            </a:solidFill>
            <a:ln w="19050">
              <a:noFill/>
              <a:round/>
              <a:headEnd/>
              <a:tailEnd/>
            </a:ln>
          </p:spPr>
          <p:txBody>
            <a:bodyPr anchor="ctr"/>
            <a:lstStyle/>
            <a:p>
              <a:pPr algn="ctr"/>
              <a:endParaRPr/>
            </a:p>
          </p:txBody>
        </p:sp>
        <p:sp>
          <p:nvSpPr>
            <p:cNvPr id="36" name="矩形: 圆角 35">
              <a:extLst>
                <a:ext uri="{FF2B5EF4-FFF2-40B4-BE49-F238E27FC236}">
                  <a16:creationId xmlns:a16="http://schemas.microsoft.com/office/drawing/2014/main" xmlns="" id="{3A4BC136-164C-45D6-AE9D-05A5B51977D8}"/>
                </a:ext>
              </a:extLst>
            </p:cNvPr>
            <p:cNvSpPr/>
            <p:nvPr/>
          </p:nvSpPr>
          <p:spPr bwMode="auto">
            <a:xfrm>
              <a:off x="9324528" y="1778906"/>
              <a:ext cx="2646294" cy="2015505"/>
            </a:xfrm>
            <a:prstGeom prst="roundRect">
              <a:avLst>
                <a:gd name="adj" fmla="val 9498"/>
              </a:avLst>
            </a:prstGeom>
            <a:solidFill>
              <a:schemeClr val="accent2"/>
            </a:solidFill>
            <a:ln w="19050">
              <a:noFill/>
              <a:round/>
              <a:headEnd/>
              <a:tailEnd/>
            </a:ln>
          </p:spPr>
          <p:txBody>
            <a:bodyPr anchor="ctr"/>
            <a:lstStyle/>
            <a:p>
              <a:pPr algn="ctr"/>
              <a:endParaRPr/>
            </a:p>
          </p:txBody>
        </p:sp>
        <p:sp>
          <p:nvSpPr>
            <p:cNvPr id="37" name="矩形: 圆角 36">
              <a:extLst>
                <a:ext uri="{FF2B5EF4-FFF2-40B4-BE49-F238E27FC236}">
                  <a16:creationId xmlns:a16="http://schemas.microsoft.com/office/drawing/2014/main" xmlns="" id="{CFD6B44A-CE96-466C-B6CC-9D56F16F92FE}"/>
                </a:ext>
              </a:extLst>
            </p:cNvPr>
            <p:cNvSpPr/>
            <p:nvPr/>
          </p:nvSpPr>
          <p:spPr bwMode="auto">
            <a:xfrm>
              <a:off x="8595447" y="2136696"/>
              <a:ext cx="1080120" cy="243027"/>
            </a:xfrm>
            <a:prstGeom prst="roundRect">
              <a:avLst>
                <a:gd name="adj" fmla="val 50000"/>
              </a:avLst>
            </a:prstGeom>
            <a:solidFill>
              <a:schemeClr val="bg1">
                <a:lumMod val="95000"/>
              </a:schemeClr>
            </a:solidFill>
            <a:ln w="19050">
              <a:noFill/>
              <a:round/>
              <a:headEnd/>
              <a:tailEnd/>
            </a:ln>
          </p:spPr>
          <p:txBody>
            <a:bodyPr anchor="ctr"/>
            <a:lstStyle/>
            <a:p>
              <a:pPr algn="ctr"/>
              <a:endParaRPr/>
            </a:p>
          </p:txBody>
        </p:sp>
        <p:sp>
          <p:nvSpPr>
            <p:cNvPr id="38" name="矩形: 圆角 37">
              <a:extLst>
                <a:ext uri="{FF2B5EF4-FFF2-40B4-BE49-F238E27FC236}">
                  <a16:creationId xmlns:a16="http://schemas.microsoft.com/office/drawing/2014/main" xmlns="" id="{CCC6E05A-893A-43D6-B829-E490050765E1}"/>
                </a:ext>
              </a:extLst>
            </p:cNvPr>
            <p:cNvSpPr/>
            <p:nvPr/>
          </p:nvSpPr>
          <p:spPr bwMode="auto">
            <a:xfrm>
              <a:off x="8595447" y="3045797"/>
              <a:ext cx="1080120" cy="243027"/>
            </a:xfrm>
            <a:prstGeom prst="roundRect">
              <a:avLst>
                <a:gd name="adj" fmla="val 50000"/>
              </a:avLst>
            </a:prstGeom>
            <a:solidFill>
              <a:schemeClr val="bg1">
                <a:lumMod val="95000"/>
              </a:schemeClr>
            </a:solidFill>
            <a:ln w="19050">
              <a:noFill/>
              <a:round/>
              <a:headEnd/>
              <a:tailEnd/>
            </a:ln>
          </p:spPr>
          <p:txBody>
            <a:bodyPr anchor="ctr"/>
            <a:lstStyle/>
            <a:p>
              <a:pPr algn="ctr"/>
              <a:endParaRPr/>
            </a:p>
          </p:txBody>
        </p:sp>
        <p:sp>
          <p:nvSpPr>
            <p:cNvPr id="41" name="椭圆 40">
              <a:extLst>
                <a:ext uri="{FF2B5EF4-FFF2-40B4-BE49-F238E27FC236}">
                  <a16:creationId xmlns:a16="http://schemas.microsoft.com/office/drawing/2014/main" xmlns="" id="{AB2186A7-1B47-481C-801A-AAA39FD2CC65}"/>
                </a:ext>
              </a:extLst>
            </p:cNvPr>
            <p:cNvSpPr/>
            <p:nvPr/>
          </p:nvSpPr>
          <p:spPr bwMode="auto">
            <a:xfrm>
              <a:off x="8635111" y="3071959"/>
              <a:ext cx="190703" cy="190703"/>
            </a:xfrm>
            <a:prstGeom prst="ellipse">
              <a:avLst/>
            </a:prstGeom>
            <a:solidFill>
              <a:schemeClr val="accent2"/>
            </a:solidFill>
            <a:ln w="19050">
              <a:noFill/>
              <a:round/>
              <a:headEnd/>
              <a:tailEnd/>
            </a:ln>
          </p:spPr>
          <p:txBody>
            <a:bodyPr anchor="ctr"/>
            <a:lstStyle/>
            <a:p>
              <a:pPr algn="ctr"/>
              <a:endParaRPr/>
            </a:p>
          </p:txBody>
        </p:sp>
        <p:sp>
          <p:nvSpPr>
            <p:cNvPr id="42" name="椭圆 41">
              <a:extLst>
                <a:ext uri="{FF2B5EF4-FFF2-40B4-BE49-F238E27FC236}">
                  <a16:creationId xmlns:a16="http://schemas.microsoft.com/office/drawing/2014/main" xmlns="" id="{7B4CC957-AE87-49BF-A4FA-5C254CD210D3}"/>
                </a:ext>
              </a:extLst>
            </p:cNvPr>
            <p:cNvSpPr/>
            <p:nvPr/>
          </p:nvSpPr>
          <p:spPr bwMode="auto">
            <a:xfrm>
              <a:off x="8635111" y="2162858"/>
              <a:ext cx="190703" cy="190703"/>
            </a:xfrm>
            <a:prstGeom prst="ellipse">
              <a:avLst/>
            </a:prstGeom>
            <a:solidFill>
              <a:schemeClr val="accent2"/>
            </a:solidFill>
            <a:ln w="19050">
              <a:noFill/>
              <a:round/>
              <a:headEnd/>
              <a:tailEnd/>
            </a:ln>
          </p:spPr>
          <p:txBody>
            <a:bodyPr anchor="ctr"/>
            <a:lstStyle/>
            <a:p>
              <a:pPr algn="ctr"/>
              <a:endParaRPr/>
            </a:p>
          </p:txBody>
        </p:sp>
        <p:sp>
          <p:nvSpPr>
            <p:cNvPr id="45" name="椭圆 44">
              <a:extLst>
                <a:ext uri="{FF2B5EF4-FFF2-40B4-BE49-F238E27FC236}">
                  <a16:creationId xmlns:a16="http://schemas.microsoft.com/office/drawing/2014/main" xmlns="" id="{59BAF47E-7B9B-4C64-9E07-3F35BE9311AE}"/>
                </a:ext>
              </a:extLst>
            </p:cNvPr>
            <p:cNvSpPr/>
            <p:nvPr/>
          </p:nvSpPr>
          <p:spPr bwMode="auto">
            <a:xfrm>
              <a:off x="9449850" y="3071959"/>
              <a:ext cx="190703" cy="190703"/>
            </a:xfrm>
            <a:prstGeom prst="ellipse">
              <a:avLst/>
            </a:prstGeom>
            <a:solidFill>
              <a:schemeClr val="accent1"/>
            </a:solidFill>
            <a:ln w="19050">
              <a:noFill/>
              <a:round/>
              <a:headEnd/>
              <a:tailEnd/>
            </a:ln>
          </p:spPr>
          <p:txBody>
            <a:bodyPr anchor="ctr"/>
            <a:lstStyle/>
            <a:p>
              <a:pPr algn="ctr"/>
              <a:endParaRPr/>
            </a:p>
          </p:txBody>
        </p:sp>
        <p:sp>
          <p:nvSpPr>
            <p:cNvPr id="46" name="椭圆 45">
              <a:extLst>
                <a:ext uri="{FF2B5EF4-FFF2-40B4-BE49-F238E27FC236}">
                  <a16:creationId xmlns:a16="http://schemas.microsoft.com/office/drawing/2014/main" xmlns="" id="{20E0A4BA-FAC7-4DB5-B47A-97DB55933B91}"/>
                </a:ext>
              </a:extLst>
            </p:cNvPr>
            <p:cNvSpPr/>
            <p:nvPr/>
          </p:nvSpPr>
          <p:spPr bwMode="auto">
            <a:xfrm>
              <a:off x="9449850" y="2162858"/>
              <a:ext cx="190703" cy="190703"/>
            </a:xfrm>
            <a:prstGeom prst="ellipse">
              <a:avLst/>
            </a:prstGeom>
            <a:solidFill>
              <a:schemeClr val="accent1"/>
            </a:solidFill>
            <a:ln w="19050">
              <a:noFill/>
              <a:round/>
              <a:headEnd/>
              <a:tailEnd/>
            </a:ln>
          </p:spPr>
          <p:txBody>
            <a:bodyPr anchor="ctr"/>
            <a:lstStyle/>
            <a:p>
              <a:pPr algn="ctr"/>
              <a:endParaRPr/>
            </a:p>
          </p:txBody>
        </p:sp>
        <p:sp>
          <p:nvSpPr>
            <p:cNvPr id="49" name="矩形: 圆角 48">
              <a:extLst>
                <a:ext uri="{FF2B5EF4-FFF2-40B4-BE49-F238E27FC236}">
                  <a16:creationId xmlns:a16="http://schemas.microsoft.com/office/drawing/2014/main" xmlns="" id="{6F79B1CE-1845-49B5-8D71-B4B09F9AA08F}"/>
                </a:ext>
              </a:extLst>
            </p:cNvPr>
            <p:cNvSpPr/>
            <p:nvPr/>
          </p:nvSpPr>
          <p:spPr bwMode="auto">
            <a:xfrm>
              <a:off x="6457215" y="2025308"/>
              <a:ext cx="2075571" cy="465802"/>
            </a:xfrm>
            <a:prstGeom prst="roundRect">
              <a:avLst/>
            </a:prstGeom>
            <a:solidFill>
              <a:schemeClr val="bg1"/>
            </a:solidFill>
            <a:ln w="19050">
              <a:noFill/>
              <a:round/>
              <a:headEnd/>
              <a:tailEnd/>
            </a:ln>
          </p:spPr>
          <p:txBody>
            <a:bodyPr vert="horz" wrap="none" lIns="91440" tIns="45720" rIns="91440" bIns="45720" anchor="ctr" anchorCtr="1" compatLnSpc="1">
              <a:prstTxWarp prst="textNoShape">
                <a:avLst/>
              </a:prstTxWarp>
              <a:normAutofit/>
            </a:bodyPr>
            <a:lstStyle/>
            <a:p>
              <a:pPr algn="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大学生恋爱考虑较单一</a:t>
              </a:r>
            </a:p>
          </p:txBody>
        </p:sp>
        <p:sp>
          <p:nvSpPr>
            <p:cNvPr id="50" name="矩形: 圆角 49">
              <a:extLst>
                <a:ext uri="{FF2B5EF4-FFF2-40B4-BE49-F238E27FC236}">
                  <a16:creationId xmlns:a16="http://schemas.microsoft.com/office/drawing/2014/main" xmlns="" id="{862FA493-90AF-4C72-90B3-D24E2CC925A2}"/>
                </a:ext>
              </a:extLst>
            </p:cNvPr>
            <p:cNvSpPr/>
            <p:nvPr/>
          </p:nvSpPr>
          <p:spPr bwMode="auto">
            <a:xfrm>
              <a:off x="9796240" y="2025308"/>
              <a:ext cx="2017559" cy="465802"/>
            </a:xfrm>
            <a:prstGeom prst="roundRect">
              <a:avLst/>
            </a:prstGeom>
            <a:solidFill>
              <a:schemeClr val="bg1"/>
            </a:solidFill>
            <a:ln w="19050">
              <a:noFill/>
              <a:round/>
              <a:headEnd/>
              <a:tailEnd/>
            </a:ln>
          </p:spPr>
          <p:txBody>
            <a:bodyPr vert="horz" wrap="none" lIns="91440" tIns="45720" rIns="91440" bIns="45720" anchor="ctr" anchorCtr="1" compatLnSpc="1">
              <a:prstTxWarp prst="textNoShape">
                <a:avLst/>
              </a:prstTxWarp>
              <a:normAutofit/>
            </a:bodyPr>
            <a:lstStyle/>
            <a:p>
              <a:pPr algn="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大学生恋爱中性行为增加</a:t>
              </a:r>
            </a:p>
          </p:txBody>
        </p:sp>
      </p:grpSp>
      <p:sp>
        <p:nvSpPr>
          <p:cNvPr id="12" name="矩形 11"/>
          <p:cNvSpPr/>
          <p:nvPr/>
        </p:nvSpPr>
        <p:spPr>
          <a:xfrm>
            <a:off x="1919998" y="2433109"/>
            <a:ext cx="1991270" cy="1142021"/>
          </a:xfrm>
          <a:prstGeom prst="rect">
            <a:avLst/>
          </a:prstGeom>
        </p:spPr>
        <p:txBody>
          <a:bodyPr wrap="square">
            <a:noAutofit/>
          </a:bodyPr>
          <a:lstStyle/>
          <a:p>
            <a:pPr algn="r">
              <a:lnSpc>
                <a:spcPct val="120000"/>
              </a:lnSpc>
              <a:buClr>
                <a:srgbClr val="E24848"/>
              </a:buClr>
            </a:pPr>
            <a:r>
              <a:rPr lang="zh-CN" altLang="en-US" sz="1200" noProof="1">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对于爱情的热情向往和追求使得大学生往往只考虑双方的情感体验，而忽视了一些诸如未来就业 发展、家庭背景等现实的因素。</a:t>
            </a:r>
            <a:r>
              <a:rPr lang="zh-CN" altLang="en-US" sz="1200" noProof="1">
                <a:latin typeface="微软雅黑" panose="020B0503020204020204" pitchFamily="34" charset="-122"/>
                <a:ea typeface="微软雅黑" panose="020B0503020204020204" pitchFamily="34" charset="-122"/>
                <a:cs typeface="+mn-ea"/>
                <a:sym typeface="inpin heiti" panose="00000500000000000000" pitchFamily="2" charset="-122"/>
              </a:rPr>
              <a:t> </a:t>
            </a:r>
          </a:p>
        </p:txBody>
      </p:sp>
      <p:sp>
        <p:nvSpPr>
          <p:cNvPr id="92" name="矩形 91">
            <a:extLst>
              <a:ext uri="{FF2B5EF4-FFF2-40B4-BE49-F238E27FC236}">
                <a16:creationId xmlns:a16="http://schemas.microsoft.com/office/drawing/2014/main" xmlns="" id="{C7AC8A03-291B-475B-9FF2-F900CAFDE91E}"/>
              </a:ext>
            </a:extLst>
          </p:cNvPr>
          <p:cNvSpPr/>
          <p:nvPr/>
        </p:nvSpPr>
        <p:spPr>
          <a:xfrm>
            <a:off x="5200296" y="2473904"/>
            <a:ext cx="2108008" cy="1142020"/>
          </a:xfrm>
          <a:prstGeom prst="rect">
            <a:avLst/>
          </a:prstGeom>
        </p:spPr>
        <p:txBody>
          <a:bodyPr wrap="square">
            <a:normAutofit/>
          </a:bodyPr>
          <a:lstStyle/>
          <a:p>
            <a:pPr>
              <a:lnSpc>
                <a:spcPct val="120000"/>
              </a:lnSpc>
              <a:buClr>
                <a:srgbClr val="E24848"/>
              </a:buClr>
            </a:pPr>
            <a:r>
              <a:rPr lang="zh-CN" altLang="en-US" sz="1200" noProof="1">
                <a:latin typeface="微软雅黑" panose="020B0503020204020204" pitchFamily="34" charset="-122"/>
                <a:ea typeface="微软雅黑" panose="020B0503020204020204" pitchFamily="34" charset="-122"/>
                <a:cs typeface="+mn-ea"/>
                <a:sym typeface="inpin heiti" panose="00000500000000000000" pitchFamily="2" charset="-122"/>
              </a:rPr>
              <a:t>当前大学生恋爱的一个新变化和新特点，无疑是性观念上的变化。</a:t>
            </a:r>
          </a:p>
        </p:txBody>
      </p:sp>
    </p:spTree>
    <p:extLst>
      <p:ext uri="{BB962C8B-B14F-4D97-AF65-F5344CB8AC3E}">
        <p14:creationId xmlns:p14="http://schemas.microsoft.com/office/powerpoint/2010/main" val="24399577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5831C421-F493-4093-A971-04A4D15C7369}"/>
              </a:ext>
            </a:extLst>
          </p:cNvPr>
          <p:cNvPicPr>
            <a:picLocks noChangeAspect="1"/>
          </p:cNvPicPr>
          <p:nvPr/>
        </p:nvPicPr>
        <p:blipFill rotWithShape="1">
          <a:blip r:embed="rId3">
            <a:extLst>
              <a:ext uri="{28A0092B-C50C-407E-A947-70E740481C1C}">
                <a14:useLocalDpi xmlns:a14="http://schemas.microsoft.com/office/drawing/2010/main" val="0"/>
              </a:ext>
            </a:extLst>
          </a:blip>
          <a:srcRect t="22167" b="12843"/>
          <a:stretch/>
        </p:blipFill>
        <p:spPr>
          <a:xfrm>
            <a:off x="2896018" y="1155275"/>
            <a:ext cx="6261100" cy="2509114"/>
          </a:xfrm>
          <a:prstGeom prst="rect">
            <a:avLst/>
          </a:prstGeom>
        </p:spPr>
      </p:pic>
      <p:sp>
        <p:nvSpPr>
          <p:cNvPr id="87" name="Flowchart: Process 3">
            <a:extLst>
              <a:ext uri="{FF2B5EF4-FFF2-40B4-BE49-F238E27FC236}">
                <a16:creationId xmlns:a16="http://schemas.microsoft.com/office/drawing/2014/main" xmlns="" id="{0FB6EB22-934F-488A-9268-1C66FA0A2727}"/>
              </a:ext>
            </a:extLst>
          </p:cNvPr>
          <p:cNvSpPr/>
          <p:nvPr/>
        </p:nvSpPr>
        <p:spPr>
          <a:xfrm>
            <a:off x="0" y="1906646"/>
            <a:ext cx="4572000" cy="323685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90" name="组合 89">
            <a:extLst>
              <a:ext uri="{FF2B5EF4-FFF2-40B4-BE49-F238E27FC236}">
                <a16:creationId xmlns:a16="http://schemas.microsoft.com/office/drawing/2014/main" xmlns="" id="{33DDFCF2-879F-478B-B88A-4E9DBE406668}"/>
              </a:ext>
            </a:extLst>
          </p:cNvPr>
          <p:cNvGrpSpPr/>
          <p:nvPr/>
        </p:nvGrpSpPr>
        <p:grpSpPr>
          <a:xfrm>
            <a:off x="611298" y="2583181"/>
            <a:ext cx="6800850" cy="1714500"/>
            <a:chOff x="611298" y="2583181"/>
            <a:chExt cx="6800850" cy="1714500"/>
          </a:xfrm>
        </p:grpSpPr>
        <p:sp>
          <p:nvSpPr>
            <p:cNvPr id="91" name="Flowchart: Process 4">
              <a:extLst>
                <a:ext uri="{FF2B5EF4-FFF2-40B4-BE49-F238E27FC236}">
                  <a16:creationId xmlns:a16="http://schemas.microsoft.com/office/drawing/2014/main" xmlns="" id="{6E0EAFD1-DD8F-4AE9-B64D-3CB030084DE6}"/>
                </a:ext>
              </a:extLst>
            </p:cNvPr>
            <p:cNvSpPr/>
            <p:nvPr/>
          </p:nvSpPr>
          <p:spPr>
            <a:xfrm>
              <a:off x="611298" y="2583181"/>
              <a:ext cx="6800850" cy="1714500"/>
            </a:xfrm>
            <a:prstGeom prst="flowChartProcess">
              <a:avLst/>
            </a:prstGeom>
            <a:solidFill>
              <a:schemeClr val="bg1"/>
            </a:solidFill>
            <a:ln>
              <a:noFill/>
            </a:ln>
            <a:effectLst>
              <a:outerShdw blurRad="723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92" name="Группа 398">
              <a:extLst>
                <a:ext uri="{FF2B5EF4-FFF2-40B4-BE49-F238E27FC236}">
                  <a16:creationId xmlns:a16="http://schemas.microsoft.com/office/drawing/2014/main" xmlns="" id="{F7C61BC0-0A3C-426F-BDCD-0766F334FD49}"/>
                </a:ext>
              </a:extLst>
            </p:cNvPr>
            <p:cNvGrpSpPr/>
            <p:nvPr/>
          </p:nvGrpSpPr>
          <p:grpSpPr>
            <a:xfrm>
              <a:off x="903251" y="2945794"/>
              <a:ext cx="3780792" cy="259946"/>
              <a:chOff x="5886450" y="2180312"/>
              <a:chExt cx="13395024" cy="920967"/>
            </a:xfrm>
            <a:solidFill>
              <a:schemeClr val="accent4"/>
            </a:solidFill>
          </p:grpSpPr>
          <p:sp>
            <p:nvSpPr>
              <p:cNvPr id="100" name="Freeform 356">
                <a:extLst>
                  <a:ext uri="{FF2B5EF4-FFF2-40B4-BE49-F238E27FC236}">
                    <a16:creationId xmlns:a16="http://schemas.microsoft.com/office/drawing/2014/main" xmlns="" id="{D4AEC960-7323-4CB7-88C7-72F6E7A37A7C}"/>
                  </a:ext>
                </a:extLst>
              </p:cNvPr>
              <p:cNvSpPr>
                <a:spLocks noEditPoints="1"/>
              </p:cNvSpPr>
              <p:nvPr/>
            </p:nvSpPr>
            <p:spPr bwMode="auto">
              <a:xfrm>
                <a:off x="5886450" y="2328165"/>
                <a:ext cx="1531939" cy="773114"/>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sp>
            <p:nvSpPr>
              <p:cNvPr id="101" name="Freeform 357">
                <a:extLst>
                  <a:ext uri="{FF2B5EF4-FFF2-40B4-BE49-F238E27FC236}">
                    <a16:creationId xmlns:a16="http://schemas.microsoft.com/office/drawing/2014/main" xmlns="" id="{F8328FD7-3D41-4E6D-864B-2A9A16104CC6}"/>
                  </a:ext>
                </a:extLst>
              </p:cNvPr>
              <p:cNvSpPr>
                <a:spLocks noEditPoints="1"/>
              </p:cNvSpPr>
              <p:nvPr/>
            </p:nvSpPr>
            <p:spPr bwMode="auto">
              <a:xfrm>
                <a:off x="17749535" y="2180312"/>
                <a:ext cx="1531939" cy="773114"/>
              </a:xfrm>
              <a:custGeom>
                <a:avLst/>
                <a:gdLst>
                  <a:gd name="T0" fmla="*/ 2053 w 2895"/>
                  <a:gd name="T1" fmla="*/ 276 h 1460"/>
                  <a:gd name="T2" fmla="*/ 1910 w 2895"/>
                  <a:gd name="T3" fmla="*/ 337 h 1460"/>
                  <a:gd name="T4" fmla="*/ 1795 w 2895"/>
                  <a:gd name="T5" fmla="*/ 438 h 1460"/>
                  <a:gd name="T6" fmla="*/ 1719 w 2895"/>
                  <a:gd name="T7" fmla="*/ 572 h 1460"/>
                  <a:gd name="T8" fmla="*/ 1692 w 2895"/>
                  <a:gd name="T9" fmla="*/ 729 h 1460"/>
                  <a:gd name="T10" fmla="*/ 1719 w 2895"/>
                  <a:gd name="T11" fmla="*/ 887 h 1460"/>
                  <a:gd name="T12" fmla="*/ 1795 w 2895"/>
                  <a:gd name="T13" fmla="*/ 1020 h 1460"/>
                  <a:gd name="T14" fmla="*/ 1910 w 2895"/>
                  <a:gd name="T15" fmla="*/ 1122 h 1460"/>
                  <a:gd name="T16" fmla="*/ 2053 w 2895"/>
                  <a:gd name="T17" fmla="*/ 1183 h 1460"/>
                  <a:gd name="T18" fmla="*/ 2216 w 2895"/>
                  <a:gd name="T19" fmla="*/ 1192 h 1460"/>
                  <a:gd name="T20" fmla="*/ 2367 w 2895"/>
                  <a:gd name="T21" fmla="*/ 1148 h 1460"/>
                  <a:gd name="T22" fmla="*/ 2492 w 2895"/>
                  <a:gd name="T23" fmla="*/ 1059 h 1460"/>
                  <a:gd name="T24" fmla="*/ 2582 w 2895"/>
                  <a:gd name="T25" fmla="*/ 934 h 1460"/>
                  <a:gd name="T26" fmla="*/ 2627 w 2895"/>
                  <a:gd name="T27" fmla="*/ 784 h 1460"/>
                  <a:gd name="T28" fmla="*/ 2617 w 2895"/>
                  <a:gd name="T29" fmla="*/ 622 h 1460"/>
                  <a:gd name="T30" fmla="*/ 2557 w 2895"/>
                  <a:gd name="T31" fmla="*/ 480 h 1460"/>
                  <a:gd name="T32" fmla="*/ 2454 w 2895"/>
                  <a:gd name="T33" fmla="*/ 366 h 1460"/>
                  <a:gd name="T34" fmla="*/ 2319 w 2895"/>
                  <a:gd name="T35" fmla="*/ 291 h 1460"/>
                  <a:gd name="T36" fmla="*/ 2161 w 2895"/>
                  <a:gd name="T37" fmla="*/ 263 h 1460"/>
                  <a:gd name="T38" fmla="*/ 2232 w 2895"/>
                  <a:gd name="T39" fmla="*/ 3 h 1460"/>
                  <a:gd name="T40" fmla="*/ 2431 w 2895"/>
                  <a:gd name="T41" fmla="*/ 51 h 1460"/>
                  <a:gd name="T42" fmla="*/ 2606 w 2895"/>
                  <a:gd name="T43" fmla="*/ 149 h 1460"/>
                  <a:gd name="T44" fmla="*/ 2746 w 2895"/>
                  <a:gd name="T45" fmla="*/ 288 h 1460"/>
                  <a:gd name="T46" fmla="*/ 2844 w 2895"/>
                  <a:gd name="T47" fmla="*/ 461 h 1460"/>
                  <a:gd name="T48" fmla="*/ 2892 w 2895"/>
                  <a:gd name="T49" fmla="*/ 659 h 1460"/>
                  <a:gd name="T50" fmla="*/ 2883 w 2895"/>
                  <a:gd name="T51" fmla="*/ 868 h 1460"/>
                  <a:gd name="T52" fmla="*/ 2817 w 2895"/>
                  <a:gd name="T53" fmla="*/ 1059 h 1460"/>
                  <a:gd name="T54" fmla="*/ 2704 w 2895"/>
                  <a:gd name="T55" fmla="*/ 1222 h 1460"/>
                  <a:gd name="T56" fmla="*/ 2551 w 2895"/>
                  <a:gd name="T57" fmla="*/ 1348 h 1460"/>
                  <a:gd name="T58" fmla="*/ 2367 w 2895"/>
                  <a:gd name="T59" fmla="*/ 1430 h 1460"/>
                  <a:gd name="T60" fmla="*/ 2161 w 2895"/>
                  <a:gd name="T61" fmla="*/ 1460 h 1460"/>
                  <a:gd name="T62" fmla="*/ 596 w 2895"/>
                  <a:gd name="T63" fmla="*/ 1446 h 1460"/>
                  <a:gd name="T64" fmla="*/ 403 w 2895"/>
                  <a:gd name="T65" fmla="*/ 1381 h 1460"/>
                  <a:gd name="T66" fmla="*/ 240 w 2895"/>
                  <a:gd name="T67" fmla="*/ 1269 h 1460"/>
                  <a:gd name="T68" fmla="*/ 113 w 2895"/>
                  <a:gd name="T69" fmla="*/ 1117 h 1460"/>
                  <a:gd name="T70" fmla="*/ 29 w 2895"/>
                  <a:gd name="T71" fmla="*/ 934 h 1460"/>
                  <a:gd name="T72" fmla="*/ 0 w 2895"/>
                  <a:gd name="T73" fmla="*/ 729 h 1460"/>
                  <a:gd name="T74" fmla="*/ 29 w 2895"/>
                  <a:gd name="T75" fmla="*/ 524 h 1460"/>
                  <a:gd name="T76" fmla="*/ 113 w 2895"/>
                  <a:gd name="T77" fmla="*/ 342 h 1460"/>
                  <a:gd name="T78" fmla="*/ 240 w 2895"/>
                  <a:gd name="T79" fmla="*/ 191 h 1460"/>
                  <a:gd name="T80" fmla="*/ 403 w 2895"/>
                  <a:gd name="T81" fmla="*/ 79 h 1460"/>
                  <a:gd name="T82" fmla="*/ 596 w 2895"/>
                  <a:gd name="T83" fmla="*/ 13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2161" y="263"/>
                    </a:moveTo>
                    <a:lnTo>
                      <a:pt x="2106" y="266"/>
                    </a:lnTo>
                    <a:lnTo>
                      <a:pt x="2053" y="276"/>
                    </a:lnTo>
                    <a:lnTo>
                      <a:pt x="2003" y="291"/>
                    </a:lnTo>
                    <a:lnTo>
                      <a:pt x="1955" y="311"/>
                    </a:lnTo>
                    <a:lnTo>
                      <a:pt x="1910" y="337"/>
                    </a:lnTo>
                    <a:lnTo>
                      <a:pt x="1868" y="366"/>
                    </a:lnTo>
                    <a:lnTo>
                      <a:pt x="1830" y="400"/>
                    </a:lnTo>
                    <a:lnTo>
                      <a:pt x="1795" y="438"/>
                    </a:lnTo>
                    <a:lnTo>
                      <a:pt x="1765" y="480"/>
                    </a:lnTo>
                    <a:lnTo>
                      <a:pt x="1740" y="524"/>
                    </a:lnTo>
                    <a:lnTo>
                      <a:pt x="1719" y="572"/>
                    </a:lnTo>
                    <a:lnTo>
                      <a:pt x="1705" y="622"/>
                    </a:lnTo>
                    <a:lnTo>
                      <a:pt x="1695" y="675"/>
                    </a:lnTo>
                    <a:lnTo>
                      <a:pt x="1692" y="729"/>
                    </a:lnTo>
                    <a:lnTo>
                      <a:pt x="1695" y="784"/>
                    </a:lnTo>
                    <a:lnTo>
                      <a:pt x="1705" y="837"/>
                    </a:lnTo>
                    <a:lnTo>
                      <a:pt x="1719" y="887"/>
                    </a:lnTo>
                    <a:lnTo>
                      <a:pt x="1740" y="934"/>
                    </a:lnTo>
                    <a:lnTo>
                      <a:pt x="1765" y="979"/>
                    </a:lnTo>
                    <a:lnTo>
                      <a:pt x="1795" y="1020"/>
                    </a:lnTo>
                    <a:lnTo>
                      <a:pt x="1830" y="1059"/>
                    </a:lnTo>
                    <a:lnTo>
                      <a:pt x="1868" y="1093"/>
                    </a:lnTo>
                    <a:lnTo>
                      <a:pt x="1910" y="1122"/>
                    </a:lnTo>
                    <a:lnTo>
                      <a:pt x="1955" y="1148"/>
                    </a:lnTo>
                    <a:lnTo>
                      <a:pt x="2003" y="1168"/>
                    </a:lnTo>
                    <a:lnTo>
                      <a:pt x="2053" y="1183"/>
                    </a:lnTo>
                    <a:lnTo>
                      <a:pt x="2106" y="1192"/>
                    </a:lnTo>
                    <a:lnTo>
                      <a:pt x="2161" y="1196"/>
                    </a:lnTo>
                    <a:lnTo>
                      <a:pt x="2216" y="1192"/>
                    </a:lnTo>
                    <a:lnTo>
                      <a:pt x="2269" y="1183"/>
                    </a:lnTo>
                    <a:lnTo>
                      <a:pt x="2319" y="1168"/>
                    </a:lnTo>
                    <a:lnTo>
                      <a:pt x="2367" y="1148"/>
                    </a:lnTo>
                    <a:lnTo>
                      <a:pt x="2412" y="1122"/>
                    </a:lnTo>
                    <a:lnTo>
                      <a:pt x="2454" y="1093"/>
                    </a:lnTo>
                    <a:lnTo>
                      <a:pt x="2492" y="1059"/>
                    </a:lnTo>
                    <a:lnTo>
                      <a:pt x="2527" y="1020"/>
                    </a:lnTo>
                    <a:lnTo>
                      <a:pt x="2557" y="979"/>
                    </a:lnTo>
                    <a:lnTo>
                      <a:pt x="2582" y="934"/>
                    </a:lnTo>
                    <a:lnTo>
                      <a:pt x="2603" y="887"/>
                    </a:lnTo>
                    <a:lnTo>
                      <a:pt x="2617" y="837"/>
                    </a:lnTo>
                    <a:lnTo>
                      <a:pt x="2627" y="784"/>
                    </a:lnTo>
                    <a:lnTo>
                      <a:pt x="2630" y="729"/>
                    </a:lnTo>
                    <a:lnTo>
                      <a:pt x="2627" y="675"/>
                    </a:lnTo>
                    <a:lnTo>
                      <a:pt x="2617" y="622"/>
                    </a:lnTo>
                    <a:lnTo>
                      <a:pt x="2603" y="572"/>
                    </a:lnTo>
                    <a:lnTo>
                      <a:pt x="2582" y="524"/>
                    </a:lnTo>
                    <a:lnTo>
                      <a:pt x="2557" y="480"/>
                    </a:lnTo>
                    <a:lnTo>
                      <a:pt x="2527" y="438"/>
                    </a:lnTo>
                    <a:lnTo>
                      <a:pt x="2492" y="400"/>
                    </a:lnTo>
                    <a:lnTo>
                      <a:pt x="2454" y="366"/>
                    </a:lnTo>
                    <a:lnTo>
                      <a:pt x="2412" y="337"/>
                    </a:lnTo>
                    <a:lnTo>
                      <a:pt x="2367" y="311"/>
                    </a:lnTo>
                    <a:lnTo>
                      <a:pt x="2319" y="291"/>
                    </a:lnTo>
                    <a:lnTo>
                      <a:pt x="2269" y="276"/>
                    </a:lnTo>
                    <a:lnTo>
                      <a:pt x="2216" y="266"/>
                    </a:lnTo>
                    <a:lnTo>
                      <a:pt x="2161" y="263"/>
                    </a:lnTo>
                    <a:close/>
                    <a:moveTo>
                      <a:pt x="735" y="0"/>
                    </a:moveTo>
                    <a:lnTo>
                      <a:pt x="2161" y="0"/>
                    </a:lnTo>
                    <a:lnTo>
                      <a:pt x="2232" y="3"/>
                    </a:lnTo>
                    <a:lnTo>
                      <a:pt x="2301" y="13"/>
                    </a:lnTo>
                    <a:lnTo>
                      <a:pt x="2367" y="29"/>
                    </a:lnTo>
                    <a:lnTo>
                      <a:pt x="2431" y="51"/>
                    </a:lnTo>
                    <a:lnTo>
                      <a:pt x="2492" y="79"/>
                    </a:lnTo>
                    <a:lnTo>
                      <a:pt x="2551" y="110"/>
                    </a:lnTo>
                    <a:lnTo>
                      <a:pt x="2606" y="149"/>
                    </a:lnTo>
                    <a:lnTo>
                      <a:pt x="2657" y="191"/>
                    </a:lnTo>
                    <a:lnTo>
                      <a:pt x="2704" y="237"/>
                    </a:lnTo>
                    <a:lnTo>
                      <a:pt x="2746" y="288"/>
                    </a:lnTo>
                    <a:lnTo>
                      <a:pt x="2784" y="342"/>
                    </a:lnTo>
                    <a:lnTo>
                      <a:pt x="2817" y="400"/>
                    </a:lnTo>
                    <a:lnTo>
                      <a:pt x="2844" y="461"/>
                    </a:lnTo>
                    <a:lnTo>
                      <a:pt x="2867" y="524"/>
                    </a:lnTo>
                    <a:lnTo>
                      <a:pt x="2883" y="590"/>
                    </a:lnTo>
                    <a:lnTo>
                      <a:pt x="2892" y="659"/>
                    </a:lnTo>
                    <a:lnTo>
                      <a:pt x="2895" y="729"/>
                    </a:lnTo>
                    <a:lnTo>
                      <a:pt x="2892" y="799"/>
                    </a:lnTo>
                    <a:lnTo>
                      <a:pt x="2883" y="868"/>
                    </a:lnTo>
                    <a:lnTo>
                      <a:pt x="2867" y="934"/>
                    </a:lnTo>
                    <a:lnTo>
                      <a:pt x="2844" y="998"/>
                    </a:lnTo>
                    <a:lnTo>
                      <a:pt x="2817" y="1059"/>
                    </a:lnTo>
                    <a:lnTo>
                      <a:pt x="2784" y="1117"/>
                    </a:lnTo>
                    <a:lnTo>
                      <a:pt x="2746" y="1171"/>
                    </a:lnTo>
                    <a:lnTo>
                      <a:pt x="2704" y="1222"/>
                    </a:lnTo>
                    <a:lnTo>
                      <a:pt x="2657" y="1269"/>
                    </a:lnTo>
                    <a:lnTo>
                      <a:pt x="2606" y="1310"/>
                    </a:lnTo>
                    <a:lnTo>
                      <a:pt x="2551" y="1348"/>
                    </a:lnTo>
                    <a:lnTo>
                      <a:pt x="2492" y="1381"/>
                    </a:lnTo>
                    <a:lnTo>
                      <a:pt x="2431" y="1408"/>
                    </a:lnTo>
                    <a:lnTo>
                      <a:pt x="2367" y="1430"/>
                    </a:lnTo>
                    <a:lnTo>
                      <a:pt x="2301" y="1446"/>
                    </a:lnTo>
                    <a:lnTo>
                      <a:pt x="2232" y="1456"/>
                    </a:lnTo>
                    <a:lnTo>
                      <a:pt x="2161" y="1460"/>
                    </a:lnTo>
                    <a:lnTo>
                      <a:pt x="735" y="1460"/>
                    </a:lnTo>
                    <a:lnTo>
                      <a:pt x="664" y="1456"/>
                    </a:lnTo>
                    <a:lnTo>
                      <a:pt x="596" y="1446"/>
                    </a:lnTo>
                    <a:lnTo>
                      <a:pt x="529" y="1430"/>
                    </a:lnTo>
                    <a:lnTo>
                      <a:pt x="464" y="1408"/>
                    </a:lnTo>
                    <a:lnTo>
                      <a:pt x="403" y="1381"/>
                    </a:lnTo>
                    <a:lnTo>
                      <a:pt x="346" y="1348"/>
                    </a:lnTo>
                    <a:lnTo>
                      <a:pt x="290" y="1310"/>
                    </a:lnTo>
                    <a:lnTo>
                      <a:pt x="240" y="1269"/>
                    </a:lnTo>
                    <a:lnTo>
                      <a:pt x="193" y="1222"/>
                    </a:lnTo>
                    <a:lnTo>
                      <a:pt x="150" y="1171"/>
                    </a:lnTo>
                    <a:lnTo>
                      <a:pt x="113" y="1117"/>
                    </a:lnTo>
                    <a:lnTo>
                      <a:pt x="80" y="1059"/>
                    </a:lnTo>
                    <a:lnTo>
                      <a:pt x="52" y="998"/>
                    </a:lnTo>
                    <a:lnTo>
                      <a:pt x="29" y="934"/>
                    </a:lnTo>
                    <a:lnTo>
                      <a:pt x="13" y="868"/>
                    </a:lnTo>
                    <a:lnTo>
                      <a:pt x="4" y="799"/>
                    </a:lnTo>
                    <a:lnTo>
                      <a:pt x="0" y="729"/>
                    </a:lnTo>
                    <a:lnTo>
                      <a:pt x="4" y="659"/>
                    </a:lnTo>
                    <a:lnTo>
                      <a:pt x="13" y="590"/>
                    </a:lnTo>
                    <a:lnTo>
                      <a:pt x="29" y="524"/>
                    </a:lnTo>
                    <a:lnTo>
                      <a:pt x="52" y="461"/>
                    </a:lnTo>
                    <a:lnTo>
                      <a:pt x="80" y="400"/>
                    </a:lnTo>
                    <a:lnTo>
                      <a:pt x="113" y="342"/>
                    </a:lnTo>
                    <a:lnTo>
                      <a:pt x="150" y="288"/>
                    </a:lnTo>
                    <a:lnTo>
                      <a:pt x="193" y="237"/>
                    </a:lnTo>
                    <a:lnTo>
                      <a:pt x="240" y="191"/>
                    </a:lnTo>
                    <a:lnTo>
                      <a:pt x="290" y="149"/>
                    </a:lnTo>
                    <a:lnTo>
                      <a:pt x="346" y="110"/>
                    </a:lnTo>
                    <a:lnTo>
                      <a:pt x="403" y="79"/>
                    </a:lnTo>
                    <a:lnTo>
                      <a:pt x="464" y="51"/>
                    </a:lnTo>
                    <a:lnTo>
                      <a:pt x="529" y="29"/>
                    </a:lnTo>
                    <a:lnTo>
                      <a:pt x="596" y="13"/>
                    </a:lnTo>
                    <a:lnTo>
                      <a:pt x="664" y="3"/>
                    </a:lnTo>
                    <a:lnTo>
                      <a:pt x="73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grpSp>
          <p:nvGrpSpPr>
            <p:cNvPr id="93" name="Group 11">
              <a:extLst>
                <a:ext uri="{FF2B5EF4-FFF2-40B4-BE49-F238E27FC236}">
                  <a16:creationId xmlns:a16="http://schemas.microsoft.com/office/drawing/2014/main" xmlns="" id="{2FF610AB-26F4-4779-9A3F-C8EFD92C768B}"/>
                </a:ext>
              </a:extLst>
            </p:cNvPr>
            <p:cNvGrpSpPr/>
            <p:nvPr/>
          </p:nvGrpSpPr>
          <p:grpSpPr>
            <a:xfrm>
              <a:off x="1546246" y="2931790"/>
              <a:ext cx="2328882" cy="732599"/>
              <a:chOff x="6040677" y="4415547"/>
              <a:chExt cx="2328882" cy="732599"/>
            </a:xfrm>
          </p:grpSpPr>
          <p:sp>
            <p:nvSpPr>
              <p:cNvPr id="98" name="TextBox 12">
                <a:extLst>
                  <a:ext uri="{FF2B5EF4-FFF2-40B4-BE49-F238E27FC236}">
                    <a16:creationId xmlns:a16="http://schemas.microsoft.com/office/drawing/2014/main" xmlns="" id="{095919CE-FFF4-4461-A40A-0F96A3FEE89D}"/>
                  </a:ext>
                </a:extLst>
              </p:cNvPr>
              <p:cNvSpPr txBox="1"/>
              <p:nvPr/>
            </p:nvSpPr>
            <p:spPr>
              <a:xfrm>
                <a:off x="6040677" y="4728544"/>
                <a:ext cx="2328882" cy="419602"/>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恋爱动机是个体自身为何而进行恋爱行为的一种内在动力</a:t>
                </a:r>
                <a:r>
                  <a:rPr lang="zh-CN" altLang="en-US" sz="2000" dirty="0"/>
                  <a:t>。</a:t>
                </a:r>
              </a:p>
            </p:txBody>
          </p:sp>
          <p:sp>
            <p:nvSpPr>
              <p:cNvPr id="99" name="TextBox 13">
                <a:extLst>
                  <a:ext uri="{FF2B5EF4-FFF2-40B4-BE49-F238E27FC236}">
                    <a16:creationId xmlns:a16="http://schemas.microsoft.com/office/drawing/2014/main" xmlns="" id="{F7944DB0-DB3D-40C1-B76E-FD5F33E7BC82}"/>
                  </a:ext>
                </a:extLst>
              </p:cNvPr>
              <p:cNvSpPr txBox="1"/>
              <p:nvPr/>
            </p:nvSpPr>
            <p:spPr>
              <a:xfrm>
                <a:off x="6043272" y="4415547"/>
                <a:ext cx="1852408" cy="246221"/>
              </a:xfrm>
              <a:prstGeom prst="rect">
                <a:avLst/>
              </a:prstGeom>
              <a:noFill/>
              <a:ln>
                <a:noFill/>
              </a:ln>
            </p:spPr>
            <p:txBody>
              <a:bodyPr wrap="square" lIns="0" tIns="0" rIns="0" bIns="0" rtlCol="0">
                <a:spAutoFit/>
              </a:bodyPr>
              <a:lstStyle/>
              <a:p>
                <a:r>
                  <a:rPr lang="zh-CN" alt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rPr>
                  <a:t>恋爱动机</a:t>
                </a:r>
                <a:endParaRPr 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grpSp>
        <p:grpSp>
          <p:nvGrpSpPr>
            <p:cNvPr id="95" name="Group 15">
              <a:extLst>
                <a:ext uri="{FF2B5EF4-FFF2-40B4-BE49-F238E27FC236}">
                  <a16:creationId xmlns:a16="http://schemas.microsoft.com/office/drawing/2014/main" xmlns="" id="{EEC84E4C-1B9F-4391-BD03-2D70C939E15B}"/>
                </a:ext>
              </a:extLst>
            </p:cNvPr>
            <p:cNvGrpSpPr/>
            <p:nvPr/>
          </p:nvGrpSpPr>
          <p:grpSpPr>
            <a:xfrm>
              <a:off x="4900664" y="2931790"/>
              <a:ext cx="2328882" cy="683718"/>
              <a:chOff x="9395095" y="4415547"/>
              <a:chExt cx="2328882" cy="683718"/>
            </a:xfrm>
          </p:grpSpPr>
          <p:sp>
            <p:nvSpPr>
              <p:cNvPr id="96" name="TextBox 16">
                <a:extLst>
                  <a:ext uri="{FF2B5EF4-FFF2-40B4-BE49-F238E27FC236}">
                    <a16:creationId xmlns:a16="http://schemas.microsoft.com/office/drawing/2014/main" xmlns="" id="{F42F321E-FC5F-4288-80FD-554D4D2D2DE5}"/>
                  </a:ext>
                </a:extLst>
              </p:cNvPr>
              <p:cNvSpPr txBox="1"/>
              <p:nvPr/>
            </p:nvSpPr>
            <p:spPr>
              <a:xfrm>
                <a:off x="9395095" y="4703579"/>
                <a:ext cx="2328882" cy="395686"/>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大学生错误的恋爱动机大致可分为空虚恋、虚荣恋、轻率恋几种。</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sp>
            <p:nvSpPr>
              <p:cNvPr id="97" name="TextBox 17">
                <a:extLst>
                  <a:ext uri="{FF2B5EF4-FFF2-40B4-BE49-F238E27FC236}">
                    <a16:creationId xmlns:a16="http://schemas.microsoft.com/office/drawing/2014/main" xmlns="" id="{A675473D-52C5-4E87-A5F2-05B37BFCBA7D}"/>
                  </a:ext>
                </a:extLst>
              </p:cNvPr>
              <p:cNvSpPr txBox="1"/>
              <p:nvPr/>
            </p:nvSpPr>
            <p:spPr>
              <a:xfrm>
                <a:off x="9397690" y="4415547"/>
                <a:ext cx="1852408" cy="246221"/>
              </a:xfrm>
              <a:prstGeom prst="rect">
                <a:avLst/>
              </a:prstGeom>
              <a:noFill/>
              <a:ln>
                <a:noFill/>
              </a:ln>
            </p:spPr>
            <p:txBody>
              <a:bodyPr wrap="square" lIns="0" tIns="0" rIns="0" bIns="0" rtlCol="0">
                <a:spAutoFit/>
              </a:bodyPr>
              <a:lstStyle/>
              <a:p>
                <a:r>
                  <a:rPr lang="zh-CN" altLang="en-US" sz="1600" b="1" dirty="0">
                    <a:solidFill>
                      <a:schemeClr val="accent5"/>
                    </a:solidFill>
                    <a:latin typeface="字魂59号-创粗黑" panose="00000500000000000000" pitchFamily="2" charset="-122"/>
                    <a:ea typeface="字魂59号-创粗黑" panose="00000500000000000000" pitchFamily="2" charset="-122"/>
                    <a:cs typeface="Open Sans Semibold" panose="020B0706030804020204" pitchFamily="34" charset="0"/>
                  </a:rPr>
                  <a:t>错误的恋爱动机</a:t>
                </a:r>
                <a:endParaRPr lang="en-US" sz="1600" b="1" dirty="0">
                  <a:solidFill>
                    <a:schemeClr val="accent5"/>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grpSp>
      </p:grpSp>
      <p:sp>
        <p:nvSpPr>
          <p:cNvPr id="103" name="Title 1">
            <a:extLst>
              <a:ext uri="{FF2B5EF4-FFF2-40B4-BE49-F238E27FC236}">
                <a16:creationId xmlns:a16="http://schemas.microsoft.com/office/drawing/2014/main" xmlns="" id="{C7FBA345-0C38-4EF2-B0E7-5527AE39B1E1}"/>
              </a:ext>
            </a:extLst>
          </p:cNvPr>
          <p:cNvSpPr txBox="1">
            <a:spLocks/>
          </p:cNvSpPr>
          <p:nvPr/>
        </p:nvSpPr>
        <p:spPr>
          <a:xfrm>
            <a:off x="539551" y="331294"/>
            <a:ext cx="4499991" cy="378538"/>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大学生的恋爱与心理健康的关系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4" name="矩形 103">
            <a:extLst>
              <a:ext uri="{FF2B5EF4-FFF2-40B4-BE49-F238E27FC236}">
                <a16:creationId xmlns:a16="http://schemas.microsoft.com/office/drawing/2014/main" xmlns="" id="{0DD0BDE2-636A-4D25-A9AB-23BC4366BC2C}"/>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一、恋爱动机与心理健康</a:t>
            </a:r>
          </a:p>
        </p:txBody>
      </p:sp>
      <p:cxnSp>
        <p:nvCxnSpPr>
          <p:cNvPr id="18" name="直接连接符 17">
            <a:extLst>
              <a:ext uri="{FF2B5EF4-FFF2-40B4-BE49-F238E27FC236}">
                <a16:creationId xmlns:a16="http://schemas.microsoft.com/office/drawing/2014/main" xmlns="" id="{81038E62-BECE-4B0C-A059-BAB9F74B4B62}"/>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250FF117-3BA9-42DF-A06B-77EAE3D9A4F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4DA560ED-3C98-4D5C-8E2D-2D2426D9FA5E}"/>
              </a:ext>
            </a:extLst>
          </p:cNvPr>
          <p:cNvCxnSpPr>
            <a:cxnSpLocks/>
          </p:cNvCxnSpPr>
          <p:nvPr/>
        </p:nvCxnSpPr>
        <p:spPr>
          <a:xfrm>
            <a:off x="4684043" y="521032"/>
            <a:ext cx="4459957"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183D54FC-5854-465F-B775-AFC9E76BCA5B}"/>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8166066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A907E655-0523-4B6F-AA6E-51883A90FCA6}"/>
              </a:ext>
            </a:extLst>
          </p:cNvPr>
          <p:cNvPicPr>
            <a:picLocks noChangeAspect="1"/>
          </p:cNvPicPr>
          <p:nvPr/>
        </p:nvPicPr>
        <p:blipFill rotWithShape="1">
          <a:blip r:embed="rId3">
            <a:extLst>
              <a:ext uri="{28A0092B-C50C-407E-A947-70E740481C1C}">
                <a14:useLocalDpi xmlns:a14="http://schemas.microsoft.com/office/drawing/2010/main" val="0"/>
              </a:ext>
            </a:extLst>
          </a:blip>
          <a:srcRect t="18290" b="-4134"/>
          <a:stretch/>
        </p:blipFill>
        <p:spPr>
          <a:xfrm>
            <a:off x="0" y="1203598"/>
            <a:ext cx="5940152" cy="3267115"/>
          </a:xfrm>
          <a:prstGeom prst="rect">
            <a:avLst/>
          </a:prstGeom>
        </p:spPr>
      </p:pic>
      <p:sp>
        <p:nvSpPr>
          <p:cNvPr id="87" name="Flowchart: Process 3">
            <a:extLst>
              <a:ext uri="{FF2B5EF4-FFF2-40B4-BE49-F238E27FC236}">
                <a16:creationId xmlns:a16="http://schemas.microsoft.com/office/drawing/2014/main" xmlns="" id="{0FB6EB22-934F-488A-9268-1C66FA0A2727}"/>
              </a:ext>
            </a:extLst>
          </p:cNvPr>
          <p:cNvSpPr/>
          <p:nvPr/>
        </p:nvSpPr>
        <p:spPr>
          <a:xfrm>
            <a:off x="4572000" y="1204847"/>
            <a:ext cx="4572000" cy="323685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90" name="组合 89">
            <a:extLst>
              <a:ext uri="{FF2B5EF4-FFF2-40B4-BE49-F238E27FC236}">
                <a16:creationId xmlns:a16="http://schemas.microsoft.com/office/drawing/2014/main" xmlns="" id="{33DDFCF2-879F-478B-B88A-4E9DBE406668}"/>
              </a:ext>
            </a:extLst>
          </p:cNvPr>
          <p:cNvGrpSpPr/>
          <p:nvPr/>
        </p:nvGrpSpPr>
        <p:grpSpPr>
          <a:xfrm>
            <a:off x="539551" y="2918137"/>
            <a:ext cx="6800850" cy="1714500"/>
            <a:chOff x="611298" y="2583181"/>
            <a:chExt cx="6800850" cy="1714500"/>
          </a:xfrm>
        </p:grpSpPr>
        <p:sp>
          <p:nvSpPr>
            <p:cNvPr id="91" name="Flowchart: Process 4">
              <a:extLst>
                <a:ext uri="{FF2B5EF4-FFF2-40B4-BE49-F238E27FC236}">
                  <a16:creationId xmlns:a16="http://schemas.microsoft.com/office/drawing/2014/main" xmlns="" id="{6E0EAFD1-DD8F-4AE9-B64D-3CB030084DE6}"/>
                </a:ext>
              </a:extLst>
            </p:cNvPr>
            <p:cNvSpPr/>
            <p:nvPr/>
          </p:nvSpPr>
          <p:spPr>
            <a:xfrm>
              <a:off x="611298" y="2583181"/>
              <a:ext cx="6800850" cy="1714500"/>
            </a:xfrm>
            <a:prstGeom prst="flowChartProcess">
              <a:avLst/>
            </a:prstGeom>
            <a:solidFill>
              <a:schemeClr val="bg1"/>
            </a:solidFill>
            <a:ln>
              <a:noFill/>
            </a:ln>
            <a:effectLst>
              <a:outerShdw blurRad="723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00" name="Freeform 356">
              <a:extLst>
                <a:ext uri="{FF2B5EF4-FFF2-40B4-BE49-F238E27FC236}">
                  <a16:creationId xmlns:a16="http://schemas.microsoft.com/office/drawing/2014/main" xmlns="" id="{D4AEC960-7323-4CB7-88C7-72F6E7A37A7C}"/>
                </a:ext>
              </a:extLst>
            </p:cNvPr>
            <p:cNvSpPr>
              <a:spLocks noEditPoints="1"/>
            </p:cNvSpPr>
            <p:nvPr/>
          </p:nvSpPr>
          <p:spPr bwMode="auto">
            <a:xfrm>
              <a:off x="903251" y="2987526"/>
              <a:ext cx="432395" cy="218214"/>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93" name="Group 11">
              <a:extLst>
                <a:ext uri="{FF2B5EF4-FFF2-40B4-BE49-F238E27FC236}">
                  <a16:creationId xmlns:a16="http://schemas.microsoft.com/office/drawing/2014/main" xmlns="" id="{2FF610AB-26F4-4779-9A3F-C8EFD92C768B}"/>
                </a:ext>
              </a:extLst>
            </p:cNvPr>
            <p:cNvGrpSpPr/>
            <p:nvPr/>
          </p:nvGrpSpPr>
          <p:grpSpPr>
            <a:xfrm>
              <a:off x="1546246" y="2931790"/>
              <a:ext cx="5474026" cy="928550"/>
              <a:chOff x="6040677" y="4415547"/>
              <a:chExt cx="5474026" cy="928550"/>
            </a:xfrm>
          </p:grpSpPr>
          <p:sp>
            <p:nvSpPr>
              <p:cNvPr id="98" name="TextBox 12">
                <a:extLst>
                  <a:ext uri="{FF2B5EF4-FFF2-40B4-BE49-F238E27FC236}">
                    <a16:creationId xmlns:a16="http://schemas.microsoft.com/office/drawing/2014/main" xmlns="" id="{095919CE-FFF4-4461-A40A-0F96A3FEE89D}"/>
                  </a:ext>
                </a:extLst>
              </p:cNvPr>
              <p:cNvSpPr txBox="1"/>
              <p:nvPr/>
            </p:nvSpPr>
            <p:spPr>
              <a:xfrm>
                <a:off x="6040677" y="4728544"/>
                <a:ext cx="5474026" cy="615553"/>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适当的恋爱观不仅对恋爱行为、以后的婚姻和家庭生活具有导向作用，并且也是良好个性品质形成的基础，反之不仅阻碍爱情的健康发展，也会危及大学生健康心理的形成和发展。</a:t>
                </a:r>
                <a:endParaRPr lang="zh-CN" altLang="en-US" sz="2000" dirty="0"/>
              </a:p>
            </p:txBody>
          </p:sp>
          <p:sp>
            <p:nvSpPr>
              <p:cNvPr id="99" name="TextBox 13">
                <a:extLst>
                  <a:ext uri="{FF2B5EF4-FFF2-40B4-BE49-F238E27FC236}">
                    <a16:creationId xmlns:a16="http://schemas.microsoft.com/office/drawing/2014/main" xmlns="" id="{F7944DB0-DB3D-40C1-B76E-FD5F33E7BC82}"/>
                  </a:ext>
                </a:extLst>
              </p:cNvPr>
              <p:cNvSpPr txBox="1"/>
              <p:nvPr/>
            </p:nvSpPr>
            <p:spPr>
              <a:xfrm>
                <a:off x="6043272" y="4415547"/>
                <a:ext cx="1852408" cy="246221"/>
              </a:xfrm>
              <a:prstGeom prst="rect">
                <a:avLst/>
              </a:prstGeom>
              <a:noFill/>
              <a:ln>
                <a:noFill/>
              </a:ln>
            </p:spPr>
            <p:txBody>
              <a:bodyPr wrap="square" lIns="0" tIns="0" rIns="0" bIns="0" rtlCol="0">
                <a:spAutoFit/>
              </a:bodyPr>
              <a:lstStyle/>
              <a:p>
                <a:r>
                  <a:rPr lang="zh-CN" alt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rPr>
                  <a:t>适当的恋爱观</a:t>
                </a:r>
                <a:endParaRPr 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grpSp>
      </p:grpSp>
      <p:sp>
        <p:nvSpPr>
          <p:cNvPr id="103" name="Title 1">
            <a:extLst>
              <a:ext uri="{FF2B5EF4-FFF2-40B4-BE49-F238E27FC236}">
                <a16:creationId xmlns:a16="http://schemas.microsoft.com/office/drawing/2014/main" xmlns="" id="{C7FBA345-0C38-4EF2-B0E7-5527AE39B1E1}"/>
              </a:ext>
            </a:extLst>
          </p:cNvPr>
          <p:cNvSpPr txBox="1">
            <a:spLocks/>
          </p:cNvSpPr>
          <p:nvPr/>
        </p:nvSpPr>
        <p:spPr>
          <a:xfrm>
            <a:off x="539551" y="331294"/>
            <a:ext cx="4499991" cy="378538"/>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大学生的恋爱与心理健康的关系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4" name="矩形 103">
            <a:extLst>
              <a:ext uri="{FF2B5EF4-FFF2-40B4-BE49-F238E27FC236}">
                <a16:creationId xmlns:a16="http://schemas.microsoft.com/office/drawing/2014/main" xmlns="" id="{0DD0BDE2-636A-4D25-A9AB-23BC4366BC2C}"/>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二、恋爱观与心理健康</a:t>
            </a:r>
          </a:p>
        </p:txBody>
      </p:sp>
      <p:cxnSp>
        <p:nvCxnSpPr>
          <p:cNvPr id="13" name="直接连接符 12">
            <a:extLst>
              <a:ext uri="{FF2B5EF4-FFF2-40B4-BE49-F238E27FC236}">
                <a16:creationId xmlns:a16="http://schemas.microsoft.com/office/drawing/2014/main" xmlns="" id="{086F1A03-9675-4D8B-A462-6530B3DB5CEF}"/>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27E51091-9608-4AB8-BE05-FBCF82DC4FD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xmlns="" id="{2C115323-97F1-4AC5-901A-C2CB395E36AB}"/>
              </a:ext>
            </a:extLst>
          </p:cNvPr>
          <p:cNvCxnSpPr>
            <a:cxnSpLocks/>
          </p:cNvCxnSpPr>
          <p:nvPr/>
        </p:nvCxnSpPr>
        <p:spPr>
          <a:xfrm>
            <a:off x="4572000" y="521032"/>
            <a:ext cx="457200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F73D543B-AA77-4D9A-B29B-5AFACA1D414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4230099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5BFB545-9050-4F72-AD47-9841AC84DC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480939" y="857008"/>
            <a:ext cx="4000383" cy="2520693"/>
          </a:xfrm>
          <a:prstGeom prst="rect">
            <a:avLst/>
          </a:prstGeom>
        </p:spPr>
      </p:pic>
      <p:sp>
        <p:nvSpPr>
          <p:cNvPr id="87" name="Flowchart: Process 3">
            <a:extLst>
              <a:ext uri="{FF2B5EF4-FFF2-40B4-BE49-F238E27FC236}">
                <a16:creationId xmlns:a16="http://schemas.microsoft.com/office/drawing/2014/main" xmlns="" id="{0FB6EB22-934F-488A-9268-1C66FA0A2727}"/>
              </a:ext>
            </a:extLst>
          </p:cNvPr>
          <p:cNvSpPr/>
          <p:nvPr/>
        </p:nvSpPr>
        <p:spPr>
          <a:xfrm>
            <a:off x="4572000" y="1204847"/>
            <a:ext cx="4572000" cy="323685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90" name="组合 89">
            <a:extLst>
              <a:ext uri="{FF2B5EF4-FFF2-40B4-BE49-F238E27FC236}">
                <a16:creationId xmlns:a16="http://schemas.microsoft.com/office/drawing/2014/main" xmlns="" id="{33DDFCF2-879F-478B-B88A-4E9DBE406668}"/>
              </a:ext>
            </a:extLst>
          </p:cNvPr>
          <p:cNvGrpSpPr/>
          <p:nvPr/>
        </p:nvGrpSpPr>
        <p:grpSpPr>
          <a:xfrm>
            <a:off x="581899" y="2931789"/>
            <a:ext cx="6800850" cy="1365891"/>
            <a:chOff x="611298" y="2931787"/>
            <a:chExt cx="6800850" cy="1365892"/>
          </a:xfrm>
        </p:grpSpPr>
        <p:sp>
          <p:nvSpPr>
            <p:cNvPr id="91" name="Flowchart: Process 4">
              <a:extLst>
                <a:ext uri="{FF2B5EF4-FFF2-40B4-BE49-F238E27FC236}">
                  <a16:creationId xmlns:a16="http://schemas.microsoft.com/office/drawing/2014/main" xmlns="" id="{6E0EAFD1-DD8F-4AE9-B64D-3CB030084DE6}"/>
                </a:ext>
              </a:extLst>
            </p:cNvPr>
            <p:cNvSpPr/>
            <p:nvPr/>
          </p:nvSpPr>
          <p:spPr>
            <a:xfrm>
              <a:off x="611298" y="2931787"/>
              <a:ext cx="6800850" cy="1365892"/>
            </a:xfrm>
            <a:prstGeom prst="flowChartProcess">
              <a:avLst/>
            </a:prstGeom>
            <a:solidFill>
              <a:schemeClr val="bg1"/>
            </a:solidFill>
            <a:ln>
              <a:noFill/>
            </a:ln>
            <a:effectLst>
              <a:outerShdw blurRad="723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00" name="Freeform 356">
              <a:extLst>
                <a:ext uri="{FF2B5EF4-FFF2-40B4-BE49-F238E27FC236}">
                  <a16:creationId xmlns:a16="http://schemas.microsoft.com/office/drawing/2014/main" xmlns="" id="{D4AEC960-7323-4CB7-88C7-72F6E7A37A7C}"/>
                </a:ext>
              </a:extLst>
            </p:cNvPr>
            <p:cNvSpPr>
              <a:spLocks noEditPoints="1"/>
            </p:cNvSpPr>
            <p:nvPr/>
          </p:nvSpPr>
          <p:spPr bwMode="auto">
            <a:xfrm>
              <a:off x="903251" y="3211104"/>
              <a:ext cx="432395" cy="218214"/>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93" name="Group 11">
              <a:extLst>
                <a:ext uri="{FF2B5EF4-FFF2-40B4-BE49-F238E27FC236}">
                  <a16:creationId xmlns:a16="http://schemas.microsoft.com/office/drawing/2014/main" xmlns="" id="{2FF610AB-26F4-4779-9A3F-C8EFD92C768B}"/>
                </a:ext>
              </a:extLst>
            </p:cNvPr>
            <p:cNvGrpSpPr/>
            <p:nvPr/>
          </p:nvGrpSpPr>
          <p:grpSpPr>
            <a:xfrm>
              <a:off x="1546246" y="3155368"/>
              <a:ext cx="5474026" cy="723366"/>
              <a:chOff x="6040677" y="4639125"/>
              <a:chExt cx="5474026" cy="723366"/>
            </a:xfrm>
          </p:grpSpPr>
          <p:sp>
            <p:nvSpPr>
              <p:cNvPr id="98" name="TextBox 12">
                <a:extLst>
                  <a:ext uri="{FF2B5EF4-FFF2-40B4-BE49-F238E27FC236}">
                    <a16:creationId xmlns:a16="http://schemas.microsoft.com/office/drawing/2014/main" xmlns="" id="{095919CE-FFF4-4461-A40A-0F96A3FEE89D}"/>
                  </a:ext>
                </a:extLst>
              </p:cNvPr>
              <p:cNvSpPr txBox="1"/>
              <p:nvPr/>
            </p:nvSpPr>
            <p:spPr>
              <a:xfrm>
                <a:off x="6040677" y="4952122"/>
                <a:ext cx="5474026" cy="410369"/>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smtClean="0"/>
                  <a:t>不良的恋爱道德观，不仅其恋爱行为会玷污爱情的纯洁，而且会危及学生自身的身心健康。</a:t>
                </a:r>
                <a:endParaRPr lang="zh-CN" altLang="en-US" sz="2000" dirty="0"/>
              </a:p>
            </p:txBody>
          </p:sp>
          <p:sp>
            <p:nvSpPr>
              <p:cNvPr id="99" name="TextBox 13">
                <a:extLst>
                  <a:ext uri="{FF2B5EF4-FFF2-40B4-BE49-F238E27FC236}">
                    <a16:creationId xmlns:a16="http://schemas.microsoft.com/office/drawing/2014/main" xmlns="" id="{F7944DB0-DB3D-40C1-B76E-FD5F33E7BC82}"/>
                  </a:ext>
                </a:extLst>
              </p:cNvPr>
              <p:cNvSpPr txBox="1"/>
              <p:nvPr/>
            </p:nvSpPr>
            <p:spPr>
              <a:xfrm>
                <a:off x="6043272" y="4639125"/>
                <a:ext cx="1852408" cy="246221"/>
              </a:xfrm>
              <a:prstGeom prst="rect">
                <a:avLst/>
              </a:prstGeom>
              <a:noFill/>
              <a:ln>
                <a:noFill/>
              </a:ln>
            </p:spPr>
            <p:txBody>
              <a:bodyPr wrap="square" lIns="0" tIns="0" rIns="0" bIns="0" rtlCol="0">
                <a:spAutoFit/>
              </a:bodyPr>
              <a:lstStyle/>
              <a:p>
                <a:r>
                  <a:rPr lang="zh-CN" altLang="en-US" sz="1600" b="1" dirty="0" smtClean="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rPr>
                  <a:t>恰当的恋爱道德观</a:t>
                </a:r>
                <a:endParaRPr 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grpSp>
      </p:grpSp>
      <p:sp>
        <p:nvSpPr>
          <p:cNvPr id="103" name="Title 1">
            <a:extLst>
              <a:ext uri="{FF2B5EF4-FFF2-40B4-BE49-F238E27FC236}">
                <a16:creationId xmlns:a16="http://schemas.microsoft.com/office/drawing/2014/main" xmlns="" id="{C7FBA345-0C38-4EF2-B0E7-5527AE39B1E1}"/>
              </a:ext>
            </a:extLst>
          </p:cNvPr>
          <p:cNvSpPr txBox="1">
            <a:spLocks/>
          </p:cNvSpPr>
          <p:nvPr/>
        </p:nvSpPr>
        <p:spPr>
          <a:xfrm>
            <a:off x="539551" y="331294"/>
            <a:ext cx="4499991" cy="378538"/>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大学生的恋爱与心理健康的关系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4" name="矩形 103">
            <a:extLst>
              <a:ext uri="{FF2B5EF4-FFF2-40B4-BE49-F238E27FC236}">
                <a16:creationId xmlns:a16="http://schemas.microsoft.com/office/drawing/2014/main" xmlns="" id="{0DD0BDE2-636A-4D25-A9AB-23BC4366BC2C}"/>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三、恋爱道德与心理健康</a:t>
            </a:r>
          </a:p>
        </p:txBody>
      </p:sp>
      <p:cxnSp>
        <p:nvCxnSpPr>
          <p:cNvPr id="13" name="直接连接符 12">
            <a:extLst>
              <a:ext uri="{FF2B5EF4-FFF2-40B4-BE49-F238E27FC236}">
                <a16:creationId xmlns:a16="http://schemas.microsoft.com/office/drawing/2014/main" xmlns="" id="{1F8EF15F-96F2-49E8-94FA-CE418183EA78}"/>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F0CE3947-0D20-4EAA-97F1-BAE39470C92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xmlns="" id="{6DD3C26D-2FEF-41FA-AD44-0291B2BB30FD}"/>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3B02598C-E0D4-4229-962E-099828EBDD2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9995750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Flowchart: Process 3">
            <a:extLst>
              <a:ext uri="{FF2B5EF4-FFF2-40B4-BE49-F238E27FC236}">
                <a16:creationId xmlns:a16="http://schemas.microsoft.com/office/drawing/2014/main" xmlns="" id="{0FB6EB22-934F-488A-9268-1C66FA0A2727}"/>
              </a:ext>
            </a:extLst>
          </p:cNvPr>
          <p:cNvSpPr/>
          <p:nvPr/>
        </p:nvSpPr>
        <p:spPr>
          <a:xfrm>
            <a:off x="4572000" y="1204847"/>
            <a:ext cx="4572000" cy="323685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90" name="组合 89">
            <a:extLst>
              <a:ext uri="{FF2B5EF4-FFF2-40B4-BE49-F238E27FC236}">
                <a16:creationId xmlns:a16="http://schemas.microsoft.com/office/drawing/2014/main" xmlns="" id="{33DDFCF2-879F-478B-B88A-4E9DBE406668}"/>
              </a:ext>
            </a:extLst>
          </p:cNvPr>
          <p:cNvGrpSpPr/>
          <p:nvPr/>
        </p:nvGrpSpPr>
        <p:grpSpPr>
          <a:xfrm>
            <a:off x="611560" y="1601409"/>
            <a:ext cx="6800850" cy="963056"/>
            <a:chOff x="611298" y="3049788"/>
            <a:chExt cx="6800850" cy="435274"/>
          </a:xfrm>
        </p:grpSpPr>
        <p:sp>
          <p:nvSpPr>
            <p:cNvPr id="91" name="Flowchart: Process 4">
              <a:extLst>
                <a:ext uri="{FF2B5EF4-FFF2-40B4-BE49-F238E27FC236}">
                  <a16:creationId xmlns:a16="http://schemas.microsoft.com/office/drawing/2014/main" xmlns="" id="{6E0EAFD1-DD8F-4AE9-B64D-3CB030084DE6}"/>
                </a:ext>
              </a:extLst>
            </p:cNvPr>
            <p:cNvSpPr/>
            <p:nvPr/>
          </p:nvSpPr>
          <p:spPr>
            <a:xfrm>
              <a:off x="611298" y="3049788"/>
              <a:ext cx="6800850" cy="435274"/>
            </a:xfrm>
            <a:prstGeom prst="flowChartProcess">
              <a:avLst/>
            </a:prstGeom>
            <a:solidFill>
              <a:schemeClr val="bg1"/>
            </a:solidFill>
            <a:ln>
              <a:noFill/>
            </a:ln>
            <a:effectLst>
              <a:outerShdw blurRad="723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00" name="Freeform 356">
              <a:extLst>
                <a:ext uri="{FF2B5EF4-FFF2-40B4-BE49-F238E27FC236}">
                  <a16:creationId xmlns:a16="http://schemas.microsoft.com/office/drawing/2014/main" xmlns="" id="{D4AEC960-7323-4CB7-88C7-72F6E7A37A7C}"/>
                </a:ext>
              </a:extLst>
            </p:cNvPr>
            <p:cNvSpPr>
              <a:spLocks noEditPoints="1"/>
            </p:cNvSpPr>
            <p:nvPr/>
          </p:nvSpPr>
          <p:spPr bwMode="auto">
            <a:xfrm>
              <a:off x="928991" y="3155368"/>
              <a:ext cx="432395" cy="101875"/>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93" name="Group 11">
              <a:extLst>
                <a:ext uri="{FF2B5EF4-FFF2-40B4-BE49-F238E27FC236}">
                  <a16:creationId xmlns:a16="http://schemas.microsoft.com/office/drawing/2014/main" xmlns="" id="{2FF610AB-26F4-4779-9A3F-C8EFD92C768B}"/>
                </a:ext>
              </a:extLst>
            </p:cNvPr>
            <p:cNvGrpSpPr/>
            <p:nvPr/>
          </p:nvGrpSpPr>
          <p:grpSpPr>
            <a:xfrm>
              <a:off x="1548626" y="3155368"/>
              <a:ext cx="5474026" cy="111285"/>
              <a:chOff x="6043057" y="4639125"/>
              <a:chExt cx="5474026" cy="111285"/>
            </a:xfrm>
          </p:grpSpPr>
          <p:sp>
            <p:nvSpPr>
              <p:cNvPr id="98" name="TextBox 12">
                <a:extLst>
                  <a:ext uri="{FF2B5EF4-FFF2-40B4-BE49-F238E27FC236}">
                    <a16:creationId xmlns:a16="http://schemas.microsoft.com/office/drawing/2014/main" xmlns="" id="{095919CE-FFF4-4461-A40A-0F96A3FEE89D}"/>
                  </a:ext>
                </a:extLst>
              </p:cNvPr>
              <p:cNvSpPr txBox="1"/>
              <p:nvPr/>
            </p:nvSpPr>
            <p:spPr>
              <a:xfrm>
                <a:off x="6043057" y="4652692"/>
                <a:ext cx="5474026" cy="92737"/>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对于大学生而言，如果在恋爱问题上处理不当，就会引发恋爱挫折。</a:t>
                </a:r>
                <a:endParaRPr lang="zh-CN" altLang="en-US" sz="2000" dirty="0"/>
              </a:p>
            </p:txBody>
          </p:sp>
          <p:sp>
            <p:nvSpPr>
              <p:cNvPr id="99" name="TextBox 13">
                <a:extLst>
                  <a:ext uri="{FF2B5EF4-FFF2-40B4-BE49-F238E27FC236}">
                    <a16:creationId xmlns:a16="http://schemas.microsoft.com/office/drawing/2014/main" xmlns="" id="{F7944DB0-DB3D-40C1-B76E-FD5F33E7BC82}"/>
                  </a:ext>
                </a:extLst>
              </p:cNvPr>
              <p:cNvSpPr txBox="1"/>
              <p:nvPr/>
            </p:nvSpPr>
            <p:spPr>
              <a:xfrm>
                <a:off x="6043272" y="4639125"/>
                <a:ext cx="1852408" cy="111285"/>
              </a:xfrm>
              <a:prstGeom prst="rect">
                <a:avLst/>
              </a:prstGeom>
              <a:noFill/>
              <a:ln>
                <a:noFill/>
              </a:ln>
            </p:spPr>
            <p:txBody>
              <a:bodyPr wrap="square" lIns="0" tIns="0" rIns="0" bIns="0" rtlCol="0">
                <a:spAutoFit/>
              </a:bodyPr>
              <a:lstStyle/>
              <a:p>
                <a:endParaRPr 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grpSp>
      </p:grpSp>
      <p:sp>
        <p:nvSpPr>
          <p:cNvPr id="103" name="Title 1">
            <a:extLst>
              <a:ext uri="{FF2B5EF4-FFF2-40B4-BE49-F238E27FC236}">
                <a16:creationId xmlns:a16="http://schemas.microsoft.com/office/drawing/2014/main" xmlns="" id="{C7FBA345-0C38-4EF2-B0E7-5527AE39B1E1}"/>
              </a:ext>
            </a:extLst>
          </p:cNvPr>
          <p:cNvSpPr txBox="1">
            <a:spLocks/>
          </p:cNvSpPr>
          <p:nvPr/>
        </p:nvSpPr>
        <p:spPr>
          <a:xfrm>
            <a:off x="539551" y="331294"/>
            <a:ext cx="4499991" cy="378538"/>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大学生的恋爱与心理健康的关系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4" name="矩形 103">
            <a:extLst>
              <a:ext uri="{FF2B5EF4-FFF2-40B4-BE49-F238E27FC236}">
                <a16:creationId xmlns:a16="http://schemas.microsoft.com/office/drawing/2014/main" xmlns="" id="{0DD0BDE2-636A-4D25-A9AB-23BC4366BC2C}"/>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四、恋爱挫折与心理健康</a:t>
            </a:r>
          </a:p>
        </p:txBody>
      </p:sp>
      <p:sp>
        <p:nvSpPr>
          <p:cNvPr id="2" name="任意多边形: 形状 1">
            <a:extLst>
              <a:ext uri="{FF2B5EF4-FFF2-40B4-BE49-F238E27FC236}">
                <a16:creationId xmlns:a16="http://schemas.microsoft.com/office/drawing/2014/main" xmlns="" id="{F7A9AB42-F83D-45F5-81A0-44B0D68CA9F8}"/>
              </a:ext>
            </a:extLst>
          </p:cNvPr>
          <p:cNvSpPr>
            <a:spLocks/>
          </p:cNvSpPr>
          <p:nvPr/>
        </p:nvSpPr>
        <p:spPr bwMode="auto">
          <a:xfrm rot="9317962">
            <a:off x="1128420" y="2908462"/>
            <a:ext cx="1117755" cy="1288911"/>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5" name="任意多边形: 形状 14">
            <a:extLst>
              <a:ext uri="{FF2B5EF4-FFF2-40B4-BE49-F238E27FC236}">
                <a16:creationId xmlns:a16="http://schemas.microsoft.com/office/drawing/2014/main" xmlns="" id="{401BDF0A-6227-43FC-A39A-43719730A3EC}"/>
              </a:ext>
            </a:extLst>
          </p:cNvPr>
          <p:cNvSpPr>
            <a:spLocks/>
          </p:cNvSpPr>
          <p:nvPr/>
        </p:nvSpPr>
        <p:spPr bwMode="auto">
          <a:xfrm rot="9317962">
            <a:off x="2557920" y="2908461"/>
            <a:ext cx="1117755" cy="1288911"/>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6" name="任意多边形: 形状 15">
            <a:extLst>
              <a:ext uri="{FF2B5EF4-FFF2-40B4-BE49-F238E27FC236}">
                <a16:creationId xmlns:a16="http://schemas.microsoft.com/office/drawing/2014/main" xmlns="" id="{409388FC-8A92-4D2E-AB93-D5D655588A97}"/>
              </a:ext>
            </a:extLst>
          </p:cNvPr>
          <p:cNvSpPr>
            <a:spLocks/>
          </p:cNvSpPr>
          <p:nvPr/>
        </p:nvSpPr>
        <p:spPr bwMode="auto">
          <a:xfrm rot="9317962">
            <a:off x="3986245" y="2908461"/>
            <a:ext cx="1117755" cy="1288911"/>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8" name="文本框 17">
            <a:extLst>
              <a:ext uri="{FF2B5EF4-FFF2-40B4-BE49-F238E27FC236}">
                <a16:creationId xmlns:a16="http://schemas.microsoft.com/office/drawing/2014/main" xmlns="" id="{96E2C0B0-90D0-4A0F-AAE6-75A7AF00D04F}"/>
              </a:ext>
            </a:extLst>
          </p:cNvPr>
          <p:cNvSpPr txBox="1"/>
          <p:nvPr/>
        </p:nvSpPr>
        <p:spPr>
          <a:xfrm>
            <a:off x="1371772" y="3426554"/>
            <a:ext cx="701661" cy="369332"/>
          </a:xfrm>
          <a:prstGeom prst="rect">
            <a:avLst/>
          </a:prstGeom>
          <a:noFill/>
        </p:spPr>
        <p:txBody>
          <a:bodyPr wrap="square">
            <a:spAutoFit/>
          </a:bodyPr>
          <a:lstStyle/>
          <a:p>
            <a:r>
              <a:rPr lang="zh-CN" altLang="en-US" dirty="0">
                <a:solidFill>
                  <a:srgbClr val="F76911"/>
                </a:solidFill>
              </a:rPr>
              <a:t>失恋</a:t>
            </a:r>
          </a:p>
        </p:txBody>
      </p:sp>
      <p:sp>
        <p:nvSpPr>
          <p:cNvPr id="19" name="文本框 18">
            <a:extLst>
              <a:ext uri="{FF2B5EF4-FFF2-40B4-BE49-F238E27FC236}">
                <a16:creationId xmlns:a16="http://schemas.microsoft.com/office/drawing/2014/main" xmlns="" id="{141D0BCA-133D-4124-BCB0-9B83D6B3BCCD}"/>
              </a:ext>
            </a:extLst>
          </p:cNvPr>
          <p:cNvSpPr txBox="1"/>
          <p:nvPr/>
        </p:nvSpPr>
        <p:spPr>
          <a:xfrm>
            <a:off x="2836403" y="3426554"/>
            <a:ext cx="701661" cy="369332"/>
          </a:xfrm>
          <a:prstGeom prst="rect">
            <a:avLst/>
          </a:prstGeom>
          <a:noFill/>
        </p:spPr>
        <p:txBody>
          <a:bodyPr wrap="square">
            <a:spAutoFit/>
          </a:bodyPr>
          <a:lstStyle/>
          <a:p>
            <a:r>
              <a:rPr lang="zh-CN" altLang="en-US" dirty="0">
                <a:solidFill>
                  <a:srgbClr val="F76911"/>
                </a:solidFill>
              </a:rPr>
              <a:t>单恋</a:t>
            </a:r>
          </a:p>
        </p:txBody>
      </p:sp>
      <p:sp>
        <p:nvSpPr>
          <p:cNvPr id="20" name="文本框 19">
            <a:extLst>
              <a:ext uri="{FF2B5EF4-FFF2-40B4-BE49-F238E27FC236}">
                <a16:creationId xmlns:a16="http://schemas.microsoft.com/office/drawing/2014/main" xmlns="" id="{2BD6A7B6-C1AC-4E15-B464-373086D83A23}"/>
              </a:ext>
            </a:extLst>
          </p:cNvPr>
          <p:cNvSpPr txBox="1"/>
          <p:nvPr/>
        </p:nvSpPr>
        <p:spPr>
          <a:xfrm>
            <a:off x="4283968" y="3293571"/>
            <a:ext cx="701661" cy="646331"/>
          </a:xfrm>
          <a:prstGeom prst="rect">
            <a:avLst/>
          </a:prstGeom>
          <a:noFill/>
        </p:spPr>
        <p:txBody>
          <a:bodyPr wrap="square">
            <a:spAutoFit/>
          </a:bodyPr>
          <a:lstStyle/>
          <a:p>
            <a:r>
              <a:rPr lang="zh-CN" altLang="en-US" dirty="0">
                <a:solidFill>
                  <a:srgbClr val="F76911"/>
                </a:solidFill>
              </a:rPr>
              <a:t>恋爱纠葛</a:t>
            </a:r>
          </a:p>
        </p:txBody>
      </p:sp>
      <p:cxnSp>
        <p:nvCxnSpPr>
          <p:cNvPr id="21" name="直接连接符 20">
            <a:extLst>
              <a:ext uri="{FF2B5EF4-FFF2-40B4-BE49-F238E27FC236}">
                <a16:creationId xmlns:a16="http://schemas.microsoft.com/office/drawing/2014/main" xmlns="" id="{84009E22-3C83-467E-BD5F-10067BC4E6B0}"/>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943AB67E-88CB-4894-BC6B-14E84860FF6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73C5E880-FCC0-4048-9EC8-6F8EF003B32C}"/>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3151AC3-CF67-4CE4-B8A3-19C6676202F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9405115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itle 1">
            <a:extLst>
              <a:ext uri="{FF2B5EF4-FFF2-40B4-BE49-F238E27FC236}">
                <a16:creationId xmlns:a16="http://schemas.microsoft.com/office/drawing/2014/main" xmlns="" id="{C7FBA345-0C38-4EF2-B0E7-5527AE39B1E1}"/>
              </a:ext>
            </a:extLst>
          </p:cNvPr>
          <p:cNvSpPr txBox="1">
            <a:spLocks/>
          </p:cNvSpPr>
          <p:nvPr/>
        </p:nvSpPr>
        <p:spPr>
          <a:xfrm>
            <a:off x="539551" y="331294"/>
            <a:ext cx="4499991" cy="378538"/>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大学生的恋爱与心理健康的关系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4" name="矩形 103">
            <a:extLst>
              <a:ext uri="{FF2B5EF4-FFF2-40B4-BE49-F238E27FC236}">
                <a16:creationId xmlns:a16="http://schemas.microsoft.com/office/drawing/2014/main" xmlns="" id="{0DD0BDE2-636A-4D25-A9AB-23BC4366BC2C}"/>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四、恋爱挫折与心理健康</a:t>
            </a:r>
          </a:p>
        </p:txBody>
      </p:sp>
      <p:sp>
        <p:nvSpPr>
          <p:cNvPr id="18" name="文本框 17">
            <a:extLst>
              <a:ext uri="{FF2B5EF4-FFF2-40B4-BE49-F238E27FC236}">
                <a16:creationId xmlns:a16="http://schemas.microsoft.com/office/drawing/2014/main" xmlns="" id="{96E2C0B0-90D0-4A0F-AAE6-75A7AF00D04F}"/>
              </a:ext>
            </a:extLst>
          </p:cNvPr>
          <p:cNvSpPr txBox="1"/>
          <p:nvPr/>
        </p:nvSpPr>
        <p:spPr>
          <a:xfrm>
            <a:off x="847227" y="1556596"/>
            <a:ext cx="701661" cy="369332"/>
          </a:xfrm>
          <a:prstGeom prst="rect">
            <a:avLst/>
          </a:prstGeom>
          <a:noFill/>
        </p:spPr>
        <p:txBody>
          <a:bodyPr wrap="square">
            <a:spAutoFit/>
          </a:bodyPr>
          <a:lstStyle/>
          <a:p>
            <a:r>
              <a:rPr lang="zh-CN" altLang="en-US" b="1" dirty="0">
                <a:solidFill>
                  <a:srgbClr val="F76911"/>
                </a:solidFill>
              </a:rPr>
              <a:t>失恋</a:t>
            </a:r>
          </a:p>
        </p:txBody>
      </p:sp>
      <p:cxnSp>
        <p:nvCxnSpPr>
          <p:cNvPr id="21" name="直接连接符 20">
            <a:extLst>
              <a:ext uri="{FF2B5EF4-FFF2-40B4-BE49-F238E27FC236}">
                <a16:creationId xmlns:a16="http://schemas.microsoft.com/office/drawing/2014/main" xmlns="" id="{84009E22-3C83-467E-BD5F-10067BC4E6B0}"/>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943AB67E-88CB-4894-BC6B-14E84860FF6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73C5E880-FCC0-4048-9EC8-6F8EF003B32C}"/>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3151AC3-CF67-4CE4-B8A3-19C6676202F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文本框 24">
            <a:extLst>
              <a:ext uri="{FF2B5EF4-FFF2-40B4-BE49-F238E27FC236}">
                <a16:creationId xmlns:a16="http://schemas.microsoft.com/office/drawing/2014/main" xmlns="" id="{A20A3AF8-E0F4-48CF-9C00-75BD06EA5924}"/>
              </a:ext>
            </a:extLst>
          </p:cNvPr>
          <p:cNvSpPr txBox="1"/>
          <p:nvPr/>
        </p:nvSpPr>
        <p:spPr>
          <a:xfrm>
            <a:off x="863588" y="1981223"/>
            <a:ext cx="3384376" cy="1352934"/>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失恋会给当事人带来剧烈的心理创伤，使人处于抑郁、焦虑、自卑、悲愤甚至绝望 的消极情绪中，失恋对于大学生心理健康的影响肯定是其人生中最为严重的心理挫折之一。</a:t>
            </a:r>
          </a:p>
        </p:txBody>
      </p:sp>
      <p:cxnSp>
        <p:nvCxnSpPr>
          <p:cNvPr id="4" name="直接连接符 3">
            <a:extLst>
              <a:ext uri="{FF2B5EF4-FFF2-40B4-BE49-F238E27FC236}">
                <a16:creationId xmlns:a16="http://schemas.microsoft.com/office/drawing/2014/main" xmlns="" id="{9970A7C0-7183-4950-BBF5-F25658857450}"/>
              </a:ext>
            </a:extLst>
          </p:cNvPr>
          <p:cNvCxnSpPr>
            <a:stCxn id="18" idx="3"/>
          </p:cNvCxnSpPr>
          <p:nvPr/>
        </p:nvCxnSpPr>
        <p:spPr>
          <a:xfrm>
            <a:off x="1548888" y="1741262"/>
            <a:ext cx="26630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6" name="Flowchart: Process 3">
            <a:extLst>
              <a:ext uri="{FF2B5EF4-FFF2-40B4-BE49-F238E27FC236}">
                <a16:creationId xmlns:a16="http://schemas.microsoft.com/office/drawing/2014/main" xmlns="" id="{45347087-5489-4774-BE89-D698157E6B53}"/>
              </a:ext>
            </a:extLst>
          </p:cNvPr>
          <p:cNvSpPr/>
          <p:nvPr/>
        </p:nvSpPr>
        <p:spPr>
          <a:xfrm>
            <a:off x="4572000" y="1635648"/>
            <a:ext cx="4572000" cy="180019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Tree>
    <p:extLst>
      <p:ext uri="{BB962C8B-B14F-4D97-AF65-F5344CB8AC3E}">
        <p14:creationId xmlns:p14="http://schemas.microsoft.com/office/powerpoint/2010/main" val="1618115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Flowchart: Process 3">
            <a:extLst>
              <a:ext uri="{FF2B5EF4-FFF2-40B4-BE49-F238E27FC236}">
                <a16:creationId xmlns:a16="http://schemas.microsoft.com/office/drawing/2014/main" xmlns="" id="{0FB6EB22-934F-488A-9268-1C66FA0A2727}"/>
              </a:ext>
            </a:extLst>
          </p:cNvPr>
          <p:cNvSpPr/>
          <p:nvPr/>
        </p:nvSpPr>
        <p:spPr>
          <a:xfrm>
            <a:off x="4572000" y="1635648"/>
            <a:ext cx="4572000" cy="180019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03" name="Title 1">
            <a:extLst>
              <a:ext uri="{FF2B5EF4-FFF2-40B4-BE49-F238E27FC236}">
                <a16:creationId xmlns:a16="http://schemas.microsoft.com/office/drawing/2014/main" xmlns="" id="{C7FBA345-0C38-4EF2-B0E7-5527AE39B1E1}"/>
              </a:ext>
            </a:extLst>
          </p:cNvPr>
          <p:cNvSpPr txBox="1">
            <a:spLocks/>
          </p:cNvSpPr>
          <p:nvPr/>
        </p:nvSpPr>
        <p:spPr>
          <a:xfrm>
            <a:off x="539551" y="331294"/>
            <a:ext cx="4499991" cy="378538"/>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大学生的恋爱与心理健康的关系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4" name="矩形 103">
            <a:extLst>
              <a:ext uri="{FF2B5EF4-FFF2-40B4-BE49-F238E27FC236}">
                <a16:creationId xmlns:a16="http://schemas.microsoft.com/office/drawing/2014/main" xmlns="" id="{0DD0BDE2-636A-4D25-A9AB-23BC4366BC2C}"/>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四、恋爱挫折与心理健康</a:t>
            </a:r>
          </a:p>
        </p:txBody>
      </p:sp>
      <p:sp>
        <p:nvSpPr>
          <p:cNvPr id="18" name="文本框 17">
            <a:extLst>
              <a:ext uri="{FF2B5EF4-FFF2-40B4-BE49-F238E27FC236}">
                <a16:creationId xmlns:a16="http://schemas.microsoft.com/office/drawing/2014/main" xmlns="" id="{96E2C0B0-90D0-4A0F-AAE6-75A7AF00D04F}"/>
              </a:ext>
            </a:extLst>
          </p:cNvPr>
          <p:cNvSpPr txBox="1"/>
          <p:nvPr/>
        </p:nvSpPr>
        <p:spPr>
          <a:xfrm>
            <a:off x="847227" y="1556596"/>
            <a:ext cx="701661" cy="369332"/>
          </a:xfrm>
          <a:prstGeom prst="rect">
            <a:avLst/>
          </a:prstGeom>
          <a:noFill/>
        </p:spPr>
        <p:txBody>
          <a:bodyPr wrap="square">
            <a:spAutoFit/>
          </a:bodyPr>
          <a:lstStyle/>
          <a:p>
            <a:r>
              <a:rPr lang="zh-CN" altLang="en-US" b="1" dirty="0">
                <a:solidFill>
                  <a:srgbClr val="F76911"/>
                </a:solidFill>
              </a:rPr>
              <a:t>单恋</a:t>
            </a:r>
          </a:p>
        </p:txBody>
      </p:sp>
      <p:cxnSp>
        <p:nvCxnSpPr>
          <p:cNvPr id="21" name="直接连接符 20">
            <a:extLst>
              <a:ext uri="{FF2B5EF4-FFF2-40B4-BE49-F238E27FC236}">
                <a16:creationId xmlns:a16="http://schemas.microsoft.com/office/drawing/2014/main" xmlns="" id="{84009E22-3C83-467E-BD5F-10067BC4E6B0}"/>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943AB67E-88CB-4894-BC6B-14E84860FF6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73C5E880-FCC0-4048-9EC8-6F8EF003B32C}"/>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3151AC3-CF67-4CE4-B8A3-19C6676202F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文本框 24">
            <a:extLst>
              <a:ext uri="{FF2B5EF4-FFF2-40B4-BE49-F238E27FC236}">
                <a16:creationId xmlns:a16="http://schemas.microsoft.com/office/drawing/2014/main" xmlns="" id="{A20A3AF8-E0F4-48CF-9C00-75BD06EA5924}"/>
              </a:ext>
            </a:extLst>
          </p:cNvPr>
          <p:cNvSpPr txBox="1"/>
          <p:nvPr/>
        </p:nvSpPr>
        <p:spPr>
          <a:xfrm>
            <a:off x="863588" y="1981223"/>
            <a:ext cx="3384376" cy="1352934"/>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单恋也是大学生恋爱中常见的一种恋爱挫折。单恋中的大学生常常沉湎于自我幻想或想象的虚幻情境中难以自拔。在心理上表现出由于痴情而对单恋对象产生强烈的关注、幻想、焦躁和冲动。</a:t>
            </a:r>
          </a:p>
        </p:txBody>
      </p:sp>
      <p:cxnSp>
        <p:nvCxnSpPr>
          <p:cNvPr id="4" name="直接连接符 3">
            <a:extLst>
              <a:ext uri="{FF2B5EF4-FFF2-40B4-BE49-F238E27FC236}">
                <a16:creationId xmlns:a16="http://schemas.microsoft.com/office/drawing/2014/main" xmlns="" id="{9970A7C0-7183-4950-BBF5-F25658857450}"/>
              </a:ext>
            </a:extLst>
          </p:cNvPr>
          <p:cNvCxnSpPr>
            <a:stCxn id="18" idx="3"/>
          </p:cNvCxnSpPr>
          <p:nvPr/>
        </p:nvCxnSpPr>
        <p:spPr>
          <a:xfrm>
            <a:off x="1548888" y="1741262"/>
            <a:ext cx="2663072"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04808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393148" y="1779662"/>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第九章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恋爱与心理健康</a:t>
            </a:r>
          </a:p>
        </p:txBody>
      </p:sp>
      <p:grpSp>
        <p:nvGrpSpPr>
          <p:cNvPr id="16" name="组合 15">
            <a:extLst>
              <a:ext uri="{FF2B5EF4-FFF2-40B4-BE49-F238E27FC236}">
                <a16:creationId xmlns:a16="http://schemas.microsoft.com/office/drawing/2014/main" xmlns="" id="{BDFB2793-67CF-48D8-A2D2-34D6064252A1}"/>
              </a:ext>
            </a:extLst>
          </p:cNvPr>
          <p:cNvGrpSpPr/>
          <p:nvPr/>
        </p:nvGrpSpPr>
        <p:grpSpPr>
          <a:xfrm>
            <a:off x="1331640" y="659815"/>
            <a:ext cx="2872821" cy="3193462"/>
            <a:chOff x="1331640" y="659815"/>
            <a:chExt cx="2872821" cy="3193462"/>
          </a:xfrm>
        </p:grpSpPr>
        <p:sp>
          <p:nvSpPr>
            <p:cNvPr id="17" name="Freeform 5">
              <a:extLst>
                <a:ext uri="{FF2B5EF4-FFF2-40B4-BE49-F238E27FC236}">
                  <a16:creationId xmlns:a16="http://schemas.microsoft.com/office/drawing/2014/main" xmlns="" id="{DAE7D81F-1773-4550-9ED3-BE1E09B7312E}"/>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6">
              <a:extLst>
                <a:ext uri="{FF2B5EF4-FFF2-40B4-BE49-F238E27FC236}">
                  <a16:creationId xmlns:a16="http://schemas.microsoft.com/office/drawing/2014/main" xmlns="" id="{E3027810-D164-4D12-A96C-E28D8A8C4687}"/>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Freeform 7">
              <a:extLst>
                <a:ext uri="{FF2B5EF4-FFF2-40B4-BE49-F238E27FC236}">
                  <a16:creationId xmlns:a16="http://schemas.microsoft.com/office/drawing/2014/main" xmlns="" id="{12CD20B9-C4A5-4C2C-9D15-947E77FEDCE2}"/>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xmlns="" id="{824462B3-2671-43F9-9C5C-56BCE0E06670}"/>
                </a:ext>
              </a:extLst>
            </p:cNvPr>
            <p:cNvGrpSpPr/>
            <p:nvPr/>
          </p:nvGrpSpPr>
          <p:grpSpPr>
            <a:xfrm>
              <a:off x="1331640" y="2149966"/>
              <a:ext cx="688422" cy="776783"/>
              <a:chOff x="959665" y="1964065"/>
              <a:chExt cx="828675" cy="935038"/>
            </a:xfrm>
          </p:grpSpPr>
          <p:sp>
            <p:nvSpPr>
              <p:cNvPr id="22" name="Freeform 8">
                <a:extLst>
                  <a:ext uri="{FF2B5EF4-FFF2-40B4-BE49-F238E27FC236}">
                    <a16:creationId xmlns:a16="http://schemas.microsoft.com/office/drawing/2014/main" xmlns="" id="{73E2A708-150A-43E7-9278-64621D60CF92}"/>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9">
                <a:extLst>
                  <a:ext uri="{FF2B5EF4-FFF2-40B4-BE49-F238E27FC236}">
                    <a16:creationId xmlns:a16="http://schemas.microsoft.com/office/drawing/2014/main" xmlns="" id="{49DB3B04-BB07-46C4-96B6-C289EBBA24D1}"/>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Freeform 10">
                <a:extLst>
                  <a:ext uri="{FF2B5EF4-FFF2-40B4-BE49-F238E27FC236}">
                    <a16:creationId xmlns:a16="http://schemas.microsoft.com/office/drawing/2014/main" xmlns="" id="{3A6B8A42-21F7-4530-8D82-010163F90AC4}"/>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11">
                <a:extLst>
                  <a:ext uri="{FF2B5EF4-FFF2-40B4-BE49-F238E27FC236}">
                    <a16:creationId xmlns:a16="http://schemas.microsoft.com/office/drawing/2014/main" xmlns="" id="{9A8A03DC-353C-43A1-85D6-47D96698A653}"/>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文本框 20">
              <a:extLst>
                <a:ext uri="{FF2B5EF4-FFF2-40B4-BE49-F238E27FC236}">
                  <a16:creationId xmlns:a16="http://schemas.microsoft.com/office/drawing/2014/main" xmlns="" id="{B23A0503-8228-4646-9A70-9C9BEC7C5D68}"/>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09</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Flowchart: Process 3">
            <a:extLst>
              <a:ext uri="{FF2B5EF4-FFF2-40B4-BE49-F238E27FC236}">
                <a16:creationId xmlns:a16="http://schemas.microsoft.com/office/drawing/2014/main" xmlns="" id="{0FB6EB22-934F-488A-9268-1C66FA0A2727}"/>
              </a:ext>
            </a:extLst>
          </p:cNvPr>
          <p:cNvSpPr/>
          <p:nvPr/>
        </p:nvSpPr>
        <p:spPr>
          <a:xfrm>
            <a:off x="4572000" y="1635648"/>
            <a:ext cx="4572000" cy="180019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03" name="Title 1">
            <a:extLst>
              <a:ext uri="{FF2B5EF4-FFF2-40B4-BE49-F238E27FC236}">
                <a16:creationId xmlns:a16="http://schemas.microsoft.com/office/drawing/2014/main" xmlns="" id="{C7FBA345-0C38-4EF2-B0E7-5527AE39B1E1}"/>
              </a:ext>
            </a:extLst>
          </p:cNvPr>
          <p:cNvSpPr txBox="1">
            <a:spLocks/>
          </p:cNvSpPr>
          <p:nvPr/>
        </p:nvSpPr>
        <p:spPr>
          <a:xfrm>
            <a:off x="539551" y="331294"/>
            <a:ext cx="4499991" cy="378538"/>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大学生的恋爱与心理健康的关系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4" name="矩形 103">
            <a:extLst>
              <a:ext uri="{FF2B5EF4-FFF2-40B4-BE49-F238E27FC236}">
                <a16:creationId xmlns:a16="http://schemas.microsoft.com/office/drawing/2014/main" xmlns="" id="{0DD0BDE2-636A-4D25-A9AB-23BC4366BC2C}"/>
              </a:ext>
            </a:extLst>
          </p:cNvPr>
          <p:cNvSpPr/>
          <p:nvPr/>
        </p:nvSpPr>
        <p:spPr>
          <a:xfrm>
            <a:off x="8300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四、恋爱挫折与心理健康</a:t>
            </a:r>
          </a:p>
        </p:txBody>
      </p:sp>
      <p:sp>
        <p:nvSpPr>
          <p:cNvPr id="18" name="文本框 17">
            <a:extLst>
              <a:ext uri="{FF2B5EF4-FFF2-40B4-BE49-F238E27FC236}">
                <a16:creationId xmlns:a16="http://schemas.microsoft.com/office/drawing/2014/main" xmlns="" id="{96E2C0B0-90D0-4A0F-AAE6-75A7AF00D04F}"/>
              </a:ext>
            </a:extLst>
          </p:cNvPr>
          <p:cNvSpPr txBox="1"/>
          <p:nvPr/>
        </p:nvSpPr>
        <p:spPr>
          <a:xfrm>
            <a:off x="847227" y="1556596"/>
            <a:ext cx="1276501" cy="369332"/>
          </a:xfrm>
          <a:prstGeom prst="rect">
            <a:avLst/>
          </a:prstGeom>
          <a:noFill/>
        </p:spPr>
        <p:txBody>
          <a:bodyPr wrap="square">
            <a:spAutoFit/>
          </a:bodyPr>
          <a:lstStyle/>
          <a:p>
            <a:r>
              <a:rPr lang="zh-CN" altLang="en-US" b="1" dirty="0">
                <a:solidFill>
                  <a:srgbClr val="F76911"/>
                </a:solidFill>
              </a:rPr>
              <a:t>恋爱纠葛 </a:t>
            </a:r>
          </a:p>
        </p:txBody>
      </p:sp>
      <p:cxnSp>
        <p:nvCxnSpPr>
          <p:cNvPr id="21" name="直接连接符 20">
            <a:extLst>
              <a:ext uri="{FF2B5EF4-FFF2-40B4-BE49-F238E27FC236}">
                <a16:creationId xmlns:a16="http://schemas.microsoft.com/office/drawing/2014/main" xmlns="" id="{84009E22-3C83-467E-BD5F-10067BC4E6B0}"/>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943AB67E-88CB-4894-BC6B-14E84860FF6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3" name="直接连接符 22">
            <a:extLst>
              <a:ext uri="{FF2B5EF4-FFF2-40B4-BE49-F238E27FC236}">
                <a16:creationId xmlns:a16="http://schemas.microsoft.com/office/drawing/2014/main" xmlns="" id="{73C5E880-FCC0-4048-9EC8-6F8EF003B32C}"/>
              </a:ext>
            </a:extLst>
          </p:cNvPr>
          <p:cNvCxnSpPr>
            <a:cxnSpLocks/>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等腰三角形 23">
            <a:extLst>
              <a:ext uri="{FF2B5EF4-FFF2-40B4-BE49-F238E27FC236}">
                <a16:creationId xmlns:a16="http://schemas.microsoft.com/office/drawing/2014/main" xmlns="" id="{13151AC3-CF67-4CE4-B8A3-19C6676202F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文本框 24">
            <a:extLst>
              <a:ext uri="{FF2B5EF4-FFF2-40B4-BE49-F238E27FC236}">
                <a16:creationId xmlns:a16="http://schemas.microsoft.com/office/drawing/2014/main" xmlns="" id="{A20A3AF8-E0F4-48CF-9C00-75BD06EA5924}"/>
              </a:ext>
            </a:extLst>
          </p:cNvPr>
          <p:cNvSpPr txBox="1"/>
          <p:nvPr/>
        </p:nvSpPr>
        <p:spPr>
          <a:xfrm>
            <a:off x="863588" y="1981223"/>
            <a:ext cx="3384376" cy="1609415"/>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恋爱纠葛是大学生恋爱的又一种恋爱挫折，主要是指恋爱时因某些主观因素或客观因</a:t>
            </a:r>
          </a:p>
          <a:p>
            <a:pPr>
              <a:lnSpc>
                <a:spcPts val="2000"/>
              </a:lnSpc>
            </a:pPr>
            <a:r>
              <a:rPr lang="zh-CN" altLang="en-US" sz="1400" dirty="0">
                <a:solidFill>
                  <a:schemeClr val="tx1">
                    <a:lumMod val="65000"/>
                    <a:lumOff val="35000"/>
                  </a:schemeClr>
                </a:solidFill>
              </a:rPr>
              <a:t>素引发的欲罢不忍、欲爱不能的感情冲突与内心强烈的矛盾，它给恋爱中的大学生带来一系 列的情感危机，引发极度紧张、不安、忧郁、焦躁、恐惧等不良情绪。</a:t>
            </a:r>
          </a:p>
        </p:txBody>
      </p:sp>
      <p:cxnSp>
        <p:nvCxnSpPr>
          <p:cNvPr id="4" name="直接连接符 3">
            <a:extLst>
              <a:ext uri="{FF2B5EF4-FFF2-40B4-BE49-F238E27FC236}">
                <a16:creationId xmlns:a16="http://schemas.microsoft.com/office/drawing/2014/main" xmlns="" id="{9970A7C0-7183-4950-BBF5-F25658857450}"/>
              </a:ext>
            </a:extLst>
          </p:cNvPr>
          <p:cNvCxnSpPr>
            <a:cxnSpLocks/>
          </p:cNvCxnSpPr>
          <p:nvPr/>
        </p:nvCxnSpPr>
        <p:spPr>
          <a:xfrm>
            <a:off x="1907704" y="1741262"/>
            <a:ext cx="2304256"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11477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大学生恋爱心理健康教育对策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smtClean="0">
                <a:solidFill>
                  <a:schemeClr val="accent1"/>
                </a:solidFill>
                <a:latin typeface="+mj-ea"/>
                <a:ea typeface="+mj-ea"/>
                <a:sym typeface="inpin heiti" panose="00000500000000000000" pitchFamily="2" charset="-122"/>
              </a:rPr>
              <a:t>一、大学生恋爱心理困境的自我调适</a:t>
            </a:r>
            <a:endParaRPr lang="zh-CN" altLang="en-US" sz="1600" b="1" dirty="0">
              <a:solidFill>
                <a:schemeClr val="accent1"/>
              </a:solidFill>
              <a:latin typeface="+mj-ea"/>
              <a:ea typeface="+mj-ea"/>
              <a:sym typeface="inpin heiti" panose="00000500000000000000" pitchFamily="2" charset="-122"/>
            </a:endParaRPr>
          </a:p>
        </p:txBody>
      </p:sp>
      <p:grpSp>
        <p:nvGrpSpPr>
          <p:cNvPr id="30" name="组合 29">
            <a:extLst>
              <a:ext uri="{FF2B5EF4-FFF2-40B4-BE49-F238E27FC236}">
                <a16:creationId xmlns:a16="http://schemas.microsoft.com/office/drawing/2014/main" xmlns="" id="{979AE4CB-EB9F-49C6-A9BE-6ABB26369EDA}"/>
              </a:ext>
            </a:extLst>
          </p:cNvPr>
          <p:cNvGrpSpPr/>
          <p:nvPr/>
        </p:nvGrpSpPr>
        <p:grpSpPr>
          <a:xfrm>
            <a:off x="3860044" y="1187911"/>
            <a:ext cx="3688480" cy="3470058"/>
            <a:chOff x="3658309" y="1304925"/>
            <a:chExt cx="3583846" cy="4187101"/>
          </a:xfrm>
        </p:grpSpPr>
        <p:sp>
          <p:nvSpPr>
            <p:cNvPr id="31" name="Freeform: Shape 12">
              <a:extLst>
                <a:ext uri="{FF2B5EF4-FFF2-40B4-BE49-F238E27FC236}">
                  <a16:creationId xmlns:a16="http://schemas.microsoft.com/office/drawing/2014/main" xmlns="" id="{CCA5D40B-13E3-41F5-999C-7438C7B4C1DD}"/>
                </a:ext>
              </a:extLst>
            </p:cNvPr>
            <p:cNvSpPr/>
            <p:nvPr/>
          </p:nvSpPr>
          <p:spPr>
            <a:xfrm>
              <a:off x="4350068" y="1304925"/>
              <a:ext cx="1842607" cy="253365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Rectangle 8">
              <a:extLst>
                <a:ext uri="{FF2B5EF4-FFF2-40B4-BE49-F238E27FC236}">
                  <a16:creationId xmlns:a16="http://schemas.microsoft.com/office/drawing/2014/main" xmlns="" id="{CF114648-3C5E-46A2-BA1F-937E618D65FE}"/>
                </a:ext>
              </a:extLst>
            </p:cNvPr>
            <p:cNvSpPr/>
            <p:nvPr/>
          </p:nvSpPr>
          <p:spPr>
            <a:xfrm>
              <a:off x="5399158" y="2196064"/>
              <a:ext cx="1842997" cy="672665"/>
            </a:xfrm>
            <a:prstGeom prst="rect">
              <a:avLst/>
            </a:prstGeom>
          </p:spPr>
          <p:txBody>
            <a:bodyPr wrap="none" lIns="72000" tIns="0" rIns="72000" bIns="0">
              <a:noAutofit/>
            </a:bodyPr>
            <a:lstStyle/>
            <a:p>
              <a:pPr lvl="0" defTabSz="914378">
                <a:defRPr/>
              </a:pPr>
              <a:r>
                <a:rPr lang="zh-CN" altLang="en-US" sz="2000" b="1" dirty="0" smtClean="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坦然面对异性交往</a:t>
              </a:r>
              <a:endParaRPr lang="zh-CN" altLang="en-US"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Rectangle 8">
              <a:extLst>
                <a:ext uri="{FF2B5EF4-FFF2-40B4-BE49-F238E27FC236}">
                  <a16:creationId xmlns:a16="http://schemas.microsoft.com/office/drawing/2014/main" xmlns="" id="{7650C77E-FFB1-4D5E-BE1B-67092DD29404}"/>
                </a:ext>
              </a:extLst>
            </p:cNvPr>
            <p:cNvSpPr/>
            <p:nvPr/>
          </p:nvSpPr>
          <p:spPr>
            <a:xfrm>
              <a:off x="3658309" y="4866440"/>
              <a:ext cx="1842997" cy="625586"/>
            </a:xfrm>
            <a:prstGeom prst="rect">
              <a:avLst/>
            </a:prstGeom>
          </p:spPr>
          <p:txBody>
            <a:bodyPr wrap="none" lIns="72000" tIns="0" rIns="72000" bIns="0">
              <a:noAutofit/>
            </a:bodyPr>
            <a:lstStyle/>
            <a:p>
              <a:pPr lvl="0" algn="ctr" defTabSz="914378">
                <a:defRPr/>
              </a:pPr>
              <a:r>
                <a:rPr lang="zh-CN" altLang="en-US" sz="2000" b="1" dirty="0" smtClean="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慎重婚前性行为 </a:t>
              </a:r>
              <a:endParaRPr lang="zh-CN" altLang="en-US"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35" name="组合 34">
            <a:extLst>
              <a:ext uri="{FF2B5EF4-FFF2-40B4-BE49-F238E27FC236}">
                <a16:creationId xmlns:a16="http://schemas.microsoft.com/office/drawing/2014/main" xmlns="" id="{5B9018FD-F585-47BF-9BB5-3A4D3241DE20}"/>
              </a:ext>
            </a:extLst>
          </p:cNvPr>
          <p:cNvGrpSpPr/>
          <p:nvPr/>
        </p:nvGrpSpPr>
        <p:grpSpPr>
          <a:xfrm>
            <a:off x="1115616" y="1187911"/>
            <a:ext cx="3692831" cy="2099762"/>
            <a:chOff x="347553" y="1304925"/>
            <a:chExt cx="4455904" cy="2533650"/>
          </a:xfrm>
        </p:grpSpPr>
        <p:sp>
          <p:nvSpPr>
            <p:cNvPr id="36" name="Freeform: Shape 7">
              <a:extLst>
                <a:ext uri="{FF2B5EF4-FFF2-40B4-BE49-F238E27FC236}">
                  <a16:creationId xmlns:a16="http://schemas.microsoft.com/office/drawing/2014/main" xmlns="" id="{C3799B20-51F9-4E8F-8468-B9C440848C2D}"/>
                </a:ext>
              </a:extLst>
            </p:cNvPr>
            <p:cNvSpPr/>
            <p:nvPr/>
          </p:nvSpPr>
          <p:spPr>
            <a:xfrm>
              <a:off x="2463815" y="1304925"/>
              <a:ext cx="2339642" cy="253365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Rectangle 11">
              <a:extLst>
                <a:ext uri="{FF2B5EF4-FFF2-40B4-BE49-F238E27FC236}">
                  <a16:creationId xmlns:a16="http://schemas.microsoft.com/office/drawing/2014/main" xmlns="" id="{E199D0FF-695D-4971-ACD8-90D01061E73D}"/>
                </a:ext>
              </a:extLst>
            </p:cNvPr>
            <p:cNvSpPr/>
            <p:nvPr/>
          </p:nvSpPr>
          <p:spPr>
            <a:xfrm>
              <a:off x="347553" y="2196064"/>
              <a:ext cx="2954174" cy="975008"/>
            </a:xfrm>
            <a:prstGeom prst="rect">
              <a:avLst/>
            </a:prstGeom>
          </p:spPr>
          <p:txBody>
            <a:bodyPr wrap="none" lIns="72000" tIns="0" rIns="72000" bIns="0">
              <a:normAutofit/>
            </a:bodyPr>
            <a:lstStyle/>
            <a:p>
              <a:pPr lvl="0" algn="r" defTabSz="914378">
                <a:defRPr/>
              </a:pPr>
              <a:r>
                <a:rPr lang="zh-CN" altLang="en-US" sz="2000" b="1" dirty="0" smtClean="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rPr>
                <a:t>提升爱与被爱的能力</a:t>
              </a:r>
              <a:endParaRPr lang="zh-CN" altLang="en-US" sz="2000"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41" name="Freeform: Shape 7">
            <a:extLst>
              <a:ext uri="{FF2B5EF4-FFF2-40B4-BE49-F238E27FC236}">
                <a16:creationId xmlns:a16="http://schemas.microsoft.com/office/drawing/2014/main" xmlns="" id="{76037CE0-754A-4450-88EB-AB316B4F3301}"/>
              </a:ext>
            </a:extLst>
          </p:cNvPr>
          <p:cNvSpPr/>
          <p:nvPr/>
        </p:nvSpPr>
        <p:spPr>
          <a:xfrm rot="16200000">
            <a:off x="3991414" y="2520665"/>
            <a:ext cx="1592322" cy="2259938"/>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6" name="直接连接符 15">
            <a:extLst>
              <a:ext uri="{FF2B5EF4-FFF2-40B4-BE49-F238E27FC236}">
                <a16:creationId xmlns:a16="http://schemas.microsoft.com/office/drawing/2014/main" xmlns="" id="{DFB0078D-D84D-4327-8494-7E86090805A4}"/>
              </a:ext>
            </a:extLst>
          </p:cNvPr>
          <p:cNvCxnSpPr>
            <a:cxnSpLocks/>
          </p:cNvCxnSpPr>
          <p:nvPr/>
        </p:nvCxnSpPr>
        <p:spPr>
          <a:xfrm flipH="1">
            <a:off x="611560" y="1131590"/>
            <a:ext cx="27363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188AAC4C-A6D2-4B8F-8B16-BD32130E48C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D0136B4A-B36D-4658-85AA-4F2ABC080FC1}"/>
              </a:ext>
            </a:extLst>
          </p:cNvPr>
          <p:cNvCxnSpPr>
            <a:cxnSpLocks/>
          </p:cNvCxnSpPr>
          <p:nvPr/>
        </p:nvCxnSpPr>
        <p:spPr>
          <a:xfrm>
            <a:off x="4369012" y="521032"/>
            <a:ext cx="47749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9C836C48-E40E-447F-926F-35D9C3509B1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73096940"/>
      </p:ext>
    </p:extLst>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1+#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大学生恋爱心理健康教育对策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15616" y="857007"/>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二、大学生恋</a:t>
            </a:r>
            <a:r>
              <a:rPr lang="zh-CN" altLang="en-US" sz="1600" b="1" dirty="0" smtClean="0">
                <a:solidFill>
                  <a:schemeClr val="accent1"/>
                </a:solidFill>
                <a:latin typeface="+mj-ea"/>
                <a:ea typeface="+mj-ea"/>
                <a:sym typeface="inpin heiti" panose="00000500000000000000" pitchFamily="2" charset="-122"/>
              </a:rPr>
              <a:t>爱挫折的</a:t>
            </a:r>
            <a:r>
              <a:rPr lang="zh-CN" altLang="en-US" sz="1600" b="1" dirty="0">
                <a:solidFill>
                  <a:schemeClr val="accent1"/>
                </a:solidFill>
                <a:latin typeface="+mj-ea"/>
                <a:ea typeface="+mj-ea"/>
                <a:sym typeface="inpin heiti" panose="00000500000000000000" pitchFamily="2" charset="-122"/>
              </a:rPr>
              <a:t>自我调适</a:t>
            </a:r>
          </a:p>
        </p:txBody>
      </p:sp>
      <p:grpSp>
        <p:nvGrpSpPr>
          <p:cNvPr id="30" name="组合 29">
            <a:extLst>
              <a:ext uri="{FF2B5EF4-FFF2-40B4-BE49-F238E27FC236}">
                <a16:creationId xmlns:a16="http://schemas.microsoft.com/office/drawing/2014/main" xmlns="" id="{979AE4CB-EB9F-49C6-A9BE-6ABB26369EDA}"/>
              </a:ext>
            </a:extLst>
          </p:cNvPr>
          <p:cNvGrpSpPr/>
          <p:nvPr/>
        </p:nvGrpSpPr>
        <p:grpSpPr>
          <a:xfrm>
            <a:off x="3860044" y="1187911"/>
            <a:ext cx="3688480" cy="3470058"/>
            <a:chOff x="3658309" y="1304925"/>
            <a:chExt cx="3583846" cy="4187101"/>
          </a:xfrm>
        </p:grpSpPr>
        <p:sp>
          <p:nvSpPr>
            <p:cNvPr id="31" name="Freeform: Shape 12">
              <a:extLst>
                <a:ext uri="{FF2B5EF4-FFF2-40B4-BE49-F238E27FC236}">
                  <a16:creationId xmlns:a16="http://schemas.microsoft.com/office/drawing/2014/main" xmlns="" id="{CCA5D40B-13E3-41F5-999C-7438C7B4C1DD}"/>
                </a:ext>
              </a:extLst>
            </p:cNvPr>
            <p:cNvSpPr/>
            <p:nvPr/>
          </p:nvSpPr>
          <p:spPr>
            <a:xfrm>
              <a:off x="4350068" y="1304925"/>
              <a:ext cx="1842607" cy="253365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Rectangle 8">
              <a:extLst>
                <a:ext uri="{FF2B5EF4-FFF2-40B4-BE49-F238E27FC236}">
                  <a16:creationId xmlns:a16="http://schemas.microsoft.com/office/drawing/2014/main" xmlns="" id="{CF114648-3C5E-46A2-BA1F-937E618D65FE}"/>
                </a:ext>
              </a:extLst>
            </p:cNvPr>
            <p:cNvSpPr/>
            <p:nvPr/>
          </p:nvSpPr>
          <p:spPr>
            <a:xfrm>
              <a:off x="5399158" y="2196064"/>
              <a:ext cx="1842997" cy="672665"/>
            </a:xfrm>
            <a:prstGeom prst="rect">
              <a:avLst/>
            </a:prstGeom>
          </p:spPr>
          <p:txBody>
            <a:bodyPr wrap="none" lIns="72000" tIns="0" rIns="72000" bIns="0">
              <a:noAutofit/>
            </a:bodyPr>
            <a:lstStyle/>
            <a:p>
              <a:pPr lvl="0" defTabSz="914378">
                <a:defRPr/>
              </a:pPr>
              <a:r>
                <a:rPr lang="zh-CN" altLang="en-US"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单恋的</a:t>
              </a:r>
              <a:endParaRPr lang="en-US" altLang="zh-CN"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lvl="0" defTabSz="914378">
                <a:defRPr/>
              </a:pPr>
              <a:r>
                <a:rPr lang="zh-CN" altLang="en-US"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自我调适 </a:t>
              </a:r>
            </a:p>
          </p:txBody>
        </p:sp>
        <p:sp>
          <p:nvSpPr>
            <p:cNvPr id="45" name="Rectangle 8">
              <a:extLst>
                <a:ext uri="{FF2B5EF4-FFF2-40B4-BE49-F238E27FC236}">
                  <a16:creationId xmlns:a16="http://schemas.microsoft.com/office/drawing/2014/main" xmlns="" id="{7650C77E-FFB1-4D5E-BE1B-67092DD29404}"/>
                </a:ext>
              </a:extLst>
            </p:cNvPr>
            <p:cNvSpPr/>
            <p:nvPr/>
          </p:nvSpPr>
          <p:spPr>
            <a:xfrm>
              <a:off x="3658309" y="4866440"/>
              <a:ext cx="1842997" cy="625586"/>
            </a:xfrm>
            <a:prstGeom prst="rect">
              <a:avLst/>
            </a:prstGeom>
          </p:spPr>
          <p:txBody>
            <a:bodyPr wrap="none" lIns="72000" tIns="0" rIns="72000" bIns="0">
              <a:noAutofit/>
            </a:bodyPr>
            <a:lstStyle/>
            <a:p>
              <a:pPr lvl="0" algn="ctr" defTabSz="914378">
                <a:defRPr/>
              </a:pPr>
              <a:r>
                <a:rPr lang="zh-CN" altLang="en-US"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恋爱纠葛</a:t>
              </a:r>
              <a:endParaRPr lang="en-US" altLang="zh-CN"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lvl="0" algn="ctr" defTabSz="914378">
                <a:defRPr/>
              </a:pPr>
              <a:r>
                <a:rPr lang="zh-CN" altLang="en-US" sz="2000"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的自我调适 </a:t>
              </a:r>
            </a:p>
          </p:txBody>
        </p:sp>
      </p:grpSp>
      <p:grpSp>
        <p:nvGrpSpPr>
          <p:cNvPr id="35" name="组合 34">
            <a:extLst>
              <a:ext uri="{FF2B5EF4-FFF2-40B4-BE49-F238E27FC236}">
                <a16:creationId xmlns:a16="http://schemas.microsoft.com/office/drawing/2014/main" xmlns="" id="{5B9018FD-F585-47BF-9BB5-3A4D3241DE20}"/>
              </a:ext>
            </a:extLst>
          </p:cNvPr>
          <p:cNvGrpSpPr/>
          <p:nvPr/>
        </p:nvGrpSpPr>
        <p:grpSpPr>
          <a:xfrm>
            <a:off x="1115616" y="1187911"/>
            <a:ext cx="3692831" cy="2099762"/>
            <a:chOff x="347553" y="1304925"/>
            <a:chExt cx="4455904" cy="2533650"/>
          </a:xfrm>
        </p:grpSpPr>
        <p:sp>
          <p:nvSpPr>
            <p:cNvPr id="36" name="Freeform: Shape 7">
              <a:extLst>
                <a:ext uri="{FF2B5EF4-FFF2-40B4-BE49-F238E27FC236}">
                  <a16:creationId xmlns:a16="http://schemas.microsoft.com/office/drawing/2014/main" xmlns="" id="{C3799B20-51F9-4E8F-8468-B9C440848C2D}"/>
                </a:ext>
              </a:extLst>
            </p:cNvPr>
            <p:cNvSpPr/>
            <p:nvPr/>
          </p:nvSpPr>
          <p:spPr>
            <a:xfrm>
              <a:off x="2463815" y="1304925"/>
              <a:ext cx="2339642" cy="253365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Rectangle 11">
              <a:extLst>
                <a:ext uri="{FF2B5EF4-FFF2-40B4-BE49-F238E27FC236}">
                  <a16:creationId xmlns:a16="http://schemas.microsoft.com/office/drawing/2014/main" xmlns="" id="{E199D0FF-695D-4971-ACD8-90D01061E73D}"/>
                </a:ext>
              </a:extLst>
            </p:cNvPr>
            <p:cNvSpPr/>
            <p:nvPr/>
          </p:nvSpPr>
          <p:spPr>
            <a:xfrm>
              <a:off x="347553" y="2196064"/>
              <a:ext cx="2954174" cy="975008"/>
            </a:xfrm>
            <a:prstGeom prst="rect">
              <a:avLst/>
            </a:prstGeom>
          </p:spPr>
          <p:txBody>
            <a:bodyPr wrap="none" lIns="72000" tIns="0" rIns="72000" bIns="0">
              <a:normAutofit/>
            </a:bodyPr>
            <a:lstStyle/>
            <a:p>
              <a:pPr lvl="0" algn="r" defTabSz="914378">
                <a:defRPr/>
              </a:pPr>
              <a:r>
                <a:rPr lang="zh-CN" altLang="en-US" sz="2000"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rPr>
                <a:t>失恋的</a:t>
              </a:r>
              <a:endParaRPr lang="en-US" altLang="zh-CN" sz="2000"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lvl="0" algn="r" defTabSz="914378">
                <a:defRPr/>
              </a:pPr>
              <a:r>
                <a:rPr lang="zh-CN" altLang="en-US" sz="2000"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rPr>
                <a:t>自我调适</a:t>
              </a:r>
            </a:p>
          </p:txBody>
        </p:sp>
      </p:grpSp>
      <p:sp>
        <p:nvSpPr>
          <p:cNvPr id="41" name="Freeform: Shape 7">
            <a:extLst>
              <a:ext uri="{FF2B5EF4-FFF2-40B4-BE49-F238E27FC236}">
                <a16:creationId xmlns:a16="http://schemas.microsoft.com/office/drawing/2014/main" xmlns="" id="{76037CE0-754A-4450-88EB-AB316B4F3301}"/>
              </a:ext>
            </a:extLst>
          </p:cNvPr>
          <p:cNvSpPr/>
          <p:nvPr/>
        </p:nvSpPr>
        <p:spPr>
          <a:xfrm rot="16200000">
            <a:off x="3991414" y="2520665"/>
            <a:ext cx="1592322" cy="2259938"/>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6" name="直接连接符 15">
            <a:extLst>
              <a:ext uri="{FF2B5EF4-FFF2-40B4-BE49-F238E27FC236}">
                <a16:creationId xmlns:a16="http://schemas.microsoft.com/office/drawing/2014/main" xmlns="" id="{DFB0078D-D84D-4327-8494-7E86090805A4}"/>
              </a:ext>
            </a:extLst>
          </p:cNvPr>
          <p:cNvCxnSpPr>
            <a:cxnSpLocks/>
          </p:cNvCxnSpPr>
          <p:nvPr/>
        </p:nvCxnSpPr>
        <p:spPr>
          <a:xfrm flipH="1">
            <a:off x="611560" y="1131590"/>
            <a:ext cx="27363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188AAC4C-A6D2-4B8F-8B16-BD32130E48C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D0136B4A-B36D-4658-85AA-4F2ABC080FC1}"/>
              </a:ext>
            </a:extLst>
          </p:cNvPr>
          <p:cNvCxnSpPr>
            <a:cxnSpLocks/>
          </p:cNvCxnSpPr>
          <p:nvPr/>
        </p:nvCxnSpPr>
        <p:spPr>
          <a:xfrm>
            <a:off x="4369012" y="521032"/>
            <a:ext cx="47749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9C836C48-E40E-447F-926F-35D9C3509B1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7026030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1+#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大学生恋爱心理健康教育对策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二、大学生恋</a:t>
            </a:r>
            <a:r>
              <a:rPr lang="zh-CN" altLang="en-US" sz="1600" b="1" dirty="0" smtClean="0">
                <a:solidFill>
                  <a:schemeClr val="accent1"/>
                </a:solidFill>
                <a:latin typeface="+mj-ea"/>
                <a:ea typeface="+mj-ea"/>
                <a:sym typeface="inpin heiti" panose="00000500000000000000" pitchFamily="2" charset="-122"/>
              </a:rPr>
              <a:t>爱挫折的</a:t>
            </a:r>
            <a:r>
              <a:rPr lang="zh-CN" altLang="en-US" sz="1600" b="1" dirty="0">
                <a:solidFill>
                  <a:schemeClr val="accent1"/>
                </a:solidFill>
                <a:latin typeface="+mj-ea"/>
                <a:ea typeface="+mj-ea"/>
                <a:sym typeface="inpin heiti" panose="00000500000000000000" pitchFamily="2" charset="-122"/>
              </a:rPr>
              <a:t>自我调适</a:t>
            </a:r>
          </a:p>
        </p:txBody>
      </p:sp>
      <p:sp>
        <p:nvSpPr>
          <p:cNvPr id="17" name="等腰三角形 16">
            <a:extLst>
              <a:ext uri="{FF2B5EF4-FFF2-40B4-BE49-F238E27FC236}">
                <a16:creationId xmlns:a16="http://schemas.microsoft.com/office/drawing/2014/main" xmlns="" id="{188AAC4C-A6D2-4B8F-8B16-BD32130E48C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D0136B4A-B36D-4658-85AA-4F2ABC080FC1}"/>
              </a:ext>
            </a:extLst>
          </p:cNvPr>
          <p:cNvCxnSpPr>
            <a:cxnSpLocks/>
          </p:cNvCxnSpPr>
          <p:nvPr/>
        </p:nvCxnSpPr>
        <p:spPr>
          <a:xfrm>
            <a:off x="4369012" y="521032"/>
            <a:ext cx="47749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9C836C48-E40E-447F-926F-35D9C3509B1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8D8EE459-4EBA-404A-96F2-C9D4BD5F0EF8}"/>
              </a:ext>
            </a:extLst>
          </p:cNvPr>
          <p:cNvCxnSpPr>
            <a:cxnSpLocks/>
          </p:cNvCxnSpPr>
          <p:nvPr/>
        </p:nvCxnSpPr>
        <p:spPr>
          <a:xfrm flipH="1">
            <a:off x="611560" y="1131590"/>
            <a:ext cx="27363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extBox 10">
            <a:extLst>
              <a:ext uri="{FF2B5EF4-FFF2-40B4-BE49-F238E27FC236}">
                <a16:creationId xmlns:a16="http://schemas.microsoft.com/office/drawing/2014/main" xmlns="" id="{4E225EDA-235E-4FED-A2E8-FE214F436EFC}"/>
              </a:ext>
            </a:extLst>
          </p:cNvPr>
          <p:cNvSpPr txBox="1"/>
          <p:nvPr/>
        </p:nvSpPr>
        <p:spPr>
          <a:xfrm>
            <a:off x="1475656" y="2265360"/>
            <a:ext cx="5563436" cy="2162970"/>
          </a:xfrm>
          <a:prstGeom prst="rect">
            <a:avLst/>
          </a:prstGeom>
          <a:noFill/>
        </p:spPr>
        <p:txBody>
          <a:bodyPr wrap="square" lIns="72000" tIns="0" rIns="72000" bIns="0" anchor="ctr" anchorCtr="0">
            <a:normAutofit/>
          </a:bodyPr>
          <a:lstStyle/>
          <a:p>
            <a:pPr algn="ctr" defTabSz="914378">
              <a:lnSpc>
                <a:spcPts val="2200"/>
              </a:lnSpc>
              <a:defRPr/>
            </a:pPr>
            <a:r>
              <a:rPr lang="zh-CN" altLang="en-US" sz="1700" dirty="0">
                <a:latin typeface="微软雅黑" panose="020B0503020204020204" pitchFamily="34" charset="-122"/>
                <a:ea typeface="微软雅黑" panose="020B0503020204020204" pitchFamily="34" charset="-122"/>
                <a:cs typeface="+mn-ea"/>
                <a:sym typeface="inpin heiti" panose="00000500000000000000" pitchFamily="2" charset="-122"/>
              </a:rPr>
              <a:t>①敢于面对失恋的现实</a:t>
            </a:r>
            <a:r>
              <a:rPr lang="en-US" altLang="zh-CN" sz="1700" dirty="0">
                <a:latin typeface="微软雅黑" panose="020B0503020204020204" pitchFamily="34" charset="-122"/>
                <a:ea typeface="微软雅黑" panose="020B0503020204020204" pitchFamily="34" charset="-122"/>
                <a:cs typeface="+mn-ea"/>
                <a:sym typeface="inpin heiti" panose="00000500000000000000" pitchFamily="2" charset="-122"/>
              </a:rPr>
              <a:t> </a:t>
            </a:r>
          </a:p>
          <a:p>
            <a:pPr algn="ctr" defTabSz="914378">
              <a:lnSpc>
                <a:spcPts val="2200"/>
              </a:lnSpc>
              <a:defRPr/>
            </a:pPr>
            <a:r>
              <a:rPr lang="zh-CN" altLang="en-US" sz="1700" dirty="0">
                <a:latin typeface="微软雅黑" panose="020B0503020204020204" pitchFamily="34" charset="-122"/>
                <a:ea typeface="微软雅黑" panose="020B0503020204020204" pitchFamily="34" charset="-122"/>
                <a:cs typeface="+mn-ea"/>
                <a:sym typeface="inpin heiti" panose="00000500000000000000" pitchFamily="2" charset="-122"/>
              </a:rPr>
              <a:t>②多为对方着想</a:t>
            </a:r>
            <a:endParaRPr lang="en-US" altLang="zh-CN" sz="17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ts val="2200"/>
              </a:lnSpc>
              <a:defRPr/>
            </a:pPr>
            <a:r>
              <a:rPr lang="zh-CN" altLang="en-US" sz="1700" dirty="0">
                <a:latin typeface="微软雅黑" panose="020B0503020204020204" pitchFamily="34" charset="-122"/>
                <a:ea typeface="微软雅黑" panose="020B0503020204020204" pitchFamily="34" charset="-122"/>
                <a:cs typeface="+mn-ea"/>
                <a:sym typeface="inpin heiti" panose="00000500000000000000" pitchFamily="2" charset="-122"/>
              </a:rPr>
              <a:t>③加强自我调控，减轻心理压力  </a:t>
            </a:r>
            <a:endParaRPr lang="en-US" altLang="zh-CN" sz="17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ts val="2200"/>
              </a:lnSpc>
              <a:defRPr/>
            </a:pPr>
            <a:r>
              <a:rPr lang="zh-CN" altLang="en-US" sz="1700" dirty="0">
                <a:latin typeface="微软雅黑" panose="020B0503020204020204" pitchFamily="34" charset="-122"/>
                <a:ea typeface="微软雅黑" panose="020B0503020204020204" pitchFamily="34" charset="-122"/>
                <a:cs typeface="+mn-ea"/>
                <a:sym typeface="inpin heiti" panose="00000500000000000000" pitchFamily="2" charset="-122"/>
              </a:rPr>
              <a:t>④合理化树立自信心</a:t>
            </a:r>
            <a:endParaRPr lang="en-US" altLang="zh-CN" sz="17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ts val="2200"/>
              </a:lnSpc>
              <a:defRPr/>
            </a:pPr>
            <a:r>
              <a:rPr lang="zh-CN" altLang="en-US" sz="1700" dirty="0">
                <a:latin typeface="微软雅黑" panose="020B0503020204020204" pitchFamily="34" charset="-122"/>
                <a:ea typeface="微软雅黑" panose="020B0503020204020204" pitchFamily="34" charset="-122"/>
                <a:cs typeface="+mn-ea"/>
                <a:sym typeface="inpin heiti" panose="00000500000000000000" pitchFamily="2" charset="-122"/>
              </a:rPr>
              <a:t>⑤积极转移情感与情境 </a:t>
            </a:r>
            <a:endParaRPr lang="en-US" altLang="zh-CN" sz="17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ts val="2200"/>
              </a:lnSpc>
              <a:defRPr/>
            </a:pPr>
            <a:r>
              <a:rPr lang="zh-CN" altLang="en-US" sz="1700" dirty="0">
                <a:latin typeface="微软雅黑" panose="020B0503020204020204" pitchFamily="34" charset="-122"/>
                <a:ea typeface="微软雅黑" panose="020B0503020204020204" pitchFamily="34" charset="-122"/>
                <a:cs typeface="+mn-ea"/>
                <a:sym typeface="inpin heiti" panose="00000500000000000000" pitchFamily="2" charset="-122"/>
              </a:rPr>
              <a:t>⑥适当地进行情感宣泄</a:t>
            </a:r>
            <a:endParaRPr lang="en-US" altLang="zh-CN" sz="17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ts val="2200"/>
              </a:lnSpc>
              <a:defRPr/>
            </a:pPr>
            <a:r>
              <a:rPr lang="zh-CN" altLang="en-US" sz="1700" dirty="0">
                <a:latin typeface="微软雅黑" panose="020B0503020204020204" pitchFamily="34" charset="-122"/>
                <a:ea typeface="微软雅黑" panose="020B0503020204020204" pitchFamily="34" charset="-122"/>
                <a:cs typeface="+mn-ea"/>
                <a:sym typeface="inpin heiti" panose="00000500000000000000" pitchFamily="2" charset="-122"/>
              </a:rPr>
              <a:t>⑦努力使情感得以升华</a:t>
            </a:r>
            <a:endPar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五边形 28">
            <a:extLst>
              <a:ext uri="{FF2B5EF4-FFF2-40B4-BE49-F238E27FC236}">
                <a16:creationId xmlns:a16="http://schemas.microsoft.com/office/drawing/2014/main" xmlns="" id="{D11F1F12-40A9-4738-80DE-899278B8EBD9}"/>
              </a:ext>
            </a:extLst>
          </p:cNvPr>
          <p:cNvSpPr/>
          <p:nvPr/>
        </p:nvSpPr>
        <p:spPr>
          <a:xfrm>
            <a:off x="3373453" y="1540748"/>
            <a:ext cx="2143755"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defTabSz="914378">
              <a:defRPr/>
            </a:pP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椭圆 31">
            <a:extLst>
              <a:ext uri="{FF2B5EF4-FFF2-40B4-BE49-F238E27FC236}">
                <a16:creationId xmlns:a16="http://schemas.microsoft.com/office/drawing/2014/main" xmlns="" id="{9C4BEF00-D7D9-4D35-95C7-843147D9E1C9}"/>
              </a:ext>
            </a:extLst>
          </p:cNvPr>
          <p:cNvSpPr/>
          <p:nvPr/>
        </p:nvSpPr>
        <p:spPr>
          <a:xfrm>
            <a:off x="2738737" y="1455864"/>
            <a:ext cx="787501" cy="787502"/>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文本框 39">
            <a:extLst>
              <a:ext uri="{FF2B5EF4-FFF2-40B4-BE49-F238E27FC236}">
                <a16:creationId xmlns:a16="http://schemas.microsoft.com/office/drawing/2014/main" xmlns="" id="{2B887457-ADCC-4990-8571-A80FFECEA125}"/>
              </a:ext>
            </a:extLst>
          </p:cNvPr>
          <p:cNvSpPr txBox="1"/>
          <p:nvPr/>
        </p:nvSpPr>
        <p:spPr>
          <a:xfrm>
            <a:off x="3597221" y="1657132"/>
            <a:ext cx="1653898" cy="338554"/>
          </a:xfrm>
          <a:prstGeom prst="rect">
            <a:avLst/>
          </a:prstGeom>
          <a:noFill/>
        </p:spPr>
        <p:txBody>
          <a:bodyPr wrap="square">
            <a:spAutoFit/>
          </a:bodyPr>
          <a:lstStyle/>
          <a:p>
            <a:pPr lvl="0" defTabSz="914378">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单恋的自我调适 </a:t>
            </a:r>
          </a:p>
        </p:txBody>
      </p:sp>
      <p:sp>
        <p:nvSpPr>
          <p:cNvPr id="42" name="文本框 41">
            <a:extLst>
              <a:ext uri="{FF2B5EF4-FFF2-40B4-BE49-F238E27FC236}">
                <a16:creationId xmlns:a16="http://schemas.microsoft.com/office/drawing/2014/main" xmlns="" id="{4EDB21A5-991E-4401-8317-C951139429EA}"/>
              </a:ext>
            </a:extLst>
          </p:cNvPr>
          <p:cNvSpPr txBox="1"/>
          <p:nvPr/>
        </p:nvSpPr>
        <p:spPr>
          <a:xfrm>
            <a:off x="2915816" y="1563638"/>
            <a:ext cx="406794" cy="523220"/>
          </a:xfrm>
          <a:prstGeom prst="rect">
            <a:avLst/>
          </a:prstGeom>
          <a:noFill/>
        </p:spPr>
        <p:txBody>
          <a:bodyPr wrap="square">
            <a:spAutoFit/>
          </a:bodyPr>
          <a:lstStyle/>
          <a:p>
            <a:r>
              <a:rPr lang="en-US" altLang="zh-CN" sz="2800" b="1" dirty="0">
                <a:solidFill>
                  <a:schemeClr val="bg1"/>
                </a:solidFill>
                <a:latin typeface="+mj-ea"/>
                <a:ea typeface="+mj-ea"/>
              </a:rPr>
              <a:t>2</a:t>
            </a:r>
            <a:endParaRPr lang="zh-CN" altLang="en-US" sz="2800" b="1" dirty="0">
              <a:solidFill>
                <a:schemeClr val="bg1"/>
              </a:solidFill>
              <a:latin typeface="+mj-ea"/>
              <a:ea typeface="+mj-ea"/>
            </a:endParaRPr>
          </a:p>
        </p:txBody>
      </p:sp>
    </p:spTree>
    <p:extLst>
      <p:ext uri="{BB962C8B-B14F-4D97-AF65-F5344CB8AC3E}">
        <p14:creationId xmlns:p14="http://schemas.microsoft.com/office/powerpoint/2010/main" val="379970580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大学生恋爱心理健康教育对策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二、大学生恋</a:t>
            </a:r>
            <a:r>
              <a:rPr lang="zh-CN" altLang="en-US" sz="1600" b="1" dirty="0" smtClean="0">
                <a:solidFill>
                  <a:schemeClr val="accent1"/>
                </a:solidFill>
                <a:latin typeface="+mj-ea"/>
                <a:ea typeface="+mj-ea"/>
                <a:sym typeface="inpin heiti" panose="00000500000000000000" pitchFamily="2" charset="-122"/>
              </a:rPr>
              <a:t>爱挫折的</a:t>
            </a:r>
            <a:r>
              <a:rPr lang="zh-CN" altLang="en-US" sz="1600" b="1" dirty="0">
                <a:solidFill>
                  <a:schemeClr val="accent1"/>
                </a:solidFill>
                <a:latin typeface="+mj-ea"/>
                <a:ea typeface="+mj-ea"/>
                <a:sym typeface="inpin heiti" panose="00000500000000000000" pitchFamily="2" charset="-122"/>
              </a:rPr>
              <a:t>自我调适</a:t>
            </a:r>
          </a:p>
        </p:txBody>
      </p:sp>
      <p:sp>
        <p:nvSpPr>
          <p:cNvPr id="17" name="等腰三角形 16">
            <a:extLst>
              <a:ext uri="{FF2B5EF4-FFF2-40B4-BE49-F238E27FC236}">
                <a16:creationId xmlns:a16="http://schemas.microsoft.com/office/drawing/2014/main" xmlns="" id="{188AAC4C-A6D2-4B8F-8B16-BD32130E48C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D0136B4A-B36D-4658-85AA-4F2ABC080FC1}"/>
              </a:ext>
            </a:extLst>
          </p:cNvPr>
          <p:cNvCxnSpPr>
            <a:cxnSpLocks/>
          </p:cNvCxnSpPr>
          <p:nvPr/>
        </p:nvCxnSpPr>
        <p:spPr>
          <a:xfrm>
            <a:off x="4369012" y="521032"/>
            <a:ext cx="47749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9C836C48-E40E-447F-926F-35D9C3509B1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8D8EE459-4EBA-404A-96F2-C9D4BD5F0EF8}"/>
              </a:ext>
            </a:extLst>
          </p:cNvPr>
          <p:cNvCxnSpPr>
            <a:cxnSpLocks/>
          </p:cNvCxnSpPr>
          <p:nvPr/>
        </p:nvCxnSpPr>
        <p:spPr>
          <a:xfrm flipH="1">
            <a:off x="611560" y="1131590"/>
            <a:ext cx="27363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extBox 10">
            <a:extLst>
              <a:ext uri="{FF2B5EF4-FFF2-40B4-BE49-F238E27FC236}">
                <a16:creationId xmlns:a16="http://schemas.microsoft.com/office/drawing/2014/main" xmlns="" id="{4E225EDA-235E-4FED-A2E8-FE214F436EFC}"/>
              </a:ext>
            </a:extLst>
          </p:cNvPr>
          <p:cNvSpPr txBox="1"/>
          <p:nvPr/>
        </p:nvSpPr>
        <p:spPr>
          <a:xfrm>
            <a:off x="1299402" y="2391314"/>
            <a:ext cx="5563436" cy="1354986"/>
          </a:xfrm>
          <a:prstGeom prst="rect">
            <a:avLst/>
          </a:prstGeom>
          <a:noFill/>
        </p:spPr>
        <p:txBody>
          <a:bodyPr wrap="square" lIns="72000" tIns="0" rIns="72000" bIns="0" anchor="ctr" anchorCtr="0">
            <a:normAutofit/>
          </a:bodyPr>
          <a:lstStyle/>
          <a:p>
            <a:pPr algn="ctr" defTabSz="914378">
              <a:lnSpc>
                <a:spcPct val="120000"/>
              </a:lnSpc>
              <a:defRPr/>
            </a:pPr>
            <a:r>
              <a:rPr lang="zh-CN" altLang="en-US" sz="1800" dirty="0">
                <a:latin typeface="微软雅黑" panose="020B0503020204020204" pitchFamily="34" charset="-122"/>
                <a:ea typeface="微软雅黑" panose="020B0503020204020204" pitchFamily="34" charset="-122"/>
                <a:cs typeface="+mn-ea"/>
                <a:sym typeface="inpin heiti" panose="00000500000000000000" pitchFamily="2" charset="-122"/>
              </a:rPr>
              <a:t>①客观、理智地对待恋爱问题</a:t>
            </a:r>
            <a:endParaRPr lang="en-US" altLang="zh-CN" sz="18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ct val="120000"/>
              </a:lnSpc>
              <a:defRPr/>
            </a:pPr>
            <a:r>
              <a:rPr lang="zh-CN" altLang="en-US" sz="1800" dirty="0">
                <a:latin typeface="微软雅黑" panose="020B0503020204020204" pitchFamily="34" charset="-122"/>
                <a:ea typeface="微软雅黑" panose="020B0503020204020204" pitchFamily="34" charset="-122"/>
                <a:cs typeface="+mn-ea"/>
                <a:sym typeface="inpin heiti" panose="00000500000000000000" pitchFamily="2" charset="-122"/>
              </a:rPr>
              <a:t>②学会用理智战胜情感</a:t>
            </a:r>
            <a:endParaRPr lang="en-US" altLang="zh-CN" sz="18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ct val="120000"/>
              </a:lnSpc>
              <a:defRPr/>
            </a:pPr>
            <a:r>
              <a:rPr lang="zh-CN" altLang="en-US" sz="1800" dirty="0">
                <a:latin typeface="微软雅黑" panose="020B0503020204020204" pitchFamily="34" charset="-122"/>
                <a:ea typeface="微软雅黑" panose="020B0503020204020204" pitchFamily="34" charset="-122"/>
                <a:cs typeface="+mn-ea"/>
                <a:sym typeface="inpin heiti" panose="00000500000000000000" pitchFamily="2" charset="-122"/>
              </a:rPr>
              <a:t>③及时地移情、移境</a:t>
            </a:r>
            <a:endParaRPr lang="en-US" altLang="zh-CN" sz="18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defTabSz="914378">
              <a:lnSpc>
                <a:spcPct val="120000"/>
              </a:lnSpc>
              <a:defRPr/>
            </a:pPr>
            <a:r>
              <a:rPr lang="zh-CN" altLang="en-US" sz="1800" dirty="0">
                <a:latin typeface="微软雅黑" panose="020B0503020204020204" pitchFamily="34" charset="-122"/>
                <a:ea typeface="微软雅黑" panose="020B0503020204020204" pitchFamily="34" charset="-122"/>
                <a:cs typeface="+mn-ea"/>
                <a:sym typeface="inpin heiti" panose="00000500000000000000" pitchFamily="2" charset="-122"/>
              </a:rPr>
              <a:t>④勇于自我表露</a:t>
            </a:r>
            <a:endPar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五边形 28">
            <a:extLst>
              <a:ext uri="{FF2B5EF4-FFF2-40B4-BE49-F238E27FC236}">
                <a16:creationId xmlns:a16="http://schemas.microsoft.com/office/drawing/2014/main" xmlns="" id="{D11F1F12-40A9-4738-80DE-899278B8EBD9}"/>
              </a:ext>
            </a:extLst>
          </p:cNvPr>
          <p:cNvSpPr/>
          <p:nvPr/>
        </p:nvSpPr>
        <p:spPr>
          <a:xfrm>
            <a:off x="3373453" y="1540748"/>
            <a:ext cx="2143755"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defTabSz="914378">
              <a:defRPr/>
            </a:pP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椭圆 31">
            <a:extLst>
              <a:ext uri="{FF2B5EF4-FFF2-40B4-BE49-F238E27FC236}">
                <a16:creationId xmlns:a16="http://schemas.microsoft.com/office/drawing/2014/main" xmlns="" id="{9C4BEF00-D7D9-4D35-95C7-843147D9E1C9}"/>
              </a:ext>
            </a:extLst>
          </p:cNvPr>
          <p:cNvSpPr/>
          <p:nvPr/>
        </p:nvSpPr>
        <p:spPr>
          <a:xfrm>
            <a:off x="2738737" y="1455864"/>
            <a:ext cx="787501" cy="787502"/>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文本框 39">
            <a:extLst>
              <a:ext uri="{FF2B5EF4-FFF2-40B4-BE49-F238E27FC236}">
                <a16:creationId xmlns:a16="http://schemas.microsoft.com/office/drawing/2014/main" xmlns="" id="{2B887457-ADCC-4990-8571-A80FFECEA125}"/>
              </a:ext>
            </a:extLst>
          </p:cNvPr>
          <p:cNvSpPr txBox="1"/>
          <p:nvPr/>
        </p:nvSpPr>
        <p:spPr>
          <a:xfrm>
            <a:off x="3597221" y="1657132"/>
            <a:ext cx="1653898" cy="338554"/>
          </a:xfrm>
          <a:prstGeom prst="rect">
            <a:avLst/>
          </a:prstGeom>
          <a:noFill/>
        </p:spPr>
        <p:txBody>
          <a:bodyPr wrap="square">
            <a:spAutoFit/>
          </a:bodyPr>
          <a:lstStyle/>
          <a:p>
            <a:pPr defTabSz="914378">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失恋的自我调适 </a:t>
            </a:r>
          </a:p>
        </p:txBody>
      </p:sp>
      <p:sp>
        <p:nvSpPr>
          <p:cNvPr id="42" name="文本框 41">
            <a:extLst>
              <a:ext uri="{FF2B5EF4-FFF2-40B4-BE49-F238E27FC236}">
                <a16:creationId xmlns:a16="http://schemas.microsoft.com/office/drawing/2014/main" xmlns="" id="{4EDB21A5-991E-4401-8317-C951139429EA}"/>
              </a:ext>
            </a:extLst>
          </p:cNvPr>
          <p:cNvSpPr txBox="1"/>
          <p:nvPr/>
        </p:nvSpPr>
        <p:spPr>
          <a:xfrm>
            <a:off x="2915816" y="1563638"/>
            <a:ext cx="406794" cy="523220"/>
          </a:xfrm>
          <a:prstGeom prst="rect">
            <a:avLst/>
          </a:prstGeom>
          <a:noFill/>
        </p:spPr>
        <p:txBody>
          <a:bodyPr wrap="square">
            <a:spAutoFit/>
          </a:bodyPr>
          <a:lstStyle/>
          <a:p>
            <a:r>
              <a:rPr lang="en-US" altLang="zh-CN" sz="2800" b="1" dirty="0">
                <a:solidFill>
                  <a:schemeClr val="bg1"/>
                </a:solidFill>
                <a:latin typeface="+mj-ea"/>
                <a:ea typeface="+mj-ea"/>
              </a:rPr>
              <a:t>2</a:t>
            </a:r>
            <a:endParaRPr lang="zh-CN" altLang="en-US" sz="2800" b="1" dirty="0">
              <a:solidFill>
                <a:schemeClr val="bg1"/>
              </a:solidFill>
              <a:latin typeface="+mj-ea"/>
              <a:ea typeface="+mj-ea"/>
            </a:endParaRPr>
          </a:p>
        </p:txBody>
      </p:sp>
    </p:spTree>
    <p:extLst>
      <p:ext uri="{BB962C8B-B14F-4D97-AF65-F5344CB8AC3E}">
        <p14:creationId xmlns:p14="http://schemas.microsoft.com/office/powerpoint/2010/main" val="37598619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大学生恋爱心理健康教育对策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26208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二、大学生恋</a:t>
            </a:r>
            <a:r>
              <a:rPr lang="zh-CN" altLang="en-US" sz="1600" b="1" dirty="0" smtClean="0">
                <a:solidFill>
                  <a:schemeClr val="accent1"/>
                </a:solidFill>
                <a:latin typeface="+mj-ea"/>
                <a:ea typeface="+mj-ea"/>
                <a:sym typeface="inpin heiti" panose="00000500000000000000" pitchFamily="2" charset="-122"/>
              </a:rPr>
              <a:t>爱挫折的</a:t>
            </a:r>
            <a:r>
              <a:rPr lang="zh-CN" altLang="en-US" sz="1600" b="1" dirty="0">
                <a:solidFill>
                  <a:schemeClr val="accent1"/>
                </a:solidFill>
                <a:latin typeface="+mj-ea"/>
                <a:ea typeface="+mj-ea"/>
                <a:sym typeface="inpin heiti" panose="00000500000000000000" pitchFamily="2" charset="-122"/>
              </a:rPr>
              <a:t>自我调适</a:t>
            </a:r>
          </a:p>
        </p:txBody>
      </p:sp>
      <p:sp>
        <p:nvSpPr>
          <p:cNvPr id="17" name="等腰三角形 16">
            <a:extLst>
              <a:ext uri="{FF2B5EF4-FFF2-40B4-BE49-F238E27FC236}">
                <a16:creationId xmlns:a16="http://schemas.microsoft.com/office/drawing/2014/main" xmlns="" id="{188AAC4C-A6D2-4B8F-8B16-BD32130E48C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D0136B4A-B36D-4658-85AA-4F2ABC080FC1}"/>
              </a:ext>
            </a:extLst>
          </p:cNvPr>
          <p:cNvCxnSpPr>
            <a:cxnSpLocks/>
          </p:cNvCxnSpPr>
          <p:nvPr/>
        </p:nvCxnSpPr>
        <p:spPr>
          <a:xfrm>
            <a:off x="4369012" y="521032"/>
            <a:ext cx="47749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9C836C48-E40E-447F-926F-35D9C3509B1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8D8EE459-4EBA-404A-96F2-C9D4BD5F0EF8}"/>
              </a:ext>
            </a:extLst>
          </p:cNvPr>
          <p:cNvCxnSpPr>
            <a:cxnSpLocks/>
          </p:cNvCxnSpPr>
          <p:nvPr/>
        </p:nvCxnSpPr>
        <p:spPr>
          <a:xfrm flipH="1">
            <a:off x="611560" y="1131590"/>
            <a:ext cx="27363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extBox 10">
            <a:extLst>
              <a:ext uri="{FF2B5EF4-FFF2-40B4-BE49-F238E27FC236}">
                <a16:creationId xmlns:a16="http://schemas.microsoft.com/office/drawing/2014/main" xmlns="" id="{4E225EDA-235E-4FED-A2E8-FE214F436EFC}"/>
              </a:ext>
            </a:extLst>
          </p:cNvPr>
          <p:cNvSpPr txBox="1"/>
          <p:nvPr/>
        </p:nvSpPr>
        <p:spPr>
          <a:xfrm>
            <a:off x="1403648" y="2371576"/>
            <a:ext cx="5563436" cy="1354986"/>
          </a:xfrm>
          <a:prstGeom prst="rect">
            <a:avLst/>
          </a:prstGeom>
          <a:noFill/>
        </p:spPr>
        <p:txBody>
          <a:bodyPr wrap="square" lIns="72000" tIns="0" rIns="72000" bIns="0" anchor="ctr" anchorCtr="0">
            <a:normAutofit/>
          </a:bodyPr>
          <a:lstStyle/>
          <a:p>
            <a:pPr algn="ctr"/>
            <a:r>
              <a:rPr lang="zh-CN" altLang="en-US" sz="1800" dirty="0"/>
              <a:t>①认识爱情的选择性与排他性之间的区别</a:t>
            </a:r>
            <a:endParaRPr lang="en-US" altLang="zh-CN" sz="1800" dirty="0"/>
          </a:p>
          <a:p>
            <a:pPr algn="ctr"/>
            <a:r>
              <a:rPr lang="zh-CN" altLang="en-US" sz="1800" dirty="0"/>
              <a:t>②重新评价自己与恋爱对象的关系</a:t>
            </a:r>
            <a:endParaRPr lang="en-US" altLang="zh-CN" sz="1800" dirty="0"/>
          </a:p>
          <a:p>
            <a:pPr algn="ctr"/>
            <a:r>
              <a:rPr lang="zh-CN" altLang="en-US" sz="1800" dirty="0"/>
              <a:t>③明智理性地退避</a:t>
            </a:r>
            <a:endParaRPr lang="en-US" altLang="zh-CN" sz="1800" dirty="0"/>
          </a:p>
          <a:p>
            <a:pPr algn="ctr" defTabSz="914378">
              <a:lnSpc>
                <a:spcPct val="120000"/>
              </a:lnSpc>
              <a:defRPr/>
            </a:pPr>
            <a:endPar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五边形 28">
            <a:extLst>
              <a:ext uri="{FF2B5EF4-FFF2-40B4-BE49-F238E27FC236}">
                <a16:creationId xmlns:a16="http://schemas.microsoft.com/office/drawing/2014/main" xmlns="" id="{D11F1F12-40A9-4738-80DE-899278B8EBD9}"/>
              </a:ext>
            </a:extLst>
          </p:cNvPr>
          <p:cNvSpPr/>
          <p:nvPr/>
        </p:nvSpPr>
        <p:spPr>
          <a:xfrm>
            <a:off x="3373453" y="1540748"/>
            <a:ext cx="2143755"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defTabSz="914378">
              <a:defRPr/>
            </a:pP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椭圆 31">
            <a:extLst>
              <a:ext uri="{FF2B5EF4-FFF2-40B4-BE49-F238E27FC236}">
                <a16:creationId xmlns:a16="http://schemas.microsoft.com/office/drawing/2014/main" xmlns="" id="{9C4BEF00-D7D9-4D35-95C7-843147D9E1C9}"/>
              </a:ext>
            </a:extLst>
          </p:cNvPr>
          <p:cNvSpPr/>
          <p:nvPr/>
        </p:nvSpPr>
        <p:spPr>
          <a:xfrm>
            <a:off x="2738737" y="1455864"/>
            <a:ext cx="787501" cy="787502"/>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文本框 39">
            <a:extLst>
              <a:ext uri="{FF2B5EF4-FFF2-40B4-BE49-F238E27FC236}">
                <a16:creationId xmlns:a16="http://schemas.microsoft.com/office/drawing/2014/main" xmlns="" id="{2B887457-ADCC-4990-8571-A80FFECEA125}"/>
              </a:ext>
            </a:extLst>
          </p:cNvPr>
          <p:cNvSpPr txBox="1"/>
          <p:nvPr/>
        </p:nvSpPr>
        <p:spPr>
          <a:xfrm>
            <a:off x="3597221" y="1563638"/>
            <a:ext cx="1653898" cy="584775"/>
          </a:xfrm>
          <a:prstGeom prst="rect">
            <a:avLst/>
          </a:prstGeom>
          <a:noFill/>
        </p:spPr>
        <p:txBody>
          <a:bodyPr wrap="square">
            <a:spAutoFit/>
          </a:bodyPr>
          <a:lstStyle/>
          <a:p>
            <a:pPr lvl="0" algn="ctr" defTabSz="914378">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恋爱纠葛</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lvl="0" algn="ctr" defTabSz="914378">
              <a:defRPr/>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的自我调适</a:t>
            </a:r>
          </a:p>
        </p:txBody>
      </p:sp>
      <p:sp>
        <p:nvSpPr>
          <p:cNvPr id="42" name="文本框 41">
            <a:extLst>
              <a:ext uri="{FF2B5EF4-FFF2-40B4-BE49-F238E27FC236}">
                <a16:creationId xmlns:a16="http://schemas.microsoft.com/office/drawing/2014/main" xmlns="" id="{4EDB21A5-991E-4401-8317-C951139429EA}"/>
              </a:ext>
            </a:extLst>
          </p:cNvPr>
          <p:cNvSpPr txBox="1"/>
          <p:nvPr/>
        </p:nvSpPr>
        <p:spPr>
          <a:xfrm>
            <a:off x="2915816" y="1563638"/>
            <a:ext cx="406794" cy="523220"/>
          </a:xfrm>
          <a:prstGeom prst="rect">
            <a:avLst/>
          </a:prstGeom>
          <a:noFill/>
        </p:spPr>
        <p:txBody>
          <a:bodyPr wrap="square">
            <a:spAutoFit/>
          </a:bodyPr>
          <a:lstStyle/>
          <a:p>
            <a:r>
              <a:rPr lang="en-US" altLang="zh-CN" sz="2800" b="1" dirty="0">
                <a:solidFill>
                  <a:schemeClr val="bg1"/>
                </a:solidFill>
                <a:latin typeface="+mj-ea"/>
                <a:ea typeface="+mj-ea"/>
              </a:rPr>
              <a:t>3</a:t>
            </a:r>
            <a:endParaRPr lang="zh-CN" altLang="en-US" sz="2800" b="1" dirty="0">
              <a:solidFill>
                <a:schemeClr val="bg1"/>
              </a:solidFill>
              <a:latin typeface="+mj-ea"/>
              <a:ea typeface="+mj-ea"/>
            </a:endParaRPr>
          </a:p>
        </p:txBody>
      </p:sp>
    </p:spTree>
    <p:extLst>
      <p:ext uri="{BB962C8B-B14F-4D97-AF65-F5344CB8AC3E}">
        <p14:creationId xmlns:p14="http://schemas.microsoft.com/office/powerpoint/2010/main" val="285460866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大学生恋爱心理健康教育对策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三、加强大学生恋爱心理健康教育</a:t>
            </a:r>
          </a:p>
        </p:txBody>
      </p:sp>
      <p:grpSp>
        <p:nvGrpSpPr>
          <p:cNvPr id="29" name="组合 28">
            <a:extLst>
              <a:ext uri="{FF2B5EF4-FFF2-40B4-BE49-F238E27FC236}">
                <a16:creationId xmlns:a16="http://schemas.microsoft.com/office/drawing/2014/main" xmlns="" id="{60D65810-4C41-4148-AC48-49693036E55F}"/>
              </a:ext>
            </a:extLst>
          </p:cNvPr>
          <p:cNvGrpSpPr>
            <a:grpSpLocks noChangeAspect="1"/>
          </p:cNvGrpSpPr>
          <p:nvPr/>
        </p:nvGrpSpPr>
        <p:grpSpPr>
          <a:xfrm>
            <a:off x="1861634" y="1552411"/>
            <a:ext cx="2370321" cy="2386217"/>
            <a:chOff x="1983909" y="2663640"/>
            <a:chExt cx="1657350" cy="1668463"/>
          </a:xfrm>
          <a:solidFill>
            <a:schemeClr val="accent1"/>
          </a:solidFill>
        </p:grpSpPr>
        <p:sp>
          <p:nvSpPr>
            <p:cNvPr id="56" name="任意多边形: 形状 55">
              <a:extLst>
                <a:ext uri="{FF2B5EF4-FFF2-40B4-BE49-F238E27FC236}">
                  <a16:creationId xmlns:a16="http://schemas.microsoft.com/office/drawing/2014/main" xmlns="" id="{439CFAB3-C713-4028-AB7B-2E356837504B}"/>
                </a:ext>
              </a:extLst>
            </p:cNvPr>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任意多边形: 形状 56">
              <a:extLst>
                <a:ext uri="{FF2B5EF4-FFF2-40B4-BE49-F238E27FC236}">
                  <a16:creationId xmlns:a16="http://schemas.microsoft.com/office/drawing/2014/main" xmlns="" id="{C5AB98D4-B03F-48EC-B6C7-9A9E9C13FC2A}"/>
                </a:ext>
              </a:extLst>
            </p:cNvPr>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8" name="任意多边形: 形状 57">
              <a:extLst>
                <a:ext uri="{FF2B5EF4-FFF2-40B4-BE49-F238E27FC236}">
                  <a16:creationId xmlns:a16="http://schemas.microsoft.com/office/drawing/2014/main" xmlns="" id="{1217EC12-A20D-48B9-B38B-3841A0033033}"/>
                </a:ext>
              </a:extLst>
            </p:cNvPr>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9" name="任意多边形: 形状 58">
              <a:extLst>
                <a:ext uri="{FF2B5EF4-FFF2-40B4-BE49-F238E27FC236}">
                  <a16:creationId xmlns:a16="http://schemas.microsoft.com/office/drawing/2014/main" xmlns="" id="{8029B03B-0A6B-4056-9DD0-BE85B05E7A71}"/>
                </a:ext>
              </a:extLst>
            </p:cNvPr>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32" name="组合 31">
            <a:extLst>
              <a:ext uri="{FF2B5EF4-FFF2-40B4-BE49-F238E27FC236}">
                <a16:creationId xmlns:a16="http://schemas.microsoft.com/office/drawing/2014/main" xmlns="" id="{98319FED-2732-4694-84C1-246333E8A053}"/>
              </a:ext>
            </a:extLst>
          </p:cNvPr>
          <p:cNvGrpSpPr>
            <a:grpSpLocks noChangeAspect="1"/>
          </p:cNvGrpSpPr>
          <p:nvPr/>
        </p:nvGrpSpPr>
        <p:grpSpPr>
          <a:xfrm>
            <a:off x="4814048" y="1378677"/>
            <a:ext cx="2638272" cy="2643185"/>
            <a:chOff x="4052421" y="2654115"/>
            <a:chExt cx="1704976" cy="1708150"/>
          </a:xfrm>
          <a:solidFill>
            <a:schemeClr val="accent2"/>
          </a:solidFill>
        </p:grpSpPr>
        <p:sp>
          <p:nvSpPr>
            <p:cNvPr id="52" name="任意多边形: 形状 51">
              <a:extLst>
                <a:ext uri="{FF2B5EF4-FFF2-40B4-BE49-F238E27FC236}">
                  <a16:creationId xmlns:a16="http://schemas.microsoft.com/office/drawing/2014/main" xmlns="" id="{DEF33FC0-AA23-4546-821D-3CFEC6F3BDEC}"/>
                </a:ext>
              </a:extLst>
            </p:cNvPr>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任意多边形: 形状 52">
              <a:extLst>
                <a:ext uri="{FF2B5EF4-FFF2-40B4-BE49-F238E27FC236}">
                  <a16:creationId xmlns:a16="http://schemas.microsoft.com/office/drawing/2014/main" xmlns="" id="{63677BAA-898B-49C5-B3CA-7A7359EEDF1D}"/>
                </a:ext>
              </a:extLst>
            </p:cNvPr>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任意多边形: 形状 53">
              <a:extLst>
                <a:ext uri="{FF2B5EF4-FFF2-40B4-BE49-F238E27FC236}">
                  <a16:creationId xmlns:a16="http://schemas.microsoft.com/office/drawing/2014/main" xmlns="" id="{CBB22980-26E2-4AD1-AF43-7ED355A1F86A}"/>
                </a:ext>
              </a:extLst>
            </p:cNvPr>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5" name="任意多边形: 形状 54">
              <a:extLst>
                <a:ext uri="{FF2B5EF4-FFF2-40B4-BE49-F238E27FC236}">
                  <a16:creationId xmlns:a16="http://schemas.microsoft.com/office/drawing/2014/main" xmlns="" id="{BE601F98-F459-4400-A747-5C8428B63C71}"/>
                </a:ext>
              </a:extLst>
            </p:cNvPr>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1" name="矩形 20">
            <a:extLst>
              <a:ext uri="{FF2B5EF4-FFF2-40B4-BE49-F238E27FC236}">
                <a16:creationId xmlns:a16="http://schemas.microsoft.com/office/drawing/2014/main" xmlns="" id="{13A046D1-8B8E-49BD-9B30-044DB27B582A}"/>
              </a:ext>
            </a:extLst>
          </p:cNvPr>
          <p:cNvSpPr/>
          <p:nvPr/>
        </p:nvSpPr>
        <p:spPr>
          <a:xfrm>
            <a:off x="2399558" y="2283586"/>
            <a:ext cx="1335174" cy="226732"/>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确立正确的</a:t>
            </a:r>
            <a:endParaRPr lang="en-US" altLang="zh-CN"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10000"/>
              </a:lnSpc>
            </a:pPr>
            <a:r>
              <a:rPr lang="zh-CN" altLang="en-US"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恋爱价值观 </a:t>
            </a:r>
          </a:p>
        </p:txBody>
      </p:sp>
      <p:sp>
        <p:nvSpPr>
          <p:cNvPr id="22" name="矩形 21">
            <a:extLst>
              <a:ext uri="{FF2B5EF4-FFF2-40B4-BE49-F238E27FC236}">
                <a16:creationId xmlns:a16="http://schemas.microsoft.com/office/drawing/2014/main" xmlns="" id="{A3E62A7C-0959-433E-B4B9-ADFD9315A40F}"/>
              </a:ext>
            </a:extLst>
          </p:cNvPr>
          <p:cNvSpPr/>
          <p:nvPr/>
        </p:nvSpPr>
        <p:spPr>
          <a:xfrm>
            <a:off x="5510984" y="2228030"/>
            <a:ext cx="1335174" cy="226732"/>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提高道德修</a:t>
            </a:r>
            <a:r>
              <a:rPr lang="zh-CN" altLang="en-US" b="1" spc="30" dirty="0" smtClean="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养，</a:t>
            </a:r>
            <a:endParaRPr lang="en-US" altLang="zh-CN"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10000"/>
              </a:lnSpc>
            </a:pPr>
            <a:r>
              <a:rPr lang="zh-CN" altLang="en-US"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增强恋爱的责任感 </a:t>
            </a:r>
          </a:p>
        </p:txBody>
      </p:sp>
      <p:sp>
        <p:nvSpPr>
          <p:cNvPr id="25" name="矩形 24">
            <a:extLst>
              <a:ext uri="{FF2B5EF4-FFF2-40B4-BE49-F238E27FC236}">
                <a16:creationId xmlns:a16="http://schemas.microsoft.com/office/drawing/2014/main" xmlns="" id="{345C629B-933A-48F6-9BBC-3B2D5A9CEA37}"/>
              </a:ext>
            </a:extLst>
          </p:cNvPr>
          <p:cNvSpPr/>
          <p:nvPr/>
        </p:nvSpPr>
        <p:spPr>
          <a:xfrm>
            <a:off x="2181947" y="2579724"/>
            <a:ext cx="1800292" cy="87935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Autofit/>
          </a:bodyPr>
          <a:lstStyle/>
          <a:p>
            <a:pPr algn="ctr">
              <a:lnSpc>
                <a:spcPct val="120000"/>
              </a:lnSpc>
            </a:pPr>
            <a:r>
              <a:rPr lang="zh-CN" altLang="en-US" sz="1200" spc="30" dirty="0">
                <a:latin typeface="微软雅黑" panose="020B0503020204020204" pitchFamily="34" charset="-122"/>
                <a:ea typeface="微软雅黑" panose="020B0503020204020204" pitchFamily="34" charset="-122"/>
                <a:cs typeface="+mn-ea"/>
                <a:sym typeface="inpin heiti" panose="00000500000000000000" pitchFamily="2" charset="-122"/>
              </a:rPr>
              <a:t>这是培养大学生健康恋爱心理的首要问题</a:t>
            </a:r>
            <a:r>
              <a:rPr lang="zh-CN" altLang="en-US" sz="800" spc="30" dirty="0">
                <a:latin typeface="微软雅黑" panose="020B0503020204020204" pitchFamily="34" charset="-122"/>
                <a:ea typeface="微软雅黑" panose="020B0503020204020204" pitchFamily="34" charset="-122"/>
                <a:cs typeface="+mn-ea"/>
                <a:sym typeface="inpin heiti" panose="00000500000000000000" pitchFamily="2" charset="-122"/>
              </a:rPr>
              <a:t>。</a:t>
            </a:r>
          </a:p>
        </p:txBody>
      </p:sp>
      <p:sp>
        <p:nvSpPr>
          <p:cNvPr id="26" name="矩形 25">
            <a:extLst>
              <a:ext uri="{FF2B5EF4-FFF2-40B4-BE49-F238E27FC236}">
                <a16:creationId xmlns:a16="http://schemas.microsoft.com/office/drawing/2014/main" xmlns="" id="{C2773FAE-DF3B-4655-BCC0-3BD66C33A95E}"/>
              </a:ext>
            </a:extLst>
          </p:cNvPr>
          <p:cNvSpPr/>
          <p:nvPr/>
        </p:nvSpPr>
        <p:spPr>
          <a:xfrm>
            <a:off x="5360182" y="2589133"/>
            <a:ext cx="1715066" cy="979697"/>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rmAutofit lnSpcReduction="10000"/>
          </a:bodyPr>
          <a:lstStyle/>
          <a:p>
            <a:pPr algn="ctr">
              <a:lnSpc>
                <a:spcPct val="120000"/>
              </a:lnSpc>
            </a:pPr>
            <a:r>
              <a:rPr lang="zh-CN" altLang="en-US" sz="1200" spc="30" dirty="0">
                <a:latin typeface="微软雅黑" panose="020B0503020204020204" pitchFamily="34" charset="-122"/>
                <a:ea typeface="微软雅黑" panose="020B0503020204020204" pitchFamily="34" charset="-122"/>
                <a:cs typeface="+mn-ea"/>
                <a:sym typeface="inpin heiti" panose="00000500000000000000" pitchFamily="2" charset="-122"/>
              </a:rPr>
              <a:t>帮助青年大学生不断提高自我道德修养水平，是培养大学生健康恋爱心理的有效途径。</a:t>
            </a:r>
          </a:p>
        </p:txBody>
      </p:sp>
      <p:cxnSp>
        <p:nvCxnSpPr>
          <p:cNvPr id="35" name="直接连接符 34">
            <a:extLst>
              <a:ext uri="{FF2B5EF4-FFF2-40B4-BE49-F238E27FC236}">
                <a16:creationId xmlns:a16="http://schemas.microsoft.com/office/drawing/2014/main" xmlns="" id="{5C7927DA-F982-48B1-8B2F-D1AEC5564600}"/>
              </a:ext>
            </a:extLst>
          </p:cNvPr>
          <p:cNvCxnSpPr>
            <a:cxnSpLocks/>
          </p:cNvCxnSpPr>
          <p:nvPr/>
        </p:nvCxnSpPr>
        <p:spPr>
          <a:xfrm flipH="1">
            <a:off x="611560" y="1131590"/>
            <a:ext cx="2655851"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等腰三角形 35">
            <a:extLst>
              <a:ext uri="{FF2B5EF4-FFF2-40B4-BE49-F238E27FC236}">
                <a16:creationId xmlns:a16="http://schemas.microsoft.com/office/drawing/2014/main" xmlns="" id="{B0403340-A530-4C21-9388-FFB256566A3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8" name="直接连接符 37">
            <a:extLst>
              <a:ext uri="{FF2B5EF4-FFF2-40B4-BE49-F238E27FC236}">
                <a16:creationId xmlns:a16="http://schemas.microsoft.com/office/drawing/2014/main" xmlns="" id="{6579368F-B7D0-4740-A565-9640AFF53F5E}"/>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9" name="等腰三角形 38">
            <a:extLst>
              <a:ext uri="{FF2B5EF4-FFF2-40B4-BE49-F238E27FC236}">
                <a16:creationId xmlns:a16="http://schemas.microsoft.com/office/drawing/2014/main" xmlns="" id="{006DAF85-C797-4B81-A63B-8CF3967AFF3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706833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A7DB03F5-2BAC-4A92-8125-444D1F820AC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大学生恋爱心理健康教育对策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A7BE2CA3-EFDA-4AA6-B193-942975C7F1A7}"/>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三、加强大学生恋爱心理健康教育</a:t>
            </a:r>
          </a:p>
        </p:txBody>
      </p:sp>
      <p:grpSp>
        <p:nvGrpSpPr>
          <p:cNvPr id="29" name="组合 28">
            <a:extLst>
              <a:ext uri="{FF2B5EF4-FFF2-40B4-BE49-F238E27FC236}">
                <a16:creationId xmlns:a16="http://schemas.microsoft.com/office/drawing/2014/main" xmlns="" id="{60D65810-4C41-4148-AC48-49693036E55F}"/>
              </a:ext>
            </a:extLst>
          </p:cNvPr>
          <p:cNvGrpSpPr>
            <a:grpSpLocks noChangeAspect="1"/>
          </p:cNvGrpSpPr>
          <p:nvPr/>
        </p:nvGrpSpPr>
        <p:grpSpPr>
          <a:xfrm>
            <a:off x="1861634" y="1552411"/>
            <a:ext cx="2370321" cy="2386217"/>
            <a:chOff x="1983909" y="2663640"/>
            <a:chExt cx="1657350" cy="1668463"/>
          </a:xfrm>
          <a:solidFill>
            <a:schemeClr val="accent1"/>
          </a:solidFill>
        </p:grpSpPr>
        <p:sp>
          <p:nvSpPr>
            <p:cNvPr id="56" name="任意多边形: 形状 55">
              <a:extLst>
                <a:ext uri="{FF2B5EF4-FFF2-40B4-BE49-F238E27FC236}">
                  <a16:creationId xmlns:a16="http://schemas.microsoft.com/office/drawing/2014/main" xmlns="" id="{439CFAB3-C713-4028-AB7B-2E356837504B}"/>
                </a:ext>
              </a:extLst>
            </p:cNvPr>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任意多边形: 形状 56">
              <a:extLst>
                <a:ext uri="{FF2B5EF4-FFF2-40B4-BE49-F238E27FC236}">
                  <a16:creationId xmlns:a16="http://schemas.microsoft.com/office/drawing/2014/main" xmlns="" id="{C5AB98D4-B03F-48EC-B6C7-9A9E9C13FC2A}"/>
                </a:ext>
              </a:extLst>
            </p:cNvPr>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8" name="任意多边形: 形状 57">
              <a:extLst>
                <a:ext uri="{FF2B5EF4-FFF2-40B4-BE49-F238E27FC236}">
                  <a16:creationId xmlns:a16="http://schemas.microsoft.com/office/drawing/2014/main" xmlns="" id="{1217EC12-A20D-48B9-B38B-3841A0033033}"/>
                </a:ext>
              </a:extLst>
            </p:cNvPr>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9" name="任意多边形: 形状 58">
              <a:extLst>
                <a:ext uri="{FF2B5EF4-FFF2-40B4-BE49-F238E27FC236}">
                  <a16:creationId xmlns:a16="http://schemas.microsoft.com/office/drawing/2014/main" xmlns="" id="{8029B03B-0A6B-4056-9DD0-BE85B05E7A71}"/>
                </a:ext>
              </a:extLst>
            </p:cNvPr>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1" name="矩形 20">
            <a:extLst>
              <a:ext uri="{FF2B5EF4-FFF2-40B4-BE49-F238E27FC236}">
                <a16:creationId xmlns:a16="http://schemas.microsoft.com/office/drawing/2014/main" xmlns="" id="{13A046D1-8B8E-49BD-9B30-044DB27B582A}"/>
              </a:ext>
            </a:extLst>
          </p:cNvPr>
          <p:cNvSpPr/>
          <p:nvPr/>
        </p:nvSpPr>
        <p:spPr>
          <a:xfrm>
            <a:off x="2399558" y="2283586"/>
            <a:ext cx="1335174" cy="226732"/>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b="1" spc="30" dirty="0" smtClean="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适当地进行性教育</a:t>
            </a:r>
            <a:endParaRPr lang="zh-CN" altLang="en-US"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矩形 24">
            <a:extLst>
              <a:ext uri="{FF2B5EF4-FFF2-40B4-BE49-F238E27FC236}">
                <a16:creationId xmlns:a16="http://schemas.microsoft.com/office/drawing/2014/main" xmlns="" id="{345C629B-933A-48F6-9BBC-3B2D5A9CEA37}"/>
              </a:ext>
            </a:extLst>
          </p:cNvPr>
          <p:cNvSpPr/>
          <p:nvPr/>
        </p:nvSpPr>
        <p:spPr>
          <a:xfrm>
            <a:off x="2154104" y="2560479"/>
            <a:ext cx="1800292" cy="87935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Autofit/>
          </a:bodyPr>
          <a:lstStyle/>
          <a:p>
            <a:pPr algn="ctr">
              <a:lnSpc>
                <a:spcPct val="120000"/>
              </a:lnSpc>
            </a:pPr>
            <a:r>
              <a:rPr lang="zh-CN" altLang="en-US" sz="1200" spc="30" dirty="0" smtClean="0">
                <a:latin typeface="微软雅黑" panose="020B0503020204020204" pitchFamily="34" charset="-122"/>
                <a:ea typeface="微软雅黑" panose="020B0503020204020204" pitchFamily="34" charset="-122"/>
                <a:cs typeface="+mn-ea"/>
                <a:sym typeface="inpin heiti" panose="00000500000000000000" pitchFamily="2" charset="-122"/>
              </a:rPr>
              <a:t>掌握科学的性知识是培养健康恋爱心理的必要条件。</a:t>
            </a:r>
            <a:endParaRPr lang="zh-CN" altLang="en-US" sz="1200" spc="30"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35" name="直接连接符 34">
            <a:extLst>
              <a:ext uri="{FF2B5EF4-FFF2-40B4-BE49-F238E27FC236}">
                <a16:creationId xmlns:a16="http://schemas.microsoft.com/office/drawing/2014/main" xmlns="" id="{5C7927DA-F982-48B1-8B2F-D1AEC5564600}"/>
              </a:ext>
            </a:extLst>
          </p:cNvPr>
          <p:cNvCxnSpPr>
            <a:cxnSpLocks/>
          </p:cNvCxnSpPr>
          <p:nvPr/>
        </p:nvCxnSpPr>
        <p:spPr>
          <a:xfrm flipH="1">
            <a:off x="611560" y="1131590"/>
            <a:ext cx="2655851"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等腰三角形 35">
            <a:extLst>
              <a:ext uri="{FF2B5EF4-FFF2-40B4-BE49-F238E27FC236}">
                <a16:creationId xmlns:a16="http://schemas.microsoft.com/office/drawing/2014/main" xmlns="" id="{B0403340-A530-4C21-9388-FFB256566A3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8" name="直接连接符 37">
            <a:extLst>
              <a:ext uri="{FF2B5EF4-FFF2-40B4-BE49-F238E27FC236}">
                <a16:creationId xmlns:a16="http://schemas.microsoft.com/office/drawing/2014/main" xmlns="" id="{6579368F-B7D0-4740-A565-9640AFF53F5E}"/>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9" name="等腰三角形 38">
            <a:extLst>
              <a:ext uri="{FF2B5EF4-FFF2-40B4-BE49-F238E27FC236}">
                <a16:creationId xmlns:a16="http://schemas.microsoft.com/office/drawing/2014/main" xmlns="" id="{006DAF85-C797-4B81-A63B-8CF3967AFF3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3" name="组合 22">
            <a:extLst>
              <a:ext uri="{FF2B5EF4-FFF2-40B4-BE49-F238E27FC236}">
                <a16:creationId xmlns:a16="http://schemas.microsoft.com/office/drawing/2014/main" xmlns="" id="{061C019D-E6F0-4130-9B1C-97632A9A6820}"/>
              </a:ext>
            </a:extLst>
          </p:cNvPr>
          <p:cNvGrpSpPr>
            <a:grpSpLocks noChangeAspect="1"/>
          </p:cNvGrpSpPr>
          <p:nvPr/>
        </p:nvGrpSpPr>
        <p:grpSpPr>
          <a:xfrm>
            <a:off x="5076056" y="1491796"/>
            <a:ext cx="2530892" cy="2446826"/>
            <a:chOff x="7437438" y="2481264"/>
            <a:chExt cx="1816100" cy="1755775"/>
          </a:xfrm>
          <a:solidFill>
            <a:schemeClr val="accent4"/>
          </a:solidFill>
        </p:grpSpPr>
        <p:sp>
          <p:nvSpPr>
            <p:cNvPr id="24" name="任意多边形: 形状 23">
              <a:extLst>
                <a:ext uri="{FF2B5EF4-FFF2-40B4-BE49-F238E27FC236}">
                  <a16:creationId xmlns:a16="http://schemas.microsoft.com/office/drawing/2014/main" xmlns="" id="{A8AAB186-95E2-42DC-B68A-08665C4853D4}"/>
                </a:ext>
              </a:extLst>
            </p:cNvPr>
            <p:cNvSpPr>
              <a:spLocks/>
            </p:cNvSpPr>
            <p:nvPr/>
          </p:nvSpPr>
          <p:spPr bwMode="auto">
            <a:xfrm>
              <a:off x="7489825" y="2525714"/>
              <a:ext cx="1160463" cy="1252538"/>
            </a:xfrm>
            <a:custGeom>
              <a:avLst/>
              <a:gdLst>
                <a:gd name="T0" fmla="*/ 24 w 516"/>
                <a:gd name="T1" fmla="*/ 536 h 556"/>
                <a:gd name="T2" fmla="*/ 24 w 516"/>
                <a:gd name="T3" fmla="*/ 223 h 556"/>
                <a:gd name="T4" fmla="*/ 222 w 516"/>
                <a:gd name="T5" fmla="*/ 24 h 556"/>
                <a:gd name="T6" fmla="*/ 516 w 516"/>
                <a:gd name="T7" fmla="*/ 24 h 556"/>
                <a:gd name="T8" fmla="*/ 516 w 516"/>
                <a:gd name="T9" fmla="*/ 0 h 556"/>
                <a:gd name="T10" fmla="*/ 222 w 516"/>
                <a:gd name="T11" fmla="*/ 0 h 556"/>
                <a:gd name="T12" fmla="*/ 0 w 516"/>
                <a:gd name="T13" fmla="*/ 223 h 556"/>
                <a:gd name="T14" fmla="*/ 0 w 516"/>
                <a:gd name="T15" fmla="*/ 536 h 556"/>
                <a:gd name="T16" fmla="*/ 0 w 516"/>
                <a:gd name="T17" fmla="*/ 556 h 556"/>
                <a:gd name="T18" fmla="*/ 25 w 516"/>
                <a:gd name="T19" fmla="*/ 556 h 556"/>
                <a:gd name="T20" fmla="*/ 24 w 516"/>
                <a:gd name="T21" fmla="*/ 536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556">
                  <a:moveTo>
                    <a:pt x="24" y="536"/>
                  </a:moveTo>
                  <a:cubicBezTo>
                    <a:pt x="24" y="223"/>
                    <a:pt x="24" y="223"/>
                    <a:pt x="24" y="223"/>
                  </a:cubicBezTo>
                  <a:cubicBezTo>
                    <a:pt x="24" y="114"/>
                    <a:pt x="113" y="24"/>
                    <a:pt x="222" y="24"/>
                  </a:cubicBezTo>
                  <a:cubicBezTo>
                    <a:pt x="516" y="24"/>
                    <a:pt x="516" y="24"/>
                    <a:pt x="516" y="24"/>
                  </a:cubicBezTo>
                  <a:cubicBezTo>
                    <a:pt x="516" y="0"/>
                    <a:pt x="516" y="0"/>
                    <a:pt x="516" y="0"/>
                  </a:cubicBezTo>
                  <a:cubicBezTo>
                    <a:pt x="222" y="0"/>
                    <a:pt x="222" y="0"/>
                    <a:pt x="222" y="0"/>
                  </a:cubicBezTo>
                  <a:cubicBezTo>
                    <a:pt x="99" y="0"/>
                    <a:pt x="0" y="100"/>
                    <a:pt x="0" y="223"/>
                  </a:cubicBezTo>
                  <a:cubicBezTo>
                    <a:pt x="0" y="536"/>
                    <a:pt x="0" y="536"/>
                    <a:pt x="0" y="536"/>
                  </a:cubicBezTo>
                  <a:cubicBezTo>
                    <a:pt x="0" y="542"/>
                    <a:pt x="0" y="548"/>
                    <a:pt x="0" y="556"/>
                  </a:cubicBezTo>
                  <a:cubicBezTo>
                    <a:pt x="25" y="556"/>
                    <a:pt x="25" y="556"/>
                    <a:pt x="25" y="556"/>
                  </a:cubicBezTo>
                  <a:cubicBezTo>
                    <a:pt x="25" y="548"/>
                    <a:pt x="24" y="542"/>
                    <a:pt x="24" y="5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任意多边形: 形状 26">
              <a:extLst>
                <a:ext uri="{FF2B5EF4-FFF2-40B4-BE49-F238E27FC236}">
                  <a16:creationId xmlns:a16="http://schemas.microsoft.com/office/drawing/2014/main" xmlns="" id="{48DC2E9B-149B-4433-BC19-D2EB6BB148B4}"/>
                </a:ext>
              </a:extLst>
            </p:cNvPr>
            <p:cNvSpPr>
              <a:spLocks/>
            </p:cNvSpPr>
            <p:nvPr/>
          </p:nvSpPr>
          <p:spPr bwMode="auto">
            <a:xfrm>
              <a:off x="8056563" y="2986089"/>
              <a:ext cx="1143000" cy="1250950"/>
            </a:xfrm>
            <a:custGeom>
              <a:avLst/>
              <a:gdLst>
                <a:gd name="T0" fmla="*/ 484 w 508"/>
                <a:gd name="T1" fmla="*/ 19 h 556"/>
                <a:gd name="T2" fmla="*/ 484 w 508"/>
                <a:gd name="T3" fmla="*/ 332 h 556"/>
                <a:gd name="T4" fmla="*/ 284 w 508"/>
                <a:gd name="T5" fmla="*/ 532 h 556"/>
                <a:gd name="T6" fmla="*/ 0 w 508"/>
                <a:gd name="T7" fmla="*/ 532 h 556"/>
                <a:gd name="T8" fmla="*/ 0 w 508"/>
                <a:gd name="T9" fmla="*/ 556 h 556"/>
                <a:gd name="T10" fmla="*/ 284 w 508"/>
                <a:gd name="T11" fmla="*/ 556 h 556"/>
                <a:gd name="T12" fmla="*/ 508 w 508"/>
                <a:gd name="T13" fmla="*/ 332 h 556"/>
                <a:gd name="T14" fmla="*/ 508 w 508"/>
                <a:gd name="T15" fmla="*/ 19 h 556"/>
                <a:gd name="T16" fmla="*/ 506 w 508"/>
                <a:gd name="T17" fmla="*/ 0 h 556"/>
                <a:gd name="T18" fmla="*/ 481 w 508"/>
                <a:gd name="T19" fmla="*/ 0 h 556"/>
                <a:gd name="T20" fmla="*/ 484 w 508"/>
                <a:gd name="T21" fmla="*/ 19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8" h="556">
                  <a:moveTo>
                    <a:pt x="484" y="19"/>
                  </a:moveTo>
                  <a:cubicBezTo>
                    <a:pt x="484" y="332"/>
                    <a:pt x="484" y="332"/>
                    <a:pt x="484" y="332"/>
                  </a:cubicBezTo>
                  <a:cubicBezTo>
                    <a:pt x="484" y="441"/>
                    <a:pt x="393" y="532"/>
                    <a:pt x="284" y="532"/>
                  </a:cubicBezTo>
                  <a:cubicBezTo>
                    <a:pt x="0" y="532"/>
                    <a:pt x="0" y="532"/>
                    <a:pt x="0" y="532"/>
                  </a:cubicBezTo>
                  <a:cubicBezTo>
                    <a:pt x="0" y="556"/>
                    <a:pt x="0" y="556"/>
                    <a:pt x="0" y="556"/>
                  </a:cubicBezTo>
                  <a:cubicBezTo>
                    <a:pt x="284" y="556"/>
                    <a:pt x="284" y="556"/>
                    <a:pt x="284" y="556"/>
                  </a:cubicBezTo>
                  <a:cubicBezTo>
                    <a:pt x="407" y="556"/>
                    <a:pt x="508" y="455"/>
                    <a:pt x="508" y="332"/>
                  </a:cubicBezTo>
                  <a:cubicBezTo>
                    <a:pt x="508" y="19"/>
                    <a:pt x="508" y="19"/>
                    <a:pt x="508" y="19"/>
                  </a:cubicBezTo>
                  <a:cubicBezTo>
                    <a:pt x="508" y="12"/>
                    <a:pt x="507" y="8"/>
                    <a:pt x="506" y="0"/>
                  </a:cubicBezTo>
                  <a:cubicBezTo>
                    <a:pt x="481" y="0"/>
                    <a:pt x="481" y="0"/>
                    <a:pt x="481" y="0"/>
                  </a:cubicBezTo>
                  <a:cubicBezTo>
                    <a:pt x="481" y="8"/>
                    <a:pt x="484" y="12"/>
                    <a:pt x="48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任意多边形: 形状 27">
              <a:extLst>
                <a:ext uri="{FF2B5EF4-FFF2-40B4-BE49-F238E27FC236}">
                  <a16:creationId xmlns:a16="http://schemas.microsoft.com/office/drawing/2014/main" xmlns="" id="{C6B13824-4CBD-4E3B-BFD2-D942713C8AB5}"/>
                </a:ext>
              </a:extLst>
            </p:cNvPr>
            <p:cNvSpPr>
              <a:spLocks/>
            </p:cNvSpPr>
            <p:nvPr/>
          </p:nvSpPr>
          <p:spPr bwMode="auto">
            <a:xfrm>
              <a:off x="8778875" y="2481264"/>
              <a:ext cx="474663" cy="360363"/>
            </a:xfrm>
            <a:custGeom>
              <a:avLst/>
              <a:gdLst>
                <a:gd name="T0" fmla="*/ 98 w 211"/>
                <a:gd name="T1" fmla="*/ 38 h 160"/>
                <a:gd name="T2" fmla="*/ 62 w 211"/>
                <a:gd name="T3" fmla="*/ 122 h 160"/>
                <a:gd name="T4" fmla="*/ 9 w 211"/>
                <a:gd name="T5" fmla="*/ 160 h 160"/>
                <a:gd name="T6" fmla="*/ 0 w 211"/>
                <a:gd name="T7" fmla="*/ 156 h 160"/>
                <a:gd name="T8" fmla="*/ 12 w 211"/>
                <a:gd name="T9" fmla="*/ 143 h 160"/>
                <a:gd name="T10" fmla="*/ 26 w 211"/>
                <a:gd name="T11" fmla="*/ 127 h 160"/>
                <a:gd name="T12" fmla="*/ 49 w 211"/>
                <a:gd name="T13" fmla="*/ 84 h 160"/>
                <a:gd name="T14" fmla="*/ 34 w 211"/>
                <a:gd name="T15" fmla="*/ 53 h 160"/>
                <a:gd name="T16" fmla="*/ 19 w 211"/>
                <a:gd name="T17" fmla="*/ 33 h 160"/>
                <a:gd name="T18" fmla="*/ 51 w 211"/>
                <a:gd name="T19" fmla="*/ 0 h 160"/>
                <a:gd name="T20" fmla="*/ 83 w 211"/>
                <a:gd name="T21" fmla="*/ 11 h 160"/>
                <a:gd name="T22" fmla="*/ 98 w 211"/>
                <a:gd name="T23" fmla="*/ 38 h 160"/>
                <a:gd name="T24" fmla="*/ 211 w 211"/>
                <a:gd name="T25" fmla="*/ 38 h 160"/>
                <a:gd name="T26" fmla="*/ 175 w 211"/>
                <a:gd name="T27" fmla="*/ 122 h 160"/>
                <a:gd name="T28" fmla="*/ 127 w 211"/>
                <a:gd name="T29" fmla="*/ 160 h 160"/>
                <a:gd name="T30" fmla="*/ 114 w 211"/>
                <a:gd name="T31" fmla="*/ 157 h 160"/>
                <a:gd name="T32" fmla="*/ 138 w 211"/>
                <a:gd name="T33" fmla="*/ 127 h 160"/>
                <a:gd name="T34" fmla="*/ 162 w 211"/>
                <a:gd name="T35" fmla="*/ 83 h 160"/>
                <a:gd name="T36" fmla="*/ 147 w 211"/>
                <a:gd name="T37" fmla="*/ 53 h 160"/>
                <a:gd name="T38" fmla="*/ 132 w 211"/>
                <a:gd name="T39" fmla="*/ 33 h 160"/>
                <a:gd name="T40" fmla="*/ 165 w 211"/>
                <a:gd name="T41" fmla="*/ 0 h 160"/>
                <a:gd name="T42" fmla="*/ 197 w 211"/>
                <a:gd name="T43" fmla="*/ 11 h 160"/>
                <a:gd name="T44" fmla="*/ 211 w 211"/>
                <a:gd name="T45" fmla="*/ 3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1" h="160">
                  <a:moveTo>
                    <a:pt x="98" y="38"/>
                  </a:moveTo>
                  <a:cubicBezTo>
                    <a:pt x="98" y="69"/>
                    <a:pt x="86" y="97"/>
                    <a:pt x="62" y="122"/>
                  </a:cubicBezTo>
                  <a:cubicBezTo>
                    <a:pt x="38" y="147"/>
                    <a:pt x="20" y="160"/>
                    <a:pt x="9" y="160"/>
                  </a:cubicBezTo>
                  <a:cubicBezTo>
                    <a:pt x="3" y="160"/>
                    <a:pt x="0" y="158"/>
                    <a:pt x="0" y="156"/>
                  </a:cubicBezTo>
                  <a:cubicBezTo>
                    <a:pt x="3" y="153"/>
                    <a:pt x="7" y="148"/>
                    <a:pt x="12" y="143"/>
                  </a:cubicBezTo>
                  <a:cubicBezTo>
                    <a:pt x="16" y="138"/>
                    <a:pt x="21" y="132"/>
                    <a:pt x="26" y="127"/>
                  </a:cubicBezTo>
                  <a:cubicBezTo>
                    <a:pt x="41" y="110"/>
                    <a:pt x="49" y="96"/>
                    <a:pt x="49" y="84"/>
                  </a:cubicBezTo>
                  <a:cubicBezTo>
                    <a:pt x="49" y="73"/>
                    <a:pt x="44" y="62"/>
                    <a:pt x="34" y="53"/>
                  </a:cubicBezTo>
                  <a:cubicBezTo>
                    <a:pt x="24" y="44"/>
                    <a:pt x="19" y="38"/>
                    <a:pt x="19" y="33"/>
                  </a:cubicBezTo>
                  <a:cubicBezTo>
                    <a:pt x="19" y="11"/>
                    <a:pt x="30" y="0"/>
                    <a:pt x="51" y="0"/>
                  </a:cubicBezTo>
                  <a:cubicBezTo>
                    <a:pt x="62" y="0"/>
                    <a:pt x="73" y="4"/>
                    <a:pt x="83" y="11"/>
                  </a:cubicBezTo>
                  <a:cubicBezTo>
                    <a:pt x="93" y="18"/>
                    <a:pt x="98" y="27"/>
                    <a:pt x="98" y="38"/>
                  </a:cubicBezTo>
                  <a:close/>
                  <a:moveTo>
                    <a:pt x="211" y="38"/>
                  </a:moveTo>
                  <a:cubicBezTo>
                    <a:pt x="211" y="69"/>
                    <a:pt x="199" y="97"/>
                    <a:pt x="175" y="122"/>
                  </a:cubicBezTo>
                  <a:cubicBezTo>
                    <a:pt x="151" y="147"/>
                    <a:pt x="135" y="160"/>
                    <a:pt x="127" y="160"/>
                  </a:cubicBezTo>
                  <a:cubicBezTo>
                    <a:pt x="118" y="160"/>
                    <a:pt x="114" y="159"/>
                    <a:pt x="114" y="157"/>
                  </a:cubicBezTo>
                  <a:cubicBezTo>
                    <a:pt x="114" y="155"/>
                    <a:pt x="122" y="145"/>
                    <a:pt x="138" y="127"/>
                  </a:cubicBezTo>
                  <a:cubicBezTo>
                    <a:pt x="154" y="108"/>
                    <a:pt x="162" y="94"/>
                    <a:pt x="162" y="83"/>
                  </a:cubicBezTo>
                  <a:cubicBezTo>
                    <a:pt x="162" y="72"/>
                    <a:pt x="157" y="62"/>
                    <a:pt x="147" y="53"/>
                  </a:cubicBezTo>
                  <a:cubicBezTo>
                    <a:pt x="137" y="44"/>
                    <a:pt x="132" y="38"/>
                    <a:pt x="132" y="33"/>
                  </a:cubicBezTo>
                  <a:cubicBezTo>
                    <a:pt x="132" y="11"/>
                    <a:pt x="143" y="0"/>
                    <a:pt x="165" y="0"/>
                  </a:cubicBezTo>
                  <a:cubicBezTo>
                    <a:pt x="176" y="0"/>
                    <a:pt x="187" y="4"/>
                    <a:pt x="197" y="11"/>
                  </a:cubicBezTo>
                  <a:cubicBezTo>
                    <a:pt x="206" y="18"/>
                    <a:pt x="211" y="27"/>
                    <a:pt x="211"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0" name="任意多边形: 形状 29">
              <a:extLst>
                <a:ext uri="{FF2B5EF4-FFF2-40B4-BE49-F238E27FC236}">
                  <a16:creationId xmlns:a16="http://schemas.microsoft.com/office/drawing/2014/main" xmlns="" id="{9FC04BD3-925E-4E51-BF39-1CAB20CD0A0E}"/>
                </a:ext>
              </a:extLst>
            </p:cNvPr>
            <p:cNvSpPr>
              <a:spLocks/>
            </p:cNvSpPr>
            <p:nvPr/>
          </p:nvSpPr>
          <p:spPr bwMode="auto">
            <a:xfrm>
              <a:off x="7437438" y="3859214"/>
              <a:ext cx="477838" cy="360363"/>
            </a:xfrm>
            <a:custGeom>
              <a:avLst/>
              <a:gdLst>
                <a:gd name="T0" fmla="*/ 113 w 212"/>
                <a:gd name="T1" fmla="*/ 122 h 160"/>
                <a:gd name="T2" fmla="*/ 150 w 212"/>
                <a:gd name="T3" fmla="*/ 38 h 160"/>
                <a:gd name="T4" fmla="*/ 203 w 212"/>
                <a:gd name="T5" fmla="*/ 0 h 160"/>
                <a:gd name="T6" fmla="*/ 212 w 212"/>
                <a:gd name="T7" fmla="*/ 4 h 160"/>
                <a:gd name="T8" fmla="*/ 200 w 212"/>
                <a:gd name="T9" fmla="*/ 17 h 160"/>
                <a:gd name="T10" fmla="*/ 186 w 212"/>
                <a:gd name="T11" fmla="*/ 33 h 160"/>
                <a:gd name="T12" fmla="*/ 162 w 212"/>
                <a:gd name="T13" fmla="*/ 76 h 160"/>
                <a:gd name="T14" fmla="*/ 177 w 212"/>
                <a:gd name="T15" fmla="*/ 107 h 160"/>
                <a:gd name="T16" fmla="*/ 193 w 212"/>
                <a:gd name="T17" fmla="*/ 127 h 160"/>
                <a:gd name="T18" fmla="*/ 160 w 212"/>
                <a:gd name="T19" fmla="*/ 160 h 160"/>
                <a:gd name="T20" fmla="*/ 128 w 212"/>
                <a:gd name="T21" fmla="*/ 149 h 160"/>
                <a:gd name="T22" fmla="*/ 113 w 212"/>
                <a:gd name="T23" fmla="*/ 122 h 160"/>
                <a:gd name="T24" fmla="*/ 0 w 212"/>
                <a:gd name="T25" fmla="*/ 122 h 160"/>
                <a:gd name="T26" fmla="*/ 36 w 212"/>
                <a:gd name="T27" fmla="*/ 38 h 160"/>
                <a:gd name="T28" fmla="*/ 85 w 212"/>
                <a:gd name="T29" fmla="*/ 0 h 160"/>
                <a:gd name="T30" fmla="*/ 98 w 212"/>
                <a:gd name="T31" fmla="*/ 3 h 160"/>
                <a:gd name="T32" fmla="*/ 74 w 212"/>
                <a:gd name="T33" fmla="*/ 33 h 160"/>
                <a:gd name="T34" fmla="*/ 50 w 212"/>
                <a:gd name="T35" fmla="*/ 77 h 160"/>
                <a:gd name="T36" fmla="*/ 65 w 212"/>
                <a:gd name="T37" fmla="*/ 107 h 160"/>
                <a:gd name="T38" fmla="*/ 80 w 212"/>
                <a:gd name="T39" fmla="*/ 127 h 160"/>
                <a:gd name="T40" fmla="*/ 46 w 212"/>
                <a:gd name="T41" fmla="*/ 160 h 160"/>
                <a:gd name="T42" fmla="*/ 15 w 212"/>
                <a:gd name="T43" fmla="*/ 149 h 160"/>
                <a:gd name="T44" fmla="*/ 0 w 212"/>
                <a:gd name="T45" fmla="*/ 12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2" h="160">
                  <a:moveTo>
                    <a:pt x="113" y="122"/>
                  </a:moveTo>
                  <a:cubicBezTo>
                    <a:pt x="113" y="91"/>
                    <a:pt x="125" y="63"/>
                    <a:pt x="150" y="38"/>
                  </a:cubicBezTo>
                  <a:cubicBezTo>
                    <a:pt x="174" y="13"/>
                    <a:pt x="191" y="0"/>
                    <a:pt x="203" y="0"/>
                  </a:cubicBezTo>
                  <a:cubicBezTo>
                    <a:pt x="209" y="0"/>
                    <a:pt x="212" y="2"/>
                    <a:pt x="212" y="4"/>
                  </a:cubicBezTo>
                  <a:cubicBezTo>
                    <a:pt x="209" y="7"/>
                    <a:pt x="205" y="12"/>
                    <a:pt x="200" y="17"/>
                  </a:cubicBezTo>
                  <a:cubicBezTo>
                    <a:pt x="195" y="22"/>
                    <a:pt x="190" y="28"/>
                    <a:pt x="186" y="33"/>
                  </a:cubicBezTo>
                  <a:cubicBezTo>
                    <a:pt x="170" y="50"/>
                    <a:pt x="162" y="64"/>
                    <a:pt x="162" y="76"/>
                  </a:cubicBezTo>
                  <a:cubicBezTo>
                    <a:pt x="162" y="87"/>
                    <a:pt x="167" y="98"/>
                    <a:pt x="177" y="107"/>
                  </a:cubicBezTo>
                  <a:cubicBezTo>
                    <a:pt x="188" y="115"/>
                    <a:pt x="193" y="122"/>
                    <a:pt x="193" y="127"/>
                  </a:cubicBezTo>
                  <a:cubicBezTo>
                    <a:pt x="193" y="149"/>
                    <a:pt x="182" y="160"/>
                    <a:pt x="160" y="160"/>
                  </a:cubicBezTo>
                  <a:cubicBezTo>
                    <a:pt x="149" y="160"/>
                    <a:pt x="138" y="156"/>
                    <a:pt x="128" y="149"/>
                  </a:cubicBezTo>
                  <a:cubicBezTo>
                    <a:pt x="118" y="142"/>
                    <a:pt x="113" y="133"/>
                    <a:pt x="113" y="122"/>
                  </a:cubicBezTo>
                  <a:close/>
                  <a:moveTo>
                    <a:pt x="0" y="122"/>
                  </a:moveTo>
                  <a:cubicBezTo>
                    <a:pt x="0" y="91"/>
                    <a:pt x="12" y="63"/>
                    <a:pt x="36" y="38"/>
                  </a:cubicBezTo>
                  <a:cubicBezTo>
                    <a:pt x="60" y="13"/>
                    <a:pt x="76" y="0"/>
                    <a:pt x="85" y="0"/>
                  </a:cubicBezTo>
                  <a:cubicBezTo>
                    <a:pt x="93" y="0"/>
                    <a:pt x="98" y="1"/>
                    <a:pt x="98" y="3"/>
                  </a:cubicBezTo>
                  <a:cubicBezTo>
                    <a:pt x="98" y="5"/>
                    <a:pt x="90" y="15"/>
                    <a:pt x="74" y="33"/>
                  </a:cubicBezTo>
                  <a:cubicBezTo>
                    <a:pt x="58" y="52"/>
                    <a:pt x="50" y="66"/>
                    <a:pt x="50" y="77"/>
                  </a:cubicBezTo>
                  <a:cubicBezTo>
                    <a:pt x="50" y="88"/>
                    <a:pt x="55" y="98"/>
                    <a:pt x="65" y="107"/>
                  </a:cubicBezTo>
                  <a:cubicBezTo>
                    <a:pt x="75" y="115"/>
                    <a:pt x="80" y="122"/>
                    <a:pt x="80" y="127"/>
                  </a:cubicBezTo>
                  <a:cubicBezTo>
                    <a:pt x="80" y="149"/>
                    <a:pt x="69" y="160"/>
                    <a:pt x="46" y="160"/>
                  </a:cubicBezTo>
                  <a:cubicBezTo>
                    <a:pt x="35" y="160"/>
                    <a:pt x="25" y="156"/>
                    <a:pt x="15" y="149"/>
                  </a:cubicBezTo>
                  <a:cubicBezTo>
                    <a:pt x="5" y="142"/>
                    <a:pt x="0" y="133"/>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31" name="矩形 30">
            <a:extLst>
              <a:ext uri="{FF2B5EF4-FFF2-40B4-BE49-F238E27FC236}">
                <a16:creationId xmlns:a16="http://schemas.microsoft.com/office/drawing/2014/main" xmlns="" id="{1697429E-8829-4A8B-B406-528BD3A518F2}"/>
              </a:ext>
            </a:extLst>
          </p:cNvPr>
          <p:cNvSpPr/>
          <p:nvPr/>
        </p:nvSpPr>
        <p:spPr>
          <a:xfrm>
            <a:off x="5716028" y="2232072"/>
            <a:ext cx="1369091" cy="25184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none" lIns="25400" tIns="25400" rIns="25400" bIns="25400" anchor="ctr">
            <a:noAutofit/>
          </a:bodyPr>
          <a:lstStyle/>
          <a:p>
            <a:pPr algn="ctr">
              <a:lnSpc>
                <a:spcPct val="110000"/>
              </a:lnSpc>
            </a:pPr>
            <a:r>
              <a:rPr lang="zh-CN" altLang="en-US" b="1" spc="30" dirty="0">
                <a:solidFill>
                  <a:schemeClr val="accent4">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积极参加</a:t>
            </a:r>
            <a:endParaRPr lang="en-US" altLang="zh-CN" b="1" spc="30" dirty="0">
              <a:solidFill>
                <a:schemeClr val="accent4">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10000"/>
              </a:lnSpc>
            </a:pPr>
            <a:r>
              <a:rPr lang="zh-CN" altLang="en-US" b="1" spc="30" dirty="0">
                <a:solidFill>
                  <a:schemeClr val="accent4">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社会实践</a:t>
            </a:r>
          </a:p>
        </p:txBody>
      </p:sp>
      <p:sp>
        <p:nvSpPr>
          <p:cNvPr id="33" name="矩形 32">
            <a:extLst>
              <a:ext uri="{FF2B5EF4-FFF2-40B4-BE49-F238E27FC236}">
                <a16:creationId xmlns:a16="http://schemas.microsoft.com/office/drawing/2014/main" xmlns="" id="{0189A8FE-4680-42C2-8C21-3AF3268F46F0}"/>
              </a:ext>
            </a:extLst>
          </p:cNvPr>
          <p:cNvSpPr/>
          <p:nvPr/>
        </p:nvSpPr>
        <p:spPr>
          <a:xfrm>
            <a:off x="5515977" y="2457176"/>
            <a:ext cx="1769191" cy="976731"/>
          </a:xfrm>
          <a:prstGeom prst="rect">
            <a:avLst/>
          </a:prstGeom>
          <a:ln w="12700">
            <a:miter lim="400000"/>
          </a:ln>
          <a:extLst>
            <a:ext uri="{C572A759-6A51-4108-AA02-DFA0A04FC94B}">
              <ma14:wrappingTextBoxFlag xmlns:a14="http://schemas.microsoft.com/office/drawing/2010/main" xmlns:a16="http://schemas.microsoft.com/office/drawing/2014/main" xmlns:p14="http://schemas.microsoft.com/office/powerpoint/2010/main" xmlns:ma14="http://schemas.microsoft.com/office/mac/drawingml/2011/main" xmlns:lc="http://schemas.openxmlformats.org/drawingml/2006/lockedCanvas" xmlns="" val="1"/>
            </a:ext>
          </a:extLst>
        </p:spPr>
        <p:txBody>
          <a:bodyPr wrap="square" lIns="72000" tIns="72000" rIns="72000" bIns="72000" anchor="ctr" anchorCtr="1">
            <a:normAutofit/>
          </a:bodyPr>
          <a:lstStyle/>
          <a:p>
            <a:pPr algn="ctr">
              <a:lnSpc>
                <a:spcPct val="120000"/>
              </a:lnSpc>
            </a:pPr>
            <a:r>
              <a:rPr lang="zh-CN" altLang="en-US" sz="1200" spc="30" dirty="0">
                <a:latin typeface="微软雅黑" panose="020B0503020204020204" pitchFamily="34" charset="-122"/>
                <a:ea typeface="微软雅黑" panose="020B0503020204020204" pitchFamily="34" charset="-122"/>
                <a:cs typeface="+mn-ea"/>
                <a:sym typeface="inpin heiti" panose="00000500000000000000" pitchFamily="2" charset="-122"/>
              </a:rPr>
              <a:t>创造各种机会让学生积极参加各种社会实践。</a:t>
            </a:r>
          </a:p>
        </p:txBody>
      </p:sp>
    </p:spTree>
    <p:extLst>
      <p:ext uri="{BB962C8B-B14F-4D97-AF65-F5344CB8AC3E}">
        <p14:creationId xmlns:p14="http://schemas.microsoft.com/office/powerpoint/2010/main" val="36257327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430578"/>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641718"/>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恋爱心理健康无疑是大学生心理健康的 一个极为重要的方面。本章将帮助大学生了解自己的恋爱心理特点及恋爱与心理健康的关 系，学会调适恋爱问题上难免出现的各种心理困惑。</a:t>
              </a:r>
              <a:endParaRPr lang="zh-CN" altLang="en-US" sz="1000" dirty="0">
                <a:solidFill>
                  <a:schemeClr val="bg1"/>
                </a:solidFill>
                <a:latin typeface="+mj-ea"/>
                <a:ea typeface="+mj-ea"/>
                <a:sym typeface="inpin heiti" panose="00000500000000000000" pitchFamily="2" charset="-122"/>
              </a:endParaRPr>
            </a:p>
          </p:txBody>
        </p:sp>
      </p:grpSp>
      <p:pic>
        <p:nvPicPr>
          <p:cNvPr id="3" name="图片 2">
            <a:extLst>
              <a:ext uri="{FF2B5EF4-FFF2-40B4-BE49-F238E27FC236}">
                <a16:creationId xmlns:a16="http://schemas.microsoft.com/office/drawing/2014/main" xmlns="" id="{B95A6919-36C3-4531-B1D2-F93406EE5E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3861" y="1059582"/>
            <a:ext cx="4920547" cy="2952328"/>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大学生恋爱的一般问题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一、爱情内涵的心理学阐释</a:t>
            </a:r>
          </a:p>
        </p:txBody>
      </p:sp>
      <p:sp>
        <p:nvSpPr>
          <p:cNvPr id="67" name="Rectangle 56">
            <a:extLst>
              <a:ext uri="{FF2B5EF4-FFF2-40B4-BE49-F238E27FC236}">
                <a16:creationId xmlns:a16="http://schemas.microsoft.com/office/drawing/2014/main" xmlns="" id="{B0AE4EFF-6453-41BF-9840-0B9723F10CEA}"/>
              </a:ext>
            </a:extLst>
          </p:cNvPr>
          <p:cNvSpPr/>
          <p:nvPr/>
        </p:nvSpPr>
        <p:spPr>
          <a:xfrm>
            <a:off x="957288" y="1546946"/>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8" name="Rectangle 61">
            <a:extLst>
              <a:ext uri="{FF2B5EF4-FFF2-40B4-BE49-F238E27FC236}">
                <a16:creationId xmlns:a16="http://schemas.microsoft.com/office/drawing/2014/main" xmlns="" id="{5611E435-8692-477B-AEA7-DD24ADDFCBA5}"/>
              </a:ext>
            </a:extLst>
          </p:cNvPr>
          <p:cNvSpPr/>
          <p:nvPr/>
        </p:nvSpPr>
        <p:spPr>
          <a:xfrm>
            <a:off x="957288" y="1268787"/>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0" name="TextBox 63">
            <a:extLst>
              <a:ext uri="{FF2B5EF4-FFF2-40B4-BE49-F238E27FC236}">
                <a16:creationId xmlns:a16="http://schemas.microsoft.com/office/drawing/2014/main" xmlns="" id="{5324705A-A2F2-4D1D-90BC-9A236DC9853B}"/>
              </a:ext>
            </a:extLst>
          </p:cNvPr>
          <p:cNvSpPr txBox="1"/>
          <p:nvPr/>
        </p:nvSpPr>
        <p:spPr>
          <a:xfrm>
            <a:off x="2330941" y="1923678"/>
            <a:ext cx="711779" cy="1182531"/>
          </a:xfrm>
          <a:prstGeom prst="rect">
            <a:avLst/>
          </a:prstGeom>
          <a:noFill/>
        </p:spPr>
        <p:txBody>
          <a:bodyPr wrap="none">
            <a:normAutofit/>
          </a:bodyPr>
          <a:lstStyle/>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恋爱</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2" name="矩形 71">
            <a:extLst>
              <a:ext uri="{FF2B5EF4-FFF2-40B4-BE49-F238E27FC236}">
                <a16:creationId xmlns:a16="http://schemas.microsoft.com/office/drawing/2014/main" xmlns="" id="{634B33B9-B6F2-4514-BE74-911CAC06CE6B}"/>
              </a:ext>
            </a:extLst>
          </p:cNvPr>
          <p:cNvSpPr/>
          <p:nvPr/>
        </p:nvSpPr>
        <p:spPr>
          <a:xfrm>
            <a:off x="4341664" y="1268788"/>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74" name="文本框 73">
            <a:extLst>
              <a:ext uri="{FF2B5EF4-FFF2-40B4-BE49-F238E27FC236}">
                <a16:creationId xmlns:a16="http://schemas.microsoft.com/office/drawing/2014/main" xmlns="" id="{9448CB05-6375-4B50-8407-E5BA2AEB6498}"/>
              </a:ext>
            </a:extLst>
          </p:cNvPr>
          <p:cNvSpPr txBox="1"/>
          <p:nvPr/>
        </p:nvSpPr>
        <p:spPr>
          <a:xfrm>
            <a:off x="4557736" y="1947800"/>
            <a:ext cx="3312368" cy="839974"/>
          </a:xfrm>
          <a:prstGeom prst="rect">
            <a:avLst/>
          </a:prstGeom>
          <a:noFill/>
        </p:spPr>
        <p:txBody>
          <a:bodyPr wrap="square">
            <a:spAutoFit/>
          </a:bodyPr>
          <a:lstStyle/>
          <a:p>
            <a:pPr>
              <a:lnSpc>
                <a:spcPts val="2000"/>
              </a:lnSpc>
            </a:pPr>
            <a:r>
              <a:rPr lang="zh-CN" altLang="en-US" sz="1400" dirty="0">
                <a:solidFill>
                  <a:schemeClr val="bg1"/>
                </a:solidFill>
              </a:rPr>
              <a:t>男女双方培育爱情的过程，称为恋爱，按进程一般又可分为初恋期、热恋期、恋爱质变期 （失恋或结合）。</a:t>
            </a:r>
          </a:p>
        </p:txBody>
      </p:sp>
      <p:cxnSp>
        <p:nvCxnSpPr>
          <p:cNvPr id="76" name="直接连接符 75">
            <a:extLst>
              <a:ext uri="{FF2B5EF4-FFF2-40B4-BE49-F238E27FC236}">
                <a16:creationId xmlns:a16="http://schemas.microsoft.com/office/drawing/2014/main" xmlns="" id="{98106842-F00C-4437-ACDA-D7631D502F2B}"/>
              </a:ext>
            </a:extLst>
          </p:cNvPr>
          <p:cNvCxnSpPr/>
          <p:nvPr/>
        </p:nvCxnSpPr>
        <p:spPr>
          <a:xfrm>
            <a:off x="4644008" y="1851670"/>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F1D2B2BD-B6DA-4F01-A74F-67AFCBB3D003}"/>
              </a:ext>
            </a:extLst>
          </p:cNvPr>
          <p:cNvCxnSpPr/>
          <p:nvPr/>
        </p:nvCxnSpPr>
        <p:spPr>
          <a:xfrm>
            <a:off x="4644008" y="2931790"/>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xmlns="" id="{7B379D08-05CB-4BD1-A137-78D720EACB57}"/>
              </a:ext>
            </a:extLst>
          </p:cNvPr>
          <p:cNvSpPr txBox="1"/>
          <p:nvPr/>
        </p:nvSpPr>
        <p:spPr>
          <a:xfrm>
            <a:off x="2396048" y="2674161"/>
            <a:ext cx="864096" cy="327013"/>
          </a:xfrm>
          <a:prstGeom prst="rect">
            <a:avLst/>
          </a:prstGeom>
          <a:noFill/>
        </p:spPr>
        <p:txBody>
          <a:bodyPr wrap="square">
            <a:spAutoFit/>
          </a:bodyPr>
          <a:lstStyle/>
          <a:p>
            <a:pPr>
              <a:lnSpc>
                <a:spcPts val="2000"/>
              </a:lnSpc>
            </a:pPr>
            <a:r>
              <a:rPr lang="zh-CN" altLang="en-US" sz="1400" dirty="0">
                <a:solidFill>
                  <a:schemeClr val="bg1"/>
                </a:solidFill>
              </a:rPr>
              <a:t>关键词</a:t>
            </a:r>
          </a:p>
        </p:txBody>
      </p:sp>
      <p:cxnSp>
        <p:nvCxnSpPr>
          <p:cNvPr id="13" name="直接连接符 12">
            <a:extLst>
              <a:ext uri="{FF2B5EF4-FFF2-40B4-BE49-F238E27FC236}">
                <a16:creationId xmlns:a16="http://schemas.microsoft.com/office/drawing/2014/main" xmlns="" id="{D54299BB-596F-42E1-9732-7E9DD9283D80}"/>
              </a:ext>
            </a:extLst>
          </p:cNvPr>
          <p:cNvCxnSpPr>
            <a:cxnSpLocks/>
          </p:cNvCxnSpPr>
          <p:nvPr/>
        </p:nvCxnSpPr>
        <p:spPr>
          <a:xfrm flipH="1">
            <a:off x="611560" y="1131590"/>
            <a:ext cx="216024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C42BC325-B4D9-40EC-965E-3320CD2A445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xmlns="" id="{9DDAF3C1-72D2-420A-941E-FBAAF5F5B411}"/>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26DFDF84-2F00-4E37-9B15-7630BD30A4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3"/>
          <p:cNvSpPr/>
          <p:nvPr/>
        </p:nvSpPr>
        <p:spPr>
          <a:xfrm>
            <a:off x="5456574" y="1203598"/>
            <a:ext cx="1181395" cy="1292015"/>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1287192 w 2574384"/>
              <a:gd name="connsiteY5" fmla="*/ 2654916 h 2815436"/>
              <a:gd name="connsiteX6" fmla="*/ 1071715 w 2574384"/>
              <a:gd name="connsiteY6" fmla="*/ 2538898 h 2815436"/>
              <a:gd name="connsiteX7" fmla="*/ 1031027 w 2574384"/>
              <a:gd name="connsiteY7" fmla="*/ 2613861 h 2815436"/>
              <a:gd name="connsiteX8" fmla="*/ 651909 w 2574384"/>
              <a:gd name="connsiteY8" fmla="*/ 2815436 h 2815436"/>
              <a:gd name="connsiteX9" fmla="*/ 194709 w 2574384"/>
              <a:gd name="connsiteY9" fmla="*/ 2358236 h 2815436"/>
              <a:gd name="connsiteX10" fmla="*/ 230638 w 2574384"/>
              <a:gd name="connsiteY10" fmla="*/ 2180273 h 2815436"/>
              <a:gd name="connsiteX11" fmla="*/ 270218 w 2574384"/>
              <a:gd name="connsiteY11" fmla="*/ 2107352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1287192" y="2654916"/>
                </a:lnTo>
                <a:lnTo>
                  <a:pt x="1071715" y="2538898"/>
                </a:lnTo>
                <a:lnTo>
                  <a:pt x="1031027" y="2613861"/>
                </a:lnTo>
                <a:cubicBezTo>
                  <a:pt x="948865" y="2735477"/>
                  <a:pt x="809725" y="2815436"/>
                  <a:pt x="651909" y="2815436"/>
                </a:cubicBezTo>
                <a:cubicBezTo>
                  <a:pt x="399404" y="2815436"/>
                  <a:pt x="194709" y="2610741"/>
                  <a:pt x="194709" y="2358236"/>
                </a:cubicBezTo>
                <a:cubicBezTo>
                  <a:pt x="194709" y="2295110"/>
                  <a:pt x="207502" y="2234972"/>
                  <a:pt x="230638" y="2180273"/>
                </a:cubicBezTo>
                <a:lnTo>
                  <a:pt x="270218" y="2107352"/>
                </a:lnTo>
                <a:lnTo>
                  <a:pt x="0" y="1961860"/>
                </a:lnTo>
                <a:lnTo>
                  <a:pt x="1" y="1961860"/>
                </a:lnTo>
                <a:lnTo>
                  <a:pt x="1" y="693056"/>
                </a:lnTo>
                <a:lnTo>
                  <a:pt x="0" y="69305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Freeform: Shape 2"/>
          <p:cNvSpPr/>
          <p:nvPr/>
        </p:nvSpPr>
        <p:spPr>
          <a:xfrm>
            <a:off x="4235855" y="1203598"/>
            <a:ext cx="1181395" cy="1292015"/>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2306886 w 2574384"/>
              <a:gd name="connsiteY5" fmla="*/ 2105887 h 2815436"/>
              <a:gd name="connsiteX6" fmla="*/ 2347261 w 2574384"/>
              <a:gd name="connsiteY6" fmla="*/ 2180273 h 2815436"/>
              <a:gd name="connsiteX7" fmla="*/ 2383190 w 2574384"/>
              <a:gd name="connsiteY7" fmla="*/ 2358236 h 2815436"/>
              <a:gd name="connsiteX8" fmla="*/ 1925990 w 2574384"/>
              <a:gd name="connsiteY8" fmla="*/ 2815436 h 2815436"/>
              <a:gd name="connsiteX9" fmla="*/ 1546872 w 2574384"/>
              <a:gd name="connsiteY9" fmla="*/ 2613861 h 2815436"/>
              <a:gd name="connsiteX10" fmla="*/ 1505389 w 2574384"/>
              <a:gd name="connsiteY10" fmla="*/ 2537433 h 2815436"/>
              <a:gd name="connsiteX11" fmla="*/ 1287192 w 2574384"/>
              <a:gd name="connsiteY11" fmla="*/ 2654916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2306886" y="2105887"/>
                </a:lnTo>
                <a:lnTo>
                  <a:pt x="2347261" y="2180273"/>
                </a:lnTo>
                <a:cubicBezTo>
                  <a:pt x="2370397" y="2234972"/>
                  <a:pt x="2383190" y="2295110"/>
                  <a:pt x="2383190" y="2358236"/>
                </a:cubicBezTo>
                <a:cubicBezTo>
                  <a:pt x="2383190" y="2610741"/>
                  <a:pt x="2178495" y="2815436"/>
                  <a:pt x="1925990" y="2815436"/>
                </a:cubicBezTo>
                <a:cubicBezTo>
                  <a:pt x="1768174" y="2815436"/>
                  <a:pt x="1629035" y="2735477"/>
                  <a:pt x="1546872" y="2613861"/>
                </a:cubicBezTo>
                <a:lnTo>
                  <a:pt x="1505389" y="2537433"/>
                </a:lnTo>
                <a:lnTo>
                  <a:pt x="1287192" y="2654916"/>
                </a:lnTo>
                <a:lnTo>
                  <a:pt x="0" y="1961860"/>
                </a:lnTo>
                <a:lnTo>
                  <a:pt x="1" y="1961860"/>
                </a:lnTo>
                <a:lnTo>
                  <a:pt x="1" y="693056"/>
                </a:lnTo>
                <a:lnTo>
                  <a:pt x="0" y="69305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TextBox 27"/>
          <p:cNvSpPr txBox="1"/>
          <p:nvPr/>
        </p:nvSpPr>
        <p:spPr>
          <a:xfrm>
            <a:off x="4564942" y="1491630"/>
            <a:ext cx="523220" cy="484748"/>
          </a:xfrm>
          <a:prstGeom prst="rect">
            <a:avLst/>
          </a:prstGeom>
          <a:noFill/>
        </p:spPr>
        <p:txBody>
          <a:bodyPr wrap="none">
            <a:noAutofit/>
          </a:bodyPr>
          <a:lstStyle/>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浪漫式</a:t>
            </a:r>
            <a:endParaRPr lang="en-US" altLang="zh-CN"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爱情</a:t>
            </a:r>
            <a:endParaRPr 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Freeform: Shape 4"/>
          <p:cNvSpPr/>
          <p:nvPr/>
        </p:nvSpPr>
        <p:spPr>
          <a:xfrm>
            <a:off x="5845090" y="2142025"/>
            <a:ext cx="1391206" cy="1218352"/>
          </a:xfrm>
          <a:custGeom>
            <a:avLst/>
            <a:gdLst>
              <a:gd name="connsiteX0" fmla="*/ 1744392 w 3031584"/>
              <a:gd name="connsiteY0" fmla="*/ 0 h 2654916"/>
              <a:gd name="connsiteX1" fmla="*/ 3031583 w 3031584"/>
              <a:gd name="connsiteY1" fmla="*/ 693056 h 2654916"/>
              <a:gd name="connsiteX2" fmla="*/ 3031584 w 3031584"/>
              <a:gd name="connsiteY2" fmla="*/ 693056 h 2654916"/>
              <a:gd name="connsiteX3" fmla="*/ 3031584 w 3031584"/>
              <a:gd name="connsiteY3" fmla="*/ 1961860 h 2654916"/>
              <a:gd name="connsiteX4" fmla="*/ 3031583 w 3031584"/>
              <a:gd name="connsiteY4" fmla="*/ 1961860 h 2654916"/>
              <a:gd name="connsiteX5" fmla="*/ 1744392 w 3031584"/>
              <a:gd name="connsiteY5" fmla="*/ 2654916 h 2654916"/>
              <a:gd name="connsiteX6" fmla="*/ 457200 w 3031584"/>
              <a:gd name="connsiteY6" fmla="*/ 1961860 h 2654916"/>
              <a:gd name="connsiteX7" fmla="*/ 457201 w 3031584"/>
              <a:gd name="connsiteY7" fmla="*/ 1961860 h 2654916"/>
              <a:gd name="connsiteX8" fmla="*/ 457201 w 3031584"/>
              <a:gd name="connsiteY8" fmla="*/ 1784658 h 2654916"/>
              <a:gd name="connsiteX9" fmla="*/ 457200 w 3031584"/>
              <a:gd name="connsiteY9" fmla="*/ 1784658 h 2654916"/>
              <a:gd name="connsiteX10" fmla="*/ 0 w 3031584"/>
              <a:gd name="connsiteY10" fmla="*/ 1327458 h 2654916"/>
              <a:gd name="connsiteX11" fmla="*/ 457200 w 3031584"/>
              <a:gd name="connsiteY11" fmla="*/ 870258 h 2654916"/>
              <a:gd name="connsiteX12" fmla="*/ 457201 w 3031584"/>
              <a:gd name="connsiteY12" fmla="*/ 870258 h 2654916"/>
              <a:gd name="connsiteX13" fmla="*/ 457201 w 3031584"/>
              <a:gd name="connsiteY13" fmla="*/ 693056 h 2654916"/>
              <a:gd name="connsiteX14" fmla="*/ 457200 w 3031584"/>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31584" h="2654916">
                <a:moveTo>
                  <a:pt x="1744392" y="0"/>
                </a:moveTo>
                <a:lnTo>
                  <a:pt x="3031583" y="693056"/>
                </a:lnTo>
                <a:lnTo>
                  <a:pt x="3031584" y="693056"/>
                </a:lnTo>
                <a:lnTo>
                  <a:pt x="3031584" y="1961860"/>
                </a:lnTo>
                <a:lnTo>
                  <a:pt x="3031583" y="1961860"/>
                </a:lnTo>
                <a:lnTo>
                  <a:pt x="1744392" y="2654916"/>
                </a:lnTo>
                <a:lnTo>
                  <a:pt x="457200" y="1961860"/>
                </a:lnTo>
                <a:lnTo>
                  <a:pt x="457201" y="1961860"/>
                </a:lnTo>
                <a:lnTo>
                  <a:pt x="457201" y="1784658"/>
                </a:lnTo>
                <a:lnTo>
                  <a:pt x="457200" y="1784658"/>
                </a:lnTo>
                <a:cubicBezTo>
                  <a:pt x="204695" y="1784658"/>
                  <a:pt x="0" y="1579963"/>
                  <a:pt x="0" y="1327458"/>
                </a:cubicBezTo>
                <a:cubicBezTo>
                  <a:pt x="0" y="1074953"/>
                  <a:pt x="204695" y="870258"/>
                  <a:pt x="457200" y="870258"/>
                </a:cubicBezTo>
                <a:lnTo>
                  <a:pt x="457201" y="870258"/>
                </a:lnTo>
                <a:lnTo>
                  <a:pt x="457201" y="693056"/>
                </a:lnTo>
                <a:lnTo>
                  <a:pt x="457200" y="693056"/>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Freeform: Shape 5"/>
          <p:cNvSpPr/>
          <p:nvPr/>
        </p:nvSpPr>
        <p:spPr>
          <a:xfrm>
            <a:off x="3640755" y="2142025"/>
            <a:ext cx="1378149" cy="1218352"/>
          </a:xfrm>
          <a:custGeom>
            <a:avLst/>
            <a:gdLst>
              <a:gd name="connsiteX0" fmla="*/ 1287192 w 3003132"/>
              <a:gd name="connsiteY0" fmla="*/ 0 h 2654916"/>
              <a:gd name="connsiteX1" fmla="*/ 2574383 w 3003132"/>
              <a:gd name="connsiteY1" fmla="*/ 693056 h 2654916"/>
              <a:gd name="connsiteX2" fmla="*/ 2574384 w 3003132"/>
              <a:gd name="connsiteY2" fmla="*/ 693056 h 2654916"/>
              <a:gd name="connsiteX3" fmla="*/ 2574384 w 3003132"/>
              <a:gd name="connsiteY3" fmla="*/ 853922 h 2654916"/>
              <a:gd name="connsiteX4" fmla="*/ 2638074 w 3003132"/>
              <a:gd name="connsiteY4" fmla="*/ 860343 h 2654916"/>
              <a:gd name="connsiteX5" fmla="*/ 3003132 w 3003132"/>
              <a:gd name="connsiteY5" fmla="*/ 1308254 h 2654916"/>
              <a:gd name="connsiteX6" fmla="*/ 2638074 w 3003132"/>
              <a:gd name="connsiteY6" fmla="*/ 1756166 h 2654916"/>
              <a:gd name="connsiteX7" fmla="*/ 2574384 w 3003132"/>
              <a:gd name="connsiteY7" fmla="*/ 1762586 h 2654916"/>
              <a:gd name="connsiteX8" fmla="*/ 2574384 w 3003132"/>
              <a:gd name="connsiteY8" fmla="*/ 1961860 h 2654916"/>
              <a:gd name="connsiteX9" fmla="*/ 2574383 w 3003132"/>
              <a:gd name="connsiteY9" fmla="*/ 1961860 h 2654916"/>
              <a:gd name="connsiteX10" fmla="*/ 1287192 w 3003132"/>
              <a:gd name="connsiteY10" fmla="*/ 2654916 h 2654916"/>
              <a:gd name="connsiteX11" fmla="*/ 0 w 3003132"/>
              <a:gd name="connsiteY11" fmla="*/ 1961860 h 2654916"/>
              <a:gd name="connsiteX12" fmla="*/ 1 w 3003132"/>
              <a:gd name="connsiteY12" fmla="*/ 1961860 h 2654916"/>
              <a:gd name="connsiteX13" fmla="*/ 1 w 3003132"/>
              <a:gd name="connsiteY13" fmla="*/ 693056 h 2654916"/>
              <a:gd name="connsiteX14" fmla="*/ 0 w 3003132"/>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03132" h="2654916">
                <a:moveTo>
                  <a:pt x="1287192" y="0"/>
                </a:moveTo>
                <a:lnTo>
                  <a:pt x="2574383" y="693056"/>
                </a:lnTo>
                <a:lnTo>
                  <a:pt x="2574384" y="693056"/>
                </a:lnTo>
                <a:lnTo>
                  <a:pt x="2574384" y="853922"/>
                </a:lnTo>
                <a:lnTo>
                  <a:pt x="2638074" y="860343"/>
                </a:lnTo>
                <a:cubicBezTo>
                  <a:pt x="2846412" y="902975"/>
                  <a:pt x="3003132" y="1087312"/>
                  <a:pt x="3003132" y="1308254"/>
                </a:cubicBezTo>
                <a:cubicBezTo>
                  <a:pt x="3003132" y="1529196"/>
                  <a:pt x="2846412" y="1713533"/>
                  <a:pt x="2638074" y="1756166"/>
                </a:cubicBezTo>
                <a:lnTo>
                  <a:pt x="2574384" y="1762586"/>
                </a:lnTo>
                <a:lnTo>
                  <a:pt x="2574384" y="1961860"/>
                </a:lnTo>
                <a:lnTo>
                  <a:pt x="2574383" y="1961860"/>
                </a:lnTo>
                <a:lnTo>
                  <a:pt x="1287192" y="2654916"/>
                </a:lnTo>
                <a:lnTo>
                  <a:pt x="0" y="1961860"/>
                </a:lnTo>
                <a:lnTo>
                  <a:pt x="1" y="1961860"/>
                </a:lnTo>
                <a:lnTo>
                  <a:pt x="1" y="693056"/>
                </a:lnTo>
                <a:lnTo>
                  <a:pt x="0" y="693056"/>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Freeform: Shape 6"/>
          <p:cNvSpPr/>
          <p:nvPr/>
        </p:nvSpPr>
        <p:spPr>
          <a:xfrm>
            <a:off x="4235855" y="2989164"/>
            <a:ext cx="1181395" cy="1309640"/>
          </a:xfrm>
          <a:custGeom>
            <a:avLst/>
            <a:gdLst>
              <a:gd name="connsiteX0" fmla="*/ 1920719 w 2574384"/>
              <a:gd name="connsiteY0" fmla="*/ 0 h 2853844"/>
              <a:gd name="connsiteX1" fmla="*/ 2377919 w 2574384"/>
              <a:gd name="connsiteY1" fmla="*/ 457200 h 2853844"/>
              <a:gd name="connsiteX2" fmla="*/ 2299837 w 2574384"/>
              <a:gd name="connsiteY2" fmla="*/ 712825 h 2853844"/>
              <a:gd name="connsiteX3" fmla="*/ 2281934 w 2574384"/>
              <a:gd name="connsiteY3" fmla="*/ 734523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1287192 w 2574384"/>
              <a:gd name="connsiteY13" fmla="*/ 198928 h 2853844"/>
              <a:gd name="connsiteX14" fmla="*/ 1490412 w 2574384"/>
              <a:gd name="connsiteY14" fmla="*/ 308347 h 2853844"/>
              <a:gd name="connsiteX15" fmla="*/ 1499448 w 2574384"/>
              <a:gd name="connsiteY15" fmla="*/ 279237 h 2853844"/>
              <a:gd name="connsiteX16" fmla="*/ 192071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1920719" y="0"/>
                </a:moveTo>
                <a:cubicBezTo>
                  <a:pt x="2173224" y="0"/>
                  <a:pt x="2377919" y="204695"/>
                  <a:pt x="2377919" y="457200"/>
                </a:cubicBezTo>
                <a:cubicBezTo>
                  <a:pt x="2377919" y="551890"/>
                  <a:pt x="2349134" y="639856"/>
                  <a:pt x="2299837" y="712825"/>
                </a:cubicBezTo>
                <a:lnTo>
                  <a:pt x="2281934" y="734523"/>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1287192" y="198928"/>
                </a:lnTo>
                <a:lnTo>
                  <a:pt x="1490412" y="308347"/>
                </a:lnTo>
                <a:lnTo>
                  <a:pt x="1499448" y="279237"/>
                </a:lnTo>
                <a:cubicBezTo>
                  <a:pt x="1568855" y="115141"/>
                  <a:pt x="1731340" y="0"/>
                  <a:pt x="1920719" y="0"/>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 name="Freeform: Shape 7"/>
          <p:cNvSpPr/>
          <p:nvPr/>
        </p:nvSpPr>
        <p:spPr>
          <a:xfrm>
            <a:off x="5456574" y="2989164"/>
            <a:ext cx="1181395" cy="1309640"/>
          </a:xfrm>
          <a:custGeom>
            <a:avLst/>
            <a:gdLst>
              <a:gd name="connsiteX0" fmla="*/ 651909 w 2574384"/>
              <a:gd name="connsiteY0" fmla="*/ 0 h 2853844"/>
              <a:gd name="connsiteX1" fmla="*/ 1073180 w 2574384"/>
              <a:gd name="connsiteY1" fmla="*/ 279237 h 2853844"/>
              <a:gd name="connsiteX2" fmla="*/ 1082468 w 2574384"/>
              <a:gd name="connsiteY2" fmla="*/ 309157 h 2853844"/>
              <a:gd name="connsiteX3" fmla="*/ 1287192 w 2574384"/>
              <a:gd name="connsiteY3" fmla="*/ 198928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291234 w 2574384"/>
              <a:gd name="connsiteY13" fmla="*/ 735177 h 2853844"/>
              <a:gd name="connsiteX14" fmla="*/ 272791 w 2574384"/>
              <a:gd name="connsiteY14" fmla="*/ 712825 h 2853844"/>
              <a:gd name="connsiteX15" fmla="*/ 194709 w 2574384"/>
              <a:gd name="connsiteY15" fmla="*/ 457200 h 2853844"/>
              <a:gd name="connsiteX16" fmla="*/ 65190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651909" y="0"/>
                </a:moveTo>
                <a:cubicBezTo>
                  <a:pt x="841288" y="0"/>
                  <a:pt x="1003773" y="115141"/>
                  <a:pt x="1073180" y="279237"/>
                </a:cubicBezTo>
                <a:lnTo>
                  <a:pt x="1082468" y="309157"/>
                </a:lnTo>
                <a:lnTo>
                  <a:pt x="1287192" y="198928"/>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矩形 63">
            <a:extLst>
              <a:ext uri="{FF2B5EF4-FFF2-40B4-BE49-F238E27FC236}">
                <a16:creationId xmlns:a16="http://schemas.microsoft.com/office/drawing/2014/main" xmlns="" id="{A983F701-73D4-4868-8E71-A245765D30F5}"/>
              </a:ext>
            </a:extLst>
          </p:cNvPr>
          <p:cNvSpPr/>
          <p:nvPr/>
        </p:nvSpPr>
        <p:spPr>
          <a:xfrm>
            <a:off x="4697170" y="2459092"/>
            <a:ext cx="1437712" cy="184666"/>
          </a:xfrm>
          <a:prstGeom prst="rect">
            <a:avLst/>
          </a:prstGeom>
        </p:spPr>
        <p:txBody>
          <a:bodyPr wrap="none" lIns="144000" tIns="0" rIns="144000" bIns="0">
            <a:noAutofit/>
          </a:bodyPr>
          <a:lstStyle/>
          <a:p>
            <a:pPr algn="ctr"/>
            <a:r>
              <a:rPr lang="zh-CN" altLang="en-US" b="1" dirty="0">
                <a:solidFill>
                  <a:schemeClr val="accent1"/>
                </a:solidFill>
                <a:latin typeface="+mj-ea"/>
                <a:ea typeface="+mj-ea"/>
                <a:sym typeface="inpin heiti" panose="00000500000000000000" pitchFamily="2" charset="-122"/>
              </a:rPr>
              <a:t>爱情</a:t>
            </a:r>
            <a:endParaRPr lang="en-US" altLang="zh-CN" b="1" dirty="0">
              <a:solidFill>
                <a:schemeClr val="accent1"/>
              </a:solidFill>
              <a:latin typeface="+mj-ea"/>
              <a:ea typeface="+mj-ea"/>
              <a:sym typeface="inpin heiti" panose="00000500000000000000" pitchFamily="2" charset="-122"/>
            </a:endParaRPr>
          </a:p>
          <a:p>
            <a:pPr algn="ctr"/>
            <a:r>
              <a:rPr lang="zh-CN" altLang="en-US" b="1" dirty="0">
                <a:solidFill>
                  <a:schemeClr val="accent1"/>
                </a:solidFill>
                <a:latin typeface="+mj-ea"/>
                <a:ea typeface="+mj-ea"/>
                <a:sym typeface="inpin heiti" panose="00000500000000000000" pitchFamily="2" charset="-122"/>
              </a:rPr>
              <a:t>关系</a:t>
            </a:r>
          </a:p>
        </p:txBody>
      </p:sp>
      <p:sp>
        <p:nvSpPr>
          <p:cNvPr id="69" name="TextBox 27">
            <a:extLst>
              <a:ext uri="{FF2B5EF4-FFF2-40B4-BE49-F238E27FC236}">
                <a16:creationId xmlns:a16="http://schemas.microsoft.com/office/drawing/2014/main" xmlns="" id="{57A364F2-EFBA-4973-837D-D9980895D8D7}"/>
              </a:ext>
            </a:extLst>
          </p:cNvPr>
          <p:cNvSpPr txBox="1"/>
          <p:nvPr/>
        </p:nvSpPr>
        <p:spPr>
          <a:xfrm>
            <a:off x="5777154" y="1510938"/>
            <a:ext cx="523220" cy="484748"/>
          </a:xfrm>
          <a:prstGeom prst="rect">
            <a:avLst/>
          </a:prstGeom>
          <a:noFill/>
        </p:spPr>
        <p:txBody>
          <a:bodyPr wrap="none">
            <a:noAutofit/>
          </a:bodyPr>
          <a:lstStyle/>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游戏式</a:t>
            </a:r>
            <a:endParaRPr lang="en-US" altLang="zh-CN"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爱情</a:t>
            </a:r>
            <a:endParaRPr 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2" name="TextBox 27">
            <a:extLst>
              <a:ext uri="{FF2B5EF4-FFF2-40B4-BE49-F238E27FC236}">
                <a16:creationId xmlns:a16="http://schemas.microsoft.com/office/drawing/2014/main" xmlns="" id="{DAB08587-E620-4885-B14A-0444C047F376}"/>
              </a:ext>
            </a:extLst>
          </p:cNvPr>
          <p:cNvSpPr txBox="1"/>
          <p:nvPr/>
        </p:nvSpPr>
        <p:spPr>
          <a:xfrm>
            <a:off x="6376359" y="2427734"/>
            <a:ext cx="523220" cy="484748"/>
          </a:xfrm>
          <a:prstGeom prst="rect">
            <a:avLst/>
          </a:prstGeom>
          <a:noFill/>
        </p:spPr>
        <p:txBody>
          <a:bodyPr wrap="none">
            <a:noAutofit/>
          </a:bodyPr>
          <a:lstStyle/>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伴侣式</a:t>
            </a:r>
            <a:endParaRPr lang="en-US" altLang="zh-CN"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爱情</a:t>
            </a:r>
            <a:endParaRPr 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4" name="TextBox 27">
            <a:extLst>
              <a:ext uri="{FF2B5EF4-FFF2-40B4-BE49-F238E27FC236}">
                <a16:creationId xmlns:a16="http://schemas.microsoft.com/office/drawing/2014/main" xmlns="" id="{71BF4183-350E-48F2-B204-E082AA322A2E}"/>
              </a:ext>
            </a:extLst>
          </p:cNvPr>
          <p:cNvSpPr txBox="1"/>
          <p:nvPr/>
        </p:nvSpPr>
        <p:spPr>
          <a:xfrm>
            <a:off x="3977090" y="2427734"/>
            <a:ext cx="523220" cy="484748"/>
          </a:xfrm>
          <a:prstGeom prst="rect">
            <a:avLst/>
          </a:prstGeom>
          <a:noFill/>
        </p:spPr>
        <p:txBody>
          <a:bodyPr wrap="none">
            <a:noAutofit/>
          </a:bodyPr>
          <a:lstStyle/>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占有式</a:t>
            </a:r>
            <a:endParaRPr lang="en-US" altLang="zh-CN"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爱情</a:t>
            </a:r>
            <a:endParaRPr 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6" name="TextBox 27">
            <a:extLst>
              <a:ext uri="{FF2B5EF4-FFF2-40B4-BE49-F238E27FC236}">
                <a16:creationId xmlns:a16="http://schemas.microsoft.com/office/drawing/2014/main" xmlns="" id="{3AAEEDFB-4C8D-4E8D-B516-BF2CED3C2CC6}"/>
              </a:ext>
            </a:extLst>
          </p:cNvPr>
          <p:cNvSpPr txBox="1"/>
          <p:nvPr/>
        </p:nvSpPr>
        <p:spPr>
          <a:xfrm>
            <a:off x="4566296" y="3363838"/>
            <a:ext cx="523220" cy="484748"/>
          </a:xfrm>
          <a:prstGeom prst="rect">
            <a:avLst/>
          </a:prstGeom>
          <a:noFill/>
        </p:spPr>
        <p:txBody>
          <a:bodyPr wrap="none">
            <a:noAutofit/>
          </a:bodyPr>
          <a:lstStyle/>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奉献式</a:t>
            </a:r>
            <a:endParaRPr lang="en-US" altLang="zh-CN"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爱情</a:t>
            </a:r>
            <a:endParaRPr 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8" name="TextBox 27">
            <a:extLst>
              <a:ext uri="{FF2B5EF4-FFF2-40B4-BE49-F238E27FC236}">
                <a16:creationId xmlns:a16="http://schemas.microsoft.com/office/drawing/2014/main" xmlns="" id="{C8F65561-BF7F-4178-83A5-F62DE6D83F13}"/>
              </a:ext>
            </a:extLst>
          </p:cNvPr>
          <p:cNvSpPr txBox="1"/>
          <p:nvPr/>
        </p:nvSpPr>
        <p:spPr>
          <a:xfrm>
            <a:off x="5785661" y="3363838"/>
            <a:ext cx="523220" cy="484748"/>
          </a:xfrm>
          <a:prstGeom prst="rect">
            <a:avLst/>
          </a:prstGeom>
          <a:noFill/>
        </p:spPr>
        <p:txBody>
          <a:bodyPr wrap="none">
            <a:noAutofit/>
          </a:bodyPr>
          <a:lstStyle/>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现实式</a:t>
            </a:r>
            <a:endParaRPr lang="en-US" altLang="zh-CN"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爱情</a:t>
            </a:r>
            <a:endParaRPr lang="en-US"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大学生恋爱的一般问题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一、爱情内涵的心理学阐释</a:t>
            </a:r>
          </a:p>
        </p:txBody>
      </p:sp>
      <p:cxnSp>
        <p:nvCxnSpPr>
          <p:cNvPr id="18" name="直接连接符 17">
            <a:extLst>
              <a:ext uri="{FF2B5EF4-FFF2-40B4-BE49-F238E27FC236}">
                <a16:creationId xmlns:a16="http://schemas.microsoft.com/office/drawing/2014/main" xmlns="" id="{F56E5DF2-CE70-498D-A969-E0EE0CB4EE22}"/>
              </a:ext>
            </a:extLst>
          </p:cNvPr>
          <p:cNvCxnSpPr>
            <a:cxnSpLocks/>
          </p:cNvCxnSpPr>
          <p:nvPr/>
        </p:nvCxnSpPr>
        <p:spPr>
          <a:xfrm flipH="1">
            <a:off x="611560" y="1131590"/>
            <a:ext cx="216024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19140378-6974-4936-81C1-5C02BCB5AF5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5A203E00-E7A7-478A-8D69-051C7C496157}"/>
              </a:ext>
            </a:extLst>
          </p:cNvPr>
          <p:cNvCxnSpPr>
            <a:cxnSpLocks/>
          </p:cNvCxnSpPr>
          <p:nvPr/>
        </p:nvCxnSpPr>
        <p:spPr>
          <a:xfrm>
            <a:off x="3719692" y="521032"/>
            <a:ext cx="542430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464FB854-B5E9-4815-A61A-400973CF887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文本框 21">
            <a:extLst>
              <a:ext uri="{FF2B5EF4-FFF2-40B4-BE49-F238E27FC236}">
                <a16:creationId xmlns:a16="http://schemas.microsoft.com/office/drawing/2014/main" xmlns="" id="{B353DFBC-44FC-4610-98B2-8E2B7A779858}"/>
              </a:ext>
            </a:extLst>
          </p:cNvPr>
          <p:cNvSpPr txBox="1"/>
          <p:nvPr/>
        </p:nvSpPr>
        <p:spPr>
          <a:xfrm>
            <a:off x="1187624" y="2172984"/>
            <a:ext cx="2270872" cy="994247"/>
          </a:xfrm>
          <a:prstGeom prst="rect">
            <a:avLst/>
          </a:prstGeom>
          <a:noFill/>
        </p:spPr>
        <p:txBody>
          <a:bodyPr wrap="square">
            <a:spAutoFit/>
          </a:bodyPr>
          <a:lstStyle/>
          <a:p>
            <a:pPr>
              <a:lnSpc>
                <a:spcPts val="1800"/>
              </a:lnSpc>
            </a:pPr>
            <a:r>
              <a:rPr lang="zh-CN" altLang="en-US" sz="1400" dirty="0"/>
              <a:t>心理学家李（Ｌｅｅ，１９７７）的研究发现，现代青年男女的爱情关系，不外乎以下六种形式：</a:t>
            </a:r>
          </a:p>
        </p:txBody>
      </p:sp>
    </p:spTree>
    <p:extLst>
      <p:ext uri="{BB962C8B-B14F-4D97-AF65-F5344CB8AC3E}">
        <p14:creationId xmlns:p14="http://schemas.microsoft.com/office/powerpoint/2010/main" val="2813446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大学生恋爱的一般问题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一、爱情内涵的心理学阐释</a:t>
            </a:r>
          </a:p>
        </p:txBody>
      </p:sp>
      <p:cxnSp>
        <p:nvCxnSpPr>
          <p:cNvPr id="18" name="直接连接符 17">
            <a:extLst>
              <a:ext uri="{FF2B5EF4-FFF2-40B4-BE49-F238E27FC236}">
                <a16:creationId xmlns:a16="http://schemas.microsoft.com/office/drawing/2014/main" xmlns="" id="{F56E5DF2-CE70-498D-A969-E0EE0CB4EE22}"/>
              </a:ext>
            </a:extLst>
          </p:cNvPr>
          <p:cNvCxnSpPr>
            <a:cxnSpLocks/>
          </p:cNvCxnSpPr>
          <p:nvPr/>
        </p:nvCxnSpPr>
        <p:spPr>
          <a:xfrm flipH="1">
            <a:off x="611560" y="1131590"/>
            <a:ext cx="216024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19140378-6974-4936-81C1-5C02BCB5AF5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5A203E00-E7A7-478A-8D69-051C7C496157}"/>
              </a:ext>
            </a:extLst>
          </p:cNvPr>
          <p:cNvCxnSpPr>
            <a:cxnSpLocks/>
          </p:cNvCxnSpPr>
          <p:nvPr/>
        </p:nvCxnSpPr>
        <p:spPr>
          <a:xfrm>
            <a:off x="3719692" y="521032"/>
            <a:ext cx="542430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464FB854-B5E9-4815-A61A-400973CF887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文本框 21">
            <a:extLst>
              <a:ext uri="{FF2B5EF4-FFF2-40B4-BE49-F238E27FC236}">
                <a16:creationId xmlns:a16="http://schemas.microsoft.com/office/drawing/2014/main" xmlns="" id="{B353DFBC-44FC-4610-98B2-8E2B7A779858}"/>
              </a:ext>
            </a:extLst>
          </p:cNvPr>
          <p:cNvSpPr txBox="1"/>
          <p:nvPr/>
        </p:nvSpPr>
        <p:spPr>
          <a:xfrm>
            <a:off x="1187624" y="1995686"/>
            <a:ext cx="2270872" cy="1692771"/>
          </a:xfrm>
          <a:prstGeom prst="rect">
            <a:avLst/>
          </a:prstGeom>
          <a:noFill/>
        </p:spPr>
        <p:txBody>
          <a:bodyPr wrap="square">
            <a:spAutoFit/>
          </a:bodyPr>
          <a:lstStyle/>
          <a:p>
            <a:pPr>
              <a:lnSpc>
                <a:spcPts val="1800"/>
              </a:lnSpc>
            </a:pPr>
            <a:r>
              <a:rPr lang="zh-CN" altLang="en-US" sz="1400" dirty="0"/>
              <a:t>另一种很受重视的爱情理论是由斯腾伯格（Ｓｔｅｒｎｂｅｒ ｇ， １９８８）提出的爱情三元论。该理论认为，人类的爱情虽复杂多变，但基本上由三种成分组成</a:t>
            </a:r>
            <a:r>
              <a:rPr lang="en-US" altLang="zh-CN" sz="1400" dirty="0"/>
              <a:t>:</a:t>
            </a:r>
            <a:endParaRPr lang="zh-CN" altLang="en-US" sz="1400" dirty="0"/>
          </a:p>
        </p:txBody>
      </p:sp>
      <p:grpSp>
        <p:nvGrpSpPr>
          <p:cNvPr id="24" name="组合 23">
            <a:extLst>
              <a:ext uri="{FF2B5EF4-FFF2-40B4-BE49-F238E27FC236}">
                <a16:creationId xmlns:a16="http://schemas.microsoft.com/office/drawing/2014/main" xmlns="" id="{5DA466C2-33AC-447A-B06A-50AEBD13B92B}"/>
              </a:ext>
            </a:extLst>
          </p:cNvPr>
          <p:cNvGrpSpPr/>
          <p:nvPr/>
        </p:nvGrpSpPr>
        <p:grpSpPr>
          <a:xfrm>
            <a:off x="4101330" y="1275606"/>
            <a:ext cx="3168352" cy="2980694"/>
            <a:chOff x="1282700" y="1357083"/>
            <a:chExt cx="4610100" cy="4337051"/>
          </a:xfrm>
        </p:grpSpPr>
        <p:grpSp>
          <p:nvGrpSpPr>
            <p:cNvPr id="45" name="组合 44">
              <a:extLst>
                <a:ext uri="{FF2B5EF4-FFF2-40B4-BE49-F238E27FC236}">
                  <a16:creationId xmlns:a16="http://schemas.microsoft.com/office/drawing/2014/main" xmlns="" id="{1EA85B0A-D6C1-4E9A-ADBF-953AE7834FE3}"/>
                </a:ext>
              </a:extLst>
            </p:cNvPr>
            <p:cNvGrpSpPr/>
            <p:nvPr/>
          </p:nvGrpSpPr>
          <p:grpSpPr>
            <a:xfrm>
              <a:off x="2256333" y="2963632"/>
              <a:ext cx="2662804" cy="2353875"/>
              <a:chOff x="2256333" y="2393950"/>
              <a:chExt cx="2662804" cy="2353875"/>
            </a:xfrm>
          </p:grpSpPr>
          <p:sp>
            <p:nvSpPr>
              <p:cNvPr id="58" name="任意多边形: 形状 57">
                <a:extLst>
                  <a:ext uri="{FF2B5EF4-FFF2-40B4-BE49-F238E27FC236}">
                    <a16:creationId xmlns:a16="http://schemas.microsoft.com/office/drawing/2014/main" xmlns="" id="{61265426-FD38-454B-BF5B-05A017EC5572}"/>
                  </a:ext>
                </a:extLst>
              </p:cNvPr>
              <p:cNvSpPr/>
              <p:nvPr/>
            </p:nvSpPr>
            <p:spPr>
              <a:xfrm>
                <a:off x="2256333" y="2393950"/>
                <a:ext cx="1332752" cy="1066274"/>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en-US" altLang="zh-CN" sz="3200" b="1" dirty="0"/>
              </a:p>
            </p:txBody>
          </p:sp>
          <p:sp>
            <p:nvSpPr>
              <p:cNvPr id="59" name="任意多边形: 形状 58">
                <a:extLst>
                  <a:ext uri="{FF2B5EF4-FFF2-40B4-BE49-F238E27FC236}">
                    <a16:creationId xmlns:a16="http://schemas.microsoft.com/office/drawing/2014/main" xmlns="" id="{BA7CEB64-5DDA-4FB2-8242-93F55D69AA85}"/>
                  </a:ext>
                </a:extLst>
              </p:cNvPr>
              <p:cNvSpPr/>
              <p:nvPr/>
            </p:nvSpPr>
            <p:spPr>
              <a:xfrm>
                <a:off x="3589086" y="2393952"/>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en-US" altLang="zh-CN" sz="3200" b="1" dirty="0"/>
              </a:p>
            </p:txBody>
          </p:sp>
          <p:sp>
            <p:nvSpPr>
              <p:cNvPr id="60" name="任意多边形: 形状 59">
                <a:extLst>
                  <a:ext uri="{FF2B5EF4-FFF2-40B4-BE49-F238E27FC236}">
                    <a16:creationId xmlns:a16="http://schemas.microsoft.com/office/drawing/2014/main" xmlns="" id="{F7582091-485D-4D1F-92B3-5E1C0A5675E4}"/>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en-US" altLang="zh-CN" sz="3200" b="1" dirty="0"/>
              </a:p>
            </p:txBody>
          </p:sp>
        </p:grpSp>
        <p:sp>
          <p:nvSpPr>
            <p:cNvPr id="46" name="任意多边形: 形状 45">
              <a:extLst>
                <a:ext uri="{FF2B5EF4-FFF2-40B4-BE49-F238E27FC236}">
                  <a16:creationId xmlns:a16="http://schemas.microsoft.com/office/drawing/2014/main" xmlns="" id="{FBFED2E4-B0DE-4E39-8238-C0F8FA52A669}"/>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任意多边形: 形状 46">
              <a:extLst>
                <a:ext uri="{FF2B5EF4-FFF2-40B4-BE49-F238E27FC236}">
                  <a16:creationId xmlns:a16="http://schemas.microsoft.com/office/drawing/2014/main" xmlns="" id="{5585C0C5-6890-4076-9515-DB31779BFAA9}"/>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任意多边形: 形状 47">
              <a:extLst>
                <a:ext uri="{FF2B5EF4-FFF2-40B4-BE49-F238E27FC236}">
                  <a16:creationId xmlns:a16="http://schemas.microsoft.com/office/drawing/2014/main" xmlns="" id="{9A34C945-CD2E-4117-9FD1-86DD62D35E25}"/>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4" name="任意多边形: 形状 53">
              <a:extLst>
                <a:ext uri="{FF2B5EF4-FFF2-40B4-BE49-F238E27FC236}">
                  <a16:creationId xmlns:a16="http://schemas.microsoft.com/office/drawing/2014/main" xmlns="" id="{16797838-2171-45CE-8632-B10339A438C2}"/>
                </a:ext>
              </a:extLst>
            </p:cNvPr>
            <p:cNvSpPr>
              <a:spLocks/>
            </p:cNvSpPr>
            <p:nvPr/>
          </p:nvSpPr>
          <p:spPr bwMode="auto">
            <a:xfrm>
              <a:off x="2860676" y="1618574"/>
              <a:ext cx="1454151" cy="1461404"/>
            </a:xfrm>
            <a:custGeom>
              <a:avLst/>
              <a:gdLst>
                <a:gd name="T0" fmla="*/ 1285 w 2570"/>
                <a:gd name="T1" fmla="*/ 0 h 2569"/>
                <a:gd name="T2" fmla="*/ 1285 w 2570"/>
                <a:gd name="T3" fmla="*/ 0 h 2569"/>
                <a:gd name="T4" fmla="*/ 0 w 2570"/>
                <a:gd name="T5" fmla="*/ 1284 h 2569"/>
                <a:gd name="T6" fmla="*/ 1285 w 2570"/>
                <a:gd name="T7" fmla="*/ 2569 h 2569"/>
                <a:gd name="T8" fmla="*/ 2570 w 2570"/>
                <a:gd name="T9" fmla="*/ 1284 h 2569"/>
                <a:gd name="T10" fmla="*/ 1285 w 2570"/>
                <a:gd name="T11" fmla="*/ 0 h 2569"/>
              </a:gdLst>
              <a:ahLst/>
              <a:cxnLst>
                <a:cxn ang="0">
                  <a:pos x="T0" y="T1"/>
                </a:cxn>
                <a:cxn ang="0">
                  <a:pos x="T2" y="T3"/>
                </a:cxn>
                <a:cxn ang="0">
                  <a:pos x="T4" y="T5"/>
                </a:cxn>
                <a:cxn ang="0">
                  <a:pos x="T6" y="T7"/>
                </a:cxn>
                <a:cxn ang="0">
                  <a:pos x="T8" y="T9"/>
                </a:cxn>
                <a:cxn ang="0">
                  <a:pos x="T10" y="T11"/>
                </a:cxn>
              </a:cxnLst>
              <a:rect l="0" t="0" r="r" b="b"/>
              <a:pathLst>
                <a:path w="2570" h="2569">
                  <a:moveTo>
                    <a:pt x="1285" y="0"/>
                  </a:moveTo>
                  <a:lnTo>
                    <a:pt x="1285" y="0"/>
                  </a:lnTo>
                  <a:cubicBezTo>
                    <a:pt x="575" y="0"/>
                    <a:pt x="0" y="574"/>
                    <a:pt x="0" y="1284"/>
                  </a:cubicBezTo>
                  <a:cubicBezTo>
                    <a:pt x="0" y="1994"/>
                    <a:pt x="575" y="2569"/>
                    <a:pt x="1285" y="2569"/>
                  </a:cubicBezTo>
                  <a:cubicBezTo>
                    <a:pt x="1995" y="2569"/>
                    <a:pt x="2570" y="1994"/>
                    <a:pt x="2570" y="1284"/>
                  </a:cubicBezTo>
                  <a:cubicBezTo>
                    <a:pt x="2570" y="574"/>
                    <a:pt x="1995" y="0"/>
                    <a:pt x="1285" y="0"/>
                  </a:cubicBezTo>
                  <a:close/>
                </a:path>
              </a:pathLst>
            </a:custGeom>
            <a:solidFill>
              <a:schemeClr val="accent1"/>
            </a:solidFill>
            <a:ln w="19050">
              <a:noFill/>
              <a:prstDash val="solid"/>
              <a:round/>
              <a:headEnd/>
              <a:tailEnd/>
            </a:ln>
          </p:spPr>
          <p:txBody>
            <a:bodyPr anchor="ctr"/>
            <a:lstStyle/>
            <a:p>
              <a:pPr algn="ctr"/>
              <a:endParaRPr dirty="0"/>
            </a:p>
          </p:txBody>
        </p:sp>
        <p:sp>
          <p:nvSpPr>
            <p:cNvPr id="52" name="任意多边形: 形状 51">
              <a:extLst>
                <a:ext uri="{FF2B5EF4-FFF2-40B4-BE49-F238E27FC236}">
                  <a16:creationId xmlns:a16="http://schemas.microsoft.com/office/drawing/2014/main" xmlns="" id="{6A3AD15B-7291-4866-8C9A-34FD4CE01865}"/>
                </a:ext>
              </a:extLst>
            </p:cNvPr>
            <p:cNvSpPr>
              <a:spLocks/>
            </p:cNvSpPr>
            <p:nvPr/>
          </p:nvSpPr>
          <p:spPr bwMode="auto">
            <a:xfrm>
              <a:off x="1658927" y="3787099"/>
              <a:ext cx="1457779" cy="1461406"/>
            </a:xfrm>
            <a:custGeom>
              <a:avLst/>
              <a:gdLst>
                <a:gd name="T0" fmla="*/ 1726 w 3453"/>
                <a:gd name="T1" fmla="*/ 0 h 3453"/>
                <a:gd name="T2" fmla="*/ 1726 w 3453"/>
                <a:gd name="T3" fmla="*/ 0 h 3453"/>
                <a:gd name="T4" fmla="*/ 0 w 3453"/>
                <a:gd name="T5" fmla="*/ 1726 h 3453"/>
                <a:gd name="T6" fmla="*/ 1726 w 3453"/>
                <a:gd name="T7" fmla="*/ 3453 h 3453"/>
                <a:gd name="T8" fmla="*/ 3453 w 3453"/>
                <a:gd name="T9" fmla="*/ 1726 h 3453"/>
                <a:gd name="T10" fmla="*/ 1726 w 3453"/>
                <a:gd name="T11" fmla="*/ 0 h 3453"/>
              </a:gdLst>
              <a:ahLst/>
              <a:cxnLst>
                <a:cxn ang="0">
                  <a:pos x="T0" y="T1"/>
                </a:cxn>
                <a:cxn ang="0">
                  <a:pos x="T2" y="T3"/>
                </a:cxn>
                <a:cxn ang="0">
                  <a:pos x="T4" y="T5"/>
                </a:cxn>
                <a:cxn ang="0">
                  <a:pos x="T6" y="T7"/>
                </a:cxn>
                <a:cxn ang="0">
                  <a:pos x="T8" y="T9"/>
                </a:cxn>
                <a:cxn ang="0">
                  <a:pos x="T10" y="T11"/>
                </a:cxn>
              </a:cxnLst>
              <a:rect l="0" t="0" r="r" b="b"/>
              <a:pathLst>
                <a:path w="3453" h="3453">
                  <a:moveTo>
                    <a:pt x="1726" y="0"/>
                  </a:moveTo>
                  <a:lnTo>
                    <a:pt x="1726" y="0"/>
                  </a:lnTo>
                  <a:cubicBezTo>
                    <a:pt x="773" y="0"/>
                    <a:pt x="0" y="772"/>
                    <a:pt x="0" y="1726"/>
                  </a:cubicBezTo>
                  <a:cubicBezTo>
                    <a:pt x="0" y="2679"/>
                    <a:pt x="773" y="3453"/>
                    <a:pt x="1726" y="3453"/>
                  </a:cubicBezTo>
                  <a:cubicBezTo>
                    <a:pt x="2680" y="3453"/>
                    <a:pt x="3453" y="2679"/>
                    <a:pt x="3453" y="1726"/>
                  </a:cubicBezTo>
                  <a:cubicBezTo>
                    <a:pt x="3453" y="772"/>
                    <a:pt x="2680" y="0"/>
                    <a:pt x="1726" y="0"/>
                  </a:cubicBezTo>
                  <a:close/>
                </a:path>
              </a:pathLst>
            </a:custGeom>
            <a:solidFill>
              <a:schemeClr val="accent4"/>
            </a:solidFill>
            <a:ln w="19050">
              <a:noFill/>
              <a:prstDash val="solid"/>
              <a:round/>
              <a:headEnd/>
              <a:tailEnd/>
            </a:ln>
          </p:spPr>
          <p:txBody>
            <a:bodyPr anchor="ctr"/>
            <a:lstStyle/>
            <a:p>
              <a:pPr algn="ctr"/>
              <a:endParaRPr/>
            </a:p>
          </p:txBody>
        </p:sp>
      </p:grpSp>
      <p:sp>
        <p:nvSpPr>
          <p:cNvPr id="61" name="文本框 60">
            <a:extLst>
              <a:ext uri="{FF2B5EF4-FFF2-40B4-BE49-F238E27FC236}">
                <a16:creationId xmlns:a16="http://schemas.microsoft.com/office/drawing/2014/main" xmlns="" id="{49AE1569-05D4-41C2-AE71-F70422E3F3BF}"/>
              </a:ext>
            </a:extLst>
          </p:cNvPr>
          <p:cNvSpPr txBox="1"/>
          <p:nvPr/>
        </p:nvSpPr>
        <p:spPr>
          <a:xfrm>
            <a:off x="5370647" y="1635646"/>
            <a:ext cx="817112" cy="605294"/>
          </a:xfrm>
          <a:prstGeom prst="rect">
            <a:avLst/>
          </a:prstGeom>
          <a:noFill/>
        </p:spPr>
        <p:txBody>
          <a:bodyPr wrap="square">
            <a:spAutoFit/>
          </a:bodyPr>
          <a:lstStyle/>
          <a:p>
            <a:pPr>
              <a:lnSpc>
                <a:spcPts val="2000"/>
              </a:lnSpc>
            </a:pPr>
            <a:r>
              <a:rPr lang="zh-CN" altLang="en-US" b="1" dirty="0">
                <a:solidFill>
                  <a:schemeClr val="bg1"/>
                </a:solidFill>
              </a:rPr>
              <a:t>动机</a:t>
            </a:r>
            <a:endParaRPr lang="en-US" altLang="zh-CN" b="1" dirty="0">
              <a:solidFill>
                <a:schemeClr val="bg1"/>
              </a:solidFill>
            </a:endParaRPr>
          </a:p>
          <a:p>
            <a:pPr>
              <a:lnSpc>
                <a:spcPts val="2000"/>
              </a:lnSpc>
            </a:pPr>
            <a:r>
              <a:rPr lang="zh-CN" altLang="en-US" b="1" dirty="0">
                <a:solidFill>
                  <a:schemeClr val="bg1"/>
                </a:solidFill>
              </a:rPr>
              <a:t>成分</a:t>
            </a:r>
          </a:p>
        </p:txBody>
      </p:sp>
      <p:sp>
        <p:nvSpPr>
          <p:cNvPr id="62" name="文本框 61">
            <a:extLst>
              <a:ext uri="{FF2B5EF4-FFF2-40B4-BE49-F238E27FC236}">
                <a16:creationId xmlns:a16="http://schemas.microsoft.com/office/drawing/2014/main" xmlns="" id="{B4C52783-C60E-4FB8-8F4A-198E7A184908}"/>
              </a:ext>
            </a:extLst>
          </p:cNvPr>
          <p:cNvSpPr txBox="1"/>
          <p:nvPr/>
        </p:nvSpPr>
        <p:spPr>
          <a:xfrm>
            <a:off x="4572000" y="3118584"/>
            <a:ext cx="817112" cy="605294"/>
          </a:xfrm>
          <a:prstGeom prst="rect">
            <a:avLst/>
          </a:prstGeom>
          <a:noFill/>
        </p:spPr>
        <p:txBody>
          <a:bodyPr wrap="square">
            <a:spAutoFit/>
          </a:bodyPr>
          <a:lstStyle/>
          <a:p>
            <a:pPr>
              <a:lnSpc>
                <a:spcPts val="2000"/>
              </a:lnSpc>
            </a:pPr>
            <a:r>
              <a:rPr lang="zh-CN" altLang="en-US" b="1" dirty="0">
                <a:solidFill>
                  <a:schemeClr val="bg1"/>
                </a:solidFill>
              </a:rPr>
              <a:t>情绪成分</a:t>
            </a:r>
          </a:p>
        </p:txBody>
      </p:sp>
      <p:sp>
        <p:nvSpPr>
          <p:cNvPr id="63" name="文本框 62">
            <a:extLst>
              <a:ext uri="{FF2B5EF4-FFF2-40B4-BE49-F238E27FC236}">
                <a16:creationId xmlns:a16="http://schemas.microsoft.com/office/drawing/2014/main" xmlns="" id="{2B476E9D-FE0F-4D60-85DF-86206183D357}"/>
              </a:ext>
            </a:extLst>
          </p:cNvPr>
          <p:cNvSpPr txBox="1"/>
          <p:nvPr/>
        </p:nvSpPr>
        <p:spPr>
          <a:xfrm>
            <a:off x="6203160" y="3118584"/>
            <a:ext cx="817112" cy="605294"/>
          </a:xfrm>
          <a:prstGeom prst="rect">
            <a:avLst/>
          </a:prstGeom>
          <a:noFill/>
        </p:spPr>
        <p:txBody>
          <a:bodyPr wrap="square">
            <a:spAutoFit/>
          </a:bodyPr>
          <a:lstStyle/>
          <a:p>
            <a:pPr>
              <a:lnSpc>
                <a:spcPts val="2000"/>
              </a:lnSpc>
            </a:pPr>
            <a:r>
              <a:rPr lang="zh-CN" altLang="en-US" b="1" dirty="0">
                <a:solidFill>
                  <a:schemeClr val="bg1"/>
                </a:solidFill>
              </a:rPr>
              <a:t>认知成分</a:t>
            </a:r>
          </a:p>
        </p:txBody>
      </p:sp>
    </p:spTree>
    <p:extLst>
      <p:ext uri="{BB962C8B-B14F-4D97-AF65-F5344CB8AC3E}">
        <p14:creationId xmlns:p14="http://schemas.microsoft.com/office/powerpoint/2010/main" val="3207003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B09EC516-BC32-429C-AFBC-A979E8EFF811}"/>
              </a:ext>
            </a:extLst>
          </p:cNvPr>
          <p:cNvGrpSpPr/>
          <p:nvPr/>
        </p:nvGrpSpPr>
        <p:grpSpPr>
          <a:xfrm>
            <a:off x="3921458" y="1868035"/>
            <a:ext cx="990662" cy="1584479"/>
            <a:chOff x="3663867" y="1181074"/>
            <a:chExt cx="1589834" cy="2542804"/>
          </a:xfrm>
          <a:effectLst/>
        </p:grpSpPr>
        <p:sp>
          <p:nvSpPr>
            <p:cNvPr id="14" name="椭圆 1">
              <a:extLst>
                <a:ext uri="{FF2B5EF4-FFF2-40B4-BE49-F238E27FC236}">
                  <a16:creationId xmlns:a16="http://schemas.microsoft.com/office/drawing/2014/main" xmlns="" id="{64DEAB3E-0809-43FA-8858-AEC5286815DA}"/>
                </a:ext>
              </a:extLst>
            </p:cNvPr>
            <p:cNvSpPr/>
            <p:nvPr/>
          </p:nvSpPr>
          <p:spPr>
            <a:xfrm>
              <a:off x="3663867" y="1181074"/>
              <a:ext cx="1589834" cy="1843792"/>
            </a:xfrm>
            <a:custGeom>
              <a:avLst/>
              <a:gdLst/>
              <a:ahLst/>
              <a:cxnLst/>
              <a:rect l="l" t="t" r="r" b="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5" name="圆角矩形 5">
              <a:extLst>
                <a:ext uri="{FF2B5EF4-FFF2-40B4-BE49-F238E27FC236}">
                  <a16:creationId xmlns:a16="http://schemas.microsoft.com/office/drawing/2014/main" xmlns="" id="{B239565E-32D3-4FEC-82AD-4ED871EF17F2}"/>
                </a:ext>
              </a:extLst>
            </p:cNvPr>
            <p:cNvSpPr/>
            <p:nvPr/>
          </p:nvSpPr>
          <p:spPr>
            <a:xfrm>
              <a:off x="4094546" y="3155943"/>
              <a:ext cx="742699" cy="153659"/>
            </a:xfrm>
            <a:prstGeom prst="roundRect">
              <a:avLst>
                <a:gd name="adj" fmla="val 50000"/>
              </a:avLst>
            </a:pr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6" name="圆角矩形 6">
              <a:extLst>
                <a:ext uri="{FF2B5EF4-FFF2-40B4-BE49-F238E27FC236}">
                  <a16:creationId xmlns:a16="http://schemas.microsoft.com/office/drawing/2014/main" xmlns="" id="{46912727-3933-4DD8-BEEC-483BC853E88C}"/>
                </a:ext>
              </a:extLst>
            </p:cNvPr>
            <p:cNvSpPr/>
            <p:nvPr/>
          </p:nvSpPr>
          <p:spPr>
            <a:xfrm>
              <a:off x="4094546" y="3384232"/>
              <a:ext cx="742699" cy="153659"/>
            </a:xfrm>
            <a:prstGeom prst="roundRect">
              <a:avLst>
                <a:gd name="adj" fmla="val 50000"/>
              </a:avLst>
            </a:pr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7" name="圆角矩形 7">
              <a:extLst>
                <a:ext uri="{FF2B5EF4-FFF2-40B4-BE49-F238E27FC236}">
                  <a16:creationId xmlns:a16="http://schemas.microsoft.com/office/drawing/2014/main" xmlns="" id="{FF89F4DE-9579-4313-877D-71A29F773695}"/>
                </a:ext>
              </a:extLst>
            </p:cNvPr>
            <p:cNvSpPr/>
            <p:nvPr/>
          </p:nvSpPr>
          <p:spPr>
            <a:xfrm>
              <a:off x="4231881" y="3605775"/>
              <a:ext cx="468029" cy="118103"/>
            </a:xfrm>
            <a:prstGeom prst="roundRect">
              <a:avLst>
                <a:gd name="adj" fmla="val 50000"/>
              </a:avLst>
            </a:prstGeom>
            <a:solidFill>
              <a:schemeClr val="bg1">
                <a:lumMod val="65000"/>
              </a:schemeClr>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23" name="组合 22">
            <a:extLst>
              <a:ext uri="{FF2B5EF4-FFF2-40B4-BE49-F238E27FC236}">
                <a16:creationId xmlns:a16="http://schemas.microsoft.com/office/drawing/2014/main" xmlns="" id="{227DE948-2F62-4D92-B02C-0A2627E17FA4}"/>
              </a:ext>
            </a:extLst>
          </p:cNvPr>
          <p:cNvGrpSpPr/>
          <p:nvPr/>
        </p:nvGrpSpPr>
        <p:grpSpPr>
          <a:xfrm>
            <a:off x="5216008" y="1062320"/>
            <a:ext cx="1187592" cy="904073"/>
            <a:chOff x="5252543" y="945337"/>
            <a:chExt cx="890694" cy="678055"/>
          </a:xfrm>
        </p:grpSpPr>
        <p:sp>
          <p:nvSpPr>
            <p:cNvPr id="24" name="椭圆 23">
              <a:extLst>
                <a:ext uri="{FF2B5EF4-FFF2-40B4-BE49-F238E27FC236}">
                  <a16:creationId xmlns:a16="http://schemas.microsoft.com/office/drawing/2014/main" xmlns="" id="{D8DDC485-54A8-4559-86DF-5638954176AD}"/>
                </a:ext>
              </a:extLst>
            </p:cNvPr>
            <p:cNvSpPr/>
            <p:nvPr/>
          </p:nvSpPr>
          <p:spPr>
            <a:xfrm rot="8309691">
              <a:off x="5722399" y="945337"/>
              <a:ext cx="420838" cy="420838"/>
            </a:xfrm>
            <a:prstGeom prst="ellipse">
              <a:avLst/>
            </a:prstGeom>
            <a:solidFill>
              <a:srgbClr val="B2A36C"/>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67">
                <a:solidFill>
                  <a:schemeClr val="bg1"/>
                </a:solidFill>
                <a:latin typeface="字魂36号-正文宋楷" panose="02000000000000000000" pitchFamily="2" charset="-122"/>
                <a:ea typeface="字魂36号-正文宋楷" panose="02000000000000000000" pitchFamily="2" charset="-122"/>
              </a:endParaRPr>
            </a:p>
          </p:txBody>
        </p:sp>
        <p:cxnSp>
          <p:nvCxnSpPr>
            <p:cNvPr id="25" name="直接连接符 24">
              <a:extLst>
                <a:ext uri="{FF2B5EF4-FFF2-40B4-BE49-F238E27FC236}">
                  <a16:creationId xmlns:a16="http://schemas.microsoft.com/office/drawing/2014/main" xmlns="" id="{9DCECD0B-57A1-4184-B9B0-DECA207714CC}"/>
                </a:ext>
              </a:extLst>
            </p:cNvPr>
            <p:cNvCxnSpPr/>
            <p:nvPr/>
          </p:nvCxnSpPr>
          <p:spPr>
            <a:xfrm flipH="1">
              <a:off x="5252543" y="1251545"/>
              <a:ext cx="481286" cy="371847"/>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sp>
          <p:nvSpPr>
            <p:cNvPr id="26" name="TextBox 15">
              <a:extLst>
                <a:ext uri="{FF2B5EF4-FFF2-40B4-BE49-F238E27FC236}">
                  <a16:creationId xmlns:a16="http://schemas.microsoft.com/office/drawing/2014/main" xmlns="" id="{A1BADE36-3207-4A0F-ACC8-D11FB70522B2}"/>
                </a:ext>
              </a:extLst>
            </p:cNvPr>
            <p:cNvSpPr txBox="1"/>
            <p:nvPr/>
          </p:nvSpPr>
          <p:spPr>
            <a:xfrm>
              <a:off x="5793958" y="1012352"/>
              <a:ext cx="292388" cy="253916"/>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02</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27" name="组合 26">
            <a:extLst>
              <a:ext uri="{FF2B5EF4-FFF2-40B4-BE49-F238E27FC236}">
                <a16:creationId xmlns:a16="http://schemas.microsoft.com/office/drawing/2014/main" xmlns="" id="{1D4DB487-2F47-41FC-AA85-92F62BD28075}"/>
              </a:ext>
            </a:extLst>
          </p:cNvPr>
          <p:cNvGrpSpPr/>
          <p:nvPr/>
        </p:nvGrpSpPr>
        <p:grpSpPr>
          <a:xfrm>
            <a:off x="5165447" y="2890955"/>
            <a:ext cx="1315803" cy="743755"/>
            <a:chOff x="4890243" y="2877140"/>
            <a:chExt cx="986852" cy="557816"/>
          </a:xfrm>
        </p:grpSpPr>
        <p:sp>
          <p:nvSpPr>
            <p:cNvPr id="28" name="椭圆 27">
              <a:extLst>
                <a:ext uri="{FF2B5EF4-FFF2-40B4-BE49-F238E27FC236}">
                  <a16:creationId xmlns:a16="http://schemas.microsoft.com/office/drawing/2014/main" xmlns="" id="{BFEC4765-0140-4DD3-AE02-DD04359A1658}"/>
                </a:ext>
              </a:extLst>
            </p:cNvPr>
            <p:cNvSpPr/>
            <p:nvPr/>
          </p:nvSpPr>
          <p:spPr>
            <a:xfrm rot="12106883">
              <a:off x="5456257" y="3014118"/>
              <a:ext cx="420838" cy="420838"/>
            </a:xfrm>
            <a:prstGeom prst="ellipse">
              <a:avLst/>
            </a:prstGeom>
            <a:solidFill>
              <a:srgbClr val="FFC000"/>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67">
                <a:solidFill>
                  <a:schemeClr val="bg1"/>
                </a:solidFill>
                <a:latin typeface="字魂36号-正文宋楷" panose="02000000000000000000" pitchFamily="2" charset="-122"/>
                <a:ea typeface="字魂36号-正文宋楷" panose="02000000000000000000" pitchFamily="2" charset="-122"/>
              </a:endParaRPr>
            </a:p>
          </p:txBody>
        </p:sp>
        <p:cxnSp>
          <p:nvCxnSpPr>
            <p:cNvPr id="29" name="直接连接符 28">
              <a:extLst>
                <a:ext uri="{FF2B5EF4-FFF2-40B4-BE49-F238E27FC236}">
                  <a16:creationId xmlns:a16="http://schemas.microsoft.com/office/drawing/2014/main" xmlns="" id="{6DF74E48-6911-4F20-84DF-25FCC2E8E006}"/>
                </a:ext>
              </a:extLst>
            </p:cNvPr>
            <p:cNvCxnSpPr/>
            <p:nvPr/>
          </p:nvCxnSpPr>
          <p:spPr>
            <a:xfrm flipH="1" flipV="1">
              <a:off x="4890243" y="2877140"/>
              <a:ext cx="521059" cy="233660"/>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sp>
          <p:nvSpPr>
            <p:cNvPr id="30" name="TextBox 19">
              <a:extLst>
                <a:ext uri="{FF2B5EF4-FFF2-40B4-BE49-F238E27FC236}">
                  <a16:creationId xmlns:a16="http://schemas.microsoft.com/office/drawing/2014/main" xmlns="" id="{EE03886C-689F-4774-A260-03A42D76C332}"/>
                </a:ext>
              </a:extLst>
            </p:cNvPr>
            <p:cNvSpPr txBox="1"/>
            <p:nvPr/>
          </p:nvSpPr>
          <p:spPr>
            <a:xfrm>
              <a:off x="5520481" y="3077375"/>
              <a:ext cx="292387" cy="253915"/>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03</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31" name="组合 30">
            <a:extLst>
              <a:ext uri="{FF2B5EF4-FFF2-40B4-BE49-F238E27FC236}">
                <a16:creationId xmlns:a16="http://schemas.microsoft.com/office/drawing/2014/main" xmlns="" id="{CA5FE23B-5A8B-4E0A-9EFF-C033682D613A}"/>
              </a:ext>
            </a:extLst>
          </p:cNvPr>
          <p:cNvGrpSpPr/>
          <p:nvPr/>
        </p:nvGrpSpPr>
        <p:grpSpPr>
          <a:xfrm>
            <a:off x="2188099" y="1470597"/>
            <a:ext cx="1303781" cy="596511"/>
            <a:chOff x="3053206" y="3305317"/>
            <a:chExt cx="977836" cy="447383"/>
          </a:xfrm>
        </p:grpSpPr>
        <p:sp>
          <p:nvSpPr>
            <p:cNvPr id="32" name="椭圆 31">
              <a:extLst>
                <a:ext uri="{FF2B5EF4-FFF2-40B4-BE49-F238E27FC236}">
                  <a16:creationId xmlns:a16="http://schemas.microsoft.com/office/drawing/2014/main" xmlns="" id="{DA05917C-3D66-456A-BA67-45AB4F687CD1}"/>
                </a:ext>
              </a:extLst>
            </p:cNvPr>
            <p:cNvSpPr/>
            <p:nvPr/>
          </p:nvSpPr>
          <p:spPr>
            <a:xfrm rot="17818244">
              <a:off x="3053206" y="3305317"/>
              <a:ext cx="420838" cy="420838"/>
            </a:xfrm>
            <a:prstGeom prst="ellipse">
              <a:avLst/>
            </a:prstGeom>
            <a:solidFill>
              <a:srgbClr val="FF0000"/>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67" dirty="0">
                <a:solidFill>
                  <a:schemeClr val="bg1"/>
                </a:solidFill>
                <a:latin typeface="字魂36号-正文宋楷" panose="02000000000000000000" pitchFamily="2" charset="-122"/>
                <a:ea typeface="字魂36号-正文宋楷" panose="02000000000000000000" pitchFamily="2" charset="-122"/>
              </a:endParaRPr>
            </a:p>
          </p:txBody>
        </p:sp>
        <p:cxnSp>
          <p:nvCxnSpPr>
            <p:cNvPr id="33" name="直接连接符 32">
              <a:extLst>
                <a:ext uri="{FF2B5EF4-FFF2-40B4-BE49-F238E27FC236}">
                  <a16:creationId xmlns:a16="http://schemas.microsoft.com/office/drawing/2014/main" xmlns="" id="{37860294-0273-42BA-95B6-BCC31C380C23}"/>
                </a:ext>
              </a:extLst>
            </p:cNvPr>
            <p:cNvCxnSpPr>
              <a:cxnSpLocks/>
            </p:cNvCxnSpPr>
            <p:nvPr/>
          </p:nvCxnSpPr>
          <p:spPr>
            <a:xfrm>
              <a:off x="3488538" y="3530795"/>
              <a:ext cx="542504" cy="22190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TextBox 23">
              <a:extLst>
                <a:ext uri="{FF2B5EF4-FFF2-40B4-BE49-F238E27FC236}">
                  <a16:creationId xmlns:a16="http://schemas.microsoft.com/office/drawing/2014/main" xmlns="" id="{A9F8A5EB-57DE-433B-BD40-55E2EADF1F27}"/>
                </a:ext>
              </a:extLst>
            </p:cNvPr>
            <p:cNvSpPr txBox="1"/>
            <p:nvPr/>
          </p:nvSpPr>
          <p:spPr>
            <a:xfrm>
              <a:off x="3104205" y="3390161"/>
              <a:ext cx="318838" cy="253915"/>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01</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grpSp>
      <p:sp>
        <p:nvSpPr>
          <p:cNvPr id="35" name="TextBox 26">
            <a:extLst>
              <a:ext uri="{FF2B5EF4-FFF2-40B4-BE49-F238E27FC236}">
                <a16:creationId xmlns:a16="http://schemas.microsoft.com/office/drawing/2014/main" xmlns="" id="{5BADCD65-3AE9-4CF3-AA0E-311BC1F3F3BA}"/>
              </a:ext>
            </a:extLst>
          </p:cNvPr>
          <p:cNvSpPr txBox="1"/>
          <p:nvPr/>
        </p:nvSpPr>
        <p:spPr>
          <a:xfrm>
            <a:off x="1773039" y="2148459"/>
            <a:ext cx="990662" cy="327397"/>
          </a:xfrm>
          <a:prstGeom prst="rect">
            <a:avLst/>
          </a:prstGeom>
          <a:noFill/>
        </p:spPr>
        <p:txBody>
          <a:bodyPr wrap="square" rtlCol="0">
            <a:spAutoFit/>
          </a:bodyPr>
          <a:lstStyle/>
          <a:p>
            <a:pPr algn="r">
              <a:lnSpc>
                <a:spcPts val="2000"/>
              </a:lnSpc>
            </a:pPr>
            <a:r>
              <a:rPr lang="zh-CN" altLang="en-US" sz="1400" b="1" dirty="0">
                <a:solidFill>
                  <a:srgbClr val="FF0000"/>
                </a:solidFill>
                <a:latin typeface="微软雅黑" panose="020B0503020204020204" pitchFamily="34" charset="-122"/>
                <a:ea typeface="微软雅黑" panose="020B0503020204020204" pitchFamily="34" charset="-122"/>
              </a:rPr>
              <a:t>动机成分</a:t>
            </a:r>
          </a:p>
        </p:txBody>
      </p:sp>
      <p:sp>
        <p:nvSpPr>
          <p:cNvPr id="41" name="TextBox 26">
            <a:extLst>
              <a:ext uri="{FF2B5EF4-FFF2-40B4-BE49-F238E27FC236}">
                <a16:creationId xmlns:a16="http://schemas.microsoft.com/office/drawing/2014/main" xmlns="" id="{F1916192-4539-4D8F-A0F1-DB79097550A7}"/>
              </a:ext>
            </a:extLst>
          </p:cNvPr>
          <p:cNvSpPr txBox="1"/>
          <p:nvPr/>
        </p:nvSpPr>
        <p:spPr>
          <a:xfrm>
            <a:off x="4670037" y="1306847"/>
            <a:ext cx="2723514" cy="327397"/>
          </a:xfrm>
          <a:prstGeom prst="rect">
            <a:avLst/>
          </a:prstGeom>
          <a:noFill/>
        </p:spPr>
        <p:txBody>
          <a:bodyPr wrap="square" rtlCol="0">
            <a:spAutoFit/>
          </a:bodyPr>
          <a:lstStyle/>
          <a:p>
            <a:pPr algn="r">
              <a:lnSpc>
                <a:spcPts val="2000"/>
              </a:lnSpc>
            </a:pPr>
            <a:r>
              <a:rPr lang="zh-CN" altLang="en-US" sz="1400" b="1" dirty="0">
                <a:solidFill>
                  <a:srgbClr val="CC9900"/>
                </a:solidFill>
                <a:latin typeface="微软雅黑" panose="020B0503020204020204" pitchFamily="34" charset="-122"/>
                <a:ea typeface="微软雅黑" panose="020B0503020204020204" pitchFamily="34" charset="-122"/>
              </a:rPr>
              <a:t>情绪成分</a:t>
            </a:r>
          </a:p>
        </p:txBody>
      </p:sp>
      <p:sp>
        <p:nvSpPr>
          <p:cNvPr id="42" name="TextBox 26">
            <a:extLst>
              <a:ext uri="{FF2B5EF4-FFF2-40B4-BE49-F238E27FC236}">
                <a16:creationId xmlns:a16="http://schemas.microsoft.com/office/drawing/2014/main" xmlns="" id="{9A0944A5-CA7F-4FA1-940C-D86FEB68F63A}"/>
              </a:ext>
            </a:extLst>
          </p:cNvPr>
          <p:cNvSpPr txBox="1"/>
          <p:nvPr/>
        </p:nvSpPr>
        <p:spPr>
          <a:xfrm>
            <a:off x="4644008" y="3323071"/>
            <a:ext cx="2723514" cy="327397"/>
          </a:xfrm>
          <a:prstGeom prst="rect">
            <a:avLst/>
          </a:prstGeom>
          <a:noFill/>
        </p:spPr>
        <p:txBody>
          <a:bodyPr wrap="square" rtlCol="0">
            <a:spAutoFit/>
          </a:bodyPr>
          <a:lstStyle/>
          <a:p>
            <a:pPr algn="r">
              <a:lnSpc>
                <a:spcPts val="2000"/>
              </a:lnSpc>
            </a:pPr>
            <a:r>
              <a:rPr lang="zh-CN" altLang="en-US" sz="1400" b="1" dirty="0">
                <a:solidFill>
                  <a:srgbClr val="FFC000"/>
                </a:solidFill>
                <a:latin typeface="微软雅黑" panose="020B0503020204020204" pitchFamily="34" charset="-122"/>
                <a:ea typeface="微软雅黑" panose="020B0503020204020204" pitchFamily="34" charset="-122"/>
              </a:rPr>
              <a:t>认知成分</a:t>
            </a:r>
          </a:p>
        </p:txBody>
      </p:sp>
      <p:sp>
        <p:nvSpPr>
          <p:cNvPr id="44" name="文本框 43">
            <a:extLst>
              <a:ext uri="{FF2B5EF4-FFF2-40B4-BE49-F238E27FC236}">
                <a16:creationId xmlns:a16="http://schemas.microsoft.com/office/drawing/2014/main" xmlns="" id="{A2D402D5-6777-4950-9A71-386887D6CCC1}"/>
              </a:ext>
            </a:extLst>
          </p:cNvPr>
          <p:cNvSpPr txBox="1"/>
          <p:nvPr/>
        </p:nvSpPr>
        <p:spPr>
          <a:xfrm>
            <a:off x="1187624" y="2591593"/>
            <a:ext cx="2398735" cy="1346907"/>
          </a:xfrm>
          <a:prstGeom prst="rect">
            <a:avLst/>
          </a:prstGeom>
          <a:noFill/>
        </p:spPr>
        <p:txBody>
          <a:bodyPr wrap="square">
            <a:spAutoFit/>
          </a:bodyPr>
          <a:lstStyle/>
          <a:p>
            <a:pPr>
              <a:lnSpc>
                <a:spcPts val="2000"/>
              </a:lnSpc>
            </a:pPr>
            <a:r>
              <a:rPr lang="zh-CN" altLang="en-US" sz="1200" dirty="0">
                <a:solidFill>
                  <a:schemeClr val="bg1">
                    <a:lumMod val="50000"/>
                  </a:schemeClr>
                </a:solidFill>
              </a:rPr>
              <a:t>爱情行为背后的动机，对人类而言虽未必全是由于生理上的需求，但绝不能否 认，性动机或性驱力以及相应的诱因，如异性之间身体容貌等特征，是原因之一。</a:t>
            </a:r>
          </a:p>
        </p:txBody>
      </p:sp>
      <p:cxnSp>
        <p:nvCxnSpPr>
          <p:cNvPr id="8" name="直接连接符 7">
            <a:extLst>
              <a:ext uri="{FF2B5EF4-FFF2-40B4-BE49-F238E27FC236}">
                <a16:creationId xmlns:a16="http://schemas.microsoft.com/office/drawing/2014/main" xmlns="" id="{2CD088DD-2938-43C0-95E1-43ACCE9599FB}"/>
              </a:ext>
            </a:extLst>
          </p:cNvPr>
          <p:cNvCxnSpPr/>
          <p:nvPr/>
        </p:nvCxnSpPr>
        <p:spPr>
          <a:xfrm>
            <a:off x="1283934" y="2519585"/>
            <a:ext cx="208823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91004D68-BB0C-4783-8A47-174DFDCE1103}"/>
              </a:ext>
            </a:extLst>
          </p:cNvPr>
          <p:cNvCxnSpPr/>
          <p:nvPr/>
        </p:nvCxnSpPr>
        <p:spPr>
          <a:xfrm>
            <a:off x="5937895" y="1706252"/>
            <a:ext cx="2088232" cy="0"/>
          </a:xfrm>
          <a:prstGeom prst="line">
            <a:avLst/>
          </a:prstGeom>
          <a:ln w="12700">
            <a:solidFill>
              <a:srgbClr val="CC9900"/>
            </a:solidFill>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xmlns="" id="{D5FA694E-25EB-49E0-905E-F482AEFA9384}"/>
              </a:ext>
            </a:extLst>
          </p:cNvPr>
          <p:cNvSpPr txBox="1"/>
          <p:nvPr/>
        </p:nvSpPr>
        <p:spPr>
          <a:xfrm>
            <a:off x="5892804" y="1778260"/>
            <a:ext cx="2398735" cy="833946"/>
          </a:xfrm>
          <a:prstGeom prst="rect">
            <a:avLst/>
          </a:prstGeom>
          <a:noFill/>
        </p:spPr>
        <p:txBody>
          <a:bodyPr wrap="square">
            <a:spAutoFit/>
          </a:bodyPr>
          <a:lstStyle/>
          <a:p>
            <a:pPr>
              <a:lnSpc>
                <a:spcPts val="2000"/>
              </a:lnSpc>
            </a:pPr>
            <a:r>
              <a:rPr lang="zh-CN" altLang="en-US" sz="1200" dirty="0">
                <a:solidFill>
                  <a:schemeClr val="bg1">
                    <a:lumMod val="50000"/>
                  </a:schemeClr>
                </a:solidFill>
              </a:rPr>
              <a:t>属于爱情的情绪，除了爱与欲之外，可能夹杂着其他的成分，正所谓酸甜苦辣的爱情滋 味</a:t>
            </a:r>
          </a:p>
        </p:txBody>
      </p:sp>
      <p:cxnSp>
        <p:nvCxnSpPr>
          <p:cNvPr id="38" name="直接连接符 37">
            <a:extLst>
              <a:ext uri="{FF2B5EF4-FFF2-40B4-BE49-F238E27FC236}">
                <a16:creationId xmlns:a16="http://schemas.microsoft.com/office/drawing/2014/main" xmlns="" id="{583E6865-B1CA-4FE6-B429-E24B58DECF05}"/>
              </a:ext>
            </a:extLst>
          </p:cNvPr>
          <p:cNvCxnSpPr/>
          <p:nvPr/>
        </p:nvCxnSpPr>
        <p:spPr>
          <a:xfrm>
            <a:off x="5944827" y="3722476"/>
            <a:ext cx="2088232" cy="0"/>
          </a:xfrm>
          <a:prstGeom prst="line">
            <a:avLst/>
          </a:prstGeom>
          <a:ln w="12700">
            <a:solidFill>
              <a:srgbClr val="F8A724"/>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xmlns="" id="{4D81EE21-FE43-45B2-AAF4-33F0BE7DA0B1}"/>
              </a:ext>
            </a:extLst>
          </p:cNvPr>
          <p:cNvSpPr txBox="1"/>
          <p:nvPr/>
        </p:nvSpPr>
        <p:spPr>
          <a:xfrm>
            <a:off x="5872819" y="3794484"/>
            <a:ext cx="2592288" cy="577466"/>
          </a:xfrm>
          <a:prstGeom prst="rect">
            <a:avLst/>
          </a:prstGeom>
          <a:noFill/>
        </p:spPr>
        <p:txBody>
          <a:bodyPr wrap="square">
            <a:spAutoFit/>
          </a:bodyPr>
          <a:lstStyle/>
          <a:p>
            <a:pPr>
              <a:lnSpc>
                <a:spcPts val="2000"/>
              </a:lnSpc>
            </a:pPr>
            <a:r>
              <a:rPr lang="zh-CN" altLang="en-US" sz="1200" dirty="0">
                <a:solidFill>
                  <a:schemeClr val="bg1">
                    <a:lumMod val="50000"/>
                  </a:schemeClr>
                </a:solidFill>
              </a:rPr>
              <a:t>爱情中的认知作用，对情绪与动机两种成分而言，是一种控制因素。</a:t>
            </a:r>
          </a:p>
        </p:txBody>
      </p:sp>
      <p:cxnSp>
        <p:nvCxnSpPr>
          <p:cNvPr id="40" name="直接连接符 39">
            <a:extLst>
              <a:ext uri="{FF2B5EF4-FFF2-40B4-BE49-F238E27FC236}">
                <a16:creationId xmlns:a16="http://schemas.microsoft.com/office/drawing/2014/main" xmlns="" id="{A5DF9DB3-5481-463E-9575-6C05E83914F8}"/>
              </a:ext>
            </a:extLst>
          </p:cNvPr>
          <p:cNvCxnSpPr>
            <a:cxnSpLocks/>
          </p:cNvCxnSpPr>
          <p:nvPr/>
        </p:nvCxnSpPr>
        <p:spPr>
          <a:xfrm flipH="1">
            <a:off x="611561" y="1131590"/>
            <a:ext cx="201889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FD73B682-FC98-4135-8B31-57EBC9C45D9F}"/>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xmlns="" id="{B4300D71-3799-4F7F-B829-93E27AEF7A3E}"/>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6" name="等腰三角形 45">
            <a:extLst>
              <a:ext uri="{FF2B5EF4-FFF2-40B4-BE49-F238E27FC236}">
                <a16:creationId xmlns:a16="http://schemas.microsoft.com/office/drawing/2014/main" xmlns="" id="{1748E169-14E6-42AB-A0AC-B90D79F37C1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Title 1">
            <a:extLst>
              <a:ext uri="{FF2B5EF4-FFF2-40B4-BE49-F238E27FC236}">
                <a16:creationId xmlns:a16="http://schemas.microsoft.com/office/drawing/2014/main" xmlns="" id="{E29FA3C1-4CD2-4A49-8A58-11CD652E140B}"/>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大学生恋爱的一般问题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矩形 4">
            <a:extLst>
              <a:ext uri="{FF2B5EF4-FFF2-40B4-BE49-F238E27FC236}">
                <a16:creationId xmlns:a16="http://schemas.microsoft.com/office/drawing/2014/main" xmlns="" id="{5BCFAAE7-F90F-49C5-BDBF-2D5828E7671E}"/>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一、爱情内涵的心理学阐释</a:t>
            </a:r>
          </a:p>
        </p:txBody>
      </p:sp>
    </p:spTree>
    <p:extLst>
      <p:ext uri="{BB962C8B-B14F-4D97-AF65-F5344CB8AC3E}">
        <p14:creationId xmlns:p14="http://schemas.microsoft.com/office/powerpoint/2010/main" val="19270984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6" presetClass="emph" presetSubtype="0" repeatCount="2000" fill="hold" nodeType="withEffect">
                                  <p:stCondLst>
                                    <p:cond delay="400"/>
                                  </p:stCondLst>
                                  <p:childTnLst>
                                    <p:animEffect transition="out" filter="fade">
                                      <p:cBhvr>
                                        <p:cTn id="9" dur="500" tmFilter="0, 0; .2, .5; .8, .5; 1, 0"/>
                                        <p:tgtEl>
                                          <p:spTgt spid="13"/>
                                        </p:tgtEl>
                                      </p:cBhvr>
                                    </p:animEffect>
                                    <p:animScale>
                                      <p:cBhvr>
                                        <p:cTn id="10" dur="250" autoRev="1" fill="hold"/>
                                        <p:tgtEl>
                                          <p:spTgt spid="13"/>
                                        </p:tgtEl>
                                      </p:cBhvr>
                                      <p:by x="105000" y="105000"/>
                                    </p:animScale>
                                  </p:childTnLst>
                                </p:cTn>
                              </p:par>
                              <p:par>
                                <p:cTn id="11" presetID="22" presetClass="entr" presetSubtype="8" fill="hold" nodeType="withEffect">
                                  <p:stCondLst>
                                    <p:cond delay="140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500"/>
                                        <p:tgtEl>
                                          <p:spTgt spid="23"/>
                                        </p:tgtEl>
                                      </p:cBhvr>
                                    </p:animEffect>
                                  </p:childTnLst>
                                </p:cTn>
                              </p:par>
                              <p:par>
                                <p:cTn id="14" presetID="22" presetClass="entr" presetSubtype="2" fill="hold" nodeType="withEffect">
                                  <p:stCondLst>
                                    <p:cond delay="140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8" fill="hold" nodeType="withEffect">
                                  <p:stCondLst>
                                    <p:cond delay="140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1900"/>
                            </p:stCondLst>
                            <p:childTnLst>
                              <p:par>
                                <p:cTn id="21" presetID="22" presetClass="entr" presetSubtype="2"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400"/>
                            </p:stCondLst>
                            <p:childTnLst>
                              <p:par>
                                <p:cTn id="25" presetID="22" presetClass="entr" presetSubtype="2"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right)">
                                      <p:cBhvr>
                                        <p:cTn id="27" dur="500"/>
                                        <p:tgtEl>
                                          <p:spTgt spid="41"/>
                                        </p:tgtEl>
                                      </p:cBhvr>
                                    </p:animEffect>
                                  </p:childTnLst>
                                </p:cTn>
                              </p:par>
                            </p:childTnLst>
                          </p:cTn>
                        </p:par>
                        <p:par>
                          <p:cTn id="28" fill="hold">
                            <p:stCondLst>
                              <p:cond delay="2900"/>
                            </p:stCondLst>
                            <p:childTnLst>
                              <p:par>
                                <p:cTn id="29" presetID="22" presetClass="entr" presetSubtype="2"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二、影响大学生恋爱的因素</a:t>
            </a:r>
          </a:p>
        </p:txBody>
      </p:sp>
      <p:grpSp>
        <p:nvGrpSpPr>
          <p:cNvPr id="40" name="组合 39">
            <a:extLst>
              <a:ext uri="{FF2B5EF4-FFF2-40B4-BE49-F238E27FC236}">
                <a16:creationId xmlns:a16="http://schemas.microsoft.com/office/drawing/2014/main" xmlns="" id="{8D3531FC-E96A-4CDD-9C58-3C9B40A11A6E}"/>
              </a:ext>
            </a:extLst>
          </p:cNvPr>
          <p:cNvGrpSpPr/>
          <p:nvPr/>
        </p:nvGrpSpPr>
        <p:grpSpPr>
          <a:xfrm>
            <a:off x="1698341" y="1491630"/>
            <a:ext cx="2630604" cy="2612187"/>
            <a:chOff x="490704" y="1616937"/>
            <a:chExt cx="3649677" cy="3624126"/>
          </a:xfrm>
        </p:grpSpPr>
        <p:sp>
          <p:nvSpPr>
            <p:cNvPr id="43" name="任意多边形: 形状 42">
              <a:extLst>
                <a:ext uri="{FF2B5EF4-FFF2-40B4-BE49-F238E27FC236}">
                  <a16:creationId xmlns:a16="http://schemas.microsoft.com/office/drawing/2014/main" xmlns="" id="{7FC1214E-209F-4231-8F4C-5F15D5A7C335}"/>
                </a:ext>
              </a:extLst>
            </p:cNvPr>
            <p:cNvSpPr>
              <a:spLocks/>
            </p:cNvSpPr>
            <p:nvPr/>
          </p:nvSpPr>
          <p:spPr bwMode="auto">
            <a:xfrm>
              <a:off x="490704"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a:extLst>
                <a:ext uri="{FF2B5EF4-FFF2-40B4-BE49-F238E27FC236}">
                  <a16:creationId xmlns:a16="http://schemas.microsoft.com/office/drawing/2014/main" xmlns="" id="{C3ED1BA1-790E-45CA-B93B-CB2DCD610457}"/>
                </a:ext>
              </a:extLst>
            </p:cNvPr>
            <p:cNvSpPr>
              <a:spLocks/>
            </p:cNvSpPr>
            <p:nvPr/>
          </p:nvSpPr>
          <p:spPr bwMode="auto">
            <a:xfrm>
              <a:off x="3519217" y="2601775"/>
              <a:ext cx="400397" cy="166424"/>
            </a:xfrm>
            <a:custGeom>
              <a:avLst/>
              <a:gdLst>
                <a:gd name="T0" fmla="*/ 409 w 409"/>
                <a:gd name="T1" fmla="*/ 135 h 170"/>
                <a:gd name="T2" fmla="*/ 104 w 409"/>
                <a:gd name="T3" fmla="*/ 0 h 170"/>
                <a:gd name="T4" fmla="*/ 0 w 409"/>
                <a:gd name="T5" fmla="*/ 170 h 170"/>
                <a:gd name="T6" fmla="*/ 409 w 409"/>
                <a:gd name="T7" fmla="*/ 135 h 170"/>
              </a:gdLst>
              <a:ahLst/>
              <a:cxnLst>
                <a:cxn ang="0">
                  <a:pos x="T0" y="T1"/>
                </a:cxn>
                <a:cxn ang="0">
                  <a:pos x="T2" y="T3"/>
                </a:cxn>
                <a:cxn ang="0">
                  <a:pos x="T4" y="T5"/>
                </a:cxn>
                <a:cxn ang="0">
                  <a:pos x="T6" y="T7"/>
                </a:cxn>
              </a:cxnLst>
              <a:rect l="0" t="0" r="r" b="b"/>
              <a:pathLst>
                <a:path w="409" h="170">
                  <a:moveTo>
                    <a:pt x="409" y="135"/>
                  </a:moveTo>
                  <a:lnTo>
                    <a:pt x="104" y="0"/>
                  </a:lnTo>
                  <a:lnTo>
                    <a:pt x="0" y="170"/>
                  </a:lnTo>
                  <a:lnTo>
                    <a:pt x="409" y="135"/>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a:extLst>
                <a:ext uri="{FF2B5EF4-FFF2-40B4-BE49-F238E27FC236}">
                  <a16:creationId xmlns:a16="http://schemas.microsoft.com/office/drawing/2014/main" xmlns="" id="{D0F429F5-2270-457B-A533-72BD91D93304}"/>
                </a:ext>
              </a:extLst>
            </p:cNvPr>
            <p:cNvSpPr>
              <a:spLocks/>
            </p:cNvSpPr>
            <p:nvPr/>
          </p:nvSpPr>
          <p:spPr bwMode="auto">
            <a:xfrm>
              <a:off x="873077"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7" name="任意多边形: 形状 46">
              <a:extLst>
                <a:ext uri="{FF2B5EF4-FFF2-40B4-BE49-F238E27FC236}">
                  <a16:creationId xmlns:a16="http://schemas.microsoft.com/office/drawing/2014/main" xmlns="" id="{FBDE5FD4-183F-4BB3-98DB-9673BB98FBDE}"/>
                </a:ext>
              </a:extLst>
            </p:cNvPr>
            <p:cNvSpPr>
              <a:spLocks/>
            </p:cNvSpPr>
            <p:nvPr/>
          </p:nvSpPr>
          <p:spPr bwMode="auto">
            <a:xfrm>
              <a:off x="1278368"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任意多边形: 形状 47">
              <a:extLst>
                <a:ext uri="{FF2B5EF4-FFF2-40B4-BE49-F238E27FC236}">
                  <a16:creationId xmlns:a16="http://schemas.microsoft.com/office/drawing/2014/main" xmlns="" id="{1C53B406-0D25-4C0A-AA70-9159666D6949}"/>
                </a:ext>
              </a:extLst>
            </p:cNvPr>
            <p:cNvSpPr>
              <a:spLocks/>
            </p:cNvSpPr>
            <p:nvPr/>
          </p:nvSpPr>
          <p:spPr bwMode="auto">
            <a:xfrm>
              <a:off x="1271515" y="4265035"/>
              <a:ext cx="428786" cy="135097"/>
            </a:xfrm>
            <a:custGeom>
              <a:avLst/>
              <a:gdLst>
                <a:gd name="T0" fmla="*/ 177 w 185"/>
                <a:gd name="T1" fmla="*/ 0 h 58"/>
                <a:gd name="T2" fmla="*/ 0 w 185"/>
                <a:gd name="T3" fmla="*/ 4 h 58"/>
                <a:gd name="T4" fmla="*/ 3 w 185"/>
                <a:gd name="T5" fmla="*/ 54 h 58"/>
                <a:gd name="T6" fmla="*/ 7 w 185"/>
                <a:gd name="T7" fmla="*/ 58 h 58"/>
                <a:gd name="T8" fmla="*/ 185 w 185"/>
                <a:gd name="T9" fmla="*/ 43 h 58"/>
                <a:gd name="T10" fmla="*/ 177 w 185"/>
                <a:gd name="T11" fmla="*/ 0 h 58"/>
              </a:gdLst>
              <a:ahLst/>
              <a:cxnLst>
                <a:cxn ang="0">
                  <a:pos x="T0" y="T1"/>
                </a:cxn>
                <a:cxn ang="0">
                  <a:pos x="T2" y="T3"/>
                </a:cxn>
                <a:cxn ang="0">
                  <a:pos x="T4" y="T5"/>
                </a:cxn>
                <a:cxn ang="0">
                  <a:pos x="T6" y="T7"/>
                </a:cxn>
                <a:cxn ang="0">
                  <a:pos x="T8" y="T9"/>
                </a:cxn>
                <a:cxn ang="0">
                  <a:pos x="T10" y="T11"/>
                </a:cxn>
              </a:cxnLst>
              <a:rect l="0" t="0" r="r" b="b"/>
              <a:pathLst>
                <a:path w="185" h="58">
                  <a:moveTo>
                    <a:pt x="177" y="0"/>
                  </a:moveTo>
                  <a:cubicBezTo>
                    <a:pt x="0" y="4"/>
                    <a:pt x="0" y="4"/>
                    <a:pt x="0" y="4"/>
                  </a:cubicBezTo>
                  <a:cubicBezTo>
                    <a:pt x="3" y="54"/>
                    <a:pt x="3" y="54"/>
                    <a:pt x="3" y="54"/>
                  </a:cubicBezTo>
                  <a:cubicBezTo>
                    <a:pt x="5" y="55"/>
                    <a:pt x="6" y="57"/>
                    <a:pt x="7" y="58"/>
                  </a:cubicBezTo>
                  <a:cubicBezTo>
                    <a:pt x="185" y="43"/>
                    <a:pt x="185" y="43"/>
                    <a:pt x="185" y="43"/>
                  </a:cubicBezTo>
                  <a:cubicBezTo>
                    <a:pt x="177" y="0"/>
                    <a:pt x="177" y="0"/>
                    <a:pt x="177" y="0"/>
                  </a:cubicBezTo>
                </a:path>
              </a:pathLst>
            </a:custGeom>
            <a:solidFill>
              <a:schemeClr val="accent1">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任意多边形: 形状 48">
              <a:extLst>
                <a:ext uri="{FF2B5EF4-FFF2-40B4-BE49-F238E27FC236}">
                  <a16:creationId xmlns:a16="http://schemas.microsoft.com/office/drawing/2014/main" xmlns="" id="{0322AC19-212C-469E-891F-78909EEC3D41}"/>
                </a:ext>
              </a:extLst>
            </p:cNvPr>
            <p:cNvSpPr>
              <a:spLocks/>
            </p:cNvSpPr>
            <p:nvPr/>
          </p:nvSpPr>
          <p:spPr bwMode="auto">
            <a:xfrm>
              <a:off x="1046353" y="2725663"/>
              <a:ext cx="2472864" cy="155405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任意多边形: 形状 49">
              <a:extLst>
                <a:ext uri="{FF2B5EF4-FFF2-40B4-BE49-F238E27FC236}">
                  <a16:creationId xmlns:a16="http://schemas.microsoft.com/office/drawing/2014/main" xmlns="" id="{F8D64C34-FC47-4A46-95EA-2D30B7EBBCD8}"/>
                </a:ext>
              </a:extLst>
            </p:cNvPr>
            <p:cNvSpPr>
              <a:spLocks/>
            </p:cNvSpPr>
            <p:nvPr/>
          </p:nvSpPr>
          <p:spPr bwMode="auto">
            <a:xfrm>
              <a:off x="1046353"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任意多边形: 形状 50">
              <a:extLst>
                <a:ext uri="{FF2B5EF4-FFF2-40B4-BE49-F238E27FC236}">
                  <a16:creationId xmlns:a16="http://schemas.microsoft.com/office/drawing/2014/main" xmlns="" id="{30F597B2-8F4C-469E-9CB5-805600FE56EC}"/>
                </a:ext>
              </a:extLst>
            </p:cNvPr>
            <p:cNvSpPr>
              <a:spLocks/>
            </p:cNvSpPr>
            <p:nvPr/>
          </p:nvSpPr>
          <p:spPr bwMode="auto">
            <a:xfrm>
              <a:off x="1283263" y="2861201"/>
              <a:ext cx="1999045" cy="18601"/>
            </a:xfrm>
            <a:custGeom>
              <a:avLst/>
              <a:gdLst>
                <a:gd name="T0" fmla="*/ 2042 w 2042"/>
                <a:gd name="T1" fmla="*/ 16 h 19"/>
                <a:gd name="T2" fmla="*/ 0 w 2042"/>
                <a:gd name="T3" fmla="*/ 19 h 19"/>
                <a:gd name="T4" fmla="*/ 0 w 2042"/>
                <a:gd name="T5" fmla="*/ 5 h 19"/>
                <a:gd name="T6" fmla="*/ 2042 w 2042"/>
                <a:gd name="T7" fmla="*/ 0 h 19"/>
                <a:gd name="T8" fmla="*/ 2042 w 2042"/>
                <a:gd name="T9" fmla="*/ 16 h 19"/>
              </a:gdLst>
              <a:ahLst/>
              <a:cxnLst>
                <a:cxn ang="0">
                  <a:pos x="T0" y="T1"/>
                </a:cxn>
                <a:cxn ang="0">
                  <a:pos x="T2" y="T3"/>
                </a:cxn>
                <a:cxn ang="0">
                  <a:pos x="T4" y="T5"/>
                </a:cxn>
                <a:cxn ang="0">
                  <a:pos x="T6" y="T7"/>
                </a:cxn>
                <a:cxn ang="0">
                  <a:pos x="T8" y="T9"/>
                </a:cxn>
              </a:cxnLst>
              <a:rect l="0" t="0" r="r" b="b"/>
              <a:pathLst>
                <a:path w="2042" h="19">
                  <a:moveTo>
                    <a:pt x="2042" y="16"/>
                  </a:moveTo>
                  <a:lnTo>
                    <a:pt x="0" y="19"/>
                  </a:lnTo>
                  <a:lnTo>
                    <a:pt x="0" y="5"/>
                  </a:lnTo>
                  <a:lnTo>
                    <a:pt x="2042" y="0"/>
                  </a:lnTo>
                  <a:lnTo>
                    <a:pt x="2042" y="1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任意多边形: 形状 51">
              <a:extLst>
                <a:ext uri="{FF2B5EF4-FFF2-40B4-BE49-F238E27FC236}">
                  <a16:creationId xmlns:a16="http://schemas.microsoft.com/office/drawing/2014/main" xmlns="" id="{A8C29B4E-B8FC-4419-8913-B2931E9AF6C4}"/>
                </a:ext>
              </a:extLst>
            </p:cNvPr>
            <p:cNvSpPr>
              <a:spLocks/>
            </p:cNvSpPr>
            <p:nvPr/>
          </p:nvSpPr>
          <p:spPr bwMode="auto">
            <a:xfrm>
              <a:off x="3343003" y="3690383"/>
              <a:ext cx="576610" cy="640243"/>
            </a:xfrm>
            <a:custGeom>
              <a:avLst/>
              <a:gdLst>
                <a:gd name="T0" fmla="*/ 249 w 249"/>
                <a:gd name="T1" fmla="*/ 0 h 276"/>
                <a:gd name="T2" fmla="*/ 134 w 249"/>
                <a:gd name="T3" fmla="*/ 19 h 276"/>
                <a:gd name="T4" fmla="*/ 0 w 249"/>
                <a:gd name="T5" fmla="*/ 276 h 276"/>
                <a:gd name="T6" fmla="*/ 186 w 249"/>
                <a:gd name="T7" fmla="*/ 232 h 276"/>
                <a:gd name="T8" fmla="*/ 249 w 249"/>
                <a:gd name="T9" fmla="*/ 0 h 276"/>
              </a:gdLst>
              <a:ahLst/>
              <a:cxnLst>
                <a:cxn ang="0">
                  <a:pos x="T0" y="T1"/>
                </a:cxn>
                <a:cxn ang="0">
                  <a:pos x="T2" y="T3"/>
                </a:cxn>
                <a:cxn ang="0">
                  <a:pos x="T4" y="T5"/>
                </a:cxn>
                <a:cxn ang="0">
                  <a:pos x="T6" y="T7"/>
                </a:cxn>
                <a:cxn ang="0">
                  <a:pos x="T8" y="T9"/>
                </a:cxn>
              </a:cxnLst>
              <a:rect l="0" t="0" r="r" b="b"/>
              <a:pathLst>
                <a:path w="249" h="276">
                  <a:moveTo>
                    <a:pt x="249" y="0"/>
                  </a:moveTo>
                  <a:cubicBezTo>
                    <a:pt x="134" y="19"/>
                    <a:pt x="134" y="19"/>
                    <a:pt x="134" y="19"/>
                  </a:cubicBezTo>
                  <a:cubicBezTo>
                    <a:pt x="111" y="116"/>
                    <a:pt x="64" y="204"/>
                    <a:pt x="0" y="276"/>
                  </a:cubicBezTo>
                  <a:cubicBezTo>
                    <a:pt x="186" y="232"/>
                    <a:pt x="186" y="232"/>
                    <a:pt x="186" y="232"/>
                  </a:cubicBezTo>
                  <a:cubicBezTo>
                    <a:pt x="249" y="0"/>
                    <a:pt x="249" y="0"/>
                    <a:pt x="249"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任意多边形: 形状 52">
              <a:extLst>
                <a:ext uri="{FF2B5EF4-FFF2-40B4-BE49-F238E27FC236}">
                  <a16:creationId xmlns:a16="http://schemas.microsoft.com/office/drawing/2014/main" xmlns="" id="{D1958EA9-F9FC-4A75-94A3-383C5A30AF83}"/>
                </a:ext>
              </a:extLst>
            </p:cNvPr>
            <p:cNvSpPr>
              <a:spLocks/>
            </p:cNvSpPr>
            <p:nvPr/>
          </p:nvSpPr>
          <p:spPr bwMode="auto">
            <a:xfrm>
              <a:off x="1637648"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任意多边形: 形状 53">
              <a:extLst>
                <a:ext uri="{FF2B5EF4-FFF2-40B4-BE49-F238E27FC236}">
                  <a16:creationId xmlns:a16="http://schemas.microsoft.com/office/drawing/2014/main" xmlns="" id="{2D01E45F-C186-4D06-B24E-FB6E3F180C8D}"/>
                </a:ext>
              </a:extLst>
            </p:cNvPr>
            <p:cNvSpPr>
              <a:spLocks/>
            </p:cNvSpPr>
            <p:nvPr/>
          </p:nvSpPr>
          <p:spPr bwMode="auto">
            <a:xfrm>
              <a:off x="1700301" y="3734437"/>
              <a:ext cx="1953034" cy="971132"/>
            </a:xfrm>
            <a:custGeom>
              <a:avLst/>
              <a:gdLst>
                <a:gd name="T0" fmla="*/ 843 w 843"/>
                <a:gd name="T1" fmla="*/ 0 h 419"/>
                <a:gd name="T2" fmla="*/ 727 w 843"/>
                <a:gd name="T3" fmla="*/ 18 h 419"/>
                <a:gd name="T4" fmla="*/ 726 w 843"/>
                <a:gd name="T5" fmla="*/ 95 h 419"/>
                <a:gd name="T6" fmla="*/ 724 w 843"/>
                <a:gd name="T7" fmla="*/ 213 h 419"/>
                <a:gd name="T8" fmla="*/ 0 w 843"/>
                <a:gd name="T9" fmla="*/ 272 h 419"/>
                <a:gd name="T10" fmla="*/ 30 w 843"/>
                <a:gd name="T11" fmla="*/ 419 h 419"/>
                <a:gd name="T12" fmla="*/ 709 w 843"/>
                <a:gd name="T13" fmla="*/ 257 h 419"/>
                <a:gd name="T14" fmla="*/ 843 w 843"/>
                <a:gd name="T15" fmla="*/ 0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3" h="419">
                  <a:moveTo>
                    <a:pt x="843" y="0"/>
                  </a:moveTo>
                  <a:cubicBezTo>
                    <a:pt x="727" y="18"/>
                    <a:pt x="727" y="18"/>
                    <a:pt x="727" y="18"/>
                  </a:cubicBezTo>
                  <a:cubicBezTo>
                    <a:pt x="726" y="95"/>
                    <a:pt x="726" y="95"/>
                    <a:pt x="726" y="95"/>
                  </a:cubicBezTo>
                  <a:cubicBezTo>
                    <a:pt x="724" y="213"/>
                    <a:pt x="724" y="213"/>
                    <a:pt x="724" y="213"/>
                  </a:cubicBezTo>
                  <a:cubicBezTo>
                    <a:pt x="0" y="272"/>
                    <a:pt x="0" y="272"/>
                    <a:pt x="0" y="272"/>
                  </a:cubicBezTo>
                  <a:cubicBezTo>
                    <a:pt x="30" y="419"/>
                    <a:pt x="30" y="419"/>
                    <a:pt x="30" y="419"/>
                  </a:cubicBezTo>
                  <a:cubicBezTo>
                    <a:pt x="709" y="257"/>
                    <a:pt x="709" y="257"/>
                    <a:pt x="709" y="257"/>
                  </a:cubicBezTo>
                  <a:cubicBezTo>
                    <a:pt x="773" y="185"/>
                    <a:pt x="820" y="97"/>
                    <a:pt x="843" y="0"/>
                  </a:cubicBezTo>
                </a:path>
              </a:pathLst>
            </a:custGeom>
            <a:solidFill>
              <a:schemeClr val="accent1">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5" name="任意多边形: 形状 54">
              <a:extLst>
                <a:ext uri="{FF2B5EF4-FFF2-40B4-BE49-F238E27FC236}">
                  <a16:creationId xmlns:a16="http://schemas.microsoft.com/office/drawing/2014/main" xmlns="" id="{7C919A92-C4E1-41C7-917B-69A1F7B46D9B}"/>
                </a:ext>
              </a:extLst>
            </p:cNvPr>
            <p:cNvSpPr>
              <a:spLocks/>
            </p:cNvSpPr>
            <p:nvPr/>
          </p:nvSpPr>
          <p:spPr bwMode="auto">
            <a:xfrm>
              <a:off x="1493740" y="3695278"/>
              <a:ext cx="2425873" cy="850720"/>
            </a:xfrm>
            <a:custGeom>
              <a:avLst/>
              <a:gdLst>
                <a:gd name="T0" fmla="*/ 2478 w 2478"/>
                <a:gd name="T1" fmla="*/ 0 h 869"/>
                <a:gd name="T2" fmla="*/ 0 w 2478"/>
                <a:gd name="T3" fmla="*/ 206 h 869"/>
                <a:gd name="T4" fmla="*/ 133 w 2478"/>
                <a:gd name="T5" fmla="*/ 869 h 869"/>
                <a:gd name="T6" fmla="*/ 2329 w 2478"/>
                <a:gd name="T7" fmla="*/ 549 h 869"/>
                <a:gd name="T8" fmla="*/ 2478 w 2478"/>
                <a:gd name="T9" fmla="*/ 0 h 869"/>
              </a:gdLst>
              <a:ahLst/>
              <a:cxnLst>
                <a:cxn ang="0">
                  <a:pos x="T0" y="T1"/>
                </a:cxn>
                <a:cxn ang="0">
                  <a:pos x="T2" y="T3"/>
                </a:cxn>
                <a:cxn ang="0">
                  <a:pos x="T4" y="T5"/>
                </a:cxn>
                <a:cxn ang="0">
                  <a:pos x="T6" y="T7"/>
                </a:cxn>
                <a:cxn ang="0">
                  <a:pos x="T8" y="T9"/>
                </a:cxn>
              </a:cxnLst>
              <a:rect l="0" t="0" r="r" b="b"/>
              <a:pathLst>
                <a:path w="2478" h="869">
                  <a:moveTo>
                    <a:pt x="2478" y="0"/>
                  </a:moveTo>
                  <a:lnTo>
                    <a:pt x="0" y="206"/>
                  </a:lnTo>
                  <a:lnTo>
                    <a:pt x="133" y="869"/>
                  </a:lnTo>
                  <a:lnTo>
                    <a:pt x="2329" y="549"/>
                  </a:lnTo>
                  <a:lnTo>
                    <a:pt x="2478" y="0"/>
                  </a:lnTo>
                  <a:close/>
                </a:path>
              </a:pathLst>
            </a:custGeom>
            <a:solidFill>
              <a:schemeClr val="accent1">
                <a:lumMod val="60000"/>
                <a:lumOff val="40000"/>
              </a:schemeClr>
            </a:solidFill>
            <a:ln>
              <a:noFill/>
            </a:ln>
          </p:spPr>
          <p:txBody>
            <a:bodyPr vert="horz" wrap="none" lIns="91440" tIns="45720" rIns="91440" bIns="45720" anchor="ctr" anchorCtr="0" compatLnSpc="1">
              <a:prstTxWarp prst="textNoShape">
                <a:avLst/>
              </a:prstTxWarp>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生理因素</a:t>
              </a:r>
            </a:p>
          </p:txBody>
        </p:sp>
        <p:sp>
          <p:nvSpPr>
            <p:cNvPr id="57" name="文本框 8">
              <a:extLst>
                <a:ext uri="{FF2B5EF4-FFF2-40B4-BE49-F238E27FC236}">
                  <a16:creationId xmlns:a16="http://schemas.microsoft.com/office/drawing/2014/main" xmlns="" id="{27F1772C-B929-48CA-A5CC-2E3CBA9EC85E}"/>
                </a:ext>
              </a:extLst>
            </p:cNvPr>
            <p:cNvSpPr txBox="1"/>
            <p:nvPr/>
          </p:nvSpPr>
          <p:spPr>
            <a:xfrm>
              <a:off x="1079111" y="2768200"/>
              <a:ext cx="2472864" cy="1008331"/>
            </a:xfrm>
            <a:prstGeom prst="rect">
              <a:avLst/>
            </a:prstGeom>
            <a:noFill/>
          </p:spPr>
          <p:txBody>
            <a:bodyPr wrap="square" anchor="ctr">
              <a:normAutofit lnSpcReduction="10000"/>
            </a:bodyPr>
            <a:lstStyle/>
            <a:p>
              <a:pPr algn="ctr">
                <a:lnSpc>
                  <a:spcPct val="120000"/>
                </a:lnSpc>
              </a:pPr>
              <a:r>
                <a:rPr lang="zh-CN" altLang="en-US" sz="9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一个身心健康的人迟早都会对异性产生倾慕爱恋之情，生理动因是大学生恋爱心理产生发展的自然因素。</a:t>
              </a:r>
            </a:p>
          </p:txBody>
        </p:sp>
      </p:grpSp>
      <p:grpSp>
        <p:nvGrpSpPr>
          <p:cNvPr id="58" name="组合 57">
            <a:extLst>
              <a:ext uri="{FF2B5EF4-FFF2-40B4-BE49-F238E27FC236}">
                <a16:creationId xmlns:a16="http://schemas.microsoft.com/office/drawing/2014/main" xmlns="" id="{5371AAF0-0517-4ACE-BF33-D734864D75B5}"/>
              </a:ext>
            </a:extLst>
          </p:cNvPr>
          <p:cNvGrpSpPr/>
          <p:nvPr/>
        </p:nvGrpSpPr>
        <p:grpSpPr>
          <a:xfrm>
            <a:off x="4533684" y="1491630"/>
            <a:ext cx="2630604" cy="2612187"/>
            <a:chOff x="4271161" y="1616937"/>
            <a:chExt cx="3649677" cy="3624126"/>
          </a:xfrm>
        </p:grpSpPr>
        <p:sp>
          <p:nvSpPr>
            <p:cNvPr id="59" name="任意多边形: 形状 58">
              <a:extLst>
                <a:ext uri="{FF2B5EF4-FFF2-40B4-BE49-F238E27FC236}">
                  <a16:creationId xmlns:a16="http://schemas.microsoft.com/office/drawing/2014/main" xmlns="" id="{0614BA60-7B86-4B29-AC23-72FD99D3A4C9}"/>
                </a:ext>
              </a:extLst>
            </p:cNvPr>
            <p:cNvSpPr>
              <a:spLocks/>
            </p:cNvSpPr>
            <p:nvPr/>
          </p:nvSpPr>
          <p:spPr bwMode="auto">
            <a:xfrm>
              <a:off x="4271161"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任意多边形: 形状 59">
              <a:extLst>
                <a:ext uri="{FF2B5EF4-FFF2-40B4-BE49-F238E27FC236}">
                  <a16:creationId xmlns:a16="http://schemas.microsoft.com/office/drawing/2014/main" xmlns="" id="{12483DEB-A5EB-4BA2-A601-5FF61A028CBC}"/>
                </a:ext>
              </a:extLst>
            </p:cNvPr>
            <p:cNvSpPr>
              <a:spLocks/>
            </p:cNvSpPr>
            <p:nvPr/>
          </p:nvSpPr>
          <p:spPr bwMode="auto">
            <a:xfrm>
              <a:off x="7299674" y="2601775"/>
              <a:ext cx="400397" cy="166424"/>
            </a:xfrm>
            <a:custGeom>
              <a:avLst/>
              <a:gdLst>
                <a:gd name="T0" fmla="*/ 409 w 409"/>
                <a:gd name="T1" fmla="*/ 135 h 170"/>
                <a:gd name="T2" fmla="*/ 104 w 409"/>
                <a:gd name="T3" fmla="*/ 0 h 170"/>
                <a:gd name="T4" fmla="*/ 0 w 409"/>
                <a:gd name="T5" fmla="*/ 170 h 170"/>
                <a:gd name="T6" fmla="*/ 409 w 409"/>
                <a:gd name="T7" fmla="*/ 135 h 170"/>
              </a:gdLst>
              <a:ahLst/>
              <a:cxnLst>
                <a:cxn ang="0">
                  <a:pos x="T0" y="T1"/>
                </a:cxn>
                <a:cxn ang="0">
                  <a:pos x="T2" y="T3"/>
                </a:cxn>
                <a:cxn ang="0">
                  <a:pos x="T4" y="T5"/>
                </a:cxn>
                <a:cxn ang="0">
                  <a:pos x="T6" y="T7"/>
                </a:cxn>
              </a:cxnLst>
              <a:rect l="0" t="0" r="r" b="b"/>
              <a:pathLst>
                <a:path w="409" h="170">
                  <a:moveTo>
                    <a:pt x="409" y="135"/>
                  </a:moveTo>
                  <a:lnTo>
                    <a:pt x="104" y="0"/>
                  </a:lnTo>
                  <a:lnTo>
                    <a:pt x="0" y="170"/>
                  </a:lnTo>
                  <a:lnTo>
                    <a:pt x="409" y="135"/>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任意多边形: 形状 60">
              <a:extLst>
                <a:ext uri="{FF2B5EF4-FFF2-40B4-BE49-F238E27FC236}">
                  <a16:creationId xmlns:a16="http://schemas.microsoft.com/office/drawing/2014/main" xmlns="" id="{901F7786-F786-450D-8B60-F7CA17FF941C}"/>
                </a:ext>
              </a:extLst>
            </p:cNvPr>
            <p:cNvSpPr>
              <a:spLocks/>
            </p:cNvSpPr>
            <p:nvPr/>
          </p:nvSpPr>
          <p:spPr bwMode="auto">
            <a:xfrm>
              <a:off x="4653534"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2" name="任意多边形: 形状 61">
              <a:extLst>
                <a:ext uri="{FF2B5EF4-FFF2-40B4-BE49-F238E27FC236}">
                  <a16:creationId xmlns:a16="http://schemas.microsoft.com/office/drawing/2014/main" xmlns="" id="{FFACC64F-D8AB-4ED2-B4AA-919B7A3CF21A}"/>
                </a:ext>
              </a:extLst>
            </p:cNvPr>
            <p:cNvSpPr>
              <a:spLocks/>
            </p:cNvSpPr>
            <p:nvPr/>
          </p:nvSpPr>
          <p:spPr bwMode="auto">
            <a:xfrm>
              <a:off x="5058825"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3" name="任意多边形: 形状 62">
              <a:extLst>
                <a:ext uri="{FF2B5EF4-FFF2-40B4-BE49-F238E27FC236}">
                  <a16:creationId xmlns:a16="http://schemas.microsoft.com/office/drawing/2014/main" xmlns="" id="{CF2A753D-89D1-4E4D-8047-CB3D7188AF90}"/>
                </a:ext>
              </a:extLst>
            </p:cNvPr>
            <p:cNvSpPr>
              <a:spLocks/>
            </p:cNvSpPr>
            <p:nvPr/>
          </p:nvSpPr>
          <p:spPr bwMode="auto">
            <a:xfrm>
              <a:off x="5051972" y="4265035"/>
              <a:ext cx="428786" cy="135097"/>
            </a:xfrm>
            <a:custGeom>
              <a:avLst/>
              <a:gdLst>
                <a:gd name="T0" fmla="*/ 177 w 185"/>
                <a:gd name="T1" fmla="*/ 0 h 58"/>
                <a:gd name="T2" fmla="*/ 0 w 185"/>
                <a:gd name="T3" fmla="*/ 4 h 58"/>
                <a:gd name="T4" fmla="*/ 3 w 185"/>
                <a:gd name="T5" fmla="*/ 54 h 58"/>
                <a:gd name="T6" fmla="*/ 7 w 185"/>
                <a:gd name="T7" fmla="*/ 58 h 58"/>
                <a:gd name="T8" fmla="*/ 185 w 185"/>
                <a:gd name="T9" fmla="*/ 43 h 58"/>
                <a:gd name="T10" fmla="*/ 177 w 185"/>
                <a:gd name="T11" fmla="*/ 0 h 58"/>
              </a:gdLst>
              <a:ahLst/>
              <a:cxnLst>
                <a:cxn ang="0">
                  <a:pos x="T0" y="T1"/>
                </a:cxn>
                <a:cxn ang="0">
                  <a:pos x="T2" y="T3"/>
                </a:cxn>
                <a:cxn ang="0">
                  <a:pos x="T4" y="T5"/>
                </a:cxn>
                <a:cxn ang="0">
                  <a:pos x="T6" y="T7"/>
                </a:cxn>
                <a:cxn ang="0">
                  <a:pos x="T8" y="T9"/>
                </a:cxn>
                <a:cxn ang="0">
                  <a:pos x="T10" y="T11"/>
                </a:cxn>
              </a:cxnLst>
              <a:rect l="0" t="0" r="r" b="b"/>
              <a:pathLst>
                <a:path w="185" h="58">
                  <a:moveTo>
                    <a:pt x="177" y="0"/>
                  </a:moveTo>
                  <a:cubicBezTo>
                    <a:pt x="0" y="4"/>
                    <a:pt x="0" y="4"/>
                    <a:pt x="0" y="4"/>
                  </a:cubicBezTo>
                  <a:cubicBezTo>
                    <a:pt x="3" y="54"/>
                    <a:pt x="3" y="54"/>
                    <a:pt x="3" y="54"/>
                  </a:cubicBezTo>
                  <a:cubicBezTo>
                    <a:pt x="5" y="55"/>
                    <a:pt x="6" y="57"/>
                    <a:pt x="7" y="58"/>
                  </a:cubicBezTo>
                  <a:cubicBezTo>
                    <a:pt x="185" y="43"/>
                    <a:pt x="185" y="43"/>
                    <a:pt x="185" y="43"/>
                  </a:cubicBezTo>
                  <a:cubicBezTo>
                    <a:pt x="177" y="0"/>
                    <a:pt x="177" y="0"/>
                    <a:pt x="177" y="0"/>
                  </a:cubicBezTo>
                </a:path>
              </a:pathLst>
            </a:custGeom>
            <a:solidFill>
              <a:schemeClr val="accent2">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任意多边形: 形状 63">
              <a:extLst>
                <a:ext uri="{FF2B5EF4-FFF2-40B4-BE49-F238E27FC236}">
                  <a16:creationId xmlns:a16="http://schemas.microsoft.com/office/drawing/2014/main" xmlns="" id="{5634FCC4-08C3-4814-B2C6-5772E0D2786A}"/>
                </a:ext>
              </a:extLst>
            </p:cNvPr>
            <p:cNvSpPr>
              <a:spLocks/>
            </p:cNvSpPr>
            <p:nvPr/>
          </p:nvSpPr>
          <p:spPr bwMode="auto">
            <a:xfrm>
              <a:off x="4826810" y="2817300"/>
              <a:ext cx="2472864" cy="1462420"/>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5" name="任意多边形: 形状 64">
              <a:extLst>
                <a:ext uri="{FF2B5EF4-FFF2-40B4-BE49-F238E27FC236}">
                  <a16:creationId xmlns:a16="http://schemas.microsoft.com/office/drawing/2014/main" xmlns="" id="{890CD986-E958-45D6-883A-15F0AF712A20}"/>
                </a:ext>
              </a:extLst>
            </p:cNvPr>
            <p:cNvSpPr>
              <a:spLocks/>
            </p:cNvSpPr>
            <p:nvPr/>
          </p:nvSpPr>
          <p:spPr bwMode="auto">
            <a:xfrm>
              <a:off x="4826810"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7" name="任意多边形: 形状 66">
              <a:extLst>
                <a:ext uri="{FF2B5EF4-FFF2-40B4-BE49-F238E27FC236}">
                  <a16:creationId xmlns:a16="http://schemas.microsoft.com/office/drawing/2014/main" xmlns="" id="{A9F6766F-16CC-40A9-A52D-4D04E7E81B60}"/>
                </a:ext>
              </a:extLst>
            </p:cNvPr>
            <p:cNvSpPr>
              <a:spLocks/>
            </p:cNvSpPr>
            <p:nvPr/>
          </p:nvSpPr>
          <p:spPr bwMode="auto">
            <a:xfrm>
              <a:off x="5063720" y="2861201"/>
              <a:ext cx="1999045" cy="18601"/>
            </a:xfrm>
            <a:custGeom>
              <a:avLst/>
              <a:gdLst>
                <a:gd name="T0" fmla="*/ 2042 w 2042"/>
                <a:gd name="T1" fmla="*/ 16 h 19"/>
                <a:gd name="T2" fmla="*/ 0 w 2042"/>
                <a:gd name="T3" fmla="*/ 19 h 19"/>
                <a:gd name="T4" fmla="*/ 0 w 2042"/>
                <a:gd name="T5" fmla="*/ 5 h 19"/>
                <a:gd name="T6" fmla="*/ 2042 w 2042"/>
                <a:gd name="T7" fmla="*/ 0 h 19"/>
                <a:gd name="T8" fmla="*/ 2042 w 2042"/>
                <a:gd name="T9" fmla="*/ 16 h 19"/>
              </a:gdLst>
              <a:ahLst/>
              <a:cxnLst>
                <a:cxn ang="0">
                  <a:pos x="T0" y="T1"/>
                </a:cxn>
                <a:cxn ang="0">
                  <a:pos x="T2" y="T3"/>
                </a:cxn>
                <a:cxn ang="0">
                  <a:pos x="T4" y="T5"/>
                </a:cxn>
                <a:cxn ang="0">
                  <a:pos x="T6" y="T7"/>
                </a:cxn>
                <a:cxn ang="0">
                  <a:pos x="T8" y="T9"/>
                </a:cxn>
              </a:cxnLst>
              <a:rect l="0" t="0" r="r" b="b"/>
              <a:pathLst>
                <a:path w="2042" h="19">
                  <a:moveTo>
                    <a:pt x="2042" y="16"/>
                  </a:moveTo>
                  <a:lnTo>
                    <a:pt x="0" y="19"/>
                  </a:lnTo>
                  <a:lnTo>
                    <a:pt x="0" y="5"/>
                  </a:lnTo>
                  <a:lnTo>
                    <a:pt x="2042" y="0"/>
                  </a:lnTo>
                  <a:lnTo>
                    <a:pt x="2042" y="16"/>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8" name="任意多边形: 形状 67">
              <a:extLst>
                <a:ext uri="{FF2B5EF4-FFF2-40B4-BE49-F238E27FC236}">
                  <a16:creationId xmlns:a16="http://schemas.microsoft.com/office/drawing/2014/main" xmlns="" id="{A572C6EC-64CE-4A75-8C08-42B9822821F1}"/>
                </a:ext>
              </a:extLst>
            </p:cNvPr>
            <p:cNvSpPr>
              <a:spLocks/>
            </p:cNvSpPr>
            <p:nvPr/>
          </p:nvSpPr>
          <p:spPr bwMode="auto">
            <a:xfrm>
              <a:off x="7123460" y="3690383"/>
              <a:ext cx="576610" cy="640243"/>
            </a:xfrm>
            <a:custGeom>
              <a:avLst/>
              <a:gdLst>
                <a:gd name="T0" fmla="*/ 249 w 249"/>
                <a:gd name="T1" fmla="*/ 0 h 276"/>
                <a:gd name="T2" fmla="*/ 134 w 249"/>
                <a:gd name="T3" fmla="*/ 19 h 276"/>
                <a:gd name="T4" fmla="*/ 0 w 249"/>
                <a:gd name="T5" fmla="*/ 276 h 276"/>
                <a:gd name="T6" fmla="*/ 186 w 249"/>
                <a:gd name="T7" fmla="*/ 232 h 276"/>
                <a:gd name="T8" fmla="*/ 249 w 249"/>
                <a:gd name="T9" fmla="*/ 0 h 276"/>
              </a:gdLst>
              <a:ahLst/>
              <a:cxnLst>
                <a:cxn ang="0">
                  <a:pos x="T0" y="T1"/>
                </a:cxn>
                <a:cxn ang="0">
                  <a:pos x="T2" y="T3"/>
                </a:cxn>
                <a:cxn ang="0">
                  <a:pos x="T4" y="T5"/>
                </a:cxn>
                <a:cxn ang="0">
                  <a:pos x="T6" y="T7"/>
                </a:cxn>
                <a:cxn ang="0">
                  <a:pos x="T8" y="T9"/>
                </a:cxn>
              </a:cxnLst>
              <a:rect l="0" t="0" r="r" b="b"/>
              <a:pathLst>
                <a:path w="249" h="276">
                  <a:moveTo>
                    <a:pt x="249" y="0"/>
                  </a:moveTo>
                  <a:cubicBezTo>
                    <a:pt x="134" y="19"/>
                    <a:pt x="134" y="19"/>
                    <a:pt x="134" y="19"/>
                  </a:cubicBezTo>
                  <a:cubicBezTo>
                    <a:pt x="111" y="116"/>
                    <a:pt x="64" y="204"/>
                    <a:pt x="0" y="276"/>
                  </a:cubicBezTo>
                  <a:cubicBezTo>
                    <a:pt x="186" y="232"/>
                    <a:pt x="186" y="232"/>
                    <a:pt x="186" y="232"/>
                  </a:cubicBezTo>
                  <a:cubicBezTo>
                    <a:pt x="249" y="0"/>
                    <a:pt x="249" y="0"/>
                    <a:pt x="249"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9" name="任意多边形: 形状 68">
              <a:extLst>
                <a:ext uri="{FF2B5EF4-FFF2-40B4-BE49-F238E27FC236}">
                  <a16:creationId xmlns:a16="http://schemas.microsoft.com/office/drawing/2014/main" xmlns="" id="{F511812A-B13D-4290-B85C-3C16877848EF}"/>
                </a:ext>
              </a:extLst>
            </p:cNvPr>
            <p:cNvSpPr>
              <a:spLocks/>
            </p:cNvSpPr>
            <p:nvPr/>
          </p:nvSpPr>
          <p:spPr bwMode="auto">
            <a:xfrm>
              <a:off x="5418105"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0" name="任意多边形: 形状 69">
              <a:extLst>
                <a:ext uri="{FF2B5EF4-FFF2-40B4-BE49-F238E27FC236}">
                  <a16:creationId xmlns:a16="http://schemas.microsoft.com/office/drawing/2014/main" xmlns="" id="{05CA1BB8-A5C6-4AC2-B9BB-B1E5E15DD20F}"/>
                </a:ext>
              </a:extLst>
            </p:cNvPr>
            <p:cNvSpPr>
              <a:spLocks/>
            </p:cNvSpPr>
            <p:nvPr/>
          </p:nvSpPr>
          <p:spPr bwMode="auto">
            <a:xfrm>
              <a:off x="5480758" y="3734437"/>
              <a:ext cx="1953034" cy="971132"/>
            </a:xfrm>
            <a:custGeom>
              <a:avLst/>
              <a:gdLst>
                <a:gd name="T0" fmla="*/ 843 w 843"/>
                <a:gd name="T1" fmla="*/ 0 h 419"/>
                <a:gd name="T2" fmla="*/ 727 w 843"/>
                <a:gd name="T3" fmla="*/ 18 h 419"/>
                <a:gd name="T4" fmla="*/ 726 w 843"/>
                <a:gd name="T5" fmla="*/ 95 h 419"/>
                <a:gd name="T6" fmla="*/ 724 w 843"/>
                <a:gd name="T7" fmla="*/ 213 h 419"/>
                <a:gd name="T8" fmla="*/ 0 w 843"/>
                <a:gd name="T9" fmla="*/ 272 h 419"/>
                <a:gd name="T10" fmla="*/ 30 w 843"/>
                <a:gd name="T11" fmla="*/ 419 h 419"/>
                <a:gd name="T12" fmla="*/ 709 w 843"/>
                <a:gd name="T13" fmla="*/ 257 h 419"/>
                <a:gd name="T14" fmla="*/ 843 w 843"/>
                <a:gd name="T15" fmla="*/ 0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3" h="419">
                  <a:moveTo>
                    <a:pt x="843" y="0"/>
                  </a:moveTo>
                  <a:cubicBezTo>
                    <a:pt x="727" y="18"/>
                    <a:pt x="727" y="18"/>
                    <a:pt x="727" y="18"/>
                  </a:cubicBezTo>
                  <a:cubicBezTo>
                    <a:pt x="726" y="95"/>
                    <a:pt x="726" y="95"/>
                    <a:pt x="726" y="95"/>
                  </a:cubicBezTo>
                  <a:cubicBezTo>
                    <a:pt x="724" y="213"/>
                    <a:pt x="724" y="213"/>
                    <a:pt x="724" y="213"/>
                  </a:cubicBezTo>
                  <a:cubicBezTo>
                    <a:pt x="0" y="272"/>
                    <a:pt x="0" y="272"/>
                    <a:pt x="0" y="272"/>
                  </a:cubicBezTo>
                  <a:cubicBezTo>
                    <a:pt x="30" y="419"/>
                    <a:pt x="30" y="419"/>
                    <a:pt x="30" y="419"/>
                  </a:cubicBezTo>
                  <a:cubicBezTo>
                    <a:pt x="709" y="257"/>
                    <a:pt x="709" y="257"/>
                    <a:pt x="709" y="257"/>
                  </a:cubicBezTo>
                  <a:cubicBezTo>
                    <a:pt x="773" y="185"/>
                    <a:pt x="820" y="97"/>
                    <a:pt x="843" y="0"/>
                  </a:cubicBezTo>
                </a:path>
              </a:pathLst>
            </a:custGeom>
            <a:solidFill>
              <a:schemeClr val="accent2">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1" name="任意多边形: 形状 70">
              <a:extLst>
                <a:ext uri="{FF2B5EF4-FFF2-40B4-BE49-F238E27FC236}">
                  <a16:creationId xmlns:a16="http://schemas.microsoft.com/office/drawing/2014/main" xmlns="" id="{398F41BE-52EC-4D8B-A887-E2CE7AAB689A}"/>
                </a:ext>
              </a:extLst>
            </p:cNvPr>
            <p:cNvSpPr>
              <a:spLocks/>
            </p:cNvSpPr>
            <p:nvPr/>
          </p:nvSpPr>
          <p:spPr bwMode="auto">
            <a:xfrm>
              <a:off x="5274197" y="3695278"/>
              <a:ext cx="2425873" cy="850720"/>
            </a:xfrm>
            <a:custGeom>
              <a:avLst/>
              <a:gdLst>
                <a:gd name="T0" fmla="*/ 2478 w 2478"/>
                <a:gd name="T1" fmla="*/ 0 h 869"/>
                <a:gd name="T2" fmla="*/ 0 w 2478"/>
                <a:gd name="T3" fmla="*/ 206 h 869"/>
                <a:gd name="T4" fmla="*/ 133 w 2478"/>
                <a:gd name="T5" fmla="*/ 869 h 869"/>
                <a:gd name="T6" fmla="*/ 2329 w 2478"/>
                <a:gd name="T7" fmla="*/ 549 h 869"/>
                <a:gd name="T8" fmla="*/ 2478 w 2478"/>
                <a:gd name="T9" fmla="*/ 0 h 869"/>
              </a:gdLst>
              <a:ahLst/>
              <a:cxnLst>
                <a:cxn ang="0">
                  <a:pos x="T0" y="T1"/>
                </a:cxn>
                <a:cxn ang="0">
                  <a:pos x="T2" y="T3"/>
                </a:cxn>
                <a:cxn ang="0">
                  <a:pos x="T4" y="T5"/>
                </a:cxn>
                <a:cxn ang="0">
                  <a:pos x="T6" y="T7"/>
                </a:cxn>
                <a:cxn ang="0">
                  <a:pos x="T8" y="T9"/>
                </a:cxn>
              </a:cxnLst>
              <a:rect l="0" t="0" r="r" b="b"/>
              <a:pathLst>
                <a:path w="2478" h="869">
                  <a:moveTo>
                    <a:pt x="2478" y="0"/>
                  </a:moveTo>
                  <a:lnTo>
                    <a:pt x="0" y="206"/>
                  </a:lnTo>
                  <a:lnTo>
                    <a:pt x="133" y="869"/>
                  </a:lnTo>
                  <a:lnTo>
                    <a:pt x="2329" y="549"/>
                  </a:lnTo>
                  <a:lnTo>
                    <a:pt x="2478" y="0"/>
                  </a:lnTo>
                  <a:close/>
                </a:path>
              </a:pathLst>
            </a:custGeom>
            <a:solidFill>
              <a:schemeClr val="accent2">
                <a:lumMod val="60000"/>
                <a:lumOff val="40000"/>
              </a:schemeClr>
            </a:solidFill>
            <a:ln>
              <a:noFill/>
            </a:ln>
          </p:spPr>
          <p:txBody>
            <a:bodyPr vert="horz" wrap="none" lIns="91440" tIns="45720" rIns="91440" bIns="45720" anchor="ctr" anchorCtr="0" compatLnSpc="1">
              <a:prstTxWarp prst="textNoShape">
                <a:avLst/>
              </a:prstTxWarp>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环境因素</a:t>
              </a:r>
            </a:p>
          </p:txBody>
        </p:sp>
        <p:sp>
          <p:nvSpPr>
            <p:cNvPr id="73" name="文本框 103">
              <a:extLst>
                <a:ext uri="{FF2B5EF4-FFF2-40B4-BE49-F238E27FC236}">
                  <a16:creationId xmlns:a16="http://schemas.microsoft.com/office/drawing/2014/main" xmlns="" id="{B310F10F-1746-40F4-AEF2-F8BB44742583}"/>
                </a:ext>
              </a:extLst>
            </p:cNvPr>
            <p:cNvSpPr txBox="1"/>
            <p:nvPr/>
          </p:nvSpPr>
          <p:spPr>
            <a:xfrm>
              <a:off x="4826810" y="2815776"/>
              <a:ext cx="2472864" cy="954130"/>
            </a:xfrm>
            <a:prstGeom prst="rect">
              <a:avLst/>
            </a:prstGeom>
            <a:noFill/>
          </p:spPr>
          <p:txBody>
            <a:bodyPr wrap="square" anchor="ctr">
              <a:normAutofit fontScale="77500" lnSpcReduction="20000"/>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爱情在当今的大学校园不再是讳莫如深的话题，这是社会大环境和大学小环境共同作用的结果。</a:t>
              </a:r>
            </a:p>
          </p:txBody>
        </p:sp>
      </p:grpSp>
      <p:cxnSp>
        <p:nvCxnSpPr>
          <p:cNvPr id="56" name="直接连接符 55">
            <a:extLst>
              <a:ext uri="{FF2B5EF4-FFF2-40B4-BE49-F238E27FC236}">
                <a16:creationId xmlns:a16="http://schemas.microsoft.com/office/drawing/2014/main" xmlns="" id="{37D00E73-AC9A-49CA-8A52-78D801ABB1B4}"/>
              </a:ext>
            </a:extLst>
          </p:cNvPr>
          <p:cNvCxnSpPr>
            <a:cxnSpLocks/>
          </p:cNvCxnSpPr>
          <p:nvPr/>
        </p:nvCxnSpPr>
        <p:spPr>
          <a:xfrm flipH="1">
            <a:off x="611560" y="1131590"/>
            <a:ext cx="206247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2" name="等腰三角形 71">
            <a:extLst>
              <a:ext uri="{FF2B5EF4-FFF2-40B4-BE49-F238E27FC236}">
                <a16:creationId xmlns:a16="http://schemas.microsoft.com/office/drawing/2014/main" xmlns="" id="{53C70C23-EA4C-4110-B3D3-7ABBC13BB80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7" name="直接连接符 86">
            <a:extLst>
              <a:ext uri="{FF2B5EF4-FFF2-40B4-BE49-F238E27FC236}">
                <a16:creationId xmlns:a16="http://schemas.microsoft.com/office/drawing/2014/main" xmlns="" id="{F8F08DF0-D3C4-42A1-8F78-E356E74D6794}"/>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89" name="等腰三角形 88">
            <a:extLst>
              <a:ext uri="{FF2B5EF4-FFF2-40B4-BE49-F238E27FC236}">
                <a16:creationId xmlns:a16="http://schemas.microsoft.com/office/drawing/2014/main" xmlns="" id="{05A225F2-110A-4C30-98A4-A24C5967D07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376304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大学生人际关系的一般问题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二、影响大学生恋爱的因素</a:t>
            </a:r>
          </a:p>
        </p:txBody>
      </p:sp>
      <p:grpSp>
        <p:nvGrpSpPr>
          <p:cNvPr id="74" name="组合 73">
            <a:extLst>
              <a:ext uri="{FF2B5EF4-FFF2-40B4-BE49-F238E27FC236}">
                <a16:creationId xmlns:a16="http://schemas.microsoft.com/office/drawing/2014/main" xmlns="" id="{C9E2CC72-0402-4095-9911-BB7586E4CA23}"/>
              </a:ext>
            </a:extLst>
          </p:cNvPr>
          <p:cNvGrpSpPr/>
          <p:nvPr/>
        </p:nvGrpSpPr>
        <p:grpSpPr>
          <a:xfrm>
            <a:off x="3022351" y="1203598"/>
            <a:ext cx="3099298" cy="3077599"/>
            <a:chOff x="8051618" y="1616937"/>
            <a:chExt cx="3649677" cy="3624126"/>
          </a:xfrm>
        </p:grpSpPr>
        <p:sp>
          <p:nvSpPr>
            <p:cNvPr id="75" name="任意多边形: 形状 74">
              <a:extLst>
                <a:ext uri="{FF2B5EF4-FFF2-40B4-BE49-F238E27FC236}">
                  <a16:creationId xmlns:a16="http://schemas.microsoft.com/office/drawing/2014/main" xmlns="" id="{0EE8C5EE-F166-4007-B070-9A05281CE9AA}"/>
                </a:ext>
              </a:extLst>
            </p:cNvPr>
            <p:cNvSpPr>
              <a:spLocks/>
            </p:cNvSpPr>
            <p:nvPr/>
          </p:nvSpPr>
          <p:spPr bwMode="auto">
            <a:xfrm>
              <a:off x="8051618"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6" name="任意多边形: 形状 75">
              <a:extLst>
                <a:ext uri="{FF2B5EF4-FFF2-40B4-BE49-F238E27FC236}">
                  <a16:creationId xmlns:a16="http://schemas.microsoft.com/office/drawing/2014/main" xmlns="" id="{57011B38-9156-4A1C-8EA4-E339BDB3D07F}"/>
                </a:ext>
              </a:extLst>
            </p:cNvPr>
            <p:cNvSpPr>
              <a:spLocks/>
            </p:cNvSpPr>
            <p:nvPr/>
          </p:nvSpPr>
          <p:spPr bwMode="auto">
            <a:xfrm>
              <a:off x="11080131" y="2601775"/>
              <a:ext cx="400397" cy="166424"/>
            </a:xfrm>
            <a:custGeom>
              <a:avLst/>
              <a:gdLst>
                <a:gd name="T0" fmla="*/ 409 w 409"/>
                <a:gd name="T1" fmla="*/ 135 h 170"/>
                <a:gd name="T2" fmla="*/ 104 w 409"/>
                <a:gd name="T3" fmla="*/ 0 h 170"/>
                <a:gd name="T4" fmla="*/ 0 w 409"/>
                <a:gd name="T5" fmla="*/ 170 h 170"/>
                <a:gd name="T6" fmla="*/ 409 w 409"/>
                <a:gd name="T7" fmla="*/ 135 h 170"/>
              </a:gdLst>
              <a:ahLst/>
              <a:cxnLst>
                <a:cxn ang="0">
                  <a:pos x="T0" y="T1"/>
                </a:cxn>
                <a:cxn ang="0">
                  <a:pos x="T2" y="T3"/>
                </a:cxn>
                <a:cxn ang="0">
                  <a:pos x="T4" y="T5"/>
                </a:cxn>
                <a:cxn ang="0">
                  <a:pos x="T6" y="T7"/>
                </a:cxn>
              </a:cxnLst>
              <a:rect l="0" t="0" r="r" b="b"/>
              <a:pathLst>
                <a:path w="409" h="170">
                  <a:moveTo>
                    <a:pt x="409" y="135"/>
                  </a:moveTo>
                  <a:lnTo>
                    <a:pt x="104" y="0"/>
                  </a:lnTo>
                  <a:lnTo>
                    <a:pt x="0" y="170"/>
                  </a:lnTo>
                  <a:lnTo>
                    <a:pt x="409" y="135"/>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7" name="任意多边形: 形状 76">
              <a:extLst>
                <a:ext uri="{FF2B5EF4-FFF2-40B4-BE49-F238E27FC236}">
                  <a16:creationId xmlns:a16="http://schemas.microsoft.com/office/drawing/2014/main" xmlns="" id="{F55F2DC8-3B39-47C7-96FD-5E2CABD3DB54}"/>
                </a:ext>
              </a:extLst>
            </p:cNvPr>
            <p:cNvSpPr>
              <a:spLocks/>
            </p:cNvSpPr>
            <p:nvPr/>
          </p:nvSpPr>
          <p:spPr bwMode="auto">
            <a:xfrm>
              <a:off x="8433991"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chemeClr val="accent1">
                <a:lumMod val="20000"/>
                <a:lumOff val="8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8" name="任意多边形: 形状 77">
              <a:extLst>
                <a:ext uri="{FF2B5EF4-FFF2-40B4-BE49-F238E27FC236}">
                  <a16:creationId xmlns:a16="http://schemas.microsoft.com/office/drawing/2014/main" xmlns="" id="{05E0C19A-CE66-490D-8125-B6DDF847672A}"/>
                </a:ext>
              </a:extLst>
            </p:cNvPr>
            <p:cNvSpPr>
              <a:spLocks/>
            </p:cNvSpPr>
            <p:nvPr/>
          </p:nvSpPr>
          <p:spPr bwMode="auto">
            <a:xfrm>
              <a:off x="8839282"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9" name="任意多边形: 形状 78">
              <a:extLst>
                <a:ext uri="{FF2B5EF4-FFF2-40B4-BE49-F238E27FC236}">
                  <a16:creationId xmlns:a16="http://schemas.microsoft.com/office/drawing/2014/main" xmlns="" id="{9AAEBB0B-9C83-4F44-9956-967E54D5DBB6}"/>
                </a:ext>
              </a:extLst>
            </p:cNvPr>
            <p:cNvSpPr>
              <a:spLocks/>
            </p:cNvSpPr>
            <p:nvPr/>
          </p:nvSpPr>
          <p:spPr bwMode="auto">
            <a:xfrm>
              <a:off x="8832429" y="4265035"/>
              <a:ext cx="428786" cy="135097"/>
            </a:xfrm>
            <a:custGeom>
              <a:avLst/>
              <a:gdLst>
                <a:gd name="T0" fmla="*/ 177 w 185"/>
                <a:gd name="T1" fmla="*/ 0 h 58"/>
                <a:gd name="T2" fmla="*/ 0 w 185"/>
                <a:gd name="T3" fmla="*/ 4 h 58"/>
                <a:gd name="T4" fmla="*/ 3 w 185"/>
                <a:gd name="T5" fmla="*/ 54 h 58"/>
                <a:gd name="T6" fmla="*/ 7 w 185"/>
                <a:gd name="T7" fmla="*/ 58 h 58"/>
                <a:gd name="T8" fmla="*/ 185 w 185"/>
                <a:gd name="T9" fmla="*/ 43 h 58"/>
                <a:gd name="T10" fmla="*/ 177 w 185"/>
                <a:gd name="T11" fmla="*/ 0 h 58"/>
              </a:gdLst>
              <a:ahLst/>
              <a:cxnLst>
                <a:cxn ang="0">
                  <a:pos x="T0" y="T1"/>
                </a:cxn>
                <a:cxn ang="0">
                  <a:pos x="T2" y="T3"/>
                </a:cxn>
                <a:cxn ang="0">
                  <a:pos x="T4" y="T5"/>
                </a:cxn>
                <a:cxn ang="0">
                  <a:pos x="T6" y="T7"/>
                </a:cxn>
                <a:cxn ang="0">
                  <a:pos x="T8" y="T9"/>
                </a:cxn>
                <a:cxn ang="0">
                  <a:pos x="T10" y="T11"/>
                </a:cxn>
              </a:cxnLst>
              <a:rect l="0" t="0" r="r" b="b"/>
              <a:pathLst>
                <a:path w="185" h="58">
                  <a:moveTo>
                    <a:pt x="177" y="0"/>
                  </a:moveTo>
                  <a:cubicBezTo>
                    <a:pt x="0" y="4"/>
                    <a:pt x="0" y="4"/>
                    <a:pt x="0" y="4"/>
                  </a:cubicBezTo>
                  <a:cubicBezTo>
                    <a:pt x="3" y="54"/>
                    <a:pt x="3" y="54"/>
                    <a:pt x="3" y="54"/>
                  </a:cubicBezTo>
                  <a:cubicBezTo>
                    <a:pt x="5" y="55"/>
                    <a:pt x="6" y="57"/>
                    <a:pt x="7" y="58"/>
                  </a:cubicBezTo>
                  <a:cubicBezTo>
                    <a:pt x="185" y="43"/>
                    <a:pt x="185" y="43"/>
                    <a:pt x="185" y="43"/>
                  </a:cubicBezTo>
                  <a:cubicBezTo>
                    <a:pt x="177" y="0"/>
                    <a:pt x="177" y="0"/>
                    <a:pt x="177" y="0"/>
                  </a:cubicBezTo>
                </a:path>
              </a:pathLst>
            </a:custGeom>
            <a:solidFill>
              <a:schemeClr val="accent3">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0" name="任意多边形: 形状 79">
              <a:extLst>
                <a:ext uri="{FF2B5EF4-FFF2-40B4-BE49-F238E27FC236}">
                  <a16:creationId xmlns:a16="http://schemas.microsoft.com/office/drawing/2014/main" xmlns="" id="{C61509F3-984A-4CC9-A67A-06A37DFD9AD2}"/>
                </a:ext>
              </a:extLst>
            </p:cNvPr>
            <p:cNvSpPr>
              <a:spLocks/>
            </p:cNvSpPr>
            <p:nvPr/>
          </p:nvSpPr>
          <p:spPr bwMode="auto">
            <a:xfrm>
              <a:off x="8607266" y="2807358"/>
              <a:ext cx="2472864" cy="1472362"/>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1" name="任意多边形: 形状 80">
              <a:extLst>
                <a:ext uri="{FF2B5EF4-FFF2-40B4-BE49-F238E27FC236}">
                  <a16:creationId xmlns:a16="http://schemas.microsoft.com/office/drawing/2014/main" xmlns="" id="{EBB19D10-8BCB-4335-99B1-2495A112E5EB}"/>
                </a:ext>
              </a:extLst>
            </p:cNvPr>
            <p:cNvSpPr>
              <a:spLocks/>
            </p:cNvSpPr>
            <p:nvPr/>
          </p:nvSpPr>
          <p:spPr bwMode="auto">
            <a:xfrm>
              <a:off x="8607267"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2" name="任意多边形: 形状 81">
              <a:extLst>
                <a:ext uri="{FF2B5EF4-FFF2-40B4-BE49-F238E27FC236}">
                  <a16:creationId xmlns:a16="http://schemas.microsoft.com/office/drawing/2014/main" xmlns="" id="{585ABD5E-6FE3-4713-97A9-076C98690F52}"/>
                </a:ext>
              </a:extLst>
            </p:cNvPr>
            <p:cNvSpPr>
              <a:spLocks/>
            </p:cNvSpPr>
            <p:nvPr/>
          </p:nvSpPr>
          <p:spPr bwMode="auto">
            <a:xfrm>
              <a:off x="8844177" y="2861201"/>
              <a:ext cx="1999045" cy="18601"/>
            </a:xfrm>
            <a:custGeom>
              <a:avLst/>
              <a:gdLst>
                <a:gd name="T0" fmla="*/ 2042 w 2042"/>
                <a:gd name="T1" fmla="*/ 16 h 19"/>
                <a:gd name="T2" fmla="*/ 0 w 2042"/>
                <a:gd name="T3" fmla="*/ 19 h 19"/>
                <a:gd name="T4" fmla="*/ 0 w 2042"/>
                <a:gd name="T5" fmla="*/ 5 h 19"/>
                <a:gd name="T6" fmla="*/ 2042 w 2042"/>
                <a:gd name="T7" fmla="*/ 0 h 19"/>
                <a:gd name="T8" fmla="*/ 2042 w 2042"/>
                <a:gd name="T9" fmla="*/ 16 h 19"/>
              </a:gdLst>
              <a:ahLst/>
              <a:cxnLst>
                <a:cxn ang="0">
                  <a:pos x="T0" y="T1"/>
                </a:cxn>
                <a:cxn ang="0">
                  <a:pos x="T2" y="T3"/>
                </a:cxn>
                <a:cxn ang="0">
                  <a:pos x="T4" y="T5"/>
                </a:cxn>
                <a:cxn ang="0">
                  <a:pos x="T6" y="T7"/>
                </a:cxn>
                <a:cxn ang="0">
                  <a:pos x="T8" y="T9"/>
                </a:cxn>
              </a:cxnLst>
              <a:rect l="0" t="0" r="r" b="b"/>
              <a:pathLst>
                <a:path w="2042" h="19">
                  <a:moveTo>
                    <a:pt x="2042" y="16"/>
                  </a:moveTo>
                  <a:lnTo>
                    <a:pt x="0" y="19"/>
                  </a:lnTo>
                  <a:lnTo>
                    <a:pt x="0" y="5"/>
                  </a:lnTo>
                  <a:lnTo>
                    <a:pt x="2042" y="0"/>
                  </a:lnTo>
                  <a:lnTo>
                    <a:pt x="2042" y="16"/>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3" name="任意多边形: 形状 82">
              <a:extLst>
                <a:ext uri="{FF2B5EF4-FFF2-40B4-BE49-F238E27FC236}">
                  <a16:creationId xmlns:a16="http://schemas.microsoft.com/office/drawing/2014/main" xmlns="" id="{3D7CEE39-4E80-4461-9AA1-632D346E68FB}"/>
                </a:ext>
              </a:extLst>
            </p:cNvPr>
            <p:cNvSpPr>
              <a:spLocks/>
            </p:cNvSpPr>
            <p:nvPr/>
          </p:nvSpPr>
          <p:spPr bwMode="auto">
            <a:xfrm>
              <a:off x="10903917" y="3690383"/>
              <a:ext cx="576610" cy="640243"/>
            </a:xfrm>
            <a:custGeom>
              <a:avLst/>
              <a:gdLst>
                <a:gd name="T0" fmla="*/ 249 w 249"/>
                <a:gd name="T1" fmla="*/ 0 h 276"/>
                <a:gd name="T2" fmla="*/ 134 w 249"/>
                <a:gd name="T3" fmla="*/ 19 h 276"/>
                <a:gd name="T4" fmla="*/ 0 w 249"/>
                <a:gd name="T5" fmla="*/ 276 h 276"/>
                <a:gd name="T6" fmla="*/ 186 w 249"/>
                <a:gd name="T7" fmla="*/ 232 h 276"/>
                <a:gd name="T8" fmla="*/ 249 w 249"/>
                <a:gd name="T9" fmla="*/ 0 h 276"/>
              </a:gdLst>
              <a:ahLst/>
              <a:cxnLst>
                <a:cxn ang="0">
                  <a:pos x="T0" y="T1"/>
                </a:cxn>
                <a:cxn ang="0">
                  <a:pos x="T2" y="T3"/>
                </a:cxn>
                <a:cxn ang="0">
                  <a:pos x="T4" y="T5"/>
                </a:cxn>
                <a:cxn ang="0">
                  <a:pos x="T6" y="T7"/>
                </a:cxn>
                <a:cxn ang="0">
                  <a:pos x="T8" y="T9"/>
                </a:cxn>
              </a:cxnLst>
              <a:rect l="0" t="0" r="r" b="b"/>
              <a:pathLst>
                <a:path w="249" h="276">
                  <a:moveTo>
                    <a:pt x="249" y="0"/>
                  </a:moveTo>
                  <a:cubicBezTo>
                    <a:pt x="134" y="19"/>
                    <a:pt x="134" y="19"/>
                    <a:pt x="134" y="19"/>
                  </a:cubicBezTo>
                  <a:cubicBezTo>
                    <a:pt x="111" y="116"/>
                    <a:pt x="64" y="204"/>
                    <a:pt x="0" y="276"/>
                  </a:cubicBezTo>
                  <a:cubicBezTo>
                    <a:pt x="186" y="232"/>
                    <a:pt x="186" y="232"/>
                    <a:pt x="186" y="232"/>
                  </a:cubicBezTo>
                  <a:cubicBezTo>
                    <a:pt x="249" y="0"/>
                    <a:pt x="249" y="0"/>
                    <a:pt x="249"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4" name="任意多边形: 形状 83">
              <a:extLst>
                <a:ext uri="{FF2B5EF4-FFF2-40B4-BE49-F238E27FC236}">
                  <a16:creationId xmlns:a16="http://schemas.microsoft.com/office/drawing/2014/main" xmlns="" id="{4CB07C55-48AE-424C-8EE2-1C25A00900F7}"/>
                </a:ext>
              </a:extLst>
            </p:cNvPr>
            <p:cNvSpPr>
              <a:spLocks/>
            </p:cNvSpPr>
            <p:nvPr/>
          </p:nvSpPr>
          <p:spPr bwMode="auto">
            <a:xfrm>
              <a:off x="9198562"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5" name="任意多边形: 形状 84">
              <a:extLst>
                <a:ext uri="{FF2B5EF4-FFF2-40B4-BE49-F238E27FC236}">
                  <a16:creationId xmlns:a16="http://schemas.microsoft.com/office/drawing/2014/main" xmlns="" id="{19E9ED6F-01EA-4553-A15C-3EAD1FB4A7A5}"/>
                </a:ext>
              </a:extLst>
            </p:cNvPr>
            <p:cNvSpPr>
              <a:spLocks/>
            </p:cNvSpPr>
            <p:nvPr/>
          </p:nvSpPr>
          <p:spPr bwMode="auto">
            <a:xfrm>
              <a:off x="9261215" y="3734437"/>
              <a:ext cx="1953034" cy="971132"/>
            </a:xfrm>
            <a:custGeom>
              <a:avLst/>
              <a:gdLst>
                <a:gd name="T0" fmla="*/ 843 w 843"/>
                <a:gd name="T1" fmla="*/ 0 h 419"/>
                <a:gd name="T2" fmla="*/ 727 w 843"/>
                <a:gd name="T3" fmla="*/ 18 h 419"/>
                <a:gd name="T4" fmla="*/ 726 w 843"/>
                <a:gd name="T5" fmla="*/ 95 h 419"/>
                <a:gd name="T6" fmla="*/ 724 w 843"/>
                <a:gd name="T7" fmla="*/ 213 h 419"/>
                <a:gd name="T8" fmla="*/ 0 w 843"/>
                <a:gd name="T9" fmla="*/ 272 h 419"/>
                <a:gd name="T10" fmla="*/ 30 w 843"/>
                <a:gd name="T11" fmla="*/ 419 h 419"/>
                <a:gd name="T12" fmla="*/ 709 w 843"/>
                <a:gd name="T13" fmla="*/ 257 h 419"/>
                <a:gd name="T14" fmla="*/ 843 w 843"/>
                <a:gd name="T15" fmla="*/ 0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3" h="419">
                  <a:moveTo>
                    <a:pt x="843" y="0"/>
                  </a:moveTo>
                  <a:cubicBezTo>
                    <a:pt x="727" y="18"/>
                    <a:pt x="727" y="18"/>
                    <a:pt x="727" y="18"/>
                  </a:cubicBezTo>
                  <a:cubicBezTo>
                    <a:pt x="726" y="95"/>
                    <a:pt x="726" y="95"/>
                    <a:pt x="726" y="95"/>
                  </a:cubicBezTo>
                  <a:cubicBezTo>
                    <a:pt x="724" y="213"/>
                    <a:pt x="724" y="213"/>
                    <a:pt x="724" y="213"/>
                  </a:cubicBezTo>
                  <a:cubicBezTo>
                    <a:pt x="0" y="272"/>
                    <a:pt x="0" y="272"/>
                    <a:pt x="0" y="272"/>
                  </a:cubicBezTo>
                  <a:cubicBezTo>
                    <a:pt x="30" y="419"/>
                    <a:pt x="30" y="419"/>
                    <a:pt x="30" y="419"/>
                  </a:cubicBezTo>
                  <a:cubicBezTo>
                    <a:pt x="709" y="257"/>
                    <a:pt x="709" y="257"/>
                    <a:pt x="709" y="257"/>
                  </a:cubicBezTo>
                  <a:cubicBezTo>
                    <a:pt x="773" y="185"/>
                    <a:pt x="820" y="97"/>
                    <a:pt x="843" y="0"/>
                  </a:cubicBezTo>
                </a:path>
              </a:pathLst>
            </a:custGeom>
            <a:solidFill>
              <a:schemeClr val="accent3">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6" name="任意多边形: 形状 85">
              <a:extLst>
                <a:ext uri="{FF2B5EF4-FFF2-40B4-BE49-F238E27FC236}">
                  <a16:creationId xmlns:a16="http://schemas.microsoft.com/office/drawing/2014/main" xmlns="" id="{756F8FC2-D284-4301-8AE3-E7A489593CA6}"/>
                </a:ext>
              </a:extLst>
            </p:cNvPr>
            <p:cNvSpPr>
              <a:spLocks/>
            </p:cNvSpPr>
            <p:nvPr/>
          </p:nvSpPr>
          <p:spPr bwMode="auto">
            <a:xfrm>
              <a:off x="9054654" y="3695278"/>
              <a:ext cx="2425873" cy="850720"/>
            </a:xfrm>
            <a:custGeom>
              <a:avLst/>
              <a:gdLst>
                <a:gd name="T0" fmla="*/ 2478 w 2478"/>
                <a:gd name="T1" fmla="*/ 0 h 869"/>
                <a:gd name="T2" fmla="*/ 0 w 2478"/>
                <a:gd name="T3" fmla="*/ 206 h 869"/>
                <a:gd name="T4" fmla="*/ 133 w 2478"/>
                <a:gd name="T5" fmla="*/ 869 h 869"/>
                <a:gd name="T6" fmla="*/ 2329 w 2478"/>
                <a:gd name="T7" fmla="*/ 549 h 869"/>
                <a:gd name="T8" fmla="*/ 2478 w 2478"/>
                <a:gd name="T9" fmla="*/ 0 h 869"/>
              </a:gdLst>
              <a:ahLst/>
              <a:cxnLst>
                <a:cxn ang="0">
                  <a:pos x="T0" y="T1"/>
                </a:cxn>
                <a:cxn ang="0">
                  <a:pos x="T2" y="T3"/>
                </a:cxn>
                <a:cxn ang="0">
                  <a:pos x="T4" y="T5"/>
                </a:cxn>
                <a:cxn ang="0">
                  <a:pos x="T6" y="T7"/>
                </a:cxn>
                <a:cxn ang="0">
                  <a:pos x="T8" y="T9"/>
                </a:cxn>
              </a:cxnLst>
              <a:rect l="0" t="0" r="r" b="b"/>
              <a:pathLst>
                <a:path w="2478" h="869">
                  <a:moveTo>
                    <a:pt x="2478" y="0"/>
                  </a:moveTo>
                  <a:lnTo>
                    <a:pt x="0" y="206"/>
                  </a:lnTo>
                  <a:lnTo>
                    <a:pt x="133" y="869"/>
                  </a:lnTo>
                  <a:lnTo>
                    <a:pt x="2329" y="549"/>
                  </a:lnTo>
                  <a:lnTo>
                    <a:pt x="2478" y="0"/>
                  </a:lnTo>
                  <a:close/>
                </a:path>
              </a:pathLst>
            </a:custGeom>
            <a:solidFill>
              <a:schemeClr val="accent3">
                <a:lumMod val="60000"/>
                <a:lumOff val="40000"/>
              </a:schemeClr>
            </a:solidFill>
            <a:ln>
              <a:noFill/>
            </a:ln>
          </p:spPr>
          <p:txBody>
            <a:bodyPr vert="horz" wrap="none" lIns="91440" tIns="45720" rIns="91440" bIns="45720" anchor="ctr" anchorCtr="0" compatLnSpc="1">
              <a:prstTxWarp prst="textNoShape">
                <a:avLst/>
              </a:prstTxWarp>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心理因素</a:t>
              </a:r>
            </a:p>
          </p:txBody>
        </p:sp>
        <p:sp>
          <p:nvSpPr>
            <p:cNvPr id="88" name="文本框 104">
              <a:extLst>
                <a:ext uri="{FF2B5EF4-FFF2-40B4-BE49-F238E27FC236}">
                  <a16:creationId xmlns:a16="http://schemas.microsoft.com/office/drawing/2014/main" xmlns="" id="{41DB3AC2-CAFE-4276-8CE8-EFE2C1B40111}"/>
                </a:ext>
              </a:extLst>
            </p:cNvPr>
            <p:cNvSpPr txBox="1"/>
            <p:nvPr/>
          </p:nvSpPr>
          <p:spPr>
            <a:xfrm>
              <a:off x="8607266" y="2826934"/>
              <a:ext cx="2472864" cy="1039661"/>
            </a:xfrm>
            <a:prstGeom prst="rect">
              <a:avLst/>
            </a:prstGeom>
            <a:noFill/>
          </p:spPr>
          <p:txBody>
            <a:bodyPr wrap="square" anchor="ctr">
              <a:normAutofit/>
            </a:body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大学生可塑性强、情绪波动大，面对情感问题的两难抉择，在理想与现实的天平上难以保持平衡。</a:t>
              </a:r>
            </a:p>
          </p:txBody>
        </p:sp>
      </p:grpSp>
      <p:cxnSp>
        <p:nvCxnSpPr>
          <p:cNvPr id="56" name="直接连接符 55">
            <a:extLst>
              <a:ext uri="{FF2B5EF4-FFF2-40B4-BE49-F238E27FC236}">
                <a16:creationId xmlns:a16="http://schemas.microsoft.com/office/drawing/2014/main" xmlns="" id="{37D00E73-AC9A-49CA-8A52-78D801ABB1B4}"/>
              </a:ext>
            </a:extLst>
          </p:cNvPr>
          <p:cNvCxnSpPr>
            <a:cxnSpLocks/>
          </p:cNvCxnSpPr>
          <p:nvPr/>
        </p:nvCxnSpPr>
        <p:spPr>
          <a:xfrm flipH="1">
            <a:off x="611560" y="1131590"/>
            <a:ext cx="206247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2" name="等腰三角形 71">
            <a:extLst>
              <a:ext uri="{FF2B5EF4-FFF2-40B4-BE49-F238E27FC236}">
                <a16:creationId xmlns:a16="http://schemas.microsoft.com/office/drawing/2014/main" xmlns="" id="{53C70C23-EA4C-4110-B3D3-7ABBC13BB80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7" name="直接连接符 86">
            <a:extLst>
              <a:ext uri="{FF2B5EF4-FFF2-40B4-BE49-F238E27FC236}">
                <a16:creationId xmlns:a16="http://schemas.microsoft.com/office/drawing/2014/main" xmlns="" id="{F8F08DF0-D3C4-42A1-8F78-E356E74D6794}"/>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89" name="等腰三角形 88">
            <a:extLst>
              <a:ext uri="{FF2B5EF4-FFF2-40B4-BE49-F238E27FC236}">
                <a16:creationId xmlns:a16="http://schemas.microsoft.com/office/drawing/2014/main" xmlns="" id="{05A225F2-110A-4C30-98A4-A24C5967D07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1021110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ppt_w</p:attrName>
                                        </p:attrNameLst>
                                      </p:cBhvr>
                                      <p:tavLst>
                                        <p:tav tm="0">
                                          <p:val>
                                            <p:fltVal val="0"/>
                                          </p:val>
                                        </p:tav>
                                        <p:tav tm="100000">
                                          <p:val>
                                            <p:strVal val="#ppt_w"/>
                                          </p:val>
                                        </p:tav>
                                      </p:tavLst>
                                    </p:anim>
                                    <p:anim calcmode="lin" valueType="num">
                                      <p:cBhvr>
                                        <p:cTn id="8" dur="500" fill="hold"/>
                                        <p:tgtEl>
                                          <p:spTgt spid="74"/>
                                        </p:tgtEl>
                                        <p:attrNameLst>
                                          <p:attrName>ppt_h</p:attrName>
                                        </p:attrNameLst>
                                      </p:cBhvr>
                                      <p:tavLst>
                                        <p:tav tm="0">
                                          <p:val>
                                            <p:fltVal val="0"/>
                                          </p:val>
                                        </p:tav>
                                        <p:tav tm="100000">
                                          <p:val>
                                            <p:strVal val="#ppt_h"/>
                                          </p:val>
                                        </p:tav>
                                      </p:tavLst>
                                    </p:anim>
                                    <p:animEffect transition="in" filter="fade">
                                      <p:cBhvr>
                                        <p:cTn id="9"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6500</TotalTime>
  <Words>2588</Words>
  <Application>Microsoft Office PowerPoint</Application>
  <PresentationFormat>全屏显示(16:9)</PresentationFormat>
  <Paragraphs>209</Paragraphs>
  <Slides>27</Slides>
  <Notes>27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27</vt:i4>
      </vt:variant>
    </vt:vector>
  </HeadingPairs>
  <TitlesOfParts>
    <vt:vector size="37" baseType="lpstr">
      <vt:lpstr>inpin heiti</vt:lpstr>
      <vt:lpstr>Open Sans</vt:lpstr>
      <vt:lpstr>Open Sans Semibold</vt:lpstr>
      <vt:lpstr>宋体</vt:lpstr>
      <vt:lpstr>微软雅黑</vt:lpstr>
      <vt:lpstr>字魂36号-正文宋楷</vt:lpstr>
      <vt:lpstr>字魂59号-创粗黑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801</cp:revision>
  <dcterms:created xsi:type="dcterms:W3CDTF">2015-12-11T17:46:17Z</dcterms:created>
  <dcterms:modified xsi:type="dcterms:W3CDTF">2020-10-14T01:04:43Z</dcterms:modified>
</cp:coreProperties>
</file>