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359" r:id="rId2"/>
    <p:sldId id="322" r:id="rId3"/>
    <p:sldId id="471" r:id="rId4"/>
    <p:sldId id="502" r:id="rId5"/>
    <p:sldId id="508" r:id="rId6"/>
    <p:sldId id="514" r:id="rId7"/>
    <p:sldId id="510" r:id="rId8"/>
    <p:sldId id="515" r:id="rId9"/>
    <p:sldId id="516" r:id="rId10"/>
    <p:sldId id="503" r:id="rId11"/>
    <p:sldId id="517" r:id="rId12"/>
    <p:sldId id="472" r:id="rId13"/>
    <p:sldId id="518" r:id="rId14"/>
    <p:sldId id="504" r:id="rId15"/>
    <p:sldId id="520" r:id="rId16"/>
    <p:sldId id="521" r:id="rId17"/>
    <p:sldId id="522" r:id="rId18"/>
    <p:sldId id="489" r:id="rId19"/>
    <p:sldId id="505" r:id="rId20"/>
    <p:sldId id="506" r:id="rId21"/>
    <p:sldId id="523" r:id="rId22"/>
    <p:sldId id="524" r:id="rId23"/>
    <p:sldId id="525" r:id="rId24"/>
    <p:sldId id="507" r:id="rId25"/>
    <p:sldId id="527" r:id="rId26"/>
    <p:sldId id="528" r:id="rId27"/>
    <p:sldId id="529" r:id="rId28"/>
  </p:sldIdLst>
  <p:sldSz cx="9144000" cy="5143500" type="screen16x9"/>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32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6911"/>
    <a:srgbClr val="F8A724"/>
    <a:srgbClr val="DAB392"/>
    <a:srgbClr val="FDE5BF"/>
    <a:srgbClr val="76C8D2"/>
    <a:srgbClr val="D2A37C"/>
    <a:srgbClr val="C871A6"/>
    <a:srgbClr val="0581BE"/>
    <a:srgbClr val="061735"/>
    <a:srgbClr val="EDDA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64" autoAdjust="0"/>
    <p:restoredTop sz="93492" autoAdjust="0"/>
  </p:normalViewPr>
  <p:slideViewPr>
    <p:cSldViewPr>
      <p:cViewPr varScale="1">
        <p:scale>
          <a:sx n="106" d="100"/>
          <a:sy n="106" d="100"/>
        </p:scale>
        <p:origin x="946" y="82"/>
      </p:cViewPr>
      <p:guideLst>
        <p:guide pos="2880"/>
        <p:guide orient="horz"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2020/10/7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2020/10/7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3010231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extLst>
      <p:ext uri="{BB962C8B-B14F-4D97-AF65-F5344CB8AC3E}">
        <p14:creationId xmlns:p14="http://schemas.microsoft.com/office/powerpoint/2010/main" val="15370026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29613941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5697371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42636923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25956954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37677854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34126052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2315459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18</a:t>
            </a:fld>
            <a:endParaRPr lang="zh-CN" altLang="en-US"/>
          </a:p>
        </p:txBody>
      </p:sp>
    </p:spTree>
    <p:extLst>
      <p:ext uri="{BB962C8B-B14F-4D97-AF65-F5344CB8AC3E}">
        <p14:creationId xmlns:p14="http://schemas.microsoft.com/office/powerpoint/2010/main" val="41880562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extLst>
      <p:ext uri="{BB962C8B-B14F-4D97-AF65-F5344CB8AC3E}">
        <p14:creationId xmlns:p14="http://schemas.microsoft.com/office/powerpoint/2010/main" val="2201756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33134027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extLst>
      <p:ext uri="{BB962C8B-B14F-4D97-AF65-F5344CB8AC3E}">
        <p14:creationId xmlns:p14="http://schemas.microsoft.com/office/powerpoint/2010/main" val="34594777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2076213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23</a:t>
            </a:fld>
            <a:endParaRPr lang="zh-CN" altLang="en-US"/>
          </a:p>
        </p:txBody>
      </p:sp>
    </p:spTree>
    <p:extLst>
      <p:ext uri="{BB962C8B-B14F-4D97-AF65-F5344CB8AC3E}">
        <p14:creationId xmlns:p14="http://schemas.microsoft.com/office/powerpoint/2010/main" val="3195433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24</a:t>
            </a:fld>
            <a:endParaRPr lang="zh-CN" altLang="en-US"/>
          </a:p>
        </p:txBody>
      </p:sp>
    </p:spTree>
    <p:extLst>
      <p:ext uri="{BB962C8B-B14F-4D97-AF65-F5344CB8AC3E}">
        <p14:creationId xmlns:p14="http://schemas.microsoft.com/office/powerpoint/2010/main" val="33630120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25</a:t>
            </a:fld>
            <a:endParaRPr lang="zh-CN" altLang="en-US"/>
          </a:p>
        </p:txBody>
      </p:sp>
    </p:spTree>
    <p:extLst>
      <p:ext uri="{BB962C8B-B14F-4D97-AF65-F5344CB8AC3E}">
        <p14:creationId xmlns:p14="http://schemas.microsoft.com/office/powerpoint/2010/main" val="21377191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26</a:t>
            </a:fld>
            <a:endParaRPr lang="zh-CN" altLang="en-US"/>
          </a:p>
        </p:txBody>
      </p:sp>
    </p:spTree>
    <p:extLst>
      <p:ext uri="{BB962C8B-B14F-4D97-AF65-F5344CB8AC3E}">
        <p14:creationId xmlns:p14="http://schemas.microsoft.com/office/powerpoint/2010/main" val="16040028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27</a:t>
            </a:fld>
            <a:endParaRPr lang="zh-CN" altLang="en-US"/>
          </a:p>
        </p:txBody>
      </p:sp>
    </p:spTree>
    <p:extLst>
      <p:ext uri="{BB962C8B-B14F-4D97-AF65-F5344CB8AC3E}">
        <p14:creationId xmlns:p14="http://schemas.microsoft.com/office/powerpoint/2010/main" val="3832098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extLst>
      <p:ext uri="{BB962C8B-B14F-4D97-AF65-F5344CB8AC3E}">
        <p14:creationId xmlns:p14="http://schemas.microsoft.com/office/powerpoint/2010/main" val="3992795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3353241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3200669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val="4193500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599339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extLst>
      <p:ext uri="{BB962C8B-B14F-4D97-AF65-F5344CB8AC3E}">
        <p14:creationId xmlns:p14="http://schemas.microsoft.com/office/powerpoint/2010/main" val="3701904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2077367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2020/10/7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2020/10/7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email">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2020/10/7</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矩形 6">
            <a:extLst>
              <a:ext uri="{FF2B5EF4-FFF2-40B4-BE49-F238E27FC236}">
                <a16:creationId xmlns:a16="http://schemas.microsoft.com/office/drawing/2014/main" id="{726F7441-D702-43EF-AEE3-E205BA617283}"/>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54" r:id="rId4"/>
    <p:sldLayoutId id="2147483655" r:id="rId5"/>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blip>
          <a:srcRect/>
          <a:stretch>
            <a:fillRect t="-3000" b="-3000"/>
          </a:stretch>
        </a:blipFill>
        <a:effectLst/>
      </p:bgPr>
    </p:bg>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C4B9E70B-D621-47E5-906D-4E166E508837}"/>
              </a:ext>
            </a:extLst>
          </p:cNvPr>
          <p:cNvSpPr>
            <a:spLocks/>
          </p:cNvSpPr>
          <p:nvPr/>
        </p:nvSpPr>
        <p:spPr bwMode="auto">
          <a:xfrm>
            <a:off x="1774969" y="775643"/>
            <a:ext cx="2094268" cy="2371344"/>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 name="组合 1">
            <a:extLst>
              <a:ext uri="{FF2B5EF4-FFF2-40B4-BE49-F238E27FC236}">
                <a16:creationId xmlns:a16="http://schemas.microsoft.com/office/drawing/2014/main" id="{F950A6DA-97B1-4B66-8468-20A25D3C211D}"/>
              </a:ext>
            </a:extLst>
          </p:cNvPr>
          <p:cNvGrpSpPr/>
          <p:nvPr/>
        </p:nvGrpSpPr>
        <p:grpSpPr>
          <a:xfrm>
            <a:off x="1240035" y="848773"/>
            <a:ext cx="2792060" cy="3165622"/>
            <a:chOff x="1240035" y="848773"/>
            <a:chExt cx="2792060" cy="3165622"/>
          </a:xfrm>
        </p:grpSpPr>
        <p:sp>
          <p:nvSpPr>
            <p:cNvPr id="7" name="Freeform 6">
              <a:extLst>
                <a:ext uri="{FF2B5EF4-FFF2-40B4-BE49-F238E27FC236}">
                  <a16:creationId xmlns:a16="http://schemas.microsoft.com/office/drawing/2014/main" id="{AB6B0800-05A8-40F5-987D-9ACE7DAF812A}"/>
                </a:ext>
              </a:extLst>
            </p:cNvPr>
            <p:cNvSpPr>
              <a:spLocks/>
            </p:cNvSpPr>
            <p:nvPr/>
          </p:nvSpPr>
          <p:spPr bwMode="auto">
            <a:xfrm>
              <a:off x="1240035" y="848773"/>
              <a:ext cx="2792060" cy="3165622"/>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0">
              <a:blip r:embed="rId5" cstate="email"/>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a16="http://schemas.microsoft.com/office/drawing/2014/main" id="{188A26DD-AB31-4FF7-808F-D34498D86D7A}"/>
                </a:ext>
              </a:extLst>
            </p:cNvPr>
            <p:cNvSpPr>
              <a:spLocks/>
            </p:cNvSpPr>
            <p:nvPr/>
          </p:nvSpPr>
          <p:spPr bwMode="auto">
            <a:xfrm>
              <a:off x="1354953" y="990928"/>
              <a:ext cx="2562225" cy="2882900"/>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3" name="组合 2">
            <a:extLst>
              <a:ext uri="{FF2B5EF4-FFF2-40B4-BE49-F238E27FC236}">
                <a16:creationId xmlns:a16="http://schemas.microsoft.com/office/drawing/2014/main" id="{EEA1B176-2A04-4F77-B219-D0CE6FA8CEE4}"/>
              </a:ext>
            </a:extLst>
          </p:cNvPr>
          <p:cNvGrpSpPr/>
          <p:nvPr/>
        </p:nvGrpSpPr>
        <p:grpSpPr>
          <a:xfrm>
            <a:off x="959665" y="1964065"/>
            <a:ext cx="828675" cy="935038"/>
            <a:chOff x="959665" y="1964065"/>
            <a:chExt cx="828675" cy="935038"/>
          </a:xfrm>
        </p:grpSpPr>
        <p:sp>
          <p:nvSpPr>
            <p:cNvPr id="11" name="Freeform 8">
              <a:extLst>
                <a:ext uri="{FF2B5EF4-FFF2-40B4-BE49-F238E27FC236}">
                  <a16:creationId xmlns:a16="http://schemas.microsoft.com/office/drawing/2014/main" id="{85F8B9E5-F279-490B-AA1A-4681815725D0}"/>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a16="http://schemas.microsoft.com/office/drawing/2014/main" id="{55EAA086-F557-4242-87BB-23DDD1240949}"/>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a16="http://schemas.microsoft.com/office/drawing/2014/main" id="{2498509E-4B90-4BD5-9195-4FCA04299C4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a16="http://schemas.microsoft.com/office/drawing/2014/main" id="{CC1AB0A2-4B51-45C3-B331-2F15252A93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Freeform 5">
            <a:extLst>
              <a:ext uri="{FF2B5EF4-FFF2-40B4-BE49-F238E27FC236}">
                <a16:creationId xmlns:a16="http://schemas.microsoft.com/office/drawing/2014/main" id="{1E01CFC1-08C0-4185-A83C-6B13D7AAE3F3}"/>
              </a:ext>
            </a:extLst>
          </p:cNvPr>
          <p:cNvSpPr>
            <a:spLocks/>
          </p:cNvSpPr>
          <p:nvPr/>
        </p:nvSpPr>
        <p:spPr bwMode="auto">
          <a:xfrm flipH="1">
            <a:off x="2568174" y="-637331"/>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noFill/>
          <a:ln>
            <a:solidFill>
              <a:srgbClr val="F76911"/>
            </a:solid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Freeform 5">
            <a:extLst>
              <a:ext uri="{FF2B5EF4-FFF2-40B4-BE49-F238E27FC236}">
                <a16:creationId xmlns:a16="http://schemas.microsoft.com/office/drawing/2014/main" id="{544872F1-3879-4D76-8D64-9DA315FBC146}"/>
              </a:ext>
            </a:extLst>
          </p:cNvPr>
          <p:cNvSpPr>
            <a:spLocks/>
          </p:cNvSpPr>
          <p:nvPr/>
        </p:nvSpPr>
        <p:spPr bwMode="auto">
          <a:xfrm>
            <a:off x="4769966" y="-1316682"/>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5">
            <a:extLst>
              <a:ext uri="{FF2B5EF4-FFF2-40B4-BE49-F238E27FC236}">
                <a16:creationId xmlns:a16="http://schemas.microsoft.com/office/drawing/2014/main" id="{8FDAD97A-E218-43E4-83DA-F8EEDE507D69}"/>
              </a:ext>
            </a:extLst>
          </p:cNvPr>
          <p:cNvSpPr>
            <a:spLocks/>
          </p:cNvSpPr>
          <p:nvPr/>
        </p:nvSpPr>
        <p:spPr bwMode="auto">
          <a:xfrm flipH="1">
            <a:off x="1524343" y="3638078"/>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TextBox 7">
            <a:extLst>
              <a:ext uri="{FF2B5EF4-FFF2-40B4-BE49-F238E27FC236}">
                <a16:creationId xmlns:a16="http://schemas.microsoft.com/office/drawing/2014/main" id="{58029CC1-9F2C-49EB-A611-48DCA6D8ECB9}"/>
              </a:ext>
            </a:extLst>
          </p:cNvPr>
          <p:cNvSpPr>
            <a:spLocks noChangeArrowheads="1"/>
          </p:cNvSpPr>
          <p:nvPr/>
        </p:nvSpPr>
        <p:spPr bwMode="auto">
          <a:xfrm>
            <a:off x="4059876" y="1517179"/>
            <a:ext cx="4221842" cy="1846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6000" b="1" dirty="0">
                <a:solidFill>
                  <a:srgbClr val="F76911"/>
                </a:solidFill>
                <a:latin typeface="+mj-ea"/>
                <a:ea typeface="+mj-ea"/>
                <a:cs typeface="+mn-ea"/>
                <a:sym typeface="inpin heiti" panose="00000500000000000000" pitchFamily="2" charset="-122"/>
              </a:rPr>
              <a:t>大学生心理</a:t>
            </a:r>
            <a:endParaRPr lang="en-US" altLang="zh-CN" sz="6000" b="1" dirty="0">
              <a:solidFill>
                <a:srgbClr val="F76911"/>
              </a:solidFill>
              <a:latin typeface="+mj-ea"/>
              <a:ea typeface="+mj-ea"/>
              <a:cs typeface="+mn-ea"/>
              <a:sym typeface="inpin heiti" panose="00000500000000000000" pitchFamily="2" charset="-122"/>
            </a:endParaRPr>
          </a:p>
          <a:p>
            <a:pPr>
              <a:defRPr/>
            </a:pPr>
            <a:r>
              <a:rPr lang="zh-CN" altLang="en-US" sz="6000" b="1" dirty="0">
                <a:solidFill>
                  <a:srgbClr val="F76911"/>
                </a:solidFill>
                <a:latin typeface="+mj-ea"/>
                <a:ea typeface="+mj-ea"/>
                <a:cs typeface="+mn-ea"/>
                <a:sym typeface="inpin heiti" panose="00000500000000000000" pitchFamily="2" charset="-122"/>
              </a:rPr>
              <a:t>健康教育</a:t>
            </a:r>
            <a:endParaRPr lang="en-US" altLang="zh-CN" sz="6000" b="1" dirty="0">
              <a:solidFill>
                <a:srgbClr val="F76911"/>
              </a:solidFill>
              <a:latin typeface="+mj-ea"/>
              <a:ea typeface="+mj-ea"/>
              <a:cs typeface="+mn-ea"/>
              <a:sym typeface="inpin heiti" panose="00000500000000000000" pitchFamily="2" charset="-122"/>
            </a:endParaRPr>
          </a:p>
        </p:txBody>
      </p:sp>
      <p:sp>
        <p:nvSpPr>
          <p:cNvPr id="27" name="Freeform 5">
            <a:extLst>
              <a:ext uri="{FF2B5EF4-FFF2-40B4-BE49-F238E27FC236}">
                <a16:creationId xmlns:a16="http://schemas.microsoft.com/office/drawing/2014/main" id="{00C6367B-417A-4D5E-B834-F91BFAEA130D}"/>
              </a:ext>
            </a:extLst>
          </p:cNvPr>
          <p:cNvSpPr>
            <a:spLocks/>
          </p:cNvSpPr>
          <p:nvPr/>
        </p:nvSpPr>
        <p:spPr bwMode="auto">
          <a:xfrm flipH="1">
            <a:off x="7785730" y="3331217"/>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 name="矩形 4"/>
          <p:cNvSpPr/>
          <p:nvPr/>
        </p:nvSpPr>
        <p:spPr>
          <a:xfrm>
            <a:off x="7039978" y="2862786"/>
            <a:ext cx="1348446" cy="461665"/>
          </a:xfrm>
          <a:prstGeom prst="rect">
            <a:avLst/>
          </a:prstGeom>
        </p:spPr>
        <p:txBody>
          <a:bodyPr wrap="none">
            <a:spAutoFit/>
          </a:bodyPr>
          <a:lstStyle/>
          <a:p>
            <a:pPr algn="ctr">
              <a:defRPr/>
            </a:pPr>
            <a:r>
              <a:rPr lang="en-US" altLang="zh-CN" sz="2400" b="1" dirty="0">
                <a:solidFill>
                  <a:srgbClr val="F76911"/>
                </a:solidFill>
                <a:latin typeface="+mj-ea"/>
                <a:cs typeface="+mn-ea"/>
                <a:sym typeface="inpin heiti" panose="00000500000000000000" pitchFamily="2" charset="-122"/>
              </a:rPr>
              <a:t>(</a:t>
            </a:r>
            <a:r>
              <a:rPr lang="zh-CN" altLang="en-US" sz="2400" b="1" dirty="0">
                <a:solidFill>
                  <a:srgbClr val="F76911"/>
                </a:solidFill>
                <a:latin typeface="+mj-ea"/>
                <a:cs typeface="+mn-ea"/>
                <a:sym typeface="inpin heiti" panose="00000500000000000000" pitchFamily="2" charset="-122"/>
              </a:rPr>
              <a:t>第三版</a:t>
            </a:r>
            <a:r>
              <a:rPr lang="en-US" altLang="zh-CN" sz="2400" b="1" dirty="0">
                <a:solidFill>
                  <a:srgbClr val="F76911"/>
                </a:solidFill>
                <a:latin typeface="+mj-ea"/>
                <a:cs typeface="+mn-ea"/>
                <a:sym typeface="inpin heiti" panose="00000500000000000000" pitchFamily="2" charset="-122"/>
              </a:rPr>
              <a:t>)</a:t>
            </a:r>
            <a:endParaRPr lang="zh-CN" altLang="en-US" sz="2400" b="1" dirty="0">
              <a:latin typeface="+mj-ea"/>
              <a:cs typeface="+mn-ea"/>
              <a:sym typeface="inpin heiti" panose="00000500000000000000" pitchFamily="2" charset="-122"/>
            </a:endParaRPr>
          </a:p>
        </p:txBody>
      </p:sp>
    </p:spTree>
    <p:extLst>
      <p:ext uri="{BB962C8B-B14F-4D97-AF65-F5344CB8AC3E}">
        <p14:creationId xmlns:p14="http://schemas.microsoft.com/office/powerpoint/2010/main" val="10480654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6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6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6000">
                                          <p:cBhvr additive="base">
                                            <p:cTn id="15" dur="1000" fill="hold"/>
                                            <p:tgtEl>
                                              <p:spTgt spid="3"/>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C9793FB1-50BF-48B5-93BF-498D18500BD1}"/>
              </a:ext>
            </a:extLst>
          </p:cNvPr>
          <p:cNvSpPr/>
          <p:nvPr/>
        </p:nvSpPr>
        <p:spPr>
          <a:xfrm>
            <a:off x="685217"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二、健全人格的模式</a:t>
            </a:r>
          </a:p>
        </p:txBody>
      </p:sp>
      <p:sp>
        <p:nvSpPr>
          <p:cNvPr id="10" name="Title 1">
            <a:extLst>
              <a:ext uri="{FF2B5EF4-FFF2-40B4-BE49-F238E27FC236}">
                <a16:creationId xmlns:a16="http://schemas.microsoft.com/office/drawing/2014/main" id="{16BF50BC-4B58-4B12-B231-D769E016CBDB}"/>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人格与健全人格</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1" name="等腰三角形 40">
            <a:extLst>
              <a:ext uri="{FF2B5EF4-FFF2-40B4-BE49-F238E27FC236}">
                <a16:creationId xmlns:a16="http://schemas.microsoft.com/office/drawing/2014/main" id="{F9AD52E7-C644-4798-BDB6-5FFCC5FDB3C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2" name="直接连接符 41">
            <a:extLst>
              <a:ext uri="{FF2B5EF4-FFF2-40B4-BE49-F238E27FC236}">
                <a16:creationId xmlns:a16="http://schemas.microsoft.com/office/drawing/2014/main" id="{888960FA-1D61-4C38-9F7E-D2F9E1C5D4D7}"/>
              </a:ext>
            </a:extLst>
          </p:cNvPr>
          <p:cNvCxnSpPr>
            <a:cxnSpLocks/>
          </p:cNvCxnSpPr>
          <p:nvPr/>
        </p:nvCxnSpPr>
        <p:spPr>
          <a:xfrm>
            <a:off x="3028136" y="521032"/>
            <a:ext cx="61158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3" name="等腰三角形 42">
            <a:extLst>
              <a:ext uri="{FF2B5EF4-FFF2-40B4-BE49-F238E27FC236}">
                <a16:creationId xmlns:a16="http://schemas.microsoft.com/office/drawing/2014/main" id="{F1F68E09-C848-4EE7-B97D-6059CB28548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4" name="直接连接符 43">
            <a:extLst>
              <a:ext uri="{FF2B5EF4-FFF2-40B4-BE49-F238E27FC236}">
                <a16:creationId xmlns:a16="http://schemas.microsoft.com/office/drawing/2014/main" id="{9BA6BCBD-EFE9-40AE-B741-FDA9A7254F84}"/>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6" name="组合 35">
            <a:extLst>
              <a:ext uri="{FF2B5EF4-FFF2-40B4-BE49-F238E27FC236}">
                <a16:creationId xmlns:a16="http://schemas.microsoft.com/office/drawing/2014/main" id="{C478934B-A244-48EA-A18B-14404F213F03}"/>
              </a:ext>
            </a:extLst>
          </p:cNvPr>
          <p:cNvGrpSpPr/>
          <p:nvPr/>
        </p:nvGrpSpPr>
        <p:grpSpPr>
          <a:xfrm>
            <a:off x="1835696" y="1851671"/>
            <a:ext cx="5640255" cy="1224135"/>
            <a:chOff x="998243" y="1469465"/>
            <a:chExt cx="7520341" cy="1632180"/>
          </a:xfrm>
        </p:grpSpPr>
        <p:grpSp>
          <p:nvGrpSpPr>
            <p:cNvPr id="40" name="组合 39">
              <a:extLst>
                <a:ext uri="{FF2B5EF4-FFF2-40B4-BE49-F238E27FC236}">
                  <a16:creationId xmlns:a16="http://schemas.microsoft.com/office/drawing/2014/main" id="{A114188D-8383-4381-BEC1-2ED6F6B3E19F}"/>
                </a:ext>
              </a:extLst>
            </p:cNvPr>
            <p:cNvGrpSpPr/>
            <p:nvPr/>
          </p:nvGrpSpPr>
          <p:grpSpPr>
            <a:xfrm>
              <a:off x="998243" y="1469465"/>
              <a:ext cx="7520341" cy="1632180"/>
              <a:chOff x="3287071" y="1345114"/>
              <a:chExt cx="5911858" cy="1283083"/>
            </a:xfrm>
          </p:grpSpPr>
          <p:sp>
            <p:nvSpPr>
              <p:cNvPr id="48" name="矩形 47">
                <a:extLst>
                  <a:ext uri="{FF2B5EF4-FFF2-40B4-BE49-F238E27FC236}">
                    <a16:creationId xmlns:a16="http://schemas.microsoft.com/office/drawing/2014/main" id="{89EC7411-70B4-4AC3-A744-44E4E41D44D5}"/>
                  </a:ext>
                </a:extLst>
              </p:cNvPr>
              <p:cNvSpPr/>
              <p:nvPr/>
            </p:nvSpPr>
            <p:spPr>
              <a:xfrm>
                <a:off x="3287071" y="1413123"/>
                <a:ext cx="5911858" cy="1215074"/>
              </a:xfrm>
              <a:prstGeom prst="rect">
                <a:avLst/>
              </a:prstGeom>
              <a:noFill/>
              <a:ln w="63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49" name="矩形 48">
                <a:extLst>
                  <a:ext uri="{FF2B5EF4-FFF2-40B4-BE49-F238E27FC236}">
                    <a16:creationId xmlns:a16="http://schemas.microsoft.com/office/drawing/2014/main" id="{23648A3A-7409-4ABA-9CB7-0B2D4659A8BC}"/>
                  </a:ext>
                </a:extLst>
              </p:cNvPr>
              <p:cNvSpPr/>
              <p:nvPr/>
            </p:nvSpPr>
            <p:spPr>
              <a:xfrm>
                <a:off x="3355880" y="1345114"/>
                <a:ext cx="1012618" cy="80998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b">
                <a:normAutofit/>
              </a:bodyPr>
              <a:lstStyle/>
              <a:p>
                <a:pPr algn="ctr"/>
                <a:endParaRPr lang="en-US" sz="2500" dirty="0"/>
              </a:p>
            </p:txBody>
          </p:sp>
        </p:grpSp>
        <p:sp>
          <p:nvSpPr>
            <p:cNvPr id="45" name="矩形 44">
              <a:extLst>
                <a:ext uri="{FF2B5EF4-FFF2-40B4-BE49-F238E27FC236}">
                  <a16:creationId xmlns:a16="http://schemas.microsoft.com/office/drawing/2014/main" id="{731A26B7-78E1-45EB-8765-FB73FBAEA3FF}"/>
                </a:ext>
              </a:extLst>
            </p:cNvPr>
            <p:cNvSpPr/>
            <p:nvPr/>
          </p:nvSpPr>
          <p:spPr>
            <a:xfrm>
              <a:off x="2546403" y="1706288"/>
              <a:ext cx="5876171" cy="1302772"/>
            </a:xfrm>
            <a:prstGeom prst="rect">
              <a:avLst/>
            </a:prstGeom>
            <a:noFill/>
            <a:ln w="254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t">
              <a:normAutofit/>
            </a:bodyPr>
            <a:lstStyle/>
            <a:p>
              <a:pPr>
                <a:lnSpc>
                  <a:spcPts val="2000"/>
                </a:lnSpc>
              </a:pPr>
              <a:r>
                <a:rPr lang="zh-CN" altLang="en-US" sz="1400" dirty="0">
                  <a:solidFill>
                    <a:schemeClr val="tx1">
                      <a:lumMod val="65000"/>
                      <a:lumOff val="35000"/>
                    </a:schemeClr>
                  </a:solidFill>
                </a:rPr>
                <a:t>也称完美人格、理想人格，是生物进化所赋予人的本性在充分发挥时所能达到的境界，是个人最佳心理和行为的有机整合，也是人类应该追求的价值目标。</a:t>
              </a:r>
              <a:endParaRPr lang="en-US" altLang="zh-CN" sz="1400" dirty="0"/>
            </a:p>
          </p:txBody>
        </p:sp>
      </p:grpSp>
      <p:sp>
        <p:nvSpPr>
          <p:cNvPr id="50" name="文本框 49">
            <a:extLst>
              <a:ext uri="{FF2B5EF4-FFF2-40B4-BE49-F238E27FC236}">
                <a16:creationId xmlns:a16="http://schemas.microsoft.com/office/drawing/2014/main" id="{411E1458-153D-448A-964B-34F500B7822F}"/>
              </a:ext>
            </a:extLst>
          </p:cNvPr>
          <p:cNvSpPr txBox="1"/>
          <p:nvPr/>
        </p:nvSpPr>
        <p:spPr>
          <a:xfrm>
            <a:off x="1945808" y="1871489"/>
            <a:ext cx="908848" cy="707886"/>
          </a:xfrm>
          <a:prstGeom prst="rect">
            <a:avLst/>
          </a:prstGeom>
          <a:noFill/>
        </p:spPr>
        <p:txBody>
          <a:bodyPr wrap="square">
            <a:spAutoFit/>
          </a:bodyPr>
          <a:lstStyle/>
          <a:p>
            <a:pPr algn="ctr"/>
            <a:r>
              <a:rPr lang="zh-CN" altLang="en-US" sz="2000" b="1" dirty="0">
                <a:solidFill>
                  <a:schemeClr val="bg1"/>
                </a:solidFill>
              </a:rPr>
              <a:t>健全人格</a:t>
            </a:r>
            <a:endParaRPr lang="en-US" altLang="zh-CN" sz="2000" b="1" dirty="0">
              <a:solidFill>
                <a:schemeClr val="bg1"/>
              </a:solidFill>
            </a:endParaRPr>
          </a:p>
        </p:txBody>
      </p:sp>
    </p:spTree>
    <p:extLst>
      <p:ext uri="{BB962C8B-B14F-4D97-AF65-F5344CB8AC3E}">
        <p14:creationId xmlns:p14="http://schemas.microsoft.com/office/powerpoint/2010/main" val="39815386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A8DD1A41-EFBB-4968-85C8-66303A79A9EB}"/>
              </a:ext>
            </a:extLst>
          </p:cNvPr>
          <p:cNvGrpSpPr/>
          <p:nvPr/>
        </p:nvGrpSpPr>
        <p:grpSpPr>
          <a:xfrm>
            <a:off x="5534445" y="1470757"/>
            <a:ext cx="2741162" cy="892262"/>
            <a:chOff x="6151318" y="2292812"/>
            <a:chExt cx="2741162" cy="892262"/>
          </a:xfrm>
        </p:grpSpPr>
        <p:sp>
          <p:nvSpPr>
            <p:cNvPr id="12" name="对角圆角矩形 29"/>
            <p:cNvSpPr/>
            <p:nvPr/>
          </p:nvSpPr>
          <p:spPr>
            <a:xfrm rot="16200000">
              <a:off x="6143456" y="2300674"/>
              <a:ext cx="892262" cy="876538"/>
            </a:xfrm>
            <a:prstGeom prst="round2DiagRect">
              <a:avLst>
                <a:gd name="adj1" fmla="val 50000"/>
                <a:gd name="adj2" fmla="val 0"/>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3" name="对角圆角矩形 30"/>
            <p:cNvSpPr/>
            <p:nvPr/>
          </p:nvSpPr>
          <p:spPr>
            <a:xfrm rot="16200000">
              <a:off x="6223854" y="2370792"/>
              <a:ext cx="748020" cy="734837"/>
            </a:xfrm>
            <a:prstGeom prst="round2Diag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7" name="文本框 56">
              <a:extLst>
                <a:ext uri="{FF2B5EF4-FFF2-40B4-BE49-F238E27FC236}">
                  <a16:creationId xmlns:a16="http://schemas.microsoft.com/office/drawing/2014/main" id="{A22A21C5-C66A-472E-ACD2-2A73491728BB}"/>
                </a:ext>
              </a:extLst>
            </p:cNvPr>
            <p:cNvSpPr txBox="1"/>
            <p:nvPr/>
          </p:nvSpPr>
          <p:spPr>
            <a:xfrm>
              <a:off x="7046730" y="2504747"/>
              <a:ext cx="1845750" cy="523220"/>
            </a:xfrm>
            <a:prstGeom prst="rect">
              <a:avLst/>
            </a:prstGeom>
            <a:noFill/>
          </p:spPr>
          <p:txBody>
            <a:bodyPr wrap="square">
              <a:spAutoFit/>
            </a:bodyPr>
            <a:lstStyle/>
            <a:p>
              <a:r>
                <a:rPr lang="zh-CN" altLang="en-US" sz="1400" b="1" dirty="0">
                  <a:solidFill>
                    <a:schemeClr val="tx1">
                      <a:lumMod val="50000"/>
                      <a:lumOff val="50000"/>
                    </a:schemeClr>
                  </a:solidFill>
                  <a:latin typeface="+mj-ea"/>
                  <a:ea typeface="+mj-ea"/>
                </a:rPr>
                <a:t>罗杰斯的“功能充分发挥者”模型</a:t>
              </a:r>
            </a:p>
          </p:txBody>
        </p:sp>
        <p:sp>
          <p:nvSpPr>
            <p:cNvPr id="46" name="任意多边形 28">
              <a:extLst>
                <a:ext uri="{FF2B5EF4-FFF2-40B4-BE49-F238E27FC236}">
                  <a16:creationId xmlns:a16="http://schemas.microsoft.com/office/drawing/2014/main" id="{35BF2865-89D8-4FAD-A89B-C8787A4E91AD}"/>
                </a:ext>
              </a:extLst>
            </p:cNvPr>
            <p:cNvSpPr>
              <a:spLocks/>
            </p:cNvSpPr>
            <p:nvPr/>
          </p:nvSpPr>
          <p:spPr bwMode="auto">
            <a:xfrm>
              <a:off x="6450169" y="2520726"/>
              <a:ext cx="295390" cy="43496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4" name="组合 3">
            <a:extLst>
              <a:ext uri="{FF2B5EF4-FFF2-40B4-BE49-F238E27FC236}">
                <a16:creationId xmlns:a16="http://schemas.microsoft.com/office/drawing/2014/main" id="{14C63DFC-92A2-4115-9263-F49637C96F58}"/>
              </a:ext>
            </a:extLst>
          </p:cNvPr>
          <p:cNvGrpSpPr/>
          <p:nvPr/>
        </p:nvGrpSpPr>
        <p:grpSpPr>
          <a:xfrm>
            <a:off x="852232" y="3486567"/>
            <a:ext cx="2318900" cy="892262"/>
            <a:chOff x="1414903" y="3780518"/>
            <a:chExt cx="2318900" cy="892262"/>
          </a:xfrm>
        </p:grpSpPr>
        <p:grpSp>
          <p:nvGrpSpPr>
            <p:cNvPr id="58" name="组合 57">
              <a:extLst>
                <a:ext uri="{FF2B5EF4-FFF2-40B4-BE49-F238E27FC236}">
                  <a16:creationId xmlns:a16="http://schemas.microsoft.com/office/drawing/2014/main" id="{75FDBED4-D6BA-4962-960F-19D69C21D312}"/>
                </a:ext>
              </a:extLst>
            </p:cNvPr>
            <p:cNvGrpSpPr/>
            <p:nvPr/>
          </p:nvGrpSpPr>
          <p:grpSpPr>
            <a:xfrm>
              <a:off x="2857265" y="3780518"/>
              <a:ext cx="876538" cy="892262"/>
              <a:chOff x="4852515" y="3535572"/>
              <a:chExt cx="1168717" cy="1189683"/>
            </a:xfrm>
          </p:grpSpPr>
          <p:sp>
            <p:nvSpPr>
              <p:cNvPr id="59" name="对角圆角矩形 29">
                <a:extLst>
                  <a:ext uri="{FF2B5EF4-FFF2-40B4-BE49-F238E27FC236}">
                    <a16:creationId xmlns:a16="http://schemas.microsoft.com/office/drawing/2014/main" id="{470B6B86-E983-4E8F-BC44-57A75992E037}"/>
                  </a:ext>
                </a:extLst>
              </p:cNvPr>
              <p:cNvSpPr/>
              <p:nvPr/>
            </p:nvSpPr>
            <p:spPr>
              <a:xfrm rot="16200000">
                <a:off x="4842032" y="3546055"/>
                <a:ext cx="1189683" cy="1168717"/>
              </a:xfrm>
              <a:prstGeom prst="round2DiagRect">
                <a:avLst>
                  <a:gd name="adj1" fmla="val 50000"/>
                  <a:gd name="adj2" fmla="val 0"/>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0" name="对角圆角矩形 30">
                <a:extLst>
                  <a:ext uri="{FF2B5EF4-FFF2-40B4-BE49-F238E27FC236}">
                    <a16:creationId xmlns:a16="http://schemas.microsoft.com/office/drawing/2014/main" id="{076AABF8-6ECA-416E-93E0-044BF504C455}"/>
                  </a:ext>
                </a:extLst>
              </p:cNvPr>
              <p:cNvSpPr/>
              <p:nvPr/>
            </p:nvSpPr>
            <p:spPr>
              <a:xfrm rot="16200000">
                <a:off x="4949228" y="3639545"/>
                <a:ext cx="997360" cy="979782"/>
              </a:xfrm>
              <a:prstGeom prst="round2Diag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62" name="文本框 61">
              <a:extLst>
                <a:ext uri="{FF2B5EF4-FFF2-40B4-BE49-F238E27FC236}">
                  <a16:creationId xmlns:a16="http://schemas.microsoft.com/office/drawing/2014/main" id="{6CE29BC8-7B20-4454-AF8B-A54A802B9C94}"/>
                </a:ext>
              </a:extLst>
            </p:cNvPr>
            <p:cNvSpPr txBox="1"/>
            <p:nvPr/>
          </p:nvSpPr>
          <p:spPr>
            <a:xfrm>
              <a:off x="1414903" y="3933528"/>
              <a:ext cx="1414532" cy="523220"/>
            </a:xfrm>
            <a:prstGeom prst="rect">
              <a:avLst/>
            </a:prstGeom>
            <a:noFill/>
          </p:spPr>
          <p:txBody>
            <a:bodyPr wrap="square">
              <a:spAutoFit/>
            </a:bodyPr>
            <a:lstStyle/>
            <a:p>
              <a:pPr algn="r"/>
              <a:r>
                <a:rPr lang="zh-CN" altLang="en-US" sz="1400" b="1" dirty="0">
                  <a:solidFill>
                    <a:schemeClr val="tx1">
                      <a:lumMod val="50000"/>
                      <a:lumOff val="50000"/>
                    </a:schemeClr>
                  </a:solidFill>
                  <a:latin typeface="+mj-ea"/>
                  <a:ea typeface="+mj-ea"/>
                </a:rPr>
                <a:t>弗洛姆的“创发者”模型</a:t>
              </a:r>
            </a:p>
          </p:txBody>
        </p:sp>
        <p:sp>
          <p:nvSpPr>
            <p:cNvPr id="47" name="任意多边形 28">
              <a:extLst>
                <a:ext uri="{FF2B5EF4-FFF2-40B4-BE49-F238E27FC236}">
                  <a16:creationId xmlns:a16="http://schemas.microsoft.com/office/drawing/2014/main" id="{E07A83A6-8D39-4310-B659-0EA921A8465C}"/>
                </a:ext>
              </a:extLst>
            </p:cNvPr>
            <p:cNvSpPr>
              <a:spLocks/>
            </p:cNvSpPr>
            <p:nvPr/>
          </p:nvSpPr>
          <p:spPr bwMode="auto">
            <a:xfrm>
              <a:off x="3150303" y="3979679"/>
              <a:ext cx="295390" cy="434968"/>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3" name="组合 2">
            <a:extLst>
              <a:ext uri="{FF2B5EF4-FFF2-40B4-BE49-F238E27FC236}">
                <a16:creationId xmlns:a16="http://schemas.microsoft.com/office/drawing/2014/main" id="{B810E20E-B247-42CA-BED4-D84BF4C98281}"/>
              </a:ext>
            </a:extLst>
          </p:cNvPr>
          <p:cNvGrpSpPr/>
          <p:nvPr/>
        </p:nvGrpSpPr>
        <p:grpSpPr>
          <a:xfrm>
            <a:off x="3558166" y="2571005"/>
            <a:ext cx="1842369" cy="925862"/>
            <a:chOff x="3762627" y="2737475"/>
            <a:chExt cx="1842369" cy="925862"/>
          </a:xfrm>
        </p:grpSpPr>
        <p:sp>
          <p:nvSpPr>
            <p:cNvPr id="37" name="矩形 36">
              <a:extLst>
                <a:ext uri="{FF2B5EF4-FFF2-40B4-BE49-F238E27FC236}">
                  <a16:creationId xmlns:a16="http://schemas.microsoft.com/office/drawing/2014/main" id="{4DD89BAF-9CFE-4437-A08F-EA44C3EEAD98}"/>
                </a:ext>
              </a:extLst>
            </p:cNvPr>
            <p:cNvSpPr/>
            <p:nvPr/>
          </p:nvSpPr>
          <p:spPr>
            <a:xfrm>
              <a:off x="4360864" y="3079219"/>
              <a:ext cx="1244132" cy="242374"/>
            </a:xfrm>
            <a:prstGeom prst="rect">
              <a:avLst/>
            </a:prstGeom>
          </p:spPr>
          <p:txBody>
            <a:bodyPr wrap="none" lIns="360000" tIns="0" rIns="216000" bIns="0" anchor="ctr" anchorCtr="0">
              <a:noAutofit/>
            </a:bodyPr>
            <a:lstStyle/>
            <a:p>
              <a:r>
                <a:rPr lang="zh-CN" altLang="en-US" sz="1400" b="1" dirty="0">
                  <a:solidFill>
                    <a:schemeClr val="tx1">
                      <a:lumMod val="50000"/>
                      <a:lumOff val="50000"/>
                    </a:schemeClr>
                  </a:solidFill>
                  <a:latin typeface="+mj-ea"/>
                  <a:ea typeface="+mj-ea"/>
                  <a:cs typeface="+mn-ea"/>
                  <a:sym typeface="inpin heiti" panose="00000500000000000000" pitchFamily="2" charset="-122"/>
                </a:rPr>
                <a:t> 奥尔波特的</a:t>
              </a:r>
              <a:endParaRPr lang="en-US" altLang="zh-CN" sz="1400" b="1" dirty="0">
                <a:solidFill>
                  <a:schemeClr val="tx1">
                    <a:lumMod val="50000"/>
                    <a:lumOff val="50000"/>
                  </a:schemeClr>
                </a:solidFill>
                <a:latin typeface="+mj-ea"/>
                <a:ea typeface="+mj-ea"/>
                <a:cs typeface="+mn-ea"/>
                <a:sym typeface="inpin heiti" panose="00000500000000000000" pitchFamily="2" charset="-122"/>
              </a:endParaRPr>
            </a:p>
            <a:p>
              <a:r>
                <a:rPr lang="zh-CN" altLang="en-US" sz="1400" b="1" dirty="0">
                  <a:solidFill>
                    <a:schemeClr val="tx1">
                      <a:lumMod val="50000"/>
                      <a:lumOff val="50000"/>
                    </a:schemeClr>
                  </a:solidFill>
                  <a:latin typeface="+mj-ea"/>
                  <a:ea typeface="+mj-ea"/>
                  <a:cs typeface="+mn-ea"/>
                  <a:sym typeface="inpin heiti" panose="00000500000000000000" pitchFamily="2" charset="-122"/>
                </a:rPr>
                <a:t>“成熟者”模型</a:t>
              </a:r>
            </a:p>
          </p:txBody>
        </p:sp>
        <p:grpSp>
          <p:nvGrpSpPr>
            <p:cNvPr id="34" name="组合 33">
              <a:extLst>
                <a:ext uri="{FF2B5EF4-FFF2-40B4-BE49-F238E27FC236}">
                  <a16:creationId xmlns:a16="http://schemas.microsoft.com/office/drawing/2014/main" id="{0A6A09A4-3333-4BD5-A4DC-EE52627EF57F}"/>
                </a:ext>
              </a:extLst>
            </p:cNvPr>
            <p:cNvGrpSpPr/>
            <p:nvPr/>
          </p:nvGrpSpPr>
          <p:grpSpPr>
            <a:xfrm>
              <a:off x="3762627" y="2737475"/>
              <a:ext cx="909546" cy="925862"/>
              <a:chOff x="6129344" y="2728516"/>
              <a:chExt cx="1212728" cy="1234483"/>
            </a:xfrm>
          </p:grpSpPr>
          <p:sp>
            <p:nvSpPr>
              <p:cNvPr id="38" name="对角圆角矩形 23">
                <a:extLst>
                  <a:ext uri="{FF2B5EF4-FFF2-40B4-BE49-F238E27FC236}">
                    <a16:creationId xmlns:a16="http://schemas.microsoft.com/office/drawing/2014/main" id="{C6466D2E-4923-4B70-8368-8C4542CCDEC3}"/>
                  </a:ext>
                </a:extLst>
              </p:cNvPr>
              <p:cNvSpPr/>
              <p:nvPr/>
            </p:nvSpPr>
            <p:spPr>
              <a:xfrm rot="16200000">
                <a:off x="6118466" y="2739394"/>
                <a:ext cx="1234483" cy="1212728"/>
              </a:xfrm>
              <a:prstGeom prst="round2DiagRect">
                <a:avLst>
                  <a:gd name="adj1" fmla="val 50000"/>
                  <a:gd name="adj2" fmla="val 0"/>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9" name="对角圆角矩形 24">
                <a:extLst>
                  <a:ext uri="{FF2B5EF4-FFF2-40B4-BE49-F238E27FC236}">
                    <a16:creationId xmlns:a16="http://schemas.microsoft.com/office/drawing/2014/main" id="{05EF7430-547F-43AA-A5DA-70C24E1CE190}"/>
                  </a:ext>
                </a:extLst>
              </p:cNvPr>
              <p:cNvSpPr/>
              <p:nvPr/>
            </p:nvSpPr>
            <p:spPr>
              <a:xfrm rot="16200000">
                <a:off x="6229695" y="2836404"/>
                <a:ext cx="1034918" cy="1016679"/>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28" name="任意多边形 28"/>
            <p:cNvSpPr>
              <a:spLocks/>
            </p:cNvSpPr>
            <p:nvPr/>
          </p:nvSpPr>
          <p:spPr bwMode="auto">
            <a:xfrm>
              <a:off x="4067944" y="2955337"/>
              <a:ext cx="295390" cy="43496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5" name="组合 4">
            <a:extLst>
              <a:ext uri="{FF2B5EF4-FFF2-40B4-BE49-F238E27FC236}">
                <a16:creationId xmlns:a16="http://schemas.microsoft.com/office/drawing/2014/main" id="{B9888137-CE55-499E-8F89-37E114396E51}"/>
              </a:ext>
            </a:extLst>
          </p:cNvPr>
          <p:cNvGrpSpPr/>
          <p:nvPr/>
        </p:nvGrpSpPr>
        <p:grpSpPr>
          <a:xfrm>
            <a:off x="5652120" y="3468677"/>
            <a:ext cx="1887346" cy="901792"/>
            <a:chOff x="5369663" y="3698134"/>
            <a:chExt cx="1887346" cy="901792"/>
          </a:xfrm>
        </p:grpSpPr>
        <p:grpSp>
          <p:nvGrpSpPr>
            <p:cNvPr id="15" name="组合 14"/>
            <p:cNvGrpSpPr/>
            <p:nvPr/>
          </p:nvGrpSpPr>
          <p:grpSpPr>
            <a:xfrm>
              <a:off x="5369663" y="3698134"/>
              <a:ext cx="909546" cy="901792"/>
              <a:chOff x="6129344" y="2728516"/>
              <a:chExt cx="1212728" cy="1234483"/>
            </a:xfrm>
          </p:grpSpPr>
          <p:sp>
            <p:nvSpPr>
              <p:cNvPr id="19" name="对角圆角矩形 23"/>
              <p:cNvSpPr/>
              <p:nvPr/>
            </p:nvSpPr>
            <p:spPr>
              <a:xfrm rot="16200000">
                <a:off x="6118466" y="2739394"/>
                <a:ext cx="1234483" cy="1212728"/>
              </a:xfrm>
              <a:prstGeom prst="round2DiagRect">
                <a:avLst>
                  <a:gd name="adj1" fmla="val 50000"/>
                  <a:gd name="adj2" fmla="val 0"/>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0" name="对角圆角矩形 24"/>
              <p:cNvSpPr/>
              <p:nvPr/>
            </p:nvSpPr>
            <p:spPr>
              <a:xfrm rot="16200000">
                <a:off x="6229701" y="2836404"/>
                <a:ext cx="1034918" cy="1016679"/>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18" name="矩形 17"/>
            <p:cNvSpPr/>
            <p:nvPr/>
          </p:nvSpPr>
          <p:spPr>
            <a:xfrm>
              <a:off x="6012877" y="4124274"/>
              <a:ext cx="1244132" cy="236073"/>
            </a:xfrm>
            <a:prstGeom prst="rect">
              <a:avLst/>
            </a:prstGeom>
          </p:spPr>
          <p:txBody>
            <a:bodyPr wrap="none" lIns="360000" tIns="0" rIns="216000" bIns="0" anchor="ctr" anchorCtr="0">
              <a:noAutofit/>
            </a:bodyPr>
            <a:lstStyle/>
            <a:p>
              <a:r>
                <a:rPr lang="zh-CN" altLang="en-US" sz="1400" b="1" dirty="0">
                  <a:solidFill>
                    <a:schemeClr val="tx1">
                      <a:lumMod val="50000"/>
                      <a:lumOff val="50000"/>
                    </a:schemeClr>
                  </a:solidFill>
                  <a:latin typeface="+mj-ea"/>
                  <a:ea typeface="+mj-ea"/>
                  <a:cs typeface="+mn-ea"/>
                  <a:sym typeface="inpin heiti" panose="00000500000000000000" pitchFamily="2" charset="-122"/>
                </a:rPr>
                <a:t>皮尔斯的“立足</a:t>
              </a:r>
              <a:endParaRPr lang="en-US" altLang="zh-CN" sz="1400" b="1" dirty="0">
                <a:solidFill>
                  <a:schemeClr val="tx1">
                    <a:lumMod val="50000"/>
                    <a:lumOff val="50000"/>
                  </a:schemeClr>
                </a:solidFill>
                <a:latin typeface="+mj-ea"/>
                <a:ea typeface="+mj-ea"/>
                <a:cs typeface="+mn-ea"/>
                <a:sym typeface="inpin heiti" panose="00000500000000000000" pitchFamily="2" charset="-122"/>
              </a:endParaRPr>
            </a:p>
            <a:p>
              <a:r>
                <a:rPr lang="zh-CN" altLang="en-US" sz="1400" b="1" dirty="0">
                  <a:solidFill>
                    <a:schemeClr val="tx1">
                      <a:lumMod val="50000"/>
                      <a:lumOff val="50000"/>
                    </a:schemeClr>
                  </a:solidFill>
                  <a:latin typeface="+mj-ea"/>
                  <a:ea typeface="+mj-ea"/>
                  <a:cs typeface="+mn-ea"/>
                  <a:sym typeface="inpin heiti" panose="00000500000000000000" pitchFamily="2" charset="-122"/>
                </a:rPr>
                <a:t>现实者”模型</a:t>
              </a:r>
            </a:p>
          </p:txBody>
        </p:sp>
        <p:sp>
          <p:nvSpPr>
            <p:cNvPr id="7" name="任意多边形 28">
              <a:extLst>
                <a:ext uri="{FF2B5EF4-FFF2-40B4-BE49-F238E27FC236}">
                  <a16:creationId xmlns:a16="http://schemas.microsoft.com/office/drawing/2014/main" id="{D090995E-49F3-4DBA-A3D5-CD4CA49F23CA}"/>
                </a:ext>
              </a:extLst>
            </p:cNvPr>
            <p:cNvSpPr>
              <a:spLocks/>
            </p:cNvSpPr>
            <p:nvPr/>
          </p:nvSpPr>
          <p:spPr bwMode="auto">
            <a:xfrm>
              <a:off x="5716770" y="3937338"/>
              <a:ext cx="295390" cy="423659"/>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9" name="矩形 8">
            <a:extLst>
              <a:ext uri="{FF2B5EF4-FFF2-40B4-BE49-F238E27FC236}">
                <a16:creationId xmlns:a16="http://schemas.microsoft.com/office/drawing/2014/main" id="{C9793FB1-50BF-48B5-93BF-498D18500BD1}"/>
              </a:ext>
            </a:extLst>
          </p:cNvPr>
          <p:cNvSpPr/>
          <p:nvPr/>
        </p:nvSpPr>
        <p:spPr>
          <a:xfrm>
            <a:off x="685217"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二、健全人格的模式</a:t>
            </a:r>
          </a:p>
        </p:txBody>
      </p:sp>
      <p:sp>
        <p:nvSpPr>
          <p:cNvPr id="10" name="Title 1">
            <a:extLst>
              <a:ext uri="{FF2B5EF4-FFF2-40B4-BE49-F238E27FC236}">
                <a16:creationId xmlns:a16="http://schemas.microsoft.com/office/drawing/2014/main" id="{16BF50BC-4B58-4B12-B231-D769E016CBDB}"/>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人格与健全人格</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nvGrpSpPr>
          <p:cNvPr id="6" name="组合 5">
            <a:extLst>
              <a:ext uri="{FF2B5EF4-FFF2-40B4-BE49-F238E27FC236}">
                <a16:creationId xmlns:a16="http://schemas.microsoft.com/office/drawing/2014/main" id="{651FEA9C-4493-48EE-84E9-DA7C4C27474C}"/>
              </a:ext>
            </a:extLst>
          </p:cNvPr>
          <p:cNvGrpSpPr/>
          <p:nvPr/>
        </p:nvGrpSpPr>
        <p:grpSpPr>
          <a:xfrm>
            <a:off x="611560" y="1591652"/>
            <a:ext cx="2503952" cy="892262"/>
            <a:chOff x="924277" y="1587236"/>
            <a:chExt cx="2503952" cy="892262"/>
          </a:xfrm>
        </p:grpSpPr>
        <p:sp>
          <p:nvSpPr>
            <p:cNvPr id="73" name="文本框 72">
              <a:extLst>
                <a:ext uri="{FF2B5EF4-FFF2-40B4-BE49-F238E27FC236}">
                  <a16:creationId xmlns:a16="http://schemas.microsoft.com/office/drawing/2014/main" id="{95E012A4-D8E0-469A-950E-E26C8FA1E295}"/>
                </a:ext>
              </a:extLst>
            </p:cNvPr>
            <p:cNvSpPr txBox="1"/>
            <p:nvPr/>
          </p:nvSpPr>
          <p:spPr>
            <a:xfrm>
              <a:off x="924277" y="1650862"/>
              <a:ext cx="1608979" cy="523220"/>
            </a:xfrm>
            <a:prstGeom prst="rect">
              <a:avLst/>
            </a:prstGeom>
            <a:noFill/>
          </p:spPr>
          <p:txBody>
            <a:bodyPr wrap="square">
              <a:spAutoFit/>
            </a:bodyPr>
            <a:lstStyle/>
            <a:p>
              <a:pPr algn="r"/>
              <a:r>
                <a:rPr lang="zh-CN" altLang="en-US" sz="1400" b="1" dirty="0">
                  <a:solidFill>
                    <a:schemeClr val="tx1">
                      <a:lumMod val="50000"/>
                      <a:lumOff val="50000"/>
                    </a:schemeClr>
                  </a:solidFill>
                  <a:latin typeface="+mj-ea"/>
                  <a:ea typeface="+mj-ea"/>
                </a:rPr>
                <a:t>马斯洛的“自我实现者”模型</a:t>
              </a:r>
            </a:p>
          </p:txBody>
        </p:sp>
        <p:grpSp>
          <p:nvGrpSpPr>
            <p:cNvPr id="35" name="组合 34">
              <a:extLst>
                <a:ext uri="{FF2B5EF4-FFF2-40B4-BE49-F238E27FC236}">
                  <a16:creationId xmlns:a16="http://schemas.microsoft.com/office/drawing/2014/main" id="{5F032E00-AAF6-4439-AF69-B1166A8D12C5}"/>
                </a:ext>
              </a:extLst>
            </p:cNvPr>
            <p:cNvGrpSpPr/>
            <p:nvPr/>
          </p:nvGrpSpPr>
          <p:grpSpPr>
            <a:xfrm>
              <a:off x="2551691" y="1587236"/>
              <a:ext cx="876538" cy="892262"/>
              <a:chOff x="1777080" y="2001619"/>
              <a:chExt cx="876538" cy="892262"/>
            </a:xfrm>
          </p:grpSpPr>
          <p:sp>
            <p:nvSpPr>
              <p:cNvPr id="71" name="对角圆角矩形 29">
                <a:extLst>
                  <a:ext uri="{FF2B5EF4-FFF2-40B4-BE49-F238E27FC236}">
                    <a16:creationId xmlns:a16="http://schemas.microsoft.com/office/drawing/2014/main" id="{80FF5D09-ADE3-4FFF-BDBD-3A9990106111}"/>
                  </a:ext>
                </a:extLst>
              </p:cNvPr>
              <p:cNvSpPr/>
              <p:nvPr/>
            </p:nvSpPr>
            <p:spPr>
              <a:xfrm rot="16200000">
                <a:off x="1769218" y="2009481"/>
                <a:ext cx="892262" cy="876538"/>
              </a:xfrm>
              <a:prstGeom prst="round2DiagRect">
                <a:avLst>
                  <a:gd name="adj1" fmla="val 50000"/>
                  <a:gd name="adj2" fmla="val 0"/>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2" name="对角圆角矩形 30">
                <a:extLst>
                  <a:ext uri="{FF2B5EF4-FFF2-40B4-BE49-F238E27FC236}">
                    <a16:creationId xmlns:a16="http://schemas.microsoft.com/office/drawing/2014/main" id="{B1FF5231-7B47-494E-ACFE-E74859B5B178}"/>
                  </a:ext>
                </a:extLst>
              </p:cNvPr>
              <p:cNvSpPr/>
              <p:nvPr/>
            </p:nvSpPr>
            <p:spPr>
              <a:xfrm rot="16200000">
                <a:off x="1849616" y="2079599"/>
                <a:ext cx="748020" cy="734837"/>
              </a:xfrm>
              <a:prstGeom prst="round2Diag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4" name="任意多边形 28">
                <a:extLst>
                  <a:ext uri="{FF2B5EF4-FFF2-40B4-BE49-F238E27FC236}">
                    <a16:creationId xmlns:a16="http://schemas.microsoft.com/office/drawing/2014/main" id="{B89B9D80-AB91-47FE-B477-D4B243FBBCC7}"/>
                  </a:ext>
                </a:extLst>
              </p:cNvPr>
              <p:cNvSpPr>
                <a:spLocks/>
              </p:cNvSpPr>
              <p:nvPr/>
            </p:nvSpPr>
            <p:spPr bwMode="auto">
              <a:xfrm>
                <a:off x="2075931" y="2229533"/>
                <a:ext cx="295390" cy="43496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sp>
        <p:nvSpPr>
          <p:cNvPr id="41" name="等腰三角形 40">
            <a:extLst>
              <a:ext uri="{FF2B5EF4-FFF2-40B4-BE49-F238E27FC236}">
                <a16:creationId xmlns:a16="http://schemas.microsoft.com/office/drawing/2014/main" id="{F9AD52E7-C644-4798-BDB6-5FFCC5FDB3C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2" name="直接连接符 41">
            <a:extLst>
              <a:ext uri="{FF2B5EF4-FFF2-40B4-BE49-F238E27FC236}">
                <a16:creationId xmlns:a16="http://schemas.microsoft.com/office/drawing/2014/main" id="{888960FA-1D61-4C38-9F7E-D2F9E1C5D4D7}"/>
              </a:ext>
            </a:extLst>
          </p:cNvPr>
          <p:cNvCxnSpPr>
            <a:cxnSpLocks/>
          </p:cNvCxnSpPr>
          <p:nvPr/>
        </p:nvCxnSpPr>
        <p:spPr>
          <a:xfrm>
            <a:off x="3028136" y="521032"/>
            <a:ext cx="61158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3" name="等腰三角形 42">
            <a:extLst>
              <a:ext uri="{FF2B5EF4-FFF2-40B4-BE49-F238E27FC236}">
                <a16:creationId xmlns:a16="http://schemas.microsoft.com/office/drawing/2014/main" id="{F1F68E09-C848-4EE7-B97D-6059CB28548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4" name="直接连接符 43">
            <a:extLst>
              <a:ext uri="{FF2B5EF4-FFF2-40B4-BE49-F238E27FC236}">
                <a16:creationId xmlns:a16="http://schemas.microsoft.com/office/drawing/2014/main" id="{9BA6BCBD-EFE9-40AE-B741-FDA9A7254F84}"/>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037164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矩形 86">
            <a:extLst>
              <a:ext uri="{FF2B5EF4-FFF2-40B4-BE49-F238E27FC236}">
                <a16:creationId xmlns:a16="http://schemas.microsoft.com/office/drawing/2014/main" id="{0CE3A4A1-5348-487D-A91D-049ACDDB08E3}"/>
              </a:ext>
            </a:extLst>
          </p:cNvPr>
          <p:cNvSpPr/>
          <p:nvPr/>
        </p:nvSpPr>
        <p:spPr>
          <a:xfrm>
            <a:off x="1600051" y="1275606"/>
            <a:ext cx="1877445" cy="28122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5" name="任意多边形: 形状 34">
            <a:extLst>
              <a:ext uri="{FF2B5EF4-FFF2-40B4-BE49-F238E27FC236}">
                <a16:creationId xmlns:a16="http://schemas.microsoft.com/office/drawing/2014/main" id="{99E14769-E170-4F25-8868-7C0E1F95C99F}"/>
              </a:ext>
            </a:extLst>
          </p:cNvPr>
          <p:cNvSpPr>
            <a:spLocks/>
          </p:cNvSpPr>
          <p:nvPr/>
        </p:nvSpPr>
        <p:spPr bwMode="auto">
          <a:xfrm>
            <a:off x="7713875" y="693089"/>
            <a:ext cx="196575" cy="196275"/>
          </a:xfrm>
          <a:custGeom>
            <a:avLst/>
            <a:gdLst>
              <a:gd name="connsiteX0" fmla="*/ 497095 w 607639"/>
              <a:gd name="connsiteY0" fmla="*/ 261992 h 606722"/>
              <a:gd name="connsiteX1" fmla="*/ 497095 w 607639"/>
              <a:gd name="connsiteY1" fmla="*/ 468794 h 606722"/>
              <a:gd name="connsiteX2" fmla="*/ 524775 w 607639"/>
              <a:gd name="connsiteY2" fmla="*/ 468794 h 606722"/>
              <a:gd name="connsiteX3" fmla="*/ 524775 w 607639"/>
              <a:gd name="connsiteY3" fmla="*/ 261992 h 606722"/>
              <a:gd name="connsiteX4" fmla="*/ 414320 w 607639"/>
              <a:gd name="connsiteY4" fmla="*/ 261992 h 606722"/>
              <a:gd name="connsiteX5" fmla="*/ 414320 w 607639"/>
              <a:gd name="connsiteY5" fmla="*/ 468794 h 606722"/>
              <a:gd name="connsiteX6" fmla="*/ 469503 w 607639"/>
              <a:gd name="connsiteY6" fmla="*/ 468794 h 606722"/>
              <a:gd name="connsiteX7" fmla="*/ 469503 w 607639"/>
              <a:gd name="connsiteY7" fmla="*/ 261992 h 606722"/>
              <a:gd name="connsiteX8" fmla="*/ 359047 w 607639"/>
              <a:gd name="connsiteY8" fmla="*/ 261992 h 606722"/>
              <a:gd name="connsiteX9" fmla="*/ 359047 w 607639"/>
              <a:gd name="connsiteY9" fmla="*/ 468794 h 606722"/>
              <a:gd name="connsiteX10" fmla="*/ 386639 w 607639"/>
              <a:gd name="connsiteY10" fmla="*/ 468794 h 606722"/>
              <a:gd name="connsiteX11" fmla="*/ 386639 w 607639"/>
              <a:gd name="connsiteY11" fmla="*/ 261992 h 606722"/>
              <a:gd name="connsiteX12" fmla="*/ 276183 w 607639"/>
              <a:gd name="connsiteY12" fmla="*/ 261992 h 606722"/>
              <a:gd name="connsiteX13" fmla="*/ 276183 w 607639"/>
              <a:gd name="connsiteY13" fmla="*/ 468794 h 606722"/>
              <a:gd name="connsiteX14" fmla="*/ 331456 w 607639"/>
              <a:gd name="connsiteY14" fmla="*/ 468794 h 606722"/>
              <a:gd name="connsiteX15" fmla="*/ 331456 w 607639"/>
              <a:gd name="connsiteY15" fmla="*/ 261992 h 606722"/>
              <a:gd name="connsiteX16" fmla="*/ 220911 w 607639"/>
              <a:gd name="connsiteY16" fmla="*/ 261992 h 606722"/>
              <a:gd name="connsiteX17" fmla="*/ 220911 w 607639"/>
              <a:gd name="connsiteY17" fmla="*/ 468794 h 606722"/>
              <a:gd name="connsiteX18" fmla="*/ 248592 w 607639"/>
              <a:gd name="connsiteY18" fmla="*/ 468794 h 606722"/>
              <a:gd name="connsiteX19" fmla="*/ 248592 w 607639"/>
              <a:gd name="connsiteY19" fmla="*/ 261992 h 606722"/>
              <a:gd name="connsiteX20" fmla="*/ 138136 w 607639"/>
              <a:gd name="connsiteY20" fmla="*/ 261992 h 606722"/>
              <a:gd name="connsiteX21" fmla="*/ 138136 w 607639"/>
              <a:gd name="connsiteY21" fmla="*/ 468794 h 606722"/>
              <a:gd name="connsiteX22" fmla="*/ 193319 w 607639"/>
              <a:gd name="connsiteY22" fmla="*/ 468794 h 606722"/>
              <a:gd name="connsiteX23" fmla="*/ 193319 w 607639"/>
              <a:gd name="connsiteY23" fmla="*/ 261992 h 606722"/>
              <a:gd name="connsiteX24" fmla="*/ 82864 w 607639"/>
              <a:gd name="connsiteY24" fmla="*/ 261992 h 606722"/>
              <a:gd name="connsiteX25" fmla="*/ 82864 w 607639"/>
              <a:gd name="connsiteY25" fmla="*/ 468794 h 606722"/>
              <a:gd name="connsiteX26" fmla="*/ 110455 w 607639"/>
              <a:gd name="connsiteY26" fmla="*/ 468794 h 606722"/>
              <a:gd name="connsiteX27" fmla="*/ 110455 w 607639"/>
              <a:gd name="connsiteY27" fmla="*/ 261992 h 606722"/>
              <a:gd name="connsiteX28" fmla="*/ 303820 w 607639"/>
              <a:gd name="connsiteY28" fmla="*/ 110294 h 606722"/>
              <a:gd name="connsiteX29" fmla="*/ 331447 w 607639"/>
              <a:gd name="connsiteY29" fmla="*/ 137885 h 606722"/>
              <a:gd name="connsiteX30" fmla="*/ 303820 w 607639"/>
              <a:gd name="connsiteY30" fmla="*/ 165476 h 606722"/>
              <a:gd name="connsiteX31" fmla="*/ 276193 w 607639"/>
              <a:gd name="connsiteY31" fmla="*/ 137885 h 606722"/>
              <a:gd name="connsiteX32" fmla="*/ 303820 w 607639"/>
              <a:gd name="connsiteY32" fmla="*/ 110294 h 606722"/>
              <a:gd name="connsiteX33" fmla="*/ 303775 w 607639"/>
              <a:gd name="connsiteY33" fmla="*/ 27550 h 606722"/>
              <a:gd name="connsiteX34" fmla="*/ 174005 w 607639"/>
              <a:gd name="connsiteY34" fmla="*/ 103446 h 606722"/>
              <a:gd name="connsiteX35" fmla="*/ 299681 w 607639"/>
              <a:gd name="connsiteY35" fmla="*/ 56522 h 606722"/>
              <a:gd name="connsiteX36" fmla="*/ 309293 w 607639"/>
              <a:gd name="connsiteY36" fmla="*/ 55189 h 606722"/>
              <a:gd name="connsiteX37" fmla="*/ 434969 w 607639"/>
              <a:gd name="connsiteY37" fmla="*/ 102024 h 606722"/>
              <a:gd name="connsiteX38" fmla="*/ 303775 w 607639"/>
              <a:gd name="connsiteY38" fmla="*/ 27550 h 606722"/>
              <a:gd name="connsiteX39" fmla="*/ 303775 w 607639"/>
              <a:gd name="connsiteY39" fmla="*/ 0 h 606722"/>
              <a:gd name="connsiteX40" fmla="*/ 470927 w 607639"/>
              <a:gd name="connsiteY40" fmla="*/ 115799 h 606722"/>
              <a:gd name="connsiteX41" fmla="*/ 570346 w 607639"/>
              <a:gd name="connsiteY41" fmla="*/ 153036 h 606722"/>
              <a:gd name="connsiteX42" fmla="*/ 579958 w 607639"/>
              <a:gd name="connsiteY42" fmla="*/ 165478 h 606722"/>
              <a:gd name="connsiteX43" fmla="*/ 579958 w 607639"/>
              <a:gd name="connsiteY43" fmla="*/ 193028 h 606722"/>
              <a:gd name="connsiteX44" fmla="*/ 579958 w 607639"/>
              <a:gd name="connsiteY44" fmla="*/ 248217 h 606722"/>
              <a:gd name="connsiteX45" fmla="*/ 566163 w 607639"/>
              <a:gd name="connsiteY45" fmla="*/ 261992 h 606722"/>
              <a:gd name="connsiteX46" fmla="*/ 552367 w 607639"/>
              <a:gd name="connsiteY46" fmla="*/ 261992 h 606722"/>
              <a:gd name="connsiteX47" fmla="*/ 552367 w 607639"/>
              <a:gd name="connsiteY47" fmla="*/ 468794 h 606722"/>
              <a:gd name="connsiteX48" fmla="*/ 566163 w 607639"/>
              <a:gd name="connsiteY48" fmla="*/ 468794 h 606722"/>
              <a:gd name="connsiteX49" fmla="*/ 579958 w 607639"/>
              <a:gd name="connsiteY49" fmla="*/ 482569 h 606722"/>
              <a:gd name="connsiteX50" fmla="*/ 566163 w 607639"/>
              <a:gd name="connsiteY50" fmla="*/ 496344 h 606722"/>
              <a:gd name="connsiteX51" fmla="*/ 538571 w 607639"/>
              <a:gd name="connsiteY51" fmla="*/ 496344 h 606722"/>
              <a:gd name="connsiteX52" fmla="*/ 483299 w 607639"/>
              <a:gd name="connsiteY52" fmla="*/ 496344 h 606722"/>
              <a:gd name="connsiteX53" fmla="*/ 400435 w 607639"/>
              <a:gd name="connsiteY53" fmla="*/ 496344 h 606722"/>
              <a:gd name="connsiteX54" fmla="*/ 345252 w 607639"/>
              <a:gd name="connsiteY54" fmla="*/ 496344 h 606722"/>
              <a:gd name="connsiteX55" fmla="*/ 262387 w 607639"/>
              <a:gd name="connsiteY55" fmla="*/ 496344 h 606722"/>
              <a:gd name="connsiteX56" fmla="*/ 207115 w 607639"/>
              <a:gd name="connsiteY56" fmla="*/ 496344 h 606722"/>
              <a:gd name="connsiteX57" fmla="*/ 124251 w 607639"/>
              <a:gd name="connsiteY57" fmla="*/ 496344 h 606722"/>
              <a:gd name="connsiteX58" fmla="*/ 69068 w 607639"/>
              <a:gd name="connsiteY58" fmla="*/ 496344 h 606722"/>
              <a:gd name="connsiteX59" fmla="*/ 55272 w 607639"/>
              <a:gd name="connsiteY59" fmla="*/ 496344 h 606722"/>
              <a:gd name="connsiteX60" fmla="*/ 55272 w 607639"/>
              <a:gd name="connsiteY60" fmla="*/ 537758 h 606722"/>
              <a:gd name="connsiteX61" fmla="*/ 41387 w 607639"/>
              <a:gd name="connsiteY61" fmla="*/ 551533 h 606722"/>
              <a:gd name="connsiteX62" fmla="*/ 27592 w 607639"/>
              <a:gd name="connsiteY62" fmla="*/ 551533 h 606722"/>
              <a:gd name="connsiteX63" fmla="*/ 27592 w 607639"/>
              <a:gd name="connsiteY63" fmla="*/ 579083 h 606722"/>
              <a:gd name="connsiteX64" fmla="*/ 579958 w 607639"/>
              <a:gd name="connsiteY64" fmla="*/ 579083 h 606722"/>
              <a:gd name="connsiteX65" fmla="*/ 579958 w 607639"/>
              <a:gd name="connsiteY65" fmla="*/ 551533 h 606722"/>
              <a:gd name="connsiteX66" fmla="*/ 96660 w 607639"/>
              <a:gd name="connsiteY66" fmla="*/ 551533 h 606722"/>
              <a:gd name="connsiteX67" fmla="*/ 82864 w 607639"/>
              <a:gd name="connsiteY67" fmla="*/ 537758 h 606722"/>
              <a:gd name="connsiteX68" fmla="*/ 96660 w 607639"/>
              <a:gd name="connsiteY68" fmla="*/ 523983 h 606722"/>
              <a:gd name="connsiteX69" fmla="*/ 593843 w 607639"/>
              <a:gd name="connsiteY69" fmla="*/ 523983 h 606722"/>
              <a:gd name="connsiteX70" fmla="*/ 607639 w 607639"/>
              <a:gd name="connsiteY70" fmla="*/ 537758 h 606722"/>
              <a:gd name="connsiteX71" fmla="*/ 607639 w 607639"/>
              <a:gd name="connsiteY71" fmla="*/ 592947 h 606722"/>
              <a:gd name="connsiteX72" fmla="*/ 593843 w 607639"/>
              <a:gd name="connsiteY72" fmla="*/ 606722 h 606722"/>
              <a:gd name="connsiteX73" fmla="*/ 13796 w 607639"/>
              <a:gd name="connsiteY73" fmla="*/ 606722 h 606722"/>
              <a:gd name="connsiteX74" fmla="*/ 0 w 607639"/>
              <a:gd name="connsiteY74" fmla="*/ 592947 h 606722"/>
              <a:gd name="connsiteX75" fmla="*/ 0 w 607639"/>
              <a:gd name="connsiteY75" fmla="*/ 537758 h 606722"/>
              <a:gd name="connsiteX76" fmla="*/ 13796 w 607639"/>
              <a:gd name="connsiteY76" fmla="*/ 523983 h 606722"/>
              <a:gd name="connsiteX77" fmla="*/ 27592 w 607639"/>
              <a:gd name="connsiteY77" fmla="*/ 523983 h 606722"/>
              <a:gd name="connsiteX78" fmla="*/ 27592 w 607639"/>
              <a:gd name="connsiteY78" fmla="*/ 482569 h 606722"/>
              <a:gd name="connsiteX79" fmla="*/ 41387 w 607639"/>
              <a:gd name="connsiteY79" fmla="*/ 468794 h 606722"/>
              <a:gd name="connsiteX80" fmla="*/ 55272 w 607639"/>
              <a:gd name="connsiteY80" fmla="*/ 468794 h 606722"/>
              <a:gd name="connsiteX81" fmla="*/ 55272 w 607639"/>
              <a:gd name="connsiteY81" fmla="*/ 261992 h 606722"/>
              <a:gd name="connsiteX82" fmla="*/ 41387 w 607639"/>
              <a:gd name="connsiteY82" fmla="*/ 261992 h 606722"/>
              <a:gd name="connsiteX83" fmla="*/ 27592 w 607639"/>
              <a:gd name="connsiteY83" fmla="*/ 248217 h 606722"/>
              <a:gd name="connsiteX84" fmla="*/ 41387 w 607639"/>
              <a:gd name="connsiteY84" fmla="*/ 234442 h 606722"/>
              <a:gd name="connsiteX85" fmla="*/ 69068 w 607639"/>
              <a:gd name="connsiteY85" fmla="*/ 234442 h 606722"/>
              <a:gd name="connsiteX86" fmla="*/ 124251 w 607639"/>
              <a:gd name="connsiteY86" fmla="*/ 234442 h 606722"/>
              <a:gd name="connsiteX87" fmla="*/ 207115 w 607639"/>
              <a:gd name="connsiteY87" fmla="*/ 234442 h 606722"/>
              <a:gd name="connsiteX88" fmla="*/ 262387 w 607639"/>
              <a:gd name="connsiteY88" fmla="*/ 234442 h 606722"/>
              <a:gd name="connsiteX89" fmla="*/ 345252 w 607639"/>
              <a:gd name="connsiteY89" fmla="*/ 234442 h 606722"/>
              <a:gd name="connsiteX90" fmla="*/ 400435 w 607639"/>
              <a:gd name="connsiteY90" fmla="*/ 234442 h 606722"/>
              <a:gd name="connsiteX91" fmla="*/ 483299 w 607639"/>
              <a:gd name="connsiteY91" fmla="*/ 234442 h 606722"/>
              <a:gd name="connsiteX92" fmla="*/ 538571 w 607639"/>
              <a:gd name="connsiteY92" fmla="*/ 234442 h 606722"/>
              <a:gd name="connsiteX93" fmla="*/ 552367 w 607639"/>
              <a:gd name="connsiteY93" fmla="*/ 234442 h 606722"/>
              <a:gd name="connsiteX94" fmla="*/ 552367 w 607639"/>
              <a:gd name="connsiteY94" fmla="*/ 193028 h 606722"/>
              <a:gd name="connsiteX95" fmla="*/ 552367 w 607639"/>
              <a:gd name="connsiteY95" fmla="*/ 175076 h 606722"/>
              <a:gd name="connsiteX96" fmla="*/ 303775 w 607639"/>
              <a:gd name="connsiteY96" fmla="*/ 84072 h 606722"/>
              <a:gd name="connsiteX97" fmla="*/ 55272 w 607639"/>
              <a:gd name="connsiteY97" fmla="*/ 175076 h 606722"/>
              <a:gd name="connsiteX98" fmla="*/ 55272 w 607639"/>
              <a:gd name="connsiteY98" fmla="*/ 179253 h 606722"/>
              <a:gd name="connsiteX99" fmla="*/ 510979 w 607639"/>
              <a:gd name="connsiteY99" fmla="*/ 179253 h 606722"/>
              <a:gd name="connsiteX100" fmla="*/ 524775 w 607639"/>
              <a:gd name="connsiteY100" fmla="*/ 193028 h 606722"/>
              <a:gd name="connsiteX101" fmla="*/ 510979 w 607639"/>
              <a:gd name="connsiteY101" fmla="*/ 206803 h 606722"/>
              <a:gd name="connsiteX102" fmla="*/ 41387 w 607639"/>
              <a:gd name="connsiteY102" fmla="*/ 206803 h 606722"/>
              <a:gd name="connsiteX103" fmla="*/ 27592 w 607639"/>
              <a:gd name="connsiteY103" fmla="*/ 193028 h 606722"/>
              <a:gd name="connsiteX104" fmla="*/ 27592 w 607639"/>
              <a:gd name="connsiteY104" fmla="*/ 165478 h 606722"/>
              <a:gd name="connsiteX105" fmla="*/ 37293 w 607639"/>
              <a:gd name="connsiteY105" fmla="*/ 153036 h 606722"/>
              <a:gd name="connsiteX106" fmla="*/ 136712 w 607639"/>
              <a:gd name="connsiteY106" fmla="*/ 115799 h 606722"/>
              <a:gd name="connsiteX107" fmla="*/ 303775 w 607639"/>
              <a:gd name="connsiteY10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7639" h="606722">
                <a:moveTo>
                  <a:pt x="497095" y="261992"/>
                </a:moveTo>
                <a:lnTo>
                  <a:pt x="497095" y="468794"/>
                </a:lnTo>
                <a:lnTo>
                  <a:pt x="524775" y="468794"/>
                </a:lnTo>
                <a:lnTo>
                  <a:pt x="524775" y="261992"/>
                </a:lnTo>
                <a:close/>
                <a:moveTo>
                  <a:pt x="414320" y="261992"/>
                </a:moveTo>
                <a:lnTo>
                  <a:pt x="414320" y="468794"/>
                </a:lnTo>
                <a:lnTo>
                  <a:pt x="469503" y="468794"/>
                </a:lnTo>
                <a:lnTo>
                  <a:pt x="469503" y="261992"/>
                </a:lnTo>
                <a:close/>
                <a:moveTo>
                  <a:pt x="359047" y="261992"/>
                </a:moveTo>
                <a:lnTo>
                  <a:pt x="359047" y="468794"/>
                </a:lnTo>
                <a:lnTo>
                  <a:pt x="386639" y="468794"/>
                </a:lnTo>
                <a:lnTo>
                  <a:pt x="386639" y="261992"/>
                </a:lnTo>
                <a:close/>
                <a:moveTo>
                  <a:pt x="276183" y="261992"/>
                </a:moveTo>
                <a:lnTo>
                  <a:pt x="276183" y="468794"/>
                </a:lnTo>
                <a:lnTo>
                  <a:pt x="331456" y="468794"/>
                </a:lnTo>
                <a:lnTo>
                  <a:pt x="331456" y="261992"/>
                </a:lnTo>
                <a:close/>
                <a:moveTo>
                  <a:pt x="220911" y="261992"/>
                </a:moveTo>
                <a:lnTo>
                  <a:pt x="220911" y="468794"/>
                </a:lnTo>
                <a:lnTo>
                  <a:pt x="248592" y="468794"/>
                </a:lnTo>
                <a:lnTo>
                  <a:pt x="248592" y="261992"/>
                </a:lnTo>
                <a:close/>
                <a:moveTo>
                  <a:pt x="138136" y="261992"/>
                </a:moveTo>
                <a:lnTo>
                  <a:pt x="138136" y="468794"/>
                </a:lnTo>
                <a:lnTo>
                  <a:pt x="193319" y="468794"/>
                </a:lnTo>
                <a:lnTo>
                  <a:pt x="193319" y="261992"/>
                </a:lnTo>
                <a:close/>
                <a:moveTo>
                  <a:pt x="82864" y="261992"/>
                </a:moveTo>
                <a:lnTo>
                  <a:pt x="82864" y="468794"/>
                </a:lnTo>
                <a:lnTo>
                  <a:pt x="110455" y="468794"/>
                </a:lnTo>
                <a:lnTo>
                  <a:pt x="110455" y="261992"/>
                </a:lnTo>
                <a:close/>
                <a:moveTo>
                  <a:pt x="303820" y="110294"/>
                </a:moveTo>
                <a:cubicBezTo>
                  <a:pt x="319078" y="110294"/>
                  <a:pt x="331447" y="122647"/>
                  <a:pt x="331447" y="137885"/>
                </a:cubicBezTo>
                <a:cubicBezTo>
                  <a:pt x="331447" y="153123"/>
                  <a:pt x="319078" y="165476"/>
                  <a:pt x="303820" y="165476"/>
                </a:cubicBezTo>
                <a:cubicBezTo>
                  <a:pt x="288562" y="165476"/>
                  <a:pt x="276193" y="153123"/>
                  <a:pt x="276193" y="137885"/>
                </a:cubicBezTo>
                <a:cubicBezTo>
                  <a:pt x="276193" y="122647"/>
                  <a:pt x="288562" y="110294"/>
                  <a:pt x="303820" y="110294"/>
                </a:cubicBezTo>
                <a:close/>
                <a:moveTo>
                  <a:pt x="303775" y="27550"/>
                </a:moveTo>
                <a:cubicBezTo>
                  <a:pt x="248592" y="27550"/>
                  <a:pt x="198838" y="57944"/>
                  <a:pt x="174005" y="103446"/>
                </a:cubicBezTo>
                <a:lnTo>
                  <a:pt x="299681" y="56522"/>
                </a:lnTo>
                <a:cubicBezTo>
                  <a:pt x="302440" y="55189"/>
                  <a:pt x="305199" y="55189"/>
                  <a:pt x="309293" y="55189"/>
                </a:cubicBezTo>
                <a:lnTo>
                  <a:pt x="434969" y="102024"/>
                </a:lnTo>
                <a:cubicBezTo>
                  <a:pt x="408712" y="57944"/>
                  <a:pt x="359047" y="27550"/>
                  <a:pt x="303775" y="27550"/>
                </a:cubicBezTo>
                <a:close/>
                <a:moveTo>
                  <a:pt x="303775" y="0"/>
                </a:moveTo>
                <a:cubicBezTo>
                  <a:pt x="379786" y="0"/>
                  <a:pt x="446006" y="48257"/>
                  <a:pt x="470927" y="115799"/>
                </a:cubicBezTo>
                <a:lnTo>
                  <a:pt x="570346" y="153036"/>
                </a:lnTo>
                <a:cubicBezTo>
                  <a:pt x="575864" y="154458"/>
                  <a:pt x="579958" y="159968"/>
                  <a:pt x="579958" y="165478"/>
                </a:cubicBezTo>
                <a:lnTo>
                  <a:pt x="579958" y="193028"/>
                </a:lnTo>
                <a:lnTo>
                  <a:pt x="579958" y="248217"/>
                </a:lnTo>
                <a:cubicBezTo>
                  <a:pt x="579958" y="256482"/>
                  <a:pt x="574440" y="261992"/>
                  <a:pt x="566163" y="261992"/>
                </a:cubicBezTo>
                <a:lnTo>
                  <a:pt x="552367" y="261992"/>
                </a:lnTo>
                <a:lnTo>
                  <a:pt x="552367" y="468794"/>
                </a:lnTo>
                <a:lnTo>
                  <a:pt x="566163" y="468794"/>
                </a:lnTo>
                <a:cubicBezTo>
                  <a:pt x="574440" y="468794"/>
                  <a:pt x="579958" y="474304"/>
                  <a:pt x="579958" y="482569"/>
                </a:cubicBezTo>
                <a:cubicBezTo>
                  <a:pt x="579958" y="490834"/>
                  <a:pt x="574440" y="496344"/>
                  <a:pt x="566163" y="496344"/>
                </a:cubicBezTo>
                <a:lnTo>
                  <a:pt x="538571" y="496344"/>
                </a:lnTo>
                <a:lnTo>
                  <a:pt x="483299" y="496344"/>
                </a:lnTo>
                <a:lnTo>
                  <a:pt x="400435" y="496344"/>
                </a:lnTo>
                <a:lnTo>
                  <a:pt x="345252" y="496344"/>
                </a:lnTo>
                <a:lnTo>
                  <a:pt x="262387" y="496344"/>
                </a:lnTo>
                <a:lnTo>
                  <a:pt x="207115" y="496344"/>
                </a:lnTo>
                <a:lnTo>
                  <a:pt x="124251" y="496344"/>
                </a:lnTo>
                <a:lnTo>
                  <a:pt x="69068" y="496344"/>
                </a:lnTo>
                <a:lnTo>
                  <a:pt x="55272" y="496344"/>
                </a:lnTo>
                <a:lnTo>
                  <a:pt x="55272" y="537758"/>
                </a:lnTo>
                <a:cubicBezTo>
                  <a:pt x="55272" y="546023"/>
                  <a:pt x="49754" y="551533"/>
                  <a:pt x="41387" y="551533"/>
                </a:cubicBezTo>
                <a:lnTo>
                  <a:pt x="27592" y="551533"/>
                </a:lnTo>
                <a:lnTo>
                  <a:pt x="27592" y="579083"/>
                </a:lnTo>
                <a:lnTo>
                  <a:pt x="579958" y="579083"/>
                </a:lnTo>
                <a:lnTo>
                  <a:pt x="579958" y="551533"/>
                </a:lnTo>
                <a:lnTo>
                  <a:pt x="96660" y="551533"/>
                </a:lnTo>
                <a:cubicBezTo>
                  <a:pt x="88382" y="551533"/>
                  <a:pt x="82864" y="546023"/>
                  <a:pt x="82864" y="537758"/>
                </a:cubicBezTo>
                <a:cubicBezTo>
                  <a:pt x="82864" y="529493"/>
                  <a:pt x="88382" y="523983"/>
                  <a:pt x="96660" y="523983"/>
                </a:cubicBezTo>
                <a:lnTo>
                  <a:pt x="593843" y="523983"/>
                </a:lnTo>
                <a:cubicBezTo>
                  <a:pt x="602121" y="523983"/>
                  <a:pt x="607639" y="529493"/>
                  <a:pt x="607639" y="537758"/>
                </a:cubicBezTo>
                <a:lnTo>
                  <a:pt x="607639" y="592947"/>
                </a:lnTo>
                <a:cubicBezTo>
                  <a:pt x="607639" y="601212"/>
                  <a:pt x="602121" y="606722"/>
                  <a:pt x="593843" y="606722"/>
                </a:cubicBezTo>
                <a:lnTo>
                  <a:pt x="13796" y="606722"/>
                </a:lnTo>
                <a:cubicBezTo>
                  <a:pt x="5518" y="606722"/>
                  <a:pt x="0" y="601212"/>
                  <a:pt x="0" y="592947"/>
                </a:cubicBezTo>
                <a:lnTo>
                  <a:pt x="0" y="537758"/>
                </a:lnTo>
                <a:cubicBezTo>
                  <a:pt x="0" y="529493"/>
                  <a:pt x="5518" y="523983"/>
                  <a:pt x="13796" y="523983"/>
                </a:cubicBezTo>
                <a:lnTo>
                  <a:pt x="27592" y="523983"/>
                </a:lnTo>
                <a:lnTo>
                  <a:pt x="27592" y="482569"/>
                </a:lnTo>
                <a:cubicBezTo>
                  <a:pt x="27592" y="474304"/>
                  <a:pt x="33110" y="468794"/>
                  <a:pt x="41387" y="468794"/>
                </a:cubicBezTo>
                <a:lnTo>
                  <a:pt x="55272" y="468794"/>
                </a:lnTo>
                <a:lnTo>
                  <a:pt x="55272" y="261992"/>
                </a:lnTo>
                <a:lnTo>
                  <a:pt x="41387" y="261992"/>
                </a:lnTo>
                <a:cubicBezTo>
                  <a:pt x="33110" y="261992"/>
                  <a:pt x="27592" y="256482"/>
                  <a:pt x="27592" y="248217"/>
                </a:cubicBezTo>
                <a:cubicBezTo>
                  <a:pt x="27592" y="239952"/>
                  <a:pt x="33110" y="234442"/>
                  <a:pt x="41387" y="234442"/>
                </a:cubicBezTo>
                <a:lnTo>
                  <a:pt x="69068" y="234442"/>
                </a:lnTo>
                <a:lnTo>
                  <a:pt x="124251" y="234442"/>
                </a:lnTo>
                <a:lnTo>
                  <a:pt x="207115" y="234442"/>
                </a:lnTo>
                <a:lnTo>
                  <a:pt x="262387" y="234442"/>
                </a:lnTo>
                <a:lnTo>
                  <a:pt x="345252" y="234442"/>
                </a:lnTo>
                <a:lnTo>
                  <a:pt x="400435" y="234442"/>
                </a:lnTo>
                <a:lnTo>
                  <a:pt x="483299" y="234442"/>
                </a:lnTo>
                <a:lnTo>
                  <a:pt x="538571" y="234442"/>
                </a:lnTo>
                <a:lnTo>
                  <a:pt x="552367" y="234442"/>
                </a:lnTo>
                <a:lnTo>
                  <a:pt x="552367" y="193028"/>
                </a:lnTo>
                <a:lnTo>
                  <a:pt x="552367" y="175076"/>
                </a:lnTo>
                <a:lnTo>
                  <a:pt x="303775" y="84072"/>
                </a:lnTo>
                <a:lnTo>
                  <a:pt x="55272" y="175076"/>
                </a:lnTo>
                <a:lnTo>
                  <a:pt x="55272" y="179253"/>
                </a:lnTo>
                <a:lnTo>
                  <a:pt x="510979" y="179253"/>
                </a:lnTo>
                <a:cubicBezTo>
                  <a:pt x="519257" y="179253"/>
                  <a:pt x="524775" y="184763"/>
                  <a:pt x="524775" y="193028"/>
                </a:cubicBezTo>
                <a:cubicBezTo>
                  <a:pt x="524775" y="201293"/>
                  <a:pt x="519257" y="206803"/>
                  <a:pt x="510979" y="206803"/>
                </a:cubicBezTo>
                <a:lnTo>
                  <a:pt x="41387" y="206803"/>
                </a:lnTo>
                <a:cubicBezTo>
                  <a:pt x="33110" y="206803"/>
                  <a:pt x="27592" y="201293"/>
                  <a:pt x="27592" y="193028"/>
                </a:cubicBezTo>
                <a:lnTo>
                  <a:pt x="27592" y="165478"/>
                </a:lnTo>
                <a:cubicBezTo>
                  <a:pt x="27592" y="159968"/>
                  <a:pt x="31775" y="154458"/>
                  <a:pt x="37293" y="153036"/>
                </a:cubicBezTo>
                <a:lnTo>
                  <a:pt x="136712" y="115799"/>
                </a:lnTo>
                <a:cubicBezTo>
                  <a:pt x="161545" y="48257"/>
                  <a:pt x="227853" y="0"/>
                  <a:pt x="303775" y="0"/>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7" name="矩形 16">
            <a:extLst>
              <a:ext uri="{FF2B5EF4-FFF2-40B4-BE49-F238E27FC236}">
                <a16:creationId xmlns:a16="http://schemas.microsoft.com/office/drawing/2014/main" id="{D30A36C7-F1A3-4A1C-8F2F-8ED22F363D4D}"/>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 健全人格与心理健康</a:t>
            </a:r>
          </a:p>
        </p:txBody>
      </p:sp>
      <p:sp>
        <p:nvSpPr>
          <p:cNvPr id="79" name="文本框 78">
            <a:extLst>
              <a:ext uri="{FF2B5EF4-FFF2-40B4-BE49-F238E27FC236}">
                <a16:creationId xmlns:a16="http://schemas.microsoft.com/office/drawing/2014/main" id="{CB28E37F-0D0C-4F37-BA13-19D3D80CEB65}"/>
              </a:ext>
            </a:extLst>
          </p:cNvPr>
          <p:cNvSpPr txBox="1"/>
          <p:nvPr/>
        </p:nvSpPr>
        <p:spPr>
          <a:xfrm>
            <a:off x="1714722" y="1586123"/>
            <a:ext cx="1648103" cy="1865895"/>
          </a:xfrm>
          <a:prstGeom prst="rect">
            <a:avLst/>
          </a:prstGeom>
          <a:noFill/>
        </p:spPr>
        <p:txBody>
          <a:bodyPr wrap="square">
            <a:spAutoFit/>
          </a:bodyPr>
          <a:lstStyle/>
          <a:p>
            <a:pPr>
              <a:lnSpc>
                <a:spcPts val="2000"/>
              </a:lnSpc>
            </a:pPr>
            <a:r>
              <a:rPr lang="zh-CN" altLang="en-US" sz="1400" dirty="0">
                <a:solidFill>
                  <a:schemeClr val="bg1"/>
                </a:solidFill>
              </a:rPr>
              <a:t>健全人格是心理健康的基础，也是心理健康的良好表现。人格特点会影响一个人对待事情、对待他人的观念和态度。</a:t>
            </a:r>
          </a:p>
        </p:txBody>
      </p:sp>
      <p:sp>
        <p:nvSpPr>
          <p:cNvPr id="13" name="Title 1">
            <a:extLst>
              <a:ext uri="{FF2B5EF4-FFF2-40B4-BE49-F238E27FC236}">
                <a16:creationId xmlns:a16="http://schemas.microsoft.com/office/drawing/2014/main" id="{4F104E5A-97C0-4D87-A57C-444BC20A4F99}"/>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人格与健全人格</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pic>
        <p:nvPicPr>
          <p:cNvPr id="85" name="图片 84">
            <a:extLst>
              <a:ext uri="{FF2B5EF4-FFF2-40B4-BE49-F238E27FC236}">
                <a16:creationId xmlns:a16="http://schemas.microsoft.com/office/drawing/2014/main" id="{70C41564-33EE-4A41-A042-3FF5D49818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7496" y="1271833"/>
            <a:ext cx="4221859" cy="2815980"/>
          </a:xfrm>
          <a:prstGeom prst="rect">
            <a:avLst/>
          </a:prstGeom>
        </p:spPr>
      </p:pic>
      <p:sp>
        <p:nvSpPr>
          <p:cNvPr id="9" name="等腰三角形 8">
            <a:extLst>
              <a:ext uri="{FF2B5EF4-FFF2-40B4-BE49-F238E27FC236}">
                <a16:creationId xmlns:a16="http://schemas.microsoft.com/office/drawing/2014/main" id="{86543C71-1A8C-43D2-9B8A-732F7D5F2871}"/>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0" name="直接连接符 9">
            <a:extLst>
              <a:ext uri="{FF2B5EF4-FFF2-40B4-BE49-F238E27FC236}">
                <a16:creationId xmlns:a16="http://schemas.microsoft.com/office/drawing/2014/main" id="{BE009993-4C1D-4A5C-B980-2B5D724F7DF2}"/>
              </a:ext>
            </a:extLst>
          </p:cNvPr>
          <p:cNvCxnSpPr>
            <a:cxnSpLocks/>
          </p:cNvCxnSpPr>
          <p:nvPr/>
        </p:nvCxnSpPr>
        <p:spPr>
          <a:xfrm>
            <a:off x="3028136" y="521032"/>
            <a:ext cx="61158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等腰三角形 10">
            <a:extLst>
              <a:ext uri="{FF2B5EF4-FFF2-40B4-BE49-F238E27FC236}">
                <a16:creationId xmlns:a16="http://schemas.microsoft.com/office/drawing/2014/main" id="{6B8DFCE1-CB40-48DC-BBA5-C75E1F2944E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2" name="直接连接符 11">
            <a:extLst>
              <a:ext uri="{FF2B5EF4-FFF2-40B4-BE49-F238E27FC236}">
                <a16:creationId xmlns:a16="http://schemas.microsoft.com/office/drawing/2014/main" id="{483239BC-439E-4305-B18C-10099DF7538B}"/>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827197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a:extLst>
              <a:ext uri="{FF2B5EF4-FFF2-40B4-BE49-F238E27FC236}">
                <a16:creationId xmlns:a16="http://schemas.microsoft.com/office/drawing/2014/main" id="{90536D92-C5AB-4243-A478-FF084E19012E}"/>
              </a:ext>
            </a:extLst>
          </p:cNvPr>
          <p:cNvGrpSpPr/>
          <p:nvPr/>
        </p:nvGrpSpPr>
        <p:grpSpPr>
          <a:xfrm>
            <a:off x="3437874" y="1707654"/>
            <a:ext cx="2007218" cy="2007219"/>
            <a:chOff x="3437874" y="1707654"/>
            <a:chExt cx="2007218" cy="2007219"/>
          </a:xfrm>
        </p:grpSpPr>
        <p:grpSp>
          <p:nvGrpSpPr>
            <p:cNvPr id="31" name="组合 30">
              <a:extLst>
                <a:ext uri="{FF2B5EF4-FFF2-40B4-BE49-F238E27FC236}">
                  <a16:creationId xmlns:a16="http://schemas.microsoft.com/office/drawing/2014/main" id="{4090FA57-7BDB-4056-B6D7-C5B811452BAB}"/>
                </a:ext>
              </a:extLst>
            </p:cNvPr>
            <p:cNvGrpSpPr/>
            <p:nvPr/>
          </p:nvGrpSpPr>
          <p:grpSpPr>
            <a:xfrm>
              <a:off x="3437874" y="1707654"/>
              <a:ext cx="2007218" cy="2007219"/>
              <a:chOff x="3437874" y="1707654"/>
              <a:chExt cx="2007218" cy="2007219"/>
            </a:xfrm>
          </p:grpSpPr>
          <p:sp>
            <p:nvSpPr>
              <p:cNvPr id="4" name="椭圆 3">
                <a:extLst>
                  <a:ext uri="{FF2B5EF4-FFF2-40B4-BE49-F238E27FC236}">
                    <a16:creationId xmlns:a16="http://schemas.microsoft.com/office/drawing/2014/main" id="{5C7487DA-E715-463D-8E50-7D233372A582}"/>
                  </a:ext>
                </a:extLst>
              </p:cNvPr>
              <p:cNvSpPr/>
              <p:nvPr/>
            </p:nvSpPr>
            <p:spPr bwMode="auto">
              <a:xfrm>
                <a:off x="3610121" y="1866070"/>
                <a:ext cx="1704830" cy="1704830"/>
              </a:xfrm>
              <a:prstGeom prst="ellipse">
                <a:avLst/>
              </a:prstGeom>
              <a:blipFill dpi="0" rotWithShape="1">
                <a:blip r:embed="rId3" cstate="email"/>
                <a:srcRect/>
                <a:stretch>
                  <a:fillRect/>
                </a:stretch>
              </a:blipFill>
              <a:ln w="635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a:bodyPr>
              <a:lstStyle/>
              <a:p>
                <a:pPr algn="ctr" defTabSz="914400"/>
                <a:endParaRPr lang="zh-CN" altLang="en-US" sz="2000" b="1" dirty="0">
                  <a:solidFill>
                    <a:schemeClr val="lt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弧形 4">
                <a:extLst>
                  <a:ext uri="{FF2B5EF4-FFF2-40B4-BE49-F238E27FC236}">
                    <a16:creationId xmlns:a16="http://schemas.microsoft.com/office/drawing/2014/main" id="{F93E3FF5-016F-4ECF-9FCB-BA9148FA1E49}"/>
                  </a:ext>
                </a:extLst>
              </p:cNvPr>
              <p:cNvSpPr/>
              <p:nvPr/>
            </p:nvSpPr>
            <p:spPr>
              <a:xfrm>
                <a:off x="3437874" y="1707654"/>
                <a:ext cx="2007218" cy="2007219"/>
              </a:xfrm>
              <a:prstGeom prst="arc">
                <a:avLst>
                  <a:gd name="adj1" fmla="val 12272767"/>
                  <a:gd name="adj2" fmla="val 20003823"/>
                </a:avLst>
              </a:prstGeom>
              <a:noFill/>
              <a:ln w="19050">
                <a:solidFill>
                  <a:schemeClr val="bg1">
                    <a:lumMod val="85000"/>
                  </a:schemeClr>
                </a:solidFill>
                <a:prstDash val="soli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8" name="弧形 7">
              <a:extLst>
                <a:ext uri="{FF2B5EF4-FFF2-40B4-BE49-F238E27FC236}">
                  <a16:creationId xmlns:a16="http://schemas.microsoft.com/office/drawing/2014/main" id="{ED85EE9B-0BB5-4AD0-9CB3-0E235B4545FE}"/>
                </a:ext>
              </a:extLst>
            </p:cNvPr>
            <p:cNvSpPr/>
            <p:nvPr/>
          </p:nvSpPr>
          <p:spPr>
            <a:xfrm>
              <a:off x="3437874" y="1707654"/>
              <a:ext cx="2007218" cy="2007219"/>
            </a:xfrm>
            <a:prstGeom prst="arc">
              <a:avLst>
                <a:gd name="adj1" fmla="val 1657893"/>
                <a:gd name="adj2" fmla="val 9194934"/>
              </a:avLst>
            </a:prstGeom>
            <a:noFill/>
            <a:ln w="19050">
              <a:solidFill>
                <a:schemeClr val="bg1">
                  <a:lumMod val="85000"/>
                </a:schemeClr>
              </a:solidFill>
              <a:prstDash val="soli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6" name="椭圆 5">
            <a:extLst>
              <a:ext uri="{FF2B5EF4-FFF2-40B4-BE49-F238E27FC236}">
                <a16:creationId xmlns:a16="http://schemas.microsoft.com/office/drawing/2014/main" id="{9E4E0D0C-58DD-4B9A-972A-B3D96B7DEBCA}"/>
              </a:ext>
            </a:extLst>
          </p:cNvPr>
          <p:cNvSpPr/>
          <p:nvPr/>
        </p:nvSpPr>
        <p:spPr>
          <a:xfrm>
            <a:off x="3116320" y="2495553"/>
            <a:ext cx="584489" cy="584489"/>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 name="椭圆 6">
            <a:extLst>
              <a:ext uri="{FF2B5EF4-FFF2-40B4-BE49-F238E27FC236}">
                <a16:creationId xmlns:a16="http://schemas.microsoft.com/office/drawing/2014/main" id="{8E21170A-32FF-408A-96FF-43585D5B9945}"/>
              </a:ext>
            </a:extLst>
          </p:cNvPr>
          <p:cNvSpPr/>
          <p:nvPr/>
        </p:nvSpPr>
        <p:spPr>
          <a:xfrm>
            <a:off x="5196685" y="2495553"/>
            <a:ext cx="584489" cy="584489"/>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文本框 10">
            <a:extLst>
              <a:ext uri="{FF2B5EF4-FFF2-40B4-BE49-F238E27FC236}">
                <a16:creationId xmlns:a16="http://schemas.microsoft.com/office/drawing/2014/main" id="{A3864355-2FAB-442B-83DA-9517C50452B9}"/>
              </a:ext>
            </a:extLst>
          </p:cNvPr>
          <p:cNvSpPr txBox="1"/>
          <p:nvPr/>
        </p:nvSpPr>
        <p:spPr>
          <a:xfrm>
            <a:off x="1075178" y="2640620"/>
            <a:ext cx="2201919" cy="291169"/>
          </a:xfrm>
          <a:prstGeom prst="rect">
            <a:avLst/>
          </a:prstGeom>
          <a:noFill/>
        </p:spPr>
        <p:txBody>
          <a:bodyPr wrap="none" lIns="0" tIns="0" rIns="360000" bIns="0" anchor="b" anchorCtr="0">
            <a:normAutofit/>
          </a:bodyPr>
          <a:lstStyle/>
          <a:p>
            <a:pPr algn="r"/>
            <a:r>
              <a:rPr lang="zh-CN" altLang="en-US" sz="1600" b="1"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健康行为模型</a:t>
            </a:r>
          </a:p>
        </p:txBody>
      </p:sp>
      <p:sp>
        <p:nvSpPr>
          <p:cNvPr id="27" name="文本框 13">
            <a:extLst>
              <a:ext uri="{FF2B5EF4-FFF2-40B4-BE49-F238E27FC236}">
                <a16:creationId xmlns:a16="http://schemas.microsoft.com/office/drawing/2014/main" id="{82C74B2A-3FFB-4D7B-B917-6726215FF9FB}"/>
              </a:ext>
            </a:extLst>
          </p:cNvPr>
          <p:cNvSpPr txBox="1"/>
          <p:nvPr/>
        </p:nvSpPr>
        <p:spPr>
          <a:xfrm>
            <a:off x="5617339" y="2640620"/>
            <a:ext cx="2117690" cy="291170"/>
          </a:xfrm>
          <a:prstGeom prst="rect">
            <a:avLst/>
          </a:prstGeom>
          <a:noFill/>
        </p:spPr>
        <p:txBody>
          <a:bodyPr wrap="none" lIns="360000" tIns="0" rIns="0" bIns="0" anchor="b" anchorCtr="0">
            <a:normAutofit/>
          </a:bodyPr>
          <a:lstStyle/>
          <a:p>
            <a:r>
              <a:rPr lang="zh-CN" altLang="en-US" sz="1600" b="1" dirty="0">
                <a:solidFill>
                  <a:schemeClr val="accent3"/>
                </a:solidFill>
                <a:latin typeface="微软雅黑" panose="020B0503020204020204" pitchFamily="34" charset="-122"/>
                <a:ea typeface="微软雅黑" panose="020B0503020204020204" pitchFamily="34" charset="-122"/>
                <a:cs typeface="+mn-ea"/>
                <a:sym typeface="inpin heiti" panose="00000500000000000000" pitchFamily="2" charset="-122"/>
              </a:rPr>
              <a:t>体质倾向模型</a:t>
            </a:r>
          </a:p>
        </p:txBody>
      </p:sp>
      <p:sp>
        <p:nvSpPr>
          <p:cNvPr id="25" name="椭圆 24">
            <a:extLst>
              <a:ext uri="{FF2B5EF4-FFF2-40B4-BE49-F238E27FC236}">
                <a16:creationId xmlns:a16="http://schemas.microsoft.com/office/drawing/2014/main" id="{579698F6-7924-4007-9324-9A02ED6D8CCF}"/>
              </a:ext>
            </a:extLst>
          </p:cNvPr>
          <p:cNvSpPr/>
          <p:nvPr/>
        </p:nvSpPr>
        <p:spPr>
          <a:xfrm>
            <a:off x="4184918" y="1405612"/>
            <a:ext cx="513126" cy="513126"/>
          </a:xfrm>
          <a:prstGeom prst="ellipse">
            <a:avLst/>
          </a:prstGeom>
          <a:solidFill>
            <a:schemeClr val="bg1"/>
          </a:solidFill>
          <a:ln w="28575" cap="flat" cmpd="sng" algn="ctr">
            <a:solidFill>
              <a:schemeClr val="tx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3" name="椭圆 22">
            <a:extLst>
              <a:ext uri="{FF2B5EF4-FFF2-40B4-BE49-F238E27FC236}">
                <a16:creationId xmlns:a16="http://schemas.microsoft.com/office/drawing/2014/main" id="{F00DB61D-1517-4CD3-8441-D31419A08B96}"/>
              </a:ext>
            </a:extLst>
          </p:cNvPr>
          <p:cNvSpPr/>
          <p:nvPr/>
        </p:nvSpPr>
        <p:spPr>
          <a:xfrm>
            <a:off x="4205973" y="3525370"/>
            <a:ext cx="513126" cy="513126"/>
          </a:xfrm>
          <a:prstGeom prst="ellipse">
            <a:avLst/>
          </a:prstGeom>
          <a:solidFill>
            <a:schemeClr val="bg1"/>
          </a:solidFill>
          <a:ln w="28575" cap="flat" cmpd="sng" algn="ctr">
            <a:solidFill>
              <a:schemeClr val="tx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1" name="文本框 30">
            <a:extLst>
              <a:ext uri="{FF2B5EF4-FFF2-40B4-BE49-F238E27FC236}">
                <a16:creationId xmlns:a16="http://schemas.microsoft.com/office/drawing/2014/main" id="{3C2BDEAD-8370-4C49-B5A2-635252FA69C9}"/>
              </a:ext>
            </a:extLst>
          </p:cNvPr>
          <p:cNvSpPr txBox="1"/>
          <p:nvPr/>
        </p:nvSpPr>
        <p:spPr>
          <a:xfrm>
            <a:off x="3446425" y="956159"/>
            <a:ext cx="2117690" cy="291169"/>
          </a:xfrm>
          <a:prstGeom prst="rect">
            <a:avLst/>
          </a:prstGeom>
          <a:noFill/>
        </p:spPr>
        <p:txBody>
          <a:bodyPr wrap="none" lIns="360000" tIns="0" rIns="0" bIns="0" anchor="b" anchorCtr="0">
            <a:normAutofit/>
          </a:bodyPr>
          <a:lstStyle/>
          <a:p>
            <a:r>
              <a:rPr lang="zh-CN" altLang="en-US" sz="1600" b="1" dirty="0">
                <a:latin typeface="微软雅黑" panose="020B0503020204020204" pitchFamily="34" charset="-122"/>
                <a:ea typeface="微软雅黑" panose="020B0503020204020204" pitchFamily="34" charset="-122"/>
                <a:cs typeface="+mn-ea"/>
                <a:sym typeface="inpin heiti" panose="00000500000000000000" pitchFamily="2" charset="-122"/>
              </a:rPr>
              <a:t>压力中介模型</a:t>
            </a:r>
          </a:p>
        </p:txBody>
      </p:sp>
      <p:sp>
        <p:nvSpPr>
          <p:cNvPr id="19" name="文本框 33">
            <a:extLst>
              <a:ext uri="{FF2B5EF4-FFF2-40B4-BE49-F238E27FC236}">
                <a16:creationId xmlns:a16="http://schemas.microsoft.com/office/drawing/2014/main" id="{DAA3DF21-6950-4747-B8FC-A6374EAB15F9}"/>
              </a:ext>
            </a:extLst>
          </p:cNvPr>
          <p:cNvSpPr txBox="1"/>
          <p:nvPr/>
        </p:nvSpPr>
        <p:spPr>
          <a:xfrm>
            <a:off x="3493788" y="4155625"/>
            <a:ext cx="2117690" cy="291170"/>
          </a:xfrm>
          <a:prstGeom prst="rect">
            <a:avLst/>
          </a:prstGeom>
          <a:noFill/>
        </p:spPr>
        <p:txBody>
          <a:bodyPr wrap="none" lIns="360000" tIns="0" rIns="0" bIns="0" anchor="b" anchorCtr="0">
            <a:normAutofit/>
          </a:bodyPr>
          <a:lstStyle/>
          <a:p>
            <a:r>
              <a:rPr lang="zh-CN" altLang="en-US" sz="1600" b="1" dirty="0">
                <a:latin typeface="微软雅黑" panose="020B0503020204020204" pitchFamily="34" charset="-122"/>
                <a:ea typeface="微软雅黑" panose="020B0503020204020204" pitchFamily="34" charset="-122"/>
                <a:cs typeface="+mn-ea"/>
                <a:sym typeface="inpin heiti" panose="00000500000000000000" pitchFamily="2" charset="-122"/>
              </a:rPr>
              <a:t>疾病行为模型</a:t>
            </a:r>
          </a:p>
        </p:txBody>
      </p:sp>
      <p:sp>
        <p:nvSpPr>
          <p:cNvPr id="36" name="矩形 35">
            <a:extLst>
              <a:ext uri="{FF2B5EF4-FFF2-40B4-BE49-F238E27FC236}">
                <a16:creationId xmlns:a16="http://schemas.microsoft.com/office/drawing/2014/main" id="{79D6B133-E05F-4838-9EA2-5DBBE56150FC}"/>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一、人格</a:t>
            </a:r>
            <a:r>
              <a:rPr lang="en-US" altLang="zh-CN" sz="1600" b="1" dirty="0">
                <a:solidFill>
                  <a:schemeClr val="accent1"/>
                </a:solidFill>
                <a:latin typeface="+mj-ea"/>
                <a:ea typeface="+mj-ea"/>
                <a:sym typeface="inpin heiti" panose="00000500000000000000" pitchFamily="2" charset="-122"/>
              </a:rPr>
              <a:t>—</a:t>
            </a:r>
            <a:r>
              <a:rPr lang="zh-CN" altLang="en-US" sz="1600" b="1" dirty="0">
                <a:solidFill>
                  <a:schemeClr val="accent1"/>
                </a:solidFill>
                <a:latin typeface="+mj-ea"/>
                <a:ea typeface="+mj-ea"/>
                <a:sym typeface="inpin heiti" panose="00000500000000000000" pitchFamily="2" charset="-122"/>
              </a:rPr>
              <a:t>健康关系模型</a:t>
            </a:r>
          </a:p>
        </p:txBody>
      </p:sp>
      <p:sp>
        <p:nvSpPr>
          <p:cNvPr id="38" name="Title 1">
            <a:extLst>
              <a:ext uri="{FF2B5EF4-FFF2-40B4-BE49-F238E27FC236}">
                <a16:creationId xmlns:a16="http://schemas.microsoft.com/office/drawing/2014/main" id="{58E7E9D2-1713-4CE6-A89E-D0C5818D6F00}"/>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人格与健康的关系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6" name="等腰三角形 25">
            <a:extLst>
              <a:ext uri="{FF2B5EF4-FFF2-40B4-BE49-F238E27FC236}">
                <a16:creationId xmlns:a16="http://schemas.microsoft.com/office/drawing/2014/main" id="{0AE957CE-5A8E-4FDF-AF07-379EA2528C1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2" name="直接连接符 31">
            <a:extLst>
              <a:ext uri="{FF2B5EF4-FFF2-40B4-BE49-F238E27FC236}">
                <a16:creationId xmlns:a16="http://schemas.microsoft.com/office/drawing/2014/main" id="{F88E7107-D3CC-459F-8CC8-994820334B53}"/>
              </a:ext>
            </a:extLst>
          </p:cNvPr>
          <p:cNvCxnSpPr>
            <a:cxnSpLocks/>
          </p:cNvCxnSpPr>
          <p:nvPr/>
        </p:nvCxnSpPr>
        <p:spPr>
          <a:xfrm>
            <a:off x="3277096" y="521032"/>
            <a:ext cx="586690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3" name="等腰三角形 32">
            <a:extLst>
              <a:ext uri="{FF2B5EF4-FFF2-40B4-BE49-F238E27FC236}">
                <a16:creationId xmlns:a16="http://schemas.microsoft.com/office/drawing/2014/main" id="{F8A76843-D42A-4606-AC34-93E4585C837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5" name="直接连接符 34">
            <a:extLst>
              <a:ext uri="{FF2B5EF4-FFF2-40B4-BE49-F238E27FC236}">
                <a16:creationId xmlns:a16="http://schemas.microsoft.com/office/drawing/2014/main" id="{1961BFD1-F04D-44F1-B37B-8B5015AFAC18}"/>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248286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 calcmode="lin" valueType="num">
                                      <p:cBhvr>
                                        <p:cTn id="9" dur="500" fill="hold"/>
                                        <p:tgtEl>
                                          <p:spTgt spid="34"/>
                                        </p:tgtEl>
                                        <p:attrNameLst>
                                          <p:attrName>style.rotation</p:attrName>
                                        </p:attrNameLst>
                                      </p:cBhvr>
                                      <p:tavLst>
                                        <p:tav tm="0">
                                          <p:val>
                                            <p:fltVal val="360"/>
                                          </p:val>
                                        </p:tav>
                                        <p:tav tm="100000">
                                          <p:val>
                                            <p:fltVal val="0"/>
                                          </p:val>
                                        </p:tav>
                                      </p:tavLst>
                                    </p:anim>
                                    <p:animEffect transition="in" filter="fade">
                                      <p:cBhvr>
                                        <p:cTn id="1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椭圆 24">
            <a:extLst>
              <a:ext uri="{FF2B5EF4-FFF2-40B4-BE49-F238E27FC236}">
                <a16:creationId xmlns:a16="http://schemas.microsoft.com/office/drawing/2014/main" id="{579698F6-7924-4007-9324-9A02ED6D8CCF}"/>
              </a:ext>
            </a:extLst>
          </p:cNvPr>
          <p:cNvSpPr/>
          <p:nvPr/>
        </p:nvSpPr>
        <p:spPr>
          <a:xfrm>
            <a:off x="816406" y="2472432"/>
            <a:ext cx="513126" cy="513126"/>
          </a:xfrm>
          <a:prstGeom prst="ellipse">
            <a:avLst/>
          </a:prstGeom>
          <a:solidFill>
            <a:schemeClr val="bg1"/>
          </a:solidFill>
          <a:ln w="28575" cap="flat" cmpd="sng" algn="ctr">
            <a:solidFill>
              <a:schemeClr val="tx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nvGrpSpPr>
          <p:cNvPr id="17" name="组合 16">
            <a:extLst>
              <a:ext uri="{FF2B5EF4-FFF2-40B4-BE49-F238E27FC236}">
                <a16:creationId xmlns:a16="http://schemas.microsoft.com/office/drawing/2014/main" id="{3E0DD63E-128A-4033-A453-561DFC8DECD6}"/>
              </a:ext>
            </a:extLst>
          </p:cNvPr>
          <p:cNvGrpSpPr/>
          <p:nvPr/>
        </p:nvGrpSpPr>
        <p:grpSpPr>
          <a:xfrm>
            <a:off x="1298366" y="2031884"/>
            <a:ext cx="2117690" cy="1501209"/>
            <a:chOff x="1330721" y="2435445"/>
            <a:chExt cx="2198693" cy="1294634"/>
          </a:xfrm>
        </p:grpSpPr>
        <p:sp>
          <p:nvSpPr>
            <p:cNvPr id="21" name="文本框 30">
              <a:extLst>
                <a:ext uri="{FF2B5EF4-FFF2-40B4-BE49-F238E27FC236}">
                  <a16:creationId xmlns:a16="http://schemas.microsoft.com/office/drawing/2014/main" id="{3C2BDEAD-8370-4C49-B5A2-635252FA69C9}"/>
                </a:ext>
              </a:extLst>
            </p:cNvPr>
            <p:cNvSpPr txBox="1"/>
            <p:nvPr/>
          </p:nvSpPr>
          <p:spPr>
            <a:xfrm>
              <a:off x="1330721" y="2435445"/>
              <a:ext cx="2198693" cy="388225"/>
            </a:xfrm>
            <a:prstGeom prst="rect">
              <a:avLst/>
            </a:prstGeom>
            <a:noFill/>
          </p:spPr>
          <p:txBody>
            <a:bodyPr wrap="none" lIns="360000" tIns="0" rIns="0" bIns="0" anchor="b" anchorCtr="0">
              <a:normAutofit/>
            </a:bodyPr>
            <a:lstStyle/>
            <a:p>
              <a:r>
                <a:rPr lang="zh-CN" altLang="en-US" sz="1600" b="1" dirty="0">
                  <a:solidFill>
                    <a:srgbClr val="F76911"/>
                  </a:solidFill>
                  <a:latin typeface="微软雅黑" panose="020B0503020204020204" pitchFamily="34" charset="-122"/>
                  <a:ea typeface="微软雅黑" panose="020B0503020204020204" pitchFamily="34" charset="-122"/>
                  <a:cs typeface="+mn-ea"/>
                  <a:sym typeface="inpin heiti" panose="00000500000000000000" pitchFamily="2" charset="-122"/>
                </a:rPr>
                <a:t>压力中介模型</a:t>
              </a:r>
            </a:p>
          </p:txBody>
        </p:sp>
        <p:sp>
          <p:nvSpPr>
            <p:cNvPr id="22" name="文本框 31">
              <a:extLst>
                <a:ext uri="{FF2B5EF4-FFF2-40B4-BE49-F238E27FC236}">
                  <a16:creationId xmlns:a16="http://schemas.microsoft.com/office/drawing/2014/main" id="{39EE2FA6-DC73-4FF9-B5B0-C03467EFCE39}"/>
                </a:ext>
              </a:extLst>
            </p:cNvPr>
            <p:cNvSpPr txBox="1">
              <a:spLocks/>
            </p:cNvSpPr>
            <p:nvPr/>
          </p:nvSpPr>
          <p:spPr>
            <a:xfrm>
              <a:off x="1330721" y="2823669"/>
              <a:ext cx="2198693" cy="906410"/>
            </a:xfrm>
            <a:prstGeom prst="rect">
              <a:avLst/>
            </a:prstGeom>
          </p:spPr>
          <p:txBody>
            <a:bodyPr vert="horz" wrap="square" lIns="360000" tIns="0" rIns="0" bIns="0" anchor="ctr" anchorCtr="0">
              <a:normAutofit/>
            </a:bodyPr>
            <a:lstStyle/>
            <a:p>
              <a:pPr algn="l">
                <a:lnSpc>
                  <a:spcPct val="120000"/>
                </a:lnSpc>
              </a:pPr>
              <a:r>
                <a:rPr lang="zh-CN" altLang="en-US" sz="1200"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该模型理论认为，客观事件虽然有引起压力的潜在可能，但它本身并不会给人带来压力。</a:t>
              </a:r>
            </a:p>
          </p:txBody>
        </p:sp>
      </p:grpSp>
      <p:sp>
        <p:nvSpPr>
          <p:cNvPr id="36" name="矩形 35">
            <a:extLst>
              <a:ext uri="{FF2B5EF4-FFF2-40B4-BE49-F238E27FC236}">
                <a16:creationId xmlns:a16="http://schemas.microsoft.com/office/drawing/2014/main" id="{79D6B133-E05F-4838-9EA2-5DBBE56150FC}"/>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一、人格</a:t>
            </a:r>
            <a:r>
              <a:rPr lang="en-US" altLang="zh-CN" sz="1600" b="1" dirty="0">
                <a:solidFill>
                  <a:schemeClr val="accent1"/>
                </a:solidFill>
                <a:latin typeface="+mj-ea"/>
                <a:ea typeface="+mj-ea"/>
                <a:sym typeface="inpin heiti" panose="00000500000000000000" pitchFamily="2" charset="-122"/>
              </a:rPr>
              <a:t>—</a:t>
            </a:r>
            <a:r>
              <a:rPr lang="zh-CN" altLang="en-US" sz="1600" b="1" dirty="0">
                <a:solidFill>
                  <a:schemeClr val="accent1"/>
                </a:solidFill>
                <a:latin typeface="+mj-ea"/>
                <a:ea typeface="+mj-ea"/>
                <a:sym typeface="inpin heiti" panose="00000500000000000000" pitchFamily="2" charset="-122"/>
              </a:rPr>
              <a:t>健康关系模型</a:t>
            </a:r>
          </a:p>
        </p:txBody>
      </p:sp>
      <p:sp>
        <p:nvSpPr>
          <p:cNvPr id="38" name="Title 1">
            <a:extLst>
              <a:ext uri="{FF2B5EF4-FFF2-40B4-BE49-F238E27FC236}">
                <a16:creationId xmlns:a16="http://schemas.microsoft.com/office/drawing/2014/main" id="{58E7E9D2-1713-4CE6-A89E-D0C5818D6F00}"/>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人格与健康的关系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6" name="等腰三角形 25">
            <a:extLst>
              <a:ext uri="{FF2B5EF4-FFF2-40B4-BE49-F238E27FC236}">
                <a16:creationId xmlns:a16="http://schemas.microsoft.com/office/drawing/2014/main" id="{0AE957CE-5A8E-4FDF-AF07-379EA2528C1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2" name="直接连接符 31">
            <a:extLst>
              <a:ext uri="{FF2B5EF4-FFF2-40B4-BE49-F238E27FC236}">
                <a16:creationId xmlns:a16="http://schemas.microsoft.com/office/drawing/2014/main" id="{F88E7107-D3CC-459F-8CC8-994820334B53}"/>
              </a:ext>
            </a:extLst>
          </p:cNvPr>
          <p:cNvCxnSpPr>
            <a:cxnSpLocks/>
          </p:cNvCxnSpPr>
          <p:nvPr/>
        </p:nvCxnSpPr>
        <p:spPr>
          <a:xfrm>
            <a:off x="3277096" y="521032"/>
            <a:ext cx="586690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3" name="等腰三角形 32">
            <a:extLst>
              <a:ext uri="{FF2B5EF4-FFF2-40B4-BE49-F238E27FC236}">
                <a16:creationId xmlns:a16="http://schemas.microsoft.com/office/drawing/2014/main" id="{F8A76843-D42A-4606-AC34-93E4585C837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5" name="直接连接符 34">
            <a:extLst>
              <a:ext uri="{FF2B5EF4-FFF2-40B4-BE49-F238E27FC236}">
                <a16:creationId xmlns:a16="http://schemas.microsoft.com/office/drawing/2014/main" id="{1961BFD1-F04D-44F1-B37B-8B5015AFAC18}"/>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文本框 36">
            <a:extLst>
              <a:ext uri="{FF2B5EF4-FFF2-40B4-BE49-F238E27FC236}">
                <a16:creationId xmlns:a16="http://schemas.microsoft.com/office/drawing/2014/main" id="{395CD694-4076-418B-835B-E525B0BA76D4}"/>
              </a:ext>
            </a:extLst>
          </p:cNvPr>
          <p:cNvSpPr txBox="1"/>
          <p:nvPr/>
        </p:nvSpPr>
        <p:spPr>
          <a:xfrm>
            <a:off x="3635896" y="1923678"/>
            <a:ext cx="4586400" cy="1609415"/>
          </a:xfrm>
          <a:prstGeom prst="rect">
            <a:avLst/>
          </a:prstGeom>
          <a:noFill/>
        </p:spPr>
        <p:txBody>
          <a:bodyPr wrap="square">
            <a:spAutoFit/>
          </a:bodyPr>
          <a:lstStyle/>
          <a:p>
            <a:pPr>
              <a:lnSpc>
                <a:spcPts val="2000"/>
              </a:lnSpc>
            </a:pPr>
            <a:r>
              <a:rPr lang="zh-CN" altLang="en-US" sz="1400" b="1" dirty="0"/>
              <a:t>首先，</a:t>
            </a:r>
            <a:r>
              <a:rPr lang="zh-CN" altLang="en-US" sz="1400" dirty="0"/>
              <a:t>人格的认知与动机方面可以影响个体对环境事件的评价；</a:t>
            </a:r>
            <a:endParaRPr lang="en-US" altLang="zh-CN" sz="1400" dirty="0"/>
          </a:p>
          <a:p>
            <a:pPr>
              <a:lnSpc>
                <a:spcPts val="2000"/>
              </a:lnSpc>
            </a:pPr>
            <a:r>
              <a:rPr lang="zh-CN" altLang="en-US" sz="1400" b="1" dirty="0"/>
              <a:t>其次，</a:t>
            </a:r>
            <a:r>
              <a:rPr lang="zh-CN" altLang="en-US" sz="1400" dirty="0"/>
              <a:t>评价之 后应对行为的选择，也可能会因人格的不同而不同；</a:t>
            </a:r>
            <a:endParaRPr lang="en-US" altLang="zh-CN" sz="1400" dirty="0"/>
          </a:p>
          <a:p>
            <a:pPr>
              <a:lnSpc>
                <a:spcPts val="2000"/>
              </a:lnSpc>
            </a:pPr>
            <a:r>
              <a:rPr lang="zh-CN" altLang="en-US" sz="1400" b="1" dirty="0"/>
              <a:t>最后，</a:t>
            </a:r>
            <a:r>
              <a:rPr lang="zh-CN" altLang="en-US" sz="1400" dirty="0"/>
              <a:t>在由应对反应所引发的生理唤醒 上，人格也可能产生影响。</a:t>
            </a:r>
          </a:p>
        </p:txBody>
      </p:sp>
      <p:cxnSp>
        <p:nvCxnSpPr>
          <p:cNvPr id="9" name="直接连接符 8">
            <a:extLst>
              <a:ext uri="{FF2B5EF4-FFF2-40B4-BE49-F238E27FC236}">
                <a16:creationId xmlns:a16="http://schemas.microsoft.com/office/drawing/2014/main" id="{734417B1-9657-4D19-8CBE-5AA3D10C3122}"/>
              </a:ext>
            </a:extLst>
          </p:cNvPr>
          <p:cNvCxnSpPr/>
          <p:nvPr/>
        </p:nvCxnSpPr>
        <p:spPr>
          <a:xfrm>
            <a:off x="3707904" y="1779662"/>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id="{BDBF5326-F037-451D-9608-A6BA45978BDF}"/>
              </a:ext>
            </a:extLst>
          </p:cNvPr>
          <p:cNvCxnSpPr/>
          <p:nvPr/>
        </p:nvCxnSpPr>
        <p:spPr>
          <a:xfrm>
            <a:off x="3707904" y="3795886"/>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515574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椭圆 24">
            <a:extLst>
              <a:ext uri="{FF2B5EF4-FFF2-40B4-BE49-F238E27FC236}">
                <a16:creationId xmlns:a16="http://schemas.microsoft.com/office/drawing/2014/main" id="{579698F6-7924-4007-9324-9A02ED6D8CCF}"/>
              </a:ext>
            </a:extLst>
          </p:cNvPr>
          <p:cNvSpPr/>
          <p:nvPr/>
        </p:nvSpPr>
        <p:spPr>
          <a:xfrm>
            <a:off x="816406" y="2472432"/>
            <a:ext cx="513126" cy="513126"/>
          </a:xfrm>
          <a:prstGeom prst="ellipse">
            <a:avLst/>
          </a:prstGeom>
          <a:solidFill>
            <a:srgbClr val="F7691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nvGrpSpPr>
          <p:cNvPr id="17" name="组合 16">
            <a:extLst>
              <a:ext uri="{FF2B5EF4-FFF2-40B4-BE49-F238E27FC236}">
                <a16:creationId xmlns:a16="http://schemas.microsoft.com/office/drawing/2014/main" id="{3E0DD63E-128A-4033-A453-561DFC8DECD6}"/>
              </a:ext>
            </a:extLst>
          </p:cNvPr>
          <p:cNvGrpSpPr/>
          <p:nvPr/>
        </p:nvGrpSpPr>
        <p:grpSpPr>
          <a:xfrm>
            <a:off x="1298365" y="2031884"/>
            <a:ext cx="2121506" cy="1501209"/>
            <a:chOff x="1330721" y="2435445"/>
            <a:chExt cx="2202655" cy="1294634"/>
          </a:xfrm>
        </p:grpSpPr>
        <p:sp>
          <p:nvSpPr>
            <p:cNvPr id="21" name="文本框 30">
              <a:extLst>
                <a:ext uri="{FF2B5EF4-FFF2-40B4-BE49-F238E27FC236}">
                  <a16:creationId xmlns:a16="http://schemas.microsoft.com/office/drawing/2014/main" id="{3C2BDEAD-8370-4C49-B5A2-635252FA69C9}"/>
                </a:ext>
              </a:extLst>
            </p:cNvPr>
            <p:cNvSpPr txBox="1"/>
            <p:nvPr/>
          </p:nvSpPr>
          <p:spPr>
            <a:xfrm>
              <a:off x="1330721" y="2435445"/>
              <a:ext cx="2198693" cy="388225"/>
            </a:xfrm>
            <a:prstGeom prst="rect">
              <a:avLst/>
            </a:prstGeom>
            <a:noFill/>
          </p:spPr>
          <p:txBody>
            <a:bodyPr wrap="none" lIns="360000" tIns="0" rIns="0" bIns="0" anchor="b" anchorCtr="0">
              <a:normAutofit/>
            </a:bodyPr>
            <a:lstStyle/>
            <a:p>
              <a:r>
                <a:rPr lang="zh-CN" altLang="en-US" sz="1600" b="1" dirty="0">
                  <a:solidFill>
                    <a:srgbClr val="F76911"/>
                  </a:solidFill>
                  <a:latin typeface="微软雅黑" panose="020B0503020204020204" pitchFamily="34" charset="-122"/>
                  <a:ea typeface="微软雅黑" panose="020B0503020204020204" pitchFamily="34" charset="-122"/>
                  <a:cs typeface="+mn-ea"/>
                  <a:sym typeface="inpin heiti" panose="00000500000000000000" pitchFamily="2" charset="-122"/>
                </a:rPr>
                <a:t>健康行为模型</a:t>
              </a:r>
            </a:p>
          </p:txBody>
        </p:sp>
        <p:sp>
          <p:nvSpPr>
            <p:cNvPr id="22" name="文本框 31">
              <a:extLst>
                <a:ext uri="{FF2B5EF4-FFF2-40B4-BE49-F238E27FC236}">
                  <a16:creationId xmlns:a16="http://schemas.microsoft.com/office/drawing/2014/main" id="{39EE2FA6-DC73-4FF9-B5B0-C03467EFCE39}"/>
                </a:ext>
              </a:extLst>
            </p:cNvPr>
            <p:cNvSpPr txBox="1">
              <a:spLocks/>
            </p:cNvSpPr>
            <p:nvPr/>
          </p:nvSpPr>
          <p:spPr>
            <a:xfrm>
              <a:off x="1334683" y="2823669"/>
              <a:ext cx="2198693" cy="906410"/>
            </a:xfrm>
            <a:prstGeom prst="rect">
              <a:avLst/>
            </a:prstGeom>
          </p:spPr>
          <p:txBody>
            <a:bodyPr vert="horz" wrap="square" lIns="360000" tIns="0" rIns="0" bIns="0" anchor="ctr" anchorCtr="0">
              <a:normAutofit/>
            </a:bodyPr>
            <a:lstStyle/>
            <a:p>
              <a:pPr>
                <a:lnSpc>
                  <a:spcPct val="120000"/>
                </a:lnSpc>
              </a:pPr>
              <a:r>
                <a:rPr lang="zh-CN" altLang="en-US" sz="1200"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健康行为模型认为，这种影响并不是主要在压力过程中实现的，而应该与个体健康行为质量有关。</a:t>
              </a:r>
            </a:p>
          </p:txBody>
        </p:sp>
      </p:grpSp>
      <p:sp>
        <p:nvSpPr>
          <p:cNvPr id="36" name="矩形 35">
            <a:extLst>
              <a:ext uri="{FF2B5EF4-FFF2-40B4-BE49-F238E27FC236}">
                <a16:creationId xmlns:a16="http://schemas.microsoft.com/office/drawing/2014/main" id="{79D6B133-E05F-4838-9EA2-5DBBE56150FC}"/>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一、人格</a:t>
            </a:r>
            <a:r>
              <a:rPr lang="en-US" altLang="zh-CN" sz="1600" b="1" dirty="0">
                <a:solidFill>
                  <a:schemeClr val="accent1"/>
                </a:solidFill>
                <a:latin typeface="+mj-ea"/>
                <a:ea typeface="+mj-ea"/>
                <a:sym typeface="inpin heiti" panose="00000500000000000000" pitchFamily="2" charset="-122"/>
              </a:rPr>
              <a:t>—</a:t>
            </a:r>
            <a:r>
              <a:rPr lang="zh-CN" altLang="en-US" sz="1600" b="1" dirty="0">
                <a:solidFill>
                  <a:schemeClr val="accent1"/>
                </a:solidFill>
                <a:latin typeface="+mj-ea"/>
                <a:ea typeface="+mj-ea"/>
                <a:sym typeface="inpin heiti" panose="00000500000000000000" pitchFamily="2" charset="-122"/>
              </a:rPr>
              <a:t>健康关系模型</a:t>
            </a:r>
          </a:p>
        </p:txBody>
      </p:sp>
      <p:sp>
        <p:nvSpPr>
          <p:cNvPr id="38" name="Title 1">
            <a:extLst>
              <a:ext uri="{FF2B5EF4-FFF2-40B4-BE49-F238E27FC236}">
                <a16:creationId xmlns:a16="http://schemas.microsoft.com/office/drawing/2014/main" id="{58E7E9D2-1713-4CE6-A89E-D0C5818D6F00}"/>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人格与健康的关系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6" name="等腰三角形 25">
            <a:extLst>
              <a:ext uri="{FF2B5EF4-FFF2-40B4-BE49-F238E27FC236}">
                <a16:creationId xmlns:a16="http://schemas.microsoft.com/office/drawing/2014/main" id="{0AE957CE-5A8E-4FDF-AF07-379EA2528C1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2" name="直接连接符 31">
            <a:extLst>
              <a:ext uri="{FF2B5EF4-FFF2-40B4-BE49-F238E27FC236}">
                <a16:creationId xmlns:a16="http://schemas.microsoft.com/office/drawing/2014/main" id="{F88E7107-D3CC-459F-8CC8-994820334B53}"/>
              </a:ext>
            </a:extLst>
          </p:cNvPr>
          <p:cNvCxnSpPr>
            <a:cxnSpLocks/>
          </p:cNvCxnSpPr>
          <p:nvPr/>
        </p:nvCxnSpPr>
        <p:spPr>
          <a:xfrm>
            <a:off x="3277096" y="521032"/>
            <a:ext cx="586690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3" name="等腰三角形 32">
            <a:extLst>
              <a:ext uri="{FF2B5EF4-FFF2-40B4-BE49-F238E27FC236}">
                <a16:creationId xmlns:a16="http://schemas.microsoft.com/office/drawing/2014/main" id="{F8A76843-D42A-4606-AC34-93E4585C837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5" name="直接连接符 34">
            <a:extLst>
              <a:ext uri="{FF2B5EF4-FFF2-40B4-BE49-F238E27FC236}">
                <a16:creationId xmlns:a16="http://schemas.microsoft.com/office/drawing/2014/main" id="{1961BFD1-F04D-44F1-B37B-8B5015AFAC18}"/>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文本框 36">
            <a:extLst>
              <a:ext uri="{FF2B5EF4-FFF2-40B4-BE49-F238E27FC236}">
                <a16:creationId xmlns:a16="http://schemas.microsoft.com/office/drawing/2014/main" id="{395CD694-4076-418B-835B-E525B0BA76D4}"/>
              </a:ext>
            </a:extLst>
          </p:cNvPr>
          <p:cNvSpPr txBox="1"/>
          <p:nvPr/>
        </p:nvSpPr>
        <p:spPr>
          <a:xfrm>
            <a:off x="3635896" y="1851670"/>
            <a:ext cx="4586400" cy="1865895"/>
          </a:xfrm>
          <a:prstGeom prst="rect">
            <a:avLst/>
          </a:prstGeom>
          <a:noFill/>
        </p:spPr>
        <p:txBody>
          <a:bodyPr wrap="square">
            <a:spAutoFit/>
          </a:bodyPr>
          <a:lstStyle/>
          <a:p>
            <a:pPr>
              <a:lnSpc>
                <a:spcPts val="2000"/>
              </a:lnSpc>
            </a:pPr>
            <a:r>
              <a:rPr lang="zh-CN" altLang="en-US" sz="1400" dirty="0"/>
              <a:t>不健康的行为，如抽烟、酗酒、暴饮暴食等都会增加各种疾病发生的可能性，这已是医学上的常识；</a:t>
            </a:r>
            <a:endParaRPr lang="en-US" altLang="zh-CN" sz="1400" dirty="0"/>
          </a:p>
          <a:p>
            <a:pPr>
              <a:lnSpc>
                <a:spcPts val="2000"/>
              </a:lnSpc>
            </a:pPr>
            <a:r>
              <a:rPr lang="zh-CN" altLang="en-US" sz="1400" dirty="0"/>
              <a:t>而且，已有研究发现，坚强、神经质及敌意等人格变量也都与各种健康、不健康行为的发生有关。</a:t>
            </a:r>
            <a:endParaRPr lang="en-US" altLang="zh-CN" sz="1400" dirty="0"/>
          </a:p>
          <a:p>
            <a:pPr>
              <a:lnSpc>
                <a:spcPts val="2000"/>
              </a:lnSpc>
            </a:pPr>
            <a:r>
              <a:rPr lang="zh-CN" altLang="en-US" sz="1400" dirty="0"/>
              <a:t>于是，健康行为模型便应运而生。这种模型的基本观点是，人格与健康之间的联系是通过人格影响人们对健康行为的 选择而产生的。</a:t>
            </a:r>
          </a:p>
        </p:txBody>
      </p:sp>
      <p:cxnSp>
        <p:nvCxnSpPr>
          <p:cNvPr id="9" name="直接连接符 8">
            <a:extLst>
              <a:ext uri="{FF2B5EF4-FFF2-40B4-BE49-F238E27FC236}">
                <a16:creationId xmlns:a16="http://schemas.microsoft.com/office/drawing/2014/main" id="{734417B1-9657-4D19-8CBE-5AA3D10C3122}"/>
              </a:ext>
            </a:extLst>
          </p:cNvPr>
          <p:cNvCxnSpPr/>
          <p:nvPr/>
        </p:nvCxnSpPr>
        <p:spPr>
          <a:xfrm>
            <a:off x="3707904" y="1779662"/>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id="{BDBF5326-F037-451D-9608-A6BA45978BDF}"/>
              </a:ext>
            </a:extLst>
          </p:cNvPr>
          <p:cNvCxnSpPr/>
          <p:nvPr/>
        </p:nvCxnSpPr>
        <p:spPr>
          <a:xfrm>
            <a:off x="3707904" y="3795886"/>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185501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椭圆 24">
            <a:extLst>
              <a:ext uri="{FF2B5EF4-FFF2-40B4-BE49-F238E27FC236}">
                <a16:creationId xmlns:a16="http://schemas.microsoft.com/office/drawing/2014/main" id="{579698F6-7924-4007-9324-9A02ED6D8CCF}"/>
              </a:ext>
            </a:extLst>
          </p:cNvPr>
          <p:cNvSpPr/>
          <p:nvPr/>
        </p:nvSpPr>
        <p:spPr>
          <a:xfrm>
            <a:off x="816406" y="2472432"/>
            <a:ext cx="513126" cy="513126"/>
          </a:xfrm>
          <a:prstGeom prst="ellipse">
            <a:avLst/>
          </a:prstGeom>
          <a:solidFill>
            <a:schemeClr val="bg1"/>
          </a:solidFill>
          <a:ln w="28575" cap="flat" cmpd="sng" algn="ctr">
            <a:solidFill>
              <a:schemeClr val="tx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nvGrpSpPr>
          <p:cNvPr id="17" name="组合 16">
            <a:extLst>
              <a:ext uri="{FF2B5EF4-FFF2-40B4-BE49-F238E27FC236}">
                <a16:creationId xmlns:a16="http://schemas.microsoft.com/office/drawing/2014/main" id="{3E0DD63E-128A-4033-A453-561DFC8DECD6}"/>
              </a:ext>
            </a:extLst>
          </p:cNvPr>
          <p:cNvGrpSpPr/>
          <p:nvPr/>
        </p:nvGrpSpPr>
        <p:grpSpPr>
          <a:xfrm>
            <a:off x="1298366" y="1995686"/>
            <a:ext cx="2117690" cy="1728192"/>
            <a:chOff x="1330721" y="2404228"/>
            <a:chExt cx="2198693" cy="1490383"/>
          </a:xfrm>
        </p:grpSpPr>
        <p:sp>
          <p:nvSpPr>
            <p:cNvPr id="21" name="文本框 30">
              <a:extLst>
                <a:ext uri="{FF2B5EF4-FFF2-40B4-BE49-F238E27FC236}">
                  <a16:creationId xmlns:a16="http://schemas.microsoft.com/office/drawing/2014/main" id="{3C2BDEAD-8370-4C49-B5A2-635252FA69C9}"/>
                </a:ext>
              </a:extLst>
            </p:cNvPr>
            <p:cNvSpPr txBox="1"/>
            <p:nvPr/>
          </p:nvSpPr>
          <p:spPr>
            <a:xfrm>
              <a:off x="1330721" y="2404228"/>
              <a:ext cx="2198693" cy="388225"/>
            </a:xfrm>
            <a:prstGeom prst="rect">
              <a:avLst/>
            </a:prstGeom>
            <a:noFill/>
          </p:spPr>
          <p:txBody>
            <a:bodyPr wrap="none" lIns="360000" tIns="0" rIns="0" bIns="0" anchor="b" anchorCtr="0">
              <a:normAutofit/>
            </a:bodyPr>
            <a:lstStyle/>
            <a:p>
              <a:r>
                <a:rPr lang="zh-CN" altLang="en-US" sz="1600" b="1" dirty="0">
                  <a:solidFill>
                    <a:schemeClr val="accent3"/>
                  </a:solidFill>
                  <a:latin typeface="微软雅黑" panose="020B0503020204020204" pitchFamily="34" charset="-122"/>
                  <a:ea typeface="微软雅黑" panose="020B0503020204020204" pitchFamily="34" charset="-122"/>
                  <a:cs typeface="+mn-ea"/>
                  <a:sym typeface="inpin heiti" panose="00000500000000000000" pitchFamily="2" charset="-122"/>
                </a:rPr>
                <a:t>体质倾向模型</a:t>
              </a:r>
            </a:p>
          </p:txBody>
        </p:sp>
        <p:sp>
          <p:nvSpPr>
            <p:cNvPr id="22" name="文本框 31">
              <a:extLst>
                <a:ext uri="{FF2B5EF4-FFF2-40B4-BE49-F238E27FC236}">
                  <a16:creationId xmlns:a16="http://schemas.microsoft.com/office/drawing/2014/main" id="{39EE2FA6-DC73-4FF9-B5B0-C03467EFCE39}"/>
                </a:ext>
              </a:extLst>
            </p:cNvPr>
            <p:cNvSpPr txBox="1">
              <a:spLocks/>
            </p:cNvSpPr>
            <p:nvPr/>
          </p:nvSpPr>
          <p:spPr>
            <a:xfrm>
              <a:off x="1330721" y="2823669"/>
              <a:ext cx="2198693" cy="1070942"/>
            </a:xfrm>
            <a:prstGeom prst="rect">
              <a:avLst/>
            </a:prstGeom>
          </p:spPr>
          <p:txBody>
            <a:bodyPr vert="horz" wrap="square" lIns="360000" tIns="0" rIns="0" bIns="0" anchor="ctr" anchorCtr="0">
              <a:normAutofit lnSpcReduction="10000"/>
            </a:bodyPr>
            <a:lstStyle/>
            <a:p>
              <a:pPr algn="l">
                <a:lnSpc>
                  <a:spcPct val="120000"/>
                </a:lnSpc>
              </a:pPr>
              <a:r>
                <a:rPr lang="zh-CN" altLang="en-US" sz="1200"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该模型认为人格与健康之间并不存在直接的因果关系，它们更可能因为都受第三变量的影响而产生联系，这个第三变量就是遗传体质。</a:t>
              </a:r>
            </a:p>
          </p:txBody>
        </p:sp>
      </p:grpSp>
      <p:sp>
        <p:nvSpPr>
          <p:cNvPr id="36" name="矩形 35">
            <a:extLst>
              <a:ext uri="{FF2B5EF4-FFF2-40B4-BE49-F238E27FC236}">
                <a16:creationId xmlns:a16="http://schemas.microsoft.com/office/drawing/2014/main" id="{79D6B133-E05F-4838-9EA2-5DBBE56150FC}"/>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一、人格</a:t>
            </a:r>
            <a:r>
              <a:rPr lang="en-US" altLang="zh-CN" sz="1600" b="1" dirty="0">
                <a:solidFill>
                  <a:schemeClr val="accent1"/>
                </a:solidFill>
                <a:latin typeface="+mj-ea"/>
                <a:ea typeface="+mj-ea"/>
                <a:sym typeface="inpin heiti" panose="00000500000000000000" pitchFamily="2" charset="-122"/>
              </a:rPr>
              <a:t>—</a:t>
            </a:r>
            <a:r>
              <a:rPr lang="zh-CN" altLang="en-US" sz="1600" b="1" dirty="0">
                <a:solidFill>
                  <a:schemeClr val="accent1"/>
                </a:solidFill>
                <a:latin typeface="+mj-ea"/>
                <a:ea typeface="+mj-ea"/>
                <a:sym typeface="inpin heiti" panose="00000500000000000000" pitchFamily="2" charset="-122"/>
              </a:rPr>
              <a:t>健康关系模型</a:t>
            </a:r>
          </a:p>
        </p:txBody>
      </p:sp>
      <p:sp>
        <p:nvSpPr>
          <p:cNvPr id="38" name="Title 1">
            <a:extLst>
              <a:ext uri="{FF2B5EF4-FFF2-40B4-BE49-F238E27FC236}">
                <a16:creationId xmlns:a16="http://schemas.microsoft.com/office/drawing/2014/main" id="{58E7E9D2-1713-4CE6-A89E-D0C5818D6F00}"/>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人格与健康的关系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6" name="等腰三角形 25">
            <a:extLst>
              <a:ext uri="{FF2B5EF4-FFF2-40B4-BE49-F238E27FC236}">
                <a16:creationId xmlns:a16="http://schemas.microsoft.com/office/drawing/2014/main" id="{0AE957CE-5A8E-4FDF-AF07-379EA2528C1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2" name="直接连接符 31">
            <a:extLst>
              <a:ext uri="{FF2B5EF4-FFF2-40B4-BE49-F238E27FC236}">
                <a16:creationId xmlns:a16="http://schemas.microsoft.com/office/drawing/2014/main" id="{F88E7107-D3CC-459F-8CC8-994820334B53}"/>
              </a:ext>
            </a:extLst>
          </p:cNvPr>
          <p:cNvCxnSpPr>
            <a:cxnSpLocks/>
          </p:cNvCxnSpPr>
          <p:nvPr/>
        </p:nvCxnSpPr>
        <p:spPr>
          <a:xfrm>
            <a:off x="3277096" y="521032"/>
            <a:ext cx="586690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3" name="等腰三角形 32">
            <a:extLst>
              <a:ext uri="{FF2B5EF4-FFF2-40B4-BE49-F238E27FC236}">
                <a16:creationId xmlns:a16="http://schemas.microsoft.com/office/drawing/2014/main" id="{F8A76843-D42A-4606-AC34-93E4585C837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5" name="直接连接符 34">
            <a:extLst>
              <a:ext uri="{FF2B5EF4-FFF2-40B4-BE49-F238E27FC236}">
                <a16:creationId xmlns:a16="http://schemas.microsoft.com/office/drawing/2014/main" id="{1961BFD1-F04D-44F1-B37B-8B5015AFAC18}"/>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文本框 36">
            <a:extLst>
              <a:ext uri="{FF2B5EF4-FFF2-40B4-BE49-F238E27FC236}">
                <a16:creationId xmlns:a16="http://schemas.microsoft.com/office/drawing/2014/main" id="{395CD694-4076-418B-835B-E525B0BA76D4}"/>
              </a:ext>
            </a:extLst>
          </p:cNvPr>
          <p:cNvSpPr txBox="1"/>
          <p:nvPr/>
        </p:nvSpPr>
        <p:spPr>
          <a:xfrm>
            <a:off x="3635896" y="2139702"/>
            <a:ext cx="4586400" cy="1352934"/>
          </a:xfrm>
          <a:prstGeom prst="rect">
            <a:avLst/>
          </a:prstGeom>
          <a:noFill/>
        </p:spPr>
        <p:txBody>
          <a:bodyPr wrap="square">
            <a:spAutoFit/>
          </a:bodyPr>
          <a:lstStyle/>
          <a:p>
            <a:pPr>
              <a:lnSpc>
                <a:spcPts val="2000"/>
              </a:lnSpc>
            </a:pPr>
            <a:r>
              <a:rPr lang="zh-CN" altLang="en-US" sz="1400" dirty="0"/>
              <a:t>个体由于受基因等遗传 素质的影响，在体质上就会带有先天倾向性。</a:t>
            </a:r>
            <a:endParaRPr lang="en-US" altLang="zh-CN" sz="1400" dirty="0"/>
          </a:p>
          <a:p>
            <a:pPr>
              <a:lnSpc>
                <a:spcPts val="2000"/>
              </a:lnSpc>
            </a:pPr>
            <a:r>
              <a:rPr lang="zh-CN" altLang="en-US" sz="1400" dirty="0"/>
              <a:t>所以，体质倾向模型可以说比健 康行为模型更强调人格与健康之间没有直接的关系，它们之间联系的产生是由生理遗传素 质导致的一种“附带现象”。</a:t>
            </a:r>
          </a:p>
        </p:txBody>
      </p:sp>
      <p:cxnSp>
        <p:nvCxnSpPr>
          <p:cNvPr id="9" name="直接连接符 8">
            <a:extLst>
              <a:ext uri="{FF2B5EF4-FFF2-40B4-BE49-F238E27FC236}">
                <a16:creationId xmlns:a16="http://schemas.microsoft.com/office/drawing/2014/main" id="{734417B1-9657-4D19-8CBE-5AA3D10C3122}"/>
              </a:ext>
            </a:extLst>
          </p:cNvPr>
          <p:cNvCxnSpPr/>
          <p:nvPr/>
        </p:nvCxnSpPr>
        <p:spPr>
          <a:xfrm>
            <a:off x="3707904" y="1995686"/>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id="{BDBF5326-F037-451D-9608-A6BA45978BDF}"/>
              </a:ext>
            </a:extLst>
          </p:cNvPr>
          <p:cNvCxnSpPr/>
          <p:nvPr/>
        </p:nvCxnSpPr>
        <p:spPr>
          <a:xfrm>
            <a:off x="3707904" y="3723878"/>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33280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椭圆 24">
            <a:extLst>
              <a:ext uri="{FF2B5EF4-FFF2-40B4-BE49-F238E27FC236}">
                <a16:creationId xmlns:a16="http://schemas.microsoft.com/office/drawing/2014/main" id="{579698F6-7924-4007-9324-9A02ED6D8CCF}"/>
              </a:ext>
            </a:extLst>
          </p:cNvPr>
          <p:cNvSpPr/>
          <p:nvPr/>
        </p:nvSpPr>
        <p:spPr>
          <a:xfrm>
            <a:off x="816406" y="2472432"/>
            <a:ext cx="513126" cy="513126"/>
          </a:xfrm>
          <a:prstGeom prst="ellipse">
            <a:avLst/>
          </a:prstGeom>
          <a:solidFill>
            <a:srgbClr val="F7691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nvGrpSpPr>
          <p:cNvPr id="17" name="组合 16">
            <a:extLst>
              <a:ext uri="{FF2B5EF4-FFF2-40B4-BE49-F238E27FC236}">
                <a16:creationId xmlns:a16="http://schemas.microsoft.com/office/drawing/2014/main" id="{3E0DD63E-128A-4033-A453-561DFC8DECD6}"/>
              </a:ext>
            </a:extLst>
          </p:cNvPr>
          <p:cNvGrpSpPr/>
          <p:nvPr/>
        </p:nvGrpSpPr>
        <p:grpSpPr>
          <a:xfrm>
            <a:off x="1298365" y="2031883"/>
            <a:ext cx="2121506" cy="1619986"/>
            <a:chOff x="1330721" y="2435445"/>
            <a:chExt cx="2202655" cy="1397067"/>
          </a:xfrm>
        </p:grpSpPr>
        <p:sp>
          <p:nvSpPr>
            <p:cNvPr id="21" name="文本框 30">
              <a:extLst>
                <a:ext uri="{FF2B5EF4-FFF2-40B4-BE49-F238E27FC236}">
                  <a16:creationId xmlns:a16="http://schemas.microsoft.com/office/drawing/2014/main" id="{3C2BDEAD-8370-4C49-B5A2-635252FA69C9}"/>
                </a:ext>
              </a:extLst>
            </p:cNvPr>
            <p:cNvSpPr txBox="1"/>
            <p:nvPr/>
          </p:nvSpPr>
          <p:spPr>
            <a:xfrm>
              <a:off x="1330721" y="2435445"/>
              <a:ext cx="2198693" cy="388225"/>
            </a:xfrm>
            <a:prstGeom prst="rect">
              <a:avLst/>
            </a:prstGeom>
            <a:noFill/>
          </p:spPr>
          <p:txBody>
            <a:bodyPr wrap="none" lIns="360000" tIns="0" rIns="0" bIns="0" anchor="b" anchorCtr="0">
              <a:normAutofit/>
            </a:bodyPr>
            <a:lstStyle/>
            <a:p>
              <a:r>
                <a:rPr lang="zh-CN" altLang="en-US" sz="1600" b="1" dirty="0">
                  <a:solidFill>
                    <a:srgbClr val="F76911"/>
                  </a:solidFill>
                  <a:latin typeface="微软雅黑" panose="020B0503020204020204" pitchFamily="34" charset="-122"/>
                  <a:ea typeface="微软雅黑" panose="020B0503020204020204" pitchFamily="34" charset="-122"/>
                  <a:cs typeface="+mn-ea"/>
                  <a:sym typeface="inpin heiti" panose="00000500000000000000" pitchFamily="2" charset="-122"/>
                </a:rPr>
                <a:t>疾病行为模型</a:t>
              </a:r>
            </a:p>
          </p:txBody>
        </p:sp>
        <p:sp>
          <p:nvSpPr>
            <p:cNvPr id="22" name="文本框 31">
              <a:extLst>
                <a:ext uri="{FF2B5EF4-FFF2-40B4-BE49-F238E27FC236}">
                  <a16:creationId xmlns:a16="http://schemas.microsoft.com/office/drawing/2014/main" id="{39EE2FA6-DC73-4FF9-B5B0-C03467EFCE39}"/>
                </a:ext>
              </a:extLst>
            </p:cNvPr>
            <p:cNvSpPr txBox="1">
              <a:spLocks/>
            </p:cNvSpPr>
            <p:nvPr/>
          </p:nvSpPr>
          <p:spPr>
            <a:xfrm>
              <a:off x="1334683" y="2823669"/>
              <a:ext cx="2198693" cy="1008843"/>
            </a:xfrm>
            <a:prstGeom prst="rect">
              <a:avLst/>
            </a:prstGeom>
          </p:spPr>
          <p:txBody>
            <a:bodyPr vert="horz" wrap="square" lIns="360000" tIns="0" rIns="0" bIns="0" anchor="ctr" anchorCtr="0">
              <a:normAutofit/>
            </a:bodyPr>
            <a:lstStyle/>
            <a:p>
              <a:pPr algn="l">
                <a:lnSpc>
                  <a:spcPct val="120000"/>
                </a:lnSpc>
              </a:pPr>
              <a:r>
                <a:rPr lang="zh-CN" altLang="en-US" sz="1200"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这里所谓的疾病行为与前面所述的健康行为并不是一对相反的概念，也就是说，它并不是引起疾病的行为。</a:t>
              </a:r>
            </a:p>
          </p:txBody>
        </p:sp>
      </p:grpSp>
      <p:sp>
        <p:nvSpPr>
          <p:cNvPr id="36" name="矩形 35">
            <a:extLst>
              <a:ext uri="{FF2B5EF4-FFF2-40B4-BE49-F238E27FC236}">
                <a16:creationId xmlns:a16="http://schemas.microsoft.com/office/drawing/2014/main" id="{79D6B133-E05F-4838-9EA2-5DBBE56150FC}"/>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一、人格</a:t>
            </a:r>
            <a:r>
              <a:rPr lang="en-US" altLang="zh-CN" sz="1600" b="1" dirty="0">
                <a:solidFill>
                  <a:schemeClr val="accent1"/>
                </a:solidFill>
                <a:latin typeface="+mj-ea"/>
                <a:ea typeface="+mj-ea"/>
                <a:sym typeface="inpin heiti" panose="00000500000000000000" pitchFamily="2" charset="-122"/>
              </a:rPr>
              <a:t>—</a:t>
            </a:r>
            <a:r>
              <a:rPr lang="zh-CN" altLang="en-US" sz="1600" b="1" dirty="0">
                <a:solidFill>
                  <a:schemeClr val="accent1"/>
                </a:solidFill>
                <a:latin typeface="+mj-ea"/>
                <a:ea typeface="+mj-ea"/>
                <a:sym typeface="inpin heiti" panose="00000500000000000000" pitchFamily="2" charset="-122"/>
              </a:rPr>
              <a:t>健康关系模型</a:t>
            </a:r>
          </a:p>
        </p:txBody>
      </p:sp>
      <p:sp>
        <p:nvSpPr>
          <p:cNvPr id="38" name="Title 1">
            <a:extLst>
              <a:ext uri="{FF2B5EF4-FFF2-40B4-BE49-F238E27FC236}">
                <a16:creationId xmlns:a16="http://schemas.microsoft.com/office/drawing/2014/main" id="{58E7E9D2-1713-4CE6-A89E-D0C5818D6F00}"/>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人格与健康的关系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6" name="等腰三角形 25">
            <a:extLst>
              <a:ext uri="{FF2B5EF4-FFF2-40B4-BE49-F238E27FC236}">
                <a16:creationId xmlns:a16="http://schemas.microsoft.com/office/drawing/2014/main" id="{0AE957CE-5A8E-4FDF-AF07-379EA2528C1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2" name="直接连接符 31">
            <a:extLst>
              <a:ext uri="{FF2B5EF4-FFF2-40B4-BE49-F238E27FC236}">
                <a16:creationId xmlns:a16="http://schemas.microsoft.com/office/drawing/2014/main" id="{F88E7107-D3CC-459F-8CC8-994820334B53}"/>
              </a:ext>
            </a:extLst>
          </p:cNvPr>
          <p:cNvCxnSpPr>
            <a:cxnSpLocks/>
          </p:cNvCxnSpPr>
          <p:nvPr/>
        </p:nvCxnSpPr>
        <p:spPr>
          <a:xfrm>
            <a:off x="3277096" y="521032"/>
            <a:ext cx="586690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3" name="等腰三角形 32">
            <a:extLst>
              <a:ext uri="{FF2B5EF4-FFF2-40B4-BE49-F238E27FC236}">
                <a16:creationId xmlns:a16="http://schemas.microsoft.com/office/drawing/2014/main" id="{F8A76843-D42A-4606-AC34-93E4585C837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5" name="直接连接符 34">
            <a:extLst>
              <a:ext uri="{FF2B5EF4-FFF2-40B4-BE49-F238E27FC236}">
                <a16:creationId xmlns:a16="http://schemas.microsoft.com/office/drawing/2014/main" id="{1961BFD1-F04D-44F1-B37B-8B5015AFAC18}"/>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文本框 36">
            <a:extLst>
              <a:ext uri="{FF2B5EF4-FFF2-40B4-BE49-F238E27FC236}">
                <a16:creationId xmlns:a16="http://schemas.microsoft.com/office/drawing/2014/main" id="{395CD694-4076-418B-835B-E525B0BA76D4}"/>
              </a:ext>
            </a:extLst>
          </p:cNvPr>
          <p:cNvSpPr txBox="1"/>
          <p:nvPr/>
        </p:nvSpPr>
        <p:spPr>
          <a:xfrm>
            <a:off x="3635896" y="2067694"/>
            <a:ext cx="4586400" cy="1609415"/>
          </a:xfrm>
          <a:prstGeom prst="rect">
            <a:avLst/>
          </a:prstGeom>
          <a:noFill/>
        </p:spPr>
        <p:txBody>
          <a:bodyPr wrap="square">
            <a:spAutoFit/>
          </a:bodyPr>
          <a:lstStyle/>
          <a:p>
            <a:pPr>
              <a:lnSpc>
                <a:spcPts val="2000"/>
              </a:lnSpc>
            </a:pPr>
            <a:r>
              <a:rPr lang="zh-CN" altLang="en-US" sz="1400" dirty="0"/>
              <a:t>在疾病行为模型中，疾病行为指的是当人们察觉到自己患病时所采取的一系列行动，包括症状报告、请假、看病及自己服药等。这种模型认为，疾病是机体所呈现 出来的、能客观测量的病理生理过程，如高血压、备案的器官疾病等。所以，人格被假设为影响的是疾病行为而不是疾病本身。 </a:t>
            </a:r>
          </a:p>
        </p:txBody>
      </p:sp>
      <p:cxnSp>
        <p:nvCxnSpPr>
          <p:cNvPr id="9" name="直接连接符 8">
            <a:extLst>
              <a:ext uri="{FF2B5EF4-FFF2-40B4-BE49-F238E27FC236}">
                <a16:creationId xmlns:a16="http://schemas.microsoft.com/office/drawing/2014/main" id="{734417B1-9657-4D19-8CBE-5AA3D10C3122}"/>
              </a:ext>
            </a:extLst>
          </p:cNvPr>
          <p:cNvCxnSpPr/>
          <p:nvPr/>
        </p:nvCxnSpPr>
        <p:spPr>
          <a:xfrm>
            <a:off x="3707904" y="1923678"/>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id="{BDBF5326-F037-451D-9608-A6BA45978BDF}"/>
              </a:ext>
            </a:extLst>
          </p:cNvPr>
          <p:cNvCxnSpPr/>
          <p:nvPr/>
        </p:nvCxnSpPr>
        <p:spPr>
          <a:xfrm>
            <a:off x="3707904" y="3867894"/>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412153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4350067" y="1304925"/>
            <a:ext cx="3137639" cy="2533650"/>
            <a:chOff x="4350067" y="1304925"/>
            <a:chExt cx="3137639" cy="2533650"/>
          </a:xfrm>
        </p:grpSpPr>
        <p:sp>
          <p:nvSpPr>
            <p:cNvPr id="4" name="Freeform: Shape 12"/>
            <p:cNvSpPr/>
            <p:nvPr/>
          </p:nvSpPr>
          <p:spPr>
            <a:xfrm>
              <a:off x="4350067" y="1304925"/>
              <a:ext cx="2339642" cy="2533650"/>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 name="TextBox 6"/>
            <p:cNvSpPr txBox="1"/>
            <p:nvPr/>
          </p:nvSpPr>
          <p:spPr>
            <a:xfrm>
              <a:off x="5148064" y="2322062"/>
              <a:ext cx="2339642" cy="609728"/>
            </a:xfrm>
            <a:prstGeom prst="rect">
              <a:avLst/>
            </a:prstGeom>
            <a:noFill/>
          </p:spPr>
          <p:txBody>
            <a:bodyPr wrap="square" lIns="72000" tIns="0" rIns="72000" bIns="0" anchor="ctr" anchorCtr="0">
              <a:noAutofit/>
            </a:bodyPr>
            <a:lstStyle/>
            <a:p>
              <a:pPr defTabSz="914378">
                <a:lnSpc>
                  <a:spcPct val="120000"/>
                </a:lnSpc>
                <a:defRPr/>
              </a:pPr>
              <a:r>
                <a:rPr lang="zh-CN" altLang="en-US" sz="900" dirty="0">
                  <a:latin typeface="微软雅黑" panose="020B0503020204020204" pitchFamily="34" charset="-122"/>
                  <a:ea typeface="微软雅黑" panose="020B0503020204020204" pitchFamily="34" charset="-122"/>
                  <a:cs typeface="+mn-ea"/>
                  <a:sym typeface="inpin heiti" panose="00000500000000000000" pitchFamily="2" charset="-122"/>
                </a:rPr>
                <a:t>即癌症倾向性格。许多研究都证实了</a:t>
              </a:r>
              <a:r>
                <a:rPr lang="en-US" altLang="zh-CN" sz="900" dirty="0">
                  <a:latin typeface="微软雅黑" panose="020B0503020204020204" pitchFamily="34" charset="-122"/>
                  <a:ea typeface="微软雅黑" panose="020B0503020204020204" pitchFamily="34" charset="-122"/>
                  <a:cs typeface="+mn-ea"/>
                  <a:sym typeface="inpin heiti" panose="00000500000000000000" pitchFamily="2" charset="-122"/>
                </a:rPr>
                <a:t>C</a:t>
              </a:r>
              <a:r>
                <a:rPr lang="zh-CN" altLang="en-US" sz="900" dirty="0">
                  <a:latin typeface="微软雅黑" panose="020B0503020204020204" pitchFamily="34" charset="-122"/>
                  <a:ea typeface="微软雅黑" panose="020B0503020204020204" pitchFamily="34" charset="-122"/>
                  <a:cs typeface="+mn-ea"/>
                  <a:sym typeface="inpin heiti" panose="00000500000000000000" pitchFamily="2" charset="-122"/>
                </a:rPr>
                <a:t>型人格是导致癌症倾向的性格因素。</a:t>
              </a:r>
            </a:p>
          </p:txBody>
        </p:sp>
        <p:sp>
          <p:nvSpPr>
            <p:cNvPr id="9" name="Rectangle 8"/>
            <p:cNvSpPr/>
            <p:nvPr/>
          </p:nvSpPr>
          <p:spPr>
            <a:xfrm>
              <a:off x="5148064" y="2142921"/>
              <a:ext cx="1842997" cy="184666"/>
            </a:xfrm>
            <a:prstGeom prst="rect">
              <a:avLst/>
            </a:prstGeom>
          </p:spPr>
          <p:txBody>
            <a:bodyPr wrap="none" lIns="72000" tIns="0" rIns="72000" bIns="0">
              <a:noAutofit/>
            </a:bodyPr>
            <a:lstStyle/>
            <a:p>
              <a:pPr lvl="0" defTabSz="914378">
                <a:defRPr/>
              </a:pPr>
              <a:r>
                <a:rPr lang="en-US" altLang="zh-CN" b="1" dirty="0">
                  <a:solidFill>
                    <a:schemeClr val="accent2"/>
                  </a:solidFill>
                  <a:latin typeface="微软雅黑" panose="020B0503020204020204" pitchFamily="34" charset="-122"/>
                  <a:ea typeface="微软雅黑" panose="020B0503020204020204" pitchFamily="34" charset="-122"/>
                  <a:cs typeface="+mn-ea"/>
                  <a:sym typeface="inpin heiti" panose="00000500000000000000" pitchFamily="2" charset="-122"/>
                </a:rPr>
                <a:t>C</a:t>
              </a:r>
              <a:r>
                <a:rPr lang="zh-CN" altLang="en-US" b="1" dirty="0">
                  <a:solidFill>
                    <a:schemeClr val="accent2"/>
                  </a:solidFill>
                  <a:latin typeface="微软雅黑" panose="020B0503020204020204" pitchFamily="34" charset="-122"/>
                  <a:ea typeface="微软雅黑" panose="020B0503020204020204" pitchFamily="34" charset="-122"/>
                  <a:cs typeface="+mn-ea"/>
                  <a:sym typeface="inpin heiti" panose="00000500000000000000" pitchFamily="2" charset="-122"/>
                </a:rPr>
                <a:t>型人格与癌症</a:t>
              </a:r>
            </a:p>
          </p:txBody>
        </p:sp>
      </p:grpSp>
      <p:grpSp>
        <p:nvGrpSpPr>
          <p:cNvPr id="2" name="组合 1"/>
          <p:cNvGrpSpPr/>
          <p:nvPr/>
        </p:nvGrpSpPr>
        <p:grpSpPr>
          <a:xfrm>
            <a:off x="2038785" y="1304925"/>
            <a:ext cx="2764672" cy="2533650"/>
            <a:chOff x="2038785" y="1304925"/>
            <a:chExt cx="2764672" cy="2533650"/>
          </a:xfrm>
        </p:grpSpPr>
        <p:sp>
          <p:nvSpPr>
            <p:cNvPr id="5" name="Freeform: Shape 7"/>
            <p:cNvSpPr/>
            <p:nvPr/>
          </p:nvSpPr>
          <p:spPr>
            <a:xfrm>
              <a:off x="2463815" y="1304925"/>
              <a:ext cx="2339642" cy="2533650"/>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TextBox 10"/>
            <p:cNvSpPr txBox="1"/>
            <p:nvPr/>
          </p:nvSpPr>
          <p:spPr>
            <a:xfrm>
              <a:off x="2038785" y="2489623"/>
              <a:ext cx="1805711" cy="442167"/>
            </a:xfrm>
            <a:prstGeom prst="rect">
              <a:avLst/>
            </a:prstGeom>
            <a:noFill/>
          </p:spPr>
          <p:txBody>
            <a:bodyPr wrap="square" lIns="72000" tIns="0" rIns="72000" bIns="0" anchor="ctr" anchorCtr="0">
              <a:normAutofit fontScale="85000" lnSpcReduction="10000"/>
            </a:bodyPr>
            <a:lstStyle/>
            <a:p>
              <a:pPr algn="r" defTabSz="914378">
                <a:lnSpc>
                  <a:spcPct val="120000"/>
                </a:lnSpc>
                <a:defRPr/>
              </a:pPr>
              <a:r>
                <a:rPr lang="zh-CN" altLang="en-US" sz="1050" dirty="0">
                  <a:latin typeface="微软雅黑" panose="020B0503020204020204" pitchFamily="34" charset="-122"/>
                  <a:ea typeface="微软雅黑" panose="020B0503020204020204" pitchFamily="34" charset="-122"/>
                  <a:cs typeface="+mn-ea"/>
                  <a:sym typeface="inpin heiti" panose="00000500000000000000" pitchFamily="2" charset="-122"/>
                </a:rPr>
                <a:t>易患冠心病的人格类型，是指个性急躁、求成心切、善进取、好争胜的一种性格。</a:t>
              </a:r>
            </a:p>
          </p:txBody>
        </p:sp>
        <p:sp>
          <p:nvSpPr>
            <p:cNvPr id="11" name="Rectangle 11"/>
            <p:cNvSpPr/>
            <p:nvPr/>
          </p:nvSpPr>
          <p:spPr>
            <a:xfrm>
              <a:off x="2046209" y="2142921"/>
              <a:ext cx="1805711" cy="184666"/>
            </a:xfrm>
            <a:prstGeom prst="rect">
              <a:avLst/>
            </a:prstGeom>
          </p:spPr>
          <p:txBody>
            <a:bodyPr wrap="none" lIns="72000" tIns="0" rIns="72000" bIns="0">
              <a:noAutofit/>
            </a:bodyPr>
            <a:lstStyle/>
            <a:p>
              <a:pPr lvl="0" algn="r" defTabSz="914378">
                <a:defRPr/>
              </a:pPr>
              <a:r>
                <a:rPr lang="en-US" altLang="zh-CN" b="1" dirty="0">
                  <a:solidFill>
                    <a:schemeClr val="accent1"/>
                  </a:solidFill>
                  <a:latin typeface="微软雅黑" panose="020B0503020204020204" pitchFamily="34" charset="-122"/>
                  <a:ea typeface="微软雅黑" panose="020B0503020204020204" pitchFamily="34" charset="-122"/>
                  <a:cs typeface="+mn-ea"/>
                  <a:sym typeface="inpin heiti" panose="00000500000000000000" pitchFamily="2" charset="-122"/>
                </a:rPr>
                <a:t>A</a:t>
              </a:r>
              <a:r>
                <a:rPr lang="zh-CN" altLang="en-US" b="1" dirty="0">
                  <a:solidFill>
                    <a:schemeClr val="accent1"/>
                  </a:solidFill>
                  <a:latin typeface="微软雅黑" panose="020B0503020204020204" pitchFamily="34" charset="-122"/>
                  <a:ea typeface="微软雅黑" panose="020B0503020204020204" pitchFamily="34" charset="-122"/>
                  <a:cs typeface="+mn-ea"/>
                  <a:sym typeface="inpin heiti" panose="00000500000000000000" pitchFamily="2" charset="-122"/>
                </a:rPr>
                <a:t>型人格与冠心病</a:t>
              </a:r>
            </a:p>
          </p:txBody>
        </p:sp>
      </p:grpSp>
      <p:sp>
        <p:nvSpPr>
          <p:cNvPr id="3" name="矩形 2">
            <a:extLst>
              <a:ext uri="{FF2B5EF4-FFF2-40B4-BE49-F238E27FC236}">
                <a16:creationId xmlns:a16="http://schemas.microsoft.com/office/drawing/2014/main" id="{F7E502BA-7D79-453D-9B8E-3F6C2D985E5A}"/>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二、人格类型与心身健康</a:t>
            </a:r>
          </a:p>
        </p:txBody>
      </p:sp>
      <p:sp>
        <p:nvSpPr>
          <p:cNvPr id="22" name="Title 1">
            <a:extLst>
              <a:ext uri="{FF2B5EF4-FFF2-40B4-BE49-F238E27FC236}">
                <a16:creationId xmlns:a16="http://schemas.microsoft.com/office/drawing/2014/main" id="{EE88AFB0-180B-4ACD-A259-6646C2D53B94}"/>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人格与健康的关系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4" name="等腰三角形 13">
            <a:extLst>
              <a:ext uri="{FF2B5EF4-FFF2-40B4-BE49-F238E27FC236}">
                <a16:creationId xmlns:a16="http://schemas.microsoft.com/office/drawing/2014/main" id="{4A30BAC9-5AFD-47A9-810A-C89294D860D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5" name="直接连接符 14">
            <a:extLst>
              <a:ext uri="{FF2B5EF4-FFF2-40B4-BE49-F238E27FC236}">
                <a16:creationId xmlns:a16="http://schemas.microsoft.com/office/drawing/2014/main" id="{54907C1D-EBBE-4759-A873-29F372979BEB}"/>
              </a:ext>
            </a:extLst>
          </p:cNvPr>
          <p:cNvCxnSpPr>
            <a:cxnSpLocks/>
          </p:cNvCxnSpPr>
          <p:nvPr/>
        </p:nvCxnSpPr>
        <p:spPr>
          <a:xfrm>
            <a:off x="3275856" y="521032"/>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6" name="等腰三角形 15">
            <a:extLst>
              <a:ext uri="{FF2B5EF4-FFF2-40B4-BE49-F238E27FC236}">
                <a16:creationId xmlns:a16="http://schemas.microsoft.com/office/drawing/2014/main" id="{8925BDC2-4C55-4B0E-A48B-822664DAD47E}"/>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7" name="直接连接符 16">
            <a:extLst>
              <a:ext uri="{FF2B5EF4-FFF2-40B4-BE49-F238E27FC236}">
                <a16:creationId xmlns:a16="http://schemas.microsoft.com/office/drawing/2014/main" id="{9D1155FA-B5A7-411E-BA3E-FBFEA5929BAE}"/>
              </a:ext>
            </a:extLst>
          </p:cNvPr>
          <p:cNvCxnSpPr>
            <a:cxnSpLocks/>
          </p:cNvCxnSpPr>
          <p:nvPr/>
        </p:nvCxnSpPr>
        <p:spPr>
          <a:xfrm flipH="1">
            <a:off x="611560" y="1104487"/>
            <a:ext cx="1944216" cy="27103"/>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29065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4350067" y="1304925"/>
            <a:ext cx="2640994" cy="2533650"/>
            <a:chOff x="4350067" y="1304925"/>
            <a:chExt cx="2640994" cy="2533650"/>
          </a:xfrm>
        </p:grpSpPr>
        <p:sp>
          <p:nvSpPr>
            <p:cNvPr id="4" name="Freeform: Shape 12"/>
            <p:cNvSpPr/>
            <p:nvPr/>
          </p:nvSpPr>
          <p:spPr>
            <a:xfrm>
              <a:off x="4350067" y="1304925"/>
              <a:ext cx="2339642" cy="2533650"/>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 name="TextBox 6"/>
            <p:cNvSpPr txBox="1"/>
            <p:nvPr/>
          </p:nvSpPr>
          <p:spPr>
            <a:xfrm>
              <a:off x="5148064" y="2246835"/>
              <a:ext cx="1842997" cy="609728"/>
            </a:xfrm>
            <a:prstGeom prst="rect">
              <a:avLst/>
            </a:prstGeom>
            <a:noFill/>
          </p:spPr>
          <p:txBody>
            <a:bodyPr wrap="square" lIns="72000" tIns="0" rIns="72000" bIns="0" anchor="ctr" anchorCtr="0">
              <a:noAutofit/>
            </a:bodyPr>
            <a:lstStyle/>
            <a:p>
              <a:pPr defTabSz="914378">
                <a:lnSpc>
                  <a:spcPct val="120000"/>
                </a:lnSpc>
                <a:defRPr/>
              </a:pPr>
              <a:r>
                <a:rPr lang="zh-CN" altLang="en-US" sz="1000" dirty="0">
                  <a:latin typeface="微软雅黑" panose="020B0503020204020204" pitchFamily="34" charset="-122"/>
                  <a:ea typeface="微软雅黑" panose="020B0503020204020204" pitchFamily="34" charset="-122"/>
                  <a:cs typeface="+mn-ea"/>
                  <a:sym typeface="inpin heiti" panose="00000500000000000000" pitchFamily="2" charset="-122"/>
                </a:rPr>
                <a:t>乐观主义是抵抗压力、维护健康的一个重要人格变量。</a:t>
              </a:r>
            </a:p>
          </p:txBody>
        </p:sp>
        <p:sp>
          <p:nvSpPr>
            <p:cNvPr id="9" name="Rectangle 8"/>
            <p:cNvSpPr/>
            <p:nvPr/>
          </p:nvSpPr>
          <p:spPr>
            <a:xfrm>
              <a:off x="5148064" y="2067694"/>
              <a:ext cx="1842997" cy="184666"/>
            </a:xfrm>
            <a:prstGeom prst="rect">
              <a:avLst/>
            </a:prstGeom>
          </p:spPr>
          <p:txBody>
            <a:bodyPr wrap="none" lIns="72000" tIns="0" rIns="72000" bIns="0">
              <a:noAutofit/>
            </a:bodyPr>
            <a:lstStyle/>
            <a:p>
              <a:pPr lvl="0" defTabSz="914378">
                <a:defRPr/>
              </a:pPr>
              <a:r>
                <a:rPr lang="zh-CN" altLang="en-US" b="1" dirty="0">
                  <a:solidFill>
                    <a:schemeClr val="accent2"/>
                  </a:solidFill>
                  <a:latin typeface="微软雅黑" panose="020B0503020204020204" pitchFamily="34" charset="-122"/>
                  <a:ea typeface="微软雅黑" panose="020B0503020204020204" pitchFamily="34" charset="-122"/>
                  <a:cs typeface="+mn-ea"/>
                  <a:sym typeface="inpin heiti" panose="00000500000000000000" pitchFamily="2" charset="-122"/>
                </a:rPr>
                <a:t>乐观主义与悲观主义</a:t>
              </a:r>
            </a:p>
          </p:txBody>
        </p:sp>
      </p:grpSp>
      <p:grpSp>
        <p:nvGrpSpPr>
          <p:cNvPr id="2" name="组合 1"/>
          <p:cNvGrpSpPr/>
          <p:nvPr/>
        </p:nvGrpSpPr>
        <p:grpSpPr>
          <a:xfrm>
            <a:off x="2046209" y="1304925"/>
            <a:ext cx="2757248" cy="2533650"/>
            <a:chOff x="2046209" y="1304925"/>
            <a:chExt cx="2757248" cy="2533650"/>
          </a:xfrm>
        </p:grpSpPr>
        <p:sp>
          <p:nvSpPr>
            <p:cNvPr id="5" name="Freeform: Shape 7"/>
            <p:cNvSpPr/>
            <p:nvPr/>
          </p:nvSpPr>
          <p:spPr>
            <a:xfrm>
              <a:off x="2463815" y="1304925"/>
              <a:ext cx="2339642" cy="2533650"/>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TextBox 10"/>
            <p:cNvSpPr txBox="1"/>
            <p:nvPr/>
          </p:nvSpPr>
          <p:spPr>
            <a:xfrm>
              <a:off x="2051720" y="2057575"/>
              <a:ext cx="1805711" cy="1450279"/>
            </a:xfrm>
            <a:prstGeom prst="rect">
              <a:avLst/>
            </a:prstGeom>
            <a:noFill/>
          </p:spPr>
          <p:txBody>
            <a:bodyPr wrap="square" lIns="72000" tIns="0" rIns="72000" bIns="0" anchor="ctr" anchorCtr="0">
              <a:normAutofit/>
            </a:bodyPr>
            <a:lstStyle/>
            <a:p>
              <a:pPr algn="r" defTabSz="914378">
                <a:lnSpc>
                  <a:spcPct val="120000"/>
                </a:lnSpc>
                <a:defRPr/>
              </a:pPr>
              <a:r>
                <a:rPr lang="zh-CN" altLang="en-US" sz="1000" dirty="0">
                  <a:latin typeface="微软雅黑" panose="020B0503020204020204" pitchFamily="34" charset="-122"/>
                  <a:ea typeface="微软雅黑" panose="020B0503020204020204" pitchFamily="34" charset="-122"/>
                  <a:cs typeface="+mn-ea"/>
                  <a:sym typeface="inpin heiti" panose="00000500000000000000" pitchFamily="2" charset="-122"/>
                </a:rPr>
                <a:t>这种个人命运由自己控制</a:t>
              </a:r>
              <a:endParaRPr lang="en-US" altLang="zh-CN" sz="1000" dirty="0">
                <a:latin typeface="微软雅黑" panose="020B0503020204020204" pitchFamily="34" charset="-122"/>
                <a:ea typeface="微软雅黑" panose="020B0503020204020204" pitchFamily="34" charset="-122"/>
                <a:cs typeface="+mn-ea"/>
                <a:sym typeface="inpin heiti" panose="00000500000000000000" pitchFamily="2" charset="-122"/>
              </a:endParaRPr>
            </a:p>
            <a:p>
              <a:pPr algn="r" defTabSz="914378">
                <a:lnSpc>
                  <a:spcPct val="120000"/>
                </a:lnSpc>
                <a:defRPr/>
              </a:pPr>
              <a:r>
                <a:rPr lang="zh-CN" altLang="en-US" sz="1000" dirty="0">
                  <a:latin typeface="微软雅黑" panose="020B0503020204020204" pitchFamily="34" charset="-122"/>
                  <a:ea typeface="微软雅黑" panose="020B0503020204020204" pitchFamily="34" charset="-122"/>
                  <a:cs typeface="+mn-ea"/>
                  <a:sym typeface="inpin heiti" panose="00000500000000000000" pitchFamily="2" charset="-122"/>
                </a:rPr>
                <a:t>的信念，称为</a:t>
              </a:r>
              <a:r>
                <a:rPr lang="zh-CN" altLang="en-US" sz="1000" b="1" dirty="0">
                  <a:latin typeface="微软雅黑" panose="020B0503020204020204" pitchFamily="34" charset="-122"/>
                  <a:ea typeface="微软雅黑" panose="020B0503020204020204" pitchFamily="34" charset="-122"/>
                  <a:cs typeface="+mn-ea"/>
                  <a:sym typeface="inpin heiti" panose="00000500000000000000" pitchFamily="2" charset="-122"/>
                </a:rPr>
                <a:t>内控观</a:t>
              </a:r>
              <a:endParaRPr lang="en-US" altLang="zh-CN" sz="1000" b="1" dirty="0">
                <a:latin typeface="微软雅黑" panose="020B0503020204020204" pitchFamily="34" charset="-122"/>
                <a:ea typeface="微软雅黑" panose="020B0503020204020204" pitchFamily="34" charset="-122"/>
                <a:cs typeface="+mn-ea"/>
                <a:sym typeface="inpin heiti" panose="00000500000000000000" pitchFamily="2" charset="-122"/>
              </a:endParaRPr>
            </a:p>
            <a:p>
              <a:pPr algn="r" defTabSz="914378">
                <a:lnSpc>
                  <a:spcPct val="120000"/>
                </a:lnSpc>
                <a:defRPr/>
              </a:pPr>
              <a:r>
                <a:rPr lang="zh-CN" altLang="en-US" sz="1000" dirty="0">
                  <a:latin typeface="微软雅黑" panose="020B0503020204020204" pitchFamily="34" charset="-122"/>
                  <a:ea typeface="微软雅黑" panose="020B0503020204020204" pitchFamily="34" charset="-122"/>
                  <a:cs typeface="+mn-ea"/>
                  <a:sym typeface="inpin heiti" panose="00000500000000000000" pitchFamily="2" charset="-122"/>
                </a:rPr>
                <a:t>这种个人命运受外因控制</a:t>
              </a:r>
              <a:endParaRPr lang="en-US" altLang="zh-CN" sz="1000" dirty="0">
                <a:latin typeface="微软雅黑" panose="020B0503020204020204" pitchFamily="34" charset="-122"/>
                <a:ea typeface="微软雅黑" panose="020B0503020204020204" pitchFamily="34" charset="-122"/>
                <a:cs typeface="+mn-ea"/>
                <a:sym typeface="inpin heiti" panose="00000500000000000000" pitchFamily="2" charset="-122"/>
              </a:endParaRPr>
            </a:p>
            <a:p>
              <a:pPr algn="r" defTabSz="914378">
                <a:lnSpc>
                  <a:spcPct val="120000"/>
                </a:lnSpc>
                <a:defRPr/>
              </a:pPr>
              <a:r>
                <a:rPr lang="zh-CN" altLang="en-US" sz="1000" dirty="0">
                  <a:latin typeface="微软雅黑" panose="020B0503020204020204" pitchFamily="34" charset="-122"/>
                  <a:ea typeface="微软雅黑" panose="020B0503020204020204" pitchFamily="34" charset="-122"/>
                  <a:cs typeface="+mn-ea"/>
                  <a:sym typeface="inpin heiti" panose="00000500000000000000" pitchFamily="2" charset="-122"/>
                </a:rPr>
                <a:t>的信念，称为</a:t>
              </a:r>
              <a:r>
                <a:rPr lang="zh-CN" altLang="en-US" sz="1000" b="1" dirty="0">
                  <a:latin typeface="微软雅黑" panose="020B0503020204020204" pitchFamily="34" charset="-122"/>
                  <a:ea typeface="微软雅黑" panose="020B0503020204020204" pitchFamily="34" charset="-122"/>
                  <a:cs typeface="+mn-ea"/>
                  <a:sym typeface="inpin heiti" panose="00000500000000000000" pitchFamily="2" charset="-122"/>
                </a:rPr>
                <a:t>外控观</a:t>
              </a:r>
            </a:p>
          </p:txBody>
        </p:sp>
        <p:sp>
          <p:nvSpPr>
            <p:cNvPr id="11" name="Rectangle 11"/>
            <p:cNvSpPr/>
            <p:nvPr/>
          </p:nvSpPr>
          <p:spPr>
            <a:xfrm>
              <a:off x="2046209" y="2109722"/>
              <a:ext cx="1805711" cy="184666"/>
            </a:xfrm>
            <a:prstGeom prst="rect">
              <a:avLst/>
            </a:prstGeom>
          </p:spPr>
          <p:txBody>
            <a:bodyPr wrap="none" lIns="72000" tIns="0" rIns="72000" bIns="0">
              <a:noAutofit/>
            </a:bodyPr>
            <a:lstStyle/>
            <a:p>
              <a:pPr lvl="0" algn="r" defTabSz="914378">
                <a:defRPr/>
              </a:pPr>
              <a:r>
                <a:rPr lang="zh-CN" altLang="en-US" b="1" dirty="0">
                  <a:solidFill>
                    <a:schemeClr val="accent1"/>
                  </a:solidFill>
                  <a:latin typeface="微软雅黑" panose="020B0503020204020204" pitchFamily="34" charset="-122"/>
                  <a:ea typeface="微软雅黑" panose="020B0503020204020204" pitchFamily="34" charset="-122"/>
                  <a:cs typeface="+mn-ea"/>
                  <a:sym typeface="inpin heiti" panose="00000500000000000000" pitchFamily="2" charset="-122"/>
                </a:rPr>
                <a:t>内控观与外控观</a:t>
              </a:r>
            </a:p>
          </p:txBody>
        </p:sp>
      </p:grpSp>
      <p:sp>
        <p:nvSpPr>
          <p:cNvPr id="3" name="矩形 2">
            <a:extLst>
              <a:ext uri="{FF2B5EF4-FFF2-40B4-BE49-F238E27FC236}">
                <a16:creationId xmlns:a16="http://schemas.microsoft.com/office/drawing/2014/main" id="{F7E502BA-7D79-453D-9B8E-3F6C2D985E5A}"/>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二、人格类型与心身健康</a:t>
            </a:r>
          </a:p>
        </p:txBody>
      </p:sp>
      <p:sp>
        <p:nvSpPr>
          <p:cNvPr id="22" name="Title 1">
            <a:extLst>
              <a:ext uri="{FF2B5EF4-FFF2-40B4-BE49-F238E27FC236}">
                <a16:creationId xmlns:a16="http://schemas.microsoft.com/office/drawing/2014/main" id="{EE88AFB0-180B-4ACD-A259-6646C2D53B94}"/>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人格与健康的关系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4" name="等腰三角形 13">
            <a:extLst>
              <a:ext uri="{FF2B5EF4-FFF2-40B4-BE49-F238E27FC236}">
                <a16:creationId xmlns:a16="http://schemas.microsoft.com/office/drawing/2014/main" id="{DF6C89EB-5E7E-48FC-A3D2-110B4984D9D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5" name="直接连接符 14">
            <a:extLst>
              <a:ext uri="{FF2B5EF4-FFF2-40B4-BE49-F238E27FC236}">
                <a16:creationId xmlns:a16="http://schemas.microsoft.com/office/drawing/2014/main" id="{03A649C7-5518-47F8-BF9F-829BC4A5774D}"/>
              </a:ext>
            </a:extLst>
          </p:cNvPr>
          <p:cNvCxnSpPr>
            <a:cxnSpLocks/>
          </p:cNvCxnSpPr>
          <p:nvPr/>
        </p:nvCxnSpPr>
        <p:spPr>
          <a:xfrm>
            <a:off x="3275856" y="521032"/>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6" name="等腰三角形 15">
            <a:extLst>
              <a:ext uri="{FF2B5EF4-FFF2-40B4-BE49-F238E27FC236}">
                <a16:creationId xmlns:a16="http://schemas.microsoft.com/office/drawing/2014/main" id="{4BF91F15-9C02-406D-B71E-67B996981A8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7" name="直接连接符 16">
            <a:extLst>
              <a:ext uri="{FF2B5EF4-FFF2-40B4-BE49-F238E27FC236}">
                <a16:creationId xmlns:a16="http://schemas.microsoft.com/office/drawing/2014/main" id="{F601D1D5-7480-4D68-8F2C-D0331A078513}"/>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636033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22"/>
          <p:cNvSpPr txBox="1"/>
          <p:nvPr/>
        </p:nvSpPr>
        <p:spPr>
          <a:xfrm>
            <a:off x="4393148" y="1832894"/>
            <a:ext cx="2695640" cy="1695575"/>
          </a:xfrm>
          <a:prstGeom prst="rect">
            <a:avLst/>
          </a:prstGeom>
          <a:noFill/>
        </p:spPr>
        <p:txBody>
          <a:bodyPr wrap="none" lIns="0" tIns="0" rIns="0" bIns="0" anchor="ctr" anchorCtr="0">
            <a:normAutofit/>
          </a:bodyPr>
          <a:lstStyle/>
          <a:p>
            <a:r>
              <a:rPr lang="zh-CN" altLang="en-US" sz="3600" b="1" dirty="0">
                <a:solidFill>
                  <a:srgbClr val="F8A724"/>
                </a:solidFill>
                <a:latin typeface="+mj-ea"/>
                <a:cs typeface="+mn-ea"/>
                <a:sym typeface="inpin heiti" panose="00000500000000000000" pitchFamily="2" charset="-122"/>
              </a:rPr>
              <a:t>第三章</a:t>
            </a:r>
            <a:endParaRPr lang="en-US" altLang="zh-CN" sz="3600" b="1" dirty="0">
              <a:solidFill>
                <a:srgbClr val="F8A724"/>
              </a:solidFill>
              <a:latin typeface="+mj-ea"/>
              <a:cs typeface="+mn-ea"/>
              <a:sym typeface="inpin heiti" panose="00000500000000000000" pitchFamily="2" charset="-122"/>
            </a:endParaRPr>
          </a:p>
          <a:p>
            <a:r>
              <a:rPr lang="zh-CN" altLang="en-US" sz="3200" b="1" dirty="0">
                <a:solidFill>
                  <a:schemeClr val="accent1">
                    <a:lumMod val="100000"/>
                  </a:schemeClr>
                </a:solidFill>
                <a:latin typeface="+mj-ea"/>
                <a:cs typeface="+mn-ea"/>
                <a:sym typeface="inpin heiti" panose="00000500000000000000" pitchFamily="2" charset="-122"/>
              </a:rPr>
              <a:t>大学生心理健康教育</a:t>
            </a:r>
            <a:endParaRPr lang="en-US" altLang="zh-CN" sz="3200" b="1" dirty="0">
              <a:solidFill>
                <a:schemeClr val="accent1">
                  <a:lumMod val="100000"/>
                </a:schemeClr>
              </a:solidFill>
              <a:latin typeface="+mj-ea"/>
              <a:cs typeface="+mn-ea"/>
              <a:sym typeface="inpin heiti" panose="00000500000000000000" pitchFamily="2" charset="-122"/>
            </a:endParaRPr>
          </a:p>
          <a:p>
            <a:r>
              <a:rPr lang="zh-CN" altLang="en-US" sz="3200" b="1" dirty="0">
                <a:solidFill>
                  <a:schemeClr val="accent1">
                    <a:lumMod val="100000"/>
                  </a:schemeClr>
                </a:solidFill>
                <a:latin typeface="+mj-ea"/>
                <a:cs typeface="+mn-ea"/>
                <a:sym typeface="inpin heiti" panose="00000500000000000000" pitchFamily="2" charset="-122"/>
              </a:rPr>
              <a:t>的人格基础</a:t>
            </a:r>
            <a:endParaRPr lang="zh-CN" altLang="en-US" sz="3600" b="1" dirty="0">
              <a:solidFill>
                <a:schemeClr val="accent1">
                  <a:lumMod val="100000"/>
                </a:schemeClr>
              </a:solidFill>
              <a:latin typeface="+mj-ea"/>
              <a:cs typeface="+mn-ea"/>
              <a:sym typeface="inpin heiti" panose="00000500000000000000" pitchFamily="2" charset="-122"/>
            </a:endParaRPr>
          </a:p>
        </p:txBody>
      </p:sp>
      <p:grpSp>
        <p:nvGrpSpPr>
          <p:cNvPr id="16" name="组合 15">
            <a:extLst>
              <a:ext uri="{FF2B5EF4-FFF2-40B4-BE49-F238E27FC236}">
                <a16:creationId xmlns:a16="http://schemas.microsoft.com/office/drawing/2014/main" id="{ABBB7283-A9B6-4410-9D6E-EE39DB9FF0FD}"/>
              </a:ext>
            </a:extLst>
          </p:cNvPr>
          <p:cNvGrpSpPr/>
          <p:nvPr/>
        </p:nvGrpSpPr>
        <p:grpSpPr>
          <a:xfrm>
            <a:off x="1331640" y="659815"/>
            <a:ext cx="2872821" cy="3193462"/>
            <a:chOff x="1331640" y="659815"/>
            <a:chExt cx="2872821" cy="3193462"/>
          </a:xfrm>
        </p:grpSpPr>
        <p:sp>
          <p:nvSpPr>
            <p:cNvPr id="17" name="Freeform 5">
              <a:extLst>
                <a:ext uri="{FF2B5EF4-FFF2-40B4-BE49-F238E27FC236}">
                  <a16:creationId xmlns:a16="http://schemas.microsoft.com/office/drawing/2014/main" id="{94C892DF-2D4C-4BA5-8E68-23FC1CB63882}"/>
                </a:ext>
              </a:extLst>
            </p:cNvPr>
            <p:cNvSpPr>
              <a:spLocks/>
            </p:cNvSpPr>
            <p:nvPr/>
          </p:nvSpPr>
          <p:spPr bwMode="auto">
            <a:xfrm>
              <a:off x="2545414" y="659815"/>
              <a:ext cx="1659047" cy="1878542"/>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8" name="Freeform 6">
              <a:extLst>
                <a:ext uri="{FF2B5EF4-FFF2-40B4-BE49-F238E27FC236}">
                  <a16:creationId xmlns:a16="http://schemas.microsoft.com/office/drawing/2014/main" id="{709977A0-BB08-4D02-978D-DDA5BCBC9F10}"/>
                </a:ext>
              </a:extLst>
            </p:cNvPr>
            <p:cNvSpPr>
              <a:spLocks/>
            </p:cNvSpPr>
            <p:nvPr/>
          </p:nvSpPr>
          <p:spPr bwMode="auto">
            <a:xfrm>
              <a:off x="1564557" y="1223437"/>
              <a:ext cx="2319505" cy="2629840"/>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9" name="Freeform 7">
              <a:extLst>
                <a:ext uri="{FF2B5EF4-FFF2-40B4-BE49-F238E27FC236}">
                  <a16:creationId xmlns:a16="http://schemas.microsoft.com/office/drawing/2014/main" id="{597749C1-D4CA-483E-A3B6-30D64E3DF574}"/>
                </a:ext>
              </a:extLst>
            </p:cNvPr>
            <p:cNvSpPr>
              <a:spLocks/>
            </p:cNvSpPr>
            <p:nvPr/>
          </p:nvSpPr>
          <p:spPr bwMode="auto">
            <a:xfrm>
              <a:off x="1660025" y="1341532"/>
              <a:ext cx="2128569" cy="2394969"/>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0" name="组合 19">
              <a:extLst>
                <a:ext uri="{FF2B5EF4-FFF2-40B4-BE49-F238E27FC236}">
                  <a16:creationId xmlns:a16="http://schemas.microsoft.com/office/drawing/2014/main" id="{3C3ACF11-EB62-4610-A517-2F46400214A1}"/>
                </a:ext>
              </a:extLst>
            </p:cNvPr>
            <p:cNvGrpSpPr/>
            <p:nvPr/>
          </p:nvGrpSpPr>
          <p:grpSpPr>
            <a:xfrm>
              <a:off x="1331640" y="2149966"/>
              <a:ext cx="688422" cy="776783"/>
              <a:chOff x="959665" y="1964065"/>
              <a:chExt cx="828675" cy="935038"/>
            </a:xfrm>
          </p:grpSpPr>
          <p:sp>
            <p:nvSpPr>
              <p:cNvPr id="22" name="Freeform 8">
                <a:extLst>
                  <a:ext uri="{FF2B5EF4-FFF2-40B4-BE49-F238E27FC236}">
                    <a16:creationId xmlns:a16="http://schemas.microsoft.com/office/drawing/2014/main" id="{3765018D-27FB-4C06-A287-2D9F3CD0B580}"/>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9">
                <a:extLst>
                  <a:ext uri="{FF2B5EF4-FFF2-40B4-BE49-F238E27FC236}">
                    <a16:creationId xmlns:a16="http://schemas.microsoft.com/office/drawing/2014/main" id="{D95999F4-68C3-402B-BE7F-D9100E2EF330}"/>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4" name="Freeform 10">
                <a:extLst>
                  <a:ext uri="{FF2B5EF4-FFF2-40B4-BE49-F238E27FC236}">
                    <a16:creationId xmlns:a16="http://schemas.microsoft.com/office/drawing/2014/main" id="{9847A424-7B74-4593-8416-F72128418B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Freeform 11">
                <a:extLst>
                  <a:ext uri="{FF2B5EF4-FFF2-40B4-BE49-F238E27FC236}">
                    <a16:creationId xmlns:a16="http://schemas.microsoft.com/office/drawing/2014/main" id="{48BE255A-34D9-477D-9813-DD4B5D1BC486}"/>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文本框 20">
              <a:extLst>
                <a:ext uri="{FF2B5EF4-FFF2-40B4-BE49-F238E27FC236}">
                  <a16:creationId xmlns:a16="http://schemas.microsoft.com/office/drawing/2014/main" id="{7BBE2C7A-19D7-4A57-BED3-D825F8D0053D}"/>
                </a:ext>
              </a:extLst>
            </p:cNvPr>
            <p:cNvSpPr txBox="1"/>
            <p:nvPr/>
          </p:nvSpPr>
          <p:spPr>
            <a:xfrm>
              <a:off x="2698335" y="1052031"/>
              <a:ext cx="1133644" cy="1015663"/>
            </a:xfrm>
            <a:prstGeom prst="rect">
              <a:avLst/>
            </a:prstGeom>
            <a:noFill/>
          </p:spPr>
          <p:txBody>
            <a:bodyPr wrap="none" rtlCol="0">
              <a:spAutoFit/>
            </a:bodyPr>
            <a:lstStyle/>
            <a:p>
              <a:r>
                <a:rPr lang="en-US" altLang="zh-CN" sz="6000" b="1" dirty="0">
                  <a:solidFill>
                    <a:schemeClr val="bg1"/>
                  </a:solidFill>
                  <a:latin typeface="+mj-ea"/>
                  <a:ea typeface="+mj-ea"/>
                  <a:sym typeface="inpin heiti" panose="00000500000000000000" pitchFamily="2" charset="-122"/>
                </a:rPr>
                <a:t>03</a:t>
              </a:r>
              <a:endParaRPr lang="zh-CN" altLang="en-US" sz="6000" b="1" dirty="0">
                <a:solidFill>
                  <a:schemeClr val="bg1"/>
                </a:solidFill>
                <a:latin typeface="+mj-ea"/>
                <a:ea typeface="+mj-ea"/>
                <a:sym typeface="inpin heiti" panose="00000500000000000000" pitchFamily="2" charset="-122"/>
              </a:endParaRPr>
            </a:p>
          </p:txBody>
        </p:sp>
      </p:gr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76872" y="1378251"/>
            <a:ext cx="3025311" cy="2635244"/>
            <a:chOff x="6595316" y="2305179"/>
            <a:chExt cx="3065056" cy="2669863"/>
          </a:xfrm>
        </p:grpSpPr>
        <p:sp>
          <p:nvSpPr>
            <p:cNvPr id="18" name="六边形 17"/>
            <p:cNvSpPr/>
            <p:nvPr/>
          </p:nvSpPr>
          <p:spPr>
            <a:xfrm>
              <a:off x="6852976" y="2527300"/>
              <a:ext cx="2585816" cy="2229152"/>
            </a:xfrm>
            <a:prstGeom prst="hexagon">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9" name="六边形 18"/>
            <p:cNvSpPr/>
            <p:nvPr/>
          </p:nvSpPr>
          <p:spPr>
            <a:xfrm>
              <a:off x="7159747" y="2305179"/>
              <a:ext cx="515320" cy="444242"/>
            </a:xfrm>
            <a:prstGeom prst="hexagon">
              <a:avLst/>
            </a:prstGeom>
            <a:solidFill>
              <a:schemeClr val="bg1">
                <a:lumMod val="95000"/>
              </a:schemeClr>
            </a:solidFill>
            <a:ln w="12700">
              <a:solidFill>
                <a:schemeClr val="bg1">
                  <a:lumMod val="75000"/>
                </a:schemeClr>
              </a:solid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anchor="ctr">
              <a:normAutofit fontScale="70000" lnSpcReduction="20000"/>
            </a:bodyPr>
            <a:lstStyle/>
            <a:p>
              <a:pPr algn="ctr"/>
              <a:r>
                <a:rPr lang="en-US" sz="2400" b="1" dirty="0">
                  <a:latin typeface="微软雅黑" panose="020B0503020204020204" pitchFamily="34" charset="-122"/>
                  <a:ea typeface="微软雅黑" panose="020B0503020204020204" pitchFamily="34" charset="-122"/>
                  <a:cs typeface="+mn-ea"/>
                  <a:sym typeface="inpin heiti" panose="00000500000000000000" pitchFamily="2" charset="-122"/>
                </a:rPr>
                <a:t>1</a:t>
              </a:r>
            </a:p>
          </p:txBody>
        </p:sp>
        <p:sp>
          <p:nvSpPr>
            <p:cNvPr id="20" name="六边形 19"/>
            <p:cNvSpPr/>
            <p:nvPr/>
          </p:nvSpPr>
          <p:spPr>
            <a:xfrm>
              <a:off x="8629732" y="2305179"/>
              <a:ext cx="515320" cy="444242"/>
            </a:xfrm>
            <a:prstGeom prst="hexagon">
              <a:avLst/>
            </a:prstGeom>
            <a:solidFill>
              <a:schemeClr val="bg1">
                <a:lumMod val="95000"/>
              </a:schemeClr>
            </a:solidFill>
            <a:ln w="12700">
              <a:solidFill>
                <a:schemeClr val="bg1">
                  <a:lumMod val="75000"/>
                </a:schemeClr>
              </a:solid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anchor="ctr">
              <a:normAutofit fontScale="70000" lnSpcReduction="20000"/>
            </a:bodyPr>
            <a:lstStyle/>
            <a:p>
              <a:pPr algn="ctr"/>
              <a:r>
                <a:rPr lang="en-US" sz="2400" b="1" dirty="0">
                  <a:latin typeface="微软雅黑" panose="020B0503020204020204" pitchFamily="34" charset="-122"/>
                  <a:ea typeface="微软雅黑" panose="020B0503020204020204" pitchFamily="34" charset="-122"/>
                  <a:cs typeface="+mn-ea"/>
                  <a:sym typeface="inpin heiti" panose="00000500000000000000" pitchFamily="2" charset="-122"/>
                </a:rPr>
                <a:t>2</a:t>
              </a:r>
            </a:p>
          </p:txBody>
        </p:sp>
        <p:sp>
          <p:nvSpPr>
            <p:cNvPr id="21" name="六边形 20"/>
            <p:cNvSpPr/>
            <p:nvPr/>
          </p:nvSpPr>
          <p:spPr>
            <a:xfrm>
              <a:off x="6595316" y="3419755"/>
              <a:ext cx="515320" cy="444242"/>
            </a:xfrm>
            <a:prstGeom prst="hexagon">
              <a:avLst/>
            </a:prstGeom>
            <a:solidFill>
              <a:schemeClr val="bg1">
                <a:lumMod val="95000"/>
              </a:schemeClr>
            </a:solidFill>
            <a:ln w="12700">
              <a:solidFill>
                <a:schemeClr val="bg1">
                  <a:lumMod val="75000"/>
                </a:schemeClr>
              </a:solid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anchor="ctr">
              <a:normAutofit fontScale="70000" lnSpcReduction="20000"/>
            </a:bodyPr>
            <a:lstStyle/>
            <a:p>
              <a:pPr algn="ctr"/>
              <a:r>
                <a:rPr lang="en-US" sz="2400" b="1" dirty="0">
                  <a:latin typeface="微软雅黑" panose="020B0503020204020204" pitchFamily="34" charset="-122"/>
                  <a:ea typeface="微软雅黑" panose="020B0503020204020204" pitchFamily="34" charset="-122"/>
                  <a:cs typeface="+mn-ea"/>
                  <a:sym typeface="inpin heiti" panose="00000500000000000000" pitchFamily="2" charset="-122"/>
                </a:rPr>
                <a:t>6</a:t>
              </a:r>
            </a:p>
          </p:txBody>
        </p:sp>
        <p:sp>
          <p:nvSpPr>
            <p:cNvPr id="22" name="六边形 21"/>
            <p:cNvSpPr/>
            <p:nvPr/>
          </p:nvSpPr>
          <p:spPr>
            <a:xfrm>
              <a:off x="9145052" y="3419755"/>
              <a:ext cx="515320" cy="444242"/>
            </a:xfrm>
            <a:prstGeom prst="hexagon">
              <a:avLst/>
            </a:prstGeom>
            <a:solidFill>
              <a:schemeClr val="bg1">
                <a:lumMod val="95000"/>
              </a:schemeClr>
            </a:solidFill>
            <a:ln w="12700">
              <a:solidFill>
                <a:schemeClr val="bg1">
                  <a:lumMod val="75000"/>
                </a:schemeClr>
              </a:solid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anchor="ctr">
              <a:normAutofit fontScale="70000" lnSpcReduction="20000"/>
            </a:bodyPr>
            <a:lstStyle/>
            <a:p>
              <a:pPr algn="ctr"/>
              <a:r>
                <a:rPr lang="en-US" sz="2400" b="1" dirty="0">
                  <a:latin typeface="微软雅黑" panose="020B0503020204020204" pitchFamily="34" charset="-122"/>
                  <a:ea typeface="微软雅黑" panose="020B0503020204020204" pitchFamily="34" charset="-122"/>
                  <a:cs typeface="+mn-ea"/>
                  <a:sym typeface="inpin heiti" panose="00000500000000000000" pitchFamily="2" charset="-122"/>
                </a:rPr>
                <a:t>3</a:t>
              </a:r>
            </a:p>
          </p:txBody>
        </p:sp>
        <p:sp>
          <p:nvSpPr>
            <p:cNvPr id="23" name="六边形 22"/>
            <p:cNvSpPr/>
            <p:nvPr/>
          </p:nvSpPr>
          <p:spPr>
            <a:xfrm>
              <a:off x="7159747" y="4530800"/>
              <a:ext cx="515320" cy="444242"/>
            </a:xfrm>
            <a:prstGeom prst="hexagon">
              <a:avLst/>
            </a:prstGeom>
            <a:solidFill>
              <a:schemeClr val="bg1">
                <a:lumMod val="95000"/>
              </a:schemeClr>
            </a:solidFill>
            <a:ln w="12700">
              <a:solidFill>
                <a:schemeClr val="bg1">
                  <a:lumMod val="75000"/>
                </a:schemeClr>
              </a:solid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anchor="ctr">
              <a:normAutofit fontScale="70000" lnSpcReduction="20000"/>
            </a:bodyPr>
            <a:lstStyle/>
            <a:p>
              <a:pPr algn="ctr"/>
              <a:r>
                <a:rPr lang="en-US" sz="2400" b="1" dirty="0">
                  <a:latin typeface="微软雅黑" panose="020B0503020204020204" pitchFamily="34" charset="-122"/>
                  <a:ea typeface="微软雅黑" panose="020B0503020204020204" pitchFamily="34" charset="-122"/>
                  <a:cs typeface="+mn-ea"/>
                  <a:sym typeface="inpin heiti" panose="00000500000000000000" pitchFamily="2" charset="-122"/>
                </a:rPr>
                <a:t>5</a:t>
              </a:r>
            </a:p>
          </p:txBody>
        </p:sp>
        <p:sp>
          <p:nvSpPr>
            <p:cNvPr id="24" name="六边形 23"/>
            <p:cNvSpPr/>
            <p:nvPr/>
          </p:nvSpPr>
          <p:spPr>
            <a:xfrm>
              <a:off x="8629732" y="4530800"/>
              <a:ext cx="515320" cy="444242"/>
            </a:xfrm>
            <a:prstGeom prst="hexagon">
              <a:avLst/>
            </a:prstGeom>
            <a:solidFill>
              <a:schemeClr val="bg1">
                <a:lumMod val="95000"/>
              </a:schemeClr>
            </a:solidFill>
            <a:ln w="12700">
              <a:solidFill>
                <a:schemeClr val="bg1">
                  <a:lumMod val="75000"/>
                </a:schemeClr>
              </a:solid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anchor="ctr">
              <a:normAutofit fontScale="70000" lnSpcReduction="20000"/>
            </a:bodyPr>
            <a:lstStyle/>
            <a:p>
              <a:pPr algn="ctr"/>
              <a:r>
                <a:rPr lang="en-US" sz="2400" b="1" dirty="0">
                  <a:latin typeface="微软雅黑" panose="020B0503020204020204" pitchFamily="34" charset="-122"/>
                  <a:ea typeface="微软雅黑" panose="020B0503020204020204" pitchFamily="34" charset="-122"/>
                  <a:cs typeface="+mn-ea"/>
                  <a:sym typeface="inpin heiti" panose="00000500000000000000" pitchFamily="2" charset="-122"/>
                </a:rPr>
                <a:t>4</a:t>
              </a:r>
            </a:p>
          </p:txBody>
        </p:sp>
      </p:grpSp>
      <p:sp>
        <p:nvSpPr>
          <p:cNvPr id="5" name="文本框 47"/>
          <p:cNvSpPr txBox="1"/>
          <p:nvPr/>
        </p:nvSpPr>
        <p:spPr>
          <a:xfrm>
            <a:off x="5528976" y="1404813"/>
            <a:ext cx="946413" cy="230833"/>
          </a:xfrm>
          <a:prstGeom prst="rect">
            <a:avLst/>
          </a:prstGeom>
          <a:noFill/>
        </p:spPr>
        <p:txBody>
          <a:bodyPr wrap="none">
            <a:no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孤僻</a:t>
            </a:r>
          </a:p>
        </p:txBody>
      </p:sp>
      <p:sp>
        <p:nvSpPr>
          <p:cNvPr id="7" name="文本框 49"/>
          <p:cNvSpPr txBox="1"/>
          <p:nvPr/>
        </p:nvSpPr>
        <p:spPr>
          <a:xfrm>
            <a:off x="6048217" y="2484933"/>
            <a:ext cx="946413" cy="230833"/>
          </a:xfrm>
          <a:prstGeom prst="rect">
            <a:avLst/>
          </a:prstGeom>
          <a:noFill/>
        </p:spPr>
        <p:txBody>
          <a:bodyPr wrap="none">
            <a:no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自我中心</a:t>
            </a:r>
          </a:p>
        </p:txBody>
      </p:sp>
      <p:sp>
        <p:nvSpPr>
          <p:cNvPr id="9" name="文本框 51"/>
          <p:cNvSpPr txBox="1"/>
          <p:nvPr/>
        </p:nvSpPr>
        <p:spPr>
          <a:xfrm>
            <a:off x="5528976" y="3621329"/>
            <a:ext cx="946413" cy="230833"/>
          </a:xfrm>
          <a:prstGeom prst="rect">
            <a:avLst/>
          </a:prstGeom>
          <a:noFill/>
        </p:spPr>
        <p:txBody>
          <a:bodyPr wrap="none">
            <a:no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嫉妒</a:t>
            </a:r>
          </a:p>
        </p:txBody>
      </p:sp>
      <p:sp>
        <p:nvSpPr>
          <p:cNvPr id="11" name="文本框 53"/>
          <p:cNvSpPr txBox="1"/>
          <p:nvPr/>
        </p:nvSpPr>
        <p:spPr>
          <a:xfrm>
            <a:off x="2482260" y="1404813"/>
            <a:ext cx="946413" cy="230833"/>
          </a:xfrm>
          <a:prstGeom prst="rect">
            <a:avLst/>
          </a:prstGeom>
          <a:noFill/>
        </p:spPr>
        <p:txBody>
          <a:bodyPr wrap="none">
            <a:noAutofit/>
          </a:bodyPr>
          <a:lstStyle/>
          <a:p>
            <a:pPr algn="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自卑</a:t>
            </a:r>
          </a:p>
        </p:txBody>
      </p:sp>
      <p:sp>
        <p:nvSpPr>
          <p:cNvPr id="13" name="文本框 55"/>
          <p:cNvSpPr txBox="1"/>
          <p:nvPr/>
        </p:nvSpPr>
        <p:spPr>
          <a:xfrm>
            <a:off x="1958307" y="2484933"/>
            <a:ext cx="946413" cy="230833"/>
          </a:xfrm>
          <a:prstGeom prst="rect">
            <a:avLst/>
          </a:prstGeom>
          <a:noFill/>
        </p:spPr>
        <p:txBody>
          <a:bodyPr wrap="none">
            <a:noAutofit/>
          </a:bodyPr>
          <a:lstStyle/>
          <a:p>
            <a:pPr algn="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偏激</a:t>
            </a:r>
          </a:p>
        </p:txBody>
      </p:sp>
      <p:sp>
        <p:nvSpPr>
          <p:cNvPr id="15" name="文本框 57"/>
          <p:cNvSpPr txBox="1"/>
          <p:nvPr/>
        </p:nvSpPr>
        <p:spPr>
          <a:xfrm>
            <a:off x="2482260" y="3637061"/>
            <a:ext cx="946413" cy="230833"/>
          </a:xfrm>
          <a:prstGeom prst="rect">
            <a:avLst/>
          </a:prstGeom>
          <a:noFill/>
        </p:spPr>
        <p:txBody>
          <a:bodyPr wrap="none">
            <a:noAutofit/>
          </a:bodyPr>
          <a:lstStyle/>
          <a:p>
            <a:pPr algn="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依赖</a:t>
            </a:r>
          </a:p>
        </p:txBody>
      </p:sp>
      <p:sp>
        <p:nvSpPr>
          <p:cNvPr id="27" name="矩形 26">
            <a:extLst>
              <a:ext uri="{FF2B5EF4-FFF2-40B4-BE49-F238E27FC236}">
                <a16:creationId xmlns:a16="http://schemas.microsoft.com/office/drawing/2014/main" id="{50CAF543-BCE7-4F08-A7A9-92BBB0F79CF5}"/>
              </a:ext>
            </a:extLst>
          </p:cNvPr>
          <p:cNvSpPr/>
          <p:nvPr/>
        </p:nvSpPr>
        <p:spPr>
          <a:xfrm>
            <a:off x="89959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一、大学生常见的不良人格</a:t>
            </a:r>
          </a:p>
        </p:txBody>
      </p:sp>
      <p:sp>
        <p:nvSpPr>
          <p:cNvPr id="28" name="Title 1">
            <a:extLst>
              <a:ext uri="{FF2B5EF4-FFF2-40B4-BE49-F238E27FC236}">
                <a16:creationId xmlns:a16="http://schemas.microsoft.com/office/drawing/2014/main" id="{7987EBBA-C1BC-4E34-B07A-205A0B4ECD54}"/>
              </a:ext>
            </a:extLst>
          </p:cNvPr>
          <p:cNvSpPr txBox="1">
            <a:spLocks/>
          </p:cNvSpPr>
          <p:nvPr/>
        </p:nvSpPr>
        <p:spPr>
          <a:xfrm>
            <a:off x="539551" y="331293"/>
            <a:ext cx="444535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大学生的人格特点与心理健康教育</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文本框 53">
            <a:extLst>
              <a:ext uri="{FF2B5EF4-FFF2-40B4-BE49-F238E27FC236}">
                <a16:creationId xmlns:a16="http://schemas.microsoft.com/office/drawing/2014/main" id="{B0FD666F-457C-436D-AF90-8D7A61AE0533}"/>
              </a:ext>
            </a:extLst>
          </p:cNvPr>
          <p:cNvSpPr txBox="1"/>
          <p:nvPr/>
        </p:nvSpPr>
        <p:spPr>
          <a:xfrm>
            <a:off x="4042638" y="2139702"/>
            <a:ext cx="946413" cy="230833"/>
          </a:xfrm>
          <a:prstGeom prst="rect">
            <a:avLst/>
          </a:prstGeom>
          <a:noFill/>
        </p:spPr>
        <p:txBody>
          <a:bodyPr wrap="none">
            <a:no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常见</a:t>
            </a:r>
            <a:endPar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不良人格</a:t>
            </a:r>
          </a:p>
        </p:txBody>
      </p:sp>
      <p:sp>
        <p:nvSpPr>
          <p:cNvPr id="25" name="等腰三角形 24">
            <a:extLst>
              <a:ext uri="{FF2B5EF4-FFF2-40B4-BE49-F238E27FC236}">
                <a16:creationId xmlns:a16="http://schemas.microsoft.com/office/drawing/2014/main" id="{6AE06865-3F82-4A37-9D5B-53DC165CB8D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0" name="直接连接符 29">
            <a:extLst>
              <a:ext uri="{FF2B5EF4-FFF2-40B4-BE49-F238E27FC236}">
                <a16:creationId xmlns:a16="http://schemas.microsoft.com/office/drawing/2014/main" id="{693FDABE-619A-45A0-B142-87D59FDD8DDC}"/>
              </a:ext>
            </a:extLst>
          </p:cNvPr>
          <p:cNvCxnSpPr>
            <a:cxnSpLocks/>
          </p:cNvCxnSpPr>
          <p:nvPr/>
        </p:nvCxnSpPr>
        <p:spPr>
          <a:xfrm>
            <a:off x="4860032" y="521032"/>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1" name="等腰三角形 30">
            <a:extLst>
              <a:ext uri="{FF2B5EF4-FFF2-40B4-BE49-F238E27FC236}">
                <a16:creationId xmlns:a16="http://schemas.microsoft.com/office/drawing/2014/main" id="{686E360D-0CE3-4142-9DE3-393B51BCD6E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2" name="直接连接符 31">
            <a:extLst>
              <a:ext uri="{FF2B5EF4-FFF2-40B4-BE49-F238E27FC236}">
                <a16:creationId xmlns:a16="http://schemas.microsoft.com/office/drawing/2014/main" id="{66661B32-0AF8-4BB4-A667-6E0C63513A77}"/>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761382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a:extLst>
              <a:ext uri="{FF2B5EF4-FFF2-40B4-BE49-F238E27FC236}">
                <a16:creationId xmlns:a16="http://schemas.microsoft.com/office/drawing/2014/main" id="{50CAF543-BCE7-4F08-A7A9-92BBB0F79CF5}"/>
              </a:ext>
            </a:extLst>
          </p:cNvPr>
          <p:cNvSpPr/>
          <p:nvPr/>
        </p:nvSpPr>
        <p:spPr>
          <a:xfrm>
            <a:off x="89959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一、大学生常见的不良人格</a:t>
            </a:r>
          </a:p>
        </p:txBody>
      </p:sp>
      <p:sp>
        <p:nvSpPr>
          <p:cNvPr id="28" name="Title 1">
            <a:extLst>
              <a:ext uri="{FF2B5EF4-FFF2-40B4-BE49-F238E27FC236}">
                <a16:creationId xmlns:a16="http://schemas.microsoft.com/office/drawing/2014/main" id="{7987EBBA-C1BC-4E34-B07A-205A0B4ECD54}"/>
              </a:ext>
            </a:extLst>
          </p:cNvPr>
          <p:cNvSpPr txBox="1">
            <a:spLocks/>
          </p:cNvSpPr>
          <p:nvPr/>
        </p:nvSpPr>
        <p:spPr>
          <a:xfrm>
            <a:off x="539551" y="331293"/>
            <a:ext cx="444535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大学生的人格特点与心理健康教育</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5" name="等腰三角形 24">
            <a:extLst>
              <a:ext uri="{FF2B5EF4-FFF2-40B4-BE49-F238E27FC236}">
                <a16:creationId xmlns:a16="http://schemas.microsoft.com/office/drawing/2014/main" id="{6AE06865-3F82-4A37-9D5B-53DC165CB8D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0" name="直接连接符 29">
            <a:extLst>
              <a:ext uri="{FF2B5EF4-FFF2-40B4-BE49-F238E27FC236}">
                <a16:creationId xmlns:a16="http://schemas.microsoft.com/office/drawing/2014/main" id="{693FDABE-619A-45A0-B142-87D59FDD8DDC}"/>
              </a:ext>
            </a:extLst>
          </p:cNvPr>
          <p:cNvCxnSpPr>
            <a:cxnSpLocks/>
          </p:cNvCxnSpPr>
          <p:nvPr/>
        </p:nvCxnSpPr>
        <p:spPr>
          <a:xfrm>
            <a:off x="4860032" y="521032"/>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1" name="等腰三角形 30">
            <a:extLst>
              <a:ext uri="{FF2B5EF4-FFF2-40B4-BE49-F238E27FC236}">
                <a16:creationId xmlns:a16="http://schemas.microsoft.com/office/drawing/2014/main" id="{686E360D-0CE3-4142-9DE3-393B51BCD6E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2" name="直接连接符 31">
            <a:extLst>
              <a:ext uri="{FF2B5EF4-FFF2-40B4-BE49-F238E27FC236}">
                <a16:creationId xmlns:a16="http://schemas.microsoft.com/office/drawing/2014/main" id="{66661B32-0AF8-4BB4-A667-6E0C63513A77}"/>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 name="组合 1">
            <a:extLst>
              <a:ext uri="{FF2B5EF4-FFF2-40B4-BE49-F238E27FC236}">
                <a16:creationId xmlns:a16="http://schemas.microsoft.com/office/drawing/2014/main" id="{C5D8C690-F51F-49DB-A211-AFC50100B141}"/>
              </a:ext>
            </a:extLst>
          </p:cNvPr>
          <p:cNvGrpSpPr/>
          <p:nvPr/>
        </p:nvGrpSpPr>
        <p:grpSpPr>
          <a:xfrm>
            <a:off x="2267744" y="1347614"/>
            <a:ext cx="1800200" cy="3027492"/>
            <a:chOff x="2051720" y="1552411"/>
            <a:chExt cx="1800200" cy="3027492"/>
          </a:xfrm>
        </p:grpSpPr>
        <p:grpSp>
          <p:nvGrpSpPr>
            <p:cNvPr id="26" name="组合 25">
              <a:extLst>
                <a:ext uri="{FF2B5EF4-FFF2-40B4-BE49-F238E27FC236}">
                  <a16:creationId xmlns:a16="http://schemas.microsoft.com/office/drawing/2014/main" id="{9F41064C-7A56-4322-ADE8-FDD3180C8737}"/>
                </a:ext>
              </a:extLst>
            </p:cNvPr>
            <p:cNvGrpSpPr/>
            <p:nvPr/>
          </p:nvGrpSpPr>
          <p:grpSpPr>
            <a:xfrm>
              <a:off x="2051720" y="1552411"/>
              <a:ext cx="1800200" cy="3027492"/>
              <a:chOff x="1063467" y="2069199"/>
              <a:chExt cx="2250831" cy="3785342"/>
            </a:xfrm>
          </p:grpSpPr>
          <p:sp>
            <p:nvSpPr>
              <p:cNvPr id="33" name="Rounded Rectangle 2">
                <a:extLst>
                  <a:ext uri="{FF2B5EF4-FFF2-40B4-BE49-F238E27FC236}">
                    <a16:creationId xmlns:a16="http://schemas.microsoft.com/office/drawing/2014/main" id="{84CB0C1E-1A0C-414F-8733-2F02C3A264B3}"/>
                  </a:ext>
                </a:extLst>
              </p:cNvPr>
              <p:cNvSpPr/>
              <p:nvPr/>
            </p:nvSpPr>
            <p:spPr>
              <a:xfrm>
                <a:off x="1063467" y="2557059"/>
                <a:ext cx="2250831" cy="3297482"/>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34" name="Rounded Rectangle 3">
                <a:extLst>
                  <a:ext uri="{FF2B5EF4-FFF2-40B4-BE49-F238E27FC236}">
                    <a16:creationId xmlns:a16="http://schemas.microsoft.com/office/drawing/2014/main" id="{31530BB0-F323-434B-93A5-C7AAFC839213}"/>
                  </a:ext>
                </a:extLst>
              </p:cNvPr>
              <p:cNvSpPr/>
              <p:nvPr/>
            </p:nvSpPr>
            <p:spPr>
              <a:xfrm rot="2700000">
                <a:off x="1705872" y="2069199"/>
                <a:ext cx="975721" cy="975721"/>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36" name="Group 42">
                <a:extLst>
                  <a:ext uri="{FF2B5EF4-FFF2-40B4-BE49-F238E27FC236}">
                    <a16:creationId xmlns:a16="http://schemas.microsoft.com/office/drawing/2014/main" id="{93B9B789-3F47-483C-B14A-30D0B9E827A0}"/>
                  </a:ext>
                </a:extLst>
              </p:cNvPr>
              <p:cNvGrpSpPr/>
              <p:nvPr/>
            </p:nvGrpSpPr>
            <p:grpSpPr>
              <a:xfrm>
                <a:off x="1258510" y="3329664"/>
                <a:ext cx="1965755" cy="2121380"/>
                <a:chOff x="683385" y="4016183"/>
                <a:chExt cx="1965755" cy="2121380"/>
              </a:xfrm>
            </p:grpSpPr>
            <p:sp>
              <p:nvSpPr>
                <p:cNvPr id="38" name="TextBox 43">
                  <a:extLst>
                    <a:ext uri="{FF2B5EF4-FFF2-40B4-BE49-F238E27FC236}">
                      <a16:creationId xmlns:a16="http://schemas.microsoft.com/office/drawing/2014/main" id="{129EEBE2-6FFE-4387-9C99-3D0F01A6C09E}"/>
                    </a:ext>
                  </a:extLst>
                </p:cNvPr>
                <p:cNvSpPr txBox="1"/>
                <p:nvPr/>
              </p:nvSpPr>
              <p:spPr>
                <a:xfrm>
                  <a:off x="1332550" y="4016183"/>
                  <a:ext cx="577230" cy="346338"/>
                </a:xfrm>
                <a:prstGeom prst="rect">
                  <a:avLst/>
                </a:prstGeom>
                <a:noFill/>
              </p:spPr>
              <p:txBody>
                <a:bodyPr wrap="none" lIns="0" tIns="0" rIns="0" bIns="0" rtlCol="0">
                  <a:spAutoFit/>
                </a:bodyPr>
                <a:lstStyle/>
                <a:p>
                  <a:pPr algn="ctr"/>
                  <a:r>
                    <a:rPr lang="zh-CN" altLang="en-US"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rPr>
                    <a:t>自卑</a:t>
                  </a:r>
                  <a:endParaRPr lang="en-US" altLang="zh-CN"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39" name="TextBox 44">
                  <a:extLst>
                    <a:ext uri="{FF2B5EF4-FFF2-40B4-BE49-F238E27FC236}">
                      <a16:creationId xmlns:a16="http://schemas.microsoft.com/office/drawing/2014/main" id="{4EA87F6B-444B-4B7F-A8F5-948100672C71}"/>
                    </a:ext>
                  </a:extLst>
                </p:cNvPr>
                <p:cNvSpPr txBox="1"/>
                <p:nvPr/>
              </p:nvSpPr>
              <p:spPr>
                <a:xfrm flipH="1">
                  <a:off x="683385" y="4432247"/>
                  <a:ext cx="1965755" cy="1705316"/>
                </a:xfrm>
                <a:prstGeom prst="rect">
                  <a:avLst/>
                </a:prstGeom>
                <a:noFill/>
              </p:spPr>
              <p:txBody>
                <a:bodyPr wrap="square" lIns="0" tIns="0" rIns="0" bIns="0" rtlCol="0">
                  <a:spAutoFit/>
                </a:bodyPr>
                <a:lstStyle/>
                <a:p>
                  <a:pPr>
                    <a:lnSpc>
                      <a:spcPct val="1250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大学生的身心发展处于一个敏感时期，他们会因为学习、生活、家庭、外貌、性格和人际 关系等方面受到挫折而产生自卑心理。</a:t>
                  </a: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grpSp>
        </p:grpSp>
        <p:sp>
          <p:nvSpPr>
            <p:cNvPr id="54" name="文本框 53">
              <a:extLst>
                <a:ext uri="{FF2B5EF4-FFF2-40B4-BE49-F238E27FC236}">
                  <a16:creationId xmlns:a16="http://schemas.microsoft.com/office/drawing/2014/main" id="{00469CEA-55AE-4E8F-85D7-482ED0CE1BE8}"/>
                </a:ext>
              </a:extLst>
            </p:cNvPr>
            <p:cNvSpPr txBox="1"/>
            <p:nvPr/>
          </p:nvSpPr>
          <p:spPr>
            <a:xfrm>
              <a:off x="2771659" y="1695143"/>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1</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56" name="组合 55">
            <a:extLst>
              <a:ext uri="{FF2B5EF4-FFF2-40B4-BE49-F238E27FC236}">
                <a16:creationId xmlns:a16="http://schemas.microsoft.com/office/drawing/2014/main" id="{3203F9E8-59A0-434C-85A7-D97713E3B935}"/>
              </a:ext>
            </a:extLst>
          </p:cNvPr>
          <p:cNvGrpSpPr/>
          <p:nvPr/>
        </p:nvGrpSpPr>
        <p:grpSpPr>
          <a:xfrm>
            <a:off x="5126144" y="1347614"/>
            <a:ext cx="1894128" cy="3027492"/>
            <a:chOff x="2051720" y="1552411"/>
            <a:chExt cx="1894128" cy="3027492"/>
          </a:xfrm>
        </p:grpSpPr>
        <p:grpSp>
          <p:nvGrpSpPr>
            <p:cNvPr id="57" name="组合 56">
              <a:extLst>
                <a:ext uri="{FF2B5EF4-FFF2-40B4-BE49-F238E27FC236}">
                  <a16:creationId xmlns:a16="http://schemas.microsoft.com/office/drawing/2014/main" id="{7A9E4F89-096F-4DFE-98AB-DF77BAFDDAC9}"/>
                </a:ext>
              </a:extLst>
            </p:cNvPr>
            <p:cNvGrpSpPr/>
            <p:nvPr/>
          </p:nvGrpSpPr>
          <p:grpSpPr>
            <a:xfrm>
              <a:off x="2051720" y="1552411"/>
              <a:ext cx="1894128" cy="3027492"/>
              <a:chOff x="1063467" y="2069199"/>
              <a:chExt cx="2368271" cy="3785342"/>
            </a:xfrm>
          </p:grpSpPr>
          <p:sp>
            <p:nvSpPr>
              <p:cNvPr id="59" name="Rounded Rectangle 2">
                <a:extLst>
                  <a:ext uri="{FF2B5EF4-FFF2-40B4-BE49-F238E27FC236}">
                    <a16:creationId xmlns:a16="http://schemas.microsoft.com/office/drawing/2014/main" id="{07B71584-704A-473D-986F-31E5614109A2}"/>
                  </a:ext>
                </a:extLst>
              </p:cNvPr>
              <p:cNvSpPr/>
              <p:nvPr/>
            </p:nvSpPr>
            <p:spPr>
              <a:xfrm>
                <a:off x="1063467" y="2557059"/>
                <a:ext cx="2368271" cy="3297482"/>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60" name="Rounded Rectangle 3">
                <a:extLst>
                  <a:ext uri="{FF2B5EF4-FFF2-40B4-BE49-F238E27FC236}">
                    <a16:creationId xmlns:a16="http://schemas.microsoft.com/office/drawing/2014/main" id="{B394B441-165F-4B51-A361-14714B8BE1F4}"/>
                  </a:ext>
                </a:extLst>
              </p:cNvPr>
              <p:cNvSpPr/>
              <p:nvPr/>
            </p:nvSpPr>
            <p:spPr>
              <a:xfrm rot="2700000">
                <a:off x="1705872" y="2069199"/>
                <a:ext cx="975721" cy="975721"/>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61" name="Group 42">
                <a:extLst>
                  <a:ext uri="{FF2B5EF4-FFF2-40B4-BE49-F238E27FC236}">
                    <a16:creationId xmlns:a16="http://schemas.microsoft.com/office/drawing/2014/main" id="{8D7BEE2A-E666-43BC-A7A1-A2F1135C3829}"/>
                  </a:ext>
                </a:extLst>
              </p:cNvPr>
              <p:cNvGrpSpPr/>
              <p:nvPr/>
            </p:nvGrpSpPr>
            <p:grpSpPr>
              <a:xfrm>
                <a:off x="1285917" y="3329664"/>
                <a:ext cx="1965755" cy="2422935"/>
                <a:chOff x="710792" y="4016183"/>
                <a:chExt cx="1965755" cy="2422935"/>
              </a:xfrm>
            </p:grpSpPr>
            <p:sp>
              <p:nvSpPr>
                <p:cNvPr id="63" name="TextBox 43">
                  <a:extLst>
                    <a:ext uri="{FF2B5EF4-FFF2-40B4-BE49-F238E27FC236}">
                      <a16:creationId xmlns:a16="http://schemas.microsoft.com/office/drawing/2014/main" id="{A1E47B00-5F48-4D13-A9EE-97479CF0467A}"/>
                    </a:ext>
                  </a:extLst>
                </p:cNvPr>
                <p:cNvSpPr txBox="1"/>
                <p:nvPr/>
              </p:nvSpPr>
              <p:spPr>
                <a:xfrm>
                  <a:off x="1332550" y="4016183"/>
                  <a:ext cx="577230" cy="346338"/>
                </a:xfrm>
                <a:prstGeom prst="rect">
                  <a:avLst/>
                </a:prstGeom>
                <a:noFill/>
              </p:spPr>
              <p:txBody>
                <a:bodyPr wrap="none" lIns="0" tIns="0" rIns="0" bIns="0" rtlCol="0">
                  <a:spAutoFit/>
                </a:bodyPr>
                <a:lstStyle/>
                <a:p>
                  <a:pPr algn="ctr"/>
                  <a:r>
                    <a:rPr lang="zh-CN" altLang="en-US"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rPr>
                    <a:t>孤僻</a:t>
                  </a:r>
                  <a:endParaRPr lang="en-US" altLang="zh-CN"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64" name="TextBox 44">
                  <a:extLst>
                    <a:ext uri="{FF2B5EF4-FFF2-40B4-BE49-F238E27FC236}">
                      <a16:creationId xmlns:a16="http://schemas.microsoft.com/office/drawing/2014/main" id="{A214F6FE-05A3-430B-BCD6-FBA8BD88512B}"/>
                    </a:ext>
                  </a:extLst>
                </p:cNvPr>
                <p:cNvSpPr txBox="1"/>
                <p:nvPr/>
              </p:nvSpPr>
              <p:spPr>
                <a:xfrm flipH="1">
                  <a:off x="710792" y="4445188"/>
                  <a:ext cx="1965755" cy="1993930"/>
                </a:xfrm>
                <a:prstGeom prst="rect">
                  <a:avLst/>
                </a:prstGeom>
                <a:noFill/>
              </p:spPr>
              <p:txBody>
                <a:bodyPr wrap="square" lIns="0" tIns="0" rIns="0" bIns="0" rtlCol="0">
                  <a:spAutoFit/>
                </a:bodyPr>
                <a:lstStyle/>
                <a:p>
                  <a:pPr>
                    <a:lnSpc>
                      <a:spcPct val="1250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孤僻多见于性格内向的大学生，其主要表现是不合群，不喜欢交往，对周围的人怀有戒备心理或厌烦情绪，平时喜欢独来独往，疑心较重，神经过敏。</a:t>
                  </a: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grpSp>
        </p:grpSp>
        <p:sp>
          <p:nvSpPr>
            <p:cNvPr id="58" name="文本框 57">
              <a:extLst>
                <a:ext uri="{FF2B5EF4-FFF2-40B4-BE49-F238E27FC236}">
                  <a16:creationId xmlns:a16="http://schemas.microsoft.com/office/drawing/2014/main" id="{07FCB0FB-DE82-4239-9ED8-13CE3BEB0936}"/>
                </a:ext>
              </a:extLst>
            </p:cNvPr>
            <p:cNvSpPr txBox="1"/>
            <p:nvPr/>
          </p:nvSpPr>
          <p:spPr>
            <a:xfrm>
              <a:off x="2771659" y="1695143"/>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2</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Tree>
    <p:extLst>
      <p:ext uri="{BB962C8B-B14F-4D97-AF65-F5344CB8AC3E}">
        <p14:creationId xmlns:p14="http://schemas.microsoft.com/office/powerpoint/2010/main" val="125064704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a:extLst>
              <a:ext uri="{FF2B5EF4-FFF2-40B4-BE49-F238E27FC236}">
                <a16:creationId xmlns:a16="http://schemas.microsoft.com/office/drawing/2014/main" id="{50CAF543-BCE7-4F08-A7A9-92BBB0F79CF5}"/>
              </a:ext>
            </a:extLst>
          </p:cNvPr>
          <p:cNvSpPr/>
          <p:nvPr/>
        </p:nvSpPr>
        <p:spPr>
          <a:xfrm>
            <a:off x="89959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一、大学生常见的不良人格</a:t>
            </a:r>
          </a:p>
        </p:txBody>
      </p:sp>
      <p:sp>
        <p:nvSpPr>
          <p:cNvPr id="28" name="Title 1">
            <a:extLst>
              <a:ext uri="{FF2B5EF4-FFF2-40B4-BE49-F238E27FC236}">
                <a16:creationId xmlns:a16="http://schemas.microsoft.com/office/drawing/2014/main" id="{7987EBBA-C1BC-4E34-B07A-205A0B4ECD54}"/>
              </a:ext>
            </a:extLst>
          </p:cNvPr>
          <p:cNvSpPr txBox="1">
            <a:spLocks/>
          </p:cNvSpPr>
          <p:nvPr/>
        </p:nvSpPr>
        <p:spPr>
          <a:xfrm>
            <a:off x="539551" y="331293"/>
            <a:ext cx="444535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大学生的人格特点与心理健康教育</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5" name="等腰三角形 24">
            <a:extLst>
              <a:ext uri="{FF2B5EF4-FFF2-40B4-BE49-F238E27FC236}">
                <a16:creationId xmlns:a16="http://schemas.microsoft.com/office/drawing/2014/main" id="{6AE06865-3F82-4A37-9D5B-53DC165CB8D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0" name="直接连接符 29">
            <a:extLst>
              <a:ext uri="{FF2B5EF4-FFF2-40B4-BE49-F238E27FC236}">
                <a16:creationId xmlns:a16="http://schemas.microsoft.com/office/drawing/2014/main" id="{693FDABE-619A-45A0-B142-87D59FDD8DDC}"/>
              </a:ext>
            </a:extLst>
          </p:cNvPr>
          <p:cNvCxnSpPr>
            <a:cxnSpLocks/>
          </p:cNvCxnSpPr>
          <p:nvPr/>
        </p:nvCxnSpPr>
        <p:spPr>
          <a:xfrm>
            <a:off x="4860032" y="521032"/>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1" name="等腰三角形 30">
            <a:extLst>
              <a:ext uri="{FF2B5EF4-FFF2-40B4-BE49-F238E27FC236}">
                <a16:creationId xmlns:a16="http://schemas.microsoft.com/office/drawing/2014/main" id="{686E360D-0CE3-4142-9DE3-393B51BCD6E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2" name="直接连接符 31">
            <a:extLst>
              <a:ext uri="{FF2B5EF4-FFF2-40B4-BE49-F238E27FC236}">
                <a16:creationId xmlns:a16="http://schemas.microsoft.com/office/drawing/2014/main" id="{66661B32-0AF8-4BB4-A667-6E0C63513A77}"/>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 name="组合 1">
            <a:extLst>
              <a:ext uri="{FF2B5EF4-FFF2-40B4-BE49-F238E27FC236}">
                <a16:creationId xmlns:a16="http://schemas.microsoft.com/office/drawing/2014/main" id="{C5D8C690-F51F-49DB-A211-AFC50100B141}"/>
              </a:ext>
            </a:extLst>
          </p:cNvPr>
          <p:cNvGrpSpPr/>
          <p:nvPr/>
        </p:nvGrpSpPr>
        <p:grpSpPr>
          <a:xfrm>
            <a:off x="2267744" y="1347614"/>
            <a:ext cx="1800200" cy="3027492"/>
            <a:chOff x="2051720" y="1552411"/>
            <a:chExt cx="1800200" cy="3027492"/>
          </a:xfrm>
        </p:grpSpPr>
        <p:grpSp>
          <p:nvGrpSpPr>
            <p:cNvPr id="26" name="组合 25">
              <a:extLst>
                <a:ext uri="{FF2B5EF4-FFF2-40B4-BE49-F238E27FC236}">
                  <a16:creationId xmlns:a16="http://schemas.microsoft.com/office/drawing/2014/main" id="{9F41064C-7A56-4322-ADE8-FDD3180C8737}"/>
                </a:ext>
              </a:extLst>
            </p:cNvPr>
            <p:cNvGrpSpPr/>
            <p:nvPr/>
          </p:nvGrpSpPr>
          <p:grpSpPr>
            <a:xfrm>
              <a:off x="2051720" y="1552411"/>
              <a:ext cx="1800200" cy="3027492"/>
              <a:chOff x="1063467" y="2069199"/>
              <a:chExt cx="2250831" cy="3785342"/>
            </a:xfrm>
          </p:grpSpPr>
          <p:sp>
            <p:nvSpPr>
              <p:cNvPr id="33" name="Rounded Rectangle 2">
                <a:extLst>
                  <a:ext uri="{FF2B5EF4-FFF2-40B4-BE49-F238E27FC236}">
                    <a16:creationId xmlns:a16="http://schemas.microsoft.com/office/drawing/2014/main" id="{84CB0C1E-1A0C-414F-8733-2F02C3A264B3}"/>
                  </a:ext>
                </a:extLst>
              </p:cNvPr>
              <p:cNvSpPr/>
              <p:nvPr/>
            </p:nvSpPr>
            <p:spPr>
              <a:xfrm>
                <a:off x="1063467" y="2557059"/>
                <a:ext cx="2250831" cy="3297482"/>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34" name="Rounded Rectangle 3">
                <a:extLst>
                  <a:ext uri="{FF2B5EF4-FFF2-40B4-BE49-F238E27FC236}">
                    <a16:creationId xmlns:a16="http://schemas.microsoft.com/office/drawing/2014/main" id="{31530BB0-F323-434B-93A5-C7AAFC839213}"/>
                  </a:ext>
                </a:extLst>
              </p:cNvPr>
              <p:cNvSpPr/>
              <p:nvPr/>
            </p:nvSpPr>
            <p:spPr>
              <a:xfrm rot="2700000">
                <a:off x="1705872" y="2069199"/>
                <a:ext cx="975721" cy="975721"/>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36" name="Group 42">
                <a:extLst>
                  <a:ext uri="{FF2B5EF4-FFF2-40B4-BE49-F238E27FC236}">
                    <a16:creationId xmlns:a16="http://schemas.microsoft.com/office/drawing/2014/main" id="{93B9B789-3F47-483C-B14A-30D0B9E827A0}"/>
                  </a:ext>
                </a:extLst>
              </p:cNvPr>
              <p:cNvGrpSpPr/>
              <p:nvPr/>
            </p:nvGrpSpPr>
            <p:grpSpPr>
              <a:xfrm>
                <a:off x="1258510" y="3329664"/>
                <a:ext cx="1965755" cy="2121380"/>
                <a:chOff x="683385" y="4016183"/>
                <a:chExt cx="1965755" cy="2121380"/>
              </a:xfrm>
            </p:grpSpPr>
            <p:sp>
              <p:nvSpPr>
                <p:cNvPr id="38" name="TextBox 43">
                  <a:extLst>
                    <a:ext uri="{FF2B5EF4-FFF2-40B4-BE49-F238E27FC236}">
                      <a16:creationId xmlns:a16="http://schemas.microsoft.com/office/drawing/2014/main" id="{129EEBE2-6FFE-4387-9C99-3D0F01A6C09E}"/>
                    </a:ext>
                  </a:extLst>
                </p:cNvPr>
                <p:cNvSpPr txBox="1"/>
                <p:nvPr/>
              </p:nvSpPr>
              <p:spPr>
                <a:xfrm>
                  <a:off x="1043934" y="4016183"/>
                  <a:ext cx="1154461" cy="346338"/>
                </a:xfrm>
                <a:prstGeom prst="rect">
                  <a:avLst/>
                </a:prstGeom>
                <a:noFill/>
              </p:spPr>
              <p:txBody>
                <a:bodyPr wrap="none" lIns="0" tIns="0" rIns="0" bIns="0" rtlCol="0">
                  <a:spAutoFit/>
                </a:bodyPr>
                <a:lstStyle/>
                <a:p>
                  <a:pPr algn="ctr"/>
                  <a:r>
                    <a:rPr lang="zh-CN" altLang="en-US"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rPr>
                    <a:t>自我中心</a:t>
                  </a:r>
                  <a:endParaRPr lang="en-US" altLang="zh-CN"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39" name="TextBox 44">
                  <a:extLst>
                    <a:ext uri="{FF2B5EF4-FFF2-40B4-BE49-F238E27FC236}">
                      <a16:creationId xmlns:a16="http://schemas.microsoft.com/office/drawing/2014/main" id="{4EA87F6B-444B-4B7F-A8F5-948100672C71}"/>
                    </a:ext>
                  </a:extLst>
                </p:cNvPr>
                <p:cNvSpPr txBox="1"/>
                <p:nvPr/>
              </p:nvSpPr>
              <p:spPr>
                <a:xfrm flipH="1">
                  <a:off x="683385" y="4432247"/>
                  <a:ext cx="1965755" cy="1705316"/>
                </a:xfrm>
                <a:prstGeom prst="rect">
                  <a:avLst/>
                </a:prstGeom>
                <a:noFill/>
              </p:spPr>
              <p:txBody>
                <a:bodyPr wrap="square" lIns="0" tIns="0" rIns="0" bIns="0" rtlCol="0">
                  <a:spAutoFit/>
                </a:bodyPr>
                <a:lstStyle/>
                <a:p>
                  <a:pPr>
                    <a:lnSpc>
                      <a:spcPct val="1250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“以自我为中心”的大学生做事情完全从自己的角度和自身的需要出发，而不会去考虑他人的需要和感受，主要表现为自私和自负。</a:t>
                  </a: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grpSp>
        </p:grpSp>
        <p:sp>
          <p:nvSpPr>
            <p:cNvPr id="54" name="文本框 53">
              <a:extLst>
                <a:ext uri="{FF2B5EF4-FFF2-40B4-BE49-F238E27FC236}">
                  <a16:creationId xmlns:a16="http://schemas.microsoft.com/office/drawing/2014/main" id="{00469CEA-55AE-4E8F-85D7-482ED0CE1BE8}"/>
                </a:ext>
              </a:extLst>
            </p:cNvPr>
            <p:cNvSpPr txBox="1"/>
            <p:nvPr/>
          </p:nvSpPr>
          <p:spPr>
            <a:xfrm>
              <a:off x="2771659" y="1695143"/>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3</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56" name="组合 55">
            <a:extLst>
              <a:ext uri="{FF2B5EF4-FFF2-40B4-BE49-F238E27FC236}">
                <a16:creationId xmlns:a16="http://schemas.microsoft.com/office/drawing/2014/main" id="{3203F9E8-59A0-434C-85A7-D97713E3B935}"/>
              </a:ext>
            </a:extLst>
          </p:cNvPr>
          <p:cNvGrpSpPr/>
          <p:nvPr/>
        </p:nvGrpSpPr>
        <p:grpSpPr>
          <a:xfrm>
            <a:off x="5126144" y="1347613"/>
            <a:ext cx="2254168" cy="3027493"/>
            <a:chOff x="2051720" y="1552410"/>
            <a:chExt cx="2254168" cy="3027493"/>
          </a:xfrm>
        </p:grpSpPr>
        <p:grpSp>
          <p:nvGrpSpPr>
            <p:cNvPr id="57" name="组合 56">
              <a:extLst>
                <a:ext uri="{FF2B5EF4-FFF2-40B4-BE49-F238E27FC236}">
                  <a16:creationId xmlns:a16="http://schemas.microsoft.com/office/drawing/2014/main" id="{7A9E4F89-096F-4DFE-98AB-DF77BAFDDAC9}"/>
                </a:ext>
              </a:extLst>
            </p:cNvPr>
            <p:cNvGrpSpPr/>
            <p:nvPr/>
          </p:nvGrpSpPr>
          <p:grpSpPr>
            <a:xfrm>
              <a:off x="2051720" y="1552410"/>
              <a:ext cx="2254168" cy="3027493"/>
              <a:chOff x="1063467" y="2069198"/>
              <a:chExt cx="2818437" cy="3785343"/>
            </a:xfrm>
          </p:grpSpPr>
          <p:sp>
            <p:nvSpPr>
              <p:cNvPr id="59" name="Rounded Rectangle 2">
                <a:extLst>
                  <a:ext uri="{FF2B5EF4-FFF2-40B4-BE49-F238E27FC236}">
                    <a16:creationId xmlns:a16="http://schemas.microsoft.com/office/drawing/2014/main" id="{07B71584-704A-473D-986F-31E5614109A2}"/>
                  </a:ext>
                </a:extLst>
              </p:cNvPr>
              <p:cNvSpPr/>
              <p:nvPr/>
            </p:nvSpPr>
            <p:spPr>
              <a:xfrm>
                <a:off x="1063467" y="2557059"/>
                <a:ext cx="2818437" cy="3297482"/>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60" name="Rounded Rectangle 3">
                <a:extLst>
                  <a:ext uri="{FF2B5EF4-FFF2-40B4-BE49-F238E27FC236}">
                    <a16:creationId xmlns:a16="http://schemas.microsoft.com/office/drawing/2014/main" id="{B394B441-165F-4B51-A361-14714B8BE1F4}"/>
                  </a:ext>
                </a:extLst>
              </p:cNvPr>
              <p:cNvSpPr/>
              <p:nvPr/>
            </p:nvSpPr>
            <p:spPr>
              <a:xfrm rot="2700000">
                <a:off x="1983839" y="2069199"/>
                <a:ext cx="975721" cy="975720"/>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61" name="Group 42">
                <a:extLst>
                  <a:ext uri="{FF2B5EF4-FFF2-40B4-BE49-F238E27FC236}">
                    <a16:creationId xmlns:a16="http://schemas.microsoft.com/office/drawing/2014/main" id="{8D7BEE2A-E666-43BC-A7A1-A2F1135C3829}"/>
                  </a:ext>
                </a:extLst>
              </p:cNvPr>
              <p:cNvGrpSpPr/>
              <p:nvPr/>
            </p:nvGrpSpPr>
            <p:grpSpPr>
              <a:xfrm>
                <a:off x="1231928" y="3329664"/>
                <a:ext cx="2505954" cy="2409994"/>
                <a:chOff x="656803" y="4016183"/>
                <a:chExt cx="2505954" cy="2409994"/>
              </a:xfrm>
            </p:grpSpPr>
            <p:sp>
              <p:nvSpPr>
                <p:cNvPr id="63" name="TextBox 43">
                  <a:extLst>
                    <a:ext uri="{FF2B5EF4-FFF2-40B4-BE49-F238E27FC236}">
                      <a16:creationId xmlns:a16="http://schemas.microsoft.com/office/drawing/2014/main" id="{A1E47B00-5F48-4D13-A9EE-97479CF0467A}"/>
                    </a:ext>
                  </a:extLst>
                </p:cNvPr>
                <p:cNvSpPr txBox="1"/>
                <p:nvPr/>
              </p:nvSpPr>
              <p:spPr>
                <a:xfrm>
                  <a:off x="1610518" y="4016183"/>
                  <a:ext cx="577230" cy="346338"/>
                </a:xfrm>
                <a:prstGeom prst="rect">
                  <a:avLst/>
                </a:prstGeom>
                <a:noFill/>
              </p:spPr>
              <p:txBody>
                <a:bodyPr wrap="none" lIns="0" tIns="0" rIns="0" bIns="0" rtlCol="0">
                  <a:spAutoFit/>
                </a:bodyPr>
                <a:lstStyle/>
                <a:p>
                  <a:pPr algn="ctr"/>
                  <a:r>
                    <a:rPr lang="zh-CN" altLang="en-US"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rPr>
                    <a:t>嫉妒</a:t>
                  </a:r>
                  <a:endParaRPr lang="en-US" altLang="zh-CN"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64" name="TextBox 44">
                  <a:extLst>
                    <a:ext uri="{FF2B5EF4-FFF2-40B4-BE49-F238E27FC236}">
                      <a16:creationId xmlns:a16="http://schemas.microsoft.com/office/drawing/2014/main" id="{A214F6FE-05A3-430B-BCD6-FBA8BD88512B}"/>
                    </a:ext>
                  </a:extLst>
                </p:cNvPr>
                <p:cNvSpPr txBox="1"/>
                <p:nvPr/>
              </p:nvSpPr>
              <p:spPr>
                <a:xfrm flipH="1">
                  <a:off x="656803" y="4432247"/>
                  <a:ext cx="2505954" cy="1993930"/>
                </a:xfrm>
                <a:prstGeom prst="rect">
                  <a:avLst/>
                </a:prstGeom>
                <a:noFill/>
              </p:spPr>
              <p:txBody>
                <a:bodyPr wrap="square" lIns="0" tIns="0" rIns="0" bIns="0" rtlCol="0">
                  <a:spAutoFit/>
                </a:bodyPr>
                <a:lstStyle/>
                <a:p>
                  <a:pPr>
                    <a:lnSpc>
                      <a:spcPct val="1250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嫉妒者总把他人在才能、地位、境遇或相貌等方面的优越视为对自己的威胁，因而感到忧虑、愤怒和怨恨，于是往往采用贬低甚至诽谤他人的手段来维护自己的自尊心和虚荣心，以求得心理上的平衡。</a:t>
                  </a: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grpSp>
        </p:grpSp>
        <p:sp>
          <p:nvSpPr>
            <p:cNvPr id="58" name="文本框 57">
              <a:extLst>
                <a:ext uri="{FF2B5EF4-FFF2-40B4-BE49-F238E27FC236}">
                  <a16:creationId xmlns:a16="http://schemas.microsoft.com/office/drawing/2014/main" id="{07FCB0FB-DE82-4239-9ED8-13CE3BEB0936}"/>
                </a:ext>
              </a:extLst>
            </p:cNvPr>
            <p:cNvSpPr txBox="1"/>
            <p:nvPr/>
          </p:nvSpPr>
          <p:spPr>
            <a:xfrm>
              <a:off x="2993976" y="1695143"/>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4</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Tree>
    <p:extLst>
      <p:ext uri="{BB962C8B-B14F-4D97-AF65-F5344CB8AC3E}">
        <p14:creationId xmlns:p14="http://schemas.microsoft.com/office/powerpoint/2010/main" val="76050105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a:extLst>
              <a:ext uri="{FF2B5EF4-FFF2-40B4-BE49-F238E27FC236}">
                <a16:creationId xmlns:a16="http://schemas.microsoft.com/office/drawing/2014/main" id="{50CAF543-BCE7-4F08-A7A9-92BBB0F79CF5}"/>
              </a:ext>
            </a:extLst>
          </p:cNvPr>
          <p:cNvSpPr/>
          <p:nvPr/>
        </p:nvSpPr>
        <p:spPr>
          <a:xfrm>
            <a:off x="89959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一、大学生常见的不良人格</a:t>
            </a:r>
          </a:p>
        </p:txBody>
      </p:sp>
      <p:sp>
        <p:nvSpPr>
          <p:cNvPr id="28" name="Title 1">
            <a:extLst>
              <a:ext uri="{FF2B5EF4-FFF2-40B4-BE49-F238E27FC236}">
                <a16:creationId xmlns:a16="http://schemas.microsoft.com/office/drawing/2014/main" id="{7987EBBA-C1BC-4E34-B07A-205A0B4ECD54}"/>
              </a:ext>
            </a:extLst>
          </p:cNvPr>
          <p:cNvSpPr txBox="1">
            <a:spLocks/>
          </p:cNvSpPr>
          <p:nvPr/>
        </p:nvSpPr>
        <p:spPr>
          <a:xfrm>
            <a:off x="539551" y="331293"/>
            <a:ext cx="444535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大学生的人格特点与心理健康教育</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5" name="等腰三角形 24">
            <a:extLst>
              <a:ext uri="{FF2B5EF4-FFF2-40B4-BE49-F238E27FC236}">
                <a16:creationId xmlns:a16="http://schemas.microsoft.com/office/drawing/2014/main" id="{6AE06865-3F82-4A37-9D5B-53DC165CB8D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0" name="直接连接符 29">
            <a:extLst>
              <a:ext uri="{FF2B5EF4-FFF2-40B4-BE49-F238E27FC236}">
                <a16:creationId xmlns:a16="http://schemas.microsoft.com/office/drawing/2014/main" id="{693FDABE-619A-45A0-B142-87D59FDD8DDC}"/>
              </a:ext>
            </a:extLst>
          </p:cNvPr>
          <p:cNvCxnSpPr>
            <a:cxnSpLocks/>
          </p:cNvCxnSpPr>
          <p:nvPr/>
        </p:nvCxnSpPr>
        <p:spPr>
          <a:xfrm>
            <a:off x="4860032" y="521032"/>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1" name="等腰三角形 30">
            <a:extLst>
              <a:ext uri="{FF2B5EF4-FFF2-40B4-BE49-F238E27FC236}">
                <a16:creationId xmlns:a16="http://schemas.microsoft.com/office/drawing/2014/main" id="{686E360D-0CE3-4142-9DE3-393B51BCD6E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2" name="直接连接符 31">
            <a:extLst>
              <a:ext uri="{FF2B5EF4-FFF2-40B4-BE49-F238E27FC236}">
                <a16:creationId xmlns:a16="http://schemas.microsoft.com/office/drawing/2014/main" id="{66661B32-0AF8-4BB4-A667-6E0C63513A77}"/>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 name="组合 1">
            <a:extLst>
              <a:ext uri="{FF2B5EF4-FFF2-40B4-BE49-F238E27FC236}">
                <a16:creationId xmlns:a16="http://schemas.microsoft.com/office/drawing/2014/main" id="{C5D8C690-F51F-49DB-A211-AFC50100B141}"/>
              </a:ext>
            </a:extLst>
          </p:cNvPr>
          <p:cNvGrpSpPr/>
          <p:nvPr/>
        </p:nvGrpSpPr>
        <p:grpSpPr>
          <a:xfrm>
            <a:off x="2051720" y="1347613"/>
            <a:ext cx="2101129" cy="3027493"/>
            <a:chOff x="2051719" y="1552410"/>
            <a:chExt cx="2101129" cy="3027493"/>
          </a:xfrm>
        </p:grpSpPr>
        <p:grpSp>
          <p:nvGrpSpPr>
            <p:cNvPr id="26" name="组合 25">
              <a:extLst>
                <a:ext uri="{FF2B5EF4-FFF2-40B4-BE49-F238E27FC236}">
                  <a16:creationId xmlns:a16="http://schemas.microsoft.com/office/drawing/2014/main" id="{9F41064C-7A56-4322-ADE8-FDD3180C8737}"/>
                </a:ext>
              </a:extLst>
            </p:cNvPr>
            <p:cNvGrpSpPr/>
            <p:nvPr/>
          </p:nvGrpSpPr>
          <p:grpSpPr>
            <a:xfrm>
              <a:off x="2051719" y="1552410"/>
              <a:ext cx="2101129" cy="3027493"/>
              <a:chOff x="1063466" y="2069198"/>
              <a:chExt cx="2627089" cy="3785343"/>
            </a:xfrm>
          </p:grpSpPr>
          <p:sp>
            <p:nvSpPr>
              <p:cNvPr id="33" name="Rounded Rectangle 2">
                <a:extLst>
                  <a:ext uri="{FF2B5EF4-FFF2-40B4-BE49-F238E27FC236}">
                    <a16:creationId xmlns:a16="http://schemas.microsoft.com/office/drawing/2014/main" id="{84CB0C1E-1A0C-414F-8733-2F02C3A264B3}"/>
                  </a:ext>
                </a:extLst>
              </p:cNvPr>
              <p:cNvSpPr/>
              <p:nvPr/>
            </p:nvSpPr>
            <p:spPr>
              <a:xfrm>
                <a:off x="1063466" y="2557059"/>
                <a:ext cx="2627089" cy="3297482"/>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34" name="Rounded Rectangle 3">
                <a:extLst>
                  <a:ext uri="{FF2B5EF4-FFF2-40B4-BE49-F238E27FC236}">
                    <a16:creationId xmlns:a16="http://schemas.microsoft.com/office/drawing/2014/main" id="{31530BB0-F323-434B-93A5-C7AAFC839213}"/>
                  </a:ext>
                </a:extLst>
              </p:cNvPr>
              <p:cNvSpPr/>
              <p:nvPr/>
            </p:nvSpPr>
            <p:spPr>
              <a:xfrm rot="2700000">
                <a:off x="1866399" y="2069199"/>
                <a:ext cx="975721" cy="975720"/>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36" name="Group 42">
                <a:extLst>
                  <a:ext uri="{FF2B5EF4-FFF2-40B4-BE49-F238E27FC236}">
                    <a16:creationId xmlns:a16="http://schemas.microsoft.com/office/drawing/2014/main" id="{93B9B789-3F47-483C-B14A-30D0B9E827A0}"/>
                  </a:ext>
                </a:extLst>
              </p:cNvPr>
              <p:cNvGrpSpPr/>
              <p:nvPr/>
            </p:nvGrpSpPr>
            <p:grpSpPr>
              <a:xfrm>
                <a:off x="1258510" y="3329664"/>
                <a:ext cx="2325888" cy="2409994"/>
                <a:chOff x="683385" y="4016183"/>
                <a:chExt cx="2325888" cy="2409994"/>
              </a:xfrm>
            </p:grpSpPr>
            <p:sp>
              <p:nvSpPr>
                <p:cNvPr id="38" name="TextBox 43">
                  <a:extLst>
                    <a:ext uri="{FF2B5EF4-FFF2-40B4-BE49-F238E27FC236}">
                      <a16:creationId xmlns:a16="http://schemas.microsoft.com/office/drawing/2014/main" id="{129EEBE2-6FFE-4387-9C99-3D0F01A6C09E}"/>
                    </a:ext>
                  </a:extLst>
                </p:cNvPr>
                <p:cNvSpPr txBox="1"/>
                <p:nvPr/>
              </p:nvSpPr>
              <p:spPr>
                <a:xfrm>
                  <a:off x="1493077" y="4016183"/>
                  <a:ext cx="577230" cy="346338"/>
                </a:xfrm>
                <a:prstGeom prst="rect">
                  <a:avLst/>
                </a:prstGeom>
                <a:noFill/>
              </p:spPr>
              <p:txBody>
                <a:bodyPr wrap="none" lIns="0" tIns="0" rIns="0" bIns="0" rtlCol="0">
                  <a:spAutoFit/>
                </a:bodyPr>
                <a:lstStyle/>
                <a:p>
                  <a:pPr algn="ctr"/>
                  <a:r>
                    <a:rPr lang="zh-CN" altLang="en-US"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rPr>
                    <a:t>依赖</a:t>
                  </a:r>
                  <a:endParaRPr lang="en-US" altLang="zh-CN"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39" name="TextBox 44">
                  <a:extLst>
                    <a:ext uri="{FF2B5EF4-FFF2-40B4-BE49-F238E27FC236}">
                      <a16:creationId xmlns:a16="http://schemas.microsoft.com/office/drawing/2014/main" id="{4EA87F6B-444B-4B7F-A8F5-948100672C71}"/>
                    </a:ext>
                  </a:extLst>
                </p:cNvPr>
                <p:cNvSpPr txBox="1"/>
                <p:nvPr/>
              </p:nvSpPr>
              <p:spPr>
                <a:xfrm flipH="1">
                  <a:off x="683385" y="4432247"/>
                  <a:ext cx="2325888" cy="1993930"/>
                </a:xfrm>
                <a:prstGeom prst="rect">
                  <a:avLst/>
                </a:prstGeom>
                <a:noFill/>
              </p:spPr>
              <p:txBody>
                <a:bodyPr wrap="square" lIns="0" tIns="0" rIns="0" bIns="0" rtlCol="0">
                  <a:spAutoFit/>
                </a:bodyPr>
                <a:lstStyle/>
                <a:p>
                  <a:pPr>
                    <a:lnSpc>
                      <a:spcPct val="1250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大学生普遍存在身心发展不平衡，心理成熟落后于生理成熟。部分大学生依然存在着依赖心理， 在生活上无法独立，在心智上还没有走向成熟，更不要说在经济上对父母的依赖了。</a:t>
                  </a: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grpSp>
        </p:grpSp>
        <p:sp>
          <p:nvSpPr>
            <p:cNvPr id="54" name="文本框 53">
              <a:extLst>
                <a:ext uri="{FF2B5EF4-FFF2-40B4-BE49-F238E27FC236}">
                  <a16:creationId xmlns:a16="http://schemas.microsoft.com/office/drawing/2014/main" id="{00469CEA-55AE-4E8F-85D7-482ED0CE1BE8}"/>
                </a:ext>
              </a:extLst>
            </p:cNvPr>
            <p:cNvSpPr txBox="1"/>
            <p:nvPr/>
          </p:nvSpPr>
          <p:spPr>
            <a:xfrm>
              <a:off x="2900048" y="1695143"/>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5</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56" name="组合 55">
            <a:extLst>
              <a:ext uri="{FF2B5EF4-FFF2-40B4-BE49-F238E27FC236}">
                <a16:creationId xmlns:a16="http://schemas.microsoft.com/office/drawing/2014/main" id="{3203F9E8-59A0-434C-85A7-D97713E3B935}"/>
              </a:ext>
            </a:extLst>
          </p:cNvPr>
          <p:cNvGrpSpPr/>
          <p:nvPr/>
        </p:nvGrpSpPr>
        <p:grpSpPr>
          <a:xfrm>
            <a:off x="4910121" y="1347613"/>
            <a:ext cx="2902240" cy="3027493"/>
            <a:chOff x="2051720" y="1552410"/>
            <a:chExt cx="2902240" cy="3027493"/>
          </a:xfrm>
        </p:grpSpPr>
        <p:grpSp>
          <p:nvGrpSpPr>
            <p:cNvPr id="57" name="组合 56">
              <a:extLst>
                <a:ext uri="{FF2B5EF4-FFF2-40B4-BE49-F238E27FC236}">
                  <a16:creationId xmlns:a16="http://schemas.microsoft.com/office/drawing/2014/main" id="{7A9E4F89-096F-4DFE-98AB-DF77BAFDDAC9}"/>
                </a:ext>
              </a:extLst>
            </p:cNvPr>
            <p:cNvGrpSpPr/>
            <p:nvPr/>
          </p:nvGrpSpPr>
          <p:grpSpPr>
            <a:xfrm>
              <a:off x="2051720" y="1552410"/>
              <a:ext cx="2902240" cy="3027493"/>
              <a:chOff x="1063467" y="2069198"/>
              <a:chExt cx="3628736" cy="3785343"/>
            </a:xfrm>
          </p:grpSpPr>
          <p:sp>
            <p:nvSpPr>
              <p:cNvPr id="59" name="Rounded Rectangle 2">
                <a:extLst>
                  <a:ext uri="{FF2B5EF4-FFF2-40B4-BE49-F238E27FC236}">
                    <a16:creationId xmlns:a16="http://schemas.microsoft.com/office/drawing/2014/main" id="{07B71584-704A-473D-986F-31E5614109A2}"/>
                  </a:ext>
                </a:extLst>
              </p:cNvPr>
              <p:cNvSpPr/>
              <p:nvPr/>
            </p:nvSpPr>
            <p:spPr>
              <a:xfrm>
                <a:off x="1063467" y="2557059"/>
                <a:ext cx="3628736" cy="3297482"/>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60" name="Rounded Rectangle 3">
                <a:extLst>
                  <a:ext uri="{FF2B5EF4-FFF2-40B4-BE49-F238E27FC236}">
                    <a16:creationId xmlns:a16="http://schemas.microsoft.com/office/drawing/2014/main" id="{B394B441-165F-4B51-A361-14714B8BE1F4}"/>
                  </a:ext>
                </a:extLst>
              </p:cNvPr>
              <p:cNvSpPr/>
              <p:nvPr/>
            </p:nvSpPr>
            <p:spPr>
              <a:xfrm rot="2700000">
                <a:off x="2434005" y="2069199"/>
                <a:ext cx="975721" cy="975720"/>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61" name="Group 42">
                <a:extLst>
                  <a:ext uri="{FF2B5EF4-FFF2-40B4-BE49-F238E27FC236}">
                    <a16:creationId xmlns:a16="http://schemas.microsoft.com/office/drawing/2014/main" id="{8D7BEE2A-E666-43BC-A7A1-A2F1135C3829}"/>
                  </a:ext>
                </a:extLst>
              </p:cNvPr>
              <p:cNvGrpSpPr/>
              <p:nvPr/>
            </p:nvGrpSpPr>
            <p:grpSpPr>
              <a:xfrm>
                <a:off x="1285917" y="3329664"/>
                <a:ext cx="3226220" cy="2134320"/>
                <a:chOff x="710792" y="4016183"/>
                <a:chExt cx="3226220" cy="2134320"/>
              </a:xfrm>
            </p:grpSpPr>
            <p:sp>
              <p:nvSpPr>
                <p:cNvPr id="63" name="TextBox 43">
                  <a:extLst>
                    <a:ext uri="{FF2B5EF4-FFF2-40B4-BE49-F238E27FC236}">
                      <a16:creationId xmlns:a16="http://schemas.microsoft.com/office/drawing/2014/main" id="{A1E47B00-5F48-4D13-A9EE-97479CF0467A}"/>
                    </a:ext>
                  </a:extLst>
                </p:cNvPr>
                <p:cNvSpPr txBox="1"/>
                <p:nvPr/>
              </p:nvSpPr>
              <p:spPr>
                <a:xfrm>
                  <a:off x="2060683" y="4016183"/>
                  <a:ext cx="577230" cy="346338"/>
                </a:xfrm>
                <a:prstGeom prst="rect">
                  <a:avLst/>
                </a:prstGeom>
                <a:noFill/>
              </p:spPr>
              <p:txBody>
                <a:bodyPr wrap="none" lIns="0" tIns="0" rIns="0" bIns="0" rtlCol="0">
                  <a:spAutoFit/>
                </a:bodyPr>
                <a:lstStyle/>
                <a:p>
                  <a:pPr algn="ctr"/>
                  <a:r>
                    <a:rPr lang="zh-CN" altLang="en-US"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rPr>
                    <a:t>偏激</a:t>
                  </a:r>
                  <a:endParaRPr lang="en-US" altLang="zh-CN"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64" name="TextBox 44">
                  <a:extLst>
                    <a:ext uri="{FF2B5EF4-FFF2-40B4-BE49-F238E27FC236}">
                      <a16:creationId xmlns:a16="http://schemas.microsoft.com/office/drawing/2014/main" id="{A214F6FE-05A3-430B-BCD6-FBA8BD88512B}"/>
                    </a:ext>
                  </a:extLst>
                </p:cNvPr>
                <p:cNvSpPr txBox="1"/>
                <p:nvPr/>
              </p:nvSpPr>
              <p:spPr>
                <a:xfrm flipH="1">
                  <a:off x="710792" y="4445188"/>
                  <a:ext cx="3226220" cy="1705315"/>
                </a:xfrm>
                <a:prstGeom prst="rect">
                  <a:avLst/>
                </a:prstGeom>
                <a:noFill/>
              </p:spPr>
              <p:txBody>
                <a:bodyPr wrap="square" lIns="0" tIns="0" rIns="0" bIns="0" rtlCol="0">
                  <a:spAutoFit/>
                </a:bodyPr>
                <a:lstStyle/>
                <a:p>
                  <a:pPr>
                    <a:lnSpc>
                      <a:spcPct val="1250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偏激在认识上的表现是看问题绝对化，片面性很大，要么就全好，要么一无是处；在情绪 上的表现是根据个人的好恶和一时的心血来潮去论人论事，缺乏理性的态度和客观的标准； 在行动上的表现则是莽撞行事，不顾后果。</a:t>
                  </a: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grpSp>
        </p:grpSp>
        <p:sp>
          <p:nvSpPr>
            <p:cNvPr id="58" name="文本框 57">
              <a:extLst>
                <a:ext uri="{FF2B5EF4-FFF2-40B4-BE49-F238E27FC236}">
                  <a16:creationId xmlns:a16="http://schemas.microsoft.com/office/drawing/2014/main" id="{07FCB0FB-DE82-4239-9ED8-13CE3BEB0936}"/>
                </a:ext>
              </a:extLst>
            </p:cNvPr>
            <p:cNvSpPr txBox="1"/>
            <p:nvPr/>
          </p:nvSpPr>
          <p:spPr>
            <a:xfrm>
              <a:off x="3354015" y="1695143"/>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6</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Tree>
    <p:extLst>
      <p:ext uri="{BB962C8B-B14F-4D97-AF65-F5344CB8AC3E}">
        <p14:creationId xmlns:p14="http://schemas.microsoft.com/office/powerpoint/2010/main" val="196900573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a:extLst>
              <a:ext uri="{FF2B5EF4-FFF2-40B4-BE49-F238E27FC236}">
                <a16:creationId xmlns:a16="http://schemas.microsoft.com/office/drawing/2014/main" id="{50CAF543-BCE7-4F08-A7A9-92BBB0F79CF5}"/>
              </a:ext>
            </a:extLst>
          </p:cNvPr>
          <p:cNvSpPr/>
          <p:nvPr/>
        </p:nvSpPr>
        <p:spPr>
          <a:xfrm>
            <a:off x="104360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二、大学生健全人格的自我培养</a:t>
            </a:r>
          </a:p>
        </p:txBody>
      </p:sp>
      <p:sp>
        <p:nvSpPr>
          <p:cNvPr id="28" name="Title 1">
            <a:extLst>
              <a:ext uri="{FF2B5EF4-FFF2-40B4-BE49-F238E27FC236}">
                <a16:creationId xmlns:a16="http://schemas.microsoft.com/office/drawing/2014/main" id="{7987EBBA-C1BC-4E34-B07A-205A0B4ECD54}"/>
              </a:ext>
            </a:extLst>
          </p:cNvPr>
          <p:cNvSpPr txBox="1">
            <a:spLocks/>
          </p:cNvSpPr>
          <p:nvPr/>
        </p:nvSpPr>
        <p:spPr>
          <a:xfrm>
            <a:off x="539551" y="331293"/>
            <a:ext cx="444535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大学生的人格特点与心理健康教育</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5" name="椭圆 24">
            <a:extLst>
              <a:ext uri="{FF2B5EF4-FFF2-40B4-BE49-F238E27FC236}">
                <a16:creationId xmlns:a16="http://schemas.microsoft.com/office/drawing/2014/main" id="{9EFB009D-364C-44D1-9BBC-56E8A791DC4D}"/>
              </a:ext>
            </a:extLst>
          </p:cNvPr>
          <p:cNvSpPr>
            <a:spLocks/>
          </p:cNvSpPr>
          <p:nvPr/>
        </p:nvSpPr>
        <p:spPr bwMode="auto">
          <a:xfrm>
            <a:off x="3149506" y="1474681"/>
            <a:ext cx="2823099" cy="2821948"/>
          </a:xfrm>
          <a:prstGeom prst="ellipse">
            <a:avLst/>
          </a:prstGeom>
          <a:noFill/>
          <a:ln w="9525" cap="rnd">
            <a:solidFill>
              <a:schemeClr val="tx2">
                <a:lumMod val="20000"/>
                <a:lumOff val="8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0" name="椭圆 29">
            <a:extLst>
              <a:ext uri="{FF2B5EF4-FFF2-40B4-BE49-F238E27FC236}">
                <a16:creationId xmlns:a16="http://schemas.microsoft.com/office/drawing/2014/main" id="{0C3C7646-3488-4705-BB88-7CF1C3ECAE7F}"/>
              </a:ext>
            </a:extLst>
          </p:cNvPr>
          <p:cNvSpPr>
            <a:spLocks/>
          </p:cNvSpPr>
          <p:nvPr/>
        </p:nvSpPr>
        <p:spPr bwMode="auto">
          <a:xfrm>
            <a:off x="3360330" y="1685507"/>
            <a:ext cx="2400874" cy="2399721"/>
          </a:xfrm>
          <a:prstGeom prst="ellipse">
            <a:avLst/>
          </a:prstGeom>
          <a:noFill/>
          <a:ln w="9525" cap="rnd">
            <a:solidFill>
              <a:schemeClr val="tx2">
                <a:lumMod val="20000"/>
                <a:lumOff val="8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1" name="文本框 22">
            <a:extLst>
              <a:ext uri="{FF2B5EF4-FFF2-40B4-BE49-F238E27FC236}">
                <a16:creationId xmlns:a16="http://schemas.microsoft.com/office/drawing/2014/main" id="{D8D93261-FD83-4E5D-96A4-4486059D652D}"/>
              </a:ext>
            </a:extLst>
          </p:cNvPr>
          <p:cNvSpPr txBox="1"/>
          <p:nvPr/>
        </p:nvSpPr>
        <p:spPr>
          <a:xfrm>
            <a:off x="6300142" y="1637092"/>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保持自尊</a:t>
            </a:r>
          </a:p>
        </p:txBody>
      </p:sp>
      <p:sp>
        <p:nvSpPr>
          <p:cNvPr id="32" name="文本框 24">
            <a:extLst>
              <a:ext uri="{FF2B5EF4-FFF2-40B4-BE49-F238E27FC236}">
                <a16:creationId xmlns:a16="http://schemas.microsoft.com/office/drawing/2014/main" id="{B065D3E2-8EE7-45B3-B60F-75210C9C7335}"/>
              </a:ext>
            </a:extLst>
          </p:cNvPr>
          <p:cNvSpPr txBox="1"/>
          <p:nvPr/>
        </p:nvSpPr>
        <p:spPr>
          <a:xfrm>
            <a:off x="6837308" y="2995696"/>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有自制力</a:t>
            </a:r>
          </a:p>
        </p:txBody>
      </p:sp>
      <p:sp>
        <p:nvSpPr>
          <p:cNvPr id="33" name="文本框 26">
            <a:extLst>
              <a:ext uri="{FF2B5EF4-FFF2-40B4-BE49-F238E27FC236}">
                <a16:creationId xmlns:a16="http://schemas.microsoft.com/office/drawing/2014/main" id="{E8582A31-9413-485A-8150-F9C975388982}"/>
              </a:ext>
            </a:extLst>
          </p:cNvPr>
          <p:cNvSpPr txBox="1"/>
          <p:nvPr/>
        </p:nvSpPr>
        <p:spPr>
          <a:xfrm>
            <a:off x="5654858" y="4095256"/>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培养乐观向上的生活态度</a:t>
            </a:r>
          </a:p>
        </p:txBody>
      </p:sp>
      <p:sp>
        <p:nvSpPr>
          <p:cNvPr id="34" name="文本框 28">
            <a:extLst>
              <a:ext uri="{FF2B5EF4-FFF2-40B4-BE49-F238E27FC236}">
                <a16:creationId xmlns:a16="http://schemas.microsoft.com/office/drawing/2014/main" id="{188D61FC-C179-46E4-89A0-8193F0DD90B7}"/>
              </a:ext>
            </a:extLst>
          </p:cNvPr>
          <p:cNvSpPr txBox="1"/>
          <p:nvPr/>
        </p:nvSpPr>
        <p:spPr>
          <a:xfrm flipH="1">
            <a:off x="942568" y="3208319"/>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cs typeface="+mn-ea"/>
              </a:rPr>
              <a:t>自立意识的培养</a:t>
            </a:r>
            <a:endPar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6" name="文本框 32">
            <a:extLst>
              <a:ext uri="{FF2B5EF4-FFF2-40B4-BE49-F238E27FC236}">
                <a16:creationId xmlns:a16="http://schemas.microsoft.com/office/drawing/2014/main" id="{76A04177-2604-4A42-B3E1-EC2AE0E416F0}"/>
              </a:ext>
            </a:extLst>
          </p:cNvPr>
          <p:cNvSpPr txBox="1"/>
          <p:nvPr/>
        </p:nvSpPr>
        <p:spPr>
          <a:xfrm flipH="1">
            <a:off x="1296180" y="1724538"/>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自信心的培养</a:t>
            </a:r>
          </a:p>
        </p:txBody>
      </p:sp>
      <p:cxnSp>
        <p:nvCxnSpPr>
          <p:cNvPr id="38" name="直接连接符 37">
            <a:extLst>
              <a:ext uri="{FF2B5EF4-FFF2-40B4-BE49-F238E27FC236}">
                <a16:creationId xmlns:a16="http://schemas.microsoft.com/office/drawing/2014/main" id="{B0D9C1A1-E1AE-402A-AC0A-6F9EDDC0E772}"/>
              </a:ext>
            </a:extLst>
          </p:cNvPr>
          <p:cNvCxnSpPr/>
          <p:nvPr/>
        </p:nvCxnSpPr>
        <p:spPr>
          <a:xfrm flipH="1">
            <a:off x="2495422" y="3370292"/>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id="{9C3C4DB3-9AF1-4E16-AAC5-E189A6D47656}"/>
              </a:ext>
            </a:extLst>
          </p:cNvPr>
          <p:cNvCxnSpPr/>
          <p:nvPr/>
        </p:nvCxnSpPr>
        <p:spPr>
          <a:xfrm flipH="1">
            <a:off x="2677030" y="1885104"/>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id="{B73B6CF5-D940-4EEA-9EDE-34D543EB7A36}"/>
              </a:ext>
            </a:extLst>
          </p:cNvPr>
          <p:cNvCxnSpPr/>
          <p:nvPr/>
        </p:nvCxnSpPr>
        <p:spPr>
          <a:xfrm>
            <a:off x="6300142" y="3159749"/>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id="{32D920AF-E84F-4BD5-9DC9-41BC2C8B419D}"/>
              </a:ext>
            </a:extLst>
          </p:cNvPr>
          <p:cNvCxnSpPr/>
          <p:nvPr/>
        </p:nvCxnSpPr>
        <p:spPr>
          <a:xfrm>
            <a:off x="5152345" y="4256082"/>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id="{0FEC0493-78AB-4E56-9616-6EA429B928B7}"/>
              </a:ext>
            </a:extLst>
          </p:cNvPr>
          <p:cNvCxnSpPr/>
          <p:nvPr/>
        </p:nvCxnSpPr>
        <p:spPr>
          <a:xfrm>
            <a:off x="5783257" y="1797658"/>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 name="组合 2">
            <a:extLst>
              <a:ext uri="{FF2B5EF4-FFF2-40B4-BE49-F238E27FC236}">
                <a16:creationId xmlns:a16="http://schemas.microsoft.com/office/drawing/2014/main" id="{DC92A641-E767-4BCB-AA7F-033A9F7A3E1B}"/>
              </a:ext>
            </a:extLst>
          </p:cNvPr>
          <p:cNvGrpSpPr/>
          <p:nvPr/>
        </p:nvGrpSpPr>
        <p:grpSpPr>
          <a:xfrm>
            <a:off x="5631125" y="2885367"/>
            <a:ext cx="554648" cy="554152"/>
            <a:chOff x="4294391" y="1286861"/>
            <a:chExt cx="554648" cy="554152"/>
          </a:xfrm>
        </p:grpSpPr>
        <p:sp>
          <p:nvSpPr>
            <p:cNvPr id="43" name="任意多边形: 形状 42">
              <a:extLst>
                <a:ext uri="{FF2B5EF4-FFF2-40B4-BE49-F238E27FC236}">
                  <a16:creationId xmlns:a16="http://schemas.microsoft.com/office/drawing/2014/main" id="{B21FFD0A-F8C5-4359-8B3D-E0379264EF0A}"/>
                </a:ext>
              </a:extLst>
            </p:cNvPr>
            <p:cNvSpPr>
              <a:spLocks/>
            </p:cNvSpPr>
            <p:nvPr/>
          </p:nvSpPr>
          <p:spPr bwMode="auto">
            <a:xfrm>
              <a:off x="4294391" y="1286861"/>
              <a:ext cx="554648" cy="554152"/>
            </a:xfrm>
            <a:custGeom>
              <a:avLst/>
              <a:gdLst>
                <a:gd name="T0" fmla="*/ 390 w 474"/>
                <a:gd name="T1" fmla="*/ 390 h 474"/>
                <a:gd name="T2" fmla="*/ 84 w 474"/>
                <a:gd name="T3" fmla="*/ 390 h 474"/>
                <a:gd name="T4" fmla="*/ 84 w 474"/>
                <a:gd name="T5" fmla="*/ 84 h 474"/>
                <a:gd name="T6" fmla="*/ 390 w 474"/>
                <a:gd name="T7" fmla="*/ 84 h 474"/>
                <a:gd name="T8" fmla="*/ 390 w 474"/>
                <a:gd name="T9" fmla="*/ 390 h 474"/>
              </a:gdLst>
              <a:ahLst/>
              <a:cxnLst>
                <a:cxn ang="0">
                  <a:pos x="T0" y="T1"/>
                </a:cxn>
                <a:cxn ang="0">
                  <a:pos x="T2" y="T3"/>
                </a:cxn>
                <a:cxn ang="0">
                  <a:pos x="T4" y="T5"/>
                </a:cxn>
                <a:cxn ang="0">
                  <a:pos x="T6" y="T7"/>
                </a:cxn>
                <a:cxn ang="0">
                  <a:pos x="T8" y="T9"/>
                </a:cxn>
              </a:cxnLst>
              <a:rect l="0" t="0" r="r" b="b"/>
              <a:pathLst>
                <a:path w="474" h="474">
                  <a:moveTo>
                    <a:pt x="390" y="390"/>
                  </a:moveTo>
                  <a:cubicBezTo>
                    <a:pt x="306" y="474"/>
                    <a:pt x="169" y="474"/>
                    <a:pt x="84" y="390"/>
                  </a:cubicBezTo>
                  <a:cubicBezTo>
                    <a:pt x="0" y="305"/>
                    <a:pt x="0" y="168"/>
                    <a:pt x="84" y="84"/>
                  </a:cubicBezTo>
                  <a:cubicBezTo>
                    <a:pt x="169" y="0"/>
                    <a:pt x="306" y="0"/>
                    <a:pt x="390" y="84"/>
                  </a:cubicBezTo>
                  <a:cubicBezTo>
                    <a:pt x="474" y="168"/>
                    <a:pt x="474" y="305"/>
                    <a:pt x="390" y="390"/>
                  </a:cubicBezTo>
                  <a:close/>
                </a:path>
              </a:pathLst>
            </a:custGeom>
            <a:solidFill>
              <a:schemeClr val="accent4"/>
            </a:solidFill>
            <a:ln w="58738" cap="flat">
              <a:solidFill>
                <a:schemeClr val="accent5">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0" name="文本框 28">
              <a:extLst>
                <a:ext uri="{FF2B5EF4-FFF2-40B4-BE49-F238E27FC236}">
                  <a16:creationId xmlns:a16="http://schemas.microsoft.com/office/drawing/2014/main" id="{992ADD15-B503-44D3-A82B-3491812D1CB6}"/>
                </a:ext>
              </a:extLst>
            </p:cNvPr>
            <p:cNvSpPr txBox="1"/>
            <p:nvPr/>
          </p:nvSpPr>
          <p:spPr>
            <a:xfrm flipH="1">
              <a:off x="4499992" y="1347614"/>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4</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6" name="组合 5">
            <a:extLst>
              <a:ext uri="{FF2B5EF4-FFF2-40B4-BE49-F238E27FC236}">
                <a16:creationId xmlns:a16="http://schemas.microsoft.com/office/drawing/2014/main" id="{61C2695E-CEB4-4AB3-84F9-53FF50F5290F}"/>
              </a:ext>
            </a:extLst>
          </p:cNvPr>
          <p:cNvGrpSpPr/>
          <p:nvPr/>
        </p:nvGrpSpPr>
        <p:grpSpPr>
          <a:xfrm>
            <a:off x="5033389" y="1551612"/>
            <a:ext cx="554153" cy="554152"/>
            <a:chOff x="3400932" y="1709404"/>
            <a:chExt cx="554153" cy="554152"/>
          </a:xfrm>
        </p:grpSpPr>
        <p:sp>
          <p:nvSpPr>
            <p:cNvPr id="46" name="任意多边形: 形状 45">
              <a:extLst>
                <a:ext uri="{FF2B5EF4-FFF2-40B4-BE49-F238E27FC236}">
                  <a16:creationId xmlns:a16="http://schemas.microsoft.com/office/drawing/2014/main" id="{36D2344E-E9B6-4BB0-846C-DA74714F5072}"/>
                </a:ext>
              </a:extLst>
            </p:cNvPr>
            <p:cNvSpPr>
              <a:spLocks/>
            </p:cNvSpPr>
            <p:nvPr/>
          </p:nvSpPr>
          <p:spPr bwMode="auto">
            <a:xfrm>
              <a:off x="3400932" y="1709404"/>
              <a:ext cx="554153" cy="554152"/>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1" name="文本框 28">
              <a:extLst>
                <a:ext uri="{FF2B5EF4-FFF2-40B4-BE49-F238E27FC236}">
                  <a16:creationId xmlns:a16="http://schemas.microsoft.com/office/drawing/2014/main" id="{0623BF61-9128-41D5-A702-A4F535C642EE}"/>
                </a:ext>
              </a:extLst>
            </p:cNvPr>
            <p:cNvSpPr txBox="1"/>
            <p:nvPr/>
          </p:nvSpPr>
          <p:spPr>
            <a:xfrm flipH="1">
              <a:off x="3596647" y="1736299"/>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3</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8" name="组合 7">
            <a:extLst>
              <a:ext uri="{FF2B5EF4-FFF2-40B4-BE49-F238E27FC236}">
                <a16:creationId xmlns:a16="http://schemas.microsoft.com/office/drawing/2014/main" id="{37497CA2-2108-448D-B79D-92868CDA210C}"/>
              </a:ext>
            </a:extLst>
          </p:cNvPr>
          <p:cNvGrpSpPr/>
          <p:nvPr/>
        </p:nvGrpSpPr>
        <p:grpSpPr>
          <a:xfrm>
            <a:off x="3421208" y="1685507"/>
            <a:ext cx="505214" cy="504719"/>
            <a:chOff x="3054729" y="2627535"/>
            <a:chExt cx="505214" cy="504719"/>
          </a:xfrm>
        </p:grpSpPr>
        <p:sp>
          <p:nvSpPr>
            <p:cNvPr id="47" name="椭圆 46">
              <a:extLst>
                <a:ext uri="{FF2B5EF4-FFF2-40B4-BE49-F238E27FC236}">
                  <a16:creationId xmlns:a16="http://schemas.microsoft.com/office/drawing/2014/main" id="{F2F7E655-801A-4BD6-946F-B7D013710A98}"/>
                </a:ext>
              </a:extLst>
            </p:cNvPr>
            <p:cNvSpPr>
              <a:spLocks/>
            </p:cNvSpPr>
            <p:nvPr/>
          </p:nvSpPr>
          <p:spPr bwMode="auto">
            <a:xfrm>
              <a:off x="3054729" y="2627535"/>
              <a:ext cx="505214" cy="504719"/>
            </a:xfrm>
            <a:prstGeom prst="ellipse">
              <a:avLst/>
            </a:prstGeom>
            <a:solidFill>
              <a:schemeClr val="accent2"/>
            </a:solidFill>
            <a:ln w="58738" cap="flat">
              <a:solidFill>
                <a:schemeClr val="accent2">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2" name="文本框 28">
              <a:extLst>
                <a:ext uri="{FF2B5EF4-FFF2-40B4-BE49-F238E27FC236}">
                  <a16:creationId xmlns:a16="http://schemas.microsoft.com/office/drawing/2014/main" id="{761AE2A4-BC87-4661-92AF-F9B9BF6FEE4F}"/>
                </a:ext>
              </a:extLst>
            </p:cNvPr>
            <p:cNvSpPr txBox="1"/>
            <p:nvPr/>
          </p:nvSpPr>
          <p:spPr>
            <a:xfrm flipH="1">
              <a:off x="3228923" y="2643758"/>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2</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 name="组合 1">
            <a:extLst>
              <a:ext uri="{FF2B5EF4-FFF2-40B4-BE49-F238E27FC236}">
                <a16:creationId xmlns:a16="http://schemas.microsoft.com/office/drawing/2014/main" id="{0D843AF5-F52F-4368-B1A0-BD26FC10227A}"/>
              </a:ext>
            </a:extLst>
          </p:cNvPr>
          <p:cNvGrpSpPr/>
          <p:nvPr/>
        </p:nvGrpSpPr>
        <p:grpSpPr>
          <a:xfrm>
            <a:off x="4484088" y="3895658"/>
            <a:ext cx="554153" cy="554152"/>
            <a:chOff x="5226778" y="1693855"/>
            <a:chExt cx="554153" cy="554152"/>
          </a:xfrm>
        </p:grpSpPr>
        <p:sp>
          <p:nvSpPr>
            <p:cNvPr id="49" name="任意多边形: 形状 48">
              <a:extLst>
                <a:ext uri="{FF2B5EF4-FFF2-40B4-BE49-F238E27FC236}">
                  <a16:creationId xmlns:a16="http://schemas.microsoft.com/office/drawing/2014/main" id="{AB430905-0201-495C-9BC3-47FE52B6B3A4}"/>
                </a:ext>
              </a:extLst>
            </p:cNvPr>
            <p:cNvSpPr>
              <a:spLocks/>
            </p:cNvSpPr>
            <p:nvPr/>
          </p:nvSpPr>
          <p:spPr bwMode="auto">
            <a:xfrm>
              <a:off x="5226778" y="1693855"/>
              <a:ext cx="554153" cy="554152"/>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3" name="文本框 28">
              <a:extLst>
                <a:ext uri="{FF2B5EF4-FFF2-40B4-BE49-F238E27FC236}">
                  <a16:creationId xmlns:a16="http://schemas.microsoft.com/office/drawing/2014/main" id="{763943DA-5A5E-4FB4-AF8F-B24270BD322F}"/>
                </a:ext>
              </a:extLst>
            </p:cNvPr>
            <p:cNvSpPr txBox="1"/>
            <p:nvPr/>
          </p:nvSpPr>
          <p:spPr>
            <a:xfrm flipH="1">
              <a:off x="5420399" y="1732563"/>
              <a:ext cx="258681" cy="257651"/>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5</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10" name="组合 9">
            <a:extLst>
              <a:ext uri="{FF2B5EF4-FFF2-40B4-BE49-F238E27FC236}">
                <a16:creationId xmlns:a16="http://schemas.microsoft.com/office/drawing/2014/main" id="{81ECF51B-B385-49A1-BE3B-C65166F10E17}"/>
              </a:ext>
            </a:extLst>
          </p:cNvPr>
          <p:cNvGrpSpPr/>
          <p:nvPr/>
        </p:nvGrpSpPr>
        <p:grpSpPr>
          <a:xfrm>
            <a:off x="3083253" y="3097331"/>
            <a:ext cx="554153" cy="554152"/>
            <a:chOff x="3400932" y="3496234"/>
            <a:chExt cx="554153" cy="554152"/>
          </a:xfrm>
        </p:grpSpPr>
        <p:sp>
          <p:nvSpPr>
            <p:cNvPr id="44" name="任意多边形: 形状 43">
              <a:extLst>
                <a:ext uri="{FF2B5EF4-FFF2-40B4-BE49-F238E27FC236}">
                  <a16:creationId xmlns:a16="http://schemas.microsoft.com/office/drawing/2014/main" id="{C58AFCF9-251E-4918-8BCE-22DDC986596B}"/>
                </a:ext>
              </a:extLst>
            </p:cNvPr>
            <p:cNvSpPr>
              <a:spLocks/>
            </p:cNvSpPr>
            <p:nvPr/>
          </p:nvSpPr>
          <p:spPr bwMode="auto">
            <a:xfrm>
              <a:off x="3400932" y="3496234"/>
              <a:ext cx="554153" cy="554152"/>
            </a:xfrm>
            <a:custGeom>
              <a:avLst/>
              <a:gdLst>
                <a:gd name="T0" fmla="*/ 84 w 474"/>
                <a:gd name="T1" fmla="*/ 84 h 474"/>
                <a:gd name="T2" fmla="*/ 390 w 474"/>
                <a:gd name="T3" fmla="*/ 84 h 474"/>
                <a:gd name="T4" fmla="*/ 390 w 474"/>
                <a:gd name="T5" fmla="*/ 390 h 474"/>
                <a:gd name="T6" fmla="*/ 84 w 474"/>
                <a:gd name="T7" fmla="*/ 390 h 474"/>
                <a:gd name="T8" fmla="*/ 84 w 474"/>
                <a:gd name="T9" fmla="*/ 84 h 474"/>
              </a:gdLst>
              <a:ahLst/>
              <a:cxnLst>
                <a:cxn ang="0">
                  <a:pos x="T0" y="T1"/>
                </a:cxn>
                <a:cxn ang="0">
                  <a:pos x="T2" y="T3"/>
                </a:cxn>
                <a:cxn ang="0">
                  <a:pos x="T4" y="T5"/>
                </a:cxn>
                <a:cxn ang="0">
                  <a:pos x="T6" y="T7"/>
                </a:cxn>
                <a:cxn ang="0">
                  <a:pos x="T8" y="T9"/>
                </a:cxn>
              </a:cxnLst>
              <a:rect l="0" t="0" r="r" b="b"/>
              <a:pathLst>
                <a:path w="474" h="474">
                  <a:moveTo>
                    <a:pt x="84" y="84"/>
                  </a:moveTo>
                  <a:cubicBezTo>
                    <a:pt x="168" y="0"/>
                    <a:pt x="305" y="0"/>
                    <a:pt x="390" y="84"/>
                  </a:cubicBezTo>
                  <a:cubicBezTo>
                    <a:pt x="474" y="169"/>
                    <a:pt x="474" y="306"/>
                    <a:pt x="390" y="390"/>
                  </a:cubicBezTo>
                  <a:cubicBezTo>
                    <a:pt x="305" y="474"/>
                    <a:pt x="168" y="474"/>
                    <a:pt x="84" y="390"/>
                  </a:cubicBezTo>
                  <a:cubicBezTo>
                    <a:pt x="0" y="306"/>
                    <a:pt x="0" y="169"/>
                    <a:pt x="84" y="84"/>
                  </a:cubicBezTo>
                  <a:close/>
                </a:path>
              </a:pathLst>
            </a:custGeom>
            <a:solidFill>
              <a:schemeClr val="accent3"/>
            </a:solidFill>
            <a:ln w="58738" cap="flat">
              <a:solidFill>
                <a:schemeClr val="accent1">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4" name="文本框 28">
              <a:extLst>
                <a:ext uri="{FF2B5EF4-FFF2-40B4-BE49-F238E27FC236}">
                  <a16:creationId xmlns:a16="http://schemas.microsoft.com/office/drawing/2014/main" id="{77E76D21-2435-4D55-832A-C78D53A0E1DB}"/>
                </a:ext>
              </a:extLst>
            </p:cNvPr>
            <p:cNvSpPr txBox="1"/>
            <p:nvPr/>
          </p:nvSpPr>
          <p:spPr>
            <a:xfrm flipH="1">
              <a:off x="3609547" y="3537774"/>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1</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58" name="组合 57">
            <a:extLst>
              <a:ext uri="{FF2B5EF4-FFF2-40B4-BE49-F238E27FC236}">
                <a16:creationId xmlns:a16="http://schemas.microsoft.com/office/drawing/2014/main" id="{A18A0E0D-573B-4D12-AE40-FF4C629D0404}"/>
              </a:ext>
            </a:extLst>
          </p:cNvPr>
          <p:cNvGrpSpPr/>
          <p:nvPr/>
        </p:nvGrpSpPr>
        <p:grpSpPr>
          <a:xfrm>
            <a:off x="4111820" y="2265783"/>
            <a:ext cx="1090353" cy="1090351"/>
            <a:chOff x="3400932" y="1709404"/>
            <a:chExt cx="554153" cy="554152"/>
          </a:xfrm>
        </p:grpSpPr>
        <p:sp>
          <p:nvSpPr>
            <p:cNvPr id="59" name="任意多边形: 形状 58">
              <a:extLst>
                <a:ext uri="{FF2B5EF4-FFF2-40B4-BE49-F238E27FC236}">
                  <a16:creationId xmlns:a16="http://schemas.microsoft.com/office/drawing/2014/main" id="{F7E2C8E3-DED8-433A-BA1D-B60D332C56BE}"/>
                </a:ext>
              </a:extLst>
            </p:cNvPr>
            <p:cNvSpPr>
              <a:spLocks/>
            </p:cNvSpPr>
            <p:nvPr/>
          </p:nvSpPr>
          <p:spPr bwMode="auto">
            <a:xfrm>
              <a:off x="3400932" y="1709404"/>
              <a:ext cx="554153" cy="554152"/>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0" name="文本框 28">
              <a:extLst>
                <a:ext uri="{FF2B5EF4-FFF2-40B4-BE49-F238E27FC236}">
                  <a16:creationId xmlns:a16="http://schemas.microsoft.com/office/drawing/2014/main" id="{382A0476-65B5-41FD-A18F-436E850C4BFE}"/>
                </a:ext>
              </a:extLst>
            </p:cNvPr>
            <p:cNvSpPr txBox="1"/>
            <p:nvPr/>
          </p:nvSpPr>
          <p:spPr>
            <a:xfrm flipH="1">
              <a:off x="3596647" y="1736299"/>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12" name="任意多边形 28">
            <a:extLst>
              <a:ext uri="{FF2B5EF4-FFF2-40B4-BE49-F238E27FC236}">
                <a16:creationId xmlns:a16="http://schemas.microsoft.com/office/drawing/2014/main" id="{BD7E7869-75F9-4E2A-8B36-DBC0A2D073B7}"/>
              </a:ext>
            </a:extLst>
          </p:cNvPr>
          <p:cNvSpPr>
            <a:spLocks/>
          </p:cNvSpPr>
          <p:nvPr/>
        </p:nvSpPr>
        <p:spPr bwMode="auto">
          <a:xfrm>
            <a:off x="4524689" y="2600824"/>
            <a:ext cx="295390" cy="43496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等腰三角形 36">
            <a:extLst>
              <a:ext uri="{FF2B5EF4-FFF2-40B4-BE49-F238E27FC236}">
                <a16:creationId xmlns:a16="http://schemas.microsoft.com/office/drawing/2014/main" id="{E1FF3FF6-D492-49BD-97D0-263F2EDEFB6E}"/>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5" name="直接连接符 44">
            <a:extLst>
              <a:ext uri="{FF2B5EF4-FFF2-40B4-BE49-F238E27FC236}">
                <a16:creationId xmlns:a16="http://schemas.microsoft.com/office/drawing/2014/main" id="{33265B26-479E-4FBE-BCA7-3117DF2BD8AF}"/>
              </a:ext>
            </a:extLst>
          </p:cNvPr>
          <p:cNvCxnSpPr>
            <a:cxnSpLocks/>
          </p:cNvCxnSpPr>
          <p:nvPr/>
        </p:nvCxnSpPr>
        <p:spPr>
          <a:xfrm>
            <a:off x="4860032" y="521032"/>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8" name="等腰三角形 47">
            <a:extLst>
              <a:ext uri="{FF2B5EF4-FFF2-40B4-BE49-F238E27FC236}">
                <a16:creationId xmlns:a16="http://schemas.microsoft.com/office/drawing/2014/main" id="{E5472F1A-DAB7-4D4D-BAA3-4D4012967749}"/>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5" name="直接连接符 54">
            <a:extLst>
              <a:ext uri="{FF2B5EF4-FFF2-40B4-BE49-F238E27FC236}">
                <a16:creationId xmlns:a16="http://schemas.microsoft.com/office/drawing/2014/main" id="{FE0665D2-4B30-4F8B-8A85-E1FBED62D47A}"/>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43513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a:extLst>
              <a:ext uri="{FF2B5EF4-FFF2-40B4-BE49-F238E27FC236}">
                <a16:creationId xmlns:a16="http://schemas.microsoft.com/office/drawing/2014/main" id="{50CAF543-BCE7-4F08-A7A9-92BBB0F79CF5}"/>
              </a:ext>
            </a:extLst>
          </p:cNvPr>
          <p:cNvSpPr/>
          <p:nvPr/>
        </p:nvSpPr>
        <p:spPr>
          <a:xfrm>
            <a:off x="104360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二、大学生健全人格的自我培养</a:t>
            </a:r>
          </a:p>
        </p:txBody>
      </p:sp>
      <p:sp>
        <p:nvSpPr>
          <p:cNvPr id="28" name="Title 1">
            <a:extLst>
              <a:ext uri="{FF2B5EF4-FFF2-40B4-BE49-F238E27FC236}">
                <a16:creationId xmlns:a16="http://schemas.microsoft.com/office/drawing/2014/main" id="{7987EBBA-C1BC-4E34-B07A-205A0B4ECD54}"/>
              </a:ext>
            </a:extLst>
          </p:cNvPr>
          <p:cNvSpPr txBox="1">
            <a:spLocks/>
          </p:cNvSpPr>
          <p:nvPr/>
        </p:nvSpPr>
        <p:spPr>
          <a:xfrm>
            <a:off x="539551" y="331293"/>
            <a:ext cx="444535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大学生的人格特点与心理健康教育</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等腰三角形 36">
            <a:extLst>
              <a:ext uri="{FF2B5EF4-FFF2-40B4-BE49-F238E27FC236}">
                <a16:creationId xmlns:a16="http://schemas.microsoft.com/office/drawing/2014/main" id="{E1FF3FF6-D492-49BD-97D0-263F2EDEFB6E}"/>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5" name="直接连接符 44">
            <a:extLst>
              <a:ext uri="{FF2B5EF4-FFF2-40B4-BE49-F238E27FC236}">
                <a16:creationId xmlns:a16="http://schemas.microsoft.com/office/drawing/2014/main" id="{33265B26-479E-4FBE-BCA7-3117DF2BD8AF}"/>
              </a:ext>
            </a:extLst>
          </p:cNvPr>
          <p:cNvCxnSpPr>
            <a:cxnSpLocks/>
          </p:cNvCxnSpPr>
          <p:nvPr/>
        </p:nvCxnSpPr>
        <p:spPr>
          <a:xfrm>
            <a:off x="4860032" y="521032"/>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8" name="等腰三角形 47">
            <a:extLst>
              <a:ext uri="{FF2B5EF4-FFF2-40B4-BE49-F238E27FC236}">
                <a16:creationId xmlns:a16="http://schemas.microsoft.com/office/drawing/2014/main" id="{E5472F1A-DAB7-4D4D-BAA3-4D4012967749}"/>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5" name="直接连接符 54">
            <a:extLst>
              <a:ext uri="{FF2B5EF4-FFF2-40B4-BE49-F238E27FC236}">
                <a16:creationId xmlns:a16="http://schemas.microsoft.com/office/drawing/2014/main" id="{FE0665D2-4B30-4F8B-8A85-E1FBED62D47A}"/>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8" name="组合 67">
            <a:extLst>
              <a:ext uri="{FF2B5EF4-FFF2-40B4-BE49-F238E27FC236}">
                <a16:creationId xmlns:a16="http://schemas.microsoft.com/office/drawing/2014/main" id="{F4559A70-92B9-4A56-BF17-15CA77021921}"/>
              </a:ext>
            </a:extLst>
          </p:cNvPr>
          <p:cNvGrpSpPr/>
          <p:nvPr/>
        </p:nvGrpSpPr>
        <p:grpSpPr>
          <a:xfrm>
            <a:off x="3234259" y="1851670"/>
            <a:ext cx="4866132" cy="1027844"/>
            <a:chOff x="10067954" y="1931331"/>
            <a:chExt cx="4866132" cy="1027844"/>
          </a:xfrm>
        </p:grpSpPr>
        <p:sp>
          <p:nvSpPr>
            <p:cNvPr id="69" name="TextBox 23">
              <a:extLst>
                <a:ext uri="{FF2B5EF4-FFF2-40B4-BE49-F238E27FC236}">
                  <a16:creationId xmlns:a16="http://schemas.microsoft.com/office/drawing/2014/main" id="{84069272-458B-4DE2-8298-8B3CDEE9695F}"/>
                </a:ext>
              </a:extLst>
            </p:cNvPr>
            <p:cNvSpPr txBox="1"/>
            <p:nvPr/>
          </p:nvSpPr>
          <p:spPr>
            <a:xfrm>
              <a:off x="10067954" y="1931331"/>
              <a:ext cx="1795363" cy="307777"/>
            </a:xfrm>
            <a:prstGeom prst="rect">
              <a:avLst/>
            </a:prstGeom>
            <a:noFill/>
          </p:spPr>
          <p:txBody>
            <a:bodyPr wrap="none" lIns="0" tIns="0" rIns="0" bIns="0" rtlCol="0">
              <a:spAutoFit/>
            </a:bodyPr>
            <a:lstStyle/>
            <a:p>
              <a:r>
                <a:rPr lang="zh-CN" altLang="en-US" sz="2000"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rPr>
                <a:t>自立意识的培养</a:t>
              </a:r>
              <a:endParaRPr lang="en-US" altLang="zh-CN" sz="2000"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70" name="TextBox 24">
              <a:extLst>
                <a:ext uri="{FF2B5EF4-FFF2-40B4-BE49-F238E27FC236}">
                  <a16:creationId xmlns:a16="http://schemas.microsoft.com/office/drawing/2014/main" id="{18485038-B021-4F2F-90A8-70E4680E668D}"/>
                </a:ext>
              </a:extLst>
            </p:cNvPr>
            <p:cNvSpPr txBox="1"/>
            <p:nvPr/>
          </p:nvSpPr>
          <p:spPr>
            <a:xfrm flipH="1">
              <a:off x="10082409" y="2287773"/>
              <a:ext cx="4851677" cy="671402"/>
            </a:xfrm>
            <a:prstGeom prst="rect">
              <a:avLst/>
            </a:prstGeom>
            <a:noFill/>
          </p:spPr>
          <p:txBody>
            <a:bodyPr wrap="square" lIns="0" tIns="0" rIns="0" bIns="0" rtlCol="0">
              <a:spAutoFit/>
            </a:bodyPr>
            <a:lstStyle/>
            <a:p>
              <a:pPr>
                <a:lnSpc>
                  <a:spcPct val="1250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高自立意识的大学生在行为上表现出较多的自主行为与自控行为，他们能较好地安排 自己的生活计划，对挫折与困难能主动地进行自我调节与控制，他们能积极参加学校的各种 社团活动和其他形式的集体活动。</a:t>
              </a: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grpSp>
      <p:grpSp>
        <p:nvGrpSpPr>
          <p:cNvPr id="80" name="组合 79">
            <a:extLst>
              <a:ext uri="{FF2B5EF4-FFF2-40B4-BE49-F238E27FC236}">
                <a16:creationId xmlns:a16="http://schemas.microsoft.com/office/drawing/2014/main" id="{27451DAA-982D-4673-BDC7-8F4934D22E09}"/>
              </a:ext>
            </a:extLst>
          </p:cNvPr>
          <p:cNvGrpSpPr/>
          <p:nvPr/>
        </p:nvGrpSpPr>
        <p:grpSpPr>
          <a:xfrm>
            <a:off x="1403648" y="3272878"/>
            <a:ext cx="4006971" cy="1258677"/>
            <a:chOff x="8244263" y="1931331"/>
            <a:chExt cx="4006971" cy="1258677"/>
          </a:xfrm>
        </p:grpSpPr>
        <p:sp>
          <p:nvSpPr>
            <p:cNvPr id="81" name="TextBox 23">
              <a:extLst>
                <a:ext uri="{FF2B5EF4-FFF2-40B4-BE49-F238E27FC236}">
                  <a16:creationId xmlns:a16="http://schemas.microsoft.com/office/drawing/2014/main" id="{AD0B36E3-B898-4184-AF1E-2F13DEF88EA6}"/>
                </a:ext>
              </a:extLst>
            </p:cNvPr>
            <p:cNvSpPr txBox="1"/>
            <p:nvPr/>
          </p:nvSpPr>
          <p:spPr>
            <a:xfrm>
              <a:off x="10712351" y="1931331"/>
              <a:ext cx="1538883" cy="307777"/>
            </a:xfrm>
            <a:prstGeom prst="rect">
              <a:avLst/>
            </a:prstGeom>
            <a:noFill/>
          </p:spPr>
          <p:txBody>
            <a:bodyPr wrap="none" lIns="0" tIns="0" rIns="0" bIns="0" rtlCol="0">
              <a:spAutoFit/>
            </a:bodyPr>
            <a:lstStyle/>
            <a:p>
              <a:r>
                <a:rPr lang="zh-CN" altLang="en-US" sz="2000"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rPr>
                <a:t>自信心的培养</a:t>
              </a:r>
              <a:endParaRPr lang="en-US" altLang="zh-CN" sz="2000"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82" name="TextBox 24">
              <a:extLst>
                <a:ext uri="{FF2B5EF4-FFF2-40B4-BE49-F238E27FC236}">
                  <a16:creationId xmlns:a16="http://schemas.microsoft.com/office/drawing/2014/main" id="{C2D1643B-10CF-4406-B178-875B84535594}"/>
                </a:ext>
              </a:extLst>
            </p:cNvPr>
            <p:cNvSpPr txBox="1"/>
            <p:nvPr/>
          </p:nvSpPr>
          <p:spPr>
            <a:xfrm flipH="1">
              <a:off x="8244263" y="2287773"/>
              <a:ext cx="4006971" cy="902235"/>
            </a:xfrm>
            <a:prstGeom prst="rect">
              <a:avLst/>
            </a:prstGeom>
            <a:noFill/>
          </p:spPr>
          <p:txBody>
            <a:bodyPr wrap="square" lIns="0" tIns="0" rIns="0" bIns="0" rtlCol="0">
              <a:spAutoFit/>
            </a:bodyPr>
            <a:lstStyle/>
            <a:p>
              <a:pPr algn="r">
                <a:lnSpc>
                  <a:spcPct val="1250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坚定的自信心会带来顽强的毅力，可以使人们最大限度地发挥聪明才智，蔑视困难和失败。培养自信心的关键是要肯定自身存在的价值，学会客观地分析自己，既要看到自己的长 处，也要了解自己的不足。</a:t>
              </a: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grpSp>
      <p:grpSp>
        <p:nvGrpSpPr>
          <p:cNvPr id="9" name="组合 8">
            <a:extLst>
              <a:ext uri="{FF2B5EF4-FFF2-40B4-BE49-F238E27FC236}">
                <a16:creationId xmlns:a16="http://schemas.microsoft.com/office/drawing/2014/main" id="{F948A597-FE53-476A-9529-747D44A70F92}"/>
              </a:ext>
            </a:extLst>
          </p:cNvPr>
          <p:cNvGrpSpPr/>
          <p:nvPr/>
        </p:nvGrpSpPr>
        <p:grpSpPr>
          <a:xfrm>
            <a:off x="1609084" y="1579416"/>
            <a:ext cx="1385684" cy="1385684"/>
            <a:chOff x="1609084" y="1579416"/>
            <a:chExt cx="1385684" cy="1385684"/>
          </a:xfrm>
        </p:grpSpPr>
        <p:sp>
          <p:nvSpPr>
            <p:cNvPr id="57" name="Diamond 6">
              <a:extLst>
                <a:ext uri="{FF2B5EF4-FFF2-40B4-BE49-F238E27FC236}">
                  <a16:creationId xmlns:a16="http://schemas.microsoft.com/office/drawing/2014/main" id="{1E821473-F07F-42BD-9038-BA04C27495D7}"/>
                </a:ext>
              </a:extLst>
            </p:cNvPr>
            <p:cNvSpPr/>
            <p:nvPr/>
          </p:nvSpPr>
          <p:spPr>
            <a:xfrm>
              <a:off x="1609084" y="1579416"/>
              <a:ext cx="1385684" cy="1385684"/>
            </a:xfrm>
            <a:prstGeom prst="diamond">
              <a:avLst/>
            </a:prstGeom>
            <a:solidFill>
              <a:schemeClr val="accent1"/>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4" name="文本框 3">
              <a:extLst>
                <a:ext uri="{FF2B5EF4-FFF2-40B4-BE49-F238E27FC236}">
                  <a16:creationId xmlns:a16="http://schemas.microsoft.com/office/drawing/2014/main" id="{31F9311F-AD51-4E14-B180-32C3C8F623A0}"/>
                </a:ext>
              </a:extLst>
            </p:cNvPr>
            <p:cNvSpPr txBox="1"/>
            <p:nvPr/>
          </p:nvSpPr>
          <p:spPr>
            <a:xfrm>
              <a:off x="2051720" y="1923678"/>
              <a:ext cx="43616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1</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cxnSp>
        <p:nvCxnSpPr>
          <p:cNvPr id="7" name="直接连接符 6">
            <a:extLst>
              <a:ext uri="{FF2B5EF4-FFF2-40B4-BE49-F238E27FC236}">
                <a16:creationId xmlns:a16="http://schemas.microsoft.com/office/drawing/2014/main" id="{190E9AAF-87F1-4054-92B7-DC63578FE552}"/>
              </a:ext>
            </a:extLst>
          </p:cNvPr>
          <p:cNvCxnSpPr/>
          <p:nvPr/>
        </p:nvCxnSpPr>
        <p:spPr>
          <a:xfrm>
            <a:off x="3227339" y="3075806"/>
            <a:ext cx="4945061"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5" name="组合 94">
            <a:extLst>
              <a:ext uri="{FF2B5EF4-FFF2-40B4-BE49-F238E27FC236}">
                <a16:creationId xmlns:a16="http://schemas.microsoft.com/office/drawing/2014/main" id="{0F30AA03-40C6-4785-B336-DF24B789940A}"/>
              </a:ext>
            </a:extLst>
          </p:cNvPr>
          <p:cNvGrpSpPr/>
          <p:nvPr/>
        </p:nvGrpSpPr>
        <p:grpSpPr>
          <a:xfrm>
            <a:off x="5669884" y="3307416"/>
            <a:ext cx="1385684" cy="1385684"/>
            <a:chOff x="1609084" y="1579416"/>
            <a:chExt cx="1385684" cy="1385684"/>
          </a:xfrm>
        </p:grpSpPr>
        <p:sp>
          <p:nvSpPr>
            <p:cNvPr id="96" name="Diamond 6">
              <a:extLst>
                <a:ext uri="{FF2B5EF4-FFF2-40B4-BE49-F238E27FC236}">
                  <a16:creationId xmlns:a16="http://schemas.microsoft.com/office/drawing/2014/main" id="{4237BE7C-7D9A-4ADE-9DFA-79B85A58F4D9}"/>
                </a:ext>
              </a:extLst>
            </p:cNvPr>
            <p:cNvSpPr/>
            <p:nvPr/>
          </p:nvSpPr>
          <p:spPr>
            <a:xfrm>
              <a:off x="1609084" y="1579416"/>
              <a:ext cx="1385684" cy="1385684"/>
            </a:xfrm>
            <a:prstGeom prst="diamond">
              <a:avLst/>
            </a:prstGeom>
            <a:solidFill>
              <a:schemeClr val="accent1"/>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97" name="文本框 96">
              <a:extLst>
                <a:ext uri="{FF2B5EF4-FFF2-40B4-BE49-F238E27FC236}">
                  <a16:creationId xmlns:a16="http://schemas.microsoft.com/office/drawing/2014/main" id="{7FD0AE04-99D7-4539-8870-60BAFA075B96}"/>
                </a:ext>
              </a:extLst>
            </p:cNvPr>
            <p:cNvSpPr txBox="1"/>
            <p:nvPr/>
          </p:nvSpPr>
          <p:spPr>
            <a:xfrm>
              <a:off x="2051720" y="1923678"/>
              <a:ext cx="43616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2</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92215878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additive="base">
                                        <p:cTn id="12" dur="500" fill="hold"/>
                                        <p:tgtEl>
                                          <p:spTgt spid="80"/>
                                        </p:tgtEl>
                                        <p:attrNameLst>
                                          <p:attrName>ppt_x</p:attrName>
                                        </p:attrNameLst>
                                      </p:cBhvr>
                                      <p:tavLst>
                                        <p:tav tm="0">
                                          <p:val>
                                            <p:strVal val="1+#ppt_w/2"/>
                                          </p:val>
                                        </p:tav>
                                        <p:tav tm="100000">
                                          <p:val>
                                            <p:strVal val="#ppt_x"/>
                                          </p:val>
                                        </p:tav>
                                      </p:tavLst>
                                    </p:anim>
                                    <p:anim calcmode="lin" valueType="num">
                                      <p:cBhvr additive="base">
                                        <p:cTn id="13" dur="500" fill="hold"/>
                                        <p:tgtEl>
                                          <p:spTgt spid="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a:extLst>
              <a:ext uri="{FF2B5EF4-FFF2-40B4-BE49-F238E27FC236}">
                <a16:creationId xmlns:a16="http://schemas.microsoft.com/office/drawing/2014/main" id="{50CAF543-BCE7-4F08-A7A9-92BBB0F79CF5}"/>
              </a:ext>
            </a:extLst>
          </p:cNvPr>
          <p:cNvSpPr/>
          <p:nvPr/>
        </p:nvSpPr>
        <p:spPr>
          <a:xfrm>
            <a:off x="104360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二、大学生健全人格的自我培养</a:t>
            </a:r>
          </a:p>
        </p:txBody>
      </p:sp>
      <p:sp>
        <p:nvSpPr>
          <p:cNvPr id="28" name="Title 1">
            <a:extLst>
              <a:ext uri="{FF2B5EF4-FFF2-40B4-BE49-F238E27FC236}">
                <a16:creationId xmlns:a16="http://schemas.microsoft.com/office/drawing/2014/main" id="{7987EBBA-C1BC-4E34-B07A-205A0B4ECD54}"/>
              </a:ext>
            </a:extLst>
          </p:cNvPr>
          <p:cNvSpPr txBox="1">
            <a:spLocks/>
          </p:cNvSpPr>
          <p:nvPr/>
        </p:nvSpPr>
        <p:spPr>
          <a:xfrm>
            <a:off x="539551" y="331293"/>
            <a:ext cx="444535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大学生的人格特点与心理健康教育</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等腰三角形 36">
            <a:extLst>
              <a:ext uri="{FF2B5EF4-FFF2-40B4-BE49-F238E27FC236}">
                <a16:creationId xmlns:a16="http://schemas.microsoft.com/office/drawing/2014/main" id="{E1FF3FF6-D492-49BD-97D0-263F2EDEFB6E}"/>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5" name="直接连接符 44">
            <a:extLst>
              <a:ext uri="{FF2B5EF4-FFF2-40B4-BE49-F238E27FC236}">
                <a16:creationId xmlns:a16="http://schemas.microsoft.com/office/drawing/2014/main" id="{33265B26-479E-4FBE-BCA7-3117DF2BD8AF}"/>
              </a:ext>
            </a:extLst>
          </p:cNvPr>
          <p:cNvCxnSpPr>
            <a:cxnSpLocks/>
          </p:cNvCxnSpPr>
          <p:nvPr/>
        </p:nvCxnSpPr>
        <p:spPr>
          <a:xfrm>
            <a:off x="4860032" y="521032"/>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8" name="等腰三角形 47">
            <a:extLst>
              <a:ext uri="{FF2B5EF4-FFF2-40B4-BE49-F238E27FC236}">
                <a16:creationId xmlns:a16="http://schemas.microsoft.com/office/drawing/2014/main" id="{E5472F1A-DAB7-4D4D-BAA3-4D4012967749}"/>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5" name="直接连接符 54">
            <a:extLst>
              <a:ext uri="{FF2B5EF4-FFF2-40B4-BE49-F238E27FC236}">
                <a16:creationId xmlns:a16="http://schemas.microsoft.com/office/drawing/2014/main" id="{FE0665D2-4B30-4F8B-8A85-E1FBED62D47A}"/>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8" name="组合 67">
            <a:extLst>
              <a:ext uri="{FF2B5EF4-FFF2-40B4-BE49-F238E27FC236}">
                <a16:creationId xmlns:a16="http://schemas.microsoft.com/office/drawing/2014/main" id="{F4559A70-92B9-4A56-BF17-15CA77021921}"/>
              </a:ext>
            </a:extLst>
          </p:cNvPr>
          <p:cNvGrpSpPr/>
          <p:nvPr/>
        </p:nvGrpSpPr>
        <p:grpSpPr>
          <a:xfrm>
            <a:off x="3234259" y="1851670"/>
            <a:ext cx="4866132" cy="1027844"/>
            <a:chOff x="10067954" y="1931331"/>
            <a:chExt cx="4866132" cy="1027844"/>
          </a:xfrm>
        </p:grpSpPr>
        <p:sp>
          <p:nvSpPr>
            <p:cNvPr id="69" name="TextBox 23">
              <a:extLst>
                <a:ext uri="{FF2B5EF4-FFF2-40B4-BE49-F238E27FC236}">
                  <a16:creationId xmlns:a16="http://schemas.microsoft.com/office/drawing/2014/main" id="{84069272-458B-4DE2-8298-8B3CDEE9695F}"/>
                </a:ext>
              </a:extLst>
            </p:cNvPr>
            <p:cNvSpPr txBox="1"/>
            <p:nvPr/>
          </p:nvSpPr>
          <p:spPr>
            <a:xfrm>
              <a:off x="10067954" y="1931331"/>
              <a:ext cx="1101264" cy="307777"/>
            </a:xfrm>
            <a:prstGeom prst="rect">
              <a:avLst/>
            </a:prstGeom>
            <a:noFill/>
          </p:spPr>
          <p:txBody>
            <a:bodyPr wrap="none" lIns="0" tIns="0" rIns="0" bIns="0" rtlCol="0">
              <a:spAutoFit/>
            </a:bodyPr>
            <a:lstStyle/>
            <a:p>
              <a:r>
                <a:rPr lang="zh-CN" altLang="en-US" sz="2000"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rPr>
                <a:t>保持自尊 </a:t>
              </a:r>
              <a:endParaRPr lang="en-US" altLang="zh-CN" sz="2000"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70" name="TextBox 24">
              <a:extLst>
                <a:ext uri="{FF2B5EF4-FFF2-40B4-BE49-F238E27FC236}">
                  <a16:creationId xmlns:a16="http://schemas.microsoft.com/office/drawing/2014/main" id="{18485038-B021-4F2F-90A8-70E4680E668D}"/>
                </a:ext>
              </a:extLst>
            </p:cNvPr>
            <p:cNvSpPr txBox="1"/>
            <p:nvPr/>
          </p:nvSpPr>
          <p:spPr>
            <a:xfrm flipH="1">
              <a:off x="10082409" y="2287773"/>
              <a:ext cx="4851677" cy="671402"/>
            </a:xfrm>
            <a:prstGeom prst="rect">
              <a:avLst/>
            </a:prstGeom>
            <a:noFill/>
          </p:spPr>
          <p:txBody>
            <a:bodyPr wrap="square" lIns="0" tIns="0" rIns="0" bIns="0" rtlCol="0">
              <a:spAutoFit/>
            </a:bodyPr>
            <a:lstStyle/>
            <a:p>
              <a:pPr>
                <a:lnSpc>
                  <a:spcPct val="1250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自尊的人渴望表现自己，进取心强，关心自我形象，对平等有强烈的要求；热爱真理，尊重客观现实；既不孤芳自赏，也不随波逐流，能接纳和信任他人。</a:t>
              </a: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grpSp>
      <p:grpSp>
        <p:nvGrpSpPr>
          <p:cNvPr id="80" name="组合 79">
            <a:extLst>
              <a:ext uri="{FF2B5EF4-FFF2-40B4-BE49-F238E27FC236}">
                <a16:creationId xmlns:a16="http://schemas.microsoft.com/office/drawing/2014/main" id="{27451DAA-982D-4673-BDC7-8F4934D22E09}"/>
              </a:ext>
            </a:extLst>
          </p:cNvPr>
          <p:cNvGrpSpPr/>
          <p:nvPr/>
        </p:nvGrpSpPr>
        <p:grpSpPr>
          <a:xfrm>
            <a:off x="1403648" y="3272878"/>
            <a:ext cx="4006971" cy="797012"/>
            <a:chOff x="8244263" y="1931331"/>
            <a:chExt cx="4006971" cy="797012"/>
          </a:xfrm>
        </p:grpSpPr>
        <p:sp>
          <p:nvSpPr>
            <p:cNvPr id="81" name="TextBox 23">
              <a:extLst>
                <a:ext uri="{FF2B5EF4-FFF2-40B4-BE49-F238E27FC236}">
                  <a16:creationId xmlns:a16="http://schemas.microsoft.com/office/drawing/2014/main" id="{AD0B36E3-B898-4184-AF1E-2F13DEF88EA6}"/>
                </a:ext>
              </a:extLst>
            </p:cNvPr>
            <p:cNvSpPr txBox="1"/>
            <p:nvPr/>
          </p:nvSpPr>
          <p:spPr>
            <a:xfrm>
              <a:off x="11225312" y="1931331"/>
              <a:ext cx="1025922" cy="307777"/>
            </a:xfrm>
            <a:prstGeom prst="rect">
              <a:avLst/>
            </a:prstGeom>
            <a:noFill/>
          </p:spPr>
          <p:txBody>
            <a:bodyPr wrap="none" lIns="0" tIns="0" rIns="0" bIns="0" rtlCol="0">
              <a:spAutoFit/>
            </a:bodyPr>
            <a:lstStyle/>
            <a:p>
              <a:r>
                <a:rPr lang="zh-CN" altLang="en-US" sz="2000"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rPr>
                <a:t>有自制力</a:t>
              </a:r>
              <a:endParaRPr lang="en-US" altLang="zh-CN" sz="2000"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82" name="TextBox 24">
              <a:extLst>
                <a:ext uri="{FF2B5EF4-FFF2-40B4-BE49-F238E27FC236}">
                  <a16:creationId xmlns:a16="http://schemas.microsoft.com/office/drawing/2014/main" id="{C2D1643B-10CF-4406-B178-875B84535594}"/>
                </a:ext>
              </a:extLst>
            </p:cNvPr>
            <p:cNvSpPr txBox="1"/>
            <p:nvPr/>
          </p:nvSpPr>
          <p:spPr>
            <a:xfrm flipH="1">
              <a:off x="8244263" y="2287773"/>
              <a:ext cx="4006971" cy="440570"/>
            </a:xfrm>
            <a:prstGeom prst="rect">
              <a:avLst/>
            </a:prstGeom>
            <a:noFill/>
          </p:spPr>
          <p:txBody>
            <a:bodyPr wrap="square" lIns="0" tIns="0" rIns="0" bIns="0" rtlCol="0">
              <a:spAutoFit/>
            </a:bodyPr>
            <a:lstStyle/>
            <a:p>
              <a:pPr algn="r">
                <a:lnSpc>
                  <a:spcPct val="1250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在正确的学业动机和目的支配下的大学生，会激励自己勤奋学习，同时也会抑制和阻止 无关活动或杂念的干扰。</a:t>
              </a: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grpSp>
      <p:grpSp>
        <p:nvGrpSpPr>
          <p:cNvPr id="9" name="组合 8">
            <a:extLst>
              <a:ext uri="{FF2B5EF4-FFF2-40B4-BE49-F238E27FC236}">
                <a16:creationId xmlns:a16="http://schemas.microsoft.com/office/drawing/2014/main" id="{F948A597-FE53-476A-9529-747D44A70F92}"/>
              </a:ext>
            </a:extLst>
          </p:cNvPr>
          <p:cNvGrpSpPr/>
          <p:nvPr/>
        </p:nvGrpSpPr>
        <p:grpSpPr>
          <a:xfrm>
            <a:off x="1609084" y="1579416"/>
            <a:ext cx="1385684" cy="1385684"/>
            <a:chOff x="1609084" y="1579416"/>
            <a:chExt cx="1385684" cy="1385684"/>
          </a:xfrm>
        </p:grpSpPr>
        <p:sp>
          <p:nvSpPr>
            <p:cNvPr id="57" name="Diamond 6">
              <a:extLst>
                <a:ext uri="{FF2B5EF4-FFF2-40B4-BE49-F238E27FC236}">
                  <a16:creationId xmlns:a16="http://schemas.microsoft.com/office/drawing/2014/main" id="{1E821473-F07F-42BD-9038-BA04C27495D7}"/>
                </a:ext>
              </a:extLst>
            </p:cNvPr>
            <p:cNvSpPr/>
            <p:nvPr/>
          </p:nvSpPr>
          <p:spPr>
            <a:xfrm>
              <a:off x="1609084" y="1579416"/>
              <a:ext cx="1385684" cy="1385684"/>
            </a:xfrm>
            <a:prstGeom prst="diamond">
              <a:avLst/>
            </a:prstGeom>
            <a:solidFill>
              <a:schemeClr val="accent1"/>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4" name="文本框 3">
              <a:extLst>
                <a:ext uri="{FF2B5EF4-FFF2-40B4-BE49-F238E27FC236}">
                  <a16:creationId xmlns:a16="http://schemas.microsoft.com/office/drawing/2014/main" id="{31F9311F-AD51-4E14-B180-32C3C8F623A0}"/>
                </a:ext>
              </a:extLst>
            </p:cNvPr>
            <p:cNvSpPr txBox="1"/>
            <p:nvPr/>
          </p:nvSpPr>
          <p:spPr>
            <a:xfrm>
              <a:off x="2051720" y="1923678"/>
              <a:ext cx="43616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3</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cxnSp>
        <p:nvCxnSpPr>
          <p:cNvPr id="7" name="直接连接符 6">
            <a:extLst>
              <a:ext uri="{FF2B5EF4-FFF2-40B4-BE49-F238E27FC236}">
                <a16:creationId xmlns:a16="http://schemas.microsoft.com/office/drawing/2014/main" id="{190E9AAF-87F1-4054-92B7-DC63578FE552}"/>
              </a:ext>
            </a:extLst>
          </p:cNvPr>
          <p:cNvCxnSpPr/>
          <p:nvPr/>
        </p:nvCxnSpPr>
        <p:spPr>
          <a:xfrm>
            <a:off x="3227339" y="3075806"/>
            <a:ext cx="4945061"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5" name="组合 94">
            <a:extLst>
              <a:ext uri="{FF2B5EF4-FFF2-40B4-BE49-F238E27FC236}">
                <a16:creationId xmlns:a16="http://schemas.microsoft.com/office/drawing/2014/main" id="{0F30AA03-40C6-4785-B336-DF24B789940A}"/>
              </a:ext>
            </a:extLst>
          </p:cNvPr>
          <p:cNvGrpSpPr/>
          <p:nvPr/>
        </p:nvGrpSpPr>
        <p:grpSpPr>
          <a:xfrm>
            <a:off x="5669884" y="3307416"/>
            <a:ext cx="1385684" cy="1385684"/>
            <a:chOff x="1609084" y="1579416"/>
            <a:chExt cx="1385684" cy="1385684"/>
          </a:xfrm>
        </p:grpSpPr>
        <p:sp>
          <p:nvSpPr>
            <p:cNvPr id="96" name="Diamond 6">
              <a:extLst>
                <a:ext uri="{FF2B5EF4-FFF2-40B4-BE49-F238E27FC236}">
                  <a16:creationId xmlns:a16="http://schemas.microsoft.com/office/drawing/2014/main" id="{4237BE7C-7D9A-4ADE-9DFA-79B85A58F4D9}"/>
                </a:ext>
              </a:extLst>
            </p:cNvPr>
            <p:cNvSpPr/>
            <p:nvPr/>
          </p:nvSpPr>
          <p:spPr>
            <a:xfrm>
              <a:off x="1609084" y="1579416"/>
              <a:ext cx="1385684" cy="1385684"/>
            </a:xfrm>
            <a:prstGeom prst="diamond">
              <a:avLst/>
            </a:prstGeom>
            <a:solidFill>
              <a:schemeClr val="accent1"/>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97" name="文本框 96">
              <a:extLst>
                <a:ext uri="{FF2B5EF4-FFF2-40B4-BE49-F238E27FC236}">
                  <a16:creationId xmlns:a16="http://schemas.microsoft.com/office/drawing/2014/main" id="{7FD0AE04-99D7-4539-8870-60BAFA075B96}"/>
                </a:ext>
              </a:extLst>
            </p:cNvPr>
            <p:cNvSpPr txBox="1"/>
            <p:nvPr/>
          </p:nvSpPr>
          <p:spPr>
            <a:xfrm>
              <a:off x="2051720" y="1923678"/>
              <a:ext cx="43616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4</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5541876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additive="base">
                                        <p:cTn id="12" dur="500" fill="hold"/>
                                        <p:tgtEl>
                                          <p:spTgt spid="80"/>
                                        </p:tgtEl>
                                        <p:attrNameLst>
                                          <p:attrName>ppt_x</p:attrName>
                                        </p:attrNameLst>
                                      </p:cBhvr>
                                      <p:tavLst>
                                        <p:tav tm="0">
                                          <p:val>
                                            <p:strVal val="1+#ppt_w/2"/>
                                          </p:val>
                                        </p:tav>
                                        <p:tav tm="100000">
                                          <p:val>
                                            <p:strVal val="#ppt_x"/>
                                          </p:val>
                                        </p:tav>
                                      </p:tavLst>
                                    </p:anim>
                                    <p:anim calcmode="lin" valueType="num">
                                      <p:cBhvr additive="base">
                                        <p:cTn id="13" dur="500" fill="hold"/>
                                        <p:tgtEl>
                                          <p:spTgt spid="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a:extLst>
              <a:ext uri="{FF2B5EF4-FFF2-40B4-BE49-F238E27FC236}">
                <a16:creationId xmlns:a16="http://schemas.microsoft.com/office/drawing/2014/main" id="{50CAF543-BCE7-4F08-A7A9-92BBB0F79CF5}"/>
              </a:ext>
            </a:extLst>
          </p:cNvPr>
          <p:cNvSpPr/>
          <p:nvPr/>
        </p:nvSpPr>
        <p:spPr>
          <a:xfrm>
            <a:off x="104360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二、大学生健全人格的自我培养</a:t>
            </a:r>
          </a:p>
        </p:txBody>
      </p:sp>
      <p:sp>
        <p:nvSpPr>
          <p:cNvPr id="28" name="Title 1">
            <a:extLst>
              <a:ext uri="{FF2B5EF4-FFF2-40B4-BE49-F238E27FC236}">
                <a16:creationId xmlns:a16="http://schemas.microsoft.com/office/drawing/2014/main" id="{7987EBBA-C1BC-4E34-B07A-205A0B4ECD54}"/>
              </a:ext>
            </a:extLst>
          </p:cNvPr>
          <p:cNvSpPr txBox="1">
            <a:spLocks/>
          </p:cNvSpPr>
          <p:nvPr/>
        </p:nvSpPr>
        <p:spPr>
          <a:xfrm>
            <a:off x="539551" y="331293"/>
            <a:ext cx="4445355"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大学生的人格特点与心理健康教育</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等腰三角形 36">
            <a:extLst>
              <a:ext uri="{FF2B5EF4-FFF2-40B4-BE49-F238E27FC236}">
                <a16:creationId xmlns:a16="http://schemas.microsoft.com/office/drawing/2014/main" id="{E1FF3FF6-D492-49BD-97D0-263F2EDEFB6E}"/>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5" name="直接连接符 44">
            <a:extLst>
              <a:ext uri="{FF2B5EF4-FFF2-40B4-BE49-F238E27FC236}">
                <a16:creationId xmlns:a16="http://schemas.microsoft.com/office/drawing/2014/main" id="{33265B26-479E-4FBE-BCA7-3117DF2BD8AF}"/>
              </a:ext>
            </a:extLst>
          </p:cNvPr>
          <p:cNvCxnSpPr>
            <a:cxnSpLocks/>
          </p:cNvCxnSpPr>
          <p:nvPr/>
        </p:nvCxnSpPr>
        <p:spPr>
          <a:xfrm>
            <a:off x="4860032" y="521032"/>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8" name="等腰三角形 47">
            <a:extLst>
              <a:ext uri="{FF2B5EF4-FFF2-40B4-BE49-F238E27FC236}">
                <a16:creationId xmlns:a16="http://schemas.microsoft.com/office/drawing/2014/main" id="{E5472F1A-DAB7-4D4D-BAA3-4D4012967749}"/>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5" name="直接连接符 54">
            <a:extLst>
              <a:ext uri="{FF2B5EF4-FFF2-40B4-BE49-F238E27FC236}">
                <a16:creationId xmlns:a16="http://schemas.microsoft.com/office/drawing/2014/main" id="{FE0665D2-4B30-4F8B-8A85-E1FBED62D47A}"/>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8" name="组合 67">
            <a:extLst>
              <a:ext uri="{FF2B5EF4-FFF2-40B4-BE49-F238E27FC236}">
                <a16:creationId xmlns:a16="http://schemas.microsoft.com/office/drawing/2014/main" id="{F4559A70-92B9-4A56-BF17-15CA77021921}"/>
              </a:ext>
            </a:extLst>
          </p:cNvPr>
          <p:cNvGrpSpPr/>
          <p:nvPr/>
        </p:nvGrpSpPr>
        <p:grpSpPr>
          <a:xfrm>
            <a:off x="3018235" y="1995686"/>
            <a:ext cx="4866132" cy="1027844"/>
            <a:chOff x="10067954" y="1931331"/>
            <a:chExt cx="4866132" cy="1027844"/>
          </a:xfrm>
        </p:grpSpPr>
        <p:sp>
          <p:nvSpPr>
            <p:cNvPr id="69" name="TextBox 23">
              <a:extLst>
                <a:ext uri="{FF2B5EF4-FFF2-40B4-BE49-F238E27FC236}">
                  <a16:creationId xmlns:a16="http://schemas.microsoft.com/office/drawing/2014/main" id="{84069272-458B-4DE2-8298-8B3CDEE9695F}"/>
                </a:ext>
              </a:extLst>
            </p:cNvPr>
            <p:cNvSpPr txBox="1"/>
            <p:nvPr/>
          </p:nvSpPr>
          <p:spPr>
            <a:xfrm>
              <a:off x="10067954" y="1931331"/>
              <a:ext cx="2821285" cy="307777"/>
            </a:xfrm>
            <a:prstGeom prst="rect">
              <a:avLst/>
            </a:prstGeom>
            <a:noFill/>
          </p:spPr>
          <p:txBody>
            <a:bodyPr wrap="none" lIns="0" tIns="0" rIns="0" bIns="0" rtlCol="0">
              <a:spAutoFit/>
            </a:bodyPr>
            <a:lstStyle/>
            <a:p>
              <a:r>
                <a:rPr lang="zh-CN" altLang="en-US" sz="2000"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rPr>
                <a:t>培养乐观向上的生活态度</a:t>
              </a:r>
              <a:endParaRPr lang="en-US" altLang="zh-CN" sz="2000"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70" name="TextBox 24">
              <a:extLst>
                <a:ext uri="{FF2B5EF4-FFF2-40B4-BE49-F238E27FC236}">
                  <a16:creationId xmlns:a16="http://schemas.microsoft.com/office/drawing/2014/main" id="{18485038-B021-4F2F-90A8-70E4680E668D}"/>
                </a:ext>
              </a:extLst>
            </p:cNvPr>
            <p:cNvSpPr txBox="1"/>
            <p:nvPr/>
          </p:nvSpPr>
          <p:spPr>
            <a:xfrm flipH="1">
              <a:off x="10082409" y="2287773"/>
              <a:ext cx="4851677" cy="671402"/>
            </a:xfrm>
            <a:prstGeom prst="rect">
              <a:avLst/>
            </a:prstGeom>
            <a:noFill/>
          </p:spPr>
          <p:txBody>
            <a:bodyPr wrap="square" lIns="0" tIns="0" rIns="0" bIns="0" rtlCol="0">
              <a:spAutoFit/>
            </a:bodyPr>
            <a:lstStyle/>
            <a:p>
              <a:pPr>
                <a:lnSpc>
                  <a:spcPct val="1250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大学生应当 积极进取，树立远大理想和志向，努力奋斗，乐观地看待未来。人格健全的人能够在积极进取中，通过自己的努力实现理想，从而体验到成功的快乐，享受到生活的快乐，成为一个幸福的人。</a:t>
              </a: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grpSp>
      <p:grpSp>
        <p:nvGrpSpPr>
          <p:cNvPr id="9" name="组合 8">
            <a:extLst>
              <a:ext uri="{FF2B5EF4-FFF2-40B4-BE49-F238E27FC236}">
                <a16:creationId xmlns:a16="http://schemas.microsoft.com/office/drawing/2014/main" id="{F948A597-FE53-476A-9529-747D44A70F92}"/>
              </a:ext>
            </a:extLst>
          </p:cNvPr>
          <p:cNvGrpSpPr/>
          <p:nvPr/>
        </p:nvGrpSpPr>
        <p:grpSpPr>
          <a:xfrm>
            <a:off x="1393060" y="1723432"/>
            <a:ext cx="1385684" cy="1385684"/>
            <a:chOff x="1609084" y="1579416"/>
            <a:chExt cx="1385684" cy="1385684"/>
          </a:xfrm>
        </p:grpSpPr>
        <p:sp>
          <p:nvSpPr>
            <p:cNvPr id="57" name="Diamond 6">
              <a:extLst>
                <a:ext uri="{FF2B5EF4-FFF2-40B4-BE49-F238E27FC236}">
                  <a16:creationId xmlns:a16="http://schemas.microsoft.com/office/drawing/2014/main" id="{1E821473-F07F-42BD-9038-BA04C27495D7}"/>
                </a:ext>
              </a:extLst>
            </p:cNvPr>
            <p:cNvSpPr/>
            <p:nvPr/>
          </p:nvSpPr>
          <p:spPr>
            <a:xfrm>
              <a:off x="1609084" y="1579416"/>
              <a:ext cx="1385684" cy="1385684"/>
            </a:xfrm>
            <a:prstGeom prst="diamond">
              <a:avLst/>
            </a:prstGeom>
            <a:solidFill>
              <a:schemeClr val="accent1"/>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4" name="文本框 3">
              <a:extLst>
                <a:ext uri="{FF2B5EF4-FFF2-40B4-BE49-F238E27FC236}">
                  <a16:creationId xmlns:a16="http://schemas.microsoft.com/office/drawing/2014/main" id="{31F9311F-AD51-4E14-B180-32C3C8F623A0}"/>
                </a:ext>
              </a:extLst>
            </p:cNvPr>
            <p:cNvSpPr txBox="1"/>
            <p:nvPr/>
          </p:nvSpPr>
          <p:spPr>
            <a:xfrm>
              <a:off x="2051720" y="1923678"/>
              <a:ext cx="43616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5</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cxnSp>
        <p:nvCxnSpPr>
          <p:cNvPr id="7" name="直接连接符 6">
            <a:extLst>
              <a:ext uri="{FF2B5EF4-FFF2-40B4-BE49-F238E27FC236}">
                <a16:creationId xmlns:a16="http://schemas.microsoft.com/office/drawing/2014/main" id="{190E9AAF-87F1-4054-92B7-DC63578FE552}"/>
              </a:ext>
            </a:extLst>
          </p:cNvPr>
          <p:cNvCxnSpPr/>
          <p:nvPr/>
        </p:nvCxnSpPr>
        <p:spPr>
          <a:xfrm>
            <a:off x="3011315" y="3219822"/>
            <a:ext cx="4945061" cy="0"/>
          </a:xfrm>
          <a:prstGeom prst="line">
            <a:avLst/>
          </a:prstGeom>
        </p:spPr>
        <p:style>
          <a:lnRef idx="1">
            <a:schemeClr val="accent1"/>
          </a:lnRef>
          <a:fillRef idx="0">
            <a:schemeClr val="accent1"/>
          </a:fillRef>
          <a:effectRef idx="0">
            <a:schemeClr val="accent1"/>
          </a:effectRef>
          <a:fontRef idx="minor">
            <a:schemeClr val="tx1"/>
          </a:fontRef>
        </p:style>
      </p:cxnSp>
      <p:sp>
        <p:nvSpPr>
          <p:cNvPr id="97" name="文本框 96">
            <a:extLst>
              <a:ext uri="{FF2B5EF4-FFF2-40B4-BE49-F238E27FC236}">
                <a16:creationId xmlns:a16="http://schemas.microsoft.com/office/drawing/2014/main" id="{7FD0AE04-99D7-4539-8870-60BAFA075B96}"/>
              </a:ext>
            </a:extLst>
          </p:cNvPr>
          <p:cNvSpPr txBox="1"/>
          <p:nvPr/>
        </p:nvSpPr>
        <p:spPr>
          <a:xfrm>
            <a:off x="6112520" y="3651678"/>
            <a:ext cx="43616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4</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1993961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id="{4FE7EFCC-9966-4F3F-97EC-EF1A58E5D1B9}"/>
              </a:ext>
            </a:extLst>
          </p:cNvPr>
          <p:cNvGrpSpPr/>
          <p:nvPr/>
        </p:nvGrpSpPr>
        <p:grpSpPr>
          <a:xfrm>
            <a:off x="1407037" y="699917"/>
            <a:ext cx="2165716" cy="3743665"/>
            <a:chOff x="3602593" y="1164760"/>
            <a:chExt cx="1586627" cy="2742650"/>
          </a:xfrm>
        </p:grpSpPr>
        <p:sp>
          <p:nvSpPr>
            <p:cNvPr id="5" name="Rounded Rectangle 6">
              <a:extLst>
                <a:ext uri="{FF2B5EF4-FFF2-40B4-BE49-F238E27FC236}">
                  <a16:creationId xmlns:a16="http://schemas.microsoft.com/office/drawing/2014/main" id="{3188D765-D36D-46BB-B219-62EC6FAC42DD}"/>
                </a:ext>
              </a:extLst>
            </p:cNvPr>
            <p:cNvSpPr/>
            <p:nvPr/>
          </p:nvSpPr>
          <p:spPr bwMode="auto">
            <a:xfrm>
              <a:off x="3602593" y="1164760"/>
              <a:ext cx="1586627" cy="2742650"/>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t"/>
            <a:lstStyle/>
            <a:p>
              <a:pPr algn="ct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6" name="矩形 5">
              <a:extLst>
                <a:ext uri="{FF2B5EF4-FFF2-40B4-BE49-F238E27FC236}">
                  <a16:creationId xmlns:a16="http://schemas.microsoft.com/office/drawing/2014/main" id="{9088A53D-B231-4933-973A-F540944BF98C}"/>
                </a:ext>
              </a:extLst>
            </p:cNvPr>
            <p:cNvSpPr/>
            <p:nvPr/>
          </p:nvSpPr>
          <p:spPr>
            <a:xfrm>
              <a:off x="3729697" y="2694220"/>
              <a:ext cx="1325924" cy="249299"/>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案例导入</a:t>
              </a:r>
            </a:p>
          </p:txBody>
        </p:sp>
        <p:sp>
          <p:nvSpPr>
            <p:cNvPr id="7" name="矩形 6">
              <a:extLst>
                <a:ext uri="{FF2B5EF4-FFF2-40B4-BE49-F238E27FC236}">
                  <a16:creationId xmlns:a16="http://schemas.microsoft.com/office/drawing/2014/main" id="{B5FB3380-3C59-4F78-B5F3-FF1FE64B880E}"/>
                </a:ext>
              </a:extLst>
            </p:cNvPr>
            <p:cNvSpPr/>
            <p:nvPr/>
          </p:nvSpPr>
          <p:spPr>
            <a:xfrm>
              <a:off x="3729697" y="2905362"/>
              <a:ext cx="1349631" cy="774009"/>
            </a:xfrm>
            <a:prstGeom prst="rect">
              <a:avLst/>
            </a:prstGeom>
          </p:spPr>
          <p:txBody>
            <a:bodyPr wrap="square" lIns="0" tIns="0" rIns="0" bIns="0">
              <a:normAutofit/>
            </a:bodyPr>
            <a:lstStyle/>
            <a:p>
              <a:pPr>
                <a:lnSpc>
                  <a:spcPct val="150000"/>
                </a:lnSpc>
              </a:pPr>
              <a:r>
                <a:rPr lang="zh-CN" altLang="en-US" sz="1100" dirty="0">
                  <a:solidFill>
                    <a:schemeClr val="bg1"/>
                  </a:solidFill>
                  <a:latin typeface="+mj-ea"/>
                  <a:ea typeface="+mj-ea"/>
                </a:rPr>
                <a:t>来访者是某高校大一学生，因经常要求调换宿舍而被辅导员介绍来咨询。</a:t>
              </a:r>
              <a:endParaRPr lang="zh-CN" altLang="en-US" sz="1100" dirty="0">
                <a:solidFill>
                  <a:schemeClr val="bg1"/>
                </a:solidFill>
                <a:latin typeface="+mj-ea"/>
                <a:ea typeface="+mj-ea"/>
                <a:sym typeface="inpin heiti" panose="00000500000000000000" pitchFamily="2" charset="-122"/>
              </a:endParaRPr>
            </a:p>
          </p:txBody>
        </p:sp>
      </p:grpSp>
      <p:pic>
        <p:nvPicPr>
          <p:cNvPr id="9" name="图片 8">
            <a:extLst>
              <a:ext uri="{FF2B5EF4-FFF2-40B4-BE49-F238E27FC236}">
                <a16:creationId xmlns:a16="http://schemas.microsoft.com/office/drawing/2014/main" id="{BFA8CAE3-3F4B-4E79-8FBC-E065D62791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2753" y="1131590"/>
            <a:ext cx="4153307" cy="2719118"/>
          </a:xfrm>
          <a:prstGeom prst="rect">
            <a:avLst/>
          </a:prstGeom>
        </p:spPr>
      </p:pic>
    </p:spTree>
    <p:extLst>
      <p:ext uri="{BB962C8B-B14F-4D97-AF65-F5344CB8AC3E}">
        <p14:creationId xmlns:p14="http://schemas.microsoft.com/office/powerpoint/2010/main" val="1646930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人格与健全人格</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id="{012B1961-FD41-4BF9-A368-21E0A02B4365}"/>
              </a:ext>
            </a:extLst>
          </p:cNvPr>
          <p:cNvSpPr/>
          <p:nvPr/>
        </p:nvSpPr>
        <p:spPr>
          <a:xfrm>
            <a:off x="53955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一、人格及其特征</a:t>
            </a:r>
          </a:p>
        </p:txBody>
      </p:sp>
      <p:cxnSp>
        <p:nvCxnSpPr>
          <p:cNvPr id="46" name="直接连接符 45">
            <a:extLst>
              <a:ext uri="{FF2B5EF4-FFF2-40B4-BE49-F238E27FC236}">
                <a16:creationId xmlns:a16="http://schemas.microsoft.com/office/drawing/2014/main" id="{01B923F3-953F-4CE8-8F07-C1D366A10BDC}"/>
              </a:ext>
            </a:extLst>
          </p:cNvPr>
          <p:cNvCxnSpPr>
            <a:cxnSpLocks/>
          </p:cNvCxnSpPr>
          <p:nvPr/>
        </p:nvCxnSpPr>
        <p:spPr>
          <a:xfrm flipH="1">
            <a:off x="611560" y="1131590"/>
            <a:ext cx="136570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等腰三角形 46">
            <a:extLst>
              <a:ext uri="{FF2B5EF4-FFF2-40B4-BE49-F238E27FC236}">
                <a16:creationId xmlns:a16="http://schemas.microsoft.com/office/drawing/2014/main" id="{53130AAC-CE92-42AF-ADEB-9070E5BFBBB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8" name="直接连接符 47">
            <a:extLst>
              <a:ext uri="{FF2B5EF4-FFF2-40B4-BE49-F238E27FC236}">
                <a16:creationId xmlns:a16="http://schemas.microsoft.com/office/drawing/2014/main" id="{5338E6DD-0C2A-41DA-AB26-906F7FEC6583}"/>
              </a:ext>
            </a:extLst>
          </p:cNvPr>
          <p:cNvCxnSpPr>
            <a:cxnSpLocks/>
          </p:cNvCxnSpPr>
          <p:nvPr/>
        </p:nvCxnSpPr>
        <p:spPr>
          <a:xfrm>
            <a:off x="3131840" y="521032"/>
            <a:ext cx="60121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9" name="等腰三角形 48">
            <a:extLst>
              <a:ext uri="{FF2B5EF4-FFF2-40B4-BE49-F238E27FC236}">
                <a16:creationId xmlns:a16="http://schemas.microsoft.com/office/drawing/2014/main" id="{697A8F93-2277-4A97-A978-D5E70268BCF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42" name="组合 41">
            <a:extLst>
              <a:ext uri="{FF2B5EF4-FFF2-40B4-BE49-F238E27FC236}">
                <a16:creationId xmlns:a16="http://schemas.microsoft.com/office/drawing/2014/main" id="{D2873F80-4787-444F-9368-33F2B86C285C}"/>
              </a:ext>
            </a:extLst>
          </p:cNvPr>
          <p:cNvGrpSpPr/>
          <p:nvPr/>
        </p:nvGrpSpPr>
        <p:grpSpPr>
          <a:xfrm>
            <a:off x="1835696" y="1851672"/>
            <a:ext cx="5640255" cy="1224134"/>
            <a:chOff x="998243" y="1469467"/>
            <a:chExt cx="7520341" cy="1632179"/>
          </a:xfrm>
        </p:grpSpPr>
        <p:grpSp>
          <p:nvGrpSpPr>
            <p:cNvPr id="43" name="组合 42">
              <a:extLst>
                <a:ext uri="{FF2B5EF4-FFF2-40B4-BE49-F238E27FC236}">
                  <a16:creationId xmlns:a16="http://schemas.microsoft.com/office/drawing/2014/main" id="{284F18C8-7BF4-4362-9657-420989A2A71A}"/>
                </a:ext>
              </a:extLst>
            </p:cNvPr>
            <p:cNvGrpSpPr/>
            <p:nvPr/>
          </p:nvGrpSpPr>
          <p:grpSpPr>
            <a:xfrm>
              <a:off x="998243" y="1469467"/>
              <a:ext cx="7520341" cy="1632179"/>
              <a:chOff x="3287071" y="1345115"/>
              <a:chExt cx="5911858" cy="1283082"/>
            </a:xfrm>
          </p:grpSpPr>
          <p:sp>
            <p:nvSpPr>
              <p:cNvPr id="45" name="矩形 44">
                <a:extLst>
                  <a:ext uri="{FF2B5EF4-FFF2-40B4-BE49-F238E27FC236}">
                    <a16:creationId xmlns:a16="http://schemas.microsoft.com/office/drawing/2014/main" id="{F0DE8AE6-715E-4757-A2FB-3011485766AC}"/>
                  </a:ext>
                </a:extLst>
              </p:cNvPr>
              <p:cNvSpPr/>
              <p:nvPr/>
            </p:nvSpPr>
            <p:spPr>
              <a:xfrm>
                <a:off x="3287071" y="1413123"/>
                <a:ext cx="5911858" cy="1215074"/>
              </a:xfrm>
              <a:prstGeom prst="rect">
                <a:avLst/>
              </a:prstGeom>
              <a:noFill/>
              <a:ln w="63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0" name="矩形 49">
                <a:extLst>
                  <a:ext uri="{FF2B5EF4-FFF2-40B4-BE49-F238E27FC236}">
                    <a16:creationId xmlns:a16="http://schemas.microsoft.com/office/drawing/2014/main" id="{D0E79577-6D67-490E-A75A-4C30140C587A}"/>
                  </a:ext>
                </a:extLst>
              </p:cNvPr>
              <p:cNvSpPr/>
              <p:nvPr/>
            </p:nvSpPr>
            <p:spPr>
              <a:xfrm>
                <a:off x="3355880" y="1345115"/>
                <a:ext cx="1012618" cy="69823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b">
                <a:normAutofit/>
              </a:bodyPr>
              <a:lstStyle/>
              <a:p>
                <a:pPr algn="ctr"/>
                <a:endParaRPr lang="en-US" sz="2500" dirty="0"/>
              </a:p>
            </p:txBody>
          </p:sp>
        </p:grpSp>
        <p:sp>
          <p:nvSpPr>
            <p:cNvPr id="44" name="矩形 43">
              <a:extLst>
                <a:ext uri="{FF2B5EF4-FFF2-40B4-BE49-F238E27FC236}">
                  <a16:creationId xmlns:a16="http://schemas.microsoft.com/office/drawing/2014/main" id="{3C2AF578-BFA3-45F2-8243-79A4C4F52C6C}"/>
                </a:ext>
              </a:extLst>
            </p:cNvPr>
            <p:cNvSpPr/>
            <p:nvPr/>
          </p:nvSpPr>
          <p:spPr>
            <a:xfrm>
              <a:off x="2546403" y="1706288"/>
              <a:ext cx="5876171" cy="1302772"/>
            </a:xfrm>
            <a:prstGeom prst="rect">
              <a:avLst/>
            </a:prstGeom>
            <a:noFill/>
            <a:ln w="254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t">
              <a:normAutofit/>
            </a:bodyPr>
            <a:lstStyle/>
            <a:p>
              <a:pPr>
                <a:lnSpc>
                  <a:spcPts val="2000"/>
                </a:lnSpc>
              </a:pPr>
              <a:r>
                <a:rPr lang="zh-CN" altLang="en-US" sz="1400" dirty="0"/>
                <a:t>是个体在行为上的内部倾向，它表现为个体适应环境时具有动力一致性 和连续性的自我，是个体在社会化过程中形成的给人以特色的身心组织。</a:t>
              </a:r>
              <a:endParaRPr lang="en-US" altLang="zh-CN" sz="1400" dirty="0"/>
            </a:p>
          </p:txBody>
        </p:sp>
      </p:grpSp>
      <p:sp>
        <p:nvSpPr>
          <p:cNvPr id="51" name="文本框 50">
            <a:extLst>
              <a:ext uri="{FF2B5EF4-FFF2-40B4-BE49-F238E27FC236}">
                <a16:creationId xmlns:a16="http://schemas.microsoft.com/office/drawing/2014/main" id="{8490E93E-FB43-42EA-86B6-3F99FD415543}"/>
              </a:ext>
            </a:extLst>
          </p:cNvPr>
          <p:cNvSpPr txBox="1"/>
          <p:nvPr/>
        </p:nvSpPr>
        <p:spPr>
          <a:xfrm>
            <a:off x="1928888" y="1977650"/>
            <a:ext cx="908848" cy="400110"/>
          </a:xfrm>
          <a:prstGeom prst="rect">
            <a:avLst/>
          </a:prstGeom>
          <a:noFill/>
        </p:spPr>
        <p:txBody>
          <a:bodyPr wrap="square">
            <a:spAutoFit/>
          </a:bodyPr>
          <a:lstStyle/>
          <a:p>
            <a:pPr algn="ctr"/>
            <a:r>
              <a:rPr lang="zh-CN" altLang="en-US" sz="2000" b="1" dirty="0">
                <a:solidFill>
                  <a:schemeClr val="bg1"/>
                </a:solidFill>
              </a:rPr>
              <a:t>人格</a:t>
            </a:r>
            <a:endParaRPr lang="en-US" altLang="zh-CN" sz="2000" b="1" dirty="0">
              <a:solidFill>
                <a:schemeClr val="bg1"/>
              </a:solidFill>
            </a:endParaRPr>
          </a:p>
        </p:txBody>
      </p:sp>
    </p:spTree>
    <p:extLst>
      <p:ext uri="{BB962C8B-B14F-4D97-AF65-F5344CB8AC3E}">
        <p14:creationId xmlns:p14="http://schemas.microsoft.com/office/powerpoint/2010/main" val="21274484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人格与健全人格</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id="{012B1961-FD41-4BF9-A368-21E0A02B4365}"/>
              </a:ext>
            </a:extLst>
          </p:cNvPr>
          <p:cNvSpPr/>
          <p:nvPr/>
        </p:nvSpPr>
        <p:spPr>
          <a:xfrm>
            <a:off x="53955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一、人格及其特征</a:t>
            </a:r>
          </a:p>
        </p:txBody>
      </p:sp>
      <p:cxnSp>
        <p:nvCxnSpPr>
          <p:cNvPr id="46" name="直接连接符 45">
            <a:extLst>
              <a:ext uri="{FF2B5EF4-FFF2-40B4-BE49-F238E27FC236}">
                <a16:creationId xmlns:a16="http://schemas.microsoft.com/office/drawing/2014/main" id="{01B923F3-953F-4CE8-8F07-C1D366A10BDC}"/>
              </a:ext>
            </a:extLst>
          </p:cNvPr>
          <p:cNvCxnSpPr>
            <a:cxnSpLocks/>
          </p:cNvCxnSpPr>
          <p:nvPr/>
        </p:nvCxnSpPr>
        <p:spPr>
          <a:xfrm flipH="1">
            <a:off x="611560" y="1131590"/>
            <a:ext cx="136570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等腰三角形 46">
            <a:extLst>
              <a:ext uri="{FF2B5EF4-FFF2-40B4-BE49-F238E27FC236}">
                <a16:creationId xmlns:a16="http://schemas.microsoft.com/office/drawing/2014/main" id="{53130AAC-CE92-42AF-ADEB-9070E5BFBBB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8" name="直接连接符 47">
            <a:extLst>
              <a:ext uri="{FF2B5EF4-FFF2-40B4-BE49-F238E27FC236}">
                <a16:creationId xmlns:a16="http://schemas.microsoft.com/office/drawing/2014/main" id="{5338E6DD-0C2A-41DA-AB26-906F7FEC6583}"/>
              </a:ext>
            </a:extLst>
          </p:cNvPr>
          <p:cNvCxnSpPr>
            <a:cxnSpLocks/>
          </p:cNvCxnSpPr>
          <p:nvPr/>
        </p:nvCxnSpPr>
        <p:spPr>
          <a:xfrm>
            <a:off x="3131840" y="521032"/>
            <a:ext cx="60121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9" name="等腰三角形 48">
            <a:extLst>
              <a:ext uri="{FF2B5EF4-FFF2-40B4-BE49-F238E27FC236}">
                <a16:creationId xmlns:a16="http://schemas.microsoft.com/office/drawing/2014/main" id="{697A8F93-2277-4A97-A978-D5E70268BCF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 name="矩形: 圆角 2">
            <a:extLst>
              <a:ext uri="{FF2B5EF4-FFF2-40B4-BE49-F238E27FC236}">
                <a16:creationId xmlns:a16="http://schemas.microsoft.com/office/drawing/2014/main" id="{7AC2BDA0-2BD6-41A3-A132-4D161F2B4076}"/>
              </a:ext>
            </a:extLst>
          </p:cNvPr>
          <p:cNvSpPr/>
          <p:nvPr/>
        </p:nvSpPr>
        <p:spPr bwMode="auto">
          <a:xfrm>
            <a:off x="3246402" y="866334"/>
            <a:ext cx="2646294" cy="3685910"/>
          </a:xfrm>
          <a:prstGeom prst="roundRect">
            <a:avLst>
              <a:gd name="adj" fmla="val 9498"/>
            </a:avLst>
          </a:prstGeom>
          <a:solidFill>
            <a:schemeClr val="accent1"/>
          </a:solidFill>
          <a:ln w="19050">
            <a:noFill/>
            <a:round/>
            <a:headEnd/>
            <a:tailEnd/>
          </a:ln>
        </p:spPr>
        <p:txBody>
          <a:bodyPr anchor="ctr"/>
          <a:lstStyle/>
          <a:p>
            <a:pPr algn="ctr"/>
            <a:endParaRPr/>
          </a:p>
        </p:txBody>
      </p:sp>
      <p:sp>
        <p:nvSpPr>
          <p:cNvPr id="6" name="椭圆 5">
            <a:extLst>
              <a:ext uri="{FF2B5EF4-FFF2-40B4-BE49-F238E27FC236}">
                <a16:creationId xmlns:a16="http://schemas.microsoft.com/office/drawing/2014/main" id="{8651FF1E-D701-4F11-B9F3-547172B8D16F}"/>
              </a:ext>
            </a:extLst>
          </p:cNvPr>
          <p:cNvSpPr/>
          <p:nvPr/>
        </p:nvSpPr>
        <p:spPr bwMode="auto">
          <a:xfrm>
            <a:off x="5583772" y="1953954"/>
            <a:ext cx="190703" cy="190703"/>
          </a:xfrm>
          <a:prstGeom prst="ellipse">
            <a:avLst/>
          </a:prstGeom>
          <a:solidFill>
            <a:schemeClr val="accent2"/>
          </a:solidFill>
          <a:ln w="19050">
            <a:noFill/>
            <a:round/>
            <a:headEnd/>
            <a:tailEnd/>
          </a:ln>
        </p:spPr>
        <p:txBody>
          <a:bodyPr anchor="ctr"/>
          <a:lstStyle/>
          <a:p>
            <a:pPr algn="ctr"/>
            <a:endParaRPr/>
          </a:p>
        </p:txBody>
      </p:sp>
      <p:sp>
        <p:nvSpPr>
          <p:cNvPr id="14" name="椭圆 13">
            <a:extLst>
              <a:ext uri="{FF2B5EF4-FFF2-40B4-BE49-F238E27FC236}">
                <a16:creationId xmlns:a16="http://schemas.microsoft.com/office/drawing/2014/main" id="{96D012FF-C1C7-4519-98E2-D030881B7814}"/>
              </a:ext>
            </a:extLst>
          </p:cNvPr>
          <p:cNvSpPr/>
          <p:nvPr/>
        </p:nvSpPr>
        <p:spPr bwMode="auto">
          <a:xfrm>
            <a:off x="5583772" y="1240960"/>
            <a:ext cx="190703" cy="190703"/>
          </a:xfrm>
          <a:prstGeom prst="ellipse">
            <a:avLst/>
          </a:prstGeom>
          <a:solidFill>
            <a:schemeClr val="accent2"/>
          </a:solidFill>
          <a:ln w="19050">
            <a:noFill/>
            <a:round/>
            <a:headEnd/>
            <a:tailEnd/>
          </a:ln>
        </p:spPr>
        <p:txBody>
          <a:bodyPr anchor="ctr"/>
          <a:lstStyle/>
          <a:p>
            <a:pPr algn="ctr"/>
            <a:endParaRPr/>
          </a:p>
        </p:txBody>
      </p:sp>
      <p:sp>
        <p:nvSpPr>
          <p:cNvPr id="19" name="椭圆 18">
            <a:extLst>
              <a:ext uri="{FF2B5EF4-FFF2-40B4-BE49-F238E27FC236}">
                <a16:creationId xmlns:a16="http://schemas.microsoft.com/office/drawing/2014/main" id="{5427F426-84AB-47E9-AEC9-30935D10A871}"/>
              </a:ext>
            </a:extLst>
          </p:cNvPr>
          <p:cNvSpPr/>
          <p:nvPr/>
        </p:nvSpPr>
        <p:spPr bwMode="auto">
          <a:xfrm>
            <a:off x="5583772" y="2604611"/>
            <a:ext cx="190703" cy="190703"/>
          </a:xfrm>
          <a:prstGeom prst="ellipse">
            <a:avLst/>
          </a:prstGeom>
          <a:solidFill>
            <a:schemeClr val="accent2"/>
          </a:solidFill>
          <a:ln w="19050">
            <a:noFill/>
            <a:round/>
            <a:headEnd/>
            <a:tailEnd/>
          </a:ln>
        </p:spPr>
        <p:txBody>
          <a:bodyPr anchor="ctr"/>
          <a:lstStyle/>
          <a:p>
            <a:pPr algn="ctr"/>
            <a:endParaRPr/>
          </a:p>
        </p:txBody>
      </p:sp>
      <p:sp>
        <p:nvSpPr>
          <p:cNvPr id="24" name="椭圆 23">
            <a:extLst>
              <a:ext uri="{FF2B5EF4-FFF2-40B4-BE49-F238E27FC236}">
                <a16:creationId xmlns:a16="http://schemas.microsoft.com/office/drawing/2014/main" id="{45904B37-9B58-474A-8B6C-FE68E8107CB8}"/>
              </a:ext>
            </a:extLst>
          </p:cNvPr>
          <p:cNvSpPr/>
          <p:nvPr/>
        </p:nvSpPr>
        <p:spPr bwMode="auto">
          <a:xfrm>
            <a:off x="5583772" y="3284432"/>
            <a:ext cx="190703" cy="190703"/>
          </a:xfrm>
          <a:prstGeom prst="ellipse">
            <a:avLst/>
          </a:prstGeom>
          <a:solidFill>
            <a:schemeClr val="accent2"/>
          </a:solidFill>
          <a:ln w="19050">
            <a:noFill/>
            <a:round/>
            <a:headEnd/>
            <a:tailEnd/>
          </a:ln>
        </p:spPr>
        <p:txBody>
          <a:bodyPr anchor="ctr"/>
          <a:lstStyle/>
          <a:p>
            <a:pPr algn="ctr"/>
            <a:endParaRPr/>
          </a:p>
        </p:txBody>
      </p:sp>
      <p:sp>
        <p:nvSpPr>
          <p:cNvPr id="29" name="矩形: 圆角 28">
            <a:extLst>
              <a:ext uri="{FF2B5EF4-FFF2-40B4-BE49-F238E27FC236}">
                <a16:creationId xmlns:a16="http://schemas.microsoft.com/office/drawing/2014/main" id="{0992F99B-A30B-4189-A092-2C1F9051419B}"/>
              </a:ext>
            </a:extLst>
          </p:cNvPr>
          <p:cNvSpPr/>
          <p:nvPr/>
        </p:nvSpPr>
        <p:spPr bwMode="auto">
          <a:xfrm>
            <a:off x="3560228" y="1103410"/>
            <a:ext cx="1863207" cy="465802"/>
          </a:xfrm>
          <a:prstGeom prst="roundRect">
            <a:avLst/>
          </a:prstGeom>
          <a:solidFill>
            <a:schemeClr val="bg1"/>
          </a:solidFill>
          <a:ln w="19050">
            <a:noFill/>
            <a:round/>
            <a:headEnd/>
            <a:tailEnd/>
          </a:ln>
        </p:spPr>
        <p:txBody>
          <a:bodyPr vert="horz" wrap="none" lIns="91440" tIns="45720" rIns="91440" bIns="45720" anchor="ctr" anchorCtr="1" compatLnSpc="1">
            <a:prstTxWarp prst="textNoShape">
              <a:avLst/>
            </a:prstTxWarp>
            <a:normAutofit/>
          </a:bodyPr>
          <a:lstStyle/>
          <a:p>
            <a:pPr algn="ctr"/>
            <a:r>
              <a:rPr lang="zh-CN" altLang="en-US" sz="1400" b="1" dirty="0">
                <a:solidFill>
                  <a:schemeClr val="tx1">
                    <a:lumMod val="75000"/>
                    <a:lumOff val="25000"/>
                  </a:schemeClr>
                </a:solidFill>
              </a:rPr>
              <a:t>人格特征</a:t>
            </a:r>
          </a:p>
        </p:txBody>
      </p:sp>
      <p:sp>
        <p:nvSpPr>
          <p:cNvPr id="31" name="文本框 23">
            <a:extLst>
              <a:ext uri="{FF2B5EF4-FFF2-40B4-BE49-F238E27FC236}">
                <a16:creationId xmlns:a16="http://schemas.microsoft.com/office/drawing/2014/main" id="{2AE17EE2-4DEB-4F6D-B510-13A6F52EDC62}"/>
              </a:ext>
            </a:extLst>
          </p:cNvPr>
          <p:cNvSpPr txBox="1"/>
          <p:nvPr/>
        </p:nvSpPr>
        <p:spPr>
          <a:xfrm>
            <a:off x="3559274" y="1877321"/>
            <a:ext cx="314028" cy="368092"/>
          </a:xfrm>
          <a:prstGeom prst="rect">
            <a:avLst/>
          </a:prstGeom>
          <a:noFill/>
        </p:spPr>
        <p:txBody>
          <a:bodyPr wrap="none" anchor="ctr">
            <a:normAutofit fontScale="40000" lnSpcReduction="20000"/>
          </a:bodyPr>
          <a:lstStyle/>
          <a:p>
            <a:pPr algn="ctr"/>
            <a:r>
              <a:rPr lang="en-US" altLang="zh-CN" sz="4800">
                <a:solidFill>
                  <a:schemeClr val="bg1"/>
                </a:solidFill>
                <a:latin typeface="Impact" panose="020B0806030902050204" pitchFamily="34" charset="0"/>
              </a:rPr>
              <a:t>1</a:t>
            </a:r>
          </a:p>
        </p:txBody>
      </p:sp>
      <p:sp>
        <p:nvSpPr>
          <p:cNvPr id="32" name="文本框 24">
            <a:extLst>
              <a:ext uri="{FF2B5EF4-FFF2-40B4-BE49-F238E27FC236}">
                <a16:creationId xmlns:a16="http://schemas.microsoft.com/office/drawing/2014/main" id="{E7C48C36-DA76-477B-8851-756ED9E8F55F}"/>
              </a:ext>
            </a:extLst>
          </p:cNvPr>
          <p:cNvSpPr txBox="1"/>
          <p:nvPr/>
        </p:nvSpPr>
        <p:spPr>
          <a:xfrm>
            <a:off x="3559274" y="2563698"/>
            <a:ext cx="314028" cy="368092"/>
          </a:xfrm>
          <a:prstGeom prst="rect">
            <a:avLst/>
          </a:prstGeom>
          <a:noFill/>
        </p:spPr>
        <p:txBody>
          <a:bodyPr wrap="none" anchor="ctr">
            <a:normAutofit fontScale="40000" lnSpcReduction="20000"/>
          </a:bodyPr>
          <a:lstStyle/>
          <a:p>
            <a:pPr algn="ctr"/>
            <a:r>
              <a:rPr lang="en-US" altLang="zh-CN" sz="4800">
                <a:solidFill>
                  <a:schemeClr val="bg1"/>
                </a:solidFill>
                <a:latin typeface="Impact" panose="020B0806030902050204" pitchFamily="34" charset="0"/>
              </a:rPr>
              <a:t>2</a:t>
            </a:r>
          </a:p>
        </p:txBody>
      </p:sp>
      <p:sp>
        <p:nvSpPr>
          <p:cNvPr id="42" name="文本框 25">
            <a:extLst>
              <a:ext uri="{FF2B5EF4-FFF2-40B4-BE49-F238E27FC236}">
                <a16:creationId xmlns:a16="http://schemas.microsoft.com/office/drawing/2014/main" id="{14157DC3-67AA-447D-AD31-6A3DC4DD5373}"/>
              </a:ext>
            </a:extLst>
          </p:cNvPr>
          <p:cNvSpPr txBox="1"/>
          <p:nvPr/>
        </p:nvSpPr>
        <p:spPr>
          <a:xfrm>
            <a:off x="3559274" y="3223011"/>
            <a:ext cx="314028" cy="368092"/>
          </a:xfrm>
          <a:prstGeom prst="rect">
            <a:avLst/>
          </a:prstGeom>
          <a:noFill/>
        </p:spPr>
        <p:txBody>
          <a:bodyPr wrap="none" anchor="ctr">
            <a:normAutofit fontScale="40000" lnSpcReduction="20000"/>
          </a:bodyPr>
          <a:lstStyle/>
          <a:p>
            <a:pPr algn="ctr"/>
            <a:r>
              <a:rPr lang="en-US" altLang="zh-CN" sz="4800">
                <a:solidFill>
                  <a:schemeClr val="bg1"/>
                </a:solidFill>
                <a:latin typeface="Impact" panose="020B0806030902050204" pitchFamily="34" charset="0"/>
              </a:rPr>
              <a:t>3</a:t>
            </a:r>
          </a:p>
        </p:txBody>
      </p:sp>
      <p:sp>
        <p:nvSpPr>
          <p:cNvPr id="44" name="文本框 29">
            <a:extLst>
              <a:ext uri="{FF2B5EF4-FFF2-40B4-BE49-F238E27FC236}">
                <a16:creationId xmlns:a16="http://schemas.microsoft.com/office/drawing/2014/main" id="{AB9478BC-52A9-4F6B-8BFC-E45E3C197DE9}"/>
              </a:ext>
            </a:extLst>
          </p:cNvPr>
          <p:cNvSpPr txBox="1"/>
          <p:nvPr/>
        </p:nvSpPr>
        <p:spPr>
          <a:xfrm>
            <a:off x="3752288" y="1865461"/>
            <a:ext cx="1634523" cy="346249"/>
          </a:xfrm>
          <a:prstGeom prst="rect">
            <a:avLst/>
          </a:prstGeom>
          <a:noFill/>
        </p:spPr>
        <p:txBody>
          <a:bodyPr wrap="square">
            <a:norm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人格的整体性 </a:t>
            </a:r>
          </a:p>
        </p:txBody>
      </p:sp>
      <p:sp>
        <p:nvSpPr>
          <p:cNvPr id="57" name="椭圆 56">
            <a:extLst>
              <a:ext uri="{FF2B5EF4-FFF2-40B4-BE49-F238E27FC236}">
                <a16:creationId xmlns:a16="http://schemas.microsoft.com/office/drawing/2014/main" id="{C168DB26-E62B-46BC-91ED-41433621226C}"/>
              </a:ext>
            </a:extLst>
          </p:cNvPr>
          <p:cNvSpPr/>
          <p:nvPr/>
        </p:nvSpPr>
        <p:spPr bwMode="auto">
          <a:xfrm>
            <a:off x="5583772" y="3932432"/>
            <a:ext cx="190703" cy="190703"/>
          </a:xfrm>
          <a:prstGeom prst="ellipse">
            <a:avLst/>
          </a:prstGeom>
          <a:solidFill>
            <a:schemeClr val="accent2"/>
          </a:solidFill>
          <a:ln w="19050">
            <a:noFill/>
            <a:round/>
            <a:headEnd/>
            <a:tailEnd/>
          </a:ln>
        </p:spPr>
        <p:txBody>
          <a:bodyPr anchor="ctr"/>
          <a:lstStyle/>
          <a:p>
            <a:pPr algn="ctr"/>
            <a:endParaRPr/>
          </a:p>
        </p:txBody>
      </p:sp>
      <p:sp>
        <p:nvSpPr>
          <p:cNvPr id="59" name="文本框 25">
            <a:extLst>
              <a:ext uri="{FF2B5EF4-FFF2-40B4-BE49-F238E27FC236}">
                <a16:creationId xmlns:a16="http://schemas.microsoft.com/office/drawing/2014/main" id="{347B3EF2-6ECE-40EA-8157-EA75F1671587}"/>
              </a:ext>
            </a:extLst>
          </p:cNvPr>
          <p:cNvSpPr txBox="1"/>
          <p:nvPr/>
        </p:nvSpPr>
        <p:spPr>
          <a:xfrm>
            <a:off x="3559553" y="3867894"/>
            <a:ext cx="314028" cy="368092"/>
          </a:xfrm>
          <a:prstGeom prst="rect">
            <a:avLst/>
          </a:prstGeom>
          <a:noFill/>
        </p:spPr>
        <p:txBody>
          <a:bodyPr wrap="none" anchor="ctr">
            <a:normAutofit fontScale="40000" lnSpcReduction="20000"/>
          </a:bodyPr>
          <a:lstStyle/>
          <a:p>
            <a:pPr algn="ctr"/>
            <a:r>
              <a:rPr lang="en-US" altLang="zh-CN" sz="4800" dirty="0">
                <a:solidFill>
                  <a:schemeClr val="bg1"/>
                </a:solidFill>
                <a:latin typeface="Impact" panose="020B0806030902050204" pitchFamily="34" charset="0"/>
              </a:rPr>
              <a:t>4</a:t>
            </a:r>
          </a:p>
        </p:txBody>
      </p:sp>
      <p:sp>
        <p:nvSpPr>
          <p:cNvPr id="62" name="文本框 29">
            <a:extLst>
              <a:ext uri="{FF2B5EF4-FFF2-40B4-BE49-F238E27FC236}">
                <a16:creationId xmlns:a16="http://schemas.microsoft.com/office/drawing/2014/main" id="{B57858E7-7284-4ABC-A83B-98BB2CB976A4}"/>
              </a:ext>
            </a:extLst>
          </p:cNvPr>
          <p:cNvSpPr txBox="1"/>
          <p:nvPr/>
        </p:nvSpPr>
        <p:spPr>
          <a:xfrm>
            <a:off x="3752288" y="2549461"/>
            <a:ext cx="1634523" cy="346249"/>
          </a:xfrm>
          <a:prstGeom prst="rect">
            <a:avLst/>
          </a:prstGeom>
          <a:noFill/>
        </p:spPr>
        <p:txBody>
          <a:bodyPr wrap="square">
            <a:norm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人格的稳定性 </a:t>
            </a:r>
          </a:p>
        </p:txBody>
      </p:sp>
      <p:sp>
        <p:nvSpPr>
          <p:cNvPr id="63" name="文本框 29">
            <a:extLst>
              <a:ext uri="{FF2B5EF4-FFF2-40B4-BE49-F238E27FC236}">
                <a16:creationId xmlns:a16="http://schemas.microsoft.com/office/drawing/2014/main" id="{9C082313-1DC5-4C4C-B800-F422B7A3D93B}"/>
              </a:ext>
            </a:extLst>
          </p:cNvPr>
          <p:cNvSpPr txBox="1"/>
          <p:nvPr/>
        </p:nvSpPr>
        <p:spPr>
          <a:xfrm>
            <a:off x="3752288" y="3204661"/>
            <a:ext cx="1634523" cy="346249"/>
          </a:xfrm>
          <a:prstGeom prst="rect">
            <a:avLst/>
          </a:prstGeom>
          <a:noFill/>
        </p:spPr>
        <p:txBody>
          <a:bodyPr wrap="square">
            <a:norm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人格的独特性 </a:t>
            </a:r>
          </a:p>
        </p:txBody>
      </p:sp>
      <p:sp>
        <p:nvSpPr>
          <p:cNvPr id="64" name="文本框 29">
            <a:extLst>
              <a:ext uri="{FF2B5EF4-FFF2-40B4-BE49-F238E27FC236}">
                <a16:creationId xmlns:a16="http://schemas.microsoft.com/office/drawing/2014/main" id="{AD7A881B-0C9D-480B-85D8-CCAE63DE7EAB}"/>
              </a:ext>
            </a:extLst>
          </p:cNvPr>
          <p:cNvSpPr txBox="1"/>
          <p:nvPr/>
        </p:nvSpPr>
        <p:spPr>
          <a:xfrm>
            <a:off x="3752288" y="3874261"/>
            <a:ext cx="1634523" cy="346249"/>
          </a:xfrm>
          <a:prstGeom prst="rect">
            <a:avLst/>
          </a:prstGeom>
          <a:noFill/>
        </p:spPr>
        <p:txBody>
          <a:bodyPr wrap="square">
            <a:norm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人格的社会性 </a:t>
            </a:r>
          </a:p>
        </p:txBody>
      </p:sp>
    </p:spTree>
    <p:extLst>
      <p:ext uri="{BB962C8B-B14F-4D97-AF65-F5344CB8AC3E}">
        <p14:creationId xmlns:p14="http://schemas.microsoft.com/office/powerpoint/2010/main" val="10607081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5B7586F-5AC8-4D55-B9FE-63C00AD547BD}"/>
              </a:ext>
            </a:extLst>
          </p:cNvPr>
          <p:cNvSpPr/>
          <p:nvPr/>
        </p:nvSpPr>
        <p:spPr>
          <a:xfrm>
            <a:off x="1475656" y="1491630"/>
            <a:ext cx="6552728" cy="244827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a:extLst>
              <a:ext uri="{FF2B5EF4-FFF2-40B4-BE49-F238E27FC236}">
                <a16:creationId xmlns:a16="http://schemas.microsoft.com/office/drawing/2014/main" id="{90280C6D-5F76-4FCD-98A0-B5D3D78B4A2A}"/>
              </a:ext>
            </a:extLst>
          </p:cNvPr>
          <p:cNvCxnSpPr>
            <a:cxnSpLocks/>
          </p:cNvCxnSpPr>
          <p:nvPr/>
        </p:nvCxnSpPr>
        <p:spPr>
          <a:xfrm>
            <a:off x="3851919" y="2211710"/>
            <a:ext cx="3600401" cy="0"/>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人格与健全人格</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id="{012B1961-FD41-4BF9-A368-21E0A02B4365}"/>
              </a:ext>
            </a:extLst>
          </p:cNvPr>
          <p:cNvSpPr/>
          <p:nvPr/>
        </p:nvSpPr>
        <p:spPr>
          <a:xfrm>
            <a:off x="53955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一、人格及其特征</a:t>
            </a:r>
          </a:p>
        </p:txBody>
      </p:sp>
      <p:sp>
        <p:nvSpPr>
          <p:cNvPr id="34" name="文本框 33">
            <a:extLst>
              <a:ext uri="{FF2B5EF4-FFF2-40B4-BE49-F238E27FC236}">
                <a16:creationId xmlns:a16="http://schemas.microsoft.com/office/drawing/2014/main" id="{F71E23A6-6B01-4D76-A64C-075FF2D8CC2B}"/>
              </a:ext>
            </a:extLst>
          </p:cNvPr>
          <p:cNvSpPr txBox="1"/>
          <p:nvPr/>
        </p:nvSpPr>
        <p:spPr>
          <a:xfrm>
            <a:off x="2271523" y="2342112"/>
            <a:ext cx="5411357" cy="839974"/>
          </a:xfrm>
          <a:prstGeom prst="rect">
            <a:avLst/>
          </a:prstGeom>
          <a:noFill/>
        </p:spPr>
        <p:txBody>
          <a:bodyPr wrap="square">
            <a:spAutoFit/>
          </a:bodyPr>
          <a:lstStyle/>
          <a:p>
            <a:pPr>
              <a:lnSpc>
                <a:spcPts val="2000"/>
              </a:lnSpc>
            </a:pPr>
            <a:r>
              <a:rPr lang="zh-CN" altLang="en-US" sz="1400" dirty="0">
                <a:solidFill>
                  <a:schemeClr val="bg1"/>
                </a:solidFill>
              </a:rPr>
              <a:t>人格的整体性是指人格虽然有多种成分和特质，但在一个现实的人身上，它们并不是孤立存在的，而是错综复杂的；它们相互联系、交互作用组成一个有机的整体。</a:t>
            </a:r>
          </a:p>
        </p:txBody>
      </p:sp>
      <p:cxnSp>
        <p:nvCxnSpPr>
          <p:cNvPr id="46" name="直接连接符 45">
            <a:extLst>
              <a:ext uri="{FF2B5EF4-FFF2-40B4-BE49-F238E27FC236}">
                <a16:creationId xmlns:a16="http://schemas.microsoft.com/office/drawing/2014/main" id="{01B923F3-953F-4CE8-8F07-C1D366A10BDC}"/>
              </a:ext>
            </a:extLst>
          </p:cNvPr>
          <p:cNvCxnSpPr>
            <a:cxnSpLocks/>
          </p:cNvCxnSpPr>
          <p:nvPr/>
        </p:nvCxnSpPr>
        <p:spPr>
          <a:xfrm flipH="1">
            <a:off x="611560" y="1131590"/>
            <a:ext cx="136570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等腰三角形 46">
            <a:extLst>
              <a:ext uri="{FF2B5EF4-FFF2-40B4-BE49-F238E27FC236}">
                <a16:creationId xmlns:a16="http://schemas.microsoft.com/office/drawing/2014/main" id="{53130AAC-CE92-42AF-ADEB-9070E5BFBBB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8" name="直接连接符 47">
            <a:extLst>
              <a:ext uri="{FF2B5EF4-FFF2-40B4-BE49-F238E27FC236}">
                <a16:creationId xmlns:a16="http://schemas.microsoft.com/office/drawing/2014/main" id="{5338E6DD-0C2A-41DA-AB26-906F7FEC6583}"/>
              </a:ext>
            </a:extLst>
          </p:cNvPr>
          <p:cNvCxnSpPr>
            <a:cxnSpLocks/>
          </p:cNvCxnSpPr>
          <p:nvPr/>
        </p:nvCxnSpPr>
        <p:spPr>
          <a:xfrm>
            <a:off x="3131840" y="521032"/>
            <a:ext cx="60121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9" name="等腰三角形 48">
            <a:extLst>
              <a:ext uri="{FF2B5EF4-FFF2-40B4-BE49-F238E27FC236}">
                <a16:creationId xmlns:a16="http://schemas.microsoft.com/office/drawing/2014/main" id="{697A8F93-2277-4A97-A978-D5E70268BCF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5" name="组合 4">
            <a:extLst>
              <a:ext uri="{FF2B5EF4-FFF2-40B4-BE49-F238E27FC236}">
                <a16:creationId xmlns:a16="http://schemas.microsoft.com/office/drawing/2014/main" id="{EFC5A51C-F349-460A-912E-CE76FE32A367}"/>
              </a:ext>
            </a:extLst>
          </p:cNvPr>
          <p:cNvGrpSpPr/>
          <p:nvPr/>
        </p:nvGrpSpPr>
        <p:grpSpPr>
          <a:xfrm>
            <a:off x="1061924" y="2211710"/>
            <a:ext cx="864095" cy="864095"/>
            <a:chOff x="1226168" y="2139702"/>
            <a:chExt cx="535041" cy="535041"/>
          </a:xfrm>
        </p:grpSpPr>
        <p:sp>
          <p:nvSpPr>
            <p:cNvPr id="26" name="椭圆 25">
              <a:extLst>
                <a:ext uri="{FF2B5EF4-FFF2-40B4-BE49-F238E27FC236}">
                  <a16:creationId xmlns:a16="http://schemas.microsoft.com/office/drawing/2014/main" id="{03C7E78B-1A0C-438C-BDE4-2ABDC463B418}"/>
                </a:ext>
              </a:extLst>
            </p:cNvPr>
            <p:cNvSpPr/>
            <p:nvPr/>
          </p:nvSpPr>
          <p:spPr>
            <a:xfrm>
              <a:off x="1226168" y="2139702"/>
              <a:ext cx="535041" cy="535041"/>
            </a:xfrm>
            <a:prstGeom prst="ellipse">
              <a:avLst/>
            </a:prstGeom>
            <a:solidFill>
              <a:schemeClr val="accent1"/>
            </a:solid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任意多边形: 形状 26">
              <a:extLst>
                <a:ext uri="{FF2B5EF4-FFF2-40B4-BE49-F238E27FC236}">
                  <a16:creationId xmlns:a16="http://schemas.microsoft.com/office/drawing/2014/main" id="{32B78BFF-A0E7-45E7-8440-8D63E7028EBF}"/>
                </a:ext>
              </a:extLst>
            </p:cNvPr>
            <p:cNvSpPr>
              <a:spLocks/>
            </p:cNvSpPr>
            <p:nvPr/>
          </p:nvSpPr>
          <p:spPr bwMode="auto">
            <a:xfrm>
              <a:off x="1395401" y="2310587"/>
              <a:ext cx="196575" cy="187470"/>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8" name="矩形 27">
            <a:extLst>
              <a:ext uri="{FF2B5EF4-FFF2-40B4-BE49-F238E27FC236}">
                <a16:creationId xmlns:a16="http://schemas.microsoft.com/office/drawing/2014/main" id="{2FFBF4E8-803A-4828-8AFA-8B50F0F0DD69}"/>
              </a:ext>
            </a:extLst>
          </p:cNvPr>
          <p:cNvSpPr/>
          <p:nvPr/>
        </p:nvSpPr>
        <p:spPr>
          <a:xfrm>
            <a:off x="2337243" y="2069759"/>
            <a:ext cx="1514677" cy="272343"/>
          </a:xfrm>
          <a:prstGeom prst="rect">
            <a:avLst/>
          </a:prstGeom>
        </p:spPr>
        <p:txBody>
          <a:bodyPr wrap="none" lIns="144000" tIns="0" rIns="144000" bIns="0">
            <a:normAutofit lnSpcReduction="10000"/>
          </a:bodyPr>
          <a:lstStyle/>
          <a:p>
            <a:pPr algn="ctr"/>
            <a:r>
              <a:rPr lang="zh-CN" altLang="en-US"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人格的整体性 </a:t>
            </a:r>
          </a:p>
        </p:txBody>
      </p:sp>
    </p:spTree>
    <p:extLst>
      <p:ext uri="{BB962C8B-B14F-4D97-AF65-F5344CB8AC3E}">
        <p14:creationId xmlns:p14="http://schemas.microsoft.com/office/powerpoint/2010/main" val="293540280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5B7586F-5AC8-4D55-B9FE-63C00AD547BD}"/>
              </a:ext>
            </a:extLst>
          </p:cNvPr>
          <p:cNvSpPr/>
          <p:nvPr/>
        </p:nvSpPr>
        <p:spPr>
          <a:xfrm>
            <a:off x="1475656" y="1491630"/>
            <a:ext cx="6552728" cy="2448271"/>
          </a:xfrm>
          <a:prstGeom prst="rect">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a:extLst>
              <a:ext uri="{FF2B5EF4-FFF2-40B4-BE49-F238E27FC236}">
                <a16:creationId xmlns:a16="http://schemas.microsoft.com/office/drawing/2014/main" id="{90280C6D-5F76-4FCD-98A0-B5D3D78B4A2A}"/>
              </a:ext>
            </a:extLst>
          </p:cNvPr>
          <p:cNvCxnSpPr>
            <a:cxnSpLocks/>
          </p:cNvCxnSpPr>
          <p:nvPr/>
        </p:nvCxnSpPr>
        <p:spPr>
          <a:xfrm>
            <a:off x="3851919" y="2211710"/>
            <a:ext cx="3600401" cy="0"/>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人格与健全人格</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id="{012B1961-FD41-4BF9-A368-21E0A02B4365}"/>
              </a:ext>
            </a:extLst>
          </p:cNvPr>
          <p:cNvSpPr/>
          <p:nvPr/>
        </p:nvSpPr>
        <p:spPr>
          <a:xfrm>
            <a:off x="53955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一、人格及其特征</a:t>
            </a:r>
          </a:p>
        </p:txBody>
      </p:sp>
      <p:sp>
        <p:nvSpPr>
          <p:cNvPr id="34" name="文本框 33">
            <a:extLst>
              <a:ext uri="{FF2B5EF4-FFF2-40B4-BE49-F238E27FC236}">
                <a16:creationId xmlns:a16="http://schemas.microsoft.com/office/drawing/2014/main" id="{F71E23A6-6B01-4D76-A64C-075FF2D8CC2B}"/>
              </a:ext>
            </a:extLst>
          </p:cNvPr>
          <p:cNvSpPr txBox="1"/>
          <p:nvPr/>
        </p:nvSpPr>
        <p:spPr>
          <a:xfrm>
            <a:off x="2271523" y="2342112"/>
            <a:ext cx="5411357" cy="583493"/>
          </a:xfrm>
          <a:prstGeom prst="rect">
            <a:avLst/>
          </a:prstGeom>
          <a:noFill/>
        </p:spPr>
        <p:txBody>
          <a:bodyPr wrap="square">
            <a:spAutoFit/>
          </a:bodyPr>
          <a:lstStyle/>
          <a:p>
            <a:pPr>
              <a:lnSpc>
                <a:spcPts val="2000"/>
              </a:lnSpc>
            </a:pPr>
            <a:r>
              <a:rPr lang="zh-CN" altLang="en-US" sz="1400" dirty="0">
                <a:solidFill>
                  <a:schemeClr val="bg1"/>
                </a:solidFill>
              </a:rPr>
              <a:t>人格的稳定性是指个体的人格特征具有跨时间的持续性和跨情境的一致性。</a:t>
            </a:r>
          </a:p>
        </p:txBody>
      </p:sp>
      <p:cxnSp>
        <p:nvCxnSpPr>
          <p:cNvPr id="46" name="直接连接符 45">
            <a:extLst>
              <a:ext uri="{FF2B5EF4-FFF2-40B4-BE49-F238E27FC236}">
                <a16:creationId xmlns:a16="http://schemas.microsoft.com/office/drawing/2014/main" id="{01B923F3-953F-4CE8-8F07-C1D366A10BDC}"/>
              </a:ext>
            </a:extLst>
          </p:cNvPr>
          <p:cNvCxnSpPr>
            <a:cxnSpLocks/>
          </p:cNvCxnSpPr>
          <p:nvPr/>
        </p:nvCxnSpPr>
        <p:spPr>
          <a:xfrm flipH="1">
            <a:off x="611560" y="1131590"/>
            <a:ext cx="136570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等腰三角形 46">
            <a:extLst>
              <a:ext uri="{FF2B5EF4-FFF2-40B4-BE49-F238E27FC236}">
                <a16:creationId xmlns:a16="http://schemas.microsoft.com/office/drawing/2014/main" id="{53130AAC-CE92-42AF-ADEB-9070E5BFBBB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8" name="直接连接符 47">
            <a:extLst>
              <a:ext uri="{FF2B5EF4-FFF2-40B4-BE49-F238E27FC236}">
                <a16:creationId xmlns:a16="http://schemas.microsoft.com/office/drawing/2014/main" id="{5338E6DD-0C2A-41DA-AB26-906F7FEC6583}"/>
              </a:ext>
            </a:extLst>
          </p:cNvPr>
          <p:cNvCxnSpPr>
            <a:cxnSpLocks/>
          </p:cNvCxnSpPr>
          <p:nvPr/>
        </p:nvCxnSpPr>
        <p:spPr>
          <a:xfrm>
            <a:off x="3131840" y="521032"/>
            <a:ext cx="60121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9" name="等腰三角形 48">
            <a:extLst>
              <a:ext uri="{FF2B5EF4-FFF2-40B4-BE49-F238E27FC236}">
                <a16:creationId xmlns:a16="http://schemas.microsoft.com/office/drawing/2014/main" id="{697A8F93-2277-4A97-A978-D5E70268BCF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5" name="组合 4">
            <a:extLst>
              <a:ext uri="{FF2B5EF4-FFF2-40B4-BE49-F238E27FC236}">
                <a16:creationId xmlns:a16="http://schemas.microsoft.com/office/drawing/2014/main" id="{EFC5A51C-F349-460A-912E-CE76FE32A367}"/>
              </a:ext>
            </a:extLst>
          </p:cNvPr>
          <p:cNvGrpSpPr/>
          <p:nvPr/>
        </p:nvGrpSpPr>
        <p:grpSpPr>
          <a:xfrm>
            <a:off x="1043608" y="2427734"/>
            <a:ext cx="864095" cy="864095"/>
            <a:chOff x="1226168" y="2139702"/>
            <a:chExt cx="535041" cy="535041"/>
          </a:xfrm>
        </p:grpSpPr>
        <p:sp>
          <p:nvSpPr>
            <p:cNvPr id="26" name="椭圆 25">
              <a:extLst>
                <a:ext uri="{FF2B5EF4-FFF2-40B4-BE49-F238E27FC236}">
                  <a16:creationId xmlns:a16="http://schemas.microsoft.com/office/drawing/2014/main" id="{03C7E78B-1A0C-438C-BDE4-2ABDC463B418}"/>
                </a:ext>
              </a:extLst>
            </p:cNvPr>
            <p:cNvSpPr/>
            <p:nvPr/>
          </p:nvSpPr>
          <p:spPr>
            <a:xfrm>
              <a:off x="1226168" y="2139702"/>
              <a:ext cx="535041" cy="535041"/>
            </a:xfrm>
            <a:prstGeom prst="ellipse">
              <a:avLst/>
            </a:prstGeom>
            <a:solidFill>
              <a:srgbClr val="F8A724"/>
            </a:solid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任意多边形: 形状 26">
              <a:extLst>
                <a:ext uri="{FF2B5EF4-FFF2-40B4-BE49-F238E27FC236}">
                  <a16:creationId xmlns:a16="http://schemas.microsoft.com/office/drawing/2014/main" id="{32B78BFF-A0E7-45E7-8440-8D63E7028EBF}"/>
                </a:ext>
              </a:extLst>
            </p:cNvPr>
            <p:cNvSpPr>
              <a:spLocks/>
            </p:cNvSpPr>
            <p:nvPr/>
          </p:nvSpPr>
          <p:spPr bwMode="auto">
            <a:xfrm>
              <a:off x="1395401" y="2310587"/>
              <a:ext cx="196575" cy="187470"/>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8" name="矩形 27">
            <a:extLst>
              <a:ext uri="{FF2B5EF4-FFF2-40B4-BE49-F238E27FC236}">
                <a16:creationId xmlns:a16="http://schemas.microsoft.com/office/drawing/2014/main" id="{2FFBF4E8-803A-4828-8AFA-8B50F0F0DD69}"/>
              </a:ext>
            </a:extLst>
          </p:cNvPr>
          <p:cNvSpPr/>
          <p:nvPr/>
        </p:nvSpPr>
        <p:spPr>
          <a:xfrm>
            <a:off x="2337243" y="2069759"/>
            <a:ext cx="1514677" cy="272343"/>
          </a:xfrm>
          <a:prstGeom prst="rect">
            <a:avLst/>
          </a:prstGeom>
        </p:spPr>
        <p:txBody>
          <a:bodyPr wrap="none" lIns="144000" tIns="0" rIns="144000" bIns="0">
            <a:normAutofit lnSpcReduction="10000"/>
          </a:bodyPr>
          <a:lstStyle/>
          <a:p>
            <a:pPr algn="ctr"/>
            <a:r>
              <a:rPr lang="zh-CN" altLang="en-US"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人格的稳定性 </a:t>
            </a:r>
          </a:p>
        </p:txBody>
      </p:sp>
    </p:spTree>
    <p:extLst>
      <p:ext uri="{BB962C8B-B14F-4D97-AF65-F5344CB8AC3E}">
        <p14:creationId xmlns:p14="http://schemas.microsoft.com/office/powerpoint/2010/main" val="123689057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5B7586F-5AC8-4D55-B9FE-63C00AD547BD}"/>
              </a:ext>
            </a:extLst>
          </p:cNvPr>
          <p:cNvSpPr/>
          <p:nvPr/>
        </p:nvSpPr>
        <p:spPr>
          <a:xfrm>
            <a:off x="1475656" y="1491630"/>
            <a:ext cx="6552728" cy="244827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a:extLst>
              <a:ext uri="{FF2B5EF4-FFF2-40B4-BE49-F238E27FC236}">
                <a16:creationId xmlns:a16="http://schemas.microsoft.com/office/drawing/2014/main" id="{90280C6D-5F76-4FCD-98A0-B5D3D78B4A2A}"/>
              </a:ext>
            </a:extLst>
          </p:cNvPr>
          <p:cNvCxnSpPr>
            <a:cxnSpLocks/>
          </p:cNvCxnSpPr>
          <p:nvPr/>
        </p:nvCxnSpPr>
        <p:spPr>
          <a:xfrm>
            <a:off x="3851919" y="2211710"/>
            <a:ext cx="3600401" cy="0"/>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人格与健全人格</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id="{012B1961-FD41-4BF9-A368-21E0A02B4365}"/>
              </a:ext>
            </a:extLst>
          </p:cNvPr>
          <p:cNvSpPr/>
          <p:nvPr/>
        </p:nvSpPr>
        <p:spPr>
          <a:xfrm>
            <a:off x="53955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一、人格及其特征</a:t>
            </a:r>
          </a:p>
        </p:txBody>
      </p:sp>
      <p:sp>
        <p:nvSpPr>
          <p:cNvPr id="34" name="文本框 33">
            <a:extLst>
              <a:ext uri="{FF2B5EF4-FFF2-40B4-BE49-F238E27FC236}">
                <a16:creationId xmlns:a16="http://schemas.microsoft.com/office/drawing/2014/main" id="{F71E23A6-6B01-4D76-A64C-075FF2D8CC2B}"/>
              </a:ext>
            </a:extLst>
          </p:cNvPr>
          <p:cNvSpPr txBox="1"/>
          <p:nvPr/>
        </p:nvSpPr>
        <p:spPr>
          <a:xfrm>
            <a:off x="2271523" y="2342112"/>
            <a:ext cx="5411357" cy="307777"/>
          </a:xfrm>
          <a:prstGeom prst="rect">
            <a:avLst/>
          </a:prstGeom>
          <a:noFill/>
        </p:spPr>
        <p:txBody>
          <a:bodyPr wrap="square">
            <a:spAutoFit/>
          </a:bodyPr>
          <a:lstStyle/>
          <a:p>
            <a:r>
              <a:rPr lang="zh-CN" altLang="en-US" sz="1400" dirty="0">
                <a:solidFill>
                  <a:schemeClr val="bg1"/>
                </a:solidFill>
              </a:rPr>
              <a:t>人格的独特性是指人与人之间的心理和行为是各不相同的。</a:t>
            </a:r>
          </a:p>
        </p:txBody>
      </p:sp>
      <p:cxnSp>
        <p:nvCxnSpPr>
          <p:cNvPr id="46" name="直接连接符 45">
            <a:extLst>
              <a:ext uri="{FF2B5EF4-FFF2-40B4-BE49-F238E27FC236}">
                <a16:creationId xmlns:a16="http://schemas.microsoft.com/office/drawing/2014/main" id="{01B923F3-953F-4CE8-8F07-C1D366A10BDC}"/>
              </a:ext>
            </a:extLst>
          </p:cNvPr>
          <p:cNvCxnSpPr>
            <a:cxnSpLocks/>
          </p:cNvCxnSpPr>
          <p:nvPr/>
        </p:nvCxnSpPr>
        <p:spPr>
          <a:xfrm flipH="1">
            <a:off x="611560" y="1131590"/>
            <a:ext cx="136570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等腰三角形 46">
            <a:extLst>
              <a:ext uri="{FF2B5EF4-FFF2-40B4-BE49-F238E27FC236}">
                <a16:creationId xmlns:a16="http://schemas.microsoft.com/office/drawing/2014/main" id="{53130AAC-CE92-42AF-ADEB-9070E5BFBBB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8" name="直接连接符 47">
            <a:extLst>
              <a:ext uri="{FF2B5EF4-FFF2-40B4-BE49-F238E27FC236}">
                <a16:creationId xmlns:a16="http://schemas.microsoft.com/office/drawing/2014/main" id="{5338E6DD-0C2A-41DA-AB26-906F7FEC6583}"/>
              </a:ext>
            </a:extLst>
          </p:cNvPr>
          <p:cNvCxnSpPr>
            <a:cxnSpLocks/>
          </p:cNvCxnSpPr>
          <p:nvPr/>
        </p:nvCxnSpPr>
        <p:spPr>
          <a:xfrm>
            <a:off x="3131840" y="521032"/>
            <a:ext cx="60121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9" name="等腰三角形 48">
            <a:extLst>
              <a:ext uri="{FF2B5EF4-FFF2-40B4-BE49-F238E27FC236}">
                <a16:creationId xmlns:a16="http://schemas.microsoft.com/office/drawing/2014/main" id="{697A8F93-2277-4A97-A978-D5E70268BCF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5" name="组合 4">
            <a:extLst>
              <a:ext uri="{FF2B5EF4-FFF2-40B4-BE49-F238E27FC236}">
                <a16:creationId xmlns:a16="http://schemas.microsoft.com/office/drawing/2014/main" id="{EFC5A51C-F349-460A-912E-CE76FE32A367}"/>
              </a:ext>
            </a:extLst>
          </p:cNvPr>
          <p:cNvGrpSpPr/>
          <p:nvPr/>
        </p:nvGrpSpPr>
        <p:grpSpPr>
          <a:xfrm>
            <a:off x="1061924" y="2211710"/>
            <a:ext cx="864095" cy="864095"/>
            <a:chOff x="1226168" y="2139702"/>
            <a:chExt cx="535041" cy="535041"/>
          </a:xfrm>
        </p:grpSpPr>
        <p:sp>
          <p:nvSpPr>
            <p:cNvPr id="26" name="椭圆 25">
              <a:extLst>
                <a:ext uri="{FF2B5EF4-FFF2-40B4-BE49-F238E27FC236}">
                  <a16:creationId xmlns:a16="http://schemas.microsoft.com/office/drawing/2014/main" id="{03C7E78B-1A0C-438C-BDE4-2ABDC463B418}"/>
                </a:ext>
              </a:extLst>
            </p:cNvPr>
            <p:cNvSpPr/>
            <p:nvPr/>
          </p:nvSpPr>
          <p:spPr>
            <a:xfrm>
              <a:off x="1226168" y="2139702"/>
              <a:ext cx="535041" cy="535041"/>
            </a:xfrm>
            <a:prstGeom prst="ellipse">
              <a:avLst/>
            </a:prstGeom>
            <a:solidFill>
              <a:schemeClr val="accent1"/>
            </a:solid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任意多边形: 形状 26">
              <a:extLst>
                <a:ext uri="{FF2B5EF4-FFF2-40B4-BE49-F238E27FC236}">
                  <a16:creationId xmlns:a16="http://schemas.microsoft.com/office/drawing/2014/main" id="{32B78BFF-A0E7-45E7-8440-8D63E7028EBF}"/>
                </a:ext>
              </a:extLst>
            </p:cNvPr>
            <p:cNvSpPr>
              <a:spLocks/>
            </p:cNvSpPr>
            <p:nvPr/>
          </p:nvSpPr>
          <p:spPr bwMode="auto">
            <a:xfrm>
              <a:off x="1395401" y="2310587"/>
              <a:ext cx="196575" cy="187470"/>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8" name="矩形 27">
            <a:extLst>
              <a:ext uri="{FF2B5EF4-FFF2-40B4-BE49-F238E27FC236}">
                <a16:creationId xmlns:a16="http://schemas.microsoft.com/office/drawing/2014/main" id="{2FFBF4E8-803A-4828-8AFA-8B50F0F0DD69}"/>
              </a:ext>
            </a:extLst>
          </p:cNvPr>
          <p:cNvSpPr/>
          <p:nvPr/>
        </p:nvSpPr>
        <p:spPr>
          <a:xfrm>
            <a:off x="2337243" y="2069759"/>
            <a:ext cx="1514677" cy="272343"/>
          </a:xfrm>
          <a:prstGeom prst="rect">
            <a:avLst/>
          </a:prstGeom>
        </p:spPr>
        <p:txBody>
          <a:bodyPr wrap="none" lIns="144000" tIns="0" rIns="144000" bIns="0">
            <a:normAutofit lnSpcReduction="10000"/>
          </a:bodyPr>
          <a:lstStyle/>
          <a:p>
            <a:pPr algn="ctr"/>
            <a:r>
              <a:rPr lang="zh-CN" altLang="en-US"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人格的独特性 </a:t>
            </a:r>
          </a:p>
        </p:txBody>
      </p:sp>
    </p:spTree>
    <p:extLst>
      <p:ext uri="{BB962C8B-B14F-4D97-AF65-F5344CB8AC3E}">
        <p14:creationId xmlns:p14="http://schemas.microsoft.com/office/powerpoint/2010/main" val="325012418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5B7586F-5AC8-4D55-B9FE-63C00AD547BD}"/>
              </a:ext>
            </a:extLst>
          </p:cNvPr>
          <p:cNvSpPr/>
          <p:nvPr/>
        </p:nvSpPr>
        <p:spPr>
          <a:xfrm>
            <a:off x="1475656" y="1491630"/>
            <a:ext cx="6552728" cy="2448271"/>
          </a:xfrm>
          <a:prstGeom prst="rect">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a:extLst>
              <a:ext uri="{FF2B5EF4-FFF2-40B4-BE49-F238E27FC236}">
                <a16:creationId xmlns:a16="http://schemas.microsoft.com/office/drawing/2014/main" id="{90280C6D-5F76-4FCD-98A0-B5D3D78B4A2A}"/>
              </a:ext>
            </a:extLst>
          </p:cNvPr>
          <p:cNvCxnSpPr>
            <a:cxnSpLocks/>
          </p:cNvCxnSpPr>
          <p:nvPr/>
        </p:nvCxnSpPr>
        <p:spPr>
          <a:xfrm>
            <a:off x="3851919" y="2211710"/>
            <a:ext cx="3600401" cy="0"/>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人格与健全人格</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id="{012B1961-FD41-4BF9-A368-21E0A02B4365}"/>
              </a:ext>
            </a:extLst>
          </p:cNvPr>
          <p:cNvSpPr/>
          <p:nvPr/>
        </p:nvSpPr>
        <p:spPr>
          <a:xfrm>
            <a:off x="53955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一、人格及其特征</a:t>
            </a:r>
          </a:p>
        </p:txBody>
      </p:sp>
      <p:sp>
        <p:nvSpPr>
          <p:cNvPr id="34" name="文本框 33">
            <a:extLst>
              <a:ext uri="{FF2B5EF4-FFF2-40B4-BE49-F238E27FC236}">
                <a16:creationId xmlns:a16="http://schemas.microsoft.com/office/drawing/2014/main" id="{F71E23A6-6B01-4D76-A64C-075FF2D8CC2B}"/>
              </a:ext>
            </a:extLst>
          </p:cNvPr>
          <p:cNvSpPr txBox="1"/>
          <p:nvPr/>
        </p:nvSpPr>
        <p:spPr>
          <a:xfrm>
            <a:off x="2271523" y="2342112"/>
            <a:ext cx="5411357" cy="583493"/>
          </a:xfrm>
          <a:prstGeom prst="rect">
            <a:avLst/>
          </a:prstGeom>
          <a:noFill/>
        </p:spPr>
        <p:txBody>
          <a:bodyPr wrap="square">
            <a:spAutoFit/>
          </a:bodyPr>
          <a:lstStyle/>
          <a:p>
            <a:pPr>
              <a:lnSpc>
                <a:spcPts val="2000"/>
              </a:lnSpc>
            </a:pPr>
            <a:r>
              <a:rPr lang="zh-CN" altLang="en-US" sz="1400" dirty="0">
                <a:solidFill>
                  <a:schemeClr val="bg1"/>
                </a:solidFill>
              </a:rPr>
              <a:t>人格的社会性是指由于社会化把人这样的动物变成社会的成员，人格是社会的人所特有的。</a:t>
            </a:r>
          </a:p>
        </p:txBody>
      </p:sp>
      <p:cxnSp>
        <p:nvCxnSpPr>
          <p:cNvPr id="46" name="直接连接符 45">
            <a:extLst>
              <a:ext uri="{FF2B5EF4-FFF2-40B4-BE49-F238E27FC236}">
                <a16:creationId xmlns:a16="http://schemas.microsoft.com/office/drawing/2014/main" id="{01B923F3-953F-4CE8-8F07-C1D366A10BDC}"/>
              </a:ext>
            </a:extLst>
          </p:cNvPr>
          <p:cNvCxnSpPr>
            <a:cxnSpLocks/>
          </p:cNvCxnSpPr>
          <p:nvPr/>
        </p:nvCxnSpPr>
        <p:spPr>
          <a:xfrm flipH="1">
            <a:off x="611560" y="1131590"/>
            <a:ext cx="136570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等腰三角形 46">
            <a:extLst>
              <a:ext uri="{FF2B5EF4-FFF2-40B4-BE49-F238E27FC236}">
                <a16:creationId xmlns:a16="http://schemas.microsoft.com/office/drawing/2014/main" id="{53130AAC-CE92-42AF-ADEB-9070E5BFBBB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8" name="直接连接符 47">
            <a:extLst>
              <a:ext uri="{FF2B5EF4-FFF2-40B4-BE49-F238E27FC236}">
                <a16:creationId xmlns:a16="http://schemas.microsoft.com/office/drawing/2014/main" id="{5338E6DD-0C2A-41DA-AB26-906F7FEC6583}"/>
              </a:ext>
            </a:extLst>
          </p:cNvPr>
          <p:cNvCxnSpPr>
            <a:cxnSpLocks/>
          </p:cNvCxnSpPr>
          <p:nvPr/>
        </p:nvCxnSpPr>
        <p:spPr>
          <a:xfrm>
            <a:off x="3131840" y="521032"/>
            <a:ext cx="601216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9" name="等腰三角形 48">
            <a:extLst>
              <a:ext uri="{FF2B5EF4-FFF2-40B4-BE49-F238E27FC236}">
                <a16:creationId xmlns:a16="http://schemas.microsoft.com/office/drawing/2014/main" id="{697A8F93-2277-4A97-A978-D5E70268BCF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5" name="组合 4">
            <a:extLst>
              <a:ext uri="{FF2B5EF4-FFF2-40B4-BE49-F238E27FC236}">
                <a16:creationId xmlns:a16="http://schemas.microsoft.com/office/drawing/2014/main" id="{EFC5A51C-F349-460A-912E-CE76FE32A367}"/>
              </a:ext>
            </a:extLst>
          </p:cNvPr>
          <p:cNvGrpSpPr/>
          <p:nvPr/>
        </p:nvGrpSpPr>
        <p:grpSpPr>
          <a:xfrm>
            <a:off x="1043608" y="2427734"/>
            <a:ext cx="864095" cy="864095"/>
            <a:chOff x="1226168" y="2139702"/>
            <a:chExt cx="535041" cy="535041"/>
          </a:xfrm>
        </p:grpSpPr>
        <p:sp>
          <p:nvSpPr>
            <p:cNvPr id="26" name="椭圆 25">
              <a:extLst>
                <a:ext uri="{FF2B5EF4-FFF2-40B4-BE49-F238E27FC236}">
                  <a16:creationId xmlns:a16="http://schemas.microsoft.com/office/drawing/2014/main" id="{03C7E78B-1A0C-438C-BDE4-2ABDC463B418}"/>
                </a:ext>
              </a:extLst>
            </p:cNvPr>
            <p:cNvSpPr/>
            <p:nvPr/>
          </p:nvSpPr>
          <p:spPr>
            <a:xfrm>
              <a:off x="1226168" y="2139702"/>
              <a:ext cx="535041" cy="535041"/>
            </a:xfrm>
            <a:prstGeom prst="ellipse">
              <a:avLst/>
            </a:prstGeom>
            <a:solidFill>
              <a:srgbClr val="F8A724"/>
            </a:solid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任意多边形: 形状 26">
              <a:extLst>
                <a:ext uri="{FF2B5EF4-FFF2-40B4-BE49-F238E27FC236}">
                  <a16:creationId xmlns:a16="http://schemas.microsoft.com/office/drawing/2014/main" id="{32B78BFF-A0E7-45E7-8440-8D63E7028EBF}"/>
                </a:ext>
              </a:extLst>
            </p:cNvPr>
            <p:cNvSpPr>
              <a:spLocks/>
            </p:cNvSpPr>
            <p:nvPr/>
          </p:nvSpPr>
          <p:spPr bwMode="auto">
            <a:xfrm>
              <a:off x="1395401" y="2310587"/>
              <a:ext cx="196575" cy="187470"/>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8" name="矩形 27">
            <a:extLst>
              <a:ext uri="{FF2B5EF4-FFF2-40B4-BE49-F238E27FC236}">
                <a16:creationId xmlns:a16="http://schemas.microsoft.com/office/drawing/2014/main" id="{2FFBF4E8-803A-4828-8AFA-8B50F0F0DD69}"/>
              </a:ext>
            </a:extLst>
          </p:cNvPr>
          <p:cNvSpPr/>
          <p:nvPr/>
        </p:nvSpPr>
        <p:spPr>
          <a:xfrm>
            <a:off x="2337243" y="2069759"/>
            <a:ext cx="1514677" cy="272343"/>
          </a:xfrm>
          <a:prstGeom prst="rect">
            <a:avLst/>
          </a:prstGeom>
        </p:spPr>
        <p:txBody>
          <a:bodyPr wrap="none" lIns="144000" tIns="0" rIns="144000" bIns="0">
            <a:normAutofit lnSpcReduction="10000"/>
          </a:bodyPr>
          <a:lstStyle/>
          <a:p>
            <a:pPr algn="ctr"/>
            <a:r>
              <a:rPr lang="zh-CN" altLang="en-US"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人格的社会性 </a:t>
            </a:r>
          </a:p>
        </p:txBody>
      </p:sp>
    </p:spTree>
    <p:extLst>
      <p:ext uri="{BB962C8B-B14F-4D97-AF65-F5344CB8AC3E}">
        <p14:creationId xmlns:p14="http://schemas.microsoft.com/office/powerpoint/2010/main" val="408409681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 name="ISPRING_SCORM_RATE_SLIDES" val="0"/>
  <p:tag name="ISPRING_SCORM_RATE_QUIZZES" val="0"/>
  <p:tag name="ISPRING_SCORM_PASSING_SCORE" val="0.000000"/>
  <p:tag name="ISPRING_ULTRA_SCORM_COURSE_ID" val="D0752931-FA41-460D-A5C9-20ABD289CA81"/>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第十批待发作品\288117"/>
  <p:tag name="ISPRING_FIRST_PUBLISH" val="1"/>
</p:tagLst>
</file>

<file path=ppt/theme/theme1.xml><?xml version="1.0" encoding="utf-8"?>
<a:theme xmlns:a="http://schemas.openxmlformats.org/drawingml/2006/main" name="第一PPT，www.1ppt.com">
  <a:themeElements>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docProps/app.xml><?xml version="1.0" encoding="utf-8"?>
<Properties xmlns="http://schemas.openxmlformats.org/officeDocument/2006/extended-properties" xmlns:vt="http://schemas.openxmlformats.org/officeDocument/2006/docPropsVTypes">
  <TotalTime>5586</TotalTime>
  <Words>1771</Words>
  <Application>Microsoft Office PowerPoint</Application>
  <PresentationFormat>全屏显示(16:9)</PresentationFormat>
  <Paragraphs>203</Paragraphs>
  <Slides>27</Slides>
  <Notes>27</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27</vt:i4>
      </vt:variant>
    </vt:vector>
  </HeadingPairs>
  <TitlesOfParts>
    <vt:vector size="33" baseType="lpstr">
      <vt:lpstr>微软雅黑</vt:lpstr>
      <vt:lpstr>字魂59号-创粗黑</vt:lpstr>
      <vt:lpstr>Arial</vt:lpstr>
      <vt:lpstr>Calibri</vt:lpstr>
      <vt:lpstr>Impact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seafly</cp:lastModifiedBy>
  <cp:revision>484</cp:revision>
  <dcterms:created xsi:type="dcterms:W3CDTF">2015-12-11T17:46:17Z</dcterms:created>
  <dcterms:modified xsi:type="dcterms:W3CDTF">2020-10-07T07:11:59Z</dcterms:modified>
</cp:coreProperties>
</file>