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handoutMasterIdLst>
    <p:handoutMasterId r:id="rId31"/>
  </p:handoutMasterIdLst>
  <p:sldIdLst>
    <p:sldId id="359" r:id="rId2"/>
    <p:sldId id="322" r:id="rId3"/>
    <p:sldId id="471" r:id="rId4"/>
    <p:sldId id="488" r:id="rId5"/>
    <p:sldId id="472" r:id="rId6"/>
    <p:sldId id="502" r:id="rId7"/>
    <p:sldId id="503" r:id="rId8"/>
    <p:sldId id="504" r:id="rId9"/>
    <p:sldId id="505" r:id="rId10"/>
    <p:sldId id="489" r:id="rId11"/>
    <p:sldId id="490" r:id="rId12"/>
    <p:sldId id="491" r:id="rId13"/>
    <p:sldId id="492" r:id="rId14"/>
    <p:sldId id="507" r:id="rId15"/>
    <p:sldId id="493" r:id="rId16"/>
    <p:sldId id="506" r:id="rId17"/>
    <p:sldId id="508" r:id="rId18"/>
    <p:sldId id="509" r:id="rId19"/>
    <p:sldId id="510" r:id="rId20"/>
    <p:sldId id="496" r:id="rId21"/>
    <p:sldId id="514" r:id="rId22"/>
    <p:sldId id="515" r:id="rId23"/>
    <p:sldId id="498" r:id="rId24"/>
    <p:sldId id="516" r:id="rId25"/>
    <p:sldId id="517" r:id="rId26"/>
    <p:sldId id="499" r:id="rId27"/>
    <p:sldId id="500" r:id="rId28"/>
    <p:sldId id="501" r:id="rId29"/>
  </p:sldIdLst>
  <p:sldSz cx="9144000" cy="5143500" type="screen16x9"/>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2880" userDrawn="1">
          <p15:clr>
            <a:srgbClr val="A4A3A4"/>
          </p15:clr>
        </p15:guide>
        <p15:guide id="3" orient="horz" pos="32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A724"/>
    <a:srgbClr val="F76911"/>
    <a:srgbClr val="DAB392"/>
    <a:srgbClr val="FDE5BF"/>
    <a:srgbClr val="76C8D2"/>
    <a:srgbClr val="D2A37C"/>
    <a:srgbClr val="C871A6"/>
    <a:srgbClr val="0581BE"/>
    <a:srgbClr val="061735"/>
    <a:srgbClr val="EDDAC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964" autoAdjust="0"/>
    <p:restoredTop sz="93492" autoAdjust="0"/>
  </p:normalViewPr>
  <p:slideViewPr>
    <p:cSldViewPr>
      <p:cViewPr varScale="1">
        <p:scale>
          <a:sx n="58" d="100"/>
          <a:sy n="58" d="100"/>
        </p:scale>
        <p:origin x="965" y="58"/>
      </p:cViewPr>
      <p:guideLst>
        <p:guide pos="2880"/>
        <p:guide orient="horz" pos="32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6" d="100"/>
          <a:sy n="86" d="100"/>
        </p:scale>
        <p:origin x="-381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53A075-29DF-4CAE-8BA7-CDA0ED456C88}" type="datetimeFigureOut">
              <a:rPr lang="zh-CN" altLang="en-US" smtClean="0"/>
              <a:pPr/>
              <a:t>2020/10/13</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E3924EE-29F1-4E68-A53A-86CBCBDF827A}" type="slidenum">
              <a:rPr lang="zh-CN" altLang="en-US" smtClean="0"/>
              <a:pPr/>
              <a:t>‹#›</a:t>
            </a:fld>
            <a:endParaRPr lang="zh-CN" altLang="en-US"/>
          </a:p>
        </p:txBody>
      </p:sp>
    </p:spTree>
    <p:extLst>
      <p:ext uri="{BB962C8B-B14F-4D97-AF65-F5344CB8AC3E}">
        <p14:creationId xmlns:p14="http://schemas.microsoft.com/office/powerpoint/2010/main" val="22138443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2B73EA-EE91-4E33-A9C1-8BF5DD7139A2}" type="datetimeFigureOut">
              <a:rPr lang="zh-CN" altLang="en-US" smtClean="0"/>
              <a:pPr/>
              <a:t>2020/10/13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92B679-AE23-4750-8FB0-6513430B8953}" type="slidenum">
              <a:rPr lang="zh-CN" altLang="en-US" smtClean="0"/>
              <a:pPr/>
              <a:t>‹#›</a:t>
            </a:fld>
            <a:endParaRPr lang="zh-CN" altLang="en-US"/>
          </a:p>
        </p:txBody>
      </p:sp>
    </p:spTree>
    <p:extLst>
      <p:ext uri="{BB962C8B-B14F-4D97-AF65-F5344CB8AC3E}">
        <p14:creationId xmlns:p14="http://schemas.microsoft.com/office/powerpoint/2010/main" val="1299301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a:t>
            </a:fld>
            <a:endParaRPr lang="zh-CN" altLang="en-US"/>
          </a:p>
        </p:txBody>
      </p:sp>
    </p:spTree>
    <p:extLst>
      <p:ext uri="{BB962C8B-B14F-4D97-AF65-F5344CB8AC3E}">
        <p14:creationId xmlns:p14="http://schemas.microsoft.com/office/powerpoint/2010/main" val="30102316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10</a:t>
            </a:fld>
            <a:endParaRPr lang="zh-CN" altLang="en-US"/>
          </a:p>
        </p:txBody>
      </p:sp>
    </p:spTree>
    <p:extLst>
      <p:ext uri="{BB962C8B-B14F-4D97-AF65-F5344CB8AC3E}">
        <p14:creationId xmlns:p14="http://schemas.microsoft.com/office/powerpoint/2010/main" val="41880562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11</a:t>
            </a:fld>
            <a:endParaRPr lang="zh-CN" altLang="en-US"/>
          </a:p>
        </p:txBody>
      </p:sp>
    </p:spTree>
    <p:extLst>
      <p:ext uri="{BB962C8B-B14F-4D97-AF65-F5344CB8AC3E}">
        <p14:creationId xmlns:p14="http://schemas.microsoft.com/office/powerpoint/2010/main" val="7026973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12</a:t>
            </a:fld>
            <a:endParaRPr lang="zh-CN" altLang="en-US"/>
          </a:p>
        </p:txBody>
      </p:sp>
    </p:spTree>
    <p:extLst>
      <p:ext uri="{BB962C8B-B14F-4D97-AF65-F5344CB8AC3E}">
        <p14:creationId xmlns:p14="http://schemas.microsoft.com/office/powerpoint/2010/main" val="10101388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13</a:t>
            </a:fld>
            <a:endParaRPr lang="zh-CN" altLang="en-US"/>
          </a:p>
        </p:txBody>
      </p:sp>
    </p:spTree>
    <p:extLst>
      <p:ext uri="{BB962C8B-B14F-4D97-AF65-F5344CB8AC3E}">
        <p14:creationId xmlns:p14="http://schemas.microsoft.com/office/powerpoint/2010/main" val="5404225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14</a:t>
            </a:fld>
            <a:endParaRPr lang="zh-CN" altLang="en-US"/>
          </a:p>
        </p:txBody>
      </p:sp>
    </p:spTree>
    <p:extLst>
      <p:ext uri="{BB962C8B-B14F-4D97-AF65-F5344CB8AC3E}">
        <p14:creationId xmlns:p14="http://schemas.microsoft.com/office/powerpoint/2010/main" val="40207934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15</a:t>
            </a:fld>
            <a:endParaRPr lang="zh-CN" altLang="en-US"/>
          </a:p>
        </p:txBody>
      </p:sp>
    </p:spTree>
    <p:extLst>
      <p:ext uri="{BB962C8B-B14F-4D97-AF65-F5344CB8AC3E}">
        <p14:creationId xmlns:p14="http://schemas.microsoft.com/office/powerpoint/2010/main" val="5915150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16</a:t>
            </a:fld>
            <a:endParaRPr lang="zh-CN" altLang="en-US"/>
          </a:p>
        </p:txBody>
      </p:sp>
    </p:spTree>
    <p:extLst>
      <p:ext uri="{BB962C8B-B14F-4D97-AF65-F5344CB8AC3E}">
        <p14:creationId xmlns:p14="http://schemas.microsoft.com/office/powerpoint/2010/main" val="25103337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17</a:t>
            </a:fld>
            <a:endParaRPr lang="zh-CN" altLang="en-US"/>
          </a:p>
        </p:txBody>
      </p:sp>
    </p:spTree>
    <p:extLst>
      <p:ext uri="{BB962C8B-B14F-4D97-AF65-F5344CB8AC3E}">
        <p14:creationId xmlns:p14="http://schemas.microsoft.com/office/powerpoint/2010/main" val="15502405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18</a:t>
            </a:fld>
            <a:endParaRPr lang="zh-CN" altLang="en-US"/>
          </a:p>
        </p:txBody>
      </p:sp>
    </p:spTree>
    <p:extLst>
      <p:ext uri="{BB962C8B-B14F-4D97-AF65-F5344CB8AC3E}">
        <p14:creationId xmlns:p14="http://schemas.microsoft.com/office/powerpoint/2010/main" val="18932278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19</a:t>
            </a:fld>
            <a:endParaRPr lang="zh-CN" altLang="en-US"/>
          </a:p>
        </p:txBody>
      </p:sp>
    </p:spTree>
    <p:extLst>
      <p:ext uri="{BB962C8B-B14F-4D97-AF65-F5344CB8AC3E}">
        <p14:creationId xmlns:p14="http://schemas.microsoft.com/office/powerpoint/2010/main" val="40449082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a:t>
            </a:fld>
            <a:endParaRPr lang="zh-CN" altLang="en-US"/>
          </a:p>
        </p:txBody>
      </p:sp>
    </p:spTree>
    <p:extLst>
      <p:ext uri="{BB962C8B-B14F-4D97-AF65-F5344CB8AC3E}">
        <p14:creationId xmlns:p14="http://schemas.microsoft.com/office/powerpoint/2010/main" val="24367978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20</a:t>
            </a:fld>
            <a:endParaRPr lang="zh-CN" altLang="en-US"/>
          </a:p>
        </p:txBody>
      </p:sp>
    </p:spTree>
    <p:extLst>
      <p:ext uri="{BB962C8B-B14F-4D97-AF65-F5344CB8AC3E}">
        <p14:creationId xmlns:p14="http://schemas.microsoft.com/office/powerpoint/2010/main" val="36273689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21</a:t>
            </a:fld>
            <a:endParaRPr lang="zh-CN" altLang="en-US"/>
          </a:p>
        </p:txBody>
      </p:sp>
    </p:spTree>
    <p:extLst>
      <p:ext uri="{BB962C8B-B14F-4D97-AF65-F5344CB8AC3E}">
        <p14:creationId xmlns:p14="http://schemas.microsoft.com/office/powerpoint/2010/main" val="24717786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22</a:t>
            </a:fld>
            <a:endParaRPr lang="zh-CN" altLang="en-US"/>
          </a:p>
        </p:txBody>
      </p:sp>
    </p:spTree>
    <p:extLst>
      <p:ext uri="{BB962C8B-B14F-4D97-AF65-F5344CB8AC3E}">
        <p14:creationId xmlns:p14="http://schemas.microsoft.com/office/powerpoint/2010/main" val="35626948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23</a:t>
            </a:fld>
            <a:endParaRPr lang="zh-CN" altLang="en-US"/>
          </a:p>
        </p:txBody>
      </p:sp>
    </p:spTree>
    <p:extLst>
      <p:ext uri="{BB962C8B-B14F-4D97-AF65-F5344CB8AC3E}">
        <p14:creationId xmlns:p14="http://schemas.microsoft.com/office/powerpoint/2010/main" val="25685614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24</a:t>
            </a:fld>
            <a:endParaRPr lang="zh-CN" altLang="en-US"/>
          </a:p>
        </p:txBody>
      </p:sp>
    </p:spTree>
    <p:extLst>
      <p:ext uri="{BB962C8B-B14F-4D97-AF65-F5344CB8AC3E}">
        <p14:creationId xmlns:p14="http://schemas.microsoft.com/office/powerpoint/2010/main" val="35783429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25</a:t>
            </a:fld>
            <a:endParaRPr lang="zh-CN" altLang="en-US"/>
          </a:p>
        </p:txBody>
      </p:sp>
    </p:spTree>
    <p:extLst>
      <p:ext uri="{BB962C8B-B14F-4D97-AF65-F5344CB8AC3E}">
        <p14:creationId xmlns:p14="http://schemas.microsoft.com/office/powerpoint/2010/main" val="188743415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26</a:t>
            </a:fld>
            <a:endParaRPr lang="zh-CN" altLang="en-US"/>
          </a:p>
        </p:txBody>
      </p:sp>
    </p:spTree>
    <p:extLst>
      <p:ext uri="{BB962C8B-B14F-4D97-AF65-F5344CB8AC3E}">
        <p14:creationId xmlns:p14="http://schemas.microsoft.com/office/powerpoint/2010/main" val="14645936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27</a:t>
            </a:fld>
            <a:endParaRPr lang="zh-CN" altLang="en-US"/>
          </a:p>
        </p:txBody>
      </p:sp>
    </p:spTree>
    <p:extLst>
      <p:ext uri="{BB962C8B-B14F-4D97-AF65-F5344CB8AC3E}">
        <p14:creationId xmlns:p14="http://schemas.microsoft.com/office/powerpoint/2010/main" val="17012872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28</a:t>
            </a:fld>
            <a:endParaRPr lang="zh-CN" altLang="en-US"/>
          </a:p>
        </p:txBody>
      </p:sp>
    </p:spTree>
    <p:extLst>
      <p:ext uri="{BB962C8B-B14F-4D97-AF65-F5344CB8AC3E}">
        <p14:creationId xmlns:p14="http://schemas.microsoft.com/office/powerpoint/2010/main" val="7795535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3</a:t>
            </a:fld>
            <a:endParaRPr lang="zh-CN" altLang="en-US"/>
          </a:p>
        </p:txBody>
      </p:sp>
    </p:spTree>
    <p:extLst>
      <p:ext uri="{BB962C8B-B14F-4D97-AF65-F5344CB8AC3E}">
        <p14:creationId xmlns:p14="http://schemas.microsoft.com/office/powerpoint/2010/main" val="39927954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4</a:t>
            </a:fld>
            <a:endParaRPr lang="zh-CN" altLang="en-US"/>
          </a:p>
        </p:txBody>
      </p:sp>
    </p:spTree>
    <p:extLst>
      <p:ext uri="{BB962C8B-B14F-4D97-AF65-F5344CB8AC3E}">
        <p14:creationId xmlns:p14="http://schemas.microsoft.com/office/powerpoint/2010/main" val="42892300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5</a:t>
            </a:fld>
            <a:endParaRPr lang="zh-CN" altLang="en-US"/>
          </a:p>
        </p:txBody>
      </p:sp>
    </p:spTree>
    <p:extLst>
      <p:ext uri="{BB962C8B-B14F-4D97-AF65-F5344CB8AC3E}">
        <p14:creationId xmlns:p14="http://schemas.microsoft.com/office/powerpoint/2010/main" val="5697371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6</a:t>
            </a:fld>
            <a:endParaRPr lang="zh-CN" altLang="en-US"/>
          </a:p>
        </p:txBody>
      </p:sp>
    </p:spTree>
    <p:extLst>
      <p:ext uri="{BB962C8B-B14F-4D97-AF65-F5344CB8AC3E}">
        <p14:creationId xmlns:p14="http://schemas.microsoft.com/office/powerpoint/2010/main" val="23750162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7</a:t>
            </a:fld>
            <a:endParaRPr lang="zh-CN" altLang="en-US"/>
          </a:p>
        </p:txBody>
      </p:sp>
    </p:spTree>
    <p:extLst>
      <p:ext uri="{BB962C8B-B14F-4D97-AF65-F5344CB8AC3E}">
        <p14:creationId xmlns:p14="http://schemas.microsoft.com/office/powerpoint/2010/main" val="29833338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8</a:t>
            </a:fld>
            <a:endParaRPr lang="zh-CN" altLang="en-US"/>
          </a:p>
        </p:txBody>
      </p:sp>
    </p:spTree>
    <p:extLst>
      <p:ext uri="{BB962C8B-B14F-4D97-AF65-F5344CB8AC3E}">
        <p14:creationId xmlns:p14="http://schemas.microsoft.com/office/powerpoint/2010/main" val="22565504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9</a:t>
            </a:fld>
            <a:endParaRPr lang="zh-CN" altLang="en-US"/>
          </a:p>
        </p:txBody>
      </p:sp>
    </p:spTree>
    <p:extLst>
      <p:ext uri="{BB962C8B-B14F-4D97-AF65-F5344CB8AC3E}">
        <p14:creationId xmlns:p14="http://schemas.microsoft.com/office/powerpoint/2010/main" val="12186321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98311488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512128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2020/10/13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2020/10/13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7" cstate="email">
            <a:lum/>
          </a:blip>
          <a:srcRect/>
          <a:stretch>
            <a:fillRect t="-3000" b="-3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2020/10/13</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
        <p:nvSpPr>
          <p:cNvPr id="7" name="矩形 6">
            <a:extLst>
              <a:ext uri="{FF2B5EF4-FFF2-40B4-BE49-F238E27FC236}">
                <a16:creationId xmlns:a16="http://schemas.microsoft.com/office/drawing/2014/main" xmlns="" id="{726F7441-D702-43EF-AEE3-E205BA617283}"/>
              </a:ext>
            </a:extLst>
          </p:cNvPr>
          <p:cNvSpPr/>
          <p:nvPr userDrawn="1"/>
        </p:nvSpPr>
        <p:spPr>
          <a:xfrm>
            <a:off x="0" y="0"/>
            <a:ext cx="91440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50" r:id="rId1"/>
    <p:sldLayoutId id="2147483660" r:id="rId2"/>
    <p:sldLayoutId id="2147483661" r:id="rId3"/>
    <p:sldLayoutId id="2147483654" r:id="rId4"/>
    <p:sldLayoutId id="2147483655" r:id="rId5"/>
  </p:sldLayoutIdLst>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5" Type="http://schemas.openxmlformats.org/officeDocument/2006/relationships/image" Target="../media/image2.jpe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hemeOverride" Target="../theme/themeOverride2.xml"/><Relationship Id="rId4" Type="http://schemas.openxmlformats.org/officeDocument/2006/relationships/image" Target="../media/image3.jpg"/></Relationships>
</file>

<file path=ppt/slides/_rels/slide2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13.jpg"/><Relationship Id="rId4" Type="http://schemas.openxmlformats.org/officeDocument/2006/relationships/image" Target="../media/image12.jp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4" cstate="email">
            <a:lum/>
          </a:blip>
          <a:srcRect/>
          <a:stretch>
            <a:fillRect t="-3000" b="-3000"/>
          </a:stretch>
        </a:blipFill>
        <a:effectLst/>
      </p:bgPr>
    </p:bg>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xmlns="" id="{C4B9E70B-D621-47E5-906D-4E166E508837}"/>
              </a:ext>
            </a:extLst>
          </p:cNvPr>
          <p:cNvSpPr>
            <a:spLocks/>
          </p:cNvSpPr>
          <p:nvPr/>
        </p:nvSpPr>
        <p:spPr bwMode="auto">
          <a:xfrm>
            <a:off x="1774969" y="775643"/>
            <a:ext cx="2094268" cy="2371344"/>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8A7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nvGrpSpPr>
          <p:cNvPr id="2" name="组合 1">
            <a:extLst>
              <a:ext uri="{FF2B5EF4-FFF2-40B4-BE49-F238E27FC236}">
                <a16:creationId xmlns:a16="http://schemas.microsoft.com/office/drawing/2014/main" xmlns="" id="{F950A6DA-97B1-4B66-8468-20A25D3C211D}"/>
              </a:ext>
            </a:extLst>
          </p:cNvPr>
          <p:cNvGrpSpPr/>
          <p:nvPr/>
        </p:nvGrpSpPr>
        <p:grpSpPr>
          <a:xfrm>
            <a:off x="1240035" y="848773"/>
            <a:ext cx="2792060" cy="3165622"/>
            <a:chOff x="1240035" y="848773"/>
            <a:chExt cx="2792060" cy="3165622"/>
          </a:xfrm>
        </p:grpSpPr>
        <p:sp>
          <p:nvSpPr>
            <p:cNvPr id="7" name="Freeform 6">
              <a:extLst>
                <a:ext uri="{FF2B5EF4-FFF2-40B4-BE49-F238E27FC236}">
                  <a16:creationId xmlns:a16="http://schemas.microsoft.com/office/drawing/2014/main" xmlns="" id="{AB6B0800-05A8-40F5-987D-9ACE7DAF812A}"/>
                </a:ext>
              </a:extLst>
            </p:cNvPr>
            <p:cNvSpPr>
              <a:spLocks/>
            </p:cNvSpPr>
            <p:nvPr/>
          </p:nvSpPr>
          <p:spPr bwMode="auto">
            <a:xfrm>
              <a:off x="1240035" y="848773"/>
              <a:ext cx="2792060" cy="3165622"/>
            </a:xfrm>
            <a:custGeom>
              <a:avLst/>
              <a:gdLst>
                <a:gd name="T0" fmla="*/ 72 w 595"/>
                <a:gd name="T1" fmla="*/ 665 h 674"/>
                <a:gd name="T2" fmla="*/ 24 w 595"/>
                <a:gd name="T3" fmla="*/ 665 h 674"/>
                <a:gd name="T4" fmla="*/ 0 w 595"/>
                <a:gd name="T5" fmla="*/ 624 h 674"/>
                <a:gd name="T6" fmla="*/ 0 w 595"/>
                <a:gd name="T7" fmla="*/ 50 h 674"/>
                <a:gd name="T8" fmla="*/ 24 w 595"/>
                <a:gd name="T9" fmla="*/ 9 h 674"/>
                <a:gd name="T10" fmla="*/ 72 w 595"/>
                <a:gd name="T11" fmla="*/ 9 h 674"/>
                <a:gd name="T12" fmla="*/ 571 w 595"/>
                <a:gd name="T13" fmla="*/ 296 h 674"/>
                <a:gd name="T14" fmla="*/ 595 w 595"/>
                <a:gd name="T15" fmla="*/ 337 h 674"/>
                <a:gd name="T16" fmla="*/ 571 w 595"/>
                <a:gd name="T17" fmla="*/ 378 h 674"/>
                <a:gd name="T18" fmla="*/ 72 w 595"/>
                <a:gd name="T19" fmla="*/ 665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5" h="674">
                  <a:moveTo>
                    <a:pt x="72" y="665"/>
                  </a:moveTo>
                  <a:cubicBezTo>
                    <a:pt x="57" y="674"/>
                    <a:pt x="39" y="674"/>
                    <a:pt x="24" y="665"/>
                  </a:cubicBezTo>
                  <a:cubicBezTo>
                    <a:pt x="9" y="657"/>
                    <a:pt x="0" y="641"/>
                    <a:pt x="0" y="624"/>
                  </a:cubicBezTo>
                  <a:cubicBezTo>
                    <a:pt x="0" y="50"/>
                    <a:pt x="0" y="50"/>
                    <a:pt x="0" y="50"/>
                  </a:cubicBezTo>
                  <a:cubicBezTo>
                    <a:pt x="0" y="33"/>
                    <a:pt x="9" y="17"/>
                    <a:pt x="24" y="9"/>
                  </a:cubicBezTo>
                  <a:cubicBezTo>
                    <a:pt x="39" y="0"/>
                    <a:pt x="57" y="0"/>
                    <a:pt x="72" y="9"/>
                  </a:cubicBezTo>
                  <a:cubicBezTo>
                    <a:pt x="571" y="296"/>
                    <a:pt x="571" y="296"/>
                    <a:pt x="571" y="296"/>
                  </a:cubicBezTo>
                  <a:cubicBezTo>
                    <a:pt x="586" y="304"/>
                    <a:pt x="595" y="320"/>
                    <a:pt x="595" y="337"/>
                  </a:cubicBezTo>
                  <a:cubicBezTo>
                    <a:pt x="595" y="354"/>
                    <a:pt x="586" y="370"/>
                    <a:pt x="571" y="378"/>
                  </a:cubicBezTo>
                  <a:cubicBezTo>
                    <a:pt x="72" y="665"/>
                    <a:pt x="72" y="665"/>
                    <a:pt x="72" y="665"/>
                  </a:cubicBezTo>
                </a:path>
              </a:pathLst>
            </a:custGeom>
            <a:blipFill dpi="0" rotWithShape="0">
              <a:blip r:embed="rId5" cstate="email"/>
              <a:srcRect/>
              <a:stretch>
                <a:fillRect/>
              </a:stretch>
            </a:blip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0" name="Freeform 7">
              <a:extLst>
                <a:ext uri="{FF2B5EF4-FFF2-40B4-BE49-F238E27FC236}">
                  <a16:creationId xmlns:a16="http://schemas.microsoft.com/office/drawing/2014/main" xmlns="" id="{188A26DD-AB31-4FF7-808F-D34498D86D7A}"/>
                </a:ext>
              </a:extLst>
            </p:cNvPr>
            <p:cNvSpPr>
              <a:spLocks/>
            </p:cNvSpPr>
            <p:nvPr/>
          </p:nvSpPr>
          <p:spPr bwMode="auto">
            <a:xfrm>
              <a:off x="1354953" y="990928"/>
              <a:ext cx="2562225" cy="2882900"/>
            </a:xfrm>
            <a:custGeom>
              <a:avLst/>
              <a:gdLst>
                <a:gd name="T0" fmla="*/ 76 w 603"/>
                <a:gd name="T1" fmla="*/ 667 h 678"/>
                <a:gd name="T2" fmla="*/ 74 w 603"/>
                <a:gd name="T3" fmla="*/ 664 h 678"/>
                <a:gd name="T4" fmla="*/ 52 w 603"/>
                <a:gd name="T5" fmla="*/ 670 h 678"/>
                <a:gd name="T6" fmla="*/ 30 w 603"/>
                <a:gd name="T7" fmla="*/ 664 h 678"/>
                <a:gd name="T8" fmla="*/ 8 w 603"/>
                <a:gd name="T9" fmla="*/ 626 h 678"/>
                <a:gd name="T10" fmla="*/ 8 w 603"/>
                <a:gd name="T11" fmla="*/ 52 h 678"/>
                <a:gd name="T12" fmla="*/ 30 w 603"/>
                <a:gd name="T13" fmla="*/ 14 h 678"/>
                <a:gd name="T14" fmla="*/ 52 w 603"/>
                <a:gd name="T15" fmla="*/ 8 h 678"/>
                <a:gd name="T16" fmla="*/ 74 w 603"/>
                <a:gd name="T17" fmla="*/ 14 h 678"/>
                <a:gd name="T18" fmla="*/ 573 w 603"/>
                <a:gd name="T19" fmla="*/ 301 h 678"/>
                <a:gd name="T20" fmla="*/ 595 w 603"/>
                <a:gd name="T21" fmla="*/ 339 h 678"/>
                <a:gd name="T22" fmla="*/ 573 w 603"/>
                <a:gd name="T23" fmla="*/ 377 h 678"/>
                <a:gd name="T24" fmla="*/ 74 w 603"/>
                <a:gd name="T25" fmla="*/ 664 h 678"/>
                <a:gd name="T26" fmla="*/ 76 w 603"/>
                <a:gd name="T27" fmla="*/ 667 h 678"/>
                <a:gd name="T28" fmla="*/ 78 w 603"/>
                <a:gd name="T29" fmla="*/ 671 h 678"/>
                <a:gd name="T30" fmla="*/ 577 w 603"/>
                <a:gd name="T31" fmla="*/ 384 h 678"/>
                <a:gd name="T32" fmla="*/ 603 w 603"/>
                <a:gd name="T33" fmla="*/ 339 h 678"/>
                <a:gd name="T34" fmla="*/ 577 w 603"/>
                <a:gd name="T35" fmla="*/ 294 h 678"/>
                <a:gd name="T36" fmla="*/ 78 w 603"/>
                <a:gd name="T37" fmla="*/ 7 h 678"/>
                <a:gd name="T38" fmla="*/ 52 w 603"/>
                <a:gd name="T39" fmla="*/ 0 h 678"/>
                <a:gd name="T40" fmla="*/ 26 w 603"/>
                <a:gd name="T41" fmla="*/ 7 h 678"/>
                <a:gd name="T42" fmla="*/ 0 w 603"/>
                <a:gd name="T43" fmla="*/ 52 h 678"/>
                <a:gd name="T44" fmla="*/ 0 w 603"/>
                <a:gd name="T45" fmla="*/ 626 h 678"/>
                <a:gd name="T46" fmla="*/ 26 w 603"/>
                <a:gd name="T47" fmla="*/ 671 h 678"/>
                <a:gd name="T48" fmla="*/ 52 w 603"/>
                <a:gd name="T49" fmla="*/ 678 h 678"/>
                <a:gd name="T50" fmla="*/ 78 w 603"/>
                <a:gd name="T51" fmla="*/ 671 h 678"/>
                <a:gd name="T52" fmla="*/ 76 w 603"/>
                <a:gd name="T53" fmla="*/ 667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3" h="678">
                  <a:moveTo>
                    <a:pt x="76" y="667"/>
                  </a:moveTo>
                  <a:cubicBezTo>
                    <a:pt x="74" y="664"/>
                    <a:pt x="74" y="664"/>
                    <a:pt x="74" y="664"/>
                  </a:cubicBezTo>
                  <a:cubicBezTo>
                    <a:pt x="67" y="668"/>
                    <a:pt x="60" y="670"/>
                    <a:pt x="52" y="670"/>
                  </a:cubicBezTo>
                  <a:cubicBezTo>
                    <a:pt x="44" y="670"/>
                    <a:pt x="37" y="668"/>
                    <a:pt x="30" y="664"/>
                  </a:cubicBezTo>
                  <a:cubicBezTo>
                    <a:pt x="17" y="656"/>
                    <a:pt x="8" y="642"/>
                    <a:pt x="8" y="626"/>
                  </a:cubicBezTo>
                  <a:cubicBezTo>
                    <a:pt x="8" y="52"/>
                    <a:pt x="8" y="52"/>
                    <a:pt x="8" y="52"/>
                  </a:cubicBezTo>
                  <a:cubicBezTo>
                    <a:pt x="8" y="36"/>
                    <a:pt x="17" y="22"/>
                    <a:pt x="30" y="14"/>
                  </a:cubicBezTo>
                  <a:cubicBezTo>
                    <a:pt x="37" y="10"/>
                    <a:pt x="44" y="8"/>
                    <a:pt x="52" y="8"/>
                  </a:cubicBezTo>
                  <a:cubicBezTo>
                    <a:pt x="60" y="8"/>
                    <a:pt x="67" y="10"/>
                    <a:pt x="74" y="14"/>
                  </a:cubicBezTo>
                  <a:cubicBezTo>
                    <a:pt x="573" y="301"/>
                    <a:pt x="573" y="301"/>
                    <a:pt x="573" y="301"/>
                  </a:cubicBezTo>
                  <a:cubicBezTo>
                    <a:pt x="587" y="309"/>
                    <a:pt x="595" y="323"/>
                    <a:pt x="595" y="339"/>
                  </a:cubicBezTo>
                  <a:cubicBezTo>
                    <a:pt x="595" y="355"/>
                    <a:pt x="587" y="369"/>
                    <a:pt x="573" y="377"/>
                  </a:cubicBezTo>
                  <a:cubicBezTo>
                    <a:pt x="74" y="664"/>
                    <a:pt x="74" y="664"/>
                    <a:pt x="74" y="664"/>
                  </a:cubicBezTo>
                  <a:cubicBezTo>
                    <a:pt x="76" y="667"/>
                    <a:pt x="76" y="667"/>
                    <a:pt x="76" y="667"/>
                  </a:cubicBezTo>
                  <a:cubicBezTo>
                    <a:pt x="78" y="671"/>
                    <a:pt x="78" y="671"/>
                    <a:pt x="78" y="671"/>
                  </a:cubicBezTo>
                  <a:cubicBezTo>
                    <a:pt x="577" y="384"/>
                    <a:pt x="577" y="384"/>
                    <a:pt x="577" y="384"/>
                  </a:cubicBezTo>
                  <a:cubicBezTo>
                    <a:pt x="593" y="375"/>
                    <a:pt x="603" y="358"/>
                    <a:pt x="603" y="339"/>
                  </a:cubicBezTo>
                  <a:cubicBezTo>
                    <a:pt x="603" y="320"/>
                    <a:pt x="593" y="303"/>
                    <a:pt x="577" y="294"/>
                  </a:cubicBezTo>
                  <a:cubicBezTo>
                    <a:pt x="78" y="7"/>
                    <a:pt x="78" y="7"/>
                    <a:pt x="78" y="7"/>
                  </a:cubicBezTo>
                  <a:cubicBezTo>
                    <a:pt x="70" y="3"/>
                    <a:pt x="61" y="0"/>
                    <a:pt x="52" y="0"/>
                  </a:cubicBezTo>
                  <a:cubicBezTo>
                    <a:pt x="43" y="0"/>
                    <a:pt x="34" y="3"/>
                    <a:pt x="26" y="7"/>
                  </a:cubicBezTo>
                  <a:cubicBezTo>
                    <a:pt x="10" y="17"/>
                    <a:pt x="0" y="34"/>
                    <a:pt x="0" y="52"/>
                  </a:cubicBezTo>
                  <a:cubicBezTo>
                    <a:pt x="0" y="626"/>
                    <a:pt x="0" y="626"/>
                    <a:pt x="0" y="626"/>
                  </a:cubicBezTo>
                  <a:cubicBezTo>
                    <a:pt x="0" y="644"/>
                    <a:pt x="10" y="661"/>
                    <a:pt x="26" y="671"/>
                  </a:cubicBezTo>
                  <a:cubicBezTo>
                    <a:pt x="34" y="675"/>
                    <a:pt x="43" y="678"/>
                    <a:pt x="52" y="678"/>
                  </a:cubicBezTo>
                  <a:cubicBezTo>
                    <a:pt x="61" y="678"/>
                    <a:pt x="70" y="675"/>
                    <a:pt x="78" y="671"/>
                  </a:cubicBezTo>
                  <a:cubicBezTo>
                    <a:pt x="76" y="667"/>
                    <a:pt x="76" y="667"/>
                    <a:pt x="76" y="66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grpSp>
        <p:nvGrpSpPr>
          <p:cNvPr id="3" name="组合 2">
            <a:extLst>
              <a:ext uri="{FF2B5EF4-FFF2-40B4-BE49-F238E27FC236}">
                <a16:creationId xmlns:a16="http://schemas.microsoft.com/office/drawing/2014/main" xmlns="" id="{EEA1B176-2A04-4F77-B219-D0CE6FA8CEE4}"/>
              </a:ext>
            </a:extLst>
          </p:cNvPr>
          <p:cNvGrpSpPr/>
          <p:nvPr/>
        </p:nvGrpSpPr>
        <p:grpSpPr>
          <a:xfrm>
            <a:off x="959665" y="1964065"/>
            <a:ext cx="828675" cy="935038"/>
            <a:chOff x="959665" y="1964065"/>
            <a:chExt cx="828675" cy="935038"/>
          </a:xfrm>
        </p:grpSpPr>
        <p:sp>
          <p:nvSpPr>
            <p:cNvPr id="11" name="Freeform 8">
              <a:extLst>
                <a:ext uri="{FF2B5EF4-FFF2-40B4-BE49-F238E27FC236}">
                  <a16:creationId xmlns:a16="http://schemas.microsoft.com/office/drawing/2014/main" xmlns="" id="{85F8B9E5-F279-490B-AA1A-4681815725D0}"/>
                </a:ext>
              </a:extLst>
            </p:cNvPr>
            <p:cNvSpPr>
              <a:spLocks/>
            </p:cNvSpPr>
            <p:nvPr/>
          </p:nvSpPr>
          <p:spPr bwMode="auto">
            <a:xfrm>
              <a:off x="959665" y="1964065"/>
              <a:ext cx="395288" cy="935038"/>
            </a:xfrm>
            <a:custGeom>
              <a:avLst/>
              <a:gdLst>
                <a:gd name="T0" fmla="*/ 15 w 93"/>
                <a:gd name="T1" fmla="*/ 0 h 220"/>
                <a:gd name="T2" fmla="*/ 8 w 93"/>
                <a:gd name="T3" fmla="*/ 2 h 220"/>
                <a:gd name="T4" fmla="*/ 0 w 93"/>
                <a:gd name="T5" fmla="*/ 16 h 220"/>
                <a:gd name="T6" fmla="*/ 0 w 93"/>
                <a:gd name="T7" fmla="*/ 204 h 220"/>
                <a:gd name="T8" fmla="*/ 8 w 93"/>
                <a:gd name="T9" fmla="*/ 218 h 220"/>
                <a:gd name="T10" fmla="*/ 16 w 93"/>
                <a:gd name="T11" fmla="*/ 220 h 220"/>
                <a:gd name="T12" fmla="*/ 23 w 93"/>
                <a:gd name="T13" fmla="*/ 218 h 220"/>
                <a:gd name="T14" fmla="*/ 93 w 93"/>
                <a:gd name="T15" fmla="*/ 177 h 220"/>
                <a:gd name="T16" fmla="*/ 93 w 93"/>
                <a:gd name="T17" fmla="*/ 43 h 220"/>
                <a:gd name="T18" fmla="*/ 23 w 93"/>
                <a:gd name="T19" fmla="*/ 2 h 220"/>
                <a:gd name="T20" fmla="*/ 15 w 93"/>
                <a:gd name="T21"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220">
                  <a:moveTo>
                    <a:pt x="15" y="0"/>
                  </a:moveTo>
                  <a:cubicBezTo>
                    <a:pt x="13" y="0"/>
                    <a:pt x="10" y="1"/>
                    <a:pt x="8" y="2"/>
                  </a:cubicBezTo>
                  <a:cubicBezTo>
                    <a:pt x="3" y="5"/>
                    <a:pt x="0" y="10"/>
                    <a:pt x="0" y="16"/>
                  </a:cubicBezTo>
                  <a:cubicBezTo>
                    <a:pt x="0" y="204"/>
                    <a:pt x="0" y="204"/>
                    <a:pt x="0" y="204"/>
                  </a:cubicBezTo>
                  <a:cubicBezTo>
                    <a:pt x="0" y="210"/>
                    <a:pt x="3" y="215"/>
                    <a:pt x="8" y="218"/>
                  </a:cubicBezTo>
                  <a:cubicBezTo>
                    <a:pt x="10" y="219"/>
                    <a:pt x="13" y="220"/>
                    <a:pt x="16" y="220"/>
                  </a:cubicBezTo>
                  <a:cubicBezTo>
                    <a:pt x="18" y="220"/>
                    <a:pt x="21" y="219"/>
                    <a:pt x="23" y="218"/>
                  </a:cubicBezTo>
                  <a:cubicBezTo>
                    <a:pt x="93" y="177"/>
                    <a:pt x="93" y="177"/>
                    <a:pt x="93" y="177"/>
                  </a:cubicBezTo>
                  <a:cubicBezTo>
                    <a:pt x="93" y="43"/>
                    <a:pt x="93" y="43"/>
                    <a:pt x="93" y="43"/>
                  </a:cubicBezTo>
                  <a:cubicBezTo>
                    <a:pt x="23" y="2"/>
                    <a:pt x="23" y="2"/>
                    <a:pt x="23" y="2"/>
                  </a:cubicBezTo>
                  <a:cubicBezTo>
                    <a:pt x="21" y="1"/>
                    <a:pt x="18" y="0"/>
                    <a:pt x="15" y="0"/>
                  </a:cubicBezTo>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3" name="Freeform 9">
              <a:extLst>
                <a:ext uri="{FF2B5EF4-FFF2-40B4-BE49-F238E27FC236}">
                  <a16:creationId xmlns:a16="http://schemas.microsoft.com/office/drawing/2014/main" xmlns="" id="{55EAA086-F557-4242-87BB-23DDD1240949}"/>
                </a:ext>
              </a:extLst>
            </p:cNvPr>
            <p:cNvSpPr>
              <a:spLocks/>
            </p:cNvSpPr>
            <p:nvPr/>
          </p:nvSpPr>
          <p:spPr bwMode="auto">
            <a:xfrm>
              <a:off x="1388290" y="2164090"/>
              <a:ext cx="400050" cy="536575"/>
            </a:xfrm>
            <a:custGeom>
              <a:avLst/>
              <a:gdLst>
                <a:gd name="T0" fmla="*/ 0 w 94"/>
                <a:gd name="T1" fmla="*/ 0 h 126"/>
                <a:gd name="T2" fmla="*/ 0 w 94"/>
                <a:gd name="T3" fmla="*/ 126 h 126"/>
                <a:gd name="T4" fmla="*/ 86 w 94"/>
                <a:gd name="T5" fmla="*/ 77 h 126"/>
                <a:gd name="T6" fmla="*/ 94 w 94"/>
                <a:gd name="T7" fmla="*/ 63 h 126"/>
                <a:gd name="T8" fmla="*/ 86 w 94"/>
                <a:gd name="T9" fmla="*/ 49 h 126"/>
                <a:gd name="T10" fmla="*/ 0 w 94"/>
                <a:gd name="T11" fmla="*/ 0 h 126"/>
              </a:gdLst>
              <a:ahLst/>
              <a:cxnLst>
                <a:cxn ang="0">
                  <a:pos x="T0" y="T1"/>
                </a:cxn>
                <a:cxn ang="0">
                  <a:pos x="T2" y="T3"/>
                </a:cxn>
                <a:cxn ang="0">
                  <a:pos x="T4" y="T5"/>
                </a:cxn>
                <a:cxn ang="0">
                  <a:pos x="T6" y="T7"/>
                </a:cxn>
                <a:cxn ang="0">
                  <a:pos x="T8" y="T9"/>
                </a:cxn>
                <a:cxn ang="0">
                  <a:pos x="T10" y="T11"/>
                </a:cxn>
              </a:cxnLst>
              <a:rect l="0" t="0" r="r" b="b"/>
              <a:pathLst>
                <a:path w="94" h="126">
                  <a:moveTo>
                    <a:pt x="0" y="0"/>
                  </a:moveTo>
                  <a:cubicBezTo>
                    <a:pt x="0" y="126"/>
                    <a:pt x="0" y="126"/>
                    <a:pt x="0" y="126"/>
                  </a:cubicBezTo>
                  <a:cubicBezTo>
                    <a:pt x="86" y="77"/>
                    <a:pt x="86" y="77"/>
                    <a:pt x="86" y="77"/>
                  </a:cubicBezTo>
                  <a:cubicBezTo>
                    <a:pt x="91" y="74"/>
                    <a:pt x="94" y="69"/>
                    <a:pt x="94" y="63"/>
                  </a:cubicBezTo>
                  <a:cubicBezTo>
                    <a:pt x="94" y="57"/>
                    <a:pt x="91" y="52"/>
                    <a:pt x="86" y="49"/>
                  </a:cubicBezTo>
                  <a:cubicBezTo>
                    <a:pt x="0" y="0"/>
                    <a:pt x="0" y="0"/>
                    <a:pt x="0" y="0"/>
                  </a:cubicBezTo>
                </a:path>
              </a:pathLst>
            </a:custGeom>
            <a:solidFill>
              <a:srgbClr val="BC95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4" name="Freeform 10">
              <a:extLst>
                <a:ext uri="{FF2B5EF4-FFF2-40B4-BE49-F238E27FC236}">
                  <a16:creationId xmlns:a16="http://schemas.microsoft.com/office/drawing/2014/main" xmlns="" id="{2498509E-4B90-4BD5-9195-4FCA04299C4D}"/>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close/>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5" name="Freeform 11">
              <a:extLst>
                <a:ext uri="{FF2B5EF4-FFF2-40B4-BE49-F238E27FC236}">
                  <a16:creationId xmlns:a16="http://schemas.microsoft.com/office/drawing/2014/main" xmlns="" id="{CC1AB0A2-4B51-45C3-B331-2F15252A93EB}"/>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21" name="Freeform 5">
            <a:extLst>
              <a:ext uri="{FF2B5EF4-FFF2-40B4-BE49-F238E27FC236}">
                <a16:creationId xmlns:a16="http://schemas.microsoft.com/office/drawing/2014/main" xmlns="" id="{1E01CFC1-08C0-4185-A83C-6B13D7AAE3F3}"/>
              </a:ext>
            </a:extLst>
          </p:cNvPr>
          <p:cNvSpPr>
            <a:spLocks/>
          </p:cNvSpPr>
          <p:nvPr/>
        </p:nvSpPr>
        <p:spPr bwMode="auto">
          <a:xfrm flipH="1">
            <a:off x="2568174" y="-637331"/>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noFill/>
          <a:ln>
            <a:solidFill>
              <a:srgbClr val="F76911"/>
            </a:solid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2" name="Freeform 5">
            <a:extLst>
              <a:ext uri="{FF2B5EF4-FFF2-40B4-BE49-F238E27FC236}">
                <a16:creationId xmlns:a16="http://schemas.microsoft.com/office/drawing/2014/main" xmlns="" id="{544872F1-3879-4D76-8D64-9DA315FBC146}"/>
              </a:ext>
            </a:extLst>
          </p:cNvPr>
          <p:cNvSpPr>
            <a:spLocks/>
          </p:cNvSpPr>
          <p:nvPr/>
        </p:nvSpPr>
        <p:spPr bwMode="auto">
          <a:xfrm>
            <a:off x="4769966" y="-1316682"/>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DE5BF"/>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3" name="Freeform 5">
            <a:extLst>
              <a:ext uri="{FF2B5EF4-FFF2-40B4-BE49-F238E27FC236}">
                <a16:creationId xmlns:a16="http://schemas.microsoft.com/office/drawing/2014/main" xmlns="" id="{8FDAD97A-E218-43E4-83DA-F8EEDE507D69}"/>
              </a:ext>
            </a:extLst>
          </p:cNvPr>
          <p:cNvSpPr>
            <a:spLocks/>
          </p:cNvSpPr>
          <p:nvPr/>
        </p:nvSpPr>
        <p:spPr bwMode="auto">
          <a:xfrm flipH="1">
            <a:off x="1524343" y="3638078"/>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DE5BF"/>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5" name="TextBox 7">
            <a:extLst>
              <a:ext uri="{FF2B5EF4-FFF2-40B4-BE49-F238E27FC236}">
                <a16:creationId xmlns:a16="http://schemas.microsoft.com/office/drawing/2014/main" xmlns="" id="{58029CC1-9F2C-49EB-A611-48DCA6D8ECB9}"/>
              </a:ext>
            </a:extLst>
          </p:cNvPr>
          <p:cNvSpPr>
            <a:spLocks noChangeArrowheads="1"/>
          </p:cNvSpPr>
          <p:nvPr/>
        </p:nvSpPr>
        <p:spPr bwMode="auto">
          <a:xfrm>
            <a:off x="4059876" y="1517179"/>
            <a:ext cx="4221842" cy="18466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defRPr/>
            </a:pPr>
            <a:r>
              <a:rPr lang="zh-CN" altLang="en-US" sz="6000" b="1" dirty="0">
                <a:solidFill>
                  <a:srgbClr val="F76911"/>
                </a:solidFill>
                <a:latin typeface="+mj-ea"/>
                <a:ea typeface="+mj-ea"/>
                <a:cs typeface="+mn-ea"/>
                <a:sym typeface="inpin heiti" panose="00000500000000000000" pitchFamily="2" charset="-122"/>
              </a:rPr>
              <a:t>大学生心理</a:t>
            </a:r>
            <a:endParaRPr lang="en-US" altLang="zh-CN" sz="6000" b="1" dirty="0">
              <a:solidFill>
                <a:srgbClr val="F76911"/>
              </a:solidFill>
              <a:latin typeface="+mj-ea"/>
              <a:ea typeface="+mj-ea"/>
              <a:cs typeface="+mn-ea"/>
              <a:sym typeface="inpin heiti" panose="00000500000000000000" pitchFamily="2" charset="-122"/>
            </a:endParaRPr>
          </a:p>
          <a:p>
            <a:pPr>
              <a:defRPr/>
            </a:pPr>
            <a:r>
              <a:rPr lang="zh-CN" altLang="en-US" sz="6000" b="1" dirty="0">
                <a:solidFill>
                  <a:srgbClr val="F76911"/>
                </a:solidFill>
                <a:latin typeface="+mj-ea"/>
                <a:ea typeface="+mj-ea"/>
                <a:cs typeface="+mn-ea"/>
                <a:sym typeface="inpin heiti" panose="00000500000000000000" pitchFamily="2" charset="-122"/>
              </a:rPr>
              <a:t>健康教育</a:t>
            </a:r>
            <a:endParaRPr lang="en-US" altLang="zh-CN" sz="6000" b="1" dirty="0">
              <a:solidFill>
                <a:srgbClr val="F76911"/>
              </a:solidFill>
              <a:latin typeface="+mj-ea"/>
              <a:ea typeface="+mj-ea"/>
              <a:cs typeface="+mn-ea"/>
              <a:sym typeface="inpin heiti" panose="00000500000000000000" pitchFamily="2" charset="-122"/>
            </a:endParaRPr>
          </a:p>
        </p:txBody>
      </p:sp>
      <p:sp>
        <p:nvSpPr>
          <p:cNvPr id="27" name="Freeform 5">
            <a:extLst>
              <a:ext uri="{FF2B5EF4-FFF2-40B4-BE49-F238E27FC236}">
                <a16:creationId xmlns:a16="http://schemas.microsoft.com/office/drawing/2014/main" xmlns="" id="{00C6367B-417A-4D5E-B834-F91BFAEA130D}"/>
              </a:ext>
            </a:extLst>
          </p:cNvPr>
          <p:cNvSpPr>
            <a:spLocks/>
          </p:cNvSpPr>
          <p:nvPr/>
        </p:nvSpPr>
        <p:spPr bwMode="auto">
          <a:xfrm flipH="1">
            <a:off x="7785730" y="3331217"/>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8A724"/>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5" name="矩形 4"/>
          <p:cNvSpPr/>
          <p:nvPr/>
        </p:nvSpPr>
        <p:spPr>
          <a:xfrm>
            <a:off x="7039978" y="2862786"/>
            <a:ext cx="1348446" cy="461665"/>
          </a:xfrm>
          <a:prstGeom prst="rect">
            <a:avLst/>
          </a:prstGeom>
        </p:spPr>
        <p:txBody>
          <a:bodyPr wrap="none">
            <a:spAutoFit/>
          </a:bodyPr>
          <a:lstStyle/>
          <a:p>
            <a:pPr algn="ctr">
              <a:defRPr/>
            </a:pPr>
            <a:r>
              <a:rPr lang="en-US" altLang="zh-CN" sz="2400" b="1" dirty="0">
                <a:solidFill>
                  <a:srgbClr val="F76911"/>
                </a:solidFill>
                <a:latin typeface="+mj-ea"/>
                <a:cs typeface="+mn-ea"/>
                <a:sym typeface="inpin heiti" panose="00000500000000000000" pitchFamily="2" charset="-122"/>
              </a:rPr>
              <a:t>(</a:t>
            </a:r>
            <a:r>
              <a:rPr lang="zh-CN" altLang="en-US" sz="2400" b="1" dirty="0">
                <a:solidFill>
                  <a:srgbClr val="F76911"/>
                </a:solidFill>
                <a:latin typeface="+mj-ea"/>
                <a:cs typeface="+mn-ea"/>
                <a:sym typeface="inpin heiti" panose="00000500000000000000" pitchFamily="2" charset="-122"/>
              </a:rPr>
              <a:t>第三版</a:t>
            </a:r>
            <a:r>
              <a:rPr lang="en-US" altLang="zh-CN" sz="2400" b="1" dirty="0">
                <a:solidFill>
                  <a:srgbClr val="F76911"/>
                </a:solidFill>
                <a:latin typeface="+mj-ea"/>
                <a:cs typeface="+mn-ea"/>
                <a:sym typeface="inpin heiti" panose="00000500000000000000" pitchFamily="2" charset="-122"/>
              </a:rPr>
              <a:t>)</a:t>
            </a:r>
            <a:endParaRPr lang="zh-CN" altLang="en-US" sz="2400" b="1" dirty="0">
              <a:latin typeface="+mj-ea"/>
              <a:cs typeface="+mn-ea"/>
              <a:sym typeface="inpin heiti" panose="00000500000000000000" pitchFamily="2" charset="-122"/>
            </a:endParaRPr>
          </a:p>
        </p:txBody>
      </p:sp>
    </p:spTree>
    <p:extLst>
      <p:ext uri="{BB962C8B-B14F-4D97-AF65-F5344CB8AC3E}">
        <p14:creationId xmlns:p14="http://schemas.microsoft.com/office/powerpoint/2010/main" val="104806546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6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6000">
                                          <p:cBhvr additive="base">
                                            <p:cTn id="7" dur="500" fill="hold"/>
                                            <p:tgtEl>
                                              <p:spTgt spid="6"/>
                                            </p:tgtEl>
                                            <p:attrNameLst>
                                              <p:attrName>ppt_x</p:attrName>
                                            </p:attrNameLst>
                                          </p:cBhvr>
                                          <p:tavLst>
                                            <p:tav tm="0">
                                              <p:val>
                                                <p:strVal val="0-#ppt_w/2"/>
                                              </p:val>
                                            </p:tav>
                                            <p:tav tm="100000">
                                              <p:val>
                                                <p:strVal val="#ppt_x"/>
                                              </p:val>
                                            </p:tav>
                                          </p:tavLst>
                                        </p:anim>
                                        <p:anim calcmode="lin" valueType="num" p14:bounceEnd="56000">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6000">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14:bounceEnd="56000">
                                          <p:cBhvr additive="base">
                                            <p:cTn id="11" dur="1000" fill="hold"/>
                                            <p:tgtEl>
                                              <p:spTgt spid="2"/>
                                            </p:tgtEl>
                                            <p:attrNameLst>
                                              <p:attrName>ppt_x</p:attrName>
                                            </p:attrNameLst>
                                          </p:cBhvr>
                                          <p:tavLst>
                                            <p:tav tm="0">
                                              <p:val>
                                                <p:strVal val="0-#ppt_w/2"/>
                                              </p:val>
                                            </p:tav>
                                            <p:tav tm="100000">
                                              <p:val>
                                                <p:strVal val="#ppt_x"/>
                                              </p:val>
                                            </p:tav>
                                          </p:tavLst>
                                        </p:anim>
                                        <p:anim calcmode="lin" valueType="num" p14:bounceEnd="56000">
                                          <p:cBhvr additive="base">
                                            <p:cTn id="12" dur="10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14:presetBounceEnd="56000">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14:bounceEnd="56000">
                                          <p:cBhvr additive="base">
                                            <p:cTn id="15" dur="1000" fill="hold"/>
                                            <p:tgtEl>
                                              <p:spTgt spid="3"/>
                                            </p:tgtEl>
                                            <p:attrNameLst>
                                              <p:attrName>ppt_x</p:attrName>
                                            </p:attrNameLst>
                                          </p:cBhvr>
                                          <p:tavLst>
                                            <p:tav tm="0">
                                              <p:val>
                                                <p:strVal val="0-#ppt_w/2"/>
                                              </p:val>
                                            </p:tav>
                                            <p:tav tm="100000">
                                              <p:val>
                                                <p:strVal val="#ppt_x"/>
                                              </p:val>
                                            </p:tav>
                                          </p:tavLst>
                                        </p:anim>
                                        <p:anim calcmode="lin" valueType="num" p14:bounceEnd="56000">
                                          <p:cBhvr additive="base">
                                            <p:cTn id="16" dur="100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31" presetClass="entr" presetSubtype="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1000" fill="hold"/>
                                            <p:tgtEl>
                                              <p:spTgt spid="23"/>
                                            </p:tgtEl>
                                            <p:attrNameLst>
                                              <p:attrName>ppt_w</p:attrName>
                                            </p:attrNameLst>
                                          </p:cBhvr>
                                          <p:tavLst>
                                            <p:tav tm="0">
                                              <p:val>
                                                <p:fltVal val="0"/>
                                              </p:val>
                                            </p:tav>
                                            <p:tav tm="100000">
                                              <p:val>
                                                <p:strVal val="#ppt_w"/>
                                              </p:val>
                                            </p:tav>
                                          </p:tavLst>
                                        </p:anim>
                                        <p:anim calcmode="lin" valueType="num">
                                          <p:cBhvr>
                                            <p:cTn id="21" dur="1000" fill="hold"/>
                                            <p:tgtEl>
                                              <p:spTgt spid="23"/>
                                            </p:tgtEl>
                                            <p:attrNameLst>
                                              <p:attrName>ppt_h</p:attrName>
                                            </p:attrNameLst>
                                          </p:cBhvr>
                                          <p:tavLst>
                                            <p:tav tm="0">
                                              <p:val>
                                                <p:fltVal val="0"/>
                                              </p:val>
                                            </p:tav>
                                            <p:tav tm="100000">
                                              <p:val>
                                                <p:strVal val="#ppt_h"/>
                                              </p:val>
                                            </p:tav>
                                          </p:tavLst>
                                        </p:anim>
                                        <p:anim calcmode="lin" valueType="num">
                                          <p:cBhvr>
                                            <p:cTn id="22" dur="1000" fill="hold"/>
                                            <p:tgtEl>
                                              <p:spTgt spid="23"/>
                                            </p:tgtEl>
                                            <p:attrNameLst>
                                              <p:attrName>style.rotation</p:attrName>
                                            </p:attrNameLst>
                                          </p:cBhvr>
                                          <p:tavLst>
                                            <p:tav tm="0">
                                              <p:val>
                                                <p:fltVal val="90"/>
                                              </p:val>
                                            </p:tav>
                                            <p:tav tm="100000">
                                              <p:val>
                                                <p:fltVal val="0"/>
                                              </p:val>
                                            </p:tav>
                                          </p:tavLst>
                                        </p:anim>
                                        <p:animEffect transition="in" filter="fade">
                                          <p:cBhvr>
                                            <p:cTn id="23" dur="1000"/>
                                            <p:tgtEl>
                                              <p:spTgt spid="23"/>
                                            </p:tgtEl>
                                          </p:cBhvr>
                                        </p:animEffect>
                                      </p:childTnLst>
                                    </p:cTn>
                                  </p:par>
                                  <p:par>
                                    <p:cTn id="24" presetID="31" presetClass="entr" presetSubtype="0"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1000" fill="hold"/>
                                            <p:tgtEl>
                                              <p:spTgt spid="22"/>
                                            </p:tgtEl>
                                            <p:attrNameLst>
                                              <p:attrName>ppt_w</p:attrName>
                                            </p:attrNameLst>
                                          </p:cBhvr>
                                          <p:tavLst>
                                            <p:tav tm="0">
                                              <p:val>
                                                <p:fltVal val="0"/>
                                              </p:val>
                                            </p:tav>
                                            <p:tav tm="100000">
                                              <p:val>
                                                <p:strVal val="#ppt_w"/>
                                              </p:val>
                                            </p:tav>
                                          </p:tavLst>
                                        </p:anim>
                                        <p:anim calcmode="lin" valueType="num">
                                          <p:cBhvr>
                                            <p:cTn id="27" dur="1000" fill="hold"/>
                                            <p:tgtEl>
                                              <p:spTgt spid="22"/>
                                            </p:tgtEl>
                                            <p:attrNameLst>
                                              <p:attrName>ppt_h</p:attrName>
                                            </p:attrNameLst>
                                          </p:cBhvr>
                                          <p:tavLst>
                                            <p:tav tm="0">
                                              <p:val>
                                                <p:fltVal val="0"/>
                                              </p:val>
                                            </p:tav>
                                            <p:tav tm="100000">
                                              <p:val>
                                                <p:strVal val="#ppt_h"/>
                                              </p:val>
                                            </p:tav>
                                          </p:tavLst>
                                        </p:anim>
                                        <p:anim calcmode="lin" valueType="num">
                                          <p:cBhvr>
                                            <p:cTn id="28" dur="1000" fill="hold"/>
                                            <p:tgtEl>
                                              <p:spTgt spid="22"/>
                                            </p:tgtEl>
                                            <p:attrNameLst>
                                              <p:attrName>style.rotation</p:attrName>
                                            </p:attrNameLst>
                                          </p:cBhvr>
                                          <p:tavLst>
                                            <p:tav tm="0">
                                              <p:val>
                                                <p:fltVal val="90"/>
                                              </p:val>
                                            </p:tav>
                                            <p:tav tm="100000">
                                              <p:val>
                                                <p:fltVal val="0"/>
                                              </p:val>
                                            </p:tav>
                                          </p:tavLst>
                                        </p:anim>
                                        <p:animEffect transition="in" filter="fade">
                                          <p:cBhvr>
                                            <p:cTn id="29" dur="1000"/>
                                            <p:tgtEl>
                                              <p:spTgt spid="22"/>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1000" fill="hold"/>
                                            <p:tgtEl>
                                              <p:spTgt spid="21"/>
                                            </p:tgtEl>
                                            <p:attrNameLst>
                                              <p:attrName>ppt_w</p:attrName>
                                            </p:attrNameLst>
                                          </p:cBhvr>
                                          <p:tavLst>
                                            <p:tav tm="0">
                                              <p:val>
                                                <p:fltVal val="0"/>
                                              </p:val>
                                            </p:tav>
                                            <p:tav tm="100000">
                                              <p:val>
                                                <p:strVal val="#ppt_w"/>
                                              </p:val>
                                            </p:tav>
                                          </p:tavLst>
                                        </p:anim>
                                        <p:anim calcmode="lin" valueType="num">
                                          <p:cBhvr>
                                            <p:cTn id="33" dur="1000" fill="hold"/>
                                            <p:tgtEl>
                                              <p:spTgt spid="21"/>
                                            </p:tgtEl>
                                            <p:attrNameLst>
                                              <p:attrName>ppt_h</p:attrName>
                                            </p:attrNameLst>
                                          </p:cBhvr>
                                          <p:tavLst>
                                            <p:tav tm="0">
                                              <p:val>
                                                <p:fltVal val="0"/>
                                              </p:val>
                                            </p:tav>
                                            <p:tav tm="100000">
                                              <p:val>
                                                <p:strVal val="#ppt_h"/>
                                              </p:val>
                                            </p:tav>
                                          </p:tavLst>
                                        </p:anim>
                                        <p:anim calcmode="lin" valueType="num">
                                          <p:cBhvr>
                                            <p:cTn id="34" dur="1000" fill="hold"/>
                                            <p:tgtEl>
                                              <p:spTgt spid="21"/>
                                            </p:tgtEl>
                                            <p:attrNameLst>
                                              <p:attrName>style.rotation</p:attrName>
                                            </p:attrNameLst>
                                          </p:cBhvr>
                                          <p:tavLst>
                                            <p:tav tm="0">
                                              <p:val>
                                                <p:fltVal val="90"/>
                                              </p:val>
                                            </p:tav>
                                            <p:tav tm="100000">
                                              <p:val>
                                                <p:fltVal val="0"/>
                                              </p:val>
                                            </p:tav>
                                          </p:tavLst>
                                        </p:anim>
                                        <p:animEffect transition="in" filter="fade">
                                          <p:cBhvr>
                                            <p:cTn id="35" dur="1000"/>
                                            <p:tgtEl>
                                              <p:spTgt spid="21"/>
                                            </p:tgtEl>
                                          </p:cBhvr>
                                        </p:animEffect>
                                      </p:childTnLst>
                                    </p:cTn>
                                  </p:par>
                                </p:childTnLst>
                              </p:cTn>
                            </p:par>
                            <p:par>
                              <p:cTn id="36" fill="hold">
                                <p:stCondLst>
                                  <p:cond delay="2000"/>
                                </p:stCondLst>
                                <p:childTnLst>
                                  <p:par>
                                    <p:cTn id="37" presetID="2" presetClass="entr" presetSubtype="2"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fill="hold"/>
                                            <p:tgtEl>
                                              <p:spTgt spid="27"/>
                                            </p:tgtEl>
                                            <p:attrNameLst>
                                              <p:attrName>ppt_x</p:attrName>
                                            </p:attrNameLst>
                                          </p:cBhvr>
                                          <p:tavLst>
                                            <p:tav tm="0">
                                              <p:val>
                                                <p:strVal val="1+#ppt_w/2"/>
                                              </p:val>
                                            </p:tav>
                                            <p:tav tm="100000">
                                              <p:val>
                                                <p:strVal val="#ppt_x"/>
                                              </p:val>
                                            </p:tav>
                                          </p:tavLst>
                                        </p:anim>
                                        <p:anim calcmode="lin" valueType="num">
                                          <p:cBhvr additive="base">
                                            <p:cTn id="40" dur="500" fill="hold"/>
                                            <p:tgtEl>
                                              <p:spTgt spid="27"/>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56" presetClass="entr" presetSubtype="0" fill="hold" grpId="0" nodeType="afterEffect">
                                      <p:stCondLst>
                                        <p:cond delay="0"/>
                                      </p:stCondLst>
                                      <p:iterate type="lt">
                                        <p:tmPct val="10000"/>
                                      </p:iterate>
                                      <p:childTnLst>
                                        <p:set>
                                          <p:cBhvr>
                                            <p:cTn id="43" dur="1" fill="hold">
                                              <p:stCondLst>
                                                <p:cond delay="0"/>
                                              </p:stCondLst>
                                            </p:cTn>
                                            <p:tgtEl>
                                              <p:spTgt spid="25"/>
                                            </p:tgtEl>
                                            <p:attrNameLst>
                                              <p:attrName>style.visibility</p:attrName>
                                            </p:attrNameLst>
                                          </p:cBhvr>
                                          <p:to>
                                            <p:strVal val="visible"/>
                                          </p:to>
                                        </p:set>
                                        <p:anim by="(-#ppt_w*2)" calcmode="lin" valueType="num">
                                          <p:cBhvr rctx="PPT">
                                            <p:cTn id="44" dur="500" autoRev="1" fill="hold">
                                              <p:stCondLst>
                                                <p:cond delay="0"/>
                                              </p:stCondLst>
                                            </p:cTn>
                                            <p:tgtEl>
                                              <p:spTgt spid="25"/>
                                            </p:tgtEl>
                                            <p:attrNameLst>
                                              <p:attrName>ppt_w</p:attrName>
                                            </p:attrNameLst>
                                          </p:cBhvr>
                                        </p:anim>
                                        <p:anim by="(#ppt_w*0.50)" calcmode="lin" valueType="num">
                                          <p:cBhvr>
                                            <p:cTn id="45" dur="500" decel="50000" autoRev="1" fill="hold">
                                              <p:stCondLst>
                                                <p:cond delay="0"/>
                                              </p:stCondLst>
                                            </p:cTn>
                                            <p:tgtEl>
                                              <p:spTgt spid="25"/>
                                            </p:tgtEl>
                                            <p:attrNameLst>
                                              <p:attrName>ppt_x</p:attrName>
                                            </p:attrNameLst>
                                          </p:cBhvr>
                                        </p:anim>
                                        <p:anim from="(-#ppt_h/2)" to="(#ppt_y)" calcmode="lin" valueType="num">
                                          <p:cBhvr>
                                            <p:cTn id="46" dur="1000" fill="hold">
                                              <p:stCondLst>
                                                <p:cond delay="0"/>
                                              </p:stCondLst>
                                            </p:cTn>
                                            <p:tgtEl>
                                              <p:spTgt spid="25"/>
                                            </p:tgtEl>
                                            <p:attrNameLst>
                                              <p:attrName>ppt_y</p:attrName>
                                            </p:attrNameLst>
                                          </p:cBhvr>
                                        </p:anim>
                                        <p:animRot by="21600000">
                                          <p:cBhvr>
                                            <p:cTn id="47" dur="1000" fill="hold">
                                              <p:stCondLst>
                                                <p:cond delay="0"/>
                                              </p:stCondLst>
                                            </p:cTn>
                                            <p:tgtEl>
                                              <p:spTgt spid="25"/>
                                            </p:tgtEl>
                                            <p:attrNameLst>
                                              <p:attrName>r</p:attrName>
                                            </p:attrNameLst>
                                          </p:cBhvr>
                                        </p:animRot>
                                      </p:childTnLst>
                                    </p:cTn>
                                  </p:par>
                                </p:childTnLst>
                              </p:cTn>
                            </p:par>
                            <p:par>
                              <p:cTn id="48" fill="hold">
                                <p:stCondLst>
                                  <p:cond delay="4300"/>
                                </p:stCondLst>
                                <p:childTnLst>
                                  <p:par>
                                    <p:cTn id="49" presetID="36" presetClass="emph" presetSubtype="0" fill="hold" grpId="1" nodeType="afterEffect">
                                      <p:stCondLst>
                                        <p:cond delay="0"/>
                                      </p:stCondLst>
                                      <p:iterate type="lt">
                                        <p:tmPct val="10000"/>
                                      </p:iterate>
                                      <p:childTnLst>
                                        <p:animScale>
                                          <p:cBhvr>
                                            <p:cTn id="50" dur="250" autoRev="1" fill="hold">
                                              <p:stCondLst>
                                                <p:cond delay="0"/>
                                              </p:stCondLst>
                                            </p:cTn>
                                            <p:tgtEl>
                                              <p:spTgt spid="25"/>
                                            </p:tgtEl>
                                          </p:cBhvr>
                                          <p:to x="80000" y="100000"/>
                                        </p:animScale>
                                        <p:anim by="(#ppt_w*0.10)" calcmode="lin" valueType="num">
                                          <p:cBhvr>
                                            <p:cTn id="51" dur="250" autoRev="1" fill="hold">
                                              <p:stCondLst>
                                                <p:cond delay="0"/>
                                              </p:stCondLst>
                                            </p:cTn>
                                            <p:tgtEl>
                                              <p:spTgt spid="25"/>
                                            </p:tgtEl>
                                            <p:attrNameLst>
                                              <p:attrName>ppt_x</p:attrName>
                                            </p:attrNameLst>
                                          </p:cBhvr>
                                        </p:anim>
                                        <p:anim by="(-#ppt_w*0.10)" calcmode="lin" valueType="num">
                                          <p:cBhvr>
                                            <p:cTn id="52" dur="250" autoRev="1" fill="hold">
                                              <p:stCondLst>
                                                <p:cond delay="0"/>
                                              </p:stCondLst>
                                            </p:cTn>
                                            <p:tgtEl>
                                              <p:spTgt spid="25"/>
                                            </p:tgtEl>
                                            <p:attrNameLst>
                                              <p:attrName>ppt_y</p:attrName>
                                            </p:attrNameLst>
                                          </p:cBhvr>
                                        </p:anim>
                                        <p:animRot by="-480000">
                                          <p:cBhvr>
                                            <p:cTn id="53" dur="250" autoRev="1"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1" grpId="0" animBg="1"/>
          <p:bldP spid="22" grpId="0" animBg="1"/>
          <p:bldP spid="23" grpId="0" animBg="1"/>
          <p:bldP spid="25" grpId="0"/>
          <p:bldP spid="25" grpId="1"/>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0-#ppt_w/2"/>
                                              </p:val>
                                            </p:tav>
                                            <p:tav tm="100000">
                                              <p:val>
                                                <p:strVal val="#ppt_x"/>
                                              </p:val>
                                            </p:tav>
                                          </p:tavLst>
                                        </p:anim>
                                        <p:anim calcmode="lin" valueType="num">
                                          <p:cBhvr additive="base">
                                            <p:cTn id="12" dur="10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000" fill="hold"/>
                                            <p:tgtEl>
                                              <p:spTgt spid="3"/>
                                            </p:tgtEl>
                                            <p:attrNameLst>
                                              <p:attrName>ppt_x</p:attrName>
                                            </p:attrNameLst>
                                          </p:cBhvr>
                                          <p:tavLst>
                                            <p:tav tm="0">
                                              <p:val>
                                                <p:strVal val="0-#ppt_w/2"/>
                                              </p:val>
                                            </p:tav>
                                            <p:tav tm="100000">
                                              <p:val>
                                                <p:strVal val="#ppt_x"/>
                                              </p:val>
                                            </p:tav>
                                          </p:tavLst>
                                        </p:anim>
                                        <p:anim calcmode="lin" valueType="num">
                                          <p:cBhvr additive="base">
                                            <p:cTn id="16" dur="100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31" presetClass="entr" presetSubtype="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1000" fill="hold"/>
                                            <p:tgtEl>
                                              <p:spTgt spid="23"/>
                                            </p:tgtEl>
                                            <p:attrNameLst>
                                              <p:attrName>ppt_w</p:attrName>
                                            </p:attrNameLst>
                                          </p:cBhvr>
                                          <p:tavLst>
                                            <p:tav tm="0">
                                              <p:val>
                                                <p:fltVal val="0"/>
                                              </p:val>
                                            </p:tav>
                                            <p:tav tm="100000">
                                              <p:val>
                                                <p:strVal val="#ppt_w"/>
                                              </p:val>
                                            </p:tav>
                                          </p:tavLst>
                                        </p:anim>
                                        <p:anim calcmode="lin" valueType="num">
                                          <p:cBhvr>
                                            <p:cTn id="21" dur="1000" fill="hold"/>
                                            <p:tgtEl>
                                              <p:spTgt spid="23"/>
                                            </p:tgtEl>
                                            <p:attrNameLst>
                                              <p:attrName>ppt_h</p:attrName>
                                            </p:attrNameLst>
                                          </p:cBhvr>
                                          <p:tavLst>
                                            <p:tav tm="0">
                                              <p:val>
                                                <p:fltVal val="0"/>
                                              </p:val>
                                            </p:tav>
                                            <p:tav tm="100000">
                                              <p:val>
                                                <p:strVal val="#ppt_h"/>
                                              </p:val>
                                            </p:tav>
                                          </p:tavLst>
                                        </p:anim>
                                        <p:anim calcmode="lin" valueType="num">
                                          <p:cBhvr>
                                            <p:cTn id="22" dur="1000" fill="hold"/>
                                            <p:tgtEl>
                                              <p:spTgt spid="23"/>
                                            </p:tgtEl>
                                            <p:attrNameLst>
                                              <p:attrName>style.rotation</p:attrName>
                                            </p:attrNameLst>
                                          </p:cBhvr>
                                          <p:tavLst>
                                            <p:tav tm="0">
                                              <p:val>
                                                <p:fltVal val="90"/>
                                              </p:val>
                                            </p:tav>
                                            <p:tav tm="100000">
                                              <p:val>
                                                <p:fltVal val="0"/>
                                              </p:val>
                                            </p:tav>
                                          </p:tavLst>
                                        </p:anim>
                                        <p:animEffect transition="in" filter="fade">
                                          <p:cBhvr>
                                            <p:cTn id="23" dur="1000"/>
                                            <p:tgtEl>
                                              <p:spTgt spid="23"/>
                                            </p:tgtEl>
                                          </p:cBhvr>
                                        </p:animEffect>
                                      </p:childTnLst>
                                    </p:cTn>
                                  </p:par>
                                  <p:par>
                                    <p:cTn id="24" presetID="31" presetClass="entr" presetSubtype="0"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1000" fill="hold"/>
                                            <p:tgtEl>
                                              <p:spTgt spid="22"/>
                                            </p:tgtEl>
                                            <p:attrNameLst>
                                              <p:attrName>ppt_w</p:attrName>
                                            </p:attrNameLst>
                                          </p:cBhvr>
                                          <p:tavLst>
                                            <p:tav tm="0">
                                              <p:val>
                                                <p:fltVal val="0"/>
                                              </p:val>
                                            </p:tav>
                                            <p:tav tm="100000">
                                              <p:val>
                                                <p:strVal val="#ppt_w"/>
                                              </p:val>
                                            </p:tav>
                                          </p:tavLst>
                                        </p:anim>
                                        <p:anim calcmode="lin" valueType="num">
                                          <p:cBhvr>
                                            <p:cTn id="27" dur="1000" fill="hold"/>
                                            <p:tgtEl>
                                              <p:spTgt spid="22"/>
                                            </p:tgtEl>
                                            <p:attrNameLst>
                                              <p:attrName>ppt_h</p:attrName>
                                            </p:attrNameLst>
                                          </p:cBhvr>
                                          <p:tavLst>
                                            <p:tav tm="0">
                                              <p:val>
                                                <p:fltVal val="0"/>
                                              </p:val>
                                            </p:tav>
                                            <p:tav tm="100000">
                                              <p:val>
                                                <p:strVal val="#ppt_h"/>
                                              </p:val>
                                            </p:tav>
                                          </p:tavLst>
                                        </p:anim>
                                        <p:anim calcmode="lin" valueType="num">
                                          <p:cBhvr>
                                            <p:cTn id="28" dur="1000" fill="hold"/>
                                            <p:tgtEl>
                                              <p:spTgt spid="22"/>
                                            </p:tgtEl>
                                            <p:attrNameLst>
                                              <p:attrName>style.rotation</p:attrName>
                                            </p:attrNameLst>
                                          </p:cBhvr>
                                          <p:tavLst>
                                            <p:tav tm="0">
                                              <p:val>
                                                <p:fltVal val="90"/>
                                              </p:val>
                                            </p:tav>
                                            <p:tav tm="100000">
                                              <p:val>
                                                <p:fltVal val="0"/>
                                              </p:val>
                                            </p:tav>
                                          </p:tavLst>
                                        </p:anim>
                                        <p:animEffect transition="in" filter="fade">
                                          <p:cBhvr>
                                            <p:cTn id="29" dur="1000"/>
                                            <p:tgtEl>
                                              <p:spTgt spid="22"/>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1000" fill="hold"/>
                                            <p:tgtEl>
                                              <p:spTgt spid="21"/>
                                            </p:tgtEl>
                                            <p:attrNameLst>
                                              <p:attrName>ppt_w</p:attrName>
                                            </p:attrNameLst>
                                          </p:cBhvr>
                                          <p:tavLst>
                                            <p:tav tm="0">
                                              <p:val>
                                                <p:fltVal val="0"/>
                                              </p:val>
                                            </p:tav>
                                            <p:tav tm="100000">
                                              <p:val>
                                                <p:strVal val="#ppt_w"/>
                                              </p:val>
                                            </p:tav>
                                          </p:tavLst>
                                        </p:anim>
                                        <p:anim calcmode="lin" valueType="num">
                                          <p:cBhvr>
                                            <p:cTn id="33" dur="1000" fill="hold"/>
                                            <p:tgtEl>
                                              <p:spTgt spid="21"/>
                                            </p:tgtEl>
                                            <p:attrNameLst>
                                              <p:attrName>ppt_h</p:attrName>
                                            </p:attrNameLst>
                                          </p:cBhvr>
                                          <p:tavLst>
                                            <p:tav tm="0">
                                              <p:val>
                                                <p:fltVal val="0"/>
                                              </p:val>
                                            </p:tav>
                                            <p:tav tm="100000">
                                              <p:val>
                                                <p:strVal val="#ppt_h"/>
                                              </p:val>
                                            </p:tav>
                                          </p:tavLst>
                                        </p:anim>
                                        <p:anim calcmode="lin" valueType="num">
                                          <p:cBhvr>
                                            <p:cTn id="34" dur="1000" fill="hold"/>
                                            <p:tgtEl>
                                              <p:spTgt spid="21"/>
                                            </p:tgtEl>
                                            <p:attrNameLst>
                                              <p:attrName>style.rotation</p:attrName>
                                            </p:attrNameLst>
                                          </p:cBhvr>
                                          <p:tavLst>
                                            <p:tav tm="0">
                                              <p:val>
                                                <p:fltVal val="90"/>
                                              </p:val>
                                            </p:tav>
                                            <p:tav tm="100000">
                                              <p:val>
                                                <p:fltVal val="0"/>
                                              </p:val>
                                            </p:tav>
                                          </p:tavLst>
                                        </p:anim>
                                        <p:animEffect transition="in" filter="fade">
                                          <p:cBhvr>
                                            <p:cTn id="35" dur="1000"/>
                                            <p:tgtEl>
                                              <p:spTgt spid="21"/>
                                            </p:tgtEl>
                                          </p:cBhvr>
                                        </p:animEffect>
                                      </p:childTnLst>
                                    </p:cTn>
                                  </p:par>
                                </p:childTnLst>
                              </p:cTn>
                            </p:par>
                            <p:par>
                              <p:cTn id="36" fill="hold">
                                <p:stCondLst>
                                  <p:cond delay="2000"/>
                                </p:stCondLst>
                                <p:childTnLst>
                                  <p:par>
                                    <p:cTn id="37" presetID="2" presetClass="entr" presetSubtype="2"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fill="hold"/>
                                            <p:tgtEl>
                                              <p:spTgt spid="27"/>
                                            </p:tgtEl>
                                            <p:attrNameLst>
                                              <p:attrName>ppt_x</p:attrName>
                                            </p:attrNameLst>
                                          </p:cBhvr>
                                          <p:tavLst>
                                            <p:tav tm="0">
                                              <p:val>
                                                <p:strVal val="1+#ppt_w/2"/>
                                              </p:val>
                                            </p:tav>
                                            <p:tav tm="100000">
                                              <p:val>
                                                <p:strVal val="#ppt_x"/>
                                              </p:val>
                                            </p:tav>
                                          </p:tavLst>
                                        </p:anim>
                                        <p:anim calcmode="lin" valueType="num">
                                          <p:cBhvr additive="base">
                                            <p:cTn id="40" dur="500" fill="hold"/>
                                            <p:tgtEl>
                                              <p:spTgt spid="27"/>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56" presetClass="entr" presetSubtype="0" fill="hold" grpId="0" nodeType="afterEffect">
                                      <p:stCondLst>
                                        <p:cond delay="0"/>
                                      </p:stCondLst>
                                      <p:iterate type="lt">
                                        <p:tmPct val="10000"/>
                                      </p:iterate>
                                      <p:childTnLst>
                                        <p:set>
                                          <p:cBhvr>
                                            <p:cTn id="43" dur="1" fill="hold">
                                              <p:stCondLst>
                                                <p:cond delay="0"/>
                                              </p:stCondLst>
                                            </p:cTn>
                                            <p:tgtEl>
                                              <p:spTgt spid="25"/>
                                            </p:tgtEl>
                                            <p:attrNameLst>
                                              <p:attrName>style.visibility</p:attrName>
                                            </p:attrNameLst>
                                          </p:cBhvr>
                                          <p:to>
                                            <p:strVal val="visible"/>
                                          </p:to>
                                        </p:set>
                                        <p:anim by="(-#ppt_w*2)" calcmode="lin" valueType="num">
                                          <p:cBhvr rctx="PPT">
                                            <p:cTn id="44" dur="500" autoRev="1" fill="hold">
                                              <p:stCondLst>
                                                <p:cond delay="0"/>
                                              </p:stCondLst>
                                            </p:cTn>
                                            <p:tgtEl>
                                              <p:spTgt spid="25"/>
                                            </p:tgtEl>
                                            <p:attrNameLst>
                                              <p:attrName>ppt_w</p:attrName>
                                            </p:attrNameLst>
                                          </p:cBhvr>
                                        </p:anim>
                                        <p:anim by="(#ppt_w*0.50)" calcmode="lin" valueType="num">
                                          <p:cBhvr>
                                            <p:cTn id="45" dur="500" decel="50000" autoRev="1" fill="hold">
                                              <p:stCondLst>
                                                <p:cond delay="0"/>
                                              </p:stCondLst>
                                            </p:cTn>
                                            <p:tgtEl>
                                              <p:spTgt spid="25"/>
                                            </p:tgtEl>
                                            <p:attrNameLst>
                                              <p:attrName>ppt_x</p:attrName>
                                            </p:attrNameLst>
                                          </p:cBhvr>
                                        </p:anim>
                                        <p:anim from="(-#ppt_h/2)" to="(#ppt_y)" calcmode="lin" valueType="num">
                                          <p:cBhvr>
                                            <p:cTn id="46" dur="1000" fill="hold">
                                              <p:stCondLst>
                                                <p:cond delay="0"/>
                                              </p:stCondLst>
                                            </p:cTn>
                                            <p:tgtEl>
                                              <p:spTgt spid="25"/>
                                            </p:tgtEl>
                                            <p:attrNameLst>
                                              <p:attrName>ppt_y</p:attrName>
                                            </p:attrNameLst>
                                          </p:cBhvr>
                                        </p:anim>
                                        <p:animRot by="21600000">
                                          <p:cBhvr>
                                            <p:cTn id="47" dur="1000" fill="hold">
                                              <p:stCondLst>
                                                <p:cond delay="0"/>
                                              </p:stCondLst>
                                            </p:cTn>
                                            <p:tgtEl>
                                              <p:spTgt spid="25"/>
                                            </p:tgtEl>
                                            <p:attrNameLst>
                                              <p:attrName>r</p:attrName>
                                            </p:attrNameLst>
                                          </p:cBhvr>
                                        </p:animRot>
                                      </p:childTnLst>
                                    </p:cTn>
                                  </p:par>
                                </p:childTnLst>
                              </p:cTn>
                            </p:par>
                            <p:par>
                              <p:cTn id="48" fill="hold">
                                <p:stCondLst>
                                  <p:cond delay="4300"/>
                                </p:stCondLst>
                                <p:childTnLst>
                                  <p:par>
                                    <p:cTn id="49" presetID="36" presetClass="emph" presetSubtype="0" fill="hold" grpId="1" nodeType="afterEffect">
                                      <p:stCondLst>
                                        <p:cond delay="0"/>
                                      </p:stCondLst>
                                      <p:iterate type="lt">
                                        <p:tmPct val="10000"/>
                                      </p:iterate>
                                      <p:childTnLst>
                                        <p:animScale>
                                          <p:cBhvr>
                                            <p:cTn id="50" dur="250" autoRev="1" fill="hold">
                                              <p:stCondLst>
                                                <p:cond delay="0"/>
                                              </p:stCondLst>
                                            </p:cTn>
                                            <p:tgtEl>
                                              <p:spTgt spid="25"/>
                                            </p:tgtEl>
                                          </p:cBhvr>
                                          <p:to x="80000" y="100000"/>
                                        </p:animScale>
                                        <p:anim by="(#ppt_w*0.10)" calcmode="lin" valueType="num">
                                          <p:cBhvr>
                                            <p:cTn id="51" dur="250" autoRev="1" fill="hold">
                                              <p:stCondLst>
                                                <p:cond delay="0"/>
                                              </p:stCondLst>
                                            </p:cTn>
                                            <p:tgtEl>
                                              <p:spTgt spid="25"/>
                                            </p:tgtEl>
                                            <p:attrNameLst>
                                              <p:attrName>ppt_x</p:attrName>
                                            </p:attrNameLst>
                                          </p:cBhvr>
                                        </p:anim>
                                        <p:anim by="(-#ppt_w*0.10)" calcmode="lin" valueType="num">
                                          <p:cBhvr>
                                            <p:cTn id="52" dur="250" autoRev="1" fill="hold">
                                              <p:stCondLst>
                                                <p:cond delay="0"/>
                                              </p:stCondLst>
                                            </p:cTn>
                                            <p:tgtEl>
                                              <p:spTgt spid="25"/>
                                            </p:tgtEl>
                                            <p:attrNameLst>
                                              <p:attrName>ppt_y</p:attrName>
                                            </p:attrNameLst>
                                          </p:cBhvr>
                                        </p:anim>
                                        <p:animRot by="-480000">
                                          <p:cBhvr>
                                            <p:cTn id="53" dur="250" autoRev="1"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1" grpId="0" animBg="1"/>
          <p:bldP spid="22" grpId="0" animBg="1"/>
          <p:bldP spid="23" grpId="0" animBg="1"/>
          <p:bldP spid="25" grpId="0"/>
          <p:bldP spid="25" grpId="1"/>
          <p:bldP spid="27"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4350067" y="1304925"/>
            <a:ext cx="3137639" cy="2533650"/>
            <a:chOff x="4350067" y="1304925"/>
            <a:chExt cx="3137639" cy="2533650"/>
          </a:xfrm>
        </p:grpSpPr>
        <p:sp>
          <p:nvSpPr>
            <p:cNvPr id="4" name="Freeform: Shape 12"/>
            <p:cNvSpPr/>
            <p:nvPr/>
          </p:nvSpPr>
          <p:spPr>
            <a:xfrm>
              <a:off x="4350067" y="1304925"/>
              <a:ext cx="2339642" cy="2533650"/>
            </a:xfrm>
            <a:custGeom>
              <a:avLst/>
              <a:gdLst>
                <a:gd name="connsiteX0" fmla="*/ 1689100 w 3119522"/>
                <a:gd name="connsiteY0" fmla="*/ 0 h 3378200"/>
                <a:gd name="connsiteX1" fmla="*/ 3089728 w 3119522"/>
                <a:gd name="connsiteY1" fmla="*/ 744708 h 3378200"/>
                <a:gd name="connsiteX2" fmla="*/ 3119522 w 3119522"/>
                <a:gd name="connsiteY2" fmla="*/ 793750 h 3378200"/>
                <a:gd name="connsiteX3" fmla="*/ 2303088 w 3119522"/>
                <a:gd name="connsiteY3" fmla="*/ 793750 h 3378200"/>
                <a:gd name="connsiteX4" fmla="*/ 2296249 w 3119522"/>
                <a:gd name="connsiteY4" fmla="*/ 788636 h 3378200"/>
                <a:gd name="connsiteX5" fmla="*/ 1689100 w 3119522"/>
                <a:gd name="connsiteY5" fmla="*/ 603178 h 3378200"/>
                <a:gd name="connsiteX6" fmla="*/ 603178 w 3119522"/>
                <a:gd name="connsiteY6" fmla="*/ 1689100 h 3378200"/>
                <a:gd name="connsiteX7" fmla="*/ 1689100 w 3119522"/>
                <a:gd name="connsiteY7" fmla="*/ 2775022 h 3378200"/>
                <a:gd name="connsiteX8" fmla="*/ 2296249 w 3119522"/>
                <a:gd name="connsiteY8" fmla="*/ 2589564 h 3378200"/>
                <a:gd name="connsiteX9" fmla="*/ 2303088 w 3119522"/>
                <a:gd name="connsiteY9" fmla="*/ 2584450 h 3378200"/>
                <a:gd name="connsiteX10" fmla="*/ 3119522 w 3119522"/>
                <a:gd name="connsiteY10" fmla="*/ 2584450 h 3378200"/>
                <a:gd name="connsiteX11" fmla="*/ 3089728 w 3119522"/>
                <a:gd name="connsiteY11" fmla="*/ 2633492 h 3378200"/>
                <a:gd name="connsiteX12" fmla="*/ 1689100 w 3119522"/>
                <a:gd name="connsiteY12" fmla="*/ 3378200 h 3378200"/>
                <a:gd name="connsiteX13" fmla="*/ 0 w 3119522"/>
                <a:gd name="connsiteY13" fmla="*/ 1689100 h 3378200"/>
                <a:gd name="connsiteX14" fmla="*/ 1689100 w 3119522"/>
                <a:gd name="connsiteY14" fmla="*/ 0 h 33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19522" h="3378200">
                  <a:moveTo>
                    <a:pt x="1689100" y="0"/>
                  </a:moveTo>
                  <a:cubicBezTo>
                    <a:pt x="2272140" y="0"/>
                    <a:pt x="2786185" y="295405"/>
                    <a:pt x="3089728" y="744708"/>
                  </a:cubicBezTo>
                  <a:lnTo>
                    <a:pt x="3119522" y="793750"/>
                  </a:lnTo>
                  <a:lnTo>
                    <a:pt x="2303088" y="793750"/>
                  </a:lnTo>
                  <a:lnTo>
                    <a:pt x="2296249" y="788636"/>
                  </a:lnTo>
                  <a:cubicBezTo>
                    <a:pt x="2122935" y="671548"/>
                    <a:pt x="1914002" y="603178"/>
                    <a:pt x="1689100" y="603178"/>
                  </a:cubicBezTo>
                  <a:cubicBezTo>
                    <a:pt x="1089362" y="603178"/>
                    <a:pt x="603178" y="1089362"/>
                    <a:pt x="603178" y="1689100"/>
                  </a:cubicBezTo>
                  <a:cubicBezTo>
                    <a:pt x="603178" y="2288838"/>
                    <a:pt x="1089362" y="2775022"/>
                    <a:pt x="1689100" y="2775022"/>
                  </a:cubicBezTo>
                  <a:cubicBezTo>
                    <a:pt x="1914002" y="2775022"/>
                    <a:pt x="2122935" y="2706653"/>
                    <a:pt x="2296249" y="2589564"/>
                  </a:cubicBezTo>
                  <a:lnTo>
                    <a:pt x="2303088" y="2584450"/>
                  </a:lnTo>
                  <a:lnTo>
                    <a:pt x="3119522" y="2584450"/>
                  </a:lnTo>
                  <a:lnTo>
                    <a:pt x="3089728" y="2633492"/>
                  </a:lnTo>
                  <a:cubicBezTo>
                    <a:pt x="2786185" y="3082796"/>
                    <a:pt x="2272140" y="3378200"/>
                    <a:pt x="1689100" y="3378200"/>
                  </a:cubicBezTo>
                  <a:cubicBezTo>
                    <a:pt x="756236" y="3378200"/>
                    <a:pt x="0" y="2621964"/>
                    <a:pt x="0" y="1689100"/>
                  </a:cubicBezTo>
                  <a:cubicBezTo>
                    <a:pt x="0" y="756236"/>
                    <a:pt x="756236" y="0"/>
                    <a:pt x="1689100" y="0"/>
                  </a:cubicBezTo>
                  <a:close/>
                </a:path>
              </a:pathLst>
            </a:cu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8" name="TextBox 6"/>
            <p:cNvSpPr txBox="1"/>
            <p:nvPr/>
          </p:nvSpPr>
          <p:spPr>
            <a:xfrm>
              <a:off x="5148064" y="2427734"/>
              <a:ext cx="2339642" cy="609728"/>
            </a:xfrm>
            <a:prstGeom prst="rect">
              <a:avLst/>
            </a:prstGeom>
            <a:noFill/>
          </p:spPr>
          <p:txBody>
            <a:bodyPr wrap="square" lIns="72000" tIns="0" rIns="72000" bIns="0" anchor="ctr" anchorCtr="0">
              <a:noAutofit/>
            </a:bodyPr>
            <a:lstStyle/>
            <a:p>
              <a:pPr defTabSz="914378">
                <a:lnSpc>
                  <a:spcPct val="120000"/>
                </a:lnSpc>
                <a:defRPr/>
              </a:pPr>
              <a:r>
                <a:rPr lang="zh-CN" altLang="en-US" sz="900" dirty="0">
                  <a:latin typeface="微软雅黑" panose="020B0503020204020204" pitchFamily="34" charset="-122"/>
                  <a:ea typeface="微软雅黑" panose="020B0503020204020204" pitchFamily="34" charset="-122"/>
                  <a:cs typeface="+mn-ea"/>
                  <a:sym typeface="inpin heiti" panose="00000500000000000000" pitchFamily="2" charset="-122"/>
                </a:rPr>
                <a:t>有人把中枢神经递质称作大脑的基本“调料”，大脑内分泌的神经递质不同，人的心情“味道”会发生改变。</a:t>
              </a:r>
            </a:p>
          </p:txBody>
        </p:sp>
        <p:sp>
          <p:nvSpPr>
            <p:cNvPr id="9" name="Rectangle 8"/>
            <p:cNvSpPr/>
            <p:nvPr/>
          </p:nvSpPr>
          <p:spPr>
            <a:xfrm>
              <a:off x="5148064" y="2142921"/>
              <a:ext cx="1842997" cy="184666"/>
            </a:xfrm>
            <a:prstGeom prst="rect">
              <a:avLst/>
            </a:prstGeom>
          </p:spPr>
          <p:txBody>
            <a:bodyPr wrap="none" lIns="72000" tIns="0" rIns="72000" bIns="0">
              <a:noAutofit/>
            </a:bodyPr>
            <a:lstStyle/>
            <a:p>
              <a:pPr lvl="0" defTabSz="914378">
                <a:defRPr/>
              </a:pPr>
              <a:r>
                <a:rPr lang="zh-CN" altLang="en-US" b="1" dirty="0">
                  <a:solidFill>
                    <a:schemeClr val="accent2"/>
                  </a:solidFill>
                  <a:latin typeface="微软雅黑" panose="020B0503020204020204" pitchFamily="34" charset="-122"/>
                  <a:ea typeface="微软雅黑" panose="020B0503020204020204" pitchFamily="34" charset="-122"/>
                  <a:cs typeface="+mn-ea"/>
                  <a:sym typeface="inpin heiti" panose="00000500000000000000" pitchFamily="2" charset="-122"/>
                </a:rPr>
                <a:t>中枢神经递质与情绪的关系</a:t>
              </a:r>
            </a:p>
          </p:txBody>
        </p:sp>
      </p:grpSp>
      <p:grpSp>
        <p:nvGrpSpPr>
          <p:cNvPr id="2" name="组合 1"/>
          <p:cNvGrpSpPr/>
          <p:nvPr/>
        </p:nvGrpSpPr>
        <p:grpSpPr>
          <a:xfrm>
            <a:off x="2038785" y="1304925"/>
            <a:ext cx="2764672" cy="2533650"/>
            <a:chOff x="2038785" y="1304925"/>
            <a:chExt cx="2764672" cy="2533650"/>
          </a:xfrm>
        </p:grpSpPr>
        <p:sp>
          <p:nvSpPr>
            <p:cNvPr id="5" name="Freeform: Shape 7"/>
            <p:cNvSpPr/>
            <p:nvPr/>
          </p:nvSpPr>
          <p:spPr>
            <a:xfrm>
              <a:off x="2463815" y="1304925"/>
              <a:ext cx="2339642" cy="2533650"/>
            </a:xfrm>
            <a:custGeom>
              <a:avLst/>
              <a:gdLst>
                <a:gd name="connsiteX0" fmla="*/ 1430422 w 3119522"/>
                <a:gd name="connsiteY0" fmla="*/ 0 h 3378200"/>
                <a:gd name="connsiteX1" fmla="*/ 3119522 w 3119522"/>
                <a:gd name="connsiteY1" fmla="*/ 1689100 h 3378200"/>
                <a:gd name="connsiteX2" fmla="*/ 1430422 w 3119522"/>
                <a:gd name="connsiteY2" fmla="*/ 3378200 h 3378200"/>
                <a:gd name="connsiteX3" fmla="*/ 29794 w 3119522"/>
                <a:gd name="connsiteY3" fmla="*/ 2633492 h 3378200"/>
                <a:gd name="connsiteX4" fmla="*/ 0 w 3119522"/>
                <a:gd name="connsiteY4" fmla="*/ 2584450 h 3378200"/>
                <a:gd name="connsiteX5" fmla="*/ 816434 w 3119522"/>
                <a:gd name="connsiteY5" fmla="*/ 2584450 h 3378200"/>
                <a:gd name="connsiteX6" fmla="*/ 823273 w 3119522"/>
                <a:gd name="connsiteY6" fmla="*/ 2589564 h 3378200"/>
                <a:gd name="connsiteX7" fmla="*/ 1430422 w 3119522"/>
                <a:gd name="connsiteY7" fmla="*/ 2775022 h 3378200"/>
                <a:gd name="connsiteX8" fmla="*/ 2516344 w 3119522"/>
                <a:gd name="connsiteY8" fmla="*/ 1689100 h 3378200"/>
                <a:gd name="connsiteX9" fmla="*/ 1430422 w 3119522"/>
                <a:gd name="connsiteY9" fmla="*/ 603178 h 3378200"/>
                <a:gd name="connsiteX10" fmla="*/ 823273 w 3119522"/>
                <a:gd name="connsiteY10" fmla="*/ 788636 h 3378200"/>
                <a:gd name="connsiteX11" fmla="*/ 816434 w 3119522"/>
                <a:gd name="connsiteY11" fmla="*/ 793750 h 3378200"/>
                <a:gd name="connsiteX12" fmla="*/ 0 w 3119522"/>
                <a:gd name="connsiteY12" fmla="*/ 793750 h 3378200"/>
                <a:gd name="connsiteX13" fmla="*/ 29794 w 3119522"/>
                <a:gd name="connsiteY13" fmla="*/ 744708 h 3378200"/>
                <a:gd name="connsiteX14" fmla="*/ 1430422 w 3119522"/>
                <a:gd name="connsiteY14" fmla="*/ 0 h 33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19522" h="3378200">
                  <a:moveTo>
                    <a:pt x="1430422" y="0"/>
                  </a:moveTo>
                  <a:cubicBezTo>
                    <a:pt x="2363286" y="0"/>
                    <a:pt x="3119522" y="756236"/>
                    <a:pt x="3119522" y="1689100"/>
                  </a:cubicBezTo>
                  <a:cubicBezTo>
                    <a:pt x="3119522" y="2621964"/>
                    <a:pt x="2363286" y="3378200"/>
                    <a:pt x="1430422" y="3378200"/>
                  </a:cubicBezTo>
                  <a:cubicBezTo>
                    <a:pt x="847382" y="3378200"/>
                    <a:pt x="333337" y="3082796"/>
                    <a:pt x="29794" y="2633492"/>
                  </a:cubicBezTo>
                  <a:lnTo>
                    <a:pt x="0" y="2584450"/>
                  </a:lnTo>
                  <a:lnTo>
                    <a:pt x="816434" y="2584450"/>
                  </a:lnTo>
                  <a:lnTo>
                    <a:pt x="823273" y="2589564"/>
                  </a:lnTo>
                  <a:cubicBezTo>
                    <a:pt x="996587" y="2706653"/>
                    <a:pt x="1205520" y="2775022"/>
                    <a:pt x="1430422" y="2775022"/>
                  </a:cubicBezTo>
                  <a:cubicBezTo>
                    <a:pt x="2030160" y="2775022"/>
                    <a:pt x="2516344" y="2288838"/>
                    <a:pt x="2516344" y="1689100"/>
                  </a:cubicBezTo>
                  <a:cubicBezTo>
                    <a:pt x="2516344" y="1089362"/>
                    <a:pt x="2030160" y="603178"/>
                    <a:pt x="1430422" y="603178"/>
                  </a:cubicBezTo>
                  <a:cubicBezTo>
                    <a:pt x="1205520" y="603178"/>
                    <a:pt x="996587" y="671547"/>
                    <a:pt x="823273" y="788636"/>
                  </a:cubicBezTo>
                  <a:lnTo>
                    <a:pt x="816434" y="793750"/>
                  </a:lnTo>
                  <a:lnTo>
                    <a:pt x="0" y="793750"/>
                  </a:lnTo>
                  <a:lnTo>
                    <a:pt x="29794" y="744708"/>
                  </a:lnTo>
                  <a:cubicBezTo>
                    <a:pt x="333337" y="295405"/>
                    <a:pt x="847382" y="0"/>
                    <a:pt x="1430422" y="0"/>
                  </a:cubicBez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0" name="TextBox 10"/>
            <p:cNvSpPr txBox="1"/>
            <p:nvPr/>
          </p:nvSpPr>
          <p:spPr>
            <a:xfrm>
              <a:off x="2038785" y="2489623"/>
              <a:ext cx="1805711" cy="442167"/>
            </a:xfrm>
            <a:prstGeom prst="rect">
              <a:avLst/>
            </a:prstGeom>
            <a:noFill/>
          </p:spPr>
          <p:txBody>
            <a:bodyPr wrap="square" lIns="72000" tIns="0" rIns="72000" bIns="0" anchor="ctr" anchorCtr="0">
              <a:normAutofit fontScale="85000" lnSpcReduction="10000"/>
            </a:bodyPr>
            <a:lstStyle/>
            <a:p>
              <a:pPr algn="r" defTabSz="914378">
                <a:lnSpc>
                  <a:spcPct val="120000"/>
                </a:lnSpc>
                <a:defRPr/>
              </a:pPr>
              <a:r>
                <a:rPr lang="zh-CN" altLang="en-US" sz="1050" dirty="0">
                  <a:latin typeface="微软雅黑" panose="020B0503020204020204" pitchFamily="34" charset="-122"/>
                  <a:ea typeface="微软雅黑" panose="020B0503020204020204" pitchFamily="34" charset="-122"/>
                  <a:cs typeface="+mn-ea"/>
                  <a:sym typeface="inpin heiti" panose="00000500000000000000" pitchFamily="2" charset="-122"/>
                </a:rPr>
                <a:t>情绪脑即边缘系统，众多研究表明，边缘系统在情绪的发生中起重要作用。</a:t>
              </a:r>
            </a:p>
          </p:txBody>
        </p:sp>
        <p:sp>
          <p:nvSpPr>
            <p:cNvPr id="11" name="Rectangle 11"/>
            <p:cNvSpPr/>
            <p:nvPr/>
          </p:nvSpPr>
          <p:spPr>
            <a:xfrm>
              <a:off x="2046209" y="2142921"/>
              <a:ext cx="1805711" cy="184666"/>
            </a:xfrm>
            <a:prstGeom prst="rect">
              <a:avLst/>
            </a:prstGeom>
          </p:spPr>
          <p:txBody>
            <a:bodyPr wrap="none" lIns="72000" tIns="0" rIns="72000" bIns="0">
              <a:noAutofit/>
            </a:bodyPr>
            <a:lstStyle/>
            <a:p>
              <a:pPr lvl="0" algn="r" defTabSz="914378">
                <a:defRPr/>
              </a:pPr>
              <a:r>
                <a:rPr lang="zh-CN" altLang="en-US" b="1" dirty="0">
                  <a:solidFill>
                    <a:schemeClr val="accent1"/>
                  </a:solidFill>
                  <a:latin typeface="微软雅黑" panose="020B0503020204020204" pitchFamily="34" charset="-122"/>
                  <a:ea typeface="微软雅黑" panose="020B0503020204020204" pitchFamily="34" charset="-122"/>
                  <a:cs typeface="+mn-ea"/>
                  <a:sym typeface="inpin heiti" panose="00000500000000000000" pitchFamily="2" charset="-122"/>
                </a:rPr>
                <a:t>情绪的脑结构基础</a:t>
              </a:r>
            </a:p>
          </p:txBody>
        </p:sp>
      </p:grpSp>
      <p:sp>
        <p:nvSpPr>
          <p:cNvPr id="17" name="Title 1">
            <a:extLst>
              <a:ext uri="{FF2B5EF4-FFF2-40B4-BE49-F238E27FC236}">
                <a16:creationId xmlns:a16="http://schemas.microsoft.com/office/drawing/2014/main" xmlns="" id="{6E726D35-B486-48E5-AED4-9F231E4110A2}"/>
              </a:ext>
            </a:extLst>
          </p:cNvPr>
          <p:cNvSpPr txBox="1">
            <a:spLocks/>
          </p:cNvSpPr>
          <p:nvPr/>
        </p:nvSpPr>
        <p:spPr>
          <a:xfrm>
            <a:off x="539552" y="331293"/>
            <a:ext cx="331236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心理与行为的生物基础</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8" name="矩形 17">
            <a:extLst>
              <a:ext uri="{FF2B5EF4-FFF2-40B4-BE49-F238E27FC236}">
                <a16:creationId xmlns:a16="http://schemas.microsoft.com/office/drawing/2014/main" xmlns="" id="{DA25C9D1-1022-45A6-B64B-49D073F74CD4}"/>
              </a:ext>
            </a:extLst>
          </p:cNvPr>
          <p:cNvSpPr/>
          <p:nvPr/>
        </p:nvSpPr>
        <p:spPr>
          <a:xfrm>
            <a:off x="82758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二、情绪活动的生理基础</a:t>
            </a:r>
          </a:p>
        </p:txBody>
      </p:sp>
      <p:cxnSp>
        <p:nvCxnSpPr>
          <p:cNvPr id="14" name="直接连接符 13">
            <a:extLst>
              <a:ext uri="{FF2B5EF4-FFF2-40B4-BE49-F238E27FC236}">
                <a16:creationId xmlns:a16="http://schemas.microsoft.com/office/drawing/2014/main" xmlns="" id="{A8C96CDF-4572-472E-A9F6-D2B08EC02CDE}"/>
              </a:ext>
            </a:extLst>
          </p:cNvPr>
          <p:cNvCxnSpPr>
            <a:cxnSpLocks/>
          </p:cNvCxnSpPr>
          <p:nvPr/>
        </p:nvCxnSpPr>
        <p:spPr>
          <a:xfrm flipH="1">
            <a:off x="611560" y="1131590"/>
            <a:ext cx="194421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 name="等腰三角形 14">
            <a:extLst>
              <a:ext uri="{FF2B5EF4-FFF2-40B4-BE49-F238E27FC236}">
                <a16:creationId xmlns:a16="http://schemas.microsoft.com/office/drawing/2014/main" xmlns="" id="{1C4209FC-273C-4BC8-951B-423F9A7A3279}"/>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6" name="直接连接符 15">
            <a:extLst>
              <a:ext uri="{FF2B5EF4-FFF2-40B4-BE49-F238E27FC236}">
                <a16:creationId xmlns:a16="http://schemas.microsoft.com/office/drawing/2014/main" xmlns="" id="{C19607FF-6084-4CDD-81D2-43BF51428401}"/>
              </a:ext>
            </a:extLst>
          </p:cNvPr>
          <p:cNvCxnSpPr>
            <a:cxnSpLocks/>
          </p:cNvCxnSpPr>
          <p:nvPr/>
        </p:nvCxnSpPr>
        <p:spPr>
          <a:xfrm>
            <a:off x="3707904" y="521032"/>
            <a:ext cx="5436096"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0" name="等腰三角形 19">
            <a:extLst>
              <a:ext uri="{FF2B5EF4-FFF2-40B4-BE49-F238E27FC236}">
                <a16:creationId xmlns:a16="http://schemas.microsoft.com/office/drawing/2014/main" xmlns="" id="{5C02764C-F54F-42D1-891E-CE4ACAF71885}"/>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67290659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1+#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719943" y="1460539"/>
            <a:ext cx="1890486" cy="2768181"/>
            <a:chOff x="1719943" y="1460539"/>
            <a:chExt cx="1890486" cy="2768181"/>
          </a:xfrm>
        </p:grpSpPr>
        <p:sp>
          <p:nvSpPr>
            <p:cNvPr id="4" name="矩形 3"/>
            <p:cNvSpPr/>
            <p:nvPr/>
          </p:nvSpPr>
          <p:spPr>
            <a:xfrm>
              <a:off x="1719943" y="3476485"/>
              <a:ext cx="1890486" cy="752235"/>
            </a:xfrm>
            <a:prstGeom prst="rect">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70000" lnSpcReduction="20000"/>
            </a:bodyPr>
            <a:lstStyle/>
            <a:p>
              <a:pPr algn="ctr"/>
              <a:endParaRPr lang="en-US" altLang="zh-CN" sz="7200" b="1"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8" name="矩形 7"/>
            <p:cNvSpPr/>
            <p:nvPr/>
          </p:nvSpPr>
          <p:spPr>
            <a:xfrm>
              <a:off x="1827314" y="1460539"/>
              <a:ext cx="1675744" cy="561785"/>
            </a:xfrm>
            <a:prstGeom prst="rect">
              <a:avLst/>
            </a:prstGeom>
          </p:spPr>
          <p:txBody>
            <a:bodyPr wrap="none" lIns="72000" tIns="0" rIns="72000" bIns="0">
              <a:normAutofit/>
            </a:bodyPr>
            <a:lstStyle/>
            <a:p>
              <a:pPr lvl="0" algn="ctr" defTabSz="914378">
                <a:defRPr/>
              </a:pP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人格特征的</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lvl="0" algn="ctr" defTabSz="914378">
                <a:defRPr/>
              </a:pP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神经化学基础</a:t>
              </a:r>
            </a:p>
          </p:txBody>
        </p:sp>
        <p:grpSp>
          <p:nvGrpSpPr>
            <p:cNvPr id="9" name="组合 8"/>
            <p:cNvGrpSpPr/>
            <p:nvPr/>
          </p:nvGrpSpPr>
          <p:grpSpPr>
            <a:xfrm>
              <a:off x="2369144" y="2120821"/>
              <a:ext cx="624691" cy="1377036"/>
              <a:chOff x="5346700" y="1895476"/>
              <a:chExt cx="1825625" cy="4024312"/>
            </a:xfrm>
            <a:solidFill>
              <a:schemeClr val="accent1"/>
            </a:solidFill>
          </p:grpSpPr>
          <p:sp>
            <p:nvSpPr>
              <p:cNvPr id="20" name="任意多边形: 形状 19"/>
              <p:cNvSpPr>
                <a:spLocks/>
              </p:cNvSpPr>
              <p:nvPr/>
            </p:nvSpPr>
            <p:spPr bwMode="auto">
              <a:xfrm>
                <a:off x="5829300" y="1895476"/>
                <a:ext cx="839788" cy="836613"/>
              </a:xfrm>
              <a:custGeom>
                <a:avLst/>
                <a:gdLst>
                  <a:gd name="T0" fmla="*/ 82 w 82"/>
                  <a:gd name="T1" fmla="*/ 41 h 82"/>
                  <a:gd name="T2" fmla="*/ 41 w 82"/>
                  <a:gd name="T3" fmla="*/ 82 h 82"/>
                  <a:gd name="T4" fmla="*/ 0 w 82"/>
                  <a:gd name="T5" fmla="*/ 41 h 82"/>
                  <a:gd name="T6" fmla="*/ 41 w 82"/>
                  <a:gd name="T7" fmla="*/ 0 h 82"/>
                  <a:gd name="T8" fmla="*/ 82 w 82"/>
                  <a:gd name="T9" fmla="*/ 41 h 82"/>
                  <a:gd name="T10" fmla="*/ 82 w 82"/>
                  <a:gd name="T11" fmla="*/ 41 h 82"/>
                  <a:gd name="T12" fmla="*/ 82 w 82"/>
                  <a:gd name="T13" fmla="*/ 41 h 82"/>
                </a:gdLst>
                <a:ahLst/>
                <a:cxnLst>
                  <a:cxn ang="0">
                    <a:pos x="T0" y="T1"/>
                  </a:cxn>
                  <a:cxn ang="0">
                    <a:pos x="T2" y="T3"/>
                  </a:cxn>
                  <a:cxn ang="0">
                    <a:pos x="T4" y="T5"/>
                  </a:cxn>
                  <a:cxn ang="0">
                    <a:pos x="T6" y="T7"/>
                  </a:cxn>
                  <a:cxn ang="0">
                    <a:pos x="T8" y="T9"/>
                  </a:cxn>
                  <a:cxn ang="0">
                    <a:pos x="T10" y="T11"/>
                  </a:cxn>
                  <a:cxn ang="0">
                    <a:pos x="T12" y="T13"/>
                  </a:cxn>
                </a:cxnLst>
                <a:rect l="0" t="0" r="r" b="b"/>
                <a:pathLst>
                  <a:path w="82" h="82">
                    <a:moveTo>
                      <a:pt x="82" y="41"/>
                    </a:moveTo>
                    <a:cubicBezTo>
                      <a:pt x="82" y="63"/>
                      <a:pt x="63" y="82"/>
                      <a:pt x="41" y="82"/>
                    </a:cubicBezTo>
                    <a:cubicBezTo>
                      <a:pt x="18" y="82"/>
                      <a:pt x="0" y="63"/>
                      <a:pt x="0" y="41"/>
                    </a:cubicBezTo>
                    <a:cubicBezTo>
                      <a:pt x="0" y="18"/>
                      <a:pt x="18" y="0"/>
                      <a:pt x="41" y="0"/>
                    </a:cubicBezTo>
                    <a:cubicBezTo>
                      <a:pt x="63" y="0"/>
                      <a:pt x="82" y="18"/>
                      <a:pt x="82" y="41"/>
                    </a:cubicBezTo>
                    <a:close/>
                    <a:moveTo>
                      <a:pt x="82" y="41"/>
                    </a:moveTo>
                    <a:cubicBezTo>
                      <a:pt x="82" y="41"/>
                      <a:pt x="82" y="41"/>
                      <a:pt x="82"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1" name="任意多边形: 形状 20"/>
              <p:cNvSpPr>
                <a:spLocks/>
              </p:cNvSpPr>
              <p:nvPr/>
            </p:nvSpPr>
            <p:spPr bwMode="auto">
              <a:xfrm>
                <a:off x="5346700" y="2119313"/>
                <a:ext cx="1825625" cy="3800475"/>
              </a:xfrm>
              <a:custGeom>
                <a:avLst/>
                <a:gdLst>
                  <a:gd name="T0" fmla="*/ 174 w 178"/>
                  <a:gd name="T1" fmla="*/ 15 h 372"/>
                  <a:gd name="T2" fmla="*/ 156 w 178"/>
                  <a:gd name="T3" fmla="*/ 2 h 372"/>
                  <a:gd name="T4" fmla="*/ 143 w 178"/>
                  <a:gd name="T5" fmla="*/ 19 h 372"/>
                  <a:gd name="T6" fmla="*/ 112 w 178"/>
                  <a:gd name="T7" fmla="*/ 68 h 372"/>
                  <a:gd name="T8" fmla="*/ 98 w 178"/>
                  <a:gd name="T9" fmla="*/ 62 h 372"/>
                  <a:gd name="T10" fmla="*/ 88 w 178"/>
                  <a:gd name="T11" fmla="*/ 72 h 372"/>
                  <a:gd name="T12" fmla="*/ 78 w 178"/>
                  <a:gd name="T13" fmla="*/ 62 h 372"/>
                  <a:gd name="T14" fmla="*/ 78 w 178"/>
                  <a:gd name="T15" fmla="*/ 62 h 372"/>
                  <a:gd name="T16" fmla="*/ 65 w 178"/>
                  <a:gd name="T17" fmla="*/ 67 h 372"/>
                  <a:gd name="T18" fmla="*/ 35 w 178"/>
                  <a:gd name="T19" fmla="*/ 19 h 372"/>
                  <a:gd name="T20" fmla="*/ 22 w 178"/>
                  <a:gd name="T21" fmla="*/ 2 h 372"/>
                  <a:gd name="T22" fmla="*/ 4 w 178"/>
                  <a:gd name="T23" fmla="*/ 15 h 372"/>
                  <a:gd name="T24" fmla="*/ 47 w 178"/>
                  <a:gd name="T25" fmla="*/ 93 h 372"/>
                  <a:gd name="T26" fmla="*/ 46 w 178"/>
                  <a:gd name="T27" fmla="*/ 97 h 372"/>
                  <a:gd name="T28" fmla="*/ 46 w 178"/>
                  <a:gd name="T29" fmla="*/ 187 h 372"/>
                  <a:gd name="T30" fmla="*/ 49 w 178"/>
                  <a:gd name="T31" fmla="*/ 199 h 372"/>
                  <a:gd name="T32" fmla="*/ 48 w 178"/>
                  <a:gd name="T33" fmla="*/ 202 h 372"/>
                  <a:gd name="T34" fmla="*/ 48 w 178"/>
                  <a:gd name="T35" fmla="*/ 353 h 372"/>
                  <a:gd name="T36" fmla="*/ 67 w 178"/>
                  <a:gd name="T37" fmla="*/ 372 h 372"/>
                  <a:gd name="T38" fmla="*/ 86 w 178"/>
                  <a:gd name="T39" fmla="*/ 353 h 372"/>
                  <a:gd name="T40" fmla="*/ 86 w 178"/>
                  <a:gd name="T41" fmla="*/ 223 h 372"/>
                  <a:gd name="T42" fmla="*/ 88 w 178"/>
                  <a:gd name="T43" fmla="*/ 223 h 372"/>
                  <a:gd name="T44" fmla="*/ 88 w 178"/>
                  <a:gd name="T45" fmla="*/ 223 h 372"/>
                  <a:gd name="T46" fmla="*/ 88 w 178"/>
                  <a:gd name="T47" fmla="*/ 353 h 372"/>
                  <a:gd name="T48" fmla="*/ 107 w 178"/>
                  <a:gd name="T49" fmla="*/ 372 h 372"/>
                  <a:gd name="T50" fmla="*/ 126 w 178"/>
                  <a:gd name="T51" fmla="*/ 353 h 372"/>
                  <a:gd name="T52" fmla="*/ 126 w 178"/>
                  <a:gd name="T53" fmla="*/ 203 h 372"/>
                  <a:gd name="T54" fmla="*/ 130 w 178"/>
                  <a:gd name="T55" fmla="*/ 187 h 372"/>
                  <a:gd name="T56" fmla="*/ 130 w 178"/>
                  <a:gd name="T57" fmla="*/ 97 h 372"/>
                  <a:gd name="T58" fmla="*/ 129 w 178"/>
                  <a:gd name="T59" fmla="*/ 94 h 372"/>
                  <a:gd name="T60" fmla="*/ 131 w 178"/>
                  <a:gd name="T61" fmla="*/ 93 h 372"/>
                  <a:gd name="T62" fmla="*/ 174 w 178"/>
                  <a:gd name="T63" fmla="*/ 15 h 372"/>
                  <a:gd name="T64" fmla="*/ 88 w 178"/>
                  <a:gd name="T65" fmla="*/ 153 h 372"/>
                  <a:gd name="T66" fmla="*/ 88 w 178"/>
                  <a:gd name="T67" fmla="*/ 153 h 372"/>
                  <a:gd name="T68" fmla="*/ 78 w 178"/>
                  <a:gd name="T69" fmla="*/ 139 h 372"/>
                  <a:gd name="T70" fmla="*/ 86 w 178"/>
                  <a:gd name="T71" fmla="*/ 88 h 372"/>
                  <a:gd name="T72" fmla="*/ 87 w 178"/>
                  <a:gd name="T73" fmla="*/ 82 h 372"/>
                  <a:gd name="T74" fmla="*/ 88 w 178"/>
                  <a:gd name="T75" fmla="*/ 74 h 372"/>
                  <a:gd name="T76" fmla="*/ 88 w 178"/>
                  <a:gd name="T77" fmla="*/ 74 h 372"/>
                  <a:gd name="T78" fmla="*/ 98 w 178"/>
                  <a:gd name="T79" fmla="*/ 139 h 372"/>
                  <a:gd name="T80" fmla="*/ 88 w 178"/>
                  <a:gd name="T81" fmla="*/ 153 h 372"/>
                  <a:gd name="T82" fmla="*/ 88 w 178"/>
                  <a:gd name="T83" fmla="*/ 153 h 372"/>
                  <a:gd name="T84" fmla="*/ 88 w 178"/>
                  <a:gd name="T85" fmla="*/ 153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8" h="372">
                    <a:moveTo>
                      <a:pt x="174" y="15"/>
                    </a:moveTo>
                    <a:cubicBezTo>
                      <a:pt x="173" y="6"/>
                      <a:pt x="165" y="0"/>
                      <a:pt x="156" y="2"/>
                    </a:cubicBezTo>
                    <a:cubicBezTo>
                      <a:pt x="147" y="3"/>
                      <a:pt x="141" y="11"/>
                      <a:pt x="143" y="19"/>
                    </a:cubicBezTo>
                    <a:cubicBezTo>
                      <a:pt x="145" y="34"/>
                      <a:pt x="122" y="63"/>
                      <a:pt x="112" y="68"/>
                    </a:cubicBezTo>
                    <a:cubicBezTo>
                      <a:pt x="107" y="65"/>
                      <a:pt x="103" y="63"/>
                      <a:pt x="98" y="62"/>
                    </a:cubicBezTo>
                    <a:cubicBezTo>
                      <a:pt x="88" y="72"/>
                      <a:pt x="88" y="72"/>
                      <a:pt x="88" y="72"/>
                    </a:cubicBezTo>
                    <a:cubicBezTo>
                      <a:pt x="78" y="62"/>
                      <a:pt x="78" y="62"/>
                      <a:pt x="78" y="62"/>
                    </a:cubicBezTo>
                    <a:cubicBezTo>
                      <a:pt x="78" y="62"/>
                      <a:pt x="78" y="62"/>
                      <a:pt x="78" y="62"/>
                    </a:cubicBezTo>
                    <a:cubicBezTo>
                      <a:pt x="74" y="63"/>
                      <a:pt x="69" y="65"/>
                      <a:pt x="65" y="67"/>
                    </a:cubicBezTo>
                    <a:cubicBezTo>
                      <a:pt x="55" y="61"/>
                      <a:pt x="33" y="34"/>
                      <a:pt x="35" y="19"/>
                    </a:cubicBezTo>
                    <a:cubicBezTo>
                      <a:pt x="36" y="11"/>
                      <a:pt x="30" y="3"/>
                      <a:pt x="22" y="2"/>
                    </a:cubicBezTo>
                    <a:cubicBezTo>
                      <a:pt x="13" y="0"/>
                      <a:pt x="5" y="6"/>
                      <a:pt x="4" y="15"/>
                    </a:cubicBezTo>
                    <a:cubicBezTo>
                      <a:pt x="0" y="43"/>
                      <a:pt x="26" y="79"/>
                      <a:pt x="47" y="93"/>
                    </a:cubicBezTo>
                    <a:cubicBezTo>
                      <a:pt x="46" y="94"/>
                      <a:pt x="46" y="96"/>
                      <a:pt x="46" y="97"/>
                    </a:cubicBezTo>
                    <a:cubicBezTo>
                      <a:pt x="46" y="187"/>
                      <a:pt x="46" y="187"/>
                      <a:pt x="46" y="187"/>
                    </a:cubicBezTo>
                    <a:cubicBezTo>
                      <a:pt x="46" y="192"/>
                      <a:pt x="47" y="196"/>
                      <a:pt x="49" y="199"/>
                    </a:cubicBezTo>
                    <a:cubicBezTo>
                      <a:pt x="48" y="200"/>
                      <a:pt x="48" y="201"/>
                      <a:pt x="48" y="202"/>
                    </a:cubicBezTo>
                    <a:cubicBezTo>
                      <a:pt x="48" y="353"/>
                      <a:pt x="48" y="353"/>
                      <a:pt x="48" y="353"/>
                    </a:cubicBezTo>
                    <a:cubicBezTo>
                      <a:pt x="48" y="364"/>
                      <a:pt x="57" y="372"/>
                      <a:pt x="67" y="372"/>
                    </a:cubicBezTo>
                    <a:cubicBezTo>
                      <a:pt x="77" y="372"/>
                      <a:pt x="86" y="364"/>
                      <a:pt x="86" y="353"/>
                    </a:cubicBezTo>
                    <a:cubicBezTo>
                      <a:pt x="86" y="223"/>
                      <a:pt x="86" y="223"/>
                      <a:pt x="86" y="223"/>
                    </a:cubicBezTo>
                    <a:cubicBezTo>
                      <a:pt x="86" y="223"/>
                      <a:pt x="87" y="223"/>
                      <a:pt x="88" y="223"/>
                    </a:cubicBezTo>
                    <a:cubicBezTo>
                      <a:pt x="88" y="223"/>
                      <a:pt x="88" y="223"/>
                      <a:pt x="88" y="223"/>
                    </a:cubicBezTo>
                    <a:cubicBezTo>
                      <a:pt x="88" y="353"/>
                      <a:pt x="88" y="353"/>
                      <a:pt x="88" y="353"/>
                    </a:cubicBezTo>
                    <a:cubicBezTo>
                      <a:pt x="88" y="364"/>
                      <a:pt x="97" y="372"/>
                      <a:pt x="107" y="372"/>
                    </a:cubicBezTo>
                    <a:cubicBezTo>
                      <a:pt x="117" y="372"/>
                      <a:pt x="126" y="364"/>
                      <a:pt x="126" y="353"/>
                    </a:cubicBezTo>
                    <a:cubicBezTo>
                      <a:pt x="126" y="203"/>
                      <a:pt x="126" y="203"/>
                      <a:pt x="126" y="203"/>
                    </a:cubicBezTo>
                    <a:cubicBezTo>
                      <a:pt x="128" y="198"/>
                      <a:pt x="130" y="193"/>
                      <a:pt x="130" y="187"/>
                    </a:cubicBezTo>
                    <a:cubicBezTo>
                      <a:pt x="130" y="97"/>
                      <a:pt x="130" y="97"/>
                      <a:pt x="130" y="97"/>
                    </a:cubicBezTo>
                    <a:cubicBezTo>
                      <a:pt x="130" y="96"/>
                      <a:pt x="130" y="95"/>
                      <a:pt x="129" y="94"/>
                    </a:cubicBezTo>
                    <a:cubicBezTo>
                      <a:pt x="130" y="93"/>
                      <a:pt x="130" y="93"/>
                      <a:pt x="131" y="93"/>
                    </a:cubicBezTo>
                    <a:cubicBezTo>
                      <a:pt x="152" y="79"/>
                      <a:pt x="178" y="43"/>
                      <a:pt x="174" y="15"/>
                    </a:cubicBezTo>
                    <a:close/>
                    <a:moveTo>
                      <a:pt x="88" y="153"/>
                    </a:moveTo>
                    <a:cubicBezTo>
                      <a:pt x="88" y="153"/>
                      <a:pt x="88" y="153"/>
                      <a:pt x="88" y="153"/>
                    </a:cubicBezTo>
                    <a:cubicBezTo>
                      <a:pt x="78" y="139"/>
                      <a:pt x="78" y="139"/>
                      <a:pt x="78" y="139"/>
                    </a:cubicBezTo>
                    <a:cubicBezTo>
                      <a:pt x="86" y="88"/>
                      <a:pt x="86" y="88"/>
                      <a:pt x="86" y="88"/>
                    </a:cubicBezTo>
                    <a:cubicBezTo>
                      <a:pt x="86" y="86"/>
                      <a:pt x="87" y="84"/>
                      <a:pt x="87" y="82"/>
                    </a:cubicBezTo>
                    <a:cubicBezTo>
                      <a:pt x="88" y="74"/>
                      <a:pt x="88" y="74"/>
                      <a:pt x="88" y="74"/>
                    </a:cubicBezTo>
                    <a:cubicBezTo>
                      <a:pt x="88" y="74"/>
                      <a:pt x="88" y="74"/>
                      <a:pt x="88" y="74"/>
                    </a:cubicBezTo>
                    <a:cubicBezTo>
                      <a:pt x="98" y="139"/>
                      <a:pt x="98" y="139"/>
                      <a:pt x="98" y="139"/>
                    </a:cubicBezTo>
                    <a:lnTo>
                      <a:pt x="88" y="153"/>
                    </a:lnTo>
                    <a:close/>
                    <a:moveTo>
                      <a:pt x="88" y="153"/>
                    </a:moveTo>
                    <a:cubicBezTo>
                      <a:pt x="88" y="153"/>
                      <a:pt x="88" y="153"/>
                      <a:pt x="88" y="15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grpSp>
      <p:grpSp>
        <p:nvGrpSpPr>
          <p:cNvPr id="23" name="组合 22"/>
          <p:cNvGrpSpPr/>
          <p:nvPr/>
        </p:nvGrpSpPr>
        <p:grpSpPr>
          <a:xfrm>
            <a:off x="3610429" y="1003664"/>
            <a:ext cx="1890486" cy="3225056"/>
            <a:chOff x="3610429" y="1003664"/>
            <a:chExt cx="1890486" cy="3225056"/>
          </a:xfrm>
        </p:grpSpPr>
        <p:sp>
          <p:nvSpPr>
            <p:cNvPr id="5" name="矩形 4"/>
            <p:cNvSpPr/>
            <p:nvPr/>
          </p:nvSpPr>
          <p:spPr>
            <a:xfrm>
              <a:off x="3610429" y="3040981"/>
              <a:ext cx="1890486" cy="1187739"/>
            </a:xfrm>
            <a:prstGeom prst="rect">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92500" lnSpcReduction="10000"/>
            </a:bodyPr>
            <a:lstStyle/>
            <a:p>
              <a:pPr algn="ctr"/>
              <a:endParaRPr lang="en-US" altLang="zh-CN" sz="8000" b="1"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1" name="矩形 10"/>
            <p:cNvSpPr/>
            <p:nvPr/>
          </p:nvSpPr>
          <p:spPr>
            <a:xfrm>
              <a:off x="3732646" y="1003664"/>
              <a:ext cx="1675744" cy="624782"/>
            </a:xfrm>
            <a:prstGeom prst="rect">
              <a:avLst/>
            </a:prstGeom>
          </p:spPr>
          <p:txBody>
            <a:bodyPr wrap="none" lIns="72000" tIns="0" rIns="72000" bIns="0">
              <a:normAutofit/>
            </a:bodyPr>
            <a:lstStyle/>
            <a:p>
              <a:pPr lvl="0" algn="ctr" defTabSz="914378">
                <a:defRPr/>
              </a:pP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人格特征的行为</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lvl="0" algn="ctr" defTabSz="914378">
                <a:defRPr/>
              </a:pP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遗传学基础</a:t>
              </a:r>
            </a:p>
          </p:txBody>
        </p:sp>
        <p:grpSp>
          <p:nvGrpSpPr>
            <p:cNvPr id="12" name="组合 11"/>
            <p:cNvGrpSpPr/>
            <p:nvPr/>
          </p:nvGrpSpPr>
          <p:grpSpPr>
            <a:xfrm>
              <a:off x="4274476" y="1663947"/>
              <a:ext cx="624691" cy="1377036"/>
              <a:chOff x="5346700" y="1895476"/>
              <a:chExt cx="1825625" cy="4024312"/>
            </a:xfrm>
            <a:solidFill>
              <a:schemeClr val="accent2"/>
            </a:solidFill>
          </p:grpSpPr>
          <p:sp>
            <p:nvSpPr>
              <p:cNvPr id="18" name="任意多边形: 形状 17"/>
              <p:cNvSpPr>
                <a:spLocks/>
              </p:cNvSpPr>
              <p:nvPr/>
            </p:nvSpPr>
            <p:spPr bwMode="auto">
              <a:xfrm>
                <a:off x="5829300" y="1895476"/>
                <a:ext cx="839788" cy="836613"/>
              </a:xfrm>
              <a:custGeom>
                <a:avLst/>
                <a:gdLst>
                  <a:gd name="T0" fmla="*/ 82 w 82"/>
                  <a:gd name="T1" fmla="*/ 41 h 82"/>
                  <a:gd name="T2" fmla="*/ 41 w 82"/>
                  <a:gd name="T3" fmla="*/ 82 h 82"/>
                  <a:gd name="T4" fmla="*/ 0 w 82"/>
                  <a:gd name="T5" fmla="*/ 41 h 82"/>
                  <a:gd name="T6" fmla="*/ 41 w 82"/>
                  <a:gd name="T7" fmla="*/ 0 h 82"/>
                  <a:gd name="T8" fmla="*/ 82 w 82"/>
                  <a:gd name="T9" fmla="*/ 41 h 82"/>
                  <a:gd name="T10" fmla="*/ 82 w 82"/>
                  <a:gd name="T11" fmla="*/ 41 h 82"/>
                  <a:gd name="T12" fmla="*/ 82 w 82"/>
                  <a:gd name="T13" fmla="*/ 41 h 82"/>
                </a:gdLst>
                <a:ahLst/>
                <a:cxnLst>
                  <a:cxn ang="0">
                    <a:pos x="T0" y="T1"/>
                  </a:cxn>
                  <a:cxn ang="0">
                    <a:pos x="T2" y="T3"/>
                  </a:cxn>
                  <a:cxn ang="0">
                    <a:pos x="T4" y="T5"/>
                  </a:cxn>
                  <a:cxn ang="0">
                    <a:pos x="T6" y="T7"/>
                  </a:cxn>
                  <a:cxn ang="0">
                    <a:pos x="T8" y="T9"/>
                  </a:cxn>
                  <a:cxn ang="0">
                    <a:pos x="T10" y="T11"/>
                  </a:cxn>
                  <a:cxn ang="0">
                    <a:pos x="T12" y="T13"/>
                  </a:cxn>
                </a:cxnLst>
                <a:rect l="0" t="0" r="r" b="b"/>
                <a:pathLst>
                  <a:path w="82" h="82">
                    <a:moveTo>
                      <a:pt x="82" y="41"/>
                    </a:moveTo>
                    <a:cubicBezTo>
                      <a:pt x="82" y="63"/>
                      <a:pt x="63" y="82"/>
                      <a:pt x="41" y="82"/>
                    </a:cubicBezTo>
                    <a:cubicBezTo>
                      <a:pt x="18" y="82"/>
                      <a:pt x="0" y="63"/>
                      <a:pt x="0" y="41"/>
                    </a:cubicBezTo>
                    <a:cubicBezTo>
                      <a:pt x="0" y="18"/>
                      <a:pt x="18" y="0"/>
                      <a:pt x="41" y="0"/>
                    </a:cubicBezTo>
                    <a:cubicBezTo>
                      <a:pt x="63" y="0"/>
                      <a:pt x="82" y="18"/>
                      <a:pt x="82" y="41"/>
                    </a:cubicBezTo>
                    <a:close/>
                    <a:moveTo>
                      <a:pt x="82" y="41"/>
                    </a:moveTo>
                    <a:cubicBezTo>
                      <a:pt x="82" y="41"/>
                      <a:pt x="82" y="41"/>
                      <a:pt x="82"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9" name="任意多边形: 形状 18"/>
              <p:cNvSpPr>
                <a:spLocks/>
              </p:cNvSpPr>
              <p:nvPr/>
            </p:nvSpPr>
            <p:spPr bwMode="auto">
              <a:xfrm>
                <a:off x="5346700" y="2119313"/>
                <a:ext cx="1825625" cy="3800475"/>
              </a:xfrm>
              <a:custGeom>
                <a:avLst/>
                <a:gdLst>
                  <a:gd name="T0" fmla="*/ 174 w 178"/>
                  <a:gd name="T1" fmla="*/ 15 h 372"/>
                  <a:gd name="T2" fmla="*/ 156 w 178"/>
                  <a:gd name="T3" fmla="*/ 2 h 372"/>
                  <a:gd name="T4" fmla="*/ 143 w 178"/>
                  <a:gd name="T5" fmla="*/ 19 h 372"/>
                  <a:gd name="T6" fmla="*/ 112 w 178"/>
                  <a:gd name="T7" fmla="*/ 68 h 372"/>
                  <a:gd name="T8" fmla="*/ 98 w 178"/>
                  <a:gd name="T9" fmla="*/ 62 h 372"/>
                  <a:gd name="T10" fmla="*/ 88 w 178"/>
                  <a:gd name="T11" fmla="*/ 72 h 372"/>
                  <a:gd name="T12" fmla="*/ 78 w 178"/>
                  <a:gd name="T13" fmla="*/ 62 h 372"/>
                  <a:gd name="T14" fmla="*/ 78 w 178"/>
                  <a:gd name="T15" fmla="*/ 62 h 372"/>
                  <a:gd name="T16" fmla="*/ 65 w 178"/>
                  <a:gd name="T17" fmla="*/ 67 h 372"/>
                  <a:gd name="T18" fmla="*/ 35 w 178"/>
                  <a:gd name="T19" fmla="*/ 19 h 372"/>
                  <a:gd name="T20" fmla="*/ 22 w 178"/>
                  <a:gd name="T21" fmla="*/ 2 h 372"/>
                  <a:gd name="T22" fmla="*/ 4 w 178"/>
                  <a:gd name="T23" fmla="*/ 15 h 372"/>
                  <a:gd name="T24" fmla="*/ 47 w 178"/>
                  <a:gd name="T25" fmla="*/ 93 h 372"/>
                  <a:gd name="T26" fmla="*/ 46 w 178"/>
                  <a:gd name="T27" fmla="*/ 97 h 372"/>
                  <a:gd name="T28" fmla="*/ 46 w 178"/>
                  <a:gd name="T29" fmla="*/ 187 h 372"/>
                  <a:gd name="T30" fmla="*/ 49 w 178"/>
                  <a:gd name="T31" fmla="*/ 199 h 372"/>
                  <a:gd name="T32" fmla="*/ 48 w 178"/>
                  <a:gd name="T33" fmla="*/ 202 h 372"/>
                  <a:gd name="T34" fmla="*/ 48 w 178"/>
                  <a:gd name="T35" fmla="*/ 353 h 372"/>
                  <a:gd name="T36" fmla="*/ 67 w 178"/>
                  <a:gd name="T37" fmla="*/ 372 h 372"/>
                  <a:gd name="T38" fmla="*/ 86 w 178"/>
                  <a:gd name="T39" fmla="*/ 353 h 372"/>
                  <a:gd name="T40" fmla="*/ 86 w 178"/>
                  <a:gd name="T41" fmla="*/ 223 h 372"/>
                  <a:gd name="T42" fmla="*/ 88 w 178"/>
                  <a:gd name="T43" fmla="*/ 223 h 372"/>
                  <a:gd name="T44" fmla="*/ 88 w 178"/>
                  <a:gd name="T45" fmla="*/ 223 h 372"/>
                  <a:gd name="T46" fmla="*/ 88 w 178"/>
                  <a:gd name="T47" fmla="*/ 353 h 372"/>
                  <a:gd name="T48" fmla="*/ 107 w 178"/>
                  <a:gd name="T49" fmla="*/ 372 h 372"/>
                  <a:gd name="T50" fmla="*/ 126 w 178"/>
                  <a:gd name="T51" fmla="*/ 353 h 372"/>
                  <a:gd name="T52" fmla="*/ 126 w 178"/>
                  <a:gd name="T53" fmla="*/ 203 h 372"/>
                  <a:gd name="T54" fmla="*/ 130 w 178"/>
                  <a:gd name="T55" fmla="*/ 187 h 372"/>
                  <a:gd name="T56" fmla="*/ 130 w 178"/>
                  <a:gd name="T57" fmla="*/ 97 h 372"/>
                  <a:gd name="T58" fmla="*/ 129 w 178"/>
                  <a:gd name="T59" fmla="*/ 94 h 372"/>
                  <a:gd name="T60" fmla="*/ 131 w 178"/>
                  <a:gd name="T61" fmla="*/ 93 h 372"/>
                  <a:gd name="T62" fmla="*/ 174 w 178"/>
                  <a:gd name="T63" fmla="*/ 15 h 372"/>
                  <a:gd name="T64" fmla="*/ 88 w 178"/>
                  <a:gd name="T65" fmla="*/ 153 h 372"/>
                  <a:gd name="T66" fmla="*/ 88 w 178"/>
                  <a:gd name="T67" fmla="*/ 153 h 372"/>
                  <a:gd name="T68" fmla="*/ 78 w 178"/>
                  <a:gd name="T69" fmla="*/ 139 h 372"/>
                  <a:gd name="T70" fmla="*/ 86 w 178"/>
                  <a:gd name="T71" fmla="*/ 88 h 372"/>
                  <a:gd name="T72" fmla="*/ 87 w 178"/>
                  <a:gd name="T73" fmla="*/ 82 h 372"/>
                  <a:gd name="T74" fmla="*/ 88 w 178"/>
                  <a:gd name="T75" fmla="*/ 74 h 372"/>
                  <a:gd name="T76" fmla="*/ 88 w 178"/>
                  <a:gd name="T77" fmla="*/ 74 h 372"/>
                  <a:gd name="T78" fmla="*/ 98 w 178"/>
                  <a:gd name="T79" fmla="*/ 139 h 372"/>
                  <a:gd name="T80" fmla="*/ 88 w 178"/>
                  <a:gd name="T81" fmla="*/ 153 h 372"/>
                  <a:gd name="T82" fmla="*/ 88 w 178"/>
                  <a:gd name="T83" fmla="*/ 153 h 372"/>
                  <a:gd name="T84" fmla="*/ 88 w 178"/>
                  <a:gd name="T85" fmla="*/ 153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8" h="372">
                    <a:moveTo>
                      <a:pt x="174" y="15"/>
                    </a:moveTo>
                    <a:cubicBezTo>
                      <a:pt x="173" y="6"/>
                      <a:pt x="165" y="0"/>
                      <a:pt x="156" y="2"/>
                    </a:cubicBezTo>
                    <a:cubicBezTo>
                      <a:pt x="147" y="3"/>
                      <a:pt x="141" y="11"/>
                      <a:pt x="143" y="19"/>
                    </a:cubicBezTo>
                    <a:cubicBezTo>
                      <a:pt x="145" y="34"/>
                      <a:pt x="122" y="63"/>
                      <a:pt x="112" y="68"/>
                    </a:cubicBezTo>
                    <a:cubicBezTo>
                      <a:pt x="107" y="65"/>
                      <a:pt x="103" y="63"/>
                      <a:pt x="98" y="62"/>
                    </a:cubicBezTo>
                    <a:cubicBezTo>
                      <a:pt x="88" y="72"/>
                      <a:pt x="88" y="72"/>
                      <a:pt x="88" y="72"/>
                    </a:cubicBezTo>
                    <a:cubicBezTo>
                      <a:pt x="78" y="62"/>
                      <a:pt x="78" y="62"/>
                      <a:pt x="78" y="62"/>
                    </a:cubicBezTo>
                    <a:cubicBezTo>
                      <a:pt x="78" y="62"/>
                      <a:pt x="78" y="62"/>
                      <a:pt x="78" y="62"/>
                    </a:cubicBezTo>
                    <a:cubicBezTo>
                      <a:pt x="74" y="63"/>
                      <a:pt x="69" y="65"/>
                      <a:pt x="65" y="67"/>
                    </a:cubicBezTo>
                    <a:cubicBezTo>
                      <a:pt x="55" y="61"/>
                      <a:pt x="33" y="34"/>
                      <a:pt x="35" y="19"/>
                    </a:cubicBezTo>
                    <a:cubicBezTo>
                      <a:pt x="36" y="11"/>
                      <a:pt x="30" y="3"/>
                      <a:pt x="22" y="2"/>
                    </a:cubicBezTo>
                    <a:cubicBezTo>
                      <a:pt x="13" y="0"/>
                      <a:pt x="5" y="6"/>
                      <a:pt x="4" y="15"/>
                    </a:cubicBezTo>
                    <a:cubicBezTo>
                      <a:pt x="0" y="43"/>
                      <a:pt x="26" y="79"/>
                      <a:pt x="47" y="93"/>
                    </a:cubicBezTo>
                    <a:cubicBezTo>
                      <a:pt x="46" y="94"/>
                      <a:pt x="46" y="96"/>
                      <a:pt x="46" y="97"/>
                    </a:cubicBezTo>
                    <a:cubicBezTo>
                      <a:pt x="46" y="187"/>
                      <a:pt x="46" y="187"/>
                      <a:pt x="46" y="187"/>
                    </a:cubicBezTo>
                    <a:cubicBezTo>
                      <a:pt x="46" y="192"/>
                      <a:pt x="47" y="196"/>
                      <a:pt x="49" y="199"/>
                    </a:cubicBezTo>
                    <a:cubicBezTo>
                      <a:pt x="48" y="200"/>
                      <a:pt x="48" y="201"/>
                      <a:pt x="48" y="202"/>
                    </a:cubicBezTo>
                    <a:cubicBezTo>
                      <a:pt x="48" y="353"/>
                      <a:pt x="48" y="353"/>
                      <a:pt x="48" y="353"/>
                    </a:cubicBezTo>
                    <a:cubicBezTo>
                      <a:pt x="48" y="364"/>
                      <a:pt x="57" y="372"/>
                      <a:pt x="67" y="372"/>
                    </a:cubicBezTo>
                    <a:cubicBezTo>
                      <a:pt x="77" y="372"/>
                      <a:pt x="86" y="364"/>
                      <a:pt x="86" y="353"/>
                    </a:cubicBezTo>
                    <a:cubicBezTo>
                      <a:pt x="86" y="223"/>
                      <a:pt x="86" y="223"/>
                      <a:pt x="86" y="223"/>
                    </a:cubicBezTo>
                    <a:cubicBezTo>
                      <a:pt x="86" y="223"/>
                      <a:pt x="87" y="223"/>
                      <a:pt x="88" y="223"/>
                    </a:cubicBezTo>
                    <a:cubicBezTo>
                      <a:pt x="88" y="223"/>
                      <a:pt x="88" y="223"/>
                      <a:pt x="88" y="223"/>
                    </a:cubicBezTo>
                    <a:cubicBezTo>
                      <a:pt x="88" y="353"/>
                      <a:pt x="88" y="353"/>
                      <a:pt x="88" y="353"/>
                    </a:cubicBezTo>
                    <a:cubicBezTo>
                      <a:pt x="88" y="364"/>
                      <a:pt x="97" y="372"/>
                      <a:pt x="107" y="372"/>
                    </a:cubicBezTo>
                    <a:cubicBezTo>
                      <a:pt x="117" y="372"/>
                      <a:pt x="126" y="364"/>
                      <a:pt x="126" y="353"/>
                    </a:cubicBezTo>
                    <a:cubicBezTo>
                      <a:pt x="126" y="203"/>
                      <a:pt x="126" y="203"/>
                      <a:pt x="126" y="203"/>
                    </a:cubicBezTo>
                    <a:cubicBezTo>
                      <a:pt x="128" y="198"/>
                      <a:pt x="130" y="193"/>
                      <a:pt x="130" y="187"/>
                    </a:cubicBezTo>
                    <a:cubicBezTo>
                      <a:pt x="130" y="97"/>
                      <a:pt x="130" y="97"/>
                      <a:pt x="130" y="97"/>
                    </a:cubicBezTo>
                    <a:cubicBezTo>
                      <a:pt x="130" y="96"/>
                      <a:pt x="130" y="95"/>
                      <a:pt x="129" y="94"/>
                    </a:cubicBezTo>
                    <a:cubicBezTo>
                      <a:pt x="130" y="93"/>
                      <a:pt x="130" y="93"/>
                      <a:pt x="131" y="93"/>
                    </a:cubicBezTo>
                    <a:cubicBezTo>
                      <a:pt x="152" y="79"/>
                      <a:pt x="178" y="43"/>
                      <a:pt x="174" y="15"/>
                    </a:cubicBezTo>
                    <a:close/>
                    <a:moveTo>
                      <a:pt x="88" y="153"/>
                    </a:moveTo>
                    <a:cubicBezTo>
                      <a:pt x="88" y="153"/>
                      <a:pt x="88" y="153"/>
                      <a:pt x="88" y="153"/>
                    </a:cubicBezTo>
                    <a:cubicBezTo>
                      <a:pt x="78" y="139"/>
                      <a:pt x="78" y="139"/>
                      <a:pt x="78" y="139"/>
                    </a:cubicBezTo>
                    <a:cubicBezTo>
                      <a:pt x="86" y="88"/>
                      <a:pt x="86" y="88"/>
                      <a:pt x="86" y="88"/>
                    </a:cubicBezTo>
                    <a:cubicBezTo>
                      <a:pt x="86" y="86"/>
                      <a:pt x="87" y="84"/>
                      <a:pt x="87" y="82"/>
                    </a:cubicBezTo>
                    <a:cubicBezTo>
                      <a:pt x="88" y="74"/>
                      <a:pt x="88" y="74"/>
                      <a:pt x="88" y="74"/>
                    </a:cubicBezTo>
                    <a:cubicBezTo>
                      <a:pt x="88" y="74"/>
                      <a:pt x="88" y="74"/>
                      <a:pt x="88" y="74"/>
                    </a:cubicBezTo>
                    <a:cubicBezTo>
                      <a:pt x="98" y="139"/>
                      <a:pt x="98" y="139"/>
                      <a:pt x="98" y="139"/>
                    </a:cubicBezTo>
                    <a:lnTo>
                      <a:pt x="88" y="153"/>
                    </a:lnTo>
                    <a:close/>
                    <a:moveTo>
                      <a:pt x="88" y="153"/>
                    </a:moveTo>
                    <a:cubicBezTo>
                      <a:pt x="88" y="153"/>
                      <a:pt x="88" y="153"/>
                      <a:pt x="88" y="15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grpSp>
      <p:grpSp>
        <p:nvGrpSpPr>
          <p:cNvPr id="24" name="组合 23"/>
          <p:cNvGrpSpPr/>
          <p:nvPr/>
        </p:nvGrpSpPr>
        <p:grpSpPr>
          <a:xfrm>
            <a:off x="5500915" y="1178754"/>
            <a:ext cx="1890486" cy="3049965"/>
            <a:chOff x="5500915" y="1178754"/>
            <a:chExt cx="1890486" cy="3049965"/>
          </a:xfrm>
        </p:grpSpPr>
        <p:sp>
          <p:nvSpPr>
            <p:cNvPr id="6" name="矩形 5"/>
            <p:cNvSpPr/>
            <p:nvPr/>
          </p:nvSpPr>
          <p:spPr>
            <a:xfrm>
              <a:off x="5500915" y="3219141"/>
              <a:ext cx="1890486" cy="1009578"/>
            </a:xfrm>
            <a:prstGeom prst="rect">
              <a:avLst/>
            </a:prstGeom>
            <a:solidFill>
              <a:schemeClr val="accent4"/>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92500" lnSpcReduction="20000"/>
            </a:bodyPr>
            <a:lstStyle/>
            <a:p>
              <a:pPr algn="ctr"/>
              <a:endParaRPr lang="en-US" altLang="zh-CN" sz="8000" b="1"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4" name="矩形 13"/>
            <p:cNvSpPr/>
            <p:nvPr/>
          </p:nvSpPr>
          <p:spPr>
            <a:xfrm>
              <a:off x="5608285" y="1178754"/>
              <a:ext cx="1675744" cy="561785"/>
            </a:xfrm>
            <a:prstGeom prst="rect">
              <a:avLst/>
            </a:prstGeom>
          </p:spPr>
          <p:txBody>
            <a:bodyPr wrap="none" lIns="72000" tIns="0" rIns="72000" bIns="0">
              <a:normAutofit/>
            </a:bodyPr>
            <a:lstStyle/>
            <a:p>
              <a:pPr lvl="0" algn="ctr" defTabSz="914378">
                <a:defRPr/>
              </a:pP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人格特征的</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lvl="0" algn="ctr" defTabSz="914378">
                <a:defRPr/>
              </a:pP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脑结构基础</a:t>
              </a:r>
            </a:p>
          </p:txBody>
        </p:sp>
        <p:grpSp>
          <p:nvGrpSpPr>
            <p:cNvPr id="15" name="组合 14"/>
            <p:cNvGrpSpPr/>
            <p:nvPr/>
          </p:nvGrpSpPr>
          <p:grpSpPr>
            <a:xfrm>
              <a:off x="6150115" y="1839037"/>
              <a:ext cx="624691" cy="1377036"/>
              <a:chOff x="5346700" y="1895476"/>
              <a:chExt cx="1825625" cy="4024312"/>
            </a:xfrm>
            <a:solidFill>
              <a:schemeClr val="accent4"/>
            </a:solidFill>
          </p:grpSpPr>
          <p:sp>
            <p:nvSpPr>
              <p:cNvPr id="16" name="任意多边形: 形状 15"/>
              <p:cNvSpPr>
                <a:spLocks/>
              </p:cNvSpPr>
              <p:nvPr/>
            </p:nvSpPr>
            <p:spPr bwMode="auto">
              <a:xfrm>
                <a:off x="5829300" y="1895476"/>
                <a:ext cx="839788" cy="836613"/>
              </a:xfrm>
              <a:custGeom>
                <a:avLst/>
                <a:gdLst>
                  <a:gd name="T0" fmla="*/ 82 w 82"/>
                  <a:gd name="T1" fmla="*/ 41 h 82"/>
                  <a:gd name="T2" fmla="*/ 41 w 82"/>
                  <a:gd name="T3" fmla="*/ 82 h 82"/>
                  <a:gd name="T4" fmla="*/ 0 w 82"/>
                  <a:gd name="T5" fmla="*/ 41 h 82"/>
                  <a:gd name="T6" fmla="*/ 41 w 82"/>
                  <a:gd name="T7" fmla="*/ 0 h 82"/>
                  <a:gd name="T8" fmla="*/ 82 w 82"/>
                  <a:gd name="T9" fmla="*/ 41 h 82"/>
                  <a:gd name="T10" fmla="*/ 82 w 82"/>
                  <a:gd name="T11" fmla="*/ 41 h 82"/>
                  <a:gd name="T12" fmla="*/ 82 w 82"/>
                  <a:gd name="T13" fmla="*/ 41 h 82"/>
                </a:gdLst>
                <a:ahLst/>
                <a:cxnLst>
                  <a:cxn ang="0">
                    <a:pos x="T0" y="T1"/>
                  </a:cxn>
                  <a:cxn ang="0">
                    <a:pos x="T2" y="T3"/>
                  </a:cxn>
                  <a:cxn ang="0">
                    <a:pos x="T4" y="T5"/>
                  </a:cxn>
                  <a:cxn ang="0">
                    <a:pos x="T6" y="T7"/>
                  </a:cxn>
                  <a:cxn ang="0">
                    <a:pos x="T8" y="T9"/>
                  </a:cxn>
                  <a:cxn ang="0">
                    <a:pos x="T10" y="T11"/>
                  </a:cxn>
                  <a:cxn ang="0">
                    <a:pos x="T12" y="T13"/>
                  </a:cxn>
                </a:cxnLst>
                <a:rect l="0" t="0" r="r" b="b"/>
                <a:pathLst>
                  <a:path w="82" h="82">
                    <a:moveTo>
                      <a:pt x="82" y="41"/>
                    </a:moveTo>
                    <a:cubicBezTo>
                      <a:pt x="82" y="63"/>
                      <a:pt x="63" y="82"/>
                      <a:pt x="41" y="82"/>
                    </a:cubicBezTo>
                    <a:cubicBezTo>
                      <a:pt x="18" y="82"/>
                      <a:pt x="0" y="63"/>
                      <a:pt x="0" y="41"/>
                    </a:cubicBezTo>
                    <a:cubicBezTo>
                      <a:pt x="0" y="18"/>
                      <a:pt x="18" y="0"/>
                      <a:pt x="41" y="0"/>
                    </a:cubicBezTo>
                    <a:cubicBezTo>
                      <a:pt x="63" y="0"/>
                      <a:pt x="82" y="18"/>
                      <a:pt x="82" y="41"/>
                    </a:cubicBezTo>
                    <a:close/>
                    <a:moveTo>
                      <a:pt x="82" y="41"/>
                    </a:moveTo>
                    <a:cubicBezTo>
                      <a:pt x="82" y="41"/>
                      <a:pt x="82" y="41"/>
                      <a:pt x="82"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7" name="任意多边形: 形状 16"/>
              <p:cNvSpPr>
                <a:spLocks/>
              </p:cNvSpPr>
              <p:nvPr/>
            </p:nvSpPr>
            <p:spPr bwMode="auto">
              <a:xfrm>
                <a:off x="5346700" y="2119313"/>
                <a:ext cx="1825625" cy="3800475"/>
              </a:xfrm>
              <a:custGeom>
                <a:avLst/>
                <a:gdLst>
                  <a:gd name="T0" fmla="*/ 174 w 178"/>
                  <a:gd name="T1" fmla="*/ 15 h 372"/>
                  <a:gd name="T2" fmla="*/ 156 w 178"/>
                  <a:gd name="T3" fmla="*/ 2 h 372"/>
                  <a:gd name="T4" fmla="*/ 143 w 178"/>
                  <a:gd name="T5" fmla="*/ 19 h 372"/>
                  <a:gd name="T6" fmla="*/ 112 w 178"/>
                  <a:gd name="T7" fmla="*/ 68 h 372"/>
                  <a:gd name="T8" fmla="*/ 98 w 178"/>
                  <a:gd name="T9" fmla="*/ 62 h 372"/>
                  <a:gd name="T10" fmla="*/ 88 w 178"/>
                  <a:gd name="T11" fmla="*/ 72 h 372"/>
                  <a:gd name="T12" fmla="*/ 78 w 178"/>
                  <a:gd name="T13" fmla="*/ 62 h 372"/>
                  <a:gd name="T14" fmla="*/ 78 w 178"/>
                  <a:gd name="T15" fmla="*/ 62 h 372"/>
                  <a:gd name="T16" fmla="*/ 65 w 178"/>
                  <a:gd name="T17" fmla="*/ 67 h 372"/>
                  <a:gd name="T18" fmla="*/ 35 w 178"/>
                  <a:gd name="T19" fmla="*/ 19 h 372"/>
                  <a:gd name="T20" fmla="*/ 22 w 178"/>
                  <a:gd name="T21" fmla="*/ 2 h 372"/>
                  <a:gd name="T22" fmla="*/ 4 w 178"/>
                  <a:gd name="T23" fmla="*/ 15 h 372"/>
                  <a:gd name="T24" fmla="*/ 47 w 178"/>
                  <a:gd name="T25" fmla="*/ 93 h 372"/>
                  <a:gd name="T26" fmla="*/ 46 w 178"/>
                  <a:gd name="T27" fmla="*/ 97 h 372"/>
                  <a:gd name="T28" fmla="*/ 46 w 178"/>
                  <a:gd name="T29" fmla="*/ 187 h 372"/>
                  <a:gd name="T30" fmla="*/ 49 w 178"/>
                  <a:gd name="T31" fmla="*/ 199 h 372"/>
                  <a:gd name="T32" fmla="*/ 48 w 178"/>
                  <a:gd name="T33" fmla="*/ 202 h 372"/>
                  <a:gd name="T34" fmla="*/ 48 w 178"/>
                  <a:gd name="T35" fmla="*/ 353 h 372"/>
                  <a:gd name="T36" fmla="*/ 67 w 178"/>
                  <a:gd name="T37" fmla="*/ 372 h 372"/>
                  <a:gd name="T38" fmla="*/ 86 w 178"/>
                  <a:gd name="T39" fmla="*/ 353 h 372"/>
                  <a:gd name="T40" fmla="*/ 86 w 178"/>
                  <a:gd name="T41" fmla="*/ 223 h 372"/>
                  <a:gd name="T42" fmla="*/ 88 w 178"/>
                  <a:gd name="T43" fmla="*/ 223 h 372"/>
                  <a:gd name="T44" fmla="*/ 88 w 178"/>
                  <a:gd name="T45" fmla="*/ 223 h 372"/>
                  <a:gd name="T46" fmla="*/ 88 w 178"/>
                  <a:gd name="T47" fmla="*/ 353 h 372"/>
                  <a:gd name="T48" fmla="*/ 107 w 178"/>
                  <a:gd name="T49" fmla="*/ 372 h 372"/>
                  <a:gd name="T50" fmla="*/ 126 w 178"/>
                  <a:gd name="T51" fmla="*/ 353 h 372"/>
                  <a:gd name="T52" fmla="*/ 126 w 178"/>
                  <a:gd name="T53" fmla="*/ 203 h 372"/>
                  <a:gd name="T54" fmla="*/ 130 w 178"/>
                  <a:gd name="T55" fmla="*/ 187 h 372"/>
                  <a:gd name="T56" fmla="*/ 130 w 178"/>
                  <a:gd name="T57" fmla="*/ 97 h 372"/>
                  <a:gd name="T58" fmla="*/ 129 w 178"/>
                  <a:gd name="T59" fmla="*/ 94 h 372"/>
                  <a:gd name="T60" fmla="*/ 131 w 178"/>
                  <a:gd name="T61" fmla="*/ 93 h 372"/>
                  <a:gd name="T62" fmla="*/ 174 w 178"/>
                  <a:gd name="T63" fmla="*/ 15 h 372"/>
                  <a:gd name="T64" fmla="*/ 88 w 178"/>
                  <a:gd name="T65" fmla="*/ 153 h 372"/>
                  <a:gd name="T66" fmla="*/ 88 w 178"/>
                  <a:gd name="T67" fmla="*/ 153 h 372"/>
                  <a:gd name="T68" fmla="*/ 78 w 178"/>
                  <a:gd name="T69" fmla="*/ 139 h 372"/>
                  <a:gd name="T70" fmla="*/ 86 w 178"/>
                  <a:gd name="T71" fmla="*/ 88 h 372"/>
                  <a:gd name="T72" fmla="*/ 87 w 178"/>
                  <a:gd name="T73" fmla="*/ 82 h 372"/>
                  <a:gd name="T74" fmla="*/ 88 w 178"/>
                  <a:gd name="T75" fmla="*/ 74 h 372"/>
                  <a:gd name="T76" fmla="*/ 88 w 178"/>
                  <a:gd name="T77" fmla="*/ 74 h 372"/>
                  <a:gd name="T78" fmla="*/ 98 w 178"/>
                  <a:gd name="T79" fmla="*/ 139 h 372"/>
                  <a:gd name="T80" fmla="*/ 88 w 178"/>
                  <a:gd name="T81" fmla="*/ 153 h 372"/>
                  <a:gd name="T82" fmla="*/ 88 w 178"/>
                  <a:gd name="T83" fmla="*/ 153 h 372"/>
                  <a:gd name="T84" fmla="*/ 88 w 178"/>
                  <a:gd name="T85" fmla="*/ 153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8" h="372">
                    <a:moveTo>
                      <a:pt x="174" y="15"/>
                    </a:moveTo>
                    <a:cubicBezTo>
                      <a:pt x="173" y="6"/>
                      <a:pt x="165" y="0"/>
                      <a:pt x="156" y="2"/>
                    </a:cubicBezTo>
                    <a:cubicBezTo>
                      <a:pt x="147" y="3"/>
                      <a:pt x="141" y="11"/>
                      <a:pt x="143" y="19"/>
                    </a:cubicBezTo>
                    <a:cubicBezTo>
                      <a:pt x="145" y="34"/>
                      <a:pt x="122" y="63"/>
                      <a:pt x="112" y="68"/>
                    </a:cubicBezTo>
                    <a:cubicBezTo>
                      <a:pt x="107" y="65"/>
                      <a:pt x="103" y="63"/>
                      <a:pt x="98" y="62"/>
                    </a:cubicBezTo>
                    <a:cubicBezTo>
                      <a:pt x="88" y="72"/>
                      <a:pt x="88" y="72"/>
                      <a:pt x="88" y="72"/>
                    </a:cubicBezTo>
                    <a:cubicBezTo>
                      <a:pt x="78" y="62"/>
                      <a:pt x="78" y="62"/>
                      <a:pt x="78" y="62"/>
                    </a:cubicBezTo>
                    <a:cubicBezTo>
                      <a:pt x="78" y="62"/>
                      <a:pt x="78" y="62"/>
                      <a:pt x="78" y="62"/>
                    </a:cubicBezTo>
                    <a:cubicBezTo>
                      <a:pt x="74" y="63"/>
                      <a:pt x="69" y="65"/>
                      <a:pt x="65" y="67"/>
                    </a:cubicBezTo>
                    <a:cubicBezTo>
                      <a:pt x="55" y="61"/>
                      <a:pt x="33" y="34"/>
                      <a:pt x="35" y="19"/>
                    </a:cubicBezTo>
                    <a:cubicBezTo>
                      <a:pt x="36" y="11"/>
                      <a:pt x="30" y="3"/>
                      <a:pt x="22" y="2"/>
                    </a:cubicBezTo>
                    <a:cubicBezTo>
                      <a:pt x="13" y="0"/>
                      <a:pt x="5" y="6"/>
                      <a:pt x="4" y="15"/>
                    </a:cubicBezTo>
                    <a:cubicBezTo>
                      <a:pt x="0" y="43"/>
                      <a:pt x="26" y="79"/>
                      <a:pt x="47" y="93"/>
                    </a:cubicBezTo>
                    <a:cubicBezTo>
                      <a:pt x="46" y="94"/>
                      <a:pt x="46" y="96"/>
                      <a:pt x="46" y="97"/>
                    </a:cubicBezTo>
                    <a:cubicBezTo>
                      <a:pt x="46" y="187"/>
                      <a:pt x="46" y="187"/>
                      <a:pt x="46" y="187"/>
                    </a:cubicBezTo>
                    <a:cubicBezTo>
                      <a:pt x="46" y="192"/>
                      <a:pt x="47" y="196"/>
                      <a:pt x="49" y="199"/>
                    </a:cubicBezTo>
                    <a:cubicBezTo>
                      <a:pt x="48" y="200"/>
                      <a:pt x="48" y="201"/>
                      <a:pt x="48" y="202"/>
                    </a:cubicBezTo>
                    <a:cubicBezTo>
                      <a:pt x="48" y="353"/>
                      <a:pt x="48" y="353"/>
                      <a:pt x="48" y="353"/>
                    </a:cubicBezTo>
                    <a:cubicBezTo>
                      <a:pt x="48" y="364"/>
                      <a:pt x="57" y="372"/>
                      <a:pt x="67" y="372"/>
                    </a:cubicBezTo>
                    <a:cubicBezTo>
                      <a:pt x="77" y="372"/>
                      <a:pt x="86" y="364"/>
                      <a:pt x="86" y="353"/>
                    </a:cubicBezTo>
                    <a:cubicBezTo>
                      <a:pt x="86" y="223"/>
                      <a:pt x="86" y="223"/>
                      <a:pt x="86" y="223"/>
                    </a:cubicBezTo>
                    <a:cubicBezTo>
                      <a:pt x="86" y="223"/>
                      <a:pt x="87" y="223"/>
                      <a:pt x="88" y="223"/>
                    </a:cubicBezTo>
                    <a:cubicBezTo>
                      <a:pt x="88" y="223"/>
                      <a:pt x="88" y="223"/>
                      <a:pt x="88" y="223"/>
                    </a:cubicBezTo>
                    <a:cubicBezTo>
                      <a:pt x="88" y="353"/>
                      <a:pt x="88" y="353"/>
                      <a:pt x="88" y="353"/>
                    </a:cubicBezTo>
                    <a:cubicBezTo>
                      <a:pt x="88" y="364"/>
                      <a:pt x="97" y="372"/>
                      <a:pt x="107" y="372"/>
                    </a:cubicBezTo>
                    <a:cubicBezTo>
                      <a:pt x="117" y="372"/>
                      <a:pt x="126" y="364"/>
                      <a:pt x="126" y="353"/>
                    </a:cubicBezTo>
                    <a:cubicBezTo>
                      <a:pt x="126" y="203"/>
                      <a:pt x="126" y="203"/>
                      <a:pt x="126" y="203"/>
                    </a:cubicBezTo>
                    <a:cubicBezTo>
                      <a:pt x="128" y="198"/>
                      <a:pt x="130" y="193"/>
                      <a:pt x="130" y="187"/>
                    </a:cubicBezTo>
                    <a:cubicBezTo>
                      <a:pt x="130" y="97"/>
                      <a:pt x="130" y="97"/>
                      <a:pt x="130" y="97"/>
                    </a:cubicBezTo>
                    <a:cubicBezTo>
                      <a:pt x="130" y="96"/>
                      <a:pt x="130" y="95"/>
                      <a:pt x="129" y="94"/>
                    </a:cubicBezTo>
                    <a:cubicBezTo>
                      <a:pt x="130" y="93"/>
                      <a:pt x="130" y="93"/>
                      <a:pt x="131" y="93"/>
                    </a:cubicBezTo>
                    <a:cubicBezTo>
                      <a:pt x="152" y="79"/>
                      <a:pt x="178" y="43"/>
                      <a:pt x="174" y="15"/>
                    </a:cubicBezTo>
                    <a:close/>
                    <a:moveTo>
                      <a:pt x="88" y="153"/>
                    </a:moveTo>
                    <a:cubicBezTo>
                      <a:pt x="88" y="153"/>
                      <a:pt x="88" y="153"/>
                      <a:pt x="88" y="153"/>
                    </a:cubicBezTo>
                    <a:cubicBezTo>
                      <a:pt x="78" y="139"/>
                      <a:pt x="78" y="139"/>
                      <a:pt x="78" y="139"/>
                    </a:cubicBezTo>
                    <a:cubicBezTo>
                      <a:pt x="86" y="88"/>
                      <a:pt x="86" y="88"/>
                      <a:pt x="86" y="88"/>
                    </a:cubicBezTo>
                    <a:cubicBezTo>
                      <a:pt x="86" y="86"/>
                      <a:pt x="87" y="84"/>
                      <a:pt x="87" y="82"/>
                    </a:cubicBezTo>
                    <a:cubicBezTo>
                      <a:pt x="88" y="74"/>
                      <a:pt x="88" y="74"/>
                      <a:pt x="88" y="74"/>
                    </a:cubicBezTo>
                    <a:cubicBezTo>
                      <a:pt x="88" y="74"/>
                      <a:pt x="88" y="74"/>
                      <a:pt x="88" y="74"/>
                    </a:cubicBezTo>
                    <a:cubicBezTo>
                      <a:pt x="98" y="139"/>
                      <a:pt x="98" y="139"/>
                      <a:pt x="98" y="139"/>
                    </a:cubicBezTo>
                    <a:lnTo>
                      <a:pt x="88" y="153"/>
                    </a:lnTo>
                    <a:close/>
                    <a:moveTo>
                      <a:pt x="88" y="153"/>
                    </a:moveTo>
                    <a:cubicBezTo>
                      <a:pt x="88" y="153"/>
                      <a:pt x="88" y="153"/>
                      <a:pt x="88" y="15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grpSp>
      <p:sp>
        <p:nvSpPr>
          <p:cNvPr id="25" name="Title 1">
            <a:extLst>
              <a:ext uri="{FF2B5EF4-FFF2-40B4-BE49-F238E27FC236}">
                <a16:creationId xmlns:a16="http://schemas.microsoft.com/office/drawing/2014/main" xmlns="" id="{E1907115-002F-4298-9C00-0D3E9A7D43DB}"/>
              </a:ext>
            </a:extLst>
          </p:cNvPr>
          <p:cNvSpPr txBox="1">
            <a:spLocks/>
          </p:cNvSpPr>
          <p:nvPr/>
        </p:nvSpPr>
        <p:spPr>
          <a:xfrm>
            <a:off x="539552" y="331293"/>
            <a:ext cx="331236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心理与行为的生物基础</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6" name="矩形 25">
            <a:extLst>
              <a:ext uri="{FF2B5EF4-FFF2-40B4-BE49-F238E27FC236}">
                <a16:creationId xmlns:a16="http://schemas.microsoft.com/office/drawing/2014/main" xmlns="" id="{A38BD63B-0797-4F39-8984-89F5491A442B}"/>
              </a:ext>
            </a:extLst>
          </p:cNvPr>
          <p:cNvSpPr/>
          <p:nvPr/>
        </p:nvSpPr>
        <p:spPr>
          <a:xfrm>
            <a:off x="82758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三、人格特征的生理基础</a:t>
            </a:r>
          </a:p>
        </p:txBody>
      </p:sp>
      <p:sp>
        <p:nvSpPr>
          <p:cNvPr id="28" name="文本框 27">
            <a:extLst>
              <a:ext uri="{FF2B5EF4-FFF2-40B4-BE49-F238E27FC236}">
                <a16:creationId xmlns:a16="http://schemas.microsoft.com/office/drawing/2014/main" xmlns="" id="{8CCBB4DE-080E-492B-9489-58B222F82C1C}"/>
              </a:ext>
            </a:extLst>
          </p:cNvPr>
          <p:cNvSpPr txBox="1"/>
          <p:nvPr/>
        </p:nvSpPr>
        <p:spPr>
          <a:xfrm>
            <a:off x="6110525" y="3169932"/>
            <a:ext cx="606171" cy="1107996"/>
          </a:xfrm>
          <a:prstGeom prst="rect">
            <a:avLst/>
          </a:prstGeom>
          <a:noFill/>
        </p:spPr>
        <p:txBody>
          <a:bodyPr wrap="square">
            <a:spAutoFit/>
          </a:bodyPr>
          <a:lstStyle/>
          <a:p>
            <a:r>
              <a:rPr lang="en-US" altLang="zh-CN" sz="6600" b="1" dirty="0">
                <a:solidFill>
                  <a:schemeClr val="bg1"/>
                </a:solidFill>
                <a:latin typeface="+mj-ea"/>
                <a:ea typeface="+mj-ea"/>
              </a:rPr>
              <a:t>2</a:t>
            </a:r>
            <a:endParaRPr lang="zh-CN" altLang="en-US" sz="6600" b="1" dirty="0">
              <a:solidFill>
                <a:schemeClr val="bg1"/>
              </a:solidFill>
              <a:latin typeface="+mj-ea"/>
              <a:ea typeface="+mj-ea"/>
            </a:endParaRPr>
          </a:p>
        </p:txBody>
      </p:sp>
      <p:sp>
        <p:nvSpPr>
          <p:cNvPr id="30" name="文本框 29">
            <a:extLst>
              <a:ext uri="{FF2B5EF4-FFF2-40B4-BE49-F238E27FC236}">
                <a16:creationId xmlns:a16="http://schemas.microsoft.com/office/drawing/2014/main" xmlns="" id="{E5706682-815F-4207-982C-3167B5573F5D}"/>
              </a:ext>
            </a:extLst>
          </p:cNvPr>
          <p:cNvSpPr txBox="1"/>
          <p:nvPr/>
        </p:nvSpPr>
        <p:spPr>
          <a:xfrm>
            <a:off x="2394648" y="3462817"/>
            <a:ext cx="606171" cy="830997"/>
          </a:xfrm>
          <a:prstGeom prst="rect">
            <a:avLst/>
          </a:prstGeom>
          <a:noFill/>
        </p:spPr>
        <p:txBody>
          <a:bodyPr wrap="square">
            <a:spAutoFit/>
          </a:bodyPr>
          <a:lstStyle/>
          <a:p>
            <a:r>
              <a:rPr lang="en-US" altLang="zh-CN" sz="4800" b="1" dirty="0">
                <a:solidFill>
                  <a:schemeClr val="bg1"/>
                </a:solidFill>
                <a:latin typeface="+mj-ea"/>
                <a:ea typeface="+mj-ea"/>
              </a:rPr>
              <a:t>3</a:t>
            </a:r>
            <a:endParaRPr lang="zh-CN" altLang="en-US" sz="4800" b="1" dirty="0">
              <a:solidFill>
                <a:schemeClr val="bg1"/>
              </a:solidFill>
              <a:latin typeface="+mj-ea"/>
              <a:ea typeface="+mj-ea"/>
            </a:endParaRPr>
          </a:p>
        </p:txBody>
      </p:sp>
      <p:sp>
        <p:nvSpPr>
          <p:cNvPr id="32" name="文本框 31">
            <a:extLst>
              <a:ext uri="{FF2B5EF4-FFF2-40B4-BE49-F238E27FC236}">
                <a16:creationId xmlns:a16="http://schemas.microsoft.com/office/drawing/2014/main" xmlns="" id="{4D26B3F6-D472-4EFF-BCEE-28FE6793C44E}"/>
              </a:ext>
            </a:extLst>
          </p:cNvPr>
          <p:cNvSpPr txBox="1"/>
          <p:nvPr/>
        </p:nvSpPr>
        <p:spPr>
          <a:xfrm>
            <a:off x="4216366" y="3055361"/>
            <a:ext cx="606171" cy="1200329"/>
          </a:xfrm>
          <a:prstGeom prst="rect">
            <a:avLst/>
          </a:prstGeom>
          <a:noFill/>
        </p:spPr>
        <p:txBody>
          <a:bodyPr wrap="square">
            <a:spAutoFit/>
          </a:bodyPr>
          <a:lstStyle/>
          <a:p>
            <a:r>
              <a:rPr lang="en-US" altLang="zh-CN" sz="7200" b="1" dirty="0">
                <a:solidFill>
                  <a:schemeClr val="bg1"/>
                </a:solidFill>
                <a:latin typeface="+mj-ea"/>
                <a:ea typeface="+mj-ea"/>
              </a:rPr>
              <a:t>1</a:t>
            </a:r>
            <a:endParaRPr lang="zh-CN" altLang="en-US" sz="7200" b="1" dirty="0">
              <a:solidFill>
                <a:schemeClr val="bg1"/>
              </a:solidFill>
              <a:latin typeface="+mj-ea"/>
              <a:ea typeface="+mj-ea"/>
            </a:endParaRPr>
          </a:p>
        </p:txBody>
      </p:sp>
      <p:cxnSp>
        <p:nvCxnSpPr>
          <p:cNvPr id="29" name="直接连接符 28">
            <a:extLst>
              <a:ext uri="{FF2B5EF4-FFF2-40B4-BE49-F238E27FC236}">
                <a16:creationId xmlns:a16="http://schemas.microsoft.com/office/drawing/2014/main" xmlns="" id="{80E46043-6700-4062-A1F3-ECB7E2D54BE0}"/>
              </a:ext>
            </a:extLst>
          </p:cNvPr>
          <p:cNvCxnSpPr>
            <a:cxnSpLocks/>
          </p:cNvCxnSpPr>
          <p:nvPr/>
        </p:nvCxnSpPr>
        <p:spPr>
          <a:xfrm flipH="1">
            <a:off x="611560" y="1131590"/>
            <a:ext cx="1922720"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1" name="等腰三角形 30">
            <a:extLst>
              <a:ext uri="{FF2B5EF4-FFF2-40B4-BE49-F238E27FC236}">
                <a16:creationId xmlns:a16="http://schemas.microsoft.com/office/drawing/2014/main" xmlns="" id="{945D7B72-7FA7-454F-90FD-CDF8E22FF6E1}"/>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3" name="直接连接符 32">
            <a:extLst>
              <a:ext uri="{FF2B5EF4-FFF2-40B4-BE49-F238E27FC236}">
                <a16:creationId xmlns:a16="http://schemas.microsoft.com/office/drawing/2014/main" xmlns="" id="{5EEDD5B2-D771-4C66-BFE5-8F2FE0BD9FAE}"/>
              </a:ext>
            </a:extLst>
          </p:cNvPr>
          <p:cNvCxnSpPr>
            <a:cxnSpLocks/>
          </p:cNvCxnSpPr>
          <p:nvPr/>
        </p:nvCxnSpPr>
        <p:spPr>
          <a:xfrm>
            <a:off x="3732646" y="521032"/>
            <a:ext cx="541135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34" name="等腰三角形 33">
            <a:extLst>
              <a:ext uri="{FF2B5EF4-FFF2-40B4-BE49-F238E27FC236}">
                <a16:creationId xmlns:a16="http://schemas.microsoft.com/office/drawing/2014/main" xmlns="" id="{AF2F76E8-39D2-493A-B6BB-C65880593BBA}"/>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124153162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1000"/>
                                        <p:tgtEl>
                                          <p:spTgt spid="23"/>
                                        </p:tgtEl>
                                      </p:cBhvr>
                                    </p:animEffect>
                                    <p:anim calcmode="lin" valueType="num">
                                      <p:cBhvr>
                                        <p:cTn id="14" dur="1000" fill="hold"/>
                                        <p:tgtEl>
                                          <p:spTgt spid="23"/>
                                        </p:tgtEl>
                                        <p:attrNameLst>
                                          <p:attrName>ppt_x</p:attrName>
                                        </p:attrNameLst>
                                      </p:cBhvr>
                                      <p:tavLst>
                                        <p:tav tm="0">
                                          <p:val>
                                            <p:strVal val="#ppt_x"/>
                                          </p:val>
                                        </p:tav>
                                        <p:tav tm="100000">
                                          <p:val>
                                            <p:strVal val="#ppt_x"/>
                                          </p:val>
                                        </p:tav>
                                      </p:tavLst>
                                    </p:anim>
                                    <p:anim calcmode="lin" valueType="num">
                                      <p:cBhvr>
                                        <p:cTn id="15" dur="1000" fill="hold"/>
                                        <p:tgtEl>
                                          <p:spTgt spid="2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1000"/>
                                        <p:tgtEl>
                                          <p:spTgt spid="24"/>
                                        </p:tgtEl>
                                      </p:cBhvr>
                                    </p:animEffect>
                                    <p:anim calcmode="lin" valueType="num">
                                      <p:cBhvr>
                                        <p:cTn id="20" dur="1000" fill="hold"/>
                                        <p:tgtEl>
                                          <p:spTgt spid="24"/>
                                        </p:tgtEl>
                                        <p:attrNameLst>
                                          <p:attrName>ppt_x</p:attrName>
                                        </p:attrNameLst>
                                      </p:cBhvr>
                                      <p:tavLst>
                                        <p:tav tm="0">
                                          <p:val>
                                            <p:strVal val="#ppt_x"/>
                                          </p:val>
                                        </p:tav>
                                        <p:tav tm="100000">
                                          <p:val>
                                            <p:strVal val="#ppt_x"/>
                                          </p:val>
                                        </p:tav>
                                      </p:tavLst>
                                    </p:anim>
                                    <p:anim calcmode="lin" valueType="num">
                                      <p:cBhvr>
                                        <p:cTn id="21"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a:grpSpLocks noChangeAspect="1"/>
          </p:cNvGrpSpPr>
          <p:nvPr/>
        </p:nvGrpSpPr>
        <p:grpSpPr>
          <a:xfrm>
            <a:off x="1331640" y="1635646"/>
            <a:ext cx="2050196" cy="2880316"/>
            <a:chOff x="1983909" y="2663640"/>
            <a:chExt cx="1657350" cy="1668463"/>
          </a:xfrm>
          <a:solidFill>
            <a:schemeClr val="accent1"/>
          </a:solidFill>
        </p:grpSpPr>
        <p:sp>
          <p:nvSpPr>
            <p:cNvPr id="43" name="任意多边形: 形状 42"/>
            <p:cNvSpPr>
              <a:spLocks/>
            </p:cNvSpPr>
            <p:nvPr/>
          </p:nvSpPr>
          <p:spPr bwMode="auto">
            <a:xfrm>
              <a:off x="1983909" y="3062103"/>
              <a:ext cx="1216025" cy="1270000"/>
            </a:xfrm>
            <a:custGeom>
              <a:avLst/>
              <a:gdLst>
                <a:gd name="T0" fmla="*/ 71 w 540"/>
                <a:gd name="T1" fmla="*/ 536 h 564"/>
                <a:gd name="T2" fmla="*/ 24 w 540"/>
                <a:gd name="T3" fmla="*/ 488 h 564"/>
                <a:gd name="T4" fmla="*/ 24 w 540"/>
                <a:gd name="T5" fmla="*/ 0 h 564"/>
                <a:gd name="T6" fmla="*/ 0 w 540"/>
                <a:gd name="T7" fmla="*/ 0 h 564"/>
                <a:gd name="T8" fmla="*/ 0 w 540"/>
                <a:gd name="T9" fmla="*/ 489 h 564"/>
                <a:gd name="T10" fmla="*/ 72 w 540"/>
                <a:gd name="T11" fmla="*/ 564 h 564"/>
                <a:gd name="T12" fmla="*/ 540 w 540"/>
                <a:gd name="T13" fmla="*/ 564 h 564"/>
                <a:gd name="T14" fmla="*/ 540 w 540"/>
                <a:gd name="T15" fmla="*/ 536 h 564"/>
                <a:gd name="T16" fmla="*/ 71 w 540"/>
                <a:gd name="T17" fmla="*/ 536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0" h="564">
                  <a:moveTo>
                    <a:pt x="71" y="536"/>
                  </a:moveTo>
                  <a:cubicBezTo>
                    <a:pt x="44" y="536"/>
                    <a:pt x="24" y="515"/>
                    <a:pt x="24" y="488"/>
                  </a:cubicBezTo>
                  <a:cubicBezTo>
                    <a:pt x="24" y="0"/>
                    <a:pt x="24" y="0"/>
                    <a:pt x="24" y="0"/>
                  </a:cubicBezTo>
                  <a:cubicBezTo>
                    <a:pt x="0" y="0"/>
                    <a:pt x="0" y="0"/>
                    <a:pt x="0" y="0"/>
                  </a:cubicBezTo>
                  <a:cubicBezTo>
                    <a:pt x="0" y="489"/>
                    <a:pt x="0" y="489"/>
                    <a:pt x="0" y="489"/>
                  </a:cubicBezTo>
                  <a:cubicBezTo>
                    <a:pt x="0" y="529"/>
                    <a:pt x="32" y="564"/>
                    <a:pt x="72" y="564"/>
                  </a:cubicBezTo>
                  <a:cubicBezTo>
                    <a:pt x="540" y="564"/>
                    <a:pt x="540" y="564"/>
                    <a:pt x="540" y="564"/>
                  </a:cubicBezTo>
                  <a:cubicBezTo>
                    <a:pt x="540" y="536"/>
                    <a:pt x="540" y="536"/>
                    <a:pt x="540" y="536"/>
                  </a:cubicBezTo>
                  <a:lnTo>
                    <a:pt x="71" y="5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4" name="任意多边形: 形状 43"/>
            <p:cNvSpPr>
              <a:spLocks/>
            </p:cNvSpPr>
            <p:nvPr/>
          </p:nvSpPr>
          <p:spPr bwMode="auto">
            <a:xfrm>
              <a:off x="2433171" y="2674753"/>
              <a:ext cx="1208088" cy="1243013"/>
            </a:xfrm>
            <a:custGeom>
              <a:avLst/>
              <a:gdLst>
                <a:gd name="T0" fmla="*/ 461 w 536"/>
                <a:gd name="T1" fmla="*/ 24 h 552"/>
                <a:gd name="T2" fmla="*/ 508 w 536"/>
                <a:gd name="T3" fmla="*/ 70 h 552"/>
                <a:gd name="T4" fmla="*/ 508 w 536"/>
                <a:gd name="T5" fmla="*/ 552 h 552"/>
                <a:gd name="T6" fmla="*/ 536 w 536"/>
                <a:gd name="T7" fmla="*/ 552 h 552"/>
                <a:gd name="T8" fmla="*/ 536 w 536"/>
                <a:gd name="T9" fmla="*/ 72 h 552"/>
                <a:gd name="T10" fmla="*/ 462 w 536"/>
                <a:gd name="T11" fmla="*/ 0 h 552"/>
                <a:gd name="T12" fmla="*/ 0 w 536"/>
                <a:gd name="T13" fmla="*/ 0 h 552"/>
                <a:gd name="T14" fmla="*/ 0 w 536"/>
                <a:gd name="T15" fmla="*/ 24 h 552"/>
                <a:gd name="T16" fmla="*/ 461 w 536"/>
                <a:gd name="T17" fmla="*/ 24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6" h="552">
                  <a:moveTo>
                    <a:pt x="461" y="24"/>
                  </a:moveTo>
                  <a:cubicBezTo>
                    <a:pt x="488" y="24"/>
                    <a:pt x="508" y="44"/>
                    <a:pt x="508" y="70"/>
                  </a:cubicBezTo>
                  <a:cubicBezTo>
                    <a:pt x="508" y="552"/>
                    <a:pt x="508" y="552"/>
                    <a:pt x="508" y="552"/>
                  </a:cubicBezTo>
                  <a:cubicBezTo>
                    <a:pt x="536" y="552"/>
                    <a:pt x="536" y="552"/>
                    <a:pt x="536" y="552"/>
                  </a:cubicBezTo>
                  <a:cubicBezTo>
                    <a:pt x="536" y="72"/>
                    <a:pt x="536" y="72"/>
                    <a:pt x="536" y="72"/>
                  </a:cubicBezTo>
                  <a:cubicBezTo>
                    <a:pt x="536" y="32"/>
                    <a:pt x="502" y="0"/>
                    <a:pt x="462" y="0"/>
                  </a:cubicBezTo>
                  <a:cubicBezTo>
                    <a:pt x="0" y="0"/>
                    <a:pt x="0" y="0"/>
                    <a:pt x="0" y="0"/>
                  </a:cubicBezTo>
                  <a:cubicBezTo>
                    <a:pt x="0" y="24"/>
                    <a:pt x="0" y="24"/>
                    <a:pt x="0" y="24"/>
                  </a:cubicBezTo>
                  <a:lnTo>
                    <a:pt x="461"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5" name="任意多边形: 形状 44"/>
            <p:cNvSpPr>
              <a:spLocks/>
            </p:cNvSpPr>
            <p:nvPr/>
          </p:nvSpPr>
          <p:spPr bwMode="auto">
            <a:xfrm>
              <a:off x="3277721" y="4006665"/>
              <a:ext cx="358775" cy="315913"/>
            </a:xfrm>
            <a:custGeom>
              <a:avLst/>
              <a:gdLst>
                <a:gd name="T0" fmla="*/ 43 w 159"/>
                <a:gd name="T1" fmla="*/ 69 h 140"/>
                <a:gd name="T2" fmla="*/ 34 w 159"/>
                <a:gd name="T3" fmla="*/ 61 h 140"/>
                <a:gd name="T4" fmla="*/ 24 w 159"/>
                <a:gd name="T5" fmla="*/ 61 h 140"/>
                <a:gd name="T6" fmla="*/ 7 w 159"/>
                <a:gd name="T7" fmla="*/ 52 h 140"/>
                <a:gd name="T8" fmla="*/ 0 w 159"/>
                <a:gd name="T9" fmla="*/ 32 h 140"/>
                <a:gd name="T10" fmla="*/ 10 w 159"/>
                <a:gd name="T11" fmla="*/ 9 h 140"/>
                <a:gd name="T12" fmla="*/ 34 w 159"/>
                <a:gd name="T13" fmla="*/ 0 h 140"/>
                <a:gd name="T14" fmla="*/ 61 w 159"/>
                <a:gd name="T15" fmla="*/ 13 h 140"/>
                <a:gd name="T16" fmla="*/ 72 w 159"/>
                <a:gd name="T17" fmla="*/ 47 h 140"/>
                <a:gd name="T18" fmla="*/ 42 w 159"/>
                <a:gd name="T19" fmla="*/ 126 h 140"/>
                <a:gd name="T20" fmla="*/ 23 w 159"/>
                <a:gd name="T21" fmla="*/ 140 h 140"/>
                <a:gd name="T22" fmla="*/ 13 w 159"/>
                <a:gd name="T23" fmla="*/ 131 h 140"/>
                <a:gd name="T24" fmla="*/ 18 w 159"/>
                <a:gd name="T25" fmla="*/ 120 h 140"/>
                <a:gd name="T26" fmla="*/ 36 w 159"/>
                <a:gd name="T27" fmla="*/ 92 h 140"/>
                <a:gd name="T28" fmla="*/ 43 w 159"/>
                <a:gd name="T29" fmla="*/ 69 h 140"/>
                <a:gd name="T30" fmla="*/ 130 w 159"/>
                <a:gd name="T31" fmla="*/ 69 h 140"/>
                <a:gd name="T32" fmla="*/ 121 w 159"/>
                <a:gd name="T33" fmla="*/ 61 h 140"/>
                <a:gd name="T34" fmla="*/ 112 w 159"/>
                <a:gd name="T35" fmla="*/ 61 h 140"/>
                <a:gd name="T36" fmla="*/ 94 w 159"/>
                <a:gd name="T37" fmla="*/ 52 h 140"/>
                <a:gd name="T38" fmla="*/ 87 w 159"/>
                <a:gd name="T39" fmla="*/ 32 h 140"/>
                <a:gd name="T40" fmla="*/ 96 w 159"/>
                <a:gd name="T41" fmla="*/ 9 h 140"/>
                <a:gd name="T42" fmla="*/ 120 w 159"/>
                <a:gd name="T43" fmla="*/ 0 h 140"/>
                <a:gd name="T44" fmla="*/ 148 w 159"/>
                <a:gd name="T45" fmla="*/ 13 h 140"/>
                <a:gd name="T46" fmla="*/ 159 w 159"/>
                <a:gd name="T47" fmla="*/ 47 h 140"/>
                <a:gd name="T48" fmla="*/ 129 w 159"/>
                <a:gd name="T49" fmla="*/ 126 h 140"/>
                <a:gd name="T50" fmla="*/ 109 w 159"/>
                <a:gd name="T51" fmla="*/ 140 h 140"/>
                <a:gd name="T52" fmla="*/ 100 w 159"/>
                <a:gd name="T53" fmla="*/ 131 h 140"/>
                <a:gd name="T54" fmla="*/ 106 w 159"/>
                <a:gd name="T55" fmla="*/ 120 h 140"/>
                <a:gd name="T56" fmla="*/ 122 w 159"/>
                <a:gd name="T57" fmla="*/ 92 h 140"/>
                <a:gd name="T58" fmla="*/ 130 w 159"/>
                <a:gd name="T59" fmla="*/ 6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9" h="140">
                  <a:moveTo>
                    <a:pt x="43" y="69"/>
                  </a:moveTo>
                  <a:cubicBezTo>
                    <a:pt x="43" y="64"/>
                    <a:pt x="40" y="61"/>
                    <a:pt x="34" y="61"/>
                  </a:cubicBezTo>
                  <a:cubicBezTo>
                    <a:pt x="24" y="61"/>
                    <a:pt x="24" y="61"/>
                    <a:pt x="24" y="61"/>
                  </a:cubicBezTo>
                  <a:cubicBezTo>
                    <a:pt x="18" y="60"/>
                    <a:pt x="12" y="57"/>
                    <a:pt x="7" y="52"/>
                  </a:cubicBezTo>
                  <a:cubicBezTo>
                    <a:pt x="2" y="46"/>
                    <a:pt x="0" y="40"/>
                    <a:pt x="0" y="32"/>
                  </a:cubicBezTo>
                  <a:cubicBezTo>
                    <a:pt x="0" y="23"/>
                    <a:pt x="3" y="15"/>
                    <a:pt x="10" y="9"/>
                  </a:cubicBezTo>
                  <a:cubicBezTo>
                    <a:pt x="16" y="3"/>
                    <a:pt x="24" y="0"/>
                    <a:pt x="34" y="0"/>
                  </a:cubicBezTo>
                  <a:cubicBezTo>
                    <a:pt x="44" y="0"/>
                    <a:pt x="54" y="4"/>
                    <a:pt x="61" y="13"/>
                  </a:cubicBezTo>
                  <a:cubicBezTo>
                    <a:pt x="68" y="22"/>
                    <a:pt x="72" y="33"/>
                    <a:pt x="72" y="47"/>
                  </a:cubicBezTo>
                  <a:cubicBezTo>
                    <a:pt x="72" y="73"/>
                    <a:pt x="62" y="99"/>
                    <a:pt x="42" y="126"/>
                  </a:cubicBezTo>
                  <a:cubicBezTo>
                    <a:pt x="34" y="136"/>
                    <a:pt x="28" y="140"/>
                    <a:pt x="23" y="140"/>
                  </a:cubicBezTo>
                  <a:cubicBezTo>
                    <a:pt x="16" y="140"/>
                    <a:pt x="13" y="137"/>
                    <a:pt x="13" y="131"/>
                  </a:cubicBezTo>
                  <a:cubicBezTo>
                    <a:pt x="13" y="128"/>
                    <a:pt x="15" y="125"/>
                    <a:pt x="18" y="120"/>
                  </a:cubicBezTo>
                  <a:cubicBezTo>
                    <a:pt x="25" y="112"/>
                    <a:pt x="30" y="103"/>
                    <a:pt x="36" y="92"/>
                  </a:cubicBezTo>
                  <a:cubicBezTo>
                    <a:pt x="41" y="82"/>
                    <a:pt x="43" y="74"/>
                    <a:pt x="43" y="69"/>
                  </a:cubicBezTo>
                  <a:close/>
                  <a:moveTo>
                    <a:pt x="130" y="69"/>
                  </a:moveTo>
                  <a:cubicBezTo>
                    <a:pt x="130" y="64"/>
                    <a:pt x="127" y="61"/>
                    <a:pt x="121" y="61"/>
                  </a:cubicBezTo>
                  <a:cubicBezTo>
                    <a:pt x="112" y="61"/>
                    <a:pt x="112" y="61"/>
                    <a:pt x="112" y="61"/>
                  </a:cubicBezTo>
                  <a:cubicBezTo>
                    <a:pt x="105" y="60"/>
                    <a:pt x="99" y="57"/>
                    <a:pt x="94" y="52"/>
                  </a:cubicBezTo>
                  <a:cubicBezTo>
                    <a:pt x="89" y="46"/>
                    <a:pt x="87" y="40"/>
                    <a:pt x="87" y="32"/>
                  </a:cubicBezTo>
                  <a:cubicBezTo>
                    <a:pt x="87" y="23"/>
                    <a:pt x="90" y="15"/>
                    <a:pt x="96" y="9"/>
                  </a:cubicBezTo>
                  <a:cubicBezTo>
                    <a:pt x="103" y="3"/>
                    <a:pt x="111" y="0"/>
                    <a:pt x="120" y="0"/>
                  </a:cubicBezTo>
                  <a:cubicBezTo>
                    <a:pt x="132" y="0"/>
                    <a:pt x="141" y="4"/>
                    <a:pt x="148" y="13"/>
                  </a:cubicBezTo>
                  <a:cubicBezTo>
                    <a:pt x="155" y="22"/>
                    <a:pt x="159" y="33"/>
                    <a:pt x="159" y="47"/>
                  </a:cubicBezTo>
                  <a:cubicBezTo>
                    <a:pt x="159" y="73"/>
                    <a:pt x="149" y="99"/>
                    <a:pt x="129" y="126"/>
                  </a:cubicBezTo>
                  <a:cubicBezTo>
                    <a:pt x="121" y="136"/>
                    <a:pt x="115" y="140"/>
                    <a:pt x="109" y="140"/>
                  </a:cubicBezTo>
                  <a:cubicBezTo>
                    <a:pt x="103" y="140"/>
                    <a:pt x="100" y="137"/>
                    <a:pt x="100" y="131"/>
                  </a:cubicBezTo>
                  <a:cubicBezTo>
                    <a:pt x="100" y="128"/>
                    <a:pt x="102" y="125"/>
                    <a:pt x="106" y="120"/>
                  </a:cubicBezTo>
                  <a:cubicBezTo>
                    <a:pt x="112" y="112"/>
                    <a:pt x="117" y="103"/>
                    <a:pt x="122" y="92"/>
                  </a:cubicBezTo>
                  <a:cubicBezTo>
                    <a:pt x="127" y="82"/>
                    <a:pt x="130" y="74"/>
                    <a:pt x="130"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6" name="任意多边形: 形状 45"/>
            <p:cNvSpPr>
              <a:spLocks/>
            </p:cNvSpPr>
            <p:nvPr/>
          </p:nvSpPr>
          <p:spPr bwMode="auto">
            <a:xfrm>
              <a:off x="1983909" y="2663640"/>
              <a:ext cx="355600" cy="317500"/>
            </a:xfrm>
            <a:custGeom>
              <a:avLst/>
              <a:gdLst>
                <a:gd name="T0" fmla="*/ 115 w 158"/>
                <a:gd name="T1" fmla="*/ 72 h 141"/>
                <a:gd name="T2" fmla="*/ 124 w 158"/>
                <a:gd name="T3" fmla="*/ 80 h 141"/>
                <a:gd name="T4" fmla="*/ 134 w 158"/>
                <a:gd name="T5" fmla="*/ 80 h 141"/>
                <a:gd name="T6" fmla="*/ 151 w 158"/>
                <a:gd name="T7" fmla="*/ 89 h 141"/>
                <a:gd name="T8" fmla="*/ 158 w 158"/>
                <a:gd name="T9" fmla="*/ 109 h 141"/>
                <a:gd name="T10" fmla="*/ 149 w 158"/>
                <a:gd name="T11" fmla="*/ 132 h 141"/>
                <a:gd name="T12" fmla="*/ 125 w 158"/>
                <a:gd name="T13" fmla="*/ 141 h 141"/>
                <a:gd name="T14" fmla="*/ 98 w 158"/>
                <a:gd name="T15" fmla="*/ 128 h 141"/>
                <a:gd name="T16" fmla="*/ 87 w 158"/>
                <a:gd name="T17" fmla="*/ 94 h 141"/>
                <a:gd name="T18" fmla="*/ 117 w 158"/>
                <a:gd name="T19" fmla="*/ 15 h 141"/>
                <a:gd name="T20" fmla="*/ 136 w 158"/>
                <a:gd name="T21" fmla="*/ 0 h 141"/>
                <a:gd name="T22" fmla="*/ 145 w 158"/>
                <a:gd name="T23" fmla="*/ 10 h 141"/>
                <a:gd name="T24" fmla="*/ 140 w 158"/>
                <a:gd name="T25" fmla="*/ 21 h 141"/>
                <a:gd name="T26" fmla="*/ 123 w 158"/>
                <a:gd name="T27" fmla="*/ 48 h 141"/>
                <a:gd name="T28" fmla="*/ 115 w 158"/>
                <a:gd name="T29" fmla="*/ 72 h 141"/>
                <a:gd name="T30" fmla="*/ 28 w 158"/>
                <a:gd name="T31" fmla="*/ 72 h 141"/>
                <a:gd name="T32" fmla="*/ 37 w 158"/>
                <a:gd name="T33" fmla="*/ 80 h 141"/>
                <a:gd name="T34" fmla="*/ 47 w 158"/>
                <a:gd name="T35" fmla="*/ 80 h 141"/>
                <a:gd name="T36" fmla="*/ 64 w 158"/>
                <a:gd name="T37" fmla="*/ 89 h 141"/>
                <a:gd name="T38" fmla="*/ 72 w 158"/>
                <a:gd name="T39" fmla="*/ 109 h 141"/>
                <a:gd name="T40" fmla="*/ 62 w 158"/>
                <a:gd name="T41" fmla="*/ 132 h 141"/>
                <a:gd name="T42" fmla="*/ 38 w 158"/>
                <a:gd name="T43" fmla="*/ 141 h 141"/>
                <a:gd name="T44" fmla="*/ 10 w 158"/>
                <a:gd name="T45" fmla="*/ 128 h 141"/>
                <a:gd name="T46" fmla="*/ 0 w 158"/>
                <a:gd name="T47" fmla="*/ 94 h 141"/>
                <a:gd name="T48" fmla="*/ 30 w 158"/>
                <a:gd name="T49" fmla="*/ 15 h 141"/>
                <a:gd name="T50" fmla="*/ 49 w 158"/>
                <a:gd name="T51" fmla="*/ 0 h 141"/>
                <a:gd name="T52" fmla="*/ 58 w 158"/>
                <a:gd name="T53" fmla="*/ 10 h 141"/>
                <a:gd name="T54" fmla="*/ 53 w 158"/>
                <a:gd name="T55" fmla="*/ 21 h 141"/>
                <a:gd name="T56" fmla="*/ 36 w 158"/>
                <a:gd name="T57" fmla="*/ 48 h 141"/>
                <a:gd name="T58" fmla="*/ 28 w 158"/>
                <a:gd name="T59" fmla="*/ 72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8" h="141">
                  <a:moveTo>
                    <a:pt x="115" y="72"/>
                  </a:moveTo>
                  <a:cubicBezTo>
                    <a:pt x="115" y="77"/>
                    <a:pt x="118" y="80"/>
                    <a:pt x="124" y="80"/>
                  </a:cubicBezTo>
                  <a:cubicBezTo>
                    <a:pt x="134" y="80"/>
                    <a:pt x="134" y="80"/>
                    <a:pt x="134" y="80"/>
                  </a:cubicBezTo>
                  <a:cubicBezTo>
                    <a:pt x="140" y="80"/>
                    <a:pt x="146" y="83"/>
                    <a:pt x="151" y="89"/>
                  </a:cubicBezTo>
                  <a:cubicBezTo>
                    <a:pt x="156" y="95"/>
                    <a:pt x="158" y="101"/>
                    <a:pt x="158" y="109"/>
                  </a:cubicBezTo>
                  <a:cubicBezTo>
                    <a:pt x="158" y="118"/>
                    <a:pt x="155" y="126"/>
                    <a:pt x="149" y="132"/>
                  </a:cubicBezTo>
                  <a:cubicBezTo>
                    <a:pt x="142" y="138"/>
                    <a:pt x="134" y="141"/>
                    <a:pt x="125" y="141"/>
                  </a:cubicBezTo>
                  <a:cubicBezTo>
                    <a:pt x="114" y="141"/>
                    <a:pt x="105" y="137"/>
                    <a:pt x="98" y="128"/>
                  </a:cubicBezTo>
                  <a:cubicBezTo>
                    <a:pt x="90" y="119"/>
                    <a:pt x="87" y="108"/>
                    <a:pt x="87" y="94"/>
                  </a:cubicBezTo>
                  <a:cubicBezTo>
                    <a:pt x="87" y="68"/>
                    <a:pt x="97" y="42"/>
                    <a:pt x="117" y="15"/>
                  </a:cubicBezTo>
                  <a:cubicBezTo>
                    <a:pt x="124" y="5"/>
                    <a:pt x="130" y="0"/>
                    <a:pt x="136" y="0"/>
                  </a:cubicBezTo>
                  <a:cubicBezTo>
                    <a:pt x="142" y="0"/>
                    <a:pt x="145" y="4"/>
                    <a:pt x="145" y="10"/>
                  </a:cubicBezTo>
                  <a:cubicBezTo>
                    <a:pt x="145" y="13"/>
                    <a:pt x="144" y="16"/>
                    <a:pt x="140" y="21"/>
                  </a:cubicBezTo>
                  <a:cubicBezTo>
                    <a:pt x="134" y="29"/>
                    <a:pt x="128" y="38"/>
                    <a:pt x="123" y="48"/>
                  </a:cubicBezTo>
                  <a:cubicBezTo>
                    <a:pt x="118" y="59"/>
                    <a:pt x="115" y="67"/>
                    <a:pt x="115" y="72"/>
                  </a:cubicBezTo>
                  <a:close/>
                  <a:moveTo>
                    <a:pt x="28" y="72"/>
                  </a:moveTo>
                  <a:cubicBezTo>
                    <a:pt x="28" y="77"/>
                    <a:pt x="31" y="80"/>
                    <a:pt x="37" y="80"/>
                  </a:cubicBezTo>
                  <a:cubicBezTo>
                    <a:pt x="47" y="80"/>
                    <a:pt x="47" y="80"/>
                    <a:pt x="47" y="80"/>
                  </a:cubicBezTo>
                  <a:cubicBezTo>
                    <a:pt x="53" y="80"/>
                    <a:pt x="59" y="83"/>
                    <a:pt x="64" y="89"/>
                  </a:cubicBezTo>
                  <a:cubicBezTo>
                    <a:pt x="69" y="95"/>
                    <a:pt x="72" y="101"/>
                    <a:pt x="72" y="109"/>
                  </a:cubicBezTo>
                  <a:cubicBezTo>
                    <a:pt x="72" y="118"/>
                    <a:pt x="68" y="126"/>
                    <a:pt x="62" y="132"/>
                  </a:cubicBezTo>
                  <a:cubicBezTo>
                    <a:pt x="56" y="138"/>
                    <a:pt x="48" y="141"/>
                    <a:pt x="38" y="141"/>
                  </a:cubicBezTo>
                  <a:cubicBezTo>
                    <a:pt x="27" y="141"/>
                    <a:pt x="18" y="137"/>
                    <a:pt x="10" y="128"/>
                  </a:cubicBezTo>
                  <a:cubicBezTo>
                    <a:pt x="3" y="119"/>
                    <a:pt x="0" y="108"/>
                    <a:pt x="0" y="94"/>
                  </a:cubicBezTo>
                  <a:cubicBezTo>
                    <a:pt x="0" y="68"/>
                    <a:pt x="10" y="42"/>
                    <a:pt x="30" y="15"/>
                  </a:cubicBezTo>
                  <a:cubicBezTo>
                    <a:pt x="37" y="5"/>
                    <a:pt x="44" y="0"/>
                    <a:pt x="49" y="0"/>
                  </a:cubicBezTo>
                  <a:cubicBezTo>
                    <a:pt x="55" y="0"/>
                    <a:pt x="58" y="4"/>
                    <a:pt x="58" y="10"/>
                  </a:cubicBezTo>
                  <a:cubicBezTo>
                    <a:pt x="58" y="13"/>
                    <a:pt x="56" y="16"/>
                    <a:pt x="53" y="21"/>
                  </a:cubicBezTo>
                  <a:cubicBezTo>
                    <a:pt x="47" y="29"/>
                    <a:pt x="41" y="38"/>
                    <a:pt x="36" y="48"/>
                  </a:cubicBezTo>
                  <a:cubicBezTo>
                    <a:pt x="31" y="59"/>
                    <a:pt x="28" y="67"/>
                    <a:pt x="28"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grpSp>
        <p:nvGrpSpPr>
          <p:cNvPr id="28" name="组合 27"/>
          <p:cNvGrpSpPr>
            <a:grpSpLocks noChangeAspect="1"/>
          </p:cNvGrpSpPr>
          <p:nvPr/>
        </p:nvGrpSpPr>
        <p:grpSpPr>
          <a:xfrm>
            <a:off x="3526270" y="1625829"/>
            <a:ext cx="2060108" cy="2063944"/>
            <a:chOff x="4052421" y="2654115"/>
            <a:chExt cx="1704976" cy="1708150"/>
          </a:xfrm>
          <a:solidFill>
            <a:schemeClr val="accent2"/>
          </a:solidFill>
        </p:grpSpPr>
        <p:sp>
          <p:nvSpPr>
            <p:cNvPr id="39" name="任意多边形: 形状 38"/>
            <p:cNvSpPr>
              <a:spLocks/>
            </p:cNvSpPr>
            <p:nvPr/>
          </p:nvSpPr>
          <p:spPr bwMode="auto">
            <a:xfrm>
              <a:off x="4052421" y="2735078"/>
              <a:ext cx="471488" cy="1528763"/>
            </a:xfrm>
            <a:custGeom>
              <a:avLst/>
              <a:gdLst>
                <a:gd name="T0" fmla="*/ 25 w 209"/>
                <a:gd name="T1" fmla="*/ 340 h 679"/>
                <a:gd name="T2" fmla="*/ 209 w 209"/>
                <a:gd name="T3" fmla="*/ 29 h 679"/>
                <a:gd name="T4" fmla="*/ 209 w 209"/>
                <a:gd name="T5" fmla="*/ 0 h 679"/>
                <a:gd name="T6" fmla="*/ 0 w 209"/>
                <a:gd name="T7" fmla="*/ 340 h 679"/>
                <a:gd name="T8" fmla="*/ 209 w 209"/>
                <a:gd name="T9" fmla="*/ 679 h 679"/>
                <a:gd name="T10" fmla="*/ 209 w 209"/>
                <a:gd name="T11" fmla="*/ 651 h 679"/>
                <a:gd name="T12" fmla="*/ 25 w 209"/>
                <a:gd name="T13" fmla="*/ 340 h 679"/>
              </a:gdLst>
              <a:ahLst/>
              <a:cxnLst>
                <a:cxn ang="0">
                  <a:pos x="T0" y="T1"/>
                </a:cxn>
                <a:cxn ang="0">
                  <a:pos x="T2" y="T3"/>
                </a:cxn>
                <a:cxn ang="0">
                  <a:pos x="T4" y="T5"/>
                </a:cxn>
                <a:cxn ang="0">
                  <a:pos x="T6" y="T7"/>
                </a:cxn>
                <a:cxn ang="0">
                  <a:pos x="T8" y="T9"/>
                </a:cxn>
                <a:cxn ang="0">
                  <a:pos x="T10" y="T11"/>
                </a:cxn>
                <a:cxn ang="0">
                  <a:pos x="T12" y="T13"/>
                </a:cxn>
              </a:cxnLst>
              <a:rect l="0" t="0" r="r" b="b"/>
              <a:pathLst>
                <a:path w="209" h="679">
                  <a:moveTo>
                    <a:pt x="25" y="340"/>
                  </a:moveTo>
                  <a:cubicBezTo>
                    <a:pt x="25" y="206"/>
                    <a:pt x="97" y="89"/>
                    <a:pt x="209" y="29"/>
                  </a:cubicBezTo>
                  <a:cubicBezTo>
                    <a:pt x="209" y="0"/>
                    <a:pt x="209" y="0"/>
                    <a:pt x="209" y="0"/>
                  </a:cubicBezTo>
                  <a:cubicBezTo>
                    <a:pt x="85" y="63"/>
                    <a:pt x="0" y="192"/>
                    <a:pt x="0" y="340"/>
                  </a:cubicBezTo>
                  <a:cubicBezTo>
                    <a:pt x="0" y="488"/>
                    <a:pt x="85" y="617"/>
                    <a:pt x="209" y="679"/>
                  </a:cubicBezTo>
                  <a:cubicBezTo>
                    <a:pt x="209" y="651"/>
                    <a:pt x="209" y="651"/>
                    <a:pt x="209" y="651"/>
                  </a:cubicBezTo>
                  <a:cubicBezTo>
                    <a:pt x="97" y="590"/>
                    <a:pt x="25" y="474"/>
                    <a:pt x="25" y="3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0" name="任意多边形: 形状 39"/>
            <p:cNvSpPr>
              <a:spLocks/>
            </p:cNvSpPr>
            <p:nvPr/>
          </p:nvSpPr>
          <p:spPr bwMode="auto">
            <a:xfrm>
              <a:off x="5270034" y="2728728"/>
              <a:ext cx="487363" cy="1544638"/>
            </a:xfrm>
            <a:custGeom>
              <a:avLst/>
              <a:gdLst>
                <a:gd name="T0" fmla="*/ 216 w 216"/>
                <a:gd name="T1" fmla="*/ 343 h 686"/>
                <a:gd name="T2" fmla="*/ 0 w 216"/>
                <a:gd name="T3" fmla="*/ 0 h 686"/>
                <a:gd name="T4" fmla="*/ 0 w 216"/>
                <a:gd name="T5" fmla="*/ 28 h 686"/>
                <a:gd name="T6" fmla="*/ 191 w 216"/>
                <a:gd name="T7" fmla="*/ 343 h 686"/>
                <a:gd name="T8" fmla="*/ 0 w 216"/>
                <a:gd name="T9" fmla="*/ 657 h 686"/>
                <a:gd name="T10" fmla="*/ 0 w 216"/>
                <a:gd name="T11" fmla="*/ 686 h 686"/>
                <a:gd name="T12" fmla="*/ 216 w 216"/>
                <a:gd name="T13" fmla="*/ 343 h 686"/>
              </a:gdLst>
              <a:ahLst/>
              <a:cxnLst>
                <a:cxn ang="0">
                  <a:pos x="T0" y="T1"/>
                </a:cxn>
                <a:cxn ang="0">
                  <a:pos x="T2" y="T3"/>
                </a:cxn>
                <a:cxn ang="0">
                  <a:pos x="T4" y="T5"/>
                </a:cxn>
                <a:cxn ang="0">
                  <a:pos x="T6" y="T7"/>
                </a:cxn>
                <a:cxn ang="0">
                  <a:pos x="T8" y="T9"/>
                </a:cxn>
                <a:cxn ang="0">
                  <a:pos x="T10" y="T11"/>
                </a:cxn>
                <a:cxn ang="0">
                  <a:pos x="T12" y="T13"/>
                </a:cxn>
              </a:cxnLst>
              <a:rect l="0" t="0" r="r" b="b"/>
              <a:pathLst>
                <a:path w="216" h="686">
                  <a:moveTo>
                    <a:pt x="216" y="343"/>
                  </a:moveTo>
                  <a:cubicBezTo>
                    <a:pt x="216" y="192"/>
                    <a:pt x="128" y="62"/>
                    <a:pt x="0" y="0"/>
                  </a:cubicBezTo>
                  <a:cubicBezTo>
                    <a:pt x="0" y="28"/>
                    <a:pt x="0" y="28"/>
                    <a:pt x="0" y="28"/>
                  </a:cubicBezTo>
                  <a:cubicBezTo>
                    <a:pt x="116" y="88"/>
                    <a:pt x="191" y="206"/>
                    <a:pt x="191" y="343"/>
                  </a:cubicBezTo>
                  <a:cubicBezTo>
                    <a:pt x="191" y="479"/>
                    <a:pt x="116" y="598"/>
                    <a:pt x="0" y="657"/>
                  </a:cubicBezTo>
                  <a:cubicBezTo>
                    <a:pt x="0" y="686"/>
                    <a:pt x="0" y="686"/>
                    <a:pt x="0" y="686"/>
                  </a:cubicBezTo>
                  <a:cubicBezTo>
                    <a:pt x="128" y="624"/>
                    <a:pt x="216" y="494"/>
                    <a:pt x="216" y="3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1" name="任意多边形: 形状 40"/>
            <p:cNvSpPr>
              <a:spLocks/>
            </p:cNvSpPr>
            <p:nvPr/>
          </p:nvSpPr>
          <p:spPr bwMode="auto">
            <a:xfrm>
              <a:off x="4665196" y="4057465"/>
              <a:ext cx="463550" cy="304800"/>
            </a:xfrm>
            <a:custGeom>
              <a:avLst/>
              <a:gdLst>
                <a:gd name="T0" fmla="*/ 0 w 206"/>
                <a:gd name="T1" fmla="*/ 43 h 136"/>
                <a:gd name="T2" fmla="*/ 43 w 206"/>
                <a:gd name="T3" fmla="*/ 0 h 136"/>
                <a:gd name="T4" fmla="*/ 88 w 206"/>
                <a:gd name="T5" fmla="*/ 49 h 136"/>
                <a:gd name="T6" fmla="*/ 21 w 206"/>
                <a:gd name="T7" fmla="*/ 136 h 136"/>
                <a:gd name="T8" fmla="*/ 16 w 206"/>
                <a:gd name="T9" fmla="*/ 128 h 136"/>
                <a:gd name="T10" fmla="*/ 65 w 206"/>
                <a:gd name="T11" fmla="*/ 78 h 136"/>
                <a:gd name="T12" fmla="*/ 40 w 206"/>
                <a:gd name="T13" fmla="*/ 87 h 136"/>
                <a:gd name="T14" fmla="*/ 0 w 206"/>
                <a:gd name="T15" fmla="*/ 43 h 136"/>
                <a:gd name="T16" fmla="*/ 118 w 206"/>
                <a:gd name="T17" fmla="*/ 43 h 136"/>
                <a:gd name="T18" fmla="*/ 161 w 206"/>
                <a:gd name="T19" fmla="*/ 0 h 136"/>
                <a:gd name="T20" fmla="*/ 206 w 206"/>
                <a:gd name="T21" fmla="*/ 49 h 136"/>
                <a:gd name="T22" fmla="*/ 140 w 206"/>
                <a:gd name="T23" fmla="*/ 136 h 136"/>
                <a:gd name="T24" fmla="*/ 135 w 206"/>
                <a:gd name="T25" fmla="*/ 128 h 136"/>
                <a:gd name="T26" fmla="*/ 183 w 206"/>
                <a:gd name="T27" fmla="*/ 78 h 136"/>
                <a:gd name="T28" fmla="*/ 158 w 206"/>
                <a:gd name="T29" fmla="*/ 87 h 136"/>
                <a:gd name="T30" fmla="*/ 118 w 206"/>
                <a:gd name="T31" fmla="*/ 4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6" h="136">
                  <a:moveTo>
                    <a:pt x="0" y="43"/>
                  </a:moveTo>
                  <a:cubicBezTo>
                    <a:pt x="0" y="15"/>
                    <a:pt x="25" y="0"/>
                    <a:pt x="43" y="0"/>
                  </a:cubicBezTo>
                  <a:cubicBezTo>
                    <a:pt x="61" y="0"/>
                    <a:pt x="88" y="17"/>
                    <a:pt x="88" y="49"/>
                  </a:cubicBezTo>
                  <a:cubicBezTo>
                    <a:pt x="88" y="98"/>
                    <a:pt x="49" y="133"/>
                    <a:pt x="21" y="136"/>
                  </a:cubicBezTo>
                  <a:cubicBezTo>
                    <a:pt x="19" y="133"/>
                    <a:pt x="16" y="128"/>
                    <a:pt x="16" y="128"/>
                  </a:cubicBezTo>
                  <a:cubicBezTo>
                    <a:pt x="29" y="123"/>
                    <a:pt x="63" y="99"/>
                    <a:pt x="65" y="78"/>
                  </a:cubicBezTo>
                  <a:cubicBezTo>
                    <a:pt x="55" y="84"/>
                    <a:pt x="51" y="87"/>
                    <a:pt x="40" y="87"/>
                  </a:cubicBezTo>
                  <a:cubicBezTo>
                    <a:pt x="16" y="87"/>
                    <a:pt x="0" y="65"/>
                    <a:pt x="0" y="43"/>
                  </a:cubicBezTo>
                  <a:close/>
                  <a:moveTo>
                    <a:pt x="118" y="43"/>
                  </a:moveTo>
                  <a:cubicBezTo>
                    <a:pt x="118" y="15"/>
                    <a:pt x="144" y="0"/>
                    <a:pt x="161" y="0"/>
                  </a:cubicBezTo>
                  <a:cubicBezTo>
                    <a:pt x="179" y="0"/>
                    <a:pt x="206" y="17"/>
                    <a:pt x="206" y="49"/>
                  </a:cubicBezTo>
                  <a:cubicBezTo>
                    <a:pt x="206" y="98"/>
                    <a:pt x="167" y="133"/>
                    <a:pt x="140" y="136"/>
                  </a:cubicBezTo>
                  <a:cubicBezTo>
                    <a:pt x="138" y="133"/>
                    <a:pt x="135" y="128"/>
                    <a:pt x="135" y="128"/>
                  </a:cubicBezTo>
                  <a:cubicBezTo>
                    <a:pt x="147" y="123"/>
                    <a:pt x="181" y="99"/>
                    <a:pt x="183" y="78"/>
                  </a:cubicBezTo>
                  <a:cubicBezTo>
                    <a:pt x="174" y="84"/>
                    <a:pt x="170" y="87"/>
                    <a:pt x="158" y="87"/>
                  </a:cubicBezTo>
                  <a:cubicBezTo>
                    <a:pt x="135" y="87"/>
                    <a:pt x="118" y="65"/>
                    <a:pt x="118"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2" name="任意多边形: 形状 41"/>
            <p:cNvSpPr>
              <a:spLocks/>
            </p:cNvSpPr>
            <p:nvPr/>
          </p:nvSpPr>
          <p:spPr bwMode="auto">
            <a:xfrm>
              <a:off x="4665196" y="2654115"/>
              <a:ext cx="463550" cy="307975"/>
            </a:xfrm>
            <a:custGeom>
              <a:avLst/>
              <a:gdLst>
                <a:gd name="T0" fmla="*/ 206 w 206"/>
                <a:gd name="T1" fmla="*/ 94 h 137"/>
                <a:gd name="T2" fmla="*/ 163 w 206"/>
                <a:gd name="T3" fmla="*/ 137 h 137"/>
                <a:gd name="T4" fmla="*/ 118 w 206"/>
                <a:gd name="T5" fmla="*/ 88 h 137"/>
                <a:gd name="T6" fmla="*/ 185 w 206"/>
                <a:gd name="T7" fmla="*/ 0 h 137"/>
                <a:gd name="T8" fmla="*/ 190 w 206"/>
                <a:gd name="T9" fmla="*/ 9 h 137"/>
                <a:gd name="T10" fmla="*/ 141 w 206"/>
                <a:gd name="T11" fmla="*/ 59 h 137"/>
                <a:gd name="T12" fmla="*/ 166 w 206"/>
                <a:gd name="T13" fmla="*/ 50 h 137"/>
                <a:gd name="T14" fmla="*/ 206 w 206"/>
                <a:gd name="T15" fmla="*/ 94 h 137"/>
                <a:gd name="T16" fmla="*/ 88 w 206"/>
                <a:gd name="T17" fmla="*/ 94 h 137"/>
                <a:gd name="T18" fmla="*/ 45 w 206"/>
                <a:gd name="T19" fmla="*/ 137 h 137"/>
                <a:gd name="T20" fmla="*/ 0 w 206"/>
                <a:gd name="T21" fmla="*/ 88 h 137"/>
                <a:gd name="T22" fmla="*/ 67 w 206"/>
                <a:gd name="T23" fmla="*/ 0 h 137"/>
                <a:gd name="T24" fmla="*/ 71 w 206"/>
                <a:gd name="T25" fmla="*/ 9 h 137"/>
                <a:gd name="T26" fmla="*/ 23 w 206"/>
                <a:gd name="T27" fmla="*/ 59 h 137"/>
                <a:gd name="T28" fmla="*/ 48 w 206"/>
                <a:gd name="T29" fmla="*/ 50 h 137"/>
                <a:gd name="T30" fmla="*/ 88 w 206"/>
                <a:gd name="T31" fmla="*/ 94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6" h="137">
                  <a:moveTo>
                    <a:pt x="206" y="94"/>
                  </a:moveTo>
                  <a:cubicBezTo>
                    <a:pt x="206" y="122"/>
                    <a:pt x="181" y="137"/>
                    <a:pt x="163" y="137"/>
                  </a:cubicBezTo>
                  <a:cubicBezTo>
                    <a:pt x="145" y="137"/>
                    <a:pt x="118" y="119"/>
                    <a:pt x="118" y="88"/>
                  </a:cubicBezTo>
                  <a:cubicBezTo>
                    <a:pt x="118" y="39"/>
                    <a:pt x="157" y="4"/>
                    <a:pt x="185" y="0"/>
                  </a:cubicBezTo>
                  <a:cubicBezTo>
                    <a:pt x="187" y="4"/>
                    <a:pt x="190" y="9"/>
                    <a:pt x="190" y="9"/>
                  </a:cubicBezTo>
                  <a:cubicBezTo>
                    <a:pt x="177" y="14"/>
                    <a:pt x="143" y="38"/>
                    <a:pt x="141" y="59"/>
                  </a:cubicBezTo>
                  <a:cubicBezTo>
                    <a:pt x="151" y="53"/>
                    <a:pt x="155" y="50"/>
                    <a:pt x="166" y="50"/>
                  </a:cubicBezTo>
                  <a:cubicBezTo>
                    <a:pt x="190" y="50"/>
                    <a:pt x="206" y="72"/>
                    <a:pt x="206" y="94"/>
                  </a:cubicBezTo>
                  <a:close/>
                  <a:moveTo>
                    <a:pt x="88" y="94"/>
                  </a:moveTo>
                  <a:cubicBezTo>
                    <a:pt x="88" y="122"/>
                    <a:pt x="62" y="137"/>
                    <a:pt x="45" y="137"/>
                  </a:cubicBezTo>
                  <a:cubicBezTo>
                    <a:pt x="27" y="137"/>
                    <a:pt x="0" y="119"/>
                    <a:pt x="0" y="88"/>
                  </a:cubicBezTo>
                  <a:cubicBezTo>
                    <a:pt x="0" y="39"/>
                    <a:pt x="39" y="4"/>
                    <a:pt x="67" y="0"/>
                  </a:cubicBezTo>
                  <a:cubicBezTo>
                    <a:pt x="69" y="4"/>
                    <a:pt x="71" y="9"/>
                    <a:pt x="71" y="9"/>
                  </a:cubicBezTo>
                  <a:cubicBezTo>
                    <a:pt x="59" y="14"/>
                    <a:pt x="25" y="38"/>
                    <a:pt x="23" y="59"/>
                  </a:cubicBezTo>
                  <a:cubicBezTo>
                    <a:pt x="32" y="53"/>
                    <a:pt x="36" y="50"/>
                    <a:pt x="48" y="50"/>
                  </a:cubicBezTo>
                  <a:cubicBezTo>
                    <a:pt x="71" y="50"/>
                    <a:pt x="88" y="72"/>
                    <a:pt x="88"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grpSp>
        <p:nvGrpSpPr>
          <p:cNvPr id="29" name="组合 28"/>
          <p:cNvGrpSpPr>
            <a:grpSpLocks noChangeAspect="1"/>
          </p:cNvGrpSpPr>
          <p:nvPr/>
        </p:nvGrpSpPr>
        <p:grpSpPr>
          <a:xfrm>
            <a:off x="5757350" y="1647097"/>
            <a:ext cx="2071524" cy="2063945"/>
            <a:chOff x="6281271" y="2603315"/>
            <a:chExt cx="1735138" cy="1728788"/>
          </a:xfrm>
          <a:solidFill>
            <a:schemeClr val="accent3"/>
          </a:solidFill>
        </p:grpSpPr>
        <p:sp>
          <p:nvSpPr>
            <p:cNvPr id="35" name="任意多边形: 形状 34"/>
            <p:cNvSpPr>
              <a:spLocks/>
            </p:cNvSpPr>
            <p:nvPr/>
          </p:nvSpPr>
          <p:spPr bwMode="auto">
            <a:xfrm>
              <a:off x="6306671" y="3062103"/>
              <a:ext cx="1214438" cy="1270000"/>
            </a:xfrm>
            <a:custGeom>
              <a:avLst/>
              <a:gdLst>
                <a:gd name="T0" fmla="*/ 71 w 540"/>
                <a:gd name="T1" fmla="*/ 536 h 564"/>
                <a:gd name="T2" fmla="*/ 24 w 540"/>
                <a:gd name="T3" fmla="*/ 488 h 564"/>
                <a:gd name="T4" fmla="*/ 24 w 540"/>
                <a:gd name="T5" fmla="*/ 0 h 564"/>
                <a:gd name="T6" fmla="*/ 0 w 540"/>
                <a:gd name="T7" fmla="*/ 0 h 564"/>
                <a:gd name="T8" fmla="*/ 0 w 540"/>
                <a:gd name="T9" fmla="*/ 489 h 564"/>
                <a:gd name="T10" fmla="*/ 72 w 540"/>
                <a:gd name="T11" fmla="*/ 564 h 564"/>
                <a:gd name="T12" fmla="*/ 540 w 540"/>
                <a:gd name="T13" fmla="*/ 564 h 564"/>
                <a:gd name="T14" fmla="*/ 540 w 540"/>
                <a:gd name="T15" fmla="*/ 536 h 564"/>
                <a:gd name="T16" fmla="*/ 71 w 540"/>
                <a:gd name="T17" fmla="*/ 536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0" h="564">
                  <a:moveTo>
                    <a:pt x="71" y="536"/>
                  </a:moveTo>
                  <a:cubicBezTo>
                    <a:pt x="44" y="536"/>
                    <a:pt x="24" y="515"/>
                    <a:pt x="24" y="488"/>
                  </a:cubicBezTo>
                  <a:cubicBezTo>
                    <a:pt x="24" y="0"/>
                    <a:pt x="24" y="0"/>
                    <a:pt x="24" y="0"/>
                  </a:cubicBezTo>
                  <a:cubicBezTo>
                    <a:pt x="0" y="0"/>
                    <a:pt x="0" y="0"/>
                    <a:pt x="0" y="0"/>
                  </a:cubicBezTo>
                  <a:cubicBezTo>
                    <a:pt x="0" y="489"/>
                    <a:pt x="0" y="489"/>
                    <a:pt x="0" y="489"/>
                  </a:cubicBezTo>
                  <a:cubicBezTo>
                    <a:pt x="0" y="529"/>
                    <a:pt x="32" y="564"/>
                    <a:pt x="72" y="564"/>
                  </a:cubicBezTo>
                  <a:cubicBezTo>
                    <a:pt x="540" y="564"/>
                    <a:pt x="540" y="564"/>
                    <a:pt x="540" y="564"/>
                  </a:cubicBezTo>
                  <a:cubicBezTo>
                    <a:pt x="540" y="536"/>
                    <a:pt x="540" y="536"/>
                    <a:pt x="540" y="536"/>
                  </a:cubicBezTo>
                  <a:lnTo>
                    <a:pt x="71" y="5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6" name="任意多边形: 形状 35"/>
            <p:cNvSpPr>
              <a:spLocks/>
            </p:cNvSpPr>
            <p:nvPr/>
          </p:nvSpPr>
          <p:spPr bwMode="auto">
            <a:xfrm>
              <a:off x="6755934" y="2674753"/>
              <a:ext cx="1206500" cy="1243013"/>
            </a:xfrm>
            <a:custGeom>
              <a:avLst/>
              <a:gdLst>
                <a:gd name="T0" fmla="*/ 461 w 536"/>
                <a:gd name="T1" fmla="*/ 24 h 552"/>
                <a:gd name="T2" fmla="*/ 508 w 536"/>
                <a:gd name="T3" fmla="*/ 70 h 552"/>
                <a:gd name="T4" fmla="*/ 508 w 536"/>
                <a:gd name="T5" fmla="*/ 552 h 552"/>
                <a:gd name="T6" fmla="*/ 536 w 536"/>
                <a:gd name="T7" fmla="*/ 552 h 552"/>
                <a:gd name="T8" fmla="*/ 536 w 536"/>
                <a:gd name="T9" fmla="*/ 72 h 552"/>
                <a:gd name="T10" fmla="*/ 462 w 536"/>
                <a:gd name="T11" fmla="*/ 0 h 552"/>
                <a:gd name="T12" fmla="*/ 0 w 536"/>
                <a:gd name="T13" fmla="*/ 0 h 552"/>
                <a:gd name="T14" fmla="*/ 0 w 536"/>
                <a:gd name="T15" fmla="*/ 24 h 552"/>
                <a:gd name="T16" fmla="*/ 461 w 536"/>
                <a:gd name="T17" fmla="*/ 24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6" h="552">
                  <a:moveTo>
                    <a:pt x="461" y="24"/>
                  </a:moveTo>
                  <a:cubicBezTo>
                    <a:pt x="488" y="24"/>
                    <a:pt x="508" y="44"/>
                    <a:pt x="508" y="70"/>
                  </a:cubicBezTo>
                  <a:cubicBezTo>
                    <a:pt x="508" y="552"/>
                    <a:pt x="508" y="552"/>
                    <a:pt x="508" y="552"/>
                  </a:cubicBezTo>
                  <a:cubicBezTo>
                    <a:pt x="536" y="552"/>
                    <a:pt x="536" y="552"/>
                    <a:pt x="536" y="552"/>
                  </a:cubicBezTo>
                  <a:cubicBezTo>
                    <a:pt x="536" y="72"/>
                    <a:pt x="536" y="72"/>
                    <a:pt x="536" y="72"/>
                  </a:cubicBezTo>
                  <a:cubicBezTo>
                    <a:pt x="536" y="32"/>
                    <a:pt x="502" y="0"/>
                    <a:pt x="462" y="0"/>
                  </a:cubicBezTo>
                  <a:cubicBezTo>
                    <a:pt x="0" y="0"/>
                    <a:pt x="0" y="0"/>
                    <a:pt x="0" y="0"/>
                  </a:cubicBezTo>
                  <a:cubicBezTo>
                    <a:pt x="0" y="24"/>
                    <a:pt x="0" y="24"/>
                    <a:pt x="0" y="24"/>
                  </a:cubicBezTo>
                  <a:lnTo>
                    <a:pt x="461"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7" name="任意多边形: 形状 36"/>
            <p:cNvSpPr>
              <a:spLocks/>
            </p:cNvSpPr>
            <p:nvPr/>
          </p:nvSpPr>
          <p:spPr bwMode="auto">
            <a:xfrm>
              <a:off x="6281271" y="2603315"/>
              <a:ext cx="315913" cy="265113"/>
            </a:xfrm>
            <a:custGeom>
              <a:avLst/>
              <a:gdLst>
                <a:gd name="T0" fmla="*/ 68 w 140"/>
                <a:gd name="T1" fmla="*/ 4 h 118"/>
                <a:gd name="T2" fmla="*/ 80 w 140"/>
                <a:gd name="T3" fmla="*/ 0 h 118"/>
                <a:gd name="T4" fmla="*/ 95 w 140"/>
                <a:gd name="T5" fmla="*/ 7 h 118"/>
                <a:gd name="T6" fmla="*/ 107 w 140"/>
                <a:gd name="T7" fmla="*/ 20 h 118"/>
                <a:gd name="T8" fmla="*/ 127 w 140"/>
                <a:gd name="T9" fmla="*/ 62 h 118"/>
                <a:gd name="T10" fmla="*/ 140 w 140"/>
                <a:gd name="T11" fmla="*/ 106 h 118"/>
                <a:gd name="T12" fmla="*/ 132 w 140"/>
                <a:gd name="T13" fmla="*/ 113 h 118"/>
                <a:gd name="T14" fmla="*/ 125 w 140"/>
                <a:gd name="T15" fmla="*/ 118 h 118"/>
                <a:gd name="T16" fmla="*/ 123 w 140"/>
                <a:gd name="T17" fmla="*/ 118 h 118"/>
                <a:gd name="T18" fmla="*/ 121 w 140"/>
                <a:gd name="T19" fmla="*/ 118 h 118"/>
                <a:gd name="T20" fmla="*/ 85 w 140"/>
                <a:gd name="T21" fmla="*/ 63 h 118"/>
                <a:gd name="T22" fmla="*/ 78 w 140"/>
                <a:gd name="T23" fmla="*/ 53 h 118"/>
                <a:gd name="T24" fmla="*/ 72 w 140"/>
                <a:gd name="T25" fmla="*/ 43 h 118"/>
                <a:gd name="T26" fmla="*/ 63 w 140"/>
                <a:gd name="T27" fmla="*/ 16 h 118"/>
                <a:gd name="T28" fmla="*/ 68 w 140"/>
                <a:gd name="T29" fmla="*/ 4 h 118"/>
                <a:gd name="T30" fmla="*/ 5 w 140"/>
                <a:gd name="T31" fmla="*/ 4 h 118"/>
                <a:gd name="T32" fmla="*/ 17 w 140"/>
                <a:gd name="T33" fmla="*/ 0 h 118"/>
                <a:gd name="T34" fmla="*/ 32 w 140"/>
                <a:gd name="T35" fmla="*/ 7 h 118"/>
                <a:gd name="T36" fmla="*/ 45 w 140"/>
                <a:gd name="T37" fmla="*/ 20 h 118"/>
                <a:gd name="T38" fmla="*/ 64 w 140"/>
                <a:gd name="T39" fmla="*/ 62 h 118"/>
                <a:gd name="T40" fmla="*/ 77 w 140"/>
                <a:gd name="T41" fmla="*/ 106 h 118"/>
                <a:gd name="T42" fmla="*/ 69 w 140"/>
                <a:gd name="T43" fmla="*/ 113 h 118"/>
                <a:gd name="T44" fmla="*/ 61 w 140"/>
                <a:gd name="T45" fmla="*/ 118 h 118"/>
                <a:gd name="T46" fmla="*/ 59 w 140"/>
                <a:gd name="T47" fmla="*/ 118 h 118"/>
                <a:gd name="T48" fmla="*/ 57 w 140"/>
                <a:gd name="T49" fmla="*/ 118 h 118"/>
                <a:gd name="T50" fmla="*/ 22 w 140"/>
                <a:gd name="T51" fmla="*/ 63 h 118"/>
                <a:gd name="T52" fmla="*/ 15 w 140"/>
                <a:gd name="T53" fmla="*/ 53 h 118"/>
                <a:gd name="T54" fmla="*/ 8 w 140"/>
                <a:gd name="T55" fmla="*/ 43 h 118"/>
                <a:gd name="T56" fmla="*/ 0 w 140"/>
                <a:gd name="T57" fmla="*/ 16 h 118"/>
                <a:gd name="T58" fmla="*/ 5 w 140"/>
                <a:gd name="T59" fmla="*/ 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0" h="118">
                  <a:moveTo>
                    <a:pt x="68" y="4"/>
                  </a:moveTo>
                  <a:cubicBezTo>
                    <a:pt x="72" y="1"/>
                    <a:pt x="76" y="0"/>
                    <a:pt x="80" y="0"/>
                  </a:cubicBezTo>
                  <a:cubicBezTo>
                    <a:pt x="84" y="0"/>
                    <a:pt x="89" y="2"/>
                    <a:pt x="95" y="7"/>
                  </a:cubicBezTo>
                  <a:cubicBezTo>
                    <a:pt x="101" y="12"/>
                    <a:pt x="105" y="16"/>
                    <a:pt x="107" y="20"/>
                  </a:cubicBezTo>
                  <a:cubicBezTo>
                    <a:pt x="115" y="32"/>
                    <a:pt x="121" y="45"/>
                    <a:pt x="127" y="62"/>
                  </a:cubicBezTo>
                  <a:cubicBezTo>
                    <a:pt x="133" y="78"/>
                    <a:pt x="137" y="93"/>
                    <a:pt x="140" y="106"/>
                  </a:cubicBezTo>
                  <a:cubicBezTo>
                    <a:pt x="139" y="107"/>
                    <a:pt x="136" y="109"/>
                    <a:pt x="132" y="113"/>
                  </a:cubicBezTo>
                  <a:cubicBezTo>
                    <a:pt x="128" y="117"/>
                    <a:pt x="126" y="118"/>
                    <a:pt x="125" y="118"/>
                  </a:cubicBezTo>
                  <a:cubicBezTo>
                    <a:pt x="124" y="118"/>
                    <a:pt x="123" y="118"/>
                    <a:pt x="123" y="118"/>
                  </a:cubicBezTo>
                  <a:cubicBezTo>
                    <a:pt x="122" y="118"/>
                    <a:pt x="121" y="118"/>
                    <a:pt x="121" y="118"/>
                  </a:cubicBezTo>
                  <a:cubicBezTo>
                    <a:pt x="108" y="101"/>
                    <a:pt x="96" y="83"/>
                    <a:pt x="85" y="63"/>
                  </a:cubicBezTo>
                  <a:cubicBezTo>
                    <a:pt x="83" y="60"/>
                    <a:pt x="81" y="56"/>
                    <a:pt x="78" y="53"/>
                  </a:cubicBezTo>
                  <a:cubicBezTo>
                    <a:pt x="76" y="50"/>
                    <a:pt x="74" y="46"/>
                    <a:pt x="72" y="43"/>
                  </a:cubicBezTo>
                  <a:cubicBezTo>
                    <a:pt x="66" y="35"/>
                    <a:pt x="63" y="25"/>
                    <a:pt x="63" y="16"/>
                  </a:cubicBezTo>
                  <a:cubicBezTo>
                    <a:pt x="63" y="11"/>
                    <a:pt x="65" y="7"/>
                    <a:pt x="68" y="4"/>
                  </a:cubicBezTo>
                  <a:close/>
                  <a:moveTo>
                    <a:pt x="5" y="4"/>
                  </a:moveTo>
                  <a:cubicBezTo>
                    <a:pt x="8" y="1"/>
                    <a:pt x="12" y="0"/>
                    <a:pt x="17" y="0"/>
                  </a:cubicBezTo>
                  <a:cubicBezTo>
                    <a:pt x="22" y="0"/>
                    <a:pt x="27" y="2"/>
                    <a:pt x="32" y="7"/>
                  </a:cubicBezTo>
                  <a:cubicBezTo>
                    <a:pt x="38" y="12"/>
                    <a:pt x="42" y="16"/>
                    <a:pt x="45" y="20"/>
                  </a:cubicBezTo>
                  <a:cubicBezTo>
                    <a:pt x="52" y="32"/>
                    <a:pt x="58" y="45"/>
                    <a:pt x="64" y="62"/>
                  </a:cubicBezTo>
                  <a:cubicBezTo>
                    <a:pt x="70" y="78"/>
                    <a:pt x="74" y="93"/>
                    <a:pt x="77" y="106"/>
                  </a:cubicBezTo>
                  <a:cubicBezTo>
                    <a:pt x="76" y="107"/>
                    <a:pt x="73" y="109"/>
                    <a:pt x="69" y="113"/>
                  </a:cubicBezTo>
                  <a:cubicBezTo>
                    <a:pt x="65" y="117"/>
                    <a:pt x="63" y="118"/>
                    <a:pt x="61" y="118"/>
                  </a:cubicBezTo>
                  <a:cubicBezTo>
                    <a:pt x="61" y="118"/>
                    <a:pt x="60" y="118"/>
                    <a:pt x="59" y="118"/>
                  </a:cubicBezTo>
                  <a:cubicBezTo>
                    <a:pt x="58" y="118"/>
                    <a:pt x="58" y="118"/>
                    <a:pt x="57" y="118"/>
                  </a:cubicBezTo>
                  <a:cubicBezTo>
                    <a:pt x="44" y="101"/>
                    <a:pt x="32" y="83"/>
                    <a:pt x="22" y="63"/>
                  </a:cubicBezTo>
                  <a:cubicBezTo>
                    <a:pt x="20" y="60"/>
                    <a:pt x="17" y="56"/>
                    <a:pt x="15" y="53"/>
                  </a:cubicBezTo>
                  <a:cubicBezTo>
                    <a:pt x="13" y="50"/>
                    <a:pt x="11" y="46"/>
                    <a:pt x="8" y="43"/>
                  </a:cubicBezTo>
                  <a:cubicBezTo>
                    <a:pt x="3" y="35"/>
                    <a:pt x="0" y="25"/>
                    <a:pt x="0" y="16"/>
                  </a:cubicBezTo>
                  <a:cubicBezTo>
                    <a:pt x="0" y="11"/>
                    <a:pt x="2" y="7"/>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8" name="任意多边形: 形状 37"/>
            <p:cNvSpPr>
              <a:spLocks/>
            </p:cNvSpPr>
            <p:nvPr/>
          </p:nvSpPr>
          <p:spPr bwMode="auto">
            <a:xfrm>
              <a:off x="7702084" y="4057465"/>
              <a:ext cx="314325" cy="266700"/>
            </a:xfrm>
            <a:custGeom>
              <a:avLst/>
              <a:gdLst>
                <a:gd name="T0" fmla="*/ 72 w 140"/>
                <a:gd name="T1" fmla="*/ 114 h 119"/>
                <a:gd name="T2" fmla="*/ 60 w 140"/>
                <a:gd name="T3" fmla="*/ 119 h 119"/>
                <a:gd name="T4" fmla="*/ 45 w 140"/>
                <a:gd name="T5" fmla="*/ 112 h 119"/>
                <a:gd name="T6" fmla="*/ 32 w 140"/>
                <a:gd name="T7" fmla="*/ 99 h 119"/>
                <a:gd name="T8" fmla="*/ 13 w 140"/>
                <a:gd name="T9" fmla="*/ 57 h 119"/>
                <a:gd name="T10" fmla="*/ 0 w 140"/>
                <a:gd name="T11" fmla="*/ 13 h 119"/>
                <a:gd name="T12" fmla="*/ 8 w 140"/>
                <a:gd name="T13" fmla="*/ 6 h 119"/>
                <a:gd name="T14" fmla="*/ 15 w 140"/>
                <a:gd name="T15" fmla="*/ 0 h 119"/>
                <a:gd name="T16" fmla="*/ 17 w 140"/>
                <a:gd name="T17" fmla="*/ 1 h 119"/>
                <a:gd name="T18" fmla="*/ 19 w 140"/>
                <a:gd name="T19" fmla="*/ 1 h 119"/>
                <a:gd name="T20" fmla="*/ 55 w 140"/>
                <a:gd name="T21" fmla="*/ 55 h 119"/>
                <a:gd name="T22" fmla="*/ 61 w 140"/>
                <a:gd name="T23" fmla="*/ 66 h 119"/>
                <a:gd name="T24" fmla="*/ 68 w 140"/>
                <a:gd name="T25" fmla="*/ 75 h 119"/>
                <a:gd name="T26" fmla="*/ 77 w 140"/>
                <a:gd name="T27" fmla="*/ 103 h 119"/>
                <a:gd name="T28" fmla="*/ 72 w 140"/>
                <a:gd name="T29" fmla="*/ 114 h 119"/>
                <a:gd name="T30" fmla="*/ 135 w 140"/>
                <a:gd name="T31" fmla="*/ 114 h 119"/>
                <a:gd name="T32" fmla="*/ 123 w 140"/>
                <a:gd name="T33" fmla="*/ 119 h 119"/>
                <a:gd name="T34" fmla="*/ 108 w 140"/>
                <a:gd name="T35" fmla="*/ 112 h 119"/>
                <a:gd name="T36" fmla="*/ 95 w 140"/>
                <a:gd name="T37" fmla="*/ 99 h 119"/>
                <a:gd name="T38" fmla="*/ 76 w 140"/>
                <a:gd name="T39" fmla="*/ 57 h 119"/>
                <a:gd name="T40" fmla="*/ 63 w 140"/>
                <a:gd name="T41" fmla="*/ 13 h 119"/>
                <a:gd name="T42" fmla="*/ 71 w 140"/>
                <a:gd name="T43" fmla="*/ 6 h 119"/>
                <a:gd name="T44" fmla="*/ 79 w 140"/>
                <a:gd name="T45" fmla="*/ 0 h 119"/>
                <a:gd name="T46" fmla="*/ 81 w 140"/>
                <a:gd name="T47" fmla="*/ 1 h 119"/>
                <a:gd name="T48" fmla="*/ 83 w 140"/>
                <a:gd name="T49" fmla="*/ 1 h 119"/>
                <a:gd name="T50" fmla="*/ 118 w 140"/>
                <a:gd name="T51" fmla="*/ 55 h 119"/>
                <a:gd name="T52" fmla="*/ 125 w 140"/>
                <a:gd name="T53" fmla="*/ 66 h 119"/>
                <a:gd name="T54" fmla="*/ 132 w 140"/>
                <a:gd name="T55" fmla="*/ 75 h 119"/>
                <a:gd name="T56" fmla="*/ 140 w 140"/>
                <a:gd name="T57" fmla="*/ 103 h 119"/>
                <a:gd name="T58" fmla="*/ 135 w 140"/>
                <a:gd name="T59" fmla="*/ 114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0" h="119">
                  <a:moveTo>
                    <a:pt x="72" y="114"/>
                  </a:moveTo>
                  <a:cubicBezTo>
                    <a:pt x="68" y="117"/>
                    <a:pt x="64" y="119"/>
                    <a:pt x="60" y="119"/>
                  </a:cubicBezTo>
                  <a:cubicBezTo>
                    <a:pt x="56" y="119"/>
                    <a:pt x="51" y="116"/>
                    <a:pt x="45" y="112"/>
                  </a:cubicBezTo>
                  <a:cubicBezTo>
                    <a:pt x="39" y="107"/>
                    <a:pt x="35" y="103"/>
                    <a:pt x="32" y="99"/>
                  </a:cubicBezTo>
                  <a:cubicBezTo>
                    <a:pt x="25" y="87"/>
                    <a:pt x="19" y="73"/>
                    <a:pt x="13" y="57"/>
                  </a:cubicBezTo>
                  <a:cubicBezTo>
                    <a:pt x="7" y="41"/>
                    <a:pt x="3" y="26"/>
                    <a:pt x="0" y="13"/>
                  </a:cubicBezTo>
                  <a:cubicBezTo>
                    <a:pt x="1" y="12"/>
                    <a:pt x="4" y="9"/>
                    <a:pt x="8" y="6"/>
                  </a:cubicBezTo>
                  <a:cubicBezTo>
                    <a:pt x="12" y="2"/>
                    <a:pt x="14" y="0"/>
                    <a:pt x="15" y="0"/>
                  </a:cubicBezTo>
                  <a:cubicBezTo>
                    <a:pt x="16" y="0"/>
                    <a:pt x="17" y="0"/>
                    <a:pt x="17" y="1"/>
                  </a:cubicBezTo>
                  <a:cubicBezTo>
                    <a:pt x="18" y="1"/>
                    <a:pt x="19" y="1"/>
                    <a:pt x="19" y="1"/>
                  </a:cubicBezTo>
                  <a:cubicBezTo>
                    <a:pt x="32" y="18"/>
                    <a:pt x="44" y="36"/>
                    <a:pt x="55" y="55"/>
                  </a:cubicBezTo>
                  <a:cubicBezTo>
                    <a:pt x="57" y="59"/>
                    <a:pt x="59" y="62"/>
                    <a:pt x="61" y="66"/>
                  </a:cubicBezTo>
                  <a:cubicBezTo>
                    <a:pt x="64" y="69"/>
                    <a:pt x="66" y="72"/>
                    <a:pt x="68" y="75"/>
                  </a:cubicBezTo>
                  <a:cubicBezTo>
                    <a:pt x="74" y="84"/>
                    <a:pt x="77" y="93"/>
                    <a:pt x="77" y="103"/>
                  </a:cubicBezTo>
                  <a:cubicBezTo>
                    <a:pt x="77" y="108"/>
                    <a:pt x="75" y="112"/>
                    <a:pt x="72" y="114"/>
                  </a:cubicBezTo>
                  <a:close/>
                  <a:moveTo>
                    <a:pt x="135" y="114"/>
                  </a:moveTo>
                  <a:cubicBezTo>
                    <a:pt x="132" y="117"/>
                    <a:pt x="128" y="119"/>
                    <a:pt x="123" y="119"/>
                  </a:cubicBezTo>
                  <a:cubicBezTo>
                    <a:pt x="118" y="119"/>
                    <a:pt x="113" y="116"/>
                    <a:pt x="108" y="112"/>
                  </a:cubicBezTo>
                  <a:cubicBezTo>
                    <a:pt x="102" y="107"/>
                    <a:pt x="98" y="103"/>
                    <a:pt x="95" y="99"/>
                  </a:cubicBezTo>
                  <a:cubicBezTo>
                    <a:pt x="88" y="87"/>
                    <a:pt x="82" y="73"/>
                    <a:pt x="76" y="57"/>
                  </a:cubicBezTo>
                  <a:cubicBezTo>
                    <a:pt x="70" y="41"/>
                    <a:pt x="66" y="26"/>
                    <a:pt x="63" y="13"/>
                  </a:cubicBezTo>
                  <a:cubicBezTo>
                    <a:pt x="64" y="12"/>
                    <a:pt x="67" y="9"/>
                    <a:pt x="71" y="6"/>
                  </a:cubicBezTo>
                  <a:cubicBezTo>
                    <a:pt x="75" y="2"/>
                    <a:pt x="77" y="0"/>
                    <a:pt x="79" y="0"/>
                  </a:cubicBezTo>
                  <a:cubicBezTo>
                    <a:pt x="79" y="0"/>
                    <a:pt x="80" y="0"/>
                    <a:pt x="81" y="1"/>
                  </a:cubicBezTo>
                  <a:cubicBezTo>
                    <a:pt x="82" y="1"/>
                    <a:pt x="82" y="1"/>
                    <a:pt x="83" y="1"/>
                  </a:cubicBezTo>
                  <a:cubicBezTo>
                    <a:pt x="96" y="18"/>
                    <a:pt x="108" y="36"/>
                    <a:pt x="118" y="55"/>
                  </a:cubicBezTo>
                  <a:cubicBezTo>
                    <a:pt x="120" y="59"/>
                    <a:pt x="123" y="62"/>
                    <a:pt x="125" y="66"/>
                  </a:cubicBezTo>
                  <a:cubicBezTo>
                    <a:pt x="127" y="69"/>
                    <a:pt x="129" y="72"/>
                    <a:pt x="132" y="75"/>
                  </a:cubicBezTo>
                  <a:cubicBezTo>
                    <a:pt x="137" y="84"/>
                    <a:pt x="140" y="93"/>
                    <a:pt x="140" y="103"/>
                  </a:cubicBezTo>
                  <a:cubicBezTo>
                    <a:pt x="140" y="108"/>
                    <a:pt x="138" y="112"/>
                    <a:pt x="135" y="1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
        <p:nvSpPr>
          <p:cNvPr id="19" name="矩形 18">
            <a:extLst>
              <a:ext uri="{FF2B5EF4-FFF2-40B4-BE49-F238E27FC236}">
                <a16:creationId xmlns:a16="http://schemas.microsoft.com/office/drawing/2014/main" xmlns="" id="{5D58713D-4D52-4F7E-A480-489F098AAB3B}"/>
              </a:ext>
            </a:extLst>
          </p:cNvPr>
          <p:cNvSpPr/>
          <p:nvPr/>
        </p:nvSpPr>
        <p:spPr>
          <a:xfrm>
            <a:off x="1755915" y="2143294"/>
            <a:ext cx="1154852" cy="212432"/>
          </a:xfrm>
          <a:prstGeom prst="rect">
            <a:avLst/>
          </a:prstGeom>
          <a:ln w="12700">
            <a:miter lim="400000"/>
          </a:ln>
          <a:extLst>
            <a:ext uri="{C572A759-6A51-4108-AA02-DFA0A04FC94B}">
              <ma14:wrappingTextBoxFlag xmlns="" xmlns:lc="http://schemas.openxmlformats.org/drawingml/2006/lockedCanvas" xmlns:ma14="http://schemas.microsoft.com/office/mac/drawingml/2011/main" xmlns:p14="http://schemas.microsoft.com/office/powerpoint/2010/main" xmlns:a16="http://schemas.microsoft.com/office/drawing/2014/main" xmlns:a14="http://schemas.microsoft.com/office/drawing/2010/main" val="1"/>
            </a:ext>
          </a:extLst>
        </p:spPr>
        <p:txBody>
          <a:bodyPr wrap="none" lIns="25400" tIns="25400" rIns="25400" bIns="25400" anchor="ctr">
            <a:noAutofit/>
          </a:bodyPr>
          <a:lstStyle/>
          <a:p>
            <a:pPr algn="ctr">
              <a:lnSpc>
                <a:spcPct val="110000"/>
              </a:lnSpc>
            </a:pPr>
            <a:r>
              <a:rPr lang="zh-CN" altLang="en-US" b="1" spc="30" dirty="0">
                <a:solidFill>
                  <a:schemeClr val="accent1">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性取向</a:t>
            </a:r>
          </a:p>
        </p:txBody>
      </p:sp>
      <p:sp>
        <p:nvSpPr>
          <p:cNvPr id="20" name="矩形 19">
            <a:extLst>
              <a:ext uri="{FF2B5EF4-FFF2-40B4-BE49-F238E27FC236}">
                <a16:creationId xmlns:a16="http://schemas.microsoft.com/office/drawing/2014/main" xmlns="" id="{5D58713D-4D52-4F7E-A480-489F098AAB3B}"/>
              </a:ext>
            </a:extLst>
          </p:cNvPr>
          <p:cNvSpPr/>
          <p:nvPr/>
        </p:nvSpPr>
        <p:spPr>
          <a:xfrm>
            <a:off x="3988163" y="2150919"/>
            <a:ext cx="1154852" cy="212432"/>
          </a:xfrm>
          <a:prstGeom prst="rect">
            <a:avLst/>
          </a:prstGeom>
          <a:ln w="12700">
            <a:miter lim="400000"/>
          </a:ln>
          <a:extLst>
            <a:ext uri="{C572A759-6A51-4108-AA02-DFA0A04FC94B}">
              <ma14:wrappingTextBoxFlag xmlns="" xmlns:lc="http://schemas.openxmlformats.org/drawingml/2006/lockedCanvas" xmlns:ma14="http://schemas.microsoft.com/office/mac/drawingml/2011/main" xmlns:p14="http://schemas.microsoft.com/office/powerpoint/2010/main" xmlns:a16="http://schemas.microsoft.com/office/drawing/2014/main" xmlns:a14="http://schemas.microsoft.com/office/drawing/2010/main" val="1"/>
            </a:ext>
          </a:extLst>
        </p:spPr>
        <p:txBody>
          <a:bodyPr wrap="none" lIns="25400" tIns="25400" rIns="25400" bIns="25400" anchor="ctr">
            <a:noAutofit/>
          </a:bodyPr>
          <a:lstStyle/>
          <a:p>
            <a:pPr algn="ctr">
              <a:lnSpc>
                <a:spcPct val="110000"/>
              </a:lnSpc>
            </a:pPr>
            <a:r>
              <a:rPr lang="zh-CN" altLang="en-US" b="1" spc="30" dirty="0">
                <a:solidFill>
                  <a:schemeClr val="accent2">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人际吸引</a:t>
            </a:r>
          </a:p>
        </p:txBody>
      </p:sp>
      <p:sp>
        <p:nvSpPr>
          <p:cNvPr id="21" name="矩形 20">
            <a:extLst>
              <a:ext uri="{FF2B5EF4-FFF2-40B4-BE49-F238E27FC236}">
                <a16:creationId xmlns:a16="http://schemas.microsoft.com/office/drawing/2014/main" xmlns="" id="{5D58713D-4D52-4F7E-A480-489F098AAB3B}"/>
              </a:ext>
            </a:extLst>
          </p:cNvPr>
          <p:cNvSpPr/>
          <p:nvPr/>
        </p:nvSpPr>
        <p:spPr>
          <a:xfrm>
            <a:off x="6220411" y="2150919"/>
            <a:ext cx="1154852" cy="212432"/>
          </a:xfrm>
          <a:prstGeom prst="rect">
            <a:avLst/>
          </a:prstGeom>
          <a:ln w="12700">
            <a:miter lim="400000"/>
          </a:ln>
          <a:extLst>
            <a:ext uri="{C572A759-6A51-4108-AA02-DFA0A04FC94B}">
              <ma14:wrappingTextBoxFlag xmlns="" xmlns:lc="http://schemas.openxmlformats.org/drawingml/2006/lockedCanvas" xmlns:ma14="http://schemas.microsoft.com/office/mac/drawingml/2011/main" xmlns:p14="http://schemas.microsoft.com/office/powerpoint/2010/main" xmlns:a16="http://schemas.microsoft.com/office/drawing/2014/main" xmlns:a14="http://schemas.microsoft.com/office/drawing/2010/main" val="1"/>
            </a:ext>
          </a:extLst>
        </p:spPr>
        <p:txBody>
          <a:bodyPr wrap="none" lIns="25400" tIns="25400" rIns="25400" bIns="25400" anchor="ctr">
            <a:noAutofit/>
          </a:bodyPr>
          <a:lstStyle/>
          <a:p>
            <a:pPr algn="ctr">
              <a:lnSpc>
                <a:spcPct val="110000"/>
              </a:lnSpc>
            </a:pPr>
            <a:r>
              <a:rPr lang="zh-CN" altLang="en-US" b="1" spc="30" dirty="0">
                <a:solidFill>
                  <a:schemeClr val="accent3">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攻击行为</a:t>
            </a:r>
          </a:p>
        </p:txBody>
      </p:sp>
      <p:sp>
        <p:nvSpPr>
          <p:cNvPr id="23" name="矩形 22">
            <a:extLst>
              <a:ext uri="{FF2B5EF4-FFF2-40B4-BE49-F238E27FC236}">
                <a16:creationId xmlns:a16="http://schemas.microsoft.com/office/drawing/2014/main" xmlns="" id="{5D58713D-4D52-4F7E-A480-489F098AAB3B}"/>
              </a:ext>
            </a:extLst>
          </p:cNvPr>
          <p:cNvSpPr/>
          <p:nvPr/>
        </p:nvSpPr>
        <p:spPr>
          <a:xfrm>
            <a:off x="1437764" y="2243372"/>
            <a:ext cx="1838092" cy="1957745"/>
          </a:xfrm>
          <a:prstGeom prst="rect">
            <a:avLst/>
          </a:prstGeom>
          <a:ln w="12700">
            <a:miter lim="400000"/>
          </a:ln>
          <a:extLst>
            <a:ext uri="{C572A759-6A51-4108-AA02-DFA0A04FC94B}">
              <ma14:wrappingTextBoxFlag xmlns="" xmlns:lc="http://schemas.openxmlformats.org/drawingml/2006/lockedCanvas" xmlns:ma14="http://schemas.microsoft.com/office/mac/drawingml/2011/main" xmlns:p14="http://schemas.microsoft.com/office/powerpoint/2010/main" xmlns:a16="http://schemas.microsoft.com/office/drawing/2014/main" xmlns:a14="http://schemas.microsoft.com/office/drawing/2010/main" val="1"/>
            </a:ext>
          </a:extLst>
        </p:spPr>
        <p:txBody>
          <a:bodyPr wrap="square" lIns="72000" tIns="72000" rIns="72000" bIns="72000" anchor="ctr" anchorCtr="1">
            <a:normAutofit/>
          </a:bodyPr>
          <a:lstStyle/>
          <a:p>
            <a:pPr algn="ctr">
              <a:lnSpc>
                <a:spcPct val="120000"/>
              </a:lnSpc>
            </a:pPr>
            <a:r>
              <a:rPr lang="zh-CN" altLang="en-US" sz="900" spc="30" dirty="0">
                <a:solidFill>
                  <a:srgbClr val="F76911"/>
                </a:solidFill>
                <a:latin typeface="微软雅黑" panose="020B0503020204020204" pitchFamily="34" charset="-122"/>
                <a:ea typeface="微软雅黑" panose="020B0503020204020204" pitchFamily="34" charset="-122"/>
                <a:cs typeface="+mn-ea"/>
                <a:sym typeface="inpin heiti" panose="00000500000000000000" pitchFamily="2" charset="-122"/>
              </a:rPr>
              <a:t>研究报告发现同卵双生子成年后同性恋行为发生的一致率显著大于异卵双生子。</a:t>
            </a:r>
            <a:endParaRPr lang="en-US" altLang="zh-CN" sz="900" spc="30" dirty="0">
              <a:solidFill>
                <a:srgbClr val="F76911"/>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algn="ctr">
              <a:lnSpc>
                <a:spcPct val="120000"/>
              </a:lnSpc>
            </a:pPr>
            <a:r>
              <a:rPr lang="zh-CN" altLang="en-US" sz="900" spc="30" dirty="0">
                <a:latin typeface="微软雅黑" panose="020B0503020204020204" pitchFamily="34" charset="-122"/>
                <a:ea typeface="微软雅黑" panose="020B0503020204020204" pitchFamily="34" charset="-122"/>
                <a:cs typeface="+mn-ea"/>
                <a:sym typeface="inpin heiti" panose="00000500000000000000" pitchFamily="2" charset="-122"/>
              </a:rPr>
              <a:t>当代社会性少数群体的主要成 因是外源的环境和社会因素通过表观遗传机制、脑内奖励／强化系统、人格特质或素质以及神经 信号和遗传信号间交流的分子生物学基础而发生作用，构成其间接的生物学根源。</a:t>
            </a:r>
          </a:p>
        </p:txBody>
      </p:sp>
      <p:sp>
        <p:nvSpPr>
          <p:cNvPr id="24" name="矩形 23">
            <a:extLst>
              <a:ext uri="{FF2B5EF4-FFF2-40B4-BE49-F238E27FC236}">
                <a16:creationId xmlns:a16="http://schemas.microsoft.com/office/drawing/2014/main" xmlns="" id="{5D58713D-4D52-4F7E-A480-489F098AAB3B}"/>
              </a:ext>
            </a:extLst>
          </p:cNvPr>
          <p:cNvSpPr/>
          <p:nvPr/>
        </p:nvSpPr>
        <p:spPr>
          <a:xfrm>
            <a:off x="3707904" y="2311087"/>
            <a:ext cx="1838092" cy="823891"/>
          </a:xfrm>
          <a:prstGeom prst="rect">
            <a:avLst/>
          </a:prstGeom>
          <a:ln w="12700">
            <a:miter lim="400000"/>
          </a:ln>
          <a:extLst>
            <a:ext uri="{C572A759-6A51-4108-AA02-DFA0A04FC94B}">
              <ma14:wrappingTextBoxFlag xmlns="" xmlns:lc="http://schemas.openxmlformats.org/drawingml/2006/lockedCanvas" xmlns:ma14="http://schemas.microsoft.com/office/mac/drawingml/2011/main" xmlns:p14="http://schemas.microsoft.com/office/powerpoint/2010/main" xmlns:a16="http://schemas.microsoft.com/office/drawing/2014/main" xmlns:a14="http://schemas.microsoft.com/office/drawing/2010/main" val="1"/>
            </a:ext>
          </a:extLst>
        </p:spPr>
        <p:txBody>
          <a:bodyPr wrap="square" lIns="72000" tIns="72000" rIns="72000" bIns="72000" anchor="ctr" anchorCtr="1">
            <a:normAutofit/>
          </a:bodyPr>
          <a:lstStyle/>
          <a:p>
            <a:pPr algn="ctr">
              <a:lnSpc>
                <a:spcPct val="120000"/>
              </a:lnSpc>
            </a:pPr>
            <a:r>
              <a:rPr lang="zh-CN" altLang="en-US" sz="900" spc="30" dirty="0">
                <a:latin typeface="微软雅黑" panose="020B0503020204020204" pitchFamily="34" charset="-122"/>
                <a:ea typeface="微软雅黑" panose="020B0503020204020204" pitchFamily="34" charset="-122"/>
                <a:cs typeface="+mn-ea"/>
                <a:sym typeface="inpin heiti" panose="00000500000000000000" pitchFamily="2" charset="-122"/>
              </a:rPr>
              <a:t>基因相似性会影响人际吸引。</a:t>
            </a:r>
          </a:p>
        </p:txBody>
      </p:sp>
      <p:sp>
        <p:nvSpPr>
          <p:cNvPr id="25" name="矩形 24">
            <a:extLst>
              <a:ext uri="{FF2B5EF4-FFF2-40B4-BE49-F238E27FC236}">
                <a16:creationId xmlns:a16="http://schemas.microsoft.com/office/drawing/2014/main" xmlns="" id="{5D58713D-4D52-4F7E-A480-489F098AAB3B}"/>
              </a:ext>
            </a:extLst>
          </p:cNvPr>
          <p:cNvSpPr/>
          <p:nvPr/>
        </p:nvSpPr>
        <p:spPr>
          <a:xfrm>
            <a:off x="5910955" y="2065547"/>
            <a:ext cx="1757389" cy="1370299"/>
          </a:xfrm>
          <a:prstGeom prst="rect">
            <a:avLst/>
          </a:prstGeom>
          <a:ln w="12700">
            <a:miter lim="400000"/>
          </a:ln>
          <a:extLst>
            <a:ext uri="{C572A759-6A51-4108-AA02-DFA0A04FC94B}">
              <ma14:wrappingTextBoxFlag xmlns="" xmlns:lc="http://schemas.openxmlformats.org/drawingml/2006/lockedCanvas" xmlns:ma14="http://schemas.microsoft.com/office/mac/drawingml/2011/main" xmlns:p14="http://schemas.microsoft.com/office/powerpoint/2010/main" xmlns:a16="http://schemas.microsoft.com/office/drawing/2014/main" xmlns:a14="http://schemas.microsoft.com/office/drawing/2010/main" val="1"/>
            </a:ext>
          </a:extLst>
        </p:spPr>
        <p:txBody>
          <a:bodyPr wrap="square" lIns="72000" tIns="72000" rIns="72000" bIns="72000" anchor="ctr" anchorCtr="1">
            <a:normAutofit/>
          </a:bodyPr>
          <a:lstStyle/>
          <a:p>
            <a:pPr algn="ctr">
              <a:lnSpc>
                <a:spcPct val="120000"/>
              </a:lnSpc>
            </a:pPr>
            <a:r>
              <a:rPr lang="zh-CN" altLang="en-US" sz="900" spc="30" dirty="0">
                <a:latin typeface="微软雅黑" panose="020B0503020204020204" pitchFamily="34" charset="-122"/>
                <a:ea typeface="微软雅黑" panose="020B0503020204020204" pitchFamily="34" charset="-122"/>
                <a:cs typeface="+mn-ea"/>
                <a:sym typeface="inpin heiti" panose="00000500000000000000" pitchFamily="2" charset="-122"/>
              </a:rPr>
              <a:t>攻击是一种常见的社会行为。不少研究表明，攻击行为也受到生物神经基础的影响。</a:t>
            </a:r>
          </a:p>
        </p:txBody>
      </p:sp>
      <p:sp>
        <p:nvSpPr>
          <p:cNvPr id="30" name="Title 1">
            <a:extLst>
              <a:ext uri="{FF2B5EF4-FFF2-40B4-BE49-F238E27FC236}">
                <a16:creationId xmlns:a16="http://schemas.microsoft.com/office/drawing/2014/main" xmlns="" id="{0AB6B7F7-9550-4E4C-B939-1F2561EE4485}"/>
              </a:ext>
            </a:extLst>
          </p:cNvPr>
          <p:cNvSpPr txBox="1">
            <a:spLocks/>
          </p:cNvSpPr>
          <p:nvPr/>
        </p:nvSpPr>
        <p:spPr>
          <a:xfrm>
            <a:off x="539552" y="331293"/>
            <a:ext cx="331236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心理与行为的生物基础</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1" name="矩形 30">
            <a:extLst>
              <a:ext uri="{FF2B5EF4-FFF2-40B4-BE49-F238E27FC236}">
                <a16:creationId xmlns:a16="http://schemas.microsoft.com/office/drawing/2014/main" xmlns="" id="{B121D3F9-F934-4C73-87B5-76AC54058F30}"/>
              </a:ext>
            </a:extLst>
          </p:cNvPr>
          <p:cNvSpPr/>
          <p:nvPr/>
        </p:nvSpPr>
        <p:spPr>
          <a:xfrm>
            <a:off x="82758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四、人格特征的生理基础</a:t>
            </a:r>
          </a:p>
        </p:txBody>
      </p:sp>
      <p:cxnSp>
        <p:nvCxnSpPr>
          <p:cNvPr id="26" name="直接连接符 25">
            <a:extLst>
              <a:ext uri="{FF2B5EF4-FFF2-40B4-BE49-F238E27FC236}">
                <a16:creationId xmlns:a16="http://schemas.microsoft.com/office/drawing/2014/main" xmlns="" id="{23987ED8-E447-4D41-B24B-8E674FAF695E}"/>
              </a:ext>
            </a:extLst>
          </p:cNvPr>
          <p:cNvCxnSpPr>
            <a:cxnSpLocks/>
          </p:cNvCxnSpPr>
          <p:nvPr/>
        </p:nvCxnSpPr>
        <p:spPr>
          <a:xfrm flipH="1">
            <a:off x="611560" y="1131590"/>
            <a:ext cx="1872208"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3" name="等腰三角形 32">
            <a:extLst>
              <a:ext uri="{FF2B5EF4-FFF2-40B4-BE49-F238E27FC236}">
                <a16:creationId xmlns:a16="http://schemas.microsoft.com/office/drawing/2014/main" xmlns="" id="{4EF5B59D-8A3C-4E91-927D-9E53958A4A85}"/>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4" name="直接连接符 33">
            <a:extLst>
              <a:ext uri="{FF2B5EF4-FFF2-40B4-BE49-F238E27FC236}">
                <a16:creationId xmlns:a16="http://schemas.microsoft.com/office/drawing/2014/main" xmlns="" id="{9D3FF6C2-A8FE-4FE3-BA55-C3F3D9C4F435}"/>
              </a:ext>
            </a:extLst>
          </p:cNvPr>
          <p:cNvCxnSpPr>
            <a:cxnSpLocks/>
          </p:cNvCxnSpPr>
          <p:nvPr/>
        </p:nvCxnSpPr>
        <p:spPr>
          <a:xfrm>
            <a:off x="3707904" y="521032"/>
            <a:ext cx="5436096"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47" name="等腰三角形 46">
            <a:extLst>
              <a:ext uri="{FF2B5EF4-FFF2-40B4-BE49-F238E27FC236}">
                <a16:creationId xmlns:a16="http://schemas.microsoft.com/office/drawing/2014/main" xmlns="" id="{D2551A2D-2A10-473D-8814-93F87C1CD36A}"/>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114743756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
            <a:extLst>
              <a:ext uri="{FF2B5EF4-FFF2-40B4-BE49-F238E27FC236}">
                <a16:creationId xmlns:a16="http://schemas.microsoft.com/office/drawing/2014/main" xmlns="" id="{38E65318-E6A2-45D7-A555-2E49E3456C50}"/>
              </a:ext>
            </a:extLst>
          </p:cNvPr>
          <p:cNvSpPr txBox="1">
            <a:spLocks/>
          </p:cNvSpPr>
          <p:nvPr/>
        </p:nvSpPr>
        <p:spPr>
          <a:xfrm>
            <a:off x="539552" y="331293"/>
            <a:ext cx="331236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心理与行为的生物基础</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pic>
        <p:nvPicPr>
          <p:cNvPr id="22" name="图片 21">
            <a:extLst>
              <a:ext uri="{FF2B5EF4-FFF2-40B4-BE49-F238E27FC236}">
                <a16:creationId xmlns:a16="http://schemas.microsoft.com/office/drawing/2014/main" xmlns="" id="{B12DF9B2-7240-4EF3-8B57-1BA446D5F1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576" y="1153356"/>
            <a:ext cx="3955645" cy="2836788"/>
          </a:xfrm>
          <a:prstGeom prst="rect">
            <a:avLst/>
          </a:prstGeom>
        </p:spPr>
      </p:pic>
      <p:sp>
        <p:nvSpPr>
          <p:cNvPr id="20" name="文本框 19">
            <a:extLst>
              <a:ext uri="{FF2B5EF4-FFF2-40B4-BE49-F238E27FC236}">
                <a16:creationId xmlns:a16="http://schemas.microsoft.com/office/drawing/2014/main" xmlns="" id="{AFAEC97A-D913-428E-99E7-6DD2CC54A05C}"/>
              </a:ext>
            </a:extLst>
          </p:cNvPr>
          <p:cNvSpPr txBox="1"/>
          <p:nvPr/>
        </p:nvSpPr>
        <p:spPr>
          <a:xfrm>
            <a:off x="4732981" y="1549194"/>
            <a:ext cx="4173875" cy="2045112"/>
          </a:xfrm>
          <a:prstGeom prst="rect">
            <a:avLst/>
          </a:prstGeom>
          <a:noFill/>
        </p:spPr>
        <p:txBody>
          <a:bodyPr wrap="square">
            <a:spAutoFit/>
          </a:bodyPr>
          <a:lstStyle/>
          <a:p>
            <a:pPr>
              <a:lnSpc>
                <a:spcPts val="2200"/>
              </a:lnSpc>
            </a:pPr>
            <a:r>
              <a:rPr lang="zh-CN" altLang="en-US" sz="1600" dirty="0"/>
              <a:t>心理疾病理健康领域，异常心理主要包括</a:t>
            </a:r>
            <a:endParaRPr lang="en-US" altLang="zh-CN" sz="1600" dirty="0"/>
          </a:p>
          <a:p>
            <a:pPr>
              <a:lnSpc>
                <a:spcPts val="2200"/>
              </a:lnSpc>
            </a:pPr>
            <a:r>
              <a:rPr lang="zh-CN" altLang="en-US" sz="1600" b="1" dirty="0">
                <a:solidFill>
                  <a:srgbClr val="F76911"/>
                </a:solidFill>
              </a:rPr>
              <a:t>心理障碍</a:t>
            </a:r>
            <a:r>
              <a:rPr lang="zh-CN" altLang="en-US" sz="1600" dirty="0"/>
              <a:t>和</a:t>
            </a:r>
            <a:r>
              <a:rPr lang="zh-CN" altLang="en-US" sz="1600" b="1" dirty="0">
                <a:solidFill>
                  <a:srgbClr val="F76911"/>
                </a:solidFill>
              </a:rPr>
              <a:t>心理疾病</a:t>
            </a:r>
            <a:r>
              <a:rPr lang="zh-CN" altLang="en-US" sz="1600" dirty="0"/>
              <a:t>。</a:t>
            </a:r>
            <a:endParaRPr lang="en-US" altLang="zh-CN" sz="1600" dirty="0"/>
          </a:p>
          <a:p>
            <a:pPr>
              <a:lnSpc>
                <a:spcPts val="2200"/>
              </a:lnSpc>
            </a:pPr>
            <a:endParaRPr lang="en-US" altLang="zh-CN" sz="1600" dirty="0"/>
          </a:p>
          <a:p>
            <a:pPr>
              <a:lnSpc>
                <a:spcPts val="2200"/>
              </a:lnSpc>
            </a:pPr>
            <a:r>
              <a:rPr lang="zh-CN" altLang="en-US" sz="1600" dirty="0"/>
              <a:t>心理障碍主要是指</a:t>
            </a:r>
            <a:endParaRPr lang="en-US" altLang="zh-CN" sz="1600" dirty="0"/>
          </a:p>
          <a:p>
            <a:pPr>
              <a:lnSpc>
                <a:spcPts val="2200"/>
              </a:lnSpc>
            </a:pPr>
            <a:r>
              <a:rPr lang="zh-CN" altLang="en-US" sz="1600" b="1" dirty="0">
                <a:solidFill>
                  <a:srgbClr val="F76911"/>
                </a:solidFill>
              </a:rPr>
              <a:t>神经症</a:t>
            </a:r>
            <a:r>
              <a:rPr lang="zh-CN" altLang="en-US" sz="1600" dirty="0"/>
              <a:t>、</a:t>
            </a:r>
            <a:r>
              <a:rPr lang="zh-CN" altLang="en-US" sz="1600" b="1" dirty="0">
                <a:solidFill>
                  <a:srgbClr val="F76911"/>
                </a:solidFill>
              </a:rPr>
              <a:t>人格障碍</a:t>
            </a:r>
            <a:r>
              <a:rPr lang="zh-CN" altLang="en-US" sz="1600" dirty="0"/>
              <a:t>等中度心理问题。</a:t>
            </a:r>
            <a:endParaRPr lang="en-US" altLang="zh-CN" sz="1600" dirty="0"/>
          </a:p>
          <a:p>
            <a:pPr>
              <a:lnSpc>
                <a:spcPts val="2200"/>
              </a:lnSpc>
            </a:pPr>
            <a:endParaRPr lang="en-US" altLang="zh-CN" sz="1600" dirty="0"/>
          </a:p>
          <a:p>
            <a:pPr>
              <a:lnSpc>
                <a:spcPts val="2200"/>
              </a:lnSpc>
            </a:pPr>
            <a:r>
              <a:rPr lang="zh-CN" altLang="en-US" sz="1600" dirty="0"/>
              <a:t>心理疾病主要指</a:t>
            </a:r>
            <a:r>
              <a:rPr lang="zh-CN" altLang="en-US" sz="1600" b="1" dirty="0">
                <a:solidFill>
                  <a:srgbClr val="F76911"/>
                </a:solidFill>
              </a:rPr>
              <a:t>精神分裂症</a:t>
            </a:r>
            <a:r>
              <a:rPr lang="zh-CN" altLang="en-US" sz="1600" dirty="0"/>
              <a:t>等重度心理问题。</a:t>
            </a:r>
          </a:p>
        </p:txBody>
      </p:sp>
      <p:sp>
        <p:nvSpPr>
          <p:cNvPr id="7" name="等腰三角形 6">
            <a:extLst>
              <a:ext uri="{FF2B5EF4-FFF2-40B4-BE49-F238E27FC236}">
                <a16:creationId xmlns:a16="http://schemas.microsoft.com/office/drawing/2014/main" xmlns="" id="{2BAA4C0A-022D-4A15-807D-60FF27A72B2C}"/>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8" name="直接连接符 7">
            <a:extLst>
              <a:ext uri="{FF2B5EF4-FFF2-40B4-BE49-F238E27FC236}">
                <a16:creationId xmlns:a16="http://schemas.microsoft.com/office/drawing/2014/main" xmlns="" id="{997FB0E5-043D-4175-928D-55CB10C1E06D}"/>
              </a:ext>
            </a:extLst>
          </p:cNvPr>
          <p:cNvCxnSpPr>
            <a:cxnSpLocks/>
          </p:cNvCxnSpPr>
          <p:nvPr/>
        </p:nvCxnSpPr>
        <p:spPr>
          <a:xfrm>
            <a:off x="3707904" y="521032"/>
            <a:ext cx="5436096"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9" name="等腰三角形 8">
            <a:extLst>
              <a:ext uri="{FF2B5EF4-FFF2-40B4-BE49-F238E27FC236}">
                <a16:creationId xmlns:a16="http://schemas.microsoft.com/office/drawing/2014/main" xmlns="" id="{F71BF7E1-33E7-4E9C-A3A2-2C956A42FD32}"/>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304658433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8">
            <a:extLst>
              <a:ext uri="{FF2B5EF4-FFF2-40B4-BE49-F238E27FC236}">
                <a16:creationId xmlns:a16="http://schemas.microsoft.com/office/drawing/2014/main" xmlns="" id="{0F4373A8-6992-458E-B36E-77E24483E404}"/>
              </a:ext>
            </a:extLst>
          </p:cNvPr>
          <p:cNvSpPr/>
          <p:nvPr/>
        </p:nvSpPr>
        <p:spPr>
          <a:xfrm>
            <a:off x="4211960" y="1583199"/>
            <a:ext cx="3593579" cy="2284691"/>
          </a:xfrm>
          <a:prstGeom prst="roundRect">
            <a:avLst>
              <a:gd name="adj" fmla="val 6862"/>
            </a:avLst>
          </a:prstGeom>
          <a:blipFill dpi="0" rotWithShape="1">
            <a:blip r:embed="rId3" cstate="print">
              <a:extLst>
                <a:ext uri="{28A0092B-C50C-407E-A947-70E740481C1C}">
                  <a14:useLocalDpi xmlns:a14="http://schemas.microsoft.com/office/drawing/2010/main" val="0"/>
                </a:ext>
              </a:extLst>
            </a:blip>
            <a:srcRect/>
            <a:stretch>
              <a:fillRect/>
            </a:stretch>
          </a:blipFill>
          <a:ln w="12700" cap="flat" cmpd="sng" algn="ctr">
            <a:solidFill>
              <a:schemeClr val="bg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6" name="Rectangle 7">
            <a:extLst>
              <a:ext uri="{FF2B5EF4-FFF2-40B4-BE49-F238E27FC236}">
                <a16:creationId xmlns:a16="http://schemas.microsoft.com/office/drawing/2014/main" xmlns="" id="{946A54E6-B781-4E8B-8431-A456801F4493}"/>
              </a:ext>
            </a:extLst>
          </p:cNvPr>
          <p:cNvSpPr/>
          <p:nvPr/>
        </p:nvSpPr>
        <p:spPr>
          <a:xfrm>
            <a:off x="1704573" y="2070583"/>
            <a:ext cx="1980029" cy="400110"/>
          </a:xfrm>
          <a:prstGeom prst="rect">
            <a:avLst/>
          </a:prstGeom>
        </p:spPr>
        <p:txBody>
          <a:bodyPr wrap="none">
            <a:spAutoFit/>
          </a:bodyPr>
          <a:lstStyle/>
          <a:p>
            <a:r>
              <a:rPr lang="zh-CN" altLang="en-US" sz="2000" b="1" dirty="0">
                <a:latin typeface="微软雅黑" panose="020B0503020204020204" pitchFamily="34" charset="-122"/>
                <a:ea typeface="微软雅黑" panose="020B0503020204020204" pitchFamily="34" charset="-122"/>
                <a:sym typeface="inpin heiti" panose="00000500000000000000" pitchFamily="2" charset="-122"/>
              </a:rPr>
              <a:t>行为遗传学研究</a:t>
            </a:r>
            <a:endParaRPr lang="en-US" sz="2000" b="1"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7" name="Content Placeholder 2">
            <a:extLst>
              <a:ext uri="{FF2B5EF4-FFF2-40B4-BE49-F238E27FC236}">
                <a16:creationId xmlns:a16="http://schemas.microsoft.com/office/drawing/2014/main" xmlns="" id="{66124E3D-89D8-4C71-A3AD-B50B4A484703}"/>
              </a:ext>
            </a:extLst>
          </p:cNvPr>
          <p:cNvSpPr txBox="1">
            <a:spLocks/>
          </p:cNvSpPr>
          <p:nvPr/>
        </p:nvSpPr>
        <p:spPr>
          <a:xfrm>
            <a:off x="1125851" y="2556637"/>
            <a:ext cx="2680117" cy="720081"/>
          </a:xfrm>
          <a:prstGeom prst="rect">
            <a:avLst/>
          </a:prstGeom>
        </p:spPr>
        <p:txBody>
          <a:bodyPr vert="horz" lIns="91440" tIns="45720" rIns="91440" bIns="45720" rtlCol="0">
            <a:noAutofit/>
          </a:bodyPr>
          <a:lstStyle>
            <a:lvl1pPr marL="0" indent="0" algn="l" defTabSz="457200" rtl="0" eaLnBrk="1" latinLnBrk="0" hangingPunct="1">
              <a:spcBef>
                <a:spcPct val="20000"/>
              </a:spcBef>
              <a:buFont typeface="Arial"/>
              <a:buNone/>
              <a:defRPr sz="1600" kern="1200">
                <a:solidFill>
                  <a:schemeClr val="tx1">
                    <a:lumMod val="65000"/>
                    <a:lumOff val="35000"/>
                  </a:schemeClr>
                </a:solidFill>
              </a:defRPr>
            </a:lvl1pPr>
            <a:lvl2pPr marL="457200" indent="0" algn="l" defTabSz="457200" rtl="0" eaLnBrk="1" latinLnBrk="0" hangingPunct="1">
              <a:spcBef>
                <a:spcPct val="20000"/>
              </a:spcBef>
              <a:buFont typeface="Arial"/>
              <a:buNone/>
              <a:defRPr sz="1400" kern="1200">
                <a:solidFill>
                  <a:schemeClr val="tx1">
                    <a:lumMod val="65000"/>
                    <a:lumOff val="35000"/>
                  </a:schemeClr>
                </a:solidFill>
              </a:defRPr>
            </a:lvl2pPr>
            <a:lvl3pPr marL="914400" indent="0" algn="l" defTabSz="457200" rtl="0" eaLnBrk="1" latinLnBrk="0" hangingPunct="1">
              <a:spcBef>
                <a:spcPct val="20000"/>
              </a:spcBef>
              <a:buFont typeface="Arial"/>
              <a:buNone/>
              <a:defRPr sz="1200" kern="1200">
                <a:solidFill>
                  <a:schemeClr val="tx1">
                    <a:lumMod val="65000"/>
                    <a:lumOff val="35000"/>
                  </a:schemeClr>
                </a:solidFill>
              </a:defRPr>
            </a:lvl3pPr>
            <a:lvl4pPr marL="1371600" indent="0" algn="l" defTabSz="457200" rtl="0" eaLnBrk="1" latinLnBrk="0" hangingPunct="1">
              <a:spcBef>
                <a:spcPct val="20000"/>
              </a:spcBef>
              <a:buFont typeface="Arial"/>
              <a:buNone/>
              <a:defRPr sz="1100" kern="1200">
                <a:solidFill>
                  <a:schemeClr val="tx1">
                    <a:lumMod val="65000"/>
                    <a:lumOff val="35000"/>
                  </a:schemeClr>
                </a:solidFill>
              </a:defRPr>
            </a:lvl4pPr>
            <a:lvl5pPr marL="1828800" indent="0" algn="l" defTabSz="457200" rtl="0" eaLnBrk="1" latinLnBrk="0" hangingPunct="1">
              <a:spcBef>
                <a:spcPct val="20000"/>
              </a:spcBef>
              <a:buFont typeface="Arial"/>
              <a:buNone/>
              <a:defRPr sz="1100" kern="1200">
                <a:solidFill>
                  <a:schemeClr val="tx1">
                    <a:lumMod val="65000"/>
                    <a:lumOff val="35000"/>
                  </a:schemeClr>
                </a:solidFill>
              </a:defRPr>
            </a:lvl5pPr>
            <a:lvl6pPr marL="2514600" indent="-228600" algn="l" defTabSz="457200" rtl="0" eaLnBrk="1" latinLnBrk="0" hangingPunct="1">
              <a:spcBef>
                <a:spcPct val="20000"/>
              </a:spcBef>
              <a:buFont typeface="Arial"/>
              <a:buChar char="•"/>
              <a:defRPr sz="2000" kern="1200">
                <a:solidFill>
                  <a:schemeClr val="tx1"/>
                </a:solidFill>
              </a:defRPr>
            </a:lvl6pPr>
            <a:lvl7pPr marL="2971800" indent="-228600" algn="l" defTabSz="457200" rtl="0" eaLnBrk="1" latinLnBrk="0" hangingPunct="1">
              <a:spcBef>
                <a:spcPct val="20000"/>
              </a:spcBef>
              <a:buFont typeface="Arial"/>
              <a:buChar char="•"/>
              <a:defRPr sz="2000" kern="1200">
                <a:solidFill>
                  <a:schemeClr val="tx1"/>
                </a:solidFill>
              </a:defRPr>
            </a:lvl7pPr>
            <a:lvl8pPr marL="3429000" indent="-228600" algn="l" defTabSz="457200" rtl="0" eaLnBrk="1" latinLnBrk="0" hangingPunct="1">
              <a:spcBef>
                <a:spcPct val="20000"/>
              </a:spcBef>
              <a:buFont typeface="Arial"/>
              <a:buChar char="•"/>
              <a:defRPr sz="2000" kern="1200">
                <a:solidFill>
                  <a:schemeClr val="tx1"/>
                </a:solidFill>
              </a:defRPr>
            </a:lvl8pPr>
            <a:lvl9pPr marL="3886200" indent="-228600" algn="l" defTabSz="457200" rtl="0" eaLnBrk="1" latinLnBrk="0" hangingPunct="1">
              <a:spcBef>
                <a:spcPct val="20000"/>
              </a:spcBef>
              <a:buFont typeface="Arial"/>
              <a:buChar char="•"/>
              <a:defRPr sz="2000" kern="1200">
                <a:solidFill>
                  <a:schemeClr val="tx1"/>
                </a:solidFill>
              </a:defRPr>
            </a:lvl9pPr>
          </a:lstStyle>
          <a:p>
            <a:pPr>
              <a:lnSpc>
                <a:spcPct val="150000"/>
              </a:lnSpc>
              <a:spcBef>
                <a:spcPts val="0"/>
              </a:spcBef>
            </a:pPr>
            <a:r>
              <a:rPr lang="zh-CN" altLang="en-US" sz="1000" dirty="0">
                <a:solidFill>
                  <a:schemeClr val="tx1"/>
                </a:solidFill>
                <a:latin typeface="微软雅黑" panose="020B0503020204020204" pitchFamily="34" charset="-122"/>
                <a:ea typeface="微软雅黑" panose="020B0503020204020204" pitchFamily="34" charset="-122"/>
                <a:sym typeface="inpin heiti" panose="00000500000000000000" pitchFamily="2" charset="-122"/>
              </a:rPr>
              <a:t>大量的双生子研究和家系研究都表明，遗传与焦虑、抑郁、强迫等神经症的发病有一定的联系。</a:t>
            </a:r>
            <a:endParaRPr lang="en-US" sz="1000" dirty="0">
              <a:solidFill>
                <a:schemeClr val="tx1"/>
              </a:solidFill>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8" name="Rounded Rectangle 17">
            <a:extLst>
              <a:ext uri="{FF2B5EF4-FFF2-40B4-BE49-F238E27FC236}">
                <a16:creationId xmlns:a16="http://schemas.microsoft.com/office/drawing/2014/main" xmlns="" id="{D2EE1F9F-8314-46FF-82BB-940D0E840F2F}"/>
              </a:ext>
            </a:extLst>
          </p:cNvPr>
          <p:cNvSpPr/>
          <p:nvPr/>
        </p:nvSpPr>
        <p:spPr>
          <a:xfrm>
            <a:off x="1232097" y="2107751"/>
            <a:ext cx="398065" cy="286069"/>
          </a:xfrm>
          <a:prstGeom prst="roundRect">
            <a:avLst>
              <a:gd name="adj" fmla="val 20000"/>
            </a:avLst>
          </a:prstGeom>
          <a:solidFill>
            <a:schemeClr val="accent1"/>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900"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1</a:t>
            </a:r>
          </a:p>
        </p:txBody>
      </p:sp>
      <p:sp>
        <p:nvSpPr>
          <p:cNvPr id="20" name="Title 1">
            <a:extLst>
              <a:ext uri="{FF2B5EF4-FFF2-40B4-BE49-F238E27FC236}">
                <a16:creationId xmlns:a16="http://schemas.microsoft.com/office/drawing/2014/main" xmlns="" id="{C5F04EAA-0B15-4281-B825-79052E8FA3B7}"/>
              </a:ext>
            </a:extLst>
          </p:cNvPr>
          <p:cNvSpPr txBox="1">
            <a:spLocks/>
          </p:cNvSpPr>
          <p:nvPr/>
        </p:nvSpPr>
        <p:spPr>
          <a:xfrm>
            <a:off x="539552" y="331293"/>
            <a:ext cx="331236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心理与行为的生物基础</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1" name="矩形 20">
            <a:extLst>
              <a:ext uri="{FF2B5EF4-FFF2-40B4-BE49-F238E27FC236}">
                <a16:creationId xmlns:a16="http://schemas.microsoft.com/office/drawing/2014/main" xmlns="" id="{62D17EDF-8D42-48D6-B1C0-9C155CA879DB}"/>
              </a:ext>
            </a:extLst>
          </p:cNvPr>
          <p:cNvSpPr/>
          <p:nvPr/>
        </p:nvSpPr>
        <p:spPr>
          <a:xfrm>
            <a:off x="46754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一、关于神经症</a:t>
            </a:r>
          </a:p>
        </p:txBody>
      </p:sp>
      <p:cxnSp>
        <p:nvCxnSpPr>
          <p:cNvPr id="19" name="直接连接符 18">
            <a:extLst>
              <a:ext uri="{FF2B5EF4-FFF2-40B4-BE49-F238E27FC236}">
                <a16:creationId xmlns:a16="http://schemas.microsoft.com/office/drawing/2014/main" xmlns="" id="{25004519-CBFA-46DE-BBBC-B5C276768B69}"/>
              </a:ext>
            </a:extLst>
          </p:cNvPr>
          <p:cNvCxnSpPr>
            <a:cxnSpLocks/>
          </p:cNvCxnSpPr>
          <p:nvPr/>
        </p:nvCxnSpPr>
        <p:spPr>
          <a:xfrm flipH="1">
            <a:off x="611560" y="1131590"/>
            <a:ext cx="118819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3" name="等腰三角形 22">
            <a:extLst>
              <a:ext uri="{FF2B5EF4-FFF2-40B4-BE49-F238E27FC236}">
                <a16:creationId xmlns:a16="http://schemas.microsoft.com/office/drawing/2014/main" xmlns="" id="{A4C93DBE-4E3F-46E9-A36E-8F0EB09CA1A8}"/>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4" name="直接连接符 23">
            <a:extLst>
              <a:ext uri="{FF2B5EF4-FFF2-40B4-BE49-F238E27FC236}">
                <a16:creationId xmlns:a16="http://schemas.microsoft.com/office/drawing/2014/main" xmlns="" id="{2B8166CA-7276-4101-BCA1-9BB7B5C8B0E2}"/>
              </a:ext>
            </a:extLst>
          </p:cNvPr>
          <p:cNvCxnSpPr>
            <a:cxnSpLocks/>
          </p:cNvCxnSpPr>
          <p:nvPr/>
        </p:nvCxnSpPr>
        <p:spPr>
          <a:xfrm>
            <a:off x="3779912" y="521032"/>
            <a:ext cx="536408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5" name="等腰三角形 24">
            <a:extLst>
              <a:ext uri="{FF2B5EF4-FFF2-40B4-BE49-F238E27FC236}">
                <a16:creationId xmlns:a16="http://schemas.microsoft.com/office/drawing/2014/main" xmlns="" id="{F0EA1840-E0E9-4BDB-AF01-DEA78D658D72}"/>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242053866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19">
            <a:extLst>
              <a:ext uri="{FF2B5EF4-FFF2-40B4-BE49-F238E27FC236}">
                <a16:creationId xmlns:a16="http://schemas.microsoft.com/office/drawing/2014/main" xmlns="" id="{CB171C99-1AC0-4570-9AAB-79D0FA61A9DB}"/>
              </a:ext>
            </a:extLst>
          </p:cNvPr>
          <p:cNvSpPr/>
          <p:nvPr/>
        </p:nvSpPr>
        <p:spPr>
          <a:xfrm>
            <a:off x="1331640" y="1548337"/>
            <a:ext cx="3456384" cy="2391553"/>
          </a:xfrm>
          <a:prstGeom prst="roundRect">
            <a:avLst>
              <a:gd name="adj" fmla="val 6862"/>
            </a:avLst>
          </a:prstGeom>
          <a:blipFill dpi="0" rotWithShape="1">
            <a:blip r:embed="rId3">
              <a:extLst>
                <a:ext uri="{28A0092B-C50C-407E-A947-70E740481C1C}">
                  <a14:useLocalDpi xmlns:a14="http://schemas.microsoft.com/office/drawing/2010/main" val="0"/>
                </a:ext>
              </a:extLst>
            </a:blip>
            <a:srcRect/>
            <a:stretch>
              <a:fillRect/>
            </a:stretch>
          </a:blipFill>
          <a:ln w="12700" cap="flat" cmpd="sng" algn="ctr">
            <a:solidFill>
              <a:schemeClr val="bg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2" name="Rectangle 10">
            <a:extLst>
              <a:ext uri="{FF2B5EF4-FFF2-40B4-BE49-F238E27FC236}">
                <a16:creationId xmlns:a16="http://schemas.microsoft.com/office/drawing/2014/main" xmlns="" id="{C3C08D11-2FD1-4334-A2AF-969E94A21400}"/>
              </a:ext>
            </a:extLst>
          </p:cNvPr>
          <p:cNvSpPr/>
          <p:nvPr/>
        </p:nvSpPr>
        <p:spPr>
          <a:xfrm>
            <a:off x="5652120" y="1856542"/>
            <a:ext cx="1980029" cy="400110"/>
          </a:xfrm>
          <a:prstGeom prst="rect">
            <a:avLst/>
          </a:prstGeom>
        </p:spPr>
        <p:txBody>
          <a:bodyPr wrap="none">
            <a:spAutoFit/>
          </a:bodyPr>
          <a:lstStyle/>
          <a:p>
            <a:r>
              <a:rPr lang="zh-CN" altLang="en-US" sz="2000" b="1" dirty="0">
                <a:latin typeface="微软雅黑" panose="020B0503020204020204" pitchFamily="34" charset="-122"/>
                <a:ea typeface="微软雅黑" panose="020B0503020204020204" pitchFamily="34" charset="-122"/>
                <a:sym typeface="inpin heiti" panose="00000500000000000000" pitchFamily="2" charset="-122"/>
              </a:rPr>
              <a:t>神经生理学研究</a:t>
            </a:r>
            <a:endParaRPr lang="en-US" sz="2000" b="1"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3" name="Content Placeholder 2">
            <a:extLst>
              <a:ext uri="{FF2B5EF4-FFF2-40B4-BE49-F238E27FC236}">
                <a16:creationId xmlns:a16="http://schemas.microsoft.com/office/drawing/2014/main" xmlns="" id="{243454D7-D9AA-423D-85F8-DCEAD18DB6AE}"/>
              </a:ext>
            </a:extLst>
          </p:cNvPr>
          <p:cNvSpPr txBox="1">
            <a:spLocks/>
          </p:cNvSpPr>
          <p:nvPr/>
        </p:nvSpPr>
        <p:spPr>
          <a:xfrm>
            <a:off x="5191065" y="2451756"/>
            <a:ext cx="2520280" cy="984090"/>
          </a:xfrm>
          <a:prstGeom prst="rect">
            <a:avLst/>
          </a:prstGeom>
        </p:spPr>
        <p:txBody>
          <a:bodyPr vert="horz" lIns="91440" tIns="45720" rIns="91440" bIns="45720" rtlCol="0">
            <a:normAutofit/>
          </a:bodyPr>
          <a:lstStyle>
            <a:lvl1pPr marL="0" indent="0" algn="l" defTabSz="457200" rtl="0" eaLnBrk="1" latinLnBrk="0" hangingPunct="1">
              <a:spcBef>
                <a:spcPct val="20000"/>
              </a:spcBef>
              <a:buFont typeface="Arial"/>
              <a:buNone/>
              <a:defRPr sz="1600" kern="1200">
                <a:solidFill>
                  <a:schemeClr val="tx1">
                    <a:lumMod val="65000"/>
                    <a:lumOff val="35000"/>
                  </a:schemeClr>
                </a:solidFill>
              </a:defRPr>
            </a:lvl1pPr>
            <a:lvl2pPr marL="457200" indent="0" algn="l" defTabSz="457200" rtl="0" eaLnBrk="1" latinLnBrk="0" hangingPunct="1">
              <a:spcBef>
                <a:spcPct val="20000"/>
              </a:spcBef>
              <a:buFont typeface="Arial"/>
              <a:buNone/>
              <a:defRPr sz="1400" kern="1200">
                <a:solidFill>
                  <a:schemeClr val="tx1">
                    <a:lumMod val="65000"/>
                    <a:lumOff val="35000"/>
                  </a:schemeClr>
                </a:solidFill>
              </a:defRPr>
            </a:lvl2pPr>
            <a:lvl3pPr marL="914400" indent="0" algn="l" defTabSz="457200" rtl="0" eaLnBrk="1" latinLnBrk="0" hangingPunct="1">
              <a:spcBef>
                <a:spcPct val="20000"/>
              </a:spcBef>
              <a:buFont typeface="Arial"/>
              <a:buNone/>
              <a:defRPr sz="1200" kern="1200">
                <a:solidFill>
                  <a:schemeClr val="tx1">
                    <a:lumMod val="65000"/>
                    <a:lumOff val="35000"/>
                  </a:schemeClr>
                </a:solidFill>
              </a:defRPr>
            </a:lvl3pPr>
            <a:lvl4pPr marL="1371600" indent="0" algn="l" defTabSz="457200" rtl="0" eaLnBrk="1" latinLnBrk="0" hangingPunct="1">
              <a:spcBef>
                <a:spcPct val="20000"/>
              </a:spcBef>
              <a:buFont typeface="Arial"/>
              <a:buNone/>
              <a:defRPr sz="1100" kern="1200">
                <a:solidFill>
                  <a:schemeClr val="tx1">
                    <a:lumMod val="65000"/>
                    <a:lumOff val="35000"/>
                  </a:schemeClr>
                </a:solidFill>
              </a:defRPr>
            </a:lvl4pPr>
            <a:lvl5pPr marL="1828800" indent="0" algn="l" defTabSz="457200" rtl="0" eaLnBrk="1" latinLnBrk="0" hangingPunct="1">
              <a:spcBef>
                <a:spcPct val="20000"/>
              </a:spcBef>
              <a:buFont typeface="Arial"/>
              <a:buNone/>
              <a:defRPr sz="1100" kern="1200">
                <a:solidFill>
                  <a:schemeClr val="tx1">
                    <a:lumMod val="65000"/>
                    <a:lumOff val="35000"/>
                  </a:schemeClr>
                </a:solidFill>
              </a:defRPr>
            </a:lvl5pPr>
            <a:lvl6pPr marL="2514600" indent="-228600" algn="l" defTabSz="457200" rtl="0" eaLnBrk="1" latinLnBrk="0" hangingPunct="1">
              <a:spcBef>
                <a:spcPct val="20000"/>
              </a:spcBef>
              <a:buFont typeface="Arial"/>
              <a:buChar char="•"/>
              <a:defRPr sz="2000" kern="1200">
                <a:solidFill>
                  <a:schemeClr val="tx1"/>
                </a:solidFill>
              </a:defRPr>
            </a:lvl6pPr>
            <a:lvl7pPr marL="2971800" indent="-228600" algn="l" defTabSz="457200" rtl="0" eaLnBrk="1" latinLnBrk="0" hangingPunct="1">
              <a:spcBef>
                <a:spcPct val="20000"/>
              </a:spcBef>
              <a:buFont typeface="Arial"/>
              <a:buChar char="•"/>
              <a:defRPr sz="2000" kern="1200">
                <a:solidFill>
                  <a:schemeClr val="tx1"/>
                </a:solidFill>
              </a:defRPr>
            </a:lvl7pPr>
            <a:lvl8pPr marL="3429000" indent="-228600" algn="l" defTabSz="457200" rtl="0" eaLnBrk="1" latinLnBrk="0" hangingPunct="1">
              <a:spcBef>
                <a:spcPct val="20000"/>
              </a:spcBef>
              <a:buFont typeface="Arial"/>
              <a:buChar char="•"/>
              <a:defRPr sz="2000" kern="1200">
                <a:solidFill>
                  <a:schemeClr val="tx1"/>
                </a:solidFill>
              </a:defRPr>
            </a:lvl8pPr>
            <a:lvl9pPr marL="3886200" indent="-228600" algn="l" defTabSz="457200" rtl="0" eaLnBrk="1" latinLnBrk="0" hangingPunct="1">
              <a:spcBef>
                <a:spcPct val="20000"/>
              </a:spcBef>
              <a:buFont typeface="Arial"/>
              <a:buChar char="•"/>
              <a:defRPr sz="2000" kern="1200">
                <a:solidFill>
                  <a:schemeClr val="tx1"/>
                </a:solidFill>
              </a:defRPr>
            </a:lvl9pPr>
          </a:lstStyle>
          <a:p>
            <a:pPr>
              <a:lnSpc>
                <a:spcPct val="150000"/>
              </a:lnSpc>
              <a:spcBef>
                <a:spcPts val="0"/>
              </a:spcBef>
            </a:pPr>
            <a:r>
              <a:rPr lang="zh-CN" altLang="en-US" sz="1000" dirty="0">
                <a:solidFill>
                  <a:schemeClr val="tx1"/>
                </a:solidFill>
                <a:latin typeface="微软雅黑" panose="020B0503020204020204" pitchFamily="34" charset="-122"/>
                <a:ea typeface="微软雅黑" panose="020B0503020204020204" pitchFamily="34" charset="-122"/>
                <a:sym typeface="inpin heiti" panose="00000500000000000000" pitchFamily="2" charset="-122"/>
              </a:rPr>
              <a:t>来自神经解剖、神经生理以及近期神经心理和功能成像等的相关研究证据揭示了脑功能障碍和神经症的关系。</a:t>
            </a:r>
            <a:endParaRPr lang="en-US" sz="1000" dirty="0">
              <a:solidFill>
                <a:schemeClr val="tx1"/>
              </a:solidFill>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4" name="Rounded Rectangle 21">
            <a:extLst>
              <a:ext uri="{FF2B5EF4-FFF2-40B4-BE49-F238E27FC236}">
                <a16:creationId xmlns:a16="http://schemas.microsoft.com/office/drawing/2014/main" xmlns="" id="{DC8EDF40-11AC-4459-8915-CC651D65B15A}"/>
              </a:ext>
            </a:extLst>
          </p:cNvPr>
          <p:cNvSpPr/>
          <p:nvPr/>
        </p:nvSpPr>
        <p:spPr>
          <a:xfrm>
            <a:off x="5260939" y="1893710"/>
            <a:ext cx="398065" cy="286069"/>
          </a:xfrm>
          <a:prstGeom prst="roundRect">
            <a:avLst>
              <a:gd name="adj" fmla="val 20000"/>
            </a:avLst>
          </a:prstGeom>
          <a:solidFill>
            <a:schemeClr val="accent1"/>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900"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2</a:t>
            </a:r>
          </a:p>
        </p:txBody>
      </p:sp>
      <p:sp>
        <p:nvSpPr>
          <p:cNvPr id="20" name="Title 1">
            <a:extLst>
              <a:ext uri="{FF2B5EF4-FFF2-40B4-BE49-F238E27FC236}">
                <a16:creationId xmlns:a16="http://schemas.microsoft.com/office/drawing/2014/main" xmlns="" id="{C5F04EAA-0B15-4281-B825-79052E8FA3B7}"/>
              </a:ext>
            </a:extLst>
          </p:cNvPr>
          <p:cNvSpPr txBox="1">
            <a:spLocks/>
          </p:cNvSpPr>
          <p:nvPr/>
        </p:nvSpPr>
        <p:spPr>
          <a:xfrm>
            <a:off x="539552" y="331293"/>
            <a:ext cx="331236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心理与行为的生物基础</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1" name="矩形 20">
            <a:extLst>
              <a:ext uri="{FF2B5EF4-FFF2-40B4-BE49-F238E27FC236}">
                <a16:creationId xmlns:a16="http://schemas.microsoft.com/office/drawing/2014/main" xmlns="" id="{62D17EDF-8D42-48D6-B1C0-9C155CA879DB}"/>
              </a:ext>
            </a:extLst>
          </p:cNvPr>
          <p:cNvSpPr/>
          <p:nvPr/>
        </p:nvSpPr>
        <p:spPr>
          <a:xfrm>
            <a:off x="46754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一、关于神经症</a:t>
            </a:r>
          </a:p>
        </p:txBody>
      </p:sp>
      <p:cxnSp>
        <p:nvCxnSpPr>
          <p:cNvPr id="19" name="直接连接符 18">
            <a:extLst>
              <a:ext uri="{FF2B5EF4-FFF2-40B4-BE49-F238E27FC236}">
                <a16:creationId xmlns:a16="http://schemas.microsoft.com/office/drawing/2014/main" xmlns="" id="{25004519-CBFA-46DE-BBBC-B5C276768B69}"/>
              </a:ext>
            </a:extLst>
          </p:cNvPr>
          <p:cNvCxnSpPr>
            <a:cxnSpLocks/>
          </p:cNvCxnSpPr>
          <p:nvPr/>
        </p:nvCxnSpPr>
        <p:spPr>
          <a:xfrm flipH="1">
            <a:off x="611560" y="1131590"/>
            <a:ext cx="118819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3" name="等腰三角形 22">
            <a:extLst>
              <a:ext uri="{FF2B5EF4-FFF2-40B4-BE49-F238E27FC236}">
                <a16:creationId xmlns:a16="http://schemas.microsoft.com/office/drawing/2014/main" xmlns="" id="{A4C93DBE-4E3F-46E9-A36E-8F0EB09CA1A8}"/>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4" name="直接连接符 23">
            <a:extLst>
              <a:ext uri="{FF2B5EF4-FFF2-40B4-BE49-F238E27FC236}">
                <a16:creationId xmlns:a16="http://schemas.microsoft.com/office/drawing/2014/main" xmlns="" id="{2B8166CA-7276-4101-BCA1-9BB7B5C8B0E2}"/>
              </a:ext>
            </a:extLst>
          </p:cNvPr>
          <p:cNvCxnSpPr>
            <a:cxnSpLocks/>
          </p:cNvCxnSpPr>
          <p:nvPr/>
        </p:nvCxnSpPr>
        <p:spPr>
          <a:xfrm>
            <a:off x="3779912" y="521032"/>
            <a:ext cx="536408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5" name="等腰三角形 24">
            <a:extLst>
              <a:ext uri="{FF2B5EF4-FFF2-40B4-BE49-F238E27FC236}">
                <a16:creationId xmlns:a16="http://schemas.microsoft.com/office/drawing/2014/main" xmlns="" id="{F0EA1840-E0E9-4BDB-AF01-DEA78D658D72}"/>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54460482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20">
            <a:extLst>
              <a:ext uri="{FF2B5EF4-FFF2-40B4-BE49-F238E27FC236}">
                <a16:creationId xmlns:a16="http://schemas.microsoft.com/office/drawing/2014/main" xmlns="" id="{86E5DC59-A518-4A96-ABFE-E87976CBF966}"/>
              </a:ext>
            </a:extLst>
          </p:cNvPr>
          <p:cNvSpPr/>
          <p:nvPr/>
        </p:nvSpPr>
        <p:spPr>
          <a:xfrm>
            <a:off x="3995936" y="1467750"/>
            <a:ext cx="3888432" cy="2472152"/>
          </a:xfrm>
          <a:prstGeom prst="roundRect">
            <a:avLst>
              <a:gd name="adj" fmla="val 6862"/>
            </a:avLst>
          </a:prstGeom>
          <a:blipFill dpi="0" rotWithShape="1">
            <a:blip r:embed="rId3" cstate="print">
              <a:extLst>
                <a:ext uri="{28A0092B-C50C-407E-A947-70E740481C1C}">
                  <a14:useLocalDpi xmlns:a14="http://schemas.microsoft.com/office/drawing/2010/main" val="0"/>
                </a:ext>
              </a:extLst>
            </a:blip>
            <a:srcRect/>
            <a:stretch>
              <a:fillRect/>
            </a:stretch>
          </a:blipFill>
          <a:ln w="12700" cap="flat" cmpd="sng" algn="ctr">
            <a:solidFill>
              <a:schemeClr val="bg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8" name="Rectangle 13">
            <a:extLst>
              <a:ext uri="{FF2B5EF4-FFF2-40B4-BE49-F238E27FC236}">
                <a16:creationId xmlns:a16="http://schemas.microsoft.com/office/drawing/2014/main" xmlns="" id="{8190FCB3-532F-4401-802B-861412BFE7AC}"/>
              </a:ext>
            </a:extLst>
          </p:cNvPr>
          <p:cNvSpPr/>
          <p:nvPr/>
        </p:nvSpPr>
        <p:spPr>
          <a:xfrm>
            <a:off x="1951553" y="1995686"/>
            <a:ext cx="1723549" cy="400110"/>
          </a:xfrm>
          <a:prstGeom prst="rect">
            <a:avLst/>
          </a:prstGeom>
        </p:spPr>
        <p:txBody>
          <a:bodyPr wrap="none">
            <a:spAutoFit/>
          </a:bodyPr>
          <a:lstStyle/>
          <a:p>
            <a:r>
              <a:rPr lang="zh-CN" altLang="en-US" sz="2000" b="1" dirty="0">
                <a:latin typeface="微软雅黑" panose="020B0503020204020204" pitchFamily="34" charset="-122"/>
                <a:ea typeface="微软雅黑" panose="020B0503020204020204" pitchFamily="34" charset="-122"/>
                <a:sym typeface="inpin heiti" panose="00000500000000000000" pitchFamily="2" charset="-122"/>
              </a:rPr>
              <a:t>生物化学研究</a:t>
            </a:r>
            <a:endParaRPr lang="en-US" sz="2000" b="1"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9" name="Content Placeholder 2">
            <a:extLst>
              <a:ext uri="{FF2B5EF4-FFF2-40B4-BE49-F238E27FC236}">
                <a16:creationId xmlns:a16="http://schemas.microsoft.com/office/drawing/2014/main" xmlns="" id="{8146E1FC-BA80-4AF0-BC0E-3DFA6B1A7F4D}"/>
              </a:ext>
            </a:extLst>
          </p:cNvPr>
          <p:cNvSpPr txBox="1">
            <a:spLocks/>
          </p:cNvSpPr>
          <p:nvPr/>
        </p:nvSpPr>
        <p:spPr>
          <a:xfrm>
            <a:off x="1403648" y="2447980"/>
            <a:ext cx="2271454" cy="984089"/>
          </a:xfrm>
          <a:prstGeom prst="rect">
            <a:avLst/>
          </a:prstGeom>
        </p:spPr>
        <p:txBody>
          <a:bodyPr vert="horz" lIns="91440" tIns="45720" rIns="91440" bIns="45720" rtlCol="0">
            <a:normAutofit/>
          </a:bodyPr>
          <a:lstStyle>
            <a:lvl1pPr marL="0" indent="0" algn="l" defTabSz="457200" rtl="0" eaLnBrk="1" latinLnBrk="0" hangingPunct="1">
              <a:spcBef>
                <a:spcPct val="20000"/>
              </a:spcBef>
              <a:buFont typeface="Arial"/>
              <a:buNone/>
              <a:defRPr sz="1600" kern="1200">
                <a:solidFill>
                  <a:schemeClr val="tx1">
                    <a:lumMod val="65000"/>
                    <a:lumOff val="35000"/>
                  </a:schemeClr>
                </a:solidFill>
              </a:defRPr>
            </a:lvl1pPr>
            <a:lvl2pPr marL="457200" indent="0" algn="l" defTabSz="457200" rtl="0" eaLnBrk="1" latinLnBrk="0" hangingPunct="1">
              <a:spcBef>
                <a:spcPct val="20000"/>
              </a:spcBef>
              <a:buFont typeface="Arial"/>
              <a:buNone/>
              <a:defRPr sz="1400" kern="1200">
                <a:solidFill>
                  <a:schemeClr val="tx1">
                    <a:lumMod val="65000"/>
                    <a:lumOff val="35000"/>
                  </a:schemeClr>
                </a:solidFill>
              </a:defRPr>
            </a:lvl2pPr>
            <a:lvl3pPr marL="914400" indent="0" algn="l" defTabSz="457200" rtl="0" eaLnBrk="1" latinLnBrk="0" hangingPunct="1">
              <a:spcBef>
                <a:spcPct val="20000"/>
              </a:spcBef>
              <a:buFont typeface="Arial"/>
              <a:buNone/>
              <a:defRPr sz="1200" kern="1200">
                <a:solidFill>
                  <a:schemeClr val="tx1">
                    <a:lumMod val="65000"/>
                    <a:lumOff val="35000"/>
                  </a:schemeClr>
                </a:solidFill>
              </a:defRPr>
            </a:lvl3pPr>
            <a:lvl4pPr marL="1371600" indent="0" algn="l" defTabSz="457200" rtl="0" eaLnBrk="1" latinLnBrk="0" hangingPunct="1">
              <a:spcBef>
                <a:spcPct val="20000"/>
              </a:spcBef>
              <a:buFont typeface="Arial"/>
              <a:buNone/>
              <a:defRPr sz="1100" kern="1200">
                <a:solidFill>
                  <a:schemeClr val="tx1">
                    <a:lumMod val="65000"/>
                    <a:lumOff val="35000"/>
                  </a:schemeClr>
                </a:solidFill>
              </a:defRPr>
            </a:lvl4pPr>
            <a:lvl5pPr marL="1828800" indent="0" algn="l" defTabSz="457200" rtl="0" eaLnBrk="1" latinLnBrk="0" hangingPunct="1">
              <a:spcBef>
                <a:spcPct val="20000"/>
              </a:spcBef>
              <a:buFont typeface="Arial"/>
              <a:buNone/>
              <a:defRPr sz="1100" kern="1200">
                <a:solidFill>
                  <a:schemeClr val="tx1">
                    <a:lumMod val="65000"/>
                    <a:lumOff val="35000"/>
                  </a:schemeClr>
                </a:solidFill>
              </a:defRPr>
            </a:lvl5pPr>
            <a:lvl6pPr marL="2514600" indent="-228600" algn="l" defTabSz="457200" rtl="0" eaLnBrk="1" latinLnBrk="0" hangingPunct="1">
              <a:spcBef>
                <a:spcPct val="20000"/>
              </a:spcBef>
              <a:buFont typeface="Arial"/>
              <a:buChar char="•"/>
              <a:defRPr sz="2000" kern="1200">
                <a:solidFill>
                  <a:schemeClr val="tx1"/>
                </a:solidFill>
              </a:defRPr>
            </a:lvl6pPr>
            <a:lvl7pPr marL="2971800" indent="-228600" algn="l" defTabSz="457200" rtl="0" eaLnBrk="1" latinLnBrk="0" hangingPunct="1">
              <a:spcBef>
                <a:spcPct val="20000"/>
              </a:spcBef>
              <a:buFont typeface="Arial"/>
              <a:buChar char="•"/>
              <a:defRPr sz="2000" kern="1200">
                <a:solidFill>
                  <a:schemeClr val="tx1"/>
                </a:solidFill>
              </a:defRPr>
            </a:lvl7pPr>
            <a:lvl8pPr marL="3429000" indent="-228600" algn="l" defTabSz="457200" rtl="0" eaLnBrk="1" latinLnBrk="0" hangingPunct="1">
              <a:spcBef>
                <a:spcPct val="20000"/>
              </a:spcBef>
              <a:buFont typeface="Arial"/>
              <a:buChar char="•"/>
              <a:defRPr sz="2000" kern="1200">
                <a:solidFill>
                  <a:schemeClr val="tx1"/>
                </a:solidFill>
              </a:defRPr>
            </a:lvl8pPr>
            <a:lvl9pPr marL="3886200" indent="-228600" algn="l" defTabSz="457200" rtl="0" eaLnBrk="1" latinLnBrk="0" hangingPunct="1">
              <a:spcBef>
                <a:spcPct val="20000"/>
              </a:spcBef>
              <a:buFont typeface="Arial"/>
              <a:buChar char="•"/>
              <a:defRPr sz="2000" kern="1200">
                <a:solidFill>
                  <a:schemeClr val="tx1"/>
                </a:solidFill>
              </a:defRPr>
            </a:lvl9pPr>
          </a:lstStyle>
          <a:p>
            <a:pPr>
              <a:lnSpc>
                <a:spcPct val="160000"/>
              </a:lnSpc>
              <a:spcBef>
                <a:spcPts val="0"/>
              </a:spcBef>
            </a:pPr>
            <a:r>
              <a:rPr lang="zh-CN" altLang="en-US" sz="1000" dirty="0">
                <a:solidFill>
                  <a:schemeClr val="tx1"/>
                </a:solidFill>
                <a:latin typeface="微软雅黑" panose="020B0503020204020204" pitchFamily="34" charset="-122"/>
                <a:ea typeface="微软雅黑" panose="020B0503020204020204" pitchFamily="34" charset="-122"/>
                <a:sym typeface="inpin heiti" panose="00000500000000000000" pitchFamily="2" charset="-122"/>
              </a:rPr>
              <a:t>某些内分泌或代谢方面的异常可能也与神经症的发病有联系。</a:t>
            </a:r>
            <a:endParaRPr lang="en-US" sz="1000" dirty="0">
              <a:solidFill>
                <a:schemeClr val="tx1"/>
              </a:solidFill>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0" name="Rounded Rectangle 22">
            <a:extLst>
              <a:ext uri="{FF2B5EF4-FFF2-40B4-BE49-F238E27FC236}">
                <a16:creationId xmlns:a16="http://schemas.microsoft.com/office/drawing/2014/main" xmlns="" id="{08DBC98E-EC75-4F10-BCD2-C4305E682F8C}"/>
              </a:ext>
            </a:extLst>
          </p:cNvPr>
          <p:cNvSpPr/>
          <p:nvPr/>
        </p:nvSpPr>
        <p:spPr>
          <a:xfrm>
            <a:off x="1498520" y="2028465"/>
            <a:ext cx="398065" cy="286069"/>
          </a:xfrm>
          <a:prstGeom prst="roundRect">
            <a:avLst>
              <a:gd name="adj" fmla="val 20000"/>
            </a:avLst>
          </a:prstGeom>
          <a:solidFill>
            <a:schemeClr val="accent1"/>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900"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3</a:t>
            </a:r>
          </a:p>
        </p:txBody>
      </p:sp>
      <p:sp>
        <p:nvSpPr>
          <p:cNvPr id="20" name="Title 1">
            <a:extLst>
              <a:ext uri="{FF2B5EF4-FFF2-40B4-BE49-F238E27FC236}">
                <a16:creationId xmlns:a16="http://schemas.microsoft.com/office/drawing/2014/main" xmlns="" id="{C5F04EAA-0B15-4281-B825-79052E8FA3B7}"/>
              </a:ext>
            </a:extLst>
          </p:cNvPr>
          <p:cNvSpPr txBox="1">
            <a:spLocks/>
          </p:cNvSpPr>
          <p:nvPr/>
        </p:nvSpPr>
        <p:spPr>
          <a:xfrm>
            <a:off x="539552" y="331293"/>
            <a:ext cx="331236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心理与行为的生物基础</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1" name="矩形 20">
            <a:extLst>
              <a:ext uri="{FF2B5EF4-FFF2-40B4-BE49-F238E27FC236}">
                <a16:creationId xmlns:a16="http://schemas.microsoft.com/office/drawing/2014/main" xmlns="" id="{62D17EDF-8D42-48D6-B1C0-9C155CA879DB}"/>
              </a:ext>
            </a:extLst>
          </p:cNvPr>
          <p:cNvSpPr/>
          <p:nvPr/>
        </p:nvSpPr>
        <p:spPr>
          <a:xfrm>
            <a:off x="46754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一、关于神经症</a:t>
            </a:r>
          </a:p>
        </p:txBody>
      </p:sp>
      <p:cxnSp>
        <p:nvCxnSpPr>
          <p:cNvPr id="19" name="直接连接符 18">
            <a:extLst>
              <a:ext uri="{FF2B5EF4-FFF2-40B4-BE49-F238E27FC236}">
                <a16:creationId xmlns:a16="http://schemas.microsoft.com/office/drawing/2014/main" xmlns="" id="{25004519-CBFA-46DE-BBBC-B5C276768B69}"/>
              </a:ext>
            </a:extLst>
          </p:cNvPr>
          <p:cNvCxnSpPr>
            <a:cxnSpLocks/>
          </p:cNvCxnSpPr>
          <p:nvPr/>
        </p:nvCxnSpPr>
        <p:spPr>
          <a:xfrm flipH="1">
            <a:off x="611560" y="1131590"/>
            <a:ext cx="118819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3" name="等腰三角形 22">
            <a:extLst>
              <a:ext uri="{FF2B5EF4-FFF2-40B4-BE49-F238E27FC236}">
                <a16:creationId xmlns:a16="http://schemas.microsoft.com/office/drawing/2014/main" xmlns="" id="{A4C93DBE-4E3F-46E9-A36E-8F0EB09CA1A8}"/>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4" name="直接连接符 23">
            <a:extLst>
              <a:ext uri="{FF2B5EF4-FFF2-40B4-BE49-F238E27FC236}">
                <a16:creationId xmlns:a16="http://schemas.microsoft.com/office/drawing/2014/main" xmlns="" id="{2B8166CA-7276-4101-BCA1-9BB7B5C8B0E2}"/>
              </a:ext>
            </a:extLst>
          </p:cNvPr>
          <p:cNvCxnSpPr>
            <a:cxnSpLocks/>
          </p:cNvCxnSpPr>
          <p:nvPr/>
        </p:nvCxnSpPr>
        <p:spPr>
          <a:xfrm>
            <a:off x="3779912" y="521032"/>
            <a:ext cx="536408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5" name="等腰三角形 24">
            <a:extLst>
              <a:ext uri="{FF2B5EF4-FFF2-40B4-BE49-F238E27FC236}">
                <a16:creationId xmlns:a16="http://schemas.microsoft.com/office/drawing/2014/main" xmlns="" id="{F0EA1840-E0E9-4BDB-AF01-DEA78D658D72}"/>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2386335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itle 1">
            <a:extLst>
              <a:ext uri="{FF2B5EF4-FFF2-40B4-BE49-F238E27FC236}">
                <a16:creationId xmlns:a16="http://schemas.microsoft.com/office/drawing/2014/main" xmlns="" id="{6F3E8717-D482-43C9-A9A8-19AC3F26E6ED}"/>
              </a:ext>
            </a:extLst>
          </p:cNvPr>
          <p:cNvSpPr txBox="1">
            <a:spLocks/>
          </p:cNvSpPr>
          <p:nvPr/>
        </p:nvSpPr>
        <p:spPr>
          <a:xfrm>
            <a:off x="539552" y="331293"/>
            <a:ext cx="331236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心理与行为的生物基础</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5" name="矩形 34">
            <a:extLst>
              <a:ext uri="{FF2B5EF4-FFF2-40B4-BE49-F238E27FC236}">
                <a16:creationId xmlns:a16="http://schemas.microsoft.com/office/drawing/2014/main" xmlns="" id="{D3869428-D7B9-456F-9803-6005BC2FC669}"/>
              </a:ext>
            </a:extLst>
          </p:cNvPr>
          <p:cNvSpPr/>
          <p:nvPr/>
        </p:nvSpPr>
        <p:spPr>
          <a:xfrm>
            <a:off x="53955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二、关于人格障碍</a:t>
            </a:r>
          </a:p>
        </p:txBody>
      </p:sp>
      <p:cxnSp>
        <p:nvCxnSpPr>
          <p:cNvPr id="11" name="直接连接符 10">
            <a:extLst>
              <a:ext uri="{FF2B5EF4-FFF2-40B4-BE49-F238E27FC236}">
                <a16:creationId xmlns:a16="http://schemas.microsoft.com/office/drawing/2014/main" xmlns="" id="{D3C5A515-52F1-4FCC-B674-2DAA7888B5AE}"/>
              </a:ext>
            </a:extLst>
          </p:cNvPr>
          <p:cNvCxnSpPr>
            <a:cxnSpLocks/>
          </p:cNvCxnSpPr>
          <p:nvPr/>
        </p:nvCxnSpPr>
        <p:spPr>
          <a:xfrm flipH="1">
            <a:off x="611560" y="1131590"/>
            <a:ext cx="136570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2" name="等腰三角形 11">
            <a:extLst>
              <a:ext uri="{FF2B5EF4-FFF2-40B4-BE49-F238E27FC236}">
                <a16:creationId xmlns:a16="http://schemas.microsoft.com/office/drawing/2014/main" xmlns="" id="{38334989-9AD3-4201-BFA3-31FE976837B7}"/>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3" name="直接连接符 12">
            <a:extLst>
              <a:ext uri="{FF2B5EF4-FFF2-40B4-BE49-F238E27FC236}">
                <a16:creationId xmlns:a16="http://schemas.microsoft.com/office/drawing/2014/main" xmlns="" id="{628E0460-33DC-4AB6-8DC5-65E1B6A5E566}"/>
              </a:ext>
            </a:extLst>
          </p:cNvPr>
          <p:cNvCxnSpPr>
            <a:cxnSpLocks/>
          </p:cNvCxnSpPr>
          <p:nvPr/>
        </p:nvCxnSpPr>
        <p:spPr>
          <a:xfrm>
            <a:off x="3707904" y="521032"/>
            <a:ext cx="5436096"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4" name="等腰三角形 13">
            <a:extLst>
              <a:ext uri="{FF2B5EF4-FFF2-40B4-BE49-F238E27FC236}">
                <a16:creationId xmlns:a16="http://schemas.microsoft.com/office/drawing/2014/main" xmlns="" id="{152CCD21-E20B-4EA0-B3A6-37ABAF585412}"/>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5" name="组合 14">
            <a:extLst>
              <a:ext uri="{FF2B5EF4-FFF2-40B4-BE49-F238E27FC236}">
                <a16:creationId xmlns:a16="http://schemas.microsoft.com/office/drawing/2014/main" xmlns="" id="{1E591FA1-3665-4B13-B00F-8D212CBF9718}"/>
              </a:ext>
            </a:extLst>
          </p:cNvPr>
          <p:cNvGrpSpPr/>
          <p:nvPr/>
        </p:nvGrpSpPr>
        <p:grpSpPr>
          <a:xfrm>
            <a:off x="1907704" y="1491630"/>
            <a:ext cx="5184576" cy="886338"/>
            <a:chOff x="998244" y="1469467"/>
            <a:chExt cx="6912769" cy="1181784"/>
          </a:xfrm>
        </p:grpSpPr>
        <p:grpSp>
          <p:nvGrpSpPr>
            <p:cNvPr id="16" name="组合 15">
              <a:extLst>
                <a:ext uri="{FF2B5EF4-FFF2-40B4-BE49-F238E27FC236}">
                  <a16:creationId xmlns:a16="http://schemas.microsoft.com/office/drawing/2014/main" xmlns="" id="{7FC0DD3E-E04A-4AC1-8FFB-86323D9624AC}"/>
                </a:ext>
              </a:extLst>
            </p:cNvPr>
            <p:cNvGrpSpPr/>
            <p:nvPr/>
          </p:nvGrpSpPr>
          <p:grpSpPr>
            <a:xfrm>
              <a:off x="998244" y="1469467"/>
              <a:ext cx="6912769" cy="1048170"/>
              <a:chOff x="3287072" y="1345115"/>
              <a:chExt cx="5434236" cy="823983"/>
            </a:xfrm>
          </p:grpSpPr>
          <p:sp>
            <p:nvSpPr>
              <p:cNvPr id="20" name="矩形 19">
                <a:extLst>
                  <a:ext uri="{FF2B5EF4-FFF2-40B4-BE49-F238E27FC236}">
                    <a16:creationId xmlns:a16="http://schemas.microsoft.com/office/drawing/2014/main" xmlns="" id="{373955A5-C0F7-495A-B8B8-0FCE5BDCFFD2}"/>
                  </a:ext>
                </a:extLst>
              </p:cNvPr>
              <p:cNvSpPr/>
              <p:nvPr/>
            </p:nvSpPr>
            <p:spPr>
              <a:xfrm>
                <a:off x="3287072" y="1413123"/>
                <a:ext cx="5434236" cy="755975"/>
              </a:xfrm>
              <a:prstGeom prst="rect">
                <a:avLst/>
              </a:prstGeom>
              <a:noFill/>
              <a:ln w="6350" cmpd="sng">
                <a:solidFill>
                  <a:schemeClr val="accent2"/>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1" name="矩形 20">
                <a:extLst>
                  <a:ext uri="{FF2B5EF4-FFF2-40B4-BE49-F238E27FC236}">
                    <a16:creationId xmlns:a16="http://schemas.microsoft.com/office/drawing/2014/main" xmlns="" id="{0305D083-11F5-4676-9529-6E96627EF181}"/>
                  </a:ext>
                </a:extLst>
              </p:cNvPr>
              <p:cNvSpPr/>
              <p:nvPr/>
            </p:nvSpPr>
            <p:spPr>
              <a:xfrm>
                <a:off x="3355880" y="1345115"/>
                <a:ext cx="600362" cy="698235"/>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b">
                <a:normAutofit/>
              </a:bodyPr>
              <a:lstStyle/>
              <a:p>
                <a:pPr algn="ctr"/>
                <a:r>
                  <a:rPr lang="en-US" sz="2500"/>
                  <a:t>01</a:t>
                </a:r>
              </a:p>
            </p:txBody>
          </p:sp>
        </p:grpSp>
        <p:sp>
          <p:nvSpPr>
            <p:cNvPr id="19" name="矩形 18">
              <a:extLst>
                <a:ext uri="{FF2B5EF4-FFF2-40B4-BE49-F238E27FC236}">
                  <a16:creationId xmlns:a16="http://schemas.microsoft.com/office/drawing/2014/main" xmlns="" id="{DD5E19FD-B3E8-410A-A7FD-220521CD28AF}"/>
                </a:ext>
              </a:extLst>
            </p:cNvPr>
            <p:cNvSpPr/>
            <p:nvPr/>
          </p:nvSpPr>
          <p:spPr>
            <a:xfrm>
              <a:off x="1962468" y="1715147"/>
              <a:ext cx="5876172" cy="936104"/>
            </a:xfrm>
            <a:prstGeom prst="rect">
              <a:avLst/>
            </a:prstGeom>
            <a:noFill/>
            <a:ln w="25400" cap="flat">
              <a:noFill/>
              <a:miter lim="400000"/>
            </a:ln>
            <a:effectLst/>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square" lIns="0" tIns="0" rIns="0" bIns="0" anchor="t">
              <a:normAutofit/>
            </a:bodyPr>
            <a:lstStyle/>
            <a:p>
              <a:pPr>
                <a:lnSpc>
                  <a:spcPts val="2000"/>
                </a:lnSpc>
              </a:pPr>
              <a:r>
                <a:rPr lang="zh-CN" altLang="en-US" sz="1400" dirty="0"/>
                <a:t>对人格障碍生理基础的研究表明，人格障碍受到遗传因素的影响。</a:t>
              </a:r>
              <a:endParaRPr lang="en-US" altLang="zh-CN" sz="1400" dirty="0"/>
            </a:p>
          </p:txBody>
        </p:sp>
      </p:grpSp>
      <p:grpSp>
        <p:nvGrpSpPr>
          <p:cNvPr id="22" name="Group 1">
            <a:extLst>
              <a:ext uri="{FF2B5EF4-FFF2-40B4-BE49-F238E27FC236}">
                <a16:creationId xmlns:a16="http://schemas.microsoft.com/office/drawing/2014/main" xmlns="" id="{38D44E75-9E9E-4615-8262-A64D85387C8E}"/>
              </a:ext>
            </a:extLst>
          </p:cNvPr>
          <p:cNvGrpSpPr/>
          <p:nvPr/>
        </p:nvGrpSpPr>
        <p:grpSpPr>
          <a:xfrm>
            <a:off x="3419872" y="2571750"/>
            <a:ext cx="2068915" cy="1651247"/>
            <a:chOff x="4139393" y="2251404"/>
            <a:chExt cx="3923793" cy="3131666"/>
          </a:xfrm>
        </p:grpSpPr>
        <p:sp>
          <p:nvSpPr>
            <p:cNvPr id="23" name="Freeform: Shape 5">
              <a:extLst>
                <a:ext uri="{FF2B5EF4-FFF2-40B4-BE49-F238E27FC236}">
                  <a16:creationId xmlns:a16="http://schemas.microsoft.com/office/drawing/2014/main" xmlns="" id="{EE98DD0C-A80A-4081-AB05-9613519CAF7F}"/>
                </a:ext>
              </a:extLst>
            </p:cNvPr>
            <p:cNvSpPr/>
            <p:nvPr/>
          </p:nvSpPr>
          <p:spPr>
            <a:xfrm>
              <a:off x="5533345" y="3603424"/>
              <a:ext cx="856040" cy="93988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6302"/>
                  </a:lnTo>
                  <a:lnTo>
                    <a:pt x="9494" y="21358"/>
                  </a:lnTo>
                  <a:cubicBezTo>
                    <a:pt x="9594" y="21327"/>
                    <a:pt x="9697" y="21307"/>
                    <a:pt x="9796" y="21274"/>
                  </a:cubicBezTo>
                  <a:cubicBezTo>
                    <a:pt x="9853" y="21387"/>
                    <a:pt x="9929" y="21489"/>
                    <a:pt x="9990" y="21600"/>
                  </a:cubicBezTo>
                  <a:lnTo>
                    <a:pt x="21600" y="0"/>
                  </a:lnTo>
                  <a:close/>
                </a:path>
              </a:pathLst>
            </a:custGeom>
            <a:solidFill>
              <a:schemeClr val="accent3">
                <a:lumMod val="75000"/>
              </a:schemeClr>
            </a:solidFill>
            <a:ln w="12700">
              <a:miter lim="400000"/>
            </a:ln>
          </p:spPr>
          <p:txBody>
            <a:bodyPr anchor="ctr"/>
            <a:lstStyle/>
            <a:p>
              <a:pPr algn="ctr"/>
              <a:endParaRPr/>
            </a:p>
          </p:txBody>
        </p:sp>
        <p:sp>
          <p:nvSpPr>
            <p:cNvPr id="24" name="Freeform: Shape 6">
              <a:extLst>
                <a:ext uri="{FF2B5EF4-FFF2-40B4-BE49-F238E27FC236}">
                  <a16:creationId xmlns:a16="http://schemas.microsoft.com/office/drawing/2014/main" xmlns="" id="{B2C1F325-3BCE-47D0-A9F3-13BA8E51EF60}"/>
                </a:ext>
              </a:extLst>
            </p:cNvPr>
            <p:cNvSpPr/>
            <p:nvPr/>
          </p:nvSpPr>
          <p:spPr>
            <a:xfrm>
              <a:off x="4741229" y="2638203"/>
              <a:ext cx="791088" cy="1243133"/>
            </a:xfrm>
            <a:custGeom>
              <a:avLst/>
              <a:gdLst/>
              <a:ahLst/>
              <a:cxnLst>
                <a:cxn ang="0">
                  <a:pos x="wd2" y="hd2"/>
                </a:cxn>
                <a:cxn ang="5400000">
                  <a:pos x="wd2" y="hd2"/>
                </a:cxn>
                <a:cxn ang="10800000">
                  <a:pos x="wd2" y="hd2"/>
                </a:cxn>
                <a:cxn ang="16200000">
                  <a:pos x="wd2" y="hd2"/>
                </a:cxn>
              </a:cxnLst>
              <a:rect l="0" t="0" r="r" b="b"/>
              <a:pathLst>
                <a:path w="21600" h="21600" extrusionOk="0">
                  <a:moveTo>
                    <a:pt x="0" y="17070"/>
                  </a:moveTo>
                  <a:lnTo>
                    <a:pt x="5757" y="0"/>
                  </a:lnTo>
                  <a:lnTo>
                    <a:pt x="21600" y="21600"/>
                  </a:lnTo>
                  <a:lnTo>
                    <a:pt x="0" y="17070"/>
                  </a:lnTo>
                  <a:close/>
                </a:path>
              </a:pathLst>
            </a:custGeom>
            <a:solidFill>
              <a:schemeClr val="accent4">
                <a:lumMod val="60000"/>
                <a:lumOff val="40000"/>
              </a:schemeClr>
            </a:solidFill>
            <a:ln w="12700">
              <a:miter lim="400000"/>
            </a:ln>
          </p:spPr>
          <p:txBody>
            <a:bodyPr anchor="ctr"/>
            <a:lstStyle/>
            <a:p>
              <a:pPr algn="ctr"/>
              <a:endParaRPr/>
            </a:p>
          </p:txBody>
        </p:sp>
        <p:sp>
          <p:nvSpPr>
            <p:cNvPr id="25" name="Freeform: Shape 7">
              <a:extLst>
                <a:ext uri="{FF2B5EF4-FFF2-40B4-BE49-F238E27FC236}">
                  <a16:creationId xmlns:a16="http://schemas.microsoft.com/office/drawing/2014/main" xmlns="" id="{B443A0F2-572C-4D55-A1C3-CF54C0FB0C7B}"/>
                </a:ext>
              </a:extLst>
            </p:cNvPr>
            <p:cNvSpPr/>
            <p:nvPr/>
          </p:nvSpPr>
          <p:spPr>
            <a:xfrm>
              <a:off x="4733627" y="3618694"/>
              <a:ext cx="793329" cy="644640"/>
            </a:xfrm>
            <a:custGeom>
              <a:avLst/>
              <a:gdLst/>
              <a:ahLst/>
              <a:cxnLst>
                <a:cxn ang="0">
                  <a:pos x="wd2" y="hd2"/>
                </a:cxn>
                <a:cxn ang="5400000">
                  <a:pos x="wd2" y="hd2"/>
                </a:cxn>
                <a:cxn ang="10800000">
                  <a:pos x="wd2" y="hd2"/>
                </a:cxn>
                <a:cxn ang="16200000">
                  <a:pos x="wd2" y="hd2"/>
                </a:cxn>
              </a:cxnLst>
              <a:rect l="0" t="0" r="r" b="b"/>
              <a:pathLst>
                <a:path w="21600" h="21600" extrusionOk="0">
                  <a:moveTo>
                    <a:pt x="10290" y="21600"/>
                  </a:moveTo>
                  <a:lnTo>
                    <a:pt x="21600" y="8774"/>
                  </a:lnTo>
                  <a:lnTo>
                    <a:pt x="0" y="0"/>
                  </a:lnTo>
                  <a:lnTo>
                    <a:pt x="10290" y="21600"/>
                  </a:lnTo>
                  <a:close/>
                </a:path>
              </a:pathLst>
            </a:custGeom>
            <a:solidFill>
              <a:schemeClr val="accent3"/>
            </a:solidFill>
            <a:ln w="12700">
              <a:miter lim="400000"/>
            </a:ln>
          </p:spPr>
          <p:txBody>
            <a:bodyPr anchor="ctr"/>
            <a:lstStyle/>
            <a:p>
              <a:pPr algn="ctr"/>
              <a:endParaRPr/>
            </a:p>
          </p:txBody>
        </p:sp>
        <p:sp>
          <p:nvSpPr>
            <p:cNvPr id="26" name="Freeform: Shape 8">
              <a:extLst>
                <a:ext uri="{FF2B5EF4-FFF2-40B4-BE49-F238E27FC236}">
                  <a16:creationId xmlns:a16="http://schemas.microsoft.com/office/drawing/2014/main" xmlns="" id="{06F4C537-4812-4FDC-AC4D-DB6E7171E606}"/>
                </a:ext>
              </a:extLst>
            </p:cNvPr>
            <p:cNvSpPr/>
            <p:nvPr/>
          </p:nvSpPr>
          <p:spPr>
            <a:xfrm>
              <a:off x="4947095" y="2640415"/>
              <a:ext cx="975587" cy="1245437"/>
            </a:xfrm>
            <a:custGeom>
              <a:avLst/>
              <a:gdLst/>
              <a:ahLst/>
              <a:cxnLst>
                <a:cxn ang="0">
                  <a:pos x="wd2" y="hd2"/>
                </a:cxn>
                <a:cxn ang="5400000">
                  <a:pos x="wd2" y="hd2"/>
                </a:cxn>
                <a:cxn ang="10800000">
                  <a:pos x="wd2" y="hd2"/>
                </a:cxn>
                <a:cxn ang="16200000">
                  <a:pos x="wd2" y="hd2"/>
                </a:cxn>
              </a:cxnLst>
              <a:rect l="0" t="0" r="r" b="b"/>
              <a:pathLst>
                <a:path w="21600" h="21600" extrusionOk="0">
                  <a:moveTo>
                    <a:pt x="21600" y="6635"/>
                  </a:moveTo>
                  <a:lnTo>
                    <a:pt x="12979" y="21600"/>
                  </a:lnTo>
                  <a:lnTo>
                    <a:pt x="0" y="0"/>
                  </a:lnTo>
                  <a:lnTo>
                    <a:pt x="21600" y="6635"/>
                  </a:lnTo>
                  <a:close/>
                </a:path>
              </a:pathLst>
            </a:custGeom>
            <a:solidFill>
              <a:schemeClr val="accent4">
                <a:lumMod val="40000"/>
                <a:lumOff val="60000"/>
              </a:schemeClr>
            </a:solidFill>
            <a:ln w="12700">
              <a:miter lim="400000"/>
            </a:ln>
          </p:spPr>
          <p:txBody>
            <a:bodyPr anchor="ctr"/>
            <a:lstStyle/>
            <a:p>
              <a:pPr algn="ctr"/>
              <a:endParaRPr/>
            </a:p>
          </p:txBody>
        </p:sp>
        <p:sp>
          <p:nvSpPr>
            <p:cNvPr id="27" name="Freeform: Shape 9">
              <a:extLst>
                <a:ext uri="{FF2B5EF4-FFF2-40B4-BE49-F238E27FC236}">
                  <a16:creationId xmlns:a16="http://schemas.microsoft.com/office/drawing/2014/main" xmlns="" id="{4222A75D-EBAD-4252-9046-58CD1CA54283}"/>
                </a:ext>
              </a:extLst>
            </p:cNvPr>
            <p:cNvSpPr/>
            <p:nvPr/>
          </p:nvSpPr>
          <p:spPr>
            <a:xfrm>
              <a:off x="5916661" y="3020528"/>
              <a:ext cx="683919" cy="58579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5070" y="21600"/>
                  </a:lnTo>
                  <a:lnTo>
                    <a:pt x="21600" y="5863"/>
                  </a:lnTo>
                  <a:lnTo>
                    <a:pt x="0" y="0"/>
                  </a:lnTo>
                  <a:close/>
                </a:path>
              </a:pathLst>
            </a:custGeom>
            <a:solidFill>
              <a:schemeClr val="accent3">
                <a:lumMod val="75000"/>
              </a:schemeClr>
            </a:solidFill>
            <a:ln w="12700">
              <a:miter lim="400000"/>
            </a:ln>
          </p:spPr>
          <p:txBody>
            <a:bodyPr anchor="ctr"/>
            <a:lstStyle/>
            <a:p>
              <a:pPr algn="ctr"/>
              <a:endParaRPr/>
            </a:p>
          </p:txBody>
        </p:sp>
        <p:sp>
          <p:nvSpPr>
            <p:cNvPr id="28" name="Freeform: Shape 10">
              <a:extLst>
                <a:ext uri="{FF2B5EF4-FFF2-40B4-BE49-F238E27FC236}">
                  <a16:creationId xmlns:a16="http://schemas.microsoft.com/office/drawing/2014/main" xmlns="" id="{51C0C500-9797-4F34-8F5A-73B538F6172D}"/>
                </a:ext>
              </a:extLst>
            </p:cNvPr>
            <p:cNvSpPr/>
            <p:nvPr/>
          </p:nvSpPr>
          <p:spPr>
            <a:xfrm>
              <a:off x="5915663" y="2351306"/>
              <a:ext cx="675579" cy="83332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0779" y="0"/>
                  </a:lnTo>
                  <a:lnTo>
                    <a:pt x="0" y="17347"/>
                  </a:lnTo>
                  <a:lnTo>
                    <a:pt x="21600" y="21600"/>
                  </a:lnTo>
                  <a:close/>
                </a:path>
              </a:pathLst>
            </a:custGeom>
            <a:solidFill>
              <a:schemeClr val="accent4">
                <a:lumMod val="60000"/>
                <a:lumOff val="40000"/>
              </a:schemeClr>
            </a:solidFill>
            <a:ln w="12700">
              <a:miter lim="400000"/>
            </a:ln>
          </p:spPr>
          <p:txBody>
            <a:bodyPr anchor="ctr"/>
            <a:lstStyle/>
            <a:p>
              <a:pPr algn="ctr"/>
              <a:endParaRPr/>
            </a:p>
          </p:txBody>
        </p:sp>
        <p:sp>
          <p:nvSpPr>
            <p:cNvPr id="29" name="Freeform: Shape 11">
              <a:extLst>
                <a:ext uri="{FF2B5EF4-FFF2-40B4-BE49-F238E27FC236}">
                  <a16:creationId xmlns:a16="http://schemas.microsoft.com/office/drawing/2014/main" xmlns="" id="{5A269E29-8DA0-4CE2-B4DC-32D439D4864A}"/>
                </a:ext>
              </a:extLst>
            </p:cNvPr>
            <p:cNvSpPr/>
            <p:nvPr/>
          </p:nvSpPr>
          <p:spPr>
            <a:xfrm>
              <a:off x="6387662" y="3177163"/>
              <a:ext cx="1134586" cy="586750"/>
            </a:xfrm>
            <a:custGeom>
              <a:avLst/>
              <a:gdLst/>
              <a:ahLst/>
              <a:cxnLst>
                <a:cxn ang="0">
                  <a:pos x="wd2" y="hd2"/>
                </a:cxn>
                <a:cxn ang="5400000">
                  <a:pos x="wd2" y="hd2"/>
                </a:cxn>
                <a:cxn ang="10800000">
                  <a:pos x="wd2" y="hd2"/>
                </a:cxn>
                <a:cxn ang="16200000">
                  <a:pos x="wd2" y="hd2"/>
                </a:cxn>
              </a:cxnLst>
              <a:rect l="0" t="0" r="r" b="b"/>
              <a:pathLst>
                <a:path w="21600" h="21600" extrusionOk="0">
                  <a:moveTo>
                    <a:pt x="0" y="15893"/>
                  </a:moveTo>
                  <a:lnTo>
                    <a:pt x="21600" y="21600"/>
                  </a:lnTo>
                  <a:lnTo>
                    <a:pt x="3830" y="0"/>
                  </a:lnTo>
                  <a:lnTo>
                    <a:pt x="0" y="15893"/>
                  </a:lnTo>
                  <a:close/>
                </a:path>
              </a:pathLst>
            </a:custGeom>
            <a:solidFill>
              <a:schemeClr val="accent1">
                <a:lumMod val="75000"/>
              </a:schemeClr>
            </a:solidFill>
            <a:ln w="12700">
              <a:miter lim="400000"/>
            </a:ln>
          </p:spPr>
          <p:txBody>
            <a:bodyPr anchor="ctr"/>
            <a:lstStyle/>
            <a:p>
              <a:pPr algn="ctr"/>
              <a:endParaRPr/>
            </a:p>
          </p:txBody>
        </p:sp>
        <p:sp>
          <p:nvSpPr>
            <p:cNvPr id="30" name="Freeform: Shape 12">
              <a:extLst>
                <a:ext uri="{FF2B5EF4-FFF2-40B4-BE49-F238E27FC236}">
                  <a16:creationId xmlns:a16="http://schemas.microsoft.com/office/drawing/2014/main" xmlns="" id="{5617000B-FBD2-43F4-A2AB-DFDDD132DCF2}"/>
                </a:ext>
              </a:extLst>
            </p:cNvPr>
            <p:cNvSpPr/>
            <p:nvPr/>
          </p:nvSpPr>
          <p:spPr>
            <a:xfrm>
              <a:off x="6584139" y="3172494"/>
              <a:ext cx="1142639" cy="532542"/>
            </a:xfrm>
            <a:custGeom>
              <a:avLst/>
              <a:gdLst/>
              <a:ahLst/>
              <a:cxnLst>
                <a:cxn ang="0">
                  <a:pos x="wd2" y="hd2"/>
                </a:cxn>
                <a:cxn ang="5400000">
                  <a:pos x="wd2" y="hd2"/>
                </a:cxn>
                <a:cxn ang="10800000">
                  <a:pos x="wd2" y="hd2"/>
                </a:cxn>
                <a:cxn ang="16200000">
                  <a:pos x="wd2" y="hd2"/>
                </a:cxn>
              </a:cxnLst>
              <a:rect l="0" t="0" r="r" b="b"/>
              <a:pathLst>
                <a:path w="21600" h="21600" extrusionOk="0">
                  <a:moveTo>
                    <a:pt x="15830" y="21600"/>
                  </a:moveTo>
                  <a:lnTo>
                    <a:pt x="21600" y="0"/>
                  </a:lnTo>
                  <a:lnTo>
                    <a:pt x="0" y="160"/>
                  </a:lnTo>
                  <a:lnTo>
                    <a:pt x="15830" y="21600"/>
                  </a:lnTo>
                  <a:close/>
                </a:path>
              </a:pathLst>
            </a:custGeom>
            <a:solidFill>
              <a:schemeClr val="accent3">
                <a:lumMod val="75000"/>
              </a:schemeClr>
            </a:solidFill>
            <a:ln w="12700">
              <a:miter lim="400000"/>
            </a:ln>
          </p:spPr>
          <p:txBody>
            <a:bodyPr anchor="ctr"/>
            <a:lstStyle/>
            <a:p>
              <a:pPr algn="ctr"/>
              <a:endParaRPr/>
            </a:p>
          </p:txBody>
        </p:sp>
        <p:sp>
          <p:nvSpPr>
            <p:cNvPr id="31" name="Freeform: Shape 13">
              <a:extLst>
                <a:ext uri="{FF2B5EF4-FFF2-40B4-BE49-F238E27FC236}">
                  <a16:creationId xmlns:a16="http://schemas.microsoft.com/office/drawing/2014/main" xmlns="" id="{8E74A7BF-85EE-4260-BD0B-01E8A8D6569A}"/>
                </a:ext>
              </a:extLst>
            </p:cNvPr>
            <p:cNvSpPr/>
            <p:nvPr/>
          </p:nvSpPr>
          <p:spPr>
            <a:xfrm>
              <a:off x="6383299" y="3603149"/>
              <a:ext cx="1043355" cy="99961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2271"/>
                  </a:lnTo>
                  <a:lnTo>
                    <a:pt x="12579" y="21600"/>
                  </a:lnTo>
                  <a:lnTo>
                    <a:pt x="0" y="0"/>
                  </a:lnTo>
                  <a:close/>
                </a:path>
              </a:pathLst>
            </a:custGeom>
            <a:solidFill>
              <a:schemeClr val="accent1">
                <a:lumMod val="50000"/>
              </a:schemeClr>
            </a:solidFill>
            <a:ln w="12700">
              <a:miter lim="400000"/>
            </a:ln>
          </p:spPr>
          <p:txBody>
            <a:bodyPr anchor="ctr"/>
            <a:lstStyle/>
            <a:p>
              <a:pPr algn="ctr"/>
              <a:endParaRPr/>
            </a:p>
          </p:txBody>
        </p:sp>
        <p:sp>
          <p:nvSpPr>
            <p:cNvPr id="32" name="Freeform: Shape 14">
              <a:extLst>
                <a:ext uri="{FF2B5EF4-FFF2-40B4-BE49-F238E27FC236}">
                  <a16:creationId xmlns:a16="http://schemas.microsoft.com/office/drawing/2014/main" xmlns="" id="{86C00D61-58D3-43CF-853D-2E809D45A42B}"/>
                </a:ext>
              </a:extLst>
            </p:cNvPr>
            <p:cNvSpPr/>
            <p:nvPr/>
          </p:nvSpPr>
          <p:spPr>
            <a:xfrm>
              <a:off x="6930119" y="3705291"/>
              <a:ext cx="762776" cy="97747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3726"/>
                  </a:lnTo>
                  <a:lnTo>
                    <a:pt x="13988" y="0"/>
                  </a:lnTo>
                  <a:lnTo>
                    <a:pt x="0" y="21600"/>
                  </a:lnTo>
                  <a:close/>
                </a:path>
              </a:pathLst>
            </a:custGeom>
            <a:solidFill>
              <a:schemeClr val="accent1"/>
            </a:solidFill>
            <a:ln w="12700">
              <a:miter lim="400000"/>
            </a:ln>
          </p:spPr>
          <p:txBody>
            <a:bodyPr anchor="ctr"/>
            <a:lstStyle/>
            <a:p>
              <a:pPr algn="ctr"/>
              <a:endParaRPr/>
            </a:p>
          </p:txBody>
        </p:sp>
        <p:sp>
          <p:nvSpPr>
            <p:cNvPr id="33" name="Freeform: Shape 15">
              <a:extLst>
                <a:ext uri="{FF2B5EF4-FFF2-40B4-BE49-F238E27FC236}">
                  <a16:creationId xmlns:a16="http://schemas.microsoft.com/office/drawing/2014/main" xmlns="" id="{6A2234A8-24B7-47C2-957A-3F4CA9A96710}"/>
                </a:ext>
              </a:extLst>
            </p:cNvPr>
            <p:cNvSpPr/>
            <p:nvPr/>
          </p:nvSpPr>
          <p:spPr>
            <a:xfrm>
              <a:off x="6383299" y="3600678"/>
              <a:ext cx="627803" cy="121596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7546"/>
                  </a:lnTo>
                  <a:lnTo>
                    <a:pt x="610" y="21600"/>
                  </a:lnTo>
                  <a:lnTo>
                    <a:pt x="0" y="0"/>
                  </a:lnTo>
                  <a:close/>
                </a:path>
              </a:pathLst>
            </a:custGeom>
            <a:solidFill>
              <a:schemeClr val="accent1">
                <a:lumMod val="75000"/>
              </a:schemeClr>
            </a:solidFill>
            <a:ln w="12700">
              <a:miter lim="400000"/>
            </a:ln>
          </p:spPr>
          <p:txBody>
            <a:bodyPr anchor="ctr"/>
            <a:lstStyle/>
            <a:p>
              <a:pPr algn="ctr"/>
              <a:endParaRPr/>
            </a:p>
          </p:txBody>
        </p:sp>
        <p:sp>
          <p:nvSpPr>
            <p:cNvPr id="36" name="Freeform: Shape 16">
              <a:extLst>
                <a:ext uri="{FF2B5EF4-FFF2-40B4-BE49-F238E27FC236}">
                  <a16:creationId xmlns:a16="http://schemas.microsoft.com/office/drawing/2014/main" xmlns="" id="{F7BC8216-1D8A-4CEE-BAE5-2500A4EBCA56}"/>
                </a:ext>
              </a:extLst>
            </p:cNvPr>
            <p:cNvSpPr/>
            <p:nvPr/>
          </p:nvSpPr>
          <p:spPr>
            <a:xfrm>
              <a:off x="6404274" y="4562279"/>
              <a:ext cx="587839" cy="456410"/>
            </a:xfrm>
            <a:custGeom>
              <a:avLst/>
              <a:gdLst/>
              <a:ahLst/>
              <a:cxnLst>
                <a:cxn ang="0">
                  <a:pos x="wd2" y="hd2"/>
                </a:cxn>
                <a:cxn ang="5400000">
                  <a:pos x="wd2" y="hd2"/>
                </a:cxn>
                <a:cxn ang="10800000">
                  <a:pos x="wd2" y="hd2"/>
                </a:cxn>
                <a:cxn ang="16200000">
                  <a:pos x="wd2" y="hd2"/>
                </a:cxn>
              </a:cxnLst>
              <a:rect l="0" t="0" r="r" b="b"/>
              <a:pathLst>
                <a:path w="21600" h="21600" extrusionOk="0">
                  <a:moveTo>
                    <a:pt x="0" y="12056"/>
                  </a:moveTo>
                  <a:lnTo>
                    <a:pt x="21600" y="0"/>
                  </a:lnTo>
                  <a:lnTo>
                    <a:pt x="18208" y="21600"/>
                  </a:lnTo>
                  <a:lnTo>
                    <a:pt x="0" y="12056"/>
                  </a:lnTo>
                  <a:close/>
                </a:path>
              </a:pathLst>
            </a:custGeom>
            <a:solidFill>
              <a:schemeClr val="accent1">
                <a:lumMod val="50000"/>
              </a:schemeClr>
            </a:solidFill>
            <a:ln w="12700">
              <a:miter lim="400000"/>
            </a:ln>
          </p:spPr>
          <p:txBody>
            <a:bodyPr anchor="ctr"/>
            <a:lstStyle/>
            <a:p>
              <a:pPr algn="ctr"/>
              <a:endParaRPr/>
            </a:p>
          </p:txBody>
        </p:sp>
        <p:sp>
          <p:nvSpPr>
            <p:cNvPr id="37" name="Freeform: Shape 17">
              <a:extLst>
                <a:ext uri="{FF2B5EF4-FFF2-40B4-BE49-F238E27FC236}">
                  <a16:creationId xmlns:a16="http://schemas.microsoft.com/office/drawing/2014/main" xmlns="" id="{73ACF8E6-64F6-4DF8-B106-630734AB8317}"/>
                </a:ext>
              </a:extLst>
            </p:cNvPr>
            <p:cNvSpPr/>
            <p:nvPr/>
          </p:nvSpPr>
          <p:spPr>
            <a:xfrm>
              <a:off x="5530762" y="3018949"/>
              <a:ext cx="862480" cy="86148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4661"/>
                  </a:lnTo>
                  <a:lnTo>
                    <a:pt x="9707" y="0"/>
                  </a:lnTo>
                  <a:lnTo>
                    <a:pt x="0" y="21600"/>
                  </a:lnTo>
                  <a:close/>
                </a:path>
              </a:pathLst>
            </a:custGeom>
            <a:solidFill>
              <a:schemeClr val="accent3"/>
            </a:solidFill>
            <a:ln w="12700">
              <a:miter lim="400000"/>
            </a:ln>
          </p:spPr>
          <p:txBody>
            <a:bodyPr anchor="ctr"/>
            <a:lstStyle/>
            <a:p>
              <a:pPr algn="ctr"/>
              <a:endParaRPr/>
            </a:p>
          </p:txBody>
        </p:sp>
        <p:sp>
          <p:nvSpPr>
            <p:cNvPr id="38" name="Freeform: Shape 18">
              <a:extLst>
                <a:ext uri="{FF2B5EF4-FFF2-40B4-BE49-F238E27FC236}">
                  <a16:creationId xmlns:a16="http://schemas.microsoft.com/office/drawing/2014/main" xmlns="" id="{9819EF0A-3505-42F1-94E5-7DF5FBAA2E1B}"/>
                </a:ext>
              </a:extLst>
            </p:cNvPr>
            <p:cNvSpPr/>
            <p:nvPr/>
          </p:nvSpPr>
          <p:spPr>
            <a:xfrm>
              <a:off x="5926228" y="3593703"/>
              <a:ext cx="478751" cy="1225026"/>
            </a:xfrm>
            <a:custGeom>
              <a:avLst/>
              <a:gdLst/>
              <a:ahLst/>
              <a:cxnLst>
                <a:cxn ang="0">
                  <a:pos x="wd2" y="hd2"/>
                </a:cxn>
                <a:cxn ang="5400000">
                  <a:pos x="wd2" y="hd2"/>
                </a:cxn>
                <a:cxn ang="10800000">
                  <a:pos x="wd2" y="hd2"/>
                </a:cxn>
                <a:cxn ang="16200000">
                  <a:pos x="wd2" y="hd2"/>
                </a:cxn>
              </a:cxnLst>
              <a:rect l="0" t="0" r="r" b="b"/>
              <a:pathLst>
                <a:path w="21600" h="21536" extrusionOk="0">
                  <a:moveTo>
                    <a:pt x="21052" y="0"/>
                  </a:moveTo>
                  <a:lnTo>
                    <a:pt x="0" y="16662"/>
                  </a:lnTo>
                  <a:cubicBezTo>
                    <a:pt x="1830" y="18103"/>
                    <a:pt x="4623" y="19327"/>
                    <a:pt x="8132" y="20179"/>
                  </a:cubicBezTo>
                  <a:cubicBezTo>
                    <a:pt x="12121" y="21149"/>
                    <a:pt x="16792" y="21600"/>
                    <a:pt x="21481" y="21472"/>
                  </a:cubicBezTo>
                  <a:cubicBezTo>
                    <a:pt x="21520" y="21493"/>
                    <a:pt x="21561" y="21514"/>
                    <a:pt x="21600" y="21536"/>
                  </a:cubicBezTo>
                  <a:lnTo>
                    <a:pt x="21052" y="0"/>
                  </a:lnTo>
                  <a:close/>
                </a:path>
              </a:pathLst>
            </a:custGeom>
            <a:solidFill>
              <a:schemeClr val="accent1"/>
            </a:solidFill>
            <a:ln w="12700">
              <a:miter lim="400000"/>
            </a:ln>
          </p:spPr>
          <p:txBody>
            <a:bodyPr anchor="ctr"/>
            <a:lstStyle/>
            <a:p>
              <a:pPr algn="ctr"/>
              <a:endParaRPr/>
            </a:p>
          </p:txBody>
        </p:sp>
        <p:sp>
          <p:nvSpPr>
            <p:cNvPr id="39" name="Freeform: Shape 19">
              <a:extLst>
                <a:ext uri="{FF2B5EF4-FFF2-40B4-BE49-F238E27FC236}">
                  <a16:creationId xmlns:a16="http://schemas.microsoft.com/office/drawing/2014/main" xmlns="" id="{3981C1F7-49DD-46C0-8A1A-3B90EEF885B2}"/>
                </a:ext>
              </a:extLst>
            </p:cNvPr>
            <p:cNvSpPr/>
            <p:nvPr/>
          </p:nvSpPr>
          <p:spPr>
            <a:xfrm>
              <a:off x="6898513" y="4325196"/>
              <a:ext cx="790019" cy="70334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464" y="7252"/>
                  </a:lnTo>
                  <a:lnTo>
                    <a:pt x="111" y="20642"/>
                  </a:lnTo>
                  <a:cubicBezTo>
                    <a:pt x="5506" y="20781"/>
                    <a:pt x="10749" y="18609"/>
                    <a:pt x="14767" y="14560"/>
                  </a:cubicBezTo>
                  <a:cubicBezTo>
                    <a:pt x="18523" y="10774"/>
                    <a:pt x="20934" y="5606"/>
                    <a:pt x="21600" y="0"/>
                  </a:cubicBezTo>
                  <a:close/>
                  <a:moveTo>
                    <a:pt x="94" y="20748"/>
                  </a:moveTo>
                  <a:lnTo>
                    <a:pt x="0" y="21277"/>
                  </a:lnTo>
                  <a:cubicBezTo>
                    <a:pt x="189" y="21393"/>
                    <a:pt x="384" y="21493"/>
                    <a:pt x="576" y="21600"/>
                  </a:cubicBezTo>
                  <a:cubicBezTo>
                    <a:pt x="412" y="21319"/>
                    <a:pt x="247" y="21037"/>
                    <a:pt x="94" y="20748"/>
                  </a:cubicBezTo>
                  <a:close/>
                </a:path>
              </a:pathLst>
            </a:custGeom>
            <a:solidFill>
              <a:schemeClr val="tx2">
                <a:lumMod val="50000"/>
              </a:schemeClr>
            </a:solidFill>
            <a:ln w="12700">
              <a:miter lim="400000"/>
            </a:ln>
          </p:spPr>
          <p:txBody>
            <a:bodyPr anchor="ctr"/>
            <a:lstStyle/>
            <a:p>
              <a:pPr algn="ctr"/>
              <a:endParaRPr/>
            </a:p>
          </p:txBody>
        </p:sp>
        <p:sp>
          <p:nvSpPr>
            <p:cNvPr id="40" name="Freeform: Shape 20">
              <a:extLst>
                <a:ext uri="{FF2B5EF4-FFF2-40B4-BE49-F238E27FC236}">
                  <a16:creationId xmlns:a16="http://schemas.microsoft.com/office/drawing/2014/main" xmlns="" id="{B734265F-03B5-430D-8E67-7F0B53CE95FF}"/>
                </a:ext>
              </a:extLst>
            </p:cNvPr>
            <p:cNvSpPr/>
            <p:nvPr/>
          </p:nvSpPr>
          <p:spPr>
            <a:xfrm>
              <a:off x="7417565" y="3175910"/>
              <a:ext cx="645621" cy="1145843"/>
            </a:xfrm>
            <a:custGeom>
              <a:avLst/>
              <a:gdLst/>
              <a:ahLst/>
              <a:cxnLst>
                <a:cxn ang="0">
                  <a:pos x="wd2" y="hd2"/>
                </a:cxn>
                <a:cxn ang="5400000">
                  <a:pos x="wd2" y="hd2"/>
                </a:cxn>
                <a:cxn ang="10800000">
                  <a:pos x="wd2" y="hd2"/>
                </a:cxn>
                <a:cxn ang="16200000">
                  <a:pos x="wd2" y="hd2"/>
                </a:cxn>
              </a:cxnLst>
              <a:rect l="0" t="0" r="r" b="b"/>
              <a:pathLst>
                <a:path w="21151" h="21600" extrusionOk="0">
                  <a:moveTo>
                    <a:pt x="10496" y="0"/>
                  </a:moveTo>
                  <a:cubicBezTo>
                    <a:pt x="10329" y="19"/>
                    <a:pt x="10166" y="28"/>
                    <a:pt x="9999" y="50"/>
                  </a:cubicBezTo>
                  <a:lnTo>
                    <a:pt x="0" y="10086"/>
                  </a:lnTo>
                  <a:lnTo>
                    <a:pt x="8897" y="21600"/>
                  </a:lnTo>
                  <a:cubicBezTo>
                    <a:pt x="8916" y="21516"/>
                    <a:pt x="8947" y="21433"/>
                    <a:pt x="8964" y="21348"/>
                  </a:cubicBezTo>
                  <a:cubicBezTo>
                    <a:pt x="16783" y="19275"/>
                    <a:pt x="21600" y="14662"/>
                    <a:pt x="21118" y="9716"/>
                  </a:cubicBezTo>
                  <a:cubicBezTo>
                    <a:pt x="20721" y="5632"/>
                    <a:pt x="16690" y="1975"/>
                    <a:pt x="10496" y="0"/>
                  </a:cubicBezTo>
                  <a:close/>
                </a:path>
              </a:pathLst>
            </a:custGeom>
            <a:solidFill>
              <a:schemeClr val="accent1">
                <a:lumMod val="50000"/>
              </a:schemeClr>
            </a:solidFill>
            <a:ln w="12700">
              <a:miter lim="400000"/>
            </a:ln>
          </p:spPr>
          <p:txBody>
            <a:bodyPr anchor="ctr"/>
            <a:lstStyle/>
            <a:p>
              <a:pPr algn="ctr"/>
              <a:endParaRPr/>
            </a:p>
          </p:txBody>
        </p:sp>
        <p:sp>
          <p:nvSpPr>
            <p:cNvPr id="41" name="Freeform: Shape 21">
              <a:extLst>
                <a:ext uri="{FF2B5EF4-FFF2-40B4-BE49-F238E27FC236}">
                  <a16:creationId xmlns:a16="http://schemas.microsoft.com/office/drawing/2014/main" xmlns="" id="{9C81814B-9F40-4550-9DAB-D9BF28E7E737}"/>
                </a:ext>
              </a:extLst>
            </p:cNvPr>
            <p:cNvSpPr/>
            <p:nvPr/>
          </p:nvSpPr>
          <p:spPr>
            <a:xfrm>
              <a:off x="6251673" y="2263358"/>
              <a:ext cx="844497" cy="914376"/>
            </a:xfrm>
            <a:custGeom>
              <a:avLst/>
              <a:gdLst/>
              <a:ahLst/>
              <a:cxnLst>
                <a:cxn ang="0">
                  <a:pos x="wd2" y="hd2"/>
                </a:cxn>
                <a:cxn ang="5400000">
                  <a:pos x="wd2" y="hd2"/>
                </a:cxn>
                <a:cxn ang="10800000">
                  <a:pos x="wd2" y="hd2"/>
                </a:cxn>
                <a:cxn ang="16200000">
                  <a:pos x="wd2" y="hd2"/>
                </a:cxn>
              </a:cxnLst>
              <a:rect l="0" t="0" r="r" b="b"/>
              <a:pathLst>
                <a:path w="21600" h="21583" extrusionOk="0">
                  <a:moveTo>
                    <a:pt x="8024" y="5"/>
                  </a:moveTo>
                  <a:cubicBezTo>
                    <a:pt x="5222" y="69"/>
                    <a:pt x="2464" y="773"/>
                    <a:pt x="5" y="2070"/>
                  </a:cubicBezTo>
                  <a:cubicBezTo>
                    <a:pt x="3" y="2068"/>
                    <a:pt x="2" y="2066"/>
                    <a:pt x="0" y="2065"/>
                  </a:cubicBezTo>
                  <a:lnTo>
                    <a:pt x="8562" y="21583"/>
                  </a:lnTo>
                  <a:lnTo>
                    <a:pt x="21600" y="5712"/>
                  </a:lnTo>
                  <a:cubicBezTo>
                    <a:pt x="18884" y="2687"/>
                    <a:pt x="15048" y="703"/>
                    <a:pt x="10831" y="153"/>
                  </a:cubicBezTo>
                  <a:cubicBezTo>
                    <a:pt x="9897" y="31"/>
                    <a:pt x="8957" y="-17"/>
                    <a:pt x="8024" y="5"/>
                  </a:cubicBezTo>
                  <a:close/>
                </a:path>
              </a:pathLst>
            </a:custGeom>
            <a:solidFill>
              <a:schemeClr val="accent4">
                <a:lumMod val="20000"/>
                <a:lumOff val="80000"/>
              </a:schemeClr>
            </a:solidFill>
            <a:ln w="12700">
              <a:miter lim="400000"/>
            </a:ln>
          </p:spPr>
          <p:txBody>
            <a:bodyPr anchor="ctr"/>
            <a:lstStyle/>
            <a:p>
              <a:pPr algn="ctr"/>
              <a:endParaRPr/>
            </a:p>
          </p:txBody>
        </p:sp>
        <p:sp>
          <p:nvSpPr>
            <p:cNvPr id="42" name="Freeform: Shape 22">
              <a:extLst>
                <a:ext uri="{FF2B5EF4-FFF2-40B4-BE49-F238E27FC236}">
                  <a16:creationId xmlns:a16="http://schemas.microsoft.com/office/drawing/2014/main" xmlns="" id="{94DBEE5E-339C-4179-93E7-15CAED365E1B}"/>
                </a:ext>
              </a:extLst>
            </p:cNvPr>
            <p:cNvSpPr/>
            <p:nvPr/>
          </p:nvSpPr>
          <p:spPr>
            <a:xfrm>
              <a:off x="6581372" y="2503756"/>
              <a:ext cx="1140983" cy="675598"/>
            </a:xfrm>
            <a:custGeom>
              <a:avLst/>
              <a:gdLst/>
              <a:ahLst/>
              <a:cxnLst>
                <a:cxn ang="0">
                  <a:pos x="wd2" y="hd2"/>
                </a:cxn>
                <a:cxn ang="5400000">
                  <a:pos x="wd2" y="hd2"/>
                </a:cxn>
                <a:cxn ang="10800000">
                  <a:pos x="wd2" y="hd2"/>
                </a:cxn>
                <a:cxn ang="16200000">
                  <a:pos x="wd2" y="hd2"/>
                </a:cxn>
              </a:cxnLst>
              <a:rect l="0" t="0" r="r" b="b"/>
              <a:pathLst>
                <a:path w="21600" h="21600" extrusionOk="0">
                  <a:moveTo>
                    <a:pt x="9719" y="0"/>
                  </a:moveTo>
                  <a:lnTo>
                    <a:pt x="0" y="21529"/>
                  </a:lnTo>
                  <a:lnTo>
                    <a:pt x="21577" y="21600"/>
                  </a:lnTo>
                  <a:lnTo>
                    <a:pt x="21600" y="21542"/>
                  </a:lnTo>
                  <a:cubicBezTo>
                    <a:pt x="21331" y="16110"/>
                    <a:pt x="19966" y="11003"/>
                    <a:pt x="17724" y="7077"/>
                  </a:cubicBezTo>
                  <a:cubicBezTo>
                    <a:pt x="15600" y="3357"/>
                    <a:pt x="12808" y="911"/>
                    <a:pt x="9784" y="123"/>
                  </a:cubicBezTo>
                  <a:cubicBezTo>
                    <a:pt x="9763" y="80"/>
                    <a:pt x="9740" y="42"/>
                    <a:pt x="9719" y="0"/>
                  </a:cubicBezTo>
                  <a:close/>
                </a:path>
              </a:pathLst>
            </a:custGeom>
            <a:solidFill>
              <a:schemeClr val="accent4">
                <a:lumMod val="40000"/>
                <a:lumOff val="60000"/>
              </a:schemeClr>
            </a:solidFill>
            <a:ln w="12700">
              <a:miter lim="400000"/>
            </a:ln>
          </p:spPr>
          <p:txBody>
            <a:bodyPr anchor="ctr"/>
            <a:lstStyle/>
            <a:p>
              <a:pPr algn="ctr"/>
              <a:endParaRPr/>
            </a:p>
          </p:txBody>
        </p:sp>
        <p:sp>
          <p:nvSpPr>
            <p:cNvPr id="43" name="Freeform: Shape 23">
              <a:extLst>
                <a:ext uri="{FF2B5EF4-FFF2-40B4-BE49-F238E27FC236}">
                  <a16:creationId xmlns:a16="http://schemas.microsoft.com/office/drawing/2014/main" xmlns="" id="{36C2F82F-BB97-4A51-BE9F-685538F100F1}"/>
                </a:ext>
              </a:extLst>
            </p:cNvPr>
            <p:cNvSpPr/>
            <p:nvPr/>
          </p:nvSpPr>
          <p:spPr>
            <a:xfrm>
              <a:off x="5528282" y="2251404"/>
              <a:ext cx="725619" cy="770796"/>
            </a:xfrm>
            <a:custGeom>
              <a:avLst/>
              <a:gdLst/>
              <a:ahLst/>
              <a:cxnLst>
                <a:cxn ang="0">
                  <a:pos x="wd2" y="hd2"/>
                </a:cxn>
                <a:cxn ang="5400000">
                  <a:pos x="wd2" y="hd2"/>
                </a:cxn>
                <a:cxn ang="10800000">
                  <a:pos x="wd2" y="hd2"/>
                </a:cxn>
                <a:cxn ang="16200000">
                  <a:pos x="wd2" y="hd2"/>
                </a:cxn>
              </a:cxnLst>
              <a:rect l="0" t="0" r="r" b="b"/>
              <a:pathLst>
                <a:path w="21600" h="21597" extrusionOk="0">
                  <a:moveTo>
                    <a:pt x="11768" y="0"/>
                  </a:moveTo>
                  <a:cubicBezTo>
                    <a:pt x="11272" y="-3"/>
                    <a:pt x="10775" y="10"/>
                    <a:pt x="10279" y="45"/>
                  </a:cubicBezTo>
                  <a:cubicBezTo>
                    <a:pt x="6489" y="318"/>
                    <a:pt x="2891" y="1718"/>
                    <a:pt x="0" y="4040"/>
                  </a:cubicBezTo>
                  <a:lnTo>
                    <a:pt x="11532" y="21597"/>
                  </a:lnTo>
                  <a:lnTo>
                    <a:pt x="21600" y="2763"/>
                  </a:lnTo>
                  <a:cubicBezTo>
                    <a:pt x="21580" y="2774"/>
                    <a:pt x="21559" y="2781"/>
                    <a:pt x="21540" y="2792"/>
                  </a:cubicBezTo>
                  <a:cubicBezTo>
                    <a:pt x="18629" y="985"/>
                    <a:pt x="15233" y="21"/>
                    <a:pt x="11768" y="0"/>
                  </a:cubicBezTo>
                  <a:close/>
                </a:path>
              </a:pathLst>
            </a:custGeom>
            <a:solidFill>
              <a:schemeClr val="accent4">
                <a:lumMod val="40000"/>
                <a:lumOff val="60000"/>
              </a:schemeClr>
            </a:solidFill>
            <a:ln w="12700">
              <a:miter lim="400000"/>
            </a:ln>
          </p:spPr>
          <p:txBody>
            <a:bodyPr anchor="ctr"/>
            <a:lstStyle/>
            <a:p>
              <a:pPr algn="ctr"/>
              <a:endParaRPr/>
            </a:p>
          </p:txBody>
        </p:sp>
        <p:sp>
          <p:nvSpPr>
            <p:cNvPr id="44" name="Freeform: Shape 24">
              <a:extLst>
                <a:ext uri="{FF2B5EF4-FFF2-40B4-BE49-F238E27FC236}">
                  <a16:creationId xmlns:a16="http://schemas.microsoft.com/office/drawing/2014/main" xmlns="" id="{2BFE8B6C-11F0-4B02-BCF2-FE0968A34B29}"/>
                </a:ext>
              </a:extLst>
            </p:cNvPr>
            <p:cNvSpPr/>
            <p:nvPr/>
          </p:nvSpPr>
          <p:spPr>
            <a:xfrm>
              <a:off x="4945033" y="2394367"/>
              <a:ext cx="970666" cy="627833"/>
            </a:xfrm>
            <a:custGeom>
              <a:avLst/>
              <a:gdLst/>
              <a:ahLst/>
              <a:cxnLst>
                <a:cxn ang="0">
                  <a:pos x="wd2" y="hd2"/>
                </a:cxn>
                <a:cxn ang="5400000">
                  <a:pos x="wd2" y="hd2"/>
                </a:cxn>
                <a:cxn ang="10800000">
                  <a:pos x="wd2" y="hd2"/>
                </a:cxn>
                <a:cxn ang="16200000">
                  <a:pos x="wd2" y="hd2"/>
                </a:cxn>
              </a:cxnLst>
              <a:rect l="0" t="0" r="r" b="b"/>
              <a:pathLst>
                <a:path w="21600" h="21415" extrusionOk="0">
                  <a:moveTo>
                    <a:pt x="12988" y="29"/>
                  </a:moveTo>
                  <a:cubicBezTo>
                    <a:pt x="12985" y="33"/>
                    <a:pt x="12982" y="39"/>
                    <a:pt x="12979" y="43"/>
                  </a:cubicBezTo>
                  <a:cubicBezTo>
                    <a:pt x="10473" y="-185"/>
                    <a:pt x="7966" y="507"/>
                    <a:pt x="5669" y="2060"/>
                  </a:cubicBezTo>
                  <a:cubicBezTo>
                    <a:pt x="3538" y="3501"/>
                    <a:pt x="1639" y="5648"/>
                    <a:pt x="113" y="8346"/>
                  </a:cubicBezTo>
                  <a:cubicBezTo>
                    <a:pt x="75" y="8353"/>
                    <a:pt x="38" y="8366"/>
                    <a:pt x="0" y="8373"/>
                  </a:cubicBezTo>
                  <a:lnTo>
                    <a:pt x="21600" y="21415"/>
                  </a:lnTo>
                  <a:lnTo>
                    <a:pt x="12988" y="29"/>
                  </a:lnTo>
                  <a:close/>
                </a:path>
              </a:pathLst>
            </a:custGeom>
            <a:solidFill>
              <a:schemeClr val="accent4">
                <a:lumMod val="20000"/>
                <a:lumOff val="80000"/>
              </a:schemeClr>
            </a:solidFill>
            <a:ln w="12700">
              <a:miter lim="400000"/>
            </a:ln>
          </p:spPr>
          <p:txBody>
            <a:bodyPr anchor="ctr"/>
            <a:lstStyle/>
            <a:p>
              <a:pPr algn="ctr"/>
              <a:endParaRPr/>
            </a:p>
          </p:txBody>
        </p:sp>
        <p:sp>
          <p:nvSpPr>
            <p:cNvPr id="45" name="Freeform: Shape 25">
              <a:extLst>
                <a:ext uri="{FF2B5EF4-FFF2-40B4-BE49-F238E27FC236}">
                  <a16:creationId xmlns:a16="http://schemas.microsoft.com/office/drawing/2014/main" xmlns="" id="{E1F9E67B-A49C-4969-9A28-9394FA153812}"/>
                </a:ext>
              </a:extLst>
            </p:cNvPr>
            <p:cNvSpPr/>
            <p:nvPr/>
          </p:nvSpPr>
          <p:spPr>
            <a:xfrm>
              <a:off x="4242905" y="2638025"/>
              <a:ext cx="708203" cy="98524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590" y="8"/>
                    <a:pt x="21579" y="14"/>
                    <a:pt x="21569" y="22"/>
                  </a:cubicBezTo>
                  <a:cubicBezTo>
                    <a:pt x="9364" y="1118"/>
                    <a:pt x="237" y="8497"/>
                    <a:pt x="0" y="17258"/>
                  </a:cubicBezTo>
                  <a:lnTo>
                    <a:pt x="15343" y="21600"/>
                  </a:lnTo>
                  <a:lnTo>
                    <a:pt x="21600" y="0"/>
                  </a:lnTo>
                  <a:close/>
                </a:path>
              </a:pathLst>
            </a:custGeom>
            <a:solidFill>
              <a:schemeClr val="accent4">
                <a:lumMod val="20000"/>
                <a:lumOff val="80000"/>
              </a:schemeClr>
            </a:solidFill>
            <a:ln w="12700">
              <a:miter lim="400000"/>
            </a:ln>
          </p:spPr>
          <p:txBody>
            <a:bodyPr anchor="ctr"/>
            <a:lstStyle/>
            <a:p>
              <a:pPr algn="ctr"/>
              <a:endParaRPr/>
            </a:p>
          </p:txBody>
        </p:sp>
        <p:sp>
          <p:nvSpPr>
            <p:cNvPr id="46" name="Freeform: Shape 26">
              <a:extLst>
                <a:ext uri="{FF2B5EF4-FFF2-40B4-BE49-F238E27FC236}">
                  <a16:creationId xmlns:a16="http://schemas.microsoft.com/office/drawing/2014/main" xmlns="" id="{A41EA7B5-E02C-40A5-8419-6F0562699D4C}"/>
                </a:ext>
              </a:extLst>
            </p:cNvPr>
            <p:cNvSpPr/>
            <p:nvPr/>
          </p:nvSpPr>
          <p:spPr>
            <a:xfrm>
              <a:off x="5117981" y="3878847"/>
              <a:ext cx="790627" cy="689846"/>
            </a:xfrm>
            <a:custGeom>
              <a:avLst/>
              <a:gdLst/>
              <a:ahLst/>
              <a:cxnLst>
                <a:cxn ang="0">
                  <a:pos x="wd2" y="hd2"/>
                </a:cxn>
                <a:cxn ang="5400000">
                  <a:pos x="wd2" y="hd2"/>
                </a:cxn>
                <a:cxn ang="10800000">
                  <a:pos x="wd2" y="hd2"/>
                </a:cxn>
                <a:cxn ang="16200000">
                  <a:pos x="wd2" y="hd2"/>
                </a:cxn>
              </a:cxnLst>
              <a:rect l="0" t="0" r="r" b="b"/>
              <a:pathLst>
                <a:path w="21600" h="21203" extrusionOk="0">
                  <a:moveTo>
                    <a:pt x="11320" y="0"/>
                  </a:moveTo>
                  <a:lnTo>
                    <a:pt x="0" y="11590"/>
                  </a:lnTo>
                  <a:cubicBezTo>
                    <a:pt x="2218" y="15474"/>
                    <a:pt x="5508" y="18439"/>
                    <a:pt x="9378" y="19993"/>
                  </a:cubicBezTo>
                  <a:cubicBezTo>
                    <a:pt x="13329" y="21580"/>
                    <a:pt x="17633" y="21600"/>
                    <a:pt x="21600" y="20086"/>
                  </a:cubicBezTo>
                  <a:lnTo>
                    <a:pt x="11320" y="0"/>
                  </a:lnTo>
                  <a:close/>
                </a:path>
              </a:pathLst>
            </a:custGeom>
            <a:solidFill>
              <a:schemeClr val="accent1">
                <a:lumMod val="75000"/>
              </a:schemeClr>
            </a:solidFill>
            <a:ln w="12700">
              <a:miter lim="400000"/>
            </a:ln>
          </p:spPr>
          <p:txBody>
            <a:bodyPr anchor="ctr"/>
            <a:lstStyle/>
            <a:p>
              <a:pPr algn="ctr"/>
              <a:endParaRPr/>
            </a:p>
          </p:txBody>
        </p:sp>
        <p:sp>
          <p:nvSpPr>
            <p:cNvPr id="47" name="Freeform: Shape 27">
              <a:extLst>
                <a:ext uri="{FF2B5EF4-FFF2-40B4-BE49-F238E27FC236}">
                  <a16:creationId xmlns:a16="http://schemas.microsoft.com/office/drawing/2014/main" xmlns="" id="{12D7428A-A39A-4A3E-B32C-0423C10EF449}"/>
                </a:ext>
              </a:extLst>
            </p:cNvPr>
            <p:cNvSpPr/>
            <p:nvPr/>
          </p:nvSpPr>
          <p:spPr>
            <a:xfrm>
              <a:off x="4139393" y="3426713"/>
              <a:ext cx="610524" cy="771227"/>
            </a:xfrm>
            <a:custGeom>
              <a:avLst/>
              <a:gdLst/>
              <a:ahLst/>
              <a:cxnLst>
                <a:cxn ang="0">
                  <a:pos x="wd2" y="hd2"/>
                </a:cxn>
                <a:cxn ang="5400000">
                  <a:pos x="wd2" y="hd2"/>
                </a:cxn>
                <a:cxn ang="10800000">
                  <a:pos x="wd2" y="hd2"/>
                </a:cxn>
                <a:cxn ang="16200000">
                  <a:pos x="wd2" y="hd2"/>
                </a:cxn>
              </a:cxnLst>
              <a:rect l="0" t="0" r="r" b="b"/>
              <a:pathLst>
                <a:path w="20400" h="21600" extrusionOk="0">
                  <a:moveTo>
                    <a:pt x="3585" y="0"/>
                  </a:moveTo>
                  <a:lnTo>
                    <a:pt x="20400" y="5517"/>
                  </a:lnTo>
                  <a:lnTo>
                    <a:pt x="13510" y="21600"/>
                  </a:lnTo>
                  <a:cubicBezTo>
                    <a:pt x="9548" y="21176"/>
                    <a:pt x="5942" y="19468"/>
                    <a:pt x="3465" y="16842"/>
                  </a:cubicBezTo>
                  <a:cubicBezTo>
                    <a:pt x="-1200" y="11896"/>
                    <a:pt x="-1150" y="4900"/>
                    <a:pt x="3585" y="0"/>
                  </a:cubicBezTo>
                  <a:close/>
                </a:path>
              </a:pathLst>
            </a:custGeom>
            <a:solidFill>
              <a:schemeClr val="accent4">
                <a:lumMod val="40000"/>
                <a:lumOff val="60000"/>
              </a:schemeClr>
            </a:solidFill>
            <a:ln w="12700">
              <a:miter lim="400000"/>
            </a:ln>
          </p:spPr>
          <p:txBody>
            <a:bodyPr anchor="ctr"/>
            <a:lstStyle/>
            <a:p>
              <a:pPr algn="ctr"/>
              <a:endParaRPr/>
            </a:p>
          </p:txBody>
        </p:sp>
        <p:sp>
          <p:nvSpPr>
            <p:cNvPr id="48" name="Freeform: Shape 28">
              <a:extLst>
                <a:ext uri="{FF2B5EF4-FFF2-40B4-BE49-F238E27FC236}">
                  <a16:creationId xmlns:a16="http://schemas.microsoft.com/office/drawing/2014/main" xmlns="" id="{3015097B-4388-47A9-B4B0-2E435042A1D3}"/>
                </a:ext>
              </a:extLst>
            </p:cNvPr>
            <p:cNvSpPr/>
            <p:nvPr/>
          </p:nvSpPr>
          <p:spPr>
            <a:xfrm>
              <a:off x="6406834" y="4816641"/>
              <a:ext cx="836118" cy="56642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2743" y="7679"/>
                  </a:lnTo>
                  <a:cubicBezTo>
                    <a:pt x="13941" y="9961"/>
                    <a:pt x="15320" y="12023"/>
                    <a:pt x="16851" y="13819"/>
                  </a:cubicBezTo>
                  <a:cubicBezTo>
                    <a:pt x="18315" y="15538"/>
                    <a:pt x="19909" y="17002"/>
                    <a:pt x="21600" y="18183"/>
                  </a:cubicBezTo>
                  <a:lnTo>
                    <a:pt x="17430" y="21600"/>
                  </a:lnTo>
                  <a:cubicBezTo>
                    <a:pt x="13999" y="19071"/>
                    <a:pt x="10783" y="15954"/>
                    <a:pt x="7846" y="12314"/>
                  </a:cubicBezTo>
                  <a:cubicBezTo>
                    <a:pt x="4913" y="8677"/>
                    <a:pt x="2279" y="4545"/>
                    <a:pt x="0" y="0"/>
                  </a:cubicBezTo>
                  <a:close/>
                </a:path>
              </a:pathLst>
            </a:custGeom>
            <a:solidFill>
              <a:schemeClr val="tx2">
                <a:lumMod val="50000"/>
              </a:schemeClr>
            </a:solidFill>
            <a:ln w="12700">
              <a:miter lim="400000"/>
            </a:ln>
          </p:spPr>
          <p:txBody>
            <a:bodyPr anchor="ctr"/>
            <a:lstStyle/>
            <a:p>
              <a:pPr algn="ctr"/>
              <a:endParaRPr/>
            </a:p>
          </p:txBody>
        </p:sp>
        <p:sp>
          <p:nvSpPr>
            <p:cNvPr id="49" name="Freeform: Shape 29">
              <a:extLst>
                <a:ext uri="{FF2B5EF4-FFF2-40B4-BE49-F238E27FC236}">
                  <a16:creationId xmlns:a16="http://schemas.microsoft.com/office/drawing/2014/main" xmlns="" id="{E3A42EA4-49D1-49EA-A2E0-1A60B1D348A8}"/>
                </a:ext>
              </a:extLst>
            </p:cNvPr>
            <p:cNvSpPr/>
            <p:nvPr/>
          </p:nvSpPr>
          <p:spPr>
            <a:xfrm>
              <a:off x="4530814" y="3628917"/>
              <a:ext cx="578993" cy="763621"/>
            </a:xfrm>
            <a:custGeom>
              <a:avLst/>
              <a:gdLst/>
              <a:ahLst/>
              <a:cxnLst>
                <a:cxn ang="0">
                  <a:pos x="wd2" y="hd2"/>
                </a:cxn>
                <a:cxn ang="5400000">
                  <a:pos x="wd2" y="hd2"/>
                </a:cxn>
                <a:cxn ang="10800000">
                  <a:pos x="wd2" y="hd2"/>
                </a:cxn>
                <a:cxn ang="16200000">
                  <a:pos x="wd2" y="hd2"/>
                </a:cxn>
              </a:cxnLst>
              <a:rect l="0" t="0" r="r" b="b"/>
              <a:pathLst>
                <a:path w="21600" h="21405" extrusionOk="0">
                  <a:moveTo>
                    <a:pt x="0" y="15921"/>
                  </a:moveTo>
                  <a:lnTo>
                    <a:pt x="7669" y="0"/>
                  </a:lnTo>
                  <a:lnTo>
                    <a:pt x="21600" y="17825"/>
                  </a:lnTo>
                  <a:cubicBezTo>
                    <a:pt x="18969" y="20272"/>
                    <a:pt x="14913" y="21600"/>
                    <a:pt x="10736" y="21381"/>
                  </a:cubicBezTo>
                  <a:cubicBezTo>
                    <a:pt x="6113" y="21140"/>
                    <a:pt x="2016" y="19056"/>
                    <a:pt x="0" y="15921"/>
                  </a:cubicBezTo>
                  <a:close/>
                </a:path>
              </a:pathLst>
            </a:custGeom>
            <a:solidFill>
              <a:schemeClr val="accent4">
                <a:lumMod val="60000"/>
                <a:lumOff val="40000"/>
              </a:schemeClr>
            </a:solidFill>
            <a:ln w="12700">
              <a:miter lim="400000"/>
            </a:ln>
          </p:spPr>
          <p:txBody>
            <a:bodyPr anchor="ctr"/>
            <a:lstStyle/>
            <a:p>
              <a:pPr algn="ctr"/>
              <a:endParaRPr/>
            </a:p>
          </p:txBody>
        </p:sp>
      </p:grpSp>
      <p:grpSp>
        <p:nvGrpSpPr>
          <p:cNvPr id="7" name="组合 6">
            <a:extLst>
              <a:ext uri="{FF2B5EF4-FFF2-40B4-BE49-F238E27FC236}">
                <a16:creationId xmlns:a16="http://schemas.microsoft.com/office/drawing/2014/main" xmlns="" id="{95D3B877-7B7E-431D-B1BC-B590CA51E5C9}"/>
              </a:ext>
            </a:extLst>
          </p:cNvPr>
          <p:cNvGrpSpPr/>
          <p:nvPr/>
        </p:nvGrpSpPr>
        <p:grpSpPr>
          <a:xfrm>
            <a:off x="1229460" y="2734723"/>
            <a:ext cx="1853294" cy="430862"/>
            <a:chOff x="1229460" y="2856963"/>
            <a:chExt cx="1853294" cy="430862"/>
          </a:xfrm>
        </p:grpSpPr>
        <p:grpSp>
          <p:nvGrpSpPr>
            <p:cNvPr id="56" name="Group 48">
              <a:extLst>
                <a:ext uri="{FF2B5EF4-FFF2-40B4-BE49-F238E27FC236}">
                  <a16:creationId xmlns:a16="http://schemas.microsoft.com/office/drawing/2014/main" xmlns="" id="{F34A608C-A767-4795-B030-94A1134D8C4A}"/>
                </a:ext>
              </a:extLst>
            </p:cNvPr>
            <p:cNvGrpSpPr/>
            <p:nvPr/>
          </p:nvGrpSpPr>
          <p:grpSpPr>
            <a:xfrm>
              <a:off x="2651892" y="2856963"/>
              <a:ext cx="430862" cy="430862"/>
              <a:chOff x="3556507" y="1592796"/>
              <a:chExt cx="817149" cy="817149"/>
            </a:xfrm>
          </p:grpSpPr>
          <p:sp>
            <p:nvSpPr>
              <p:cNvPr id="75" name="Oval 42">
                <a:extLst>
                  <a:ext uri="{FF2B5EF4-FFF2-40B4-BE49-F238E27FC236}">
                    <a16:creationId xmlns:a16="http://schemas.microsoft.com/office/drawing/2014/main" xmlns="" id="{D3FE75BD-FC00-4BBD-B4A3-71BB86D6F9DD}"/>
                  </a:ext>
                </a:extLst>
              </p:cNvPr>
              <p:cNvSpPr>
                <a:spLocks noChangeAspect="1"/>
              </p:cNvSpPr>
              <p:nvPr/>
            </p:nvSpPr>
            <p:spPr>
              <a:xfrm>
                <a:off x="3556507" y="1592796"/>
                <a:ext cx="817149" cy="817149"/>
              </a:xfrm>
              <a:prstGeom prst="ellipse">
                <a:avLst/>
              </a:prstGeom>
              <a:no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76" name="Freeform: Shape 47">
                <a:extLst>
                  <a:ext uri="{FF2B5EF4-FFF2-40B4-BE49-F238E27FC236}">
                    <a16:creationId xmlns:a16="http://schemas.microsoft.com/office/drawing/2014/main" xmlns="" id="{55A0E067-A9E5-47FA-B224-8E0A0F72599C}"/>
                  </a:ext>
                </a:extLst>
              </p:cNvPr>
              <p:cNvSpPr>
                <a:spLocks/>
              </p:cNvSpPr>
              <p:nvPr/>
            </p:nvSpPr>
            <p:spPr bwMode="auto">
              <a:xfrm>
                <a:off x="3783311" y="1837283"/>
                <a:ext cx="363539" cy="361394"/>
              </a:xfrm>
              <a:custGeom>
                <a:avLst/>
                <a:gdLst>
                  <a:gd name="T0" fmla="*/ 85 w 186"/>
                  <a:gd name="T1" fmla="*/ 93 h 185"/>
                  <a:gd name="T2" fmla="*/ 101 w 186"/>
                  <a:gd name="T3" fmla="*/ 93 h 185"/>
                  <a:gd name="T4" fmla="*/ 186 w 186"/>
                  <a:gd name="T5" fmla="*/ 93 h 185"/>
                  <a:gd name="T6" fmla="*/ 159 w 186"/>
                  <a:gd name="T7" fmla="*/ 27 h 185"/>
                  <a:gd name="T8" fmla="*/ 93 w 186"/>
                  <a:gd name="T9" fmla="*/ 0 h 185"/>
                  <a:gd name="T10" fmla="*/ 27 w 186"/>
                  <a:gd name="T11" fmla="*/ 27 h 185"/>
                  <a:gd name="T12" fmla="*/ 0 w 186"/>
                  <a:gd name="T13" fmla="*/ 93 h 185"/>
                  <a:gd name="T14" fmla="*/ 27 w 186"/>
                  <a:gd name="T15" fmla="*/ 158 h 185"/>
                  <a:gd name="T16" fmla="*/ 93 w 186"/>
                  <a:gd name="T17" fmla="*/ 185 h 185"/>
                  <a:gd name="T18" fmla="*/ 159 w 186"/>
                  <a:gd name="T19" fmla="*/ 158 h 185"/>
                  <a:gd name="T20" fmla="*/ 186 w 186"/>
                  <a:gd name="T21" fmla="*/ 93 h 185"/>
                  <a:gd name="T22" fmla="*/ 36 w 186"/>
                  <a:gd name="T23" fmla="*/ 74 h 185"/>
                  <a:gd name="T24" fmla="*/ 36 w 186"/>
                  <a:gd name="T25" fmla="*/ 111 h 185"/>
                  <a:gd name="T26" fmla="*/ 60 w 186"/>
                  <a:gd name="T27" fmla="*/ 79 h 185"/>
                  <a:gd name="T28" fmla="*/ 44 w 186"/>
                  <a:gd name="T29" fmla="*/ 72 h 185"/>
                  <a:gd name="T30" fmla="*/ 60 w 186"/>
                  <a:gd name="T31" fmla="*/ 79 h 185"/>
                  <a:gd name="T32" fmla="*/ 44 w 186"/>
                  <a:gd name="T33" fmla="*/ 113 h 185"/>
                  <a:gd name="T34" fmla="*/ 60 w 186"/>
                  <a:gd name="T35" fmla="*/ 107 h 185"/>
                  <a:gd name="T36" fmla="*/ 33 w 186"/>
                  <a:gd name="T37" fmla="*/ 152 h 185"/>
                  <a:gd name="T38" fmla="*/ 61 w 186"/>
                  <a:gd name="T39" fmla="*/ 124 h 185"/>
                  <a:gd name="T40" fmla="*/ 33 w 186"/>
                  <a:gd name="T41" fmla="*/ 152 h 185"/>
                  <a:gd name="T42" fmla="*/ 39 w 186"/>
                  <a:gd name="T43" fmla="*/ 65 h 185"/>
                  <a:gd name="T44" fmla="*/ 66 w 186"/>
                  <a:gd name="T45" fmla="*/ 39 h 185"/>
                  <a:gd name="T46" fmla="*/ 116 w 186"/>
                  <a:gd name="T47" fmla="*/ 60 h 185"/>
                  <a:gd name="T48" fmla="*/ 100 w 186"/>
                  <a:gd name="T49" fmla="*/ 53 h 185"/>
                  <a:gd name="T50" fmla="*/ 116 w 186"/>
                  <a:gd name="T51" fmla="*/ 60 h 185"/>
                  <a:gd name="T52" fmla="*/ 112 w 186"/>
                  <a:gd name="T53" fmla="*/ 35 h 185"/>
                  <a:gd name="T54" fmla="*/ 74 w 186"/>
                  <a:gd name="T55" fmla="*/ 35 h 185"/>
                  <a:gd name="T56" fmla="*/ 73 w 186"/>
                  <a:gd name="T57" fmla="*/ 43 h 185"/>
                  <a:gd name="T58" fmla="*/ 79 w 186"/>
                  <a:gd name="T59" fmla="*/ 59 h 185"/>
                  <a:gd name="T60" fmla="*/ 73 w 186"/>
                  <a:gd name="T61" fmla="*/ 43 h 185"/>
                  <a:gd name="T62" fmla="*/ 79 w 186"/>
                  <a:gd name="T63" fmla="*/ 126 h 185"/>
                  <a:gd name="T64" fmla="*/ 73 w 186"/>
                  <a:gd name="T65" fmla="*/ 142 h 185"/>
                  <a:gd name="T66" fmla="*/ 93 w 186"/>
                  <a:gd name="T67" fmla="*/ 177 h 185"/>
                  <a:gd name="T68" fmla="*/ 93 w 186"/>
                  <a:gd name="T69" fmla="*/ 137 h 185"/>
                  <a:gd name="T70" fmla="*/ 93 w 186"/>
                  <a:gd name="T71" fmla="*/ 177 h 185"/>
                  <a:gd name="T72" fmla="*/ 100 w 186"/>
                  <a:gd name="T73" fmla="*/ 132 h 185"/>
                  <a:gd name="T74" fmla="*/ 116 w 186"/>
                  <a:gd name="T75" fmla="*/ 125 h 185"/>
                  <a:gd name="T76" fmla="*/ 118 w 186"/>
                  <a:gd name="T77" fmla="*/ 103 h 185"/>
                  <a:gd name="T78" fmla="*/ 103 w 186"/>
                  <a:gd name="T79" fmla="*/ 118 h 185"/>
                  <a:gd name="T80" fmla="*/ 83 w 186"/>
                  <a:gd name="T81" fmla="*/ 118 h 185"/>
                  <a:gd name="T82" fmla="*/ 68 w 186"/>
                  <a:gd name="T83" fmla="*/ 103 h 185"/>
                  <a:gd name="T84" fmla="*/ 68 w 186"/>
                  <a:gd name="T85" fmla="*/ 82 h 185"/>
                  <a:gd name="T86" fmla="*/ 83 w 186"/>
                  <a:gd name="T87" fmla="*/ 68 h 185"/>
                  <a:gd name="T88" fmla="*/ 103 w 186"/>
                  <a:gd name="T89" fmla="*/ 68 h 185"/>
                  <a:gd name="T90" fmla="*/ 118 w 186"/>
                  <a:gd name="T91" fmla="*/ 82 h 185"/>
                  <a:gd name="T92" fmla="*/ 118 w 186"/>
                  <a:gd name="T93" fmla="*/ 103 h 185"/>
                  <a:gd name="T94" fmla="*/ 147 w 186"/>
                  <a:gd name="T95" fmla="*/ 65 h 185"/>
                  <a:gd name="T96" fmla="*/ 120 w 186"/>
                  <a:gd name="T97" fmla="*/ 39 h 185"/>
                  <a:gd name="T98" fmla="*/ 133 w 186"/>
                  <a:gd name="T99" fmla="*/ 86 h 185"/>
                  <a:gd name="T100" fmla="*/ 126 w 186"/>
                  <a:gd name="T101" fmla="*/ 69 h 185"/>
                  <a:gd name="T102" fmla="*/ 133 w 186"/>
                  <a:gd name="T103" fmla="*/ 86 h 185"/>
                  <a:gd name="T104" fmla="*/ 142 w 186"/>
                  <a:gd name="T105" fmla="*/ 113 h 185"/>
                  <a:gd name="T106" fmla="*/ 126 w 186"/>
                  <a:gd name="T107" fmla="*/ 107 h 185"/>
                  <a:gd name="T108" fmla="*/ 153 w 186"/>
                  <a:gd name="T109" fmla="*/ 152 h 185"/>
                  <a:gd name="T110" fmla="*/ 125 w 186"/>
                  <a:gd name="T111" fmla="*/ 124 h 185"/>
                  <a:gd name="T112" fmla="*/ 153 w 186"/>
                  <a:gd name="T113" fmla="*/ 152 h 185"/>
                  <a:gd name="T114" fmla="*/ 138 w 186"/>
                  <a:gd name="T115" fmla="*/ 93 h 185"/>
                  <a:gd name="T116" fmla="*/ 177 w 186"/>
                  <a:gd name="T117" fmla="*/ 93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6" h="185">
                    <a:moveTo>
                      <a:pt x="93" y="84"/>
                    </a:moveTo>
                    <a:cubicBezTo>
                      <a:pt x="88" y="84"/>
                      <a:pt x="85" y="88"/>
                      <a:pt x="85" y="93"/>
                    </a:cubicBezTo>
                    <a:cubicBezTo>
                      <a:pt x="85" y="97"/>
                      <a:pt x="88" y="101"/>
                      <a:pt x="93" y="101"/>
                    </a:cubicBezTo>
                    <a:cubicBezTo>
                      <a:pt x="98" y="101"/>
                      <a:pt x="101" y="97"/>
                      <a:pt x="101" y="93"/>
                    </a:cubicBezTo>
                    <a:cubicBezTo>
                      <a:pt x="101" y="88"/>
                      <a:pt x="98" y="84"/>
                      <a:pt x="93" y="84"/>
                    </a:cubicBezTo>
                    <a:close/>
                    <a:moveTo>
                      <a:pt x="186" y="93"/>
                    </a:moveTo>
                    <a:cubicBezTo>
                      <a:pt x="186" y="83"/>
                      <a:pt x="174" y="74"/>
                      <a:pt x="154" y="67"/>
                    </a:cubicBezTo>
                    <a:cubicBezTo>
                      <a:pt x="163" y="49"/>
                      <a:pt x="166" y="34"/>
                      <a:pt x="159" y="27"/>
                    </a:cubicBezTo>
                    <a:cubicBezTo>
                      <a:pt x="151" y="20"/>
                      <a:pt x="136" y="22"/>
                      <a:pt x="118" y="32"/>
                    </a:cubicBezTo>
                    <a:cubicBezTo>
                      <a:pt x="112" y="12"/>
                      <a:pt x="103" y="0"/>
                      <a:pt x="93" y="0"/>
                    </a:cubicBezTo>
                    <a:cubicBezTo>
                      <a:pt x="83" y="0"/>
                      <a:pt x="74" y="12"/>
                      <a:pt x="68" y="32"/>
                    </a:cubicBezTo>
                    <a:cubicBezTo>
                      <a:pt x="50" y="22"/>
                      <a:pt x="35" y="20"/>
                      <a:pt x="27" y="27"/>
                    </a:cubicBezTo>
                    <a:cubicBezTo>
                      <a:pt x="20" y="34"/>
                      <a:pt x="23" y="49"/>
                      <a:pt x="32" y="67"/>
                    </a:cubicBezTo>
                    <a:cubicBezTo>
                      <a:pt x="12" y="74"/>
                      <a:pt x="0" y="83"/>
                      <a:pt x="0" y="93"/>
                    </a:cubicBezTo>
                    <a:cubicBezTo>
                      <a:pt x="0" y="103"/>
                      <a:pt x="12" y="112"/>
                      <a:pt x="32" y="118"/>
                    </a:cubicBezTo>
                    <a:cubicBezTo>
                      <a:pt x="23" y="136"/>
                      <a:pt x="20" y="151"/>
                      <a:pt x="27" y="158"/>
                    </a:cubicBezTo>
                    <a:cubicBezTo>
                      <a:pt x="35" y="165"/>
                      <a:pt x="50" y="163"/>
                      <a:pt x="68" y="154"/>
                    </a:cubicBezTo>
                    <a:cubicBezTo>
                      <a:pt x="74" y="173"/>
                      <a:pt x="83" y="185"/>
                      <a:pt x="93" y="185"/>
                    </a:cubicBezTo>
                    <a:cubicBezTo>
                      <a:pt x="103" y="185"/>
                      <a:pt x="112" y="173"/>
                      <a:pt x="118" y="154"/>
                    </a:cubicBezTo>
                    <a:cubicBezTo>
                      <a:pt x="136" y="163"/>
                      <a:pt x="151" y="165"/>
                      <a:pt x="159" y="158"/>
                    </a:cubicBezTo>
                    <a:cubicBezTo>
                      <a:pt x="166" y="151"/>
                      <a:pt x="163" y="136"/>
                      <a:pt x="154" y="118"/>
                    </a:cubicBezTo>
                    <a:cubicBezTo>
                      <a:pt x="174" y="112"/>
                      <a:pt x="186" y="103"/>
                      <a:pt x="186" y="93"/>
                    </a:cubicBezTo>
                    <a:close/>
                    <a:moveTo>
                      <a:pt x="9" y="93"/>
                    </a:moveTo>
                    <a:cubicBezTo>
                      <a:pt x="9" y="85"/>
                      <a:pt x="19" y="79"/>
                      <a:pt x="36" y="74"/>
                    </a:cubicBezTo>
                    <a:cubicBezTo>
                      <a:pt x="39" y="80"/>
                      <a:pt x="43" y="86"/>
                      <a:pt x="48" y="93"/>
                    </a:cubicBezTo>
                    <a:cubicBezTo>
                      <a:pt x="43" y="99"/>
                      <a:pt x="39" y="105"/>
                      <a:pt x="36" y="111"/>
                    </a:cubicBezTo>
                    <a:cubicBezTo>
                      <a:pt x="19" y="107"/>
                      <a:pt x="9" y="100"/>
                      <a:pt x="9" y="93"/>
                    </a:cubicBezTo>
                    <a:close/>
                    <a:moveTo>
                      <a:pt x="60" y="79"/>
                    </a:moveTo>
                    <a:cubicBezTo>
                      <a:pt x="58" y="81"/>
                      <a:pt x="55" y="84"/>
                      <a:pt x="53" y="86"/>
                    </a:cubicBezTo>
                    <a:cubicBezTo>
                      <a:pt x="50" y="81"/>
                      <a:pt x="46" y="77"/>
                      <a:pt x="44" y="72"/>
                    </a:cubicBezTo>
                    <a:cubicBezTo>
                      <a:pt x="49" y="71"/>
                      <a:pt x="54" y="70"/>
                      <a:pt x="60" y="69"/>
                    </a:cubicBezTo>
                    <a:cubicBezTo>
                      <a:pt x="60" y="72"/>
                      <a:pt x="60" y="76"/>
                      <a:pt x="60" y="79"/>
                    </a:cubicBezTo>
                    <a:close/>
                    <a:moveTo>
                      <a:pt x="60" y="116"/>
                    </a:moveTo>
                    <a:cubicBezTo>
                      <a:pt x="54" y="115"/>
                      <a:pt x="49" y="114"/>
                      <a:pt x="44" y="113"/>
                    </a:cubicBezTo>
                    <a:cubicBezTo>
                      <a:pt x="46" y="109"/>
                      <a:pt x="50" y="104"/>
                      <a:pt x="53" y="99"/>
                    </a:cubicBezTo>
                    <a:cubicBezTo>
                      <a:pt x="55" y="102"/>
                      <a:pt x="58" y="104"/>
                      <a:pt x="60" y="107"/>
                    </a:cubicBezTo>
                    <a:cubicBezTo>
                      <a:pt x="60" y="110"/>
                      <a:pt x="60" y="113"/>
                      <a:pt x="60" y="116"/>
                    </a:cubicBezTo>
                    <a:close/>
                    <a:moveTo>
                      <a:pt x="33" y="152"/>
                    </a:moveTo>
                    <a:cubicBezTo>
                      <a:pt x="28" y="147"/>
                      <a:pt x="31" y="135"/>
                      <a:pt x="39" y="120"/>
                    </a:cubicBezTo>
                    <a:cubicBezTo>
                      <a:pt x="46" y="122"/>
                      <a:pt x="53" y="123"/>
                      <a:pt x="61" y="124"/>
                    </a:cubicBezTo>
                    <a:cubicBezTo>
                      <a:pt x="62" y="132"/>
                      <a:pt x="64" y="140"/>
                      <a:pt x="66" y="146"/>
                    </a:cubicBezTo>
                    <a:cubicBezTo>
                      <a:pt x="51" y="155"/>
                      <a:pt x="39" y="158"/>
                      <a:pt x="33" y="152"/>
                    </a:cubicBezTo>
                    <a:close/>
                    <a:moveTo>
                      <a:pt x="61" y="61"/>
                    </a:moveTo>
                    <a:cubicBezTo>
                      <a:pt x="53" y="62"/>
                      <a:pt x="46" y="63"/>
                      <a:pt x="39" y="65"/>
                    </a:cubicBezTo>
                    <a:cubicBezTo>
                      <a:pt x="31" y="50"/>
                      <a:pt x="28" y="38"/>
                      <a:pt x="33" y="33"/>
                    </a:cubicBezTo>
                    <a:cubicBezTo>
                      <a:pt x="39" y="28"/>
                      <a:pt x="51" y="31"/>
                      <a:pt x="66" y="39"/>
                    </a:cubicBezTo>
                    <a:cubicBezTo>
                      <a:pt x="64" y="46"/>
                      <a:pt x="62" y="53"/>
                      <a:pt x="61" y="61"/>
                    </a:cubicBezTo>
                    <a:close/>
                    <a:moveTo>
                      <a:pt x="116" y="60"/>
                    </a:moveTo>
                    <a:cubicBezTo>
                      <a:pt x="113" y="60"/>
                      <a:pt x="110" y="60"/>
                      <a:pt x="107" y="59"/>
                    </a:cubicBezTo>
                    <a:cubicBezTo>
                      <a:pt x="104" y="57"/>
                      <a:pt x="102" y="55"/>
                      <a:pt x="100" y="53"/>
                    </a:cubicBezTo>
                    <a:cubicBezTo>
                      <a:pt x="104" y="49"/>
                      <a:pt x="109" y="46"/>
                      <a:pt x="114" y="43"/>
                    </a:cubicBezTo>
                    <a:cubicBezTo>
                      <a:pt x="115" y="48"/>
                      <a:pt x="116" y="54"/>
                      <a:pt x="116" y="60"/>
                    </a:cubicBezTo>
                    <a:close/>
                    <a:moveTo>
                      <a:pt x="93" y="8"/>
                    </a:moveTo>
                    <a:cubicBezTo>
                      <a:pt x="100" y="8"/>
                      <a:pt x="107" y="19"/>
                      <a:pt x="112" y="35"/>
                    </a:cubicBezTo>
                    <a:cubicBezTo>
                      <a:pt x="106" y="39"/>
                      <a:pt x="99" y="43"/>
                      <a:pt x="93" y="48"/>
                    </a:cubicBezTo>
                    <a:cubicBezTo>
                      <a:pt x="87" y="43"/>
                      <a:pt x="80" y="39"/>
                      <a:pt x="74" y="35"/>
                    </a:cubicBezTo>
                    <a:cubicBezTo>
                      <a:pt x="79" y="19"/>
                      <a:pt x="86" y="8"/>
                      <a:pt x="93" y="8"/>
                    </a:cubicBezTo>
                    <a:close/>
                    <a:moveTo>
                      <a:pt x="73" y="43"/>
                    </a:moveTo>
                    <a:cubicBezTo>
                      <a:pt x="77" y="46"/>
                      <a:pt x="82" y="49"/>
                      <a:pt x="86" y="53"/>
                    </a:cubicBezTo>
                    <a:cubicBezTo>
                      <a:pt x="84" y="55"/>
                      <a:pt x="82" y="57"/>
                      <a:pt x="79" y="59"/>
                    </a:cubicBezTo>
                    <a:cubicBezTo>
                      <a:pt x="76" y="60"/>
                      <a:pt x="73" y="60"/>
                      <a:pt x="70" y="60"/>
                    </a:cubicBezTo>
                    <a:cubicBezTo>
                      <a:pt x="70" y="54"/>
                      <a:pt x="71" y="48"/>
                      <a:pt x="73" y="43"/>
                    </a:cubicBezTo>
                    <a:close/>
                    <a:moveTo>
                      <a:pt x="70" y="125"/>
                    </a:moveTo>
                    <a:cubicBezTo>
                      <a:pt x="73" y="126"/>
                      <a:pt x="76" y="126"/>
                      <a:pt x="79" y="126"/>
                    </a:cubicBezTo>
                    <a:cubicBezTo>
                      <a:pt x="82" y="128"/>
                      <a:pt x="84" y="130"/>
                      <a:pt x="86" y="132"/>
                    </a:cubicBezTo>
                    <a:cubicBezTo>
                      <a:pt x="82" y="136"/>
                      <a:pt x="77" y="139"/>
                      <a:pt x="73" y="142"/>
                    </a:cubicBezTo>
                    <a:cubicBezTo>
                      <a:pt x="71" y="137"/>
                      <a:pt x="70" y="131"/>
                      <a:pt x="70" y="125"/>
                    </a:cubicBezTo>
                    <a:close/>
                    <a:moveTo>
                      <a:pt x="93" y="177"/>
                    </a:moveTo>
                    <a:cubicBezTo>
                      <a:pt x="86" y="177"/>
                      <a:pt x="79" y="167"/>
                      <a:pt x="74" y="150"/>
                    </a:cubicBezTo>
                    <a:cubicBezTo>
                      <a:pt x="80" y="147"/>
                      <a:pt x="87" y="142"/>
                      <a:pt x="93" y="137"/>
                    </a:cubicBezTo>
                    <a:cubicBezTo>
                      <a:pt x="99" y="142"/>
                      <a:pt x="106" y="147"/>
                      <a:pt x="112" y="150"/>
                    </a:cubicBezTo>
                    <a:cubicBezTo>
                      <a:pt x="107" y="167"/>
                      <a:pt x="100" y="177"/>
                      <a:pt x="93" y="177"/>
                    </a:cubicBezTo>
                    <a:close/>
                    <a:moveTo>
                      <a:pt x="114" y="142"/>
                    </a:moveTo>
                    <a:cubicBezTo>
                      <a:pt x="109" y="139"/>
                      <a:pt x="104" y="136"/>
                      <a:pt x="100" y="132"/>
                    </a:cubicBezTo>
                    <a:cubicBezTo>
                      <a:pt x="102" y="130"/>
                      <a:pt x="104" y="128"/>
                      <a:pt x="107" y="126"/>
                    </a:cubicBezTo>
                    <a:cubicBezTo>
                      <a:pt x="110" y="126"/>
                      <a:pt x="113" y="126"/>
                      <a:pt x="116" y="125"/>
                    </a:cubicBezTo>
                    <a:cubicBezTo>
                      <a:pt x="116" y="131"/>
                      <a:pt x="115" y="137"/>
                      <a:pt x="114" y="142"/>
                    </a:cubicBezTo>
                    <a:close/>
                    <a:moveTo>
                      <a:pt x="118" y="103"/>
                    </a:moveTo>
                    <a:cubicBezTo>
                      <a:pt x="116" y="106"/>
                      <a:pt x="113" y="108"/>
                      <a:pt x="111" y="111"/>
                    </a:cubicBezTo>
                    <a:cubicBezTo>
                      <a:pt x="108" y="113"/>
                      <a:pt x="106" y="115"/>
                      <a:pt x="103" y="118"/>
                    </a:cubicBezTo>
                    <a:cubicBezTo>
                      <a:pt x="100" y="118"/>
                      <a:pt x="97" y="118"/>
                      <a:pt x="93" y="118"/>
                    </a:cubicBezTo>
                    <a:cubicBezTo>
                      <a:pt x="89" y="118"/>
                      <a:pt x="86" y="118"/>
                      <a:pt x="83" y="118"/>
                    </a:cubicBezTo>
                    <a:cubicBezTo>
                      <a:pt x="80" y="115"/>
                      <a:pt x="78" y="113"/>
                      <a:pt x="75" y="111"/>
                    </a:cubicBezTo>
                    <a:cubicBezTo>
                      <a:pt x="73" y="108"/>
                      <a:pt x="70" y="106"/>
                      <a:pt x="68" y="103"/>
                    </a:cubicBezTo>
                    <a:cubicBezTo>
                      <a:pt x="68" y="100"/>
                      <a:pt x="68" y="96"/>
                      <a:pt x="68" y="93"/>
                    </a:cubicBezTo>
                    <a:cubicBezTo>
                      <a:pt x="68" y="89"/>
                      <a:pt x="68" y="86"/>
                      <a:pt x="68" y="82"/>
                    </a:cubicBezTo>
                    <a:cubicBezTo>
                      <a:pt x="70" y="80"/>
                      <a:pt x="73" y="77"/>
                      <a:pt x="75" y="75"/>
                    </a:cubicBezTo>
                    <a:cubicBezTo>
                      <a:pt x="78" y="72"/>
                      <a:pt x="80" y="70"/>
                      <a:pt x="83" y="68"/>
                    </a:cubicBezTo>
                    <a:cubicBezTo>
                      <a:pt x="86" y="67"/>
                      <a:pt x="89" y="67"/>
                      <a:pt x="93" y="67"/>
                    </a:cubicBezTo>
                    <a:cubicBezTo>
                      <a:pt x="97" y="67"/>
                      <a:pt x="100" y="67"/>
                      <a:pt x="103" y="68"/>
                    </a:cubicBezTo>
                    <a:cubicBezTo>
                      <a:pt x="106" y="70"/>
                      <a:pt x="108" y="72"/>
                      <a:pt x="111" y="75"/>
                    </a:cubicBezTo>
                    <a:cubicBezTo>
                      <a:pt x="113" y="77"/>
                      <a:pt x="116" y="80"/>
                      <a:pt x="118" y="82"/>
                    </a:cubicBezTo>
                    <a:cubicBezTo>
                      <a:pt x="118" y="86"/>
                      <a:pt x="118" y="89"/>
                      <a:pt x="118" y="93"/>
                    </a:cubicBezTo>
                    <a:cubicBezTo>
                      <a:pt x="118" y="96"/>
                      <a:pt x="118" y="100"/>
                      <a:pt x="118" y="103"/>
                    </a:cubicBezTo>
                    <a:close/>
                    <a:moveTo>
                      <a:pt x="153" y="33"/>
                    </a:moveTo>
                    <a:cubicBezTo>
                      <a:pt x="158" y="38"/>
                      <a:pt x="155" y="50"/>
                      <a:pt x="147" y="65"/>
                    </a:cubicBezTo>
                    <a:cubicBezTo>
                      <a:pt x="140" y="63"/>
                      <a:pt x="133" y="62"/>
                      <a:pt x="125" y="61"/>
                    </a:cubicBezTo>
                    <a:cubicBezTo>
                      <a:pt x="124" y="53"/>
                      <a:pt x="122" y="46"/>
                      <a:pt x="120" y="39"/>
                    </a:cubicBezTo>
                    <a:cubicBezTo>
                      <a:pt x="135" y="31"/>
                      <a:pt x="147" y="28"/>
                      <a:pt x="153" y="33"/>
                    </a:cubicBezTo>
                    <a:close/>
                    <a:moveTo>
                      <a:pt x="133" y="86"/>
                    </a:moveTo>
                    <a:cubicBezTo>
                      <a:pt x="131" y="84"/>
                      <a:pt x="128" y="81"/>
                      <a:pt x="126" y="79"/>
                    </a:cubicBezTo>
                    <a:cubicBezTo>
                      <a:pt x="126" y="76"/>
                      <a:pt x="126" y="72"/>
                      <a:pt x="126" y="69"/>
                    </a:cubicBezTo>
                    <a:cubicBezTo>
                      <a:pt x="132" y="70"/>
                      <a:pt x="137" y="71"/>
                      <a:pt x="142" y="72"/>
                    </a:cubicBezTo>
                    <a:cubicBezTo>
                      <a:pt x="140" y="77"/>
                      <a:pt x="136" y="81"/>
                      <a:pt x="133" y="86"/>
                    </a:cubicBezTo>
                    <a:close/>
                    <a:moveTo>
                      <a:pt x="133" y="99"/>
                    </a:moveTo>
                    <a:cubicBezTo>
                      <a:pt x="136" y="104"/>
                      <a:pt x="140" y="109"/>
                      <a:pt x="142" y="113"/>
                    </a:cubicBezTo>
                    <a:cubicBezTo>
                      <a:pt x="137" y="114"/>
                      <a:pt x="132" y="115"/>
                      <a:pt x="126" y="116"/>
                    </a:cubicBezTo>
                    <a:cubicBezTo>
                      <a:pt x="126" y="113"/>
                      <a:pt x="126" y="110"/>
                      <a:pt x="126" y="107"/>
                    </a:cubicBezTo>
                    <a:cubicBezTo>
                      <a:pt x="129" y="104"/>
                      <a:pt x="131" y="102"/>
                      <a:pt x="133" y="99"/>
                    </a:cubicBezTo>
                    <a:close/>
                    <a:moveTo>
                      <a:pt x="153" y="152"/>
                    </a:moveTo>
                    <a:cubicBezTo>
                      <a:pt x="147" y="158"/>
                      <a:pt x="135" y="155"/>
                      <a:pt x="120" y="146"/>
                    </a:cubicBezTo>
                    <a:cubicBezTo>
                      <a:pt x="122" y="140"/>
                      <a:pt x="124" y="132"/>
                      <a:pt x="125" y="124"/>
                    </a:cubicBezTo>
                    <a:cubicBezTo>
                      <a:pt x="133" y="123"/>
                      <a:pt x="140" y="122"/>
                      <a:pt x="147" y="120"/>
                    </a:cubicBezTo>
                    <a:cubicBezTo>
                      <a:pt x="155" y="135"/>
                      <a:pt x="158" y="147"/>
                      <a:pt x="153" y="152"/>
                    </a:cubicBezTo>
                    <a:close/>
                    <a:moveTo>
                      <a:pt x="150" y="111"/>
                    </a:moveTo>
                    <a:cubicBezTo>
                      <a:pt x="147" y="105"/>
                      <a:pt x="143" y="99"/>
                      <a:pt x="138" y="93"/>
                    </a:cubicBezTo>
                    <a:cubicBezTo>
                      <a:pt x="143" y="86"/>
                      <a:pt x="147" y="80"/>
                      <a:pt x="150" y="74"/>
                    </a:cubicBezTo>
                    <a:cubicBezTo>
                      <a:pt x="167" y="79"/>
                      <a:pt x="177" y="85"/>
                      <a:pt x="177" y="93"/>
                    </a:cubicBezTo>
                    <a:cubicBezTo>
                      <a:pt x="177" y="100"/>
                      <a:pt x="167" y="107"/>
                      <a:pt x="150" y="111"/>
                    </a:cubicBezTo>
                    <a:close/>
                  </a:path>
                </a:pathLst>
              </a:custGeom>
              <a:solidFill>
                <a:schemeClr val="accent1"/>
              </a:solidFill>
              <a:ln>
                <a:noFill/>
              </a:ln>
            </p:spPr>
            <p:txBody>
              <a:bodyPr anchor="ctr"/>
              <a:lstStyle/>
              <a:p>
                <a:pPr algn="ctr"/>
                <a:endParaRPr/>
              </a:p>
            </p:txBody>
          </p:sp>
        </p:grpSp>
        <p:sp>
          <p:nvSpPr>
            <p:cNvPr id="74" name="Rectangle 4">
              <a:extLst>
                <a:ext uri="{FF2B5EF4-FFF2-40B4-BE49-F238E27FC236}">
                  <a16:creationId xmlns:a16="http://schemas.microsoft.com/office/drawing/2014/main" xmlns="" id="{F3749B81-5ADE-4EF2-A943-86A7F5483AD3}"/>
                </a:ext>
              </a:extLst>
            </p:cNvPr>
            <p:cNvSpPr/>
            <p:nvPr/>
          </p:nvSpPr>
          <p:spPr>
            <a:xfrm>
              <a:off x="1229460" y="2987196"/>
              <a:ext cx="1422432" cy="255595"/>
            </a:xfrm>
            <a:prstGeom prst="rect">
              <a:avLst/>
            </a:prstGeom>
          </p:spPr>
          <p:txBody>
            <a:bodyPr wrap="square" lIns="0" tIns="0" rIns="144000" bIns="0" anchor="t" anchorCtr="0">
              <a:normAutofit/>
            </a:bodyPr>
            <a:lstStyle/>
            <a:p>
              <a:pPr algn="r">
                <a:lnSpc>
                  <a:spcPct val="120000"/>
                </a:lnSpc>
              </a:pPr>
              <a:r>
                <a:rPr lang="zh-CN" altLang="en-US" sz="1000" dirty="0"/>
                <a:t>多巴胺受体基因</a:t>
              </a:r>
            </a:p>
          </p:txBody>
        </p:sp>
      </p:grpSp>
      <p:grpSp>
        <p:nvGrpSpPr>
          <p:cNvPr id="3" name="组合 2">
            <a:extLst>
              <a:ext uri="{FF2B5EF4-FFF2-40B4-BE49-F238E27FC236}">
                <a16:creationId xmlns:a16="http://schemas.microsoft.com/office/drawing/2014/main" xmlns="" id="{D4837D53-ED6F-4821-8630-20B50EF1CC86}"/>
              </a:ext>
            </a:extLst>
          </p:cNvPr>
          <p:cNvGrpSpPr/>
          <p:nvPr/>
        </p:nvGrpSpPr>
        <p:grpSpPr>
          <a:xfrm>
            <a:off x="2030875" y="3952497"/>
            <a:ext cx="1911472" cy="430862"/>
            <a:chOff x="1867430" y="4195905"/>
            <a:chExt cx="1911472" cy="430862"/>
          </a:xfrm>
        </p:grpSpPr>
        <p:grpSp>
          <p:nvGrpSpPr>
            <p:cNvPr id="54" name="Group 50">
              <a:extLst>
                <a:ext uri="{FF2B5EF4-FFF2-40B4-BE49-F238E27FC236}">
                  <a16:creationId xmlns:a16="http://schemas.microsoft.com/office/drawing/2014/main" xmlns="" id="{711F1E00-FEB0-4B15-9DFC-714172463068}"/>
                </a:ext>
              </a:extLst>
            </p:cNvPr>
            <p:cNvGrpSpPr/>
            <p:nvPr/>
          </p:nvGrpSpPr>
          <p:grpSpPr>
            <a:xfrm>
              <a:off x="3348040" y="4195905"/>
              <a:ext cx="430862" cy="430862"/>
              <a:chOff x="4250935" y="4850548"/>
              <a:chExt cx="817149" cy="817149"/>
            </a:xfrm>
          </p:grpSpPr>
          <p:sp>
            <p:nvSpPr>
              <p:cNvPr id="79" name="Oval 44">
                <a:extLst>
                  <a:ext uri="{FF2B5EF4-FFF2-40B4-BE49-F238E27FC236}">
                    <a16:creationId xmlns:a16="http://schemas.microsoft.com/office/drawing/2014/main" xmlns="" id="{76BB988B-426F-4728-B66A-0F4994DED02D}"/>
                  </a:ext>
                </a:extLst>
              </p:cNvPr>
              <p:cNvSpPr>
                <a:spLocks noChangeAspect="1"/>
              </p:cNvSpPr>
              <p:nvPr/>
            </p:nvSpPr>
            <p:spPr>
              <a:xfrm>
                <a:off x="4250935" y="4850548"/>
                <a:ext cx="817149" cy="817149"/>
              </a:xfrm>
              <a:prstGeom prst="ellipse">
                <a:avLst/>
              </a:prstGeom>
              <a:noFill/>
              <a:ln w="38100">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80" name="Freeform: Shape 45">
                <a:extLst>
                  <a:ext uri="{FF2B5EF4-FFF2-40B4-BE49-F238E27FC236}">
                    <a16:creationId xmlns:a16="http://schemas.microsoft.com/office/drawing/2014/main" xmlns="" id="{B9CC1856-4B2F-4DA6-A085-00CCD2F0BA9D}"/>
                  </a:ext>
                </a:extLst>
              </p:cNvPr>
              <p:cNvSpPr>
                <a:spLocks/>
              </p:cNvSpPr>
              <p:nvPr/>
            </p:nvSpPr>
            <p:spPr bwMode="auto">
              <a:xfrm>
                <a:off x="4544228" y="5079182"/>
                <a:ext cx="230563" cy="360322"/>
              </a:xfrm>
              <a:custGeom>
                <a:avLst/>
                <a:gdLst>
                  <a:gd name="T0" fmla="*/ 55 w 118"/>
                  <a:gd name="T1" fmla="*/ 118 h 185"/>
                  <a:gd name="T2" fmla="*/ 51 w 118"/>
                  <a:gd name="T3" fmla="*/ 122 h 185"/>
                  <a:gd name="T4" fmla="*/ 55 w 118"/>
                  <a:gd name="T5" fmla="*/ 126 h 185"/>
                  <a:gd name="T6" fmla="*/ 59 w 118"/>
                  <a:gd name="T7" fmla="*/ 122 h 185"/>
                  <a:gd name="T8" fmla="*/ 55 w 118"/>
                  <a:gd name="T9" fmla="*/ 118 h 185"/>
                  <a:gd name="T10" fmla="*/ 46 w 118"/>
                  <a:gd name="T11" fmla="*/ 152 h 185"/>
                  <a:gd name="T12" fmla="*/ 42 w 118"/>
                  <a:gd name="T13" fmla="*/ 156 h 185"/>
                  <a:gd name="T14" fmla="*/ 46 w 118"/>
                  <a:gd name="T15" fmla="*/ 160 h 185"/>
                  <a:gd name="T16" fmla="*/ 51 w 118"/>
                  <a:gd name="T17" fmla="*/ 156 h 185"/>
                  <a:gd name="T18" fmla="*/ 46 w 118"/>
                  <a:gd name="T19" fmla="*/ 152 h 185"/>
                  <a:gd name="T20" fmla="*/ 51 w 118"/>
                  <a:gd name="T21" fmla="*/ 93 h 185"/>
                  <a:gd name="T22" fmla="*/ 42 w 118"/>
                  <a:gd name="T23" fmla="*/ 84 h 185"/>
                  <a:gd name="T24" fmla="*/ 34 w 118"/>
                  <a:gd name="T25" fmla="*/ 93 h 185"/>
                  <a:gd name="T26" fmla="*/ 42 w 118"/>
                  <a:gd name="T27" fmla="*/ 101 h 185"/>
                  <a:gd name="T28" fmla="*/ 51 w 118"/>
                  <a:gd name="T29" fmla="*/ 93 h 185"/>
                  <a:gd name="T30" fmla="*/ 110 w 118"/>
                  <a:gd name="T31" fmla="*/ 0 h 185"/>
                  <a:gd name="T32" fmla="*/ 8 w 118"/>
                  <a:gd name="T33" fmla="*/ 0 h 185"/>
                  <a:gd name="T34" fmla="*/ 0 w 118"/>
                  <a:gd name="T35" fmla="*/ 8 h 185"/>
                  <a:gd name="T36" fmla="*/ 0 w 118"/>
                  <a:gd name="T37" fmla="*/ 17 h 185"/>
                  <a:gd name="T38" fmla="*/ 8 w 118"/>
                  <a:gd name="T39" fmla="*/ 25 h 185"/>
                  <a:gd name="T40" fmla="*/ 17 w 118"/>
                  <a:gd name="T41" fmla="*/ 25 h 185"/>
                  <a:gd name="T42" fmla="*/ 17 w 118"/>
                  <a:gd name="T43" fmla="*/ 143 h 185"/>
                  <a:gd name="T44" fmla="*/ 59 w 118"/>
                  <a:gd name="T45" fmla="*/ 185 h 185"/>
                  <a:gd name="T46" fmla="*/ 101 w 118"/>
                  <a:gd name="T47" fmla="*/ 143 h 185"/>
                  <a:gd name="T48" fmla="*/ 101 w 118"/>
                  <a:gd name="T49" fmla="*/ 25 h 185"/>
                  <a:gd name="T50" fmla="*/ 110 w 118"/>
                  <a:gd name="T51" fmla="*/ 25 h 185"/>
                  <a:gd name="T52" fmla="*/ 118 w 118"/>
                  <a:gd name="T53" fmla="*/ 17 h 185"/>
                  <a:gd name="T54" fmla="*/ 118 w 118"/>
                  <a:gd name="T55" fmla="*/ 8 h 185"/>
                  <a:gd name="T56" fmla="*/ 110 w 118"/>
                  <a:gd name="T57" fmla="*/ 0 h 185"/>
                  <a:gd name="T58" fmla="*/ 93 w 118"/>
                  <a:gd name="T59" fmla="*/ 143 h 185"/>
                  <a:gd name="T60" fmla="*/ 59 w 118"/>
                  <a:gd name="T61" fmla="*/ 177 h 185"/>
                  <a:gd name="T62" fmla="*/ 25 w 118"/>
                  <a:gd name="T63" fmla="*/ 143 h 185"/>
                  <a:gd name="T64" fmla="*/ 25 w 118"/>
                  <a:gd name="T65" fmla="*/ 55 h 185"/>
                  <a:gd name="T66" fmla="*/ 45 w 118"/>
                  <a:gd name="T67" fmla="*/ 59 h 185"/>
                  <a:gd name="T68" fmla="*/ 57 w 118"/>
                  <a:gd name="T69" fmla="*/ 57 h 185"/>
                  <a:gd name="T70" fmla="*/ 82 w 118"/>
                  <a:gd name="T71" fmla="*/ 47 h 185"/>
                  <a:gd name="T72" fmla="*/ 93 w 118"/>
                  <a:gd name="T73" fmla="*/ 43 h 185"/>
                  <a:gd name="T74" fmla="*/ 93 w 118"/>
                  <a:gd name="T75" fmla="*/ 143 h 185"/>
                  <a:gd name="T76" fmla="*/ 93 w 118"/>
                  <a:gd name="T77" fmla="*/ 34 h 185"/>
                  <a:gd name="T78" fmla="*/ 79 w 118"/>
                  <a:gd name="T79" fmla="*/ 40 h 185"/>
                  <a:gd name="T80" fmla="*/ 55 w 118"/>
                  <a:gd name="T81" fmla="*/ 50 h 185"/>
                  <a:gd name="T82" fmla="*/ 25 w 118"/>
                  <a:gd name="T83" fmla="*/ 46 h 185"/>
                  <a:gd name="T84" fmla="*/ 25 w 118"/>
                  <a:gd name="T85" fmla="*/ 25 h 185"/>
                  <a:gd name="T86" fmla="*/ 93 w 118"/>
                  <a:gd name="T87" fmla="*/ 25 h 185"/>
                  <a:gd name="T88" fmla="*/ 93 w 118"/>
                  <a:gd name="T89" fmla="*/ 34 h 185"/>
                  <a:gd name="T90" fmla="*/ 110 w 118"/>
                  <a:gd name="T91" fmla="*/ 17 h 185"/>
                  <a:gd name="T92" fmla="*/ 8 w 118"/>
                  <a:gd name="T93" fmla="*/ 17 h 185"/>
                  <a:gd name="T94" fmla="*/ 8 w 118"/>
                  <a:gd name="T95" fmla="*/ 8 h 185"/>
                  <a:gd name="T96" fmla="*/ 110 w 118"/>
                  <a:gd name="T97" fmla="*/ 8 h 185"/>
                  <a:gd name="T98" fmla="*/ 110 w 118"/>
                  <a:gd name="T99" fmla="*/ 17 h 185"/>
                  <a:gd name="T100" fmla="*/ 72 w 118"/>
                  <a:gd name="T101" fmla="*/ 135 h 185"/>
                  <a:gd name="T102" fmla="*/ 68 w 118"/>
                  <a:gd name="T103" fmla="*/ 139 h 185"/>
                  <a:gd name="T104" fmla="*/ 72 w 118"/>
                  <a:gd name="T105" fmla="*/ 143 h 185"/>
                  <a:gd name="T106" fmla="*/ 76 w 118"/>
                  <a:gd name="T107" fmla="*/ 139 h 185"/>
                  <a:gd name="T108" fmla="*/ 72 w 118"/>
                  <a:gd name="T109" fmla="*/ 135 h 185"/>
                  <a:gd name="T110" fmla="*/ 76 w 118"/>
                  <a:gd name="T111" fmla="*/ 67 h 185"/>
                  <a:gd name="T112" fmla="*/ 68 w 118"/>
                  <a:gd name="T113" fmla="*/ 76 h 185"/>
                  <a:gd name="T114" fmla="*/ 76 w 118"/>
                  <a:gd name="T115" fmla="*/ 84 h 185"/>
                  <a:gd name="T116" fmla="*/ 84 w 118"/>
                  <a:gd name="T117" fmla="*/ 76 h 185"/>
                  <a:gd name="T118" fmla="*/ 76 w 118"/>
                  <a:gd name="T119" fmla="*/ 6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8" h="185">
                    <a:moveTo>
                      <a:pt x="55" y="118"/>
                    </a:moveTo>
                    <a:cubicBezTo>
                      <a:pt x="53" y="118"/>
                      <a:pt x="51" y="120"/>
                      <a:pt x="51" y="122"/>
                    </a:cubicBezTo>
                    <a:cubicBezTo>
                      <a:pt x="51" y="124"/>
                      <a:pt x="53" y="126"/>
                      <a:pt x="55" y="126"/>
                    </a:cubicBezTo>
                    <a:cubicBezTo>
                      <a:pt x="57" y="126"/>
                      <a:pt x="59" y="124"/>
                      <a:pt x="59" y="122"/>
                    </a:cubicBezTo>
                    <a:cubicBezTo>
                      <a:pt x="59" y="120"/>
                      <a:pt x="57" y="118"/>
                      <a:pt x="55" y="118"/>
                    </a:cubicBezTo>
                    <a:close/>
                    <a:moveTo>
                      <a:pt x="46" y="152"/>
                    </a:moveTo>
                    <a:cubicBezTo>
                      <a:pt x="44" y="152"/>
                      <a:pt x="42" y="154"/>
                      <a:pt x="42" y="156"/>
                    </a:cubicBezTo>
                    <a:cubicBezTo>
                      <a:pt x="42" y="158"/>
                      <a:pt x="44" y="160"/>
                      <a:pt x="46" y="160"/>
                    </a:cubicBezTo>
                    <a:cubicBezTo>
                      <a:pt x="49" y="160"/>
                      <a:pt x="51" y="158"/>
                      <a:pt x="51" y="156"/>
                    </a:cubicBezTo>
                    <a:cubicBezTo>
                      <a:pt x="51" y="154"/>
                      <a:pt x="49" y="152"/>
                      <a:pt x="46" y="152"/>
                    </a:cubicBezTo>
                    <a:close/>
                    <a:moveTo>
                      <a:pt x="51" y="93"/>
                    </a:moveTo>
                    <a:cubicBezTo>
                      <a:pt x="51" y="88"/>
                      <a:pt x="47" y="84"/>
                      <a:pt x="42" y="84"/>
                    </a:cubicBezTo>
                    <a:cubicBezTo>
                      <a:pt x="38" y="84"/>
                      <a:pt x="34" y="88"/>
                      <a:pt x="34" y="93"/>
                    </a:cubicBezTo>
                    <a:cubicBezTo>
                      <a:pt x="34" y="97"/>
                      <a:pt x="38" y="101"/>
                      <a:pt x="42" y="101"/>
                    </a:cubicBezTo>
                    <a:cubicBezTo>
                      <a:pt x="47" y="101"/>
                      <a:pt x="51" y="97"/>
                      <a:pt x="51" y="93"/>
                    </a:cubicBezTo>
                    <a:close/>
                    <a:moveTo>
                      <a:pt x="110" y="0"/>
                    </a:moveTo>
                    <a:cubicBezTo>
                      <a:pt x="8" y="0"/>
                      <a:pt x="8" y="0"/>
                      <a:pt x="8" y="0"/>
                    </a:cubicBezTo>
                    <a:cubicBezTo>
                      <a:pt x="4" y="0"/>
                      <a:pt x="0" y="4"/>
                      <a:pt x="0" y="8"/>
                    </a:cubicBezTo>
                    <a:cubicBezTo>
                      <a:pt x="0" y="17"/>
                      <a:pt x="0" y="17"/>
                      <a:pt x="0" y="17"/>
                    </a:cubicBezTo>
                    <a:cubicBezTo>
                      <a:pt x="0" y="21"/>
                      <a:pt x="4" y="25"/>
                      <a:pt x="8" y="25"/>
                    </a:cubicBezTo>
                    <a:cubicBezTo>
                      <a:pt x="17" y="25"/>
                      <a:pt x="17" y="25"/>
                      <a:pt x="17" y="25"/>
                    </a:cubicBezTo>
                    <a:cubicBezTo>
                      <a:pt x="17" y="143"/>
                      <a:pt x="17" y="143"/>
                      <a:pt x="17" y="143"/>
                    </a:cubicBezTo>
                    <a:cubicBezTo>
                      <a:pt x="17" y="166"/>
                      <a:pt x="36" y="185"/>
                      <a:pt x="59" y="185"/>
                    </a:cubicBezTo>
                    <a:cubicBezTo>
                      <a:pt x="82" y="185"/>
                      <a:pt x="101" y="166"/>
                      <a:pt x="101" y="143"/>
                    </a:cubicBezTo>
                    <a:cubicBezTo>
                      <a:pt x="101" y="25"/>
                      <a:pt x="101" y="25"/>
                      <a:pt x="101" y="25"/>
                    </a:cubicBezTo>
                    <a:cubicBezTo>
                      <a:pt x="110" y="25"/>
                      <a:pt x="110" y="25"/>
                      <a:pt x="110" y="25"/>
                    </a:cubicBezTo>
                    <a:cubicBezTo>
                      <a:pt x="114" y="25"/>
                      <a:pt x="118" y="21"/>
                      <a:pt x="118" y="17"/>
                    </a:cubicBezTo>
                    <a:cubicBezTo>
                      <a:pt x="118" y="8"/>
                      <a:pt x="118" y="8"/>
                      <a:pt x="118" y="8"/>
                    </a:cubicBezTo>
                    <a:cubicBezTo>
                      <a:pt x="118" y="4"/>
                      <a:pt x="114" y="0"/>
                      <a:pt x="110" y="0"/>
                    </a:cubicBezTo>
                    <a:close/>
                    <a:moveTo>
                      <a:pt x="93" y="143"/>
                    </a:moveTo>
                    <a:cubicBezTo>
                      <a:pt x="93" y="162"/>
                      <a:pt x="78" y="177"/>
                      <a:pt x="59" y="177"/>
                    </a:cubicBezTo>
                    <a:cubicBezTo>
                      <a:pt x="40" y="177"/>
                      <a:pt x="25" y="162"/>
                      <a:pt x="25" y="143"/>
                    </a:cubicBezTo>
                    <a:cubicBezTo>
                      <a:pt x="25" y="55"/>
                      <a:pt x="25" y="55"/>
                      <a:pt x="25" y="55"/>
                    </a:cubicBezTo>
                    <a:cubicBezTo>
                      <a:pt x="31" y="57"/>
                      <a:pt x="38" y="59"/>
                      <a:pt x="45" y="59"/>
                    </a:cubicBezTo>
                    <a:cubicBezTo>
                      <a:pt x="49" y="59"/>
                      <a:pt x="53" y="58"/>
                      <a:pt x="57" y="57"/>
                    </a:cubicBezTo>
                    <a:cubicBezTo>
                      <a:pt x="68" y="54"/>
                      <a:pt x="76" y="50"/>
                      <a:pt x="82" y="47"/>
                    </a:cubicBezTo>
                    <a:cubicBezTo>
                      <a:pt x="86" y="45"/>
                      <a:pt x="90" y="44"/>
                      <a:pt x="93" y="43"/>
                    </a:cubicBezTo>
                    <a:lnTo>
                      <a:pt x="93" y="143"/>
                    </a:lnTo>
                    <a:close/>
                    <a:moveTo>
                      <a:pt x="93" y="34"/>
                    </a:moveTo>
                    <a:cubicBezTo>
                      <a:pt x="88" y="36"/>
                      <a:pt x="84" y="38"/>
                      <a:pt x="79" y="40"/>
                    </a:cubicBezTo>
                    <a:cubicBezTo>
                      <a:pt x="72" y="43"/>
                      <a:pt x="65" y="46"/>
                      <a:pt x="55" y="50"/>
                    </a:cubicBezTo>
                    <a:cubicBezTo>
                      <a:pt x="44" y="53"/>
                      <a:pt x="34" y="50"/>
                      <a:pt x="25" y="46"/>
                    </a:cubicBezTo>
                    <a:cubicBezTo>
                      <a:pt x="25" y="25"/>
                      <a:pt x="25" y="25"/>
                      <a:pt x="25" y="25"/>
                    </a:cubicBezTo>
                    <a:cubicBezTo>
                      <a:pt x="93" y="25"/>
                      <a:pt x="93" y="25"/>
                      <a:pt x="93" y="25"/>
                    </a:cubicBezTo>
                    <a:lnTo>
                      <a:pt x="93" y="34"/>
                    </a:lnTo>
                    <a:close/>
                    <a:moveTo>
                      <a:pt x="110" y="17"/>
                    </a:moveTo>
                    <a:cubicBezTo>
                      <a:pt x="8" y="17"/>
                      <a:pt x="8" y="17"/>
                      <a:pt x="8" y="17"/>
                    </a:cubicBezTo>
                    <a:cubicBezTo>
                      <a:pt x="8" y="8"/>
                      <a:pt x="8" y="8"/>
                      <a:pt x="8" y="8"/>
                    </a:cubicBezTo>
                    <a:cubicBezTo>
                      <a:pt x="110" y="8"/>
                      <a:pt x="110" y="8"/>
                      <a:pt x="110" y="8"/>
                    </a:cubicBezTo>
                    <a:lnTo>
                      <a:pt x="110" y="17"/>
                    </a:lnTo>
                    <a:close/>
                    <a:moveTo>
                      <a:pt x="72" y="135"/>
                    </a:moveTo>
                    <a:cubicBezTo>
                      <a:pt x="69" y="135"/>
                      <a:pt x="68" y="137"/>
                      <a:pt x="68" y="139"/>
                    </a:cubicBezTo>
                    <a:cubicBezTo>
                      <a:pt x="68" y="141"/>
                      <a:pt x="69" y="143"/>
                      <a:pt x="72" y="143"/>
                    </a:cubicBezTo>
                    <a:cubicBezTo>
                      <a:pt x="74" y="143"/>
                      <a:pt x="76" y="141"/>
                      <a:pt x="76" y="139"/>
                    </a:cubicBezTo>
                    <a:cubicBezTo>
                      <a:pt x="76" y="137"/>
                      <a:pt x="74" y="135"/>
                      <a:pt x="72" y="135"/>
                    </a:cubicBezTo>
                    <a:close/>
                    <a:moveTo>
                      <a:pt x="76" y="67"/>
                    </a:moveTo>
                    <a:cubicBezTo>
                      <a:pt x="71" y="67"/>
                      <a:pt x="68" y="71"/>
                      <a:pt x="68" y="76"/>
                    </a:cubicBezTo>
                    <a:cubicBezTo>
                      <a:pt x="68" y="80"/>
                      <a:pt x="71" y="84"/>
                      <a:pt x="76" y="84"/>
                    </a:cubicBezTo>
                    <a:cubicBezTo>
                      <a:pt x="81" y="84"/>
                      <a:pt x="84" y="80"/>
                      <a:pt x="84" y="76"/>
                    </a:cubicBezTo>
                    <a:cubicBezTo>
                      <a:pt x="84" y="71"/>
                      <a:pt x="81" y="67"/>
                      <a:pt x="76" y="67"/>
                    </a:cubicBezTo>
                    <a:close/>
                  </a:path>
                </a:pathLst>
              </a:custGeom>
              <a:solidFill>
                <a:schemeClr val="accent3"/>
              </a:solidFill>
              <a:ln>
                <a:noFill/>
              </a:ln>
            </p:spPr>
            <p:txBody>
              <a:bodyPr anchor="ctr"/>
              <a:lstStyle/>
              <a:p>
                <a:pPr algn="ctr"/>
                <a:endParaRPr/>
              </a:p>
            </p:txBody>
          </p:sp>
        </p:grpSp>
        <p:sp>
          <p:nvSpPr>
            <p:cNvPr id="90" name="Rectangle 4">
              <a:extLst>
                <a:ext uri="{FF2B5EF4-FFF2-40B4-BE49-F238E27FC236}">
                  <a16:creationId xmlns:a16="http://schemas.microsoft.com/office/drawing/2014/main" xmlns="" id="{5CC4D8FB-ABBC-44BB-9D4A-E61F5CDBB31E}"/>
                </a:ext>
              </a:extLst>
            </p:cNvPr>
            <p:cNvSpPr/>
            <p:nvPr/>
          </p:nvSpPr>
          <p:spPr>
            <a:xfrm>
              <a:off x="1867430" y="4318997"/>
              <a:ext cx="1422432" cy="255595"/>
            </a:xfrm>
            <a:prstGeom prst="rect">
              <a:avLst/>
            </a:prstGeom>
          </p:spPr>
          <p:txBody>
            <a:bodyPr wrap="square" lIns="0" tIns="0" rIns="144000" bIns="0" anchor="t" anchorCtr="0">
              <a:normAutofit/>
            </a:bodyPr>
            <a:lstStyle/>
            <a:p>
              <a:pPr algn="r">
                <a:lnSpc>
                  <a:spcPct val="120000"/>
                </a:lnSpc>
              </a:pPr>
              <a:r>
                <a:rPr lang="zh-CN" altLang="en-US" sz="1000" dirty="0"/>
                <a:t>单胺氧化酶Ａ基因</a:t>
              </a:r>
            </a:p>
          </p:txBody>
        </p:sp>
      </p:grpSp>
      <p:grpSp>
        <p:nvGrpSpPr>
          <p:cNvPr id="2" name="组合 1">
            <a:extLst>
              <a:ext uri="{FF2B5EF4-FFF2-40B4-BE49-F238E27FC236}">
                <a16:creationId xmlns:a16="http://schemas.microsoft.com/office/drawing/2014/main" xmlns="" id="{C8D3D713-8E3F-41FA-A3B4-177C186605AB}"/>
              </a:ext>
            </a:extLst>
          </p:cNvPr>
          <p:cNvGrpSpPr/>
          <p:nvPr/>
        </p:nvGrpSpPr>
        <p:grpSpPr>
          <a:xfrm>
            <a:off x="5703105" y="3192468"/>
            <a:ext cx="1642777" cy="474781"/>
            <a:chOff x="5675169" y="3401711"/>
            <a:chExt cx="1642777" cy="474781"/>
          </a:xfrm>
        </p:grpSpPr>
        <p:grpSp>
          <p:nvGrpSpPr>
            <p:cNvPr id="87" name="Group 48">
              <a:extLst>
                <a:ext uri="{FF2B5EF4-FFF2-40B4-BE49-F238E27FC236}">
                  <a16:creationId xmlns:a16="http://schemas.microsoft.com/office/drawing/2014/main" xmlns="" id="{E33A4170-707C-4853-927F-0A8FCCBD6BE8}"/>
                </a:ext>
              </a:extLst>
            </p:cNvPr>
            <p:cNvGrpSpPr/>
            <p:nvPr/>
          </p:nvGrpSpPr>
          <p:grpSpPr>
            <a:xfrm>
              <a:off x="5841438" y="3401711"/>
              <a:ext cx="430862" cy="430862"/>
              <a:chOff x="3556507" y="1592796"/>
              <a:chExt cx="817149" cy="817149"/>
            </a:xfrm>
          </p:grpSpPr>
          <p:sp>
            <p:nvSpPr>
              <p:cNvPr id="88" name="Oval 42">
                <a:extLst>
                  <a:ext uri="{FF2B5EF4-FFF2-40B4-BE49-F238E27FC236}">
                    <a16:creationId xmlns:a16="http://schemas.microsoft.com/office/drawing/2014/main" xmlns="" id="{39C9CAC6-1EC8-4863-9E95-02076153A9CC}"/>
                  </a:ext>
                </a:extLst>
              </p:cNvPr>
              <p:cNvSpPr>
                <a:spLocks noChangeAspect="1"/>
              </p:cNvSpPr>
              <p:nvPr/>
            </p:nvSpPr>
            <p:spPr>
              <a:xfrm>
                <a:off x="3556507" y="1592796"/>
                <a:ext cx="817149" cy="817149"/>
              </a:xfrm>
              <a:prstGeom prst="ellipse">
                <a:avLst/>
              </a:prstGeom>
              <a:no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89" name="Freeform: Shape 47">
                <a:extLst>
                  <a:ext uri="{FF2B5EF4-FFF2-40B4-BE49-F238E27FC236}">
                    <a16:creationId xmlns:a16="http://schemas.microsoft.com/office/drawing/2014/main" xmlns="" id="{FE9F877A-0C28-4244-A6E9-EE491DE0C06C}"/>
                  </a:ext>
                </a:extLst>
              </p:cNvPr>
              <p:cNvSpPr>
                <a:spLocks/>
              </p:cNvSpPr>
              <p:nvPr/>
            </p:nvSpPr>
            <p:spPr bwMode="auto">
              <a:xfrm>
                <a:off x="3783311" y="1837283"/>
                <a:ext cx="363539" cy="361394"/>
              </a:xfrm>
              <a:custGeom>
                <a:avLst/>
                <a:gdLst>
                  <a:gd name="T0" fmla="*/ 85 w 186"/>
                  <a:gd name="T1" fmla="*/ 93 h 185"/>
                  <a:gd name="T2" fmla="*/ 101 w 186"/>
                  <a:gd name="T3" fmla="*/ 93 h 185"/>
                  <a:gd name="T4" fmla="*/ 186 w 186"/>
                  <a:gd name="T5" fmla="*/ 93 h 185"/>
                  <a:gd name="T6" fmla="*/ 159 w 186"/>
                  <a:gd name="T7" fmla="*/ 27 h 185"/>
                  <a:gd name="T8" fmla="*/ 93 w 186"/>
                  <a:gd name="T9" fmla="*/ 0 h 185"/>
                  <a:gd name="T10" fmla="*/ 27 w 186"/>
                  <a:gd name="T11" fmla="*/ 27 h 185"/>
                  <a:gd name="T12" fmla="*/ 0 w 186"/>
                  <a:gd name="T13" fmla="*/ 93 h 185"/>
                  <a:gd name="T14" fmla="*/ 27 w 186"/>
                  <a:gd name="T15" fmla="*/ 158 h 185"/>
                  <a:gd name="T16" fmla="*/ 93 w 186"/>
                  <a:gd name="T17" fmla="*/ 185 h 185"/>
                  <a:gd name="T18" fmla="*/ 159 w 186"/>
                  <a:gd name="T19" fmla="*/ 158 h 185"/>
                  <a:gd name="T20" fmla="*/ 186 w 186"/>
                  <a:gd name="T21" fmla="*/ 93 h 185"/>
                  <a:gd name="T22" fmla="*/ 36 w 186"/>
                  <a:gd name="T23" fmla="*/ 74 h 185"/>
                  <a:gd name="T24" fmla="*/ 36 w 186"/>
                  <a:gd name="T25" fmla="*/ 111 h 185"/>
                  <a:gd name="T26" fmla="*/ 60 w 186"/>
                  <a:gd name="T27" fmla="*/ 79 h 185"/>
                  <a:gd name="T28" fmla="*/ 44 w 186"/>
                  <a:gd name="T29" fmla="*/ 72 h 185"/>
                  <a:gd name="T30" fmla="*/ 60 w 186"/>
                  <a:gd name="T31" fmla="*/ 79 h 185"/>
                  <a:gd name="T32" fmla="*/ 44 w 186"/>
                  <a:gd name="T33" fmla="*/ 113 h 185"/>
                  <a:gd name="T34" fmla="*/ 60 w 186"/>
                  <a:gd name="T35" fmla="*/ 107 h 185"/>
                  <a:gd name="T36" fmla="*/ 33 w 186"/>
                  <a:gd name="T37" fmla="*/ 152 h 185"/>
                  <a:gd name="T38" fmla="*/ 61 w 186"/>
                  <a:gd name="T39" fmla="*/ 124 h 185"/>
                  <a:gd name="T40" fmla="*/ 33 w 186"/>
                  <a:gd name="T41" fmla="*/ 152 h 185"/>
                  <a:gd name="T42" fmla="*/ 39 w 186"/>
                  <a:gd name="T43" fmla="*/ 65 h 185"/>
                  <a:gd name="T44" fmla="*/ 66 w 186"/>
                  <a:gd name="T45" fmla="*/ 39 h 185"/>
                  <a:gd name="T46" fmla="*/ 116 w 186"/>
                  <a:gd name="T47" fmla="*/ 60 h 185"/>
                  <a:gd name="T48" fmla="*/ 100 w 186"/>
                  <a:gd name="T49" fmla="*/ 53 h 185"/>
                  <a:gd name="T50" fmla="*/ 116 w 186"/>
                  <a:gd name="T51" fmla="*/ 60 h 185"/>
                  <a:gd name="T52" fmla="*/ 112 w 186"/>
                  <a:gd name="T53" fmla="*/ 35 h 185"/>
                  <a:gd name="T54" fmla="*/ 74 w 186"/>
                  <a:gd name="T55" fmla="*/ 35 h 185"/>
                  <a:gd name="T56" fmla="*/ 73 w 186"/>
                  <a:gd name="T57" fmla="*/ 43 h 185"/>
                  <a:gd name="T58" fmla="*/ 79 w 186"/>
                  <a:gd name="T59" fmla="*/ 59 h 185"/>
                  <a:gd name="T60" fmla="*/ 73 w 186"/>
                  <a:gd name="T61" fmla="*/ 43 h 185"/>
                  <a:gd name="T62" fmla="*/ 79 w 186"/>
                  <a:gd name="T63" fmla="*/ 126 h 185"/>
                  <a:gd name="T64" fmla="*/ 73 w 186"/>
                  <a:gd name="T65" fmla="*/ 142 h 185"/>
                  <a:gd name="T66" fmla="*/ 93 w 186"/>
                  <a:gd name="T67" fmla="*/ 177 h 185"/>
                  <a:gd name="T68" fmla="*/ 93 w 186"/>
                  <a:gd name="T69" fmla="*/ 137 h 185"/>
                  <a:gd name="T70" fmla="*/ 93 w 186"/>
                  <a:gd name="T71" fmla="*/ 177 h 185"/>
                  <a:gd name="T72" fmla="*/ 100 w 186"/>
                  <a:gd name="T73" fmla="*/ 132 h 185"/>
                  <a:gd name="T74" fmla="*/ 116 w 186"/>
                  <a:gd name="T75" fmla="*/ 125 h 185"/>
                  <a:gd name="T76" fmla="*/ 118 w 186"/>
                  <a:gd name="T77" fmla="*/ 103 h 185"/>
                  <a:gd name="T78" fmla="*/ 103 w 186"/>
                  <a:gd name="T79" fmla="*/ 118 h 185"/>
                  <a:gd name="T80" fmla="*/ 83 w 186"/>
                  <a:gd name="T81" fmla="*/ 118 h 185"/>
                  <a:gd name="T82" fmla="*/ 68 w 186"/>
                  <a:gd name="T83" fmla="*/ 103 h 185"/>
                  <a:gd name="T84" fmla="*/ 68 w 186"/>
                  <a:gd name="T85" fmla="*/ 82 h 185"/>
                  <a:gd name="T86" fmla="*/ 83 w 186"/>
                  <a:gd name="T87" fmla="*/ 68 h 185"/>
                  <a:gd name="T88" fmla="*/ 103 w 186"/>
                  <a:gd name="T89" fmla="*/ 68 h 185"/>
                  <a:gd name="T90" fmla="*/ 118 w 186"/>
                  <a:gd name="T91" fmla="*/ 82 h 185"/>
                  <a:gd name="T92" fmla="*/ 118 w 186"/>
                  <a:gd name="T93" fmla="*/ 103 h 185"/>
                  <a:gd name="T94" fmla="*/ 147 w 186"/>
                  <a:gd name="T95" fmla="*/ 65 h 185"/>
                  <a:gd name="T96" fmla="*/ 120 w 186"/>
                  <a:gd name="T97" fmla="*/ 39 h 185"/>
                  <a:gd name="T98" fmla="*/ 133 w 186"/>
                  <a:gd name="T99" fmla="*/ 86 h 185"/>
                  <a:gd name="T100" fmla="*/ 126 w 186"/>
                  <a:gd name="T101" fmla="*/ 69 h 185"/>
                  <a:gd name="T102" fmla="*/ 133 w 186"/>
                  <a:gd name="T103" fmla="*/ 86 h 185"/>
                  <a:gd name="T104" fmla="*/ 142 w 186"/>
                  <a:gd name="T105" fmla="*/ 113 h 185"/>
                  <a:gd name="T106" fmla="*/ 126 w 186"/>
                  <a:gd name="T107" fmla="*/ 107 h 185"/>
                  <a:gd name="T108" fmla="*/ 153 w 186"/>
                  <a:gd name="T109" fmla="*/ 152 h 185"/>
                  <a:gd name="T110" fmla="*/ 125 w 186"/>
                  <a:gd name="T111" fmla="*/ 124 h 185"/>
                  <a:gd name="T112" fmla="*/ 153 w 186"/>
                  <a:gd name="T113" fmla="*/ 152 h 185"/>
                  <a:gd name="T114" fmla="*/ 138 w 186"/>
                  <a:gd name="T115" fmla="*/ 93 h 185"/>
                  <a:gd name="T116" fmla="*/ 177 w 186"/>
                  <a:gd name="T117" fmla="*/ 93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6" h="185">
                    <a:moveTo>
                      <a:pt x="93" y="84"/>
                    </a:moveTo>
                    <a:cubicBezTo>
                      <a:pt x="88" y="84"/>
                      <a:pt x="85" y="88"/>
                      <a:pt x="85" y="93"/>
                    </a:cubicBezTo>
                    <a:cubicBezTo>
                      <a:pt x="85" y="97"/>
                      <a:pt x="88" y="101"/>
                      <a:pt x="93" y="101"/>
                    </a:cubicBezTo>
                    <a:cubicBezTo>
                      <a:pt x="98" y="101"/>
                      <a:pt x="101" y="97"/>
                      <a:pt x="101" y="93"/>
                    </a:cubicBezTo>
                    <a:cubicBezTo>
                      <a:pt x="101" y="88"/>
                      <a:pt x="98" y="84"/>
                      <a:pt x="93" y="84"/>
                    </a:cubicBezTo>
                    <a:close/>
                    <a:moveTo>
                      <a:pt x="186" y="93"/>
                    </a:moveTo>
                    <a:cubicBezTo>
                      <a:pt x="186" y="83"/>
                      <a:pt x="174" y="74"/>
                      <a:pt x="154" y="67"/>
                    </a:cubicBezTo>
                    <a:cubicBezTo>
                      <a:pt x="163" y="49"/>
                      <a:pt x="166" y="34"/>
                      <a:pt x="159" y="27"/>
                    </a:cubicBezTo>
                    <a:cubicBezTo>
                      <a:pt x="151" y="20"/>
                      <a:pt x="136" y="22"/>
                      <a:pt x="118" y="32"/>
                    </a:cubicBezTo>
                    <a:cubicBezTo>
                      <a:pt x="112" y="12"/>
                      <a:pt x="103" y="0"/>
                      <a:pt x="93" y="0"/>
                    </a:cubicBezTo>
                    <a:cubicBezTo>
                      <a:pt x="83" y="0"/>
                      <a:pt x="74" y="12"/>
                      <a:pt x="68" y="32"/>
                    </a:cubicBezTo>
                    <a:cubicBezTo>
                      <a:pt x="50" y="22"/>
                      <a:pt x="35" y="20"/>
                      <a:pt x="27" y="27"/>
                    </a:cubicBezTo>
                    <a:cubicBezTo>
                      <a:pt x="20" y="34"/>
                      <a:pt x="23" y="49"/>
                      <a:pt x="32" y="67"/>
                    </a:cubicBezTo>
                    <a:cubicBezTo>
                      <a:pt x="12" y="74"/>
                      <a:pt x="0" y="83"/>
                      <a:pt x="0" y="93"/>
                    </a:cubicBezTo>
                    <a:cubicBezTo>
                      <a:pt x="0" y="103"/>
                      <a:pt x="12" y="112"/>
                      <a:pt x="32" y="118"/>
                    </a:cubicBezTo>
                    <a:cubicBezTo>
                      <a:pt x="23" y="136"/>
                      <a:pt x="20" y="151"/>
                      <a:pt x="27" y="158"/>
                    </a:cubicBezTo>
                    <a:cubicBezTo>
                      <a:pt x="35" y="165"/>
                      <a:pt x="50" y="163"/>
                      <a:pt x="68" y="154"/>
                    </a:cubicBezTo>
                    <a:cubicBezTo>
                      <a:pt x="74" y="173"/>
                      <a:pt x="83" y="185"/>
                      <a:pt x="93" y="185"/>
                    </a:cubicBezTo>
                    <a:cubicBezTo>
                      <a:pt x="103" y="185"/>
                      <a:pt x="112" y="173"/>
                      <a:pt x="118" y="154"/>
                    </a:cubicBezTo>
                    <a:cubicBezTo>
                      <a:pt x="136" y="163"/>
                      <a:pt x="151" y="165"/>
                      <a:pt x="159" y="158"/>
                    </a:cubicBezTo>
                    <a:cubicBezTo>
                      <a:pt x="166" y="151"/>
                      <a:pt x="163" y="136"/>
                      <a:pt x="154" y="118"/>
                    </a:cubicBezTo>
                    <a:cubicBezTo>
                      <a:pt x="174" y="112"/>
                      <a:pt x="186" y="103"/>
                      <a:pt x="186" y="93"/>
                    </a:cubicBezTo>
                    <a:close/>
                    <a:moveTo>
                      <a:pt x="9" y="93"/>
                    </a:moveTo>
                    <a:cubicBezTo>
                      <a:pt x="9" y="85"/>
                      <a:pt x="19" y="79"/>
                      <a:pt x="36" y="74"/>
                    </a:cubicBezTo>
                    <a:cubicBezTo>
                      <a:pt x="39" y="80"/>
                      <a:pt x="43" y="86"/>
                      <a:pt x="48" y="93"/>
                    </a:cubicBezTo>
                    <a:cubicBezTo>
                      <a:pt x="43" y="99"/>
                      <a:pt x="39" y="105"/>
                      <a:pt x="36" y="111"/>
                    </a:cubicBezTo>
                    <a:cubicBezTo>
                      <a:pt x="19" y="107"/>
                      <a:pt x="9" y="100"/>
                      <a:pt x="9" y="93"/>
                    </a:cubicBezTo>
                    <a:close/>
                    <a:moveTo>
                      <a:pt x="60" y="79"/>
                    </a:moveTo>
                    <a:cubicBezTo>
                      <a:pt x="58" y="81"/>
                      <a:pt x="55" y="84"/>
                      <a:pt x="53" y="86"/>
                    </a:cubicBezTo>
                    <a:cubicBezTo>
                      <a:pt x="50" y="81"/>
                      <a:pt x="46" y="77"/>
                      <a:pt x="44" y="72"/>
                    </a:cubicBezTo>
                    <a:cubicBezTo>
                      <a:pt x="49" y="71"/>
                      <a:pt x="54" y="70"/>
                      <a:pt x="60" y="69"/>
                    </a:cubicBezTo>
                    <a:cubicBezTo>
                      <a:pt x="60" y="72"/>
                      <a:pt x="60" y="76"/>
                      <a:pt x="60" y="79"/>
                    </a:cubicBezTo>
                    <a:close/>
                    <a:moveTo>
                      <a:pt x="60" y="116"/>
                    </a:moveTo>
                    <a:cubicBezTo>
                      <a:pt x="54" y="115"/>
                      <a:pt x="49" y="114"/>
                      <a:pt x="44" y="113"/>
                    </a:cubicBezTo>
                    <a:cubicBezTo>
                      <a:pt x="46" y="109"/>
                      <a:pt x="50" y="104"/>
                      <a:pt x="53" y="99"/>
                    </a:cubicBezTo>
                    <a:cubicBezTo>
                      <a:pt x="55" y="102"/>
                      <a:pt x="58" y="104"/>
                      <a:pt x="60" y="107"/>
                    </a:cubicBezTo>
                    <a:cubicBezTo>
                      <a:pt x="60" y="110"/>
                      <a:pt x="60" y="113"/>
                      <a:pt x="60" y="116"/>
                    </a:cubicBezTo>
                    <a:close/>
                    <a:moveTo>
                      <a:pt x="33" y="152"/>
                    </a:moveTo>
                    <a:cubicBezTo>
                      <a:pt x="28" y="147"/>
                      <a:pt x="31" y="135"/>
                      <a:pt x="39" y="120"/>
                    </a:cubicBezTo>
                    <a:cubicBezTo>
                      <a:pt x="46" y="122"/>
                      <a:pt x="53" y="123"/>
                      <a:pt x="61" y="124"/>
                    </a:cubicBezTo>
                    <a:cubicBezTo>
                      <a:pt x="62" y="132"/>
                      <a:pt x="64" y="140"/>
                      <a:pt x="66" y="146"/>
                    </a:cubicBezTo>
                    <a:cubicBezTo>
                      <a:pt x="51" y="155"/>
                      <a:pt x="39" y="158"/>
                      <a:pt x="33" y="152"/>
                    </a:cubicBezTo>
                    <a:close/>
                    <a:moveTo>
                      <a:pt x="61" y="61"/>
                    </a:moveTo>
                    <a:cubicBezTo>
                      <a:pt x="53" y="62"/>
                      <a:pt x="46" y="63"/>
                      <a:pt x="39" y="65"/>
                    </a:cubicBezTo>
                    <a:cubicBezTo>
                      <a:pt x="31" y="50"/>
                      <a:pt x="28" y="38"/>
                      <a:pt x="33" y="33"/>
                    </a:cubicBezTo>
                    <a:cubicBezTo>
                      <a:pt x="39" y="28"/>
                      <a:pt x="51" y="31"/>
                      <a:pt x="66" y="39"/>
                    </a:cubicBezTo>
                    <a:cubicBezTo>
                      <a:pt x="64" y="46"/>
                      <a:pt x="62" y="53"/>
                      <a:pt x="61" y="61"/>
                    </a:cubicBezTo>
                    <a:close/>
                    <a:moveTo>
                      <a:pt x="116" y="60"/>
                    </a:moveTo>
                    <a:cubicBezTo>
                      <a:pt x="113" y="60"/>
                      <a:pt x="110" y="60"/>
                      <a:pt x="107" y="59"/>
                    </a:cubicBezTo>
                    <a:cubicBezTo>
                      <a:pt x="104" y="57"/>
                      <a:pt x="102" y="55"/>
                      <a:pt x="100" y="53"/>
                    </a:cubicBezTo>
                    <a:cubicBezTo>
                      <a:pt x="104" y="49"/>
                      <a:pt x="109" y="46"/>
                      <a:pt x="114" y="43"/>
                    </a:cubicBezTo>
                    <a:cubicBezTo>
                      <a:pt x="115" y="48"/>
                      <a:pt x="116" y="54"/>
                      <a:pt x="116" y="60"/>
                    </a:cubicBezTo>
                    <a:close/>
                    <a:moveTo>
                      <a:pt x="93" y="8"/>
                    </a:moveTo>
                    <a:cubicBezTo>
                      <a:pt x="100" y="8"/>
                      <a:pt x="107" y="19"/>
                      <a:pt x="112" y="35"/>
                    </a:cubicBezTo>
                    <a:cubicBezTo>
                      <a:pt x="106" y="39"/>
                      <a:pt x="99" y="43"/>
                      <a:pt x="93" y="48"/>
                    </a:cubicBezTo>
                    <a:cubicBezTo>
                      <a:pt x="87" y="43"/>
                      <a:pt x="80" y="39"/>
                      <a:pt x="74" y="35"/>
                    </a:cubicBezTo>
                    <a:cubicBezTo>
                      <a:pt x="79" y="19"/>
                      <a:pt x="86" y="8"/>
                      <a:pt x="93" y="8"/>
                    </a:cubicBezTo>
                    <a:close/>
                    <a:moveTo>
                      <a:pt x="73" y="43"/>
                    </a:moveTo>
                    <a:cubicBezTo>
                      <a:pt x="77" y="46"/>
                      <a:pt x="82" y="49"/>
                      <a:pt x="86" y="53"/>
                    </a:cubicBezTo>
                    <a:cubicBezTo>
                      <a:pt x="84" y="55"/>
                      <a:pt x="82" y="57"/>
                      <a:pt x="79" y="59"/>
                    </a:cubicBezTo>
                    <a:cubicBezTo>
                      <a:pt x="76" y="60"/>
                      <a:pt x="73" y="60"/>
                      <a:pt x="70" y="60"/>
                    </a:cubicBezTo>
                    <a:cubicBezTo>
                      <a:pt x="70" y="54"/>
                      <a:pt x="71" y="48"/>
                      <a:pt x="73" y="43"/>
                    </a:cubicBezTo>
                    <a:close/>
                    <a:moveTo>
                      <a:pt x="70" y="125"/>
                    </a:moveTo>
                    <a:cubicBezTo>
                      <a:pt x="73" y="126"/>
                      <a:pt x="76" y="126"/>
                      <a:pt x="79" y="126"/>
                    </a:cubicBezTo>
                    <a:cubicBezTo>
                      <a:pt x="82" y="128"/>
                      <a:pt x="84" y="130"/>
                      <a:pt x="86" y="132"/>
                    </a:cubicBezTo>
                    <a:cubicBezTo>
                      <a:pt x="82" y="136"/>
                      <a:pt x="77" y="139"/>
                      <a:pt x="73" y="142"/>
                    </a:cubicBezTo>
                    <a:cubicBezTo>
                      <a:pt x="71" y="137"/>
                      <a:pt x="70" y="131"/>
                      <a:pt x="70" y="125"/>
                    </a:cubicBezTo>
                    <a:close/>
                    <a:moveTo>
                      <a:pt x="93" y="177"/>
                    </a:moveTo>
                    <a:cubicBezTo>
                      <a:pt x="86" y="177"/>
                      <a:pt x="79" y="167"/>
                      <a:pt x="74" y="150"/>
                    </a:cubicBezTo>
                    <a:cubicBezTo>
                      <a:pt x="80" y="147"/>
                      <a:pt x="87" y="142"/>
                      <a:pt x="93" y="137"/>
                    </a:cubicBezTo>
                    <a:cubicBezTo>
                      <a:pt x="99" y="142"/>
                      <a:pt x="106" y="147"/>
                      <a:pt x="112" y="150"/>
                    </a:cubicBezTo>
                    <a:cubicBezTo>
                      <a:pt x="107" y="167"/>
                      <a:pt x="100" y="177"/>
                      <a:pt x="93" y="177"/>
                    </a:cubicBezTo>
                    <a:close/>
                    <a:moveTo>
                      <a:pt x="114" y="142"/>
                    </a:moveTo>
                    <a:cubicBezTo>
                      <a:pt x="109" y="139"/>
                      <a:pt x="104" y="136"/>
                      <a:pt x="100" y="132"/>
                    </a:cubicBezTo>
                    <a:cubicBezTo>
                      <a:pt x="102" y="130"/>
                      <a:pt x="104" y="128"/>
                      <a:pt x="107" y="126"/>
                    </a:cubicBezTo>
                    <a:cubicBezTo>
                      <a:pt x="110" y="126"/>
                      <a:pt x="113" y="126"/>
                      <a:pt x="116" y="125"/>
                    </a:cubicBezTo>
                    <a:cubicBezTo>
                      <a:pt x="116" y="131"/>
                      <a:pt x="115" y="137"/>
                      <a:pt x="114" y="142"/>
                    </a:cubicBezTo>
                    <a:close/>
                    <a:moveTo>
                      <a:pt x="118" y="103"/>
                    </a:moveTo>
                    <a:cubicBezTo>
                      <a:pt x="116" y="106"/>
                      <a:pt x="113" y="108"/>
                      <a:pt x="111" y="111"/>
                    </a:cubicBezTo>
                    <a:cubicBezTo>
                      <a:pt x="108" y="113"/>
                      <a:pt x="106" y="115"/>
                      <a:pt x="103" y="118"/>
                    </a:cubicBezTo>
                    <a:cubicBezTo>
                      <a:pt x="100" y="118"/>
                      <a:pt x="97" y="118"/>
                      <a:pt x="93" y="118"/>
                    </a:cubicBezTo>
                    <a:cubicBezTo>
                      <a:pt x="89" y="118"/>
                      <a:pt x="86" y="118"/>
                      <a:pt x="83" y="118"/>
                    </a:cubicBezTo>
                    <a:cubicBezTo>
                      <a:pt x="80" y="115"/>
                      <a:pt x="78" y="113"/>
                      <a:pt x="75" y="111"/>
                    </a:cubicBezTo>
                    <a:cubicBezTo>
                      <a:pt x="73" y="108"/>
                      <a:pt x="70" y="106"/>
                      <a:pt x="68" y="103"/>
                    </a:cubicBezTo>
                    <a:cubicBezTo>
                      <a:pt x="68" y="100"/>
                      <a:pt x="68" y="96"/>
                      <a:pt x="68" y="93"/>
                    </a:cubicBezTo>
                    <a:cubicBezTo>
                      <a:pt x="68" y="89"/>
                      <a:pt x="68" y="86"/>
                      <a:pt x="68" y="82"/>
                    </a:cubicBezTo>
                    <a:cubicBezTo>
                      <a:pt x="70" y="80"/>
                      <a:pt x="73" y="77"/>
                      <a:pt x="75" y="75"/>
                    </a:cubicBezTo>
                    <a:cubicBezTo>
                      <a:pt x="78" y="72"/>
                      <a:pt x="80" y="70"/>
                      <a:pt x="83" y="68"/>
                    </a:cubicBezTo>
                    <a:cubicBezTo>
                      <a:pt x="86" y="67"/>
                      <a:pt x="89" y="67"/>
                      <a:pt x="93" y="67"/>
                    </a:cubicBezTo>
                    <a:cubicBezTo>
                      <a:pt x="97" y="67"/>
                      <a:pt x="100" y="67"/>
                      <a:pt x="103" y="68"/>
                    </a:cubicBezTo>
                    <a:cubicBezTo>
                      <a:pt x="106" y="70"/>
                      <a:pt x="108" y="72"/>
                      <a:pt x="111" y="75"/>
                    </a:cubicBezTo>
                    <a:cubicBezTo>
                      <a:pt x="113" y="77"/>
                      <a:pt x="116" y="80"/>
                      <a:pt x="118" y="82"/>
                    </a:cubicBezTo>
                    <a:cubicBezTo>
                      <a:pt x="118" y="86"/>
                      <a:pt x="118" y="89"/>
                      <a:pt x="118" y="93"/>
                    </a:cubicBezTo>
                    <a:cubicBezTo>
                      <a:pt x="118" y="96"/>
                      <a:pt x="118" y="100"/>
                      <a:pt x="118" y="103"/>
                    </a:cubicBezTo>
                    <a:close/>
                    <a:moveTo>
                      <a:pt x="153" y="33"/>
                    </a:moveTo>
                    <a:cubicBezTo>
                      <a:pt x="158" y="38"/>
                      <a:pt x="155" y="50"/>
                      <a:pt x="147" y="65"/>
                    </a:cubicBezTo>
                    <a:cubicBezTo>
                      <a:pt x="140" y="63"/>
                      <a:pt x="133" y="62"/>
                      <a:pt x="125" y="61"/>
                    </a:cubicBezTo>
                    <a:cubicBezTo>
                      <a:pt x="124" y="53"/>
                      <a:pt x="122" y="46"/>
                      <a:pt x="120" y="39"/>
                    </a:cubicBezTo>
                    <a:cubicBezTo>
                      <a:pt x="135" y="31"/>
                      <a:pt x="147" y="28"/>
                      <a:pt x="153" y="33"/>
                    </a:cubicBezTo>
                    <a:close/>
                    <a:moveTo>
                      <a:pt x="133" y="86"/>
                    </a:moveTo>
                    <a:cubicBezTo>
                      <a:pt x="131" y="84"/>
                      <a:pt x="128" y="81"/>
                      <a:pt x="126" y="79"/>
                    </a:cubicBezTo>
                    <a:cubicBezTo>
                      <a:pt x="126" y="76"/>
                      <a:pt x="126" y="72"/>
                      <a:pt x="126" y="69"/>
                    </a:cubicBezTo>
                    <a:cubicBezTo>
                      <a:pt x="132" y="70"/>
                      <a:pt x="137" y="71"/>
                      <a:pt x="142" y="72"/>
                    </a:cubicBezTo>
                    <a:cubicBezTo>
                      <a:pt x="140" y="77"/>
                      <a:pt x="136" y="81"/>
                      <a:pt x="133" y="86"/>
                    </a:cubicBezTo>
                    <a:close/>
                    <a:moveTo>
                      <a:pt x="133" y="99"/>
                    </a:moveTo>
                    <a:cubicBezTo>
                      <a:pt x="136" y="104"/>
                      <a:pt x="140" y="109"/>
                      <a:pt x="142" y="113"/>
                    </a:cubicBezTo>
                    <a:cubicBezTo>
                      <a:pt x="137" y="114"/>
                      <a:pt x="132" y="115"/>
                      <a:pt x="126" y="116"/>
                    </a:cubicBezTo>
                    <a:cubicBezTo>
                      <a:pt x="126" y="113"/>
                      <a:pt x="126" y="110"/>
                      <a:pt x="126" y="107"/>
                    </a:cubicBezTo>
                    <a:cubicBezTo>
                      <a:pt x="129" y="104"/>
                      <a:pt x="131" y="102"/>
                      <a:pt x="133" y="99"/>
                    </a:cubicBezTo>
                    <a:close/>
                    <a:moveTo>
                      <a:pt x="153" y="152"/>
                    </a:moveTo>
                    <a:cubicBezTo>
                      <a:pt x="147" y="158"/>
                      <a:pt x="135" y="155"/>
                      <a:pt x="120" y="146"/>
                    </a:cubicBezTo>
                    <a:cubicBezTo>
                      <a:pt x="122" y="140"/>
                      <a:pt x="124" y="132"/>
                      <a:pt x="125" y="124"/>
                    </a:cubicBezTo>
                    <a:cubicBezTo>
                      <a:pt x="133" y="123"/>
                      <a:pt x="140" y="122"/>
                      <a:pt x="147" y="120"/>
                    </a:cubicBezTo>
                    <a:cubicBezTo>
                      <a:pt x="155" y="135"/>
                      <a:pt x="158" y="147"/>
                      <a:pt x="153" y="152"/>
                    </a:cubicBezTo>
                    <a:close/>
                    <a:moveTo>
                      <a:pt x="150" y="111"/>
                    </a:moveTo>
                    <a:cubicBezTo>
                      <a:pt x="147" y="105"/>
                      <a:pt x="143" y="99"/>
                      <a:pt x="138" y="93"/>
                    </a:cubicBezTo>
                    <a:cubicBezTo>
                      <a:pt x="143" y="86"/>
                      <a:pt x="147" y="80"/>
                      <a:pt x="150" y="74"/>
                    </a:cubicBezTo>
                    <a:cubicBezTo>
                      <a:pt x="167" y="79"/>
                      <a:pt x="177" y="85"/>
                      <a:pt x="177" y="93"/>
                    </a:cubicBezTo>
                    <a:cubicBezTo>
                      <a:pt x="177" y="100"/>
                      <a:pt x="167" y="107"/>
                      <a:pt x="150" y="111"/>
                    </a:cubicBezTo>
                    <a:close/>
                  </a:path>
                </a:pathLst>
              </a:custGeom>
              <a:solidFill>
                <a:schemeClr val="accent1"/>
              </a:solidFill>
              <a:ln>
                <a:noFill/>
              </a:ln>
            </p:spPr>
            <p:txBody>
              <a:bodyPr anchor="ctr"/>
              <a:lstStyle/>
              <a:p>
                <a:pPr algn="ctr"/>
                <a:endParaRPr/>
              </a:p>
            </p:txBody>
          </p:sp>
        </p:grpSp>
        <p:sp>
          <p:nvSpPr>
            <p:cNvPr id="91" name="Rectangle 4">
              <a:extLst>
                <a:ext uri="{FF2B5EF4-FFF2-40B4-BE49-F238E27FC236}">
                  <a16:creationId xmlns:a16="http://schemas.microsoft.com/office/drawing/2014/main" xmlns="" id="{B94C29D8-6DCC-4E60-B68D-04FC780569BF}"/>
                </a:ext>
              </a:extLst>
            </p:cNvPr>
            <p:cNvSpPr/>
            <p:nvPr/>
          </p:nvSpPr>
          <p:spPr>
            <a:xfrm>
              <a:off x="5675169" y="3528343"/>
              <a:ext cx="1642777" cy="348149"/>
            </a:xfrm>
            <a:prstGeom prst="rect">
              <a:avLst/>
            </a:prstGeom>
          </p:spPr>
          <p:txBody>
            <a:bodyPr wrap="square" lIns="0" tIns="0" rIns="144000" bIns="0" anchor="t" anchorCtr="0">
              <a:normAutofit/>
            </a:bodyPr>
            <a:lstStyle/>
            <a:p>
              <a:pPr algn="r">
                <a:lnSpc>
                  <a:spcPct val="120000"/>
                </a:lnSpc>
              </a:pPr>
              <a:r>
                <a:rPr lang="zh-CN" altLang="en-US" sz="1000" dirty="0"/>
                <a:t> ５</a:t>
              </a:r>
              <a:r>
                <a:rPr lang="en-US" altLang="zh-CN" sz="1000" dirty="0"/>
                <a:t>-</a:t>
              </a:r>
              <a:r>
                <a:rPr lang="zh-CN" altLang="en-US" sz="1000" dirty="0"/>
                <a:t>羟色胺基因</a:t>
              </a:r>
            </a:p>
          </p:txBody>
        </p:sp>
      </p:grpSp>
    </p:spTree>
    <p:extLst>
      <p:ext uri="{BB962C8B-B14F-4D97-AF65-F5344CB8AC3E}">
        <p14:creationId xmlns:p14="http://schemas.microsoft.com/office/powerpoint/2010/main" val="342095933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22"/>
                                        </p:tgtEl>
                                        <p:attrNameLst>
                                          <p:attrName>style.visibility</p:attrName>
                                        </p:attrNameLst>
                                      </p:cBhvr>
                                      <p:to>
                                        <p:strVal val="visible"/>
                                      </p:to>
                                    </p:set>
                                    <p:anim calcmode="lin" valueType="num">
                                      <p:cBhvr>
                                        <p:cTn id="14" dur="500" fill="hold"/>
                                        <p:tgtEl>
                                          <p:spTgt spid="22"/>
                                        </p:tgtEl>
                                        <p:attrNameLst>
                                          <p:attrName>ppt_w</p:attrName>
                                        </p:attrNameLst>
                                      </p:cBhvr>
                                      <p:tavLst>
                                        <p:tav tm="0">
                                          <p:val>
                                            <p:fltVal val="0"/>
                                          </p:val>
                                        </p:tav>
                                        <p:tav tm="100000">
                                          <p:val>
                                            <p:strVal val="#ppt_w"/>
                                          </p:val>
                                        </p:tav>
                                      </p:tavLst>
                                    </p:anim>
                                    <p:anim calcmode="lin" valueType="num">
                                      <p:cBhvr>
                                        <p:cTn id="15" dur="500" fill="hold"/>
                                        <p:tgtEl>
                                          <p:spTgt spid="22"/>
                                        </p:tgtEl>
                                        <p:attrNameLst>
                                          <p:attrName>ppt_h</p:attrName>
                                        </p:attrNameLst>
                                      </p:cBhvr>
                                      <p:tavLst>
                                        <p:tav tm="0">
                                          <p:val>
                                            <p:fltVal val="0"/>
                                          </p:val>
                                        </p:tav>
                                        <p:tav tm="100000">
                                          <p:val>
                                            <p:strVal val="#ppt_h"/>
                                          </p:val>
                                        </p:tav>
                                      </p:tavLst>
                                    </p:anim>
                                    <p:animEffect transition="in" filter="fade">
                                      <p:cBhvr>
                                        <p:cTn id="1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itle 1">
            <a:extLst>
              <a:ext uri="{FF2B5EF4-FFF2-40B4-BE49-F238E27FC236}">
                <a16:creationId xmlns:a16="http://schemas.microsoft.com/office/drawing/2014/main" xmlns="" id="{6F3E8717-D482-43C9-A9A8-19AC3F26E6ED}"/>
              </a:ext>
            </a:extLst>
          </p:cNvPr>
          <p:cNvSpPr txBox="1">
            <a:spLocks/>
          </p:cNvSpPr>
          <p:nvPr/>
        </p:nvSpPr>
        <p:spPr>
          <a:xfrm>
            <a:off x="539552" y="331293"/>
            <a:ext cx="331236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心理与行为的生物基础</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5" name="矩形 34">
            <a:extLst>
              <a:ext uri="{FF2B5EF4-FFF2-40B4-BE49-F238E27FC236}">
                <a16:creationId xmlns:a16="http://schemas.microsoft.com/office/drawing/2014/main" xmlns="" id="{D3869428-D7B9-456F-9803-6005BC2FC669}"/>
              </a:ext>
            </a:extLst>
          </p:cNvPr>
          <p:cNvSpPr/>
          <p:nvPr/>
        </p:nvSpPr>
        <p:spPr>
          <a:xfrm>
            <a:off x="53955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二、关于人格障碍</a:t>
            </a:r>
          </a:p>
        </p:txBody>
      </p:sp>
      <p:cxnSp>
        <p:nvCxnSpPr>
          <p:cNvPr id="11" name="直接连接符 10">
            <a:extLst>
              <a:ext uri="{FF2B5EF4-FFF2-40B4-BE49-F238E27FC236}">
                <a16:creationId xmlns:a16="http://schemas.microsoft.com/office/drawing/2014/main" xmlns="" id="{D3C5A515-52F1-4FCC-B674-2DAA7888B5AE}"/>
              </a:ext>
            </a:extLst>
          </p:cNvPr>
          <p:cNvCxnSpPr>
            <a:cxnSpLocks/>
          </p:cNvCxnSpPr>
          <p:nvPr/>
        </p:nvCxnSpPr>
        <p:spPr>
          <a:xfrm flipH="1">
            <a:off x="611560" y="1131590"/>
            <a:ext cx="136570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2" name="等腰三角形 11">
            <a:extLst>
              <a:ext uri="{FF2B5EF4-FFF2-40B4-BE49-F238E27FC236}">
                <a16:creationId xmlns:a16="http://schemas.microsoft.com/office/drawing/2014/main" xmlns="" id="{38334989-9AD3-4201-BFA3-31FE976837B7}"/>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3" name="直接连接符 12">
            <a:extLst>
              <a:ext uri="{FF2B5EF4-FFF2-40B4-BE49-F238E27FC236}">
                <a16:creationId xmlns:a16="http://schemas.microsoft.com/office/drawing/2014/main" xmlns="" id="{628E0460-33DC-4AB6-8DC5-65E1B6A5E566}"/>
              </a:ext>
            </a:extLst>
          </p:cNvPr>
          <p:cNvCxnSpPr>
            <a:cxnSpLocks/>
          </p:cNvCxnSpPr>
          <p:nvPr/>
        </p:nvCxnSpPr>
        <p:spPr>
          <a:xfrm>
            <a:off x="3707904" y="521032"/>
            <a:ext cx="5436096"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4" name="等腰三角形 13">
            <a:extLst>
              <a:ext uri="{FF2B5EF4-FFF2-40B4-BE49-F238E27FC236}">
                <a16:creationId xmlns:a16="http://schemas.microsoft.com/office/drawing/2014/main" xmlns="" id="{152CCD21-E20B-4EA0-B3A6-37ABAF585412}"/>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5" name="组合 14">
            <a:extLst>
              <a:ext uri="{FF2B5EF4-FFF2-40B4-BE49-F238E27FC236}">
                <a16:creationId xmlns:a16="http://schemas.microsoft.com/office/drawing/2014/main" xmlns="" id="{1E591FA1-3665-4B13-B00F-8D212CBF9718}"/>
              </a:ext>
            </a:extLst>
          </p:cNvPr>
          <p:cNvGrpSpPr/>
          <p:nvPr/>
        </p:nvGrpSpPr>
        <p:grpSpPr>
          <a:xfrm>
            <a:off x="1907704" y="1491630"/>
            <a:ext cx="5184576" cy="886338"/>
            <a:chOff x="998244" y="1469467"/>
            <a:chExt cx="6912769" cy="1181784"/>
          </a:xfrm>
        </p:grpSpPr>
        <p:grpSp>
          <p:nvGrpSpPr>
            <p:cNvPr id="16" name="组合 15">
              <a:extLst>
                <a:ext uri="{FF2B5EF4-FFF2-40B4-BE49-F238E27FC236}">
                  <a16:creationId xmlns:a16="http://schemas.microsoft.com/office/drawing/2014/main" xmlns="" id="{7FC0DD3E-E04A-4AC1-8FFB-86323D9624AC}"/>
                </a:ext>
              </a:extLst>
            </p:cNvPr>
            <p:cNvGrpSpPr/>
            <p:nvPr/>
          </p:nvGrpSpPr>
          <p:grpSpPr>
            <a:xfrm>
              <a:off x="998244" y="1469467"/>
              <a:ext cx="6912769" cy="1048170"/>
              <a:chOff x="3287072" y="1345115"/>
              <a:chExt cx="5434236" cy="823983"/>
            </a:xfrm>
          </p:grpSpPr>
          <p:sp>
            <p:nvSpPr>
              <p:cNvPr id="20" name="矩形 19">
                <a:extLst>
                  <a:ext uri="{FF2B5EF4-FFF2-40B4-BE49-F238E27FC236}">
                    <a16:creationId xmlns:a16="http://schemas.microsoft.com/office/drawing/2014/main" xmlns="" id="{373955A5-C0F7-495A-B8B8-0FCE5BDCFFD2}"/>
                  </a:ext>
                </a:extLst>
              </p:cNvPr>
              <p:cNvSpPr/>
              <p:nvPr/>
            </p:nvSpPr>
            <p:spPr>
              <a:xfrm>
                <a:off x="3287072" y="1413123"/>
                <a:ext cx="5434236" cy="755975"/>
              </a:xfrm>
              <a:prstGeom prst="rect">
                <a:avLst/>
              </a:prstGeom>
              <a:noFill/>
              <a:ln w="6350" cmpd="sng">
                <a:solidFill>
                  <a:schemeClr val="accent2"/>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1" name="矩形 20">
                <a:extLst>
                  <a:ext uri="{FF2B5EF4-FFF2-40B4-BE49-F238E27FC236}">
                    <a16:creationId xmlns:a16="http://schemas.microsoft.com/office/drawing/2014/main" xmlns="" id="{0305D083-11F5-4676-9529-6E96627EF181}"/>
                  </a:ext>
                </a:extLst>
              </p:cNvPr>
              <p:cNvSpPr/>
              <p:nvPr/>
            </p:nvSpPr>
            <p:spPr>
              <a:xfrm>
                <a:off x="3355880" y="1345115"/>
                <a:ext cx="600362" cy="698235"/>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b">
                <a:normAutofit/>
              </a:bodyPr>
              <a:lstStyle/>
              <a:p>
                <a:pPr algn="ctr"/>
                <a:r>
                  <a:rPr lang="en-US" sz="2500" dirty="0"/>
                  <a:t>02</a:t>
                </a:r>
              </a:p>
            </p:txBody>
          </p:sp>
        </p:grpSp>
        <p:sp>
          <p:nvSpPr>
            <p:cNvPr id="19" name="矩形 18">
              <a:extLst>
                <a:ext uri="{FF2B5EF4-FFF2-40B4-BE49-F238E27FC236}">
                  <a16:creationId xmlns:a16="http://schemas.microsoft.com/office/drawing/2014/main" xmlns="" id="{DD5E19FD-B3E8-410A-A7FD-220521CD28AF}"/>
                </a:ext>
              </a:extLst>
            </p:cNvPr>
            <p:cNvSpPr/>
            <p:nvPr/>
          </p:nvSpPr>
          <p:spPr>
            <a:xfrm>
              <a:off x="1962468" y="1715147"/>
              <a:ext cx="5876172" cy="936104"/>
            </a:xfrm>
            <a:prstGeom prst="rect">
              <a:avLst/>
            </a:prstGeom>
            <a:noFill/>
            <a:ln w="25400" cap="flat">
              <a:noFill/>
              <a:miter lim="400000"/>
            </a:ln>
            <a:effectLst/>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square" lIns="0" tIns="0" rIns="0" bIns="0" anchor="t">
              <a:normAutofit/>
            </a:bodyPr>
            <a:lstStyle/>
            <a:p>
              <a:pPr>
                <a:lnSpc>
                  <a:spcPts val="2000"/>
                </a:lnSpc>
              </a:pPr>
              <a:r>
                <a:rPr lang="zh-CN" altLang="en-US" sz="1400" dirty="0"/>
                <a:t>人格发育不全，也制约于脑的唤醒水平低下、边缘脑功能低下和外周自主神经系统的机能不足。</a:t>
              </a:r>
              <a:endParaRPr lang="en-US" altLang="zh-CN" sz="1400" dirty="0"/>
            </a:p>
          </p:txBody>
        </p:sp>
      </p:grpSp>
      <p:sp>
        <p:nvSpPr>
          <p:cNvPr id="55" name="文本框 54">
            <a:extLst>
              <a:ext uri="{FF2B5EF4-FFF2-40B4-BE49-F238E27FC236}">
                <a16:creationId xmlns:a16="http://schemas.microsoft.com/office/drawing/2014/main" xmlns="" id="{ED11C897-6DC3-4B7A-8B1A-9D0C854155AB}"/>
              </a:ext>
            </a:extLst>
          </p:cNvPr>
          <p:cNvSpPr txBox="1"/>
          <p:nvPr/>
        </p:nvSpPr>
        <p:spPr>
          <a:xfrm>
            <a:off x="2088232" y="2689631"/>
            <a:ext cx="5220072" cy="1346907"/>
          </a:xfrm>
          <a:prstGeom prst="rect">
            <a:avLst/>
          </a:prstGeom>
          <a:noFill/>
        </p:spPr>
        <p:txBody>
          <a:bodyPr wrap="square">
            <a:spAutoFit/>
          </a:bodyPr>
          <a:lstStyle/>
          <a:p>
            <a:pPr>
              <a:lnSpc>
                <a:spcPts val="2000"/>
              </a:lnSpc>
            </a:pPr>
            <a:r>
              <a:rPr lang="zh-CN" altLang="en-US" sz="1200" dirty="0"/>
              <a:t>在注射肾上腺素后，人格障碍者血压的收缩压上升、心率增加更显著。</a:t>
            </a:r>
            <a:endParaRPr lang="en-US" altLang="zh-CN" sz="1200" dirty="0"/>
          </a:p>
          <a:p>
            <a:pPr>
              <a:lnSpc>
                <a:spcPts val="2000"/>
              </a:lnSpc>
            </a:pPr>
            <a:r>
              <a:rPr lang="zh-CN" altLang="en-US" sz="1200" dirty="0"/>
              <a:t>同时，在安静状态下，人格障碍者的皮肤电低于对照组；</a:t>
            </a:r>
            <a:endParaRPr lang="en-US" altLang="zh-CN" sz="1200" dirty="0"/>
          </a:p>
          <a:p>
            <a:pPr>
              <a:lnSpc>
                <a:spcPts val="2000"/>
              </a:lnSpc>
            </a:pPr>
            <a:r>
              <a:rPr lang="zh-CN" altLang="en-US" sz="1200" dirty="0"/>
              <a:t>而在进行某项操作活动时，人格障碍组的皮肤电活动增加得不明显；</a:t>
            </a:r>
            <a:endParaRPr lang="en-US" altLang="zh-CN" sz="1200" dirty="0"/>
          </a:p>
          <a:p>
            <a:pPr>
              <a:lnSpc>
                <a:spcPts val="2000"/>
              </a:lnSpc>
            </a:pPr>
            <a:r>
              <a:rPr lang="zh-CN" altLang="en-US" sz="1200" dirty="0"/>
              <a:t>操作活动结束后，人格障碍组的皮肤电活动下降得比安静时的水平还低；</a:t>
            </a:r>
            <a:endParaRPr lang="en-US" altLang="zh-CN" sz="1200" dirty="0"/>
          </a:p>
          <a:p>
            <a:pPr>
              <a:lnSpc>
                <a:spcPts val="2000"/>
              </a:lnSpc>
            </a:pPr>
            <a:r>
              <a:rPr lang="zh-CN" altLang="en-US" sz="1200" dirty="0"/>
              <a:t>重复刺激时，人格障碍组的皮肤电反应适应得较快。</a:t>
            </a:r>
          </a:p>
        </p:txBody>
      </p:sp>
      <p:sp>
        <p:nvSpPr>
          <p:cNvPr id="5" name="椭圆 4">
            <a:extLst>
              <a:ext uri="{FF2B5EF4-FFF2-40B4-BE49-F238E27FC236}">
                <a16:creationId xmlns:a16="http://schemas.microsoft.com/office/drawing/2014/main" xmlns="" id="{E0FD9E24-336B-48C6-9B20-65596D34597E}"/>
              </a:ext>
            </a:extLst>
          </p:cNvPr>
          <p:cNvSpPr/>
          <p:nvPr/>
        </p:nvSpPr>
        <p:spPr>
          <a:xfrm>
            <a:off x="1929145" y="2765533"/>
            <a:ext cx="166256" cy="1662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a:extLst>
              <a:ext uri="{FF2B5EF4-FFF2-40B4-BE49-F238E27FC236}">
                <a16:creationId xmlns:a16="http://schemas.microsoft.com/office/drawing/2014/main" xmlns="" id="{C1F79F57-7FD8-400A-9DA2-13A860D96E34}"/>
              </a:ext>
            </a:extLst>
          </p:cNvPr>
          <p:cNvSpPr/>
          <p:nvPr/>
        </p:nvSpPr>
        <p:spPr>
          <a:xfrm>
            <a:off x="1929145" y="3040374"/>
            <a:ext cx="166256" cy="1662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a:extLst>
              <a:ext uri="{FF2B5EF4-FFF2-40B4-BE49-F238E27FC236}">
                <a16:creationId xmlns:a16="http://schemas.microsoft.com/office/drawing/2014/main" xmlns="" id="{396A39B9-C961-49D0-9A69-D5F65FF67442}"/>
              </a:ext>
            </a:extLst>
          </p:cNvPr>
          <p:cNvSpPr/>
          <p:nvPr/>
        </p:nvSpPr>
        <p:spPr>
          <a:xfrm>
            <a:off x="1929145" y="3292374"/>
            <a:ext cx="166256" cy="1662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a:extLst>
              <a:ext uri="{FF2B5EF4-FFF2-40B4-BE49-F238E27FC236}">
                <a16:creationId xmlns:a16="http://schemas.microsoft.com/office/drawing/2014/main" xmlns="" id="{BB8A3ED4-D670-491C-B4C9-4EF74ABA46F4}"/>
              </a:ext>
            </a:extLst>
          </p:cNvPr>
          <p:cNvSpPr/>
          <p:nvPr/>
        </p:nvSpPr>
        <p:spPr>
          <a:xfrm>
            <a:off x="1929145" y="3544374"/>
            <a:ext cx="166256" cy="1662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a:extLst>
              <a:ext uri="{FF2B5EF4-FFF2-40B4-BE49-F238E27FC236}">
                <a16:creationId xmlns:a16="http://schemas.microsoft.com/office/drawing/2014/main" xmlns="" id="{89B1FAE7-ED09-4E5A-AAB6-07946B236CE5}"/>
              </a:ext>
            </a:extLst>
          </p:cNvPr>
          <p:cNvSpPr/>
          <p:nvPr/>
        </p:nvSpPr>
        <p:spPr>
          <a:xfrm>
            <a:off x="1929145" y="3795886"/>
            <a:ext cx="166256" cy="1662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52677098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itle 1">
            <a:extLst>
              <a:ext uri="{FF2B5EF4-FFF2-40B4-BE49-F238E27FC236}">
                <a16:creationId xmlns:a16="http://schemas.microsoft.com/office/drawing/2014/main" xmlns="" id="{6F3E8717-D482-43C9-A9A8-19AC3F26E6ED}"/>
              </a:ext>
            </a:extLst>
          </p:cNvPr>
          <p:cNvSpPr txBox="1">
            <a:spLocks/>
          </p:cNvSpPr>
          <p:nvPr/>
        </p:nvSpPr>
        <p:spPr>
          <a:xfrm>
            <a:off x="539552" y="331293"/>
            <a:ext cx="331236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心理与行为的生物基础</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5" name="矩形 34">
            <a:extLst>
              <a:ext uri="{FF2B5EF4-FFF2-40B4-BE49-F238E27FC236}">
                <a16:creationId xmlns:a16="http://schemas.microsoft.com/office/drawing/2014/main" xmlns="" id="{D3869428-D7B9-456F-9803-6005BC2FC669}"/>
              </a:ext>
            </a:extLst>
          </p:cNvPr>
          <p:cNvSpPr/>
          <p:nvPr/>
        </p:nvSpPr>
        <p:spPr>
          <a:xfrm>
            <a:off x="53955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二、关于人格障碍</a:t>
            </a:r>
          </a:p>
        </p:txBody>
      </p:sp>
      <p:cxnSp>
        <p:nvCxnSpPr>
          <p:cNvPr id="11" name="直接连接符 10">
            <a:extLst>
              <a:ext uri="{FF2B5EF4-FFF2-40B4-BE49-F238E27FC236}">
                <a16:creationId xmlns:a16="http://schemas.microsoft.com/office/drawing/2014/main" xmlns="" id="{D3C5A515-52F1-4FCC-B674-2DAA7888B5AE}"/>
              </a:ext>
            </a:extLst>
          </p:cNvPr>
          <p:cNvCxnSpPr>
            <a:cxnSpLocks/>
          </p:cNvCxnSpPr>
          <p:nvPr/>
        </p:nvCxnSpPr>
        <p:spPr>
          <a:xfrm flipH="1">
            <a:off x="611560" y="1131590"/>
            <a:ext cx="136570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2" name="等腰三角形 11">
            <a:extLst>
              <a:ext uri="{FF2B5EF4-FFF2-40B4-BE49-F238E27FC236}">
                <a16:creationId xmlns:a16="http://schemas.microsoft.com/office/drawing/2014/main" xmlns="" id="{38334989-9AD3-4201-BFA3-31FE976837B7}"/>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3" name="直接连接符 12">
            <a:extLst>
              <a:ext uri="{FF2B5EF4-FFF2-40B4-BE49-F238E27FC236}">
                <a16:creationId xmlns:a16="http://schemas.microsoft.com/office/drawing/2014/main" xmlns="" id="{628E0460-33DC-4AB6-8DC5-65E1B6A5E566}"/>
              </a:ext>
            </a:extLst>
          </p:cNvPr>
          <p:cNvCxnSpPr>
            <a:cxnSpLocks/>
          </p:cNvCxnSpPr>
          <p:nvPr/>
        </p:nvCxnSpPr>
        <p:spPr>
          <a:xfrm>
            <a:off x="3707904" y="521032"/>
            <a:ext cx="5436096"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4" name="等腰三角形 13">
            <a:extLst>
              <a:ext uri="{FF2B5EF4-FFF2-40B4-BE49-F238E27FC236}">
                <a16:creationId xmlns:a16="http://schemas.microsoft.com/office/drawing/2014/main" xmlns="" id="{152CCD21-E20B-4EA0-B3A6-37ABAF585412}"/>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5" name="组合 14">
            <a:extLst>
              <a:ext uri="{FF2B5EF4-FFF2-40B4-BE49-F238E27FC236}">
                <a16:creationId xmlns:a16="http://schemas.microsoft.com/office/drawing/2014/main" xmlns="" id="{1E591FA1-3665-4B13-B00F-8D212CBF9718}"/>
              </a:ext>
            </a:extLst>
          </p:cNvPr>
          <p:cNvGrpSpPr/>
          <p:nvPr/>
        </p:nvGrpSpPr>
        <p:grpSpPr>
          <a:xfrm>
            <a:off x="1907704" y="1491630"/>
            <a:ext cx="5184576" cy="886338"/>
            <a:chOff x="998244" y="1469467"/>
            <a:chExt cx="6912769" cy="1181784"/>
          </a:xfrm>
        </p:grpSpPr>
        <p:grpSp>
          <p:nvGrpSpPr>
            <p:cNvPr id="16" name="组合 15">
              <a:extLst>
                <a:ext uri="{FF2B5EF4-FFF2-40B4-BE49-F238E27FC236}">
                  <a16:creationId xmlns:a16="http://schemas.microsoft.com/office/drawing/2014/main" xmlns="" id="{7FC0DD3E-E04A-4AC1-8FFB-86323D9624AC}"/>
                </a:ext>
              </a:extLst>
            </p:cNvPr>
            <p:cNvGrpSpPr/>
            <p:nvPr/>
          </p:nvGrpSpPr>
          <p:grpSpPr>
            <a:xfrm>
              <a:off x="998244" y="1469467"/>
              <a:ext cx="6912769" cy="1048170"/>
              <a:chOff x="3287072" y="1345115"/>
              <a:chExt cx="5434236" cy="823983"/>
            </a:xfrm>
          </p:grpSpPr>
          <p:sp>
            <p:nvSpPr>
              <p:cNvPr id="20" name="矩形 19">
                <a:extLst>
                  <a:ext uri="{FF2B5EF4-FFF2-40B4-BE49-F238E27FC236}">
                    <a16:creationId xmlns:a16="http://schemas.microsoft.com/office/drawing/2014/main" xmlns="" id="{373955A5-C0F7-495A-B8B8-0FCE5BDCFFD2}"/>
                  </a:ext>
                </a:extLst>
              </p:cNvPr>
              <p:cNvSpPr/>
              <p:nvPr/>
            </p:nvSpPr>
            <p:spPr>
              <a:xfrm>
                <a:off x="3287072" y="1413123"/>
                <a:ext cx="5434236" cy="755975"/>
              </a:xfrm>
              <a:prstGeom prst="rect">
                <a:avLst/>
              </a:prstGeom>
              <a:noFill/>
              <a:ln w="6350" cmpd="sng">
                <a:solidFill>
                  <a:schemeClr val="accent2"/>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1" name="矩形 20">
                <a:extLst>
                  <a:ext uri="{FF2B5EF4-FFF2-40B4-BE49-F238E27FC236}">
                    <a16:creationId xmlns:a16="http://schemas.microsoft.com/office/drawing/2014/main" xmlns="" id="{0305D083-11F5-4676-9529-6E96627EF181}"/>
                  </a:ext>
                </a:extLst>
              </p:cNvPr>
              <p:cNvSpPr/>
              <p:nvPr/>
            </p:nvSpPr>
            <p:spPr>
              <a:xfrm>
                <a:off x="3355880" y="1345115"/>
                <a:ext cx="600362" cy="698235"/>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b">
                <a:normAutofit/>
              </a:bodyPr>
              <a:lstStyle/>
              <a:p>
                <a:pPr algn="ctr"/>
                <a:r>
                  <a:rPr lang="en-US" sz="2500" dirty="0"/>
                  <a:t>03</a:t>
                </a:r>
              </a:p>
            </p:txBody>
          </p:sp>
        </p:grpSp>
        <p:sp>
          <p:nvSpPr>
            <p:cNvPr id="19" name="矩形 18">
              <a:extLst>
                <a:ext uri="{FF2B5EF4-FFF2-40B4-BE49-F238E27FC236}">
                  <a16:creationId xmlns:a16="http://schemas.microsoft.com/office/drawing/2014/main" xmlns="" id="{DD5E19FD-B3E8-410A-A7FD-220521CD28AF}"/>
                </a:ext>
              </a:extLst>
            </p:cNvPr>
            <p:cNvSpPr/>
            <p:nvPr/>
          </p:nvSpPr>
          <p:spPr>
            <a:xfrm>
              <a:off x="1962468" y="1715147"/>
              <a:ext cx="5876172" cy="936104"/>
            </a:xfrm>
            <a:prstGeom prst="rect">
              <a:avLst/>
            </a:prstGeom>
            <a:noFill/>
            <a:ln w="25400" cap="flat">
              <a:noFill/>
              <a:miter lim="400000"/>
            </a:ln>
            <a:effectLst/>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square" lIns="0" tIns="0" rIns="0" bIns="0" anchor="t">
              <a:normAutofit/>
            </a:bodyPr>
            <a:lstStyle/>
            <a:p>
              <a:pPr>
                <a:lnSpc>
                  <a:spcPts val="2000"/>
                </a:lnSpc>
              </a:pPr>
              <a:r>
                <a:rPr lang="zh-CN" altLang="en-US" sz="1400" dirty="0"/>
                <a:t>但人格障碍的成因是很复杂的，包括生理、心理以及社会文化的因素。</a:t>
              </a:r>
              <a:endParaRPr lang="en-US" altLang="zh-CN" sz="1400" dirty="0"/>
            </a:p>
          </p:txBody>
        </p:sp>
      </p:grpSp>
      <p:sp>
        <p:nvSpPr>
          <p:cNvPr id="17" name="文本框 16">
            <a:extLst>
              <a:ext uri="{FF2B5EF4-FFF2-40B4-BE49-F238E27FC236}">
                <a16:creationId xmlns:a16="http://schemas.microsoft.com/office/drawing/2014/main" xmlns="" id="{FD56CD1F-E918-449B-B8A6-2F05C5094205}"/>
              </a:ext>
            </a:extLst>
          </p:cNvPr>
          <p:cNvSpPr txBox="1"/>
          <p:nvPr/>
        </p:nvSpPr>
        <p:spPr>
          <a:xfrm>
            <a:off x="1137856" y="2497344"/>
            <a:ext cx="7128792" cy="1859868"/>
          </a:xfrm>
          <a:prstGeom prst="rect">
            <a:avLst/>
          </a:prstGeom>
          <a:noFill/>
        </p:spPr>
        <p:txBody>
          <a:bodyPr wrap="square">
            <a:spAutoFit/>
          </a:bodyPr>
          <a:lstStyle/>
          <a:p>
            <a:pPr>
              <a:lnSpc>
                <a:spcPts val="2000"/>
              </a:lnSpc>
            </a:pPr>
            <a:r>
              <a:rPr lang="zh-CN" altLang="en-US" sz="1200" dirty="0"/>
              <a:t>有人从发展病理 心理学的角度提出“代际—脑—经验模型”来解释边缘性人格障碍的病理机制，认为人格障 碍患者往往具有上代基因遗传所决定的易感素质（如情绪和冲动行为失调的神经生物易感 性等）；</a:t>
            </a:r>
            <a:endParaRPr lang="en-US" altLang="zh-CN" sz="1200" dirty="0"/>
          </a:p>
          <a:p>
            <a:pPr>
              <a:lnSpc>
                <a:spcPts val="2000"/>
              </a:lnSpc>
            </a:pPr>
            <a:r>
              <a:rPr lang="zh-CN" altLang="en-US" sz="1200" dirty="0"/>
              <a:t>同时，儿童大脑发育过程的重要时期中出现的长期不良经验，如身体、性或心理的虐 待，会给儿童带来脑神经生化系统和结构的不良改变，尤其是下丘脑—垂体—肾上腺皮质、 自主神经系统和边缘系统的改变，从而增加了边缘性人格障碍及其众多共病的易患性；</a:t>
            </a:r>
            <a:endParaRPr lang="en-US" altLang="zh-CN" sz="1200" dirty="0"/>
          </a:p>
          <a:p>
            <a:pPr>
              <a:lnSpc>
                <a:spcPts val="2000"/>
              </a:lnSpc>
            </a:pPr>
            <a:r>
              <a:rPr lang="zh-CN" altLang="en-US" sz="1200" dirty="0"/>
              <a:t>上述两方面的因素交互作用，逐渐形成人格障碍的脑神经生物学基础，在与特定不良刺激的交互 作用下发展为特定人格障碍</a:t>
            </a:r>
          </a:p>
        </p:txBody>
      </p:sp>
      <p:sp>
        <p:nvSpPr>
          <p:cNvPr id="3" name="椭圆 2">
            <a:extLst>
              <a:ext uri="{FF2B5EF4-FFF2-40B4-BE49-F238E27FC236}">
                <a16:creationId xmlns:a16="http://schemas.microsoft.com/office/drawing/2014/main" xmlns="" id="{93CF375E-ED5B-41FB-8D04-D1FABEACAC12}"/>
              </a:ext>
            </a:extLst>
          </p:cNvPr>
          <p:cNvSpPr/>
          <p:nvPr/>
        </p:nvSpPr>
        <p:spPr>
          <a:xfrm>
            <a:off x="971600" y="2587532"/>
            <a:ext cx="166256" cy="1662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a:extLst>
              <a:ext uri="{FF2B5EF4-FFF2-40B4-BE49-F238E27FC236}">
                <a16:creationId xmlns:a16="http://schemas.microsoft.com/office/drawing/2014/main" xmlns="" id="{C1F85164-A936-44F2-A1BB-AAD117FCD783}"/>
              </a:ext>
            </a:extLst>
          </p:cNvPr>
          <p:cNvSpPr/>
          <p:nvPr/>
        </p:nvSpPr>
        <p:spPr>
          <a:xfrm>
            <a:off x="971600" y="3113132"/>
            <a:ext cx="166256" cy="1662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a:extLst>
              <a:ext uri="{FF2B5EF4-FFF2-40B4-BE49-F238E27FC236}">
                <a16:creationId xmlns:a16="http://schemas.microsoft.com/office/drawing/2014/main" xmlns="" id="{42623ECB-103F-4D2E-9930-D56DF72AEB4A}"/>
              </a:ext>
            </a:extLst>
          </p:cNvPr>
          <p:cNvSpPr/>
          <p:nvPr/>
        </p:nvSpPr>
        <p:spPr>
          <a:xfrm>
            <a:off x="971600" y="3847532"/>
            <a:ext cx="166256" cy="1662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33259331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TextBox 22"/>
          <p:cNvSpPr txBox="1"/>
          <p:nvPr/>
        </p:nvSpPr>
        <p:spPr>
          <a:xfrm>
            <a:off x="4355976" y="1832894"/>
            <a:ext cx="2695640" cy="1695575"/>
          </a:xfrm>
          <a:prstGeom prst="rect">
            <a:avLst/>
          </a:prstGeom>
          <a:noFill/>
        </p:spPr>
        <p:txBody>
          <a:bodyPr wrap="none" lIns="0" tIns="0" rIns="0" bIns="0" anchor="ctr" anchorCtr="0">
            <a:normAutofit/>
          </a:bodyPr>
          <a:lstStyle/>
          <a:p>
            <a:r>
              <a:rPr lang="zh-CN" altLang="en-US" sz="3600" b="1" dirty="0">
                <a:solidFill>
                  <a:srgbClr val="F8A724"/>
                </a:solidFill>
                <a:latin typeface="+mj-ea"/>
                <a:cs typeface="+mn-ea"/>
                <a:sym typeface="inpin heiti" panose="00000500000000000000" pitchFamily="2" charset="-122"/>
              </a:rPr>
              <a:t>第二章</a:t>
            </a:r>
            <a:endParaRPr lang="en-US" altLang="zh-CN" sz="3600" b="1" dirty="0">
              <a:solidFill>
                <a:srgbClr val="F8A724"/>
              </a:solidFill>
              <a:latin typeface="+mj-ea"/>
              <a:cs typeface="+mn-ea"/>
              <a:sym typeface="inpin heiti" panose="00000500000000000000" pitchFamily="2" charset="-122"/>
            </a:endParaRPr>
          </a:p>
          <a:p>
            <a:r>
              <a:rPr lang="zh-CN" altLang="en-US" sz="3200" b="1" dirty="0">
                <a:solidFill>
                  <a:schemeClr val="accent1">
                    <a:lumMod val="100000"/>
                  </a:schemeClr>
                </a:solidFill>
                <a:latin typeface="+mj-ea"/>
                <a:cs typeface="+mn-ea"/>
                <a:sym typeface="inpin heiti" panose="00000500000000000000" pitchFamily="2" charset="-122"/>
              </a:rPr>
              <a:t>大学生心理健康教育</a:t>
            </a:r>
            <a:endParaRPr lang="en-US" altLang="zh-CN" sz="3200" b="1" dirty="0">
              <a:solidFill>
                <a:schemeClr val="accent1">
                  <a:lumMod val="100000"/>
                </a:schemeClr>
              </a:solidFill>
              <a:latin typeface="+mj-ea"/>
              <a:cs typeface="+mn-ea"/>
              <a:sym typeface="inpin heiti" panose="00000500000000000000" pitchFamily="2" charset="-122"/>
            </a:endParaRPr>
          </a:p>
          <a:p>
            <a:r>
              <a:rPr lang="zh-CN" altLang="en-US" sz="3200" b="1" dirty="0">
                <a:solidFill>
                  <a:schemeClr val="accent1">
                    <a:lumMod val="100000"/>
                  </a:schemeClr>
                </a:solidFill>
                <a:latin typeface="+mj-ea"/>
                <a:cs typeface="+mn-ea"/>
                <a:sym typeface="inpin heiti" panose="00000500000000000000" pitchFamily="2" charset="-122"/>
              </a:rPr>
              <a:t>的生物基础</a:t>
            </a:r>
          </a:p>
          <a:p>
            <a:endParaRPr lang="zh-CN" altLang="en-US" sz="3600" b="1" dirty="0">
              <a:solidFill>
                <a:schemeClr val="accent1">
                  <a:lumMod val="100000"/>
                </a:schemeClr>
              </a:solidFill>
              <a:latin typeface="+mj-ea"/>
              <a:cs typeface="+mn-ea"/>
              <a:sym typeface="inpin heiti" panose="00000500000000000000" pitchFamily="2" charset="-122"/>
            </a:endParaRPr>
          </a:p>
        </p:txBody>
      </p:sp>
      <p:grpSp>
        <p:nvGrpSpPr>
          <p:cNvPr id="4" name="组合 3">
            <a:extLst>
              <a:ext uri="{FF2B5EF4-FFF2-40B4-BE49-F238E27FC236}">
                <a16:creationId xmlns:a16="http://schemas.microsoft.com/office/drawing/2014/main" xmlns="" id="{5B180698-99EB-4E4D-95F2-23AAC5B72B68}"/>
              </a:ext>
            </a:extLst>
          </p:cNvPr>
          <p:cNvGrpSpPr/>
          <p:nvPr/>
        </p:nvGrpSpPr>
        <p:grpSpPr>
          <a:xfrm>
            <a:off x="1331640" y="659815"/>
            <a:ext cx="2872821" cy="3193462"/>
            <a:chOff x="1331640" y="659815"/>
            <a:chExt cx="2872821" cy="3193462"/>
          </a:xfrm>
        </p:grpSpPr>
        <p:sp>
          <p:nvSpPr>
            <p:cNvPr id="16" name="Freeform 5">
              <a:extLst>
                <a:ext uri="{FF2B5EF4-FFF2-40B4-BE49-F238E27FC236}">
                  <a16:creationId xmlns:a16="http://schemas.microsoft.com/office/drawing/2014/main" xmlns="" id="{4D0E1206-4129-401A-8E4E-97C9086AE882}"/>
                </a:ext>
              </a:extLst>
            </p:cNvPr>
            <p:cNvSpPr>
              <a:spLocks/>
            </p:cNvSpPr>
            <p:nvPr/>
          </p:nvSpPr>
          <p:spPr bwMode="auto">
            <a:xfrm>
              <a:off x="2545414" y="659815"/>
              <a:ext cx="1659047" cy="1878542"/>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8A7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7" name="Freeform 6">
              <a:extLst>
                <a:ext uri="{FF2B5EF4-FFF2-40B4-BE49-F238E27FC236}">
                  <a16:creationId xmlns:a16="http://schemas.microsoft.com/office/drawing/2014/main" xmlns="" id="{DE88DBC6-57A6-4F9A-B095-73EA5DD62006}"/>
                </a:ext>
              </a:extLst>
            </p:cNvPr>
            <p:cNvSpPr>
              <a:spLocks/>
            </p:cNvSpPr>
            <p:nvPr/>
          </p:nvSpPr>
          <p:spPr bwMode="auto">
            <a:xfrm>
              <a:off x="1564557" y="1223437"/>
              <a:ext cx="2319505" cy="2629840"/>
            </a:xfrm>
            <a:custGeom>
              <a:avLst/>
              <a:gdLst>
                <a:gd name="T0" fmla="*/ 72 w 595"/>
                <a:gd name="T1" fmla="*/ 665 h 674"/>
                <a:gd name="T2" fmla="*/ 24 w 595"/>
                <a:gd name="T3" fmla="*/ 665 h 674"/>
                <a:gd name="T4" fmla="*/ 0 w 595"/>
                <a:gd name="T5" fmla="*/ 624 h 674"/>
                <a:gd name="T6" fmla="*/ 0 w 595"/>
                <a:gd name="T7" fmla="*/ 50 h 674"/>
                <a:gd name="T8" fmla="*/ 24 w 595"/>
                <a:gd name="T9" fmla="*/ 9 h 674"/>
                <a:gd name="T10" fmla="*/ 72 w 595"/>
                <a:gd name="T11" fmla="*/ 9 h 674"/>
                <a:gd name="T12" fmla="*/ 571 w 595"/>
                <a:gd name="T13" fmla="*/ 296 h 674"/>
                <a:gd name="T14" fmla="*/ 595 w 595"/>
                <a:gd name="T15" fmla="*/ 337 h 674"/>
                <a:gd name="T16" fmla="*/ 571 w 595"/>
                <a:gd name="T17" fmla="*/ 378 h 674"/>
                <a:gd name="T18" fmla="*/ 72 w 595"/>
                <a:gd name="T19" fmla="*/ 665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5" h="674">
                  <a:moveTo>
                    <a:pt x="72" y="665"/>
                  </a:moveTo>
                  <a:cubicBezTo>
                    <a:pt x="57" y="674"/>
                    <a:pt x="39" y="674"/>
                    <a:pt x="24" y="665"/>
                  </a:cubicBezTo>
                  <a:cubicBezTo>
                    <a:pt x="9" y="657"/>
                    <a:pt x="0" y="641"/>
                    <a:pt x="0" y="624"/>
                  </a:cubicBezTo>
                  <a:cubicBezTo>
                    <a:pt x="0" y="50"/>
                    <a:pt x="0" y="50"/>
                    <a:pt x="0" y="50"/>
                  </a:cubicBezTo>
                  <a:cubicBezTo>
                    <a:pt x="0" y="33"/>
                    <a:pt x="9" y="17"/>
                    <a:pt x="24" y="9"/>
                  </a:cubicBezTo>
                  <a:cubicBezTo>
                    <a:pt x="39" y="0"/>
                    <a:pt x="57" y="0"/>
                    <a:pt x="72" y="9"/>
                  </a:cubicBezTo>
                  <a:cubicBezTo>
                    <a:pt x="571" y="296"/>
                    <a:pt x="571" y="296"/>
                    <a:pt x="571" y="296"/>
                  </a:cubicBezTo>
                  <a:cubicBezTo>
                    <a:pt x="586" y="304"/>
                    <a:pt x="595" y="320"/>
                    <a:pt x="595" y="337"/>
                  </a:cubicBezTo>
                  <a:cubicBezTo>
                    <a:pt x="595" y="354"/>
                    <a:pt x="586" y="370"/>
                    <a:pt x="571" y="378"/>
                  </a:cubicBezTo>
                  <a:cubicBezTo>
                    <a:pt x="72" y="665"/>
                    <a:pt x="72" y="665"/>
                    <a:pt x="72" y="665"/>
                  </a:cubicBezTo>
                </a:path>
              </a:pathLst>
            </a:custGeom>
            <a:blipFill dpi="0" rotWithShape="1">
              <a:blip r:embed="rId4">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8" name="Freeform 7">
              <a:extLst>
                <a:ext uri="{FF2B5EF4-FFF2-40B4-BE49-F238E27FC236}">
                  <a16:creationId xmlns:a16="http://schemas.microsoft.com/office/drawing/2014/main" xmlns="" id="{DBB360F1-2516-4346-98C7-0DAA1B54DB3C}"/>
                </a:ext>
              </a:extLst>
            </p:cNvPr>
            <p:cNvSpPr>
              <a:spLocks/>
            </p:cNvSpPr>
            <p:nvPr/>
          </p:nvSpPr>
          <p:spPr bwMode="auto">
            <a:xfrm>
              <a:off x="1660025" y="1341532"/>
              <a:ext cx="2128569" cy="2394969"/>
            </a:xfrm>
            <a:custGeom>
              <a:avLst/>
              <a:gdLst>
                <a:gd name="T0" fmla="*/ 76 w 603"/>
                <a:gd name="T1" fmla="*/ 667 h 678"/>
                <a:gd name="T2" fmla="*/ 74 w 603"/>
                <a:gd name="T3" fmla="*/ 664 h 678"/>
                <a:gd name="T4" fmla="*/ 52 w 603"/>
                <a:gd name="T5" fmla="*/ 670 h 678"/>
                <a:gd name="T6" fmla="*/ 30 w 603"/>
                <a:gd name="T7" fmla="*/ 664 h 678"/>
                <a:gd name="T8" fmla="*/ 8 w 603"/>
                <a:gd name="T9" fmla="*/ 626 h 678"/>
                <a:gd name="T10" fmla="*/ 8 w 603"/>
                <a:gd name="T11" fmla="*/ 52 h 678"/>
                <a:gd name="T12" fmla="*/ 30 w 603"/>
                <a:gd name="T13" fmla="*/ 14 h 678"/>
                <a:gd name="T14" fmla="*/ 52 w 603"/>
                <a:gd name="T15" fmla="*/ 8 h 678"/>
                <a:gd name="T16" fmla="*/ 74 w 603"/>
                <a:gd name="T17" fmla="*/ 14 h 678"/>
                <a:gd name="T18" fmla="*/ 573 w 603"/>
                <a:gd name="T19" fmla="*/ 301 h 678"/>
                <a:gd name="T20" fmla="*/ 595 w 603"/>
                <a:gd name="T21" fmla="*/ 339 h 678"/>
                <a:gd name="T22" fmla="*/ 573 w 603"/>
                <a:gd name="T23" fmla="*/ 377 h 678"/>
                <a:gd name="T24" fmla="*/ 74 w 603"/>
                <a:gd name="T25" fmla="*/ 664 h 678"/>
                <a:gd name="T26" fmla="*/ 76 w 603"/>
                <a:gd name="T27" fmla="*/ 667 h 678"/>
                <a:gd name="T28" fmla="*/ 78 w 603"/>
                <a:gd name="T29" fmla="*/ 671 h 678"/>
                <a:gd name="T30" fmla="*/ 577 w 603"/>
                <a:gd name="T31" fmla="*/ 384 h 678"/>
                <a:gd name="T32" fmla="*/ 603 w 603"/>
                <a:gd name="T33" fmla="*/ 339 h 678"/>
                <a:gd name="T34" fmla="*/ 577 w 603"/>
                <a:gd name="T35" fmla="*/ 294 h 678"/>
                <a:gd name="T36" fmla="*/ 78 w 603"/>
                <a:gd name="T37" fmla="*/ 7 h 678"/>
                <a:gd name="T38" fmla="*/ 52 w 603"/>
                <a:gd name="T39" fmla="*/ 0 h 678"/>
                <a:gd name="T40" fmla="*/ 26 w 603"/>
                <a:gd name="T41" fmla="*/ 7 h 678"/>
                <a:gd name="T42" fmla="*/ 0 w 603"/>
                <a:gd name="T43" fmla="*/ 52 h 678"/>
                <a:gd name="T44" fmla="*/ 0 w 603"/>
                <a:gd name="T45" fmla="*/ 626 h 678"/>
                <a:gd name="T46" fmla="*/ 26 w 603"/>
                <a:gd name="T47" fmla="*/ 671 h 678"/>
                <a:gd name="T48" fmla="*/ 52 w 603"/>
                <a:gd name="T49" fmla="*/ 678 h 678"/>
                <a:gd name="T50" fmla="*/ 78 w 603"/>
                <a:gd name="T51" fmla="*/ 671 h 678"/>
                <a:gd name="T52" fmla="*/ 76 w 603"/>
                <a:gd name="T53" fmla="*/ 667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3" h="678">
                  <a:moveTo>
                    <a:pt x="76" y="667"/>
                  </a:moveTo>
                  <a:cubicBezTo>
                    <a:pt x="74" y="664"/>
                    <a:pt x="74" y="664"/>
                    <a:pt x="74" y="664"/>
                  </a:cubicBezTo>
                  <a:cubicBezTo>
                    <a:pt x="67" y="668"/>
                    <a:pt x="60" y="670"/>
                    <a:pt x="52" y="670"/>
                  </a:cubicBezTo>
                  <a:cubicBezTo>
                    <a:pt x="44" y="670"/>
                    <a:pt x="37" y="668"/>
                    <a:pt x="30" y="664"/>
                  </a:cubicBezTo>
                  <a:cubicBezTo>
                    <a:pt x="17" y="656"/>
                    <a:pt x="8" y="642"/>
                    <a:pt x="8" y="626"/>
                  </a:cubicBezTo>
                  <a:cubicBezTo>
                    <a:pt x="8" y="52"/>
                    <a:pt x="8" y="52"/>
                    <a:pt x="8" y="52"/>
                  </a:cubicBezTo>
                  <a:cubicBezTo>
                    <a:pt x="8" y="36"/>
                    <a:pt x="17" y="22"/>
                    <a:pt x="30" y="14"/>
                  </a:cubicBezTo>
                  <a:cubicBezTo>
                    <a:pt x="37" y="10"/>
                    <a:pt x="44" y="8"/>
                    <a:pt x="52" y="8"/>
                  </a:cubicBezTo>
                  <a:cubicBezTo>
                    <a:pt x="60" y="8"/>
                    <a:pt x="67" y="10"/>
                    <a:pt x="74" y="14"/>
                  </a:cubicBezTo>
                  <a:cubicBezTo>
                    <a:pt x="573" y="301"/>
                    <a:pt x="573" y="301"/>
                    <a:pt x="573" y="301"/>
                  </a:cubicBezTo>
                  <a:cubicBezTo>
                    <a:pt x="587" y="309"/>
                    <a:pt x="595" y="323"/>
                    <a:pt x="595" y="339"/>
                  </a:cubicBezTo>
                  <a:cubicBezTo>
                    <a:pt x="595" y="355"/>
                    <a:pt x="587" y="369"/>
                    <a:pt x="573" y="377"/>
                  </a:cubicBezTo>
                  <a:cubicBezTo>
                    <a:pt x="74" y="664"/>
                    <a:pt x="74" y="664"/>
                    <a:pt x="74" y="664"/>
                  </a:cubicBezTo>
                  <a:cubicBezTo>
                    <a:pt x="76" y="667"/>
                    <a:pt x="76" y="667"/>
                    <a:pt x="76" y="667"/>
                  </a:cubicBezTo>
                  <a:cubicBezTo>
                    <a:pt x="78" y="671"/>
                    <a:pt x="78" y="671"/>
                    <a:pt x="78" y="671"/>
                  </a:cubicBezTo>
                  <a:cubicBezTo>
                    <a:pt x="577" y="384"/>
                    <a:pt x="577" y="384"/>
                    <a:pt x="577" y="384"/>
                  </a:cubicBezTo>
                  <a:cubicBezTo>
                    <a:pt x="593" y="375"/>
                    <a:pt x="603" y="358"/>
                    <a:pt x="603" y="339"/>
                  </a:cubicBezTo>
                  <a:cubicBezTo>
                    <a:pt x="603" y="320"/>
                    <a:pt x="593" y="303"/>
                    <a:pt x="577" y="294"/>
                  </a:cubicBezTo>
                  <a:cubicBezTo>
                    <a:pt x="78" y="7"/>
                    <a:pt x="78" y="7"/>
                    <a:pt x="78" y="7"/>
                  </a:cubicBezTo>
                  <a:cubicBezTo>
                    <a:pt x="70" y="3"/>
                    <a:pt x="61" y="0"/>
                    <a:pt x="52" y="0"/>
                  </a:cubicBezTo>
                  <a:cubicBezTo>
                    <a:pt x="43" y="0"/>
                    <a:pt x="34" y="3"/>
                    <a:pt x="26" y="7"/>
                  </a:cubicBezTo>
                  <a:cubicBezTo>
                    <a:pt x="10" y="17"/>
                    <a:pt x="0" y="34"/>
                    <a:pt x="0" y="52"/>
                  </a:cubicBezTo>
                  <a:cubicBezTo>
                    <a:pt x="0" y="626"/>
                    <a:pt x="0" y="626"/>
                    <a:pt x="0" y="626"/>
                  </a:cubicBezTo>
                  <a:cubicBezTo>
                    <a:pt x="0" y="644"/>
                    <a:pt x="10" y="661"/>
                    <a:pt x="26" y="671"/>
                  </a:cubicBezTo>
                  <a:cubicBezTo>
                    <a:pt x="34" y="675"/>
                    <a:pt x="43" y="678"/>
                    <a:pt x="52" y="678"/>
                  </a:cubicBezTo>
                  <a:cubicBezTo>
                    <a:pt x="61" y="678"/>
                    <a:pt x="70" y="675"/>
                    <a:pt x="78" y="671"/>
                  </a:cubicBezTo>
                  <a:cubicBezTo>
                    <a:pt x="76" y="667"/>
                    <a:pt x="76" y="667"/>
                    <a:pt x="76" y="66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nvGrpSpPr>
            <p:cNvPr id="19" name="组合 18">
              <a:extLst>
                <a:ext uri="{FF2B5EF4-FFF2-40B4-BE49-F238E27FC236}">
                  <a16:creationId xmlns:a16="http://schemas.microsoft.com/office/drawing/2014/main" xmlns="" id="{9D39E53C-F414-4D07-BEF6-0AC0D23ABB56}"/>
                </a:ext>
              </a:extLst>
            </p:cNvPr>
            <p:cNvGrpSpPr/>
            <p:nvPr/>
          </p:nvGrpSpPr>
          <p:grpSpPr>
            <a:xfrm>
              <a:off x="1331640" y="2149966"/>
              <a:ext cx="688422" cy="776783"/>
              <a:chOff x="959665" y="1964065"/>
              <a:chExt cx="828675" cy="935038"/>
            </a:xfrm>
          </p:grpSpPr>
          <p:sp>
            <p:nvSpPr>
              <p:cNvPr id="20" name="Freeform 8">
                <a:extLst>
                  <a:ext uri="{FF2B5EF4-FFF2-40B4-BE49-F238E27FC236}">
                    <a16:creationId xmlns:a16="http://schemas.microsoft.com/office/drawing/2014/main" xmlns="" id="{C9C2C4FB-B4E3-457C-B7D0-FB10A71ED616}"/>
                  </a:ext>
                </a:extLst>
              </p:cNvPr>
              <p:cNvSpPr>
                <a:spLocks/>
              </p:cNvSpPr>
              <p:nvPr/>
            </p:nvSpPr>
            <p:spPr bwMode="auto">
              <a:xfrm>
                <a:off x="959665" y="1964065"/>
                <a:ext cx="395288" cy="935038"/>
              </a:xfrm>
              <a:custGeom>
                <a:avLst/>
                <a:gdLst>
                  <a:gd name="T0" fmla="*/ 15 w 93"/>
                  <a:gd name="T1" fmla="*/ 0 h 220"/>
                  <a:gd name="T2" fmla="*/ 8 w 93"/>
                  <a:gd name="T3" fmla="*/ 2 h 220"/>
                  <a:gd name="T4" fmla="*/ 0 w 93"/>
                  <a:gd name="T5" fmla="*/ 16 h 220"/>
                  <a:gd name="T6" fmla="*/ 0 w 93"/>
                  <a:gd name="T7" fmla="*/ 204 h 220"/>
                  <a:gd name="T8" fmla="*/ 8 w 93"/>
                  <a:gd name="T9" fmla="*/ 218 h 220"/>
                  <a:gd name="T10" fmla="*/ 16 w 93"/>
                  <a:gd name="T11" fmla="*/ 220 h 220"/>
                  <a:gd name="T12" fmla="*/ 23 w 93"/>
                  <a:gd name="T13" fmla="*/ 218 h 220"/>
                  <a:gd name="T14" fmla="*/ 93 w 93"/>
                  <a:gd name="T15" fmla="*/ 177 h 220"/>
                  <a:gd name="T16" fmla="*/ 93 w 93"/>
                  <a:gd name="T17" fmla="*/ 43 h 220"/>
                  <a:gd name="T18" fmla="*/ 23 w 93"/>
                  <a:gd name="T19" fmla="*/ 2 h 220"/>
                  <a:gd name="T20" fmla="*/ 15 w 93"/>
                  <a:gd name="T21"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220">
                    <a:moveTo>
                      <a:pt x="15" y="0"/>
                    </a:moveTo>
                    <a:cubicBezTo>
                      <a:pt x="13" y="0"/>
                      <a:pt x="10" y="1"/>
                      <a:pt x="8" y="2"/>
                    </a:cubicBezTo>
                    <a:cubicBezTo>
                      <a:pt x="3" y="5"/>
                      <a:pt x="0" y="10"/>
                      <a:pt x="0" y="16"/>
                    </a:cubicBezTo>
                    <a:cubicBezTo>
                      <a:pt x="0" y="204"/>
                      <a:pt x="0" y="204"/>
                      <a:pt x="0" y="204"/>
                    </a:cubicBezTo>
                    <a:cubicBezTo>
                      <a:pt x="0" y="210"/>
                      <a:pt x="3" y="215"/>
                      <a:pt x="8" y="218"/>
                    </a:cubicBezTo>
                    <a:cubicBezTo>
                      <a:pt x="10" y="219"/>
                      <a:pt x="13" y="220"/>
                      <a:pt x="16" y="220"/>
                    </a:cubicBezTo>
                    <a:cubicBezTo>
                      <a:pt x="18" y="220"/>
                      <a:pt x="21" y="219"/>
                      <a:pt x="23" y="218"/>
                    </a:cubicBezTo>
                    <a:cubicBezTo>
                      <a:pt x="93" y="177"/>
                      <a:pt x="93" y="177"/>
                      <a:pt x="93" y="177"/>
                    </a:cubicBezTo>
                    <a:cubicBezTo>
                      <a:pt x="93" y="43"/>
                      <a:pt x="93" y="43"/>
                      <a:pt x="93" y="43"/>
                    </a:cubicBezTo>
                    <a:cubicBezTo>
                      <a:pt x="23" y="2"/>
                      <a:pt x="23" y="2"/>
                      <a:pt x="23" y="2"/>
                    </a:cubicBezTo>
                    <a:cubicBezTo>
                      <a:pt x="21" y="1"/>
                      <a:pt x="18" y="0"/>
                      <a:pt x="15" y="0"/>
                    </a:cubicBezTo>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1" name="Freeform 9">
                <a:extLst>
                  <a:ext uri="{FF2B5EF4-FFF2-40B4-BE49-F238E27FC236}">
                    <a16:creationId xmlns:a16="http://schemas.microsoft.com/office/drawing/2014/main" xmlns="" id="{D6A26CD1-8202-4051-8B73-4C3610DFDE9A}"/>
                  </a:ext>
                </a:extLst>
              </p:cNvPr>
              <p:cNvSpPr>
                <a:spLocks/>
              </p:cNvSpPr>
              <p:nvPr/>
            </p:nvSpPr>
            <p:spPr bwMode="auto">
              <a:xfrm>
                <a:off x="1388290" y="2164090"/>
                <a:ext cx="400050" cy="536575"/>
              </a:xfrm>
              <a:custGeom>
                <a:avLst/>
                <a:gdLst>
                  <a:gd name="T0" fmla="*/ 0 w 94"/>
                  <a:gd name="T1" fmla="*/ 0 h 126"/>
                  <a:gd name="T2" fmla="*/ 0 w 94"/>
                  <a:gd name="T3" fmla="*/ 126 h 126"/>
                  <a:gd name="T4" fmla="*/ 86 w 94"/>
                  <a:gd name="T5" fmla="*/ 77 h 126"/>
                  <a:gd name="T6" fmla="*/ 94 w 94"/>
                  <a:gd name="T7" fmla="*/ 63 h 126"/>
                  <a:gd name="T8" fmla="*/ 86 w 94"/>
                  <a:gd name="T9" fmla="*/ 49 h 126"/>
                  <a:gd name="T10" fmla="*/ 0 w 94"/>
                  <a:gd name="T11" fmla="*/ 0 h 126"/>
                </a:gdLst>
                <a:ahLst/>
                <a:cxnLst>
                  <a:cxn ang="0">
                    <a:pos x="T0" y="T1"/>
                  </a:cxn>
                  <a:cxn ang="0">
                    <a:pos x="T2" y="T3"/>
                  </a:cxn>
                  <a:cxn ang="0">
                    <a:pos x="T4" y="T5"/>
                  </a:cxn>
                  <a:cxn ang="0">
                    <a:pos x="T6" y="T7"/>
                  </a:cxn>
                  <a:cxn ang="0">
                    <a:pos x="T8" y="T9"/>
                  </a:cxn>
                  <a:cxn ang="0">
                    <a:pos x="T10" y="T11"/>
                  </a:cxn>
                </a:cxnLst>
                <a:rect l="0" t="0" r="r" b="b"/>
                <a:pathLst>
                  <a:path w="94" h="126">
                    <a:moveTo>
                      <a:pt x="0" y="0"/>
                    </a:moveTo>
                    <a:cubicBezTo>
                      <a:pt x="0" y="126"/>
                      <a:pt x="0" y="126"/>
                      <a:pt x="0" y="126"/>
                    </a:cubicBezTo>
                    <a:cubicBezTo>
                      <a:pt x="86" y="77"/>
                      <a:pt x="86" y="77"/>
                      <a:pt x="86" y="77"/>
                    </a:cubicBezTo>
                    <a:cubicBezTo>
                      <a:pt x="91" y="74"/>
                      <a:pt x="94" y="69"/>
                      <a:pt x="94" y="63"/>
                    </a:cubicBezTo>
                    <a:cubicBezTo>
                      <a:pt x="94" y="57"/>
                      <a:pt x="91" y="52"/>
                      <a:pt x="86" y="49"/>
                    </a:cubicBezTo>
                    <a:cubicBezTo>
                      <a:pt x="0" y="0"/>
                      <a:pt x="0" y="0"/>
                      <a:pt x="0" y="0"/>
                    </a:cubicBezTo>
                  </a:path>
                </a:pathLst>
              </a:custGeom>
              <a:solidFill>
                <a:srgbClr val="BC95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2" name="Freeform 10">
                <a:extLst>
                  <a:ext uri="{FF2B5EF4-FFF2-40B4-BE49-F238E27FC236}">
                    <a16:creationId xmlns:a16="http://schemas.microsoft.com/office/drawing/2014/main" xmlns="" id="{FE1675BD-DCFA-4681-9645-0AFF8B3BB8F5}"/>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close/>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3" name="Freeform 11">
                <a:extLst>
                  <a:ext uri="{FF2B5EF4-FFF2-40B4-BE49-F238E27FC236}">
                    <a16:creationId xmlns:a16="http://schemas.microsoft.com/office/drawing/2014/main" xmlns="" id="{FD8FDC1B-207A-4EC5-BB5D-4DE4A8260434}"/>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24" name="文本框 23">
              <a:extLst>
                <a:ext uri="{FF2B5EF4-FFF2-40B4-BE49-F238E27FC236}">
                  <a16:creationId xmlns:a16="http://schemas.microsoft.com/office/drawing/2014/main" xmlns="" id="{0F9DF6B8-3B43-43E5-B38F-2FD31439D25F}"/>
                </a:ext>
              </a:extLst>
            </p:cNvPr>
            <p:cNvSpPr txBox="1"/>
            <p:nvPr/>
          </p:nvSpPr>
          <p:spPr>
            <a:xfrm>
              <a:off x="2698335" y="1052031"/>
              <a:ext cx="1133644" cy="1015663"/>
            </a:xfrm>
            <a:prstGeom prst="rect">
              <a:avLst/>
            </a:prstGeom>
            <a:noFill/>
          </p:spPr>
          <p:txBody>
            <a:bodyPr wrap="none" rtlCol="0">
              <a:spAutoFit/>
            </a:bodyPr>
            <a:lstStyle/>
            <a:p>
              <a:r>
                <a:rPr lang="en-US" altLang="zh-CN" sz="6000" b="1" dirty="0">
                  <a:solidFill>
                    <a:schemeClr val="bg1"/>
                  </a:solidFill>
                  <a:latin typeface="+mj-ea"/>
                  <a:ea typeface="+mj-ea"/>
                  <a:sym typeface="inpin heiti" panose="00000500000000000000" pitchFamily="2" charset="-122"/>
                </a:rPr>
                <a:t>02</a:t>
              </a:r>
              <a:endParaRPr lang="zh-CN" altLang="en-US" sz="6000" b="1" dirty="0">
                <a:solidFill>
                  <a:schemeClr val="bg1"/>
                </a:solidFill>
                <a:latin typeface="+mj-ea"/>
                <a:ea typeface="+mj-ea"/>
                <a:sym typeface="inpin heiti" panose="00000500000000000000" pitchFamily="2" charset="-122"/>
              </a:endParaRPr>
            </a:p>
          </p:txBody>
        </p:sp>
      </p:grpSp>
    </p:spTree>
    <p:extLst>
      <p:ext uri="{BB962C8B-B14F-4D97-AF65-F5344CB8AC3E}">
        <p14:creationId xmlns:p14="http://schemas.microsoft.com/office/powerpoint/2010/main" val="188728834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8">
            <a:extLst>
              <a:ext uri="{FF2B5EF4-FFF2-40B4-BE49-F238E27FC236}">
                <a16:creationId xmlns:a16="http://schemas.microsoft.com/office/drawing/2014/main" xmlns="" id="{0F4373A8-6992-458E-B36E-77E24483E404}"/>
              </a:ext>
            </a:extLst>
          </p:cNvPr>
          <p:cNvSpPr/>
          <p:nvPr/>
        </p:nvSpPr>
        <p:spPr>
          <a:xfrm>
            <a:off x="851010" y="1984108"/>
            <a:ext cx="2037393" cy="1295314"/>
          </a:xfrm>
          <a:prstGeom prst="roundRect">
            <a:avLst>
              <a:gd name="adj" fmla="val 6862"/>
            </a:avLst>
          </a:prstGeom>
          <a:blipFill dpi="0" rotWithShape="1">
            <a:blip r:embed="rId3" cstate="print">
              <a:extLst>
                <a:ext uri="{28A0092B-C50C-407E-A947-70E740481C1C}">
                  <a14:useLocalDpi xmlns:a14="http://schemas.microsoft.com/office/drawing/2010/main" val="0"/>
                </a:ext>
              </a:extLst>
            </a:blip>
            <a:srcRect/>
            <a:stretch>
              <a:fillRect/>
            </a:stretch>
          </a:blipFill>
          <a:ln w="12700" cap="flat" cmpd="sng" algn="ctr">
            <a:solidFill>
              <a:schemeClr val="bg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6" name="Rectangle 7">
            <a:extLst>
              <a:ext uri="{FF2B5EF4-FFF2-40B4-BE49-F238E27FC236}">
                <a16:creationId xmlns:a16="http://schemas.microsoft.com/office/drawing/2014/main" xmlns="" id="{946A54E6-B781-4E8B-8431-A456801F4493}"/>
              </a:ext>
            </a:extLst>
          </p:cNvPr>
          <p:cNvSpPr/>
          <p:nvPr/>
        </p:nvSpPr>
        <p:spPr>
          <a:xfrm>
            <a:off x="1318477" y="1437624"/>
            <a:ext cx="1467068" cy="400110"/>
          </a:xfrm>
          <a:prstGeom prst="rect">
            <a:avLst/>
          </a:prstGeom>
        </p:spPr>
        <p:txBody>
          <a:bodyPr wrap="none">
            <a:spAutoFit/>
          </a:bodyPr>
          <a:lstStyle/>
          <a:p>
            <a:r>
              <a:rPr lang="zh-CN" altLang="en-US" sz="2000" b="1" dirty="0">
                <a:latin typeface="微软雅黑" panose="020B0503020204020204" pitchFamily="34" charset="-122"/>
                <a:ea typeface="微软雅黑" panose="020B0503020204020204" pitchFamily="34" charset="-122"/>
                <a:sym typeface="inpin heiti" panose="00000500000000000000" pitchFamily="2" charset="-122"/>
              </a:rPr>
              <a:t>遗传学研究</a:t>
            </a:r>
            <a:endParaRPr lang="en-US" sz="2000" b="1"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7" name="Content Placeholder 2">
            <a:extLst>
              <a:ext uri="{FF2B5EF4-FFF2-40B4-BE49-F238E27FC236}">
                <a16:creationId xmlns:a16="http://schemas.microsoft.com/office/drawing/2014/main" xmlns="" id="{66124E3D-89D8-4C71-A3AD-B50B4A484703}"/>
              </a:ext>
            </a:extLst>
          </p:cNvPr>
          <p:cNvSpPr txBox="1">
            <a:spLocks/>
          </p:cNvSpPr>
          <p:nvPr/>
        </p:nvSpPr>
        <p:spPr>
          <a:xfrm>
            <a:off x="755576" y="3379766"/>
            <a:ext cx="2269770" cy="720081"/>
          </a:xfrm>
          <a:prstGeom prst="rect">
            <a:avLst/>
          </a:prstGeom>
        </p:spPr>
        <p:txBody>
          <a:bodyPr vert="horz" lIns="91440" tIns="45720" rIns="91440" bIns="45720" rtlCol="0">
            <a:noAutofit/>
          </a:bodyPr>
          <a:lstStyle>
            <a:lvl1pPr marL="0" indent="0" algn="l" defTabSz="457200" rtl="0" eaLnBrk="1" latinLnBrk="0" hangingPunct="1">
              <a:spcBef>
                <a:spcPct val="20000"/>
              </a:spcBef>
              <a:buFont typeface="Arial"/>
              <a:buNone/>
              <a:defRPr sz="1600" kern="1200">
                <a:solidFill>
                  <a:schemeClr val="tx1">
                    <a:lumMod val="65000"/>
                    <a:lumOff val="35000"/>
                  </a:schemeClr>
                </a:solidFill>
              </a:defRPr>
            </a:lvl1pPr>
            <a:lvl2pPr marL="457200" indent="0" algn="l" defTabSz="457200" rtl="0" eaLnBrk="1" latinLnBrk="0" hangingPunct="1">
              <a:spcBef>
                <a:spcPct val="20000"/>
              </a:spcBef>
              <a:buFont typeface="Arial"/>
              <a:buNone/>
              <a:defRPr sz="1400" kern="1200">
                <a:solidFill>
                  <a:schemeClr val="tx1">
                    <a:lumMod val="65000"/>
                    <a:lumOff val="35000"/>
                  </a:schemeClr>
                </a:solidFill>
              </a:defRPr>
            </a:lvl2pPr>
            <a:lvl3pPr marL="914400" indent="0" algn="l" defTabSz="457200" rtl="0" eaLnBrk="1" latinLnBrk="0" hangingPunct="1">
              <a:spcBef>
                <a:spcPct val="20000"/>
              </a:spcBef>
              <a:buFont typeface="Arial"/>
              <a:buNone/>
              <a:defRPr sz="1200" kern="1200">
                <a:solidFill>
                  <a:schemeClr val="tx1">
                    <a:lumMod val="65000"/>
                    <a:lumOff val="35000"/>
                  </a:schemeClr>
                </a:solidFill>
              </a:defRPr>
            </a:lvl3pPr>
            <a:lvl4pPr marL="1371600" indent="0" algn="l" defTabSz="457200" rtl="0" eaLnBrk="1" latinLnBrk="0" hangingPunct="1">
              <a:spcBef>
                <a:spcPct val="20000"/>
              </a:spcBef>
              <a:buFont typeface="Arial"/>
              <a:buNone/>
              <a:defRPr sz="1100" kern="1200">
                <a:solidFill>
                  <a:schemeClr val="tx1">
                    <a:lumMod val="65000"/>
                    <a:lumOff val="35000"/>
                  </a:schemeClr>
                </a:solidFill>
              </a:defRPr>
            </a:lvl4pPr>
            <a:lvl5pPr marL="1828800" indent="0" algn="l" defTabSz="457200" rtl="0" eaLnBrk="1" latinLnBrk="0" hangingPunct="1">
              <a:spcBef>
                <a:spcPct val="20000"/>
              </a:spcBef>
              <a:buFont typeface="Arial"/>
              <a:buNone/>
              <a:defRPr sz="1100" kern="1200">
                <a:solidFill>
                  <a:schemeClr val="tx1">
                    <a:lumMod val="65000"/>
                    <a:lumOff val="35000"/>
                  </a:schemeClr>
                </a:solidFill>
              </a:defRPr>
            </a:lvl5pPr>
            <a:lvl6pPr marL="2514600" indent="-228600" algn="l" defTabSz="457200" rtl="0" eaLnBrk="1" latinLnBrk="0" hangingPunct="1">
              <a:spcBef>
                <a:spcPct val="20000"/>
              </a:spcBef>
              <a:buFont typeface="Arial"/>
              <a:buChar char="•"/>
              <a:defRPr sz="2000" kern="1200">
                <a:solidFill>
                  <a:schemeClr val="tx1"/>
                </a:solidFill>
              </a:defRPr>
            </a:lvl6pPr>
            <a:lvl7pPr marL="2971800" indent="-228600" algn="l" defTabSz="457200" rtl="0" eaLnBrk="1" latinLnBrk="0" hangingPunct="1">
              <a:spcBef>
                <a:spcPct val="20000"/>
              </a:spcBef>
              <a:buFont typeface="Arial"/>
              <a:buChar char="•"/>
              <a:defRPr sz="2000" kern="1200">
                <a:solidFill>
                  <a:schemeClr val="tx1"/>
                </a:solidFill>
              </a:defRPr>
            </a:lvl7pPr>
            <a:lvl8pPr marL="3429000" indent="-228600" algn="l" defTabSz="457200" rtl="0" eaLnBrk="1" latinLnBrk="0" hangingPunct="1">
              <a:spcBef>
                <a:spcPct val="20000"/>
              </a:spcBef>
              <a:buFont typeface="Arial"/>
              <a:buChar char="•"/>
              <a:defRPr sz="2000" kern="1200">
                <a:solidFill>
                  <a:schemeClr val="tx1"/>
                </a:solidFill>
              </a:defRPr>
            </a:lvl8pPr>
            <a:lvl9pPr marL="3886200" indent="-228600" algn="l" defTabSz="457200" rtl="0" eaLnBrk="1" latinLnBrk="0" hangingPunct="1">
              <a:spcBef>
                <a:spcPct val="20000"/>
              </a:spcBef>
              <a:buFont typeface="Arial"/>
              <a:buChar char="•"/>
              <a:defRPr sz="2000" kern="1200">
                <a:solidFill>
                  <a:schemeClr val="tx1"/>
                </a:solidFill>
              </a:defRPr>
            </a:lvl9pPr>
          </a:lstStyle>
          <a:p>
            <a:pPr>
              <a:lnSpc>
                <a:spcPct val="150000"/>
              </a:lnSpc>
              <a:spcBef>
                <a:spcPts val="0"/>
              </a:spcBef>
            </a:pPr>
            <a:r>
              <a:rPr lang="zh-CN" altLang="en-US" sz="1000" dirty="0">
                <a:solidFill>
                  <a:schemeClr val="tx1"/>
                </a:solidFill>
                <a:latin typeface="微软雅黑" panose="020B0503020204020204" pitchFamily="34" charset="-122"/>
                <a:ea typeface="微软雅黑" panose="020B0503020204020204" pitchFamily="34" charset="-122"/>
                <a:sym typeface="inpin heiti" panose="00000500000000000000" pitchFamily="2" charset="-122"/>
              </a:rPr>
              <a:t>精神分裂症患者亲属中的患病率显著高于一般人群；并且血缘愈近，亲属患病愈多。</a:t>
            </a:r>
            <a:endParaRPr lang="en-US" sz="1000" dirty="0">
              <a:solidFill>
                <a:schemeClr val="tx1"/>
              </a:solidFill>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8" name="Rounded Rectangle 17">
            <a:extLst>
              <a:ext uri="{FF2B5EF4-FFF2-40B4-BE49-F238E27FC236}">
                <a16:creationId xmlns:a16="http://schemas.microsoft.com/office/drawing/2014/main" xmlns="" id="{D2EE1F9F-8314-46FF-82BB-940D0E840F2F}"/>
              </a:ext>
            </a:extLst>
          </p:cNvPr>
          <p:cNvSpPr/>
          <p:nvPr/>
        </p:nvSpPr>
        <p:spPr>
          <a:xfrm>
            <a:off x="846001" y="1474792"/>
            <a:ext cx="398065" cy="286069"/>
          </a:xfrm>
          <a:prstGeom prst="roundRect">
            <a:avLst>
              <a:gd name="adj" fmla="val 20000"/>
            </a:avLst>
          </a:prstGeom>
          <a:solidFill>
            <a:schemeClr val="accent1"/>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900"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1</a:t>
            </a:r>
          </a:p>
        </p:txBody>
      </p:sp>
      <p:sp>
        <p:nvSpPr>
          <p:cNvPr id="11" name="Rounded Rectangle 19">
            <a:extLst>
              <a:ext uri="{FF2B5EF4-FFF2-40B4-BE49-F238E27FC236}">
                <a16:creationId xmlns:a16="http://schemas.microsoft.com/office/drawing/2014/main" xmlns="" id="{CB171C99-1AC0-4570-9AAB-79D0FA61A9DB}"/>
              </a:ext>
            </a:extLst>
          </p:cNvPr>
          <p:cNvSpPr/>
          <p:nvPr/>
        </p:nvSpPr>
        <p:spPr>
          <a:xfrm>
            <a:off x="3615537" y="1993032"/>
            <a:ext cx="2176594" cy="1386733"/>
          </a:xfrm>
          <a:prstGeom prst="roundRect">
            <a:avLst>
              <a:gd name="adj" fmla="val 6862"/>
            </a:avLst>
          </a:prstGeom>
          <a:blipFill dpi="0" rotWithShape="1">
            <a:blip r:embed="rId4">
              <a:extLst>
                <a:ext uri="{28A0092B-C50C-407E-A947-70E740481C1C}">
                  <a14:useLocalDpi xmlns:a14="http://schemas.microsoft.com/office/drawing/2010/main" val="0"/>
                </a:ext>
              </a:extLst>
            </a:blip>
            <a:srcRect/>
            <a:stretch>
              <a:fillRect/>
            </a:stretch>
          </a:blipFill>
          <a:ln w="12700" cap="flat" cmpd="sng" algn="ctr">
            <a:solidFill>
              <a:schemeClr val="bg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2" name="Rectangle 10">
            <a:extLst>
              <a:ext uri="{FF2B5EF4-FFF2-40B4-BE49-F238E27FC236}">
                <a16:creationId xmlns:a16="http://schemas.microsoft.com/office/drawing/2014/main" xmlns="" id="{C3C08D11-2FD1-4334-A2AF-969E94A21400}"/>
              </a:ext>
            </a:extLst>
          </p:cNvPr>
          <p:cNvSpPr/>
          <p:nvPr/>
        </p:nvSpPr>
        <p:spPr>
          <a:xfrm>
            <a:off x="3883061" y="1437624"/>
            <a:ext cx="2262158" cy="369332"/>
          </a:xfrm>
          <a:prstGeom prst="rect">
            <a:avLst/>
          </a:prstGeom>
        </p:spPr>
        <p:txBody>
          <a:bodyPr wrap="none">
            <a:spAutoFit/>
          </a:bodyPr>
          <a:lstStyle/>
          <a:p>
            <a:r>
              <a:rPr lang="zh-CN" altLang="en-US" b="1" dirty="0">
                <a:latin typeface="微软雅黑" panose="020B0503020204020204" pitchFamily="34" charset="-122"/>
                <a:ea typeface="微软雅黑" panose="020B0503020204020204" pitchFamily="34" charset="-122"/>
                <a:sym typeface="inpin heiti" panose="00000500000000000000" pitchFamily="2" charset="-122"/>
              </a:rPr>
              <a:t>脑形态学改变的观点</a:t>
            </a:r>
            <a:endParaRPr lang="en-US" b="1"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3" name="Content Placeholder 2">
            <a:extLst>
              <a:ext uri="{FF2B5EF4-FFF2-40B4-BE49-F238E27FC236}">
                <a16:creationId xmlns:a16="http://schemas.microsoft.com/office/drawing/2014/main" xmlns="" id="{243454D7-D9AA-423D-85F8-DCEAD18DB6AE}"/>
              </a:ext>
            </a:extLst>
          </p:cNvPr>
          <p:cNvSpPr txBox="1">
            <a:spLocks/>
          </p:cNvSpPr>
          <p:nvPr/>
        </p:nvSpPr>
        <p:spPr>
          <a:xfrm>
            <a:off x="3563888" y="3387860"/>
            <a:ext cx="2262158" cy="984090"/>
          </a:xfrm>
          <a:prstGeom prst="rect">
            <a:avLst/>
          </a:prstGeom>
        </p:spPr>
        <p:txBody>
          <a:bodyPr vert="horz" lIns="91440" tIns="45720" rIns="91440" bIns="45720" rtlCol="0">
            <a:normAutofit/>
          </a:bodyPr>
          <a:lstStyle>
            <a:lvl1pPr marL="0" indent="0" algn="l" defTabSz="457200" rtl="0" eaLnBrk="1" latinLnBrk="0" hangingPunct="1">
              <a:spcBef>
                <a:spcPct val="20000"/>
              </a:spcBef>
              <a:buFont typeface="Arial"/>
              <a:buNone/>
              <a:defRPr sz="1600" kern="1200">
                <a:solidFill>
                  <a:schemeClr val="tx1">
                    <a:lumMod val="65000"/>
                    <a:lumOff val="35000"/>
                  </a:schemeClr>
                </a:solidFill>
              </a:defRPr>
            </a:lvl1pPr>
            <a:lvl2pPr marL="457200" indent="0" algn="l" defTabSz="457200" rtl="0" eaLnBrk="1" latinLnBrk="0" hangingPunct="1">
              <a:spcBef>
                <a:spcPct val="20000"/>
              </a:spcBef>
              <a:buFont typeface="Arial"/>
              <a:buNone/>
              <a:defRPr sz="1400" kern="1200">
                <a:solidFill>
                  <a:schemeClr val="tx1">
                    <a:lumMod val="65000"/>
                    <a:lumOff val="35000"/>
                  </a:schemeClr>
                </a:solidFill>
              </a:defRPr>
            </a:lvl2pPr>
            <a:lvl3pPr marL="914400" indent="0" algn="l" defTabSz="457200" rtl="0" eaLnBrk="1" latinLnBrk="0" hangingPunct="1">
              <a:spcBef>
                <a:spcPct val="20000"/>
              </a:spcBef>
              <a:buFont typeface="Arial"/>
              <a:buNone/>
              <a:defRPr sz="1200" kern="1200">
                <a:solidFill>
                  <a:schemeClr val="tx1">
                    <a:lumMod val="65000"/>
                    <a:lumOff val="35000"/>
                  </a:schemeClr>
                </a:solidFill>
              </a:defRPr>
            </a:lvl3pPr>
            <a:lvl4pPr marL="1371600" indent="0" algn="l" defTabSz="457200" rtl="0" eaLnBrk="1" latinLnBrk="0" hangingPunct="1">
              <a:spcBef>
                <a:spcPct val="20000"/>
              </a:spcBef>
              <a:buFont typeface="Arial"/>
              <a:buNone/>
              <a:defRPr sz="1100" kern="1200">
                <a:solidFill>
                  <a:schemeClr val="tx1">
                    <a:lumMod val="65000"/>
                    <a:lumOff val="35000"/>
                  </a:schemeClr>
                </a:solidFill>
              </a:defRPr>
            </a:lvl4pPr>
            <a:lvl5pPr marL="1828800" indent="0" algn="l" defTabSz="457200" rtl="0" eaLnBrk="1" latinLnBrk="0" hangingPunct="1">
              <a:spcBef>
                <a:spcPct val="20000"/>
              </a:spcBef>
              <a:buFont typeface="Arial"/>
              <a:buNone/>
              <a:defRPr sz="1100" kern="1200">
                <a:solidFill>
                  <a:schemeClr val="tx1">
                    <a:lumMod val="65000"/>
                    <a:lumOff val="35000"/>
                  </a:schemeClr>
                </a:solidFill>
              </a:defRPr>
            </a:lvl5pPr>
            <a:lvl6pPr marL="2514600" indent="-228600" algn="l" defTabSz="457200" rtl="0" eaLnBrk="1" latinLnBrk="0" hangingPunct="1">
              <a:spcBef>
                <a:spcPct val="20000"/>
              </a:spcBef>
              <a:buFont typeface="Arial"/>
              <a:buChar char="•"/>
              <a:defRPr sz="2000" kern="1200">
                <a:solidFill>
                  <a:schemeClr val="tx1"/>
                </a:solidFill>
              </a:defRPr>
            </a:lvl6pPr>
            <a:lvl7pPr marL="2971800" indent="-228600" algn="l" defTabSz="457200" rtl="0" eaLnBrk="1" latinLnBrk="0" hangingPunct="1">
              <a:spcBef>
                <a:spcPct val="20000"/>
              </a:spcBef>
              <a:buFont typeface="Arial"/>
              <a:buChar char="•"/>
              <a:defRPr sz="2000" kern="1200">
                <a:solidFill>
                  <a:schemeClr val="tx1"/>
                </a:solidFill>
              </a:defRPr>
            </a:lvl7pPr>
            <a:lvl8pPr marL="3429000" indent="-228600" algn="l" defTabSz="457200" rtl="0" eaLnBrk="1" latinLnBrk="0" hangingPunct="1">
              <a:spcBef>
                <a:spcPct val="20000"/>
              </a:spcBef>
              <a:buFont typeface="Arial"/>
              <a:buChar char="•"/>
              <a:defRPr sz="2000" kern="1200">
                <a:solidFill>
                  <a:schemeClr val="tx1"/>
                </a:solidFill>
              </a:defRPr>
            </a:lvl8pPr>
            <a:lvl9pPr marL="3886200" indent="-228600" algn="l" defTabSz="457200" rtl="0" eaLnBrk="1" latinLnBrk="0" hangingPunct="1">
              <a:spcBef>
                <a:spcPct val="20000"/>
              </a:spcBef>
              <a:buFont typeface="Arial"/>
              <a:buChar char="•"/>
              <a:defRPr sz="2000" kern="1200">
                <a:solidFill>
                  <a:schemeClr val="tx1"/>
                </a:solidFill>
              </a:defRPr>
            </a:lvl9pPr>
          </a:lstStyle>
          <a:p>
            <a:pPr>
              <a:lnSpc>
                <a:spcPct val="150000"/>
              </a:lnSpc>
              <a:spcBef>
                <a:spcPts val="0"/>
              </a:spcBef>
            </a:pPr>
            <a:r>
              <a:rPr lang="zh-CN" altLang="en-US" sz="1000" dirty="0">
                <a:solidFill>
                  <a:schemeClr val="tx1"/>
                </a:solidFill>
                <a:latin typeface="微软雅黑" panose="020B0503020204020204" pitchFamily="34" charset="-122"/>
                <a:ea typeface="微软雅黑" panose="020B0503020204020204" pitchFamily="34" charset="-122"/>
                <a:sym typeface="inpin heiti" panose="00000500000000000000" pitchFamily="2" charset="-122"/>
              </a:rPr>
              <a:t>精神分裂症患者的脑结构变化与其发病之间的确存在关联。</a:t>
            </a:r>
            <a:endParaRPr lang="en-US" sz="1000" dirty="0">
              <a:solidFill>
                <a:schemeClr val="tx1"/>
              </a:solidFill>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4" name="Rounded Rectangle 21">
            <a:extLst>
              <a:ext uri="{FF2B5EF4-FFF2-40B4-BE49-F238E27FC236}">
                <a16:creationId xmlns:a16="http://schemas.microsoft.com/office/drawing/2014/main" xmlns="" id="{DC8EDF40-11AC-4459-8915-CC651D65B15A}"/>
              </a:ext>
            </a:extLst>
          </p:cNvPr>
          <p:cNvSpPr/>
          <p:nvPr/>
        </p:nvSpPr>
        <p:spPr>
          <a:xfrm>
            <a:off x="3491880" y="1474792"/>
            <a:ext cx="398065" cy="286069"/>
          </a:xfrm>
          <a:prstGeom prst="roundRect">
            <a:avLst>
              <a:gd name="adj" fmla="val 20000"/>
            </a:avLst>
          </a:prstGeom>
          <a:solidFill>
            <a:schemeClr val="accent1"/>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900"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2</a:t>
            </a:r>
          </a:p>
        </p:txBody>
      </p:sp>
      <p:sp>
        <p:nvSpPr>
          <p:cNvPr id="7" name="Rounded Rectangle 20">
            <a:extLst>
              <a:ext uri="{FF2B5EF4-FFF2-40B4-BE49-F238E27FC236}">
                <a16:creationId xmlns:a16="http://schemas.microsoft.com/office/drawing/2014/main" xmlns="" id="{86E5DC59-A518-4A96-ABFE-E87976CBF966}"/>
              </a:ext>
            </a:extLst>
          </p:cNvPr>
          <p:cNvSpPr/>
          <p:nvPr/>
        </p:nvSpPr>
        <p:spPr>
          <a:xfrm>
            <a:off x="6330673" y="1991368"/>
            <a:ext cx="2037391" cy="1295314"/>
          </a:xfrm>
          <a:prstGeom prst="roundRect">
            <a:avLst>
              <a:gd name="adj" fmla="val 6862"/>
            </a:avLst>
          </a:prstGeom>
          <a:blipFill dpi="0" rotWithShape="1">
            <a:blip r:embed="rId5">
              <a:extLst>
                <a:ext uri="{28A0092B-C50C-407E-A947-70E740481C1C}">
                  <a14:useLocalDpi xmlns:a14="http://schemas.microsoft.com/office/drawing/2010/main" val="0"/>
                </a:ext>
              </a:extLst>
            </a:blip>
            <a:srcRect/>
            <a:stretch>
              <a:fillRect/>
            </a:stretch>
          </a:blipFill>
          <a:ln w="12700" cap="flat" cmpd="sng" algn="ctr">
            <a:solidFill>
              <a:schemeClr val="bg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8" name="Rectangle 13">
            <a:extLst>
              <a:ext uri="{FF2B5EF4-FFF2-40B4-BE49-F238E27FC236}">
                <a16:creationId xmlns:a16="http://schemas.microsoft.com/office/drawing/2014/main" xmlns="" id="{8190FCB3-532F-4401-802B-861412BFE7AC}"/>
              </a:ext>
            </a:extLst>
          </p:cNvPr>
          <p:cNvSpPr/>
          <p:nvPr/>
        </p:nvSpPr>
        <p:spPr>
          <a:xfrm>
            <a:off x="6766855" y="1437624"/>
            <a:ext cx="1467068" cy="400110"/>
          </a:xfrm>
          <a:prstGeom prst="rect">
            <a:avLst/>
          </a:prstGeom>
        </p:spPr>
        <p:txBody>
          <a:bodyPr wrap="none">
            <a:spAutoFit/>
          </a:bodyPr>
          <a:lstStyle/>
          <a:p>
            <a:r>
              <a:rPr lang="zh-CN" altLang="en-US" sz="2000" b="1" dirty="0">
                <a:latin typeface="微软雅黑" panose="020B0503020204020204" pitchFamily="34" charset="-122"/>
                <a:ea typeface="微软雅黑" panose="020B0503020204020204" pitchFamily="34" charset="-122"/>
                <a:sym typeface="inpin heiti" panose="00000500000000000000" pitchFamily="2" charset="-122"/>
              </a:rPr>
              <a:t>多巴胺假说</a:t>
            </a:r>
            <a:endParaRPr lang="en-US" sz="2000" b="1"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9" name="Content Placeholder 2">
            <a:extLst>
              <a:ext uri="{FF2B5EF4-FFF2-40B4-BE49-F238E27FC236}">
                <a16:creationId xmlns:a16="http://schemas.microsoft.com/office/drawing/2014/main" xmlns="" id="{8146E1FC-BA80-4AF0-BC0E-3DFA6B1A7F4D}"/>
              </a:ext>
            </a:extLst>
          </p:cNvPr>
          <p:cNvSpPr txBox="1">
            <a:spLocks/>
          </p:cNvSpPr>
          <p:nvPr/>
        </p:nvSpPr>
        <p:spPr>
          <a:xfrm>
            <a:off x="6300192" y="3381838"/>
            <a:ext cx="2176594" cy="984089"/>
          </a:xfrm>
          <a:prstGeom prst="rect">
            <a:avLst/>
          </a:prstGeom>
        </p:spPr>
        <p:txBody>
          <a:bodyPr vert="horz" lIns="91440" tIns="45720" rIns="91440" bIns="45720" rtlCol="0">
            <a:normAutofit/>
          </a:bodyPr>
          <a:lstStyle>
            <a:lvl1pPr marL="0" indent="0" algn="l" defTabSz="457200" rtl="0" eaLnBrk="1" latinLnBrk="0" hangingPunct="1">
              <a:spcBef>
                <a:spcPct val="20000"/>
              </a:spcBef>
              <a:buFont typeface="Arial"/>
              <a:buNone/>
              <a:defRPr sz="1600" kern="1200">
                <a:solidFill>
                  <a:schemeClr val="tx1">
                    <a:lumMod val="65000"/>
                    <a:lumOff val="35000"/>
                  </a:schemeClr>
                </a:solidFill>
              </a:defRPr>
            </a:lvl1pPr>
            <a:lvl2pPr marL="457200" indent="0" algn="l" defTabSz="457200" rtl="0" eaLnBrk="1" latinLnBrk="0" hangingPunct="1">
              <a:spcBef>
                <a:spcPct val="20000"/>
              </a:spcBef>
              <a:buFont typeface="Arial"/>
              <a:buNone/>
              <a:defRPr sz="1400" kern="1200">
                <a:solidFill>
                  <a:schemeClr val="tx1">
                    <a:lumMod val="65000"/>
                    <a:lumOff val="35000"/>
                  </a:schemeClr>
                </a:solidFill>
              </a:defRPr>
            </a:lvl2pPr>
            <a:lvl3pPr marL="914400" indent="0" algn="l" defTabSz="457200" rtl="0" eaLnBrk="1" latinLnBrk="0" hangingPunct="1">
              <a:spcBef>
                <a:spcPct val="20000"/>
              </a:spcBef>
              <a:buFont typeface="Arial"/>
              <a:buNone/>
              <a:defRPr sz="1200" kern="1200">
                <a:solidFill>
                  <a:schemeClr val="tx1">
                    <a:lumMod val="65000"/>
                    <a:lumOff val="35000"/>
                  </a:schemeClr>
                </a:solidFill>
              </a:defRPr>
            </a:lvl3pPr>
            <a:lvl4pPr marL="1371600" indent="0" algn="l" defTabSz="457200" rtl="0" eaLnBrk="1" latinLnBrk="0" hangingPunct="1">
              <a:spcBef>
                <a:spcPct val="20000"/>
              </a:spcBef>
              <a:buFont typeface="Arial"/>
              <a:buNone/>
              <a:defRPr sz="1100" kern="1200">
                <a:solidFill>
                  <a:schemeClr val="tx1">
                    <a:lumMod val="65000"/>
                    <a:lumOff val="35000"/>
                  </a:schemeClr>
                </a:solidFill>
              </a:defRPr>
            </a:lvl4pPr>
            <a:lvl5pPr marL="1828800" indent="0" algn="l" defTabSz="457200" rtl="0" eaLnBrk="1" latinLnBrk="0" hangingPunct="1">
              <a:spcBef>
                <a:spcPct val="20000"/>
              </a:spcBef>
              <a:buFont typeface="Arial"/>
              <a:buNone/>
              <a:defRPr sz="1100" kern="1200">
                <a:solidFill>
                  <a:schemeClr val="tx1">
                    <a:lumMod val="65000"/>
                    <a:lumOff val="35000"/>
                  </a:schemeClr>
                </a:solidFill>
              </a:defRPr>
            </a:lvl5pPr>
            <a:lvl6pPr marL="2514600" indent="-228600" algn="l" defTabSz="457200" rtl="0" eaLnBrk="1" latinLnBrk="0" hangingPunct="1">
              <a:spcBef>
                <a:spcPct val="20000"/>
              </a:spcBef>
              <a:buFont typeface="Arial"/>
              <a:buChar char="•"/>
              <a:defRPr sz="2000" kern="1200">
                <a:solidFill>
                  <a:schemeClr val="tx1"/>
                </a:solidFill>
              </a:defRPr>
            </a:lvl6pPr>
            <a:lvl7pPr marL="2971800" indent="-228600" algn="l" defTabSz="457200" rtl="0" eaLnBrk="1" latinLnBrk="0" hangingPunct="1">
              <a:spcBef>
                <a:spcPct val="20000"/>
              </a:spcBef>
              <a:buFont typeface="Arial"/>
              <a:buChar char="•"/>
              <a:defRPr sz="2000" kern="1200">
                <a:solidFill>
                  <a:schemeClr val="tx1"/>
                </a:solidFill>
              </a:defRPr>
            </a:lvl7pPr>
            <a:lvl8pPr marL="3429000" indent="-228600" algn="l" defTabSz="457200" rtl="0" eaLnBrk="1" latinLnBrk="0" hangingPunct="1">
              <a:spcBef>
                <a:spcPct val="20000"/>
              </a:spcBef>
              <a:buFont typeface="Arial"/>
              <a:buChar char="•"/>
              <a:defRPr sz="2000" kern="1200">
                <a:solidFill>
                  <a:schemeClr val="tx1"/>
                </a:solidFill>
              </a:defRPr>
            </a:lvl8pPr>
            <a:lvl9pPr marL="3886200" indent="-228600" algn="l" defTabSz="457200" rtl="0" eaLnBrk="1" latinLnBrk="0" hangingPunct="1">
              <a:spcBef>
                <a:spcPct val="20000"/>
              </a:spcBef>
              <a:buFont typeface="Arial"/>
              <a:buChar char="•"/>
              <a:defRPr sz="2000" kern="1200">
                <a:solidFill>
                  <a:schemeClr val="tx1"/>
                </a:solidFill>
              </a:defRPr>
            </a:lvl9pPr>
          </a:lstStyle>
          <a:p>
            <a:pPr>
              <a:lnSpc>
                <a:spcPct val="160000"/>
              </a:lnSpc>
              <a:spcBef>
                <a:spcPts val="0"/>
              </a:spcBef>
            </a:pPr>
            <a:r>
              <a:rPr lang="zh-CN" altLang="en-US" sz="1000" dirty="0">
                <a:solidFill>
                  <a:schemeClr val="tx1"/>
                </a:solidFill>
                <a:latin typeface="微软雅黑" panose="020B0503020204020204" pitchFamily="34" charset="-122"/>
                <a:ea typeface="微软雅黑" panose="020B0503020204020204" pitchFamily="34" charset="-122"/>
                <a:sym typeface="inpin heiti" panose="00000500000000000000" pitchFamily="2" charset="-122"/>
              </a:rPr>
              <a:t>这种假设认为精神病</a:t>
            </a:r>
            <a:r>
              <a:rPr lang="en-US" altLang="zh-CN" sz="1000" dirty="0">
                <a:solidFill>
                  <a:schemeClr val="tx1"/>
                </a:solidFill>
                <a:latin typeface="微软雅黑" panose="020B0503020204020204" pitchFamily="34" charset="-122"/>
                <a:ea typeface="微软雅黑" panose="020B0503020204020204" pitchFamily="34" charset="-122"/>
                <a:sym typeface="inpin heiti" panose="00000500000000000000" pitchFamily="2" charset="-122"/>
              </a:rPr>
              <a:t>(</a:t>
            </a:r>
            <a:r>
              <a:rPr lang="zh-CN" altLang="en-US" sz="1000" dirty="0">
                <a:solidFill>
                  <a:schemeClr val="tx1"/>
                </a:solidFill>
                <a:latin typeface="微软雅黑" panose="020B0503020204020204" pitchFamily="34" charset="-122"/>
                <a:ea typeface="微软雅黑" panose="020B0503020204020204" pitchFamily="34" charset="-122"/>
                <a:sym typeface="inpin heiti" panose="00000500000000000000" pitchFamily="2" charset="-122"/>
              </a:rPr>
              <a:t>阳性</a:t>
            </a:r>
            <a:r>
              <a:rPr lang="en-US" altLang="zh-CN" sz="1000" dirty="0">
                <a:solidFill>
                  <a:schemeClr val="tx1"/>
                </a:solidFill>
                <a:latin typeface="微软雅黑" panose="020B0503020204020204" pitchFamily="34" charset="-122"/>
                <a:ea typeface="微软雅黑" panose="020B0503020204020204" pitchFamily="34" charset="-122"/>
                <a:sym typeface="inpin heiti" panose="00000500000000000000" pitchFamily="2" charset="-122"/>
              </a:rPr>
              <a:t>)</a:t>
            </a:r>
            <a:r>
              <a:rPr lang="zh-CN" altLang="en-US" sz="1000" dirty="0">
                <a:solidFill>
                  <a:schemeClr val="tx1"/>
                </a:solidFill>
                <a:latin typeface="微软雅黑" panose="020B0503020204020204" pitchFamily="34" charset="-122"/>
                <a:ea typeface="微软雅黑" panose="020B0503020204020204" pitchFamily="34" charset="-122"/>
                <a:sym typeface="inpin heiti" panose="00000500000000000000" pitchFamily="2" charset="-122"/>
              </a:rPr>
              <a:t>症状反映了体内过多的多巴胺</a:t>
            </a:r>
            <a:r>
              <a:rPr lang="en-US" altLang="zh-CN" sz="1000" dirty="0">
                <a:solidFill>
                  <a:schemeClr val="tx1"/>
                </a:solidFill>
                <a:latin typeface="微软雅黑" panose="020B0503020204020204" pitchFamily="34" charset="-122"/>
                <a:ea typeface="微软雅黑" panose="020B0503020204020204" pitchFamily="34" charset="-122"/>
                <a:sym typeface="inpin heiti" panose="00000500000000000000" pitchFamily="2" charset="-122"/>
              </a:rPr>
              <a:t>(</a:t>
            </a:r>
            <a:r>
              <a:rPr lang="zh-CN" altLang="en-US" sz="1000" dirty="0">
                <a:solidFill>
                  <a:schemeClr val="tx1"/>
                </a:solidFill>
                <a:latin typeface="微软雅黑" panose="020B0503020204020204" pitchFamily="34" charset="-122"/>
                <a:ea typeface="微软雅黑" panose="020B0503020204020204" pitchFamily="34" charset="-122"/>
                <a:sym typeface="inpin heiti" panose="00000500000000000000" pitchFamily="2" charset="-122"/>
              </a:rPr>
              <a:t>一种神经介质</a:t>
            </a:r>
            <a:r>
              <a:rPr lang="en-US" altLang="zh-CN" sz="1000" dirty="0">
                <a:solidFill>
                  <a:schemeClr val="tx1"/>
                </a:solidFill>
                <a:latin typeface="微软雅黑" panose="020B0503020204020204" pitchFamily="34" charset="-122"/>
                <a:ea typeface="微软雅黑" panose="020B0503020204020204" pitchFamily="34" charset="-122"/>
                <a:sym typeface="inpin heiti" panose="00000500000000000000" pitchFamily="2" charset="-122"/>
              </a:rPr>
              <a:t>)</a:t>
            </a:r>
            <a:r>
              <a:rPr lang="zh-CN" altLang="en-US" sz="1000" dirty="0">
                <a:solidFill>
                  <a:schemeClr val="tx1"/>
                </a:solidFill>
                <a:latin typeface="微软雅黑" panose="020B0503020204020204" pitchFamily="34" charset="-122"/>
                <a:ea typeface="微软雅黑" panose="020B0503020204020204" pitchFamily="34" charset="-122"/>
                <a:sym typeface="inpin heiti" panose="00000500000000000000" pitchFamily="2" charset="-122"/>
              </a:rPr>
              <a:t>。</a:t>
            </a:r>
            <a:endParaRPr lang="en-US" sz="1000" dirty="0">
              <a:solidFill>
                <a:schemeClr val="tx1"/>
              </a:solidFill>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0" name="Rounded Rectangle 22">
            <a:extLst>
              <a:ext uri="{FF2B5EF4-FFF2-40B4-BE49-F238E27FC236}">
                <a16:creationId xmlns:a16="http://schemas.microsoft.com/office/drawing/2014/main" xmlns="" id="{08DBC98E-EC75-4F10-BCD2-C4305E682F8C}"/>
              </a:ext>
            </a:extLst>
          </p:cNvPr>
          <p:cNvSpPr/>
          <p:nvPr/>
        </p:nvSpPr>
        <p:spPr>
          <a:xfrm>
            <a:off x="6313822" y="1470403"/>
            <a:ext cx="398065" cy="286069"/>
          </a:xfrm>
          <a:prstGeom prst="roundRect">
            <a:avLst>
              <a:gd name="adj" fmla="val 20000"/>
            </a:avLst>
          </a:prstGeom>
          <a:solidFill>
            <a:schemeClr val="accent1"/>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900"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3</a:t>
            </a:r>
          </a:p>
        </p:txBody>
      </p:sp>
      <p:sp>
        <p:nvSpPr>
          <p:cNvPr id="20" name="Title 1">
            <a:extLst>
              <a:ext uri="{FF2B5EF4-FFF2-40B4-BE49-F238E27FC236}">
                <a16:creationId xmlns:a16="http://schemas.microsoft.com/office/drawing/2014/main" xmlns="" id="{C5F04EAA-0B15-4281-B825-79052E8FA3B7}"/>
              </a:ext>
            </a:extLst>
          </p:cNvPr>
          <p:cNvSpPr txBox="1">
            <a:spLocks/>
          </p:cNvSpPr>
          <p:nvPr/>
        </p:nvSpPr>
        <p:spPr>
          <a:xfrm>
            <a:off x="539552" y="331293"/>
            <a:ext cx="331236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心理与行为的生物基础</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 name="矩形 1">
            <a:extLst>
              <a:ext uri="{FF2B5EF4-FFF2-40B4-BE49-F238E27FC236}">
                <a16:creationId xmlns:a16="http://schemas.microsoft.com/office/drawing/2014/main" xmlns="" id="{156CE142-E52B-4D32-B194-809800FC49B8}"/>
              </a:ext>
            </a:extLst>
          </p:cNvPr>
          <p:cNvSpPr/>
          <p:nvPr/>
        </p:nvSpPr>
        <p:spPr>
          <a:xfrm>
            <a:off x="611560"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三、关于精神分裂症</a:t>
            </a:r>
          </a:p>
        </p:txBody>
      </p:sp>
      <p:cxnSp>
        <p:nvCxnSpPr>
          <p:cNvPr id="19" name="直接连接符 18">
            <a:extLst>
              <a:ext uri="{FF2B5EF4-FFF2-40B4-BE49-F238E27FC236}">
                <a16:creationId xmlns:a16="http://schemas.microsoft.com/office/drawing/2014/main" xmlns="" id="{04911770-C002-4C0F-BA61-15587D8533D8}"/>
              </a:ext>
            </a:extLst>
          </p:cNvPr>
          <p:cNvCxnSpPr>
            <a:cxnSpLocks/>
          </p:cNvCxnSpPr>
          <p:nvPr/>
        </p:nvCxnSpPr>
        <p:spPr>
          <a:xfrm flipH="1">
            <a:off x="611560" y="1131590"/>
            <a:ext cx="1512168"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1" name="等腰三角形 20">
            <a:extLst>
              <a:ext uri="{FF2B5EF4-FFF2-40B4-BE49-F238E27FC236}">
                <a16:creationId xmlns:a16="http://schemas.microsoft.com/office/drawing/2014/main" xmlns="" id="{E2EF6C63-8C10-410D-9599-91DE4B3D9388}"/>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3" name="直接连接符 22">
            <a:extLst>
              <a:ext uri="{FF2B5EF4-FFF2-40B4-BE49-F238E27FC236}">
                <a16:creationId xmlns:a16="http://schemas.microsoft.com/office/drawing/2014/main" xmlns="" id="{62D3840F-44FD-4DBC-A378-34193F96C308}"/>
              </a:ext>
            </a:extLst>
          </p:cNvPr>
          <p:cNvCxnSpPr>
            <a:cxnSpLocks/>
          </p:cNvCxnSpPr>
          <p:nvPr/>
        </p:nvCxnSpPr>
        <p:spPr>
          <a:xfrm>
            <a:off x="3779912" y="521032"/>
            <a:ext cx="536408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4" name="等腰三角形 23">
            <a:extLst>
              <a:ext uri="{FF2B5EF4-FFF2-40B4-BE49-F238E27FC236}">
                <a16:creationId xmlns:a16="http://schemas.microsoft.com/office/drawing/2014/main" xmlns="" id="{3FF3D530-63A5-465D-9564-FFFF324C9FA5}"/>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178895409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a16="http://schemas.microsoft.com/office/drawing/2014/main" xmlns="" id="{9E16EE5D-9384-4287-8360-172BAA15FA6E}"/>
              </a:ext>
            </a:extLst>
          </p:cNvPr>
          <p:cNvSpPr/>
          <p:nvPr/>
        </p:nvSpPr>
        <p:spPr>
          <a:xfrm>
            <a:off x="1907704" y="1412726"/>
            <a:ext cx="2429567" cy="13556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1" name="矩形 10">
            <a:extLst>
              <a:ext uri="{FF2B5EF4-FFF2-40B4-BE49-F238E27FC236}">
                <a16:creationId xmlns:a16="http://schemas.microsoft.com/office/drawing/2014/main" xmlns="" id="{3D77D081-572B-44D6-91BE-6B21EAFF735B}"/>
              </a:ext>
            </a:extLst>
          </p:cNvPr>
          <p:cNvSpPr/>
          <p:nvPr/>
        </p:nvSpPr>
        <p:spPr>
          <a:xfrm>
            <a:off x="2339752" y="1949029"/>
            <a:ext cx="2157014" cy="249299"/>
          </a:xfrm>
          <a:prstGeom prst="rect">
            <a:avLst/>
          </a:prstGeom>
        </p:spPr>
        <p:txBody>
          <a:bodyPr wrap="none" lIns="0" tIns="0" rIns="0" bIns="0">
            <a:normAutofit fontScale="92500" lnSpcReduction="20000"/>
          </a:bodyPr>
          <a:lstStyle/>
          <a:p>
            <a:r>
              <a:rPr lang="zh-CN" altLang="en-US" sz="20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身体发展方面</a:t>
            </a:r>
          </a:p>
        </p:txBody>
      </p:sp>
      <p:sp>
        <p:nvSpPr>
          <p:cNvPr id="9" name="矩形 8">
            <a:extLst>
              <a:ext uri="{FF2B5EF4-FFF2-40B4-BE49-F238E27FC236}">
                <a16:creationId xmlns:a16="http://schemas.microsoft.com/office/drawing/2014/main" xmlns="" id="{6E86873E-70BC-4328-95DB-ED7F907F5EF5}"/>
              </a:ext>
            </a:extLst>
          </p:cNvPr>
          <p:cNvSpPr/>
          <p:nvPr/>
        </p:nvSpPr>
        <p:spPr>
          <a:xfrm>
            <a:off x="1907704" y="2800274"/>
            <a:ext cx="2429567" cy="135565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3" name="矩形 12">
            <a:extLst>
              <a:ext uri="{FF2B5EF4-FFF2-40B4-BE49-F238E27FC236}">
                <a16:creationId xmlns:a16="http://schemas.microsoft.com/office/drawing/2014/main" xmlns="" id="{BC1655D5-47DA-4B93-A179-0A86CAD7E842}"/>
              </a:ext>
            </a:extLst>
          </p:cNvPr>
          <p:cNvSpPr/>
          <p:nvPr/>
        </p:nvSpPr>
        <p:spPr>
          <a:xfrm>
            <a:off x="2339752" y="3334472"/>
            <a:ext cx="2157014" cy="249299"/>
          </a:xfrm>
          <a:prstGeom prst="rect">
            <a:avLst/>
          </a:prstGeom>
        </p:spPr>
        <p:txBody>
          <a:bodyPr wrap="none" lIns="0" tIns="0" rIns="0" bIns="0">
            <a:normAutofit fontScale="92500" lnSpcReduction="20000"/>
          </a:bodyPr>
          <a:lstStyle/>
          <a:p>
            <a:r>
              <a:rPr lang="zh-CN" altLang="en-US" sz="2000" b="1" dirty="0">
                <a:latin typeface="微软雅黑" panose="020B0503020204020204" pitchFamily="34" charset="-122"/>
                <a:ea typeface="微软雅黑" panose="020B0503020204020204" pitchFamily="34" charset="-122"/>
                <a:sym typeface="inpin heiti" panose="00000500000000000000" pitchFamily="2" charset="-122"/>
              </a:rPr>
              <a:t>神经系统方面</a:t>
            </a:r>
          </a:p>
        </p:txBody>
      </p:sp>
      <p:sp>
        <p:nvSpPr>
          <p:cNvPr id="16" name="矩形 15">
            <a:extLst>
              <a:ext uri="{FF2B5EF4-FFF2-40B4-BE49-F238E27FC236}">
                <a16:creationId xmlns:a16="http://schemas.microsoft.com/office/drawing/2014/main" xmlns="" id="{324ED2DB-DF7C-4827-B361-D72244CA2998}"/>
              </a:ext>
            </a:extLst>
          </p:cNvPr>
          <p:cNvSpPr/>
          <p:nvPr/>
        </p:nvSpPr>
        <p:spPr>
          <a:xfrm>
            <a:off x="4375428" y="1412726"/>
            <a:ext cx="2644844" cy="135565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7" name="矩形 16">
            <a:extLst>
              <a:ext uri="{FF2B5EF4-FFF2-40B4-BE49-F238E27FC236}">
                <a16:creationId xmlns:a16="http://schemas.microsoft.com/office/drawing/2014/main" xmlns="" id="{60FA7A0B-FBE7-40E3-96F6-2D2D9FD4403B}"/>
              </a:ext>
            </a:extLst>
          </p:cNvPr>
          <p:cNvSpPr/>
          <p:nvPr/>
        </p:nvSpPr>
        <p:spPr>
          <a:xfrm>
            <a:off x="4960164" y="1949029"/>
            <a:ext cx="2348140" cy="249299"/>
          </a:xfrm>
          <a:prstGeom prst="rect">
            <a:avLst/>
          </a:prstGeom>
        </p:spPr>
        <p:txBody>
          <a:bodyPr wrap="none" lIns="0" tIns="0" rIns="0" bIns="0">
            <a:normAutofit fontScale="92500" lnSpcReduction="20000"/>
          </a:bodyPr>
          <a:lstStyle/>
          <a:p>
            <a:r>
              <a:rPr lang="zh-CN" altLang="en-US" sz="2000" b="1" dirty="0">
                <a:latin typeface="微软雅黑" panose="020B0503020204020204" pitchFamily="34" charset="-122"/>
                <a:ea typeface="微软雅黑" panose="020B0503020204020204" pitchFamily="34" charset="-122"/>
                <a:sym typeface="inpin heiti" panose="00000500000000000000" pitchFamily="2" charset="-122"/>
              </a:rPr>
              <a:t>生理机能方面</a:t>
            </a:r>
          </a:p>
        </p:txBody>
      </p:sp>
      <p:sp>
        <p:nvSpPr>
          <p:cNvPr id="15" name="矩形 14">
            <a:extLst>
              <a:ext uri="{FF2B5EF4-FFF2-40B4-BE49-F238E27FC236}">
                <a16:creationId xmlns:a16="http://schemas.microsoft.com/office/drawing/2014/main" xmlns="" id="{4761052F-FD30-4167-A30C-DC922E949EF7}"/>
              </a:ext>
            </a:extLst>
          </p:cNvPr>
          <p:cNvSpPr/>
          <p:nvPr/>
        </p:nvSpPr>
        <p:spPr>
          <a:xfrm>
            <a:off x="4375428" y="2800274"/>
            <a:ext cx="2644844" cy="135565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9" name="矩形 18">
            <a:extLst>
              <a:ext uri="{FF2B5EF4-FFF2-40B4-BE49-F238E27FC236}">
                <a16:creationId xmlns:a16="http://schemas.microsoft.com/office/drawing/2014/main" xmlns="" id="{916A956E-5BCD-4BA5-B50B-D4A91F0921B3}"/>
              </a:ext>
            </a:extLst>
          </p:cNvPr>
          <p:cNvSpPr/>
          <p:nvPr/>
        </p:nvSpPr>
        <p:spPr>
          <a:xfrm>
            <a:off x="5032172" y="3291830"/>
            <a:ext cx="2348140" cy="249299"/>
          </a:xfrm>
          <a:prstGeom prst="rect">
            <a:avLst/>
          </a:prstGeom>
        </p:spPr>
        <p:txBody>
          <a:bodyPr wrap="none" lIns="0" tIns="0" rIns="0" bIns="0">
            <a:noAutofit/>
          </a:bodyPr>
          <a:lstStyle/>
          <a:p>
            <a:r>
              <a:rPr lang="zh-CN" altLang="en-US" sz="20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性生理方面</a:t>
            </a:r>
          </a:p>
        </p:txBody>
      </p:sp>
      <p:sp>
        <p:nvSpPr>
          <p:cNvPr id="27" name="Title 1">
            <a:extLst>
              <a:ext uri="{FF2B5EF4-FFF2-40B4-BE49-F238E27FC236}">
                <a16:creationId xmlns:a16="http://schemas.microsoft.com/office/drawing/2014/main" xmlns="" id="{31CCC482-D7A2-4B3C-B707-71B711DDA832}"/>
              </a:ext>
            </a:extLst>
          </p:cNvPr>
          <p:cNvSpPr txBox="1">
            <a:spLocks/>
          </p:cNvSpPr>
          <p:nvPr/>
        </p:nvSpPr>
        <p:spPr>
          <a:xfrm>
            <a:off x="539551" y="331293"/>
            <a:ext cx="5202981"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大学生的生理特点与心理健康教育</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8" name="矩形 27">
            <a:extLst>
              <a:ext uri="{FF2B5EF4-FFF2-40B4-BE49-F238E27FC236}">
                <a16:creationId xmlns:a16="http://schemas.microsoft.com/office/drawing/2014/main" xmlns="" id="{2EFFEE82-C7BE-412A-B584-0E7C359C30D7}"/>
              </a:ext>
            </a:extLst>
          </p:cNvPr>
          <p:cNvSpPr/>
          <p:nvPr/>
        </p:nvSpPr>
        <p:spPr>
          <a:xfrm>
            <a:off x="1464217" y="857008"/>
            <a:ext cx="1739631"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一、大学生的生理发展特点及其对心理的影响</a:t>
            </a:r>
          </a:p>
        </p:txBody>
      </p:sp>
      <p:cxnSp>
        <p:nvCxnSpPr>
          <p:cNvPr id="21" name="直接连接符 20">
            <a:extLst>
              <a:ext uri="{FF2B5EF4-FFF2-40B4-BE49-F238E27FC236}">
                <a16:creationId xmlns:a16="http://schemas.microsoft.com/office/drawing/2014/main" xmlns="" id="{D66B77BE-3176-4DDB-816F-B180031B74F8}"/>
              </a:ext>
            </a:extLst>
          </p:cNvPr>
          <p:cNvCxnSpPr>
            <a:cxnSpLocks/>
          </p:cNvCxnSpPr>
          <p:nvPr/>
        </p:nvCxnSpPr>
        <p:spPr>
          <a:xfrm flipH="1">
            <a:off x="611560" y="1131590"/>
            <a:ext cx="352839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2" name="等腰三角形 21">
            <a:extLst>
              <a:ext uri="{FF2B5EF4-FFF2-40B4-BE49-F238E27FC236}">
                <a16:creationId xmlns:a16="http://schemas.microsoft.com/office/drawing/2014/main" xmlns="" id="{2203C15B-6755-43B8-90AF-4018AD4FA3D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3" name="直接连接符 22">
            <a:extLst>
              <a:ext uri="{FF2B5EF4-FFF2-40B4-BE49-F238E27FC236}">
                <a16:creationId xmlns:a16="http://schemas.microsoft.com/office/drawing/2014/main" xmlns="" id="{345C8196-4330-4AB1-843A-F892EC19C43C}"/>
              </a:ext>
            </a:extLst>
          </p:cNvPr>
          <p:cNvCxnSpPr>
            <a:cxnSpLocks/>
          </p:cNvCxnSpPr>
          <p:nvPr/>
        </p:nvCxnSpPr>
        <p:spPr>
          <a:xfrm>
            <a:off x="4932040" y="521032"/>
            <a:ext cx="4211960"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4" name="等腰三角形 23">
            <a:extLst>
              <a:ext uri="{FF2B5EF4-FFF2-40B4-BE49-F238E27FC236}">
                <a16:creationId xmlns:a16="http://schemas.microsoft.com/office/drawing/2014/main" xmlns="" id="{1EDB3669-5E9E-4DCA-8C67-9986DD0BA39C}"/>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220165616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D76C206E-25DD-4126-AC67-406ADAEE4B8A}"/>
              </a:ext>
            </a:extLst>
          </p:cNvPr>
          <p:cNvSpPr/>
          <p:nvPr/>
        </p:nvSpPr>
        <p:spPr>
          <a:xfrm>
            <a:off x="4572000" y="4017447"/>
            <a:ext cx="2195581" cy="429348"/>
          </a:xfrm>
          <a:prstGeom prst="rect">
            <a:avLst/>
          </a:prstGeom>
        </p:spPr>
        <p:txBody>
          <a:bodyPr wrap="square" lIns="0" tIns="0" rIns="0" bIns="0">
            <a:noAutofit/>
          </a:bodyPr>
          <a:lstStyle/>
          <a:p>
            <a:pPr>
              <a:lnSpc>
                <a:spcPct val="150000"/>
              </a:lnSpc>
            </a:pPr>
            <a:r>
              <a:rPr lang="zh-CN" altLang="en-US" sz="900"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大学生体格迅速发育，突出表现为体重和身高的增加，骨化逐渐完成，肌纤维变粗，横向发展。</a:t>
            </a:r>
          </a:p>
        </p:txBody>
      </p:sp>
      <p:sp>
        <p:nvSpPr>
          <p:cNvPr id="27" name="Title 1">
            <a:extLst>
              <a:ext uri="{FF2B5EF4-FFF2-40B4-BE49-F238E27FC236}">
                <a16:creationId xmlns:a16="http://schemas.microsoft.com/office/drawing/2014/main" xmlns="" id="{31CCC482-D7A2-4B3C-B707-71B711DDA832}"/>
              </a:ext>
            </a:extLst>
          </p:cNvPr>
          <p:cNvSpPr txBox="1">
            <a:spLocks/>
          </p:cNvSpPr>
          <p:nvPr/>
        </p:nvSpPr>
        <p:spPr>
          <a:xfrm>
            <a:off x="539551" y="331293"/>
            <a:ext cx="5202981"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大学生的生理特点与心理健康教育</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8" name="矩形 27">
            <a:extLst>
              <a:ext uri="{FF2B5EF4-FFF2-40B4-BE49-F238E27FC236}">
                <a16:creationId xmlns:a16="http://schemas.microsoft.com/office/drawing/2014/main" xmlns="" id="{2EFFEE82-C7BE-412A-B584-0E7C359C30D7}"/>
              </a:ext>
            </a:extLst>
          </p:cNvPr>
          <p:cNvSpPr/>
          <p:nvPr/>
        </p:nvSpPr>
        <p:spPr>
          <a:xfrm>
            <a:off x="1464217" y="857008"/>
            <a:ext cx="1739631"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一、大学生的生理发展特点及其对心理的影响</a:t>
            </a:r>
          </a:p>
        </p:txBody>
      </p:sp>
      <p:cxnSp>
        <p:nvCxnSpPr>
          <p:cNvPr id="21" name="直接连接符 20">
            <a:extLst>
              <a:ext uri="{FF2B5EF4-FFF2-40B4-BE49-F238E27FC236}">
                <a16:creationId xmlns:a16="http://schemas.microsoft.com/office/drawing/2014/main" xmlns="" id="{D66B77BE-3176-4DDB-816F-B180031B74F8}"/>
              </a:ext>
            </a:extLst>
          </p:cNvPr>
          <p:cNvCxnSpPr>
            <a:cxnSpLocks/>
          </p:cNvCxnSpPr>
          <p:nvPr/>
        </p:nvCxnSpPr>
        <p:spPr>
          <a:xfrm flipH="1">
            <a:off x="611560" y="1131590"/>
            <a:ext cx="352839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2" name="等腰三角形 21">
            <a:extLst>
              <a:ext uri="{FF2B5EF4-FFF2-40B4-BE49-F238E27FC236}">
                <a16:creationId xmlns:a16="http://schemas.microsoft.com/office/drawing/2014/main" xmlns="" id="{2203C15B-6755-43B8-90AF-4018AD4FA3D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3" name="直接连接符 22">
            <a:extLst>
              <a:ext uri="{FF2B5EF4-FFF2-40B4-BE49-F238E27FC236}">
                <a16:creationId xmlns:a16="http://schemas.microsoft.com/office/drawing/2014/main" xmlns="" id="{345C8196-4330-4AB1-843A-F892EC19C43C}"/>
              </a:ext>
            </a:extLst>
          </p:cNvPr>
          <p:cNvCxnSpPr>
            <a:cxnSpLocks/>
          </p:cNvCxnSpPr>
          <p:nvPr/>
        </p:nvCxnSpPr>
        <p:spPr>
          <a:xfrm>
            <a:off x="4932040" y="521032"/>
            <a:ext cx="4211960"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4" name="等腰三角形 23">
            <a:extLst>
              <a:ext uri="{FF2B5EF4-FFF2-40B4-BE49-F238E27FC236}">
                <a16:creationId xmlns:a16="http://schemas.microsoft.com/office/drawing/2014/main" xmlns="" id="{1EDB3669-5E9E-4DCA-8C67-9986DD0BA39C}"/>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5" name="Freeform: Shape 4">
            <a:extLst>
              <a:ext uri="{FF2B5EF4-FFF2-40B4-BE49-F238E27FC236}">
                <a16:creationId xmlns:a16="http://schemas.microsoft.com/office/drawing/2014/main" xmlns="" id="{C80EE631-D676-4393-A0EB-EA388CEF71E7}"/>
              </a:ext>
            </a:extLst>
          </p:cNvPr>
          <p:cNvSpPr/>
          <p:nvPr/>
        </p:nvSpPr>
        <p:spPr>
          <a:xfrm>
            <a:off x="2564319" y="1747826"/>
            <a:ext cx="2077500" cy="714111"/>
          </a:xfrm>
          <a:custGeom>
            <a:avLst/>
            <a:gdLst>
              <a:gd name="connsiteX0" fmla="*/ 3475 w 21600"/>
              <a:gd name="connsiteY0" fmla="*/ 0 h 21600"/>
              <a:gd name="connsiteX1" fmla="*/ 18125 w 21600"/>
              <a:gd name="connsiteY1" fmla="*/ 0 h 21600"/>
              <a:gd name="connsiteX2" fmla="*/ 21600 w 21600"/>
              <a:gd name="connsiteY2" fmla="*/ 10800 h 21600"/>
              <a:gd name="connsiteX3" fmla="*/ 18125 w 21600"/>
              <a:gd name="connsiteY3" fmla="*/ 21600 h 21600"/>
              <a:gd name="connsiteX4" fmla="*/ 3475 w 21600"/>
              <a:gd name="connsiteY4" fmla="*/ 21600 h 21600"/>
              <a:gd name="connsiteX5" fmla="*/ 0 w 21600"/>
              <a:gd name="connsiteY5" fmla="*/ 10800 h 21600"/>
              <a:gd name="connsiteX6" fmla="*/ 3475 w 21600"/>
              <a:gd name="connsiteY6" fmla="*/ 0 h 2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00" h="21600">
                <a:moveTo>
                  <a:pt x="3475" y="0"/>
                </a:moveTo>
                <a:lnTo>
                  <a:pt x="18125" y="0"/>
                </a:lnTo>
                <a:cubicBezTo>
                  <a:pt x="20044" y="0"/>
                  <a:pt x="21600" y="4835"/>
                  <a:pt x="21600" y="10800"/>
                </a:cubicBezTo>
                <a:cubicBezTo>
                  <a:pt x="21600" y="16765"/>
                  <a:pt x="20044" y="21600"/>
                  <a:pt x="18125" y="21600"/>
                </a:cubicBezTo>
                <a:lnTo>
                  <a:pt x="3475" y="21600"/>
                </a:lnTo>
                <a:cubicBezTo>
                  <a:pt x="1556" y="21600"/>
                  <a:pt x="0" y="16765"/>
                  <a:pt x="0" y="10800"/>
                </a:cubicBezTo>
                <a:cubicBezTo>
                  <a:pt x="0" y="4835"/>
                  <a:pt x="1556" y="0"/>
                  <a:pt x="3475" y="0"/>
                </a:cubicBezTo>
                <a:close/>
              </a:path>
            </a:pathLst>
          </a:custGeom>
          <a:solidFill>
            <a:schemeClr val="accent1">
              <a:lumMod val="20000"/>
              <a:lumOff val="80000"/>
              <a:alpha val="90000"/>
            </a:schemeClr>
          </a:solidFill>
        </p:spPr>
        <p:style>
          <a:lnRef idx="2">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0">
            <a:schemeClr val="accent3">
              <a:tint val="40000"/>
              <a:alpha val="90000"/>
              <a:hueOff val="0"/>
              <a:satOff val="0"/>
              <a:lumOff val="0"/>
              <a:alphaOff val="0"/>
            </a:schemeClr>
          </a:effectRef>
          <a:fontRef idx="minor">
            <a:schemeClr val="dk1">
              <a:hueOff val="0"/>
              <a:satOff val="0"/>
              <a:lumOff val="0"/>
              <a:alphaOff val="0"/>
            </a:schemeClr>
          </a:fontRef>
        </p:style>
        <p:txBody>
          <a:bodyPr spcFirstLastPara="0" vert="horz" wrap="none" lIns="1152000" tIns="121839" rIns="360000" bIns="121839" anchor="ctr" anchorCtr="0">
            <a:normAutofit/>
          </a:bodyPr>
          <a:lstStyle/>
          <a:p>
            <a:pPr lvl="0" defTabSz="800100">
              <a:spcBef>
                <a:spcPct val="0"/>
              </a:spcBef>
              <a:spcAft>
                <a:spcPct val="0"/>
              </a:spcAft>
            </a:pPr>
            <a:endParaRPr lang="zh-CN" altLang="en-US" sz="1400" b="1" dirty="0">
              <a:solidFill>
                <a:schemeClr val="tx1"/>
              </a:solidFill>
            </a:endParaRPr>
          </a:p>
        </p:txBody>
      </p:sp>
      <p:sp>
        <p:nvSpPr>
          <p:cNvPr id="26" name="Freeform: Shape 5">
            <a:extLst>
              <a:ext uri="{FF2B5EF4-FFF2-40B4-BE49-F238E27FC236}">
                <a16:creationId xmlns:a16="http://schemas.microsoft.com/office/drawing/2014/main" xmlns="" id="{6C06F0AF-ED70-42F0-B864-3C4F72CB4B28}"/>
              </a:ext>
            </a:extLst>
          </p:cNvPr>
          <p:cNvSpPr/>
          <p:nvPr/>
        </p:nvSpPr>
        <p:spPr>
          <a:xfrm>
            <a:off x="1907704" y="1552411"/>
            <a:ext cx="1104939" cy="1104939"/>
          </a:xfrm>
          <a:custGeom>
            <a:avLst/>
            <a:gdLst>
              <a:gd name="connsiteX0" fmla="*/ 0 w 1152002"/>
              <a:gd name="connsiteY0" fmla="*/ 576001 h 1152002"/>
              <a:gd name="connsiteX1" fmla="*/ 576001 w 1152002"/>
              <a:gd name="connsiteY1" fmla="*/ 0 h 1152002"/>
              <a:gd name="connsiteX2" fmla="*/ 1152002 w 1152002"/>
              <a:gd name="connsiteY2" fmla="*/ 576001 h 1152002"/>
              <a:gd name="connsiteX3" fmla="*/ 576001 w 1152002"/>
              <a:gd name="connsiteY3" fmla="*/ 1152002 h 1152002"/>
              <a:gd name="connsiteX4" fmla="*/ 0 w 1152002"/>
              <a:gd name="connsiteY4" fmla="*/ 576001 h 1152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002" h="1152002">
                <a:moveTo>
                  <a:pt x="0" y="576001"/>
                </a:moveTo>
                <a:cubicBezTo>
                  <a:pt x="0" y="257884"/>
                  <a:pt x="257884" y="0"/>
                  <a:pt x="576001" y="0"/>
                </a:cubicBezTo>
                <a:cubicBezTo>
                  <a:pt x="894118" y="0"/>
                  <a:pt x="1152002" y="257884"/>
                  <a:pt x="1152002" y="576001"/>
                </a:cubicBezTo>
                <a:cubicBezTo>
                  <a:pt x="1152002" y="894118"/>
                  <a:pt x="894118" y="1152002"/>
                  <a:pt x="576001" y="1152002"/>
                </a:cubicBezTo>
                <a:cubicBezTo>
                  <a:pt x="257884" y="1152002"/>
                  <a:pt x="0" y="894118"/>
                  <a:pt x="0" y="576001"/>
                </a:cubicBezTo>
                <a:close/>
              </a:path>
            </a:pathLst>
          </a:custGeom>
          <a:solidFill>
            <a:schemeClr val="accent1"/>
          </a:solidFill>
          <a:ln w="38100">
            <a:solidFill>
              <a:schemeClr val="bg1"/>
            </a:solidFill>
          </a:ln>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anchor="ctr"/>
          <a:lstStyle/>
          <a:p>
            <a:pPr algn="ctr"/>
            <a:endParaRPr/>
          </a:p>
        </p:txBody>
      </p:sp>
      <p:sp>
        <p:nvSpPr>
          <p:cNvPr id="29" name="Freeform: Shape 10">
            <a:extLst>
              <a:ext uri="{FF2B5EF4-FFF2-40B4-BE49-F238E27FC236}">
                <a16:creationId xmlns:a16="http://schemas.microsoft.com/office/drawing/2014/main" xmlns="" id="{58253632-18D1-4316-B7B3-066BB673BCA8}"/>
              </a:ext>
            </a:extLst>
          </p:cNvPr>
          <p:cNvSpPr>
            <a:spLocks noChangeAspect="1"/>
          </p:cNvSpPr>
          <p:nvPr/>
        </p:nvSpPr>
        <p:spPr bwMode="auto">
          <a:xfrm>
            <a:off x="2307195" y="1900557"/>
            <a:ext cx="309830" cy="408646"/>
          </a:xfrm>
          <a:custGeom>
            <a:avLst/>
            <a:gdLst>
              <a:gd name="T0" fmla="*/ 256 w 256"/>
              <a:gd name="T1" fmla="*/ 48 h 336"/>
              <a:gd name="T2" fmla="*/ 208 w 256"/>
              <a:gd name="T3" fmla="*/ 0 h 336"/>
              <a:gd name="T4" fmla="*/ 160 w 256"/>
              <a:gd name="T5" fmla="*/ 48 h 336"/>
              <a:gd name="T6" fmla="*/ 188 w 256"/>
              <a:gd name="T7" fmla="*/ 92 h 336"/>
              <a:gd name="T8" fmla="*/ 122 w 256"/>
              <a:gd name="T9" fmla="*/ 150 h 336"/>
              <a:gd name="T10" fmla="*/ 67 w 256"/>
              <a:gd name="T11" fmla="*/ 174 h 336"/>
              <a:gd name="T12" fmla="*/ 67 w 256"/>
              <a:gd name="T13" fmla="*/ 92 h 336"/>
              <a:gd name="T14" fmla="*/ 96 w 256"/>
              <a:gd name="T15" fmla="*/ 48 h 336"/>
              <a:gd name="T16" fmla="*/ 48 w 256"/>
              <a:gd name="T17" fmla="*/ 0 h 336"/>
              <a:gd name="T18" fmla="*/ 0 w 256"/>
              <a:gd name="T19" fmla="*/ 48 h 336"/>
              <a:gd name="T20" fmla="*/ 29 w 256"/>
              <a:gd name="T21" fmla="*/ 92 h 336"/>
              <a:gd name="T22" fmla="*/ 29 w 256"/>
              <a:gd name="T23" fmla="*/ 244 h 336"/>
              <a:gd name="T24" fmla="*/ 0 w 256"/>
              <a:gd name="T25" fmla="*/ 288 h 336"/>
              <a:gd name="T26" fmla="*/ 48 w 256"/>
              <a:gd name="T27" fmla="*/ 336 h 336"/>
              <a:gd name="T28" fmla="*/ 96 w 256"/>
              <a:gd name="T29" fmla="*/ 288 h 336"/>
              <a:gd name="T30" fmla="*/ 68 w 256"/>
              <a:gd name="T31" fmla="*/ 244 h 336"/>
              <a:gd name="T32" fmla="*/ 133 w 256"/>
              <a:gd name="T33" fmla="*/ 186 h 336"/>
              <a:gd name="T34" fmla="*/ 226 w 256"/>
              <a:gd name="T35" fmla="*/ 92 h 336"/>
              <a:gd name="T36" fmla="*/ 256 w 256"/>
              <a:gd name="T37" fmla="*/ 48 h 336"/>
              <a:gd name="T38" fmla="*/ 20 w 256"/>
              <a:gd name="T39" fmla="*/ 48 h 336"/>
              <a:gd name="T40" fmla="*/ 48 w 256"/>
              <a:gd name="T41" fmla="*/ 20 h 336"/>
              <a:gd name="T42" fmla="*/ 75 w 256"/>
              <a:gd name="T43" fmla="*/ 48 h 336"/>
              <a:gd name="T44" fmla="*/ 48 w 256"/>
              <a:gd name="T45" fmla="*/ 76 h 336"/>
              <a:gd name="T46" fmla="*/ 20 w 256"/>
              <a:gd name="T47" fmla="*/ 48 h 336"/>
              <a:gd name="T48" fmla="*/ 48 w 256"/>
              <a:gd name="T49" fmla="*/ 316 h 336"/>
              <a:gd name="T50" fmla="*/ 20 w 256"/>
              <a:gd name="T51" fmla="*/ 288 h 336"/>
              <a:gd name="T52" fmla="*/ 48 w 256"/>
              <a:gd name="T53" fmla="*/ 260 h 336"/>
              <a:gd name="T54" fmla="*/ 75 w 256"/>
              <a:gd name="T55" fmla="*/ 288 h 336"/>
              <a:gd name="T56" fmla="*/ 48 w 256"/>
              <a:gd name="T57" fmla="*/ 316 h 336"/>
              <a:gd name="T58" fmla="*/ 208 w 256"/>
              <a:gd name="T59" fmla="*/ 76 h 336"/>
              <a:gd name="T60" fmla="*/ 180 w 256"/>
              <a:gd name="T61" fmla="*/ 48 h 336"/>
              <a:gd name="T62" fmla="*/ 208 w 256"/>
              <a:gd name="T63" fmla="*/ 20 h 336"/>
              <a:gd name="T64" fmla="*/ 235 w 256"/>
              <a:gd name="T65" fmla="*/ 48 h 336"/>
              <a:gd name="T66" fmla="*/ 208 w 256"/>
              <a:gd name="T67" fmla="*/ 7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6" h="336">
                <a:moveTo>
                  <a:pt x="256" y="48"/>
                </a:moveTo>
                <a:cubicBezTo>
                  <a:pt x="256" y="21"/>
                  <a:pt x="234" y="0"/>
                  <a:pt x="208" y="0"/>
                </a:cubicBezTo>
                <a:cubicBezTo>
                  <a:pt x="181" y="0"/>
                  <a:pt x="160" y="21"/>
                  <a:pt x="160" y="48"/>
                </a:cubicBezTo>
                <a:cubicBezTo>
                  <a:pt x="160" y="67"/>
                  <a:pt x="171" y="84"/>
                  <a:pt x="188" y="92"/>
                </a:cubicBezTo>
                <a:cubicBezTo>
                  <a:pt x="183" y="131"/>
                  <a:pt x="158" y="138"/>
                  <a:pt x="122" y="150"/>
                </a:cubicBezTo>
                <a:cubicBezTo>
                  <a:pt x="105" y="155"/>
                  <a:pt x="84" y="162"/>
                  <a:pt x="67" y="174"/>
                </a:cubicBezTo>
                <a:cubicBezTo>
                  <a:pt x="67" y="92"/>
                  <a:pt x="67" y="92"/>
                  <a:pt x="67" y="92"/>
                </a:cubicBezTo>
                <a:cubicBezTo>
                  <a:pt x="84" y="85"/>
                  <a:pt x="96" y="68"/>
                  <a:pt x="96" y="48"/>
                </a:cubicBezTo>
                <a:cubicBezTo>
                  <a:pt x="96" y="21"/>
                  <a:pt x="74" y="0"/>
                  <a:pt x="48" y="0"/>
                </a:cubicBezTo>
                <a:cubicBezTo>
                  <a:pt x="21" y="0"/>
                  <a:pt x="0" y="21"/>
                  <a:pt x="0" y="48"/>
                </a:cubicBezTo>
                <a:cubicBezTo>
                  <a:pt x="0" y="68"/>
                  <a:pt x="12" y="85"/>
                  <a:pt x="29" y="92"/>
                </a:cubicBezTo>
                <a:cubicBezTo>
                  <a:pt x="29" y="244"/>
                  <a:pt x="29" y="244"/>
                  <a:pt x="29" y="244"/>
                </a:cubicBezTo>
                <a:cubicBezTo>
                  <a:pt x="12" y="251"/>
                  <a:pt x="0" y="268"/>
                  <a:pt x="0" y="288"/>
                </a:cubicBezTo>
                <a:cubicBezTo>
                  <a:pt x="0" y="314"/>
                  <a:pt x="21" y="336"/>
                  <a:pt x="48" y="336"/>
                </a:cubicBezTo>
                <a:cubicBezTo>
                  <a:pt x="74" y="336"/>
                  <a:pt x="96" y="314"/>
                  <a:pt x="96" y="288"/>
                </a:cubicBezTo>
                <a:cubicBezTo>
                  <a:pt x="96" y="268"/>
                  <a:pt x="84" y="252"/>
                  <a:pt x="68" y="244"/>
                </a:cubicBezTo>
                <a:cubicBezTo>
                  <a:pt x="72" y="205"/>
                  <a:pt x="97" y="197"/>
                  <a:pt x="133" y="186"/>
                </a:cubicBezTo>
                <a:cubicBezTo>
                  <a:pt x="170" y="175"/>
                  <a:pt x="220" y="159"/>
                  <a:pt x="226" y="92"/>
                </a:cubicBezTo>
                <a:cubicBezTo>
                  <a:pt x="244" y="85"/>
                  <a:pt x="256" y="68"/>
                  <a:pt x="256" y="48"/>
                </a:cubicBezTo>
                <a:close/>
                <a:moveTo>
                  <a:pt x="20" y="48"/>
                </a:moveTo>
                <a:cubicBezTo>
                  <a:pt x="20" y="33"/>
                  <a:pt x="32" y="20"/>
                  <a:pt x="48" y="20"/>
                </a:cubicBezTo>
                <a:cubicBezTo>
                  <a:pt x="63" y="20"/>
                  <a:pt x="75" y="33"/>
                  <a:pt x="75" y="48"/>
                </a:cubicBezTo>
                <a:cubicBezTo>
                  <a:pt x="75" y="63"/>
                  <a:pt x="63" y="76"/>
                  <a:pt x="48" y="76"/>
                </a:cubicBezTo>
                <a:cubicBezTo>
                  <a:pt x="32" y="76"/>
                  <a:pt x="20" y="63"/>
                  <a:pt x="20" y="48"/>
                </a:cubicBezTo>
                <a:close/>
                <a:moveTo>
                  <a:pt x="48" y="316"/>
                </a:moveTo>
                <a:cubicBezTo>
                  <a:pt x="32" y="316"/>
                  <a:pt x="20" y="303"/>
                  <a:pt x="20" y="288"/>
                </a:cubicBezTo>
                <a:cubicBezTo>
                  <a:pt x="20" y="273"/>
                  <a:pt x="32" y="260"/>
                  <a:pt x="48" y="260"/>
                </a:cubicBezTo>
                <a:cubicBezTo>
                  <a:pt x="63" y="260"/>
                  <a:pt x="75" y="273"/>
                  <a:pt x="75" y="288"/>
                </a:cubicBezTo>
                <a:cubicBezTo>
                  <a:pt x="75" y="303"/>
                  <a:pt x="63" y="316"/>
                  <a:pt x="48" y="316"/>
                </a:cubicBezTo>
                <a:close/>
                <a:moveTo>
                  <a:pt x="208" y="76"/>
                </a:moveTo>
                <a:cubicBezTo>
                  <a:pt x="192" y="76"/>
                  <a:pt x="180" y="63"/>
                  <a:pt x="180" y="48"/>
                </a:cubicBezTo>
                <a:cubicBezTo>
                  <a:pt x="180" y="33"/>
                  <a:pt x="192" y="20"/>
                  <a:pt x="208" y="20"/>
                </a:cubicBezTo>
                <a:cubicBezTo>
                  <a:pt x="223" y="20"/>
                  <a:pt x="235" y="33"/>
                  <a:pt x="235" y="48"/>
                </a:cubicBezTo>
                <a:cubicBezTo>
                  <a:pt x="235" y="63"/>
                  <a:pt x="223" y="76"/>
                  <a:pt x="208" y="76"/>
                </a:cubicBezTo>
                <a:close/>
              </a:path>
            </a:pathLst>
          </a:custGeom>
          <a:solidFill>
            <a:schemeClr val="bg1">
              <a:lumMod val="95000"/>
            </a:schemeClr>
          </a:solidFill>
          <a:ln>
            <a:noFill/>
          </a:ln>
        </p:spPr>
        <p:txBody>
          <a:bodyPr anchor="ctr"/>
          <a:lstStyle/>
          <a:p>
            <a:pPr algn="ctr"/>
            <a:endParaRPr/>
          </a:p>
        </p:txBody>
      </p:sp>
      <p:grpSp>
        <p:nvGrpSpPr>
          <p:cNvPr id="30" name="Group 19">
            <a:extLst>
              <a:ext uri="{FF2B5EF4-FFF2-40B4-BE49-F238E27FC236}">
                <a16:creationId xmlns:a16="http://schemas.microsoft.com/office/drawing/2014/main" xmlns="" id="{28498395-9A8A-41A2-BAB1-510570B28562}"/>
              </a:ext>
            </a:extLst>
          </p:cNvPr>
          <p:cNvGrpSpPr/>
          <p:nvPr/>
        </p:nvGrpSpPr>
        <p:grpSpPr>
          <a:xfrm rot="5400000" flipV="1">
            <a:off x="4111707" y="1103340"/>
            <a:ext cx="1157608" cy="4515507"/>
            <a:chOff x="5978769" y="2082022"/>
            <a:chExt cx="1069148" cy="19590951"/>
          </a:xfrm>
        </p:grpSpPr>
        <p:cxnSp>
          <p:nvCxnSpPr>
            <p:cNvPr id="31" name="Straight Connector 20">
              <a:extLst>
                <a:ext uri="{FF2B5EF4-FFF2-40B4-BE49-F238E27FC236}">
                  <a16:creationId xmlns:a16="http://schemas.microsoft.com/office/drawing/2014/main" xmlns="" id="{8E3CEDA1-4607-45BF-AC18-F8B4DFE150D6}"/>
                </a:ext>
              </a:extLst>
            </p:cNvPr>
            <p:cNvCxnSpPr>
              <a:cxnSpLocks/>
            </p:cNvCxnSpPr>
            <p:nvPr/>
          </p:nvCxnSpPr>
          <p:spPr>
            <a:xfrm rot="5400000" flipH="1" flipV="1">
              <a:off x="-2747559" y="11877498"/>
              <a:ext cx="19590951" cy="0"/>
            </a:xfrm>
            <a:prstGeom prst="line">
              <a:avLst/>
            </a:prstGeom>
            <a:ln w="12700">
              <a:solidFill>
                <a:schemeClr val="bg1">
                  <a:lumMod val="65000"/>
                </a:schemeClr>
              </a:solidFill>
              <a:prstDash val="sysDot"/>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2" name="Straight Connector 21">
              <a:extLst>
                <a:ext uri="{FF2B5EF4-FFF2-40B4-BE49-F238E27FC236}">
                  <a16:creationId xmlns:a16="http://schemas.microsoft.com/office/drawing/2014/main" xmlns="" id="{3AC23506-0135-4402-8A77-24DFF216B349}"/>
                </a:ext>
              </a:extLst>
            </p:cNvPr>
            <p:cNvCxnSpPr/>
            <p:nvPr/>
          </p:nvCxnSpPr>
          <p:spPr>
            <a:xfrm>
              <a:off x="5978769" y="2096086"/>
              <a:ext cx="1069147" cy="0"/>
            </a:xfrm>
            <a:prstGeom prst="line">
              <a:avLst/>
            </a:prstGeom>
            <a:ln w="12700">
              <a:solidFill>
                <a:schemeClr val="bg1">
                  <a:lumMod val="65000"/>
                </a:schemeClr>
              </a:solidFill>
              <a:prstDash val="sysDot"/>
              <a:headEnd type="oval"/>
              <a:tailEnd type="none" w="med" len="med"/>
            </a:ln>
          </p:spPr>
          <p:style>
            <a:lnRef idx="1">
              <a:schemeClr val="accent1"/>
            </a:lnRef>
            <a:fillRef idx="0">
              <a:schemeClr val="accent1"/>
            </a:fillRef>
            <a:effectRef idx="0">
              <a:schemeClr val="accent1"/>
            </a:effectRef>
            <a:fontRef idx="minor">
              <a:schemeClr val="tx1"/>
            </a:fontRef>
          </p:style>
        </p:cxnSp>
      </p:grpSp>
      <p:sp>
        <p:nvSpPr>
          <p:cNvPr id="35" name="TextBox 38">
            <a:extLst>
              <a:ext uri="{FF2B5EF4-FFF2-40B4-BE49-F238E27FC236}">
                <a16:creationId xmlns:a16="http://schemas.microsoft.com/office/drawing/2014/main" xmlns="" id="{5DCE820C-1FE2-4F1C-BC6D-03AE49EF7D8E}"/>
              </a:ext>
            </a:extLst>
          </p:cNvPr>
          <p:cNvSpPr txBox="1">
            <a:spLocks/>
          </p:cNvSpPr>
          <p:nvPr/>
        </p:nvSpPr>
        <p:spPr bwMode="auto">
          <a:xfrm>
            <a:off x="2210081" y="2682230"/>
            <a:ext cx="4752528" cy="1104933"/>
          </a:xfrm>
          <a:prstGeom prst="rect">
            <a:avLst/>
          </a:prstGeom>
          <a:noFill/>
        </p:spPr>
        <p:txBody>
          <a:bodyPr wrap="square" lIns="360000" tIns="0" rIns="0" bIns="0" anchor="ctr" anchorCtr="0">
            <a:normAutofit lnSpcReduction="10000"/>
          </a:bodyPr>
          <a:lstStyle/>
          <a:p>
            <a:pPr>
              <a:lnSpc>
                <a:spcPct val="150000"/>
              </a:lnSpc>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sym typeface="inpin heiti" panose="00000500000000000000" pitchFamily="2" charset="-122"/>
              </a:rPr>
              <a:t>大学生体格迅速发育，突出表现为体重和身高的增加，骨化逐渐完成，肌纤维变粗，横向发展。</a:t>
            </a:r>
            <a:endParaRPr lang="en-US" altLang="zh-CN" sz="1300" dirty="0">
              <a:solidFill>
                <a:schemeClr val="tx1">
                  <a:lumMod val="65000"/>
                  <a:lumOff val="35000"/>
                </a:schemeClr>
              </a:solidFill>
              <a:latin typeface="微软雅黑" panose="020B0503020204020204" pitchFamily="34" charset="-122"/>
              <a:ea typeface="微软雅黑" panose="020B0503020204020204" pitchFamily="34" charset="-122"/>
              <a:sym typeface="inpin heiti" panose="00000500000000000000" pitchFamily="2" charset="-122"/>
            </a:endParaRPr>
          </a:p>
          <a:p>
            <a:pPr>
              <a:lnSpc>
                <a:spcPct val="150000"/>
              </a:lnSpc>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sym typeface="inpin heiti" panose="00000500000000000000" pitchFamily="2" charset="-122"/>
              </a:rPr>
              <a:t>大学生身体发育达到高峰后逐步定型，这对其心理 产生了一些特殊影响。</a:t>
            </a:r>
          </a:p>
        </p:txBody>
      </p:sp>
      <p:sp>
        <p:nvSpPr>
          <p:cNvPr id="36" name="文本框 35">
            <a:extLst>
              <a:ext uri="{FF2B5EF4-FFF2-40B4-BE49-F238E27FC236}">
                <a16:creationId xmlns:a16="http://schemas.microsoft.com/office/drawing/2014/main" xmlns="" id="{347851CE-45E2-48A1-B16B-2209AFD5B110}"/>
              </a:ext>
            </a:extLst>
          </p:cNvPr>
          <p:cNvSpPr txBox="1"/>
          <p:nvPr/>
        </p:nvSpPr>
        <p:spPr>
          <a:xfrm>
            <a:off x="3081681" y="1917368"/>
            <a:ext cx="1850359" cy="338554"/>
          </a:xfrm>
          <a:prstGeom prst="rect">
            <a:avLst/>
          </a:prstGeom>
          <a:noFill/>
        </p:spPr>
        <p:txBody>
          <a:bodyPr wrap="square">
            <a:spAutoFit/>
          </a:bodyPr>
          <a:lstStyle/>
          <a:p>
            <a:pPr lvl="0" defTabSz="800100">
              <a:spcBef>
                <a:spcPct val="0"/>
              </a:spcBef>
              <a:spcAft>
                <a:spcPct val="0"/>
              </a:spcAft>
            </a:pPr>
            <a:r>
              <a:rPr lang="zh-CN" altLang="en-US" sz="1600" b="1" dirty="0">
                <a:solidFill>
                  <a:schemeClr val="tx1"/>
                </a:solidFill>
              </a:rPr>
              <a:t>身体发展方面</a:t>
            </a:r>
          </a:p>
        </p:txBody>
      </p:sp>
    </p:spTree>
    <p:extLst>
      <p:ext uri="{BB962C8B-B14F-4D97-AF65-F5344CB8AC3E}">
        <p14:creationId xmlns:p14="http://schemas.microsoft.com/office/powerpoint/2010/main" val="146114027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D76C206E-25DD-4126-AC67-406ADAEE4B8A}"/>
              </a:ext>
            </a:extLst>
          </p:cNvPr>
          <p:cNvSpPr/>
          <p:nvPr/>
        </p:nvSpPr>
        <p:spPr>
          <a:xfrm>
            <a:off x="4572000" y="4017447"/>
            <a:ext cx="2195581" cy="429348"/>
          </a:xfrm>
          <a:prstGeom prst="rect">
            <a:avLst/>
          </a:prstGeom>
        </p:spPr>
        <p:txBody>
          <a:bodyPr wrap="square" lIns="0" tIns="0" rIns="0" bIns="0">
            <a:noAutofit/>
          </a:bodyPr>
          <a:lstStyle/>
          <a:p>
            <a:pPr>
              <a:lnSpc>
                <a:spcPct val="150000"/>
              </a:lnSpc>
            </a:pPr>
            <a:r>
              <a:rPr lang="zh-CN" altLang="en-US" sz="900"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大学生体格迅速发育，突出表现为体重和身高的增加，骨化逐渐完成，肌纤维变粗，横向发展。</a:t>
            </a:r>
          </a:p>
        </p:txBody>
      </p:sp>
      <p:sp>
        <p:nvSpPr>
          <p:cNvPr id="27" name="Title 1">
            <a:extLst>
              <a:ext uri="{FF2B5EF4-FFF2-40B4-BE49-F238E27FC236}">
                <a16:creationId xmlns:a16="http://schemas.microsoft.com/office/drawing/2014/main" xmlns="" id="{31CCC482-D7A2-4B3C-B707-71B711DDA832}"/>
              </a:ext>
            </a:extLst>
          </p:cNvPr>
          <p:cNvSpPr txBox="1">
            <a:spLocks/>
          </p:cNvSpPr>
          <p:nvPr/>
        </p:nvSpPr>
        <p:spPr>
          <a:xfrm>
            <a:off x="539551" y="331293"/>
            <a:ext cx="5202981"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大学生的生理特点与心理健康教育</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8" name="矩形 27">
            <a:extLst>
              <a:ext uri="{FF2B5EF4-FFF2-40B4-BE49-F238E27FC236}">
                <a16:creationId xmlns:a16="http://schemas.microsoft.com/office/drawing/2014/main" xmlns="" id="{2EFFEE82-C7BE-412A-B584-0E7C359C30D7}"/>
              </a:ext>
            </a:extLst>
          </p:cNvPr>
          <p:cNvSpPr/>
          <p:nvPr/>
        </p:nvSpPr>
        <p:spPr>
          <a:xfrm>
            <a:off x="1464217" y="857008"/>
            <a:ext cx="1739631"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一、大学生的生理发展特点及其对心理的影响</a:t>
            </a:r>
          </a:p>
        </p:txBody>
      </p:sp>
      <p:cxnSp>
        <p:nvCxnSpPr>
          <p:cNvPr id="21" name="直接连接符 20">
            <a:extLst>
              <a:ext uri="{FF2B5EF4-FFF2-40B4-BE49-F238E27FC236}">
                <a16:creationId xmlns:a16="http://schemas.microsoft.com/office/drawing/2014/main" xmlns="" id="{D66B77BE-3176-4DDB-816F-B180031B74F8}"/>
              </a:ext>
            </a:extLst>
          </p:cNvPr>
          <p:cNvCxnSpPr>
            <a:cxnSpLocks/>
          </p:cNvCxnSpPr>
          <p:nvPr/>
        </p:nvCxnSpPr>
        <p:spPr>
          <a:xfrm flipH="1">
            <a:off x="611560" y="1131590"/>
            <a:ext cx="352839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2" name="等腰三角形 21">
            <a:extLst>
              <a:ext uri="{FF2B5EF4-FFF2-40B4-BE49-F238E27FC236}">
                <a16:creationId xmlns:a16="http://schemas.microsoft.com/office/drawing/2014/main" xmlns="" id="{2203C15B-6755-43B8-90AF-4018AD4FA3D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3" name="直接连接符 22">
            <a:extLst>
              <a:ext uri="{FF2B5EF4-FFF2-40B4-BE49-F238E27FC236}">
                <a16:creationId xmlns:a16="http://schemas.microsoft.com/office/drawing/2014/main" xmlns="" id="{345C8196-4330-4AB1-843A-F892EC19C43C}"/>
              </a:ext>
            </a:extLst>
          </p:cNvPr>
          <p:cNvCxnSpPr>
            <a:cxnSpLocks/>
          </p:cNvCxnSpPr>
          <p:nvPr/>
        </p:nvCxnSpPr>
        <p:spPr>
          <a:xfrm>
            <a:off x="4932040" y="521032"/>
            <a:ext cx="4211960"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4" name="等腰三角形 23">
            <a:extLst>
              <a:ext uri="{FF2B5EF4-FFF2-40B4-BE49-F238E27FC236}">
                <a16:creationId xmlns:a16="http://schemas.microsoft.com/office/drawing/2014/main" xmlns="" id="{1EDB3669-5E9E-4DCA-8C67-9986DD0BA39C}"/>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5" name="Freeform: Shape 4">
            <a:extLst>
              <a:ext uri="{FF2B5EF4-FFF2-40B4-BE49-F238E27FC236}">
                <a16:creationId xmlns:a16="http://schemas.microsoft.com/office/drawing/2014/main" xmlns="" id="{C80EE631-D676-4393-A0EB-EA388CEF71E7}"/>
              </a:ext>
            </a:extLst>
          </p:cNvPr>
          <p:cNvSpPr/>
          <p:nvPr/>
        </p:nvSpPr>
        <p:spPr>
          <a:xfrm>
            <a:off x="2564319" y="1747826"/>
            <a:ext cx="2077500" cy="714111"/>
          </a:xfrm>
          <a:custGeom>
            <a:avLst/>
            <a:gdLst>
              <a:gd name="connsiteX0" fmla="*/ 3475 w 21600"/>
              <a:gd name="connsiteY0" fmla="*/ 0 h 21600"/>
              <a:gd name="connsiteX1" fmla="*/ 18125 w 21600"/>
              <a:gd name="connsiteY1" fmla="*/ 0 h 21600"/>
              <a:gd name="connsiteX2" fmla="*/ 21600 w 21600"/>
              <a:gd name="connsiteY2" fmla="*/ 10800 h 21600"/>
              <a:gd name="connsiteX3" fmla="*/ 18125 w 21600"/>
              <a:gd name="connsiteY3" fmla="*/ 21600 h 21600"/>
              <a:gd name="connsiteX4" fmla="*/ 3475 w 21600"/>
              <a:gd name="connsiteY4" fmla="*/ 21600 h 21600"/>
              <a:gd name="connsiteX5" fmla="*/ 0 w 21600"/>
              <a:gd name="connsiteY5" fmla="*/ 10800 h 21600"/>
              <a:gd name="connsiteX6" fmla="*/ 3475 w 21600"/>
              <a:gd name="connsiteY6" fmla="*/ 0 h 2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00" h="21600">
                <a:moveTo>
                  <a:pt x="3475" y="0"/>
                </a:moveTo>
                <a:lnTo>
                  <a:pt x="18125" y="0"/>
                </a:lnTo>
                <a:cubicBezTo>
                  <a:pt x="20044" y="0"/>
                  <a:pt x="21600" y="4835"/>
                  <a:pt x="21600" y="10800"/>
                </a:cubicBezTo>
                <a:cubicBezTo>
                  <a:pt x="21600" y="16765"/>
                  <a:pt x="20044" y="21600"/>
                  <a:pt x="18125" y="21600"/>
                </a:cubicBezTo>
                <a:lnTo>
                  <a:pt x="3475" y="21600"/>
                </a:lnTo>
                <a:cubicBezTo>
                  <a:pt x="1556" y="21600"/>
                  <a:pt x="0" y="16765"/>
                  <a:pt x="0" y="10800"/>
                </a:cubicBezTo>
                <a:cubicBezTo>
                  <a:pt x="0" y="4835"/>
                  <a:pt x="1556" y="0"/>
                  <a:pt x="3475" y="0"/>
                </a:cubicBezTo>
                <a:close/>
              </a:path>
            </a:pathLst>
          </a:custGeom>
          <a:solidFill>
            <a:schemeClr val="accent1">
              <a:lumMod val="20000"/>
              <a:lumOff val="80000"/>
              <a:alpha val="90000"/>
            </a:schemeClr>
          </a:solidFill>
        </p:spPr>
        <p:style>
          <a:lnRef idx="2">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0">
            <a:schemeClr val="accent3">
              <a:tint val="40000"/>
              <a:alpha val="90000"/>
              <a:hueOff val="0"/>
              <a:satOff val="0"/>
              <a:lumOff val="0"/>
              <a:alphaOff val="0"/>
            </a:schemeClr>
          </a:effectRef>
          <a:fontRef idx="minor">
            <a:schemeClr val="dk1">
              <a:hueOff val="0"/>
              <a:satOff val="0"/>
              <a:lumOff val="0"/>
              <a:alphaOff val="0"/>
            </a:schemeClr>
          </a:fontRef>
        </p:style>
        <p:txBody>
          <a:bodyPr spcFirstLastPara="0" vert="horz" wrap="none" lIns="1152000" tIns="121839" rIns="360000" bIns="121839" anchor="ctr" anchorCtr="0">
            <a:normAutofit/>
          </a:bodyPr>
          <a:lstStyle/>
          <a:p>
            <a:pPr lvl="0" defTabSz="800100">
              <a:spcBef>
                <a:spcPct val="0"/>
              </a:spcBef>
              <a:spcAft>
                <a:spcPct val="0"/>
              </a:spcAft>
            </a:pPr>
            <a:endParaRPr lang="zh-CN" altLang="en-US" sz="1400" b="1" dirty="0">
              <a:solidFill>
                <a:schemeClr val="tx1"/>
              </a:solidFill>
            </a:endParaRPr>
          </a:p>
        </p:txBody>
      </p:sp>
      <p:sp>
        <p:nvSpPr>
          <p:cNvPr id="26" name="Freeform: Shape 5">
            <a:extLst>
              <a:ext uri="{FF2B5EF4-FFF2-40B4-BE49-F238E27FC236}">
                <a16:creationId xmlns:a16="http://schemas.microsoft.com/office/drawing/2014/main" xmlns="" id="{6C06F0AF-ED70-42F0-B864-3C4F72CB4B28}"/>
              </a:ext>
            </a:extLst>
          </p:cNvPr>
          <p:cNvSpPr/>
          <p:nvPr/>
        </p:nvSpPr>
        <p:spPr>
          <a:xfrm>
            <a:off x="1907704" y="1552411"/>
            <a:ext cx="1104939" cy="1104939"/>
          </a:xfrm>
          <a:custGeom>
            <a:avLst/>
            <a:gdLst>
              <a:gd name="connsiteX0" fmla="*/ 0 w 1152002"/>
              <a:gd name="connsiteY0" fmla="*/ 576001 h 1152002"/>
              <a:gd name="connsiteX1" fmla="*/ 576001 w 1152002"/>
              <a:gd name="connsiteY1" fmla="*/ 0 h 1152002"/>
              <a:gd name="connsiteX2" fmla="*/ 1152002 w 1152002"/>
              <a:gd name="connsiteY2" fmla="*/ 576001 h 1152002"/>
              <a:gd name="connsiteX3" fmla="*/ 576001 w 1152002"/>
              <a:gd name="connsiteY3" fmla="*/ 1152002 h 1152002"/>
              <a:gd name="connsiteX4" fmla="*/ 0 w 1152002"/>
              <a:gd name="connsiteY4" fmla="*/ 576001 h 1152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002" h="1152002">
                <a:moveTo>
                  <a:pt x="0" y="576001"/>
                </a:moveTo>
                <a:cubicBezTo>
                  <a:pt x="0" y="257884"/>
                  <a:pt x="257884" y="0"/>
                  <a:pt x="576001" y="0"/>
                </a:cubicBezTo>
                <a:cubicBezTo>
                  <a:pt x="894118" y="0"/>
                  <a:pt x="1152002" y="257884"/>
                  <a:pt x="1152002" y="576001"/>
                </a:cubicBezTo>
                <a:cubicBezTo>
                  <a:pt x="1152002" y="894118"/>
                  <a:pt x="894118" y="1152002"/>
                  <a:pt x="576001" y="1152002"/>
                </a:cubicBezTo>
                <a:cubicBezTo>
                  <a:pt x="257884" y="1152002"/>
                  <a:pt x="0" y="894118"/>
                  <a:pt x="0" y="576001"/>
                </a:cubicBezTo>
                <a:close/>
              </a:path>
            </a:pathLst>
          </a:custGeom>
          <a:solidFill>
            <a:srgbClr val="F8A724"/>
          </a:solidFill>
          <a:ln w="38100">
            <a:solidFill>
              <a:schemeClr val="bg1"/>
            </a:solidFill>
          </a:ln>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anchor="ctr"/>
          <a:lstStyle/>
          <a:p>
            <a:pPr algn="ctr"/>
            <a:endParaRPr/>
          </a:p>
        </p:txBody>
      </p:sp>
      <p:sp>
        <p:nvSpPr>
          <p:cNvPr id="29" name="Freeform: Shape 10">
            <a:extLst>
              <a:ext uri="{FF2B5EF4-FFF2-40B4-BE49-F238E27FC236}">
                <a16:creationId xmlns:a16="http://schemas.microsoft.com/office/drawing/2014/main" xmlns="" id="{58253632-18D1-4316-B7B3-066BB673BCA8}"/>
              </a:ext>
            </a:extLst>
          </p:cNvPr>
          <p:cNvSpPr>
            <a:spLocks noChangeAspect="1"/>
          </p:cNvSpPr>
          <p:nvPr/>
        </p:nvSpPr>
        <p:spPr bwMode="auto">
          <a:xfrm>
            <a:off x="2307195" y="1900557"/>
            <a:ext cx="309830" cy="408646"/>
          </a:xfrm>
          <a:custGeom>
            <a:avLst/>
            <a:gdLst>
              <a:gd name="T0" fmla="*/ 256 w 256"/>
              <a:gd name="T1" fmla="*/ 48 h 336"/>
              <a:gd name="T2" fmla="*/ 208 w 256"/>
              <a:gd name="T3" fmla="*/ 0 h 336"/>
              <a:gd name="T4" fmla="*/ 160 w 256"/>
              <a:gd name="T5" fmla="*/ 48 h 336"/>
              <a:gd name="T6" fmla="*/ 188 w 256"/>
              <a:gd name="T7" fmla="*/ 92 h 336"/>
              <a:gd name="T8" fmla="*/ 122 w 256"/>
              <a:gd name="T9" fmla="*/ 150 h 336"/>
              <a:gd name="T10" fmla="*/ 67 w 256"/>
              <a:gd name="T11" fmla="*/ 174 h 336"/>
              <a:gd name="T12" fmla="*/ 67 w 256"/>
              <a:gd name="T13" fmla="*/ 92 h 336"/>
              <a:gd name="T14" fmla="*/ 96 w 256"/>
              <a:gd name="T15" fmla="*/ 48 h 336"/>
              <a:gd name="T16" fmla="*/ 48 w 256"/>
              <a:gd name="T17" fmla="*/ 0 h 336"/>
              <a:gd name="T18" fmla="*/ 0 w 256"/>
              <a:gd name="T19" fmla="*/ 48 h 336"/>
              <a:gd name="T20" fmla="*/ 29 w 256"/>
              <a:gd name="T21" fmla="*/ 92 h 336"/>
              <a:gd name="T22" fmla="*/ 29 w 256"/>
              <a:gd name="T23" fmla="*/ 244 h 336"/>
              <a:gd name="T24" fmla="*/ 0 w 256"/>
              <a:gd name="T25" fmla="*/ 288 h 336"/>
              <a:gd name="T26" fmla="*/ 48 w 256"/>
              <a:gd name="T27" fmla="*/ 336 h 336"/>
              <a:gd name="T28" fmla="*/ 96 w 256"/>
              <a:gd name="T29" fmla="*/ 288 h 336"/>
              <a:gd name="T30" fmla="*/ 68 w 256"/>
              <a:gd name="T31" fmla="*/ 244 h 336"/>
              <a:gd name="T32" fmla="*/ 133 w 256"/>
              <a:gd name="T33" fmla="*/ 186 h 336"/>
              <a:gd name="T34" fmla="*/ 226 w 256"/>
              <a:gd name="T35" fmla="*/ 92 h 336"/>
              <a:gd name="T36" fmla="*/ 256 w 256"/>
              <a:gd name="T37" fmla="*/ 48 h 336"/>
              <a:gd name="T38" fmla="*/ 20 w 256"/>
              <a:gd name="T39" fmla="*/ 48 h 336"/>
              <a:gd name="T40" fmla="*/ 48 w 256"/>
              <a:gd name="T41" fmla="*/ 20 h 336"/>
              <a:gd name="T42" fmla="*/ 75 w 256"/>
              <a:gd name="T43" fmla="*/ 48 h 336"/>
              <a:gd name="T44" fmla="*/ 48 w 256"/>
              <a:gd name="T45" fmla="*/ 76 h 336"/>
              <a:gd name="T46" fmla="*/ 20 w 256"/>
              <a:gd name="T47" fmla="*/ 48 h 336"/>
              <a:gd name="T48" fmla="*/ 48 w 256"/>
              <a:gd name="T49" fmla="*/ 316 h 336"/>
              <a:gd name="T50" fmla="*/ 20 w 256"/>
              <a:gd name="T51" fmla="*/ 288 h 336"/>
              <a:gd name="T52" fmla="*/ 48 w 256"/>
              <a:gd name="T53" fmla="*/ 260 h 336"/>
              <a:gd name="T54" fmla="*/ 75 w 256"/>
              <a:gd name="T55" fmla="*/ 288 h 336"/>
              <a:gd name="T56" fmla="*/ 48 w 256"/>
              <a:gd name="T57" fmla="*/ 316 h 336"/>
              <a:gd name="T58" fmla="*/ 208 w 256"/>
              <a:gd name="T59" fmla="*/ 76 h 336"/>
              <a:gd name="T60" fmla="*/ 180 w 256"/>
              <a:gd name="T61" fmla="*/ 48 h 336"/>
              <a:gd name="T62" fmla="*/ 208 w 256"/>
              <a:gd name="T63" fmla="*/ 20 h 336"/>
              <a:gd name="T64" fmla="*/ 235 w 256"/>
              <a:gd name="T65" fmla="*/ 48 h 336"/>
              <a:gd name="T66" fmla="*/ 208 w 256"/>
              <a:gd name="T67" fmla="*/ 7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6" h="336">
                <a:moveTo>
                  <a:pt x="256" y="48"/>
                </a:moveTo>
                <a:cubicBezTo>
                  <a:pt x="256" y="21"/>
                  <a:pt x="234" y="0"/>
                  <a:pt x="208" y="0"/>
                </a:cubicBezTo>
                <a:cubicBezTo>
                  <a:pt x="181" y="0"/>
                  <a:pt x="160" y="21"/>
                  <a:pt x="160" y="48"/>
                </a:cubicBezTo>
                <a:cubicBezTo>
                  <a:pt x="160" y="67"/>
                  <a:pt x="171" y="84"/>
                  <a:pt x="188" y="92"/>
                </a:cubicBezTo>
                <a:cubicBezTo>
                  <a:pt x="183" y="131"/>
                  <a:pt x="158" y="138"/>
                  <a:pt x="122" y="150"/>
                </a:cubicBezTo>
                <a:cubicBezTo>
                  <a:pt x="105" y="155"/>
                  <a:pt x="84" y="162"/>
                  <a:pt x="67" y="174"/>
                </a:cubicBezTo>
                <a:cubicBezTo>
                  <a:pt x="67" y="92"/>
                  <a:pt x="67" y="92"/>
                  <a:pt x="67" y="92"/>
                </a:cubicBezTo>
                <a:cubicBezTo>
                  <a:pt x="84" y="85"/>
                  <a:pt x="96" y="68"/>
                  <a:pt x="96" y="48"/>
                </a:cubicBezTo>
                <a:cubicBezTo>
                  <a:pt x="96" y="21"/>
                  <a:pt x="74" y="0"/>
                  <a:pt x="48" y="0"/>
                </a:cubicBezTo>
                <a:cubicBezTo>
                  <a:pt x="21" y="0"/>
                  <a:pt x="0" y="21"/>
                  <a:pt x="0" y="48"/>
                </a:cubicBezTo>
                <a:cubicBezTo>
                  <a:pt x="0" y="68"/>
                  <a:pt x="12" y="85"/>
                  <a:pt x="29" y="92"/>
                </a:cubicBezTo>
                <a:cubicBezTo>
                  <a:pt x="29" y="244"/>
                  <a:pt x="29" y="244"/>
                  <a:pt x="29" y="244"/>
                </a:cubicBezTo>
                <a:cubicBezTo>
                  <a:pt x="12" y="251"/>
                  <a:pt x="0" y="268"/>
                  <a:pt x="0" y="288"/>
                </a:cubicBezTo>
                <a:cubicBezTo>
                  <a:pt x="0" y="314"/>
                  <a:pt x="21" y="336"/>
                  <a:pt x="48" y="336"/>
                </a:cubicBezTo>
                <a:cubicBezTo>
                  <a:pt x="74" y="336"/>
                  <a:pt x="96" y="314"/>
                  <a:pt x="96" y="288"/>
                </a:cubicBezTo>
                <a:cubicBezTo>
                  <a:pt x="96" y="268"/>
                  <a:pt x="84" y="252"/>
                  <a:pt x="68" y="244"/>
                </a:cubicBezTo>
                <a:cubicBezTo>
                  <a:pt x="72" y="205"/>
                  <a:pt x="97" y="197"/>
                  <a:pt x="133" y="186"/>
                </a:cubicBezTo>
                <a:cubicBezTo>
                  <a:pt x="170" y="175"/>
                  <a:pt x="220" y="159"/>
                  <a:pt x="226" y="92"/>
                </a:cubicBezTo>
                <a:cubicBezTo>
                  <a:pt x="244" y="85"/>
                  <a:pt x="256" y="68"/>
                  <a:pt x="256" y="48"/>
                </a:cubicBezTo>
                <a:close/>
                <a:moveTo>
                  <a:pt x="20" y="48"/>
                </a:moveTo>
                <a:cubicBezTo>
                  <a:pt x="20" y="33"/>
                  <a:pt x="32" y="20"/>
                  <a:pt x="48" y="20"/>
                </a:cubicBezTo>
                <a:cubicBezTo>
                  <a:pt x="63" y="20"/>
                  <a:pt x="75" y="33"/>
                  <a:pt x="75" y="48"/>
                </a:cubicBezTo>
                <a:cubicBezTo>
                  <a:pt x="75" y="63"/>
                  <a:pt x="63" y="76"/>
                  <a:pt x="48" y="76"/>
                </a:cubicBezTo>
                <a:cubicBezTo>
                  <a:pt x="32" y="76"/>
                  <a:pt x="20" y="63"/>
                  <a:pt x="20" y="48"/>
                </a:cubicBezTo>
                <a:close/>
                <a:moveTo>
                  <a:pt x="48" y="316"/>
                </a:moveTo>
                <a:cubicBezTo>
                  <a:pt x="32" y="316"/>
                  <a:pt x="20" y="303"/>
                  <a:pt x="20" y="288"/>
                </a:cubicBezTo>
                <a:cubicBezTo>
                  <a:pt x="20" y="273"/>
                  <a:pt x="32" y="260"/>
                  <a:pt x="48" y="260"/>
                </a:cubicBezTo>
                <a:cubicBezTo>
                  <a:pt x="63" y="260"/>
                  <a:pt x="75" y="273"/>
                  <a:pt x="75" y="288"/>
                </a:cubicBezTo>
                <a:cubicBezTo>
                  <a:pt x="75" y="303"/>
                  <a:pt x="63" y="316"/>
                  <a:pt x="48" y="316"/>
                </a:cubicBezTo>
                <a:close/>
                <a:moveTo>
                  <a:pt x="208" y="76"/>
                </a:moveTo>
                <a:cubicBezTo>
                  <a:pt x="192" y="76"/>
                  <a:pt x="180" y="63"/>
                  <a:pt x="180" y="48"/>
                </a:cubicBezTo>
                <a:cubicBezTo>
                  <a:pt x="180" y="33"/>
                  <a:pt x="192" y="20"/>
                  <a:pt x="208" y="20"/>
                </a:cubicBezTo>
                <a:cubicBezTo>
                  <a:pt x="223" y="20"/>
                  <a:pt x="235" y="33"/>
                  <a:pt x="235" y="48"/>
                </a:cubicBezTo>
                <a:cubicBezTo>
                  <a:pt x="235" y="63"/>
                  <a:pt x="223" y="76"/>
                  <a:pt x="208" y="76"/>
                </a:cubicBezTo>
                <a:close/>
              </a:path>
            </a:pathLst>
          </a:custGeom>
          <a:solidFill>
            <a:schemeClr val="bg1">
              <a:lumMod val="95000"/>
            </a:schemeClr>
          </a:solidFill>
          <a:ln>
            <a:noFill/>
          </a:ln>
        </p:spPr>
        <p:txBody>
          <a:bodyPr anchor="ctr"/>
          <a:lstStyle/>
          <a:p>
            <a:pPr algn="ctr"/>
            <a:endParaRPr/>
          </a:p>
        </p:txBody>
      </p:sp>
      <p:grpSp>
        <p:nvGrpSpPr>
          <p:cNvPr id="30" name="Group 19">
            <a:extLst>
              <a:ext uri="{FF2B5EF4-FFF2-40B4-BE49-F238E27FC236}">
                <a16:creationId xmlns:a16="http://schemas.microsoft.com/office/drawing/2014/main" xmlns="" id="{28498395-9A8A-41A2-BAB1-510570B28562}"/>
              </a:ext>
            </a:extLst>
          </p:cNvPr>
          <p:cNvGrpSpPr/>
          <p:nvPr/>
        </p:nvGrpSpPr>
        <p:grpSpPr>
          <a:xfrm rot="5400000" flipV="1">
            <a:off x="4289580" y="925467"/>
            <a:ext cx="801861" cy="4515507"/>
            <a:chOff x="5978769" y="2082022"/>
            <a:chExt cx="1069148" cy="19590951"/>
          </a:xfrm>
        </p:grpSpPr>
        <p:cxnSp>
          <p:nvCxnSpPr>
            <p:cNvPr id="31" name="Straight Connector 20">
              <a:extLst>
                <a:ext uri="{FF2B5EF4-FFF2-40B4-BE49-F238E27FC236}">
                  <a16:creationId xmlns:a16="http://schemas.microsoft.com/office/drawing/2014/main" xmlns="" id="{8E3CEDA1-4607-45BF-AC18-F8B4DFE150D6}"/>
                </a:ext>
              </a:extLst>
            </p:cNvPr>
            <p:cNvCxnSpPr>
              <a:cxnSpLocks/>
            </p:cNvCxnSpPr>
            <p:nvPr/>
          </p:nvCxnSpPr>
          <p:spPr>
            <a:xfrm rot="5400000" flipH="1" flipV="1">
              <a:off x="-2747559" y="11877498"/>
              <a:ext cx="19590951" cy="0"/>
            </a:xfrm>
            <a:prstGeom prst="line">
              <a:avLst/>
            </a:prstGeom>
            <a:ln w="12700">
              <a:solidFill>
                <a:schemeClr val="bg1">
                  <a:lumMod val="65000"/>
                </a:schemeClr>
              </a:solidFill>
              <a:prstDash val="sysDot"/>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2" name="Straight Connector 21">
              <a:extLst>
                <a:ext uri="{FF2B5EF4-FFF2-40B4-BE49-F238E27FC236}">
                  <a16:creationId xmlns:a16="http://schemas.microsoft.com/office/drawing/2014/main" xmlns="" id="{3AC23506-0135-4402-8A77-24DFF216B349}"/>
                </a:ext>
              </a:extLst>
            </p:cNvPr>
            <p:cNvCxnSpPr/>
            <p:nvPr/>
          </p:nvCxnSpPr>
          <p:spPr>
            <a:xfrm>
              <a:off x="5978769" y="2096086"/>
              <a:ext cx="1069147" cy="0"/>
            </a:xfrm>
            <a:prstGeom prst="line">
              <a:avLst/>
            </a:prstGeom>
            <a:ln w="12700">
              <a:solidFill>
                <a:schemeClr val="bg1">
                  <a:lumMod val="65000"/>
                </a:schemeClr>
              </a:solidFill>
              <a:prstDash val="sysDot"/>
              <a:headEnd type="oval"/>
              <a:tailEnd type="none" w="med" len="med"/>
            </a:ln>
          </p:spPr>
          <p:style>
            <a:lnRef idx="1">
              <a:schemeClr val="accent1"/>
            </a:lnRef>
            <a:fillRef idx="0">
              <a:schemeClr val="accent1"/>
            </a:fillRef>
            <a:effectRef idx="0">
              <a:schemeClr val="accent1"/>
            </a:effectRef>
            <a:fontRef idx="minor">
              <a:schemeClr val="tx1"/>
            </a:fontRef>
          </p:style>
        </p:cxnSp>
      </p:grpSp>
      <p:sp>
        <p:nvSpPr>
          <p:cNvPr id="35" name="TextBox 38">
            <a:extLst>
              <a:ext uri="{FF2B5EF4-FFF2-40B4-BE49-F238E27FC236}">
                <a16:creationId xmlns:a16="http://schemas.microsoft.com/office/drawing/2014/main" xmlns="" id="{5DCE820C-1FE2-4F1C-BC6D-03AE49EF7D8E}"/>
              </a:ext>
            </a:extLst>
          </p:cNvPr>
          <p:cNvSpPr txBox="1">
            <a:spLocks/>
          </p:cNvSpPr>
          <p:nvPr/>
        </p:nvSpPr>
        <p:spPr bwMode="auto">
          <a:xfrm>
            <a:off x="2267744" y="2609998"/>
            <a:ext cx="4752528" cy="864096"/>
          </a:xfrm>
          <a:prstGeom prst="rect">
            <a:avLst/>
          </a:prstGeom>
          <a:noFill/>
        </p:spPr>
        <p:txBody>
          <a:bodyPr wrap="square" lIns="360000" tIns="0" rIns="0" bIns="0" anchor="ctr" anchorCtr="0">
            <a:normAutofit/>
          </a:bodyPr>
          <a:lstStyle/>
          <a:p>
            <a:pP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inpin heiti" panose="00000500000000000000" pitchFamily="2" charset="-122"/>
              </a:rPr>
              <a:t>大学生内脏机能迅速增加，主要表现为： ① 肺活量的增加。② 心脏容量和动脉血管口径的比例加大。</a:t>
            </a:r>
          </a:p>
        </p:txBody>
      </p:sp>
      <p:sp>
        <p:nvSpPr>
          <p:cNvPr id="36" name="文本框 35">
            <a:extLst>
              <a:ext uri="{FF2B5EF4-FFF2-40B4-BE49-F238E27FC236}">
                <a16:creationId xmlns:a16="http://schemas.microsoft.com/office/drawing/2014/main" xmlns="" id="{347851CE-45E2-48A1-B16B-2209AFD5B110}"/>
              </a:ext>
            </a:extLst>
          </p:cNvPr>
          <p:cNvSpPr txBox="1"/>
          <p:nvPr/>
        </p:nvSpPr>
        <p:spPr>
          <a:xfrm>
            <a:off x="3081681" y="1917368"/>
            <a:ext cx="1850359" cy="338554"/>
          </a:xfrm>
          <a:prstGeom prst="rect">
            <a:avLst/>
          </a:prstGeom>
          <a:noFill/>
        </p:spPr>
        <p:txBody>
          <a:bodyPr wrap="square">
            <a:spAutoFit/>
          </a:bodyPr>
          <a:lstStyle/>
          <a:p>
            <a:pPr lvl="0" defTabSz="800100">
              <a:spcBef>
                <a:spcPct val="0"/>
              </a:spcBef>
              <a:spcAft>
                <a:spcPct val="0"/>
              </a:spcAft>
            </a:pPr>
            <a:r>
              <a:rPr lang="zh-CN" altLang="en-US" sz="1600" b="1" dirty="0">
                <a:solidFill>
                  <a:schemeClr val="tx1"/>
                </a:solidFill>
              </a:rPr>
              <a:t>生理机能方面</a:t>
            </a:r>
          </a:p>
        </p:txBody>
      </p:sp>
    </p:spTree>
    <p:extLst>
      <p:ext uri="{BB962C8B-B14F-4D97-AF65-F5344CB8AC3E}">
        <p14:creationId xmlns:p14="http://schemas.microsoft.com/office/powerpoint/2010/main" val="339894554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D76C206E-25DD-4126-AC67-406ADAEE4B8A}"/>
              </a:ext>
            </a:extLst>
          </p:cNvPr>
          <p:cNvSpPr/>
          <p:nvPr/>
        </p:nvSpPr>
        <p:spPr>
          <a:xfrm>
            <a:off x="4572000" y="4017447"/>
            <a:ext cx="2195581" cy="429348"/>
          </a:xfrm>
          <a:prstGeom prst="rect">
            <a:avLst/>
          </a:prstGeom>
        </p:spPr>
        <p:txBody>
          <a:bodyPr wrap="square" lIns="0" tIns="0" rIns="0" bIns="0">
            <a:noAutofit/>
          </a:bodyPr>
          <a:lstStyle/>
          <a:p>
            <a:pPr>
              <a:lnSpc>
                <a:spcPct val="150000"/>
              </a:lnSpc>
            </a:pPr>
            <a:r>
              <a:rPr lang="zh-CN" altLang="en-US" sz="900"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大学生体格迅速发育，突出表现为体重和身高的增加，骨化逐渐完成，肌纤维变粗，横向发展。</a:t>
            </a:r>
          </a:p>
        </p:txBody>
      </p:sp>
      <p:sp>
        <p:nvSpPr>
          <p:cNvPr id="27" name="Title 1">
            <a:extLst>
              <a:ext uri="{FF2B5EF4-FFF2-40B4-BE49-F238E27FC236}">
                <a16:creationId xmlns:a16="http://schemas.microsoft.com/office/drawing/2014/main" xmlns="" id="{31CCC482-D7A2-4B3C-B707-71B711DDA832}"/>
              </a:ext>
            </a:extLst>
          </p:cNvPr>
          <p:cNvSpPr txBox="1">
            <a:spLocks/>
          </p:cNvSpPr>
          <p:nvPr/>
        </p:nvSpPr>
        <p:spPr>
          <a:xfrm>
            <a:off x="539551" y="331293"/>
            <a:ext cx="5202981"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大学生的生理特点与心理健康教育</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8" name="矩形 27">
            <a:extLst>
              <a:ext uri="{FF2B5EF4-FFF2-40B4-BE49-F238E27FC236}">
                <a16:creationId xmlns:a16="http://schemas.microsoft.com/office/drawing/2014/main" xmlns="" id="{2EFFEE82-C7BE-412A-B584-0E7C359C30D7}"/>
              </a:ext>
            </a:extLst>
          </p:cNvPr>
          <p:cNvSpPr/>
          <p:nvPr/>
        </p:nvSpPr>
        <p:spPr>
          <a:xfrm>
            <a:off x="1464217" y="857008"/>
            <a:ext cx="1739631"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一、大学生的生理发展特点及其对心理的影响</a:t>
            </a:r>
          </a:p>
        </p:txBody>
      </p:sp>
      <p:cxnSp>
        <p:nvCxnSpPr>
          <p:cNvPr id="21" name="直接连接符 20">
            <a:extLst>
              <a:ext uri="{FF2B5EF4-FFF2-40B4-BE49-F238E27FC236}">
                <a16:creationId xmlns:a16="http://schemas.microsoft.com/office/drawing/2014/main" xmlns="" id="{D66B77BE-3176-4DDB-816F-B180031B74F8}"/>
              </a:ext>
            </a:extLst>
          </p:cNvPr>
          <p:cNvCxnSpPr>
            <a:cxnSpLocks/>
          </p:cNvCxnSpPr>
          <p:nvPr/>
        </p:nvCxnSpPr>
        <p:spPr>
          <a:xfrm flipH="1">
            <a:off x="611560" y="1131590"/>
            <a:ext cx="352839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2" name="等腰三角形 21">
            <a:extLst>
              <a:ext uri="{FF2B5EF4-FFF2-40B4-BE49-F238E27FC236}">
                <a16:creationId xmlns:a16="http://schemas.microsoft.com/office/drawing/2014/main" xmlns="" id="{2203C15B-6755-43B8-90AF-4018AD4FA3D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3" name="直接连接符 22">
            <a:extLst>
              <a:ext uri="{FF2B5EF4-FFF2-40B4-BE49-F238E27FC236}">
                <a16:creationId xmlns:a16="http://schemas.microsoft.com/office/drawing/2014/main" xmlns="" id="{345C8196-4330-4AB1-843A-F892EC19C43C}"/>
              </a:ext>
            </a:extLst>
          </p:cNvPr>
          <p:cNvCxnSpPr>
            <a:cxnSpLocks/>
          </p:cNvCxnSpPr>
          <p:nvPr/>
        </p:nvCxnSpPr>
        <p:spPr>
          <a:xfrm>
            <a:off x="4932040" y="521032"/>
            <a:ext cx="4211960"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4" name="等腰三角形 23">
            <a:extLst>
              <a:ext uri="{FF2B5EF4-FFF2-40B4-BE49-F238E27FC236}">
                <a16:creationId xmlns:a16="http://schemas.microsoft.com/office/drawing/2014/main" xmlns="" id="{1EDB3669-5E9E-4DCA-8C67-9986DD0BA39C}"/>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5" name="Freeform: Shape 4">
            <a:extLst>
              <a:ext uri="{FF2B5EF4-FFF2-40B4-BE49-F238E27FC236}">
                <a16:creationId xmlns:a16="http://schemas.microsoft.com/office/drawing/2014/main" xmlns="" id="{C80EE631-D676-4393-A0EB-EA388CEF71E7}"/>
              </a:ext>
            </a:extLst>
          </p:cNvPr>
          <p:cNvSpPr/>
          <p:nvPr/>
        </p:nvSpPr>
        <p:spPr>
          <a:xfrm>
            <a:off x="2564319" y="1747826"/>
            <a:ext cx="2077500" cy="714111"/>
          </a:xfrm>
          <a:custGeom>
            <a:avLst/>
            <a:gdLst>
              <a:gd name="connsiteX0" fmla="*/ 3475 w 21600"/>
              <a:gd name="connsiteY0" fmla="*/ 0 h 21600"/>
              <a:gd name="connsiteX1" fmla="*/ 18125 w 21600"/>
              <a:gd name="connsiteY1" fmla="*/ 0 h 21600"/>
              <a:gd name="connsiteX2" fmla="*/ 21600 w 21600"/>
              <a:gd name="connsiteY2" fmla="*/ 10800 h 21600"/>
              <a:gd name="connsiteX3" fmla="*/ 18125 w 21600"/>
              <a:gd name="connsiteY3" fmla="*/ 21600 h 21600"/>
              <a:gd name="connsiteX4" fmla="*/ 3475 w 21600"/>
              <a:gd name="connsiteY4" fmla="*/ 21600 h 21600"/>
              <a:gd name="connsiteX5" fmla="*/ 0 w 21600"/>
              <a:gd name="connsiteY5" fmla="*/ 10800 h 21600"/>
              <a:gd name="connsiteX6" fmla="*/ 3475 w 21600"/>
              <a:gd name="connsiteY6" fmla="*/ 0 h 2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00" h="21600">
                <a:moveTo>
                  <a:pt x="3475" y="0"/>
                </a:moveTo>
                <a:lnTo>
                  <a:pt x="18125" y="0"/>
                </a:lnTo>
                <a:cubicBezTo>
                  <a:pt x="20044" y="0"/>
                  <a:pt x="21600" y="4835"/>
                  <a:pt x="21600" y="10800"/>
                </a:cubicBezTo>
                <a:cubicBezTo>
                  <a:pt x="21600" y="16765"/>
                  <a:pt x="20044" y="21600"/>
                  <a:pt x="18125" y="21600"/>
                </a:cubicBezTo>
                <a:lnTo>
                  <a:pt x="3475" y="21600"/>
                </a:lnTo>
                <a:cubicBezTo>
                  <a:pt x="1556" y="21600"/>
                  <a:pt x="0" y="16765"/>
                  <a:pt x="0" y="10800"/>
                </a:cubicBezTo>
                <a:cubicBezTo>
                  <a:pt x="0" y="4835"/>
                  <a:pt x="1556" y="0"/>
                  <a:pt x="3475" y="0"/>
                </a:cubicBezTo>
                <a:close/>
              </a:path>
            </a:pathLst>
          </a:custGeom>
          <a:solidFill>
            <a:schemeClr val="accent1">
              <a:lumMod val="20000"/>
              <a:lumOff val="80000"/>
              <a:alpha val="90000"/>
            </a:schemeClr>
          </a:solidFill>
        </p:spPr>
        <p:style>
          <a:lnRef idx="2">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0">
            <a:schemeClr val="accent3">
              <a:tint val="40000"/>
              <a:alpha val="90000"/>
              <a:hueOff val="0"/>
              <a:satOff val="0"/>
              <a:lumOff val="0"/>
              <a:alphaOff val="0"/>
            </a:schemeClr>
          </a:effectRef>
          <a:fontRef idx="minor">
            <a:schemeClr val="dk1">
              <a:hueOff val="0"/>
              <a:satOff val="0"/>
              <a:lumOff val="0"/>
              <a:alphaOff val="0"/>
            </a:schemeClr>
          </a:fontRef>
        </p:style>
        <p:txBody>
          <a:bodyPr spcFirstLastPara="0" vert="horz" wrap="none" lIns="1152000" tIns="121839" rIns="360000" bIns="121839" anchor="ctr" anchorCtr="0">
            <a:normAutofit/>
          </a:bodyPr>
          <a:lstStyle/>
          <a:p>
            <a:pPr lvl="0" defTabSz="800100">
              <a:spcBef>
                <a:spcPct val="0"/>
              </a:spcBef>
              <a:spcAft>
                <a:spcPct val="0"/>
              </a:spcAft>
            </a:pPr>
            <a:endParaRPr lang="zh-CN" altLang="en-US" sz="1400" b="1" dirty="0">
              <a:solidFill>
                <a:schemeClr val="tx1"/>
              </a:solidFill>
            </a:endParaRPr>
          </a:p>
        </p:txBody>
      </p:sp>
      <p:sp>
        <p:nvSpPr>
          <p:cNvPr id="26" name="Freeform: Shape 5">
            <a:extLst>
              <a:ext uri="{FF2B5EF4-FFF2-40B4-BE49-F238E27FC236}">
                <a16:creationId xmlns:a16="http://schemas.microsoft.com/office/drawing/2014/main" xmlns="" id="{6C06F0AF-ED70-42F0-B864-3C4F72CB4B28}"/>
              </a:ext>
            </a:extLst>
          </p:cNvPr>
          <p:cNvSpPr/>
          <p:nvPr/>
        </p:nvSpPr>
        <p:spPr>
          <a:xfrm>
            <a:off x="1907704" y="1552411"/>
            <a:ext cx="1104939" cy="1104939"/>
          </a:xfrm>
          <a:custGeom>
            <a:avLst/>
            <a:gdLst>
              <a:gd name="connsiteX0" fmla="*/ 0 w 1152002"/>
              <a:gd name="connsiteY0" fmla="*/ 576001 h 1152002"/>
              <a:gd name="connsiteX1" fmla="*/ 576001 w 1152002"/>
              <a:gd name="connsiteY1" fmla="*/ 0 h 1152002"/>
              <a:gd name="connsiteX2" fmla="*/ 1152002 w 1152002"/>
              <a:gd name="connsiteY2" fmla="*/ 576001 h 1152002"/>
              <a:gd name="connsiteX3" fmla="*/ 576001 w 1152002"/>
              <a:gd name="connsiteY3" fmla="*/ 1152002 h 1152002"/>
              <a:gd name="connsiteX4" fmla="*/ 0 w 1152002"/>
              <a:gd name="connsiteY4" fmla="*/ 576001 h 1152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002" h="1152002">
                <a:moveTo>
                  <a:pt x="0" y="576001"/>
                </a:moveTo>
                <a:cubicBezTo>
                  <a:pt x="0" y="257884"/>
                  <a:pt x="257884" y="0"/>
                  <a:pt x="576001" y="0"/>
                </a:cubicBezTo>
                <a:cubicBezTo>
                  <a:pt x="894118" y="0"/>
                  <a:pt x="1152002" y="257884"/>
                  <a:pt x="1152002" y="576001"/>
                </a:cubicBezTo>
                <a:cubicBezTo>
                  <a:pt x="1152002" y="894118"/>
                  <a:pt x="894118" y="1152002"/>
                  <a:pt x="576001" y="1152002"/>
                </a:cubicBezTo>
                <a:cubicBezTo>
                  <a:pt x="257884" y="1152002"/>
                  <a:pt x="0" y="894118"/>
                  <a:pt x="0" y="576001"/>
                </a:cubicBezTo>
                <a:close/>
              </a:path>
            </a:pathLst>
          </a:custGeom>
          <a:solidFill>
            <a:schemeClr val="accent1"/>
          </a:solidFill>
          <a:ln w="38100">
            <a:solidFill>
              <a:schemeClr val="bg1"/>
            </a:solidFill>
          </a:ln>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anchor="ctr"/>
          <a:lstStyle/>
          <a:p>
            <a:pPr algn="ctr"/>
            <a:endParaRPr/>
          </a:p>
        </p:txBody>
      </p:sp>
      <p:sp>
        <p:nvSpPr>
          <p:cNvPr id="29" name="Freeform: Shape 10">
            <a:extLst>
              <a:ext uri="{FF2B5EF4-FFF2-40B4-BE49-F238E27FC236}">
                <a16:creationId xmlns:a16="http://schemas.microsoft.com/office/drawing/2014/main" xmlns="" id="{58253632-18D1-4316-B7B3-066BB673BCA8}"/>
              </a:ext>
            </a:extLst>
          </p:cNvPr>
          <p:cNvSpPr>
            <a:spLocks noChangeAspect="1"/>
          </p:cNvSpPr>
          <p:nvPr/>
        </p:nvSpPr>
        <p:spPr bwMode="auto">
          <a:xfrm>
            <a:off x="2307195" y="1900557"/>
            <a:ext cx="309830" cy="408646"/>
          </a:xfrm>
          <a:custGeom>
            <a:avLst/>
            <a:gdLst>
              <a:gd name="T0" fmla="*/ 256 w 256"/>
              <a:gd name="T1" fmla="*/ 48 h 336"/>
              <a:gd name="T2" fmla="*/ 208 w 256"/>
              <a:gd name="T3" fmla="*/ 0 h 336"/>
              <a:gd name="T4" fmla="*/ 160 w 256"/>
              <a:gd name="T5" fmla="*/ 48 h 336"/>
              <a:gd name="T6" fmla="*/ 188 w 256"/>
              <a:gd name="T7" fmla="*/ 92 h 336"/>
              <a:gd name="T8" fmla="*/ 122 w 256"/>
              <a:gd name="T9" fmla="*/ 150 h 336"/>
              <a:gd name="T10" fmla="*/ 67 w 256"/>
              <a:gd name="T11" fmla="*/ 174 h 336"/>
              <a:gd name="T12" fmla="*/ 67 w 256"/>
              <a:gd name="T13" fmla="*/ 92 h 336"/>
              <a:gd name="T14" fmla="*/ 96 w 256"/>
              <a:gd name="T15" fmla="*/ 48 h 336"/>
              <a:gd name="T16" fmla="*/ 48 w 256"/>
              <a:gd name="T17" fmla="*/ 0 h 336"/>
              <a:gd name="T18" fmla="*/ 0 w 256"/>
              <a:gd name="T19" fmla="*/ 48 h 336"/>
              <a:gd name="T20" fmla="*/ 29 w 256"/>
              <a:gd name="T21" fmla="*/ 92 h 336"/>
              <a:gd name="T22" fmla="*/ 29 w 256"/>
              <a:gd name="T23" fmla="*/ 244 h 336"/>
              <a:gd name="T24" fmla="*/ 0 w 256"/>
              <a:gd name="T25" fmla="*/ 288 h 336"/>
              <a:gd name="T26" fmla="*/ 48 w 256"/>
              <a:gd name="T27" fmla="*/ 336 h 336"/>
              <a:gd name="T28" fmla="*/ 96 w 256"/>
              <a:gd name="T29" fmla="*/ 288 h 336"/>
              <a:gd name="T30" fmla="*/ 68 w 256"/>
              <a:gd name="T31" fmla="*/ 244 h 336"/>
              <a:gd name="T32" fmla="*/ 133 w 256"/>
              <a:gd name="T33" fmla="*/ 186 h 336"/>
              <a:gd name="T34" fmla="*/ 226 w 256"/>
              <a:gd name="T35" fmla="*/ 92 h 336"/>
              <a:gd name="T36" fmla="*/ 256 w 256"/>
              <a:gd name="T37" fmla="*/ 48 h 336"/>
              <a:gd name="T38" fmla="*/ 20 w 256"/>
              <a:gd name="T39" fmla="*/ 48 h 336"/>
              <a:gd name="T40" fmla="*/ 48 w 256"/>
              <a:gd name="T41" fmla="*/ 20 h 336"/>
              <a:gd name="T42" fmla="*/ 75 w 256"/>
              <a:gd name="T43" fmla="*/ 48 h 336"/>
              <a:gd name="T44" fmla="*/ 48 w 256"/>
              <a:gd name="T45" fmla="*/ 76 h 336"/>
              <a:gd name="T46" fmla="*/ 20 w 256"/>
              <a:gd name="T47" fmla="*/ 48 h 336"/>
              <a:gd name="T48" fmla="*/ 48 w 256"/>
              <a:gd name="T49" fmla="*/ 316 h 336"/>
              <a:gd name="T50" fmla="*/ 20 w 256"/>
              <a:gd name="T51" fmla="*/ 288 h 336"/>
              <a:gd name="T52" fmla="*/ 48 w 256"/>
              <a:gd name="T53" fmla="*/ 260 h 336"/>
              <a:gd name="T54" fmla="*/ 75 w 256"/>
              <a:gd name="T55" fmla="*/ 288 h 336"/>
              <a:gd name="T56" fmla="*/ 48 w 256"/>
              <a:gd name="T57" fmla="*/ 316 h 336"/>
              <a:gd name="T58" fmla="*/ 208 w 256"/>
              <a:gd name="T59" fmla="*/ 76 h 336"/>
              <a:gd name="T60" fmla="*/ 180 w 256"/>
              <a:gd name="T61" fmla="*/ 48 h 336"/>
              <a:gd name="T62" fmla="*/ 208 w 256"/>
              <a:gd name="T63" fmla="*/ 20 h 336"/>
              <a:gd name="T64" fmla="*/ 235 w 256"/>
              <a:gd name="T65" fmla="*/ 48 h 336"/>
              <a:gd name="T66" fmla="*/ 208 w 256"/>
              <a:gd name="T67" fmla="*/ 7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6" h="336">
                <a:moveTo>
                  <a:pt x="256" y="48"/>
                </a:moveTo>
                <a:cubicBezTo>
                  <a:pt x="256" y="21"/>
                  <a:pt x="234" y="0"/>
                  <a:pt x="208" y="0"/>
                </a:cubicBezTo>
                <a:cubicBezTo>
                  <a:pt x="181" y="0"/>
                  <a:pt x="160" y="21"/>
                  <a:pt x="160" y="48"/>
                </a:cubicBezTo>
                <a:cubicBezTo>
                  <a:pt x="160" y="67"/>
                  <a:pt x="171" y="84"/>
                  <a:pt x="188" y="92"/>
                </a:cubicBezTo>
                <a:cubicBezTo>
                  <a:pt x="183" y="131"/>
                  <a:pt x="158" y="138"/>
                  <a:pt x="122" y="150"/>
                </a:cubicBezTo>
                <a:cubicBezTo>
                  <a:pt x="105" y="155"/>
                  <a:pt x="84" y="162"/>
                  <a:pt x="67" y="174"/>
                </a:cubicBezTo>
                <a:cubicBezTo>
                  <a:pt x="67" y="92"/>
                  <a:pt x="67" y="92"/>
                  <a:pt x="67" y="92"/>
                </a:cubicBezTo>
                <a:cubicBezTo>
                  <a:pt x="84" y="85"/>
                  <a:pt x="96" y="68"/>
                  <a:pt x="96" y="48"/>
                </a:cubicBezTo>
                <a:cubicBezTo>
                  <a:pt x="96" y="21"/>
                  <a:pt x="74" y="0"/>
                  <a:pt x="48" y="0"/>
                </a:cubicBezTo>
                <a:cubicBezTo>
                  <a:pt x="21" y="0"/>
                  <a:pt x="0" y="21"/>
                  <a:pt x="0" y="48"/>
                </a:cubicBezTo>
                <a:cubicBezTo>
                  <a:pt x="0" y="68"/>
                  <a:pt x="12" y="85"/>
                  <a:pt x="29" y="92"/>
                </a:cubicBezTo>
                <a:cubicBezTo>
                  <a:pt x="29" y="244"/>
                  <a:pt x="29" y="244"/>
                  <a:pt x="29" y="244"/>
                </a:cubicBezTo>
                <a:cubicBezTo>
                  <a:pt x="12" y="251"/>
                  <a:pt x="0" y="268"/>
                  <a:pt x="0" y="288"/>
                </a:cubicBezTo>
                <a:cubicBezTo>
                  <a:pt x="0" y="314"/>
                  <a:pt x="21" y="336"/>
                  <a:pt x="48" y="336"/>
                </a:cubicBezTo>
                <a:cubicBezTo>
                  <a:pt x="74" y="336"/>
                  <a:pt x="96" y="314"/>
                  <a:pt x="96" y="288"/>
                </a:cubicBezTo>
                <a:cubicBezTo>
                  <a:pt x="96" y="268"/>
                  <a:pt x="84" y="252"/>
                  <a:pt x="68" y="244"/>
                </a:cubicBezTo>
                <a:cubicBezTo>
                  <a:pt x="72" y="205"/>
                  <a:pt x="97" y="197"/>
                  <a:pt x="133" y="186"/>
                </a:cubicBezTo>
                <a:cubicBezTo>
                  <a:pt x="170" y="175"/>
                  <a:pt x="220" y="159"/>
                  <a:pt x="226" y="92"/>
                </a:cubicBezTo>
                <a:cubicBezTo>
                  <a:pt x="244" y="85"/>
                  <a:pt x="256" y="68"/>
                  <a:pt x="256" y="48"/>
                </a:cubicBezTo>
                <a:close/>
                <a:moveTo>
                  <a:pt x="20" y="48"/>
                </a:moveTo>
                <a:cubicBezTo>
                  <a:pt x="20" y="33"/>
                  <a:pt x="32" y="20"/>
                  <a:pt x="48" y="20"/>
                </a:cubicBezTo>
                <a:cubicBezTo>
                  <a:pt x="63" y="20"/>
                  <a:pt x="75" y="33"/>
                  <a:pt x="75" y="48"/>
                </a:cubicBezTo>
                <a:cubicBezTo>
                  <a:pt x="75" y="63"/>
                  <a:pt x="63" y="76"/>
                  <a:pt x="48" y="76"/>
                </a:cubicBezTo>
                <a:cubicBezTo>
                  <a:pt x="32" y="76"/>
                  <a:pt x="20" y="63"/>
                  <a:pt x="20" y="48"/>
                </a:cubicBezTo>
                <a:close/>
                <a:moveTo>
                  <a:pt x="48" y="316"/>
                </a:moveTo>
                <a:cubicBezTo>
                  <a:pt x="32" y="316"/>
                  <a:pt x="20" y="303"/>
                  <a:pt x="20" y="288"/>
                </a:cubicBezTo>
                <a:cubicBezTo>
                  <a:pt x="20" y="273"/>
                  <a:pt x="32" y="260"/>
                  <a:pt x="48" y="260"/>
                </a:cubicBezTo>
                <a:cubicBezTo>
                  <a:pt x="63" y="260"/>
                  <a:pt x="75" y="273"/>
                  <a:pt x="75" y="288"/>
                </a:cubicBezTo>
                <a:cubicBezTo>
                  <a:pt x="75" y="303"/>
                  <a:pt x="63" y="316"/>
                  <a:pt x="48" y="316"/>
                </a:cubicBezTo>
                <a:close/>
                <a:moveTo>
                  <a:pt x="208" y="76"/>
                </a:moveTo>
                <a:cubicBezTo>
                  <a:pt x="192" y="76"/>
                  <a:pt x="180" y="63"/>
                  <a:pt x="180" y="48"/>
                </a:cubicBezTo>
                <a:cubicBezTo>
                  <a:pt x="180" y="33"/>
                  <a:pt x="192" y="20"/>
                  <a:pt x="208" y="20"/>
                </a:cubicBezTo>
                <a:cubicBezTo>
                  <a:pt x="223" y="20"/>
                  <a:pt x="235" y="33"/>
                  <a:pt x="235" y="48"/>
                </a:cubicBezTo>
                <a:cubicBezTo>
                  <a:pt x="235" y="63"/>
                  <a:pt x="223" y="76"/>
                  <a:pt x="208" y="76"/>
                </a:cubicBezTo>
                <a:close/>
              </a:path>
            </a:pathLst>
          </a:custGeom>
          <a:solidFill>
            <a:schemeClr val="bg1">
              <a:lumMod val="95000"/>
            </a:schemeClr>
          </a:solidFill>
          <a:ln>
            <a:noFill/>
          </a:ln>
        </p:spPr>
        <p:txBody>
          <a:bodyPr anchor="ctr"/>
          <a:lstStyle/>
          <a:p>
            <a:pPr algn="ctr"/>
            <a:endParaRPr/>
          </a:p>
        </p:txBody>
      </p:sp>
      <p:grpSp>
        <p:nvGrpSpPr>
          <p:cNvPr id="30" name="Group 19">
            <a:extLst>
              <a:ext uri="{FF2B5EF4-FFF2-40B4-BE49-F238E27FC236}">
                <a16:creationId xmlns:a16="http://schemas.microsoft.com/office/drawing/2014/main" xmlns="" id="{28498395-9A8A-41A2-BAB1-510570B28562}"/>
              </a:ext>
            </a:extLst>
          </p:cNvPr>
          <p:cNvGrpSpPr/>
          <p:nvPr/>
        </p:nvGrpSpPr>
        <p:grpSpPr>
          <a:xfrm rot="5400000" flipV="1">
            <a:off x="4111707" y="1103340"/>
            <a:ext cx="1157608" cy="4515507"/>
            <a:chOff x="5978769" y="2082022"/>
            <a:chExt cx="1069148" cy="19590951"/>
          </a:xfrm>
        </p:grpSpPr>
        <p:cxnSp>
          <p:nvCxnSpPr>
            <p:cNvPr id="31" name="Straight Connector 20">
              <a:extLst>
                <a:ext uri="{FF2B5EF4-FFF2-40B4-BE49-F238E27FC236}">
                  <a16:creationId xmlns:a16="http://schemas.microsoft.com/office/drawing/2014/main" xmlns="" id="{8E3CEDA1-4607-45BF-AC18-F8B4DFE150D6}"/>
                </a:ext>
              </a:extLst>
            </p:cNvPr>
            <p:cNvCxnSpPr>
              <a:cxnSpLocks/>
            </p:cNvCxnSpPr>
            <p:nvPr/>
          </p:nvCxnSpPr>
          <p:spPr>
            <a:xfrm rot="5400000" flipH="1" flipV="1">
              <a:off x="-2747559" y="11877498"/>
              <a:ext cx="19590951" cy="0"/>
            </a:xfrm>
            <a:prstGeom prst="line">
              <a:avLst/>
            </a:prstGeom>
            <a:ln w="12700">
              <a:solidFill>
                <a:schemeClr val="bg1">
                  <a:lumMod val="65000"/>
                </a:schemeClr>
              </a:solidFill>
              <a:prstDash val="sysDot"/>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2" name="Straight Connector 21">
              <a:extLst>
                <a:ext uri="{FF2B5EF4-FFF2-40B4-BE49-F238E27FC236}">
                  <a16:creationId xmlns:a16="http://schemas.microsoft.com/office/drawing/2014/main" xmlns="" id="{3AC23506-0135-4402-8A77-24DFF216B349}"/>
                </a:ext>
              </a:extLst>
            </p:cNvPr>
            <p:cNvCxnSpPr/>
            <p:nvPr/>
          </p:nvCxnSpPr>
          <p:spPr>
            <a:xfrm>
              <a:off x="5978769" y="2096086"/>
              <a:ext cx="1069147" cy="0"/>
            </a:xfrm>
            <a:prstGeom prst="line">
              <a:avLst/>
            </a:prstGeom>
            <a:ln w="12700">
              <a:solidFill>
                <a:schemeClr val="bg1">
                  <a:lumMod val="65000"/>
                </a:schemeClr>
              </a:solidFill>
              <a:prstDash val="sysDot"/>
              <a:headEnd type="oval"/>
              <a:tailEnd type="none" w="med" len="med"/>
            </a:ln>
          </p:spPr>
          <p:style>
            <a:lnRef idx="1">
              <a:schemeClr val="accent1"/>
            </a:lnRef>
            <a:fillRef idx="0">
              <a:schemeClr val="accent1"/>
            </a:fillRef>
            <a:effectRef idx="0">
              <a:schemeClr val="accent1"/>
            </a:effectRef>
            <a:fontRef idx="minor">
              <a:schemeClr val="tx1"/>
            </a:fontRef>
          </p:style>
        </p:cxnSp>
      </p:grpSp>
      <p:sp>
        <p:nvSpPr>
          <p:cNvPr id="35" name="TextBox 38">
            <a:extLst>
              <a:ext uri="{FF2B5EF4-FFF2-40B4-BE49-F238E27FC236}">
                <a16:creationId xmlns:a16="http://schemas.microsoft.com/office/drawing/2014/main" xmlns="" id="{5DCE820C-1FE2-4F1C-BC6D-03AE49EF7D8E}"/>
              </a:ext>
            </a:extLst>
          </p:cNvPr>
          <p:cNvSpPr txBox="1">
            <a:spLocks/>
          </p:cNvSpPr>
          <p:nvPr/>
        </p:nvSpPr>
        <p:spPr bwMode="auto">
          <a:xfrm>
            <a:off x="2265555" y="2315035"/>
            <a:ext cx="4752528" cy="1842114"/>
          </a:xfrm>
          <a:prstGeom prst="rect">
            <a:avLst/>
          </a:prstGeom>
          <a:noFill/>
        </p:spPr>
        <p:txBody>
          <a:bodyPr wrap="square" lIns="360000" tIns="0" rIns="0" bIns="0" anchor="ctr" anchorCtr="0">
            <a:normAutofit/>
          </a:bodyPr>
          <a:lstStyle/>
          <a:p>
            <a:pPr>
              <a:lnSpc>
                <a:spcPct val="150000"/>
              </a:lnSpc>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sym typeface="inpin heiti" panose="00000500000000000000" pitchFamily="2" charset="-122"/>
              </a:rPr>
              <a:t>大学生神经系统趋于健全，其主要表现为脑神经纤维的长度和厚度均在增加。</a:t>
            </a:r>
            <a:endParaRPr lang="en-US" altLang="zh-CN" sz="1300" dirty="0">
              <a:solidFill>
                <a:schemeClr val="tx1">
                  <a:lumMod val="65000"/>
                  <a:lumOff val="35000"/>
                </a:schemeClr>
              </a:solidFill>
              <a:latin typeface="微软雅黑" panose="020B0503020204020204" pitchFamily="34" charset="-122"/>
              <a:ea typeface="微软雅黑" panose="020B0503020204020204" pitchFamily="34" charset="-122"/>
              <a:sym typeface="inpin heiti" panose="00000500000000000000" pitchFamily="2" charset="-122"/>
            </a:endParaRPr>
          </a:p>
          <a:p>
            <a:pPr>
              <a:lnSpc>
                <a:spcPct val="150000"/>
              </a:lnSpc>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sym typeface="inpin heiti" panose="00000500000000000000" pitchFamily="2" charset="-122"/>
              </a:rPr>
              <a:t>大学时期是大学生智力水平增高、记忆功能增强、抽象思维获得重大发展、分析 综合能力明显提高的时期。 </a:t>
            </a:r>
          </a:p>
        </p:txBody>
      </p:sp>
      <p:sp>
        <p:nvSpPr>
          <p:cNvPr id="36" name="文本框 35">
            <a:extLst>
              <a:ext uri="{FF2B5EF4-FFF2-40B4-BE49-F238E27FC236}">
                <a16:creationId xmlns:a16="http://schemas.microsoft.com/office/drawing/2014/main" xmlns="" id="{347851CE-45E2-48A1-B16B-2209AFD5B110}"/>
              </a:ext>
            </a:extLst>
          </p:cNvPr>
          <p:cNvSpPr txBox="1"/>
          <p:nvPr/>
        </p:nvSpPr>
        <p:spPr>
          <a:xfrm>
            <a:off x="3081681" y="1917368"/>
            <a:ext cx="1850359" cy="338554"/>
          </a:xfrm>
          <a:prstGeom prst="rect">
            <a:avLst/>
          </a:prstGeom>
          <a:noFill/>
        </p:spPr>
        <p:txBody>
          <a:bodyPr wrap="square">
            <a:spAutoFit/>
          </a:bodyPr>
          <a:lstStyle/>
          <a:p>
            <a:pPr lvl="0" defTabSz="800100">
              <a:spcBef>
                <a:spcPct val="0"/>
              </a:spcBef>
              <a:spcAft>
                <a:spcPct val="0"/>
              </a:spcAft>
            </a:pPr>
            <a:r>
              <a:rPr lang="zh-CN" altLang="en-US" sz="1600" b="1" dirty="0">
                <a:solidFill>
                  <a:schemeClr val="tx1"/>
                </a:solidFill>
              </a:rPr>
              <a:t>神经系统方面</a:t>
            </a:r>
          </a:p>
        </p:txBody>
      </p:sp>
    </p:spTree>
    <p:extLst>
      <p:ext uri="{BB962C8B-B14F-4D97-AF65-F5344CB8AC3E}">
        <p14:creationId xmlns:p14="http://schemas.microsoft.com/office/powerpoint/2010/main" val="152117031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D76C206E-25DD-4126-AC67-406ADAEE4B8A}"/>
              </a:ext>
            </a:extLst>
          </p:cNvPr>
          <p:cNvSpPr/>
          <p:nvPr/>
        </p:nvSpPr>
        <p:spPr>
          <a:xfrm>
            <a:off x="4572000" y="4017447"/>
            <a:ext cx="2195581" cy="429348"/>
          </a:xfrm>
          <a:prstGeom prst="rect">
            <a:avLst/>
          </a:prstGeom>
        </p:spPr>
        <p:txBody>
          <a:bodyPr wrap="square" lIns="0" tIns="0" rIns="0" bIns="0">
            <a:noAutofit/>
          </a:bodyPr>
          <a:lstStyle/>
          <a:p>
            <a:pPr>
              <a:lnSpc>
                <a:spcPct val="150000"/>
              </a:lnSpc>
            </a:pPr>
            <a:r>
              <a:rPr lang="zh-CN" altLang="en-US" sz="900"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大学生体格迅速发育，突出表现为体重和身高的增加，骨化逐渐完成，肌纤维变粗，横向发展。</a:t>
            </a:r>
          </a:p>
        </p:txBody>
      </p:sp>
      <p:sp>
        <p:nvSpPr>
          <p:cNvPr id="27" name="Title 1">
            <a:extLst>
              <a:ext uri="{FF2B5EF4-FFF2-40B4-BE49-F238E27FC236}">
                <a16:creationId xmlns:a16="http://schemas.microsoft.com/office/drawing/2014/main" xmlns="" id="{31CCC482-D7A2-4B3C-B707-71B711DDA832}"/>
              </a:ext>
            </a:extLst>
          </p:cNvPr>
          <p:cNvSpPr txBox="1">
            <a:spLocks/>
          </p:cNvSpPr>
          <p:nvPr/>
        </p:nvSpPr>
        <p:spPr>
          <a:xfrm>
            <a:off x="539551" y="331293"/>
            <a:ext cx="5202981"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大学生的生理特点与心理健康教育</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8" name="矩形 27">
            <a:extLst>
              <a:ext uri="{FF2B5EF4-FFF2-40B4-BE49-F238E27FC236}">
                <a16:creationId xmlns:a16="http://schemas.microsoft.com/office/drawing/2014/main" xmlns="" id="{2EFFEE82-C7BE-412A-B584-0E7C359C30D7}"/>
              </a:ext>
            </a:extLst>
          </p:cNvPr>
          <p:cNvSpPr/>
          <p:nvPr/>
        </p:nvSpPr>
        <p:spPr>
          <a:xfrm>
            <a:off x="1464217" y="857008"/>
            <a:ext cx="1739631"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一、大学生的生理发展特点及其对心理的影响</a:t>
            </a:r>
          </a:p>
        </p:txBody>
      </p:sp>
      <p:cxnSp>
        <p:nvCxnSpPr>
          <p:cNvPr id="21" name="直接连接符 20">
            <a:extLst>
              <a:ext uri="{FF2B5EF4-FFF2-40B4-BE49-F238E27FC236}">
                <a16:creationId xmlns:a16="http://schemas.microsoft.com/office/drawing/2014/main" xmlns="" id="{D66B77BE-3176-4DDB-816F-B180031B74F8}"/>
              </a:ext>
            </a:extLst>
          </p:cNvPr>
          <p:cNvCxnSpPr>
            <a:cxnSpLocks/>
          </p:cNvCxnSpPr>
          <p:nvPr/>
        </p:nvCxnSpPr>
        <p:spPr>
          <a:xfrm flipH="1">
            <a:off x="611560" y="1131590"/>
            <a:ext cx="352839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2" name="等腰三角形 21">
            <a:extLst>
              <a:ext uri="{FF2B5EF4-FFF2-40B4-BE49-F238E27FC236}">
                <a16:creationId xmlns:a16="http://schemas.microsoft.com/office/drawing/2014/main" xmlns="" id="{2203C15B-6755-43B8-90AF-4018AD4FA3D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3" name="直接连接符 22">
            <a:extLst>
              <a:ext uri="{FF2B5EF4-FFF2-40B4-BE49-F238E27FC236}">
                <a16:creationId xmlns:a16="http://schemas.microsoft.com/office/drawing/2014/main" xmlns="" id="{345C8196-4330-4AB1-843A-F892EC19C43C}"/>
              </a:ext>
            </a:extLst>
          </p:cNvPr>
          <p:cNvCxnSpPr>
            <a:cxnSpLocks/>
          </p:cNvCxnSpPr>
          <p:nvPr/>
        </p:nvCxnSpPr>
        <p:spPr>
          <a:xfrm>
            <a:off x="4932040" y="521032"/>
            <a:ext cx="4211960"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4" name="等腰三角形 23">
            <a:extLst>
              <a:ext uri="{FF2B5EF4-FFF2-40B4-BE49-F238E27FC236}">
                <a16:creationId xmlns:a16="http://schemas.microsoft.com/office/drawing/2014/main" xmlns="" id="{1EDB3669-5E9E-4DCA-8C67-9986DD0BA39C}"/>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5" name="Freeform: Shape 4">
            <a:extLst>
              <a:ext uri="{FF2B5EF4-FFF2-40B4-BE49-F238E27FC236}">
                <a16:creationId xmlns:a16="http://schemas.microsoft.com/office/drawing/2014/main" xmlns="" id="{C80EE631-D676-4393-A0EB-EA388CEF71E7}"/>
              </a:ext>
            </a:extLst>
          </p:cNvPr>
          <p:cNvSpPr/>
          <p:nvPr/>
        </p:nvSpPr>
        <p:spPr>
          <a:xfrm>
            <a:off x="2564319" y="1747826"/>
            <a:ext cx="2077500" cy="714111"/>
          </a:xfrm>
          <a:custGeom>
            <a:avLst/>
            <a:gdLst>
              <a:gd name="connsiteX0" fmla="*/ 3475 w 21600"/>
              <a:gd name="connsiteY0" fmla="*/ 0 h 21600"/>
              <a:gd name="connsiteX1" fmla="*/ 18125 w 21600"/>
              <a:gd name="connsiteY1" fmla="*/ 0 h 21600"/>
              <a:gd name="connsiteX2" fmla="*/ 21600 w 21600"/>
              <a:gd name="connsiteY2" fmla="*/ 10800 h 21600"/>
              <a:gd name="connsiteX3" fmla="*/ 18125 w 21600"/>
              <a:gd name="connsiteY3" fmla="*/ 21600 h 21600"/>
              <a:gd name="connsiteX4" fmla="*/ 3475 w 21600"/>
              <a:gd name="connsiteY4" fmla="*/ 21600 h 21600"/>
              <a:gd name="connsiteX5" fmla="*/ 0 w 21600"/>
              <a:gd name="connsiteY5" fmla="*/ 10800 h 21600"/>
              <a:gd name="connsiteX6" fmla="*/ 3475 w 21600"/>
              <a:gd name="connsiteY6" fmla="*/ 0 h 2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00" h="21600">
                <a:moveTo>
                  <a:pt x="3475" y="0"/>
                </a:moveTo>
                <a:lnTo>
                  <a:pt x="18125" y="0"/>
                </a:lnTo>
                <a:cubicBezTo>
                  <a:pt x="20044" y="0"/>
                  <a:pt x="21600" y="4835"/>
                  <a:pt x="21600" y="10800"/>
                </a:cubicBezTo>
                <a:cubicBezTo>
                  <a:pt x="21600" y="16765"/>
                  <a:pt x="20044" y="21600"/>
                  <a:pt x="18125" y="21600"/>
                </a:cubicBezTo>
                <a:lnTo>
                  <a:pt x="3475" y="21600"/>
                </a:lnTo>
                <a:cubicBezTo>
                  <a:pt x="1556" y="21600"/>
                  <a:pt x="0" y="16765"/>
                  <a:pt x="0" y="10800"/>
                </a:cubicBezTo>
                <a:cubicBezTo>
                  <a:pt x="0" y="4835"/>
                  <a:pt x="1556" y="0"/>
                  <a:pt x="3475" y="0"/>
                </a:cubicBezTo>
                <a:close/>
              </a:path>
            </a:pathLst>
          </a:custGeom>
          <a:solidFill>
            <a:schemeClr val="accent1">
              <a:lumMod val="20000"/>
              <a:lumOff val="80000"/>
              <a:alpha val="90000"/>
            </a:schemeClr>
          </a:solidFill>
        </p:spPr>
        <p:style>
          <a:lnRef idx="2">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0">
            <a:schemeClr val="accent3">
              <a:tint val="40000"/>
              <a:alpha val="90000"/>
              <a:hueOff val="0"/>
              <a:satOff val="0"/>
              <a:lumOff val="0"/>
              <a:alphaOff val="0"/>
            </a:schemeClr>
          </a:effectRef>
          <a:fontRef idx="minor">
            <a:schemeClr val="dk1">
              <a:hueOff val="0"/>
              <a:satOff val="0"/>
              <a:lumOff val="0"/>
              <a:alphaOff val="0"/>
            </a:schemeClr>
          </a:fontRef>
        </p:style>
        <p:txBody>
          <a:bodyPr spcFirstLastPara="0" vert="horz" wrap="none" lIns="1152000" tIns="121839" rIns="360000" bIns="121839" anchor="ctr" anchorCtr="0">
            <a:normAutofit/>
          </a:bodyPr>
          <a:lstStyle/>
          <a:p>
            <a:pPr lvl="0" defTabSz="800100">
              <a:spcBef>
                <a:spcPct val="0"/>
              </a:spcBef>
              <a:spcAft>
                <a:spcPct val="0"/>
              </a:spcAft>
            </a:pPr>
            <a:endParaRPr lang="zh-CN" altLang="en-US" sz="1400" b="1" dirty="0">
              <a:solidFill>
                <a:schemeClr val="tx1"/>
              </a:solidFill>
            </a:endParaRPr>
          </a:p>
        </p:txBody>
      </p:sp>
      <p:sp>
        <p:nvSpPr>
          <p:cNvPr id="26" name="Freeform: Shape 5">
            <a:extLst>
              <a:ext uri="{FF2B5EF4-FFF2-40B4-BE49-F238E27FC236}">
                <a16:creationId xmlns:a16="http://schemas.microsoft.com/office/drawing/2014/main" xmlns="" id="{6C06F0AF-ED70-42F0-B864-3C4F72CB4B28}"/>
              </a:ext>
            </a:extLst>
          </p:cNvPr>
          <p:cNvSpPr/>
          <p:nvPr/>
        </p:nvSpPr>
        <p:spPr>
          <a:xfrm>
            <a:off x="1907704" y="1552411"/>
            <a:ext cx="1104939" cy="1104939"/>
          </a:xfrm>
          <a:custGeom>
            <a:avLst/>
            <a:gdLst>
              <a:gd name="connsiteX0" fmla="*/ 0 w 1152002"/>
              <a:gd name="connsiteY0" fmla="*/ 576001 h 1152002"/>
              <a:gd name="connsiteX1" fmla="*/ 576001 w 1152002"/>
              <a:gd name="connsiteY1" fmla="*/ 0 h 1152002"/>
              <a:gd name="connsiteX2" fmla="*/ 1152002 w 1152002"/>
              <a:gd name="connsiteY2" fmla="*/ 576001 h 1152002"/>
              <a:gd name="connsiteX3" fmla="*/ 576001 w 1152002"/>
              <a:gd name="connsiteY3" fmla="*/ 1152002 h 1152002"/>
              <a:gd name="connsiteX4" fmla="*/ 0 w 1152002"/>
              <a:gd name="connsiteY4" fmla="*/ 576001 h 1152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002" h="1152002">
                <a:moveTo>
                  <a:pt x="0" y="576001"/>
                </a:moveTo>
                <a:cubicBezTo>
                  <a:pt x="0" y="257884"/>
                  <a:pt x="257884" y="0"/>
                  <a:pt x="576001" y="0"/>
                </a:cubicBezTo>
                <a:cubicBezTo>
                  <a:pt x="894118" y="0"/>
                  <a:pt x="1152002" y="257884"/>
                  <a:pt x="1152002" y="576001"/>
                </a:cubicBezTo>
                <a:cubicBezTo>
                  <a:pt x="1152002" y="894118"/>
                  <a:pt x="894118" y="1152002"/>
                  <a:pt x="576001" y="1152002"/>
                </a:cubicBezTo>
                <a:cubicBezTo>
                  <a:pt x="257884" y="1152002"/>
                  <a:pt x="0" y="894118"/>
                  <a:pt x="0" y="576001"/>
                </a:cubicBezTo>
                <a:close/>
              </a:path>
            </a:pathLst>
          </a:custGeom>
          <a:solidFill>
            <a:srgbClr val="F8A724"/>
          </a:solidFill>
          <a:ln w="38100">
            <a:solidFill>
              <a:schemeClr val="bg1"/>
            </a:solidFill>
          </a:ln>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anchor="ctr"/>
          <a:lstStyle/>
          <a:p>
            <a:pPr algn="ctr"/>
            <a:endParaRPr/>
          </a:p>
        </p:txBody>
      </p:sp>
      <p:sp>
        <p:nvSpPr>
          <p:cNvPr id="29" name="Freeform: Shape 10">
            <a:extLst>
              <a:ext uri="{FF2B5EF4-FFF2-40B4-BE49-F238E27FC236}">
                <a16:creationId xmlns:a16="http://schemas.microsoft.com/office/drawing/2014/main" xmlns="" id="{58253632-18D1-4316-B7B3-066BB673BCA8}"/>
              </a:ext>
            </a:extLst>
          </p:cNvPr>
          <p:cNvSpPr>
            <a:spLocks noChangeAspect="1"/>
          </p:cNvSpPr>
          <p:nvPr/>
        </p:nvSpPr>
        <p:spPr bwMode="auto">
          <a:xfrm>
            <a:off x="2307195" y="1900557"/>
            <a:ext cx="309830" cy="408646"/>
          </a:xfrm>
          <a:custGeom>
            <a:avLst/>
            <a:gdLst>
              <a:gd name="T0" fmla="*/ 256 w 256"/>
              <a:gd name="T1" fmla="*/ 48 h 336"/>
              <a:gd name="T2" fmla="*/ 208 w 256"/>
              <a:gd name="T3" fmla="*/ 0 h 336"/>
              <a:gd name="T4" fmla="*/ 160 w 256"/>
              <a:gd name="T5" fmla="*/ 48 h 336"/>
              <a:gd name="T6" fmla="*/ 188 w 256"/>
              <a:gd name="T7" fmla="*/ 92 h 336"/>
              <a:gd name="T8" fmla="*/ 122 w 256"/>
              <a:gd name="T9" fmla="*/ 150 h 336"/>
              <a:gd name="T10" fmla="*/ 67 w 256"/>
              <a:gd name="T11" fmla="*/ 174 h 336"/>
              <a:gd name="T12" fmla="*/ 67 w 256"/>
              <a:gd name="T13" fmla="*/ 92 h 336"/>
              <a:gd name="T14" fmla="*/ 96 w 256"/>
              <a:gd name="T15" fmla="*/ 48 h 336"/>
              <a:gd name="T16" fmla="*/ 48 w 256"/>
              <a:gd name="T17" fmla="*/ 0 h 336"/>
              <a:gd name="T18" fmla="*/ 0 w 256"/>
              <a:gd name="T19" fmla="*/ 48 h 336"/>
              <a:gd name="T20" fmla="*/ 29 w 256"/>
              <a:gd name="T21" fmla="*/ 92 h 336"/>
              <a:gd name="T22" fmla="*/ 29 w 256"/>
              <a:gd name="T23" fmla="*/ 244 h 336"/>
              <a:gd name="T24" fmla="*/ 0 w 256"/>
              <a:gd name="T25" fmla="*/ 288 h 336"/>
              <a:gd name="T26" fmla="*/ 48 w 256"/>
              <a:gd name="T27" fmla="*/ 336 h 336"/>
              <a:gd name="T28" fmla="*/ 96 w 256"/>
              <a:gd name="T29" fmla="*/ 288 h 336"/>
              <a:gd name="T30" fmla="*/ 68 w 256"/>
              <a:gd name="T31" fmla="*/ 244 h 336"/>
              <a:gd name="T32" fmla="*/ 133 w 256"/>
              <a:gd name="T33" fmla="*/ 186 h 336"/>
              <a:gd name="T34" fmla="*/ 226 w 256"/>
              <a:gd name="T35" fmla="*/ 92 h 336"/>
              <a:gd name="T36" fmla="*/ 256 w 256"/>
              <a:gd name="T37" fmla="*/ 48 h 336"/>
              <a:gd name="T38" fmla="*/ 20 w 256"/>
              <a:gd name="T39" fmla="*/ 48 h 336"/>
              <a:gd name="T40" fmla="*/ 48 w 256"/>
              <a:gd name="T41" fmla="*/ 20 h 336"/>
              <a:gd name="T42" fmla="*/ 75 w 256"/>
              <a:gd name="T43" fmla="*/ 48 h 336"/>
              <a:gd name="T44" fmla="*/ 48 w 256"/>
              <a:gd name="T45" fmla="*/ 76 h 336"/>
              <a:gd name="T46" fmla="*/ 20 w 256"/>
              <a:gd name="T47" fmla="*/ 48 h 336"/>
              <a:gd name="T48" fmla="*/ 48 w 256"/>
              <a:gd name="T49" fmla="*/ 316 h 336"/>
              <a:gd name="T50" fmla="*/ 20 w 256"/>
              <a:gd name="T51" fmla="*/ 288 h 336"/>
              <a:gd name="T52" fmla="*/ 48 w 256"/>
              <a:gd name="T53" fmla="*/ 260 h 336"/>
              <a:gd name="T54" fmla="*/ 75 w 256"/>
              <a:gd name="T55" fmla="*/ 288 h 336"/>
              <a:gd name="T56" fmla="*/ 48 w 256"/>
              <a:gd name="T57" fmla="*/ 316 h 336"/>
              <a:gd name="T58" fmla="*/ 208 w 256"/>
              <a:gd name="T59" fmla="*/ 76 h 336"/>
              <a:gd name="T60" fmla="*/ 180 w 256"/>
              <a:gd name="T61" fmla="*/ 48 h 336"/>
              <a:gd name="T62" fmla="*/ 208 w 256"/>
              <a:gd name="T63" fmla="*/ 20 h 336"/>
              <a:gd name="T64" fmla="*/ 235 w 256"/>
              <a:gd name="T65" fmla="*/ 48 h 336"/>
              <a:gd name="T66" fmla="*/ 208 w 256"/>
              <a:gd name="T67" fmla="*/ 7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6" h="336">
                <a:moveTo>
                  <a:pt x="256" y="48"/>
                </a:moveTo>
                <a:cubicBezTo>
                  <a:pt x="256" y="21"/>
                  <a:pt x="234" y="0"/>
                  <a:pt x="208" y="0"/>
                </a:cubicBezTo>
                <a:cubicBezTo>
                  <a:pt x="181" y="0"/>
                  <a:pt x="160" y="21"/>
                  <a:pt x="160" y="48"/>
                </a:cubicBezTo>
                <a:cubicBezTo>
                  <a:pt x="160" y="67"/>
                  <a:pt x="171" y="84"/>
                  <a:pt x="188" y="92"/>
                </a:cubicBezTo>
                <a:cubicBezTo>
                  <a:pt x="183" y="131"/>
                  <a:pt x="158" y="138"/>
                  <a:pt x="122" y="150"/>
                </a:cubicBezTo>
                <a:cubicBezTo>
                  <a:pt x="105" y="155"/>
                  <a:pt x="84" y="162"/>
                  <a:pt x="67" y="174"/>
                </a:cubicBezTo>
                <a:cubicBezTo>
                  <a:pt x="67" y="92"/>
                  <a:pt x="67" y="92"/>
                  <a:pt x="67" y="92"/>
                </a:cubicBezTo>
                <a:cubicBezTo>
                  <a:pt x="84" y="85"/>
                  <a:pt x="96" y="68"/>
                  <a:pt x="96" y="48"/>
                </a:cubicBezTo>
                <a:cubicBezTo>
                  <a:pt x="96" y="21"/>
                  <a:pt x="74" y="0"/>
                  <a:pt x="48" y="0"/>
                </a:cubicBezTo>
                <a:cubicBezTo>
                  <a:pt x="21" y="0"/>
                  <a:pt x="0" y="21"/>
                  <a:pt x="0" y="48"/>
                </a:cubicBezTo>
                <a:cubicBezTo>
                  <a:pt x="0" y="68"/>
                  <a:pt x="12" y="85"/>
                  <a:pt x="29" y="92"/>
                </a:cubicBezTo>
                <a:cubicBezTo>
                  <a:pt x="29" y="244"/>
                  <a:pt x="29" y="244"/>
                  <a:pt x="29" y="244"/>
                </a:cubicBezTo>
                <a:cubicBezTo>
                  <a:pt x="12" y="251"/>
                  <a:pt x="0" y="268"/>
                  <a:pt x="0" y="288"/>
                </a:cubicBezTo>
                <a:cubicBezTo>
                  <a:pt x="0" y="314"/>
                  <a:pt x="21" y="336"/>
                  <a:pt x="48" y="336"/>
                </a:cubicBezTo>
                <a:cubicBezTo>
                  <a:pt x="74" y="336"/>
                  <a:pt x="96" y="314"/>
                  <a:pt x="96" y="288"/>
                </a:cubicBezTo>
                <a:cubicBezTo>
                  <a:pt x="96" y="268"/>
                  <a:pt x="84" y="252"/>
                  <a:pt x="68" y="244"/>
                </a:cubicBezTo>
                <a:cubicBezTo>
                  <a:pt x="72" y="205"/>
                  <a:pt x="97" y="197"/>
                  <a:pt x="133" y="186"/>
                </a:cubicBezTo>
                <a:cubicBezTo>
                  <a:pt x="170" y="175"/>
                  <a:pt x="220" y="159"/>
                  <a:pt x="226" y="92"/>
                </a:cubicBezTo>
                <a:cubicBezTo>
                  <a:pt x="244" y="85"/>
                  <a:pt x="256" y="68"/>
                  <a:pt x="256" y="48"/>
                </a:cubicBezTo>
                <a:close/>
                <a:moveTo>
                  <a:pt x="20" y="48"/>
                </a:moveTo>
                <a:cubicBezTo>
                  <a:pt x="20" y="33"/>
                  <a:pt x="32" y="20"/>
                  <a:pt x="48" y="20"/>
                </a:cubicBezTo>
                <a:cubicBezTo>
                  <a:pt x="63" y="20"/>
                  <a:pt x="75" y="33"/>
                  <a:pt x="75" y="48"/>
                </a:cubicBezTo>
                <a:cubicBezTo>
                  <a:pt x="75" y="63"/>
                  <a:pt x="63" y="76"/>
                  <a:pt x="48" y="76"/>
                </a:cubicBezTo>
                <a:cubicBezTo>
                  <a:pt x="32" y="76"/>
                  <a:pt x="20" y="63"/>
                  <a:pt x="20" y="48"/>
                </a:cubicBezTo>
                <a:close/>
                <a:moveTo>
                  <a:pt x="48" y="316"/>
                </a:moveTo>
                <a:cubicBezTo>
                  <a:pt x="32" y="316"/>
                  <a:pt x="20" y="303"/>
                  <a:pt x="20" y="288"/>
                </a:cubicBezTo>
                <a:cubicBezTo>
                  <a:pt x="20" y="273"/>
                  <a:pt x="32" y="260"/>
                  <a:pt x="48" y="260"/>
                </a:cubicBezTo>
                <a:cubicBezTo>
                  <a:pt x="63" y="260"/>
                  <a:pt x="75" y="273"/>
                  <a:pt x="75" y="288"/>
                </a:cubicBezTo>
                <a:cubicBezTo>
                  <a:pt x="75" y="303"/>
                  <a:pt x="63" y="316"/>
                  <a:pt x="48" y="316"/>
                </a:cubicBezTo>
                <a:close/>
                <a:moveTo>
                  <a:pt x="208" y="76"/>
                </a:moveTo>
                <a:cubicBezTo>
                  <a:pt x="192" y="76"/>
                  <a:pt x="180" y="63"/>
                  <a:pt x="180" y="48"/>
                </a:cubicBezTo>
                <a:cubicBezTo>
                  <a:pt x="180" y="33"/>
                  <a:pt x="192" y="20"/>
                  <a:pt x="208" y="20"/>
                </a:cubicBezTo>
                <a:cubicBezTo>
                  <a:pt x="223" y="20"/>
                  <a:pt x="235" y="33"/>
                  <a:pt x="235" y="48"/>
                </a:cubicBezTo>
                <a:cubicBezTo>
                  <a:pt x="235" y="63"/>
                  <a:pt x="223" y="76"/>
                  <a:pt x="208" y="76"/>
                </a:cubicBezTo>
                <a:close/>
              </a:path>
            </a:pathLst>
          </a:custGeom>
          <a:solidFill>
            <a:schemeClr val="bg1">
              <a:lumMod val="95000"/>
            </a:schemeClr>
          </a:solidFill>
          <a:ln>
            <a:noFill/>
          </a:ln>
        </p:spPr>
        <p:txBody>
          <a:bodyPr anchor="ctr"/>
          <a:lstStyle/>
          <a:p>
            <a:pPr algn="ctr"/>
            <a:endParaRPr/>
          </a:p>
        </p:txBody>
      </p:sp>
      <p:grpSp>
        <p:nvGrpSpPr>
          <p:cNvPr id="30" name="Group 19">
            <a:extLst>
              <a:ext uri="{FF2B5EF4-FFF2-40B4-BE49-F238E27FC236}">
                <a16:creationId xmlns:a16="http://schemas.microsoft.com/office/drawing/2014/main" xmlns="" id="{28498395-9A8A-41A2-BAB1-510570B28562}"/>
              </a:ext>
            </a:extLst>
          </p:cNvPr>
          <p:cNvGrpSpPr/>
          <p:nvPr/>
        </p:nvGrpSpPr>
        <p:grpSpPr>
          <a:xfrm rot="5400000" flipV="1">
            <a:off x="4289580" y="925467"/>
            <a:ext cx="801861" cy="4515507"/>
            <a:chOff x="5978769" y="2082022"/>
            <a:chExt cx="1069148" cy="19590951"/>
          </a:xfrm>
        </p:grpSpPr>
        <p:cxnSp>
          <p:nvCxnSpPr>
            <p:cNvPr id="31" name="Straight Connector 20">
              <a:extLst>
                <a:ext uri="{FF2B5EF4-FFF2-40B4-BE49-F238E27FC236}">
                  <a16:creationId xmlns:a16="http://schemas.microsoft.com/office/drawing/2014/main" xmlns="" id="{8E3CEDA1-4607-45BF-AC18-F8B4DFE150D6}"/>
                </a:ext>
              </a:extLst>
            </p:cNvPr>
            <p:cNvCxnSpPr>
              <a:cxnSpLocks/>
            </p:cNvCxnSpPr>
            <p:nvPr/>
          </p:nvCxnSpPr>
          <p:spPr>
            <a:xfrm rot="5400000" flipH="1" flipV="1">
              <a:off x="-2747559" y="11877498"/>
              <a:ext cx="19590951" cy="0"/>
            </a:xfrm>
            <a:prstGeom prst="line">
              <a:avLst/>
            </a:prstGeom>
            <a:ln w="12700">
              <a:solidFill>
                <a:schemeClr val="bg1">
                  <a:lumMod val="65000"/>
                </a:schemeClr>
              </a:solidFill>
              <a:prstDash val="sysDot"/>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2" name="Straight Connector 21">
              <a:extLst>
                <a:ext uri="{FF2B5EF4-FFF2-40B4-BE49-F238E27FC236}">
                  <a16:creationId xmlns:a16="http://schemas.microsoft.com/office/drawing/2014/main" xmlns="" id="{3AC23506-0135-4402-8A77-24DFF216B349}"/>
                </a:ext>
              </a:extLst>
            </p:cNvPr>
            <p:cNvCxnSpPr/>
            <p:nvPr/>
          </p:nvCxnSpPr>
          <p:spPr>
            <a:xfrm>
              <a:off x="5978769" y="2096086"/>
              <a:ext cx="1069147" cy="0"/>
            </a:xfrm>
            <a:prstGeom prst="line">
              <a:avLst/>
            </a:prstGeom>
            <a:ln w="12700">
              <a:solidFill>
                <a:schemeClr val="bg1">
                  <a:lumMod val="65000"/>
                </a:schemeClr>
              </a:solidFill>
              <a:prstDash val="sysDot"/>
              <a:headEnd type="oval"/>
              <a:tailEnd type="none" w="med" len="med"/>
            </a:ln>
          </p:spPr>
          <p:style>
            <a:lnRef idx="1">
              <a:schemeClr val="accent1"/>
            </a:lnRef>
            <a:fillRef idx="0">
              <a:schemeClr val="accent1"/>
            </a:fillRef>
            <a:effectRef idx="0">
              <a:schemeClr val="accent1"/>
            </a:effectRef>
            <a:fontRef idx="minor">
              <a:schemeClr val="tx1"/>
            </a:fontRef>
          </p:style>
        </p:cxnSp>
      </p:grpSp>
      <p:sp>
        <p:nvSpPr>
          <p:cNvPr id="35" name="TextBox 38">
            <a:extLst>
              <a:ext uri="{FF2B5EF4-FFF2-40B4-BE49-F238E27FC236}">
                <a16:creationId xmlns:a16="http://schemas.microsoft.com/office/drawing/2014/main" xmlns="" id="{5DCE820C-1FE2-4F1C-BC6D-03AE49EF7D8E}"/>
              </a:ext>
            </a:extLst>
          </p:cNvPr>
          <p:cNvSpPr txBox="1">
            <a:spLocks/>
          </p:cNvSpPr>
          <p:nvPr/>
        </p:nvSpPr>
        <p:spPr bwMode="auto">
          <a:xfrm>
            <a:off x="2267744" y="2609998"/>
            <a:ext cx="4752528" cy="864096"/>
          </a:xfrm>
          <a:prstGeom prst="rect">
            <a:avLst/>
          </a:prstGeom>
          <a:noFill/>
        </p:spPr>
        <p:txBody>
          <a:bodyPr wrap="square" lIns="360000" tIns="0" rIns="0" bIns="0" anchor="ctr" anchorCtr="0">
            <a:normAutofit/>
          </a:bodyPr>
          <a:lstStyle/>
          <a:p>
            <a:pPr>
              <a:lnSpc>
                <a:spcPct val="150000"/>
              </a:lnSpc>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sym typeface="inpin heiti" panose="00000500000000000000" pitchFamily="2" charset="-122"/>
              </a:rPr>
              <a:t>大学生体内各种激素的分泌开始进入活跃状态，生殖器官及性功能迅速成熟，性意识逐步增强。</a:t>
            </a:r>
          </a:p>
        </p:txBody>
      </p:sp>
      <p:sp>
        <p:nvSpPr>
          <p:cNvPr id="36" name="文本框 35">
            <a:extLst>
              <a:ext uri="{FF2B5EF4-FFF2-40B4-BE49-F238E27FC236}">
                <a16:creationId xmlns:a16="http://schemas.microsoft.com/office/drawing/2014/main" xmlns="" id="{347851CE-45E2-48A1-B16B-2209AFD5B110}"/>
              </a:ext>
            </a:extLst>
          </p:cNvPr>
          <p:cNvSpPr txBox="1"/>
          <p:nvPr/>
        </p:nvSpPr>
        <p:spPr>
          <a:xfrm>
            <a:off x="3081681" y="1917368"/>
            <a:ext cx="1274295" cy="338554"/>
          </a:xfrm>
          <a:prstGeom prst="rect">
            <a:avLst/>
          </a:prstGeom>
          <a:noFill/>
        </p:spPr>
        <p:txBody>
          <a:bodyPr wrap="square">
            <a:spAutoFit/>
          </a:bodyPr>
          <a:lstStyle/>
          <a:p>
            <a:pPr lvl="0" defTabSz="800100">
              <a:spcBef>
                <a:spcPct val="0"/>
              </a:spcBef>
              <a:spcAft>
                <a:spcPct val="0"/>
              </a:spcAft>
            </a:pPr>
            <a:r>
              <a:rPr lang="zh-CN" altLang="en-US" sz="1600" b="1" dirty="0">
                <a:solidFill>
                  <a:schemeClr val="tx1"/>
                </a:solidFill>
              </a:rPr>
              <a:t>性生理方面</a:t>
            </a:r>
          </a:p>
        </p:txBody>
      </p:sp>
    </p:spTree>
    <p:extLst>
      <p:ext uri="{BB962C8B-B14F-4D97-AF65-F5344CB8AC3E}">
        <p14:creationId xmlns:p14="http://schemas.microsoft.com/office/powerpoint/2010/main" val="199928652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a:extLst>
              <a:ext uri="{FF2B5EF4-FFF2-40B4-BE49-F238E27FC236}">
                <a16:creationId xmlns:a16="http://schemas.microsoft.com/office/drawing/2014/main" xmlns="" id="{D0DFB3A6-EE3D-4A2E-819A-9D31267EC94B}"/>
              </a:ext>
            </a:extLst>
          </p:cNvPr>
          <p:cNvSpPr/>
          <p:nvPr/>
        </p:nvSpPr>
        <p:spPr>
          <a:xfrm>
            <a:off x="3608207" y="1764840"/>
            <a:ext cx="1804339" cy="1804339"/>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文本框 53"/>
          <p:cNvSpPr txBox="1"/>
          <p:nvPr/>
        </p:nvSpPr>
        <p:spPr>
          <a:xfrm>
            <a:off x="4037169" y="2211710"/>
            <a:ext cx="946413" cy="1483569"/>
          </a:xfrm>
          <a:prstGeom prst="rect">
            <a:avLst/>
          </a:prstGeom>
          <a:noFill/>
        </p:spPr>
        <p:txBody>
          <a:bodyPr wrap="none">
            <a:norm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正确认识自己</a:t>
            </a:r>
            <a:endParaRPr lang="en-US" altLang="zh-CN" sz="16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了解并接受</a:t>
            </a:r>
            <a:endParaRPr lang="en-US" altLang="zh-CN" sz="16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自己的生理特点</a:t>
            </a:r>
          </a:p>
        </p:txBody>
      </p:sp>
      <p:sp>
        <p:nvSpPr>
          <p:cNvPr id="26" name="Title 1">
            <a:extLst>
              <a:ext uri="{FF2B5EF4-FFF2-40B4-BE49-F238E27FC236}">
                <a16:creationId xmlns:a16="http://schemas.microsoft.com/office/drawing/2014/main" xmlns="" id="{F90F58E8-9DB2-463E-812E-03526DF3A3C2}"/>
              </a:ext>
            </a:extLst>
          </p:cNvPr>
          <p:cNvSpPr txBox="1">
            <a:spLocks/>
          </p:cNvSpPr>
          <p:nvPr/>
        </p:nvSpPr>
        <p:spPr>
          <a:xfrm>
            <a:off x="539551" y="331293"/>
            <a:ext cx="5202981"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大学生的生理特点与心理健康教育</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7" name="矩形 26">
            <a:extLst>
              <a:ext uri="{FF2B5EF4-FFF2-40B4-BE49-F238E27FC236}">
                <a16:creationId xmlns:a16="http://schemas.microsoft.com/office/drawing/2014/main" xmlns="" id="{88050A4A-603E-4D51-B775-64FF7933C173}"/>
              </a:ext>
            </a:extLst>
          </p:cNvPr>
          <p:cNvSpPr/>
          <p:nvPr/>
        </p:nvSpPr>
        <p:spPr>
          <a:xfrm>
            <a:off x="1104177" y="857008"/>
            <a:ext cx="1739631"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二、大学生生理特点与心理健康维护</a:t>
            </a:r>
          </a:p>
        </p:txBody>
      </p:sp>
      <p:sp>
        <p:nvSpPr>
          <p:cNvPr id="29" name="椭圆 28">
            <a:extLst>
              <a:ext uri="{FF2B5EF4-FFF2-40B4-BE49-F238E27FC236}">
                <a16:creationId xmlns:a16="http://schemas.microsoft.com/office/drawing/2014/main" xmlns="" id="{42EE90C8-6485-44F0-97C9-6077AD3F97D7}"/>
              </a:ext>
            </a:extLst>
          </p:cNvPr>
          <p:cNvSpPr/>
          <p:nvPr/>
        </p:nvSpPr>
        <p:spPr>
          <a:xfrm>
            <a:off x="3335560" y="1851670"/>
            <a:ext cx="545289" cy="504048"/>
          </a:xfrm>
          <a:prstGeom prst="ellipse">
            <a:avLst/>
          </a:prstGeom>
          <a:solidFill>
            <a:schemeClr val="bg2">
              <a:lumMod val="9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a:extLst>
              <a:ext uri="{FF2B5EF4-FFF2-40B4-BE49-F238E27FC236}">
                <a16:creationId xmlns:a16="http://schemas.microsoft.com/office/drawing/2014/main" xmlns="" id="{A44948AC-6091-4A06-B784-8080B5384BC4}"/>
              </a:ext>
            </a:extLst>
          </p:cNvPr>
          <p:cNvSpPr/>
          <p:nvPr/>
        </p:nvSpPr>
        <p:spPr>
          <a:xfrm>
            <a:off x="4139952" y="3317155"/>
            <a:ext cx="545289" cy="504048"/>
          </a:xfrm>
          <a:prstGeom prst="ellipse">
            <a:avLst/>
          </a:prstGeom>
          <a:solidFill>
            <a:schemeClr val="bg2">
              <a:lumMod val="9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a:extLst>
              <a:ext uri="{FF2B5EF4-FFF2-40B4-BE49-F238E27FC236}">
                <a16:creationId xmlns:a16="http://schemas.microsoft.com/office/drawing/2014/main" xmlns="" id="{505BCDEC-3C22-404A-90E5-C3C385A660C0}"/>
              </a:ext>
            </a:extLst>
          </p:cNvPr>
          <p:cNvSpPr/>
          <p:nvPr/>
        </p:nvSpPr>
        <p:spPr>
          <a:xfrm>
            <a:off x="5203439" y="2414985"/>
            <a:ext cx="545289" cy="504048"/>
          </a:xfrm>
          <a:prstGeom prst="ellipse">
            <a:avLst/>
          </a:prstGeom>
          <a:solidFill>
            <a:schemeClr val="bg2">
              <a:lumMod val="9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a:extLst>
              <a:ext uri="{FF2B5EF4-FFF2-40B4-BE49-F238E27FC236}">
                <a16:creationId xmlns:a16="http://schemas.microsoft.com/office/drawing/2014/main" xmlns="" id="{CF1CE4F9-5A93-4C00-A8E8-8F42CC2FD8ED}"/>
              </a:ext>
            </a:extLst>
          </p:cNvPr>
          <p:cNvSpPr txBox="1"/>
          <p:nvPr/>
        </p:nvSpPr>
        <p:spPr>
          <a:xfrm>
            <a:off x="856930" y="1919028"/>
            <a:ext cx="2704782" cy="369332"/>
          </a:xfrm>
          <a:prstGeom prst="rect">
            <a:avLst/>
          </a:prstGeom>
          <a:noFill/>
        </p:spPr>
        <p:txBody>
          <a:bodyPr wrap="square">
            <a:spAutoFit/>
          </a:bodyPr>
          <a:lstStyle/>
          <a:p>
            <a:r>
              <a:rPr lang="zh-CN" altLang="en-US" dirty="0"/>
              <a:t>个体对自己的生理状况</a:t>
            </a:r>
          </a:p>
        </p:txBody>
      </p:sp>
      <p:sp>
        <p:nvSpPr>
          <p:cNvPr id="35" name="文本框 34">
            <a:extLst>
              <a:ext uri="{FF2B5EF4-FFF2-40B4-BE49-F238E27FC236}">
                <a16:creationId xmlns:a16="http://schemas.microsoft.com/office/drawing/2014/main" xmlns="" id="{9D051C62-1042-4D50-A975-D9FDFE82A19B}"/>
              </a:ext>
            </a:extLst>
          </p:cNvPr>
          <p:cNvSpPr txBox="1"/>
          <p:nvPr/>
        </p:nvSpPr>
        <p:spPr>
          <a:xfrm>
            <a:off x="3867540" y="3867894"/>
            <a:ext cx="1285670" cy="369332"/>
          </a:xfrm>
          <a:prstGeom prst="rect">
            <a:avLst/>
          </a:prstGeom>
          <a:noFill/>
        </p:spPr>
        <p:txBody>
          <a:bodyPr wrap="square">
            <a:spAutoFit/>
          </a:bodyPr>
          <a:lstStyle/>
          <a:p>
            <a:r>
              <a:rPr lang="zh-CN" altLang="en-US" dirty="0"/>
              <a:t>心理特征</a:t>
            </a:r>
          </a:p>
        </p:txBody>
      </p:sp>
      <p:sp>
        <p:nvSpPr>
          <p:cNvPr id="37" name="文本框 36">
            <a:extLst>
              <a:ext uri="{FF2B5EF4-FFF2-40B4-BE49-F238E27FC236}">
                <a16:creationId xmlns:a16="http://schemas.microsoft.com/office/drawing/2014/main" xmlns="" id="{88C94D3E-7969-48B8-8BF7-6D14161CC66A}"/>
              </a:ext>
            </a:extLst>
          </p:cNvPr>
          <p:cNvSpPr txBox="1"/>
          <p:nvPr/>
        </p:nvSpPr>
        <p:spPr>
          <a:xfrm>
            <a:off x="5742532" y="2482343"/>
            <a:ext cx="2608257" cy="369332"/>
          </a:xfrm>
          <a:prstGeom prst="rect">
            <a:avLst/>
          </a:prstGeom>
          <a:noFill/>
        </p:spPr>
        <p:txBody>
          <a:bodyPr wrap="square">
            <a:spAutoFit/>
          </a:bodyPr>
          <a:lstStyle/>
          <a:p>
            <a:r>
              <a:rPr lang="zh-CN" altLang="en-US" dirty="0"/>
              <a:t>自己与他人关系的认识</a:t>
            </a:r>
          </a:p>
        </p:txBody>
      </p:sp>
      <p:sp>
        <p:nvSpPr>
          <p:cNvPr id="39" name="文本框 38">
            <a:extLst>
              <a:ext uri="{FF2B5EF4-FFF2-40B4-BE49-F238E27FC236}">
                <a16:creationId xmlns:a16="http://schemas.microsoft.com/office/drawing/2014/main" xmlns="" id="{854ECF6C-CF94-4039-96F8-5A3B26BFDC7F}"/>
              </a:ext>
            </a:extLst>
          </p:cNvPr>
          <p:cNvSpPr txBox="1"/>
          <p:nvPr/>
        </p:nvSpPr>
        <p:spPr>
          <a:xfrm>
            <a:off x="3411511" y="1872861"/>
            <a:ext cx="315194" cy="461665"/>
          </a:xfrm>
          <a:prstGeom prst="rect">
            <a:avLst/>
          </a:prstGeom>
          <a:noFill/>
        </p:spPr>
        <p:txBody>
          <a:bodyPr wrap="square">
            <a:spAutoFit/>
          </a:bodyPr>
          <a:lstStyle/>
          <a:p>
            <a:r>
              <a:rPr lang="en-US" altLang="zh-CN" sz="2400" b="1" dirty="0">
                <a:latin typeface="微软雅黑" panose="020B0503020204020204" pitchFamily="34" charset="-122"/>
                <a:ea typeface="微软雅黑" panose="020B0503020204020204" pitchFamily="34" charset="-122"/>
              </a:rPr>
              <a:t>1</a:t>
            </a:r>
            <a:endParaRPr lang="zh-CN" altLang="en-US" sz="2400" b="1" dirty="0">
              <a:latin typeface="微软雅黑" panose="020B0503020204020204" pitchFamily="34" charset="-122"/>
              <a:ea typeface="微软雅黑" panose="020B0503020204020204" pitchFamily="34" charset="-122"/>
            </a:endParaRPr>
          </a:p>
        </p:txBody>
      </p:sp>
      <p:sp>
        <p:nvSpPr>
          <p:cNvPr id="40" name="文本框 39">
            <a:extLst>
              <a:ext uri="{FF2B5EF4-FFF2-40B4-BE49-F238E27FC236}">
                <a16:creationId xmlns:a16="http://schemas.microsoft.com/office/drawing/2014/main" xmlns="" id="{69BBC9B5-BC76-4E9F-986F-E35B4D5EB3B4}"/>
              </a:ext>
            </a:extLst>
          </p:cNvPr>
          <p:cNvSpPr txBox="1"/>
          <p:nvPr/>
        </p:nvSpPr>
        <p:spPr>
          <a:xfrm>
            <a:off x="4246603" y="3338346"/>
            <a:ext cx="315194" cy="461665"/>
          </a:xfrm>
          <a:prstGeom prst="rect">
            <a:avLst/>
          </a:prstGeom>
          <a:noFill/>
        </p:spPr>
        <p:txBody>
          <a:bodyPr wrap="square">
            <a:spAutoFit/>
          </a:bodyPr>
          <a:lstStyle/>
          <a:p>
            <a:r>
              <a:rPr lang="en-US" altLang="zh-CN" sz="2400" b="1" dirty="0">
                <a:latin typeface="微软雅黑" panose="020B0503020204020204" pitchFamily="34" charset="-122"/>
                <a:ea typeface="微软雅黑" panose="020B0503020204020204" pitchFamily="34" charset="-122"/>
              </a:rPr>
              <a:t>2</a:t>
            </a:r>
            <a:endParaRPr lang="zh-CN" altLang="en-US" sz="2400" b="1" dirty="0">
              <a:latin typeface="微软雅黑" panose="020B0503020204020204" pitchFamily="34" charset="-122"/>
              <a:ea typeface="微软雅黑" panose="020B0503020204020204" pitchFamily="34" charset="-122"/>
            </a:endParaRPr>
          </a:p>
        </p:txBody>
      </p:sp>
      <p:sp>
        <p:nvSpPr>
          <p:cNvPr id="41" name="文本框 40">
            <a:extLst>
              <a:ext uri="{FF2B5EF4-FFF2-40B4-BE49-F238E27FC236}">
                <a16:creationId xmlns:a16="http://schemas.microsoft.com/office/drawing/2014/main" xmlns="" id="{996373A9-45AD-4F75-963D-6238EFA2CD3F}"/>
              </a:ext>
            </a:extLst>
          </p:cNvPr>
          <p:cNvSpPr txBox="1"/>
          <p:nvPr/>
        </p:nvSpPr>
        <p:spPr>
          <a:xfrm>
            <a:off x="5288770" y="2414985"/>
            <a:ext cx="315194" cy="461665"/>
          </a:xfrm>
          <a:prstGeom prst="rect">
            <a:avLst/>
          </a:prstGeom>
          <a:noFill/>
        </p:spPr>
        <p:txBody>
          <a:bodyPr wrap="square">
            <a:spAutoFit/>
          </a:bodyPr>
          <a:lstStyle/>
          <a:p>
            <a:r>
              <a:rPr lang="en-US" altLang="zh-CN" sz="2400" b="1" dirty="0">
                <a:latin typeface="微软雅黑" panose="020B0503020204020204" pitchFamily="34" charset="-122"/>
                <a:ea typeface="微软雅黑" panose="020B0503020204020204" pitchFamily="34" charset="-122"/>
              </a:rPr>
              <a:t>3</a:t>
            </a:r>
            <a:endParaRPr lang="zh-CN" altLang="en-US" sz="2400" b="1" dirty="0">
              <a:latin typeface="微软雅黑" panose="020B0503020204020204" pitchFamily="34" charset="-122"/>
              <a:ea typeface="微软雅黑" panose="020B0503020204020204" pitchFamily="34" charset="-122"/>
            </a:endParaRPr>
          </a:p>
        </p:txBody>
      </p:sp>
      <p:cxnSp>
        <p:nvCxnSpPr>
          <p:cNvPr id="16" name="直接连接符 15">
            <a:extLst>
              <a:ext uri="{FF2B5EF4-FFF2-40B4-BE49-F238E27FC236}">
                <a16:creationId xmlns:a16="http://schemas.microsoft.com/office/drawing/2014/main" xmlns="" id="{7BC94A41-9359-4D2D-8EFE-403696ABD6D3}"/>
              </a:ext>
            </a:extLst>
          </p:cNvPr>
          <p:cNvCxnSpPr>
            <a:cxnSpLocks/>
          </p:cNvCxnSpPr>
          <p:nvPr/>
        </p:nvCxnSpPr>
        <p:spPr>
          <a:xfrm flipH="1">
            <a:off x="611560" y="1131590"/>
            <a:ext cx="2799951"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7" name="等腰三角形 16">
            <a:extLst>
              <a:ext uri="{FF2B5EF4-FFF2-40B4-BE49-F238E27FC236}">
                <a16:creationId xmlns:a16="http://schemas.microsoft.com/office/drawing/2014/main" xmlns="" id="{10489ADB-FDED-4425-BEA0-BA26AA069C18}"/>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8" name="直接连接符 17">
            <a:extLst>
              <a:ext uri="{FF2B5EF4-FFF2-40B4-BE49-F238E27FC236}">
                <a16:creationId xmlns:a16="http://schemas.microsoft.com/office/drawing/2014/main" xmlns="" id="{764A3580-529B-4C74-9B65-9A5E25FD10CF}"/>
              </a:ext>
            </a:extLst>
          </p:cNvPr>
          <p:cNvCxnSpPr>
            <a:cxnSpLocks/>
          </p:cNvCxnSpPr>
          <p:nvPr/>
        </p:nvCxnSpPr>
        <p:spPr>
          <a:xfrm>
            <a:off x="4860032" y="521032"/>
            <a:ext cx="428396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9" name="等腰三角形 18">
            <a:extLst>
              <a:ext uri="{FF2B5EF4-FFF2-40B4-BE49-F238E27FC236}">
                <a16:creationId xmlns:a16="http://schemas.microsoft.com/office/drawing/2014/main" xmlns="" id="{878FA64D-47AB-4B0D-A33B-BF51F9E4C060}"/>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70075132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a:extLst>
              <a:ext uri="{FF2B5EF4-FFF2-40B4-BE49-F238E27FC236}">
                <a16:creationId xmlns:a16="http://schemas.microsoft.com/office/drawing/2014/main" xmlns="" id="{D0DFB3A6-EE3D-4A2E-819A-9D31267EC94B}"/>
              </a:ext>
            </a:extLst>
          </p:cNvPr>
          <p:cNvSpPr/>
          <p:nvPr/>
        </p:nvSpPr>
        <p:spPr>
          <a:xfrm>
            <a:off x="3547608" y="1549793"/>
            <a:ext cx="2043913" cy="2043913"/>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文本框 53"/>
          <p:cNvSpPr txBox="1"/>
          <p:nvPr/>
        </p:nvSpPr>
        <p:spPr>
          <a:xfrm>
            <a:off x="4092897" y="2156828"/>
            <a:ext cx="946413" cy="1483569"/>
          </a:xfrm>
          <a:prstGeom prst="rect">
            <a:avLst/>
          </a:prstGeom>
          <a:noFill/>
        </p:spPr>
        <p:txBody>
          <a:bodyPr wrap="none">
            <a:norm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了解心理的生理基础</a:t>
            </a:r>
            <a:endParaRPr lang="en-US" altLang="zh-CN" sz="16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采取合理方式</a:t>
            </a:r>
            <a:endParaRPr lang="en-US" altLang="zh-CN" sz="16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提高学习效率</a:t>
            </a:r>
          </a:p>
        </p:txBody>
      </p:sp>
      <p:sp>
        <p:nvSpPr>
          <p:cNvPr id="26" name="Title 1">
            <a:extLst>
              <a:ext uri="{FF2B5EF4-FFF2-40B4-BE49-F238E27FC236}">
                <a16:creationId xmlns:a16="http://schemas.microsoft.com/office/drawing/2014/main" xmlns="" id="{F90F58E8-9DB2-463E-812E-03526DF3A3C2}"/>
              </a:ext>
            </a:extLst>
          </p:cNvPr>
          <p:cNvSpPr txBox="1">
            <a:spLocks/>
          </p:cNvSpPr>
          <p:nvPr/>
        </p:nvSpPr>
        <p:spPr>
          <a:xfrm>
            <a:off x="539551" y="331293"/>
            <a:ext cx="5202981"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大学生的生理特点与心理健康教育</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7" name="矩形 26">
            <a:extLst>
              <a:ext uri="{FF2B5EF4-FFF2-40B4-BE49-F238E27FC236}">
                <a16:creationId xmlns:a16="http://schemas.microsoft.com/office/drawing/2014/main" xmlns="" id="{88050A4A-603E-4D51-B775-64FF7933C173}"/>
              </a:ext>
            </a:extLst>
          </p:cNvPr>
          <p:cNvSpPr/>
          <p:nvPr/>
        </p:nvSpPr>
        <p:spPr>
          <a:xfrm>
            <a:off x="1104177" y="857008"/>
            <a:ext cx="1739631"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二、大学生生理特点与心理健康维护</a:t>
            </a:r>
          </a:p>
        </p:txBody>
      </p:sp>
      <p:sp>
        <p:nvSpPr>
          <p:cNvPr id="29" name="椭圆 28">
            <a:extLst>
              <a:ext uri="{FF2B5EF4-FFF2-40B4-BE49-F238E27FC236}">
                <a16:creationId xmlns:a16="http://schemas.microsoft.com/office/drawing/2014/main" xmlns="" id="{42EE90C8-6485-44F0-97C9-6077AD3F97D7}"/>
              </a:ext>
            </a:extLst>
          </p:cNvPr>
          <p:cNvSpPr/>
          <p:nvPr/>
        </p:nvSpPr>
        <p:spPr>
          <a:xfrm>
            <a:off x="3594895" y="1503102"/>
            <a:ext cx="545289" cy="504048"/>
          </a:xfrm>
          <a:prstGeom prst="ellipse">
            <a:avLst/>
          </a:prstGeom>
          <a:solidFill>
            <a:schemeClr val="bg2">
              <a:lumMod val="9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a:extLst>
              <a:ext uri="{FF2B5EF4-FFF2-40B4-BE49-F238E27FC236}">
                <a16:creationId xmlns:a16="http://schemas.microsoft.com/office/drawing/2014/main" xmlns="" id="{A44948AC-6091-4A06-B784-8080B5384BC4}"/>
              </a:ext>
            </a:extLst>
          </p:cNvPr>
          <p:cNvSpPr/>
          <p:nvPr/>
        </p:nvSpPr>
        <p:spPr>
          <a:xfrm>
            <a:off x="3561712" y="3136351"/>
            <a:ext cx="545289" cy="504048"/>
          </a:xfrm>
          <a:prstGeom prst="ellipse">
            <a:avLst/>
          </a:prstGeom>
          <a:solidFill>
            <a:schemeClr val="bg2">
              <a:lumMod val="9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a:extLst>
              <a:ext uri="{FF2B5EF4-FFF2-40B4-BE49-F238E27FC236}">
                <a16:creationId xmlns:a16="http://schemas.microsoft.com/office/drawing/2014/main" xmlns="" id="{505BCDEC-3C22-404A-90E5-C3C385A660C0}"/>
              </a:ext>
            </a:extLst>
          </p:cNvPr>
          <p:cNvSpPr/>
          <p:nvPr/>
        </p:nvSpPr>
        <p:spPr>
          <a:xfrm>
            <a:off x="5046232" y="1503102"/>
            <a:ext cx="545289" cy="504048"/>
          </a:xfrm>
          <a:prstGeom prst="ellipse">
            <a:avLst/>
          </a:prstGeom>
          <a:solidFill>
            <a:schemeClr val="bg2">
              <a:lumMod val="9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a:extLst>
              <a:ext uri="{FF2B5EF4-FFF2-40B4-BE49-F238E27FC236}">
                <a16:creationId xmlns:a16="http://schemas.microsoft.com/office/drawing/2014/main" xmlns="" id="{CF1CE4F9-5A93-4C00-A8E8-8F42CC2FD8ED}"/>
              </a:ext>
            </a:extLst>
          </p:cNvPr>
          <p:cNvSpPr txBox="1"/>
          <p:nvPr/>
        </p:nvSpPr>
        <p:spPr>
          <a:xfrm>
            <a:off x="1290886" y="1561204"/>
            <a:ext cx="2176902" cy="646331"/>
          </a:xfrm>
          <a:prstGeom prst="rect">
            <a:avLst/>
          </a:prstGeom>
          <a:noFill/>
        </p:spPr>
        <p:txBody>
          <a:bodyPr wrap="square">
            <a:spAutoFit/>
          </a:bodyPr>
          <a:lstStyle/>
          <a:p>
            <a:pPr algn="r"/>
            <a:r>
              <a:rPr lang="zh-CN" altLang="en-US" dirty="0"/>
              <a:t>根据神经活动类型制定学习策略</a:t>
            </a:r>
          </a:p>
        </p:txBody>
      </p:sp>
      <p:sp>
        <p:nvSpPr>
          <p:cNvPr id="35" name="文本框 34">
            <a:extLst>
              <a:ext uri="{FF2B5EF4-FFF2-40B4-BE49-F238E27FC236}">
                <a16:creationId xmlns:a16="http://schemas.microsoft.com/office/drawing/2014/main" xmlns="" id="{9D051C62-1042-4D50-A975-D9FDFE82A19B}"/>
              </a:ext>
            </a:extLst>
          </p:cNvPr>
          <p:cNvSpPr txBox="1"/>
          <p:nvPr/>
        </p:nvSpPr>
        <p:spPr>
          <a:xfrm>
            <a:off x="1611474" y="3100335"/>
            <a:ext cx="1885964" cy="646331"/>
          </a:xfrm>
          <a:prstGeom prst="rect">
            <a:avLst/>
          </a:prstGeom>
          <a:noFill/>
        </p:spPr>
        <p:txBody>
          <a:bodyPr wrap="square">
            <a:spAutoFit/>
          </a:bodyPr>
          <a:lstStyle/>
          <a:p>
            <a:pPr algn="r"/>
            <a:r>
              <a:rPr lang="zh-CN" altLang="en-US" dirty="0">
                <a:latin typeface="微软雅黑" panose="020B0503020204020204" pitchFamily="34" charset="-122"/>
                <a:ea typeface="微软雅黑" panose="020B0503020204020204" pitchFamily="34" charset="-122"/>
              </a:rPr>
              <a:t>适当运动</a:t>
            </a:r>
            <a:endParaRPr lang="en-US" altLang="zh-CN" dirty="0">
              <a:latin typeface="微软雅黑" panose="020B0503020204020204" pitchFamily="34" charset="-122"/>
              <a:ea typeface="微软雅黑" panose="020B0503020204020204" pitchFamily="34" charset="-122"/>
            </a:endParaRPr>
          </a:p>
          <a:p>
            <a:pPr algn="r"/>
            <a:r>
              <a:rPr lang="zh-CN" altLang="en-US" dirty="0">
                <a:latin typeface="微软雅黑" panose="020B0503020204020204" pitchFamily="34" charset="-122"/>
                <a:ea typeface="微软雅黑" panose="020B0503020204020204" pitchFamily="34" charset="-122"/>
              </a:rPr>
              <a:t>增强记忆能力</a:t>
            </a:r>
          </a:p>
        </p:txBody>
      </p:sp>
      <p:sp>
        <p:nvSpPr>
          <p:cNvPr id="37" name="文本框 36">
            <a:extLst>
              <a:ext uri="{FF2B5EF4-FFF2-40B4-BE49-F238E27FC236}">
                <a16:creationId xmlns:a16="http://schemas.microsoft.com/office/drawing/2014/main" xmlns="" id="{88C94D3E-7969-48B8-8BF7-6D14161CC66A}"/>
              </a:ext>
            </a:extLst>
          </p:cNvPr>
          <p:cNvSpPr txBox="1"/>
          <p:nvPr/>
        </p:nvSpPr>
        <p:spPr>
          <a:xfrm>
            <a:off x="5641691" y="3147814"/>
            <a:ext cx="2608257" cy="369332"/>
          </a:xfrm>
          <a:prstGeom prst="rect">
            <a:avLst/>
          </a:prstGeom>
          <a:noFill/>
        </p:spPr>
        <p:txBody>
          <a:bodyPr wrap="square">
            <a:spAutoFit/>
          </a:bodyPr>
          <a:lstStyle/>
          <a:p>
            <a:r>
              <a:rPr lang="zh-CN" altLang="en-US" dirty="0">
                <a:latin typeface="微软雅黑" panose="020B0503020204020204" pitchFamily="34" charset="-122"/>
                <a:ea typeface="微软雅黑" panose="020B0503020204020204" pitchFamily="34" charset="-122"/>
              </a:rPr>
              <a:t>选择安静的学习环境</a:t>
            </a:r>
          </a:p>
        </p:txBody>
      </p:sp>
      <p:sp>
        <p:nvSpPr>
          <p:cNvPr id="13" name="椭圆 12">
            <a:extLst>
              <a:ext uri="{FF2B5EF4-FFF2-40B4-BE49-F238E27FC236}">
                <a16:creationId xmlns:a16="http://schemas.microsoft.com/office/drawing/2014/main" xmlns="" id="{BD8A490C-9AB6-4664-AC00-50A1787E4C92}"/>
              </a:ext>
            </a:extLst>
          </p:cNvPr>
          <p:cNvSpPr/>
          <p:nvPr/>
        </p:nvSpPr>
        <p:spPr>
          <a:xfrm>
            <a:off x="5025206" y="3088477"/>
            <a:ext cx="545289" cy="504048"/>
          </a:xfrm>
          <a:prstGeom prst="ellipse">
            <a:avLst/>
          </a:prstGeom>
          <a:solidFill>
            <a:schemeClr val="bg2">
              <a:lumMod val="9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a16="http://schemas.microsoft.com/office/drawing/2014/main" xmlns="" id="{A6A1F2EB-E53F-44DD-96B4-5B8A03E9BC3B}"/>
              </a:ext>
            </a:extLst>
          </p:cNvPr>
          <p:cNvSpPr txBox="1"/>
          <p:nvPr/>
        </p:nvSpPr>
        <p:spPr>
          <a:xfrm>
            <a:off x="5711760" y="1503100"/>
            <a:ext cx="2176902" cy="646331"/>
          </a:xfrm>
          <a:prstGeom prst="rect">
            <a:avLst/>
          </a:prstGeom>
          <a:noFill/>
        </p:spPr>
        <p:txBody>
          <a:bodyPr wrap="square">
            <a:spAutoFit/>
          </a:bodyPr>
          <a:lstStyle/>
          <a:p>
            <a:r>
              <a:rPr lang="zh-CN" altLang="en-US" dirty="0">
                <a:latin typeface="微软雅黑" panose="020B0503020204020204" pitchFamily="34" charset="-122"/>
                <a:ea typeface="微软雅黑" panose="020B0503020204020204" pitchFamily="34" charset="-122"/>
              </a:rPr>
              <a:t>合理饮食</a:t>
            </a:r>
            <a:endParaRPr lang="en-US" altLang="zh-CN" dirty="0">
              <a:latin typeface="微软雅黑" panose="020B0503020204020204" pitchFamily="34" charset="-122"/>
              <a:ea typeface="微软雅黑" panose="020B0503020204020204" pitchFamily="34" charset="-122"/>
            </a:endParaRPr>
          </a:p>
          <a:p>
            <a:r>
              <a:rPr lang="zh-CN" altLang="en-US" dirty="0">
                <a:latin typeface="微软雅黑" panose="020B0503020204020204" pitchFamily="34" charset="-122"/>
                <a:ea typeface="微软雅黑" panose="020B0503020204020204" pitchFamily="34" charset="-122"/>
              </a:rPr>
              <a:t>提供必要的养分</a:t>
            </a:r>
          </a:p>
        </p:txBody>
      </p:sp>
      <p:sp>
        <p:nvSpPr>
          <p:cNvPr id="15" name="文本框 14">
            <a:extLst>
              <a:ext uri="{FF2B5EF4-FFF2-40B4-BE49-F238E27FC236}">
                <a16:creationId xmlns:a16="http://schemas.microsoft.com/office/drawing/2014/main" xmlns="" id="{5A7587DA-C5E8-42E5-B3EB-0D52074A2232}"/>
              </a:ext>
            </a:extLst>
          </p:cNvPr>
          <p:cNvSpPr txBox="1"/>
          <p:nvPr/>
        </p:nvSpPr>
        <p:spPr>
          <a:xfrm>
            <a:off x="3676759" y="1503100"/>
            <a:ext cx="315194" cy="461665"/>
          </a:xfrm>
          <a:prstGeom prst="rect">
            <a:avLst/>
          </a:prstGeom>
          <a:noFill/>
        </p:spPr>
        <p:txBody>
          <a:bodyPr wrap="square">
            <a:spAutoFit/>
          </a:bodyPr>
          <a:lstStyle/>
          <a:p>
            <a:r>
              <a:rPr lang="en-US" altLang="zh-CN" sz="2400" b="1" dirty="0">
                <a:latin typeface="微软雅黑" panose="020B0503020204020204" pitchFamily="34" charset="-122"/>
                <a:ea typeface="微软雅黑" panose="020B0503020204020204" pitchFamily="34" charset="-122"/>
              </a:rPr>
              <a:t>1</a:t>
            </a:r>
            <a:endParaRPr lang="zh-CN" altLang="en-US" sz="2400" b="1" dirty="0">
              <a:latin typeface="微软雅黑" panose="020B0503020204020204" pitchFamily="34" charset="-122"/>
              <a:ea typeface="微软雅黑" panose="020B0503020204020204" pitchFamily="34" charset="-122"/>
            </a:endParaRPr>
          </a:p>
        </p:txBody>
      </p:sp>
      <p:sp>
        <p:nvSpPr>
          <p:cNvPr id="16" name="文本框 15">
            <a:extLst>
              <a:ext uri="{FF2B5EF4-FFF2-40B4-BE49-F238E27FC236}">
                <a16:creationId xmlns:a16="http://schemas.microsoft.com/office/drawing/2014/main" xmlns="" id="{5DD997B3-2023-49BD-9C06-105748EED0FC}"/>
              </a:ext>
            </a:extLst>
          </p:cNvPr>
          <p:cNvSpPr txBox="1"/>
          <p:nvPr/>
        </p:nvSpPr>
        <p:spPr>
          <a:xfrm>
            <a:off x="5140253" y="1503100"/>
            <a:ext cx="315194" cy="461665"/>
          </a:xfrm>
          <a:prstGeom prst="rect">
            <a:avLst/>
          </a:prstGeom>
          <a:noFill/>
        </p:spPr>
        <p:txBody>
          <a:bodyPr wrap="square">
            <a:spAutoFit/>
          </a:bodyPr>
          <a:lstStyle/>
          <a:p>
            <a:r>
              <a:rPr lang="en-US" altLang="zh-CN" sz="2400" b="1" dirty="0">
                <a:latin typeface="微软雅黑" panose="020B0503020204020204" pitchFamily="34" charset="-122"/>
                <a:ea typeface="微软雅黑" panose="020B0503020204020204" pitchFamily="34" charset="-122"/>
              </a:rPr>
              <a:t>2</a:t>
            </a:r>
            <a:endParaRPr lang="zh-CN" altLang="en-US" sz="2400" b="1" dirty="0">
              <a:latin typeface="微软雅黑" panose="020B0503020204020204" pitchFamily="34" charset="-122"/>
              <a:ea typeface="微软雅黑" panose="020B0503020204020204" pitchFamily="34" charset="-122"/>
            </a:endParaRPr>
          </a:p>
        </p:txBody>
      </p:sp>
      <p:sp>
        <p:nvSpPr>
          <p:cNvPr id="17" name="文本框 16">
            <a:extLst>
              <a:ext uri="{FF2B5EF4-FFF2-40B4-BE49-F238E27FC236}">
                <a16:creationId xmlns:a16="http://schemas.microsoft.com/office/drawing/2014/main" xmlns="" id="{B3F2CB57-0608-4C8A-A09B-13061E47BC24}"/>
              </a:ext>
            </a:extLst>
          </p:cNvPr>
          <p:cNvSpPr txBox="1"/>
          <p:nvPr/>
        </p:nvSpPr>
        <p:spPr>
          <a:xfrm>
            <a:off x="3657464" y="3130860"/>
            <a:ext cx="315194" cy="461665"/>
          </a:xfrm>
          <a:prstGeom prst="rect">
            <a:avLst/>
          </a:prstGeom>
          <a:noFill/>
        </p:spPr>
        <p:txBody>
          <a:bodyPr wrap="square">
            <a:spAutoFit/>
          </a:bodyPr>
          <a:lstStyle/>
          <a:p>
            <a:r>
              <a:rPr lang="en-US" altLang="zh-CN" sz="2400" b="1" dirty="0">
                <a:latin typeface="微软雅黑" panose="020B0503020204020204" pitchFamily="34" charset="-122"/>
                <a:ea typeface="微软雅黑" panose="020B0503020204020204" pitchFamily="34" charset="-122"/>
              </a:rPr>
              <a:t>3</a:t>
            </a:r>
            <a:endParaRPr lang="zh-CN" altLang="en-US" sz="2400" b="1" dirty="0">
              <a:latin typeface="微软雅黑" panose="020B0503020204020204" pitchFamily="34" charset="-122"/>
              <a:ea typeface="微软雅黑" panose="020B0503020204020204" pitchFamily="34" charset="-122"/>
            </a:endParaRPr>
          </a:p>
        </p:txBody>
      </p:sp>
      <p:sp>
        <p:nvSpPr>
          <p:cNvPr id="18" name="文本框 17">
            <a:extLst>
              <a:ext uri="{FF2B5EF4-FFF2-40B4-BE49-F238E27FC236}">
                <a16:creationId xmlns:a16="http://schemas.microsoft.com/office/drawing/2014/main" xmlns="" id="{955EA837-4A96-4B48-A2CE-55AD4B0074DE}"/>
              </a:ext>
            </a:extLst>
          </p:cNvPr>
          <p:cNvSpPr txBox="1"/>
          <p:nvPr/>
        </p:nvSpPr>
        <p:spPr>
          <a:xfrm>
            <a:off x="5119130" y="3130860"/>
            <a:ext cx="315194" cy="461665"/>
          </a:xfrm>
          <a:prstGeom prst="rect">
            <a:avLst/>
          </a:prstGeom>
          <a:noFill/>
        </p:spPr>
        <p:txBody>
          <a:bodyPr wrap="square">
            <a:spAutoFit/>
          </a:bodyPr>
          <a:lstStyle/>
          <a:p>
            <a:r>
              <a:rPr lang="en-US" altLang="zh-CN" sz="2400" b="1" dirty="0">
                <a:latin typeface="微软雅黑" panose="020B0503020204020204" pitchFamily="34" charset="-122"/>
                <a:ea typeface="微软雅黑" panose="020B0503020204020204" pitchFamily="34" charset="-122"/>
              </a:rPr>
              <a:t>4</a:t>
            </a:r>
            <a:endParaRPr lang="zh-CN" altLang="en-US" sz="2400" b="1" dirty="0">
              <a:latin typeface="微软雅黑" panose="020B0503020204020204" pitchFamily="34" charset="-122"/>
              <a:ea typeface="微软雅黑" panose="020B0503020204020204" pitchFamily="34" charset="-122"/>
            </a:endParaRPr>
          </a:p>
        </p:txBody>
      </p:sp>
      <p:cxnSp>
        <p:nvCxnSpPr>
          <p:cNvPr id="19" name="直接连接符 18">
            <a:extLst>
              <a:ext uri="{FF2B5EF4-FFF2-40B4-BE49-F238E27FC236}">
                <a16:creationId xmlns:a16="http://schemas.microsoft.com/office/drawing/2014/main" xmlns="" id="{C04E4E84-1ABD-4D7F-8DA6-7AA4E97F1E9E}"/>
              </a:ext>
            </a:extLst>
          </p:cNvPr>
          <p:cNvCxnSpPr>
            <a:cxnSpLocks/>
          </p:cNvCxnSpPr>
          <p:nvPr/>
        </p:nvCxnSpPr>
        <p:spPr>
          <a:xfrm flipH="1">
            <a:off x="611560" y="1131590"/>
            <a:ext cx="280831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0" name="等腰三角形 19">
            <a:extLst>
              <a:ext uri="{FF2B5EF4-FFF2-40B4-BE49-F238E27FC236}">
                <a16:creationId xmlns:a16="http://schemas.microsoft.com/office/drawing/2014/main" xmlns="" id="{73DBF476-B92C-45B5-8820-68CFC260864D}"/>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1" name="直接连接符 20">
            <a:extLst>
              <a:ext uri="{FF2B5EF4-FFF2-40B4-BE49-F238E27FC236}">
                <a16:creationId xmlns:a16="http://schemas.microsoft.com/office/drawing/2014/main" xmlns="" id="{A1D60AF5-5829-4B79-A036-DFB0B5E4EC09}"/>
              </a:ext>
            </a:extLst>
          </p:cNvPr>
          <p:cNvCxnSpPr>
            <a:cxnSpLocks/>
          </p:cNvCxnSpPr>
          <p:nvPr/>
        </p:nvCxnSpPr>
        <p:spPr>
          <a:xfrm>
            <a:off x="4860032" y="521032"/>
            <a:ext cx="428396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2" name="等腰三角形 21">
            <a:extLst>
              <a:ext uri="{FF2B5EF4-FFF2-40B4-BE49-F238E27FC236}">
                <a16:creationId xmlns:a16="http://schemas.microsoft.com/office/drawing/2014/main" xmlns="" id="{0567D3C0-EA9F-4D7E-A313-989F1C2AC0DE}"/>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171413081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a:extLst>
              <a:ext uri="{FF2B5EF4-FFF2-40B4-BE49-F238E27FC236}">
                <a16:creationId xmlns:a16="http://schemas.microsoft.com/office/drawing/2014/main" xmlns="" id="{D0DFB3A6-EE3D-4A2E-819A-9D31267EC94B}"/>
              </a:ext>
            </a:extLst>
          </p:cNvPr>
          <p:cNvSpPr/>
          <p:nvPr/>
        </p:nvSpPr>
        <p:spPr>
          <a:xfrm>
            <a:off x="5148064" y="1644108"/>
            <a:ext cx="1886049" cy="1886049"/>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文本框 53"/>
          <p:cNvSpPr txBox="1"/>
          <p:nvPr/>
        </p:nvSpPr>
        <p:spPr>
          <a:xfrm>
            <a:off x="5634144" y="2283970"/>
            <a:ext cx="946413" cy="1483569"/>
          </a:xfrm>
          <a:prstGeom prst="rect">
            <a:avLst/>
          </a:prstGeom>
          <a:noFill/>
        </p:spPr>
        <p:txBody>
          <a:bodyPr wrap="none">
            <a:norm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多参加体育锻炼</a:t>
            </a:r>
            <a:endParaRPr lang="en-US" altLang="zh-CN" sz="16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保持积极情绪</a:t>
            </a:r>
          </a:p>
        </p:txBody>
      </p:sp>
      <p:sp>
        <p:nvSpPr>
          <p:cNvPr id="26" name="Title 1">
            <a:extLst>
              <a:ext uri="{FF2B5EF4-FFF2-40B4-BE49-F238E27FC236}">
                <a16:creationId xmlns:a16="http://schemas.microsoft.com/office/drawing/2014/main" xmlns="" id="{F90F58E8-9DB2-463E-812E-03526DF3A3C2}"/>
              </a:ext>
            </a:extLst>
          </p:cNvPr>
          <p:cNvSpPr txBox="1">
            <a:spLocks/>
          </p:cNvSpPr>
          <p:nvPr/>
        </p:nvSpPr>
        <p:spPr>
          <a:xfrm>
            <a:off x="539551" y="331293"/>
            <a:ext cx="5202981"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大学生的生理特点与心理健康教育</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7" name="矩形 26">
            <a:extLst>
              <a:ext uri="{FF2B5EF4-FFF2-40B4-BE49-F238E27FC236}">
                <a16:creationId xmlns:a16="http://schemas.microsoft.com/office/drawing/2014/main" xmlns="" id="{88050A4A-603E-4D51-B775-64FF7933C173}"/>
              </a:ext>
            </a:extLst>
          </p:cNvPr>
          <p:cNvSpPr/>
          <p:nvPr/>
        </p:nvSpPr>
        <p:spPr>
          <a:xfrm>
            <a:off x="1104177" y="857008"/>
            <a:ext cx="1739631"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二、大学生生理特点与心理健康维护</a:t>
            </a:r>
          </a:p>
        </p:txBody>
      </p:sp>
      <p:sp>
        <p:nvSpPr>
          <p:cNvPr id="33" name="文本框 32">
            <a:extLst>
              <a:ext uri="{FF2B5EF4-FFF2-40B4-BE49-F238E27FC236}">
                <a16:creationId xmlns:a16="http://schemas.microsoft.com/office/drawing/2014/main" xmlns="" id="{CF1CE4F9-5A93-4C00-A8E8-8F42CC2FD8ED}"/>
              </a:ext>
            </a:extLst>
          </p:cNvPr>
          <p:cNvSpPr txBox="1"/>
          <p:nvPr/>
        </p:nvSpPr>
        <p:spPr>
          <a:xfrm>
            <a:off x="1638784" y="1635646"/>
            <a:ext cx="3365264" cy="2122376"/>
          </a:xfrm>
          <a:prstGeom prst="rect">
            <a:avLst/>
          </a:prstGeom>
          <a:noFill/>
        </p:spPr>
        <p:txBody>
          <a:bodyPr wrap="square">
            <a:spAutoFit/>
          </a:bodyPr>
          <a:lstStyle/>
          <a:p>
            <a:pPr>
              <a:lnSpc>
                <a:spcPts val="2000"/>
              </a:lnSpc>
            </a:pPr>
            <a:r>
              <a:rPr lang="zh-CN" altLang="en-US" sz="1400" dirty="0"/>
              <a:t>通过</a:t>
            </a:r>
            <a:r>
              <a:rPr lang="zh-CN" altLang="en-US" sz="1400" b="1" dirty="0">
                <a:solidFill>
                  <a:srgbClr val="F76911"/>
                </a:solidFill>
              </a:rPr>
              <a:t>体育运动</a:t>
            </a:r>
            <a:r>
              <a:rPr lang="zh-CN" altLang="en-US" sz="1400" dirty="0"/>
              <a:t>，如跑步，疾走，游泳，打羽毛球、排球、篮球，踢足球，骑脚踏车，登山等能</a:t>
            </a:r>
            <a:r>
              <a:rPr lang="zh-CN" altLang="en-US" sz="1400" b="1" dirty="0">
                <a:solidFill>
                  <a:srgbClr val="F76911"/>
                </a:solidFill>
              </a:rPr>
              <a:t>加强心搏</a:t>
            </a:r>
            <a:r>
              <a:rPr lang="zh-CN" altLang="en-US" sz="1400" dirty="0"/>
              <a:t>，促进血液循环及消化系统的新陈代谢，使大脑得到充分的氧气和营养物质，能使 大脑皮层的兴奋和抑制恢复平静，从而达到改善不佳心情的目的；同时，运动锻炼还有利于预防和治疗各种心理障碍如抑郁症。</a:t>
            </a:r>
          </a:p>
        </p:txBody>
      </p:sp>
      <p:cxnSp>
        <p:nvCxnSpPr>
          <p:cNvPr id="8" name="直接连接符 7">
            <a:extLst>
              <a:ext uri="{FF2B5EF4-FFF2-40B4-BE49-F238E27FC236}">
                <a16:creationId xmlns:a16="http://schemas.microsoft.com/office/drawing/2014/main" xmlns="" id="{F71DA673-4B32-4FD3-8CC9-A3C04F8856AD}"/>
              </a:ext>
            </a:extLst>
          </p:cNvPr>
          <p:cNvCxnSpPr>
            <a:cxnSpLocks/>
          </p:cNvCxnSpPr>
          <p:nvPr/>
        </p:nvCxnSpPr>
        <p:spPr>
          <a:xfrm flipH="1">
            <a:off x="611560" y="1131590"/>
            <a:ext cx="280831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9" name="等腰三角形 8">
            <a:extLst>
              <a:ext uri="{FF2B5EF4-FFF2-40B4-BE49-F238E27FC236}">
                <a16:creationId xmlns:a16="http://schemas.microsoft.com/office/drawing/2014/main" xmlns="" id="{9C85A5D7-6560-49B0-B6C2-20FA53806F59}"/>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0" name="直接连接符 9">
            <a:extLst>
              <a:ext uri="{FF2B5EF4-FFF2-40B4-BE49-F238E27FC236}">
                <a16:creationId xmlns:a16="http://schemas.microsoft.com/office/drawing/2014/main" xmlns="" id="{6D9853D8-C71C-4A06-B895-66D6688EBC2E}"/>
              </a:ext>
            </a:extLst>
          </p:cNvPr>
          <p:cNvCxnSpPr>
            <a:cxnSpLocks/>
          </p:cNvCxnSpPr>
          <p:nvPr/>
        </p:nvCxnSpPr>
        <p:spPr>
          <a:xfrm>
            <a:off x="4860032" y="521032"/>
            <a:ext cx="428396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2" name="等腰三角形 11">
            <a:extLst>
              <a:ext uri="{FF2B5EF4-FFF2-40B4-BE49-F238E27FC236}">
                <a16:creationId xmlns:a16="http://schemas.microsoft.com/office/drawing/2014/main" xmlns="" id="{A7F11C8C-A021-4C20-BCC5-68AC45488E73}"/>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366919467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a:extLst>
              <a:ext uri="{FF2B5EF4-FFF2-40B4-BE49-F238E27FC236}">
                <a16:creationId xmlns:a16="http://schemas.microsoft.com/office/drawing/2014/main" xmlns="" id="{4FE7EFCC-9966-4F3F-97EC-EF1A58E5D1B9}"/>
              </a:ext>
            </a:extLst>
          </p:cNvPr>
          <p:cNvGrpSpPr/>
          <p:nvPr/>
        </p:nvGrpSpPr>
        <p:grpSpPr>
          <a:xfrm>
            <a:off x="1407037" y="699917"/>
            <a:ext cx="2165716" cy="3743665"/>
            <a:chOff x="3602593" y="1164760"/>
            <a:chExt cx="1586627" cy="2742650"/>
          </a:xfrm>
        </p:grpSpPr>
        <p:sp>
          <p:nvSpPr>
            <p:cNvPr id="5" name="Rounded Rectangle 6">
              <a:extLst>
                <a:ext uri="{FF2B5EF4-FFF2-40B4-BE49-F238E27FC236}">
                  <a16:creationId xmlns:a16="http://schemas.microsoft.com/office/drawing/2014/main" xmlns="" id="{3188D765-D36D-46BB-B219-62EC6FAC42DD}"/>
                </a:ext>
              </a:extLst>
            </p:cNvPr>
            <p:cNvSpPr/>
            <p:nvPr/>
          </p:nvSpPr>
          <p:spPr bwMode="auto">
            <a:xfrm>
              <a:off x="3602593" y="1164760"/>
              <a:ext cx="1586627" cy="2742650"/>
            </a:xfrm>
            <a:prstGeom prst="roundRect">
              <a:avLst>
                <a:gd name="adj" fmla="val 0"/>
              </a:avLst>
            </a:prstGeom>
            <a:solidFill>
              <a:schemeClr val="tx1">
                <a:alpha val="70000"/>
              </a:schemeClr>
            </a:solidFill>
            <a:ln w="25400" cap="flat">
              <a:noFill/>
              <a:miter lim="4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txBody>
            <a:bodyPr anchor="t"/>
            <a:lstStyle/>
            <a:p>
              <a:pPr algn="ctr"/>
              <a:endParaRPr lang="en-US" altLang="zh-CN" sz="20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6" name="矩形 5">
              <a:extLst>
                <a:ext uri="{FF2B5EF4-FFF2-40B4-BE49-F238E27FC236}">
                  <a16:creationId xmlns:a16="http://schemas.microsoft.com/office/drawing/2014/main" xmlns="" id="{9088A53D-B231-4933-973A-F540944BF98C}"/>
                </a:ext>
              </a:extLst>
            </p:cNvPr>
            <p:cNvSpPr/>
            <p:nvPr/>
          </p:nvSpPr>
          <p:spPr>
            <a:xfrm>
              <a:off x="3729697" y="2694220"/>
              <a:ext cx="1325924" cy="249299"/>
            </a:xfrm>
            <a:prstGeom prst="rect">
              <a:avLst/>
            </a:prstGeom>
          </p:spPr>
          <p:txBody>
            <a:bodyPr wrap="none" lIns="0" tIns="0" rIns="0" bIns="0">
              <a:normAutofit/>
            </a:bodyPr>
            <a:lstStyle/>
            <a:p>
              <a:r>
                <a:rPr lang="zh-CN" altLang="en-US" sz="14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案例导入</a:t>
              </a:r>
            </a:p>
          </p:txBody>
        </p:sp>
        <p:sp>
          <p:nvSpPr>
            <p:cNvPr id="7" name="矩形 6">
              <a:extLst>
                <a:ext uri="{FF2B5EF4-FFF2-40B4-BE49-F238E27FC236}">
                  <a16:creationId xmlns:a16="http://schemas.microsoft.com/office/drawing/2014/main" xmlns="" id="{B5FB3380-3C59-4F78-B5F3-FF1FE64B880E}"/>
                </a:ext>
              </a:extLst>
            </p:cNvPr>
            <p:cNvSpPr/>
            <p:nvPr/>
          </p:nvSpPr>
          <p:spPr>
            <a:xfrm>
              <a:off x="3729697" y="2905362"/>
              <a:ext cx="1349631" cy="774009"/>
            </a:xfrm>
            <a:prstGeom prst="rect">
              <a:avLst/>
            </a:prstGeom>
          </p:spPr>
          <p:txBody>
            <a:bodyPr wrap="square" lIns="0" tIns="0" rIns="0" bIns="0">
              <a:normAutofit fontScale="55000" lnSpcReduction="20000"/>
            </a:bodyPr>
            <a:lstStyle/>
            <a:p>
              <a:pPr>
                <a:lnSpc>
                  <a:spcPct val="150000"/>
                </a:lnSpc>
              </a:pPr>
              <a:r>
                <a:rPr lang="zh-CN" altLang="en-US" sz="1800" dirty="0">
                  <a:solidFill>
                    <a:schemeClr val="bg1"/>
                  </a:solidFill>
                  <a:latin typeface="+mj-ea"/>
                  <a:ea typeface="+mj-ea"/>
                </a:rPr>
                <a:t>我们每个人的生理状态，从外在的体型、容貌到内在的大脑结构功能甚至神经细胞的活动特点等，都影响着我们的心理活动和情绪反应。</a:t>
              </a:r>
              <a:endParaRPr lang="zh-CN" altLang="en-US" sz="1000" dirty="0">
                <a:solidFill>
                  <a:schemeClr val="bg1"/>
                </a:solidFill>
                <a:latin typeface="+mj-ea"/>
                <a:ea typeface="+mj-ea"/>
                <a:sym typeface="inpin heiti" panose="00000500000000000000" pitchFamily="2" charset="-122"/>
              </a:endParaRPr>
            </a:p>
          </p:txBody>
        </p:sp>
      </p:grpSp>
      <p:pic>
        <p:nvPicPr>
          <p:cNvPr id="4" name="图片 3">
            <a:extLst>
              <a:ext uri="{FF2B5EF4-FFF2-40B4-BE49-F238E27FC236}">
                <a16:creationId xmlns:a16="http://schemas.microsoft.com/office/drawing/2014/main" xmlns="" id="{F7E55019-8338-4383-9B7E-D34B04B3EBAC}"/>
              </a:ext>
            </a:extLst>
          </p:cNvPr>
          <p:cNvPicPr>
            <a:picLocks noChangeAspect="1"/>
          </p:cNvPicPr>
          <p:nvPr/>
        </p:nvPicPr>
        <p:blipFill rotWithShape="1">
          <a:blip r:embed="rId3">
            <a:extLst>
              <a:ext uri="{28A0092B-C50C-407E-A947-70E740481C1C}">
                <a14:useLocalDpi xmlns:a14="http://schemas.microsoft.com/office/drawing/2010/main" val="0"/>
              </a:ext>
            </a:extLst>
          </a:blip>
          <a:srcRect l="2009"/>
          <a:stretch/>
        </p:blipFill>
        <p:spPr>
          <a:xfrm>
            <a:off x="3572753" y="1212190"/>
            <a:ext cx="3951575" cy="2719118"/>
          </a:xfrm>
          <a:prstGeom prst="rect">
            <a:avLst/>
          </a:prstGeom>
        </p:spPr>
      </p:pic>
    </p:spTree>
    <p:extLst>
      <p:ext uri="{BB962C8B-B14F-4D97-AF65-F5344CB8AC3E}">
        <p14:creationId xmlns:p14="http://schemas.microsoft.com/office/powerpoint/2010/main" val="164693089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任意多边形: 形状 34">
            <a:extLst>
              <a:ext uri="{FF2B5EF4-FFF2-40B4-BE49-F238E27FC236}">
                <a16:creationId xmlns:a16="http://schemas.microsoft.com/office/drawing/2014/main" xmlns="" id="{99E14769-E170-4F25-8868-7C0E1F95C99F}"/>
              </a:ext>
            </a:extLst>
          </p:cNvPr>
          <p:cNvSpPr>
            <a:spLocks/>
          </p:cNvSpPr>
          <p:nvPr/>
        </p:nvSpPr>
        <p:spPr bwMode="auto">
          <a:xfrm>
            <a:off x="7713875" y="693089"/>
            <a:ext cx="196575" cy="196275"/>
          </a:xfrm>
          <a:custGeom>
            <a:avLst/>
            <a:gdLst>
              <a:gd name="connsiteX0" fmla="*/ 497095 w 607639"/>
              <a:gd name="connsiteY0" fmla="*/ 261992 h 606722"/>
              <a:gd name="connsiteX1" fmla="*/ 497095 w 607639"/>
              <a:gd name="connsiteY1" fmla="*/ 468794 h 606722"/>
              <a:gd name="connsiteX2" fmla="*/ 524775 w 607639"/>
              <a:gd name="connsiteY2" fmla="*/ 468794 h 606722"/>
              <a:gd name="connsiteX3" fmla="*/ 524775 w 607639"/>
              <a:gd name="connsiteY3" fmla="*/ 261992 h 606722"/>
              <a:gd name="connsiteX4" fmla="*/ 414320 w 607639"/>
              <a:gd name="connsiteY4" fmla="*/ 261992 h 606722"/>
              <a:gd name="connsiteX5" fmla="*/ 414320 w 607639"/>
              <a:gd name="connsiteY5" fmla="*/ 468794 h 606722"/>
              <a:gd name="connsiteX6" fmla="*/ 469503 w 607639"/>
              <a:gd name="connsiteY6" fmla="*/ 468794 h 606722"/>
              <a:gd name="connsiteX7" fmla="*/ 469503 w 607639"/>
              <a:gd name="connsiteY7" fmla="*/ 261992 h 606722"/>
              <a:gd name="connsiteX8" fmla="*/ 359047 w 607639"/>
              <a:gd name="connsiteY8" fmla="*/ 261992 h 606722"/>
              <a:gd name="connsiteX9" fmla="*/ 359047 w 607639"/>
              <a:gd name="connsiteY9" fmla="*/ 468794 h 606722"/>
              <a:gd name="connsiteX10" fmla="*/ 386639 w 607639"/>
              <a:gd name="connsiteY10" fmla="*/ 468794 h 606722"/>
              <a:gd name="connsiteX11" fmla="*/ 386639 w 607639"/>
              <a:gd name="connsiteY11" fmla="*/ 261992 h 606722"/>
              <a:gd name="connsiteX12" fmla="*/ 276183 w 607639"/>
              <a:gd name="connsiteY12" fmla="*/ 261992 h 606722"/>
              <a:gd name="connsiteX13" fmla="*/ 276183 w 607639"/>
              <a:gd name="connsiteY13" fmla="*/ 468794 h 606722"/>
              <a:gd name="connsiteX14" fmla="*/ 331456 w 607639"/>
              <a:gd name="connsiteY14" fmla="*/ 468794 h 606722"/>
              <a:gd name="connsiteX15" fmla="*/ 331456 w 607639"/>
              <a:gd name="connsiteY15" fmla="*/ 261992 h 606722"/>
              <a:gd name="connsiteX16" fmla="*/ 220911 w 607639"/>
              <a:gd name="connsiteY16" fmla="*/ 261992 h 606722"/>
              <a:gd name="connsiteX17" fmla="*/ 220911 w 607639"/>
              <a:gd name="connsiteY17" fmla="*/ 468794 h 606722"/>
              <a:gd name="connsiteX18" fmla="*/ 248592 w 607639"/>
              <a:gd name="connsiteY18" fmla="*/ 468794 h 606722"/>
              <a:gd name="connsiteX19" fmla="*/ 248592 w 607639"/>
              <a:gd name="connsiteY19" fmla="*/ 261992 h 606722"/>
              <a:gd name="connsiteX20" fmla="*/ 138136 w 607639"/>
              <a:gd name="connsiteY20" fmla="*/ 261992 h 606722"/>
              <a:gd name="connsiteX21" fmla="*/ 138136 w 607639"/>
              <a:gd name="connsiteY21" fmla="*/ 468794 h 606722"/>
              <a:gd name="connsiteX22" fmla="*/ 193319 w 607639"/>
              <a:gd name="connsiteY22" fmla="*/ 468794 h 606722"/>
              <a:gd name="connsiteX23" fmla="*/ 193319 w 607639"/>
              <a:gd name="connsiteY23" fmla="*/ 261992 h 606722"/>
              <a:gd name="connsiteX24" fmla="*/ 82864 w 607639"/>
              <a:gd name="connsiteY24" fmla="*/ 261992 h 606722"/>
              <a:gd name="connsiteX25" fmla="*/ 82864 w 607639"/>
              <a:gd name="connsiteY25" fmla="*/ 468794 h 606722"/>
              <a:gd name="connsiteX26" fmla="*/ 110455 w 607639"/>
              <a:gd name="connsiteY26" fmla="*/ 468794 h 606722"/>
              <a:gd name="connsiteX27" fmla="*/ 110455 w 607639"/>
              <a:gd name="connsiteY27" fmla="*/ 261992 h 606722"/>
              <a:gd name="connsiteX28" fmla="*/ 303820 w 607639"/>
              <a:gd name="connsiteY28" fmla="*/ 110294 h 606722"/>
              <a:gd name="connsiteX29" fmla="*/ 331447 w 607639"/>
              <a:gd name="connsiteY29" fmla="*/ 137885 h 606722"/>
              <a:gd name="connsiteX30" fmla="*/ 303820 w 607639"/>
              <a:gd name="connsiteY30" fmla="*/ 165476 h 606722"/>
              <a:gd name="connsiteX31" fmla="*/ 276193 w 607639"/>
              <a:gd name="connsiteY31" fmla="*/ 137885 h 606722"/>
              <a:gd name="connsiteX32" fmla="*/ 303820 w 607639"/>
              <a:gd name="connsiteY32" fmla="*/ 110294 h 606722"/>
              <a:gd name="connsiteX33" fmla="*/ 303775 w 607639"/>
              <a:gd name="connsiteY33" fmla="*/ 27550 h 606722"/>
              <a:gd name="connsiteX34" fmla="*/ 174005 w 607639"/>
              <a:gd name="connsiteY34" fmla="*/ 103446 h 606722"/>
              <a:gd name="connsiteX35" fmla="*/ 299681 w 607639"/>
              <a:gd name="connsiteY35" fmla="*/ 56522 h 606722"/>
              <a:gd name="connsiteX36" fmla="*/ 309293 w 607639"/>
              <a:gd name="connsiteY36" fmla="*/ 55189 h 606722"/>
              <a:gd name="connsiteX37" fmla="*/ 434969 w 607639"/>
              <a:gd name="connsiteY37" fmla="*/ 102024 h 606722"/>
              <a:gd name="connsiteX38" fmla="*/ 303775 w 607639"/>
              <a:gd name="connsiteY38" fmla="*/ 27550 h 606722"/>
              <a:gd name="connsiteX39" fmla="*/ 303775 w 607639"/>
              <a:gd name="connsiteY39" fmla="*/ 0 h 606722"/>
              <a:gd name="connsiteX40" fmla="*/ 470927 w 607639"/>
              <a:gd name="connsiteY40" fmla="*/ 115799 h 606722"/>
              <a:gd name="connsiteX41" fmla="*/ 570346 w 607639"/>
              <a:gd name="connsiteY41" fmla="*/ 153036 h 606722"/>
              <a:gd name="connsiteX42" fmla="*/ 579958 w 607639"/>
              <a:gd name="connsiteY42" fmla="*/ 165478 h 606722"/>
              <a:gd name="connsiteX43" fmla="*/ 579958 w 607639"/>
              <a:gd name="connsiteY43" fmla="*/ 193028 h 606722"/>
              <a:gd name="connsiteX44" fmla="*/ 579958 w 607639"/>
              <a:gd name="connsiteY44" fmla="*/ 248217 h 606722"/>
              <a:gd name="connsiteX45" fmla="*/ 566163 w 607639"/>
              <a:gd name="connsiteY45" fmla="*/ 261992 h 606722"/>
              <a:gd name="connsiteX46" fmla="*/ 552367 w 607639"/>
              <a:gd name="connsiteY46" fmla="*/ 261992 h 606722"/>
              <a:gd name="connsiteX47" fmla="*/ 552367 w 607639"/>
              <a:gd name="connsiteY47" fmla="*/ 468794 h 606722"/>
              <a:gd name="connsiteX48" fmla="*/ 566163 w 607639"/>
              <a:gd name="connsiteY48" fmla="*/ 468794 h 606722"/>
              <a:gd name="connsiteX49" fmla="*/ 579958 w 607639"/>
              <a:gd name="connsiteY49" fmla="*/ 482569 h 606722"/>
              <a:gd name="connsiteX50" fmla="*/ 566163 w 607639"/>
              <a:gd name="connsiteY50" fmla="*/ 496344 h 606722"/>
              <a:gd name="connsiteX51" fmla="*/ 538571 w 607639"/>
              <a:gd name="connsiteY51" fmla="*/ 496344 h 606722"/>
              <a:gd name="connsiteX52" fmla="*/ 483299 w 607639"/>
              <a:gd name="connsiteY52" fmla="*/ 496344 h 606722"/>
              <a:gd name="connsiteX53" fmla="*/ 400435 w 607639"/>
              <a:gd name="connsiteY53" fmla="*/ 496344 h 606722"/>
              <a:gd name="connsiteX54" fmla="*/ 345252 w 607639"/>
              <a:gd name="connsiteY54" fmla="*/ 496344 h 606722"/>
              <a:gd name="connsiteX55" fmla="*/ 262387 w 607639"/>
              <a:gd name="connsiteY55" fmla="*/ 496344 h 606722"/>
              <a:gd name="connsiteX56" fmla="*/ 207115 w 607639"/>
              <a:gd name="connsiteY56" fmla="*/ 496344 h 606722"/>
              <a:gd name="connsiteX57" fmla="*/ 124251 w 607639"/>
              <a:gd name="connsiteY57" fmla="*/ 496344 h 606722"/>
              <a:gd name="connsiteX58" fmla="*/ 69068 w 607639"/>
              <a:gd name="connsiteY58" fmla="*/ 496344 h 606722"/>
              <a:gd name="connsiteX59" fmla="*/ 55272 w 607639"/>
              <a:gd name="connsiteY59" fmla="*/ 496344 h 606722"/>
              <a:gd name="connsiteX60" fmla="*/ 55272 w 607639"/>
              <a:gd name="connsiteY60" fmla="*/ 537758 h 606722"/>
              <a:gd name="connsiteX61" fmla="*/ 41387 w 607639"/>
              <a:gd name="connsiteY61" fmla="*/ 551533 h 606722"/>
              <a:gd name="connsiteX62" fmla="*/ 27592 w 607639"/>
              <a:gd name="connsiteY62" fmla="*/ 551533 h 606722"/>
              <a:gd name="connsiteX63" fmla="*/ 27592 w 607639"/>
              <a:gd name="connsiteY63" fmla="*/ 579083 h 606722"/>
              <a:gd name="connsiteX64" fmla="*/ 579958 w 607639"/>
              <a:gd name="connsiteY64" fmla="*/ 579083 h 606722"/>
              <a:gd name="connsiteX65" fmla="*/ 579958 w 607639"/>
              <a:gd name="connsiteY65" fmla="*/ 551533 h 606722"/>
              <a:gd name="connsiteX66" fmla="*/ 96660 w 607639"/>
              <a:gd name="connsiteY66" fmla="*/ 551533 h 606722"/>
              <a:gd name="connsiteX67" fmla="*/ 82864 w 607639"/>
              <a:gd name="connsiteY67" fmla="*/ 537758 h 606722"/>
              <a:gd name="connsiteX68" fmla="*/ 96660 w 607639"/>
              <a:gd name="connsiteY68" fmla="*/ 523983 h 606722"/>
              <a:gd name="connsiteX69" fmla="*/ 593843 w 607639"/>
              <a:gd name="connsiteY69" fmla="*/ 523983 h 606722"/>
              <a:gd name="connsiteX70" fmla="*/ 607639 w 607639"/>
              <a:gd name="connsiteY70" fmla="*/ 537758 h 606722"/>
              <a:gd name="connsiteX71" fmla="*/ 607639 w 607639"/>
              <a:gd name="connsiteY71" fmla="*/ 592947 h 606722"/>
              <a:gd name="connsiteX72" fmla="*/ 593843 w 607639"/>
              <a:gd name="connsiteY72" fmla="*/ 606722 h 606722"/>
              <a:gd name="connsiteX73" fmla="*/ 13796 w 607639"/>
              <a:gd name="connsiteY73" fmla="*/ 606722 h 606722"/>
              <a:gd name="connsiteX74" fmla="*/ 0 w 607639"/>
              <a:gd name="connsiteY74" fmla="*/ 592947 h 606722"/>
              <a:gd name="connsiteX75" fmla="*/ 0 w 607639"/>
              <a:gd name="connsiteY75" fmla="*/ 537758 h 606722"/>
              <a:gd name="connsiteX76" fmla="*/ 13796 w 607639"/>
              <a:gd name="connsiteY76" fmla="*/ 523983 h 606722"/>
              <a:gd name="connsiteX77" fmla="*/ 27592 w 607639"/>
              <a:gd name="connsiteY77" fmla="*/ 523983 h 606722"/>
              <a:gd name="connsiteX78" fmla="*/ 27592 w 607639"/>
              <a:gd name="connsiteY78" fmla="*/ 482569 h 606722"/>
              <a:gd name="connsiteX79" fmla="*/ 41387 w 607639"/>
              <a:gd name="connsiteY79" fmla="*/ 468794 h 606722"/>
              <a:gd name="connsiteX80" fmla="*/ 55272 w 607639"/>
              <a:gd name="connsiteY80" fmla="*/ 468794 h 606722"/>
              <a:gd name="connsiteX81" fmla="*/ 55272 w 607639"/>
              <a:gd name="connsiteY81" fmla="*/ 261992 h 606722"/>
              <a:gd name="connsiteX82" fmla="*/ 41387 w 607639"/>
              <a:gd name="connsiteY82" fmla="*/ 261992 h 606722"/>
              <a:gd name="connsiteX83" fmla="*/ 27592 w 607639"/>
              <a:gd name="connsiteY83" fmla="*/ 248217 h 606722"/>
              <a:gd name="connsiteX84" fmla="*/ 41387 w 607639"/>
              <a:gd name="connsiteY84" fmla="*/ 234442 h 606722"/>
              <a:gd name="connsiteX85" fmla="*/ 69068 w 607639"/>
              <a:gd name="connsiteY85" fmla="*/ 234442 h 606722"/>
              <a:gd name="connsiteX86" fmla="*/ 124251 w 607639"/>
              <a:gd name="connsiteY86" fmla="*/ 234442 h 606722"/>
              <a:gd name="connsiteX87" fmla="*/ 207115 w 607639"/>
              <a:gd name="connsiteY87" fmla="*/ 234442 h 606722"/>
              <a:gd name="connsiteX88" fmla="*/ 262387 w 607639"/>
              <a:gd name="connsiteY88" fmla="*/ 234442 h 606722"/>
              <a:gd name="connsiteX89" fmla="*/ 345252 w 607639"/>
              <a:gd name="connsiteY89" fmla="*/ 234442 h 606722"/>
              <a:gd name="connsiteX90" fmla="*/ 400435 w 607639"/>
              <a:gd name="connsiteY90" fmla="*/ 234442 h 606722"/>
              <a:gd name="connsiteX91" fmla="*/ 483299 w 607639"/>
              <a:gd name="connsiteY91" fmla="*/ 234442 h 606722"/>
              <a:gd name="connsiteX92" fmla="*/ 538571 w 607639"/>
              <a:gd name="connsiteY92" fmla="*/ 234442 h 606722"/>
              <a:gd name="connsiteX93" fmla="*/ 552367 w 607639"/>
              <a:gd name="connsiteY93" fmla="*/ 234442 h 606722"/>
              <a:gd name="connsiteX94" fmla="*/ 552367 w 607639"/>
              <a:gd name="connsiteY94" fmla="*/ 193028 h 606722"/>
              <a:gd name="connsiteX95" fmla="*/ 552367 w 607639"/>
              <a:gd name="connsiteY95" fmla="*/ 175076 h 606722"/>
              <a:gd name="connsiteX96" fmla="*/ 303775 w 607639"/>
              <a:gd name="connsiteY96" fmla="*/ 84072 h 606722"/>
              <a:gd name="connsiteX97" fmla="*/ 55272 w 607639"/>
              <a:gd name="connsiteY97" fmla="*/ 175076 h 606722"/>
              <a:gd name="connsiteX98" fmla="*/ 55272 w 607639"/>
              <a:gd name="connsiteY98" fmla="*/ 179253 h 606722"/>
              <a:gd name="connsiteX99" fmla="*/ 510979 w 607639"/>
              <a:gd name="connsiteY99" fmla="*/ 179253 h 606722"/>
              <a:gd name="connsiteX100" fmla="*/ 524775 w 607639"/>
              <a:gd name="connsiteY100" fmla="*/ 193028 h 606722"/>
              <a:gd name="connsiteX101" fmla="*/ 510979 w 607639"/>
              <a:gd name="connsiteY101" fmla="*/ 206803 h 606722"/>
              <a:gd name="connsiteX102" fmla="*/ 41387 w 607639"/>
              <a:gd name="connsiteY102" fmla="*/ 206803 h 606722"/>
              <a:gd name="connsiteX103" fmla="*/ 27592 w 607639"/>
              <a:gd name="connsiteY103" fmla="*/ 193028 h 606722"/>
              <a:gd name="connsiteX104" fmla="*/ 27592 w 607639"/>
              <a:gd name="connsiteY104" fmla="*/ 165478 h 606722"/>
              <a:gd name="connsiteX105" fmla="*/ 37293 w 607639"/>
              <a:gd name="connsiteY105" fmla="*/ 153036 h 606722"/>
              <a:gd name="connsiteX106" fmla="*/ 136712 w 607639"/>
              <a:gd name="connsiteY106" fmla="*/ 115799 h 606722"/>
              <a:gd name="connsiteX107" fmla="*/ 303775 w 607639"/>
              <a:gd name="connsiteY10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607639" h="606722">
                <a:moveTo>
                  <a:pt x="497095" y="261992"/>
                </a:moveTo>
                <a:lnTo>
                  <a:pt x="497095" y="468794"/>
                </a:lnTo>
                <a:lnTo>
                  <a:pt x="524775" y="468794"/>
                </a:lnTo>
                <a:lnTo>
                  <a:pt x="524775" y="261992"/>
                </a:lnTo>
                <a:close/>
                <a:moveTo>
                  <a:pt x="414320" y="261992"/>
                </a:moveTo>
                <a:lnTo>
                  <a:pt x="414320" y="468794"/>
                </a:lnTo>
                <a:lnTo>
                  <a:pt x="469503" y="468794"/>
                </a:lnTo>
                <a:lnTo>
                  <a:pt x="469503" y="261992"/>
                </a:lnTo>
                <a:close/>
                <a:moveTo>
                  <a:pt x="359047" y="261992"/>
                </a:moveTo>
                <a:lnTo>
                  <a:pt x="359047" y="468794"/>
                </a:lnTo>
                <a:lnTo>
                  <a:pt x="386639" y="468794"/>
                </a:lnTo>
                <a:lnTo>
                  <a:pt x="386639" y="261992"/>
                </a:lnTo>
                <a:close/>
                <a:moveTo>
                  <a:pt x="276183" y="261992"/>
                </a:moveTo>
                <a:lnTo>
                  <a:pt x="276183" y="468794"/>
                </a:lnTo>
                <a:lnTo>
                  <a:pt x="331456" y="468794"/>
                </a:lnTo>
                <a:lnTo>
                  <a:pt x="331456" y="261992"/>
                </a:lnTo>
                <a:close/>
                <a:moveTo>
                  <a:pt x="220911" y="261992"/>
                </a:moveTo>
                <a:lnTo>
                  <a:pt x="220911" y="468794"/>
                </a:lnTo>
                <a:lnTo>
                  <a:pt x="248592" y="468794"/>
                </a:lnTo>
                <a:lnTo>
                  <a:pt x="248592" y="261992"/>
                </a:lnTo>
                <a:close/>
                <a:moveTo>
                  <a:pt x="138136" y="261992"/>
                </a:moveTo>
                <a:lnTo>
                  <a:pt x="138136" y="468794"/>
                </a:lnTo>
                <a:lnTo>
                  <a:pt x="193319" y="468794"/>
                </a:lnTo>
                <a:lnTo>
                  <a:pt x="193319" y="261992"/>
                </a:lnTo>
                <a:close/>
                <a:moveTo>
                  <a:pt x="82864" y="261992"/>
                </a:moveTo>
                <a:lnTo>
                  <a:pt x="82864" y="468794"/>
                </a:lnTo>
                <a:lnTo>
                  <a:pt x="110455" y="468794"/>
                </a:lnTo>
                <a:lnTo>
                  <a:pt x="110455" y="261992"/>
                </a:lnTo>
                <a:close/>
                <a:moveTo>
                  <a:pt x="303820" y="110294"/>
                </a:moveTo>
                <a:cubicBezTo>
                  <a:pt x="319078" y="110294"/>
                  <a:pt x="331447" y="122647"/>
                  <a:pt x="331447" y="137885"/>
                </a:cubicBezTo>
                <a:cubicBezTo>
                  <a:pt x="331447" y="153123"/>
                  <a:pt x="319078" y="165476"/>
                  <a:pt x="303820" y="165476"/>
                </a:cubicBezTo>
                <a:cubicBezTo>
                  <a:pt x="288562" y="165476"/>
                  <a:pt x="276193" y="153123"/>
                  <a:pt x="276193" y="137885"/>
                </a:cubicBezTo>
                <a:cubicBezTo>
                  <a:pt x="276193" y="122647"/>
                  <a:pt x="288562" y="110294"/>
                  <a:pt x="303820" y="110294"/>
                </a:cubicBezTo>
                <a:close/>
                <a:moveTo>
                  <a:pt x="303775" y="27550"/>
                </a:moveTo>
                <a:cubicBezTo>
                  <a:pt x="248592" y="27550"/>
                  <a:pt x="198838" y="57944"/>
                  <a:pt x="174005" y="103446"/>
                </a:cubicBezTo>
                <a:lnTo>
                  <a:pt x="299681" y="56522"/>
                </a:lnTo>
                <a:cubicBezTo>
                  <a:pt x="302440" y="55189"/>
                  <a:pt x="305199" y="55189"/>
                  <a:pt x="309293" y="55189"/>
                </a:cubicBezTo>
                <a:lnTo>
                  <a:pt x="434969" y="102024"/>
                </a:lnTo>
                <a:cubicBezTo>
                  <a:pt x="408712" y="57944"/>
                  <a:pt x="359047" y="27550"/>
                  <a:pt x="303775" y="27550"/>
                </a:cubicBezTo>
                <a:close/>
                <a:moveTo>
                  <a:pt x="303775" y="0"/>
                </a:moveTo>
                <a:cubicBezTo>
                  <a:pt x="379786" y="0"/>
                  <a:pt x="446006" y="48257"/>
                  <a:pt x="470927" y="115799"/>
                </a:cubicBezTo>
                <a:lnTo>
                  <a:pt x="570346" y="153036"/>
                </a:lnTo>
                <a:cubicBezTo>
                  <a:pt x="575864" y="154458"/>
                  <a:pt x="579958" y="159968"/>
                  <a:pt x="579958" y="165478"/>
                </a:cubicBezTo>
                <a:lnTo>
                  <a:pt x="579958" y="193028"/>
                </a:lnTo>
                <a:lnTo>
                  <a:pt x="579958" y="248217"/>
                </a:lnTo>
                <a:cubicBezTo>
                  <a:pt x="579958" y="256482"/>
                  <a:pt x="574440" y="261992"/>
                  <a:pt x="566163" y="261992"/>
                </a:cubicBezTo>
                <a:lnTo>
                  <a:pt x="552367" y="261992"/>
                </a:lnTo>
                <a:lnTo>
                  <a:pt x="552367" y="468794"/>
                </a:lnTo>
                <a:lnTo>
                  <a:pt x="566163" y="468794"/>
                </a:lnTo>
                <a:cubicBezTo>
                  <a:pt x="574440" y="468794"/>
                  <a:pt x="579958" y="474304"/>
                  <a:pt x="579958" y="482569"/>
                </a:cubicBezTo>
                <a:cubicBezTo>
                  <a:pt x="579958" y="490834"/>
                  <a:pt x="574440" y="496344"/>
                  <a:pt x="566163" y="496344"/>
                </a:cubicBezTo>
                <a:lnTo>
                  <a:pt x="538571" y="496344"/>
                </a:lnTo>
                <a:lnTo>
                  <a:pt x="483299" y="496344"/>
                </a:lnTo>
                <a:lnTo>
                  <a:pt x="400435" y="496344"/>
                </a:lnTo>
                <a:lnTo>
                  <a:pt x="345252" y="496344"/>
                </a:lnTo>
                <a:lnTo>
                  <a:pt x="262387" y="496344"/>
                </a:lnTo>
                <a:lnTo>
                  <a:pt x="207115" y="496344"/>
                </a:lnTo>
                <a:lnTo>
                  <a:pt x="124251" y="496344"/>
                </a:lnTo>
                <a:lnTo>
                  <a:pt x="69068" y="496344"/>
                </a:lnTo>
                <a:lnTo>
                  <a:pt x="55272" y="496344"/>
                </a:lnTo>
                <a:lnTo>
                  <a:pt x="55272" y="537758"/>
                </a:lnTo>
                <a:cubicBezTo>
                  <a:pt x="55272" y="546023"/>
                  <a:pt x="49754" y="551533"/>
                  <a:pt x="41387" y="551533"/>
                </a:cubicBezTo>
                <a:lnTo>
                  <a:pt x="27592" y="551533"/>
                </a:lnTo>
                <a:lnTo>
                  <a:pt x="27592" y="579083"/>
                </a:lnTo>
                <a:lnTo>
                  <a:pt x="579958" y="579083"/>
                </a:lnTo>
                <a:lnTo>
                  <a:pt x="579958" y="551533"/>
                </a:lnTo>
                <a:lnTo>
                  <a:pt x="96660" y="551533"/>
                </a:lnTo>
                <a:cubicBezTo>
                  <a:pt x="88382" y="551533"/>
                  <a:pt x="82864" y="546023"/>
                  <a:pt x="82864" y="537758"/>
                </a:cubicBezTo>
                <a:cubicBezTo>
                  <a:pt x="82864" y="529493"/>
                  <a:pt x="88382" y="523983"/>
                  <a:pt x="96660" y="523983"/>
                </a:cubicBezTo>
                <a:lnTo>
                  <a:pt x="593843" y="523983"/>
                </a:lnTo>
                <a:cubicBezTo>
                  <a:pt x="602121" y="523983"/>
                  <a:pt x="607639" y="529493"/>
                  <a:pt x="607639" y="537758"/>
                </a:cubicBezTo>
                <a:lnTo>
                  <a:pt x="607639" y="592947"/>
                </a:lnTo>
                <a:cubicBezTo>
                  <a:pt x="607639" y="601212"/>
                  <a:pt x="602121" y="606722"/>
                  <a:pt x="593843" y="606722"/>
                </a:cubicBezTo>
                <a:lnTo>
                  <a:pt x="13796" y="606722"/>
                </a:lnTo>
                <a:cubicBezTo>
                  <a:pt x="5518" y="606722"/>
                  <a:pt x="0" y="601212"/>
                  <a:pt x="0" y="592947"/>
                </a:cubicBezTo>
                <a:lnTo>
                  <a:pt x="0" y="537758"/>
                </a:lnTo>
                <a:cubicBezTo>
                  <a:pt x="0" y="529493"/>
                  <a:pt x="5518" y="523983"/>
                  <a:pt x="13796" y="523983"/>
                </a:cubicBezTo>
                <a:lnTo>
                  <a:pt x="27592" y="523983"/>
                </a:lnTo>
                <a:lnTo>
                  <a:pt x="27592" y="482569"/>
                </a:lnTo>
                <a:cubicBezTo>
                  <a:pt x="27592" y="474304"/>
                  <a:pt x="33110" y="468794"/>
                  <a:pt x="41387" y="468794"/>
                </a:cubicBezTo>
                <a:lnTo>
                  <a:pt x="55272" y="468794"/>
                </a:lnTo>
                <a:lnTo>
                  <a:pt x="55272" y="261992"/>
                </a:lnTo>
                <a:lnTo>
                  <a:pt x="41387" y="261992"/>
                </a:lnTo>
                <a:cubicBezTo>
                  <a:pt x="33110" y="261992"/>
                  <a:pt x="27592" y="256482"/>
                  <a:pt x="27592" y="248217"/>
                </a:cubicBezTo>
                <a:cubicBezTo>
                  <a:pt x="27592" y="239952"/>
                  <a:pt x="33110" y="234442"/>
                  <a:pt x="41387" y="234442"/>
                </a:cubicBezTo>
                <a:lnTo>
                  <a:pt x="69068" y="234442"/>
                </a:lnTo>
                <a:lnTo>
                  <a:pt x="124251" y="234442"/>
                </a:lnTo>
                <a:lnTo>
                  <a:pt x="207115" y="234442"/>
                </a:lnTo>
                <a:lnTo>
                  <a:pt x="262387" y="234442"/>
                </a:lnTo>
                <a:lnTo>
                  <a:pt x="345252" y="234442"/>
                </a:lnTo>
                <a:lnTo>
                  <a:pt x="400435" y="234442"/>
                </a:lnTo>
                <a:lnTo>
                  <a:pt x="483299" y="234442"/>
                </a:lnTo>
                <a:lnTo>
                  <a:pt x="538571" y="234442"/>
                </a:lnTo>
                <a:lnTo>
                  <a:pt x="552367" y="234442"/>
                </a:lnTo>
                <a:lnTo>
                  <a:pt x="552367" y="193028"/>
                </a:lnTo>
                <a:lnTo>
                  <a:pt x="552367" y="175076"/>
                </a:lnTo>
                <a:lnTo>
                  <a:pt x="303775" y="84072"/>
                </a:lnTo>
                <a:lnTo>
                  <a:pt x="55272" y="175076"/>
                </a:lnTo>
                <a:lnTo>
                  <a:pt x="55272" y="179253"/>
                </a:lnTo>
                <a:lnTo>
                  <a:pt x="510979" y="179253"/>
                </a:lnTo>
                <a:cubicBezTo>
                  <a:pt x="519257" y="179253"/>
                  <a:pt x="524775" y="184763"/>
                  <a:pt x="524775" y="193028"/>
                </a:cubicBezTo>
                <a:cubicBezTo>
                  <a:pt x="524775" y="201293"/>
                  <a:pt x="519257" y="206803"/>
                  <a:pt x="510979" y="206803"/>
                </a:cubicBezTo>
                <a:lnTo>
                  <a:pt x="41387" y="206803"/>
                </a:lnTo>
                <a:cubicBezTo>
                  <a:pt x="33110" y="206803"/>
                  <a:pt x="27592" y="201293"/>
                  <a:pt x="27592" y="193028"/>
                </a:cubicBezTo>
                <a:lnTo>
                  <a:pt x="27592" y="165478"/>
                </a:lnTo>
                <a:cubicBezTo>
                  <a:pt x="27592" y="159968"/>
                  <a:pt x="31775" y="154458"/>
                  <a:pt x="37293" y="153036"/>
                </a:cubicBezTo>
                <a:lnTo>
                  <a:pt x="136712" y="115799"/>
                </a:lnTo>
                <a:cubicBezTo>
                  <a:pt x="161545" y="48257"/>
                  <a:pt x="227853" y="0"/>
                  <a:pt x="303775" y="0"/>
                </a:cubicBezTo>
                <a:close/>
              </a:path>
            </a:pathLst>
          </a:custGeom>
          <a:solidFill>
            <a:srgbClr val="FFFFFF"/>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pic>
        <p:nvPicPr>
          <p:cNvPr id="3" name="图片 2">
            <a:extLst>
              <a:ext uri="{FF2B5EF4-FFF2-40B4-BE49-F238E27FC236}">
                <a16:creationId xmlns:a16="http://schemas.microsoft.com/office/drawing/2014/main" xmlns="" id="{D72D54D7-FC33-45E0-AA5A-20B597840B1E}"/>
              </a:ext>
            </a:extLst>
          </p:cNvPr>
          <p:cNvPicPr>
            <a:picLocks noChangeAspect="1"/>
          </p:cNvPicPr>
          <p:nvPr/>
        </p:nvPicPr>
        <p:blipFill rotWithShape="1">
          <a:blip r:embed="rId3"/>
          <a:srcRect b="9376"/>
          <a:stretch/>
        </p:blipFill>
        <p:spPr>
          <a:xfrm>
            <a:off x="3673895" y="1779662"/>
            <a:ext cx="4207923" cy="2589146"/>
          </a:xfrm>
          <a:prstGeom prst="rect">
            <a:avLst/>
          </a:prstGeom>
        </p:spPr>
      </p:pic>
      <p:sp>
        <p:nvSpPr>
          <p:cNvPr id="16" name="Title 1">
            <a:extLst>
              <a:ext uri="{FF2B5EF4-FFF2-40B4-BE49-F238E27FC236}">
                <a16:creationId xmlns:a16="http://schemas.microsoft.com/office/drawing/2014/main" xmlns="" id="{11EC26F4-92B6-40B4-86C6-E300FFB98F70}"/>
              </a:ext>
            </a:extLst>
          </p:cNvPr>
          <p:cNvSpPr txBox="1">
            <a:spLocks/>
          </p:cNvSpPr>
          <p:nvPr/>
        </p:nvSpPr>
        <p:spPr>
          <a:xfrm>
            <a:off x="539552" y="331293"/>
            <a:ext cx="331236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心理与行为的生物基础</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7" name="矩形 16">
            <a:extLst>
              <a:ext uri="{FF2B5EF4-FFF2-40B4-BE49-F238E27FC236}">
                <a16:creationId xmlns:a16="http://schemas.microsoft.com/office/drawing/2014/main" xmlns="" id="{D30A36C7-F1A3-4A1C-8F2F-8ED22F363D4D}"/>
              </a:ext>
            </a:extLst>
          </p:cNvPr>
          <p:cNvSpPr/>
          <p:nvPr/>
        </p:nvSpPr>
        <p:spPr>
          <a:xfrm>
            <a:off x="5003960" y="1194514"/>
            <a:ext cx="1437712" cy="184666"/>
          </a:xfrm>
          <a:prstGeom prst="rect">
            <a:avLst/>
          </a:prstGeom>
        </p:spPr>
        <p:txBody>
          <a:bodyPr wrap="none" lIns="144000" tIns="0" rIns="144000" bIns="0">
            <a:noAutofit/>
          </a:bodyPr>
          <a:lstStyle/>
          <a:p>
            <a:pPr algn="ctr"/>
            <a:r>
              <a:rPr lang="zh-CN" altLang="en-US" sz="1600" b="1" dirty="0">
                <a:solidFill>
                  <a:schemeClr val="accent1"/>
                </a:solidFill>
                <a:latin typeface="+mj-ea"/>
                <a:ea typeface="+mj-ea"/>
                <a:sym typeface="inpin heiti" panose="00000500000000000000" pitchFamily="2" charset="-122"/>
              </a:rPr>
              <a:t>人脑结构与功能</a:t>
            </a:r>
          </a:p>
        </p:txBody>
      </p:sp>
      <p:sp>
        <p:nvSpPr>
          <p:cNvPr id="8" name="等腰三角形 7">
            <a:extLst>
              <a:ext uri="{FF2B5EF4-FFF2-40B4-BE49-F238E27FC236}">
                <a16:creationId xmlns:a16="http://schemas.microsoft.com/office/drawing/2014/main" xmlns="" id="{D881DBDE-51B3-41CA-B8CD-51CD97FADE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9" name="直接连接符 8">
            <a:extLst>
              <a:ext uri="{FF2B5EF4-FFF2-40B4-BE49-F238E27FC236}">
                <a16:creationId xmlns:a16="http://schemas.microsoft.com/office/drawing/2014/main" xmlns="" id="{0F8393F1-9863-4E5F-BBBC-5CB1B7419A46}"/>
              </a:ext>
            </a:extLst>
          </p:cNvPr>
          <p:cNvCxnSpPr>
            <a:cxnSpLocks/>
          </p:cNvCxnSpPr>
          <p:nvPr/>
        </p:nvCxnSpPr>
        <p:spPr>
          <a:xfrm>
            <a:off x="3707904" y="521032"/>
            <a:ext cx="5436096"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0" name="等腰三角形 9">
            <a:extLst>
              <a:ext uri="{FF2B5EF4-FFF2-40B4-BE49-F238E27FC236}">
                <a16:creationId xmlns:a16="http://schemas.microsoft.com/office/drawing/2014/main" xmlns="" id="{99C6C14C-6C0E-4D86-99DD-5C964BE53425}"/>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1" name="文本框 10">
            <a:extLst>
              <a:ext uri="{FF2B5EF4-FFF2-40B4-BE49-F238E27FC236}">
                <a16:creationId xmlns:a16="http://schemas.microsoft.com/office/drawing/2014/main" xmlns="" id="{06EB9785-111F-465E-BFBA-FD1A61AE00BF}"/>
              </a:ext>
            </a:extLst>
          </p:cNvPr>
          <p:cNvSpPr txBox="1"/>
          <p:nvPr/>
        </p:nvSpPr>
        <p:spPr>
          <a:xfrm>
            <a:off x="1126364" y="2139702"/>
            <a:ext cx="2138744" cy="1352934"/>
          </a:xfrm>
          <a:prstGeom prst="rect">
            <a:avLst/>
          </a:prstGeom>
          <a:noFill/>
        </p:spPr>
        <p:txBody>
          <a:bodyPr wrap="square">
            <a:spAutoFit/>
          </a:bodyPr>
          <a:lstStyle/>
          <a:p>
            <a:pPr>
              <a:lnSpc>
                <a:spcPts val="2000"/>
              </a:lnSpc>
            </a:pPr>
            <a:r>
              <a:rPr lang="zh-CN" altLang="en-US" sz="1400" dirty="0"/>
              <a:t>心理是大脑的机能，大脑是心理的物质基础。我们进行任何心理活动都离不开大脑这 个人类所独有的器官的支持。</a:t>
            </a:r>
          </a:p>
        </p:txBody>
      </p:sp>
    </p:spTree>
    <p:extLst>
      <p:ext uri="{BB962C8B-B14F-4D97-AF65-F5344CB8AC3E}">
        <p14:creationId xmlns:p14="http://schemas.microsoft.com/office/powerpoint/2010/main" val="389541314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任意多边形: 形状 34">
            <a:extLst>
              <a:ext uri="{FF2B5EF4-FFF2-40B4-BE49-F238E27FC236}">
                <a16:creationId xmlns:a16="http://schemas.microsoft.com/office/drawing/2014/main" xmlns="" id="{99E14769-E170-4F25-8868-7C0E1F95C99F}"/>
              </a:ext>
            </a:extLst>
          </p:cNvPr>
          <p:cNvSpPr>
            <a:spLocks/>
          </p:cNvSpPr>
          <p:nvPr/>
        </p:nvSpPr>
        <p:spPr bwMode="auto">
          <a:xfrm>
            <a:off x="7713875" y="693089"/>
            <a:ext cx="196575" cy="196275"/>
          </a:xfrm>
          <a:custGeom>
            <a:avLst/>
            <a:gdLst>
              <a:gd name="connsiteX0" fmla="*/ 497095 w 607639"/>
              <a:gd name="connsiteY0" fmla="*/ 261992 h 606722"/>
              <a:gd name="connsiteX1" fmla="*/ 497095 w 607639"/>
              <a:gd name="connsiteY1" fmla="*/ 468794 h 606722"/>
              <a:gd name="connsiteX2" fmla="*/ 524775 w 607639"/>
              <a:gd name="connsiteY2" fmla="*/ 468794 h 606722"/>
              <a:gd name="connsiteX3" fmla="*/ 524775 w 607639"/>
              <a:gd name="connsiteY3" fmla="*/ 261992 h 606722"/>
              <a:gd name="connsiteX4" fmla="*/ 414320 w 607639"/>
              <a:gd name="connsiteY4" fmla="*/ 261992 h 606722"/>
              <a:gd name="connsiteX5" fmla="*/ 414320 w 607639"/>
              <a:gd name="connsiteY5" fmla="*/ 468794 h 606722"/>
              <a:gd name="connsiteX6" fmla="*/ 469503 w 607639"/>
              <a:gd name="connsiteY6" fmla="*/ 468794 h 606722"/>
              <a:gd name="connsiteX7" fmla="*/ 469503 w 607639"/>
              <a:gd name="connsiteY7" fmla="*/ 261992 h 606722"/>
              <a:gd name="connsiteX8" fmla="*/ 359047 w 607639"/>
              <a:gd name="connsiteY8" fmla="*/ 261992 h 606722"/>
              <a:gd name="connsiteX9" fmla="*/ 359047 w 607639"/>
              <a:gd name="connsiteY9" fmla="*/ 468794 h 606722"/>
              <a:gd name="connsiteX10" fmla="*/ 386639 w 607639"/>
              <a:gd name="connsiteY10" fmla="*/ 468794 h 606722"/>
              <a:gd name="connsiteX11" fmla="*/ 386639 w 607639"/>
              <a:gd name="connsiteY11" fmla="*/ 261992 h 606722"/>
              <a:gd name="connsiteX12" fmla="*/ 276183 w 607639"/>
              <a:gd name="connsiteY12" fmla="*/ 261992 h 606722"/>
              <a:gd name="connsiteX13" fmla="*/ 276183 w 607639"/>
              <a:gd name="connsiteY13" fmla="*/ 468794 h 606722"/>
              <a:gd name="connsiteX14" fmla="*/ 331456 w 607639"/>
              <a:gd name="connsiteY14" fmla="*/ 468794 h 606722"/>
              <a:gd name="connsiteX15" fmla="*/ 331456 w 607639"/>
              <a:gd name="connsiteY15" fmla="*/ 261992 h 606722"/>
              <a:gd name="connsiteX16" fmla="*/ 220911 w 607639"/>
              <a:gd name="connsiteY16" fmla="*/ 261992 h 606722"/>
              <a:gd name="connsiteX17" fmla="*/ 220911 w 607639"/>
              <a:gd name="connsiteY17" fmla="*/ 468794 h 606722"/>
              <a:gd name="connsiteX18" fmla="*/ 248592 w 607639"/>
              <a:gd name="connsiteY18" fmla="*/ 468794 h 606722"/>
              <a:gd name="connsiteX19" fmla="*/ 248592 w 607639"/>
              <a:gd name="connsiteY19" fmla="*/ 261992 h 606722"/>
              <a:gd name="connsiteX20" fmla="*/ 138136 w 607639"/>
              <a:gd name="connsiteY20" fmla="*/ 261992 h 606722"/>
              <a:gd name="connsiteX21" fmla="*/ 138136 w 607639"/>
              <a:gd name="connsiteY21" fmla="*/ 468794 h 606722"/>
              <a:gd name="connsiteX22" fmla="*/ 193319 w 607639"/>
              <a:gd name="connsiteY22" fmla="*/ 468794 h 606722"/>
              <a:gd name="connsiteX23" fmla="*/ 193319 w 607639"/>
              <a:gd name="connsiteY23" fmla="*/ 261992 h 606722"/>
              <a:gd name="connsiteX24" fmla="*/ 82864 w 607639"/>
              <a:gd name="connsiteY24" fmla="*/ 261992 h 606722"/>
              <a:gd name="connsiteX25" fmla="*/ 82864 w 607639"/>
              <a:gd name="connsiteY25" fmla="*/ 468794 h 606722"/>
              <a:gd name="connsiteX26" fmla="*/ 110455 w 607639"/>
              <a:gd name="connsiteY26" fmla="*/ 468794 h 606722"/>
              <a:gd name="connsiteX27" fmla="*/ 110455 w 607639"/>
              <a:gd name="connsiteY27" fmla="*/ 261992 h 606722"/>
              <a:gd name="connsiteX28" fmla="*/ 303820 w 607639"/>
              <a:gd name="connsiteY28" fmla="*/ 110294 h 606722"/>
              <a:gd name="connsiteX29" fmla="*/ 331447 w 607639"/>
              <a:gd name="connsiteY29" fmla="*/ 137885 h 606722"/>
              <a:gd name="connsiteX30" fmla="*/ 303820 w 607639"/>
              <a:gd name="connsiteY30" fmla="*/ 165476 h 606722"/>
              <a:gd name="connsiteX31" fmla="*/ 276193 w 607639"/>
              <a:gd name="connsiteY31" fmla="*/ 137885 h 606722"/>
              <a:gd name="connsiteX32" fmla="*/ 303820 w 607639"/>
              <a:gd name="connsiteY32" fmla="*/ 110294 h 606722"/>
              <a:gd name="connsiteX33" fmla="*/ 303775 w 607639"/>
              <a:gd name="connsiteY33" fmla="*/ 27550 h 606722"/>
              <a:gd name="connsiteX34" fmla="*/ 174005 w 607639"/>
              <a:gd name="connsiteY34" fmla="*/ 103446 h 606722"/>
              <a:gd name="connsiteX35" fmla="*/ 299681 w 607639"/>
              <a:gd name="connsiteY35" fmla="*/ 56522 h 606722"/>
              <a:gd name="connsiteX36" fmla="*/ 309293 w 607639"/>
              <a:gd name="connsiteY36" fmla="*/ 55189 h 606722"/>
              <a:gd name="connsiteX37" fmla="*/ 434969 w 607639"/>
              <a:gd name="connsiteY37" fmla="*/ 102024 h 606722"/>
              <a:gd name="connsiteX38" fmla="*/ 303775 w 607639"/>
              <a:gd name="connsiteY38" fmla="*/ 27550 h 606722"/>
              <a:gd name="connsiteX39" fmla="*/ 303775 w 607639"/>
              <a:gd name="connsiteY39" fmla="*/ 0 h 606722"/>
              <a:gd name="connsiteX40" fmla="*/ 470927 w 607639"/>
              <a:gd name="connsiteY40" fmla="*/ 115799 h 606722"/>
              <a:gd name="connsiteX41" fmla="*/ 570346 w 607639"/>
              <a:gd name="connsiteY41" fmla="*/ 153036 h 606722"/>
              <a:gd name="connsiteX42" fmla="*/ 579958 w 607639"/>
              <a:gd name="connsiteY42" fmla="*/ 165478 h 606722"/>
              <a:gd name="connsiteX43" fmla="*/ 579958 w 607639"/>
              <a:gd name="connsiteY43" fmla="*/ 193028 h 606722"/>
              <a:gd name="connsiteX44" fmla="*/ 579958 w 607639"/>
              <a:gd name="connsiteY44" fmla="*/ 248217 h 606722"/>
              <a:gd name="connsiteX45" fmla="*/ 566163 w 607639"/>
              <a:gd name="connsiteY45" fmla="*/ 261992 h 606722"/>
              <a:gd name="connsiteX46" fmla="*/ 552367 w 607639"/>
              <a:gd name="connsiteY46" fmla="*/ 261992 h 606722"/>
              <a:gd name="connsiteX47" fmla="*/ 552367 w 607639"/>
              <a:gd name="connsiteY47" fmla="*/ 468794 h 606722"/>
              <a:gd name="connsiteX48" fmla="*/ 566163 w 607639"/>
              <a:gd name="connsiteY48" fmla="*/ 468794 h 606722"/>
              <a:gd name="connsiteX49" fmla="*/ 579958 w 607639"/>
              <a:gd name="connsiteY49" fmla="*/ 482569 h 606722"/>
              <a:gd name="connsiteX50" fmla="*/ 566163 w 607639"/>
              <a:gd name="connsiteY50" fmla="*/ 496344 h 606722"/>
              <a:gd name="connsiteX51" fmla="*/ 538571 w 607639"/>
              <a:gd name="connsiteY51" fmla="*/ 496344 h 606722"/>
              <a:gd name="connsiteX52" fmla="*/ 483299 w 607639"/>
              <a:gd name="connsiteY52" fmla="*/ 496344 h 606722"/>
              <a:gd name="connsiteX53" fmla="*/ 400435 w 607639"/>
              <a:gd name="connsiteY53" fmla="*/ 496344 h 606722"/>
              <a:gd name="connsiteX54" fmla="*/ 345252 w 607639"/>
              <a:gd name="connsiteY54" fmla="*/ 496344 h 606722"/>
              <a:gd name="connsiteX55" fmla="*/ 262387 w 607639"/>
              <a:gd name="connsiteY55" fmla="*/ 496344 h 606722"/>
              <a:gd name="connsiteX56" fmla="*/ 207115 w 607639"/>
              <a:gd name="connsiteY56" fmla="*/ 496344 h 606722"/>
              <a:gd name="connsiteX57" fmla="*/ 124251 w 607639"/>
              <a:gd name="connsiteY57" fmla="*/ 496344 h 606722"/>
              <a:gd name="connsiteX58" fmla="*/ 69068 w 607639"/>
              <a:gd name="connsiteY58" fmla="*/ 496344 h 606722"/>
              <a:gd name="connsiteX59" fmla="*/ 55272 w 607639"/>
              <a:gd name="connsiteY59" fmla="*/ 496344 h 606722"/>
              <a:gd name="connsiteX60" fmla="*/ 55272 w 607639"/>
              <a:gd name="connsiteY60" fmla="*/ 537758 h 606722"/>
              <a:gd name="connsiteX61" fmla="*/ 41387 w 607639"/>
              <a:gd name="connsiteY61" fmla="*/ 551533 h 606722"/>
              <a:gd name="connsiteX62" fmla="*/ 27592 w 607639"/>
              <a:gd name="connsiteY62" fmla="*/ 551533 h 606722"/>
              <a:gd name="connsiteX63" fmla="*/ 27592 w 607639"/>
              <a:gd name="connsiteY63" fmla="*/ 579083 h 606722"/>
              <a:gd name="connsiteX64" fmla="*/ 579958 w 607639"/>
              <a:gd name="connsiteY64" fmla="*/ 579083 h 606722"/>
              <a:gd name="connsiteX65" fmla="*/ 579958 w 607639"/>
              <a:gd name="connsiteY65" fmla="*/ 551533 h 606722"/>
              <a:gd name="connsiteX66" fmla="*/ 96660 w 607639"/>
              <a:gd name="connsiteY66" fmla="*/ 551533 h 606722"/>
              <a:gd name="connsiteX67" fmla="*/ 82864 w 607639"/>
              <a:gd name="connsiteY67" fmla="*/ 537758 h 606722"/>
              <a:gd name="connsiteX68" fmla="*/ 96660 w 607639"/>
              <a:gd name="connsiteY68" fmla="*/ 523983 h 606722"/>
              <a:gd name="connsiteX69" fmla="*/ 593843 w 607639"/>
              <a:gd name="connsiteY69" fmla="*/ 523983 h 606722"/>
              <a:gd name="connsiteX70" fmla="*/ 607639 w 607639"/>
              <a:gd name="connsiteY70" fmla="*/ 537758 h 606722"/>
              <a:gd name="connsiteX71" fmla="*/ 607639 w 607639"/>
              <a:gd name="connsiteY71" fmla="*/ 592947 h 606722"/>
              <a:gd name="connsiteX72" fmla="*/ 593843 w 607639"/>
              <a:gd name="connsiteY72" fmla="*/ 606722 h 606722"/>
              <a:gd name="connsiteX73" fmla="*/ 13796 w 607639"/>
              <a:gd name="connsiteY73" fmla="*/ 606722 h 606722"/>
              <a:gd name="connsiteX74" fmla="*/ 0 w 607639"/>
              <a:gd name="connsiteY74" fmla="*/ 592947 h 606722"/>
              <a:gd name="connsiteX75" fmla="*/ 0 w 607639"/>
              <a:gd name="connsiteY75" fmla="*/ 537758 h 606722"/>
              <a:gd name="connsiteX76" fmla="*/ 13796 w 607639"/>
              <a:gd name="connsiteY76" fmla="*/ 523983 h 606722"/>
              <a:gd name="connsiteX77" fmla="*/ 27592 w 607639"/>
              <a:gd name="connsiteY77" fmla="*/ 523983 h 606722"/>
              <a:gd name="connsiteX78" fmla="*/ 27592 w 607639"/>
              <a:gd name="connsiteY78" fmla="*/ 482569 h 606722"/>
              <a:gd name="connsiteX79" fmla="*/ 41387 w 607639"/>
              <a:gd name="connsiteY79" fmla="*/ 468794 h 606722"/>
              <a:gd name="connsiteX80" fmla="*/ 55272 w 607639"/>
              <a:gd name="connsiteY80" fmla="*/ 468794 h 606722"/>
              <a:gd name="connsiteX81" fmla="*/ 55272 w 607639"/>
              <a:gd name="connsiteY81" fmla="*/ 261992 h 606722"/>
              <a:gd name="connsiteX82" fmla="*/ 41387 w 607639"/>
              <a:gd name="connsiteY82" fmla="*/ 261992 h 606722"/>
              <a:gd name="connsiteX83" fmla="*/ 27592 w 607639"/>
              <a:gd name="connsiteY83" fmla="*/ 248217 h 606722"/>
              <a:gd name="connsiteX84" fmla="*/ 41387 w 607639"/>
              <a:gd name="connsiteY84" fmla="*/ 234442 h 606722"/>
              <a:gd name="connsiteX85" fmla="*/ 69068 w 607639"/>
              <a:gd name="connsiteY85" fmla="*/ 234442 h 606722"/>
              <a:gd name="connsiteX86" fmla="*/ 124251 w 607639"/>
              <a:gd name="connsiteY86" fmla="*/ 234442 h 606722"/>
              <a:gd name="connsiteX87" fmla="*/ 207115 w 607639"/>
              <a:gd name="connsiteY87" fmla="*/ 234442 h 606722"/>
              <a:gd name="connsiteX88" fmla="*/ 262387 w 607639"/>
              <a:gd name="connsiteY88" fmla="*/ 234442 h 606722"/>
              <a:gd name="connsiteX89" fmla="*/ 345252 w 607639"/>
              <a:gd name="connsiteY89" fmla="*/ 234442 h 606722"/>
              <a:gd name="connsiteX90" fmla="*/ 400435 w 607639"/>
              <a:gd name="connsiteY90" fmla="*/ 234442 h 606722"/>
              <a:gd name="connsiteX91" fmla="*/ 483299 w 607639"/>
              <a:gd name="connsiteY91" fmla="*/ 234442 h 606722"/>
              <a:gd name="connsiteX92" fmla="*/ 538571 w 607639"/>
              <a:gd name="connsiteY92" fmla="*/ 234442 h 606722"/>
              <a:gd name="connsiteX93" fmla="*/ 552367 w 607639"/>
              <a:gd name="connsiteY93" fmla="*/ 234442 h 606722"/>
              <a:gd name="connsiteX94" fmla="*/ 552367 w 607639"/>
              <a:gd name="connsiteY94" fmla="*/ 193028 h 606722"/>
              <a:gd name="connsiteX95" fmla="*/ 552367 w 607639"/>
              <a:gd name="connsiteY95" fmla="*/ 175076 h 606722"/>
              <a:gd name="connsiteX96" fmla="*/ 303775 w 607639"/>
              <a:gd name="connsiteY96" fmla="*/ 84072 h 606722"/>
              <a:gd name="connsiteX97" fmla="*/ 55272 w 607639"/>
              <a:gd name="connsiteY97" fmla="*/ 175076 h 606722"/>
              <a:gd name="connsiteX98" fmla="*/ 55272 w 607639"/>
              <a:gd name="connsiteY98" fmla="*/ 179253 h 606722"/>
              <a:gd name="connsiteX99" fmla="*/ 510979 w 607639"/>
              <a:gd name="connsiteY99" fmla="*/ 179253 h 606722"/>
              <a:gd name="connsiteX100" fmla="*/ 524775 w 607639"/>
              <a:gd name="connsiteY100" fmla="*/ 193028 h 606722"/>
              <a:gd name="connsiteX101" fmla="*/ 510979 w 607639"/>
              <a:gd name="connsiteY101" fmla="*/ 206803 h 606722"/>
              <a:gd name="connsiteX102" fmla="*/ 41387 w 607639"/>
              <a:gd name="connsiteY102" fmla="*/ 206803 h 606722"/>
              <a:gd name="connsiteX103" fmla="*/ 27592 w 607639"/>
              <a:gd name="connsiteY103" fmla="*/ 193028 h 606722"/>
              <a:gd name="connsiteX104" fmla="*/ 27592 w 607639"/>
              <a:gd name="connsiteY104" fmla="*/ 165478 h 606722"/>
              <a:gd name="connsiteX105" fmla="*/ 37293 w 607639"/>
              <a:gd name="connsiteY105" fmla="*/ 153036 h 606722"/>
              <a:gd name="connsiteX106" fmla="*/ 136712 w 607639"/>
              <a:gd name="connsiteY106" fmla="*/ 115799 h 606722"/>
              <a:gd name="connsiteX107" fmla="*/ 303775 w 607639"/>
              <a:gd name="connsiteY10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607639" h="606722">
                <a:moveTo>
                  <a:pt x="497095" y="261992"/>
                </a:moveTo>
                <a:lnTo>
                  <a:pt x="497095" y="468794"/>
                </a:lnTo>
                <a:lnTo>
                  <a:pt x="524775" y="468794"/>
                </a:lnTo>
                <a:lnTo>
                  <a:pt x="524775" y="261992"/>
                </a:lnTo>
                <a:close/>
                <a:moveTo>
                  <a:pt x="414320" y="261992"/>
                </a:moveTo>
                <a:lnTo>
                  <a:pt x="414320" y="468794"/>
                </a:lnTo>
                <a:lnTo>
                  <a:pt x="469503" y="468794"/>
                </a:lnTo>
                <a:lnTo>
                  <a:pt x="469503" y="261992"/>
                </a:lnTo>
                <a:close/>
                <a:moveTo>
                  <a:pt x="359047" y="261992"/>
                </a:moveTo>
                <a:lnTo>
                  <a:pt x="359047" y="468794"/>
                </a:lnTo>
                <a:lnTo>
                  <a:pt x="386639" y="468794"/>
                </a:lnTo>
                <a:lnTo>
                  <a:pt x="386639" y="261992"/>
                </a:lnTo>
                <a:close/>
                <a:moveTo>
                  <a:pt x="276183" y="261992"/>
                </a:moveTo>
                <a:lnTo>
                  <a:pt x="276183" y="468794"/>
                </a:lnTo>
                <a:lnTo>
                  <a:pt x="331456" y="468794"/>
                </a:lnTo>
                <a:lnTo>
                  <a:pt x="331456" y="261992"/>
                </a:lnTo>
                <a:close/>
                <a:moveTo>
                  <a:pt x="220911" y="261992"/>
                </a:moveTo>
                <a:lnTo>
                  <a:pt x="220911" y="468794"/>
                </a:lnTo>
                <a:lnTo>
                  <a:pt x="248592" y="468794"/>
                </a:lnTo>
                <a:lnTo>
                  <a:pt x="248592" y="261992"/>
                </a:lnTo>
                <a:close/>
                <a:moveTo>
                  <a:pt x="138136" y="261992"/>
                </a:moveTo>
                <a:lnTo>
                  <a:pt x="138136" y="468794"/>
                </a:lnTo>
                <a:lnTo>
                  <a:pt x="193319" y="468794"/>
                </a:lnTo>
                <a:lnTo>
                  <a:pt x="193319" y="261992"/>
                </a:lnTo>
                <a:close/>
                <a:moveTo>
                  <a:pt x="82864" y="261992"/>
                </a:moveTo>
                <a:lnTo>
                  <a:pt x="82864" y="468794"/>
                </a:lnTo>
                <a:lnTo>
                  <a:pt x="110455" y="468794"/>
                </a:lnTo>
                <a:lnTo>
                  <a:pt x="110455" y="261992"/>
                </a:lnTo>
                <a:close/>
                <a:moveTo>
                  <a:pt x="303820" y="110294"/>
                </a:moveTo>
                <a:cubicBezTo>
                  <a:pt x="319078" y="110294"/>
                  <a:pt x="331447" y="122647"/>
                  <a:pt x="331447" y="137885"/>
                </a:cubicBezTo>
                <a:cubicBezTo>
                  <a:pt x="331447" y="153123"/>
                  <a:pt x="319078" y="165476"/>
                  <a:pt x="303820" y="165476"/>
                </a:cubicBezTo>
                <a:cubicBezTo>
                  <a:pt x="288562" y="165476"/>
                  <a:pt x="276193" y="153123"/>
                  <a:pt x="276193" y="137885"/>
                </a:cubicBezTo>
                <a:cubicBezTo>
                  <a:pt x="276193" y="122647"/>
                  <a:pt x="288562" y="110294"/>
                  <a:pt x="303820" y="110294"/>
                </a:cubicBezTo>
                <a:close/>
                <a:moveTo>
                  <a:pt x="303775" y="27550"/>
                </a:moveTo>
                <a:cubicBezTo>
                  <a:pt x="248592" y="27550"/>
                  <a:pt x="198838" y="57944"/>
                  <a:pt x="174005" y="103446"/>
                </a:cubicBezTo>
                <a:lnTo>
                  <a:pt x="299681" y="56522"/>
                </a:lnTo>
                <a:cubicBezTo>
                  <a:pt x="302440" y="55189"/>
                  <a:pt x="305199" y="55189"/>
                  <a:pt x="309293" y="55189"/>
                </a:cubicBezTo>
                <a:lnTo>
                  <a:pt x="434969" y="102024"/>
                </a:lnTo>
                <a:cubicBezTo>
                  <a:pt x="408712" y="57944"/>
                  <a:pt x="359047" y="27550"/>
                  <a:pt x="303775" y="27550"/>
                </a:cubicBezTo>
                <a:close/>
                <a:moveTo>
                  <a:pt x="303775" y="0"/>
                </a:moveTo>
                <a:cubicBezTo>
                  <a:pt x="379786" y="0"/>
                  <a:pt x="446006" y="48257"/>
                  <a:pt x="470927" y="115799"/>
                </a:cubicBezTo>
                <a:lnTo>
                  <a:pt x="570346" y="153036"/>
                </a:lnTo>
                <a:cubicBezTo>
                  <a:pt x="575864" y="154458"/>
                  <a:pt x="579958" y="159968"/>
                  <a:pt x="579958" y="165478"/>
                </a:cubicBezTo>
                <a:lnTo>
                  <a:pt x="579958" y="193028"/>
                </a:lnTo>
                <a:lnTo>
                  <a:pt x="579958" y="248217"/>
                </a:lnTo>
                <a:cubicBezTo>
                  <a:pt x="579958" y="256482"/>
                  <a:pt x="574440" y="261992"/>
                  <a:pt x="566163" y="261992"/>
                </a:cubicBezTo>
                <a:lnTo>
                  <a:pt x="552367" y="261992"/>
                </a:lnTo>
                <a:lnTo>
                  <a:pt x="552367" y="468794"/>
                </a:lnTo>
                <a:lnTo>
                  <a:pt x="566163" y="468794"/>
                </a:lnTo>
                <a:cubicBezTo>
                  <a:pt x="574440" y="468794"/>
                  <a:pt x="579958" y="474304"/>
                  <a:pt x="579958" y="482569"/>
                </a:cubicBezTo>
                <a:cubicBezTo>
                  <a:pt x="579958" y="490834"/>
                  <a:pt x="574440" y="496344"/>
                  <a:pt x="566163" y="496344"/>
                </a:cubicBezTo>
                <a:lnTo>
                  <a:pt x="538571" y="496344"/>
                </a:lnTo>
                <a:lnTo>
                  <a:pt x="483299" y="496344"/>
                </a:lnTo>
                <a:lnTo>
                  <a:pt x="400435" y="496344"/>
                </a:lnTo>
                <a:lnTo>
                  <a:pt x="345252" y="496344"/>
                </a:lnTo>
                <a:lnTo>
                  <a:pt x="262387" y="496344"/>
                </a:lnTo>
                <a:lnTo>
                  <a:pt x="207115" y="496344"/>
                </a:lnTo>
                <a:lnTo>
                  <a:pt x="124251" y="496344"/>
                </a:lnTo>
                <a:lnTo>
                  <a:pt x="69068" y="496344"/>
                </a:lnTo>
                <a:lnTo>
                  <a:pt x="55272" y="496344"/>
                </a:lnTo>
                <a:lnTo>
                  <a:pt x="55272" y="537758"/>
                </a:lnTo>
                <a:cubicBezTo>
                  <a:pt x="55272" y="546023"/>
                  <a:pt x="49754" y="551533"/>
                  <a:pt x="41387" y="551533"/>
                </a:cubicBezTo>
                <a:lnTo>
                  <a:pt x="27592" y="551533"/>
                </a:lnTo>
                <a:lnTo>
                  <a:pt x="27592" y="579083"/>
                </a:lnTo>
                <a:lnTo>
                  <a:pt x="579958" y="579083"/>
                </a:lnTo>
                <a:lnTo>
                  <a:pt x="579958" y="551533"/>
                </a:lnTo>
                <a:lnTo>
                  <a:pt x="96660" y="551533"/>
                </a:lnTo>
                <a:cubicBezTo>
                  <a:pt x="88382" y="551533"/>
                  <a:pt x="82864" y="546023"/>
                  <a:pt x="82864" y="537758"/>
                </a:cubicBezTo>
                <a:cubicBezTo>
                  <a:pt x="82864" y="529493"/>
                  <a:pt x="88382" y="523983"/>
                  <a:pt x="96660" y="523983"/>
                </a:cubicBezTo>
                <a:lnTo>
                  <a:pt x="593843" y="523983"/>
                </a:lnTo>
                <a:cubicBezTo>
                  <a:pt x="602121" y="523983"/>
                  <a:pt x="607639" y="529493"/>
                  <a:pt x="607639" y="537758"/>
                </a:cubicBezTo>
                <a:lnTo>
                  <a:pt x="607639" y="592947"/>
                </a:lnTo>
                <a:cubicBezTo>
                  <a:pt x="607639" y="601212"/>
                  <a:pt x="602121" y="606722"/>
                  <a:pt x="593843" y="606722"/>
                </a:cubicBezTo>
                <a:lnTo>
                  <a:pt x="13796" y="606722"/>
                </a:lnTo>
                <a:cubicBezTo>
                  <a:pt x="5518" y="606722"/>
                  <a:pt x="0" y="601212"/>
                  <a:pt x="0" y="592947"/>
                </a:cubicBezTo>
                <a:lnTo>
                  <a:pt x="0" y="537758"/>
                </a:lnTo>
                <a:cubicBezTo>
                  <a:pt x="0" y="529493"/>
                  <a:pt x="5518" y="523983"/>
                  <a:pt x="13796" y="523983"/>
                </a:cubicBezTo>
                <a:lnTo>
                  <a:pt x="27592" y="523983"/>
                </a:lnTo>
                <a:lnTo>
                  <a:pt x="27592" y="482569"/>
                </a:lnTo>
                <a:cubicBezTo>
                  <a:pt x="27592" y="474304"/>
                  <a:pt x="33110" y="468794"/>
                  <a:pt x="41387" y="468794"/>
                </a:cubicBezTo>
                <a:lnTo>
                  <a:pt x="55272" y="468794"/>
                </a:lnTo>
                <a:lnTo>
                  <a:pt x="55272" y="261992"/>
                </a:lnTo>
                <a:lnTo>
                  <a:pt x="41387" y="261992"/>
                </a:lnTo>
                <a:cubicBezTo>
                  <a:pt x="33110" y="261992"/>
                  <a:pt x="27592" y="256482"/>
                  <a:pt x="27592" y="248217"/>
                </a:cubicBezTo>
                <a:cubicBezTo>
                  <a:pt x="27592" y="239952"/>
                  <a:pt x="33110" y="234442"/>
                  <a:pt x="41387" y="234442"/>
                </a:cubicBezTo>
                <a:lnTo>
                  <a:pt x="69068" y="234442"/>
                </a:lnTo>
                <a:lnTo>
                  <a:pt x="124251" y="234442"/>
                </a:lnTo>
                <a:lnTo>
                  <a:pt x="207115" y="234442"/>
                </a:lnTo>
                <a:lnTo>
                  <a:pt x="262387" y="234442"/>
                </a:lnTo>
                <a:lnTo>
                  <a:pt x="345252" y="234442"/>
                </a:lnTo>
                <a:lnTo>
                  <a:pt x="400435" y="234442"/>
                </a:lnTo>
                <a:lnTo>
                  <a:pt x="483299" y="234442"/>
                </a:lnTo>
                <a:lnTo>
                  <a:pt x="538571" y="234442"/>
                </a:lnTo>
                <a:lnTo>
                  <a:pt x="552367" y="234442"/>
                </a:lnTo>
                <a:lnTo>
                  <a:pt x="552367" y="193028"/>
                </a:lnTo>
                <a:lnTo>
                  <a:pt x="552367" y="175076"/>
                </a:lnTo>
                <a:lnTo>
                  <a:pt x="303775" y="84072"/>
                </a:lnTo>
                <a:lnTo>
                  <a:pt x="55272" y="175076"/>
                </a:lnTo>
                <a:lnTo>
                  <a:pt x="55272" y="179253"/>
                </a:lnTo>
                <a:lnTo>
                  <a:pt x="510979" y="179253"/>
                </a:lnTo>
                <a:cubicBezTo>
                  <a:pt x="519257" y="179253"/>
                  <a:pt x="524775" y="184763"/>
                  <a:pt x="524775" y="193028"/>
                </a:cubicBezTo>
                <a:cubicBezTo>
                  <a:pt x="524775" y="201293"/>
                  <a:pt x="519257" y="206803"/>
                  <a:pt x="510979" y="206803"/>
                </a:cubicBezTo>
                <a:lnTo>
                  <a:pt x="41387" y="206803"/>
                </a:lnTo>
                <a:cubicBezTo>
                  <a:pt x="33110" y="206803"/>
                  <a:pt x="27592" y="201293"/>
                  <a:pt x="27592" y="193028"/>
                </a:cubicBezTo>
                <a:lnTo>
                  <a:pt x="27592" y="165478"/>
                </a:lnTo>
                <a:cubicBezTo>
                  <a:pt x="27592" y="159968"/>
                  <a:pt x="31775" y="154458"/>
                  <a:pt x="37293" y="153036"/>
                </a:cubicBezTo>
                <a:lnTo>
                  <a:pt x="136712" y="115799"/>
                </a:lnTo>
                <a:cubicBezTo>
                  <a:pt x="161545" y="48257"/>
                  <a:pt x="227853" y="0"/>
                  <a:pt x="303775" y="0"/>
                </a:cubicBezTo>
                <a:close/>
              </a:path>
            </a:pathLst>
          </a:custGeom>
          <a:solidFill>
            <a:srgbClr val="FFFFFF"/>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6" name="Title 1">
            <a:extLst>
              <a:ext uri="{FF2B5EF4-FFF2-40B4-BE49-F238E27FC236}">
                <a16:creationId xmlns:a16="http://schemas.microsoft.com/office/drawing/2014/main" xmlns="" id="{11EC26F4-92B6-40B4-86C6-E300FFB98F70}"/>
              </a:ext>
            </a:extLst>
          </p:cNvPr>
          <p:cNvSpPr txBox="1">
            <a:spLocks/>
          </p:cNvSpPr>
          <p:nvPr/>
        </p:nvSpPr>
        <p:spPr>
          <a:xfrm>
            <a:off x="539552" y="331293"/>
            <a:ext cx="331236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心理与行为的生物基础</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7" name="矩形 16">
            <a:extLst>
              <a:ext uri="{FF2B5EF4-FFF2-40B4-BE49-F238E27FC236}">
                <a16:creationId xmlns:a16="http://schemas.microsoft.com/office/drawing/2014/main" xmlns="" id="{D30A36C7-F1A3-4A1C-8F2F-8ED22F363D4D}"/>
              </a:ext>
            </a:extLst>
          </p:cNvPr>
          <p:cNvSpPr/>
          <p:nvPr/>
        </p:nvSpPr>
        <p:spPr>
          <a:xfrm>
            <a:off x="82758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一、认知活动的生理基础</a:t>
            </a:r>
          </a:p>
        </p:txBody>
      </p:sp>
      <p:sp>
        <p:nvSpPr>
          <p:cNvPr id="43" name="Freeform: Shape 12">
            <a:extLst>
              <a:ext uri="{FF2B5EF4-FFF2-40B4-BE49-F238E27FC236}">
                <a16:creationId xmlns:a16="http://schemas.microsoft.com/office/drawing/2014/main" xmlns="" id="{DEA32DD5-318D-4146-A815-BEA1A876D5A5}"/>
              </a:ext>
            </a:extLst>
          </p:cNvPr>
          <p:cNvSpPr/>
          <p:nvPr/>
        </p:nvSpPr>
        <p:spPr>
          <a:xfrm flipV="1">
            <a:off x="4397015" y="1289943"/>
            <a:ext cx="1409191" cy="1526044"/>
          </a:xfrm>
          <a:custGeom>
            <a:avLst/>
            <a:gdLst>
              <a:gd name="connsiteX0" fmla="*/ 1689100 w 3119522"/>
              <a:gd name="connsiteY0" fmla="*/ 0 h 3378200"/>
              <a:gd name="connsiteX1" fmla="*/ 3089728 w 3119522"/>
              <a:gd name="connsiteY1" fmla="*/ 744708 h 3378200"/>
              <a:gd name="connsiteX2" fmla="*/ 3119522 w 3119522"/>
              <a:gd name="connsiteY2" fmla="*/ 793750 h 3378200"/>
              <a:gd name="connsiteX3" fmla="*/ 2303088 w 3119522"/>
              <a:gd name="connsiteY3" fmla="*/ 793750 h 3378200"/>
              <a:gd name="connsiteX4" fmla="*/ 2296249 w 3119522"/>
              <a:gd name="connsiteY4" fmla="*/ 788636 h 3378200"/>
              <a:gd name="connsiteX5" fmla="*/ 1689100 w 3119522"/>
              <a:gd name="connsiteY5" fmla="*/ 603178 h 3378200"/>
              <a:gd name="connsiteX6" fmla="*/ 603178 w 3119522"/>
              <a:gd name="connsiteY6" fmla="*/ 1689100 h 3378200"/>
              <a:gd name="connsiteX7" fmla="*/ 1689100 w 3119522"/>
              <a:gd name="connsiteY7" fmla="*/ 2775022 h 3378200"/>
              <a:gd name="connsiteX8" fmla="*/ 2296249 w 3119522"/>
              <a:gd name="connsiteY8" fmla="*/ 2589564 h 3378200"/>
              <a:gd name="connsiteX9" fmla="*/ 2303088 w 3119522"/>
              <a:gd name="connsiteY9" fmla="*/ 2584450 h 3378200"/>
              <a:gd name="connsiteX10" fmla="*/ 3119522 w 3119522"/>
              <a:gd name="connsiteY10" fmla="*/ 2584450 h 3378200"/>
              <a:gd name="connsiteX11" fmla="*/ 3089728 w 3119522"/>
              <a:gd name="connsiteY11" fmla="*/ 2633492 h 3378200"/>
              <a:gd name="connsiteX12" fmla="*/ 1689100 w 3119522"/>
              <a:gd name="connsiteY12" fmla="*/ 3378200 h 3378200"/>
              <a:gd name="connsiteX13" fmla="*/ 0 w 3119522"/>
              <a:gd name="connsiteY13" fmla="*/ 1689100 h 3378200"/>
              <a:gd name="connsiteX14" fmla="*/ 1689100 w 3119522"/>
              <a:gd name="connsiteY14" fmla="*/ 0 h 33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19522" h="3378200">
                <a:moveTo>
                  <a:pt x="1689100" y="0"/>
                </a:moveTo>
                <a:cubicBezTo>
                  <a:pt x="2272140" y="0"/>
                  <a:pt x="2786185" y="295405"/>
                  <a:pt x="3089728" y="744708"/>
                </a:cubicBezTo>
                <a:lnTo>
                  <a:pt x="3119522" y="793750"/>
                </a:lnTo>
                <a:lnTo>
                  <a:pt x="2303088" y="793750"/>
                </a:lnTo>
                <a:lnTo>
                  <a:pt x="2296249" y="788636"/>
                </a:lnTo>
                <a:cubicBezTo>
                  <a:pt x="2122935" y="671548"/>
                  <a:pt x="1914002" y="603178"/>
                  <a:pt x="1689100" y="603178"/>
                </a:cubicBezTo>
                <a:cubicBezTo>
                  <a:pt x="1089362" y="603178"/>
                  <a:pt x="603178" y="1089362"/>
                  <a:pt x="603178" y="1689100"/>
                </a:cubicBezTo>
                <a:cubicBezTo>
                  <a:pt x="603178" y="2288838"/>
                  <a:pt x="1089362" y="2775022"/>
                  <a:pt x="1689100" y="2775022"/>
                </a:cubicBezTo>
                <a:cubicBezTo>
                  <a:pt x="1914002" y="2775022"/>
                  <a:pt x="2122935" y="2706653"/>
                  <a:pt x="2296249" y="2589564"/>
                </a:cubicBezTo>
                <a:lnTo>
                  <a:pt x="2303088" y="2584450"/>
                </a:lnTo>
                <a:lnTo>
                  <a:pt x="3119522" y="2584450"/>
                </a:lnTo>
                <a:lnTo>
                  <a:pt x="3089728" y="2633492"/>
                </a:lnTo>
                <a:cubicBezTo>
                  <a:pt x="2786185" y="3082796"/>
                  <a:pt x="2272140" y="3378200"/>
                  <a:pt x="1689100" y="3378200"/>
                </a:cubicBezTo>
                <a:cubicBezTo>
                  <a:pt x="756236" y="3378200"/>
                  <a:pt x="0" y="2621964"/>
                  <a:pt x="0" y="1689100"/>
                </a:cubicBezTo>
                <a:cubicBezTo>
                  <a:pt x="0" y="756236"/>
                  <a:pt x="756236" y="0"/>
                  <a:pt x="1689100" y="0"/>
                </a:cubicBezTo>
                <a:close/>
              </a:path>
            </a:pathLst>
          </a:cu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1" name="Freeform: Shape 7">
            <a:extLst>
              <a:ext uri="{FF2B5EF4-FFF2-40B4-BE49-F238E27FC236}">
                <a16:creationId xmlns:a16="http://schemas.microsoft.com/office/drawing/2014/main" xmlns="" id="{11B91073-62C6-436C-8F8B-78394AEC6FC7}"/>
              </a:ext>
            </a:extLst>
          </p:cNvPr>
          <p:cNvSpPr/>
          <p:nvPr/>
        </p:nvSpPr>
        <p:spPr>
          <a:xfrm flipV="1">
            <a:off x="2987824" y="1268841"/>
            <a:ext cx="1409191" cy="1526044"/>
          </a:xfrm>
          <a:custGeom>
            <a:avLst/>
            <a:gdLst>
              <a:gd name="connsiteX0" fmla="*/ 1430422 w 3119522"/>
              <a:gd name="connsiteY0" fmla="*/ 0 h 3378200"/>
              <a:gd name="connsiteX1" fmla="*/ 3119522 w 3119522"/>
              <a:gd name="connsiteY1" fmla="*/ 1689100 h 3378200"/>
              <a:gd name="connsiteX2" fmla="*/ 1430422 w 3119522"/>
              <a:gd name="connsiteY2" fmla="*/ 3378200 h 3378200"/>
              <a:gd name="connsiteX3" fmla="*/ 29794 w 3119522"/>
              <a:gd name="connsiteY3" fmla="*/ 2633492 h 3378200"/>
              <a:gd name="connsiteX4" fmla="*/ 0 w 3119522"/>
              <a:gd name="connsiteY4" fmla="*/ 2584450 h 3378200"/>
              <a:gd name="connsiteX5" fmla="*/ 816434 w 3119522"/>
              <a:gd name="connsiteY5" fmla="*/ 2584450 h 3378200"/>
              <a:gd name="connsiteX6" fmla="*/ 823273 w 3119522"/>
              <a:gd name="connsiteY6" fmla="*/ 2589564 h 3378200"/>
              <a:gd name="connsiteX7" fmla="*/ 1430422 w 3119522"/>
              <a:gd name="connsiteY7" fmla="*/ 2775022 h 3378200"/>
              <a:gd name="connsiteX8" fmla="*/ 2516344 w 3119522"/>
              <a:gd name="connsiteY8" fmla="*/ 1689100 h 3378200"/>
              <a:gd name="connsiteX9" fmla="*/ 1430422 w 3119522"/>
              <a:gd name="connsiteY9" fmla="*/ 603178 h 3378200"/>
              <a:gd name="connsiteX10" fmla="*/ 823273 w 3119522"/>
              <a:gd name="connsiteY10" fmla="*/ 788636 h 3378200"/>
              <a:gd name="connsiteX11" fmla="*/ 816434 w 3119522"/>
              <a:gd name="connsiteY11" fmla="*/ 793750 h 3378200"/>
              <a:gd name="connsiteX12" fmla="*/ 0 w 3119522"/>
              <a:gd name="connsiteY12" fmla="*/ 793750 h 3378200"/>
              <a:gd name="connsiteX13" fmla="*/ 29794 w 3119522"/>
              <a:gd name="connsiteY13" fmla="*/ 744708 h 3378200"/>
              <a:gd name="connsiteX14" fmla="*/ 1430422 w 3119522"/>
              <a:gd name="connsiteY14" fmla="*/ 0 h 33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19522" h="3378200">
                <a:moveTo>
                  <a:pt x="1430422" y="0"/>
                </a:moveTo>
                <a:cubicBezTo>
                  <a:pt x="2363286" y="0"/>
                  <a:pt x="3119522" y="756236"/>
                  <a:pt x="3119522" y="1689100"/>
                </a:cubicBezTo>
                <a:cubicBezTo>
                  <a:pt x="3119522" y="2621964"/>
                  <a:pt x="2363286" y="3378200"/>
                  <a:pt x="1430422" y="3378200"/>
                </a:cubicBezTo>
                <a:cubicBezTo>
                  <a:pt x="847382" y="3378200"/>
                  <a:pt x="333337" y="3082796"/>
                  <a:pt x="29794" y="2633492"/>
                </a:cubicBezTo>
                <a:lnTo>
                  <a:pt x="0" y="2584450"/>
                </a:lnTo>
                <a:lnTo>
                  <a:pt x="816434" y="2584450"/>
                </a:lnTo>
                <a:lnTo>
                  <a:pt x="823273" y="2589564"/>
                </a:lnTo>
                <a:cubicBezTo>
                  <a:pt x="996587" y="2706653"/>
                  <a:pt x="1205520" y="2775022"/>
                  <a:pt x="1430422" y="2775022"/>
                </a:cubicBezTo>
                <a:cubicBezTo>
                  <a:pt x="2030160" y="2775022"/>
                  <a:pt x="2516344" y="2288838"/>
                  <a:pt x="2516344" y="1689100"/>
                </a:cubicBezTo>
                <a:cubicBezTo>
                  <a:pt x="2516344" y="1089362"/>
                  <a:pt x="2030160" y="603178"/>
                  <a:pt x="1430422" y="603178"/>
                </a:cubicBezTo>
                <a:cubicBezTo>
                  <a:pt x="1205520" y="603178"/>
                  <a:pt x="996587" y="671547"/>
                  <a:pt x="823273" y="788636"/>
                </a:cubicBezTo>
                <a:lnTo>
                  <a:pt x="816434" y="793750"/>
                </a:lnTo>
                <a:lnTo>
                  <a:pt x="0" y="793750"/>
                </a:lnTo>
                <a:lnTo>
                  <a:pt x="29794" y="744708"/>
                </a:lnTo>
                <a:cubicBezTo>
                  <a:pt x="333337" y="295405"/>
                  <a:pt x="847382" y="0"/>
                  <a:pt x="1430422" y="0"/>
                </a:cubicBez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6" name="Freeform: Shape 12">
            <a:extLst>
              <a:ext uri="{FF2B5EF4-FFF2-40B4-BE49-F238E27FC236}">
                <a16:creationId xmlns:a16="http://schemas.microsoft.com/office/drawing/2014/main" xmlns="" id="{4FCF41B1-96B6-48DC-BF4F-FE35CC31E4B7}"/>
              </a:ext>
            </a:extLst>
          </p:cNvPr>
          <p:cNvSpPr/>
          <p:nvPr/>
        </p:nvSpPr>
        <p:spPr>
          <a:xfrm flipV="1">
            <a:off x="4397015" y="2797041"/>
            <a:ext cx="1409191" cy="1526044"/>
          </a:xfrm>
          <a:custGeom>
            <a:avLst/>
            <a:gdLst>
              <a:gd name="connsiteX0" fmla="*/ 1689100 w 3119522"/>
              <a:gd name="connsiteY0" fmla="*/ 0 h 3378200"/>
              <a:gd name="connsiteX1" fmla="*/ 3089728 w 3119522"/>
              <a:gd name="connsiteY1" fmla="*/ 744708 h 3378200"/>
              <a:gd name="connsiteX2" fmla="*/ 3119522 w 3119522"/>
              <a:gd name="connsiteY2" fmla="*/ 793750 h 3378200"/>
              <a:gd name="connsiteX3" fmla="*/ 2303088 w 3119522"/>
              <a:gd name="connsiteY3" fmla="*/ 793750 h 3378200"/>
              <a:gd name="connsiteX4" fmla="*/ 2296249 w 3119522"/>
              <a:gd name="connsiteY4" fmla="*/ 788636 h 3378200"/>
              <a:gd name="connsiteX5" fmla="*/ 1689100 w 3119522"/>
              <a:gd name="connsiteY5" fmla="*/ 603178 h 3378200"/>
              <a:gd name="connsiteX6" fmla="*/ 603178 w 3119522"/>
              <a:gd name="connsiteY6" fmla="*/ 1689100 h 3378200"/>
              <a:gd name="connsiteX7" fmla="*/ 1689100 w 3119522"/>
              <a:gd name="connsiteY7" fmla="*/ 2775022 h 3378200"/>
              <a:gd name="connsiteX8" fmla="*/ 2296249 w 3119522"/>
              <a:gd name="connsiteY8" fmla="*/ 2589564 h 3378200"/>
              <a:gd name="connsiteX9" fmla="*/ 2303088 w 3119522"/>
              <a:gd name="connsiteY9" fmla="*/ 2584450 h 3378200"/>
              <a:gd name="connsiteX10" fmla="*/ 3119522 w 3119522"/>
              <a:gd name="connsiteY10" fmla="*/ 2584450 h 3378200"/>
              <a:gd name="connsiteX11" fmla="*/ 3089728 w 3119522"/>
              <a:gd name="connsiteY11" fmla="*/ 2633492 h 3378200"/>
              <a:gd name="connsiteX12" fmla="*/ 1689100 w 3119522"/>
              <a:gd name="connsiteY12" fmla="*/ 3378200 h 3378200"/>
              <a:gd name="connsiteX13" fmla="*/ 0 w 3119522"/>
              <a:gd name="connsiteY13" fmla="*/ 1689100 h 3378200"/>
              <a:gd name="connsiteX14" fmla="*/ 1689100 w 3119522"/>
              <a:gd name="connsiteY14" fmla="*/ 0 h 33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19522" h="3378200">
                <a:moveTo>
                  <a:pt x="1689100" y="0"/>
                </a:moveTo>
                <a:cubicBezTo>
                  <a:pt x="2272140" y="0"/>
                  <a:pt x="2786185" y="295405"/>
                  <a:pt x="3089728" y="744708"/>
                </a:cubicBezTo>
                <a:lnTo>
                  <a:pt x="3119522" y="793750"/>
                </a:lnTo>
                <a:lnTo>
                  <a:pt x="2303088" y="793750"/>
                </a:lnTo>
                <a:lnTo>
                  <a:pt x="2296249" y="788636"/>
                </a:lnTo>
                <a:cubicBezTo>
                  <a:pt x="2122935" y="671548"/>
                  <a:pt x="1914002" y="603178"/>
                  <a:pt x="1689100" y="603178"/>
                </a:cubicBezTo>
                <a:cubicBezTo>
                  <a:pt x="1089362" y="603178"/>
                  <a:pt x="603178" y="1089362"/>
                  <a:pt x="603178" y="1689100"/>
                </a:cubicBezTo>
                <a:cubicBezTo>
                  <a:pt x="603178" y="2288838"/>
                  <a:pt x="1089362" y="2775022"/>
                  <a:pt x="1689100" y="2775022"/>
                </a:cubicBezTo>
                <a:cubicBezTo>
                  <a:pt x="1914002" y="2775022"/>
                  <a:pt x="2122935" y="2706653"/>
                  <a:pt x="2296249" y="2589564"/>
                </a:cubicBezTo>
                <a:lnTo>
                  <a:pt x="2303088" y="2584450"/>
                </a:lnTo>
                <a:lnTo>
                  <a:pt x="3119522" y="2584450"/>
                </a:lnTo>
                <a:lnTo>
                  <a:pt x="3089728" y="2633492"/>
                </a:lnTo>
                <a:cubicBezTo>
                  <a:pt x="2786185" y="3082796"/>
                  <a:pt x="2272140" y="3378200"/>
                  <a:pt x="1689100" y="3378200"/>
                </a:cubicBezTo>
                <a:cubicBezTo>
                  <a:pt x="756236" y="3378200"/>
                  <a:pt x="0" y="2621964"/>
                  <a:pt x="0" y="1689100"/>
                </a:cubicBezTo>
                <a:cubicBezTo>
                  <a:pt x="0" y="756236"/>
                  <a:pt x="756236" y="0"/>
                  <a:pt x="1689100" y="0"/>
                </a:cubicBezTo>
                <a:close/>
              </a:path>
            </a:pathLst>
          </a:custGeom>
          <a:solidFill>
            <a:srgbClr val="F7691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71" name="Freeform: Shape 7">
            <a:extLst>
              <a:ext uri="{FF2B5EF4-FFF2-40B4-BE49-F238E27FC236}">
                <a16:creationId xmlns:a16="http://schemas.microsoft.com/office/drawing/2014/main" xmlns="" id="{FD839207-B1CB-4774-A0D9-50EA7D077C74}"/>
              </a:ext>
            </a:extLst>
          </p:cNvPr>
          <p:cNvSpPr/>
          <p:nvPr/>
        </p:nvSpPr>
        <p:spPr>
          <a:xfrm flipV="1">
            <a:off x="2987824" y="2775939"/>
            <a:ext cx="1409191" cy="1526044"/>
          </a:xfrm>
          <a:custGeom>
            <a:avLst/>
            <a:gdLst>
              <a:gd name="connsiteX0" fmla="*/ 1430422 w 3119522"/>
              <a:gd name="connsiteY0" fmla="*/ 0 h 3378200"/>
              <a:gd name="connsiteX1" fmla="*/ 3119522 w 3119522"/>
              <a:gd name="connsiteY1" fmla="*/ 1689100 h 3378200"/>
              <a:gd name="connsiteX2" fmla="*/ 1430422 w 3119522"/>
              <a:gd name="connsiteY2" fmla="*/ 3378200 h 3378200"/>
              <a:gd name="connsiteX3" fmla="*/ 29794 w 3119522"/>
              <a:gd name="connsiteY3" fmla="*/ 2633492 h 3378200"/>
              <a:gd name="connsiteX4" fmla="*/ 0 w 3119522"/>
              <a:gd name="connsiteY4" fmla="*/ 2584450 h 3378200"/>
              <a:gd name="connsiteX5" fmla="*/ 816434 w 3119522"/>
              <a:gd name="connsiteY5" fmla="*/ 2584450 h 3378200"/>
              <a:gd name="connsiteX6" fmla="*/ 823273 w 3119522"/>
              <a:gd name="connsiteY6" fmla="*/ 2589564 h 3378200"/>
              <a:gd name="connsiteX7" fmla="*/ 1430422 w 3119522"/>
              <a:gd name="connsiteY7" fmla="*/ 2775022 h 3378200"/>
              <a:gd name="connsiteX8" fmla="*/ 2516344 w 3119522"/>
              <a:gd name="connsiteY8" fmla="*/ 1689100 h 3378200"/>
              <a:gd name="connsiteX9" fmla="*/ 1430422 w 3119522"/>
              <a:gd name="connsiteY9" fmla="*/ 603178 h 3378200"/>
              <a:gd name="connsiteX10" fmla="*/ 823273 w 3119522"/>
              <a:gd name="connsiteY10" fmla="*/ 788636 h 3378200"/>
              <a:gd name="connsiteX11" fmla="*/ 816434 w 3119522"/>
              <a:gd name="connsiteY11" fmla="*/ 793750 h 3378200"/>
              <a:gd name="connsiteX12" fmla="*/ 0 w 3119522"/>
              <a:gd name="connsiteY12" fmla="*/ 793750 h 3378200"/>
              <a:gd name="connsiteX13" fmla="*/ 29794 w 3119522"/>
              <a:gd name="connsiteY13" fmla="*/ 744708 h 3378200"/>
              <a:gd name="connsiteX14" fmla="*/ 1430422 w 3119522"/>
              <a:gd name="connsiteY14" fmla="*/ 0 h 33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19522" h="3378200">
                <a:moveTo>
                  <a:pt x="1430422" y="0"/>
                </a:moveTo>
                <a:cubicBezTo>
                  <a:pt x="2363286" y="0"/>
                  <a:pt x="3119522" y="756236"/>
                  <a:pt x="3119522" y="1689100"/>
                </a:cubicBezTo>
                <a:cubicBezTo>
                  <a:pt x="3119522" y="2621964"/>
                  <a:pt x="2363286" y="3378200"/>
                  <a:pt x="1430422" y="3378200"/>
                </a:cubicBezTo>
                <a:cubicBezTo>
                  <a:pt x="847382" y="3378200"/>
                  <a:pt x="333337" y="3082796"/>
                  <a:pt x="29794" y="2633492"/>
                </a:cubicBezTo>
                <a:lnTo>
                  <a:pt x="0" y="2584450"/>
                </a:lnTo>
                <a:lnTo>
                  <a:pt x="816434" y="2584450"/>
                </a:lnTo>
                <a:lnTo>
                  <a:pt x="823273" y="2589564"/>
                </a:lnTo>
                <a:cubicBezTo>
                  <a:pt x="996587" y="2706653"/>
                  <a:pt x="1205520" y="2775022"/>
                  <a:pt x="1430422" y="2775022"/>
                </a:cubicBezTo>
                <a:cubicBezTo>
                  <a:pt x="2030160" y="2775022"/>
                  <a:pt x="2516344" y="2288838"/>
                  <a:pt x="2516344" y="1689100"/>
                </a:cubicBezTo>
                <a:cubicBezTo>
                  <a:pt x="2516344" y="1089362"/>
                  <a:pt x="2030160" y="603178"/>
                  <a:pt x="1430422" y="603178"/>
                </a:cubicBezTo>
                <a:cubicBezTo>
                  <a:pt x="1205520" y="603178"/>
                  <a:pt x="996587" y="671547"/>
                  <a:pt x="823273" y="788636"/>
                </a:cubicBezTo>
                <a:lnTo>
                  <a:pt x="816434" y="793750"/>
                </a:lnTo>
                <a:lnTo>
                  <a:pt x="0" y="793750"/>
                </a:lnTo>
                <a:lnTo>
                  <a:pt x="29794" y="744708"/>
                </a:lnTo>
                <a:cubicBezTo>
                  <a:pt x="333337" y="295405"/>
                  <a:pt x="847382" y="0"/>
                  <a:pt x="1430422" y="0"/>
                </a:cubicBezTo>
                <a:close/>
              </a:path>
            </a:pathLst>
          </a:custGeom>
          <a:solidFill>
            <a:srgbClr val="F8A72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 name="矩形 4">
            <a:extLst>
              <a:ext uri="{FF2B5EF4-FFF2-40B4-BE49-F238E27FC236}">
                <a16:creationId xmlns:a16="http://schemas.microsoft.com/office/drawing/2014/main" xmlns="" id="{4CC5F004-8F2A-44B3-831F-A089588C1332}"/>
              </a:ext>
            </a:extLst>
          </p:cNvPr>
          <p:cNvSpPr/>
          <p:nvPr/>
        </p:nvSpPr>
        <p:spPr>
          <a:xfrm>
            <a:off x="2804936" y="1837724"/>
            <a:ext cx="1437712" cy="184666"/>
          </a:xfrm>
          <a:prstGeom prst="rect">
            <a:avLst/>
          </a:prstGeom>
        </p:spPr>
        <p:txBody>
          <a:bodyPr wrap="none" lIns="144000" tIns="0" rIns="144000" bIns="0">
            <a:noAutofit/>
          </a:bodyPr>
          <a:lstStyle/>
          <a:p>
            <a:pPr algn="ctr"/>
            <a:r>
              <a:rPr lang="zh-CN" altLang="en-US" sz="2800" b="1" dirty="0">
                <a:solidFill>
                  <a:schemeClr val="accent1"/>
                </a:solidFill>
                <a:latin typeface="+mj-ea"/>
                <a:ea typeface="+mj-ea"/>
                <a:sym typeface="inpin heiti" panose="00000500000000000000" pitchFamily="2" charset="-122"/>
              </a:rPr>
              <a:t>注意</a:t>
            </a:r>
          </a:p>
        </p:txBody>
      </p:sp>
      <p:sp>
        <p:nvSpPr>
          <p:cNvPr id="6" name="矩形 5">
            <a:extLst>
              <a:ext uri="{FF2B5EF4-FFF2-40B4-BE49-F238E27FC236}">
                <a16:creationId xmlns:a16="http://schemas.microsoft.com/office/drawing/2014/main" xmlns="" id="{D31C16F6-3087-414B-BD69-AB8A3D529E48}"/>
              </a:ext>
            </a:extLst>
          </p:cNvPr>
          <p:cNvSpPr/>
          <p:nvPr/>
        </p:nvSpPr>
        <p:spPr>
          <a:xfrm>
            <a:off x="4579903" y="1837724"/>
            <a:ext cx="1437712" cy="184666"/>
          </a:xfrm>
          <a:prstGeom prst="rect">
            <a:avLst/>
          </a:prstGeom>
        </p:spPr>
        <p:txBody>
          <a:bodyPr wrap="none" lIns="144000" tIns="0" rIns="144000" bIns="0">
            <a:noAutofit/>
          </a:bodyPr>
          <a:lstStyle/>
          <a:p>
            <a:pPr algn="ctr"/>
            <a:r>
              <a:rPr lang="zh-CN" altLang="en-US" sz="2800" b="1" dirty="0">
                <a:solidFill>
                  <a:schemeClr val="accent1"/>
                </a:solidFill>
                <a:latin typeface="+mj-ea"/>
                <a:ea typeface="+mj-ea"/>
                <a:sym typeface="inpin heiti" panose="00000500000000000000" pitchFamily="2" charset="-122"/>
              </a:rPr>
              <a:t>感知</a:t>
            </a:r>
          </a:p>
        </p:txBody>
      </p:sp>
      <p:sp>
        <p:nvSpPr>
          <p:cNvPr id="7" name="矩形 6">
            <a:extLst>
              <a:ext uri="{FF2B5EF4-FFF2-40B4-BE49-F238E27FC236}">
                <a16:creationId xmlns:a16="http://schemas.microsoft.com/office/drawing/2014/main" xmlns="" id="{2262D0BC-0FEC-4943-9DDD-3A90B1514775}"/>
              </a:ext>
            </a:extLst>
          </p:cNvPr>
          <p:cNvSpPr/>
          <p:nvPr/>
        </p:nvSpPr>
        <p:spPr>
          <a:xfrm>
            <a:off x="2833624" y="3342666"/>
            <a:ext cx="1437712" cy="184666"/>
          </a:xfrm>
          <a:prstGeom prst="rect">
            <a:avLst/>
          </a:prstGeom>
        </p:spPr>
        <p:txBody>
          <a:bodyPr wrap="none" lIns="144000" tIns="0" rIns="144000" bIns="0">
            <a:noAutofit/>
          </a:bodyPr>
          <a:lstStyle/>
          <a:p>
            <a:pPr algn="ctr"/>
            <a:r>
              <a:rPr lang="zh-CN" altLang="en-US" sz="2800" b="1" dirty="0">
                <a:solidFill>
                  <a:schemeClr val="accent1"/>
                </a:solidFill>
                <a:latin typeface="+mj-ea"/>
                <a:ea typeface="+mj-ea"/>
                <a:sym typeface="inpin heiti" panose="00000500000000000000" pitchFamily="2" charset="-122"/>
              </a:rPr>
              <a:t>记忆</a:t>
            </a:r>
          </a:p>
        </p:txBody>
      </p:sp>
      <p:sp>
        <p:nvSpPr>
          <p:cNvPr id="8" name="矩形 7">
            <a:extLst>
              <a:ext uri="{FF2B5EF4-FFF2-40B4-BE49-F238E27FC236}">
                <a16:creationId xmlns:a16="http://schemas.microsoft.com/office/drawing/2014/main" xmlns="" id="{92A41788-C875-4ED9-8C92-A7682F929D7E}"/>
              </a:ext>
            </a:extLst>
          </p:cNvPr>
          <p:cNvSpPr/>
          <p:nvPr/>
        </p:nvSpPr>
        <p:spPr>
          <a:xfrm>
            <a:off x="4608591" y="3342666"/>
            <a:ext cx="1437712" cy="184666"/>
          </a:xfrm>
          <a:prstGeom prst="rect">
            <a:avLst/>
          </a:prstGeom>
        </p:spPr>
        <p:txBody>
          <a:bodyPr wrap="none" lIns="144000" tIns="0" rIns="144000" bIns="0">
            <a:noAutofit/>
          </a:bodyPr>
          <a:lstStyle/>
          <a:p>
            <a:pPr algn="ctr"/>
            <a:r>
              <a:rPr lang="zh-CN" altLang="en-US" sz="2800" b="1" dirty="0">
                <a:solidFill>
                  <a:schemeClr val="accent1"/>
                </a:solidFill>
                <a:latin typeface="+mj-ea"/>
                <a:ea typeface="+mj-ea"/>
                <a:sym typeface="inpin heiti" panose="00000500000000000000" pitchFamily="2" charset="-122"/>
              </a:rPr>
              <a:t>思维</a:t>
            </a:r>
          </a:p>
        </p:txBody>
      </p:sp>
      <p:sp>
        <p:nvSpPr>
          <p:cNvPr id="79" name="文本框 78">
            <a:extLst>
              <a:ext uri="{FF2B5EF4-FFF2-40B4-BE49-F238E27FC236}">
                <a16:creationId xmlns:a16="http://schemas.microsoft.com/office/drawing/2014/main" xmlns="" id="{CB28E37F-0D0C-4F37-BA13-19D3D80CEB65}"/>
              </a:ext>
            </a:extLst>
          </p:cNvPr>
          <p:cNvSpPr txBox="1"/>
          <p:nvPr/>
        </p:nvSpPr>
        <p:spPr>
          <a:xfrm>
            <a:off x="678393" y="1791557"/>
            <a:ext cx="2232248" cy="461665"/>
          </a:xfrm>
          <a:prstGeom prst="rect">
            <a:avLst/>
          </a:prstGeom>
          <a:noFill/>
        </p:spPr>
        <p:txBody>
          <a:bodyPr wrap="square">
            <a:spAutoFit/>
          </a:bodyPr>
          <a:lstStyle/>
          <a:p>
            <a:pPr algn="r"/>
            <a:r>
              <a:rPr lang="zh-CN" altLang="en-US" sz="1200" dirty="0"/>
              <a:t>注意是心理活动对</a:t>
            </a:r>
            <a:endParaRPr lang="en-US" altLang="zh-CN" sz="1200" dirty="0"/>
          </a:p>
          <a:p>
            <a:pPr algn="r"/>
            <a:r>
              <a:rPr lang="zh-CN" altLang="en-US" sz="1200" dirty="0"/>
              <a:t>一定对象的选择和集中</a:t>
            </a:r>
          </a:p>
        </p:txBody>
      </p:sp>
      <p:sp>
        <p:nvSpPr>
          <p:cNvPr id="10" name="文本框 9">
            <a:extLst>
              <a:ext uri="{FF2B5EF4-FFF2-40B4-BE49-F238E27FC236}">
                <a16:creationId xmlns:a16="http://schemas.microsoft.com/office/drawing/2014/main" xmlns="" id="{DBF4557A-A2A6-458C-A5B1-237FAA409A48}"/>
              </a:ext>
            </a:extLst>
          </p:cNvPr>
          <p:cNvSpPr txBox="1"/>
          <p:nvPr/>
        </p:nvSpPr>
        <p:spPr>
          <a:xfrm>
            <a:off x="1050536" y="3329230"/>
            <a:ext cx="1915424" cy="646331"/>
          </a:xfrm>
          <a:prstGeom prst="rect">
            <a:avLst/>
          </a:prstGeom>
          <a:noFill/>
        </p:spPr>
        <p:txBody>
          <a:bodyPr wrap="square">
            <a:spAutoFit/>
          </a:bodyPr>
          <a:lstStyle/>
          <a:p>
            <a:pPr algn="r"/>
            <a:r>
              <a:rPr lang="zh-CN" altLang="en-US" sz="1200" dirty="0"/>
              <a:t>记忆是对信息的识记、存储和再现，也就是包括“记”和“忆”两个方面</a:t>
            </a:r>
          </a:p>
        </p:txBody>
      </p:sp>
      <p:sp>
        <p:nvSpPr>
          <p:cNvPr id="11" name="文本框 10">
            <a:extLst>
              <a:ext uri="{FF2B5EF4-FFF2-40B4-BE49-F238E27FC236}">
                <a16:creationId xmlns:a16="http://schemas.microsoft.com/office/drawing/2014/main" xmlns="" id="{23B17AD3-CE1C-4E79-89F9-8A99449CF790}"/>
              </a:ext>
            </a:extLst>
          </p:cNvPr>
          <p:cNvSpPr txBox="1"/>
          <p:nvPr/>
        </p:nvSpPr>
        <p:spPr>
          <a:xfrm>
            <a:off x="5876566" y="1786821"/>
            <a:ext cx="2232248" cy="646331"/>
          </a:xfrm>
          <a:prstGeom prst="rect">
            <a:avLst/>
          </a:prstGeom>
          <a:noFill/>
        </p:spPr>
        <p:txBody>
          <a:bodyPr wrap="square">
            <a:spAutoFit/>
          </a:bodyPr>
          <a:lstStyle/>
          <a:p>
            <a:r>
              <a:rPr lang="zh-CN" altLang="en-US" sz="1200" dirty="0"/>
              <a:t>感觉是人们对客观事物个别属性的反映，知觉则是对其各种属性的综合反映</a:t>
            </a:r>
          </a:p>
        </p:txBody>
      </p:sp>
      <p:sp>
        <p:nvSpPr>
          <p:cNvPr id="12" name="文本框 11">
            <a:extLst>
              <a:ext uri="{FF2B5EF4-FFF2-40B4-BE49-F238E27FC236}">
                <a16:creationId xmlns:a16="http://schemas.microsoft.com/office/drawing/2014/main" xmlns="" id="{0EC65EAF-0643-40C3-818A-2849871444E2}"/>
              </a:ext>
            </a:extLst>
          </p:cNvPr>
          <p:cNvSpPr txBox="1"/>
          <p:nvPr/>
        </p:nvSpPr>
        <p:spPr>
          <a:xfrm>
            <a:off x="5931885" y="3324494"/>
            <a:ext cx="2232248" cy="276999"/>
          </a:xfrm>
          <a:prstGeom prst="rect">
            <a:avLst/>
          </a:prstGeom>
          <a:noFill/>
        </p:spPr>
        <p:txBody>
          <a:bodyPr wrap="square">
            <a:spAutoFit/>
          </a:bodyPr>
          <a:lstStyle/>
          <a:p>
            <a:r>
              <a:rPr lang="zh-CN" altLang="en-US" sz="1200" dirty="0"/>
              <a:t>思维的神经学基础非常复杂</a:t>
            </a:r>
          </a:p>
        </p:txBody>
      </p:sp>
      <p:cxnSp>
        <p:nvCxnSpPr>
          <p:cNvPr id="19" name="直接连接符 18">
            <a:extLst>
              <a:ext uri="{FF2B5EF4-FFF2-40B4-BE49-F238E27FC236}">
                <a16:creationId xmlns:a16="http://schemas.microsoft.com/office/drawing/2014/main" xmlns="" id="{8DB2FA5A-D33B-4B41-B31C-AB7B482FCB6E}"/>
              </a:ext>
            </a:extLst>
          </p:cNvPr>
          <p:cNvCxnSpPr>
            <a:cxnSpLocks/>
          </p:cNvCxnSpPr>
          <p:nvPr/>
        </p:nvCxnSpPr>
        <p:spPr>
          <a:xfrm flipH="1">
            <a:off x="611560" y="1131590"/>
            <a:ext cx="1872208"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0" name="等腰三角形 19">
            <a:extLst>
              <a:ext uri="{FF2B5EF4-FFF2-40B4-BE49-F238E27FC236}">
                <a16:creationId xmlns:a16="http://schemas.microsoft.com/office/drawing/2014/main" xmlns="" id="{FC003328-93CF-45FE-9988-2F0D73A22101}"/>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1" name="直接连接符 20">
            <a:extLst>
              <a:ext uri="{FF2B5EF4-FFF2-40B4-BE49-F238E27FC236}">
                <a16:creationId xmlns:a16="http://schemas.microsoft.com/office/drawing/2014/main" xmlns="" id="{A114AE5B-9BA4-4560-85A0-75A5DE90206C}"/>
              </a:ext>
            </a:extLst>
          </p:cNvPr>
          <p:cNvCxnSpPr>
            <a:cxnSpLocks/>
          </p:cNvCxnSpPr>
          <p:nvPr/>
        </p:nvCxnSpPr>
        <p:spPr>
          <a:xfrm>
            <a:off x="3779912" y="521032"/>
            <a:ext cx="536408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2" name="等腰三角形 21">
            <a:extLst>
              <a:ext uri="{FF2B5EF4-FFF2-40B4-BE49-F238E27FC236}">
                <a16:creationId xmlns:a16="http://schemas.microsoft.com/office/drawing/2014/main" xmlns="" id="{63B8EB07-3E5B-4629-B991-C3705B933D6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287827197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任意多边形: 形状 34">
            <a:extLst>
              <a:ext uri="{FF2B5EF4-FFF2-40B4-BE49-F238E27FC236}">
                <a16:creationId xmlns:a16="http://schemas.microsoft.com/office/drawing/2014/main" xmlns="" id="{99E14769-E170-4F25-8868-7C0E1F95C99F}"/>
              </a:ext>
            </a:extLst>
          </p:cNvPr>
          <p:cNvSpPr>
            <a:spLocks/>
          </p:cNvSpPr>
          <p:nvPr/>
        </p:nvSpPr>
        <p:spPr bwMode="auto">
          <a:xfrm>
            <a:off x="7713875" y="693089"/>
            <a:ext cx="196575" cy="196275"/>
          </a:xfrm>
          <a:custGeom>
            <a:avLst/>
            <a:gdLst>
              <a:gd name="connsiteX0" fmla="*/ 497095 w 607639"/>
              <a:gd name="connsiteY0" fmla="*/ 261992 h 606722"/>
              <a:gd name="connsiteX1" fmla="*/ 497095 w 607639"/>
              <a:gd name="connsiteY1" fmla="*/ 468794 h 606722"/>
              <a:gd name="connsiteX2" fmla="*/ 524775 w 607639"/>
              <a:gd name="connsiteY2" fmla="*/ 468794 h 606722"/>
              <a:gd name="connsiteX3" fmla="*/ 524775 w 607639"/>
              <a:gd name="connsiteY3" fmla="*/ 261992 h 606722"/>
              <a:gd name="connsiteX4" fmla="*/ 414320 w 607639"/>
              <a:gd name="connsiteY4" fmla="*/ 261992 h 606722"/>
              <a:gd name="connsiteX5" fmla="*/ 414320 w 607639"/>
              <a:gd name="connsiteY5" fmla="*/ 468794 h 606722"/>
              <a:gd name="connsiteX6" fmla="*/ 469503 w 607639"/>
              <a:gd name="connsiteY6" fmla="*/ 468794 h 606722"/>
              <a:gd name="connsiteX7" fmla="*/ 469503 w 607639"/>
              <a:gd name="connsiteY7" fmla="*/ 261992 h 606722"/>
              <a:gd name="connsiteX8" fmla="*/ 359047 w 607639"/>
              <a:gd name="connsiteY8" fmla="*/ 261992 h 606722"/>
              <a:gd name="connsiteX9" fmla="*/ 359047 w 607639"/>
              <a:gd name="connsiteY9" fmla="*/ 468794 h 606722"/>
              <a:gd name="connsiteX10" fmla="*/ 386639 w 607639"/>
              <a:gd name="connsiteY10" fmla="*/ 468794 h 606722"/>
              <a:gd name="connsiteX11" fmla="*/ 386639 w 607639"/>
              <a:gd name="connsiteY11" fmla="*/ 261992 h 606722"/>
              <a:gd name="connsiteX12" fmla="*/ 276183 w 607639"/>
              <a:gd name="connsiteY12" fmla="*/ 261992 h 606722"/>
              <a:gd name="connsiteX13" fmla="*/ 276183 w 607639"/>
              <a:gd name="connsiteY13" fmla="*/ 468794 h 606722"/>
              <a:gd name="connsiteX14" fmla="*/ 331456 w 607639"/>
              <a:gd name="connsiteY14" fmla="*/ 468794 h 606722"/>
              <a:gd name="connsiteX15" fmla="*/ 331456 w 607639"/>
              <a:gd name="connsiteY15" fmla="*/ 261992 h 606722"/>
              <a:gd name="connsiteX16" fmla="*/ 220911 w 607639"/>
              <a:gd name="connsiteY16" fmla="*/ 261992 h 606722"/>
              <a:gd name="connsiteX17" fmla="*/ 220911 w 607639"/>
              <a:gd name="connsiteY17" fmla="*/ 468794 h 606722"/>
              <a:gd name="connsiteX18" fmla="*/ 248592 w 607639"/>
              <a:gd name="connsiteY18" fmla="*/ 468794 h 606722"/>
              <a:gd name="connsiteX19" fmla="*/ 248592 w 607639"/>
              <a:gd name="connsiteY19" fmla="*/ 261992 h 606722"/>
              <a:gd name="connsiteX20" fmla="*/ 138136 w 607639"/>
              <a:gd name="connsiteY20" fmla="*/ 261992 h 606722"/>
              <a:gd name="connsiteX21" fmla="*/ 138136 w 607639"/>
              <a:gd name="connsiteY21" fmla="*/ 468794 h 606722"/>
              <a:gd name="connsiteX22" fmla="*/ 193319 w 607639"/>
              <a:gd name="connsiteY22" fmla="*/ 468794 h 606722"/>
              <a:gd name="connsiteX23" fmla="*/ 193319 w 607639"/>
              <a:gd name="connsiteY23" fmla="*/ 261992 h 606722"/>
              <a:gd name="connsiteX24" fmla="*/ 82864 w 607639"/>
              <a:gd name="connsiteY24" fmla="*/ 261992 h 606722"/>
              <a:gd name="connsiteX25" fmla="*/ 82864 w 607639"/>
              <a:gd name="connsiteY25" fmla="*/ 468794 h 606722"/>
              <a:gd name="connsiteX26" fmla="*/ 110455 w 607639"/>
              <a:gd name="connsiteY26" fmla="*/ 468794 h 606722"/>
              <a:gd name="connsiteX27" fmla="*/ 110455 w 607639"/>
              <a:gd name="connsiteY27" fmla="*/ 261992 h 606722"/>
              <a:gd name="connsiteX28" fmla="*/ 303820 w 607639"/>
              <a:gd name="connsiteY28" fmla="*/ 110294 h 606722"/>
              <a:gd name="connsiteX29" fmla="*/ 331447 w 607639"/>
              <a:gd name="connsiteY29" fmla="*/ 137885 h 606722"/>
              <a:gd name="connsiteX30" fmla="*/ 303820 w 607639"/>
              <a:gd name="connsiteY30" fmla="*/ 165476 h 606722"/>
              <a:gd name="connsiteX31" fmla="*/ 276193 w 607639"/>
              <a:gd name="connsiteY31" fmla="*/ 137885 h 606722"/>
              <a:gd name="connsiteX32" fmla="*/ 303820 w 607639"/>
              <a:gd name="connsiteY32" fmla="*/ 110294 h 606722"/>
              <a:gd name="connsiteX33" fmla="*/ 303775 w 607639"/>
              <a:gd name="connsiteY33" fmla="*/ 27550 h 606722"/>
              <a:gd name="connsiteX34" fmla="*/ 174005 w 607639"/>
              <a:gd name="connsiteY34" fmla="*/ 103446 h 606722"/>
              <a:gd name="connsiteX35" fmla="*/ 299681 w 607639"/>
              <a:gd name="connsiteY35" fmla="*/ 56522 h 606722"/>
              <a:gd name="connsiteX36" fmla="*/ 309293 w 607639"/>
              <a:gd name="connsiteY36" fmla="*/ 55189 h 606722"/>
              <a:gd name="connsiteX37" fmla="*/ 434969 w 607639"/>
              <a:gd name="connsiteY37" fmla="*/ 102024 h 606722"/>
              <a:gd name="connsiteX38" fmla="*/ 303775 w 607639"/>
              <a:gd name="connsiteY38" fmla="*/ 27550 h 606722"/>
              <a:gd name="connsiteX39" fmla="*/ 303775 w 607639"/>
              <a:gd name="connsiteY39" fmla="*/ 0 h 606722"/>
              <a:gd name="connsiteX40" fmla="*/ 470927 w 607639"/>
              <a:gd name="connsiteY40" fmla="*/ 115799 h 606722"/>
              <a:gd name="connsiteX41" fmla="*/ 570346 w 607639"/>
              <a:gd name="connsiteY41" fmla="*/ 153036 h 606722"/>
              <a:gd name="connsiteX42" fmla="*/ 579958 w 607639"/>
              <a:gd name="connsiteY42" fmla="*/ 165478 h 606722"/>
              <a:gd name="connsiteX43" fmla="*/ 579958 w 607639"/>
              <a:gd name="connsiteY43" fmla="*/ 193028 h 606722"/>
              <a:gd name="connsiteX44" fmla="*/ 579958 w 607639"/>
              <a:gd name="connsiteY44" fmla="*/ 248217 h 606722"/>
              <a:gd name="connsiteX45" fmla="*/ 566163 w 607639"/>
              <a:gd name="connsiteY45" fmla="*/ 261992 h 606722"/>
              <a:gd name="connsiteX46" fmla="*/ 552367 w 607639"/>
              <a:gd name="connsiteY46" fmla="*/ 261992 h 606722"/>
              <a:gd name="connsiteX47" fmla="*/ 552367 w 607639"/>
              <a:gd name="connsiteY47" fmla="*/ 468794 h 606722"/>
              <a:gd name="connsiteX48" fmla="*/ 566163 w 607639"/>
              <a:gd name="connsiteY48" fmla="*/ 468794 h 606722"/>
              <a:gd name="connsiteX49" fmla="*/ 579958 w 607639"/>
              <a:gd name="connsiteY49" fmla="*/ 482569 h 606722"/>
              <a:gd name="connsiteX50" fmla="*/ 566163 w 607639"/>
              <a:gd name="connsiteY50" fmla="*/ 496344 h 606722"/>
              <a:gd name="connsiteX51" fmla="*/ 538571 w 607639"/>
              <a:gd name="connsiteY51" fmla="*/ 496344 h 606722"/>
              <a:gd name="connsiteX52" fmla="*/ 483299 w 607639"/>
              <a:gd name="connsiteY52" fmla="*/ 496344 h 606722"/>
              <a:gd name="connsiteX53" fmla="*/ 400435 w 607639"/>
              <a:gd name="connsiteY53" fmla="*/ 496344 h 606722"/>
              <a:gd name="connsiteX54" fmla="*/ 345252 w 607639"/>
              <a:gd name="connsiteY54" fmla="*/ 496344 h 606722"/>
              <a:gd name="connsiteX55" fmla="*/ 262387 w 607639"/>
              <a:gd name="connsiteY55" fmla="*/ 496344 h 606722"/>
              <a:gd name="connsiteX56" fmla="*/ 207115 w 607639"/>
              <a:gd name="connsiteY56" fmla="*/ 496344 h 606722"/>
              <a:gd name="connsiteX57" fmla="*/ 124251 w 607639"/>
              <a:gd name="connsiteY57" fmla="*/ 496344 h 606722"/>
              <a:gd name="connsiteX58" fmla="*/ 69068 w 607639"/>
              <a:gd name="connsiteY58" fmla="*/ 496344 h 606722"/>
              <a:gd name="connsiteX59" fmla="*/ 55272 w 607639"/>
              <a:gd name="connsiteY59" fmla="*/ 496344 h 606722"/>
              <a:gd name="connsiteX60" fmla="*/ 55272 w 607639"/>
              <a:gd name="connsiteY60" fmla="*/ 537758 h 606722"/>
              <a:gd name="connsiteX61" fmla="*/ 41387 w 607639"/>
              <a:gd name="connsiteY61" fmla="*/ 551533 h 606722"/>
              <a:gd name="connsiteX62" fmla="*/ 27592 w 607639"/>
              <a:gd name="connsiteY62" fmla="*/ 551533 h 606722"/>
              <a:gd name="connsiteX63" fmla="*/ 27592 w 607639"/>
              <a:gd name="connsiteY63" fmla="*/ 579083 h 606722"/>
              <a:gd name="connsiteX64" fmla="*/ 579958 w 607639"/>
              <a:gd name="connsiteY64" fmla="*/ 579083 h 606722"/>
              <a:gd name="connsiteX65" fmla="*/ 579958 w 607639"/>
              <a:gd name="connsiteY65" fmla="*/ 551533 h 606722"/>
              <a:gd name="connsiteX66" fmla="*/ 96660 w 607639"/>
              <a:gd name="connsiteY66" fmla="*/ 551533 h 606722"/>
              <a:gd name="connsiteX67" fmla="*/ 82864 w 607639"/>
              <a:gd name="connsiteY67" fmla="*/ 537758 h 606722"/>
              <a:gd name="connsiteX68" fmla="*/ 96660 w 607639"/>
              <a:gd name="connsiteY68" fmla="*/ 523983 h 606722"/>
              <a:gd name="connsiteX69" fmla="*/ 593843 w 607639"/>
              <a:gd name="connsiteY69" fmla="*/ 523983 h 606722"/>
              <a:gd name="connsiteX70" fmla="*/ 607639 w 607639"/>
              <a:gd name="connsiteY70" fmla="*/ 537758 h 606722"/>
              <a:gd name="connsiteX71" fmla="*/ 607639 w 607639"/>
              <a:gd name="connsiteY71" fmla="*/ 592947 h 606722"/>
              <a:gd name="connsiteX72" fmla="*/ 593843 w 607639"/>
              <a:gd name="connsiteY72" fmla="*/ 606722 h 606722"/>
              <a:gd name="connsiteX73" fmla="*/ 13796 w 607639"/>
              <a:gd name="connsiteY73" fmla="*/ 606722 h 606722"/>
              <a:gd name="connsiteX74" fmla="*/ 0 w 607639"/>
              <a:gd name="connsiteY74" fmla="*/ 592947 h 606722"/>
              <a:gd name="connsiteX75" fmla="*/ 0 w 607639"/>
              <a:gd name="connsiteY75" fmla="*/ 537758 h 606722"/>
              <a:gd name="connsiteX76" fmla="*/ 13796 w 607639"/>
              <a:gd name="connsiteY76" fmla="*/ 523983 h 606722"/>
              <a:gd name="connsiteX77" fmla="*/ 27592 w 607639"/>
              <a:gd name="connsiteY77" fmla="*/ 523983 h 606722"/>
              <a:gd name="connsiteX78" fmla="*/ 27592 w 607639"/>
              <a:gd name="connsiteY78" fmla="*/ 482569 h 606722"/>
              <a:gd name="connsiteX79" fmla="*/ 41387 w 607639"/>
              <a:gd name="connsiteY79" fmla="*/ 468794 h 606722"/>
              <a:gd name="connsiteX80" fmla="*/ 55272 w 607639"/>
              <a:gd name="connsiteY80" fmla="*/ 468794 h 606722"/>
              <a:gd name="connsiteX81" fmla="*/ 55272 w 607639"/>
              <a:gd name="connsiteY81" fmla="*/ 261992 h 606722"/>
              <a:gd name="connsiteX82" fmla="*/ 41387 w 607639"/>
              <a:gd name="connsiteY82" fmla="*/ 261992 h 606722"/>
              <a:gd name="connsiteX83" fmla="*/ 27592 w 607639"/>
              <a:gd name="connsiteY83" fmla="*/ 248217 h 606722"/>
              <a:gd name="connsiteX84" fmla="*/ 41387 w 607639"/>
              <a:gd name="connsiteY84" fmla="*/ 234442 h 606722"/>
              <a:gd name="connsiteX85" fmla="*/ 69068 w 607639"/>
              <a:gd name="connsiteY85" fmla="*/ 234442 h 606722"/>
              <a:gd name="connsiteX86" fmla="*/ 124251 w 607639"/>
              <a:gd name="connsiteY86" fmla="*/ 234442 h 606722"/>
              <a:gd name="connsiteX87" fmla="*/ 207115 w 607639"/>
              <a:gd name="connsiteY87" fmla="*/ 234442 h 606722"/>
              <a:gd name="connsiteX88" fmla="*/ 262387 w 607639"/>
              <a:gd name="connsiteY88" fmla="*/ 234442 h 606722"/>
              <a:gd name="connsiteX89" fmla="*/ 345252 w 607639"/>
              <a:gd name="connsiteY89" fmla="*/ 234442 h 606722"/>
              <a:gd name="connsiteX90" fmla="*/ 400435 w 607639"/>
              <a:gd name="connsiteY90" fmla="*/ 234442 h 606722"/>
              <a:gd name="connsiteX91" fmla="*/ 483299 w 607639"/>
              <a:gd name="connsiteY91" fmla="*/ 234442 h 606722"/>
              <a:gd name="connsiteX92" fmla="*/ 538571 w 607639"/>
              <a:gd name="connsiteY92" fmla="*/ 234442 h 606722"/>
              <a:gd name="connsiteX93" fmla="*/ 552367 w 607639"/>
              <a:gd name="connsiteY93" fmla="*/ 234442 h 606722"/>
              <a:gd name="connsiteX94" fmla="*/ 552367 w 607639"/>
              <a:gd name="connsiteY94" fmla="*/ 193028 h 606722"/>
              <a:gd name="connsiteX95" fmla="*/ 552367 w 607639"/>
              <a:gd name="connsiteY95" fmla="*/ 175076 h 606722"/>
              <a:gd name="connsiteX96" fmla="*/ 303775 w 607639"/>
              <a:gd name="connsiteY96" fmla="*/ 84072 h 606722"/>
              <a:gd name="connsiteX97" fmla="*/ 55272 w 607639"/>
              <a:gd name="connsiteY97" fmla="*/ 175076 h 606722"/>
              <a:gd name="connsiteX98" fmla="*/ 55272 w 607639"/>
              <a:gd name="connsiteY98" fmla="*/ 179253 h 606722"/>
              <a:gd name="connsiteX99" fmla="*/ 510979 w 607639"/>
              <a:gd name="connsiteY99" fmla="*/ 179253 h 606722"/>
              <a:gd name="connsiteX100" fmla="*/ 524775 w 607639"/>
              <a:gd name="connsiteY100" fmla="*/ 193028 h 606722"/>
              <a:gd name="connsiteX101" fmla="*/ 510979 w 607639"/>
              <a:gd name="connsiteY101" fmla="*/ 206803 h 606722"/>
              <a:gd name="connsiteX102" fmla="*/ 41387 w 607639"/>
              <a:gd name="connsiteY102" fmla="*/ 206803 h 606722"/>
              <a:gd name="connsiteX103" fmla="*/ 27592 w 607639"/>
              <a:gd name="connsiteY103" fmla="*/ 193028 h 606722"/>
              <a:gd name="connsiteX104" fmla="*/ 27592 w 607639"/>
              <a:gd name="connsiteY104" fmla="*/ 165478 h 606722"/>
              <a:gd name="connsiteX105" fmla="*/ 37293 w 607639"/>
              <a:gd name="connsiteY105" fmla="*/ 153036 h 606722"/>
              <a:gd name="connsiteX106" fmla="*/ 136712 w 607639"/>
              <a:gd name="connsiteY106" fmla="*/ 115799 h 606722"/>
              <a:gd name="connsiteX107" fmla="*/ 303775 w 607639"/>
              <a:gd name="connsiteY10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607639" h="606722">
                <a:moveTo>
                  <a:pt x="497095" y="261992"/>
                </a:moveTo>
                <a:lnTo>
                  <a:pt x="497095" y="468794"/>
                </a:lnTo>
                <a:lnTo>
                  <a:pt x="524775" y="468794"/>
                </a:lnTo>
                <a:lnTo>
                  <a:pt x="524775" y="261992"/>
                </a:lnTo>
                <a:close/>
                <a:moveTo>
                  <a:pt x="414320" y="261992"/>
                </a:moveTo>
                <a:lnTo>
                  <a:pt x="414320" y="468794"/>
                </a:lnTo>
                <a:lnTo>
                  <a:pt x="469503" y="468794"/>
                </a:lnTo>
                <a:lnTo>
                  <a:pt x="469503" y="261992"/>
                </a:lnTo>
                <a:close/>
                <a:moveTo>
                  <a:pt x="359047" y="261992"/>
                </a:moveTo>
                <a:lnTo>
                  <a:pt x="359047" y="468794"/>
                </a:lnTo>
                <a:lnTo>
                  <a:pt x="386639" y="468794"/>
                </a:lnTo>
                <a:lnTo>
                  <a:pt x="386639" y="261992"/>
                </a:lnTo>
                <a:close/>
                <a:moveTo>
                  <a:pt x="276183" y="261992"/>
                </a:moveTo>
                <a:lnTo>
                  <a:pt x="276183" y="468794"/>
                </a:lnTo>
                <a:lnTo>
                  <a:pt x="331456" y="468794"/>
                </a:lnTo>
                <a:lnTo>
                  <a:pt x="331456" y="261992"/>
                </a:lnTo>
                <a:close/>
                <a:moveTo>
                  <a:pt x="220911" y="261992"/>
                </a:moveTo>
                <a:lnTo>
                  <a:pt x="220911" y="468794"/>
                </a:lnTo>
                <a:lnTo>
                  <a:pt x="248592" y="468794"/>
                </a:lnTo>
                <a:lnTo>
                  <a:pt x="248592" y="261992"/>
                </a:lnTo>
                <a:close/>
                <a:moveTo>
                  <a:pt x="138136" y="261992"/>
                </a:moveTo>
                <a:lnTo>
                  <a:pt x="138136" y="468794"/>
                </a:lnTo>
                <a:lnTo>
                  <a:pt x="193319" y="468794"/>
                </a:lnTo>
                <a:lnTo>
                  <a:pt x="193319" y="261992"/>
                </a:lnTo>
                <a:close/>
                <a:moveTo>
                  <a:pt x="82864" y="261992"/>
                </a:moveTo>
                <a:lnTo>
                  <a:pt x="82864" y="468794"/>
                </a:lnTo>
                <a:lnTo>
                  <a:pt x="110455" y="468794"/>
                </a:lnTo>
                <a:lnTo>
                  <a:pt x="110455" y="261992"/>
                </a:lnTo>
                <a:close/>
                <a:moveTo>
                  <a:pt x="303820" y="110294"/>
                </a:moveTo>
                <a:cubicBezTo>
                  <a:pt x="319078" y="110294"/>
                  <a:pt x="331447" y="122647"/>
                  <a:pt x="331447" y="137885"/>
                </a:cubicBezTo>
                <a:cubicBezTo>
                  <a:pt x="331447" y="153123"/>
                  <a:pt x="319078" y="165476"/>
                  <a:pt x="303820" y="165476"/>
                </a:cubicBezTo>
                <a:cubicBezTo>
                  <a:pt x="288562" y="165476"/>
                  <a:pt x="276193" y="153123"/>
                  <a:pt x="276193" y="137885"/>
                </a:cubicBezTo>
                <a:cubicBezTo>
                  <a:pt x="276193" y="122647"/>
                  <a:pt x="288562" y="110294"/>
                  <a:pt x="303820" y="110294"/>
                </a:cubicBezTo>
                <a:close/>
                <a:moveTo>
                  <a:pt x="303775" y="27550"/>
                </a:moveTo>
                <a:cubicBezTo>
                  <a:pt x="248592" y="27550"/>
                  <a:pt x="198838" y="57944"/>
                  <a:pt x="174005" y="103446"/>
                </a:cubicBezTo>
                <a:lnTo>
                  <a:pt x="299681" y="56522"/>
                </a:lnTo>
                <a:cubicBezTo>
                  <a:pt x="302440" y="55189"/>
                  <a:pt x="305199" y="55189"/>
                  <a:pt x="309293" y="55189"/>
                </a:cubicBezTo>
                <a:lnTo>
                  <a:pt x="434969" y="102024"/>
                </a:lnTo>
                <a:cubicBezTo>
                  <a:pt x="408712" y="57944"/>
                  <a:pt x="359047" y="27550"/>
                  <a:pt x="303775" y="27550"/>
                </a:cubicBezTo>
                <a:close/>
                <a:moveTo>
                  <a:pt x="303775" y="0"/>
                </a:moveTo>
                <a:cubicBezTo>
                  <a:pt x="379786" y="0"/>
                  <a:pt x="446006" y="48257"/>
                  <a:pt x="470927" y="115799"/>
                </a:cubicBezTo>
                <a:lnTo>
                  <a:pt x="570346" y="153036"/>
                </a:lnTo>
                <a:cubicBezTo>
                  <a:pt x="575864" y="154458"/>
                  <a:pt x="579958" y="159968"/>
                  <a:pt x="579958" y="165478"/>
                </a:cubicBezTo>
                <a:lnTo>
                  <a:pt x="579958" y="193028"/>
                </a:lnTo>
                <a:lnTo>
                  <a:pt x="579958" y="248217"/>
                </a:lnTo>
                <a:cubicBezTo>
                  <a:pt x="579958" y="256482"/>
                  <a:pt x="574440" y="261992"/>
                  <a:pt x="566163" y="261992"/>
                </a:cubicBezTo>
                <a:lnTo>
                  <a:pt x="552367" y="261992"/>
                </a:lnTo>
                <a:lnTo>
                  <a:pt x="552367" y="468794"/>
                </a:lnTo>
                <a:lnTo>
                  <a:pt x="566163" y="468794"/>
                </a:lnTo>
                <a:cubicBezTo>
                  <a:pt x="574440" y="468794"/>
                  <a:pt x="579958" y="474304"/>
                  <a:pt x="579958" y="482569"/>
                </a:cubicBezTo>
                <a:cubicBezTo>
                  <a:pt x="579958" y="490834"/>
                  <a:pt x="574440" y="496344"/>
                  <a:pt x="566163" y="496344"/>
                </a:cubicBezTo>
                <a:lnTo>
                  <a:pt x="538571" y="496344"/>
                </a:lnTo>
                <a:lnTo>
                  <a:pt x="483299" y="496344"/>
                </a:lnTo>
                <a:lnTo>
                  <a:pt x="400435" y="496344"/>
                </a:lnTo>
                <a:lnTo>
                  <a:pt x="345252" y="496344"/>
                </a:lnTo>
                <a:lnTo>
                  <a:pt x="262387" y="496344"/>
                </a:lnTo>
                <a:lnTo>
                  <a:pt x="207115" y="496344"/>
                </a:lnTo>
                <a:lnTo>
                  <a:pt x="124251" y="496344"/>
                </a:lnTo>
                <a:lnTo>
                  <a:pt x="69068" y="496344"/>
                </a:lnTo>
                <a:lnTo>
                  <a:pt x="55272" y="496344"/>
                </a:lnTo>
                <a:lnTo>
                  <a:pt x="55272" y="537758"/>
                </a:lnTo>
                <a:cubicBezTo>
                  <a:pt x="55272" y="546023"/>
                  <a:pt x="49754" y="551533"/>
                  <a:pt x="41387" y="551533"/>
                </a:cubicBezTo>
                <a:lnTo>
                  <a:pt x="27592" y="551533"/>
                </a:lnTo>
                <a:lnTo>
                  <a:pt x="27592" y="579083"/>
                </a:lnTo>
                <a:lnTo>
                  <a:pt x="579958" y="579083"/>
                </a:lnTo>
                <a:lnTo>
                  <a:pt x="579958" y="551533"/>
                </a:lnTo>
                <a:lnTo>
                  <a:pt x="96660" y="551533"/>
                </a:lnTo>
                <a:cubicBezTo>
                  <a:pt x="88382" y="551533"/>
                  <a:pt x="82864" y="546023"/>
                  <a:pt x="82864" y="537758"/>
                </a:cubicBezTo>
                <a:cubicBezTo>
                  <a:pt x="82864" y="529493"/>
                  <a:pt x="88382" y="523983"/>
                  <a:pt x="96660" y="523983"/>
                </a:cubicBezTo>
                <a:lnTo>
                  <a:pt x="593843" y="523983"/>
                </a:lnTo>
                <a:cubicBezTo>
                  <a:pt x="602121" y="523983"/>
                  <a:pt x="607639" y="529493"/>
                  <a:pt x="607639" y="537758"/>
                </a:cubicBezTo>
                <a:lnTo>
                  <a:pt x="607639" y="592947"/>
                </a:lnTo>
                <a:cubicBezTo>
                  <a:pt x="607639" y="601212"/>
                  <a:pt x="602121" y="606722"/>
                  <a:pt x="593843" y="606722"/>
                </a:cubicBezTo>
                <a:lnTo>
                  <a:pt x="13796" y="606722"/>
                </a:lnTo>
                <a:cubicBezTo>
                  <a:pt x="5518" y="606722"/>
                  <a:pt x="0" y="601212"/>
                  <a:pt x="0" y="592947"/>
                </a:cubicBezTo>
                <a:lnTo>
                  <a:pt x="0" y="537758"/>
                </a:lnTo>
                <a:cubicBezTo>
                  <a:pt x="0" y="529493"/>
                  <a:pt x="5518" y="523983"/>
                  <a:pt x="13796" y="523983"/>
                </a:cubicBezTo>
                <a:lnTo>
                  <a:pt x="27592" y="523983"/>
                </a:lnTo>
                <a:lnTo>
                  <a:pt x="27592" y="482569"/>
                </a:lnTo>
                <a:cubicBezTo>
                  <a:pt x="27592" y="474304"/>
                  <a:pt x="33110" y="468794"/>
                  <a:pt x="41387" y="468794"/>
                </a:cubicBezTo>
                <a:lnTo>
                  <a:pt x="55272" y="468794"/>
                </a:lnTo>
                <a:lnTo>
                  <a:pt x="55272" y="261992"/>
                </a:lnTo>
                <a:lnTo>
                  <a:pt x="41387" y="261992"/>
                </a:lnTo>
                <a:cubicBezTo>
                  <a:pt x="33110" y="261992"/>
                  <a:pt x="27592" y="256482"/>
                  <a:pt x="27592" y="248217"/>
                </a:cubicBezTo>
                <a:cubicBezTo>
                  <a:pt x="27592" y="239952"/>
                  <a:pt x="33110" y="234442"/>
                  <a:pt x="41387" y="234442"/>
                </a:cubicBezTo>
                <a:lnTo>
                  <a:pt x="69068" y="234442"/>
                </a:lnTo>
                <a:lnTo>
                  <a:pt x="124251" y="234442"/>
                </a:lnTo>
                <a:lnTo>
                  <a:pt x="207115" y="234442"/>
                </a:lnTo>
                <a:lnTo>
                  <a:pt x="262387" y="234442"/>
                </a:lnTo>
                <a:lnTo>
                  <a:pt x="345252" y="234442"/>
                </a:lnTo>
                <a:lnTo>
                  <a:pt x="400435" y="234442"/>
                </a:lnTo>
                <a:lnTo>
                  <a:pt x="483299" y="234442"/>
                </a:lnTo>
                <a:lnTo>
                  <a:pt x="538571" y="234442"/>
                </a:lnTo>
                <a:lnTo>
                  <a:pt x="552367" y="234442"/>
                </a:lnTo>
                <a:lnTo>
                  <a:pt x="552367" y="193028"/>
                </a:lnTo>
                <a:lnTo>
                  <a:pt x="552367" y="175076"/>
                </a:lnTo>
                <a:lnTo>
                  <a:pt x="303775" y="84072"/>
                </a:lnTo>
                <a:lnTo>
                  <a:pt x="55272" y="175076"/>
                </a:lnTo>
                <a:lnTo>
                  <a:pt x="55272" y="179253"/>
                </a:lnTo>
                <a:lnTo>
                  <a:pt x="510979" y="179253"/>
                </a:lnTo>
                <a:cubicBezTo>
                  <a:pt x="519257" y="179253"/>
                  <a:pt x="524775" y="184763"/>
                  <a:pt x="524775" y="193028"/>
                </a:cubicBezTo>
                <a:cubicBezTo>
                  <a:pt x="524775" y="201293"/>
                  <a:pt x="519257" y="206803"/>
                  <a:pt x="510979" y="206803"/>
                </a:cubicBezTo>
                <a:lnTo>
                  <a:pt x="41387" y="206803"/>
                </a:lnTo>
                <a:cubicBezTo>
                  <a:pt x="33110" y="206803"/>
                  <a:pt x="27592" y="201293"/>
                  <a:pt x="27592" y="193028"/>
                </a:cubicBezTo>
                <a:lnTo>
                  <a:pt x="27592" y="165478"/>
                </a:lnTo>
                <a:cubicBezTo>
                  <a:pt x="27592" y="159968"/>
                  <a:pt x="31775" y="154458"/>
                  <a:pt x="37293" y="153036"/>
                </a:cubicBezTo>
                <a:lnTo>
                  <a:pt x="136712" y="115799"/>
                </a:lnTo>
                <a:cubicBezTo>
                  <a:pt x="161545" y="48257"/>
                  <a:pt x="227853" y="0"/>
                  <a:pt x="303775" y="0"/>
                </a:cubicBezTo>
                <a:close/>
              </a:path>
            </a:pathLst>
          </a:custGeom>
          <a:solidFill>
            <a:srgbClr val="FFFFFF"/>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6" name="Title 1">
            <a:extLst>
              <a:ext uri="{FF2B5EF4-FFF2-40B4-BE49-F238E27FC236}">
                <a16:creationId xmlns:a16="http://schemas.microsoft.com/office/drawing/2014/main" xmlns="" id="{11EC26F4-92B6-40B4-86C6-E300FFB98F70}"/>
              </a:ext>
            </a:extLst>
          </p:cNvPr>
          <p:cNvSpPr txBox="1">
            <a:spLocks/>
          </p:cNvSpPr>
          <p:nvPr/>
        </p:nvSpPr>
        <p:spPr>
          <a:xfrm>
            <a:off x="539552" y="331293"/>
            <a:ext cx="331236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心理与行为的生物基础</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7" name="矩形 16">
            <a:extLst>
              <a:ext uri="{FF2B5EF4-FFF2-40B4-BE49-F238E27FC236}">
                <a16:creationId xmlns:a16="http://schemas.microsoft.com/office/drawing/2014/main" xmlns="" id="{D30A36C7-F1A3-4A1C-8F2F-8ED22F363D4D}"/>
              </a:ext>
            </a:extLst>
          </p:cNvPr>
          <p:cNvSpPr/>
          <p:nvPr/>
        </p:nvSpPr>
        <p:spPr>
          <a:xfrm>
            <a:off x="82758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一、认知活动的生理基础</a:t>
            </a:r>
          </a:p>
        </p:txBody>
      </p:sp>
      <p:cxnSp>
        <p:nvCxnSpPr>
          <p:cNvPr id="19" name="直接连接符 18">
            <a:extLst>
              <a:ext uri="{FF2B5EF4-FFF2-40B4-BE49-F238E27FC236}">
                <a16:creationId xmlns:a16="http://schemas.microsoft.com/office/drawing/2014/main" xmlns="" id="{8DB2FA5A-D33B-4B41-B31C-AB7B482FCB6E}"/>
              </a:ext>
            </a:extLst>
          </p:cNvPr>
          <p:cNvCxnSpPr>
            <a:cxnSpLocks/>
          </p:cNvCxnSpPr>
          <p:nvPr/>
        </p:nvCxnSpPr>
        <p:spPr>
          <a:xfrm flipH="1">
            <a:off x="611560" y="1131590"/>
            <a:ext cx="1872208"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0" name="等腰三角形 19">
            <a:extLst>
              <a:ext uri="{FF2B5EF4-FFF2-40B4-BE49-F238E27FC236}">
                <a16:creationId xmlns:a16="http://schemas.microsoft.com/office/drawing/2014/main" xmlns="" id="{FC003328-93CF-45FE-9988-2F0D73A22101}"/>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1" name="直接连接符 20">
            <a:extLst>
              <a:ext uri="{FF2B5EF4-FFF2-40B4-BE49-F238E27FC236}">
                <a16:creationId xmlns:a16="http://schemas.microsoft.com/office/drawing/2014/main" xmlns="" id="{A114AE5B-9BA4-4560-85A0-75A5DE90206C}"/>
              </a:ext>
            </a:extLst>
          </p:cNvPr>
          <p:cNvCxnSpPr>
            <a:cxnSpLocks/>
          </p:cNvCxnSpPr>
          <p:nvPr/>
        </p:nvCxnSpPr>
        <p:spPr>
          <a:xfrm>
            <a:off x="3779912" y="521032"/>
            <a:ext cx="536408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2" name="等腰三角形 21">
            <a:extLst>
              <a:ext uri="{FF2B5EF4-FFF2-40B4-BE49-F238E27FC236}">
                <a16:creationId xmlns:a16="http://schemas.microsoft.com/office/drawing/2014/main" xmlns="" id="{63B8EB07-3E5B-4629-B991-C3705B933D6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 name="文本框 2">
            <a:extLst>
              <a:ext uri="{FF2B5EF4-FFF2-40B4-BE49-F238E27FC236}">
                <a16:creationId xmlns:a16="http://schemas.microsoft.com/office/drawing/2014/main" xmlns="" id="{3A947ED7-3CD1-477E-BBB5-D76D3BAA6EAE}"/>
              </a:ext>
            </a:extLst>
          </p:cNvPr>
          <p:cNvSpPr txBox="1"/>
          <p:nvPr/>
        </p:nvSpPr>
        <p:spPr>
          <a:xfrm>
            <a:off x="4427984" y="2177509"/>
            <a:ext cx="3600400" cy="1096454"/>
          </a:xfrm>
          <a:prstGeom prst="rect">
            <a:avLst/>
          </a:prstGeom>
          <a:noFill/>
        </p:spPr>
        <p:txBody>
          <a:bodyPr wrap="square">
            <a:spAutoFit/>
          </a:bodyPr>
          <a:lstStyle/>
          <a:p>
            <a:pPr>
              <a:lnSpc>
                <a:spcPts val="2000"/>
              </a:lnSpc>
            </a:pPr>
            <a:r>
              <a:rPr lang="zh-CN" altLang="en-US" b="1" dirty="0">
                <a:solidFill>
                  <a:srgbClr val="F76911"/>
                </a:solidFill>
              </a:rPr>
              <a:t>注意</a:t>
            </a:r>
            <a:r>
              <a:rPr lang="zh-CN" altLang="en-US" sz="1400" dirty="0"/>
              <a:t>的选择需要边缘叶和大脑额叶的参与，还与海马以及与之联系的尾状核有关。临床研究表明，这些组织受到损伤时，患者的选 择性注意会产生严重障碍。</a:t>
            </a:r>
          </a:p>
        </p:txBody>
      </p:sp>
      <p:pic>
        <p:nvPicPr>
          <p:cNvPr id="9" name="图片 8">
            <a:extLst>
              <a:ext uri="{FF2B5EF4-FFF2-40B4-BE49-F238E27FC236}">
                <a16:creationId xmlns:a16="http://schemas.microsoft.com/office/drawing/2014/main" xmlns="" id="{BAA0C247-B09E-498C-8D82-EB3AE073B9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1640" y="1478229"/>
            <a:ext cx="2880320" cy="2495014"/>
          </a:xfrm>
          <a:prstGeom prst="rect">
            <a:avLst/>
          </a:prstGeom>
        </p:spPr>
      </p:pic>
      <p:sp>
        <p:nvSpPr>
          <p:cNvPr id="13" name="矩形 12">
            <a:extLst>
              <a:ext uri="{FF2B5EF4-FFF2-40B4-BE49-F238E27FC236}">
                <a16:creationId xmlns:a16="http://schemas.microsoft.com/office/drawing/2014/main" xmlns="" id="{57C53530-6997-4BC8-95FC-A4497E674006}"/>
              </a:ext>
            </a:extLst>
          </p:cNvPr>
          <p:cNvSpPr/>
          <p:nvPr/>
        </p:nvSpPr>
        <p:spPr>
          <a:xfrm>
            <a:off x="2195576" y="4132160"/>
            <a:ext cx="1437712" cy="184666"/>
          </a:xfrm>
          <a:prstGeom prst="rect">
            <a:avLst/>
          </a:prstGeom>
        </p:spPr>
        <p:txBody>
          <a:bodyPr wrap="none" lIns="144000" tIns="0" rIns="144000" bIns="0">
            <a:noAutofit/>
          </a:bodyPr>
          <a:lstStyle/>
          <a:p>
            <a:pPr algn="ctr"/>
            <a:r>
              <a:rPr lang="zh-CN" altLang="en-US" sz="1600" b="1" dirty="0">
                <a:solidFill>
                  <a:schemeClr val="accent1"/>
                </a:solidFill>
                <a:latin typeface="+mj-ea"/>
                <a:ea typeface="+mj-ea"/>
                <a:sym typeface="inpin heiti" panose="00000500000000000000" pitchFamily="2" charset="-122"/>
              </a:rPr>
              <a:t>海马体</a:t>
            </a:r>
          </a:p>
        </p:txBody>
      </p:sp>
    </p:spTree>
    <p:extLst>
      <p:ext uri="{BB962C8B-B14F-4D97-AF65-F5344CB8AC3E}">
        <p14:creationId xmlns:p14="http://schemas.microsoft.com/office/powerpoint/2010/main" val="257217961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任意多边形: 形状 34">
            <a:extLst>
              <a:ext uri="{FF2B5EF4-FFF2-40B4-BE49-F238E27FC236}">
                <a16:creationId xmlns:a16="http://schemas.microsoft.com/office/drawing/2014/main" xmlns="" id="{99E14769-E170-4F25-8868-7C0E1F95C99F}"/>
              </a:ext>
            </a:extLst>
          </p:cNvPr>
          <p:cNvSpPr>
            <a:spLocks/>
          </p:cNvSpPr>
          <p:nvPr/>
        </p:nvSpPr>
        <p:spPr bwMode="auto">
          <a:xfrm>
            <a:off x="7713875" y="693089"/>
            <a:ext cx="196575" cy="196275"/>
          </a:xfrm>
          <a:custGeom>
            <a:avLst/>
            <a:gdLst>
              <a:gd name="connsiteX0" fmla="*/ 497095 w 607639"/>
              <a:gd name="connsiteY0" fmla="*/ 261992 h 606722"/>
              <a:gd name="connsiteX1" fmla="*/ 497095 w 607639"/>
              <a:gd name="connsiteY1" fmla="*/ 468794 h 606722"/>
              <a:gd name="connsiteX2" fmla="*/ 524775 w 607639"/>
              <a:gd name="connsiteY2" fmla="*/ 468794 h 606722"/>
              <a:gd name="connsiteX3" fmla="*/ 524775 w 607639"/>
              <a:gd name="connsiteY3" fmla="*/ 261992 h 606722"/>
              <a:gd name="connsiteX4" fmla="*/ 414320 w 607639"/>
              <a:gd name="connsiteY4" fmla="*/ 261992 h 606722"/>
              <a:gd name="connsiteX5" fmla="*/ 414320 w 607639"/>
              <a:gd name="connsiteY5" fmla="*/ 468794 h 606722"/>
              <a:gd name="connsiteX6" fmla="*/ 469503 w 607639"/>
              <a:gd name="connsiteY6" fmla="*/ 468794 h 606722"/>
              <a:gd name="connsiteX7" fmla="*/ 469503 w 607639"/>
              <a:gd name="connsiteY7" fmla="*/ 261992 h 606722"/>
              <a:gd name="connsiteX8" fmla="*/ 359047 w 607639"/>
              <a:gd name="connsiteY8" fmla="*/ 261992 h 606722"/>
              <a:gd name="connsiteX9" fmla="*/ 359047 w 607639"/>
              <a:gd name="connsiteY9" fmla="*/ 468794 h 606722"/>
              <a:gd name="connsiteX10" fmla="*/ 386639 w 607639"/>
              <a:gd name="connsiteY10" fmla="*/ 468794 h 606722"/>
              <a:gd name="connsiteX11" fmla="*/ 386639 w 607639"/>
              <a:gd name="connsiteY11" fmla="*/ 261992 h 606722"/>
              <a:gd name="connsiteX12" fmla="*/ 276183 w 607639"/>
              <a:gd name="connsiteY12" fmla="*/ 261992 h 606722"/>
              <a:gd name="connsiteX13" fmla="*/ 276183 w 607639"/>
              <a:gd name="connsiteY13" fmla="*/ 468794 h 606722"/>
              <a:gd name="connsiteX14" fmla="*/ 331456 w 607639"/>
              <a:gd name="connsiteY14" fmla="*/ 468794 h 606722"/>
              <a:gd name="connsiteX15" fmla="*/ 331456 w 607639"/>
              <a:gd name="connsiteY15" fmla="*/ 261992 h 606722"/>
              <a:gd name="connsiteX16" fmla="*/ 220911 w 607639"/>
              <a:gd name="connsiteY16" fmla="*/ 261992 h 606722"/>
              <a:gd name="connsiteX17" fmla="*/ 220911 w 607639"/>
              <a:gd name="connsiteY17" fmla="*/ 468794 h 606722"/>
              <a:gd name="connsiteX18" fmla="*/ 248592 w 607639"/>
              <a:gd name="connsiteY18" fmla="*/ 468794 h 606722"/>
              <a:gd name="connsiteX19" fmla="*/ 248592 w 607639"/>
              <a:gd name="connsiteY19" fmla="*/ 261992 h 606722"/>
              <a:gd name="connsiteX20" fmla="*/ 138136 w 607639"/>
              <a:gd name="connsiteY20" fmla="*/ 261992 h 606722"/>
              <a:gd name="connsiteX21" fmla="*/ 138136 w 607639"/>
              <a:gd name="connsiteY21" fmla="*/ 468794 h 606722"/>
              <a:gd name="connsiteX22" fmla="*/ 193319 w 607639"/>
              <a:gd name="connsiteY22" fmla="*/ 468794 h 606722"/>
              <a:gd name="connsiteX23" fmla="*/ 193319 w 607639"/>
              <a:gd name="connsiteY23" fmla="*/ 261992 h 606722"/>
              <a:gd name="connsiteX24" fmla="*/ 82864 w 607639"/>
              <a:gd name="connsiteY24" fmla="*/ 261992 h 606722"/>
              <a:gd name="connsiteX25" fmla="*/ 82864 w 607639"/>
              <a:gd name="connsiteY25" fmla="*/ 468794 h 606722"/>
              <a:gd name="connsiteX26" fmla="*/ 110455 w 607639"/>
              <a:gd name="connsiteY26" fmla="*/ 468794 h 606722"/>
              <a:gd name="connsiteX27" fmla="*/ 110455 w 607639"/>
              <a:gd name="connsiteY27" fmla="*/ 261992 h 606722"/>
              <a:gd name="connsiteX28" fmla="*/ 303820 w 607639"/>
              <a:gd name="connsiteY28" fmla="*/ 110294 h 606722"/>
              <a:gd name="connsiteX29" fmla="*/ 331447 w 607639"/>
              <a:gd name="connsiteY29" fmla="*/ 137885 h 606722"/>
              <a:gd name="connsiteX30" fmla="*/ 303820 w 607639"/>
              <a:gd name="connsiteY30" fmla="*/ 165476 h 606722"/>
              <a:gd name="connsiteX31" fmla="*/ 276193 w 607639"/>
              <a:gd name="connsiteY31" fmla="*/ 137885 h 606722"/>
              <a:gd name="connsiteX32" fmla="*/ 303820 w 607639"/>
              <a:gd name="connsiteY32" fmla="*/ 110294 h 606722"/>
              <a:gd name="connsiteX33" fmla="*/ 303775 w 607639"/>
              <a:gd name="connsiteY33" fmla="*/ 27550 h 606722"/>
              <a:gd name="connsiteX34" fmla="*/ 174005 w 607639"/>
              <a:gd name="connsiteY34" fmla="*/ 103446 h 606722"/>
              <a:gd name="connsiteX35" fmla="*/ 299681 w 607639"/>
              <a:gd name="connsiteY35" fmla="*/ 56522 h 606722"/>
              <a:gd name="connsiteX36" fmla="*/ 309293 w 607639"/>
              <a:gd name="connsiteY36" fmla="*/ 55189 h 606722"/>
              <a:gd name="connsiteX37" fmla="*/ 434969 w 607639"/>
              <a:gd name="connsiteY37" fmla="*/ 102024 h 606722"/>
              <a:gd name="connsiteX38" fmla="*/ 303775 w 607639"/>
              <a:gd name="connsiteY38" fmla="*/ 27550 h 606722"/>
              <a:gd name="connsiteX39" fmla="*/ 303775 w 607639"/>
              <a:gd name="connsiteY39" fmla="*/ 0 h 606722"/>
              <a:gd name="connsiteX40" fmla="*/ 470927 w 607639"/>
              <a:gd name="connsiteY40" fmla="*/ 115799 h 606722"/>
              <a:gd name="connsiteX41" fmla="*/ 570346 w 607639"/>
              <a:gd name="connsiteY41" fmla="*/ 153036 h 606722"/>
              <a:gd name="connsiteX42" fmla="*/ 579958 w 607639"/>
              <a:gd name="connsiteY42" fmla="*/ 165478 h 606722"/>
              <a:gd name="connsiteX43" fmla="*/ 579958 w 607639"/>
              <a:gd name="connsiteY43" fmla="*/ 193028 h 606722"/>
              <a:gd name="connsiteX44" fmla="*/ 579958 w 607639"/>
              <a:gd name="connsiteY44" fmla="*/ 248217 h 606722"/>
              <a:gd name="connsiteX45" fmla="*/ 566163 w 607639"/>
              <a:gd name="connsiteY45" fmla="*/ 261992 h 606722"/>
              <a:gd name="connsiteX46" fmla="*/ 552367 w 607639"/>
              <a:gd name="connsiteY46" fmla="*/ 261992 h 606722"/>
              <a:gd name="connsiteX47" fmla="*/ 552367 w 607639"/>
              <a:gd name="connsiteY47" fmla="*/ 468794 h 606722"/>
              <a:gd name="connsiteX48" fmla="*/ 566163 w 607639"/>
              <a:gd name="connsiteY48" fmla="*/ 468794 h 606722"/>
              <a:gd name="connsiteX49" fmla="*/ 579958 w 607639"/>
              <a:gd name="connsiteY49" fmla="*/ 482569 h 606722"/>
              <a:gd name="connsiteX50" fmla="*/ 566163 w 607639"/>
              <a:gd name="connsiteY50" fmla="*/ 496344 h 606722"/>
              <a:gd name="connsiteX51" fmla="*/ 538571 w 607639"/>
              <a:gd name="connsiteY51" fmla="*/ 496344 h 606722"/>
              <a:gd name="connsiteX52" fmla="*/ 483299 w 607639"/>
              <a:gd name="connsiteY52" fmla="*/ 496344 h 606722"/>
              <a:gd name="connsiteX53" fmla="*/ 400435 w 607639"/>
              <a:gd name="connsiteY53" fmla="*/ 496344 h 606722"/>
              <a:gd name="connsiteX54" fmla="*/ 345252 w 607639"/>
              <a:gd name="connsiteY54" fmla="*/ 496344 h 606722"/>
              <a:gd name="connsiteX55" fmla="*/ 262387 w 607639"/>
              <a:gd name="connsiteY55" fmla="*/ 496344 h 606722"/>
              <a:gd name="connsiteX56" fmla="*/ 207115 w 607639"/>
              <a:gd name="connsiteY56" fmla="*/ 496344 h 606722"/>
              <a:gd name="connsiteX57" fmla="*/ 124251 w 607639"/>
              <a:gd name="connsiteY57" fmla="*/ 496344 h 606722"/>
              <a:gd name="connsiteX58" fmla="*/ 69068 w 607639"/>
              <a:gd name="connsiteY58" fmla="*/ 496344 h 606722"/>
              <a:gd name="connsiteX59" fmla="*/ 55272 w 607639"/>
              <a:gd name="connsiteY59" fmla="*/ 496344 h 606722"/>
              <a:gd name="connsiteX60" fmla="*/ 55272 w 607639"/>
              <a:gd name="connsiteY60" fmla="*/ 537758 h 606722"/>
              <a:gd name="connsiteX61" fmla="*/ 41387 w 607639"/>
              <a:gd name="connsiteY61" fmla="*/ 551533 h 606722"/>
              <a:gd name="connsiteX62" fmla="*/ 27592 w 607639"/>
              <a:gd name="connsiteY62" fmla="*/ 551533 h 606722"/>
              <a:gd name="connsiteX63" fmla="*/ 27592 w 607639"/>
              <a:gd name="connsiteY63" fmla="*/ 579083 h 606722"/>
              <a:gd name="connsiteX64" fmla="*/ 579958 w 607639"/>
              <a:gd name="connsiteY64" fmla="*/ 579083 h 606722"/>
              <a:gd name="connsiteX65" fmla="*/ 579958 w 607639"/>
              <a:gd name="connsiteY65" fmla="*/ 551533 h 606722"/>
              <a:gd name="connsiteX66" fmla="*/ 96660 w 607639"/>
              <a:gd name="connsiteY66" fmla="*/ 551533 h 606722"/>
              <a:gd name="connsiteX67" fmla="*/ 82864 w 607639"/>
              <a:gd name="connsiteY67" fmla="*/ 537758 h 606722"/>
              <a:gd name="connsiteX68" fmla="*/ 96660 w 607639"/>
              <a:gd name="connsiteY68" fmla="*/ 523983 h 606722"/>
              <a:gd name="connsiteX69" fmla="*/ 593843 w 607639"/>
              <a:gd name="connsiteY69" fmla="*/ 523983 h 606722"/>
              <a:gd name="connsiteX70" fmla="*/ 607639 w 607639"/>
              <a:gd name="connsiteY70" fmla="*/ 537758 h 606722"/>
              <a:gd name="connsiteX71" fmla="*/ 607639 w 607639"/>
              <a:gd name="connsiteY71" fmla="*/ 592947 h 606722"/>
              <a:gd name="connsiteX72" fmla="*/ 593843 w 607639"/>
              <a:gd name="connsiteY72" fmla="*/ 606722 h 606722"/>
              <a:gd name="connsiteX73" fmla="*/ 13796 w 607639"/>
              <a:gd name="connsiteY73" fmla="*/ 606722 h 606722"/>
              <a:gd name="connsiteX74" fmla="*/ 0 w 607639"/>
              <a:gd name="connsiteY74" fmla="*/ 592947 h 606722"/>
              <a:gd name="connsiteX75" fmla="*/ 0 w 607639"/>
              <a:gd name="connsiteY75" fmla="*/ 537758 h 606722"/>
              <a:gd name="connsiteX76" fmla="*/ 13796 w 607639"/>
              <a:gd name="connsiteY76" fmla="*/ 523983 h 606722"/>
              <a:gd name="connsiteX77" fmla="*/ 27592 w 607639"/>
              <a:gd name="connsiteY77" fmla="*/ 523983 h 606722"/>
              <a:gd name="connsiteX78" fmla="*/ 27592 w 607639"/>
              <a:gd name="connsiteY78" fmla="*/ 482569 h 606722"/>
              <a:gd name="connsiteX79" fmla="*/ 41387 w 607639"/>
              <a:gd name="connsiteY79" fmla="*/ 468794 h 606722"/>
              <a:gd name="connsiteX80" fmla="*/ 55272 w 607639"/>
              <a:gd name="connsiteY80" fmla="*/ 468794 h 606722"/>
              <a:gd name="connsiteX81" fmla="*/ 55272 w 607639"/>
              <a:gd name="connsiteY81" fmla="*/ 261992 h 606722"/>
              <a:gd name="connsiteX82" fmla="*/ 41387 w 607639"/>
              <a:gd name="connsiteY82" fmla="*/ 261992 h 606722"/>
              <a:gd name="connsiteX83" fmla="*/ 27592 w 607639"/>
              <a:gd name="connsiteY83" fmla="*/ 248217 h 606722"/>
              <a:gd name="connsiteX84" fmla="*/ 41387 w 607639"/>
              <a:gd name="connsiteY84" fmla="*/ 234442 h 606722"/>
              <a:gd name="connsiteX85" fmla="*/ 69068 w 607639"/>
              <a:gd name="connsiteY85" fmla="*/ 234442 h 606722"/>
              <a:gd name="connsiteX86" fmla="*/ 124251 w 607639"/>
              <a:gd name="connsiteY86" fmla="*/ 234442 h 606722"/>
              <a:gd name="connsiteX87" fmla="*/ 207115 w 607639"/>
              <a:gd name="connsiteY87" fmla="*/ 234442 h 606722"/>
              <a:gd name="connsiteX88" fmla="*/ 262387 w 607639"/>
              <a:gd name="connsiteY88" fmla="*/ 234442 h 606722"/>
              <a:gd name="connsiteX89" fmla="*/ 345252 w 607639"/>
              <a:gd name="connsiteY89" fmla="*/ 234442 h 606722"/>
              <a:gd name="connsiteX90" fmla="*/ 400435 w 607639"/>
              <a:gd name="connsiteY90" fmla="*/ 234442 h 606722"/>
              <a:gd name="connsiteX91" fmla="*/ 483299 w 607639"/>
              <a:gd name="connsiteY91" fmla="*/ 234442 h 606722"/>
              <a:gd name="connsiteX92" fmla="*/ 538571 w 607639"/>
              <a:gd name="connsiteY92" fmla="*/ 234442 h 606722"/>
              <a:gd name="connsiteX93" fmla="*/ 552367 w 607639"/>
              <a:gd name="connsiteY93" fmla="*/ 234442 h 606722"/>
              <a:gd name="connsiteX94" fmla="*/ 552367 w 607639"/>
              <a:gd name="connsiteY94" fmla="*/ 193028 h 606722"/>
              <a:gd name="connsiteX95" fmla="*/ 552367 w 607639"/>
              <a:gd name="connsiteY95" fmla="*/ 175076 h 606722"/>
              <a:gd name="connsiteX96" fmla="*/ 303775 w 607639"/>
              <a:gd name="connsiteY96" fmla="*/ 84072 h 606722"/>
              <a:gd name="connsiteX97" fmla="*/ 55272 w 607639"/>
              <a:gd name="connsiteY97" fmla="*/ 175076 h 606722"/>
              <a:gd name="connsiteX98" fmla="*/ 55272 w 607639"/>
              <a:gd name="connsiteY98" fmla="*/ 179253 h 606722"/>
              <a:gd name="connsiteX99" fmla="*/ 510979 w 607639"/>
              <a:gd name="connsiteY99" fmla="*/ 179253 h 606722"/>
              <a:gd name="connsiteX100" fmla="*/ 524775 w 607639"/>
              <a:gd name="connsiteY100" fmla="*/ 193028 h 606722"/>
              <a:gd name="connsiteX101" fmla="*/ 510979 w 607639"/>
              <a:gd name="connsiteY101" fmla="*/ 206803 h 606722"/>
              <a:gd name="connsiteX102" fmla="*/ 41387 w 607639"/>
              <a:gd name="connsiteY102" fmla="*/ 206803 h 606722"/>
              <a:gd name="connsiteX103" fmla="*/ 27592 w 607639"/>
              <a:gd name="connsiteY103" fmla="*/ 193028 h 606722"/>
              <a:gd name="connsiteX104" fmla="*/ 27592 w 607639"/>
              <a:gd name="connsiteY104" fmla="*/ 165478 h 606722"/>
              <a:gd name="connsiteX105" fmla="*/ 37293 w 607639"/>
              <a:gd name="connsiteY105" fmla="*/ 153036 h 606722"/>
              <a:gd name="connsiteX106" fmla="*/ 136712 w 607639"/>
              <a:gd name="connsiteY106" fmla="*/ 115799 h 606722"/>
              <a:gd name="connsiteX107" fmla="*/ 303775 w 607639"/>
              <a:gd name="connsiteY10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607639" h="606722">
                <a:moveTo>
                  <a:pt x="497095" y="261992"/>
                </a:moveTo>
                <a:lnTo>
                  <a:pt x="497095" y="468794"/>
                </a:lnTo>
                <a:lnTo>
                  <a:pt x="524775" y="468794"/>
                </a:lnTo>
                <a:lnTo>
                  <a:pt x="524775" y="261992"/>
                </a:lnTo>
                <a:close/>
                <a:moveTo>
                  <a:pt x="414320" y="261992"/>
                </a:moveTo>
                <a:lnTo>
                  <a:pt x="414320" y="468794"/>
                </a:lnTo>
                <a:lnTo>
                  <a:pt x="469503" y="468794"/>
                </a:lnTo>
                <a:lnTo>
                  <a:pt x="469503" y="261992"/>
                </a:lnTo>
                <a:close/>
                <a:moveTo>
                  <a:pt x="359047" y="261992"/>
                </a:moveTo>
                <a:lnTo>
                  <a:pt x="359047" y="468794"/>
                </a:lnTo>
                <a:lnTo>
                  <a:pt x="386639" y="468794"/>
                </a:lnTo>
                <a:lnTo>
                  <a:pt x="386639" y="261992"/>
                </a:lnTo>
                <a:close/>
                <a:moveTo>
                  <a:pt x="276183" y="261992"/>
                </a:moveTo>
                <a:lnTo>
                  <a:pt x="276183" y="468794"/>
                </a:lnTo>
                <a:lnTo>
                  <a:pt x="331456" y="468794"/>
                </a:lnTo>
                <a:lnTo>
                  <a:pt x="331456" y="261992"/>
                </a:lnTo>
                <a:close/>
                <a:moveTo>
                  <a:pt x="220911" y="261992"/>
                </a:moveTo>
                <a:lnTo>
                  <a:pt x="220911" y="468794"/>
                </a:lnTo>
                <a:lnTo>
                  <a:pt x="248592" y="468794"/>
                </a:lnTo>
                <a:lnTo>
                  <a:pt x="248592" y="261992"/>
                </a:lnTo>
                <a:close/>
                <a:moveTo>
                  <a:pt x="138136" y="261992"/>
                </a:moveTo>
                <a:lnTo>
                  <a:pt x="138136" y="468794"/>
                </a:lnTo>
                <a:lnTo>
                  <a:pt x="193319" y="468794"/>
                </a:lnTo>
                <a:lnTo>
                  <a:pt x="193319" y="261992"/>
                </a:lnTo>
                <a:close/>
                <a:moveTo>
                  <a:pt x="82864" y="261992"/>
                </a:moveTo>
                <a:lnTo>
                  <a:pt x="82864" y="468794"/>
                </a:lnTo>
                <a:lnTo>
                  <a:pt x="110455" y="468794"/>
                </a:lnTo>
                <a:lnTo>
                  <a:pt x="110455" y="261992"/>
                </a:lnTo>
                <a:close/>
                <a:moveTo>
                  <a:pt x="303820" y="110294"/>
                </a:moveTo>
                <a:cubicBezTo>
                  <a:pt x="319078" y="110294"/>
                  <a:pt x="331447" y="122647"/>
                  <a:pt x="331447" y="137885"/>
                </a:cubicBezTo>
                <a:cubicBezTo>
                  <a:pt x="331447" y="153123"/>
                  <a:pt x="319078" y="165476"/>
                  <a:pt x="303820" y="165476"/>
                </a:cubicBezTo>
                <a:cubicBezTo>
                  <a:pt x="288562" y="165476"/>
                  <a:pt x="276193" y="153123"/>
                  <a:pt x="276193" y="137885"/>
                </a:cubicBezTo>
                <a:cubicBezTo>
                  <a:pt x="276193" y="122647"/>
                  <a:pt x="288562" y="110294"/>
                  <a:pt x="303820" y="110294"/>
                </a:cubicBezTo>
                <a:close/>
                <a:moveTo>
                  <a:pt x="303775" y="27550"/>
                </a:moveTo>
                <a:cubicBezTo>
                  <a:pt x="248592" y="27550"/>
                  <a:pt x="198838" y="57944"/>
                  <a:pt x="174005" y="103446"/>
                </a:cubicBezTo>
                <a:lnTo>
                  <a:pt x="299681" y="56522"/>
                </a:lnTo>
                <a:cubicBezTo>
                  <a:pt x="302440" y="55189"/>
                  <a:pt x="305199" y="55189"/>
                  <a:pt x="309293" y="55189"/>
                </a:cubicBezTo>
                <a:lnTo>
                  <a:pt x="434969" y="102024"/>
                </a:lnTo>
                <a:cubicBezTo>
                  <a:pt x="408712" y="57944"/>
                  <a:pt x="359047" y="27550"/>
                  <a:pt x="303775" y="27550"/>
                </a:cubicBezTo>
                <a:close/>
                <a:moveTo>
                  <a:pt x="303775" y="0"/>
                </a:moveTo>
                <a:cubicBezTo>
                  <a:pt x="379786" y="0"/>
                  <a:pt x="446006" y="48257"/>
                  <a:pt x="470927" y="115799"/>
                </a:cubicBezTo>
                <a:lnTo>
                  <a:pt x="570346" y="153036"/>
                </a:lnTo>
                <a:cubicBezTo>
                  <a:pt x="575864" y="154458"/>
                  <a:pt x="579958" y="159968"/>
                  <a:pt x="579958" y="165478"/>
                </a:cubicBezTo>
                <a:lnTo>
                  <a:pt x="579958" y="193028"/>
                </a:lnTo>
                <a:lnTo>
                  <a:pt x="579958" y="248217"/>
                </a:lnTo>
                <a:cubicBezTo>
                  <a:pt x="579958" y="256482"/>
                  <a:pt x="574440" y="261992"/>
                  <a:pt x="566163" y="261992"/>
                </a:cubicBezTo>
                <a:lnTo>
                  <a:pt x="552367" y="261992"/>
                </a:lnTo>
                <a:lnTo>
                  <a:pt x="552367" y="468794"/>
                </a:lnTo>
                <a:lnTo>
                  <a:pt x="566163" y="468794"/>
                </a:lnTo>
                <a:cubicBezTo>
                  <a:pt x="574440" y="468794"/>
                  <a:pt x="579958" y="474304"/>
                  <a:pt x="579958" y="482569"/>
                </a:cubicBezTo>
                <a:cubicBezTo>
                  <a:pt x="579958" y="490834"/>
                  <a:pt x="574440" y="496344"/>
                  <a:pt x="566163" y="496344"/>
                </a:cubicBezTo>
                <a:lnTo>
                  <a:pt x="538571" y="496344"/>
                </a:lnTo>
                <a:lnTo>
                  <a:pt x="483299" y="496344"/>
                </a:lnTo>
                <a:lnTo>
                  <a:pt x="400435" y="496344"/>
                </a:lnTo>
                <a:lnTo>
                  <a:pt x="345252" y="496344"/>
                </a:lnTo>
                <a:lnTo>
                  <a:pt x="262387" y="496344"/>
                </a:lnTo>
                <a:lnTo>
                  <a:pt x="207115" y="496344"/>
                </a:lnTo>
                <a:lnTo>
                  <a:pt x="124251" y="496344"/>
                </a:lnTo>
                <a:lnTo>
                  <a:pt x="69068" y="496344"/>
                </a:lnTo>
                <a:lnTo>
                  <a:pt x="55272" y="496344"/>
                </a:lnTo>
                <a:lnTo>
                  <a:pt x="55272" y="537758"/>
                </a:lnTo>
                <a:cubicBezTo>
                  <a:pt x="55272" y="546023"/>
                  <a:pt x="49754" y="551533"/>
                  <a:pt x="41387" y="551533"/>
                </a:cubicBezTo>
                <a:lnTo>
                  <a:pt x="27592" y="551533"/>
                </a:lnTo>
                <a:lnTo>
                  <a:pt x="27592" y="579083"/>
                </a:lnTo>
                <a:lnTo>
                  <a:pt x="579958" y="579083"/>
                </a:lnTo>
                <a:lnTo>
                  <a:pt x="579958" y="551533"/>
                </a:lnTo>
                <a:lnTo>
                  <a:pt x="96660" y="551533"/>
                </a:lnTo>
                <a:cubicBezTo>
                  <a:pt x="88382" y="551533"/>
                  <a:pt x="82864" y="546023"/>
                  <a:pt x="82864" y="537758"/>
                </a:cubicBezTo>
                <a:cubicBezTo>
                  <a:pt x="82864" y="529493"/>
                  <a:pt x="88382" y="523983"/>
                  <a:pt x="96660" y="523983"/>
                </a:cubicBezTo>
                <a:lnTo>
                  <a:pt x="593843" y="523983"/>
                </a:lnTo>
                <a:cubicBezTo>
                  <a:pt x="602121" y="523983"/>
                  <a:pt x="607639" y="529493"/>
                  <a:pt x="607639" y="537758"/>
                </a:cubicBezTo>
                <a:lnTo>
                  <a:pt x="607639" y="592947"/>
                </a:lnTo>
                <a:cubicBezTo>
                  <a:pt x="607639" y="601212"/>
                  <a:pt x="602121" y="606722"/>
                  <a:pt x="593843" y="606722"/>
                </a:cubicBezTo>
                <a:lnTo>
                  <a:pt x="13796" y="606722"/>
                </a:lnTo>
                <a:cubicBezTo>
                  <a:pt x="5518" y="606722"/>
                  <a:pt x="0" y="601212"/>
                  <a:pt x="0" y="592947"/>
                </a:cubicBezTo>
                <a:lnTo>
                  <a:pt x="0" y="537758"/>
                </a:lnTo>
                <a:cubicBezTo>
                  <a:pt x="0" y="529493"/>
                  <a:pt x="5518" y="523983"/>
                  <a:pt x="13796" y="523983"/>
                </a:cubicBezTo>
                <a:lnTo>
                  <a:pt x="27592" y="523983"/>
                </a:lnTo>
                <a:lnTo>
                  <a:pt x="27592" y="482569"/>
                </a:lnTo>
                <a:cubicBezTo>
                  <a:pt x="27592" y="474304"/>
                  <a:pt x="33110" y="468794"/>
                  <a:pt x="41387" y="468794"/>
                </a:cubicBezTo>
                <a:lnTo>
                  <a:pt x="55272" y="468794"/>
                </a:lnTo>
                <a:lnTo>
                  <a:pt x="55272" y="261992"/>
                </a:lnTo>
                <a:lnTo>
                  <a:pt x="41387" y="261992"/>
                </a:lnTo>
                <a:cubicBezTo>
                  <a:pt x="33110" y="261992"/>
                  <a:pt x="27592" y="256482"/>
                  <a:pt x="27592" y="248217"/>
                </a:cubicBezTo>
                <a:cubicBezTo>
                  <a:pt x="27592" y="239952"/>
                  <a:pt x="33110" y="234442"/>
                  <a:pt x="41387" y="234442"/>
                </a:cubicBezTo>
                <a:lnTo>
                  <a:pt x="69068" y="234442"/>
                </a:lnTo>
                <a:lnTo>
                  <a:pt x="124251" y="234442"/>
                </a:lnTo>
                <a:lnTo>
                  <a:pt x="207115" y="234442"/>
                </a:lnTo>
                <a:lnTo>
                  <a:pt x="262387" y="234442"/>
                </a:lnTo>
                <a:lnTo>
                  <a:pt x="345252" y="234442"/>
                </a:lnTo>
                <a:lnTo>
                  <a:pt x="400435" y="234442"/>
                </a:lnTo>
                <a:lnTo>
                  <a:pt x="483299" y="234442"/>
                </a:lnTo>
                <a:lnTo>
                  <a:pt x="538571" y="234442"/>
                </a:lnTo>
                <a:lnTo>
                  <a:pt x="552367" y="234442"/>
                </a:lnTo>
                <a:lnTo>
                  <a:pt x="552367" y="193028"/>
                </a:lnTo>
                <a:lnTo>
                  <a:pt x="552367" y="175076"/>
                </a:lnTo>
                <a:lnTo>
                  <a:pt x="303775" y="84072"/>
                </a:lnTo>
                <a:lnTo>
                  <a:pt x="55272" y="175076"/>
                </a:lnTo>
                <a:lnTo>
                  <a:pt x="55272" y="179253"/>
                </a:lnTo>
                <a:lnTo>
                  <a:pt x="510979" y="179253"/>
                </a:lnTo>
                <a:cubicBezTo>
                  <a:pt x="519257" y="179253"/>
                  <a:pt x="524775" y="184763"/>
                  <a:pt x="524775" y="193028"/>
                </a:cubicBezTo>
                <a:cubicBezTo>
                  <a:pt x="524775" y="201293"/>
                  <a:pt x="519257" y="206803"/>
                  <a:pt x="510979" y="206803"/>
                </a:cubicBezTo>
                <a:lnTo>
                  <a:pt x="41387" y="206803"/>
                </a:lnTo>
                <a:cubicBezTo>
                  <a:pt x="33110" y="206803"/>
                  <a:pt x="27592" y="201293"/>
                  <a:pt x="27592" y="193028"/>
                </a:cubicBezTo>
                <a:lnTo>
                  <a:pt x="27592" y="165478"/>
                </a:lnTo>
                <a:cubicBezTo>
                  <a:pt x="27592" y="159968"/>
                  <a:pt x="31775" y="154458"/>
                  <a:pt x="37293" y="153036"/>
                </a:cubicBezTo>
                <a:lnTo>
                  <a:pt x="136712" y="115799"/>
                </a:lnTo>
                <a:cubicBezTo>
                  <a:pt x="161545" y="48257"/>
                  <a:pt x="227853" y="0"/>
                  <a:pt x="303775" y="0"/>
                </a:cubicBezTo>
                <a:close/>
              </a:path>
            </a:pathLst>
          </a:custGeom>
          <a:solidFill>
            <a:srgbClr val="FFFFFF"/>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6" name="Title 1">
            <a:extLst>
              <a:ext uri="{FF2B5EF4-FFF2-40B4-BE49-F238E27FC236}">
                <a16:creationId xmlns:a16="http://schemas.microsoft.com/office/drawing/2014/main" xmlns="" id="{11EC26F4-92B6-40B4-86C6-E300FFB98F70}"/>
              </a:ext>
            </a:extLst>
          </p:cNvPr>
          <p:cNvSpPr txBox="1">
            <a:spLocks/>
          </p:cNvSpPr>
          <p:nvPr/>
        </p:nvSpPr>
        <p:spPr>
          <a:xfrm>
            <a:off x="539552" y="331293"/>
            <a:ext cx="331236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心理与行为的生物基础</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7" name="矩形 16">
            <a:extLst>
              <a:ext uri="{FF2B5EF4-FFF2-40B4-BE49-F238E27FC236}">
                <a16:creationId xmlns:a16="http://schemas.microsoft.com/office/drawing/2014/main" xmlns="" id="{D30A36C7-F1A3-4A1C-8F2F-8ED22F363D4D}"/>
              </a:ext>
            </a:extLst>
          </p:cNvPr>
          <p:cNvSpPr/>
          <p:nvPr/>
        </p:nvSpPr>
        <p:spPr>
          <a:xfrm>
            <a:off x="82758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一、认知活动的生理基础</a:t>
            </a:r>
          </a:p>
        </p:txBody>
      </p:sp>
      <p:cxnSp>
        <p:nvCxnSpPr>
          <p:cNvPr id="19" name="直接连接符 18">
            <a:extLst>
              <a:ext uri="{FF2B5EF4-FFF2-40B4-BE49-F238E27FC236}">
                <a16:creationId xmlns:a16="http://schemas.microsoft.com/office/drawing/2014/main" xmlns="" id="{8DB2FA5A-D33B-4B41-B31C-AB7B482FCB6E}"/>
              </a:ext>
            </a:extLst>
          </p:cNvPr>
          <p:cNvCxnSpPr>
            <a:cxnSpLocks/>
          </p:cNvCxnSpPr>
          <p:nvPr/>
        </p:nvCxnSpPr>
        <p:spPr>
          <a:xfrm flipH="1">
            <a:off x="611560" y="1131590"/>
            <a:ext cx="1872208"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0" name="等腰三角形 19">
            <a:extLst>
              <a:ext uri="{FF2B5EF4-FFF2-40B4-BE49-F238E27FC236}">
                <a16:creationId xmlns:a16="http://schemas.microsoft.com/office/drawing/2014/main" xmlns="" id="{FC003328-93CF-45FE-9988-2F0D73A22101}"/>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1" name="直接连接符 20">
            <a:extLst>
              <a:ext uri="{FF2B5EF4-FFF2-40B4-BE49-F238E27FC236}">
                <a16:creationId xmlns:a16="http://schemas.microsoft.com/office/drawing/2014/main" xmlns="" id="{A114AE5B-9BA4-4560-85A0-75A5DE90206C}"/>
              </a:ext>
            </a:extLst>
          </p:cNvPr>
          <p:cNvCxnSpPr>
            <a:cxnSpLocks/>
          </p:cNvCxnSpPr>
          <p:nvPr/>
        </p:nvCxnSpPr>
        <p:spPr>
          <a:xfrm>
            <a:off x="3779912" y="521032"/>
            <a:ext cx="536408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2" name="等腰三角形 21">
            <a:extLst>
              <a:ext uri="{FF2B5EF4-FFF2-40B4-BE49-F238E27FC236}">
                <a16:creationId xmlns:a16="http://schemas.microsoft.com/office/drawing/2014/main" xmlns="" id="{63B8EB07-3E5B-4629-B991-C3705B933D6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2" name="Group 4">
            <a:extLst>
              <a:ext uri="{FF2B5EF4-FFF2-40B4-BE49-F238E27FC236}">
                <a16:creationId xmlns:a16="http://schemas.microsoft.com/office/drawing/2014/main" xmlns="" id="{EC900477-8421-4808-B680-41E5F0B078F8}"/>
              </a:ext>
            </a:extLst>
          </p:cNvPr>
          <p:cNvGrpSpPr/>
          <p:nvPr/>
        </p:nvGrpSpPr>
        <p:grpSpPr>
          <a:xfrm>
            <a:off x="1194656" y="1403932"/>
            <a:ext cx="2592288" cy="2539438"/>
            <a:chOff x="2942679" y="2308259"/>
            <a:chExt cx="3006477" cy="2945184"/>
          </a:xfrm>
        </p:grpSpPr>
        <p:grpSp>
          <p:nvGrpSpPr>
            <p:cNvPr id="14" name="Group 18">
              <a:extLst>
                <a:ext uri="{FF2B5EF4-FFF2-40B4-BE49-F238E27FC236}">
                  <a16:creationId xmlns:a16="http://schemas.microsoft.com/office/drawing/2014/main" xmlns="" id="{5A4DB99F-B219-4A9B-9BE5-EE290F85B736}"/>
                </a:ext>
              </a:extLst>
            </p:cNvPr>
            <p:cNvGrpSpPr/>
            <p:nvPr/>
          </p:nvGrpSpPr>
          <p:grpSpPr>
            <a:xfrm>
              <a:off x="4442553" y="2517543"/>
              <a:ext cx="1506603" cy="1646219"/>
              <a:chOff x="4562419" y="1485635"/>
              <a:chExt cx="1506603" cy="1646218"/>
            </a:xfrm>
            <a:solidFill>
              <a:schemeClr val="accent3"/>
            </a:solidFill>
          </p:grpSpPr>
          <p:sp>
            <p:nvSpPr>
              <p:cNvPr id="37" name="Freeform: Shape 5">
                <a:extLst>
                  <a:ext uri="{FF2B5EF4-FFF2-40B4-BE49-F238E27FC236}">
                    <a16:creationId xmlns:a16="http://schemas.microsoft.com/office/drawing/2014/main" xmlns="" id="{5DDDF284-656E-4BB9-8849-AEF999BE52A3}"/>
                  </a:ext>
                </a:extLst>
              </p:cNvPr>
              <p:cNvSpPr>
                <a:spLocks/>
              </p:cNvSpPr>
              <p:nvPr/>
            </p:nvSpPr>
            <p:spPr bwMode="gray">
              <a:xfrm rot="5400000">
                <a:off x="4572780" y="1475274"/>
                <a:ext cx="1250184" cy="1270905"/>
              </a:xfrm>
              <a:custGeom>
                <a:avLst/>
                <a:gdLst>
                  <a:gd name="T0" fmla="*/ 0 w 1448"/>
                  <a:gd name="T1" fmla="*/ 1452 h 1452"/>
                  <a:gd name="T2" fmla="*/ 6 w 1448"/>
                  <a:gd name="T3" fmla="*/ 1320 h 1452"/>
                  <a:gd name="T4" fmla="*/ 24 w 1448"/>
                  <a:gd name="T5" fmla="*/ 1190 h 1452"/>
                  <a:gd name="T6" fmla="*/ 52 w 1448"/>
                  <a:gd name="T7" fmla="*/ 1066 h 1452"/>
                  <a:gd name="T8" fmla="*/ 90 w 1448"/>
                  <a:gd name="T9" fmla="*/ 946 h 1452"/>
                  <a:gd name="T10" fmla="*/ 140 w 1448"/>
                  <a:gd name="T11" fmla="*/ 830 h 1452"/>
                  <a:gd name="T12" fmla="*/ 198 w 1448"/>
                  <a:gd name="T13" fmla="*/ 718 h 1452"/>
                  <a:gd name="T14" fmla="*/ 264 w 1448"/>
                  <a:gd name="T15" fmla="*/ 614 h 1452"/>
                  <a:gd name="T16" fmla="*/ 340 w 1448"/>
                  <a:gd name="T17" fmla="*/ 516 h 1452"/>
                  <a:gd name="T18" fmla="*/ 424 w 1448"/>
                  <a:gd name="T19" fmla="*/ 424 h 1452"/>
                  <a:gd name="T20" fmla="*/ 516 w 1448"/>
                  <a:gd name="T21" fmla="*/ 342 h 1452"/>
                  <a:gd name="T22" fmla="*/ 612 w 1448"/>
                  <a:gd name="T23" fmla="*/ 266 h 1452"/>
                  <a:gd name="T24" fmla="*/ 718 w 1448"/>
                  <a:gd name="T25" fmla="*/ 198 h 1452"/>
                  <a:gd name="T26" fmla="*/ 828 w 1448"/>
                  <a:gd name="T27" fmla="*/ 140 h 1452"/>
                  <a:gd name="T28" fmla="*/ 942 w 1448"/>
                  <a:gd name="T29" fmla="*/ 90 h 1452"/>
                  <a:gd name="T30" fmla="*/ 1064 w 1448"/>
                  <a:gd name="T31" fmla="*/ 52 h 1452"/>
                  <a:gd name="T32" fmla="*/ 1188 w 1448"/>
                  <a:gd name="T33" fmla="*/ 22 h 1452"/>
                  <a:gd name="T34" fmla="*/ 1316 w 1448"/>
                  <a:gd name="T35" fmla="*/ 6 h 1452"/>
                  <a:gd name="T36" fmla="*/ 1448 w 1448"/>
                  <a:gd name="T37" fmla="*/ 0 h 1452"/>
                  <a:gd name="T38" fmla="*/ 1448 w 1448"/>
                  <a:gd name="T39" fmla="*/ 726 h 1452"/>
                  <a:gd name="T40" fmla="*/ 1358 w 1448"/>
                  <a:gd name="T41" fmla="*/ 732 h 1452"/>
                  <a:gd name="T42" fmla="*/ 1270 w 1448"/>
                  <a:gd name="T43" fmla="*/ 748 h 1452"/>
                  <a:gd name="T44" fmla="*/ 1186 w 1448"/>
                  <a:gd name="T45" fmla="*/ 774 h 1452"/>
                  <a:gd name="T46" fmla="*/ 1108 w 1448"/>
                  <a:gd name="T47" fmla="*/ 810 h 1452"/>
                  <a:gd name="T48" fmla="*/ 1034 w 1448"/>
                  <a:gd name="T49" fmla="*/ 856 h 1452"/>
                  <a:gd name="T50" fmla="*/ 968 w 1448"/>
                  <a:gd name="T51" fmla="*/ 910 h 1452"/>
                  <a:gd name="T52" fmla="*/ 906 w 1448"/>
                  <a:gd name="T53" fmla="*/ 970 h 1452"/>
                  <a:gd name="T54" fmla="*/ 854 w 1448"/>
                  <a:gd name="T55" fmla="*/ 1038 h 1452"/>
                  <a:gd name="T56" fmla="*/ 808 w 1448"/>
                  <a:gd name="T57" fmla="*/ 1110 h 1452"/>
                  <a:gd name="T58" fmla="*/ 772 w 1448"/>
                  <a:gd name="T59" fmla="*/ 1190 h 1452"/>
                  <a:gd name="T60" fmla="*/ 746 w 1448"/>
                  <a:gd name="T61" fmla="*/ 1274 h 1452"/>
                  <a:gd name="T62" fmla="*/ 730 w 1448"/>
                  <a:gd name="T63" fmla="*/ 1360 h 1452"/>
                  <a:gd name="T64" fmla="*/ 724 w 1448"/>
                  <a:gd name="T65" fmla="*/ 1452 h 1452"/>
                  <a:gd name="T66" fmla="*/ 0 w 1448"/>
                  <a:gd name="T67" fmla="*/ 1452 h 1452"/>
                  <a:gd name="T68" fmla="*/ 0 w 1448"/>
                  <a:gd name="T69" fmla="*/ 1452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8" h="1452">
                    <a:moveTo>
                      <a:pt x="0" y="1452"/>
                    </a:moveTo>
                    <a:lnTo>
                      <a:pt x="6" y="1320"/>
                    </a:lnTo>
                    <a:lnTo>
                      <a:pt x="24" y="1190"/>
                    </a:lnTo>
                    <a:lnTo>
                      <a:pt x="52" y="1066"/>
                    </a:lnTo>
                    <a:lnTo>
                      <a:pt x="90" y="946"/>
                    </a:lnTo>
                    <a:lnTo>
                      <a:pt x="140" y="830"/>
                    </a:lnTo>
                    <a:lnTo>
                      <a:pt x="198" y="718"/>
                    </a:lnTo>
                    <a:lnTo>
                      <a:pt x="264" y="614"/>
                    </a:lnTo>
                    <a:lnTo>
                      <a:pt x="340" y="516"/>
                    </a:lnTo>
                    <a:lnTo>
                      <a:pt x="424" y="424"/>
                    </a:lnTo>
                    <a:lnTo>
                      <a:pt x="516" y="342"/>
                    </a:lnTo>
                    <a:lnTo>
                      <a:pt x="612" y="266"/>
                    </a:lnTo>
                    <a:lnTo>
                      <a:pt x="718" y="198"/>
                    </a:lnTo>
                    <a:lnTo>
                      <a:pt x="828" y="140"/>
                    </a:lnTo>
                    <a:lnTo>
                      <a:pt x="942" y="90"/>
                    </a:lnTo>
                    <a:lnTo>
                      <a:pt x="1064" y="52"/>
                    </a:lnTo>
                    <a:lnTo>
                      <a:pt x="1188" y="22"/>
                    </a:lnTo>
                    <a:lnTo>
                      <a:pt x="1316" y="6"/>
                    </a:lnTo>
                    <a:lnTo>
                      <a:pt x="1448" y="0"/>
                    </a:lnTo>
                    <a:lnTo>
                      <a:pt x="1448" y="726"/>
                    </a:lnTo>
                    <a:lnTo>
                      <a:pt x="1358" y="732"/>
                    </a:lnTo>
                    <a:lnTo>
                      <a:pt x="1270" y="748"/>
                    </a:lnTo>
                    <a:lnTo>
                      <a:pt x="1186" y="774"/>
                    </a:lnTo>
                    <a:lnTo>
                      <a:pt x="1108" y="810"/>
                    </a:lnTo>
                    <a:lnTo>
                      <a:pt x="1034" y="856"/>
                    </a:lnTo>
                    <a:lnTo>
                      <a:pt x="968" y="910"/>
                    </a:lnTo>
                    <a:lnTo>
                      <a:pt x="906" y="970"/>
                    </a:lnTo>
                    <a:lnTo>
                      <a:pt x="854" y="1038"/>
                    </a:lnTo>
                    <a:lnTo>
                      <a:pt x="808" y="1110"/>
                    </a:lnTo>
                    <a:lnTo>
                      <a:pt x="772" y="1190"/>
                    </a:lnTo>
                    <a:lnTo>
                      <a:pt x="746" y="1274"/>
                    </a:lnTo>
                    <a:lnTo>
                      <a:pt x="730" y="1360"/>
                    </a:lnTo>
                    <a:lnTo>
                      <a:pt x="724" y="1452"/>
                    </a:lnTo>
                    <a:lnTo>
                      <a:pt x="0" y="1452"/>
                    </a:lnTo>
                    <a:lnTo>
                      <a:pt x="0" y="1452"/>
                    </a:lnTo>
                    <a:close/>
                  </a:path>
                </a:pathLst>
              </a:custGeom>
              <a:grpFill/>
              <a:ln>
                <a:noFill/>
              </a:ln>
              <a:extLst>
                <a:ext uri="{91240B29-F687-4F45-9708-019B960494DF}">
                  <a14:hiddenLine xmlns:a14="http://schemas.microsoft.com/office/drawing/2010/main" w="0">
                    <a:solidFill>
                      <a:srgbClr val="D6E2E8"/>
                    </a:solidFill>
                    <a:prstDash val="solid"/>
                    <a:round/>
                    <a:headEnd/>
                    <a:tailEnd/>
                  </a14:hiddenLine>
                </a:ext>
              </a:extLst>
            </p:spPr>
            <p:txBody>
              <a:bodyPr anchor="ctr"/>
              <a:lstStyle/>
              <a:p>
                <a:pPr algn="ctr"/>
                <a:endParaRPr/>
              </a:p>
            </p:txBody>
          </p:sp>
          <p:sp>
            <p:nvSpPr>
              <p:cNvPr id="38" name="Freeform: Shape 6">
                <a:extLst>
                  <a:ext uri="{FF2B5EF4-FFF2-40B4-BE49-F238E27FC236}">
                    <a16:creationId xmlns:a16="http://schemas.microsoft.com/office/drawing/2014/main" xmlns="" id="{B55CD7AB-FB33-4BA8-8FE0-3F50B6B76AB9}"/>
                  </a:ext>
                </a:extLst>
              </p:cNvPr>
              <p:cNvSpPr>
                <a:spLocks/>
              </p:cNvSpPr>
              <p:nvPr/>
            </p:nvSpPr>
            <p:spPr bwMode="gray">
              <a:xfrm rot="7200000">
                <a:off x="4802416" y="1865248"/>
                <a:ext cx="1250045" cy="1283166"/>
              </a:xfrm>
              <a:custGeom>
                <a:avLst/>
                <a:gdLst>
                  <a:gd name="T0" fmla="*/ 0 w 1448"/>
                  <a:gd name="T1" fmla="*/ 1452 h 1452"/>
                  <a:gd name="T2" fmla="*/ 6 w 1448"/>
                  <a:gd name="T3" fmla="*/ 1320 h 1452"/>
                  <a:gd name="T4" fmla="*/ 24 w 1448"/>
                  <a:gd name="T5" fmla="*/ 1190 h 1452"/>
                  <a:gd name="T6" fmla="*/ 52 w 1448"/>
                  <a:gd name="T7" fmla="*/ 1066 h 1452"/>
                  <a:gd name="T8" fmla="*/ 90 w 1448"/>
                  <a:gd name="T9" fmla="*/ 946 h 1452"/>
                  <a:gd name="T10" fmla="*/ 140 w 1448"/>
                  <a:gd name="T11" fmla="*/ 830 h 1452"/>
                  <a:gd name="T12" fmla="*/ 198 w 1448"/>
                  <a:gd name="T13" fmla="*/ 718 h 1452"/>
                  <a:gd name="T14" fmla="*/ 264 w 1448"/>
                  <a:gd name="T15" fmla="*/ 614 h 1452"/>
                  <a:gd name="T16" fmla="*/ 340 w 1448"/>
                  <a:gd name="T17" fmla="*/ 516 h 1452"/>
                  <a:gd name="T18" fmla="*/ 424 w 1448"/>
                  <a:gd name="T19" fmla="*/ 424 h 1452"/>
                  <a:gd name="T20" fmla="*/ 516 w 1448"/>
                  <a:gd name="T21" fmla="*/ 342 h 1452"/>
                  <a:gd name="T22" fmla="*/ 612 w 1448"/>
                  <a:gd name="T23" fmla="*/ 266 h 1452"/>
                  <a:gd name="T24" fmla="*/ 718 w 1448"/>
                  <a:gd name="T25" fmla="*/ 198 h 1452"/>
                  <a:gd name="T26" fmla="*/ 828 w 1448"/>
                  <a:gd name="T27" fmla="*/ 140 h 1452"/>
                  <a:gd name="T28" fmla="*/ 942 w 1448"/>
                  <a:gd name="T29" fmla="*/ 90 h 1452"/>
                  <a:gd name="T30" fmla="*/ 1064 w 1448"/>
                  <a:gd name="T31" fmla="*/ 52 h 1452"/>
                  <a:gd name="T32" fmla="*/ 1188 w 1448"/>
                  <a:gd name="T33" fmla="*/ 22 h 1452"/>
                  <a:gd name="T34" fmla="*/ 1316 w 1448"/>
                  <a:gd name="T35" fmla="*/ 6 h 1452"/>
                  <a:gd name="T36" fmla="*/ 1448 w 1448"/>
                  <a:gd name="T37" fmla="*/ 0 h 1452"/>
                  <a:gd name="T38" fmla="*/ 1448 w 1448"/>
                  <a:gd name="T39" fmla="*/ 726 h 1452"/>
                  <a:gd name="T40" fmla="*/ 1358 w 1448"/>
                  <a:gd name="T41" fmla="*/ 732 h 1452"/>
                  <a:gd name="T42" fmla="*/ 1270 w 1448"/>
                  <a:gd name="T43" fmla="*/ 748 h 1452"/>
                  <a:gd name="T44" fmla="*/ 1186 w 1448"/>
                  <a:gd name="T45" fmla="*/ 774 h 1452"/>
                  <a:gd name="T46" fmla="*/ 1108 w 1448"/>
                  <a:gd name="T47" fmla="*/ 810 h 1452"/>
                  <a:gd name="T48" fmla="*/ 1034 w 1448"/>
                  <a:gd name="T49" fmla="*/ 856 h 1452"/>
                  <a:gd name="T50" fmla="*/ 968 w 1448"/>
                  <a:gd name="T51" fmla="*/ 910 h 1452"/>
                  <a:gd name="T52" fmla="*/ 906 w 1448"/>
                  <a:gd name="T53" fmla="*/ 970 h 1452"/>
                  <a:gd name="T54" fmla="*/ 854 w 1448"/>
                  <a:gd name="T55" fmla="*/ 1038 h 1452"/>
                  <a:gd name="T56" fmla="*/ 808 w 1448"/>
                  <a:gd name="T57" fmla="*/ 1110 h 1452"/>
                  <a:gd name="T58" fmla="*/ 772 w 1448"/>
                  <a:gd name="T59" fmla="*/ 1190 h 1452"/>
                  <a:gd name="T60" fmla="*/ 746 w 1448"/>
                  <a:gd name="T61" fmla="*/ 1274 h 1452"/>
                  <a:gd name="T62" fmla="*/ 730 w 1448"/>
                  <a:gd name="T63" fmla="*/ 1360 h 1452"/>
                  <a:gd name="T64" fmla="*/ 724 w 1448"/>
                  <a:gd name="T65" fmla="*/ 1452 h 1452"/>
                  <a:gd name="T66" fmla="*/ 0 w 1448"/>
                  <a:gd name="T67" fmla="*/ 1452 h 1452"/>
                  <a:gd name="T68" fmla="*/ 0 w 1448"/>
                  <a:gd name="T69" fmla="*/ 1452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8" h="1452">
                    <a:moveTo>
                      <a:pt x="0" y="1452"/>
                    </a:moveTo>
                    <a:lnTo>
                      <a:pt x="6" y="1320"/>
                    </a:lnTo>
                    <a:lnTo>
                      <a:pt x="24" y="1190"/>
                    </a:lnTo>
                    <a:lnTo>
                      <a:pt x="52" y="1066"/>
                    </a:lnTo>
                    <a:lnTo>
                      <a:pt x="90" y="946"/>
                    </a:lnTo>
                    <a:lnTo>
                      <a:pt x="140" y="830"/>
                    </a:lnTo>
                    <a:lnTo>
                      <a:pt x="198" y="718"/>
                    </a:lnTo>
                    <a:lnTo>
                      <a:pt x="264" y="614"/>
                    </a:lnTo>
                    <a:lnTo>
                      <a:pt x="340" y="516"/>
                    </a:lnTo>
                    <a:lnTo>
                      <a:pt x="424" y="424"/>
                    </a:lnTo>
                    <a:lnTo>
                      <a:pt x="516" y="342"/>
                    </a:lnTo>
                    <a:lnTo>
                      <a:pt x="612" y="266"/>
                    </a:lnTo>
                    <a:lnTo>
                      <a:pt x="718" y="198"/>
                    </a:lnTo>
                    <a:lnTo>
                      <a:pt x="828" y="140"/>
                    </a:lnTo>
                    <a:lnTo>
                      <a:pt x="942" y="90"/>
                    </a:lnTo>
                    <a:lnTo>
                      <a:pt x="1064" y="52"/>
                    </a:lnTo>
                    <a:lnTo>
                      <a:pt x="1188" y="22"/>
                    </a:lnTo>
                    <a:lnTo>
                      <a:pt x="1316" y="6"/>
                    </a:lnTo>
                    <a:lnTo>
                      <a:pt x="1448" y="0"/>
                    </a:lnTo>
                    <a:lnTo>
                      <a:pt x="1448" y="726"/>
                    </a:lnTo>
                    <a:lnTo>
                      <a:pt x="1358" y="732"/>
                    </a:lnTo>
                    <a:lnTo>
                      <a:pt x="1270" y="748"/>
                    </a:lnTo>
                    <a:lnTo>
                      <a:pt x="1186" y="774"/>
                    </a:lnTo>
                    <a:lnTo>
                      <a:pt x="1108" y="810"/>
                    </a:lnTo>
                    <a:lnTo>
                      <a:pt x="1034" y="856"/>
                    </a:lnTo>
                    <a:lnTo>
                      <a:pt x="968" y="910"/>
                    </a:lnTo>
                    <a:lnTo>
                      <a:pt x="906" y="970"/>
                    </a:lnTo>
                    <a:lnTo>
                      <a:pt x="854" y="1038"/>
                    </a:lnTo>
                    <a:lnTo>
                      <a:pt x="808" y="1110"/>
                    </a:lnTo>
                    <a:lnTo>
                      <a:pt x="772" y="1190"/>
                    </a:lnTo>
                    <a:lnTo>
                      <a:pt x="746" y="1274"/>
                    </a:lnTo>
                    <a:lnTo>
                      <a:pt x="730" y="1360"/>
                    </a:lnTo>
                    <a:lnTo>
                      <a:pt x="724" y="1452"/>
                    </a:lnTo>
                    <a:lnTo>
                      <a:pt x="0" y="1452"/>
                    </a:lnTo>
                    <a:lnTo>
                      <a:pt x="0" y="1452"/>
                    </a:lnTo>
                    <a:close/>
                  </a:path>
                </a:pathLst>
              </a:custGeom>
              <a:grpFill/>
              <a:ln>
                <a:noFill/>
              </a:ln>
              <a:extLst>
                <a:ext uri="{91240B29-F687-4F45-9708-019B960494DF}">
                  <a14:hiddenLine xmlns:a14="http://schemas.microsoft.com/office/drawing/2010/main" w="0">
                    <a:solidFill>
                      <a:srgbClr val="D6E2E8"/>
                    </a:solidFill>
                    <a:prstDash val="solid"/>
                    <a:round/>
                    <a:headEnd/>
                    <a:tailEnd/>
                  </a14:hiddenLine>
                </a:ext>
              </a:extLst>
            </p:spPr>
            <p:txBody>
              <a:bodyPr anchor="ctr"/>
              <a:lstStyle/>
              <a:p>
                <a:pPr algn="ctr"/>
                <a:endParaRPr/>
              </a:p>
            </p:txBody>
          </p:sp>
        </p:grpSp>
        <p:grpSp>
          <p:nvGrpSpPr>
            <p:cNvPr id="15" name="Group 16">
              <a:extLst>
                <a:ext uri="{FF2B5EF4-FFF2-40B4-BE49-F238E27FC236}">
                  <a16:creationId xmlns:a16="http://schemas.microsoft.com/office/drawing/2014/main" xmlns="" id="{82691AE6-0182-406C-A7A2-7164FCB09950}"/>
                </a:ext>
              </a:extLst>
            </p:cNvPr>
            <p:cNvGrpSpPr/>
            <p:nvPr/>
          </p:nvGrpSpPr>
          <p:grpSpPr>
            <a:xfrm>
              <a:off x="3571372" y="3773944"/>
              <a:ext cx="2258816" cy="1479499"/>
              <a:chOff x="3691238" y="2742035"/>
              <a:chExt cx="2258816" cy="1479499"/>
            </a:xfrm>
            <a:solidFill>
              <a:schemeClr val="accent2"/>
            </a:solidFill>
          </p:grpSpPr>
          <p:sp>
            <p:nvSpPr>
              <p:cNvPr id="33" name="Isosceles Triangle 7">
                <a:extLst>
                  <a:ext uri="{FF2B5EF4-FFF2-40B4-BE49-F238E27FC236}">
                    <a16:creationId xmlns:a16="http://schemas.microsoft.com/office/drawing/2014/main" xmlns="" id="{FB9C1567-7C2B-4818-BB9B-01F80F4443E7}"/>
                  </a:ext>
                </a:extLst>
              </p:cNvPr>
              <p:cNvSpPr>
                <a:spLocks/>
              </p:cNvSpPr>
              <p:nvPr/>
            </p:nvSpPr>
            <p:spPr bwMode="gray">
              <a:xfrm rot="1800000">
                <a:off x="4878073" y="2742035"/>
                <a:ext cx="1071981" cy="681039"/>
              </a:xfrm>
              <a:prstGeom prst="triangle">
                <a:avLst>
                  <a:gd name="adj" fmla="val 50000"/>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anchor="ctr"/>
              <a:lstStyle/>
              <a:p>
                <a:pPr algn="ctr"/>
                <a:endParaRPr/>
              </a:p>
            </p:txBody>
          </p:sp>
          <p:sp>
            <p:nvSpPr>
              <p:cNvPr id="34" name="Freeform: Shape 14">
                <a:extLst>
                  <a:ext uri="{FF2B5EF4-FFF2-40B4-BE49-F238E27FC236}">
                    <a16:creationId xmlns:a16="http://schemas.microsoft.com/office/drawing/2014/main" xmlns="" id="{D89E5CCE-CCD1-48F3-80B6-AC984A092058}"/>
                  </a:ext>
                </a:extLst>
              </p:cNvPr>
              <p:cNvSpPr>
                <a:spLocks/>
              </p:cNvSpPr>
              <p:nvPr/>
            </p:nvSpPr>
            <p:spPr bwMode="gray">
              <a:xfrm rot="12600000">
                <a:off x="4157953" y="2968588"/>
                <a:ext cx="1267162" cy="1252946"/>
              </a:xfrm>
              <a:custGeom>
                <a:avLst/>
                <a:gdLst>
                  <a:gd name="T0" fmla="*/ 0 w 1448"/>
                  <a:gd name="T1" fmla="*/ 1452 h 1452"/>
                  <a:gd name="T2" fmla="*/ 6 w 1448"/>
                  <a:gd name="T3" fmla="*/ 1320 h 1452"/>
                  <a:gd name="T4" fmla="*/ 24 w 1448"/>
                  <a:gd name="T5" fmla="*/ 1190 h 1452"/>
                  <a:gd name="T6" fmla="*/ 52 w 1448"/>
                  <a:gd name="T7" fmla="*/ 1066 h 1452"/>
                  <a:gd name="T8" fmla="*/ 90 w 1448"/>
                  <a:gd name="T9" fmla="*/ 946 h 1452"/>
                  <a:gd name="T10" fmla="*/ 140 w 1448"/>
                  <a:gd name="T11" fmla="*/ 830 h 1452"/>
                  <a:gd name="T12" fmla="*/ 198 w 1448"/>
                  <a:gd name="T13" fmla="*/ 718 h 1452"/>
                  <a:gd name="T14" fmla="*/ 264 w 1448"/>
                  <a:gd name="T15" fmla="*/ 614 h 1452"/>
                  <a:gd name="T16" fmla="*/ 340 w 1448"/>
                  <a:gd name="T17" fmla="*/ 516 h 1452"/>
                  <a:gd name="T18" fmla="*/ 424 w 1448"/>
                  <a:gd name="T19" fmla="*/ 424 h 1452"/>
                  <a:gd name="T20" fmla="*/ 516 w 1448"/>
                  <a:gd name="T21" fmla="*/ 342 h 1452"/>
                  <a:gd name="T22" fmla="*/ 612 w 1448"/>
                  <a:gd name="T23" fmla="*/ 266 h 1452"/>
                  <a:gd name="T24" fmla="*/ 718 w 1448"/>
                  <a:gd name="T25" fmla="*/ 198 h 1452"/>
                  <a:gd name="T26" fmla="*/ 828 w 1448"/>
                  <a:gd name="T27" fmla="*/ 140 h 1452"/>
                  <a:gd name="T28" fmla="*/ 942 w 1448"/>
                  <a:gd name="T29" fmla="*/ 90 h 1452"/>
                  <a:gd name="T30" fmla="*/ 1064 w 1448"/>
                  <a:gd name="T31" fmla="*/ 52 h 1452"/>
                  <a:gd name="T32" fmla="*/ 1188 w 1448"/>
                  <a:gd name="T33" fmla="*/ 22 h 1452"/>
                  <a:gd name="T34" fmla="*/ 1316 w 1448"/>
                  <a:gd name="T35" fmla="*/ 6 h 1452"/>
                  <a:gd name="T36" fmla="*/ 1448 w 1448"/>
                  <a:gd name="T37" fmla="*/ 0 h 1452"/>
                  <a:gd name="T38" fmla="*/ 1448 w 1448"/>
                  <a:gd name="T39" fmla="*/ 726 h 1452"/>
                  <a:gd name="T40" fmla="*/ 1358 w 1448"/>
                  <a:gd name="T41" fmla="*/ 732 h 1452"/>
                  <a:gd name="T42" fmla="*/ 1270 w 1448"/>
                  <a:gd name="T43" fmla="*/ 748 h 1452"/>
                  <a:gd name="T44" fmla="*/ 1186 w 1448"/>
                  <a:gd name="T45" fmla="*/ 774 h 1452"/>
                  <a:gd name="T46" fmla="*/ 1108 w 1448"/>
                  <a:gd name="T47" fmla="*/ 810 h 1452"/>
                  <a:gd name="T48" fmla="*/ 1034 w 1448"/>
                  <a:gd name="T49" fmla="*/ 856 h 1452"/>
                  <a:gd name="T50" fmla="*/ 968 w 1448"/>
                  <a:gd name="T51" fmla="*/ 910 h 1452"/>
                  <a:gd name="T52" fmla="*/ 906 w 1448"/>
                  <a:gd name="T53" fmla="*/ 970 h 1452"/>
                  <a:gd name="T54" fmla="*/ 854 w 1448"/>
                  <a:gd name="T55" fmla="*/ 1038 h 1452"/>
                  <a:gd name="T56" fmla="*/ 808 w 1448"/>
                  <a:gd name="T57" fmla="*/ 1110 h 1452"/>
                  <a:gd name="T58" fmla="*/ 772 w 1448"/>
                  <a:gd name="T59" fmla="*/ 1190 h 1452"/>
                  <a:gd name="T60" fmla="*/ 746 w 1448"/>
                  <a:gd name="T61" fmla="*/ 1274 h 1452"/>
                  <a:gd name="T62" fmla="*/ 730 w 1448"/>
                  <a:gd name="T63" fmla="*/ 1360 h 1452"/>
                  <a:gd name="T64" fmla="*/ 724 w 1448"/>
                  <a:gd name="T65" fmla="*/ 1452 h 1452"/>
                  <a:gd name="T66" fmla="*/ 0 w 1448"/>
                  <a:gd name="T67" fmla="*/ 1452 h 1452"/>
                  <a:gd name="T68" fmla="*/ 0 w 1448"/>
                  <a:gd name="T69" fmla="*/ 1452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8" h="1452">
                    <a:moveTo>
                      <a:pt x="0" y="1452"/>
                    </a:moveTo>
                    <a:lnTo>
                      <a:pt x="6" y="1320"/>
                    </a:lnTo>
                    <a:lnTo>
                      <a:pt x="24" y="1190"/>
                    </a:lnTo>
                    <a:lnTo>
                      <a:pt x="52" y="1066"/>
                    </a:lnTo>
                    <a:lnTo>
                      <a:pt x="90" y="946"/>
                    </a:lnTo>
                    <a:lnTo>
                      <a:pt x="140" y="830"/>
                    </a:lnTo>
                    <a:lnTo>
                      <a:pt x="198" y="718"/>
                    </a:lnTo>
                    <a:lnTo>
                      <a:pt x="264" y="614"/>
                    </a:lnTo>
                    <a:lnTo>
                      <a:pt x="340" y="516"/>
                    </a:lnTo>
                    <a:lnTo>
                      <a:pt x="424" y="424"/>
                    </a:lnTo>
                    <a:lnTo>
                      <a:pt x="516" y="342"/>
                    </a:lnTo>
                    <a:lnTo>
                      <a:pt x="612" y="266"/>
                    </a:lnTo>
                    <a:lnTo>
                      <a:pt x="718" y="198"/>
                    </a:lnTo>
                    <a:lnTo>
                      <a:pt x="828" y="140"/>
                    </a:lnTo>
                    <a:lnTo>
                      <a:pt x="942" y="90"/>
                    </a:lnTo>
                    <a:lnTo>
                      <a:pt x="1064" y="52"/>
                    </a:lnTo>
                    <a:lnTo>
                      <a:pt x="1188" y="22"/>
                    </a:lnTo>
                    <a:lnTo>
                      <a:pt x="1316" y="6"/>
                    </a:lnTo>
                    <a:lnTo>
                      <a:pt x="1448" y="0"/>
                    </a:lnTo>
                    <a:lnTo>
                      <a:pt x="1448" y="726"/>
                    </a:lnTo>
                    <a:lnTo>
                      <a:pt x="1358" y="732"/>
                    </a:lnTo>
                    <a:lnTo>
                      <a:pt x="1270" y="748"/>
                    </a:lnTo>
                    <a:lnTo>
                      <a:pt x="1186" y="774"/>
                    </a:lnTo>
                    <a:lnTo>
                      <a:pt x="1108" y="810"/>
                    </a:lnTo>
                    <a:lnTo>
                      <a:pt x="1034" y="856"/>
                    </a:lnTo>
                    <a:lnTo>
                      <a:pt x="968" y="910"/>
                    </a:lnTo>
                    <a:lnTo>
                      <a:pt x="906" y="970"/>
                    </a:lnTo>
                    <a:lnTo>
                      <a:pt x="854" y="1038"/>
                    </a:lnTo>
                    <a:lnTo>
                      <a:pt x="808" y="1110"/>
                    </a:lnTo>
                    <a:lnTo>
                      <a:pt x="772" y="1190"/>
                    </a:lnTo>
                    <a:lnTo>
                      <a:pt x="746" y="1274"/>
                    </a:lnTo>
                    <a:lnTo>
                      <a:pt x="730" y="1360"/>
                    </a:lnTo>
                    <a:lnTo>
                      <a:pt x="724" y="1452"/>
                    </a:lnTo>
                    <a:lnTo>
                      <a:pt x="0" y="1452"/>
                    </a:lnTo>
                    <a:lnTo>
                      <a:pt x="0" y="1452"/>
                    </a:lnTo>
                    <a:close/>
                  </a:path>
                </a:pathLst>
              </a:custGeom>
              <a:grpFill/>
              <a:ln>
                <a:noFill/>
              </a:ln>
              <a:extLst>
                <a:ext uri="{91240B29-F687-4F45-9708-019B960494DF}">
                  <a14:hiddenLine xmlns:a14="http://schemas.microsoft.com/office/drawing/2010/main" w="0">
                    <a:solidFill>
                      <a:srgbClr val="D6E2E8"/>
                    </a:solidFill>
                    <a:prstDash val="solid"/>
                    <a:round/>
                    <a:headEnd/>
                    <a:tailEnd/>
                  </a14:hiddenLine>
                </a:ext>
              </a:extLst>
            </p:spPr>
            <p:txBody>
              <a:bodyPr anchor="ctr"/>
              <a:lstStyle/>
              <a:p>
                <a:pPr algn="ctr"/>
                <a:endParaRPr/>
              </a:p>
            </p:txBody>
          </p:sp>
          <p:sp>
            <p:nvSpPr>
              <p:cNvPr id="36" name="Freeform: Shape 15">
                <a:extLst>
                  <a:ext uri="{FF2B5EF4-FFF2-40B4-BE49-F238E27FC236}">
                    <a16:creationId xmlns:a16="http://schemas.microsoft.com/office/drawing/2014/main" xmlns="" id="{3C353ED9-EE6E-41A8-8432-947A62731316}"/>
                  </a:ext>
                </a:extLst>
              </p:cNvPr>
              <p:cNvSpPr>
                <a:spLocks/>
              </p:cNvSpPr>
              <p:nvPr/>
            </p:nvSpPr>
            <p:spPr bwMode="gray">
              <a:xfrm rot="14400000">
                <a:off x="3702352" y="2954535"/>
                <a:ext cx="1254512" cy="1276739"/>
              </a:xfrm>
              <a:custGeom>
                <a:avLst/>
                <a:gdLst>
                  <a:gd name="T0" fmla="*/ 0 w 1448"/>
                  <a:gd name="T1" fmla="*/ 1452 h 1452"/>
                  <a:gd name="T2" fmla="*/ 6 w 1448"/>
                  <a:gd name="T3" fmla="*/ 1320 h 1452"/>
                  <a:gd name="T4" fmla="*/ 24 w 1448"/>
                  <a:gd name="T5" fmla="*/ 1190 h 1452"/>
                  <a:gd name="T6" fmla="*/ 52 w 1448"/>
                  <a:gd name="T7" fmla="*/ 1066 h 1452"/>
                  <a:gd name="T8" fmla="*/ 90 w 1448"/>
                  <a:gd name="T9" fmla="*/ 946 h 1452"/>
                  <a:gd name="T10" fmla="*/ 140 w 1448"/>
                  <a:gd name="T11" fmla="*/ 830 h 1452"/>
                  <a:gd name="T12" fmla="*/ 198 w 1448"/>
                  <a:gd name="T13" fmla="*/ 718 h 1452"/>
                  <a:gd name="T14" fmla="*/ 264 w 1448"/>
                  <a:gd name="T15" fmla="*/ 614 h 1452"/>
                  <a:gd name="T16" fmla="*/ 340 w 1448"/>
                  <a:gd name="T17" fmla="*/ 516 h 1452"/>
                  <a:gd name="T18" fmla="*/ 424 w 1448"/>
                  <a:gd name="T19" fmla="*/ 424 h 1452"/>
                  <a:gd name="T20" fmla="*/ 516 w 1448"/>
                  <a:gd name="T21" fmla="*/ 342 h 1452"/>
                  <a:gd name="T22" fmla="*/ 612 w 1448"/>
                  <a:gd name="T23" fmla="*/ 266 h 1452"/>
                  <a:gd name="T24" fmla="*/ 718 w 1448"/>
                  <a:gd name="T25" fmla="*/ 198 h 1452"/>
                  <a:gd name="T26" fmla="*/ 828 w 1448"/>
                  <a:gd name="T27" fmla="*/ 140 h 1452"/>
                  <a:gd name="T28" fmla="*/ 942 w 1448"/>
                  <a:gd name="T29" fmla="*/ 90 h 1452"/>
                  <a:gd name="T30" fmla="*/ 1064 w 1448"/>
                  <a:gd name="T31" fmla="*/ 52 h 1452"/>
                  <a:gd name="T32" fmla="*/ 1188 w 1448"/>
                  <a:gd name="T33" fmla="*/ 22 h 1452"/>
                  <a:gd name="T34" fmla="*/ 1316 w 1448"/>
                  <a:gd name="T35" fmla="*/ 6 h 1452"/>
                  <a:gd name="T36" fmla="*/ 1448 w 1448"/>
                  <a:gd name="T37" fmla="*/ 0 h 1452"/>
                  <a:gd name="T38" fmla="*/ 1448 w 1448"/>
                  <a:gd name="T39" fmla="*/ 726 h 1452"/>
                  <a:gd name="T40" fmla="*/ 1358 w 1448"/>
                  <a:gd name="T41" fmla="*/ 732 h 1452"/>
                  <a:gd name="T42" fmla="*/ 1270 w 1448"/>
                  <a:gd name="T43" fmla="*/ 748 h 1452"/>
                  <a:gd name="T44" fmla="*/ 1186 w 1448"/>
                  <a:gd name="T45" fmla="*/ 774 h 1452"/>
                  <a:gd name="T46" fmla="*/ 1108 w 1448"/>
                  <a:gd name="T47" fmla="*/ 810 h 1452"/>
                  <a:gd name="T48" fmla="*/ 1034 w 1448"/>
                  <a:gd name="T49" fmla="*/ 856 h 1452"/>
                  <a:gd name="T50" fmla="*/ 968 w 1448"/>
                  <a:gd name="T51" fmla="*/ 910 h 1452"/>
                  <a:gd name="T52" fmla="*/ 906 w 1448"/>
                  <a:gd name="T53" fmla="*/ 970 h 1452"/>
                  <a:gd name="T54" fmla="*/ 854 w 1448"/>
                  <a:gd name="T55" fmla="*/ 1038 h 1452"/>
                  <a:gd name="T56" fmla="*/ 808 w 1448"/>
                  <a:gd name="T57" fmla="*/ 1110 h 1452"/>
                  <a:gd name="T58" fmla="*/ 772 w 1448"/>
                  <a:gd name="T59" fmla="*/ 1190 h 1452"/>
                  <a:gd name="T60" fmla="*/ 746 w 1448"/>
                  <a:gd name="T61" fmla="*/ 1274 h 1452"/>
                  <a:gd name="T62" fmla="*/ 730 w 1448"/>
                  <a:gd name="T63" fmla="*/ 1360 h 1452"/>
                  <a:gd name="T64" fmla="*/ 724 w 1448"/>
                  <a:gd name="T65" fmla="*/ 1452 h 1452"/>
                  <a:gd name="T66" fmla="*/ 0 w 1448"/>
                  <a:gd name="T67" fmla="*/ 1452 h 1452"/>
                  <a:gd name="T68" fmla="*/ 0 w 1448"/>
                  <a:gd name="T69" fmla="*/ 1452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8" h="1452">
                    <a:moveTo>
                      <a:pt x="0" y="1452"/>
                    </a:moveTo>
                    <a:lnTo>
                      <a:pt x="6" y="1320"/>
                    </a:lnTo>
                    <a:lnTo>
                      <a:pt x="24" y="1190"/>
                    </a:lnTo>
                    <a:lnTo>
                      <a:pt x="52" y="1066"/>
                    </a:lnTo>
                    <a:lnTo>
                      <a:pt x="90" y="946"/>
                    </a:lnTo>
                    <a:lnTo>
                      <a:pt x="140" y="830"/>
                    </a:lnTo>
                    <a:lnTo>
                      <a:pt x="198" y="718"/>
                    </a:lnTo>
                    <a:lnTo>
                      <a:pt x="264" y="614"/>
                    </a:lnTo>
                    <a:lnTo>
                      <a:pt x="340" y="516"/>
                    </a:lnTo>
                    <a:lnTo>
                      <a:pt x="424" y="424"/>
                    </a:lnTo>
                    <a:lnTo>
                      <a:pt x="516" y="342"/>
                    </a:lnTo>
                    <a:lnTo>
                      <a:pt x="612" y="266"/>
                    </a:lnTo>
                    <a:lnTo>
                      <a:pt x="718" y="198"/>
                    </a:lnTo>
                    <a:lnTo>
                      <a:pt x="828" y="140"/>
                    </a:lnTo>
                    <a:lnTo>
                      <a:pt x="942" y="90"/>
                    </a:lnTo>
                    <a:lnTo>
                      <a:pt x="1064" y="52"/>
                    </a:lnTo>
                    <a:lnTo>
                      <a:pt x="1188" y="22"/>
                    </a:lnTo>
                    <a:lnTo>
                      <a:pt x="1316" y="6"/>
                    </a:lnTo>
                    <a:lnTo>
                      <a:pt x="1448" y="0"/>
                    </a:lnTo>
                    <a:lnTo>
                      <a:pt x="1448" y="726"/>
                    </a:lnTo>
                    <a:lnTo>
                      <a:pt x="1358" y="732"/>
                    </a:lnTo>
                    <a:lnTo>
                      <a:pt x="1270" y="748"/>
                    </a:lnTo>
                    <a:lnTo>
                      <a:pt x="1186" y="774"/>
                    </a:lnTo>
                    <a:lnTo>
                      <a:pt x="1108" y="810"/>
                    </a:lnTo>
                    <a:lnTo>
                      <a:pt x="1034" y="856"/>
                    </a:lnTo>
                    <a:lnTo>
                      <a:pt x="968" y="910"/>
                    </a:lnTo>
                    <a:lnTo>
                      <a:pt x="906" y="970"/>
                    </a:lnTo>
                    <a:lnTo>
                      <a:pt x="854" y="1038"/>
                    </a:lnTo>
                    <a:lnTo>
                      <a:pt x="808" y="1110"/>
                    </a:lnTo>
                    <a:lnTo>
                      <a:pt x="772" y="1190"/>
                    </a:lnTo>
                    <a:lnTo>
                      <a:pt x="746" y="1274"/>
                    </a:lnTo>
                    <a:lnTo>
                      <a:pt x="730" y="1360"/>
                    </a:lnTo>
                    <a:lnTo>
                      <a:pt x="724" y="1452"/>
                    </a:lnTo>
                    <a:lnTo>
                      <a:pt x="0" y="1452"/>
                    </a:lnTo>
                    <a:lnTo>
                      <a:pt x="0" y="1452"/>
                    </a:lnTo>
                    <a:close/>
                  </a:path>
                </a:pathLst>
              </a:custGeom>
              <a:grpFill/>
              <a:ln>
                <a:noFill/>
              </a:ln>
              <a:extLst>
                <a:ext uri="{91240B29-F687-4F45-9708-019B960494DF}">
                  <a14:hiddenLine xmlns:a14="http://schemas.microsoft.com/office/drawing/2010/main" w="0">
                    <a:solidFill>
                      <a:srgbClr val="D6E2E8"/>
                    </a:solidFill>
                    <a:prstDash val="solid"/>
                    <a:round/>
                    <a:headEnd/>
                    <a:tailEnd/>
                  </a14:hiddenLine>
                </a:ext>
              </a:extLst>
            </p:spPr>
            <p:txBody>
              <a:bodyPr anchor="ctr"/>
              <a:lstStyle/>
              <a:p>
                <a:pPr algn="ctr"/>
                <a:endParaRPr/>
              </a:p>
            </p:txBody>
          </p:sp>
        </p:grpSp>
        <p:grpSp>
          <p:nvGrpSpPr>
            <p:cNvPr id="18" name="Group 3">
              <a:extLst>
                <a:ext uri="{FF2B5EF4-FFF2-40B4-BE49-F238E27FC236}">
                  <a16:creationId xmlns:a16="http://schemas.microsoft.com/office/drawing/2014/main" xmlns="" id="{A2273C1B-F34D-4696-9AB8-24EAE9E493A7}"/>
                </a:ext>
              </a:extLst>
            </p:cNvPr>
            <p:cNvGrpSpPr/>
            <p:nvPr/>
          </p:nvGrpSpPr>
          <p:grpSpPr>
            <a:xfrm>
              <a:off x="2942679" y="2515474"/>
              <a:ext cx="1497803" cy="2094231"/>
              <a:chOff x="3062544" y="1483563"/>
              <a:chExt cx="1497803" cy="2094231"/>
            </a:xfrm>
            <a:solidFill>
              <a:schemeClr val="accent1"/>
            </a:solidFill>
          </p:grpSpPr>
          <p:sp>
            <p:nvSpPr>
              <p:cNvPr id="30" name="Isosceles Triangle 9">
                <a:extLst>
                  <a:ext uri="{FF2B5EF4-FFF2-40B4-BE49-F238E27FC236}">
                    <a16:creationId xmlns:a16="http://schemas.microsoft.com/office/drawing/2014/main" xmlns="" id="{E3929B1B-821B-4E41-B8DC-5A1C1CB7AA70}"/>
                  </a:ext>
                </a:extLst>
              </p:cNvPr>
              <p:cNvSpPr>
                <a:spLocks/>
              </p:cNvSpPr>
              <p:nvPr/>
            </p:nvSpPr>
            <p:spPr bwMode="gray">
              <a:xfrm rot="9000000">
                <a:off x="3260432" y="2968588"/>
                <a:ext cx="1071981" cy="609206"/>
              </a:xfrm>
              <a:prstGeom prst="triangle">
                <a:avLst>
                  <a:gd name="adj" fmla="val 50000"/>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anchor="ctr"/>
              <a:lstStyle/>
              <a:p>
                <a:pPr algn="ctr"/>
                <a:endParaRPr/>
              </a:p>
            </p:txBody>
          </p:sp>
          <p:sp>
            <p:nvSpPr>
              <p:cNvPr id="31" name="Freeform: Shape 12">
                <a:extLst>
                  <a:ext uri="{FF2B5EF4-FFF2-40B4-BE49-F238E27FC236}">
                    <a16:creationId xmlns:a16="http://schemas.microsoft.com/office/drawing/2014/main" xmlns="" id="{5B70192A-CBDA-410D-9205-023687682106}"/>
                  </a:ext>
                </a:extLst>
              </p:cNvPr>
              <p:cNvSpPr>
                <a:spLocks/>
              </p:cNvSpPr>
              <p:nvPr/>
            </p:nvSpPr>
            <p:spPr bwMode="gray">
              <a:xfrm rot="19800000">
                <a:off x="3062544" y="1879710"/>
                <a:ext cx="1273436" cy="1259896"/>
              </a:xfrm>
              <a:custGeom>
                <a:avLst/>
                <a:gdLst>
                  <a:gd name="T0" fmla="*/ 0 w 1448"/>
                  <a:gd name="T1" fmla="*/ 1452 h 1452"/>
                  <a:gd name="T2" fmla="*/ 6 w 1448"/>
                  <a:gd name="T3" fmla="*/ 1320 h 1452"/>
                  <a:gd name="T4" fmla="*/ 24 w 1448"/>
                  <a:gd name="T5" fmla="*/ 1190 h 1452"/>
                  <a:gd name="T6" fmla="*/ 52 w 1448"/>
                  <a:gd name="T7" fmla="*/ 1066 h 1452"/>
                  <a:gd name="T8" fmla="*/ 90 w 1448"/>
                  <a:gd name="T9" fmla="*/ 946 h 1452"/>
                  <a:gd name="T10" fmla="*/ 140 w 1448"/>
                  <a:gd name="T11" fmla="*/ 830 h 1452"/>
                  <a:gd name="T12" fmla="*/ 198 w 1448"/>
                  <a:gd name="T13" fmla="*/ 718 h 1452"/>
                  <a:gd name="T14" fmla="*/ 264 w 1448"/>
                  <a:gd name="T15" fmla="*/ 614 h 1452"/>
                  <a:gd name="T16" fmla="*/ 340 w 1448"/>
                  <a:gd name="T17" fmla="*/ 516 h 1452"/>
                  <a:gd name="T18" fmla="*/ 424 w 1448"/>
                  <a:gd name="T19" fmla="*/ 424 h 1452"/>
                  <a:gd name="T20" fmla="*/ 516 w 1448"/>
                  <a:gd name="T21" fmla="*/ 342 h 1452"/>
                  <a:gd name="T22" fmla="*/ 612 w 1448"/>
                  <a:gd name="T23" fmla="*/ 266 h 1452"/>
                  <a:gd name="T24" fmla="*/ 718 w 1448"/>
                  <a:gd name="T25" fmla="*/ 198 h 1452"/>
                  <a:gd name="T26" fmla="*/ 828 w 1448"/>
                  <a:gd name="T27" fmla="*/ 140 h 1452"/>
                  <a:gd name="T28" fmla="*/ 942 w 1448"/>
                  <a:gd name="T29" fmla="*/ 90 h 1452"/>
                  <a:gd name="T30" fmla="*/ 1064 w 1448"/>
                  <a:gd name="T31" fmla="*/ 52 h 1452"/>
                  <a:gd name="T32" fmla="*/ 1188 w 1448"/>
                  <a:gd name="T33" fmla="*/ 22 h 1452"/>
                  <a:gd name="T34" fmla="*/ 1316 w 1448"/>
                  <a:gd name="T35" fmla="*/ 6 h 1452"/>
                  <a:gd name="T36" fmla="*/ 1448 w 1448"/>
                  <a:gd name="T37" fmla="*/ 0 h 1452"/>
                  <a:gd name="T38" fmla="*/ 1448 w 1448"/>
                  <a:gd name="T39" fmla="*/ 726 h 1452"/>
                  <a:gd name="T40" fmla="*/ 1358 w 1448"/>
                  <a:gd name="T41" fmla="*/ 732 h 1452"/>
                  <a:gd name="T42" fmla="*/ 1270 w 1448"/>
                  <a:gd name="T43" fmla="*/ 748 h 1452"/>
                  <a:gd name="T44" fmla="*/ 1186 w 1448"/>
                  <a:gd name="T45" fmla="*/ 774 h 1452"/>
                  <a:gd name="T46" fmla="*/ 1108 w 1448"/>
                  <a:gd name="T47" fmla="*/ 810 h 1452"/>
                  <a:gd name="T48" fmla="*/ 1034 w 1448"/>
                  <a:gd name="T49" fmla="*/ 856 h 1452"/>
                  <a:gd name="T50" fmla="*/ 968 w 1448"/>
                  <a:gd name="T51" fmla="*/ 910 h 1452"/>
                  <a:gd name="T52" fmla="*/ 906 w 1448"/>
                  <a:gd name="T53" fmla="*/ 970 h 1452"/>
                  <a:gd name="T54" fmla="*/ 854 w 1448"/>
                  <a:gd name="T55" fmla="*/ 1038 h 1452"/>
                  <a:gd name="T56" fmla="*/ 808 w 1448"/>
                  <a:gd name="T57" fmla="*/ 1110 h 1452"/>
                  <a:gd name="T58" fmla="*/ 772 w 1448"/>
                  <a:gd name="T59" fmla="*/ 1190 h 1452"/>
                  <a:gd name="T60" fmla="*/ 746 w 1448"/>
                  <a:gd name="T61" fmla="*/ 1274 h 1452"/>
                  <a:gd name="T62" fmla="*/ 730 w 1448"/>
                  <a:gd name="T63" fmla="*/ 1360 h 1452"/>
                  <a:gd name="T64" fmla="*/ 724 w 1448"/>
                  <a:gd name="T65" fmla="*/ 1452 h 1452"/>
                  <a:gd name="T66" fmla="*/ 0 w 1448"/>
                  <a:gd name="T67" fmla="*/ 1452 h 1452"/>
                  <a:gd name="T68" fmla="*/ 0 w 1448"/>
                  <a:gd name="T69" fmla="*/ 1452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8" h="1452">
                    <a:moveTo>
                      <a:pt x="0" y="1452"/>
                    </a:moveTo>
                    <a:lnTo>
                      <a:pt x="6" y="1320"/>
                    </a:lnTo>
                    <a:lnTo>
                      <a:pt x="24" y="1190"/>
                    </a:lnTo>
                    <a:lnTo>
                      <a:pt x="52" y="1066"/>
                    </a:lnTo>
                    <a:lnTo>
                      <a:pt x="90" y="946"/>
                    </a:lnTo>
                    <a:lnTo>
                      <a:pt x="140" y="830"/>
                    </a:lnTo>
                    <a:lnTo>
                      <a:pt x="198" y="718"/>
                    </a:lnTo>
                    <a:lnTo>
                      <a:pt x="264" y="614"/>
                    </a:lnTo>
                    <a:lnTo>
                      <a:pt x="340" y="516"/>
                    </a:lnTo>
                    <a:lnTo>
                      <a:pt x="424" y="424"/>
                    </a:lnTo>
                    <a:lnTo>
                      <a:pt x="516" y="342"/>
                    </a:lnTo>
                    <a:lnTo>
                      <a:pt x="612" y="266"/>
                    </a:lnTo>
                    <a:lnTo>
                      <a:pt x="718" y="198"/>
                    </a:lnTo>
                    <a:lnTo>
                      <a:pt x="828" y="140"/>
                    </a:lnTo>
                    <a:lnTo>
                      <a:pt x="942" y="90"/>
                    </a:lnTo>
                    <a:lnTo>
                      <a:pt x="1064" y="52"/>
                    </a:lnTo>
                    <a:lnTo>
                      <a:pt x="1188" y="22"/>
                    </a:lnTo>
                    <a:lnTo>
                      <a:pt x="1316" y="6"/>
                    </a:lnTo>
                    <a:lnTo>
                      <a:pt x="1448" y="0"/>
                    </a:lnTo>
                    <a:lnTo>
                      <a:pt x="1448" y="726"/>
                    </a:lnTo>
                    <a:lnTo>
                      <a:pt x="1358" y="732"/>
                    </a:lnTo>
                    <a:lnTo>
                      <a:pt x="1270" y="748"/>
                    </a:lnTo>
                    <a:lnTo>
                      <a:pt x="1186" y="774"/>
                    </a:lnTo>
                    <a:lnTo>
                      <a:pt x="1108" y="810"/>
                    </a:lnTo>
                    <a:lnTo>
                      <a:pt x="1034" y="856"/>
                    </a:lnTo>
                    <a:lnTo>
                      <a:pt x="968" y="910"/>
                    </a:lnTo>
                    <a:lnTo>
                      <a:pt x="906" y="970"/>
                    </a:lnTo>
                    <a:lnTo>
                      <a:pt x="854" y="1038"/>
                    </a:lnTo>
                    <a:lnTo>
                      <a:pt x="808" y="1110"/>
                    </a:lnTo>
                    <a:lnTo>
                      <a:pt x="772" y="1190"/>
                    </a:lnTo>
                    <a:lnTo>
                      <a:pt x="746" y="1274"/>
                    </a:lnTo>
                    <a:lnTo>
                      <a:pt x="730" y="1360"/>
                    </a:lnTo>
                    <a:lnTo>
                      <a:pt x="724" y="1452"/>
                    </a:lnTo>
                    <a:lnTo>
                      <a:pt x="0" y="1452"/>
                    </a:lnTo>
                    <a:lnTo>
                      <a:pt x="0" y="1452"/>
                    </a:lnTo>
                    <a:close/>
                  </a:path>
                </a:pathLst>
              </a:custGeom>
              <a:grpFill/>
              <a:ln>
                <a:noFill/>
              </a:ln>
              <a:extLst>
                <a:ext uri="{91240B29-F687-4F45-9708-019B960494DF}">
                  <a14:hiddenLine xmlns:a14="http://schemas.microsoft.com/office/drawing/2010/main" w="0">
                    <a:solidFill>
                      <a:srgbClr val="D6E2E8"/>
                    </a:solidFill>
                    <a:prstDash val="solid"/>
                    <a:round/>
                    <a:headEnd/>
                    <a:tailEnd/>
                  </a14:hiddenLine>
                </a:ext>
              </a:extLst>
            </p:spPr>
            <p:txBody>
              <a:bodyPr anchor="ctr"/>
              <a:lstStyle/>
              <a:p>
                <a:pPr algn="ctr"/>
                <a:endParaRPr dirty="0"/>
              </a:p>
            </p:txBody>
          </p:sp>
          <p:sp>
            <p:nvSpPr>
              <p:cNvPr id="32" name="Freeform: Shape 13">
                <a:extLst>
                  <a:ext uri="{FF2B5EF4-FFF2-40B4-BE49-F238E27FC236}">
                    <a16:creationId xmlns:a16="http://schemas.microsoft.com/office/drawing/2014/main" xmlns="" id="{50D31462-4796-4726-AA8D-AC87B66138CF}"/>
                  </a:ext>
                </a:extLst>
              </p:cNvPr>
              <p:cNvSpPr>
                <a:spLocks/>
              </p:cNvSpPr>
              <p:nvPr/>
            </p:nvSpPr>
            <p:spPr bwMode="gray">
              <a:xfrm>
                <a:off x="3293129" y="1483563"/>
                <a:ext cx="1267218" cy="1254085"/>
              </a:xfrm>
              <a:custGeom>
                <a:avLst/>
                <a:gdLst>
                  <a:gd name="T0" fmla="*/ 0 w 1448"/>
                  <a:gd name="T1" fmla="*/ 1452 h 1452"/>
                  <a:gd name="T2" fmla="*/ 6 w 1448"/>
                  <a:gd name="T3" fmla="*/ 1320 h 1452"/>
                  <a:gd name="T4" fmla="*/ 24 w 1448"/>
                  <a:gd name="T5" fmla="*/ 1190 h 1452"/>
                  <a:gd name="T6" fmla="*/ 52 w 1448"/>
                  <a:gd name="T7" fmla="*/ 1066 h 1452"/>
                  <a:gd name="T8" fmla="*/ 90 w 1448"/>
                  <a:gd name="T9" fmla="*/ 946 h 1452"/>
                  <a:gd name="T10" fmla="*/ 140 w 1448"/>
                  <a:gd name="T11" fmla="*/ 830 h 1452"/>
                  <a:gd name="T12" fmla="*/ 198 w 1448"/>
                  <a:gd name="T13" fmla="*/ 718 h 1452"/>
                  <a:gd name="T14" fmla="*/ 264 w 1448"/>
                  <a:gd name="T15" fmla="*/ 614 h 1452"/>
                  <a:gd name="T16" fmla="*/ 340 w 1448"/>
                  <a:gd name="T17" fmla="*/ 516 h 1452"/>
                  <a:gd name="T18" fmla="*/ 424 w 1448"/>
                  <a:gd name="T19" fmla="*/ 424 h 1452"/>
                  <a:gd name="T20" fmla="*/ 516 w 1448"/>
                  <a:gd name="T21" fmla="*/ 342 h 1452"/>
                  <a:gd name="T22" fmla="*/ 612 w 1448"/>
                  <a:gd name="T23" fmla="*/ 266 h 1452"/>
                  <a:gd name="T24" fmla="*/ 718 w 1448"/>
                  <a:gd name="T25" fmla="*/ 198 h 1452"/>
                  <a:gd name="T26" fmla="*/ 828 w 1448"/>
                  <a:gd name="T27" fmla="*/ 140 h 1452"/>
                  <a:gd name="T28" fmla="*/ 942 w 1448"/>
                  <a:gd name="T29" fmla="*/ 90 h 1452"/>
                  <a:gd name="T30" fmla="*/ 1064 w 1448"/>
                  <a:gd name="T31" fmla="*/ 52 h 1452"/>
                  <a:gd name="T32" fmla="*/ 1188 w 1448"/>
                  <a:gd name="T33" fmla="*/ 22 h 1452"/>
                  <a:gd name="T34" fmla="*/ 1316 w 1448"/>
                  <a:gd name="T35" fmla="*/ 6 h 1452"/>
                  <a:gd name="T36" fmla="*/ 1448 w 1448"/>
                  <a:gd name="T37" fmla="*/ 0 h 1452"/>
                  <a:gd name="T38" fmla="*/ 1448 w 1448"/>
                  <a:gd name="T39" fmla="*/ 726 h 1452"/>
                  <a:gd name="T40" fmla="*/ 1358 w 1448"/>
                  <a:gd name="T41" fmla="*/ 732 h 1452"/>
                  <a:gd name="T42" fmla="*/ 1270 w 1448"/>
                  <a:gd name="T43" fmla="*/ 748 h 1452"/>
                  <a:gd name="T44" fmla="*/ 1186 w 1448"/>
                  <a:gd name="T45" fmla="*/ 774 h 1452"/>
                  <a:gd name="T46" fmla="*/ 1108 w 1448"/>
                  <a:gd name="T47" fmla="*/ 810 h 1452"/>
                  <a:gd name="T48" fmla="*/ 1034 w 1448"/>
                  <a:gd name="T49" fmla="*/ 856 h 1452"/>
                  <a:gd name="T50" fmla="*/ 968 w 1448"/>
                  <a:gd name="T51" fmla="*/ 910 h 1452"/>
                  <a:gd name="T52" fmla="*/ 906 w 1448"/>
                  <a:gd name="T53" fmla="*/ 970 h 1452"/>
                  <a:gd name="T54" fmla="*/ 854 w 1448"/>
                  <a:gd name="T55" fmla="*/ 1038 h 1452"/>
                  <a:gd name="T56" fmla="*/ 808 w 1448"/>
                  <a:gd name="T57" fmla="*/ 1110 h 1452"/>
                  <a:gd name="T58" fmla="*/ 772 w 1448"/>
                  <a:gd name="T59" fmla="*/ 1190 h 1452"/>
                  <a:gd name="T60" fmla="*/ 746 w 1448"/>
                  <a:gd name="T61" fmla="*/ 1274 h 1452"/>
                  <a:gd name="T62" fmla="*/ 730 w 1448"/>
                  <a:gd name="T63" fmla="*/ 1360 h 1452"/>
                  <a:gd name="T64" fmla="*/ 724 w 1448"/>
                  <a:gd name="T65" fmla="*/ 1452 h 1452"/>
                  <a:gd name="T66" fmla="*/ 0 w 1448"/>
                  <a:gd name="T67" fmla="*/ 1452 h 1452"/>
                  <a:gd name="T68" fmla="*/ 0 w 1448"/>
                  <a:gd name="T69" fmla="*/ 1452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8" h="1452">
                    <a:moveTo>
                      <a:pt x="0" y="1452"/>
                    </a:moveTo>
                    <a:lnTo>
                      <a:pt x="6" y="1320"/>
                    </a:lnTo>
                    <a:lnTo>
                      <a:pt x="24" y="1190"/>
                    </a:lnTo>
                    <a:lnTo>
                      <a:pt x="52" y="1066"/>
                    </a:lnTo>
                    <a:lnTo>
                      <a:pt x="90" y="946"/>
                    </a:lnTo>
                    <a:lnTo>
                      <a:pt x="140" y="830"/>
                    </a:lnTo>
                    <a:lnTo>
                      <a:pt x="198" y="718"/>
                    </a:lnTo>
                    <a:lnTo>
                      <a:pt x="264" y="614"/>
                    </a:lnTo>
                    <a:lnTo>
                      <a:pt x="340" y="516"/>
                    </a:lnTo>
                    <a:lnTo>
                      <a:pt x="424" y="424"/>
                    </a:lnTo>
                    <a:lnTo>
                      <a:pt x="516" y="342"/>
                    </a:lnTo>
                    <a:lnTo>
                      <a:pt x="612" y="266"/>
                    </a:lnTo>
                    <a:lnTo>
                      <a:pt x="718" y="198"/>
                    </a:lnTo>
                    <a:lnTo>
                      <a:pt x="828" y="140"/>
                    </a:lnTo>
                    <a:lnTo>
                      <a:pt x="942" y="90"/>
                    </a:lnTo>
                    <a:lnTo>
                      <a:pt x="1064" y="52"/>
                    </a:lnTo>
                    <a:lnTo>
                      <a:pt x="1188" y="22"/>
                    </a:lnTo>
                    <a:lnTo>
                      <a:pt x="1316" y="6"/>
                    </a:lnTo>
                    <a:lnTo>
                      <a:pt x="1448" y="0"/>
                    </a:lnTo>
                    <a:lnTo>
                      <a:pt x="1448" y="726"/>
                    </a:lnTo>
                    <a:lnTo>
                      <a:pt x="1358" y="732"/>
                    </a:lnTo>
                    <a:lnTo>
                      <a:pt x="1270" y="748"/>
                    </a:lnTo>
                    <a:lnTo>
                      <a:pt x="1186" y="774"/>
                    </a:lnTo>
                    <a:lnTo>
                      <a:pt x="1108" y="810"/>
                    </a:lnTo>
                    <a:lnTo>
                      <a:pt x="1034" y="856"/>
                    </a:lnTo>
                    <a:lnTo>
                      <a:pt x="968" y="910"/>
                    </a:lnTo>
                    <a:lnTo>
                      <a:pt x="906" y="970"/>
                    </a:lnTo>
                    <a:lnTo>
                      <a:pt x="854" y="1038"/>
                    </a:lnTo>
                    <a:lnTo>
                      <a:pt x="808" y="1110"/>
                    </a:lnTo>
                    <a:lnTo>
                      <a:pt x="772" y="1190"/>
                    </a:lnTo>
                    <a:lnTo>
                      <a:pt x="746" y="1274"/>
                    </a:lnTo>
                    <a:lnTo>
                      <a:pt x="730" y="1360"/>
                    </a:lnTo>
                    <a:lnTo>
                      <a:pt x="724" y="1452"/>
                    </a:lnTo>
                    <a:lnTo>
                      <a:pt x="0" y="1452"/>
                    </a:lnTo>
                    <a:lnTo>
                      <a:pt x="0" y="1452"/>
                    </a:lnTo>
                    <a:close/>
                  </a:path>
                </a:pathLst>
              </a:custGeom>
              <a:grpFill/>
              <a:ln>
                <a:noFill/>
              </a:ln>
              <a:extLst>
                <a:ext uri="{91240B29-F687-4F45-9708-019B960494DF}">
                  <a14:hiddenLine xmlns:a14="http://schemas.microsoft.com/office/drawing/2010/main" w="0">
                    <a:solidFill>
                      <a:srgbClr val="D6E2E8"/>
                    </a:solidFill>
                    <a:prstDash val="solid"/>
                    <a:round/>
                    <a:headEnd/>
                    <a:tailEnd/>
                  </a14:hiddenLine>
                </a:ext>
              </a:extLst>
            </p:spPr>
            <p:txBody>
              <a:bodyPr anchor="ctr"/>
              <a:lstStyle/>
              <a:p>
                <a:pPr algn="ctr"/>
                <a:endParaRPr/>
              </a:p>
            </p:txBody>
          </p:sp>
        </p:grpSp>
        <p:sp>
          <p:nvSpPr>
            <p:cNvPr id="23" name="Isosceles Triangle 11">
              <a:extLst>
                <a:ext uri="{FF2B5EF4-FFF2-40B4-BE49-F238E27FC236}">
                  <a16:creationId xmlns:a16="http://schemas.microsoft.com/office/drawing/2014/main" xmlns="" id="{8998E50E-ADB7-4231-BCA3-D8AEE218B12B}"/>
                </a:ext>
              </a:extLst>
            </p:cNvPr>
            <p:cNvSpPr>
              <a:spLocks/>
            </p:cNvSpPr>
            <p:nvPr/>
          </p:nvSpPr>
          <p:spPr bwMode="gray">
            <a:xfrm rot="16200000">
              <a:off x="3760825" y="2491988"/>
              <a:ext cx="1058167" cy="690709"/>
            </a:xfrm>
            <a:prstGeom prst="triangle">
              <a:avLst>
                <a:gd name="adj" fmla="val 50000"/>
              </a:avLst>
            </a:prstGeom>
            <a:solidFill>
              <a:schemeClr val="accent3"/>
            </a:solidFill>
            <a:ln>
              <a:noFill/>
            </a:ln>
            <a:effectLst/>
          </p:spPr>
          <p:txBody>
            <a:bodyPr anchor="ctr"/>
            <a:lstStyle/>
            <a:p>
              <a:pPr algn="ctr"/>
              <a:endParaRPr/>
            </a:p>
          </p:txBody>
        </p:sp>
      </p:grpSp>
      <p:sp>
        <p:nvSpPr>
          <p:cNvPr id="40" name="Oval 42">
            <a:extLst>
              <a:ext uri="{FF2B5EF4-FFF2-40B4-BE49-F238E27FC236}">
                <a16:creationId xmlns:a16="http://schemas.microsoft.com/office/drawing/2014/main" xmlns="" id="{1CA9EBF6-B0A7-4776-A627-2AC94BDFC723}"/>
              </a:ext>
            </a:extLst>
          </p:cNvPr>
          <p:cNvSpPr>
            <a:spLocks/>
          </p:cNvSpPr>
          <p:nvPr/>
        </p:nvSpPr>
        <p:spPr bwMode="auto">
          <a:xfrm flipH="1">
            <a:off x="4067944" y="1772230"/>
            <a:ext cx="347100" cy="347110"/>
          </a:xfrm>
          <a:prstGeom prst="ellipse">
            <a:avLst/>
          </a:prstGeom>
          <a:solidFill>
            <a:schemeClr val="accent1"/>
          </a:solidFill>
          <a:ln w="9525">
            <a:noFill/>
            <a:round/>
            <a:headEnd/>
            <a:tailEnd/>
          </a:ln>
        </p:spPr>
        <p:txBody>
          <a:bodyPr anchor="ctr"/>
          <a:lstStyle/>
          <a:p>
            <a:pPr algn="ctr"/>
            <a:endParaRPr dirty="0"/>
          </a:p>
        </p:txBody>
      </p:sp>
      <p:sp>
        <p:nvSpPr>
          <p:cNvPr id="43" name="TextBox 43">
            <a:extLst>
              <a:ext uri="{FF2B5EF4-FFF2-40B4-BE49-F238E27FC236}">
                <a16:creationId xmlns:a16="http://schemas.microsoft.com/office/drawing/2014/main" xmlns="" id="{4ADF53D5-6DBF-4807-868D-6FB52E28EB09}"/>
              </a:ext>
            </a:extLst>
          </p:cNvPr>
          <p:cNvSpPr txBox="1">
            <a:spLocks/>
          </p:cNvSpPr>
          <p:nvPr/>
        </p:nvSpPr>
        <p:spPr bwMode="auto">
          <a:xfrm>
            <a:off x="4292852" y="1697610"/>
            <a:ext cx="3617598" cy="970598"/>
          </a:xfrm>
          <a:prstGeom prst="rect">
            <a:avLst/>
          </a:prstGeom>
          <a:noFill/>
        </p:spPr>
        <p:txBody>
          <a:bodyPr wrap="square" lIns="360000" tIns="46800" rIns="90000" bIns="46800">
            <a:normAutofit/>
          </a:bodyPr>
          <a:lstStyle/>
          <a:p>
            <a:pPr>
              <a:lnSpc>
                <a:spcPts val="1800"/>
              </a:lnSpc>
            </a:pPr>
            <a:r>
              <a:rPr lang="zh-CN" altLang="en-US" sz="1000" dirty="0">
                <a:solidFill>
                  <a:schemeClr val="tx1">
                    <a:lumMod val="65000"/>
                    <a:lumOff val="35000"/>
                  </a:schemeClr>
                </a:solidFill>
                <a:latin typeface="+mn-ea"/>
              </a:rPr>
              <a:t>感觉信息首先被传递到大脑相应的初级感觉区，此时引起简单粗糙的感觉，如手脚发 麻、针刺感，看到闪光、火星或听到“沙沙”、“咝咝”等声音。</a:t>
            </a:r>
            <a:endParaRPr lang="en-US" altLang="zh-CN" sz="1000" dirty="0">
              <a:solidFill>
                <a:schemeClr val="tx1">
                  <a:lumMod val="65000"/>
                  <a:lumOff val="35000"/>
                </a:schemeClr>
              </a:solidFill>
              <a:latin typeface="+mn-ea"/>
            </a:endParaRPr>
          </a:p>
        </p:txBody>
      </p:sp>
      <p:sp>
        <p:nvSpPr>
          <p:cNvPr id="45" name="Oval 45">
            <a:extLst>
              <a:ext uri="{FF2B5EF4-FFF2-40B4-BE49-F238E27FC236}">
                <a16:creationId xmlns:a16="http://schemas.microsoft.com/office/drawing/2014/main" xmlns="" id="{218D5567-3B14-4A40-90EA-AB07D6F9CA32}"/>
              </a:ext>
            </a:extLst>
          </p:cNvPr>
          <p:cNvSpPr>
            <a:spLocks/>
          </p:cNvSpPr>
          <p:nvPr/>
        </p:nvSpPr>
        <p:spPr bwMode="auto">
          <a:xfrm flipH="1">
            <a:off x="4067944" y="2715766"/>
            <a:ext cx="347100" cy="347110"/>
          </a:xfrm>
          <a:prstGeom prst="ellipse">
            <a:avLst/>
          </a:prstGeom>
          <a:solidFill>
            <a:schemeClr val="accent2"/>
          </a:solidFill>
          <a:ln w="9525">
            <a:noFill/>
            <a:round/>
            <a:headEnd/>
            <a:tailEnd/>
          </a:ln>
        </p:spPr>
        <p:txBody>
          <a:bodyPr anchor="ctr"/>
          <a:lstStyle/>
          <a:p>
            <a:pPr algn="ctr"/>
            <a:endParaRPr/>
          </a:p>
        </p:txBody>
      </p:sp>
      <p:sp>
        <p:nvSpPr>
          <p:cNvPr id="48" name="TextBox 47">
            <a:extLst>
              <a:ext uri="{FF2B5EF4-FFF2-40B4-BE49-F238E27FC236}">
                <a16:creationId xmlns:a16="http://schemas.microsoft.com/office/drawing/2014/main" xmlns="" id="{567B5E64-A504-4465-8D20-2B3EDD07F4A5}"/>
              </a:ext>
            </a:extLst>
          </p:cNvPr>
          <p:cNvSpPr txBox="1">
            <a:spLocks/>
          </p:cNvSpPr>
          <p:nvPr/>
        </p:nvSpPr>
        <p:spPr bwMode="auto">
          <a:xfrm>
            <a:off x="4292852" y="2614920"/>
            <a:ext cx="3555270" cy="417134"/>
          </a:xfrm>
          <a:prstGeom prst="rect">
            <a:avLst/>
          </a:prstGeom>
          <a:noFill/>
        </p:spPr>
        <p:txBody>
          <a:bodyPr wrap="square" lIns="360000" tIns="46800" rIns="90000" bIns="46800">
            <a:noAutofit/>
          </a:bodyPr>
          <a:lstStyle/>
          <a:p>
            <a:pPr>
              <a:lnSpc>
                <a:spcPts val="1800"/>
              </a:lnSpc>
            </a:pPr>
            <a:r>
              <a:rPr lang="zh-CN" altLang="en-US" sz="1000" dirty="0">
                <a:solidFill>
                  <a:schemeClr val="tx1">
                    <a:lumMod val="65000"/>
                    <a:lumOff val="35000"/>
                  </a:schemeClr>
                </a:solidFill>
                <a:latin typeface="+mn-ea"/>
              </a:rPr>
              <a:t>感觉信息的进一步加工是在初级感觉区附近的感觉联络区。只有在这里，信息才升华 为具体“成形”的感知。</a:t>
            </a:r>
            <a:endParaRPr lang="en-US" altLang="zh-CN" sz="1000" dirty="0">
              <a:solidFill>
                <a:schemeClr val="tx1">
                  <a:lumMod val="65000"/>
                  <a:lumOff val="35000"/>
                </a:schemeClr>
              </a:solidFill>
              <a:latin typeface="+mn-ea"/>
            </a:endParaRPr>
          </a:p>
        </p:txBody>
      </p:sp>
      <p:sp>
        <p:nvSpPr>
          <p:cNvPr id="50" name="Oval 48">
            <a:extLst>
              <a:ext uri="{FF2B5EF4-FFF2-40B4-BE49-F238E27FC236}">
                <a16:creationId xmlns:a16="http://schemas.microsoft.com/office/drawing/2014/main" xmlns="" id="{ABCEB6D4-535E-4FD7-88E6-659BE18D2B65}"/>
              </a:ext>
            </a:extLst>
          </p:cNvPr>
          <p:cNvSpPr>
            <a:spLocks/>
          </p:cNvSpPr>
          <p:nvPr/>
        </p:nvSpPr>
        <p:spPr bwMode="auto">
          <a:xfrm flipH="1">
            <a:off x="4067944" y="3664800"/>
            <a:ext cx="347100" cy="347110"/>
          </a:xfrm>
          <a:prstGeom prst="ellipse">
            <a:avLst/>
          </a:prstGeom>
          <a:solidFill>
            <a:schemeClr val="accent3"/>
          </a:solidFill>
          <a:ln w="9525">
            <a:noFill/>
            <a:round/>
            <a:headEnd/>
            <a:tailEnd/>
          </a:ln>
        </p:spPr>
        <p:txBody>
          <a:bodyPr anchor="ctr"/>
          <a:lstStyle/>
          <a:p>
            <a:pPr algn="ctr"/>
            <a:endParaRPr/>
          </a:p>
        </p:txBody>
      </p:sp>
      <p:sp>
        <p:nvSpPr>
          <p:cNvPr id="53" name="TextBox 54">
            <a:extLst>
              <a:ext uri="{FF2B5EF4-FFF2-40B4-BE49-F238E27FC236}">
                <a16:creationId xmlns:a16="http://schemas.microsoft.com/office/drawing/2014/main" xmlns="" id="{F82C1BA6-74A6-46C2-B2F6-18F2D9F4AF56}"/>
              </a:ext>
            </a:extLst>
          </p:cNvPr>
          <p:cNvSpPr txBox="1">
            <a:spLocks/>
          </p:cNvSpPr>
          <p:nvPr/>
        </p:nvSpPr>
        <p:spPr bwMode="auto">
          <a:xfrm>
            <a:off x="4292852" y="3579862"/>
            <a:ext cx="3555270" cy="648072"/>
          </a:xfrm>
          <a:prstGeom prst="rect">
            <a:avLst/>
          </a:prstGeom>
          <a:noFill/>
        </p:spPr>
        <p:txBody>
          <a:bodyPr wrap="square" lIns="360000" tIns="46800" rIns="90000" bIns="46800">
            <a:noAutofit/>
          </a:bodyPr>
          <a:lstStyle/>
          <a:p>
            <a:pPr>
              <a:lnSpc>
                <a:spcPts val="1800"/>
              </a:lnSpc>
            </a:pPr>
            <a:r>
              <a:rPr lang="zh-CN" altLang="en-US" sz="1000" dirty="0">
                <a:solidFill>
                  <a:schemeClr val="tx1">
                    <a:lumMod val="65000"/>
                    <a:lumOff val="35000"/>
                  </a:schemeClr>
                </a:solidFill>
                <a:latin typeface="+mn-ea"/>
              </a:rPr>
              <a:t>感觉信息的进一步加工是在初级感觉区附近的感觉联络区。只有在这里，信息才升华 为具体“成形”的感知。</a:t>
            </a:r>
          </a:p>
        </p:txBody>
      </p:sp>
      <p:sp>
        <p:nvSpPr>
          <p:cNvPr id="2" name="文本框 1">
            <a:extLst>
              <a:ext uri="{FF2B5EF4-FFF2-40B4-BE49-F238E27FC236}">
                <a16:creationId xmlns:a16="http://schemas.microsoft.com/office/drawing/2014/main" xmlns="" id="{8A4EF1C9-F145-46E3-BBF4-2D525F6E55E6}"/>
              </a:ext>
            </a:extLst>
          </p:cNvPr>
          <p:cNvSpPr txBox="1"/>
          <p:nvPr/>
        </p:nvSpPr>
        <p:spPr>
          <a:xfrm>
            <a:off x="3995936" y="1275606"/>
            <a:ext cx="3600400" cy="348813"/>
          </a:xfrm>
          <a:prstGeom prst="rect">
            <a:avLst/>
          </a:prstGeom>
          <a:noFill/>
        </p:spPr>
        <p:txBody>
          <a:bodyPr wrap="square">
            <a:spAutoFit/>
          </a:bodyPr>
          <a:lstStyle/>
          <a:p>
            <a:pPr>
              <a:lnSpc>
                <a:spcPts val="2000"/>
              </a:lnSpc>
            </a:pPr>
            <a:r>
              <a:rPr lang="zh-CN" altLang="en-US" b="1" dirty="0">
                <a:solidFill>
                  <a:srgbClr val="F76911"/>
                </a:solidFill>
              </a:rPr>
              <a:t>感知</a:t>
            </a:r>
            <a:r>
              <a:rPr lang="zh-CN" altLang="en-US" sz="1400" dirty="0"/>
              <a:t>是个体认识世界的第一步。</a:t>
            </a:r>
          </a:p>
        </p:txBody>
      </p:sp>
    </p:spTree>
    <p:extLst>
      <p:ext uri="{BB962C8B-B14F-4D97-AF65-F5344CB8AC3E}">
        <p14:creationId xmlns:p14="http://schemas.microsoft.com/office/powerpoint/2010/main" val="180745222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fltVal val="0"/>
                                          </p:val>
                                        </p:tav>
                                        <p:tav tm="100000">
                                          <p:val>
                                            <p:strVal val="#ppt_w"/>
                                          </p:val>
                                        </p:tav>
                                      </p:tavLst>
                                    </p:anim>
                                    <p:anim calcmode="lin" valueType="num">
                                      <p:cBhvr>
                                        <p:cTn id="8" dur="1000" fill="hold"/>
                                        <p:tgtEl>
                                          <p:spTgt spid="12"/>
                                        </p:tgtEl>
                                        <p:attrNameLst>
                                          <p:attrName>ppt_h</p:attrName>
                                        </p:attrNameLst>
                                      </p:cBhvr>
                                      <p:tavLst>
                                        <p:tav tm="0">
                                          <p:val>
                                            <p:fltVal val="0"/>
                                          </p:val>
                                        </p:tav>
                                        <p:tav tm="100000">
                                          <p:val>
                                            <p:strVal val="#ppt_h"/>
                                          </p:val>
                                        </p:tav>
                                      </p:tavLst>
                                    </p:anim>
                                    <p:anim calcmode="lin" valueType="num">
                                      <p:cBhvr>
                                        <p:cTn id="9" dur="1000" fill="hold"/>
                                        <p:tgtEl>
                                          <p:spTgt spid="12"/>
                                        </p:tgtEl>
                                        <p:attrNameLst>
                                          <p:attrName>style.rotation</p:attrName>
                                        </p:attrNameLst>
                                      </p:cBhvr>
                                      <p:tavLst>
                                        <p:tav tm="0">
                                          <p:val>
                                            <p:fltVal val="90"/>
                                          </p:val>
                                        </p:tav>
                                        <p:tav tm="100000">
                                          <p:val>
                                            <p:fltVal val="0"/>
                                          </p:val>
                                        </p:tav>
                                      </p:tavLst>
                                    </p:anim>
                                    <p:animEffect transition="in" filter="fade">
                                      <p:cBhvr>
                                        <p:cTn id="10"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任意多边形: 形状 34">
            <a:extLst>
              <a:ext uri="{FF2B5EF4-FFF2-40B4-BE49-F238E27FC236}">
                <a16:creationId xmlns:a16="http://schemas.microsoft.com/office/drawing/2014/main" xmlns="" id="{99E14769-E170-4F25-8868-7C0E1F95C99F}"/>
              </a:ext>
            </a:extLst>
          </p:cNvPr>
          <p:cNvSpPr>
            <a:spLocks/>
          </p:cNvSpPr>
          <p:nvPr/>
        </p:nvSpPr>
        <p:spPr bwMode="auto">
          <a:xfrm>
            <a:off x="7713875" y="693089"/>
            <a:ext cx="196575" cy="196275"/>
          </a:xfrm>
          <a:custGeom>
            <a:avLst/>
            <a:gdLst>
              <a:gd name="connsiteX0" fmla="*/ 497095 w 607639"/>
              <a:gd name="connsiteY0" fmla="*/ 261992 h 606722"/>
              <a:gd name="connsiteX1" fmla="*/ 497095 w 607639"/>
              <a:gd name="connsiteY1" fmla="*/ 468794 h 606722"/>
              <a:gd name="connsiteX2" fmla="*/ 524775 w 607639"/>
              <a:gd name="connsiteY2" fmla="*/ 468794 h 606722"/>
              <a:gd name="connsiteX3" fmla="*/ 524775 w 607639"/>
              <a:gd name="connsiteY3" fmla="*/ 261992 h 606722"/>
              <a:gd name="connsiteX4" fmla="*/ 414320 w 607639"/>
              <a:gd name="connsiteY4" fmla="*/ 261992 h 606722"/>
              <a:gd name="connsiteX5" fmla="*/ 414320 w 607639"/>
              <a:gd name="connsiteY5" fmla="*/ 468794 h 606722"/>
              <a:gd name="connsiteX6" fmla="*/ 469503 w 607639"/>
              <a:gd name="connsiteY6" fmla="*/ 468794 h 606722"/>
              <a:gd name="connsiteX7" fmla="*/ 469503 w 607639"/>
              <a:gd name="connsiteY7" fmla="*/ 261992 h 606722"/>
              <a:gd name="connsiteX8" fmla="*/ 359047 w 607639"/>
              <a:gd name="connsiteY8" fmla="*/ 261992 h 606722"/>
              <a:gd name="connsiteX9" fmla="*/ 359047 w 607639"/>
              <a:gd name="connsiteY9" fmla="*/ 468794 h 606722"/>
              <a:gd name="connsiteX10" fmla="*/ 386639 w 607639"/>
              <a:gd name="connsiteY10" fmla="*/ 468794 h 606722"/>
              <a:gd name="connsiteX11" fmla="*/ 386639 w 607639"/>
              <a:gd name="connsiteY11" fmla="*/ 261992 h 606722"/>
              <a:gd name="connsiteX12" fmla="*/ 276183 w 607639"/>
              <a:gd name="connsiteY12" fmla="*/ 261992 h 606722"/>
              <a:gd name="connsiteX13" fmla="*/ 276183 w 607639"/>
              <a:gd name="connsiteY13" fmla="*/ 468794 h 606722"/>
              <a:gd name="connsiteX14" fmla="*/ 331456 w 607639"/>
              <a:gd name="connsiteY14" fmla="*/ 468794 h 606722"/>
              <a:gd name="connsiteX15" fmla="*/ 331456 w 607639"/>
              <a:gd name="connsiteY15" fmla="*/ 261992 h 606722"/>
              <a:gd name="connsiteX16" fmla="*/ 220911 w 607639"/>
              <a:gd name="connsiteY16" fmla="*/ 261992 h 606722"/>
              <a:gd name="connsiteX17" fmla="*/ 220911 w 607639"/>
              <a:gd name="connsiteY17" fmla="*/ 468794 h 606722"/>
              <a:gd name="connsiteX18" fmla="*/ 248592 w 607639"/>
              <a:gd name="connsiteY18" fmla="*/ 468794 h 606722"/>
              <a:gd name="connsiteX19" fmla="*/ 248592 w 607639"/>
              <a:gd name="connsiteY19" fmla="*/ 261992 h 606722"/>
              <a:gd name="connsiteX20" fmla="*/ 138136 w 607639"/>
              <a:gd name="connsiteY20" fmla="*/ 261992 h 606722"/>
              <a:gd name="connsiteX21" fmla="*/ 138136 w 607639"/>
              <a:gd name="connsiteY21" fmla="*/ 468794 h 606722"/>
              <a:gd name="connsiteX22" fmla="*/ 193319 w 607639"/>
              <a:gd name="connsiteY22" fmla="*/ 468794 h 606722"/>
              <a:gd name="connsiteX23" fmla="*/ 193319 w 607639"/>
              <a:gd name="connsiteY23" fmla="*/ 261992 h 606722"/>
              <a:gd name="connsiteX24" fmla="*/ 82864 w 607639"/>
              <a:gd name="connsiteY24" fmla="*/ 261992 h 606722"/>
              <a:gd name="connsiteX25" fmla="*/ 82864 w 607639"/>
              <a:gd name="connsiteY25" fmla="*/ 468794 h 606722"/>
              <a:gd name="connsiteX26" fmla="*/ 110455 w 607639"/>
              <a:gd name="connsiteY26" fmla="*/ 468794 h 606722"/>
              <a:gd name="connsiteX27" fmla="*/ 110455 w 607639"/>
              <a:gd name="connsiteY27" fmla="*/ 261992 h 606722"/>
              <a:gd name="connsiteX28" fmla="*/ 303820 w 607639"/>
              <a:gd name="connsiteY28" fmla="*/ 110294 h 606722"/>
              <a:gd name="connsiteX29" fmla="*/ 331447 w 607639"/>
              <a:gd name="connsiteY29" fmla="*/ 137885 h 606722"/>
              <a:gd name="connsiteX30" fmla="*/ 303820 w 607639"/>
              <a:gd name="connsiteY30" fmla="*/ 165476 h 606722"/>
              <a:gd name="connsiteX31" fmla="*/ 276193 w 607639"/>
              <a:gd name="connsiteY31" fmla="*/ 137885 h 606722"/>
              <a:gd name="connsiteX32" fmla="*/ 303820 w 607639"/>
              <a:gd name="connsiteY32" fmla="*/ 110294 h 606722"/>
              <a:gd name="connsiteX33" fmla="*/ 303775 w 607639"/>
              <a:gd name="connsiteY33" fmla="*/ 27550 h 606722"/>
              <a:gd name="connsiteX34" fmla="*/ 174005 w 607639"/>
              <a:gd name="connsiteY34" fmla="*/ 103446 h 606722"/>
              <a:gd name="connsiteX35" fmla="*/ 299681 w 607639"/>
              <a:gd name="connsiteY35" fmla="*/ 56522 h 606722"/>
              <a:gd name="connsiteX36" fmla="*/ 309293 w 607639"/>
              <a:gd name="connsiteY36" fmla="*/ 55189 h 606722"/>
              <a:gd name="connsiteX37" fmla="*/ 434969 w 607639"/>
              <a:gd name="connsiteY37" fmla="*/ 102024 h 606722"/>
              <a:gd name="connsiteX38" fmla="*/ 303775 w 607639"/>
              <a:gd name="connsiteY38" fmla="*/ 27550 h 606722"/>
              <a:gd name="connsiteX39" fmla="*/ 303775 w 607639"/>
              <a:gd name="connsiteY39" fmla="*/ 0 h 606722"/>
              <a:gd name="connsiteX40" fmla="*/ 470927 w 607639"/>
              <a:gd name="connsiteY40" fmla="*/ 115799 h 606722"/>
              <a:gd name="connsiteX41" fmla="*/ 570346 w 607639"/>
              <a:gd name="connsiteY41" fmla="*/ 153036 h 606722"/>
              <a:gd name="connsiteX42" fmla="*/ 579958 w 607639"/>
              <a:gd name="connsiteY42" fmla="*/ 165478 h 606722"/>
              <a:gd name="connsiteX43" fmla="*/ 579958 w 607639"/>
              <a:gd name="connsiteY43" fmla="*/ 193028 h 606722"/>
              <a:gd name="connsiteX44" fmla="*/ 579958 w 607639"/>
              <a:gd name="connsiteY44" fmla="*/ 248217 h 606722"/>
              <a:gd name="connsiteX45" fmla="*/ 566163 w 607639"/>
              <a:gd name="connsiteY45" fmla="*/ 261992 h 606722"/>
              <a:gd name="connsiteX46" fmla="*/ 552367 w 607639"/>
              <a:gd name="connsiteY46" fmla="*/ 261992 h 606722"/>
              <a:gd name="connsiteX47" fmla="*/ 552367 w 607639"/>
              <a:gd name="connsiteY47" fmla="*/ 468794 h 606722"/>
              <a:gd name="connsiteX48" fmla="*/ 566163 w 607639"/>
              <a:gd name="connsiteY48" fmla="*/ 468794 h 606722"/>
              <a:gd name="connsiteX49" fmla="*/ 579958 w 607639"/>
              <a:gd name="connsiteY49" fmla="*/ 482569 h 606722"/>
              <a:gd name="connsiteX50" fmla="*/ 566163 w 607639"/>
              <a:gd name="connsiteY50" fmla="*/ 496344 h 606722"/>
              <a:gd name="connsiteX51" fmla="*/ 538571 w 607639"/>
              <a:gd name="connsiteY51" fmla="*/ 496344 h 606722"/>
              <a:gd name="connsiteX52" fmla="*/ 483299 w 607639"/>
              <a:gd name="connsiteY52" fmla="*/ 496344 h 606722"/>
              <a:gd name="connsiteX53" fmla="*/ 400435 w 607639"/>
              <a:gd name="connsiteY53" fmla="*/ 496344 h 606722"/>
              <a:gd name="connsiteX54" fmla="*/ 345252 w 607639"/>
              <a:gd name="connsiteY54" fmla="*/ 496344 h 606722"/>
              <a:gd name="connsiteX55" fmla="*/ 262387 w 607639"/>
              <a:gd name="connsiteY55" fmla="*/ 496344 h 606722"/>
              <a:gd name="connsiteX56" fmla="*/ 207115 w 607639"/>
              <a:gd name="connsiteY56" fmla="*/ 496344 h 606722"/>
              <a:gd name="connsiteX57" fmla="*/ 124251 w 607639"/>
              <a:gd name="connsiteY57" fmla="*/ 496344 h 606722"/>
              <a:gd name="connsiteX58" fmla="*/ 69068 w 607639"/>
              <a:gd name="connsiteY58" fmla="*/ 496344 h 606722"/>
              <a:gd name="connsiteX59" fmla="*/ 55272 w 607639"/>
              <a:gd name="connsiteY59" fmla="*/ 496344 h 606722"/>
              <a:gd name="connsiteX60" fmla="*/ 55272 w 607639"/>
              <a:gd name="connsiteY60" fmla="*/ 537758 h 606722"/>
              <a:gd name="connsiteX61" fmla="*/ 41387 w 607639"/>
              <a:gd name="connsiteY61" fmla="*/ 551533 h 606722"/>
              <a:gd name="connsiteX62" fmla="*/ 27592 w 607639"/>
              <a:gd name="connsiteY62" fmla="*/ 551533 h 606722"/>
              <a:gd name="connsiteX63" fmla="*/ 27592 w 607639"/>
              <a:gd name="connsiteY63" fmla="*/ 579083 h 606722"/>
              <a:gd name="connsiteX64" fmla="*/ 579958 w 607639"/>
              <a:gd name="connsiteY64" fmla="*/ 579083 h 606722"/>
              <a:gd name="connsiteX65" fmla="*/ 579958 w 607639"/>
              <a:gd name="connsiteY65" fmla="*/ 551533 h 606722"/>
              <a:gd name="connsiteX66" fmla="*/ 96660 w 607639"/>
              <a:gd name="connsiteY66" fmla="*/ 551533 h 606722"/>
              <a:gd name="connsiteX67" fmla="*/ 82864 w 607639"/>
              <a:gd name="connsiteY67" fmla="*/ 537758 h 606722"/>
              <a:gd name="connsiteX68" fmla="*/ 96660 w 607639"/>
              <a:gd name="connsiteY68" fmla="*/ 523983 h 606722"/>
              <a:gd name="connsiteX69" fmla="*/ 593843 w 607639"/>
              <a:gd name="connsiteY69" fmla="*/ 523983 h 606722"/>
              <a:gd name="connsiteX70" fmla="*/ 607639 w 607639"/>
              <a:gd name="connsiteY70" fmla="*/ 537758 h 606722"/>
              <a:gd name="connsiteX71" fmla="*/ 607639 w 607639"/>
              <a:gd name="connsiteY71" fmla="*/ 592947 h 606722"/>
              <a:gd name="connsiteX72" fmla="*/ 593843 w 607639"/>
              <a:gd name="connsiteY72" fmla="*/ 606722 h 606722"/>
              <a:gd name="connsiteX73" fmla="*/ 13796 w 607639"/>
              <a:gd name="connsiteY73" fmla="*/ 606722 h 606722"/>
              <a:gd name="connsiteX74" fmla="*/ 0 w 607639"/>
              <a:gd name="connsiteY74" fmla="*/ 592947 h 606722"/>
              <a:gd name="connsiteX75" fmla="*/ 0 w 607639"/>
              <a:gd name="connsiteY75" fmla="*/ 537758 h 606722"/>
              <a:gd name="connsiteX76" fmla="*/ 13796 w 607639"/>
              <a:gd name="connsiteY76" fmla="*/ 523983 h 606722"/>
              <a:gd name="connsiteX77" fmla="*/ 27592 w 607639"/>
              <a:gd name="connsiteY77" fmla="*/ 523983 h 606722"/>
              <a:gd name="connsiteX78" fmla="*/ 27592 w 607639"/>
              <a:gd name="connsiteY78" fmla="*/ 482569 h 606722"/>
              <a:gd name="connsiteX79" fmla="*/ 41387 w 607639"/>
              <a:gd name="connsiteY79" fmla="*/ 468794 h 606722"/>
              <a:gd name="connsiteX80" fmla="*/ 55272 w 607639"/>
              <a:gd name="connsiteY80" fmla="*/ 468794 h 606722"/>
              <a:gd name="connsiteX81" fmla="*/ 55272 w 607639"/>
              <a:gd name="connsiteY81" fmla="*/ 261992 h 606722"/>
              <a:gd name="connsiteX82" fmla="*/ 41387 w 607639"/>
              <a:gd name="connsiteY82" fmla="*/ 261992 h 606722"/>
              <a:gd name="connsiteX83" fmla="*/ 27592 w 607639"/>
              <a:gd name="connsiteY83" fmla="*/ 248217 h 606722"/>
              <a:gd name="connsiteX84" fmla="*/ 41387 w 607639"/>
              <a:gd name="connsiteY84" fmla="*/ 234442 h 606722"/>
              <a:gd name="connsiteX85" fmla="*/ 69068 w 607639"/>
              <a:gd name="connsiteY85" fmla="*/ 234442 h 606722"/>
              <a:gd name="connsiteX86" fmla="*/ 124251 w 607639"/>
              <a:gd name="connsiteY86" fmla="*/ 234442 h 606722"/>
              <a:gd name="connsiteX87" fmla="*/ 207115 w 607639"/>
              <a:gd name="connsiteY87" fmla="*/ 234442 h 606722"/>
              <a:gd name="connsiteX88" fmla="*/ 262387 w 607639"/>
              <a:gd name="connsiteY88" fmla="*/ 234442 h 606722"/>
              <a:gd name="connsiteX89" fmla="*/ 345252 w 607639"/>
              <a:gd name="connsiteY89" fmla="*/ 234442 h 606722"/>
              <a:gd name="connsiteX90" fmla="*/ 400435 w 607639"/>
              <a:gd name="connsiteY90" fmla="*/ 234442 h 606722"/>
              <a:gd name="connsiteX91" fmla="*/ 483299 w 607639"/>
              <a:gd name="connsiteY91" fmla="*/ 234442 h 606722"/>
              <a:gd name="connsiteX92" fmla="*/ 538571 w 607639"/>
              <a:gd name="connsiteY92" fmla="*/ 234442 h 606722"/>
              <a:gd name="connsiteX93" fmla="*/ 552367 w 607639"/>
              <a:gd name="connsiteY93" fmla="*/ 234442 h 606722"/>
              <a:gd name="connsiteX94" fmla="*/ 552367 w 607639"/>
              <a:gd name="connsiteY94" fmla="*/ 193028 h 606722"/>
              <a:gd name="connsiteX95" fmla="*/ 552367 w 607639"/>
              <a:gd name="connsiteY95" fmla="*/ 175076 h 606722"/>
              <a:gd name="connsiteX96" fmla="*/ 303775 w 607639"/>
              <a:gd name="connsiteY96" fmla="*/ 84072 h 606722"/>
              <a:gd name="connsiteX97" fmla="*/ 55272 w 607639"/>
              <a:gd name="connsiteY97" fmla="*/ 175076 h 606722"/>
              <a:gd name="connsiteX98" fmla="*/ 55272 w 607639"/>
              <a:gd name="connsiteY98" fmla="*/ 179253 h 606722"/>
              <a:gd name="connsiteX99" fmla="*/ 510979 w 607639"/>
              <a:gd name="connsiteY99" fmla="*/ 179253 h 606722"/>
              <a:gd name="connsiteX100" fmla="*/ 524775 w 607639"/>
              <a:gd name="connsiteY100" fmla="*/ 193028 h 606722"/>
              <a:gd name="connsiteX101" fmla="*/ 510979 w 607639"/>
              <a:gd name="connsiteY101" fmla="*/ 206803 h 606722"/>
              <a:gd name="connsiteX102" fmla="*/ 41387 w 607639"/>
              <a:gd name="connsiteY102" fmla="*/ 206803 h 606722"/>
              <a:gd name="connsiteX103" fmla="*/ 27592 w 607639"/>
              <a:gd name="connsiteY103" fmla="*/ 193028 h 606722"/>
              <a:gd name="connsiteX104" fmla="*/ 27592 w 607639"/>
              <a:gd name="connsiteY104" fmla="*/ 165478 h 606722"/>
              <a:gd name="connsiteX105" fmla="*/ 37293 w 607639"/>
              <a:gd name="connsiteY105" fmla="*/ 153036 h 606722"/>
              <a:gd name="connsiteX106" fmla="*/ 136712 w 607639"/>
              <a:gd name="connsiteY106" fmla="*/ 115799 h 606722"/>
              <a:gd name="connsiteX107" fmla="*/ 303775 w 607639"/>
              <a:gd name="connsiteY10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607639" h="606722">
                <a:moveTo>
                  <a:pt x="497095" y="261992"/>
                </a:moveTo>
                <a:lnTo>
                  <a:pt x="497095" y="468794"/>
                </a:lnTo>
                <a:lnTo>
                  <a:pt x="524775" y="468794"/>
                </a:lnTo>
                <a:lnTo>
                  <a:pt x="524775" y="261992"/>
                </a:lnTo>
                <a:close/>
                <a:moveTo>
                  <a:pt x="414320" y="261992"/>
                </a:moveTo>
                <a:lnTo>
                  <a:pt x="414320" y="468794"/>
                </a:lnTo>
                <a:lnTo>
                  <a:pt x="469503" y="468794"/>
                </a:lnTo>
                <a:lnTo>
                  <a:pt x="469503" y="261992"/>
                </a:lnTo>
                <a:close/>
                <a:moveTo>
                  <a:pt x="359047" y="261992"/>
                </a:moveTo>
                <a:lnTo>
                  <a:pt x="359047" y="468794"/>
                </a:lnTo>
                <a:lnTo>
                  <a:pt x="386639" y="468794"/>
                </a:lnTo>
                <a:lnTo>
                  <a:pt x="386639" y="261992"/>
                </a:lnTo>
                <a:close/>
                <a:moveTo>
                  <a:pt x="276183" y="261992"/>
                </a:moveTo>
                <a:lnTo>
                  <a:pt x="276183" y="468794"/>
                </a:lnTo>
                <a:lnTo>
                  <a:pt x="331456" y="468794"/>
                </a:lnTo>
                <a:lnTo>
                  <a:pt x="331456" y="261992"/>
                </a:lnTo>
                <a:close/>
                <a:moveTo>
                  <a:pt x="220911" y="261992"/>
                </a:moveTo>
                <a:lnTo>
                  <a:pt x="220911" y="468794"/>
                </a:lnTo>
                <a:lnTo>
                  <a:pt x="248592" y="468794"/>
                </a:lnTo>
                <a:lnTo>
                  <a:pt x="248592" y="261992"/>
                </a:lnTo>
                <a:close/>
                <a:moveTo>
                  <a:pt x="138136" y="261992"/>
                </a:moveTo>
                <a:lnTo>
                  <a:pt x="138136" y="468794"/>
                </a:lnTo>
                <a:lnTo>
                  <a:pt x="193319" y="468794"/>
                </a:lnTo>
                <a:lnTo>
                  <a:pt x="193319" y="261992"/>
                </a:lnTo>
                <a:close/>
                <a:moveTo>
                  <a:pt x="82864" y="261992"/>
                </a:moveTo>
                <a:lnTo>
                  <a:pt x="82864" y="468794"/>
                </a:lnTo>
                <a:lnTo>
                  <a:pt x="110455" y="468794"/>
                </a:lnTo>
                <a:lnTo>
                  <a:pt x="110455" y="261992"/>
                </a:lnTo>
                <a:close/>
                <a:moveTo>
                  <a:pt x="303820" y="110294"/>
                </a:moveTo>
                <a:cubicBezTo>
                  <a:pt x="319078" y="110294"/>
                  <a:pt x="331447" y="122647"/>
                  <a:pt x="331447" y="137885"/>
                </a:cubicBezTo>
                <a:cubicBezTo>
                  <a:pt x="331447" y="153123"/>
                  <a:pt x="319078" y="165476"/>
                  <a:pt x="303820" y="165476"/>
                </a:cubicBezTo>
                <a:cubicBezTo>
                  <a:pt x="288562" y="165476"/>
                  <a:pt x="276193" y="153123"/>
                  <a:pt x="276193" y="137885"/>
                </a:cubicBezTo>
                <a:cubicBezTo>
                  <a:pt x="276193" y="122647"/>
                  <a:pt x="288562" y="110294"/>
                  <a:pt x="303820" y="110294"/>
                </a:cubicBezTo>
                <a:close/>
                <a:moveTo>
                  <a:pt x="303775" y="27550"/>
                </a:moveTo>
                <a:cubicBezTo>
                  <a:pt x="248592" y="27550"/>
                  <a:pt x="198838" y="57944"/>
                  <a:pt x="174005" y="103446"/>
                </a:cubicBezTo>
                <a:lnTo>
                  <a:pt x="299681" y="56522"/>
                </a:lnTo>
                <a:cubicBezTo>
                  <a:pt x="302440" y="55189"/>
                  <a:pt x="305199" y="55189"/>
                  <a:pt x="309293" y="55189"/>
                </a:cubicBezTo>
                <a:lnTo>
                  <a:pt x="434969" y="102024"/>
                </a:lnTo>
                <a:cubicBezTo>
                  <a:pt x="408712" y="57944"/>
                  <a:pt x="359047" y="27550"/>
                  <a:pt x="303775" y="27550"/>
                </a:cubicBezTo>
                <a:close/>
                <a:moveTo>
                  <a:pt x="303775" y="0"/>
                </a:moveTo>
                <a:cubicBezTo>
                  <a:pt x="379786" y="0"/>
                  <a:pt x="446006" y="48257"/>
                  <a:pt x="470927" y="115799"/>
                </a:cubicBezTo>
                <a:lnTo>
                  <a:pt x="570346" y="153036"/>
                </a:lnTo>
                <a:cubicBezTo>
                  <a:pt x="575864" y="154458"/>
                  <a:pt x="579958" y="159968"/>
                  <a:pt x="579958" y="165478"/>
                </a:cubicBezTo>
                <a:lnTo>
                  <a:pt x="579958" y="193028"/>
                </a:lnTo>
                <a:lnTo>
                  <a:pt x="579958" y="248217"/>
                </a:lnTo>
                <a:cubicBezTo>
                  <a:pt x="579958" y="256482"/>
                  <a:pt x="574440" y="261992"/>
                  <a:pt x="566163" y="261992"/>
                </a:cubicBezTo>
                <a:lnTo>
                  <a:pt x="552367" y="261992"/>
                </a:lnTo>
                <a:lnTo>
                  <a:pt x="552367" y="468794"/>
                </a:lnTo>
                <a:lnTo>
                  <a:pt x="566163" y="468794"/>
                </a:lnTo>
                <a:cubicBezTo>
                  <a:pt x="574440" y="468794"/>
                  <a:pt x="579958" y="474304"/>
                  <a:pt x="579958" y="482569"/>
                </a:cubicBezTo>
                <a:cubicBezTo>
                  <a:pt x="579958" y="490834"/>
                  <a:pt x="574440" y="496344"/>
                  <a:pt x="566163" y="496344"/>
                </a:cubicBezTo>
                <a:lnTo>
                  <a:pt x="538571" y="496344"/>
                </a:lnTo>
                <a:lnTo>
                  <a:pt x="483299" y="496344"/>
                </a:lnTo>
                <a:lnTo>
                  <a:pt x="400435" y="496344"/>
                </a:lnTo>
                <a:lnTo>
                  <a:pt x="345252" y="496344"/>
                </a:lnTo>
                <a:lnTo>
                  <a:pt x="262387" y="496344"/>
                </a:lnTo>
                <a:lnTo>
                  <a:pt x="207115" y="496344"/>
                </a:lnTo>
                <a:lnTo>
                  <a:pt x="124251" y="496344"/>
                </a:lnTo>
                <a:lnTo>
                  <a:pt x="69068" y="496344"/>
                </a:lnTo>
                <a:lnTo>
                  <a:pt x="55272" y="496344"/>
                </a:lnTo>
                <a:lnTo>
                  <a:pt x="55272" y="537758"/>
                </a:lnTo>
                <a:cubicBezTo>
                  <a:pt x="55272" y="546023"/>
                  <a:pt x="49754" y="551533"/>
                  <a:pt x="41387" y="551533"/>
                </a:cubicBezTo>
                <a:lnTo>
                  <a:pt x="27592" y="551533"/>
                </a:lnTo>
                <a:lnTo>
                  <a:pt x="27592" y="579083"/>
                </a:lnTo>
                <a:lnTo>
                  <a:pt x="579958" y="579083"/>
                </a:lnTo>
                <a:lnTo>
                  <a:pt x="579958" y="551533"/>
                </a:lnTo>
                <a:lnTo>
                  <a:pt x="96660" y="551533"/>
                </a:lnTo>
                <a:cubicBezTo>
                  <a:pt x="88382" y="551533"/>
                  <a:pt x="82864" y="546023"/>
                  <a:pt x="82864" y="537758"/>
                </a:cubicBezTo>
                <a:cubicBezTo>
                  <a:pt x="82864" y="529493"/>
                  <a:pt x="88382" y="523983"/>
                  <a:pt x="96660" y="523983"/>
                </a:cubicBezTo>
                <a:lnTo>
                  <a:pt x="593843" y="523983"/>
                </a:lnTo>
                <a:cubicBezTo>
                  <a:pt x="602121" y="523983"/>
                  <a:pt x="607639" y="529493"/>
                  <a:pt x="607639" y="537758"/>
                </a:cubicBezTo>
                <a:lnTo>
                  <a:pt x="607639" y="592947"/>
                </a:lnTo>
                <a:cubicBezTo>
                  <a:pt x="607639" y="601212"/>
                  <a:pt x="602121" y="606722"/>
                  <a:pt x="593843" y="606722"/>
                </a:cubicBezTo>
                <a:lnTo>
                  <a:pt x="13796" y="606722"/>
                </a:lnTo>
                <a:cubicBezTo>
                  <a:pt x="5518" y="606722"/>
                  <a:pt x="0" y="601212"/>
                  <a:pt x="0" y="592947"/>
                </a:cubicBezTo>
                <a:lnTo>
                  <a:pt x="0" y="537758"/>
                </a:lnTo>
                <a:cubicBezTo>
                  <a:pt x="0" y="529493"/>
                  <a:pt x="5518" y="523983"/>
                  <a:pt x="13796" y="523983"/>
                </a:cubicBezTo>
                <a:lnTo>
                  <a:pt x="27592" y="523983"/>
                </a:lnTo>
                <a:lnTo>
                  <a:pt x="27592" y="482569"/>
                </a:lnTo>
                <a:cubicBezTo>
                  <a:pt x="27592" y="474304"/>
                  <a:pt x="33110" y="468794"/>
                  <a:pt x="41387" y="468794"/>
                </a:cubicBezTo>
                <a:lnTo>
                  <a:pt x="55272" y="468794"/>
                </a:lnTo>
                <a:lnTo>
                  <a:pt x="55272" y="261992"/>
                </a:lnTo>
                <a:lnTo>
                  <a:pt x="41387" y="261992"/>
                </a:lnTo>
                <a:cubicBezTo>
                  <a:pt x="33110" y="261992"/>
                  <a:pt x="27592" y="256482"/>
                  <a:pt x="27592" y="248217"/>
                </a:cubicBezTo>
                <a:cubicBezTo>
                  <a:pt x="27592" y="239952"/>
                  <a:pt x="33110" y="234442"/>
                  <a:pt x="41387" y="234442"/>
                </a:cubicBezTo>
                <a:lnTo>
                  <a:pt x="69068" y="234442"/>
                </a:lnTo>
                <a:lnTo>
                  <a:pt x="124251" y="234442"/>
                </a:lnTo>
                <a:lnTo>
                  <a:pt x="207115" y="234442"/>
                </a:lnTo>
                <a:lnTo>
                  <a:pt x="262387" y="234442"/>
                </a:lnTo>
                <a:lnTo>
                  <a:pt x="345252" y="234442"/>
                </a:lnTo>
                <a:lnTo>
                  <a:pt x="400435" y="234442"/>
                </a:lnTo>
                <a:lnTo>
                  <a:pt x="483299" y="234442"/>
                </a:lnTo>
                <a:lnTo>
                  <a:pt x="538571" y="234442"/>
                </a:lnTo>
                <a:lnTo>
                  <a:pt x="552367" y="234442"/>
                </a:lnTo>
                <a:lnTo>
                  <a:pt x="552367" y="193028"/>
                </a:lnTo>
                <a:lnTo>
                  <a:pt x="552367" y="175076"/>
                </a:lnTo>
                <a:lnTo>
                  <a:pt x="303775" y="84072"/>
                </a:lnTo>
                <a:lnTo>
                  <a:pt x="55272" y="175076"/>
                </a:lnTo>
                <a:lnTo>
                  <a:pt x="55272" y="179253"/>
                </a:lnTo>
                <a:lnTo>
                  <a:pt x="510979" y="179253"/>
                </a:lnTo>
                <a:cubicBezTo>
                  <a:pt x="519257" y="179253"/>
                  <a:pt x="524775" y="184763"/>
                  <a:pt x="524775" y="193028"/>
                </a:cubicBezTo>
                <a:cubicBezTo>
                  <a:pt x="524775" y="201293"/>
                  <a:pt x="519257" y="206803"/>
                  <a:pt x="510979" y="206803"/>
                </a:cubicBezTo>
                <a:lnTo>
                  <a:pt x="41387" y="206803"/>
                </a:lnTo>
                <a:cubicBezTo>
                  <a:pt x="33110" y="206803"/>
                  <a:pt x="27592" y="201293"/>
                  <a:pt x="27592" y="193028"/>
                </a:cubicBezTo>
                <a:lnTo>
                  <a:pt x="27592" y="165478"/>
                </a:lnTo>
                <a:cubicBezTo>
                  <a:pt x="27592" y="159968"/>
                  <a:pt x="31775" y="154458"/>
                  <a:pt x="37293" y="153036"/>
                </a:cubicBezTo>
                <a:lnTo>
                  <a:pt x="136712" y="115799"/>
                </a:lnTo>
                <a:cubicBezTo>
                  <a:pt x="161545" y="48257"/>
                  <a:pt x="227853" y="0"/>
                  <a:pt x="303775" y="0"/>
                </a:cubicBezTo>
                <a:close/>
              </a:path>
            </a:pathLst>
          </a:custGeom>
          <a:solidFill>
            <a:srgbClr val="FFFFFF"/>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6" name="Title 1">
            <a:extLst>
              <a:ext uri="{FF2B5EF4-FFF2-40B4-BE49-F238E27FC236}">
                <a16:creationId xmlns:a16="http://schemas.microsoft.com/office/drawing/2014/main" xmlns="" id="{11EC26F4-92B6-40B4-86C6-E300FFB98F70}"/>
              </a:ext>
            </a:extLst>
          </p:cNvPr>
          <p:cNvSpPr txBox="1">
            <a:spLocks/>
          </p:cNvSpPr>
          <p:nvPr/>
        </p:nvSpPr>
        <p:spPr>
          <a:xfrm>
            <a:off x="539552" y="331293"/>
            <a:ext cx="331236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心理与行为的生物基础</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7" name="矩形 16">
            <a:extLst>
              <a:ext uri="{FF2B5EF4-FFF2-40B4-BE49-F238E27FC236}">
                <a16:creationId xmlns:a16="http://schemas.microsoft.com/office/drawing/2014/main" xmlns="" id="{D30A36C7-F1A3-4A1C-8F2F-8ED22F363D4D}"/>
              </a:ext>
            </a:extLst>
          </p:cNvPr>
          <p:cNvSpPr/>
          <p:nvPr/>
        </p:nvSpPr>
        <p:spPr>
          <a:xfrm>
            <a:off x="82758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一、认知活动的生理基础</a:t>
            </a:r>
          </a:p>
        </p:txBody>
      </p:sp>
      <p:cxnSp>
        <p:nvCxnSpPr>
          <p:cNvPr id="19" name="直接连接符 18">
            <a:extLst>
              <a:ext uri="{FF2B5EF4-FFF2-40B4-BE49-F238E27FC236}">
                <a16:creationId xmlns:a16="http://schemas.microsoft.com/office/drawing/2014/main" xmlns="" id="{8DB2FA5A-D33B-4B41-B31C-AB7B482FCB6E}"/>
              </a:ext>
            </a:extLst>
          </p:cNvPr>
          <p:cNvCxnSpPr>
            <a:cxnSpLocks/>
          </p:cNvCxnSpPr>
          <p:nvPr/>
        </p:nvCxnSpPr>
        <p:spPr>
          <a:xfrm flipH="1">
            <a:off x="611560" y="1131590"/>
            <a:ext cx="1872208"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0" name="等腰三角形 19">
            <a:extLst>
              <a:ext uri="{FF2B5EF4-FFF2-40B4-BE49-F238E27FC236}">
                <a16:creationId xmlns:a16="http://schemas.microsoft.com/office/drawing/2014/main" xmlns="" id="{FC003328-93CF-45FE-9988-2F0D73A22101}"/>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1" name="直接连接符 20">
            <a:extLst>
              <a:ext uri="{FF2B5EF4-FFF2-40B4-BE49-F238E27FC236}">
                <a16:creationId xmlns:a16="http://schemas.microsoft.com/office/drawing/2014/main" xmlns="" id="{A114AE5B-9BA4-4560-85A0-75A5DE90206C}"/>
              </a:ext>
            </a:extLst>
          </p:cNvPr>
          <p:cNvCxnSpPr>
            <a:cxnSpLocks/>
          </p:cNvCxnSpPr>
          <p:nvPr/>
        </p:nvCxnSpPr>
        <p:spPr>
          <a:xfrm>
            <a:off x="3779912" y="521032"/>
            <a:ext cx="536408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2" name="等腰三角形 21">
            <a:extLst>
              <a:ext uri="{FF2B5EF4-FFF2-40B4-BE49-F238E27FC236}">
                <a16:creationId xmlns:a16="http://schemas.microsoft.com/office/drawing/2014/main" xmlns="" id="{63B8EB07-3E5B-4629-B991-C3705B933D6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 name="文本框 1">
            <a:extLst>
              <a:ext uri="{FF2B5EF4-FFF2-40B4-BE49-F238E27FC236}">
                <a16:creationId xmlns:a16="http://schemas.microsoft.com/office/drawing/2014/main" xmlns="" id="{8A4EF1C9-F145-46E3-BBF4-2D525F6E55E6}"/>
              </a:ext>
            </a:extLst>
          </p:cNvPr>
          <p:cNvSpPr txBox="1"/>
          <p:nvPr/>
        </p:nvSpPr>
        <p:spPr>
          <a:xfrm>
            <a:off x="467544" y="1309793"/>
            <a:ext cx="7798445" cy="348813"/>
          </a:xfrm>
          <a:prstGeom prst="rect">
            <a:avLst/>
          </a:prstGeom>
          <a:noFill/>
        </p:spPr>
        <p:txBody>
          <a:bodyPr wrap="square">
            <a:spAutoFit/>
          </a:bodyPr>
          <a:lstStyle/>
          <a:p>
            <a:pPr>
              <a:lnSpc>
                <a:spcPts val="2000"/>
              </a:lnSpc>
            </a:pPr>
            <a:r>
              <a:rPr lang="zh-CN" altLang="en-US" b="1" dirty="0">
                <a:solidFill>
                  <a:srgbClr val="F76911"/>
                </a:solidFill>
              </a:rPr>
              <a:t>记忆</a:t>
            </a:r>
            <a:r>
              <a:rPr lang="zh-CN" altLang="en-US" sz="1400" dirty="0"/>
              <a:t>是对信息的识记、存储和再现，也就是包括“记”和“忆”两个方面。</a:t>
            </a:r>
          </a:p>
        </p:txBody>
      </p:sp>
      <p:grpSp>
        <p:nvGrpSpPr>
          <p:cNvPr id="42" name="组合 41">
            <a:extLst>
              <a:ext uri="{FF2B5EF4-FFF2-40B4-BE49-F238E27FC236}">
                <a16:creationId xmlns:a16="http://schemas.microsoft.com/office/drawing/2014/main" xmlns="" id="{CEE8FA90-0CF5-4526-B4BE-9104BC26C78F}"/>
              </a:ext>
            </a:extLst>
          </p:cNvPr>
          <p:cNvGrpSpPr/>
          <p:nvPr/>
        </p:nvGrpSpPr>
        <p:grpSpPr>
          <a:xfrm>
            <a:off x="3057789" y="1923678"/>
            <a:ext cx="2875406" cy="2705099"/>
            <a:chOff x="1282700" y="1357083"/>
            <a:chExt cx="4610100" cy="4337051"/>
          </a:xfrm>
        </p:grpSpPr>
        <p:grpSp>
          <p:nvGrpSpPr>
            <p:cNvPr id="67" name="组合 66">
              <a:extLst>
                <a:ext uri="{FF2B5EF4-FFF2-40B4-BE49-F238E27FC236}">
                  <a16:creationId xmlns:a16="http://schemas.microsoft.com/office/drawing/2014/main" xmlns="" id="{008493C4-A94E-496E-850E-AEA2D98721B4}"/>
                </a:ext>
              </a:extLst>
            </p:cNvPr>
            <p:cNvGrpSpPr/>
            <p:nvPr/>
          </p:nvGrpSpPr>
          <p:grpSpPr>
            <a:xfrm>
              <a:off x="2256333" y="2963632"/>
              <a:ext cx="2600785" cy="2353875"/>
              <a:chOff x="2256333" y="2393950"/>
              <a:chExt cx="2600785" cy="2353875"/>
            </a:xfrm>
          </p:grpSpPr>
          <p:sp>
            <p:nvSpPr>
              <p:cNvPr id="80" name="任意多边形: 形状 79">
                <a:extLst>
                  <a:ext uri="{FF2B5EF4-FFF2-40B4-BE49-F238E27FC236}">
                    <a16:creationId xmlns:a16="http://schemas.microsoft.com/office/drawing/2014/main" xmlns="" id="{18A0ABD4-D4EF-4475-9D4B-6F0C78DA22D1}"/>
                  </a:ext>
                </a:extLst>
              </p:cNvPr>
              <p:cNvSpPr/>
              <p:nvPr/>
            </p:nvSpPr>
            <p:spPr>
              <a:xfrm>
                <a:off x="2256333" y="2393950"/>
                <a:ext cx="1332752" cy="1066274"/>
              </a:xfrm>
              <a:custGeom>
                <a:avLst/>
                <a:gdLst>
                  <a:gd name="connsiteX0" fmla="*/ 391617 w 1332752"/>
                  <a:gd name="connsiteY0" fmla="*/ 0 h 1066274"/>
                  <a:gd name="connsiteX1" fmla="*/ 1260043 w 1332752"/>
                  <a:gd name="connsiteY1" fmla="*/ 311757 h 1066274"/>
                  <a:gd name="connsiteX2" fmla="*/ 1332752 w 1332752"/>
                  <a:gd name="connsiteY2" fmla="*/ 377839 h 1066274"/>
                  <a:gd name="connsiteX3" fmla="*/ 1294327 w 1332752"/>
                  <a:gd name="connsiteY3" fmla="*/ 411523 h 1066274"/>
                  <a:gd name="connsiteX4" fmla="*/ 967346 w 1332752"/>
                  <a:gd name="connsiteY4" fmla="*/ 959267 h 1066274"/>
                  <a:gd name="connsiteX5" fmla="*/ 939832 w 1332752"/>
                  <a:gd name="connsiteY5" fmla="*/ 1066274 h 1066274"/>
                  <a:gd name="connsiteX6" fmla="*/ 925433 w 1332752"/>
                  <a:gd name="connsiteY6" fmla="*/ 1062572 h 1066274"/>
                  <a:gd name="connsiteX7" fmla="*/ 7069 w 1332752"/>
                  <a:gd name="connsiteY7" fmla="*/ 91709 h 1066274"/>
                  <a:gd name="connsiteX8" fmla="*/ 0 w 1332752"/>
                  <a:gd name="connsiteY8" fmla="*/ 57685 h 1066274"/>
                  <a:gd name="connsiteX9" fmla="*/ 116471 w 1332752"/>
                  <a:gd name="connsiteY9" fmla="*/ 27737 h 1066274"/>
                  <a:gd name="connsiteX10" fmla="*/ 391617 w 1332752"/>
                  <a:gd name="connsiteY10" fmla="*/ 0 h 106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2752" h="1066274">
                    <a:moveTo>
                      <a:pt x="391617" y="0"/>
                    </a:moveTo>
                    <a:cubicBezTo>
                      <a:pt x="721495" y="0"/>
                      <a:pt x="1024047" y="116996"/>
                      <a:pt x="1260043" y="311757"/>
                    </a:cubicBezTo>
                    <a:lnTo>
                      <a:pt x="1332752" y="377839"/>
                    </a:lnTo>
                    <a:lnTo>
                      <a:pt x="1294327" y="411523"/>
                    </a:lnTo>
                    <a:cubicBezTo>
                      <a:pt x="1145578" y="563863"/>
                      <a:pt x="1032167" y="750861"/>
                      <a:pt x="967346" y="959267"/>
                    </a:cubicBezTo>
                    <a:lnTo>
                      <a:pt x="939832" y="1066274"/>
                    </a:lnTo>
                    <a:lnTo>
                      <a:pt x="925433" y="1062572"/>
                    </a:lnTo>
                    <a:cubicBezTo>
                      <a:pt x="473886" y="922127"/>
                      <a:pt x="122838" y="553579"/>
                      <a:pt x="7069" y="91709"/>
                    </a:cubicBezTo>
                    <a:lnTo>
                      <a:pt x="0" y="57685"/>
                    </a:lnTo>
                    <a:lnTo>
                      <a:pt x="116471" y="27737"/>
                    </a:lnTo>
                    <a:cubicBezTo>
                      <a:pt x="205346" y="9551"/>
                      <a:pt x="297366" y="0"/>
                      <a:pt x="391617" y="0"/>
                    </a:cubicBezTo>
                    <a:close/>
                  </a:path>
                </a:pathLst>
              </a:cu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en-US" altLang="zh-CN" sz="3200" b="1" dirty="0"/>
              </a:p>
            </p:txBody>
          </p:sp>
          <p:sp>
            <p:nvSpPr>
              <p:cNvPr id="81" name="任意多边形: 形状 80">
                <a:extLst>
                  <a:ext uri="{FF2B5EF4-FFF2-40B4-BE49-F238E27FC236}">
                    <a16:creationId xmlns:a16="http://schemas.microsoft.com/office/drawing/2014/main" xmlns="" id="{8B89FB7C-E66B-4921-AD8D-3DF78D07FFFC}"/>
                  </a:ext>
                </a:extLst>
              </p:cNvPr>
              <p:cNvSpPr/>
              <p:nvPr/>
            </p:nvSpPr>
            <p:spPr>
              <a:xfrm>
                <a:off x="3527067" y="2419829"/>
                <a:ext cx="1330051" cy="1065858"/>
              </a:xfrm>
              <a:custGeom>
                <a:avLst/>
                <a:gdLst>
                  <a:gd name="connsiteX0" fmla="*/ 938465 w 1330051"/>
                  <a:gd name="connsiteY0" fmla="*/ 0 h 1065858"/>
                  <a:gd name="connsiteX1" fmla="*/ 1213611 w 1330051"/>
                  <a:gd name="connsiteY1" fmla="*/ 27737 h 1065858"/>
                  <a:gd name="connsiteX2" fmla="*/ 1330051 w 1330051"/>
                  <a:gd name="connsiteY2" fmla="*/ 57677 h 1065858"/>
                  <a:gd name="connsiteX3" fmla="*/ 1302536 w 1330051"/>
                  <a:gd name="connsiteY3" fmla="*/ 164684 h 1065858"/>
                  <a:gd name="connsiteX4" fmla="*/ 436541 w 1330051"/>
                  <a:gd name="connsiteY4" fmla="*/ 1052217 h 1065858"/>
                  <a:gd name="connsiteX5" fmla="*/ 390144 w 1330051"/>
                  <a:gd name="connsiteY5" fmla="*/ 1065858 h 1065858"/>
                  <a:gd name="connsiteX6" fmla="*/ 362736 w 1330051"/>
                  <a:gd name="connsiteY6" fmla="*/ 959265 h 1065858"/>
                  <a:gd name="connsiteX7" fmla="*/ 24243 w 1330051"/>
                  <a:gd name="connsiteY7" fmla="*/ 399871 h 1065858"/>
                  <a:gd name="connsiteX8" fmla="*/ 0 w 1330051"/>
                  <a:gd name="connsiteY8" fmla="*/ 377838 h 1065858"/>
                  <a:gd name="connsiteX9" fmla="*/ 121614 w 1330051"/>
                  <a:gd name="connsiteY9" fmla="*/ 271227 h 1065858"/>
                  <a:gd name="connsiteX10" fmla="*/ 938465 w 1330051"/>
                  <a:gd name="connsiteY10" fmla="*/ 0 h 1065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0051" h="1065858">
                    <a:moveTo>
                      <a:pt x="938465" y="0"/>
                    </a:moveTo>
                    <a:cubicBezTo>
                      <a:pt x="1032716" y="0"/>
                      <a:pt x="1124736" y="9551"/>
                      <a:pt x="1213611" y="27737"/>
                    </a:cubicBezTo>
                    <a:lnTo>
                      <a:pt x="1330051" y="57677"/>
                    </a:lnTo>
                    <a:lnTo>
                      <a:pt x="1302536" y="164684"/>
                    </a:lnTo>
                    <a:cubicBezTo>
                      <a:pt x="1172894" y="581497"/>
                      <a:pt x="848893" y="912678"/>
                      <a:pt x="436541" y="1052217"/>
                    </a:cubicBezTo>
                    <a:lnTo>
                      <a:pt x="390144" y="1065858"/>
                    </a:lnTo>
                    <a:lnTo>
                      <a:pt x="362736" y="959265"/>
                    </a:lnTo>
                    <a:cubicBezTo>
                      <a:pt x="296253" y="745515"/>
                      <a:pt x="178656" y="554285"/>
                      <a:pt x="24243" y="399871"/>
                    </a:cubicBezTo>
                    <a:lnTo>
                      <a:pt x="0" y="377838"/>
                    </a:lnTo>
                    <a:lnTo>
                      <a:pt x="121614" y="271227"/>
                    </a:lnTo>
                    <a:cubicBezTo>
                      <a:pt x="349396" y="100879"/>
                      <a:pt x="632150" y="0"/>
                      <a:pt x="938465" y="0"/>
                    </a:cubicBezTo>
                    <a:close/>
                  </a:path>
                </a:pathLst>
              </a:cu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en-US" altLang="zh-CN" sz="3200" b="1" dirty="0"/>
              </a:p>
            </p:txBody>
          </p:sp>
          <p:sp>
            <p:nvSpPr>
              <p:cNvPr id="82" name="任意多边形: 形状 81">
                <a:extLst>
                  <a:ext uri="{FF2B5EF4-FFF2-40B4-BE49-F238E27FC236}">
                    <a16:creationId xmlns:a16="http://schemas.microsoft.com/office/drawing/2014/main" xmlns="" id="{21C4AE2E-1706-4FB3-89CB-2F41E7E2CD73}"/>
                  </a:ext>
                </a:extLst>
              </p:cNvPr>
              <p:cNvSpPr/>
              <p:nvPr/>
            </p:nvSpPr>
            <p:spPr>
              <a:xfrm>
                <a:off x="3162300" y="3459809"/>
                <a:ext cx="850900" cy="1288016"/>
              </a:xfrm>
              <a:custGeom>
                <a:avLst/>
                <a:gdLst>
                  <a:gd name="connsiteX0" fmla="*/ 816929 w 850900"/>
                  <a:gd name="connsiteY0" fmla="*/ 0 h 1288016"/>
                  <a:gd name="connsiteX1" fmla="*/ 823163 w 850900"/>
                  <a:gd name="connsiteY1" fmla="*/ 24245 h 1288016"/>
                  <a:gd name="connsiteX2" fmla="*/ 850900 w 850900"/>
                  <a:gd name="connsiteY2" fmla="*/ 299391 h 1288016"/>
                  <a:gd name="connsiteX3" fmla="*/ 451028 w 850900"/>
                  <a:gd name="connsiteY3" fmla="*/ 1264769 h 1288016"/>
                  <a:gd name="connsiteX4" fmla="*/ 425450 w 850900"/>
                  <a:gd name="connsiteY4" fmla="*/ 1288016 h 1288016"/>
                  <a:gd name="connsiteX5" fmla="*/ 399872 w 850900"/>
                  <a:gd name="connsiteY5" fmla="*/ 1264770 h 1288016"/>
                  <a:gd name="connsiteX6" fmla="*/ 0 w 850900"/>
                  <a:gd name="connsiteY6" fmla="*/ 299392 h 1288016"/>
                  <a:gd name="connsiteX7" fmla="*/ 27737 w 850900"/>
                  <a:gd name="connsiteY7" fmla="*/ 24246 h 1288016"/>
                  <a:gd name="connsiteX8" fmla="*/ 33865 w 850900"/>
                  <a:gd name="connsiteY8" fmla="*/ 415 h 1288016"/>
                  <a:gd name="connsiteX9" fmla="*/ 150304 w 850900"/>
                  <a:gd name="connsiteY9" fmla="*/ 30355 h 1288016"/>
                  <a:gd name="connsiteX10" fmla="*/ 425450 w 850900"/>
                  <a:gd name="connsiteY10" fmla="*/ 58092 h 1288016"/>
                  <a:gd name="connsiteX11" fmla="*/ 758458 w 850900"/>
                  <a:gd name="connsiteY11" fmla="*/ 17190 h 1288016"/>
                  <a:gd name="connsiteX12" fmla="*/ 816929 w 850900"/>
                  <a:gd name="connsiteY12" fmla="*/ 0 h 1288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50900" h="1288016">
                    <a:moveTo>
                      <a:pt x="816929" y="0"/>
                    </a:moveTo>
                    <a:lnTo>
                      <a:pt x="823163" y="24245"/>
                    </a:lnTo>
                    <a:cubicBezTo>
                      <a:pt x="841349" y="113120"/>
                      <a:pt x="850900" y="205140"/>
                      <a:pt x="850900" y="299391"/>
                    </a:cubicBezTo>
                    <a:cubicBezTo>
                      <a:pt x="850900" y="676395"/>
                      <a:pt x="698089" y="1017707"/>
                      <a:pt x="451028" y="1264769"/>
                    </a:cubicBezTo>
                    <a:lnTo>
                      <a:pt x="425450" y="1288016"/>
                    </a:lnTo>
                    <a:lnTo>
                      <a:pt x="399872" y="1264770"/>
                    </a:lnTo>
                    <a:cubicBezTo>
                      <a:pt x="152811" y="1017708"/>
                      <a:pt x="0" y="676396"/>
                      <a:pt x="0" y="299392"/>
                    </a:cubicBezTo>
                    <a:cubicBezTo>
                      <a:pt x="0" y="205141"/>
                      <a:pt x="9551" y="113121"/>
                      <a:pt x="27737" y="24246"/>
                    </a:cubicBezTo>
                    <a:lnTo>
                      <a:pt x="33865" y="415"/>
                    </a:lnTo>
                    <a:lnTo>
                      <a:pt x="150304" y="30355"/>
                    </a:lnTo>
                    <a:cubicBezTo>
                      <a:pt x="239179" y="48541"/>
                      <a:pt x="331199" y="58092"/>
                      <a:pt x="425450" y="58092"/>
                    </a:cubicBezTo>
                    <a:cubicBezTo>
                      <a:pt x="540318" y="58092"/>
                      <a:pt x="651873" y="43906"/>
                      <a:pt x="758458" y="17190"/>
                    </a:cubicBezTo>
                    <a:lnTo>
                      <a:pt x="816929" y="0"/>
                    </a:lnTo>
                    <a:close/>
                  </a:path>
                </a:pathLst>
              </a:custGeom>
              <a:solidFill>
                <a:schemeClr val="accent4"/>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en-US" altLang="zh-CN" sz="3200" b="1" dirty="0"/>
              </a:p>
            </p:txBody>
          </p:sp>
        </p:grpSp>
        <p:sp>
          <p:nvSpPr>
            <p:cNvPr id="68" name="任意多边形: 形状 67">
              <a:extLst>
                <a:ext uri="{FF2B5EF4-FFF2-40B4-BE49-F238E27FC236}">
                  <a16:creationId xmlns:a16="http://schemas.microsoft.com/office/drawing/2014/main" xmlns="" id="{749FCF8D-AD2D-45A0-BFF5-96C23A595789}"/>
                </a:ext>
              </a:extLst>
            </p:cNvPr>
            <p:cNvSpPr/>
            <p:nvPr/>
          </p:nvSpPr>
          <p:spPr>
            <a:xfrm>
              <a:off x="2222500" y="1357083"/>
              <a:ext cx="2730500" cy="1984388"/>
            </a:xfrm>
            <a:custGeom>
              <a:avLst/>
              <a:gdLst>
                <a:gd name="connsiteX0" fmla="*/ 1365250 w 2730500"/>
                <a:gd name="connsiteY0" fmla="*/ 0 h 1984388"/>
                <a:gd name="connsiteX1" fmla="*/ 2730500 w 2730500"/>
                <a:gd name="connsiteY1" fmla="*/ 1365250 h 1984388"/>
                <a:gd name="connsiteX2" fmla="*/ 2702763 w 2730500"/>
                <a:gd name="connsiteY2" fmla="*/ 1640396 h 1984388"/>
                <a:gd name="connsiteX3" fmla="*/ 2696636 w 2730500"/>
                <a:gd name="connsiteY3" fmla="*/ 1664227 h 1984388"/>
                <a:gd name="connsiteX4" fmla="*/ 2580196 w 2730500"/>
                <a:gd name="connsiteY4" fmla="*/ 1634287 h 1984388"/>
                <a:gd name="connsiteX5" fmla="*/ 2305050 w 2730500"/>
                <a:gd name="connsiteY5" fmla="*/ 1606550 h 1984388"/>
                <a:gd name="connsiteX6" fmla="*/ 1488199 w 2730500"/>
                <a:gd name="connsiteY6" fmla="*/ 1877777 h 1984388"/>
                <a:gd name="connsiteX7" fmla="*/ 1366585 w 2730500"/>
                <a:gd name="connsiteY7" fmla="*/ 1984388 h 1984388"/>
                <a:gd name="connsiteX8" fmla="*/ 1293876 w 2730500"/>
                <a:gd name="connsiteY8" fmla="*/ 1918306 h 1984388"/>
                <a:gd name="connsiteX9" fmla="*/ 425450 w 2730500"/>
                <a:gd name="connsiteY9" fmla="*/ 1606549 h 1984388"/>
                <a:gd name="connsiteX10" fmla="*/ 150304 w 2730500"/>
                <a:gd name="connsiteY10" fmla="*/ 1634286 h 1984388"/>
                <a:gd name="connsiteX11" fmla="*/ 33833 w 2730500"/>
                <a:gd name="connsiteY11" fmla="*/ 1664234 h 1984388"/>
                <a:gd name="connsiteX12" fmla="*/ 18424 w 2730500"/>
                <a:gd name="connsiteY12" fmla="*/ 1590078 h 1984388"/>
                <a:gd name="connsiteX13" fmla="*/ 0 w 2730500"/>
                <a:gd name="connsiteY13" fmla="*/ 1365250 h 1984388"/>
                <a:gd name="connsiteX14" fmla="*/ 1365250 w 2730500"/>
                <a:gd name="connsiteY14" fmla="*/ 0 h 1984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730500" h="1984388">
                  <a:moveTo>
                    <a:pt x="1365250" y="0"/>
                  </a:moveTo>
                  <a:cubicBezTo>
                    <a:pt x="2119257" y="0"/>
                    <a:pt x="2730500" y="611243"/>
                    <a:pt x="2730500" y="1365250"/>
                  </a:cubicBezTo>
                  <a:cubicBezTo>
                    <a:pt x="2730500" y="1459501"/>
                    <a:pt x="2720950" y="1551521"/>
                    <a:pt x="2702763" y="1640396"/>
                  </a:cubicBezTo>
                  <a:lnTo>
                    <a:pt x="2696636" y="1664227"/>
                  </a:lnTo>
                  <a:lnTo>
                    <a:pt x="2580196" y="1634287"/>
                  </a:lnTo>
                  <a:cubicBezTo>
                    <a:pt x="2491321" y="1616101"/>
                    <a:pt x="2399301" y="1606550"/>
                    <a:pt x="2305050" y="1606550"/>
                  </a:cubicBezTo>
                  <a:cubicBezTo>
                    <a:pt x="1998735" y="1606550"/>
                    <a:pt x="1715981" y="1707429"/>
                    <a:pt x="1488199" y="1877777"/>
                  </a:cubicBezTo>
                  <a:lnTo>
                    <a:pt x="1366585" y="1984388"/>
                  </a:lnTo>
                  <a:lnTo>
                    <a:pt x="1293876" y="1918306"/>
                  </a:lnTo>
                  <a:cubicBezTo>
                    <a:pt x="1057880" y="1723545"/>
                    <a:pt x="755328" y="1606549"/>
                    <a:pt x="425450" y="1606549"/>
                  </a:cubicBezTo>
                  <a:cubicBezTo>
                    <a:pt x="331199" y="1606549"/>
                    <a:pt x="239179" y="1616100"/>
                    <a:pt x="150304" y="1634286"/>
                  </a:cubicBezTo>
                  <a:lnTo>
                    <a:pt x="33833" y="1664234"/>
                  </a:lnTo>
                  <a:lnTo>
                    <a:pt x="18424" y="1590078"/>
                  </a:lnTo>
                  <a:cubicBezTo>
                    <a:pt x="6305" y="1516935"/>
                    <a:pt x="0" y="1441829"/>
                    <a:pt x="0" y="1365250"/>
                  </a:cubicBezTo>
                  <a:cubicBezTo>
                    <a:pt x="0" y="611243"/>
                    <a:pt x="611243" y="0"/>
                    <a:pt x="1365250" y="0"/>
                  </a:cubicBezTo>
                  <a:close/>
                </a:path>
              </a:pathLst>
            </a:cu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9" name="任意多边形: 形状 68">
              <a:extLst>
                <a:ext uri="{FF2B5EF4-FFF2-40B4-BE49-F238E27FC236}">
                  <a16:creationId xmlns:a16="http://schemas.microsoft.com/office/drawing/2014/main" xmlns="" id="{2564C72C-1396-4FDB-BDDC-55C0ADABD72E}"/>
                </a:ext>
              </a:extLst>
            </p:cNvPr>
            <p:cNvSpPr/>
            <p:nvPr/>
          </p:nvSpPr>
          <p:spPr>
            <a:xfrm>
              <a:off x="3587750" y="3021311"/>
              <a:ext cx="2305050" cy="2672823"/>
            </a:xfrm>
            <a:custGeom>
              <a:avLst/>
              <a:gdLst>
                <a:gd name="connsiteX0" fmla="*/ 1331386 w 2305050"/>
                <a:gd name="connsiteY0" fmla="*/ 0 h 2672823"/>
                <a:gd name="connsiteX1" fmla="*/ 1345784 w 2305050"/>
                <a:gd name="connsiteY1" fmla="*/ 3702 h 2672823"/>
                <a:gd name="connsiteX2" fmla="*/ 2305050 w 2305050"/>
                <a:gd name="connsiteY2" fmla="*/ 1307573 h 2672823"/>
                <a:gd name="connsiteX3" fmla="*/ 939800 w 2305050"/>
                <a:gd name="connsiteY3" fmla="*/ 2672823 h 2672823"/>
                <a:gd name="connsiteX4" fmla="*/ 71374 w 2305050"/>
                <a:gd name="connsiteY4" fmla="*/ 2361066 h 2672823"/>
                <a:gd name="connsiteX5" fmla="*/ 0 w 2305050"/>
                <a:gd name="connsiteY5" fmla="*/ 2296197 h 2672823"/>
                <a:gd name="connsiteX6" fmla="*/ 25578 w 2305050"/>
                <a:gd name="connsiteY6" fmla="*/ 2272950 h 2672823"/>
                <a:gd name="connsiteX7" fmla="*/ 425450 w 2305050"/>
                <a:gd name="connsiteY7" fmla="*/ 1307572 h 2672823"/>
                <a:gd name="connsiteX8" fmla="*/ 397713 w 2305050"/>
                <a:gd name="connsiteY8" fmla="*/ 1032426 h 2672823"/>
                <a:gd name="connsiteX9" fmla="*/ 391479 w 2305050"/>
                <a:gd name="connsiteY9" fmla="*/ 1008181 h 2672823"/>
                <a:gd name="connsiteX10" fmla="*/ 437876 w 2305050"/>
                <a:gd name="connsiteY10" fmla="*/ 994540 h 2672823"/>
                <a:gd name="connsiteX11" fmla="*/ 1303871 w 2305050"/>
                <a:gd name="connsiteY11" fmla="*/ 107007 h 2672823"/>
                <a:gd name="connsiteX12" fmla="*/ 1331386 w 2305050"/>
                <a:gd name="connsiteY12" fmla="*/ 0 h 2672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05050" h="2672823">
                  <a:moveTo>
                    <a:pt x="1331386" y="0"/>
                  </a:moveTo>
                  <a:lnTo>
                    <a:pt x="1345784" y="3702"/>
                  </a:lnTo>
                  <a:cubicBezTo>
                    <a:pt x="1901534" y="176558"/>
                    <a:pt x="2305050" y="694942"/>
                    <a:pt x="2305050" y="1307573"/>
                  </a:cubicBezTo>
                  <a:cubicBezTo>
                    <a:pt x="2305050" y="2061580"/>
                    <a:pt x="1693807" y="2672823"/>
                    <a:pt x="939800" y="2672823"/>
                  </a:cubicBezTo>
                  <a:cubicBezTo>
                    <a:pt x="609922" y="2672823"/>
                    <a:pt x="307370" y="2555828"/>
                    <a:pt x="71374" y="2361066"/>
                  </a:cubicBezTo>
                  <a:lnTo>
                    <a:pt x="0" y="2296197"/>
                  </a:lnTo>
                  <a:lnTo>
                    <a:pt x="25578" y="2272950"/>
                  </a:lnTo>
                  <a:cubicBezTo>
                    <a:pt x="272639" y="2025888"/>
                    <a:pt x="425450" y="1684576"/>
                    <a:pt x="425450" y="1307572"/>
                  </a:cubicBezTo>
                  <a:cubicBezTo>
                    <a:pt x="425450" y="1213321"/>
                    <a:pt x="415899" y="1121301"/>
                    <a:pt x="397713" y="1032426"/>
                  </a:cubicBezTo>
                  <a:lnTo>
                    <a:pt x="391479" y="1008181"/>
                  </a:lnTo>
                  <a:lnTo>
                    <a:pt x="437876" y="994540"/>
                  </a:lnTo>
                  <a:cubicBezTo>
                    <a:pt x="850228" y="855001"/>
                    <a:pt x="1174229" y="523820"/>
                    <a:pt x="1303871" y="107007"/>
                  </a:cubicBezTo>
                  <a:lnTo>
                    <a:pt x="1331386" y="0"/>
                  </a:lnTo>
                  <a:close/>
                </a:path>
              </a:pathLst>
            </a:cu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0" name="任意多边形: 形状 69">
              <a:extLst>
                <a:ext uri="{FF2B5EF4-FFF2-40B4-BE49-F238E27FC236}">
                  <a16:creationId xmlns:a16="http://schemas.microsoft.com/office/drawing/2014/main" xmlns="" id="{B4808545-48EE-4FD0-8691-267832A5136B}"/>
                </a:ext>
              </a:extLst>
            </p:cNvPr>
            <p:cNvSpPr/>
            <p:nvPr/>
          </p:nvSpPr>
          <p:spPr>
            <a:xfrm>
              <a:off x="1282700" y="3021318"/>
              <a:ext cx="2305050" cy="2672815"/>
            </a:xfrm>
            <a:custGeom>
              <a:avLst/>
              <a:gdLst>
                <a:gd name="connsiteX0" fmla="*/ 973633 w 2305050"/>
                <a:gd name="connsiteY0" fmla="*/ 0 h 2672815"/>
                <a:gd name="connsiteX1" fmla="*/ 980702 w 2305050"/>
                <a:gd name="connsiteY1" fmla="*/ 34024 h 2672815"/>
                <a:gd name="connsiteX2" fmla="*/ 1899066 w 2305050"/>
                <a:gd name="connsiteY2" fmla="*/ 1004887 h 2672815"/>
                <a:gd name="connsiteX3" fmla="*/ 1913465 w 2305050"/>
                <a:gd name="connsiteY3" fmla="*/ 1008589 h 2672815"/>
                <a:gd name="connsiteX4" fmla="*/ 1907337 w 2305050"/>
                <a:gd name="connsiteY4" fmla="*/ 1032420 h 2672815"/>
                <a:gd name="connsiteX5" fmla="*/ 1879600 w 2305050"/>
                <a:gd name="connsiteY5" fmla="*/ 1307566 h 2672815"/>
                <a:gd name="connsiteX6" fmla="*/ 2279472 w 2305050"/>
                <a:gd name="connsiteY6" fmla="*/ 2272944 h 2672815"/>
                <a:gd name="connsiteX7" fmla="*/ 2305050 w 2305050"/>
                <a:gd name="connsiteY7" fmla="*/ 2296190 h 2672815"/>
                <a:gd name="connsiteX8" fmla="*/ 2233676 w 2305050"/>
                <a:gd name="connsiteY8" fmla="*/ 2361058 h 2672815"/>
                <a:gd name="connsiteX9" fmla="*/ 1365250 w 2305050"/>
                <a:gd name="connsiteY9" fmla="*/ 2672815 h 2672815"/>
                <a:gd name="connsiteX10" fmla="*/ 0 w 2305050"/>
                <a:gd name="connsiteY10" fmla="*/ 1307565 h 2672815"/>
                <a:gd name="connsiteX11" fmla="*/ 959266 w 2305050"/>
                <a:gd name="connsiteY11" fmla="*/ 3694 h 2672815"/>
                <a:gd name="connsiteX12" fmla="*/ 973633 w 2305050"/>
                <a:gd name="connsiteY12" fmla="*/ 0 h 2672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05050" h="2672815">
                  <a:moveTo>
                    <a:pt x="973633" y="0"/>
                  </a:moveTo>
                  <a:lnTo>
                    <a:pt x="980702" y="34024"/>
                  </a:lnTo>
                  <a:cubicBezTo>
                    <a:pt x="1096471" y="495894"/>
                    <a:pt x="1447519" y="864442"/>
                    <a:pt x="1899066" y="1004887"/>
                  </a:cubicBezTo>
                  <a:lnTo>
                    <a:pt x="1913465" y="1008589"/>
                  </a:lnTo>
                  <a:lnTo>
                    <a:pt x="1907337" y="1032420"/>
                  </a:lnTo>
                  <a:cubicBezTo>
                    <a:pt x="1889151" y="1121295"/>
                    <a:pt x="1879600" y="1213315"/>
                    <a:pt x="1879600" y="1307566"/>
                  </a:cubicBezTo>
                  <a:cubicBezTo>
                    <a:pt x="1879600" y="1684570"/>
                    <a:pt x="2032411" y="2025882"/>
                    <a:pt x="2279472" y="2272944"/>
                  </a:cubicBezTo>
                  <a:lnTo>
                    <a:pt x="2305050" y="2296190"/>
                  </a:lnTo>
                  <a:lnTo>
                    <a:pt x="2233676" y="2361058"/>
                  </a:lnTo>
                  <a:cubicBezTo>
                    <a:pt x="1997680" y="2555820"/>
                    <a:pt x="1695128" y="2672815"/>
                    <a:pt x="1365250" y="2672815"/>
                  </a:cubicBezTo>
                  <a:cubicBezTo>
                    <a:pt x="611243" y="2672815"/>
                    <a:pt x="0" y="2061572"/>
                    <a:pt x="0" y="1307565"/>
                  </a:cubicBezTo>
                  <a:cubicBezTo>
                    <a:pt x="0" y="694934"/>
                    <a:pt x="403516" y="176550"/>
                    <a:pt x="959266" y="3694"/>
                  </a:cubicBezTo>
                  <a:lnTo>
                    <a:pt x="973633" y="0"/>
                  </a:lnTo>
                  <a:close/>
                </a:path>
              </a:pathLst>
            </a:custGeom>
            <a:solidFill>
              <a:schemeClr val="accent4"/>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6" name="任意多边形: 形状 75">
              <a:extLst>
                <a:ext uri="{FF2B5EF4-FFF2-40B4-BE49-F238E27FC236}">
                  <a16:creationId xmlns:a16="http://schemas.microsoft.com/office/drawing/2014/main" xmlns="" id="{3D6B8DC6-47C3-4257-A61C-41565E036937}"/>
                </a:ext>
              </a:extLst>
            </p:cNvPr>
            <p:cNvSpPr>
              <a:spLocks/>
            </p:cNvSpPr>
            <p:nvPr/>
          </p:nvSpPr>
          <p:spPr bwMode="auto">
            <a:xfrm>
              <a:off x="2860676" y="1618574"/>
              <a:ext cx="1454151" cy="1461404"/>
            </a:xfrm>
            <a:custGeom>
              <a:avLst/>
              <a:gdLst>
                <a:gd name="T0" fmla="*/ 1285 w 2570"/>
                <a:gd name="T1" fmla="*/ 0 h 2569"/>
                <a:gd name="T2" fmla="*/ 1285 w 2570"/>
                <a:gd name="T3" fmla="*/ 0 h 2569"/>
                <a:gd name="T4" fmla="*/ 0 w 2570"/>
                <a:gd name="T5" fmla="*/ 1284 h 2569"/>
                <a:gd name="T6" fmla="*/ 1285 w 2570"/>
                <a:gd name="T7" fmla="*/ 2569 h 2569"/>
                <a:gd name="T8" fmla="*/ 2570 w 2570"/>
                <a:gd name="T9" fmla="*/ 1284 h 2569"/>
                <a:gd name="T10" fmla="*/ 1285 w 2570"/>
                <a:gd name="T11" fmla="*/ 0 h 2569"/>
              </a:gdLst>
              <a:ahLst/>
              <a:cxnLst>
                <a:cxn ang="0">
                  <a:pos x="T0" y="T1"/>
                </a:cxn>
                <a:cxn ang="0">
                  <a:pos x="T2" y="T3"/>
                </a:cxn>
                <a:cxn ang="0">
                  <a:pos x="T4" y="T5"/>
                </a:cxn>
                <a:cxn ang="0">
                  <a:pos x="T6" y="T7"/>
                </a:cxn>
                <a:cxn ang="0">
                  <a:pos x="T8" y="T9"/>
                </a:cxn>
                <a:cxn ang="0">
                  <a:pos x="T10" y="T11"/>
                </a:cxn>
              </a:cxnLst>
              <a:rect l="0" t="0" r="r" b="b"/>
              <a:pathLst>
                <a:path w="2570" h="2569">
                  <a:moveTo>
                    <a:pt x="1285" y="0"/>
                  </a:moveTo>
                  <a:lnTo>
                    <a:pt x="1285" y="0"/>
                  </a:lnTo>
                  <a:cubicBezTo>
                    <a:pt x="575" y="0"/>
                    <a:pt x="0" y="574"/>
                    <a:pt x="0" y="1284"/>
                  </a:cubicBezTo>
                  <a:cubicBezTo>
                    <a:pt x="0" y="1994"/>
                    <a:pt x="575" y="2569"/>
                    <a:pt x="1285" y="2569"/>
                  </a:cubicBezTo>
                  <a:cubicBezTo>
                    <a:pt x="1995" y="2569"/>
                    <a:pt x="2570" y="1994"/>
                    <a:pt x="2570" y="1284"/>
                  </a:cubicBezTo>
                  <a:cubicBezTo>
                    <a:pt x="2570" y="574"/>
                    <a:pt x="1995" y="0"/>
                    <a:pt x="1285" y="0"/>
                  </a:cubicBezTo>
                  <a:close/>
                </a:path>
              </a:pathLst>
            </a:custGeom>
            <a:solidFill>
              <a:schemeClr val="accent1"/>
            </a:solidFill>
            <a:ln w="19050">
              <a:noFill/>
              <a:prstDash val="solid"/>
              <a:round/>
              <a:headEnd/>
              <a:tailEnd/>
            </a:ln>
          </p:spPr>
          <p:txBody>
            <a:bodyPr anchor="ctr"/>
            <a:lstStyle/>
            <a:p>
              <a:pPr algn="ctr"/>
              <a:endParaRPr/>
            </a:p>
          </p:txBody>
        </p:sp>
      </p:grpSp>
      <p:grpSp>
        <p:nvGrpSpPr>
          <p:cNvPr id="62" name="组合 61">
            <a:extLst>
              <a:ext uri="{FF2B5EF4-FFF2-40B4-BE49-F238E27FC236}">
                <a16:creationId xmlns:a16="http://schemas.microsoft.com/office/drawing/2014/main" xmlns="" id="{9FA936AD-26D1-465B-9B73-4819DA484512}"/>
              </a:ext>
            </a:extLst>
          </p:cNvPr>
          <p:cNvGrpSpPr/>
          <p:nvPr/>
        </p:nvGrpSpPr>
        <p:grpSpPr>
          <a:xfrm>
            <a:off x="5067055" y="3443509"/>
            <a:ext cx="2929429" cy="635036"/>
            <a:chOff x="-547697" y="1793768"/>
            <a:chExt cx="5626149" cy="846715"/>
          </a:xfrm>
        </p:grpSpPr>
        <p:sp>
          <p:nvSpPr>
            <p:cNvPr id="63" name="文本框 59">
              <a:extLst>
                <a:ext uri="{FF2B5EF4-FFF2-40B4-BE49-F238E27FC236}">
                  <a16:creationId xmlns:a16="http://schemas.microsoft.com/office/drawing/2014/main" xmlns="" id="{55728F99-57A9-4D63-BAC4-2B19BB38D6F6}"/>
                </a:ext>
              </a:extLst>
            </p:cNvPr>
            <p:cNvSpPr txBox="1"/>
            <p:nvPr/>
          </p:nvSpPr>
          <p:spPr>
            <a:xfrm>
              <a:off x="1317257" y="2132652"/>
              <a:ext cx="3761195" cy="507831"/>
            </a:xfrm>
            <a:prstGeom prst="rect">
              <a:avLst/>
            </a:prstGeom>
            <a:noFill/>
          </p:spPr>
          <p:txBody>
            <a:bodyPr wrap="square" lIns="0" tIns="0" rIns="0" bIns="0">
              <a:normAutofit/>
            </a:bodyPr>
            <a:lstStyle/>
            <a:p>
              <a:pPr>
                <a:lnSpc>
                  <a:spcPct val="120000"/>
                </a:lnSpc>
              </a:pPr>
              <a:r>
                <a:rPr lang="zh-CN" altLang="en-US" sz="1000" dirty="0"/>
                <a:t>学习和记忆与神经递质、核酸和蛋白质密切相关</a:t>
              </a:r>
            </a:p>
          </p:txBody>
        </p:sp>
        <p:sp>
          <p:nvSpPr>
            <p:cNvPr id="64" name="矩形 63">
              <a:extLst>
                <a:ext uri="{FF2B5EF4-FFF2-40B4-BE49-F238E27FC236}">
                  <a16:creationId xmlns:a16="http://schemas.microsoft.com/office/drawing/2014/main" xmlns="" id="{3697D0FF-6BC5-4CF1-B363-71C13D77F4D4}"/>
                </a:ext>
              </a:extLst>
            </p:cNvPr>
            <p:cNvSpPr/>
            <p:nvPr/>
          </p:nvSpPr>
          <p:spPr>
            <a:xfrm>
              <a:off x="-547697" y="1793768"/>
              <a:ext cx="3761195" cy="307777"/>
            </a:xfrm>
            <a:prstGeom prst="rect">
              <a:avLst/>
            </a:prstGeom>
          </p:spPr>
          <p:txBody>
            <a:bodyPr wrap="none" lIns="0" tIns="0" rIns="0" bIns="0">
              <a:normAutofit lnSpcReduction="10000"/>
            </a:bodyPr>
            <a:lstStyle/>
            <a:p>
              <a:pPr algn="r"/>
              <a:r>
                <a:rPr lang="zh-CN" altLang="en-US" sz="1600" b="1" dirty="0">
                  <a:solidFill>
                    <a:schemeClr val="accent2"/>
                  </a:solidFill>
                </a:rPr>
                <a:t>在分子层面</a:t>
              </a:r>
            </a:p>
          </p:txBody>
        </p:sp>
      </p:grpSp>
      <p:cxnSp>
        <p:nvCxnSpPr>
          <p:cNvPr id="60" name="直接连接符 59">
            <a:extLst>
              <a:ext uri="{FF2B5EF4-FFF2-40B4-BE49-F238E27FC236}">
                <a16:creationId xmlns:a16="http://schemas.microsoft.com/office/drawing/2014/main" xmlns="" id="{4CB911F5-FAC4-4E64-A9F4-EE5DB9FE2677}"/>
              </a:ext>
            </a:extLst>
          </p:cNvPr>
          <p:cNvCxnSpPr>
            <a:cxnSpLocks/>
          </p:cNvCxnSpPr>
          <p:nvPr/>
        </p:nvCxnSpPr>
        <p:spPr>
          <a:xfrm>
            <a:off x="5436096" y="4291543"/>
            <a:ext cx="2664296"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57" name="文本框 53">
            <a:extLst>
              <a:ext uri="{FF2B5EF4-FFF2-40B4-BE49-F238E27FC236}">
                <a16:creationId xmlns:a16="http://schemas.microsoft.com/office/drawing/2014/main" xmlns="" id="{36E50261-284D-4DA8-A079-0D8A11D56432}"/>
              </a:ext>
            </a:extLst>
          </p:cNvPr>
          <p:cNvSpPr txBox="1"/>
          <p:nvPr/>
        </p:nvSpPr>
        <p:spPr>
          <a:xfrm>
            <a:off x="1497107" y="2226519"/>
            <a:ext cx="1958383" cy="608104"/>
          </a:xfrm>
          <a:prstGeom prst="rect">
            <a:avLst/>
          </a:prstGeom>
          <a:noFill/>
        </p:spPr>
        <p:txBody>
          <a:bodyPr wrap="square" lIns="0" tIns="0" rIns="0" bIns="0">
            <a:normAutofit/>
          </a:bodyPr>
          <a:lstStyle/>
          <a:p>
            <a:pPr>
              <a:lnSpc>
                <a:spcPct val="120000"/>
              </a:lnSpc>
            </a:pPr>
            <a:r>
              <a:rPr lang="zh-CN" altLang="en-US" sz="1000" dirty="0"/>
              <a:t>生理心理学的研究表明，与记忆有关的脑结构主要有海马、颞叶、杏仁核，等等</a:t>
            </a:r>
          </a:p>
        </p:txBody>
      </p:sp>
      <p:sp>
        <p:nvSpPr>
          <p:cNvPr id="58" name="矩形 57">
            <a:extLst>
              <a:ext uri="{FF2B5EF4-FFF2-40B4-BE49-F238E27FC236}">
                <a16:creationId xmlns:a16="http://schemas.microsoft.com/office/drawing/2014/main" xmlns="" id="{863DC9A7-DA70-4091-BE00-83F80F20F79F}"/>
              </a:ext>
            </a:extLst>
          </p:cNvPr>
          <p:cNvSpPr/>
          <p:nvPr/>
        </p:nvSpPr>
        <p:spPr>
          <a:xfrm>
            <a:off x="1497107" y="1980877"/>
            <a:ext cx="1958383" cy="230833"/>
          </a:xfrm>
          <a:prstGeom prst="rect">
            <a:avLst/>
          </a:prstGeom>
        </p:spPr>
        <p:txBody>
          <a:bodyPr wrap="none" lIns="0" tIns="0" rIns="0" bIns="0">
            <a:normAutofit lnSpcReduction="10000"/>
          </a:bodyPr>
          <a:lstStyle/>
          <a:p>
            <a:r>
              <a:rPr lang="zh-CN" altLang="en-US" sz="1600" b="1" dirty="0">
                <a:solidFill>
                  <a:schemeClr val="accent1"/>
                </a:solidFill>
              </a:rPr>
              <a:t>在脑结构层面</a:t>
            </a:r>
          </a:p>
        </p:txBody>
      </p:sp>
      <p:sp>
        <p:nvSpPr>
          <p:cNvPr id="83" name="矩形 82">
            <a:extLst>
              <a:ext uri="{FF2B5EF4-FFF2-40B4-BE49-F238E27FC236}">
                <a16:creationId xmlns:a16="http://schemas.microsoft.com/office/drawing/2014/main" xmlns="" id="{353E1742-1755-4857-B06A-F0DEC4FCBE76}"/>
              </a:ext>
            </a:extLst>
          </p:cNvPr>
          <p:cNvSpPr/>
          <p:nvPr/>
        </p:nvSpPr>
        <p:spPr>
          <a:xfrm>
            <a:off x="4305806" y="2230885"/>
            <a:ext cx="643177" cy="664796"/>
          </a:xfrm>
          <a:prstGeom prst="rect">
            <a:avLst/>
          </a:prstGeom>
        </p:spPr>
        <p:txBody>
          <a:bodyPr wrap="none" lIns="0" tIns="0" rIns="0" bIns="0">
            <a:normAutofit lnSpcReduction="10000"/>
          </a:bodyPr>
          <a:lstStyle/>
          <a:p>
            <a:r>
              <a:rPr lang="en-US" altLang="zh-CN" sz="4400" b="1" dirty="0">
                <a:solidFill>
                  <a:schemeClr val="bg1"/>
                </a:solidFill>
                <a:latin typeface="+mj-ea"/>
                <a:ea typeface="+mj-ea"/>
              </a:rPr>
              <a:t>1</a:t>
            </a:r>
            <a:endParaRPr lang="zh-CN" altLang="en-US" sz="4400" b="1" dirty="0">
              <a:solidFill>
                <a:schemeClr val="bg1"/>
              </a:solidFill>
              <a:latin typeface="+mj-ea"/>
              <a:ea typeface="+mj-ea"/>
            </a:endParaRPr>
          </a:p>
        </p:txBody>
      </p:sp>
      <p:sp>
        <p:nvSpPr>
          <p:cNvPr id="84" name="矩形 83">
            <a:extLst>
              <a:ext uri="{FF2B5EF4-FFF2-40B4-BE49-F238E27FC236}">
                <a16:creationId xmlns:a16="http://schemas.microsoft.com/office/drawing/2014/main" xmlns="" id="{482BBF3D-5F16-4BF7-B70E-D13BD157E235}"/>
              </a:ext>
            </a:extLst>
          </p:cNvPr>
          <p:cNvSpPr/>
          <p:nvPr/>
        </p:nvSpPr>
        <p:spPr>
          <a:xfrm>
            <a:off x="3583181" y="3626747"/>
            <a:ext cx="458822" cy="664796"/>
          </a:xfrm>
          <a:prstGeom prst="rect">
            <a:avLst/>
          </a:prstGeom>
        </p:spPr>
        <p:txBody>
          <a:bodyPr wrap="none" lIns="0" tIns="0" rIns="0" bIns="0">
            <a:normAutofit lnSpcReduction="10000"/>
          </a:bodyPr>
          <a:lstStyle/>
          <a:p>
            <a:r>
              <a:rPr lang="en-US" altLang="zh-CN" sz="4400" b="1" dirty="0">
                <a:solidFill>
                  <a:schemeClr val="bg1"/>
                </a:solidFill>
                <a:latin typeface="+mj-ea"/>
                <a:ea typeface="+mj-ea"/>
              </a:rPr>
              <a:t>2</a:t>
            </a:r>
            <a:endParaRPr lang="zh-CN" altLang="en-US" sz="4400" b="1" dirty="0">
              <a:solidFill>
                <a:schemeClr val="bg1"/>
              </a:solidFill>
              <a:latin typeface="+mj-ea"/>
              <a:ea typeface="+mj-ea"/>
            </a:endParaRPr>
          </a:p>
        </p:txBody>
      </p:sp>
      <p:sp>
        <p:nvSpPr>
          <p:cNvPr id="85" name="矩形 84">
            <a:extLst>
              <a:ext uri="{FF2B5EF4-FFF2-40B4-BE49-F238E27FC236}">
                <a16:creationId xmlns:a16="http://schemas.microsoft.com/office/drawing/2014/main" xmlns="" id="{8FDE824F-1500-4AEE-8406-9061139C9F38}"/>
              </a:ext>
            </a:extLst>
          </p:cNvPr>
          <p:cNvSpPr/>
          <p:nvPr/>
        </p:nvSpPr>
        <p:spPr>
          <a:xfrm>
            <a:off x="5067055" y="3626747"/>
            <a:ext cx="458822" cy="664796"/>
          </a:xfrm>
          <a:prstGeom prst="rect">
            <a:avLst/>
          </a:prstGeom>
        </p:spPr>
        <p:txBody>
          <a:bodyPr wrap="none" lIns="0" tIns="0" rIns="0" bIns="0">
            <a:normAutofit lnSpcReduction="10000"/>
          </a:bodyPr>
          <a:lstStyle/>
          <a:p>
            <a:r>
              <a:rPr lang="en-US" altLang="zh-CN" sz="4400" b="1" dirty="0">
                <a:solidFill>
                  <a:schemeClr val="bg1"/>
                </a:solidFill>
                <a:latin typeface="+mj-ea"/>
                <a:ea typeface="+mj-ea"/>
              </a:rPr>
              <a:t>3</a:t>
            </a:r>
            <a:endParaRPr lang="zh-CN" altLang="en-US" sz="4400" b="1" dirty="0">
              <a:solidFill>
                <a:schemeClr val="bg1"/>
              </a:solidFill>
              <a:latin typeface="+mj-ea"/>
              <a:ea typeface="+mj-ea"/>
            </a:endParaRPr>
          </a:p>
        </p:txBody>
      </p:sp>
      <p:grpSp>
        <p:nvGrpSpPr>
          <p:cNvPr id="54" name="组合 53">
            <a:extLst>
              <a:ext uri="{FF2B5EF4-FFF2-40B4-BE49-F238E27FC236}">
                <a16:creationId xmlns:a16="http://schemas.microsoft.com/office/drawing/2014/main" xmlns="" id="{C64F9FAF-5687-4E3E-8CD5-7D33B5637E95}"/>
              </a:ext>
            </a:extLst>
          </p:cNvPr>
          <p:cNvGrpSpPr/>
          <p:nvPr/>
        </p:nvGrpSpPr>
        <p:grpSpPr>
          <a:xfrm>
            <a:off x="890592" y="3363838"/>
            <a:ext cx="2035290" cy="1409166"/>
            <a:chOff x="1317257" y="1824875"/>
            <a:chExt cx="3761195" cy="1172839"/>
          </a:xfrm>
        </p:grpSpPr>
        <p:sp>
          <p:nvSpPr>
            <p:cNvPr id="55" name="文本框 51">
              <a:extLst>
                <a:ext uri="{FF2B5EF4-FFF2-40B4-BE49-F238E27FC236}">
                  <a16:creationId xmlns:a16="http://schemas.microsoft.com/office/drawing/2014/main" xmlns="" id="{A30C8294-735B-4425-81EF-6D794189263E}"/>
                </a:ext>
              </a:extLst>
            </p:cNvPr>
            <p:cNvSpPr txBox="1"/>
            <p:nvPr/>
          </p:nvSpPr>
          <p:spPr>
            <a:xfrm>
              <a:off x="1317257" y="2038805"/>
              <a:ext cx="3761195" cy="958909"/>
            </a:xfrm>
            <a:prstGeom prst="rect">
              <a:avLst/>
            </a:prstGeom>
            <a:noFill/>
          </p:spPr>
          <p:txBody>
            <a:bodyPr wrap="square" lIns="0" tIns="0" rIns="0" bIns="0">
              <a:normAutofit/>
            </a:bodyPr>
            <a:lstStyle/>
            <a:p>
              <a:pPr>
                <a:lnSpc>
                  <a:spcPct val="120000"/>
                </a:lnSpc>
              </a:pPr>
              <a:r>
                <a:rPr lang="zh-CN" altLang="en-US" sz="1000" dirty="0"/>
                <a:t>学习和记忆过程中的变化主要表现为神经元突触结构的改变，这一改变为 其功能的可塑性提供了物质基础</a:t>
              </a:r>
            </a:p>
          </p:txBody>
        </p:sp>
        <p:sp>
          <p:nvSpPr>
            <p:cNvPr id="56" name="矩形 55">
              <a:extLst>
                <a:ext uri="{FF2B5EF4-FFF2-40B4-BE49-F238E27FC236}">
                  <a16:creationId xmlns:a16="http://schemas.microsoft.com/office/drawing/2014/main" xmlns="" id="{7912081A-CCDD-4C5D-B58E-0AB8FB099A06}"/>
                </a:ext>
              </a:extLst>
            </p:cNvPr>
            <p:cNvSpPr/>
            <p:nvPr/>
          </p:nvSpPr>
          <p:spPr>
            <a:xfrm>
              <a:off x="1317257" y="1824875"/>
              <a:ext cx="3761195" cy="307777"/>
            </a:xfrm>
            <a:prstGeom prst="rect">
              <a:avLst/>
            </a:prstGeom>
          </p:spPr>
          <p:txBody>
            <a:bodyPr wrap="none" lIns="0" tIns="0" rIns="0" bIns="0">
              <a:normAutofit/>
            </a:bodyPr>
            <a:lstStyle/>
            <a:p>
              <a:r>
                <a:rPr lang="zh-CN" altLang="en-US" sz="1600" b="1" dirty="0">
                  <a:solidFill>
                    <a:schemeClr val="accent2"/>
                  </a:solidFill>
                </a:rPr>
                <a:t>在神经元层面</a:t>
              </a:r>
            </a:p>
          </p:txBody>
        </p:sp>
      </p:grpSp>
      <p:cxnSp>
        <p:nvCxnSpPr>
          <p:cNvPr id="51" name="直接连接符 50">
            <a:extLst>
              <a:ext uri="{FF2B5EF4-FFF2-40B4-BE49-F238E27FC236}">
                <a16:creationId xmlns:a16="http://schemas.microsoft.com/office/drawing/2014/main" xmlns="" id="{0CCDCF61-B7A7-498C-84C1-245EC6FFB25D}"/>
              </a:ext>
            </a:extLst>
          </p:cNvPr>
          <p:cNvCxnSpPr>
            <a:cxnSpLocks/>
          </p:cNvCxnSpPr>
          <p:nvPr/>
        </p:nvCxnSpPr>
        <p:spPr>
          <a:xfrm>
            <a:off x="1420200" y="2846396"/>
            <a:ext cx="2071680"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a:extLst>
              <a:ext uri="{FF2B5EF4-FFF2-40B4-BE49-F238E27FC236}">
                <a16:creationId xmlns:a16="http://schemas.microsoft.com/office/drawing/2014/main" xmlns="" id="{25288F69-DDD8-4AAA-9C38-7808BB012108}"/>
              </a:ext>
            </a:extLst>
          </p:cNvPr>
          <p:cNvCxnSpPr>
            <a:cxnSpLocks/>
          </p:cNvCxnSpPr>
          <p:nvPr/>
        </p:nvCxnSpPr>
        <p:spPr>
          <a:xfrm>
            <a:off x="1383810" y="4315539"/>
            <a:ext cx="2071680"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260528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任意多边形: 形状 34">
            <a:extLst>
              <a:ext uri="{FF2B5EF4-FFF2-40B4-BE49-F238E27FC236}">
                <a16:creationId xmlns:a16="http://schemas.microsoft.com/office/drawing/2014/main" xmlns="" id="{99E14769-E170-4F25-8868-7C0E1F95C99F}"/>
              </a:ext>
            </a:extLst>
          </p:cNvPr>
          <p:cNvSpPr>
            <a:spLocks/>
          </p:cNvSpPr>
          <p:nvPr/>
        </p:nvSpPr>
        <p:spPr bwMode="auto">
          <a:xfrm>
            <a:off x="7713875" y="693089"/>
            <a:ext cx="196575" cy="196275"/>
          </a:xfrm>
          <a:custGeom>
            <a:avLst/>
            <a:gdLst>
              <a:gd name="connsiteX0" fmla="*/ 497095 w 607639"/>
              <a:gd name="connsiteY0" fmla="*/ 261992 h 606722"/>
              <a:gd name="connsiteX1" fmla="*/ 497095 w 607639"/>
              <a:gd name="connsiteY1" fmla="*/ 468794 h 606722"/>
              <a:gd name="connsiteX2" fmla="*/ 524775 w 607639"/>
              <a:gd name="connsiteY2" fmla="*/ 468794 h 606722"/>
              <a:gd name="connsiteX3" fmla="*/ 524775 w 607639"/>
              <a:gd name="connsiteY3" fmla="*/ 261992 h 606722"/>
              <a:gd name="connsiteX4" fmla="*/ 414320 w 607639"/>
              <a:gd name="connsiteY4" fmla="*/ 261992 h 606722"/>
              <a:gd name="connsiteX5" fmla="*/ 414320 w 607639"/>
              <a:gd name="connsiteY5" fmla="*/ 468794 h 606722"/>
              <a:gd name="connsiteX6" fmla="*/ 469503 w 607639"/>
              <a:gd name="connsiteY6" fmla="*/ 468794 h 606722"/>
              <a:gd name="connsiteX7" fmla="*/ 469503 w 607639"/>
              <a:gd name="connsiteY7" fmla="*/ 261992 h 606722"/>
              <a:gd name="connsiteX8" fmla="*/ 359047 w 607639"/>
              <a:gd name="connsiteY8" fmla="*/ 261992 h 606722"/>
              <a:gd name="connsiteX9" fmla="*/ 359047 w 607639"/>
              <a:gd name="connsiteY9" fmla="*/ 468794 h 606722"/>
              <a:gd name="connsiteX10" fmla="*/ 386639 w 607639"/>
              <a:gd name="connsiteY10" fmla="*/ 468794 h 606722"/>
              <a:gd name="connsiteX11" fmla="*/ 386639 w 607639"/>
              <a:gd name="connsiteY11" fmla="*/ 261992 h 606722"/>
              <a:gd name="connsiteX12" fmla="*/ 276183 w 607639"/>
              <a:gd name="connsiteY12" fmla="*/ 261992 h 606722"/>
              <a:gd name="connsiteX13" fmla="*/ 276183 w 607639"/>
              <a:gd name="connsiteY13" fmla="*/ 468794 h 606722"/>
              <a:gd name="connsiteX14" fmla="*/ 331456 w 607639"/>
              <a:gd name="connsiteY14" fmla="*/ 468794 h 606722"/>
              <a:gd name="connsiteX15" fmla="*/ 331456 w 607639"/>
              <a:gd name="connsiteY15" fmla="*/ 261992 h 606722"/>
              <a:gd name="connsiteX16" fmla="*/ 220911 w 607639"/>
              <a:gd name="connsiteY16" fmla="*/ 261992 h 606722"/>
              <a:gd name="connsiteX17" fmla="*/ 220911 w 607639"/>
              <a:gd name="connsiteY17" fmla="*/ 468794 h 606722"/>
              <a:gd name="connsiteX18" fmla="*/ 248592 w 607639"/>
              <a:gd name="connsiteY18" fmla="*/ 468794 h 606722"/>
              <a:gd name="connsiteX19" fmla="*/ 248592 w 607639"/>
              <a:gd name="connsiteY19" fmla="*/ 261992 h 606722"/>
              <a:gd name="connsiteX20" fmla="*/ 138136 w 607639"/>
              <a:gd name="connsiteY20" fmla="*/ 261992 h 606722"/>
              <a:gd name="connsiteX21" fmla="*/ 138136 w 607639"/>
              <a:gd name="connsiteY21" fmla="*/ 468794 h 606722"/>
              <a:gd name="connsiteX22" fmla="*/ 193319 w 607639"/>
              <a:gd name="connsiteY22" fmla="*/ 468794 h 606722"/>
              <a:gd name="connsiteX23" fmla="*/ 193319 w 607639"/>
              <a:gd name="connsiteY23" fmla="*/ 261992 h 606722"/>
              <a:gd name="connsiteX24" fmla="*/ 82864 w 607639"/>
              <a:gd name="connsiteY24" fmla="*/ 261992 h 606722"/>
              <a:gd name="connsiteX25" fmla="*/ 82864 w 607639"/>
              <a:gd name="connsiteY25" fmla="*/ 468794 h 606722"/>
              <a:gd name="connsiteX26" fmla="*/ 110455 w 607639"/>
              <a:gd name="connsiteY26" fmla="*/ 468794 h 606722"/>
              <a:gd name="connsiteX27" fmla="*/ 110455 w 607639"/>
              <a:gd name="connsiteY27" fmla="*/ 261992 h 606722"/>
              <a:gd name="connsiteX28" fmla="*/ 303820 w 607639"/>
              <a:gd name="connsiteY28" fmla="*/ 110294 h 606722"/>
              <a:gd name="connsiteX29" fmla="*/ 331447 w 607639"/>
              <a:gd name="connsiteY29" fmla="*/ 137885 h 606722"/>
              <a:gd name="connsiteX30" fmla="*/ 303820 w 607639"/>
              <a:gd name="connsiteY30" fmla="*/ 165476 h 606722"/>
              <a:gd name="connsiteX31" fmla="*/ 276193 w 607639"/>
              <a:gd name="connsiteY31" fmla="*/ 137885 h 606722"/>
              <a:gd name="connsiteX32" fmla="*/ 303820 w 607639"/>
              <a:gd name="connsiteY32" fmla="*/ 110294 h 606722"/>
              <a:gd name="connsiteX33" fmla="*/ 303775 w 607639"/>
              <a:gd name="connsiteY33" fmla="*/ 27550 h 606722"/>
              <a:gd name="connsiteX34" fmla="*/ 174005 w 607639"/>
              <a:gd name="connsiteY34" fmla="*/ 103446 h 606722"/>
              <a:gd name="connsiteX35" fmla="*/ 299681 w 607639"/>
              <a:gd name="connsiteY35" fmla="*/ 56522 h 606722"/>
              <a:gd name="connsiteX36" fmla="*/ 309293 w 607639"/>
              <a:gd name="connsiteY36" fmla="*/ 55189 h 606722"/>
              <a:gd name="connsiteX37" fmla="*/ 434969 w 607639"/>
              <a:gd name="connsiteY37" fmla="*/ 102024 h 606722"/>
              <a:gd name="connsiteX38" fmla="*/ 303775 w 607639"/>
              <a:gd name="connsiteY38" fmla="*/ 27550 h 606722"/>
              <a:gd name="connsiteX39" fmla="*/ 303775 w 607639"/>
              <a:gd name="connsiteY39" fmla="*/ 0 h 606722"/>
              <a:gd name="connsiteX40" fmla="*/ 470927 w 607639"/>
              <a:gd name="connsiteY40" fmla="*/ 115799 h 606722"/>
              <a:gd name="connsiteX41" fmla="*/ 570346 w 607639"/>
              <a:gd name="connsiteY41" fmla="*/ 153036 h 606722"/>
              <a:gd name="connsiteX42" fmla="*/ 579958 w 607639"/>
              <a:gd name="connsiteY42" fmla="*/ 165478 h 606722"/>
              <a:gd name="connsiteX43" fmla="*/ 579958 w 607639"/>
              <a:gd name="connsiteY43" fmla="*/ 193028 h 606722"/>
              <a:gd name="connsiteX44" fmla="*/ 579958 w 607639"/>
              <a:gd name="connsiteY44" fmla="*/ 248217 h 606722"/>
              <a:gd name="connsiteX45" fmla="*/ 566163 w 607639"/>
              <a:gd name="connsiteY45" fmla="*/ 261992 h 606722"/>
              <a:gd name="connsiteX46" fmla="*/ 552367 w 607639"/>
              <a:gd name="connsiteY46" fmla="*/ 261992 h 606722"/>
              <a:gd name="connsiteX47" fmla="*/ 552367 w 607639"/>
              <a:gd name="connsiteY47" fmla="*/ 468794 h 606722"/>
              <a:gd name="connsiteX48" fmla="*/ 566163 w 607639"/>
              <a:gd name="connsiteY48" fmla="*/ 468794 h 606722"/>
              <a:gd name="connsiteX49" fmla="*/ 579958 w 607639"/>
              <a:gd name="connsiteY49" fmla="*/ 482569 h 606722"/>
              <a:gd name="connsiteX50" fmla="*/ 566163 w 607639"/>
              <a:gd name="connsiteY50" fmla="*/ 496344 h 606722"/>
              <a:gd name="connsiteX51" fmla="*/ 538571 w 607639"/>
              <a:gd name="connsiteY51" fmla="*/ 496344 h 606722"/>
              <a:gd name="connsiteX52" fmla="*/ 483299 w 607639"/>
              <a:gd name="connsiteY52" fmla="*/ 496344 h 606722"/>
              <a:gd name="connsiteX53" fmla="*/ 400435 w 607639"/>
              <a:gd name="connsiteY53" fmla="*/ 496344 h 606722"/>
              <a:gd name="connsiteX54" fmla="*/ 345252 w 607639"/>
              <a:gd name="connsiteY54" fmla="*/ 496344 h 606722"/>
              <a:gd name="connsiteX55" fmla="*/ 262387 w 607639"/>
              <a:gd name="connsiteY55" fmla="*/ 496344 h 606722"/>
              <a:gd name="connsiteX56" fmla="*/ 207115 w 607639"/>
              <a:gd name="connsiteY56" fmla="*/ 496344 h 606722"/>
              <a:gd name="connsiteX57" fmla="*/ 124251 w 607639"/>
              <a:gd name="connsiteY57" fmla="*/ 496344 h 606722"/>
              <a:gd name="connsiteX58" fmla="*/ 69068 w 607639"/>
              <a:gd name="connsiteY58" fmla="*/ 496344 h 606722"/>
              <a:gd name="connsiteX59" fmla="*/ 55272 w 607639"/>
              <a:gd name="connsiteY59" fmla="*/ 496344 h 606722"/>
              <a:gd name="connsiteX60" fmla="*/ 55272 w 607639"/>
              <a:gd name="connsiteY60" fmla="*/ 537758 h 606722"/>
              <a:gd name="connsiteX61" fmla="*/ 41387 w 607639"/>
              <a:gd name="connsiteY61" fmla="*/ 551533 h 606722"/>
              <a:gd name="connsiteX62" fmla="*/ 27592 w 607639"/>
              <a:gd name="connsiteY62" fmla="*/ 551533 h 606722"/>
              <a:gd name="connsiteX63" fmla="*/ 27592 w 607639"/>
              <a:gd name="connsiteY63" fmla="*/ 579083 h 606722"/>
              <a:gd name="connsiteX64" fmla="*/ 579958 w 607639"/>
              <a:gd name="connsiteY64" fmla="*/ 579083 h 606722"/>
              <a:gd name="connsiteX65" fmla="*/ 579958 w 607639"/>
              <a:gd name="connsiteY65" fmla="*/ 551533 h 606722"/>
              <a:gd name="connsiteX66" fmla="*/ 96660 w 607639"/>
              <a:gd name="connsiteY66" fmla="*/ 551533 h 606722"/>
              <a:gd name="connsiteX67" fmla="*/ 82864 w 607639"/>
              <a:gd name="connsiteY67" fmla="*/ 537758 h 606722"/>
              <a:gd name="connsiteX68" fmla="*/ 96660 w 607639"/>
              <a:gd name="connsiteY68" fmla="*/ 523983 h 606722"/>
              <a:gd name="connsiteX69" fmla="*/ 593843 w 607639"/>
              <a:gd name="connsiteY69" fmla="*/ 523983 h 606722"/>
              <a:gd name="connsiteX70" fmla="*/ 607639 w 607639"/>
              <a:gd name="connsiteY70" fmla="*/ 537758 h 606722"/>
              <a:gd name="connsiteX71" fmla="*/ 607639 w 607639"/>
              <a:gd name="connsiteY71" fmla="*/ 592947 h 606722"/>
              <a:gd name="connsiteX72" fmla="*/ 593843 w 607639"/>
              <a:gd name="connsiteY72" fmla="*/ 606722 h 606722"/>
              <a:gd name="connsiteX73" fmla="*/ 13796 w 607639"/>
              <a:gd name="connsiteY73" fmla="*/ 606722 h 606722"/>
              <a:gd name="connsiteX74" fmla="*/ 0 w 607639"/>
              <a:gd name="connsiteY74" fmla="*/ 592947 h 606722"/>
              <a:gd name="connsiteX75" fmla="*/ 0 w 607639"/>
              <a:gd name="connsiteY75" fmla="*/ 537758 h 606722"/>
              <a:gd name="connsiteX76" fmla="*/ 13796 w 607639"/>
              <a:gd name="connsiteY76" fmla="*/ 523983 h 606722"/>
              <a:gd name="connsiteX77" fmla="*/ 27592 w 607639"/>
              <a:gd name="connsiteY77" fmla="*/ 523983 h 606722"/>
              <a:gd name="connsiteX78" fmla="*/ 27592 w 607639"/>
              <a:gd name="connsiteY78" fmla="*/ 482569 h 606722"/>
              <a:gd name="connsiteX79" fmla="*/ 41387 w 607639"/>
              <a:gd name="connsiteY79" fmla="*/ 468794 h 606722"/>
              <a:gd name="connsiteX80" fmla="*/ 55272 w 607639"/>
              <a:gd name="connsiteY80" fmla="*/ 468794 h 606722"/>
              <a:gd name="connsiteX81" fmla="*/ 55272 w 607639"/>
              <a:gd name="connsiteY81" fmla="*/ 261992 h 606722"/>
              <a:gd name="connsiteX82" fmla="*/ 41387 w 607639"/>
              <a:gd name="connsiteY82" fmla="*/ 261992 h 606722"/>
              <a:gd name="connsiteX83" fmla="*/ 27592 w 607639"/>
              <a:gd name="connsiteY83" fmla="*/ 248217 h 606722"/>
              <a:gd name="connsiteX84" fmla="*/ 41387 w 607639"/>
              <a:gd name="connsiteY84" fmla="*/ 234442 h 606722"/>
              <a:gd name="connsiteX85" fmla="*/ 69068 w 607639"/>
              <a:gd name="connsiteY85" fmla="*/ 234442 h 606722"/>
              <a:gd name="connsiteX86" fmla="*/ 124251 w 607639"/>
              <a:gd name="connsiteY86" fmla="*/ 234442 h 606722"/>
              <a:gd name="connsiteX87" fmla="*/ 207115 w 607639"/>
              <a:gd name="connsiteY87" fmla="*/ 234442 h 606722"/>
              <a:gd name="connsiteX88" fmla="*/ 262387 w 607639"/>
              <a:gd name="connsiteY88" fmla="*/ 234442 h 606722"/>
              <a:gd name="connsiteX89" fmla="*/ 345252 w 607639"/>
              <a:gd name="connsiteY89" fmla="*/ 234442 h 606722"/>
              <a:gd name="connsiteX90" fmla="*/ 400435 w 607639"/>
              <a:gd name="connsiteY90" fmla="*/ 234442 h 606722"/>
              <a:gd name="connsiteX91" fmla="*/ 483299 w 607639"/>
              <a:gd name="connsiteY91" fmla="*/ 234442 h 606722"/>
              <a:gd name="connsiteX92" fmla="*/ 538571 w 607639"/>
              <a:gd name="connsiteY92" fmla="*/ 234442 h 606722"/>
              <a:gd name="connsiteX93" fmla="*/ 552367 w 607639"/>
              <a:gd name="connsiteY93" fmla="*/ 234442 h 606722"/>
              <a:gd name="connsiteX94" fmla="*/ 552367 w 607639"/>
              <a:gd name="connsiteY94" fmla="*/ 193028 h 606722"/>
              <a:gd name="connsiteX95" fmla="*/ 552367 w 607639"/>
              <a:gd name="connsiteY95" fmla="*/ 175076 h 606722"/>
              <a:gd name="connsiteX96" fmla="*/ 303775 w 607639"/>
              <a:gd name="connsiteY96" fmla="*/ 84072 h 606722"/>
              <a:gd name="connsiteX97" fmla="*/ 55272 w 607639"/>
              <a:gd name="connsiteY97" fmla="*/ 175076 h 606722"/>
              <a:gd name="connsiteX98" fmla="*/ 55272 w 607639"/>
              <a:gd name="connsiteY98" fmla="*/ 179253 h 606722"/>
              <a:gd name="connsiteX99" fmla="*/ 510979 w 607639"/>
              <a:gd name="connsiteY99" fmla="*/ 179253 h 606722"/>
              <a:gd name="connsiteX100" fmla="*/ 524775 w 607639"/>
              <a:gd name="connsiteY100" fmla="*/ 193028 h 606722"/>
              <a:gd name="connsiteX101" fmla="*/ 510979 w 607639"/>
              <a:gd name="connsiteY101" fmla="*/ 206803 h 606722"/>
              <a:gd name="connsiteX102" fmla="*/ 41387 w 607639"/>
              <a:gd name="connsiteY102" fmla="*/ 206803 h 606722"/>
              <a:gd name="connsiteX103" fmla="*/ 27592 w 607639"/>
              <a:gd name="connsiteY103" fmla="*/ 193028 h 606722"/>
              <a:gd name="connsiteX104" fmla="*/ 27592 w 607639"/>
              <a:gd name="connsiteY104" fmla="*/ 165478 h 606722"/>
              <a:gd name="connsiteX105" fmla="*/ 37293 w 607639"/>
              <a:gd name="connsiteY105" fmla="*/ 153036 h 606722"/>
              <a:gd name="connsiteX106" fmla="*/ 136712 w 607639"/>
              <a:gd name="connsiteY106" fmla="*/ 115799 h 606722"/>
              <a:gd name="connsiteX107" fmla="*/ 303775 w 607639"/>
              <a:gd name="connsiteY10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607639" h="606722">
                <a:moveTo>
                  <a:pt x="497095" y="261992"/>
                </a:moveTo>
                <a:lnTo>
                  <a:pt x="497095" y="468794"/>
                </a:lnTo>
                <a:lnTo>
                  <a:pt x="524775" y="468794"/>
                </a:lnTo>
                <a:lnTo>
                  <a:pt x="524775" y="261992"/>
                </a:lnTo>
                <a:close/>
                <a:moveTo>
                  <a:pt x="414320" y="261992"/>
                </a:moveTo>
                <a:lnTo>
                  <a:pt x="414320" y="468794"/>
                </a:lnTo>
                <a:lnTo>
                  <a:pt x="469503" y="468794"/>
                </a:lnTo>
                <a:lnTo>
                  <a:pt x="469503" y="261992"/>
                </a:lnTo>
                <a:close/>
                <a:moveTo>
                  <a:pt x="359047" y="261992"/>
                </a:moveTo>
                <a:lnTo>
                  <a:pt x="359047" y="468794"/>
                </a:lnTo>
                <a:lnTo>
                  <a:pt x="386639" y="468794"/>
                </a:lnTo>
                <a:lnTo>
                  <a:pt x="386639" y="261992"/>
                </a:lnTo>
                <a:close/>
                <a:moveTo>
                  <a:pt x="276183" y="261992"/>
                </a:moveTo>
                <a:lnTo>
                  <a:pt x="276183" y="468794"/>
                </a:lnTo>
                <a:lnTo>
                  <a:pt x="331456" y="468794"/>
                </a:lnTo>
                <a:lnTo>
                  <a:pt x="331456" y="261992"/>
                </a:lnTo>
                <a:close/>
                <a:moveTo>
                  <a:pt x="220911" y="261992"/>
                </a:moveTo>
                <a:lnTo>
                  <a:pt x="220911" y="468794"/>
                </a:lnTo>
                <a:lnTo>
                  <a:pt x="248592" y="468794"/>
                </a:lnTo>
                <a:lnTo>
                  <a:pt x="248592" y="261992"/>
                </a:lnTo>
                <a:close/>
                <a:moveTo>
                  <a:pt x="138136" y="261992"/>
                </a:moveTo>
                <a:lnTo>
                  <a:pt x="138136" y="468794"/>
                </a:lnTo>
                <a:lnTo>
                  <a:pt x="193319" y="468794"/>
                </a:lnTo>
                <a:lnTo>
                  <a:pt x="193319" y="261992"/>
                </a:lnTo>
                <a:close/>
                <a:moveTo>
                  <a:pt x="82864" y="261992"/>
                </a:moveTo>
                <a:lnTo>
                  <a:pt x="82864" y="468794"/>
                </a:lnTo>
                <a:lnTo>
                  <a:pt x="110455" y="468794"/>
                </a:lnTo>
                <a:lnTo>
                  <a:pt x="110455" y="261992"/>
                </a:lnTo>
                <a:close/>
                <a:moveTo>
                  <a:pt x="303820" y="110294"/>
                </a:moveTo>
                <a:cubicBezTo>
                  <a:pt x="319078" y="110294"/>
                  <a:pt x="331447" y="122647"/>
                  <a:pt x="331447" y="137885"/>
                </a:cubicBezTo>
                <a:cubicBezTo>
                  <a:pt x="331447" y="153123"/>
                  <a:pt x="319078" y="165476"/>
                  <a:pt x="303820" y="165476"/>
                </a:cubicBezTo>
                <a:cubicBezTo>
                  <a:pt x="288562" y="165476"/>
                  <a:pt x="276193" y="153123"/>
                  <a:pt x="276193" y="137885"/>
                </a:cubicBezTo>
                <a:cubicBezTo>
                  <a:pt x="276193" y="122647"/>
                  <a:pt x="288562" y="110294"/>
                  <a:pt x="303820" y="110294"/>
                </a:cubicBezTo>
                <a:close/>
                <a:moveTo>
                  <a:pt x="303775" y="27550"/>
                </a:moveTo>
                <a:cubicBezTo>
                  <a:pt x="248592" y="27550"/>
                  <a:pt x="198838" y="57944"/>
                  <a:pt x="174005" y="103446"/>
                </a:cubicBezTo>
                <a:lnTo>
                  <a:pt x="299681" y="56522"/>
                </a:lnTo>
                <a:cubicBezTo>
                  <a:pt x="302440" y="55189"/>
                  <a:pt x="305199" y="55189"/>
                  <a:pt x="309293" y="55189"/>
                </a:cubicBezTo>
                <a:lnTo>
                  <a:pt x="434969" y="102024"/>
                </a:lnTo>
                <a:cubicBezTo>
                  <a:pt x="408712" y="57944"/>
                  <a:pt x="359047" y="27550"/>
                  <a:pt x="303775" y="27550"/>
                </a:cubicBezTo>
                <a:close/>
                <a:moveTo>
                  <a:pt x="303775" y="0"/>
                </a:moveTo>
                <a:cubicBezTo>
                  <a:pt x="379786" y="0"/>
                  <a:pt x="446006" y="48257"/>
                  <a:pt x="470927" y="115799"/>
                </a:cubicBezTo>
                <a:lnTo>
                  <a:pt x="570346" y="153036"/>
                </a:lnTo>
                <a:cubicBezTo>
                  <a:pt x="575864" y="154458"/>
                  <a:pt x="579958" y="159968"/>
                  <a:pt x="579958" y="165478"/>
                </a:cubicBezTo>
                <a:lnTo>
                  <a:pt x="579958" y="193028"/>
                </a:lnTo>
                <a:lnTo>
                  <a:pt x="579958" y="248217"/>
                </a:lnTo>
                <a:cubicBezTo>
                  <a:pt x="579958" y="256482"/>
                  <a:pt x="574440" y="261992"/>
                  <a:pt x="566163" y="261992"/>
                </a:cubicBezTo>
                <a:lnTo>
                  <a:pt x="552367" y="261992"/>
                </a:lnTo>
                <a:lnTo>
                  <a:pt x="552367" y="468794"/>
                </a:lnTo>
                <a:lnTo>
                  <a:pt x="566163" y="468794"/>
                </a:lnTo>
                <a:cubicBezTo>
                  <a:pt x="574440" y="468794"/>
                  <a:pt x="579958" y="474304"/>
                  <a:pt x="579958" y="482569"/>
                </a:cubicBezTo>
                <a:cubicBezTo>
                  <a:pt x="579958" y="490834"/>
                  <a:pt x="574440" y="496344"/>
                  <a:pt x="566163" y="496344"/>
                </a:cubicBezTo>
                <a:lnTo>
                  <a:pt x="538571" y="496344"/>
                </a:lnTo>
                <a:lnTo>
                  <a:pt x="483299" y="496344"/>
                </a:lnTo>
                <a:lnTo>
                  <a:pt x="400435" y="496344"/>
                </a:lnTo>
                <a:lnTo>
                  <a:pt x="345252" y="496344"/>
                </a:lnTo>
                <a:lnTo>
                  <a:pt x="262387" y="496344"/>
                </a:lnTo>
                <a:lnTo>
                  <a:pt x="207115" y="496344"/>
                </a:lnTo>
                <a:lnTo>
                  <a:pt x="124251" y="496344"/>
                </a:lnTo>
                <a:lnTo>
                  <a:pt x="69068" y="496344"/>
                </a:lnTo>
                <a:lnTo>
                  <a:pt x="55272" y="496344"/>
                </a:lnTo>
                <a:lnTo>
                  <a:pt x="55272" y="537758"/>
                </a:lnTo>
                <a:cubicBezTo>
                  <a:pt x="55272" y="546023"/>
                  <a:pt x="49754" y="551533"/>
                  <a:pt x="41387" y="551533"/>
                </a:cubicBezTo>
                <a:lnTo>
                  <a:pt x="27592" y="551533"/>
                </a:lnTo>
                <a:lnTo>
                  <a:pt x="27592" y="579083"/>
                </a:lnTo>
                <a:lnTo>
                  <a:pt x="579958" y="579083"/>
                </a:lnTo>
                <a:lnTo>
                  <a:pt x="579958" y="551533"/>
                </a:lnTo>
                <a:lnTo>
                  <a:pt x="96660" y="551533"/>
                </a:lnTo>
                <a:cubicBezTo>
                  <a:pt x="88382" y="551533"/>
                  <a:pt x="82864" y="546023"/>
                  <a:pt x="82864" y="537758"/>
                </a:cubicBezTo>
                <a:cubicBezTo>
                  <a:pt x="82864" y="529493"/>
                  <a:pt x="88382" y="523983"/>
                  <a:pt x="96660" y="523983"/>
                </a:cubicBezTo>
                <a:lnTo>
                  <a:pt x="593843" y="523983"/>
                </a:lnTo>
                <a:cubicBezTo>
                  <a:pt x="602121" y="523983"/>
                  <a:pt x="607639" y="529493"/>
                  <a:pt x="607639" y="537758"/>
                </a:cubicBezTo>
                <a:lnTo>
                  <a:pt x="607639" y="592947"/>
                </a:lnTo>
                <a:cubicBezTo>
                  <a:pt x="607639" y="601212"/>
                  <a:pt x="602121" y="606722"/>
                  <a:pt x="593843" y="606722"/>
                </a:cubicBezTo>
                <a:lnTo>
                  <a:pt x="13796" y="606722"/>
                </a:lnTo>
                <a:cubicBezTo>
                  <a:pt x="5518" y="606722"/>
                  <a:pt x="0" y="601212"/>
                  <a:pt x="0" y="592947"/>
                </a:cubicBezTo>
                <a:lnTo>
                  <a:pt x="0" y="537758"/>
                </a:lnTo>
                <a:cubicBezTo>
                  <a:pt x="0" y="529493"/>
                  <a:pt x="5518" y="523983"/>
                  <a:pt x="13796" y="523983"/>
                </a:cubicBezTo>
                <a:lnTo>
                  <a:pt x="27592" y="523983"/>
                </a:lnTo>
                <a:lnTo>
                  <a:pt x="27592" y="482569"/>
                </a:lnTo>
                <a:cubicBezTo>
                  <a:pt x="27592" y="474304"/>
                  <a:pt x="33110" y="468794"/>
                  <a:pt x="41387" y="468794"/>
                </a:cubicBezTo>
                <a:lnTo>
                  <a:pt x="55272" y="468794"/>
                </a:lnTo>
                <a:lnTo>
                  <a:pt x="55272" y="261992"/>
                </a:lnTo>
                <a:lnTo>
                  <a:pt x="41387" y="261992"/>
                </a:lnTo>
                <a:cubicBezTo>
                  <a:pt x="33110" y="261992"/>
                  <a:pt x="27592" y="256482"/>
                  <a:pt x="27592" y="248217"/>
                </a:cubicBezTo>
                <a:cubicBezTo>
                  <a:pt x="27592" y="239952"/>
                  <a:pt x="33110" y="234442"/>
                  <a:pt x="41387" y="234442"/>
                </a:cubicBezTo>
                <a:lnTo>
                  <a:pt x="69068" y="234442"/>
                </a:lnTo>
                <a:lnTo>
                  <a:pt x="124251" y="234442"/>
                </a:lnTo>
                <a:lnTo>
                  <a:pt x="207115" y="234442"/>
                </a:lnTo>
                <a:lnTo>
                  <a:pt x="262387" y="234442"/>
                </a:lnTo>
                <a:lnTo>
                  <a:pt x="345252" y="234442"/>
                </a:lnTo>
                <a:lnTo>
                  <a:pt x="400435" y="234442"/>
                </a:lnTo>
                <a:lnTo>
                  <a:pt x="483299" y="234442"/>
                </a:lnTo>
                <a:lnTo>
                  <a:pt x="538571" y="234442"/>
                </a:lnTo>
                <a:lnTo>
                  <a:pt x="552367" y="234442"/>
                </a:lnTo>
                <a:lnTo>
                  <a:pt x="552367" y="193028"/>
                </a:lnTo>
                <a:lnTo>
                  <a:pt x="552367" y="175076"/>
                </a:lnTo>
                <a:lnTo>
                  <a:pt x="303775" y="84072"/>
                </a:lnTo>
                <a:lnTo>
                  <a:pt x="55272" y="175076"/>
                </a:lnTo>
                <a:lnTo>
                  <a:pt x="55272" y="179253"/>
                </a:lnTo>
                <a:lnTo>
                  <a:pt x="510979" y="179253"/>
                </a:lnTo>
                <a:cubicBezTo>
                  <a:pt x="519257" y="179253"/>
                  <a:pt x="524775" y="184763"/>
                  <a:pt x="524775" y="193028"/>
                </a:cubicBezTo>
                <a:cubicBezTo>
                  <a:pt x="524775" y="201293"/>
                  <a:pt x="519257" y="206803"/>
                  <a:pt x="510979" y="206803"/>
                </a:cubicBezTo>
                <a:lnTo>
                  <a:pt x="41387" y="206803"/>
                </a:lnTo>
                <a:cubicBezTo>
                  <a:pt x="33110" y="206803"/>
                  <a:pt x="27592" y="201293"/>
                  <a:pt x="27592" y="193028"/>
                </a:cubicBezTo>
                <a:lnTo>
                  <a:pt x="27592" y="165478"/>
                </a:lnTo>
                <a:cubicBezTo>
                  <a:pt x="27592" y="159968"/>
                  <a:pt x="31775" y="154458"/>
                  <a:pt x="37293" y="153036"/>
                </a:cubicBezTo>
                <a:lnTo>
                  <a:pt x="136712" y="115799"/>
                </a:lnTo>
                <a:cubicBezTo>
                  <a:pt x="161545" y="48257"/>
                  <a:pt x="227853" y="0"/>
                  <a:pt x="303775" y="0"/>
                </a:cubicBezTo>
                <a:close/>
              </a:path>
            </a:pathLst>
          </a:custGeom>
          <a:solidFill>
            <a:srgbClr val="FFFFFF"/>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6" name="Title 1">
            <a:extLst>
              <a:ext uri="{FF2B5EF4-FFF2-40B4-BE49-F238E27FC236}">
                <a16:creationId xmlns:a16="http://schemas.microsoft.com/office/drawing/2014/main" xmlns="" id="{11EC26F4-92B6-40B4-86C6-E300FFB98F70}"/>
              </a:ext>
            </a:extLst>
          </p:cNvPr>
          <p:cNvSpPr txBox="1">
            <a:spLocks/>
          </p:cNvSpPr>
          <p:nvPr/>
        </p:nvSpPr>
        <p:spPr>
          <a:xfrm>
            <a:off x="539552" y="331293"/>
            <a:ext cx="331236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心理与行为的生物基础</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7" name="矩形 16">
            <a:extLst>
              <a:ext uri="{FF2B5EF4-FFF2-40B4-BE49-F238E27FC236}">
                <a16:creationId xmlns:a16="http://schemas.microsoft.com/office/drawing/2014/main" xmlns="" id="{D30A36C7-F1A3-4A1C-8F2F-8ED22F363D4D}"/>
              </a:ext>
            </a:extLst>
          </p:cNvPr>
          <p:cNvSpPr/>
          <p:nvPr/>
        </p:nvSpPr>
        <p:spPr>
          <a:xfrm>
            <a:off x="82758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一、认知活动的生理基础</a:t>
            </a:r>
          </a:p>
        </p:txBody>
      </p:sp>
      <p:cxnSp>
        <p:nvCxnSpPr>
          <p:cNvPr id="19" name="直接连接符 18">
            <a:extLst>
              <a:ext uri="{FF2B5EF4-FFF2-40B4-BE49-F238E27FC236}">
                <a16:creationId xmlns:a16="http://schemas.microsoft.com/office/drawing/2014/main" xmlns="" id="{8DB2FA5A-D33B-4B41-B31C-AB7B482FCB6E}"/>
              </a:ext>
            </a:extLst>
          </p:cNvPr>
          <p:cNvCxnSpPr>
            <a:cxnSpLocks/>
          </p:cNvCxnSpPr>
          <p:nvPr/>
        </p:nvCxnSpPr>
        <p:spPr>
          <a:xfrm flipH="1">
            <a:off x="611560" y="1131590"/>
            <a:ext cx="1872208"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0" name="等腰三角形 19">
            <a:extLst>
              <a:ext uri="{FF2B5EF4-FFF2-40B4-BE49-F238E27FC236}">
                <a16:creationId xmlns:a16="http://schemas.microsoft.com/office/drawing/2014/main" xmlns="" id="{FC003328-93CF-45FE-9988-2F0D73A22101}"/>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1" name="直接连接符 20">
            <a:extLst>
              <a:ext uri="{FF2B5EF4-FFF2-40B4-BE49-F238E27FC236}">
                <a16:creationId xmlns:a16="http://schemas.microsoft.com/office/drawing/2014/main" xmlns="" id="{A114AE5B-9BA4-4560-85A0-75A5DE90206C}"/>
              </a:ext>
            </a:extLst>
          </p:cNvPr>
          <p:cNvCxnSpPr>
            <a:cxnSpLocks/>
          </p:cNvCxnSpPr>
          <p:nvPr/>
        </p:nvCxnSpPr>
        <p:spPr>
          <a:xfrm>
            <a:off x="3779912" y="521032"/>
            <a:ext cx="536408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2" name="等腰三角形 21">
            <a:extLst>
              <a:ext uri="{FF2B5EF4-FFF2-40B4-BE49-F238E27FC236}">
                <a16:creationId xmlns:a16="http://schemas.microsoft.com/office/drawing/2014/main" xmlns="" id="{63B8EB07-3E5B-4629-B991-C3705B933D6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 name="文本框 1">
            <a:extLst>
              <a:ext uri="{FF2B5EF4-FFF2-40B4-BE49-F238E27FC236}">
                <a16:creationId xmlns:a16="http://schemas.microsoft.com/office/drawing/2014/main" xmlns="" id="{8A4EF1C9-F145-46E3-BBF4-2D525F6E55E6}"/>
              </a:ext>
            </a:extLst>
          </p:cNvPr>
          <p:cNvSpPr txBox="1"/>
          <p:nvPr/>
        </p:nvSpPr>
        <p:spPr>
          <a:xfrm>
            <a:off x="445963" y="1258766"/>
            <a:ext cx="8097429" cy="583493"/>
          </a:xfrm>
          <a:prstGeom prst="rect">
            <a:avLst/>
          </a:prstGeom>
          <a:noFill/>
        </p:spPr>
        <p:txBody>
          <a:bodyPr wrap="square">
            <a:spAutoFit/>
          </a:bodyPr>
          <a:lstStyle/>
          <a:p>
            <a:pPr>
              <a:lnSpc>
                <a:spcPts val="2000"/>
              </a:lnSpc>
            </a:pPr>
            <a:r>
              <a:rPr lang="zh-CN" altLang="en-US" b="1" dirty="0">
                <a:solidFill>
                  <a:srgbClr val="F76911"/>
                </a:solidFill>
              </a:rPr>
              <a:t>思维</a:t>
            </a:r>
            <a:r>
              <a:rPr lang="zh-CN" altLang="en-US" sz="1400" dirty="0"/>
              <a:t>的神经学基础非常复杂。即便是一个极其简单的前角运动细胞也约有１００００多个 突触，一个大脑皮层神经细胞的突触可以多达３０００００个。</a:t>
            </a:r>
          </a:p>
        </p:txBody>
      </p:sp>
      <p:grpSp>
        <p:nvGrpSpPr>
          <p:cNvPr id="39" name="Group 1">
            <a:extLst>
              <a:ext uri="{FF2B5EF4-FFF2-40B4-BE49-F238E27FC236}">
                <a16:creationId xmlns:a16="http://schemas.microsoft.com/office/drawing/2014/main" xmlns="" id="{1C716FBC-7D7E-488C-946C-2091C6F68433}"/>
              </a:ext>
            </a:extLst>
          </p:cNvPr>
          <p:cNvGrpSpPr/>
          <p:nvPr/>
        </p:nvGrpSpPr>
        <p:grpSpPr>
          <a:xfrm>
            <a:off x="1667686" y="3305913"/>
            <a:ext cx="167962" cy="328710"/>
            <a:chOff x="814388" y="3132137"/>
            <a:chExt cx="258763" cy="506413"/>
          </a:xfrm>
        </p:grpSpPr>
        <p:sp>
          <p:nvSpPr>
            <p:cNvPr id="105" name="Rectangle 13">
              <a:extLst>
                <a:ext uri="{FF2B5EF4-FFF2-40B4-BE49-F238E27FC236}">
                  <a16:creationId xmlns:a16="http://schemas.microsoft.com/office/drawing/2014/main" xmlns="" id="{41DF71AB-6EC7-4FF6-A663-4C9682C15D5A}"/>
                </a:ext>
              </a:extLst>
            </p:cNvPr>
            <p:cNvSpPr>
              <a:spLocks/>
            </p:cNvSpPr>
            <p:nvPr/>
          </p:nvSpPr>
          <p:spPr bwMode="auto">
            <a:xfrm>
              <a:off x="1054101" y="3132137"/>
              <a:ext cx="19050" cy="5064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06" name="Rectangle 14">
              <a:extLst>
                <a:ext uri="{FF2B5EF4-FFF2-40B4-BE49-F238E27FC236}">
                  <a16:creationId xmlns:a16="http://schemas.microsoft.com/office/drawing/2014/main" xmlns="" id="{29F27D0B-E178-4E8F-9936-0F29A17010BE}"/>
                </a:ext>
              </a:extLst>
            </p:cNvPr>
            <p:cNvSpPr>
              <a:spLocks/>
            </p:cNvSpPr>
            <p:nvPr/>
          </p:nvSpPr>
          <p:spPr bwMode="auto">
            <a:xfrm>
              <a:off x="814388" y="3132137"/>
              <a:ext cx="19050" cy="5064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grpSp>
      <p:grpSp>
        <p:nvGrpSpPr>
          <p:cNvPr id="40" name="Group 16">
            <a:extLst>
              <a:ext uri="{FF2B5EF4-FFF2-40B4-BE49-F238E27FC236}">
                <a16:creationId xmlns:a16="http://schemas.microsoft.com/office/drawing/2014/main" xmlns="" id="{6A147AB4-064C-447A-AFBB-1EB0989B0729}"/>
              </a:ext>
            </a:extLst>
          </p:cNvPr>
          <p:cNvGrpSpPr/>
          <p:nvPr/>
        </p:nvGrpSpPr>
        <p:grpSpPr>
          <a:xfrm>
            <a:off x="1966513" y="1969434"/>
            <a:ext cx="2014509" cy="1497229"/>
            <a:chOff x="2007520" y="1756081"/>
            <a:chExt cx="3103563" cy="2306638"/>
          </a:xfrm>
        </p:grpSpPr>
        <p:sp>
          <p:nvSpPr>
            <p:cNvPr id="93" name="Freeform: Shape 17">
              <a:extLst>
                <a:ext uri="{FF2B5EF4-FFF2-40B4-BE49-F238E27FC236}">
                  <a16:creationId xmlns:a16="http://schemas.microsoft.com/office/drawing/2014/main" xmlns="" id="{F164ED7E-90D0-44D2-A004-783CD1D2E427}"/>
                </a:ext>
              </a:extLst>
            </p:cNvPr>
            <p:cNvSpPr>
              <a:spLocks/>
            </p:cNvSpPr>
            <p:nvPr/>
          </p:nvSpPr>
          <p:spPr bwMode="auto">
            <a:xfrm>
              <a:off x="3782345" y="1756081"/>
              <a:ext cx="1328738" cy="1004888"/>
            </a:xfrm>
            <a:custGeom>
              <a:avLst/>
              <a:gdLst>
                <a:gd name="T0" fmla="*/ 0 w 1745"/>
                <a:gd name="T1" fmla="*/ 1320 h 1320"/>
                <a:gd name="T2" fmla="*/ 1498 w 1745"/>
                <a:gd name="T3" fmla="*/ 1320 h 1320"/>
                <a:gd name="T4" fmla="*/ 1745 w 1745"/>
                <a:gd name="T5" fmla="*/ 1072 h 1320"/>
                <a:gd name="T6" fmla="*/ 1745 w 1745"/>
                <a:gd name="T7" fmla="*/ 248 h 1320"/>
                <a:gd name="T8" fmla="*/ 1498 w 1745"/>
                <a:gd name="T9" fmla="*/ 0 h 1320"/>
                <a:gd name="T10" fmla="*/ 0 w 1745"/>
                <a:gd name="T11" fmla="*/ 0 h 1320"/>
                <a:gd name="T12" fmla="*/ 0 w 1745"/>
                <a:gd name="T13" fmla="*/ 1320 h 1320"/>
              </a:gdLst>
              <a:ahLst/>
              <a:cxnLst>
                <a:cxn ang="0">
                  <a:pos x="T0" y="T1"/>
                </a:cxn>
                <a:cxn ang="0">
                  <a:pos x="T2" y="T3"/>
                </a:cxn>
                <a:cxn ang="0">
                  <a:pos x="T4" y="T5"/>
                </a:cxn>
                <a:cxn ang="0">
                  <a:pos x="T6" y="T7"/>
                </a:cxn>
                <a:cxn ang="0">
                  <a:pos x="T8" y="T9"/>
                </a:cxn>
                <a:cxn ang="0">
                  <a:pos x="T10" y="T11"/>
                </a:cxn>
                <a:cxn ang="0">
                  <a:pos x="T12" y="T13"/>
                </a:cxn>
              </a:cxnLst>
              <a:rect l="0" t="0" r="r" b="b"/>
              <a:pathLst>
                <a:path w="1745" h="1320">
                  <a:moveTo>
                    <a:pt x="0" y="1320"/>
                  </a:moveTo>
                  <a:lnTo>
                    <a:pt x="1498" y="1320"/>
                  </a:lnTo>
                  <a:cubicBezTo>
                    <a:pt x="1634" y="1320"/>
                    <a:pt x="1745" y="1209"/>
                    <a:pt x="1745" y="1072"/>
                  </a:cubicBezTo>
                  <a:lnTo>
                    <a:pt x="1745" y="248"/>
                  </a:lnTo>
                  <a:cubicBezTo>
                    <a:pt x="1745" y="111"/>
                    <a:pt x="1634" y="0"/>
                    <a:pt x="1498" y="0"/>
                  </a:cubicBezTo>
                  <a:lnTo>
                    <a:pt x="0" y="0"/>
                  </a:lnTo>
                  <a:lnTo>
                    <a:pt x="0" y="1320"/>
                  </a:lnTo>
                </a:path>
              </a:pathLst>
            </a:custGeom>
            <a:solidFill>
              <a:schemeClr val="accent1"/>
            </a:solidFill>
            <a:ln>
              <a:noFill/>
            </a:ln>
          </p:spPr>
          <p:txBody>
            <a:bodyPr anchor="ctr"/>
            <a:lstStyle/>
            <a:p>
              <a:pPr algn="ctr"/>
              <a:endParaRPr/>
            </a:p>
          </p:txBody>
        </p:sp>
        <p:sp>
          <p:nvSpPr>
            <p:cNvPr id="94" name="Freeform: Shape 18">
              <a:extLst>
                <a:ext uri="{FF2B5EF4-FFF2-40B4-BE49-F238E27FC236}">
                  <a16:creationId xmlns:a16="http://schemas.microsoft.com/office/drawing/2014/main" xmlns="" id="{F5EFE4A8-19F1-4407-9715-B3091B31DB6C}"/>
                </a:ext>
              </a:extLst>
            </p:cNvPr>
            <p:cNvSpPr>
              <a:spLocks/>
            </p:cNvSpPr>
            <p:nvPr/>
          </p:nvSpPr>
          <p:spPr bwMode="auto">
            <a:xfrm>
              <a:off x="2007520" y="1756081"/>
              <a:ext cx="1774825" cy="2306638"/>
            </a:xfrm>
            <a:custGeom>
              <a:avLst/>
              <a:gdLst>
                <a:gd name="T0" fmla="*/ 1118 w 1118"/>
                <a:gd name="T1" fmla="*/ 0 h 1453"/>
                <a:gd name="T2" fmla="*/ 0 w 1118"/>
                <a:gd name="T3" fmla="*/ 1453 h 1453"/>
                <a:gd name="T4" fmla="*/ 1118 w 1118"/>
                <a:gd name="T5" fmla="*/ 633 h 1453"/>
                <a:gd name="T6" fmla="*/ 1118 w 1118"/>
                <a:gd name="T7" fmla="*/ 0 h 1453"/>
              </a:gdLst>
              <a:ahLst/>
              <a:cxnLst>
                <a:cxn ang="0">
                  <a:pos x="T0" y="T1"/>
                </a:cxn>
                <a:cxn ang="0">
                  <a:pos x="T2" y="T3"/>
                </a:cxn>
                <a:cxn ang="0">
                  <a:pos x="T4" y="T5"/>
                </a:cxn>
                <a:cxn ang="0">
                  <a:pos x="T6" y="T7"/>
                </a:cxn>
              </a:cxnLst>
              <a:rect l="0" t="0" r="r" b="b"/>
              <a:pathLst>
                <a:path w="1118" h="1453">
                  <a:moveTo>
                    <a:pt x="1118" y="0"/>
                  </a:moveTo>
                  <a:lnTo>
                    <a:pt x="0" y="1453"/>
                  </a:lnTo>
                  <a:lnTo>
                    <a:pt x="1118" y="633"/>
                  </a:lnTo>
                  <a:lnTo>
                    <a:pt x="1118" y="0"/>
                  </a:lnTo>
                  <a:close/>
                </a:path>
              </a:pathLst>
            </a:custGeom>
            <a:solidFill>
              <a:schemeClr val="accent1">
                <a:lumMod val="75000"/>
              </a:schemeClr>
            </a:solidFill>
            <a:ln>
              <a:noFill/>
            </a:ln>
          </p:spPr>
          <p:txBody>
            <a:bodyPr anchor="ctr"/>
            <a:lstStyle/>
            <a:p>
              <a:pPr algn="ctr"/>
              <a:endParaRPr/>
            </a:p>
          </p:txBody>
        </p:sp>
      </p:grpSp>
      <p:grpSp>
        <p:nvGrpSpPr>
          <p:cNvPr id="41" name="Group 19">
            <a:extLst>
              <a:ext uri="{FF2B5EF4-FFF2-40B4-BE49-F238E27FC236}">
                <a16:creationId xmlns:a16="http://schemas.microsoft.com/office/drawing/2014/main" xmlns="" id="{9735C9AD-5DF0-4D06-A83C-070B75128B4C}"/>
              </a:ext>
            </a:extLst>
          </p:cNvPr>
          <p:cNvGrpSpPr/>
          <p:nvPr/>
        </p:nvGrpSpPr>
        <p:grpSpPr>
          <a:xfrm>
            <a:off x="1966513" y="2718563"/>
            <a:ext cx="2014509" cy="748099"/>
            <a:chOff x="1274763" y="2427294"/>
            <a:chExt cx="3103563" cy="1152525"/>
          </a:xfrm>
        </p:grpSpPr>
        <p:sp>
          <p:nvSpPr>
            <p:cNvPr id="91" name="Freeform: Shape 20">
              <a:extLst>
                <a:ext uri="{FF2B5EF4-FFF2-40B4-BE49-F238E27FC236}">
                  <a16:creationId xmlns:a16="http://schemas.microsoft.com/office/drawing/2014/main" xmlns="" id="{19FEF1CE-F66F-4455-9BA0-C544FF956778}"/>
                </a:ext>
              </a:extLst>
            </p:cNvPr>
            <p:cNvSpPr>
              <a:spLocks/>
            </p:cNvSpPr>
            <p:nvPr/>
          </p:nvSpPr>
          <p:spPr bwMode="auto">
            <a:xfrm>
              <a:off x="3049588" y="2427294"/>
              <a:ext cx="1328738" cy="1004888"/>
            </a:xfrm>
            <a:custGeom>
              <a:avLst/>
              <a:gdLst>
                <a:gd name="T0" fmla="*/ 0 w 1745"/>
                <a:gd name="T1" fmla="*/ 1319 h 1319"/>
                <a:gd name="T2" fmla="*/ 1498 w 1745"/>
                <a:gd name="T3" fmla="*/ 1319 h 1319"/>
                <a:gd name="T4" fmla="*/ 1745 w 1745"/>
                <a:gd name="T5" fmla="*/ 1071 h 1319"/>
                <a:gd name="T6" fmla="*/ 1745 w 1745"/>
                <a:gd name="T7" fmla="*/ 247 h 1319"/>
                <a:gd name="T8" fmla="*/ 1498 w 1745"/>
                <a:gd name="T9" fmla="*/ 0 h 1319"/>
                <a:gd name="T10" fmla="*/ 0 w 1745"/>
                <a:gd name="T11" fmla="*/ 0 h 1319"/>
                <a:gd name="T12" fmla="*/ 0 w 1745"/>
                <a:gd name="T13" fmla="*/ 1319 h 1319"/>
              </a:gdLst>
              <a:ahLst/>
              <a:cxnLst>
                <a:cxn ang="0">
                  <a:pos x="T0" y="T1"/>
                </a:cxn>
                <a:cxn ang="0">
                  <a:pos x="T2" y="T3"/>
                </a:cxn>
                <a:cxn ang="0">
                  <a:pos x="T4" y="T5"/>
                </a:cxn>
                <a:cxn ang="0">
                  <a:pos x="T6" y="T7"/>
                </a:cxn>
                <a:cxn ang="0">
                  <a:pos x="T8" y="T9"/>
                </a:cxn>
                <a:cxn ang="0">
                  <a:pos x="T10" y="T11"/>
                </a:cxn>
                <a:cxn ang="0">
                  <a:pos x="T12" y="T13"/>
                </a:cxn>
              </a:cxnLst>
              <a:rect l="0" t="0" r="r" b="b"/>
              <a:pathLst>
                <a:path w="1745" h="1319">
                  <a:moveTo>
                    <a:pt x="0" y="1319"/>
                  </a:moveTo>
                  <a:lnTo>
                    <a:pt x="1498" y="1319"/>
                  </a:lnTo>
                  <a:cubicBezTo>
                    <a:pt x="1634" y="1319"/>
                    <a:pt x="1745" y="1208"/>
                    <a:pt x="1745" y="1071"/>
                  </a:cubicBezTo>
                  <a:lnTo>
                    <a:pt x="1745" y="247"/>
                  </a:lnTo>
                  <a:cubicBezTo>
                    <a:pt x="1745" y="110"/>
                    <a:pt x="1634" y="0"/>
                    <a:pt x="1498" y="0"/>
                  </a:cubicBezTo>
                  <a:lnTo>
                    <a:pt x="0" y="0"/>
                  </a:lnTo>
                  <a:lnTo>
                    <a:pt x="0" y="1319"/>
                  </a:ln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2" name="Freeform: Shape 21">
              <a:extLst>
                <a:ext uri="{FF2B5EF4-FFF2-40B4-BE49-F238E27FC236}">
                  <a16:creationId xmlns:a16="http://schemas.microsoft.com/office/drawing/2014/main" xmlns="" id="{75023FA3-99B0-4453-98AF-7E86298430FF}"/>
                </a:ext>
              </a:extLst>
            </p:cNvPr>
            <p:cNvSpPr>
              <a:spLocks/>
            </p:cNvSpPr>
            <p:nvPr/>
          </p:nvSpPr>
          <p:spPr bwMode="auto">
            <a:xfrm>
              <a:off x="1274763" y="2427294"/>
              <a:ext cx="1774825" cy="1152525"/>
            </a:xfrm>
            <a:custGeom>
              <a:avLst/>
              <a:gdLst>
                <a:gd name="T0" fmla="*/ 1118 w 1118"/>
                <a:gd name="T1" fmla="*/ 0 h 726"/>
                <a:gd name="T2" fmla="*/ 0 w 1118"/>
                <a:gd name="T3" fmla="*/ 726 h 726"/>
                <a:gd name="T4" fmla="*/ 1118 w 1118"/>
                <a:gd name="T5" fmla="*/ 633 h 726"/>
                <a:gd name="T6" fmla="*/ 1118 w 1118"/>
                <a:gd name="T7" fmla="*/ 0 h 726"/>
              </a:gdLst>
              <a:ahLst/>
              <a:cxnLst>
                <a:cxn ang="0">
                  <a:pos x="T0" y="T1"/>
                </a:cxn>
                <a:cxn ang="0">
                  <a:pos x="T2" y="T3"/>
                </a:cxn>
                <a:cxn ang="0">
                  <a:pos x="T4" y="T5"/>
                </a:cxn>
                <a:cxn ang="0">
                  <a:pos x="T6" y="T7"/>
                </a:cxn>
              </a:cxnLst>
              <a:rect l="0" t="0" r="r" b="b"/>
              <a:pathLst>
                <a:path w="1118" h="726">
                  <a:moveTo>
                    <a:pt x="1118" y="0"/>
                  </a:moveTo>
                  <a:lnTo>
                    <a:pt x="0" y="726"/>
                  </a:lnTo>
                  <a:lnTo>
                    <a:pt x="1118" y="633"/>
                  </a:lnTo>
                  <a:lnTo>
                    <a:pt x="1118" y="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43" name="Group 22">
            <a:extLst>
              <a:ext uri="{FF2B5EF4-FFF2-40B4-BE49-F238E27FC236}">
                <a16:creationId xmlns:a16="http://schemas.microsoft.com/office/drawing/2014/main" xmlns="" id="{CD4F75E2-4FC6-41F7-A1FF-70A0128D6CA9}"/>
              </a:ext>
            </a:extLst>
          </p:cNvPr>
          <p:cNvGrpSpPr/>
          <p:nvPr/>
        </p:nvGrpSpPr>
        <p:grpSpPr>
          <a:xfrm>
            <a:off x="1966513" y="3466662"/>
            <a:ext cx="2014509" cy="652268"/>
            <a:chOff x="1274763" y="3579819"/>
            <a:chExt cx="3103563" cy="1004888"/>
          </a:xfrm>
        </p:grpSpPr>
        <p:sp>
          <p:nvSpPr>
            <p:cNvPr id="89" name="Freeform: Shape 23">
              <a:extLst>
                <a:ext uri="{FF2B5EF4-FFF2-40B4-BE49-F238E27FC236}">
                  <a16:creationId xmlns:a16="http://schemas.microsoft.com/office/drawing/2014/main" xmlns="" id="{4F20C8B6-FD6E-4C4E-8529-B09D924F82D5}"/>
                </a:ext>
              </a:extLst>
            </p:cNvPr>
            <p:cNvSpPr>
              <a:spLocks/>
            </p:cNvSpPr>
            <p:nvPr/>
          </p:nvSpPr>
          <p:spPr bwMode="auto">
            <a:xfrm>
              <a:off x="3049588" y="3579819"/>
              <a:ext cx="1328738" cy="1004888"/>
            </a:xfrm>
            <a:custGeom>
              <a:avLst/>
              <a:gdLst>
                <a:gd name="T0" fmla="*/ 0 w 1745"/>
                <a:gd name="T1" fmla="*/ 1319 h 1319"/>
                <a:gd name="T2" fmla="*/ 1498 w 1745"/>
                <a:gd name="T3" fmla="*/ 1319 h 1319"/>
                <a:gd name="T4" fmla="*/ 1745 w 1745"/>
                <a:gd name="T5" fmla="*/ 1071 h 1319"/>
                <a:gd name="T6" fmla="*/ 1745 w 1745"/>
                <a:gd name="T7" fmla="*/ 247 h 1319"/>
                <a:gd name="T8" fmla="*/ 1498 w 1745"/>
                <a:gd name="T9" fmla="*/ 0 h 1319"/>
                <a:gd name="T10" fmla="*/ 0 w 1745"/>
                <a:gd name="T11" fmla="*/ 0 h 1319"/>
                <a:gd name="T12" fmla="*/ 0 w 1745"/>
                <a:gd name="T13" fmla="*/ 1319 h 1319"/>
              </a:gdLst>
              <a:ahLst/>
              <a:cxnLst>
                <a:cxn ang="0">
                  <a:pos x="T0" y="T1"/>
                </a:cxn>
                <a:cxn ang="0">
                  <a:pos x="T2" y="T3"/>
                </a:cxn>
                <a:cxn ang="0">
                  <a:pos x="T4" y="T5"/>
                </a:cxn>
                <a:cxn ang="0">
                  <a:pos x="T6" y="T7"/>
                </a:cxn>
                <a:cxn ang="0">
                  <a:pos x="T8" y="T9"/>
                </a:cxn>
                <a:cxn ang="0">
                  <a:pos x="T10" y="T11"/>
                </a:cxn>
                <a:cxn ang="0">
                  <a:pos x="T12" y="T13"/>
                </a:cxn>
              </a:cxnLst>
              <a:rect l="0" t="0" r="r" b="b"/>
              <a:pathLst>
                <a:path w="1745" h="1319">
                  <a:moveTo>
                    <a:pt x="0" y="1319"/>
                  </a:moveTo>
                  <a:lnTo>
                    <a:pt x="1498" y="1319"/>
                  </a:lnTo>
                  <a:cubicBezTo>
                    <a:pt x="1634" y="1319"/>
                    <a:pt x="1745" y="1208"/>
                    <a:pt x="1745" y="1071"/>
                  </a:cubicBezTo>
                  <a:lnTo>
                    <a:pt x="1745" y="247"/>
                  </a:lnTo>
                  <a:cubicBezTo>
                    <a:pt x="1745" y="111"/>
                    <a:pt x="1634" y="0"/>
                    <a:pt x="1498" y="0"/>
                  </a:cubicBezTo>
                  <a:lnTo>
                    <a:pt x="0" y="0"/>
                  </a:lnTo>
                  <a:lnTo>
                    <a:pt x="0" y="1319"/>
                  </a:lnTo>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0" name="Freeform: Shape 24">
              <a:extLst>
                <a:ext uri="{FF2B5EF4-FFF2-40B4-BE49-F238E27FC236}">
                  <a16:creationId xmlns:a16="http://schemas.microsoft.com/office/drawing/2014/main" xmlns="" id="{B55632EB-6E26-4669-8916-D5227D60217E}"/>
                </a:ext>
              </a:extLst>
            </p:cNvPr>
            <p:cNvSpPr>
              <a:spLocks/>
            </p:cNvSpPr>
            <p:nvPr/>
          </p:nvSpPr>
          <p:spPr bwMode="auto">
            <a:xfrm>
              <a:off x="1274763" y="3579819"/>
              <a:ext cx="1774825" cy="1004888"/>
            </a:xfrm>
            <a:custGeom>
              <a:avLst/>
              <a:gdLst>
                <a:gd name="T0" fmla="*/ 1118 w 1118"/>
                <a:gd name="T1" fmla="*/ 0 h 633"/>
                <a:gd name="T2" fmla="*/ 0 w 1118"/>
                <a:gd name="T3" fmla="*/ 0 h 633"/>
                <a:gd name="T4" fmla="*/ 1118 w 1118"/>
                <a:gd name="T5" fmla="*/ 633 h 633"/>
                <a:gd name="T6" fmla="*/ 1118 w 1118"/>
                <a:gd name="T7" fmla="*/ 0 h 633"/>
              </a:gdLst>
              <a:ahLst/>
              <a:cxnLst>
                <a:cxn ang="0">
                  <a:pos x="T0" y="T1"/>
                </a:cxn>
                <a:cxn ang="0">
                  <a:pos x="T2" y="T3"/>
                </a:cxn>
                <a:cxn ang="0">
                  <a:pos x="T4" y="T5"/>
                </a:cxn>
                <a:cxn ang="0">
                  <a:pos x="T6" y="T7"/>
                </a:cxn>
              </a:cxnLst>
              <a:rect l="0" t="0" r="r" b="b"/>
              <a:pathLst>
                <a:path w="1118" h="633">
                  <a:moveTo>
                    <a:pt x="1118" y="0"/>
                  </a:moveTo>
                  <a:lnTo>
                    <a:pt x="0" y="0"/>
                  </a:lnTo>
                  <a:lnTo>
                    <a:pt x="1118" y="633"/>
                  </a:lnTo>
                  <a:lnTo>
                    <a:pt x="1118" y="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44" name="Group 25">
            <a:extLst>
              <a:ext uri="{FF2B5EF4-FFF2-40B4-BE49-F238E27FC236}">
                <a16:creationId xmlns:a16="http://schemas.microsoft.com/office/drawing/2014/main" xmlns="" id="{A95207ED-E42E-4D9F-877B-31715FCE87EF}"/>
              </a:ext>
            </a:extLst>
          </p:cNvPr>
          <p:cNvGrpSpPr/>
          <p:nvPr/>
        </p:nvGrpSpPr>
        <p:grpSpPr>
          <a:xfrm>
            <a:off x="1966513" y="3466662"/>
            <a:ext cx="2014509" cy="1401398"/>
            <a:chOff x="1274763" y="3579819"/>
            <a:chExt cx="3103563" cy="2159001"/>
          </a:xfrm>
        </p:grpSpPr>
        <p:sp>
          <p:nvSpPr>
            <p:cNvPr id="87" name="Freeform: Shape 26">
              <a:extLst>
                <a:ext uri="{FF2B5EF4-FFF2-40B4-BE49-F238E27FC236}">
                  <a16:creationId xmlns:a16="http://schemas.microsoft.com/office/drawing/2014/main" xmlns="" id="{6390287F-EE00-4FD0-B872-766B841A7ABE}"/>
                </a:ext>
              </a:extLst>
            </p:cNvPr>
            <p:cNvSpPr>
              <a:spLocks/>
            </p:cNvSpPr>
            <p:nvPr/>
          </p:nvSpPr>
          <p:spPr bwMode="auto">
            <a:xfrm>
              <a:off x="3049588" y="4733932"/>
              <a:ext cx="1328738" cy="1004888"/>
            </a:xfrm>
            <a:custGeom>
              <a:avLst/>
              <a:gdLst>
                <a:gd name="T0" fmla="*/ 0 w 1745"/>
                <a:gd name="T1" fmla="*/ 1319 h 1319"/>
                <a:gd name="T2" fmla="*/ 1498 w 1745"/>
                <a:gd name="T3" fmla="*/ 1319 h 1319"/>
                <a:gd name="T4" fmla="*/ 1745 w 1745"/>
                <a:gd name="T5" fmla="*/ 1071 h 1319"/>
                <a:gd name="T6" fmla="*/ 1745 w 1745"/>
                <a:gd name="T7" fmla="*/ 248 h 1319"/>
                <a:gd name="T8" fmla="*/ 1498 w 1745"/>
                <a:gd name="T9" fmla="*/ 0 h 1319"/>
                <a:gd name="T10" fmla="*/ 0 w 1745"/>
                <a:gd name="T11" fmla="*/ 0 h 1319"/>
                <a:gd name="T12" fmla="*/ 0 w 1745"/>
                <a:gd name="T13" fmla="*/ 1319 h 1319"/>
              </a:gdLst>
              <a:ahLst/>
              <a:cxnLst>
                <a:cxn ang="0">
                  <a:pos x="T0" y="T1"/>
                </a:cxn>
                <a:cxn ang="0">
                  <a:pos x="T2" y="T3"/>
                </a:cxn>
                <a:cxn ang="0">
                  <a:pos x="T4" y="T5"/>
                </a:cxn>
                <a:cxn ang="0">
                  <a:pos x="T6" y="T7"/>
                </a:cxn>
                <a:cxn ang="0">
                  <a:pos x="T8" y="T9"/>
                </a:cxn>
                <a:cxn ang="0">
                  <a:pos x="T10" y="T11"/>
                </a:cxn>
                <a:cxn ang="0">
                  <a:pos x="T12" y="T13"/>
                </a:cxn>
              </a:cxnLst>
              <a:rect l="0" t="0" r="r" b="b"/>
              <a:pathLst>
                <a:path w="1745" h="1319">
                  <a:moveTo>
                    <a:pt x="0" y="1319"/>
                  </a:moveTo>
                  <a:lnTo>
                    <a:pt x="1498" y="1319"/>
                  </a:lnTo>
                  <a:cubicBezTo>
                    <a:pt x="1634" y="1319"/>
                    <a:pt x="1745" y="1208"/>
                    <a:pt x="1745" y="1071"/>
                  </a:cubicBezTo>
                  <a:lnTo>
                    <a:pt x="1745" y="248"/>
                  </a:lnTo>
                  <a:cubicBezTo>
                    <a:pt x="1745" y="111"/>
                    <a:pt x="1634" y="0"/>
                    <a:pt x="1498" y="0"/>
                  </a:cubicBezTo>
                  <a:lnTo>
                    <a:pt x="0" y="0"/>
                  </a:lnTo>
                  <a:lnTo>
                    <a:pt x="0" y="1319"/>
                  </a:lnTo>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8" name="Freeform: Shape 27">
              <a:extLst>
                <a:ext uri="{FF2B5EF4-FFF2-40B4-BE49-F238E27FC236}">
                  <a16:creationId xmlns:a16="http://schemas.microsoft.com/office/drawing/2014/main" xmlns="" id="{EBC328D9-A21E-4C40-86A3-37407C80298D}"/>
                </a:ext>
              </a:extLst>
            </p:cNvPr>
            <p:cNvSpPr>
              <a:spLocks/>
            </p:cNvSpPr>
            <p:nvPr/>
          </p:nvSpPr>
          <p:spPr bwMode="auto">
            <a:xfrm>
              <a:off x="1274763" y="3579819"/>
              <a:ext cx="1774825" cy="2159000"/>
            </a:xfrm>
            <a:custGeom>
              <a:avLst/>
              <a:gdLst>
                <a:gd name="T0" fmla="*/ 1118 w 1118"/>
                <a:gd name="T1" fmla="*/ 727 h 1360"/>
                <a:gd name="T2" fmla="*/ 0 w 1118"/>
                <a:gd name="T3" fmla="*/ 0 h 1360"/>
                <a:gd name="T4" fmla="*/ 1118 w 1118"/>
                <a:gd name="T5" fmla="*/ 1360 h 1360"/>
                <a:gd name="T6" fmla="*/ 1118 w 1118"/>
                <a:gd name="T7" fmla="*/ 727 h 1360"/>
              </a:gdLst>
              <a:ahLst/>
              <a:cxnLst>
                <a:cxn ang="0">
                  <a:pos x="T0" y="T1"/>
                </a:cxn>
                <a:cxn ang="0">
                  <a:pos x="T2" y="T3"/>
                </a:cxn>
                <a:cxn ang="0">
                  <a:pos x="T4" y="T5"/>
                </a:cxn>
                <a:cxn ang="0">
                  <a:pos x="T6" y="T7"/>
                </a:cxn>
              </a:cxnLst>
              <a:rect l="0" t="0" r="r" b="b"/>
              <a:pathLst>
                <a:path w="1118" h="1360">
                  <a:moveTo>
                    <a:pt x="1118" y="727"/>
                  </a:moveTo>
                  <a:lnTo>
                    <a:pt x="0" y="0"/>
                  </a:lnTo>
                  <a:lnTo>
                    <a:pt x="1118" y="1360"/>
                  </a:lnTo>
                  <a:lnTo>
                    <a:pt x="1118" y="727"/>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46" name="Freeform: Shape 29">
            <a:extLst>
              <a:ext uri="{FF2B5EF4-FFF2-40B4-BE49-F238E27FC236}">
                <a16:creationId xmlns:a16="http://schemas.microsoft.com/office/drawing/2014/main" xmlns="" id="{CDB591AD-6D2B-43E4-8467-106160560C59}"/>
              </a:ext>
            </a:extLst>
          </p:cNvPr>
          <p:cNvSpPr>
            <a:spLocks/>
          </p:cNvSpPr>
          <p:nvPr/>
        </p:nvSpPr>
        <p:spPr bwMode="auto">
          <a:xfrm>
            <a:off x="3476180" y="2180325"/>
            <a:ext cx="247344" cy="24740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45" y="434"/>
                </a:moveTo>
                <a:cubicBezTo>
                  <a:pt x="19000" y="276"/>
                  <a:pt x="19186" y="194"/>
                  <a:pt x="19399" y="194"/>
                </a:cubicBezTo>
                <a:cubicBezTo>
                  <a:pt x="19670" y="194"/>
                  <a:pt x="19900" y="332"/>
                  <a:pt x="20087" y="602"/>
                </a:cubicBezTo>
                <a:cubicBezTo>
                  <a:pt x="20165" y="716"/>
                  <a:pt x="20282" y="872"/>
                  <a:pt x="20432" y="1072"/>
                </a:cubicBezTo>
                <a:cubicBezTo>
                  <a:pt x="20586" y="1274"/>
                  <a:pt x="20733" y="1483"/>
                  <a:pt x="20880" y="1692"/>
                </a:cubicBezTo>
                <a:cubicBezTo>
                  <a:pt x="21024" y="1903"/>
                  <a:pt x="21147" y="2127"/>
                  <a:pt x="21252" y="2359"/>
                </a:cubicBezTo>
                <a:cubicBezTo>
                  <a:pt x="21357" y="2597"/>
                  <a:pt x="21411" y="2796"/>
                  <a:pt x="21411" y="2967"/>
                </a:cubicBezTo>
                <a:cubicBezTo>
                  <a:pt x="21411" y="3334"/>
                  <a:pt x="21298" y="3616"/>
                  <a:pt x="21071" y="3825"/>
                </a:cubicBezTo>
                <a:lnTo>
                  <a:pt x="2568" y="21376"/>
                </a:lnTo>
                <a:cubicBezTo>
                  <a:pt x="2408" y="21526"/>
                  <a:pt x="2227" y="21599"/>
                  <a:pt x="2017" y="21599"/>
                </a:cubicBezTo>
                <a:cubicBezTo>
                  <a:pt x="1725" y="21599"/>
                  <a:pt x="1495" y="21464"/>
                  <a:pt x="1324" y="21194"/>
                </a:cubicBezTo>
                <a:cubicBezTo>
                  <a:pt x="1248" y="21082"/>
                  <a:pt x="1128" y="20924"/>
                  <a:pt x="971" y="20724"/>
                </a:cubicBezTo>
                <a:cubicBezTo>
                  <a:pt x="817" y="20521"/>
                  <a:pt x="668" y="20316"/>
                  <a:pt x="528" y="20104"/>
                </a:cubicBezTo>
                <a:cubicBezTo>
                  <a:pt x="386" y="19893"/>
                  <a:pt x="261" y="19672"/>
                  <a:pt x="156" y="19443"/>
                </a:cubicBezTo>
                <a:cubicBezTo>
                  <a:pt x="51" y="19214"/>
                  <a:pt x="0" y="19008"/>
                  <a:pt x="0" y="18832"/>
                </a:cubicBezTo>
                <a:cubicBezTo>
                  <a:pt x="0" y="18465"/>
                  <a:pt x="115" y="18177"/>
                  <a:pt x="337" y="17971"/>
                </a:cubicBezTo>
                <a:lnTo>
                  <a:pt x="18845" y="434"/>
                </a:lnTo>
                <a:close/>
                <a:moveTo>
                  <a:pt x="4372" y="9154"/>
                </a:moveTo>
                <a:lnTo>
                  <a:pt x="2998" y="8634"/>
                </a:lnTo>
                <a:lnTo>
                  <a:pt x="4372" y="8126"/>
                </a:lnTo>
                <a:lnTo>
                  <a:pt x="4805" y="6484"/>
                </a:lnTo>
                <a:lnTo>
                  <a:pt x="5204" y="8126"/>
                </a:lnTo>
                <a:lnTo>
                  <a:pt x="6597" y="8634"/>
                </a:lnTo>
                <a:lnTo>
                  <a:pt x="5204" y="9154"/>
                </a:lnTo>
                <a:lnTo>
                  <a:pt x="4805" y="10800"/>
                </a:lnTo>
                <a:lnTo>
                  <a:pt x="4372" y="9154"/>
                </a:lnTo>
                <a:close/>
                <a:moveTo>
                  <a:pt x="7126" y="5329"/>
                </a:moveTo>
                <a:lnTo>
                  <a:pt x="4372" y="4316"/>
                </a:lnTo>
                <a:lnTo>
                  <a:pt x="7126" y="3317"/>
                </a:lnTo>
                <a:lnTo>
                  <a:pt x="7971" y="0"/>
                </a:lnTo>
                <a:lnTo>
                  <a:pt x="8810" y="3317"/>
                </a:lnTo>
                <a:lnTo>
                  <a:pt x="11565" y="4316"/>
                </a:lnTo>
                <a:lnTo>
                  <a:pt x="8810" y="5329"/>
                </a:lnTo>
                <a:lnTo>
                  <a:pt x="7971" y="8634"/>
                </a:lnTo>
                <a:lnTo>
                  <a:pt x="7126" y="5329"/>
                </a:lnTo>
                <a:close/>
                <a:moveTo>
                  <a:pt x="12412" y="2670"/>
                </a:moveTo>
                <a:lnTo>
                  <a:pt x="11041" y="2162"/>
                </a:lnTo>
                <a:lnTo>
                  <a:pt x="12412" y="1642"/>
                </a:lnTo>
                <a:lnTo>
                  <a:pt x="12845" y="0"/>
                </a:lnTo>
                <a:lnTo>
                  <a:pt x="13278" y="1642"/>
                </a:lnTo>
                <a:lnTo>
                  <a:pt x="14637" y="2162"/>
                </a:lnTo>
                <a:lnTo>
                  <a:pt x="13278" y="2670"/>
                </a:lnTo>
                <a:lnTo>
                  <a:pt x="12845" y="4316"/>
                </a:lnTo>
                <a:lnTo>
                  <a:pt x="12412" y="2670"/>
                </a:lnTo>
                <a:close/>
                <a:moveTo>
                  <a:pt x="20498" y="2993"/>
                </a:moveTo>
                <a:lnTo>
                  <a:pt x="19399" y="1289"/>
                </a:lnTo>
                <a:lnTo>
                  <a:pt x="15070" y="5385"/>
                </a:lnTo>
                <a:lnTo>
                  <a:pt x="16172" y="7086"/>
                </a:lnTo>
                <a:lnTo>
                  <a:pt x="20498" y="2993"/>
                </a:lnTo>
                <a:close/>
                <a:moveTo>
                  <a:pt x="21599" y="9154"/>
                </a:moveTo>
                <a:lnTo>
                  <a:pt x="20229" y="9674"/>
                </a:lnTo>
                <a:lnTo>
                  <a:pt x="19807" y="11320"/>
                </a:lnTo>
                <a:lnTo>
                  <a:pt x="19374" y="9674"/>
                </a:lnTo>
                <a:lnTo>
                  <a:pt x="18001" y="9154"/>
                </a:lnTo>
                <a:lnTo>
                  <a:pt x="19374" y="8661"/>
                </a:lnTo>
                <a:lnTo>
                  <a:pt x="19807" y="7004"/>
                </a:lnTo>
                <a:lnTo>
                  <a:pt x="20229" y="8661"/>
                </a:lnTo>
                <a:lnTo>
                  <a:pt x="21599" y="9154"/>
                </a:lnTo>
                <a:close/>
              </a:path>
            </a:pathLst>
          </a:custGeom>
          <a:solidFill>
            <a:schemeClr val="bg1"/>
          </a:solidFill>
          <a:ln>
            <a:noFill/>
          </a:ln>
          <a:effectLst/>
        </p:spPr>
        <p:txBody>
          <a:bodyPr anchor="ctr"/>
          <a:lstStyle/>
          <a:p>
            <a:pPr algn="ctr"/>
            <a:endParaRPr/>
          </a:p>
        </p:txBody>
      </p:sp>
      <p:grpSp>
        <p:nvGrpSpPr>
          <p:cNvPr id="59" name="Group 47">
            <a:extLst>
              <a:ext uri="{FF2B5EF4-FFF2-40B4-BE49-F238E27FC236}">
                <a16:creationId xmlns:a16="http://schemas.microsoft.com/office/drawing/2014/main" xmlns="" id="{A9BA7AD2-8469-41A9-A37A-DBD21505ADD8}"/>
              </a:ext>
            </a:extLst>
          </p:cNvPr>
          <p:cNvGrpSpPr/>
          <p:nvPr/>
        </p:nvGrpSpPr>
        <p:grpSpPr>
          <a:xfrm>
            <a:off x="4427984" y="1923678"/>
            <a:ext cx="3332272" cy="666421"/>
            <a:chOff x="6019295" y="1174377"/>
            <a:chExt cx="4538853" cy="1026692"/>
          </a:xfrm>
        </p:grpSpPr>
        <p:sp>
          <p:nvSpPr>
            <p:cNvPr id="78" name="TextBox 45">
              <a:extLst>
                <a:ext uri="{FF2B5EF4-FFF2-40B4-BE49-F238E27FC236}">
                  <a16:creationId xmlns:a16="http://schemas.microsoft.com/office/drawing/2014/main" xmlns="" id="{D95FD83F-844A-4E35-ADE0-FFA929B39286}"/>
                </a:ext>
              </a:extLst>
            </p:cNvPr>
            <p:cNvSpPr txBox="1"/>
            <p:nvPr/>
          </p:nvSpPr>
          <p:spPr>
            <a:xfrm>
              <a:off x="6019295" y="1174377"/>
              <a:ext cx="4538853" cy="589993"/>
            </a:xfrm>
            <a:prstGeom prst="rect">
              <a:avLst/>
            </a:prstGeom>
            <a:noFill/>
          </p:spPr>
          <p:txBody>
            <a:bodyPr wrap="none" anchor="ctr">
              <a:normAutofit/>
            </a:bodyPr>
            <a:lstStyle/>
            <a:p>
              <a:r>
                <a:rPr lang="zh-CN" altLang="en-US" sz="1400" b="1" dirty="0">
                  <a:solidFill>
                    <a:schemeClr val="accent1"/>
                  </a:solidFill>
                </a:rPr>
                <a:t>假设检验</a:t>
              </a:r>
            </a:p>
          </p:txBody>
        </p:sp>
        <p:sp>
          <p:nvSpPr>
            <p:cNvPr id="79" name="Rectangle 46">
              <a:extLst>
                <a:ext uri="{FF2B5EF4-FFF2-40B4-BE49-F238E27FC236}">
                  <a16:creationId xmlns:a16="http://schemas.microsoft.com/office/drawing/2014/main" xmlns="" id="{D407B645-CC5C-44B0-B4DD-9C7DA1A01777}"/>
                </a:ext>
              </a:extLst>
            </p:cNvPr>
            <p:cNvSpPr/>
            <p:nvPr/>
          </p:nvSpPr>
          <p:spPr>
            <a:xfrm>
              <a:off x="6019295" y="1665538"/>
              <a:ext cx="4538853" cy="535531"/>
            </a:xfrm>
            <a:prstGeom prst="rect">
              <a:avLst/>
            </a:prstGeom>
          </p:spPr>
          <p:txBody>
            <a:bodyPr wrap="square">
              <a:normAutofit/>
            </a:bodyPr>
            <a:lstStyle/>
            <a:p>
              <a:pPr>
                <a:lnSpc>
                  <a:spcPct val="120000"/>
                </a:lnSpc>
              </a:pPr>
              <a:r>
                <a:rPr lang="zh-CN" altLang="en-US" sz="1000" dirty="0"/>
                <a:t>主要激活了左侧前额叶、前扣带回、小脑和丘脑等区域</a:t>
              </a:r>
            </a:p>
          </p:txBody>
        </p:sp>
      </p:grpSp>
      <p:grpSp>
        <p:nvGrpSpPr>
          <p:cNvPr id="61" name="Group 48">
            <a:extLst>
              <a:ext uri="{FF2B5EF4-FFF2-40B4-BE49-F238E27FC236}">
                <a16:creationId xmlns:a16="http://schemas.microsoft.com/office/drawing/2014/main" xmlns="" id="{DEEC314D-2987-4922-BEF7-D96B8E9B1604}"/>
              </a:ext>
            </a:extLst>
          </p:cNvPr>
          <p:cNvGrpSpPr/>
          <p:nvPr/>
        </p:nvGrpSpPr>
        <p:grpSpPr>
          <a:xfrm>
            <a:off x="4427984" y="2651828"/>
            <a:ext cx="3594222" cy="856026"/>
            <a:chOff x="6019295" y="1171562"/>
            <a:chExt cx="5315404" cy="1318799"/>
          </a:xfrm>
        </p:grpSpPr>
        <p:sp>
          <p:nvSpPr>
            <p:cNvPr id="75" name="TextBox 49">
              <a:extLst>
                <a:ext uri="{FF2B5EF4-FFF2-40B4-BE49-F238E27FC236}">
                  <a16:creationId xmlns:a16="http://schemas.microsoft.com/office/drawing/2014/main" xmlns="" id="{65A0985B-6E96-4B68-96B7-CB9AEC3BCEE9}"/>
                </a:ext>
              </a:extLst>
            </p:cNvPr>
            <p:cNvSpPr txBox="1"/>
            <p:nvPr/>
          </p:nvSpPr>
          <p:spPr>
            <a:xfrm>
              <a:off x="6019295" y="1171562"/>
              <a:ext cx="4538853" cy="706681"/>
            </a:xfrm>
            <a:prstGeom prst="rect">
              <a:avLst/>
            </a:prstGeom>
            <a:noFill/>
          </p:spPr>
          <p:txBody>
            <a:bodyPr wrap="none" anchor="ctr">
              <a:normAutofit/>
            </a:bodyPr>
            <a:lstStyle/>
            <a:p>
              <a:r>
                <a:rPr lang="zh-CN" altLang="en-US" sz="1400" b="1" dirty="0">
                  <a:solidFill>
                    <a:schemeClr val="accent2"/>
                  </a:solidFill>
                </a:rPr>
                <a:t>顿悟思维</a:t>
              </a:r>
            </a:p>
          </p:txBody>
        </p:sp>
        <p:sp>
          <p:nvSpPr>
            <p:cNvPr id="77" name="Rectangle 50">
              <a:extLst>
                <a:ext uri="{FF2B5EF4-FFF2-40B4-BE49-F238E27FC236}">
                  <a16:creationId xmlns:a16="http://schemas.microsoft.com/office/drawing/2014/main" xmlns="" id="{EC640EBD-01B7-4B99-8610-82AD8C94CA08}"/>
                </a:ext>
              </a:extLst>
            </p:cNvPr>
            <p:cNvSpPr/>
            <p:nvPr/>
          </p:nvSpPr>
          <p:spPr>
            <a:xfrm>
              <a:off x="6019295" y="1665537"/>
              <a:ext cx="5315404" cy="824824"/>
            </a:xfrm>
            <a:prstGeom prst="rect">
              <a:avLst/>
            </a:prstGeom>
          </p:spPr>
          <p:txBody>
            <a:bodyPr wrap="square">
              <a:normAutofit/>
            </a:bodyPr>
            <a:lstStyle/>
            <a:p>
              <a:pPr>
                <a:lnSpc>
                  <a:spcPct val="120000"/>
                </a:lnSpc>
              </a:pPr>
              <a:r>
                <a:rPr lang="zh-CN" altLang="en-US" sz="1000" dirty="0">
                  <a:solidFill>
                    <a:schemeClr val="dk1">
                      <a:lumMod val="100000"/>
                    </a:schemeClr>
                  </a:solidFill>
                </a:rPr>
                <a:t>激活了双侧额叶、前扣带 回、颞叶、顶下小叶和小脑等脑区</a:t>
              </a:r>
            </a:p>
          </p:txBody>
        </p:sp>
      </p:grpSp>
      <p:grpSp>
        <p:nvGrpSpPr>
          <p:cNvPr id="65" name="Group 51">
            <a:extLst>
              <a:ext uri="{FF2B5EF4-FFF2-40B4-BE49-F238E27FC236}">
                <a16:creationId xmlns:a16="http://schemas.microsoft.com/office/drawing/2014/main" xmlns="" id="{2D5B0AC5-3017-469D-8828-F36C7E94BA2B}"/>
              </a:ext>
            </a:extLst>
          </p:cNvPr>
          <p:cNvGrpSpPr/>
          <p:nvPr/>
        </p:nvGrpSpPr>
        <p:grpSpPr>
          <a:xfrm>
            <a:off x="4427984" y="3501393"/>
            <a:ext cx="2946150" cy="582806"/>
            <a:chOff x="6019295" y="1303195"/>
            <a:chExt cx="4538853" cy="897874"/>
          </a:xfrm>
        </p:grpSpPr>
        <p:sp>
          <p:nvSpPr>
            <p:cNvPr id="73" name="TextBox 52">
              <a:extLst>
                <a:ext uri="{FF2B5EF4-FFF2-40B4-BE49-F238E27FC236}">
                  <a16:creationId xmlns:a16="http://schemas.microsoft.com/office/drawing/2014/main" xmlns="" id="{5A608F83-4AD7-4DD4-B343-9A0BB7663BC4}"/>
                </a:ext>
              </a:extLst>
            </p:cNvPr>
            <p:cNvSpPr txBox="1"/>
            <p:nvPr/>
          </p:nvSpPr>
          <p:spPr>
            <a:xfrm>
              <a:off x="6019295" y="1303195"/>
              <a:ext cx="4538853" cy="362343"/>
            </a:xfrm>
            <a:prstGeom prst="rect">
              <a:avLst/>
            </a:prstGeom>
            <a:noFill/>
          </p:spPr>
          <p:txBody>
            <a:bodyPr wrap="none" anchor="ctr">
              <a:noAutofit/>
            </a:bodyPr>
            <a:lstStyle/>
            <a:p>
              <a:r>
                <a:rPr lang="zh-CN" altLang="en-US" sz="1400" b="1" dirty="0">
                  <a:solidFill>
                    <a:schemeClr val="accent4"/>
                  </a:solidFill>
                </a:rPr>
                <a:t>创新设计</a:t>
              </a:r>
            </a:p>
          </p:txBody>
        </p:sp>
        <p:sp>
          <p:nvSpPr>
            <p:cNvPr id="74" name="Rectangle 53">
              <a:extLst>
                <a:ext uri="{FF2B5EF4-FFF2-40B4-BE49-F238E27FC236}">
                  <a16:creationId xmlns:a16="http://schemas.microsoft.com/office/drawing/2014/main" xmlns="" id="{4FAC1AC6-4CFF-495D-B9E9-2985BD2AC896}"/>
                </a:ext>
              </a:extLst>
            </p:cNvPr>
            <p:cNvSpPr/>
            <p:nvPr/>
          </p:nvSpPr>
          <p:spPr>
            <a:xfrm>
              <a:off x="6019295" y="1665538"/>
              <a:ext cx="4538853" cy="535531"/>
            </a:xfrm>
            <a:prstGeom prst="rect">
              <a:avLst/>
            </a:prstGeom>
          </p:spPr>
          <p:txBody>
            <a:bodyPr wrap="square">
              <a:normAutofit/>
            </a:bodyPr>
            <a:lstStyle/>
            <a:p>
              <a:pPr>
                <a:lnSpc>
                  <a:spcPct val="120000"/>
                </a:lnSpc>
              </a:pPr>
              <a:r>
                <a:rPr lang="zh-CN" altLang="en-US" sz="1000" dirty="0">
                  <a:solidFill>
                    <a:schemeClr val="dk1">
                      <a:lumMod val="100000"/>
                    </a:schemeClr>
                  </a:solidFill>
                </a:rPr>
                <a:t>多与颞叶、前扣带回、前额叶和丘脑有关</a:t>
              </a:r>
            </a:p>
          </p:txBody>
        </p:sp>
      </p:grpSp>
      <p:grpSp>
        <p:nvGrpSpPr>
          <p:cNvPr id="66" name="Group 54">
            <a:extLst>
              <a:ext uri="{FF2B5EF4-FFF2-40B4-BE49-F238E27FC236}">
                <a16:creationId xmlns:a16="http://schemas.microsoft.com/office/drawing/2014/main" xmlns="" id="{EB36FAAB-D82A-474E-9DD8-7D96A53662C9}"/>
              </a:ext>
            </a:extLst>
          </p:cNvPr>
          <p:cNvGrpSpPr/>
          <p:nvPr/>
        </p:nvGrpSpPr>
        <p:grpSpPr>
          <a:xfrm>
            <a:off x="4427984" y="4124297"/>
            <a:ext cx="2946150" cy="709032"/>
            <a:chOff x="6019295" y="1108730"/>
            <a:chExt cx="4538853" cy="1092339"/>
          </a:xfrm>
        </p:grpSpPr>
        <p:sp>
          <p:nvSpPr>
            <p:cNvPr id="71" name="TextBox 55">
              <a:extLst>
                <a:ext uri="{FF2B5EF4-FFF2-40B4-BE49-F238E27FC236}">
                  <a16:creationId xmlns:a16="http://schemas.microsoft.com/office/drawing/2014/main" xmlns="" id="{FAEA3400-7596-438C-9FEE-C995E3488F8D}"/>
                </a:ext>
              </a:extLst>
            </p:cNvPr>
            <p:cNvSpPr txBox="1"/>
            <p:nvPr/>
          </p:nvSpPr>
          <p:spPr>
            <a:xfrm>
              <a:off x="6019295" y="1108730"/>
              <a:ext cx="4538853" cy="714344"/>
            </a:xfrm>
            <a:prstGeom prst="rect">
              <a:avLst/>
            </a:prstGeom>
            <a:noFill/>
          </p:spPr>
          <p:txBody>
            <a:bodyPr wrap="none" anchor="ctr">
              <a:normAutofit/>
            </a:bodyPr>
            <a:lstStyle/>
            <a:p>
              <a:r>
                <a:rPr lang="zh-CN" altLang="en-US" sz="1400" b="1" dirty="0">
                  <a:solidFill>
                    <a:schemeClr val="accent5"/>
                  </a:solidFill>
                </a:rPr>
                <a:t>定势和批判思维</a:t>
              </a:r>
            </a:p>
          </p:txBody>
        </p:sp>
        <p:sp>
          <p:nvSpPr>
            <p:cNvPr id="72" name="Rectangle 56">
              <a:extLst>
                <a:ext uri="{FF2B5EF4-FFF2-40B4-BE49-F238E27FC236}">
                  <a16:creationId xmlns:a16="http://schemas.microsoft.com/office/drawing/2014/main" xmlns="" id="{825AB8B5-ED68-496D-B11B-48F6CF5F151F}"/>
                </a:ext>
              </a:extLst>
            </p:cNvPr>
            <p:cNvSpPr/>
            <p:nvPr/>
          </p:nvSpPr>
          <p:spPr>
            <a:xfrm>
              <a:off x="6019295" y="1665538"/>
              <a:ext cx="4538853" cy="535531"/>
            </a:xfrm>
            <a:prstGeom prst="rect">
              <a:avLst/>
            </a:prstGeom>
          </p:spPr>
          <p:txBody>
            <a:bodyPr wrap="square">
              <a:normAutofit fontScale="85000" lnSpcReduction="10000"/>
            </a:bodyPr>
            <a:lstStyle/>
            <a:p>
              <a:pPr>
                <a:lnSpc>
                  <a:spcPct val="120000"/>
                </a:lnSpc>
              </a:pPr>
              <a:r>
                <a:rPr lang="zh-CN" altLang="en-US" sz="1200" dirty="0">
                  <a:solidFill>
                    <a:schemeClr val="dk1">
                      <a:lumMod val="100000"/>
                    </a:schemeClr>
                  </a:solidFill>
                </a:rPr>
                <a:t>维则主要与右侧前额叶、前扣带回和丘脑有关</a:t>
              </a:r>
            </a:p>
          </p:txBody>
        </p:sp>
      </p:grpSp>
      <p:sp>
        <p:nvSpPr>
          <p:cNvPr id="109" name="Freeform: Shape 29">
            <a:extLst>
              <a:ext uri="{FF2B5EF4-FFF2-40B4-BE49-F238E27FC236}">
                <a16:creationId xmlns:a16="http://schemas.microsoft.com/office/drawing/2014/main" xmlns="" id="{EE7E85C9-D532-4914-A4B3-AE713338FD2E}"/>
              </a:ext>
            </a:extLst>
          </p:cNvPr>
          <p:cNvSpPr>
            <a:spLocks/>
          </p:cNvSpPr>
          <p:nvPr/>
        </p:nvSpPr>
        <p:spPr bwMode="auto">
          <a:xfrm>
            <a:off x="3476180" y="2939174"/>
            <a:ext cx="247344" cy="24740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45" y="434"/>
                </a:moveTo>
                <a:cubicBezTo>
                  <a:pt x="19000" y="276"/>
                  <a:pt x="19186" y="194"/>
                  <a:pt x="19399" y="194"/>
                </a:cubicBezTo>
                <a:cubicBezTo>
                  <a:pt x="19670" y="194"/>
                  <a:pt x="19900" y="332"/>
                  <a:pt x="20087" y="602"/>
                </a:cubicBezTo>
                <a:cubicBezTo>
                  <a:pt x="20165" y="716"/>
                  <a:pt x="20282" y="872"/>
                  <a:pt x="20432" y="1072"/>
                </a:cubicBezTo>
                <a:cubicBezTo>
                  <a:pt x="20586" y="1274"/>
                  <a:pt x="20733" y="1483"/>
                  <a:pt x="20880" y="1692"/>
                </a:cubicBezTo>
                <a:cubicBezTo>
                  <a:pt x="21024" y="1903"/>
                  <a:pt x="21147" y="2127"/>
                  <a:pt x="21252" y="2359"/>
                </a:cubicBezTo>
                <a:cubicBezTo>
                  <a:pt x="21357" y="2597"/>
                  <a:pt x="21411" y="2796"/>
                  <a:pt x="21411" y="2967"/>
                </a:cubicBezTo>
                <a:cubicBezTo>
                  <a:pt x="21411" y="3334"/>
                  <a:pt x="21298" y="3616"/>
                  <a:pt x="21071" y="3825"/>
                </a:cubicBezTo>
                <a:lnTo>
                  <a:pt x="2568" y="21376"/>
                </a:lnTo>
                <a:cubicBezTo>
                  <a:pt x="2408" y="21526"/>
                  <a:pt x="2227" y="21599"/>
                  <a:pt x="2017" y="21599"/>
                </a:cubicBezTo>
                <a:cubicBezTo>
                  <a:pt x="1725" y="21599"/>
                  <a:pt x="1495" y="21464"/>
                  <a:pt x="1324" y="21194"/>
                </a:cubicBezTo>
                <a:cubicBezTo>
                  <a:pt x="1248" y="21082"/>
                  <a:pt x="1128" y="20924"/>
                  <a:pt x="971" y="20724"/>
                </a:cubicBezTo>
                <a:cubicBezTo>
                  <a:pt x="817" y="20521"/>
                  <a:pt x="668" y="20316"/>
                  <a:pt x="528" y="20104"/>
                </a:cubicBezTo>
                <a:cubicBezTo>
                  <a:pt x="386" y="19893"/>
                  <a:pt x="261" y="19672"/>
                  <a:pt x="156" y="19443"/>
                </a:cubicBezTo>
                <a:cubicBezTo>
                  <a:pt x="51" y="19214"/>
                  <a:pt x="0" y="19008"/>
                  <a:pt x="0" y="18832"/>
                </a:cubicBezTo>
                <a:cubicBezTo>
                  <a:pt x="0" y="18465"/>
                  <a:pt x="115" y="18177"/>
                  <a:pt x="337" y="17971"/>
                </a:cubicBezTo>
                <a:lnTo>
                  <a:pt x="18845" y="434"/>
                </a:lnTo>
                <a:close/>
                <a:moveTo>
                  <a:pt x="4372" y="9154"/>
                </a:moveTo>
                <a:lnTo>
                  <a:pt x="2998" y="8634"/>
                </a:lnTo>
                <a:lnTo>
                  <a:pt x="4372" y="8126"/>
                </a:lnTo>
                <a:lnTo>
                  <a:pt x="4805" y="6484"/>
                </a:lnTo>
                <a:lnTo>
                  <a:pt x="5204" y="8126"/>
                </a:lnTo>
                <a:lnTo>
                  <a:pt x="6597" y="8634"/>
                </a:lnTo>
                <a:lnTo>
                  <a:pt x="5204" y="9154"/>
                </a:lnTo>
                <a:lnTo>
                  <a:pt x="4805" y="10800"/>
                </a:lnTo>
                <a:lnTo>
                  <a:pt x="4372" y="9154"/>
                </a:lnTo>
                <a:close/>
                <a:moveTo>
                  <a:pt x="7126" y="5329"/>
                </a:moveTo>
                <a:lnTo>
                  <a:pt x="4372" y="4316"/>
                </a:lnTo>
                <a:lnTo>
                  <a:pt x="7126" y="3317"/>
                </a:lnTo>
                <a:lnTo>
                  <a:pt x="7971" y="0"/>
                </a:lnTo>
                <a:lnTo>
                  <a:pt x="8810" y="3317"/>
                </a:lnTo>
                <a:lnTo>
                  <a:pt x="11565" y="4316"/>
                </a:lnTo>
                <a:lnTo>
                  <a:pt x="8810" y="5329"/>
                </a:lnTo>
                <a:lnTo>
                  <a:pt x="7971" y="8634"/>
                </a:lnTo>
                <a:lnTo>
                  <a:pt x="7126" y="5329"/>
                </a:lnTo>
                <a:close/>
                <a:moveTo>
                  <a:pt x="12412" y="2670"/>
                </a:moveTo>
                <a:lnTo>
                  <a:pt x="11041" y="2162"/>
                </a:lnTo>
                <a:lnTo>
                  <a:pt x="12412" y="1642"/>
                </a:lnTo>
                <a:lnTo>
                  <a:pt x="12845" y="0"/>
                </a:lnTo>
                <a:lnTo>
                  <a:pt x="13278" y="1642"/>
                </a:lnTo>
                <a:lnTo>
                  <a:pt x="14637" y="2162"/>
                </a:lnTo>
                <a:lnTo>
                  <a:pt x="13278" y="2670"/>
                </a:lnTo>
                <a:lnTo>
                  <a:pt x="12845" y="4316"/>
                </a:lnTo>
                <a:lnTo>
                  <a:pt x="12412" y="2670"/>
                </a:lnTo>
                <a:close/>
                <a:moveTo>
                  <a:pt x="20498" y="2993"/>
                </a:moveTo>
                <a:lnTo>
                  <a:pt x="19399" y="1289"/>
                </a:lnTo>
                <a:lnTo>
                  <a:pt x="15070" y="5385"/>
                </a:lnTo>
                <a:lnTo>
                  <a:pt x="16172" y="7086"/>
                </a:lnTo>
                <a:lnTo>
                  <a:pt x="20498" y="2993"/>
                </a:lnTo>
                <a:close/>
                <a:moveTo>
                  <a:pt x="21599" y="9154"/>
                </a:moveTo>
                <a:lnTo>
                  <a:pt x="20229" y="9674"/>
                </a:lnTo>
                <a:lnTo>
                  <a:pt x="19807" y="11320"/>
                </a:lnTo>
                <a:lnTo>
                  <a:pt x="19374" y="9674"/>
                </a:lnTo>
                <a:lnTo>
                  <a:pt x="18001" y="9154"/>
                </a:lnTo>
                <a:lnTo>
                  <a:pt x="19374" y="8661"/>
                </a:lnTo>
                <a:lnTo>
                  <a:pt x="19807" y="7004"/>
                </a:lnTo>
                <a:lnTo>
                  <a:pt x="20229" y="8661"/>
                </a:lnTo>
                <a:lnTo>
                  <a:pt x="21599" y="9154"/>
                </a:lnTo>
                <a:close/>
              </a:path>
            </a:pathLst>
          </a:custGeom>
          <a:solidFill>
            <a:schemeClr val="bg1"/>
          </a:solidFill>
          <a:ln>
            <a:noFill/>
          </a:ln>
          <a:effectLst/>
        </p:spPr>
        <p:txBody>
          <a:bodyPr anchor="ctr"/>
          <a:lstStyle/>
          <a:p>
            <a:pPr algn="ctr"/>
            <a:endParaRPr/>
          </a:p>
        </p:txBody>
      </p:sp>
      <p:sp>
        <p:nvSpPr>
          <p:cNvPr id="110" name="Freeform: Shape 29">
            <a:extLst>
              <a:ext uri="{FF2B5EF4-FFF2-40B4-BE49-F238E27FC236}">
                <a16:creationId xmlns:a16="http://schemas.microsoft.com/office/drawing/2014/main" xmlns="" id="{3ADC0E3A-998A-4083-AB24-396163465368}"/>
              </a:ext>
            </a:extLst>
          </p:cNvPr>
          <p:cNvSpPr>
            <a:spLocks/>
          </p:cNvSpPr>
          <p:nvPr/>
        </p:nvSpPr>
        <p:spPr bwMode="auto">
          <a:xfrm>
            <a:off x="3476180" y="3669091"/>
            <a:ext cx="247344" cy="24740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45" y="434"/>
                </a:moveTo>
                <a:cubicBezTo>
                  <a:pt x="19000" y="276"/>
                  <a:pt x="19186" y="194"/>
                  <a:pt x="19399" y="194"/>
                </a:cubicBezTo>
                <a:cubicBezTo>
                  <a:pt x="19670" y="194"/>
                  <a:pt x="19900" y="332"/>
                  <a:pt x="20087" y="602"/>
                </a:cubicBezTo>
                <a:cubicBezTo>
                  <a:pt x="20165" y="716"/>
                  <a:pt x="20282" y="872"/>
                  <a:pt x="20432" y="1072"/>
                </a:cubicBezTo>
                <a:cubicBezTo>
                  <a:pt x="20586" y="1274"/>
                  <a:pt x="20733" y="1483"/>
                  <a:pt x="20880" y="1692"/>
                </a:cubicBezTo>
                <a:cubicBezTo>
                  <a:pt x="21024" y="1903"/>
                  <a:pt x="21147" y="2127"/>
                  <a:pt x="21252" y="2359"/>
                </a:cubicBezTo>
                <a:cubicBezTo>
                  <a:pt x="21357" y="2597"/>
                  <a:pt x="21411" y="2796"/>
                  <a:pt x="21411" y="2967"/>
                </a:cubicBezTo>
                <a:cubicBezTo>
                  <a:pt x="21411" y="3334"/>
                  <a:pt x="21298" y="3616"/>
                  <a:pt x="21071" y="3825"/>
                </a:cubicBezTo>
                <a:lnTo>
                  <a:pt x="2568" y="21376"/>
                </a:lnTo>
                <a:cubicBezTo>
                  <a:pt x="2408" y="21526"/>
                  <a:pt x="2227" y="21599"/>
                  <a:pt x="2017" y="21599"/>
                </a:cubicBezTo>
                <a:cubicBezTo>
                  <a:pt x="1725" y="21599"/>
                  <a:pt x="1495" y="21464"/>
                  <a:pt x="1324" y="21194"/>
                </a:cubicBezTo>
                <a:cubicBezTo>
                  <a:pt x="1248" y="21082"/>
                  <a:pt x="1128" y="20924"/>
                  <a:pt x="971" y="20724"/>
                </a:cubicBezTo>
                <a:cubicBezTo>
                  <a:pt x="817" y="20521"/>
                  <a:pt x="668" y="20316"/>
                  <a:pt x="528" y="20104"/>
                </a:cubicBezTo>
                <a:cubicBezTo>
                  <a:pt x="386" y="19893"/>
                  <a:pt x="261" y="19672"/>
                  <a:pt x="156" y="19443"/>
                </a:cubicBezTo>
                <a:cubicBezTo>
                  <a:pt x="51" y="19214"/>
                  <a:pt x="0" y="19008"/>
                  <a:pt x="0" y="18832"/>
                </a:cubicBezTo>
                <a:cubicBezTo>
                  <a:pt x="0" y="18465"/>
                  <a:pt x="115" y="18177"/>
                  <a:pt x="337" y="17971"/>
                </a:cubicBezTo>
                <a:lnTo>
                  <a:pt x="18845" y="434"/>
                </a:lnTo>
                <a:close/>
                <a:moveTo>
                  <a:pt x="4372" y="9154"/>
                </a:moveTo>
                <a:lnTo>
                  <a:pt x="2998" y="8634"/>
                </a:lnTo>
                <a:lnTo>
                  <a:pt x="4372" y="8126"/>
                </a:lnTo>
                <a:lnTo>
                  <a:pt x="4805" y="6484"/>
                </a:lnTo>
                <a:lnTo>
                  <a:pt x="5204" y="8126"/>
                </a:lnTo>
                <a:lnTo>
                  <a:pt x="6597" y="8634"/>
                </a:lnTo>
                <a:lnTo>
                  <a:pt x="5204" y="9154"/>
                </a:lnTo>
                <a:lnTo>
                  <a:pt x="4805" y="10800"/>
                </a:lnTo>
                <a:lnTo>
                  <a:pt x="4372" y="9154"/>
                </a:lnTo>
                <a:close/>
                <a:moveTo>
                  <a:pt x="7126" y="5329"/>
                </a:moveTo>
                <a:lnTo>
                  <a:pt x="4372" y="4316"/>
                </a:lnTo>
                <a:lnTo>
                  <a:pt x="7126" y="3317"/>
                </a:lnTo>
                <a:lnTo>
                  <a:pt x="7971" y="0"/>
                </a:lnTo>
                <a:lnTo>
                  <a:pt x="8810" y="3317"/>
                </a:lnTo>
                <a:lnTo>
                  <a:pt x="11565" y="4316"/>
                </a:lnTo>
                <a:lnTo>
                  <a:pt x="8810" y="5329"/>
                </a:lnTo>
                <a:lnTo>
                  <a:pt x="7971" y="8634"/>
                </a:lnTo>
                <a:lnTo>
                  <a:pt x="7126" y="5329"/>
                </a:lnTo>
                <a:close/>
                <a:moveTo>
                  <a:pt x="12412" y="2670"/>
                </a:moveTo>
                <a:lnTo>
                  <a:pt x="11041" y="2162"/>
                </a:lnTo>
                <a:lnTo>
                  <a:pt x="12412" y="1642"/>
                </a:lnTo>
                <a:lnTo>
                  <a:pt x="12845" y="0"/>
                </a:lnTo>
                <a:lnTo>
                  <a:pt x="13278" y="1642"/>
                </a:lnTo>
                <a:lnTo>
                  <a:pt x="14637" y="2162"/>
                </a:lnTo>
                <a:lnTo>
                  <a:pt x="13278" y="2670"/>
                </a:lnTo>
                <a:lnTo>
                  <a:pt x="12845" y="4316"/>
                </a:lnTo>
                <a:lnTo>
                  <a:pt x="12412" y="2670"/>
                </a:lnTo>
                <a:close/>
                <a:moveTo>
                  <a:pt x="20498" y="2993"/>
                </a:moveTo>
                <a:lnTo>
                  <a:pt x="19399" y="1289"/>
                </a:lnTo>
                <a:lnTo>
                  <a:pt x="15070" y="5385"/>
                </a:lnTo>
                <a:lnTo>
                  <a:pt x="16172" y="7086"/>
                </a:lnTo>
                <a:lnTo>
                  <a:pt x="20498" y="2993"/>
                </a:lnTo>
                <a:close/>
                <a:moveTo>
                  <a:pt x="21599" y="9154"/>
                </a:moveTo>
                <a:lnTo>
                  <a:pt x="20229" y="9674"/>
                </a:lnTo>
                <a:lnTo>
                  <a:pt x="19807" y="11320"/>
                </a:lnTo>
                <a:lnTo>
                  <a:pt x="19374" y="9674"/>
                </a:lnTo>
                <a:lnTo>
                  <a:pt x="18001" y="9154"/>
                </a:lnTo>
                <a:lnTo>
                  <a:pt x="19374" y="8661"/>
                </a:lnTo>
                <a:lnTo>
                  <a:pt x="19807" y="7004"/>
                </a:lnTo>
                <a:lnTo>
                  <a:pt x="20229" y="8661"/>
                </a:lnTo>
                <a:lnTo>
                  <a:pt x="21599" y="9154"/>
                </a:lnTo>
                <a:close/>
              </a:path>
            </a:pathLst>
          </a:custGeom>
          <a:solidFill>
            <a:schemeClr val="bg1"/>
          </a:solidFill>
          <a:ln>
            <a:noFill/>
          </a:ln>
          <a:effectLst/>
        </p:spPr>
        <p:txBody>
          <a:bodyPr anchor="ctr"/>
          <a:lstStyle/>
          <a:p>
            <a:pPr algn="ctr"/>
            <a:endParaRPr/>
          </a:p>
        </p:txBody>
      </p:sp>
      <p:sp>
        <p:nvSpPr>
          <p:cNvPr id="111" name="Freeform: Shape 29">
            <a:extLst>
              <a:ext uri="{FF2B5EF4-FFF2-40B4-BE49-F238E27FC236}">
                <a16:creationId xmlns:a16="http://schemas.microsoft.com/office/drawing/2014/main" xmlns="" id="{7C5A1665-CBAE-47F0-8D97-2BE6F9126774}"/>
              </a:ext>
            </a:extLst>
          </p:cNvPr>
          <p:cNvSpPr>
            <a:spLocks/>
          </p:cNvSpPr>
          <p:nvPr/>
        </p:nvSpPr>
        <p:spPr bwMode="auto">
          <a:xfrm>
            <a:off x="3476180" y="4466791"/>
            <a:ext cx="247344" cy="24740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45" y="434"/>
                </a:moveTo>
                <a:cubicBezTo>
                  <a:pt x="19000" y="276"/>
                  <a:pt x="19186" y="194"/>
                  <a:pt x="19399" y="194"/>
                </a:cubicBezTo>
                <a:cubicBezTo>
                  <a:pt x="19670" y="194"/>
                  <a:pt x="19900" y="332"/>
                  <a:pt x="20087" y="602"/>
                </a:cubicBezTo>
                <a:cubicBezTo>
                  <a:pt x="20165" y="716"/>
                  <a:pt x="20282" y="872"/>
                  <a:pt x="20432" y="1072"/>
                </a:cubicBezTo>
                <a:cubicBezTo>
                  <a:pt x="20586" y="1274"/>
                  <a:pt x="20733" y="1483"/>
                  <a:pt x="20880" y="1692"/>
                </a:cubicBezTo>
                <a:cubicBezTo>
                  <a:pt x="21024" y="1903"/>
                  <a:pt x="21147" y="2127"/>
                  <a:pt x="21252" y="2359"/>
                </a:cubicBezTo>
                <a:cubicBezTo>
                  <a:pt x="21357" y="2597"/>
                  <a:pt x="21411" y="2796"/>
                  <a:pt x="21411" y="2967"/>
                </a:cubicBezTo>
                <a:cubicBezTo>
                  <a:pt x="21411" y="3334"/>
                  <a:pt x="21298" y="3616"/>
                  <a:pt x="21071" y="3825"/>
                </a:cubicBezTo>
                <a:lnTo>
                  <a:pt x="2568" y="21376"/>
                </a:lnTo>
                <a:cubicBezTo>
                  <a:pt x="2408" y="21526"/>
                  <a:pt x="2227" y="21599"/>
                  <a:pt x="2017" y="21599"/>
                </a:cubicBezTo>
                <a:cubicBezTo>
                  <a:pt x="1725" y="21599"/>
                  <a:pt x="1495" y="21464"/>
                  <a:pt x="1324" y="21194"/>
                </a:cubicBezTo>
                <a:cubicBezTo>
                  <a:pt x="1248" y="21082"/>
                  <a:pt x="1128" y="20924"/>
                  <a:pt x="971" y="20724"/>
                </a:cubicBezTo>
                <a:cubicBezTo>
                  <a:pt x="817" y="20521"/>
                  <a:pt x="668" y="20316"/>
                  <a:pt x="528" y="20104"/>
                </a:cubicBezTo>
                <a:cubicBezTo>
                  <a:pt x="386" y="19893"/>
                  <a:pt x="261" y="19672"/>
                  <a:pt x="156" y="19443"/>
                </a:cubicBezTo>
                <a:cubicBezTo>
                  <a:pt x="51" y="19214"/>
                  <a:pt x="0" y="19008"/>
                  <a:pt x="0" y="18832"/>
                </a:cubicBezTo>
                <a:cubicBezTo>
                  <a:pt x="0" y="18465"/>
                  <a:pt x="115" y="18177"/>
                  <a:pt x="337" y="17971"/>
                </a:cubicBezTo>
                <a:lnTo>
                  <a:pt x="18845" y="434"/>
                </a:lnTo>
                <a:close/>
                <a:moveTo>
                  <a:pt x="4372" y="9154"/>
                </a:moveTo>
                <a:lnTo>
                  <a:pt x="2998" y="8634"/>
                </a:lnTo>
                <a:lnTo>
                  <a:pt x="4372" y="8126"/>
                </a:lnTo>
                <a:lnTo>
                  <a:pt x="4805" y="6484"/>
                </a:lnTo>
                <a:lnTo>
                  <a:pt x="5204" y="8126"/>
                </a:lnTo>
                <a:lnTo>
                  <a:pt x="6597" y="8634"/>
                </a:lnTo>
                <a:lnTo>
                  <a:pt x="5204" y="9154"/>
                </a:lnTo>
                <a:lnTo>
                  <a:pt x="4805" y="10800"/>
                </a:lnTo>
                <a:lnTo>
                  <a:pt x="4372" y="9154"/>
                </a:lnTo>
                <a:close/>
                <a:moveTo>
                  <a:pt x="7126" y="5329"/>
                </a:moveTo>
                <a:lnTo>
                  <a:pt x="4372" y="4316"/>
                </a:lnTo>
                <a:lnTo>
                  <a:pt x="7126" y="3317"/>
                </a:lnTo>
                <a:lnTo>
                  <a:pt x="7971" y="0"/>
                </a:lnTo>
                <a:lnTo>
                  <a:pt x="8810" y="3317"/>
                </a:lnTo>
                <a:lnTo>
                  <a:pt x="11565" y="4316"/>
                </a:lnTo>
                <a:lnTo>
                  <a:pt x="8810" y="5329"/>
                </a:lnTo>
                <a:lnTo>
                  <a:pt x="7971" y="8634"/>
                </a:lnTo>
                <a:lnTo>
                  <a:pt x="7126" y="5329"/>
                </a:lnTo>
                <a:close/>
                <a:moveTo>
                  <a:pt x="12412" y="2670"/>
                </a:moveTo>
                <a:lnTo>
                  <a:pt x="11041" y="2162"/>
                </a:lnTo>
                <a:lnTo>
                  <a:pt x="12412" y="1642"/>
                </a:lnTo>
                <a:lnTo>
                  <a:pt x="12845" y="0"/>
                </a:lnTo>
                <a:lnTo>
                  <a:pt x="13278" y="1642"/>
                </a:lnTo>
                <a:lnTo>
                  <a:pt x="14637" y="2162"/>
                </a:lnTo>
                <a:lnTo>
                  <a:pt x="13278" y="2670"/>
                </a:lnTo>
                <a:lnTo>
                  <a:pt x="12845" y="4316"/>
                </a:lnTo>
                <a:lnTo>
                  <a:pt x="12412" y="2670"/>
                </a:lnTo>
                <a:close/>
                <a:moveTo>
                  <a:pt x="20498" y="2993"/>
                </a:moveTo>
                <a:lnTo>
                  <a:pt x="19399" y="1289"/>
                </a:lnTo>
                <a:lnTo>
                  <a:pt x="15070" y="5385"/>
                </a:lnTo>
                <a:lnTo>
                  <a:pt x="16172" y="7086"/>
                </a:lnTo>
                <a:lnTo>
                  <a:pt x="20498" y="2993"/>
                </a:lnTo>
                <a:close/>
                <a:moveTo>
                  <a:pt x="21599" y="9154"/>
                </a:moveTo>
                <a:lnTo>
                  <a:pt x="20229" y="9674"/>
                </a:lnTo>
                <a:lnTo>
                  <a:pt x="19807" y="11320"/>
                </a:lnTo>
                <a:lnTo>
                  <a:pt x="19374" y="9674"/>
                </a:lnTo>
                <a:lnTo>
                  <a:pt x="18001" y="9154"/>
                </a:lnTo>
                <a:lnTo>
                  <a:pt x="19374" y="8661"/>
                </a:lnTo>
                <a:lnTo>
                  <a:pt x="19807" y="7004"/>
                </a:lnTo>
                <a:lnTo>
                  <a:pt x="20229" y="8661"/>
                </a:lnTo>
                <a:lnTo>
                  <a:pt x="21599" y="9154"/>
                </a:lnTo>
                <a:close/>
              </a:path>
            </a:pathLst>
          </a:custGeom>
          <a:solidFill>
            <a:schemeClr val="bg1"/>
          </a:solidFill>
          <a:ln>
            <a:noFill/>
          </a:ln>
          <a:effectLst/>
        </p:spPr>
        <p:txBody>
          <a:bodyPr anchor="ctr"/>
          <a:lstStyle/>
          <a:p>
            <a:pPr algn="ctr"/>
            <a:endParaRPr/>
          </a:p>
        </p:txBody>
      </p:sp>
      <p:cxnSp>
        <p:nvCxnSpPr>
          <p:cNvPr id="36" name="Straight Connector 37">
            <a:extLst>
              <a:ext uri="{FF2B5EF4-FFF2-40B4-BE49-F238E27FC236}">
                <a16:creationId xmlns:a16="http://schemas.microsoft.com/office/drawing/2014/main" xmlns="" id="{C431B69B-CFAA-4797-974F-740D0A14E05E}"/>
              </a:ext>
            </a:extLst>
          </p:cNvPr>
          <p:cNvCxnSpPr>
            <a:cxnSpLocks/>
          </p:cNvCxnSpPr>
          <p:nvPr/>
        </p:nvCxnSpPr>
        <p:spPr>
          <a:xfrm>
            <a:off x="4493814" y="2571750"/>
            <a:ext cx="3030514" cy="0"/>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58">
            <a:extLst>
              <a:ext uri="{FF2B5EF4-FFF2-40B4-BE49-F238E27FC236}">
                <a16:creationId xmlns:a16="http://schemas.microsoft.com/office/drawing/2014/main" xmlns="" id="{C45CAD54-B1EC-4143-A41B-A9A8DCE38787}"/>
              </a:ext>
            </a:extLst>
          </p:cNvPr>
          <p:cNvCxnSpPr>
            <a:cxnSpLocks/>
          </p:cNvCxnSpPr>
          <p:nvPr/>
        </p:nvCxnSpPr>
        <p:spPr>
          <a:xfrm>
            <a:off x="4493814" y="3291830"/>
            <a:ext cx="3416636" cy="0"/>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59">
            <a:extLst>
              <a:ext uri="{FF2B5EF4-FFF2-40B4-BE49-F238E27FC236}">
                <a16:creationId xmlns:a16="http://schemas.microsoft.com/office/drawing/2014/main" xmlns="" id="{6643BD8E-AF1D-43A2-907E-5C100907C780}"/>
              </a:ext>
            </a:extLst>
          </p:cNvPr>
          <p:cNvCxnSpPr>
            <a:cxnSpLocks/>
          </p:cNvCxnSpPr>
          <p:nvPr/>
        </p:nvCxnSpPr>
        <p:spPr>
          <a:xfrm>
            <a:off x="4493814" y="4083918"/>
            <a:ext cx="2310434" cy="0"/>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3107899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第一PPT模板网-WWW.1PPT.COM"/>
  <p:tag name="ISPRING_SCORM_RATE_SLIDES" val="0"/>
  <p:tag name="ISPRING_SCORM_RATE_QUIZZES" val="0"/>
  <p:tag name="ISPRING_SCORM_PASSING_SCORE" val="0.000000"/>
  <p:tag name="ISPRING_ULTRA_SCORM_COURSE_ID" val="D0752931-FA41-460D-A5C9-20ABD289CA81"/>
  <p:tag name="ISPRING_SCORM_ENDPOINT" val="&lt;endpoint&gt;&lt;enable&gt;0&lt;/enable&gt;&lt;lrs&gt;http://&lt;/lrs&gt;&lt;auth&gt;0&lt;/auth&gt;&lt;login&gt;&lt;/login&gt;&lt;password&gt;&lt;/password&gt;&lt;key&gt;&lt;/key&gt;&lt;name&gt;&lt;/name&gt;&lt;email&gt;&lt;/email&gt;&lt;/endpoint&gt;&#10;"/>
  <p:tag name="ISPRINGONLINEFOLDERID" val="0"/>
  <p:tag name="ISPRINGONLINEFOLDERPATH" val="Content List"/>
  <p:tag name="ISPRINGCLOUDFOLDERID" val="0"/>
  <p:tag name="ISPRINGCLOUDFOLDERPATH" val="Repository"/>
  <p:tag name="ISPRING_OUTPUT_FOLDER" val="G:\第十批待发作品\288117"/>
  <p:tag name="ISPRING_FIRST_PUBLISH" val="1"/>
</p:tagLst>
</file>

<file path=ppt/theme/theme1.xml><?xml version="1.0" encoding="utf-8"?>
<a:theme xmlns:a="http://schemas.openxmlformats.org/drawingml/2006/main" name="第一PPT，www.1ppt.com">
  <a:themeElements>
    <a:clrScheme name="自定义 237">
      <a:dk1>
        <a:srgbClr val="000000"/>
      </a:dk1>
      <a:lt1>
        <a:srgbClr val="FFFFFF"/>
      </a:lt1>
      <a:dk2>
        <a:srgbClr val="778495"/>
      </a:dk2>
      <a:lt2>
        <a:srgbClr val="F0F0F0"/>
      </a:lt2>
      <a:accent1>
        <a:srgbClr val="F76911"/>
      </a:accent1>
      <a:accent2>
        <a:srgbClr val="F8A724"/>
      </a:accent2>
      <a:accent3>
        <a:srgbClr val="F76911"/>
      </a:accent3>
      <a:accent4>
        <a:srgbClr val="F8A724"/>
      </a:accent4>
      <a:accent5>
        <a:srgbClr val="F76911"/>
      </a:accent5>
      <a:accent6>
        <a:srgbClr val="F8A724"/>
      </a:accent6>
      <a:hlink>
        <a:srgbClr val="76C8D2"/>
      </a:hlink>
      <a:folHlink>
        <a:srgbClr val="D2A37C"/>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1200" dirty="0" smtClean="0">
            <a:solidFill>
              <a:schemeClr val="tx1">
                <a:lumMod val="75000"/>
                <a:lumOff val="25000"/>
              </a:schemeClr>
            </a:solidFill>
            <a:latin typeface="微软雅黑" panose="020B0503020204020204" pitchFamily="34" charset="-122"/>
            <a:ea typeface="微软雅黑" panose="020B0503020204020204" pitchFamily="34" charset="-122"/>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自定义 237">
    <a:dk1>
      <a:srgbClr val="000000"/>
    </a:dk1>
    <a:lt1>
      <a:srgbClr val="FFFFFF"/>
    </a:lt1>
    <a:dk2>
      <a:srgbClr val="778495"/>
    </a:dk2>
    <a:lt2>
      <a:srgbClr val="F0F0F0"/>
    </a:lt2>
    <a:accent1>
      <a:srgbClr val="F76911"/>
    </a:accent1>
    <a:accent2>
      <a:srgbClr val="F8A724"/>
    </a:accent2>
    <a:accent3>
      <a:srgbClr val="F76911"/>
    </a:accent3>
    <a:accent4>
      <a:srgbClr val="F8A724"/>
    </a:accent4>
    <a:accent5>
      <a:srgbClr val="F76911"/>
    </a:accent5>
    <a:accent6>
      <a:srgbClr val="F8A724"/>
    </a:accent6>
    <a:hlink>
      <a:srgbClr val="76C8D2"/>
    </a:hlink>
    <a:folHlink>
      <a:srgbClr val="D2A37C"/>
    </a:folHlink>
  </a:clrScheme>
</a:themeOverride>
</file>

<file path=ppt/theme/themeOverride2.xml><?xml version="1.0" encoding="utf-8"?>
<a:themeOverride xmlns:a="http://schemas.openxmlformats.org/drawingml/2006/main">
  <a:clrScheme name="自定义 237">
    <a:dk1>
      <a:srgbClr val="000000"/>
    </a:dk1>
    <a:lt1>
      <a:srgbClr val="FFFFFF"/>
    </a:lt1>
    <a:dk2>
      <a:srgbClr val="778495"/>
    </a:dk2>
    <a:lt2>
      <a:srgbClr val="F0F0F0"/>
    </a:lt2>
    <a:accent1>
      <a:srgbClr val="F76911"/>
    </a:accent1>
    <a:accent2>
      <a:srgbClr val="F8A724"/>
    </a:accent2>
    <a:accent3>
      <a:srgbClr val="F76911"/>
    </a:accent3>
    <a:accent4>
      <a:srgbClr val="F8A724"/>
    </a:accent4>
    <a:accent5>
      <a:srgbClr val="F76911"/>
    </a:accent5>
    <a:accent6>
      <a:srgbClr val="F8A724"/>
    </a:accent6>
    <a:hlink>
      <a:srgbClr val="76C8D2"/>
    </a:hlink>
    <a:folHlink>
      <a:srgbClr val="D2A37C"/>
    </a:folHlink>
  </a:clrScheme>
</a:themeOverride>
</file>

<file path=docProps/app.xml><?xml version="1.0" encoding="utf-8"?>
<Properties xmlns="http://schemas.openxmlformats.org/officeDocument/2006/extended-properties" xmlns:vt="http://schemas.openxmlformats.org/officeDocument/2006/docPropsVTypes">
  <TotalTime>8082</TotalTime>
  <Words>3406</Words>
  <Application>Microsoft Office PowerPoint</Application>
  <PresentationFormat>全屏显示(16:9)</PresentationFormat>
  <Paragraphs>226</Paragraphs>
  <Slides>28</Slides>
  <Notes>28</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28</vt:i4>
      </vt:variant>
    </vt:vector>
  </HeadingPairs>
  <TitlesOfParts>
    <vt:vector size="34" baseType="lpstr">
      <vt:lpstr>inpin heiti</vt:lpstr>
      <vt:lpstr>宋体</vt:lpstr>
      <vt:lpstr>微软雅黑</vt:lpstr>
      <vt:lpstr>Arial</vt:lpstr>
      <vt:lpstr>Calibri</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user</dc:creator>
  <cp:keywords>第一PPT模板网-WWW.1PPT.COM</cp:keywords>
  <cp:lastModifiedBy>范美琳</cp:lastModifiedBy>
  <cp:revision>436</cp:revision>
  <dcterms:created xsi:type="dcterms:W3CDTF">2015-12-11T17:46:17Z</dcterms:created>
  <dcterms:modified xsi:type="dcterms:W3CDTF">2020-10-13T08:38:24Z</dcterms:modified>
</cp:coreProperties>
</file>