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359" r:id="rId2"/>
    <p:sldId id="322" r:id="rId3"/>
    <p:sldId id="471" r:id="rId4"/>
    <p:sldId id="528" r:id="rId5"/>
    <p:sldId id="621" r:id="rId6"/>
    <p:sldId id="631" r:id="rId7"/>
    <p:sldId id="622" r:id="rId8"/>
    <p:sldId id="632" r:id="rId9"/>
    <p:sldId id="623" r:id="rId10"/>
    <p:sldId id="625" r:id="rId11"/>
    <p:sldId id="633" r:id="rId12"/>
    <p:sldId id="611" r:id="rId13"/>
    <p:sldId id="634" r:id="rId14"/>
    <p:sldId id="635" r:id="rId15"/>
    <p:sldId id="636" r:id="rId16"/>
    <p:sldId id="637" r:id="rId17"/>
    <p:sldId id="638" r:id="rId18"/>
    <p:sldId id="626" r:id="rId19"/>
    <p:sldId id="628" r:id="rId20"/>
    <p:sldId id="627" r:id="rId21"/>
    <p:sldId id="629" r:id="rId22"/>
    <p:sldId id="630" r:id="rId23"/>
  </p:sldIdLst>
  <p:sldSz cx="9144000" cy="5143500" type="screen16x9"/>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32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A724"/>
    <a:srgbClr val="F76911"/>
    <a:srgbClr val="FDE5BF"/>
    <a:srgbClr val="CC9900"/>
    <a:srgbClr val="DAB392"/>
    <a:srgbClr val="76C8D2"/>
    <a:srgbClr val="D2A37C"/>
    <a:srgbClr val="C871A6"/>
    <a:srgbClr val="0581BE"/>
    <a:srgbClr val="0617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14" autoAdjust="0"/>
    <p:restoredTop sz="95244" autoAdjust="0"/>
  </p:normalViewPr>
  <p:slideViewPr>
    <p:cSldViewPr>
      <p:cViewPr varScale="1">
        <p:scale>
          <a:sx n="114" d="100"/>
          <a:sy n="114" d="100"/>
        </p:scale>
        <p:origin x="677" y="82"/>
      </p:cViewPr>
      <p:guideLst>
        <p:guide pos="2880"/>
        <p:guide orient="horz" pos="3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2020/10/11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2020/10/11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extLst>
      <p:ext uri="{BB962C8B-B14F-4D97-AF65-F5344CB8AC3E}">
        <p14:creationId xmlns:p14="http://schemas.microsoft.com/office/powerpoint/2010/main" val="3010231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10</a:t>
            </a:fld>
            <a:endParaRPr lang="zh-CN" altLang="en-US"/>
          </a:p>
        </p:txBody>
      </p:sp>
    </p:spTree>
    <p:extLst>
      <p:ext uri="{BB962C8B-B14F-4D97-AF65-F5344CB8AC3E}">
        <p14:creationId xmlns:p14="http://schemas.microsoft.com/office/powerpoint/2010/main" val="20633114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extLst>
      <p:ext uri="{BB962C8B-B14F-4D97-AF65-F5344CB8AC3E}">
        <p14:creationId xmlns:p14="http://schemas.microsoft.com/office/powerpoint/2010/main" val="12659012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extLst>
      <p:ext uri="{BB962C8B-B14F-4D97-AF65-F5344CB8AC3E}">
        <p14:creationId xmlns:p14="http://schemas.microsoft.com/office/powerpoint/2010/main" val="2999821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extLst>
      <p:ext uri="{BB962C8B-B14F-4D97-AF65-F5344CB8AC3E}">
        <p14:creationId xmlns:p14="http://schemas.microsoft.com/office/powerpoint/2010/main" val="1547130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extLst>
      <p:ext uri="{BB962C8B-B14F-4D97-AF65-F5344CB8AC3E}">
        <p14:creationId xmlns:p14="http://schemas.microsoft.com/office/powerpoint/2010/main" val="6627555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extLst>
      <p:ext uri="{BB962C8B-B14F-4D97-AF65-F5344CB8AC3E}">
        <p14:creationId xmlns:p14="http://schemas.microsoft.com/office/powerpoint/2010/main" val="35472244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extLst>
      <p:ext uri="{BB962C8B-B14F-4D97-AF65-F5344CB8AC3E}">
        <p14:creationId xmlns:p14="http://schemas.microsoft.com/office/powerpoint/2010/main" val="1095892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39174028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18</a:t>
            </a:fld>
            <a:endParaRPr lang="zh-CN" altLang="en-US"/>
          </a:p>
        </p:txBody>
      </p:sp>
    </p:spTree>
    <p:extLst>
      <p:ext uri="{BB962C8B-B14F-4D97-AF65-F5344CB8AC3E}">
        <p14:creationId xmlns:p14="http://schemas.microsoft.com/office/powerpoint/2010/main" val="22951594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19</a:t>
            </a:fld>
            <a:endParaRPr lang="zh-CN" altLang="en-US"/>
          </a:p>
        </p:txBody>
      </p:sp>
    </p:spTree>
    <p:extLst>
      <p:ext uri="{BB962C8B-B14F-4D97-AF65-F5344CB8AC3E}">
        <p14:creationId xmlns:p14="http://schemas.microsoft.com/office/powerpoint/2010/main" val="1302967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extLst>
      <p:ext uri="{BB962C8B-B14F-4D97-AF65-F5344CB8AC3E}">
        <p14:creationId xmlns:p14="http://schemas.microsoft.com/office/powerpoint/2010/main" val="40851438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21</a:t>
            </a:fld>
            <a:endParaRPr lang="zh-CN" altLang="en-US"/>
          </a:p>
        </p:txBody>
      </p:sp>
    </p:spTree>
    <p:extLst>
      <p:ext uri="{BB962C8B-B14F-4D97-AF65-F5344CB8AC3E}">
        <p14:creationId xmlns:p14="http://schemas.microsoft.com/office/powerpoint/2010/main" val="31238374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1438983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extLst>
      <p:ext uri="{BB962C8B-B14F-4D97-AF65-F5344CB8AC3E}">
        <p14:creationId xmlns:p14="http://schemas.microsoft.com/office/powerpoint/2010/main" val="3992795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1617618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62873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extLst>
      <p:ext uri="{BB962C8B-B14F-4D97-AF65-F5344CB8AC3E}">
        <p14:creationId xmlns:p14="http://schemas.microsoft.com/office/powerpoint/2010/main" val="39523444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3857021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8</a:t>
            </a:fld>
            <a:endParaRPr lang="zh-CN" altLang="en-US"/>
          </a:p>
        </p:txBody>
      </p:sp>
    </p:spTree>
    <p:extLst>
      <p:ext uri="{BB962C8B-B14F-4D97-AF65-F5344CB8AC3E}">
        <p14:creationId xmlns:p14="http://schemas.microsoft.com/office/powerpoint/2010/main" val="140037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extLst>
      <p:ext uri="{BB962C8B-B14F-4D97-AF65-F5344CB8AC3E}">
        <p14:creationId xmlns:p14="http://schemas.microsoft.com/office/powerpoint/2010/main" val="3308096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2020/10/11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2020/10/11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email">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2020/10/11</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7" name="矩形 6">
            <a:extLst>
              <a:ext uri="{FF2B5EF4-FFF2-40B4-BE49-F238E27FC236}">
                <a16:creationId xmlns:a16="http://schemas.microsoft.com/office/drawing/2014/main" id="{726F7441-D702-43EF-AEE3-E205BA617283}"/>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60" r:id="rId2"/>
    <p:sldLayoutId id="2147483661" r:id="rId3"/>
    <p:sldLayoutId id="2147483654" r:id="rId4"/>
    <p:sldLayoutId id="2147483655" r:id="rId5"/>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blip>
          <a:srcRect/>
          <a:stretch>
            <a:fillRect t="-3000" b="-3000"/>
          </a:stretch>
        </a:blipFill>
        <a:effectLst/>
      </p:bgPr>
    </p:bg>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C4B9E70B-D621-47E5-906D-4E166E508837}"/>
              </a:ext>
            </a:extLst>
          </p:cNvPr>
          <p:cNvSpPr>
            <a:spLocks/>
          </p:cNvSpPr>
          <p:nvPr/>
        </p:nvSpPr>
        <p:spPr bwMode="auto">
          <a:xfrm>
            <a:off x="1774969" y="775643"/>
            <a:ext cx="2094268" cy="2371344"/>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 name="组合 1">
            <a:extLst>
              <a:ext uri="{FF2B5EF4-FFF2-40B4-BE49-F238E27FC236}">
                <a16:creationId xmlns:a16="http://schemas.microsoft.com/office/drawing/2014/main" id="{F950A6DA-97B1-4B66-8468-20A25D3C211D}"/>
              </a:ext>
            </a:extLst>
          </p:cNvPr>
          <p:cNvGrpSpPr/>
          <p:nvPr/>
        </p:nvGrpSpPr>
        <p:grpSpPr>
          <a:xfrm>
            <a:off x="1240035" y="848773"/>
            <a:ext cx="2792060" cy="3165622"/>
            <a:chOff x="1240035" y="848773"/>
            <a:chExt cx="2792060" cy="3165622"/>
          </a:xfrm>
        </p:grpSpPr>
        <p:sp>
          <p:nvSpPr>
            <p:cNvPr id="7" name="Freeform 6">
              <a:extLst>
                <a:ext uri="{FF2B5EF4-FFF2-40B4-BE49-F238E27FC236}">
                  <a16:creationId xmlns:a16="http://schemas.microsoft.com/office/drawing/2014/main" id="{AB6B0800-05A8-40F5-987D-9ACE7DAF812A}"/>
                </a:ext>
              </a:extLst>
            </p:cNvPr>
            <p:cNvSpPr>
              <a:spLocks/>
            </p:cNvSpPr>
            <p:nvPr/>
          </p:nvSpPr>
          <p:spPr bwMode="auto">
            <a:xfrm>
              <a:off x="1240035" y="848773"/>
              <a:ext cx="2792060" cy="3165622"/>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0">
              <a:blip r:embed="rId5" cstate="email"/>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Freeform 7">
              <a:extLst>
                <a:ext uri="{FF2B5EF4-FFF2-40B4-BE49-F238E27FC236}">
                  <a16:creationId xmlns:a16="http://schemas.microsoft.com/office/drawing/2014/main" id="{188A26DD-AB31-4FF7-808F-D34498D86D7A}"/>
                </a:ext>
              </a:extLst>
            </p:cNvPr>
            <p:cNvSpPr>
              <a:spLocks/>
            </p:cNvSpPr>
            <p:nvPr/>
          </p:nvSpPr>
          <p:spPr bwMode="auto">
            <a:xfrm>
              <a:off x="1354953" y="990928"/>
              <a:ext cx="2562225" cy="2882900"/>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3" name="组合 2">
            <a:extLst>
              <a:ext uri="{FF2B5EF4-FFF2-40B4-BE49-F238E27FC236}">
                <a16:creationId xmlns:a16="http://schemas.microsoft.com/office/drawing/2014/main" id="{EEA1B176-2A04-4F77-B219-D0CE6FA8CEE4}"/>
              </a:ext>
            </a:extLst>
          </p:cNvPr>
          <p:cNvGrpSpPr/>
          <p:nvPr/>
        </p:nvGrpSpPr>
        <p:grpSpPr>
          <a:xfrm>
            <a:off x="959665" y="1964065"/>
            <a:ext cx="828675" cy="935038"/>
            <a:chOff x="959665" y="1964065"/>
            <a:chExt cx="828675" cy="935038"/>
          </a:xfrm>
        </p:grpSpPr>
        <p:sp>
          <p:nvSpPr>
            <p:cNvPr id="11" name="Freeform 8">
              <a:extLst>
                <a:ext uri="{FF2B5EF4-FFF2-40B4-BE49-F238E27FC236}">
                  <a16:creationId xmlns:a16="http://schemas.microsoft.com/office/drawing/2014/main" id="{85F8B9E5-F279-490B-AA1A-4681815725D0}"/>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Freeform 9">
              <a:extLst>
                <a:ext uri="{FF2B5EF4-FFF2-40B4-BE49-F238E27FC236}">
                  <a16:creationId xmlns:a16="http://schemas.microsoft.com/office/drawing/2014/main" id="{55EAA086-F557-4242-87BB-23DDD1240949}"/>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Freeform 10">
              <a:extLst>
                <a:ext uri="{FF2B5EF4-FFF2-40B4-BE49-F238E27FC236}">
                  <a16:creationId xmlns:a16="http://schemas.microsoft.com/office/drawing/2014/main" id="{2498509E-4B90-4BD5-9195-4FCA04299C4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Freeform 11">
              <a:extLst>
                <a:ext uri="{FF2B5EF4-FFF2-40B4-BE49-F238E27FC236}">
                  <a16:creationId xmlns:a16="http://schemas.microsoft.com/office/drawing/2014/main" id="{CC1AB0A2-4B51-45C3-B331-2F15252A93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Freeform 5">
            <a:extLst>
              <a:ext uri="{FF2B5EF4-FFF2-40B4-BE49-F238E27FC236}">
                <a16:creationId xmlns:a16="http://schemas.microsoft.com/office/drawing/2014/main" id="{1E01CFC1-08C0-4185-A83C-6B13D7AAE3F3}"/>
              </a:ext>
            </a:extLst>
          </p:cNvPr>
          <p:cNvSpPr>
            <a:spLocks/>
          </p:cNvSpPr>
          <p:nvPr/>
        </p:nvSpPr>
        <p:spPr bwMode="auto">
          <a:xfrm flipH="1">
            <a:off x="2568174" y="-637331"/>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noFill/>
          <a:ln>
            <a:solidFill>
              <a:srgbClr val="F76911"/>
            </a:solid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Freeform 5">
            <a:extLst>
              <a:ext uri="{FF2B5EF4-FFF2-40B4-BE49-F238E27FC236}">
                <a16:creationId xmlns:a16="http://schemas.microsoft.com/office/drawing/2014/main" id="{544872F1-3879-4D76-8D64-9DA315FBC146}"/>
              </a:ext>
            </a:extLst>
          </p:cNvPr>
          <p:cNvSpPr>
            <a:spLocks/>
          </p:cNvSpPr>
          <p:nvPr/>
        </p:nvSpPr>
        <p:spPr bwMode="auto">
          <a:xfrm>
            <a:off x="4769966" y="-1316682"/>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5">
            <a:extLst>
              <a:ext uri="{FF2B5EF4-FFF2-40B4-BE49-F238E27FC236}">
                <a16:creationId xmlns:a16="http://schemas.microsoft.com/office/drawing/2014/main" id="{8FDAD97A-E218-43E4-83DA-F8EEDE507D69}"/>
              </a:ext>
            </a:extLst>
          </p:cNvPr>
          <p:cNvSpPr>
            <a:spLocks/>
          </p:cNvSpPr>
          <p:nvPr/>
        </p:nvSpPr>
        <p:spPr bwMode="auto">
          <a:xfrm flipH="1">
            <a:off x="1524343" y="3638078"/>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TextBox 7">
            <a:extLst>
              <a:ext uri="{FF2B5EF4-FFF2-40B4-BE49-F238E27FC236}">
                <a16:creationId xmlns:a16="http://schemas.microsoft.com/office/drawing/2014/main" id="{58029CC1-9F2C-49EB-A611-48DCA6D8ECB9}"/>
              </a:ext>
            </a:extLst>
          </p:cNvPr>
          <p:cNvSpPr>
            <a:spLocks noChangeArrowheads="1"/>
          </p:cNvSpPr>
          <p:nvPr/>
        </p:nvSpPr>
        <p:spPr bwMode="auto">
          <a:xfrm>
            <a:off x="4059876" y="1517179"/>
            <a:ext cx="4221842" cy="1846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6000" b="1" dirty="0">
                <a:solidFill>
                  <a:srgbClr val="F76911"/>
                </a:solidFill>
                <a:latin typeface="+mj-ea"/>
                <a:ea typeface="+mj-ea"/>
                <a:cs typeface="+mn-ea"/>
                <a:sym typeface="inpin heiti" panose="00000500000000000000" pitchFamily="2" charset="-122"/>
              </a:rPr>
              <a:t>大学生心理</a:t>
            </a:r>
            <a:endParaRPr lang="en-US" altLang="zh-CN" sz="6000" b="1" dirty="0">
              <a:solidFill>
                <a:srgbClr val="F76911"/>
              </a:solidFill>
              <a:latin typeface="+mj-ea"/>
              <a:ea typeface="+mj-ea"/>
              <a:cs typeface="+mn-ea"/>
              <a:sym typeface="inpin heiti" panose="00000500000000000000" pitchFamily="2" charset="-122"/>
            </a:endParaRPr>
          </a:p>
          <a:p>
            <a:pPr>
              <a:defRPr/>
            </a:pPr>
            <a:r>
              <a:rPr lang="zh-CN" altLang="en-US" sz="6000" b="1" dirty="0">
                <a:solidFill>
                  <a:srgbClr val="F76911"/>
                </a:solidFill>
                <a:latin typeface="+mj-ea"/>
                <a:ea typeface="+mj-ea"/>
                <a:cs typeface="+mn-ea"/>
                <a:sym typeface="inpin heiti" panose="00000500000000000000" pitchFamily="2" charset="-122"/>
              </a:rPr>
              <a:t>健康教育</a:t>
            </a:r>
            <a:endParaRPr lang="en-US" altLang="zh-CN" sz="6000" b="1" dirty="0">
              <a:solidFill>
                <a:srgbClr val="F76911"/>
              </a:solidFill>
              <a:latin typeface="+mj-ea"/>
              <a:ea typeface="+mj-ea"/>
              <a:cs typeface="+mn-ea"/>
              <a:sym typeface="inpin heiti" panose="00000500000000000000" pitchFamily="2" charset="-122"/>
            </a:endParaRPr>
          </a:p>
        </p:txBody>
      </p:sp>
      <p:sp>
        <p:nvSpPr>
          <p:cNvPr id="27" name="Freeform 5">
            <a:extLst>
              <a:ext uri="{FF2B5EF4-FFF2-40B4-BE49-F238E27FC236}">
                <a16:creationId xmlns:a16="http://schemas.microsoft.com/office/drawing/2014/main" id="{00C6367B-417A-4D5E-B834-F91BFAEA130D}"/>
              </a:ext>
            </a:extLst>
          </p:cNvPr>
          <p:cNvSpPr>
            <a:spLocks/>
          </p:cNvSpPr>
          <p:nvPr/>
        </p:nvSpPr>
        <p:spPr bwMode="auto">
          <a:xfrm flipH="1">
            <a:off x="7785730" y="3331217"/>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 name="矩形 4"/>
          <p:cNvSpPr/>
          <p:nvPr/>
        </p:nvSpPr>
        <p:spPr>
          <a:xfrm>
            <a:off x="7039978" y="2862786"/>
            <a:ext cx="1348446" cy="461665"/>
          </a:xfrm>
          <a:prstGeom prst="rect">
            <a:avLst/>
          </a:prstGeom>
        </p:spPr>
        <p:txBody>
          <a:bodyPr wrap="none">
            <a:spAutoFit/>
          </a:bodyPr>
          <a:lstStyle/>
          <a:p>
            <a:pPr algn="ctr">
              <a:defRPr/>
            </a:pPr>
            <a:r>
              <a:rPr lang="en-US" altLang="zh-CN" sz="2400" b="1" dirty="0">
                <a:solidFill>
                  <a:srgbClr val="F76911"/>
                </a:solidFill>
                <a:latin typeface="+mj-ea"/>
                <a:cs typeface="+mn-ea"/>
                <a:sym typeface="inpin heiti" panose="00000500000000000000" pitchFamily="2" charset="-122"/>
              </a:rPr>
              <a:t>(</a:t>
            </a:r>
            <a:r>
              <a:rPr lang="zh-CN" altLang="en-US" sz="2400" b="1" dirty="0">
                <a:solidFill>
                  <a:srgbClr val="F76911"/>
                </a:solidFill>
                <a:latin typeface="+mj-ea"/>
                <a:cs typeface="+mn-ea"/>
                <a:sym typeface="inpin heiti" panose="00000500000000000000" pitchFamily="2" charset="-122"/>
              </a:rPr>
              <a:t>第三版</a:t>
            </a:r>
            <a:r>
              <a:rPr lang="en-US" altLang="zh-CN" sz="2400" b="1" dirty="0">
                <a:solidFill>
                  <a:srgbClr val="F76911"/>
                </a:solidFill>
                <a:latin typeface="+mj-ea"/>
                <a:cs typeface="+mn-ea"/>
                <a:sym typeface="inpin heiti" panose="00000500000000000000" pitchFamily="2" charset="-122"/>
              </a:rPr>
              <a:t>)</a:t>
            </a:r>
            <a:endParaRPr lang="zh-CN" altLang="en-US" sz="2400" b="1" dirty="0">
              <a:latin typeface="+mj-ea"/>
              <a:cs typeface="+mn-ea"/>
              <a:sym typeface="inpin heiti" panose="00000500000000000000" pitchFamily="2" charset="-122"/>
            </a:endParaRPr>
          </a:p>
        </p:txBody>
      </p:sp>
    </p:spTree>
    <p:extLst>
      <p:ext uri="{BB962C8B-B14F-4D97-AF65-F5344CB8AC3E}">
        <p14:creationId xmlns:p14="http://schemas.microsoft.com/office/powerpoint/2010/main" val="10480654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6000">
                                          <p:cBhvr additive="base">
                                            <p:cTn id="7" dur="500" fill="hold"/>
                                            <p:tgtEl>
                                              <p:spTgt spid="6"/>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6000">
                                          <p:cBhvr additive="base">
                                            <p:cTn id="11" dur="1000" fill="hold"/>
                                            <p:tgtEl>
                                              <p:spTgt spid="2"/>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6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56000">
                                          <p:cBhvr additive="base">
                                            <p:cTn id="15" dur="1000" fill="hold"/>
                                            <p:tgtEl>
                                              <p:spTgt spid="3"/>
                                            </p:tgtEl>
                                            <p:attrNameLst>
                                              <p:attrName>ppt_x</p:attrName>
                                            </p:attrNameLst>
                                          </p:cBhvr>
                                          <p:tavLst>
                                            <p:tav tm="0">
                                              <p:val>
                                                <p:strVal val="0-#ppt_w/2"/>
                                              </p:val>
                                            </p:tav>
                                            <p:tav tm="100000">
                                              <p:val>
                                                <p:strVal val="#ppt_x"/>
                                              </p:val>
                                            </p:tav>
                                          </p:tavLst>
                                        </p:anim>
                                        <p:anim calcmode="lin" valueType="num" p14:bounceEnd="56000">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AD7D4813-F17D-4602-AD46-0260F64A76F4}"/>
              </a:ext>
            </a:extLst>
          </p:cNvPr>
          <p:cNvSpPr/>
          <p:nvPr/>
        </p:nvSpPr>
        <p:spPr>
          <a:xfrm>
            <a:off x="1511660" y="2211710"/>
            <a:ext cx="6120680" cy="1099337"/>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焦虑及其理论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60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二、焦虑的有关理论</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2843808" y="521031"/>
            <a:ext cx="63001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8" name="Group 24">
            <a:extLst>
              <a:ext uri="{FF2B5EF4-FFF2-40B4-BE49-F238E27FC236}">
                <a16:creationId xmlns:a16="http://schemas.microsoft.com/office/drawing/2014/main" id="{9C131E56-CE0F-4D38-BAFC-99AB67D1974F}"/>
              </a:ext>
            </a:extLst>
          </p:cNvPr>
          <p:cNvGrpSpPr/>
          <p:nvPr/>
        </p:nvGrpSpPr>
        <p:grpSpPr>
          <a:xfrm>
            <a:off x="2817146" y="1888860"/>
            <a:ext cx="3509708" cy="645699"/>
            <a:chOff x="2952560" y="1708610"/>
            <a:chExt cx="1976360" cy="546100"/>
          </a:xfrm>
        </p:grpSpPr>
        <p:sp>
          <p:nvSpPr>
            <p:cNvPr id="41" name="Rectangle 16">
              <a:extLst>
                <a:ext uri="{FF2B5EF4-FFF2-40B4-BE49-F238E27FC236}">
                  <a16:creationId xmlns:a16="http://schemas.microsoft.com/office/drawing/2014/main" id="{BAB1AD9B-D3C3-4AA2-9E93-9283CD0B6C59}"/>
                </a:ext>
              </a:extLst>
            </p:cNvPr>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2" name="Freeform: Shape 17">
              <a:extLst>
                <a:ext uri="{FF2B5EF4-FFF2-40B4-BE49-F238E27FC236}">
                  <a16:creationId xmlns:a16="http://schemas.microsoft.com/office/drawing/2014/main" id="{74EE24C6-074A-4CCE-A90F-D0D64D8C0CEA}"/>
                </a:ext>
              </a:extLst>
            </p:cNvPr>
            <p:cNvSpPr>
              <a:spLocks/>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Freeform: Shape 18">
              <a:extLst>
                <a:ext uri="{FF2B5EF4-FFF2-40B4-BE49-F238E27FC236}">
                  <a16:creationId xmlns:a16="http://schemas.microsoft.com/office/drawing/2014/main" id="{A04EE6F5-FE35-432D-89D5-0C17CCEE6BAC}"/>
                </a:ext>
              </a:extLst>
            </p:cNvPr>
            <p:cNvSpPr>
              <a:spLocks/>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Freeform: Shape 19">
              <a:extLst>
                <a:ext uri="{FF2B5EF4-FFF2-40B4-BE49-F238E27FC236}">
                  <a16:creationId xmlns:a16="http://schemas.microsoft.com/office/drawing/2014/main" id="{001DDFAE-FF35-4D92-9C71-FB61B38F3CD9}"/>
                </a:ext>
              </a:extLst>
            </p:cNvPr>
            <p:cNvSpPr>
              <a:spLocks/>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Freeform: Shape 20">
              <a:extLst>
                <a:ext uri="{FF2B5EF4-FFF2-40B4-BE49-F238E27FC236}">
                  <a16:creationId xmlns:a16="http://schemas.microsoft.com/office/drawing/2014/main" id="{D0E44DD7-F81C-4CF3-AE9B-2694E1DA344F}"/>
                </a:ext>
              </a:extLst>
            </p:cNvPr>
            <p:cNvSpPr>
              <a:spLocks/>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Freeform: Shape 21">
              <a:extLst>
                <a:ext uri="{FF2B5EF4-FFF2-40B4-BE49-F238E27FC236}">
                  <a16:creationId xmlns:a16="http://schemas.microsoft.com/office/drawing/2014/main" id="{58900DD2-9D82-4E09-BAAC-B15BC95EC651}"/>
                </a:ext>
              </a:extLst>
            </p:cNvPr>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rmAutofit/>
            </a:bodyPr>
            <a:lstStyle/>
            <a:p>
              <a:pPr algn="ctr"/>
              <a:r>
                <a:rPr lang="zh-CN" altLang="en-US" sz="1600" b="1" dirty="0"/>
                <a:t>认知心理学的观点</a:t>
              </a:r>
            </a:p>
          </p:txBody>
        </p:sp>
      </p:grpSp>
      <p:sp>
        <p:nvSpPr>
          <p:cNvPr id="17" name="文本框 16">
            <a:extLst>
              <a:ext uri="{FF2B5EF4-FFF2-40B4-BE49-F238E27FC236}">
                <a16:creationId xmlns:a16="http://schemas.microsoft.com/office/drawing/2014/main" id="{EBE658D6-226F-4875-B67F-8DBB42A6D2E6}"/>
              </a:ext>
            </a:extLst>
          </p:cNvPr>
          <p:cNvSpPr txBox="1"/>
          <p:nvPr/>
        </p:nvSpPr>
        <p:spPr>
          <a:xfrm>
            <a:off x="1835696" y="2608940"/>
            <a:ext cx="5544616" cy="523220"/>
          </a:xfrm>
          <a:prstGeom prst="rect">
            <a:avLst/>
          </a:prstGeom>
          <a:noFill/>
        </p:spPr>
        <p:txBody>
          <a:bodyPr wrap="square">
            <a:spAutoFit/>
          </a:bodyPr>
          <a:lstStyle/>
          <a:p>
            <a:r>
              <a:rPr lang="zh-CN" altLang="en-US" sz="1400" dirty="0">
                <a:solidFill>
                  <a:schemeClr val="tx1">
                    <a:lumMod val="50000"/>
                    <a:lumOff val="50000"/>
                  </a:schemeClr>
                </a:solidFill>
              </a:rPr>
              <a:t>认知心理学派认为，情绪与行为的发生，一定要通过认知的中介作用，而不是通过环境 刺激直接产生。</a:t>
            </a:r>
          </a:p>
        </p:txBody>
      </p:sp>
    </p:spTree>
    <p:extLst>
      <p:ext uri="{BB962C8B-B14F-4D97-AF65-F5344CB8AC3E}">
        <p14:creationId xmlns:p14="http://schemas.microsoft.com/office/powerpoint/2010/main" val="99522739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焦虑及其理论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60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二、焦虑的有关理论</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2843808" y="521031"/>
            <a:ext cx="63001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8" name="矩形 17">
            <a:extLst>
              <a:ext uri="{FF2B5EF4-FFF2-40B4-BE49-F238E27FC236}">
                <a16:creationId xmlns:a16="http://schemas.microsoft.com/office/drawing/2014/main" id="{3F29BCB6-E5F9-4A16-9EB6-22EE1049BED1}"/>
              </a:ext>
            </a:extLst>
          </p:cNvPr>
          <p:cNvSpPr/>
          <p:nvPr/>
        </p:nvSpPr>
        <p:spPr>
          <a:xfrm>
            <a:off x="1511660" y="2211710"/>
            <a:ext cx="6120680" cy="977818"/>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Group 24">
            <a:extLst>
              <a:ext uri="{FF2B5EF4-FFF2-40B4-BE49-F238E27FC236}">
                <a16:creationId xmlns:a16="http://schemas.microsoft.com/office/drawing/2014/main" id="{FAAA490D-92EC-45F1-8EA4-BD21B08AE311}"/>
              </a:ext>
            </a:extLst>
          </p:cNvPr>
          <p:cNvGrpSpPr/>
          <p:nvPr/>
        </p:nvGrpSpPr>
        <p:grpSpPr>
          <a:xfrm>
            <a:off x="2817146" y="1888859"/>
            <a:ext cx="3509708" cy="645699"/>
            <a:chOff x="2952560" y="1708610"/>
            <a:chExt cx="1976360" cy="546100"/>
          </a:xfrm>
        </p:grpSpPr>
        <p:sp>
          <p:nvSpPr>
            <p:cNvPr id="20" name="Rectangle 16">
              <a:extLst>
                <a:ext uri="{FF2B5EF4-FFF2-40B4-BE49-F238E27FC236}">
                  <a16:creationId xmlns:a16="http://schemas.microsoft.com/office/drawing/2014/main" id="{94DCD74A-CE4B-48CC-AC22-BC6A5291DB10}"/>
                </a:ext>
              </a:extLst>
            </p:cNvPr>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1" name="Freeform: Shape 17">
              <a:extLst>
                <a:ext uri="{FF2B5EF4-FFF2-40B4-BE49-F238E27FC236}">
                  <a16:creationId xmlns:a16="http://schemas.microsoft.com/office/drawing/2014/main" id="{0A60AE16-480C-484B-BA11-2BD896FBE4D3}"/>
                </a:ext>
              </a:extLst>
            </p:cNvPr>
            <p:cNvSpPr>
              <a:spLocks/>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18">
              <a:extLst>
                <a:ext uri="{FF2B5EF4-FFF2-40B4-BE49-F238E27FC236}">
                  <a16:creationId xmlns:a16="http://schemas.microsoft.com/office/drawing/2014/main" id="{0F123CB8-05FF-4B8F-8720-17F1490C62B1}"/>
                </a:ext>
              </a:extLst>
            </p:cNvPr>
            <p:cNvSpPr>
              <a:spLocks/>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 name="Freeform: Shape 19">
              <a:extLst>
                <a:ext uri="{FF2B5EF4-FFF2-40B4-BE49-F238E27FC236}">
                  <a16:creationId xmlns:a16="http://schemas.microsoft.com/office/drawing/2014/main" id="{B49D5D1D-959D-4822-970B-AB255564F665}"/>
                </a:ext>
              </a:extLst>
            </p:cNvPr>
            <p:cNvSpPr>
              <a:spLocks/>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 name="Freeform: Shape 20">
              <a:extLst>
                <a:ext uri="{FF2B5EF4-FFF2-40B4-BE49-F238E27FC236}">
                  <a16:creationId xmlns:a16="http://schemas.microsoft.com/office/drawing/2014/main" id="{B0C284D5-F229-4FA8-A84A-27EE1F3F4E3F}"/>
                </a:ext>
              </a:extLst>
            </p:cNvPr>
            <p:cNvSpPr>
              <a:spLocks/>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 name="Freeform: Shape 21">
              <a:extLst>
                <a:ext uri="{FF2B5EF4-FFF2-40B4-BE49-F238E27FC236}">
                  <a16:creationId xmlns:a16="http://schemas.microsoft.com/office/drawing/2014/main" id="{235815B2-D975-4524-A711-84DE48D7F7BF}"/>
                </a:ext>
              </a:extLst>
            </p:cNvPr>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rmAutofit/>
            </a:bodyPr>
            <a:lstStyle/>
            <a:p>
              <a:pPr algn="ctr"/>
              <a:r>
                <a:rPr lang="zh-CN" altLang="en-US" sz="1600" b="1" dirty="0"/>
                <a:t>生理学的观点</a:t>
              </a:r>
            </a:p>
          </p:txBody>
        </p:sp>
      </p:grpSp>
      <p:sp>
        <p:nvSpPr>
          <p:cNvPr id="26" name="文本框 25">
            <a:extLst>
              <a:ext uri="{FF2B5EF4-FFF2-40B4-BE49-F238E27FC236}">
                <a16:creationId xmlns:a16="http://schemas.microsoft.com/office/drawing/2014/main" id="{F0F75A3B-4CC3-4F9A-A48F-49A68C6695EF}"/>
              </a:ext>
            </a:extLst>
          </p:cNvPr>
          <p:cNvSpPr txBox="1"/>
          <p:nvPr/>
        </p:nvSpPr>
        <p:spPr>
          <a:xfrm>
            <a:off x="1835696" y="2608939"/>
            <a:ext cx="5544616" cy="307777"/>
          </a:xfrm>
          <a:prstGeom prst="rect">
            <a:avLst/>
          </a:prstGeom>
          <a:noFill/>
        </p:spPr>
        <p:txBody>
          <a:bodyPr wrap="square">
            <a:spAutoFit/>
          </a:bodyPr>
          <a:lstStyle/>
          <a:p>
            <a:r>
              <a:rPr lang="zh-CN" altLang="en-US" sz="1400" dirty="0">
                <a:solidFill>
                  <a:schemeClr val="tx1">
                    <a:lumMod val="50000"/>
                    <a:lumOff val="50000"/>
                  </a:schemeClr>
                </a:solidFill>
              </a:rPr>
              <a:t>近年来神经生物学研究发现焦虑的产生与许多神经递质有关。</a:t>
            </a:r>
          </a:p>
        </p:txBody>
      </p:sp>
    </p:spTree>
    <p:extLst>
      <p:ext uri="{BB962C8B-B14F-4D97-AF65-F5344CB8AC3E}">
        <p14:creationId xmlns:p14="http://schemas.microsoft.com/office/powerpoint/2010/main" val="125764132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大学生的焦虑表现</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75557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一、大学生焦虑的特点</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4" name="Freeform: Shape 2">
            <a:extLst>
              <a:ext uri="{FF2B5EF4-FFF2-40B4-BE49-F238E27FC236}">
                <a16:creationId xmlns:a16="http://schemas.microsoft.com/office/drawing/2014/main" id="{2B978ED7-2C5C-4342-A7E4-6D8F72E2DC9F}"/>
              </a:ext>
            </a:extLst>
          </p:cNvPr>
          <p:cNvSpPr>
            <a:spLocks/>
          </p:cNvSpPr>
          <p:nvPr/>
        </p:nvSpPr>
        <p:spPr bwMode="auto">
          <a:xfrm rot="10800000">
            <a:off x="4071800" y="2626143"/>
            <a:ext cx="914083" cy="9140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1"/>
                </a:moveTo>
                <a:cubicBezTo>
                  <a:pt x="21600" y="4836"/>
                  <a:pt x="16765" y="0"/>
                  <a:pt x="10799" y="0"/>
                </a:cubicBezTo>
                <a:cubicBezTo>
                  <a:pt x="4834" y="0"/>
                  <a:pt x="0" y="4836"/>
                  <a:pt x="0" y="10801"/>
                </a:cubicBezTo>
                <a:lnTo>
                  <a:pt x="10799" y="21600"/>
                </a:lnTo>
                <a:cubicBezTo>
                  <a:pt x="10799" y="21600"/>
                  <a:pt x="21600" y="10801"/>
                  <a:pt x="21600" y="10801"/>
                </a:cubicBezTo>
                <a:close/>
              </a:path>
            </a:pathLst>
          </a:custGeom>
          <a:solidFill>
            <a:schemeClr val="accent4"/>
          </a:solidFill>
          <a:ln>
            <a:noFill/>
          </a:ln>
          <a:effectLst/>
        </p:spPr>
        <p:txBody>
          <a:bodyPr anchor="ctr"/>
          <a:lstStyle/>
          <a:p>
            <a:pPr algn="ctr"/>
            <a:endParaRPr/>
          </a:p>
        </p:txBody>
      </p:sp>
      <p:sp>
        <p:nvSpPr>
          <p:cNvPr id="25" name="Freeform: Shape 3">
            <a:extLst>
              <a:ext uri="{FF2B5EF4-FFF2-40B4-BE49-F238E27FC236}">
                <a16:creationId xmlns:a16="http://schemas.microsoft.com/office/drawing/2014/main" id="{95969307-9DF9-4E70-85A6-03564C17E587}"/>
              </a:ext>
            </a:extLst>
          </p:cNvPr>
          <p:cNvSpPr>
            <a:spLocks/>
          </p:cNvSpPr>
          <p:nvPr/>
        </p:nvSpPr>
        <p:spPr bwMode="auto">
          <a:xfrm rot="10800000">
            <a:off x="3396197" y="2159142"/>
            <a:ext cx="901910" cy="902463"/>
          </a:xfrm>
          <a:custGeom>
            <a:avLst/>
            <a:gdLst>
              <a:gd name="T0" fmla="*/ 10167 w 20334"/>
              <a:gd name="T1" fmla="+- 0 11433 1266"/>
              <a:gd name="T2" fmla="*/ 11433 h 20334"/>
              <a:gd name="T3" fmla="*/ 10167 w 20334"/>
              <a:gd name="T4" fmla="+- 0 11433 1266"/>
              <a:gd name="T5" fmla="*/ 11433 h 20334"/>
              <a:gd name="T6" fmla="*/ 10167 w 20334"/>
              <a:gd name="T7" fmla="+- 0 11433 1266"/>
              <a:gd name="T8" fmla="*/ 11433 h 20334"/>
              <a:gd name="T9" fmla="*/ 10167 w 20334"/>
              <a:gd name="T10" fmla="+- 0 11433 1266"/>
              <a:gd name="T11" fmla="*/ 11433 h 20334"/>
            </a:gdLst>
            <a:ahLst/>
            <a:cxnLst>
              <a:cxn ang="0">
                <a:pos x="T0" y="T2"/>
              </a:cxn>
              <a:cxn ang="0">
                <a:pos x="T3" y="T5"/>
              </a:cxn>
              <a:cxn ang="0">
                <a:pos x="T6" y="T8"/>
              </a:cxn>
              <a:cxn ang="0">
                <a:pos x="T9" y="T11"/>
              </a:cxn>
            </a:cxnLst>
            <a:rect l="0" t="0" r="r" b="b"/>
            <a:pathLst>
              <a:path w="20334" h="20334">
                <a:moveTo>
                  <a:pt x="13129" y="20333"/>
                </a:moveTo>
                <a:cubicBezTo>
                  <a:pt x="18604" y="18555"/>
                  <a:pt x="21600" y="12677"/>
                  <a:pt x="19821" y="7203"/>
                </a:cubicBezTo>
                <a:cubicBezTo>
                  <a:pt x="18042" y="1729"/>
                  <a:pt x="12162" y="-1266"/>
                  <a:pt x="6688" y="512"/>
                </a:cubicBezTo>
                <a:lnTo>
                  <a:pt x="0" y="13641"/>
                </a:lnTo>
                <a:cubicBezTo>
                  <a:pt x="0" y="13641"/>
                  <a:pt x="13129" y="20333"/>
                  <a:pt x="13129" y="20333"/>
                </a:cubicBezTo>
                <a:close/>
              </a:path>
            </a:pathLst>
          </a:custGeom>
          <a:solidFill>
            <a:schemeClr val="accent5"/>
          </a:solidFill>
          <a:ln>
            <a:noFill/>
          </a:ln>
          <a:effectLst/>
        </p:spPr>
        <p:txBody>
          <a:bodyPr anchor="ctr"/>
          <a:lstStyle/>
          <a:p>
            <a:pPr algn="ctr"/>
            <a:endParaRPr/>
          </a:p>
        </p:txBody>
      </p:sp>
      <p:sp>
        <p:nvSpPr>
          <p:cNvPr id="26" name="Freeform: Shape 4">
            <a:extLst>
              <a:ext uri="{FF2B5EF4-FFF2-40B4-BE49-F238E27FC236}">
                <a16:creationId xmlns:a16="http://schemas.microsoft.com/office/drawing/2014/main" id="{B69AE08C-8182-49AE-8005-D9A74FC74AEB}"/>
              </a:ext>
            </a:extLst>
          </p:cNvPr>
          <p:cNvSpPr>
            <a:spLocks/>
          </p:cNvSpPr>
          <p:nvPr/>
        </p:nvSpPr>
        <p:spPr bwMode="auto">
          <a:xfrm rot="10800000">
            <a:off x="4759022" y="2162462"/>
            <a:ext cx="896377" cy="896377"/>
          </a:xfrm>
          <a:custGeom>
            <a:avLst/>
            <a:gdLst>
              <a:gd name="T0" fmla="+- 0 11433 1266"/>
              <a:gd name="T1" fmla="*/ T0 w 20334"/>
              <a:gd name="T2" fmla="+- 0 11432 1265"/>
              <a:gd name="T3" fmla="*/ 11432 h 20335"/>
              <a:gd name="T4" fmla="+- 0 11433 1266"/>
              <a:gd name="T5" fmla="*/ T4 w 20334"/>
              <a:gd name="T6" fmla="+- 0 11432 1265"/>
              <a:gd name="T7" fmla="*/ 11432 h 20335"/>
              <a:gd name="T8" fmla="+- 0 11433 1266"/>
              <a:gd name="T9" fmla="*/ T8 w 20334"/>
              <a:gd name="T10" fmla="+- 0 11432 1265"/>
              <a:gd name="T11" fmla="*/ 11432 h 20335"/>
              <a:gd name="T12" fmla="+- 0 11433 1266"/>
              <a:gd name="T13" fmla="*/ T12 w 20334"/>
              <a:gd name="T14" fmla="+- 0 11432 1265"/>
              <a:gd name="T15" fmla="*/ 11432 h 20335"/>
            </a:gdLst>
            <a:ahLst/>
            <a:cxnLst>
              <a:cxn ang="0">
                <a:pos x="T1" y="T3"/>
              </a:cxn>
              <a:cxn ang="0">
                <a:pos x="T5" y="T7"/>
              </a:cxn>
              <a:cxn ang="0">
                <a:pos x="T9" y="T11"/>
              </a:cxn>
              <a:cxn ang="0">
                <a:pos x="T13" y="T15"/>
              </a:cxn>
            </a:cxnLst>
            <a:rect l="0" t="0" r="r" b="b"/>
            <a:pathLst>
              <a:path w="20334" h="20335">
                <a:moveTo>
                  <a:pt x="13646" y="513"/>
                </a:moveTo>
                <a:cubicBezTo>
                  <a:pt x="8171" y="-1265"/>
                  <a:pt x="2291" y="1729"/>
                  <a:pt x="513" y="7203"/>
                </a:cubicBezTo>
                <a:cubicBezTo>
                  <a:pt x="-1266" y="12677"/>
                  <a:pt x="1730" y="18556"/>
                  <a:pt x="7204" y="20334"/>
                </a:cubicBezTo>
                <a:lnTo>
                  <a:pt x="20333" y="13644"/>
                </a:lnTo>
                <a:cubicBezTo>
                  <a:pt x="20333" y="13644"/>
                  <a:pt x="13646" y="513"/>
                  <a:pt x="13646" y="513"/>
                </a:cubicBezTo>
                <a:close/>
              </a:path>
            </a:pathLst>
          </a:custGeom>
          <a:solidFill>
            <a:schemeClr val="accent3"/>
          </a:solidFill>
          <a:ln>
            <a:noFill/>
          </a:ln>
          <a:effectLst/>
        </p:spPr>
        <p:txBody>
          <a:bodyPr anchor="ctr"/>
          <a:lstStyle/>
          <a:p>
            <a:pPr algn="ctr"/>
            <a:endParaRPr/>
          </a:p>
        </p:txBody>
      </p:sp>
      <p:sp>
        <p:nvSpPr>
          <p:cNvPr id="27" name="Freeform: Shape 5">
            <a:extLst>
              <a:ext uri="{FF2B5EF4-FFF2-40B4-BE49-F238E27FC236}">
                <a16:creationId xmlns:a16="http://schemas.microsoft.com/office/drawing/2014/main" id="{A91340A4-31E6-427B-A18E-69B43E6BC3D6}"/>
              </a:ext>
            </a:extLst>
          </p:cNvPr>
          <p:cNvSpPr>
            <a:spLocks/>
          </p:cNvSpPr>
          <p:nvPr/>
        </p:nvSpPr>
        <p:spPr bwMode="auto">
          <a:xfrm rot="10800000">
            <a:off x="3661790" y="1347422"/>
            <a:ext cx="827212" cy="827765"/>
          </a:xfrm>
          <a:custGeom>
            <a:avLst/>
            <a:gdLst>
              <a:gd name="T0" fmla="*/ 10057 w 20115"/>
              <a:gd name="T1" fmla="*/ 10057 h 20114"/>
              <a:gd name="T2" fmla="*/ 10057 w 20115"/>
              <a:gd name="T3" fmla="*/ 10057 h 20114"/>
              <a:gd name="T4" fmla="*/ 10057 w 20115"/>
              <a:gd name="T5" fmla="*/ 10057 h 20114"/>
              <a:gd name="T6" fmla="*/ 10057 w 20115"/>
              <a:gd name="T7" fmla="*/ 10057 h 20114"/>
            </a:gdLst>
            <a:ahLst/>
            <a:cxnLst>
              <a:cxn ang="0">
                <a:pos x="T0" y="T1"/>
              </a:cxn>
              <a:cxn ang="0">
                <a:pos x="T2" y="T3"/>
              </a:cxn>
              <a:cxn ang="0">
                <a:pos x="T4" y="T5"/>
              </a:cxn>
              <a:cxn ang="0">
                <a:pos x="T6" y="T7"/>
              </a:cxn>
            </a:cxnLst>
            <a:rect l="0" t="0" r="r" b="b"/>
            <a:pathLst>
              <a:path w="20115" h="20114">
                <a:moveTo>
                  <a:pt x="0" y="15529"/>
                </a:moveTo>
                <a:cubicBezTo>
                  <a:pt x="3609" y="20497"/>
                  <a:pt x="10562" y="21600"/>
                  <a:pt x="15530" y="17989"/>
                </a:cubicBezTo>
                <a:cubicBezTo>
                  <a:pt x="20499" y="14379"/>
                  <a:pt x="21599" y="7425"/>
                  <a:pt x="17990" y="2457"/>
                </a:cubicBezTo>
                <a:lnTo>
                  <a:pt x="2462" y="0"/>
                </a:lnTo>
                <a:cubicBezTo>
                  <a:pt x="2462" y="0"/>
                  <a:pt x="0" y="15529"/>
                  <a:pt x="0" y="15529"/>
                </a:cubicBezTo>
                <a:close/>
              </a:path>
            </a:pathLst>
          </a:custGeom>
          <a:solidFill>
            <a:schemeClr val="accent1"/>
          </a:solidFill>
          <a:ln>
            <a:noFill/>
          </a:ln>
          <a:effectLst/>
        </p:spPr>
        <p:txBody>
          <a:bodyPr anchor="ctr"/>
          <a:lstStyle/>
          <a:p>
            <a:pPr algn="ctr"/>
            <a:endParaRPr/>
          </a:p>
        </p:txBody>
      </p:sp>
      <p:sp>
        <p:nvSpPr>
          <p:cNvPr id="28" name="Freeform: Shape 6">
            <a:extLst>
              <a:ext uri="{FF2B5EF4-FFF2-40B4-BE49-F238E27FC236}">
                <a16:creationId xmlns:a16="http://schemas.microsoft.com/office/drawing/2014/main" id="{43908D84-A0AD-4095-9D23-913EE7D859B8}"/>
              </a:ext>
            </a:extLst>
          </p:cNvPr>
          <p:cNvSpPr>
            <a:spLocks/>
          </p:cNvSpPr>
          <p:nvPr/>
        </p:nvSpPr>
        <p:spPr bwMode="auto">
          <a:xfrm rot="10800000">
            <a:off x="4577533" y="1350189"/>
            <a:ext cx="829979" cy="829978"/>
          </a:xfrm>
          <a:custGeom>
            <a:avLst/>
            <a:gdLst>
              <a:gd name="T0" fmla="+- 0 11542 1485"/>
              <a:gd name="T1" fmla="*/ T0 w 20115"/>
              <a:gd name="T2" fmla="*/ 10057 h 20114"/>
              <a:gd name="T3" fmla="+- 0 11542 1485"/>
              <a:gd name="T4" fmla="*/ T3 w 20115"/>
              <a:gd name="T5" fmla="*/ 10057 h 20114"/>
              <a:gd name="T6" fmla="+- 0 11542 1485"/>
              <a:gd name="T7" fmla="*/ T6 w 20115"/>
              <a:gd name="T8" fmla="*/ 10057 h 20114"/>
              <a:gd name="T9" fmla="+- 0 11542 1485"/>
              <a:gd name="T10" fmla="*/ T9 w 20115"/>
              <a:gd name="T11" fmla="*/ 10057 h 20114"/>
            </a:gdLst>
            <a:ahLst/>
            <a:cxnLst>
              <a:cxn ang="0">
                <a:pos x="T1" y="T2"/>
              </a:cxn>
              <a:cxn ang="0">
                <a:pos x="T4" y="T5"/>
              </a:cxn>
              <a:cxn ang="0">
                <a:pos x="T7" y="T8"/>
              </a:cxn>
              <a:cxn ang="0">
                <a:pos x="T10" y="T11"/>
              </a:cxn>
            </a:cxnLst>
            <a:rect l="0" t="0" r="r" b="b"/>
            <a:pathLst>
              <a:path w="20115" h="20114">
                <a:moveTo>
                  <a:pt x="2124" y="2456"/>
                </a:moveTo>
                <a:cubicBezTo>
                  <a:pt x="-1485" y="7425"/>
                  <a:pt x="-385" y="14379"/>
                  <a:pt x="4584" y="17988"/>
                </a:cubicBezTo>
                <a:cubicBezTo>
                  <a:pt x="9552" y="21600"/>
                  <a:pt x="16505" y="20497"/>
                  <a:pt x="20115" y="15529"/>
                </a:cubicBezTo>
                <a:lnTo>
                  <a:pt x="17653" y="0"/>
                </a:lnTo>
                <a:cubicBezTo>
                  <a:pt x="17653" y="0"/>
                  <a:pt x="2124" y="2456"/>
                  <a:pt x="2124" y="2456"/>
                </a:cubicBezTo>
                <a:close/>
              </a:path>
            </a:pathLst>
          </a:custGeom>
          <a:solidFill>
            <a:schemeClr val="accent2"/>
          </a:solidFill>
          <a:ln>
            <a:noFill/>
          </a:ln>
          <a:effectLst/>
        </p:spPr>
        <p:txBody>
          <a:bodyPr anchor="ctr"/>
          <a:lstStyle/>
          <a:p>
            <a:pPr algn="ctr"/>
            <a:endParaRPr/>
          </a:p>
        </p:txBody>
      </p:sp>
      <p:sp>
        <p:nvSpPr>
          <p:cNvPr id="30" name="Freeform: Shape 8">
            <a:extLst>
              <a:ext uri="{FF2B5EF4-FFF2-40B4-BE49-F238E27FC236}">
                <a16:creationId xmlns:a16="http://schemas.microsoft.com/office/drawing/2014/main" id="{9AF430CD-78AE-44A1-8411-42E7D4980183}"/>
              </a:ext>
            </a:extLst>
          </p:cNvPr>
          <p:cNvSpPr>
            <a:spLocks/>
          </p:cNvSpPr>
          <p:nvPr/>
        </p:nvSpPr>
        <p:spPr bwMode="auto">
          <a:xfrm>
            <a:off x="5781556" y="1582128"/>
            <a:ext cx="981035" cy="1798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p>
            <a:pPr marL="0" indent="0" algn="l">
              <a:buSzTx/>
              <a:buFontTx/>
              <a:buNone/>
            </a:pPr>
            <a:r>
              <a:rPr lang="zh-CN" altLang="en-US" sz="1400" b="1" dirty="0">
                <a:solidFill>
                  <a:srgbClr val="53585F"/>
                </a:solidFill>
              </a:rPr>
              <a:t>有一定的弥漫性</a:t>
            </a:r>
          </a:p>
        </p:txBody>
      </p:sp>
      <p:sp>
        <p:nvSpPr>
          <p:cNvPr id="32" name="Freeform: Shape 10">
            <a:extLst>
              <a:ext uri="{FF2B5EF4-FFF2-40B4-BE49-F238E27FC236}">
                <a16:creationId xmlns:a16="http://schemas.microsoft.com/office/drawing/2014/main" id="{17E45587-DFC8-4820-B5B8-40B1AF671236}"/>
              </a:ext>
            </a:extLst>
          </p:cNvPr>
          <p:cNvSpPr>
            <a:spLocks/>
          </p:cNvSpPr>
          <p:nvPr/>
        </p:nvSpPr>
        <p:spPr bwMode="auto">
          <a:xfrm>
            <a:off x="2358170" y="1599834"/>
            <a:ext cx="952815" cy="1798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p>
            <a:pPr marL="0" indent="0" algn="r">
              <a:buSzTx/>
              <a:buFontTx/>
              <a:buNone/>
            </a:pPr>
            <a:r>
              <a:rPr lang="zh-CN" altLang="en-US" sz="1400" b="1" dirty="0">
                <a:solidFill>
                  <a:srgbClr val="53585F"/>
                </a:solidFill>
              </a:rPr>
              <a:t>以轻度焦虑为主</a:t>
            </a:r>
          </a:p>
        </p:txBody>
      </p:sp>
      <p:sp>
        <p:nvSpPr>
          <p:cNvPr id="34" name="Freeform: Shape 12">
            <a:extLst>
              <a:ext uri="{FF2B5EF4-FFF2-40B4-BE49-F238E27FC236}">
                <a16:creationId xmlns:a16="http://schemas.microsoft.com/office/drawing/2014/main" id="{3F61E6D9-740D-4554-9CBF-5D336562505D}"/>
              </a:ext>
            </a:extLst>
          </p:cNvPr>
          <p:cNvSpPr>
            <a:spLocks/>
          </p:cNvSpPr>
          <p:nvPr/>
        </p:nvSpPr>
        <p:spPr bwMode="auto">
          <a:xfrm>
            <a:off x="5940152" y="2571750"/>
            <a:ext cx="981588" cy="180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p>
            <a:pPr marL="0" indent="0" algn="l">
              <a:buSzTx/>
              <a:buFontTx/>
              <a:buNone/>
            </a:pPr>
            <a:r>
              <a:rPr lang="zh-CN" altLang="en-US" sz="1400" b="1" dirty="0">
                <a:solidFill>
                  <a:srgbClr val="53585F"/>
                </a:solidFill>
              </a:rPr>
              <a:t>既有显性焦虑，也有隐性焦虑</a:t>
            </a:r>
          </a:p>
        </p:txBody>
      </p:sp>
      <p:sp>
        <p:nvSpPr>
          <p:cNvPr id="36" name="Freeform: Shape 14">
            <a:extLst>
              <a:ext uri="{FF2B5EF4-FFF2-40B4-BE49-F238E27FC236}">
                <a16:creationId xmlns:a16="http://schemas.microsoft.com/office/drawing/2014/main" id="{45D66464-0139-468E-B0CD-3D9EB0032D73}"/>
              </a:ext>
            </a:extLst>
          </p:cNvPr>
          <p:cNvSpPr>
            <a:spLocks/>
          </p:cNvSpPr>
          <p:nvPr/>
        </p:nvSpPr>
        <p:spPr bwMode="auto">
          <a:xfrm>
            <a:off x="2151617" y="2535384"/>
            <a:ext cx="952815" cy="180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p>
            <a:pPr algn="r"/>
            <a:r>
              <a:rPr lang="zh-CN" altLang="en-US" sz="1400" b="1" dirty="0">
                <a:solidFill>
                  <a:srgbClr val="53585F"/>
                </a:solidFill>
              </a:rPr>
              <a:t>表现形式多种多样</a:t>
            </a:r>
          </a:p>
        </p:txBody>
      </p:sp>
      <p:sp>
        <p:nvSpPr>
          <p:cNvPr id="38" name="Freeform: Shape 16">
            <a:extLst>
              <a:ext uri="{FF2B5EF4-FFF2-40B4-BE49-F238E27FC236}">
                <a16:creationId xmlns:a16="http://schemas.microsoft.com/office/drawing/2014/main" id="{B16475A5-29EC-48D4-9E99-EA61B1490C50}"/>
              </a:ext>
            </a:extLst>
          </p:cNvPr>
          <p:cNvSpPr>
            <a:spLocks/>
          </p:cNvSpPr>
          <p:nvPr/>
        </p:nvSpPr>
        <p:spPr bwMode="auto">
          <a:xfrm>
            <a:off x="3590965" y="3831528"/>
            <a:ext cx="981035" cy="180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p>
            <a:pPr marL="0" indent="0">
              <a:buSzTx/>
              <a:buFontTx/>
              <a:buNone/>
            </a:pPr>
            <a:r>
              <a:rPr lang="zh-CN" altLang="en-US" sz="1400" b="1" dirty="0">
                <a:solidFill>
                  <a:srgbClr val="53585F"/>
                </a:solidFill>
              </a:rPr>
              <a:t>存在一定的性别和年级差异</a:t>
            </a:r>
          </a:p>
        </p:txBody>
      </p:sp>
      <p:sp>
        <p:nvSpPr>
          <p:cNvPr id="40" name="Freeform: Shape 17">
            <a:extLst>
              <a:ext uri="{FF2B5EF4-FFF2-40B4-BE49-F238E27FC236}">
                <a16:creationId xmlns:a16="http://schemas.microsoft.com/office/drawing/2014/main" id="{73D59B7E-8502-456A-AA7D-5CDD31E0DEE9}"/>
              </a:ext>
            </a:extLst>
          </p:cNvPr>
          <p:cNvSpPr>
            <a:spLocks/>
          </p:cNvSpPr>
          <p:nvPr/>
        </p:nvSpPr>
        <p:spPr bwMode="auto">
          <a:xfrm>
            <a:off x="3698309" y="1510652"/>
            <a:ext cx="1681537" cy="1694263"/>
          </a:xfrm>
          <a:custGeom>
            <a:avLst/>
            <a:gdLst>
              <a:gd name="T0" fmla="+- 0 10739 398"/>
              <a:gd name="T1" fmla="*/ T0 w 20682"/>
              <a:gd name="T2" fmla="*/ 10648 h 21297"/>
              <a:gd name="T3" fmla="+- 0 10739 398"/>
              <a:gd name="T4" fmla="*/ T3 w 20682"/>
              <a:gd name="T5" fmla="*/ 10648 h 21297"/>
              <a:gd name="T6" fmla="+- 0 10739 398"/>
              <a:gd name="T7" fmla="*/ T6 w 20682"/>
              <a:gd name="T8" fmla="*/ 10648 h 21297"/>
              <a:gd name="T9" fmla="+- 0 10739 398"/>
              <a:gd name="T10" fmla="*/ T9 w 20682"/>
              <a:gd name="T11" fmla="*/ 10648 h 21297"/>
            </a:gdLst>
            <a:ahLst/>
            <a:cxnLst>
              <a:cxn ang="0">
                <a:pos x="T1" y="T2"/>
              </a:cxn>
              <a:cxn ang="0">
                <a:pos x="T4" y="T5"/>
              </a:cxn>
              <a:cxn ang="0">
                <a:pos x="T7" y="T8"/>
              </a:cxn>
              <a:cxn ang="0">
                <a:pos x="T10" y="T11"/>
              </a:cxn>
            </a:cxnLst>
            <a:rect l="0" t="0" r="r" b="b"/>
            <a:pathLst>
              <a:path w="20682" h="21297">
                <a:moveTo>
                  <a:pt x="10215" y="0"/>
                </a:moveTo>
                <a:cubicBezTo>
                  <a:pt x="7681" y="0"/>
                  <a:pt x="5539" y="1714"/>
                  <a:pt x="4836" y="4067"/>
                </a:cubicBezTo>
                <a:cubicBezTo>
                  <a:pt x="2637" y="4387"/>
                  <a:pt x="740" y="6025"/>
                  <a:pt x="168" y="8362"/>
                </a:cubicBezTo>
                <a:cubicBezTo>
                  <a:pt x="-398" y="10678"/>
                  <a:pt x="501" y="13016"/>
                  <a:pt x="2264" y="14360"/>
                </a:cubicBezTo>
                <a:cubicBezTo>
                  <a:pt x="1787" y="16656"/>
                  <a:pt x="2719" y="19112"/>
                  <a:pt x="4781" y="20426"/>
                </a:cubicBezTo>
                <a:cubicBezTo>
                  <a:pt x="6529" y="21541"/>
                  <a:pt x="8640" y="21549"/>
                  <a:pt x="10346" y="20647"/>
                </a:cubicBezTo>
                <a:cubicBezTo>
                  <a:pt x="12143" y="21599"/>
                  <a:pt x="14382" y="21530"/>
                  <a:pt x="16157" y="20265"/>
                </a:cubicBezTo>
                <a:cubicBezTo>
                  <a:pt x="18071" y="18900"/>
                  <a:pt x="18898" y="16539"/>
                  <a:pt x="18438" y="14346"/>
                </a:cubicBezTo>
                <a:cubicBezTo>
                  <a:pt x="20356" y="12873"/>
                  <a:pt x="21202" y="10246"/>
                  <a:pt x="20350" y="7817"/>
                </a:cubicBezTo>
                <a:cubicBezTo>
                  <a:pt x="19591" y="5651"/>
                  <a:pt x="17688" y="4245"/>
                  <a:pt x="15585" y="4040"/>
                </a:cubicBezTo>
                <a:cubicBezTo>
                  <a:pt x="14874" y="1700"/>
                  <a:pt x="12739" y="0"/>
                  <a:pt x="10215" y="0"/>
                </a:cubicBezTo>
                <a:close/>
              </a:path>
            </a:pathLst>
          </a:custGeom>
          <a:solidFill>
            <a:srgbClr val="FFFFFF">
              <a:alpha val="18581"/>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Tree>
    <p:extLst>
      <p:ext uri="{BB962C8B-B14F-4D97-AF65-F5344CB8AC3E}">
        <p14:creationId xmlns:p14="http://schemas.microsoft.com/office/powerpoint/2010/main" val="242962591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大学生的焦虑表现</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75557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一、大学生焦虑的特点</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文本框 15">
            <a:extLst>
              <a:ext uri="{FF2B5EF4-FFF2-40B4-BE49-F238E27FC236}">
                <a16:creationId xmlns:a16="http://schemas.microsoft.com/office/drawing/2014/main" id="{72A0D0E7-BC3C-4D83-BABA-C9F422708C62}"/>
              </a:ext>
            </a:extLst>
          </p:cNvPr>
          <p:cNvSpPr txBox="1"/>
          <p:nvPr/>
        </p:nvSpPr>
        <p:spPr>
          <a:xfrm flipH="1">
            <a:off x="2136035" y="2581482"/>
            <a:ext cx="1139821" cy="627476"/>
          </a:xfrm>
          <a:prstGeom prst="rect">
            <a:avLst/>
          </a:prstGeom>
          <a:noFill/>
          <a:ln>
            <a:noFill/>
          </a:ln>
        </p:spPr>
        <p:txBody>
          <a:bodyPr wrap="none" lIns="0" tIns="0" rIns="0" bIns="0" anchor="ctr" anchorCtr="0">
            <a:normAutofit/>
          </a:bodyPr>
          <a:lstStyle/>
          <a:p>
            <a:pPr marL="0" indent="0" algn="r">
              <a:buSzTx/>
              <a:buFontTx/>
              <a:buNone/>
            </a:pPr>
            <a:r>
              <a:rPr lang="zh-CN" altLang="en-US" sz="1800" b="1" dirty="0">
                <a:solidFill>
                  <a:srgbClr val="F76911"/>
                </a:solidFill>
              </a:rPr>
              <a:t>以轻度焦虑</a:t>
            </a:r>
            <a:endParaRPr lang="en-US" altLang="zh-CN" sz="1800" b="1" dirty="0">
              <a:solidFill>
                <a:srgbClr val="F76911"/>
              </a:solidFill>
            </a:endParaRPr>
          </a:p>
          <a:p>
            <a:pPr marL="0" indent="0" algn="r">
              <a:buSzTx/>
              <a:buFontTx/>
              <a:buNone/>
            </a:pPr>
            <a:r>
              <a:rPr lang="zh-CN" altLang="en-US" sz="1800" b="1" dirty="0">
                <a:solidFill>
                  <a:srgbClr val="F76911"/>
                </a:solidFill>
              </a:rPr>
              <a:t>为主</a:t>
            </a:r>
            <a:r>
              <a:rPr lang="zh-CN" altLang="en-US" b="1" dirty="0">
                <a:solidFill>
                  <a:srgbClr val="F76911"/>
                </a:solidFill>
              </a:rPr>
              <a:t> </a:t>
            </a:r>
          </a:p>
          <a:p>
            <a:pPr marL="0" marR="0" lvl="0" indent="0" rtl="0">
              <a:buSzPct val="25000"/>
              <a:buNone/>
            </a:pPr>
            <a:endPar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0" name="文本框 19">
            <a:extLst>
              <a:ext uri="{FF2B5EF4-FFF2-40B4-BE49-F238E27FC236}">
                <a16:creationId xmlns:a16="http://schemas.microsoft.com/office/drawing/2014/main" id="{6557B754-01EA-4759-AA0A-B58F03FD9691}"/>
              </a:ext>
            </a:extLst>
          </p:cNvPr>
          <p:cNvSpPr txBox="1"/>
          <p:nvPr/>
        </p:nvSpPr>
        <p:spPr>
          <a:xfrm>
            <a:off x="3347864" y="2211710"/>
            <a:ext cx="4320480" cy="1096839"/>
          </a:xfrm>
          <a:prstGeom prst="rect">
            <a:avLst/>
          </a:prstGeom>
          <a:noFill/>
        </p:spPr>
        <p:txBody>
          <a:bodyPr wrap="square">
            <a:spAutoFit/>
          </a:bodyPr>
          <a:lstStyle/>
          <a:p>
            <a:pPr>
              <a:lnSpc>
                <a:spcPts val="2000"/>
              </a:lnSpc>
            </a:pPr>
            <a:r>
              <a:rPr lang="zh-CN" altLang="en-US" sz="1400" dirty="0">
                <a:latin typeface="+mj-ea"/>
                <a:ea typeface="+mj-ea"/>
              </a:rPr>
              <a:t>在焦虑成因的作用下，大学生一般经常性地表现出轻度焦虑，这时，他们一般有较弱的恐怖感，但往往不知道恐怖的原因，一般反应为心情烦闷、焦躁不安、无所事事、不能静下心来从事学习等。</a:t>
            </a:r>
            <a:endParaRPr lang="en-US" altLang="zh-CN" sz="1000" dirty="0">
              <a:latin typeface="+mj-ea"/>
              <a:ea typeface="+mj-ea"/>
            </a:endParaRPr>
          </a:p>
        </p:txBody>
      </p:sp>
      <p:cxnSp>
        <p:nvCxnSpPr>
          <p:cNvPr id="21" name="直接连接符 20">
            <a:extLst>
              <a:ext uri="{FF2B5EF4-FFF2-40B4-BE49-F238E27FC236}">
                <a16:creationId xmlns:a16="http://schemas.microsoft.com/office/drawing/2014/main" id="{AA961057-C8BD-4B5D-8222-851A3FBC8862}"/>
              </a:ext>
            </a:extLst>
          </p:cNvPr>
          <p:cNvCxnSpPr/>
          <p:nvPr/>
        </p:nvCxnSpPr>
        <p:spPr>
          <a:xfrm>
            <a:off x="3419872" y="2067694"/>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id="{F93DACEA-14E2-4AC0-BB26-487EAD7741B5}"/>
              </a:ext>
            </a:extLst>
          </p:cNvPr>
          <p:cNvCxnSpPr/>
          <p:nvPr/>
        </p:nvCxnSpPr>
        <p:spPr>
          <a:xfrm>
            <a:off x="3419872" y="3507854"/>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椭圆 22">
            <a:extLst>
              <a:ext uri="{FF2B5EF4-FFF2-40B4-BE49-F238E27FC236}">
                <a16:creationId xmlns:a16="http://schemas.microsoft.com/office/drawing/2014/main" id="{E335D0E6-38E2-4A41-A3D1-F2138D31F281}"/>
              </a:ext>
            </a:extLst>
          </p:cNvPr>
          <p:cNvSpPr/>
          <p:nvPr/>
        </p:nvSpPr>
        <p:spPr>
          <a:xfrm>
            <a:off x="1403649" y="2515081"/>
            <a:ext cx="513126" cy="513126"/>
          </a:xfrm>
          <a:prstGeom prst="ellipse">
            <a:avLst/>
          </a:prstGeom>
          <a:solidFill>
            <a:srgbClr val="F76911"/>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Tree>
    <p:extLst>
      <p:ext uri="{BB962C8B-B14F-4D97-AF65-F5344CB8AC3E}">
        <p14:creationId xmlns:p14="http://schemas.microsoft.com/office/powerpoint/2010/main" val="26318204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大学生的焦虑表现</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75557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一、大学生焦虑的特点</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文本框 15">
            <a:extLst>
              <a:ext uri="{FF2B5EF4-FFF2-40B4-BE49-F238E27FC236}">
                <a16:creationId xmlns:a16="http://schemas.microsoft.com/office/drawing/2014/main" id="{72A0D0E7-BC3C-4D83-BABA-C9F422708C62}"/>
              </a:ext>
            </a:extLst>
          </p:cNvPr>
          <p:cNvSpPr txBox="1"/>
          <p:nvPr/>
        </p:nvSpPr>
        <p:spPr>
          <a:xfrm flipH="1">
            <a:off x="1916775" y="2446391"/>
            <a:ext cx="1139821" cy="627476"/>
          </a:xfrm>
          <a:prstGeom prst="rect">
            <a:avLst/>
          </a:prstGeom>
          <a:noFill/>
          <a:ln>
            <a:noFill/>
          </a:ln>
        </p:spPr>
        <p:txBody>
          <a:bodyPr wrap="none" lIns="0" tIns="0" rIns="0" bIns="0" anchor="ctr" anchorCtr="0">
            <a:normAutofit/>
          </a:bodyPr>
          <a:lstStyle/>
          <a:p>
            <a:pPr marL="0" indent="0" algn="r">
              <a:buSzTx/>
              <a:buFontTx/>
              <a:buNone/>
            </a:pPr>
            <a:r>
              <a:rPr lang="zh-CN" altLang="en-US" sz="1800" b="1" dirty="0">
                <a:solidFill>
                  <a:srgbClr val="F8A724"/>
                </a:solidFill>
              </a:rPr>
              <a:t>有一定的</a:t>
            </a:r>
            <a:endParaRPr lang="en-US" altLang="zh-CN" sz="1800" b="1" dirty="0">
              <a:solidFill>
                <a:srgbClr val="F8A724"/>
              </a:solidFill>
            </a:endParaRPr>
          </a:p>
          <a:p>
            <a:pPr marL="0" indent="0" algn="r">
              <a:buSzTx/>
              <a:buFontTx/>
              <a:buNone/>
            </a:pPr>
            <a:r>
              <a:rPr lang="zh-CN" altLang="en-US" sz="1800" b="1" dirty="0">
                <a:solidFill>
                  <a:srgbClr val="F8A724"/>
                </a:solidFill>
              </a:rPr>
              <a:t>弥漫性 </a:t>
            </a:r>
            <a:endPar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0" name="文本框 19">
            <a:extLst>
              <a:ext uri="{FF2B5EF4-FFF2-40B4-BE49-F238E27FC236}">
                <a16:creationId xmlns:a16="http://schemas.microsoft.com/office/drawing/2014/main" id="{6557B754-01EA-4759-AA0A-B58F03FD9691}"/>
              </a:ext>
            </a:extLst>
          </p:cNvPr>
          <p:cNvSpPr txBox="1"/>
          <p:nvPr/>
        </p:nvSpPr>
        <p:spPr>
          <a:xfrm>
            <a:off x="3203848" y="2461893"/>
            <a:ext cx="4320480" cy="583878"/>
          </a:xfrm>
          <a:prstGeom prst="rect">
            <a:avLst/>
          </a:prstGeom>
          <a:noFill/>
        </p:spPr>
        <p:txBody>
          <a:bodyPr wrap="square">
            <a:spAutoFit/>
          </a:bodyPr>
          <a:lstStyle/>
          <a:p>
            <a:pPr>
              <a:lnSpc>
                <a:spcPts val="2000"/>
              </a:lnSpc>
            </a:pPr>
            <a:r>
              <a:rPr lang="zh-CN" altLang="en-US" sz="1400" dirty="0">
                <a:latin typeface="+mj-ea"/>
                <a:ea typeface="+mj-ea"/>
              </a:rPr>
              <a:t>大学生的心理焦虑具有某种社会焦虑的特征，这在大学生中是一种普遍存在的心理状态。</a:t>
            </a:r>
            <a:endParaRPr lang="en-US" altLang="zh-CN" sz="1000" dirty="0">
              <a:latin typeface="+mj-ea"/>
              <a:ea typeface="+mj-ea"/>
            </a:endParaRPr>
          </a:p>
        </p:txBody>
      </p:sp>
      <p:cxnSp>
        <p:nvCxnSpPr>
          <p:cNvPr id="21" name="直接连接符 20">
            <a:extLst>
              <a:ext uri="{FF2B5EF4-FFF2-40B4-BE49-F238E27FC236}">
                <a16:creationId xmlns:a16="http://schemas.microsoft.com/office/drawing/2014/main" id="{AA961057-C8BD-4B5D-8222-851A3FBC8862}"/>
              </a:ext>
            </a:extLst>
          </p:cNvPr>
          <p:cNvCxnSpPr/>
          <p:nvPr/>
        </p:nvCxnSpPr>
        <p:spPr>
          <a:xfrm>
            <a:off x="3275856" y="2317877"/>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id="{F93DACEA-14E2-4AC0-BB26-487EAD7741B5}"/>
              </a:ext>
            </a:extLst>
          </p:cNvPr>
          <p:cNvCxnSpPr/>
          <p:nvPr/>
        </p:nvCxnSpPr>
        <p:spPr>
          <a:xfrm>
            <a:off x="3275856" y="3272881"/>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椭圆 22">
            <a:extLst>
              <a:ext uri="{FF2B5EF4-FFF2-40B4-BE49-F238E27FC236}">
                <a16:creationId xmlns:a16="http://schemas.microsoft.com/office/drawing/2014/main" id="{E335D0E6-38E2-4A41-A3D1-F2138D31F281}"/>
              </a:ext>
            </a:extLst>
          </p:cNvPr>
          <p:cNvSpPr/>
          <p:nvPr/>
        </p:nvSpPr>
        <p:spPr>
          <a:xfrm>
            <a:off x="1403649" y="2515081"/>
            <a:ext cx="513126" cy="513126"/>
          </a:xfrm>
          <a:prstGeom prst="ellipse">
            <a:avLst/>
          </a:prstGeom>
          <a:solidFill>
            <a:srgbClr val="F8A724"/>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Tree>
    <p:extLst>
      <p:ext uri="{BB962C8B-B14F-4D97-AF65-F5344CB8AC3E}">
        <p14:creationId xmlns:p14="http://schemas.microsoft.com/office/powerpoint/2010/main" val="10792983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大学生的焦虑表现</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75557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一、大学生焦虑的特点</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文本框 15">
            <a:extLst>
              <a:ext uri="{FF2B5EF4-FFF2-40B4-BE49-F238E27FC236}">
                <a16:creationId xmlns:a16="http://schemas.microsoft.com/office/drawing/2014/main" id="{72A0D0E7-BC3C-4D83-BABA-C9F422708C62}"/>
              </a:ext>
            </a:extLst>
          </p:cNvPr>
          <p:cNvSpPr txBox="1"/>
          <p:nvPr/>
        </p:nvSpPr>
        <p:spPr>
          <a:xfrm flipH="1">
            <a:off x="1916775" y="2446391"/>
            <a:ext cx="1139821" cy="627476"/>
          </a:xfrm>
          <a:prstGeom prst="rect">
            <a:avLst/>
          </a:prstGeom>
          <a:noFill/>
          <a:ln>
            <a:noFill/>
          </a:ln>
        </p:spPr>
        <p:txBody>
          <a:bodyPr wrap="none" lIns="0" tIns="0" rIns="0" bIns="0" anchor="ctr" anchorCtr="0">
            <a:normAutofit/>
          </a:bodyPr>
          <a:lstStyle/>
          <a:p>
            <a:pPr marL="0" indent="0" algn="r">
              <a:buSzTx/>
              <a:buFontTx/>
              <a:buNone/>
            </a:pPr>
            <a:r>
              <a:rPr lang="zh-CN" altLang="en-US" sz="1800" b="1" dirty="0">
                <a:solidFill>
                  <a:srgbClr val="F76911"/>
                </a:solidFill>
              </a:rPr>
              <a:t>表现形式</a:t>
            </a:r>
            <a:endParaRPr lang="en-US" altLang="zh-CN" sz="1800" b="1" dirty="0">
              <a:solidFill>
                <a:srgbClr val="F76911"/>
              </a:solidFill>
            </a:endParaRPr>
          </a:p>
          <a:p>
            <a:pPr marL="0" indent="0" algn="r">
              <a:buSzTx/>
              <a:buFontTx/>
              <a:buNone/>
            </a:pPr>
            <a:r>
              <a:rPr lang="zh-CN" altLang="en-US" sz="1800" b="1" dirty="0">
                <a:solidFill>
                  <a:srgbClr val="F76911"/>
                </a:solidFill>
              </a:rPr>
              <a:t>多种多样</a:t>
            </a:r>
            <a:endPar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0" name="文本框 19">
            <a:extLst>
              <a:ext uri="{FF2B5EF4-FFF2-40B4-BE49-F238E27FC236}">
                <a16:creationId xmlns:a16="http://schemas.microsoft.com/office/drawing/2014/main" id="{6557B754-01EA-4759-AA0A-B58F03FD9691}"/>
              </a:ext>
            </a:extLst>
          </p:cNvPr>
          <p:cNvSpPr txBox="1"/>
          <p:nvPr/>
        </p:nvSpPr>
        <p:spPr>
          <a:xfrm>
            <a:off x="3347864" y="2211710"/>
            <a:ext cx="4320480" cy="1096839"/>
          </a:xfrm>
          <a:prstGeom prst="rect">
            <a:avLst/>
          </a:prstGeom>
          <a:noFill/>
        </p:spPr>
        <p:txBody>
          <a:bodyPr wrap="square">
            <a:spAutoFit/>
          </a:bodyPr>
          <a:lstStyle/>
          <a:p>
            <a:pPr>
              <a:lnSpc>
                <a:spcPts val="2000"/>
              </a:lnSpc>
            </a:pPr>
            <a:r>
              <a:rPr lang="zh-CN" altLang="en-US" sz="1400" dirty="0">
                <a:latin typeface="+mj-ea"/>
                <a:ea typeface="+mj-ea"/>
              </a:rPr>
              <a:t>对于具有不同人格特征的大学生来说，焦虑的表现是不尽相同的。</a:t>
            </a:r>
            <a:endParaRPr lang="en-US" altLang="zh-CN" sz="1400" dirty="0">
              <a:latin typeface="+mj-ea"/>
              <a:ea typeface="+mj-ea"/>
            </a:endParaRPr>
          </a:p>
          <a:p>
            <a:pPr>
              <a:lnSpc>
                <a:spcPts val="2000"/>
              </a:lnSpc>
            </a:pPr>
            <a:r>
              <a:rPr lang="zh-CN" altLang="en-US" sz="1400" dirty="0">
                <a:latin typeface="+mj-ea"/>
                <a:ea typeface="+mj-ea"/>
              </a:rPr>
              <a:t>大学生由于个体性格等各种差异以及接受外界刺激程度的不同，焦虑的表现形式也会多种多样。 </a:t>
            </a:r>
            <a:endParaRPr lang="en-US" altLang="zh-CN" sz="1400" dirty="0">
              <a:latin typeface="+mj-ea"/>
              <a:ea typeface="+mj-ea"/>
            </a:endParaRPr>
          </a:p>
        </p:txBody>
      </p:sp>
      <p:cxnSp>
        <p:nvCxnSpPr>
          <p:cNvPr id="21" name="直接连接符 20">
            <a:extLst>
              <a:ext uri="{FF2B5EF4-FFF2-40B4-BE49-F238E27FC236}">
                <a16:creationId xmlns:a16="http://schemas.microsoft.com/office/drawing/2014/main" id="{AA961057-C8BD-4B5D-8222-851A3FBC8862}"/>
              </a:ext>
            </a:extLst>
          </p:cNvPr>
          <p:cNvCxnSpPr/>
          <p:nvPr/>
        </p:nvCxnSpPr>
        <p:spPr>
          <a:xfrm>
            <a:off x="3419872" y="2067694"/>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id="{F93DACEA-14E2-4AC0-BB26-487EAD7741B5}"/>
              </a:ext>
            </a:extLst>
          </p:cNvPr>
          <p:cNvCxnSpPr/>
          <p:nvPr/>
        </p:nvCxnSpPr>
        <p:spPr>
          <a:xfrm>
            <a:off x="3419872" y="3507854"/>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椭圆 22">
            <a:extLst>
              <a:ext uri="{FF2B5EF4-FFF2-40B4-BE49-F238E27FC236}">
                <a16:creationId xmlns:a16="http://schemas.microsoft.com/office/drawing/2014/main" id="{E335D0E6-38E2-4A41-A3D1-F2138D31F281}"/>
              </a:ext>
            </a:extLst>
          </p:cNvPr>
          <p:cNvSpPr/>
          <p:nvPr/>
        </p:nvSpPr>
        <p:spPr>
          <a:xfrm>
            <a:off x="1403649" y="2515081"/>
            <a:ext cx="513126" cy="513126"/>
          </a:xfrm>
          <a:prstGeom prst="ellipse">
            <a:avLst/>
          </a:prstGeom>
          <a:solidFill>
            <a:srgbClr val="F76911"/>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Tree>
    <p:extLst>
      <p:ext uri="{BB962C8B-B14F-4D97-AF65-F5344CB8AC3E}">
        <p14:creationId xmlns:p14="http://schemas.microsoft.com/office/powerpoint/2010/main" val="381920675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大学生的焦虑表现</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75557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一、大学生焦虑的特点</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文本框 15">
            <a:extLst>
              <a:ext uri="{FF2B5EF4-FFF2-40B4-BE49-F238E27FC236}">
                <a16:creationId xmlns:a16="http://schemas.microsoft.com/office/drawing/2014/main" id="{72A0D0E7-BC3C-4D83-BABA-C9F422708C62}"/>
              </a:ext>
            </a:extLst>
          </p:cNvPr>
          <p:cNvSpPr txBox="1"/>
          <p:nvPr/>
        </p:nvSpPr>
        <p:spPr>
          <a:xfrm flipH="1">
            <a:off x="2127385" y="2446391"/>
            <a:ext cx="1139821" cy="627476"/>
          </a:xfrm>
          <a:prstGeom prst="rect">
            <a:avLst/>
          </a:prstGeom>
          <a:noFill/>
          <a:ln>
            <a:noFill/>
          </a:ln>
        </p:spPr>
        <p:txBody>
          <a:bodyPr wrap="none" lIns="0" tIns="0" rIns="0" bIns="0" anchor="ctr" anchorCtr="0">
            <a:normAutofit/>
          </a:bodyPr>
          <a:lstStyle/>
          <a:p>
            <a:pPr marL="0" indent="0" algn="r">
              <a:buSzTx/>
              <a:buFontTx/>
              <a:buNone/>
            </a:pPr>
            <a:r>
              <a:rPr lang="zh-CN" altLang="en-US" sz="1800" b="1" dirty="0">
                <a:solidFill>
                  <a:srgbClr val="F8A724"/>
                </a:solidFill>
              </a:rPr>
              <a:t>既有显性焦虑</a:t>
            </a:r>
            <a:endParaRPr lang="en-US" altLang="zh-CN" sz="1800" b="1" dirty="0">
              <a:solidFill>
                <a:srgbClr val="F8A724"/>
              </a:solidFill>
            </a:endParaRPr>
          </a:p>
          <a:p>
            <a:pPr marL="0" indent="0" algn="r">
              <a:buSzTx/>
              <a:buFontTx/>
              <a:buNone/>
            </a:pPr>
            <a:r>
              <a:rPr lang="zh-CN" altLang="en-US" sz="1800" b="1" dirty="0">
                <a:solidFill>
                  <a:srgbClr val="F8A724"/>
                </a:solidFill>
              </a:rPr>
              <a:t>也有隐性焦虑</a:t>
            </a:r>
            <a:endPar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0" name="文本框 19">
            <a:extLst>
              <a:ext uri="{FF2B5EF4-FFF2-40B4-BE49-F238E27FC236}">
                <a16:creationId xmlns:a16="http://schemas.microsoft.com/office/drawing/2014/main" id="{6557B754-01EA-4759-AA0A-B58F03FD9691}"/>
              </a:ext>
            </a:extLst>
          </p:cNvPr>
          <p:cNvSpPr txBox="1"/>
          <p:nvPr/>
        </p:nvSpPr>
        <p:spPr>
          <a:xfrm>
            <a:off x="3419872" y="2211710"/>
            <a:ext cx="4320480" cy="1096839"/>
          </a:xfrm>
          <a:prstGeom prst="rect">
            <a:avLst/>
          </a:prstGeom>
          <a:noFill/>
        </p:spPr>
        <p:txBody>
          <a:bodyPr wrap="square">
            <a:spAutoFit/>
          </a:bodyPr>
          <a:lstStyle/>
          <a:p>
            <a:pPr>
              <a:lnSpc>
                <a:spcPts val="2000"/>
              </a:lnSpc>
            </a:pPr>
            <a:r>
              <a:rPr lang="zh-CN" altLang="en-US" sz="1400" dirty="0">
                <a:latin typeface="+mj-ea"/>
                <a:ea typeface="+mj-ea"/>
              </a:rPr>
              <a:t>大学生的心理焦虑经常是以显性状态存在的，就是说，大部分学生的焦虑往往可以被直 接观察或感受到，但不应忽视的是，焦虑有时也以隐性的状态存在着，一时难以被直接认识 到。</a:t>
            </a:r>
            <a:endParaRPr lang="en-US" altLang="zh-CN" sz="1000" dirty="0">
              <a:latin typeface="+mj-ea"/>
              <a:ea typeface="+mj-ea"/>
            </a:endParaRPr>
          </a:p>
        </p:txBody>
      </p:sp>
      <p:cxnSp>
        <p:nvCxnSpPr>
          <p:cNvPr id="21" name="直接连接符 20">
            <a:extLst>
              <a:ext uri="{FF2B5EF4-FFF2-40B4-BE49-F238E27FC236}">
                <a16:creationId xmlns:a16="http://schemas.microsoft.com/office/drawing/2014/main" id="{AA961057-C8BD-4B5D-8222-851A3FBC8862}"/>
              </a:ext>
            </a:extLst>
          </p:cNvPr>
          <p:cNvCxnSpPr/>
          <p:nvPr/>
        </p:nvCxnSpPr>
        <p:spPr>
          <a:xfrm>
            <a:off x="3491880" y="2067694"/>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id="{F93DACEA-14E2-4AC0-BB26-487EAD7741B5}"/>
              </a:ext>
            </a:extLst>
          </p:cNvPr>
          <p:cNvCxnSpPr/>
          <p:nvPr/>
        </p:nvCxnSpPr>
        <p:spPr>
          <a:xfrm>
            <a:off x="3491880" y="3473695"/>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椭圆 22">
            <a:extLst>
              <a:ext uri="{FF2B5EF4-FFF2-40B4-BE49-F238E27FC236}">
                <a16:creationId xmlns:a16="http://schemas.microsoft.com/office/drawing/2014/main" id="{E335D0E6-38E2-4A41-A3D1-F2138D31F281}"/>
              </a:ext>
            </a:extLst>
          </p:cNvPr>
          <p:cNvSpPr/>
          <p:nvPr/>
        </p:nvSpPr>
        <p:spPr>
          <a:xfrm>
            <a:off x="1187625" y="2515081"/>
            <a:ext cx="513126" cy="513126"/>
          </a:xfrm>
          <a:prstGeom prst="ellipse">
            <a:avLst/>
          </a:prstGeom>
          <a:solidFill>
            <a:srgbClr val="F8A724"/>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Tree>
    <p:extLst>
      <p:ext uri="{BB962C8B-B14F-4D97-AF65-F5344CB8AC3E}">
        <p14:creationId xmlns:p14="http://schemas.microsoft.com/office/powerpoint/2010/main" val="17206914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大学生的焦虑表现</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75557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一、大学生焦虑的特点</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文本框 15">
            <a:extLst>
              <a:ext uri="{FF2B5EF4-FFF2-40B4-BE49-F238E27FC236}">
                <a16:creationId xmlns:a16="http://schemas.microsoft.com/office/drawing/2014/main" id="{72A0D0E7-BC3C-4D83-BABA-C9F422708C62}"/>
              </a:ext>
            </a:extLst>
          </p:cNvPr>
          <p:cNvSpPr txBox="1"/>
          <p:nvPr/>
        </p:nvSpPr>
        <p:spPr>
          <a:xfrm flipH="1">
            <a:off x="2051719" y="2446391"/>
            <a:ext cx="1139821" cy="627476"/>
          </a:xfrm>
          <a:prstGeom prst="rect">
            <a:avLst/>
          </a:prstGeom>
          <a:noFill/>
          <a:ln>
            <a:noFill/>
          </a:ln>
        </p:spPr>
        <p:txBody>
          <a:bodyPr wrap="none" lIns="0" tIns="0" rIns="0" bIns="0" anchor="ctr" anchorCtr="0">
            <a:normAutofit/>
          </a:bodyPr>
          <a:lstStyle/>
          <a:p>
            <a:pPr marL="0" indent="0" algn="r">
              <a:buSzTx/>
              <a:buFontTx/>
              <a:buNone/>
            </a:pPr>
            <a:r>
              <a:rPr lang="zh-CN" altLang="en-US" sz="1800" b="1" dirty="0">
                <a:solidFill>
                  <a:srgbClr val="F76911"/>
                </a:solidFill>
              </a:rPr>
              <a:t>存在一定的</a:t>
            </a:r>
            <a:endParaRPr lang="en-US" altLang="zh-CN" sz="1800" b="1" dirty="0">
              <a:solidFill>
                <a:srgbClr val="F76911"/>
              </a:solidFill>
            </a:endParaRPr>
          </a:p>
          <a:p>
            <a:pPr marL="0" indent="0" algn="r">
              <a:buSzTx/>
              <a:buFontTx/>
              <a:buNone/>
            </a:pPr>
            <a:r>
              <a:rPr lang="zh-CN" altLang="en-US" sz="1800" b="1" dirty="0">
                <a:solidFill>
                  <a:srgbClr val="F76911"/>
                </a:solidFill>
              </a:rPr>
              <a:t>性别和年级差异</a:t>
            </a:r>
            <a:endPar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0" name="文本框 19">
            <a:extLst>
              <a:ext uri="{FF2B5EF4-FFF2-40B4-BE49-F238E27FC236}">
                <a16:creationId xmlns:a16="http://schemas.microsoft.com/office/drawing/2014/main" id="{6557B754-01EA-4759-AA0A-B58F03FD9691}"/>
              </a:ext>
            </a:extLst>
          </p:cNvPr>
          <p:cNvSpPr txBox="1"/>
          <p:nvPr/>
        </p:nvSpPr>
        <p:spPr>
          <a:xfrm>
            <a:off x="3347864" y="2355726"/>
            <a:ext cx="4320480" cy="840358"/>
          </a:xfrm>
          <a:prstGeom prst="rect">
            <a:avLst/>
          </a:prstGeom>
          <a:noFill/>
        </p:spPr>
        <p:txBody>
          <a:bodyPr wrap="square">
            <a:spAutoFit/>
          </a:bodyPr>
          <a:lstStyle/>
          <a:p>
            <a:pPr>
              <a:lnSpc>
                <a:spcPts val="2000"/>
              </a:lnSpc>
            </a:pPr>
            <a:r>
              <a:rPr lang="zh-CN" altLang="en-US" sz="1400" dirty="0">
                <a:latin typeface="+mj-ea"/>
                <a:ea typeface="+mj-ea"/>
              </a:rPr>
              <a:t>大学生的焦虑程度分别与性别、年级、专业、是否独生子女、家庭结构、专业兴趣、身体状 况及父母文化程度有关。</a:t>
            </a:r>
            <a:endParaRPr lang="en-US" altLang="zh-CN" sz="1400" dirty="0">
              <a:latin typeface="+mj-ea"/>
              <a:ea typeface="+mj-ea"/>
            </a:endParaRPr>
          </a:p>
        </p:txBody>
      </p:sp>
      <p:cxnSp>
        <p:nvCxnSpPr>
          <p:cNvPr id="21" name="直接连接符 20">
            <a:extLst>
              <a:ext uri="{FF2B5EF4-FFF2-40B4-BE49-F238E27FC236}">
                <a16:creationId xmlns:a16="http://schemas.microsoft.com/office/drawing/2014/main" id="{AA961057-C8BD-4B5D-8222-851A3FBC8862}"/>
              </a:ext>
            </a:extLst>
          </p:cNvPr>
          <p:cNvCxnSpPr/>
          <p:nvPr/>
        </p:nvCxnSpPr>
        <p:spPr>
          <a:xfrm>
            <a:off x="3419872" y="2211710"/>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id="{F93DACEA-14E2-4AC0-BB26-487EAD7741B5}"/>
              </a:ext>
            </a:extLst>
          </p:cNvPr>
          <p:cNvCxnSpPr/>
          <p:nvPr/>
        </p:nvCxnSpPr>
        <p:spPr>
          <a:xfrm>
            <a:off x="3419872" y="3363838"/>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3" name="椭圆 22">
            <a:extLst>
              <a:ext uri="{FF2B5EF4-FFF2-40B4-BE49-F238E27FC236}">
                <a16:creationId xmlns:a16="http://schemas.microsoft.com/office/drawing/2014/main" id="{E335D0E6-38E2-4A41-A3D1-F2138D31F281}"/>
              </a:ext>
            </a:extLst>
          </p:cNvPr>
          <p:cNvSpPr/>
          <p:nvPr/>
        </p:nvSpPr>
        <p:spPr>
          <a:xfrm>
            <a:off x="1043608" y="2515081"/>
            <a:ext cx="513126" cy="513126"/>
          </a:xfrm>
          <a:prstGeom prst="ellipse">
            <a:avLst/>
          </a:prstGeom>
          <a:solidFill>
            <a:srgbClr val="F76911"/>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Tree>
    <p:extLst>
      <p:ext uri="{BB962C8B-B14F-4D97-AF65-F5344CB8AC3E}">
        <p14:creationId xmlns:p14="http://schemas.microsoft.com/office/powerpoint/2010/main" val="179181455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346024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大学生的焦虑表现</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61967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二、大学生焦虑的原因及常见的几种焦虑障碍</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 name="Freeform: Shape 26">
            <a:extLst>
              <a:ext uri="{FF2B5EF4-FFF2-40B4-BE49-F238E27FC236}">
                <a16:creationId xmlns:a16="http://schemas.microsoft.com/office/drawing/2014/main" id="{8D9C6DE8-9311-4620-934D-11017A60FF59}"/>
              </a:ext>
            </a:extLst>
          </p:cNvPr>
          <p:cNvSpPr/>
          <p:nvPr/>
        </p:nvSpPr>
        <p:spPr>
          <a:xfrm>
            <a:off x="2269288" y="3737008"/>
            <a:ext cx="659263" cy="659263"/>
          </a:xfrm>
          <a:custGeom>
            <a:avLst/>
            <a:gdLst>
              <a:gd name="connsiteX0" fmla="*/ 0 w 754893"/>
              <a:gd name="connsiteY0" fmla="*/ 377447 h 754893"/>
              <a:gd name="connsiteX1" fmla="*/ 377447 w 754893"/>
              <a:gd name="connsiteY1" fmla="*/ 0 h 754893"/>
              <a:gd name="connsiteX2" fmla="*/ 754894 w 754893"/>
              <a:gd name="connsiteY2" fmla="*/ 377447 h 754893"/>
              <a:gd name="connsiteX3" fmla="*/ 377447 w 754893"/>
              <a:gd name="connsiteY3" fmla="*/ 754894 h 754893"/>
              <a:gd name="connsiteX4" fmla="*/ 0 w 754893"/>
              <a:gd name="connsiteY4" fmla="*/ 377447 h 754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893">
                <a:moveTo>
                  <a:pt x="0" y="377447"/>
                </a:moveTo>
                <a:cubicBezTo>
                  <a:pt x="0" y="168989"/>
                  <a:pt x="168989" y="0"/>
                  <a:pt x="377447" y="0"/>
                </a:cubicBezTo>
                <a:cubicBezTo>
                  <a:pt x="585905" y="0"/>
                  <a:pt x="754894" y="168989"/>
                  <a:pt x="754894" y="377447"/>
                </a:cubicBezTo>
                <a:cubicBezTo>
                  <a:pt x="754894" y="585905"/>
                  <a:pt x="585905" y="754894"/>
                  <a:pt x="377447" y="754894"/>
                </a:cubicBezTo>
                <a:cubicBezTo>
                  <a:pt x="168989" y="754894"/>
                  <a:pt x="0" y="585905"/>
                  <a:pt x="0" y="377447"/>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43" rIns="119443" bIns="119443" anchor="ctr" anchorCtr="0">
            <a:normAutofit/>
          </a:bodyPr>
          <a:lstStyle/>
          <a:p>
            <a:pPr algn="ctr" defTabSz="622268">
              <a:spcBef>
                <a:spcPct val="0"/>
              </a:spcBef>
              <a:spcAft>
                <a:spcPct val="0"/>
              </a:spcAft>
            </a:pPr>
            <a:endParaRPr lang="en-US" sz="2400" b="1" dirty="0">
              <a:latin typeface="印品黑体" panose="00000500000000000000" pitchFamily="2" charset="-122"/>
            </a:endParaRPr>
          </a:p>
        </p:txBody>
      </p:sp>
      <p:sp>
        <p:nvSpPr>
          <p:cNvPr id="35" name="Freeform: Shape 26">
            <a:extLst>
              <a:ext uri="{FF2B5EF4-FFF2-40B4-BE49-F238E27FC236}">
                <a16:creationId xmlns:a16="http://schemas.microsoft.com/office/drawing/2014/main" id="{11785A98-81C1-4BB4-9DB4-535880B5F4F7}"/>
              </a:ext>
            </a:extLst>
          </p:cNvPr>
          <p:cNvSpPr/>
          <p:nvPr/>
        </p:nvSpPr>
        <p:spPr>
          <a:xfrm>
            <a:off x="5292080" y="3423936"/>
            <a:ext cx="856256" cy="856256"/>
          </a:xfrm>
          <a:custGeom>
            <a:avLst/>
            <a:gdLst>
              <a:gd name="connsiteX0" fmla="*/ 0 w 754893"/>
              <a:gd name="connsiteY0" fmla="*/ 377447 h 754893"/>
              <a:gd name="connsiteX1" fmla="*/ 377447 w 754893"/>
              <a:gd name="connsiteY1" fmla="*/ 0 h 754893"/>
              <a:gd name="connsiteX2" fmla="*/ 754894 w 754893"/>
              <a:gd name="connsiteY2" fmla="*/ 377447 h 754893"/>
              <a:gd name="connsiteX3" fmla="*/ 377447 w 754893"/>
              <a:gd name="connsiteY3" fmla="*/ 754894 h 754893"/>
              <a:gd name="connsiteX4" fmla="*/ 0 w 754893"/>
              <a:gd name="connsiteY4" fmla="*/ 377447 h 754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893">
                <a:moveTo>
                  <a:pt x="0" y="377447"/>
                </a:moveTo>
                <a:cubicBezTo>
                  <a:pt x="0" y="168989"/>
                  <a:pt x="168989" y="0"/>
                  <a:pt x="377447" y="0"/>
                </a:cubicBezTo>
                <a:cubicBezTo>
                  <a:pt x="585905" y="0"/>
                  <a:pt x="754894" y="168989"/>
                  <a:pt x="754894" y="377447"/>
                </a:cubicBezTo>
                <a:cubicBezTo>
                  <a:pt x="754894" y="585905"/>
                  <a:pt x="585905" y="754894"/>
                  <a:pt x="377447" y="754894"/>
                </a:cubicBezTo>
                <a:cubicBezTo>
                  <a:pt x="168989" y="754894"/>
                  <a:pt x="0" y="585905"/>
                  <a:pt x="0" y="377447"/>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43" rIns="119443" bIns="119443" anchor="ctr" anchorCtr="0">
            <a:normAutofit/>
          </a:bodyPr>
          <a:lstStyle/>
          <a:p>
            <a:pPr algn="ctr" defTabSz="622268">
              <a:spcBef>
                <a:spcPct val="0"/>
              </a:spcBef>
              <a:spcAft>
                <a:spcPct val="0"/>
              </a:spcAft>
            </a:pPr>
            <a:endParaRPr lang="en-US" sz="2400" b="1" dirty="0">
              <a:latin typeface="印品黑体" panose="00000500000000000000" pitchFamily="2" charset="-122"/>
            </a:endParaRPr>
          </a:p>
        </p:txBody>
      </p:sp>
      <p:sp>
        <p:nvSpPr>
          <p:cNvPr id="37" name="Freeform: Shape 26">
            <a:extLst>
              <a:ext uri="{FF2B5EF4-FFF2-40B4-BE49-F238E27FC236}">
                <a16:creationId xmlns:a16="http://schemas.microsoft.com/office/drawing/2014/main" id="{367C5D88-D15E-4BFC-A4B2-A2F35482C3CB}"/>
              </a:ext>
            </a:extLst>
          </p:cNvPr>
          <p:cNvSpPr/>
          <p:nvPr/>
        </p:nvSpPr>
        <p:spPr>
          <a:xfrm>
            <a:off x="6179068" y="1769019"/>
            <a:ext cx="432048" cy="432048"/>
          </a:xfrm>
          <a:custGeom>
            <a:avLst/>
            <a:gdLst>
              <a:gd name="connsiteX0" fmla="*/ 0 w 754893"/>
              <a:gd name="connsiteY0" fmla="*/ 377447 h 754893"/>
              <a:gd name="connsiteX1" fmla="*/ 377447 w 754893"/>
              <a:gd name="connsiteY1" fmla="*/ 0 h 754893"/>
              <a:gd name="connsiteX2" fmla="*/ 754894 w 754893"/>
              <a:gd name="connsiteY2" fmla="*/ 377447 h 754893"/>
              <a:gd name="connsiteX3" fmla="*/ 377447 w 754893"/>
              <a:gd name="connsiteY3" fmla="*/ 754894 h 754893"/>
              <a:gd name="connsiteX4" fmla="*/ 0 w 754893"/>
              <a:gd name="connsiteY4" fmla="*/ 377447 h 754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893">
                <a:moveTo>
                  <a:pt x="0" y="377447"/>
                </a:moveTo>
                <a:cubicBezTo>
                  <a:pt x="0" y="168989"/>
                  <a:pt x="168989" y="0"/>
                  <a:pt x="377447" y="0"/>
                </a:cubicBezTo>
                <a:cubicBezTo>
                  <a:pt x="585905" y="0"/>
                  <a:pt x="754894" y="168989"/>
                  <a:pt x="754894" y="377447"/>
                </a:cubicBezTo>
                <a:cubicBezTo>
                  <a:pt x="754894" y="585905"/>
                  <a:pt x="585905" y="754894"/>
                  <a:pt x="377447" y="754894"/>
                </a:cubicBezTo>
                <a:cubicBezTo>
                  <a:pt x="168989" y="754894"/>
                  <a:pt x="0" y="585905"/>
                  <a:pt x="0" y="377447"/>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43" rIns="119443" bIns="119443" anchor="ctr" anchorCtr="0">
            <a:normAutofit fontScale="62500" lnSpcReduction="20000"/>
          </a:bodyPr>
          <a:lstStyle/>
          <a:p>
            <a:pPr algn="ctr" defTabSz="622268">
              <a:spcBef>
                <a:spcPct val="0"/>
              </a:spcBef>
              <a:spcAft>
                <a:spcPct val="0"/>
              </a:spcAft>
            </a:pPr>
            <a:endParaRPr lang="en-US" sz="2400" b="1" dirty="0">
              <a:latin typeface="印品黑体" panose="00000500000000000000" pitchFamily="2" charset="-122"/>
            </a:endParaRPr>
          </a:p>
        </p:txBody>
      </p:sp>
      <p:grpSp>
        <p:nvGrpSpPr>
          <p:cNvPr id="9" name="组合 8">
            <a:extLst>
              <a:ext uri="{FF2B5EF4-FFF2-40B4-BE49-F238E27FC236}">
                <a16:creationId xmlns:a16="http://schemas.microsoft.com/office/drawing/2014/main" id="{4F4EB2DD-FB51-4E8B-9572-9CDD4D9EF545}"/>
              </a:ext>
            </a:extLst>
          </p:cNvPr>
          <p:cNvGrpSpPr/>
          <p:nvPr/>
        </p:nvGrpSpPr>
        <p:grpSpPr>
          <a:xfrm>
            <a:off x="1619672" y="1373220"/>
            <a:ext cx="1442500" cy="1442657"/>
            <a:chOff x="1619672" y="1373220"/>
            <a:chExt cx="1442500" cy="1442657"/>
          </a:xfrm>
        </p:grpSpPr>
        <p:sp>
          <p:nvSpPr>
            <p:cNvPr id="5" name="Freeform: Shape 17">
              <a:extLst>
                <a:ext uri="{FF2B5EF4-FFF2-40B4-BE49-F238E27FC236}">
                  <a16:creationId xmlns:a16="http://schemas.microsoft.com/office/drawing/2014/main" id="{30DE1924-A220-4F03-B0EF-908BD01C3580}"/>
                </a:ext>
              </a:extLst>
            </p:cNvPr>
            <p:cNvSpPr/>
            <p:nvPr/>
          </p:nvSpPr>
          <p:spPr>
            <a:xfrm>
              <a:off x="1619672" y="1373220"/>
              <a:ext cx="1442500" cy="1442657"/>
            </a:xfrm>
            <a:custGeom>
              <a:avLst/>
              <a:gdLst>
                <a:gd name="connsiteX0" fmla="*/ 0 w 754893"/>
                <a:gd name="connsiteY0" fmla="*/ 377488 h 754976"/>
                <a:gd name="connsiteX1" fmla="*/ 377447 w 754893"/>
                <a:gd name="connsiteY1" fmla="*/ 0 h 754976"/>
                <a:gd name="connsiteX2" fmla="*/ 754894 w 754893"/>
                <a:gd name="connsiteY2" fmla="*/ 377488 h 754976"/>
                <a:gd name="connsiteX3" fmla="*/ 377447 w 754893"/>
                <a:gd name="connsiteY3" fmla="*/ 754976 h 754976"/>
                <a:gd name="connsiteX4" fmla="*/ 0 w 754893"/>
                <a:gd name="connsiteY4" fmla="*/ 377488 h 754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976">
                  <a:moveTo>
                    <a:pt x="0" y="377488"/>
                  </a:moveTo>
                  <a:cubicBezTo>
                    <a:pt x="0" y="169007"/>
                    <a:pt x="168989" y="0"/>
                    <a:pt x="377447" y="0"/>
                  </a:cubicBezTo>
                  <a:cubicBezTo>
                    <a:pt x="585905" y="0"/>
                    <a:pt x="754894" y="169007"/>
                    <a:pt x="754894" y="377488"/>
                  </a:cubicBezTo>
                  <a:cubicBezTo>
                    <a:pt x="754894" y="585969"/>
                    <a:pt x="585905" y="754976"/>
                    <a:pt x="377447" y="754976"/>
                  </a:cubicBezTo>
                  <a:cubicBezTo>
                    <a:pt x="168989" y="754976"/>
                    <a:pt x="0" y="585969"/>
                    <a:pt x="0" y="377488"/>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55" rIns="119443" bIns="119455" anchor="ctr" anchorCtr="0">
              <a:normAutofit/>
            </a:bodyPr>
            <a:lstStyle/>
            <a:p>
              <a:pPr defTabSz="622268">
                <a:spcBef>
                  <a:spcPct val="0"/>
                </a:spcBef>
                <a:spcAft>
                  <a:spcPct val="0"/>
                </a:spcAft>
              </a:pPr>
              <a:endParaRPr lang="en-US" sz="1600" b="1" dirty="0">
                <a:latin typeface="印品黑体" panose="00000500000000000000" pitchFamily="2" charset="-122"/>
              </a:endParaRPr>
            </a:p>
          </p:txBody>
        </p:sp>
        <p:sp>
          <p:nvSpPr>
            <p:cNvPr id="8" name="Freeform: Shape 10">
              <a:extLst>
                <a:ext uri="{FF2B5EF4-FFF2-40B4-BE49-F238E27FC236}">
                  <a16:creationId xmlns:a16="http://schemas.microsoft.com/office/drawing/2014/main" id="{6031F0D2-A461-4D67-BBE4-9362727C6692}"/>
                </a:ext>
              </a:extLst>
            </p:cNvPr>
            <p:cNvSpPr>
              <a:spLocks/>
            </p:cNvSpPr>
            <p:nvPr/>
          </p:nvSpPr>
          <p:spPr bwMode="auto">
            <a:xfrm>
              <a:off x="1907704" y="1959874"/>
              <a:ext cx="952815" cy="1798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p>
              <a:pPr marL="0" indent="0" algn="r">
                <a:buSzTx/>
                <a:buFontTx/>
                <a:buNone/>
              </a:pPr>
              <a:r>
                <a:rPr lang="zh-CN" altLang="en-US" sz="1400" b="1" dirty="0">
                  <a:solidFill>
                    <a:schemeClr val="bg1"/>
                  </a:solidFill>
                </a:rPr>
                <a:t>考试焦虑障碍 </a:t>
              </a:r>
            </a:p>
          </p:txBody>
        </p:sp>
      </p:grpSp>
      <p:grpSp>
        <p:nvGrpSpPr>
          <p:cNvPr id="10" name="组合 9">
            <a:extLst>
              <a:ext uri="{FF2B5EF4-FFF2-40B4-BE49-F238E27FC236}">
                <a16:creationId xmlns:a16="http://schemas.microsoft.com/office/drawing/2014/main" id="{E859314A-7326-42F9-9F76-3C2B00C09C73}"/>
              </a:ext>
            </a:extLst>
          </p:cNvPr>
          <p:cNvGrpSpPr/>
          <p:nvPr/>
        </p:nvGrpSpPr>
        <p:grpSpPr>
          <a:xfrm>
            <a:off x="4736568" y="1549603"/>
            <a:ext cx="1442500" cy="1442500"/>
            <a:chOff x="4577569" y="1373220"/>
            <a:chExt cx="1442500" cy="1442500"/>
          </a:xfrm>
        </p:grpSpPr>
        <p:sp>
          <p:nvSpPr>
            <p:cNvPr id="31" name="Freeform: Shape 18">
              <a:extLst>
                <a:ext uri="{FF2B5EF4-FFF2-40B4-BE49-F238E27FC236}">
                  <a16:creationId xmlns:a16="http://schemas.microsoft.com/office/drawing/2014/main" id="{A3485B2D-2A3A-4505-8B3F-51689DBE73EF}"/>
                </a:ext>
              </a:extLst>
            </p:cNvPr>
            <p:cNvSpPr/>
            <p:nvPr/>
          </p:nvSpPr>
          <p:spPr>
            <a:xfrm>
              <a:off x="4577569" y="1373220"/>
              <a:ext cx="1442500" cy="1442500"/>
            </a:xfrm>
            <a:custGeom>
              <a:avLst/>
              <a:gdLst>
                <a:gd name="connsiteX0" fmla="*/ 0 w 754893"/>
                <a:gd name="connsiteY0" fmla="*/ 377447 h 754893"/>
                <a:gd name="connsiteX1" fmla="*/ 377447 w 754893"/>
                <a:gd name="connsiteY1" fmla="*/ 0 h 754893"/>
                <a:gd name="connsiteX2" fmla="*/ 754894 w 754893"/>
                <a:gd name="connsiteY2" fmla="*/ 377447 h 754893"/>
                <a:gd name="connsiteX3" fmla="*/ 377447 w 754893"/>
                <a:gd name="connsiteY3" fmla="*/ 754894 h 754893"/>
                <a:gd name="connsiteX4" fmla="*/ 0 w 754893"/>
                <a:gd name="connsiteY4" fmla="*/ 377447 h 754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893">
                  <a:moveTo>
                    <a:pt x="0" y="377447"/>
                  </a:moveTo>
                  <a:cubicBezTo>
                    <a:pt x="0" y="168989"/>
                    <a:pt x="168989" y="0"/>
                    <a:pt x="377447" y="0"/>
                  </a:cubicBezTo>
                  <a:cubicBezTo>
                    <a:pt x="585905" y="0"/>
                    <a:pt x="754894" y="168989"/>
                    <a:pt x="754894" y="377447"/>
                  </a:cubicBezTo>
                  <a:cubicBezTo>
                    <a:pt x="754894" y="585905"/>
                    <a:pt x="585905" y="754894"/>
                    <a:pt x="377447" y="754894"/>
                  </a:cubicBezTo>
                  <a:cubicBezTo>
                    <a:pt x="168989" y="754894"/>
                    <a:pt x="0" y="585905"/>
                    <a:pt x="0" y="377447"/>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43" rIns="119443" bIns="119443" anchor="ctr" anchorCtr="0">
              <a:normAutofit/>
            </a:bodyPr>
            <a:lstStyle/>
            <a:p>
              <a:pPr algn="ctr" defTabSz="622268">
                <a:spcBef>
                  <a:spcPct val="0"/>
                </a:spcBef>
                <a:spcAft>
                  <a:spcPct val="0"/>
                </a:spcAft>
              </a:pPr>
              <a:endParaRPr lang="en-US" sz="2400" b="1" dirty="0">
                <a:latin typeface="印品黑体" panose="00000500000000000000" pitchFamily="2" charset="-122"/>
              </a:endParaRPr>
            </a:p>
          </p:txBody>
        </p:sp>
        <p:sp>
          <p:nvSpPr>
            <p:cNvPr id="42" name="Freeform: Shape 10">
              <a:extLst>
                <a:ext uri="{FF2B5EF4-FFF2-40B4-BE49-F238E27FC236}">
                  <a16:creationId xmlns:a16="http://schemas.microsoft.com/office/drawing/2014/main" id="{81492E90-EC7D-42F8-A7C2-27141C33674D}"/>
                </a:ext>
              </a:extLst>
            </p:cNvPr>
            <p:cNvSpPr>
              <a:spLocks/>
            </p:cNvSpPr>
            <p:nvPr/>
          </p:nvSpPr>
          <p:spPr bwMode="auto">
            <a:xfrm>
              <a:off x="4893654" y="1980520"/>
              <a:ext cx="952815" cy="1798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p>
              <a:pPr marL="0" indent="0" algn="r">
                <a:buSzTx/>
                <a:buFontTx/>
                <a:buNone/>
              </a:pPr>
              <a:r>
                <a:rPr lang="zh-CN" altLang="en-US" sz="1400" b="1" dirty="0">
                  <a:solidFill>
                    <a:schemeClr val="bg1"/>
                  </a:solidFill>
                </a:rPr>
                <a:t>社交焦虑障碍 </a:t>
              </a:r>
            </a:p>
          </p:txBody>
        </p:sp>
      </p:grpSp>
      <p:grpSp>
        <p:nvGrpSpPr>
          <p:cNvPr id="12" name="组合 11">
            <a:extLst>
              <a:ext uri="{FF2B5EF4-FFF2-40B4-BE49-F238E27FC236}">
                <a16:creationId xmlns:a16="http://schemas.microsoft.com/office/drawing/2014/main" id="{AAA326D6-90CC-401B-A434-1F4A71B2874B}"/>
              </a:ext>
            </a:extLst>
          </p:cNvPr>
          <p:cNvGrpSpPr/>
          <p:nvPr/>
        </p:nvGrpSpPr>
        <p:grpSpPr>
          <a:xfrm>
            <a:off x="3782781" y="3142116"/>
            <a:ext cx="1442500" cy="1442500"/>
            <a:chOff x="3782781" y="3142116"/>
            <a:chExt cx="1442500" cy="1442500"/>
          </a:xfrm>
        </p:grpSpPr>
        <p:sp>
          <p:nvSpPr>
            <p:cNvPr id="33" name="Freeform: Shape 26">
              <a:extLst>
                <a:ext uri="{FF2B5EF4-FFF2-40B4-BE49-F238E27FC236}">
                  <a16:creationId xmlns:a16="http://schemas.microsoft.com/office/drawing/2014/main" id="{4D12BFA9-9231-4ECE-9EEA-3B3C191D6277}"/>
                </a:ext>
              </a:extLst>
            </p:cNvPr>
            <p:cNvSpPr/>
            <p:nvPr/>
          </p:nvSpPr>
          <p:spPr>
            <a:xfrm>
              <a:off x="3782781" y="3142116"/>
              <a:ext cx="1442500" cy="1442500"/>
            </a:xfrm>
            <a:custGeom>
              <a:avLst/>
              <a:gdLst>
                <a:gd name="connsiteX0" fmla="*/ 0 w 754893"/>
                <a:gd name="connsiteY0" fmla="*/ 377447 h 754893"/>
                <a:gd name="connsiteX1" fmla="*/ 377447 w 754893"/>
                <a:gd name="connsiteY1" fmla="*/ 0 h 754893"/>
                <a:gd name="connsiteX2" fmla="*/ 754894 w 754893"/>
                <a:gd name="connsiteY2" fmla="*/ 377447 h 754893"/>
                <a:gd name="connsiteX3" fmla="*/ 377447 w 754893"/>
                <a:gd name="connsiteY3" fmla="*/ 754894 h 754893"/>
                <a:gd name="connsiteX4" fmla="*/ 0 w 754893"/>
                <a:gd name="connsiteY4" fmla="*/ 377447 h 754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893">
                  <a:moveTo>
                    <a:pt x="0" y="377447"/>
                  </a:moveTo>
                  <a:cubicBezTo>
                    <a:pt x="0" y="168989"/>
                    <a:pt x="168989" y="0"/>
                    <a:pt x="377447" y="0"/>
                  </a:cubicBezTo>
                  <a:cubicBezTo>
                    <a:pt x="585905" y="0"/>
                    <a:pt x="754894" y="168989"/>
                    <a:pt x="754894" y="377447"/>
                  </a:cubicBezTo>
                  <a:cubicBezTo>
                    <a:pt x="754894" y="585905"/>
                    <a:pt x="585905" y="754894"/>
                    <a:pt x="377447" y="754894"/>
                  </a:cubicBezTo>
                  <a:cubicBezTo>
                    <a:pt x="168989" y="754894"/>
                    <a:pt x="0" y="585905"/>
                    <a:pt x="0" y="377447"/>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43" rIns="119443" bIns="119443" anchor="ctr" anchorCtr="0">
              <a:normAutofit/>
            </a:bodyPr>
            <a:lstStyle/>
            <a:p>
              <a:pPr algn="ctr" defTabSz="622268">
                <a:spcBef>
                  <a:spcPct val="0"/>
                </a:spcBef>
                <a:spcAft>
                  <a:spcPct val="0"/>
                </a:spcAft>
              </a:pPr>
              <a:endParaRPr lang="en-US" sz="2400" b="1" dirty="0">
                <a:latin typeface="印品黑体" panose="00000500000000000000" pitchFamily="2" charset="-122"/>
              </a:endParaRPr>
            </a:p>
          </p:txBody>
        </p:sp>
        <p:sp>
          <p:nvSpPr>
            <p:cNvPr id="44" name="Freeform: Shape 10">
              <a:extLst>
                <a:ext uri="{FF2B5EF4-FFF2-40B4-BE49-F238E27FC236}">
                  <a16:creationId xmlns:a16="http://schemas.microsoft.com/office/drawing/2014/main" id="{2E8ED192-32BC-4ECC-A8FD-EE28F48BD861}"/>
                </a:ext>
              </a:extLst>
            </p:cNvPr>
            <p:cNvSpPr>
              <a:spLocks/>
            </p:cNvSpPr>
            <p:nvPr/>
          </p:nvSpPr>
          <p:spPr bwMode="auto">
            <a:xfrm>
              <a:off x="4027623" y="3583365"/>
              <a:ext cx="952815" cy="483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zh-CN" altLang="en-US" sz="1400" b="1" dirty="0">
                  <a:solidFill>
                    <a:schemeClr val="bg1"/>
                  </a:solidFill>
                </a:rPr>
                <a:t>恋爱和</a:t>
              </a:r>
              <a:endParaRPr lang="en-US" altLang="zh-CN" sz="1400" b="1" dirty="0">
                <a:solidFill>
                  <a:schemeClr val="bg1"/>
                </a:solidFill>
              </a:endParaRPr>
            </a:p>
            <a:p>
              <a:pPr marL="0" indent="0" algn="ctr">
                <a:buSzTx/>
                <a:buFontTx/>
                <a:buNone/>
              </a:pPr>
              <a:r>
                <a:rPr lang="zh-CN" altLang="en-US" sz="1400" b="1" dirty="0">
                  <a:solidFill>
                    <a:schemeClr val="bg1"/>
                  </a:solidFill>
                </a:rPr>
                <a:t>性焦虑障碍 </a:t>
              </a:r>
            </a:p>
          </p:txBody>
        </p:sp>
      </p:grpSp>
      <p:grpSp>
        <p:nvGrpSpPr>
          <p:cNvPr id="11" name="组合 10">
            <a:extLst>
              <a:ext uri="{FF2B5EF4-FFF2-40B4-BE49-F238E27FC236}">
                <a16:creationId xmlns:a16="http://schemas.microsoft.com/office/drawing/2014/main" id="{E3E4825E-5A85-41F7-9927-70F3482AB61E}"/>
              </a:ext>
            </a:extLst>
          </p:cNvPr>
          <p:cNvGrpSpPr/>
          <p:nvPr/>
        </p:nvGrpSpPr>
        <p:grpSpPr>
          <a:xfrm>
            <a:off x="2629300" y="2432715"/>
            <a:ext cx="1442500" cy="1442500"/>
            <a:chOff x="2629300" y="2432715"/>
            <a:chExt cx="1442500" cy="1442500"/>
          </a:xfrm>
        </p:grpSpPr>
        <p:sp>
          <p:nvSpPr>
            <p:cNvPr id="6" name="Freeform: Shape 18">
              <a:extLst>
                <a:ext uri="{FF2B5EF4-FFF2-40B4-BE49-F238E27FC236}">
                  <a16:creationId xmlns:a16="http://schemas.microsoft.com/office/drawing/2014/main" id="{C816836B-E3BB-4E16-B419-FCB5F14DBAA6}"/>
                </a:ext>
              </a:extLst>
            </p:cNvPr>
            <p:cNvSpPr/>
            <p:nvPr/>
          </p:nvSpPr>
          <p:spPr>
            <a:xfrm>
              <a:off x="2629300" y="2432715"/>
              <a:ext cx="1442500" cy="1442500"/>
            </a:xfrm>
            <a:custGeom>
              <a:avLst/>
              <a:gdLst>
                <a:gd name="connsiteX0" fmla="*/ 0 w 754893"/>
                <a:gd name="connsiteY0" fmla="*/ 377447 h 754893"/>
                <a:gd name="connsiteX1" fmla="*/ 377447 w 754893"/>
                <a:gd name="connsiteY1" fmla="*/ 0 h 754893"/>
                <a:gd name="connsiteX2" fmla="*/ 754894 w 754893"/>
                <a:gd name="connsiteY2" fmla="*/ 377447 h 754893"/>
                <a:gd name="connsiteX3" fmla="*/ 377447 w 754893"/>
                <a:gd name="connsiteY3" fmla="*/ 754894 h 754893"/>
                <a:gd name="connsiteX4" fmla="*/ 0 w 754893"/>
                <a:gd name="connsiteY4" fmla="*/ 377447 h 754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893">
                  <a:moveTo>
                    <a:pt x="0" y="377447"/>
                  </a:moveTo>
                  <a:cubicBezTo>
                    <a:pt x="0" y="168989"/>
                    <a:pt x="168989" y="0"/>
                    <a:pt x="377447" y="0"/>
                  </a:cubicBezTo>
                  <a:cubicBezTo>
                    <a:pt x="585905" y="0"/>
                    <a:pt x="754894" y="168989"/>
                    <a:pt x="754894" y="377447"/>
                  </a:cubicBezTo>
                  <a:cubicBezTo>
                    <a:pt x="754894" y="585905"/>
                    <a:pt x="585905" y="754894"/>
                    <a:pt x="377447" y="754894"/>
                  </a:cubicBezTo>
                  <a:cubicBezTo>
                    <a:pt x="168989" y="754894"/>
                    <a:pt x="0" y="585905"/>
                    <a:pt x="0" y="377447"/>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43" rIns="119443" bIns="119443" anchor="ctr" anchorCtr="0">
              <a:normAutofit/>
            </a:bodyPr>
            <a:lstStyle/>
            <a:p>
              <a:pPr algn="ctr" defTabSz="622268">
                <a:spcBef>
                  <a:spcPct val="0"/>
                </a:spcBef>
                <a:spcAft>
                  <a:spcPct val="0"/>
                </a:spcAft>
              </a:pPr>
              <a:endParaRPr lang="en-US" sz="2400" b="1" dirty="0">
                <a:latin typeface="印品黑体" panose="00000500000000000000" pitchFamily="2" charset="-122"/>
              </a:endParaRPr>
            </a:p>
          </p:txBody>
        </p:sp>
        <p:sp>
          <p:nvSpPr>
            <p:cNvPr id="45" name="Freeform: Shape 10">
              <a:extLst>
                <a:ext uri="{FF2B5EF4-FFF2-40B4-BE49-F238E27FC236}">
                  <a16:creationId xmlns:a16="http://schemas.microsoft.com/office/drawing/2014/main" id="{CBCE04A4-7599-4E01-B502-1F07D2203467}"/>
                </a:ext>
              </a:extLst>
            </p:cNvPr>
            <p:cNvSpPr>
              <a:spLocks/>
            </p:cNvSpPr>
            <p:nvPr/>
          </p:nvSpPr>
          <p:spPr bwMode="auto">
            <a:xfrm>
              <a:off x="2875326" y="2842090"/>
              <a:ext cx="952815" cy="483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zh-CN" altLang="en-US" sz="1400" b="1" dirty="0">
                  <a:solidFill>
                    <a:schemeClr val="bg1"/>
                  </a:solidFill>
                </a:rPr>
                <a:t>择业焦虑障碍 </a:t>
              </a:r>
            </a:p>
          </p:txBody>
        </p:sp>
      </p:grpSp>
      <p:sp>
        <p:nvSpPr>
          <p:cNvPr id="46" name="Freeform: Shape 26">
            <a:extLst>
              <a:ext uri="{FF2B5EF4-FFF2-40B4-BE49-F238E27FC236}">
                <a16:creationId xmlns:a16="http://schemas.microsoft.com/office/drawing/2014/main" id="{976F0D0D-2286-4A02-BC58-C585B9E1291F}"/>
              </a:ext>
            </a:extLst>
          </p:cNvPr>
          <p:cNvSpPr/>
          <p:nvPr/>
        </p:nvSpPr>
        <p:spPr>
          <a:xfrm>
            <a:off x="3258946" y="2191086"/>
            <a:ext cx="419545" cy="419545"/>
          </a:xfrm>
          <a:custGeom>
            <a:avLst/>
            <a:gdLst>
              <a:gd name="connsiteX0" fmla="*/ 0 w 754893"/>
              <a:gd name="connsiteY0" fmla="*/ 377447 h 754893"/>
              <a:gd name="connsiteX1" fmla="*/ 377447 w 754893"/>
              <a:gd name="connsiteY1" fmla="*/ 0 h 754893"/>
              <a:gd name="connsiteX2" fmla="*/ 754894 w 754893"/>
              <a:gd name="connsiteY2" fmla="*/ 377447 h 754893"/>
              <a:gd name="connsiteX3" fmla="*/ 377447 w 754893"/>
              <a:gd name="connsiteY3" fmla="*/ 754894 h 754893"/>
              <a:gd name="connsiteX4" fmla="*/ 0 w 754893"/>
              <a:gd name="connsiteY4" fmla="*/ 377447 h 754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893">
                <a:moveTo>
                  <a:pt x="0" y="377447"/>
                </a:moveTo>
                <a:cubicBezTo>
                  <a:pt x="0" y="168989"/>
                  <a:pt x="168989" y="0"/>
                  <a:pt x="377447" y="0"/>
                </a:cubicBezTo>
                <a:cubicBezTo>
                  <a:pt x="585905" y="0"/>
                  <a:pt x="754894" y="168989"/>
                  <a:pt x="754894" y="377447"/>
                </a:cubicBezTo>
                <a:cubicBezTo>
                  <a:pt x="754894" y="585905"/>
                  <a:pt x="585905" y="754894"/>
                  <a:pt x="377447" y="754894"/>
                </a:cubicBezTo>
                <a:cubicBezTo>
                  <a:pt x="168989" y="754894"/>
                  <a:pt x="0" y="585905"/>
                  <a:pt x="0" y="377447"/>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43" rIns="119443" bIns="119443" anchor="ctr" anchorCtr="0">
            <a:normAutofit fontScale="55000" lnSpcReduction="20000"/>
          </a:bodyPr>
          <a:lstStyle/>
          <a:p>
            <a:pPr algn="ctr" defTabSz="622268">
              <a:spcBef>
                <a:spcPct val="0"/>
              </a:spcBef>
              <a:spcAft>
                <a:spcPct val="0"/>
              </a:spcAft>
            </a:pPr>
            <a:endParaRPr lang="en-US" sz="2400" b="1" dirty="0">
              <a:latin typeface="印品黑体" panose="00000500000000000000" pitchFamily="2" charset="-122"/>
            </a:endParaRPr>
          </a:p>
        </p:txBody>
      </p:sp>
    </p:spTree>
    <p:extLst>
      <p:ext uri="{BB962C8B-B14F-4D97-AF65-F5344CB8AC3E}">
        <p14:creationId xmlns:p14="http://schemas.microsoft.com/office/powerpoint/2010/main" val="426243478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大学生焦虑的调节</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89959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一、大学生焦虑的自我调节</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5" name="Group 5">
            <a:extLst>
              <a:ext uri="{FF2B5EF4-FFF2-40B4-BE49-F238E27FC236}">
                <a16:creationId xmlns:a16="http://schemas.microsoft.com/office/drawing/2014/main" id="{0C1307C5-F50E-46AF-8B1F-891575A85478}"/>
              </a:ext>
            </a:extLst>
          </p:cNvPr>
          <p:cNvGrpSpPr/>
          <p:nvPr/>
        </p:nvGrpSpPr>
        <p:grpSpPr>
          <a:xfrm>
            <a:off x="1458473" y="2093550"/>
            <a:ext cx="1196114" cy="455507"/>
            <a:chOff x="523935" y="2908277"/>
            <a:chExt cx="1717441" cy="695035"/>
          </a:xfrm>
        </p:grpSpPr>
        <p:cxnSp>
          <p:nvCxnSpPr>
            <p:cNvPr id="26" name="Straight Connector 6">
              <a:extLst>
                <a:ext uri="{FF2B5EF4-FFF2-40B4-BE49-F238E27FC236}">
                  <a16:creationId xmlns:a16="http://schemas.microsoft.com/office/drawing/2014/main" id="{A0D3C313-C398-49D2-950B-22884C9082A3}"/>
                </a:ext>
              </a:extLst>
            </p:cNvPr>
            <p:cNvCxnSpPr/>
            <p:nvPr/>
          </p:nvCxnSpPr>
          <p:spPr>
            <a:xfrm>
              <a:off x="1327448" y="3212976"/>
              <a:ext cx="913928" cy="0"/>
            </a:xfrm>
            <a:prstGeom prst="line">
              <a:avLst/>
            </a:prstGeom>
            <a:ln>
              <a:solidFill>
                <a:schemeClr val="accent3"/>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7" name="TextBox 7">
              <a:extLst>
                <a:ext uri="{FF2B5EF4-FFF2-40B4-BE49-F238E27FC236}">
                  <a16:creationId xmlns:a16="http://schemas.microsoft.com/office/drawing/2014/main" id="{5A1A01E6-0989-4F03-B1B8-7865DAC9C611}"/>
                </a:ext>
              </a:extLst>
            </p:cNvPr>
            <p:cNvSpPr txBox="1">
              <a:spLocks/>
            </p:cNvSpPr>
            <p:nvPr/>
          </p:nvSpPr>
          <p:spPr bwMode="auto">
            <a:xfrm>
              <a:off x="523935" y="2908277"/>
              <a:ext cx="715006" cy="695035"/>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70000" lnSpcReduction="20000"/>
              <a:sp3d/>
            </a:bodyPr>
            <a:lstStyle/>
            <a:p>
              <a:pPr algn="ctr">
                <a:buClr>
                  <a:prstClr val="white"/>
                </a:buClr>
                <a:defRPr/>
              </a:pPr>
              <a:r>
                <a:rPr lang="en-US" altLang="ko-KR" sz="5333" b="1" dirty="0">
                  <a:solidFill>
                    <a:schemeClr val="accent3"/>
                  </a:solidFill>
                  <a:latin typeface="印品黑体" panose="00000500000000000000" pitchFamily="2" charset="-122"/>
                </a:rPr>
                <a:t>01</a:t>
              </a:r>
            </a:p>
          </p:txBody>
        </p:sp>
      </p:grpSp>
      <p:grpSp>
        <p:nvGrpSpPr>
          <p:cNvPr id="28" name="Group 8">
            <a:extLst>
              <a:ext uri="{FF2B5EF4-FFF2-40B4-BE49-F238E27FC236}">
                <a16:creationId xmlns:a16="http://schemas.microsoft.com/office/drawing/2014/main" id="{F6670585-B2AC-4E1C-B589-747CF4E0E307}"/>
              </a:ext>
            </a:extLst>
          </p:cNvPr>
          <p:cNvGrpSpPr/>
          <p:nvPr/>
        </p:nvGrpSpPr>
        <p:grpSpPr>
          <a:xfrm>
            <a:off x="1522694" y="3426888"/>
            <a:ext cx="1196114" cy="455507"/>
            <a:chOff x="523935" y="2908277"/>
            <a:chExt cx="1717441" cy="695035"/>
          </a:xfrm>
        </p:grpSpPr>
        <p:cxnSp>
          <p:nvCxnSpPr>
            <p:cNvPr id="29" name="Straight Connector 9">
              <a:extLst>
                <a:ext uri="{FF2B5EF4-FFF2-40B4-BE49-F238E27FC236}">
                  <a16:creationId xmlns:a16="http://schemas.microsoft.com/office/drawing/2014/main" id="{FC0C3D1C-F8A9-4AC8-96D3-5145EBC303D8}"/>
                </a:ext>
              </a:extLst>
            </p:cNvPr>
            <p:cNvCxnSpPr/>
            <p:nvPr/>
          </p:nvCxnSpPr>
          <p:spPr>
            <a:xfrm>
              <a:off x="1327448" y="3212976"/>
              <a:ext cx="913928" cy="0"/>
            </a:xfrm>
            <a:prstGeom prst="line">
              <a:avLst/>
            </a:prstGeom>
            <a:ln>
              <a:solidFill>
                <a:schemeClr val="accent3"/>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0" name="TextBox 10">
              <a:extLst>
                <a:ext uri="{FF2B5EF4-FFF2-40B4-BE49-F238E27FC236}">
                  <a16:creationId xmlns:a16="http://schemas.microsoft.com/office/drawing/2014/main" id="{2CCC0077-EB89-4DC3-AC7F-6C700EDBE36F}"/>
                </a:ext>
              </a:extLst>
            </p:cNvPr>
            <p:cNvSpPr txBox="1">
              <a:spLocks/>
            </p:cNvSpPr>
            <p:nvPr/>
          </p:nvSpPr>
          <p:spPr bwMode="auto">
            <a:xfrm>
              <a:off x="523935" y="2908277"/>
              <a:ext cx="715006" cy="695035"/>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70000" lnSpcReduction="20000"/>
              <a:sp3d/>
            </a:bodyPr>
            <a:lstStyle/>
            <a:p>
              <a:pPr algn="ctr">
                <a:buClr>
                  <a:prstClr val="white"/>
                </a:buClr>
                <a:defRPr/>
              </a:pPr>
              <a:r>
                <a:rPr lang="en-US" altLang="ko-KR" sz="5333" b="1" dirty="0">
                  <a:solidFill>
                    <a:schemeClr val="accent3"/>
                  </a:solidFill>
                  <a:latin typeface="印品黑体" panose="00000500000000000000" pitchFamily="2" charset="-122"/>
                </a:rPr>
                <a:t>03</a:t>
              </a:r>
            </a:p>
          </p:txBody>
        </p:sp>
      </p:grpSp>
      <p:grpSp>
        <p:nvGrpSpPr>
          <p:cNvPr id="32" name="Group 11">
            <a:extLst>
              <a:ext uri="{FF2B5EF4-FFF2-40B4-BE49-F238E27FC236}">
                <a16:creationId xmlns:a16="http://schemas.microsoft.com/office/drawing/2014/main" id="{06FBBF2C-5183-4714-8AB4-B015751D3BBF}"/>
              </a:ext>
            </a:extLst>
          </p:cNvPr>
          <p:cNvGrpSpPr/>
          <p:nvPr/>
        </p:nvGrpSpPr>
        <p:grpSpPr>
          <a:xfrm flipH="1">
            <a:off x="6215785" y="1998083"/>
            <a:ext cx="1196113" cy="455507"/>
            <a:chOff x="523936" y="2908277"/>
            <a:chExt cx="1717440" cy="695035"/>
          </a:xfrm>
        </p:grpSpPr>
        <p:cxnSp>
          <p:nvCxnSpPr>
            <p:cNvPr id="34" name="Straight Connector 12">
              <a:extLst>
                <a:ext uri="{FF2B5EF4-FFF2-40B4-BE49-F238E27FC236}">
                  <a16:creationId xmlns:a16="http://schemas.microsoft.com/office/drawing/2014/main" id="{FB081CF8-52F8-44A5-A21F-4E7246DED2EE}"/>
                </a:ext>
              </a:extLst>
            </p:cNvPr>
            <p:cNvCxnSpPr/>
            <p:nvPr/>
          </p:nvCxnSpPr>
          <p:spPr>
            <a:xfrm>
              <a:off x="1327448" y="3212975"/>
              <a:ext cx="913928" cy="0"/>
            </a:xfrm>
            <a:prstGeom prst="line">
              <a:avLst/>
            </a:prstGeom>
            <a:ln>
              <a:solidFill>
                <a:schemeClr val="accent3"/>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6" name="TextBox 13">
              <a:extLst>
                <a:ext uri="{FF2B5EF4-FFF2-40B4-BE49-F238E27FC236}">
                  <a16:creationId xmlns:a16="http://schemas.microsoft.com/office/drawing/2014/main" id="{893F1934-EE5F-4F66-8A49-259B7488857D}"/>
                </a:ext>
              </a:extLst>
            </p:cNvPr>
            <p:cNvSpPr txBox="1">
              <a:spLocks/>
            </p:cNvSpPr>
            <p:nvPr/>
          </p:nvSpPr>
          <p:spPr bwMode="auto">
            <a:xfrm>
              <a:off x="523936" y="2908277"/>
              <a:ext cx="715006" cy="695035"/>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70000" lnSpcReduction="20000"/>
              <a:sp3d/>
            </a:bodyPr>
            <a:lstStyle/>
            <a:p>
              <a:pPr algn="ctr">
                <a:buClr>
                  <a:prstClr val="white"/>
                </a:buClr>
                <a:defRPr/>
              </a:pPr>
              <a:r>
                <a:rPr lang="en-US" altLang="ko-KR" sz="5333" b="1" dirty="0">
                  <a:solidFill>
                    <a:schemeClr val="accent3"/>
                  </a:solidFill>
                  <a:latin typeface="印品黑体" panose="00000500000000000000" pitchFamily="2" charset="-122"/>
                </a:rPr>
                <a:t>02</a:t>
              </a:r>
            </a:p>
          </p:txBody>
        </p:sp>
      </p:grpSp>
      <p:grpSp>
        <p:nvGrpSpPr>
          <p:cNvPr id="38" name="Group 14">
            <a:extLst>
              <a:ext uri="{FF2B5EF4-FFF2-40B4-BE49-F238E27FC236}">
                <a16:creationId xmlns:a16="http://schemas.microsoft.com/office/drawing/2014/main" id="{94C87CED-7ABA-4648-906A-6C153936A2E0}"/>
              </a:ext>
            </a:extLst>
          </p:cNvPr>
          <p:cNvGrpSpPr/>
          <p:nvPr/>
        </p:nvGrpSpPr>
        <p:grpSpPr>
          <a:xfrm flipH="1">
            <a:off x="6215785" y="3488391"/>
            <a:ext cx="1196113" cy="455507"/>
            <a:chOff x="523936" y="2908277"/>
            <a:chExt cx="1717440" cy="695035"/>
          </a:xfrm>
        </p:grpSpPr>
        <p:cxnSp>
          <p:nvCxnSpPr>
            <p:cNvPr id="40" name="Straight Connector 15">
              <a:extLst>
                <a:ext uri="{FF2B5EF4-FFF2-40B4-BE49-F238E27FC236}">
                  <a16:creationId xmlns:a16="http://schemas.microsoft.com/office/drawing/2014/main" id="{1533AFCB-D245-4EFA-8946-E053CF091FCF}"/>
                </a:ext>
              </a:extLst>
            </p:cNvPr>
            <p:cNvCxnSpPr/>
            <p:nvPr/>
          </p:nvCxnSpPr>
          <p:spPr>
            <a:xfrm>
              <a:off x="1327448" y="3212976"/>
              <a:ext cx="913928" cy="0"/>
            </a:xfrm>
            <a:prstGeom prst="line">
              <a:avLst/>
            </a:prstGeom>
            <a:ln>
              <a:solidFill>
                <a:schemeClr val="accent3"/>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1" name="TextBox 16">
              <a:extLst>
                <a:ext uri="{FF2B5EF4-FFF2-40B4-BE49-F238E27FC236}">
                  <a16:creationId xmlns:a16="http://schemas.microsoft.com/office/drawing/2014/main" id="{1C584AC4-9850-47E0-9B4A-179D3BCC7D56}"/>
                </a:ext>
              </a:extLst>
            </p:cNvPr>
            <p:cNvSpPr txBox="1">
              <a:spLocks/>
            </p:cNvSpPr>
            <p:nvPr/>
          </p:nvSpPr>
          <p:spPr bwMode="auto">
            <a:xfrm>
              <a:off x="523936" y="2908277"/>
              <a:ext cx="715006" cy="695035"/>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70000" lnSpcReduction="20000"/>
              <a:sp3d/>
            </a:bodyPr>
            <a:lstStyle/>
            <a:p>
              <a:pPr algn="ctr">
                <a:buClr>
                  <a:prstClr val="white"/>
                </a:buClr>
                <a:defRPr/>
              </a:pPr>
              <a:r>
                <a:rPr lang="en-US" altLang="ko-KR" sz="5333" b="1" dirty="0">
                  <a:solidFill>
                    <a:schemeClr val="accent3"/>
                  </a:solidFill>
                  <a:latin typeface="印品黑体" panose="00000500000000000000" pitchFamily="2" charset="-122"/>
                </a:rPr>
                <a:t>04</a:t>
              </a:r>
            </a:p>
          </p:txBody>
        </p:sp>
      </p:grpSp>
      <p:sp>
        <p:nvSpPr>
          <p:cNvPr id="47" name="Freeform: Shape 1">
            <a:extLst>
              <a:ext uri="{FF2B5EF4-FFF2-40B4-BE49-F238E27FC236}">
                <a16:creationId xmlns:a16="http://schemas.microsoft.com/office/drawing/2014/main" id="{47360425-19AA-4051-8C5D-E3589B4FB666}"/>
              </a:ext>
            </a:extLst>
          </p:cNvPr>
          <p:cNvSpPr>
            <a:spLocks/>
          </p:cNvSpPr>
          <p:nvPr/>
        </p:nvSpPr>
        <p:spPr bwMode="auto">
          <a:xfrm>
            <a:off x="4309446" y="2974291"/>
            <a:ext cx="1781915" cy="1483708"/>
          </a:xfrm>
          <a:custGeom>
            <a:avLst/>
            <a:gdLst>
              <a:gd name="T0" fmla="*/ 2914 w 3407"/>
              <a:gd name="T1" fmla="*/ 65 h 2837"/>
              <a:gd name="T2" fmla="*/ 2785 w 3407"/>
              <a:gd name="T3" fmla="*/ 183 h 2837"/>
              <a:gd name="T4" fmla="*/ 2642 w 3407"/>
              <a:gd name="T5" fmla="*/ 287 h 2837"/>
              <a:gd name="T6" fmla="*/ 2491 w 3407"/>
              <a:gd name="T7" fmla="*/ 378 h 2837"/>
              <a:gd name="T8" fmla="*/ 2329 w 3407"/>
              <a:gd name="T9" fmla="*/ 453 h 2837"/>
              <a:gd name="T10" fmla="*/ 2159 w 3407"/>
              <a:gd name="T11" fmla="*/ 508 h 2837"/>
              <a:gd name="T12" fmla="*/ 1981 w 3407"/>
              <a:gd name="T13" fmla="*/ 548 h 2837"/>
              <a:gd name="T14" fmla="*/ 1798 w 3407"/>
              <a:gd name="T15" fmla="*/ 567 h 2837"/>
              <a:gd name="T16" fmla="*/ 1656 w 3407"/>
              <a:gd name="T17" fmla="*/ 569 h 2837"/>
              <a:gd name="T18" fmla="*/ 1471 w 3407"/>
              <a:gd name="T19" fmla="*/ 555 h 2837"/>
              <a:gd name="T20" fmla="*/ 1292 w 3407"/>
              <a:gd name="T21" fmla="*/ 520 h 2837"/>
              <a:gd name="T22" fmla="*/ 1119 w 3407"/>
              <a:gd name="T23" fmla="*/ 468 h 2837"/>
              <a:gd name="T24" fmla="*/ 954 w 3407"/>
              <a:gd name="T25" fmla="*/ 399 h 2837"/>
              <a:gd name="T26" fmla="*/ 801 w 3407"/>
              <a:gd name="T27" fmla="*/ 312 h 2837"/>
              <a:gd name="T28" fmla="*/ 657 w 3407"/>
              <a:gd name="T29" fmla="*/ 211 h 2837"/>
              <a:gd name="T30" fmla="*/ 524 w 3407"/>
              <a:gd name="T31" fmla="*/ 96 h 2837"/>
              <a:gd name="T32" fmla="*/ 432 w 3407"/>
              <a:gd name="T33" fmla="*/ 0 h 2837"/>
              <a:gd name="T34" fmla="*/ 336 w 3407"/>
              <a:gd name="T35" fmla="*/ 118 h 2837"/>
              <a:gd name="T36" fmla="*/ 178 w 3407"/>
              <a:gd name="T37" fmla="*/ 378 h 2837"/>
              <a:gd name="T38" fmla="*/ 66 w 3407"/>
              <a:gd name="T39" fmla="*/ 663 h 2837"/>
              <a:gd name="T40" fmla="*/ 7 w 3407"/>
              <a:gd name="T41" fmla="*/ 973 h 2837"/>
              <a:gd name="T42" fmla="*/ 2 w 3407"/>
              <a:gd name="T43" fmla="*/ 1215 h 2837"/>
              <a:gd name="T44" fmla="*/ 46 w 3407"/>
              <a:gd name="T45" fmla="*/ 1528 h 2837"/>
              <a:gd name="T46" fmla="*/ 145 w 3407"/>
              <a:gd name="T47" fmla="*/ 1822 h 2837"/>
              <a:gd name="T48" fmla="*/ 293 w 3407"/>
              <a:gd name="T49" fmla="*/ 2088 h 2837"/>
              <a:gd name="T50" fmla="*/ 432 w 3407"/>
              <a:gd name="T51" fmla="*/ 2266 h 2837"/>
              <a:gd name="T52" fmla="*/ 556 w 3407"/>
              <a:gd name="T53" fmla="*/ 2391 h 2837"/>
              <a:gd name="T54" fmla="*/ 691 w 3407"/>
              <a:gd name="T55" fmla="*/ 2502 h 2837"/>
              <a:gd name="T56" fmla="*/ 838 w 3407"/>
              <a:gd name="T57" fmla="*/ 2600 h 2837"/>
              <a:gd name="T58" fmla="*/ 994 w 3407"/>
              <a:gd name="T59" fmla="*/ 2683 h 2837"/>
              <a:gd name="T60" fmla="*/ 1161 w 3407"/>
              <a:gd name="T61" fmla="*/ 2748 h 2837"/>
              <a:gd name="T62" fmla="*/ 1335 w 3407"/>
              <a:gd name="T63" fmla="*/ 2796 h 2837"/>
              <a:gd name="T64" fmla="*/ 1516 w 3407"/>
              <a:gd name="T65" fmla="*/ 2826 h 2837"/>
              <a:gd name="T66" fmla="*/ 1703 w 3407"/>
              <a:gd name="T67" fmla="*/ 2837 h 2837"/>
              <a:gd name="T68" fmla="*/ 1835 w 3407"/>
              <a:gd name="T69" fmla="*/ 2831 h 2837"/>
              <a:gd name="T70" fmla="*/ 2005 w 3407"/>
              <a:gd name="T71" fmla="*/ 2810 h 2837"/>
              <a:gd name="T72" fmla="*/ 2169 w 3407"/>
              <a:gd name="T73" fmla="*/ 2772 h 2837"/>
              <a:gd name="T74" fmla="*/ 2442 w 3407"/>
              <a:gd name="T75" fmla="*/ 2668 h 2837"/>
              <a:gd name="T76" fmla="*/ 2723 w 3407"/>
              <a:gd name="T77" fmla="*/ 2499 h 2837"/>
              <a:gd name="T78" fmla="*/ 2964 w 3407"/>
              <a:gd name="T79" fmla="*/ 2278 h 2837"/>
              <a:gd name="T80" fmla="*/ 3159 w 3407"/>
              <a:gd name="T81" fmla="*/ 2017 h 2837"/>
              <a:gd name="T82" fmla="*/ 3304 w 3407"/>
              <a:gd name="T83" fmla="*/ 1719 h 2837"/>
              <a:gd name="T84" fmla="*/ 3363 w 3407"/>
              <a:gd name="T85" fmla="*/ 1518 h 2837"/>
              <a:gd name="T86" fmla="*/ 3393 w 3407"/>
              <a:gd name="T87" fmla="*/ 1350 h 2837"/>
              <a:gd name="T88" fmla="*/ 3407 w 3407"/>
              <a:gd name="T89" fmla="*/ 1178 h 2837"/>
              <a:gd name="T90" fmla="*/ 3400 w 3407"/>
              <a:gd name="T91" fmla="*/ 973 h 2837"/>
              <a:gd name="T92" fmla="*/ 3340 w 3407"/>
              <a:gd name="T93" fmla="*/ 663 h 2837"/>
              <a:gd name="T94" fmla="*/ 3229 w 3407"/>
              <a:gd name="T95" fmla="*/ 376 h 2837"/>
              <a:gd name="T96" fmla="*/ 3071 w 3407"/>
              <a:gd name="T97" fmla="*/ 118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07" h="2837">
                <a:moveTo>
                  <a:pt x="2975" y="0"/>
                </a:moveTo>
                <a:lnTo>
                  <a:pt x="2975" y="0"/>
                </a:lnTo>
                <a:lnTo>
                  <a:pt x="2945" y="33"/>
                </a:lnTo>
                <a:lnTo>
                  <a:pt x="2914" y="65"/>
                </a:lnTo>
                <a:lnTo>
                  <a:pt x="2883" y="96"/>
                </a:lnTo>
                <a:lnTo>
                  <a:pt x="2851" y="125"/>
                </a:lnTo>
                <a:lnTo>
                  <a:pt x="2818" y="155"/>
                </a:lnTo>
                <a:lnTo>
                  <a:pt x="2785" y="183"/>
                </a:lnTo>
                <a:lnTo>
                  <a:pt x="2750" y="211"/>
                </a:lnTo>
                <a:lnTo>
                  <a:pt x="2716" y="237"/>
                </a:lnTo>
                <a:lnTo>
                  <a:pt x="2679" y="263"/>
                </a:lnTo>
                <a:lnTo>
                  <a:pt x="2642" y="287"/>
                </a:lnTo>
                <a:lnTo>
                  <a:pt x="2606" y="312"/>
                </a:lnTo>
                <a:lnTo>
                  <a:pt x="2569" y="334"/>
                </a:lnTo>
                <a:lnTo>
                  <a:pt x="2529" y="357"/>
                </a:lnTo>
                <a:lnTo>
                  <a:pt x="2491" y="378"/>
                </a:lnTo>
                <a:lnTo>
                  <a:pt x="2451" y="399"/>
                </a:lnTo>
                <a:lnTo>
                  <a:pt x="2411" y="416"/>
                </a:lnTo>
                <a:lnTo>
                  <a:pt x="2371" y="435"/>
                </a:lnTo>
                <a:lnTo>
                  <a:pt x="2329" y="453"/>
                </a:lnTo>
                <a:lnTo>
                  <a:pt x="2287" y="468"/>
                </a:lnTo>
                <a:lnTo>
                  <a:pt x="2246" y="482"/>
                </a:lnTo>
                <a:lnTo>
                  <a:pt x="2202" y="496"/>
                </a:lnTo>
                <a:lnTo>
                  <a:pt x="2159" y="508"/>
                </a:lnTo>
                <a:lnTo>
                  <a:pt x="2115" y="520"/>
                </a:lnTo>
                <a:lnTo>
                  <a:pt x="2072" y="531"/>
                </a:lnTo>
                <a:lnTo>
                  <a:pt x="2026" y="540"/>
                </a:lnTo>
                <a:lnTo>
                  <a:pt x="1981" y="548"/>
                </a:lnTo>
                <a:lnTo>
                  <a:pt x="1936" y="555"/>
                </a:lnTo>
                <a:lnTo>
                  <a:pt x="1891" y="560"/>
                </a:lnTo>
                <a:lnTo>
                  <a:pt x="1844" y="566"/>
                </a:lnTo>
                <a:lnTo>
                  <a:pt x="1798" y="567"/>
                </a:lnTo>
                <a:lnTo>
                  <a:pt x="1751" y="569"/>
                </a:lnTo>
                <a:lnTo>
                  <a:pt x="1703" y="571"/>
                </a:lnTo>
                <a:lnTo>
                  <a:pt x="1703" y="571"/>
                </a:lnTo>
                <a:lnTo>
                  <a:pt x="1656" y="569"/>
                </a:lnTo>
                <a:lnTo>
                  <a:pt x="1609" y="567"/>
                </a:lnTo>
                <a:lnTo>
                  <a:pt x="1563" y="566"/>
                </a:lnTo>
                <a:lnTo>
                  <a:pt x="1516" y="560"/>
                </a:lnTo>
                <a:lnTo>
                  <a:pt x="1471" y="555"/>
                </a:lnTo>
                <a:lnTo>
                  <a:pt x="1426" y="548"/>
                </a:lnTo>
                <a:lnTo>
                  <a:pt x="1381" y="540"/>
                </a:lnTo>
                <a:lnTo>
                  <a:pt x="1335" y="531"/>
                </a:lnTo>
                <a:lnTo>
                  <a:pt x="1292" y="520"/>
                </a:lnTo>
                <a:lnTo>
                  <a:pt x="1247" y="508"/>
                </a:lnTo>
                <a:lnTo>
                  <a:pt x="1205" y="496"/>
                </a:lnTo>
                <a:lnTo>
                  <a:pt x="1161" y="482"/>
                </a:lnTo>
                <a:lnTo>
                  <a:pt x="1119" y="468"/>
                </a:lnTo>
                <a:lnTo>
                  <a:pt x="1078" y="453"/>
                </a:lnTo>
                <a:lnTo>
                  <a:pt x="1036" y="435"/>
                </a:lnTo>
                <a:lnTo>
                  <a:pt x="996" y="416"/>
                </a:lnTo>
                <a:lnTo>
                  <a:pt x="954" y="399"/>
                </a:lnTo>
                <a:lnTo>
                  <a:pt x="916" y="378"/>
                </a:lnTo>
                <a:lnTo>
                  <a:pt x="876" y="357"/>
                </a:lnTo>
                <a:lnTo>
                  <a:pt x="838" y="334"/>
                </a:lnTo>
                <a:lnTo>
                  <a:pt x="801" y="312"/>
                </a:lnTo>
                <a:lnTo>
                  <a:pt x="763" y="287"/>
                </a:lnTo>
                <a:lnTo>
                  <a:pt x="726" y="263"/>
                </a:lnTo>
                <a:lnTo>
                  <a:pt x="691" y="237"/>
                </a:lnTo>
                <a:lnTo>
                  <a:pt x="657" y="211"/>
                </a:lnTo>
                <a:lnTo>
                  <a:pt x="622" y="183"/>
                </a:lnTo>
                <a:lnTo>
                  <a:pt x="589" y="155"/>
                </a:lnTo>
                <a:lnTo>
                  <a:pt x="556" y="125"/>
                </a:lnTo>
                <a:lnTo>
                  <a:pt x="524" y="96"/>
                </a:lnTo>
                <a:lnTo>
                  <a:pt x="493" y="65"/>
                </a:lnTo>
                <a:lnTo>
                  <a:pt x="462" y="33"/>
                </a:lnTo>
                <a:lnTo>
                  <a:pt x="432" y="0"/>
                </a:lnTo>
                <a:lnTo>
                  <a:pt x="432" y="0"/>
                </a:lnTo>
                <a:lnTo>
                  <a:pt x="432" y="0"/>
                </a:lnTo>
                <a:lnTo>
                  <a:pt x="432" y="0"/>
                </a:lnTo>
                <a:lnTo>
                  <a:pt x="383" y="59"/>
                </a:lnTo>
                <a:lnTo>
                  <a:pt x="336" y="118"/>
                </a:lnTo>
                <a:lnTo>
                  <a:pt x="293" y="179"/>
                </a:lnTo>
                <a:lnTo>
                  <a:pt x="251" y="244"/>
                </a:lnTo>
                <a:lnTo>
                  <a:pt x="213" y="310"/>
                </a:lnTo>
                <a:lnTo>
                  <a:pt x="178" y="378"/>
                </a:lnTo>
                <a:lnTo>
                  <a:pt x="145" y="446"/>
                </a:lnTo>
                <a:lnTo>
                  <a:pt x="115" y="517"/>
                </a:lnTo>
                <a:lnTo>
                  <a:pt x="89" y="590"/>
                </a:lnTo>
                <a:lnTo>
                  <a:pt x="66" y="663"/>
                </a:lnTo>
                <a:lnTo>
                  <a:pt x="46" y="740"/>
                </a:lnTo>
                <a:lnTo>
                  <a:pt x="30" y="816"/>
                </a:lnTo>
                <a:lnTo>
                  <a:pt x="18" y="893"/>
                </a:lnTo>
                <a:lnTo>
                  <a:pt x="7" y="973"/>
                </a:lnTo>
                <a:lnTo>
                  <a:pt x="2" y="1053"/>
                </a:lnTo>
                <a:lnTo>
                  <a:pt x="0" y="1133"/>
                </a:lnTo>
                <a:lnTo>
                  <a:pt x="0" y="1133"/>
                </a:lnTo>
                <a:lnTo>
                  <a:pt x="2" y="1215"/>
                </a:lnTo>
                <a:lnTo>
                  <a:pt x="7" y="1295"/>
                </a:lnTo>
                <a:lnTo>
                  <a:pt x="18" y="1375"/>
                </a:lnTo>
                <a:lnTo>
                  <a:pt x="30" y="1451"/>
                </a:lnTo>
                <a:lnTo>
                  <a:pt x="46" y="1528"/>
                </a:lnTo>
                <a:lnTo>
                  <a:pt x="66" y="1605"/>
                </a:lnTo>
                <a:lnTo>
                  <a:pt x="89" y="1678"/>
                </a:lnTo>
                <a:lnTo>
                  <a:pt x="115" y="1751"/>
                </a:lnTo>
                <a:lnTo>
                  <a:pt x="145" y="1822"/>
                </a:lnTo>
                <a:lnTo>
                  <a:pt x="178" y="1890"/>
                </a:lnTo>
                <a:lnTo>
                  <a:pt x="213" y="1958"/>
                </a:lnTo>
                <a:lnTo>
                  <a:pt x="251" y="2024"/>
                </a:lnTo>
                <a:lnTo>
                  <a:pt x="293" y="2088"/>
                </a:lnTo>
                <a:lnTo>
                  <a:pt x="336" y="2149"/>
                </a:lnTo>
                <a:lnTo>
                  <a:pt x="383" y="2208"/>
                </a:lnTo>
                <a:lnTo>
                  <a:pt x="432" y="2266"/>
                </a:lnTo>
                <a:lnTo>
                  <a:pt x="432" y="2266"/>
                </a:lnTo>
                <a:lnTo>
                  <a:pt x="462" y="2299"/>
                </a:lnTo>
                <a:lnTo>
                  <a:pt x="493" y="2330"/>
                </a:lnTo>
                <a:lnTo>
                  <a:pt x="523" y="2361"/>
                </a:lnTo>
                <a:lnTo>
                  <a:pt x="556" y="2391"/>
                </a:lnTo>
                <a:lnTo>
                  <a:pt x="589" y="2421"/>
                </a:lnTo>
                <a:lnTo>
                  <a:pt x="622" y="2448"/>
                </a:lnTo>
                <a:lnTo>
                  <a:pt x="657" y="2476"/>
                </a:lnTo>
                <a:lnTo>
                  <a:pt x="691" y="2502"/>
                </a:lnTo>
                <a:lnTo>
                  <a:pt x="726" y="2529"/>
                </a:lnTo>
                <a:lnTo>
                  <a:pt x="763" y="2553"/>
                </a:lnTo>
                <a:lnTo>
                  <a:pt x="801" y="2577"/>
                </a:lnTo>
                <a:lnTo>
                  <a:pt x="838" y="2600"/>
                </a:lnTo>
                <a:lnTo>
                  <a:pt x="876" y="2622"/>
                </a:lnTo>
                <a:lnTo>
                  <a:pt x="916" y="2643"/>
                </a:lnTo>
                <a:lnTo>
                  <a:pt x="954" y="2664"/>
                </a:lnTo>
                <a:lnTo>
                  <a:pt x="994" y="2683"/>
                </a:lnTo>
                <a:lnTo>
                  <a:pt x="1036" y="2701"/>
                </a:lnTo>
                <a:lnTo>
                  <a:pt x="1078" y="2718"/>
                </a:lnTo>
                <a:lnTo>
                  <a:pt x="1119" y="2734"/>
                </a:lnTo>
                <a:lnTo>
                  <a:pt x="1161" y="2748"/>
                </a:lnTo>
                <a:lnTo>
                  <a:pt x="1205" y="2762"/>
                </a:lnTo>
                <a:lnTo>
                  <a:pt x="1247" y="2774"/>
                </a:lnTo>
                <a:lnTo>
                  <a:pt x="1292" y="2786"/>
                </a:lnTo>
                <a:lnTo>
                  <a:pt x="1335" y="2796"/>
                </a:lnTo>
                <a:lnTo>
                  <a:pt x="1381" y="2805"/>
                </a:lnTo>
                <a:lnTo>
                  <a:pt x="1426" y="2814"/>
                </a:lnTo>
                <a:lnTo>
                  <a:pt x="1471" y="2821"/>
                </a:lnTo>
                <a:lnTo>
                  <a:pt x="1516" y="2826"/>
                </a:lnTo>
                <a:lnTo>
                  <a:pt x="1563" y="2831"/>
                </a:lnTo>
                <a:lnTo>
                  <a:pt x="1609" y="2833"/>
                </a:lnTo>
                <a:lnTo>
                  <a:pt x="1656" y="2837"/>
                </a:lnTo>
                <a:lnTo>
                  <a:pt x="1703" y="2837"/>
                </a:lnTo>
                <a:lnTo>
                  <a:pt x="1703" y="2837"/>
                </a:lnTo>
                <a:lnTo>
                  <a:pt x="1748" y="2837"/>
                </a:lnTo>
                <a:lnTo>
                  <a:pt x="1791" y="2835"/>
                </a:lnTo>
                <a:lnTo>
                  <a:pt x="1835" y="2831"/>
                </a:lnTo>
                <a:lnTo>
                  <a:pt x="1877" y="2828"/>
                </a:lnTo>
                <a:lnTo>
                  <a:pt x="1920" y="2823"/>
                </a:lnTo>
                <a:lnTo>
                  <a:pt x="1962" y="2817"/>
                </a:lnTo>
                <a:lnTo>
                  <a:pt x="2005" y="2810"/>
                </a:lnTo>
                <a:lnTo>
                  <a:pt x="2047" y="2802"/>
                </a:lnTo>
                <a:lnTo>
                  <a:pt x="2087" y="2793"/>
                </a:lnTo>
                <a:lnTo>
                  <a:pt x="2129" y="2783"/>
                </a:lnTo>
                <a:lnTo>
                  <a:pt x="2169" y="2772"/>
                </a:lnTo>
                <a:lnTo>
                  <a:pt x="2209" y="2760"/>
                </a:lnTo>
                <a:lnTo>
                  <a:pt x="2289" y="2734"/>
                </a:lnTo>
                <a:lnTo>
                  <a:pt x="2366" y="2703"/>
                </a:lnTo>
                <a:lnTo>
                  <a:pt x="2442" y="2668"/>
                </a:lnTo>
                <a:lnTo>
                  <a:pt x="2515" y="2631"/>
                </a:lnTo>
                <a:lnTo>
                  <a:pt x="2587" y="2589"/>
                </a:lnTo>
                <a:lnTo>
                  <a:pt x="2656" y="2546"/>
                </a:lnTo>
                <a:lnTo>
                  <a:pt x="2723" y="2499"/>
                </a:lnTo>
                <a:lnTo>
                  <a:pt x="2787" y="2448"/>
                </a:lnTo>
                <a:lnTo>
                  <a:pt x="2848" y="2395"/>
                </a:lnTo>
                <a:lnTo>
                  <a:pt x="2907" y="2337"/>
                </a:lnTo>
                <a:lnTo>
                  <a:pt x="2964" y="2278"/>
                </a:lnTo>
                <a:lnTo>
                  <a:pt x="3017" y="2217"/>
                </a:lnTo>
                <a:lnTo>
                  <a:pt x="3069" y="2153"/>
                </a:lnTo>
                <a:lnTo>
                  <a:pt x="3116" y="2087"/>
                </a:lnTo>
                <a:lnTo>
                  <a:pt x="3159" y="2017"/>
                </a:lnTo>
                <a:lnTo>
                  <a:pt x="3201" y="1946"/>
                </a:lnTo>
                <a:lnTo>
                  <a:pt x="3238" y="1872"/>
                </a:lnTo>
                <a:lnTo>
                  <a:pt x="3273" y="1796"/>
                </a:lnTo>
                <a:lnTo>
                  <a:pt x="3304" y="1719"/>
                </a:lnTo>
                <a:lnTo>
                  <a:pt x="3330" y="1639"/>
                </a:lnTo>
                <a:lnTo>
                  <a:pt x="3342" y="1599"/>
                </a:lnTo>
                <a:lnTo>
                  <a:pt x="3353" y="1559"/>
                </a:lnTo>
                <a:lnTo>
                  <a:pt x="3363" y="1518"/>
                </a:lnTo>
                <a:lnTo>
                  <a:pt x="3372" y="1477"/>
                </a:lnTo>
                <a:lnTo>
                  <a:pt x="3380" y="1436"/>
                </a:lnTo>
                <a:lnTo>
                  <a:pt x="3387" y="1392"/>
                </a:lnTo>
                <a:lnTo>
                  <a:pt x="3393" y="1350"/>
                </a:lnTo>
                <a:lnTo>
                  <a:pt x="3398" y="1307"/>
                </a:lnTo>
                <a:lnTo>
                  <a:pt x="3401" y="1265"/>
                </a:lnTo>
                <a:lnTo>
                  <a:pt x="3405" y="1222"/>
                </a:lnTo>
                <a:lnTo>
                  <a:pt x="3407" y="1178"/>
                </a:lnTo>
                <a:lnTo>
                  <a:pt x="3407" y="1133"/>
                </a:lnTo>
                <a:lnTo>
                  <a:pt x="3407" y="1133"/>
                </a:lnTo>
                <a:lnTo>
                  <a:pt x="3405" y="1053"/>
                </a:lnTo>
                <a:lnTo>
                  <a:pt x="3400" y="973"/>
                </a:lnTo>
                <a:lnTo>
                  <a:pt x="3389" y="893"/>
                </a:lnTo>
                <a:lnTo>
                  <a:pt x="3377" y="816"/>
                </a:lnTo>
                <a:lnTo>
                  <a:pt x="3360" y="740"/>
                </a:lnTo>
                <a:lnTo>
                  <a:pt x="3340" y="663"/>
                </a:lnTo>
                <a:lnTo>
                  <a:pt x="3318" y="590"/>
                </a:lnTo>
                <a:lnTo>
                  <a:pt x="3292" y="517"/>
                </a:lnTo>
                <a:lnTo>
                  <a:pt x="3262" y="446"/>
                </a:lnTo>
                <a:lnTo>
                  <a:pt x="3229" y="376"/>
                </a:lnTo>
                <a:lnTo>
                  <a:pt x="3194" y="310"/>
                </a:lnTo>
                <a:lnTo>
                  <a:pt x="3156" y="244"/>
                </a:lnTo>
                <a:lnTo>
                  <a:pt x="3114" y="179"/>
                </a:lnTo>
                <a:lnTo>
                  <a:pt x="3071" y="118"/>
                </a:lnTo>
                <a:lnTo>
                  <a:pt x="3024" y="58"/>
                </a:lnTo>
                <a:lnTo>
                  <a:pt x="2975" y="0"/>
                </a:lnTo>
                <a:lnTo>
                  <a:pt x="2975" y="0"/>
                </a:lnTo>
                <a:close/>
              </a:path>
            </a:pathLst>
          </a:custGeom>
          <a:solidFill>
            <a:schemeClr val="accent3"/>
          </a:solidFill>
          <a:ln w="57150">
            <a:solidFill>
              <a:schemeClr val="bg1"/>
            </a:solidFill>
            <a:prstDash val="solid"/>
            <a:round/>
            <a:headEnd/>
            <a:tailEnd/>
          </a:ln>
        </p:spPr>
        <p:txBody>
          <a:bodyPr vert="horz" wrap="square" lIns="360000" tIns="1080000" rIns="360000" bIns="60960" anchor="t" anchorCtr="1" compatLnSpc="1">
            <a:prstTxWarp prst="textNoShape">
              <a:avLst/>
            </a:prstTxWarp>
            <a:normAutofit/>
          </a:bodyPr>
          <a:lstStyle/>
          <a:p>
            <a:pPr algn="ctr">
              <a:lnSpc>
                <a:spcPct val="120000"/>
              </a:lnSpc>
              <a:defRPr/>
            </a:pPr>
            <a:endParaRPr lang="zh-CN" altLang="en-US" sz="1200" dirty="0">
              <a:solidFill>
                <a:schemeClr val="bg1"/>
              </a:solidFill>
              <a:latin typeface="印品黑体" panose="00000500000000000000" pitchFamily="2" charset="-122"/>
            </a:endParaRPr>
          </a:p>
        </p:txBody>
      </p:sp>
      <p:sp>
        <p:nvSpPr>
          <p:cNvPr id="48" name="Freeform: Shape 2">
            <a:extLst>
              <a:ext uri="{FF2B5EF4-FFF2-40B4-BE49-F238E27FC236}">
                <a16:creationId xmlns:a16="http://schemas.microsoft.com/office/drawing/2014/main" id="{9591B908-59E6-49BB-A959-D537B05F7C43}"/>
              </a:ext>
            </a:extLst>
          </p:cNvPr>
          <p:cNvSpPr>
            <a:spLocks/>
          </p:cNvSpPr>
          <p:nvPr/>
        </p:nvSpPr>
        <p:spPr bwMode="auto">
          <a:xfrm>
            <a:off x="2979550" y="2677132"/>
            <a:ext cx="1555906" cy="1780867"/>
          </a:xfrm>
          <a:custGeom>
            <a:avLst/>
            <a:gdLst>
              <a:gd name="T0" fmla="*/ 2975 w 2975"/>
              <a:gd name="T1" fmla="*/ 569 h 3406"/>
              <a:gd name="T2" fmla="*/ 2851 w 2975"/>
              <a:gd name="T3" fmla="*/ 446 h 3406"/>
              <a:gd name="T4" fmla="*/ 2716 w 2975"/>
              <a:gd name="T5" fmla="*/ 332 h 3406"/>
              <a:gd name="T6" fmla="*/ 2569 w 2975"/>
              <a:gd name="T7" fmla="*/ 237 h 3406"/>
              <a:gd name="T8" fmla="*/ 2411 w 2975"/>
              <a:gd name="T9" fmla="*/ 153 h 3406"/>
              <a:gd name="T10" fmla="*/ 2246 w 2975"/>
              <a:gd name="T11" fmla="*/ 89 h 3406"/>
              <a:gd name="T12" fmla="*/ 2072 w 2975"/>
              <a:gd name="T13" fmla="*/ 40 h 3406"/>
              <a:gd name="T14" fmla="*/ 1891 w 2975"/>
              <a:gd name="T15" fmla="*/ 11 h 3406"/>
              <a:gd name="T16" fmla="*/ 1703 w 2975"/>
              <a:gd name="T17" fmla="*/ 0 h 3406"/>
              <a:gd name="T18" fmla="*/ 1563 w 2975"/>
              <a:gd name="T19" fmla="*/ 5 h 3406"/>
              <a:gd name="T20" fmla="*/ 1381 w 2975"/>
              <a:gd name="T21" fmla="*/ 31 h 3406"/>
              <a:gd name="T22" fmla="*/ 1205 w 2975"/>
              <a:gd name="T23" fmla="*/ 75 h 3406"/>
              <a:gd name="T24" fmla="*/ 1036 w 2975"/>
              <a:gd name="T25" fmla="*/ 136 h 3406"/>
              <a:gd name="T26" fmla="*/ 876 w 2975"/>
              <a:gd name="T27" fmla="*/ 214 h 3406"/>
              <a:gd name="T28" fmla="*/ 728 w 2975"/>
              <a:gd name="T29" fmla="*/ 308 h 3406"/>
              <a:gd name="T30" fmla="*/ 589 w 2975"/>
              <a:gd name="T31" fmla="*/ 416 h 3406"/>
              <a:gd name="T32" fmla="*/ 462 w 2975"/>
              <a:gd name="T33" fmla="*/ 538 h 3406"/>
              <a:gd name="T34" fmla="*/ 336 w 2975"/>
              <a:gd name="T35" fmla="*/ 687 h 3406"/>
              <a:gd name="T36" fmla="*/ 178 w 2975"/>
              <a:gd name="T37" fmla="*/ 945 h 3406"/>
              <a:gd name="T38" fmla="*/ 67 w 2975"/>
              <a:gd name="T39" fmla="*/ 1232 h 3406"/>
              <a:gd name="T40" fmla="*/ 7 w 2975"/>
              <a:gd name="T41" fmla="*/ 1542 h 3406"/>
              <a:gd name="T42" fmla="*/ 0 w 2975"/>
              <a:gd name="T43" fmla="*/ 1747 h 3406"/>
              <a:gd name="T44" fmla="*/ 14 w 2975"/>
              <a:gd name="T45" fmla="*/ 1919 h 3406"/>
              <a:gd name="T46" fmla="*/ 44 w 2975"/>
              <a:gd name="T47" fmla="*/ 2087 h 3406"/>
              <a:gd name="T48" fmla="*/ 103 w 2975"/>
              <a:gd name="T49" fmla="*/ 2288 h 3406"/>
              <a:gd name="T50" fmla="*/ 248 w 2975"/>
              <a:gd name="T51" fmla="*/ 2586 h 3406"/>
              <a:gd name="T52" fmla="*/ 443 w 2975"/>
              <a:gd name="T53" fmla="*/ 2847 h 3406"/>
              <a:gd name="T54" fmla="*/ 684 w 2975"/>
              <a:gd name="T55" fmla="*/ 3068 h 3406"/>
              <a:gd name="T56" fmla="*/ 965 w 2975"/>
              <a:gd name="T57" fmla="*/ 3237 h 3406"/>
              <a:gd name="T58" fmla="*/ 1238 w 2975"/>
              <a:gd name="T59" fmla="*/ 3341 h 3406"/>
              <a:gd name="T60" fmla="*/ 1402 w 2975"/>
              <a:gd name="T61" fmla="*/ 3379 h 3406"/>
              <a:gd name="T62" fmla="*/ 1572 w 2975"/>
              <a:gd name="T63" fmla="*/ 3400 h 3406"/>
              <a:gd name="T64" fmla="*/ 1703 w 2975"/>
              <a:gd name="T65" fmla="*/ 3406 h 3406"/>
              <a:gd name="T66" fmla="*/ 1891 w 2975"/>
              <a:gd name="T67" fmla="*/ 3395 h 3406"/>
              <a:gd name="T68" fmla="*/ 2072 w 2975"/>
              <a:gd name="T69" fmla="*/ 3365 h 3406"/>
              <a:gd name="T70" fmla="*/ 2246 w 2975"/>
              <a:gd name="T71" fmla="*/ 3317 h 3406"/>
              <a:gd name="T72" fmla="*/ 2411 w 2975"/>
              <a:gd name="T73" fmla="*/ 3252 h 3406"/>
              <a:gd name="T74" fmla="*/ 2569 w 2975"/>
              <a:gd name="T75" fmla="*/ 3169 h 3406"/>
              <a:gd name="T76" fmla="*/ 2716 w 2975"/>
              <a:gd name="T77" fmla="*/ 3071 h 3406"/>
              <a:gd name="T78" fmla="*/ 2851 w 2975"/>
              <a:gd name="T79" fmla="*/ 2960 h 3406"/>
              <a:gd name="T80" fmla="*/ 2975 w 2975"/>
              <a:gd name="T81" fmla="*/ 2835 h 3406"/>
              <a:gd name="T82" fmla="*/ 2836 w 2975"/>
              <a:gd name="T83" fmla="*/ 2657 h 3406"/>
              <a:gd name="T84" fmla="*/ 2688 w 2975"/>
              <a:gd name="T85" fmla="*/ 2391 h 3406"/>
              <a:gd name="T86" fmla="*/ 2589 w 2975"/>
              <a:gd name="T87" fmla="*/ 2097 h 3406"/>
              <a:gd name="T88" fmla="*/ 2545 w 2975"/>
              <a:gd name="T89" fmla="*/ 1784 h 3406"/>
              <a:gd name="T90" fmla="*/ 2550 w 2975"/>
              <a:gd name="T91" fmla="*/ 1542 h 3406"/>
              <a:gd name="T92" fmla="*/ 2609 w 2975"/>
              <a:gd name="T93" fmla="*/ 1232 h 3406"/>
              <a:gd name="T94" fmla="*/ 2721 w 2975"/>
              <a:gd name="T95" fmla="*/ 947 h 3406"/>
              <a:gd name="T96" fmla="*/ 2879 w 2975"/>
              <a:gd name="T97" fmla="*/ 687 h 3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75" h="3406">
                <a:moveTo>
                  <a:pt x="2975" y="569"/>
                </a:moveTo>
                <a:lnTo>
                  <a:pt x="2975" y="569"/>
                </a:lnTo>
                <a:lnTo>
                  <a:pt x="2975" y="569"/>
                </a:lnTo>
                <a:lnTo>
                  <a:pt x="2975" y="569"/>
                </a:lnTo>
                <a:lnTo>
                  <a:pt x="2945" y="538"/>
                </a:lnTo>
                <a:lnTo>
                  <a:pt x="2914" y="506"/>
                </a:lnTo>
                <a:lnTo>
                  <a:pt x="2883" y="475"/>
                </a:lnTo>
                <a:lnTo>
                  <a:pt x="2851" y="446"/>
                </a:lnTo>
                <a:lnTo>
                  <a:pt x="2818" y="416"/>
                </a:lnTo>
                <a:lnTo>
                  <a:pt x="2785" y="388"/>
                </a:lnTo>
                <a:lnTo>
                  <a:pt x="2750" y="360"/>
                </a:lnTo>
                <a:lnTo>
                  <a:pt x="2716" y="332"/>
                </a:lnTo>
                <a:lnTo>
                  <a:pt x="2679" y="308"/>
                </a:lnTo>
                <a:lnTo>
                  <a:pt x="2644" y="282"/>
                </a:lnTo>
                <a:lnTo>
                  <a:pt x="2606" y="259"/>
                </a:lnTo>
                <a:lnTo>
                  <a:pt x="2569" y="237"/>
                </a:lnTo>
                <a:lnTo>
                  <a:pt x="2531" y="214"/>
                </a:lnTo>
                <a:lnTo>
                  <a:pt x="2491" y="193"/>
                </a:lnTo>
                <a:lnTo>
                  <a:pt x="2451" y="172"/>
                </a:lnTo>
                <a:lnTo>
                  <a:pt x="2411" y="153"/>
                </a:lnTo>
                <a:lnTo>
                  <a:pt x="2371" y="136"/>
                </a:lnTo>
                <a:lnTo>
                  <a:pt x="2329" y="118"/>
                </a:lnTo>
                <a:lnTo>
                  <a:pt x="2288" y="103"/>
                </a:lnTo>
                <a:lnTo>
                  <a:pt x="2246" y="89"/>
                </a:lnTo>
                <a:lnTo>
                  <a:pt x="2202" y="75"/>
                </a:lnTo>
                <a:lnTo>
                  <a:pt x="2159" y="61"/>
                </a:lnTo>
                <a:lnTo>
                  <a:pt x="2115" y="51"/>
                </a:lnTo>
                <a:lnTo>
                  <a:pt x="2072" y="40"/>
                </a:lnTo>
                <a:lnTo>
                  <a:pt x="2026" y="31"/>
                </a:lnTo>
                <a:lnTo>
                  <a:pt x="1981" y="23"/>
                </a:lnTo>
                <a:lnTo>
                  <a:pt x="1936" y="16"/>
                </a:lnTo>
                <a:lnTo>
                  <a:pt x="1891" y="11"/>
                </a:lnTo>
                <a:lnTo>
                  <a:pt x="1844" y="5"/>
                </a:lnTo>
                <a:lnTo>
                  <a:pt x="1798" y="2"/>
                </a:lnTo>
                <a:lnTo>
                  <a:pt x="1751" y="0"/>
                </a:lnTo>
                <a:lnTo>
                  <a:pt x="1703" y="0"/>
                </a:lnTo>
                <a:lnTo>
                  <a:pt x="1703" y="0"/>
                </a:lnTo>
                <a:lnTo>
                  <a:pt x="1656" y="0"/>
                </a:lnTo>
                <a:lnTo>
                  <a:pt x="1609" y="2"/>
                </a:lnTo>
                <a:lnTo>
                  <a:pt x="1563" y="5"/>
                </a:lnTo>
                <a:lnTo>
                  <a:pt x="1516" y="11"/>
                </a:lnTo>
                <a:lnTo>
                  <a:pt x="1471" y="16"/>
                </a:lnTo>
                <a:lnTo>
                  <a:pt x="1426" y="23"/>
                </a:lnTo>
                <a:lnTo>
                  <a:pt x="1381" y="31"/>
                </a:lnTo>
                <a:lnTo>
                  <a:pt x="1335" y="40"/>
                </a:lnTo>
                <a:lnTo>
                  <a:pt x="1292" y="51"/>
                </a:lnTo>
                <a:lnTo>
                  <a:pt x="1248" y="61"/>
                </a:lnTo>
                <a:lnTo>
                  <a:pt x="1205" y="75"/>
                </a:lnTo>
                <a:lnTo>
                  <a:pt x="1161" y="89"/>
                </a:lnTo>
                <a:lnTo>
                  <a:pt x="1120" y="103"/>
                </a:lnTo>
                <a:lnTo>
                  <a:pt x="1078" y="118"/>
                </a:lnTo>
                <a:lnTo>
                  <a:pt x="1036" y="136"/>
                </a:lnTo>
                <a:lnTo>
                  <a:pt x="996" y="153"/>
                </a:lnTo>
                <a:lnTo>
                  <a:pt x="956" y="172"/>
                </a:lnTo>
                <a:lnTo>
                  <a:pt x="916" y="193"/>
                </a:lnTo>
                <a:lnTo>
                  <a:pt x="876" y="214"/>
                </a:lnTo>
                <a:lnTo>
                  <a:pt x="838" y="237"/>
                </a:lnTo>
                <a:lnTo>
                  <a:pt x="801" y="259"/>
                </a:lnTo>
                <a:lnTo>
                  <a:pt x="763" y="282"/>
                </a:lnTo>
                <a:lnTo>
                  <a:pt x="728" y="308"/>
                </a:lnTo>
                <a:lnTo>
                  <a:pt x="691" y="332"/>
                </a:lnTo>
                <a:lnTo>
                  <a:pt x="657" y="360"/>
                </a:lnTo>
                <a:lnTo>
                  <a:pt x="622" y="388"/>
                </a:lnTo>
                <a:lnTo>
                  <a:pt x="589" y="416"/>
                </a:lnTo>
                <a:lnTo>
                  <a:pt x="556" y="446"/>
                </a:lnTo>
                <a:lnTo>
                  <a:pt x="524" y="475"/>
                </a:lnTo>
                <a:lnTo>
                  <a:pt x="493" y="506"/>
                </a:lnTo>
                <a:lnTo>
                  <a:pt x="462" y="538"/>
                </a:lnTo>
                <a:lnTo>
                  <a:pt x="432" y="569"/>
                </a:lnTo>
                <a:lnTo>
                  <a:pt x="432" y="569"/>
                </a:lnTo>
                <a:lnTo>
                  <a:pt x="383" y="627"/>
                </a:lnTo>
                <a:lnTo>
                  <a:pt x="336" y="687"/>
                </a:lnTo>
                <a:lnTo>
                  <a:pt x="293" y="748"/>
                </a:lnTo>
                <a:lnTo>
                  <a:pt x="251" y="813"/>
                </a:lnTo>
                <a:lnTo>
                  <a:pt x="213" y="879"/>
                </a:lnTo>
                <a:lnTo>
                  <a:pt x="178" y="945"/>
                </a:lnTo>
                <a:lnTo>
                  <a:pt x="145" y="1015"/>
                </a:lnTo>
                <a:lnTo>
                  <a:pt x="115" y="1086"/>
                </a:lnTo>
                <a:lnTo>
                  <a:pt x="89" y="1159"/>
                </a:lnTo>
                <a:lnTo>
                  <a:pt x="67" y="1232"/>
                </a:lnTo>
                <a:lnTo>
                  <a:pt x="46" y="1309"/>
                </a:lnTo>
                <a:lnTo>
                  <a:pt x="30" y="1385"/>
                </a:lnTo>
                <a:lnTo>
                  <a:pt x="18" y="1462"/>
                </a:lnTo>
                <a:lnTo>
                  <a:pt x="7" y="1542"/>
                </a:lnTo>
                <a:lnTo>
                  <a:pt x="2" y="1622"/>
                </a:lnTo>
                <a:lnTo>
                  <a:pt x="0" y="1702"/>
                </a:lnTo>
                <a:lnTo>
                  <a:pt x="0" y="1702"/>
                </a:lnTo>
                <a:lnTo>
                  <a:pt x="0" y="1747"/>
                </a:lnTo>
                <a:lnTo>
                  <a:pt x="2" y="1791"/>
                </a:lnTo>
                <a:lnTo>
                  <a:pt x="6" y="1834"/>
                </a:lnTo>
                <a:lnTo>
                  <a:pt x="9" y="1876"/>
                </a:lnTo>
                <a:lnTo>
                  <a:pt x="14" y="1919"/>
                </a:lnTo>
                <a:lnTo>
                  <a:pt x="20" y="1961"/>
                </a:lnTo>
                <a:lnTo>
                  <a:pt x="27" y="2005"/>
                </a:lnTo>
                <a:lnTo>
                  <a:pt x="35" y="2046"/>
                </a:lnTo>
                <a:lnTo>
                  <a:pt x="44" y="2087"/>
                </a:lnTo>
                <a:lnTo>
                  <a:pt x="54" y="2128"/>
                </a:lnTo>
                <a:lnTo>
                  <a:pt x="65" y="2168"/>
                </a:lnTo>
                <a:lnTo>
                  <a:pt x="77" y="2208"/>
                </a:lnTo>
                <a:lnTo>
                  <a:pt x="103" y="2288"/>
                </a:lnTo>
                <a:lnTo>
                  <a:pt x="134" y="2365"/>
                </a:lnTo>
                <a:lnTo>
                  <a:pt x="168" y="2441"/>
                </a:lnTo>
                <a:lnTo>
                  <a:pt x="206" y="2515"/>
                </a:lnTo>
                <a:lnTo>
                  <a:pt x="248" y="2586"/>
                </a:lnTo>
                <a:lnTo>
                  <a:pt x="291" y="2656"/>
                </a:lnTo>
                <a:lnTo>
                  <a:pt x="338" y="2722"/>
                </a:lnTo>
                <a:lnTo>
                  <a:pt x="389" y="2786"/>
                </a:lnTo>
                <a:lnTo>
                  <a:pt x="443" y="2847"/>
                </a:lnTo>
                <a:lnTo>
                  <a:pt x="500" y="2906"/>
                </a:lnTo>
                <a:lnTo>
                  <a:pt x="559" y="2964"/>
                </a:lnTo>
                <a:lnTo>
                  <a:pt x="620" y="3017"/>
                </a:lnTo>
                <a:lnTo>
                  <a:pt x="684" y="3068"/>
                </a:lnTo>
                <a:lnTo>
                  <a:pt x="751" y="3115"/>
                </a:lnTo>
                <a:lnTo>
                  <a:pt x="820" y="3158"/>
                </a:lnTo>
                <a:lnTo>
                  <a:pt x="892" y="3200"/>
                </a:lnTo>
                <a:lnTo>
                  <a:pt x="965" y="3237"/>
                </a:lnTo>
                <a:lnTo>
                  <a:pt x="1041" y="3272"/>
                </a:lnTo>
                <a:lnTo>
                  <a:pt x="1118" y="3303"/>
                </a:lnTo>
                <a:lnTo>
                  <a:pt x="1198" y="3329"/>
                </a:lnTo>
                <a:lnTo>
                  <a:pt x="1238" y="3341"/>
                </a:lnTo>
                <a:lnTo>
                  <a:pt x="1278" y="3352"/>
                </a:lnTo>
                <a:lnTo>
                  <a:pt x="1320" y="3362"/>
                </a:lnTo>
                <a:lnTo>
                  <a:pt x="1360" y="3371"/>
                </a:lnTo>
                <a:lnTo>
                  <a:pt x="1402" y="3379"/>
                </a:lnTo>
                <a:lnTo>
                  <a:pt x="1443" y="3386"/>
                </a:lnTo>
                <a:lnTo>
                  <a:pt x="1487" y="3392"/>
                </a:lnTo>
                <a:lnTo>
                  <a:pt x="1529" y="3397"/>
                </a:lnTo>
                <a:lnTo>
                  <a:pt x="1572" y="3400"/>
                </a:lnTo>
                <a:lnTo>
                  <a:pt x="1616" y="3404"/>
                </a:lnTo>
                <a:lnTo>
                  <a:pt x="1659" y="3406"/>
                </a:lnTo>
                <a:lnTo>
                  <a:pt x="1703" y="3406"/>
                </a:lnTo>
                <a:lnTo>
                  <a:pt x="1703" y="3406"/>
                </a:lnTo>
                <a:lnTo>
                  <a:pt x="1751" y="3406"/>
                </a:lnTo>
                <a:lnTo>
                  <a:pt x="1798" y="3402"/>
                </a:lnTo>
                <a:lnTo>
                  <a:pt x="1844" y="3400"/>
                </a:lnTo>
                <a:lnTo>
                  <a:pt x="1891" y="3395"/>
                </a:lnTo>
                <a:lnTo>
                  <a:pt x="1936" y="3390"/>
                </a:lnTo>
                <a:lnTo>
                  <a:pt x="1981" y="3383"/>
                </a:lnTo>
                <a:lnTo>
                  <a:pt x="2026" y="3374"/>
                </a:lnTo>
                <a:lnTo>
                  <a:pt x="2072" y="3365"/>
                </a:lnTo>
                <a:lnTo>
                  <a:pt x="2115" y="3355"/>
                </a:lnTo>
                <a:lnTo>
                  <a:pt x="2160" y="3343"/>
                </a:lnTo>
                <a:lnTo>
                  <a:pt x="2202" y="3331"/>
                </a:lnTo>
                <a:lnTo>
                  <a:pt x="2246" y="3317"/>
                </a:lnTo>
                <a:lnTo>
                  <a:pt x="2288" y="3303"/>
                </a:lnTo>
                <a:lnTo>
                  <a:pt x="2329" y="3287"/>
                </a:lnTo>
                <a:lnTo>
                  <a:pt x="2371" y="3270"/>
                </a:lnTo>
                <a:lnTo>
                  <a:pt x="2411" y="3252"/>
                </a:lnTo>
                <a:lnTo>
                  <a:pt x="2453" y="3233"/>
                </a:lnTo>
                <a:lnTo>
                  <a:pt x="2491" y="3212"/>
                </a:lnTo>
                <a:lnTo>
                  <a:pt x="2531" y="3191"/>
                </a:lnTo>
                <a:lnTo>
                  <a:pt x="2569" y="3169"/>
                </a:lnTo>
                <a:lnTo>
                  <a:pt x="2606" y="3146"/>
                </a:lnTo>
                <a:lnTo>
                  <a:pt x="2644" y="3122"/>
                </a:lnTo>
                <a:lnTo>
                  <a:pt x="2681" y="3098"/>
                </a:lnTo>
                <a:lnTo>
                  <a:pt x="2716" y="3071"/>
                </a:lnTo>
                <a:lnTo>
                  <a:pt x="2750" y="3045"/>
                </a:lnTo>
                <a:lnTo>
                  <a:pt x="2785" y="3017"/>
                </a:lnTo>
                <a:lnTo>
                  <a:pt x="2818" y="2990"/>
                </a:lnTo>
                <a:lnTo>
                  <a:pt x="2851" y="2960"/>
                </a:lnTo>
                <a:lnTo>
                  <a:pt x="2883" y="2930"/>
                </a:lnTo>
                <a:lnTo>
                  <a:pt x="2914" y="2899"/>
                </a:lnTo>
                <a:lnTo>
                  <a:pt x="2945" y="2868"/>
                </a:lnTo>
                <a:lnTo>
                  <a:pt x="2975" y="2835"/>
                </a:lnTo>
                <a:lnTo>
                  <a:pt x="2975" y="2835"/>
                </a:lnTo>
                <a:lnTo>
                  <a:pt x="2926" y="2777"/>
                </a:lnTo>
                <a:lnTo>
                  <a:pt x="2879" y="2718"/>
                </a:lnTo>
                <a:lnTo>
                  <a:pt x="2836" y="2657"/>
                </a:lnTo>
                <a:lnTo>
                  <a:pt x="2794" y="2593"/>
                </a:lnTo>
                <a:lnTo>
                  <a:pt x="2756" y="2527"/>
                </a:lnTo>
                <a:lnTo>
                  <a:pt x="2721" y="2459"/>
                </a:lnTo>
                <a:lnTo>
                  <a:pt x="2688" y="2391"/>
                </a:lnTo>
                <a:lnTo>
                  <a:pt x="2658" y="2320"/>
                </a:lnTo>
                <a:lnTo>
                  <a:pt x="2632" y="2247"/>
                </a:lnTo>
                <a:lnTo>
                  <a:pt x="2609" y="2174"/>
                </a:lnTo>
                <a:lnTo>
                  <a:pt x="2589" y="2097"/>
                </a:lnTo>
                <a:lnTo>
                  <a:pt x="2573" y="2020"/>
                </a:lnTo>
                <a:lnTo>
                  <a:pt x="2561" y="1944"/>
                </a:lnTo>
                <a:lnTo>
                  <a:pt x="2550" y="1864"/>
                </a:lnTo>
                <a:lnTo>
                  <a:pt x="2545" y="1784"/>
                </a:lnTo>
                <a:lnTo>
                  <a:pt x="2543" y="1702"/>
                </a:lnTo>
                <a:lnTo>
                  <a:pt x="2543" y="1702"/>
                </a:lnTo>
                <a:lnTo>
                  <a:pt x="2545" y="1622"/>
                </a:lnTo>
                <a:lnTo>
                  <a:pt x="2550" y="1542"/>
                </a:lnTo>
                <a:lnTo>
                  <a:pt x="2561" y="1462"/>
                </a:lnTo>
                <a:lnTo>
                  <a:pt x="2573" y="1385"/>
                </a:lnTo>
                <a:lnTo>
                  <a:pt x="2589" y="1309"/>
                </a:lnTo>
                <a:lnTo>
                  <a:pt x="2609" y="1232"/>
                </a:lnTo>
                <a:lnTo>
                  <a:pt x="2632" y="1159"/>
                </a:lnTo>
                <a:lnTo>
                  <a:pt x="2658" y="1086"/>
                </a:lnTo>
                <a:lnTo>
                  <a:pt x="2688" y="1015"/>
                </a:lnTo>
                <a:lnTo>
                  <a:pt x="2721" y="947"/>
                </a:lnTo>
                <a:lnTo>
                  <a:pt x="2756" y="879"/>
                </a:lnTo>
                <a:lnTo>
                  <a:pt x="2794" y="813"/>
                </a:lnTo>
                <a:lnTo>
                  <a:pt x="2836" y="748"/>
                </a:lnTo>
                <a:lnTo>
                  <a:pt x="2879" y="687"/>
                </a:lnTo>
                <a:lnTo>
                  <a:pt x="2926" y="628"/>
                </a:lnTo>
                <a:lnTo>
                  <a:pt x="2975" y="569"/>
                </a:lnTo>
                <a:lnTo>
                  <a:pt x="2975" y="569"/>
                </a:lnTo>
                <a:close/>
              </a:path>
            </a:pathLst>
          </a:custGeom>
          <a:solidFill>
            <a:schemeClr val="accent3"/>
          </a:solidFill>
          <a:ln w="57150">
            <a:solidFill>
              <a:schemeClr val="bg1"/>
            </a:solidFill>
            <a:prstDash val="solid"/>
            <a:round/>
            <a:headEnd/>
            <a:tailEnd/>
          </a:ln>
        </p:spPr>
        <p:txBody>
          <a:bodyPr vert="horz" wrap="square" lIns="216000" tIns="1260000" rIns="540000" bIns="60960" anchor="t" anchorCtr="1" compatLnSpc="1">
            <a:prstTxWarp prst="textNoShape">
              <a:avLst/>
            </a:prstTxWarp>
            <a:normAutofit/>
          </a:bodyPr>
          <a:lstStyle/>
          <a:p>
            <a:pPr algn="ctr">
              <a:lnSpc>
                <a:spcPct val="120000"/>
              </a:lnSpc>
              <a:defRPr/>
            </a:pPr>
            <a:endParaRPr lang="zh-CN" altLang="en-US" sz="1200" dirty="0">
              <a:solidFill>
                <a:schemeClr val="bg1"/>
              </a:solidFill>
              <a:latin typeface="印品黑体" panose="00000500000000000000" pitchFamily="2" charset="-122"/>
            </a:endParaRPr>
          </a:p>
        </p:txBody>
      </p:sp>
      <p:sp>
        <p:nvSpPr>
          <p:cNvPr id="50" name="Freeform: Shape 3">
            <a:extLst>
              <a:ext uri="{FF2B5EF4-FFF2-40B4-BE49-F238E27FC236}">
                <a16:creationId xmlns:a16="http://schemas.microsoft.com/office/drawing/2014/main" id="{5B94AE2E-972B-46D8-A409-4C74B2BFE476}"/>
              </a:ext>
            </a:extLst>
          </p:cNvPr>
          <p:cNvSpPr>
            <a:spLocks/>
          </p:cNvSpPr>
          <p:nvPr/>
        </p:nvSpPr>
        <p:spPr bwMode="auto">
          <a:xfrm>
            <a:off x="4535455" y="1491630"/>
            <a:ext cx="1555906" cy="1780867"/>
          </a:xfrm>
          <a:custGeom>
            <a:avLst/>
            <a:gdLst>
              <a:gd name="T0" fmla="*/ 1177 w 2975"/>
              <a:gd name="T1" fmla="*/ 2 h 3406"/>
              <a:gd name="T2" fmla="*/ 994 w 2975"/>
              <a:gd name="T3" fmla="*/ 23 h 3406"/>
              <a:gd name="T4" fmla="*/ 815 w 2975"/>
              <a:gd name="T5" fmla="*/ 61 h 3406"/>
              <a:gd name="T6" fmla="*/ 646 w 2975"/>
              <a:gd name="T7" fmla="*/ 119 h 3406"/>
              <a:gd name="T8" fmla="*/ 484 w 2975"/>
              <a:gd name="T9" fmla="*/ 194 h 3406"/>
              <a:gd name="T10" fmla="*/ 331 w 2975"/>
              <a:gd name="T11" fmla="*/ 282 h 3406"/>
              <a:gd name="T12" fmla="*/ 190 w 2975"/>
              <a:gd name="T13" fmla="*/ 389 h 3406"/>
              <a:gd name="T14" fmla="*/ 61 w 2975"/>
              <a:gd name="T15" fmla="*/ 507 h 3406"/>
              <a:gd name="T16" fmla="*/ 49 w 2975"/>
              <a:gd name="T17" fmla="*/ 627 h 3406"/>
              <a:gd name="T18" fmla="*/ 219 w 2975"/>
              <a:gd name="T19" fmla="*/ 879 h 3406"/>
              <a:gd name="T20" fmla="*/ 343 w 2975"/>
              <a:gd name="T21" fmla="*/ 1159 h 3406"/>
              <a:gd name="T22" fmla="*/ 414 w 2975"/>
              <a:gd name="T23" fmla="*/ 1462 h 3406"/>
              <a:gd name="T24" fmla="*/ 432 w 2975"/>
              <a:gd name="T25" fmla="*/ 1702 h 3406"/>
              <a:gd name="T26" fmla="*/ 402 w 2975"/>
              <a:gd name="T27" fmla="*/ 2021 h 3406"/>
              <a:gd name="T28" fmla="*/ 317 w 2975"/>
              <a:gd name="T29" fmla="*/ 2320 h 3406"/>
              <a:gd name="T30" fmla="*/ 181 w 2975"/>
              <a:gd name="T31" fmla="*/ 2593 h 3406"/>
              <a:gd name="T32" fmla="*/ 0 w 2975"/>
              <a:gd name="T33" fmla="*/ 2835 h 3406"/>
              <a:gd name="T34" fmla="*/ 30 w 2975"/>
              <a:gd name="T35" fmla="*/ 2868 h 3406"/>
              <a:gd name="T36" fmla="*/ 157 w 2975"/>
              <a:gd name="T37" fmla="*/ 2990 h 3406"/>
              <a:gd name="T38" fmla="*/ 294 w 2975"/>
              <a:gd name="T39" fmla="*/ 3098 h 3406"/>
              <a:gd name="T40" fmla="*/ 444 w 2975"/>
              <a:gd name="T41" fmla="*/ 3192 h 3406"/>
              <a:gd name="T42" fmla="*/ 604 w 2975"/>
              <a:gd name="T43" fmla="*/ 3270 h 3406"/>
              <a:gd name="T44" fmla="*/ 773 w 2975"/>
              <a:gd name="T45" fmla="*/ 3331 h 3406"/>
              <a:gd name="T46" fmla="*/ 949 w 2975"/>
              <a:gd name="T47" fmla="*/ 3375 h 3406"/>
              <a:gd name="T48" fmla="*/ 1131 w 2975"/>
              <a:gd name="T49" fmla="*/ 3401 h 3406"/>
              <a:gd name="T50" fmla="*/ 1271 w 2975"/>
              <a:gd name="T51" fmla="*/ 3406 h 3406"/>
              <a:gd name="T52" fmla="*/ 1459 w 2975"/>
              <a:gd name="T53" fmla="*/ 3395 h 3406"/>
              <a:gd name="T54" fmla="*/ 1640 w 2975"/>
              <a:gd name="T55" fmla="*/ 3366 h 3406"/>
              <a:gd name="T56" fmla="*/ 1814 w 2975"/>
              <a:gd name="T57" fmla="*/ 3317 h 3406"/>
              <a:gd name="T58" fmla="*/ 1979 w 2975"/>
              <a:gd name="T59" fmla="*/ 3251 h 3406"/>
              <a:gd name="T60" fmla="*/ 2137 w 2975"/>
              <a:gd name="T61" fmla="*/ 3169 h 3406"/>
              <a:gd name="T62" fmla="*/ 2284 w 2975"/>
              <a:gd name="T63" fmla="*/ 3072 h 3406"/>
              <a:gd name="T64" fmla="*/ 2419 w 2975"/>
              <a:gd name="T65" fmla="*/ 2960 h 3406"/>
              <a:gd name="T66" fmla="*/ 2543 w 2975"/>
              <a:gd name="T67" fmla="*/ 2835 h 3406"/>
              <a:gd name="T68" fmla="*/ 2682 w 2975"/>
              <a:gd name="T69" fmla="*/ 2658 h 3406"/>
              <a:gd name="T70" fmla="*/ 2830 w 2975"/>
              <a:gd name="T71" fmla="*/ 2391 h 3406"/>
              <a:gd name="T72" fmla="*/ 2928 w 2975"/>
              <a:gd name="T73" fmla="*/ 2097 h 3406"/>
              <a:gd name="T74" fmla="*/ 2973 w 2975"/>
              <a:gd name="T75" fmla="*/ 1784 h 3406"/>
              <a:gd name="T76" fmla="*/ 2973 w 2975"/>
              <a:gd name="T77" fmla="*/ 1615 h 3406"/>
              <a:gd name="T78" fmla="*/ 2955 w 2975"/>
              <a:gd name="T79" fmla="*/ 1443 h 3406"/>
              <a:gd name="T80" fmla="*/ 2921 w 2975"/>
              <a:gd name="T81" fmla="*/ 1278 h 3406"/>
              <a:gd name="T82" fmla="*/ 2841 w 2975"/>
              <a:gd name="T83" fmla="*/ 1039 h 3406"/>
              <a:gd name="T84" fmla="*/ 2684 w 2975"/>
              <a:gd name="T85" fmla="*/ 750 h 3406"/>
              <a:gd name="T86" fmla="*/ 2475 w 2975"/>
              <a:gd name="T87" fmla="*/ 498 h 3406"/>
              <a:gd name="T88" fmla="*/ 2224 w 2975"/>
              <a:gd name="T89" fmla="*/ 291 h 3406"/>
              <a:gd name="T90" fmla="*/ 1934 w 2975"/>
              <a:gd name="T91" fmla="*/ 134 h 3406"/>
              <a:gd name="T92" fmla="*/ 1697 w 2975"/>
              <a:gd name="T93" fmla="*/ 54 h 3406"/>
              <a:gd name="T94" fmla="*/ 1530 w 2975"/>
              <a:gd name="T95" fmla="*/ 20 h 3406"/>
              <a:gd name="T96" fmla="*/ 1359 w 2975"/>
              <a:gd name="T97" fmla="*/ 2 h 3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75" h="3406">
                <a:moveTo>
                  <a:pt x="1271" y="0"/>
                </a:moveTo>
                <a:lnTo>
                  <a:pt x="1271" y="0"/>
                </a:lnTo>
                <a:lnTo>
                  <a:pt x="1224" y="0"/>
                </a:lnTo>
                <a:lnTo>
                  <a:pt x="1177" y="2"/>
                </a:lnTo>
                <a:lnTo>
                  <a:pt x="1131" y="6"/>
                </a:lnTo>
                <a:lnTo>
                  <a:pt x="1084" y="11"/>
                </a:lnTo>
                <a:lnTo>
                  <a:pt x="1039" y="16"/>
                </a:lnTo>
                <a:lnTo>
                  <a:pt x="994" y="23"/>
                </a:lnTo>
                <a:lnTo>
                  <a:pt x="949" y="30"/>
                </a:lnTo>
                <a:lnTo>
                  <a:pt x="903" y="41"/>
                </a:lnTo>
                <a:lnTo>
                  <a:pt x="860" y="51"/>
                </a:lnTo>
                <a:lnTo>
                  <a:pt x="815" y="61"/>
                </a:lnTo>
                <a:lnTo>
                  <a:pt x="773" y="75"/>
                </a:lnTo>
                <a:lnTo>
                  <a:pt x="729" y="87"/>
                </a:lnTo>
                <a:lnTo>
                  <a:pt x="687" y="103"/>
                </a:lnTo>
                <a:lnTo>
                  <a:pt x="646" y="119"/>
                </a:lnTo>
                <a:lnTo>
                  <a:pt x="604" y="136"/>
                </a:lnTo>
                <a:lnTo>
                  <a:pt x="562" y="154"/>
                </a:lnTo>
                <a:lnTo>
                  <a:pt x="522" y="173"/>
                </a:lnTo>
                <a:lnTo>
                  <a:pt x="484" y="194"/>
                </a:lnTo>
                <a:lnTo>
                  <a:pt x="444" y="215"/>
                </a:lnTo>
                <a:lnTo>
                  <a:pt x="406" y="235"/>
                </a:lnTo>
                <a:lnTo>
                  <a:pt x="369" y="260"/>
                </a:lnTo>
                <a:lnTo>
                  <a:pt x="331" y="282"/>
                </a:lnTo>
                <a:lnTo>
                  <a:pt x="294" y="308"/>
                </a:lnTo>
                <a:lnTo>
                  <a:pt x="259" y="333"/>
                </a:lnTo>
                <a:lnTo>
                  <a:pt x="225" y="361"/>
                </a:lnTo>
                <a:lnTo>
                  <a:pt x="190" y="389"/>
                </a:lnTo>
                <a:lnTo>
                  <a:pt x="157" y="416"/>
                </a:lnTo>
                <a:lnTo>
                  <a:pt x="124" y="446"/>
                </a:lnTo>
                <a:lnTo>
                  <a:pt x="91" y="476"/>
                </a:lnTo>
                <a:lnTo>
                  <a:pt x="61" y="507"/>
                </a:lnTo>
                <a:lnTo>
                  <a:pt x="30" y="538"/>
                </a:lnTo>
                <a:lnTo>
                  <a:pt x="0" y="569"/>
                </a:lnTo>
                <a:lnTo>
                  <a:pt x="0" y="569"/>
                </a:lnTo>
                <a:lnTo>
                  <a:pt x="49" y="627"/>
                </a:lnTo>
                <a:lnTo>
                  <a:pt x="96" y="688"/>
                </a:lnTo>
                <a:lnTo>
                  <a:pt x="139" y="749"/>
                </a:lnTo>
                <a:lnTo>
                  <a:pt x="181" y="813"/>
                </a:lnTo>
                <a:lnTo>
                  <a:pt x="219" y="879"/>
                </a:lnTo>
                <a:lnTo>
                  <a:pt x="254" y="945"/>
                </a:lnTo>
                <a:lnTo>
                  <a:pt x="287" y="1015"/>
                </a:lnTo>
                <a:lnTo>
                  <a:pt x="317" y="1086"/>
                </a:lnTo>
                <a:lnTo>
                  <a:pt x="343" y="1159"/>
                </a:lnTo>
                <a:lnTo>
                  <a:pt x="366" y="1232"/>
                </a:lnTo>
                <a:lnTo>
                  <a:pt x="386" y="1307"/>
                </a:lnTo>
                <a:lnTo>
                  <a:pt x="402" y="1384"/>
                </a:lnTo>
                <a:lnTo>
                  <a:pt x="414" y="1462"/>
                </a:lnTo>
                <a:lnTo>
                  <a:pt x="425" y="1542"/>
                </a:lnTo>
                <a:lnTo>
                  <a:pt x="430" y="1622"/>
                </a:lnTo>
                <a:lnTo>
                  <a:pt x="432" y="1702"/>
                </a:lnTo>
                <a:lnTo>
                  <a:pt x="432" y="1702"/>
                </a:lnTo>
                <a:lnTo>
                  <a:pt x="430" y="1784"/>
                </a:lnTo>
                <a:lnTo>
                  <a:pt x="425" y="1864"/>
                </a:lnTo>
                <a:lnTo>
                  <a:pt x="414" y="1942"/>
                </a:lnTo>
                <a:lnTo>
                  <a:pt x="402" y="2021"/>
                </a:lnTo>
                <a:lnTo>
                  <a:pt x="386" y="2097"/>
                </a:lnTo>
                <a:lnTo>
                  <a:pt x="366" y="2174"/>
                </a:lnTo>
                <a:lnTo>
                  <a:pt x="343" y="2247"/>
                </a:lnTo>
                <a:lnTo>
                  <a:pt x="317" y="2320"/>
                </a:lnTo>
                <a:lnTo>
                  <a:pt x="287" y="2390"/>
                </a:lnTo>
                <a:lnTo>
                  <a:pt x="254" y="2459"/>
                </a:lnTo>
                <a:lnTo>
                  <a:pt x="219" y="2527"/>
                </a:lnTo>
                <a:lnTo>
                  <a:pt x="181" y="2593"/>
                </a:lnTo>
                <a:lnTo>
                  <a:pt x="139" y="2656"/>
                </a:lnTo>
                <a:lnTo>
                  <a:pt x="96" y="2719"/>
                </a:lnTo>
                <a:lnTo>
                  <a:pt x="49" y="2778"/>
                </a:lnTo>
                <a:lnTo>
                  <a:pt x="0" y="2835"/>
                </a:lnTo>
                <a:lnTo>
                  <a:pt x="0" y="2835"/>
                </a:lnTo>
                <a:lnTo>
                  <a:pt x="0" y="2835"/>
                </a:lnTo>
                <a:lnTo>
                  <a:pt x="0" y="2835"/>
                </a:lnTo>
                <a:lnTo>
                  <a:pt x="30" y="2868"/>
                </a:lnTo>
                <a:lnTo>
                  <a:pt x="61" y="2900"/>
                </a:lnTo>
                <a:lnTo>
                  <a:pt x="92" y="2931"/>
                </a:lnTo>
                <a:lnTo>
                  <a:pt x="124" y="2960"/>
                </a:lnTo>
                <a:lnTo>
                  <a:pt x="157" y="2990"/>
                </a:lnTo>
                <a:lnTo>
                  <a:pt x="190" y="3018"/>
                </a:lnTo>
                <a:lnTo>
                  <a:pt x="225" y="3046"/>
                </a:lnTo>
                <a:lnTo>
                  <a:pt x="259" y="3072"/>
                </a:lnTo>
                <a:lnTo>
                  <a:pt x="294" y="3098"/>
                </a:lnTo>
                <a:lnTo>
                  <a:pt x="331" y="3122"/>
                </a:lnTo>
                <a:lnTo>
                  <a:pt x="369" y="3147"/>
                </a:lnTo>
                <a:lnTo>
                  <a:pt x="406" y="3169"/>
                </a:lnTo>
                <a:lnTo>
                  <a:pt x="444" y="3192"/>
                </a:lnTo>
                <a:lnTo>
                  <a:pt x="484" y="3213"/>
                </a:lnTo>
                <a:lnTo>
                  <a:pt x="522" y="3234"/>
                </a:lnTo>
                <a:lnTo>
                  <a:pt x="564" y="3251"/>
                </a:lnTo>
                <a:lnTo>
                  <a:pt x="604" y="3270"/>
                </a:lnTo>
                <a:lnTo>
                  <a:pt x="646" y="3288"/>
                </a:lnTo>
                <a:lnTo>
                  <a:pt x="687" y="3303"/>
                </a:lnTo>
                <a:lnTo>
                  <a:pt x="729" y="3317"/>
                </a:lnTo>
                <a:lnTo>
                  <a:pt x="773" y="3331"/>
                </a:lnTo>
                <a:lnTo>
                  <a:pt x="815" y="3343"/>
                </a:lnTo>
                <a:lnTo>
                  <a:pt x="860" y="3355"/>
                </a:lnTo>
                <a:lnTo>
                  <a:pt x="903" y="3366"/>
                </a:lnTo>
                <a:lnTo>
                  <a:pt x="949" y="3375"/>
                </a:lnTo>
                <a:lnTo>
                  <a:pt x="994" y="3383"/>
                </a:lnTo>
                <a:lnTo>
                  <a:pt x="1039" y="3390"/>
                </a:lnTo>
                <a:lnTo>
                  <a:pt x="1084" y="3395"/>
                </a:lnTo>
                <a:lnTo>
                  <a:pt x="1131" y="3401"/>
                </a:lnTo>
                <a:lnTo>
                  <a:pt x="1177" y="3402"/>
                </a:lnTo>
                <a:lnTo>
                  <a:pt x="1224" y="3404"/>
                </a:lnTo>
                <a:lnTo>
                  <a:pt x="1271" y="3406"/>
                </a:lnTo>
                <a:lnTo>
                  <a:pt x="1271" y="3406"/>
                </a:lnTo>
                <a:lnTo>
                  <a:pt x="1319" y="3404"/>
                </a:lnTo>
                <a:lnTo>
                  <a:pt x="1366" y="3402"/>
                </a:lnTo>
                <a:lnTo>
                  <a:pt x="1412" y="3401"/>
                </a:lnTo>
                <a:lnTo>
                  <a:pt x="1459" y="3395"/>
                </a:lnTo>
                <a:lnTo>
                  <a:pt x="1504" y="3390"/>
                </a:lnTo>
                <a:lnTo>
                  <a:pt x="1549" y="3383"/>
                </a:lnTo>
                <a:lnTo>
                  <a:pt x="1594" y="3375"/>
                </a:lnTo>
                <a:lnTo>
                  <a:pt x="1640" y="3366"/>
                </a:lnTo>
                <a:lnTo>
                  <a:pt x="1683" y="3355"/>
                </a:lnTo>
                <a:lnTo>
                  <a:pt x="1727" y="3343"/>
                </a:lnTo>
                <a:lnTo>
                  <a:pt x="1770" y="3331"/>
                </a:lnTo>
                <a:lnTo>
                  <a:pt x="1814" y="3317"/>
                </a:lnTo>
                <a:lnTo>
                  <a:pt x="1855" y="3303"/>
                </a:lnTo>
                <a:lnTo>
                  <a:pt x="1897" y="3288"/>
                </a:lnTo>
                <a:lnTo>
                  <a:pt x="1939" y="3270"/>
                </a:lnTo>
                <a:lnTo>
                  <a:pt x="1979" y="3251"/>
                </a:lnTo>
                <a:lnTo>
                  <a:pt x="2019" y="3234"/>
                </a:lnTo>
                <a:lnTo>
                  <a:pt x="2059" y="3213"/>
                </a:lnTo>
                <a:lnTo>
                  <a:pt x="2097" y="3192"/>
                </a:lnTo>
                <a:lnTo>
                  <a:pt x="2137" y="3169"/>
                </a:lnTo>
                <a:lnTo>
                  <a:pt x="2174" y="3147"/>
                </a:lnTo>
                <a:lnTo>
                  <a:pt x="2210" y="3122"/>
                </a:lnTo>
                <a:lnTo>
                  <a:pt x="2247" y="3098"/>
                </a:lnTo>
                <a:lnTo>
                  <a:pt x="2284" y="3072"/>
                </a:lnTo>
                <a:lnTo>
                  <a:pt x="2318" y="3046"/>
                </a:lnTo>
                <a:lnTo>
                  <a:pt x="2353" y="3018"/>
                </a:lnTo>
                <a:lnTo>
                  <a:pt x="2386" y="2990"/>
                </a:lnTo>
                <a:lnTo>
                  <a:pt x="2419" y="2960"/>
                </a:lnTo>
                <a:lnTo>
                  <a:pt x="2451" y="2931"/>
                </a:lnTo>
                <a:lnTo>
                  <a:pt x="2482" y="2900"/>
                </a:lnTo>
                <a:lnTo>
                  <a:pt x="2513" y="2868"/>
                </a:lnTo>
                <a:lnTo>
                  <a:pt x="2543" y="2835"/>
                </a:lnTo>
                <a:lnTo>
                  <a:pt x="2543" y="2835"/>
                </a:lnTo>
                <a:lnTo>
                  <a:pt x="2592" y="2778"/>
                </a:lnTo>
                <a:lnTo>
                  <a:pt x="2639" y="2719"/>
                </a:lnTo>
                <a:lnTo>
                  <a:pt x="2682" y="2658"/>
                </a:lnTo>
                <a:lnTo>
                  <a:pt x="2724" y="2593"/>
                </a:lnTo>
                <a:lnTo>
                  <a:pt x="2762" y="2527"/>
                </a:lnTo>
                <a:lnTo>
                  <a:pt x="2797" y="2459"/>
                </a:lnTo>
                <a:lnTo>
                  <a:pt x="2830" y="2391"/>
                </a:lnTo>
                <a:lnTo>
                  <a:pt x="2860" y="2320"/>
                </a:lnTo>
                <a:lnTo>
                  <a:pt x="2886" y="2247"/>
                </a:lnTo>
                <a:lnTo>
                  <a:pt x="2908" y="2174"/>
                </a:lnTo>
                <a:lnTo>
                  <a:pt x="2928" y="2097"/>
                </a:lnTo>
                <a:lnTo>
                  <a:pt x="2945" y="2021"/>
                </a:lnTo>
                <a:lnTo>
                  <a:pt x="2957" y="1942"/>
                </a:lnTo>
                <a:lnTo>
                  <a:pt x="2968" y="1864"/>
                </a:lnTo>
                <a:lnTo>
                  <a:pt x="2973" y="1784"/>
                </a:lnTo>
                <a:lnTo>
                  <a:pt x="2975" y="1702"/>
                </a:lnTo>
                <a:lnTo>
                  <a:pt x="2975" y="1702"/>
                </a:lnTo>
                <a:lnTo>
                  <a:pt x="2975" y="1659"/>
                </a:lnTo>
                <a:lnTo>
                  <a:pt x="2973" y="1615"/>
                </a:lnTo>
                <a:lnTo>
                  <a:pt x="2969" y="1572"/>
                </a:lnTo>
                <a:lnTo>
                  <a:pt x="2966" y="1528"/>
                </a:lnTo>
                <a:lnTo>
                  <a:pt x="2961" y="1487"/>
                </a:lnTo>
                <a:lnTo>
                  <a:pt x="2955" y="1443"/>
                </a:lnTo>
                <a:lnTo>
                  <a:pt x="2948" y="1401"/>
                </a:lnTo>
                <a:lnTo>
                  <a:pt x="2940" y="1360"/>
                </a:lnTo>
                <a:lnTo>
                  <a:pt x="2931" y="1318"/>
                </a:lnTo>
                <a:lnTo>
                  <a:pt x="2921" y="1278"/>
                </a:lnTo>
                <a:lnTo>
                  <a:pt x="2910" y="1236"/>
                </a:lnTo>
                <a:lnTo>
                  <a:pt x="2898" y="1196"/>
                </a:lnTo>
                <a:lnTo>
                  <a:pt x="2872" y="1118"/>
                </a:lnTo>
                <a:lnTo>
                  <a:pt x="2841" y="1039"/>
                </a:lnTo>
                <a:lnTo>
                  <a:pt x="2806" y="965"/>
                </a:lnTo>
                <a:lnTo>
                  <a:pt x="2769" y="891"/>
                </a:lnTo>
                <a:lnTo>
                  <a:pt x="2727" y="820"/>
                </a:lnTo>
                <a:lnTo>
                  <a:pt x="2684" y="750"/>
                </a:lnTo>
                <a:lnTo>
                  <a:pt x="2637" y="684"/>
                </a:lnTo>
                <a:lnTo>
                  <a:pt x="2585" y="620"/>
                </a:lnTo>
                <a:lnTo>
                  <a:pt x="2532" y="557"/>
                </a:lnTo>
                <a:lnTo>
                  <a:pt x="2475" y="498"/>
                </a:lnTo>
                <a:lnTo>
                  <a:pt x="2416" y="442"/>
                </a:lnTo>
                <a:lnTo>
                  <a:pt x="2355" y="389"/>
                </a:lnTo>
                <a:lnTo>
                  <a:pt x="2291" y="338"/>
                </a:lnTo>
                <a:lnTo>
                  <a:pt x="2224" y="291"/>
                </a:lnTo>
                <a:lnTo>
                  <a:pt x="2155" y="248"/>
                </a:lnTo>
                <a:lnTo>
                  <a:pt x="2083" y="206"/>
                </a:lnTo>
                <a:lnTo>
                  <a:pt x="2010" y="168"/>
                </a:lnTo>
                <a:lnTo>
                  <a:pt x="1934" y="134"/>
                </a:lnTo>
                <a:lnTo>
                  <a:pt x="1857" y="103"/>
                </a:lnTo>
                <a:lnTo>
                  <a:pt x="1777" y="77"/>
                </a:lnTo>
                <a:lnTo>
                  <a:pt x="1737" y="65"/>
                </a:lnTo>
                <a:lnTo>
                  <a:pt x="1697" y="54"/>
                </a:lnTo>
                <a:lnTo>
                  <a:pt x="1655" y="44"/>
                </a:lnTo>
                <a:lnTo>
                  <a:pt x="1615" y="35"/>
                </a:lnTo>
                <a:lnTo>
                  <a:pt x="1573" y="27"/>
                </a:lnTo>
                <a:lnTo>
                  <a:pt x="1530" y="20"/>
                </a:lnTo>
                <a:lnTo>
                  <a:pt x="1488" y="14"/>
                </a:lnTo>
                <a:lnTo>
                  <a:pt x="1445" y="9"/>
                </a:lnTo>
                <a:lnTo>
                  <a:pt x="1403" y="6"/>
                </a:lnTo>
                <a:lnTo>
                  <a:pt x="1359" y="2"/>
                </a:lnTo>
                <a:lnTo>
                  <a:pt x="1316" y="0"/>
                </a:lnTo>
                <a:lnTo>
                  <a:pt x="1271" y="0"/>
                </a:lnTo>
                <a:lnTo>
                  <a:pt x="1271" y="0"/>
                </a:lnTo>
                <a:close/>
              </a:path>
            </a:pathLst>
          </a:custGeom>
          <a:solidFill>
            <a:schemeClr val="accent3"/>
          </a:solidFill>
          <a:ln w="57150">
            <a:solidFill>
              <a:schemeClr val="bg1"/>
            </a:solidFill>
            <a:prstDash val="solid"/>
            <a:round/>
            <a:headEnd/>
            <a:tailEnd/>
          </a:ln>
        </p:spPr>
        <p:txBody>
          <a:bodyPr vert="horz" wrap="square" lIns="540000" tIns="1260000" rIns="216000" bIns="0" anchor="t" anchorCtr="1" compatLnSpc="1">
            <a:prstTxWarp prst="textNoShape">
              <a:avLst/>
            </a:prstTxWarp>
            <a:normAutofit/>
          </a:bodyPr>
          <a:lstStyle/>
          <a:p>
            <a:pPr algn="ctr">
              <a:lnSpc>
                <a:spcPct val="120000"/>
              </a:lnSpc>
              <a:defRPr/>
            </a:pPr>
            <a:endParaRPr lang="zh-CN" altLang="en-US" sz="1200" dirty="0">
              <a:solidFill>
                <a:schemeClr val="bg1"/>
              </a:solidFill>
              <a:latin typeface="印品黑体" panose="00000500000000000000" pitchFamily="2" charset="-122"/>
            </a:endParaRPr>
          </a:p>
        </p:txBody>
      </p:sp>
      <p:sp>
        <p:nvSpPr>
          <p:cNvPr id="52" name="Freeform: Shape 4">
            <a:extLst>
              <a:ext uri="{FF2B5EF4-FFF2-40B4-BE49-F238E27FC236}">
                <a16:creationId xmlns:a16="http://schemas.microsoft.com/office/drawing/2014/main" id="{708605A5-1C83-44ED-9D2E-8F58D34AAA81}"/>
              </a:ext>
            </a:extLst>
          </p:cNvPr>
          <p:cNvSpPr>
            <a:spLocks/>
          </p:cNvSpPr>
          <p:nvPr/>
        </p:nvSpPr>
        <p:spPr bwMode="auto">
          <a:xfrm>
            <a:off x="2979550" y="1491630"/>
            <a:ext cx="1781915" cy="1482661"/>
          </a:xfrm>
          <a:custGeom>
            <a:avLst/>
            <a:gdLst>
              <a:gd name="T0" fmla="*/ 2914 w 3407"/>
              <a:gd name="T1" fmla="*/ 507 h 2835"/>
              <a:gd name="T2" fmla="*/ 2785 w 3407"/>
              <a:gd name="T3" fmla="*/ 389 h 2835"/>
              <a:gd name="T4" fmla="*/ 2644 w 3407"/>
              <a:gd name="T5" fmla="*/ 282 h 2835"/>
              <a:gd name="T6" fmla="*/ 2491 w 3407"/>
              <a:gd name="T7" fmla="*/ 194 h 2835"/>
              <a:gd name="T8" fmla="*/ 2329 w 3407"/>
              <a:gd name="T9" fmla="*/ 119 h 2835"/>
              <a:gd name="T10" fmla="*/ 2160 w 3407"/>
              <a:gd name="T11" fmla="*/ 61 h 2835"/>
              <a:gd name="T12" fmla="*/ 1981 w 3407"/>
              <a:gd name="T13" fmla="*/ 23 h 2835"/>
              <a:gd name="T14" fmla="*/ 1798 w 3407"/>
              <a:gd name="T15" fmla="*/ 2 h 2835"/>
              <a:gd name="T16" fmla="*/ 1659 w 3407"/>
              <a:gd name="T17" fmla="*/ 0 h 2835"/>
              <a:gd name="T18" fmla="*/ 1487 w 3407"/>
              <a:gd name="T19" fmla="*/ 14 h 2835"/>
              <a:gd name="T20" fmla="*/ 1320 w 3407"/>
              <a:gd name="T21" fmla="*/ 44 h 2835"/>
              <a:gd name="T22" fmla="*/ 1118 w 3407"/>
              <a:gd name="T23" fmla="*/ 103 h 2835"/>
              <a:gd name="T24" fmla="*/ 820 w 3407"/>
              <a:gd name="T25" fmla="*/ 248 h 2835"/>
              <a:gd name="T26" fmla="*/ 559 w 3407"/>
              <a:gd name="T27" fmla="*/ 442 h 2835"/>
              <a:gd name="T28" fmla="*/ 338 w 3407"/>
              <a:gd name="T29" fmla="*/ 684 h 2835"/>
              <a:gd name="T30" fmla="*/ 168 w 3407"/>
              <a:gd name="T31" fmla="*/ 965 h 2835"/>
              <a:gd name="T32" fmla="*/ 65 w 3407"/>
              <a:gd name="T33" fmla="*/ 1236 h 2835"/>
              <a:gd name="T34" fmla="*/ 27 w 3407"/>
              <a:gd name="T35" fmla="*/ 1401 h 2835"/>
              <a:gd name="T36" fmla="*/ 6 w 3407"/>
              <a:gd name="T37" fmla="*/ 1572 h 2835"/>
              <a:gd name="T38" fmla="*/ 0 w 3407"/>
              <a:gd name="T39" fmla="*/ 1702 h 2835"/>
              <a:gd name="T40" fmla="*/ 30 w 3407"/>
              <a:gd name="T41" fmla="*/ 2021 h 2835"/>
              <a:gd name="T42" fmla="*/ 115 w 3407"/>
              <a:gd name="T43" fmla="*/ 2320 h 2835"/>
              <a:gd name="T44" fmla="*/ 251 w 3407"/>
              <a:gd name="T45" fmla="*/ 2593 h 2835"/>
              <a:gd name="T46" fmla="*/ 432 w 3407"/>
              <a:gd name="T47" fmla="*/ 2835 h 2835"/>
              <a:gd name="T48" fmla="*/ 524 w 3407"/>
              <a:gd name="T49" fmla="*/ 2741 h 2835"/>
              <a:gd name="T50" fmla="*/ 657 w 3407"/>
              <a:gd name="T51" fmla="*/ 2626 h 2835"/>
              <a:gd name="T52" fmla="*/ 801 w 3407"/>
              <a:gd name="T53" fmla="*/ 2525 h 2835"/>
              <a:gd name="T54" fmla="*/ 956 w 3407"/>
              <a:gd name="T55" fmla="*/ 2438 h 2835"/>
              <a:gd name="T56" fmla="*/ 1120 w 3407"/>
              <a:gd name="T57" fmla="*/ 2369 h 2835"/>
              <a:gd name="T58" fmla="*/ 1292 w 3407"/>
              <a:gd name="T59" fmla="*/ 2317 h 2835"/>
              <a:gd name="T60" fmla="*/ 1471 w 3407"/>
              <a:gd name="T61" fmla="*/ 2282 h 2835"/>
              <a:gd name="T62" fmla="*/ 1656 w 3407"/>
              <a:gd name="T63" fmla="*/ 2266 h 2835"/>
              <a:gd name="T64" fmla="*/ 1798 w 3407"/>
              <a:gd name="T65" fmla="*/ 2268 h 2835"/>
              <a:gd name="T66" fmla="*/ 1981 w 3407"/>
              <a:gd name="T67" fmla="*/ 2289 h 2835"/>
              <a:gd name="T68" fmla="*/ 2159 w 3407"/>
              <a:gd name="T69" fmla="*/ 2327 h 2835"/>
              <a:gd name="T70" fmla="*/ 2329 w 3407"/>
              <a:gd name="T71" fmla="*/ 2384 h 2835"/>
              <a:gd name="T72" fmla="*/ 2491 w 3407"/>
              <a:gd name="T73" fmla="*/ 2459 h 2835"/>
              <a:gd name="T74" fmla="*/ 2644 w 3407"/>
              <a:gd name="T75" fmla="*/ 2548 h 2835"/>
              <a:gd name="T76" fmla="*/ 2785 w 3407"/>
              <a:gd name="T77" fmla="*/ 2654 h 2835"/>
              <a:gd name="T78" fmla="*/ 2914 w 3407"/>
              <a:gd name="T79" fmla="*/ 2772 h 2835"/>
              <a:gd name="T80" fmla="*/ 2975 w 3407"/>
              <a:gd name="T81" fmla="*/ 2835 h 2835"/>
              <a:gd name="T82" fmla="*/ 3114 w 3407"/>
              <a:gd name="T83" fmla="*/ 2656 h 2835"/>
              <a:gd name="T84" fmla="*/ 3262 w 3407"/>
              <a:gd name="T85" fmla="*/ 2390 h 2835"/>
              <a:gd name="T86" fmla="*/ 3361 w 3407"/>
              <a:gd name="T87" fmla="*/ 2097 h 2835"/>
              <a:gd name="T88" fmla="*/ 3405 w 3407"/>
              <a:gd name="T89" fmla="*/ 1784 h 2835"/>
              <a:gd name="T90" fmla="*/ 3400 w 3407"/>
              <a:gd name="T91" fmla="*/ 1542 h 2835"/>
              <a:gd name="T92" fmla="*/ 3341 w 3407"/>
              <a:gd name="T93" fmla="*/ 1232 h 2835"/>
              <a:gd name="T94" fmla="*/ 3229 w 3407"/>
              <a:gd name="T95" fmla="*/ 945 h 2835"/>
              <a:gd name="T96" fmla="*/ 3071 w 3407"/>
              <a:gd name="T97" fmla="*/ 688 h 2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07" h="2835">
                <a:moveTo>
                  <a:pt x="2975" y="569"/>
                </a:moveTo>
                <a:lnTo>
                  <a:pt x="2975" y="569"/>
                </a:lnTo>
                <a:lnTo>
                  <a:pt x="2945" y="538"/>
                </a:lnTo>
                <a:lnTo>
                  <a:pt x="2914" y="507"/>
                </a:lnTo>
                <a:lnTo>
                  <a:pt x="2883" y="476"/>
                </a:lnTo>
                <a:lnTo>
                  <a:pt x="2851" y="446"/>
                </a:lnTo>
                <a:lnTo>
                  <a:pt x="2818" y="416"/>
                </a:lnTo>
                <a:lnTo>
                  <a:pt x="2785" y="389"/>
                </a:lnTo>
                <a:lnTo>
                  <a:pt x="2750" y="361"/>
                </a:lnTo>
                <a:lnTo>
                  <a:pt x="2716" y="333"/>
                </a:lnTo>
                <a:lnTo>
                  <a:pt x="2681" y="308"/>
                </a:lnTo>
                <a:lnTo>
                  <a:pt x="2644" y="282"/>
                </a:lnTo>
                <a:lnTo>
                  <a:pt x="2606" y="260"/>
                </a:lnTo>
                <a:lnTo>
                  <a:pt x="2569" y="235"/>
                </a:lnTo>
                <a:lnTo>
                  <a:pt x="2531" y="215"/>
                </a:lnTo>
                <a:lnTo>
                  <a:pt x="2491" y="194"/>
                </a:lnTo>
                <a:lnTo>
                  <a:pt x="2453" y="173"/>
                </a:lnTo>
                <a:lnTo>
                  <a:pt x="2411" y="154"/>
                </a:lnTo>
                <a:lnTo>
                  <a:pt x="2371" y="136"/>
                </a:lnTo>
                <a:lnTo>
                  <a:pt x="2329" y="119"/>
                </a:lnTo>
                <a:lnTo>
                  <a:pt x="2288" y="103"/>
                </a:lnTo>
                <a:lnTo>
                  <a:pt x="2246" y="87"/>
                </a:lnTo>
                <a:lnTo>
                  <a:pt x="2202" y="75"/>
                </a:lnTo>
                <a:lnTo>
                  <a:pt x="2160" y="61"/>
                </a:lnTo>
                <a:lnTo>
                  <a:pt x="2115" y="51"/>
                </a:lnTo>
                <a:lnTo>
                  <a:pt x="2072" y="41"/>
                </a:lnTo>
                <a:lnTo>
                  <a:pt x="2026" y="30"/>
                </a:lnTo>
                <a:lnTo>
                  <a:pt x="1981" y="23"/>
                </a:lnTo>
                <a:lnTo>
                  <a:pt x="1936" y="16"/>
                </a:lnTo>
                <a:lnTo>
                  <a:pt x="1891" y="11"/>
                </a:lnTo>
                <a:lnTo>
                  <a:pt x="1844" y="6"/>
                </a:lnTo>
                <a:lnTo>
                  <a:pt x="1798" y="2"/>
                </a:lnTo>
                <a:lnTo>
                  <a:pt x="1751" y="0"/>
                </a:lnTo>
                <a:lnTo>
                  <a:pt x="1703" y="0"/>
                </a:lnTo>
                <a:lnTo>
                  <a:pt x="1703" y="0"/>
                </a:lnTo>
                <a:lnTo>
                  <a:pt x="1659" y="0"/>
                </a:lnTo>
                <a:lnTo>
                  <a:pt x="1616" y="2"/>
                </a:lnTo>
                <a:lnTo>
                  <a:pt x="1572" y="6"/>
                </a:lnTo>
                <a:lnTo>
                  <a:pt x="1529" y="9"/>
                </a:lnTo>
                <a:lnTo>
                  <a:pt x="1487" y="14"/>
                </a:lnTo>
                <a:lnTo>
                  <a:pt x="1443" y="20"/>
                </a:lnTo>
                <a:lnTo>
                  <a:pt x="1402" y="27"/>
                </a:lnTo>
                <a:lnTo>
                  <a:pt x="1360" y="35"/>
                </a:lnTo>
                <a:lnTo>
                  <a:pt x="1320" y="44"/>
                </a:lnTo>
                <a:lnTo>
                  <a:pt x="1278" y="54"/>
                </a:lnTo>
                <a:lnTo>
                  <a:pt x="1238" y="65"/>
                </a:lnTo>
                <a:lnTo>
                  <a:pt x="1198" y="77"/>
                </a:lnTo>
                <a:lnTo>
                  <a:pt x="1118" y="103"/>
                </a:lnTo>
                <a:lnTo>
                  <a:pt x="1041" y="134"/>
                </a:lnTo>
                <a:lnTo>
                  <a:pt x="965" y="168"/>
                </a:lnTo>
                <a:lnTo>
                  <a:pt x="892" y="206"/>
                </a:lnTo>
                <a:lnTo>
                  <a:pt x="820" y="248"/>
                </a:lnTo>
                <a:lnTo>
                  <a:pt x="751" y="291"/>
                </a:lnTo>
                <a:lnTo>
                  <a:pt x="684" y="338"/>
                </a:lnTo>
                <a:lnTo>
                  <a:pt x="620" y="389"/>
                </a:lnTo>
                <a:lnTo>
                  <a:pt x="559" y="442"/>
                </a:lnTo>
                <a:lnTo>
                  <a:pt x="500" y="498"/>
                </a:lnTo>
                <a:lnTo>
                  <a:pt x="443" y="557"/>
                </a:lnTo>
                <a:lnTo>
                  <a:pt x="389" y="620"/>
                </a:lnTo>
                <a:lnTo>
                  <a:pt x="338" y="684"/>
                </a:lnTo>
                <a:lnTo>
                  <a:pt x="291" y="750"/>
                </a:lnTo>
                <a:lnTo>
                  <a:pt x="248" y="820"/>
                </a:lnTo>
                <a:lnTo>
                  <a:pt x="206" y="891"/>
                </a:lnTo>
                <a:lnTo>
                  <a:pt x="168" y="965"/>
                </a:lnTo>
                <a:lnTo>
                  <a:pt x="134" y="1039"/>
                </a:lnTo>
                <a:lnTo>
                  <a:pt x="103" y="1118"/>
                </a:lnTo>
                <a:lnTo>
                  <a:pt x="77" y="1196"/>
                </a:lnTo>
                <a:lnTo>
                  <a:pt x="65" y="1236"/>
                </a:lnTo>
                <a:lnTo>
                  <a:pt x="54" y="1278"/>
                </a:lnTo>
                <a:lnTo>
                  <a:pt x="44" y="1318"/>
                </a:lnTo>
                <a:lnTo>
                  <a:pt x="35" y="1360"/>
                </a:lnTo>
                <a:lnTo>
                  <a:pt x="27" y="1401"/>
                </a:lnTo>
                <a:lnTo>
                  <a:pt x="20" y="1443"/>
                </a:lnTo>
                <a:lnTo>
                  <a:pt x="14" y="1487"/>
                </a:lnTo>
                <a:lnTo>
                  <a:pt x="9" y="1528"/>
                </a:lnTo>
                <a:lnTo>
                  <a:pt x="6" y="1572"/>
                </a:lnTo>
                <a:lnTo>
                  <a:pt x="2" y="1615"/>
                </a:lnTo>
                <a:lnTo>
                  <a:pt x="0" y="1659"/>
                </a:lnTo>
                <a:lnTo>
                  <a:pt x="0" y="1702"/>
                </a:lnTo>
                <a:lnTo>
                  <a:pt x="0" y="1702"/>
                </a:lnTo>
                <a:lnTo>
                  <a:pt x="2" y="1784"/>
                </a:lnTo>
                <a:lnTo>
                  <a:pt x="7" y="1864"/>
                </a:lnTo>
                <a:lnTo>
                  <a:pt x="18" y="1942"/>
                </a:lnTo>
                <a:lnTo>
                  <a:pt x="30" y="2021"/>
                </a:lnTo>
                <a:lnTo>
                  <a:pt x="46" y="2097"/>
                </a:lnTo>
                <a:lnTo>
                  <a:pt x="67" y="2174"/>
                </a:lnTo>
                <a:lnTo>
                  <a:pt x="89" y="2247"/>
                </a:lnTo>
                <a:lnTo>
                  <a:pt x="115" y="2320"/>
                </a:lnTo>
                <a:lnTo>
                  <a:pt x="145" y="2391"/>
                </a:lnTo>
                <a:lnTo>
                  <a:pt x="178" y="2459"/>
                </a:lnTo>
                <a:lnTo>
                  <a:pt x="213" y="2527"/>
                </a:lnTo>
                <a:lnTo>
                  <a:pt x="251" y="2593"/>
                </a:lnTo>
                <a:lnTo>
                  <a:pt x="293" y="2658"/>
                </a:lnTo>
                <a:lnTo>
                  <a:pt x="336" y="2719"/>
                </a:lnTo>
                <a:lnTo>
                  <a:pt x="383" y="2778"/>
                </a:lnTo>
                <a:lnTo>
                  <a:pt x="432" y="2835"/>
                </a:lnTo>
                <a:lnTo>
                  <a:pt x="432" y="2835"/>
                </a:lnTo>
                <a:lnTo>
                  <a:pt x="462" y="2804"/>
                </a:lnTo>
                <a:lnTo>
                  <a:pt x="493" y="2772"/>
                </a:lnTo>
                <a:lnTo>
                  <a:pt x="524" y="2741"/>
                </a:lnTo>
                <a:lnTo>
                  <a:pt x="556" y="2712"/>
                </a:lnTo>
                <a:lnTo>
                  <a:pt x="589" y="2682"/>
                </a:lnTo>
                <a:lnTo>
                  <a:pt x="622" y="2654"/>
                </a:lnTo>
                <a:lnTo>
                  <a:pt x="657" y="2626"/>
                </a:lnTo>
                <a:lnTo>
                  <a:pt x="691" y="2598"/>
                </a:lnTo>
                <a:lnTo>
                  <a:pt x="728" y="2574"/>
                </a:lnTo>
                <a:lnTo>
                  <a:pt x="763" y="2548"/>
                </a:lnTo>
                <a:lnTo>
                  <a:pt x="801" y="2525"/>
                </a:lnTo>
                <a:lnTo>
                  <a:pt x="838" y="2503"/>
                </a:lnTo>
                <a:lnTo>
                  <a:pt x="876" y="2480"/>
                </a:lnTo>
                <a:lnTo>
                  <a:pt x="916" y="2459"/>
                </a:lnTo>
                <a:lnTo>
                  <a:pt x="956" y="2438"/>
                </a:lnTo>
                <a:lnTo>
                  <a:pt x="996" y="2419"/>
                </a:lnTo>
                <a:lnTo>
                  <a:pt x="1036" y="2402"/>
                </a:lnTo>
                <a:lnTo>
                  <a:pt x="1078" y="2384"/>
                </a:lnTo>
                <a:lnTo>
                  <a:pt x="1120" y="2369"/>
                </a:lnTo>
                <a:lnTo>
                  <a:pt x="1161" y="2355"/>
                </a:lnTo>
                <a:lnTo>
                  <a:pt x="1205" y="2341"/>
                </a:lnTo>
                <a:lnTo>
                  <a:pt x="1248" y="2327"/>
                </a:lnTo>
                <a:lnTo>
                  <a:pt x="1292" y="2317"/>
                </a:lnTo>
                <a:lnTo>
                  <a:pt x="1335" y="2306"/>
                </a:lnTo>
                <a:lnTo>
                  <a:pt x="1381" y="2297"/>
                </a:lnTo>
                <a:lnTo>
                  <a:pt x="1426" y="2289"/>
                </a:lnTo>
                <a:lnTo>
                  <a:pt x="1471" y="2282"/>
                </a:lnTo>
                <a:lnTo>
                  <a:pt x="1516" y="2277"/>
                </a:lnTo>
                <a:lnTo>
                  <a:pt x="1563" y="2271"/>
                </a:lnTo>
                <a:lnTo>
                  <a:pt x="1609" y="2268"/>
                </a:lnTo>
                <a:lnTo>
                  <a:pt x="1656" y="2266"/>
                </a:lnTo>
                <a:lnTo>
                  <a:pt x="1703" y="2266"/>
                </a:lnTo>
                <a:lnTo>
                  <a:pt x="1703" y="2266"/>
                </a:lnTo>
                <a:lnTo>
                  <a:pt x="1751" y="2266"/>
                </a:lnTo>
                <a:lnTo>
                  <a:pt x="1798" y="2268"/>
                </a:lnTo>
                <a:lnTo>
                  <a:pt x="1844" y="2271"/>
                </a:lnTo>
                <a:lnTo>
                  <a:pt x="1891" y="2277"/>
                </a:lnTo>
                <a:lnTo>
                  <a:pt x="1936" y="2282"/>
                </a:lnTo>
                <a:lnTo>
                  <a:pt x="1981" y="2289"/>
                </a:lnTo>
                <a:lnTo>
                  <a:pt x="2026" y="2297"/>
                </a:lnTo>
                <a:lnTo>
                  <a:pt x="2072" y="2306"/>
                </a:lnTo>
                <a:lnTo>
                  <a:pt x="2115" y="2317"/>
                </a:lnTo>
                <a:lnTo>
                  <a:pt x="2159" y="2327"/>
                </a:lnTo>
                <a:lnTo>
                  <a:pt x="2202" y="2341"/>
                </a:lnTo>
                <a:lnTo>
                  <a:pt x="2246" y="2355"/>
                </a:lnTo>
                <a:lnTo>
                  <a:pt x="2288" y="2369"/>
                </a:lnTo>
                <a:lnTo>
                  <a:pt x="2329" y="2384"/>
                </a:lnTo>
                <a:lnTo>
                  <a:pt x="2371" y="2402"/>
                </a:lnTo>
                <a:lnTo>
                  <a:pt x="2411" y="2419"/>
                </a:lnTo>
                <a:lnTo>
                  <a:pt x="2451" y="2438"/>
                </a:lnTo>
                <a:lnTo>
                  <a:pt x="2491" y="2459"/>
                </a:lnTo>
                <a:lnTo>
                  <a:pt x="2531" y="2480"/>
                </a:lnTo>
                <a:lnTo>
                  <a:pt x="2569" y="2503"/>
                </a:lnTo>
                <a:lnTo>
                  <a:pt x="2606" y="2525"/>
                </a:lnTo>
                <a:lnTo>
                  <a:pt x="2644" y="2548"/>
                </a:lnTo>
                <a:lnTo>
                  <a:pt x="2679" y="2574"/>
                </a:lnTo>
                <a:lnTo>
                  <a:pt x="2716" y="2598"/>
                </a:lnTo>
                <a:lnTo>
                  <a:pt x="2750" y="2626"/>
                </a:lnTo>
                <a:lnTo>
                  <a:pt x="2785" y="2654"/>
                </a:lnTo>
                <a:lnTo>
                  <a:pt x="2818" y="2682"/>
                </a:lnTo>
                <a:lnTo>
                  <a:pt x="2851" y="2712"/>
                </a:lnTo>
                <a:lnTo>
                  <a:pt x="2883" y="2741"/>
                </a:lnTo>
                <a:lnTo>
                  <a:pt x="2914" y="2772"/>
                </a:lnTo>
                <a:lnTo>
                  <a:pt x="2945" y="2804"/>
                </a:lnTo>
                <a:lnTo>
                  <a:pt x="2975" y="2835"/>
                </a:lnTo>
                <a:lnTo>
                  <a:pt x="2975" y="2835"/>
                </a:lnTo>
                <a:lnTo>
                  <a:pt x="2975" y="2835"/>
                </a:lnTo>
                <a:lnTo>
                  <a:pt x="2975" y="2835"/>
                </a:lnTo>
                <a:lnTo>
                  <a:pt x="3024" y="2778"/>
                </a:lnTo>
                <a:lnTo>
                  <a:pt x="3071" y="2719"/>
                </a:lnTo>
                <a:lnTo>
                  <a:pt x="3114" y="2656"/>
                </a:lnTo>
                <a:lnTo>
                  <a:pt x="3156" y="2593"/>
                </a:lnTo>
                <a:lnTo>
                  <a:pt x="3194" y="2527"/>
                </a:lnTo>
                <a:lnTo>
                  <a:pt x="3229" y="2459"/>
                </a:lnTo>
                <a:lnTo>
                  <a:pt x="3262" y="2390"/>
                </a:lnTo>
                <a:lnTo>
                  <a:pt x="3292" y="2320"/>
                </a:lnTo>
                <a:lnTo>
                  <a:pt x="3318" y="2247"/>
                </a:lnTo>
                <a:lnTo>
                  <a:pt x="3341" y="2174"/>
                </a:lnTo>
                <a:lnTo>
                  <a:pt x="3361" y="2097"/>
                </a:lnTo>
                <a:lnTo>
                  <a:pt x="3377" y="2021"/>
                </a:lnTo>
                <a:lnTo>
                  <a:pt x="3389" y="1942"/>
                </a:lnTo>
                <a:lnTo>
                  <a:pt x="3400" y="1864"/>
                </a:lnTo>
                <a:lnTo>
                  <a:pt x="3405" y="1784"/>
                </a:lnTo>
                <a:lnTo>
                  <a:pt x="3407" y="1702"/>
                </a:lnTo>
                <a:lnTo>
                  <a:pt x="3407" y="1702"/>
                </a:lnTo>
                <a:lnTo>
                  <a:pt x="3405" y="1622"/>
                </a:lnTo>
                <a:lnTo>
                  <a:pt x="3400" y="1542"/>
                </a:lnTo>
                <a:lnTo>
                  <a:pt x="3389" y="1462"/>
                </a:lnTo>
                <a:lnTo>
                  <a:pt x="3377" y="1384"/>
                </a:lnTo>
                <a:lnTo>
                  <a:pt x="3361" y="1307"/>
                </a:lnTo>
                <a:lnTo>
                  <a:pt x="3341" y="1232"/>
                </a:lnTo>
                <a:lnTo>
                  <a:pt x="3318" y="1159"/>
                </a:lnTo>
                <a:lnTo>
                  <a:pt x="3292" y="1086"/>
                </a:lnTo>
                <a:lnTo>
                  <a:pt x="3262" y="1015"/>
                </a:lnTo>
                <a:lnTo>
                  <a:pt x="3229" y="945"/>
                </a:lnTo>
                <a:lnTo>
                  <a:pt x="3194" y="879"/>
                </a:lnTo>
                <a:lnTo>
                  <a:pt x="3156" y="813"/>
                </a:lnTo>
                <a:lnTo>
                  <a:pt x="3114" y="749"/>
                </a:lnTo>
                <a:lnTo>
                  <a:pt x="3071" y="688"/>
                </a:lnTo>
                <a:lnTo>
                  <a:pt x="3024" y="627"/>
                </a:lnTo>
                <a:lnTo>
                  <a:pt x="2975" y="569"/>
                </a:lnTo>
                <a:lnTo>
                  <a:pt x="2975" y="569"/>
                </a:lnTo>
                <a:close/>
              </a:path>
            </a:pathLst>
          </a:custGeom>
          <a:solidFill>
            <a:schemeClr val="accent3"/>
          </a:solidFill>
          <a:ln w="57150">
            <a:solidFill>
              <a:schemeClr val="bg1"/>
            </a:solidFill>
            <a:prstDash val="solid"/>
            <a:round/>
            <a:headEnd/>
            <a:tailEnd/>
          </a:ln>
        </p:spPr>
        <p:txBody>
          <a:bodyPr vert="horz" wrap="square" lIns="121920" tIns="1080000" rIns="121920" bIns="60960" anchor="t" anchorCtr="1" compatLnSpc="1">
            <a:prstTxWarp prst="textNoShape">
              <a:avLst/>
            </a:prstTxWarp>
            <a:normAutofit/>
          </a:bodyPr>
          <a:lstStyle/>
          <a:p>
            <a:pPr algn="ctr">
              <a:lnSpc>
                <a:spcPct val="120000"/>
              </a:lnSpc>
              <a:defRPr/>
            </a:pPr>
            <a:endParaRPr lang="zh-CN" altLang="en-US" sz="1200" dirty="0">
              <a:solidFill>
                <a:schemeClr val="bg1"/>
              </a:solidFill>
              <a:latin typeface="印品黑体" panose="00000500000000000000" pitchFamily="2" charset="-122"/>
            </a:endParaRPr>
          </a:p>
        </p:txBody>
      </p:sp>
      <p:sp>
        <p:nvSpPr>
          <p:cNvPr id="53" name="矩形 52">
            <a:extLst>
              <a:ext uri="{FF2B5EF4-FFF2-40B4-BE49-F238E27FC236}">
                <a16:creationId xmlns:a16="http://schemas.microsoft.com/office/drawing/2014/main" id="{320E8D06-179A-48E5-BF33-AAB144EB15BB}"/>
              </a:ext>
            </a:extLst>
          </p:cNvPr>
          <p:cNvSpPr/>
          <p:nvPr/>
        </p:nvSpPr>
        <p:spPr>
          <a:xfrm>
            <a:off x="3217761" y="1913913"/>
            <a:ext cx="1305491" cy="58746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chemeClr val="bg1"/>
                </a:solidFill>
                <a:latin typeface="印品黑体" panose="00000500000000000000" pitchFamily="2" charset="-122"/>
              </a:rPr>
              <a:t>认识</a:t>
            </a:r>
            <a:endParaRPr lang="en-US" altLang="zh-CN" sz="1400" b="1" dirty="0">
              <a:solidFill>
                <a:schemeClr val="bg1"/>
              </a:solidFill>
              <a:latin typeface="印品黑体" panose="00000500000000000000" pitchFamily="2" charset="-122"/>
            </a:endParaRPr>
          </a:p>
          <a:p>
            <a:pPr algn="ctr">
              <a:lnSpc>
                <a:spcPct val="120000"/>
              </a:lnSpc>
            </a:pPr>
            <a:r>
              <a:rPr lang="zh-CN" altLang="en-US" sz="1400" b="1" dirty="0">
                <a:solidFill>
                  <a:schemeClr val="bg1"/>
                </a:solidFill>
                <a:latin typeface="印品黑体" panose="00000500000000000000" pitchFamily="2" charset="-122"/>
              </a:rPr>
              <a:t>焦虑表现 </a:t>
            </a:r>
          </a:p>
        </p:txBody>
      </p:sp>
      <p:sp>
        <p:nvSpPr>
          <p:cNvPr id="54" name="矩形 53">
            <a:extLst>
              <a:ext uri="{FF2B5EF4-FFF2-40B4-BE49-F238E27FC236}">
                <a16:creationId xmlns:a16="http://schemas.microsoft.com/office/drawing/2014/main" id="{B500C939-B804-4825-9677-0BAEBD950BF6}"/>
              </a:ext>
            </a:extLst>
          </p:cNvPr>
          <p:cNvSpPr/>
          <p:nvPr/>
        </p:nvSpPr>
        <p:spPr>
          <a:xfrm>
            <a:off x="4788024" y="1923678"/>
            <a:ext cx="1005857" cy="58746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chemeClr val="bg1"/>
                </a:solidFill>
                <a:latin typeface="印品黑体" panose="00000500000000000000" pitchFamily="2" charset="-122"/>
              </a:rPr>
              <a:t>寻找焦虑来源</a:t>
            </a:r>
          </a:p>
        </p:txBody>
      </p:sp>
      <p:sp>
        <p:nvSpPr>
          <p:cNvPr id="55" name="矩形 54">
            <a:extLst>
              <a:ext uri="{FF2B5EF4-FFF2-40B4-BE49-F238E27FC236}">
                <a16:creationId xmlns:a16="http://schemas.microsoft.com/office/drawing/2014/main" id="{7CB858F3-444E-46DA-8D30-07DA25CA32E5}"/>
              </a:ext>
            </a:extLst>
          </p:cNvPr>
          <p:cNvSpPr/>
          <p:nvPr/>
        </p:nvSpPr>
        <p:spPr>
          <a:xfrm>
            <a:off x="4559861" y="3421077"/>
            <a:ext cx="1305491" cy="58746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chemeClr val="bg1"/>
                </a:solidFill>
                <a:latin typeface="印品黑体" panose="00000500000000000000" pitchFamily="2" charset="-122"/>
              </a:rPr>
              <a:t>调整</a:t>
            </a:r>
            <a:endParaRPr lang="en-US" altLang="zh-CN" sz="1400" b="1" dirty="0">
              <a:solidFill>
                <a:schemeClr val="bg1"/>
              </a:solidFill>
              <a:latin typeface="印品黑体" panose="00000500000000000000" pitchFamily="2" charset="-122"/>
            </a:endParaRPr>
          </a:p>
          <a:p>
            <a:pPr algn="ctr">
              <a:lnSpc>
                <a:spcPct val="120000"/>
              </a:lnSpc>
            </a:pPr>
            <a:r>
              <a:rPr lang="zh-CN" altLang="en-US" sz="1400" b="1" dirty="0">
                <a:solidFill>
                  <a:schemeClr val="bg1"/>
                </a:solidFill>
                <a:latin typeface="印品黑体" panose="00000500000000000000" pitchFamily="2" charset="-122"/>
              </a:rPr>
              <a:t>个体期望</a:t>
            </a:r>
          </a:p>
        </p:txBody>
      </p:sp>
      <p:sp>
        <p:nvSpPr>
          <p:cNvPr id="56" name="矩形 55">
            <a:extLst>
              <a:ext uri="{FF2B5EF4-FFF2-40B4-BE49-F238E27FC236}">
                <a16:creationId xmlns:a16="http://schemas.microsoft.com/office/drawing/2014/main" id="{C4F52E69-85D3-499A-BF9F-7A8E3C82ACA9}"/>
              </a:ext>
            </a:extLst>
          </p:cNvPr>
          <p:cNvSpPr/>
          <p:nvPr/>
        </p:nvSpPr>
        <p:spPr>
          <a:xfrm>
            <a:off x="3152529" y="3403357"/>
            <a:ext cx="1132512" cy="58746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chemeClr val="bg1"/>
                </a:solidFill>
                <a:latin typeface="印品黑体" panose="00000500000000000000" pitchFamily="2" charset="-122"/>
              </a:rPr>
              <a:t>避免不合理认知 </a:t>
            </a:r>
          </a:p>
        </p:txBody>
      </p:sp>
      <p:sp>
        <p:nvSpPr>
          <p:cNvPr id="31" name="文本框 30">
            <a:extLst>
              <a:ext uri="{FF2B5EF4-FFF2-40B4-BE49-F238E27FC236}">
                <a16:creationId xmlns:a16="http://schemas.microsoft.com/office/drawing/2014/main" id="{02356481-9F42-4C9D-850F-E664C75AFAB8}"/>
              </a:ext>
            </a:extLst>
          </p:cNvPr>
          <p:cNvSpPr txBox="1"/>
          <p:nvPr/>
        </p:nvSpPr>
        <p:spPr>
          <a:xfrm>
            <a:off x="3870506" y="1060101"/>
            <a:ext cx="1555906" cy="369332"/>
          </a:xfrm>
          <a:prstGeom prst="rect">
            <a:avLst/>
          </a:prstGeom>
          <a:noFill/>
        </p:spPr>
        <p:txBody>
          <a:bodyPr wrap="square">
            <a:spAutoFit/>
          </a:bodyPr>
          <a:lstStyle/>
          <a:p>
            <a:r>
              <a:rPr lang="zh-CN" altLang="en-US" dirty="0"/>
              <a:t>改变价值观念 </a:t>
            </a:r>
          </a:p>
        </p:txBody>
      </p:sp>
    </p:spTree>
    <p:extLst>
      <p:ext uri="{BB962C8B-B14F-4D97-AF65-F5344CB8AC3E}">
        <p14:creationId xmlns:p14="http://schemas.microsoft.com/office/powerpoint/2010/main" val="102993410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22"/>
          <p:cNvSpPr txBox="1"/>
          <p:nvPr/>
        </p:nvSpPr>
        <p:spPr>
          <a:xfrm>
            <a:off x="4431038" y="1777194"/>
            <a:ext cx="2695640" cy="1695575"/>
          </a:xfrm>
          <a:prstGeom prst="rect">
            <a:avLst/>
          </a:prstGeom>
          <a:noFill/>
        </p:spPr>
        <p:txBody>
          <a:bodyPr wrap="none" lIns="0" tIns="0" rIns="0" bIns="0" anchor="ctr" anchorCtr="0">
            <a:normAutofit/>
          </a:bodyPr>
          <a:lstStyle/>
          <a:p>
            <a:r>
              <a:rPr lang="zh-CN" altLang="en-US" sz="3600" b="1" dirty="0">
                <a:solidFill>
                  <a:srgbClr val="F8A724"/>
                </a:solidFill>
                <a:latin typeface="+mj-ea"/>
                <a:cs typeface="+mn-ea"/>
                <a:sym typeface="inpin heiti" panose="00000500000000000000" pitchFamily="2" charset="-122"/>
              </a:rPr>
              <a:t>第十五章</a:t>
            </a:r>
            <a:endParaRPr lang="en-US" altLang="zh-CN" sz="3600" b="1" dirty="0">
              <a:solidFill>
                <a:srgbClr val="F8A724"/>
              </a:solidFill>
              <a:latin typeface="+mj-ea"/>
              <a:cs typeface="+mn-ea"/>
              <a:sym typeface="inpin heiti" panose="00000500000000000000" pitchFamily="2" charset="-122"/>
            </a:endParaRPr>
          </a:p>
          <a:p>
            <a:r>
              <a:rPr lang="zh-CN" altLang="en-US" sz="3200" b="1" dirty="0">
                <a:solidFill>
                  <a:schemeClr val="accent1">
                    <a:lumMod val="100000"/>
                  </a:schemeClr>
                </a:solidFill>
                <a:latin typeface="+mj-ea"/>
                <a:cs typeface="+mn-ea"/>
                <a:sym typeface="inpin heiti" panose="00000500000000000000" pitchFamily="2" charset="-122"/>
              </a:rPr>
              <a:t>焦虑与调节</a:t>
            </a:r>
          </a:p>
        </p:txBody>
      </p:sp>
      <p:grpSp>
        <p:nvGrpSpPr>
          <p:cNvPr id="18" name="组合 17">
            <a:extLst>
              <a:ext uri="{FF2B5EF4-FFF2-40B4-BE49-F238E27FC236}">
                <a16:creationId xmlns:a16="http://schemas.microsoft.com/office/drawing/2014/main" id="{7AC6C6BE-A763-47FA-849C-171B381D4DBD}"/>
              </a:ext>
            </a:extLst>
          </p:cNvPr>
          <p:cNvGrpSpPr/>
          <p:nvPr/>
        </p:nvGrpSpPr>
        <p:grpSpPr>
          <a:xfrm>
            <a:off x="1331640" y="659815"/>
            <a:ext cx="2872821" cy="3193462"/>
            <a:chOff x="1331640" y="659815"/>
            <a:chExt cx="2872821" cy="3193462"/>
          </a:xfrm>
        </p:grpSpPr>
        <p:sp>
          <p:nvSpPr>
            <p:cNvPr id="19" name="Freeform 5">
              <a:extLst>
                <a:ext uri="{FF2B5EF4-FFF2-40B4-BE49-F238E27FC236}">
                  <a16:creationId xmlns:a16="http://schemas.microsoft.com/office/drawing/2014/main" id="{DF86E9EE-DA18-4104-AB41-EEEE8FDA49E1}"/>
                </a:ext>
              </a:extLst>
            </p:cNvPr>
            <p:cNvSpPr>
              <a:spLocks/>
            </p:cNvSpPr>
            <p:nvPr/>
          </p:nvSpPr>
          <p:spPr bwMode="auto">
            <a:xfrm>
              <a:off x="2545414" y="659815"/>
              <a:ext cx="1659047" cy="1878542"/>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0" name="Freeform 6">
              <a:extLst>
                <a:ext uri="{FF2B5EF4-FFF2-40B4-BE49-F238E27FC236}">
                  <a16:creationId xmlns:a16="http://schemas.microsoft.com/office/drawing/2014/main" id="{2C0352CB-B3DE-476C-BBB2-ACCBD0437C60}"/>
                </a:ext>
              </a:extLst>
            </p:cNvPr>
            <p:cNvSpPr>
              <a:spLocks/>
            </p:cNvSpPr>
            <p:nvPr/>
          </p:nvSpPr>
          <p:spPr bwMode="auto">
            <a:xfrm>
              <a:off x="1564557" y="1223437"/>
              <a:ext cx="2319505" cy="2629840"/>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1" name="Freeform 7">
              <a:extLst>
                <a:ext uri="{FF2B5EF4-FFF2-40B4-BE49-F238E27FC236}">
                  <a16:creationId xmlns:a16="http://schemas.microsoft.com/office/drawing/2014/main" id="{D3090610-DAD8-403A-8B6B-D8767B351CDB}"/>
                </a:ext>
              </a:extLst>
            </p:cNvPr>
            <p:cNvSpPr>
              <a:spLocks/>
            </p:cNvSpPr>
            <p:nvPr/>
          </p:nvSpPr>
          <p:spPr bwMode="auto">
            <a:xfrm>
              <a:off x="1660025" y="1341532"/>
              <a:ext cx="2128569" cy="2394969"/>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2" name="组合 21">
              <a:extLst>
                <a:ext uri="{FF2B5EF4-FFF2-40B4-BE49-F238E27FC236}">
                  <a16:creationId xmlns:a16="http://schemas.microsoft.com/office/drawing/2014/main" id="{4DFC8BED-18E5-49C1-895C-4CDB446E502F}"/>
                </a:ext>
              </a:extLst>
            </p:cNvPr>
            <p:cNvGrpSpPr/>
            <p:nvPr/>
          </p:nvGrpSpPr>
          <p:grpSpPr>
            <a:xfrm>
              <a:off x="1331640" y="2149966"/>
              <a:ext cx="688422" cy="776783"/>
              <a:chOff x="959665" y="1964065"/>
              <a:chExt cx="828675" cy="935038"/>
            </a:xfrm>
          </p:grpSpPr>
          <p:sp>
            <p:nvSpPr>
              <p:cNvPr id="24" name="Freeform 8">
                <a:extLst>
                  <a:ext uri="{FF2B5EF4-FFF2-40B4-BE49-F238E27FC236}">
                    <a16:creationId xmlns:a16="http://schemas.microsoft.com/office/drawing/2014/main" id="{8BD3D850-9648-465A-9F8F-D39818FB3AA8}"/>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Freeform 9">
                <a:extLst>
                  <a:ext uri="{FF2B5EF4-FFF2-40B4-BE49-F238E27FC236}">
                    <a16:creationId xmlns:a16="http://schemas.microsoft.com/office/drawing/2014/main" id="{2581D8D5-256A-45CB-AAC5-D32AEA867C2D}"/>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6" name="Freeform 10">
                <a:extLst>
                  <a:ext uri="{FF2B5EF4-FFF2-40B4-BE49-F238E27FC236}">
                    <a16:creationId xmlns:a16="http://schemas.microsoft.com/office/drawing/2014/main" id="{73C88432-0B87-4AF6-A484-253920F85EB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Freeform 11">
                <a:extLst>
                  <a:ext uri="{FF2B5EF4-FFF2-40B4-BE49-F238E27FC236}">
                    <a16:creationId xmlns:a16="http://schemas.microsoft.com/office/drawing/2014/main" id="{EF5ABE51-DB89-4739-83AB-7D65B4022AB5}"/>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3" name="文本框 22">
              <a:extLst>
                <a:ext uri="{FF2B5EF4-FFF2-40B4-BE49-F238E27FC236}">
                  <a16:creationId xmlns:a16="http://schemas.microsoft.com/office/drawing/2014/main" id="{10A1CC06-9058-4894-9DB4-9D3E6E9E5E8C}"/>
                </a:ext>
              </a:extLst>
            </p:cNvPr>
            <p:cNvSpPr txBox="1"/>
            <p:nvPr/>
          </p:nvSpPr>
          <p:spPr>
            <a:xfrm>
              <a:off x="2698335" y="1052031"/>
              <a:ext cx="1133644" cy="1015663"/>
            </a:xfrm>
            <a:prstGeom prst="rect">
              <a:avLst/>
            </a:prstGeom>
            <a:noFill/>
          </p:spPr>
          <p:txBody>
            <a:bodyPr wrap="none" rtlCol="0">
              <a:spAutoFit/>
            </a:bodyPr>
            <a:lstStyle/>
            <a:p>
              <a:r>
                <a:rPr lang="en-US" altLang="zh-CN" sz="6000" b="1" dirty="0">
                  <a:solidFill>
                    <a:schemeClr val="bg1"/>
                  </a:solidFill>
                  <a:latin typeface="+mj-ea"/>
                  <a:ea typeface="+mj-ea"/>
                  <a:sym typeface="inpin heiti" panose="00000500000000000000" pitchFamily="2" charset="-122"/>
                </a:rPr>
                <a:t>15</a:t>
              </a:r>
              <a:endParaRPr lang="zh-CN" altLang="en-US" sz="6000" b="1" dirty="0">
                <a:solidFill>
                  <a:schemeClr val="bg1"/>
                </a:solidFill>
                <a:latin typeface="+mj-ea"/>
                <a:ea typeface="+mj-ea"/>
                <a:sym typeface="inpin heiti" panose="00000500000000000000" pitchFamily="2" charset="-122"/>
              </a:endParaRPr>
            </a:p>
          </p:txBody>
        </p:sp>
      </p:gr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大学生焦虑的调节</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89959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一、大学生焦虑的自我调节</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8" name="文本框 57">
            <a:extLst>
              <a:ext uri="{FF2B5EF4-FFF2-40B4-BE49-F238E27FC236}">
                <a16:creationId xmlns:a16="http://schemas.microsoft.com/office/drawing/2014/main" id="{D47A91A0-681B-4626-92D4-B8C0E0A2B23F}"/>
              </a:ext>
            </a:extLst>
          </p:cNvPr>
          <p:cNvSpPr txBox="1"/>
          <p:nvPr/>
        </p:nvSpPr>
        <p:spPr>
          <a:xfrm>
            <a:off x="3707904" y="1879252"/>
            <a:ext cx="3822966" cy="1384995"/>
          </a:xfrm>
          <a:prstGeom prst="rect">
            <a:avLst/>
          </a:prstGeom>
          <a:noFill/>
        </p:spPr>
        <p:txBody>
          <a:bodyPr wrap="square">
            <a:spAutoFit/>
          </a:bodyPr>
          <a:lstStyle/>
          <a:p>
            <a:r>
              <a:rPr lang="zh-CN" altLang="en-US" sz="1200" dirty="0">
                <a:latin typeface="+mj-ea"/>
                <a:ea typeface="+mj-ea"/>
              </a:rPr>
              <a:t>焦虑本身是一种消极的情绪体验。焦虑的大学生，其情绪悲观失望，对任何事情都无兴趣，甚至参加什么活动都不能给他们带来快乐，由于受固定思维模式的限制，容易陷入抑郁状态。</a:t>
            </a:r>
            <a:endParaRPr lang="en-US" altLang="zh-CN" sz="1200" dirty="0">
              <a:latin typeface="+mj-ea"/>
              <a:ea typeface="+mj-ea"/>
            </a:endParaRPr>
          </a:p>
          <a:p>
            <a:endParaRPr lang="en-US" altLang="zh-CN" sz="1200" dirty="0">
              <a:latin typeface="+mj-ea"/>
              <a:ea typeface="+mj-ea"/>
            </a:endParaRPr>
          </a:p>
          <a:p>
            <a:r>
              <a:rPr lang="zh-CN" altLang="en-US" sz="1200" dirty="0">
                <a:latin typeface="+mj-ea"/>
                <a:ea typeface="+mj-ea"/>
              </a:rPr>
              <a:t>培养积极向上的健康情绪，可以抑制或消除抑郁的情绪体验。</a:t>
            </a:r>
          </a:p>
        </p:txBody>
      </p:sp>
      <p:grpSp>
        <p:nvGrpSpPr>
          <p:cNvPr id="59" name="组合 58">
            <a:extLst>
              <a:ext uri="{FF2B5EF4-FFF2-40B4-BE49-F238E27FC236}">
                <a16:creationId xmlns:a16="http://schemas.microsoft.com/office/drawing/2014/main" id="{73C9C432-D2D0-4CCC-8D0F-A2F1042023DD}"/>
              </a:ext>
            </a:extLst>
          </p:cNvPr>
          <p:cNvGrpSpPr/>
          <p:nvPr/>
        </p:nvGrpSpPr>
        <p:grpSpPr>
          <a:xfrm>
            <a:off x="1835696" y="1764770"/>
            <a:ext cx="1872208" cy="1872412"/>
            <a:chOff x="1619672" y="1373220"/>
            <a:chExt cx="1442500" cy="1442657"/>
          </a:xfrm>
          <a:solidFill>
            <a:srgbClr val="F8A724"/>
          </a:solidFill>
        </p:grpSpPr>
        <p:sp>
          <p:nvSpPr>
            <p:cNvPr id="60" name="Freeform: Shape 17">
              <a:extLst>
                <a:ext uri="{FF2B5EF4-FFF2-40B4-BE49-F238E27FC236}">
                  <a16:creationId xmlns:a16="http://schemas.microsoft.com/office/drawing/2014/main" id="{6966E457-9CBF-4B18-8292-3236A82D53B4}"/>
                </a:ext>
              </a:extLst>
            </p:cNvPr>
            <p:cNvSpPr/>
            <p:nvPr/>
          </p:nvSpPr>
          <p:spPr>
            <a:xfrm>
              <a:off x="1619672" y="1373220"/>
              <a:ext cx="1442500" cy="1442657"/>
            </a:xfrm>
            <a:custGeom>
              <a:avLst/>
              <a:gdLst>
                <a:gd name="connsiteX0" fmla="*/ 0 w 754893"/>
                <a:gd name="connsiteY0" fmla="*/ 377488 h 754976"/>
                <a:gd name="connsiteX1" fmla="*/ 377447 w 754893"/>
                <a:gd name="connsiteY1" fmla="*/ 0 h 754976"/>
                <a:gd name="connsiteX2" fmla="*/ 754894 w 754893"/>
                <a:gd name="connsiteY2" fmla="*/ 377488 h 754976"/>
                <a:gd name="connsiteX3" fmla="*/ 377447 w 754893"/>
                <a:gd name="connsiteY3" fmla="*/ 754976 h 754976"/>
                <a:gd name="connsiteX4" fmla="*/ 0 w 754893"/>
                <a:gd name="connsiteY4" fmla="*/ 377488 h 754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976">
                  <a:moveTo>
                    <a:pt x="0" y="377488"/>
                  </a:moveTo>
                  <a:cubicBezTo>
                    <a:pt x="0" y="169007"/>
                    <a:pt x="168989" y="0"/>
                    <a:pt x="377447" y="0"/>
                  </a:cubicBezTo>
                  <a:cubicBezTo>
                    <a:pt x="585905" y="0"/>
                    <a:pt x="754894" y="169007"/>
                    <a:pt x="754894" y="377488"/>
                  </a:cubicBezTo>
                  <a:cubicBezTo>
                    <a:pt x="754894" y="585969"/>
                    <a:pt x="585905" y="754976"/>
                    <a:pt x="377447" y="754976"/>
                  </a:cubicBezTo>
                  <a:cubicBezTo>
                    <a:pt x="168989" y="754976"/>
                    <a:pt x="0" y="585969"/>
                    <a:pt x="0" y="377488"/>
                  </a:cubicBezTo>
                  <a:close/>
                </a:path>
              </a:pathLst>
            </a:custGeom>
            <a:grp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55" rIns="119443" bIns="119455" anchor="ctr" anchorCtr="0">
              <a:normAutofit/>
            </a:bodyPr>
            <a:lstStyle/>
            <a:p>
              <a:pPr defTabSz="622268">
                <a:spcBef>
                  <a:spcPct val="0"/>
                </a:spcBef>
                <a:spcAft>
                  <a:spcPct val="0"/>
                </a:spcAft>
              </a:pPr>
              <a:endParaRPr lang="en-US" sz="1600" b="1" dirty="0">
                <a:latin typeface="印品黑体" panose="00000500000000000000" pitchFamily="2" charset="-122"/>
              </a:endParaRPr>
            </a:p>
          </p:txBody>
        </p:sp>
        <p:sp>
          <p:nvSpPr>
            <p:cNvPr id="61" name="Freeform: Shape 10">
              <a:extLst>
                <a:ext uri="{FF2B5EF4-FFF2-40B4-BE49-F238E27FC236}">
                  <a16:creationId xmlns:a16="http://schemas.microsoft.com/office/drawing/2014/main" id="{A5D6EDFA-D557-4C9B-A98A-7B70147C1DC2}"/>
                </a:ext>
              </a:extLst>
            </p:cNvPr>
            <p:cNvSpPr>
              <a:spLocks/>
            </p:cNvSpPr>
            <p:nvPr/>
          </p:nvSpPr>
          <p:spPr bwMode="auto">
            <a:xfrm>
              <a:off x="1874260" y="1983587"/>
              <a:ext cx="952815" cy="1798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p>
              <a:pPr marL="0" indent="0" algn="r">
                <a:buSzTx/>
                <a:buFontTx/>
                <a:buNone/>
              </a:pPr>
              <a:r>
                <a:rPr lang="zh-CN" altLang="en-US" b="1" dirty="0">
                  <a:solidFill>
                    <a:schemeClr val="bg1"/>
                  </a:solidFill>
                </a:rPr>
                <a:t>缓解焦虑情绪</a:t>
              </a:r>
            </a:p>
          </p:txBody>
        </p:sp>
      </p:grpSp>
      <p:cxnSp>
        <p:nvCxnSpPr>
          <p:cNvPr id="62" name="Straight Connector 12">
            <a:extLst>
              <a:ext uri="{FF2B5EF4-FFF2-40B4-BE49-F238E27FC236}">
                <a16:creationId xmlns:a16="http://schemas.microsoft.com/office/drawing/2014/main" id="{EB009AB5-F4DC-4C63-8F02-DB9D33118034}"/>
              </a:ext>
            </a:extLst>
          </p:cNvPr>
          <p:cNvCxnSpPr>
            <a:cxnSpLocks/>
          </p:cNvCxnSpPr>
          <p:nvPr/>
        </p:nvCxnSpPr>
        <p:spPr>
          <a:xfrm flipH="1">
            <a:off x="3258757" y="3421056"/>
            <a:ext cx="4032448" cy="0"/>
          </a:xfrm>
          <a:prstGeom prst="line">
            <a:avLst/>
          </a:prstGeom>
          <a:ln>
            <a:solidFill>
              <a:srgbClr val="F8A724"/>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84003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大学生焦虑的调节</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89959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一、大学生焦虑的自我调节</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3" name="组合 12">
            <a:extLst>
              <a:ext uri="{FF2B5EF4-FFF2-40B4-BE49-F238E27FC236}">
                <a16:creationId xmlns:a16="http://schemas.microsoft.com/office/drawing/2014/main" id="{E21A5277-D3E9-45BA-B1CA-7E5D85BD821C}"/>
              </a:ext>
            </a:extLst>
          </p:cNvPr>
          <p:cNvGrpSpPr/>
          <p:nvPr/>
        </p:nvGrpSpPr>
        <p:grpSpPr>
          <a:xfrm>
            <a:off x="2345004" y="1140592"/>
            <a:ext cx="4003244" cy="3049332"/>
            <a:chOff x="2345004" y="1140592"/>
            <a:chExt cx="4003244" cy="3049332"/>
          </a:xfrm>
        </p:grpSpPr>
        <p:grpSp>
          <p:nvGrpSpPr>
            <p:cNvPr id="14" name="Group 1">
              <a:extLst>
                <a:ext uri="{FF2B5EF4-FFF2-40B4-BE49-F238E27FC236}">
                  <a16:creationId xmlns:a16="http://schemas.microsoft.com/office/drawing/2014/main" id="{3B4B63F2-FAFC-4D7E-9AC3-4BE7259E4CC4}"/>
                </a:ext>
              </a:extLst>
            </p:cNvPr>
            <p:cNvGrpSpPr/>
            <p:nvPr/>
          </p:nvGrpSpPr>
          <p:grpSpPr>
            <a:xfrm>
              <a:off x="2773633" y="1514121"/>
              <a:ext cx="3103120" cy="2622176"/>
              <a:chOff x="6472238" y="2170113"/>
              <a:chExt cx="1271587" cy="1101725"/>
            </a:xfrm>
            <a:solidFill>
              <a:schemeClr val="accent5"/>
            </a:solidFill>
          </p:grpSpPr>
          <p:sp>
            <p:nvSpPr>
              <p:cNvPr id="18" name="Freeform: Shape 2">
                <a:extLst>
                  <a:ext uri="{FF2B5EF4-FFF2-40B4-BE49-F238E27FC236}">
                    <a16:creationId xmlns:a16="http://schemas.microsoft.com/office/drawing/2014/main" id="{A3F57944-A380-4BDF-92DF-23B0E1C08C5A}"/>
                  </a:ext>
                </a:extLst>
              </p:cNvPr>
              <p:cNvSpPr>
                <a:spLocks/>
              </p:cNvSpPr>
              <p:nvPr/>
            </p:nvSpPr>
            <p:spPr bwMode="auto">
              <a:xfrm>
                <a:off x="6950075" y="2170113"/>
                <a:ext cx="536575" cy="741363"/>
              </a:xfrm>
              <a:custGeom>
                <a:avLst/>
                <a:gdLst>
                  <a:gd name="T0" fmla="*/ 119 w 298"/>
                  <a:gd name="T1" fmla="*/ 292 h 411"/>
                  <a:gd name="T2" fmla="*/ 122 w 298"/>
                  <a:gd name="T3" fmla="*/ 297 h 411"/>
                  <a:gd name="T4" fmla="*/ 288 w 298"/>
                  <a:gd name="T5" fmla="*/ 410 h 411"/>
                  <a:gd name="T6" fmla="*/ 291 w 298"/>
                  <a:gd name="T7" fmla="*/ 411 h 411"/>
                  <a:gd name="T8" fmla="*/ 294 w 298"/>
                  <a:gd name="T9" fmla="*/ 410 h 411"/>
                  <a:gd name="T10" fmla="*/ 297 w 298"/>
                  <a:gd name="T11" fmla="*/ 404 h 411"/>
                  <a:gd name="T12" fmla="*/ 274 w 298"/>
                  <a:gd name="T13" fmla="*/ 205 h 411"/>
                  <a:gd name="T14" fmla="*/ 270 w 298"/>
                  <a:gd name="T15" fmla="*/ 200 h 411"/>
                  <a:gd name="T16" fmla="*/ 264 w 298"/>
                  <a:gd name="T17" fmla="*/ 201 h 411"/>
                  <a:gd name="T18" fmla="*/ 234 w 298"/>
                  <a:gd name="T19" fmla="*/ 219 h 411"/>
                  <a:gd name="T20" fmla="*/ 99 w 298"/>
                  <a:gd name="T21" fmla="*/ 3 h 411"/>
                  <a:gd name="T22" fmla="*/ 94 w 298"/>
                  <a:gd name="T23" fmla="*/ 1 h 411"/>
                  <a:gd name="T24" fmla="*/ 88 w 298"/>
                  <a:gd name="T25" fmla="*/ 3 h 411"/>
                  <a:gd name="T26" fmla="*/ 3 w 298"/>
                  <a:gd name="T27" fmla="*/ 117 h 411"/>
                  <a:gd name="T28" fmla="*/ 4 w 298"/>
                  <a:gd name="T29" fmla="*/ 126 h 411"/>
                  <a:gd name="T30" fmla="*/ 13 w 298"/>
                  <a:gd name="T31" fmla="*/ 125 h 411"/>
                  <a:gd name="T32" fmla="*/ 93 w 298"/>
                  <a:gd name="T33" fmla="*/ 18 h 411"/>
                  <a:gd name="T34" fmla="*/ 223 w 298"/>
                  <a:gd name="T35" fmla="*/ 226 h 411"/>
                  <a:gd name="T36" fmla="*/ 200 w 298"/>
                  <a:gd name="T37" fmla="*/ 240 h 411"/>
                  <a:gd name="T38" fmla="*/ 96 w 298"/>
                  <a:gd name="T39" fmla="*/ 73 h 411"/>
                  <a:gd name="T40" fmla="*/ 91 w 298"/>
                  <a:gd name="T41" fmla="*/ 70 h 411"/>
                  <a:gd name="T42" fmla="*/ 85 w 298"/>
                  <a:gd name="T43" fmla="*/ 73 h 411"/>
                  <a:gd name="T44" fmla="*/ 34 w 298"/>
                  <a:gd name="T45" fmla="*/ 141 h 411"/>
                  <a:gd name="T46" fmla="*/ 35 w 298"/>
                  <a:gd name="T47" fmla="*/ 150 h 411"/>
                  <a:gd name="T48" fmla="*/ 44 w 298"/>
                  <a:gd name="T49" fmla="*/ 148 h 411"/>
                  <a:gd name="T50" fmla="*/ 90 w 298"/>
                  <a:gd name="T51" fmla="*/ 88 h 411"/>
                  <a:gd name="T52" fmla="*/ 189 w 298"/>
                  <a:gd name="T53" fmla="*/ 246 h 411"/>
                  <a:gd name="T54" fmla="*/ 166 w 298"/>
                  <a:gd name="T55" fmla="*/ 260 h 411"/>
                  <a:gd name="T56" fmla="*/ 93 w 298"/>
                  <a:gd name="T57" fmla="*/ 143 h 411"/>
                  <a:gd name="T58" fmla="*/ 88 w 298"/>
                  <a:gd name="T59" fmla="*/ 140 h 411"/>
                  <a:gd name="T60" fmla="*/ 82 w 298"/>
                  <a:gd name="T61" fmla="*/ 143 h 411"/>
                  <a:gd name="T62" fmla="*/ 66 w 298"/>
                  <a:gd name="T63" fmla="*/ 165 h 411"/>
                  <a:gd name="T64" fmla="*/ 67 w 298"/>
                  <a:gd name="T65" fmla="*/ 174 h 411"/>
                  <a:gd name="T66" fmla="*/ 76 w 298"/>
                  <a:gd name="T67" fmla="*/ 172 h 411"/>
                  <a:gd name="T68" fmla="*/ 87 w 298"/>
                  <a:gd name="T69" fmla="*/ 157 h 411"/>
                  <a:gd name="T70" fmla="*/ 155 w 298"/>
                  <a:gd name="T71" fmla="*/ 267 h 411"/>
                  <a:gd name="T72" fmla="*/ 122 w 298"/>
                  <a:gd name="T73" fmla="*/ 287 h 411"/>
                  <a:gd name="T74" fmla="*/ 119 w 298"/>
                  <a:gd name="T75" fmla="*/ 292 h 411"/>
                  <a:gd name="T76" fmla="*/ 262 w 298"/>
                  <a:gd name="T77" fmla="*/ 216 h 411"/>
                  <a:gd name="T78" fmla="*/ 283 w 298"/>
                  <a:gd name="T79" fmla="*/ 392 h 411"/>
                  <a:gd name="T80" fmla="*/ 137 w 298"/>
                  <a:gd name="T81" fmla="*/ 293 h 411"/>
                  <a:gd name="T82" fmla="*/ 262 w 298"/>
                  <a:gd name="T83" fmla="*/ 21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8" h="411">
                    <a:moveTo>
                      <a:pt x="119" y="292"/>
                    </a:moveTo>
                    <a:cubicBezTo>
                      <a:pt x="119" y="294"/>
                      <a:pt x="120" y="296"/>
                      <a:pt x="122" y="297"/>
                    </a:cubicBezTo>
                    <a:cubicBezTo>
                      <a:pt x="288" y="410"/>
                      <a:pt x="288" y="410"/>
                      <a:pt x="288" y="410"/>
                    </a:cubicBezTo>
                    <a:cubicBezTo>
                      <a:pt x="289" y="410"/>
                      <a:pt x="290" y="411"/>
                      <a:pt x="291" y="411"/>
                    </a:cubicBezTo>
                    <a:cubicBezTo>
                      <a:pt x="292" y="411"/>
                      <a:pt x="293" y="410"/>
                      <a:pt x="294" y="410"/>
                    </a:cubicBezTo>
                    <a:cubicBezTo>
                      <a:pt x="296" y="409"/>
                      <a:pt x="298" y="406"/>
                      <a:pt x="297" y="404"/>
                    </a:cubicBezTo>
                    <a:cubicBezTo>
                      <a:pt x="274" y="205"/>
                      <a:pt x="274" y="205"/>
                      <a:pt x="274" y="205"/>
                    </a:cubicBezTo>
                    <a:cubicBezTo>
                      <a:pt x="273" y="203"/>
                      <a:pt x="272" y="201"/>
                      <a:pt x="270" y="200"/>
                    </a:cubicBezTo>
                    <a:cubicBezTo>
                      <a:pt x="268" y="199"/>
                      <a:pt x="266" y="199"/>
                      <a:pt x="264" y="201"/>
                    </a:cubicBezTo>
                    <a:cubicBezTo>
                      <a:pt x="234" y="219"/>
                      <a:pt x="234" y="219"/>
                      <a:pt x="234" y="219"/>
                    </a:cubicBezTo>
                    <a:cubicBezTo>
                      <a:pt x="99" y="3"/>
                      <a:pt x="99" y="3"/>
                      <a:pt x="99" y="3"/>
                    </a:cubicBezTo>
                    <a:cubicBezTo>
                      <a:pt x="98" y="2"/>
                      <a:pt x="96" y="1"/>
                      <a:pt x="94" y="1"/>
                    </a:cubicBezTo>
                    <a:cubicBezTo>
                      <a:pt x="92" y="0"/>
                      <a:pt x="90" y="1"/>
                      <a:pt x="88" y="3"/>
                    </a:cubicBezTo>
                    <a:cubicBezTo>
                      <a:pt x="3" y="117"/>
                      <a:pt x="3" y="117"/>
                      <a:pt x="3" y="117"/>
                    </a:cubicBezTo>
                    <a:cubicBezTo>
                      <a:pt x="0" y="120"/>
                      <a:pt x="1" y="124"/>
                      <a:pt x="4" y="126"/>
                    </a:cubicBezTo>
                    <a:cubicBezTo>
                      <a:pt x="7" y="128"/>
                      <a:pt x="10" y="127"/>
                      <a:pt x="13" y="125"/>
                    </a:cubicBezTo>
                    <a:cubicBezTo>
                      <a:pt x="93" y="18"/>
                      <a:pt x="93" y="18"/>
                      <a:pt x="93" y="18"/>
                    </a:cubicBezTo>
                    <a:cubicBezTo>
                      <a:pt x="223" y="226"/>
                      <a:pt x="223" y="226"/>
                      <a:pt x="223" y="226"/>
                    </a:cubicBezTo>
                    <a:cubicBezTo>
                      <a:pt x="200" y="240"/>
                      <a:pt x="200" y="240"/>
                      <a:pt x="200" y="240"/>
                    </a:cubicBezTo>
                    <a:cubicBezTo>
                      <a:pt x="96" y="73"/>
                      <a:pt x="96" y="73"/>
                      <a:pt x="96" y="73"/>
                    </a:cubicBezTo>
                    <a:cubicBezTo>
                      <a:pt x="95" y="72"/>
                      <a:pt x="93" y="70"/>
                      <a:pt x="91" y="70"/>
                    </a:cubicBezTo>
                    <a:cubicBezTo>
                      <a:pt x="89" y="70"/>
                      <a:pt x="87" y="71"/>
                      <a:pt x="85" y="73"/>
                    </a:cubicBezTo>
                    <a:cubicBezTo>
                      <a:pt x="34" y="141"/>
                      <a:pt x="34" y="141"/>
                      <a:pt x="34" y="141"/>
                    </a:cubicBezTo>
                    <a:cubicBezTo>
                      <a:pt x="32" y="144"/>
                      <a:pt x="33" y="148"/>
                      <a:pt x="35" y="150"/>
                    </a:cubicBezTo>
                    <a:cubicBezTo>
                      <a:pt x="38" y="152"/>
                      <a:pt x="42" y="151"/>
                      <a:pt x="44" y="148"/>
                    </a:cubicBezTo>
                    <a:cubicBezTo>
                      <a:pt x="90" y="88"/>
                      <a:pt x="90" y="88"/>
                      <a:pt x="90" y="88"/>
                    </a:cubicBezTo>
                    <a:cubicBezTo>
                      <a:pt x="189" y="246"/>
                      <a:pt x="189" y="246"/>
                      <a:pt x="189" y="246"/>
                    </a:cubicBezTo>
                    <a:cubicBezTo>
                      <a:pt x="166" y="260"/>
                      <a:pt x="166" y="260"/>
                      <a:pt x="166" y="260"/>
                    </a:cubicBezTo>
                    <a:cubicBezTo>
                      <a:pt x="93" y="143"/>
                      <a:pt x="93" y="143"/>
                      <a:pt x="93" y="143"/>
                    </a:cubicBezTo>
                    <a:cubicBezTo>
                      <a:pt x="92" y="141"/>
                      <a:pt x="90" y="140"/>
                      <a:pt x="88" y="140"/>
                    </a:cubicBezTo>
                    <a:cubicBezTo>
                      <a:pt x="86" y="140"/>
                      <a:pt x="84" y="141"/>
                      <a:pt x="82" y="143"/>
                    </a:cubicBezTo>
                    <a:cubicBezTo>
                      <a:pt x="66" y="165"/>
                      <a:pt x="66" y="165"/>
                      <a:pt x="66" y="165"/>
                    </a:cubicBezTo>
                    <a:cubicBezTo>
                      <a:pt x="64" y="167"/>
                      <a:pt x="64" y="171"/>
                      <a:pt x="67" y="174"/>
                    </a:cubicBezTo>
                    <a:cubicBezTo>
                      <a:pt x="70" y="176"/>
                      <a:pt x="74" y="175"/>
                      <a:pt x="76" y="172"/>
                    </a:cubicBezTo>
                    <a:cubicBezTo>
                      <a:pt x="87" y="157"/>
                      <a:pt x="87" y="157"/>
                      <a:pt x="87" y="157"/>
                    </a:cubicBezTo>
                    <a:cubicBezTo>
                      <a:pt x="155" y="267"/>
                      <a:pt x="155" y="267"/>
                      <a:pt x="155" y="267"/>
                    </a:cubicBezTo>
                    <a:cubicBezTo>
                      <a:pt x="122" y="287"/>
                      <a:pt x="122" y="287"/>
                      <a:pt x="122" y="287"/>
                    </a:cubicBezTo>
                    <a:cubicBezTo>
                      <a:pt x="121" y="288"/>
                      <a:pt x="119" y="290"/>
                      <a:pt x="119" y="292"/>
                    </a:cubicBezTo>
                    <a:close/>
                    <a:moveTo>
                      <a:pt x="262" y="216"/>
                    </a:moveTo>
                    <a:cubicBezTo>
                      <a:pt x="283" y="392"/>
                      <a:pt x="283" y="392"/>
                      <a:pt x="283" y="392"/>
                    </a:cubicBezTo>
                    <a:cubicBezTo>
                      <a:pt x="137" y="293"/>
                      <a:pt x="137" y="293"/>
                      <a:pt x="137" y="293"/>
                    </a:cubicBezTo>
                    <a:lnTo>
                      <a:pt x="262" y="21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Freeform: Shape 3">
                <a:extLst>
                  <a:ext uri="{FF2B5EF4-FFF2-40B4-BE49-F238E27FC236}">
                    <a16:creationId xmlns:a16="http://schemas.microsoft.com/office/drawing/2014/main" id="{210D1F06-BCFC-470B-8401-76BC441BCB59}"/>
                  </a:ext>
                </a:extLst>
              </p:cNvPr>
              <p:cNvSpPr>
                <a:spLocks/>
              </p:cNvSpPr>
              <p:nvPr/>
            </p:nvSpPr>
            <p:spPr bwMode="auto">
              <a:xfrm>
                <a:off x="6826250" y="2906713"/>
                <a:ext cx="917575" cy="365125"/>
              </a:xfrm>
              <a:custGeom>
                <a:avLst/>
                <a:gdLst>
                  <a:gd name="T0" fmla="*/ 507 w 509"/>
                  <a:gd name="T1" fmla="*/ 150 h 203"/>
                  <a:gd name="T2" fmla="*/ 416 w 509"/>
                  <a:gd name="T3" fmla="*/ 3 h 203"/>
                  <a:gd name="T4" fmla="*/ 408 w 509"/>
                  <a:gd name="T5" fmla="*/ 1 h 203"/>
                  <a:gd name="T6" fmla="*/ 406 w 509"/>
                  <a:gd name="T7" fmla="*/ 10 h 203"/>
                  <a:gd name="T8" fmla="*/ 491 w 509"/>
                  <a:gd name="T9" fmla="*/ 147 h 203"/>
                  <a:gd name="T10" fmla="*/ 194 w 509"/>
                  <a:gd name="T11" fmla="*/ 147 h 203"/>
                  <a:gd name="T12" fmla="*/ 194 w 509"/>
                  <a:gd name="T13" fmla="*/ 120 h 203"/>
                  <a:gd name="T14" fmla="*/ 431 w 509"/>
                  <a:gd name="T15" fmla="*/ 120 h 203"/>
                  <a:gd name="T16" fmla="*/ 436 w 509"/>
                  <a:gd name="T17" fmla="*/ 116 h 203"/>
                  <a:gd name="T18" fmla="*/ 436 w 509"/>
                  <a:gd name="T19" fmla="*/ 110 h 203"/>
                  <a:gd name="T20" fmla="*/ 383 w 509"/>
                  <a:gd name="T21" fmla="*/ 24 h 203"/>
                  <a:gd name="T22" fmla="*/ 374 w 509"/>
                  <a:gd name="T23" fmla="*/ 22 h 203"/>
                  <a:gd name="T24" fmla="*/ 372 w 509"/>
                  <a:gd name="T25" fmla="*/ 31 h 203"/>
                  <a:gd name="T26" fmla="*/ 419 w 509"/>
                  <a:gd name="T27" fmla="*/ 107 h 203"/>
                  <a:gd name="T28" fmla="*/ 194 w 509"/>
                  <a:gd name="T29" fmla="*/ 107 h 203"/>
                  <a:gd name="T30" fmla="*/ 194 w 509"/>
                  <a:gd name="T31" fmla="*/ 80 h 203"/>
                  <a:gd name="T32" fmla="*/ 359 w 509"/>
                  <a:gd name="T33" fmla="*/ 80 h 203"/>
                  <a:gd name="T34" fmla="*/ 365 w 509"/>
                  <a:gd name="T35" fmla="*/ 77 h 203"/>
                  <a:gd name="T36" fmla="*/ 365 w 509"/>
                  <a:gd name="T37" fmla="*/ 70 h 203"/>
                  <a:gd name="T38" fmla="*/ 349 w 509"/>
                  <a:gd name="T39" fmla="*/ 45 h 203"/>
                  <a:gd name="T40" fmla="*/ 340 w 509"/>
                  <a:gd name="T41" fmla="*/ 43 h 203"/>
                  <a:gd name="T42" fmla="*/ 338 w 509"/>
                  <a:gd name="T43" fmla="*/ 52 h 203"/>
                  <a:gd name="T44" fmla="*/ 348 w 509"/>
                  <a:gd name="T45" fmla="*/ 67 h 203"/>
                  <a:gd name="T46" fmla="*/ 194 w 509"/>
                  <a:gd name="T47" fmla="*/ 67 h 203"/>
                  <a:gd name="T48" fmla="*/ 194 w 509"/>
                  <a:gd name="T49" fmla="*/ 30 h 203"/>
                  <a:gd name="T50" fmla="*/ 191 w 509"/>
                  <a:gd name="T51" fmla="*/ 25 h 203"/>
                  <a:gd name="T52" fmla="*/ 185 w 509"/>
                  <a:gd name="T53" fmla="*/ 25 h 203"/>
                  <a:gd name="T54" fmla="*/ 3 w 509"/>
                  <a:gd name="T55" fmla="*/ 108 h 203"/>
                  <a:gd name="T56" fmla="*/ 0 w 509"/>
                  <a:gd name="T57" fmla="*/ 113 h 203"/>
                  <a:gd name="T58" fmla="*/ 3 w 509"/>
                  <a:gd name="T59" fmla="*/ 119 h 203"/>
                  <a:gd name="T60" fmla="*/ 185 w 509"/>
                  <a:gd name="T61" fmla="*/ 202 h 203"/>
                  <a:gd name="T62" fmla="*/ 188 w 509"/>
                  <a:gd name="T63" fmla="*/ 203 h 203"/>
                  <a:gd name="T64" fmla="*/ 191 w 509"/>
                  <a:gd name="T65" fmla="*/ 202 h 203"/>
                  <a:gd name="T66" fmla="*/ 194 w 509"/>
                  <a:gd name="T67" fmla="*/ 196 h 203"/>
                  <a:gd name="T68" fmla="*/ 194 w 509"/>
                  <a:gd name="T69" fmla="*/ 159 h 203"/>
                  <a:gd name="T70" fmla="*/ 502 w 509"/>
                  <a:gd name="T71" fmla="*/ 159 h 203"/>
                  <a:gd name="T72" fmla="*/ 507 w 509"/>
                  <a:gd name="T73" fmla="*/ 156 h 203"/>
                  <a:gd name="T74" fmla="*/ 507 w 509"/>
                  <a:gd name="T75" fmla="*/ 150 h 203"/>
                  <a:gd name="T76" fmla="*/ 182 w 509"/>
                  <a:gd name="T77" fmla="*/ 187 h 203"/>
                  <a:gd name="T78" fmla="*/ 21 w 509"/>
                  <a:gd name="T79" fmla="*/ 113 h 203"/>
                  <a:gd name="T80" fmla="*/ 182 w 509"/>
                  <a:gd name="T81" fmla="*/ 40 h 203"/>
                  <a:gd name="T82" fmla="*/ 182 w 509"/>
                  <a:gd name="T83" fmla="*/ 18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9" h="203">
                    <a:moveTo>
                      <a:pt x="507" y="150"/>
                    </a:moveTo>
                    <a:cubicBezTo>
                      <a:pt x="416" y="3"/>
                      <a:pt x="416" y="3"/>
                      <a:pt x="416" y="3"/>
                    </a:cubicBezTo>
                    <a:cubicBezTo>
                      <a:pt x="414" y="0"/>
                      <a:pt x="411" y="0"/>
                      <a:pt x="408" y="1"/>
                    </a:cubicBezTo>
                    <a:cubicBezTo>
                      <a:pt x="405" y="3"/>
                      <a:pt x="404" y="7"/>
                      <a:pt x="406" y="10"/>
                    </a:cubicBezTo>
                    <a:cubicBezTo>
                      <a:pt x="491" y="147"/>
                      <a:pt x="491" y="147"/>
                      <a:pt x="491" y="147"/>
                    </a:cubicBezTo>
                    <a:cubicBezTo>
                      <a:pt x="194" y="147"/>
                      <a:pt x="194" y="147"/>
                      <a:pt x="194" y="147"/>
                    </a:cubicBezTo>
                    <a:cubicBezTo>
                      <a:pt x="194" y="120"/>
                      <a:pt x="194" y="120"/>
                      <a:pt x="194" y="120"/>
                    </a:cubicBezTo>
                    <a:cubicBezTo>
                      <a:pt x="431" y="120"/>
                      <a:pt x="431" y="120"/>
                      <a:pt x="431" y="120"/>
                    </a:cubicBezTo>
                    <a:cubicBezTo>
                      <a:pt x="433" y="120"/>
                      <a:pt x="435" y="118"/>
                      <a:pt x="436" y="116"/>
                    </a:cubicBezTo>
                    <a:cubicBezTo>
                      <a:pt x="437" y="114"/>
                      <a:pt x="437" y="112"/>
                      <a:pt x="436" y="110"/>
                    </a:cubicBezTo>
                    <a:cubicBezTo>
                      <a:pt x="383" y="24"/>
                      <a:pt x="383" y="24"/>
                      <a:pt x="383" y="24"/>
                    </a:cubicBezTo>
                    <a:cubicBezTo>
                      <a:pt x="381" y="21"/>
                      <a:pt x="377" y="20"/>
                      <a:pt x="374" y="22"/>
                    </a:cubicBezTo>
                    <a:cubicBezTo>
                      <a:pt x="371" y="24"/>
                      <a:pt x="370" y="28"/>
                      <a:pt x="372" y="31"/>
                    </a:cubicBezTo>
                    <a:cubicBezTo>
                      <a:pt x="419" y="107"/>
                      <a:pt x="419" y="107"/>
                      <a:pt x="419" y="107"/>
                    </a:cubicBezTo>
                    <a:cubicBezTo>
                      <a:pt x="194" y="107"/>
                      <a:pt x="194" y="107"/>
                      <a:pt x="194" y="107"/>
                    </a:cubicBezTo>
                    <a:cubicBezTo>
                      <a:pt x="194" y="80"/>
                      <a:pt x="194" y="80"/>
                      <a:pt x="194" y="80"/>
                    </a:cubicBezTo>
                    <a:cubicBezTo>
                      <a:pt x="359" y="80"/>
                      <a:pt x="359" y="80"/>
                      <a:pt x="359" y="80"/>
                    </a:cubicBezTo>
                    <a:cubicBezTo>
                      <a:pt x="362" y="80"/>
                      <a:pt x="364" y="79"/>
                      <a:pt x="365" y="77"/>
                    </a:cubicBezTo>
                    <a:cubicBezTo>
                      <a:pt x="366" y="75"/>
                      <a:pt x="366" y="72"/>
                      <a:pt x="365" y="70"/>
                    </a:cubicBezTo>
                    <a:cubicBezTo>
                      <a:pt x="349" y="45"/>
                      <a:pt x="349" y="45"/>
                      <a:pt x="349" y="45"/>
                    </a:cubicBezTo>
                    <a:cubicBezTo>
                      <a:pt x="347" y="42"/>
                      <a:pt x="343" y="41"/>
                      <a:pt x="340" y="43"/>
                    </a:cubicBezTo>
                    <a:cubicBezTo>
                      <a:pt x="337" y="45"/>
                      <a:pt x="337" y="49"/>
                      <a:pt x="338" y="52"/>
                    </a:cubicBezTo>
                    <a:cubicBezTo>
                      <a:pt x="348" y="67"/>
                      <a:pt x="348" y="67"/>
                      <a:pt x="348" y="67"/>
                    </a:cubicBezTo>
                    <a:cubicBezTo>
                      <a:pt x="194" y="67"/>
                      <a:pt x="194" y="67"/>
                      <a:pt x="194" y="67"/>
                    </a:cubicBezTo>
                    <a:cubicBezTo>
                      <a:pt x="194" y="30"/>
                      <a:pt x="194" y="30"/>
                      <a:pt x="194" y="30"/>
                    </a:cubicBezTo>
                    <a:cubicBezTo>
                      <a:pt x="194" y="28"/>
                      <a:pt x="193" y="26"/>
                      <a:pt x="191" y="25"/>
                    </a:cubicBezTo>
                    <a:cubicBezTo>
                      <a:pt x="190" y="24"/>
                      <a:pt x="187" y="24"/>
                      <a:pt x="185" y="25"/>
                    </a:cubicBezTo>
                    <a:cubicBezTo>
                      <a:pt x="3" y="108"/>
                      <a:pt x="3" y="108"/>
                      <a:pt x="3" y="108"/>
                    </a:cubicBezTo>
                    <a:cubicBezTo>
                      <a:pt x="1" y="109"/>
                      <a:pt x="0" y="111"/>
                      <a:pt x="0" y="113"/>
                    </a:cubicBezTo>
                    <a:cubicBezTo>
                      <a:pt x="0" y="116"/>
                      <a:pt x="1" y="118"/>
                      <a:pt x="3" y="119"/>
                    </a:cubicBezTo>
                    <a:cubicBezTo>
                      <a:pt x="185" y="202"/>
                      <a:pt x="185" y="202"/>
                      <a:pt x="185" y="202"/>
                    </a:cubicBezTo>
                    <a:cubicBezTo>
                      <a:pt x="186" y="202"/>
                      <a:pt x="187" y="203"/>
                      <a:pt x="188" y="203"/>
                    </a:cubicBezTo>
                    <a:cubicBezTo>
                      <a:pt x="189" y="203"/>
                      <a:pt x="190" y="202"/>
                      <a:pt x="191" y="202"/>
                    </a:cubicBezTo>
                    <a:cubicBezTo>
                      <a:pt x="193" y="200"/>
                      <a:pt x="194" y="198"/>
                      <a:pt x="194" y="196"/>
                    </a:cubicBezTo>
                    <a:cubicBezTo>
                      <a:pt x="194" y="159"/>
                      <a:pt x="194" y="159"/>
                      <a:pt x="194" y="159"/>
                    </a:cubicBezTo>
                    <a:cubicBezTo>
                      <a:pt x="502" y="159"/>
                      <a:pt x="502" y="159"/>
                      <a:pt x="502" y="159"/>
                    </a:cubicBezTo>
                    <a:cubicBezTo>
                      <a:pt x="504" y="159"/>
                      <a:pt x="506" y="158"/>
                      <a:pt x="507" y="156"/>
                    </a:cubicBezTo>
                    <a:cubicBezTo>
                      <a:pt x="509" y="154"/>
                      <a:pt x="508" y="152"/>
                      <a:pt x="507" y="150"/>
                    </a:cubicBezTo>
                    <a:close/>
                    <a:moveTo>
                      <a:pt x="182" y="187"/>
                    </a:moveTo>
                    <a:cubicBezTo>
                      <a:pt x="21" y="113"/>
                      <a:pt x="21" y="113"/>
                      <a:pt x="21" y="113"/>
                    </a:cubicBezTo>
                    <a:cubicBezTo>
                      <a:pt x="182" y="40"/>
                      <a:pt x="182" y="40"/>
                      <a:pt x="182" y="40"/>
                    </a:cubicBezTo>
                    <a:lnTo>
                      <a:pt x="182" y="18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 name="Freeform: Shape 4">
                <a:extLst>
                  <a:ext uri="{FF2B5EF4-FFF2-40B4-BE49-F238E27FC236}">
                    <a16:creationId xmlns:a16="http://schemas.microsoft.com/office/drawing/2014/main" id="{046464B7-41B5-4523-AE2B-F46A948B2CA7}"/>
                  </a:ext>
                </a:extLst>
              </p:cNvPr>
              <p:cNvSpPr>
                <a:spLocks/>
              </p:cNvSpPr>
              <p:nvPr/>
            </p:nvSpPr>
            <p:spPr bwMode="auto">
              <a:xfrm>
                <a:off x="6472238" y="2474913"/>
                <a:ext cx="541338" cy="715963"/>
              </a:xfrm>
              <a:custGeom>
                <a:avLst/>
                <a:gdLst>
                  <a:gd name="T0" fmla="*/ 177 w 300"/>
                  <a:gd name="T1" fmla="*/ 305 h 397"/>
                  <a:gd name="T2" fmla="*/ 161 w 300"/>
                  <a:gd name="T3" fmla="*/ 305 h 397"/>
                  <a:gd name="T4" fmla="*/ 232 w 300"/>
                  <a:gd name="T5" fmla="*/ 190 h 397"/>
                  <a:gd name="T6" fmla="*/ 265 w 300"/>
                  <a:gd name="T7" fmla="*/ 211 h 397"/>
                  <a:gd name="T8" fmla="*/ 269 w 300"/>
                  <a:gd name="T9" fmla="*/ 212 h 397"/>
                  <a:gd name="T10" fmla="*/ 271 w 300"/>
                  <a:gd name="T11" fmla="*/ 211 h 397"/>
                  <a:gd name="T12" fmla="*/ 275 w 300"/>
                  <a:gd name="T13" fmla="*/ 206 h 397"/>
                  <a:gd name="T14" fmla="*/ 300 w 300"/>
                  <a:gd name="T15" fmla="*/ 8 h 397"/>
                  <a:gd name="T16" fmla="*/ 297 w 300"/>
                  <a:gd name="T17" fmla="*/ 2 h 397"/>
                  <a:gd name="T18" fmla="*/ 290 w 300"/>
                  <a:gd name="T19" fmla="*/ 2 h 397"/>
                  <a:gd name="T20" fmla="*/ 124 w 300"/>
                  <a:gd name="T21" fmla="*/ 113 h 397"/>
                  <a:gd name="T22" fmla="*/ 121 w 300"/>
                  <a:gd name="T23" fmla="*/ 119 h 397"/>
                  <a:gd name="T24" fmla="*/ 124 w 300"/>
                  <a:gd name="T25" fmla="*/ 124 h 397"/>
                  <a:gd name="T26" fmla="*/ 154 w 300"/>
                  <a:gd name="T27" fmla="*/ 142 h 397"/>
                  <a:gd name="T28" fmla="*/ 2 w 300"/>
                  <a:gd name="T29" fmla="*/ 387 h 397"/>
                  <a:gd name="T30" fmla="*/ 2 w 300"/>
                  <a:gd name="T31" fmla="*/ 393 h 397"/>
                  <a:gd name="T32" fmla="*/ 7 w 300"/>
                  <a:gd name="T33" fmla="*/ 397 h 397"/>
                  <a:gd name="T34" fmla="*/ 163 w 300"/>
                  <a:gd name="T35" fmla="*/ 397 h 397"/>
                  <a:gd name="T36" fmla="*/ 169 w 300"/>
                  <a:gd name="T37" fmla="*/ 390 h 397"/>
                  <a:gd name="T38" fmla="*/ 163 w 300"/>
                  <a:gd name="T39" fmla="*/ 384 h 397"/>
                  <a:gd name="T40" fmla="*/ 18 w 300"/>
                  <a:gd name="T41" fmla="*/ 384 h 397"/>
                  <a:gd name="T42" fmla="*/ 165 w 300"/>
                  <a:gd name="T43" fmla="*/ 149 h 397"/>
                  <a:gd name="T44" fmla="*/ 188 w 300"/>
                  <a:gd name="T45" fmla="*/ 163 h 397"/>
                  <a:gd name="T46" fmla="*/ 73 w 300"/>
                  <a:gd name="T47" fmla="*/ 347 h 397"/>
                  <a:gd name="T48" fmla="*/ 73 w 300"/>
                  <a:gd name="T49" fmla="*/ 354 h 397"/>
                  <a:gd name="T50" fmla="*/ 78 w 300"/>
                  <a:gd name="T51" fmla="*/ 357 h 397"/>
                  <a:gd name="T52" fmla="*/ 170 w 300"/>
                  <a:gd name="T53" fmla="*/ 357 h 397"/>
                  <a:gd name="T54" fmla="*/ 176 w 300"/>
                  <a:gd name="T55" fmla="*/ 351 h 397"/>
                  <a:gd name="T56" fmla="*/ 170 w 300"/>
                  <a:gd name="T57" fmla="*/ 344 h 397"/>
                  <a:gd name="T58" fmla="*/ 90 w 300"/>
                  <a:gd name="T59" fmla="*/ 344 h 397"/>
                  <a:gd name="T60" fmla="*/ 199 w 300"/>
                  <a:gd name="T61" fmla="*/ 170 h 397"/>
                  <a:gd name="T62" fmla="*/ 222 w 300"/>
                  <a:gd name="T63" fmla="*/ 184 h 397"/>
                  <a:gd name="T64" fmla="*/ 144 w 300"/>
                  <a:gd name="T65" fmla="*/ 308 h 397"/>
                  <a:gd name="T66" fmla="*/ 144 w 300"/>
                  <a:gd name="T67" fmla="*/ 314 h 397"/>
                  <a:gd name="T68" fmla="*/ 150 w 300"/>
                  <a:gd name="T69" fmla="*/ 317 h 397"/>
                  <a:gd name="T70" fmla="*/ 177 w 300"/>
                  <a:gd name="T71" fmla="*/ 317 h 397"/>
                  <a:gd name="T72" fmla="*/ 183 w 300"/>
                  <a:gd name="T73" fmla="*/ 311 h 397"/>
                  <a:gd name="T74" fmla="*/ 177 w 300"/>
                  <a:gd name="T75" fmla="*/ 305 h 397"/>
                  <a:gd name="T76" fmla="*/ 285 w 300"/>
                  <a:gd name="T77" fmla="*/ 20 h 397"/>
                  <a:gd name="T78" fmla="*/ 264 w 300"/>
                  <a:gd name="T79" fmla="*/ 195 h 397"/>
                  <a:gd name="T80" fmla="*/ 234 w 300"/>
                  <a:gd name="T81" fmla="*/ 177 h 397"/>
                  <a:gd name="T82" fmla="*/ 234 w 300"/>
                  <a:gd name="T83" fmla="*/ 176 h 397"/>
                  <a:gd name="T84" fmla="*/ 233 w 300"/>
                  <a:gd name="T85" fmla="*/ 176 h 397"/>
                  <a:gd name="T86" fmla="*/ 202 w 300"/>
                  <a:gd name="T87" fmla="*/ 157 h 397"/>
                  <a:gd name="T88" fmla="*/ 200 w 300"/>
                  <a:gd name="T89" fmla="*/ 155 h 397"/>
                  <a:gd name="T90" fmla="*/ 198 w 300"/>
                  <a:gd name="T91" fmla="*/ 155 h 397"/>
                  <a:gd name="T92" fmla="*/ 168 w 300"/>
                  <a:gd name="T93" fmla="*/ 136 h 397"/>
                  <a:gd name="T94" fmla="*/ 166 w 300"/>
                  <a:gd name="T95" fmla="*/ 134 h 397"/>
                  <a:gd name="T96" fmla="*/ 164 w 300"/>
                  <a:gd name="T97" fmla="*/ 134 h 397"/>
                  <a:gd name="T98" fmla="*/ 139 w 300"/>
                  <a:gd name="T99" fmla="*/ 118 h 397"/>
                  <a:gd name="T100" fmla="*/ 285 w 300"/>
                  <a:gd name="T101" fmla="*/ 20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0" h="397">
                    <a:moveTo>
                      <a:pt x="177" y="305"/>
                    </a:moveTo>
                    <a:cubicBezTo>
                      <a:pt x="161" y="305"/>
                      <a:pt x="161" y="305"/>
                      <a:pt x="161" y="305"/>
                    </a:cubicBezTo>
                    <a:cubicBezTo>
                      <a:pt x="232" y="190"/>
                      <a:pt x="232" y="190"/>
                      <a:pt x="232" y="190"/>
                    </a:cubicBezTo>
                    <a:cubicBezTo>
                      <a:pt x="265" y="211"/>
                      <a:pt x="265" y="211"/>
                      <a:pt x="265" y="211"/>
                    </a:cubicBezTo>
                    <a:cubicBezTo>
                      <a:pt x="266" y="211"/>
                      <a:pt x="268" y="212"/>
                      <a:pt x="269" y="212"/>
                    </a:cubicBezTo>
                    <a:cubicBezTo>
                      <a:pt x="270" y="212"/>
                      <a:pt x="271" y="212"/>
                      <a:pt x="271" y="211"/>
                    </a:cubicBezTo>
                    <a:cubicBezTo>
                      <a:pt x="273" y="210"/>
                      <a:pt x="275" y="208"/>
                      <a:pt x="275" y="206"/>
                    </a:cubicBezTo>
                    <a:cubicBezTo>
                      <a:pt x="300" y="8"/>
                      <a:pt x="300" y="8"/>
                      <a:pt x="300" y="8"/>
                    </a:cubicBezTo>
                    <a:cubicBezTo>
                      <a:pt x="300" y="5"/>
                      <a:pt x="299" y="3"/>
                      <a:pt x="297" y="2"/>
                    </a:cubicBezTo>
                    <a:cubicBezTo>
                      <a:pt x="295" y="0"/>
                      <a:pt x="292" y="0"/>
                      <a:pt x="290" y="2"/>
                    </a:cubicBezTo>
                    <a:cubicBezTo>
                      <a:pt x="124" y="113"/>
                      <a:pt x="124" y="113"/>
                      <a:pt x="124" y="113"/>
                    </a:cubicBezTo>
                    <a:cubicBezTo>
                      <a:pt x="122" y="114"/>
                      <a:pt x="121" y="116"/>
                      <a:pt x="121" y="119"/>
                    </a:cubicBezTo>
                    <a:cubicBezTo>
                      <a:pt x="121" y="121"/>
                      <a:pt x="122" y="123"/>
                      <a:pt x="124" y="124"/>
                    </a:cubicBezTo>
                    <a:cubicBezTo>
                      <a:pt x="154" y="142"/>
                      <a:pt x="154" y="142"/>
                      <a:pt x="154" y="142"/>
                    </a:cubicBezTo>
                    <a:cubicBezTo>
                      <a:pt x="2" y="387"/>
                      <a:pt x="2" y="387"/>
                      <a:pt x="2" y="387"/>
                    </a:cubicBezTo>
                    <a:cubicBezTo>
                      <a:pt x="1" y="389"/>
                      <a:pt x="0" y="391"/>
                      <a:pt x="2" y="393"/>
                    </a:cubicBezTo>
                    <a:cubicBezTo>
                      <a:pt x="3" y="395"/>
                      <a:pt x="5" y="397"/>
                      <a:pt x="7" y="397"/>
                    </a:cubicBezTo>
                    <a:cubicBezTo>
                      <a:pt x="163" y="397"/>
                      <a:pt x="163" y="397"/>
                      <a:pt x="163" y="397"/>
                    </a:cubicBezTo>
                    <a:cubicBezTo>
                      <a:pt x="166" y="397"/>
                      <a:pt x="169" y="394"/>
                      <a:pt x="169" y="390"/>
                    </a:cubicBezTo>
                    <a:cubicBezTo>
                      <a:pt x="169" y="387"/>
                      <a:pt x="166" y="384"/>
                      <a:pt x="163" y="384"/>
                    </a:cubicBezTo>
                    <a:cubicBezTo>
                      <a:pt x="18" y="384"/>
                      <a:pt x="18" y="384"/>
                      <a:pt x="18" y="384"/>
                    </a:cubicBezTo>
                    <a:cubicBezTo>
                      <a:pt x="165" y="149"/>
                      <a:pt x="165" y="149"/>
                      <a:pt x="165" y="149"/>
                    </a:cubicBezTo>
                    <a:cubicBezTo>
                      <a:pt x="188" y="163"/>
                      <a:pt x="188" y="163"/>
                      <a:pt x="188" y="163"/>
                    </a:cubicBezTo>
                    <a:cubicBezTo>
                      <a:pt x="73" y="347"/>
                      <a:pt x="73" y="347"/>
                      <a:pt x="73" y="347"/>
                    </a:cubicBezTo>
                    <a:cubicBezTo>
                      <a:pt x="72" y="349"/>
                      <a:pt x="72" y="352"/>
                      <a:pt x="73" y="354"/>
                    </a:cubicBezTo>
                    <a:cubicBezTo>
                      <a:pt x="74" y="356"/>
                      <a:pt x="76" y="357"/>
                      <a:pt x="78" y="357"/>
                    </a:cubicBezTo>
                    <a:cubicBezTo>
                      <a:pt x="170" y="357"/>
                      <a:pt x="170" y="357"/>
                      <a:pt x="170" y="357"/>
                    </a:cubicBezTo>
                    <a:cubicBezTo>
                      <a:pt x="173" y="357"/>
                      <a:pt x="176" y="354"/>
                      <a:pt x="176" y="351"/>
                    </a:cubicBezTo>
                    <a:cubicBezTo>
                      <a:pt x="176" y="347"/>
                      <a:pt x="173" y="344"/>
                      <a:pt x="170" y="344"/>
                    </a:cubicBezTo>
                    <a:cubicBezTo>
                      <a:pt x="90" y="344"/>
                      <a:pt x="90" y="344"/>
                      <a:pt x="90" y="344"/>
                    </a:cubicBezTo>
                    <a:cubicBezTo>
                      <a:pt x="199" y="170"/>
                      <a:pt x="199" y="170"/>
                      <a:pt x="199" y="170"/>
                    </a:cubicBezTo>
                    <a:cubicBezTo>
                      <a:pt x="222" y="184"/>
                      <a:pt x="222" y="184"/>
                      <a:pt x="222" y="184"/>
                    </a:cubicBezTo>
                    <a:cubicBezTo>
                      <a:pt x="144" y="308"/>
                      <a:pt x="144" y="308"/>
                      <a:pt x="144" y="308"/>
                    </a:cubicBezTo>
                    <a:cubicBezTo>
                      <a:pt x="143" y="310"/>
                      <a:pt x="143" y="312"/>
                      <a:pt x="144" y="314"/>
                    </a:cubicBezTo>
                    <a:cubicBezTo>
                      <a:pt x="145" y="316"/>
                      <a:pt x="147" y="317"/>
                      <a:pt x="150" y="317"/>
                    </a:cubicBezTo>
                    <a:cubicBezTo>
                      <a:pt x="177" y="317"/>
                      <a:pt x="177" y="317"/>
                      <a:pt x="177" y="317"/>
                    </a:cubicBezTo>
                    <a:cubicBezTo>
                      <a:pt x="180" y="317"/>
                      <a:pt x="183" y="315"/>
                      <a:pt x="183" y="311"/>
                    </a:cubicBezTo>
                    <a:cubicBezTo>
                      <a:pt x="183" y="308"/>
                      <a:pt x="180" y="305"/>
                      <a:pt x="177" y="305"/>
                    </a:cubicBezTo>
                    <a:close/>
                    <a:moveTo>
                      <a:pt x="285" y="20"/>
                    </a:moveTo>
                    <a:cubicBezTo>
                      <a:pt x="264" y="195"/>
                      <a:pt x="264" y="195"/>
                      <a:pt x="264" y="195"/>
                    </a:cubicBezTo>
                    <a:cubicBezTo>
                      <a:pt x="234" y="177"/>
                      <a:pt x="234" y="177"/>
                      <a:pt x="234" y="177"/>
                    </a:cubicBezTo>
                    <a:cubicBezTo>
                      <a:pt x="234" y="177"/>
                      <a:pt x="234" y="176"/>
                      <a:pt x="234" y="176"/>
                    </a:cubicBezTo>
                    <a:cubicBezTo>
                      <a:pt x="233" y="176"/>
                      <a:pt x="233" y="176"/>
                      <a:pt x="233" y="176"/>
                    </a:cubicBezTo>
                    <a:cubicBezTo>
                      <a:pt x="202" y="157"/>
                      <a:pt x="202" y="157"/>
                      <a:pt x="202" y="157"/>
                    </a:cubicBezTo>
                    <a:cubicBezTo>
                      <a:pt x="201" y="156"/>
                      <a:pt x="201" y="156"/>
                      <a:pt x="200" y="155"/>
                    </a:cubicBezTo>
                    <a:cubicBezTo>
                      <a:pt x="199" y="155"/>
                      <a:pt x="199" y="155"/>
                      <a:pt x="198" y="155"/>
                    </a:cubicBezTo>
                    <a:cubicBezTo>
                      <a:pt x="168" y="136"/>
                      <a:pt x="168" y="136"/>
                      <a:pt x="168" y="136"/>
                    </a:cubicBezTo>
                    <a:cubicBezTo>
                      <a:pt x="168" y="136"/>
                      <a:pt x="167" y="135"/>
                      <a:pt x="166" y="134"/>
                    </a:cubicBezTo>
                    <a:cubicBezTo>
                      <a:pt x="166" y="134"/>
                      <a:pt x="165" y="134"/>
                      <a:pt x="164" y="134"/>
                    </a:cubicBezTo>
                    <a:cubicBezTo>
                      <a:pt x="139" y="118"/>
                      <a:pt x="139" y="118"/>
                      <a:pt x="139" y="118"/>
                    </a:cubicBezTo>
                    <a:lnTo>
                      <a:pt x="285" y="2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15" name="Freeform: Shape 5">
              <a:extLst>
                <a:ext uri="{FF2B5EF4-FFF2-40B4-BE49-F238E27FC236}">
                  <a16:creationId xmlns:a16="http://schemas.microsoft.com/office/drawing/2014/main" id="{87A8B96F-D45A-4397-A2D0-187B4022B46D}"/>
                </a:ext>
              </a:extLst>
            </p:cNvPr>
            <p:cNvSpPr>
              <a:spLocks/>
            </p:cNvSpPr>
            <p:nvPr/>
          </p:nvSpPr>
          <p:spPr bwMode="auto">
            <a:xfrm>
              <a:off x="3939719" y="1140592"/>
              <a:ext cx="857250" cy="867965"/>
            </a:xfrm>
            <a:custGeom>
              <a:avLst/>
              <a:gdLst>
                <a:gd name="T0" fmla="*/ 50 w 280"/>
                <a:gd name="T1" fmla="*/ 52 h 294"/>
                <a:gd name="T2" fmla="*/ 50 w 280"/>
                <a:gd name="T3" fmla="*/ 241 h 294"/>
                <a:gd name="T4" fmla="*/ 230 w 280"/>
                <a:gd name="T5" fmla="*/ 241 h 294"/>
                <a:gd name="T6" fmla="*/ 230 w 280"/>
                <a:gd name="T7" fmla="*/ 52 h 294"/>
                <a:gd name="T8" fmla="*/ 50 w 280"/>
                <a:gd name="T9" fmla="*/ 52 h 294"/>
              </a:gdLst>
              <a:ahLst/>
              <a:cxnLst>
                <a:cxn ang="0">
                  <a:pos x="T0" y="T1"/>
                </a:cxn>
                <a:cxn ang="0">
                  <a:pos x="T2" y="T3"/>
                </a:cxn>
                <a:cxn ang="0">
                  <a:pos x="T4" y="T5"/>
                </a:cxn>
                <a:cxn ang="0">
                  <a:pos x="T6" y="T7"/>
                </a:cxn>
                <a:cxn ang="0">
                  <a:pos x="T8" y="T9"/>
                </a:cxn>
              </a:cxnLst>
              <a:rect l="0" t="0" r="r" b="b"/>
              <a:pathLst>
                <a:path w="280" h="294">
                  <a:moveTo>
                    <a:pt x="50" y="52"/>
                  </a:moveTo>
                  <a:cubicBezTo>
                    <a:pt x="0" y="104"/>
                    <a:pt x="0" y="189"/>
                    <a:pt x="50" y="241"/>
                  </a:cubicBezTo>
                  <a:cubicBezTo>
                    <a:pt x="99" y="294"/>
                    <a:pt x="181" y="294"/>
                    <a:pt x="230" y="241"/>
                  </a:cubicBezTo>
                  <a:cubicBezTo>
                    <a:pt x="280" y="189"/>
                    <a:pt x="280" y="104"/>
                    <a:pt x="230" y="52"/>
                  </a:cubicBezTo>
                  <a:cubicBezTo>
                    <a:pt x="181" y="0"/>
                    <a:pt x="99" y="0"/>
                    <a:pt x="50" y="52"/>
                  </a:cubicBezTo>
                  <a:close/>
                </a:path>
              </a:pathLst>
            </a:custGeom>
            <a:solidFill>
              <a:schemeClr val="accent4"/>
            </a:solidFill>
            <a:ln w="9525">
              <a:noFill/>
              <a:round/>
              <a:headEnd/>
              <a:tailEnd/>
            </a:ln>
          </p:spPr>
          <p:txBody>
            <a:bodyPr vert="horz" wrap="none" lIns="91440" tIns="45720" rIns="91440" bIns="45720" anchor="ctr" anchorCtr="0" compatLnSpc="1">
              <a:prstTxWarp prst="textNoShape">
                <a:avLst/>
              </a:prstTxWarp>
              <a:normAutofit/>
            </a:bodyPr>
            <a:lstStyle/>
            <a:p>
              <a:pPr algn="ctr"/>
              <a:r>
                <a:rPr lang="zh-CN" altLang="en-US" sz="1400">
                  <a:solidFill>
                    <a:schemeClr val="bg1"/>
                  </a:solidFill>
                </a:rPr>
                <a:t>关键词</a:t>
              </a:r>
            </a:p>
          </p:txBody>
        </p:sp>
        <p:sp>
          <p:nvSpPr>
            <p:cNvPr id="16" name="Freeform: Shape 7">
              <a:extLst>
                <a:ext uri="{FF2B5EF4-FFF2-40B4-BE49-F238E27FC236}">
                  <a16:creationId xmlns:a16="http://schemas.microsoft.com/office/drawing/2014/main" id="{525DC2E0-2609-4E7A-86A7-BC2160D62896}"/>
                </a:ext>
              </a:extLst>
            </p:cNvPr>
            <p:cNvSpPr>
              <a:spLocks/>
            </p:cNvSpPr>
            <p:nvPr/>
          </p:nvSpPr>
          <p:spPr bwMode="auto">
            <a:xfrm>
              <a:off x="2345004" y="3306647"/>
              <a:ext cx="857250" cy="867965"/>
            </a:xfrm>
            <a:custGeom>
              <a:avLst/>
              <a:gdLst>
                <a:gd name="T0" fmla="*/ 50 w 280"/>
                <a:gd name="T1" fmla="*/ 52 h 294"/>
                <a:gd name="T2" fmla="*/ 50 w 280"/>
                <a:gd name="T3" fmla="*/ 241 h 294"/>
                <a:gd name="T4" fmla="*/ 231 w 280"/>
                <a:gd name="T5" fmla="*/ 241 h 294"/>
                <a:gd name="T6" fmla="*/ 231 w 280"/>
                <a:gd name="T7" fmla="*/ 52 h 294"/>
                <a:gd name="T8" fmla="*/ 50 w 280"/>
                <a:gd name="T9" fmla="*/ 52 h 294"/>
              </a:gdLst>
              <a:ahLst/>
              <a:cxnLst>
                <a:cxn ang="0">
                  <a:pos x="T0" y="T1"/>
                </a:cxn>
                <a:cxn ang="0">
                  <a:pos x="T2" y="T3"/>
                </a:cxn>
                <a:cxn ang="0">
                  <a:pos x="T4" y="T5"/>
                </a:cxn>
                <a:cxn ang="0">
                  <a:pos x="T6" y="T7"/>
                </a:cxn>
                <a:cxn ang="0">
                  <a:pos x="T8" y="T9"/>
                </a:cxn>
              </a:cxnLst>
              <a:rect l="0" t="0" r="r" b="b"/>
              <a:pathLst>
                <a:path w="280" h="294">
                  <a:moveTo>
                    <a:pt x="50" y="52"/>
                  </a:moveTo>
                  <a:cubicBezTo>
                    <a:pt x="0" y="104"/>
                    <a:pt x="0" y="189"/>
                    <a:pt x="50" y="241"/>
                  </a:cubicBezTo>
                  <a:cubicBezTo>
                    <a:pt x="100" y="294"/>
                    <a:pt x="181" y="294"/>
                    <a:pt x="231" y="241"/>
                  </a:cubicBezTo>
                  <a:cubicBezTo>
                    <a:pt x="280" y="189"/>
                    <a:pt x="280" y="104"/>
                    <a:pt x="231" y="52"/>
                  </a:cubicBezTo>
                  <a:cubicBezTo>
                    <a:pt x="181" y="0"/>
                    <a:pt x="100" y="0"/>
                    <a:pt x="50" y="52"/>
                  </a:cubicBezTo>
                  <a:close/>
                </a:path>
              </a:pathLst>
            </a:custGeom>
            <a:solidFill>
              <a:schemeClr val="accent3"/>
            </a:solidFill>
            <a:ln w="9525">
              <a:noFill/>
              <a:round/>
              <a:headEnd/>
              <a:tailEnd/>
            </a:ln>
          </p:spPr>
          <p:txBody>
            <a:bodyPr vert="horz" wrap="none" lIns="91440" tIns="45720" rIns="91440" bIns="45720" anchor="ctr" anchorCtr="0" compatLnSpc="1">
              <a:prstTxWarp prst="textNoShape">
                <a:avLst/>
              </a:prstTxWarp>
              <a:normAutofit/>
            </a:bodyPr>
            <a:lstStyle/>
            <a:p>
              <a:pPr algn="ctr"/>
              <a:r>
                <a:rPr lang="zh-CN" altLang="en-US" sz="1400">
                  <a:solidFill>
                    <a:schemeClr val="bg1"/>
                  </a:solidFill>
                </a:rPr>
                <a:t>关键词</a:t>
              </a:r>
            </a:p>
          </p:txBody>
        </p:sp>
        <p:sp>
          <p:nvSpPr>
            <p:cNvPr id="17" name="Freeform: Shape 9">
              <a:extLst>
                <a:ext uri="{FF2B5EF4-FFF2-40B4-BE49-F238E27FC236}">
                  <a16:creationId xmlns:a16="http://schemas.microsoft.com/office/drawing/2014/main" id="{5D6C3FEC-31E1-463E-B091-21C5B02CE34C}"/>
                </a:ext>
              </a:extLst>
            </p:cNvPr>
            <p:cNvSpPr>
              <a:spLocks/>
            </p:cNvSpPr>
            <p:nvPr/>
          </p:nvSpPr>
          <p:spPr bwMode="auto">
            <a:xfrm>
              <a:off x="5487426" y="3321959"/>
              <a:ext cx="860822" cy="867965"/>
            </a:xfrm>
            <a:custGeom>
              <a:avLst/>
              <a:gdLst>
                <a:gd name="T0" fmla="*/ 231 w 281"/>
                <a:gd name="T1" fmla="*/ 52 h 294"/>
                <a:gd name="T2" fmla="*/ 231 w 281"/>
                <a:gd name="T3" fmla="*/ 241 h 294"/>
                <a:gd name="T4" fmla="*/ 50 w 281"/>
                <a:gd name="T5" fmla="*/ 241 h 294"/>
                <a:gd name="T6" fmla="*/ 50 w 281"/>
                <a:gd name="T7" fmla="*/ 52 h 294"/>
                <a:gd name="T8" fmla="*/ 231 w 281"/>
                <a:gd name="T9" fmla="*/ 52 h 294"/>
              </a:gdLst>
              <a:ahLst/>
              <a:cxnLst>
                <a:cxn ang="0">
                  <a:pos x="T0" y="T1"/>
                </a:cxn>
                <a:cxn ang="0">
                  <a:pos x="T2" y="T3"/>
                </a:cxn>
                <a:cxn ang="0">
                  <a:pos x="T4" y="T5"/>
                </a:cxn>
                <a:cxn ang="0">
                  <a:pos x="T6" y="T7"/>
                </a:cxn>
                <a:cxn ang="0">
                  <a:pos x="T8" y="T9"/>
                </a:cxn>
              </a:cxnLst>
              <a:rect l="0" t="0" r="r" b="b"/>
              <a:pathLst>
                <a:path w="281" h="294">
                  <a:moveTo>
                    <a:pt x="231" y="52"/>
                  </a:moveTo>
                  <a:cubicBezTo>
                    <a:pt x="281" y="104"/>
                    <a:pt x="281" y="189"/>
                    <a:pt x="231" y="241"/>
                  </a:cubicBezTo>
                  <a:cubicBezTo>
                    <a:pt x="181" y="294"/>
                    <a:pt x="100" y="294"/>
                    <a:pt x="50" y="241"/>
                  </a:cubicBezTo>
                  <a:cubicBezTo>
                    <a:pt x="0" y="189"/>
                    <a:pt x="0" y="104"/>
                    <a:pt x="50" y="52"/>
                  </a:cubicBezTo>
                  <a:cubicBezTo>
                    <a:pt x="100" y="0"/>
                    <a:pt x="181" y="0"/>
                    <a:pt x="231" y="52"/>
                  </a:cubicBezTo>
                  <a:close/>
                </a:path>
              </a:pathLst>
            </a:custGeom>
            <a:solidFill>
              <a:schemeClr val="accent1"/>
            </a:solidFill>
            <a:ln w="9525">
              <a:noFill/>
              <a:round/>
              <a:headEnd/>
              <a:tailEnd/>
            </a:ln>
          </p:spPr>
          <p:txBody>
            <a:bodyPr vert="horz" wrap="none" lIns="91440" tIns="45720" rIns="91440" bIns="45720" anchor="ctr" anchorCtr="0" compatLnSpc="1">
              <a:prstTxWarp prst="textNoShape">
                <a:avLst/>
              </a:prstTxWarp>
              <a:normAutofit/>
            </a:bodyPr>
            <a:lstStyle/>
            <a:p>
              <a:pPr algn="ctr"/>
              <a:r>
                <a:rPr lang="zh-CN" altLang="en-US" sz="1400">
                  <a:solidFill>
                    <a:schemeClr val="bg1"/>
                  </a:solidFill>
                </a:rPr>
                <a:t>关键词</a:t>
              </a:r>
            </a:p>
          </p:txBody>
        </p:sp>
      </p:grpSp>
      <p:sp>
        <p:nvSpPr>
          <p:cNvPr id="22" name="Rectangle 11">
            <a:extLst>
              <a:ext uri="{FF2B5EF4-FFF2-40B4-BE49-F238E27FC236}">
                <a16:creationId xmlns:a16="http://schemas.microsoft.com/office/drawing/2014/main" id="{63E90BD8-DB4A-4B0F-A3F5-D613FC4BB752}"/>
              </a:ext>
            </a:extLst>
          </p:cNvPr>
          <p:cNvSpPr/>
          <p:nvPr/>
        </p:nvSpPr>
        <p:spPr>
          <a:xfrm>
            <a:off x="4757150" y="1465185"/>
            <a:ext cx="1089503" cy="267752"/>
          </a:xfrm>
          <a:prstGeom prst="rect">
            <a:avLst/>
          </a:prstGeom>
        </p:spPr>
        <p:txBody>
          <a:bodyPr wrap="none" lIns="109711" tIns="54855" rIns="109711" bIns="54855">
            <a:noAutofit/>
          </a:bodyPr>
          <a:lstStyle/>
          <a:p>
            <a:r>
              <a:rPr lang="zh-CN" altLang="en-US" sz="1400" b="1" dirty="0">
                <a:solidFill>
                  <a:schemeClr val="tx2"/>
                </a:solidFill>
              </a:rPr>
              <a:t>培养良好的人际关系 </a:t>
            </a:r>
          </a:p>
        </p:txBody>
      </p:sp>
      <p:sp>
        <p:nvSpPr>
          <p:cNvPr id="23" name="Rectangle 12">
            <a:extLst>
              <a:ext uri="{FF2B5EF4-FFF2-40B4-BE49-F238E27FC236}">
                <a16:creationId xmlns:a16="http://schemas.microsoft.com/office/drawing/2014/main" id="{5A24CAE2-5DEE-44D2-8468-52659647514F}"/>
              </a:ext>
            </a:extLst>
          </p:cNvPr>
          <p:cNvSpPr/>
          <p:nvPr/>
        </p:nvSpPr>
        <p:spPr>
          <a:xfrm>
            <a:off x="6359099" y="3606752"/>
            <a:ext cx="1525269" cy="529543"/>
          </a:xfrm>
          <a:prstGeom prst="rect">
            <a:avLst/>
          </a:prstGeom>
        </p:spPr>
        <p:txBody>
          <a:bodyPr wrap="none" lIns="109711" tIns="54855" rIns="109711" bIns="54855">
            <a:normAutofit/>
          </a:bodyPr>
          <a:lstStyle/>
          <a:p>
            <a:r>
              <a:rPr lang="zh-CN" altLang="en-US" sz="1400" b="1" dirty="0">
                <a:solidFill>
                  <a:schemeClr val="tx2"/>
                </a:solidFill>
              </a:rPr>
              <a:t>采用调整技术 </a:t>
            </a:r>
          </a:p>
        </p:txBody>
      </p:sp>
      <p:sp>
        <p:nvSpPr>
          <p:cNvPr id="25" name="Rectangle 14">
            <a:extLst>
              <a:ext uri="{FF2B5EF4-FFF2-40B4-BE49-F238E27FC236}">
                <a16:creationId xmlns:a16="http://schemas.microsoft.com/office/drawing/2014/main" id="{B56E8B76-FFE6-4396-A46A-0FFBF3A3E587}"/>
              </a:ext>
            </a:extLst>
          </p:cNvPr>
          <p:cNvSpPr/>
          <p:nvPr/>
        </p:nvSpPr>
        <p:spPr>
          <a:xfrm>
            <a:off x="755577" y="3622064"/>
            <a:ext cx="1507114" cy="389823"/>
          </a:xfrm>
          <a:prstGeom prst="rect">
            <a:avLst/>
          </a:prstGeom>
        </p:spPr>
        <p:txBody>
          <a:bodyPr wrap="none" lIns="109711" tIns="54855" rIns="109711" bIns="54855">
            <a:normAutofit/>
          </a:bodyPr>
          <a:lstStyle/>
          <a:p>
            <a:pPr algn="r"/>
            <a:r>
              <a:rPr lang="zh-CN" altLang="en-US" sz="1400" b="1" dirty="0">
                <a:solidFill>
                  <a:schemeClr val="tx2"/>
                </a:solidFill>
              </a:rPr>
              <a:t>少空想、多行动</a:t>
            </a:r>
          </a:p>
        </p:txBody>
      </p:sp>
      <p:sp>
        <p:nvSpPr>
          <p:cNvPr id="29" name="文本框 28">
            <a:extLst>
              <a:ext uri="{FF2B5EF4-FFF2-40B4-BE49-F238E27FC236}">
                <a16:creationId xmlns:a16="http://schemas.microsoft.com/office/drawing/2014/main" id="{0BC43089-3911-4859-BF04-58AEFD1B5278}"/>
              </a:ext>
            </a:extLst>
          </p:cNvPr>
          <p:cNvSpPr txBox="1"/>
          <p:nvPr/>
        </p:nvSpPr>
        <p:spPr>
          <a:xfrm>
            <a:off x="3733007" y="2797749"/>
            <a:ext cx="1309432" cy="584775"/>
          </a:xfrm>
          <a:prstGeom prst="rect">
            <a:avLst/>
          </a:prstGeom>
          <a:noFill/>
        </p:spPr>
        <p:txBody>
          <a:bodyPr wrap="square">
            <a:spAutoFit/>
          </a:bodyPr>
          <a:lstStyle/>
          <a:p>
            <a:pPr algn="ctr"/>
            <a:r>
              <a:rPr lang="zh-CN" altLang="en-US" sz="1600" dirty="0"/>
              <a:t>采取</a:t>
            </a:r>
            <a:endParaRPr lang="en-US" altLang="zh-CN" sz="1600" dirty="0"/>
          </a:p>
          <a:p>
            <a:pPr algn="ctr"/>
            <a:r>
              <a:rPr lang="zh-CN" altLang="en-US" sz="1600" dirty="0"/>
              <a:t>积极行动 </a:t>
            </a:r>
          </a:p>
        </p:txBody>
      </p:sp>
    </p:spTree>
    <p:extLst>
      <p:ext uri="{BB962C8B-B14F-4D97-AF65-F5344CB8AC3E}">
        <p14:creationId xmlns:p14="http://schemas.microsoft.com/office/powerpoint/2010/main" val="343019784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大学生焦虑的调节</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89959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二、大学生焦虑的社会调节</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3275856" y="521031"/>
            <a:ext cx="58681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1" name="组合 20">
            <a:extLst>
              <a:ext uri="{FF2B5EF4-FFF2-40B4-BE49-F238E27FC236}">
                <a16:creationId xmlns:a16="http://schemas.microsoft.com/office/drawing/2014/main" id="{8A22C75F-B912-479D-B454-8AF975A09E3A}"/>
              </a:ext>
            </a:extLst>
          </p:cNvPr>
          <p:cNvGrpSpPr/>
          <p:nvPr/>
        </p:nvGrpSpPr>
        <p:grpSpPr>
          <a:xfrm>
            <a:off x="3053354" y="1881836"/>
            <a:ext cx="2875406" cy="2705099"/>
            <a:chOff x="1282700" y="1357083"/>
            <a:chExt cx="4610100" cy="4337051"/>
          </a:xfrm>
        </p:grpSpPr>
        <p:grpSp>
          <p:nvGrpSpPr>
            <p:cNvPr id="24" name="组合 23">
              <a:extLst>
                <a:ext uri="{FF2B5EF4-FFF2-40B4-BE49-F238E27FC236}">
                  <a16:creationId xmlns:a16="http://schemas.microsoft.com/office/drawing/2014/main" id="{36C7396A-DE0E-4353-8E01-1269A9415F2C}"/>
                </a:ext>
              </a:extLst>
            </p:cNvPr>
            <p:cNvGrpSpPr/>
            <p:nvPr/>
          </p:nvGrpSpPr>
          <p:grpSpPr>
            <a:xfrm>
              <a:off x="2256333" y="2963631"/>
              <a:ext cx="2662804" cy="2353876"/>
              <a:chOff x="2256333" y="2393949"/>
              <a:chExt cx="2662804" cy="2353876"/>
            </a:xfrm>
          </p:grpSpPr>
          <p:sp>
            <p:nvSpPr>
              <p:cNvPr id="31" name="任意多边形: 形状 30">
                <a:extLst>
                  <a:ext uri="{FF2B5EF4-FFF2-40B4-BE49-F238E27FC236}">
                    <a16:creationId xmlns:a16="http://schemas.microsoft.com/office/drawing/2014/main" id="{98A10816-237F-44B0-A1D5-3332AD50947C}"/>
                  </a:ext>
                </a:extLst>
              </p:cNvPr>
              <p:cNvSpPr/>
              <p:nvPr/>
            </p:nvSpPr>
            <p:spPr>
              <a:xfrm>
                <a:off x="2256333" y="2393949"/>
                <a:ext cx="1332753" cy="1066276"/>
              </a:xfrm>
              <a:custGeom>
                <a:avLst/>
                <a:gdLst>
                  <a:gd name="connsiteX0" fmla="*/ 391617 w 1332752"/>
                  <a:gd name="connsiteY0" fmla="*/ 0 h 1066274"/>
                  <a:gd name="connsiteX1" fmla="*/ 1260043 w 1332752"/>
                  <a:gd name="connsiteY1" fmla="*/ 311757 h 1066274"/>
                  <a:gd name="connsiteX2" fmla="*/ 1332752 w 1332752"/>
                  <a:gd name="connsiteY2" fmla="*/ 377839 h 1066274"/>
                  <a:gd name="connsiteX3" fmla="*/ 1294327 w 1332752"/>
                  <a:gd name="connsiteY3" fmla="*/ 411523 h 1066274"/>
                  <a:gd name="connsiteX4" fmla="*/ 967346 w 1332752"/>
                  <a:gd name="connsiteY4" fmla="*/ 959267 h 1066274"/>
                  <a:gd name="connsiteX5" fmla="*/ 939832 w 1332752"/>
                  <a:gd name="connsiteY5" fmla="*/ 1066274 h 1066274"/>
                  <a:gd name="connsiteX6" fmla="*/ 925433 w 1332752"/>
                  <a:gd name="connsiteY6" fmla="*/ 1062572 h 1066274"/>
                  <a:gd name="connsiteX7" fmla="*/ 7069 w 1332752"/>
                  <a:gd name="connsiteY7" fmla="*/ 91709 h 1066274"/>
                  <a:gd name="connsiteX8" fmla="*/ 0 w 1332752"/>
                  <a:gd name="connsiteY8" fmla="*/ 57685 h 1066274"/>
                  <a:gd name="connsiteX9" fmla="*/ 116471 w 1332752"/>
                  <a:gd name="connsiteY9" fmla="*/ 27737 h 1066274"/>
                  <a:gd name="connsiteX10" fmla="*/ 391617 w 1332752"/>
                  <a:gd name="connsiteY10" fmla="*/ 0 h 106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2752" h="1066274">
                    <a:moveTo>
                      <a:pt x="391617" y="0"/>
                    </a:moveTo>
                    <a:cubicBezTo>
                      <a:pt x="721495" y="0"/>
                      <a:pt x="1024047" y="116996"/>
                      <a:pt x="1260043" y="311757"/>
                    </a:cubicBezTo>
                    <a:lnTo>
                      <a:pt x="1332752" y="377839"/>
                    </a:lnTo>
                    <a:lnTo>
                      <a:pt x="1294327" y="411523"/>
                    </a:lnTo>
                    <a:cubicBezTo>
                      <a:pt x="1145578" y="563863"/>
                      <a:pt x="1032167" y="750861"/>
                      <a:pt x="967346" y="959267"/>
                    </a:cubicBezTo>
                    <a:lnTo>
                      <a:pt x="939832" y="1066274"/>
                    </a:lnTo>
                    <a:lnTo>
                      <a:pt x="925433" y="1062572"/>
                    </a:lnTo>
                    <a:cubicBezTo>
                      <a:pt x="473886" y="922127"/>
                      <a:pt x="122838" y="553579"/>
                      <a:pt x="7069" y="91709"/>
                    </a:cubicBezTo>
                    <a:lnTo>
                      <a:pt x="0" y="57685"/>
                    </a:lnTo>
                    <a:lnTo>
                      <a:pt x="116471" y="27737"/>
                    </a:lnTo>
                    <a:cubicBezTo>
                      <a:pt x="205346" y="9551"/>
                      <a:pt x="297366" y="0"/>
                      <a:pt x="391617" y="0"/>
                    </a:cubicBezTo>
                    <a:close/>
                  </a:path>
                </a:pathLst>
              </a:cu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sp>
            <p:nvSpPr>
              <p:cNvPr id="32" name="任意多边形: 形状 31">
                <a:extLst>
                  <a:ext uri="{FF2B5EF4-FFF2-40B4-BE49-F238E27FC236}">
                    <a16:creationId xmlns:a16="http://schemas.microsoft.com/office/drawing/2014/main" id="{78173442-73C4-4C4A-AAA7-704F8A4FB317}"/>
                  </a:ext>
                </a:extLst>
              </p:cNvPr>
              <p:cNvSpPr/>
              <p:nvPr/>
            </p:nvSpPr>
            <p:spPr>
              <a:xfrm>
                <a:off x="3589086" y="2393951"/>
                <a:ext cx="1330051" cy="1065858"/>
              </a:xfrm>
              <a:custGeom>
                <a:avLst/>
                <a:gdLst>
                  <a:gd name="connsiteX0" fmla="*/ 938465 w 1330051"/>
                  <a:gd name="connsiteY0" fmla="*/ 0 h 1065858"/>
                  <a:gd name="connsiteX1" fmla="*/ 1213611 w 1330051"/>
                  <a:gd name="connsiteY1" fmla="*/ 27737 h 1065858"/>
                  <a:gd name="connsiteX2" fmla="*/ 1330051 w 1330051"/>
                  <a:gd name="connsiteY2" fmla="*/ 57677 h 1065858"/>
                  <a:gd name="connsiteX3" fmla="*/ 1302536 w 1330051"/>
                  <a:gd name="connsiteY3" fmla="*/ 164684 h 1065858"/>
                  <a:gd name="connsiteX4" fmla="*/ 436541 w 1330051"/>
                  <a:gd name="connsiteY4" fmla="*/ 1052217 h 1065858"/>
                  <a:gd name="connsiteX5" fmla="*/ 390144 w 1330051"/>
                  <a:gd name="connsiteY5" fmla="*/ 1065858 h 1065858"/>
                  <a:gd name="connsiteX6" fmla="*/ 362736 w 1330051"/>
                  <a:gd name="connsiteY6" fmla="*/ 959265 h 1065858"/>
                  <a:gd name="connsiteX7" fmla="*/ 24243 w 1330051"/>
                  <a:gd name="connsiteY7" fmla="*/ 399871 h 1065858"/>
                  <a:gd name="connsiteX8" fmla="*/ 0 w 1330051"/>
                  <a:gd name="connsiteY8" fmla="*/ 377838 h 1065858"/>
                  <a:gd name="connsiteX9" fmla="*/ 121614 w 1330051"/>
                  <a:gd name="connsiteY9" fmla="*/ 271227 h 1065858"/>
                  <a:gd name="connsiteX10" fmla="*/ 938465 w 1330051"/>
                  <a:gd name="connsiteY10" fmla="*/ 0 h 1065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0051" h="1065858">
                    <a:moveTo>
                      <a:pt x="938465" y="0"/>
                    </a:moveTo>
                    <a:cubicBezTo>
                      <a:pt x="1032716" y="0"/>
                      <a:pt x="1124736" y="9551"/>
                      <a:pt x="1213611" y="27737"/>
                    </a:cubicBezTo>
                    <a:lnTo>
                      <a:pt x="1330051" y="57677"/>
                    </a:lnTo>
                    <a:lnTo>
                      <a:pt x="1302536" y="164684"/>
                    </a:lnTo>
                    <a:cubicBezTo>
                      <a:pt x="1172894" y="581497"/>
                      <a:pt x="848893" y="912678"/>
                      <a:pt x="436541" y="1052217"/>
                    </a:cubicBezTo>
                    <a:lnTo>
                      <a:pt x="390144" y="1065858"/>
                    </a:lnTo>
                    <a:lnTo>
                      <a:pt x="362736" y="959265"/>
                    </a:lnTo>
                    <a:cubicBezTo>
                      <a:pt x="296253" y="745515"/>
                      <a:pt x="178656" y="554285"/>
                      <a:pt x="24243" y="399871"/>
                    </a:cubicBezTo>
                    <a:lnTo>
                      <a:pt x="0" y="377838"/>
                    </a:lnTo>
                    <a:lnTo>
                      <a:pt x="121614" y="271227"/>
                    </a:lnTo>
                    <a:cubicBezTo>
                      <a:pt x="349396" y="100879"/>
                      <a:pt x="632150" y="0"/>
                      <a:pt x="938465" y="0"/>
                    </a:cubicBez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sp>
            <p:nvSpPr>
              <p:cNvPr id="33" name="任意多边形: 形状 32">
                <a:extLst>
                  <a:ext uri="{FF2B5EF4-FFF2-40B4-BE49-F238E27FC236}">
                    <a16:creationId xmlns:a16="http://schemas.microsoft.com/office/drawing/2014/main" id="{955A74CD-6B0D-4024-80E3-1D6EE9094AF5}"/>
                  </a:ext>
                </a:extLst>
              </p:cNvPr>
              <p:cNvSpPr/>
              <p:nvPr/>
            </p:nvSpPr>
            <p:spPr>
              <a:xfrm>
                <a:off x="3162300" y="3459809"/>
                <a:ext cx="850900" cy="1288016"/>
              </a:xfrm>
              <a:custGeom>
                <a:avLst/>
                <a:gdLst>
                  <a:gd name="connsiteX0" fmla="*/ 816929 w 850900"/>
                  <a:gd name="connsiteY0" fmla="*/ 0 h 1288016"/>
                  <a:gd name="connsiteX1" fmla="*/ 823163 w 850900"/>
                  <a:gd name="connsiteY1" fmla="*/ 24245 h 1288016"/>
                  <a:gd name="connsiteX2" fmla="*/ 850900 w 850900"/>
                  <a:gd name="connsiteY2" fmla="*/ 299391 h 1288016"/>
                  <a:gd name="connsiteX3" fmla="*/ 451028 w 850900"/>
                  <a:gd name="connsiteY3" fmla="*/ 1264769 h 1288016"/>
                  <a:gd name="connsiteX4" fmla="*/ 425450 w 850900"/>
                  <a:gd name="connsiteY4" fmla="*/ 1288016 h 1288016"/>
                  <a:gd name="connsiteX5" fmla="*/ 399872 w 850900"/>
                  <a:gd name="connsiteY5" fmla="*/ 1264770 h 1288016"/>
                  <a:gd name="connsiteX6" fmla="*/ 0 w 850900"/>
                  <a:gd name="connsiteY6" fmla="*/ 299392 h 1288016"/>
                  <a:gd name="connsiteX7" fmla="*/ 27737 w 850900"/>
                  <a:gd name="connsiteY7" fmla="*/ 24246 h 1288016"/>
                  <a:gd name="connsiteX8" fmla="*/ 33865 w 850900"/>
                  <a:gd name="connsiteY8" fmla="*/ 415 h 1288016"/>
                  <a:gd name="connsiteX9" fmla="*/ 150304 w 850900"/>
                  <a:gd name="connsiteY9" fmla="*/ 30355 h 1288016"/>
                  <a:gd name="connsiteX10" fmla="*/ 425450 w 850900"/>
                  <a:gd name="connsiteY10" fmla="*/ 58092 h 1288016"/>
                  <a:gd name="connsiteX11" fmla="*/ 758458 w 850900"/>
                  <a:gd name="connsiteY11" fmla="*/ 17190 h 1288016"/>
                  <a:gd name="connsiteX12" fmla="*/ 816929 w 850900"/>
                  <a:gd name="connsiteY12" fmla="*/ 0 h 1288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50900" h="1288016">
                    <a:moveTo>
                      <a:pt x="816929" y="0"/>
                    </a:moveTo>
                    <a:lnTo>
                      <a:pt x="823163" y="24245"/>
                    </a:lnTo>
                    <a:cubicBezTo>
                      <a:pt x="841349" y="113120"/>
                      <a:pt x="850900" y="205140"/>
                      <a:pt x="850900" y="299391"/>
                    </a:cubicBezTo>
                    <a:cubicBezTo>
                      <a:pt x="850900" y="676395"/>
                      <a:pt x="698089" y="1017707"/>
                      <a:pt x="451028" y="1264769"/>
                    </a:cubicBezTo>
                    <a:lnTo>
                      <a:pt x="425450" y="1288016"/>
                    </a:lnTo>
                    <a:lnTo>
                      <a:pt x="399872" y="1264770"/>
                    </a:lnTo>
                    <a:cubicBezTo>
                      <a:pt x="152811" y="1017708"/>
                      <a:pt x="0" y="676396"/>
                      <a:pt x="0" y="299392"/>
                    </a:cubicBezTo>
                    <a:cubicBezTo>
                      <a:pt x="0" y="205141"/>
                      <a:pt x="9551" y="113121"/>
                      <a:pt x="27737" y="24246"/>
                    </a:cubicBezTo>
                    <a:lnTo>
                      <a:pt x="33865" y="415"/>
                    </a:lnTo>
                    <a:lnTo>
                      <a:pt x="150304" y="30355"/>
                    </a:lnTo>
                    <a:cubicBezTo>
                      <a:pt x="239179" y="48541"/>
                      <a:pt x="331199" y="58092"/>
                      <a:pt x="425450" y="58092"/>
                    </a:cubicBezTo>
                    <a:cubicBezTo>
                      <a:pt x="540318" y="58092"/>
                      <a:pt x="651873" y="43906"/>
                      <a:pt x="758458" y="17190"/>
                    </a:cubicBezTo>
                    <a:lnTo>
                      <a:pt x="816929" y="0"/>
                    </a:ln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grpSp>
        <p:sp>
          <p:nvSpPr>
            <p:cNvPr id="26" name="任意多边形: 形状 25">
              <a:extLst>
                <a:ext uri="{FF2B5EF4-FFF2-40B4-BE49-F238E27FC236}">
                  <a16:creationId xmlns:a16="http://schemas.microsoft.com/office/drawing/2014/main" id="{5AE2DC65-F186-4956-94B2-4548BCA21539}"/>
                </a:ext>
              </a:extLst>
            </p:cNvPr>
            <p:cNvSpPr/>
            <p:nvPr/>
          </p:nvSpPr>
          <p:spPr>
            <a:xfrm>
              <a:off x="2222500" y="1357083"/>
              <a:ext cx="2730500" cy="1984388"/>
            </a:xfrm>
            <a:custGeom>
              <a:avLst/>
              <a:gdLst>
                <a:gd name="connsiteX0" fmla="*/ 1365250 w 2730500"/>
                <a:gd name="connsiteY0" fmla="*/ 0 h 1984388"/>
                <a:gd name="connsiteX1" fmla="*/ 2730500 w 2730500"/>
                <a:gd name="connsiteY1" fmla="*/ 1365250 h 1984388"/>
                <a:gd name="connsiteX2" fmla="*/ 2702763 w 2730500"/>
                <a:gd name="connsiteY2" fmla="*/ 1640396 h 1984388"/>
                <a:gd name="connsiteX3" fmla="*/ 2696636 w 2730500"/>
                <a:gd name="connsiteY3" fmla="*/ 1664227 h 1984388"/>
                <a:gd name="connsiteX4" fmla="*/ 2580196 w 2730500"/>
                <a:gd name="connsiteY4" fmla="*/ 1634287 h 1984388"/>
                <a:gd name="connsiteX5" fmla="*/ 2305050 w 2730500"/>
                <a:gd name="connsiteY5" fmla="*/ 1606550 h 1984388"/>
                <a:gd name="connsiteX6" fmla="*/ 1488199 w 2730500"/>
                <a:gd name="connsiteY6" fmla="*/ 1877777 h 1984388"/>
                <a:gd name="connsiteX7" fmla="*/ 1366585 w 2730500"/>
                <a:gd name="connsiteY7" fmla="*/ 1984388 h 1984388"/>
                <a:gd name="connsiteX8" fmla="*/ 1293876 w 2730500"/>
                <a:gd name="connsiteY8" fmla="*/ 1918306 h 1984388"/>
                <a:gd name="connsiteX9" fmla="*/ 425450 w 2730500"/>
                <a:gd name="connsiteY9" fmla="*/ 1606549 h 1984388"/>
                <a:gd name="connsiteX10" fmla="*/ 150304 w 2730500"/>
                <a:gd name="connsiteY10" fmla="*/ 1634286 h 1984388"/>
                <a:gd name="connsiteX11" fmla="*/ 33833 w 2730500"/>
                <a:gd name="connsiteY11" fmla="*/ 1664234 h 1984388"/>
                <a:gd name="connsiteX12" fmla="*/ 18424 w 2730500"/>
                <a:gd name="connsiteY12" fmla="*/ 1590078 h 1984388"/>
                <a:gd name="connsiteX13" fmla="*/ 0 w 2730500"/>
                <a:gd name="connsiteY13" fmla="*/ 1365250 h 1984388"/>
                <a:gd name="connsiteX14" fmla="*/ 1365250 w 2730500"/>
                <a:gd name="connsiteY14" fmla="*/ 0 h 1984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30500" h="1984388">
                  <a:moveTo>
                    <a:pt x="1365250" y="0"/>
                  </a:moveTo>
                  <a:cubicBezTo>
                    <a:pt x="2119257" y="0"/>
                    <a:pt x="2730500" y="611243"/>
                    <a:pt x="2730500" y="1365250"/>
                  </a:cubicBezTo>
                  <a:cubicBezTo>
                    <a:pt x="2730500" y="1459501"/>
                    <a:pt x="2720950" y="1551521"/>
                    <a:pt x="2702763" y="1640396"/>
                  </a:cubicBezTo>
                  <a:lnTo>
                    <a:pt x="2696636" y="1664227"/>
                  </a:lnTo>
                  <a:lnTo>
                    <a:pt x="2580196" y="1634287"/>
                  </a:lnTo>
                  <a:cubicBezTo>
                    <a:pt x="2491321" y="1616101"/>
                    <a:pt x="2399301" y="1606550"/>
                    <a:pt x="2305050" y="1606550"/>
                  </a:cubicBezTo>
                  <a:cubicBezTo>
                    <a:pt x="1998735" y="1606550"/>
                    <a:pt x="1715981" y="1707429"/>
                    <a:pt x="1488199" y="1877777"/>
                  </a:cubicBezTo>
                  <a:lnTo>
                    <a:pt x="1366585" y="1984388"/>
                  </a:lnTo>
                  <a:lnTo>
                    <a:pt x="1293876" y="1918306"/>
                  </a:lnTo>
                  <a:cubicBezTo>
                    <a:pt x="1057880" y="1723545"/>
                    <a:pt x="755328" y="1606549"/>
                    <a:pt x="425450" y="1606549"/>
                  </a:cubicBezTo>
                  <a:cubicBezTo>
                    <a:pt x="331199" y="1606549"/>
                    <a:pt x="239179" y="1616100"/>
                    <a:pt x="150304" y="1634286"/>
                  </a:cubicBezTo>
                  <a:lnTo>
                    <a:pt x="33833" y="1664234"/>
                  </a:lnTo>
                  <a:lnTo>
                    <a:pt x="18424" y="1590078"/>
                  </a:lnTo>
                  <a:cubicBezTo>
                    <a:pt x="6305" y="1516935"/>
                    <a:pt x="0" y="1441829"/>
                    <a:pt x="0" y="1365250"/>
                  </a:cubicBezTo>
                  <a:cubicBezTo>
                    <a:pt x="0" y="611243"/>
                    <a:pt x="611243" y="0"/>
                    <a:pt x="1365250" y="0"/>
                  </a:cubicBezTo>
                  <a:close/>
                </a:path>
              </a:pathLst>
            </a:cu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27" name="任意多边形: 形状 26">
              <a:extLst>
                <a:ext uri="{FF2B5EF4-FFF2-40B4-BE49-F238E27FC236}">
                  <a16:creationId xmlns:a16="http://schemas.microsoft.com/office/drawing/2014/main" id="{1F8F997B-A584-40CC-BFBF-6F0C50DC752A}"/>
                </a:ext>
              </a:extLst>
            </p:cNvPr>
            <p:cNvSpPr/>
            <p:nvPr/>
          </p:nvSpPr>
          <p:spPr>
            <a:xfrm>
              <a:off x="3587750" y="3021311"/>
              <a:ext cx="2305050" cy="2672823"/>
            </a:xfrm>
            <a:custGeom>
              <a:avLst/>
              <a:gdLst>
                <a:gd name="connsiteX0" fmla="*/ 1331386 w 2305050"/>
                <a:gd name="connsiteY0" fmla="*/ 0 h 2672823"/>
                <a:gd name="connsiteX1" fmla="*/ 1345784 w 2305050"/>
                <a:gd name="connsiteY1" fmla="*/ 3702 h 2672823"/>
                <a:gd name="connsiteX2" fmla="*/ 2305050 w 2305050"/>
                <a:gd name="connsiteY2" fmla="*/ 1307573 h 2672823"/>
                <a:gd name="connsiteX3" fmla="*/ 939800 w 2305050"/>
                <a:gd name="connsiteY3" fmla="*/ 2672823 h 2672823"/>
                <a:gd name="connsiteX4" fmla="*/ 71374 w 2305050"/>
                <a:gd name="connsiteY4" fmla="*/ 2361066 h 2672823"/>
                <a:gd name="connsiteX5" fmla="*/ 0 w 2305050"/>
                <a:gd name="connsiteY5" fmla="*/ 2296197 h 2672823"/>
                <a:gd name="connsiteX6" fmla="*/ 25578 w 2305050"/>
                <a:gd name="connsiteY6" fmla="*/ 2272950 h 2672823"/>
                <a:gd name="connsiteX7" fmla="*/ 425450 w 2305050"/>
                <a:gd name="connsiteY7" fmla="*/ 1307572 h 2672823"/>
                <a:gd name="connsiteX8" fmla="*/ 397713 w 2305050"/>
                <a:gd name="connsiteY8" fmla="*/ 1032426 h 2672823"/>
                <a:gd name="connsiteX9" fmla="*/ 391479 w 2305050"/>
                <a:gd name="connsiteY9" fmla="*/ 1008181 h 2672823"/>
                <a:gd name="connsiteX10" fmla="*/ 437876 w 2305050"/>
                <a:gd name="connsiteY10" fmla="*/ 994540 h 2672823"/>
                <a:gd name="connsiteX11" fmla="*/ 1303871 w 2305050"/>
                <a:gd name="connsiteY11" fmla="*/ 107007 h 2672823"/>
                <a:gd name="connsiteX12" fmla="*/ 1331386 w 2305050"/>
                <a:gd name="connsiteY12" fmla="*/ 0 h 2672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05050" h="2672823">
                  <a:moveTo>
                    <a:pt x="1331386" y="0"/>
                  </a:moveTo>
                  <a:lnTo>
                    <a:pt x="1345784" y="3702"/>
                  </a:lnTo>
                  <a:cubicBezTo>
                    <a:pt x="1901534" y="176558"/>
                    <a:pt x="2305050" y="694942"/>
                    <a:pt x="2305050" y="1307573"/>
                  </a:cubicBezTo>
                  <a:cubicBezTo>
                    <a:pt x="2305050" y="2061580"/>
                    <a:pt x="1693807" y="2672823"/>
                    <a:pt x="939800" y="2672823"/>
                  </a:cubicBezTo>
                  <a:cubicBezTo>
                    <a:pt x="609922" y="2672823"/>
                    <a:pt x="307370" y="2555828"/>
                    <a:pt x="71374" y="2361066"/>
                  </a:cubicBezTo>
                  <a:lnTo>
                    <a:pt x="0" y="2296197"/>
                  </a:lnTo>
                  <a:lnTo>
                    <a:pt x="25578" y="2272950"/>
                  </a:lnTo>
                  <a:cubicBezTo>
                    <a:pt x="272639" y="2025888"/>
                    <a:pt x="425450" y="1684576"/>
                    <a:pt x="425450" y="1307572"/>
                  </a:cubicBezTo>
                  <a:cubicBezTo>
                    <a:pt x="425450" y="1213321"/>
                    <a:pt x="415899" y="1121301"/>
                    <a:pt x="397713" y="1032426"/>
                  </a:cubicBezTo>
                  <a:lnTo>
                    <a:pt x="391479" y="1008181"/>
                  </a:lnTo>
                  <a:lnTo>
                    <a:pt x="437876" y="994540"/>
                  </a:lnTo>
                  <a:cubicBezTo>
                    <a:pt x="850228" y="855001"/>
                    <a:pt x="1174229" y="523820"/>
                    <a:pt x="1303871" y="107007"/>
                  </a:cubicBezTo>
                  <a:lnTo>
                    <a:pt x="1331386" y="0"/>
                  </a:ln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28" name="任意多边形: 形状 27">
              <a:extLst>
                <a:ext uri="{FF2B5EF4-FFF2-40B4-BE49-F238E27FC236}">
                  <a16:creationId xmlns:a16="http://schemas.microsoft.com/office/drawing/2014/main" id="{96786270-348B-4B3E-AB2E-A260984C8CB1}"/>
                </a:ext>
              </a:extLst>
            </p:cNvPr>
            <p:cNvSpPr/>
            <p:nvPr/>
          </p:nvSpPr>
          <p:spPr>
            <a:xfrm>
              <a:off x="1282700" y="3021318"/>
              <a:ext cx="2305050" cy="2672815"/>
            </a:xfrm>
            <a:custGeom>
              <a:avLst/>
              <a:gdLst>
                <a:gd name="connsiteX0" fmla="*/ 973633 w 2305050"/>
                <a:gd name="connsiteY0" fmla="*/ 0 h 2672815"/>
                <a:gd name="connsiteX1" fmla="*/ 980702 w 2305050"/>
                <a:gd name="connsiteY1" fmla="*/ 34024 h 2672815"/>
                <a:gd name="connsiteX2" fmla="*/ 1899066 w 2305050"/>
                <a:gd name="connsiteY2" fmla="*/ 1004887 h 2672815"/>
                <a:gd name="connsiteX3" fmla="*/ 1913465 w 2305050"/>
                <a:gd name="connsiteY3" fmla="*/ 1008589 h 2672815"/>
                <a:gd name="connsiteX4" fmla="*/ 1907337 w 2305050"/>
                <a:gd name="connsiteY4" fmla="*/ 1032420 h 2672815"/>
                <a:gd name="connsiteX5" fmla="*/ 1879600 w 2305050"/>
                <a:gd name="connsiteY5" fmla="*/ 1307566 h 2672815"/>
                <a:gd name="connsiteX6" fmla="*/ 2279472 w 2305050"/>
                <a:gd name="connsiteY6" fmla="*/ 2272944 h 2672815"/>
                <a:gd name="connsiteX7" fmla="*/ 2305050 w 2305050"/>
                <a:gd name="connsiteY7" fmla="*/ 2296190 h 2672815"/>
                <a:gd name="connsiteX8" fmla="*/ 2233676 w 2305050"/>
                <a:gd name="connsiteY8" fmla="*/ 2361058 h 2672815"/>
                <a:gd name="connsiteX9" fmla="*/ 1365250 w 2305050"/>
                <a:gd name="connsiteY9" fmla="*/ 2672815 h 2672815"/>
                <a:gd name="connsiteX10" fmla="*/ 0 w 2305050"/>
                <a:gd name="connsiteY10" fmla="*/ 1307565 h 2672815"/>
                <a:gd name="connsiteX11" fmla="*/ 959266 w 2305050"/>
                <a:gd name="connsiteY11" fmla="*/ 3694 h 2672815"/>
                <a:gd name="connsiteX12" fmla="*/ 973633 w 2305050"/>
                <a:gd name="connsiteY12" fmla="*/ 0 h 2672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05050" h="2672815">
                  <a:moveTo>
                    <a:pt x="973633" y="0"/>
                  </a:moveTo>
                  <a:lnTo>
                    <a:pt x="980702" y="34024"/>
                  </a:lnTo>
                  <a:cubicBezTo>
                    <a:pt x="1096471" y="495894"/>
                    <a:pt x="1447519" y="864442"/>
                    <a:pt x="1899066" y="1004887"/>
                  </a:cubicBezTo>
                  <a:lnTo>
                    <a:pt x="1913465" y="1008589"/>
                  </a:lnTo>
                  <a:lnTo>
                    <a:pt x="1907337" y="1032420"/>
                  </a:lnTo>
                  <a:cubicBezTo>
                    <a:pt x="1889151" y="1121295"/>
                    <a:pt x="1879600" y="1213315"/>
                    <a:pt x="1879600" y="1307566"/>
                  </a:cubicBezTo>
                  <a:cubicBezTo>
                    <a:pt x="1879600" y="1684570"/>
                    <a:pt x="2032411" y="2025882"/>
                    <a:pt x="2279472" y="2272944"/>
                  </a:cubicBezTo>
                  <a:lnTo>
                    <a:pt x="2305050" y="2296190"/>
                  </a:lnTo>
                  <a:lnTo>
                    <a:pt x="2233676" y="2361058"/>
                  </a:lnTo>
                  <a:cubicBezTo>
                    <a:pt x="1997680" y="2555820"/>
                    <a:pt x="1695128" y="2672815"/>
                    <a:pt x="1365250" y="2672815"/>
                  </a:cubicBezTo>
                  <a:cubicBezTo>
                    <a:pt x="611243" y="2672815"/>
                    <a:pt x="0" y="2061572"/>
                    <a:pt x="0" y="1307565"/>
                  </a:cubicBezTo>
                  <a:cubicBezTo>
                    <a:pt x="0" y="694934"/>
                    <a:pt x="403516" y="176550"/>
                    <a:pt x="959266" y="3694"/>
                  </a:cubicBezTo>
                  <a:lnTo>
                    <a:pt x="973633" y="0"/>
                  </a:ln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30" name="任意多边形: 形状 29">
              <a:extLst>
                <a:ext uri="{FF2B5EF4-FFF2-40B4-BE49-F238E27FC236}">
                  <a16:creationId xmlns:a16="http://schemas.microsoft.com/office/drawing/2014/main" id="{7F9F2CF5-547C-47FC-ABFE-1EFFF70241BE}"/>
                </a:ext>
              </a:extLst>
            </p:cNvPr>
            <p:cNvSpPr>
              <a:spLocks/>
            </p:cNvSpPr>
            <p:nvPr/>
          </p:nvSpPr>
          <p:spPr bwMode="auto">
            <a:xfrm>
              <a:off x="4099864" y="3761559"/>
              <a:ext cx="1454151" cy="1457775"/>
            </a:xfrm>
            <a:custGeom>
              <a:avLst/>
              <a:gdLst>
                <a:gd name="T0" fmla="*/ 2594 w 5188"/>
                <a:gd name="T1" fmla="*/ 0 h 5188"/>
                <a:gd name="T2" fmla="*/ 2594 w 5188"/>
                <a:gd name="T3" fmla="*/ 0 h 5188"/>
                <a:gd name="T4" fmla="*/ 0 w 5188"/>
                <a:gd name="T5" fmla="*/ 2593 h 5188"/>
                <a:gd name="T6" fmla="*/ 2594 w 5188"/>
                <a:gd name="T7" fmla="*/ 5188 h 5188"/>
                <a:gd name="T8" fmla="*/ 5188 w 5188"/>
                <a:gd name="T9" fmla="*/ 2593 h 5188"/>
                <a:gd name="T10" fmla="*/ 2594 w 5188"/>
                <a:gd name="T11" fmla="*/ 0 h 5188"/>
              </a:gdLst>
              <a:ahLst/>
              <a:cxnLst>
                <a:cxn ang="0">
                  <a:pos x="T0" y="T1"/>
                </a:cxn>
                <a:cxn ang="0">
                  <a:pos x="T2" y="T3"/>
                </a:cxn>
                <a:cxn ang="0">
                  <a:pos x="T4" y="T5"/>
                </a:cxn>
                <a:cxn ang="0">
                  <a:pos x="T6" y="T7"/>
                </a:cxn>
                <a:cxn ang="0">
                  <a:pos x="T8" y="T9"/>
                </a:cxn>
                <a:cxn ang="0">
                  <a:pos x="T10" y="T11"/>
                </a:cxn>
              </a:cxnLst>
              <a:rect l="0" t="0" r="r" b="b"/>
              <a:pathLst>
                <a:path w="5188" h="5188">
                  <a:moveTo>
                    <a:pt x="2594" y="0"/>
                  </a:moveTo>
                  <a:lnTo>
                    <a:pt x="2594" y="0"/>
                  </a:lnTo>
                  <a:cubicBezTo>
                    <a:pt x="1161" y="0"/>
                    <a:pt x="0" y="1160"/>
                    <a:pt x="0" y="2593"/>
                  </a:cubicBezTo>
                  <a:cubicBezTo>
                    <a:pt x="0" y="4026"/>
                    <a:pt x="1161" y="5188"/>
                    <a:pt x="2594" y="5188"/>
                  </a:cubicBezTo>
                  <a:cubicBezTo>
                    <a:pt x="4027" y="5188"/>
                    <a:pt x="5188" y="4026"/>
                    <a:pt x="5188" y="2593"/>
                  </a:cubicBezTo>
                  <a:cubicBezTo>
                    <a:pt x="5188" y="1160"/>
                    <a:pt x="4027" y="0"/>
                    <a:pt x="2594" y="0"/>
                  </a:cubicBezTo>
                  <a:close/>
                </a:path>
              </a:pathLst>
            </a:custGeom>
            <a:solidFill>
              <a:schemeClr val="accent2"/>
            </a:solidFill>
            <a:ln w="19050">
              <a:noFill/>
              <a:prstDash val="solid"/>
              <a:round/>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sp>
        <p:nvSpPr>
          <p:cNvPr id="34" name="文本框 59">
            <a:extLst>
              <a:ext uri="{FF2B5EF4-FFF2-40B4-BE49-F238E27FC236}">
                <a16:creationId xmlns:a16="http://schemas.microsoft.com/office/drawing/2014/main" id="{63D2A3C0-57E8-42E8-868B-81235210589D}"/>
              </a:ext>
            </a:extLst>
          </p:cNvPr>
          <p:cNvSpPr txBox="1"/>
          <p:nvPr/>
        </p:nvSpPr>
        <p:spPr>
          <a:xfrm>
            <a:off x="6084168" y="3270997"/>
            <a:ext cx="1958383" cy="380873"/>
          </a:xfrm>
          <a:prstGeom prst="rect">
            <a:avLst/>
          </a:prstGeom>
          <a:noFill/>
        </p:spPr>
        <p:txBody>
          <a:bodyPr wrap="squar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000" dirty="0"/>
              <a:t>对于焦虑症状严重的患者，可以寻求专门的心理治疗。</a:t>
            </a:r>
          </a:p>
        </p:txBody>
      </p:sp>
      <p:sp>
        <p:nvSpPr>
          <p:cNvPr id="35" name="矩形 34">
            <a:extLst>
              <a:ext uri="{FF2B5EF4-FFF2-40B4-BE49-F238E27FC236}">
                <a16:creationId xmlns:a16="http://schemas.microsoft.com/office/drawing/2014/main" id="{73DE84C4-F272-442E-9122-9BF5C8F4A119}"/>
              </a:ext>
            </a:extLst>
          </p:cNvPr>
          <p:cNvSpPr/>
          <p:nvPr/>
        </p:nvSpPr>
        <p:spPr>
          <a:xfrm>
            <a:off x="6724936" y="2890567"/>
            <a:ext cx="1022279" cy="587109"/>
          </a:xfrm>
          <a:prstGeom prst="rect">
            <a:avLst/>
          </a:prstGeom>
        </p:spPr>
        <p:txBody>
          <a:bodyPr wrap="non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b="1" dirty="0">
                <a:solidFill>
                  <a:schemeClr val="accent2"/>
                </a:solidFill>
              </a:rPr>
              <a:t>焦虑的心理治疗 </a:t>
            </a:r>
          </a:p>
        </p:txBody>
      </p:sp>
      <p:sp>
        <p:nvSpPr>
          <p:cNvPr id="36" name="文本框 53">
            <a:extLst>
              <a:ext uri="{FF2B5EF4-FFF2-40B4-BE49-F238E27FC236}">
                <a16:creationId xmlns:a16="http://schemas.microsoft.com/office/drawing/2014/main" id="{25EDAC22-A35E-4112-B6D5-6B894B267A51}"/>
              </a:ext>
            </a:extLst>
          </p:cNvPr>
          <p:cNvSpPr txBox="1"/>
          <p:nvPr/>
        </p:nvSpPr>
        <p:spPr>
          <a:xfrm>
            <a:off x="2843808" y="1419622"/>
            <a:ext cx="3500058" cy="645287"/>
          </a:xfrm>
          <a:prstGeom prst="rect">
            <a:avLst/>
          </a:prstGeom>
          <a:noFill/>
        </p:spPr>
        <p:txBody>
          <a:bodyPr wrap="squar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800"/>
              </a:lnSpc>
            </a:pPr>
            <a:r>
              <a:rPr lang="zh-CN" altLang="en-US" sz="1000" dirty="0"/>
              <a:t>第一，要重视大学生心理健康教育，减轻其焦虑状况。</a:t>
            </a:r>
            <a:endParaRPr lang="en-US" altLang="zh-CN" sz="1000" dirty="0"/>
          </a:p>
          <a:p>
            <a:pPr algn="ctr">
              <a:lnSpc>
                <a:spcPts val="1800"/>
              </a:lnSpc>
            </a:pPr>
            <a:r>
              <a:rPr lang="zh-CN" altLang="en-US" sz="1000" dirty="0"/>
              <a:t>第二，加强大学生心理特点与心理问题的研究。</a:t>
            </a:r>
          </a:p>
        </p:txBody>
      </p:sp>
      <p:sp>
        <p:nvSpPr>
          <p:cNvPr id="37" name="矩形 36">
            <a:extLst>
              <a:ext uri="{FF2B5EF4-FFF2-40B4-BE49-F238E27FC236}">
                <a16:creationId xmlns:a16="http://schemas.microsoft.com/office/drawing/2014/main" id="{FAE6041A-FCB3-4719-B117-EBB3213F70C4}"/>
              </a:ext>
            </a:extLst>
          </p:cNvPr>
          <p:cNvSpPr/>
          <p:nvPr/>
        </p:nvSpPr>
        <p:spPr>
          <a:xfrm>
            <a:off x="4082003" y="1131590"/>
            <a:ext cx="916122" cy="230833"/>
          </a:xfrm>
          <a:prstGeom prst="rect">
            <a:avLst/>
          </a:prstGeom>
        </p:spPr>
        <p:txBody>
          <a:bodyPr wrap="none" lIns="0" tIns="0" rIns="0" bIns="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accent1"/>
                </a:solidFill>
              </a:rPr>
              <a:t>学校方面 </a:t>
            </a:r>
          </a:p>
        </p:txBody>
      </p:sp>
      <p:sp>
        <p:nvSpPr>
          <p:cNvPr id="38" name="文本框 51">
            <a:extLst>
              <a:ext uri="{FF2B5EF4-FFF2-40B4-BE49-F238E27FC236}">
                <a16:creationId xmlns:a16="http://schemas.microsoft.com/office/drawing/2014/main" id="{88688311-9560-4AFC-8360-76671496EA54}"/>
              </a:ext>
            </a:extLst>
          </p:cNvPr>
          <p:cNvSpPr txBox="1"/>
          <p:nvPr/>
        </p:nvSpPr>
        <p:spPr>
          <a:xfrm>
            <a:off x="755576" y="3219821"/>
            <a:ext cx="2174407" cy="792085"/>
          </a:xfrm>
          <a:prstGeom prst="rect">
            <a:avLst/>
          </a:prstGeom>
          <a:noFill/>
        </p:spPr>
        <p:txBody>
          <a:bodyPr wrap="squar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800"/>
              </a:lnSpc>
            </a:pPr>
            <a:r>
              <a:rPr lang="zh-CN" altLang="en-US" sz="1000" dirty="0"/>
              <a:t>高校成立心理咨询中心，</a:t>
            </a:r>
            <a:endParaRPr lang="en-US" altLang="zh-CN" sz="1000" dirty="0"/>
          </a:p>
          <a:p>
            <a:pPr algn="ctr">
              <a:lnSpc>
                <a:spcPts val="1800"/>
              </a:lnSpc>
            </a:pPr>
            <a:r>
              <a:rPr lang="zh-CN" altLang="en-US" sz="1000" dirty="0"/>
              <a:t>努力实现高校毕业生更高 质量和更充分就业等。</a:t>
            </a:r>
          </a:p>
        </p:txBody>
      </p:sp>
      <p:sp>
        <p:nvSpPr>
          <p:cNvPr id="40" name="矩形 39">
            <a:extLst>
              <a:ext uri="{FF2B5EF4-FFF2-40B4-BE49-F238E27FC236}">
                <a16:creationId xmlns:a16="http://schemas.microsoft.com/office/drawing/2014/main" id="{6D850478-1E58-4591-93F3-0CA4C74E5B37}"/>
              </a:ext>
            </a:extLst>
          </p:cNvPr>
          <p:cNvSpPr/>
          <p:nvPr/>
        </p:nvSpPr>
        <p:spPr>
          <a:xfrm>
            <a:off x="971600" y="2895456"/>
            <a:ext cx="1958383" cy="612398"/>
          </a:xfrm>
          <a:prstGeom prst="rect">
            <a:avLst/>
          </a:prstGeom>
        </p:spPr>
        <p:txBody>
          <a:bodyPr wrap="non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accent2"/>
                </a:solidFill>
              </a:rPr>
              <a:t>社会支持系统 </a:t>
            </a:r>
          </a:p>
        </p:txBody>
      </p:sp>
      <p:sp>
        <p:nvSpPr>
          <p:cNvPr id="41" name="文本框 40">
            <a:extLst>
              <a:ext uri="{FF2B5EF4-FFF2-40B4-BE49-F238E27FC236}">
                <a16:creationId xmlns:a16="http://schemas.microsoft.com/office/drawing/2014/main" id="{06FCC7EC-8AC2-4FA3-9374-EFC6DB902C0E}"/>
              </a:ext>
            </a:extLst>
          </p:cNvPr>
          <p:cNvSpPr txBox="1"/>
          <p:nvPr/>
        </p:nvSpPr>
        <p:spPr>
          <a:xfrm>
            <a:off x="4187663" y="2219549"/>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1</a:t>
            </a:r>
          </a:p>
        </p:txBody>
      </p:sp>
      <p:sp>
        <p:nvSpPr>
          <p:cNvPr id="42" name="文本框 41">
            <a:extLst>
              <a:ext uri="{FF2B5EF4-FFF2-40B4-BE49-F238E27FC236}">
                <a16:creationId xmlns:a16="http://schemas.microsoft.com/office/drawing/2014/main" id="{84B9391F-F8F7-41F4-AB04-CFABEAE123E5}"/>
              </a:ext>
            </a:extLst>
          </p:cNvPr>
          <p:cNvSpPr txBox="1"/>
          <p:nvPr/>
        </p:nvSpPr>
        <p:spPr>
          <a:xfrm>
            <a:off x="3509059" y="3525317"/>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2</a:t>
            </a:r>
          </a:p>
        </p:txBody>
      </p:sp>
      <p:sp>
        <p:nvSpPr>
          <p:cNvPr id="43" name="文本框 42">
            <a:extLst>
              <a:ext uri="{FF2B5EF4-FFF2-40B4-BE49-F238E27FC236}">
                <a16:creationId xmlns:a16="http://schemas.microsoft.com/office/drawing/2014/main" id="{2595157C-F28A-455D-B84B-3842B0D073E0}"/>
              </a:ext>
            </a:extLst>
          </p:cNvPr>
          <p:cNvSpPr txBox="1"/>
          <p:nvPr/>
        </p:nvSpPr>
        <p:spPr>
          <a:xfrm>
            <a:off x="4964507" y="3525317"/>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3</a:t>
            </a:r>
          </a:p>
        </p:txBody>
      </p:sp>
    </p:spTree>
    <p:extLst>
      <p:ext uri="{BB962C8B-B14F-4D97-AF65-F5344CB8AC3E}">
        <p14:creationId xmlns:p14="http://schemas.microsoft.com/office/powerpoint/2010/main" val="407649438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id="{4FE7EFCC-9966-4F3F-97EC-EF1A58E5D1B9}"/>
              </a:ext>
            </a:extLst>
          </p:cNvPr>
          <p:cNvGrpSpPr/>
          <p:nvPr/>
        </p:nvGrpSpPr>
        <p:grpSpPr>
          <a:xfrm>
            <a:off x="1167017" y="699917"/>
            <a:ext cx="2165716" cy="3743665"/>
            <a:chOff x="3602595" y="1164760"/>
            <a:chExt cx="1586628" cy="2742650"/>
          </a:xfrm>
        </p:grpSpPr>
        <p:sp>
          <p:nvSpPr>
            <p:cNvPr id="5" name="Rounded Rectangle 6">
              <a:extLst>
                <a:ext uri="{FF2B5EF4-FFF2-40B4-BE49-F238E27FC236}">
                  <a16:creationId xmlns:a16="http://schemas.microsoft.com/office/drawing/2014/main" id="{3188D765-D36D-46BB-B219-62EC6FAC42DD}"/>
                </a:ext>
              </a:extLst>
            </p:cNvPr>
            <p:cNvSpPr/>
            <p:nvPr/>
          </p:nvSpPr>
          <p:spPr bwMode="auto">
            <a:xfrm>
              <a:off x="3602595" y="1164760"/>
              <a:ext cx="1586628" cy="2742650"/>
            </a:xfrm>
            <a:prstGeom prst="roundRect">
              <a:avLst>
                <a:gd name="adj" fmla="val 0"/>
              </a:avLst>
            </a:prstGeom>
            <a:solidFill>
              <a:schemeClr val="tx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t"/>
            <a:lstStyle/>
            <a:p>
              <a:pPr algn="ctr"/>
              <a:endParaRPr lang="en-US" altLang="zh-CN"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6" name="矩形 5">
              <a:extLst>
                <a:ext uri="{FF2B5EF4-FFF2-40B4-BE49-F238E27FC236}">
                  <a16:creationId xmlns:a16="http://schemas.microsoft.com/office/drawing/2014/main" id="{9088A53D-B231-4933-973A-F540944BF98C}"/>
                </a:ext>
              </a:extLst>
            </p:cNvPr>
            <p:cNvSpPr/>
            <p:nvPr/>
          </p:nvSpPr>
          <p:spPr>
            <a:xfrm>
              <a:off x="3729697" y="2764274"/>
              <a:ext cx="1325924" cy="249299"/>
            </a:xfrm>
            <a:prstGeom prst="rect">
              <a:avLst/>
            </a:prstGeom>
          </p:spPr>
          <p:txBody>
            <a:bodyPr wrap="none" lIns="0" tIns="0" rIns="0" bIns="0">
              <a:norm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案例导入</a:t>
              </a:r>
            </a:p>
          </p:txBody>
        </p:sp>
        <p:sp>
          <p:nvSpPr>
            <p:cNvPr id="7" name="矩形 6">
              <a:extLst>
                <a:ext uri="{FF2B5EF4-FFF2-40B4-BE49-F238E27FC236}">
                  <a16:creationId xmlns:a16="http://schemas.microsoft.com/office/drawing/2014/main" id="{B5FB3380-3C59-4F78-B5F3-FF1FE64B880E}"/>
                </a:ext>
              </a:extLst>
            </p:cNvPr>
            <p:cNvSpPr/>
            <p:nvPr/>
          </p:nvSpPr>
          <p:spPr>
            <a:xfrm>
              <a:off x="3729697" y="2975415"/>
              <a:ext cx="1349631" cy="774009"/>
            </a:xfrm>
            <a:prstGeom prst="rect">
              <a:avLst/>
            </a:prstGeom>
          </p:spPr>
          <p:txBody>
            <a:bodyPr wrap="square" lIns="0" tIns="0" rIns="0" bIns="0">
              <a:noAutofit/>
            </a:bodyPr>
            <a:lstStyle/>
            <a:p>
              <a:pPr>
                <a:lnSpc>
                  <a:spcPct val="150000"/>
                </a:lnSpc>
              </a:pPr>
              <a:r>
                <a:rPr lang="zh-CN" altLang="en-US" sz="1000" dirty="0">
                  <a:solidFill>
                    <a:schemeClr val="bg1"/>
                  </a:solidFill>
                  <a:latin typeface="+mj-ea"/>
                  <a:ea typeface="+mj-ea"/>
                </a:rPr>
                <a:t>随着社会竞争意识的加强，自我实现愿望的提高，大学生越来越多地受到了焦虑情绪 的困扰，焦虑像挥之不去的梦魇如影随形。</a:t>
              </a:r>
              <a:endParaRPr lang="zh-CN" altLang="en-US" sz="1000" dirty="0">
                <a:solidFill>
                  <a:schemeClr val="bg1"/>
                </a:solidFill>
                <a:latin typeface="+mj-ea"/>
                <a:ea typeface="+mj-ea"/>
                <a:sym typeface="inpin heiti" panose="00000500000000000000" pitchFamily="2" charset="-122"/>
              </a:endParaRPr>
            </a:p>
          </p:txBody>
        </p:sp>
      </p:grpSp>
      <p:pic>
        <p:nvPicPr>
          <p:cNvPr id="9" name="图片 8">
            <a:extLst>
              <a:ext uri="{FF2B5EF4-FFF2-40B4-BE49-F238E27FC236}">
                <a16:creationId xmlns:a16="http://schemas.microsoft.com/office/drawing/2014/main" id="{0447A572-5DFA-4F0A-AFB7-D99C060BE4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26218" y="1174630"/>
            <a:ext cx="4918190" cy="2766482"/>
          </a:xfrm>
          <a:prstGeom prst="rect">
            <a:avLst/>
          </a:prstGeom>
        </p:spPr>
      </p:pic>
    </p:spTree>
    <p:extLst>
      <p:ext uri="{BB962C8B-B14F-4D97-AF65-F5344CB8AC3E}">
        <p14:creationId xmlns:p14="http://schemas.microsoft.com/office/powerpoint/2010/main" val="1646930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焦虑及其理论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7580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一、焦虑及其种类</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2843808" y="521031"/>
            <a:ext cx="63001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2" name="组合 11">
            <a:extLst>
              <a:ext uri="{FF2B5EF4-FFF2-40B4-BE49-F238E27FC236}">
                <a16:creationId xmlns:a16="http://schemas.microsoft.com/office/drawing/2014/main" id="{469D0F5D-4557-4D46-A3AF-040AB26F9B11}"/>
              </a:ext>
            </a:extLst>
          </p:cNvPr>
          <p:cNvGrpSpPr/>
          <p:nvPr/>
        </p:nvGrpSpPr>
        <p:grpSpPr>
          <a:xfrm>
            <a:off x="1835696" y="1851672"/>
            <a:ext cx="5640255" cy="1584172"/>
            <a:chOff x="998243" y="1469467"/>
            <a:chExt cx="7520341" cy="2112229"/>
          </a:xfrm>
        </p:grpSpPr>
        <p:grpSp>
          <p:nvGrpSpPr>
            <p:cNvPr id="13" name="组合 12">
              <a:extLst>
                <a:ext uri="{FF2B5EF4-FFF2-40B4-BE49-F238E27FC236}">
                  <a16:creationId xmlns:a16="http://schemas.microsoft.com/office/drawing/2014/main" id="{8973F071-7264-4201-9DB3-647B12D05B03}"/>
                </a:ext>
              </a:extLst>
            </p:cNvPr>
            <p:cNvGrpSpPr/>
            <p:nvPr/>
          </p:nvGrpSpPr>
          <p:grpSpPr>
            <a:xfrm>
              <a:off x="998243" y="1469467"/>
              <a:ext cx="7520341" cy="2112229"/>
              <a:chOff x="3287071" y="1345115"/>
              <a:chExt cx="5911858" cy="1660457"/>
            </a:xfrm>
          </p:grpSpPr>
          <p:sp>
            <p:nvSpPr>
              <p:cNvPr id="15" name="矩形 14">
                <a:extLst>
                  <a:ext uri="{FF2B5EF4-FFF2-40B4-BE49-F238E27FC236}">
                    <a16:creationId xmlns:a16="http://schemas.microsoft.com/office/drawing/2014/main" id="{DF9C2B53-7A9A-45EA-A4EE-BCFB89D3A3CC}"/>
                  </a:ext>
                </a:extLst>
              </p:cNvPr>
              <p:cNvSpPr/>
              <p:nvPr/>
            </p:nvSpPr>
            <p:spPr>
              <a:xfrm>
                <a:off x="3287071" y="1413122"/>
                <a:ext cx="5911858" cy="1592450"/>
              </a:xfrm>
              <a:prstGeom prst="rect">
                <a:avLst/>
              </a:prstGeom>
              <a:noFill/>
              <a:ln w="63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6" name="矩形 15">
                <a:extLst>
                  <a:ext uri="{FF2B5EF4-FFF2-40B4-BE49-F238E27FC236}">
                    <a16:creationId xmlns:a16="http://schemas.microsoft.com/office/drawing/2014/main" id="{306A8FCA-8DDB-4CB2-A57C-7C2AE52220C8}"/>
                  </a:ext>
                </a:extLst>
              </p:cNvPr>
              <p:cNvSpPr/>
              <p:nvPr/>
            </p:nvSpPr>
            <p:spPr>
              <a:xfrm>
                <a:off x="3355880" y="1345115"/>
                <a:ext cx="1012618" cy="69823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b">
                <a:normAutofit/>
              </a:bodyPr>
              <a:lstStyle/>
              <a:p>
                <a:pPr algn="ctr"/>
                <a:endParaRPr lang="en-US" sz="2500" dirty="0"/>
              </a:p>
            </p:txBody>
          </p:sp>
        </p:grpSp>
        <p:sp>
          <p:nvSpPr>
            <p:cNvPr id="14" name="矩形 13">
              <a:extLst>
                <a:ext uri="{FF2B5EF4-FFF2-40B4-BE49-F238E27FC236}">
                  <a16:creationId xmlns:a16="http://schemas.microsoft.com/office/drawing/2014/main" id="{74EA9C12-6B43-4AC3-9F80-05FC5BE8F0E5}"/>
                </a:ext>
              </a:extLst>
            </p:cNvPr>
            <p:cNvSpPr/>
            <p:nvPr/>
          </p:nvSpPr>
          <p:spPr>
            <a:xfrm>
              <a:off x="2546403" y="1748000"/>
              <a:ext cx="5876171" cy="1545666"/>
            </a:xfrm>
            <a:prstGeom prst="rect">
              <a:avLst/>
            </a:prstGeom>
            <a:noFill/>
            <a:ln w="25400" cap="flat">
              <a:noFill/>
              <a:miter lim="400000"/>
            </a:ln>
            <a:effectLst/>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square" lIns="0" tIns="0" rIns="0" bIns="0" anchor="t">
              <a:normAutofit/>
            </a:bodyPr>
            <a:lstStyle/>
            <a:p>
              <a:pPr>
                <a:lnSpc>
                  <a:spcPts val="1800"/>
                </a:lnSpc>
              </a:pPr>
              <a:r>
                <a:rPr lang="zh-CN" altLang="en-US" sz="1200" dirty="0">
                  <a:solidFill>
                    <a:schemeClr val="tx1">
                      <a:lumMod val="50000"/>
                      <a:lumOff val="50000"/>
                    </a:schemeClr>
                  </a:solidFill>
                  <a:latin typeface="+mj-ea"/>
                  <a:ea typeface="+mj-ea"/>
                </a:rPr>
                <a:t>焦虑是一种常见的情绪反应，是由模糊的危险刺激所引起的一种强烈的、持久的不愉快情绪体验或心理状态，主要伴以紧张、恐怖的情绪，并引起相应的生理变化。它既可以是一种正常的、具有适应意义的负性情感状态，又可以发展到一定严重程度而成为病态的焦虑症。 </a:t>
              </a:r>
            </a:p>
          </p:txBody>
        </p:sp>
      </p:grpSp>
      <p:sp>
        <p:nvSpPr>
          <p:cNvPr id="17" name="文本框 16">
            <a:extLst>
              <a:ext uri="{FF2B5EF4-FFF2-40B4-BE49-F238E27FC236}">
                <a16:creationId xmlns:a16="http://schemas.microsoft.com/office/drawing/2014/main" id="{2CABD473-968E-46B5-B5BB-434283B617BD}"/>
              </a:ext>
            </a:extLst>
          </p:cNvPr>
          <p:cNvSpPr txBox="1"/>
          <p:nvPr/>
        </p:nvSpPr>
        <p:spPr>
          <a:xfrm>
            <a:off x="1864200" y="1912535"/>
            <a:ext cx="1067928" cy="605294"/>
          </a:xfrm>
          <a:prstGeom prst="rect">
            <a:avLst/>
          </a:prstGeom>
          <a:noFill/>
        </p:spPr>
        <p:txBody>
          <a:bodyPr wrap="square">
            <a:spAutoFit/>
          </a:bodyPr>
          <a:lstStyle/>
          <a:p>
            <a:pPr algn="ctr">
              <a:lnSpc>
                <a:spcPts val="2000"/>
              </a:lnSpc>
            </a:pPr>
            <a:r>
              <a:rPr lang="zh-CN" altLang="en-US" b="1" dirty="0">
                <a:solidFill>
                  <a:schemeClr val="bg1"/>
                </a:solidFill>
                <a:latin typeface="印品黑体" panose="00000500000000000000" pitchFamily="2" charset="-122"/>
              </a:rPr>
              <a:t>焦虑的性质</a:t>
            </a:r>
          </a:p>
        </p:txBody>
      </p:sp>
    </p:spTree>
    <p:extLst>
      <p:ext uri="{BB962C8B-B14F-4D97-AF65-F5344CB8AC3E}">
        <p14:creationId xmlns:p14="http://schemas.microsoft.com/office/powerpoint/2010/main" val="34742596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焦虑及其理论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53955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一、焦虑及其种类</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2843808" y="521031"/>
            <a:ext cx="63001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2" name="文本框 11">
            <a:extLst>
              <a:ext uri="{FF2B5EF4-FFF2-40B4-BE49-F238E27FC236}">
                <a16:creationId xmlns:a16="http://schemas.microsoft.com/office/drawing/2014/main" id="{6375E6CE-AF4D-40DB-A41F-AA3D3C6C929D}"/>
              </a:ext>
            </a:extLst>
          </p:cNvPr>
          <p:cNvSpPr txBox="1"/>
          <p:nvPr/>
        </p:nvSpPr>
        <p:spPr>
          <a:xfrm>
            <a:off x="1403648" y="2499373"/>
            <a:ext cx="1924620" cy="333105"/>
          </a:xfrm>
          <a:prstGeom prst="rect">
            <a:avLst/>
          </a:prstGeom>
          <a:noFill/>
        </p:spPr>
        <p:txBody>
          <a:bodyPr wrap="square">
            <a:spAutoFit/>
          </a:bodyPr>
          <a:lstStyle/>
          <a:p>
            <a:pPr>
              <a:lnSpc>
                <a:spcPts val="2000"/>
              </a:lnSpc>
            </a:pPr>
            <a:r>
              <a:rPr lang="zh-CN" altLang="en-US" sz="1600" b="1" dirty="0">
                <a:solidFill>
                  <a:schemeClr val="tx1">
                    <a:lumMod val="65000"/>
                    <a:lumOff val="35000"/>
                  </a:schemeClr>
                </a:solidFill>
              </a:rPr>
              <a:t>从紧张程度的维度</a:t>
            </a:r>
          </a:p>
        </p:txBody>
      </p:sp>
      <p:sp>
        <p:nvSpPr>
          <p:cNvPr id="13" name="文本框 12">
            <a:extLst>
              <a:ext uri="{FF2B5EF4-FFF2-40B4-BE49-F238E27FC236}">
                <a16:creationId xmlns:a16="http://schemas.microsoft.com/office/drawing/2014/main" id="{B0CDA4FC-ACD0-495E-A6DA-E2B06DDF4721}"/>
              </a:ext>
            </a:extLst>
          </p:cNvPr>
          <p:cNvSpPr txBox="1"/>
          <p:nvPr/>
        </p:nvSpPr>
        <p:spPr>
          <a:xfrm>
            <a:off x="4211960" y="1935773"/>
            <a:ext cx="2793560" cy="307777"/>
          </a:xfrm>
          <a:prstGeom prst="rect">
            <a:avLst/>
          </a:prstGeom>
          <a:noFill/>
        </p:spPr>
        <p:txBody>
          <a:bodyPr wrap="square">
            <a:spAutoFit/>
          </a:bodyPr>
          <a:lstStyle/>
          <a:p>
            <a:r>
              <a:rPr lang="zh-CN" altLang="en-US" sz="1400" dirty="0"/>
              <a:t>期望的轻度焦虑，即有点紧张</a:t>
            </a:r>
          </a:p>
        </p:txBody>
      </p:sp>
      <p:sp>
        <p:nvSpPr>
          <p:cNvPr id="14" name="文本框 13">
            <a:extLst>
              <a:ext uri="{FF2B5EF4-FFF2-40B4-BE49-F238E27FC236}">
                <a16:creationId xmlns:a16="http://schemas.microsoft.com/office/drawing/2014/main" id="{109D5A86-99AD-4BF7-9FDA-0B7D25941FB2}"/>
              </a:ext>
            </a:extLst>
          </p:cNvPr>
          <p:cNvSpPr txBox="1"/>
          <p:nvPr/>
        </p:nvSpPr>
        <p:spPr>
          <a:xfrm>
            <a:off x="4211960" y="2565898"/>
            <a:ext cx="2793560" cy="307777"/>
          </a:xfrm>
          <a:prstGeom prst="rect">
            <a:avLst/>
          </a:prstGeom>
          <a:noFill/>
        </p:spPr>
        <p:txBody>
          <a:bodyPr wrap="square">
            <a:spAutoFit/>
          </a:bodyPr>
          <a:lstStyle/>
          <a:p>
            <a:r>
              <a:rPr lang="zh-CN" altLang="en-US" sz="1400" dirty="0"/>
              <a:t>中度焦虑，即太紧张</a:t>
            </a:r>
          </a:p>
        </p:txBody>
      </p:sp>
      <p:sp>
        <p:nvSpPr>
          <p:cNvPr id="15" name="文本框 14">
            <a:extLst>
              <a:ext uri="{FF2B5EF4-FFF2-40B4-BE49-F238E27FC236}">
                <a16:creationId xmlns:a16="http://schemas.microsoft.com/office/drawing/2014/main" id="{74D206DB-C2EE-4F4D-B499-D70E0E99F8A0}"/>
              </a:ext>
            </a:extLst>
          </p:cNvPr>
          <p:cNvSpPr txBox="1"/>
          <p:nvPr/>
        </p:nvSpPr>
        <p:spPr>
          <a:xfrm>
            <a:off x="4211960" y="3213970"/>
            <a:ext cx="2793560" cy="307777"/>
          </a:xfrm>
          <a:prstGeom prst="rect">
            <a:avLst/>
          </a:prstGeom>
          <a:noFill/>
        </p:spPr>
        <p:txBody>
          <a:bodyPr wrap="square">
            <a:spAutoFit/>
          </a:bodyPr>
          <a:lstStyle/>
          <a:p>
            <a:r>
              <a:rPr lang="zh-CN" altLang="en-US" sz="1400" dirty="0"/>
              <a:t>重度焦虑，即过度紧张</a:t>
            </a:r>
          </a:p>
        </p:txBody>
      </p:sp>
      <p:sp>
        <p:nvSpPr>
          <p:cNvPr id="16" name="任意多边形: 形状 15">
            <a:extLst>
              <a:ext uri="{FF2B5EF4-FFF2-40B4-BE49-F238E27FC236}">
                <a16:creationId xmlns:a16="http://schemas.microsoft.com/office/drawing/2014/main" id="{4ECD0D79-6A7E-4E29-8773-B5999A2B191A}"/>
              </a:ext>
            </a:extLst>
          </p:cNvPr>
          <p:cNvSpPr>
            <a:spLocks/>
          </p:cNvSpPr>
          <p:nvPr/>
        </p:nvSpPr>
        <p:spPr bwMode="auto">
          <a:xfrm>
            <a:off x="3690582" y="3110751"/>
            <a:ext cx="462923" cy="462922"/>
          </a:xfrm>
          <a:custGeom>
            <a:avLst/>
            <a:gdLst>
              <a:gd name="T0" fmla="*/ 390 w 474"/>
              <a:gd name="T1" fmla="*/ 84 h 474"/>
              <a:gd name="T2" fmla="*/ 390 w 474"/>
              <a:gd name="T3" fmla="*/ 390 h 474"/>
              <a:gd name="T4" fmla="*/ 84 w 474"/>
              <a:gd name="T5" fmla="*/ 390 h 474"/>
              <a:gd name="T6" fmla="*/ 84 w 474"/>
              <a:gd name="T7" fmla="*/ 84 h 474"/>
              <a:gd name="T8" fmla="*/ 390 w 474"/>
              <a:gd name="T9" fmla="*/ 84 h 474"/>
            </a:gdLst>
            <a:ahLst/>
            <a:cxnLst>
              <a:cxn ang="0">
                <a:pos x="T0" y="T1"/>
              </a:cxn>
              <a:cxn ang="0">
                <a:pos x="T2" y="T3"/>
              </a:cxn>
              <a:cxn ang="0">
                <a:pos x="T4" y="T5"/>
              </a:cxn>
              <a:cxn ang="0">
                <a:pos x="T6" y="T7"/>
              </a:cxn>
              <a:cxn ang="0">
                <a:pos x="T8" y="T9"/>
              </a:cxn>
            </a:cxnLst>
            <a:rect l="0" t="0" r="r" b="b"/>
            <a:pathLst>
              <a:path w="474" h="474">
                <a:moveTo>
                  <a:pt x="390" y="84"/>
                </a:moveTo>
                <a:cubicBezTo>
                  <a:pt x="474" y="168"/>
                  <a:pt x="474" y="305"/>
                  <a:pt x="390" y="390"/>
                </a:cubicBezTo>
                <a:cubicBezTo>
                  <a:pt x="305" y="474"/>
                  <a:pt x="168" y="474"/>
                  <a:pt x="84" y="390"/>
                </a:cubicBezTo>
                <a:cubicBezTo>
                  <a:pt x="0" y="305"/>
                  <a:pt x="0" y="168"/>
                  <a:pt x="84" y="84"/>
                </a:cubicBezTo>
                <a:cubicBezTo>
                  <a:pt x="168" y="0"/>
                  <a:pt x="305" y="0"/>
                  <a:pt x="390" y="84"/>
                </a:cubicBezTo>
                <a:close/>
              </a:path>
            </a:pathLst>
          </a:custGeom>
          <a:solidFill>
            <a:schemeClr val="accent1"/>
          </a:solidFill>
          <a:ln w="58738" cap="flat">
            <a:solidFill>
              <a:schemeClr val="accent3">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7" name="文本框 28">
            <a:extLst>
              <a:ext uri="{FF2B5EF4-FFF2-40B4-BE49-F238E27FC236}">
                <a16:creationId xmlns:a16="http://schemas.microsoft.com/office/drawing/2014/main" id="{5332209A-2035-42D5-BC84-2C556FC1C947}"/>
              </a:ext>
            </a:extLst>
          </p:cNvPr>
          <p:cNvSpPr txBox="1"/>
          <p:nvPr/>
        </p:nvSpPr>
        <p:spPr>
          <a:xfrm flipH="1">
            <a:off x="3875152" y="3133218"/>
            <a:ext cx="216094" cy="212114"/>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3</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8" name="椭圆 17">
            <a:extLst>
              <a:ext uri="{FF2B5EF4-FFF2-40B4-BE49-F238E27FC236}">
                <a16:creationId xmlns:a16="http://schemas.microsoft.com/office/drawing/2014/main" id="{68A4A0D1-6ADB-437F-90DA-BE3D6DDFBE0A}"/>
              </a:ext>
            </a:extLst>
          </p:cNvPr>
          <p:cNvSpPr>
            <a:spLocks/>
          </p:cNvSpPr>
          <p:nvPr/>
        </p:nvSpPr>
        <p:spPr bwMode="auto">
          <a:xfrm>
            <a:off x="3690582" y="2509429"/>
            <a:ext cx="422041" cy="421628"/>
          </a:xfrm>
          <a:prstGeom prst="ellipse">
            <a:avLst/>
          </a:prstGeom>
          <a:solidFill>
            <a:schemeClr val="accent2"/>
          </a:solidFill>
          <a:ln w="58738" cap="flat">
            <a:solidFill>
              <a:schemeClr val="accent2">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9" name="文本框 28">
            <a:extLst>
              <a:ext uri="{FF2B5EF4-FFF2-40B4-BE49-F238E27FC236}">
                <a16:creationId xmlns:a16="http://schemas.microsoft.com/office/drawing/2014/main" id="{F13D7E01-26CD-41BA-84FF-EED6D1A5752E}"/>
              </a:ext>
            </a:extLst>
          </p:cNvPr>
          <p:cNvSpPr txBox="1"/>
          <p:nvPr/>
        </p:nvSpPr>
        <p:spPr>
          <a:xfrm flipH="1">
            <a:off x="3768167" y="2509429"/>
            <a:ext cx="307752" cy="421628"/>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2</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0" name="任意多边形: 形状 19">
            <a:extLst>
              <a:ext uri="{FF2B5EF4-FFF2-40B4-BE49-F238E27FC236}">
                <a16:creationId xmlns:a16="http://schemas.microsoft.com/office/drawing/2014/main" id="{FD5DBD07-F8B9-46CC-8EA1-F110304CD958}"/>
              </a:ext>
            </a:extLst>
          </p:cNvPr>
          <p:cNvSpPr>
            <a:spLocks/>
          </p:cNvSpPr>
          <p:nvPr/>
        </p:nvSpPr>
        <p:spPr bwMode="auto">
          <a:xfrm>
            <a:off x="3690582" y="1866813"/>
            <a:ext cx="462923" cy="462922"/>
          </a:xfrm>
          <a:custGeom>
            <a:avLst/>
            <a:gdLst>
              <a:gd name="T0" fmla="*/ 84 w 474"/>
              <a:gd name="T1" fmla="*/ 84 h 474"/>
              <a:gd name="T2" fmla="*/ 390 w 474"/>
              <a:gd name="T3" fmla="*/ 84 h 474"/>
              <a:gd name="T4" fmla="*/ 390 w 474"/>
              <a:gd name="T5" fmla="*/ 390 h 474"/>
              <a:gd name="T6" fmla="*/ 84 w 474"/>
              <a:gd name="T7" fmla="*/ 390 h 474"/>
              <a:gd name="T8" fmla="*/ 84 w 474"/>
              <a:gd name="T9" fmla="*/ 84 h 474"/>
            </a:gdLst>
            <a:ahLst/>
            <a:cxnLst>
              <a:cxn ang="0">
                <a:pos x="T0" y="T1"/>
              </a:cxn>
              <a:cxn ang="0">
                <a:pos x="T2" y="T3"/>
              </a:cxn>
              <a:cxn ang="0">
                <a:pos x="T4" y="T5"/>
              </a:cxn>
              <a:cxn ang="0">
                <a:pos x="T6" y="T7"/>
              </a:cxn>
              <a:cxn ang="0">
                <a:pos x="T8" y="T9"/>
              </a:cxn>
            </a:cxnLst>
            <a:rect l="0" t="0" r="r" b="b"/>
            <a:pathLst>
              <a:path w="474" h="474">
                <a:moveTo>
                  <a:pt x="84" y="84"/>
                </a:moveTo>
                <a:cubicBezTo>
                  <a:pt x="168" y="0"/>
                  <a:pt x="305" y="0"/>
                  <a:pt x="390" y="84"/>
                </a:cubicBezTo>
                <a:cubicBezTo>
                  <a:pt x="474" y="169"/>
                  <a:pt x="474" y="306"/>
                  <a:pt x="390" y="390"/>
                </a:cubicBezTo>
                <a:cubicBezTo>
                  <a:pt x="305" y="474"/>
                  <a:pt x="168" y="474"/>
                  <a:pt x="84" y="390"/>
                </a:cubicBezTo>
                <a:cubicBezTo>
                  <a:pt x="0" y="306"/>
                  <a:pt x="0" y="169"/>
                  <a:pt x="84" y="84"/>
                </a:cubicBezTo>
                <a:close/>
              </a:path>
            </a:pathLst>
          </a:custGeom>
          <a:solidFill>
            <a:schemeClr val="accent3"/>
          </a:solidFill>
          <a:ln w="58738" cap="flat">
            <a:solidFill>
              <a:schemeClr val="accent1">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1" name="文本框 28">
            <a:extLst>
              <a:ext uri="{FF2B5EF4-FFF2-40B4-BE49-F238E27FC236}">
                <a16:creationId xmlns:a16="http://schemas.microsoft.com/office/drawing/2014/main" id="{B17EEFDA-BD86-40D1-8F2F-7B7B48D88791}"/>
              </a:ext>
            </a:extLst>
          </p:cNvPr>
          <p:cNvSpPr txBox="1"/>
          <p:nvPr/>
        </p:nvSpPr>
        <p:spPr>
          <a:xfrm flipH="1">
            <a:off x="3875152" y="1901514"/>
            <a:ext cx="216094" cy="212114"/>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1</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22" name="直接连接符 21">
            <a:extLst>
              <a:ext uri="{FF2B5EF4-FFF2-40B4-BE49-F238E27FC236}">
                <a16:creationId xmlns:a16="http://schemas.microsoft.com/office/drawing/2014/main" id="{1E428A2A-7489-4FA3-8BC5-5CEED1D54363}"/>
              </a:ext>
            </a:extLst>
          </p:cNvPr>
          <p:cNvCxnSpPr/>
          <p:nvPr/>
        </p:nvCxnSpPr>
        <p:spPr>
          <a:xfrm>
            <a:off x="3261104" y="2017854"/>
            <a:ext cx="0" cy="1296144"/>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接箭头连接符 22">
            <a:extLst>
              <a:ext uri="{FF2B5EF4-FFF2-40B4-BE49-F238E27FC236}">
                <a16:creationId xmlns:a16="http://schemas.microsoft.com/office/drawing/2014/main" id="{4931938B-FB42-4A34-B066-CB28E3E6492B}"/>
              </a:ext>
            </a:extLst>
          </p:cNvPr>
          <p:cNvCxnSpPr/>
          <p:nvPr/>
        </p:nvCxnSpPr>
        <p:spPr>
          <a:xfrm>
            <a:off x="3261104" y="2007571"/>
            <a:ext cx="360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直接箭头连接符 23">
            <a:extLst>
              <a:ext uri="{FF2B5EF4-FFF2-40B4-BE49-F238E27FC236}">
                <a16:creationId xmlns:a16="http://schemas.microsoft.com/office/drawing/2014/main" id="{FB53E0CE-C7E9-460D-98FF-BA1B54E48450}"/>
              </a:ext>
            </a:extLst>
          </p:cNvPr>
          <p:cNvCxnSpPr/>
          <p:nvPr/>
        </p:nvCxnSpPr>
        <p:spPr>
          <a:xfrm>
            <a:off x="3261104" y="2720243"/>
            <a:ext cx="360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a:extLst>
              <a:ext uri="{FF2B5EF4-FFF2-40B4-BE49-F238E27FC236}">
                <a16:creationId xmlns:a16="http://schemas.microsoft.com/office/drawing/2014/main" id="{A304BDFD-9B65-4B7B-80B0-6EBA178B8300}"/>
              </a:ext>
            </a:extLst>
          </p:cNvPr>
          <p:cNvCxnSpPr/>
          <p:nvPr/>
        </p:nvCxnSpPr>
        <p:spPr>
          <a:xfrm>
            <a:off x="3261104" y="3313998"/>
            <a:ext cx="360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754378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焦虑及其理论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53955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一、焦虑及其种类</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2843808" y="521031"/>
            <a:ext cx="63001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6" name="文本框 25">
            <a:extLst>
              <a:ext uri="{FF2B5EF4-FFF2-40B4-BE49-F238E27FC236}">
                <a16:creationId xmlns:a16="http://schemas.microsoft.com/office/drawing/2014/main" id="{4103F0A7-29F8-4C17-AC37-6EFA3D7E107A}"/>
              </a:ext>
            </a:extLst>
          </p:cNvPr>
          <p:cNvSpPr txBox="1"/>
          <p:nvPr/>
        </p:nvSpPr>
        <p:spPr>
          <a:xfrm>
            <a:off x="1639389" y="2257989"/>
            <a:ext cx="2053761" cy="327013"/>
          </a:xfrm>
          <a:prstGeom prst="rect">
            <a:avLst/>
          </a:prstGeom>
          <a:noFill/>
        </p:spPr>
        <p:txBody>
          <a:bodyPr wrap="square">
            <a:spAutoFit/>
          </a:bodyPr>
          <a:lstStyle/>
          <a:p>
            <a:pPr>
              <a:lnSpc>
                <a:spcPts val="2000"/>
              </a:lnSpc>
            </a:pPr>
            <a:r>
              <a:rPr lang="zh-CN" altLang="en-US" sz="1400" b="1" dirty="0">
                <a:solidFill>
                  <a:schemeClr val="tx1">
                    <a:lumMod val="65000"/>
                    <a:lumOff val="35000"/>
                  </a:schemeClr>
                </a:solidFill>
              </a:rPr>
              <a:t>从焦虑持续时间的维度</a:t>
            </a:r>
            <a:endParaRPr lang="zh-CN" altLang="en-US" sz="1400" dirty="0">
              <a:solidFill>
                <a:schemeClr val="tx1">
                  <a:lumMod val="65000"/>
                  <a:lumOff val="35000"/>
                </a:schemeClr>
              </a:solidFill>
            </a:endParaRPr>
          </a:p>
        </p:txBody>
      </p:sp>
      <p:sp>
        <p:nvSpPr>
          <p:cNvPr id="27" name="文本框 26">
            <a:extLst>
              <a:ext uri="{FF2B5EF4-FFF2-40B4-BE49-F238E27FC236}">
                <a16:creationId xmlns:a16="http://schemas.microsoft.com/office/drawing/2014/main" id="{230DB77A-29D7-4040-A648-FE7E627A90B2}"/>
              </a:ext>
            </a:extLst>
          </p:cNvPr>
          <p:cNvSpPr txBox="1"/>
          <p:nvPr/>
        </p:nvSpPr>
        <p:spPr>
          <a:xfrm>
            <a:off x="4644008" y="1779662"/>
            <a:ext cx="3044051" cy="523220"/>
          </a:xfrm>
          <a:prstGeom prst="rect">
            <a:avLst/>
          </a:prstGeom>
          <a:noFill/>
        </p:spPr>
        <p:txBody>
          <a:bodyPr wrap="square">
            <a:spAutoFit/>
          </a:bodyPr>
          <a:lstStyle/>
          <a:p>
            <a:r>
              <a:rPr lang="zh-CN" altLang="en-US" sz="1400" dirty="0"/>
              <a:t>状态焦虑，</a:t>
            </a:r>
            <a:endParaRPr lang="en-US" altLang="zh-CN" sz="1400" dirty="0"/>
          </a:p>
          <a:p>
            <a:r>
              <a:rPr lang="zh-CN" altLang="en-US" sz="1400" dirty="0"/>
              <a:t>描述的是一种不愉快 的情绪体验</a:t>
            </a:r>
          </a:p>
        </p:txBody>
      </p:sp>
      <p:sp>
        <p:nvSpPr>
          <p:cNvPr id="28" name="文本框 27">
            <a:extLst>
              <a:ext uri="{FF2B5EF4-FFF2-40B4-BE49-F238E27FC236}">
                <a16:creationId xmlns:a16="http://schemas.microsoft.com/office/drawing/2014/main" id="{982AADB4-7954-4586-AC91-D9E882E1CFCD}"/>
              </a:ext>
            </a:extLst>
          </p:cNvPr>
          <p:cNvSpPr txBox="1"/>
          <p:nvPr/>
        </p:nvSpPr>
        <p:spPr>
          <a:xfrm>
            <a:off x="4638756" y="2633938"/>
            <a:ext cx="2793560" cy="738664"/>
          </a:xfrm>
          <a:prstGeom prst="rect">
            <a:avLst/>
          </a:prstGeom>
          <a:noFill/>
        </p:spPr>
        <p:txBody>
          <a:bodyPr wrap="square">
            <a:spAutoFit/>
          </a:bodyPr>
          <a:lstStyle/>
          <a:p>
            <a:r>
              <a:rPr lang="zh-CN" altLang="en-US" sz="1400" dirty="0"/>
              <a:t>特质焦虑，被用来描述相对稳定的，作为一种人格特质且具有个体差异的焦虑倾 向。</a:t>
            </a:r>
          </a:p>
        </p:txBody>
      </p:sp>
      <p:sp>
        <p:nvSpPr>
          <p:cNvPr id="31" name="文本框 28">
            <a:extLst>
              <a:ext uri="{FF2B5EF4-FFF2-40B4-BE49-F238E27FC236}">
                <a16:creationId xmlns:a16="http://schemas.microsoft.com/office/drawing/2014/main" id="{504CE266-F75E-4599-9015-C8648C655CF3}"/>
              </a:ext>
            </a:extLst>
          </p:cNvPr>
          <p:cNvSpPr txBox="1"/>
          <p:nvPr/>
        </p:nvSpPr>
        <p:spPr>
          <a:xfrm flipH="1">
            <a:off x="4307201" y="3042740"/>
            <a:ext cx="216094" cy="212114"/>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3</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nvGrpSpPr>
          <p:cNvPr id="4" name="组合 3">
            <a:extLst>
              <a:ext uri="{FF2B5EF4-FFF2-40B4-BE49-F238E27FC236}">
                <a16:creationId xmlns:a16="http://schemas.microsoft.com/office/drawing/2014/main" id="{29394C0D-142E-424F-81EA-0C7D8150006F}"/>
              </a:ext>
            </a:extLst>
          </p:cNvPr>
          <p:cNvGrpSpPr/>
          <p:nvPr/>
        </p:nvGrpSpPr>
        <p:grpSpPr>
          <a:xfrm>
            <a:off x="4168682" y="2734930"/>
            <a:ext cx="422041" cy="421628"/>
            <a:chOff x="4102913" y="3695931"/>
            <a:chExt cx="422041" cy="421628"/>
          </a:xfrm>
        </p:grpSpPr>
        <p:sp>
          <p:nvSpPr>
            <p:cNvPr id="32" name="椭圆 31">
              <a:extLst>
                <a:ext uri="{FF2B5EF4-FFF2-40B4-BE49-F238E27FC236}">
                  <a16:creationId xmlns:a16="http://schemas.microsoft.com/office/drawing/2014/main" id="{406B6D32-0E4C-4900-B5F0-E455F42DBDAB}"/>
                </a:ext>
              </a:extLst>
            </p:cNvPr>
            <p:cNvSpPr>
              <a:spLocks/>
            </p:cNvSpPr>
            <p:nvPr/>
          </p:nvSpPr>
          <p:spPr bwMode="auto">
            <a:xfrm>
              <a:off x="4102913" y="3695931"/>
              <a:ext cx="422041" cy="421628"/>
            </a:xfrm>
            <a:prstGeom prst="ellipse">
              <a:avLst/>
            </a:prstGeom>
            <a:solidFill>
              <a:schemeClr val="accent2"/>
            </a:solidFill>
            <a:ln w="58738" cap="flat">
              <a:solidFill>
                <a:schemeClr val="accent2">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3" name="文本框 28">
              <a:extLst>
                <a:ext uri="{FF2B5EF4-FFF2-40B4-BE49-F238E27FC236}">
                  <a16:creationId xmlns:a16="http://schemas.microsoft.com/office/drawing/2014/main" id="{DC9561D6-7A21-44AB-A150-3CCF8CED963B}"/>
                </a:ext>
              </a:extLst>
            </p:cNvPr>
            <p:cNvSpPr txBox="1"/>
            <p:nvPr/>
          </p:nvSpPr>
          <p:spPr>
            <a:xfrm flipH="1">
              <a:off x="4180498" y="3695931"/>
              <a:ext cx="307752" cy="421628"/>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2</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34" name="任意多边形: 形状 33">
            <a:extLst>
              <a:ext uri="{FF2B5EF4-FFF2-40B4-BE49-F238E27FC236}">
                <a16:creationId xmlns:a16="http://schemas.microsoft.com/office/drawing/2014/main" id="{0CC739F1-DF5E-4FA6-9149-FE771945CF4A}"/>
              </a:ext>
            </a:extLst>
          </p:cNvPr>
          <p:cNvSpPr>
            <a:spLocks/>
          </p:cNvSpPr>
          <p:nvPr/>
        </p:nvSpPr>
        <p:spPr bwMode="auto">
          <a:xfrm>
            <a:off x="4122631" y="1776335"/>
            <a:ext cx="462923" cy="462922"/>
          </a:xfrm>
          <a:custGeom>
            <a:avLst/>
            <a:gdLst>
              <a:gd name="T0" fmla="*/ 84 w 474"/>
              <a:gd name="T1" fmla="*/ 84 h 474"/>
              <a:gd name="T2" fmla="*/ 390 w 474"/>
              <a:gd name="T3" fmla="*/ 84 h 474"/>
              <a:gd name="T4" fmla="*/ 390 w 474"/>
              <a:gd name="T5" fmla="*/ 390 h 474"/>
              <a:gd name="T6" fmla="*/ 84 w 474"/>
              <a:gd name="T7" fmla="*/ 390 h 474"/>
              <a:gd name="T8" fmla="*/ 84 w 474"/>
              <a:gd name="T9" fmla="*/ 84 h 474"/>
            </a:gdLst>
            <a:ahLst/>
            <a:cxnLst>
              <a:cxn ang="0">
                <a:pos x="T0" y="T1"/>
              </a:cxn>
              <a:cxn ang="0">
                <a:pos x="T2" y="T3"/>
              </a:cxn>
              <a:cxn ang="0">
                <a:pos x="T4" y="T5"/>
              </a:cxn>
              <a:cxn ang="0">
                <a:pos x="T6" y="T7"/>
              </a:cxn>
              <a:cxn ang="0">
                <a:pos x="T8" y="T9"/>
              </a:cxn>
            </a:cxnLst>
            <a:rect l="0" t="0" r="r" b="b"/>
            <a:pathLst>
              <a:path w="474" h="474">
                <a:moveTo>
                  <a:pt x="84" y="84"/>
                </a:moveTo>
                <a:cubicBezTo>
                  <a:pt x="168" y="0"/>
                  <a:pt x="305" y="0"/>
                  <a:pt x="390" y="84"/>
                </a:cubicBezTo>
                <a:cubicBezTo>
                  <a:pt x="474" y="169"/>
                  <a:pt x="474" y="306"/>
                  <a:pt x="390" y="390"/>
                </a:cubicBezTo>
                <a:cubicBezTo>
                  <a:pt x="305" y="474"/>
                  <a:pt x="168" y="474"/>
                  <a:pt x="84" y="390"/>
                </a:cubicBezTo>
                <a:cubicBezTo>
                  <a:pt x="0" y="306"/>
                  <a:pt x="0" y="169"/>
                  <a:pt x="84" y="84"/>
                </a:cubicBezTo>
                <a:close/>
              </a:path>
            </a:pathLst>
          </a:custGeom>
          <a:solidFill>
            <a:schemeClr val="accent3"/>
          </a:solidFill>
          <a:ln w="58738" cap="flat">
            <a:solidFill>
              <a:schemeClr val="accent1">
                <a:lumMod val="20000"/>
                <a:lumOff val="80000"/>
              </a:schemeClr>
            </a:solidFill>
            <a:prstDash val="solid"/>
            <a:miter lim="800000"/>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5" name="文本框 28">
            <a:extLst>
              <a:ext uri="{FF2B5EF4-FFF2-40B4-BE49-F238E27FC236}">
                <a16:creationId xmlns:a16="http://schemas.microsoft.com/office/drawing/2014/main" id="{A97BD621-F492-4FC5-877F-89BB69676E3F}"/>
              </a:ext>
            </a:extLst>
          </p:cNvPr>
          <p:cNvSpPr txBox="1"/>
          <p:nvPr/>
        </p:nvSpPr>
        <p:spPr>
          <a:xfrm flipH="1">
            <a:off x="4307201" y="1811036"/>
            <a:ext cx="216094" cy="212114"/>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1</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36" name="直接连接符 35">
            <a:extLst>
              <a:ext uri="{FF2B5EF4-FFF2-40B4-BE49-F238E27FC236}">
                <a16:creationId xmlns:a16="http://schemas.microsoft.com/office/drawing/2014/main" id="{ED4EC85F-1F56-4542-B285-555E5A34CE41}"/>
              </a:ext>
            </a:extLst>
          </p:cNvPr>
          <p:cNvCxnSpPr>
            <a:cxnSpLocks/>
          </p:cNvCxnSpPr>
          <p:nvPr/>
        </p:nvCxnSpPr>
        <p:spPr>
          <a:xfrm>
            <a:off x="3693153" y="1927376"/>
            <a:ext cx="0" cy="1075894"/>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接箭头连接符 36">
            <a:extLst>
              <a:ext uri="{FF2B5EF4-FFF2-40B4-BE49-F238E27FC236}">
                <a16:creationId xmlns:a16="http://schemas.microsoft.com/office/drawing/2014/main" id="{793F725A-1935-4E46-AD9B-53733DDBEE9F}"/>
              </a:ext>
            </a:extLst>
          </p:cNvPr>
          <p:cNvCxnSpPr/>
          <p:nvPr/>
        </p:nvCxnSpPr>
        <p:spPr>
          <a:xfrm>
            <a:off x="3693153" y="1917093"/>
            <a:ext cx="360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a:extLst>
              <a:ext uri="{FF2B5EF4-FFF2-40B4-BE49-F238E27FC236}">
                <a16:creationId xmlns:a16="http://schemas.microsoft.com/office/drawing/2014/main" id="{AE5FB239-841C-4F0A-8071-41BD3D4BE592}"/>
              </a:ext>
            </a:extLst>
          </p:cNvPr>
          <p:cNvCxnSpPr/>
          <p:nvPr/>
        </p:nvCxnSpPr>
        <p:spPr>
          <a:xfrm>
            <a:off x="3693153" y="3015165"/>
            <a:ext cx="360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71154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AD7D4813-F17D-4602-AD46-0260F64A76F4}"/>
              </a:ext>
            </a:extLst>
          </p:cNvPr>
          <p:cNvSpPr/>
          <p:nvPr/>
        </p:nvSpPr>
        <p:spPr>
          <a:xfrm>
            <a:off x="1511660" y="1526447"/>
            <a:ext cx="6120680" cy="3285760"/>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焦虑及其理论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60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二、焦虑的有关理论</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2843808" y="521031"/>
            <a:ext cx="63001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8" name="Group 24">
            <a:extLst>
              <a:ext uri="{FF2B5EF4-FFF2-40B4-BE49-F238E27FC236}">
                <a16:creationId xmlns:a16="http://schemas.microsoft.com/office/drawing/2014/main" id="{9C131E56-CE0F-4D38-BAFC-99AB67D1974F}"/>
              </a:ext>
            </a:extLst>
          </p:cNvPr>
          <p:cNvGrpSpPr/>
          <p:nvPr/>
        </p:nvGrpSpPr>
        <p:grpSpPr>
          <a:xfrm>
            <a:off x="2817146" y="1203598"/>
            <a:ext cx="3509708" cy="645699"/>
            <a:chOff x="2952560" y="1708610"/>
            <a:chExt cx="1976360" cy="546100"/>
          </a:xfrm>
        </p:grpSpPr>
        <p:sp>
          <p:nvSpPr>
            <p:cNvPr id="41" name="Rectangle 16">
              <a:extLst>
                <a:ext uri="{FF2B5EF4-FFF2-40B4-BE49-F238E27FC236}">
                  <a16:creationId xmlns:a16="http://schemas.microsoft.com/office/drawing/2014/main" id="{BAB1AD9B-D3C3-4AA2-9E93-9283CD0B6C59}"/>
                </a:ext>
              </a:extLst>
            </p:cNvPr>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2" name="Freeform: Shape 17">
              <a:extLst>
                <a:ext uri="{FF2B5EF4-FFF2-40B4-BE49-F238E27FC236}">
                  <a16:creationId xmlns:a16="http://schemas.microsoft.com/office/drawing/2014/main" id="{74EE24C6-074A-4CCE-A90F-D0D64D8C0CEA}"/>
                </a:ext>
              </a:extLst>
            </p:cNvPr>
            <p:cNvSpPr>
              <a:spLocks/>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Freeform: Shape 18">
              <a:extLst>
                <a:ext uri="{FF2B5EF4-FFF2-40B4-BE49-F238E27FC236}">
                  <a16:creationId xmlns:a16="http://schemas.microsoft.com/office/drawing/2014/main" id="{A04EE6F5-FE35-432D-89D5-0C17CCEE6BAC}"/>
                </a:ext>
              </a:extLst>
            </p:cNvPr>
            <p:cNvSpPr>
              <a:spLocks/>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Freeform: Shape 19">
              <a:extLst>
                <a:ext uri="{FF2B5EF4-FFF2-40B4-BE49-F238E27FC236}">
                  <a16:creationId xmlns:a16="http://schemas.microsoft.com/office/drawing/2014/main" id="{001DDFAE-FF35-4D92-9C71-FB61B38F3CD9}"/>
                </a:ext>
              </a:extLst>
            </p:cNvPr>
            <p:cNvSpPr>
              <a:spLocks/>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Freeform: Shape 20">
              <a:extLst>
                <a:ext uri="{FF2B5EF4-FFF2-40B4-BE49-F238E27FC236}">
                  <a16:creationId xmlns:a16="http://schemas.microsoft.com/office/drawing/2014/main" id="{D0E44DD7-F81C-4CF3-AE9B-2694E1DA344F}"/>
                </a:ext>
              </a:extLst>
            </p:cNvPr>
            <p:cNvSpPr>
              <a:spLocks/>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Freeform: Shape 21">
              <a:extLst>
                <a:ext uri="{FF2B5EF4-FFF2-40B4-BE49-F238E27FC236}">
                  <a16:creationId xmlns:a16="http://schemas.microsoft.com/office/drawing/2014/main" id="{58900DD2-9D82-4E09-BAAC-B15BC95EC651}"/>
                </a:ext>
              </a:extLst>
            </p:cNvPr>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rmAutofit/>
            </a:bodyPr>
            <a:lstStyle/>
            <a:p>
              <a:pPr algn="ctr"/>
              <a:r>
                <a:rPr lang="zh-CN" altLang="en-US" sz="1600" b="1" dirty="0"/>
                <a:t>精神分析的观点</a:t>
              </a:r>
            </a:p>
          </p:txBody>
        </p:sp>
      </p:grpSp>
      <p:sp>
        <p:nvSpPr>
          <p:cNvPr id="47" name="文本框 46">
            <a:extLst>
              <a:ext uri="{FF2B5EF4-FFF2-40B4-BE49-F238E27FC236}">
                <a16:creationId xmlns:a16="http://schemas.microsoft.com/office/drawing/2014/main" id="{A9907AC9-9303-4D82-BD40-BD85CA3E1B10}"/>
              </a:ext>
            </a:extLst>
          </p:cNvPr>
          <p:cNvSpPr txBox="1"/>
          <p:nvPr/>
        </p:nvSpPr>
        <p:spPr>
          <a:xfrm>
            <a:off x="1619672" y="1851670"/>
            <a:ext cx="5976664" cy="3089757"/>
          </a:xfrm>
          <a:prstGeom prst="rect">
            <a:avLst/>
          </a:prstGeom>
          <a:noFill/>
        </p:spPr>
        <p:txBody>
          <a:bodyPr wrap="square">
            <a:spAutoFit/>
          </a:bodyPr>
          <a:lstStyle/>
          <a:p>
            <a:pPr>
              <a:lnSpc>
                <a:spcPts val="1800"/>
              </a:lnSpc>
            </a:pPr>
            <a:r>
              <a:rPr lang="zh-CN" altLang="en-US" sz="1100" b="1" dirty="0">
                <a:solidFill>
                  <a:schemeClr val="tx1">
                    <a:lumMod val="50000"/>
                    <a:lumOff val="50000"/>
                  </a:schemeClr>
                </a:solidFill>
              </a:rPr>
              <a:t>弗洛伊德（Ｓ．Ｆｒｅｕｄ）</a:t>
            </a:r>
            <a:r>
              <a:rPr lang="en-US" altLang="zh-CN" sz="1100" b="1" dirty="0">
                <a:solidFill>
                  <a:schemeClr val="tx1">
                    <a:lumMod val="50000"/>
                    <a:lumOff val="50000"/>
                  </a:schemeClr>
                </a:solidFill>
              </a:rPr>
              <a:t>:</a:t>
            </a:r>
          </a:p>
          <a:p>
            <a:pPr>
              <a:lnSpc>
                <a:spcPts val="1800"/>
              </a:lnSpc>
            </a:pPr>
            <a:r>
              <a:rPr lang="zh-CN" altLang="en-US" sz="1100" dirty="0">
                <a:solidFill>
                  <a:schemeClr val="tx1">
                    <a:lumMod val="50000"/>
                    <a:lumOff val="50000"/>
                  </a:schemeClr>
                </a:solidFill>
              </a:rPr>
              <a:t>早期焦虑理论</a:t>
            </a:r>
            <a:r>
              <a:rPr lang="en-US" altLang="zh-CN" sz="1100" dirty="0">
                <a:solidFill>
                  <a:schemeClr val="tx1">
                    <a:lumMod val="50000"/>
                    <a:lumOff val="50000"/>
                  </a:schemeClr>
                </a:solidFill>
              </a:rPr>
              <a:t>——</a:t>
            </a:r>
            <a:r>
              <a:rPr lang="zh-CN" altLang="en-US" sz="1100" dirty="0">
                <a:solidFill>
                  <a:schemeClr val="tx1">
                    <a:lumMod val="50000"/>
                    <a:lumOff val="50000"/>
                  </a:schemeClr>
                </a:solidFill>
              </a:rPr>
              <a:t>焦虑是由被压抑的力比多转化而来的， 本我是焦虑的根源；</a:t>
            </a:r>
            <a:endParaRPr lang="en-US" altLang="zh-CN" sz="1100" dirty="0">
              <a:solidFill>
                <a:schemeClr val="tx1">
                  <a:lumMod val="50000"/>
                  <a:lumOff val="50000"/>
                </a:schemeClr>
              </a:solidFill>
            </a:endParaRPr>
          </a:p>
          <a:p>
            <a:pPr>
              <a:lnSpc>
                <a:spcPts val="1800"/>
              </a:lnSpc>
            </a:pPr>
            <a:r>
              <a:rPr lang="zh-CN" altLang="en-US" sz="1100" dirty="0">
                <a:solidFill>
                  <a:schemeClr val="tx1">
                    <a:lumMod val="50000"/>
                    <a:lumOff val="50000"/>
                  </a:schemeClr>
                </a:solidFill>
              </a:rPr>
              <a:t>后期焦虑理论</a:t>
            </a:r>
            <a:r>
              <a:rPr lang="en-US" altLang="zh-CN" sz="1100" dirty="0">
                <a:solidFill>
                  <a:schemeClr val="tx1">
                    <a:lumMod val="50000"/>
                    <a:lumOff val="50000"/>
                  </a:schemeClr>
                </a:solidFill>
              </a:rPr>
              <a:t>——</a:t>
            </a:r>
            <a:r>
              <a:rPr lang="zh-CN" altLang="en-US" sz="1100" dirty="0">
                <a:solidFill>
                  <a:schemeClr val="tx1">
                    <a:lumMod val="50000"/>
                    <a:lumOff val="50000"/>
                  </a:schemeClr>
                </a:solidFill>
              </a:rPr>
              <a:t>认为焦虑的根源不在本我，而在自我，只有自我才能产生并感受焦虑。</a:t>
            </a:r>
            <a:endParaRPr lang="en-US" altLang="zh-CN" sz="1100" dirty="0">
              <a:solidFill>
                <a:schemeClr val="tx1">
                  <a:lumMod val="50000"/>
                  <a:lumOff val="50000"/>
                </a:schemeClr>
              </a:solidFill>
            </a:endParaRPr>
          </a:p>
          <a:p>
            <a:pPr>
              <a:lnSpc>
                <a:spcPts val="1800"/>
              </a:lnSpc>
            </a:pPr>
            <a:r>
              <a:rPr lang="zh-CN" altLang="en-US" sz="1100" b="1" dirty="0">
                <a:solidFill>
                  <a:schemeClr val="tx1">
                    <a:lumMod val="50000"/>
                    <a:lumOff val="50000"/>
                  </a:schemeClr>
                </a:solidFill>
              </a:rPr>
              <a:t>霍妮（Ｋ．Ｄ．Ｈｏｒｎｅ ｙ）</a:t>
            </a:r>
            <a:r>
              <a:rPr lang="en-US" altLang="zh-CN" sz="1100" b="1" dirty="0">
                <a:solidFill>
                  <a:schemeClr val="tx1">
                    <a:lumMod val="50000"/>
                    <a:lumOff val="50000"/>
                  </a:schemeClr>
                </a:solidFill>
              </a:rPr>
              <a:t>:</a:t>
            </a:r>
          </a:p>
          <a:p>
            <a:pPr>
              <a:lnSpc>
                <a:spcPts val="1800"/>
              </a:lnSpc>
            </a:pPr>
            <a:r>
              <a:rPr lang="zh-CN" altLang="en-US" sz="1100" dirty="0">
                <a:solidFill>
                  <a:schemeClr val="tx1">
                    <a:lumMod val="50000"/>
                    <a:lumOff val="50000"/>
                  </a:schemeClr>
                </a:solidFill>
              </a:rPr>
              <a:t>把环境的作用提高到首要地位，强调应从宏观的社会文化环境和微观的个体环境中去追寻 焦虑的根源。</a:t>
            </a:r>
            <a:endParaRPr lang="en-US" altLang="zh-CN" sz="1100" dirty="0">
              <a:solidFill>
                <a:schemeClr val="tx1">
                  <a:lumMod val="50000"/>
                  <a:lumOff val="50000"/>
                </a:schemeClr>
              </a:solidFill>
            </a:endParaRPr>
          </a:p>
          <a:p>
            <a:pPr>
              <a:lnSpc>
                <a:spcPts val="1800"/>
              </a:lnSpc>
            </a:pPr>
            <a:r>
              <a:rPr lang="zh-CN" altLang="en-US" sz="1100" b="1" dirty="0">
                <a:solidFill>
                  <a:schemeClr val="tx1">
                    <a:lumMod val="50000"/>
                    <a:lumOff val="50000"/>
                  </a:schemeClr>
                </a:solidFill>
              </a:rPr>
              <a:t>沙利文（Ｈ．Ｓ．Ｓｕｉｌｉｖａｎ）：</a:t>
            </a:r>
            <a:endParaRPr lang="en-US" altLang="zh-CN" sz="1100" b="1" dirty="0">
              <a:solidFill>
                <a:schemeClr val="tx1">
                  <a:lumMod val="50000"/>
                  <a:lumOff val="50000"/>
                </a:schemeClr>
              </a:solidFill>
            </a:endParaRPr>
          </a:p>
          <a:p>
            <a:pPr>
              <a:lnSpc>
                <a:spcPts val="1800"/>
              </a:lnSpc>
            </a:pPr>
            <a:r>
              <a:rPr lang="zh-CN" altLang="en-US" sz="1100" dirty="0">
                <a:solidFill>
                  <a:schemeClr val="tx1">
                    <a:lumMod val="50000"/>
                    <a:lumOff val="50000"/>
                  </a:schemeClr>
                </a:solidFill>
              </a:rPr>
              <a:t>焦虑是人际关系分裂的表现，随着个体自尊的发展，焦虑也必然与自尊有关， 自尊在焦虑发生过程中起着核心作用。</a:t>
            </a:r>
            <a:endParaRPr lang="en-US" altLang="zh-CN" sz="1100" dirty="0">
              <a:solidFill>
                <a:schemeClr val="tx1">
                  <a:lumMod val="50000"/>
                  <a:lumOff val="50000"/>
                </a:schemeClr>
              </a:solidFill>
            </a:endParaRPr>
          </a:p>
          <a:p>
            <a:pPr>
              <a:lnSpc>
                <a:spcPts val="1800"/>
              </a:lnSpc>
            </a:pPr>
            <a:r>
              <a:rPr lang="zh-CN" altLang="en-US" sz="1100" b="1" dirty="0">
                <a:solidFill>
                  <a:schemeClr val="tx1">
                    <a:lumMod val="50000"/>
                    <a:lumOff val="50000"/>
                  </a:schemeClr>
                </a:solidFill>
              </a:rPr>
              <a:t>雅各布森（Ｅ．Ｊａｃｏｂｓｏｎ）：</a:t>
            </a:r>
            <a:endParaRPr lang="en-US" altLang="zh-CN" sz="1100" b="1" dirty="0">
              <a:solidFill>
                <a:schemeClr val="tx1">
                  <a:lumMod val="50000"/>
                  <a:lumOff val="50000"/>
                </a:schemeClr>
              </a:solidFill>
            </a:endParaRPr>
          </a:p>
          <a:p>
            <a:pPr>
              <a:lnSpc>
                <a:spcPts val="1800"/>
              </a:lnSpc>
            </a:pPr>
            <a:r>
              <a:rPr lang="zh-CN" altLang="en-US" sz="1100" dirty="0">
                <a:solidFill>
                  <a:schemeClr val="tx1">
                    <a:lumMod val="50000"/>
                    <a:lumOff val="50000"/>
                  </a:schemeClr>
                </a:solidFill>
              </a:rPr>
              <a:t>焦虑是由自我和本我之间的张力所引起 的，即是当自我被迫通过非选择性释放途径释放多余能量时产生的一种情绪。</a:t>
            </a:r>
            <a:endParaRPr lang="en-US" altLang="zh-CN" sz="1100" dirty="0">
              <a:solidFill>
                <a:schemeClr val="tx1">
                  <a:lumMod val="50000"/>
                  <a:lumOff val="50000"/>
                </a:schemeClr>
              </a:solidFill>
            </a:endParaRPr>
          </a:p>
          <a:p>
            <a:pPr>
              <a:lnSpc>
                <a:spcPts val="2000"/>
              </a:lnSpc>
            </a:pPr>
            <a:endParaRPr lang="zh-CN" altLang="en-US" sz="1200" dirty="0"/>
          </a:p>
        </p:txBody>
      </p:sp>
    </p:spTree>
    <p:extLst>
      <p:ext uri="{BB962C8B-B14F-4D97-AF65-F5344CB8AC3E}">
        <p14:creationId xmlns:p14="http://schemas.microsoft.com/office/powerpoint/2010/main" val="90535769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AD7D4813-F17D-4602-AD46-0260F64A76F4}"/>
              </a:ext>
            </a:extLst>
          </p:cNvPr>
          <p:cNvSpPr/>
          <p:nvPr/>
        </p:nvSpPr>
        <p:spPr>
          <a:xfrm>
            <a:off x="1511660" y="2153002"/>
            <a:ext cx="6120680" cy="959692"/>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焦虑及其理论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60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二、焦虑的有关理论</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2843808" y="521031"/>
            <a:ext cx="63001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8" name="Group 24">
            <a:extLst>
              <a:ext uri="{FF2B5EF4-FFF2-40B4-BE49-F238E27FC236}">
                <a16:creationId xmlns:a16="http://schemas.microsoft.com/office/drawing/2014/main" id="{9C131E56-CE0F-4D38-BAFC-99AB67D1974F}"/>
              </a:ext>
            </a:extLst>
          </p:cNvPr>
          <p:cNvGrpSpPr/>
          <p:nvPr/>
        </p:nvGrpSpPr>
        <p:grpSpPr>
          <a:xfrm>
            <a:off x="2817146" y="1830152"/>
            <a:ext cx="3509708" cy="645699"/>
            <a:chOff x="2952560" y="1708610"/>
            <a:chExt cx="1976360" cy="546100"/>
          </a:xfrm>
        </p:grpSpPr>
        <p:sp>
          <p:nvSpPr>
            <p:cNvPr id="41" name="Rectangle 16">
              <a:extLst>
                <a:ext uri="{FF2B5EF4-FFF2-40B4-BE49-F238E27FC236}">
                  <a16:creationId xmlns:a16="http://schemas.microsoft.com/office/drawing/2014/main" id="{BAB1AD9B-D3C3-4AA2-9E93-9283CD0B6C59}"/>
                </a:ext>
              </a:extLst>
            </p:cNvPr>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42" name="Freeform: Shape 17">
              <a:extLst>
                <a:ext uri="{FF2B5EF4-FFF2-40B4-BE49-F238E27FC236}">
                  <a16:creationId xmlns:a16="http://schemas.microsoft.com/office/drawing/2014/main" id="{74EE24C6-074A-4CCE-A90F-D0D64D8C0CEA}"/>
                </a:ext>
              </a:extLst>
            </p:cNvPr>
            <p:cNvSpPr>
              <a:spLocks/>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Freeform: Shape 18">
              <a:extLst>
                <a:ext uri="{FF2B5EF4-FFF2-40B4-BE49-F238E27FC236}">
                  <a16:creationId xmlns:a16="http://schemas.microsoft.com/office/drawing/2014/main" id="{A04EE6F5-FE35-432D-89D5-0C17CCEE6BAC}"/>
                </a:ext>
              </a:extLst>
            </p:cNvPr>
            <p:cNvSpPr>
              <a:spLocks/>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Freeform: Shape 19">
              <a:extLst>
                <a:ext uri="{FF2B5EF4-FFF2-40B4-BE49-F238E27FC236}">
                  <a16:creationId xmlns:a16="http://schemas.microsoft.com/office/drawing/2014/main" id="{001DDFAE-FF35-4D92-9C71-FB61B38F3CD9}"/>
                </a:ext>
              </a:extLst>
            </p:cNvPr>
            <p:cNvSpPr>
              <a:spLocks/>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Freeform: Shape 20">
              <a:extLst>
                <a:ext uri="{FF2B5EF4-FFF2-40B4-BE49-F238E27FC236}">
                  <a16:creationId xmlns:a16="http://schemas.microsoft.com/office/drawing/2014/main" id="{D0E44DD7-F81C-4CF3-AE9B-2694E1DA344F}"/>
                </a:ext>
              </a:extLst>
            </p:cNvPr>
            <p:cNvSpPr>
              <a:spLocks/>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Freeform: Shape 21">
              <a:extLst>
                <a:ext uri="{FF2B5EF4-FFF2-40B4-BE49-F238E27FC236}">
                  <a16:creationId xmlns:a16="http://schemas.microsoft.com/office/drawing/2014/main" id="{58900DD2-9D82-4E09-BAAC-B15BC95EC651}"/>
                </a:ext>
              </a:extLst>
            </p:cNvPr>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rmAutofit/>
            </a:bodyPr>
            <a:lstStyle/>
            <a:p>
              <a:pPr algn="ctr"/>
              <a:r>
                <a:rPr lang="zh-CN" altLang="en-US" sz="1600" b="1" dirty="0"/>
                <a:t>行为主义的观点</a:t>
              </a:r>
            </a:p>
          </p:txBody>
        </p:sp>
      </p:grpSp>
      <p:sp>
        <p:nvSpPr>
          <p:cNvPr id="17" name="文本框 16">
            <a:extLst>
              <a:ext uri="{FF2B5EF4-FFF2-40B4-BE49-F238E27FC236}">
                <a16:creationId xmlns:a16="http://schemas.microsoft.com/office/drawing/2014/main" id="{0634B016-9AF9-40AB-94FB-144BF72B112A}"/>
              </a:ext>
            </a:extLst>
          </p:cNvPr>
          <p:cNvSpPr txBox="1"/>
          <p:nvPr/>
        </p:nvSpPr>
        <p:spPr>
          <a:xfrm>
            <a:off x="1738046" y="2578621"/>
            <a:ext cx="5714274" cy="327013"/>
          </a:xfrm>
          <a:prstGeom prst="rect">
            <a:avLst/>
          </a:prstGeom>
          <a:noFill/>
        </p:spPr>
        <p:txBody>
          <a:bodyPr wrap="square">
            <a:spAutoFit/>
          </a:bodyPr>
          <a:lstStyle/>
          <a:p>
            <a:pPr>
              <a:lnSpc>
                <a:spcPts val="2000"/>
              </a:lnSpc>
            </a:pPr>
            <a:r>
              <a:rPr lang="zh-CN" altLang="en-US" sz="1400" dirty="0">
                <a:solidFill>
                  <a:schemeClr val="tx1">
                    <a:lumMod val="50000"/>
                    <a:lumOff val="50000"/>
                  </a:schemeClr>
                </a:solidFill>
              </a:rPr>
              <a:t>行为主义认为，人的焦虑起源于过去失败经验形成的条件反射。</a:t>
            </a:r>
          </a:p>
        </p:txBody>
      </p:sp>
    </p:spTree>
    <p:extLst>
      <p:ext uri="{BB962C8B-B14F-4D97-AF65-F5344CB8AC3E}">
        <p14:creationId xmlns:p14="http://schemas.microsoft.com/office/powerpoint/2010/main" val="236132077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焦虑及其理论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68601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二、焦虑的有关理论</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2843808" y="521031"/>
            <a:ext cx="63001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8" name="矩形 17">
            <a:extLst>
              <a:ext uri="{FF2B5EF4-FFF2-40B4-BE49-F238E27FC236}">
                <a16:creationId xmlns:a16="http://schemas.microsoft.com/office/drawing/2014/main" id="{1FCCBCDF-B200-4A05-8672-93F6FAACFC15}"/>
              </a:ext>
            </a:extLst>
          </p:cNvPr>
          <p:cNvSpPr/>
          <p:nvPr/>
        </p:nvSpPr>
        <p:spPr>
          <a:xfrm>
            <a:off x="1511660" y="2139702"/>
            <a:ext cx="6120680" cy="1112014"/>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Group 24">
            <a:extLst>
              <a:ext uri="{FF2B5EF4-FFF2-40B4-BE49-F238E27FC236}">
                <a16:creationId xmlns:a16="http://schemas.microsoft.com/office/drawing/2014/main" id="{CD3AA883-ACF9-44A2-A4A9-3DB2BA2C9A35}"/>
              </a:ext>
            </a:extLst>
          </p:cNvPr>
          <p:cNvGrpSpPr/>
          <p:nvPr/>
        </p:nvGrpSpPr>
        <p:grpSpPr>
          <a:xfrm>
            <a:off x="2817146" y="1816852"/>
            <a:ext cx="3509708" cy="645699"/>
            <a:chOff x="2952560" y="1708610"/>
            <a:chExt cx="1976360" cy="546100"/>
          </a:xfrm>
        </p:grpSpPr>
        <p:sp>
          <p:nvSpPr>
            <p:cNvPr id="20" name="Rectangle 16">
              <a:extLst>
                <a:ext uri="{FF2B5EF4-FFF2-40B4-BE49-F238E27FC236}">
                  <a16:creationId xmlns:a16="http://schemas.microsoft.com/office/drawing/2014/main" id="{37BF23BC-EAAC-4DD6-BFFD-82AAA515D914}"/>
                </a:ext>
              </a:extLst>
            </p:cNvPr>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1" name="Freeform: Shape 17">
              <a:extLst>
                <a:ext uri="{FF2B5EF4-FFF2-40B4-BE49-F238E27FC236}">
                  <a16:creationId xmlns:a16="http://schemas.microsoft.com/office/drawing/2014/main" id="{929DCB39-4387-4F8E-BEEF-3FB8D85B5925}"/>
                </a:ext>
              </a:extLst>
            </p:cNvPr>
            <p:cNvSpPr>
              <a:spLocks/>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18">
              <a:extLst>
                <a:ext uri="{FF2B5EF4-FFF2-40B4-BE49-F238E27FC236}">
                  <a16:creationId xmlns:a16="http://schemas.microsoft.com/office/drawing/2014/main" id="{759CB015-9F27-453C-A4EC-F32D2BD5594D}"/>
                </a:ext>
              </a:extLst>
            </p:cNvPr>
            <p:cNvSpPr>
              <a:spLocks/>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 name="Freeform: Shape 19">
              <a:extLst>
                <a:ext uri="{FF2B5EF4-FFF2-40B4-BE49-F238E27FC236}">
                  <a16:creationId xmlns:a16="http://schemas.microsoft.com/office/drawing/2014/main" id="{9FCEAC0E-C585-442A-9987-B2C6A5118449}"/>
                </a:ext>
              </a:extLst>
            </p:cNvPr>
            <p:cNvSpPr>
              <a:spLocks/>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 name="Freeform: Shape 20">
              <a:extLst>
                <a:ext uri="{FF2B5EF4-FFF2-40B4-BE49-F238E27FC236}">
                  <a16:creationId xmlns:a16="http://schemas.microsoft.com/office/drawing/2014/main" id="{75B06C39-7A9F-4957-AF85-5F39911401EE}"/>
                </a:ext>
              </a:extLst>
            </p:cNvPr>
            <p:cNvSpPr>
              <a:spLocks/>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 name="Freeform: Shape 21">
              <a:extLst>
                <a:ext uri="{FF2B5EF4-FFF2-40B4-BE49-F238E27FC236}">
                  <a16:creationId xmlns:a16="http://schemas.microsoft.com/office/drawing/2014/main" id="{6D25ABC1-E6C6-4881-A5DF-1526C23BB7B0}"/>
                </a:ext>
              </a:extLst>
            </p:cNvPr>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rmAutofit/>
            </a:bodyPr>
            <a:lstStyle/>
            <a:p>
              <a:pPr algn="ctr"/>
              <a:r>
                <a:rPr lang="zh-CN" altLang="en-US" sz="1600" b="1" dirty="0"/>
                <a:t>人本主义的观点</a:t>
              </a:r>
            </a:p>
          </p:txBody>
        </p:sp>
      </p:grpSp>
      <p:sp>
        <p:nvSpPr>
          <p:cNvPr id="26" name="文本框 25">
            <a:extLst>
              <a:ext uri="{FF2B5EF4-FFF2-40B4-BE49-F238E27FC236}">
                <a16:creationId xmlns:a16="http://schemas.microsoft.com/office/drawing/2014/main" id="{235FAAA1-6984-4424-A251-3E24CCA74239}"/>
              </a:ext>
            </a:extLst>
          </p:cNvPr>
          <p:cNvSpPr txBox="1"/>
          <p:nvPr/>
        </p:nvSpPr>
        <p:spPr>
          <a:xfrm>
            <a:off x="1738046" y="2565321"/>
            <a:ext cx="5714274" cy="583493"/>
          </a:xfrm>
          <a:prstGeom prst="rect">
            <a:avLst/>
          </a:prstGeom>
          <a:noFill/>
        </p:spPr>
        <p:txBody>
          <a:bodyPr wrap="square">
            <a:spAutoFit/>
          </a:bodyPr>
          <a:lstStyle/>
          <a:p>
            <a:pPr>
              <a:lnSpc>
                <a:spcPts val="2000"/>
              </a:lnSpc>
            </a:pPr>
            <a:r>
              <a:rPr lang="zh-CN" altLang="en-US" sz="1400" dirty="0">
                <a:solidFill>
                  <a:schemeClr val="tx1">
                    <a:lumMod val="50000"/>
                    <a:lumOff val="50000"/>
                  </a:schemeClr>
                </a:solidFill>
              </a:rPr>
              <a:t>人本主义心理学家罗杰斯认为，一个人自我概念与自我期待之间的不一致最终将引发 焦虑。</a:t>
            </a:r>
          </a:p>
        </p:txBody>
      </p:sp>
    </p:spTree>
    <p:extLst>
      <p:ext uri="{BB962C8B-B14F-4D97-AF65-F5344CB8AC3E}">
        <p14:creationId xmlns:p14="http://schemas.microsoft.com/office/powerpoint/2010/main" val="188707295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第一PPT模板网-WWW.1PPT.COM"/>
  <p:tag name="ISPRING_SCORM_RATE_SLIDES" val="0"/>
  <p:tag name="ISPRING_SCORM_RATE_QUIZZES" val="0"/>
  <p:tag name="ISPRING_SCORM_PASSING_SCORE" val="0.000000"/>
  <p:tag name="ISPRING_ULTRA_SCORM_COURSE_ID" val="D0752931-FA41-460D-A5C9-20ABD289CA81"/>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G:\第十批待发作品\288117"/>
  <p:tag name="ISPRING_FIRST_PUBLISH" val="1"/>
</p:tagLst>
</file>

<file path=ppt/theme/theme1.xml><?xml version="1.0" encoding="utf-8"?>
<a:theme xmlns:a="http://schemas.openxmlformats.org/drawingml/2006/main" name="第一PPT，www.1ppt.com">
  <a:themeElements>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ppt/theme/themeOverride2.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docProps/app.xml><?xml version="1.0" encoding="utf-8"?>
<Properties xmlns="http://schemas.openxmlformats.org/officeDocument/2006/extended-properties" xmlns:vt="http://schemas.openxmlformats.org/officeDocument/2006/docPropsVTypes">
  <TotalTime>7142</TotalTime>
  <Words>1141</Words>
  <Application>Microsoft Office PowerPoint</Application>
  <PresentationFormat>全屏显示(16:9)</PresentationFormat>
  <Paragraphs>162</Paragraphs>
  <Slides>22</Slides>
  <Notes>22</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22</vt:i4>
      </vt:variant>
    </vt:vector>
  </HeadingPairs>
  <TitlesOfParts>
    <vt:vector size="27" baseType="lpstr">
      <vt:lpstr>微软雅黑</vt:lpstr>
      <vt:lpstr>印品黑体</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seafly</cp:lastModifiedBy>
  <cp:revision>1027</cp:revision>
  <dcterms:created xsi:type="dcterms:W3CDTF">2015-12-11T17:46:17Z</dcterms:created>
  <dcterms:modified xsi:type="dcterms:W3CDTF">2020-10-11T15:58:12Z</dcterms:modified>
</cp:coreProperties>
</file>