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59" r:id="rId2"/>
    <p:sldId id="466" r:id="rId3"/>
    <p:sldId id="468" r:id="rId4"/>
    <p:sldId id="470" r:id="rId5"/>
    <p:sldId id="322" r:id="rId6"/>
    <p:sldId id="471" r:id="rId7"/>
    <p:sldId id="472" r:id="rId8"/>
    <p:sldId id="488" r:id="rId9"/>
    <p:sldId id="489" r:id="rId10"/>
    <p:sldId id="474" r:id="rId11"/>
    <p:sldId id="475" r:id="rId12"/>
    <p:sldId id="439" r:id="rId13"/>
    <p:sldId id="476" r:id="rId14"/>
    <p:sldId id="477" r:id="rId15"/>
    <p:sldId id="478" r:id="rId16"/>
    <p:sldId id="479" r:id="rId17"/>
    <p:sldId id="462" r:id="rId18"/>
    <p:sldId id="480" r:id="rId19"/>
    <p:sldId id="481" r:id="rId20"/>
    <p:sldId id="482" r:id="rId21"/>
    <p:sldId id="483" r:id="rId22"/>
    <p:sldId id="484" r:id="rId23"/>
    <p:sldId id="485" r:id="rId24"/>
    <p:sldId id="491" r:id="rId25"/>
    <p:sldId id="486" r:id="rId26"/>
    <p:sldId id="490" r:id="rId27"/>
    <p:sldId id="487" r:id="rId28"/>
    <p:sldId id="492" r:id="rId29"/>
    <p:sldId id="493" r:id="rId30"/>
    <p:sldId id="494" r:id="rId31"/>
    <p:sldId id="495" r:id="rId32"/>
  </p:sldIdLst>
  <p:sldSz cx="9144000" cy="5143500" type="screen16x9"/>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DAB392"/>
    <a:srgbClr val="FDE5BF"/>
    <a:srgbClr val="76C8D2"/>
    <a:srgbClr val="D2A37C"/>
    <a:srgbClr val="C871A6"/>
    <a:srgbClr val="0581BE"/>
    <a:srgbClr val="061735"/>
    <a:srgbClr val="EDD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93492" autoAdjust="0"/>
  </p:normalViewPr>
  <p:slideViewPr>
    <p:cSldViewPr>
      <p:cViewPr varScale="1">
        <p:scale>
          <a:sx n="58" d="100"/>
          <a:sy n="58" d="100"/>
        </p:scale>
        <p:origin x="965"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2672036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2772004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286880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3205965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2346712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3774223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418408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4252531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2960641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1630571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4612041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2320689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704335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1189220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467699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39019602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856679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4238369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40799674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extLst>
      <p:ext uri="{BB962C8B-B14F-4D97-AF65-F5344CB8AC3E}">
        <p14:creationId xmlns:p14="http://schemas.microsoft.com/office/powerpoint/2010/main" val="118769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29</a:t>
            </a:fld>
            <a:endParaRPr lang="zh-CN" altLang="en-US"/>
          </a:p>
        </p:txBody>
      </p:sp>
    </p:spTree>
    <p:extLst>
      <p:ext uri="{BB962C8B-B14F-4D97-AF65-F5344CB8AC3E}">
        <p14:creationId xmlns:p14="http://schemas.microsoft.com/office/powerpoint/2010/main" val="2533074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4612041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30</a:t>
            </a:fld>
            <a:endParaRPr lang="zh-CN" altLang="en-US"/>
          </a:p>
        </p:txBody>
      </p:sp>
    </p:spTree>
    <p:extLst>
      <p:ext uri="{BB962C8B-B14F-4D97-AF65-F5344CB8AC3E}">
        <p14:creationId xmlns:p14="http://schemas.microsoft.com/office/powerpoint/2010/main" val="20302437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31</a:t>
            </a:fld>
            <a:endParaRPr lang="zh-CN" altLang="en-US"/>
          </a:p>
        </p:txBody>
      </p:sp>
    </p:spTree>
    <p:extLst>
      <p:ext uri="{BB962C8B-B14F-4D97-AF65-F5344CB8AC3E}">
        <p14:creationId xmlns:p14="http://schemas.microsoft.com/office/powerpoint/2010/main" val="310995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461204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569737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437939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237505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a:spLocks/>
          </p:cNvSpPr>
          <p:nvPr/>
        </p:nvSpPr>
        <p:spPr bwMode="auto">
          <a:xfrm>
            <a:off x="3149506" y="1474681"/>
            <a:ext cx="2823099" cy="2821948"/>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椭圆 53"/>
          <p:cNvSpPr>
            <a:spLocks/>
          </p:cNvSpPr>
          <p:nvPr/>
        </p:nvSpPr>
        <p:spPr bwMode="auto">
          <a:xfrm>
            <a:off x="3360330" y="1685507"/>
            <a:ext cx="2400874" cy="2399721"/>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56" name="组合 55"/>
          <p:cNvGrpSpPr/>
          <p:nvPr/>
        </p:nvGrpSpPr>
        <p:grpSpPr>
          <a:xfrm>
            <a:off x="3844194" y="2067694"/>
            <a:ext cx="1465985" cy="3072519"/>
            <a:chOff x="3844194" y="2139416"/>
            <a:chExt cx="1465985" cy="3072519"/>
          </a:xfrm>
        </p:grpSpPr>
        <p:grpSp>
          <p:nvGrpSpPr>
            <p:cNvPr id="5" name="组合 4"/>
            <p:cNvGrpSpPr/>
            <p:nvPr/>
          </p:nvGrpSpPr>
          <p:grpSpPr>
            <a:xfrm>
              <a:off x="3844194" y="2139416"/>
              <a:ext cx="1465985" cy="3072519"/>
              <a:chOff x="5101641" y="2822878"/>
              <a:chExt cx="1925269" cy="4035122"/>
            </a:xfrm>
          </p:grpSpPr>
          <p:sp>
            <p:nvSpPr>
              <p:cNvPr id="37" name="矩形 36"/>
              <p:cNvSpPr>
                <a:spLocks/>
              </p:cNvSpPr>
              <p:nvPr/>
            </p:nvSpPr>
            <p:spPr bwMode="auto">
              <a:xfrm>
                <a:off x="5928485" y="4683089"/>
                <a:ext cx="264772" cy="27158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6057088" y="5957776"/>
                <a:ext cx="685381" cy="621079"/>
              </a:xfrm>
              <a:custGeom>
                <a:avLst/>
                <a:gdLst>
                  <a:gd name="T0" fmla="*/ 383 w 383"/>
                  <a:gd name="T1" fmla="*/ 0 h 347"/>
                  <a:gd name="T2" fmla="*/ 200 w 383"/>
                  <a:gd name="T3" fmla="*/ 198 h 347"/>
                  <a:gd name="T4" fmla="*/ 200 w 383"/>
                  <a:gd name="T5" fmla="*/ 347 h 347"/>
                  <a:gd name="T6" fmla="*/ 0 w 383"/>
                  <a:gd name="T7" fmla="*/ 347 h 347"/>
                  <a:gd name="T8" fmla="*/ 0 w 383"/>
                  <a:gd name="T9" fmla="*/ 90 h 347"/>
                  <a:gd name="T10" fmla="*/ 383 w 383"/>
                  <a:gd name="T11" fmla="*/ 0 h 347"/>
                </a:gdLst>
                <a:ahLst/>
                <a:cxnLst>
                  <a:cxn ang="0">
                    <a:pos x="T0" y="T1"/>
                  </a:cxn>
                  <a:cxn ang="0">
                    <a:pos x="T2" y="T3"/>
                  </a:cxn>
                  <a:cxn ang="0">
                    <a:pos x="T4" y="T5"/>
                  </a:cxn>
                  <a:cxn ang="0">
                    <a:pos x="T6" y="T7"/>
                  </a:cxn>
                  <a:cxn ang="0">
                    <a:pos x="T8" y="T9"/>
                  </a:cxn>
                  <a:cxn ang="0">
                    <a:pos x="T10" y="T11"/>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矩形 38"/>
              <p:cNvSpPr>
                <a:spLocks/>
              </p:cNvSpPr>
              <p:nvPr/>
            </p:nvSpPr>
            <p:spPr bwMode="auto">
              <a:xfrm>
                <a:off x="5792317" y="4919114"/>
                <a:ext cx="543917" cy="1165752"/>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6039689" y="4904741"/>
                <a:ext cx="731527" cy="482641"/>
              </a:xfrm>
              <a:custGeom>
                <a:avLst/>
                <a:gdLst>
                  <a:gd name="T0" fmla="*/ 395 w 409"/>
                  <a:gd name="T1" fmla="*/ 56 h 270"/>
                  <a:gd name="T2" fmla="*/ 353 w 409"/>
                  <a:gd name="T3" fmla="*/ 150 h 270"/>
                  <a:gd name="T4" fmla="*/ 108 w 409"/>
                  <a:gd name="T5" fmla="*/ 256 h 270"/>
                  <a:gd name="T6" fmla="*/ 15 w 409"/>
                  <a:gd name="T7" fmla="*/ 213 h 270"/>
                  <a:gd name="T8" fmla="*/ 15 w 409"/>
                  <a:gd name="T9" fmla="*/ 213 h 270"/>
                  <a:gd name="T10" fmla="*/ 57 w 409"/>
                  <a:gd name="T11" fmla="*/ 119 h 270"/>
                  <a:gd name="T12" fmla="*/ 302 w 409"/>
                  <a:gd name="T13" fmla="*/ 14 h 270"/>
                  <a:gd name="T14" fmla="*/ 395 w 409"/>
                  <a:gd name="T15" fmla="*/ 56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6079027" y="5136983"/>
                <a:ext cx="161133" cy="225434"/>
              </a:xfrm>
              <a:custGeom>
                <a:avLst/>
                <a:gdLst>
                  <a:gd name="T0" fmla="*/ 12 w 90"/>
                  <a:gd name="T1" fmla="*/ 78 h 126"/>
                  <a:gd name="T2" fmla="*/ 47 w 90"/>
                  <a:gd name="T3" fmla="*/ 0 h 126"/>
                  <a:gd name="T4" fmla="*/ 90 w 90"/>
                  <a:gd name="T5" fmla="*/ 114 h 126"/>
                  <a:gd name="T6" fmla="*/ 12 w 90"/>
                  <a:gd name="T7" fmla="*/ 78 h 126"/>
                </a:gdLst>
                <a:ahLst/>
                <a:cxnLst>
                  <a:cxn ang="0">
                    <a:pos x="T0" y="T1"/>
                  </a:cxn>
                  <a:cxn ang="0">
                    <a:pos x="T2" y="T3"/>
                  </a:cxn>
                  <a:cxn ang="0">
                    <a:pos x="T4" y="T5"/>
                  </a:cxn>
                  <a:cxn ang="0">
                    <a:pos x="T6" y="T7"/>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6057088" y="5180103"/>
                <a:ext cx="732283" cy="484911"/>
              </a:xfrm>
              <a:custGeom>
                <a:avLst/>
                <a:gdLst>
                  <a:gd name="T0" fmla="*/ 395 w 409"/>
                  <a:gd name="T1" fmla="*/ 57 h 271"/>
                  <a:gd name="T2" fmla="*/ 352 w 409"/>
                  <a:gd name="T3" fmla="*/ 151 h 271"/>
                  <a:gd name="T4" fmla="*/ 108 w 409"/>
                  <a:gd name="T5" fmla="*/ 256 h 271"/>
                  <a:gd name="T6" fmla="*/ 14 w 409"/>
                  <a:gd name="T7" fmla="*/ 214 h 271"/>
                  <a:gd name="T8" fmla="*/ 14 w 409"/>
                  <a:gd name="T9" fmla="*/ 214 h 271"/>
                  <a:gd name="T10" fmla="*/ 57 w 409"/>
                  <a:gd name="T11" fmla="*/ 120 h 271"/>
                  <a:gd name="T12" fmla="*/ 301 w 409"/>
                  <a:gd name="T13" fmla="*/ 15 h 271"/>
                  <a:gd name="T14" fmla="*/ 395 w 409"/>
                  <a:gd name="T15" fmla="*/ 57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p:cNvSpPr>
                <a:spLocks/>
              </p:cNvSpPr>
              <p:nvPr/>
            </p:nvSpPr>
            <p:spPr bwMode="auto">
              <a:xfrm>
                <a:off x="6094913" y="5405537"/>
                <a:ext cx="161133" cy="225434"/>
              </a:xfrm>
              <a:custGeom>
                <a:avLst/>
                <a:gdLst>
                  <a:gd name="T0" fmla="*/ 12 w 90"/>
                  <a:gd name="T1" fmla="*/ 79 h 126"/>
                  <a:gd name="T2" fmla="*/ 48 w 90"/>
                  <a:gd name="T3" fmla="*/ 0 h 126"/>
                  <a:gd name="T4" fmla="*/ 90 w 90"/>
                  <a:gd name="T5" fmla="*/ 114 h 126"/>
                  <a:gd name="T6" fmla="*/ 12 w 90"/>
                  <a:gd name="T7" fmla="*/ 79 h 126"/>
                </a:gdLst>
                <a:ahLst/>
                <a:cxnLst>
                  <a:cxn ang="0">
                    <a:pos x="T0" y="T1"/>
                  </a:cxn>
                  <a:cxn ang="0">
                    <a:pos x="T2" y="T3"/>
                  </a:cxn>
                  <a:cxn ang="0">
                    <a:pos x="T4" y="T5"/>
                  </a:cxn>
                  <a:cxn ang="0">
                    <a:pos x="T6" y="T7"/>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5463243" y="5195990"/>
                <a:ext cx="963013" cy="1382865"/>
              </a:xfrm>
              <a:custGeom>
                <a:avLst/>
                <a:gdLst>
                  <a:gd name="T0" fmla="*/ 485 w 538"/>
                  <a:gd name="T1" fmla="*/ 66 h 773"/>
                  <a:gd name="T2" fmla="*/ 357 w 538"/>
                  <a:gd name="T3" fmla="*/ 9 h 773"/>
                  <a:gd name="T4" fmla="*/ 275 w 538"/>
                  <a:gd name="T5" fmla="*/ 5 h 773"/>
                  <a:gd name="T6" fmla="*/ 140 w 538"/>
                  <a:gd name="T7" fmla="*/ 5 h 773"/>
                  <a:gd name="T8" fmla="*/ 85 w 538"/>
                  <a:gd name="T9" fmla="*/ 5 h 773"/>
                  <a:gd name="T10" fmla="*/ 0 w 538"/>
                  <a:gd name="T11" fmla="*/ 80 h 773"/>
                  <a:gd name="T12" fmla="*/ 0 w 538"/>
                  <a:gd name="T13" fmla="*/ 136 h 773"/>
                  <a:gd name="T14" fmla="*/ 0 w 538"/>
                  <a:gd name="T15" fmla="*/ 540 h 773"/>
                  <a:gd name="T16" fmla="*/ 124 w 538"/>
                  <a:gd name="T17" fmla="*/ 675 h 773"/>
                  <a:gd name="T18" fmla="*/ 124 w 538"/>
                  <a:gd name="T19" fmla="*/ 773 h 773"/>
                  <a:gd name="T20" fmla="*/ 344 w 538"/>
                  <a:gd name="T21" fmla="*/ 773 h 773"/>
                  <a:gd name="T22" fmla="*/ 344 w 538"/>
                  <a:gd name="T23" fmla="*/ 596 h 773"/>
                  <a:gd name="T24" fmla="*/ 344 w 538"/>
                  <a:gd name="T25" fmla="*/ 552 h 773"/>
                  <a:gd name="T26" fmla="*/ 188 w 538"/>
                  <a:gd name="T27" fmla="*/ 148 h 773"/>
                  <a:gd name="T28" fmla="*/ 315 w 538"/>
                  <a:gd name="T29" fmla="*/ 151 h 773"/>
                  <a:gd name="T30" fmla="*/ 424 w 538"/>
                  <a:gd name="T31" fmla="*/ 198 h 773"/>
                  <a:gd name="T32" fmla="*/ 521 w 538"/>
                  <a:gd name="T33" fmla="*/ 162 h 773"/>
                  <a:gd name="T34" fmla="*/ 485 w 538"/>
                  <a:gd name="T35" fmla="*/ 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rgbClr val="FCC3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6228812" y="5329888"/>
                <a:ext cx="164915" cy="218626"/>
              </a:xfrm>
              <a:custGeom>
                <a:avLst/>
                <a:gdLst>
                  <a:gd name="T0" fmla="*/ 78 w 92"/>
                  <a:gd name="T1" fmla="*/ 79 h 122"/>
                  <a:gd name="T2" fmla="*/ 0 w 92"/>
                  <a:gd name="T3" fmla="*/ 108 h 122"/>
                  <a:gd name="T4" fmla="*/ 49 w 92"/>
                  <a:gd name="T5" fmla="*/ 0 h 122"/>
                  <a:gd name="T6" fmla="*/ 78 w 92"/>
                  <a:gd name="T7" fmla="*/ 79 h 122"/>
                </a:gdLst>
                <a:ahLst/>
                <a:cxnLst>
                  <a:cxn ang="0">
                    <a:pos x="T0" y="T1"/>
                  </a:cxn>
                  <a:cxn ang="0">
                    <a:pos x="T2" y="T3"/>
                  </a:cxn>
                  <a:cxn ang="0">
                    <a:pos x="T4" y="T5"/>
                  </a:cxn>
                  <a:cxn ang="0">
                    <a:pos x="T6" y="T7"/>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矩形 45"/>
              <p:cNvSpPr>
                <a:spLocks/>
              </p:cNvSpPr>
              <p:nvPr/>
            </p:nvSpPr>
            <p:spPr bwMode="auto">
              <a:xfrm>
                <a:off x="5628158" y="6556917"/>
                <a:ext cx="865425" cy="30108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7" name="矩形 46"/>
              <p:cNvSpPr>
                <a:spLocks/>
              </p:cNvSpPr>
              <p:nvPr/>
            </p:nvSpPr>
            <p:spPr bwMode="auto">
              <a:xfrm>
                <a:off x="6079027" y="6556917"/>
                <a:ext cx="414557" cy="301083"/>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任意多边形: 形状 47"/>
              <p:cNvSpPr>
                <a:spLocks/>
              </p:cNvSpPr>
              <p:nvPr/>
            </p:nvSpPr>
            <p:spPr bwMode="auto">
              <a:xfrm>
                <a:off x="6066166" y="5456979"/>
                <a:ext cx="732283" cy="483398"/>
              </a:xfrm>
              <a:custGeom>
                <a:avLst/>
                <a:gdLst>
                  <a:gd name="T0" fmla="*/ 395 w 409"/>
                  <a:gd name="T1" fmla="*/ 57 h 270"/>
                  <a:gd name="T2" fmla="*/ 352 w 409"/>
                  <a:gd name="T3" fmla="*/ 151 h 270"/>
                  <a:gd name="T4" fmla="*/ 107 w 409"/>
                  <a:gd name="T5" fmla="*/ 256 h 270"/>
                  <a:gd name="T6" fmla="*/ 14 w 409"/>
                  <a:gd name="T7" fmla="*/ 214 h 270"/>
                  <a:gd name="T8" fmla="*/ 14 w 409"/>
                  <a:gd name="T9" fmla="*/ 214 h 270"/>
                  <a:gd name="T10" fmla="*/ 56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任意多边形: 形状 48"/>
              <p:cNvSpPr>
                <a:spLocks/>
              </p:cNvSpPr>
              <p:nvPr/>
            </p:nvSpPr>
            <p:spPr bwMode="auto">
              <a:xfrm>
                <a:off x="6096426" y="5691491"/>
                <a:ext cx="155837" cy="216356"/>
              </a:xfrm>
              <a:custGeom>
                <a:avLst/>
                <a:gdLst>
                  <a:gd name="T0" fmla="*/ 12 w 87"/>
                  <a:gd name="T1" fmla="*/ 76 h 121"/>
                  <a:gd name="T2" fmla="*/ 46 w 87"/>
                  <a:gd name="T3" fmla="*/ 0 h 121"/>
                  <a:gd name="T4" fmla="*/ 87 w 87"/>
                  <a:gd name="T5" fmla="*/ 110 h 121"/>
                  <a:gd name="T6" fmla="*/ 12 w 87"/>
                  <a:gd name="T7" fmla="*/ 76 h 121"/>
                </a:gdLst>
                <a:ahLst/>
                <a:cxnLst>
                  <a:cxn ang="0">
                    <a:pos x="T0" y="T1"/>
                  </a:cxn>
                  <a:cxn ang="0">
                    <a:pos x="T2" y="T3"/>
                  </a:cxn>
                  <a:cxn ang="0">
                    <a:pos x="T4" y="T5"/>
                  </a:cxn>
                  <a:cxn ang="0">
                    <a:pos x="T6" y="T7"/>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任意多边形: 形状 49"/>
              <p:cNvSpPr>
                <a:spLocks/>
              </p:cNvSpPr>
              <p:nvPr/>
            </p:nvSpPr>
            <p:spPr bwMode="auto">
              <a:xfrm>
                <a:off x="6057088" y="5743689"/>
                <a:ext cx="732283" cy="482641"/>
              </a:xfrm>
              <a:custGeom>
                <a:avLst/>
                <a:gdLst>
                  <a:gd name="T0" fmla="*/ 395 w 409"/>
                  <a:gd name="T1" fmla="*/ 57 h 270"/>
                  <a:gd name="T2" fmla="*/ 352 w 409"/>
                  <a:gd name="T3" fmla="*/ 150 h 270"/>
                  <a:gd name="T4" fmla="*/ 108 w 409"/>
                  <a:gd name="T5" fmla="*/ 256 h 270"/>
                  <a:gd name="T6" fmla="*/ 14 w 409"/>
                  <a:gd name="T7" fmla="*/ 213 h 270"/>
                  <a:gd name="T8" fmla="*/ 14 w 409"/>
                  <a:gd name="T9" fmla="*/ 213 h 270"/>
                  <a:gd name="T10" fmla="*/ 57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任意多边形: 形状 50"/>
              <p:cNvSpPr>
                <a:spLocks/>
              </p:cNvSpPr>
              <p:nvPr/>
            </p:nvSpPr>
            <p:spPr bwMode="auto">
              <a:xfrm>
                <a:off x="6096426" y="5977445"/>
                <a:ext cx="155837" cy="216356"/>
              </a:xfrm>
              <a:custGeom>
                <a:avLst/>
                <a:gdLst>
                  <a:gd name="T0" fmla="*/ 12 w 87"/>
                  <a:gd name="T1" fmla="*/ 75 h 121"/>
                  <a:gd name="T2" fmla="*/ 46 w 87"/>
                  <a:gd name="T3" fmla="*/ 0 h 121"/>
                  <a:gd name="T4" fmla="*/ 87 w 87"/>
                  <a:gd name="T5" fmla="*/ 110 h 121"/>
                  <a:gd name="T6" fmla="*/ 12 w 87"/>
                  <a:gd name="T7" fmla="*/ 75 h 121"/>
                </a:gdLst>
                <a:ahLst/>
                <a:cxnLst>
                  <a:cxn ang="0">
                    <a:pos x="T0" y="T1"/>
                  </a:cxn>
                  <a:cxn ang="0">
                    <a:pos x="T2" y="T3"/>
                  </a:cxn>
                  <a:cxn ang="0">
                    <a:pos x="T4" y="T5"/>
                  </a:cxn>
                  <a:cxn ang="0">
                    <a:pos x="T6" y="T7"/>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任意多边形: 形状 51"/>
              <p:cNvSpPr>
                <a:spLocks/>
              </p:cNvSpPr>
              <p:nvPr/>
            </p:nvSpPr>
            <p:spPr bwMode="auto">
              <a:xfrm>
                <a:off x="5101641" y="2822878"/>
                <a:ext cx="1925269" cy="1924513"/>
              </a:xfrm>
              <a:custGeom>
                <a:avLst/>
                <a:gdLst>
                  <a:gd name="T0" fmla="*/ 538 w 1076"/>
                  <a:gd name="T1" fmla="*/ 1076 h 1076"/>
                  <a:gd name="T2" fmla="*/ 0 w 1076"/>
                  <a:gd name="T3" fmla="*/ 538 h 1076"/>
                  <a:gd name="T4" fmla="*/ 538 w 1076"/>
                  <a:gd name="T5" fmla="*/ 0 h 1076"/>
                  <a:gd name="T6" fmla="*/ 1076 w 1076"/>
                  <a:gd name="T7" fmla="*/ 538 h 1076"/>
                  <a:gd name="T8" fmla="*/ 538 w 1076"/>
                  <a:gd name="T9" fmla="*/ 1076 h 1076"/>
                  <a:gd name="T10" fmla="*/ 538 w 1076"/>
                  <a:gd name="T11" fmla="*/ 80 h 1076"/>
                  <a:gd name="T12" fmla="*/ 80 w 1076"/>
                  <a:gd name="T13" fmla="*/ 538 h 1076"/>
                  <a:gd name="T14" fmla="*/ 538 w 1076"/>
                  <a:gd name="T15" fmla="*/ 996 h 1076"/>
                  <a:gd name="T16" fmla="*/ 996 w 1076"/>
                  <a:gd name="T17" fmla="*/ 538 h 1076"/>
                  <a:gd name="T18" fmla="*/ 538 w 1076"/>
                  <a:gd name="T19" fmla="*/ 8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4" name="文本框 40"/>
            <p:cNvSpPr txBox="1"/>
            <p:nvPr/>
          </p:nvSpPr>
          <p:spPr>
            <a:xfrm>
              <a:off x="4175441" y="2560423"/>
              <a:ext cx="830997" cy="484748"/>
            </a:xfrm>
            <a:prstGeom prst="rect">
              <a:avLst/>
            </a:prstGeom>
            <a:noFill/>
          </p:spPr>
          <p:txBody>
            <a:bodyPr wrap="none">
              <a:noAutofit/>
            </a:bodyPr>
            <a:lstStyle/>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心理健康</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的标准</a:t>
              </a:r>
            </a:p>
          </p:txBody>
        </p:sp>
      </p:grpSp>
      <p:sp>
        <p:nvSpPr>
          <p:cNvPr id="183" name="文本框 22"/>
          <p:cNvSpPr txBox="1"/>
          <p:nvPr/>
        </p:nvSpPr>
        <p:spPr>
          <a:xfrm>
            <a:off x="6673797" y="162834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能调节情绪，</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心境良好</a:t>
            </a:r>
          </a:p>
        </p:txBody>
      </p:sp>
      <p:sp>
        <p:nvSpPr>
          <p:cNvPr id="185" name="文本框 24"/>
          <p:cNvSpPr txBox="1"/>
          <p:nvPr/>
        </p:nvSpPr>
        <p:spPr>
          <a:xfrm>
            <a:off x="6985879" y="2574933"/>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热爱生活，</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乐于学习和工作</a:t>
            </a:r>
          </a:p>
        </p:txBody>
      </p:sp>
      <p:sp>
        <p:nvSpPr>
          <p:cNvPr id="187" name="文本框 26"/>
          <p:cNvSpPr txBox="1"/>
          <p:nvPr/>
        </p:nvSpPr>
        <p:spPr>
          <a:xfrm>
            <a:off x="6673797"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人格完整独立</a:t>
            </a:r>
          </a:p>
        </p:txBody>
      </p:sp>
      <p:sp>
        <p:nvSpPr>
          <p:cNvPr id="189" name="文本框 28"/>
          <p:cNvSpPr txBox="1"/>
          <p:nvPr/>
        </p:nvSpPr>
        <p:spPr>
          <a:xfrm flipH="1">
            <a:off x="1463502" y="3573556"/>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智力正常，</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认知完整</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1" name="文本框 30"/>
          <p:cNvSpPr txBox="1"/>
          <p:nvPr/>
        </p:nvSpPr>
        <p:spPr>
          <a:xfrm flipH="1">
            <a:off x="1130709" y="265783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积极的自我观念</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3" name="文本框 32"/>
          <p:cNvSpPr txBox="1"/>
          <p:nvPr/>
        </p:nvSpPr>
        <p:spPr>
          <a:xfrm flipH="1">
            <a:off x="1187624" y="1679027"/>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悦纳他人，</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人际关系和谐</a:t>
            </a:r>
          </a:p>
        </p:txBody>
      </p:sp>
      <p:cxnSp>
        <p:nvCxnSpPr>
          <p:cNvPr id="194" name="直接连接符 193"/>
          <p:cNvCxnSpPr/>
          <p:nvPr/>
        </p:nvCxnSpPr>
        <p:spPr>
          <a:xfrm flipH="1">
            <a:off x="2309862"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H="1">
            <a:off x="2677030"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H="1">
            <a:off x="2677030"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6398940"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a:off x="6031772"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a:off x="6031772"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0" name="任意多边形: 形状 199"/>
          <p:cNvSpPr>
            <a:spLocks/>
          </p:cNvSpPr>
          <p:nvPr/>
        </p:nvSpPr>
        <p:spPr bwMode="auto">
          <a:xfrm>
            <a:off x="4294391" y="1286861"/>
            <a:ext cx="554648" cy="554152"/>
          </a:xfrm>
          <a:custGeom>
            <a:avLst/>
            <a:gdLst>
              <a:gd name="T0" fmla="*/ 390 w 474"/>
              <a:gd name="T1" fmla="*/ 390 h 474"/>
              <a:gd name="T2" fmla="*/ 84 w 474"/>
              <a:gd name="T3" fmla="*/ 390 h 474"/>
              <a:gd name="T4" fmla="*/ 84 w 474"/>
              <a:gd name="T5" fmla="*/ 84 h 474"/>
              <a:gd name="T6" fmla="*/ 390 w 474"/>
              <a:gd name="T7" fmla="*/ 84 h 474"/>
              <a:gd name="T8" fmla="*/ 390 w 474"/>
              <a:gd name="T9" fmla="*/ 390 h 474"/>
            </a:gdLst>
            <a:ahLst/>
            <a:cxnLst>
              <a:cxn ang="0">
                <a:pos x="T0" y="T1"/>
              </a:cxn>
              <a:cxn ang="0">
                <a:pos x="T2" y="T3"/>
              </a:cxn>
              <a:cxn ang="0">
                <a:pos x="T4" y="T5"/>
              </a:cxn>
              <a:cxn ang="0">
                <a:pos x="T6" y="T7"/>
              </a:cxn>
              <a:cxn ang="0">
                <a:pos x="T8" y="T9"/>
              </a:cxn>
            </a:cxnLst>
            <a:rect l="0" t="0" r="r" b="b"/>
            <a:pathLst>
              <a:path w="474" h="474">
                <a:moveTo>
                  <a:pt x="390" y="390"/>
                </a:moveTo>
                <a:cubicBezTo>
                  <a:pt x="306" y="474"/>
                  <a:pt x="169" y="474"/>
                  <a:pt x="84" y="390"/>
                </a:cubicBezTo>
                <a:cubicBezTo>
                  <a:pt x="0" y="305"/>
                  <a:pt x="0" y="168"/>
                  <a:pt x="84" y="84"/>
                </a:cubicBezTo>
                <a:cubicBezTo>
                  <a:pt x="169" y="0"/>
                  <a:pt x="306" y="0"/>
                  <a:pt x="390" y="84"/>
                </a:cubicBezTo>
                <a:cubicBezTo>
                  <a:pt x="474" y="168"/>
                  <a:pt x="474" y="305"/>
                  <a:pt x="390" y="390"/>
                </a:cubicBezTo>
                <a:close/>
              </a:path>
            </a:pathLst>
          </a:custGeom>
          <a:solidFill>
            <a:schemeClr val="accent4"/>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2" name="任意多边形: 形状 201"/>
          <p:cNvSpPr>
            <a:spLocks/>
          </p:cNvSpPr>
          <p:nvPr/>
        </p:nvSpPr>
        <p:spPr bwMode="auto">
          <a:xfrm>
            <a:off x="3400932" y="3496234"/>
            <a:ext cx="554153" cy="55415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3" name="椭圆 202"/>
          <p:cNvSpPr>
            <a:spLocks/>
          </p:cNvSpPr>
          <p:nvPr/>
        </p:nvSpPr>
        <p:spPr bwMode="auto">
          <a:xfrm>
            <a:off x="5584056" y="2627535"/>
            <a:ext cx="505214" cy="504719"/>
          </a:xfrm>
          <a:prstGeom prst="ellipse">
            <a:avLst/>
          </a:prstGeom>
          <a:solidFill>
            <a:schemeClr val="accent6"/>
          </a:solidFill>
          <a:ln w="58738" cap="flat">
            <a:solidFill>
              <a:schemeClr val="accent6">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6" name="任意多边形: 形状 205"/>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7" name="椭圆 206"/>
          <p:cNvSpPr>
            <a:spLocks/>
          </p:cNvSpPr>
          <p:nvPr/>
        </p:nvSpPr>
        <p:spPr bwMode="auto">
          <a:xfrm>
            <a:off x="3054729" y="2627535"/>
            <a:ext cx="505214" cy="504719"/>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8" name="任意多边形: 形状 207"/>
          <p:cNvSpPr>
            <a:spLocks/>
          </p:cNvSpPr>
          <p:nvPr/>
        </p:nvSpPr>
        <p:spPr bwMode="auto">
          <a:xfrm>
            <a:off x="5187885" y="3496234"/>
            <a:ext cx="554648" cy="554152"/>
          </a:xfrm>
          <a:custGeom>
            <a:avLst/>
            <a:gdLst>
              <a:gd name="T0" fmla="*/ 84 w 474"/>
              <a:gd name="T1" fmla="*/ 390 h 474"/>
              <a:gd name="T2" fmla="*/ 84 w 474"/>
              <a:gd name="T3" fmla="*/ 84 h 474"/>
              <a:gd name="T4" fmla="*/ 390 w 474"/>
              <a:gd name="T5" fmla="*/ 84 h 474"/>
              <a:gd name="T6" fmla="*/ 390 w 474"/>
              <a:gd name="T7" fmla="*/ 390 h 474"/>
              <a:gd name="T8" fmla="*/ 84 w 474"/>
              <a:gd name="T9" fmla="*/ 390 h 474"/>
            </a:gdLst>
            <a:ahLst/>
            <a:cxnLst>
              <a:cxn ang="0">
                <a:pos x="T0" y="T1"/>
              </a:cxn>
              <a:cxn ang="0">
                <a:pos x="T2" y="T3"/>
              </a:cxn>
              <a:cxn ang="0">
                <a:pos x="T4" y="T5"/>
              </a:cxn>
              <a:cxn ang="0">
                <a:pos x="T6" y="T7"/>
              </a:cxn>
              <a:cxn ang="0">
                <a:pos x="T8" y="T9"/>
              </a:cxn>
            </a:cxnLst>
            <a:rect l="0" t="0" r="r" b="b"/>
            <a:pathLst>
              <a:path w="474" h="474">
                <a:moveTo>
                  <a:pt x="84" y="390"/>
                </a:moveTo>
                <a:cubicBezTo>
                  <a:pt x="0" y="306"/>
                  <a:pt x="0" y="169"/>
                  <a:pt x="84" y="84"/>
                </a:cubicBezTo>
                <a:cubicBezTo>
                  <a:pt x="169" y="0"/>
                  <a:pt x="306" y="0"/>
                  <a:pt x="390" y="84"/>
                </a:cubicBezTo>
                <a:cubicBezTo>
                  <a:pt x="474" y="169"/>
                  <a:pt x="474" y="306"/>
                  <a:pt x="390" y="390"/>
                </a:cubicBezTo>
                <a:cubicBezTo>
                  <a:pt x="306" y="474"/>
                  <a:pt x="169" y="474"/>
                  <a:pt x="84" y="390"/>
                </a:cubicBezTo>
                <a:close/>
              </a:path>
            </a:pathLst>
          </a:custGeom>
          <a:solidFill>
            <a:schemeClr val="accent5"/>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Title 1">
            <a:extLst>
              <a:ext uri="{FF2B5EF4-FFF2-40B4-BE49-F238E27FC236}">
                <a16:creationId xmlns:a16="http://schemas.microsoft.com/office/drawing/2014/main" xmlns="" id="{D18A7C2F-383A-4CE3-95F4-372FC3AFBCAD}"/>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矩形 60">
            <a:extLst>
              <a:ext uri="{FF2B5EF4-FFF2-40B4-BE49-F238E27FC236}">
                <a16:creationId xmlns:a16="http://schemas.microsoft.com/office/drawing/2014/main" xmlns="" id="{969F7410-5C1E-41AC-9B3F-903074B06376}"/>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二、心理健康的概念</a:t>
            </a:r>
          </a:p>
        </p:txBody>
      </p:sp>
      <p:sp>
        <p:nvSpPr>
          <p:cNvPr id="2" name="任意多边形: 形状 1">
            <a:extLst>
              <a:ext uri="{FF2B5EF4-FFF2-40B4-BE49-F238E27FC236}">
                <a16:creationId xmlns:a16="http://schemas.microsoft.com/office/drawing/2014/main" xmlns="" id="{88BB0102-7458-40BE-98BE-F1FBA1B4FE24}"/>
              </a:ext>
            </a:extLst>
          </p:cNvPr>
          <p:cNvSpPr>
            <a:spLocks/>
          </p:cNvSpPr>
          <p:nvPr/>
        </p:nvSpPr>
        <p:spPr bwMode="auto">
          <a:xfrm>
            <a:off x="5226778" y="1693855"/>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文本框 28">
            <a:extLst>
              <a:ext uri="{FF2B5EF4-FFF2-40B4-BE49-F238E27FC236}">
                <a16:creationId xmlns:a16="http://schemas.microsoft.com/office/drawing/2014/main" xmlns="" id="{1EFA1883-5539-4861-B6C6-AEAFEE730419}"/>
              </a:ext>
            </a:extLst>
          </p:cNvPr>
          <p:cNvSpPr txBox="1"/>
          <p:nvPr/>
        </p:nvSpPr>
        <p:spPr>
          <a:xfrm flipH="1">
            <a:off x="4499992" y="134761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文本框 28">
            <a:extLst>
              <a:ext uri="{FF2B5EF4-FFF2-40B4-BE49-F238E27FC236}">
                <a16:creationId xmlns:a16="http://schemas.microsoft.com/office/drawing/2014/main" xmlns="" id="{8612B4D4-B1A1-400E-8F0F-179080EF7C6C}"/>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文本框 28">
            <a:extLst>
              <a:ext uri="{FF2B5EF4-FFF2-40B4-BE49-F238E27FC236}">
                <a16:creationId xmlns:a16="http://schemas.microsoft.com/office/drawing/2014/main" xmlns="" id="{F3F30534-AB7C-40F1-967B-E59413363AAB}"/>
              </a:ext>
            </a:extLst>
          </p:cNvPr>
          <p:cNvSpPr txBox="1"/>
          <p:nvPr/>
        </p:nvSpPr>
        <p:spPr>
          <a:xfrm flipH="1">
            <a:off x="3228923" y="2643758"/>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文本框 28">
            <a:extLst>
              <a:ext uri="{FF2B5EF4-FFF2-40B4-BE49-F238E27FC236}">
                <a16:creationId xmlns:a16="http://schemas.microsoft.com/office/drawing/2014/main" xmlns="" id="{CAD365B2-9122-4548-A389-23BC03D93FF3}"/>
              </a:ext>
            </a:extLst>
          </p:cNvPr>
          <p:cNvSpPr txBox="1"/>
          <p:nvPr/>
        </p:nvSpPr>
        <p:spPr>
          <a:xfrm flipH="1">
            <a:off x="5420399" y="1732563"/>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文本框 28">
            <a:extLst>
              <a:ext uri="{FF2B5EF4-FFF2-40B4-BE49-F238E27FC236}">
                <a16:creationId xmlns:a16="http://schemas.microsoft.com/office/drawing/2014/main" xmlns="" id="{3F022C7D-D622-4A5F-8C11-D6A567537773}"/>
              </a:ext>
            </a:extLst>
          </p:cNvPr>
          <p:cNvSpPr txBox="1"/>
          <p:nvPr/>
        </p:nvSpPr>
        <p:spPr>
          <a:xfrm flipH="1">
            <a:off x="3609547" y="353777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2" name="文本框 28">
            <a:extLst>
              <a:ext uri="{FF2B5EF4-FFF2-40B4-BE49-F238E27FC236}">
                <a16:creationId xmlns:a16="http://schemas.microsoft.com/office/drawing/2014/main" xmlns="" id="{9EAC4B3D-B1F2-4100-9F3C-5BC9EC35C63C}"/>
              </a:ext>
            </a:extLst>
          </p:cNvPr>
          <p:cNvSpPr txBox="1"/>
          <p:nvPr/>
        </p:nvSpPr>
        <p:spPr>
          <a:xfrm flipH="1">
            <a:off x="5768802" y="2654097"/>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6</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3" name="文本框 28">
            <a:extLst>
              <a:ext uri="{FF2B5EF4-FFF2-40B4-BE49-F238E27FC236}">
                <a16:creationId xmlns:a16="http://schemas.microsoft.com/office/drawing/2014/main" xmlns="" id="{956E2F07-C4AE-4F4C-9E10-CC3829F3E7F7}"/>
              </a:ext>
            </a:extLst>
          </p:cNvPr>
          <p:cNvSpPr txBox="1"/>
          <p:nvPr/>
        </p:nvSpPr>
        <p:spPr>
          <a:xfrm flipH="1">
            <a:off x="5389857" y="3537774"/>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7</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6" name="文本框 30">
            <a:extLst>
              <a:ext uri="{FF2B5EF4-FFF2-40B4-BE49-F238E27FC236}">
                <a16:creationId xmlns:a16="http://schemas.microsoft.com/office/drawing/2014/main" xmlns="" id="{81686E48-4220-47A4-9D0E-B8564CC2E612}"/>
              </a:ext>
            </a:extLst>
          </p:cNvPr>
          <p:cNvSpPr txBox="1"/>
          <p:nvPr/>
        </p:nvSpPr>
        <p:spPr>
          <a:xfrm flipH="1">
            <a:off x="4230251" y="900056"/>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面对并接受现实</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等腰三角形 54">
            <a:extLst>
              <a:ext uri="{FF2B5EF4-FFF2-40B4-BE49-F238E27FC236}">
                <a16:creationId xmlns:a16="http://schemas.microsoft.com/office/drawing/2014/main" xmlns="" id="{7ECE6453-3117-45B3-985C-7AB3C416B5F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7" name="直接连接符 56">
            <a:extLst>
              <a:ext uri="{FF2B5EF4-FFF2-40B4-BE49-F238E27FC236}">
                <a16:creationId xmlns:a16="http://schemas.microsoft.com/office/drawing/2014/main" xmlns="" id="{B071A004-2DCF-4A06-A8ED-104E98DF78BD}"/>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8" name="等腰三角形 57">
            <a:extLst>
              <a:ext uri="{FF2B5EF4-FFF2-40B4-BE49-F238E27FC236}">
                <a16:creationId xmlns:a16="http://schemas.microsoft.com/office/drawing/2014/main" xmlns="" id="{9A80200D-2A94-4A4C-BDF6-FE05033C5F0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9" name="直接连接符 58">
            <a:extLst>
              <a:ext uri="{FF2B5EF4-FFF2-40B4-BE49-F238E27FC236}">
                <a16:creationId xmlns:a16="http://schemas.microsoft.com/office/drawing/2014/main" xmlns="" id="{30ED37CD-1837-4369-B3C0-5B2F0CEF7DB5}"/>
              </a:ext>
            </a:extLst>
          </p:cNvPr>
          <p:cNvCxnSpPr>
            <a:cxnSpLocks/>
          </p:cNvCxnSpPr>
          <p:nvPr/>
        </p:nvCxnSpPr>
        <p:spPr>
          <a:xfrm flipH="1">
            <a:off x="611560" y="1153972"/>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3510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3341DF2B-BEC1-4153-BE5B-78DA2FC87E5E}"/>
              </a:ext>
            </a:extLst>
          </p:cNvPr>
          <p:cNvGrpSpPr/>
          <p:nvPr/>
        </p:nvGrpSpPr>
        <p:grpSpPr>
          <a:xfrm>
            <a:off x="1218479" y="1635650"/>
            <a:ext cx="2561433" cy="2088222"/>
            <a:chOff x="539354" y="1342141"/>
            <a:chExt cx="1493463" cy="1031974"/>
          </a:xfrm>
        </p:grpSpPr>
        <p:sp>
          <p:nvSpPr>
            <p:cNvPr id="10" name="矩形 9">
              <a:extLst>
                <a:ext uri="{FF2B5EF4-FFF2-40B4-BE49-F238E27FC236}">
                  <a16:creationId xmlns:a16="http://schemas.microsoft.com/office/drawing/2014/main" xmlns="" id="{9E16EE5D-9384-4287-8360-172BAA15FA6E}"/>
                </a:ext>
              </a:extLst>
            </p:cNvPr>
            <p:cNvSpPr/>
            <p:nvPr/>
          </p:nvSpPr>
          <p:spPr>
            <a:xfrm>
              <a:off x="539354" y="1342141"/>
              <a:ext cx="1493463" cy="10319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矩形 10">
              <a:extLst>
                <a:ext uri="{FF2B5EF4-FFF2-40B4-BE49-F238E27FC236}">
                  <a16:creationId xmlns:a16="http://schemas.microsoft.com/office/drawing/2014/main" xmlns="" id="{3D77D081-572B-44D6-91BE-6B21EAFF735B}"/>
                </a:ext>
              </a:extLst>
            </p:cNvPr>
            <p:cNvSpPr/>
            <p:nvPr/>
          </p:nvSpPr>
          <p:spPr>
            <a:xfrm>
              <a:off x="724180" y="1480355"/>
              <a:ext cx="1308637" cy="249299"/>
            </a:xfrm>
            <a:prstGeom prst="rect">
              <a:avLst/>
            </a:prstGeom>
          </p:spPr>
          <p:txBody>
            <a:bodyPr wrap="none" lIns="0" tIns="0" rIns="0" bIns="0">
              <a:no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心理健康</a:t>
              </a: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也是一个动态的过程</a:t>
              </a:r>
            </a:p>
          </p:txBody>
        </p:sp>
      </p:grpSp>
      <p:sp>
        <p:nvSpPr>
          <p:cNvPr id="27" name="Title 1">
            <a:extLst>
              <a:ext uri="{FF2B5EF4-FFF2-40B4-BE49-F238E27FC236}">
                <a16:creationId xmlns:a16="http://schemas.microsoft.com/office/drawing/2014/main" xmlns="" id="{68D55562-44C1-4B33-AE92-BBCA7AF329A7}"/>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2B2CFC00-0AA5-4AEC-AF30-8F4EE3174896}"/>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二、心理健康的概念</a:t>
            </a:r>
          </a:p>
        </p:txBody>
      </p:sp>
      <p:sp>
        <p:nvSpPr>
          <p:cNvPr id="13" name="等腰三角形 12">
            <a:extLst>
              <a:ext uri="{FF2B5EF4-FFF2-40B4-BE49-F238E27FC236}">
                <a16:creationId xmlns:a16="http://schemas.microsoft.com/office/drawing/2014/main" xmlns="" id="{EC894E76-007C-4A9C-BDFF-603D6E4DD98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2068951C-EB46-4170-A819-FA6DA6E2EEF2}"/>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D979DCB7-2543-477C-9AAA-4E9BD365966E}"/>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a:extLst>
              <a:ext uri="{FF2B5EF4-FFF2-40B4-BE49-F238E27FC236}">
                <a16:creationId xmlns:a16="http://schemas.microsoft.com/office/drawing/2014/main" xmlns="" id="{CAB2C009-C556-4FFD-9EC0-7794C0A36728}"/>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a:extLst>
              <a:ext uri="{FF2B5EF4-FFF2-40B4-BE49-F238E27FC236}">
                <a16:creationId xmlns:a16="http://schemas.microsoft.com/office/drawing/2014/main" xmlns="" id="{66351963-D395-4B6E-BA4B-5CDE754B4BCE}"/>
              </a:ext>
            </a:extLst>
          </p:cNvPr>
          <p:cNvSpPr/>
          <p:nvPr/>
        </p:nvSpPr>
        <p:spPr>
          <a:xfrm>
            <a:off x="4106992" y="2001162"/>
            <a:ext cx="1296136" cy="129613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xmlns="" id="{AE607769-C16B-4E7E-B723-A5DC4C9F0B6F}"/>
              </a:ext>
            </a:extLst>
          </p:cNvPr>
          <p:cNvSpPr/>
          <p:nvPr/>
        </p:nvSpPr>
        <p:spPr>
          <a:xfrm>
            <a:off x="6506314" y="2001162"/>
            <a:ext cx="1296136" cy="129613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箭头: 左右 3">
            <a:extLst>
              <a:ext uri="{FF2B5EF4-FFF2-40B4-BE49-F238E27FC236}">
                <a16:creationId xmlns:a16="http://schemas.microsoft.com/office/drawing/2014/main" xmlns="" id="{C2AB146D-6DEB-41C4-9EEA-3D8997260514}"/>
              </a:ext>
            </a:extLst>
          </p:cNvPr>
          <p:cNvSpPr/>
          <p:nvPr/>
        </p:nvSpPr>
        <p:spPr>
          <a:xfrm>
            <a:off x="5436096" y="2499742"/>
            <a:ext cx="1008112" cy="360038"/>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DC7C6FC9-AEEF-4D74-AEAE-DA2E4E4520D5}"/>
              </a:ext>
            </a:extLst>
          </p:cNvPr>
          <p:cNvSpPr txBox="1"/>
          <p:nvPr/>
        </p:nvSpPr>
        <p:spPr>
          <a:xfrm>
            <a:off x="4427984" y="2427734"/>
            <a:ext cx="792088" cy="369332"/>
          </a:xfrm>
          <a:prstGeom prst="rect">
            <a:avLst/>
          </a:prstGeom>
          <a:noFill/>
        </p:spPr>
        <p:txBody>
          <a:bodyPr wrap="square">
            <a:spAutoFit/>
          </a:body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健康</a:t>
            </a:r>
            <a:endParaRPr lang="zh-CN" altLang="en-US" dirty="0"/>
          </a:p>
        </p:txBody>
      </p:sp>
      <p:sp>
        <p:nvSpPr>
          <p:cNvPr id="20" name="文本框 19">
            <a:extLst>
              <a:ext uri="{FF2B5EF4-FFF2-40B4-BE49-F238E27FC236}">
                <a16:creationId xmlns:a16="http://schemas.microsoft.com/office/drawing/2014/main" xmlns="" id="{ADDE83D3-3DF2-4842-B5A5-9CE3BC20E08D}"/>
              </a:ext>
            </a:extLst>
          </p:cNvPr>
          <p:cNvSpPr txBox="1"/>
          <p:nvPr/>
        </p:nvSpPr>
        <p:spPr>
          <a:xfrm>
            <a:off x="6732240" y="2427734"/>
            <a:ext cx="988300" cy="369332"/>
          </a:xfrm>
          <a:prstGeom prst="rect">
            <a:avLst/>
          </a:prstGeom>
          <a:noFill/>
        </p:spPr>
        <p:txBody>
          <a:bodyPr wrap="squar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inpin heiti" panose="00000500000000000000" pitchFamily="2" charset="-122"/>
              </a:rPr>
              <a:t>不健康</a:t>
            </a:r>
            <a:endParaRPr lang="zh-CN" altLang="en-US" dirty="0"/>
          </a:p>
        </p:txBody>
      </p:sp>
      <p:sp>
        <p:nvSpPr>
          <p:cNvPr id="22" name="文本框 21">
            <a:extLst>
              <a:ext uri="{FF2B5EF4-FFF2-40B4-BE49-F238E27FC236}">
                <a16:creationId xmlns:a16="http://schemas.microsoft.com/office/drawing/2014/main" xmlns="" id="{7D0DA31A-E9F4-44AA-927E-DAD341A9C202}"/>
              </a:ext>
            </a:extLst>
          </p:cNvPr>
          <p:cNvSpPr txBox="1"/>
          <p:nvPr/>
        </p:nvSpPr>
        <p:spPr>
          <a:xfrm>
            <a:off x="1459212" y="2499742"/>
            <a:ext cx="1970515" cy="890693"/>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既存在由健康向不健康转化的可能，也存在由不健康向健康转化的可能</a:t>
            </a:r>
            <a:r>
              <a:rPr lang="zh-CN" altLang="en-US" sz="105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a:t>
            </a:r>
          </a:p>
        </p:txBody>
      </p:sp>
    </p:spTree>
    <p:extLst>
      <p:ext uri="{BB962C8B-B14F-4D97-AF65-F5344CB8AC3E}">
        <p14:creationId xmlns:p14="http://schemas.microsoft.com/office/powerpoint/2010/main" val="24108523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p:cNvSpPr/>
          <p:nvPr/>
        </p:nvSpPr>
        <p:spPr>
          <a:xfrm>
            <a:off x="4611324"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Freeform: Shape 2"/>
          <p:cNvSpPr/>
          <p:nvPr/>
        </p:nvSpPr>
        <p:spPr>
          <a:xfrm>
            <a:off x="3390605" y="1203598"/>
            <a:ext cx="1181395" cy="1292015"/>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TextBox 27"/>
          <p:cNvSpPr txBox="1"/>
          <p:nvPr/>
        </p:nvSpPr>
        <p:spPr>
          <a:xfrm>
            <a:off x="3719692" y="1598516"/>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焦虑症</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Freeform: Shape 4"/>
          <p:cNvSpPr/>
          <p:nvPr/>
        </p:nvSpPr>
        <p:spPr>
          <a:xfrm>
            <a:off x="4999840" y="2142025"/>
            <a:ext cx="1391206" cy="121835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Freeform: Shape 5"/>
          <p:cNvSpPr/>
          <p:nvPr/>
        </p:nvSpPr>
        <p:spPr>
          <a:xfrm>
            <a:off x="2795505" y="2142025"/>
            <a:ext cx="1378149" cy="121835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Freeform: Shape 6"/>
          <p:cNvSpPr/>
          <p:nvPr/>
        </p:nvSpPr>
        <p:spPr>
          <a:xfrm>
            <a:off x="3390605" y="2989164"/>
            <a:ext cx="1181395" cy="1309640"/>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Freeform: Shape 7"/>
          <p:cNvSpPr/>
          <p:nvPr/>
        </p:nvSpPr>
        <p:spPr>
          <a:xfrm>
            <a:off x="4611324" y="2989164"/>
            <a:ext cx="1181395" cy="1309640"/>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矩形 63">
            <a:extLst>
              <a:ext uri="{FF2B5EF4-FFF2-40B4-BE49-F238E27FC236}">
                <a16:creationId xmlns:a16="http://schemas.microsoft.com/office/drawing/2014/main" xmlns="" id="{A983F701-73D4-4868-8E71-A245765D30F5}"/>
              </a:ext>
            </a:extLst>
          </p:cNvPr>
          <p:cNvSpPr/>
          <p:nvPr/>
        </p:nvSpPr>
        <p:spPr>
          <a:xfrm>
            <a:off x="3882638" y="2602802"/>
            <a:ext cx="1437712" cy="184666"/>
          </a:xfrm>
          <a:prstGeom prst="rect">
            <a:avLst/>
          </a:prstGeom>
        </p:spPr>
        <p:txBody>
          <a:bodyPr wrap="none" lIns="144000" tIns="0" rIns="144000" bIns="0">
            <a:noAutofit/>
          </a:bodyPr>
          <a:lstStyle/>
          <a:p>
            <a:pPr algn="ctr"/>
            <a:r>
              <a:rPr lang="zh-CN" altLang="en-US" b="1" dirty="0">
                <a:solidFill>
                  <a:schemeClr val="accent1"/>
                </a:solidFill>
                <a:latin typeface="+mj-ea"/>
                <a:ea typeface="+mj-ea"/>
                <a:sym typeface="inpin heiti" panose="00000500000000000000" pitchFamily="2" charset="-122"/>
              </a:rPr>
              <a:t>神经症</a:t>
            </a:r>
          </a:p>
        </p:txBody>
      </p:sp>
      <p:sp>
        <p:nvSpPr>
          <p:cNvPr id="65" name="Title 1">
            <a:extLst>
              <a:ext uri="{FF2B5EF4-FFF2-40B4-BE49-F238E27FC236}">
                <a16:creationId xmlns:a16="http://schemas.microsoft.com/office/drawing/2014/main" xmlns="" id="{30E11C3E-9242-4D36-A288-1184856B5552}"/>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6" name="矩形 65">
            <a:extLst>
              <a:ext uri="{FF2B5EF4-FFF2-40B4-BE49-F238E27FC236}">
                <a16:creationId xmlns:a16="http://schemas.microsoft.com/office/drawing/2014/main" xmlns="" id="{4D956631-619A-42F8-B133-6DEF9613DE59}"/>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三、心理异常的类别</a:t>
            </a:r>
          </a:p>
        </p:txBody>
      </p:sp>
      <p:sp>
        <p:nvSpPr>
          <p:cNvPr id="69" name="TextBox 27">
            <a:extLst>
              <a:ext uri="{FF2B5EF4-FFF2-40B4-BE49-F238E27FC236}">
                <a16:creationId xmlns:a16="http://schemas.microsoft.com/office/drawing/2014/main" xmlns="" id="{57A364F2-EFBA-4973-837D-D9980895D8D7}"/>
              </a:ext>
            </a:extLst>
          </p:cNvPr>
          <p:cNvSpPr txBox="1"/>
          <p:nvPr/>
        </p:nvSpPr>
        <p:spPr>
          <a:xfrm>
            <a:off x="4931904" y="1598516"/>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抑郁症</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TextBox 27">
            <a:extLst>
              <a:ext uri="{FF2B5EF4-FFF2-40B4-BE49-F238E27FC236}">
                <a16:creationId xmlns:a16="http://schemas.microsoft.com/office/drawing/2014/main" xmlns="" id="{DAB08587-E620-4885-B14A-0444C047F376}"/>
              </a:ext>
            </a:extLst>
          </p:cNvPr>
          <p:cNvSpPr txBox="1"/>
          <p:nvPr/>
        </p:nvSpPr>
        <p:spPr>
          <a:xfrm>
            <a:off x="5531109" y="2534620"/>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恐怖症</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4" name="TextBox 27">
            <a:extLst>
              <a:ext uri="{FF2B5EF4-FFF2-40B4-BE49-F238E27FC236}">
                <a16:creationId xmlns:a16="http://schemas.microsoft.com/office/drawing/2014/main" xmlns="" id="{71BF4183-350E-48F2-B204-E082AA322A2E}"/>
              </a:ext>
            </a:extLst>
          </p:cNvPr>
          <p:cNvSpPr txBox="1"/>
          <p:nvPr/>
        </p:nvSpPr>
        <p:spPr>
          <a:xfrm>
            <a:off x="3140664" y="2534620"/>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疑病症</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6" name="TextBox 27">
            <a:extLst>
              <a:ext uri="{FF2B5EF4-FFF2-40B4-BE49-F238E27FC236}">
                <a16:creationId xmlns:a16="http://schemas.microsoft.com/office/drawing/2014/main" xmlns="" id="{3AAEEDFB-4C8D-4E8D-B516-BF2CED3C2CC6}"/>
              </a:ext>
            </a:extLst>
          </p:cNvPr>
          <p:cNvSpPr txBox="1"/>
          <p:nvPr/>
        </p:nvSpPr>
        <p:spPr>
          <a:xfrm>
            <a:off x="3721046" y="3434040"/>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神经衰弱</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8" name="TextBox 27">
            <a:extLst>
              <a:ext uri="{FF2B5EF4-FFF2-40B4-BE49-F238E27FC236}">
                <a16:creationId xmlns:a16="http://schemas.microsoft.com/office/drawing/2014/main" xmlns="" id="{C8F65561-BF7F-4178-83A5-F62DE6D83F13}"/>
              </a:ext>
            </a:extLst>
          </p:cNvPr>
          <p:cNvSpPr txBox="1"/>
          <p:nvPr/>
        </p:nvSpPr>
        <p:spPr>
          <a:xfrm>
            <a:off x="4940411" y="3434040"/>
            <a:ext cx="523220" cy="484748"/>
          </a:xfrm>
          <a:prstGeom prst="rect">
            <a:avLst/>
          </a:prstGeom>
          <a:noFill/>
        </p:spPr>
        <p:txBody>
          <a:bodyPr wrap="none">
            <a:no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rPr>
              <a:t>强迫症</a:t>
            </a:r>
            <a:endParaRPr lang="en-US" sz="2000" dirty="0">
              <a:solidFill>
                <a:schemeClr val="bg2"/>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9" name="直接连接符 18">
            <a:extLst>
              <a:ext uri="{FF2B5EF4-FFF2-40B4-BE49-F238E27FC236}">
                <a16:creationId xmlns:a16="http://schemas.microsoft.com/office/drawing/2014/main" xmlns="" id="{29F7629B-301E-4C5D-AA2F-6B993C0FC595}"/>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52A55E7-0EF2-4FF6-B003-8518062F5CAB}"/>
              </a:ext>
            </a:extLst>
          </p:cNvPr>
          <p:cNvCxnSpPr>
            <a:cxnSpLocks/>
          </p:cNvCxnSpPr>
          <p:nvPr/>
        </p:nvCxnSpPr>
        <p:spPr>
          <a:xfrm flipH="1">
            <a:off x="611560" y="1153972"/>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xmlns="" id="{F9C475DC-D1B4-408B-99AE-774311292B0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等腰三角形 2">
            <a:extLst>
              <a:ext uri="{FF2B5EF4-FFF2-40B4-BE49-F238E27FC236}">
                <a16:creationId xmlns:a16="http://schemas.microsoft.com/office/drawing/2014/main" xmlns="" id="{A35AD4B1-417E-46A7-B6C0-BC3D5E17305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40343983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994493" y="1170620"/>
            <a:ext cx="3132349" cy="3104896"/>
            <a:chOff x="4007765" y="1772811"/>
            <a:chExt cx="4176465" cy="4139861"/>
          </a:xfrm>
        </p:grpSpPr>
        <p:grpSp>
          <p:nvGrpSpPr>
            <p:cNvPr id="22" name="Group 4"/>
            <p:cNvGrpSpPr/>
            <p:nvPr/>
          </p:nvGrpSpPr>
          <p:grpSpPr>
            <a:xfrm>
              <a:off x="4007765" y="1772811"/>
              <a:ext cx="4176465" cy="4139861"/>
              <a:chOff x="3884472" y="2091871"/>
              <a:chExt cx="3113872" cy="3086581"/>
            </a:xfrm>
          </p:grpSpPr>
          <p:grpSp>
            <p:nvGrpSpPr>
              <p:cNvPr id="27" name="Group 9"/>
              <p:cNvGrpSpPr/>
              <p:nvPr/>
            </p:nvGrpSpPr>
            <p:grpSpPr>
              <a:xfrm rot="2700000">
                <a:off x="3884473" y="2091871"/>
                <a:ext cx="1437890" cy="1437892"/>
                <a:chOff x="4748213" y="2079625"/>
                <a:chExt cx="2695576" cy="2695576"/>
              </a:xfrm>
            </p:grpSpPr>
            <p:sp>
              <p:nvSpPr>
                <p:cNvPr id="55" name="Freeform: Shape 37"/>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6" name="Freeform: Shape 38"/>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Freeform: Shape 39"/>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8" name="Freeform: Shape 40"/>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9" name="Freeform: Shape 41"/>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Freeform: Shape 42"/>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Freeform: Shape 43"/>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Freeform: Shape 44"/>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Group 10"/>
              <p:cNvGrpSpPr/>
              <p:nvPr/>
            </p:nvGrpSpPr>
            <p:grpSpPr>
              <a:xfrm rot="2700000">
                <a:off x="3898328" y="3740561"/>
                <a:ext cx="1437890" cy="1437892"/>
                <a:chOff x="4748213" y="2079625"/>
                <a:chExt cx="2695576" cy="2695576"/>
              </a:xfrm>
            </p:grpSpPr>
            <p:sp>
              <p:nvSpPr>
                <p:cNvPr id="47" name="Freeform: Shape 29"/>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Freeform: Shape 30"/>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Freeform: Shape 31"/>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Freeform: Shape 32"/>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Freeform: Shape 33"/>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Freeform: Shape 34"/>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Freeform: Shape 35"/>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Freeform: Shape 36"/>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Group 11"/>
              <p:cNvGrpSpPr/>
              <p:nvPr/>
            </p:nvGrpSpPr>
            <p:grpSpPr>
              <a:xfrm rot="2700000">
                <a:off x="5548682" y="2091870"/>
                <a:ext cx="1437890" cy="1437892"/>
                <a:chOff x="4748213" y="2079625"/>
                <a:chExt cx="2695576" cy="2695576"/>
              </a:xfrm>
            </p:grpSpPr>
            <p:sp>
              <p:nvSpPr>
                <p:cNvPr id="39" name="Freeform: Shape 21"/>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Freeform: Shape 22"/>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Freeform: Shape 23"/>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Freeform: Shape 24"/>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Freeform: Shape 25"/>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Freeform: Shape 26"/>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Freeform: Shape 27"/>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Freeform: Shape 28"/>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30" name="Group 12"/>
              <p:cNvGrpSpPr/>
              <p:nvPr/>
            </p:nvGrpSpPr>
            <p:grpSpPr>
              <a:xfrm rot="2700000">
                <a:off x="5560453" y="3740559"/>
                <a:ext cx="1437890" cy="1437892"/>
                <a:chOff x="4748213" y="2079625"/>
                <a:chExt cx="2695576" cy="2695576"/>
              </a:xfrm>
            </p:grpSpPr>
            <p:sp>
              <p:nvSpPr>
                <p:cNvPr id="31" name="Freeform: Shape 13"/>
                <p:cNvSpPr>
                  <a:spLocks/>
                </p:cNvSpPr>
                <p:nvPr/>
              </p:nvSpPr>
              <p:spPr bwMode="auto">
                <a:xfrm>
                  <a:off x="6905626" y="2079625"/>
                  <a:ext cx="538163" cy="2695575"/>
                </a:xfrm>
                <a:custGeom>
                  <a:avLst/>
                  <a:gdLst>
                    <a:gd name="T0" fmla="*/ 339 w 339"/>
                    <a:gd name="T1" fmla="*/ 1359 h 1698"/>
                    <a:gd name="T2" fmla="*/ 339 w 339"/>
                    <a:gd name="T3" fmla="*/ 339 h 1698"/>
                    <a:gd name="T4" fmla="*/ 0 w 339"/>
                    <a:gd name="T5" fmla="*/ 0 h 1698"/>
                    <a:gd name="T6" fmla="*/ 0 w 339"/>
                    <a:gd name="T7" fmla="*/ 1698 h 1698"/>
                    <a:gd name="T8" fmla="*/ 339 w 339"/>
                    <a:gd name="T9" fmla="*/ 1359 h 1698"/>
                  </a:gdLst>
                  <a:ahLst/>
                  <a:cxnLst>
                    <a:cxn ang="0">
                      <a:pos x="T0" y="T1"/>
                    </a:cxn>
                    <a:cxn ang="0">
                      <a:pos x="T2" y="T3"/>
                    </a:cxn>
                    <a:cxn ang="0">
                      <a:pos x="T4" y="T5"/>
                    </a:cxn>
                    <a:cxn ang="0">
                      <a:pos x="T6" y="T7"/>
                    </a:cxn>
                    <a:cxn ang="0">
                      <a:pos x="T8" y="T9"/>
                    </a:cxn>
                  </a:cxnLst>
                  <a:rect l="0" t="0" r="r" b="b"/>
                  <a:pathLst>
                    <a:path w="339" h="1698">
                      <a:moveTo>
                        <a:pt x="339" y="1359"/>
                      </a:moveTo>
                      <a:lnTo>
                        <a:pt x="339" y="339"/>
                      </a:lnTo>
                      <a:lnTo>
                        <a:pt x="0" y="0"/>
                      </a:lnTo>
                      <a:lnTo>
                        <a:pt x="0" y="1698"/>
                      </a:lnTo>
                      <a:lnTo>
                        <a:pt x="339" y="13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Freeform: Shape 14"/>
                <p:cNvSpPr>
                  <a:spLocks/>
                </p:cNvSpPr>
                <p:nvPr/>
              </p:nvSpPr>
              <p:spPr bwMode="auto">
                <a:xfrm>
                  <a:off x="6905626" y="4067175"/>
                  <a:ext cx="538163" cy="169863"/>
                </a:xfrm>
                <a:custGeom>
                  <a:avLst/>
                  <a:gdLst>
                    <a:gd name="T0" fmla="*/ 339 w 339"/>
                    <a:gd name="T1" fmla="*/ 107 h 107"/>
                    <a:gd name="T2" fmla="*/ 0 w 339"/>
                    <a:gd name="T3" fmla="*/ 107 h 107"/>
                    <a:gd name="T4" fmla="*/ 0 w 339"/>
                    <a:gd name="T5" fmla="*/ 0 h 107"/>
                    <a:gd name="T6" fmla="*/ 339 w 339"/>
                    <a:gd name="T7" fmla="*/ 107 h 107"/>
                  </a:gdLst>
                  <a:ahLst/>
                  <a:cxnLst>
                    <a:cxn ang="0">
                      <a:pos x="T0" y="T1"/>
                    </a:cxn>
                    <a:cxn ang="0">
                      <a:pos x="T2" y="T3"/>
                    </a:cxn>
                    <a:cxn ang="0">
                      <a:pos x="T4" y="T5"/>
                    </a:cxn>
                    <a:cxn ang="0">
                      <a:pos x="T6" y="T7"/>
                    </a:cxn>
                  </a:cxnLst>
                  <a:rect l="0" t="0" r="r" b="b"/>
                  <a:pathLst>
                    <a:path w="339" h="107">
                      <a:moveTo>
                        <a:pt x="339" y="107"/>
                      </a:moveTo>
                      <a:lnTo>
                        <a:pt x="0" y="107"/>
                      </a:lnTo>
                      <a:lnTo>
                        <a:pt x="0" y="0"/>
                      </a:lnTo>
                      <a:lnTo>
                        <a:pt x="339" y="1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Freeform: Shape 15"/>
                <p:cNvSpPr>
                  <a:spLocks/>
                </p:cNvSpPr>
                <p:nvPr/>
              </p:nvSpPr>
              <p:spPr bwMode="auto">
                <a:xfrm>
                  <a:off x="4748213" y="4237038"/>
                  <a:ext cx="2695575" cy="538163"/>
                </a:xfrm>
                <a:custGeom>
                  <a:avLst/>
                  <a:gdLst>
                    <a:gd name="T0" fmla="*/ 0 w 1698"/>
                    <a:gd name="T1" fmla="*/ 0 h 339"/>
                    <a:gd name="T2" fmla="*/ 339 w 1698"/>
                    <a:gd name="T3" fmla="*/ 339 h 339"/>
                    <a:gd name="T4" fmla="*/ 1359 w 1698"/>
                    <a:gd name="T5" fmla="*/ 339 h 339"/>
                    <a:gd name="T6" fmla="*/ 1698 w 1698"/>
                    <a:gd name="T7" fmla="*/ 0 h 339"/>
                    <a:gd name="T8" fmla="*/ 0 w 1698"/>
                    <a:gd name="T9" fmla="*/ 0 h 339"/>
                  </a:gdLst>
                  <a:ahLst/>
                  <a:cxnLst>
                    <a:cxn ang="0">
                      <a:pos x="T0" y="T1"/>
                    </a:cxn>
                    <a:cxn ang="0">
                      <a:pos x="T2" y="T3"/>
                    </a:cxn>
                    <a:cxn ang="0">
                      <a:pos x="T4" y="T5"/>
                    </a:cxn>
                    <a:cxn ang="0">
                      <a:pos x="T6" y="T7"/>
                    </a:cxn>
                    <a:cxn ang="0">
                      <a:pos x="T8" y="T9"/>
                    </a:cxn>
                  </a:cxnLst>
                  <a:rect l="0" t="0" r="r" b="b"/>
                  <a:pathLst>
                    <a:path w="1698" h="339">
                      <a:moveTo>
                        <a:pt x="0" y="0"/>
                      </a:moveTo>
                      <a:lnTo>
                        <a:pt x="339" y="339"/>
                      </a:lnTo>
                      <a:lnTo>
                        <a:pt x="1359" y="339"/>
                      </a:lnTo>
                      <a:lnTo>
                        <a:pt x="1698" y="0"/>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Freeform: Shape 16"/>
                <p:cNvSpPr>
                  <a:spLocks/>
                </p:cNvSpPr>
                <p:nvPr/>
              </p:nvSpPr>
              <p:spPr bwMode="auto">
                <a:xfrm>
                  <a:off x="5286376" y="4237038"/>
                  <a:ext cx="169863" cy="538163"/>
                </a:xfrm>
                <a:custGeom>
                  <a:avLst/>
                  <a:gdLst>
                    <a:gd name="T0" fmla="*/ 0 w 107"/>
                    <a:gd name="T1" fmla="*/ 339 h 339"/>
                    <a:gd name="T2" fmla="*/ 0 w 107"/>
                    <a:gd name="T3" fmla="*/ 0 h 339"/>
                    <a:gd name="T4" fmla="*/ 107 w 107"/>
                    <a:gd name="T5" fmla="*/ 0 h 339"/>
                    <a:gd name="T6" fmla="*/ 0 w 107"/>
                    <a:gd name="T7" fmla="*/ 339 h 339"/>
                  </a:gdLst>
                  <a:ahLst/>
                  <a:cxnLst>
                    <a:cxn ang="0">
                      <a:pos x="T0" y="T1"/>
                    </a:cxn>
                    <a:cxn ang="0">
                      <a:pos x="T2" y="T3"/>
                    </a:cxn>
                    <a:cxn ang="0">
                      <a:pos x="T4" y="T5"/>
                    </a:cxn>
                    <a:cxn ang="0">
                      <a:pos x="T6" y="T7"/>
                    </a:cxn>
                  </a:cxnLst>
                  <a:rect l="0" t="0" r="r" b="b"/>
                  <a:pathLst>
                    <a:path w="107" h="339">
                      <a:moveTo>
                        <a:pt x="0" y="339"/>
                      </a:moveTo>
                      <a:lnTo>
                        <a:pt x="0" y="0"/>
                      </a:lnTo>
                      <a:lnTo>
                        <a:pt x="107" y="0"/>
                      </a:lnTo>
                      <a:lnTo>
                        <a:pt x="0" y="33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Freeform: Shape 17"/>
                <p:cNvSpPr>
                  <a:spLocks/>
                </p:cNvSpPr>
                <p:nvPr/>
              </p:nvSpPr>
              <p:spPr bwMode="auto">
                <a:xfrm>
                  <a:off x="4748213" y="2079625"/>
                  <a:ext cx="538163" cy="2695575"/>
                </a:xfrm>
                <a:custGeom>
                  <a:avLst/>
                  <a:gdLst>
                    <a:gd name="T0" fmla="*/ 0 w 339"/>
                    <a:gd name="T1" fmla="*/ 339 h 1698"/>
                    <a:gd name="T2" fmla="*/ 0 w 339"/>
                    <a:gd name="T3" fmla="*/ 1359 h 1698"/>
                    <a:gd name="T4" fmla="*/ 339 w 339"/>
                    <a:gd name="T5" fmla="*/ 1698 h 1698"/>
                    <a:gd name="T6" fmla="*/ 339 w 339"/>
                    <a:gd name="T7" fmla="*/ 0 h 1698"/>
                    <a:gd name="T8" fmla="*/ 0 w 339"/>
                    <a:gd name="T9" fmla="*/ 339 h 1698"/>
                  </a:gdLst>
                  <a:ahLst/>
                  <a:cxnLst>
                    <a:cxn ang="0">
                      <a:pos x="T0" y="T1"/>
                    </a:cxn>
                    <a:cxn ang="0">
                      <a:pos x="T2" y="T3"/>
                    </a:cxn>
                    <a:cxn ang="0">
                      <a:pos x="T4" y="T5"/>
                    </a:cxn>
                    <a:cxn ang="0">
                      <a:pos x="T6" y="T7"/>
                    </a:cxn>
                    <a:cxn ang="0">
                      <a:pos x="T8" y="T9"/>
                    </a:cxn>
                  </a:cxnLst>
                  <a:rect l="0" t="0" r="r" b="b"/>
                  <a:pathLst>
                    <a:path w="339" h="1698">
                      <a:moveTo>
                        <a:pt x="0" y="339"/>
                      </a:moveTo>
                      <a:lnTo>
                        <a:pt x="0" y="1359"/>
                      </a:lnTo>
                      <a:lnTo>
                        <a:pt x="339" y="1698"/>
                      </a:lnTo>
                      <a:lnTo>
                        <a:pt x="339" y="0"/>
                      </a:lnTo>
                      <a:lnTo>
                        <a:pt x="0" y="33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Freeform: Shape 18"/>
                <p:cNvSpPr>
                  <a:spLocks/>
                </p:cNvSpPr>
                <p:nvPr/>
              </p:nvSpPr>
              <p:spPr bwMode="auto">
                <a:xfrm>
                  <a:off x="4748213" y="2617788"/>
                  <a:ext cx="538163" cy="169863"/>
                </a:xfrm>
                <a:custGeom>
                  <a:avLst/>
                  <a:gdLst>
                    <a:gd name="T0" fmla="*/ 0 w 339"/>
                    <a:gd name="T1" fmla="*/ 0 h 107"/>
                    <a:gd name="T2" fmla="*/ 339 w 339"/>
                    <a:gd name="T3" fmla="*/ 0 h 107"/>
                    <a:gd name="T4" fmla="*/ 339 w 339"/>
                    <a:gd name="T5" fmla="*/ 107 h 107"/>
                    <a:gd name="T6" fmla="*/ 0 w 339"/>
                    <a:gd name="T7" fmla="*/ 0 h 107"/>
                  </a:gdLst>
                  <a:ahLst/>
                  <a:cxnLst>
                    <a:cxn ang="0">
                      <a:pos x="T0" y="T1"/>
                    </a:cxn>
                    <a:cxn ang="0">
                      <a:pos x="T2" y="T3"/>
                    </a:cxn>
                    <a:cxn ang="0">
                      <a:pos x="T4" y="T5"/>
                    </a:cxn>
                    <a:cxn ang="0">
                      <a:pos x="T6" y="T7"/>
                    </a:cxn>
                  </a:cxnLst>
                  <a:rect l="0" t="0" r="r" b="b"/>
                  <a:pathLst>
                    <a:path w="339" h="107">
                      <a:moveTo>
                        <a:pt x="0" y="0"/>
                      </a:moveTo>
                      <a:lnTo>
                        <a:pt x="339" y="0"/>
                      </a:lnTo>
                      <a:lnTo>
                        <a:pt x="339" y="107"/>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Freeform: Shape 19"/>
                <p:cNvSpPr>
                  <a:spLocks/>
                </p:cNvSpPr>
                <p:nvPr/>
              </p:nvSpPr>
              <p:spPr bwMode="auto">
                <a:xfrm>
                  <a:off x="4748213" y="2079625"/>
                  <a:ext cx="2157413" cy="538163"/>
                </a:xfrm>
                <a:custGeom>
                  <a:avLst/>
                  <a:gdLst>
                    <a:gd name="T0" fmla="*/ 678 w 1359"/>
                    <a:gd name="T1" fmla="*/ 0 h 339"/>
                    <a:gd name="T2" fmla="*/ 339 w 1359"/>
                    <a:gd name="T3" fmla="*/ 0 h 339"/>
                    <a:gd name="T4" fmla="*/ 0 w 1359"/>
                    <a:gd name="T5" fmla="*/ 339 h 339"/>
                    <a:gd name="T6" fmla="*/ 339 w 1359"/>
                    <a:gd name="T7" fmla="*/ 339 h 339"/>
                    <a:gd name="T8" fmla="*/ 678 w 1359"/>
                    <a:gd name="T9" fmla="*/ 339 h 339"/>
                    <a:gd name="T10" fmla="*/ 1359 w 1359"/>
                    <a:gd name="T11" fmla="*/ 339 h 339"/>
                    <a:gd name="T12" fmla="*/ 1359 w 1359"/>
                    <a:gd name="T13" fmla="*/ 0 h 339"/>
                    <a:gd name="T14" fmla="*/ 678 w 1359"/>
                    <a:gd name="T15" fmla="*/ 0 h 3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39">
                      <a:moveTo>
                        <a:pt x="678" y="0"/>
                      </a:moveTo>
                      <a:lnTo>
                        <a:pt x="339" y="0"/>
                      </a:lnTo>
                      <a:lnTo>
                        <a:pt x="0" y="339"/>
                      </a:lnTo>
                      <a:lnTo>
                        <a:pt x="339" y="339"/>
                      </a:lnTo>
                      <a:lnTo>
                        <a:pt x="678" y="339"/>
                      </a:lnTo>
                      <a:lnTo>
                        <a:pt x="1359" y="339"/>
                      </a:lnTo>
                      <a:lnTo>
                        <a:pt x="1359" y="0"/>
                      </a:lnTo>
                      <a:lnTo>
                        <a:pt x="67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Freeform: Shape 20"/>
                <p:cNvSpPr>
                  <a:spLocks/>
                </p:cNvSpPr>
                <p:nvPr/>
              </p:nvSpPr>
              <p:spPr bwMode="auto">
                <a:xfrm>
                  <a:off x="6735763" y="2079625"/>
                  <a:ext cx="169863" cy="538163"/>
                </a:xfrm>
                <a:custGeom>
                  <a:avLst/>
                  <a:gdLst>
                    <a:gd name="T0" fmla="*/ 107 w 107"/>
                    <a:gd name="T1" fmla="*/ 0 h 339"/>
                    <a:gd name="T2" fmla="*/ 107 w 107"/>
                    <a:gd name="T3" fmla="*/ 339 h 339"/>
                    <a:gd name="T4" fmla="*/ 0 w 107"/>
                    <a:gd name="T5" fmla="*/ 339 h 339"/>
                    <a:gd name="T6" fmla="*/ 107 w 107"/>
                    <a:gd name="T7" fmla="*/ 0 h 339"/>
                  </a:gdLst>
                  <a:ahLst/>
                  <a:cxnLst>
                    <a:cxn ang="0">
                      <a:pos x="T0" y="T1"/>
                    </a:cxn>
                    <a:cxn ang="0">
                      <a:pos x="T2" y="T3"/>
                    </a:cxn>
                    <a:cxn ang="0">
                      <a:pos x="T4" y="T5"/>
                    </a:cxn>
                    <a:cxn ang="0">
                      <a:pos x="T6" y="T7"/>
                    </a:cxn>
                  </a:cxnLst>
                  <a:rect l="0" t="0" r="r" b="b"/>
                  <a:pathLst>
                    <a:path w="107" h="339">
                      <a:moveTo>
                        <a:pt x="107" y="0"/>
                      </a:moveTo>
                      <a:lnTo>
                        <a:pt x="107" y="339"/>
                      </a:lnTo>
                      <a:lnTo>
                        <a:pt x="0" y="339"/>
                      </a:lnTo>
                      <a:lnTo>
                        <a:pt x="107"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sp>
          <p:nvSpPr>
            <p:cNvPr id="23" name="TextBox 5"/>
            <p:cNvSpPr txBox="1"/>
            <p:nvPr/>
          </p:nvSpPr>
          <p:spPr>
            <a:xfrm>
              <a:off x="4305649" y="2341731"/>
              <a:ext cx="1304313" cy="646331"/>
            </a:xfrm>
            <a:prstGeom prst="rect">
              <a:avLst/>
            </a:prstGeom>
            <a:noFill/>
          </p:spPr>
          <p:txBody>
            <a:bodyPr wrap="none">
              <a:noAutofit/>
            </a:bodyPr>
            <a:lstStyle/>
            <a:p>
              <a:pPr>
                <a:lnSpc>
                  <a:spcPts val="2000"/>
                </a:lnSpc>
              </a:pPr>
              <a:r>
                <a:rPr lang="zh-CN" altLang="en-US" sz="1600" b="0" i="0" u="none" strike="noStrike" baseline="0" dirty="0">
                  <a:latin typeface="FZSSK-GBK1-0200038e1-Identity-H"/>
                </a:rPr>
                <a:t>反社会型</a:t>
              </a:r>
              <a:endParaRPr lang="en-US" altLang="zh-CN" sz="1600" b="0" i="0" u="none" strike="noStrike" baseline="0" dirty="0">
                <a:latin typeface="FZSSK-GBK1-0200038e1-Identity-H"/>
              </a:endParaRPr>
            </a:p>
            <a:p>
              <a:pPr>
                <a:lnSpc>
                  <a:spcPts val="2000"/>
                </a:lnSpc>
              </a:pPr>
              <a:r>
                <a:rPr lang="zh-CN" altLang="en-US" sz="1600" b="0" i="0" u="none" strike="noStrike" baseline="0" dirty="0">
                  <a:latin typeface="FZSSK-GBK1-0200038e1-Identity-H"/>
                </a:rPr>
                <a:t>人格障碍</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64" name="Title 1">
            <a:extLst>
              <a:ext uri="{FF2B5EF4-FFF2-40B4-BE49-F238E27FC236}">
                <a16:creationId xmlns:a16="http://schemas.microsoft.com/office/drawing/2014/main" xmlns="" id="{E8C1599B-5BA2-421A-926B-5D1713B43711}"/>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5" name="矩形 64">
            <a:extLst>
              <a:ext uri="{FF2B5EF4-FFF2-40B4-BE49-F238E27FC236}">
                <a16:creationId xmlns:a16="http://schemas.microsoft.com/office/drawing/2014/main" xmlns="" id="{909FB8E0-0D34-4022-BCC2-F58714B8997C}"/>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三、心理异常的类别</a:t>
            </a:r>
          </a:p>
        </p:txBody>
      </p:sp>
      <p:sp>
        <p:nvSpPr>
          <p:cNvPr id="69" name="TextBox 5">
            <a:extLst>
              <a:ext uri="{FF2B5EF4-FFF2-40B4-BE49-F238E27FC236}">
                <a16:creationId xmlns:a16="http://schemas.microsoft.com/office/drawing/2014/main" xmlns="" id="{CC93222C-A67E-467F-BF33-D4287A4EB6AF}"/>
              </a:ext>
            </a:extLst>
          </p:cNvPr>
          <p:cNvSpPr txBox="1"/>
          <p:nvPr/>
        </p:nvSpPr>
        <p:spPr>
          <a:xfrm>
            <a:off x="4901844" y="1586654"/>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偏执型</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人格障碍</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1" name="TextBox 5">
            <a:extLst>
              <a:ext uri="{FF2B5EF4-FFF2-40B4-BE49-F238E27FC236}">
                <a16:creationId xmlns:a16="http://schemas.microsoft.com/office/drawing/2014/main" xmlns="" id="{B687194F-18BF-49D1-87C4-2DEC2389928D}"/>
              </a:ext>
            </a:extLst>
          </p:cNvPr>
          <p:cNvSpPr txBox="1"/>
          <p:nvPr/>
        </p:nvSpPr>
        <p:spPr>
          <a:xfrm>
            <a:off x="4064477" y="2438453"/>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回避型</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人格障碍</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ts val="2000"/>
              </a:lnSpc>
            </a:pP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3" name="TextBox 5">
            <a:extLst>
              <a:ext uri="{FF2B5EF4-FFF2-40B4-BE49-F238E27FC236}">
                <a16:creationId xmlns:a16="http://schemas.microsoft.com/office/drawing/2014/main" xmlns="" id="{A7D2256A-2E5F-4119-8C20-4203A5C200CB}"/>
              </a:ext>
            </a:extLst>
          </p:cNvPr>
          <p:cNvSpPr txBox="1"/>
          <p:nvPr/>
        </p:nvSpPr>
        <p:spPr>
          <a:xfrm>
            <a:off x="3228586" y="3269179"/>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依赖型</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人格障碍</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5" name="TextBox 5">
            <a:extLst>
              <a:ext uri="{FF2B5EF4-FFF2-40B4-BE49-F238E27FC236}">
                <a16:creationId xmlns:a16="http://schemas.microsoft.com/office/drawing/2014/main" xmlns="" id="{7F06C760-367D-4FA4-A836-B3F6E37D3F1D}"/>
              </a:ext>
            </a:extLst>
          </p:cNvPr>
          <p:cNvSpPr txBox="1"/>
          <p:nvPr/>
        </p:nvSpPr>
        <p:spPr>
          <a:xfrm>
            <a:off x="4901843" y="3243107"/>
            <a:ext cx="978235" cy="484748"/>
          </a:xfrm>
          <a:prstGeom prst="rect">
            <a:avLst/>
          </a:prstGeom>
          <a:noFill/>
        </p:spPr>
        <p:txBody>
          <a:bodyPr wrap="none">
            <a:noAutofit/>
          </a:bodyPr>
          <a:lstStyle/>
          <a:p>
            <a:pPr algn="ctr">
              <a:lnSpc>
                <a:spcPts val="2000"/>
              </a:lnSpc>
            </a:pPr>
            <a:r>
              <a:rPr lang="zh-CN" altLang="en-US" sz="1600" b="0" i="0" u="none" strike="noStrike" baseline="0" dirty="0">
                <a:latin typeface="FZSSK-GBK1-0200038e1-Identity-H"/>
              </a:rPr>
              <a:t>表演型</a:t>
            </a:r>
            <a:endParaRPr lang="en-US" altLang="zh-CN" sz="1600" b="0" i="0" u="none" strike="noStrike" baseline="0" dirty="0">
              <a:latin typeface="FZSSK-GBK1-0200038e1-Identity-H"/>
            </a:endParaRPr>
          </a:p>
          <a:p>
            <a:pPr algn="ctr">
              <a:lnSpc>
                <a:spcPts val="2000"/>
              </a:lnSpc>
            </a:pPr>
            <a:r>
              <a:rPr lang="zh-CN" altLang="en-US" sz="1600" b="0" i="0" u="none" strike="noStrike" baseline="0" dirty="0">
                <a:latin typeface="FZSSK-GBK1-0200038e1-Identity-H"/>
              </a:rPr>
              <a:t>人格障碍</a:t>
            </a:r>
            <a:endParaRPr 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7" name="文本框 76">
            <a:extLst>
              <a:ext uri="{FF2B5EF4-FFF2-40B4-BE49-F238E27FC236}">
                <a16:creationId xmlns:a16="http://schemas.microsoft.com/office/drawing/2014/main" xmlns="" id="{3FAE741E-8DE5-4F90-8912-B5257A546BCB}"/>
              </a:ext>
            </a:extLst>
          </p:cNvPr>
          <p:cNvSpPr txBox="1"/>
          <p:nvPr/>
        </p:nvSpPr>
        <p:spPr>
          <a:xfrm>
            <a:off x="1361397" y="2368826"/>
            <a:ext cx="1567354" cy="369332"/>
          </a:xfrm>
          <a:prstGeom prst="rect">
            <a:avLst/>
          </a:prstGeom>
          <a:noFill/>
        </p:spPr>
        <p:txBody>
          <a:bodyPr wrap="square">
            <a:spAutoFit/>
          </a:bodyPr>
          <a:lstStyle/>
          <a:p>
            <a:r>
              <a:rPr lang="zh-CN" altLang="en-US" b="1" dirty="0" smtClean="0">
                <a:solidFill>
                  <a:srgbClr val="F76911"/>
                </a:solidFill>
              </a:rPr>
              <a:t>人格障</a:t>
            </a:r>
            <a:r>
              <a:rPr lang="zh-CN" altLang="en-US" b="1" dirty="0">
                <a:solidFill>
                  <a:srgbClr val="F76911"/>
                </a:solidFill>
              </a:rPr>
              <a:t>碍</a:t>
            </a:r>
          </a:p>
        </p:txBody>
      </p:sp>
      <p:cxnSp>
        <p:nvCxnSpPr>
          <p:cNvPr id="67" name="直接连接符 66">
            <a:extLst>
              <a:ext uri="{FF2B5EF4-FFF2-40B4-BE49-F238E27FC236}">
                <a16:creationId xmlns:a16="http://schemas.microsoft.com/office/drawing/2014/main" xmlns="" id="{6A5D4BB8-FE88-40D0-BE04-A78C42F231B6}"/>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a16="http://schemas.microsoft.com/office/drawing/2014/main" xmlns="" id="{FFB78BFD-28EE-4120-8F3E-BCEE47939A34}"/>
              </a:ext>
            </a:extLst>
          </p:cNvPr>
          <p:cNvCxnSpPr>
            <a:cxnSpLocks/>
          </p:cNvCxnSpPr>
          <p:nvPr/>
        </p:nvCxnSpPr>
        <p:spPr>
          <a:xfrm flipH="1">
            <a:off x="611560" y="1153972"/>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xmlns="" id="{A3A6228A-0D8C-4CA4-8E46-600B3FD9F07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等腰三角形 2">
            <a:extLst>
              <a:ext uri="{FF2B5EF4-FFF2-40B4-BE49-F238E27FC236}">
                <a16:creationId xmlns:a16="http://schemas.microsoft.com/office/drawing/2014/main" xmlns="" id="{6E2719AE-3935-4BA0-87DA-C577362BE45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344960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81622" y="771550"/>
            <a:ext cx="45719" cy="4137725"/>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5" name="组合 4"/>
          <p:cNvGrpSpPr/>
          <p:nvPr/>
        </p:nvGrpSpPr>
        <p:grpSpPr>
          <a:xfrm>
            <a:off x="2491478" y="1271350"/>
            <a:ext cx="1775207" cy="925862"/>
            <a:chOff x="3405022" y="1456171"/>
            <a:chExt cx="2366942" cy="1234483"/>
          </a:xfrm>
        </p:grpSpPr>
        <p:grpSp>
          <p:nvGrpSpPr>
            <p:cNvPr id="22" name="组合 21"/>
            <p:cNvGrpSpPr/>
            <p:nvPr/>
          </p:nvGrpSpPr>
          <p:grpSpPr>
            <a:xfrm>
              <a:off x="4559236" y="1456171"/>
              <a:ext cx="1212728" cy="1234483"/>
              <a:chOff x="4816253" y="1456171"/>
              <a:chExt cx="1212728" cy="1234483"/>
            </a:xfrm>
          </p:grpSpPr>
          <p:sp>
            <p:nvSpPr>
              <p:cNvPr id="26" name="对角圆角矩形 26"/>
              <p:cNvSpPr/>
              <p:nvPr/>
            </p:nvSpPr>
            <p:spPr>
              <a:xfrm rot="16200000">
                <a:off x="4805375" y="1467049"/>
                <a:ext cx="1234483" cy="1212728"/>
              </a:xfrm>
              <a:prstGeom prst="round2DiagRect">
                <a:avLst>
                  <a:gd name="adj1" fmla="val 50000"/>
                  <a:gd name="adj2" fmla="val 0"/>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对角圆角矩形 27"/>
              <p:cNvSpPr/>
              <p:nvPr/>
            </p:nvSpPr>
            <p:spPr>
              <a:xfrm rot="16200000">
                <a:off x="4916607" y="1564059"/>
                <a:ext cx="1034918" cy="1016679"/>
              </a:xfrm>
              <a:prstGeom prst="round2DiagRect">
                <a:avLst>
                  <a:gd name="adj1" fmla="val 50000"/>
                  <a:gd name="adj2" fmla="val 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任意多边形 28"/>
              <p:cNvSpPr>
                <a:spLocks/>
              </p:cNvSpPr>
              <p:nvPr/>
            </p:nvSpPr>
            <p:spPr bwMode="auto">
              <a:xfrm>
                <a:off x="5250981" y="1792284"/>
                <a:ext cx="393853" cy="57995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5" name="矩形 24"/>
            <p:cNvSpPr/>
            <p:nvPr/>
          </p:nvSpPr>
          <p:spPr>
            <a:xfrm>
              <a:off x="3405022" y="1900288"/>
              <a:ext cx="1440733" cy="323165"/>
            </a:xfrm>
            <a:prstGeom prst="rect">
              <a:avLst/>
            </a:prstGeom>
          </p:spPr>
          <p:txBody>
            <a:bodyPr wrap="none" lIns="0" tIns="0" rIns="360000" bIns="0" anchor="b" anchorCtr="0">
              <a:noAutofit/>
            </a:bodyPr>
            <a:lstStyle/>
            <a:p>
              <a:pPr algn="r"/>
              <a:r>
                <a:rPr lang="zh-CN" altLang="en-US" sz="1600" b="1" i="0" u="none" strike="noStrike" baseline="0" dirty="0">
                  <a:solidFill>
                    <a:schemeClr val="tx1">
                      <a:lumMod val="65000"/>
                      <a:lumOff val="35000"/>
                    </a:schemeClr>
                  </a:solidFill>
                  <a:latin typeface="FZXBSK-GBK1-0200038db-Identity-H"/>
                </a:rPr>
                <a:t>性行为变态</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63" name="组合 62">
            <a:extLst>
              <a:ext uri="{FF2B5EF4-FFF2-40B4-BE49-F238E27FC236}">
                <a16:creationId xmlns:a16="http://schemas.microsoft.com/office/drawing/2014/main" xmlns="" id="{8A6724DE-52E2-4348-8CD7-0F8B3AB6507E}"/>
              </a:ext>
            </a:extLst>
          </p:cNvPr>
          <p:cNvGrpSpPr/>
          <p:nvPr/>
        </p:nvGrpSpPr>
        <p:grpSpPr>
          <a:xfrm>
            <a:off x="5111461" y="2057452"/>
            <a:ext cx="2153678" cy="925862"/>
            <a:chOff x="5148064" y="2365342"/>
            <a:chExt cx="2153678" cy="925862"/>
          </a:xfrm>
        </p:grpSpPr>
        <p:grpSp>
          <p:nvGrpSpPr>
            <p:cNvPr id="15" name="组合 14"/>
            <p:cNvGrpSpPr/>
            <p:nvPr/>
          </p:nvGrpSpPr>
          <p:grpSpPr>
            <a:xfrm>
              <a:off x="5148064" y="2365342"/>
              <a:ext cx="909546" cy="925862"/>
              <a:chOff x="6129344" y="2728516"/>
              <a:chExt cx="1212728" cy="1234483"/>
            </a:xfrm>
          </p:grpSpPr>
          <p:sp>
            <p:nvSpPr>
              <p:cNvPr id="19" name="对角圆角矩形 23"/>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 name="对角圆角矩形 24"/>
              <p:cNvSpPr/>
              <p:nvPr/>
            </p:nvSpPr>
            <p:spPr>
              <a:xfrm rot="16200000">
                <a:off x="6229698"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任意多边形 25"/>
              <p:cNvSpPr>
                <a:spLocks/>
              </p:cNvSpPr>
              <p:nvPr/>
            </p:nvSpPr>
            <p:spPr bwMode="auto">
              <a:xfrm flipH="1">
                <a:off x="6553991" y="3036256"/>
                <a:ext cx="353336" cy="59449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8" name="矩形 17"/>
            <p:cNvSpPr/>
            <p:nvPr/>
          </p:nvSpPr>
          <p:spPr>
            <a:xfrm>
              <a:off x="6057610" y="2769386"/>
              <a:ext cx="1244132" cy="242374"/>
            </a:xfrm>
            <a:prstGeom prst="rect">
              <a:avLst/>
            </a:prstGeom>
          </p:spPr>
          <p:txBody>
            <a:bodyPr wrap="none" lIns="360000" tIns="0" rIns="216000" bIns="0" anchor="ctr" anchorCtr="0">
              <a:no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心身疾病</a:t>
              </a:r>
            </a:p>
          </p:txBody>
        </p:sp>
      </p:grpSp>
      <p:sp>
        <p:nvSpPr>
          <p:cNvPr id="30" name="Title 1">
            <a:extLst>
              <a:ext uri="{FF2B5EF4-FFF2-40B4-BE49-F238E27FC236}">
                <a16:creationId xmlns:a16="http://schemas.microsoft.com/office/drawing/2014/main" xmlns="" id="{80116460-280F-4FDE-A771-4210EB5C27D9}"/>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1" name="矩形 30">
            <a:extLst>
              <a:ext uri="{FF2B5EF4-FFF2-40B4-BE49-F238E27FC236}">
                <a16:creationId xmlns:a16="http://schemas.microsoft.com/office/drawing/2014/main" xmlns="" id="{E6836DFA-8ACF-4156-A10F-C90EC96AC4F6}"/>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三、心理异常的类别</a:t>
            </a:r>
          </a:p>
        </p:txBody>
      </p:sp>
      <p:grpSp>
        <p:nvGrpSpPr>
          <p:cNvPr id="3" name="组合 2">
            <a:extLst>
              <a:ext uri="{FF2B5EF4-FFF2-40B4-BE49-F238E27FC236}">
                <a16:creationId xmlns:a16="http://schemas.microsoft.com/office/drawing/2014/main" xmlns="" id="{04B65BD3-8287-4D7E-AA35-8B4E13BE6FAF}"/>
              </a:ext>
            </a:extLst>
          </p:cNvPr>
          <p:cNvGrpSpPr/>
          <p:nvPr/>
        </p:nvGrpSpPr>
        <p:grpSpPr>
          <a:xfrm>
            <a:off x="5103416" y="841850"/>
            <a:ext cx="2153678" cy="925862"/>
            <a:chOff x="5128937" y="913991"/>
            <a:chExt cx="2153678" cy="925862"/>
          </a:xfrm>
        </p:grpSpPr>
        <p:grpSp>
          <p:nvGrpSpPr>
            <p:cNvPr id="34" name="组合 33">
              <a:extLst>
                <a:ext uri="{FF2B5EF4-FFF2-40B4-BE49-F238E27FC236}">
                  <a16:creationId xmlns:a16="http://schemas.microsoft.com/office/drawing/2014/main" xmlns="" id="{0A6A09A4-3333-4BD5-A4DC-EE52627EF57F}"/>
                </a:ext>
              </a:extLst>
            </p:cNvPr>
            <p:cNvGrpSpPr/>
            <p:nvPr/>
          </p:nvGrpSpPr>
          <p:grpSpPr>
            <a:xfrm>
              <a:off x="5128937" y="913991"/>
              <a:ext cx="909546" cy="925862"/>
              <a:chOff x="6129344" y="2728516"/>
              <a:chExt cx="1212728" cy="1234483"/>
            </a:xfrm>
          </p:grpSpPr>
          <p:sp>
            <p:nvSpPr>
              <p:cNvPr id="38" name="对角圆角矩形 23">
                <a:extLst>
                  <a:ext uri="{FF2B5EF4-FFF2-40B4-BE49-F238E27FC236}">
                    <a16:creationId xmlns:a16="http://schemas.microsoft.com/office/drawing/2014/main" xmlns="" id="{C6466D2E-4923-4B70-8368-8C4542CCDEC3}"/>
                  </a:ext>
                </a:extLst>
              </p:cNvPr>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对角圆角矩形 24">
                <a:extLst>
                  <a:ext uri="{FF2B5EF4-FFF2-40B4-BE49-F238E27FC236}">
                    <a16:creationId xmlns:a16="http://schemas.microsoft.com/office/drawing/2014/main" xmlns="" id="{05EF7430-547F-43AA-A5DA-70C24E1CE190}"/>
                  </a:ext>
                </a:extLst>
              </p:cNvPr>
              <p:cNvSpPr/>
              <p:nvPr/>
            </p:nvSpPr>
            <p:spPr>
              <a:xfrm rot="16200000">
                <a:off x="6229698"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25">
                <a:extLst>
                  <a:ext uri="{FF2B5EF4-FFF2-40B4-BE49-F238E27FC236}">
                    <a16:creationId xmlns:a16="http://schemas.microsoft.com/office/drawing/2014/main" xmlns="" id="{3255B94F-7189-46F0-8E70-B8D158ED0F2A}"/>
                  </a:ext>
                </a:extLst>
              </p:cNvPr>
              <p:cNvSpPr>
                <a:spLocks/>
              </p:cNvSpPr>
              <p:nvPr/>
            </p:nvSpPr>
            <p:spPr bwMode="auto">
              <a:xfrm flipH="1">
                <a:off x="6553991" y="3036256"/>
                <a:ext cx="353336" cy="59449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37" name="矩形 36">
              <a:extLst>
                <a:ext uri="{FF2B5EF4-FFF2-40B4-BE49-F238E27FC236}">
                  <a16:creationId xmlns:a16="http://schemas.microsoft.com/office/drawing/2014/main" xmlns="" id="{4DD89BAF-9CFE-4437-A08F-EA44C3EEAD98}"/>
                </a:ext>
              </a:extLst>
            </p:cNvPr>
            <p:cNvSpPr/>
            <p:nvPr/>
          </p:nvSpPr>
          <p:spPr>
            <a:xfrm>
              <a:off x="6038483" y="1343491"/>
              <a:ext cx="1244132" cy="242374"/>
            </a:xfrm>
            <a:prstGeom prst="rect">
              <a:avLst/>
            </a:prstGeom>
          </p:spPr>
          <p:txBody>
            <a:bodyPr wrap="none" lIns="360000" tIns="0" rIns="216000" bIns="0" anchor="ctr" anchorCtr="0">
              <a:no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适应不良综合征</a:t>
              </a:r>
            </a:p>
          </p:txBody>
        </p:sp>
      </p:grpSp>
      <p:grpSp>
        <p:nvGrpSpPr>
          <p:cNvPr id="64" name="组合 63">
            <a:extLst>
              <a:ext uri="{FF2B5EF4-FFF2-40B4-BE49-F238E27FC236}">
                <a16:creationId xmlns:a16="http://schemas.microsoft.com/office/drawing/2014/main" xmlns="" id="{B01A908C-EB4E-45FE-BDAF-92B23FCC229D}"/>
              </a:ext>
            </a:extLst>
          </p:cNvPr>
          <p:cNvGrpSpPr/>
          <p:nvPr/>
        </p:nvGrpSpPr>
        <p:grpSpPr>
          <a:xfrm>
            <a:off x="5115387" y="3279114"/>
            <a:ext cx="2153678" cy="925862"/>
            <a:chOff x="5229103" y="3739050"/>
            <a:chExt cx="2153678" cy="925862"/>
          </a:xfrm>
        </p:grpSpPr>
        <p:grpSp>
          <p:nvGrpSpPr>
            <p:cNvPr id="50" name="组合 49">
              <a:extLst>
                <a:ext uri="{FF2B5EF4-FFF2-40B4-BE49-F238E27FC236}">
                  <a16:creationId xmlns:a16="http://schemas.microsoft.com/office/drawing/2014/main" xmlns="" id="{E4DAF9E9-9E96-461E-B948-7DBDB112CC6E}"/>
                </a:ext>
              </a:extLst>
            </p:cNvPr>
            <p:cNvGrpSpPr/>
            <p:nvPr/>
          </p:nvGrpSpPr>
          <p:grpSpPr>
            <a:xfrm>
              <a:off x="5229103" y="3739050"/>
              <a:ext cx="909546" cy="925862"/>
              <a:chOff x="6129344" y="2728516"/>
              <a:chExt cx="1212728" cy="1234483"/>
            </a:xfrm>
          </p:grpSpPr>
          <p:sp>
            <p:nvSpPr>
              <p:cNvPr id="54" name="对角圆角矩形 23">
                <a:extLst>
                  <a:ext uri="{FF2B5EF4-FFF2-40B4-BE49-F238E27FC236}">
                    <a16:creationId xmlns:a16="http://schemas.microsoft.com/office/drawing/2014/main" xmlns="" id="{E07F236F-E03F-4D93-9BFC-89EB4C71BBAC}"/>
                  </a:ext>
                </a:extLst>
              </p:cNvPr>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对角圆角矩形 24">
                <a:extLst>
                  <a:ext uri="{FF2B5EF4-FFF2-40B4-BE49-F238E27FC236}">
                    <a16:creationId xmlns:a16="http://schemas.microsoft.com/office/drawing/2014/main" xmlns="" id="{24D86ADE-B2B6-4E8D-B90F-0CFED19916EC}"/>
                  </a:ext>
                </a:extLst>
              </p:cNvPr>
              <p:cNvSpPr/>
              <p:nvPr/>
            </p:nvSpPr>
            <p:spPr>
              <a:xfrm rot="16200000">
                <a:off x="6229698"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6" name="任意多边形 25">
                <a:extLst>
                  <a:ext uri="{FF2B5EF4-FFF2-40B4-BE49-F238E27FC236}">
                    <a16:creationId xmlns:a16="http://schemas.microsoft.com/office/drawing/2014/main" xmlns="" id="{0ED386A6-1958-4857-9CFB-CC53A3EAC79C}"/>
                  </a:ext>
                </a:extLst>
              </p:cNvPr>
              <p:cNvSpPr>
                <a:spLocks/>
              </p:cNvSpPr>
              <p:nvPr/>
            </p:nvSpPr>
            <p:spPr bwMode="auto">
              <a:xfrm flipH="1">
                <a:off x="6553991" y="3036256"/>
                <a:ext cx="353336" cy="59449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53" name="矩形 52">
              <a:extLst>
                <a:ext uri="{FF2B5EF4-FFF2-40B4-BE49-F238E27FC236}">
                  <a16:creationId xmlns:a16="http://schemas.microsoft.com/office/drawing/2014/main" xmlns="" id="{B1149BFE-96FC-4E43-B12A-B940036A2030}"/>
                </a:ext>
              </a:extLst>
            </p:cNvPr>
            <p:cNvSpPr/>
            <p:nvPr/>
          </p:nvSpPr>
          <p:spPr>
            <a:xfrm>
              <a:off x="6138649" y="4080033"/>
              <a:ext cx="1244132" cy="242374"/>
            </a:xfrm>
            <a:prstGeom prst="rect">
              <a:avLst/>
            </a:prstGeom>
          </p:spPr>
          <p:txBody>
            <a:bodyPr wrap="none" lIns="360000" tIns="0" rIns="216000" bIns="0" anchor="ctr" anchorCtr="0">
              <a:no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精神病</a:t>
              </a:r>
            </a:p>
          </p:txBody>
        </p:sp>
      </p:grpSp>
      <p:grpSp>
        <p:nvGrpSpPr>
          <p:cNvPr id="65" name="组合 64">
            <a:extLst>
              <a:ext uri="{FF2B5EF4-FFF2-40B4-BE49-F238E27FC236}">
                <a16:creationId xmlns:a16="http://schemas.microsoft.com/office/drawing/2014/main" xmlns="" id="{BB001AC9-6F03-468A-B955-4AE690352CE2}"/>
              </a:ext>
            </a:extLst>
          </p:cNvPr>
          <p:cNvGrpSpPr/>
          <p:nvPr/>
        </p:nvGrpSpPr>
        <p:grpSpPr>
          <a:xfrm>
            <a:off x="2146015" y="2477066"/>
            <a:ext cx="2120670" cy="892262"/>
            <a:chOff x="2216736" y="2639096"/>
            <a:chExt cx="2120670" cy="892262"/>
          </a:xfrm>
        </p:grpSpPr>
        <p:grpSp>
          <p:nvGrpSpPr>
            <p:cNvPr id="8" name="组合 7"/>
            <p:cNvGrpSpPr/>
            <p:nvPr/>
          </p:nvGrpSpPr>
          <p:grpSpPr>
            <a:xfrm>
              <a:off x="3460868" y="2639096"/>
              <a:ext cx="876538" cy="892262"/>
              <a:chOff x="4852515" y="3535572"/>
              <a:chExt cx="1168717" cy="1189683"/>
            </a:xfrm>
          </p:grpSpPr>
          <p:sp>
            <p:nvSpPr>
              <p:cNvPr id="12" name="对角圆角矩形 29"/>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3" name="对角圆角矩形 30"/>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4" name="任意多边形 31"/>
              <p:cNvSpPr>
                <a:spLocks/>
              </p:cNvSpPr>
              <p:nvPr/>
            </p:nvSpPr>
            <p:spPr bwMode="auto">
              <a:xfrm rot="10800000" flipV="1">
                <a:off x="5200395" y="3857401"/>
                <a:ext cx="444440" cy="48263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57" name="文本框 56">
              <a:extLst>
                <a:ext uri="{FF2B5EF4-FFF2-40B4-BE49-F238E27FC236}">
                  <a16:creationId xmlns:a16="http://schemas.microsoft.com/office/drawing/2014/main" xmlns="" id="{A22A21C5-C66A-472E-ACD2-2A73491728BB}"/>
                </a:ext>
              </a:extLst>
            </p:cNvPr>
            <p:cNvSpPr txBox="1"/>
            <p:nvPr/>
          </p:nvSpPr>
          <p:spPr>
            <a:xfrm>
              <a:off x="2216736" y="2769386"/>
              <a:ext cx="1021661" cy="338554"/>
            </a:xfrm>
            <a:prstGeom prst="rect">
              <a:avLst/>
            </a:prstGeom>
            <a:noFill/>
          </p:spPr>
          <p:txBody>
            <a:bodyPr wrap="square">
              <a:spAutoFit/>
            </a:bodyPr>
            <a:lstStyle/>
            <a:p>
              <a:r>
                <a:rPr lang="zh-CN" altLang="en-US" sz="1600" b="1" dirty="0">
                  <a:solidFill>
                    <a:schemeClr val="tx1">
                      <a:lumMod val="65000"/>
                      <a:lumOff val="35000"/>
                    </a:schemeClr>
                  </a:solidFill>
                </a:rPr>
                <a:t>行为偏离</a:t>
              </a:r>
            </a:p>
          </p:txBody>
        </p:sp>
      </p:grpSp>
      <p:grpSp>
        <p:nvGrpSpPr>
          <p:cNvPr id="66" name="组合 65">
            <a:extLst>
              <a:ext uri="{FF2B5EF4-FFF2-40B4-BE49-F238E27FC236}">
                <a16:creationId xmlns:a16="http://schemas.microsoft.com/office/drawing/2014/main" xmlns="" id="{EDBC89B8-EAD6-4C29-A214-3CE14F7E5060}"/>
              </a:ext>
            </a:extLst>
          </p:cNvPr>
          <p:cNvGrpSpPr/>
          <p:nvPr/>
        </p:nvGrpSpPr>
        <p:grpSpPr>
          <a:xfrm>
            <a:off x="1615661" y="3663310"/>
            <a:ext cx="2738344" cy="892262"/>
            <a:chOff x="1710833" y="3960042"/>
            <a:chExt cx="2738344" cy="892262"/>
          </a:xfrm>
        </p:grpSpPr>
        <p:grpSp>
          <p:nvGrpSpPr>
            <p:cNvPr id="58" name="组合 57">
              <a:extLst>
                <a:ext uri="{FF2B5EF4-FFF2-40B4-BE49-F238E27FC236}">
                  <a16:creationId xmlns:a16="http://schemas.microsoft.com/office/drawing/2014/main" xmlns="" id="{75FDBED4-D6BA-4962-960F-19D69C21D312}"/>
                </a:ext>
              </a:extLst>
            </p:cNvPr>
            <p:cNvGrpSpPr/>
            <p:nvPr/>
          </p:nvGrpSpPr>
          <p:grpSpPr>
            <a:xfrm>
              <a:off x="3572639" y="3960042"/>
              <a:ext cx="876538" cy="892262"/>
              <a:chOff x="4852515" y="3535572"/>
              <a:chExt cx="1168717" cy="1189683"/>
            </a:xfrm>
          </p:grpSpPr>
          <p:sp>
            <p:nvSpPr>
              <p:cNvPr id="59" name="对角圆角矩形 29">
                <a:extLst>
                  <a:ext uri="{FF2B5EF4-FFF2-40B4-BE49-F238E27FC236}">
                    <a16:creationId xmlns:a16="http://schemas.microsoft.com/office/drawing/2014/main" xmlns="" id="{470B6B86-E983-4E8F-BC44-57A75992E037}"/>
                  </a:ext>
                </a:extLst>
              </p:cNvPr>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0" name="对角圆角矩形 30">
                <a:extLst>
                  <a:ext uri="{FF2B5EF4-FFF2-40B4-BE49-F238E27FC236}">
                    <a16:creationId xmlns:a16="http://schemas.microsoft.com/office/drawing/2014/main" xmlns="" id="{076AABF8-6ECA-416E-93E0-044BF504C455}"/>
                  </a:ext>
                </a:extLst>
              </p:cNvPr>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31">
                <a:extLst>
                  <a:ext uri="{FF2B5EF4-FFF2-40B4-BE49-F238E27FC236}">
                    <a16:creationId xmlns:a16="http://schemas.microsoft.com/office/drawing/2014/main" xmlns="" id="{48C6DA00-1C55-4C3D-ABEE-22400AEE970A}"/>
                  </a:ext>
                </a:extLst>
              </p:cNvPr>
              <p:cNvSpPr>
                <a:spLocks/>
              </p:cNvSpPr>
              <p:nvPr/>
            </p:nvSpPr>
            <p:spPr bwMode="auto">
              <a:xfrm rot="10800000" flipV="1">
                <a:off x="5200395" y="3857401"/>
                <a:ext cx="444440" cy="48263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62" name="文本框 61">
              <a:extLst>
                <a:ext uri="{FF2B5EF4-FFF2-40B4-BE49-F238E27FC236}">
                  <a16:creationId xmlns:a16="http://schemas.microsoft.com/office/drawing/2014/main" xmlns="" id="{6CE29BC8-7B20-4454-AF8B-A54A802B9C94}"/>
                </a:ext>
              </a:extLst>
            </p:cNvPr>
            <p:cNvSpPr txBox="1"/>
            <p:nvPr/>
          </p:nvSpPr>
          <p:spPr>
            <a:xfrm>
              <a:off x="1710833" y="4224839"/>
              <a:ext cx="1679804" cy="338554"/>
            </a:xfrm>
            <a:prstGeom prst="rect">
              <a:avLst/>
            </a:prstGeom>
            <a:noFill/>
          </p:spPr>
          <p:txBody>
            <a:bodyPr wrap="square">
              <a:spAutoFit/>
            </a:bodyPr>
            <a:lstStyle/>
            <a:p>
              <a:r>
                <a:rPr lang="zh-CN" altLang="en-US" sz="1600" b="1" dirty="0">
                  <a:solidFill>
                    <a:schemeClr val="tx1">
                      <a:lumMod val="65000"/>
                      <a:lumOff val="35000"/>
                    </a:schemeClr>
                  </a:solidFill>
                </a:rPr>
                <a:t>创伤后应激障碍</a:t>
              </a:r>
            </a:p>
          </p:txBody>
        </p:sp>
      </p:grpSp>
      <p:cxnSp>
        <p:nvCxnSpPr>
          <p:cNvPr id="42" name="直接连接符 41">
            <a:extLst>
              <a:ext uri="{FF2B5EF4-FFF2-40B4-BE49-F238E27FC236}">
                <a16:creationId xmlns:a16="http://schemas.microsoft.com/office/drawing/2014/main" xmlns="" id="{8F4356F2-7379-482B-BB37-67D6D2E16D45}"/>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D1BEEBC7-6C6B-4240-B359-0B3480738508}"/>
              </a:ext>
            </a:extLst>
          </p:cNvPr>
          <p:cNvCxnSpPr>
            <a:cxnSpLocks/>
          </p:cNvCxnSpPr>
          <p:nvPr/>
        </p:nvCxnSpPr>
        <p:spPr>
          <a:xfrm flipH="1">
            <a:off x="611560" y="1153972"/>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等腰三角形 43">
            <a:extLst>
              <a:ext uri="{FF2B5EF4-FFF2-40B4-BE49-F238E27FC236}">
                <a16:creationId xmlns:a16="http://schemas.microsoft.com/office/drawing/2014/main" xmlns="" id="{470CF475-FE8A-48F0-821B-BF174953DBB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等腰三角形 44">
            <a:extLst>
              <a:ext uri="{FF2B5EF4-FFF2-40B4-BE49-F238E27FC236}">
                <a16:creationId xmlns:a16="http://schemas.microsoft.com/office/drawing/2014/main" xmlns="" id="{C7079C37-1296-41A7-9F31-85C73CDC9FD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724541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9E16EE5D-9384-4287-8360-172BAA15FA6E}"/>
              </a:ext>
            </a:extLst>
          </p:cNvPr>
          <p:cNvSpPr/>
          <p:nvPr/>
        </p:nvSpPr>
        <p:spPr>
          <a:xfrm>
            <a:off x="683568" y="1491629"/>
            <a:ext cx="1584176" cy="2880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矩形 10">
            <a:extLst>
              <a:ext uri="{FF2B5EF4-FFF2-40B4-BE49-F238E27FC236}">
                <a16:creationId xmlns:a16="http://schemas.microsoft.com/office/drawing/2014/main" xmlns="" id="{3D77D081-572B-44D6-91BE-6B21EAFF735B}"/>
              </a:ext>
            </a:extLst>
          </p:cNvPr>
          <p:cNvSpPr/>
          <p:nvPr/>
        </p:nvSpPr>
        <p:spPr>
          <a:xfrm>
            <a:off x="806799" y="1840810"/>
            <a:ext cx="1406461" cy="529678"/>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大学生心理健康</a:t>
            </a:r>
            <a:endParaRPr lang="en-US" altLang="zh-CN"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总体水平偏低</a:t>
            </a:r>
          </a:p>
        </p:txBody>
      </p:sp>
      <p:sp>
        <p:nvSpPr>
          <p:cNvPr id="12" name="矩形 11">
            <a:extLst>
              <a:ext uri="{FF2B5EF4-FFF2-40B4-BE49-F238E27FC236}">
                <a16:creationId xmlns:a16="http://schemas.microsoft.com/office/drawing/2014/main" xmlns="" id="{D76C206E-25DD-4126-AC67-406ADAEE4B8A}"/>
              </a:ext>
            </a:extLst>
          </p:cNvPr>
          <p:cNvSpPr/>
          <p:nvPr/>
        </p:nvSpPr>
        <p:spPr>
          <a:xfrm>
            <a:off x="794225" y="2364332"/>
            <a:ext cx="1431608" cy="912222"/>
          </a:xfrm>
          <a:prstGeom prst="rect">
            <a:avLst/>
          </a:prstGeom>
        </p:spPr>
        <p:txBody>
          <a:bodyPr wrap="square" lIns="0" tIns="0" rIns="0" bIns="0">
            <a:normAutofit lnSpcReduction="10000"/>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从总体水平看，在校大学生出现心理问题的比例在三成左右，而存在较严重心理障碍的约占一成。</a:t>
            </a:r>
          </a:p>
        </p:txBody>
      </p:sp>
      <p:sp>
        <p:nvSpPr>
          <p:cNvPr id="27" name="Title 1">
            <a:extLst>
              <a:ext uri="{FF2B5EF4-FFF2-40B4-BE49-F238E27FC236}">
                <a16:creationId xmlns:a16="http://schemas.microsoft.com/office/drawing/2014/main" xmlns="" id="{0602841C-BAB6-4A5A-BA54-12FA2FFE8887}"/>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E5022846-43CC-4316-A7D0-24BF3909DDC5}"/>
              </a:ext>
            </a:extLst>
          </p:cNvPr>
          <p:cNvSpPr/>
          <p:nvPr/>
        </p:nvSpPr>
        <p:spPr>
          <a:xfrm>
            <a:off x="9032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一、大学生的心理健康状况</a:t>
            </a:r>
          </a:p>
        </p:txBody>
      </p:sp>
      <p:pic>
        <p:nvPicPr>
          <p:cNvPr id="2" name="图片 1">
            <a:extLst>
              <a:ext uri="{FF2B5EF4-FFF2-40B4-BE49-F238E27FC236}">
                <a16:creationId xmlns:a16="http://schemas.microsoft.com/office/drawing/2014/main" xmlns="" id="{8F424BE5-F738-4E97-8BF6-E294C8AC3090}"/>
              </a:ext>
            </a:extLst>
          </p:cNvPr>
          <p:cNvPicPr>
            <a:picLocks noChangeAspect="1"/>
          </p:cNvPicPr>
          <p:nvPr/>
        </p:nvPicPr>
        <p:blipFill>
          <a:blip r:embed="rId3"/>
          <a:stretch>
            <a:fillRect/>
          </a:stretch>
        </p:blipFill>
        <p:spPr>
          <a:xfrm>
            <a:off x="2313533" y="1187911"/>
            <a:ext cx="6325148" cy="3337849"/>
          </a:xfrm>
          <a:prstGeom prst="rect">
            <a:avLst/>
          </a:prstGeom>
        </p:spPr>
      </p:pic>
      <p:cxnSp>
        <p:nvCxnSpPr>
          <p:cNvPr id="9" name="直接连接符 8">
            <a:extLst>
              <a:ext uri="{FF2B5EF4-FFF2-40B4-BE49-F238E27FC236}">
                <a16:creationId xmlns:a16="http://schemas.microsoft.com/office/drawing/2014/main" xmlns="" id="{5ECCED37-DEF9-4C5E-8CBE-6AECF572A262}"/>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79962F80-E0CD-4D2F-BF16-BEE4CE6A092F}"/>
              </a:ext>
            </a:extLst>
          </p:cNvPr>
          <p:cNvCxnSpPr>
            <a:cxnSpLocks/>
          </p:cNvCxnSpPr>
          <p:nvPr/>
        </p:nvCxnSpPr>
        <p:spPr>
          <a:xfrm flipH="1">
            <a:off x="611560" y="1153972"/>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D98F9A48-7C1D-419D-9ABE-5EE48E32605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等腰三角形 14">
            <a:extLst>
              <a:ext uri="{FF2B5EF4-FFF2-40B4-BE49-F238E27FC236}">
                <a16:creationId xmlns:a16="http://schemas.microsoft.com/office/drawing/2014/main" xmlns="" id="{D98A4B0E-8D05-4898-8FB8-6B472B2246C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412698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9E16EE5D-9384-4287-8360-172BAA15FA6E}"/>
              </a:ext>
            </a:extLst>
          </p:cNvPr>
          <p:cNvSpPr/>
          <p:nvPr/>
        </p:nvSpPr>
        <p:spPr>
          <a:xfrm>
            <a:off x="683568" y="1419622"/>
            <a:ext cx="3024336" cy="2880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矩形 10">
            <a:extLst>
              <a:ext uri="{FF2B5EF4-FFF2-40B4-BE49-F238E27FC236}">
                <a16:creationId xmlns:a16="http://schemas.microsoft.com/office/drawing/2014/main" xmlns="" id="{3D77D081-572B-44D6-91BE-6B21EAFF735B}"/>
              </a:ext>
            </a:extLst>
          </p:cNvPr>
          <p:cNvSpPr/>
          <p:nvPr/>
        </p:nvSpPr>
        <p:spPr>
          <a:xfrm>
            <a:off x="1511828" y="1657683"/>
            <a:ext cx="1406461" cy="529678"/>
          </a:xfrm>
          <a:prstGeom prst="rect">
            <a:avLst/>
          </a:prstGeom>
        </p:spPr>
        <p:txBody>
          <a:bodyPr wrap="none" lIns="0" tIns="0" rIns="0" bIns="0">
            <a:noAutofit/>
          </a:bodyPr>
          <a:lstStyle/>
          <a:p>
            <a:pPr algn="ctr">
              <a:lnSpc>
                <a:spcPts val="3000"/>
              </a:lnSpc>
            </a:pPr>
            <a:r>
              <a:rPr lang="zh-CN" altLang="en-US" sz="22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大学生并非心理障碍的</a:t>
            </a:r>
            <a:endParaRPr lang="en-US" altLang="zh-CN" sz="22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pPr algn="ctr">
              <a:lnSpc>
                <a:spcPts val="3000"/>
              </a:lnSpc>
            </a:pPr>
            <a:r>
              <a:rPr lang="zh-CN" altLang="en-US" sz="28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“高危人群”</a:t>
            </a:r>
          </a:p>
        </p:txBody>
      </p:sp>
      <p:sp>
        <p:nvSpPr>
          <p:cNvPr id="12" name="矩形 11">
            <a:extLst>
              <a:ext uri="{FF2B5EF4-FFF2-40B4-BE49-F238E27FC236}">
                <a16:creationId xmlns:a16="http://schemas.microsoft.com/office/drawing/2014/main" xmlns="" id="{D76C206E-25DD-4126-AC67-406ADAEE4B8A}"/>
              </a:ext>
            </a:extLst>
          </p:cNvPr>
          <p:cNvSpPr/>
          <p:nvPr/>
        </p:nvSpPr>
        <p:spPr>
          <a:xfrm>
            <a:off x="794224" y="2580357"/>
            <a:ext cx="2841671" cy="1143522"/>
          </a:xfrm>
          <a:prstGeom prst="rect">
            <a:avLst/>
          </a:prstGeom>
        </p:spPr>
        <p:txBody>
          <a:bodyPr wrap="square" lIns="0" tIns="0" rIns="0" bIns="0">
            <a:no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虽然当今大学生面对诸多的挑战，但不能忽视的是他们也面临更多的机遇，大部分大学生还是积极向上，努力进取的。当然，在解放思想和面临人生选择的时候，心理学应该提供应有的支持。</a:t>
            </a:r>
          </a:p>
        </p:txBody>
      </p:sp>
      <p:sp>
        <p:nvSpPr>
          <p:cNvPr id="27" name="Title 1">
            <a:extLst>
              <a:ext uri="{FF2B5EF4-FFF2-40B4-BE49-F238E27FC236}">
                <a16:creationId xmlns:a16="http://schemas.microsoft.com/office/drawing/2014/main" xmlns="" id="{0602841C-BAB6-4A5A-BA54-12FA2FFE8887}"/>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E5022846-43CC-4316-A7D0-24BF3909DDC5}"/>
              </a:ext>
            </a:extLst>
          </p:cNvPr>
          <p:cNvSpPr/>
          <p:nvPr/>
        </p:nvSpPr>
        <p:spPr>
          <a:xfrm>
            <a:off x="97404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一、大学生的心理健康状况</a:t>
            </a:r>
          </a:p>
        </p:txBody>
      </p:sp>
      <p:pic>
        <p:nvPicPr>
          <p:cNvPr id="5" name="图片 4">
            <a:extLst>
              <a:ext uri="{FF2B5EF4-FFF2-40B4-BE49-F238E27FC236}">
                <a16:creationId xmlns:a16="http://schemas.microsoft.com/office/drawing/2014/main" xmlns="" id="{305E211C-6A5E-417C-8B82-86C5C6370B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5481" y="1419622"/>
            <a:ext cx="4334911" cy="2871878"/>
          </a:xfrm>
          <a:prstGeom prst="rect">
            <a:avLst/>
          </a:prstGeom>
        </p:spPr>
      </p:pic>
      <p:cxnSp>
        <p:nvCxnSpPr>
          <p:cNvPr id="9" name="直接连接符 8">
            <a:extLst>
              <a:ext uri="{FF2B5EF4-FFF2-40B4-BE49-F238E27FC236}">
                <a16:creationId xmlns:a16="http://schemas.microsoft.com/office/drawing/2014/main" xmlns="" id="{6E081B1A-7CD7-4696-8626-DCFFBDBA42AA}"/>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66674D90-EB29-4D7B-9A9F-1EE4575362F7}"/>
              </a:ext>
            </a:extLst>
          </p:cNvPr>
          <p:cNvCxnSpPr>
            <a:cxnSpLocks/>
          </p:cNvCxnSpPr>
          <p:nvPr/>
        </p:nvCxnSpPr>
        <p:spPr>
          <a:xfrm flipH="1">
            <a:off x="611560" y="1153972"/>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F7271657-4C7C-4FF6-BE2E-75159FAF8C7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等腰三角形 14">
            <a:extLst>
              <a:ext uri="{FF2B5EF4-FFF2-40B4-BE49-F238E27FC236}">
                <a16:creationId xmlns:a16="http://schemas.microsoft.com/office/drawing/2014/main" xmlns="" id="{36BE22BF-1FA9-4F86-B65E-2AF70001CA0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4636885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A0721AE0-57E1-4598-BAAF-79838BBCDE83}"/>
              </a:ext>
            </a:extLst>
          </p:cNvPr>
          <p:cNvGrpSpPr/>
          <p:nvPr/>
        </p:nvGrpSpPr>
        <p:grpSpPr>
          <a:xfrm>
            <a:off x="981144" y="3327834"/>
            <a:ext cx="1188192" cy="972108"/>
            <a:chOff x="1232976" y="4325251"/>
            <a:chExt cx="1584256" cy="1296144"/>
          </a:xfrm>
        </p:grpSpPr>
        <p:sp>
          <p:nvSpPr>
            <p:cNvPr id="26" name="椭圆 25">
              <a:extLst>
                <a:ext uri="{FF2B5EF4-FFF2-40B4-BE49-F238E27FC236}">
                  <a16:creationId xmlns:a16="http://schemas.microsoft.com/office/drawing/2014/main" xmlns="" id="{03C7E78B-1A0C-438C-BDE4-2ABDC463B418}"/>
                </a:ext>
              </a:extLst>
            </p:cNvPr>
            <p:cNvSpPr/>
            <p:nvPr/>
          </p:nvSpPr>
          <p:spPr>
            <a:xfrm>
              <a:off x="1668410" y="4325251"/>
              <a:ext cx="713388" cy="71338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32B78BFF-A0E7-45E7-8440-8D63E7028EBF}"/>
                </a:ext>
              </a:extLst>
            </p:cNvPr>
            <p:cNvSpPr>
              <a:spLocks/>
            </p:cNvSpPr>
            <p:nvPr/>
          </p:nvSpPr>
          <p:spPr bwMode="auto">
            <a:xfrm>
              <a:off x="1894054" y="4553098"/>
              <a:ext cx="262100" cy="24996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8" name="矩形 27">
              <a:extLst>
                <a:ext uri="{FF2B5EF4-FFF2-40B4-BE49-F238E27FC236}">
                  <a16:creationId xmlns:a16="http://schemas.microsoft.com/office/drawing/2014/main" xmlns="" id="{2FFBF4E8-803A-4828-8AFA-8B50F0F0DD69}"/>
                </a:ext>
              </a:extLst>
            </p:cNvPr>
            <p:cNvSpPr/>
            <p:nvPr/>
          </p:nvSpPr>
          <p:spPr>
            <a:xfrm>
              <a:off x="1232976" y="5228635"/>
              <a:ext cx="1584256" cy="246221"/>
            </a:xfrm>
            <a:prstGeom prst="rect">
              <a:avLst/>
            </a:prstGeom>
          </p:spPr>
          <p:txBody>
            <a:bodyPr wrap="none" lIns="144000" tIns="0" rIns="144000" bIns="0">
              <a:normAutofit fontScale="92500" lnSpcReduction="20000"/>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 高教育水平群体</a:t>
              </a:r>
            </a:p>
          </p:txBody>
        </p:sp>
        <p:cxnSp>
          <p:nvCxnSpPr>
            <p:cNvPr id="30" name="直接连接符 29">
              <a:extLst>
                <a:ext uri="{FF2B5EF4-FFF2-40B4-BE49-F238E27FC236}">
                  <a16:creationId xmlns:a16="http://schemas.microsoft.com/office/drawing/2014/main" xmlns="" id="{90280C6D-5F76-4FCD-98A0-B5D3D78B4A2A}"/>
                </a:ext>
              </a:extLst>
            </p:cNvPr>
            <p:cNvCxnSpPr/>
            <p:nvPr/>
          </p:nvCxnSpPr>
          <p:spPr>
            <a:xfrm>
              <a:off x="1233016" y="5621395"/>
              <a:ext cx="1584176"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grpSp>
        <p:nvGrpSpPr>
          <p:cNvPr id="8" name="组合 7">
            <a:extLst>
              <a:ext uri="{FF2B5EF4-FFF2-40B4-BE49-F238E27FC236}">
                <a16:creationId xmlns:a16="http://schemas.microsoft.com/office/drawing/2014/main" xmlns="" id="{334136DE-AC9D-4007-B4F4-16544BD34FF3}"/>
              </a:ext>
            </a:extLst>
          </p:cNvPr>
          <p:cNvGrpSpPr/>
          <p:nvPr/>
        </p:nvGrpSpPr>
        <p:grpSpPr>
          <a:xfrm>
            <a:off x="2978984" y="3327834"/>
            <a:ext cx="1188192" cy="972108"/>
            <a:chOff x="3941699" y="4325251"/>
            <a:chExt cx="1584256" cy="1296144"/>
          </a:xfrm>
        </p:grpSpPr>
        <p:sp>
          <p:nvSpPr>
            <p:cNvPr id="21" name="椭圆 20">
              <a:extLst>
                <a:ext uri="{FF2B5EF4-FFF2-40B4-BE49-F238E27FC236}">
                  <a16:creationId xmlns:a16="http://schemas.microsoft.com/office/drawing/2014/main" xmlns="" id="{EFD086EE-AD61-4EB8-9067-521F50BE4E09}"/>
                </a:ext>
              </a:extLst>
            </p:cNvPr>
            <p:cNvSpPr/>
            <p:nvPr/>
          </p:nvSpPr>
          <p:spPr>
            <a:xfrm>
              <a:off x="4377133" y="4325251"/>
              <a:ext cx="713388" cy="71338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任意多边形: 形状 21">
              <a:extLst>
                <a:ext uri="{FF2B5EF4-FFF2-40B4-BE49-F238E27FC236}">
                  <a16:creationId xmlns:a16="http://schemas.microsoft.com/office/drawing/2014/main" xmlns="" id="{2C06E574-9258-4E41-B4FD-8FA37F4D292D}"/>
                </a:ext>
              </a:extLst>
            </p:cNvPr>
            <p:cNvSpPr>
              <a:spLocks/>
            </p:cNvSpPr>
            <p:nvPr/>
          </p:nvSpPr>
          <p:spPr bwMode="auto">
            <a:xfrm>
              <a:off x="4602777" y="4547228"/>
              <a:ext cx="262100" cy="261700"/>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矩形 22">
              <a:extLst>
                <a:ext uri="{FF2B5EF4-FFF2-40B4-BE49-F238E27FC236}">
                  <a16:creationId xmlns:a16="http://schemas.microsoft.com/office/drawing/2014/main" xmlns="" id="{74E7471B-D7EB-46A9-8C8C-84C408107C3F}"/>
                </a:ext>
              </a:extLst>
            </p:cNvPr>
            <p:cNvSpPr/>
            <p:nvPr/>
          </p:nvSpPr>
          <p:spPr>
            <a:xfrm>
              <a:off x="3941699" y="5228635"/>
              <a:ext cx="1584256" cy="246221"/>
            </a:xfrm>
            <a:prstGeom prst="rect">
              <a:avLst/>
            </a:prstGeom>
          </p:spPr>
          <p:txBody>
            <a:bodyPr wrap="none" lIns="144000" tIns="0" rIns="144000" bIns="0">
              <a:normAutofit fontScale="92500" lnSpcReduction="20000"/>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高智商群体</a:t>
              </a:r>
            </a:p>
          </p:txBody>
        </p:sp>
        <p:cxnSp>
          <p:nvCxnSpPr>
            <p:cNvPr id="25" name="直接连接符 24">
              <a:extLst>
                <a:ext uri="{FF2B5EF4-FFF2-40B4-BE49-F238E27FC236}">
                  <a16:creationId xmlns:a16="http://schemas.microsoft.com/office/drawing/2014/main" xmlns="" id="{C86CDA27-12F3-416B-BA44-960454C46CB5}"/>
                </a:ext>
              </a:extLst>
            </p:cNvPr>
            <p:cNvCxnSpPr/>
            <p:nvPr/>
          </p:nvCxnSpPr>
          <p:spPr>
            <a:xfrm>
              <a:off x="3941739" y="5621395"/>
              <a:ext cx="1584176"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xmlns="" id="{261AED72-427C-4C99-B85C-C5C9B54075C9}"/>
              </a:ext>
            </a:extLst>
          </p:cNvPr>
          <p:cNvGrpSpPr/>
          <p:nvPr/>
        </p:nvGrpSpPr>
        <p:grpSpPr>
          <a:xfrm>
            <a:off x="4976825" y="3327834"/>
            <a:ext cx="1188192" cy="972108"/>
            <a:chOff x="6650422" y="4325251"/>
            <a:chExt cx="1584256" cy="1296144"/>
          </a:xfrm>
        </p:grpSpPr>
        <p:sp>
          <p:nvSpPr>
            <p:cNvPr id="16" name="椭圆 15">
              <a:extLst>
                <a:ext uri="{FF2B5EF4-FFF2-40B4-BE49-F238E27FC236}">
                  <a16:creationId xmlns:a16="http://schemas.microsoft.com/office/drawing/2014/main" xmlns="" id="{E2259F6F-4C60-4BF2-A524-A8058A0BE293}"/>
                </a:ext>
              </a:extLst>
            </p:cNvPr>
            <p:cNvSpPr/>
            <p:nvPr/>
          </p:nvSpPr>
          <p:spPr>
            <a:xfrm>
              <a:off x="7085856" y="4325251"/>
              <a:ext cx="713388" cy="713388"/>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任意多边形: 形状 16">
              <a:extLst>
                <a:ext uri="{FF2B5EF4-FFF2-40B4-BE49-F238E27FC236}">
                  <a16:creationId xmlns:a16="http://schemas.microsoft.com/office/drawing/2014/main" xmlns="" id="{CAE59C0F-CF57-4CB9-8756-359AC12DB1B7}"/>
                </a:ext>
              </a:extLst>
            </p:cNvPr>
            <p:cNvSpPr>
              <a:spLocks/>
            </p:cNvSpPr>
            <p:nvPr/>
          </p:nvSpPr>
          <p:spPr bwMode="auto">
            <a:xfrm>
              <a:off x="7316732" y="4547030"/>
              <a:ext cx="251636" cy="262096"/>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矩形 17">
              <a:extLst>
                <a:ext uri="{FF2B5EF4-FFF2-40B4-BE49-F238E27FC236}">
                  <a16:creationId xmlns:a16="http://schemas.microsoft.com/office/drawing/2014/main" xmlns="" id="{9D042DEF-1E68-43CE-94EB-14446904E0B4}"/>
                </a:ext>
              </a:extLst>
            </p:cNvPr>
            <p:cNvSpPr/>
            <p:nvPr/>
          </p:nvSpPr>
          <p:spPr>
            <a:xfrm>
              <a:off x="6650422" y="5228635"/>
              <a:ext cx="1584256" cy="246221"/>
            </a:xfrm>
            <a:prstGeom prst="rect">
              <a:avLst/>
            </a:prstGeom>
          </p:spPr>
          <p:txBody>
            <a:bodyPr wrap="none" lIns="144000" tIns="0" rIns="144000" bIns="0">
              <a:normAutofit fontScale="92500" lnSpcReduction="20000"/>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高自我价值感群体</a:t>
              </a:r>
            </a:p>
          </p:txBody>
        </p:sp>
        <p:cxnSp>
          <p:nvCxnSpPr>
            <p:cNvPr id="20" name="直接连接符 19">
              <a:extLst>
                <a:ext uri="{FF2B5EF4-FFF2-40B4-BE49-F238E27FC236}">
                  <a16:creationId xmlns:a16="http://schemas.microsoft.com/office/drawing/2014/main" xmlns="" id="{5906436B-14D6-4EBF-9214-5F8963BB7513}"/>
                </a:ext>
              </a:extLst>
            </p:cNvPr>
            <p:cNvCxnSpPr/>
            <p:nvPr/>
          </p:nvCxnSpPr>
          <p:spPr>
            <a:xfrm>
              <a:off x="6650462" y="5621395"/>
              <a:ext cx="1584176"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a16="http://schemas.microsoft.com/office/drawing/2014/main" xmlns="" id="{B1E30854-8256-4A54-B221-50BD327ED025}"/>
              </a:ext>
            </a:extLst>
          </p:cNvPr>
          <p:cNvGrpSpPr/>
          <p:nvPr/>
        </p:nvGrpSpPr>
        <p:grpSpPr>
          <a:xfrm>
            <a:off x="6974665" y="3327834"/>
            <a:ext cx="1188192" cy="972108"/>
            <a:chOff x="9359146" y="4325251"/>
            <a:chExt cx="1584256" cy="1296144"/>
          </a:xfrm>
        </p:grpSpPr>
        <p:sp>
          <p:nvSpPr>
            <p:cNvPr id="11" name="椭圆 10">
              <a:extLst>
                <a:ext uri="{FF2B5EF4-FFF2-40B4-BE49-F238E27FC236}">
                  <a16:creationId xmlns:a16="http://schemas.microsoft.com/office/drawing/2014/main" xmlns="" id="{D504E105-CC3B-4474-91A1-EF59839E058A}"/>
                </a:ext>
              </a:extLst>
            </p:cNvPr>
            <p:cNvSpPr/>
            <p:nvPr/>
          </p:nvSpPr>
          <p:spPr>
            <a:xfrm>
              <a:off x="9794580" y="4325251"/>
              <a:ext cx="713388" cy="713388"/>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任意多边形: 形状 11">
              <a:extLst>
                <a:ext uri="{FF2B5EF4-FFF2-40B4-BE49-F238E27FC236}">
                  <a16:creationId xmlns:a16="http://schemas.microsoft.com/office/drawing/2014/main" xmlns="" id="{B19D65C2-6527-4D6D-9944-FCA889E1EAB2}"/>
                </a:ext>
              </a:extLst>
            </p:cNvPr>
            <p:cNvSpPr>
              <a:spLocks/>
            </p:cNvSpPr>
            <p:nvPr/>
          </p:nvSpPr>
          <p:spPr bwMode="auto">
            <a:xfrm>
              <a:off x="10020225" y="4547247"/>
              <a:ext cx="262098" cy="261662"/>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矩形 12">
              <a:extLst>
                <a:ext uri="{FF2B5EF4-FFF2-40B4-BE49-F238E27FC236}">
                  <a16:creationId xmlns:a16="http://schemas.microsoft.com/office/drawing/2014/main" xmlns="" id="{0BD1CE0D-66EC-4803-A3DB-2BE1D2E72880}"/>
                </a:ext>
              </a:extLst>
            </p:cNvPr>
            <p:cNvSpPr/>
            <p:nvPr/>
          </p:nvSpPr>
          <p:spPr>
            <a:xfrm>
              <a:off x="9359146" y="5228635"/>
              <a:ext cx="1584256" cy="246221"/>
            </a:xfrm>
            <a:prstGeom prst="rect">
              <a:avLst/>
            </a:prstGeom>
          </p:spPr>
          <p:txBody>
            <a:bodyPr wrap="none" lIns="144000" tIns="0" rIns="144000" bIns="0">
              <a:normAutofit fontScale="92500" lnSpcReduction="20000"/>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rPr>
                <a:t>高压力群体</a:t>
              </a:r>
            </a:p>
          </p:txBody>
        </p:sp>
        <p:cxnSp>
          <p:nvCxnSpPr>
            <p:cNvPr id="15" name="直接连接符 14">
              <a:extLst>
                <a:ext uri="{FF2B5EF4-FFF2-40B4-BE49-F238E27FC236}">
                  <a16:creationId xmlns:a16="http://schemas.microsoft.com/office/drawing/2014/main" xmlns="" id="{98C5C596-498E-4A4F-8385-D8392F45D8C9}"/>
                </a:ext>
              </a:extLst>
            </p:cNvPr>
            <p:cNvCxnSpPr/>
            <p:nvPr/>
          </p:nvCxnSpPr>
          <p:spPr>
            <a:xfrm>
              <a:off x="9359186" y="5621395"/>
              <a:ext cx="1584176"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grpSp>
      <p:sp>
        <p:nvSpPr>
          <p:cNvPr id="38" name="Title 1">
            <a:extLst>
              <a:ext uri="{FF2B5EF4-FFF2-40B4-BE49-F238E27FC236}">
                <a16:creationId xmlns:a16="http://schemas.microsoft.com/office/drawing/2014/main" xmlns="" id="{E7CBFCB3-8917-4B6A-9CA8-131AB6A5003E}"/>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矩形 38">
            <a:extLst>
              <a:ext uri="{FF2B5EF4-FFF2-40B4-BE49-F238E27FC236}">
                <a16:creationId xmlns:a16="http://schemas.microsoft.com/office/drawing/2014/main" xmlns="" id="{0E41A993-EF24-4845-BC74-432AA820F053}"/>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二、大学生的阶段特征与心理健康</a:t>
            </a:r>
          </a:p>
        </p:txBody>
      </p:sp>
      <p:pic>
        <p:nvPicPr>
          <p:cNvPr id="3" name="图片 2">
            <a:extLst>
              <a:ext uri="{FF2B5EF4-FFF2-40B4-BE49-F238E27FC236}">
                <a16:creationId xmlns:a16="http://schemas.microsoft.com/office/drawing/2014/main" xmlns="" id="{8852671D-D12F-417F-A4E6-D7F2C3CD45DE}"/>
              </a:ext>
            </a:extLst>
          </p:cNvPr>
          <p:cNvPicPr>
            <a:picLocks noChangeAspect="1"/>
          </p:cNvPicPr>
          <p:nvPr/>
        </p:nvPicPr>
        <p:blipFill rotWithShape="1">
          <a:blip r:embed="rId4"/>
          <a:srcRect t="7386" b="47742"/>
          <a:stretch/>
        </p:blipFill>
        <p:spPr>
          <a:xfrm>
            <a:off x="539452" y="1256285"/>
            <a:ext cx="8065095" cy="1941190"/>
          </a:xfrm>
          <a:prstGeom prst="rect">
            <a:avLst/>
          </a:prstGeom>
        </p:spPr>
      </p:pic>
      <p:sp>
        <p:nvSpPr>
          <p:cNvPr id="42" name="文本框 41">
            <a:extLst>
              <a:ext uri="{FF2B5EF4-FFF2-40B4-BE49-F238E27FC236}">
                <a16:creationId xmlns:a16="http://schemas.microsoft.com/office/drawing/2014/main" xmlns="" id="{1F9620D4-75A7-4BCD-9F4D-CA74E42FCC0E}"/>
              </a:ext>
            </a:extLst>
          </p:cNvPr>
          <p:cNvSpPr txBox="1"/>
          <p:nvPr/>
        </p:nvSpPr>
        <p:spPr>
          <a:xfrm>
            <a:off x="6273273" y="2780911"/>
            <a:ext cx="2394402" cy="369332"/>
          </a:xfrm>
          <a:prstGeom prst="rect">
            <a:avLst/>
          </a:prstGeom>
          <a:noFill/>
        </p:spPr>
        <p:txBody>
          <a:bodyPr wrap="square">
            <a:spAutoFit/>
          </a:bodyPr>
          <a:lstStyle/>
          <a:p>
            <a:r>
              <a:rPr lang="zh-CN" altLang="en-US" b="1" dirty="0">
                <a:solidFill>
                  <a:schemeClr val="bg1"/>
                </a:solidFill>
              </a:rPr>
              <a:t>大学生群体的特殊性</a:t>
            </a:r>
          </a:p>
        </p:txBody>
      </p:sp>
      <p:cxnSp>
        <p:nvCxnSpPr>
          <p:cNvPr id="29" name="直接连接符 28">
            <a:extLst>
              <a:ext uri="{FF2B5EF4-FFF2-40B4-BE49-F238E27FC236}">
                <a16:creationId xmlns:a16="http://schemas.microsoft.com/office/drawing/2014/main" xmlns="" id="{F30D841E-594B-4054-A8C7-56A517A36CE8}"/>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CF33F9D7-F590-4925-B1B6-7E2A57A9D6C7}"/>
              </a:ext>
            </a:extLst>
          </p:cNvPr>
          <p:cNvCxnSpPr>
            <a:cxnSpLocks/>
          </p:cNvCxnSpPr>
          <p:nvPr/>
        </p:nvCxnSpPr>
        <p:spPr>
          <a:xfrm flipH="1">
            <a:off x="611560" y="1153972"/>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4AC9C74F-F5AB-4774-AF31-525F1183A62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等腰三角形 32">
            <a:extLst>
              <a:ext uri="{FF2B5EF4-FFF2-40B4-BE49-F238E27FC236}">
                <a16:creationId xmlns:a16="http://schemas.microsoft.com/office/drawing/2014/main" xmlns="" id="{3F2A1A34-9A20-481C-9B17-BA3AA8871F1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190579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5D28CA41-342F-474E-8BCC-C5FE45F1F018}"/>
              </a:ext>
            </a:extLst>
          </p:cNvPr>
          <p:cNvPicPr>
            <a:picLocks noChangeAspect="1"/>
          </p:cNvPicPr>
          <p:nvPr/>
        </p:nvPicPr>
        <p:blipFill rotWithShape="1">
          <a:blip r:embed="rId3">
            <a:extLst>
              <a:ext uri="{28A0092B-C50C-407E-A947-70E740481C1C}">
                <a14:useLocalDpi xmlns:a14="http://schemas.microsoft.com/office/drawing/2010/main" val="0"/>
              </a:ext>
            </a:extLst>
          </a:blip>
          <a:srcRect t="16923"/>
          <a:stretch/>
        </p:blipFill>
        <p:spPr>
          <a:xfrm>
            <a:off x="2856371" y="1267779"/>
            <a:ext cx="5199544" cy="2879771"/>
          </a:xfrm>
          <a:prstGeom prst="rect">
            <a:avLst/>
          </a:prstGeom>
        </p:spPr>
      </p:pic>
      <p:sp>
        <p:nvSpPr>
          <p:cNvPr id="16" name="矩形 15">
            <a:extLst>
              <a:ext uri="{FF2B5EF4-FFF2-40B4-BE49-F238E27FC236}">
                <a16:creationId xmlns:a16="http://schemas.microsoft.com/office/drawing/2014/main" xmlns="" id="{324ED2DB-DF7C-4827-B361-D72244CA2998}"/>
              </a:ext>
            </a:extLst>
          </p:cNvPr>
          <p:cNvSpPr/>
          <p:nvPr/>
        </p:nvSpPr>
        <p:spPr>
          <a:xfrm>
            <a:off x="1312189" y="1275606"/>
            <a:ext cx="1493463" cy="151216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7" name="矩形 16">
            <a:extLst>
              <a:ext uri="{FF2B5EF4-FFF2-40B4-BE49-F238E27FC236}">
                <a16:creationId xmlns:a16="http://schemas.microsoft.com/office/drawing/2014/main" xmlns="" id="{60FA7A0B-FBE7-40E3-96F6-2D2D9FD4403B}"/>
              </a:ext>
            </a:extLst>
          </p:cNvPr>
          <p:cNvSpPr/>
          <p:nvPr/>
        </p:nvSpPr>
        <p:spPr>
          <a:xfrm>
            <a:off x="1428363" y="1419622"/>
            <a:ext cx="1325923" cy="249299"/>
          </a:xfrm>
          <a:prstGeom prst="rect">
            <a:avLst/>
          </a:prstGeom>
        </p:spPr>
        <p:txBody>
          <a:bodyPr wrap="none" lIns="0" tIns="0" rIns="0" bIns="0">
            <a:normAutofit/>
          </a:bodyPr>
          <a:lstStyle/>
          <a:p>
            <a:r>
              <a:rPr lang="zh-CN" altLang="en-US" sz="1400" b="1" dirty="0">
                <a:latin typeface="微软雅黑" panose="020B0503020204020204" pitchFamily="34" charset="-122"/>
                <a:ea typeface="微软雅黑" panose="020B0503020204020204" pitchFamily="34" charset="-122"/>
                <a:sym typeface="inpin heiti" panose="00000500000000000000" pitchFamily="2" charset="-122"/>
              </a:rPr>
              <a:t>围墙效应</a:t>
            </a:r>
          </a:p>
        </p:txBody>
      </p:sp>
      <p:sp>
        <p:nvSpPr>
          <p:cNvPr id="18" name="矩形 17">
            <a:extLst>
              <a:ext uri="{FF2B5EF4-FFF2-40B4-BE49-F238E27FC236}">
                <a16:creationId xmlns:a16="http://schemas.microsoft.com/office/drawing/2014/main" xmlns="" id="{7AD12FE2-9365-48E2-B5CB-6B05F32F6DFB}"/>
              </a:ext>
            </a:extLst>
          </p:cNvPr>
          <p:cNvSpPr/>
          <p:nvPr/>
        </p:nvSpPr>
        <p:spPr>
          <a:xfrm>
            <a:off x="1428363" y="1700818"/>
            <a:ext cx="1349631" cy="429348"/>
          </a:xfrm>
          <a:prstGeom prst="rect">
            <a:avLst/>
          </a:prstGeom>
        </p:spPr>
        <p:txBody>
          <a:bodyPr wrap="square" lIns="0" tIns="0" rIns="0" bIns="0">
            <a:no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inpin heiti" panose="00000500000000000000" pitchFamily="2" charset="-122"/>
              </a:rPr>
              <a:t>大学校园压力包括学习压力、个人压力和消极生活事件，校园压力对大学生的心理健康有负面影响，而与心理问题呈正相关</a:t>
            </a:r>
            <a:r>
              <a:rPr lang="en-US" altLang="zh-CN" sz="900" dirty="0">
                <a:latin typeface="微软雅黑" panose="020B0503020204020204" pitchFamily="34" charset="-122"/>
                <a:ea typeface="微软雅黑" panose="020B0503020204020204" pitchFamily="34" charset="-122"/>
                <a:sym typeface="inpin heiti" panose="00000500000000000000" pitchFamily="2" charset="-122"/>
              </a:rPr>
              <a:t>.</a:t>
            </a:r>
            <a:endParaRPr lang="zh-CN" altLang="en-US" sz="900"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矩形 14">
            <a:extLst>
              <a:ext uri="{FF2B5EF4-FFF2-40B4-BE49-F238E27FC236}">
                <a16:creationId xmlns:a16="http://schemas.microsoft.com/office/drawing/2014/main" xmlns="" id="{4761052F-FD30-4167-A30C-DC922E949EF7}"/>
              </a:ext>
            </a:extLst>
          </p:cNvPr>
          <p:cNvSpPr/>
          <p:nvPr/>
        </p:nvSpPr>
        <p:spPr>
          <a:xfrm>
            <a:off x="1312189" y="2787774"/>
            <a:ext cx="1493463" cy="1368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矩形 18">
            <a:extLst>
              <a:ext uri="{FF2B5EF4-FFF2-40B4-BE49-F238E27FC236}">
                <a16:creationId xmlns:a16="http://schemas.microsoft.com/office/drawing/2014/main" xmlns="" id="{916A956E-5BCD-4BA5-B50B-D4A91F0921B3}"/>
              </a:ext>
            </a:extLst>
          </p:cNvPr>
          <p:cNvSpPr/>
          <p:nvPr/>
        </p:nvSpPr>
        <p:spPr>
          <a:xfrm>
            <a:off x="1428363" y="2931790"/>
            <a:ext cx="1325923"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延缓偿付期</a:t>
            </a:r>
          </a:p>
        </p:txBody>
      </p:sp>
      <p:sp>
        <p:nvSpPr>
          <p:cNvPr id="20" name="矩形 19">
            <a:extLst>
              <a:ext uri="{FF2B5EF4-FFF2-40B4-BE49-F238E27FC236}">
                <a16:creationId xmlns:a16="http://schemas.microsoft.com/office/drawing/2014/main" xmlns="" id="{92E35152-C6DD-4227-AD97-F76D815061B0}"/>
              </a:ext>
            </a:extLst>
          </p:cNvPr>
          <p:cNvSpPr/>
          <p:nvPr/>
        </p:nvSpPr>
        <p:spPr>
          <a:xfrm>
            <a:off x="1428363" y="3212985"/>
            <a:ext cx="1349631" cy="429348"/>
          </a:xfrm>
          <a:prstGeom prst="rect">
            <a:avLst/>
          </a:prstGeom>
        </p:spPr>
        <p:txBody>
          <a:bodyPr wrap="square" lIns="0" tIns="0" rIns="0" bIns="0">
            <a:no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大学生经常为自己的前途感到困惑和苦恼其实是正常的，也应该辩证和发展地看待大学生的心理问题。</a:t>
            </a:r>
          </a:p>
        </p:txBody>
      </p:sp>
      <p:grpSp>
        <p:nvGrpSpPr>
          <p:cNvPr id="25" name="组合 24">
            <a:extLst>
              <a:ext uri="{FF2B5EF4-FFF2-40B4-BE49-F238E27FC236}">
                <a16:creationId xmlns:a16="http://schemas.microsoft.com/office/drawing/2014/main" xmlns="" id="{4FE7EFCC-9966-4F3F-97EC-EF1A58E5D1B9}"/>
              </a:ext>
            </a:extLst>
          </p:cNvPr>
          <p:cNvGrpSpPr/>
          <p:nvPr/>
        </p:nvGrpSpPr>
        <p:grpSpPr>
          <a:xfrm>
            <a:off x="2843808" y="1276154"/>
            <a:ext cx="1869759" cy="2879771"/>
            <a:chOff x="3602593" y="1164760"/>
            <a:chExt cx="1869759"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4146428" y="3213821"/>
              <a:ext cx="1325924" cy="658311"/>
            </a:xfrm>
            <a:prstGeom prst="rect">
              <a:avLst/>
            </a:prstGeom>
          </p:spPr>
          <p:txBody>
            <a:bodyPr wrap="none" lIns="0" tIns="0" rIns="0" bIns="0">
              <a:normAutofit/>
            </a:bodyPr>
            <a:lstStyle/>
            <a:p>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大学生活</a:t>
              </a:r>
              <a:endParaRPr lang="en-US" altLang="zh-CN"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a:p>
              <a:r>
                <a:rPr lang="zh-CN" altLang="en-US"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的特殊性</a:t>
              </a:r>
            </a:p>
          </p:txBody>
        </p:sp>
      </p:grpSp>
      <p:sp>
        <p:nvSpPr>
          <p:cNvPr id="27" name="Title 1">
            <a:extLst>
              <a:ext uri="{FF2B5EF4-FFF2-40B4-BE49-F238E27FC236}">
                <a16:creationId xmlns:a16="http://schemas.microsoft.com/office/drawing/2014/main" xmlns="" id="{687E9A1F-C6D1-4738-BA30-619A4545A9DB}"/>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矩形 27">
            <a:extLst>
              <a:ext uri="{FF2B5EF4-FFF2-40B4-BE49-F238E27FC236}">
                <a16:creationId xmlns:a16="http://schemas.microsoft.com/office/drawing/2014/main" xmlns="" id="{0113E674-01B5-4FF0-BB7D-CEBB3ABC74F7}"/>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二、大学生的阶段特征与心理健康</a:t>
            </a:r>
          </a:p>
        </p:txBody>
      </p:sp>
      <p:cxnSp>
        <p:nvCxnSpPr>
          <p:cNvPr id="21" name="直接连接符 20">
            <a:extLst>
              <a:ext uri="{FF2B5EF4-FFF2-40B4-BE49-F238E27FC236}">
                <a16:creationId xmlns:a16="http://schemas.microsoft.com/office/drawing/2014/main" xmlns="" id="{AF189D4D-8A6E-4D12-9446-5B41D1F24856}"/>
              </a:ext>
            </a:extLst>
          </p:cNvPr>
          <p:cNvCxnSpPr>
            <a:cxnSpLocks/>
          </p:cNvCxnSpPr>
          <p:nvPr/>
        </p:nvCxnSpPr>
        <p:spPr>
          <a:xfrm>
            <a:off x="4067944" y="521032"/>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2B30C93A-3F59-45DE-A92D-5B723242620A}"/>
              </a:ext>
            </a:extLst>
          </p:cNvPr>
          <p:cNvCxnSpPr>
            <a:cxnSpLocks/>
          </p:cNvCxnSpPr>
          <p:nvPr/>
        </p:nvCxnSpPr>
        <p:spPr>
          <a:xfrm flipH="1">
            <a:off x="611560" y="1153972"/>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a16="http://schemas.microsoft.com/office/drawing/2014/main" xmlns="" id="{07059E45-49A5-4DE0-BC93-89650023933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等腰三角形 23">
            <a:extLst>
              <a:ext uri="{FF2B5EF4-FFF2-40B4-BE49-F238E27FC236}">
                <a16:creationId xmlns:a16="http://schemas.microsoft.com/office/drawing/2014/main" xmlns="" id="{06A36E7F-0133-4D97-8EF1-49745845B6D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088659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xmlns="" id="{50EE56E4-FE51-4A21-BF37-63D4892EB389}"/>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矩形 48">
            <a:extLst>
              <a:ext uri="{FF2B5EF4-FFF2-40B4-BE49-F238E27FC236}">
                <a16:creationId xmlns:a16="http://schemas.microsoft.com/office/drawing/2014/main" xmlns="" id="{760F1F4F-BA13-40A8-9225-079E4E1DCFC2}"/>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三、大学生心理健康的常见问题</a:t>
            </a:r>
          </a:p>
        </p:txBody>
      </p:sp>
      <p:grpSp>
        <p:nvGrpSpPr>
          <p:cNvPr id="27" name="组合 26"/>
          <p:cNvGrpSpPr>
            <a:grpSpLocks noChangeAspect="1"/>
          </p:cNvGrpSpPr>
          <p:nvPr/>
        </p:nvGrpSpPr>
        <p:grpSpPr>
          <a:xfrm>
            <a:off x="1264681" y="1864506"/>
            <a:ext cx="2050196" cy="2063945"/>
            <a:chOff x="1983909" y="2663640"/>
            <a:chExt cx="1657350" cy="1668463"/>
          </a:xfrm>
          <a:solidFill>
            <a:schemeClr val="accent1"/>
          </a:solidFill>
        </p:grpSpPr>
        <p:sp>
          <p:nvSpPr>
            <p:cNvPr id="43" name="任意多边形: 形状 42"/>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组合 27"/>
          <p:cNvGrpSpPr>
            <a:grpSpLocks noChangeAspect="1"/>
          </p:cNvGrpSpPr>
          <p:nvPr/>
        </p:nvGrpSpPr>
        <p:grpSpPr>
          <a:xfrm>
            <a:off x="3459311" y="1854689"/>
            <a:ext cx="2060108" cy="2063944"/>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5690391" y="1875957"/>
            <a:ext cx="2071524" cy="2063945"/>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9" name="矩形 18">
            <a:extLst>
              <a:ext uri="{FF2B5EF4-FFF2-40B4-BE49-F238E27FC236}">
                <a16:creationId xmlns:a16="http://schemas.microsoft.com/office/drawing/2014/main" xmlns="" id="{5D58713D-4D52-4F7E-A480-489F098AAB3B}"/>
              </a:ext>
            </a:extLst>
          </p:cNvPr>
          <p:cNvSpPr/>
          <p:nvPr/>
        </p:nvSpPr>
        <p:spPr>
          <a:xfrm>
            <a:off x="1601739"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学校环境的变迁</a:t>
            </a:r>
          </a:p>
        </p:txBody>
      </p:sp>
      <p:sp>
        <p:nvSpPr>
          <p:cNvPr id="20" name="矩形 19">
            <a:extLst>
              <a:ext uri="{FF2B5EF4-FFF2-40B4-BE49-F238E27FC236}">
                <a16:creationId xmlns:a16="http://schemas.microsoft.com/office/drawing/2014/main" xmlns="" id="{5D58713D-4D52-4F7E-A480-489F098AAB3B}"/>
              </a:ext>
            </a:extLst>
          </p:cNvPr>
          <p:cNvSpPr/>
          <p:nvPr/>
        </p:nvSpPr>
        <p:spPr>
          <a:xfrm>
            <a:off x="3921204"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2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学习条件和方法的变化</a:t>
            </a:r>
          </a:p>
        </p:txBody>
      </p:sp>
      <p:sp>
        <p:nvSpPr>
          <p:cNvPr id="21" name="矩形 20">
            <a:extLst>
              <a:ext uri="{FF2B5EF4-FFF2-40B4-BE49-F238E27FC236}">
                <a16:creationId xmlns:a16="http://schemas.microsoft.com/office/drawing/2014/main" xmlns="" id="{5D58713D-4D52-4F7E-A480-489F098AAB3B}"/>
              </a:ext>
            </a:extLst>
          </p:cNvPr>
          <p:cNvSpPr/>
          <p:nvPr/>
        </p:nvSpPr>
        <p:spPr>
          <a:xfrm>
            <a:off x="6079778"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生活习惯的变化</a:t>
            </a:r>
          </a:p>
        </p:txBody>
      </p:sp>
      <p:sp>
        <p:nvSpPr>
          <p:cNvPr id="23" name="矩形 22">
            <a:extLst>
              <a:ext uri="{FF2B5EF4-FFF2-40B4-BE49-F238E27FC236}">
                <a16:creationId xmlns:a16="http://schemas.microsoft.com/office/drawing/2014/main" xmlns="" id="{5D58713D-4D52-4F7E-A480-489F098AAB3B}"/>
              </a:ext>
            </a:extLst>
          </p:cNvPr>
          <p:cNvSpPr/>
          <p:nvPr/>
        </p:nvSpPr>
        <p:spPr>
          <a:xfrm>
            <a:off x="1317143" y="2472232"/>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学校环境对大学生，尤其是新生有重要影响</a:t>
            </a:r>
          </a:p>
        </p:txBody>
      </p:sp>
      <p:sp>
        <p:nvSpPr>
          <p:cNvPr id="24" name="矩形 23">
            <a:extLst>
              <a:ext uri="{FF2B5EF4-FFF2-40B4-BE49-F238E27FC236}">
                <a16:creationId xmlns:a16="http://schemas.microsoft.com/office/drawing/2014/main" xmlns="" id="{5D58713D-4D52-4F7E-A480-489F098AAB3B}"/>
              </a:ext>
            </a:extLst>
          </p:cNvPr>
          <p:cNvSpPr/>
          <p:nvPr/>
        </p:nvSpPr>
        <p:spPr>
          <a:xfrm>
            <a:off x="3545823" y="2539947"/>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一是当地的学习尖子入学后不再是优等生；</a:t>
            </a:r>
            <a:endParaRPr lang="en-US" altLang="zh-CN" sz="9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二是学习方法不当等造成的学习困难。</a:t>
            </a:r>
          </a:p>
        </p:txBody>
      </p:sp>
      <p:sp>
        <p:nvSpPr>
          <p:cNvPr id="25" name="矩形 24">
            <a:extLst>
              <a:ext uri="{FF2B5EF4-FFF2-40B4-BE49-F238E27FC236}">
                <a16:creationId xmlns:a16="http://schemas.microsoft.com/office/drawing/2014/main" xmlns="" id="{5D58713D-4D52-4F7E-A480-489F098AAB3B}"/>
              </a:ext>
            </a:extLst>
          </p:cNvPr>
          <p:cNvSpPr/>
          <p:nvPr/>
        </p:nvSpPr>
        <p:spPr>
          <a:xfrm>
            <a:off x="5795182" y="2472232"/>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南、北方学生的换位就学等带来饮食方面的显著差异和生活习惯的不适应。</a:t>
            </a:r>
          </a:p>
        </p:txBody>
      </p:sp>
      <p:sp>
        <p:nvSpPr>
          <p:cNvPr id="51" name="文本框 50">
            <a:extLst>
              <a:ext uri="{FF2B5EF4-FFF2-40B4-BE49-F238E27FC236}">
                <a16:creationId xmlns:a16="http://schemas.microsoft.com/office/drawing/2014/main" xmlns="" id="{483691CC-B544-487B-AB80-73879499DEB8}"/>
              </a:ext>
            </a:extLst>
          </p:cNvPr>
          <p:cNvSpPr txBox="1"/>
          <p:nvPr/>
        </p:nvSpPr>
        <p:spPr>
          <a:xfrm>
            <a:off x="3716950" y="1238159"/>
            <a:ext cx="1600196" cy="369332"/>
          </a:xfrm>
          <a:prstGeom prst="rect">
            <a:avLst/>
          </a:prstGeom>
          <a:noFill/>
        </p:spPr>
        <p:txBody>
          <a:bodyPr wrap="square">
            <a:spAutoFit/>
          </a:bodyPr>
          <a:lstStyle/>
          <a:p>
            <a:r>
              <a:rPr lang="zh-CN" altLang="en-US" b="1" dirty="0">
                <a:solidFill>
                  <a:srgbClr val="FF0000"/>
                </a:solidFill>
              </a:rPr>
              <a:t>环境应激问题</a:t>
            </a:r>
          </a:p>
        </p:txBody>
      </p:sp>
      <p:cxnSp>
        <p:nvCxnSpPr>
          <p:cNvPr id="30" name="直接连接符 29">
            <a:extLst>
              <a:ext uri="{FF2B5EF4-FFF2-40B4-BE49-F238E27FC236}">
                <a16:creationId xmlns:a16="http://schemas.microsoft.com/office/drawing/2014/main" xmlns="" id="{20FE7721-D6B1-4EAE-B694-E55599C1A055}"/>
              </a:ext>
            </a:extLst>
          </p:cNvPr>
          <p:cNvCxnSpPr>
            <a:cxnSpLocks/>
          </p:cNvCxnSpPr>
          <p:nvPr/>
        </p:nvCxnSpPr>
        <p:spPr>
          <a:xfrm>
            <a:off x="4029006" y="521032"/>
            <a:ext cx="511499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9C8DBD96-DBB8-413B-8DFF-7D5DFC2CF75C}"/>
              </a:ext>
            </a:extLst>
          </p:cNvPr>
          <p:cNvCxnSpPr>
            <a:cxnSpLocks/>
          </p:cNvCxnSpPr>
          <p:nvPr/>
        </p:nvCxnSpPr>
        <p:spPr>
          <a:xfrm flipH="1">
            <a:off x="611560" y="1153972"/>
            <a:ext cx="254367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CFC0CF3E-5F24-4632-ACE3-B357C0B1732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等腰三角形 32">
            <a:extLst>
              <a:ext uri="{FF2B5EF4-FFF2-40B4-BE49-F238E27FC236}">
                <a16:creationId xmlns:a16="http://schemas.microsoft.com/office/drawing/2014/main" xmlns="" id="{E566C46B-3262-49DD-93DD-C52D4FEDEE0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1667283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a:extLst>
              <a:ext uri="{FF2B5EF4-FFF2-40B4-BE49-F238E27FC236}">
                <a16:creationId xmlns:a16="http://schemas.microsoft.com/office/drawing/2014/main" xmlns="" id="{08222E2E-E20D-4E2C-8D22-FECA7A24539F}"/>
              </a:ext>
            </a:extLst>
          </p:cNvPr>
          <p:cNvSpPr>
            <a:spLocks/>
          </p:cNvSpPr>
          <p:nvPr/>
        </p:nvSpPr>
        <p:spPr bwMode="auto">
          <a:xfrm>
            <a:off x="1025897" y="1090217"/>
            <a:ext cx="2259979" cy="2492281"/>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35" name="组合 34">
            <a:extLst>
              <a:ext uri="{FF2B5EF4-FFF2-40B4-BE49-F238E27FC236}">
                <a16:creationId xmlns:a16="http://schemas.microsoft.com/office/drawing/2014/main" xmlns="" id="{177C4F98-C8F8-437F-8091-C32E029AF883}"/>
              </a:ext>
            </a:extLst>
          </p:cNvPr>
          <p:cNvGrpSpPr/>
          <p:nvPr/>
        </p:nvGrpSpPr>
        <p:grpSpPr>
          <a:xfrm>
            <a:off x="611560" y="2547951"/>
            <a:ext cx="894245" cy="982724"/>
            <a:chOff x="959665" y="1964065"/>
            <a:chExt cx="828675" cy="935038"/>
          </a:xfrm>
        </p:grpSpPr>
        <p:sp>
          <p:nvSpPr>
            <p:cNvPr id="36" name="Freeform 8">
              <a:extLst>
                <a:ext uri="{FF2B5EF4-FFF2-40B4-BE49-F238E27FC236}">
                  <a16:creationId xmlns:a16="http://schemas.microsoft.com/office/drawing/2014/main" xmlns="" id="{EFF91F4E-1709-47C0-9BF0-C1536FCACCF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7" name="Freeform 9">
              <a:extLst>
                <a:ext uri="{FF2B5EF4-FFF2-40B4-BE49-F238E27FC236}">
                  <a16:creationId xmlns:a16="http://schemas.microsoft.com/office/drawing/2014/main" xmlns="" id="{12C7E282-70A9-4FA4-94FF-89ADB34BB8CA}"/>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8" name="Freeform 10">
              <a:extLst>
                <a:ext uri="{FF2B5EF4-FFF2-40B4-BE49-F238E27FC236}">
                  <a16:creationId xmlns:a16="http://schemas.microsoft.com/office/drawing/2014/main" xmlns="" id="{D45F5D39-5172-4619-AA4C-B412ACBD6F64}"/>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9" name="Freeform 11">
              <a:extLst>
                <a:ext uri="{FF2B5EF4-FFF2-40B4-BE49-F238E27FC236}">
                  <a16:creationId xmlns:a16="http://schemas.microsoft.com/office/drawing/2014/main" xmlns="" id="{DE2FE441-C2D2-4D40-92E8-4BAB7CFECB21}"/>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4" name="TextBox 37">
            <a:extLst>
              <a:ext uri="{FF2B5EF4-FFF2-40B4-BE49-F238E27FC236}">
                <a16:creationId xmlns:a16="http://schemas.microsoft.com/office/drawing/2014/main" xmlns="" id="{DF2DB94C-29D7-4136-84C1-F2266AB0A078}"/>
              </a:ext>
            </a:extLst>
          </p:cNvPr>
          <p:cNvSpPr txBox="1"/>
          <p:nvPr/>
        </p:nvSpPr>
        <p:spPr>
          <a:xfrm>
            <a:off x="4101796" y="586128"/>
            <a:ext cx="1208286" cy="182148"/>
          </a:xfrm>
          <a:prstGeom prst="rect">
            <a:avLst/>
          </a:prstGeom>
          <a:noFill/>
        </p:spPr>
        <p:txBody>
          <a:bodyPr wrap="none" lIns="0" tIns="0" rIns="0" bIns="0" anchor="b" anchorCtr="0">
            <a:noAutofit/>
          </a:bodyPr>
          <a:lstStyle/>
          <a:p>
            <a:r>
              <a:rPr lang="zh-CN" altLang="en-US" sz="1400" b="1" dirty="0">
                <a:solidFill>
                  <a:schemeClr val="accent1">
                    <a:lumMod val="100000"/>
                  </a:schemeClr>
                </a:solidFill>
                <a:latin typeface="+mj-ea"/>
                <a:ea typeface="+mj-ea"/>
                <a:cs typeface="+mn-ea"/>
                <a:sym typeface="inpin heiti" panose="00000500000000000000" pitchFamily="2" charset="-122"/>
              </a:rPr>
              <a:t>第一章  绪论</a:t>
            </a:r>
          </a:p>
        </p:txBody>
      </p:sp>
      <p:grpSp>
        <p:nvGrpSpPr>
          <p:cNvPr id="5" name="Group 27">
            <a:extLst>
              <a:ext uri="{FF2B5EF4-FFF2-40B4-BE49-F238E27FC236}">
                <a16:creationId xmlns:a16="http://schemas.microsoft.com/office/drawing/2014/main" xmlns="" id="{A99246E6-107D-416A-B8CC-38596CCFAE9E}"/>
              </a:ext>
            </a:extLst>
          </p:cNvPr>
          <p:cNvGrpSpPr/>
          <p:nvPr/>
        </p:nvGrpSpPr>
        <p:grpSpPr>
          <a:xfrm>
            <a:off x="1435473" y="2104415"/>
            <a:ext cx="1049027" cy="673785"/>
            <a:chOff x="909706" y="699459"/>
            <a:chExt cx="1296144" cy="854786"/>
          </a:xfrm>
        </p:grpSpPr>
        <p:sp>
          <p:nvSpPr>
            <p:cNvPr id="26" name="TextBox 25">
              <a:extLst>
                <a:ext uri="{FF2B5EF4-FFF2-40B4-BE49-F238E27FC236}">
                  <a16:creationId xmlns:a16="http://schemas.microsoft.com/office/drawing/2014/main" xmlns="" id="{A8D1214B-295F-4AA8-AC8C-567206478FDA}"/>
                </a:ext>
              </a:extLst>
            </p:cNvPr>
            <p:cNvSpPr txBox="1"/>
            <p:nvPr/>
          </p:nvSpPr>
          <p:spPr>
            <a:xfrm>
              <a:off x="909706" y="1315012"/>
              <a:ext cx="1296144" cy="239233"/>
            </a:xfrm>
            <a:prstGeom prst="rect">
              <a:avLst/>
            </a:prstGeom>
            <a:noFill/>
          </p:spPr>
          <p:txBody>
            <a:bodyPr wrap="square" lIns="72000" tIns="0" rIns="72000" bIns="0" anchor="ctr" anchorCtr="1">
              <a:normAutofit fontScale="92500" lnSpcReduction="10000"/>
            </a:bodyPr>
            <a:lstStyle/>
            <a:p>
              <a:pPr algn="ctr"/>
              <a:r>
                <a:rPr lang="en-US" altLang="zh-CN" sz="14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CONTENTS</a:t>
              </a:r>
            </a:p>
          </p:txBody>
        </p:sp>
        <p:sp>
          <p:nvSpPr>
            <p:cNvPr id="27" name="TextBox 26">
              <a:extLst>
                <a:ext uri="{FF2B5EF4-FFF2-40B4-BE49-F238E27FC236}">
                  <a16:creationId xmlns:a16="http://schemas.microsoft.com/office/drawing/2014/main" xmlns="" id="{37D71ED8-A0BA-43B6-BCB3-D853FAA7EEA2}"/>
                </a:ext>
              </a:extLst>
            </p:cNvPr>
            <p:cNvSpPr txBox="1"/>
            <p:nvPr/>
          </p:nvSpPr>
          <p:spPr>
            <a:xfrm>
              <a:off x="909706" y="699459"/>
              <a:ext cx="1296144" cy="615553"/>
            </a:xfrm>
            <a:prstGeom prst="rect">
              <a:avLst/>
            </a:prstGeom>
            <a:noFill/>
          </p:spPr>
          <p:txBody>
            <a:bodyPr wrap="square" lIns="0" tIns="0" rIns="0" bIns="0" anchor="ctr" anchorCtr="1">
              <a:normAutofit fontScale="92500" lnSpcReduction="20000"/>
            </a:bodyPr>
            <a:lstStyle/>
            <a:p>
              <a:pPr algn="ctr"/>
              <a:r>
                <a:rPr lang="zh-CN" altLang="en-US" sz="4000" b="1" dirty="0">
                  <a:solidFill>
                    <a:schemeClr val="bg1"/>
                  </a:solidFill>
                  <a:latin typeface="+mj-ea"/>
                  <a:ea typeface="+mj-ea"/>
                  <a:cs typeface="+mn-ea"/>
                  <a:sym typeface="inpin heiti" panose="00000500000000000000" pitchFamily="2" charset="-122"/>
                </a:rPr>
                <a:t>目录</a:t>
              </a:r>
            </a:p>
          </p:txBody>
        </p:sp>
      </p:grpSp>
      <p:sp>
        <p:nvSpPr>
          <p:cNvPr id="41" name="TextBox 37">
            <a:extLst>
              <a:ext uri="{FF2B5EF4-FFF2-40B4-BE49-F238E27FC236}">
                <a16:creationId xmlns:a16="http://schemas.microsoft.com/office/drawing/2014/main" xmlns="" id="{DF2DB94C-29D7-4136-84C1-F2266AB0A078}"/>
              </a:ext>
            </a:extLst>
          </p:cNvPr>
          <p:cNvSpPr txBox="1"/>
          <p:nvPr/>
        </p:nvSpPr>
        <p:spPr>
          <a:xfrm>
            <a:off x="4101796" y="1203598"/>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第二章  大学生心理健康教育的生物基础</a:t>
            </a:r>
          </a:p>
        </p:txBody>
      </p:sp>
      <p:sp>
        <p:nvSpPr>
          <p:cNvPr id="42" name="TextBox 38">
            <a:extLst>
              <a:ext uri="{FF2B5EF4-FFF2-40B4-BE49-F238E27FC236}">
                <a16:creationId xmlns:a16="http://schemas.microsoft.com/office/drawing/2014/main" xmlns="" id="{CB43C518-D6F3-451E-B2B5-4FFE82E78934}"/>
              </a:ext>
            </a:extLst>
          </p:cNvPr>
          <p:cNvSpPr txBox="1">
            <a:spLocks/>
          </p:cNvSpPr>
          <p:nvPr/>
        </p:nvSpPr>
        <p:spPr>
          <a:xfrm>
            <a:off x="4101796" y="1349510"/>
            <a:ext cx="4808266" cy="28613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心理与行为的生物基础</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心理异常的生物基础</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大学生的生理特点与心理健康教育</a:t>
            </a:r>
          </a:p>
        </p:txBody>
      </p:sp>
      <p:sp>
        <p:nvSpPr>
          <p:cNvPr id="44" name="TextBox 37">
            <a:extLst>
              <a:ext uri="{FF2B5EF4-FFF2-40B4-BE49-F238E27FC236}">
                <a16:creationId xmlns:a16="http://schemas.microsoft.com/office/drawing/2014/main" xmlns="" id="{DF2DB94C-29D7-4136-84C1-F2266AB0A078}"/>
              </a:ext>
            </a:extLst>
          </p:cNvPr>
          <p:cNvSpPr txBox="1"/>
          <p:nvPr/>
        </p:nvSpPr>
        <p:spPr>
          <a:xfrm>
            <a:off x="4102215" y="1833454"/>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第三章  大学生心理健康教育的人格基础</a:t>
            </a:r>
          </a:p>
        </p:txBody>
      </p:sp>
      <p:sp>
        <p:nvSpPr>
          <p:cNvPr id="45" name="TextBox 38">
            <a:extLst>
              <a:ext uri="{FF2B5EF4-FFF2-40B4-BE49-F238E27FC236}">
                <a16:creationId xmlns:a16="http://schemas.microsoft.com/office/drawing/2014/main" xmlns="" id="{CB43C518-D6F3-451E-B2B5-4FFE82E78934}"/>
              </a:ext>
            </a:extLst>
          </p:cNvPr>
          <p:cNvSpPr txBox="1">
            <a:spLocks/>
          </p:cNvSpPr>
          <p:nvPr/>
        </p:nvSpPr>
        <p:spPr>
          <a:xfrm>
            <a:off x="4102215" y="1995686"/>
            <a:ext cx="4448227" cy="23402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人格与健全人格</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人格与健康的关系</a:t>
            </a:r>
            <a:r>
              <a:rPr lang="en-US" altLang="zh-CN" sz="1000" dirty="0">
                <a:solidFill>
                  <a:schemeClr val="dk1">
                    <a:lumMod val="100000"/>
                  </a:schemeClr>
                </a:solidFill>
                <a:latin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大学生的人格特点与心理健康教育</a:t>
            </a:r>
          </a:p>
        </p:txBody>
      </p:sp>
      <p:sp>
        <p:nvSpPr>
          <p:cNvPr id="23" name="Oval 28">
            <a:extLst>
              <a:ext uri="{FF2B5EF4-FFF2-40B4-BE49-F238E27FC236}">
                <a16:creationId xmlns:a16="http://schemas.microsoft.com/office/drawing/2014/main" xmlns="" id="{AD9A5DCB-49AA-4445-9202-A02A0CA6B0D5}"/>
              </a:ext>
            </a:extLst>
          </p:cNvPr>
          <p:cNvSpPr/>
          <p:nvPr/>
        </p:nvSpPr>
        <p:spPr bwMode="auto">
          <a:xfrm>
            <a:off x="3635896" y="586128"/>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a:t>
            </a:r>
          </a:p>
        </p:txBody>
      </p:sp>
      <p:sp>
        <p:nvSpPr>
          <p:cNvPr id="25" name="TextBox 38">
            <a:extLst>
              <a:ext uri="{FF2B5EF4-FFF2-40B4-BE49-F238E27FC236}">
                <a16:creationId xmlns:a16="http://schemas.microsoft.com/office/drawing/2014/main" xmlns="" id="{CB43C518-D6F3-451E-B2B5-4FFE82E78934}"/>
              </a:ext>
            </a:extLst>
          </p:cNvPr>
          <p:cNvSpPr txBox="1">
            <a:spLocks/>
          </p:cNvSpPr>
          <p:nvPr/>
        </p:nvSpPr>
        <p:spPr>
          <a:xfrm>
            <a:off x="4137203" y="700606"/>
            <a:ext cx="4583240" cy="35897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心理健</a:t>
            </a:r>
            <a:r>
              <a:rPr lang="zh-CN" altLang="en-US" sz="1000" dirty="0" smtClean="0">
                <a:solidFill>
                  <a:schemeClr val="dk1">
                    <a:lumMod val="100000"/>
                  </a:schemeClr>
                </a:solidFill>
                <a:latin typeface="+mj-ea"/>
                <a:ea typeface="+mj-ea"/>
                <a:cs typeface="+mn-ea"/>
                <a:sym typeface="inpin heiti" panose="00000500000000000000" pitchFamily="2" charset="-122"/>
              </a:rPr>
              <a:t>康的含义</a:t>
            </a:r>
            <a:r>
              <a:rPr lang="en-US" altLang="zh-CN" sz="1000" dirty="0" smtClean="0">
                <a:solidFill>
                  <a:schemeClr val="dk1">
                    <a:lumMod val="100000"/>
                  </a:schemeClr>
                </a:solidFill>
                <a:latin typeface="+mj-ea"/>
                <a:ea typeface="+mj-ea"/>
                <a:cs typeface="+mn-ea"/>
                <a:sym typeface="inpin heiti" panose="00000500000000000000" pitchFamily="2" charset="-122"/>
              </a:rPr>
              <a:t>/</a:t>
            </a:r>
            <a:r>
              <a:rPr lang="zh-CN" altLang="en-US" sz="1000" dirty="0" smtClean="0">
                <a:solidFill>
                  <a:schemeClr val="dk1">
                    <a:lumMod val="100000"/>
                  </a:schemeClr>
                </a:solidFill>
                <a:latin typeface="+mj-ea"/>
                <a:ea typeface="+mj-ea"/>
                <a:cs typeface="+mn-ea"/>
                <a:sym typeface="inpin heiti" panose="00000500000000000000" pitchFamily="2" charset="-122"/>
              </a:rPr>
              <a:t>大学生心理健康的特殊性</a:t>
            </a:r>
            <a:r>
              <a:rPr lang="en-US" altLang="zh-CN" sz="1000" dirty="0" smtClean="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a:t>
            </a:r>
            <a:r>
              <a:rPr lang="zh-CN" altLang="en-US" sz="1000" dirty="0" smtClean="0">
                <a:solidFill>
                  <a:schemeClr val="dk1">
                    <a:lumMod val="100000"/>
                  </a:schemeClr>
                </a:solidFill>
                <a:latin typeface="+mj-ea"/>
                <a:ea typeface="+mj-ea"/>
                <a:cs typeface="+mn-ea"/>
                <a:sym typeface="inpin heiti" panose="00000500000000000000" pitchFamily="2" charset="-122"/>
              </a:rPr>
              <a:t>生心理健康教育概要</a:t>
            </a:r>
            <a:endParaRPr lang="zh-CN" altLang="en-US" sz="1000" dirty="0">
              <a:solidFill>
                <a:schemeClr val="dk1">
                  <a:lumMod val="100000"/>
                </a:schemeClr>
              </a:solidFill>
              <a:latin typeface="+mj-ea"/>
              <a:ea typeface="+mj-ea"/>
              <a:cs typeface="+mn-ea"/>
              <a:sym typeface="inpin heiti" panose="00000500000000000000" pitchFamily="2" charset="-122"/>
            </a:endParaRPr>
          </a:p>
        </p:txBody>
      </p:sp>
      <p:sp>
        <p:nvSpPr>
          <p:cNvPr id="29" name="Oval 28">
            <a:extLst>
              <a:ext uri="{FF2B5EF4-FFF2-40B4-BE49-F238E27FC236}">
                <a16:creationId xmlns:a16="http://schemas.microsoft.com/office/drawing/2014/main" xmlns="" id="{AD9A5DCB-49AA-4445-9202-A02A0CA6B0D5}"/>
              </a:ext>
            </a:extLst>
          </p:cNvPr>
          <p:cNvSpPr/>
          <p:nvPr/>
        </p:nvSpPr>
        <p:spPr bwMode="auto">
          <a:xfrm>
            <a:off x="3656804" y="1183700"/>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2</a:t>
            </a:r>
          </a:p>
        </p:txBody>
      </p:sp>
      <p:sp>
        <p:nvSpPr>
          <p:cNvPr id="30" name="Oval 28">
            <a:extLst>
              <a:ext uri="{FF2B5EF4-FFF2-40B4-BE49-F238E27FC236}">
                <a16:creationId xmlns:a16="http://schemas.microsoft.com/office/drawing/2014/main" xmlns="" id="{AD9A5DCB-49AA-4445-9202-A02A0CA6B0D5}"/>
              </a:ext>
            </a:extLst>
          </p:cNvPr>
          <p:cNvSpPr/>
          <p:nvPr/>
        </p:nvSpPr>
        <p:spPr bwMode="auto">
          <a:xfrm>
            <a:off x="3660130" y="1779662"/>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3</a:t>
            </a:r>
          </a:p>
        </p:txBody>
      </p:sp>
      <p:sp>
        <p:nvSpPr>
          <p:cNvPr id="31" name="TextBox 37">
            <a:extLst>
              <a:ext uri="{FF2B5EF4-FFF2-40B4-BE49-F238E27FC236}">
                <a16:creationId xmlns:a16="http://schemas.microsoft.com/office/drawing/2014/main" xmlns="" id="{DF2DB94C-29D7-4136-84C1-F2266AB0A078}"/>
              </a:ext>
            </a:extLst>
          </p:cNvPr>
          <p:cNvSpPr txBox="1"/>
          <p:nvPr/>
        </p:nvSpPr>
        <p:spPr>
          <a:xfrm>
            <a:off x="4095984" y="2375624"/>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第四章  大学生心理健康教育的文化基础</a:t>
            </a:r>
          </a:p>
        </p:txBody>
      </p:sp>
      <p:sp>
        <p:nvSpPr>
          <p:cNvPr id="32" name="Oval 28">
            <a:extLst>
              <a:ext uri="{FF2B5EF4-FFF2-40B4-BE49-F238E27FC236}">
                <a16:creationId xmlns:a16="http://schemas.microsoft.com/office/drawing/2014/main" xmlns="" id="{AD9A5DCB-49AA-4445-9202-A02A0CA6B0D5}"/>
              </a:ext>
            </a:extLst>
          </p:cNvPr>
          <p:cNvSpPr/>
          <p:nvPr/>
        </p:nvSpPr>
        <p:spPr bwMode="auto">
          <a:xfrm>
            <a:off x="3656804" y="2355726"/>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4</a:t>
            </a:r>
          </a:p>
        </p:txBody>
      </p:sp>
      <p:sp>
        <p:nvSpPr>
          <p:cNvPr id="33" name="TextBox 38">
            <a:extLst>
              <a:ext uri="{FF2B5EF4-FFF2-40B4-BE49-F238E27FC236}">
                <a16:creationId xmlns:a16="http://schemas.microsoft.com/office/drawing/2014/main" xmlns="" id="{CB43C518-D6F3-451E-B2B5-4FFE82E78934}"/>
              </a:ext>
            </a:extLst>
          </p:cNvPr>
          <p:cNvSpPr txBox="1">
            <a:spLocks/>
          </p:cNvSpPr>
          <p:nvPr/>
        </p:nvSpPr>
        <p:spPr>
          <a:xfrm>
            <a:off x="4102215" y="2499742"/>
            <a:ext cx="4448227"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文化的心理学意义</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文化差异与心理健康</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大学生的文化特点与心理健康教育</a:t>
            </a:r>
          </a:p>
        </p:txBody>
      </p:sp>
      <p:sp>
        <p:nvSpPr>
          <p:cNvPr id="50" name="TextBox 37">
            <a:extLst>
              <a:ext uri="{FF2B5EF4-FFF2-40B4-BE49-F238E27FC236}">
                <a16:creationId xmlns:a16="http://schemas.microsoft.com/office/drawing/2014/main" xmlns="" id="{DF2DB94C-29D7-4136-84C1-F2266AB0A078}"/>
              </a:ext>
            </a:extLst>
          </p:cNvPr>
          <p:cNvSpPr txBox="1"/>
          <p:nvPr/>
        </p:nvSpPr>
        <p:spPr>
          <a:xfrm>
            <a:off x="4093078" y="2951688"/>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第五章  大学新生适应</a:t>
            </a:r>
          </a:p>
        </p:txBody>
      </p:sp>
      <p:sp>
        <p:nvSpPr>
          <p:cNvPr id="51" name="Oval 28">
            <a:extLst>
              <a:ext uri="{FF2B5EF4-FFF2-40B4-BE49-F238E27FC236}">
                <a16:creationId xmlns:a16="http://schemas.microsoft.com/office/drawing/2014/main" xmlns="" id="{AD9A5DCB-49AA-4445-9202-A02A0CA6B0D5}"/>
              </a:ext>
            </a:extLst>
          </p:cNvPr>
          <p:cNvSpPr/>
          <p:nvPr/>
        </p:nvSpPr>
        <p:spPr bwMode="auto">
          <a:xfrm>
            <a:off x="3653898" y="2931790"/>
            <a:ext cx="378042" cy="378042"/>
          </a:xfrm>
          <a:prstGeom prst="ellipse">
            <a:avLst/>
          </a:prstGeom>
          <a:solidFill>
            <a:srgbClr val="F76911"/>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5</a:t>
            </a:r>
          </a:p>
        </p:txBody>
      </p:sp>
      <p:sp>
        <p:nvSpPr>
          <p:cNvPr id="52" name="TextBox 38">
            <a:extLst>
              <a:ext uri="{FF2B5EF4-FFF2-40B4-BE49-F238E27FC236}">
                <a16:creationId xmlns:a16="http://schemas.microsoft.com/office/drawing/2014/main" xmlns="" id="{CB43C518-D6F3-451E-B2B5-4FFE82E78934}"/>
              </a:ext>
            </a:extLst>
          </p:cNvPr>
          <p:cNvSpPr txBox="1">
            <a:spLocks/>
          </p:cNvSpPr>
          <p:nvPr/>
        </p:nvSpPr>
        <p:spPr>
          <a:xfrm>
            <a:off x="4099309" y="3075806"/>
            <a:ext cx="4448227"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适应与心理健康</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大学新生适应的常见问题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促进新生适应的途径</a:t>
            </a:r>
          </a:p>
        </p:txBody>
      </p:sp>
      <p:sp>
        <p:nvSpPr>
          <p:cNvPr id="53" name="TextBox 37">
            <a:extLst>
              <a:ext uri="{FF2B5EF4-FFF2-40B4-BE49-F238E27FC236}">
                <a16:creationId xmlns:a16="http://schemas.microsoft.com/office/drawing/2014/main" xmlns="" id="{DF2DB94C-29D7-4136-84C1-F2266AB0A078}"/>
              </a:ext>
            </a:extLst>
          </p:cNvPr>
          <p:cNvSpPr txBox="1"/>
          <p:nvPr/>
        </p:nvSpPr>
        <p:spPr>
          <a:xfrm>
            <a:off x="4114118" y="3545240"/>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第六章  学习与心理健康</a:t>
            </a:r>
          </a:p>
        </p:txBody>
      </p:sp>
      <p:sp>
        <p:nvSpPr>
          <p:cNvPr id="54" name="Oval 28">
            <a:extLst>
              <a:ext uri="{FF2B5EF4-FFF2-40B4-BE49-F238E27FC236}">
                <a16:creationId xmlns:a16="http://schemas.microsoft.com/office/drawing/2014/main" xmlns="" id="{AD9A5DCB-49AA-4445-9202-A02A0CA6B0D5}"/>
              </a:ext>
            </a:extLst>
          </p:cNvPr>
          <p:cNvSpPr/>
          <p:nvPr/>
        </p:nvSpPr>
        <p:spPr bwMode="auto">
          <a:xfrm>
            <a:off x="3653898" y="3525342"/>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6</a:t>
            </a:r>
          </a:p>
        </p:txBody>
      </p:sp>
      <p:sp>
        <p:nvSpPr>
          <p:cNvPr id="55" name="TextBox 38">
            <a:extLst>
              <a:ext uri="{FF2B5EF4-FFF2-40B4-BE49-F238E27FC236}">
                <a16:creationId xmlns:a16="http://schemas.microsoft.com/office/drawing/2014/main" xmlns="" id="{CB43C518-D6F3-451E-B2B5-4FFE82E78934}"/>
              </a:ext>
            </a:extLst>
          </p:cNvPr>
          <p:cNvSpPr txBox="1">
            <a:spLocks/>
          </p:cNvSpPr>
          <p:nvPr/>
        </p:nvSpPr>
        <p:spPr>
          <a:xfrm>
            <a:off x="4120349" y="3669358"/>
            <a:ext cx="5078165"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大学生学习的一般问题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大学生的学习与心理健康的关系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大学生学习心理健康教育对策</a:t>
            </a:r>
          </a:p>
        </p:txBody>
      </p:sp>
      <p:sp>
        <p:nvSpPr>
          <p:cNvPr id="56" name="TextBox 37">
            <a:extLst>
              <a:ext uri="{FF2B5EF4-FFF2-40B4-BE49-F238E27FC236}">
                <a16:creationId xmlns:a16="http://schemas.microsoft.com/office/drawing/2014/main" xmlns="" id="{DF2DB94C-29D7-4136-84C1-F2266AB0A078}"/>
              </a:ext>
            </a:extLst>
          </p:cNvPr>
          <p:cNvSpPr txBox="1"/>
          <p:nvPr/>
        </p:nvSpPr>
        <p:spPr>
          <a:xfrm>
            <a:off x="4093078" y="4103816"/>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第七章  网络与心理健康</a:t>
            </a:r>
          </a:p>
        </p:txBody>
      </p:sp>
      <p:sp>
        <p:nvSpPr>
          <p:cNvPr id="57" name="Oval 28">
            <a:extLst>
              <a:ext uri="{FF2B5EF4-FFF2-40B4-BE49-F238E27FC236}">
                <a16:creationId xmlns:a16="http://schemas.microsoft.com/office/drawing/2014/main" xmlns="" id="{AD9A5DCB-49AA-4445-9202-A02A0CA6B0D5}"/>
              </a:ext>
            </a:extLst>
          </p:cNvPr>
          <p:cNvSpPr/>
          <p:nvPr/>
        </p:nvSpPr>
        <p:spPr bwMode="auto">
          <a:xfrm>
            <a:off x="3653898" y="4083918"/>
            <a:ext cx="378042" cy="378042"/>
          </a:xfrm>
          <a:prstGeom prst="ellipse">
            <a:avLst/>
          </a:prstGeom>
          <a:solidFill>
            <a:srgbClr val="F76911"/>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7</a:t>
            </a:r>
          </a:p>
        </p:txBody>
      </p:sp>
      <p:sp>
        <p:nvSpPr>
          <p:cNvPr id="58" name="TextBox 38">
            <a:extLst>
              <a:ext uri="{FF2B5EF4-FFF2-40B4-BE49-F238E27FC236}">
                <a16:creationId xmlns:a16="http://schemas.microsoft.com/office/drawing/2014/main" xmlns="" id="{CB43C518-D6F3-451E-B2B5-4FFE82E78934}"/>
              </a:ext>
            </a:extLst>
          </p:cNvPr>
          <p:cNvSpPr txBox="1">
            <a:spLocks/>
          </p:cNvSpPr>
          <p:nvPr/>
        </p:nvSpPr>
        <p:spPr>
          <a:xfrm>
            <a:off x="4093078" y="4227934"/>
            <a:ext cx="4448227"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大学生网络心理的一般问题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网络与大学生心理健康的关系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大学生网络心理调适</a:t>
            </a:r>
          </a:p>
        </p:txBody>
      </p:sp>
    </p:spTree>
    <p:extLst>
      <p:ext uri="{BB962C8B-B14F-4D97-AF65-F5344CB8AC3E}">
        <p14:creationId xmlns:p14="http://schemas.microsoft.com/office/powerpoint/2010/main" val="35986887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56000">
                                          <p:cBhvr additive="base">
                                            <p:cTn id="7" dur="500" fill="hold"/>
                                            <p:tgtEl>
                                              <p:spTgt spid="34"/>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6000">
                                          <p:cBhvr additive="base">
                                            <p:cTn id="11" dur="1000" fill="hold"/>
                                            <p:tgtEl>
                                              <p:spTgt spid="35"/>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xmlns="" id="{50EE56E4-FE51-4A21-BF37-63D4892EB389}"/>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矩形 48">
            <a:extLst>
              <a:ext uri="{FF2B5EF4-FFF2-40B4-BE49-F238E27FC236}">
                <a16:creationId xmlns:a16="http://schemas.microsoft.com/office/drawing/2014/main" xmlns="" id="{760F1F4F-BA13-40A8-9225-079E4E1DCFC2}"/>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三、大学生心理健康的常见问题</a:t>
            </a:r>
          </a:p>
        </p:txBody>
      </p:sp>
      <p:grpSp>
        <p:nvGrpSpPr>
          <p:cNvPr id="27" name="组合 26"/>
          <p:cNvGrpSpPr>
            <a:grpSpLocks noChangeAspect="1"/>
          </p:cNvGrpSpPr>
          <p:nvPr/>
        </p:nvGrpSpPr>
        <p:grpSpPr>
          <a:xfrm>
            <a:off x="1264681" y="1864506"/>
            <a:ext cx="2050196" cy="2063945"/>
            <a:chOff x="1983909" y="2663640"/>
            <a:chExt cx="1657350" cy="1668463"/>
          </a:xfrm>
          <a:solidFill>
            <a:schemeClr val="accent1"/>
          </a:solidFill>
        </p:grpSpPr>
        <p:sp>
          <p:nvSpPr>
            <p:cNvPr id="43" name="任意多边形: 形状 42"/>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组合 27"/>
          <p:cNvGrpSpPr>
            <a:grpSpLocks noChangeAspect="1"/>
          </p:cNvGrpSpPr>
          <p:nvPr/>
        </p:nvGrpSpPr>
        <p:grpSpPr>
          <a:xfrm>
            <a:off x="3459311" y="1854689"/>
            <a:ext cx="2060108" cy="2063944"/>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5690391" y="1875957"/>
            <a:ext cx="2071524" cy="2063945"/>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9" name="矩形 18">
            <a:extLst>
              <a:ext uri="{FF2B5EF4-FFF2-40B4-BE49-F238E27FC236}">
                <a16:creationId xmlns:a16="http://schemas.microsoft.com/office/drawing/2014/main" xmlns="" id="{5D58713D-4D52-4F7E-A480-489F098AAB3B}"/>
              </a:ext>
            </a:extLst>
          </p:cNvPr>
          <p:cNvSpPr/>
          <p:nvPr/>
        </p:nvSpPr>
        <p:spPr>
          <a:xfrm>
            <a:off x="1688956"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理想自我与现实</a:t>
            </a:r>
            <a:endParaRPr lang="en-US" altLang="zh-CN"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10000"/>
              </a:lnSpc>
            </a:pPr>
            <a:r>
              <a:rPr lang="zh-CN" altLang="en-US"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矛盾的不适应</a:t>
            </a:r>
          </a:p>
        </p:txBody>
      </p:sp>
      <p:sp>
        <p:nvSpPr>
          <p:cNvPr id="20" name="矩形 19">
            <a:extLst>
              <a:ext uri="{FF2B5EF4-FFF2-40B4-BE49-F238E27FC236}">
                <a16:creationId xmlns:a16="http://schemas.microsoft.com/office/drawing/2014/main" xmlns="" id="{5D58713D-4D52-4F7E-A480-489F098AAB3B}"/>
              </a:ext>
            </a:extLst>
          </p:cNvPr>
          <p:cNvSpPr/>
          <p:nvPr/>
        </p:nvSpPr>
        <p:spPr>
          <a:xfrm>
            <a:off x="3921204"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自我发展的不适应</a:t>
            </a:r>
          </a:p>
        </p:txBody>
      </p:sp>
      <p:sp>
        <p:nvSpPr>
          <p:cNvPr id="21" name="矩形 20">
            <a:extLst>
              <a:ext uri="{FF2B5EF4-FFF2-40B4-BE49-F238E27FC236}">
                <a16:creationId xmlns:a16="http://schemas.microsoft.com/office/drawing/2014/main" xmlns="" id="{5D58713D-4D52-4F7E-A480-489F098AAB3B}"/>
              </a:ext>
            </a:extLst>
          </p:cNvPr>
          <p:cNvSpPr/>
          <p:nvPr/>
        </p:nvSpPr>
        <p:spPr>
          <a:xfrm>
            <a:off x="6079778"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自我定向混乱</a:t>
            </a:r>
          </a:p>
        </p:txBody>
      </p:sp>
      <p:sp>
        <p:nvSpPr>
          <p:cNvPr id="23" name="矩形 22">
            <a:extLst>
              <a:ext uri="{FF2B5EF4-FFF2-40B4-BE49-F238E27FC236}">
                <a16:creationId xmlns:a16="http://schemas.microsoft.com/office/drawing/2014/main" xmlns="" id="{5D58713D-4D52-4F7E-A480-489F098AAB3B}"/>
              </a:ext>
            </a:extLst>
          </p:cNvPr>
          <p:cNvSpPr/>
          <p:nvPr/>
        </p:nvSpPr>
        <p:spPr>
          <a:xfrm>
            <a:off x="1437764" y="2683963"/>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作为同辈中的佼佼者，步入大学后很自然地会设计出完美的自我和美好的未来。然而现实的种种障碍会阻碍“理想自我”的实现。</a:t>
            </a:r>
          </a:p>
        </p:txBody>
      </p:sp>
      <p:sp>
        <p:nvSpPr>
          <p:cNvPr id="24" name="矩形 23">
            <a:extLst>
              <a:ext uri="{FF2B5EF4-FFF2-40B4-BE49-F238E27FC236}">
                <a16:creationId xmlns:a16="http://schemas.microsoft.com/office/drawing/2014/main" xmlns="" id="{5D58713D-4D52-4F7E-A480-489F098AAB3B}"/>
              </a:ext>
            </a:extLst>
          </p:cNvPr>
          <p:cNvSpPr/>
          <p:nvPr/>
        </p:nvSpPr>
        <p:spPr>
          <a:xfrm>
            <a:off x="3598004" y="2643758"/>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处在大学阶段的青年人自我意识增强，并有着强烈的充实自我、发展自我和强化自我的需求。但在追求自我发展的过程中，有的同学顾此失彼。</a:t>
            </a:r>
          </a:p>
        </p:txBody>
      </p:sp>
      <p:sp>
        <p:nvSpPr>
          <p:cNvPr id="25" name="矩形 24">
            <a:extLst>
              <a:ext uri="{FF2B5EF4-FFF2-40B4-BE49-F238E27FC236}">
                <a16:creationId xmlns:a16="http://schemas.microsoft.com/office/drawing/2014/main" xmlns="" id="{5D58713D-4D52-4F7E-A480-489F098AAB3B}"/>
              </a:ext>
            </a:extLst>
          </p:cNvPr>
          <p:cNvSpPr/>
          <p:nvPr/>
        </p:nvSpPr>
        <p:spPr>
          <a:xfrm>
            <a:off x="5796136" y="2702409"/>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自我定向是青年期的重要课题之一，对某种社会职业的选择，个人终生目标及其展望的形成以及人生观的建立，通常需要在这一时期完成。在这个过程中，部分大学生的自我定向会陷入混乱。</a:t>
            </a:r>
          </a:p>
        </p:txBody>
      </p:sp>
      <p:sp>
        <p:nvSpPr>
          <p:cNvPr id="51" name="文本框 50">
            <a:extLst>
              <a:ext uri="{FF2B5EF4-FFF2-40B4-BE49-F238E27FC236}">
                <a16:creationId xmlns:a16="http://schemas.microsoft.com/office/drawing/2014/main" xmlns="" id="{483691CC-B544-487B-AB80-73879499DEB8}"/>
              </a:ext>
            </a:extLst>
          </p:cNvPr>
          <p:cNvSpPr txBox="1"/>
          <p:nvPr/>
        </p:nvSpPr>
        <p:spPr>
          <a:xfrm>
            <a:off x="3287481" y="1297402"/>
            <a:ext cx="2292631" cy="369332"/>
          </a:xfrm>
          <a:prstGeom prst="rect">
            <a:avLst/>
          </a:prstGeom>
          <a:noFill/>
        </p:spPr>
        <p:txBody>
          <a:bodyPr wrap="square">
            <a:spAutoFit/>
          </a:bodyPr>
          <a:lstStyle/>
          <a:p>
            <a:r>
              <a:rPr lang="zh-CN" altLang="en-US" b="1" dirty="0">
                <a:solidFill>
                  <a:schemeClr val="tx1">
                    <a:lumMod val="50000"/>
                    <a:lumOff val="50000"/>
                  </a:schemeClr>
                </a:solidFill>
              </a:rPr>
              <a:t>与自我有关的不适应</a:t>
            </a:r>
          </a:p>
        </p:txBody>
      </p:sp>
      <p:cxnSp>
        <p:nvCxnSpPr>
          <p:cNvPr id="30" name="直接连接符 29">
            <a:extLst>
              <a:ext uri="{FF2B5EF4-FFF2-40B4-BE49-F238E27FC236}">
                <a16:creationId xmlns:a16="http://schemas.microsoft.com/office/drawing/2014/main" xmlns="" id="{D05AB592-8B77-41E4-86D7-989198B232BE}"/>
              </a:ext>
            </a:extLst>
          </p:cNvPr>
          <p:cNvCxnSpPr>
            <a:cxnSpLocks/>
          </p:cNvCxnSpPr>
          <p:nvPr/>
        </p:nvCxnSpPr>
        <p:spPr>
          <a:xfrm>
            <a:off x="4029006" y="521032"/>
            <a:ext cx="511499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5AAEBEC3-B152-4D1E-949F-9F3C8FD69072}"/>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4244C7B6-7706-4BA5-8742-8A30A1B5925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等腰三角形 32">
            <a:extLst>
              <a:ext uri="{FF2B5EF4-FFF2-40B4-BE49-F238E27FC236}">
                <a16:creationId xmlns:a16="http://schemas.microsoft.com/office/drawing/2014/main" xmlns="" id="{EA8F1BD5-24DE-4FD9-8CE8-4CCE6E119F2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4409764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xmlns="" id="{50EE56E4-FE51-4A21-BF37-63D4892EB389}"/>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矩形 48">
            <a:extLst>
              <a:ext uri="{FF2B5EF4-FFF2-40B4-BE49-F238E27FC236}">
                <a16:creationId xmlns:a16="http://schemas.microsoft.com/office/drawing/2014/main" xmlns="" id="{760F1F4F-BA13-40A8-9225-079E4E1DCFC2}"/>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三、大学生心理健康的常见问题</a:t>
            </a:r>
          </a:p>
        </p:txBody>
      </p:sp>
      <p:grpSp>
        <p:nvGrpSpPr>
          <p:cNvPr id="28" name="组合 27"/>
          <p:cNvGrpSpPr>
            <a:grpSpLocks noChangeAspect="1"/>
          </p:cNvGrpSpPr>
          <p:nvPr/>
        </p:nvGrpSpPr>
        <p:grpSpPr>
          <a:xfrm>
            <a:off x="1403648" y="1779661"/>
            <a:ext cx="2780188" cy="2592287"/>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4354808" y="1800930"/>
            <a:ext cx="2737472" cy="2499012"/>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0" name="矩形 19">
            <a:extLst>
              <a:ext uri="{FF2B5EF4-FFF2-40B4-BE49-F238E27FC236}">
                <a16:creationId xmlns:a16="http://schemas.microsoft.com/office/drawing/2014/main" xmlns="" id="{5D58713D-4D52-4F7E-A480-489F098AAB3B}"/>
              </a:ext>
            </a:extLst>
          </p:cNvPr>
          <p:cNvSpPr/>
          <p:nvPr/>
        </p:nvSpPr>
        <p:spPr>
          <a:xfrm>
            <a:off x="2172471" y="2421374"/>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人际交往中的障碍</a:t>
            </a:r>
          </a:p>
        </p:txBody>
      </p:sp>
      <p:sp>
        <p:nvSpPr>
          <p:cNvPr id="21" name="矩形 20">
            <a:extLst>
              <a:ext uri="{FF2B5EF4-FFF2-40B4-BE49-F238E27FC236}">
                <a16:creationId xmlns:a16="http://schemas.microsoft.com/office/drawing/2014/main" xmlns="" id="{5D58713D-4D52-4F7E-A480-489F098AAB3B}"/>
              </a:ext>
            </a:extLst>
          </p:cNvPr>
          <p:cNvSpPr/>
          <p:nvPr/>
        </p:nvSpPr>
        <p:spPr>
          <a:xfrm>
            <a:off x="5002686" y="2571750"/>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人格中的不完满</a:t>
            </a:r>
          </a:p>
        </p:txBody>
      </p:sp>
      <p:sp>
        <p:nvSpPr>
          <p:cNvPr id="24" name="矩形 23">
            <a:extLst>
              <a:ext uri="{FF2B5EF4-FFF2-40B4-BE49-F238E27FC236}">
                <a16:creationId xmlns:a16="http://schemas.microsoft.com/office/drawing/2014/main" xmlns="" id="{5D58713D-4D52-4F7E-A480-489F098AAB3B}"/>
              </a:ext>
            </a:extLst>
          </p:cNvPr>
          <p:cNvSpPr/>
          <p:nvPr/>
        </p:nvSpPr>
        <p:spPr>
          <a:xfrm>
            <a:off x="1849271" y="2827979"/>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在大学阶段，个体独立地步入了准社会群体的交际圈，大学生们尝试人际交往，试图发展这方面的能力并对此做出评估，为将来进入成人社会做准备。在这一过程中，部分学生会遭受挫折。</a:t>
            </a:r>
          </a:p>
        </p:txBody>
      </p:sp>
      <p:sp>
        <p:nvSpPr>
          <p:cNvPr id="25" name="矩形 24">
            <a:extLst>
              <a:ext uri="{FF2B5EF4-FFF2-40B4-BE49-F238E27FC236}">
                <a16:creationId xmlns:a16="http://schemas.microsoft.com/office/drawing/2014/main" xmlns="" id="{5D58713D-4D52-4F7E-A480-489F098AAB3B}"/>
              </a:ext>
            </a:extLst>
          </p:cNvPr>
          <p:cNvSpPr/>
          <p:nvPr/>
        </p:nvSpPr>
        <p:spPr>
          <a:xfrm>
            <a:off x="4744195" y="2754646"/>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大学生的人格特征在遗传和后天因素的影响下已基本成型。部分大学生存在一些不良的人格特质。</a:t>
            </a:r>
          </a:p>
        </p:txBody>
      </p:sp>
      <p:sp>
        <p:nvSpPr>
          <p:cNvPr id="51" name="文本框 50">
            <a:extLst>
              <a:ext uri="{FF2B5EF4-FFF2-40B4-BE49-F238E27FC236}">
                <a16:creationId xmlns:a16="http://schemas.microsoft.com/office/drawing/2014/main" xmlns="" id="{483691CC-B544-487B-AB80-73879499DEB8}"/>
              </a:ext>
            </a:extLst>
          </p:cNvPr>
          <p:cNvSpPr txBox="1"/>
          <p:nvPr/>
        </p:nvSpPr>
        <p:spPr>
          <a:xfrm>
            <a:off x="3287481" y="1297402"/>
            <a:ext cx="2292631" cy="369332"/>
          </a:xfrm>
          <a:prstGeom prst="rect">
            <a:avLst/>
          </a:prstGeom>
          <a:noFill/>
        </p:spPr>
        <p:txBody>
          <a:bodyPr wrap="square">
            <a:spAutoFit/>
          </a:bodyPr>
          <a:lstStyle/>
          <a:p>
            <a:r>
              <a:rPr lang="zh-CN" altLang="en-US" b="1" dirty="0">
                <a:solidFill>
                  <a:schemeClr val="tx1">
                    <a:lumMod val="50000"/>
                    <a:lumOff val="50000"/>
                  </a:schemeClr>
                </a:solidFill>
              </a:rPr>
              <a:t>人际关系及人格问题</a:t>
            </a:r>
          </a:p>
        </p:txBody>
      </p:sp>
      <p:cxnSp>
        <p:nvCxnSpPr>
          <p:cNvPr id="22" name="直接连接符 21">
            <a:extLst>
              <a:ext uri="{FF2B5EF4-FFF2-40B4-BE49-F238E27FC236}">
                <a16:creationId xmlns:a16="http://schemas.microsoft.com/office/drawing/2014/main" xmlns="" id="{0EDD465B-2D3B-478C-9C92-A4687A6FE57F}"/>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A86663D0-38AA-47BA-A5F0-5AAFACD67D4A}"/>
              </a:ext>
            </a:extLst>
          </p:cNvPr>
          <p:cNvCxnSpPr>
            <a:cxnSpLocks/>
          </p:cNvCxnSpPr>
          <p:nvPr/>
        </p:nvCxnSpPr>
        <p:spPr>
          <a:xfrm flipH="1">
            <a:off x="611560" y="1153972"/>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C5B4D7B2-3EC1-403D-87C3-3FC07AAE369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等腰三角形 26">
            <a:extLst>
              <a:ext uri="{FF2B5EF4-FFF2-40B4-BE49-F238E27FC236}">
                <a16:creationId xmlns:a16="http://schemas.microsoft.com/office/drawing/2014/main" xmlns="" id="{EE5F6AC4-252A-468A-8621-AD01E8539E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6388669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xmlns="" id="{50EE56E4-FE51-4A21-BF37-63D4892EB389}"/>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矩形 48">
            <a:extLst>
              <a:ext uri="{FF2B5EF4-FFF2-40B4-BE49-F238E27FC236}">
                <a16:creationId xmlns:a16="http://schemas.microsoft.com/office/drawing/2014/main" xmlns="" id="{760F1F4F-BA13-40A8-9225-079E4E1DCFC2}"/>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三、大学生心理健康的常见问题</a:t>
            </a:r>
          </a:p>
        </p:txBody>
      </p:sp>
      <p:grpSp>
        <p:nvGrpSpPr>
          <p:cNvPr id="27" name="组合 26"/>
          <p:cNvGrpSpPr>
            <a:grpSpLocks noChangeAspect="1"/>
          </p:cNvGrpSpPr>
          <p:nvPr/>
        </p:nvGrpSpPr>
        <p:grpSpPr>
          <a:xfrm>
            <a:off x="1264681" y="1864506"/>
            <a:ext cx="2050196" cy="2063945"/>
            <a:chOff x="1983909" y="2663640"/>
            <a:chExt cx="1657350" cy="1668463"/>
          </a:xfrm>
          <a:solidFill>
            <a:schemeClr val="accent1"/>
          </a:solidFill>
        </p:grpSpPr>
        <p:sp>
          <p:nvSpPr>
            <p:cNvPr id="43" name="任意多边形: 形状 42"/>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任意多边形: 形状 45"/>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8" name="组合 27"/>
          <p:cNvGrpSpPr>
            <a:grpSpLocks noChangeAspect="1"/>
          </p:cNvGrpSpPr>
          <p:nvPr/>
        </p:nvGrpSpPr>
        <p:grpSpPr>
          <a:xfrm>
            <a:off x="3459311" y="1854689"/>
            <a:ext cx="2060108" cy="2063944"/>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5690391" y="1875957"/>
            <a:ext cx="2071524" cy="2063945"/>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9" name="矩形 18">
            <a:extLst>
              <a:ext uri="{FF2B5EF4-FFF2-40B4-BE49-F238E27FC236}">
                <a16:creationId xmlns:a16="http://schemas.microsoft.com/office/drawing/2014/main" xmlns="" id="{5D58713D-4D52-4F7E-A480-489F098AAB3B}"/>
              </a:ext>
            </a:extLst>
          </p:cNvPr>
          <p:cNvSpPr/>
          <p:nvPr/>
        </p:nvSpPr>
        <p:spPr>
          <a:xfrm>
            <a:off x="1688956"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性意识的困扰</a:t>
            </a:r>
          </a:p>
        </p:txBody>
      </p:sp>
      <p:sp>
        <p:nvSpPr>
          <p:cNvPr id="20" name="矩形 19">
            <a:extLst>
              <a:ext uri="{FF2B5EF4-FFF2-40B4-BE49-F238E27FC236}">
                <a16:creationId xmlns:a16="http://schemas.microsoft.com/office/drawing/2014/main" xmlns="" id="{5D58713D-4D52-4F7E-A480-489F098AAB3B}"/>
              </a:ext>
            </a:extLst>
          </p:cNvPr>
          <p:cNvSpPr/>
          <p:nvPr/>
        </p:nvSpPr>
        <p:spPr>
          <a:xfrm>
            <a:off x="3921204"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对自己身体意象</a:t>
            </a:r>
            <a:endParaRPr lang="en-US" altLang="zh-CN" sz="14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10000"/>
              </a:lnSpc>
            </a:pPr>
            <a:r>
              <a:rPr lang="zh-CN" altLang="en-US" sz="14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不适应</a:t>
            </a:r>
          </a:p>
        </p:txBody>
      </p:sp>
      <p:sp>
        <p:nvSpPr>
          <p:cNvPr id="21" name="矩形 20">
            <a:extLst>
              <a:ext uri="{FF2B5EF4-FFF2-40B4-BE49-F238E27FC236}">
                <a16:creationId xmlns:a16="http://schemas.microsoft.com/office/drawing/2014/main" xmlns="" id="{5D58713D-4D52-4F7E-A480-489F098AAB3B}"/>
              </a:ext>
            </a:extLst>
          </p:cNvPr>
          <p:cNvSpPr/>
          <p:nvPr/>
        </p:nvSpPr>
        <p:spPr>
          <a:xfrm>
            <a:off x="6153452" y="2379779"/>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4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性行为困扰</a:t>
            </a:r>
          </a:p>
        </p:txBody>
      </p:sp>
      <p:sp>
        <p:nvSpPr>
          <p:cNvPr id="23" name="矩形 22">
            <a:extLst>
              <a:ext uri="{FF2B5EF4-FFF2-40B4-BE49-F238E27FC236}">
                <a16:creationId xmlns:a16="http://schemas.microsoft.com/office/drawing/2014/main" xmlns="" id="{5D58713D-4D52-4F7E-A480-489F098AAB3B}"/>
              </a:ext>
            </a:extLst>
          </p:cNvPr>
          <p:cNvSpPr/>
          <p:nvPr/>
        </p:nvSpPr>
        <p:spPr>
          <a:xfrm>
            <a:off x="1437764" y="2683963"/>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大学生的性生理已发育成熟，与之相伴随的性心理也基本成熟。大学生或多或少都存在一定程度的性意识困扰。</a:t>
            </a:r>
          </a:p>
        </p:txBody>
      </p:sp>
      <p:sp>
        <p:nvSpPr>
          <p:cNvPr id="24" name="矩形 23">
            <a:extLst>
              <a:ext uri="{FF2B5EF4-FFF2-40B4-BE49-F238E27FC236}">
                <a16:creationId xmlns:a16="http://schemas.microsoft.com/office/drawing/2014/main" xmlns="" id="{5D58713D-4D52-4F7E-A480-489F098AAB3B}"/>
              </a:ext>
            </a:extLst>
          </p:cNvPr>
          <p:cNvSpPr/>
          <p:nvPr/>
        </p:nvSpPr>
        <p:spPr>
          <a:xfrm>
            <a:off x="3598004" y="2643758"/>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处在青春期的大学生，对自己的身体意象极为关注。当个体不能接受自己的身体意象时，会产生强烈的自我否定。</a:t>
            </a:r>
          </a:p>
        </p:txBody>
      </p:sp>
      <p:sp>
        <p:nvSpPr>
          <p:cNvPr id="25" name="矩形 24">
            <a:extLst>
              <a:ext uri="{FF2B5EF4-FFF2-40B4-BE49-F238E27FC236}">
                <a16:creationId xmlns:a16="http://schemas.microsoft.com/office/drawing/2014/main" xmlns="" id="{5D58713D-4D52-4F7E-A480-489F098AAB3B}"/>
              </a:ext>
            </a:extLst>
          </p:cNvPr>
          <p:cNvSpPr/>
          <p:nvPr/>
        </p:nvSpPr>
        <p:spPr>
          <a:xfrm>
            <a:off x="5796136" y="2702409"/>
            <a:ext cx="1838092"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在未婚大学生中，性行为大多为两性之间的一些边缘性性行为，如爱抚、接吻、拥抱等，也有部分学生有性交行为，很容易给当事人造成诸多心理压力，严重的也会导致心理问题。</a:t>
            </a:r>
          </a:p>
        </p:txBody>
      </p:sp>
      <p:sp>
        <p:nvSpPr>
          <p:cNvPr id="51" name="文本框 50">
            <a:extLst>
              <a:ext uri="{FF2B5EF4-FFF2-40B4-BE49-F238E27FC236}">
                <a16:creationId xmlns:a16="http://schemas.microsoft.com/office/drawing/2014/main" xmlns="" id="{483691CC-B544-487B-AB80-73879499DEB8}"/>
              </a:ext>
            </a:extLst>
          </p:cNvPr>
          <p:cNvSpPr txBox="1"/>
          <p:nvPr/>
        </p:nvSpPr>
        <p:spPr>
          <a:xfrm>
            <a:off x="3287481" y="1297402"/>
            <a:ext cx="2292631" cy="369332"/>
          </a:xfrm>
          <a:prstGeom prst="rect">
            <a:avLst/>
          </a:prstGeom>
          <a:noFill/>
        </p:spPr>
        <p:txBody>
          <a:bodyPr wrap="square">
            <a:spAutoFit/>
          </a:bodyPr>
          <a:lstStyle/>
          <a:p>
            <a:r>
              <a:rPr lang="zh-CN" altLang="en-US" b="1" dirty="0">
                <a:solidFill>
                  <a:schemeClr val="tx1">
                    <a:lumMod val="50000"/>
                    <a:lumOff val="50000"/>
                  </a:schemeClr>
                </a:solidFill>
              </a:rPr>
              <a:t>与性有关的不适应</a:t>
            </a:r>
          </a:p>
        </p:txBody>
      </p:sp>
      <p:cxnSp>
        <p:nvCxnSpPr>
          <p:cNvPr id="30" name="直接连接符 29">
            <a:extLst>
              <a:ext uri="{FF2B5EF4-FFF2-40B4-BE49-F238E27FC236}">
                <a16:creationId xmlns:a16="http://schemas.microsoft.com/office/drawing/2014/main" xmlns="" id="{6AA92253-DA33-44B0-B0A6-130843952893}"/>
              </a:ext>
            </a:extLst>
          </p:cNvPr>
          <p:cNvCxnSpPr>
            <a:cxnSpLocks/>
          </p:cNvCxnSpPr>
          <p:nvPr/>
        </p:nvCxnSpPr>
        <p:spPr>
          <a:xfrm>
            <a:off x="4029006" y="521032"/>
            <a:ext cx="511499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941EE22F-C128-44F5-9357-2E7C44458CA5}"/>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A970254F-D767-4151-8A30-DCECAA83A51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等腰三角形 32">
            <a:extLst>
              <a:ext uri="{FF2B5EF4-FFF2-40B4-BE49-F238E27FC236}">
                <a16:creationId xmlns:a16="http://schemas.microsoft.com/office/drawing/2014/main" xmlns="" id="{DFA10047-792B-4ED9-9322-3FB694C9D4F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023313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itle 1">
            <a:extLst>
              <a:ext uri="{FF2B5EF4-FFF2-40B4-BE49-F238E27FC236}">
                <a16:creationId xmlns:a16="http://schemas.microsoft.com/office/drawing/2014/main" xmlns="" id="{50EE56E4-FE51-4A21-BF37-63D4892EB389}"/>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大学生心理健康的特殊性</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矩形 48">
            <a:extLst>
              <a:ext uri="{FF2B5EF4-FFF2-40B4-BE49-F238E27FC236}">
                <a16:creationId xmlns:a16="http://schemas.microsoft.com/office/drawing/2014/main" xmlns="" id="{760F1F4F-BA13-40A8-9225-079E4E1DCFC2}"/>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三、大学生心理健康的常见问题</a:t>
            </a:r>
          </a:p>
        </p:txBody>
      </p:sp>
      <p:grpSp>
        <p:nvGrpSpPr>
          <p:cNvPr id="28" name="组合 27"/>
          <p:cNvGrpSpPr>
            <a:grpSpLocks noChangeAspect="1"/>
          </p:cNvGrpSpPr>
          <p:nvPr/>
        </p:nvGrpSpPr>
        <p:grpSpPr>
          <a:xfrm>
            <a:off x="1403648" y="1779661"/>
            <a:ext cx="2780188" cy="2592287"/>
            <a:chOff x="4052421" y="2654115"/>
            <a:chExt cx="1704976" cy="1708150"/>
          </a:xfrm>
          <a:solidFill>
            <a:schemeClr val="accent2"/>
          </a:solidFill>
        </p:grpSpPr>
        <p:sp>
          <p:nvSpPr>
            <p:cNvPr id="39" name="任意多边形: 形状 38"/>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9" name="组合 28"/>
          <p:cNvGrpSpPr>
            <a:grpSpLocks noChangeAspect="1"/>
          </p:cNvGrpSpPr>
          <p:nvPr/>
        </p:nvGrpSpPr>
        <p:grpSpPr>
          <a:xfrm>
            <a:off x="4354808" y="1800930"/>
            <a:ext cx="2737472" cy="2499012"/>
            <a:chOff x="6281271" y="2603315"/>
            <a:chExt cx="1735138" cy="1728788"/>
          </a:xfrm>
          <a:solidFill>
            <a:schemeClr val="accent3"/>
          </a:solidFill>
        </p:grpSpPr>
        <p:sp>
          <p:nvSpPr>
            <p:cNvPr id="35" name="任意多边形: 形状 34"/>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0" name="矩形 19">
            <a:extLst>
              <a:ext uri="{FF2B5EF4-FFF2-40B4-BE49-F238E27FC236}">
                <a16:creationId xmlns:a16="http://schemas.microsoft.com/office/drawing/2014/main" xmlns="" id="{5D58713D-4D52-4F7E-A480-489F098AAB3B}"/>
              </a:ext>
            </a:extLst>
          </p:cNvPr>
          <p:cNvSpPr/>
          <p:nvPr/>
        </p:nvSpPr>
        <p:spPr>
          <a:xfrm>
            <a:off x="2172471" y="2421374"/>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 网络成瘾</a:t>
            </a:r>
          </a:p>
        </p:txBody>
      </p:sp>
      <p:sp>
        <p:nvSpPr>
          <p:cNvPr id="21" name="矩形 20">
            <a:extLst>
              <a:ext uri="{FF2B5EF4-FFF2-40B4-BE49-F238E27FC236}">
                <a16:creationId xmlns:a16="http://schemas.microsoft.com/office/drawing/2014/main" xmlns="" id="{5D58713D-4D52-4F7E-A480-489F098AAB3B}"/>
              </a:ext>
            </a:extLst>
          </p:cNvPr>
          <p:cNvSpPr/>
          <p:nvPr/>
        </p:nvSpPr>
        <p:spPr>
          <a:xfrm>
            <a:off x="5141761" y="2187952"/>
            <a:ext cx="1154852" cy="21243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攀比心理</a:t>
            </a:r>
          </a:p>
        </p:txBody>
      </p:sp>
      <p:sp>
        <p:nvSpPr>
          <p:cNvPr id="24" name="矩形 23">
            <a:extLst>
              <a:ext uri="{FF2B5EF4-FFF2-40B4-BE49-F238E27FC236}">
                <a16:creationId xmlns:a16="http://schemas.microsoft.com/office/drawing/2014/main" xmlns="" id="{5D58713D-4D52-4F7E-A480-489F098AAB3B}"/>
              </a:ext>
            </a:extLst>
          </p:cNvPr>
          <p:cNvSpPr/>
          <p:nvPr/>
        </p:nvSpPr>
        <p:spPr>
          <a:xfrm>
            <a:off x="1849270" y="2827979"/>
            <a:ext cx="2002649"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由于大学生不规律的作息和不科学的用网习惯，大学校园已然成为网瘾的重灾区，大学生在遭遇情感危机、学习危机、就业危机等时，往往把网络作为宣泄情绪、逃避现实的工具，导致对网络的过度依赖。</a:t>
            </a:r>
          </a:p>
        </p:txBody>
      </p:sp>
      <p:sp>
        <p:nvSpPr>
          <p:cNvPr id="25" name="矩形 24">
            <a:extLst>
              <a:ext uri="{FF2B5EF4-FFF2-40B4-BE49-F238E27FC236}">
                <a16:creationId xmlns:a16="http://schemas.microsoft.com/office/drawing/2014/main" xmlns="" id="{5D58713D-4D52-4F7E-A480-489F098AAB3B}"/>
              </a:ext>
            </a:extLst>
          </p:cNvPr>
          <p:cNvSpPr/>
          <p:nvPr/>
        </p:nvSpPr>
        <p:spPr>
          <a:xfrm>
            <a:off x="4615528" y="2862372"/>
            <a:ext cx="2188720" cy="823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gn="ctr">
              <a:lnSpc>
                <a:spcPct val="120000"/>
              </a:lnSpc>
            </a:pP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如今大学生受到当今社会的影响，私人消费中的品质、形象消费所占比重越来越大，大学生不仅好奇心强、追求个性独立，而且很容易受到外界的影响而产生模仿和从众心理，许多大学生心理不够成熟，存在虚荣攀比消费的念头，容易冲动，为满足一时的消费欲望而进行网络贷款。</a:t>
            </a:r>
          </a:p>
        </p:txBody>
      </p:sp>
      <p:sp>
        <p:nvSpPr>
          <p:cNvPr id="51" name="文本框 50">
            <a:extLst>
              <a:ext uri="{FF2B5EF4-FFF2-40B4-BE49-F238E27FC236}">
                <a16:creationId xmlns:a16="http://schemas.microsoft.com/office/drawing/2014/main" xmlns="" id="{483691CC-B544-487B-AB80-73879499DEB8}"/>
              </a:ext>
            </a:extLst>
          </p:cNvPr>
          <p:cNvSpPr txBox="1"/>
          <p:nvPr/>
        </p:nvSpPr>
        <p:spPr>
          <a:xfrm>
            <a:off x="4007561" y="1270695"/>
            <a:ext cx="708455" cy="369332"/>
          </a:xfrm>
          <a:prstGeom prst="rect">
            <a:avLst/>
          </a:prstGeom>
          <a:noFill/>
        </p:spPr>
        <p:txBody>
          <a:bodyPr wrap="square">
            <a:spAutoFit/>
          </a:bodyPr>
          <a:lstStyle/>
          <a:p>
            <a:r>
              <a:rPr lang="zh-CN" altLang="en-US" b="1" dirty="0">
                <a:solidFill>
                  <a:schemeClr val="tx1">
                    <a:lumMod val="50000"/>
                    <a:lumOff val="50000"/>
                  </a:schemeClr>
                </a:solidFill>
              </a:rPr>
              <a:t>其他</a:t>
            </a:r>
          </a:p>
        </p:txBody>
      </p:sp>
      <p:cxnSp>
        <p:nvCxnSpPr>
          <p:cNvPr id="22" name="直接连接符 21">
            <a:extLst>
              <a:ext uri="{FF2B5EF4-FFF2-40B4-BE49-F238E27FC236}">
                <a16:creationId xmlns:a16="http://schemas.microsoft.com/office/drawing/2014/main" xmlns="" id="{FDABE387-1C87-40F6-BACB-4A69462EA1A7}"/>
              </a:ext>
            </a:extLst>
          </p:cNvPr>
          <p:cNvCxnSpPr>
            <a:cxnSpLocks/>
          </p:cNvCxnSpPr>
          <p:nvPr/>
        </p:nvCxnSpPr>
        <p:spPr>
          <a:xfrm>
            <a:off x="4007561" y="521032"/>
            <a:ext cx="5136439"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791CF047-0A55-4C1A-A6C3-077251714E1E}"/>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4A0B5B80-A83C-4422-B6D1-2D6E0DF6EE7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等腰三角形 26">
            <a:extLst>
              <a:ext uri="{FF2B5EF4-FFF2-40B4-BE49-F238E27FC236}">
                <a16:creationId xmlns:a16="http://schemas.microsoft.com/office/drawing/2014/main" xmlns="" id="{14ECABF9-8D3B-4281-993D-2E938668396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1401545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a:extLst>
              <a:ext uri="{FF2B5EF4-FFF2-40B4-BE49-F238E27FC236}">
                <a16:creationId xmlns:a16="http://schemas.microsoft.com/office/drawing/2014/main" xmlns="" id="{63B250AE-D0DF-4340-B541-A479AB57EACB}"/>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矩形 36">
            <a:extLst>
              <a:ext uri="{FF2B5EF4-FFF2-40B4-BE49-F238E27FC236}">
                <a16:creationId xmlns:a16="http://schemas.microsoft.com/office/drawing/2014/main" xmlns="" id="{0FB52836-3909-45CD-BBAD-C9539FEC2DBD}"/>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一、大学生心理健康教育的目标</a:t>
            </a:r>
          </a:p>
        </p:txBody>
      </p:sp>
      <p:cxnSp>
        <p:nvCxnSpPr>
          <p:cNvPr id="18" name="直接连接符 17">
            <a:extLst>
              <a:ext uri="{FF2B5EF4-FFF2-40B4-BE49-F238E27FC236}">
                <a16:creationId xmlns:a16="http://schemas.microsoft.com/office/drawing/2014/main" xmlns="" id="{DEA04ED0-9FB4-49A5-B611-B9855149301E}"/>
              </a:ext>
            </a:extLst>
          </p:cNvPr>
          <p:cNvCxnSpPr>
            <a:cxnSpLocks/>
          </p:cNvCxnSpPr>
          <p:nvPr/>
        </p:nvCxnSpPr>
        <p:spPr>
          <a:xfrm>
            <a:off x="3877729" y="521032"/>
            <a:ext cx="52662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3A1CECFB-EAA8-4AB3-A6B8-7226A510362A}"/>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5789308F-604C-40AD-AC40-AE4E72592D9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等腰三角形 20">
            <a:extLst>
              <a:ext uri="{FF2B5EF4-FFF2-40B4-BE49-F238E27FC236}">
                <a16:creationId xmlns:a16="http://schemas.microsoft.com/office/drawing/2014/main" xmlns="" id="{A70B3618-8892-42A3-A378-DE59A57CDDB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2" name="组合 21">
            <a:extLst>
              <a:ext uri="{FF2B5EF4-FFF2-40B4-BE49-F238E27FC236}">
                <a16:creationId xmlns:a16="http://schemas.microsoft.com/office/drawing/2014/main" xmlns="" id="{88FE88E6-21C6-437B-A781-D7820F33629D}"/>
              </a:ext>
            </a:extLst>
          </p:cNvPr>
          <p:cNvGrpSpPr/>
          <p:nvPr/>
        </p:nvGrpSpPr>
        <p:grpSpPr>
          <a:xfrm>
            <a:off x="1688233" y="1923681"/>
            <a:ext cx="5767533" cy="1296141"/>
            <a:chOff x="998243" y="1469468"/>
            <a:chExt cx="7690046" cy="1875996"/>
          </a:xfrm>
        </p:grpSpPr>
        <p:grpSp>
          <p:nvGrpSpPr>
            <p:cNvPr id="23" name="组合 22">
              <a:extLst>
                <a:ext uri="{FF2B5EF4-FFF2-40B4-BE49-F238E27FC236}">
                  <a16:creationId xmlns:a16="http://schemas.microsoft.com/office/drawing/2014/main" xmlns="" id="{69F7B822-E700-413B-B0C1-C8143F7513AA}"/>
                </a:ext>
              </a:extLst>
            </p:cNvPr>
            <p:cNvGrpSpPr/>
            <p:nvPr/>
          </p:nvGrpSpPr>
          <p:grpSpPr>
            <a:xfrm>
              <a:off x="998243" y="1469468"/>
              <a:ext cx="7690046" cy="1875996"/>
              <a:chOff x="3287071" y="1345116"/>
              <a:chExt cx="6045266" cy="1474750"/>
            </a:xfrm>
          </p:grpSpPr>
          <p:sp>
            <p:nvSpPr>
              <p:cNvPr id="31" name="矩形 30">
                <a:extLst>
                  <a:ext uri="{FF2B5EF4-FFF2-40B4-BE49-F238E27FC236}">
                    <a16:creationId xmlns:a16="http://schemas.microsoft.com/office/drawing/2014/main" xmlns="" id="{86615FDF-7327-4D00-AD71-E6AC3B025A78}"/>
                  </a:ext>
                </a:extLst>
              </p:cNvPr>
              <p:cNvSpPr/>
              <p:nvPr/>
            </p:nvSpPr>
            <p:spPr>
              <a:xfrm>
                <a:off x="3287071" y="1413122"/>
                <a:ext cx="6045266" cy="140674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3" name="矩形 32">
                <a:extLst>
                  <a:ext uri="{FF2B5EF4-FFF2-40B4-BE49-F238E27FC236}">
                    <a16:creationId xmlns:a16="http://schemas.microsoft.com/office/drawing/2014/main" xmlns="" id="{B77A24AA-DC97-4956-AEF2-0180F7CA8309}"/>
                  </a:ext>
                </a:extLst>
              </p:cNvPr>
              <p:cNvSpPr/>
              <p:nvPr/>
            </p:nvSpPr>
            <p:spPr>
              <a:xfrm>
                <a:off x="3355880" y="1345116"/>
                <a:ext cx="600362" cy="6137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grpSp>
          <p:nvGrpSpPr>
            <p:cNvPr id="24" name="组合 23">
              <a:extLst>
                <a:ext uri="{FF2B5EF4-FFF2-40B4-BE49-F238E27FC236}">
                  <a16:creationId xmlns:a16="http://schemas.microsoft.com/office/drawing/2014/main" xmlns="" id="{37801FB4-6989-4678-B933-607050A314A0}"/>
                </a:ext>
              </a:extLst>
            </p:cNvPr>
            <p:cNvGrpSpPr/>
            <p:nvPr/>
          </p:nvGrpSpPr>
          <p:grpSpPr>
            <a:xfrm>
              <a:off x="1937009" y="1685491"/>
              <a:ext cx="6367238" cy="1512171"/>
              <a:chOff x="1937009" y="1995267"/>
              <a:chExt cx="6367238" cy="1512171"/>
            </a:xfrm>
          </p:grpSpPr>
          <p:sp>
            <p:nvSpPr>
              <p:cNvPr id="25" name="矩形 24">
                <a:extLst>
                  <a:ext uri="{FF2B5EF4-FFF2-40B4-BE49-F238E27FC236}">
                    <a16:creationId xmlns:a16="http://schemas.microsoft.com/office/drawing/2014/main" xmlns="" id="{87214405-F3BA-4B22-989D-C56999489758}"/>
                  </a:ext>
                </a:extLst>
              </p:cNvPr>
              <p:cNvSpPr/>
              <p:nvPr/>
            </p:nvSpPr>
            <p:spPr>
              <a:xfrm>
                <a:off x="1937009" y="1995267"/>
                <a:ext cx="3194290" cy="317609"/>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t">
                <a:normAutofit fontScale="92500" lnSpcReduction="10000"/>
              </a:bodyPr>
              <a:lstStyle/>
              <a:p>
                <a:pPr marL="0" lvl="1"/>
                <a:r>
                  <a:rPr lang="zh-CN" altLang="en-US" sz="1600" b="1" dirty="0">
                    <a:solidFill>
                      <a:schemeClr val="accent1"/>
                    </a:solidFill>
                  </a:rPr>
                  <a:t>大学生心理健康教育的目标</a:t>
                </a:r>
              </a:p>
            </p:txBody>
          </p:sp>
          <p:sp>
            <p:nvSpPr>
              <p:cNvPr id="26" name="矩形 25">
                <a:extLst>
                  <a:ext uri="{FF2B5EF4-FFF2-40B4-BE49-F238E27FC236}">
                    <a16:creationId xmlns:a16="http://schemas.microsoft.com/office/drawing/2014/main" xmlns="" id="{3C620D5B-3076-46EB-970A-A89200474495}"/>
                  </a:ext>
                </a:extLst>
              </p:cNvPr>
              <p:cNvSpPr/>
              <p:nvPr/>
            </p:nvSpPr>
            <p:spPr>
              <a:xfrm>
                <a:off x="1937009" y="2408886"/>
                <a:ext cx="6367238" cy="1098552"/>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marL="0" lvl="1">
                  <a:lnSpc>
                    <a:spcPts val="2000"/>
                  </a:lnSpc>
                </a:pPr>
                <a:r>
                  <a:rPr lang="zh-CN" altLang="en-US" sz="1300" dirty="0"/>
                  <a:t>但就大学生心理健康教育而言，其具体的目标是要形成、维护和促进大学生的心理健康，从 而为他们的全面发展提供良好基础。</a:t>
                </a:r>
                <a:endParaRPr lang="en-US" altLang="zh-CN" sz="1300" dirty="0"/>
              </a:p>
            </p:txBody>
          </p:sp>
        </p:grpSp>
      </p:grpSp>
    </p:spTree>
    <p:extLst>
      <p:ext uri="{BB962C8B-B14F-4D97-AF65-F5344CB8AC3E}">
        <p14:creationId xmlns:p14="http://schemas.microsoft.com/office/powerpoint/2010/main" val="28950653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a:extLst>
              <a:ext uri="{FF2B5EF4-FFF2-40B4-BE49-F238E27FC236}">
                <a16:creationId xmlns:a16="http://schemas.microsoft.com/office/drawing/2014/main" xmlns="" id="{63B250AE-D0DF-4340-B541-A479AB57EACB}"/>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矩形 36">
            <a:extLst>
              <a:ext uri="{FF2B5EF4-FFF2-40B4-BE49-F238E27FC236}">
                <a16:creationId xmlns:a16="http://schemas.microsoft.com/office/drawing/2014/main" xmlns="" id="{0FB52836-3909-45CD-BBAD-C9539FEC2DBD}"/>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一、大学生心理健康教育的目标</a:t>
            </a:r>
          </a:p>
        </p:txBody>
      </p:sp>
      <p:cxnSp>
        <p:nvCxnSpPr>
          <p:cNvPr id="18" name="直接连接符 17">
            <a:extLst>
              <a:ext uri="{FF2B5EF4-FFF2-40B4-BE49-F238E27FC236}">
                <a16:creationId xmlns:a16="http://schemas.microsoft.com/office/drawing/2014/main" xmlns="" id="{DEA04ED0-9FB4-49A5-B611-B9855149301E}"/>
              </a:ext>
            </a:extLst>
          </p:cNvPr>
          <p:cNvCxnSpPr>
            <a:cxnSpLocks/>
          </p:cNvCxnSpPr>
          <p:nvPr/>
        </p:nvCxnSpPr>
        <p:spPr>
          <a:xfrm>
            <a:off x="3877729" y="521032"/>
            <a:ext cx="52662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3A1CECFB-EAA8-4AB3-A6B8-7226A510362A}"/>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5789308F-604C-40AD-AC40-AE4E72592D9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等腰三角形 20">
            <a:extLst>
              <a:ext uri="{FF2B5EF4-FFF2-40B4-BE49-F238E27FC236}">
                <a16:creationId xmlns:a16="http://schemas.microsoft.com/office/drawing/2014/main" xmlns="" id="{A70B3618-8892-42A3-A378-DE59A57CDDB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文本框 34">
            <a:extLst>
              <a:ext uri="{FF2B5EF4-FFF2-40B4-BE49-F238E27FC236}">
                <a16:creationId xmlns:a16="http://schemas.microsoft.com/office/drawing/2014/main" xmlns="" id="{5EBB1F7C-86D5-4D67-ABD2-284320590FFB}"/>
              </a:ext>
            </a:extLst>
          </p:cNvPr>
          <p:cNvSpPr txBox="1"/>
          <p:nvPr/>
        </p:nvSpPr>
        <p:spPr>
          <a:xfrm>
            <a:off x="2267744" y="2462502"/>
            <a:ext cx="4991384" cy="836960"/>
          </a:xfrm>
          <a:prstGeom prst="rect">
            <a:avLst/>
          </a:prstGeom>
          <a:noFill/>
        </p:spPr>
        <p:txBody>
          <a:bodyPr wrap="square">
            <a:spAutoFit/>
          </a:bodyPr>
          <a:lstStyle/>
          <a:p>
            <a:pPr>
              <a:lnSpc>
                <a:spcPts val="2000"/>
              </a:lnSpc>
            </a:pPr>
            <a:r>
              <a:rPr lang="zh-CN" altLang="en-US" sz="1300" dirty="0"/>
              <a:t>为此，从教育者的角度说，可以将大学生心理健康教育的目标分为发展性目标与补救性目标；从受教育者的角度说，又可以分为当前目标与长远目标。当然，这两种区分本身是密切联系在一起的。 </a:t>
            </a:r>
          </a:p>
        </p:txBody>
      </p:sp>
      <p:sp>
        <p:nvSpPr>
          <p:cNvPr id="4" name="矩形 3">
            <a:extLst>
              <a:ext uri="{FF2B5EF4-FFF2-40B4-BE49-F238E27FC236}">
                <a16:creationId xmlns:a16="http://schemas.microsoft.com/office/drawing/2014/main" xmlns="" id="{1DF482CE-E135-430A-86D7-7B67CB7B2C6C}"/>
              </a:ext>
            </a:extLst>
          </p:cNvPr>
          <p:cNvSpPr/>
          <p:nvPr/>
        </p:nvSpPr>
        <p:spPr>
          <a:xfrm>
            <a:off x="1673929" y="2055457"/>
            <a:ext cx="5767533" cy="1388022"/>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 name="矩形 6">
            <a:extLst>
              <a:ext uri="{FF2B5EF4-FFF2-40B4-BE49-F238E27FC236}">
                <a16:creationId xmlns:a16="http://schemas.microsoft.com/office/drawing/2014/main" xmlns="" id="{E63578CA-7E94-4B37-A3B0-FA00D2782B9A}"/>
              </a:ext>
            </a:extLst>
          </p:cNvPr>
          <p:cNvSpPr/>
          <p:nvPr/>
        </p:nvSpPr>
        <p:spPr>
          <a:xfrm>
            <a:off x="1739577" y="1995686"/>
            <a:ext cx="572780" cy="53938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sp>
        <p:nvSpPr>
          <p:cNvPr id="10" name="矩形 9">
            <a:extLst>
              <a:ext uri="{FF2B5EF4-FFF2-40B4-BE49-F238E27FC236}">
                <a16:creationId xmlns:a16="http://schemas.microsoft.com/office/drawing/2014/main" xmlns="" id="{E3700DE1-00DB-4B11-A99F-3D27E1AF4D4B}"/>
              </a:ext>
            </a:extLst>
          </p:cNvPr>
          <p:cNvSpPr/>
          <p:nvPr/>
        </p:nvSpPr>
        <p:spPr>
          <a:xfrm>
            <a:off x="2392307" y="2194337"/>
            <a:ext cx="2395717" cy="219439"/>
          </a:xfrm>
          <a:prstGeom prst="rect">
            <a:avLst/>
          </a:prstGeom>
          <a:noFill/>
          <a:ln w="254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0" tIns="0" rIns="0" bIns="0" anchor="t">
            <a:normAutofit fontScale="92500" lnSpcReduction="10000"/>
          </a:bodyPr>
          <a:lstStyle/>
          <a:p>
            <a:pPr marL="0" lvl="1"/>
            <a:r>
              <a:rPr lang="zh-CN" altLang="en-US" sz="1600" b="1" dirty="0">
                <a:solidFill>
                  <a:schemeClr val="accent1"/>
                </a:solidFill>
              </a:rPr>
              <a:t>大学生心理健康教育目标的分类</a:t>
            </a:r>
          </a:p>
        </p:txBody>
      </p:sp>
    </p:spTree>
    <p:extLst>
      <p:ext uri="{BB962C8B-B14F-4D97-AF65-F5344CB8AC3E}">
        <p14:creationId xmlns:p14="http://schemas.microsoft.com/office/powerpoint/2010/main" val="4475108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弧形 4">
            <a:extLst>
              <a:ext uri="{FF2B5EF4-FFF2-40B4-BE49-F238E27FC236}">
                <a16:creationId xmlns:a16="http://schemas.microsoft.com/office/drawing/2014/main" xmlns="" id="{F93E3FF5-016F-4ECF-9FCB-BA9148FA1E49}"/>
              </a:ext>
            </a:extLst>
          </p:cNvPr>
          <p:cNvSpPr/>
          <p:nvPr/>
        </p:nvSpPr>
        <p:spPr>
          <a:xfrm>
            <a:off x="3437874" y="1779662"/>
            <a:ext cx="2007218" cy="2007219"/>
          </a:xfrm>
          <a:prstGeom prst="arc">
            <a:avLst>
              <a:gd name="adj1" fmla="val 12272767"/>
              <a:gd name="adj2" fmla="val 20003823"/>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弧形 7">
            <a:extLst>
              <a:ext uri="{FF2B5EF4-FFF2-40B4-BE49-F238E27FC236}">
                <a16:creationId xmlns:a16="http://schemas.microsoft.com/office/drawing/2014/main" xmlns="" id="{ED85EE9B-0BB5-4AD0-9CB3-0E235B4545FE}"/>
              </a:ext>
            </a:extLst>
          </p:cNvPr>
          <p:cNvSpPr/>
          <p:nvPr/>
        </p:nvSpPr>
        <p:spPr>
          <a:xfrm>
            <a:off x="3437874" y="1779662"/>
            <a:ext cx="2007218" cy="2007219"/>
          </a:xfrm>
          <a:prstGeom prst="arc">
            <a:avLst>
              <a:gd name="adj1" fmla="val 1657893"/>
              <a:gd name="adj2" fmla="val 9194934"/>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32" name="组合 31">
            <a:extLst>
              <a:ext uri="{FF2B5EF4-FFF2-40B4-BE49-F238E27FC236}">
                <a16:creationId xmlns:a16="http://schemas.microsoft.com/office/drawing/2014/main" xmlns="" id="{4FBB17EF-D6F5-4FC5-85E6-2E913A474FE8}"/>
              </a:ext>
            </a:extLst>
          </p:cNvPr>
          <p:cNvGrpSpPr/>
          <p:nvPr/>
        </p:nvGrpSpPr>
        <p:grpSpPr>
          <a:xfrm>
            <a:off x="2932723" y="2310768"/>
            <a:ext cx="945006" cy="945006"/>
            <a:chOff x="2932723" y="2238760"/>
            <a:chExt cx="945006" cy="945006"/>
          </a:xfrm>
        </p:grpSpPr>
        <p:sp>
          <p:nvSpPr>
            <p:cNvPr id="6" name="椭圆 5">
              <a:extLst>
                <a:ext uri="{FF2B5EF4-FFF2-40B4-BE49-F238E27FC236}">
                  <a16:creationId xmlns:a16="http://schemas.microsoft.com/office/drawing/2014/main" xmlns="" id="{9E4E0D0C-58DD-4B9A-972A-B3D96B7DEBCA}"/>
                </a:ext>
              </a:extLst>
            </p:cNvPr>
            <p:cNvSpPr/>
            <p:nvPr/>
          </p:nvSpPr>
          <p:spPr>
            <a:xfrm>
              <a:off x="2932723" y="2238760"/>
              <a:ext cx="945006" cy="945006"/>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任意多边形: 形状 8">
              <a:extLst>
                <a:ext uri="{FF2B5EF4-FFF2-40B4-BE49-F238E27FC236}">
                  <a16:creationId xmlns:a16="http://schemas.microsoft.com/office/drawing/2014/main" xmlns="" id="{0CE863C3-9AC2-421E-8069-3C485E190AA0}"/>
                </a:ext>
              </a:extLst>
            </p:cNvPr>
            <p:cNvSpPr>
              <a:spLocks/>
            </p:cNvSpPr>
            <p:nvPr/>
          </p:nvSpPr>
          <p:spPr bwMode="auto">
            <a:xfrm>
              <a:off x="3158420" y="2484807"/>
              <a:ext cx="474903" cy="452912"/>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9" name="文本框 10">
            <a:extLst>
              <a:ext uri="{FF2B5EF4-FFF2-40B4-BE49-F238E27FC236}">
                <a16:creationId xmlns:a16="http://schemas.microsoft.com/office/drawing/2014/main" xmlns="" id="{A3864355-2FAB-442B-83DA-9517C50452B9}"/>
              </a:ext>
            </a:extLst>
          </p:cNvPr>
          <p:cNvSpPr txBox="1"/>
          <p:nvPr/>
        </p:nvSpPr>
        <p:spPr>
          <a:xfrm>
            <a:off x="1001928" y="2083314"/>
            <a:ext cx="2201920" cy="291169"/>
          </a:xfrm>
          <a:prstGeom prst="rect">
            <a:avLst/>
          </a:prstGeom>
          <a:noFill/>
        </p:spPr>
        <p:txBody>
          <a:bodyPr wrap="none" lIns="0" tIns="0" rIns="360000" bIns="0" anchor="b" anchorCtr="0">
            <a:normAutofit/>
          </a:bodyPr>
          <a:lstStyle/>
          <a:p>
            <a:pPr algn="r"/>
            <a:r>
              <a:rPr lang="zh-CN" altLang="en-US" sz="16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 发展性目标与补救性目标</a:t>
            </a:r>
          </a:p>
        </p:txBody>
      </p:sp>
      <p:sp>
        <p:nvSpPr>
          <p:cNvPr id="30" name="文本框 11">
            <a:extLst>
              <a:ext uri="{FF2B5EF4-FFF2-40B4-BE49-F238E27FC236}">
                <a16:creationId xmlns:a16="http://schemas.microsoft.com/office/drawing/2014/main" xmlns="" id="{EDCCF849-4CF4-4033-90E3-447DFE08DDFC}"/>
              </a:ext>
            </a:extLst>
          </p:cNvPr>
          <p:cNvSpPr txBox="1">
            <a:spLocks/>
          </p:cNvSpPr>
          <p:nvPr/>
        </p:nvSpPr>
        <p:spPr>
          <a:xfrm>
            <a:off x="611558" y="2446491"/>
            <a:ext cx="2467302" cy="1290840"/>
          </a:xfrm>
          <a:prstGeom prst="rect">
            <a:avLst/>
          </a:prstGeom>
        </p:spPr>
        <p:txBody>
          <a:bodyPr vert="horz" wrap="square" lIns="0" tIns="0" rIns="360000" bIns="0" anchor="ctr">
            <a:normAutofit/>
          </a:bodyPr>
          <a:lstStyle/>
          <a:p>
            <a:pPr>
              <a:lnSpc>
                <a:spcPct val="120000"/>
              </a:lnSpc>
            </a:pPr>
            <a:r>
              <a:rPr lang="zh-CN" altLang="en-US"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发展性目标：</a:t>
            </a:r>
            <a:endParaRPr lang="en-US" altLang="zh-CN"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ct val="120000"/>
              </a:lnSpc>
            </a:pPr>
            <a:r>
              <a:rPr lang="zh-CN" altLang="en-US"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对大学生的心理素质和心理健康进行有目的的培养和促进；</a:t>
            </a:r>
            <a:endParaRPr lang="en-US" altLang="zh-CN"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ct val="120000"/>
              </a:lnSpc>
            </a:pPr>
            <a:r>
              <a:rPr lang="zh-CN" altLang="en-US"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补救性目标：</a:t>
            </a:r>
            <a:endParaRPr lang="en-US" altLang="zh-CN"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ct val="120000"/>
              </a:lnSpc>
            </a:pPr>
            <a:r>
              <a:rPr lang="zh-CN" altLang="en-US"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对少数在心理上出现问题的学生，是治疗性的和矫正性的。</a:t>
            </a:r>
            <a:endParaRPr lang="en-US" altLang="zh-CN"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a:lnSpc>
                <a:spcPct val="120000"/>
              </a:lnSpc>
            </a:pPr>
            <a:endParaRPr lang="zh-CN" altLang="en-US"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文本框 13">
            <a:extLst>
              <a:ext uri="{FF2B5EF4-FFF2-40B4-BE49-F238E27FC236}">
                <a16:creationId xmlns:a16="http://schemas.microsoft.com/office/drawing/2014/main" xmlns="" id="{82C74B2A-3FFB-4D7B-B917-6726215FF9FB}"/>
              </a:ext>
            </a:extLst>
          </p:cNvPr>
          <p:cNvSpPr txBox="1"/>
          <p:nvPr/>
        </p:nvSpPr>
        <p:spPr>
          <a:xfrm>
            <a:off x="5796136" y="1933146"/>
            <a:ext cx="2117690" cy="291169"/>
          </a:xfrm>
          <a:prstGeom prst="rect">
            <a:avLst/>
          </a:prstGeom>
          <a:noFill/>
        </p:spPr>
        <p:txBody>
          <a:bodyPr wrap="none" lIns="360000" tIns="0" rIns="0" bIns="0" anchor="b" anchorCtr="0">
            <a:normAutofit/>
          </a:bodyPr>
          <a:lstStyle/>
          <a:p>
            <a:r>
              <a:rPr lang="zh-CN" altLang="en-US" sz="1600" b="1" dirty="0">
                <a:solidFill>
                  <a:schemeClr val="accent3"/>
                </a:solidFill>
                <a:latin typeface="微软雅黑" panose="020B0503020204020204" pitchFamily="34" charset="-122"/>
                <a:ea typeface="微软雅黑" panose="020B0503020204020204" pitchFamily="34" charset="-122"/>
                <a:cs typeface="+mn-ea"/>
                <a:sym typeface="inpin heiti" panose="00000500000000000000" pitchFamily="2" charset="-122"/>
              </a:rPr>
              <a:t>当前目标与长远目标</a:t>
            </a:r>
          </a:p>
        </p:txBody>
      </p:sp>
      <p:sp>
        <p:nvSpPr>
          <p:cNvPr id="28" name="文本框 14">
            <a:extLst>
              <a:ext uri="{FF2B5EF4-FFF2-40B4-BE49-F238E27FC236}">
                <a16:creationId xmlns:a16="http://schemas.microsoft.com/office/drawing/2014/main" xmlns="" id="{334252D7-A58F-4F5B-A41A-C5A61D748060}"/>
              </a:ext>
            </a:extLst>
          </p:cNvPr>
          <p:cNvSpPr txBox="1">
            <a:spLocks/>
          </p:cNvSpPr>
          <p:nvPr/>
        </p:nvSpPr>
        <p:spPr>
          <a:xfrm>
            <a:off x="5796136" y="2139702"/>
            <a:ext cx="2664296" cy="2088232"/>
          </a:xfrm>
          <a:prstGeom prst="rect">
            <a:avLst/>
          </a:prstGeom>
        </p:spPr>
        <p:txBody>
          <a:bodyPr vert="horz" wrap="square" lIns="360000" tIns="0" rIns="0" bIns="0" anchor="ctr" anchorCtr="0">
            <a:normAutofit/>
          </a:bodyPr>
          <a:lstStyle/>
          <a:p>
            <a:pPr algn="l">
              <a:lnSpc>
                <a:spcPct val="120000"/>
              </a:lnSpc>
            </a:pPr>
            <a:r>
              <a:rPr lang="zh-CN" altLang="en-US"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当前目标：</a:t>
            </a:r>
            <a:endParaRPr lang="en-US" altLang="zh-CN"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l">
              <a:lnSpc>
                <a:spcPct val="120000"/>
              </a:lnSpc>
            </a:pPr>
            <a:r>
              <a:rPr lang="zh-CN" altLang="en-US"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针对大学生个体当前存在的问题，开展及时的心理疏导，以解除当事人即时的心理困扰；</a:t>
            </a:r>
            <a:endParaRPr lang="en-US" altLang="zh-CN" sz="1050"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l">
              <a:lnSpc>
                <a:spcPct val="120000"/>
              </a:lnSpc>
            </a:pPr>
            <a:r>
              <a:rPr lang="zh-CN" altLang="en-US"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长远目标：</a:t>
            </a:r>
            <a:endParaRPr lang="en-US" altLang="zh-CN"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l">
              <a:lnSpc>
                <a:spcPct val="120000"/>
              </a:lnSpc>
            </a:pPr>
            <a:r>
              <a:rPr lang="zh-CN" altLang="en-US" sz="1050" dirty="0">
                <a:solidFill>
                  <a:schemeClr val="dk1">
                    <a:lumMod val="100000"/>
                  </a:schemeClr>
                </a:solidFill>
                <a:ea typeface="微软雅黑" panose="020B0503020204020204" pitchFamily="34" charset="-122"/>
                <a:cs typeface="+mn-ea"/>
                <a:sym typeface="inpin heiti" panose="00000500000000000000" pitchFamily="2" charset="-122"/>
              </a:rPr>
              <a:t>往往涉及大学生心理素质的提高和健康人格的塑造，使他们有机会重新认识自己、接纳自己，进而欣赏自己，克服成长障碍，使自己的潜能得到充分的发展。</a:t>
            </a:r>
            <a:endParaRPr lang="en-US" altLang="zh-CN" sz="1050" dirty="0">
              <a:solidFill>
                <a:schemeClr val="dk1">
                  <a:lumMod val="100000"/>
                </a:schemeClr>
              </a:solidFill>
              <a:ea typeface="微软雅黑" panose="020B0503020204020204" pitchFamily="34" charset="-122"/>
              <a:cs typeface="+mn-ea"/>
              <a:sym typeface="inpin heiti" panose="00000500000000000000" pitchFamily="2" charset="-122"/>
            </a:endParaRPr>
          </a:p>
          <a:p>
            <a:pPr algn="l">
              <a:lnSpc>
                <a:spcPct val="120000"/>
              </a:lnSpc>
            </a:pPr>
            <a:endParaRPr lang="zh-CN" altLang="en-US" sz="1050" b="1" dirty="0">
              <a:solidFill>
                <a:schemeClr val="dk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Title 1">
            <a:extLst>
              <a:ext uri="{FF2B5EF4-FFF2-40B4-BE49-F238E27FC236}">
                <a16:creationId xmlns:a16="http://schemas.microsoft.com/office/drawing/2014/main" xmlns="" id="{63B250AE-D0DF-4340-B541-A479AB57EACB}"/>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矩形 36">
            <a:extLst>
              <a:ext uri="{FF2B5EF4-FFF2-40B4-BE49-F238E27FC236}">
                <a16:creationId xmlns:a16="http://schemas.microsoft.com/office/drawing/2014/main" xmlns="" id="{0FB52836-3909-45CD-BBAD-C9539FEC2DBD}"/>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一、大学生心理健康教育的目标</a:t>
            </a:r>
          </a:p>
        </p:txBody>
      </p:sp>
      <p:grpSp>
        <p:nvGrpSpPr>
          <p:cNvPr id="40" name="组合 39">
            <a:extLst>
              <a:ext uri="{FF2B5EF4-FFF2-40B4-BE49-F238E27FC236}">
                <a16:creationId xmlns:a16="http://schemas.microsoft.com/office/drawing/2014/main" xmlns="" id="{6AA3ED7B-46C7-4BCA-BEE1-C83B142F10E2}"/>
              </a:ext>
            </a:extLst>
          </p:cNvPr>
          <p:cNvGrpSpPr/>
          <p:nvPr/>
        </p:nvGrpSpPr>
        <p:grpSpPr>
          <a:xfrm>
            <a:off x="4851130" y="2310768"/>
            <a:ext cx="945006" cy="945006"/>
            <a:chOff x="2932723" y="2238760"/>
            <a:chExt cx="945006" cy="945006"/>
          </a:xfrm>
        </p:grpSpPr>
        <p:sp>
          <p:nvSpPr>
            <p:cNvPr id="41" name="椭圆 40">
              <a:extLst>
                <a:ext uri="{FF2B5EF4-FFF2-40B4-BE49-F238E27FC236}">
                  <a16:creationId xmlns:a16="http://schemas.microsoft.com/office/drawing/2014/main" xmlns="" id="{AAE291B5-EA09-4A31-8A62-0E2AE0F73135}"/>
                </a:ext>
              </a:extLst>
            </p:cNvPr>
            <p:cNvSpPr/>
            <p:nvPr/>
          </p:nvSpPr>
          <p:spPr>
            <a:xfrm>
              <a:off x="2932723" y="2238760"/>
              <a:ext cx="945006" cy="945006"/>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a:extLst>
                <a:ext uri="{FF2B5EF4-FFF2-40B4-BE49-F238E27FC236}">
                  <a16:creationId xmlns:a16="http://schemas.microsoft.com/office/drawing/2014/main" xmlns="" id="{305305E3-DD24-4331-96AE-50AE44995F00}"/>
                </a:ext>
              </a:extLst>
            </p:cNvPr>
            <p:cNvSpPr>
              <a:spLocks/>
            </p:cNvSpPr>
            <p:nvPr/>
          </p:nvSpPr>
          <p:spPr bwMode="auto">
            <a:xfrm>
              <a:off x="3158420" y="2484807"/>
              <a:ext cx="474903" cy="452912"/>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cxnSp>
        <p:nvCxnSpPr>
          <p:cNvPr id="18" name="直接连接符 17">
            <a:extLst>
              <a:ext uri="{FF2B5EF4-FFF2-40B4-BE49-F238E27FC236}">
                <a16:creationId xmlns:a16="http://schemas.microsoft.com/office/drawing/2014/main" xmlns="" id="{DEA04ED0-9FB4-49A5-B611-B9855149301E}"/>
              </a:ext>
            </a:extLst>
          </p:cNvPr>
          <p:cNvCxnSpPr>
            <a:cxnSpLocks/>
          </p:cNvCxnSpPr>
          <p:nvPr/>
        </p:nvCxnSpPr>
        <p:spPr>
          <a:xfrm>
            <a:off x="3877729" y="521032"/>
            <a:ext cx="52662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3A1CECFB-EAA8-4AB3-A6B8-7226A510362A}"/>
              </a:ext>
            </a:extLst>
          </p:cNvPr>
          <p:cNvCxnSpPr>
            <a:cxnSpLocks/>
          </p:cNvCxnSpPr>
          <p:nvPr/>
        </p:nvCxnSpPr>
        <p:spPr>
          <a:xfrm flipH="1">
            <a:off x="611560" y="1153972"/>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5789308F-604C-40AD-AC40-AE4E72592D9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等腰三角形 20">
            <a:extLst>
              <a:ext uri="{FF2B5EF4-FFF2-40B4-BE49-F238E27FC236}">
                <a16:creationId xmlns:a16="http://schemas.microsoft.com/office/drawing/2014/main" xmlns="" id="{A70B3618-8892-42A3-A378-DE59A57CDDB3}"/>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10286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a:spLocks/>
          </p:cNvSpPr>
          <p:nvPr/>
        </p:nvSpPr>
        <p:spPr bwMode="auto">
          <a:xfrm>
            <a:off x="3149506" y="1474681"/>
            <a:ext cx="2823099" cy="2821948"/>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椭圆 53"/>
          <p:cNvSpPr>
            <a:spLocks/>
          </p:cNvSpPr>
          <p:nvPr/>
        </p:nvSpPr>
        <p:spPr bwMode="auto">
          <a:xfrm>
            <a:off x="3360330" y="1685507"/>
            <a:ext cx="2400874" cy="2399721"/>
          </a:xfrm>
          <a:prstGeom prst="ellipse">
            <a:avLst/>
          </a:prstGeom>
          <a:noFill/>
          <a:ln w="9525" cap="rnd">
            <a:solidFill>
              <a:schemeClr val="tx2">
                <a:lumMod val="20000"/>
                <a:lumOff val="8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56" name="组合 55"/>
          <p:cNvGrpSpPr/>
          <p:nvPr/>
        </p:nvGrpSpPr>
        <p:grpSpPr>
          <a:xfrm>
            <a:off x="3844194" y="2139416"/>
            <a:ext cx="1465985" cy="3072519"/>
            <a:chOff x="3844194" y="2139416"/>
            <a:chExt cx="1465985" cy="3072519"/>
          </a:xfrm>
        </p:grpSpPr>
        <p:grpSp>
          <p:nvGrpSpPr>
            <p:cNvPr id="5" name="组合 4"/>
            <p:cNvGrpSpPr/>
            <p:nvPr/>
          </p:nvGrpSpPr>
          <p:grpSpPr>
            <a:xfrm>
              <a:off x="3844194" y="2139416"/>
              <a:ext cx="1465985" cy="3072519"/>
              <a:chOff x="5101641" y="2822878"/>
              <a:chExt cx="1925269" cy="4035122"/>
            </a:xfrm>
          </p:grpSpPr>
          <p:sp>
            <p:nvSpPr>
              <p:cNvPr id="37" name="矩形 36"/>
              <p:cNvSpPr>
                <a:spLocks/>
              </p:cNvSpPr>
              <p:nvPr/>
            </p:nvSpPr>
            <p:spPr bwMode="auto">
              <a:xfrm>
                <a:off x="5928485" y="4683089"/>
                <a:ext cx="264772" cy="27158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p:cNvSpPr>
                <a:spLocks/>
              </p:cNvSpPr>
              <p:nvPr/>
            </p:nvSpPr>
            <p:spPr bwMode="auto">
              <a:xfrm>
                <a:off x="6057088" y="5957776"/>
                <a:ext cx="685381" cy="621079"/>
              </a:xfrm>
              <a:custGeom>
                <a:avLst/>
                <a:gdLst>
                  <a:gd name="T0" fmla="*/ 383 w 383"/>
                  <a:gd name="T1" fmla="*/ 0 h 347"/>
                  <a:gd name="T2" fmla="*/ 200 w 383"/>
                  <a:gd name="T3" fmla="*/ 198 h 347"/>
                  <a:gd name="T4" fmla="*/ 200 w 383"/>
                  <a:gd name="T5" fmla="*/ 347 h 347"/>
                  <a:gd name="T6" fmla="*/ 0 w 383"/>
                  <a:gd name="T7" fmla="*/ 347 h 347"/>
                  <a:gd name="T8" fmla="*/ 0 w 383"/>
                  <a:gd name="T9" fmla="*/ 90 h 347"/>
                  <a:gd name="T10" fmla="*/ 383 w 383"/>
                  <a:gd name="T11" fmla="*/ 0 h 347"/>
                </a:gdLst>
                <a:ahLst/>
                <a:cxnLst>
                  <a:cxn ang="0">
                    <a:pos x="T0" y="T1"/>
                  </a:cxn>
                  <a:cxn ang="0">
                    <a:pos x="T2" y="T3"/>
                  </a:cxn>
                  <a:cxn ang="0">
                    <a:pos x="T4" y="T5"/>
                  </a:cxn>
                  <a:cxn ang="0">
                    <a:pos x="T6" y="T7"/>
                  </a:cxn>
                  <a:cxn ang="0">
                    <a:pos x="T8" y="T9"/>
                  </a:cxn>
                  <a:cxn ang="0">
                    <a:pos x="T10" y="T11"/>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矩形 38"/>
              <p:cNvSpPr>
                <a:spLocks/>
              </p:cNvSpPr>
              <p:nvPr/>
            </p:nvSpPr>
            <p:spPr bwMode="auto">
              <a:xfrm>
                <a:off x="5792317" y="4919114"/>
                <a:ext cx="543917" cy="1165752"/>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p:cNvSpPr>
                <a:spLocks/>
              </p:cNvSpPr>
              <p:nvPr/>
            </p:nvSpPr>
            <p:spPr bwMode="auto">
              <a:xfrm>
                <a:off x="6039689" y="4904741"/>
                <a:ext cx="731527" cy="482641"/>
              </a:xfrm>
              <a:custGeom>
                <a:avLst/>
                <a:gdLst>
                  <a:gd name="T0" fmla="*/ 395 w 409"/>
                  <a:gd name="T1" fmla="*/ 56 h 270"/>
                  <a:gd name="T2" fmla="*/ 353 w 409"/>
                  <a:gd name="T3" fmla="*/ 150 h 270"/>
                  <a:gd name="T4" fmla="*/ 108 w 409"/>
                  <a:gd name="T5" fmla="*/ 256 h 270"/>
                  <a:gd name="T6" fmla="*/ 15 w 409"/>
                  <a:gd name="T7" fmla="*/ 213 h 270"/>
                  <a:gd name="T8" fmla="*/ 15 w 409"/>
                  <a:gd name="T9" fmla="*/ 213 h 270"/>
                  <a:gd name="T10" fmla="*/ 57 w 409"/>
                  <a:gd name="T11" fmla="*/ 119 h 270"/>
                  <a:gd name="T12" fmla="*/ 302 w 409"/>
                  <a:gd name="T13" fmla="*/ 14 h 270"/>
                  <a:gd name="T14" fmla="*/ 395 w 409"/>
                  <a:gd name="T15" fmla="*/ 56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p:cNvSpPr>
                <a:spLocks/>
              </p:cNvSpPr>
              <p:nvPr/>
            </p:nvSpPr>
            <p:spPr bwMode="auto">
              <a:xfrm>
                <a:off x="6079027" y="5136983"/>
                <a:ext cx="161133" cy="225434"/>
              </a:xfrm>
              <a:custGeom>
                <a:avLst/>
                <a:gdLst>
                  <a:gd name="T0" fmla="*/ 12 w 90"/>
                  <a:gd name="T1" fmla="*/ 78 h 126"/>
                  <a:gd name="T2" fmla="*/ 47 w 90"/>
                  <a:gd name="T3" fmla="*/ 0 h 126"/>
                  <a:gd name="T4" fmla="*/ 90 w 90"/>
                  <a:gd name="T5" fmla="*/ 114 h 126"/>
                  <a:gd name="T6" fmla="*/ 12 w 90"/>
                  <a:gd name="T7" fmla="*/ 78 h 126"/>
                </a:gdLst>
                <a:ahLst/>
                <a:cxnLst>
                  <a:cxn ang="0">
                    <a:pos x="T0" y="T1"/>
                  </a:cxn>
                  <a:cxn ang="0">
                    <a:pos x="T2" y="T3"/>
                  </a:cxn>
                  <a:cxn ang="0">
                    <a:pos x="T4" y="T5"/>
                  </a:cxn>
                  <a:cxn ang="0">
                    <a:pos x="T6" y="T7"/>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p:cNvSpPr>
                <a:spLocks/>
              </p:cNvSpPr>
              <p:nvPr/>
            </p:nvSpPr>
            <p:spPr bwMode="auto">
              <a:xfrm>
                <a:off x="6057088" y="5180103"/>
                <a:ext cx="732283" cy="484911"/>
              </a:xfrm>
              <a:custGeom>
                <a:avLst/>
                <a:gdLst>
                  <a:gd name="T0" fmla="*/ 395 w 409"/>
                  <a:gd name="T1" fmla="*/ 57 h 271"/>
                  <a:gd name="T2" fmla="*/ 352 w 409"/>
                  <a:gd name="T3" fmla="*/ 151 h 271"/>
                  <a:gd name="T4" fmla="*/ 108 w 409"/>
                  <a:gd name="T5" fmla="*/ 256 h 271"/>
                  <a:gd name="T6" fmla="*/ 14 w 409"/>
                  <a:gd name="T7" fmla="*/ 214 h 271"/>
                  <a:gd name="T8" fmla="*/ 14 w 409"/>
                  <a:gd name="T9" fmla="*/ 214 h 271"/>
                  <a:gd name="T10" fmla="*/ 57 w 409"/>
                  <a:gd name="T11" fmla="*/ 120 h 271"/>
                  <a:gd name="T12" fmla="*/ 301 w 409"/>
                  <a:gd name="T13" fmla="*/ 15 h 271"/>
                  <a:gd name="T14" fmla="*/ 395 w 409"/>
                  <a:gd name="T15" fmla="*/ 57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p:cNvSpPr>
                <a:spLocks/>
              </p:cNvSpPr>
              <p:nvPr/>
            </p:nvSpPr>
            <p:spPr bwMode="auto">
              <a:xfrm>
                <a:off x="6094913" y="5405537"/>
                <a:ext cx="161133" cy="225434"/>
              </a:xfrm>
              <a:custGeom>
                <a:avLst/>
                <a:gdLst>
                  <a:gd name="T0" fmla="*/ 12 w 90"/>
                  <a:gd name="T1" fmla="*/ 79 h 126"/>
                  <a:gd name="T2" fmla="*/ 48 w 90"/>
                  <a:gd name="T3" fmla="*/ 0 h 126"/>
                  <a:gd name="T4" fmla="*/ 90 w 90"/>
                  <a:gd name="T5" fmla="*/ 114 h 126"/>
                  <a:gd name="T6" fmla="*/ 12 w 90"/>
                  <a:gd name="T7" fmla="*/ 79 h 126"/>
                </a:gdLst>
                <a:ahLst/>
                <a:cxnLst>
                  <a:cxn ang="0">
                    <a:pos x="T0" y="T1"/>
                  </a:cxn>
                  <a:cxn ang="0">
                    <a:pos x="T2" y="T3"/>
                  </a:cxn>
                  <a:cxn ang="0">
                    <a:pos x="T4" y="T5"/>
                  </a:cxn>
                  <a:cxn ang="0">
                    <a:pos x="T6" y="T7"/>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4" name="任意多边形: 形状 43"/>
              <p:cNvSpPr>
                <a:spLocks/>
              </p:cNvSpPr>
              <p:nvPr/>
            </p:nvSpPr>
            <p:spPr bwMode="auto">
              <a:xfrm>
                <a:off x="5463243" y="5195990"/>
                <a:ext cx="963013" cy="1382865"/>
              </a:xfrm>
              <a:custGeom>
                <a:avLst/>
                <a:gdLst>
                  <a:gd name="T0" fmla="*/ 485 w 538"/>
                  <a:gd name="T1" fmla="*/ 66 h 773"/>
                  <a:gd name="T2" fmla="*/ 357 w 538"/>
                  <a:gd name="T3" fmla="*/ 9 h 773"/>
                  <a:gd name="T4" fmla="*/ 275 w 538"/>
                  <a:gd name="T5" fmla="*/ 5 h 773"/>
                  <a:gd name="T6" fmla="*/ 140 w 538"/>
                  <a:gd name="T7" fmla="*/ 5 h 773"/>
                  <a:gd name="T8" fmla="*/ 85 w 538"/>
                  <a:gd name="T9" fmla="*/ 5 h 773"/>
                  <a:gd name="T10" fmla="*/ 0 w 538"/>
                  <a:gd name="T11" fmla="*/ 80 h 773"/>
                  <a:gd name="T12" fmla="*/ 0 w 538"/>
                  <a:gd name="T13" fmla="*/ 136 h 773"/>
                  <a:gd name="T14" fmla="*/ 0 w 538"/>
                  <a:gd name="T15" fmla="*/ 540 h 773"/>
                  <a:gd name="T16" fmla="*/ 124 w 538"/>
                  <a:gd name="T17" fmla="*/ 675 h 773"/>
                  <a:gd name="T18" fmla="*/ 124 w 538"/>
                  <a:gd name="T19" fmla="*/ 773 h 773"/>
                  <a:gd name="T20" fmla="*/ 344 w 538"/>
                  <a:gd name="T21" fmla="*/ 773 h 773"/>
                  <a:gd name="T22" fmla="*/ 344 w 538"/>
                  <a:gd name="T23" fmla="*/ 596 h 773"/>
                  <a:gd name="T24" fmla="*/ 344 w 538"/>
                  <a:gd name="T25" fmla="*/ 552 h 773"/>
                  <a:gd name="T26" fmla="*/ 188 w 538"/>
                  <a:gd name="T27" fmla="*/ 148 h 773"/>
                  <a:gd name="T28" fmla="*/ 315 w 538"/>
                  <a:gd name="T29" fmla="*/ 151 h 773"/>
                  <a:gd name="T30" fmla="*/ 424 w 538"/>
                  <a:gd name="T31" fmla="*/ 198 h 773"/>
                  <a:gd name="T32" fmla="*/ 521 w 538"/>
                  <a:gd name="T33" fmla="*/ 162 h 773"/>
                  <a:gd name="T34" fmla="*/ 485 w 538"/>
                  <a:gd name="T35" fmla="*/ 6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rgbClr val="FCC3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5" name="任意多边形: 形状 44"/>
              <p:cNvSpPr>
                <a:spLocks/>
              </p:cNvSpPr>
              <p:nvPr/>
            </p:nvSpPr>
            <p:spPr bwMode="auto">
              <a:xfrm>
                <a:off x="6228812" y="5329888"/>
                <a:ext cx="164915" cy="218626"/>
              </a:xfrm>
              <a:custGeom>
                <a:avLst/>
                <a:gdLst>
                  <a:gd name="T0" fmla="*/ 78 w 92"/>
                  <a:gd name="T1" fmla="*/ 79 h 122"/>
                  <a:gd name="T2" fmla="*/ 0 w 92"/>
                  <a:gd name="T3" fmla="*/ 108 h 122"/>
                  <a:gd name="T4" fmla="*/ 49 w 92"/>
                  <a:gd name="T5" fmla="*/ 0 h 122"/>
                  <a:gd name="T6" fmla="*/ 78 w 92"/>
                  <a:gd name="T7" fmla="*/ 79 h 122"/>
                </a:gdLst>
                <a:ahLst/>
                <a:cxnLst>
                  <a:cxn ang="0">
                    <a:pos x="T0" y="T1"/>
                  </a:cxn>
                  <a:cxn ang="0">
                    <a:pos x="T2" y="T3"/>
                  </a:cxn>
                  <a:cxn ang="0">
                    <a:pos x="T4" y="T5"/>
                  </a:cxn>
                  <a:cxn ang="0">
                    <a:pos x="T6" y="T7"/>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6" name="矩形 45"/>
              <p:cNvSpPr>
                <a:spLocks/>
              </p:cNvSpPr>
              <p:nvPr/>
            </p:nvSpPr>
            <p:spPr bwMode="auto">
              <a:xfrm>
                <a:off x="5628158" y="6556917"/>
                <a:ext cx="865425" cy="30108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7" name="矩形 46"/>
              <p:cNvSpPr>
                <a:spLocks/>
              </p:cNvSpPr>
              <p:nvPr/>
            </p:nvSpPr>
            <p:spPr bwMode="auto">
              <a:xfrm>
                <a:off x="6079027" y="6556917"/>
                <a:ext cx="414557" cy="301083"/>
              </a:xfrm>
              <a:prstGeom prst="rect">
                <a:avLst/>
              </a:pr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任意多边形: 形状 47"/>
              <p:cNvSpPr>
                <a:spLocks/>
              </p:cNvSpPr>
              <p:nvPr/>
            </p:nvSpPr>
            <p:spPr bwMode="auto">
              <a:xfrm>
                <a:off x="6066166" y="5456979"/>
                <a:ext cx="732283" cy="483398"/>
              </a:xfrm>
              <a:custGeom>
                <a:avLst/>
                <a:gdLst>
                  <a:gd name="T0" fmla="*/ 395 w 409"/>
                  <a:gd name="T1" fmla="*/ 57 h 270"/>
                  <a:gd name="T2" fmla="*/ 352 w 409"/>
                  <a:gd name="T3" fmla="*/ 151 h 270"/>
                  <a:gd name="T4" fmla="*/ 107 w 409"/>
                  <a:gd name="T5" fmla="*/ 256 h 270"/>
                  <a:gd name="T6" fmla="*/ 14 w 409"/>
                  <a:gd name="T7" fmla="*/ 214 h 270"/>
                  <a:gd name="T8" fmla="*/ 14 w 409"/>
                  <a:gd name="T9" fmla="*/ 214 h 270"/>
                  <a:gd name="T10" fmla="*/ 56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任意多边形: 形状 48"/>
              <p:cNvSpPr>
                <a:spLocks/>
              </p:cNvSpPr>
              <p:nvPr/>
            </p:nvSpPr>
            <p:spPr bwMode="auto">
              <a:xfrm>
                <a:off x="6096426" y="5691491"/>
                <a:ext cx="155837" cy="216356"/>
              </a:xfrm>
              <a:custGeom>
                <a:avLst/>
                <a:gdLst>
                  <a:gd name="T0" fmla="*/ 12 w 87"/>
                  <a:gd name="T1" fmla="*/ 76 h 121"/>
                  <a:gd name="T2" fmla="*/ 46 w 87"/>
                  <a:gd name="T3" fmla="*/ 0 h 121"/>
                  <a:gd name="T4" fmla="*/ 87 w 87"/>
                  <a:gd name="T5" fmla="*/ 110 h 121"/>
                  <a:gd name="T6" fmla="*/ 12 w 87"/>
                  <a:gd name="T7" fmla="*/ 76 h 121"/>
                </a:gdLst>
                <a:ahLst/>
                <a:cxnLst>
                  <a:cxn ang="0">
                    <a:pos x="T0" y="T1"/>
                  </a:cxn>
                  <a:cxn ang="0">
                    <a:pos x="T2" y="T3"/>
                  </a:cxn>
                  <a:cxn ang="0">
                    <a:pos x="T4" y="T5"/>
                  </a:cxn>
                  <a:cxn ang="0">
                    <a:pos x="T6" y="T7"/>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任意多边形: 形状 49"/>
              <p:cNvSpPr>
                <a:spLocks/>
              </p:cNvSpPr>
              <p:nvPr/>
            </p:nvSpPr>
            <p:spPr bwMode="auto">
              <a:xfrm>
                <a:off x="6057088" y="5743689"/>
                <a:ext cx="732283" cy="482641"/>
              </a:xfrm>
              <a:custGeom>
                <a:avLst/>
                <a:gdLst>
                  <a:gd name="T0" fmla="*/ 395 w 409"/>
                  <a:gd name="T1" fmla="*/ 57 h 270"/>
                  <a:gd name="T2" fmla="*/ 352 w 409"/>
                  <a:gd name="T3" fmla="*/ 150 h 270"/>
                  <a:gd name="T4" fmla="*/ 108 w 409"/>
                  <a:gd name="T5" fmla="*/ 256 h 270"/>
                  <a:gd name="T6" fmla="*/ 14 w 409"/>
                  <a:gd name="T7" fmla="*/ 213 h 270"/>
                  <a:gd name="T8" fmla="*/ 14 w 409"/>
                  <a:gd name="T9" fmla="*/ 213 h 270"/>
                  <a:gd name="T10" fmla="*/ 57 w 409"/>
                  <a:gd name="T11" fmla="*/ 120 h 270"/>
                  <a:gd name="T12" fmla="*/ 301 w 409"/>
                  <a:gd name="T13" fmla="*/ 14 h 270"/>
                  <a:gd name="T14" fmla="*/ 395 w 409"/>
                  <a:gd name="T15" fmla="*/ 57 h 2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rgbClr val="F4B289"/>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1" name="任意多边形: 形状 50"/>
              <p:cNvSpPr>
                <a:spLocks/>
              </p:cNvSpPr>
              <p:nvPr/>
            </p:nvSpPr>
            <p:spPr bwMode="auto">
              <a:xfrm>
                <a:off x="6096426" y="5977445"/>
                <a:ext cx="155837" cy="216356"/>
              </a:xfrm>
              <a:custGeom>
                <a:avLst/>
                <a:gdLst>
                  <a:gd name="T0" fmla="*/ 12 w 87"/>
                  <a:gd name="T1" fmla="*/ 75 h 121"/>
                  <a:gd name="T2" fmla="*/ 46 w 87"/>
                  <a:gd name="T3" fmla="*/ 0 h 121"/>
                  <a:gd name="T4" fmla="*/ 87 w 87"/>
                  <a:gd name="T5" fmla="*/ 110 h 121"/>
                  <a:gd name="T6" fmla="*/ 12 w 87"/>
                  <a:gd name="T7" fmla="*/ 75 h 121"/>
                </a:gdLst>
                <a:ahLst/>
                <a:cxnLst>
                  <a:cxn ang="0">
                    <a:pos x="T0" y="T1"/>
                  </a:cxn>
                  <a:cxn ang="0">
                    <a:pos x="T2" y="T3"/>
                  </a:cxn>
                  <a:cxn ang="0">
                    <a:pos x="T4" y="T5"/>
                  </a:cxn>
                  <a:cxn ang="0">
                    <a:pos x="T6" y="T7"/>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rgbClr val="FFE1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任意多边形: 形状 51"/>
              <p:cNvSpPr>
                <a:spLocks/>
              </p:cNvSpPr>
              <p:nvPr/>
            </p:nvSpPr>
            <p:spPr bwMode="auto">
              <a:xfrm>
                <a:off x="5101641" y="2822878"/>
                <a:ext cx="1925269" cy="1924513"/>
              </a:xfrm>
              <a:custGeom>
                <a:avLst/>
                <a:gdLst>
                  <a:gd name="T0" fmla="*/ 538 w 1076"/>
                  <a:gd name="T1" fmla="*/ 1076 h 1076"/>
                  <a:gd name="T2" fmla="*/ 0 w 1076"/>
                  <a:gd name="T3" fmla="*/ 538 h 1076"/>
                  <a:gd name="T4" fmla="*/ 538 w 1076"/>
                  <a:gd name="T5" fmla="*/ 0 h 1076"/>
                  <a:gd name="T6" fmla="*/ 1076 w 1076"/>
                  <a:gd name="T7" fmla="*/ 538 h 1076"/>
                  <a:gd name="T8" fmla="*/ 538 w 1076"/>
                  <a:gd name="T9" fmla="*/ 1076 h 1076"/>
                  <a:gd name="T10" fmla="*/ 538 w 1076"/>
                  <a:gd name="T11" fmla="*/ 80 h 1076"/>
                  <a:gd name="T12" fmla="*/ 80 w 1076"/>
                  <a:gd name="T13" fmla="*/ 538 h 1076"/>
                  <a:gd name="T14" fmla="*/ 538 w 1076"/>
                  <a:gd name="T15" fmla="*/ 996 h 1076"/>
                  <a:gd name="T16" fmla="*/ 996 w 1076"/>
                  <a:gd name="T17" fmla="*/ 538 h 1076"/>
                  <a:gd name="T18" fmla="*/ 538 w 1076"/>
                  <a:gd name="T19" fmla="*/ 8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4" name="文本框 40"/>
            <p:cNvSpPr txBox="1"/>
            <p:nvPr/>
          </p:nvSpPr>
          <p:spPr>
            <a:xfrm>
              <a:off x="4175441" y="2560423"/>
              <a:ext cx="830997" cy="484748"/>
            </a:xfrm>
            <a:prstGeom prst="rect">
              <a:avLst/>
            </a:prstGeom>
            <a:noFill/>
          </p:spPr>
          <p:txBody>
            <a:bodyPr wrap="none">
              <a:noAutofit/>
            </a:bodyPr>
            <a:lstStyle/>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心理教育</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ts val="2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的原则</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83" name="文本框 22"/>
          <p:cNvSpPr txBox="1"/>
          <p:nvPr/>
        </p:nvSpPr>
        <p:spPr>
          <a:xfrm>
            <a:off x="6654473" y="1731283"/>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多样性原则</a:t>
            </a:r>
          </a:p>
        </p:txBody>
      </p:sp>
      <p:sp>
        <p:nvSpPr>
          <p:cNvPr id="185" name="文本框 24"/>
          <p:cNvSpPr txBox="1"/>
          <p:nvPr/>
        </p:nvSpPr>
        <p:spPr>
          <a:xfrm>
            <a:off x="6966555" y="2677874"/>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 保密性原则</a:t>
            </a:r>
          </a:p>
        </p:txBody>
      </p:sp>
      <p:sp>
        <p:nvSpPr>
          <p:cNvPr id="187" name="文本框 26"/>
          <p:cNvSpPr txBox="1"/>
          <p:nvPr/>
        </p:nvSpPr>
        <p:spPr>
          <a:xfrm>
            <a:off x="6673797"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防重于治的原则</a:t>
            </a:r>
          </a:p>
        </p:txBody>
      </p:sp>
      <p:sp>
        <p:nvSpPr>
          <p:cNvPr id="189" name="文本框 28"/>
          <p:cNvSpPr txBox="1"/>
          <p:nvPr/>
        </p:nvSpPr>
        <p:spPr>
          <a:xfrm flipH="1">
            <a:off x="1463502" y="36518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系统性原则</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1" name="文本框 30"/>
          <p:cNvSpPr txBox="1"/>
          <p:nvPr/>
        </p:nvSpPr>
        <p:spPr>
          <a:xfrm flipH="1">
            <a:off x="1130709" y="2657832"/>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发展性原则</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3" name="文本框 32"/>
          <p:cNvSpPr txBox="1"/>
          <p:nvPr/>
        </p:nvSpPr>
        <p:spPr>
          <a:xfrm flipH="1">
            <a:off x="1277923" y="1741770"/>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主体性原则</a:t>
            </a:r>
          </a:p>
        </p:txBody>
      </p:sp>
      <p:cxnSp>
        <p:nvCxnSpPr>
          <p:cNvPr id="194" name="直接连接符 193"/>
          <p:cNvCxnSpPr/>
          <p:nvPr/>
        </p:nvCxnSpPr>
        <p:spPr>
          <a:xfrm flipH="1">
            <a:off x="2309862"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flipH="1">
            <a:off x="2677030"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flipH="1">
            <a:off x="2677030"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6398940" y="2821885"/>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a:off x="6031772" y="3813843"/>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a:off x="6031772" y="1885104"/>
            <a:ext cx="435197"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0" name="任意多边形: 形状 199"/>
          <p:cNvSpPr>
            <a:spLocks/>
          </p:cNvSpPr>
          <p:nvPr/>
        </p:nvSpPr>
        <p:spPr bwMode="auto">
          <a:xfrm>
            <a:off x="4294391" y="1286861"/>
            <a:ext cx="554648" cy="554152"/>
          </a:xfrm>
          <a:custGeom>
            <a:avLst/>
            <a:gdLst>
              <a:gd name="T0" fmla="*/ 390 w 474"/>
              <a:gd name="T1" fmla="*/ 390 h 474"/>
              <a:gd name="T2" fmla="*/ 84 w 474"/>
              <a:gd name="T3" fmla="*/ 390 h 474"/>
              <a:gd name="T4" fmla="*/ 84 w 474"/>
              <a:gd name="T5" fmla="*/ 84 h 474"/>
              <a:gd name="T6" fmla="*/ 390 w 474"/>
              <a:gd name="T7" fmla="*/ 84 h 474"/>
              <a:gd name="T8" fmla="*/ 390 w 474"/>
              <a:gd name="T9" fmla="*/ 390 h 474"/>
            </a:gdLst>
            <a:ahLst/>
            <a:cxnLst>
              <a:cxn ang="0">
                <a:pos x="T0" y="T1"/>
              </a:cxn>
              <a:cxn ang="0">
                <a:pos x="T2" y="T3"/>
              </a:cxn>
              <a:cxn ang="0">
                <a:pos x="T4" y="T5"/>
              </a:cxn>
              <a:cxn ang="0">
                <a:pos x="T6" y="T7"/>
              </a:cxn>
              <a:cxn ang="0">
                <a:pos x="T8" y="T9"/>
              </a:cxn>
            </a:cxnLst>
            <a:rect l="0" t="0" r="r" b="b"/>
            <a:pathLst>
              <a:path w="474" h="474">
                <a:moveTo>
                  <a:pt x="390" y="390"/>
                </a:moveTo>
                <a:cubicBezTo>
                  <a:pt x="306" y="474"/>
                  <a:pt x="169" y="474"/>
                  <a:pt x="84" y="390"/>
                </a:cubicBezTo>
                <a:cubicBezTo>
                  <a:pt x="0" y="305"/>
                  <a:pt x="0" y="168"/>
                  <a:pt x="84" y="84"/>
                </a:cubicBezTo>
                <a:cubicBezTo>
                  <a:pt x="169" y="0"/>
                  <a:pt x="306" y="0"/>
                  <a:pt x="390" y="84"/>
                </a:cubicBezTo>
                <a:cubicBezTo>
                  <a:pt x="474" y="168"/>
                  <a:pt x="474" y="305"/>
                  <a:pt x="390" y="390"/>
                </a:cubicBezTo>
                <a:close/>
              </a:path>
            </a:pathLst>
          </a:custGeom>
          <a:solidFill>
            <a:schemeClr val="accent4"/>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2" name="任意多边形: 形状 201"/>
          <p:cNvSpPr>
            <a:spLocks/>
          </p:cNvSpPr>
          <p:nvPr/>
        </p:nvSpPr>
        <p:spPr bwMode="auto">
          <a:xfrm>
            <a:off x="3400932" y="3496234"/>
            <a:ext cx="554153" cy="55415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3" name="椭圆 202"/>
          <p:cNvSpPr>
            <a:spLocks/>
          </p:cNvSpPr>
          <p:nvPr/>
        </p:nvSpPr>
        <p:spPr bwMode="auto">
          <a:xfrm>
            <a:off x="5584056" y="2627535"/>
            <a:ext cx="505214" cy="504719"/>
          </a:xfrm>
          <a:prstGeom prst="ellipse">
            <a:avLst/>
          </a:prstGeom>
          <a:solidFill>
            <a:schemeClr val="accent6"/>
          </a:solidFill>
          <a:ln w="58738" cap="flat">
            <a:solidFill>
              <a:schemeClr val="accent6">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6" name="任意多边形: 形状 205"/>
          <p:cNvSpPr>
            <a:spLocks/>
          </p:cNvSpPr>
          <p:nvPr/>
        </p:nvSpPr>
        <p:spPr bwMode="auto">
          <a:xfrm>
            <a:off x="3400932" y="1709404"/>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7" name="椭圆 206"/>
          <p:cNvSpPr>
            <a:spLocks/>
          </p:cNvSpPr>
          <p:nvPr/>
        </p:nvSpPr>
        <p:spPr bwMode="auto">
          <a:xfrm>
            <a:off x="3054729" y="2627535"/>
            <a:ext cx="505214" cy="504719"/>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8" name="任意多边形: 形状 207"/>
          <p:cNvSpPr>
            <a:spLocks/>
          </p:cNvSpPr>
          <p:nvPr/>
        </p:nvSpPr>
        <p:spPr bwMode="auto">
          <a:xfrm>
            <a:off x="5187885" y="3496234"/>
            <a:ext cx="554648" cy="554152"/>
          </a:xfrm>
          <a:custGeom>
            <a:avLst/>
            <a:gdLst>
              <a:gd name="T0" fmla="*/ 84 w 474"/>
              <a:gd name="T1" fmla="*/ 390 h 474"/>
              <a:gd name="T2" fmla="*/ 84 w 474"/>
              <a:gd name="T3" fmla="*/ 84 h 474"/>
              <a:gd name="T4" fmla="*/ 390 w 474"/>
              <a:gd name="T5" fmla="*/ 84 h 474"/>
              <a:gd name="T6" fmla="*/ 390 w 474"/>
              <a:gd name="T7" fmla="*/ 390 h 474"/>
              <a:gd name="T8" fmla="*/ 84 w 474"/>
              <a:gd name="T9" fmla="*/ 390 h 474"/>
            </a:gdLst>
            <a:ahLst/>
            <a:cxnLst>
              <a:cxn ang="0">
                <a:pos x="T0" y="T1"/>
              </a:cxn>
              <a:cxn ang="0">
                <a:pos x="T2" y="T3"/>
              </a:cxn>
              <a:cxn ang="0">
                <a:pos x="T4" y="T5"/>
              </a:cxn>
              <a:cxn ang="0">
                <a:pos x="T6" y="T7"/>
              </a:cxn>
              <a:cxn ang="0">
                <a:pos x="T8" y="T9"/>
              </a:cxn>
            </a:cxnLst>
            <a:rect l="0" t="0" r="r" b="b"/>
            <a:pathLst>
              <a:path w="474" h="474">
                <a:moveTo>
                  <a:pt x="84" y="390"/>
                </a:moveTo>
                <a:cubicBezTo>
                  <a:pt x="0" y="306"/>
                  <a:pt x="0" y="169"/>
                  <a:pt x="84" y="84"/>
                </a:cubicBezTo>
                <a:cubicBezTo>
                  <a:pt x="169" y="0"/>
                  <a:pt x="306" y="0"/>
                  <a:pt x="390" y="84"/>
                </a:cubicBezTo>
                <a:cubicBezTo>
                  <a:pt x="474" y="169"/>
                  <a:pt x="474" y="306"/>
                  <a:pt x="390" y="390"/>
                </a:cubicBezTo>
                <a:cubicBezTo>
                  <a:pt x="306" y="474"/>
                  <a:pt x="169" y="474"/>
                  <a:pt x="84" y="390"/>
                </a:cubicBezTo>
                <a:close/>
              </a:path>
            </a:pathLst>
          </a:custGeom>
          <a:solidFill>
            <a:schemeClr val="accent5"/>
          </a:solidFill>
          <a:ln w="58738" cap="flat">
            <a:solidFill>
              <a:schemeClr val="accent5">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 name="任意多边形: 形状 1">
            <a:extLst>
              <a:ext uri="{FF2B5EF4-FFF2-40B4-BE49-F238E27FC236}">
                <a16:creationId xmlns:a16="http://schemas.microsoft.com/office/drawing/2014/main" xmlns="" id="{88BB0102-7458-40BE-98BE-F1FBA1B4FE24}"/>
              </a:ext>
            </a:extLst>
          </p:cNvPr>
          <p:cNvSpPr>
            <a:spLocks/>
          </p:cNvSpPr>
          <p:nvPr/>
        </p:nvSpPr>
        <p:spPr bwMode="auto">
          <a:xfrm>
            <a:off x="5226778" y="1693855"/>
            <a:ext cx="554153" cy="55415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文本框 28">
            <a:extLst>
              <a:ext uri="{FF2B5EF4-FFF2-40B4-BE49-F238E27FC236}">
                <a16:creationId xmlns:a16="http://schemas.microsoft.com/office/drawing/2014/main" xmlns="" id="{1EFA1883-5539-4861-B6C6-AEAFEE730419}"/>
              </a:ext>
            </a:extLst>
          </p:cNvPr>
          <p:cNvSpPr txBox="1"/>
          <p:nvPr/>
        </p:nvSpPr>
        <p:spPr>
          <a:xfrm flipH="1">
            <a:off x="4499992" y="134761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文本框 28">
            <a:extLst>
              <a:ext uri="{FF2B5EF4-FFF2-40B4-BE49-F238E27FC236}">
                <a16:creationId xmlns:a16="http://schemas.microsoft.com/office/drawing/2014/main" xmlns="" id="{8612B4D4-B1A1-400E-8F0F-179080EF7C6C}"/>
              </a:ext>
            </a:extLst>
          </p:cNvPr>
          <p:cNvSpPr txBox="1"/>
          <p:nvPr/>
        </p:nvSpPr>
        <p:spPr>
          <a:xfrm flipH="1">
            <a:off x="3596647" y="1736299"/>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9" name="文本框 28">
            <a:extLst>
              <a:ext uri="{FF2B5EF4-FFF2-40B4-BE49-F238E27FC236}">
                <a16:creationId xmlns:a16="http://schemas.microsoft.com/office/drawing/2014/main" xmlns="" id="{F3F30534-AB7C-40F1-967B-E59413363AAB}"/>
              </a:ext>
            </a:extLst>
          </p:cNvPr>
          <p:cNvSpPr txBox="1"/>
          <p:nvPr/>
        </p:nvSpPr>
        <p:spPr>
          <a:xfrm flipH="1">
            <a:off x="3228923" y="2643758"/>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文本框 28">
            <a:extLst>
              <a:ext uri="{FF2B5EF4-FFF2-40B4-BE49-F238E27FC236}">
                <a16:creationId xmlns:a16="http://schemas.microsoft.com/office/drawing/2014/main" xmlns="" id="{CAD365B2-9122-4548-A389-23BC03D93FF3}"/>
              </a:ext>
            </a:extLst>
          </p:cNvPr>
          <p:cNvSpPr txBox="1"/>
          <p:nvPr/>
        </p:nvSpPr>
        <p:spPr>
          <a:xfrm flipH="1">
            <a:off x="5420399" y="1732563"/>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5</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文本框 28">
            <a:extLst>
              <a:ext uri="{FF2B5EF4-FFF2-40B4-BE49-F238E27FC236}">
                <a16:creationId xmlns:a16="http://schemas.microsoft.com/office/drawing/2014/main" xmlns="" id="{3F022C7D-D622-4A5F-8C11-D6A567537773}"/>
              </a:ext>
            </a:extLst>
          </p:cNvPr>
          <p:cNvSpPr txBox="1"/>
          <p:nvPr/>
        </p:nvSpPr>
        <p:spPr>
          <a:xfrm flipH="1">
            <a:off x="3609547" y="3537774"/>
            <a:ext cx="258681"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2" name="文本框 28">
            <a:extLst>
              <a:ext uri="{FF2B5EF4-FFF2-40B4-BE49-F238E27FC236}">
                <a16:creationId xmlns:a16="http://schemas.microsoft.com/office/drawing/2014/main" xmlns="" id="{9EAC4B3D-B1F2-4100-9F3C-5BC9EC35C63C}"/>
              </a:ext>
            </a:extLst>
          </p:cNvPr>
          <p:cNvSpPr txBox="1"/>
          <p:nvPr/>
        </p:nvSpPr>
        <p:spPr>
          <a:xfrm flipH="1">
            <a:off x="5768802" y="2654097"/>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6</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3" name="文本框 28">
            <a:extLst>
              <a:ext uri="{FF2B5EF4-FFF2-40B4-BE49-F238E27FC236}">
                <a16:creationId xmlns:a16="http://schemas.microsoft.com/office/drawing/2014/main" xmlns="" id="{956E2F07-C4AE-4F4C-9E10-CC3829F3E7F7}"/>
              </a:ext>
            </a:extLst>
          </p:cNvPr>
          <p:cNvSpPr txBox="1"/>
          <p:nvPr/>
        </p:nvSpPr>
        <p:spPr>
          <a:xfrm flipH="1">
            <a:off x="5389857" y="3537774"/>
            <a:ext cx="258681" cy="257651"/>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7</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6" name="文本框 30">
            <a:extLst>
              <a:ext uri="{FF2B5EF4-FFF2-40B4-BE49-F238E27FC236}">
                <a16:creationId xmlns:a16="http://schemas.microsoft.com/office/drawing/2014/main" xmlns="" id="{81686E48-4220-47A4-9D0E-B8564CC2E612}"/>
              </a:ext>
            </a:extLst>
          </p:cNvPr>
          <p:cNvSpPr txBox="1"/>
          <p:nvPr/>
        </p:nvSpPr>
        <p:spPr>
          <a:xfrm flipH="1">
            <a:off x="4067944" y="900056"/>
            <a:ext cx="1061829" cy="253916"/>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rPr>
              <a:t>平等性原则</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Title 1">
            <a:extLst>
              <a:ext uri="{FF2B5EF4-FFF2-40B4-BE49-F238E27FC236}">
                <a16:creationId xmlns:a16="http://schemas.microsoft.com/office/drawing/2014/main" xmlns="" id="{725FE9E4-EB45-405D-9069-F39D3E264B47}"/>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矩形 56">
            <a:extLst>
              <a:ext uri="{FF2B5EF4-FFF2-40B4-BE49-F238E27FC236}">
                <a16:creationId xmlns:a16="http://schemas.microsoft.com/office/drawing/2014/main" xmlns="" id="{6CA2F09F-F742-4157-9BFE-342C29174AF0}"/>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二、大学生心理健康教育的原则</a:t>
            </a:r>
          </a:p>
        </p:txBody>
      </p:sp>
      <p:cxnSp>
        <p:nvCxnSpPr>
          <p:cNvPr id="59" name="直接连接符 58">
            <a:extLst>
              <a:ext uri="{FF2B5EF4-FFF2-40B4-BE49-F238E27FC236}">
                <a16:creationId xmlns:a16="http://schemas.microsoft.com/office/drawing/2014/main" xmlns="" id="{1C7A5309-2057-439E-85EB-55FC7E15461C}"/>
              </a:ext>
            </a:extLst>
          </p:cNvPr>
          <p:cNvCxnSpPr>
            <a:cxnSpLocks/>
          </p:cNvCxnSpPr>
          <p:nvPr/>
        </p:nvCxnSpPr>
        <p:spPr>
          <a:xfrm>
            <a:off x="3955085" y="521032"/>
            <a:ext cx="518891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652775A8-87C0-44F2-823F-C3F0328AC487}"/>
              </a:ext>
            </a:extLst>
          </p:cNvPr>
          <p:cNvCxnSpPr>
            <a:cxnSpLocks/>
          </p:cNvCxnSpPr>
          <p:nvPr/>
        </p:nvCxnSpPr>
        <p:spPr>
          <a:xfrm flipH="1">
            <a:off x="611560" y="1153972"/>
            <a:ext cx="244316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1" name="等腰三角形 60">
            <a:extLst>
              <a:ext uri="{FF2B5EF4-FFF2-40B4-BE49-F238E27FC236}">
                <a16:creationId xmlns:a16="http://schemas.microsoft.com/office/drawing/2014/main" xmlns="" id="{6E30554A-0C88-4F58-A6E9-9C60A824334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2" name="等腰三角形 61">
            <a:extLst>
              <a:ext uri="{FF2B5EF4-FFF2-40B4-BE49-F238E27FC236}">
                <a16:creationId xmlns:a16="http://schemas.microsoft.com/office/drawing/2014/main" xmlns="" id="{DFB1EE54-6BC3-4864-9035-8D502D78D35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7748404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 id="{903EEEB5-1B18-486E-AED2-C4CA7529FAFA}"/>
              </a:ext>
            </a:extLst>
          </p:cNvPr>
          <p:cNvSpPr/>
          <p:nvPr/>
        </p:nvSpPr>
        <p:spPr>
          <a:xfrm>
            <a:off x="2051720" y="2358388"/>
            <a:ext cx="5328592" cy="1509506"/>
          </a:xfrm>
          <a:prstGeom prst="rect">
            <a:avLst/>
          </a:prstGeom>
        </p:spPr>
        <p:txBody>
          <a:bodyPr wrap="square" lIns="0" tIns="0" rIns="0" bIns="0">
            <a:normAutofit/>
          </a:bodyPr>
          <a:lstStyle/>
          <a:p>
            <a:pPr>
              <a:lnSpc>
                <a:spcPct val="120000"/>
              </a:lnSpc>
            </a:pPr>
            <a:endParaRPr lang="en-US" altLang="zh-CN"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20000"/>
              </a:lnSpc>
            </a:pP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自我教育的基本构成分为</a:t>
            </a:r>
            <a:r>
              <a:rPr lang="zh-CN" altLang="en-US" sz="1300" b="1"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正确认识自我</a:t>
            </a: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a:t>
            </a:r>
            <a:r>
              <a:rPr lang="zh-CN" altLang="en-US" sz="1300" b="1"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积极悦纳自我</a:t>
            </a: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和</a:t>
            </a:r>
            <a:r>
              <a:rPr lang="zh-CN" altLang="en-US" sz="1300" b="1"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主动调控自我</a:t>
            </a: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三个部分，自我教育能力是大学生心理健康水平发展的源泉和动力。</a:t>
            </a:r>
            <a:endParaRPr lang="en-US" altLang="zh-CN"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20000"/>
              </a:lnSpc>
            </a:pPr>
            <a:endParaRPr lang="en-US" altLang="zh-CN"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20000"/>
              </a:lnSpc>
            </a:pP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大学生应该树立社会主义核心价值观，以社会主义核心价值观引导自我，促进人格的完善。</a:t>
            </a:r>
          </a:p>
        </p:txBody>
      </p:sp>
      <p:sp>
        <p:nvSpPr>
          <p:cNvPr id="31" name="Title 1">
            <a:extLst>
              <a:ext uri="{FF2B5EF4-FFF2-40B4-BE49-F238E27FC236}">
                <a16:creationId xmlns:a16="http://schemas.microsoft.com/office/drawing/2014/main" xmlns="" id="{AA2D7A41-C94F-4417-8205-B3F881CFA2D8}"/>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0257CA13-972F-4A1D-AE9B-CF562029290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三、大学生心理健康教育的途径</a:t>
            </a:r>
          </a:p>
        </p:txBody>
      </p:sp>
      <p:cxnSp>
        <p:nvCxnSpPr>
          <p:cNvPr id="27" name="直接连接符 26">
            <a:extLst>
              <a:ext uri="{FF2B5EF4-FFF2-40B4-BE49-F238E27FC236}">
                <a16:creationId xmlns:a16="http://schemas.microsoft.com/office/drawing/2014/main" xmlns="" id="{193DCB3C-C9A6-45DD-8748-351C30111B13}"/>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80B91E3E-D7A9-43A3-B46B-72B99BBE12B5}"/>
              </a:ext>
            </a:extLst>
          </p:cNvPr>
          <p:cNvCxnSpPr>
            <a:cxnSpLocks/>
          </p:cNvCxnSpPr>
          <p:nvPr/>
        </p:nvCxnSpPr>
        <p:spPr>
          <a:xfrm flipH="1">
            <a:off x="611560" y="1153972"/>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等腰三角形 34">
            <a:extLst>
              <a:ext uri="{FF2B5EF4-FFF2-40B4-BE49-F238E27FC236}">
                <a16:creationId xmlns:a16="http://schemas.microsoft.com/office/drawing/2014/main" xmlns="" id="{937A563E-BEC7-45D6-9BFC-A6B0BD45106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等腰三角形 35">
            <a:extLst>
              <a:ext uri="{FF2B5EF4-FFF2-40B4-BE49-F238E27FC236}">
                <a16:creationId xmlns:a16="http://schemas.microsoft.com/office/drawing/2014/main" xmlns="" id="{3650B734-F2FC-4FAB-86F6-CFEFF697BDA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4">
            <a:extLst>
              <a:ext uri="{FF2B5EF4-FFF2-40B4-BE49-F238E27FC236}">
                <a16:creationId xmlns:a16="http://schemas.microsoft.com/office/drawing/2014/main" xmlns="" id="{334C2DCC-D1FA-4EE2-B426-2E9751B39C11}"/>
              </a:ext>
            </a:extLst>
          </p:cNvPr>
          <p:cNvSpPr/>
          <p:nvPr/>
        </p:nvSpPr>
        <p:spPr>
          <a:xfrm>
            <a:off x="2934276" y="1628936"/>
            <a:ext cx="3293908"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grpSp>
        <p:nvGrpSpPr>
          <p:cNvPr id="3" name="组合 2">
            <a:extLst>
              <a:ext uri="{FF2B5EF4-FFF2-40B4-BE49-F238E27FC236}">
                <a16:creationId xmlns:a16="http://schemas.microsoft.com/office/drawing/2014/main" xmlns="" id="{6C52D065-A1C8-49B8-96B8-B6DCD74E7A07}"/>
              </a:ext>
            </a:extLst>
          </p:cNvPr>
          <p:cNvGrpSpPr/>
          <p:nvPr/>
        </p:nvGrpSpPr>
        <p:grpSpPr>
          <a:xfrm>
            <a:off x="2440232" y="1481935"/>
            <a:ext cx="1008112" cy="1008112"/>
            <a:chOff x="1331640" y="1707654"/>
            <a:chExt cx="535041" cy="535041"/>
          </a:xfrm>
        </p:grpSpPr>
        <p:sp>
          <p:nvSpPr>
            <p:cNvPr id="26" name="椭圆 25">
              <a:extLst>
                <a:ext uri="{FF2B5EF4-FFF2-40B4-BE49-F238E27FC236}">
                  <a16:creationId xmlns:a16="http://schemas.microsoft.com/office/drawing/2014/main" xmlns="" id="{03C7E78B-1A0C-438C-BDE4-2ABDC463B418}"/>
                </a:ext>
              </a:extLst>
            </p:cNvPr>
            <p:cNvSpPr/>
            <p:nvPr/>
          </p:nvSpPr>
          <p:spPr>
            <a:xfrm>
              <a:off x="1331640" y="1707654"/>
              <a:ext cx="535041" cy="535041"/>
            </a:xfrm>
            <a:prstGeom prst="ellipse">
              <a:avLst/>
            </a:prstGeom>
            <a:solidFill>
              <a:schemeClr val="accent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任意多边形: 形状 39">
              <a:extLst>
                <a:ext uri="{FF2B5EF4-FFF2-40B4-BE49-F238E27FC236}">
                  <a16:creationId xmlns:a16="http://schemas.microsoft.com/office/drawing/2014/main" xmlns="" id="{81214504-6A59-44F2-B4B5-6F9A137401DB}"/>
                </a:ext>
              </a:extLst>
            </p:cNvPr>
            <p:cNvSpPr>
              <a:spLocks/>
            </p:cNvSpPr>
            <p:nvPr/>
          </p:nvSpPr>
          <p:spPr bwMode="auto">
            <a:xfrm>
              <a:off x="1500873" y="1882440"/>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w="28575">
              <a:solidFill>
                <a:schemeClr val="bg1"/>
              </a:solid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xmlns="" id="{2FFBF4E8-803A-4828-8AFA-8B50F0F0DD69}"/>
              </a:ext>
            </a:extLst>
          </p:cNvPr>
          <p:cNvSpPr/>
          <p:nvPr/>
        </p:nvSpPr>
        <p:spPr>
          <a:xfrm>
            <a:off x="3432360" y="1851670"/>
            <a:ext cx="2706272" cy="261341"/>
          </a:xfrm>
          <a:prstGeom prst="rect">
            <a:avLst/>
          </a:prstGeom>
        </p:spPr>
        <p:txBody>
          <a:bodyPr wrap="none" lIns="144000" tIns="0" rIns="144000" bIns="0">
            <a:norm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培养大学生自我教育的能力</a:t>
            </a:r>
          </a:p>
        </p:txBody>
      </p:sp>
    </p:spTree>
    <p:extLst>
      <p:ext uri="{BB962C8B-B14F-4D97-AF65-F5344CB8AC3E}">
        <p14:creationId xmlns:p14="http://schemas.microsoft.com/office/powerpoint/2010/main" val="42894798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xmlns="" id="{AA2D7A41-C94F-4417-8205-B3F881CFA2D8}"/>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0257CA13-972F-4A1D-AE9B-CF562029290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三、大学生心理健康教育的途径</a:t>
            </a:r>
          </a:p>
        </p:txBody>
      </p:sp>
      <p:cxnSp>
        <p:nvCxnSpPr>
          <p:cNvPr id="27" name="直接连接符 26">
            <a:extLst>
              <a:ext uri="{FF2B5EF4-FFF2-40B4-BE49-F238E27FC236}">
                <a16:creationId xmlns:a16="http://schemas.microsoft.com/office/drawing/2014/main" xmlns="" id="{193DCB3C-C9A6-45DD-8748-351C30111B13}"/>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80B91E3E-D7A9-43A3-B46B-72B99BBE12B5}"/>
              </a:ext>
            </a:extLst>
          </p:cNvPr>
          <p:cNvCxnSpPr>
            <a:cxnSpLocks/>
          </p:cNvCxnSpPr>
          <p:nvPr/>
        </p:nvCxnSpPr>
        <p:spPr>
          <a:xfrm flipH="1">
            <a:off x="611560" y="1153972"/>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等腰三角形 34">
            <a:extLst>
              <a:ext uri="{FF2B5EF4-FFF2-40B4-BE49-F238E27FC236}">
                <a16:creationId xmlns:a16="http://schemas.microsoft.com/office/drawing/2014/main" xmlns="" id="{937A563E-BEC7-45D6-9BFC-A6B0BD45106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等腰三角形 35">
            <a:extLst>
              <a:ext uri="{FF2B5EF4-FFF2-40B4-BE49-F238E27FC236}">
                <a16:creationId xmlns:a16="http://schemas.microsoft.com/office/drawing/2014/main" xmlns="" id="{3650B734-F2FC-4FAB-86F6-CFEFF697BDA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4">
            <a:extLst>
              <a:ext uri="{FF2B5EF4-FFF2-40B4-BE49-F238E27FC236}">
                <a16:creationId xmlns:a16="http://schemas.microsoft.com/office/drawing/2014/main" xmlns="" id="{334C2DCC-D1FA-4EE2-B426-2E9751B39C11}"/>
              </a:ext>
            </a:extLst>
          </p:cNvPr>
          <p:cNvSpPr/>
          <p:nvPr/>
        </p:nvSpPr>
        <p:spPr>
          <a:xfrm>
            <a:off x="2934276" y="1628936"/>
            <a:ext cx="2501820"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grpSp>
        <p:nvGrpSpPr>
          <p:cNvPr id="3" name="组合 2">
            <a:extLst>
              <a:ext uri="{FF2B5EF4-FFF2-40B4-BE49-F238E27FC236}">
                <a16:creationId xmlns:a16="http://schemas.microsoft.com/office/drawing/2014/main" xmlns="" id="{6C52D065-A1C8-49B8-96B8-B6DCD74E7A07}"/>
              </a:ext>
            </a:extLst>
          </p:cNvPr>
          <p:cNvGrpSpPr/>
          <p:nvPr/>
        </p:nvGrpSpPr>
        <p:grpSpPr>
          <a:xfrm>
            <a:off x="2440232" y="1481935"/>
            <a:ext cx="1008112" cy="1008112"/>
            <a:chOff x="1331640" y="1707654"/>
            <a:chExt cx="535041" cy="535041"/>
          </a:xfrm>
          <a:solidFill>
            <a:srgbClr val="F8A724"/>
          </a:solidFill>
        </p:grpSpPr>
        <p:sp>
          <p:nvSpPr>
            <p:cNvPr id="26" name="椭圆 25">
              <a:extLst>
                <a:ext uri="{FF2B5EF4-FFF2-40B4-BE49-F238E27FC236}">
                  <a16:creationId xmlns:a16="http://schemas.microsoft.com/office/drawing/2014/main" xmlns="" id="{03C7E78B-1A0C-438C-BDE4-2ABDC463B418}"/>
                </a:ext>
              </a:extLst>
            </p:cNvPr>
            <p:cNvSpPr/>
            <p:nvPr/>
          </p:nvSpPr>
          <p:spPr>
            <a:xfrm>
              <a:off x="1331640" y="1707654"/>
              <a:ext cx="535041" cy="535041"/>
            </a:xfrm>
            <a:prstGeom prst="ellipse">
              <a:avLst/>
            </a:prstGeom>
            <a:grp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任意多边形: 形状 39">
              <a:extLst>
                <a:ext uri="{FF2B5EF4-FFF2-40B4-BE49-F238E27FC236}">
                  <a16:creationId xmlns:a16="http://schemas.microsoft.com/office/drawing/2014/main" xmlns="" id="{81214504-6A59-44F2-B4B5-6F9A137401DB}"/>
                </a:ext>
              </a:extLst>
            </p:cNvPr>
            <p:cNvSpPr>
              <a:spLocks/>
            </p:cNvSpPr>
            <p:nvPr/>
          </p:nvSpPr>
          <p:spPr bwMode="auto">
            <a:xfrm>
              <a:off x="1500873" y="1882440"/>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grpFill/>
            <a:ln w="28575">
              <a:solidFill>
                <a:schemeClr val="bg1"/>
              </a:solid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 name="矩形 1">
            <a:extLst>
              <a:ext uri="{FF2B5EF4-FFF2-40B4-BE49-F238E27FC236}">
                <a16:creationId xmlns:a16="http://schemas.microsoft.com/office/drawing/2014/main" xmlns="" id="{5B8234BF-517D-4CF5-A9A7-4077F93DFE64}"/>
              </a:ext>
            </a:extLst>
          </p:cNvPr>
          <p:cNvSpPr/>
          <p:nvPr/>
        </p:nvSpPr>
        <p:spPr>
          <a:xfrm>
            <a:off x="3623521" y="1856752"/>
            <a:ext cx="1188192" cy="184666"/>
          </a:xfrm>
          <a:prstGeom prst="rect">
            <a:avLst/>
          </a:prstGeom>
        </p:spPr>
        <p:txBody>
          <a:bodyPr wrap="none" lIns="144000" tIns="0" rIns="144000" bIns="0">
            <a:noAutofit/>
          </a:bodyPr>
          <a:lstStyle/>
          <a:p>
            <a:pPr algn="ctr"/>
            <a:r>
              <a:rPr lang="zh-CN" altLang="en-US" sz="16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 注重家庭教育</a:t>
            </a:r>
          </a:p>
        </p:txBody>
      </p:sp>
      <p:sp>
        <p:nvSpPr>
          <p:cNvPr id="5" name="矩形 4">
            <a:extLst>
              <a:ext uri="{FF2B5EF4-FFF2-40B4-BE49-F238E27FC236}">
                <a16:creationId xmlns:a16="http://schemas.microsoft.com/office/drawing/2014/main" xmlns="" id="{BCA89B71-4942-424A-B24A-C2CD21B7B233}"/>
              </a:ext>
            </a:extLst>
          </p:cNvPr>
          <p:cNvSpPr/>
          <p:nvPr/>
        </p:nvSpPr>
        <p:spPr>
          <a:xfrm>
            <a:off x="1907704" y="2599657"/>
            <a:ext cx="4608512" cy="836189"/>
          </a:xfrm>
          <a:prstGeom prst="rect">
            <a:avLst/>
          </a:prstGeom>
        </p:spPr>
        <p:txBody>
          <a:bodyPr wrap="square" lIns="0" tIns="0" rIns="0" bIns="0">
            <a:normAutofit/>
          </a:bodyPr>
          <a:lstStyle/>
          <a:p>
            <a:pPr>
              <a:lnSpc>
                <a:spcPts val="2000"/>
              </a:lnSpc>
            </a:pP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家庭是大学生生活的第一场所，家庭教养方式、家庭结构、榜样示范作用等对大学生心理健康的影响是直接的。</a:t>
            </a:r>
          </a:p>
        </p:txBody>
      </p:sp>
    </p:spTree>
    <p:extLst>
      <p:ext uri="{BB962C8B-B14F-4D97-AF65-F5344CB8AC3E}">
        <p14:creationId xmlns:p14="http://schemas.microsoft.com/office/powerpoint/2010/main" val="36537995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a:extLst>
              <a:ext uri="{FF2B5EF4-FFF2-40B4-BE49-F238E27FC236}">
                <a16:creationId xmlns:a16="http://schemas.microsoft.com/office/drawing/2014/main" xmlns="" id="{08222E2E-E20D-4E2C-8D22-FECA7A24539F}"/>
              </a:ext>
            </a:extLst>
          </p:cNvPr>
          <p:cNvSpPr>
            <a:spLocks/>
          </p:cNvSpPr>
          <p:nvPr/>
        </p:nvSpPr>
        <p:spPr bwMode="auto">
          <a:xfrm>
            <a:off x="727845" y="1090217"/>
            <a:ext cx="2259979" cy="2492281"/>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35" name="组合 34">
            <a:extLst>
              <a:ext uri="{FF2B5EF4-FFF2-40B4-BE49-F238E27FC236}">
                <a16:creationId xmlns:a16="http://schemas.microsoft.com/office/drawing/2014/main" xmlns="" id="{177C4F98-C8F8-437F-8091-C32E029AF883}"/>
              </a:ext>
            </a:extLst>
          </p:cNvPr>
          <p:cNvGrpSpPr/>
          <p:nvPr/>
        </p:nvGrpSpPr>
        <p:grpSpPr>
          <a:xfrm>
            <a:off x="313508" y="2547951"/>
            <a:ext cx="894245" cy="982724"/>
            <a:chOff x="959665" y="1964065"/>
            <a:chExt cx="828675" cy="935038"/>
          </a:xfrm>
        </p:grpSpPr>
        <p:sp>
          <p:nvSpPr>
            <p:cNvPr id="36" name="Freeform 8">
              <a:extLst>
                <a:ext uri="{FF2B5EF4-FFF2-40B4-BE49-F238E27FC236}">
                  <a16:creationId xmlns:a16="http://schemas.microsoft.com/office/drawing/2014/main" xmlns="" id="{EFF91F4E-1709-47C0-9BF0-C1536FCACCF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7" name="Freeform 9">
              <a:extLst>
                <a:ext uri="{FF2B5EF4-FFF2-40B4-BE49-F238E27FC236}">
                  <a16:creationId xmlns:a16="http://schemas.microsoft.com/office/drawing/2014/main" xmlns="" id="{12C7E282-70A9-4FA4-94FF-89ADB34BB8CA}"/>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8" name="Freeform 10">
              <a:extLst>
                <a:ext uri="{FF2B5EF4-FFF2-40B4-BE49-F238E27FC236}">
                  <a16:creationId xmlns:a16="http://schemas.microsoft.com/office/drawing/2014/main" xmlns="" id="{D45F5D39-5172-4619-AA4C-B412ACBD6F64}"/>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9" name="Freeform 11">
              <a:extLst>
                <a:ext uri="{FF2B5EF4-FFF2-40B4-BE49-F238E27FC236}">
                  <a16:creationId xmlns:a16="http://schemas.microsoft.com/office/drawing/2014/main" xmlns="" id="{DE2FE441-C2D2-4D40-92E8-4BAB7CFECB21}"/>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4" name="TextBox 37">
            <a:extLst>
              <a:ext uri="{FF2B5EF4-FFF2-40B4-BE49-F238E27FC236}">
                <a16:creationId xmlns:a16="http://schemas.microsoft.com/office/drawing/2014/main" xmlns="" id="{DF2DB94C-29D7-4136-84C1-F2266AB0A078}"/>
              </a:ext>
            </a:extLst>
          </p:cNvPr>
          <p:cNvSpPr txBox="1"/>
          <p:nvPr/>
        </p:nvSpPr>
        <p:spPr>
          <a:xfrm>
            <a:off x="3453724" y="586128"/>
            <a:ext cx="1208286" cy="182148"/>
          </a:xfrm>
          <a:prstGeom prst="rect">
            <a:avLst/>
          </a:prstGeom>
          <a:noFill/>
        </p:spPr>
        <p:txBody>
          <a:bodyPr wrap="none" lIns="0" tIns="0" rIns="0" bIns="0" anchor="b" anchorCtr="0">
            <a:noAutofit/>
          </a:bodyPr>
          <a:lstStyle/>
          <a:p>
            <a:r>
              <a:rPr lang="zh-CN" altLang="en-US" sz="1400" b="1" dirty="0">
                <a:solidFill>
                  <a:schemeClr val="accent1">
                    <a:lumMod val="100000"/>
                  </a:schemeClr>
                </a:solidFill>
                <a:latin typeface="+mj-ea"/>
                <a:ea typeface="+mj-ea"/>
                <a:cs typeface="+mn-ea"/>
                <a:sym typeface="inpin heiti" panose="00000500000000000000" pitchFamily="2" charset="-122"/>
              </a:rPr>
              <a:t>第八章  人际关系与心理健康</a:t>
            </a:r>
          </a:p>
        </p:txBody>
      </p:sp>
      <p:grpSp>
        <p:nvGrpSpPr>
          <p:cNvPr id="5" name="Group 27">
            <a:extLst>
              <a:ext uri="{FF2B5EF4-FFF2-40B4-BE49-F238E27FC236}">
                <a16:creationId xmlns:a16="http://schemas.microsoft.com/office/drawing/2014/main" xmlns="" id="{A99246E6-107D-416A-B8CC-38596CCFAE9E}"/>
              </a:ext>
            </a:extLst>
          </p:cNvPr>
          <p:cNvGrpSpPr/>
          <p:nvPr/>
        </p:nvGrpSpPr>
        <p:grpSpPr>
          <a:xfrm>
            <a:off x="1137421" y="2104415"/>
            <a:ext cx="1049027" cy="673785"/>
            <a:chOff x="909706" y="699459"/>
            <a:chExt cx="1296144" cy="854786"/>
          </a:xfrm>
        </p:grpSpPr>
        <p:sp>
          <p:nvSpPr>
            <p:cNvPr id="26" name="TextBox 25">
              <a:extLst>
                <a:ext uri="{FF2B5EF4-FFF2-40B4-BE49-F238E27FC236}">
                  <a16:creationId xmlns:a16="http://schemas.microsoft.com/office/drawing/2014/main" xmlns="" id="{A8D1214B-295F-4AA8-AC8C-567206478FDA}"/>
                </a:ext>
              </a:extLst>
            </p:cNvPr>
            <p:cNvSpPr txBox="1"/>
            <p:nvPr/>
          </p:nvSpPr>
          <p:spPr>
            <a:xfrm>
              <a:off x="909706" y="1315012"/>
              <a:ext cx="1296144" cy="239233"/>
            </a:xfrm>
            <a:prstGeom prst="rect">
              <a:avLst/>
            </a:prstGeom>
            <a:noFill/>
          </p:spPr>
          <p:txBody>
            <a:bodyPr wrap="square" lIns="72000" tIns="0" rIns="72000" bIns="0" anchor="ctr" anchorCtr="1">
              <a:normAutofit fontScale="92500" lnSpcReduction="10000"/>
            </a:bodyPr>
            <a:lstStyle/>
            <a:p>
              <a:pPr algn="ctr"/>
              <a:r>
                <a:rPr lang="en-US" altLang="zh-CN" sz="14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CONTENTS</a:t>
              </a:r>
            </a:p>
          </p:txBody>
        </p:sp>
        <p:sp>
          <p:nvSpPr>
            <p:cNvPr id="27" name="TextBox 26">
              <a:extLst>
                <a:ext uri="{FF2B5EF4-FFF2-40B4-BE49-F238E27FC236}">
                  <a16:creationId xmlns:a16="http://schemas.microsoft.com/office/drawing/2014/main" xmlns="" id="{37D71ED8-A0BA-43B6-BCB3-D853FAA7EEA2}"/>
                </a:ext>
              </a:extLst>
            </p:cNvPr>
            <p:cNvSpPr txBox="1"/>
            <p:nvPr/>
          </p:nvSpPr>
          <p:spPr>
            <a:xfrm>
              <a:off x="909706" y="699459"/>
              <a:ext cx="1296144" cy="615553"/>
            </a:xfrm>
            <a:prstGeom prst="rect">
              <a:avLst/>
            </a:prstGeom>
            <a:noFill/>
          </p:spPr>
          <p:txBody>
            <a:bodyPr wrap="square" lIns="0" tIns="0" rIns="0" bIns="0" anchor="ctr" anchorCtr="1">
              <a:normAutofit fontScale="92500" lnSpcReduction="20000"/>
            </a:bodyPr>
            <a:lstStyle/>
            <a:p>
              <a:pPr algn="ctr"/>
              <a:r>
                <a:rPr lang="zh-CN" altLang="en-US" sz="4000" b="1" dirty="0">
                  <a:solidFill>
                    <a:schemeClr val="bg1"/>
                  </a:solidFill>
                  <a:latin typeface="+mj-ea"/>
                  <a:ea typeface="+mj-ea"/>
                  <a:cs typeface="+mn-ea"/>
                  <a:sym typeface="inpin heiti" panose="00000500000000000000" pitchFamily="2" charset="-122"/>
                </a:rPr>
                <a:t>目录</a:t>
              </a:r>
            </a:p>
          </p:txBody>
        </p:sp>
      </p:grpSp>
      <p:sp>
        <p:nvSpPr>
          <p:cNvPr id="41" name="TextBox 37">
            <a:extLst>
              <a:ext uri="{FF2B5EF4-FFF2-40B4-BE49-F238E27FC236}">
                <a16:creationId xmlns:a16="http://schemas.microsoft.com/office/drawing/2014/main" xmlns="" id="{DF2DB94C-29D7-4136-84C1-F2266AB0A078}"/>
              </a:ext>
            </a:extLst>
          </p:cNvPr>
          <p:cNvSpPr txBox="1"/>
          <p:nvPr/>
        </p:nvSpPr>
        <p:spPr>
          <a:xfrm>
            <a:off x="3453724" y="1203598"/>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第九章  恋爱与心理健康</a:t>
            </a:r>
          </a:p>
        </p:txBody>
      </p:sp>
      <p:sp>
        <p:nvSpPr>
          <p:cNvPr id="42" name="TextBox 38">
            <a:extLst>
              <a:ext uri="{FF2B5EF4-FFF2-40B4-BE49-F238E27FC236}">
                <a16:creationId xmlns:a16="http://schemas.microsoft.com/office/drawing/2014/main" xmlns="" id="{CB43C518-D6F3-451E-B2B5-4FFE82E78934}"/>
              </a:ext>
            </a:extLst>
          </p:cNvPr>
          <p:cNvSpPr txBox="1">
            <a:spLocks/>
          </p:cNvSpPr>
          <p:nvPr/>
        </p:nvSpPr>
        <p:spPr>
          <a:xfrm>
            <a:off x="3453724" y="1349510"/>
            <a:ext cx="4808266" cy="28613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大学生恋爱的一般问题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大学生的恋爱与心理健康的关系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大学生恋爱心理健康教育对策</a:t>
            </a:r>
          </a:p>
        </p:txBody>
      </p:sp>
      <p:sp>
        <p:nvSpPr>
          <p:cNvPr id="44" name="TextBox 37">
            <a:extLst>
              <a:ext uri="{FF2B5EF4-FFF2-40B4-BE49-F238E27FC236}">
                <a16:creationId xmlns:a16="http://schemas.microsoft.com/office/drawing/2014/main" xmlns="" id="{DF2DB94C-29D7-4136-84C1-F2266AB0A078}"/>
              </a:ext>
            </a:extLst>
          </p:cNvPr>
          <p:cNvSpPr txBox="1"/>
          <p:nvPr/>
        </p:nvSpPr>
        <p:spPr>
          <a:xfrm>
            <a:off x="3454143" y="1833454"/>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第十章  性与心理健康</a:t>
            </a:r>
          </a:p>
        </p:txBody>
      </p:sp>
      <p:sp>
        <p:nvSpPr>
          <p:cNvPr id="45" name="TextBox 38">
            <a:extLst>
              <a:ext uri="{FF2B5EF4-FFF2-40B4-BE49-F238E27FC236}">
                <a16:creationId xmlns:a16="http://schemas.microsoft.com/office/drawing/2014/main" xmlns="" id="{CB43C518-D6F3-451E-B2B5-4FFE82E78934}"/>
              </a:ext>
            </a:extLst>
          </p:cNvPr>
          <p:cNvSpPr txBox="1">
            <a:spLocks/>
          </p:cNvSpPr>
          <p:nvPr/>
        </p:nvSpPr>
        <p:spPr>
          <a:xfrm>
            <a:off x="3454143" y="1995686"/>
            <a:ext cx="4448227" cy="23402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大学生性的一般问题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大学生的性与心理健康的关系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大学生性心理健康教育对策</a:t>
            </a:r>
          </a:p>
        </p:txBody>
      </p:sp>
      <p:sp>
        <p:nvSpPr>
          <p:cNvPr id="23" name="Oval 28">
            <a:extLst>
              <a:ext uri="{FF2B5EF4-FFF2-40B4-BE49-F238E27FC236}">
                <a16:creationId xmlns:a16="http://schemas.microsoft.com/office/drawing/2014/main" xmlns="" id="{AD9A5DCB-49AA-4445-9202-A02A0CA6B0D5}"/>
              </a:ext>
            </a:extLst>
          </p:cNvPr>
          <p:cNvSpPr/>
          <p:nvPr/>
        </p:nvSpPr>
        <p:spPr bwMode="auto">
          <a:xfrm>
            <a:off x="2987824" y="586128"/>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8</a:t>
            </a:r>
          </a:p>
        </p:txBody>
      </p:sp>
      <p:sp>
        <p:nvSpPr>
          <p:cNvPr id="25" name="TextBox 38">
            <a:extLst>
              <a:ext uri="{FF2B5EF4-FFF2-40B4-BE49-F238E27FC236}">
                <a16:creationId xmlns:a16="http://schemas.microsoft.com/office/drawing/2014/main" xmlns="" id="{CB43C518-D6F3-451E-B2B5-4FFE82E78934}"/>
              </a:ext>
            </a:extLst>
          </p:cNvPr>
          <p:cNvSpPr txBox="1">
            <a:spLocks/>
          </p:cNvSpPr>
          <p:nvPr/>
        </p:nvSpPr>
        <p:spPr>
          <a:xfrm>
            <a:off x="3489130" y="700606"/>
            <a:ext cx="5654870" cy="35897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大学生人际关系的一般问题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大学生的人际关系与心理健康的关系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大学生人际关系心理健康教育对策</a:t>
            </a:r>
          </a:p>
        </p:txBody>
      </p:sp>
      <p:sp>
        <p:nvSpPr>
          <p:cNvPr id="29" name="Oval 28">
            <a:extLst>
              <a:ext uri="{FF2B5EF4-FFF2-40B4-BE49-F238E27FC236}">
                <a16:creationId xmlns:a16="http://schemas.microsoft.com/office/drawing/2014/main" xmlns="" id="{AD9A5DCB-49AA-4445-9202-A02A0CA6B0D5}"/>
              </a:ext>
            </a:extLst>
          </p:cNvPr>
          <p:cNvSpPr/>
          <p:nvPr/>
        </p:nvSpPr>
        <p:spPr bwMode="auto">
          <a:xfrm>
            <a:off x="3008732" y="1183700"/>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9</a:t>
            </a:r>
          </a:p>
        </p:txBody>
      </p:sp>
      <p:sp>
        <p:nvSpPr>
          <p:cNvPr id="30" name="Oval 28">
            <a:extLst>
              <a:ext uri="{FF2B5EF4-FFF2-40B4-BE49-F238E27FC236}">
                <a16:creationId xmlns:a16="http://schemas.microsoft.com/office/drawing/2014/main" xmlns="" id="{AD9A5DCB-49AA-4445-9202-A02A0CA6B0D5}"/>
              </a:ext>
            </a:extLst>
          </p:cNvPr>
          <p:cNvSpPr/>
          <p:nvPr/>
        </p:nvSpPr>
        <p:spPr bwMode="auto">
          <a:xfrm>
            <a:off x="3012058" y="1779662"/>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10</a:t>
            </a:r>
          </a:p>
        </p:txBody>
      </p:sp>
      <p:sp>
        <p:nvSpPr>
          <p:cNvPr id="31" name="TextBox 37">
            <a:extLst>
              <a:ext uri="{FF2B5EF4-FFF2-40B4-BE49-F238E27FC236}">
                <a16:creationId xmlns:a16="http://schemas.microsoft.com/office/drawing/2014/main" xmlns="" id="{DF2DB94C-29D7-4136-84C1-F2266AB0A078}"/>
              </a:ext>
            </a:extLst>
          </p:cNvPr>
          <p:cNvSpPr txBox="1"/>
          <p:nvPr/>
        </p:nvSpPr>
        <p:spPr>
          <a:xfrm>
            <a:off x="3447912" y="2375624"/>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第十一章  社团活动与心理健康</a:t>
            </a:r>
          </a:p>
        </p:txBody>
      </p:sp>
      <p:sp>
        <p:nvSpPr>
          <p:cNvPr id="32" name="Oval 28">
            <a:extLst>
              <a:ext uri="{FF2B5EF4-FFF2-40B4-BE49-F238E27FC236}">
                <a16:creationId xmlns:a16="http://schemas.microsoft.com/office/drawing/2014/main" xmlns="" id="{AD9A5DCB-49AA-4445-9202-A02A0CA6B0D5}"/>
              </a:ext>
            </a:extLst>
          </p:cNvPr>
          <p:cNvSpPr/>
          <p:nvPr/>
        </p:nvSpPr>
        <p:spPr bwMode="auto">
          <a:xfrm>
            <a:off x="3008732" y="2355726"/>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11</a:t>
            </a:r>
          </a:p>
        </p:txBody>
      </p:sp>
      <p:sp>
        <p:nvSpPr>
          <p:cNvPr id="33" name="TextBox 38">
            <a:extLst>
              <a:ext uri="{FF2B5EF4-FFF2-40B4-BE49-F238E27FC236}">
                <a16:creationId xmlns:a16="http://schemas.microsoft.com/office/drawing/2014/main" xmlns="" id="{CB43C518-D6F3-451E-B2B5-4FFE82E78934}"/>
              </a:ext>
            </a:extLst>
          </p:cNvPr>
          <p:cNvSpPr txBox="1">
            <a:spLocks/>
          </p:cNvSpPr>
          <p:nvPr/>
        </p:nvSpPr>
        <p:spPr>
          <a:xfrm>
            <a:off x="3454143" y="2499742"/>
            <a:ext cx="5689857"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大学生社团活动的一般问题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大学生社团活动与心理健康的关系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大学生参与社团活动需要注意的问题</a:t>
            </a:r>
          </a:p>
        </p:txBody>
      </p:sp>
      <p:sp>
        <p:nvSpPr>
          <p:cNvPr id="50" name="TextBox 37">
            <a:extLst>
              <a:ext uri="{FF2B5EF4-FFF2-40B4-BE49-F238E27FC236}">
                <a16:creationId xmlns:a16="http://schemas.microsoft.com/office/drawing/2014/main" xmlns="" id="{DF2DB94C-29D7-4136-84C1-F2266AB0A078}"/>
              </a:ext>
            </a:extLst>
          </p:cNvPr>
          <p:cNvSpPr txBox="1"/>
          <p:nvPr/>
        </p:nvSpPr>
        <p:spPr>
          <a:xfrm>
            <a:off x="3445006" y="2951688"/>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第十二章  休闲活动与心理健康</a:t>
            </a:r>
          </a:p>
        </p:txBody>
      </p:sp>
      <p:sp>
        <p:nvSpPr>
          <p:cNvPr id="51" name="Oval 28">
            <a:extLst>
              <a:ext uri="{FF2B5EF4-FFF2-40B4-BE49-F238E27FC236}">
                <a16:creationId xmlns:a16="http://schemas.microsoft.com/office/drawing/2014/main" xmlns="" id="{AD9A5DCB-49AA-4445-9202-A02A0CA6B0D5}"/>
              </a:ext>
            </a:extLst>
          </p:cNvPr>
          <p:cNvSpPr/>
          <p:nvPr/>
        </p:nvSpPr>
        <p:spPr bwMode="auto">
          <a:xfrm>
            <a:off x="3005826" y="2931790"/>
            <a:ext cx="378042" cy="378042"/>
          </a:xfrm>
          <a:prstGeom prst="ellipse">
            <a:avLst/>
          </a:prstGeom>
          <a:solidFill>
            <a:srgbClr val="F76911"/>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12</a:t>
            </a:r>
          </a:p>
        </p:txBody>
      </p:sp>
      <p:sp>
        <p:nvSpPr>
          <p:cNvPr id="52" name="TextBox 38">
            <a:extLst>
              <a:ext uri="{FF2B5EF4-FFF2-40B4-BE49-F238E27FC236}">
                <a16:creationId xmlns:a16="http://schemas.microsoft.com/office/drawing/2014/main" xmlns="" id="{CB43C518-D6F3-451E-B2B5-4FFE82E78934}"/>
              </a:ext>
            </a:extLst>
          </p:cNvPr>
          <p:cNvSpPr txBox="1">
            <a:spLocks/>
          </p:cNvSpPr>
          <p:nvPr/>
        </p:nvSpPr>
        <p:spPr>
          <a:xfrm>
            <a:off x="3451237" y="3075806"/>
            <a:ext cx="5585259"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大学生休闲活动的一般问题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大学生的休闲活动与心理健康的关系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大学生休闲活动心理健康教育对策</a:t>
            </a:r>
          </a:p>
        </p:txBody>
      </p:sp>
      <p:sp>
        <p:nvSpPr>
          <p:cNvPr id="53" name="TextBox 37">
            <a:extLst>
              <a:ext uri="{FF2B5EF4-FFF2-40B4-BE49-F238E27FC236}">
                <a16:creationId xmlns:a16="http://schemas.microsoft.com/office/drawing/2014/main" xmlns="" id="{DF2DB94C-29D7-4136-84C1-F2266AB0A078}"/>
              </a:ext>
            </a:extLst>
          </p:cNvPr>
          <p:cNvSpPr txBox="1"/>
          <p:nvPr/>
        </p:nvSpPr>
        <p:spPr>
          <a:xfrm>
            <a:off x="3466046" y="3545240"/>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第十三章  就业与心理健康</a:t>
            </a:r>
          </a:p>
        </p:txBody>
      </p:sp>
      <p:sp>
        <p:nvSpPr>
          <p:cNvPr id="54" name="Oval 28">
            <a:extLst>
              <a:ext uri="{FF2B5EF4-FFF2-40B4-BE49-F238E27FC236}">
                <a16:creationId xmlns:a16="http://schemas.microsoft.com/office/drawing/2014/main" xmlns="" id="{AD9A5DCB-49AA-4445-9202-A02A0CA6B0D5}"/>
              </a:ext>
            </a:extLst>
          </p:cNvPr>
          <p:cNvSpPr/>
          <p:nvPr/>
        </p:nvSpPr>
        <p:spPr bwMode="auto">
          <a:xfrm>
            <a:off x="3005826" y="3525342"/>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13</a:t>
            </a:r>
          </a:p>
        </p:txBody>
      </p:sp>
      <p:sp>
        <p:nvSpPr>
          <p:cNvPr id="55" name="TextBox 38">
            <a:extLst>
              <a:ext uri="{FF2B5EF4-FFF2-40B4-BE49-F238E27FC236}">
                <a16:creationId xmlns:a16="http://schemas.microsoft.com/office/drawing/2014/main" xmlns="" id="{CB43C518-D6F3-451E-B2B5-4FFE82E78934}"/>
              </a:ext>
            </a:extLst>
          </p:cNvPr>
          <p:cNvSpPr txBox="1">
            <a:spLocks/>
          </p:cNvSpPr>
          <p:nvPr/>
        </p:nvSpPr>
        <p:spPr>
          <a:xfrm>
            <a:off x="3472277" y="3669358"/>
            <a:ext cx="5078165"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大学生就业心理的一般问题</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大学生的就业与心理健康的关系</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大学生就业心理健康教育对策</a:t>
            </a:r>
          </a:p>
        </p:txBody>
      </p:sp>
      <p:sp>
        <p:nvSpPr>
          <p:cNvPr id="56" name="TextBox 37">
            <a:extLst>
              <a:ext uri="{FF2B5EF4-FFF2-40B4-BE49-F238E27FC236}">
                <a16:creationId xmlns:a16="http://schemas.microsoft.com/office/drawing/2014/main" xmlns="" id="{DF2DB94C-29D7-4136-84C1-F2266AB0A078}"/>
              </a:ext>
            </a:extLst>
          </p:cNvPr>
          <p:cNvSpPr txBox="1"/>
          <p:nvPr/>
        </p:nvSpPr>
        <p:spPr>
          <a:xfrm>
            <a:off x="3445006" y="4103816"/>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第十四章  压力应对与幸福感</a:t>
            </a:r>
          </a:p>
        </p:txBody>
      </p:sp>
      <p:sp>
        <p:nvSpPr>
          <p:cNvPr id="57" name="Oval 28">
            <a:extLst>
              <a:ext uri="{FF2B5EF4-FFF2-40B4-BE49-F238E27FC236}">
                <a16:creationId xmlns:a16="http://schemas.microsoft.com/office/drawing/2014/main" xmlns="" id="{AD9A5DCB-49AA-4445-9202-A02A0CA6B0D5}"/>
              </a:ext>
            </a:extLst>
          </p:cNvPr>
          <p:cNvSpPr/>
          <p:nvPr/>
        </p:nvSpPr>
        <p:spPr bwMode="auto">
          <a:xfrm>
            <a:off x="3005826" y="4083918"/>
            <a:ext cx="378042" cy="378042"/>
          </a:xfrm>
          <a:prstGeom prst="ellipse">
            <a:avLst/>
          </a:prstGeom>
          <a:solidFill>
            <a:srgbClr val="F76911"/>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14</a:t>
            </a:r>
          </a:p>
        </p:txBody>
      </p:sp>
      <p:sp>
        <p:nvSpPr>
          <p:cNvPr id="58" name="TextBox 38">
            <a:extLst>
              <a:ext uri="{FF2B5EF4-FFF2-40B4-BE49-F238E27FC236}">
                <a16:creationId xmlns:a16="http://schemas.microsoft.com/office/drawing/2014/main" xmlns="" id="{CB43C518-D6F3-451E-B2B5-4FFE82E78934}"/>
              </a:ext>
            </a:extLst>
          </p:cNvPr>
          <p:cNvSpPr txBox="1">
            <a:spLocks/>
          </p:cNvSpPr>
          <p:nvPr/>
        </p:nvSpPr>
        <p:spPr>
          <a:xfrm>
            <a:off x="3445006" y="4227934"/>
            <a:ext cx="4448227" cy="361210"/>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压力与大学生的压力源</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大学生的压力应对</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大学生的应对方式与幸福感</a:t>
            </a:r>
          </a:p>
        </p:txBody>
      </p:sp>
    </p:spTree>
    <p:extLst>
      <p:ext uri="{BB962C8B-B14F-4D97-AF65-F5344CB8AC3E}">
        <p14:creationId xmlns:p14="http://schemas.microsoft.com/office/powerpoint/2010/main" val="30036188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56000">
                                          <p:cBhvr additive="base">
                                            <p:cTn id="7" dur="500" fill="hold"/>
                                            <p:tgtEl>
                                              <p:spTgt spid="34"/>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6000">
                                          <p:cBhvr additive="base">
                                            <p:cTn id="11" dur="1000" fill="hold"/>
                                            <p:tgtEl>
                                              <p:spTgt spid="35"/>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 id="{903EEEB5-1B18-486E-AED2-C4CA7529FAFA}"/>
              </a:ext>
            </a:extLst>
          </p:cNvPr>
          <p:cNvSpPr/>
          <p:nvPr/>
        </p:nvSpPr>
        <p:spPr>
          <a:xfrm>
            <a:off x="2051720" y="2358388"/>
            <a:ext cx="5328592" cy="1085258"/>
          </a:xfrm>
          <a:prstGeom prst="rect">
            <a:avLst/>
          </a:prstGeom>
        </p:spPr>
        <p:txBody>
          <a:bodyPr wrap="square" lIns="0" tIns="0" rIns="0" bIns="0">
            <a:normAutofit/>
          </a:bodyPr>
          <a:lstStyle/>
          <a:p>
            <a:pPr>
              <a:lnSpc>
                <a:spcPct val="120000"/>
              </a:lnSpc>
            </a:pPr>
            <a:endParaRPr lang="en-US" altLang="zh-CN"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ts val="2000"/>
              </a:lnSpc>
            </a:pPr>
            <a:r>
              <a:rPr lang="zh-CN" altLang="en-US" sz="13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普及心理健康知识、建立心理咨询机构、组织学生参加社会实践活动、营造良好的校园氛围、将心理健康教育渗透到教学中、建立大学生心理健康档案、加强预防干预等。</a:t>
            </a:r>
          </a:p>
        </p:txBody>
      </p:sp>
      <p:sp>
        <p:nvSpPr>
          <p:cNvPr id="31" name="Title 1">
            <a:extLst>
              <a:ext uri="{FF2B5EF4-FFF2-40B4-BE49-F238E27FC236}">
                <a16:creationId xmlns:a16="http://schemas.microsoft.com/office/drawing/2014/main" xmlns="" id="{AA2D7A41-C94F-4417-8205-B3F881CFA2D8}"/>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0257CA13-972F-4A1D-AE9B-CF562029290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三、大学生心理健康教育的途径</a:t>
            </a:r>
          </a:p>
        </p:txBody>
      </p:sp>
      <p:cxnSp>
        <p:nvCxnSpPr>
          <p:cNvPr id="27" name="直接连接符 26">
            <a:extLst>
              <a:ext uri="{FF2B5EF4-FFF2-40B4-BE49-F238E27FC236}">
                <a16:creationId xmlns:a16="http://schemas.microsoft.com/office/drawing/2014/main" xmlns="" id="{193DCB3C-C9A6-45DD-8748-351C30111B13}"/>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80B91E3E-D7A9-43A3-B46B-72B99BBE12B5}"/>
              </a:ext>
            </a:extLst>
          </p:cNvPr>
          <p:cNvCxnSpPr>
            <a:cxnSpLocks/>
          </p:cNvCxnSpPr>
          <p:nvPr/>
        </p:nvCxnSpPr>
        <p:spPr>
          <a:xfrm flipH="1">
            <a:off x="611560" y="1153972"/>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等腰三角形 34">
            <a:extLst>
              <a:ext uri="{FF2B5EF4-FFF2-40B4-BE49-F238E27FC236}">
                <a16:creationId xmlns:a16="http://schemas.microsoft.com/office/drawing/2014/main" xmlns="" id="{937A563E-BEC7-45D6-9BFC-A6B0BD45106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等腰三角形 35">
            <a:extLst>
              <a:ext uri="{FF2B5EF4-FFF2-40B4-BE49-F238E27FC236}">
                <a16:creationId xmlns:a16="http://schemas.microsoft.com/office/drawing/2014/main" xmlns="" id="{3650B734-F2FC-4FAB-86F6-CFEFF697BDA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4">
            <a:extLst>
              <a:ext uri="{FF2B5EF4-FFF2-40B4-BE49-F238E27FC236}">
                <a16:creationId xmlns:a16="http://schemas.microsoft.com/office/drawing/2014/main" xmlns="" id="{334C2DCC-D1FA-4EE2-B426-2E9751B39C11}"/>
              </a:ext>
            </a:extLst>
          </p:cNvPr>
          <p:cNvSpPr/>
          <p:nvPr/>
        </p:nvSpPr>
        <p:spPr>
          <a:xfrm>
            <a:off x="2926919" y="1625284"/>
            <a:ext cx="2653193"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grpSp>
        <p:nvGrpSpPr>
          <p:cNvPr id="3" name="组合 2">
            <a:extLst>
              <a:ext uri="{FF2B5EF4-FFF2-40B4-BE49-F238E27FC236}">
                <a16:creationId xmlns:a16="http://schemas.microsoft.com/office/drawing/2014/main" xmlns="" id="{6C52D065-A1C8-49B8-96B8-B6DCD74E7A07}"/>
              </a:ext>
            </a:extLst>
          </p:cNvPr>
          <p:cNvGrpSpPr/>
          <p:nvPr/>
        </p:nvGrpSpPr>
        <p:grpSpPr>
          <a:xfrm>
            <a:off x="2440232" y="1481935"/>
            <a:ext cx="1008112" cy="1008112"/>
            <a:chOff x="1331640" y="1707654"/>
            <a:chExt cx="535041" cy="535041"/>
          </a:xfrm>
        </p:grpSpPr>
        <p:sp>
          <p:nvSpPr>
            <p:cNvPr id="26" name="椭圆 25">
              <a:extLst>
                <a:ext uri="{FF2B5EF4-FFF2-40B4-BE49-F238E27FC236}">
                  <a16:creationId xmlns:a16="http://schemas.microsoft.com/office/drawing/2014/main" xmlns="" id="{03C7E78B-1A0C-438C-BDE4-2ABDC463B418}"/>
                </a:ext>
              </a:extLst>
            </p:cNvPr>
            <p:cNvSpPr/>
            <p:nvPr/>
          </p:nvSpPr>
          <p:spPr>
            <a:xfrm>
              <a:off x="1331640" y="1707654"/>
              <a:ext cx="535041" cy="535041"/>
            </a:xfrm>
            <a:prstGeom prst="ellipse">
              <a:avLst/>
            </a:prstGeom>
            <a:solidFill>
              <a:schemeClr val="accent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任意多边形: 形状 39">
              <a:extLst>
                <a:ext uri="{FF2B5EF4-FFF2-40B4-BE49-F238E27FC236}">
                  <a16:creationId xmlns:a16="http://schemas.microsoft.com/office/drawing/2014/main" xmlns="" id="{81214504-6A59-44F2-B4B5-6F9A137401DB}"/>
                </a:ext>
              </a:extLst>
            </p:cNvPr>
            <p:cNvSpPr>
              <a:spLocks/>
            </p:cNvSpPr>
            <p:nvPr/>
          </p:nvSpPr>
          <p:spPr bwMode="auto">
            <a:xfrm>
              <a:off x="1500873" y="1882440"/>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w="28575">
              <a:solidFill>
                <a:schemeClr val="bg1"/>
              </a:solid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8" name="矩形 27">
            <a:extLst>
              <a:ext uri="{FF2B5EF4-FFF2-40B4-BE49-F238E27FC236}">
                <a16:creationId xmlns:a16="http://schemas.microsoft.com/office/drawing/2014/main" xmlns="" id="{2FFBF4E8-803A-4828-8AFA-8B50F0F0DD69}"/>
              </a:ext>
            </a:extLst>
          </p:cNvPr>
          <p:cNvSpPr/>
          <p:nvPr/>
        </p:nvSpPr>
        <p:spPr>
          <a:xfrm>
            <a:off x="2987824" y="1851670"/>
            <a:ext cx="2706272" cy="261341"/>
          </a:xfrm>
          <a:prstGeom prst="rect">
            <a:avLst/>
          </a:prstGeom>
        </p:spPr>
        <p:txBody>
          <a:bodyPr wrap="none" lIns="144000" tIns="0" rIns="144000" bIns="0">
            <a:normAutofit/>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完善学校教育</a:t>
            </a:r>
          </a:p>
        </p:txBody>
      </p:sp>
    </p:spTree>
    <p:extLst>
      <p:ext uri="{BB962C8B-B14F-4D97-AF65-F5344CB8AC3E}">
        <p14:creationId xmlns:p14="http://schemas.microsoft.com/office/powerpoint/2010/main" val="7969389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xmlns="" id="{AA2D7A41-C94F-4417-8205-B3F881CFA2D8}"/>
              </a:ext>
            </a:extLst>
          </p:cNvPr>
          <p:cNvSpPr txBox="1">
            <a:spLocks/>
          </p:cNvSpPr>
          <p:nvPr/>
        </p:nvSpPr>
        <p:spPr>
          <a:xfrm>
            <a:off x="539552" y="331293"/>
            <a:ext cx="417646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大学生心理健康教育概要</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矩形 31">
            <a:extLst>
              <a:ext uri="{FF2B5EF4-FFF2-40B4-BE49-F238E27FC236}">
                <a16:creationId xmlns:a16="http://schemas.microsoft.com/office/drawing/2014/main" xmlns="" id="{0257CA13-972F-4A1D-AE9B-CF562029290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三、大学生心理健康教育的途径</a:t>
            </a:r>
          </a:p>
        </p:txBody>
      </p:sp>
      <p:cxnSp>
        <p:nvCxnSpPr>
          <p:cNvPr id="27" name="直接连接符 26">
            <a:extLst>
              <a:ext uri="{FF2B5EF4-FFF2-40B4-BE49-F238E27FC236}">
                <a16:creationId xmlns:a16="http://schemas.microsoft.com/office/drawing/2014/main" xmlns="" id="{193DCB3C-C9A6-45DD-8748-351C30111B13}"/>
              </a:ext>
            </a:extLst>
          </p:cNvPr>
          <p:cNvCxnSpPr>
            <a:cxnSpLocks/>
          </p:cNvCxnSpPr>
          <p:nvPr/>
        </p:nvCxnSpPr>
        <p:spPr>
          <a:xfrm>
            <a:off x="3995936" y="521032"/>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80B91E3E-D7A9-43A3-B46B-72B99BBE12B5}"/>
              </a:ext>
            </a:extLst>
          </p:cNvPr>
          <p:cNvCxnSpPr>
            <a:cxnSpLocks/>
          </p:cNvCxnSpPr>
          <p:nvPr/>
        </p:nvCxnSpPr>
        <p:spPr>
          <a:xfrm flipH="1">
            <a:off x="611560" y="1153972"/>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等腰三角形 34">
            <a:extLst>
              <a:ext uri="{FF2B5EF4-FFF2-40B4-BE49-F238E27FC236}">
                <a16:creationId xmlns:a16="http://schemas.microsoft.com/office/drawing/2014/main" xmlns="" id="{937A563E-BEC7-45D6-9BFC-A6B0BD45106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等腰三角形 35">
            <a:extLst>
              <a:ext uri="{FF2B5EF4-FFF2-40B4-BE49-F238E27FC236}">
                <a16:creationId xmlns:a16="http://schemas.microsoft.com/office/drawing/2014/main" xmlns="" id="{3650B734-F2FC-4FAB-86F6-CFEFF697BDA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4">
            <a:extLst>
              <a:ext uri="{FF2B5EF4-FFF2-40B4-BE49-F238E27FC236}">
                <a16:creationId xmlns:a16="http://schemas.microsoft.com/office/drawing/2014/main" xmlns="" id="{334C2DCC-D1FA-4EE2-B426-2E9751B39C11}"/>
              </a:ext>
            </a:extLst>
          </p:cNvPr>
          <p:cNvSpPr/>
          <p:nvPr/>
        </p:nvSpPr>
        <p:spPr>
          <a:xfrm>
            <a:off x="2987824" y="1635646"/>
            <a:ext cx="2664296" cy="71411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p>
            <a:pPr lvl="0" defTabSz="800100">
              <a:spcBef>
                <a:spcPct val="0"/>
              </a:spcBef>
              <a:spcAft>
                <a:spcPct val="0"/>
              </a:spcAft>
            </a:pPr>
            <a:endParaRPr lang="zh-CN" altLang="en-US" sz="1400" b="1" dirty="0">
              <a:solidFill>
                <a:schemeClr val="tx1"/>
              </a:solidFill>
            </a:endParaRPr>
          </a:p>
        </p:txBody>
      </p:sp>
      <p:grpSp>
        <p:nvGrpSpPr>
          <p:cNvPr id="3" name="组合 2">
            <a:extLst>
              <a:ext uri="{FF2B5EF4-FFF2-40B4-BE49-F238E27FC236}">
                <a16:creationId xmlns:a16="http://schemas.microsoft.com/office/drawing/2014/main" xmlns="" id="{6C52D065-A1C8-49B8-96B8-B6DCD74E7A07}"/>
              </a:ext>
            </a:extLst>
          </p:cNvPr>
          <p:cNvGrpSpPr/>
          <p:nvPr/>
        </p:nvGrpSpPr>
        <p:grpSpPr>
          <a:xfrm>
            <a:off x="2440232" y="1481935"/>
            <a:ext cx="1008112" cy="1008112"/>
            <a:chOff x="1331640" y="1707654"/>
            <a:chExt cx="535041" cy="535041"/>
          </a:xfrm>
          <a:solidFill>
            <a:srgbClr val="F8A724"/>
          </a:solidFill>
        </p:grpSpPr>
        <p:sp>
          <p:nvSpPr>
            <p:cNvPr id="26" name="椭圆 25">
              <a:extLst>
                <a:ext uri="{FF2B5EF4-FFF2-40B4-BE49-F238E27FC236}">
                  <a16:creationId xmlns:a16="http://schemas.microsoft.com/office/drawing/2014/main" xmlns="" id="{03C7E78B-1A0C-438C-BDE4-2ABDC463B418}"/>
                </a:ext>
              </a:extLst>
            </p:cNvPr>
            <p:cNvSpPr/>
            <p:nvPr/>
          </p:nvSpPr>
          <p:spPr>
            <a:xfrm>
              <a:off x="1331640" y="1707654"/>
              <a:ext cx="535041" cy="535041"/>
            </a:xfrm>
            <a:prstGeom prst="ellipse">
              <a:avLst/>
            </a:prstGeom>
            <a:grp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任意多边形: 形状 39">
              <a:extLst>
                <a:ext uri="{FF2B5EF4-FFF2-40B4-BE49-F238E27FC236}">
                  <a16:creationId xmlns:a16="http://schemas.microsoft.com/office/drawing/2014/main" xmlns="" id="{81214504-6A59-44F2-B4B5-6F9A137401DB}"/>
                </a:ext>
              </a:extLst>
            </p:cNvPr>
            <p:cNvSpPr>
              <a:spLocks/>
            </p:cNvSpPr>
            <p:nvPr/>
          </p:nvSpPr>
          <p:spPr bwMode="auto">
            <a:xfrm>
              <a:off x="1500873" y="1882440"/>
              <a:ext cx="196574" cy="196246"/>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grpFill/>
            <a:ln w="28575">
              <a:solidFill>
                <a:schemeClr val="bg1"/>
              </a:solid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 name="矩形 1">
            <a:extLst>
              <a:ext uri="{FF2B5EF4-FFF2-40B4-BE49-F238E27FC236}">
                <a16:creationId xmlns:a16="http://schemas.microsoft.com/office/drawing/2014/main" xmlns="" id="{5B8234BF-517D-4CF5-A9A7-4077F93DFE64}"/>
              </a:ext>
            </a:extLst>
          </p:cNvPr>
          <p:cNvSpPr/>
          <p:nvPr/>
        </p:nvSpPr>
        <p:spPr>
          <a:xfrm>
            <a:off x="3851920" y="1856752"/>
            <a:ext cx="1188192" cy="184666"/>
          </a:xfrm>
          <a:prstGeom prst="rect">
            <a:avLst/>
          </a:prstGeom>
        </p:spPr>
        <p:txBody>
          <a:bodyPr wrap="none" lIns="144000" tIns="0" rIns="144000" bIns="0">
            <a:noAutofit/>
          </a:bodyPr>
          <a:lstStyle/>
          <a:p>
            <a:pPr algn="ctr"/>
            <a:r>
              <a:rPr lang="zh-CN" altLang="en-US" sz="1600" b="1" dirty="0">
                <a:solidFill>
                  <a:schemeClr val="accent4"/>
                </a:solidFill>
                <a:latin typeface="微软雅黑" panose="020B0503020204020204" pitchFamily="34" charset="-122"/>
                <a:ea typeface="微软雅黑" panose="020B0503020204020204" pitchFamily="34" charset="-122"/>
                <a:sym typeface="inpin heiti" panose="00000500000000000000" pitchFamily="2" charset="-122"/>
              </a:rPr>
              <a:t>维护良好的社会环境</a:t>
            </a:r>
          </a:p>
        </p:txBody>
      </p:sp>
      <p:sp>
        <p:nvSpPr>
          <p:cNvPr id="5" name="矩形 4">
            <a:extLst>
              <a:ext uri="{FF2B5EF4-FFF2-40B4-BE49-F238E27FC236}">
                <a16:creationId xmlns:a16="http://schemas.microsoft.com/office/drawing/2014/main" xmlns="" id="{BCA89B71-4942-424A-B24A-C2CD21B7B233}"/>
              </a:ext>
            </a:extLst>
          </p:cNvPr>
          <p:cNvSpPr/>
          <p:nvPr/>
        </p:nvSpPr>
        <p:spPr>
          <a:xfrm>
            <a:off x="1979712" y="2643758"/>
            <a:ext cx="4968552" cy="576064"/>
          </a:xfrm>
          <a:prstGeom prst="rect">
            <a:avLst/>
          </a:prstGeom>
        </p:spPr>
        <p:txBody>
          <a:bodyPr wrap="square" lIns="0" tIns="0" rIns="0" bIns="0">
            <a:normAutofit/>
          </a:bodyPr>
          <a:lstStyle/>
          <a:p>
            <a:pPr>
              <a:lnSpc>
                <a:spcPct val="120000"/>
              </a:lnSpc>
            </a:pPr>
            <a:r>
              <a:rPr lang="zh-CN" altLang="en-US" sz="14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相关职能部门应该弘扬中国优秀文化传统，加强引导，培育自尊自信、理性平和、积极向上的健康心态。</a:t>
            </a:r>
          </a:p>
        </p:txBody>
      </p:sp>
    </p:spTree>
    <p:extLst>
      <p:ext uri="{BB962C8B-B14F-4D97-AF65-F5344CB8AC3E}">
        <p14:creationId xmlns:p14="http://schemas.microsoft.com/office/powerpoint/2010/main" val="4399846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a:extLst>
              <a:ext uri="{FF2B5EF4-FFF2-40B4-BE49-F238E27FC236}">
                <a16:creationId xmlns:a16="http://schemas.microsoft.com/office/drawing/2014/main" xmlns="" id="{08222E2E-E20D-4E2C-8D22-FECA7A24539F}"/>
              </a:ext>
            </a:extLst>
          </p:cNvPr>
          <p:cNvSpPr>
            <a:spLocks/>
          </p:cNvSpPr>
          <p:nvPr/>
        </p:nvSpPr>
        <p:spPr bwMode="auto">
          <a:xfrm>
            <a:off x="1025897" y="1090217"/>
            <a:ext cx="2259979" cy="2492281"/>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35" name="组合 34">
            <a:extLst>
              <a:ext uri="{FF2B5EF4-FFF2-40B4-BE49-F238E27FC236}">
                <a16:creationId xmlns:a16="http://schemas.microsoft.com/office/drawing/2014/main" xmlns="" id="{177C4F98-C8F8-437F-8091-C32E029AF883}"/>
              </a:ext>
            </a:extLst>
          </p:cNvPr>
          <p:cNvGrpSpPr/>
          <p:nvPr/>
        </p:nvGrpSpPr>
        <p:grpSpPr>
          <a:xfrm>
            <a:off x="611560" y="2547951"/>
            <a:ext cx="894245" cy="982724"/>
            <a:chOff x="959665" y="1964065"/>
            <a:chExt cx="828675" cy="935038"/>
          </a:xfrm>
        </p:grpSpPr>
        <p:sp>
          <p:nvSpPr>
            <p:cNvPr id="36" name="Freeform 8">
              <a:extLst>
                <a:ext uri="{FF2B5EF4-FFF2-40B4-BE49-F238E27FC236}">
                  <a16:creationId xmlns:a16="http://schemas.microsoft.com/office/drawing/2014/main" xmlns="" id="{EFF91F4E-1709-47C0-9BF0-C1536FCACCF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7" name="Freeform 9">
              <a:extLst>
                <a:ext uri="{FF2B5EF4-FFF2-40B4-BE49-F238E27FC236}">
                  <a16:creationId xmlns:a16="http://schemas.microsoft.com/office/drawing/2014/main" xmlns="" id="{12C7E282-70A9-4FA4-94FF-89ADB34BB8CA}"/>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8" name="Freeform 10">
              <a:extLst>
                <a:ext uri="{FF2B5EF4-FFF2-40B4-BE49-F238E27FC236}">
                  <a16:creationId xmlns:a16="http://schemas.microsoft.com/office/drawing/2014/main" xmlns="" id="{D45F5D39-5172-4619-AA4C-B412ACBD6F64}"/>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9" name="Freeform 11">
              <a:extLst>
                <a:ext uri="{FF2B5EF4-FFF2-40B4-BE49-F238E27FC236}">
                  <a16:creationId xmlns:a16="http://schemas.microsoft.com/office/drawing/2014/main" xmlns="" id="{DE2FE441-C2D2-4D40-92E8-4BAB7CFECB21}"/>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4" name="TextBox 37">
            <a:extLst>
              <a:ext uri="{FF2B5EF4-FFF2-40B4-BE49-F238E27FC236}">
                <a16:creationId xmlns:a16="http://schemas.microsoft.com/office/drawing/2014/main" xmlns="" id="{DF2DB94C-29D7-4136-84C1-F2266AB0A078}"/>
              </a:ext>
            </a:extLst>
          </p:cNvPr>
          <p:cNvSpPr txBox="1"/>
          <p:nvPr/>
        </p:nvSpPr>
        <p:spPr>
          <a:xfrm>
            <a:off x="4101796" y="1504230"/>
            <a:ext cx="1208286" cy="182148"/>
          </a:xfrm>
          <a:prstGeom prst="rect">
            <a:avLst/>
          </a:prstGeom>
          <a:noFill/>
        </p:spPr>
        <p:txBody>
          <a:bodyPr wrap="none" lIns="0" tIns="0" rIns="0" bIns="0" anchor="b" anchorCtr="0">
            <a:noAutofit/>
          </a:bodyPr>
          <a:lstStyle/>
          <a:p>
            <a:r>
              <a:rPr lang="zh-CN" altLang="en-US" sz="1400" b="1" dirty="0">
                <a:solidFill>
                  <a:schemeClr val="accent1">
                    <a:lumMod val="100000"/>
                  </a:schemeClr>
                </a:solidFill>
                <a:latin typeface="+mj-ea"/>
                <a:ea typeface="+mj-ea"/>
                <a:cs typeface="+mn-ea"/>
                <a:sym typeface="inpin heiti" panose="00000500000000000000" pitchFamily="2" charset="-122"/>
              </a:rPr>
              <a:t>第十五章  焦虑与调节</a:t>
            </a:r>
          </a:p>
        </p:txBody>
      </p:sp>
      <p:grpSp>
        <p:nvGrpSpPr>
          <p:cNvPr id="5" name="Group 27">
            <a:extLst>
              <a:ext uri="{FF2B5EF4-FFF2-40B4-BE49-F238E27FC236}">
                <a16:creationId xmlns:a16="http://schemas.microsoft.com/office/drawing/2014/main" xmlns="" id="{A99246E6-107D-416A-B8CC-38596CCFAE9E}"/>
              </a:ext>
            </a:extLst>
          </p:cNvPr>
          <p:cNvGrpSpPr/>
          <p:nvPr/>
        </p:nvGrpSpPr>
        <p:grpSpPr>
          <a:xfrm>
            <a:off x="1435473" y="2104415"/>
            <a:ext cx="1049027" cy="673785"/>
            <a:chOff x="909706" y="699459"/>
            <a:chExt cx="1296144" cy="854786"/>
          </a:xfrm>
        </p:grpSpPr>
        <p:sp>
          <p:nvSpPr>
            <p:cNvPr id="26" name="TextBox 25">
              <a:extLst>
                <a:ext uri="{FF2B5EF4-FFF2-40B4-BE49-F238E27FC236}">
                  <a16:creationId xmlns:a16="http://schemas.microsoft.com/office/drawing/2014/main" xmlns="" id="{A8D1214B-295F-4AA8-AC8C-567206478FDA}"/>
                </a:ext>
              </a:extLst>
            </p:cNvPr>
            <p:cNvSpPr txBox="1"/>
            <p:nvPr/>
          </p:nvSpPr>
          <p:spPr>
            <a:xfrm>
              <a:off x="909706" y="1315012"/>
              <a:ext cx="1296144" cy="239233"/>
            </a:xfrm>
            <a:prstGeom prst="rect">
              <a:avLst/>
            </a:prstGeom>
            <a:noFill/>
          </p:spPr>
          <p:txBody>
            <a:bodyPr wrap="square" lIns="72000" tIns="0" rIns="72000" bIns="0" anchor="ctr" anchorCtr="1">
              <a:normAutofit fontScale="92500" lnSpcReduction="10000"/>
            </a:bodyPr>
            <a:lstStyle/>
            <a:p>
              <a:pPr algn="ctr"/>
              <a:r>
                <a:rPr lang="en-US" altLang="zh-CN" sz="14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CONTENTS</a:t>
              </a:r>
            </a:p>
          </p:txBody>
        </p:sp>
        <p:sp>
          <p:nvSpPr>
            <p:cNvPr id="27" name="TextBox 26">
              <a:extLst>
                <a:ext uri="{FF2B5EF4-FFF2-40B4-BE49-F238E27FC236}">
                  <a16:creationId xmlns:a16="http://schemas.microsoft.com/office/drawing/2014/main" xmlns="" id="{37D71ED8-A0BA-43B6-BCB3-D853FAA7EEA2}"/>
                </a:ext>
              </a:extLst>
            </p:cNvPr>
            <p:cNvSpPr txBox="1"/>
            <p:nvPr/>
          </p:nvSpPr>
          <p:spPr>
            <a:xfrm>
              <a:off x="909706" y="699459"/>
              <a:ext cx="1296144" cy="615553"/>
            </a:xfrm>
            <a:prstGeom prst="rect">
              <a:avLst/>
            </a:prstGeom>
            <a:noFill/>
          </p:spPr>
          <p:txBody>
            <a:bodyPr wrap="square" lIns="0" tIns="0" rIns="0" bIns="0" anchor="ctr" anchorCtr="1">
              <a:normAutofit fontScale="92500" lnSpcReduction="20000"/>
            </a:bodyPr>
            <a:lstStyle/>
            <a:p>
              <a:pPr algn="ctr"/>
              <a:r>
                <a:rPr lang="zh-CN" altLang="en-US" sz="4000" b="1" dirty="0">
                  <a:solidFill>
                    <a:schemeClr val="bg1"/>
                  </a:solidFill>
                  <a:latin typeface="+mj-ea"/>
                  <a:ea typeface="+mj-ea"/>
                  <a:cs typeface="+mn-ea"/>
                  <a:sym typeface="inpin heiti" panose="00000500000000000000" pitchFamily="2" charset="-122"/>
                </a:rPr>
                <a:t>目录</a:t>
              </a:r>
            </a:p>
          </p:txBody>
        </p:sp>
      </p:grpSp>
      <p:sp>
        <p:nvSpPr>
          <p:cNvPr id="41" name="TextBox 37">
            <a:extLst>
              <a:ext uri="{FF2B5EF4-FFF2-40B4-BE49-F238E27FC236}">
                <a16:creationId xmlns:a16="http://schemas.microsoft.com/office/drawing/2014/main" xmlns="" id="{DF2DB94C-29D7-4136-84C1-F2266AB0A078}"/>
              </a:ext>
            </a:extLst>
          </p:cNvPr>
          <p:cNvSpPr txBox="1"/>
          <p:nvPr/>
        </p:nvSpPr>
        <p:spPr>
          <a:xfrm>
            <a:off x="4101796" y="2121700"/>
            <a:ext cx="2674097" cy="182148"/>
          </a:xfrm>
          <a:prstGeom prst="rect">
            <a:avLst/>
          </a:prstGeom>
          <a:noFill/>
        </p:spPr>
        <p:txBody>
          <a:bodyPr wrap="none" lIns="0" tIns="0" rIns="0" bIns="0" anchor="b" anchorCtr="0">
            <a:noAutofit/>
          </a:bodyPr>
          <a:lstStyle/>
          <a:p>
            <a:r>
              <a:rPr lang="zh-CN" altLang="en-US" sz="1400" b="1" dirty="0">
                <a:solidFill>
                  <a:srgbClr val="F8A724"/>
                </a:solidFill>
                <a:latin typeface="+mj-ea"/>
                <a:ea typeface="+mj-ea"/>
                <a:cs typeface="+mn-ea"/>
                <a:sym typeface="inpin heiti" panose="00000500000000000000" pitchFamily="2" charset="-122"/>
              </a:rPr>
              <a:t>第十六章  抑郁与调适</a:t>
            </a:r>
          </a:p>
        </p:txBody>
      </p:sp>
      <p:sp>
        <p:nvSpPr>
          <p:cNvPr id="42" name="TextBox 38">
            <a:extLst>
              <a:ext uri="{FF2B5EF4-FFF2-40B4-BE49-F238E27FC236}">
                <a16:creationId xmlns:a16="http://schemas.microsoft.com/office/drawing/2014/main" xmlns="" id="{CB43C518-D6F3-451E-B2B5-4FFE82E78934}"/>
              </a:ext>
            </a:extLst>
          </p:cNvPr>
          <p:cNvSpPr txBox="1">
            <a:spLocks/>
          </p:cNvSpPr>
          <p:nvPr/>
        </p:nvSpPr>
        <p:spPr>
          <a:xfrm>
            <a:off x="4101796" y="2267612"/>
            <a:ext cx="4808266" cy="28613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抑郁及其理论</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大学生的抑郁特点及成因</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大学生抑郁的调适</a:t>
            </a:r>
          </a:p>
        </p:txBody>
      </p:sp>
      <p:sp>
        <p:nvSpPr>
          <p:cNvPr id="44" name="TextBox 37">
            <a:extLst>
              <a:ext uri="{FF2B5EF4-FFF2-40B4-BE49-F238E27FC236}">
                <a16:creationId xmlns:a16="http://schemas.microsoft.com/office/drawing/2014/main" xmlns="" id="{DF2DB94C-29D7-4136-84C1-F2266AB0A078}"/>
              </a:ext>
            </a:extLst>
          </p:cNvPr>
          <p:cNvSpPr txBox="1"/>
          <p:nvPr/>
        </p:nvSpPr>
        <p:spPr>
          <a:xfrm>
            <a:off x="4102215" y="2751556"/>
            <a:ext cx="2674097" cy="182148"/>
          </a:xfrm>
          <a:prstGeom prst="rect">
            <a:avLst/>
          </a:prstGeom>
          <a:noFill/>
        </p:spPr>
        <p:txBody>
          <a:bodyPr wrap="none" lIns="0" tIns="0" rIns="0" bIns="0" anchor="b" anchorCtr="0">
            <a:noAutofit/>
          </a:bodyPr>
          <a:lstStyle/>
          <a:p>
            <a:r>
              <a:rPr lang="zh-CN" altLang="en-US" sz="1400" b="1" dirty="0">
                <a:solidFill>
                  <a:srgbClr val="F76911"/>
                </a:solidFill>
                <a:latin typeface="+mj-ea"/>
                <a:ea typeface="+mj-ea"/>
                <a:cs typeface="+mn-ea"/>
                <a:sym typeface="inpin heiti" panose="00000500000000000000" pitchFamily="2" charset="-122"/>
              </a:rPr>
              <a:t>第十七章  危机的觉察与干预</a:t>
            </a:r>
          </a:p>
        </p:txBody>
      </p:sp>
      <p:sp>
        <p:nvSpPr>
          <p:cNvPr id="45" name="TextBox 38">
            <a:extLst>
              <a:ext uri="{FF2B5EF4-FFF2-40B4-BE49-F238E27FC236}">
                <a16:creationId xmlns:a16="http://schemas.microsoft.com/office/drawing/2014/main" xmlns="" id="{CB43C518-D6F3-451E-B2B5-4FFE82E78934}"/>
              </a:ext>
            </a:extLst>
          </p:cNvPr>
          <p:cNvSpPr txBox="1">
            <a:spLocks/>
          </p:cNvSpPr>
          <p:nvPr/>
        </p:nvSpPr>
        <p:spPr>
          <a:xfrm>
            <a:off x="4102215" y="2913788"/>
            <a:ext cx="4448227" cy="23402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危机及其理论</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大学生的危机表现与干预</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自杀干预</a:t>
            </a:r>
          </a:p>
        </p:txBody>
      </p:sp>
      <p:sp>
        <p:nvSpPr>
          <p:cNvPr id="23" name="Oval 28">
            <a:extLst>
              <a:ext uri="{FF2B5EF4-FFF2-40B4-BE49-F238E27FC236}">
                <a16:creationId xmlns:a16="http://schemas.microsoft.com/office/drawing/2014/main" xmlns="" id="{AD9A5DCB-49AA-4445-9202-A02A0CA6B0D5}"/>
              </a:ext>
            </a:extLst>
          </p:cNvPr>
          <p:cNvSpPr/>
          <p:nvPr/>
        </p:nvSpPr>
        <p:spPr bwMode="auto">
          <a:xfrm>
            <a:off x="3635896" y="1504230"/>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15</a:t>
            </a:r>
          </a:p>
        </p:txBody>
      </p:sp>
      <p:sp>
        <p:nvSpPr>
          <p:cNvPr id="25" name="TextBox 38">
            <a:extLst>
              <a:ext uri="{FF2B5EF4-FFF2-40B4-BE49-F238E27FC236}">
                <a16:creationId xmlns:a16="http://schemas.microsoft.com/office/drawing/2014/main" xmlns="" id="{CB43C518-D6F3-451E-B2B5-4FFE82E78934}"/>
              </a:ext>
            </a:extLst>
          </p:cNvPr>
          <p:cNvSpPr txBox="1">
            <a:spLocks/>
          </p:cNvSpPr>
          <p:nvPr/>
        </p:nvSpPr>
        <p:spPr>
          <a:xfrm>
            <a:off x="4137202" y="1618708"/>
            <a:ext cx="4413240" cy="358976"/>
          </a:xfrm>
          <a:prstGeom prst="rect">
            <a:avLst/>
          </a:prstGeom>
        </p:spPr>
        <p:txBody>
          <a:bodyPr vert="horz" wrap="square" lIns="0" tIns="0" rIns="0" bIns="0" anchor="ctr" anchorCtr="0">
            <a:noAutofit/>
          </a:bodyPr>
          <a:lstStyle/>
          <a:p>
            <a:pPr>
              <a:lnSpc>
                <a:spcPct val="120000"/>
              </a:lnSpc>
            </a:pPr>
            <a:r>
              <a:rPr lang="zh-CN" altLang="en-US" sz="1000" dirty="0">
                <a:solidFill>
                  <a:schemeClr val="dk1">
                    <a:lumMod val="100000"/>
                  </a:schemeClr>
                </a:solidFill>
                <a:latin typeface="+mj-ea"/>
                <a:ea typeface="+mj-ea"/>
                <a:cs typeface="+mn-ea"/>
                <a:sym typeface="inpin heiti" panose="00000500000000000000" pitchFamily="2" charset="-122"/>
              </a:rPr>
              <a:t>焦虑及其理论</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大学生的焦虑表现</a:t>
            </a:r>
            <a:r>
              <a:rPr lang="en-US" altLang="zh-CN" sz="1000" dirty="0">
                <a:solidFill>
                  <a:schemeClr val="dk1">
                    <a:lumMod val="100000"/>
                  </a:schemeClr>
                </a:solidFill>
                <a:latin typeface="+mj-ea"/>
                <a:ea typeface="+mj-ea"/>
                <a:cs typeface="+mn-ea"/>
                <a:sym typeface="inpin heiti" panose="00000500000000000000" pitchFamily="2" charset="-122"/>
              </a:rPr>
              <a:t>/</a:t>
            </a:r>
            <a:r>
              <a:rPr lang="zh-CN" altLang="en-US" sz="1000" dirty="0">
                <a:solidFill>
                  <a:schemeClr val="dk1">
                    <a:lumMod val="100000"/>
                  </a:schemeClr>
                </a:solidFill>
                <a:latin typeface="+mj-ea"/>
                <a:ea typeface="+mj-ea"/>
                <a:cs typeface="+mn-ea"/>
                <a:sym typeface="inpin heiti" panose="00000500000000000000" pitchFamily="2" charset="-122"/>
              </a:rPr>
              <a:t>大学生焦虑的调节</a:t>
            </a:r>
          </a:p>
        </p:txBody>
      </p:sp>
      <p:sp>
        <p:nvSpPr>
          <p:cNvPr id="29" name="Oval 28">
            <a:extLst>
              <a:ext uri="{FF2B5EF4-FFF2-40B4-BE49-F238E27FC236}">
                <a16:creationId xmlns:a16="http://schemas.microsoft.com/office/drawing/2014/main" xmlns="" id="{AD9A5DCB-49AA-4445-9202-A02A0CA6B0D5}"/>
              </a:ext>
            </a:extLst>
          </p:cNvPr>
          <p:cNvSpPr/>
          <p:nvPr/>
        </p:nvSpPr>
        <p:spPr bwMode="auto">
          <a:xfrm>
            <a:off x="3656804" y="2101802"/>
            <a:ext cx="378042" cy="378042"/>
          </a:xfrm>
          <a:prstGeom prst="ellipse">
            <a:avLst/>
          </a:prstGeom>
          <a:solidFill>
            <a:srgbClr val="F8A724"/>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16</a:t>
            </a:r>
          </a:p>
        </p:txBody>
      </p:sp>
      <p:sp>
        <p:nvSpPr>
          <p:cNvPr id="30" name="Oval 28">
            <a:extLst>
              <a:ext uri="{FF2B5EF4-FFF2-40B4-BE49-F238E27FC236}">
                <a16:creationId xmlns:a16="http://schemas.microsoft.com/office/drawing/2014/main" xmlns="" id="{AD9A5DCB-49AA-4445-9202-A02A0CA6B0D5}"/>
              </a:ext>
            </a:extLst>
          </p:cNvPr>
          <p:cNvSpPr/>
          <p:nvPr/>
        </p:nvSpPr>
        <p:spPr bwMode="auto">
          <a:xfrm>
            <a:off x="3660130" y="2697764"/>
            <a:ext cx="378042" cy="378042"/>
          </a:xfrm>
          <a:prstGeom prst="ellipse">
            <a:avLst/>
          </a:prstGeom>
          <a:solidFill>
            <a:schemeClr val="accent1">
              <a:lumMod val="100000"/>
            </a:schemeClr>
          </a:solidFill>
          <a:ln w="38100">
            <a:solidFill>
              <a:schemeClr val="bg1"/>
            </a:solidFill>
            <a:round/>
            <a:headEnd/>
            <a:tailEnd/>
          </a:ln>
        </p:spPr>
        <p:txBody>
          <a:bodyPr rot="0" spcFirstLastPara="0" vert="horz" wrap="none" lIns="91440" tIns="45720" rIns="91440" bIns="45720" anchor="ctr" anchorCtr="1" forceAA="0" compatLnSpc="1">
            <a:prstTxWarp prst="textNoShape">
              <a:avLst/>
            </a:prstTxWarp>
            <a:normAutofit fontScale="70000" lnSpcReduction="20000"/>
          </a:bodyPr>
          <a:lstStyle/>
          <a:p>
            <a:pPr algn="ctr"/>
            <a:r>
              <a:rPr lang="en-US" altLang="zh-CN" sz="2000" dirty="0">
                <a:solidFill>
                  <a:schemeClr val="bg1">
                    <a:lumMod val="100000"/>
                  </a:schemeClr>
                </a:solidFill>
                <a:latin typeface="+mj-ea"/>
                <a:ea typeface="+mj-ea"/>
                <a:cs typeface="+mn-ea"/>
                <a:sym typeface="inpin heiti" panose="00000500000000000000" pitchFamily="2" charset="-122"/>
              </a:rPr>
              <a:t>17</a:t>
            </a:r>
          </a:p>
        </p:txBody>
      </p:sp>
    </p:spTree>
    <p:extLst>
      <p:ext uri="{BB962C8B-B14F-4D97-AF65-F5344CB8AC3E}">
        <p14:creationId xmlns:p14="http://schemas.microsoft.com/office/powerpoint/2010/main" val="31609580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56000">
                                          <p:cBhvr additive="base">
                                            <p:cTn id="7" dur="500" fill="hold"/>
                                            <p:tgtEl>
                                              <p:spTgt spid="34"/>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6000">
                                          <p:cBhvr additive="base">
                                            <p:cTn id="11" dur="1000" fill="hold"/>
                                            <p:tgtEl>
                                              <p:spTgt spid="35"/>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5009878" y="2033678"/>
            <a:ext cx="2695640" cy="1042128"/>
          </a:xfrm>
          <a:prstGeom prst="rect">
            <a:avLst/>
          </a:prstGeom>
          <a:noFill/>
        </p:spPr>
        <p:txBody>
          <a:bodyPr wrap="none" lIns="0" tIns="0" rIns="0" bIns="0" anchor="ctr" anchorCtr="0">
            <a:normAutofit lnSpcReduction="10000"/>
          </a:bodyPr>
          <a:lstStyle/>
          <a:p>
            <a:r>
              <a:rPr lang="zh-CN" altLang="en-US" sz="3600" b="1" dirty="0">
                <a:solidFill>
                  <a:srgbClr val="F8A724"/>
                </a:solidFill>
                <a:latin typeface="+mj-ea"/>
                <a:cs typeface="+mn-ea"/>
                <a:sym typeface="inpin heiti" panose="00000500000000000000" pitchFamily="2" charset="-122"/>
              </a:rPr>
              <a:t>第一章</a:t>
            </a:r>
            <a:endParaRPr lang="en-US" altLang="zh-CN" sz="3600" b="1" dirty="0">
              <a:solidFill>
                <a:srgbClr val="F8A724"/>
              </a:solidFill>
              <a:latin typeface="+mj-ea"/>
              <a:cs typeface="+mn-ea"/>
              <a:sym typeface="inpin heiti" panose="00000500000000000000" pitchFamily="2" charset="-122"/>
            </a:endParaRPr>
          </a:p>
          <a:p>
            <a:r>
              <a:rPr lang="zh-CN" altLang="en-US" sz="3600" b="1" dirty="0">
                <a:solidFill>
                  <a:schemeClr val="accent1">
                    <a:lumMod val="100000"/>
                  </a:schemeClr>
                </a:solidFill>
                <a:latin typeface="+mj-ea"/>
                <a:cs typeface="+mn-ea"/>
                <a:sym typeface="inpin heiti" panose="00000500000000000000" pitchFamily="2" charset="-122"/>
              </a:rPr>
              <a:t>绪论</a:t>
            </a:r>
          </a:p>
        </p:txBody>
      </p:sp>
      <p:sp>
        <p:nvSpPr>
          <p:cNvPr id="7" name="Freeform 5">
            <a:extLst>
              <a:ext uri="{FF2B5EF4-FFF2-40B4-BE49-F238E27FC236}">
                <a16:creationId xmlns:a16="http://schemas.microsoft.com/office/drawing/2014/main" xmlns="" id="{23D8F13C-2DBE-4DD8-93FF-E24AAC7A3811}"/>
              </a:ext>
            </a:extLst>
          </p:cNvPr>
          <p:cNvSpPr>
            <a:spLocks/>
          </p:cNvSpPr>
          <p:nvPr/>
        </p:nvSpPr>
        <p:spPr bwMode="auto">
          <a:xfrm>
            <a:off x="3049470"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Freeform 6">
            <a:extLst>
              <a:ext uri="{FF2B5EF4-FFF2-40B4-BE49-F238E27FC236}">
                <a16:creationId xmlns:a16="http://schemas.microsoft.com/office/drawing/2014/main" xmlns="" id="{5BFB7C71-FBC8-45A0-9495-22B7767D5C07}"/>
              </a:ext>
            </a:extLst>
          </p:cNvPr>
          <p:cNvSpPr>
            <a:spLocks/>
          </p:cNvSpPr>
          <p:nvPr/>
        </p:nvSpPr>
        <p:spPr bwMode="auto">
          <a:xfrm>
            <a:off x="2068613"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2A94D280-65BF-4349-8275-FF3E50A15612}"/>
              </a:ext>
            </a:extLst>
          </p:cNvPr>
          <p:cNvSpPr>
            <a:spLocks/>
          </p:cNvSpPr>
          <p:nvPr/>
        </p:nvSpPr>
        <p:spPr bwMode="auto">
          <a:xfrm>
            <a:off x="2164081"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11" name="组合 10">
            <a:extLst>
              <a:ext uri="{FF2B5EF4-FFF2-40B4-BE49-F238E27FC236}">
                <a16:creationId xmlns:a16="http://schemas.microsoft.com/office/drawing/2014/main" xmlns="" id="{6A92790A-AB7F-4CC4-9D41-3D4CC52A4719}"/>
              </a:ext>
            </a:extLst>
          </p:cNvPr>
          <p:cNvGrpSpPr/>
          <p:nvPr/>
        </p:nvGrpSpPr>
        <p:grpSpPr>
          <a:xfrm>
            <a:off x="1835696" y="2149966"/>
            <a:ext cx="688422" cy="776783"/>
            <a:chOff x="959665" y="1964065"/>
            <a:chExt cx="828675" cy="935038"/>
          </a:xfrm>
        </p:grpSpPr>
        <p:sp>
          <p:nvSpPr>
            <p:cNvPr id="12" name="Freeform 8">
              <a:extLst>
                <a:ext uri="{FF2B5EF4-FFF2-40B4-BE49-F238E27FC236}">
                  <a16:creationId xmlns:a16="http://schemas.microsoft.com/office/drawing/2014/main" xmlns="" id="{7CD2BAB3-AFEC-4554-A45F-9B3694BE2E34}"/>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21EF0154-7B8C-41CA-8745-C287BABC154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F64EB5B7-6420-4BA3-823E-D9851896FCF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04593EC4-B7D5-4A65-9A98-D36EE433F9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 name="文本框 1">
            <a:extLst>
              <a:ext uri="{FF2B5EF4-FFF2-40B4-BE49-F238E27FC236}">
                <a16:creationId xmlns:a16="http://schemas.microsoft.com/office/drawing/2014/main" xmlns="" id="{289F61E8-2B1F-432A-96B3-28E326C05E6F}"/>
              </a:ext>
            </a:extLst>
          </p:cNvPr>
          <p:cNvSpPr txBox="1"/>
          <p:nvPr/>
        </p:nvSpPr>
        <p:spPr>
          <a:xfrm>
            <a:off x="3202391"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01</a:t>
            </a:r>
            <a:endParaRPr lang="zh-CN" altLang="en-US" sz="6000" b="1" dirty="0">
              <a:solidFill>
                <a:schemeClr val="bg1"/>
              </a:solidFill>
              <a:latin typeface="+mj-ea"/>
              <a:ea typeface="+mj-ea"/>
              <a:sym typeface="inpin heiti" panose="00000500000000000000" pitchFamily="2" charset="-122"/>
            </a:endParaRPr>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226D3FEC-E04F-4F60-86EA-3B0278E479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3336" y="1010157"/>
            <a:ext cx="4680520" cy="3123183"/>
          </a:xfrm>
          <a:prstGeom prst="rect">
            <a:avLst/>
          </a:prstGeom>
        </p:spPr>
      </p:pic>
      <p:grpSp>
        <p:nvGrpSpPr>
          <p:cNvPr id="25" name="组合 24">
            <a:extLst>
              <a:ext uri="{FF2B5EF4-FFF2-40B4-BE49-F238E27FC236}">
                <a16:creationId xmlns:a16="http://schemas.microsoft.com/office/drawing/2014/main" xmlns="" id="{4FE7EFCC-9966-4F3F-97EC-EF1A58E5D1B9}"/>
              </a:ext>
            </a:extLst>
          </p:cNvPr>
          <p:cNvGrpSpPr/>
          <p:nvPr/>
        </p:nvGrpSpPr>
        <p:grpSpPr>
          <a:xfrm>
            <a:off x="758965" y="699917"/>
            <a:ext cx="2165716" cy="3743665"/>
            <a:chOff x="3602593" y="1164760"/>
            <a:chExt cx="1586627"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3" y="1164760"/>
              <a:ext cx="1586627"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694220"/>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975415"/>
              <a:ext cx="1349631" cy="429348"/>
            </a:xfrm>
            <a:prstGeom prst="rect">
              <a:avLst/>
            </a:prstGeom>
          </p:spPr>
          <p:txBody>
            <a:bodyPr wrap="square" lIns="0" tIns="0" rIns="0" bIns="0">
              <a:normAutofit fontScale="47500" lnSpcReduction="20000"/>
            </a:bodyPr>
            <a:lstStyle/>
            <a:p>
              <a:pPr>
                <a:lnSpc>
                  <a:spcPct val="150000"/>
                </a:lnSpc>
              </a:pPr>
              <a:r>
                <a:rPr lang="zh-CN" altLang="en-US" sz="1800" dirty="0">
                  <a:solidFill>
                    <a:schemeClr val="bg1"/>
                  </a:solidFill>
                  <a:latin typeface="+mj-ea"/>
                  <a:ea typeface="+mj-ea"/>
                </a:rPr>
                <a:t>请先浏览在研究中收集到的两名大学生被试对于</a:t>
              </a:r>
              <a:r>
                <a:rPr lang="en-US" altLang="zh-CN" sz="1800" dirty="0">
                  <a:solidFill>
                    <a:schemeClr val="bg1"/>
                  </a:solidFill>
                  <a:latin typeface="+mj-ea"/>
                  <a:ea typeface="+mj-ea"/>
                </a:rPr>
                <a:t>“</a:t>
              </a:r>
              <a:r>
                <a:rPr lang="zh-CN" altLang="en-US" sz="1800" dirty="0">
                  <a:solidFill>
                    <a:schemeClr val="bg1"/>
                  </a:solidFill>
                  <a:latin typeface="+mj-ea"/>
                  <a:ea typeface="+mj-ea"/>
                </a:rPr>
                <a:t>我</a:t>
              </a:r>
              <a:r>
                <a:rPr lang="en-US" altLang="zh-CN" sz="1800" dirty="0">
                  <a:solidFill>
                    <a:schemeClr val="bg1"/>
                  </a:solidFill>
                  <a:latin typeface="+mj-ea"/>
                  <a:ea typeface="+mj-ea"/>
                </a:rPr>
                <a:t>”</a:t>
              </a:r>
              <a:r>
                <a:rPr lang="zh-CN" altLang="en-US" sz="1800" dirty="0">
                  <a:solidFill>
                    <a:schemeClr val="bg1"/>
                  </a:solidFill>
                  <a:latin typeface="+mj-ea"/>
                  <a:ea typeface="+mj-ea"/>
                </a:rPr>
                <a:t>的过去、现在与未来的造句反应</a:t>
              </a:r>
              <a:r>
                <a:rPr lang="zh-CN" altLang="en-US" dirty="0">
                  <a:solidFill>
                    <a:schemeClr val="bg1"/>
                  </a:solidFill>
                  <a:latin typeface="+mj-ea"/>
                  <a:ea typeface="+mj-ea"/>
                </a:rPr>
                <a:t>：</a:t>
              </a:r>
              <a:endParaRPr lang="zh-CN" altLang="en-US" sz="1000"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a:extLst>
              <a:ext uri="{FF2B5EF4-FFF2-40B4-BE49-F238E27FC236}">
                <a16:creationId xmlns:a16="http://schemas.microsoft.com/office/drawing/2014/main" xmlns="" id="{2FFBF4E8-803A-4828-8AFA-8B50F0F0DD69}"/>
              </a:ext>
            </a:extLst>
          </p:cNvPr>
          <p:cNvSpPr/>
          <p:nvPr/>
        </p:nvSpPr>
        <p:spPr>
          <a:xfrm>
            <a:off x="611560" y="874521"/>
            <a:ext cx="118819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一、健康的概念</a:t>
            </a:r>
          </a:p>
        </p:txBody>
      </p:sp>
      <p:sp>
        <p:nvSpPr>
          <p:cNvPr id="29" name="矩形 28">
            <a:extLst>
              <a:ext uri="{FF2B5EF4-FFF2-40B4-BE49-F238E27FC236}">
                <a16:creationId xmlns:a16="http://schemas.microsoft.com/office/drawing/2014/main" xmlns="" id="{903EEEB5-1B18-486E-AED2-C4CA7529FAFA}"/>
              </a:ext>
            </a:extLst>
          </p:cNvPr>
          <p:cNvSpPr/>
          <p:nvPr/>
        </p:nvSpPr>
        <p:spPr>
          <a:xfrm>
            <a:off x="1259632" y="1873604"/>
            <a:ext cx="2016224" cy="1850263"/>
          </a:xfrm>
          <a:prstGeom prst="rect">
            <a:avLst/>
          </a:prstGeom>
        </p:spPr>
        <p:txBody>
          <a:bodyPr wrap="square" lIns="0" tIns="0" rIns="0" bIns="0">
            <a:noAutofit/>
          </a:bodyPr>
          <a:lstStyle/>
          <a:p>
            <a:pPr algn="l">
              <a:lnSpc>
                <a:spcPct val="170000"/>
              </a:lnSpc>
            </a:pPr>
            <a:r>
              <a:rPr lang="zh-CN" altLang="en-US" sz="1400" b="1" i="0" u="none" strike="noStrike" baseline="0" dirty="0">
                <a:latin typeface="FZSSK-GBK1-0200038e1-Identity-H"/>
              </a:rPr>
              <a:t>健康和疾病</a:t>
            </a:r>
            <a:r>
              <a:rPr lang="zh-CN" altLang="en-US" sz="1400" b="0" i="0" u="none" strike="noStrike" baseline="0" dirty="0">
                <a:latin typeface="FZSSK-GBK1-0200038e1-Identity-H"/>
              </a:rPr>
              <a:t>是个体的生物因素</a:t>
            </a:r>
            <a:r>
              <a:rPr lang="zh-CN" altLang="en-US" sz="1400" b="0" i="0" u="none" strike="noStrike" baseline="0" dirty="0">
                <a:latin typeface="H-SS9-PK748200038e2-Identity-H"/>
              </a:rPr>
              <a:t>、</a:t>
            </a:r>
            <a:r>
              <a:rPr lang="zh-CN" altLang="en-US" sz="1400" b="0" i="0" u="none" strike="noStrike" baseline="0" dirty="0">
                <a:latin typeface="FZSSK-GBK1-0200038e1-Identity-H"/>
              </a:rPr>
              <a:t>心理因素和环境社会因素交互作用的结果。</a:t>
            </a:r>
            <a:endParaRPr lang="en-US" altLang="zh-CN" sz="1400" b="0" i="0" u="none" strike="noStrike" baseline="0" dirty="0">
              <a:latin typeface="FZSSK-GBK1-0200038e1-Identity-H"/>
            </a:endParaRPr>
          </a:p>
          <a:p>
            <a:pPr algn="l">
              <a:lnSpc>
                <a:spcPct val="170000"/>
              </a:lnSpc>
            </a:pPr>
            <a:r>
              <a:rPr lang="zh-CN" altLang="en-US" sz="1400" b="1"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健康和疾病</a:t>
            </a:r>
            <a:r>
              <a:rPr lang="zh-CN" altLang="en-US" sz="14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rPr>
              <a:t>是一个连续体，彼此交叉重叠</a:t>
            </a:r>
          </a:p>
        </p:txBody>
      </p:sp>
      <p:sp>
        <p:nvSpPr>
          <p:cNvPr id="31" name="Title 1">
            <a:extLst>
              <a:ext uri="{FF2B5EF4-FFF2-40B4-BE49-F238E27FC236}">
                <a16:creationId xmlns:a16="http://schemas.microsoft.com/office/drawing/2014/main" xmlns="" id="{FCD909A0-4EB9-469F-96F2-6F69ECDBF6E3}"/>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pic>
        <p:nvPicPr>
          <p:cNvPr id="2" name="图片 1">
            <a:extLst>
              <a:ext uri="{FF2B5EF4-FFF2-40B4-BE49-F238E27FC236}">
                <a16:creationId xmlns:a16="http://schemas.microsoft.com/office/drawing/2014/main" xmlns="" id="{59AC1666-4086-4E62-A234-8057339DDD12}"/>
              </a:ext>
            </a:extLst>
          </p:cNvPr>
          <p:cNvPicPr>
            <a:picLocks noChangeAspect="1"/>
          </p:cNvPicPr>
          <p:nvPr/>
        </p:nvPicPr>
        <p:blipFill>
          <a:blip r:embed="rId3"/>
          <a:stretch>
            <a:fillRect/>
          </a:stretch>
        </p:blipFill>
        <p:spPr>
          <a:xfrm>
            <a:off x="3419872" y="1429971"/>
            <a:ext cx="4953429" cy="2987299"/>
          </a:xfrm>
          <a:prstGeom prst="rect">
            <a:avLst/>
          </a:prstGeom>
        </p:spPr>
      </p:pic>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38" name="直接连接符 37">
            <a:extLst>
              <a:ext uri="{FF2B5EF4-FFF2-40B4-BE49-F238E27FC236}">
                <a16:creationId xmlns:a16="http://schemas.microsoft.com/office/drawing/2014/main" xmlns="" id="{3E486F6F-7615-4994-A762-20FFCEA6CBF0}"/>
              </a:ext>
            </a:extLst>
          </p:cNvPr>
          <p:cNvCxnSpPr>
            <a:cxnSpLocks/>
          </p:cNvCxnSpPr>
          <p:nvPr/>
        </p:nvCxnSpPr>
        <p:spPr>
          <a:xfrm>
            <a:off x="1259632" y="3867894"/>
            <a:ext cx="1944216"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A5F92139-E50E-42A6-96E6-0739688B54E2}"/>
              </a:ext>
            </a:extLst>
          </p:cNvPr>
          <p:cNvCxnSpPr>
            <a:cxnSpLocks/>
          </p:cNvCxnSpPr>
          <p:nvPr/>
        </p:nvCxnSpPr>
        <p:spPr>
          <a:xfrm>
            <a:off x="1259632" y="1779662"/>
            <a:ext cx="1937418"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8B74144D-EF03-4CCB-8030-695308434941}"/>
              </a:ext>
            </a:extLst>
          </p:cNvPr>
          <p:cNvCxnSpPr>
            <a:cxnSpLocks/>
          </p:cNvCxnSpPr>
          <p:nvPr/>
        </p:nvCxnSpPr>
        <p:spPr>
          <a:xfrm flipH="1">
            <a:off x="611560" y="1131590"/>
            <a:ext cx="118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42CD4AD0-F783-4732-A64C-7636F1DFB75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7" name="直接连接符 16">
            <a:extLst>
              <a:ext uri="{FF2B5EF4-FFF2-40B4-BE49-F238E27FC236}">
                <a16:creationId xmlns:a16="http://schemas.microsoft.com/office/drawing/2014/main" xmlns="" id="{87D018B7-1DA4-43AC-9FFF-2FCD04BA418B}"/>
              </a:ext>
            </a:extLst>
          </p:cNvPr>
          <p:cNvCxnSpPr>
            <a:cxnSpLocks/>
            <a:stCxn id="31" idx="3"/>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等腰三角形 17">
            <a:extLst>
              <a:ext uri="{FF2B5EF4-FFF2-40B4-BE49-F238E27FC236}">
                <a16:creationId xmlns:a16="http://schemas.microsoft.com/office/drawing/2014/main" xmlns="" id="{A6E98D22-9DAF-4642-893C-42D16E188D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782719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833FAB20-9BE5-4454-B216-4ED10F9B7FB5}"/>
              </a:ext>
            </a:extLst>
          </p:cNvPr>
          <p:cNvSpPr/>
          <p:nvPr/>
        </p:nvSpPr>
        <p:spPr>
          <a:xfrm>
            <a:off x="1122414" y="1727780"/>
            <a:ext cx="6788036" cy="5381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2FFBF4E8-803A-4828-8AFA-8B50F0F0DD69}"/>
              </a:ext>
            </a:extLst>
          </p:cNvPr>
          <p:cNvSpPr/>
          <p:nvPr/>
        </p:nvSpPr>
        <p:spPr>
          <a:xfrm>
            <a:off x="611560" y="874521"/>
            <a:ext cx="118819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一、健康的概念</a:t>
            </a:r>
          </a:p>
        </p:txBody>
      </p:sp>
      <p:sp>
        <p:nvSpPr>
          <p:cNvPr id="29" name="矩形 28">
            <a:extLst>
              <a:ext uri="{FF2B5EF4-FFF2-40B4-BE49-F238E27FC236}">
                <a16:creationId xmlns:a16="http://schemas.microsoft.com/office/drawing/2014/main" xmlns="" id="{903EEEB5-1B18-486E-AED2-C4CA7529FAFA}"/>
              </a:ext>
            </a:extLst>
          </p:cNvPr>
          <p:cNvSpPr/>
          <p:nvPr/>
        </p:nvSpPr>
        <p:spPr>
          <a:xfrm>
            <a:off x="1338438" y="1779662"/>
            <a:ext cx="6572012" cy="408085"/>
          </a:xfrm>
          <a:prstGeom prst="rect">
            <a:avLst/>
          </a:prstGeom>
        </p:spPr>
        <p:txBody>
          <a:bodyPr wrap="square" lIns="0" tIns="0" rIns="0" bIns="0">
            <a:noAutofit/>
          </a:bodyPr>
          <a:lstStyle/>
          <a:p>
            <a:pPr algn="l">
              <a:lnSpc>
                <a:spcPct val="170000"/>
              </a:lnSpc>
            </a:pPr>
            <a:r>
              <a:rPr lang="zh-CN" altLang="en-US" sz="1400" b="0" i="0" u="none" strike="noStrike" baseline="0" dirty="0">
                <a:solidFill>
                  <a:schemeClr val="bg1"/>
                </a:solidFill>
                <a:latin typeface="FZSSK-GBK1-0200038e1-Identity-H"/>
              </a:rPr>
              <a:t>也有学者把这 个连续体分为</a:t>
            </a:r>
            <a:r>
              <a:rPr lang="zh-CN" altLang="en-US" sz="1600" b="1" i="0" u="none" strike="noStrike" baseline="0" dirty="0">
                <a:solidFill>
                  <a:schemeClr val="bg1"/>
                </a:solidFill>
                <a:latin typeface="FZSSK-GBK1-0200038e1-Identity-H"/>
              </a:rPr>
              <a:t>健康状态</a:t>
            </a:r>
            <a:r>
              <a:rPr lang="zh-CN" altLang="en-US" sz="1400" b="0" i="0" u="none" strike="noStrike" baseline="0" dirty="0">
                <a:solidFill>
                  <a:schemeClr val="bg1"/>
                </a:solidFill>
                <a:latin typeface="FZSSK-GBK1-0200038e1-Identity-H"/>
              </a:rPr>
              <a:t>、</a:t>
            </a:r>
            <a:r>
              <a:rPr lang="zh-CN" altLang="en-US" sz="1600" b="1" i="0" u="none" strike="noStrike" baseline="0" dirty="0">
                <a:solidFill>
                  <a:schemeClr val="bg1"/>
                </a:solidFill>
                <a:latin typeface="FZSSK-GBK1-0200038e1-Identity-H"/>
              </a:rPr>
              <a:t>病理状态</a:t>
            </a:r>
            <a:r>
              <a:rPr lang="zh-CN" altLang="en-US" sz="1400" b="0" i="0" u="none" strike="noStrike" baseline="0" dirty="0">
                <a:solidFill>
                  <a:schemeClr val="bg1"/>
                </a:solidFill>
                <a:latin typeface="FZSSK-GBK1-0200038e1-Identity-H"/>
              </a:rPr>
              <a:t>和</a:t>
            </a:r>
            <a:r>
              <a:rPr lang="zh-CN" altLang="en-US" sz="1600" b="1" i="0" u="none" strike="noStrike" baseline="0" dirty="0">
                <a:solidFill>
                  <a:schemeClr val="bg1"/>
                </a:solidFill>
                <a:latin typeface="FZSSK-GBK1-0200038e1-Identity-H"/>
              </a:rPr>
              <a:t>亚健康状态</a:t>
            </a:r>
            <a:r>
              <a:rPr lang="zh-CN" altLang="en-US" sz="1400" b="0" i="0" u="none" strike="noStrike" baseline="0" dirty="0">
                <a:solidFill>
                  <a:schemeClr val="bg1"/>
                </a:solidFill>
                <a:latin typeface="FZSSK-GBK1-0200038e1-Identity-H"/>
              </a:rPr>
              <a:t>（即诱病状态）。</a:t>
            </a:r>
            <a:endParaRPr lang="en-US" altLang="zh-CN" sz="1400" b="0" i="0" u="none" strike="noStrike" baseline="0" dirty="0">
              <a:solidFill>
                <a:schemeClr val="bg1"/>
              </a:solidFill>
              <a:latin typeface="FZSSK-GBK1-0200038e1-Identity-H"/>
            </a:endParaRPr>
          </a:p>
        </p:txBody>
      </p:sp>
      <p:sp>
        <p:nvSpPr>
          <p:cNvPr id="31" name="Title 1">
            <a:extLst>
              <a:ext uri="{FF2B5EF4-FFF2-40B4-BE49-F238E27FC236}">
                <a16:creationId xmlns:a16="http://schemas.microsoft.com/office/drawing/2014/main" xmlns="" id="{FCD909A0-4EB9-469F-96F2-6F69ECDBF6E3}"/>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任意多边形: 形状 34">
            <a:extLst>
              <a:ext uri="{FF2B5EF4-FFF2-40B4-BE49-F238E27FC236}">
                <a16:creationId xmlns:a16="http://schemas.microsoft.com/office/drawing/2014/main" xmlns="" id="{99E14769-E170-4F25-8868-7C0E1F95C99F}"/>
              </a:ext>
            </a:extLst>
          </p:cNvPr>
          <p:cNvSpPr>
            <a:spLocks/>
          </p:cNvSpPr>
          <p:nvPr/>
        </p:nvSpPr>
        <p:spPr bwMode="auto">
          <a:xfrm>
            <a:off x="7713875" y="693089"/>
            <a:ext cx="196575" cy="196275"/>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15" name="直接连接符 14">
            <a:extLst>
              <a:ext uri="{FF2B5EF4-FFF2-40B4-BE49-F238E27FC236}">
                <a16:creationId xmlns:a16="http://schemas.microsoft.com/office/drawing/2014/main" xmlns="" id="{8B74144D-EF03-4CCB-8030-695308434941}"/>
              </a:ext>
            </a:extLst>
          </p:cNvPr>
          <p:cNvCxnSpPr>
            <a:cxnSpLocks/>
          </p:cNvCxnSpPr>
          <p:nvPr/>
        </p:nvCxnSpPr>
        <p:spPr>
          <a:xfrm flipH="1">
            <a:off x="611560" y="1131590"/>
            <a:ext cx="118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42CD4AD0-F783-4732-A64C-7636F1DFB75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7" name="直接连接符 16">
            <a:extLst>
              <a:ext uri="{FF2B5EF4-FFF2-40B4-BE49-F238E27FC236}">
                <a16:creationId xmlns:a16="http://schemas.microsoft.com/office/drawing/2014/main" xmlns="" id="{87D018B7-1DA4-43AC-9FFF-2FCD04BA418B}"/>
              </a:ext>
            </a:extLst>
          </p:cNvPr>
          <p:cNvCxnSpPr>
            <a:cxnSpLocks/>
            <a:stCxn id="31" idx="3"/>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等腰三角形 17">
            <a:extLst>
              <a:ext uri="{FF2B5EF4-FFF2-40B4-BE49-F238E27FC236}">
                <a16:creationId xmlns:a16="http://schemas.microsoft.com/office/drawing/2014/main" xmlns="" id="{A6E98D22-9DAF-4642-893C-42D16E188D49}"/>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文本框 22">
            <a:extLst>
              <a:ext uri="{FF2B5EF4-FFF2-40B4-BE49-F238E27FC236}">
                <a16:creationId xmlns:a16="http://schemas.microsoft.com/office/drawing/2014/main" xmlns="" id="{E5ABE4D3-0018-4B66-87EA-249B60059E4D}"/>
              </a:ext>
            </a:extLst>
          </p:cNvPr>
          <p:cNvSpPr txBox="1"/>
          <p:nvPr/>
        </p:nvSpPr>
        <p:spPr>
          <a:xfrm>
            <a:off x="2208391" y="2391901"/>
            <a:ext cx="4379833" cy="971356"/>
          </a:xfrm>
          <a:prstGeom prst="rect">
            <a:avLst/>
          </a:prstGeom>
          <a:noFill/>
        </p:spPr>
        <p:txBody>
          <a:bodyPr wrap="square">
            <a:spAutoFit/>
          </a:bodyPr>
          <a:lstStyle/>
          <a:p>
            <a:pPr algn="ctr">
              <a:lnSpc>
                <a:spcPct val="170000"/>
              </a:lnSpc>
            </a:pPr>
            <a:r>
              <a:rPr lang="zh-CN" altLang="en-US" sz="1800" b="0" i="0" u="none" strike="noStrike" baseline="0" dirty="0">
                <a:latin typeface="FZSSK-GBK1-0200038e1-Identity-H"/>
              </a:rPr>
              <a:t>心理因素不仅是健康和疾病的可能后果</a:t>
            </a:r>
            <a:r>
              <a:rPr lang="zh-CN" altLang="en-US" sz="1800" b="0" i="0" u="none" strike="noStrike" baseline="0" dirty="0">
                <a:latin typeface="H-SS9-PK748200038e2-Identity-H"/>
              </a:rPr>
              <a:t>，</a:t>
            </a:r>
            <a:r>
              <a:rPr lang="zh-CN" altLang="en-US" sz="1800" b="0" i="0" u="none" strike="noStrike" baseline="0" dirty="0">
                <a:latin typeface="FZSSK-GBK1-0200038e1-Identity-H"/>
              </a:rPr>
              <a:t>也可能是导致健康和疾病的原因</a:t>
            </a:r>
            <a:r>
              <a:rPr lang="zh-CN" altLang="en-US" sz="1800" b="0" i="0" u="none" strike="noStrike" baseline="0" dirty="0">
                <a:latin typeface="H-SS9-PK748200038e2-Identity-H"/>
              </a:rPr>
              <a:t>。</a:t>
            </a:r>
            <a:endParaRPr lang="zh-CN" altLang="en-US" sz="1800" dirty="0">
              <a:solidFill>
                <a:schemeClr val="dk1">
                  <a:lumMod val="100000"/>
                </a:schemeClr>
              </a:solidFill>
              <a:latin typeface="微软雅黑" panose="020B0503020204020204" pitchFamily="34" charset="-122"/>
              <a:ea typeface="微软雅黑" panose="020B0503020204020204" pitchFamily="34" charset="-122"/>
              <a:sym typeface="inpin heiti" panose="00000500000000000000" pitchFamily="2" charset="-122"/>
            </a:endParaRPr>
          </a:p>
        </p:txBody>
      </p:sp>
    </p:spTree>
    <p:extLst>
      <p:ext uri="{BB962C8B-B14F-4D97-AF65-F5344CB8AC3E}">
        <p14:creationId xmlns:p14="http://schemas.microsoft.com/office/powerpoint/2010/main" val="39811727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1">
            <a:extLst>
              <a:ext uri="{FF2B5EF4-FFF2-40B4-BE49-F238E27FC236}">
                <a16:creationId xmlns:a16="http://schemas.microsoft.com/office/drawing/2014/main" xmlns="" id="{D18A7C2F-383A-4CE3-95F4-372FC3AFBCAD}"/>
              </a:ext>
            </a:extLst>
          </p:cNvPr>
          <p:cNvSpPr txBox="1">
            <a:spLocks/>
          </p:cNvSpPr>
          <p:nvPr/>
        </p:nvSpPr>
        <p:spPr>
          <a:xfrm>
            <a:off x="539552" y="331293"/>
            <a:ext cx="252028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心理健康的含义</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矩形 60">
            <a:extLst>
              <a:ext uri="{FF2B5EF4-FFF2-40B4-BE49-F238E27FC236}">
                <a16:creationId xmlns:a16="http://schemas.microsoft.com/office/drawing/2014/main" xmlns="" id="{969F7410-5C1E-41AC-9B3F-903074B06376}"/>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二、心理健康的概念</a:t>
            </a:r>
          </a:p>
        </p:txBody>
      </p:sp>
      <p:sp>
        <p:nvSpPr>
          <p:cNvPr id="55" name="等腰三角形 54">
            <a:extLst>
              <a:ext uri="{FF2B5EF4-FFF2-40B4-BE49-F238E27FC236}">
                <a16:creationId xmlns:a16="http://schemas.microsoft.com/office/drawing/2014/main" xmlns="" id="{7ECE6453-3117-45B3-985C-7AB3C416B5F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7" name="直接连接符 56">
            <a:extLst>
              <a:ext uri="{FF2B5EF4-FFF2-40B4-BE49-F238E27FC236}">
                <a16:creationId xmlns:a16="http://schemas.microsoft.com/office/drawing/2014/main" xmlns="" id="{B071A004-2DCF-4A06-A8ED-104E98DF78BD}"/>
              </a:ext>
            </a:extLst>
          </p:cNvPr>
          <p:cNvCxnSpPr>
            <a:cxnSpLocks/>
          </p:cNvCxnSpPr>
          <p:nvPr/>
        </p:nvCxnSpPr>
        <p:spPr>
          <a:xfrm>
            <a:off x="3059832" y="521032"/>
            <a:ext cx="60841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8" name="等腰三角形 57">
            <a:extLst>
              <a:ext uri="{FF2B5EF4-FFF2-40B4-BE49-F238E27FC236}">
                <a16:creationId xmlns:a16="http://schemas.microsoft.com/office/drawing/2014/main" xmlns="" id="{9A80200D-2A94-4A4C-BDF6-FE05033C5F0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9" name="直接连接符 58">
            <a:extLst>
              <a:ext uri="{FF2B5EF4-FFF2-40B4-BE49-F238E27FC236}">
                <a16:creationId xmlns:a16="http://schemas.microsoft.com/office/drawing/2014/main" xmlns="" id="{30ED37CD-1837-4369-B3C0-5B2F0CEF7DB5}"/>
              </a:ext>
            </a:extLst>
          </p:cNvPr>
          <p:cNvCxnSpPr>
            <a:cxnSpLocks/>
          </p:cNvCxnSpPr>
          <p:nvPr/>
        </p:nvCxnSpPr>
        <p:spPr>
          <a:xfrm flipH="1">
            <a:off x="611560" y="1153972"/>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2" name="组合 61">
            <a:extLst>
              <a:ext uri="{FF2B5EF4-FFF2-40B4-BE49-F238E27FC236}">
                <a16:creationId xmlns:a16="http://schemas.microsoft.com/office/drawing/2014/main" xmlns="" id="{3DA53AC3-1030-47CE-9A50-43C29E64A2EA}"/>
              </a:ext>
            </a:extLst>
          </p:cNvPr>
          <p:cNvGrpSpPr/>
          <p:nvPr/>
        </p:nvGrpSpPr>
        <p:grpSpPr>
          <a:xfrm>
            <a:off x="1688233" y="1707654"/>
            <a:ext cx="5767533" cy="1406997"/>
            <a:chOff x="998243" y="1469468"/>
            <a:chExt cx="7690046" cy="1875996"/>
          </a:xfrm>
        </p:grpSpPr>
        <p:grpSp>
          <p:nvGrpSpPr>
            <p:cNvPr id="63" name="组合 62">
              <a:extLst>
                <a:ext uri="{FF2B5EF4-FFF2-40B4-BE49-F238E27FC236}">
                  <a16:creationId xmlns:a16="http://schemas.microsoft.com/office/drawing/2014/main" xmlns="" id="{71BDB604-DED9-41E4-B0EF-2F6623656E6B}"/>
                </a:ext>
              </a:extLst>
            </p:cNvPr>
            <p:cNvGrpSpPr/>
            <p:nvPr/>
          </p:nvGrpSpPr>
          <p:grpSpPr>
            <a:xfrm>
              <a:off x="998243" y="1469468"/>
              <a:ext cx="7690046" cy="1875996"/>
              <a:chOff x="3287071" y="1345116"/>
              <a:chExt cx="6045266" cy="1474750"/>
            </a:xfrm>
          </p:grpSpPr>
          <p:sp>
            <p:nvSpPr>
              <p:cNvPr id="67" name="矩形 66">
                <a:extLst>
                  <a:ext uri="{FF2B5EF4-FFF2-40B4-BE49-F238E27FC236}">
                    <a16:creationId xmlns:a16="http://schemas.microsoft.com/office/drawing/2014/main" xmlns="" id="{9797F5E1-1E88-47B1-BF02-0C58364777A0}"/>
                  </a:ext>
                </a:extLst>
              </p:cNvPr>
              <p:cNvSpPr/>
              <p:nvPr/>
            </p:nvSpPr>
            <p:spPr>
              <a:xfrm>
                <a:off x="3287071" y="1413122"/>
                <a:ext cx="6045266" cy="140674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8" name="矩形 67">
                <a:extLst>
                  <a:ext uri="{FF2B5EF4-FFF2-40B4-BE49-F238E27FC236}">
                    <a16:creationId xmlns:a16="http://schemas.microsoft.com/office/drawing/2014/main" xmlns="" id="{52881C12-E7AA-4856-BA57-BF19240F146E}"/>
                  </a:ext>
                </a:extLst>
              </p:cNvPr>
              <p:cNvSpPr/>
              <p:nvPr/>
            </p:nvSpPr>
            <p:spPr>
              <a:xfrm>
                <a:off x="3355880" y="1345116"/>
                <a:ext cx="600362" cy="6137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grpSp>
          <p:nvGrpSpPr>
            <p:cNvPr id="64" name="组合 63">
              <a:extLst>
                <a:ext uri="{FF2B5EF4-FFF2-40B4-BE49-F238E27FC236}">
                  <a16:creationId xmlns:a16="http://schemas.microsoft.com/office/drawing/2014/main" xmlns="" id="{F18A713F-7EE8-4B7D-94B4-A6D0D511FF1E}"/>
                </a:ext>
              </a:extLst>
            </p:cNvPr>
            <p:cNvGrpSpPr/>
            <p:nvPr/>
          </p:nvGrpSpPr>
          <p:grpSpPr>
            <a:xfrm>
              <a:off x="1937009" y="1685491"/>
              <a:ext cx="6367238" cy="1512170"/>
              <a:chOff x="1937009" y="1995267"/>
              <a:chExt cx="6367238" cy="1512170"/>
            </a:xfrm>
          </p:grpSpPr>
          <p:sp>
            <p:nvSpPr>
              <p:cNvPr id="65" name="矩形 64">
                <a:extLst>
                  <a:ext uri="{FF2B5EF4-FFF2-40B4-BE49-F238E27FC236}">
                    <a16:creationId xmlns:a16="http://schemas.microsoft.com/office/drawing/2014/main" xmlns="" id="{4E739062-22AC-4893-9583-B441FD59A8CD}"/>
                  </a:ext>
                </a:extLst>
              </p:cNvPr>
              <p:cNvSpPr/>
              <p:nvPr/>
            </p:nvSpPr>
            <p:spPr>
              <a:xfrm>
                <a:off x="1937009" y="1995267"/>
                <a:ext cx="3194290" cy="317609"/>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t">
                <a:normAutofit lnSpcReduction="10000"/>
              </a:bodyPr>
              <a:lstStyle/>
              <a:p>
                <a:pPr marL="0" lvl="1"/>
                <a:r>
                  <a:rPr lang="zh-CN" altLang="en-US" sz="1600" b="1" dirty="0">
                    <a:solidFill>
                      <a:schemeClr val="accent1"/>
                    </a:solidFill>
                  </a:rPr>
                  <a:t>心理健康的标准</a:t>
                </a:r>
              </a:p>
            </p:txBody>
          </p:sp>
          <p:sp>
            <p:nvSpPr>
              <p:cNvPr id="66" name="矩形 65">
                <a:extLst>
                  <a:ext uri="{FF2B5EF4-FFF2-40B4-BE49-F238E27FC236}">
                    <a16:creationId xmlns:a16="http://schemas.microsoft.com/office/drawing/2014/main" xmlns="" id="{E85753F3-2F4C-4F7D-B96D-8B0E611179C8}"/>
                  </a:ext>
                </a:extLst>
              </p:cNvPr>
              <p:cNvSpPr/>
              <p:nvPr/>
            </p:nvSpPr>
            <p:spPr>
              <a:xfrm>
                <a:off x="1937009" y="2408886"/>
                <a:ext cx="6367238" cy="1098551"/>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marL="0" lvl="1">
                  <a:lnSpc>
                    <a:spcPts val="2000"/>
                  </a:lnSpc>
                </a:pPr>
                <a:r>
                  <a:rPr lang="zh-CN" altLang="en-US" sz="1300" dirty="0"/>
                  <a:t>第三届国际心理卫生大会指出，心理健康是指“身体、智力、情绪十分协调； 适应环境，在人际交往中能彼此谦让；有幸福感；在工作和职业中能充分发挥自己的能力，过有效率的生活”）</a:t>
                </a:r>
              </a:p>
            </p:txBody>
          </p:sp>
        </p:grpSp>
      </p:grpSp>
    </p:spTree>
    <p:extLst>
      <p:ext uri="{BB962C8B-B14F-4D97-AF65-F5344CB8AC3E}">
        <p14:creationId xmlns:p14="http://schemas.microsoft.com/office/powerpoint/2010/main" val="148334113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3.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4.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5050</TotalTime>
  <Words>3932</Words>
  <Application>Microsoft Office PowerPoint</Application>
  <PresentationFormat>全屏显示(16:9)</PresentationFormat>
  <Paragraphs>294</Paragraphs>
  <Slides>31</Slides>
  <Notes>31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FZSSK-GBK1-0200038e1-Identity-H</vt:lpstr>
      <vt:lpstr>FZXBSK-GBK1-0200038db-Identity-H</vt:lpstr>
      <vt:lpstr>H-SS9-PK748200038e2-Identity-H</vt:lpstr>
      <vt:lpstr>inpin heiti</vt:lpstr>
      <vt:lpstr>宋体</vt:lpstr>
      <vt:lpstr>微软雅黑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371</cp:revision>
  <dcterms:created xsi:type="dcterms:W3CDTF">2015-12-11T17:46:17Z</dcterms:created>
  <dcterms:modified xsi:type="dcterms:W3CDTF">2020-10-13T08:30:46Z</dcterms:modified>
</cp:coreProperties>
</file>