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59" r:id="rId2"/>
    <p:sldId id="322" r:id="rId3"/>
    <p:sldId id="471" r:id="rId4"/>
    <p:sldId id="528" r:id="rId5"/>
    <p:sldId id="643" r:id="rId6"/>
    <p:sldId id="615" r:id="rId7"/>
    <p:sldId id="644" r:id="rId8"/>
    <p:sldId id="645" r:id="rId9"/>
    <p:sldId id="646" r:id="rId10"/>
    <p:sldId id="632" r:id="rId11"/>
    <p:sldId id="633" r:id="rId12"/>
    <p:sldId id="634" r:id="rId13"/>
    <p:sldId id="635" r:id="rId14"/>
    <p:sldId id="647" r:id="rId15"/>
    <p:sldId id="636" r:id="rId16"/>
    <p:sldId id="637" r:id="rId17"/>
    <p:sldId id="638" r:id="rId18"/>
    <p:sldId id="639" r:id="rId19"/>
    <p:sldId id="640" r:id="rId20"/>
    <p:sldId id="648" r:id="rId21"/>
    <p:sldId id="641" r:id="rId22"/>
    <p:sldId id="642" r:id="rId23"/>
  </p:sldIdLst>
  <p:sldSz cx="9144000" cy="5143500" type="screen16x9"/>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14" autoAdjust="0"/>
    <p:restoredTop sz="95244" autoAdjust="0"/>
  </p:normalViewPr>
  <p:slideViewPr>
    <p:cSldViewPr>
      <p:cViewPr varScale="1">
        <p:scale>
          <a:sx n="114" d="100"/>
          <a:sy n="114" d="100"/>
        </p:scale>
        <p:origin x="677" y="82"/>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4082023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3106477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310246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2399839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1356466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604107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11679277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53169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1274986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1999451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3987205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26768390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212413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4215720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157581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822906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950542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1730489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二、抑郁的理论解释</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a:extLst>
              <a:ext uri="{FF2B5EF4-FFF2-40B4-BE49-F238E27FC236}">
                <a16:creationId xmlns:a16="http://schemas.microsoft.com/office/drawing/2014/main" id="{0CEBF69B-4CF2-4A57-9BBE-8C883EA1053F}"/>
              </a:ext>
            </a:extLst>
          </p:cNvPr>
          <p:cNvSpPr/>
          <p:nvPr/>
        </p:nvSpPr>
        <p:spPr>
          <a:xfrm>
            <a:off x="1511660" y="1993655"/>
            <a:ext cx="6120680" cy="1693371"/>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4">
            <a:extLst>
              <a:ext uri="{FF2B5EF4-FFF2-40B4-BE49-F238E27FC236}">
                <a16:creationId xmlns:a16="http://schemas.microsoft.com/office/drawing/2014/main" id="{E8F2D827-8CB2-4103-9E8A-27EE2126508D}"/>
              </a:ext>
            </a:extLst>
          </p:cNvPr>
          <p:cNvGrpSpPr/>
          <p:nvPr/>
        </p:nvGrpSpPr>
        <p:grpSpPr>
          <a:xfrm>
            <a:off x="2817146" y="1670806"/>
            <a:ext cx="3509708" cy="645699"/>
            <a:chOff x="2952560" y="1708610"/>
            <a:chExt cx="1976360" cy="546100"/>
          </a:xfrm>
        </p:grpSpPr>
        <p:sp>
          <p:nvSpPr>
            <p:cNvPr id="32" name="Rectangle 16">
              <a:extLst>
                <a:ext uri="{FF2B5EF4-FFF2-40B4-BE49-F238E27FC236}">
                  <a16:creationId xmlns:a16="http://schemas.microsoft.com/office/drawing/2014/main" id="{64F42A27-84BF-4117-9786-AF64D414B8D5}"/>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Freeform: Shape 17">
              <a:extLst>
                <a:ext uri="{FF2B5EF4-FFF2-40B4-BE49-F238E27FC236}">
                  <a16:creationId xmlns:a16="http://schemas.microsoft.com/office/drawing/2014/main" id="{C9655D99-092B-410E-A8FE-C125289A4360}"/>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8">
              <a:extLst>
                <a:ext uri="{FF2B5EF4-FFF2-40B4-BE49-F238E27FC236}">
                  <a16:creationId xmlns:a16="http://schemas.microsoft.com/office/drawing/2014/main" id="{6FD5FEF5-90C0-45BC-8F1C-0D98D0CFF73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9">
              <a:extLst>
                <a:ext uri="{FF2B5EF4-FFF2-40B4-BE49-F238E27FC236}">
                  <a16:creationId xmlns:a16="http://schemas.microsoft.com/office/drawing/2014/main" id="{AC8440C3-9F2B-4A9C-9150-214B7857708B}"/>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20">
              <a:extLst>
                <a:ext uri="{FF2B5EF4-FFF2-40B4-BE49-F238E27FC236}">
                  <a16:creationId xmlns:a16="http://schemas.microsoft.com/office/drawing/2014/main" id="{AD75E759-08B2-4B78-93C1-E565923ECF34}"/>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1">
              <a:extLst>
                <a:ext uri="{FF2B5EF4-FFF2-40B4-BE49-F238E27FC236}">
                  <a16:creationId xmlns:a16="http://schemas.microsoft.com/office/drawing/2014/main" id="{20CCAC4D-931C-4BF1-A454-D203D4D5C1ED}"/>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抑郁是一种适应机制</a:t>
              </a:r>
            </a:p>
          </p:txBody>
        </p:sp>
      </p:grpSp>
      <p:sp>
        <p:nvSpPr>
          <p:cNvPr id="48" name="文本框 47">
            <a:extLst>
              <a:ext uri="{FF2B5EF4-FFF2-40B4-BE49-F238E27FC236}">
                <a16:creationId xmlns:a16="http://schemas.microsoft.com/office/drawing/2014/main" id="{25D40E95-4860-4456-AF36-1E9A9261726B}"/>
              </a:ext>
            </a:extLst>
          </p:cNvPr>
          <p:cNvSpPr txBox="1"/>
          <p:nvPr/>
        </p:nvSpPr>
        <p:spPr>
          <a:xfrm>
            <a:off x="1835696" y="2698550"/>
            <a:ext cx="5796644" cy="763414"/>
          </a:xfrm>
          <a:prstGeom prst="rect">
            <a:avLst/>
          </a:prstGeom>
          <a:noFill/>
        </p:spPr>
        <p:txBody>
          <a:bodyPr wrap="square">
            <a:spAutoFit/>
          </a:bodyPr>
          <a:lstStyle/>
          <a:p>
            <a:pPr>
              <a:lnSpc>
                <a:spcPts val="1800"/>
              </a:lnSpc>
            </a:pPr>
            <a:r>
              <a:rPr lang="zh-CN" altLang="en-US" sz="1200" b="1" dirty="0">
                <a:solidFill>
                  <a:schemeClr val="tx1">
                    <a:lumMod val="50000"/>
                    <a:lumOff val="50000"/>
                  </a:schemeClr>
                </a:solidFill>
              </a:rPr>
              <a:t>重度抑郁症</a:t>
            </a:r>
            <a:endParaRPr lang="en-US" altLang="zh-CN" sz="1200" b="1" dirty="0">
              <a:solidFill>
                <a:schemeClr val="tx1">
                  <a:lumMod val="50000"/>
                  <a:lumOff val="50000"/>
                </a:schemeClr>
              </a:solidFill>
            </a:endParaRPr>
          </a:p>
          <a:p>
            <a:pPr>
              <a:lnSpc>
                <a:spcPts val="1800"/>
              </a:lnSpc>
            </a:pPr>
            <a:r>
              <a:rPr lang="zh-CN" altLang="en-US" sz="1200" dirty="0">
                <a:solidFill>
                  <a:schemeClr val="tx1">
                    <a:lumMod val="50000"/>
                    <a:lumOff val="50000"/>
                  </a:schemeClr>
                </a:solidFill>
              </a:rPr>
              <a:t>则是当情况进一步恶化、严重地威胁到个体生存时，压力激素过度释放，个体在躯体、 认知、情感、行动等方面出现扭曲与破坏，并可能导向自毁性行为。 </a:t>
            </a:r>
          </a:p>
        </p:txBody>
      </p:sp>
    </p:spTree>
    <p:extLst>
      <p:ext uri="{BB962C8B-B14F-4D97-AF65-F5344CB8AC3E}">
        <p14:creationId xmlns:p14="http://schemas.microsoft.com/office/powerpoint/2010/main" val="27873737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二、抑郁的理论解释</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a:extLst>
              <a:ext uri="{FF2B5EF4-FFF2-40B4-BE49-F238E27FC236}">
                <a16:creationId xmlns:a16="http://schemas.microsoft.com/office/drawing/2014/main" id="{0CEBF69B-4CF2-4A57-9BBE-8C883EA1053F}"/>
              </a:ext>
            </a:extLst>
          </p:cNvPr>
          <p:cNvSpPr/>
          <p:nvPr/>
        </p:nvSpPr>
        <p:spPr>
          <a:xfrm>
            <a:off x="1511660" y="1526448"/>
            <a:ext cx="6120680" cy="1189318"/>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4">
            <a:extLst>
              <a:ext uri="{FF2B5EF4-FFF2-40B4-BE49-F238E27FC236}">
                <a16:creationId xmlns:a16="http://schemas.microsoft.com/office/drawing/2014/main" id="{E8F2D827-8CB2-4103-9E8A-27EE2126508D}"/>
              </a:ext>
            </a:extLst>
          </p:cNvPr>
          <p:cNvGrpSpPr/>
          <p:nvPr/>
        </p:nvGrpSpPr>
        <p:grpSpPr>
          <a:xfrm>
            <a:off x="2817146" y="1203598"/>
            <a:ext cx="3509708" cy="645699"/>
            <a:chOff x="2952560" y="1708610"/>
            <a:chExt cx="1976360" cy="546100"/>
          </a:xfrm>
        </p:grpSpPr>
        <p:sp>
          <p:nvSpPr>
            <p:cNvPr id="32" name="Rectangle 16">
              <a:extLst>
                <a:ext uri="{FF2B5EF4-FFF2-40B4-BE49-F238E27FC236}">
                  <a16:creationId xmlns:a16="http://schemas.microsoft.com/office/drawing/2014/main" id="{64F42A27-84BF-4117-9786-AF64D414B8D5}"/>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Freeform: Shape 17">
              <a:extLst>
                <a:ext uri="{FF2B5EF4-FFF2-40B4-BE49-F238E27FC236}">
                  <a16:creationId xmlns:a16="http://schemas.microsoft.com/office/drawing/2014/main" id="{C9655D99-092B-410E-A8FE-C125289A4360}"/>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8">
              <a:extLst>
                <a:ext uri="{FF2B5EF4-FFF2-40B4-BE49-F238E27FC236}">
                  <a16:creationId xmlns:a16="http://schemas.microsoft.com/office/drawing/2014/main" id="{6FD5FEF5-90C0-45BC-8F1C-0D98D0CFF73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9">
              <a:extLst>
                <a:ext uri="{FF2B5EF4-FFF2-40B4-BE49-F238E27FC236}">
                  <a16:creationId xmlns:a16="http://schemas.microsoft.com/office/drawing/2014/main" id="{AC8440C3-9F2B-4A9C-9150-214B7857708B}"/>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20">
              <a:extLst>
                <a:ext uri="{FF2B5EF4-FFF2-40B4-BE49-F238E27FC236}">
                  <a16:creationId xmlns:a16="http://schemas.microsoft.com/office/drawing/2014/main" id="{AD75E759-08B2-4B78-93C1-E565923ECF34}"/>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1">
              <a:extLst>
                <a:ext uri="{FF2B5EF4-FFF2-40B4-BE49-F238E27FC236}">
                  <a16:creationId xmlns:a16="http://schemas.microsoft.com/office/drawing/2014/main" id="{20CCAC4D-931C-4BF1-A454-D203D4D5C1ED}"/>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精神分析的观点</a:t>
              </a:r>
            </a:p>
          </p:txBody>
        </p:sp>
      </p:grpSp>
      <p:sp>
        <p:nvSpPr>
          <p:cNvPr id="50" name="文本框 49">
            <a:extLst>
              <a:ext uri="{FF2B5EF4-FFF2-40B4-BE49-F238E27FC236}">
                <a16:creationId xmlns:a16="http://schemas.microsoft.com/office/drawing/2014/main" id="{BCE9626A-D43C-4A9C-85E6-7D2775D9F354}"/>
              </a:ext>
            </a:extLst>
          </p:cNvPr>
          <p:cNvSpPr txBox="1"/>
          <p:nvPr/>
        </p:nvSpPr>
        <p:spPr>
          <a:xfrm>
            <a:off x="1745686" y="1965051"/>
            <a:ext cx="5796644" cy="532582"/>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精神分析论认为，抑郁是一种丧失反应，是个体生活中的重大丧失，引发了隐藏在潜意识中 童年生活丧失经验的痛苦；两者交互作用，使当事人陷入了抑郁的困境。</a:t>
            </a:r>
          </a:p>
        </p:txBody>
      </p:sp>
      <p:sp>
        <p:nvSpPr>
          <p:cNvPr id="19" name="矩形 18">
            <a:extLst>
              <a:ext uri="{FF2B5EF4-FFF2-40B4-BE49-F238E27FC236}">
                <a16:creationId xmlns:a16="http://schemas.microsoft.com/office/drawing/2014/main" id="{F04089FA-C684-44B1-A073-6F576737E7F9}"/>
              </a:ext>
            </a:extLst>
          </p:cNvPr>
          <p:cNvSpPr/>
          <p:nvPr/>
        </p:nvSpPr>
        <p:spPr>
          <a:xfrm>
            <a:off x="1511660" y="3461324"/>
            <a:ext cx="6120680" cy="1189318"/>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4">
            <a:extLst>
              <a:ext uri="{FF2B5EF4-FFF2-40B4-BE49-F238E27FC236}">
                <a16:creationId xmlns:a16="http://schemas.microsoft.com/office/drawing/2014/main" id="{EBCABE2A-B8B9-48C2-8F29-2F7FFA6D4345}"/>
              </a:ext>
            </a:extLst>
          </p:cNvPr>
          <p:cNvGrpSpPr/>
          <p:nvPr/>
        </p:nvGrpSpPr>
        <p:grpSpPr>
          <a:xfrm>
            <a:off x="2817146" y="3138474"/>
            <a:ext cx="3509708" cy="645699"/>
            <a:chOff x="2952560" y="1708610"/>
            <a:chExt cx="1976360" cy="546100"/>
          </a:xfrm>
        </p:grpSpPr>
        <p:sp>
          <p:nvSpPr>
            <p:cNvPr id="21" name="Rectangle 16">
              <a:extLst>
                <a:ext uri="{FF2B5EF4-FFF2-40B4-BE49-F238E27FC236}">
                  <a16:creationId xmlns:a16="http://schemas.microsoft.com/office/drawing/2014/main" id="{890FF35C-196A-4AAC-AA72-CFC3C544E49A}"/>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2" name="Freeform: Shape 17">
              <a:extLst>
                <a:ext uri="{FF2B5EF4-FFF2-40B4-BE49-F238E27FC236}">
                  <a16:creationId xmlns:a16="http://schemas.microsoft.com/office/drawing/2014/main" id="{0993DD12-B081-4072-A329-DA393D80DE71}"/>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18">
              <a:extLst>
                <a:ext uri="{FF2B5EF4-FFF2-40B4-BE49-F238E27FC236}">
                  <a16:creationId xmlns:a16="http://schemas.microsoft.com/office/drawing/2014/main" id="{23CA5F81-A22B-4C06-9957-E0859202ABB1}"/>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19">
              <a:extLst>
                <a:ext uri="{FF2B5EF4-FFF2-40B4-BE49-F238E27FC236}">
                  <a16:creationId xmlns:a16="http://schemas.microsoft.com/office/drawing/2014/main" id="{0B69A3C3-B50A-4290-89BB-F09D0DD64C75}"/>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20">
              <a:extLst>
                <a:ext uri="{FF2B5EF4-FFF2-40B4-BE49-F238E27FC236}">
                  <a16:creationId xmlns:a16="http://schemas.microsoft.com/office/drawing/2014/main" id="{D6E06C44-41C7-4C5F-9697-7C73817B2421}"/>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21">
              <a:extLst>
                <a:ext uri="{FF2B5EF4-FFF2-40B4-BE49-F238E27FC236}">
                  <a16:creationId xmlns:a16="http://schemas.microsoft.com/office/drawing/2014/main" id="{BB161790-7862-4B40-A5F8-104ECC9EBB28}"/>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行为主义的观点</a:t>
              </a:r>
            </a:p>
          </p:txBody>
        </p:sp>
      </p:grpSp>
      <p:sp>
        <p:nvSpPr>
          <p:cNvPr id="27" name="文本框 26">
            <a:extLst>
              <a:ext uri="{FF2B5EF4-FFF2-40B4-BE49-F238E27FC236}">
                <a16:creationId xmlns:a16="http://schemas.microsoft.com/office/drawing/2014/main" id="{48FE9205-6348-4CAF-AAAF-37F0E2548335}"/>
              </a:ext>
            </a:extLst>
          </p:cNvPr>
          <p:cNvSpPr txBox="1"/>
          <p:nvPr/>
        </p:nvSpPr>
        <p:spPr>
          <a:xfrm>
            <a:off x="1745686" y="3899927"/>
            <a:ext cx="5796644" cy="532582"/>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行为主义认为，抑郁是个体长期缺乏正增强作用，在生活中学习到的一种消极性的退缩反应。</a:t>
            </a:r>
          </a:p>
        </p:txBody>
      </p:sp>
    </p:spTree>
    <p:extLst>
      <p:ext uri="{BB962C8B-B14F-4D97-AF65-F5344CB8AC3E}">
        <p14:creationId xmlns:p14="http://schemas.microsoft.com/office/powerpoint/2010/main" val="23453543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二、抑郁的理论解释</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a:extLst>
              <a:ext uri="{FF2B5EF4-FFF2-40B4-BE49-F238E27FC236}">
                <a16:creationId xmlns:a16="http://schemas.microsoft.com/office/drawing/2014/main" id="{0CEBF69B-4CF2-4A57-9BBE-8C883EA1053F}"/>
              </a:ext>
            </a:extLst>
          </p:cNvPr>
          <p:cNvSpPr/>
          <p:nvPr/>
        </p:nvSpPr>
        <p:spPr>
          <a:xfrm>
            <a:off x="1511660" y="1958496"/>
            <a:ext cx="6120680" cy="1693374"/>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4">
            <a:extLst>
              <a:ext uri="{FF2B5EF4-FFF2-40B4-BE49-F238E27FC236}">
                <a16:creationId xmlns:a16="http://schemas.microsoft.com/office/drawing/2014/main" id="{E8F2D827-8CB2-4103-9E8A-27EE2126508D}"/>
              </a:ext>
            </a:extLst>
          </p:cNvPr>
          <p:cNvGrpSpPr/>
          <p:nvPr/>
        </p:nvGrpSpPr>
        <p:grpSpPr>
          <a:xfrm>
            <a:off x="2817146" y="1635646"/>
            <a:ext cx="3509708" cy="645699"/>
            <a:chOff x="2952560" y="1708610"/>
            <a:chExt cx="1976360" cy="546100"/>
          </a:xfrm>
        </p:grpSpPr>
        <p:sp>
          <p:nvSpPr>
            <p:cNvPr id="32" name="Rectangle 16">
              <a:extLst>
                <a:ext uri="{FF2B5EF4-FFF2-40B4-BE49-F238E27FC236}">
                  <a16:creationId xmlns:a16="http://schemas.microsoft.com/office/drawing/2014/main" id="{64F42A27-84BF-4117-9786-AF64D414B8D5}"/>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Freeform: Shape 17">
              <a:extLst>
                <a:ext uri="{FF2B5EF4-FFF2-40B4-BE49-F238E27FC236}">
                  <a16:creationId xmlns:a16="http://schemas.microsoft.com/office/drawing/2014/main" id="{C9655D99-092B-410E-A8FE-C125289A4360}"/>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8">
              <a:extLst>
                <a:ext uri="{FF2B5EF4-FFF2-40B4-BE49-F238E27FC236}">
                  <a16:creationId xmlns:a16="http://schemas.microsoft.com/office/drawing/2014/main" id="{6FD5FEF5-90C0-45BC-8F1C-0D98D0CFF73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9">
              <a:extLst>
                <a:ext uri="{FF2B5EF4-FFF2-40B4-BE49-F238E27FC236}">
                  <a16:creationId xmlns:a16="http://schemas.microsoft.com/office/drawing/2014/main" id="{AC8440C3-9F2B-4A9C-9150-214B7857708B}"/>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20">
              <a:extLst>
                <a:ext uri="{FF2B5EF4-FFF2-40B4-BE49-F238E27FC236}">
                  <a16:creationId xmlns:a16="http://schemas.microsoft.com/office/drawing/2014/main" id="{AD75E759-08B2-4B78-93C1-E565923ECF34}"/>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1">
              <a:extLst>
                <a:ext uri="{FF2B5EF4-FFF2-40B4-BE49-F238E27FC236}">
                  <a16:creationId xmlns:a16="http://schemas.microsoft.com/office/drawing/2014/main" id="{20CCAC4D-931C-4BF1-A454-D203D4D5C1ED}"/>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认知论的观点</a:t>
              </a:r>
            </a:p>
          </p:txBody>
        </p:sp>
      </p:grpSp>
      <p:sp>
        <p:nvSpPr>
          <p:cNvPr id="50" name="文本框 49">
            <a:extLst>
              <a:ext uri="{FF2B5EF4-FFF2-40B4-BE49-F238E27FC236}">
                <a16:creationId xmlns:a16="http://schemas.microsoft.com/office/drawing/2014/main" id="{BCE9626A-D43C-4A9C-85E6-7D2775D9F354}"/>
              </a:ext>
            </a:extLst>
          </p:cNvPr>
          <p:cNvSpPr txBox="1"/>
          <p:nvPr/>
        </p:nvSpPr>
        <p:spPr>
          <a:xfrm>
            <a:off x="1745686" y="2397099"/>
            <a:ext cx="5796644" cy="994247"/>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认知学说关注我们理解、认识世界的方式，认为认知因素对抑郁的产生起着关键作用。当个体对环境变化完全无法控制，或对将来完全无法预测时，个体将因为无法克服焦虑、恐 惧、痛苦的压力而丧失求生斗志，放弃一切追求，进而陷入绝望的心理困境。</a:t>
            </a:r>
          </a:p>
        </p:txBody>
      </p:sp>
    </p:spTree>
    <p:extLst>
      <p:ext uri="{BB962C8B-B14F-4D97-AF65-F5344CB8AC3E}">
        <p14:creationId xmlns:p14="http://schemas.microsoft.com/office/powerpoint/2010/main" val="4693825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04360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一、大学生抑郁状况的流行病学特点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8">
            <a:extLst>
              <a:ext uri="{FF2B5EF4-FFF2-40B4-BE49-F238E27FC236}">
                <a16:creationId xmlns:a16="http://schemas.microsoft.com/office/drawing/2014/main" id="{10E808D6-41D7-4CA8-ABF4-BEABBD3BB8A9}"/>
              </a:ext>
            </a:extLst>
          </p:cNvPr>
          <p:cNvSpPr txBox="1"/>
          <p:nvPr/>
        </p:nvSpPr>
        <p:spPr>
          <a:xfrm>
            <a:off x="3938683" y="1810021"/>
            <a:ext cx="3729661" cy="523220"/>
          </a:xfrm>
          <a:prstGeom prst="rect">
            <a:avLst/>
          </a:prstGeom>
          <a:noFill/>
        </p:spPr>
        <p:txBody>
          <a:bodyPr wrap="square">
            <a:spAutoFit/>
          </a:bodyPr>
          <a:lstStyle/>
          <a:p>
            <a:r>
              <a:rPr lang="zh-CN" altLang="en-US" sz="1400" dirty="0"/>
              <a:t>学习上，对所学专业不感兴趣，每学期旷课在２０节以上，课后从不和老师沟通。</a:t>
            </a:r>
          </a:p>
        </p:txBody>
      </p:sp>
      <p:sp>
        <p:nvSpPr>
          <p:cNvPr id="20" name="文本框 19">
            <a:extLst>
              <a:ext uri="{FF2B5EF4-FFF2-40B4-BE49-F238E27FC236}">
                <a16:creationId xmlns:a16="http://schemas.microsoft.com/office/drawing/2014/main" id="{725041C5-2EF5-4E6B-B0CC-7E7A30B00878}"/>
              </a:ext>
            </a:extLst>
          </p:cNvPr>
          <p:cNvSpPr txBox="1"/>
          <p:nvPr/>
        </p:nvSpPr>
        <p:spPr>
          <a:xfrm>
            <a:off x="3938683" y="2458093"/>
            <a:ext cx="3657655" cy="523220"/>
          </a:xfrm>
          <a:prstGeom prst="rect">
            <a:avLst/>
          </a:prstGeom>
          <a:noFill/>
        </p:spPr>
        <p:txBody>
          <a:bodyPr wrap="square">
            <a:spAutoFit/>
          </a:bodyPr>
          <a:lstStyle/>
          <a:p>
            <a:r>
              <a:rPr lang="zh-CN" altLang="en-US" sz="1400" dirty="0"/>
              <a:t>人际行为 上，几乎没有知心朋友，不向任何人倾诉，不向他人求助。</a:t>
            </a:r>
          </a:p>
        </p:txBody>
      </p:sp>
      <p:sp>
        <p:nvSpPr>
          <p:cNvPr id="21" name="文本框 20">
            <a:extLst>
              <a:ext uri="{FF2B5EF4-FFF2-40B4-BE49-F238E27FC236}">
                <a16:creationId xmlns:a16="http://schemas.microsoft.com/office/drawing/2014/main" id="{7BB73D08-344D-4FA9-B296-93BD665D2EA8}"/>
              </a:ext>
            </a:extLst>
          </p:cNvPr>
          <p:cNvSpPr txBox="1"/>
          <p:nvPr/>
        </p:nvSpPr>
        <p:spPr>
          <a:xfrm>
            <a:off x="3938684" y="3148151"/>
            <a:ext cx="2793560" cy="307777"/>
          </a:xfrm>
          <a:prstGeom prst="rect">
            <a:avLst/>
          </a:prstGeom>
          <a:noFill/>
        </p:spPr>
        <p:txBody>
          <a:bodyPr wrap="square">
            <a:spAutoFit/>
          </a:bodyPr>
          <a:lstStyle/>
          <a:p>
            <a:r>
              <a:rPr lang="zh-CN" altLang="en-US" sz="1400" dirty="0"/>
              <a:t>很少或从不参加社团活动。</a:t>
            </a:r>
          </a:p>
        </p:txBody>
      </p:sp>
      <p:sp>
        <p:nvSpPr>
          <p:cNvPr id="22" name="任意多边形: 形状 21">
            <a:extLst>
              <a:ext uri="{FF2B5EF4-FFF2-40B4-BE49-F238E27FC236}">
                <a16:creationId xmlns:a16="http://schemas.microsoft.com/office/drawing/2014/main" id="{46FB09F3-D599-4881-B0F3-2176312EF884}"/>
              </a:ext>
            </a:extLst>
          </p:cNvPr>
          <p:cNvSpPr>
            <a:spLocks/>
          </p:cNvSpPr>
          <p:nvPr/>
        </p:nvSpPr>
        <p:spPr bwMode="auto">
          <a:xfrm>
            <a:off x="3417306" y="3044932"/>
            <a:ext cx="462923" cy="46292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文本框 28">
            <a:extLst>
              <a:ext uri="{FF2B5EF4-FFF2-40B4-BE49-F238E27FC236}">
                <a16:creationId xmlns:a16="http://schemas.microsoft.com/office/drawing/2014/main" id="{9A48EDCD-28F8-4543-87BE-105AD6883E2C}"/>
              </a:ext>
            </a:extLst>
          </p:cNvPr>
          <p:cNvSpPr txBox="1"/>
          <p:nvPr/>
        </p:nvSpPr>
        <p:spPr>
          <a:xfrm flipH="1">
            <a:off x="3601876" y="3067399"/>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4" name="椭圆 23">
            <a:extLst>
              <a:ext uri="{FF2B5EF4-FFF2-40B4-BE49-F238E27FC236}">
                <a16:creationId xmlns:a16="http://schemas.microsoft.com/office/drawing/2014/main" id="{6F0CEE1C-9496-40DE-9DF0-EF6E4E748A73}"/>
              </a:ext>
            </a:extLst>
          </p:cNvPr>
          <p:cNvSpPr>
            <a:spLocks/>
          </p:cNvSpPr>
          <p:nvPr/>
        </p:nvSpPr>
        <p:spPr bwMode="auto">
          <a:xfrm>
            <a:off x="3417306" y="2443610"/>
            <a:ext cx="422041" cy="421628"/>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5" name="文本框 28">
            <a:extLst>
              <a:ext uri="{FF2B5EF4-FFF2-40B4-BE49-F238E27FC236}">
                <a16:creationId xmlns:a16="http://schemas.microsoft.com/office/drawing/2014/main" id="{2C4C1A2A-98B2-4AF6-819D-08F6554BEC46}"/>
              </a:ext>
            </a:extLst>
          </p:cNvPr>
          <p:cNvSpPr txBox="1"/>
          <p:nvPr/>
        </p:nvSpPr>
        <p:spPr>
          <a:xfrm flipH="1">
            <a:off x="3494891" y="2443610"/>
            <a:ext cx="307752" cy="421628"/>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6" name="任意多边形: 形状 25">
            <a:extLst>
              <a:ext uri="{FF2B5EF4-FFF2-40B4-BE49-F238E27FC236}">
                <a16:creationId xmlns:a16="http://schemas.microsoft.com/office/drawing/2014/main" id="{1CDFB167-8AEA-4221-A9AE-73607AD6FD79}"/>
              </a:ext>
            </a:extLst>
          </p:cNvPr>
          <p:cNvSpPr>
            <a:spLocks/>
          </p:cNvSpPr>
          <p:nvPr/>
        </p:nvSpPr>
        <p:spPr bwMode="auto">
          <a:xfrm>
            <a:off x="3417306" y="1800994"/>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文本框 28">
            <a:extLst>
              <a:ext uri="{FF2B5EF4-FFF2-40B4-BE49-F238E27FC236}">
                <a16:creationId xmlns:a16="http://schemas.microsoft.com/office/drawing/2014/main" id="{E89B087B-D720-448E-883A-73A4C515E0C8}"/>
              </a:ext>
            </a:extLst>
          </p:cNvPr>
          <p:cNvSpPr txBox="1"/>
          <p:nvPr/>
        </p:nvSpPr>
        <p:spPr>
          <a:xfrm flipH="1">
            <a:off x="3601876" y="1835695"/>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28" name="直接连接符 27">
            <a:extLst>
              <a:ext uri="{FF2B5EF4-FFF2-40B4-BE49-F238E27FC236}">
                <a16:creationId xmlns:a16="http://schemas.microsoft.com/office/drawing/2014/main" id="{D31127BC-FB6E-41E7-8349-72DD42078287}"/>
              </a:ext>
            </a:extLst>
          </p:cNvPr>
          <p:cNvCxnSpPr/>
          <p:nvPr/>
        </p:nvCxnSpPr>
        <p:spPr>
          <a:xfrm>
            <a:off x="2987828" y="1952035"/>
            <a:ext cx="0"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箭头连接符 28">
            <a:extLst>
              <a:ext uri="{FF2B5EF4-FFF2-40B4-BE49-F238E27FC236}">
                <a16:creationId xmlns:a16="http://schemas.microsoft.com/office/drawing/2014/main" id="{3CD53263-D2A5-4CF4-ACF2-13E8995F3F8F}"/>
              </a:ext>
            </a:extLst>
          </p:cNvPr>
          <p:cNvCxnSpPr/>
          <p:nvPr/>
        </p:nvCxnSpPr>
        <p:spPr>
          <a:xfrm>
            <a:off x="2987828" y="1941752"/>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a:extLst>
              <a:ext uri="{FF2B5EF4-FFF2-40B4-BE49-F238E27FC236}">
                <a16:creationId xmlns:a16="http://schemas.microsoft.com/office/drawing/2014/main" id="{0F0ABAA2-F5C9-4CD8-831C-115775D56F69}"/>
              </a:ext>
            </a:extLst>
          </p:cNvPr>
          <p:cNvCxnSpPr/>
          <p:nvPr/>
        </p:nvCxnSpPr>
        <p:spPr>
          <a:xfrm>
            <a:off x="2987828" y="2654424"/>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60845A06-C49A-474D-9F75-67B08E9B53CA}"/>
              </a:ext>
            </a:extLst>
          </p:cNvPr>
          <p:cNvCxnSpPr/>
          <p:nvPr/>
        </p:nvCxnSpPr>
        <p:spPr>
          <a:xfrm>
            <a:off x="2987828" y="3248179"/>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a16="http://schemas.microsoft.com/office/drawing/2014/main" id="{BF83D678-47D7-4A01-B8CD-2B2EE14868CC}"/>
              </a:ext>
            </a:extLst>
          </p:cNvPr>
          <p:cNvSpPr txBox="1"/>
          <p:nvPr/>
        </p:nvSpPr>
        <p:spPr>
          <a:xfrm>
            <a:off x="1220318" y="2247711"/>
            <a:ext cx="1730806" cy="523220"/>
          </a:xfrm>
          <a:prstGeom prst="rect">
            <a:avLst/>
          </a:prstGeom>
          <a:noFill/>
        </p:spPr>
        <p:txBody>
          <a:bodyPr wrap="square">
            <a:spAutoFit/>
          </a:bodyPr>
          <a:lstStyle/>
          <a:p>
            <a:r>
              <a:rPr lang="zh-CN" altLang="en-US" sz="1400" dirty="0"/>
              <a:t>发生抑郁症状比例较高的人群特征</a:t>
            </a:r>
          </a:p>
        </p:txBody>
      </p:sp>
    </p:spTree>
    <p:extLst>
      <p:ext uri="{BB962C8B-B14F-4D97-AF65-F5344CB8AC3E}">
        <p14:creationId xmlns:p14="http://schemas.microsoft.com/office/powerpoint/2010/main" val="16697877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a:extLst>
              <a:ext uri="{FF2B5EF4-FFF2-40B4-BE49-F238E27FC236}">
                <a16:creationId xmlns:a16="http://schemas.microsoft.com/office/drawing/2014/main" id="{7AE80BDD-731B-4ED6-9DE5-AD5AA975287F}"/>
              </a:ext>
            </a:extLst>
          </p:cNvPr>
          <p:cNvCxnSpPr>
            <a:cxnSpLocks/>
          </p:cNvCxnSpPr>
          <p:nvPr/>
        </p:nvCxnSpPr>
        <p:spPr>
          <a:xfrm>
            <a:off x="2951820" y="2397727"/>
            <a:ext cx="0" cy="9661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id="{384DB244-FA39-4B31-95C8-50FADA3A5B9C}"/>
              </a:ext>
            </a:extLst>
          </p:cNvPr>
          <p:cNvCxnSpPr>
            <a:cxnSpLocks/>
          </p:cNvCxnSpPr>
          <p:nvPr/>
        </p:nvCxnSpPr>
        <p:spPr>
          <a:xfrm>
            <a:off x="5623030" y="2397727"/>
            <a:ext cx="0" cy="9661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62923937-900C-479D-86F6-A067B0BE3231}"/>
              </a:ext>
            </a:extLst>
          </p:cNvPr>
          <p:cNvCxnSpPr>
            <a:cxnSpLocks/>
          </p:cNvCxnSpPr>
          <p:nvPr/>
        </p:nvCxnSpPr>
        <p:spPr>
          <a:xfrm>
            <a:off x="3016914" y="1990749"/>
            <a:ext cx="2527194" cy="172563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0D4DF84D-7893-4D6C-8105-31185AD55671}"/>
              </a:ext>
            </a:extLst>
          </p:cNvPr>
          <p:cNvCxnSpPr>
            <a:cxnSpLocks/>
          </p:cNvCxnSpPr>
          <p:nvPr/>
        </p:nvCxnSpPr>
        <p:spPr>
          <a:xfrm flipV="1">
            <a:off x="3203848" y="2067694"/>
            <a:ext cx="2448272" cy="1512168"/>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二、大学生抑郁的主要表现</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椭圆 4">
            <a:extLst>
              <a:ext uri="{FF2B5EF4-FFF2-40B4-BE49-F238E27FC236}">
                <a16:creationId xmlns:a16="http://schemas.microsoft.com/office/drawing/2014/main" id="{D0473F38-2F42-4CF8-8703-9766514E90A2}"/>
              </a:ext>
            </a:extLst>
          </p:cNvPr>
          <p:cNvSpPr/>
          <p:nvPr/>
        </p:nvSpPr>
        <p:spPr>
          <a:xfrm>
            <a:off x="3707904" y="2139702"/>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行为表现 </a:t>
            </a:r>
          </a:p>
        </p:txBody>
      </p:sp>
      <p:sp>
        <p:nvSpPr>
          <p:cNvPr id="30" name="椭圆 29">
            <a:extLst>
              <a:ext uri="{FF2B5EF4-FFF2-40B4-BE49-F238E27FC236}">
                <a16:creationId xmlns:a16="http://schemas.microsoft.com/office/drawing/2014/main" id="{0D662D60-3AF1-4B3E-B77D-51071972609E}"/>
              </a:ext>
            </a:extLst>
          </p:cNvPr>
          <p:cNvSpPr/>
          <p:nvPr/>
        </p:nvSpPr>
        <p:spPr>
          <a:xfrm>
            <a:off x="5004048" y="1319100"/>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情绪表现 </a:t>
            </a:r>
          </a:p>
        </p:txBody>
      </p:sp>
      <p:sp>
        <p:nvSpPr>
          <p:cNvPr id="31" name="椭圆 30">
            <a:extLst>
              <a:ext uri="{FF2B5EF4-FFF2-40B4-BE49-F238E27FC236}">
                <a16:creationId xmlns:a16="http://schemas.microsoft.com/office/drawing/2014/main" id="{2B239725-C174-452C-8788-C1A397223C68}"/>
              </a:ext>
            </a:extLst>
          </p:cNvPr>
          <p:cNvSpPr/>
          <p:nvPr/>
        </p:nvSpPr>
        <p:spPr>
          <a:xfrm>
            <a:off x="2339752" y="1319100"/>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认知表现 </a:t>
            </a:r>
          </a:p>
        </p:txBody>
      </p:sp>
      <p:sp>
        <p:nvSpPr>
          <p:cNvPr id="32" name="椭圆 31">
            <a:extLst>
              <a:ext uri="{FF2B5EF4-FFF2-40B4-BE49-F238E27FC236}">
                <a16:creationId xmlns:a16="http://schemas.microsoft.com/office/drawing/2014/main" id="{8E13A784-9DC4-43CB-95D8-D879ACFAF2A2}"/>
              </a:ext>
            </a:extLst>
          </p:cNvPr>
          <p:cNvSpPr/>
          <p:nvPr/>
        </p:nvSpPr>
        <p:spPr>
          <a:xfrm>
            <a:off x="2339752" y="3075806"/>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躯体症状 </a:t>
            </a:r>
          </a:p>
        </p:txBody>
      </p:sp>
      <p:sp>
        <p:nvSpPr>
          <p:cNvPr id="33" name="椭圆 32">
            <a:extLst>
              <a:ext uri="{FF2B5EF4-FFF2-40B4-BE49-F238E27FC236}">
                <a16:creationId xmlns:a16="http://schemas.microsoft.com/office/drawing/2014/main" id="{C2496D8B-D17E-49E8-9DFA-F8DE14E08BC6}"/>
              </a:ext>
            </a:extLst>
          </p:cNvPr>
          <p:cNvSpPr/>
          <p:nvPr/>
        </p:nvSpPr>
        <p:spPr>
          <a:xfrm>
            <a:off x="5004048" y="3104356"/>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隐匿性抑郁 </a:t>
            </a:r>
          </a:p>
        </p:txBody>
      </p:sp>
      <p:cxnSp>
        <p:nvCxnSpPr>
          <p:cNvPr id="7" name="直接连接符 6">
            <a:extLst>
              <a:ext uri="{FF2B5EF4-FFF2-40B4-BE49-F238E27FC236}">
                <a16:creationId xmlns:a16="http://schemas.microsoft.com/office/drawing/2014/main" id="{19F91C63-E425-41F7-959F-A3ECE46E44EE}"/>
              </a:ext>
            </a:extLst>
          </p:cNvPr>
          <p:cNvCxnSpPr>
            <a:cxnSpLocks/>
            <a:stCxn id="31" idx="6"/>
            <a:endCxn id="30" idx="2"/>
          </p:cNvCxnSpPr>
          <p:nvPr/>
        </p:nvCxnSpPr>
        <p:spPr>
          <a:xfrm>
            <a:off x="3563888" y="1931168"/>
            <a:ext cx="144016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B5EE6C58-B08A-448F-BFD1-9625D7CC1DC6}"/>
              </a:ext>
            </a:extLst>
          </p:cNvPr>
          <p:cNvCxnSpPr>
            <a:cxnSpLocks/>
          </p:cNvCxnSpPr>
          <p:nvPr/>
        </p:nvCxnSpPr>
        <p:spPr>
          <a:xfrm>
            <a:off x="3563888" y="3716424"/>
            <a:ext cx="144016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35503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a:extLst>
              <a:ext uri="{FF2B5EF4-FFF2-40B4-BE49-F238E27FC236}">
                <a16:creationId xmlns:a16="http://schemas.microsoft.com/office/drawing/2014/main" id="{EBC8F3A0-184C-4483-9AB5-0770C2077CFB}"/>
              </a:ext>
            </a:extLst>
          </p:cNvPr>
          <p:cNvCxnSpPr>
            <a:cxnSpLocks/>
          </p:cNvCxnSpPr>
          <p:nvPr/>
        </p:nvCxnSpPr>
        <p:spPr>
          <a:xfrm flipH="1" flipV="1">
            <a:off x="2771800" y="2679725"/>
            <a:ext cx="972108" cy="68869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id="{74309505-C510-4818-B452-FF72DF4A95A6}"/>
              </a:ext>
            </a:extLst>
          </p:cNvPr>
          <p:cNvCxnSpPr>
            <a:cxnSpLocks/>
          </p:cNvCxnSpPr>
          <p:nvPr/>
        </p:nvCxnSpPr>
        <p:spPr>
          <a:xfrm flipH="1">
            <a:off x="2663788" y="2679725"/>
            <a:ext cx="107708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id="{866060D7-53CE-45C5-B208-5748F664395D}"/>
              </a:ext>
            </a:extLst>
          </p:cNvPr>
          <p:cNvCxnSpPr>
            <a:cxnSpLocks/>
          </p:cNvCxnSpPr>
          <p:nvPr/>
        </p:nvCxnSpPr>
        <p:spPr>
          <a:xfrm flipH="1">
            <a:off x="2756647" y="1967136"/>
            <a:ext cx="935590" cy="65104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二、大学生抑郁的主要表现</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32">
            <a:extLst>
              <a:ext uri="{FF2B5EF4-FFF2-40B4-BE49-F238E27FC236}">
                <a16:creationId xmlns:a16="http://schemas.microsoft.com/office/drawing/2014/main" id="{C2496D8B-D17E-49E8-9DFA-F8DE14E08BC6}"/>
              </a:ext>
            </a:extLst>
          </p:cNvPr>
          <p:cNvSpPr/>
          <p:nvPr/>
        </p:nvSpPr>
        <p:spPr>
          <a:xfrm>
            <a:off x="2087724" y="2067694"/>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隐匿性抑郁 </a:t>
            </a:r>
          </a:p>
        </p:txBody>
      </p:sp>
      <p:sp>
        <p:nvSpPr>
          <p:cNvPr id="52" name="文本框 51">
            <a:extLst>
              <a:ext uri="{FF2B5EF4-FFF2-40B4-BE49-F238E27FC236}">
                <a16:creationId xmlns:a16="http://schemas.microsoft.com/office/drawing/2014/main" id="{396E0EF0-2FD9-4FBB-8571-245083833919}"/>
              </a:ext>
            </a:extLst>
          </p:cNvPr>
          <p:cNvSpPr txBox="1"/>
          <p:nvPr/>
        </p:nvSpPr>
        <p:spPr>
          <a:xfrm>
            <a:off x="3753490" y="1429379"/>
            <a:ext cx="1586169" cy="338554"/>
          </a:xfrm>
          <a:prstGeom prst="rect">
            <a:avLst/>
          </a:prstGeom>
          <a:noFill/>
        </p:spPr>
        <p:txBody>
          <a:bodyPr wrap="square">
            <a:spAutoFit/>
          </a:bodyPr>
          <a:lstStyle/>
          <a:p>
            <a:r>
              <a:rPr lang="zh-CN" altLang="en-US" sz="1600" dirty="0">
                <a:solidFill>
                  <a:srgbClr val="F76911"/>
                </a:solidFill>
              </a:rPr>
              <a:t>微笑型抑郁</a:t>
            </a:r>
          </a:p>
        </p:txBody>
      </p:sp>
      <p:sp>
        <p:nvSpPr>
          <p:cNvPr id="53" name="文本框 52">
            <a:extLst>
              <a:ext uri="{FF2B5EF4-FFF2-40B4-BE49-F238E27FC236}">
                <a16:creationId xmlns:a16="http://schemas.microsoft.com/office/drawing/2014/main" id="{3A14888B-B0E9-4C9C-8554-BF384C78DA15}"/>
              </a:ext>
            </a:extLst>
          </p:cNvPr>
          <p:cNvSpPr txBox="1"/>
          <p:nvPr/>
        </p:nvSpPr>
        <p:spPr>
          <a:xfrm>
            <a:off x="3753490" y="2301876"/>
            <a:ext cx="1586169" cy="338554"/>
          </a:xfrm>
          <a:prstGeom prst="rect">
            <a:avLst/>
          </a:prstGeom>
          <a:noFill/>
        </p:spPr>
        <p:txBody>
          <a:bodyPr wrap="square">
            <a:spAutoFit/>
          </a:bodyPr>
          <a:lstStyle/>
          <a:p>
            <a:r>
              <a:rPr lang="zh-CN" altLang="en-US" sz="1600" dirty="0">
                <a:solidFill>
                  <a:srgbClr val="F76911"/>
                </a:solidFill>
              </a:rPr>
              <a:t>勤勉型抑郁 </a:t>
            </a:r>
          </a:p>
        </p:txBody>
      </p:sp>
      <p:sp>
        <p:nvSpPr>
          <p:cNvPr id="54" name="文本框 53">
            <a:extLst>
              <a:ext uri="{FF2B5EF4-FFF2-40B4-BE49-F238E27FC236}">
                <a16:creationId xmlns:a16="http://schemas.microsoft.com/office/drawing/2014/main" id="{9B185BD3-0A4D-4F89-AAFE-EE1CBD3FCEC5}"/>
              </a:ext>
            </a:extLst>
          </p:cNvPr>
          <p:cNvSpPr txBox="1"/>
          <p:nvPr/>
        </p:nvSpPr>
        <p:spPr>
          <a:xfrm>
            <a:off x="3753490" y="3192820"/>
            <a:ext cx="1586169" cy="338554"/>
          </a:xfrm>
          <a:prstGeom prst="rect">
            <a:avLst/>
          </a:prstGeom>
          <a:noFill/>
        </p:spPr>
        <p:txBody>
          <a:bodyPr wrap="square">
            <a:spAutoFit/>
          </a:bodyPr>
          <a:lstStyle/>
          <a:p>
            <a:r>
              <a:rPr lang="zh-CN" altLang="en-US" sz="1600" dirty="0">
                <a:solidFill>
                  <a:srgbClr val="F76911"/>
                </a:solidFill>
              </a:rPr>
              <a:t>躯体型抑郁</a:t>
            </a:r>
          </a:p>
        </p:txBody>
      </p:sp>
      <p:sp>
        <p:nvSpPr>
          <p:cNvPr id="25" name="文本框 24">
            <a:extLst>
              <a:ext uri="{FF2B5EF4-FFF2-40B4-BE49-F238E27FC236}">
                <a16:creationId xmlns:a16="http://schemas.microsoft.com/office/drawing/2014/main" id="{ED5B0A2F-5B99-4099-9D37-259D1D064766}"/>
              </a:ext>
            </a:extLst>
          </p:cNvPr>
          <p:cNvSpPr txBox="1"/>
          <p:nvPr/>
        </p:nvSpPr>
        <p:spPr>
          <a:xfrm>
            <a:off x="3753490" y="1737156"/>
            <a:ext cx="3770838" cy="430887"/>
          </a:xfrm>
          <a:prstGeom prst="rect">
            <a:avLst/>
          </a:prstGeom>
          <a:noFill/>
        </p:spPr>
        <p:txBody>
          <a:bodyPr wrap="square">
            <a:spAutoFit/>
          </a:bodyPr>
          <a:lstStyle/>
          <a:p>
            <a:r>
              <a:rPr lang="zh-CN" altLang="en-US" sz="1100" dirty="0"/>
              <a:t>这类患者虽有抑郁的主观体验，但在旁人面前却总是有说有笑，隐匿性很强，旁人很难 察觉到他是在“强颜欢笑”。</a:t>
            </a:r>
          </a:p>
        </p:txBody>
      </p:sp>
      <p:sp>
        <p:nvSpPr>
          <p:cNvPr id="26" name="文本框 25">
            <a:extLst>
              <a:ext uri="{FF2B5EF4-FFF2-40B4-BE49-F238E27FC236}">
                <a16:creationId xmlns:a16="http://schemas.microsoft.com/office/drawing/2014/main" id="{6E2F46C5-7BCF-4EE1-A74B-898B8F78FC6D}"/>
              </a:ext>
            </a:extLst>
          </p:cNvPr>
          <p:cNvSpPr txBox="1"/>
          <p:nvPr/>
        </p:nvSpPr>
        <p:spPr>
          <a:xfrm>
            <a:off x="3753490" y="2606276"/>
            <a:ext cx="3770838" cy="430887"/>
          </a:xfrm>
          <a:prstGeom prst="rect">
            <a:avLst/>
          </a:prstGeom>
          <a:noFill/>
        </p:spPr>
        <p:txBody>
          <a:bodyPr wrap="square">
            <a:spAutoFit/>
          </a:bodyPr>
          <a:lstStyle/>
          <a:p>
            <a:r>
              <a:rPr lang="zh-CN" altLang="en-US" sz="1100" dirty="0"/>
              <a:t>典型的抑郁症患者往往做事提不起精神、不愿动、工作效率低，而有些患者却表现为“工作狂”。</a:t>
            </a:r>
          </a:p>
        </p:txBody>
      </p:sp>
      <p:sp>
        <p:nvSpPr>
          <p:cNvPr id="27" name="文本框 26">
            <a:extLst>
              <a:ext uri="{FF2B5EF4-FFF2-40B4-BE49-F238E27FC236}">
                <a16:creationId xmlns:a16="http://schemas.microsoft.com/office/drawing/2014/main" id="{AD5ADAFA-F562-40D8-B567-F5D221B6452B}"/>
              </a:ext>
            </a:extLst>
          </p:cNvPr>
          <p:cNvSpPr txBox="1"/>
          <p:nvPr/>
        </p:nvSpPr>
        <p:spPr>
          <a:xfrm>
            <a:off x="3753490" y="3458493"/>
            <a:ext cx="3770838" cy="769441"/>
          </a:xfrm>
          <a:prstGeom prst="rect">
            <a:avLst/>
          </a:prstGeom>
          <a:noFill/>
        </p:spPr>
        <p:txBody>
          <a:bodyPr wrap="square">
            <a:spAutoFit/>
          </a:bodyPr>
          <a:lstStyle/>
          <a:p>
            <a:r>
              <a:rPr lang="zh-CN" altLang="en-US" sz="1100" dirty="0"/>
              <a:t>躯体型抑郁在临床上普遍易见，但很容易被误诊。抑郁主要表现为各种躯体症状，如头 痛、头晕、胸闷、心悸、背痛、四肢麻木、胃肠道的各种不适、恶心、呕吐、便秘、排尿障碍，等等， 但又查不出任何器质性病变。</a:t>
            </a:r>
          </a:p>
        </p:txBody>
      </p:sp>
    </p:spTree>
    <p:extLst>
      <p:ext uri="{BB962C8B-B14F-4D97-AF65-F5344CB8AC3E}">
        <p14:creationId xmlns:p14="http://schemas.microsoft.com/office/powerpoint/2010/main" val="64050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三、大学生抑郁的影响因素</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Freeform: Shape 12">
            <a:extLst>
              <a:ext uri="{FF2B5EF4-FFF2-40B4-BE49-F238E27FC236}">
                <a16:creationId xmlns:a16="http://schemas.microsoft.com/office/drawing/2014/main" id="{B8E6E868-D493-4A7B-9B56-19B6A741CCC2}"/>
              </a:ext>
            </a:extLst>
          </p:cNvPr>
          <p:cNvSpPr/>
          <p:nvPr/>
        </p:nvSpPr>
        <p:spPr>
          <a:xfrm>
            <a:off x="4225295" y="1645443"/>
            <a:ext cx="2052272" cy="2222451"/>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9" name="Rectangle 8">
            <a:extLst>
              <a:ext uri="{FF2B5EF4-FFF2-40B4-BE49-F238E27FC236}">
                <a16:creationId xmlns:a16="http://schemas.microsoft.com/office/drawing/2014/main" id="{4460A70F-6EDE-4CBF-88AB-C5A7057F7341}"/>
              </a:ext>
            </a:extLst>
          </p:cNvPr>
          <p:cNvSpPr/>
          <p:nvPr/>
        </p:nvSpPr>
        <p:spPr>
          <a:xfrm>
            <a:off x="5421827" y="2328566"/>
            <a:ext cx="1842997" cy="488524"/>
          </a:xfrm>
          <a:prstGeom prst="rect">
            <a:avLst/>
          </a:prstGeom>
        </p:spPr>
        <p:txBody>
          <a:bodyPr wrap="none" lIns="72000" tIns="0" rIns="72000" bIns="0">
            <a:normAutofit/>
          </a:bodyPr>
          <a:lstStyle/>
          <a:p>
            <a:pPr lvl="0" defTabSz="914378">
              <a:defRPr/>
            </a:pPr>
            <a:r>
              <a:rPr lang="zh-CN" altLang="en-US" sz="1600" b="1" dirty="0">
                <a:solidFill>
                  <a:schemeClr val="accent2"/>
                </a:solidFill>
                <a:latin typeface="+mj-ea"/>
                <a:ea typeface="+mj-ea"/>
                <a:cs typeface="+mn-ea"/>
                <a:sym typeface="inpin heiti" panose="00000500000000000000" pitchFamily="2" charset="-122"/>
              </a:rPr>
              <a:t>人格因素 </a:t>
            </a:r>
          </a:p>
        </p:txBody>
      </p:sp>
      <p:sp>
        <p:nvSpPr>
          <p:cNvPr id="38" name="Freeform: Shape 7">
            <a:extLst>
              <a:ext uri="{FF2B5EF4-FFF2-40B4-BE49-F238E27FC236}">
                <a16:creationId xmlns:a16="http://schemas.microsoft.com/office/drawing/2014/main" id="{DED2B772-7B85-4D08-A0C8-D94DDFAD26A1}"/>
              </a:ext>
            </a:extLst>
          </p:cNvPr>
          <p:cNvSpPr/>
          <p:nvPr/>
        </p:nvSpPr>
        <p:spPr>
          <a:xfrm>
            <a:off x="2476488" y="1645443"/>
            <a:ext cx="2052272" cy="2222451"/>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6" name="Rectangle 11">
            <a:extLst>
              <a:ext uri="{FF2B5EF4-FFF2-40B4-BE49-F238E27FC236}">
                <a16:creationId xmlns:a16="http://schemas.microsoft.com/office/drawing/2014/main" id="{F82ED7D1-9AA1-45DD-B961-69FA7F5A1696}"/>
              </a:ext>
            </a:extLst>
          </p:cNvPr>
          <p:cNvSpPr/>
          <p:nvPr/>
        </p:nvSpPr>
        <p:spPr>
          <a:xfrm>
            <a:off x="2425095" y="2328566"/>
            <a:ext cx="925796" cy="272495"/>
          </a:xfrm>
          <a:prstGeom prst="rect">
            <a:avLst/>
          </a:prstGeom>
        </p:spPr>
        <p:txBody>
          <a:bodyPr wrap="none" lIns="72000" tIns="0" rIns="72000" bIns="0">
            <a:normAutofit lnSpcReduction="10000"/>
          </a:bodyPr>
          <a:lstStyle/>
          <a:p>
            <a:pPr lvl="0" algn="r" defTabSz="914378">
              <a:defRPr/>
            </a:pPr>
            <a:r>
              <a:rPr lang="zh-CN" altLang="en-US" sz="1600" b="1" dirty="0">
                <a:solidFill>
                  <a:schemeClr val="accent1"/>
                </a:solidFill>
                <a:latin typeface="+mj-ea"/>
                <a:ea typeface="+mj-ea"/>
                <a:cs typeface="+mn-ea"/>
                <a:sym typeface="inpin heiti" panose="00000500000000000000" pitchFamily="2" charset="-122"/>
              </a:rPr>
              <a:t>生理因素</a:t>
            </a:r>
            <a:r>
              <a:rPr lang="zh-CN" altLang="en-US" b="1" dirty="0">
                <a:solidFill>
                  <a:schemeClr val="accent1"/>
                </a:solidFill>
                <a:latin typeface="+mj-ea"/>
                <a:ea typeface="+mj-ea"/>
                <a:cs typeface="+mn-ea"/>
                <a:sym typeface="inpin heiti" panose="00000500000000000000" pitchFamily="2" charset="-122"/>
              </a:rPr>
              <a:t> </a:t>
            </a:r>
          </a:p>
        </p:txBody>
      </p:sp>
      <p:sp>
        <p:nvSpPr>
          <p:cNvPr id="63" name="文本框 62">
            <a:extLst>
              <a:ext uri="{FF2B5EF4-FFF2-40B4-BE49-F238E27FC236}">
                <a16:creationId xmlns:a16="http://schemas.microsoft.com/office/drawing/2014/main" id="{48CCD4C3-8D80-41DB-979D-2017B91C222F}"/>
              </a:ext>
            </a:extLst>
          </p:cNvPr>
          <p:cNvSpPr txBox="1"/>
          <p:nvPr/>
        </p:nvSpPr>
        <p:spPr>
          <a:xfrm>
            <a:off x="3793247" y="1177556"/>
            <a:ext cx="1152128" cy="369332"/>
          </a:xfrm>
          <a:prstGeom prst="rect">
            <a:avLst/>
          </a:prstGeom>
          <a:noFill/>
        </p:spPr>
        <p:txBody>
          <a:bodyPr wrap="square">
            <a:spAutoFit/>
          </a:bodyPr>
          <a:lstStyle/>
          <a:p>
            <a:r>
              <a:rPr lang="zh-CN" altLang="en-US" dirty="0"/>
              <a:t>易感因素 </a:t>
            </a:r>
          </a:p>
        </p:txBody>
      </p:sp>
      <p:sp>
        <p:nvSpPr>
          <p:cNvPr id="65" name="文本框 64">
            <a:extLst>
              <a:ext uri="{FF2B5EF4-FFF2-40B4-BE49-F238E27FC236}">
                <a16:creationId xmlns:a16="http://schemas.microsoft.com/office/drawing/2014/main" id="{918B80BD-F882-41F7-922F-81B3A087A95C}"/>
              </a:ext>
            </a:extLst>
          </p:cNvPr>
          <p:cNvSpPr txBox="1"/>
          <p:nvPr/>
        </p:nvSpPr>
        <p:spPr>
          <a:xfrm>
            <a:off x="827584" y="2601061"/>
            <a:ext cx="2523307" cy="461665"/>
          </a:xfrm>
          <a:prstGeom prst="rect">
            <a:avLst/>
          </a:prstGeom>
          <a:noFill/>
        </p:spPr>
        <p:txBody>
          <a:bodyPr wrap="square">
            <a:spAutoFit/>
          </a:bodyPr>
          <a:lstStyle/>
          <a:p>
            <a:r>
              <a:rPr lang="zh-CN" altLang="en-US" sz="1200" dirty="0"/>
              <a:t>从遗传因素看，与许多其他疾病一样，抑郁症往往在家族中集中出现。</a:t>
            </a:r>
          </a:p>
        </p:txBody>
      </p:sp>
      <p:sp>
        <p:nvSpPr>
          <p:cNvPr id="67" name="文本框 66">
            <a:extLst>
              <a:ext uri="{FF2B5EF4-FFF2-40B4-BE49-F238E27FC236}">
                <a16:creationId xmlns:a16="http://schemas.microsoft.com/office/drawing/2014/main" id="{338207BD-E0E8-4121-8DE9-302281FE13AB}"/>
              </a:ext>
            </a:extLst>
          </p:cNvPr>
          <p:cNvSpPr txBox="1"/>
          <p:nvPr/>
        </p:nvSpPr>
        <p:spPr>
          <a:xfrm>
            <a:off x="5372196" y="2592479"/>
            <a:ext cx="3312368" cy="646331"/>
          </a:xfrm>
          <a:prstGeom prst="rect">
            <a:avLst/>
          </a:prstGeom>
          <a:noFill/>
        </p:spPr>
        <p:txBody>
          <a:bodyPr wrap="square">
            <a:spAutoFit/>
          </a:bodyPr>
          <a:lstStyle/>
          <a:p>
            <a:r>
              <a:rPr lang="zh-CN" altLang="en-US" sz="1200" dirty="0"/>
              <a:t>许多研究发现，抑郁的个体具有一些共同的易感性人格特征，比如悲观、敏感、偏内向、 情绪不稳定、较少采用积极的应付方式等。</a:t>
            </a:r>
          </a:p>
        </p:txBody>
      </p:sp>
    </p:spTree>
    <p:extLst>
      <p:ext uri="{BB962C8B-B14F-4D97-AF65-F5344CB8AC3E}">
        <p14:creationId xmlns:p14="http://schemas.microsoft.com/office/powerpoint/2010/main" val="34669472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三、大学生抑郁的影响因素</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a16="http://schemas.microsoft.com/office/drawing/2014/main" id="{9DC257A9-58B2-4DCF-AE6E-4FFC3AF008A3}"/>
              </a:ext>
            </a:extLst>
          </p:cNvPr>
          <p:cNvGrpSpPr/>
          <p:nvPr/>
        </p:nvGrpSpPr>
        <p:grpSpPr>
          <a:xfrm>
            <a:off x="3396196" y="1599450"/>
            <a:ext cx="2259202" cy="2192803"/>
            <a:chOff x="3396196" y="1599450"/>
            <a:chExt cx="2259202" cy="2192803"/>
          </a:xfrm>
        </p:grpSpPr>
        <p:sp>
          <p:nvSpPr>
            <p:cNvPr id="16" name="Freeform: Shape 2">
              <a:extLst>
                <a:ext uri="{FF2B5EF4-FFF2-40B4-BE49-F238E27FC236}">
                  <a16:creationId xmlns:a16="http://schemas.microsoft.com/office/drawing/2014/main" id="{997E3D82-37B9-4B7F-A003-9C21AC7275FB}"/>
                </a:ext>
              </a:extLst>
            </p:cNvPr>
            <p:cNvSpPr>
              <a:spLocks/>
            </p:cNvSpPr>
            <p:nvPr/>
          </p:nvSpPr>
          <p:spPr bwMode="auto">
            <a:xfrm rot="10800000">
              <a:off x="4071799" y="2878170"/>
              <a:ext cx="914083" cy="9140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1"/>
                  </a:moveTo>
                  <a:cubicBezTo>
                    <a:pt x="21600" y="4836"/>
                    <a:pt x="16765" y="0"/>
                    <a:pt x="10799" y="0"/>
                  </a:cubicBezTo>
                  <a:cubicBezTo>
                    <a:pt x="4834" y="0"/>
                    <a:pt x="0" y="4836"/>
                    <a:pt x="0" y="10801"/>
                  </a:cubicBezTo>
                  <a:lnTo>
                    <a:pt x="10799" y="21600"/>
                  </a:lnTo>
                  <a:cubicBezTo>
                    <a:pt x="10799" y="21600"/>
                    <a:pt x="21600" y="10801"/>
                    <a:pt x="21600" y="10801"/>
                  </a:cubicBezTo>
                  <a:close/>
                </a:path>
              </a:pathLst>
            </a:custGeom>
            <a:solidFill>
              <a:schemeClr val="accent4"/>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7" name="Freeform: Shape 3">
              <a:extLst>
                <a:ext uri="{FF2B5EF4-FFF2-40B4-BE49-F238E27FC236}">
                  <a16:creationId xmlns:a16="http://schemas.microsoft.com/office/drawing/2014/main" id="{7D0FE048-317B-4BDE-A8CD-7407009111DF}"/>
                </a:ext>
              </a:extLst>
            </p:cNvPr>
            <p:cNvSpPr>
              <a:spLocks/>
            </p:cNvSpPr>
            <p:nvPr/>
          </p:nvSpPr>
          <p:spPr bwMode="auto">
            <a:xfrm rot="10800000">
              <a:off x="3396196" y="2411169"/>
              <a:ext cx="901910" cy="902463"/>
            </a:xfrm>
            <a:custGeom>
              <a:avLst/>
              <a:gdLst>
                <a:gd name="T0" fmla="*/ 10167 w 20334"/>
                <a:gd name="T1" fmla="+- 0 11433 1266"/>
                <a:gd name="T2" fmla="*/ 11433 h 20334"/>
                <a:gd name="T3" fmla="*/ 10167 w 20334"/>
                <a:gd name="T4" fmla="+- 0 11433 1266"/>
                <a:gd name="T5" fmla="*/ 11433 h 20334"/>
                <a:gd name="T6" fmla="*/ 10167 w 20334"/>
                <a:gd name="T7" fmla="+- 0 11433 1266"/>
                <a:gd name="T8" fmla="*/ 11433 h 20334"/>
                <a:gd name="T9" fmla="*/ 10167 w 20334"/>
                <a:gd name="T10" fmla="+- 0 11433 1266"/>
                <a:gd name="T11" fmla="*/ 11433 h 20334"/>
              </a:gdLst>
              <a:ahLst/>
              <a:cxnLst>
                <a:cxn ang="0">
                  <a:pos x="T0" y="T2"/>
                </a:cxn>
                <a:cxn ang="0">
                  <a:pos x="T3" y="T5"/>
                </a:cxn>
                <a:cxn ang="0">
                  <a:pos x="T6" y="T8"/>
                </a:cxn>
                <a:cxn ang="0">
                  <a:pos x="T9" y="T11"/>
                </a:cxn>
              </a:cxnLst>
              <a:rect l="0" t="0" r="r" b="b"/>
              <a:pathLst>
                <a:path w="20334" h="20334">
                  <a:moveTo>
                    <a:pt x="13129" y="20333"/>
                  </a:moveTo>
                  <a:cubicBezTo>
                    <a:pt x="18604" y="18555"/>
                    <a:pt x="21600" y="12677"/>
                    <a:pt x="19821" y="7203"/>
                  </a:cubicBezTo>
                  <a:cubicBezTo>
                    <a:pt x="18042" y="1729"/>
                    <a:pt x="12162" y="-1266"/>
                    <a:pt x="6688" y="512"/>
                  </a:cubicBezTo>
                  <a:lnTo>
                    <a:pt x="0" y="13641"/>
                  </a:lnTo>
                  <a:cubicBezTo>
                    <a:pt x="0" y="13641"/>
                    <a:pt x="13129" y="20333"/>
                    <a:pt x="13129" y="20333"/>
                  </a:cubicBezTo>
                  <a:close/>
                </a:path>
              </a:pathLst>
            </a:custGeom>
            <a:solidFill>
              <a:schemeClr val="accent5"/>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8" name="Freeform: Shape 4">
              <a:extLst>
                <a:ext uri="{FF2B5EF4-FFF2-40B4-BE49-F238E27FC236}">
                  <a16:creationId xmlns:a16="http://schemas.microsoft.com/office/drawing/2014/main" id="{53C5D3B7-4D28-4550-A7D0-F611F2450D4E}"/>
                </a:ext>
              </a:extLst>
            </p:cNvPr>
            <p:cNvSpPr>
              <a:spLocks/>
            </p:cNvSpPr>
            <p:nvPr/>
          </p:nvSpPr>
          <p:spPr bwMode="auto">
            <a:xfrm rot="10800000">
              <a:off x="4759021" y="2414489"/>
              <a:ext cx="896377" cy="896376"/>
            </a:xfrm>
            <a:custGeom>
              <a:avLst/>
              <a:gdLst>
                <a:gd name="T0" fmla="+- 0 11433 1266"/>
                <a:gd name="T1" fmla="*/ T0 w 20334"/>
                <a:gd name="T2" fmla="+- 0 11432 1265"/>
                <a:gd name="T3" fmla="*/ 11432 h 20335"/>
                <a:gd name="T4" fmla="+- 0 11433 1266"/>
                <a:gd name="T5" fmla="*/ T4 w 20334"/>
                <a:gd name="T6" fmla="+- 0 11432 1265"/>
                <a:gd name="T7" fmla="*/ 11432 h 20335"/>
                <a:gd name="T8" fmla="+- 0 11433 1266"/>
                <a:gd name="T9" fmla="*/ T8 w 20334"/>
                <a:gd name="T10" fmla="+- 0 11432 1265"/>
                <a:gd name="T11" fmla="*/ 11432 h 20335"/>
                <a:gd name="T12" fmla="+- 0 11433 1266"/>
                <a:gd name="T13" fmla="*/ T12 w 20334"/>
                <a:gd name="T14" fmla="+- 0 11432 1265"/>
                <a:gd name="T15" fmla="*/ 11432 h 20335"/>
              </a:gdLst>
              <a:ahLst/>
              <a:cxnLst>
                <a:cxn ang="0">
                  <a:pos x="T1" y="T3"/>
                </a:cxn>
                <a:cxn ang="0">
                  <a:pos x="T5" y="T7"/>
                </a:cxn>
                <a:cxn ang="0">
                  <a:pos x="T9" y="T11"/>
                </a:cxn>
                <a:cxn ang="0">
                  <a:pos x="T13" y="T15"/>
                </a:cxn>
              </a:cxnLst>
              <a:rect l="0" t="0" r="r" b="b"/>
              <a:pathLst>
                <a:path w="20334" h="20335">
                  <a:moveTo>
                    <a:pt x="13646" y="513"/>
                  </a:moveTo>
                  <a:cubicBezTo>
                    <a:pt x="8171" y="-1265"/>
                    <a:pt x="2291" y="1729"/>
                    <a:pt x="513" y="7203"/>
                  </a:cubicBezTo>
                  <a:cubicBezTo>
                    <a:pt x="-1266" y="12677"/>
                    <a:pt x="1730" y="18556"/>
                    <a:pt x="7204" y="20334"/>
                  </a:cubicBezTo>
                  <a:lnTo>
                    <a:pt x="20333" y="13644"/>
                  </a:lnTo>
                  <a:cubicBezTo>
                    <a:pt x="20333" y="13644"/>
                    <a:pt x="13646" y="513"/>
                    <a:pt x="13646" y="513"/>
                  </a:cubicBezTo>
                  <a:close/>
                </a:path>
              </a:pathLst>
            </a:custGeom>
            <a:solidFill>
              <a:schemeClr val="accent3"/>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9" name="Freeform: Shape 5">
              <a:extLst>
                <a:ext uri="{FF2B5EF4-FFF2-40B4-BE49-F238E27FC236}">
                  <a16:creationId xmlns:a16="http://schemas.microsoft.com/office/drawing/2014/main" id="{EF6A051F-BE60-413F-8818-C54DE3F4098D}"/>
                </a:ext>
              </a:extLst>
            </p:cNvPr>
            <p:cNvSpPr>
              <a:spLocks/>
            </p:cNvSpPr>
            <p:nvPr/>
          </p:nvSpPr>
          <p:spPr bwMode="auto">
            <a:xfrm rot="10800000">
              <a:off x="3661790" y="1599450"/>
              <a:ext cx="827212" cy="827765"/>
            </a:xfrm>
            <a:custGeom>
              <a:avLst/>
              <a:gdLst>
                <a:gd name="T0" fmla="*/ 10057 w 20115"/>
                <a:gd name="T1" fmla="*/ 10057 h 20114"/>
                <a:gd name="T2" fmla="*/ 10057 w 20115"/>
                <a:gd name="T3" fmla="*/ 10057 h 20114"/>
                <a:gd name="T4" fmla="*/ 10057 w 20115"/>
                <a:gd name="T5" fmla="*/ 10057 h 20114"/>
                <a:gd name="T6" fmla="*/ 10057 w 20115"/>
                <a:gd name="T7" fmla="*/ 10057 h 20114"/>
              </a:gdLst>
              <a:ahLst/>
              <a:cxnLst>
                <a:cxn ang="0">
                  <a:pos x="T0" y="T1"/>
                </a:cxn>
                <a:cxn ang="0">
                  <a:pos x="T2" y="T3"/>
                </a:cxn>
                <a:cxn ang="0">
                  <a:pos x="T4" y="T5"/>
                </a:cxn>
                <a:cxn ang="0">
                  <a:pos x="T6" y="T7"/>
                </a:cxn>
              </a:cxnLst>
              <a:rect l="0" t="0" r="r" b="b"/>
              <a:pathLst>
                <a:path w="20115" h="20114">
                  <a:moveTo>
                    <a:pt x="0" y="15529"/>
                  </a:moveTo>
                  <a:cubicBezTo>
                    <a:pt x="3609" y="20497"/>
                    <a:pt x="10562" y="21600"/>
                    <a:pt x="15530" y="17989"/>
                  </a:cubicBezTo>
                  <a:cubicBezTo>
                    <a:pt x="20499" y="14379"/>
                    <a:pt x="21599" y="7425"/>
                    <a:pt x="17990" y="2457"/>
                  </a:cubicBezTo>
                  <a:lnTo>
                    <a:pt x="2462" y="0"/>
                  </a:lnTo>
                  <a:cubicBezTo>
                    <a:pt x="2462" y="0"/>
                    <a:pt x="0" y="15529"/>
                    <a:pt x="0" y="15529"/>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0" name="Freeform: Shape 6">
              <a:extLst>
                <a:ext uri="{FF2B5EF4-FFF2-40B4-BE49-F238E27FC236}">
                  <a16:creationId xmlns:a16="http://schemas.microsoft.com/office/drawing/2014/main" id="{3ADAD164-5B31-46DA-BF57-D365E377042F}"/>
                </a:ext>
              </a:extLst>
            </p:cNvPr>
            <p:cNvSpPr>
              <a:spLocks/>
            </p:cNvSpPr>
            <p:nvPr/>
          </p:nvSpPr>
          <p:spPr bwMode="auto">
            <a:xfrm rot="10800000">
              <a:off x="4577533" y="1602217"/>
              <a:ext cx="829979" cy="829978"/>
            </a:xfrm>
            <a:custGeom>
              <a:avLst/>
              <a:gdLst>
                <a:gd name="T0" fmla="+- 0 11542 1485"/>
                <a:gd name="T1" fmla="*/ T0 w 20115"/>
                <a:gd name="T2" fmla="*/ 10057 h 20114"/>
                <a:gd name="T3" fmla="+- 0 11542 1485"/>
                <a:gd name="T4" fmla="*/ T3 w 20115"/>
                <a:gd name="T5" fmla="*/ 10057 h 20114"/>
                <a:gd name="T6" fmla="+- 0 11542 1485"/>
                <a:gd name="T7" fmla="*/ T6 w 20115"/>
                <a:gd name="T8" fmla="*/ 10057 h 20114"/>
                <a:gd name="T9" fmla="+- 0 11542 1485"/>
                <a:gd name="T10" fmla="*/ T9 w 20115"/>
                <a:gd name="T11" fmla="*/ 10057 h 20114"/>
              </a:gdLst>
              <a:ahLst/>
              <a:cxnLst>
                <a:cxn ang="0">
                  <a:pos x="T1" y="T2"/>
                </a:cxn>
                <a:cxn ang="0">
                  <a:pos x="T4" y="T5"/>
                </a:cxn>
                <a:cxn ang="0">
                  <a:pos x="T7" y="T8"/>
                </a:cxn>
                <a:cxn ang="0">
                  <a:pos x="T10" y="T11"/>
                </a:cxn>
              </a:cxnLst>
              <a:rect l="0" t="0" r="r" b="b"/>
              <a:pathLst>
                <a:path w="20115" h="20114">
                  <a:moveTo>
                    <a:pt x="2124" y="2456"/>
                  </a:moveTo>
                  <a:cubicBezTo>
                    <a:pt x="-1485" y="7425"/>
                    <a:pt x="-385" y="14379"/>
                    <a:pt x="4584" y="17988"/>
                  </a:cubicBezTo>
                  <a:cubicBezTo>
                    <a:pt x="9552" y="21600"/>
                    <a:pt x="16505" y="20497"/>
                    <a:pt x="20115" y="15529"/>
                  </a:cubicBezTo>
                  <a:lnTo>
                    <a:pt x="17653" y="0"/>
                  </a:lnTo>
                  <a:cubicBezTo>
                    <a:pt x="17653" y="0"/>
                    <a:pt x="2124" y="2456"/>
                    <a:pt x="2124" y="2456"/>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1" name="Freeform: Shape 17">
              <a:extLst>
                <a:ext uri="{FF2B5EF4-FFF2-40B4-BE49-F238E27FC236}">
                  <a16:creationId xmlns:a16="http://schemas.microsoft.com/office/drawing/2014/main" id="{081C5A9F-20BA-47B3-8E96-73706EEB7412}"/>
                </a:ext>
              </a:extLst>
            </p:cNvPr>
            <p:cNvSpPr>
              <a:spLocks/>
            </p:cNvSpPr>
            <p:nvPr/>
          </p:nvSpPr>
          <p:spPr bwMode="auto">
            <a:xfrm>
              <a:off x="3698309" y="1762680"/>
              <a:ext cx="1681537" cy="1694262"/>
            </a:xfrm>
            <a:custGeom>
              <a:avLst/>
              <a:gdLst>
                <a:gd name="T0" fmla="+- 0 10739 398"/>
                <a:gd name="T1" fmla="*/ T0 w 20682"/>
                <a:gd name="T2" fmla="*/ 10648 h 21297"/>
                <a:gd name="T3" fmla="+- 0 10739 398"/>
                <a:gd name="T4" fmla="*/ T3 w 20682"/>
                <a:gd name="T5" fmla="*/ 10648 h 21297"/>
                <a:gd name="T6" fmla="+- 0 10739 398"/>
                <a:gd name="T7" fmla="*/ T6 w 20682"/>
                <a:gd name="T8" fmla="*/ 10648 h 21297"/>
                <a:gd name="T9" fmla="+- 0 10739 398"/>
                <a:gd name="T10" fmla="*/ T9 w 20682"/>
                <a:gd name="T11" fmla="*/ 10648 h 21297"/>
              </a:gdLst>
              <a:ahLst/>
              <a:cxnLst>
                <a:cxn ang="0">
                  <a:pos x="T1" y="T2"/>
                </a:cxn>
                <a:cxn ang="0">
                  <a:pos x="T4" y="T5"/>
                </a:cxn>
                <a:cxn ang="0">
                  <a:pos x="T7" y="T8"/>
                </a:cxn>
                <a:cxn ang="0">
                  <a:pos x="T10" y="T11"/>
                </a:cxn>
              </a:cxnLst>
              <a:rect l="0" t="0" r="r" b="b"/>
              <a:pathLst>
                <a:path w="20682" h="21297">
                  <a:moveTo>
                    <a:pt x="10215" y="0"/>
                  </a:moveTo>
                  <a:cubicBezTo>
                    <a:pt x="7681" y="0"/>
                    <a:pt x="5539" y="1714"/>
                    <a:pt x="4836" y="4067"/>
                  </a:cubicBezTo>
                  <a:cubicBezTo>
                    <a:pt x="2637" y="4387"/>
                    <a:pt x="740" y="6025"/>
                    <a:pt x="168" y="8362"/>
                  </a:cubicBezTo>
                  <a:cubicBezTo>
                    <a:pt x="-398" y="10678"/>
                    <a:pt x="501" y="13016"/>
                    <a:pt x="2264" y="14360"/>
                  </a:cubicBezTo>
                  <a:cubicBezTo>
                    <a:pt x="1787" y="16656"/>
                    <a:pt x="2719" y="19112"/>
                    <a:pt x="4781" y="20426"/>
                  </a:cubicBezTo>
                  <a:cubicBezTo>
                    <a:pt x="6529" y="21541"/>
                    <a:pt x="8640" y="21549"/>
                    <a:pt x="10346" y="20647"/>
                  </a:cubicBezTo>
                  <a:cubicBezTo>
                    <a:pt x="12143" y="21599"/>
                    <a:pt x="14382" y="21530"/>
                    <a:pt x="16157" y="20265"/>
                  </a:cubicBezTo>
                  <a:cubicBezTo>
                    <a:pt x="18071" y="18900"/>
                    <a:pt x="18898" y="16539"/>
                    <a:pt x="18438" y="14346"/>
                  </a:cubicBezTo>
                  <a:cubicBezTo>
                    <a:pt x="20356" y="12873"/>
                    <a:pt x="21202" y="10246"/>
                    <a:pt x="20350" y="7817"/>
                  </a:cubicBezTo>
                  <a:cubicBezTo>
                    <a:pt x="19591" y="5651"/>
                    <a:pt x="17688" y="4245"/>
                    <a:pt x="15585" y="4040"/>
                  </a:cubicBezTo>
                  <a:cubicBezTo>
                    <a:pt x="14874" y="1700"/>
                    <a:pt x="12739" y="0"/>
                    <a:pt x="10215" y="0"/>
                  </a:cubicBezTo>
                  <a:close/>
                </a:path>
              </a:pathLst>
            </a:custGeom>
            <a:solidFill>
              <a:srgbClr val="FFFFFF">
                <a:alpha val="18581"/>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4" name="Freeform: Shape 9">
            <a:extLst>
              <a:ext uri="{FF2B5EF4-FFF2-40B4-BE49-F238E27FC236}">
                <a16:creationId xmlns:a16="http://schemas.microsoft.com/office/drawing/2014/main" id="{4817CC09-7F1D-4CB2-BB7C-3C7958846F75}"/>
              </a:ext>
            </a:extLst>
          </p:cNvPr>
          <p:cNvSpPr>
            <a:spLocks/>
          </p:cNvSpPr>
          <p:nvPr/>
        </p:nvSpPr>
        <p:spPr bwMode="auto">
          <a:xfrm>
            <a:off x="1331640" y="1630989"/>
            <a:ext cx="1976579"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lnSpc>
                <a:spcPct val="120000"/>
              </a:lnSpc>
              <a:buSzTx/>
              <a:buFontTx/>
              <a:buNone/>
            </a:pPr>
            <a:r>
              <a:rPr lang="zh-CN" altLang="en-US" sz="1000" dirty="0">
                <a:solidFill>
                  <a:srgbClr val="53585F"/>
                </a:solidFill>
              </a:rPr>
              <a:t>有抑郁症状者对自我、现实世界以及未来的解释通常使用一种扭曲的思维方式。</a:t>
            </a:r>
          </a:p>
        </p:txBody>
      </p:sp>
      <p:sp>
        <p:nvSpPr>
          <p:cNvPr id="5" name="Freeform: Shape 10">
            <a:extLst>
              <a:ext uri="{FF2B5EF4-FFF2-40B4-BE49-F238E27FC236}">
                <a16:creationId xmlns:a16="http://schemas.microsoft.com/office/drawing/2014/main" id="{9E71C360-63E7-45A0-810F-FA72F763E030}"/>
              </a:ext>
            </a:extLst>
          </p:cNvPr>
          <p:cNvSpPr>
            <a:spLocks/>
          </p:cNvSpPr>
          <p:nvPr/>
        </p:nvSpPr>
        <p:spPr bwMode="auto">
          <a:xfrm>
            <a:off x="2358170" y="1437328"/>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认知因素 </a:t>
            </a:r>
          </a:p>
        </p:txBody>
      </p:sp>
      <p:sp>
        <p:nvSpPr>
          <p:cNvPr id="27" name="Freeform: Shape 9">
            <a:extLst>
              <a:ext uri="{FF2B5EF4-FFF2-40B4-BE49-F238E27FC236}">
                <a16:creationId xmlns:a16="http://schemas.microsoft.com/office/drawing/2014/main" id="{99CFF767-48B3-4107-88FA-959108438406}"/>
              </a:ext>
            </a:extLst>
          </p:cNvPr>
          <p:cNvSpPr>
            <a:spLocks/>
          </p:cNvSpPr>
          <p:nvPr/>
        </p:nvSpPr>
        <p:spPr bwMode="auto">
          <a:xfrm>
            <a:off x="1901420" y="3024037"/>
            <a:ext cx="1455543"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lnSpc>
                <a:spcPct val="120000"/>
              </a:lnSpc>
              <a:buSzTx/>
              <a:buFontTx/>
              <a:buNone/>
            </a:pPr>
            <a:r>
              <a:rPr lang="zh-CN" altLang="en-US" sz="1000" dirty="0">
                <a:solidFill>
                  <a:srgbClr val="53585F"/>
                </a:solidFill>
              </a:rPr>
              <a:t>消极应对方式与抑郁呈显著正相关。</a:t>
            </a:r>
          </a:p>
        </p:txBody>
      </p:sp>
      <p:sp>
        <p:nvSpPr>
          <p:cNvPr id="28" name="Freeform: Shape 10">
            <a:extLst>
              <a:ext uri="{FF2B5EF4-FFF2-40B4-BE49-F238E27FC236}">
                <a16:creationId xmlns:a16="http://schemas.microsoft.com/office/drawing/2014/main" id="{6BB67E61-50C1-4767-A230-2C3465E61715}"/>
              </a:ext>
            </a:extLst>
          </p:cNvPr>
          <p:cNvSpPr>
            <a:spLocks/>
          </p:cNvSpPr>
          <p:nvPr/>
        </p:nvSpPr>
        <p:spPr bwMode="auto">
          <a:xfrm>
            <a:off x="2375261" y="2931790"/>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应对方式</a:t>
            </a:r>
          </a:p>
        </p:txBody>
      </p:sp>
      <p:sp>
        <p:nvSpPr>
          <p:cNvPr id="30" name="Freeform: Shape 9">
            <a:extLst>
              <a:ext uri="{FF2B5EF4-FFF2-40B4-BE49-F238E27FC236}">
                <a16:creationId xmlns:a16="http://schemas.microsoft.com/office/drawing/2014/main" id="{362B73D3-EA7D-4DE4-A4C6-64500D2935BA}"/>
              </a:ext>
            </a:extLst>
          </p:cNvPr>
          <p:cNvSpPr>
            <a:spLocks/>
          </p:cNvSpPr>
          <p:nvPr/>
        </p:nvSpPr>
        <p:spPr bwMode="auto">
          <a:xfrm>
            <a:off x="5654236" y="1653508"/>
            <a:ext cx="1976579"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rgbClr val="53585F"/>
                </a:solidFill>
              </a:rPr>
              <a:t>自尊是大学生心理健康的重要影响因素，尤其对大学生抑郁、焦虑和人际敏感具有显著 的预测性。</a:t>
            </a:r>
          </a:p>
        </p:txBody>
      </p:sp>
      <p:sp>
        <p:nvSpPr>
          <p:cNvPr id="31" name="Freeform: Shape 10">
            <a:extLst>
              <a:ext uri="{FF2B5EF4-FFF2-40B4-BE49-F238E27FC236}">
                <a16:creationId xmlns:a16="http://schemas.microsoft.com/office/drawing/2014/main" id="{2B300073-EA79-48D6-BC6A-BF101389E063}"/>
              </a:ext>
            </a:extLst>
          </p:cNvPr>
          <p:cNvSpPr>
            <a:spLocks/>
          </p:cNvSpPr>
          <p:nvPr/>
        </p:nvSpPr>
        <p:spPr bwMode="auto">
          <a:xfrm>
            <a:off x="6038283" y="1466764"/>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自尊与自我效能感 </a:t>
            </a:r>
          </a:p>
        </p:txBody>
      </p:sp>
      <p:sp>
        <p:nvSpPr>
          <p:cNvPr id="32" name="Freeform: Shape 9">
            <a:extLst>
              <a:ext uri="{FF2B5EF4-FFF2-40B4-BE49-F238E27FC236}">
                <a16:creationId xmlns:a16="http://schemas.microsoft.com/office/drawing/2014/main" id="{0DB18A56-681E-4BF1-A19F-E62A0BBCE870}"/>
              </a:ext>
            </a:extLst>
          </p:cNvPr>
          <p:cNvSpPr>
            <a:spLocks/>
          </p:cNvSpPr>
          <p:nvPr/>
        </p:nvSpPr>
        <p:spPr bwMode="auto">
          <a:xfrm>
            <a:off x="5971768" y="3123944"/>
            <a:ext cx="2272640"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000" dirty="0">
                <a:solidFill>
                  <a:srgbClr val="53585F"/>
                </a:solidFill>
              </a:rPr>
              <a:t>家庭因素对大学生抑郁的产生有着十分重要的影响，父母的教养方式中尤其是父亲的 教养方式对大学生的影响很大。</a:t>
            </a:r>
          </a:p>
        </p:txBody>
      </p:sp>
      <p:sp>
        <p:nvSpPr>
          <p:cNvPr id="33" name="Freeform: Shape 10">
            <a:extLst>
              <a:ext uri="{FF2B5EF4-FFF2-40B4-BE49-F238E27FC236}">
                <a16:creationId xmlns:a16="http://schemas.microsoft.com/office/drawing/2014/main" id="{51626A73-9DE0-4349-9C39-819D96FEEC1A}"/>
              </a:ext>
            </a:extLst>
          </p:cNvPr>
          <p:cNvSpPr>
            <a:spLocks/>
          </p:cNvSpPr>
          <p:nvPr/>
        </p:nvSpPr>
        <p:spPr bwMode="auto">
          <a:xfrm>
            <a:off x="5724128" y="2930283"/>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家庭因素 </a:t>
            </a:r>
          </a:p>
        </p:txBody>
      </p:sp>
      <p:sp>
        <p:nvSpPr>
          <p:cNvPr id="34" name="Freeform: Shape 9">
            <a:extLst>
              <a:ext uri="{FF2B5EF4-FFF2-40B4-BE49-F238E27FC236}">
                <a16:creationId xmlns:a16="http://schemas.microsoft.com/office/drawing/2014/main" id="{6E309F24-561A-45C6-84A5-9DF318CEA7BC}"/>
              </a:ext>
            </a:extLst>
          </p:cNvPr>
          <p:cNvSpPr>
            <a:spLocks/>
          </p:cNvSpPr>
          <p:nvPr/>
        </p:nvSpPr>
        <p:spPr bwMode="auto">
          <a:xfrm>
            <a:off x="3504042" y="4123494"/>
            <a:ext cx="2509957"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000" dirty="0">
                <a:solidFill>
                  <a:srgbClr val="53585F"/>
                </a:solidFill>
              </a:rPr>
              <a:t>良好的社会支持对抑郁有缓解作用，社会支持受损会导致持续、严重的抑郁，缺乏社会 支持的青少年受抑郁情绪影响会明显增多。</a:t>
            </a:r>
          </a:p>
        </p:txBody>
      </p:sp>
      <p:sp>
        <p:nvSpPr>
          <p:cNvPr id="35" name="Freeform: Shape 10">
            <a:extLst>
              <a:ext uri="{FF2B5EF4-FFF2-40B4-BE49-F238E27FC236}">
                <a16:creationId xmlns:a16="http://schemas.microsoft.com/office/drawing/2014/main" id="{4EE750A1-11E0-4D9E-95A5-BE1927980895}"/>
              </a:ext>
            </a:extLst>
          </p:cNvPr>
          <p:cNvSpPr>
            <a:spLocks/>
          </p:cNvSpPr>
          <p:nvPr/>
        </p:nvSpPr>
        <p:spPr bwMode="auto">
          <a:xfrm>
            <a:off x="4012594" y="3952766"/>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社会支持</a:t>
            </a:r>
          </a:p>
        </p:txBody>
      </p:sp>
      <p:sp>
        <p:nvSpPr>
          <p:cNvPr id="36" name="文本框 35">
            <a:extLst>
              <a:ext uri="{FF2B5EF4-FFF2-40B4-BE49-F238E27FC236}">
                <a16:creationId xmlns:a16="http://schemas.microsoft.com/office/drawing/2014/main" id="{07E06A94-FBF4-4655-82EF-D66BF0D43AE6}"/>
              </a:ext>
            </a:extLst>
          </p:cNvPr>
          <p:cNvSpPr txBox="1"/>
          <p:nvPr/>
        </p:nvSpPr>
        <p:spPr>
          <a:xfrm>
            <a:off x="4252583" y="2377031"/>
            <a:ext cx="792656" cy="584775"/>
          </a:xfrm>
          <a:prstGeom prst="rect">
            <a:avLst/>
          </a:prstGeom>
          <a:noFill/>
        </p:spPr>
        <p:txBody>
          <a:bodyPr wrap="square">
            <a:spAutoFit/>
          </a:bodyPr>
          <a:lstStyle/>
          <a:p>
            <a:r>
              <a:rPr lang="zh-CN" altLang="en-US" sz="1600" dirty="0"/>
              <a:t>维持</a:t>
            </a:r>
            <a:endParaRPr lang="en-US" altLang="zh-CN" sz="1600" dirty="0"/>
          </a:p>
          <a:p>
            <a:r>
              <a:rPr lang="zh-CN" altLang="en-US" sz="1600" dirty="0"/>
              <a:t>因素 </a:t>
            </a:r>
          </a:p>
        </p:txBody>
      </p:sp>
    </p:spTree>
    <p:extLst>
      <p:ext uri="{BB962C8B-B14F-4D97-AF65-F5344CB8AC3E}">
        <p14:creationId xmlns:p14="http://schemas.microsoft.com/office/powerpoint/2010/main" val="25163657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2A05DFBE-3E65-4AD4-9663-C9001ECF6E52}"/>
              </a:ext>
            </a:extLst>
          </p:cNvPr>
          <p:cNvSpPr/>
          <p:nvPr/>
        </p:nvSpPr>
        <p:spPr>
          <a:xfrm>
            <a:off x="1403648" y="2100487"/>
            <a:ext cx="7740352" cy="111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大学生的抑郁特点及成因</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三、大学生抑郁的影响因素</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923928" y="521031"/>
            <a:ext cx="522007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a:extLst>
              <a:ext uri="{FF2B5EF4-FFF2-40B4-BE49-F238E27FC236}">
                <a16:creationId xmlns:a16="http://schemas.microsoft.com/office/drawing/2014/main" id="{140CBF92-A8FD-4FE9-9E71-A7A4A6608FD4}"/>
              </a:ext>
            </a:extLst>
          </p:cNvPr>
          <p:cNvSpPr txBox="1"/>
          <p:nvPr/>
        </p:nvSpPr>
        <p:spPr>
          <a:xfrm>
            <a:off x="1579364" y="1703772"/>
            <a:ext cx="4588808" cy="369332"/>
          </a:xfrm>
          <a:prstGeom prst="rect">
            <a:avLst/>
          </a:prstGeom>
          <a:noFill/>
        </p:spPr>
        <p:txBody>
          <a:bodyPr wrap="square">
            <a:spAutoFit/>
          </a:bodyPr>
          <a:lstStyle/>
          <a:p>
            <a:r>
              <a:rPr lang="zh-CN" altLang="en-US" dirty="0"/>
              <a:t>促发因素 </a:t>
            </a:r>
          </a:p>
        </p:txBody>
      </p:sp>
      <p:sp>
        <p:nvSpPr>
          <p:cNvPr id="29" name="文本框 28">
            <a:extLst>
              <a:ext uri="{FF2B5EF4-FFF2-40B4-BE49-F238E27FC236}">
                <a16:creationId xmlns:a16="http://schemas.microsoft.com/office/drawing/2014/main" id="{0ED24F80-9410-41DB-9C8C-0770EDCA0D38}"/>
              </a:ext>
            </a:extLst>
          </p:cNvPr>
          <p:cNvSpPr txBox="1"/>
          <p:nvPr/>
        </p:nvSpPr>
        <p:spPr>
          <a:xfrm>
            <a:off x="1606294" y="2269086"/>
            <a:ext cx="5116646" cy="738664"/>
          </a:xfrm>
          <a:prstGeom prst="rect">
            <a:avLst/>
          </a:prstGeom>
          <a:noFill/>
        </p:spPr>
        <p:txBody>
          <a:bodyPr wrap="square">
            <a:spAutoFit/>
          </a:bodyPr>
          <a:lstStyle/>
          <a:p>
            <a:r>
              <a:rPr lang="zh-CN" altLang="en-US" sz="1400" dirty="0">
                <a:solidFill>
                  <a:schemeClr val="bg1">
                    <a:lumMod val="95000"/>
                  </a:schemeClr>
                </a:solidFill>
              </a:rPr>
              <a:t>大学生抑郁的促发因素主要源于生活应激事件。一些研究提示，大学生的不良生活事 件，如学习压力、失恋、人际冲突、就业困难、躯体疾病等都可能增加患抑郁症的。</a:t>
            </a:r>
          </a:p>
        </p:txBody>
      </p:sp>
    </p:spTree>
    <p:extLst>
      <p:ext uri="{BB962C8B-B14F-4D97-AF65-F5344CB8AC3E}">
        <p14:creationId xmlns:p14="http://schemas.microsoft.com/office/powerpoint/2010/main" val="14953591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大学生抑郁的调适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一、大学生抑郁的自我调适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任意多边形: 形状 15">
            <a:extLst>
              <a:ext uri="{FF2B5EF4-FFF2-40B4-BE49-F238E27FC236}">
                <a16:creationId xmlns:a16="http://schemas.microsoft.com/office/drawing/2014/main" id="{C8FBA6B6-13EE-462D-8E6E-1579D926F52B}"/>
              </a:ext>
            </a:extLst>
          </p:cNvPr>
          <p:cNvSpPr>
            <a:spLocks/>
          </p:cNvSpPr>
          <p:nvPr/>
        </p:nvSpPr>
        <p:spPr bwMode="auto">
          <a:xfrm>
            <a:off x="2555776" y="3038110"/>
            <a:ext cx="1629331" cy="570582"/>
          </a:xfrm>
          <a:custGeom>
            <a:avLst/>
            <a:gdLst>
              <a:gd name="T0" fmla="*/ 1176 w 1542"/>
              <a:gd name="T1" fmla="*/ 0 h 540"/>
              <a:gd name="T2" fmla="*/ 0 w 1542"/>
              <a:gd name="T3" fmla="*/ 0 h 540"/>
              <a:gd name="T4" fmla="*/ 0 w 1542"/>
              <a:gd name="T5" fmla="*/ 540 h 540"/>
              <a:gd name="T6" fmla="*/ 1542 w 1542"/>
              <a:gd name="T7" fmla="*/ 540 h 540"/>
              <a:gd name="T8" fmla="*/ 1176 w 1542"/>
              <a:gd name="T9" fmla="*/ 0 h 540"/>
            </a:gdLst>
            <a:ahLst/>
            <a:cxnLst>
              <a:cxn ang="0">
                <a:pos x="T0" y="T1"/>
              </a:cxn>
              <a:cxn ang="0">
                <a:pos x="T2" y="T3"/>
              </a:cxn>
              <a:cxn ang="0">
                <a:pos x="T4" y="T5"/>
              </a:cxn>
              <a:cxn ang="0">
                <a:pos x="T6" y="T7"/>
              </a:cxn>
              <a:cxn ang="0">
                <a:pos x="T8" y="T9"/>
              </a:cxn>
            </a:cxnLst>
            <a:rect l="0" t="0" r="r" b="b"/>
            <a:pathLst>
              <a:path w="1542" h="540">
                <a:moveTo>
                  <a:pt x="1176" y="0"/>
                </a:moveTo>
                <a:lnTo>
                  <a:pt x="0" y="0"/>
                </a:lnTo>
                <a:lnTo>
                  <a:pt x="0" y="540"/>
                </a:lnTo>
                <a:lnTo>
                  <a:pt x="1542" y="540"/>
                </a:lnTo>
                <a:lnTo>
                  <a:pt x="1176" y="0"/>
                </a:lnTo>
                <a:close/>
              </a:path>
            </a:pathLst>
          </a:custGeom>
          <a:solidFill>
            <a:schemeClr val="accent2"/>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8" name="任意多边形: 形状 17">
            <a:extLst>
              <a:ext uri="{FF2B5EF4-FFF2-40B4-BE49-F238E27FC236}">
                <a16:creationId xmlns:a16="http://schemas.microsoft.com/office/drawing/2014/main" id="{9DBD0D43-958E-4F8E-9DCE-DDFE6617C24C}"/>
              </a:ext>
            </a:extLst>
          </p:cNvPr>
          <p:cNvSpPr>
            <a:spLocks/>
          </p:cNvSpPr>
          <p:nvPr/>
        </p:nvSpPr>
        <p:spPr bwMode="auto">
          <a:xfrm>
            <a:off x="2555776" y="3654128"/>
            <a:ext cx="2062551" cy="592771"/>
          </a:xfrm>
          <a:custGeom>
            <a:avLst/>
            <a:gdLst>
              <a:gd name="T0" fmla="*/ 0 w 1952"/>
              <a:gd name="T1" fmla="*/ 0 h 561"/>
              <a:gd name="T2" fmla="*/ 0 w 1952"/>
              <a:gd name="T3" fmla="*/ 561 h 561"/>
              <a:gd name="T4" fmla="*/ 1952 w 1952"/>
              <a:gd name="T5" fmla="*/ 561 h 561"/>
              <a:gd name="T6" fmla="*/ 1571 w 1952"/>
              <a:gd name="T7" fmla="*/ 0 h 561"/>
              <a:gd name="T8" fmla="*/ 0 w 1952"/>
              <a:gd name="T9" fmla="*/ 0 h 561"/>
            </a:gdLst>
            <a:ahLst/>
            <a:cxnLst>
              <a:cxn ang="0">
                <a:pos x="T0" y="T1"/>
              </a:cxn>
              <a:cxn ang="0">
                <a:pos x="T2" y="T3"/>
              </a:cxn>
              <a:cxn ang="0">
                <a:pos x="T4" y="T5"/>
              </a:cxn>
              <a:cxn ang="0">
                <a:pos x="T6" y="T7"/>
              </a:cxn>
              <a:cxn ang="0">
                <a:pos x="T8" y="T9"/>
              </a:cxn>
            </a:cxnLst>
            <a:rect l="0" t="0" r="r" b="b"/>
            <a:pathLst>
              <a:path w="1952" h="561">
                <a:moveTo>
                  <a:pt x="0" y="0"/>
                </a:moveTo>
                <a:lnTo>
                  <a:pt x="0" y="561"/>
                </a:lnTo>
                <a:lnTo>
                  <a:pt x="1952" y="561"/>
                </a:lnTo>
                <a:lnTo>
                  <a:pt x="1571" y="0"/>
                </a:lnTo>
                <a:lnTo>
                  <a:pt x="0" y="0"/>
                </a:lnTo>
                <a:close/>
              </a:path>
            </a:pathLst>
          </a:custGeom>
          <a:solidFill>
            <a:schemeClr val="accent1"/>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9" name="任意多边形: 形状 18">
            <a:extLst>
              <a:ext uri="{FF2B5EF4-FFF2-40B4-BE49-F238E27FC236}">
                <a16:creationId xmlns:a16="http://schemas.microsoft.com/office/drawing/2014/main" id="{B4FA6C7F-06E6-47CB-A820-ADE0179D113D}"/>
              </a:ext>
            </a:extLst>
          </p:cNvPr>
          <p:cNvSpPr>
            <a:spLocks/>
          </p:cNvSpPr>
          <p:nvPr/>
        </p:nvSpPr>
        <p:spPr bwMode="auto">
          <a:xfrm>
            <a:off x="2555776" y="1807131"/>
            <a:ext cx="792476" cy="570582"/>
          </a:xfrm>
          <a:custGeom>
            <a:avLst/>
            <a:gdLst>
              <a:gd name="T0" fmla="*/ 0 w 750"/>
              <a:gd name="T1" fmla="*/ 0 h 540"/>
              <a:gd name="T2" fmla="*/ 0 w 750"/>
              <a:gd name="T3" fmla="*/ 540 h 540"/>
              <a:gd name="T4" fmla="*/ 750 w 750"/>
              <a:gd name="T5" fmla="*/ 540 h 540"/>
              <a:gd name="T6" fmla="*/ 383 w 750"/>
              <a:gd name="T7" fmla="*/ 0 h 540"/>
              <a:gd name="T8" fmla="*/ 0 w 750"/>
              <a:gd name="T9" fmla="*/ 0 h 540"/>
            </a:gdLst>
            <a:ahLst/>
            <a:cxnLst>
              <a:cxn ang="0">
                <a:pos x="T0" y="T1"/>
              </a:cxn>
              <a:cxn ang="0">
                <a:pos x="T2" y="T3"/>
              </a:cxn>
              <a:cxn ang="0">
                <a:pos x="T4" y="T5"/>
              </a:cxn>
              <a:cxn ang="0">
                <a:pos x="T6" y="T7"/>
              </a:cxn>
              <a:cxn ang="0">
                <a:pos x="T8" y="T9"/>
              </a:cxn>
            </a:cxnLst>
            <a:rect l="0" t="0" r="r" b="b"/>
            <a:pathLst>
              <a:path w="750" h="540">
                <a:moveTo>
                  <a:pt x="0" y="0"/>
                </a:moveTo>
                <a:lnTo>
                  <a:pt x="0" y="540"/>
                </a:lnTo>
                <a:lnTo>
                  <a:pt x="750" y="540"/>
                </a:lnTo>
                <a:lnTo>
                  <a:pt x="383" y="0"/>
                </a:lnTo>
                <a:lnTo>
                  <a:pt x="0" y="0"/>
                </a:lnTo>
                <a:close/>
              </a:path>
            </a:pathLst>
          </a:custGeom>
          <a:solidFill>
            <a:schemeClr val="accent4"/>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0" name="任意多边形: 形状 19">
            <a:extLst>
              <a:ext uri="{FF2B5EF4-FFF2-40B4-BE49-F238E27FC236}">
                <a16:creationId xmlns:a16="http://schemas.microsoft.com/office/drawing/2014/main" id="{C0D71CCD-D67D-4A53-BC08-46986AFEDF8E}"/>
              </a:ext>
            </a:extLst>
          </p:cNvPr>
          <p:cNvSpPr>
            <a:spLocks/>
          </p:cNvSpPr>
          <p:nvPr/>
        </p:nvSpPr>
        <p:spPr bwMode="auto">
          <a:xfrm>
            <a:off x="2555776" y="2422092"/>
            <a:ext cx="1211960" cy="570582"/>
          </a:xfrm>
          <a:custGeom>
            <a:avLst/>
            <a:gdLst>
              <a:gd name="T0" fmla="*/ 0 w 1147"/>
              <a:gd name="T1" fmla="*/ 0 h 540"/>
              <a:gd name="T2" fmla="*/ 0 w 1147"/>
              <a:gd name="T3" fmla="*/ 540 h 540"/>
              <a:gd name="T4" fmla="*/ 1147 w 1147"/>
              <a:gd name="T5" fmla="*/ 540 h 540"/>
              <a:gd name="T6" fmla="*/ 780 w 1147"/>
              <a:gd name="T7" fmla="*/ 0 h 540"/>
              <a:gd name="T8" fmla="*/ 0 w 1147"/>
              <a:gd name="T9" fmla="*/ 0 h 540"/>
            </a:gdLst>
            <a:ahLst/>
            <a:cxnLst>
              <a:cxn ang="0">
                <a:pos x="T0" y="T1"/>
              </a:cxn>
              <a:cxn ang="0">
                <a:pos x="T2" y="T3"/>
              </a:cxn>
              <a:cxn ang="0">
                <a:pos x="T4" y="T5"/>
              </a:cxn>
              <a:cxn ang="0">
                <a:pos x="T6" y="T7"/>
              </a:cxn>
              <a:cxn ang="0">
                <a:pos x="T8" y="T9"/>
              </a:cxn>
            </a:cxnLst>
            <a:rect l="0" t="0" r="r" b="b"/>
            <a:pathLst>
              <a:path w="1147" h="540">
                <a:moveTo>
                  <a:pt x="0" y="0"/>
                </a:moveTo>
                <a:lnTo>
                  <a:pt x="0" y="540"/>
                </a:lnTo>
                <a:lnTo>
                  <a:pt x="1147" y="540"/>
                </a:lnTo>
                <a:lnTo>
                  <a:pt x="780" y="0"/>
                </a:lnTo>
                <a:lnTo>
                  <a:pt x="0" y="0"/>
                </a:lnTo>
                <a:close/>
              </a:path>
            </a:pathLst>
          </a:custGeom>
          <a:solidFill>
            <a:schemeClr val="accent3"/>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2" name="文本框 12">
            <a:extLst>
              <a:ext uri="{FF2B5EF4-FFF2-40B4-BE49-F238E27FC236}">
                <a16:creationId xmlns:a16="http://schemas.microsoft.com/office/drawing/2014/main" id="{590BD6E1-F504-4264-A6F8-CA3C452005B4}"/>
              </a:ext>
            </a:extLst>
          </p:cNvPr>
          <p:cNvSpPr txBox="1"/>
          <p:nvPr/>
        </p:nvSpPr>
        <p:spPr>
          <a:xfrm>
            <a:off x="2411760" y="1458451"/>
            <a:ext cx="3039186" cy="233534"/>
          </a:xfrm>
          <a:prstGeom prst="rect">
            <a:avLst/>
          </a:prstGeom>
          <a:noFill/>
        </p:spPr>
        <p:txBody>
          <a:bodyPr wrap="none">
            <a:noAutofit/>
          </a:bodyPr>
          <a:lstStyle/>
          <a:p>
            <a:pPr>
              <a:lnSpc>
                <a:spcPct val="120000"/>
              </a:lnSpc>
            </a:pPr>
            <a:r>
              <a:rPr lang="zh-CN" altLang="en-US" sz="1400" b="1" dirty="0">
                <a:solidFill>
                  <a:schemeClr val="accent1">
                    <a:lumMod val="100000"/>
                  </a:schemeClr>
                </a:solidFill>
                <a:latin typeface="+mj-ea"/>
                <a:ea typeface="+mj-ea"/>
                <a:cs typeface="+mn-ea"/>
                <a:sym typeface="inpin heiti" panose="00000500000000000000" pitchFamily="2" charset="-122"/>
              </a:rPr>
              <a:t>调整自己的行为</a:t>
            </a:r>
          </a:p>
        </p:txBody>
      </p:sp>
      <p:sp>
        <p:nvSpPr>
          <p:cNvPr id="28" name="文本框 17">
            <a:extLst>
              <a:ext uri="{FF2B5EF4-FFF2-40B4-BE49-F238E27FC236}">
                <a16:creationId xmlns:a16="http://schemas.microsoft.com/office/drawing/2014/main" id="{06BB1F96-0321-4BAF-8191-9EAEE5E8111E}"/>
              </a:ext>
            </a:extLst>
          </p:cNvPr>
          <p:cNvSpPr txBox="1"/>
          <p:nvPr/>
        </p:nvSpPr>
        <p:spPr>
          <a:xfrm>
            <a:off x="3292124" y="1951853"/>
            <a:ext cx="4592243"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安排一些积极有趣的活动，尝试改变原有的生活模式</a:t>
            </a:r>
          </a:p>
        </p:txBody>
      </p:sp>
      <p:sp>
        <p:nvSpPr>
          <p:cNvPr id="30" name="文本框 18">
            <a:extLst>
              <a:ext uri="{FF2B5EF4-FFF2-40B4-BE49-F238E27FC236}">
                <a16:creationId xmlns:a16="http://schemas.microsoft.com/office/drawing/2014/main" id="{8AD48806-7CBB-493A-B2BA-0659EB7CD826}"/>
              </a:ext>
            </a:extLst>
          </p:cNvPr>
          <p:cNvSpPr txBox="1"/>
          <p:nvPr/>
        </p:nvSpPr>
        <p:spPr>
          <a:xfrm>
            <a:off x="3689420" y="2527917"/>
            <a:ext cx="4266956"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安排一些积极有趣的活动，尝试改变原有的生活模式</a:t>
            </a:r>
          </a:p>
        </p:txBody>
      </p:sp>
      <p:sp>
        <p:nvSpPr>
          <p:cNvPr id="31" name="文本框 19">
            <a:extLst>
              <a:ext uri="{FF2B5EF4-FFF2-40B4-BE49-F238E27FC236}">
                <a16:creationId xmlns:a16="http://schemas.microsoft.com/office/drawing/2014/main" id="{3EA94ED9-9298-4197-9752-81E600EDE389}"/>
              </a:ext>
            </a:extLst>
          </p:cNvPr>
          <p:cNvSpPr txBox="1"/>
          <p:nvPr/>
        </p:nvSpPr>
        <p:spPr>
          <a:xfrm>
            <a:off x="4388289" y="3121907"/>
            <a:ext cx="3643277"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积极运动</a:t>
            </a:r>
          </a:p>
        </p:txBody>
      </p:sp>
      <p:sp>
        <p:nvSpPr>
          <p:cNvPr id="32" name="文本框 20">
            <a:extLst>
              <a:ext uri="{FF2B5EF4-FFF2-40B4-BE49-F238E27FC236}">
                <a16:creationId xmlns:a16="http://schemas.microsoft.com/office/drawing/2014/main" id="{31902F1B-2936-41AC-B013-8248FB16FF7A}"/>
              </a:ext>
            </a:extLst>
          </p:cNvPr>
          <p:cNvSpPr txBox="1"/>
          <p:nvPr/>
        </p:nvSpPr>
        <p:spPr>
          <a:xfrm>
            <a:off x="4641982" y="3811356"/>
            <a:ext cx="3128696"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承认自己的局限性</a:t>
            </a:r>
          </a:p>
        </p:txBody>
      </p:sp>
      <p:cxnSp>
        <p:nvCxnSpPr>
          <p:cNvPr id="33" name="直接连接符 32">
            <a:extLst>
              <a:ext uri="{FF2B5EF4-FFF2-40B4-BE49-F238E27FC236}">
                <a16:creationId xmlns:a16="http://schemas.microsoft.com/office/drawing/2014/main" id="{7768A9B0-FFF8-46BA-B5F8-8579C3CCEED0}"/>
              </a:ext>
            </a:extLst>
          </p:cNvPr>
          <p:cNvCxnSpPr/>
          <p:nvPr/>
        </p:nvCxnSpPr>
        <p:spPr>
          <a:xfrm>
            <a:off x="3020206" y="1812386"/>
            <a:ext cx="294332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id="{10BA4F67-5D22-40C6-AF34-93C9C3DD7C2C}"/>
              </a:ext>
            </a:extLst>
          </p:cNvPr>
          <p:cNvCxnSpPr>
            <a:cxnSpLocks/>
          </p:cNvCxnSpPr>
          <p:nvPr/>
        </p:nvCxnSpPr>
        <p:spPr>
          <a:xfrm>
            <a:off x="3439611" y="2381686"/>
            <a:ext cx="394070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7B2157CA-2145-43E0-AB40-4BB1F0D8F2A4}"/>
              </a:ext>
            </a:extLst>
          </p:cNvPr>
          <p:cNvCxnSpPr>
            <a:cxnSpLocks/>
          </p:cNvCxnSpPr>
          <p:nvPr/>
        </p:nvCxnSpPr>
        <p:spPr>
          <a:xfrm>
            <a:off x="3892646" y="2992675"/>
            <a:ext cx="377569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A60144B-6524-46D3-BC80-3D9B8526B3E1}"/>
              </a:ext>
            </a:extLst>
          </p:cNvPr>
          <p:cNvCxnSpPr>
            <a:cxnSpLocks/>
          </p:cNvCxnSpPr>
          <p:nvPr/>
        </p:nvCxnSpPr>
        <p:spPr>
          <a:xfrm>
            <a:off x="4285715" y="3642422"/>
            <a:ext cx="194246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95191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par>
                                <p:cTn id="40" presetID="22" presetClass="entr" presetSubtype="8"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par>
                                <p:cTn id="43" presetID="22" presetClass="entr" presetSubtype="8"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par>
                                <p:cTn id="46" presetID="22" presetClass="entr" presetSubtype="8"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par>
                                <p:cTn id="49" presetID="22" presetClass="entr" presetSubtype="8"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2" grpId="0"/>
      <p:bldP spid="28" grpId="0"/>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第十六章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抑郁与调适</a:t>
            </a:r>
          </a:p>
        </p:txBody>
      </p:sp>
      <p:grpSp>
        <p:nvGrpSpPr>
          <p:cNvPr id="18" name="组合 17">
            <a:extLst>
              <a:ext uri="{FF2B5EF4-FFF2-40B4-BE49-F238E27FC236}">
                <a16:creationId xmlns:a16="http://schemas.microsoft.com/office/drawing/2014/main" id="{7AC6C6BE-A763-47FA-849C-171B381D4DBD}"/>
              </a:ext>
            </a:extLst>
          </p:cNvPr>
          <p:cNvGrpSpPr/>
          <p:nvPr/>
        </p:nvGrpSpPr>
        <p:grpSpPr>
          <a:xfrm>
            <a:off x="1331640" y="659815"/>
            <a:ext cx="2872821" cy="3193462"/>
            <a:chOff x="1331640" y="659815"/>
            <a:chExt cx="2872821" cy="3193462"/>
          </a:xfrm>
        </p:grpSpPr>
        <p:sp>
          <p:nvSpPr>
            <p:cNvPr id="19" name="Freeform 5">
              <a:extLst>
                <a:ext uri="{FF2B5EF4-FFF2-40B4-BE49-F238E27FC236}">
                  <a16:creationId xmlns:a16="http://schemas.microsoft.com/office/drawing/2014/main" id="{DF86E9EE-DA18-4104-AB41-EEEE8FDA49E1}"/>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Freeform 6">
              <a:extLst>
                <a:ext uri="{FF2B5EF4-FFF2-40B4-BE49-F238E27FC236}">
                  <a16:creationId xmlns:a16="http://schemas.microsoft.com/office/drawing/2014/main" id="{2C0352CB-B3DE-476C-BBB2-ACCBD0437C6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7">
              <a:extLst>
                <a:ext uri="{FF2B5EF4-FFF2-40B4-BE49-F238E27FC236}">
                  <a16:creationId xmlns:a16="http://schemas.microsoft.com/office/drawing/2014/main" id="{D3090610-DAD8-403A-8B6B-D8767B351CDB}"/>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id="{4DFC8BED-18E5-49C1-895C-4CDB446E502F}"/>
                </a:ext>
              </a:extLst>
            </p:cNvPr>
            <p:cNvGrpSpPr/>
            <p:nvPr/>
          </p:nvGrpSpPr>
          <p:grpSpPr>
            <a:xfrm>
              <a:off x="1331640" y="2149966"/>
              <a:ext cx="688422" cy="776783"/>
              <a:chOff x="959665" y="1964065"/>
              <a:chExt cx="828675" cy="935038"/>
            </a:xfrm>
          </p:grpSpPr>
          <p:sp>
            <p:nvSpPr>
              <p:cNvPr id="24" name="Freeform 8">
                <a:extLst>
                  <a:ext uri="{FF2B5EF4-FFF2-40B4-BE49-F238E27FC236}">
                    <a16:creationId xmlns:a16="http://schemas.microsoft.com/office/drawing/2014/main" id="{8BD3D850-9648-465A-9F8F-D39818FB3AA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9">
                <a:extLst>
                  <a:ext uri="{FF2B5EF4-FFF2-40B4-BE49-F238E27FC236}">
                    <a16:creationId xmlns:a16="http://schemas.microsoft.com/office/drawing/2014/main" id="{2581D8D5-256A-45CB-AAC5-D32AEA867C2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Freeform 10">
                <a:extLst>
                  <a:ext uri="{FF2B5EF4-FFF2-40B4-BE49-F238E27FC236}">
                    <a16:creationId xmlns:a16="http://schemas.microsoft.com/office/drawing/2014/main" id="{73C88432-0B87-4AF6-A484-253920F85EB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Freeform 11">
                <a:extLst>
                  <a:ext uri="{FF2B5EF4-FFF2-40B4-BE49-F238E27FC236}">
                    <a16:creationId xmlns:a16="http://schemas.microsoft.com/office/drawing/2014/main" id="{EF5ABE51-DB89-4739-83AB-7D65B4022AB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22">
              <a:extLst>
                <a:ext uri="{FF2B5EF4-FFF2-40B4-BE49-F238E27FC236}">
                  <a16:creationId xmlns:a16="http://schemas.microsoft.com/office/drawing/2014/main" id="{10A1CC06-9058-4894-9DB4-9D3E6E9E5E8C}"/>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16</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大学生抑郁的调适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一、大学生抑郁的自我调适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任意多边形: 形状 15">
            <a:extLst>
              <a:ext uri="{FF2B5EF4-FFF2-40B4-BE49-F238E27FC236}">
                <a16:creationId xmlns:a16="http://schemas.microsoft.com/office/drawing/2014/main" id="{C8FBA6B6-13EE-462D-8E6E-1579D926F52B}"/>
              </a:ext>
            </a:extLst>
          </p:cNvPr>
          <p:cNvSpPr>
            <a:spLocks/>
          </p:cNvSpPr>
          <p:nvPr/>
        </p:nvSpPr>
        <p:spPr bwMode="auto">
          <a:xfrm>
            <a:off x="2555776" y="3263582"/>
            <a:ext cx="1629331" cy="570582"/>
          </a:xfrm>
          <a:custGeom>
            <a:avLst/>
            <a:gdLst>
              <a:gd name="T0" fmla="*/ 1176 w 1542"/>
              <a:gd name="T1" fmla="*/ 0 h 540"/>
              <a:gd name="T2" fmla="*/ 0 w 1542"/>
              <a:gd name="T3" fmla="*/ 0 h 540"/>
              <a:gd name="T4" fmla="*/ 0 w 1542"/>
              <a:gd name="T5" fmla="*/ 540 h 540"/>
              <a:gd name="T6" fmla="*/ 1542 w 1542"/>
              <a:gd name="T7" fmla="*/ 540 h 540"/>
              <a:gd name="T8" fmla="*/ 1176 w 1542"/>
              <a:gd name="T9" fmla="*/ 0 h 540"/>
            </a:gdLst>
            <a:ahLst/>
            <a:cxnLst>
              <a:cxn ang="0">
                <a:pos x="T0" y="T1"/>
              </a:cxn>
              <a:cxn ang="0">
                <a:pos x="T2" y="T3"/>
              </a:cxn>
              <a:cxn ang="0">
                <a:pos x="T4" y="T5"/>
              </a:cxn>
              <a:cxn ang="0">
                <a:pos x="T6" y="T7"/>
              </a:cxn>
              <a:cxn ang="0">
                <a:pos x="T8" y="T9"/>
              </a:cxn>
            </a:cxnLst>
            <a:rect l="0" t="0" r="r" b="b"/>
            <a:pathLst>
              <a:path w="1542" h="540">
                <a:moveTo>
                  <a:pt x="1176" y="0"/>
                </a:moveTo>
                <a:lnTo>
                  <a:pt x="0" y="0"/>
                </a:lnTo>
                <a:lnTo>
                  <a:pt x="0" y="540"/>
                </a:lnTo>
                <a:lnTo>
                  <a:pt x="1542" y="540"/>
                </a:lnTo>
                <a:lnTo>
                  <a:pt x="1176" y="0"/>
                </a:lnTo>
                <a:close/>
              </a:path>
            </a:pathLst>
          </a:custGeom>
          <a:solidFill>
            <a:schemeClr val="accent2"/>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9" name="任意多边形: 形状 18">
            <a:extLst>
              <a:ext uri="{FF2B5EF4-FFF2-40B4-BE49-F238E27FC236}">
                <a16:creationId xmlns:a16="http://schemas.microsoft.com/office/drawing/2014/main" id="{B4FA6C7F-06E6-47CB-A820-ADE0179D113D}"/>
              </a:ext>
            </a:extLst>
          </p:cNvPr>
          <p:cNvSpPr>
            <a:spLocks/>
          </p:cNvSpPr>
          <p:nvPr/>
        </p:nvSpPr>
        <p:spPr bwMode="auto">
          <a:xfrm>
            <a:off x="2555776" y="2032603"/>
            <a:ext cx="792476" cy="570582"/>
          </a:xfrm>
          <a:custGeom>
            <a:avLst/>
            <a:gdLst>
              <a:gd name="T0" fmla="*/ 0 w 750"/>
              <a:gd name="T1" fmla="*/ 0 h 540"/>
              <a:gd name="T2" fmla="*/ 0 w 750"/>
              <a:gd name="T3" fmla="*/ 540 h 540"/>
              <a:gd name="T4" fmla="*/ 750 w 750"/>
              <a:gd name="T5" fmla="*/ 540 h 540"/>
              <a:gd name="T6" fmla="*/ 383 w 750"/>
              <a:gd name="T7" fmla="*/ 0 h 540"/>
              <a:gd name="T8" fmla="*/ 0 w 750"/>
              <a:gd name="T9" fmla="*/ 0 h 540"/>
            </a:gdLst>
            <a:ahLst/>
            <a:cxnLst>
              <a:cxn ang="0">
                <a:pos x="T0" y="T1"/>
              </a:cxn>
              <a:cxn ang="0">
                <a:pos x="T2" y="T3"/>
              </a:cxn>
              <a:cxn ang="0">
                <a:pos x="T4" y="T5"/>
              </a:cxn>
              <a:cxn ang="0">
                <a:pos x="T6" y="T7"/>
              </a:cxn>
              <a:cxn ang="0">
                <a:pos x="T8" y="T9"/>
              </a:cxn>
            </a:cxnLst>
            <a:rect l="0" t="0" r="r" b="b"/>
            <a:pathLst>
              <a:path w="750" h="540">
                <a:moveTo>
                  <a:pt x="0" y="0"/>
                </a:moveTo>
                <a:lnTo>
                  <a:pt x="0" y="540"/>
                </a:lnTo>
                <a:lnTo>
                  <a:pt x="750" y="540"/>
                </a:lnTo>
                <a:lnTo>
                  <a:pt x="383" y="0"/>
                </a:lnTo>
                <a:lnTo>
                  <a:pt x="0" y="0"/>
                </a:lnTo>
                <a:close/>
              </a:path>
            </a:pathLst>
          </a:custGeom>
          <a:solidFill>
            <a:schemeClr val="accent4"/>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0" name="任意多边形: 形状 19">
            <a:extLst>
              <a:ext uri="{FF2B5EF4-FFF2-40B4-BE49-F238E27FC236}">
                <a16:creationId xmlns:a16="http://schemas.microsoft.com/office/drawing/2014/main" id="{C0D71CCD-D67D-4A53-BC08-46986AFEDF8E}"/>
              </a:ext>
            </a:extLst>
          </p:cNvPr>
          <p:cNvSpPr>
            <a:spLocks/>
          </p:cNvSpPr>
          <p:nvPr/>
        </p:nvSpPr>
        <p:spPr bwMode="auto">
          <a:xfrm>
            <a:off x="2555776" y="2647564"/>
            <a:ext cx="1211960" cy="570582"/>
          </a:xfrm>
          <a:custGeom>
            <a:avLst/>
            <a:gdLst>
              <a:gd name="T0" fmla="*/ 0 w 1147"/>
              <a:gd name="T1" fmla="*/ 0 h 540"/>
              <a:gd name="T2" fmla="*/ 0 w 1147"/>
              <a:gd name="T3" fmla="*/ 540 h 540"/>
              <a:gd name="T4" fmla="*/ 1147 w 1147"/>
              <a:gd name="T5" fmla="*/ 540 h 540"/>
              <a:gd name="T6" fmla="*/ 780 w 1147"/>
              <a:gd name="T7" fmla="*/ 0 h 540"/>
              <a:gd name="T8" fmla="*/ 0 w 1147"/>
              <a:gd name="T9" fmla="*/ 0 h 540"/>
            </a:gdLst>
            <a:ahLst/>
            <a:cxnLst>
              <a:cxn ang="0">
                <a:pos x="T0" y="T1"/>
              </a:cxn>
              <a:cxn ang="0">
                <a:pos x="T2" y="T3"/>
              </a:cxn>
              <a:cxn ang="0">
                <a:pos x="T4" y="T5"/>
              </a:cxn>
              <a:cxn ang="0">
                <a:pos x="T6" y="T7"/>
              </a:cxn>
              <a:cxn ang="0">
                <a:pos x="T8" y="T9"/>
              </a:cxn>
            </a:cxnLst>
            <a:rect l="0" t="0" r="r" b="b"/>
            <a:pathLst>
              <a:path w="1147" h="540">
                <a:moveTo>
                  <a:pt x="0" y="0"/>
                </a:moveTo>
                <a:lnTo>
                  <a:pt x="0" y="540"/>
                </a:lnTo>
                <a:lnTo>
                  <a:pt x="1147" y="540"/>
                </a:lnTo>
                <a:lnTo>
                  <a:pt x="780" y="0"/>
                </a:lnTo>
                <a:lnTo>
                  <a:pt x="0" y="0"/>
                </a:lnTo>
                <a:close/>
              </a:path>
            </a:pathLst>
          </a:custGeom>
          <a:solidFill>
            <a:schemeClr val="accent3"/>
          </a:solidFill>
          <a:ln>
            <a:noFill/>
          </a:ln>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2" name="文本框 12">
            <a:extLst>
              <a:ext uri="{FF2B5EF4-FFF2-40B4-BE49-F238E27FC236}">
                <a16:creationId xmlns:a16="http://schemas.microsoft.com/office/drawing/2014/main" id="{590BD6E1-F504-4264-A6F8-CA3C452005B4}"/>
              </a:ext>
            </a:extLst>
          </p:cNvPr>
          <p:cNvSpPr txBox="1"/>
          <p:nvPr/>
        </p:nvSpPr>
        <p:spPr>
          <a:xfrm>
            <a:off x="2411760" y="1683923"/>
            <a:ext cx="3039186" cy="233534"/>
          </a:xfrm>
          <a:prstGeom prst="rect">
            <a:avLst/>
          </a:prstGeom>
          <a:noFill/>
        </p:spPr>
        <p:txBody>
          <a:bodyPr wrap="none">
            <a:noAutofit/>
          </a:bodyPr>
          <a:lstStyle/>
          <a:p>
            <a:pPr>
              <a:lnSpc>
                <a:spcPct val="120000"/>
              </a:lnSpc>
            </a:pPr>
            <a:r>
              <a:rPr lang="zh-CN" altLang="en-US" sz="1400" b="1" dirty="0">
                <a:solidFill>
                  <a:schemeClr val="accent1">
                    <a:lumMod val="100000"/>
                  </a:schemeClr>
                </a:solidFill>
                <a:latin typeface="+mj-ea"/>
                <a:ea typeface="+mj-ea"/>
                <a:cs typeface="+mn-ea"/>
                <a:sym typeface="inpin heiti" panose="00000500000000000000" pitchFamily="2" charset="-122"/>
              </a:rPr>
              <a:t>关照自己的身体 </a:t>
            </a:r>
          </a:p>
        </p:txBody>
      </p:sp>
      <p:sp>
        <p:nvSpPr>
          <p:cNvPr id="28" name="文本框 17">
            <a:extLst>
              <a:ext uri="{FF2B5EF4-FFF2-40B4-BE49-F238E27FC236}">
                <a16:creationId xmlns:a16="http://schemas.microsoft.com/office/drawing/2014/main" id="{06BB1F96-0321-4BAF-8191-9EAEE5E8111E}"/>
              </a:ext>
            </a:extLst>
          </p:cNvPr>
          <p:cNvSpPr txBox="1"/>
          <p:nvPr/>
        </p:nvSpPr>
        <p:spPr>
          <a:xfrm>
            <a:off x="3292125" y="2177325"/>
            <a:ext cx="2671408"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排除躯体疾病引发抑郁的可能</a:t>
            </a:r>
          </a:p>
        </p:txBody>
      </p:sp>
      <p:sp>
        <p:nvSpPr>
          <p:cNvPr id="30" name="文本框 18">
            <a:extLst>
              <a:ext uri="{FF2B5EF4-FFF2-40B4-BE49-F238E27FC236}">
                <a16:creationId xmlns:a16="http://schemas.microsoft.com/office/drawing/2014/main" id="{8AD48806-7CBB-493A-B2BA-0659EB7CD826}"/>
              </a:ext>
            </a:extLst>
          </p:cNvPr>
          <p:cNvSpPr txBox="1"/>
          <p:nvPr/>
        </p:nvSpPr>
        <p:spPr>
          <a:xfrm>
            <a:off x="3689420" y="2753389"/>
            <a:ext cx="1942469"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改变自己的生活方式 </a:t>
            </a:r>
          </a:p>
        </p:txBody>
      </p:sp>
      <p:sp>
        <p:nvSpPr>
          <p:cNvPr id="31" name="文本框 19">
            <a:extLst>
              <a:ext uri="{FF2B5EF4-FFF2-40B4-BE49-F238E27FC236}">
                <a16:creationId xmlns:a16="http://schemas.microsoft.com/office/drawing/2014/main" id="{3EA94ED9-9298-4197-9752-81E600EDE389}"/>
              </a:ext>
            </a:extLst>
          </p:cNvPr>
          <p:cNvSpPr txBox="1"/>
          <p:nvPr/>
        </p:nvSpPr>
        <p:spPr>
          <a:xfrm>
            <a:off x="4388289" y="3347379"/>
            <a:ext cx="1942469" cy="331865"/>
          </a:xfrm>
          <a:prstGeom prst="rect">
            <a:avLst/>
          </a:prstGeom>
          <a:noFill/>
        </p:spPr>
        <p:txBody>
          <a:bodyPr wrap="square">
            <a:noAutofit/>
          </a:bodyPr>
          <a:lstStyle/>
          <a:p>
            <a:pPr>
              <a:lnSpc>
                <a:spcPct val="130000"/>
              </a:lnSpc>
            </a:pPr>
            <a:r>
              <a:rPr lang="zh-CN" altLang="en-US" sz="1300" dirty="0">
                <a:latin typeface="+mj-ea"/>
                <a:ea typeface="+mj-ea"/>
                <a:cs typeface="+mn-ea"/>
                <a:sym typeface="inpin heiti" panose="00000500000000000000" pitchFamily="2" charset="-122"/>
              </a:rPr>
              <a:t>学习放松自己的身体</a:t>
            </a:r>
          </a:p>
        </p:txBody>
      </p:sp>
      <p:cxnSp>
        <p:nvCxnSpPr>
          <p:cNvPr id="33" name="直接连接符 32">
            <a:extLst>
              <a:ext uri="{FF2B5EF4-FFF2-40B4-BE49-F238E27FC236}">
                <a16:creationId xmlns:a16="http://schemas.microsoft.com/office/drawing/2014/main" id="{7768A9B0-FFF8-46BA-B5F8-8579C3CCEED0}"/>
              </a:ext>
            </a:extLst>
          </p:cNvPr>
          <p:cNvCxnSpPr/>
          <p:nvPr/>
        </p:nvCxnSpPr>
        <p:spPr>
          <a:xfrm>
            <a:off x="3020206" y="2037858"/>
            <a:ext cx="294332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id="{10BA4F67-5D22-40C6-AF34-93C9C3DD7C2C}"/>
              </a:ext>
            </a:extLst>
          </p:cNvPr>
          <p:cNvCxnSpPr>
            <a:cxnSpLocks/>
          </p:cNvCxnSpPr>
          <p:nvPr/>
        </p:nvCxnSpPr>
        <p:spPr>
          <a:xfrm>
            <a:off x="3439611" y="2607158"/>
            <a:ext cx="214050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7B2157CA-2145-43E0-AB40-4BB1F0D8F2A4}"/>
              </a:ext>
            </a:extLst>
          </p:cNvPr>
          <p:cNvCxnSpPr>
            <a:cxnSpLocks/>
          </p:cNvCxnSpPr>
          <p:nvPr/>
        </p:nvCxnSpPr>
        <p:spPr>
          <a:xfrm>
            <a:off x="3892646" y="3218147"/>
            <a:ext cx="147144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A60144B-6524-46D3-BC80-3D9B8526B3E1}"/>
              </a:ext>
            </a:extLst>
          </p:cNvPr>
          <p:cNvCxnSpPr>
            <a:cxnSpLocks/>
          </p:cNvCxnSpPr>
          <p:nvPr/>
        </p:nvCxnSpPr>
        <p:spPr>
          <a:xfrm>
            <a:off x="4285715" y="3867894"/>
            <a:ext cx="194246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0924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par>
                                <p:cTn id="32" presetID="22" presetClass="entr" presetSubtype="8"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par>
                                <p:cTn id="35" presetID="22" presetClass="entr" presetSubtype="8"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par>
                                <p:cTn id="38" presetID="22" presetClass="entr" presetSubtype="8"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P spid="22" grpId="0"/>
      <p:bldP spid="28" grpId="0"/>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大学生抑郁的调适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一、大学生抑郁的自我调适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矩形 8">
            <a:extLst>
              <a:ext uri="{FF2B5EF4-FFF2-40B4-BE49-F238E27FC236}">
                <a16:creationId xmlns:a16="http://schemas.microsoft.com/office/drawing/2014/main" id="{77808742-B068-4027-A958-0E1C616BC0A5}"/>
              </a:ext>
            </a:extLst>
          </p:cNvPr>
          <p:cNvSpPr/>
          <p:nvPr/>
        </p:nvSpPr>
        <p:spPr>
          <a:xfrm>
            <a:off x="1403648" y="2100487"/>
            <a:ext cx="7740352" cy="11193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AEEB4F52-61F2-41A5-8FD1-5DAF93CAC41A}"/>
              </a:ext>
            </a:extLst>
          </p:cNvPr>
          <p:cNvSpPr txBox="1"/>
          <p:nvPr/>
        </p:nvSpPr>
        <p:spPr>
          <a:xfrm>
            <a:off x="1606294" y="2269086"/>
            <a:ext cx="5116646" cy="587469"/>
          </a:xfrm>
          <a:prstGeom prst="rect">
            <a:avLst/>
          </a:prstGeom>
          <a:noFill/>
        </p:spPr>
        <p:txBody>
          <a:bodyPr wrap="square">
            <a:spAutoFit/>
          </a:bodyPr>
          <a:lstStyle/>
          <a:p>
            <a:pPr>
              <a:lnSpc>
                <a:spcPct val="120000"/>
              </a:lnSpc>
            </a:pPr>
            <a:r>
              <a:rPr lang="zh-CN" altLang="en-US" sz="1400" dirty="0">
                <a:solidFill>
                  <a:schemeClr val="tx1">
                    <a:lumMod val="65000"/>
                    <a:lumOff val="35000"/>
                  </a:schemeClr>
                </a:solidFill>
                <a:latin typeface="+mj-ea"/>
                <a:ea typeface="+mj-ea"/>
              </a:rPr>
              <a:t>抑郁是负面情感增强的表现，患者自觉情绪低沉，对自我才智能力估计过低，对周围困难估计过高。</a:t>
            </a:r>
          </a:p>
        </p:txBody>
      </p:sp>
      <p:sp>
        <p:nvSpPr>
          <p:cNvPr id="12" name="文本框 12">
            <a:extLst>
              <a:ext uri="{FF2B5EF4-FFF2-40B4-BE49-F238E27FC236}">
                <a16:creationId xmlns:a16="http://schemas.microsoft.com/office/drawing/2014/main" id="{9BA4B85E-226C-4D3C-AAE0-0C9DAB4CC3E8}"/>
              </a:ext>
            </a:extLst>
          </p:cNvPr>
          <p:cNvSpPr txBox="1"/>
          <p:nvPr/>
        </p:nvSpPr>
        <p:spPr>
          <a:xfrm>
            <a:off x="1331640" y="1683923"/>
            <a:ext cx="3039186" cy="233534"/>
          </a:xfrm>
          <a:prstGeom prst="rect">
            <a:avLst/>
          </a:prstGeom>
          <a:noFill/>
        </p:spPr>
        <p:txBody>
          <a:bodyPr wrap="none">
            <a:noAutofit/>
          </a:bodyPr>
          <a:lstStyle/>
          <a:p>
            <a:pPr>
              <a:lnSpc>
                <a:spcPct val="120000"/>
              </a:lnSpc>
            </a:pPr>
            <a:r>
              <a:rPr lang="zh-CN" altLang="en-US" sz="1400" b="1" dirty="0">
                <a:solidFill>
                  <a:srgbClr val="F76911"/>
                </a:solidFill>
                <a:latin typeface="+mj-ea"/>
                <a:cs typeface="+mn-ea"/>
                <a:sym typeface="inpin heiti" panose="00000500000000000000" pitchFamily="2" charset="-122"/>
              </a:rPr>
              <a:t>改变惯有的负性思维</a:t>
            </a:r>
          </a:p>
        </p:txBody>
      </p:sp>
    </p:spTree>
    <p:extLst>
      <p:ext uri="{BB962C8B-B14F-4D97-AF65-F5344CB8AC3E}">
        <p14:creationId xmlns:p14="http://schemas.microsoft.com/office/powerpoint/2010/main" val="38510584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大学生抑郁的调适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3568" y="857008"/>
            <a:ext cx="1913594"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二、大学生抑郁的社会调适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id="{EA11B38E-6DCF-4668-ACB0-A64B09246740}"/>
              </a:ext>
            </a:extLst>
          </p:cNvPr>
          <p:cNvCxnSpPr>
            <a:cxnSpLocks/>
          </p:cNvCxnSpPr>
          <p:nvPr/>
        </p:nvCxnSpPr>
        <p:spPr>
          <a:xfrm flipV="1">
            <a:off x="1307169" y="1970984"/>
            <a:ext cx="0" cy="961521"/>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文本框 27">
            <a:extLst>
              <a:ext uri="{FF2B5EF4-FFF2-40B4-BE49-F238E27FC236}">
                <a16:creationId xmlns:a16="http://schemas.microsoft.com/office/drawing/2014/main" id="{CEBC234F-966C-4DE4-9662-6937317313E1}"/>
              </a:ext>
            </a:extLst>
          </p:cNvPr>
          <p:cNvSpPr txBox="1"/>
          <p:nvPr/>
        </p:nvSpPr>
        <p:spPr>
          <a:xfrm>
            <a:off x="1307168" y="2006933"/>
            <a:ext cx="2241968"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4" name="矩形 13">
            <a:extLst>
              <a:ext uri="{FF2B5EF4-FFF2-40B4-BE49-F238E27FC236}">
                <a16:creationId xmlns:a16="http://schemas.microsoft.com/office/drawing/2014/main" id="{2AA4D830-7E58-4CE1-92C8-320DB22765FE}"/>
              </a:ext>
            </a:extLst>
          </p:cNvPr>
          <p:cNvSpPr/>
          <p:nvPr/>
        </p:nvSpPr>
        <p:spPr>
          <a:xfrm>
            <a:off x="1376506" y="1978545"/>
            <a:ext cx="2241974"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latin typeface="印品黑体" panose="00000500000000000000" pitchFamily="2" charset="-122"/>
              </a:rPr>
              <a:t>建立良好的社会支持网络 </a:t>
            </a:r>
          </a:p>
        </p:txBody>
      </p:sp>
      <p:sp>
        <p:nvSpPr>
          <p:cNvPr id="15" name="矩形 14">
            <a:extLst>
              <a:ext uri="{FF2B5EF4-FFF2-40B4-BE49-F238E27FC236}">
                <a16:creationId xmlns:a16="http://schemas.microsoft.com/office/drawing/2014/main" id="{011A40FD-18C3-48DC-800D-93A8DF4A425A}"/>
              </a:ext>
            </a:extLst>
          </p:cNvPr>
          <p:cNvSpPr/>
          <p:nvPr/>
        </p:nvSpPr>
        <p:spPr>
          <a:xfrm>
            <a:off x="1376506" y="2415760"/>
            <a:ext cx="2448269" cy="516745"/>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良好的社会支持本身对抑郁就有很好的治疗和缓解作用。</a:t>
            </a:r>
          </a:p>
        </p:txBody>
      </p:sp>
      <p:cxnSp>
        <p:nvCxnSpPr>
          <p:cNvPr id="16" name="直接连接符 15">
            <a:extLst>
              <a:ext uri="{FF2B5EF4-FFF2-40B4-BE49-F238E27FC236}">
                <a16:creationId xmlns:a16="http://schemas.microsoft.com/office/drawing/2014/main" id="{FCC5B846-A502-4E5B-957D-7D5F4DD178E6}"/>
              </a:ext>
            </a:extLst>
          </p:cNvPr>
          <p:cNvCxnSpPr>
            <a:cxnSpLocks/>
          </p:cNvCxnSpPr>
          <p:nvPr/>
        </p:nvCxnSpPr>
        <p:spPr>
          <a:xfrm flipV="1">
            <a:off x="4716017" y="1970984"/>
            <a:ext cx="0" cy="961521"/>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7" name="文本框 27">
            <a:extLst>
              <a:ext uri="{FF2B5EF4-FFF2-40B4-BE49-F238E27FC236}">
                <a16:creationId xmlns:a16="http://schemas.microsoft.com/office/drawing/2014/main" id="{06CFE59A-37A7-41D2-A66D-40D2FAB449A1}"/>
              </a:ext>
            </a:extLst>
          </p:cNvPr>
          <p:cNvSpPr txBox="1"/>
          <p:nvPr/>
        </p:nvSpPr>
        <p:spPr>
          <a:xfrm>
            <a:off x="4716016" y="2006933"/>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8" name="矩形 17">
            <a:extLst>
              <a:ext uri="{FF2B5EF4-FFF2-40B4-BE49-F238E27FC236}">
                <a16:creationId xmlns:a16="http://schemas.microsoft.com/office/drawing/2014/main" id="{488A46C7-8B08-4D59-B229-CDB800D00281}"/>
              </a:ext>
            </a:extLst>
          </p:cNvPr>
          <p:cNvSpPr/>
          <p:nvPr/>
        </p:nvSpPr>
        <p:spPr>
          <a:xfrm>
            <a:off x="4785354" y="1978545"/>
            <a:ext cx="2241974"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latin typeface="印品黑体" panose="00000500000000000000" pitchFamily="2" charset="-122"/>
              </a:rPr>
              <a:t>抑郁的心理治疗 </a:t>
            </a:r>
          </a:p>
        </p:txBody>
      </p:sp>
      <p:sp>
        <p:nvSpPr>
          <p:cNvPr id="19" name="矩形 18">
            <a:extLst>
              <a:ext uri="{FF2B5EF4-FFF2-40B4-BE49-F238E27FC236}">
                <a16:creationId xmlns:a16="http://schemas.microsoft.com/office/drawing/2014/main" id="{A37EDFCA-6153-48FB-A683-584005B591A3}"/>
              </a:ext>
            </a:extLst>
          </p:cNvPr>
          <p:cNvSpPr/>
          <p:nvPr/>
        </p:nvSpPr>
        <p:spPr>
          <a:xfrm>
            <a:off x="4785354" y="2415760"/>
            <a:ext cx="3071872" cy="516745"/>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对于抑郁症状严重的患者，可以寻求专门的心理治疗。</a:t>
            </a:r>
          </a:p>
        </p:txBody>
      </p:sp>
    </p:spTree>
    <p:extLst>
      <p:ext uri="{BB962C8B-B14F-4D97-AF65-F5344CB8AC3E}">
        <p14:creationId xmlns:p14="http://schemas.microsoft.com/office/powerpoint/2010/main" val="195012737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id="{9088A53D-B231-4933-973A-F540944BF98C}"/>
                </a:ext>
              </a:extLst>
            </p:cNvPr>
            <p:cNvSpPr/>
            <p:nvPr/>
          </p:nvSpPr>
          <p:spPr>
            <a:xfrm>
              <a:off x="3729697" y="276427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id="{B5FB3380-3C59-4F78-B5F3-FF1FE64B880E}"/>
                </a:ext>
              </a:extLst>
            </p:cNvPr>
            <p:cNvSpPr/>
            <p:nvPr/>
          </p:nvSpPr>
          <p:spPr>
            <a:xfrm>
              <a:off x="3729697" y="297541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小宁这种状况是大学生中较为常见的抑郁情绪障碍，抑郁的表现是多种多样的，引起大 学生抑郁的原因也有很多。</a:t>
              </a:r>
              <a:endParaRPr lang="zh-CN" altLang="en-US" sz="1000" dirty="0">
                <a:solidFill>
                  <a:schemeClr val="bg1"/>
                </a:solidFill>
                <a:latin typeface="+mj-ea"/>
                <a:ea typeface="+mj-ea"/>
                <a:sym typeface="inpin heiti" panose="00000500000000000000" pitchFamily="2" charset="-122"/>
              </a:endParaRPr>
            </a:p>
          </p:txBody>
        </p:sp>
      </p:grpSp>
      <p:pic>
        <p:nvPicPr>
          <p:cNvPr id="11" name="图片 10">
            <a:extLst>
              <a:ext uri="{FF2B5EF4-FFF2-40B4-BE49-F238E27FC236}">
                <a16:creationId xmlns:a16="http://schemas.microsoft.com/office/drawing/2014/main" id="{1B5A0B23-EEBD-45A1-AECC-120F9DF18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0376" y="1132616"/>
            <a:ext cx="4472689" cy="2879293"/>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一、抑郁及其形态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id="{EFEC5475-9172-4B9C-8130-CE500AE99A61}"/>
              </a:ext>
            </a:extLst>
          </p:cNvPr>
          <p:cNvGrpSpPr/>
          <p:nvPr/>
        </p:nvGrpSpPr>
        <p:grpSpPr>
          <a:xfrm>
            <a:off x="1823880" y="1916671"/>
            <a:ext cx="5640255" cy="1310157"/>
            <a:chOff x="998243" y="1469467"/>
            <a:chExt cx="7520341" cy="1746876"/>
          </a:xfrm>
        </p:grpSpPr>
        <p:grpSp>
          <p:nvGrpSpPr>
            <p:cNvPr id="13" name="组合 12">
              <a:extLst>
                <a:ext uri="{FF2B5EF4-FFF2-40B4-BE49-F238E27FC236}">
                  <a16:creationId xmlns:a16="http://schemas.microsoft.com/office/drawing/2014/main" id="{D58D01C3-D04F-4A09-A2EA-F712FF7C9406}"/>
                </a:ext>
              </a:extLst>
            </p:cNvPr>
            <p:cNvGrpSpPr/>
            <p:nvPr/>
          </p:nvGrpSpPr>
          <p:grpSpPr>
            <a:xfrm>
              <a:off x="998243" y="1469467"/>
              <a:ext cx="7520341" cy="1536168"/>
              <a:chOff x="3287071" y="1345115"/>
              <a:chExt cx="5911858" cy="1207606"/>
            </a:xfrm>
          </p:grpSpPr>
          <p:sp>
            <p:nvSpPr>
              <p:cNvPr id="15" name="矩形 14">
                <a:extLst>
                  <a:ext uri="{FF2B5EF4-FFF2-40B4-BE49-F238E27FC236}">
                    <a16:creationId xmlns:a16="http://schemas.microsoft.com/office/drawing/2014/main" id="{C4EFAB05-938E-48EB-B236-911B69361CBF}"/>
                  </a:ext>
                </a:extLst>
              </p:cNvPr>
              <p:cNvSpPr/>
              <p:nvPr/>
            </p:nvSpPr>
            <p:spPr>
              <a:xfrm>
                <a:off x="3287071" y="1413123"/>
                <a:ext cx="5911858" cy="1139598"/>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矩形 15">
                <a:extLst>
                  <a:ext uri="{FF2B5EF4-FFF2-40B4-BE49-F238E27FC236}">
                    <a16:creationId xmlns:a16="http://schemas.microsoft.com/office/drawing/2014/main" id="{067722B5-B32F-43D7-96A8-CB4DE03FA952}"/>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14" name="矩形 13">
              <a:extLst>
                <a:ext uri="{FF2B5EF4-FFF2-40B4-BE49-F238E27FC236}">
                  <a16:creationId xmlns:a16="http://schemas.microsoft.com/office/drawing/2014/main" id="{FEBABD04-B7C7-46DD-9B71-5887907717B4}"/>
                </a:ext>
              </a:extLst>
            </p:cNvPr>
            <p:cNvSpPr/>
            <p:nvPr/>
          </p:nvSpPr>
          <p:spPr>
            <a:xfrm>
              <a:off x="2546403" y="1913571"/>
              <a:ext cx="5876171" cy="1302772"/>
            </a:xfrm>
            <a:prstGeom prst="rect">
              <a:avLst/>
            </a:prstGeom>
            <a:noFill/>
            <a:ln w="254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rmAutofit/>
            </a:bodyPr>
            <a:lstStyle/>
            <a:p>
              <a:pPr>
                <a:lnSpc>
                  <a:spcPct val="120000"/>
                </a:lnSpc>
              </a:pPr>
              <a:r>
                <a:rPr lang="zh-CN" altLang="en-US" sz="1400" dirty="0">
                  <a:solidFill>
                    <a:schemeClr val="tx1">
                      <a:lumMod val="65000"/>
                      <a:lumOff val="35000"/>
                    </a:schemeClr>
                  </a:solidFill>
                  <a:latin typeface="+mj-ea"/>
                  <a:ea typeface="+mj-ea"/>
                </a:rPr>
                <a:t>抑郁是负面情感增强的表现，患者自觉情绪低沉，对自我才智能力估计过低，对周围困难估计过高。</a:t>
              </a:r>
            </a:p>
          </p:txBody>
        </p:sp>
      </p:grpSp>
      <p:sp>
        <p:nvSpPr>
          <p:cNvPr id="17" name="文本框 16">
            <a:extLst>
              <a:ext uri="{FF2B5EF4-FFF2-40B4-BE49-F238E27FC236}">
                <a16:creationId xmlns:a16="http://schemas.microsoft.com/office/drawing/2014/main" id="{80A49234-B29A-4A14-B16E-4AA7BCF65791}"/>
              </a:ext>
            </a:extLst>
          </p:cNvPr>
          <p:cNvSpPr txBox="1"/>
          <p:nvPr/>
        </p:nvSpPr>
        <p:spPr>
          <a:xfrm>
            <a:off x="1917072" y="2042649"/>
            <a:ext cx="908848" cy="400110"/>
          </a:xfrm>
          <a:prstGeom prst="rect">
            <a:avLst/>
          </a:prstGeom>
          <a:noFill/>
        </p:spPr>
        <p:txBody>
          <a:bodyPr wrap="square">
            <a:spAutoFit/>
          </a:bodyPr>
          <a:lstStyle/>
          <a:p>
            <a:pPr algn="ctr"/>
            <a:r>
              <a:rPr lang="zh-CN" altLang="en-US" sz="2000" b="1" dirty="0">
                <a:solidFill>
                  <a:schemeClr val="bg1"/>
                </a:solidFill>
              </a:rPr>
              <a:t>抑郁</a:t>
            </a:r>
            <a:endParaRPr lang="en-US" altLang="zh-CN" sz="2000" b="1" dirty="0">
              <a:solidFill>
                <a:schemeClr val="bg1"/>
              </a:solidFill>
            </a:endParaRP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一、抑郁及其形态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id="{11B74A64-D634-4001-BBA5-762ED7A2FA4E}"/>
              </a:ext>
            </a:extLst>
          </p:cNvPr>
          <p:cNvGrpSpPr/>
          <p:nvPr/>
        </p:nvGrpSpPr>
        <p:grpSpPr>
          <a:xfrm>
            <a:off x="3179662" y="1851670"/>
            <a:ext cx="2526758" cy="2377101"/>
            <a:chOff x="1282700" y="1357083"/>
            <a:chExt cx="4610100" cy="4337051"/>
          </a:xfrm>
        </p:grpSpPr>
        <p:grpSp>
          <p:nvGrpSpPr>
            <p:cNvPr id="13" name="组合 12">
              <a:extLst>
                <a:ext uri="{FF2B5EF4-FFF2-40B4-BE49-F238E27FC236}">
                  <a16:creationId xmlns:a16="http://schemas.microsoft.com/office/drawing/2014/main" id="{C4EAED60-BD74-4C17-974F-97FBA6F07F32}"/>
                </a:ext>
              </a:extLst>
            </p:cNvPr>
            <p:cNvGrpSpPr/>
            <p:nvPr/>
          </p:nvGrpSpPr>
          <p:grpSpPr>
            <a:xfrm>
              <a:off x="2256333" y="2963631"/>
              <a:ext cx="2662804" cy="2353876"/>
              <a:chOff x="2256333" y="2393949"/>
              <a:chExt cx="2662804" cy="2353876"/>
            </a:xfrm>
          </p:grpSpPr>
          <p:sp>
            <p:nvSpPr>
              <p:cNvPr id="18" name="任意多边形: 形状 17">
                <a:extLst>
                  <a:ext uri="{FF2B5EF4-FFF2-40B4-BE49-F238E27FC236}">
                    <a16:creationId xmlns:a16="http://schemas.microsoft.com/office/drawing/2014/main" id="{7EFD940F-AC87-43F8-B3F3-D2421CF611DC}"/>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19" name="任意多边形: 形状 18">
                <a:extLst>
                  <a:ext uri="{FF2B5EF4-FFF2-40B4-BE49-F238E27FC236}">
                    <a16:creationId xmlns:a16="http://schemas.microsoft.com/office/drawing/2014/main" id="{C6CBF81E-CE00-4216-BB54-85AFE633BB73}"/>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20" name="任意多边形: 形状 19">
                <a:extLst>
                  <a:ext uri="{FF2B5EF4-FFF2-40B4-BE49-F238E27FC236}">
                    <a16:creationId xmlns:a16="http://schemas.microsoft.com/office/drawing/2014/main" id="{5E8786AC-3DCD-409D-9FD2-D8212F9DE042}"/>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14" name="任意多边形: 形状 13">
              <a:extLst>
                <a:ext uri="{FF2B5EF4-FFF2-40B4-BE49-F238E27FC236}">
                  <a16:creationId xmlns:a16="http://schemas.microsoft.com/office/drawing/2014/main" id="{8239C40D-E206-466B-9C61-93816417237B}"/>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5" name="任意多边形: 形状 14">
              <a:extLst>
                <a:ext uri="{FF2B5EF4-FFF2-40B4-BE49-F238E27FC236}">
                  <a16:creationId xmlns:a16="http://schemas.microsoft.com/office/drawing/2014/main" id="{70EA5D35-2446-41D6-93F3-1628618FA1B7}"/>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6" name="任意多边形: 形状 15">
              <a:extLst>
                <a:ext uri="{FF2B5EF4-FFF2-40B4-BE49-F238E27FC236}">
                  <a16:creationId xmlns:a16="http://schemas.microsoft.com/office/drawing/2014/main" id="{2258EFC6-63C0-43E0-9784-75971D67C1E1}"/>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7" name="任意多边形: 形状 16">
              <a:extLst>
                <a:ext uri="{FF2B5EF4-FFF2-40B4-BE49-F238E27FC236}">
                  <a16:creationId xmlns:a16="http://schemas.microsoft.com/office/drawing/2014/main" id="{B38C4E1E-E648-4EB4-9300-615FCC12AC8C}"/>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22" name="矩形 21">
            <a:extLst>
              <a:ext uri="{FF2B5EF4-FFF2-40B4-BE49-F238E27FC236}">
                <a16:creationId xmlns:a16="http://schemas.microsoft.com/office/drawing/2014/main" id="{349CA1A1-1307-4828-B0CC-749515ABDDE5}"/>
              </a:ext>
            </a:extLst>
          </p:cNvPr>
          <p:cNvSpPr/>
          <p:nvPr/>
        </p:nvSpPr>
        <p:spPr>
          <a:xfrm>
            <a:off x="4700960" y="3401353"/>
            <a:ext cx="1958383"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tx1">
                    <a:lumMod val="65000"/>
                    <a:lumOff val="35000"/>
                  </a:schemeClr>
                </a:solidFill>
              </a:rPr>
              <a:t>抑郁症 </a:t>
            </a:r>
          </a:p>
        </p:txBody>
      </p:sp>
      <p:sp>
        <p:nvSpPr>
          <p:cNvPr id="24" name="矩形 23">
            <a:extLst>
              <a:ext uri="{FF2B5EF4-FFF2-40B4-BE49-F238E27FC236}">
                <a16:creationId xmlns:a16="http://schemas.microsoft.com/office/drawing/2014/main" id="{DF7DE6B3-FEBB-4E5F-8314-4F0F6FCDC18A}"/>
              </a:ext>
            </a:extLst>
          </p:cNvPr>
          <p:cNvSpPr/>
          <p:nvPr/>
        </p:nvSpPr>
        <p:spPr>
          <a:xfrm>
            <a:off x="4046730" y="1485279"/>
            <a:ext cx="1042708"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65000"/>
                    <a:lumOff val="35000"/>
                  </a:schemeClr>
                </a:solidFill>
              </a:rPr>
              <a:t>抑郁情绪</a:t>
            </a:r>
          </a:p>
        </p:txBody>
      </p:sp>
      <p:sp>
        <p:nvSpPr>
          <p:cNvPr id="26" name="矩形 25">
            <a:extLst>
              <a:ext uri="{FF2B5EF4-FFF2-40B4-BE49-F238E27FC236}">
                <a16:creationId xmlns:a16="http://schemas.microsoft.com/office/drawing/2014/main" id="{AEC0A419-F5D2-4400-BEF2-8F3650076154}"/>
              </a:ext>
            </a:extLst>
          </p:cNvPr>
          <p:cNvSpPr/>
          <p:nvPr/>
        </p:nvSpPr>
        <p:spPr>
          <a:xfrm>
            <a:off x="1539559" y="3399512"/>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rPr>
              <a:t>抑郁人格 </a:t>
            </a:r>
          </a:p>
        </p:txBody>
      </p:sp>
      <p:sp>
        <p:nvSpPr>
          <p:cNvPr id="27" name="文本框 26">
            <a:extLst>
              <a:ext uri="{FF2B5EF4-FFF2-40B4-BE49-F238E27FC236}">
                <a16:creationId xmlns:a16="http://schemas.microsoft.com/office/drawing/2014/main" id="{405C353F-59CD-47B5-946F-F08E072DC8B5}"/>
              </a:ext>
            </a:extLst>
          </p:cNvPr>
          <p:cNvSpPr txBox="1"/>
          <p:nvPr/>
        </p:nvSpPr>
        <p:spPr>
          <a:xfrm>
            <a:off x="4187663" y="2139702"/>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28" name="文本框 27">
            <a:extLst>
              <a:ext uri="{FF2B5EF4-FFF2-40B4-BE49-F238E27FC236}">
                <a16:creationId xmlns:a16="http://schemas.microsoft.com/office/drawing/2014/main" id="{9A7F5BF8-298A-4374-8070-61D40248D0DC}"/>
              </a:ext>
            </a:extLst>
          </p:cNvPr>
          <p:cNvSpPr txBox="1"/>
          <p:nvPr/>
        </p:nvSpPr>
        <p:spPr>
          <a:xfrm>
            <a:off x="3509059" y="3291830"/>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29" name="文本框 28">
            <a:extLst>
              <a:ext uri="{FF2B5EF4-FFF2-40B4-BE49-F238E27FC236}">
                <a16:creationId xmlns:a16="http://schemas.microsoft.com/office/drawing/2014/main" id="{CDBE3234-2CE6-49F8-9224-85DEB21BA221}"/>
              </a:ext>
            </a:extLst>
          </p:cNvPr>
          <p:cNvSpPr txBox="1"/>
          <p:nvPr/>
        </p:nvSpPr>
        <p:spPr>
          <a:xfrm>
            <a:off x="4860032" y="3291830"/>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7327005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A7F6E591-96F7-489C-8A9B-3AD9ED8FC9FA}"/>
              </a:ext>
            </a:extLst>
          </p:cNvPr>
          <p:cNvSpPr/>
          <p:nvPr/>
        </p:nvSpPr>
        <p:spPr>
          <a:xfrm>
            <a:off x="4035860" y="2007060"/>
            <a:ext cx="3056419" cy="73834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从休闲的本质意义上讲，应该积极鼓励和充分肯定职业以外的各种休闲活动带给人们的自我发展。</a:t>
            </a:r>
          </a:p>
        </p:txBody>
      </p:sp>
      <p:sp>
        <p:nvSpPr>
          <p:cNvPr id="33" name="Freeform: Shape 17">
            <a:extLst>
              <a:ext uri="{FF2B5EF4-FFF2-40B4-BE49-F238E27FC236}">
                <a16:creationId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r>
              <a:rPr lang="zh-CN" altLang="en-US" sz="2000" b="1" dirty="0">
                <a:solidFill>
                  <a:schemeClr val="bg1"/>
                </a:solidFill>
              </a:rPr>
              <a:t>抑郁情绪</a:t>
            </a:r>
          </a:p>
        </p:txBody>
      </p:sp>
      <p:sp>
        <p:nvSpPr>
          <p:cNvPr id="7" name="矩形 6">
            <a:extLst>
              <a:ext uri="{FF2B5EF4-FFF2-40B4-BE49-F238E27FC236}">
                <a16:creationId xmlns:a16="http://schemas.microsoft.com/office/drawing/2014/main" id="{6241931D-6F0D-48B1-B2E5-9E64EC5B064D}"/>
              </a:ext>
            </a:extLst>
          </p:cNvPr>
          <p:cNvSpPr/>
          <p:nvPr/>
        </p:nvSpPr>
        <p:spPr>
          <a:xfrm>
            <a:off x="3995936" y="1935053"/>
            <a:ext cx="3240360" cy="924730"/>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300914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A7F6E591-96F7-489C-8A9B-3AD9ED8FC9FA}"/>
              </a:ext>
            </a:extLst>
          </p:cNvPr>
          <p:cNvSpPr/>
          <p:nvPr/>
        </p:nvSpPr>
        <p:spPr>
          <a:xfrm>
            <a:off x="4035860" y="2139206"/>
            <a:ext cx="3056419" cy="51642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抑郁型人格具有特定的内心体验，甚至在发展为抑郁状态之前就已经存在。</a:t>
            </a:r>
          </a:p>
        </p:txBody>
      </p:sp>
      <p:sp>
        <p:nvSpPr>
          <p:cNvPr id="33" name="Freeform: Shape 17">
            <a:extLst>
              <a:ext uri="{FF2B5EF4-FFF2-40B4-BE49-F238E27FC236}">
                <a16:creationId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rgbClr val="F8A724"/>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r>
              <a:rPr lang="zh-CN" altLang="en-US" sz="2000" b="1" dirty="0">
                <a:solidFill>
                  <a:schemeClr val="bg1"/>
                </a:solidFill>
              </a:rPr>
              <a:t>抑郁人格</a:t>
            </a:r>
          </a:p>
        </p:txBody>
      </p:sp>
      <p:sp>
        <p:nvSpPr>
          <p:cNvPr id="7" name="矩形 6">
            <a:extLst>
              <a:ext uri="{FF2B5EF4-FFF2-40B4-BE49-F238E27FC236}">
                <a16:creationId xmlns:a16="http://schemas.microsoft.com/office/drawing/2014/main" id="{6241931D-6F0D-48B1-B2E5-9E64EC5B064D}"/>
              </a:ext>
            </a:extLst>
          </p:cNvPr>
          <p:cNvSpPr/>
          <p:nvPr/>
        </p:nvSpPr>
        <p:spPr>
          <a:xfrm>
            <a:off x="3995936" y="1935053"/>
            <a:ext cx="3240360" cy="924730"/>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276277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id="{A7F6E591-96F7-489C-8A9B-3AD9ED8FC9FA}"/>
              </a:ext>
            </a:extLst>
          </p:cNvPr>
          <p:cNvSpPr/>
          <p:nvPr/>
        </p:nvSpPr>
        <p:spPr>
          <a:xfrm>
            <a:off x="4035860" y="2007060"/>
            <a:ext cx="3056419" cy="738344"/>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抑郁症又称抑郁障碍，是由各种原因引起的以抑郁为主要症状的一组心境障碍或情感性障碍。</a:t>
            </a:r>
          </a:p>
        </p:txBody>
      </p:sp>
      <p:sp>
        <p:nvSpPr>
          <p:cNvPr id="33" name="Freeform: Shape 17">
            <a:extLst>
              <a:ext uri="{FF2B5EF4-FFF2-40B4-BE49-F238E27FC236}">
                <a16:creationId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pPr algn="ctr"/>
            <a:r>
              <a:rPr lang="zh-CN" altLang="en-US" sz="2000" b="1" dirty="0">
                <a:solidFill>
                  <a:schemeClr val="bg1"/>
                </a:solidFill>
              </a:rPr>
              <a:t>抑郁症</a:t>
            </a:r>
          </a:p>
        </p:txBody>
      </p:sp>
      <p:sp>
        <p:nvSpPr>
          <p:cNvPr id="7" name="矩形 6">
            <a:extLst>
              <a:ext uri="{FF2B5EF4-FFF2-40B4-BE49-F238E27FC236}">
                <a16:creationId xmlns:a16="http://schemas.microsoft.com/office/drawing/2014/main" id="{6241931D-6F0D-48B1-B2E5-9E64EC5B064D}"/>
              </a:ext>
            </a:extLst>
          </p:cNvPr>
          <p:cNvSpPr/>
          <p:nvPr/>
        </p:nvSpPr>
        <p:spPr>
          <a:xfrm>
            <a:off x="3995936" y="1935053"/>
            <a:ext cx="3240360" cy="924730"/>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03748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抑郁及其理论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二、抑郁的理论解释</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a:extLst>
              <a:ext uri="{FF2B5EF4-FFF2-40B4-BE49-F238E27FC236}">
                <a16:creationId xmlns:a16="http://schemas.microsoft.com/office/drawing/2014/main" id="{0CEBF69B-4CF2-4A57-9BBE-8C883EA1053F}"/>
              </a:ext>
            </a:extLst>
          </p:cNvPr>
          <p:cNvSpPr/>
          <p:nvPr/>
        </p:nvSpPr>
        <p:spPr>
          <a:xfrm>
            <a:off x="1511660" y="1884021"/>
            <a:ext cx="6120680" cy="1909397"/>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4">
            <a:extLst>
              <a:ext uri="{FF2B5EF4-FFF2-40B4-BE49-F238E27FC236}">
                <a16:creationId xmlns:a16="http://schemas.microsoft.com/office/drawing/2014/main" id="{E8F2D827-8CB2-4103-9E8A-27EE2126508D}"/>
              </a:ext>
            </a:extLst>
          </p:cNvPr>
          <p:cNvGrpSpPr/>
          <p:nvPr/>
        </p:nvGrpSpPr>
        <p:grpSpPr>
          <a:xfrm>
            <a:off x="2817146" y="1561172"/>
            <a:ext cx="3509708" cy="645699"/>
            <a:chOff x="2952560" y="1708610"/>
            <a:chExt cx="1976360" cy="546100"/>
          </a:xfrm>
        </p:grpSpPr>
        <p:sp>
          <p:nvSpPr>
            <p:cNvPr id="32" name="Rectangle 16">
              <a:extLst>
                <a:ext uri="{FF2B5EF4-FFF2-40B4-BE49-F238E27FC236}">
                  <a16:creationId xmlns:a16="http://schemas.microsoft.com/office/drawing/2014/main" id="{64F42A27-84BF-4117-9786-AF64D414B8D5}"/>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33" name="Freeform: Shape 17">
              <a:extLst>
                <a:ext uri="{FF2B5EF4-FFF2-40B4-BE49-F238E27FC236}">
                  <a16:creationId xmlns:a16="http://schemas.microsoft.com/office/drawing/2014/main" id="{C9655D99-092B-410E-A8FE-C125289A4360}"/>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8">
              <a:extLst>
                <a:ext uri="{FF2B5EF4-FFF2-40B4-BE49-F238E27FC236}">
                  <a16:creationId xmlns:a16="http://schemas.microsoft.com/office/drawing/2014/main" id="{6FD5FEF5-90C0-45BC-8F1C-0D98D0CFF73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9">
              <a:extLst>
                <a:ext uri="{FF2B5EF4-FFF2-40B4-BE49-F238E27FC236}">
                  <a16:creationId xmlns:a16="http://schemas.microsoft.com/office/drawing/2014/main" id="{AC8440C3-9F2B-4A9C-9150-214B7857708B}"/>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20">
              <a:extLst>
                <a:ext uri="{FF2B5EF4-FFF2-40B4-BE49-F238E27FC236}">
                  <a16:creationId xmlns:a16="http://schemas.microsoft.com/office/drawing/2014/main" id="{AD75E759-08B2-4B78-93C1-E565923ECF34}"/>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1">
              <a:extLst>
                <a:ext uri="{FF2B5EF4-FFF2-40B4-BE49-F238E27FC236}">
                  <a16:creationId xmlns:a16="http://schemas.microsoft.com/office/drawing/2014/main" id="{20CCAC4D-931C-4BF1-A454-D203D4D5C1ED}"/>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抑郁是一种适应机制</a:t>
              </a:r>
            </a:p>
          </p:txBody>
        </p:sp>
      </p:grpSp>
      <p:sp>
        <p:nvSpPr>
          <p:cNvPr id="50" name="文本框 49">
            <a:extLst>
              <a:ext uri="{FF2B5EF4-FFF2-40B4-BE49-F238E27FC236}">
                <a16:creationId xmlns:a16="http://schemas.microsoft.com/office/drawing/2014/main" id="{BCE9626A-D43C-4A9C-85E6-7D2775D9F354}"/>
              </a:ext>
            </a:extLst>
          </p:cNvPr>
          <p:cNvSpPr txBox="1"/>
          <p:nvPr/>
        </p:nvSpPr>
        <p:spPr>
          <a:xfrm>
            <a:off x="1745686" y="2322625"/>
            <a:ext cx="5796644" cy="301749"/>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从生物进化的角度看，机体进化的核心目标是进化与繁殖。</a:t>
            </a:r>
          </a:p>
        </p:txBody>
      </p:sp>
      <p:sp>
        <p:nvSpPr>
          <p:cNvPr id="52" name="文本框 51">
            <a:extLst>
              <a:ext uri="{FF2B5EF4-FFF2-40B4-BE49-F238E27FC236}">
                <a16:creationId xmlns:a16="http://schemas.microsoft.com/office/drawing/2014/main" id="{8E1EC8C1-98E7-45CD-AEA4-E77A92C1E8EF}"/>
              </a:ext>
            </a:extLst>
          </p:cNvPr>
          <p:cNvSpPr txBox="1"/>
          <p:nvPr/>
        </p:nvSpPr>
        <p:spPr>
          <a:xfrm>
            <a:off x="1745686" y="2785419"/>
            <a:ext cx="5796644" cy="763414"/>
          </a:xfrm>
          <a:prstGeom prst="rect">
            <a:avLst/>
          </a:prstGeom>
          <a:noFill/>
        </p:spPr>
        <p:txBody>
          <a:bodyPr wrap="square">
            <a:spAutoFit/>
          </a:bodyPr>
          <a:lstStyle/>
          <a:p>
            <a:pPr>
              <a:lnSpc>
                <a:spcPts val="1800"/>
              </a:lnSpc>
            </a:pPr>
            <a:r>
              <a:rPr lang="zh-CN" altLang="en-US" sz="1200" b="1" dirty="0">
                <a:solidFill>
                  <a:schemeClr val="tx1">
                    <a:lumMod val="50000"/>
                    <a:lumOff val="50000"/>
                  </a:schemeClr>
                </a:solidFill>
              </a:rPr>
              <a:t>轻中度的抑郁</a:t>
            </a:r>
            <a:endParaRPr lang="en-US" altLang="zh-CN" sz="1200" b="1" dirty="0">
              <a:solidFill>
                <a:schemeClr val="tx1">
                  <a:lumMod val="50000"/>
                  <a:lumOff val="50000"/>
                </a:schemeClr>
              </a:solidFill>
            </a:endParaRPr>
          </a:p>
          <a:p>
            <a:pPr>
              <a:lnSpc>
                <a:spcPts val="1800"/>
              </a:lnSpc>
            </a:pPr>
            <a:r>
              <a:rPr lang="zh-CN" altLang="en-US" sz="1200" dirty="0">
                <a:solidFill>
                  <a:schemeClr val="tx1">
                    <a:lumMod val="50000"/>
                    <a:lumOff val="50000"/>
                  </a:schemeClr>
                </a:solidFill>
              </a:rPr>
              <a:t>是有适应价值的，在面对无能为 力的境况时，情绪低落会使我们聚焦于现实的威胁与障碍方面，并约束行动，不再继续投入情感与精力到那些无益于进化的活动中去。</a:t>
            </a:r>
          </a:p>
        </p:txBody>
      </p:sp>
    </p:spTree>
    <p:extLst>
      <p:ext uri="{BB962C8B-B14F-4D97-AF65-F5344CB8AC3E}">
        <p14:creationId xmlns:p14="http://schemas.microsoft.com/office/powerpoint/2010/main" val="23928099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7191</TotalTime>
  <Words>1268</Words>
  <Application>Microsoft Office PowerPoint</Application>
  <PresentationFormat>全屏显示(16:9)</PresentationFormat>
  <Paragraphs>148</Paragraphs>
  <Slides>22</Slides>
  <Notes>22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22</vt:i4>
      </vt:variant>
    </vt:vector>
  </HeadingPairs>
  <TitlesOfParts>
    <vt:vector size="28" baseType="lpstr">
      <vt:lpstr>inpin heiti</vt:lpstr>
      <vt:lpstr>微软雅黑</vt:lpstr>
      <vt:lpstr>印品黑体</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seafly</cp:lastModifiedBy>
  <cp:revision>1070</cp:revision>
  <dcterms:created xsi:type="dcterms:W3CDTF">2015-12-11T17:46:17Z</dcterms:created>
  <dcterms:modified xsi:type="dcterms:W3CDTF">2020-10-11T16:13:25Z</dcterms:modified>
</cp:coreProperties>
</file>