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59" r:id="rId2"/>
    <p:sldId id="322" r:id="rId3"/>
    <p:sldId id="471" r:id="rId4"/>
    <p:sldId id="502" r:id="rId5"/>
    <p:sldId id="510" r:id="rId6"/>
    <p:sldId id="511" r:id="rId7"/>
    <p:sldId id="513" r:id="rId8"/>
    <p:sldId id="514" r:id="rId9"/>
    <p:sldId id="512" r:id="rId10"/>
    <p:sldId id="505" r:id="rId11"/>
    <p:sldId id="515" r:id="rId12"/>
    <p:sldId id="506" r:id="rId13"/>
    <p:sldId id="520" r:id="rId14"/>
    <p:sldId id="472" r:id="rId15"/>
    <p:sldId id="516" r:id="rId16"/>
    <p:sldId id="519" r:id="rId17"/>
    <p:sldId id="518" r:id="rId18"/>
    <p:sldId id="521" r:id="rId19"/>
    <p:sldId id="522" r:id="rId20"/>
    <p:sldId id="523" r:id="rId21"/>
    <p:sldId id="524" r:id="rId22"/>
    <p:sldId id="509" r:id="rId23"/>
    <p:sldId id="525" r:id="rId24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32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A724"/>
    <a:srgbClr val="F76911"/>
    <a:srgbClr val="DAB392"/>
    <a:srgbClr val="FDE5BF"/>
    <a:srgbClr val="76C8D2"/>
    <a:srgbClr val="D2A37C"/>
    <a:srgbClr val="C871A6"/>
    <a:srgbClr val="0581BE"/>
    <a:srgbClr val="061735"/>
    <a:srgbClr val="EDD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3492" autoAdjust="0"/>
  </p:normalViewPr>
  <p:slideViewPr>
    <p:cSldViewPr>
      <p:cViewPr varScale="1">
        <p:scale>
          <a:sx n="106" d="100"/>
          <a:sy n="106" d="100"/>
        </p:scale>
        <p:origin x="946" y="82"/>
      </p:cViewPr>
      <p:guideLst>
        <p:guide pos="2880"/>
        <p:guide orient="horz"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06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2813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912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55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7371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776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839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153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973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547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0537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8413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5248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3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795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241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119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561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34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70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6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26F7441-D702-43EF-AEE3-E205BA617283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4B9E70B-D621-47E5-906D-4E166E508837}"/>
              </a:ext>
            </a:extLst>
          </p:cNvPr>
          <p:cNvSpPr>
            <a:spLocks/>
          </p:cNvSpPr>
          <p:nvPr/>
        </p:nvSpPr>
        <p:spPr bwMode="auto">
          <a:xfrm>
            <a:off x="1774969" y="775643"/>
            <a:ext cx="2094268" cy="2371344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8A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F950A6DA-97B1-4B66-8468-20A25D3C211D}"/>
              </a:ext>
            </a:extLst>
          </p:cNvPr>
          <p:cNvGrpSpPr/>
          <p:nvPr/>
        </p:nvGrpSpPr>
        <p:grpSpPr>
          <a:xfrm>
            <a:off x="1240035" y="848773"/>
            <a:ext cx="2792060" cy="3165622"/>
            <a:chOff x="1240035" y="848773"/>
            <a:chExt cx="2792060" cy="3165622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B6B0800-05A8-40F5-987D-9ACE7DAF8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0035" y="848773"/>
              <a:ext cx="2792060" cy="3165622"/>
            </a:xfrm>
            <a:custGeom>
              <a:avLst/>
              <a:gdLst>
                <a:gd name="T0" fmla="*/ 72 w 595"/>
                <a:gd name="T1" fmla="*/ 665 h 674"/>
                <a:gd name="T2" fmla="*/ 24 w 595"/>
                <a:gd name="T3" fmla="*/ 665 h 674"/>
                <a:gd name="T4" fmla="*/ 0 w 595"/>
                <a:gd name="T5" fmla="*/ 624 h 674"/>
                <a:gd name="T6" fmla="*/ 0 w 595"/>
                <a:gd name="T7" fmla="*/ 50 h 674"/>
                <a:gd name="T8" fmla="*/ 24 w 595"/>
                <a:gd name="T9" fmla="*/ 9 h 674"/>
                <a:gd name="T10" fmla="*/ 72 w 595"/>
                <a:gd name="T11" fmla="*/ 9 h 674"/>
                <a:gd name="T12" fmla="*/ 571 w 595"/>
                <a:gd name="T13" fmla="*/ 296 h 674"/>
                <a:gd name="T14" fmla="*/ 595 w 595"/>
                <a:gd name="T15" fmla="*/ 337 h 674"/>
                <a:gd name="T16" fmla="*/ 571 w 595"/>
                <a:gd name="T17" fmla="*/ 378 h 674"/>
                <a:gd name="T18" fmla="*/ 72 w 595"/>
                <a:gd name="T19" fmla="*/ 665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674">
                  <a:moveTo>
                    <a:pt x="72" y="665"/>
                  </a:moveTo>
                  <a:cubicBezTo>
                    <a:pt x="57" y="674"/>
                    <a:pt x="39" y="674"/>
                    <a:pt x="24" y="665"/>
                  </a:cubicBezTo>
                  <a:cubicBezTo>
                    <a:pt x="9" y="657"/>
                    <a:pt x="0" y="641"/>
                    <a:pt x="0" y="6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3"/>
                    <a:pt x="9" y="17"/>
                    <a:pt x="24" y="9"/>
                  </a:cubicBezTo>
                  <a:cubicBezTo>
                    <a:pt x="39" y="0"/>
                    <a:pt x="57" y="0"/>
                    <a:pt x="72" y="9"/>
                  </a:cubicBezTo>
                  <a:cubicBezTo>
                    <a:pt x="571" y="296"/>
                    <a:pt x="571" y="296"/>
                    <a:pt x="571" y="296"/>
                  </a:cubicBezTo>
                  <a:cubicBezTo>
                    <a:pt x="586" y="304"/>
                    <a:pt x="595" y="320"/>
                    <a:pt x="595" y="337"/>
                  </a:cubicBezTo>
                  <a:cubicBezTo>
                    <a:pt x="595" y="354"/>
                    <a:pt x="586" y="370"/>
                    <a:pt x="571" y="378"/>
                  </a:cubicBezTo>
                  <a:cubicBezTo>
                    <a:pt x="72" y="665"/>
                    <a:pt x="72" y="665"/>
                    <a:pt x="72" y="665"/>
                  </a:cubicBezTo>
                </a:path>
              </a:pathLst>
            </a:custGeom>
            <a:blipFill dpi="0" rotWithShape="0">
              <a:blip r:embed="rId5" cstate="email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188A26DD-AB31-4FF7-808F-D34498D86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4953" y="990928"/>
              <a:ext cx="2562225" cy="2882900"/>
            </a:xfrm>
            <a:custGeom>
              <a:avLst/>
              <a:gdLst>
                <a:gd name="T0" fmla="*/ 76 w 603"/>
                <a:gd name="T1" fmla="*/ 667 h 678"/>
                <a:gd name="T2" fmla="*/ 74 w 603"/>
                <a:gd name="T3" fmla="*/ 664 h 678"/>
                <a:gd name="T4" fmla="*/ 52 w 603"/>
                <a:gd name="T5" fmla="*/ 670 h 678"/>
                <a:gd name="T6" fmla="*/ 30 w 603"/>
                <a:gd name="T7" fmla="*/ 664 h 678"/>
                <a:gd name="T8" fmla="*/ 8 w 603"/>
                <a:gd name="T9" fmla="*/ 626 h 678"/>
                <a:gd name="T10" fmla="*/ 8 w 603"/>
                <a:gd name="T11" fmla="*/ 52 h 678"/>
                <a:gd name="T12" fmla="*/ 30 w 603"/>
                <a:gd name="T13" fmla="*/ 14 h 678"/>
                <a:gd name="T14" fmla="*/ 52 w 603"/>
                <a:gd name="T15" fmla="*/ 8 h 678"/>
                <a:gd name="T16" fmla="*/ 74 w 603"/>
                <a:gd name="T17" fmla="*/ 14 h 678"/>
                <a:gd name="T18" fmla="*/ 573 w 603"/>
                <a:gd name="T19" fmla="*/ 301 h 678"/>
                <a:gd name="T20" fmla="*/ 595 w 603"/>
                <a:gd name="T21" fmla="*/ 339 h 678"/>
                <a:gd name="T22" fmla="*/ 573 w 603"/>
                <a:gd name="T23" fmla="*/ 377 h 678"/>
                <a:gd name="T24" fmla="*/ 74 w 603"/>
                <a:gd name="T25" fmla="*/ 664 h 678"/>
                <a:gd name="T26" fmla="*/ 76 w 603"/>
                <a:gd name="T27" fmla="*/ 667 h 678"/>
                <a:gd name="T28" fmla="*/ 78 w 603"/>
                <a:gd name="T29" fmla="*/ 671 h 678"/>
                <a:gd name="T30" fmla="*/ 577 w 603"/>
                <a:gd name="T31" fmla="*/ 384 h 678"/>
                <a:gd name="T32" fmla="*/ 603 w 603"/>
                <a:gd name="T33" fmla="*/ 339 h 678"/>
                <a:gd name="T34" fmla="*/ 577 w 603"/>
                <a:gd name="T35" fmla="*/ 294 h 678"/>
                <a:gd name="T36" fmla="*/ 78 w 603"/>
                <a:gd name="T37" fmla="*/ 7 h 678"/>
                <a:gd name="T38" fmla="*/ 52 w 603"/>
                <a:gd name="T39" fmla="*/ 0 h 678"/>
                <a:gd name="T40" fmla="*/ 26 w 603"/>
                <a:gd name="T41" fmla="*/ 7 h 678"/>
                <a:gd name="T42" fmla="*/ 0 w 603"/>
                <a:gd name="T43" fmla="*/ 52 h 678"/>
                <a:gd name="T44" fmla="*/ 0 w 603"/>
                <a:gd name="T45" fmla="*/ 626 h 678"/>
                <a:gd name="T46" fmla="*/ 26 w 603"/>
                <a:gd name="T47" fmla="*/ 671 h 678"/>
                <a:gd name="T48" fmla="*/ 52 w 603"/>
                <a:gd name="T49" fmla="*/ 678 h 678"/>
                <a:gd name="T50" fmla="*/ 78 w 603"/>
                <a:gd name="T51" fmla="*/ 671 h 678"/>
                <a:gd name="T52" fmla="*/ 76 w 603"/>
                <a:gd name="T53" fmla="*/ 66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3" h="678">
                  <a:moveTo>
                    <a:pt x="76" y="667"/>
                  </a:moveTo>
                  <a:cubicBezTo>
                    <a:pt x="74" y="664"/>
                    <a:pt x="74" y="664"/>
                    <a:pt x="74" y="664"/>
                  </a:cubicBezTo>
                  <a:cubicBezTo>
                    <a:pt x="67" y="668"/>
                    <a:pt x="60" y="670"/>
                    <a:pt x="52" y="670"/>
                  </a:cubicBezTo>
                  <a:cubicBezTo>
                    <a:pt x="44" y="670"/>
                    <a:pt x="37" y="668"/>
                    <a:pt x="30" y="664"/>
                  </a:cubicBezTo>
                  <a:cubicBezTo>
                    <a:pt x="17" y="656"/>
                    <a:pt x="8" y="642"/>
                    <a:pt x="8" y="62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36"/>
                    <a:pt x="17" y="22"/>
                    <a:pt x="30" y="14"/>
                  </a:cubicBezTo>
                  <a:cubicBezTo>
                    <a:pt x="37" y="10"/>
                    <a:pt x="44" y="8"/>
                    <a:pt x="52" y="8"/>
                  </a:cubicBezTo>
                  <a:cubicBezTo>
                    <a:pt x="60" y="8"/>
                    <a:pt x="67" y="10"/>
                    <a:pt x="74" y="14"/>
                  </a:cubicBezTo>
                  <a:cubicBezTo>
                    <a:pt x="573" y="301"/>
                    <a:pt x="573" y="301"/>
                    <a:pt x="573" y="301"/>
                  </a:cubicBezTo>
                  <a:cubicBezTo>
                    <a:pt x="587" y="309"/>
                    <a:pt x="595" y="323"/>
                    <a:pt x="595" y="339"/>
                  </a:cubicBezTo>
                  <a:cubicBezTo>
                    <a:pt x="595" y="355"/>
                    <a:pt x="587" y="369"/>
                    <a:pt x="573" y="377"/>
                  </a:cubicBezTo>
                  <a:cubicBezTo>
                    <a:pt x="74" y="664"/>
                    <a:pt x="74" y="664"/>
                    <a:pt x="74" y="664"/>
                  </a:cubicBezTo>
                  <a:cubicBezTo>
                    <a:pt x="76" y="667"/>
                    <a:pt x="76" y="667"/>
                    <a:pt x="76" y="667"/>
                  </a:cubicBezTo>
                  <a:cubicBezTo>
                    <a:pt x="78" y="671"/>
                    <a:pt x="78" y="671"/>
                    <a:pt x="78" y="671"/>
                  </a:cubicBezTo>
                  <a:cubicBezTo>
                    <a:pt x="577" y="384"/>
                    <a:pt x="577" y="384"/>
                    <a:pt x="577" y="384"/>
                  </a:cubicBezTo>
                  <a:cubicBezTo>
                    <a:pt x="593" y="375"/>
                    <a:pt x="603" y="358"/>
                    <a:pt x="603" y="339"/>
                  </a:cubicBezTo>
                  <a:cubicBezTo>
                    <a:pt x="603" y="320"/>
                    <a:pt x="593" y="303"/>
                    <a:pt x="577" y="294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0" y="3"/>
                    <a:pt x="61" y="0"/>
                    <a:pt x="52" y="0"/>
                  </a:cubicBezTo>
                  <a:cubicBezTo>
                    <a:pt x="43" y="0"/>
                    <a:pt x="34" y="3"/>
                    <a:pt x="26" y="7"/>
                  </a:cubicBezTo>
                  <a:cubicBezTo>
                    <a:pt x="10" y="17"/>
                    <a:pt x="0" y="34"/>
                    <a:pt x="0" y="52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44"/>
                    <a:pt x="10" y="661"/>
                    <a:pt x="26" y="671"/>
                  </a:cubicBezTo>
                  <a:cubicBezTo>
                    <a:pt x="34" y="675"/>
                    <a:pt x="43" y="678"/>
                    <a:pt x="52" y="678"/>
                  </a:cubicBezTo>
                  <a:cubicBezTo>
                    <a:pt x="61" y="678"/>
                    <a:pt x="70" y="675"/>
                    <a:pt x="78" y="671"/>
                  </a:cubicBezTo>
                  <a:cubicBezTo>
                    <a:pt x="76" y="667"/>
                    <a:pt x="76" y="667"/>
                    <a:pt x="76" y="6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EEA1B176-2A04-4F77-B219-D0CE6FA8CEE4}"/>
              </a:ext>
            </a:extLst>
          </p:cNvPr>
          <p:cNvGrpSpPr/>
          <p:nvPr/>
        </p:nvGrpSpPr>
        <p:grpSpPr>
          <a:xfrm>
            <a:off x="959665" y="1964065"/>
            <a:ext cx="828675" cy="935038"/>
            <a:chOff x="959665" y="1964065"/>
            <a:chExt cx="828675" cy="935038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85F8B9E5-F279-490B-AA1A-468181572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665" y="1964065"/>
              <a:ext cx="395288" cy="935038"/>
            </a:xfrm>
            <a:custGeom>
              <a:avLst/>
              <a:gdLst>
                <a:gd name="T0" fmla="*/ 15 w 93"/>
                <a:gd name="T1" fmla="*/ 0 h 220"/>
                <a:gd name="T2" fmla="*/ 8 w 93"/>
                <a:gd name="T3" fmla="*/ 2 h 220"/>
                <a:gd name="T4" fmla="*/ 0 w 93"/>
                <a:gd name="T5" fmla="*/ 16 h 220"/>
                <a:gd name="T6" fmla="*/ 0 w 93"/>
                <a:gd name="T7" fmla="*/ 204 h 220"/>
                <a:gd name="T8" fmla="*/ 8 w 93"/>
                <a:gd name="T9" fmla="*/ 218 h 220"/>
                <a:gd name="T10" fmla="*/ 16 w 93"/>
                <a:gd name="T11" fmla="*/ 220 h 220"/>
                <a:gd name="T12" fmla="*/ 23 w 93"/>
                <a:gd name="T13" fmla="*/ 218 h 220"/>
                <a:gd name="T14" fmla="*/ 93 w 93"/>
                <a:gd name="T15" fmla="*/ 177 h 220"/>
                <a:gd name="T16" fmla="*/ 93 w 93"/>
                <a:gd name="T17" fmla="*/ 43 h 220"/>
                <a:gd name="T18" fmla="*/ 23 w 93"/>
                <a:gd name="T19" fmla="*/ 2 h 220"/>
                <a:gd name="T20" fmla="*/ 15 w 93"/>
                <a:gd name="T2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220">
                  <a:moveTo>
                    <a:pt x="15" y="0"/>
                  </a:moveTo>
                  <a:cubicBezTo>
                    <a:pt x="13" y="0"/>
                    <a:pt x="10" y="1"/>
                    <a:pt x="8" y="2"/>
                  </a:cubicBezTo>
                  <a:cubicBezTo>
                    <a:pt x="3" y="5"/>
                    <a:pt x="0" y="10"/>
                    <a:pt x="0" y="1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10"/>
                    <a:pt x="3" y="215"/>
                    <a:pt x="8" y="218"/>
                  </a:cubicBezTo>
                  <a:cubicBezTo>
                    <a:pt x="10" y="219"/>
                    <a:pt x="13" y="220"/>
                    <a:pt x="16" y="220"/>
                  </a:cubicBezTo>
                  <a:cubicBezTo>
                    <a:pt x="18" y="220"/>
                    <a:pt x="21" y="219"/>
                    <a:pt x="23" y="218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1" y="1"/>
                    <a:pt x="18" y="0"/>
                    <a:pt x="15" y="0"/>
                  </a:cubicBezTo>
                </a:path>
              </a:pathLst>
            </a:custGeom>
            <a:solidFill>
              <a:srgbClr val="FBD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55EAA086-F557-4242-87BB-23DDD1240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290" y="2164090"/>
              <a:ext cx="400050" cy="536575"/>
            </a:xfrm>
            <a:custGeom>
              <a:avLst/>
              <a:gdLst>
                <a:gd name="T0" fmla="*/ 0 w 94"/>
                <a:gd name="T1" fmla="*/ 0 h 126"/>
                <a:gd name="T2" fmla="*/ 0 w 94"/>
                <a:gd name="T3" fmla="*/ 126 h 126"/>
                <a:gd name="T4" fmla="*/ 86 w 94"/>
                <a:gd name="T5" fmla="*/ 77 h 126"/>
                <a:gd name="T6" fmla="*/ 94 w 94"/>
                <a:gd name="T7" fmla="*/ 63 h 126"/>
                <a:gd name="T8" fmla="*/ 86 w 94"/>
                <a:gd name="T9" fmla="*/ 49 h 126"/>
                <a:gd name="T10" fmla="*/ 0 w 94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26">
                  <a:moveTo>
                    <a:pt x="0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86" y="77"/>
                    <a:pt x="86" y="77"/>
                    <a:pt x="86" y="77"/>
                  </a:cubicBezTo>
                  <a:cubicBezTo>
                    <a:pt x="91" y="74"/>
                    <a:pt x="94" y="69"/>
                    <a:pt x="94" y="63"/>
                  </a:cubicBezTo>
                  <a:cubicBezTo>
                    <a:pt x="94" y="57"/>
                    <a:pt x="91" y="52"/>
                    <a:pt x="86" y="4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C9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2498509E-4B90-4BD5-9195-4FCA04299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4953" y="2146628"/>
              <a:ext cx="33338" cy="569913"/>
            </a:xfrm>
            <a:custGeom>
              <a:avLst/>
              <a:gdLst>
                <a:gd name="T0" fmla="*/ 0 w 21"/>
                <a:gd name="T1" fmla="*/ 0 h 359"/>
                <a:gd name="T2" fmla="*/ 0 w 21"/>
                <a:gd name="T3" fmla="*/ 359 h 359"/>
                <a:gd name="T4" fmla="*/ 21 w 21"/>
                <a:gd name="T5" fmla="*/ 349 h 359"/>
                <a:gd name="T6" fmla="*/ 21 w 21"/>
                <a:gd name="T7" fmla="*/ 11 h 359"/>
                <a:gd name="T8" fmla="*/ 0 w 21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9">
                  <a:moveTo>
                    <a:pt x="0" y="0"/>
                  </a:moveTo>
                  <a:lnTo>
                    <a:pt x="0" y="359"/>
                  </a:lnTo>
                  <a:lnTo>
                    <a:pt x="21" y="349"/>
                  </a:lnTo>
                  <a:lnTo>
                    <a:pt x="2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D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CC1AB0A2-4B51-45C3-B331-2F15252A9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4953" y="2146628"/>
              <a:ext cx="33338" cy="569913"/>
            </a:xfrm>
            <a:custGeom>
              <a:avLst/>
              <a:gdLst>
                <a:gd name="T0" fmla="*/ 0 w 21"/>
                <a:gd name="T1" fmla="*/ 0 h 359"/>
                <a:gd name="T2" fmla="*/ 0 w 21"/>
                <a:gd name="T3" fmla="*/ 359 h 359"/>
                <a:gd name="T4" fmla="*/ 21 w 21"/>
                <a:gd name="T5" fmla="*/ 349 h 359"/>
                <a:gd name="T6" fmla="*/ 21 w 21"/>
                <a:gd name="T7" fmla="*/ 11 h 359"/>
                <a:gd name="T8" fmla="*/ 0 w 21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9">
                  <a:moveTo>
                    <a:pt x="0" y="0"/>
                  </a:moveTo>
                  <a:lnTo>
                    <a:pt x="0" y="359"/>
                  </a:lnTo>
                  <a:lnTo>
                    <a:pt x="21" y="349"/>
                  </a:lnTo>
                  <a:lnTo>
                    <a:pt x="21" y="1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21" name="Freeform 5">
            <a:extLst>
              <a:ext uri="{FF2B5EF4-FFF2-40B4-BE49-F238E27FC236}">
                <a16:creationId xmlns:a16="http://schemas.microsoft.com/office/drawing/2014/main" id="{1E01CFC1-08C0-4185-A83C-6B13D7AAE3F3}"/>
              </a:ext>
            </a:extLst>
          </p:cNvPr>
          <p:cNvSpPr>
            <a:spLocks/>
          </p:cNvSpPr>
          <p:nvPr/>
        </p:nvSpPr>
        <p:spPr bwMode="auto">
          <a:xfrm flipH="1">
            <a:off x="2568174" y="-637331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noFill/>
          <a:ln>
            <a:solidFill>
              <a:srgbClr val="F7691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544872F1-3879-4D76-8D64-9DA315FBC146}"/>
              </a:ext>
            </a:extLst>
          </p:cNvPr>
          <p:cNvSpPr>
            <a:spLocks/>
          </p:cNvSpPr>
          <p:nvPr/>
        </p:nvSpPr>
        <p:spPr bwMode="auto">
          <a:xfrm>
            <a:off x="4769966" y="-1316682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DE5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id="{8FDAD97A-E218-43E4-83DA-F8EEDE507D69}"/>
              </a:ext>
            </a:extLst>
          </p:cNvPr>
          <p:cNvSpPr>
            <a:spLocks/>
          </p:cNvSpPr>
          <p:nvPr/>
        </p:nvSpPr>
        <p:spPr bwMode="auto">
          <a:xfrm flipH="1">
            <a:off x="1524343" y="3638078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DE5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58029CC1-9F2C-49EB-A611-48DCA6D8E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9876" y="1517179"/>
            <a:ext cx="4221842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6000" b="1" dirty="0">
                <a:solidFill>
                  <a:srgbClr val="F76911"/>
                </a:solidFill>
                <a:latin typeface="+mj-ea"/>
                <a:ea typeface="+mj-ea"/>
                <a:cs typeface="+mn-ea"/>
                <a:sym typeface="inpin heiti" panose="00000500000000000000" pitchFamily="2" charset="-122"/>
              </a:rPr>
              <a:t>大学生心理</a:t>
            </a:r>
            <a:endParaRPr lang="en-US" altLang="zh-CN" sz="6000" b="1" dirty="0">
              <a:solidFill>
                <a:srgbClr val="F76911"/>
              </a:solidFill>
              <a:latin typeface="+mj-ea"/>
              <a:ea typeface="+mj-ea"/>
              <a:cs typeface="+mn-ea"/>
              <a:sym typeface="inpin heiti" panose="00000500000000000000" pitchFamily="2" charset="-122"/>
            </a:endParaRPr>
          </a:p>
          <a:p>
            <a:pPr>
              <a:defRPr/>
            </a:pPr>
            <a:r>
              <a:rPr lang="zh-CN" altLang="en-US" sz="6000" b="1" dirty="0">
                <a:solidFill>
                  <a:srgbClr val="F76911"/>
                </a:solidFill>
                <a:latin typeface="+mj-ea"/>
                <a:ea typeface="+mj-ea"/>
                <a:cs typeface="+mn-ea"/>
                <a:sym typeface="inpin heiti" panose="00000500000000000000" pitchFamily="2" charset="-122"/>
              </a:rPr>
              <a:t>健康教育</a:t>
            </a:r>
            <a:endParaRPr lang="en-US" altLang="zh-CN" sz="6000" b="1" dirty="0">
              <a:solidFill>
                <a:srgbClr val="F76911"/>
              </a:solidFill>
              <a:latin typeface="+mj-ea"/>
              <a:ea typeface="+mj-ea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7" name="Freeform 5">
            <a:extLst>
              <a:ext uri="{FF2B5EF4-FFF2-40B4-BE49-F238E27FC236}">
                <a16:creationId xmlns:a16="http://schemas.microsoft.com/office/drawing/2014/main" id="{00C6367B-417A-4D5E-B834-F91BFAEA130D}"/>
              </a:ext>
            </a:extLst>
          </p:cNvPr>
          <p:cNvSpPr>
            <a:spLocks/>
          </p:cNvSpPr>
          <p:nvPr/>
        </p:nvSpPr>
        <p:spPr bwMode="auto">
          <a:xfrm flipH="1">
            <a:off x="7785730" y="3331217"/>
            <a:ext cx="1847850" cy="2092325"/>
          </a:xfrm>
          <a:custGeom>
            <a:avLst/>
            <a:gdLst>
              <a:gd name="T0" fmla="*/ 53 w 435"/>
              <a:gd name="T1" fmla="*/ 486 h 492"/>
              <a:gd name="T2" fmla="*/ 18 w 435"/>
              <a:gd name="T3" fmla="*/ 486 h 492"/>
              <a:gd name="T4" fmla="*/ 0 w 435"/>
              <a:gd name="T5" fmla="*/ 456 h 492"/>
              <a:gd name="T6" fmla="*/ 0 w 435"/>
              <a:gd name="T7" fmla="*/ 36 h 492"/>
              <a:gd name="T8" fmla="*/ 18 w 435"/>
              <a:gd name="T9" fmla="*/ 6 h 492"/>
              <a:gd name="T10" fmla="*/ 53 w 435"/>
              <a:gd name="T11" fmla="*/ 6 h 492"/>
              <a:gd name="T12" fmla="*/ 418 w 435"/>
              <a:gd name="T13" fmla="*/ 216 h 492"/>
              <a:gd name="T14" fmla="*/ 435 w 435"/>
              <a:gd name="T15" fmla="*/ 246 h 492"/>
              <a:gd name="T16" fmla="*/ 418 w 435"/>
              <a:gd name="T17" fmla="*/ 276 h 492"/>
              <a:gd name="T18" fmla="*/ 53 w 435"/>
              <a:gd name="T19" fmla="*/ 48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5" h="492">
                <a:moveTo>
                  <a:pt x="53" y="486"/>
                </a:moveTo>
                <a:cubicBezTo>
                  <a:pt x="42" y="492"/>
                  <a:pt x="29" y="492"/>
                  <a:pt x="18" y="486"/>
                </a:cubicBezTo>
                <a:cubicBezTo>
                  <a:pt x="7" y="480"/>
                  <a:pt x="0" y="468"/>
                  <a:pt x="0" y="45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4"/>
                  <a:pt x="7" y="12"/>
                  <a:pt x="18" y="6"/>
                </a:cubicBezTo>
                <a:cubicBezTo>
                  <a:pt x="29" y="0"/>
                  <a:pt x="42" y="0"/>
                  <a:pt x="53" y="6"/>
                </a:cubicBezTo>
                <a:cubicBezTo>
                  <a:pt x="418" y="216"/>
                  <a:pt x="418" y="216"/>
                  <a:pt x="418" y="216"/>
                </a:cubicBezTo>
                <a:cubicBezTo>
                  <a:pt x="429" y="222"/>
                  <a:pt x="435" y="233"/>
                  <a:pt x="435" y="246"/>
                </a:cubicBezTo>
                <a:cubicBezTo>
                  <a:pt x="435" y="258"/>
                  <a:pt x="429" y="270"/>
                  <a:pt x="418" y="276"/>
                </a:cubicBezTo>
                <a:cubicBezTo>
                  <a:pt x="53" y="486"/>
                  <a:pt x="53" y="486"/>
                  <a:pt x="53" y="486"/>
                </a:cubicBezTo>
              </a:path>
            </a:pathLst>
          </a:custGeom>
          <a:solidFill>
            <a:srgbClr val="F8A72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39978" y="2862786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rgbClr val="F76911"/>
                </a:solidFill>
                <a:latin typeface="+mj-ea"/>
                <a:cs typeface="+mn-ea"/>
                <a:sym typeface="inpin heiti" panose="00000500000000000000" pitchFamily="2" charset="-122"/>
              </a:rPr>
              <a:t>(</a:t>
            </a:r>
            <a:r>
              <a:rPr lang="zh-CN" altLang="en-US" sz="2400" b="1" dirty="0">
                <a:solidFill>
                  <a:srgbClr val="F76911"/>
                </a:solidFill>
                <a:latin typeface="+mj-ea"/>
                <a:cs typeface="+mn-ea"/>
                <a:sym typeface="inpin heiti" panose="00000500000000000000" pitchFamily="2" charset="-122"/>
              </a:rPr>
              <a:t>第三版</a:t>
            </a:r>
            <a:r>
              <a:rPr lang="en-US" altLang="zh-CN" sz="2400" b="1" dirty="0">
                <a:solidFill>
                  <a:srgbClr val="F76911"/>
                </a:solidFill>
                <a:latin typeface="+mj-ea"/>
                <a:cs typeface="+mn-ea"/>
                <a:sym typeface="inpin heiti" panose="00000500000000000000" pitchFamily="2" charset="-122"/>
              </a:rPr>
              <a:t>)</a:t>
            </a:r>
            <a:endParaRPr lang="zh-CN" altLang="en-US" sz="2400" b="1" dirty="0">
              <a:latin typeface="+mj-ea"/>
              <a:cs typeface="+mn-ea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3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1" grpId="0" animBg="1"/>
          <p:bldP spid="22" grpId="0" animBg="1"/>
          <p:bldP spid="23" grpId="0" animBg="1"/>
          <p:bldP spid="25" grpId="0"/>
          <p:bldP spid="25" grpId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9" presetID="3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1" grpId="0" animBg="1"/>
          <p:bldP spid="22" grpId="0" animBg="1"/>
          <p:bldP spid="23" grpId="0" animBg="1"/>
          <p:bldP spid="25" grpId="0"/>
          <p:bldP spid="25" grpId="1"/>
          <p:bldP spid="2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97160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一、文化差异与心理健康观念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480B7F-22EC-4CDF-8874-2695B20351DF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232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089BE8D0-DFEF-48A7-AAD3-28A80C9E1980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FC61B74-942C-4F9F-A916-AAEC1767F394}"/>
              </a:ext>
            </a:extLst>
          </p:cNvPr>
          <p:cNvCxnSpPr>
            <a:cxnSpLocks/>
          </p:cNvCxnSpPr>
          <p:nvPr/>
        </p:nvCxnSpPr>
        <p:spPr>
          <a:xfrm>
            <a:off x="3491880" y="521032"/>
            <a:ext cx="565212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2EC2A44B-C095-4CE7-9A43-16418AC90DEE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" name="Rectangle 56">
            <a:extLst>
              <a:ext uri="{FF2B5EF4-FFF2-40B4-BE49-F238E27FC236}">
                <a16:creationId xmlns:a16="http://schemas.microsoft.com/office/drawing/2014/main" id="{C2232906-1C2C-44AB-A71A-C09EB6DC8A4D}"/>
              </a:ext>
            </a:extLst>
          </p:cNvPr>
          <p:cNvSpPr/>
          <p:nvPr/>
        </p:nvSpPr>
        <p:spPr>
          <a:xfrm>
            <a:off x="2950462" y="1690655"/>
            <a:ext cx="3384376" cy="1106152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3" name="Rectangle 57">
            <a:extLst>
              <a:ext uri="{FF2B5EF4-FFF2-40B4-BE49-F238E27FC236}">
                <a16:creationId xmlns:a16="http://schemas.microsoft.com/office/drawing/2014/main" id="{E49CA42E-09BA-4D39-B173-005009AFF874}"/>
              </a:ext>
            </a:extLst>
          </p:cNvPr>
          <p:cNvSpPr/>
          <p:nvPr/>
        </p:nvSpPr>
        <p:spPr>
          <a:xfrm>
            <a:off x="2950462" y="2796808"/>
            <a:ext cx="2589165" cy="29485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Rectangle 59">
            <a:extLst>
              <a:ext uri="{FF2B5EF4-FFF2-40B4-BE49-F238E27FC236}">
                <a16:creationId xmlns:a16="http://schemas.microsoft.com/office/drawing/2014/main" id="{B81798CA-778A-47F1-9636-1B375024F3C0}"/>
              </a:ext>
            </a:extLst>
          </p:cNvPr>
          <p:cNvSpPr/>
          <p:nvPr/>
        </p:nvSpPr>
        <p:spPr>
          <a:xfrm>
            <a:off x="2950462" y="3386510"/>
            <a:ext cx="2589165" cy="29485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" name="Rectangle 60">
            <a:extLst>
              <a:ext uri="{FF2B5EF4-FFF2-40B4-BE49-F238E27FC236}">
                <a16:creationId xmlns:a16="http://schemas.microsoft.com/office/drawing/2014/main" id="{388C1153-F3B2-4169-8896-6E8D188590E3}"/>
              </a:ext>
            </a:extLst>
          </p:cNvPr>
          <p:cNvSpPr/>
          <p:nvPr/>
        </p:nvSpPr>
        <p:spPr>
          <a:xfrm>
            <a:off x="2945873" y="2832883"/>
            <a:ext cx="3384376" cy="1106151"/>
          </a:xfrm>
          <a:prstGeom prst="rect">
            <a:avLst/>
          </a:prstGeom>
          <a:solidFill>
            <a:schemeClr val="bg1">
              <a:lumMod val="75000"/>
              <a:alpha val="3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8" name="Rectangle 61">
            <a:extLst>
              <a:ext uri="{FF2B5EF4-FFF2-40B4-BE49-F238E27FC236}">
                <a16:creationId xmlns:a16="http://schemas.microsoft.com/office/drawing/2014/main" id="{70F76056-BE80-444E-8010-7A9D328171CB}"/>
              </a:ext>
            </a:extLst>
          </p:cNvPr>
          <p:cNvSpPr/>
          <p:nvPr/>
        </p:nvSpPr>
        <p:spPr>
          <a:xfrm>
            <a:off x="2950462" y="1412495"/>
            <a:ext cx="3384376" cy="294851"/>
          </a:xfrm>
          <a:prstGeom prst="rect">
            <a:avLst/>
          </a:prstGeom>
          <a:solidFill>
            <a:schemeClr val="accent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1" name="TextBox 63">
            <a:extLst>
              <a:ext uri="{FF2B5EF4-FFF2-40B4-BE49-F238E27FC236}">
                <a16:creationId xmlns:a16="http://schemas.microsoft.com/office/drawing/2014/main" id="{1D131FB8-D107-47DC-9BE7-C07F68EE61E7}"/>
              </a:ext>
            </a:extLst>
          </p:cNvPr>
          <p:cNvSpPr txBox="1"/>
          <p:nvPr/>
        </p:nvSpPr>
        <p:spPr>
          <a:xfrm>
            <a:off x="4304656" y="1821089"/>
            <a:ext cx="711779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5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文化差异</a:t>
            </a:r>
            <a:endParaRPr lang="id-ID" sz="5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23" name="TextBox 65">
            <a:extLst>
              <a:ext uri="{FF2B5EF4-FFF2-40B4-BE49-F238E27FC236}">
                <a16:creationId xmlns:a16="http://schemas.microsoft.com/office/drawing/2014/main" id="{22004B60-6463-4739-BCAD-80FB45D26407}"/>
              </a:ext>
            </a:extLst>
          </p:cNvPr>
          <p:cNvSpPr txBox="1"/>
          <p:nvPr/>
        </p:nvSpPr>
        <p:spPr>
          <a:xfrm>
            <a:off x="4419459" y="2478808"/>
            <a:ext cx="482173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关键词</a:t>
            </a:r>
          </a:p>
        </p:txBody>
      </p:sp>
      <p:sp>
        <p:nvSpPr>
          <p:cNvPr id="27" name="Rectangle 70">
            <a:extLst>
              <a:ext uri="{FF2B5EF4-FFF2-40B4-BE49-F238E27FC236}">
                <a16:creationId xmlns:a16="http://schemas.microsoft.com/office/drawing/2014/main" id="{BD60549D-1A14-447E-8960-DDF0024DEA6B}"/>
              </a:ext>
            </a:extLst>
          </p:cNvPr>
          <p:cNvSpPr/>
          <p:nvPr/>
        </p:nvSpPr>
        <p:spPr>
          <a:xfrm>
            <a:off x="2963271" y="4020073"/>
            <a:ext cx="3366978" cy="351877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C6B89179-EC37-480C-A267-B25DB082D907}"/>
              </a:ext>
            </a:extLst>
          </p:cNvPr>
          <p:cNvSpPr txBox="1"/>
          <p:nvPr/>
        </p:nvSpPr>
        <p:spPr>
          <a:xfrm>
            <a:off x="3197901" y="2921454"/>
            <a:ext cx="2880320" cy="830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100" dirty="0"/>
              <a:t>生活在不同文化中的人，由于特定的文化的影响，其看问题的角度、思维方法、情感体验、行为模式都浸润着所在文化的特点。</a:t>
            </a:r>
          </a:p>
        </p:txBody>
      </p:sp>
    </p:spTree>
    <p:extLst>
      <p:ext uri="{BB962C8B-B14F-4D97-AF65-F5344CB8AC3E}">
        <p14:creationId xmlns:p14="http://schemas.microsoft.com/office/powerpoint/2010/main" val="158432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97160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一、文化差异与心理健康观念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A51753E-3F57-46D8-B2F4-C91840DE61F8}"/>
              </a:ext>
            </a:extLst>
          </p:cNvPr>
          <p:cNvSpPr txBox="1"/>
          <p:nvPr/>
        </p:nvSpPr>
        <p:spPr>
          <a:xfrm>
            <a:off x="2707494" y="1707654"/>
            <a:ext cx="5224707" cy="26296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latin typeface="+mj-ea"/>
                <a:ea typeface="+mj-ea"/>
              </a:rPr>
              <a:t>西方医学一直致力于揭示疾病的病因、诊断和治疗上的普遍真理。正是在这样的文化背景之下，西方的现代心理健康观念具有其自身的显著特点：</a:t>
            </a:r>
            <a:endParaRPr lang="en-US" altLang="zh-CN" sz="1400" dirty="0">
              <a:latin typeface="+mj-ea"/>
              <a:ea typeface="+mj-ea"/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latin typeface="+mj-ea"/>
                <a:ea typeface="+mj-ea"/>
              </a:rPr>
              <a:t>     把肉体和心灵 看作是彼此独立的部分，强调疾病中身体的首要性，心理健康长期不受重视；</a:t>
            </a:r>
            <a:endParaRPr lang="en-US" altLang="zh-CN" sz="1200" dirty="0">
              <a:latin typeface="+mj-ea"/>
              <a:ea typeface="+mj-ea"/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latin typeface="+mj-ea"/>
                <a:ea typeface="+mj-ea"/>
              </a:rPr>
              <a:t>     心理健康服务受生物医学模式的影响很大，重视治疗，轻视预防，重视疾病产生与治疗的生理因素，忽视心理社会因素；</a:t>
            </a:r>
            <a:endParaRPr lang="en-US" altLang="zh-CN" sz="1200" dirty="0">
              <a:latin typeface="+mj-ea"/>
              <a:ea typeface="+mj-ea"/>
            </a:endParaRPr>
          </a:p>
          <a:p>
            <a:pPr>
              <a:lnSpc>
                <a:spcPts val="2000"/>
              </a:lnSpc>
            </a:pPr>
            <a:r>
              <a:rPr lang="en-US" altLang="zh-CN" sz="1200" dirty="0">
                <a:latin typeface="+mj-ea"/>
                <a:ea typeface="+mj-ea"/>
              </a:rPr>
              <a:t>  </a:t>
            </a:r>
            <a:r>
              <a:rPr lang="zh-CN" altLang="en-US" sz="1200" dirty="0">
                <a:latin typeface="+mj-ea"/>
                <a:ea typeface="+mj-ea"/>
              </a:rPr>
              <a:t>   医学技术不断精湛和发达，且带有个人主义色彩，以至于现代西方心理健康的 主要标准是个体情绪的快乐，而对心理健康的道德方面重视不够，忽视个体精神的需要，尤其是对人生意义的追求。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A4DAE59-2CBC-42D0-8FF3-307BACB74ED3}"/>
              </a:ext>
            </a:extLst>
          </p:cNvPr>
          <p:cNvSpPr/>
          <p:nvPr/>
        </p:nvSpPr>
        <p:spPr>
          <a:xfrm>
            <a:off x="1281359" y="1745100"/>
            <a:ext cx="1358800" cy="25760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6480B7F-22EC-4CDF-8874-2695B20351DF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232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089BE8D0-DFEF-48A7-AAD3-28A80C9E1980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FC61B74-942C-4F9F-A916-AAEC1767F394}"/>
              </a:ext>
            </a:extLst>
          </p:cNvPr>
          <p:cNvCxnSpPr>
            <a:cxnSpLocks/>
          </p:cNvCxnSpPr>
          <p:nvPr/>
        </p:nvCxnSpPr>
        <p:spPr>
          <a:xfrm>
            <a:off x="3491880" y="521032"/>
            <a:ext cx="565212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>
            <a:extLst>
              <a:ext uri="{FF2B5EF4-FFF2-40B4-BE49-F238E27FC236}">
                <a16:creationId xmlns:a16="http://schemas.microsoft.com/office/drawing/2014/main" id="{2EC2A44B-C095-4CE7-9A43-16418AC90DEE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E9F3315-D9AF-47DC-BEC7-D9B8AA626F79}"/>
              </a:ext>
            </a:extLst>
          </p:cNvPr>
          <p:cNvSpPr txBox="1"/>
          <p:nvPr/>
        </p:nvSpPr>
        <p:spPr>
          <a:xfrm>
            <a:off x="1486465" y="2500106"/>
            <a:ext cx="92284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</a:rPr>
              <a:t>西方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</a:rPr>
              <a:t>文化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D9184003-C4C7-44FD-BB33-B520B8F8DFE5}"/>
              </a:ext>
            </a:extLst>
          </p:cNvPr>
          <p:cNvSpPr/>
          <p:nvPr/>
        </p:nvSpPr>
        <p:spPr>
          <a:xfrm>
            <a:off x="2775705" y="2576144"/>
            <a:ext cx="147904" cy="147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9EC57FE2-3034-4A8B-A084-4E3130C55DA2}"/>
              </a:ext>
            </a:extLst>
          </p:cNvPr>
          <p:cNvSpPr/>
          <p:nvPr/>
        </p:nvSpPr>
        <p:spPr>
          <a:xfrm>
            <a:off x="2775705" y="3070414"/>
            <a:ext cx="147904" cy="147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F3E8C555-F4C6-4020-99C2-54DB5573047E}"/>
              </a:ext>
            </a:extLst>
          </p:cNvPr>
          <p:cNvSpPr/>
          <p:nvPr/>
        </p:nvSpPr>
        <p:spPr>
          <a:xfrm>
            <a:off x="2775705" y="3594341"/>
            <a:ext cx="147904" cy="147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36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9E16EE5D-9384-4287-8360-172BAA15FA6E}"/>
              </a:ext>
            </a:extLst>
          </p:cNvPr>
          <p:cNvSpPr/>
          <p:nvPr/>
        </p:nvSpPr>
        <p:spPr>
          <a:xfrm>
            <a:off x="2483768" y="1733321"/>
            <a:ext cx="2429567" cy="13556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D77D081-572B-44D6-91BE-6B21EAFF735B}"/>
              </a:ext>
            </a:extLst>
          </p:cNvPr>
          <p:cNvSpPr/>
          <p:nvPr/>
        </p:nvSpPr>
        <p:spPr>
          <a:xfrm>
            <a:off x="2672762" y="2089871"/>
            <a:ext cx="2157014" cy="740334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①主张身心兼顾、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养心为主的心理 健康观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E86873E-70BC-4328-95DB-ED7F907F5EF5}"/>
              </a:ext>
            </a:extLst>
          </p:cNvPr>
          <p:cNvSpPr/>
          <p:nvPr/>
        </p:nvSpPr>
        <p:spPr>
          <a:xfrm>
            <a:off x="2483768" y="3120869"/>
            <a:ext cx="2429567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C1655D5-47DA-4B93-A179-0A86CAD7E842}"/>
              </a:ext>
            </a:extLst>
          </p:cNvPr>
          <p:cNvSpPr/>
          <p:nvPr/>
        </p:nvSpPr>
        <p:spPr>
          <a:xfrm>
            <a:off x="2672762" y="3475313"/>
            <a:ext cx="2157014" cy="713176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③主张防治兼顾、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以防为主的心理健康观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24ED2DB-DF7C-4827-B361-D72244CA2998}"/>
              </a:ext>
            </a:extLst>
          </p:cNvPr>
          <p:cNvSpPr/>
          <p:nvPr/>
        </p:nvSpPr>
        <p:spPr>
          <a:xfrm>
            <a:off x="4951492" y="1733321"/>
            <a:ext cx="2644844" cy="135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0FA7A0B-FBE7-40E3-96F6-2D2D9FD4403B}"/>
              </a:ext>
            </a:extLst>
          </p:cNvPr>
          <p:cNvSpPr/>
          <p:nvPr/>
        </p:nvSpPr>
        <p:spPr>
          <a:xfrm>
            <a:off x="5157230" y="2089870"/>
            <a:ext cx="2348140" cy="658459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②主张动静结合、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以静为主的心理 健康观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761052F-FD30-4167-A30C-DC922E949EF7}"/>
              </a:ext>
            </a:extLst>
          </p:cNvPr>
          <p:cNvSpPr/>
          <p:nvPr/>
        </p:nvSpPr>
        <p:spPr>
          <a:xfrm>
            <a:off x="4951492" y="3120869"/>
            <a:ext cx="2644844" cy="1355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16A956E-5BCD-4BA5-B50B-D4A91F0921B3}"/>
              </a:ext>
            </a:extLst>
          </p:cNvPr>
          <p:cNvSpPr/>
          <p:nvPr/>
        </p:nvSpPr>
        <p:spPr>
          <a:xfrm>
            <a:off x="5157230" y="3475313"/>
            <a:ext cx="2348140" cy="641168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④主张心德合一、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rPr>
              <a:t>以德养心的心理健康观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CDE2D9AD-CAE9-43F8-902E-332A74E2CA58}"/>
              </a:ext>
            </a:extLst>
          </p:cNvPr>
          <p:cNvSpPr/>
          <p:nvPr/>
        </p:nvSpPr>
        <p:spPr>
          <a:xfrm>
            <a:off x="971600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一、文化差异与心理健康观念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7301F59-93F8-4F53-94C4-F7EAD9E3FAF1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CA447DCF-8DC9-482D-86B5-329D918E4FFB}"/>
              </a:ext>
            </a:extLst>
          </p:cNvPr>
          <p:cNvSpPr txBox="1"/>
          <p:nvPr/>
        </p:nvSpPr>
        <p:spPr>
          <a:xfrm>
            <a:off x="754063" y="1264693"/>
            <a:ext cx="72905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中国传统文化中体现的心理健康标准，可以用一个“和”字来概括。具体表现为四个方面：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6685DAE3-9C4D-4E42-B18A-92C72E77AE99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3042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>
            <a:extLst>
              <a:ext uri="{FF2B5EF4-FFF2-40B4-BE49-F238E27FC236}">
                <a16:creationId xmlns:a16="http://schemas.microsoft.com/office/drawing/2014/main" id="{92236BD6-5D67-4CB5-85B2-4E9662E10AB1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26061A9C-63A2-4851-908D-15F1DBC5E630}"/>
              </a:ext>
            </a:extLst>
          </p:cNvPr>
          <p:cNvCxnSpPr>
            <a:cxnSpLocks/>
          </p:cNvCxnSpPr>
          <p:nvPr/>
        </p:nvCxnSpPr>
        <p:spPr>
          <a:xfrm>
            <a:off x="3563888" y="521032"/>
            <a:ext cx="5580112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等腰三角形 20">
            <a:extLst>
              <a:ext uri="{FF2B5EF4-FFF2-40B4-BE49-F238E27FC236}">
                <a16:creationId xmlns:a16="http://schemas.microsoft.com/office/drawing/2014/main" id="{B84168CA-D6E7-42D5-ACD7-C56028AAB07A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9422F7A-80C2-42D0-971B-3BA5626545D6}"/>
              </a:ext>
            </a:extLst>
          </p:cNvPr>
          <p:cNvSpPr/>
          <p:nvPr/>
        </p:nvSpPr>
        <p:spPr>
          <a:xfrm>
            <a:off x="1052960" y="1732962"/>
            <a:ext cx="1358800" cy="274355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8E8394-8FCB-4B1A-AD59-CAD72D906555}"/>
              </a:ext>
            </a:extLst>
          </p:cNvPr>
          <p:cNvSpPr txBox="1"/>
          <p:nvPr/>
        </p:nvSpPr>
        <p:spPr>
          <a:xfrm>
            <a:off x="1269391" y="2518992"/>
            <a:ext cx="92284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</a:rPr>
              <a:t>东方文化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3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99E14769-E170-4F25-8868-7C0E1F95C99F}"/>
              </a:ext>
            </a:extLst>
          </p:cNvPr>
          <p:cNvSpPr>
            <a:spLocks/>
          </p:cNvSpPr>
          <p:nvPr/>
        </p:nvSpPr>
        <p:spPr bwMode="auto">
          <a:xfrm>
            <a:off x="7713875" y="693089"/>
            <a:ext cx="196575" cy="196275"/>
          </a:xfrm>
          <a:custGeom>
            <a:avLst/>
            <a:gdLst>
              <a:gd name="connsiteX0" fmla="*/ 497095 w 607639"/>
              <a:gd name="connsiteY0" fmla="*/ 261992 h 606722"/>
              <a:gd name="connsiteX1" fmla="*/ 497095 w 607639"/>
              <a:gd name="connsiteY1" fmla="*/ 468794 h 606722"/>
              <a:gd name="connsiteX2" fmla="*/ 524775 w 607639"/>
              <a:gd name="connsiteY2" fmla="*/ 468794 h 606722"/>
              <a:gd name="connsiteX3" fmla="*/ 524775 w 607639"/>
              <a:gd name="connsiteY3" fmla="*/ 261992 h 606722"/>
              <a:gd name="connsiteX4" fmla="*/ 414320 w 607639"/>
              <a:gd name="connsiteY4" fmla="*/ 261992 h 606722"/>
              <a:gd name="connsiteX5" fmla="*/ 414320 w 607639"/>
              <a:gd name="connsiteY5" fmla="*/ 468794 h 606722"/>
              <a:gd name="connsiteX6" fmla="*/ 469503 w 607639"/>
              <a:gd name="connsiteY6" fmla="*/ 468794 h 606722"/>
              <a:gd name="connsiteX7" fmla="*/ 469503 w 607639"/>
              <a:gd name="connsiteY7" fmla="*/ 261992 h 606722"/>
              <a:gd name="connsiteX8" fmla="*/ 359047 w 607639"/>
              <a:gd name="connsiteY8" fmla="*/ 261992 h 606722"/>
              <a:gd name="connsiteX9" fmla="*/ 359047 w 607639"/>
              <a:gd name="connsiteY9" fmla="*/ 468794 h 606722"/>
              <a:gd name="connsiteX10" fmla="*/ 386639 w 607639"/>
              <a:gd name="connsiteY10" fmla="*/ 468794 h 606722"/>
              <a:gd name="connsiteX11" fmla="*/ 386639 w 607639"/>
              <a:gd name="connsiteY11" fmla="*/ 261992 h 606722"/>
              <a:gd name="connsiteX12" fmla="*/ 276183 w 607639"/>
              <a:gd name="connsiteY12" fmla="*/ 261992 h 606722"/>
              <a:gd name="connsiteX13" fmla="*/ 276183 w 607639"/>
              <a:gd name="connsiteY13" fmla="*/ 468794 h 606722"/>
              <a:gd name="connsiteX14" fmla="*/ 331456 w 607639"/>
              <a:gd name="connsiteY14" fmla="*/ 468794 h 606722"/>
              <a:gd name="connsiteX15" fmla="*/ 331456 w 607639"/>
              <a:gd name="connsiteY15" fmla="*/ 261992 h 606722"/>
              <a:gd name="connsiteX16" fmla="*/ 220911 w 607639"/>
              <a:gd name="connsiteY16" fmla="*/ 261992 h 606722"/>
              <a:gd name="connsiteX17" fmla="*/ 220911 w 607639"/>
              <a:gd name="connsiteY17" fmla="*/ 468794 h 606722"/>
              <a:gd name="connsiteX18" fmla="*/ 248592 w 607639"/>
              <a:gd name="connsiteY18" fmla="*/ 468794 h 606722"/>
              <a:gd name="connsiteX19" fmla="*/ 248592 w 607639"/>
              <a:gd name="connsiteY19" fmla="*/ 261992 h 606722"/>
              <a:gd name="connsiteX20" fmla="*/ 138136 w 607639"/>
              <a:gd name="connsiteY20" fmla="*/ 261992 h 606722"/>
              <a:gd name="connsiteX21" fmla="*/ 138136 w 607639"/>
              <a:gd name="connsiteY21" fmla="*/ 468794 h 606722"/>
              <a:gd name="connsiteX22" fmla="*/ 193319 w 607639"/>
              <a:gd name="connsiteY22" fmla="*/ 468794 h 606722"/>
              <a:gd name="connsiteX23" fmla="*/ 193319 w 607639"/>
              <a:gd name="connsiteY23" fmla="*/ 261992 h 606722"/>
              <a:gd name="connsiteX24" fmla="*/ 82864 w 607639"/>
              <a:gd name="connsiteY24" fmla="*/ 261992 h 606722"/>
              <a:gd name="connsiteX25" fmla="*/ 82864 w 607639"/>
              <a:gd name="connsiteY25" fmla="*/ 468794 h 606722"/>
              <a:gd name="connsiteX26" fmla="*/ 110455 w 607639"/>
              <a:gd name="connsiteY26" fmla="*/ 468794 h 606722"/>
              <a:gd name="connsiteX27" fmla="*/ 110455 w 607639"/>
              <a:gd name="connsiteY27" fmla="*/ 261992 h 606722"/>
              <a:gd name="connsiteX28" fmla="*/ 303820 w 607639"/>
              <a:gd name="connsiteY28" fmla="*/ 110294 h 606722"/>
              <a:gd name="connsiteX29" fmla="*/ 331447 w 607639"/>
              <a:gd name="connsiteY29" fmla="*/ 137885 h 606722"/>
              <a:gd name="connsiteX30" fmla="*/ 303820 w 607639"/>
              <a:gd name="connsiteY30" fmla="*/ 165476 h 606722"/>
              <a:gd name="connsiteX31" fmla="*/ 276193 w 607639"/>
              <a:gd name="connsiteY31" fmla="*/ 137885 h 606722"/>
              <a:gd name="connsiteX32" fmla="*/ 303820 w 607639"/>
              <a:gd name="connsiteY32" fmla="*/ 110294 h 606722"/>
              <a:gd name="connsiteX33" fmla="*/ 303775 w 607639"/>
              <a:gd name="connsiteY33" fmla="*/ 27550 h 606722"/>
              <a:gd name="connsiteX34" fmla="*/ 174005 w 607639"/>
              <a:gd name="connsiteY34" fmla="*/ 103446 h 606722"/>
              <a:gd name="connsiteX35" fmla="*/ 299681 w 607639"/>
              <a:gd name="connsiteY35" fmla="*/ 56522 h 606722"/>
              <a:gd name="connsiteX36" fmla="*/ 309293 w 607639"/>
              <a:gd name="connsiteY36" fmla="*/ 55189 h 606722"/>
              <a:gd name="connsiteX37" fmla="*/ 434969 w 607639"/>
              <a:gd name="connsiteY37" fmla="*/ 102024 h 606722"/>
              <a:gd name="connsiteX38" fmla="*/ 303775 w 607639"/>
              <a:gd name="connsiteY38" fmla="*/ 27550 h 606722"/>
              <a:gd name="connsiteX39" fmla="*/ 303775 w 607639"/>
              <a:gd name="connsiteY39" fmla="*/ 0 h 606722"/>
              <a:gd name="connsiteX40" fmla="*/ 470927 w 607639"/>
              <a:gd name="connsiteY40" fmla="*/ 115799 h 606722"/>
              <a:gd name="connsiteX41" fmla="*/ 570346 w 607639"/>
              <a:gd name="connsiteY41" fmla="*/ 153036 h 606722"/>
              <a:gd name="connsiteX42" fmla="*/ 579958 w 607639"/>
              <a:gd name="connsiteY42" fmla="*/ 165478 h 606722"/>
              <a:gd name="connsiteX43" fmla="*/ 579958 w 607639"/>
              <a:gd name="connsiteY43" fmla="*/ 193028 h 606722"/>
              <a:gd name="connsiteX44" fmla="*/ 579958 w 607639"/>
              <a:gd name="connsiteY44" fmla="*/ 248217 h 606722"/>
              <a:gd name="connsiteX45" fmla="*/ 566163 w 607639"/>
              <a:gd name="connsiteY45" fmla="*/ 261992 h 606722"/>
              <a:gd name="connsiteX46" fmla="*/ 552367 w 607639"/>
              <a:gd name="connsiteY46" fmla="*/ 261992 h 606722"/>
              <a:gd name="connsiteX47" fmla="*/ 552367 w 607639"/>
              <a:gd name="connsiteY47" fmla="*/ 468794 h 606722"/>
              <a:gd name="connsiteX48" fmla="*/ 566163 w 607639"/>
              <a:gd name="connsiteY48" fmla="*/ 468794 h 606722"/>
              <a:gd name="connsiteX49" fmla="*/ 579958 w 607639"/>
              <a:gd name="connsiteY49" fmla="*/ 482569 h 606722"/>
              <a:gd name="connsiteX50" fmla="*/ 566163 w 607639"/>
              <a:gd name="connsiteY50" fmla="*/ 496344 h 606722"/>
              <a:gd name="connsiteX51" fmla="*/ 538571 w 607639"/>
              <a:gd name="connsiteY51" fmla="*/ 496344 h 606722"/>
              <a:gd name="connsiteX52" fmla="*/ 483299 w 607639"/>
              <a:gd name="connsiteY52" fmla="*/ 496344 h 606722"/>
              <a:gd name="connsiteX53" fmla="*/ 400435 w 607639"/>
              <a:gd name="connsiteY53" fmla="*/ 496344 h 606722"/>
              <a:gd name="connsiteX54" fmla="*/ 345252 w 607639"/>
              <a:gd name="connsiteY54" fmla="*/ 496344 h 606722"/>
              <a:gd name="connsiteX55" fmla="*/ 262387 w 607639"/>
              <a:gd name="connsiteY55" fmla="*/ 496344 h 606722"/>
              <a:gd name="connsiteX56" fmla="*/ 207115 w 607639"/>
              <a:gd name="connsiteY56" fmla="*/ 496344 h 606722"/>
              <a:gd name="connsiteX57" fmla="*/ 124251 w 607639"/>
              <a:gd name="connsiteY57" fmla="*/ 496344 h 606722"/>
              <a:gd name="connsiteX58" fmla="*/ 69068 w 607639"/>
              <a:gd name="connsiteY58" fmla="*/ 496344 h 606722"/>
              <a:gd name="connsiteX59" fmla="*/ 55272 w 607639"/>
              <a:gd name="connsiteY59" fmla="*/ 496344 h 606722"/>
              <a:gd name="connsiteX60" fmla="*/ 55272 w 607639"/>
              <a:gd name="connsiteY60" fmla="*/ 537758 h 606722"/>
              <a:gd name="connsiteX61" fmla="*/ 41387 w 607639"/>
              <a:gd name="connsiteY61" fmla="*/ 551533 h 606722"/>
              <a:gd name="connsiteX62" fmla="*/ 27592 w 607639"/>
              <a:gd name="connsiteY62" fmla="*/ 551533 h 606722"/>
              <a:gd name="connsiteX63" fmla="*/ 27592 w 607639"/>
              <a:gd name="connsiteY63" fmla="*/ 579083 h 606722"/>
              <a:gd name="connsiteX64" fmla="*/ 579958 w 607639"/>
              <a:gd name="connsiteY64" fmla="*/ 579083 h 606722"/>
              <a:gd name="connsiteX65" fmla="*/ 579958 w 607639"/>
              <a:gd name="connsiteY65" fmla="*/ 551533 h 606722"/>
              <a:gd name="connsiteX66" fmla="*/ 96660 w 607639"/>
              <a:gd name="connsiteY66" fmla="*/ 551533 h 606722"/>
              <a:gd name="connsiteX67" fmla="*/ 82864 w 607639"/>
              <a:gd name="connsiteY67" fmla="*/ 537758 h 606722"/>
              <a:gd name="connsiteX68" fmla="*/ 96660 w 607639"/>
              <a:gd name="connsiteY68" fmla="*/ 523983 h 606722"/>
              <a:gd name="connsiteX69" fmla="*/ 593843 w 607639"/>
              <a:gd name="connsiteY69" fmla="*/ 523983 h 606722"/>
              <a:gd name="connsiteX70" fmla="*/ 607639 w 607639"/>
              <a:gd name="connsiteY70" fmla="*/ 537758 h 606722"/>
              <a:gd name="connsiteX71" fmla="*/ 607639 w 607639"/>
              <a:gd name="connsiteY71" fmla="*/ 592947 h 606722"/>
              <a:gd name="connsiteX72" fmla="*/ 593843 w 607639"/>
              <a:gd name="connsiteY72" fmla="*/ 606722 h 606722"/>
              <a:gd name="connsiteX73" fmla="*/ 13796 w 607639"/>
              <a:gd name="connsiteY73" fmla="*/ 606722 h 606722"/>
              <a:gd name="connsiteX74" fmla="*/ 0 w 607639"/>
              <a:gd name="connsiteY74" fmla="*/ 592947 h 606722"/>
              <a:gd name="connsiteX75" fmla="*/ 0 w 607639"/>
              <a:gd name="connsiteY75" fmla="*/ 537758 h 606722"/>
              <a:gd name="connsiteX76" fmla="*/ 13796 w 607639"/>
              <a:gd name="connsiteY76" fmla="*/ 523983 h 606722"/>
              <a:gd name="connsiteX77" fmla="*/ 27592 w 607639"/>
              <a:gd name="connsiteY77" fmla="*/ 523983 h 606722"/>
              <a:gd name="connsiteX78" fmla="*/ 27592 w 607639"/>
              <a:gd name="connsiteY78" fmla="*/ 482569 h 606722"/>
              <a:gd name="connsiteX79" fmla="*/ 41387 w 607639"/>
              <a:gd name="connsiteY79" fmla="*/ 468794 h 606722"/>
              <a:gd name="connsiteX80" fmla="*/ 55272 w 607639"/>
              <a:gd name="connsiteY80" fmla="*/ 468794 h 606722"/>
              <a:gd name="connsiteX81" fmla="*/ 55272 w 607639"/>
              <a:gd name="connsiteY81" fmla="*/ 261992 h 606722"/>
              <a:gd name="connsiteX82" fmla="*/ 41387 w 607639"/>
              <a:gd name="connsiteY82" fmla="*/ 261992 h 606722"/>
              <a:gd name="connsiteX83" fmla="*/ 27592 w 607639"/>
              <a:gd name="connsiteY83" fmla="*/ 248217 h 606722"/>
              <a:gd name="connsiteX84" fmla="*/ 41387 w 607639"/>
              <a:gd name="connsiteY84" fmla="*/ 234442 h 606722"/>
              <a:gd name="connsiteX85" fmla="*/ 69068 w 607639"/>
              <a:gd name="connsiteY85" fmla="*/ 234442 h 606722"/>
              <a:gd name="connsiteX86" fmla="*/ 124251 w 607639"/>
              <a:gd name="connsiteY86" fmla="*/ 234442 h 606722"/>
              <a:gd name="connsiteX87" fmla="*/ 207115 w 607639"/>
              <a:gd name="connsiteY87" fmla="*/ 234442 h 606722"/>
              <a:gd name="connsiteX88" fmla="*/ 262387 w 607639"/>
              <a:gd name="connsiteY88" fmla="*/ 234442 h 606722"/>
              <a:gd name="connsiteX89" fmla="*/ 345252 w 607639"/>
              <a:gd name="connsiteY89" fmla="*/ 234442 h 606722"/>
              <a:gd name="connsiteX90" fmla="*/ 400435 w 607639"/>
              <a:gd name="connsiteY90" fmla="*/ 234442 h 606722"/>
              <a:gd name="connsiteX91" fmla="*/ 483299 w 607639"/>
              <a:gd name="connsiteY91" fmla="*/ 234442 h 606722"/>
              <a:gd name="connsiteX92" fmla="*/ 538571 w 607639"/>
              <a:gd name="connsiteY92" fmla="*/ 234442 h 606722"/>
              <a:gd name="connsiteX93" fmla="*/ 552367 w 607639"/>
              <a:gd name="connsiteY93" fmla="*/ 234442 h 606722"/>
              <a:gd name="connsiteX94" fmla="*/ 552367 w 607639"/>
              <a:gd name="connsiteY94" fmla="*/ 193028 h 606722"/>
              <a:gd name="connsiteX95" fmla="*/ 552367 w 607639"/>
              <a:gd name="connsiteY95" fmla="*/ 175076 h 606722"/>
              <a:gd name="connsiteX96" fmla="*/ 303775 w 607639"/>
              <a:gd name="connsiteY96" fmla="*/ 84072 h 606722"/>
              <a:gd name="connsiteX97" fmla="*/ 55272 w 607639"/>
              <a:gd name="connsiteY97" fmla="*/ 175076 h 606722"/>
              <a:gd name="connsiteX98" fmla="*/ 55272 w 607639"/>
              <a:gd name="connsiteY98" fmla="*/ 179253 h 606722"/>
              <a:gd name="connsiteX99" fmla="*/ 510979 w 607639"/>
              <a:gd name="connsiteY99" fmla="*/ 179253 h 606722"/>
              <a:gd name="connsiteX100" fmla="*/ 524775 w 607639"/>
              <a:gd name="connsiteY100" fmla="*/ 193028 h 606722"/>
              <a:gd name="connsiteX101" fmla="*/ 510979 w 607639"/>
              <a:gd name="connsiteY101" fmla="*/ 206803 h 606722"/>
              <a:gd name="connsiteX102" fmla="*/ 41387 w 607639"/>
              <a:gd name="connsiteY102" fmla="*/ 206803 h 606722"/>
              <a:gd name="connsiteX103" fmla="*/ 27592 w 607639"/>
              <a:gd name="connsiteY103" fmla="*/ 193028 h 606722"/>
              <a:gd name="connsiteX104" fmla="*/ 27592 w 607639"/>
              <a:gd name="connsiteY104" fmla="*/ 165478 h 606722"/>
              <a:gd name="connsiteX105" fmla="*/ 37293 w 607639"/>
              <a:gd name="connsiteY105" fmla="*/ 153036 h 606722"/>
              <a:gd name="connsiteX106" fmla="*/ 136712 w 607639"/>
              <a:gd name="connsiteY106" fmla="*/ 115799 h 606722"/>
              <a:gd name="connsiteX107" fmla="*/ 303775 w 607639"/>
              <a:gd name="connsiteY10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639" h="606722">
                <a:moveTo>
                  <a:pt x="497095" y="261992"/>
                </a:moveTo>
                <a:lnTo>
                  <a:pt x="497095" y="468794"/>
                </a:lnTo>
                <a:lnTo>
                  <a:pt x="524775" y="468794"/>
                </a:lnTo>
                <a:lnTo>
                  <a:pt x="524775" y="261992"/>
                </a:lnTo>
                <a:close/>
                <a:moveTo>
                  <a:pt x="414320" y="261992"/>
                </a:moveTo>
                <a:lnTo>
                  <a:pt x="414320" y="468794"/>
                </a:lnTo>
                <a:lnTo>
                  <a:pt x="469503" y="468794"/>
                </a:lnTo>
                <a:lnTo>
                  <a:pt x="469503" y="261992"/>
                </a:lnTo>
                <a:close/>
                <a:moveTo>
                  <a:pt x="359047" y="261992"/>
                </a:moveTo>
                <a:lnTo>
                  <a:pt x="359047" y="468794"/>
                </a:lnTo>
                <a:lnTo>
                  <a:pt x="386639" y="468794"/>
                </a:lnTo>
                <a:lnTo>
                  <a:pt x="386639" y="261992"/>
                </a:lnTo>
                <a:close/>
                <a:moveTo>
                  <a:pt x="276183" y="261992"/>
                </a:moveTo>
                <a:lnTo>
                  <a:pt x="276183" y="468794"/>
                </a:lnTo>
                <a:lnTo>
                  <a:pt x="331456" y="468794"/>
                </a:lnTo>
                <a:lnTo>
                  <a:pt x="331456" y="261992"/>
                </a:lnTo>
                <a:close/>
                <a:moveTo>
                  <a:pt x="220911" y="261992"/>
                </a:moveTo>
                <a:lnTo>
                  <a:pt x="220911" y="468794"/>
                </a:lnTo>
                <a:lnTo>
                  <a:pt x="248592" y="468794"/>
                </a:lnTo>
                <a:lnTo>
                  <a:pt x="248592" y="261992"/>
                </a:lnTo>
                <a:close/>
                <a:moveTo>
                  <a:pt x="138136" y="261992"/>
                </a:moveTo>
                <a:lnTo>
                  <a:pt x="138136" y="468794"/>
                </a:lnTo>
                <a:lnTo>
                  <a:pt x="193319" y="468794"/>
                </a:lnTo>
                <a:lnTo>
                  <a:pt x="193319" y="261992"/>
                </a:lnTo>
                <a:close/>
                <a:moveTo>
                  <a:pt x="82864" y="261992"/>
                </a:moveTo>
                <a:lnTo>
                  <a:pt x="82864" y="468794"/>
                </a:lnTo>
                <a:lnTo>
                  <a:pt x="110455" y="468794"/>
                </a:lnTo>
                <a:lnTo>
                  <a:pt x="110455" y="261992"/>
                </a:lnTo>
                <a:close/>
                <a:moveTo>
                  <a:pt x="303820" y="110294"/>
                </a:moveTo>
                <a:cubicBezTo>
                  <a:pt x="319078" y="110294"/>
                  <a:pt x="331447" y="122647"/>
                  <a:pt x="331447" y="137885"/>
                </a:cubicBezTo>
                <a:cubicBezTo>
                  <a:pt x="331447" y="153123"/>
                  <a:pt x="319078" y="165476"/>
                  <a:pt x="303820" y="165476"/>
                </a:cubicBezTo>
                <a:cubicBezTo>
                  <a:pt x="288562" y="165476"/>
                  <a:pt x="276193" y="153123"/>
                  <a:pt x="276193" y="137885"/>
                </a:cubicBezTo>
                <a:cubicBezTo>
                  <a:pt x="276193" y="122647"/>
                  <a:pt x="288562" y="110294"/>
                  <a:pt x="303820" y="110294"/>
                </a:cubicBezTo>
                <a:close/>
                <a:moveTo>
                  <a:pt x="303775" y="27550"/>
                </a:moveTo>
                <a:cubicBezTo>
                  <a:pt x="248592" y="27550"/>
                  <a:pt x="198838" y="57944"/>
                  <a:pt x="174005" y="103446"/>
                </a:cubicBezTo>
                <a:lnTo>
                  <a:pt x="299681" y="56522"/>
                </a:lnTo>
                <a:cubicBezTo>
                  <a:pt x="302440" y="55189"/>
                  <a:pt x="305199" y="55189"/>
                  <a:pt x="309293" y="55189"/>
                </a:cubicBezTo>
                <a:lnTo>
                  <a:pt x="434969" y="102024"/>
                </a:lnTo>
                <a:cubicBezTo>
                  <a:pt x="408712" y="57944"/>
                  <a:pt x="359047" y="27550"/>
                  <a:pt x="303775" y="27550"/>
                </a:cubicBezTo>
                <a:close/>
                <a:moveTo>
                  <a:pt x="303775" y="0"/>
                </a:moveTo>
                <a:cubicBezTo>
                  <a:pt x="379786" y="0"/>
                  <a:pt x="446006" y="48257"/>
                  <a:pt x="470927" y="115799"/>
                </a:cubicBezTo>
                <a:lnTo>
                  <a:pt x="570346" y="153036"/>
                </a:lnTo>
                <a:cubicBezTo>
                  <a:pt x="575864" y="154458"/>
                  <a:pt x="579958" y="159968"/>
                  <a:pt x="579958" y="165478"/>
                </a:cubicBezTo>
                <a:lnTo>
                  <a:pt x="579958" y="193028"/>
                </a:lnTo>
                <a:lnTo>
                  <a:pt x="579958" y="248217"/>
                </a:lnTo>
                <a:cubicBezTo>
                  <a:pt x="579958" y="256482"/>
                  <a:pt x="574440" y="261992"/>
                  <a:pt x="566163" y="261992"/>
                </a:cubicBezTo>
                <a:lnTo>
                  <a:pt x="552367" y="261992"/>
                </a:lnTo>
                <a:lnTo>
                  <a:pt x="552367" y="468794"/>
                </a:lnTo>
                <a:lnTo>
                  <a:pt x="566163" y="468794"/>
                </a:lnTo>
                <a:cubicBezTo>
                  <a:pt x="574440" y="468794"/>
                  <a:pt x="579958" y="474304"/>
                  <a:pt x="579958" y="482569"/>
                </a:cubicBezTo>
                <a:cubicBezTo>
                  <a:pt x="579958" y="490834"/>
                  <a:pt x="574440" y="496344"/>
                  <a:pt x="566163" y="496344"/>
                </a:cubicBezTo>
                <a:lnTo>
                  <a:pt x="538571" y="496344"/>
                </a:lnTo>
                <a:lnTo>
                  <a:pt x="483299" y="496344"/>
                </a:lnTo>
                <a:lnTo>
                  <a:pt x="400435" y="496344"/>
                </a:lnTo>
                <a:lnTo>
                  <a:pt x="345252" y="496344"/>
                </a:lnTo>
                <a:lnTo>
                  <a:pt x="262387" y="496344"/>
                </a:lnTo>
                <a:lnTo>
                  <a:pt x="207115" y="496344"/>
                </a:lnTo>
                <a:lnTo>
                  <a:pt x="124251" y="496344"/>
                </a:lnTo>
                <a:lnTo>
                  <a:pt x="69068" y="496344"/>
                </a:lnTo>
                <a:lnTo>
                  <a:pt x="55272" y="496344"/>
                </a:lnTo>
                <a:lnTo>
                  <a:pt x="55272" y="537758"/>
                </a:lnTo>
                <a:cubicBezTo>
                  <a:pt x="55272" y="546023"/>
                  <a:pt x="49754" y="551533"/>
                  <a:pt x="41387" y="551533"/>
                </a:cubicBezTo>
                <a:lnTo>
                  <a:pt x="27592" y="551533"/>
                </a:lnTo>
                <a:lnTo>
                  <a:pt x="27592" y="579083"/>
                </a:lnTo>
                <a:lnTo>
                  <a:pt x="579958" y="579083"/>
                </a:lnTo>
                <a:lnTo>
                  <a:pt x="579958" y="551533"/>
                </a:lnTo>
                <a:lnTo>
                  <a:pt x="96660" y="551533"/>
                </a:lnTo>
                <a:cubicBezTo>
                  <a:pt x="88382" y="551533"/>
                  <a:pt x="82864" y="546023"/>
                  <a:pt x="82864" y="537758"/>
                </a:cubicBezTo>
                <a:cubicBezTo>
                  <a:pt x="82864" y="529493"/>
                  <a:pt x="88382" y="523983"/>
                  <a:pt x="96660" y="523983"/>
                </a:cubicBezTo>
                <a:lnTo>
                  <a:pt x="593843" y="523983"/>
                </a:lnTo>
                <a:cubicBezTo>
                  <a:pt x="602121" y="523983"/>
                  <a:pt x="607639" y="529493"/>
                  <a:pt x="607639" y="537758"/>
                </a:cubicBezTo>
                <a:lnTo>
                  <a:pt x="607639" y="592947"/>
                </a:lnTo>
                <a:cubicBezTo>
                  <a:pt x="607639" y="601212"/>
                  <a:pt x="602121" y="606722"/>
                  <a:pt x="593843" y="606722"/>
                </a:cubicBezTo>
                <a:lnTo>
                  <a:pt x="13796" y="606722"/>
                </a:lnTo>
                <a:cubicBezTo>
                  <a:pt x="5518" y="606722"/>
                  <a:pt x="0" y="601212"/>
                  <a:pt x="0" y="592947"/>
                </a:cubicBezTo>
                <a:lnTo>
                  <a:pt x="0" y="537758"/>
                </a:lnTo>
                <a:cubicBezTo>
                  <a:pt x="0" y="529493"/>
                  <a:pt x="5518" y="523983"/>
                  <a:pt x="13796" y="523983"/>
                </a:cubicBezTo>
                <a:lnTo>
                  <a:pt x="27592" y="523983"/>
                </a:lnTo>
                <a:lnTo>
                  <a:pt x="27592" y="482569"/>
                </a:lnTo>
                <a:cubicBezTo>
                  <a:pt x="27592" y="474304"/>
                  <a:pt x="33110" y="468794"/>
                  <a:pt x="41387" y="468794"/>
                </a:cubicBezTo>
                <a:lnTo>
                  <a:pt x="55272" y="468794"/>
                </a:lnTo>
                <a:lnTo>
                  <a:pt x="55272" y="261992"/>
                </a:lnTo>
                <a:lnTo>
                  <a:pt x="41387" y="261992"/>
                </a:lnTo>
                <a:cubicBezTo>
                  <a:pt x="33110" y="261992"/>
                  <a:pt x="27592" y="256482"/>
                  <a:pt x="27592" y="248217"/>
                </a:cubicBezTo>
                <a:cubicBezTo>
                  <a:pt x="27592" y="239952"/>
                  <a:pt x="33110" y="234442"/>
                  <a:pt x="41387" y="234442"/>
                </a:cubicBezTo>
                <a:lnTo>
                  <a:pt x="69068" y="234442"/>
                </a:lnTo>
                <a:lnTo>
                  <a:pt x="124251" y="234442"/>
                </a:lnTo>
                <a:lnTo>
                  <a:pt x="207115" y="234442"/>
                </a:lnTo>
                <a:lnTo>
                  <a:pt x="262387" y="234442"/>
                </a:lnTo>
                <a:lnTo>
                  <a:pt x="345252" y="234442"/>
                </a:lnTo>
                <a:lnTo>
                  <a:pt x="400435" y="234442"/>
                </a:lnTo>
                <a:lnTo>
                  <a:pt x="483299" y="234442"/>
                </a:lnTo>
                <a:lnTo>
                  <a:pt x="538571" y="234442"/>
                </a:lnTo>
                <a:lnTo>
                  <a:pt x="552367" y="234442"/>
                </a:lnTo>
                <a:lnTo>
                  <a:pt x="552367" y="193028"/>
                </a:lnTo>
                <a:lnTo>
                  <a:pt x="552367" y="175076"/>
                </a:lnTo>
                <a:lnTo>
                  <a:pt x="303775" y="84072"/>
                </a:lnTo>
                <a:lnTo>
                  <a:pt x="55272" y="175076"/>
                </a:lnTo>
                <a:lnTo>
                  <a:pt x="55272" y="179253"/>
                </a:lnTo>
                <a:lnTo>
                  <a:pt x="510979" y="179253"/>
                </a:lnTo>
                <a:cubicBezTo>
                  <a:pt x="519257" y="179253"/>
                  <a:pt x="524775" y="184763"/>
                  <a:pt x="524775" y="193028"/>
                </a:cubicBezTo>
                <a:cubicBezTo>
                  <a:pt x="524775" y="201293"/>
                  <a:pt x="519257" y="206803"/>
                  <a:pt x="510979" y="206803"/>
                </a:cubicBezTo>
                <a:lnTo>
                  <a:pt x="41387" y="206803"/>
                </a:lnTo>
                <a:cubicBezTo>
                  <a:pt x="33110" y="206803"/>
                  <a:pt x="27592" y="201293"/>
                  <a:pt x="27592" y="193028"/>
                </a:cubicBezTo>
                <a:lnTo>
                  <a:pt x="27592" y="165478"/>
                </a:lnTo>
                <a:cubicBezTo>
                  <a:pt x="27592" y="159968"/>
                  <a:pt x="31775" y="154458"/>
                  <a:pt x="37293" y="153036"/>
                </a:cubicBezTo>
                <a:lnTo>
                  <a:pt x="136712" y="115799"/>
                </a:lnTo>
                <a:cubicBezTo>
                  <a:pt x="161545" y="48257"/>
                  <a:pt x="227853" y="0"/>
                  <a:pt x="3037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DE8BBB2-83B0-4AB4-8A91-C7D41657600C}"/>
              </a:ext>
            </a:extLst>
          </p:cNvPr>
          <p:cNvSpPr/>
          <p:nvPr/>
        </p:nvSpPr>
        <p:spPr>
          <a:xfrm>
            <a:off x="802346" y="913557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二、文化差异与心理异常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0F7B1235-D7A5-4062-8B5A-575FB8800684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D9D10CC-D99D-48FA-A792-DE3A05A22D1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8722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D054BEE7-B575-4811-AEE5-A3FD2231376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F134A38D-D00B-4E59-9D22-DD436D6362AD}"/>
              </a:ext>
            </a:extLst>
          </p:cNvPr>
          <p:cNvCxnSpPr>
            <a:cxnSpLocks/>
          </p:cNvCxnSpPr>
          <p:nvPr/>
        </p:nvCxnSpPr>
        <p:spPr>
          <a:xfrm>
            <a:off x="3449585" y="521032"/>
            <a:ext cx="56944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等腰三角形 19">
            <a:extLst>
              <a:ext uri="{FF2B5EF4-FFF2-40B4-BE49-F238E27FC236}">
                <a16:creationId xmlns:a16="http://schemas.microsoft.com/office/drawing/2014/main" id="{61F74955-F671-40D6-9B2B-2B0EE4F8EFB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09A2365E-5079-4B27-9D53-DCDEB90D1965}"/>
              </a:ext>
            </a:extLst>
          </p:cNvPr>
          <p:cNvGrpSpPr/>
          <p:nvPr/>
        </p:nvGrpSpPr>
        <p:grpSpPr>
          <a:xfrm>
            <a:off x="3131840" y="1347614"/>
            <a:ext cx="2764375" cy="2763119"/>
            <a:chOff x="599351" y="2215578"/>
            <a:chExt cx="3266532" cy="3265048"/>
          </a:xfrm>
        </p:grpSpPr>
        <p:sp>
          <p:nvSpPr>
            <p:cNvPr id="23" name="Freeform: Shape 5">
              <a:extLst>
                <a:ext uri="{FF2B5EF4-FFF2-40B4-BE49-F238E27FC236}">
                  <a16:creationId xmlns:a16="http://schemas.microsoft.com/office/drawing/2014/main" id="{AA4627DA-42B3-45FD-9FE0-080A4EC9F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51" y="2215579"/>
              <a:ext cx="1948951" cy="1948951"/>
            </a:xfrm>
            <a:custGeom>
              <a:avLst/>
              <a:gdLst>
                <a:gd name="T0" fmla="*/ 1315 w 1315"/>
                <a:gd name="T1" fmla="*/ 657 h 1315"/>
                <a:gd name="T2" fmla="*/ 1204 w 1315"/>
                <a:gd name="T3" fmla="*/ 768 h 1315"/>
                <a:gd name="T4" fmla="*/ 1101 w 1315"/>
                <a:gd name="T5" fmla="*/ 665 h 1315"/>
                <a:gd name="T6" fmla="*/ 1111 w 1315"/>
                <a:gd name="T7" fmla="*/ 657 h 1315"/>
                <a:gd name="T8" fmla="*/ 1101 w 1315"/>
                <a:gd name="T9" fmla="*/ 650 h 1315"/>
                <a:gd name="T10" fmla="*/ 1000 w 1315"/>
                <a:gd name="T11" fmla="*/ 547 h 1315"/>
                <a:gd name="T12" fmla="*/ 658 w 1315"/>
                <a:gd name="T13" fmla="*/ 205 h 1315"/>
                <a:gd name="T14" fmla="*/ 205 w 1315"/>
                <a:gd name="T15" fmla="*/ 657 h 1315"/>
                <a:gd name="T16" fmla="*/ 547 w 1315"/>
                <a:gd name="T17" fmla="*/ 999 h 1315"/>
                <a:gd name="T18" fmla="*/ 446 w 1315"/>
                <a:gd name="T19" fmla="*/ 1103 h 1315"/>
                <a:gd name="T20" fmla="*/ 0 w 1315"/>
                <a:gd name="T21" fmla="*/ 657 h 1315"/>
                <a:gd name="T22" fmla="*/ 658 w 1315"/>
                <a:gd name="T23" fmla="*/ 0 h 1315"/>
                <a:gd name="T24" fmla="*/ 1101 w 1315"/>
                <a:gd name="T25" fmla="*/ 445 h 1315"/>
                <a:gd name="T26" fmla="*/ 1204 w 1315"/>
                <a:gd name="T27" fmla="*/ 547 h 1315"/>
                <a:gd name="T28" fmla="*/ 1315 w 1315"/>
                <a:gd name="T29" fmla="*/ 657 h 1315"/>
                <a:gd name="T30" fmla="*/ 769 w 1315"/>
                <a:gd name="T31" fmla="*/ 999 h 1315"/>
                <a:gd name="T32" fmla="*/ 665 w 1315"/>
                <a:gd name="T33" fmla="*/ 1103 h 1315"/>
                <a:gd name="T34" fmla="*/ 658 w 1315"/>
                <a:gd name="T35" fmla="*/ 1110 h 1315"/>
                <a:gd name="T36" fmla="*/ 650 w 1315"/>
                <a:gd name="T37" fmla="*/ 1103 h 1315"/>
                <a:gd name="T38" fmla="*/ 547 w 1315"/>
                <a:gd name="T39" fmla="*/ 1204 h 1315"/>
                <a:gd name="T40" fmla="*/ 658 w 1315"/>
                <a:gd name="T41" fmla="*/ 1315 h 1315"/>
                <a:gd name="T42" fmla="*/ 769 w 1315"/>
                <a:gd name="T43" fmla="*/ 1204 h 1315"/>
                <a:gd name="T44" fmla="*/ 870 w 1315"/>
                <a:gd name="T45" fmla="*/ 1103 h 1315"/>
                <a:gd name="T46" fmla="*/ 1101 w 1315"/>
                <a:gd name="T47" fmla="*/ 869 h 1315"/>
                <a:gd name="T48" fmla="*/ 1000 w 1315"/>
                <a:gd name="T49" fmla="*/ 768 h 1315"/>
                <a:gd name="T50" fmla="*/ 769 w 1315"/>
                <a:gd name="T51" fmla="*/ 999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1315" y="657"/>
                  </a:moveTo>
                  <a:lnTo>
                    <a:pt x="1204" y="768"/>
                  </a:lnTo>
                  <a:lnTo>
                    <a:pt x="1101" y="665"/>
                  </a:lnTo>
                  <a:lnTo>
                    <a:pt x="1111" y="657"/>
                  </a:lnTo>
                  <a:lnTo>
                    <a:pt x="1101" y="650"/>
                  </a:lnTo>
                  <a:lnTo>
                    <a:pt x="1000" y="547"/>
                  </a:lnTo>
                  <a:lnTo>
                    <a:pt x="658" y="205"/>
                  </a:lnTo>
                  <a:lnTo>
                    <a:pt x="205" y="657"/>
                  </a:lnTo>
                  <a:lnTo>
                    <a:pt x="547" y="999"/>
                  </a:lnTo>
                  <a:lnTo>
                    <a:pt x="446" y="1103"/>
                  </a:lnTo>
                  <a:lnTo>
                    <a:pt x="0" y="657"/>
                  </a:lnTo>
                  <a:lnTo>
                    <a:pt x="658" y="0"/>
                  </a:lnTo>
                  <a:lnTo>
                    <a:pt x="1101" y="445"/>
                  </a:lnTo>
                  <a:lnTo>
                    <a:pt x="1204" y="547"/>
                  </a:lnTo>
                  <a:lnTo>
                    <a:pt x="1315" y="657"/>
                  </a:lnTo>
                  <a:close/>
                  <a:moveTo>
                    <a:pt x="769" y="999"/>
                  </a:moveTo>
                  <a:lnTo>
                    <a:pt x="665" y="1103"/>
                  </a:lnTo>
                  <a:lnTo>
                    <a:pt x="658" y="1110"/>
                  </a:lnTo>
                  <a:lnTo>
                    <a:pt x="650" y="1103"/>
                  </a:lnTo>
                  <a:lnTo>
                    <a:pt x="547" y="1204"/>
                  </a:lnTo>
                  <a:lnTo>
                    <a:pt x="658" y="1315"/>
                  </a:lnTo>
                  <a:lnTo>
                    <a:pt x="769" y="1204"/>
                  </a:lnTo>
                  <a:lnTo>
                    <a:pt x="870" y="1103"/>
                  </a:lnTo>
                  <a:lnTo>
                    <a:pt x="1101" y="869"/>
                  </a:lnTo>
                  <a:lnTo>
                    <a:pt x="1000" y="768"/>
                  </a:lnTo>
                  <a:lnTo>
                    <a:pt x="769" y="99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6">
              <a:extLst>
                <a:ext uri="{FF2B5EF4-FFF2-40B4-BE49-F238E27FC236}">
                  <a16:creationId xmlns:a16="http://schemas.microsoft.com/office/drawing/2014/main" id="{B5019BD5-3D44-45B3-8FA3-16F640E28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931" y="2215578"/>
              <a:ext cx="1948951" cy="1948950"/>
            </a:xfrm>
            <a:custGeom>
              <a:avLst/>
              <a:gdLst>
                <a:gd name="T0" fmla="*/ 546 w 1315"/>
                <a:gd name="T1" fmla="*/ 999 h 1315"/>
                <a:gd name="T2" fmla="*/ 445 w 1315"/>
                <a:gd name="T3" fmla="*/ 1103 h 1315"/>
                <a:gd name="T4" fmla="*/ 212 w 1315"/>
                <a:gd name="T5" fmla="*/ 869 h 1315"/>
                <a:gd name="T6" fmla="*/ 111 w 1315"/>
                <a:gd name="T7" fmla="*/ 768 h 1315"/>
                <a:gd name="T8" fmla="*/ 0 w 1315"/>
                <a:gd name="T9" fmla="*/ 657 h 1315"/>
                <a:gd name="T10" fmla="*/ 111 w 1315"/>
                <a:gd name="T11" fmla="*/ 547 h 1315"/>
                <a:gd name="T12" fmla="*/ 212 w 1315"/>
                <a:gd name="T13" fmla="*/ 650 h 1315"/>
                <a:gd name="T14" fmla="*/ 204 w 1315"/>
                <a:gd name="T15" fmla="*/ 657 h 1315"/>
                <a:gd name="T16" fmla="*/ 212 w 1315"/>
                <a:gd name="T17" fmla="*/ 665 h 1315"/>
                <a:gd name="T18" fmla="*/ 315 w 1315"/>
                <a:gd name="T19" fmla="*/ 768 h 1315"/>
                <a:gd name="T20" fmla="*/ 546 w 1315"/>
                <a:gd name="T21" fmla="*/ 999 h 1315"/>
                <a:gd name="T22" fmla="*/ 657 w 1315"/>
                <a:gd name="T23" fmla="*/ 0 h 1315"/>
                <a:gd name="T24" fmla="*/ 212 w 1315"/>
                <a:gd name="T25" fmla="*/ 445 h 1315"/>
                <a:gd name="T26" fmla="*/ 315 w 1315"/>
                <a:gd name="T27" fmla="*/ 547 h 1315"/>
                <a:gd name="T28" fmla="*/ 657 w 1315"/>
                <a:gd name="T29" fmla="*/ 205 h 1315"/>
                <a:gd name="T30" fmla="*/ 1110 w 1315"/>
                <a:gd name="T31" fmla="*/ 657 h 1315"/>
                <a:gd name="T32" fmla="*/ 768 w 1315"/>
                <a:gd name="T33" fmla="*/ 999 h 1315"/>
                <a:gd name="T34" fmla="*/ 665 w 1315"/>
                <a:gd name="T35" fmla="*/ 1103 h 1315"/>
                <a:gd name="T36" fmla="*/ 657 w 1315"/>
                <a:gd name="T37" fmla="*/ 1110 h 1315"/>
                <a:gd name="T38" fmla="*/ 650 w 1315"/>
                <a:gd name="T39" fmla="*/ 1103 h 1315"/>
                <a:gd name="T40" fmla="*/ 546 w 1315"/>
                <a:gd name="T41" fmla="*/ 1204 h 1315"/>
                <a:gd name="T42" fmla="*/ 657 w 1315"/>
                <a:gd name="T43" fmla="*/ 1315 h 1315"/>
                <a:gd name="T44" fmla="*/ 768 w 1315"/>
                <a:gd name="T45" fmla="*/ 1204 h 1315"/>
                <a:gd name="T46" fmla="*/ 869 w 1315"/>
                <a:gd name="T47" fmla="*/ 1103 h 1315"/>
                <a:gd name="T48" fmla="*/ 1315 w 1315"/>
                <a:gd name="T49" fmla="*/ 657 h 1315"/>
                <a:gd name="T50" fmla="*/ 657 w 1315"/>
                <a:gd name="T51" fmla="*/ 0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5">
                  <a:moveTo>
                    <a:pt x="546" y="999"/>
                  </a:moveTo>
                  <a:lnTo>
                    <a:pt x="445" y="1103"/>
                  </a:lnTo>
                  <a:lnTo>
                    <a:pt x="212" y="869"/>
                  </a:lnTo>
                  <a:lnTo>
                    <a:pt x="111" y="768"/>
                  </a:lnTo>
                  <a:lnTo>
                    <a:pt x="0" y="657"/>
                  </a:lnTo>
                  <a:lnTo>
                    <a:pt x="111" y="547"/>
                  </a:lnTo>
                  <a:lnTo>
                    <a:pt x="212" y="650"/>
                  </a:lnTo>
                  <a:lnTo>
                    <a:pt x="204" y="657"/>
                  </a:lnTo>
                  <a:lnTo>
                    <a:pt x="212" y="665"/>
                  </a:lnTo>
                  <a:lnTo>
                    <a:pt x="315" y="768"/>
                  </a:lnTo>
                  <a:lnTo>
                    <a:pt x="546" y="999"/>
                  </a:lnTo>
                  <a:close/>
                  <a:moveTo>
                    <a:pt x="657" y="0"/>
                  </a:moveTo>
                  <a:lnTo>
                    <a:pt x="212" y="445"/>
                  </a:lnTo>
                  <a:lnTo>
                    <a:pt x="315" y="547"/>
                  </a:lnTo>
                  <a:lnTo>
                    <a:pt x="657" y="205"/>
                  </a:lnTo>
                  <a:lnTo>
                    <a:pt x="1110" y="657"/>
                  </a:lnTo>
                  <a:lnTo>
                    <a:pt x="768" y="999"/>
                  </a:lnTo>
                  <a:lnTo>
                    <a:pt x="665" y="1103"/>
                  </a:lnTo>
                  <a:lnTo>
                    <a:pt x="657" y="1110"/>
                  </a:lnTo>
                  <a:lnTo>
                    <a:pt x="650" y="1103"/>
                  </a:lnTo>
                  <a:lnTo>
                    <a:pt x="546" y="1204"/>
                  </a:lnTo>
                  <a:lnTo>
                    <a:pt x="657" y="1315"/>
                  </a:lnTo>
                  <a:lnTo>
                    <a:pt x="768" y="1204"/>
                  </a:lnTo>
                  <a:lnTo>
                    <a:pt x="869" y="1103"/>
                  </a:lnTo>
                  <a:lnTo>
                    <a:pt x="1315" y="657"/>
                  </a:lnTo>
                  <a:lnTo>
                    <a:pt x="65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7">
              <a:extLst>
                <a:ext uri="{FF2B5EF4-FFF2-40B4-BE49-F238E27FC236}">
                  <a16:creationId xmlns:a16="http://schemas.microsoft.com/office/drawing/2014/main" id="{C3C701C1-C11B-49F9-A0F1-DA4A49BA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932" y="3533156"/>
              <a:ext cx="1948951" cy="1947468"/>
            </a:xfrm>
            <a:custGeom>
              <a:avLst/>
              <a:gdLst>
                <a:gd name="T0" fmla="*/ 315 w 1315"/>
                <a:gd name="T1" fmla="*/ 546 h 1314"/>
                <a:gd name="T2" fmla="*/ 212 w 1315"/>
                <a:gd name="T3" fmla="*/ 445 h 1314"/>
                <a:gd name="T4" fmla="*/ 445 w 1315"/>
                <a:gd name="T5" fmla="*/ 214 h 1314"/>
                <a:gd name="T6" fmla="*/ 546 w 1315"/>
                <a:gd name="T7" fmla="*/ 110 h 1314"/>
                <a:gd name="T8" fmla="*/ 657 w 1315"/>
                <a:gd name="T9" fmla="*/ 0 h 1314"/>
                <a:gd name="T10" fmla="*/ 768 w 1315"/>
                <a:gd name="T11" fmla="*/ 110 h 1314"/>
                <a:gd name="T12" fmla="*/ 665 w 1315"/>
                <a:gd name="T13" fmla="*/ 214 h 1314"/>
                <a:gd name="T14" fmla="*/ 657 w 1315"/>
                <a:gd name="T15" fmla="*/ 204 h 1314"/>
                <a:gd name="T16" fmla="*/ 650 w 1315"/>
                <a:gd name="T17" fmla="*/ 214 h 1314"/>
                <a:gd name="T18" fmla="*/ 546 w 1315"/>
                <a:gd name="T19" fmla="*/ 315 h 1314"/>
                <a:gd name="T20" fmla="*/ 315 w 1315"/>
                <a:gd name="T21" fmla="*/ 546 h 1314"/>
                <a:gd name="T22" fmla="*/ 869 w 1315"/>
                <a:gd name="T23" fmla="*/ 214 h 1314"/>
                <a:gd name="T24" fmla="*/ 768 w 1315"/>
                <a:gd name="T25" fmla="*/ 315 h 1314"/>
                <a:gd name="T26" fmla="*/ 1110 w 1315"/>
                <a:gd name="T27" fmla="*/ 657 h 1314"/>
                <a:gd name="T28" fmla="*/ 657 w 1315"/>
                <a:gd name="T29" fmla="*/ 1109 h 1314"/>
                <a:gd name="T30" fmla="*/ 315 w 1315"/>
                <a:gd name="T31" fmla="*/ 767 h 1314"/>
                <a:gd name="T32" fmla="*/ 212 w 1315"/>
                <a:gd name="T33" fmla="*/ 664 h 1314"/>
                <a:gd name="T34" fmla="*/ 204 w 1315"/>
                <a:gd name="T35" fmla="*/ 657 h 1314"/>
                <a:gd name="T36" fmla="*/ 212 w 1315"/>
                <a:gd name="T37" fmla="*/ 649 h 1314"/>
                <a:gd name="T38" fmla="*/ 111 w 1315"/>
                <a:gd name="T39" fmla="*/ 546 h 1314"/>
                <a:gd name="T40" fmla="*/ 0 w 1315"/>
                <a:gd name="T41" fmla="*/ 657 h 1314"/>
                <a:gd name="T42" fmla="*/ 111 w 1315"/>
                <a:gd name="T43" fmla="*/ 767 h 1314"/>
                <a:gd name="T44" fmla="*/ 212 w 1315"/>
                <a:gd name="T45" fmla="*/ 869 h 1314"/>
                <a:gd name="T46" fmla="*/ 657 w 1315"/>
                <a:gd name="T47" fmla="*/ 1314 h 1314"/>
                <a:gd name="T48" fmla="*/ 1315 w 1315"/>
                <a:gd name="T49" fmla="*/ 657 h 1314"/>
                <a:gd name="T50" fmla="*/ 869 w 1315"/>
                <a:gd name="T51" fmla="*/ 2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315" y="546"/>
                  </a:moveTo>
                  <a:lnTo>
                    <a:pt x="212" y="445"/>
                  </a:lnTo>
                  <a:lnTo>
                    <a:pt x="445" y="214"/>
                  </a:lnTo>
                  <a:lnTo>
                    <a:pt x="546" y="110"/>
                  </a:lnTo>
                  <a:lnTo>
                    <a:pt x="657" y="0"/>
                  </a:lnTo>
                  <a:lnTo>
                    <a:pt x="768" y="110"/>
                  </a:lnTo>
                  <a:lnTo>
                    <a:pt x="665" y="214"/>
                  </a:lnTo>
                  <a:lnTo>
                    <a:pt x="657" y="204"/>
                  </a:lnTo>
                  <a:lnTo>
                    <a:pt x="650" y="214"/>
                  </a:lnTo>
                  <a:lnTo>
                    <a:pt x="546" y="315"/>
                  </a:lnTo>
                  <a:lnTo>
                    <a:pt x="315" y="546"/>
                  </a:lnTo>
                  <a:close/>
                  <a:moveTo>
                    <a:pt x="869" y="214"/>
                  </a:moveTo>
                  <a:lnTo>
                    <a:pt x="768" y="315"/>
                  </a:lnTo>
                  <a:lnTo>
                    <a:pt x="1110" y="657"/>
                  </a:lnTo>
                  <a:lnTo>
                    <a:pt x="657" y="1109"/>
                  </a:lnTo>
                  <a:lnTo>
                    <a:pt x="315" y="767"/>
                  </a:lnTo>
                  <a:lnTo>
                    <a:pt x="212" y="664"/>
                  </a:lnTo>
                  <a:lnTo>
                    <a:pt x="204" y="657"/>
                  </a:lnTo>
                  <a:lnTo>
                    <a:pt x="212" y="649"/>
                  </a:lnTo>
                  <a:lnTo>
                    <a:pt x="111" y="546"/>
                  </a:lnTo>
                  <a:lnTo>
                    <a:pt x="0" y="657"/>
                  </a:lnTo>
                  <a:lnTo>
                    <a:pt x="111" y="767"/>
                  </a:lnTo>
                  <a:lnTo>
                    <a:pt x="212" y="869"/>
                  </a:lnTo>
                  <a:lnTo>
                    <a:pt x="657" y="1314"/>
                  </a:lnTo>
                  <a:lnTo>
                    <a:pt x="1315" y="657"/>
                  </a:lnTo>
                  <a:lnTo>
                    <a:pt x="869" y="2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8">
              <a:extLst>
                <a:ext uri="{FF2B5EF4-FFF2-40B4-BE49-F238E27FC236}">
                  <a16:creationId xmlns:a16="http://schemas.microsoft.com/office/drawing/2014/main" id="{9D3C6CFB-983B-4BA2-B214-C54E0EAA5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51" y="3533158"/>
              <a:ext cx="1948951" cy="1947468"/>
            </a:xfrm>
            <a:custGeom>
              <a:avLst/>
              <a:gdLst>
                <a:gd name="T0" fmla="*/ 1315 w 1315"/>
                <a:gd name="T1" fmla="*/ 657 h 1314"/>
                <a:gd name="T2" fmla="*/ 1204 w 1315"/>
                <a:gd name="T3" fmla="*/ 767 h 1314"/>
                <a:gd name="T4" fmla="*/ 1101 w 1315"/>
                <a:gd name="T5" fmla="*/ 664 h 1314"/>
                <a:gd name="T6" fmla="*/ 1111 w 1315"/>
                <a:gd name="T7" fmla="*/ 657 h 1314"/>
                <a:gd name="T8" fmla="*/ 1101 w 1315"/>
                <a:gd name="T9" fmla="*/ 649 h 1314"/>
                <a:gd name="T10" fmla="*/ 1000 w 1315"/>
                <a:gd name="T11" fmla="*/ 546 h 1314"/>
                <a:gd name="T12" fmla="*/ 769 w 1315"/>
                <a:gd name="T13" fmla="*/ 315 h 1314"/>
                <a:gd name="T14" fmla="*/ 870 w 1315"/>
                <a:gd name="T15" fmla="*/ 214 h 1314"/>
                <a:gd name="T16" fmla="*/ 1101 w 1315"/>
                <a:gd name="T17" fmla="*/ 445 h 1314"/>
                <a:gd name="T18" fmla="*/ 1204 w 1315"/>
                <a:gd name="T19" fmla="*/ 546 h 1314"/>
                <a:gd name="T20" fmla="*/ 1315 w 1315"/>
                <a:gd name="T21" fmla="*/ 657 h 1314"/>
                <a:gd name="T22" fmla="*/ 658 w 1315"/>
                <a:gd name="T23" fmla="*/ 1109 h 1314"/>
                <a:gd name="T24" fmla="*/ 205 w 1315"/>
                <a:gd name="T25" fmla="*/ 657 h 1314"/>
                <a:gd name="T26" fmla="*/ 547 w 1315"/>
                <a:gd name="T27" fmla="*/ 315 h 1314"/>
                <a:gd name="T28" fmla="*/ 650 w 1315"/>
                <a:gd name="T29" fmla="*/ 214 h 1314"/>
                <a:gd name="T30" fmla="*/ 658 w 1315"/>
                <a:gd name="T31" fmla="*/ 204 h 1314"/>
                <a:gd name="T32" fmla="*/ 665 w 1315"/>
                <a:gd name="T33" fmla="*/ 214 h 1314"/>
                <a:gd name="T34" fmla="*/ 769 w 1315"/>
                <a:gd name="T35" fmla="*/ 110 h 1314"/>
                <a:gd name="T36" fmla="*/ 658 w 1315"/>
                <a:gd name="T37" fmla="*/ 0 h 1314"/>
                <a:gd name="T38" fmla="*/ 547 w 1315"/>
                <a:gd name="T39" fmla="*/ 110 h 1314"/>
                <a:gd name="T40" fmla="*/ 446 w 1315"/>
                <a:gd name="T41" fmla="*/ 214 h 1314"/>
                <a:gd name="T42" fmla="*/ 0 w 1315"/>
                <a:gd name="T43" fmla="*/ 657 h 1314"/>
                <a:gd name="T44" fmla="*/ 658 w 1315"/>
                <a:gd name="T45" fmla="*/ 1314 h 1314"/>
                <a:gd name="T46" fmla="*/ 1101 w 1315"/>
                <a:gd name="T47" fmla="*/ 869 h 1314"/>
                <a:gd name="T48" fmla="*/ 1000 w 1315"/>
                <a:gd name="T49" fmla="*/ 767 h 1314"/>
                <a:gd name="T50" fmla="*/ 658 w 1315"/>
                <a:gd name="T51" fmla="*/ 1109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5" h="1314">
                  <a:moveTo>
                    <a:pt x="1315" y="657"/>
                  </a:moveTo>
                  <a:lnTo>
                    <a:pt x="1204" y="767"/>
                  </a:lnTo>
                  <a:lnTo>
                    <a:pt x="1101" y="664"/>
                  </a:lnTo>
                  <a:lnTo>
                    <a:pt x="1111" y="657"/>
                  </a:lnTo>
                  <a:lnTo>
                    <a:pt x="1101" y="649"/>
                  </a:lnTo>
                  <a:lnTo>
                    <a:pt x="1000" y="546"/>
                  </a:lnTo>
                  <a:lnTo>
                    <a:pt x="769" y="315"/>
                  </a:lnTo>
                  <a:lnTo>
                    <a:pt x="870" y="214"/>
                  </a:lnTo>
                  <a:lnTo>
                    <a:pt x="1101" y="445"/>
                  </a:lnTo>
                  <a:lnTo>
                    <a:pt x="1204" y="546"/>
                  </a:lnTo>
                  <a:lnTo>
                    <a:pt x="1315" y="657"/>
                  </a:lnTo>
                  <a:close/>
                  <a:moveTo>
                    <a:pt x="658" y="1109"/>
                  </a:moveTo>
                  <a:lnTo>
                    <a:pt x="205" y="657"/>
                  </a:lnTo>
                  <a:lnTo>
                    <a:pt x="547" y="315"/>
                  </a:lnTo>
                  <a:lnTo>
                    <a:pt x="650" y="214"/>
                  </a:lnTo>
                  <a:lnTo>
                    <a:pt x="658" y="204"/>
                  </a:lnTo>
                  <a:lnTo>
                    <a:pt x="665" y="214"/>
                  </a:lnTo>
                  <a:lnTo>
                    <a:pt x="769" y="110"/>
                  </a:lnTo>
                  <a:lnTo>
                    <a:pt x="658" y="0"/>
                  </a:lnTo>
                  <a:lnTo>
                    <a:pt x="547" y="110"/>
                  </a:lnTo>
                  <a:lnTo>
                    <a:pt x="446" y="214"/>
                  </a:lnTo>
                  <a:lnTo>
                    <a:pt x="0" y="657"/>
                  </a:lnTo>
                  <a:lnTo>
                    <a:pt x="658" y="1314"/>
                  </a:lnTo>
                  <a:lnTo>
                    <a:pt x="1101" y="869"/>
                  </a:lnTo>
                  <a:lnTo>
                    <a:pt x="1000" y="767"/>
                  </a:lnTo>
                  <a:lnTo>
                    <a:pt x="658" y="110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FFF6081E-753B-4585-96F0-166655C1E2E7}"/>
              </a:ext>
            </a:extLst>
          </p:cNvPr>
          <p:cNvSpPr txBox="1"/>
          <p:nvPr/>
        </p:nvSpPr>
        <p:spPr>
          <a:xfrm>
            <a:off x="5944749" y="1816310"/>
            <a:ext cx="19657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文化差异与心理异常的症状表现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204F077-214A-434D-AA09-9AB9FCB4D140}"/>
              </a:ext>
            </a:extLst>
          </p:cNvPr>
          <p:cNvSpPr txBox="1"/>
          <p:nvPr/>
        </p:nvSpPr>
        <p:spPr>
          <a:xfrm>
            <a:off x="1166138" y="1816310"/>
            <a:ext cx="19657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文化差异与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心理异常的分布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149EEBC-6CC9-4692-8708-778D1DBC7B6B}"/>
              </a:ext>
            </a:extLst>
          </p:cNvPr>
          <p:cNvSpPr txBox="1"/>
          <p:nvPr/>
        </p:nvSpPr>
        <p:spPr>
          <a:xfrm>
            <a:off x="6084257" y="3128028"/>
            <a:ext cx="20274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文化差异与心理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异常的对待及治疗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7F29B19-7E35-4988-91B9-E514BC26E455}"/>
              </a:ext>
            </a:extLst>
          </p:cNvPr>
          <p:cNvSpPr txBox="1"/>
          <p:nvPr/>
        </p:nvSpPr>
        <p:spPr>
          <a:xfrm>
            <a:off x="1175247" y="3112454"/>
            <a:ext cx="19657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文化差异与心理异常的解释</a:t>
            </a:r>
          </a:p>
        </p:txBody>
      </p:sp>
    </p:spTree>
    <p:extLst>
      <p:ext uri="{BB962C8B-B14F-4D97-AF65-F5344CB8AC3E}">
        <p14:creationId xmlns:p14="http://schemas.microsoft.com/office/powerpoint/2010/main" val="2148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矩形 86">
            <a:extLst>
              <a:ext uri="{FF2B5EF4-FFF2-40B4-BE49-F238E27FC236}">
                <a16:creationId xmlns:a16="http://schemas.microsoft.com/office/drawing/2014/main" id="{0CE3A4A1-5348-487D-A91D-049ACDDB08E3}"/>
              </a:ext>
            </a:extLst>
          </p:cNvPr>
          <p:cNvSpPr/>
          <p:nvPr/>
        </p:nvSpPr>
        <p:spPr>
          <a:xfrm>
            <a:off x="1180611" y="1275606"/>
            <a:ext cx="2361881" cy="28122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99E14769-E170-4F25-8868-7C0E1F95C99F}"/>
              </a:ext>
            </a:extLst>
          </p:cNvPr>
          <p:cNvSpPr>
            <a:spLocks/>
          </p:cNvSpPr>
          <p:nvPr/>
        </p:nvSpPr>
        <p:spPr bwMode="auto">
          <a:xfrm>
            <a:off x="7713875" y="693089"/>
            <a:ext cx="196575" cy="196275"/>
          </a:xfrm>
          <a:custGeom>
            <a:avLst/>
            <a:gdLst>
              <a:gd name="connsiteX0" fmla="*/ 497095 w 607639"/>
              <a:gd name="connsiteY0" fmla="*/ 261992 h 606722"/>
              <a:gd name="connsiteX1" fmla="*/ 497095 w 607639"/>
              <a:gd name="connsiteY1" fmla="*/ 468794 h 606722"/>
              <a:gd name="connsiteX2" fmla="*/ 524775 w 607639"/>
              <a:gd name="connsiteY2" fmla="*/ 468794 h 606722"/>
              <a:gd name="connsiteX3" fmla="*/ 524775 w 607639"/>
              <a:gd name="connsiteY3" fmla="*/ 261992 h 606722"/>
              <a:gd name="connsiteX4" fmla="*/ 414320 w 607639"/>
              <a:gd name="connsiteY4" fmla="*/ 261992 h 606722"/>
              <a:gd name="connsiteX5" fmla="*/ 414320 w 607639"/>
              <a:gd name="connsiteY5" fmla="*/ 468794 h 606722"/>
              <a:gd name="connsiteX6" fmla="*/ 469503 w 607639"/>
              <a:gd name="connsiteY6" fmla="*/ 468794 h 606722"/>
              <a:gd name="connsiteX7" fmla="*/ 469503 w 607639"/>
              <a:gd name="connsiteY7" fmla="*/ 261992 h 606722"/>
              <a:gd name="connsiteX8" fmla="*/ 359047 w 607639"/>
              <a:gd name="connsiteY8" fmla="*/ 261992 h 606722"/>
              <a:gd name="connsiteX9" fmla="*/ 359047 w 607639"/>
              <a:gd name="connsiteY9" fmla="*/ 468794 h 606722"/>
              <a:gd name="connsiteX10" fmla="*/ 386639 w 607639"/>
              <a:gd name="connsiteY10" fmla="*/ 468794 h 606722"/>
              <a:gd name="connsiteX11" fmla="*/ 386639 w 607639"/>
              <a:gd name="connsiteY11" fmla="*/ 261992 h 606722"/>
              <a:gd name="connsiteX12" fmla="*/ 276183 w 607639"/>
              <a:gd name="connsiteY12" fmla="*/ 261992 h 606722"/>
              <a:gd name="connsiteX13" fmla="*/ 276183 w 607639"/>
              <a:gd name="connsiteY13" fmla="*/ 468794 h 606722"/>
              <a:gd name="connsiteX14" fmla="*/ 331456 w 607639"/>
              <a:gd name="connsiteY14" fmla="*/ 468794 h 606722"/>
              <a:gd name="connsiteX15" fmla="*/ 331456 w 607639"/>
              <a:gd name="connsiteY15" fmla="*/ 261992 h 606722"/>
              <a:gd name="connsiteX16" fmla="*/ 220911 w 607639"/>
              <a:gd name="connsiteY16" fmla="*/ 261992 h 606722"/>
              <a:gd name="connsiteX17" fmla="*/ 220911 w 607639"/>
              <a:gd name="connsiteY17" fmla="*/ 468794 h 606722"/>
              <a:gd name="connsiteX18" fmla="*/ 248592 w 607639"/>
              <a:gd name="connsiteY18" fmla="*/ 468794 h 606722"/>
              <a:gd name="connsiteX19" fmla="*/ 248592 w 607639"/>
              <a:gd name="connsiteY19" fmla="*/ 261992 h 606722"/>
              <a:gd name="connsiteX20" fmla="*/ 138136 w 607639"/>
              <a:gd name="connsiteY20" fmla="*/ 261992 h 606722"/>
              <a:gd name="connsiteX21" fmla="*/ 138136 w 607639"/>
              <a:gd name="connsiteY21" fmla="*/ 468794 h 606722"/>
              <a:gd name="connsiteX22" fmla="*/ 193319 w 607639"/>
              <a:gd name="connsiteY22" fmla="*/ 468794 h 606722"/>
              <a:gd name="connsiteX23" fmla="*/ 193319 w 607639"/>
              <a:gd name="connsiteY23" fmla="*/ 261992 h 606722"/>
              <a:gd name="connsiteX24" fmla="*/ 82864 w 607639"/>
              <a:gd name="connsiteY24" fmla="*/ 261992 h 606722"/>
              <a:gd name="connsiteX25" fmla="*/ 82864 w 607639"/>
              <a:gd name="connsiteY25" fmla="*/ 468794 h 606722"/>
              <a:gd name="connsiteX26" fmla="*/ 110455 w 607639"/>
              <a:gd name="connsiteY26" fmla="*/ 468794 h 606722"/>
              <a:gd name="connsiteX27" fmla="*/ 110455 w 607639"/>
              <a:gd name="connsiteY27" fmla="*/ 261992 h 606722"/>
              <a:gd name="connsiteX28" fmla="*/ 303820 w 607639"/>
              <a:gd name="connsiteY28" fmla="*/ 110294 h 606722"/>
              <a:gd name="connsiteX29" fmla="*/ 331447 w 607639"/>
              <a:gd name="connsiteY29" fmla="*/ 137885 h 606722"/>
              <a:gd name="connsiteX30" fmla="*/ 303820 w 607639"/>
              <a:gd name="connsiteY30" fmla="*/ 165476 h 606722"/>
              <a:gd name="connsiteX31" fmla="*/ 276193 w 607639"/>
              <a:gd name="connsiteY31" fmla="*/ 137885 h 606722"/>
              <a:gd name="connsiteX32" fmla="*/ 303820 w 607639"/>
              <a:gd name="connsiteY32" fmla="*/ 110294 h 606722"/>
              <a:gd name="connsiteX33" fmla="*/ 303775 w 607639"/>
              <a:gd name="connsiteY33" fmla="*/ 27550 h 606722"/>
              <a:gd name="connsiteX34" fmla="*/ 174005 w 607639"/>
              <a:gd name="connsiteY34" fmla="*/ 103446 h 606722"/>
              <a:gd name="connsiteX35" fmla="*/ 299681 w 607639"/>
              <a:gd name="connsiteY35" fmla="*/ 56522 h 606722"/>
              <a:gd name="connsiteX36" fmla="*/ 309293 w 607639"/>
              <a:gd name="connsiteY36" fmla="*/ 55189 h 606722"/>
              <a:gd name="connsiteX37" fmla="*/ 434969 w 607639"/>
              <a:gd name="connsiteY37" fmla="*/ 102024 h 606722"/>
              <a:gd name="connsiteX38" fmla="*/ 303775 w 607639"/>
              <a:gd name="connsiteY38" fmla="*/ 27550 h 606722"/>
              <a:gd name="connsiteX39" fmla="*/ 303775 w 607639"/>
              <a:gd name="connsiteY39" fmla="*/ 0 h 606722"/>
              <a:gd name="connsiteX40" fmla="*/ 470927 w 607639"/>
              <a:gd name="connsiteY40" fmla="*/ 115799 h 606722"/>
              <a:gd name="connsiteX41" fmla="*/ 570346 w 607639"/>
              <a:gd name="connsiteY41" fmla="*/ 153036 h 606722"/>
              <a:gd name="connsiteX42" fmla="*/ 579958 w 607639"/>
              <a:gd name="connsiteY42" fmla="*/ 165478 h 606722"/>
              <a:gd name="connsiteX43" fmla="*/ 579958 w 607639"/>
              <a:gd name="connsiteY43" fmla="*/ 193028 h 606722"/>
              <a:gd name="connsiteX44" fmla="*/ 579958 w 607639"/>
              <a:gd name="connsiteY44" fmla="*/ 248217 h 606722"/>
              <a:gd name="connsiteX45" fmla="*/ 566163 w 607639"/>
              <a:gd name="connsiteY45" fmla="*/ 261992 h 606722"/>
              <a:gd name="connsiteX46" fmla="*/ 552367 w 607639"/>
              <a:gd name="connsiteY46" fmla="*/ 261992 h 606722"/>
              <a:gd name="connsiteX47" fmla="*/ 552367 w 607639"/>
              <a:gd name="connsiteY47" fmla="*/ 468794 h 606722"/>
              <a:gd name="connsiteX48" fmla="*/ 566163 w 607639"/>
              <a:gd name="connsiteY48" fmla="*/ 468794 h 606722"/>
              <a:gd name="connsiteX49" fmla="*/ 579958 w 607639"/>
              <a:gd name="connsiteY49" fmla="*/ 482569 h 606722"/>
              <a:gd name="connsiteX50" fmla="*/ 566163 w 607639"/>
              <a:gd name="connsiteY50" fmla="*/ 496344 h 606722"/>
              <a:gd name="connsiteX51" fmla="*/ 538571 w 607639"/>
              <a:gd name="connsiteY51" fmla="*/ 496344 h 606722"/>
              <a:gd name="connsiteX52" fmla="*/ 483299 w 607639"/>
              <a:gd name="connsiteY52" fmla="*/ 496344 h 606722"/>
              <a:gd name="connsiteX53" fmla="*/ 400435 w 607639"/>
              <a:gd name="connsiteY53" fmla="*/ 496344 h 606722"/>
              <a:gd name="connsiteX54" fmla="*/ 345252 w 607639"/>
              <a:gd name="connsiteY54" fmla="*/ 496344 h 606722"/>
              <a:gd name="connsiteX55" fmla="*/ 262387 w 607639"/>
              <a:gd name="connsiteY55" fmla="*/ 496344 h 606722"/>
              <a:gd name="connsiteX56" fmla="*/ 207115 w 607639"/>
              <a:gd name="connsiteY56" fmla="*/ 496344 h 606722"/>
              <a:gd name="connsiteX57" fmla="*/ 124251 w 607639"/>
              <a:gd name="connsiteY57" fmla="*/ 496344 h 606722"/>
              <a:gd name="connsiteX58" fmla="*/ 69068 w 607639"/>
              <a:gd name="connsiteY58" fmla="*/ 496344 h 606722"/>
              <a:gd name="connsiteX59" fmla="*/ 55272 w 607639"/>
              <a:gd name="connsiteY59" fmla="*/ 496344 h 606722"/>
              <a:gd name="connsiteX60" fmla="*/ 55272 w 607639"/>
              <a:gd name="connsiteY60" fmla="*/ 537758 h 606722"/>
              <a:gd name="connsiteX61" fmla="*/ 41387 w 607639"/>
              <a:gd name="connsiteY61" fmla="*/ 551533 h 606722"/>
              <a:gd name="connsiteX62" fmla="*/ 27592 w 607639"/>
              <a:gd name="connsiteY62" fmla="*/ 551533 h 606722"/>
              <a:gd name="connsiteX63" fmla="*/ 27592 w 607639"/>
              <a:gd name="connsiteY63" fmla="*/ 579083 h 606722"/>
              <a:gd name="connsiteX64" fmla="*/ 579958 w 607639"/>
              <a:gd name="connsiteY64" fmla="*/ 579083 h 606722"/>
              <a:gd name="connsiteX65" fmla="*/ 579958 w 607639"/>
              <a:gd name="connsiteY65" fmla="*/ 551533 h 606722"/>
              <a:gd name="connsiteX66" fmla="*/ 96660 w 607639"/>
              <a:gd name="connsiteY66" fmla="*/ 551533 h 606722"/>
              <a:gd name="connsiteX67" fmla="*/ 82864 w 607639"/>
              <a:gd name="connsiteY67" fmla="*/ 537758 h 606722"/>
              <a:gd name="connsiteX68" fmla="*/ 96660 w 607639"/>
              <a:gd name="connsiteY68" fmla="*/ 523983 h 606722"/>
              <a:gd name="connsiteX69" fmla="*/ 593843 w 607639"/>
              <a:gd name="connsiteY69" fmla="*/ 523983 h 606722"/>
              <a:gd name="connsiteX70" fmla="*/ 607639 w 607639"/>
              <a:gd name="connsiteY70" fmla="*/ 537758 h 606722"/>
              <a:gd name="connsiteX71" fmla="*/ 607639 w 607639"/>
              <a:gd name="connsiteY71" fmla="*/ 592947 h 606722"/>
              <a:gd name="connsiteX72" fmla="*/ 593843 w 607639"/>
              <a:gd name="connsiteY72" fmla="*/ 606722 h 606722"/>
              <a:gd name="connsiteX73" fmla="*/ 13796 w 607639"/>
              <a:gd name="connsiteY73" fmla="*/ 606722 h 606722"/>
              <a:gd name="connsiteX74" fmla="*/ 0 w 607639"/>
              <a:gd name="connsiteY74" fmla="*/ 592947 h 606722"/>
              <a:gd name="connsiteX75" fmla="*/ 0 w 607639"/>
              <a:gd name="connsiteY75" fmla="*/ 537758 h 606722"/>
              <a:gd name="connsiteX76" fmla="*/ 13796 w 607639"/>
              <a:gd name="connsiteY76" fmla="*/ 523983 h 606722"/>
              <a:gd name="connsiteX77" fmla="*/ 27592 w 607639"/>
              <a:gd name="connsiteY77" fmla="*/ 523983 h 606722"/>
              <a:gd name="connsiteX78" fmla="*/ 27592 w 607639"/>
              <a:gd name="connsiteY78" fmla="*/ 482569 h 606722"/>
              <a:gd name="connsiteX79" fmla="*/ 41387 w 607639"/>
              <a:gd name="connsiteY79" fmla="*/ 468794 h 606722"/>
              <a:gd name="connsiteX80" fmla="*/ 55272 w 607639"/>
              <a:gd name="connsiteY80" fmla="*/ 468794 h 606722"/>
              <a:gd name="connsiteX81" fmla="*/ 55272 w 607639"/>
              <a:gd name="connsiteY81" fmla="*/ 261992 h 606722"/>
              <a:gd name="connsiteX82" fmla="*/ 41387 w 607639"/>
              <a:gd name="connsiteY82" fmla="*/ 261992 h 606722"/>
              <a:gd name="connsiteX83" fmla="*/ 27592 w 607639"/>
              <a:gd name="connsiteY83" fmla="*/ 248217 h 606722"/>
              <a:gd name="connsiteX84" fmla="*/ 41387 w 607639"/>
              <a:gd name="connsiteY84" fmla="*/ 234442 h 606722"/>
              <a:gd name="connsiteX85" fmla="*/ 69068 w 607639"/>
              <a:gd name="connsiteY85" fmla="*/ 234442 h 606722"/>
              <a:gd name="connsiteX86" fmla="*/ 124251 w 607639"/>
              <a:gd name="connsiteY86" fmla="*/ 234442 h 606722"/>
              <a:gd name="connsiteX87" fmla="*/ 207115 w 607639"/>
              <a:gd name="connsiteY87" fmla="*/ 234442 h 606722"/>
              <a:gd name="connsiteX88" fmla="*/ 262387 w 607639"/>
              <a:gd name="connsiteY88" fmla="*/ 234442 h 606722"/>
              <a:gd name="connsiteX89" fmla="*/ 345252 w 607639"/>
              <a:gd name="connsiteY89" fmla="*/ 234442 h 606722"/>
              <a:gd name="connsiteX90" fmla="*/ 400435 w 607639"/>
              <a:gd name="connsiteY90" fmla="*/ 234442 h 606722"/>
              <a:gd name="connsiteX91" fmla="*/ 483299 w 607639"/>
              <a:gd name="connsiteY91" fmla="*/ 234442 h 606722"/>
              <a:gd name="connsiteX92" fmla="*/ 538571 w 607639"/>
              <a:gd name="connsiteY92" fmla="*/ 234442 h 606722"/>
              <a:gd name="connsiteX93" fmla="*/ 552367 w 607639"/>
              <a:gd name="connsiteY93" fmla="*/ 234442 h 606722"/>
              <a:gd name="connsiteX94" fmla="*/ 552367 w 607639"/>
              <a:gd name="connsiteY94" fmla="*/ 193028 h 606722"/>
              <a:gd name="connsiteX95" fmla="*/ 552367 w 607639"/>
              <a:gd name="connsiteY95" fmla="*/ 175076 h 606722"/>
              <a:gd name="connsiteX96" fmla="*/ 303775 w 607639"/>
              <a:gd name="connsiteY96" fmla="*/ 84072 h 606722"/>
              <a:gd name="connsiteX97" fmla="*/ 55272 w 607639"/>
              <a:gd name="connsiteY97" fmla="*/ 175076 h 606722"/>
              <a:gd name="connsiteX98" fmla="*/ 55272 w 607639"/>
              <a:gd name="connsiteY98" fmla="*/ 179253 h 606722"/>
              <a:gd name="connsiteX99" fmla="*/ 510979 w 607639"/>
              <a:gd name="connsiteY99" fmla="*/ 179253 h 606722"/>
              <a:gd name="connsiteX100" fmla="*/ 524775 w 607639"/>
              <a:gd name="connsiteY100" fmla="*/ 193028 h 606722"/>
              <a:gd name="connsiteX101" fmla="*/ 510979 w 607639"/>
              <a:gd name="connsiteY101" fmla="*/ 206803 h 606722"/>
              <a:gd name="connsiteX102" fmla="*/ 41387 w 607639"/>
              <a:gd name="connsiteY102" fmla="*/ 206803 h 606722"/>
              <a:gd name="connsiteX103" fmla="*/ 27592 w 607639"/>
              <a:gd name="connsiteY103" fmla="*/ 193028 h 606722"/>
              <a:gd name="connsiteX104" fmla="*/ 27592 w 607639"/>
              <a:gd name="connsiteY104" fmla="*/ 165478 h 606722"/>
              <a:gd name="connsiteX105" fmla="*/ 37293 w 607639"/>
              <a:gd name="connsiteY105" fmla="*/ 153036 h 606722"/>
              <a:gd name="connsiteX106" fmla="*/ 136712 w 607639"/>
              <a:gd name="connsiteY106" fmla="*/ 115799 h 606722"/>
              <a:gd name="connsiteX107" fmla="*/ 303775 w 607639"/>
              <a:gd name="connsiteY10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639" h="606722">
                <a:moveTo>
                  <a:pt x="497095" y="261992"/>
                </a:moveTo>
                <a:lnTo>
                  <a:pt x="497095" y="468794"/>
                </a:lnTo>
                <a:lnTo>
                  <a:pt x="524775" y="468794"/>
                </a:lnTo>
                <a:lnTo>
                  <a:pt x="524775" y="261992"/>
                </a:lnTo>
                <a:close/>
                <a:moveTo>
                  <a:pt x="414320" y="261992"/>
                </a:moveTo>
                <a:lnTo>
                  <a:pt x="414320" y="468794"/>
                </a:lnTo>
                <a:lnTo>
                  <a:pt x="469503" y="468794"/>
                </a:lnTo>
                <a:lnTo>
                  <a:pt x="469503" y="261992"/>
                </a:lnTo>
                <a:close/>
                <a:moveTo>
                  <a:pt x="359047" y="261992"/>
                </a:moveTo>
                <a:lnTo>
                  <a:pt x="359047" y="468794"/>
                </a:lnTo>
                <a:lnTo>
                  <a:pt x="386639" y="468794"/>
                </a:lnTo>
                <a:lnTo>
                  <a:pt x="386639" y="261992"/>
                </a:lnTo>
                <a:close/>
                <a:moveTo>
                  <a:pt x="276183" y="261992"/>
                </a:moveTo>
                <a:lnTo>
                  <a:pt x="276183" y="468794"/>
                </a:lnTo>
                <a:lnTo>
                  <a:pt x="331456" y="468794"/>
                </a:lnTo>
                <a:lnTo>
                  <a:pt x="331456" y="261992"/>
                </a:lnTo>
                <a:close/>
                <a:moveTo>
                  <a:pt x="220911" y="261992"/>
                </a:moveTo>
                <a:lnTo>
                  <a:pt x="220911" y="468794"/>
                </a:lnTo>
                <a:lnTo>
                  <a:pt x="248592" y="468794"/>
                </a:lnTo>
                <a:lnTo>
                  <a:pt x="248592" y="261992"/>
                </a:lnTo>
                <a:close/>
                <a:moveTo>
                  <a:pt x="138136" y="261992"/>
                </a:moveTo>
                <a:lnTo>
                  <a:pt x="138136" y="468794"/>
                </a:lnTo>
                <a:lnTo>
                  <a:pt x="193319" y="468794"/>
                </a:lnTo>
                <a:lnTo>
                  <a:pt x="193319" y="261992"/>
                </a:lnTo>
                <a:close/>
                <a:moveTo>
                  <a:pt x="82864" y="261992"/>
                </a:moveTo>
                <a:lnTo>
                  <a:pt x="82864" y="468794"/>
                </a:lnTo>
                <a:lnTo>
                  <a:pt x="110455" y="468794"/>
                </a:lnTo>
                <a:lnTo>
                  <a:pt x="110455" y="261992"/>
                </a:lnTo>
                <a:close/>
                <a:moveTo>
                  <a:pt x="303820" y="110294"/>
                </a:moveTo>
                <a:cubicBezTo>
                  <a:pt x="319078" y="110294"/>
                  <a:pt x="331447" y="122647"/>
                  <a:pt x="331447" y="137885"/>
                </a:cubicBezTo>
                <a:cubicBezTo>
                  <a:pt x="331447" y="153123"/>
                  <a:pt x="319078" y="165476"/>
                  <a:pt x="303820" y="165476"/>
                </a:cubicBezTo>
                <a:cubicBezTo>
                  <a:pt x="288562" y="165476"/>
                  <a:pt x="276193" y="153123"/>
                  <a:pt x="276193" y="137885"/>
                </a:cubicBezTo>
                <a:cubicBezTo>
                  <a:pt x="276193" y="122647"/>
                  <a:pt x="288562" y="110294"/>
                  <a:pt x="303820" y="110294"/>
                </a:cubicBezTo>
                <a:close/>
                <a:moveTo>
                  <a:pt x="303775" y="27550"/>
                </a:moveTo>
                <a:cubicBezTo>
                  <a:pt x="248592" y="27550"/>
                  <a:pt x="198838" y="57944"/>
                  <a:pt x="174005" y="103446"/>
                </a:cubicBezTo>
                <a:lnTo>
                  <a:pt x="299681" y="56522"/>
                </a:lnTo>
                <a:cubicBezTo>
                  <a:pt x="302440" y="55189"/>
                  <a:pt x="305199" y="55189"/>
                  <a:pt x="309293" y="55189"/>
                </a:cubicBezTo>
                <a:lnTo>
                  <a:pt x="434969" y="102024"/>
                </a:lnTo>
                <a:cubicBezTo>
                  <a:pt x="408712" y="57944"/>
                  <a:pt x="359047" y="27550"/>
                  <a:pt x="303775" y="27550"/>
                </a:cubicBezTo>
                <a:close/>
                <a:moveTo>
                  <a:pt x="303775" y="0"/>
                </a:moveTo>
                <a:cubicBezTo>
                  <a:pt x="379786" y="0"/>
                  <a:pt x="446006" y="48257"/>
                  <a:pt x="470927" y="115799"/>
                </a:cubicBezTo>
                <a:lnTo>
                  <a:pt x="570346" y="153036"/>
                </a:lnTo>
                <a:cubicBezTo>
                  <a:pt x="575864" y="154458"/>
                  <a:pt x="579958" y="159968"/>
                  <a:pt x="579958" y="165478"/>
                </a:cubicBezTo>
                <a:lnTo>
                  <a:pt x="579958" y="193028"/>
                </a:lnTo>
                <a:lnTo>
                  <a:pt x="579958" y="248217"/>
                </a:lnTo>
                <a:cubicBezTo>
                  <a:pt x="579958" y="256482"/>
                  <a:pt x="574440" y="261992"/>
                  <a:pt x="566163" y="261992"/>
                </a:cubicBezTo>
                <a:lnTo>
                  <a:pt x="552367" y="261992"/>
                </a:lnTo>
                <a:lnTo>
                  <a:pt x="552367" y="468794"/>
                </a:lnTo>
                <a:lnTo>
                  <a:pt x="566163" y="468794"/>
                </a:lnTo>
                <a:cubicBezTo>
                  <a:pt x="574440" y="468794"/>
                  <a:pt x="579958" y="474304"/>
                  <a:pt x="579958" y="482569"/>
                </a:cubicBezTo>
                <a:cubicBezTo>
                  <a:pt x="579958" y="490834"/>
                  <a:pt x="574440" y="496344"/>
                  <a:pt x="566163" y="496344"/>
                </a:cubicBezTo>
                <a:lnTo>
                  <a:pt x="538571" y="496344"/>
                </a:lnTo>
                <a:lnTo>
                  <a:pt x="483299" y="496344"/>
                </a:lnTo>
                <a:lnTo>
                  <a:pt x="400435" y="496344"/>
                </a:lnTo>
                <a:lnTo>
                  <a:pt x="345252" y="496344"/>
                </a:lnTo>
                <a:lnTo>
                  <a:pt x="262387" y="496344"/>
                </a:lnTo>
                <a:lnTo>
                  <a:pt x="207115" y="496344"/>
                </a:lnTo>
                <a:lnTo>
                  <a:pt x="124251" y="496344"/>
                </a:lnTo>
                <a:lnTo>
                  <a:pt x="69068" y="496344"/>
                </a:lnTo>
                <a:lnTo>
                  <a:pt x="55272" y="496344"/>
                </a:lnTo>
                <a:lnTo>
                  <a:pt x="55272" y="537758"/>
                </a:lnTo>
                <a:cubicBezTo>
                  <a:pt x="55272" y="546023"/>
                  <a:pt x="49754" y="551533"/>
                  <a:pt x="41387" y="551533"/>
                </a:cubicBezTo>
                <a:lnTo>
                  <a:pt x="27592" y="551533"/>
                </a:lnTo>
                <a:lnTo>
                  <a:pt x="27592" y="579083"/>
                </a:lnTo>
                <a:lnTo>
                  <a:pt x="579958" y="579083"/>
                </a:lnTo>
                <a:lnTo>
                  <a:pt x="579958" y="551533"/>
                </a:lnTo>
                <a:lnTo>
                  <a:pt x="96660" y="551533"/>
                </a:lnTo>
                <a:cubicBezTo>
                  <a:pt x="88382" y="551533"/>
                  <a:pt x="82864" y="546023"/>
                  <a:pt x="82864" y="537758"/>
                </a:cubicBezTo>
                <a:cubicBezTo>
                  <a:pt x="82864" y="529493"/>
                  <a:pt x="88382" y="523983"/>
                  <a:pt x="96660" y="523983"/>
                </a:cubicBezTo>
                <a:lnTo>
                  <a:pt x="593843" y="523983"/>
                </a:lnTo>
                <a:cubicBezTo>
                  <a:pt x="602121" y="523983"/>
                  <a:pt x="607639" y="529493"/>
                  <a:pt x="607639" y="537758"/>
                </a:cubicBezTo>
                <a:lnTo>
                  <a:pt x="607639" y="592947"/>
                </a:lnTo>
                <a:cubicBezTo>
                  <a:pt x="607639" y="601212"/>
                  <a:pt x="602121" y="606722"/>
                  <a:pt x="593843" y="606722"/>
                </a:cubicBezTo>
                <a:lnTo>
                  <a:pt x="13796" y="606722"/>
                </a:lnTo>
                <a:cubicBezTo>
                  <a:pt x="5518" y="606722"/>
                  <a:pt x="0" y="601212"/>
                  <a:pt x="0" y="592947"/>
                </a:cubicBezTo>
                <a:lnTo>
                  <a:pt x="0" y="537758"/>
                </a:lnTo>
                <a:cubicBezTo>
                  <a:pt x="0" y="529493"/>
                  <a:pt x="5518" y="523983"/>
                  <a:pt x="13796" y="523983"/>
                </a:cubicBezTo>
                <a:lnTo>
                  <a:pt x="27592" y="523983"/>
                </a:lnTo>
                <a:lnTo>
                  <a:pt x="27592" y="482569"/>
                </a:lnTo>
                <a:cubicBezTo>
                  <a:pt x="27592" y="474304"/>
                  <a:pt x="33110" y="468794"/>
                  <a:pt x="41387" y="468794"/>
                </a:cubicBezTo>
                <a:lnTo>
                  <a:pt x="55272" y="468794"/>
                </a:lnTo>
                <a:lnTo>
                  <a:pt x="55272" y="261992"/>
                </a:lnTo>
                <a:lnTo>
                  <a:pt x="41387" y="261992"/>
                </a:lnTo>
                <a:cubicBezTo>
                  <a:pt x="33110" y="261992"/>
                  <a:pt x="27592" y="256482"/>
                  <a:pt x="27592" y="248217"/>
                </a:cubicBezTo>
                <a:cubicBezTo>
                  <a:pt x="27592" y="239952"/>
                  <a:pt x="33110" y="234442"/>
                  <a:pt x="41387" y="234442"/>
                </a:cubicBezTo>
                <a:lnTo>
                  <a:pt x="69068" y="234442"/>
                </a:lnTo>
                <a:lnTo>
                  <a:pt x="124251" y="234442"/>
                </a:lnTo>
                <a:lnTo>
                  <a:pt x="207115" y="234442"/>
                </a:lnTo>
                <a:lnTo>
                  <a:pt x="262387" y="234442"/>
                </a:lnTo>
                <a:lnTo>
                  <a:pt x="345252" y="234442"/>
                </a:lnTo>
                <a:lnTo>
                  <a:pt x="400435" y="234442"/>
                </a:lnTo>
                <a:lnTo>
                  <a:pt x="483299" y="234442"/>
                </a:lnTo>
                <a:lnTo>
                  <a:pt x="538571" y="234442"/>
                </a:lnTo>
                <a:lnTo>
                  <a:pt x="552367" y="234442"/>
                </a:lnTo>
                <a:lnTo>
                  <a:pt x="552367" y="193028"/>
                </a:lnTo>
                <a:lnTo>
                  <a:pt x="552367" y="175076"/>
                </a:lnTo>
                <a:lnTo>
                  <a:pt x="303775" y="84072"/>
                </a:lnTo>
                <a:lnTo>
                  <a:pt x="55272" y="175076"/>
                </a:lnTo>
                <a:lnTo>
                  <a:pt x="55272" y="179253"/>
                </a:lnTo>
                <a:lnTo>
                  <a:pt x="510979" y="179253"/>
                </a:lnTo>
                <a:cubicBezTo>
                  <a:pt x="519257" y="179253"/>
                  <a:pt x="524775" y="184763"/>
                  <a:pt x="524775" y="193028"/>
                </a:cubicBezTo>
                <a:cubicBezTo>
                  <a:pt x="524775" y="201293"/>
                  <a:pt x="519257" y="206803"/>
                  <a:pt x="510979" y="206803"/>
                </a:cubicBezTo>
                <a:lnTo>
                  <a:pt x="41387" y="206803"/>
                </a:lnTo>
                <a:cubicBezTo>
                  <a:pt x="33110" y="206803"/>
                  <a:pt x="27592" y="201293"/>
                  <a:pt x="27592" y="193028"/>
                </a:cubicBezTo>
                <a:lnTo>
                  <a:pt x="27592" y="165478"/>
                </a:lnTo>
                <a:cubicBezTo>
                  <a:pt x="27592" y="159968"/>
                  <a:pt x="31775" y="154458"/>
                  <a:pt x="37293" y="153036"/>
                </a:cubicBezTo>
                <a:lnTo>
                  <a:pt x="136712" y="115799"/>
                </a:lnTo>
                <a:cubicBezTo>
                  <a:pt x="161545" y="48257"/>
                  <a:pt x="227853" y="0"/>
                  <a:pt x="3037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CB28E37F-0D0C-4F37-BA13-19D3D80CEB65}"/>
              </a:ext>
            </a:extLst>
          </p:cNvPr>
          <p:cNvSpPr txBox="1"/>
          <p:nvPr/>
        </p:nvSpPr>
        <p:spPr>
          <a:xfrm>
            <a:off x="1279117" y="2083258"/>
            <a:ext cx="2214765" cy="1603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许多研究表明，在精神疾病的总患病率方面，城市比乡村、发达国家比发展中国家、高文 明程度的民族比原始民族要高，各社会内部患病率也随着时代的变迁有增高的趋势。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DE8BBB2-83B0-4AB4-8A91-C7D41657600C}"/>
              </a:ext>
            </a:extLst>
          </p:cNvPr>
          <p:cNvSpPr/>
          <p:nvPr/>
        </p:nvSpPr>
        <p:spPr>
          <a:xfrm>
            <a:off x="802346" y="874916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二、文化差异与心理异常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0F7B1235-D7A5-4062-8B5A-575FB8800684}"/>
              </a:ext>
            </a:extLst>
          </p:cNvPr>
          <p:cNvSpPr txBox="1">
            <a:spLocks/>
          </p:cNvSpPr>
          <p:nvPr/>
        </p:nvSpPr>
        <p:spPr>
          <a:xfrm>
            <a:off x="539552" y="30046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pic>
        <p:nvPicPr>
          <p:cNvPr id="93" name="图片 92">
            <a:extLst>
              <a:ext uri="{FF2B5EF4-FFF2-40B4-BE49-F238E27FC236}">
                <a16:creationId xmlns:a16="http://schemas.microsoft.com/office/drawing/2014/main" id="{CFF101AB-64FF-46F1-8649-1439AEF478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188" y="1275604"/>
            <a:ext cx="4205164" cy="2812203"/>
          </a:xfrm>
          <a:prstGeom prst="rect">
            <a:avLst/>
          </a:prstGeom>
        </p:spPr>
      </p:pic>
      <p:sp>
        <p:nvSpPr>
          <p:cNvPr id="95" name="文本框 94">
            <a:extLst>
              <a:ext uri="{FF2B5EF4-FFF2-40B4-BE49-F238E27FC236}">
                <a16:creationId xmlns:a16="http://schemas.microsoft.com/office/drawing/2014/main" id="{238523C9-369D-43C2-B278-05AB3B7E735D}"/>
              </a:ext>
            </a:extLst>
          </p:cNvPr>
          <p:cNvSpPr txBox="1"/>
          <p:nvPr/>
        </p:nvSpPr>
        <p:spPr>
          <a:xfrm>
            <a:off x="1310155" y="1493371"/>
            <a:ext cx="19657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文化差异与</a:t>
            </a:r>
            <a:endParaRPr lang="en-US" altLang="zh-CN" b="1" dirty="0">
              <a:solidFill>
                <a:schemeClr val="bg1"/>
              </a:solidFill>
            </a:endParaRPr>
          </a:p>
          <a:p>
            <a:r>
              <a:rPr lang="zh-CN" altLang="en-US" b="1" dirty="0">
                <a:solidFill>
                  <a:schemeClr val="bg1"/>
                </a:solidFill>
              </a:rPr>
              <a:t>心理异常的分布 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9B3EF026-3F5C-42DF-9824-3CEA273C33F2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94421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等腰三角形 10">
            <a:extLst>
              <a:ext uri="{FF2B5EF4-FFF2-40B4-BE49-F238E27FC236}">
                <a16:creationId xmlns:a16="http://schemas.microsoft.com/office/drawing/2014/main" id="{7E28165C-CC36-4292-82A0-1703DB7FCA87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4AC4AC19-B231-484B-86FE-61ABFA576E11}"/>
              </a:ext>
            </a:extLst>
          </p:cNvPr>
          <p:cNvCxnSpPr>
            <a:cxnSpLocks/>
          </p:cNvCxnSpPr>
          <p:nvPr/>
        </p:nvCxnSpPr>
        <p:spPr>
          <a:xfrm>
            <a:off x="3493882" y="521032"/>
            <a:ext cx="5650118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>
            <a:extLst>
              <a:ext uri="{FF2B5EF4-FFF2-40B4-BE49-F238E27FC236}">
                <a16:creationId xmlns:a16="http://schemas.microsoft.com/office/drawing/2014/main" id="{25267396-766C-4348-8440-F30CB269A4F9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27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06BF685-3B2A-4359-9EC5-5FB1AFBAC364}"/>
              </a:ext>
            </a:extLst>
          </p:cNvPr>
          <p:cNvSpPr/>
          <p:nvPr/>
        </p:nvSpPr>
        <p:spPr>
          <a:xfrm>
            <a:off x="3203848" y="1635646"/>
            <a:ext cx="4752528" cy="2304242"/>
          </a:xfrm>
          <a:prstGeom prst="rect">
            <a:avLst/>
          </a:prstGeom>
          <a:noFill/>
          <a:ln>
            <a:solidFill>
              <a:srgbClr val="F7691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0CE3A4A1-5348-487D-A91D-049ACDDB08E3}"/>
              </a:ext>
            </a:extLst>
          </p:cNvPr>
          <p:cNvSpPr/>
          <p:nvPr/>
        </p:nvSpPr>
        <p:spPr>
          <a:xfrm>
            <a:off x="1302827" y="2211710"/>
            <a:ext cx="2361881" cy="11540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99E14769-E170-4F25-8868-7C0E1F95C99F}"/>
              </a:ext>
            </a:extLst>
          </p:cNvPr>
          <p:cNvSpPr>
            <a:spLocks/>
          </p:cNvSpPr>
          <p:nvPr/>
        </p:nvSpPr>
        <p:spPr bwMode="auto">
          <a:xfrm>
            <a:off x="7713875" y="693089"/>
            <a:ext cx="196575" cy="196275"/>
          </a:xfrm>
          <a:custGeom>
            <a:avLst/>
            <a:gdLst>
              <a:gd name="connsiteX0" fmla="*/ 497095 w 607639"/>
              <a:gd name="connsiteY0" fmla="*/ 261992 h 606722"/>
              <a:gd name="connsiteX1" fmla="*/ 497095 w 607639"/>
              <a:gd name="connsiteY1" fmla="*/ 468794 h 606722"/>
              <a:gd name="connsiteX2" fmla="*/ 524775 w 607639"/>
              <a:gd name="connsiteY2" fmla="*/ 468794 h 606722"/>
              <a:gd name="connsiteX3" fmla="*/ 524775 w 607639"/>
              <a:gd name="connsiteY3" fmla="*/ 261992 h 606722"/>
              <a:gd name="connsiteX4" fmla="*/ 414320 w 607639"/>
              <a:gd name="connsiteY4" fmla="*/ 261992 h 606722"/>
              <a:gd name="connsiteX5" fmla="*/ 414320 w 607639"/>
              <a:gd name="connsiteY5" fmla="*/ 468794 h 606722"/>
              <a:gd name="connsiteX6" fmla="*/ 469503 w 607639"/>
              <a:gd name="connsiteY6" fmla="*/ 468794 h 606722"/>
              <a:gd name="connsiteX7" fmla="*/ 469503 w 607639"/>
              <a:gd name="connsiteY7" fmla="*/ 261992 h 606722"/>
              <a:gd name="connsiteX8" fmla="*/ 359047 w 607639"/>
              <a:gd name="connsiteY8" fmla="*/ 261992 h 606722"/>
              <a:gd name="connsiteX9" fmla="*/ 359047 w 607639"/>
              <a:gd name="connsiteY9" fmla="*/ 468794 h 606722"/>
              <a:gd name="connsiteX10" fmla="*/ 386639 w 607639"/>
              <a:gd name="connsiteY10" fmla="*/ 468794 h 606722"/>
              <a:gd name="connsiteX11" fmla="*/ 386639 w 607639"/>
              <a:gd name="connsiteY11" fmla="*/ 261992 h 606722"/>
              <a:gd name="connsiteX12" fmla="*/ 276183 w 607639"/>
              <a:gd name="connsiteY12" fmla="*/ 261992 h 606722"/>
              <a:gd name="connsiteX13" fmla="*/ 276183 w 607639"/>
              <a:gd name="connsiteY13" fmla="*/ 468794 h 606722"/>
              <a:gd name="connsiteX14" fmla="*/ 331456 w 607639"/>
              <a:gd name="connsiteY14" fmla="*/ 468794 h 606722"/>
              <a:gd name="connsiteX15" fmla="*/ 331456 w 607639"/>
              <a:gd name="connsiteY15" fmla="*/ 261992 h 606722"/>
              <a:gd name="connsiteX16" fmla="*/ 220911 w 607639"/>
              <a:gd name="connsiteY16" fmla="*/ 261992 h 606722"/>
              <a:gd name="connsiteX17" fmla="*/ 220911 w 607639"/>
              <a:gd name="connsiteY17" fmla="*/ 468794 h 606722"/>
              <a:gd name="connsiteX18" fmla="*/ 248592 w 607639"/>
              <a:gd name="connsiteY18" fmla="*/ 468794 h 606722"/>
              <a:gd name="connsiteX19" fmla="*/ 248592 w 607639"/>
              <a:gd name="connsiteY19" fmla="*/ 261992 h 606722"/>
              <a:gd name="connsiteX20" fmla="*/ 138136 w 607639"/>
              <a:gd name="connsiteY20" fmla="*/ 261992 h 606722"/>
              <a:gd name="connsiteX21" fmla="*/ 138136 w 607639"/>
              <a:gd name="connsiteY21" fmla="*/ 468794 h 606722"/>
              <a:gd name="connsiteX22" fmla="*/ 193319 w 607639"/>
              <a:gd name="connsiteY22" fmla="*/ 468794 h 606722"/>
              <a:gd name="connsiteX23" fmla="*/ 193319 w 607639"/>
              <a:gd name="connsiteY23" fmla="*/ 261992 h 606722"/>
              <a:gd name="connsiteX24" fmla="*/ 82864 w 607639"/>
              <a:gd name="connsiteY24" fmla="*/ 261992 h 606722"/>
              <a:gd name="connsiteX25" fmla="*/ 82864 w 607639"/>
              <a:gd name="connsiteY25" fmla="*/ 468794 h 606722"/>
              <a:gd name="connsiteX26" fmla="*/ 110455 w 607639"/>
              <a:gd name="connsiteY26" fmla="*/ 468794 h 606722"/>
              <a:gd name="connsiteX27" fmla="*/ 110455 w 607639"/>
              <a:gd name="connsiteY27" fmla="*/ 261992 h 606722"/>
              <a:gd name="connsiteX28" fmla="*/ 303820 w 607639"/>
              <a:gd name="connsiteY28" fmla="*/ 110294 h 606722"/>
              <a:gd name="connsiteX29" fmla="*/ 331447 w 607639"/>
              <a:gd name="connsiteY29" fmla="*/ 137885 h 606722"/>
              <a:gd name="connsiteX30" fmla="*/ 303820 w 607639"/>
              <a:gd name="connsiteY30" fmla="*/ 165476 h 606722"/>
              <a:gd name="connsiteX31" fmla="*/ 276193 w 607639"/>
              <a:gd name="connsiteY31" fmla="*/ 137885 h 606722"/>
              <a:gd name="connsiteX32" fmla="*/ 303820 w 607639"/>
              <a:gd name="connsiteY32" fmla="*/ 110294 h 606722"/>
              <a:gd name="connsiteX33" fmla="*/ 303775 w 607639"/>
              <a:gd name="connsiteY33" fmla="*/ 27550 h 606722"/>
              <a:gd name="connsiteX34" fmla="*/ 174005 w 607639"/>
              <a:gd name="connsiteY34" fmla="*/ 103446 h 606722"/>
              <a:gd name="connsiteX35" fmla="*/ 299681 w 607639"/>
              <a:gd name="connsiteY35" fmla="*/ 56522 h 606722"/>
              <a:gd name="connsiteX36" fmla="*/ 309293 w 607639"/>
              <a:gd name="connsiteY36" fmla="*/ 55189 h 606722"/>
              <a:gd name="connsiteX37" fmla="*/ 434969 w 607639"/>
              <a:gd name="connsiteY37" fmla="*/ 102024 h 606722"/>
              <a:gd name="connsiteX38" fmla="*/ 303775 w 607639"/>
              <a:gd name="connsiteY38" fmla="*/ 27550 h 606722"/>
              <a:gd name="connsiteX39" fmla="*/ 303775 w 607639"/>
              <a:gd name="connsiteY39" fmla="*/ 0 h 606722"/>
              <a:gd name="connsiteX40" fmla="*/ 470927 w 607639"/>
              <a:gd name="connsiteY40" fmla="*/ 115799 h 606722"/>
              <a:gd name="connsiteX41" fmla="*/ 570346 w 607639"/>
              <a:gd name="connsiteY41" fmla="*/ 153036 h 606722"/>
              <a:gd name="connsiteX42" fmla="*/ 579958 w 607639"/>
              <a:gd name="connsiteY42" fmla="*/ 165478 h 606722"/>
              <a:gd name="connsiteX43" fmla="*/ 579958 w 607639"/>
              <a:gd name="connsiteY43" fmla="*/ 193028 h 606722"/>
              <a:gd name="connsiteX44" fmla="*/ 579958 w 607639"/>
              <a:gd name="connsiteY44" fmla="*/ 248217 h 606722"/>
              <a:gd name="connsiteX45" fmla="*/ 566163 w 607639"/>
              <a:gd name="connsiteY45" fmla="*/ 261992 h 606722"/>
              <a:gd name="connsiteX46" fmla="*/ 552367 w 607639"/>
              <a:gd name="connsiteY46" fmla="*/ 261992 h 606722"/>
              <a:gd name="connsiteX47" fmla="*/ 552367 w 607639"/>
              <a:gd name="connsiteY47" fmla="*/ 468794 h 606722"/>
              <a:gd name="connsiteX48" fmla="*/ 566163 w 607639"/>
              <a:gd name="connsiteY48" fmla="*/ 468794 h 606722"/>
              <a:gd name="connsiteX49" fmla="*/ 579958 w 607639"/>
              <a:gd name="connsiteY49" fmla="*/ 482569 h 606722"/>
              <a:gd name="connsiteX50" fmla="*/ 566163 w 607639"/>
              <a:gd name="connsiteY50" fmla="*/ 496344 h 606722"/>
              <a:gd name="connsiteX51" fmla="*/ 538571 w 607639"/>
              <a:gd name="connsiteY51" fmla="*/ 496344 h 606722"/>
              <a:gd name="connsiteX52" fmla="*/ 483299 w 607639"/>
              <a:gd name="connsiteY52" fmla="*/ 496344 h 606722"/>
              <a:gd name="connsiteX53" fmla="*/ 400435 w 607639"/>
              <a:gd name="connsiteY53" fmla="*/ 496344 h 606722"/>
              <a:gd name="connsiteX54" fmla="*/ 345252 w 607639"/>
              <a:gd name="connsiteY54" fmla="*/ 496344 h 606722"/>
              <a:gd name="connsiteX55" fmla="*/ 262387 w 607639"/>
              <a:gd name="connsiteY55" fmla="*/ 496344 h 606722"/>
              <a:gd name="connsiteX56" fmla="*/ 207115 w 607639"/>
              <a:gd name="connsiteY56" fmla="*/ 496344 h 606722"/>
              <a:gd name="connsiteX57" fmla="*/ 124251 w 607639"/>
              <a:gd name="connsiteY57" fmla="*/ 496344 h 606722"/>
              <a:gd name="connsiteX58" fmla="*/ 69068 w 607639"/>
              <a:gd name="connsiteY58" fmla="*/ 496344 h 606722"/>
              <a:gd name="connsiteX59" fmla="*/ 55272 w 607639"/>
              <a:gd name="connsiteY59" fmla="*/ 496344 h 606722"/>
              <a:gd name="connsiteX60" fmla="*/ 55272 w 607639"/>
              <a:gd name="connsiteY60" fmla="*/ 537758 h 606722"/>
              <a:gd name="connsiteX61" fmla="*/ 41387 w 607639"/>
              <a:gd name="connsiteY61" fmla="*/ 551533 h 606722"/>
              <a:gd name="connsiteX62" fmla="*/ 27592 w 607639"/>
              <a:gd name="connsiteY62" fmla="*/ 551533 h 606722"/>
              <a:gd name="connsiteX63" fmla="*/ 27592 w 607639"/>
              <a:gd name="connsiteY63" fmla="*/ 579083 h 606722"/>
              <a:gd name="connsiteX64" fmla="*/ 579958 w 607639"/>
              <a:gd name="connsiteY64" fmla="*/ 579083 h 606722"/>
              <a:gd name="connsiteX65" fmla="*/ 579958 w 607639"/>
              <a:gd name="connsiteY65" fmla="*/ 551533 h 606722"/>
              <a:gd name="connsiteX66" fmla="*/ 96660 w 607639"/>
              <a:gd name="connsiteY66" fmla="*/ 551533 h 606722"/>
              <a:gd name="connsiteX67" fmla="*/ 82864 w 607639"/>
              <a:gd name="connsiteY67" fmla="*/ 537758 h 606722"/>
              <a:gd name="connsiteX68" fmla="*/ 96660 w 607639"/>
              <a:gd name="connsiteY68" fmla="*/ 523983 h 606722"/>
              <a:gd name="connsiteX69" fmla="*/ 593843 w 607639"/>
              <a:gd name="connsiteY69" fmla="*/ 523983 h 606722"/>
              <a:gd name="connsiteX70" fmla="*/ 607639 w 607639"/>
              <a:gd name="connsiteY70" fmla="*/ 537758 h 606722"/>
              <a:gd name="connsiteX71" fmla="*/ 607639 w 607639"/>
              <a:gd name="connsiteY71" fmla="*/ 592947 h 606722"/>
              <a:gd name="connsiteX72" fmla="*/ 593843 w 607639"/>
              <a:gd name="connsiteY72" fmla="*/ 606722 h 606722"/>
              <a:gd name="connsiteX73" fmla="*/ 13796 w 607639"/>
              <a:gd name="connsiteY73" fmla="*/ 606722 h 606722"/>
              <a:gd name="connsiteX74" fmla="*/ 0 w 607639"/>
              <a:gd name="connsiteY74" fmla="*/ 592947 h 606722"/>
              <a:gd name="connsiteX75" fmla="*/ 0 w 607639"/>
              <a:gd name="connsiteY75" fmla="*/ 537758 h 606722"/>
              <a:gd name="connsiteX76" fmla="*/ 13796 w 607639"/>
              <a:gd name="connsiteY76" fmla="*/ 523983 h 606722"/>
              <a:gd name="connsiteX77" fmla="*/ 27592 w 607639"/>
              <a:gd name="connsiteY77" fmla="*/ 523983 h 606722"/>
              <a:gd name="connsiteX78" fmla="*/ 27592 w 607639"/>
              <a:gd name="connsiteY78" fmla="*/ 482569 h 606722"/>
              <a:gd name="connsiteX79" fmla="*/ 41387 w 607639"/>
              <a:gd name="connsiteY79" fmla="*/ 468794 h 606722"/>
              <a:gd name="connsiteX80" fmla="*/ 55272 w 607639"/>
              <a:gd name="connsiteY80" fmla="*/ 468794 h 606722"/>
              <a:gd name="connsiteX81" fmla="*/ 55272 w 607639"/>
              <a:gd name="connsiteY81" fmla="*/ 261992 h 606722"/>
              <a:gd name="connsiteX82" fmla="*/ 41387 w 607639"/>
              <a:gd name="connsiteY82" fmla="*/ 261992 h 606722"/>
              <a:gd name="connsiteX83" fmla="*/ 27592 w 607639"/>
              <a:gd name="connsiteY83" fmla="*/ 248217 h 606722"/>
              <a:gd name="connsiteX84" fmla="*/ 41387 w 607639"/>
              <a:gd name="connsiteY84" fmla="*/ 234442 h 606722"/>
              <a:gd name="connsiteX85" fmla="*/ 69068 w 607639"/>
              <a:gd name="connsiteY85" fmla="*/ 234442 h 606722"/>
              <a:gd name="connsiteX86" fmla="*/ 124251 w 607639"/>
              <a:gd name="connsiteY86" fmla="*/ 234442 h 606722"/>
              <a:gd name="connsiteX87" fmla="*/ 207115 w 607639"/>
              <a:gd name="connsiteY87" fmla="*/ 234442 h 606722"/>
              <a:gd name="connsiteX88" fmla="*/ 262387 w 607639"/>
              <a:gd name="connsiteY88" fmla="*/ 234442 h 606722"/>
              <a:gd name="connsiteX89" fmla="*/ 345252 w 607639"/>
              <a:gd name="connsiteY89" fmla="*/ 234442 h 606722"/>
              <a:gd name="connsiteX90" fmla="*/ 400435 w 607639"/>
              <a:gd name="connsiteY90" fmla="*/ 234442 h 606722"/>
              <a:gd name="connsiteX91" fmla="*/ 483299 w 607639"/>
              <a:gd name="connsiteY91" fmla="*/ 234442 h 606722"/>
              <a:gd name="connsiteX92" fmla="*/ 538571 w 607639"/>
              <a:gd name="connsiteY92" fmla="*/ 234442 h 606722"/>
              <a:gd name="connsiteX93" fmla="*/ 552367 w 607639"/>
              <a:gd name="connsiteY93" fmla="*/ 234442 h 606722"/>
              <a:gd name="connsiteX94" fmla="*/ 552367 w 607639"/>
              <a:gd name="connsiteY94" fmla="*/ 193028 h 606722"/>
              <a:gd name="connsiteX95" fmla="*/ 552367 w 607639"/>
              <a:gd name="connsiteY95" fmla="*/ 175076 h 606722"/>
              <a:gd name="connsiteX96" fmla="*/ 303775 w 607639"/>
              <a:gd name="connsiteY96" fmla="*/ 84072 h 606722"/>
              <a:gd name="connsiteX97" fmla="*/ 55272 w 607639"/>
              <a:gd name="connsiteY97" fmla="*/ 175076 h 606722"/>
              <a:gd name="connsiteX98" fmla="*/ 55272 w 607639"/>
              <a:gd name="connsiteY98" fmla="*/ 179253 h 606722"/>
              <a:gd name="connsiteX99" fmla="*/ 510979 w 607639"/>
              <a:gd name="connsiteY99" fmla="*/ 179253 h 606722"/>
              <a:gd name="connsiteX100" fmla="*/ 524775 w 607639"/>
              <a:gd name="connsiteY100" fmla="*/ 193028 h 606722"/>
              <a:gd name="connsiteX101" fmla="*/ 510979 w 607639"/>
              <a:gd name="connsiteY101" fmla="*/ 206803 h 606722"/>
              <a:gd name="connsiteX102" fmla="*/ 41387 w 607639"/>
              <a:gd name="connsiteY102" fmla="*/ 206803 h 606722"/>
              <a:gd name="connsiteX103" fmla="*/ 27592 w 607639"/>
              <a:gd name="connsiteY103" fmla="*/ 193028 h 606722"/>
              <a:gd name="connsiteX104" fmla="*/ 27592 w 607639"/>
              <a:gd name="connsiteY104" fmla="*/ 165478 h 606722"/>
              <a:gd name="connsiteX105" fmla="*/ 37293 w 607639"/>
              <a:gd name="connsiteY105" fmla="*/ 153036 h 606722"/>
              <a:gd name="connsiteX106" fmla="*/ 136712 w 607639"/>
              <a:gd name="connsiteY106" fmla="*/ 115799 h 606722"/>
              <a:gd name="connsiteX107" fmla="*/ 303775 w 607639"/>
              <a:gd name="connsiteY10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639" h="606722">
                <a:moveTo>
                  <a:pt x="497095" y="261992"/>
                </a:moveTo>
                <a:lnTo>
                  <a:pt x="497095" y="468794"/>
                </a:lnTo>
                <a:lnTo>
                  <a:pt x="524775" y="468794"/>
                </a:lnTo>
                <a:lnTo>
                  <a:pt x="524775" y="261992"/>
                </a:lnTo>
                <a:close/>
                <a:moveTo>
                  <a:pt x="414320" y="261992"/>
                </a:moveTo>
                <a:lnTo>
                  <a:pt x="414320" y="468794"/>
                </a:lnTo>
                <a:lnTo>
                  <a:pt x="469503" y="468794"/>
                </a:lnTo>
                <a:lnTo>
                  <a:pt x="469503" y="261992"/>
                </a:lnTo>
                <a:close/>
                <a:moveTo>
                  <a:pt x="359047" y="261992"/>
                </a:moveTo>
                <a:lnTo>
                  <a:pt x="359047" y="468794"/>
                </a:lnTo>
                <a:lnTo>
                  <a:pt x="386639" y="468794"/>
                </a:lnTo>
                <a:lnTo>
                  <a:pt x="386639" y="261992"/>
                </a:lnTo>
                <a:close/>
                <a:moveTo>
                  <a:pt x="276183" y="261992"/>
                </a:moveTo>
                <a:lnTo>
                  <a:pt x="276183" y="468794"/>
                </a:lnTo>
                <a:lnTo>
                  <a:pt x="331456" y="468794"/>
                </a:lnTo>
                <a:lnTo>
                  <a:pt x="331456" y="261992"/>
                </a:lnTo>
                <a:close/>
                <a:moveTo>
                  <a:pt x="220911" y="261992"/>
                </a:moveTo>
                <a:lnTo>
                  <a:pt x="220911" y="468794"/>
                </a:lnTo>
                <a:lnTo>
                  <a:pt x="248592" y="468794"/>
                </a:lnTo>
                <a:lnTo>
                  <a:pt x="248592" y="261992"/>
                </a:lnTo>
                <a:close/>
                <a:moveTo>
                  <a:pt x="138136" y="261992"/>
                </a:moveTo>
                <a:lnTo>
                  <a:pt x="138136" y="468794"/>
                </a:lnTo>
                <a:lnTo>
                  <a:pt x="193319" y="468794"/>
                </a:lnTo>
                <a:lnTo>
                  <a:pt x="193319" y="261992"/>
                </a:lnTo>
                <a:close/>
                <a:moveTo>
                  <a:pt x="82864" y="261992"/>
                </a:moveTo>
                <a:lnTo>
                  <a:pt x="82864" y="468794"/>
                </a:lnTo>
                <a:lnTo>
                  <a:pt x="110455" y="468794"/>
                </a:lnTo>
                <a:lnTo>
                  <a:pt x="110455" y="261992"/>
                </a:lnTo>
                <a:close/>
                <a:moveTo>
                  <a:pt x="303820" y="110294"/>
                </a:moveTo>
                <a:cubicBezTo>
                  <a:pt x="319078" y="110294"/>
                  <a:pt x="331447" y="122647"/>
                  <a:pt x="331447" y="137885"/>
                </a:cubicBezTo>
                <a:cubicBezTo>
                  <a:pt x="331447" y="153123"/>
                  <a:pt x="319078" y="165476"/>
                  <a:pt x="303820" y="165476"/>
                </a:cubicBezTo>
                <a:cubicBezTo>
                  <a:pt x="288562" y="165476"/>
                  <a:pt x="276193" y="153123"/>
                  <a:pt x="276193" y="137885"/>
                </a:cubicBezTo>
                <a:cubicBezTo>
                  <a:pt x="276193" y="122647"/>
                  <a:pt x="288562" y="110294"/>
                  <a:pt x="303820" y="110294"/>
                </a:cubicBezTo>
                <a:close/>
                <a:moveTo>
                  <a:pt x="303775" y="27550"/>
                </a:moveTo>
                <a:cubicBezTo>
                  <a:pt x="248592" y="27550"/>
                  <a:pt x="198838" y="57944"/>
                  <a:pt x="174005" y="103446"/>
                </a:cubicBezTo>
                <a:lnTo>
                  <a:pt x="299681" y="56522"/>
                </a:lnTo>
                <a:cubicBezTo>
                  <a:pt x="302440" y="55189"/>
                  <a:pt x="305199" y="55189"/>
                  <a:pt x="309293" y="55189"/>
                </a:cubicBezTo>
                <a:lnTo>
                  <a:pt x="434969" y="102024"/>
                </a:lnTo>
                <a:cubicBezTo>
                  <a:pt x="408712" y="57944"/>
                  <a:pt x="359047" y="27550"/>
                  <a:pt x="303775" y="27550"/>
                </a:cubicBezTo>
                <a:close/>
                <a:moveTo>
                  <a:pt x="303775" y="0"/>
                </a:moveTo>
                <a:cubicBezTo>
                  <a:pt x="379786" y="0"/>
                  <a:pt x="446006" y="48257"/>
                  <a:pt x="470927" y="115799"/>
                </a:cubicBezTo>
                <a:lnTo>
                  <a:pt x="570346" y="153036"/>
                </a:lnTo>
                <a:cubicBezTo>
                  <a:pt x="575864" y="154458"/>
                  <a:pt x="579958" y="159968"/>
                  <a:pt x="579958" y="165478"/>
                </a:cubicBezTo>
                <a:lnTo>
                  <a:pt x="579958" y="193028"/>
                </a:lnTo>
                <a:lnTo>
                  <a:pt x="579958" y="248217"/>
                </a:lnTo>
                <a:cubicBezTo>
                  <a:pt x="579958" y="256482"/>
                  <a:pt x="574440" y="261992"/>
                  <a:pt x="566163" y="261992"/>
                </a:cubicBezTo>
                <a:lnTo>
                  <a:pt x="552367" y="261992"/>
                </a:lnTo>
                <a:lnTo>
                  <a:pt x="552367" y="468794"/>
                </a:lnTo>
                <a:lnTo>
                  <a:pt x="566163" y="468794"/>
                </a:lnTo>
                <a:cubicBezTo>
                  <a:pt x="574440" y="468794"/>
                  <a:pt x="579958" y="474304"/>
                  <a:pt x="579958" y="482569"/>
                </a:cubicBezTo>
                <a:cubicBezTo>
                  <a:pt x="579958" y="490834"/>
                  <a:pt x="574440" y="496344"/>
                  <a:pt x="566163" y="496344"/>
                </a:cubicBezTo>
                <a:lnTo>
                  <a:pt x="538571" y="496344"/>
                </a:lnTo>
                <a:lnTo>
                  <a:pt x="483299" y="496344"/>
                </a:lnTo>
                <a:lnTo>
                  <a:pt x="400435" y="496344"/>
                </a:lnTo>
                <a:lnTo>
                  <a:pt x="345252" y="496344"/>
                </a:lnTo>
                <a:lnTo>
                  <a:pt x="262387" y="496344"/>
                </a:lnTo>
                <a:lnTo>
                  <a:pt x="207115" y="496344"/>
                </a:lnTo>
                <a:lnTo>
                  <a:pt x="124251" y="496344"/>
                </a:lnTo>
                <a:lnTo>
                  <a:pt x="69068" y="496344"/>
                </a:lnTo>
                <a:lnTo>
                  <a:pt x="55272" y="496344"/>
                </a:lnTo>
                <a:lnTo>
                  <a:pt x="55272" y="537758"/>
                </a:lnTo>
                <a:cubicBezTo>
                  <a:pt x="55272" y="546023"/>
                  <a:pt x="49754" y="551533"/>
                  <a:pt x="41387" y="551533"/>
                </a:cubicBezTo>
                <a:lnTo>
                  <a:pt x="27592" y="551533"/>
                </a:lnTo>
                <a:lnTo>
                  <a:pt x="27592" y="579083"/>
                </a:lnTo>
                <a:lnTo>
                  <a:pt x="579958" y="579083"/>
                </a:lnTo>
                <a:lnTo>
                  <a:pt x="579958" y="551533"/>
                </a:lnTo>
                <a:lnTo>
                  <a:pt x="96660" y="551533"/>
                </a:lnTo>
                <a:cubicBezTo>
                  <a:pt x="88382" y="551533"/>
                  <a:pt x="82864" y="546023"/>
                  <a:pt x="82864" y="537758"/>
                </a:cubicBezTo>
                <a:cubicBezTo>
                  <a:pt x="82864" y="529493"/>
                  <a:pt x="88382" y="523983"/>
                  <a:pt x="96660" y="523983"/>
                </a:cubicBezTo>
                <a:lnTo>
                  <a:pt x="593843" y="523983"/>
                </a:lnTo>
                <a:cubicBezTo>
                  <a:pt x="602121" y="523983"/>
                  <a:pt x="607639" y="529493"/>
                  <a:pt x="607639" y="537758"/>
                </a:cubicBezTo>
                <a:lnTo>
                  <a:pt x="607639" y="592947"/>
                </a:lnTo>
                <a:cubicBezTo>
                  <a:pt x="607639" y="601212"/>
                  <a:pt x="602121" y="606722"/>
                  <a:pt x="593843" y="606722"/>
                </a:cubicBezTo>
                <a:lnTo>
                  <a:pt x="13796" y="606722"/>
                </a:lnTo>
                <a:cubicBezTo>
                  <a:pt x="5518" y="606722"/>
                  <a:pt x="0" y="601212"/>
                  <a:pt x="0" y="592947"/>
                </a:cubicBezTo>
                <a:lnTo>
                  <a:pt x="0" y="537758"/>
                </a:lnTo>
                <a:cubicBezTo>
                  <a:pt x="0" y="529493"/>
                  <a:pt x="5518" y="523983"/>
                  <a:pt x="13796" y="523983"/>
                </a:cubicBezTo>
                <a:lnTo>
                  <a:pt x="27592" y="523983"/>
                </a:lnTo>
                <a:lnTo>
                  <a:pt x="27592" y="482569"/>
                </a:lnTo>
                <a:cubicBezTo>
                  <a:pt x="27592" y="474304"/>
                  <a:pt x="33110" y="468794"/>
                  <a:pt x="41387" y="468794"/>
                </a:cubicBezTo>
                <a:lnTo>
                  <a:pt x="55272" y="468794"/>
                </a:lnTo>
                <a:lnTo>
                  <a:pt x="55272" y="261992"/>
                </a:lnTo>
                <a:lnTo>
                  <a:pt x="41387" y="261992"/>
                </a:lnTo>
                <a:cubicBezTo>
                  <a:pt x="33110" y="261992"/>
                  <a:pt x="27592" y="256482"/>
                  <a:pt x="27592" y="248217"/>
                </a:cubicBezTo>
                <a:cubicBezTo>
                  <a:pt x="27592" y="239952"/>
                  <a:pt x="33110" y="234442"/>
                  <a:pt x="41387" y="234442"/>
                </a:cubicBezTo>
                <a:lnTo>
                  <a:pt x="69068" y="234442"/>
                </a:lnTo>
                <a:lnTo>
                  <a:pt x="124251" y="234442"/>
                </a:lnTo>
                <a:lnTo>
                  <a:pt x="207115" y="234442"/>
                </a:lnTo>
                <a:lnTo>
                  <a:pt x="262387" y="234442"/>
                </a:lnTo>
                <a:lnTo>
                  <a:pt x="345252" y="234442"/>
                </a:lnTo>
                <a:lnTo>
                  <a:pt x="400435" y="234442"/>
                </a:lnTo>
                <a:lnTo>
                  <a:pt x="483299" y="234442"/>
                </a:lnTo>
                <a:lnTo>
                  <a:pt x="538571" y="234442"/>
                </a:lnTo>
                <a:lnTo>
                  <a:pt x="552367" y="234442"/>
                </a:lnTo>
                <a:lnTo>
                  <a:pt x="552367" y="193028"/>
                </a:lnTo>
                <a:lnTo>
                  <a:pt x="552367" y="175076"/>
                </a:lnTo>
                <a:lnTo>
                  <a:pt x="303775" y="84072"/>
                </a:lnTo>
                <a:lnTo>
                  <a:pt x="55272" y="175076"/>
                </a:lnTo>
                <a:lnTo>
                  <a:pt x="55272" y="179253"/>
                </a:lnTo>
                <a:lnTo>
                  <a:pt x="510979" y="179253"/>
                </a:lnTo>
                <a:cubicBezTo>
                  <a:pt x="519257" y="179253"/>
                  <a:pt x="524775" y="184763"/>
                  <a:pt x="524775" y="193028"/>
                </a:cubicBezTo>
                <a:cubicBezTo>
                  <a:pt x="524775" y="201293"/>
                  <a:pt x="519257" y="206803"/>
                  <a:pt x="510979" y="206803"/>
                </a:cubicBezTo>
                <a:lnTo>
                  <a:pt x="41387" y="206803"/>
                </a:lnTo>
                <a:cubicBezTo>
                  <a:pt x="33110" y="206803"/>
                  <a:pt x="27592" y="201293"/>
                  <a:pt x="27592" y="193028"/>
                </a:cubicBezTo>
                <a:lnTo>
                  <a:pt x="27592" y="165478"/>
                </a:lnTo>
                <a:cubicBezTo>
                  <a:pt x="27592" y="159968"/>
                  <a:pt x="31775" y="154458"/>
                  <a:pt x="37293" y="153036"/>
                </a:cubicBezTo>
                <a:lnTo>
                  <a:pt x="136712" y="115799"/>
                </a:lnTo>
                <a:cubicBezTo>
                  <a:pt x="161545" y="48257"/>
                  <a:pt x="227853" y="0"/>
                  <a:pt x="3037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CB28E37F-0D0C-4F37-BA13-19D3D80CEB65}"/>
              </a:ext>
            </a:extLst>
          </p:cNvPr>
          <p:cNvSpPr txBox="1"/>
          <p:nvPr/>
        </p:nvSpPr>
        <p:spPr>
          <a:xfrm>
            <a:off x="3875796" y="1822705"/>
            <a:ext cx="3680560" cy="1859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文化不仅制约着心理异常的表现内容，而且还影响心理异常的表现方式。与西方人相 比，中国人的心理疾病，特别是抑郁症，更多地以躯体症状的方式表现出来，而这往往被诊断为神经衰弱。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在中国文化背景下，采用 神经衰弱而非抑郁症等其他精神疾病的名称，更容易被大众接受，患者也可以免受歧视和压力。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DE8BBB2-83B0-4AB4-8A91-C7D41657600C}"/>
              </a:ext>
            </a:extLst>
          </p:cNvPr>
          <p:cNvSpPr/>
          <p:nvPr/>
        </p:nvSpPr>
        <p:spPr>
          <a:xfrm>
            <a:off x="802346" y="913557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二、文化差异与心理异常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0F7B1235-D7A5-4062-8B5A-575FB8800684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238523C9-369D-43C2-B278-05AB3B7E735D}"/>
              </a:ext>
            </a:extLst>
          </p:cNvPr>
          <p:cNvSpPr txBox="1"/>
          <p:nvPr/>
        </p:nvSpPr>
        <p:spPr>
          <a:xfrm>
            <a:off x="1587644" y="2429474"/>
            <a:ext cx="19657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文化差异与心理异常的症状表现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D9D10CC-D99D-48FA-A792-DE3A05A22D1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8722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D054BEE7-B575-4811-AEE5-A3FD2231376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F134A38D-D00B-4E59-9D22-DD436D6362AD}"/>
              </a:ext>
            </a:extLst>
          </p:cNvPr>
          <p:cNvCxnSpPr>
            <a:cxnSpLocks/>
          </p:cNvCxnSpPr>
          <p:nvPr/>
        </p:nvCxnSpPr>
        <p:spPr>
          <a:xfrm>
            <a:off x="3449585" y="521032"/>
            <a:ext cx="56944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等腰三角形 19">
            <a:extLst>
              <a:ext uri="{FF2B5EF4-FFF2-40B4-BE49-F238E27FC236}">
                <a16:creationId xmlns:a16="http://schemas.microsoft.com/office/drawing/2014/main" id="{61F74955-F671-40D6-9B2B-2B0EE4F8EFB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32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06BF685-3B2A-4359-9EC5-5FB1AFBAC364}"/>
              </a:ext>
            </a:extLst>
          </p:cNvPr>
          <p:cNvSpPr/>
          <p:nvPr/>
        </p:nvSpPr>
        <p:spPr>
          <a:xfrm>
            <a:off x="3203848" y="1851673"/>
            <a:ext cx="4752528" cy="1872200"/>
          </a:xfrm>
          <a:prstGeom prst="rect">
            <a:avLst/>
          </a:prstGeom>
          <a:noFill/>
          <a:ln>
            <a:solidFill>
              <a:srgbClr val="F7691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0CE3A4A1-5348-487D-A91D-049ACDDB08E3}"/>
              </a:ext>
            </a:extLst>
          </p:cNvPr>
          <p:cNvSpPr/>
          <p:nvPr/>
        </p:nvSpPr>
        <p:spPr>
          <a:xfrm>
            <a:off x="1302827" y="2211710"/>
            <a:ext cx="2361881" cy="1154010"/>
          </a:xfrm>
          <a:prstGeom prst="rect">
            <a:avLst/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99E14769-E170-4F25-8868-7C0E1F95C99F}"/>
              </a:ext>
            </a:extLst>
          </p:cNvPr>
          <p:cNvSpPr>
            <a:spLocks/>
          </p:cNvSpPr>
          <p:nvPr/>
        </p:nvSpPr>
        <p:spPr bwMode="auto">
          <a:xfrm>
            <a:off x="7713875" y="693089"/>
            <a:ext cx="196575" cy="196275"/>
          </a:xfrm>
          <a:custGeom>
            <a:avLst/>
            <a:gdLst>
              <a:gd name="connsiteX0" fmla="*/ 497095 w 607639"/>
              <a:gd name="connsiteY0" fmla="*/ 261992 h 606722"/>
              <a:gd name="connsiteX1" fmla="*/ 497095 w 607639"/>
              <a:gd name="connsiteY1" fmla="*/ 468794 h 606722"/>
              <a:gd name="connsiteX2" fmla="*/ 524775 w 607639"/>
              <a:gd name="connsiteY2" fmla="*/ 468794 h 606722"/>
              <a:gd name="connsiteX3" fmla="*/ 524775 w 607639"/>
              <a:gd name="connsiteY3" fmla="*/ 261992 h 606722"/>
              <a:gd name="connsiteX4" fmla="*/ 414320 w 607639"/>
              <a:gd name="connsiteY4" fmla="*/ 261992 h 606722"/>
              <a:gd name="connsiteX5" fmla="*/ 414320 w 607639"/>
              <a:gd name="connsiteY5" fmla="*/ 468794 h 606722"/>
              <a:gd name="connsiteX6" fmla="*/ 469503 w 607639"/>
              <a:gd name="connsiteY6" fmla="*/ 468794 h 606722"/>
              <a:gd name="connsiteX7" fmla="*/ 469503 w 607639"/>
              <a:gd name="connsiteY7" fmla="*/ 261992 h 606722"/>
              <a:gd name="connsiteX8" fmla="*/ 359047 w 607639"/>
              <a:gd name="connsiteY8" fmla="*/ 261992 h 606722"/>
              <a:gd name="connsiteX9" fmla="*/ 359047 w 607639"/>
              <a:gd name="connsiteY9" fmla="*/ 468794 h 606722"/>
              <a:gd name="connsiteX10" fmla="*/ 386639 w 607639"/>
              <a:gd name="connsiteY10" fmla="*/ 468794 h 606722"/>
              <a:gd name="connsiteX11" fmla="*/ 386639 w 607639"/>
              <a:gd name="connsiteY11" fmla="*/ 261992 h 606722"/>
              <a:gd name="connsiteX12" fmla="*/ 276183 w 607639"/>
              <a:gd name="connsiteY12" fmla="*/ 261992 h 606722"/>
              <a:gd name="connsiteX13" fmla="*/ 276183 w 607639"/>
              <a:gd name="connsiteY13" fmla="*/ 468794 h 606722"/>
              <a:gd name="connsiteX14" fmla="*/ 331456 w 607639"/>
              <a:gd name="connsiteY14" fmla="*/ 468794 h 606722"/>
              <a:gd name="connsiteX15" fmla="*/ 331456 w 607639"/>
              <a:gd name="connsiteY15" fmla="*/ 261992 h 606722"/>
              <a:gd name="connsiteX16" fmla="*/ 220911 w 607639"/>
              <a:gd name="connsiteY16" fmla="*/ 261992 h 606722"/>
              <a:gd name="connsiteX17" fmla="*/ 220911 w 607639"/>
              <a:gd name="connsiteY17" fmla="*/ 468794 h 606722"/>
              <a:gd name="connsiteX18" fmla="*/ 248592 w 607639"/>
              <a:gd name="connsiteY18" fmla="*/ 468794 h 606722"/>
              <a:gd name="connsiteX19" fmla="*/ 248592 w 607639"/>
              <a:gd name="connsiteY19" fmla="*/ 261992 h 606722"/>
              <a:gd name="connsiteX20" fmla="*/ 138136 w 607639"/>
              <a:gd name="connsiteY20" fmla="*/ 261992 h 606722"/>
              <a:gd name="connsiteX21" fmla="*/ 138136 w 607639"/>
              <a:gd name="connsiteY21" fmla="*/ 468794 h 606722"/>
              <a:gd name="connsiteX22" fmla="*/ 193319 w 607639"/>
              <a:gd name="connsiteY22" fmla="*/ 468794 h 606722"/>
              <a:gd name="connsiteX23" fmla="*/ 193319 w 607639"/>
              <a:gd name="connsiteY23" fmla="*/ 261992 h 606722"/>
              <a:gd name="connsiteX24" fmla="*/ 82864 w 607639"/>
              <a:gd name="connsiteY24" fmla="*/ 261992 h 606722"/>
              <a:gd name="connsiteX25" fmla="*/ 82864 w 607639"/>
              <a:gd name="connsiteY25" fmla="*/ 468794 h 606722"/>
              <a:gd name="connsiteX26" fmla="*/ 110455 w 607639"/>
              <a:gd name="connsiteY26" fmla="*/ 468794 h 606722"/>
              <a:gd name="connsiteX27" fmla="*/ 110455 w 607639"/>
              <a:gd name="connsiteY27" fmla="*/ 261992 h 606722"/>
              <a:gd name="connsiteX28" fmla="*/ 303820 w 607639"/>
              <a:gd name="connsiteY28" fmla="*/ 110294 h 606722"/>
              <a:gd name="connsiteX29" fmla="*/ 331447 w 607639"/>
              <a:gd name="connsiteY29" fmla="*/ 137885 h 606722"/>
              <a:gd name="connsiteX30" fmla="*/ 303820 w 607639"/>
              <a:gd name="connsiteY30" fmla="*/ 165476 h 606722"/>
              <a:gd name="connsiteX31" fmla="*/ 276193 w 607639"/>
              <a:gd name="connsiteY31" fmla="*/ 137885 h 606722"/>
              <a:gd name="connsiteX32" fmla="*/ 303820 w 607639"/>
              <a:gd name="connsiteY32" fmla="*/ 110294 h 606722"/>
              <a:gd name="connsiteX33" fmla="*/ 303775 w 607639"/>
              <a:gd name="connsiteY33" fmla="*/ 27550 h 606722"/>
              <a:gd name="connsiteX34" fmla="*/ 174005 w 607639"/>
              <a:gd name="connsiteY34" fmla="*/ 103446 h 606722"/>
              <a:gd name="connsiteX35" fmla="*/ 299681 w 607639"/>
              <a:gd name="connsiteY35" fmla="*/ 56522 h 606722"/>
              <a:gd name="connsiteX36" fmla="*/ 309293 w 607639"/>
              <a:gd name="connsiteY36" fmla="*/ 55189 h 606722"/>
              <a:gd name="connsiteX37" fmla="*/ 434969 w 607639"/>
              <a:gd name="connsiteY37" fmla="*/ 102024 h 606722"/>
              <a:gd name="connsiteX38" fmla="*/ 303775 w 607639"/>
              <a:gd name="connsiteY38" fmla="*/ 27550 h 606722"/>
              <a:gd name="connsiteX39" fmla="*/ 303775 w 607639"/>
              <a:gd name="connsiteY39" fmla="*/ 0 h 606722"/>
              <a:gd name="connsiteX40" fmla="*/ 470927 w 607639"/>
              <a:gd name="connsiteY40" fmla="*/ 115799 h 606722"/>
              <a:gd name="connsiteX41" fmla="*/ 570346 w 607639"/>
              <a:gd name="connsiteY41" fmla="*/ 153036 h 606722"/>
              <a:gd name="connsiteX42" fmla="*/ 579958 w 607639"/>
              <a:gd name="connsiteY42" fmla="*/ 165478 h 606722"/>
              <a:gd name="connsiteX43" fmla="*/ 579958 w 607639"/>
              <a:gd name="connsiteY43" fmla="*/ 193028 h 606722"/>
              <a:gd name="connsiteX44" fmla="*/ 579958 w 607639"/>
              <a:gd name="connsiteY44" fmla="*/ 248217 h 606722"/>
              <a:gd name="connsiteX45" fmla="*/ 566163 w 607639"/>
              <a:gd name="connsiteY45" fmla="*/ 261992 h 606722"/>
              <a:gd name="connsiteX46" fmla="*/ 552367 w 607639"/>
              <a:gd name="connsiteY46" fmla="*/ 261992 h 606722"/>
              <a:gd name="connsiteX47" fmla="*/ 552367 w 607639"/>
              <a:gd name="connsiteY47" fmla="*/ 468794 h 606722"/>
              <a:gd name="connsiteX48" fmla="*/ 566163 w 607639"/>
              <a:gd name="connsiteY48" fmla="*/ 468794 h 606722"/>
              <a:gd name="connsiteX49" fmla="*/ 579958 w 607639"/>
              <a:gd name="connsiteY49" fmla="*/ 482569 h 606722"/>
              <a:gd name="connsiteX50" fmla="*/ 566163 w 607639"/>
              <a:gd name="connsiteY50" fmla="*/ 496344 h 606722"/>
              <a:gd name="connsiteX51" fmla="*/ 538571 w 607639"/>
              <a:gd name="connsiteY51" fmla="*/ 496344 h 606722"/>
              <a:gd name="connsiteX52" fmla="*/ 483299 w 607639"/>
              <a:gd name="connsiteY52" fmla="*/ 496344 h 606722"/>
              <a:gd name="connsiteX53" fmla="*/ 400435 w 607639"/>
              <a:gd name="connsiteY53" fmla="*/ 496344 h 606722"/>
              <a:gd name="connsiteX54" fmla="*/ 345252 w 607639"/>
              <a:gd name="connsiteY54" fmla="*/ 496344 h 606722"/>
              <a:gd name="connsiteX55" fmla="*/ 262387 w 607639"/>
              <a:gd name="connsiteY55" fmla="*/ 496344 h 606722"/>
              <a:gd name="connsiteX56" fmla="*/ 207115 w 607639"/>
              <a:gd name="connsiteY56" fmla="*/ 496344 h 606722"/>
              <a:gd name="connsiteX57" fmla="*/ 124251 w 607639"/>
              <a:gd name="connsiteY57" fmla="*/ 496344 h 606722"/>
              <a:gd name="connsiteX58" fmla="*/ 69068 w 607639"/>
              <a:gd name="connsiteY58" fmla="*/ 496344 h 606722"/>
              <a:gd name="connsiteX59" fmla="*/ 55272 w 607639"/>
              <a:gd name="connsiteY59" fmla="*/ 496344 h 606722"/>
              <a:gd name="connsiteX60" fmla="*/ 55272 w 607639"/>
              <a:gd name="connsiteY60" fmla="*/ 537758 h 606722"/>
              <a:gd name="connsiteX61" fmla="*/ 41387 w 607639"/>
              <a:gd name="connsiteY61" fmla="*/ 551533 h 606722"/>
              <a:gd name="connsiteX62" fmla="*/ 27592 w 607639"/>
              <a:gd name="connsiteY62" fmla="*/ 551533 h 606722"/>
              <a:gd name="connsiteX63" fmla="*/ 27592 w 607639"/>
              <a:gd name="connsiteY63" fmla="*/ 579083 h 606722"/>
              <a:gd name="connsiteX64" fmla="*/ 579958 w 607639"/>
              <a:gd name="connsiteY64" fmla="*/ 579083 h 606722"/>
              <a:gd name="connsiteX65" fmla="*/ 579958 w 607639"/>
              <a:gd name="connsiteY65" fmla="*/ 551533 h 606722"/>
              <a:gd name="connsiteX66" fmla="*/ 96660 w 607639"/>
              <a:gd name="connsiteY66" fmla="*/ 551533 h 606722"/>
              <a:gd name="connsiteX67" fmla="*/ 82864 w 607639"/>
              <a:gd name="connsiteY67" fmla="*/ 537758 h 606722"/>
              <a:gd name="connsiteX68" fmla="*/ 96660 w 607639"/>
              <a:gd name="connsiteY68" fmla="*/ 523983 h 606722"/>
              <a:gd name="connsiteX69" fmla="*/ 593843 w 607639"/>
              <a:gd name="connsiteY69" fmla="*/ 523983 h 606722"/>
              <a:gd name="connsiteX70" fmla="*/ 607639 w 607639"/>
              <a:gd name="connsiteY70" fmla="*/ 537758 h 606722"/>
              <a:gd name="connsiteX71" fmla="*/ 607639 w 607639"/>
              <a:gd name="connsiteY71" fmla="*/ 592947 h 606722"/>
              <a:gd name="connsiteX72" fmla="*/ 593843 w 607639"/>
              <a:gd name="connsiteY72" fmla="*/ 606722 h 606722"/>
              <a:gd name="connsiteX73" fmla="*/ 13796 w 607639"/>
              <a:gd name="connsiteY73" fmla="*/ 606722 h 606722"/>
              <a:gd name="connsiteX74" fmla="*/ 0 w 607639"/>
              <a:gd name="connsiteY74" fmla="*/ 592947 h 606722"/>
              <a:gd name="connsiteX75" fmla="*/ 0 w 607639"/>
              <a:gd name="connsiteY75" fmla="*/ 537758 h 606722"/>
              <a:gd name="connsiteX76" fmla="*/ 13796 w 607639"/>
              <a:gd name="connsiteY76" fmla="*/ 523983 h 606722"/>
              <a:gd name="connsiteX77" fmla="*/ 27592 w 607639"/>
              <a:gd name="connsiteY77" fmla="*/ 523983 h 606722"/>
              <a:gd name="connsiteX78" fmla="*/ 27592 w 607639"/>
              <a:gd name="connsiteY78" fmla="*/ 482569 h 606722"/>
              <a:gd name="connsiteX79" fmla="*/ 41387 w 607639"/>
              <a:gd name="connsiteY79" fmla="*/ 468794 h 606722"/>
              <a:gd name="connsiteX80" fmla="*/ 55272 w 607639"/>
              <a:gd name="connsiteY80" fmla="*/ 468794 h 606722"/>
              <a:gd name="connsiteX81" fmla="*/ 55272 w 607639"/>
              <a:gd name="connsiteY81" fmla="*/ 261992 h 606722"/>
              <a:gd name="connsiteX82" fmla="*/ 41387 w 607639"/>
              <a:gd name="connsiteY82" fmla="*/ 261992 h 606722"/>
              <a:gd name="connsiteX83" fmla="*/ 27592 w 607639"/>
              <a:gd name="connsiteY83" fmla="*/ 248217 h 606722"/>
              <a:gd name="connsiteX84" fmla="*/ 41387 w 607639"/>
              <a:gd name="connsiteY84" fmla="*/ 234442 h 606722"/>
              <a:gd name="connsiteX85" fmla="*/ 69068 w 607639"/>
              <a:gd name="connsiteY85" fmla="*/ 234442 h 606722"/>
              <a:gd name="connsiteX86" fmla="*/ 124251 w 607639"/>
              <a:gd name="connsiteY86" fmla="*/ 234442 h 606722"/>
              <a:gd name="connsiteX87" fmla="*/ 207115 w 607639"/>
              <a:gd name="connsiteY87" fmla="*/ 234442 h 606722"/>
              <a:gd name="connsiteX88" fmla="*/ 262387 w 607639"/>
              <a:gd name="connsiteY88" fmla="*/ 234442 h 606722"/>
              <a:gd name="connsiteX89" fmla="*/ 345252 w 607639"/>
              <a:gd name="connsiteY89" fmla="*/ 234442 h 606722"/>
              <a:gd name="connsiteX90" fmla="*/ 400435 w 607639"/>
              <a:gd name="connsiteY90" fmla="*/ 234442 h 606722"/>
              <a:gd name="connsiteX91" fmla="*/ 483299 w 607639"/>
              <a:gd name="connsiteY91" fmla="*/ 234442 h 606722"/>
              <a:gd name="connsiteX92" fmla="*/ 538571 w 607639"/>
              <a:gd name="connsiteY92" fmla="*/ 234442 h 606722"/>
              <a:gd name="connsiteX93" fmla="*/ 552367 w 607639"/>
              <a:gd name="connsiteY93" fmla="*/ 234442 h 606722"/>
              <a:gd name="connsiteX94" fmla="*/ 552367 w 607639"/>
              <a:gd name="connsiteY94" fmla="*/ 193028 h 606722"/>
              <a:gd name="connsiteX95" fmla="*/ 552367 w 607639"/>
              <a:gd name="connsiteY95" fmla="*/ 175076 h 606722"/>
              <a:gd name="connsiteX96" fmla="*/ 303775 w 607639"/>
              <a:gd name="connsiteY96" fmla="*/ 84072 h 606722"/>
              <a:gd name="connsiteX97" fmla="*/ 55272 w 607639"/>
              <a:gd name="connsiteY97" fmla="*/ 175076 h 606722"/>
              <a:gd name="connsiteX98" fmla="*/ 55272 w 607639"/>
              <a:gd name="connsiteY98" fmla="*/ 179253 h 606722"/>
              <a:gd name="connsiteX99" fmla="*/ 510979 w 607639"/>
              <a:gd name="connsiteY99" fmla="*/ 179253 h 606722"/>
              <a:gd name="connsiteX100" fmla="*/ 524775 w 607639"/>
              <a:gd name="connsiteY100" fmla="*/ 193028 h 606722"/>
              <a:gd name="connsiteX101" fmla="*/ 510979 w 607639"/>
              <a:gd name="connsiteY101" fmla="*/ 206803 h 606722"/>
              <a:gd name="connsiteX102" fmla="*/ 41387 w 607639"/>
              <a:gd name="connsiteY102" fmla="*/ 206803 h 606722"/>
              <a:gd name="connsiteX103" fmla="*/ 27592 w 607639"/>
              <a:gd name="connsiteY103" fmla="*/ 193028 h 606722"/>
              <a:gd name="connsiteX104" fmla="*/ 27592 w 607639"/>
              <a:gd name="connsiteY104" fmla="*/ 165478 h 606722"/>
              <a:gd name="connsiteX105" fmla="*/ 37293 w 607639"/>
              <a:gd name="connsiteY105" fmla="*/ 153036 h 606722"/>
              <a:gd name="connsiteX106" fmla="*/ 136712 w 607639"/>
              <a:gd name="connsiteY106" fmla="*/ 115799 h 606722"/>
              <a:gd name="connsiteX107" fmla="*/ 303775 w 607639"/>
              <a:gd name="connsiteY10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639" h="606722">
                <a:moveTo>
                  <a:pt x="497095" y="261992"/>
                </a:moveTo>
                <a:lnTo>
                  <a:pt x="497095" y="468794"/>
                </a:lnTo>
                <a:lnTo>
                  <a:pt x="524775" y="468794"/>
                </a:lnTo>
                <a:lnTo>
                  <a:pt x="524775" y="261992"/>
                </a:lnTo>
                <a:close/>
                <a:moveTo>
                  <a:pt x="414320" y="261992"/>
                </a:moveTo>
                <a:lnTo>
                  <a:pt x="414320" y="468794"/>
                </a:lnTo>
                <a:lnTo>
                  <a:pt x="469503" y="468794"/>
                </a:lnTo>
                <a:lnTo>
                  <a:pt x="469503" y="261992"/>
                </a:lnTo>
                <a:close/>
                <a:moveTo>
                  <a:pt x="359047" y="261992"/>
                </a:moveTo>
                <a:lnTo>
                  <a:pt x="359047" y="468794"/>
                </a:lnTo>
                <a:lnTo>
                  <a:pt x="386639" y="468794"/>
                </a:lnTo>
                <a:lnTo>
                  <a:pt x="386639" y="261992"/>
                </a:lnTo>
                <a:close/>
                <a:moveTo>
                  <a:pt x="276183" y="261992"/>
                </a:moveTo>
                <a:lnTo>
                  <a:pt x="276183" y="468794"/>
                </a:lnTo>
                <a:lnTo>
                  <a:pt x="331456" y="468794"/>
                </a:lnTo>
                <a:lnTo>
                  <a:pt x="331456" y="261992"/>
                </a:lnTo>
                <a:close/>
                <a:moveTo>
                  <a:pt x="220911" y="261992"/>
                </a:moveTo>
                <a:lnTo>
                  <a:pt x="220911" y="468794"/>
                </a:lnTo>
                <a:lnTo>
                  <a:pt x="248592" y="468794"/>
                </a:lnTo>
                <a:lnTo>
                  <a:pt x="248592" y="261992"/>
                </a:lnTo>
                <a:close/>
                <a:moveTo>
                  <a:pt x="138136" y="261992"/>
                </a:moveTo>
                <a:lnTo>
                  <a:pt x="138136" y="468794"/>
                </a:lnTo>
                <a:lnTo>
                  <a:pt x="193319" y="468794"/>
                </a:lnTo>
                <a:lnTo>
                  <a:pt x="193319" y="261992"/>
                </a:lnTo>
                <a:close/>
                <a:moveTo>
                  <a:pt x="82864" y="261992"/>
                </a:moveTo>
                <a:lnTo>
                  <a:pt x="82864" y="468794"/>
                </a:lnTo>
                <a:lnTo>
                  <a:pt x="110455" y="468794"/>
                </a:lnTo>
                <a:lnTo>
                  <a:pt x="110455" y="261992"/>
                </a:lnTo>
                <a:close/>
                <a:moveTo>
                  <a:pt x="303820" y="110294"/>
                </a:moveTo>
                <a:cubicBezTo>
                  <a:pt x="319078" y="110294"/>
                  <a:pt x="331447" y="122647"/>
                  <a:pt x="331447" y="137885"/>
                </a:cubicBezTo>
                <a:cubicBezTo>
                  <a:pt x="331447" y="153123"/>
                  <a:pt x="319078" y="165476"/>
                  <a:pt x="303820" y="165476"/>
                </a:cubicBezTo>
                <a:cubicBezTo>
                  <a:pt x="288562" y="165476"/>
                  <a:pt x="276193" y="153123"/>
                  <a:pt x="276193" y="137885"/>
                </a:cubicBezTo>
                <a:cubicBezTo>
                  <a:pt x="276193" y="122647"/>
                  <a:pt x="288562" y="110294"/>
                  <a:pt x="303820" y="110294"/>
                </a:cubicBezTo>
                <a:close/>
                <a:moveTo>
                  <a:pt x="303775" y="27550"/>
                </a:moveTo>
                <a:cubicBezTo>
                  <a:pt x="248592" y="27550"/>
                  <a:pt x="198838" y="57944"/>
                  <a:pt x="174005" y="103446"/>
                </a:cubicBezTo>
                <a:lnTo>
                  <a:pt x="299681" y="56522"/>
                </a:lnTo>
                <a:cubicBezTo>
                  <a:pt x="302440" y="55189"/>
                  <a:pt x="305199" y="55189"/>
                  <a:pt x="309293" y="55189"/>
                </a:cubicBezTo>
                <a:lnTo>
                  <a:pt x="434969" y="102024"/>
                </a:lnTo>
                <a:cubicBezTo>
                  <a:pt x="408712" y="57944"/>
                  <a:pt x="359047" y="27550"/>
                  <a:pt x="303775" y="27550"/>
                </a:cubicBezTo>
                <a:close/>
                <a:moveTo>
                  <a:pt x="303775" y="0"/>
                </a:moveTo>
                <a:cubicBezTo>
                  <a:pt x="379786" y="0"/>
                  <a:pt x="446006" y="48257"/>
                  <a:pt x="470927" y="115799"/>
                </a:cubicBezTo>
                <a:lnTo>
                  <a:pt x="570346" y="153036"/>
                </a:lnTo>
                <a:cubicBezTo>
                  <a:pt x="575864" y="154458"/>
                  <a:pt x="579958" y="159968"/>
                  <a:pt x="579958" y="165478"/>
                </a:cubicBezTo>
                <a:lnTo>
                  <a:pt x="579958" y="193028"/>
                </a:lnTo>
                <a:lnTo>
                  <a:pt x="579958" y="248217"/>
                </a:lnTo>
                <a:cubicBezTo>
                  <a:pt x="579958" y="256482"/>
                  <a:pt x="574440" y="261992"/>
                  <a:pt x="566163" y="261992"/>
                </a:cubicBezTo>
                <a:lnTo>
                  <a:pt x="552367" y="261992"/>
                </a:lnTo>
                <a:lnTo>
                  <a:pt x="552367" y="468794"/>
                </a:lnTo>
                <a:lnTo>
                  <a:pt x="566163" y="468794"/>
                </a:lnTo>
                <a:cubicBezTo>
                  <a:pt x="574440" y="468794"/>
                  <a:pt x="579958" y="474304"/>
                  <a:pt x="579958" y="482569"/>
                </a:cubicBezTo>
                <a:cubicBezTo>
                  <a:pt x="579958" y="490834"/>
                  <a:pt x="574440" y="496344"/>
                  <a:pt x="566163" y="496344"/>
                </a:cubicBezTo>
                <a:lnTo>
                  <a:pt x="538571" y="496344"/>
                </a:lnTo>
                <a:lnTo>
                  <a:pt x="483299" y="496344"/>
                </a:lnTo>
                <a:lnTo>
                  <a:pt x="400435" y="496344"/>
                </a:lnTo>
                <a:lnTo>
                  <a:pt x="345252" y="496344"/>
                </a:lnTo>
                <a:lnTo>
                  <a:pt x="262387" y="496344"/>
                </a:lnTo>
                <a:lnTo>
                  <a:pt x="207115" y="496344"/>
                </a:lnTo>
                <a:lnTo>
                  <a:pt x="124251" y="496344"/>
                </a:lnTo>
                <a:lnTo>
                  <a:pt x="69068" y="496344"/>
                </a:lnTo>
                <a:lnTo>
                  <a:pt x="55272" y="496344"/>
                </a:lnTo>
                <a:lnTo>
                  <a:pt x="55272" y="537758"/>
                </a:lnTo>
                <a:cubicBezTo>
                  <a:pt x="55272" y="546023"/>
                  <a:pt x="49754" y="551533"/>
                  <a:pt x="41387" y="551533"/>
                </a:cubicBezTo>
                <a:lnTo>
                  <a:pt x="27592" y="551533"/>
                </a:lnTo>
                <a:lnTo>
                  <a:pt x="27592" y="579083"/>
                </a:lnTo>
                <a:lnTo>
                  <a:pt x="579958" y="579083"/>
                </a:lnTo>
                <a:lnTo>
                  <a:pt x="579958" y="551533"/>
                </a:lnTo>
                <a:lnTo>
                  <a:pt x="96660" y="551533"/>
                </a:lnTo>
                <a:cubicBezTo>
                  <a:pt x="88382" y="551533"/>
                  <a:pt x="82864" y="546023"/>
                  <a:pt x="82864" y="537758"/>
                </a:cubicBezTo>
                <a:cubicBezTo>
                  <a:pt x="82864" y="529493"/>
                  <a:pt x="88382" y="523983"/>
                  <a:pt x="96660" y="523983"/>
                </a:cubicBezTo>
                <a:lnTo>
                  <a:pt x="593843" y="523983"/>
                </a:lnTo>
                <a:cubicBezTo>
                  <a:pt x="602121" y="523983"/>
                  <a:pt x="607639" y="529493"/>
                  <a:pt x="607639" y="537758"/>
                </a:cubicBezTo>
                <a:lnTo>
                  <a:pt x="607639" y="592947"/>
                </a:lnTo>
                <a:cubicBezTo>
                  <a:pt x="607639" y="601212"/>
                  <a:pt x="602121" y="606722"/>
                  <a:pt x="593843" y="606722"/>
                </a:cubicBezTo>
                <a:lnTo>
                  <a:pt x="13796" y="606722"/>
                </a:lnTo>
                <a:cubicBezTo>
                  <a:pt x="5518" y="606722"/>
                  <a:pt x="0" y="601212"/>
                  <a:pt x="0" y="592947"/>
                </a:cubicBezTo>
                <a:lnTo>
                  <a:pt x="0" y="537758"/>
                </a:lnTo>
                <a:cubicBezTo>
                  <a:pt x="0" y="529493"/>
                  <a:pt x="5518" y="523983"/>
                  <a:pt x="13796" y="523983"/>
                </a:cubicBezTo>
                <a:lnTo>
                  <a:pt x="27592" y="523983"/>
                </a:lnTo>
                <a:lnTo>
                  <a:pt x="27592" y="482569"/>
                </a:lnTo>
                <a:cubicBezTo>
                  <a:pt x="27592" y="474304"/>
                  <a:pt x="33110" y="468794"/>
                  <a:pt x="41387" y="468794"/>
                </a:cubicBezTo>
                <a:lnTo>
                  <a:pt x="55272" y="468794"/>
                </a:lnTo>
                <a:lnTo>
                  <a:pt x="55272" y="261992"/>
                </a:lnTo>
                <a:lnTo>
                  <a:pt x="41387" y="261992"/>
                </a:lnTo>
                <a:cubicBezTo>
                  <a:pt x="33110" y="261992"/>
                  <a:pt x="27592" y="256482"/>
                  <a:pt x="27592" y="248217"/>
                </a:cubicBezTo>
                <a:cubicBezTo>
                  <a:pt x="27592" y="239952"/>
                  <a:pt x="33110" y="234442"/>
                  <a:pt x="41387" y="234442"/>
                </a:cubicBezTo>
                <a:lnTo>
                  <a:pt x="69068" y="234442"/>
                </a:lnTo>
                <a:lnTo>
                  <a:pt x="124251" y="234442"/>
                </a:lnTo>
                <a:lnTo>
                  <a:pt x="207115" y="234442"/>
                </a:lnTo>
                <a:lnTo>
                  <a:pt x="262387" y="234442"/>
                </a:lnTo>
                <a:lnTo>
                  <a:pt x="345252" y="234442"/>
                </a:lnTo>
                <a:lnTo>
                  <a:pt x="400435" y="234442"/>
                </a:lnTo>
                <a:lnTo>
                  <a:pt x="483299" y="234442"/>
                </a:lnTo>
                <a:lnTo>
                  <a:pt x="538571" y="234442"/>
                </a:lnTo>
                <a:lnTo>
                  <a:pt x="552367" y="234442"/>
                </a:lnTo>
                <a:lnTo>
                  <a:pt x="552367" y="193028"/>
                </a:lnTo>
                <a:lnTo>
                  <a:pt x="552367" y="175076"/>
                </a:lnTo>
                <a:lnTo>
                  <a:pt x="303775" y="84072"/>
                </a:lnTo>
                <a:lnTo>
                  <a:pt x="55272" y="175076"/>
                </a:lnTo>
                <a:lnTo>
                  <a:pt x="55272" y="179253"/>
                </a:lnTo>
                <a:lnTo>
                  <a:pt x="510979" y="179253"/>
                </a:lnTo>
                <a:cubicBezTo>
                  <a:pt x="519257" y="179253"/>
                  <a:pt x="524775" y="184763"/>
                  <a:pt x="524775" y="193028"/>
                </a:cubicBezTo>
                <a:cubicBezTo>
                  <a:pt x="524775" y="201293"/>
                  <a:pt x="519257" y="206803"/>
                  <a:pt x="510979" y="206803"/>
                </a:cubicBezTo>
                <a:lnTo>
                  <a:pt x="41387" y="206803"/>
                </a:lnTo>
                <a:cubicBezTo>
                  <a:pt x="33110" y="206803"/>
                  <a:pt x="27592" y="201293"/>
                  <a:pt x="27592" y="193028"/>
                </a:cubicBezTo>
                <a:lnTo>
                  <a:pt x="27592" y="165478"/>
                </a:lnTo>
                <a:cubicBezTo>
                  <a:pt x="27592" y="159968"/>
                  <a:pt x="31775" y="154458"/>
                  <a:pt x="37293" y="153036"/>
                </a:cubicBezTo>
                <a:lnTo>
                  <a:pt x="136712" y="115799"/>
                </a:lnTo>
                <a:cubicBezTo>
                  <a:pt x="161545" y="48257"/>
                  <a:pt x="227853" y="0"/>
                  <a:pt x="3037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CB28E37F-0D0C-4F37-BA13-19D3D80CEB65}"/>
              </a:ext>
            </a:extLst>
          </p:cNvPr>
          <p:cNvSpPr txBox="1"/>
          <p:nvPr/>
        </p:nvSpPr>
        <p:spPr>
          <a:xfrm>
            <a:off x="3838162" y="2128437"/>
            <a:ext cx="3680560" cy="109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无论是在古代的东方还是西方，对于心理异常现象大都从神秘主义或超自然的角度进行解释，最多提到的是鬼神附体。但在具体的解释过程中却存在文化差异。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DE8BBB2-83B0-4AB4-8A91-C7D41657600C}"/>
              </a:ext>
            </a:extLst>
          </p:cNvPr>
          <p:cNvSpPr/>
          <p:nvPr/>
        </p:nvSpPr>
        <p:spPr>
          <a:xfrm>
            <a:off x="802346" y="913557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二、文化差异与心理异常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0F7B1235-D7A5-4062-8B5A-575FB8800684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238523C9-369D-43C2-B278-05AB3B7E735D}"/>
              </a:ext>
            </a:extLst>
          </p:cNvPr>
          <p:cNvSpPr txBox="1"/>
          <p:nvPr/>
        </p:nvSpPr>
        <p:spPr>
          <a:xfrm>
            <a:off x="1587644" y="2429474"/>
            <a:ext cx="19657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文化差异与</a:t>
            </a:r>
            <a:endParaRPr lang="en-US" altLang="zh-CN" b="1" dirty="0">
              <a:solidFill>
                <a:schemeClr val="bg1"/>
              </a:solidFill>
            </a:endParaRPr>
          </a:p>
          <a:p>
            <a:r>
              <a:rPr lang="zh-CN" altLang="en-US" b="1" dirty="0">
                <a:solidFill>
                  <a:schemeClr val="bg1"/>
                </a:solidFill>
              </a:rPr>
              <a:t>心理异常的解释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D9D10CC-D99D-48FA-A792-DE3A05A22D1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8722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D054BEE7-B575-4811-AEE5-A3FD2231376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F134A38D-D00B-4E59-9D22-DD436D6362AD}"/>
              </a:ext>
            </a:extLst>
          </p:cNvPr>
          <p:cNvCxnSpPr>
            <a:cxnSpLocks/>
          </p:cNvCxnSpPr>
          <p:nvPr/>
        </p:nvCxnSpPr>
        <p:spPr>
          <a:xfrm>
            <a:off x="3449585" y="521032"/>
            <a:ext cx="56944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等腰三角形 19">
            <a:extLst>
              <a:ext uri="{FF2B5EF4-FFF2-40B4-BE49-F238E27FC236}">
                <a16:creationId xmlns:a16="http://schemas.microsoft.com/office/drawing/2014/main" id="{61F74955-F671-40D6-9B2B-2B0EE4F8EFB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14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06BF685-3B2A-4359-9EC5-5FB1AFBAC364}"/>
              </a:ext>
            </a:extLst>
          </p:cNvPr>
          <p:cNvSpPr/>
          <p:nvPr/>
        </p:nvSpPr>
        <p:spPr>
          <a:xfrm>
            <a:off x="3203848" y="1635646"/>
            <a:ext cx="4752528" cy="2304242"/>
          </a:xfrm>
          <a:prstGeom prst="rect">
            <a:avLst/>
          </a:prstGeom>
          <a:noFill/>
          <a:ln>
            <a:solidFill>
              <a:srgbClr val="F7691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id="{0CE3A4A1-5348-487D-A91D-049ACDDB08E3}"/>
              </a:ext>
            </a:extLst>
          </p:cNvPr>
          <p:cNvSpPr/>
          <p:nvPr/>
        </p:nvSpPr>
        <p:spPr>
          <a:xfrm>
            <a:off x="1302827" y="2211710"/>
            <a:ext cx="2361881" cy="11540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99E14769-E170-4F25-8868-7C0E1F95C99F}"/>
              </a:ext>
            </a:extLst>
          </p:cNvPr>
          <p:cNvSpPr>
            <a:spLocks/>
          </p:cNvSpPr>
          <p:nvPr/>
        </p:nvSpPr>
        <p:spPr bwMode="auto">
          <a:xfrm>
            <a:off x="7713875" y="693089"/>
            <a:ext cx="196575" cy="196275"/>
          </a:xfrm>
          <a:custGeom>
            <a:avLst/>
            <a:gdLst>
              <a:gd name="connsiteX0" fmla="*/ 497095 w 607639"/>
              <a:gd name="connsiteY0" fmla="*/ 261992 h 606722"/>
              <a:gd name="connsiteX1" fmla="*/ 497095 w 607639"/>
              <a:gd name="connsiteY1" fmla="*/ 468794 h 606722"/>
              <a:gd name="connsiteX2" fmla="*/ 524775 w 607639"/>
              <a:gd name="connsiteY2" fmla="*/ 468794 h 606722"/>
              <a:gd name="connsiteX3" fmla="*/ 524775 w 607639"/>
              <a:gd name="connsiteY3" fmla="*/ 261992 h 606722"/>
              <a:gd name="connsiteX4" fmla="*/ 414320 w 607639"/>
              <a:gd name="connsiteY4" fmla="*/ 261992 h 606722"/>
              <a:gd name="connsiteX5" fmla="*/ 414320 w 607639"/>
              <a:gd name="connsiteY5" fmla="*/ 468794 h 606722"/>
              <a:gd name="connsiteX6" fmla="*/ 469503 w 607639"/>
              <a:gd name="connsiteY6" fmla="*/ 468794 h 606722"/>
              <a:gd name="connsiteX7" fmla="*/ 469503 w 607639"/>
              <a:gd name="connsiteY7" fmla="*/ 261992 h 606722"/>
              <a:gd name="connsiteX8" fmla="*/ 359047 w 607639"/>
              <a:gd name="connsiteY8" fmla="*/ 261992 h 606722"/>
              <a:gd name="connsiteX9" fmla="*/ 359047 w 607639"/>
              <a:gd name="connsiteY9" fmla="*/ 468794 h 606722"/>
              <a:gd name="connsiteX10" fmla="*/ 386639 w 607639"/>
              <a:gd name="connsiteY10" fmla="*/ 468794 h 606722"/>
              <a:gd name="connsiteX11" fmla="*/ 386639 w 607639"/>
              <a:gd name="connsiteY11" fmla="*/ 261992 h 606722"/>
              <a:gd name="connsiteX12" fmla="*/ 276183 w 607639"/>
              <a:gd name="connsiteY12" fmla="*/ 261992 h 606722"/>
              <a:gd name="connsiteX13" fmla="*/ 276183 w 607639"/>
              <a:gd name="connsiteY13" fmla="*/ 468794 h 606722"/>
              <a:gd name="connsiteX14" fmla="*/ 331456 w 607639"/>
              <a:gd name="connsiteY14" fmla="*/ 468794 h 606722"/>
              <a:gd name="connsiteX15" fmla="*/ 331456 w 607639"/>
              <a:gd name="connsiteY15" fmla="*/ 261992 h 606722"/>
              <a:gd name="connsiteX16" fmla="*/ 220911 w 607639"/>
              <a:gd name="connsiteY16" fmla="*/ 261992 h 606722"/>
              <a:gd name="connsiteX17" fmla="*/ 220911 w 607639"/>
              <a:gd name="connsiteY17" fmla="*/ 468794 h 606722"/>
              <a:gd name="connsiteX18" fmla="*/ 248592 w 607639"/>
              <a:gd name="connsiteY18" fmla="*/ 468794 h 606722"/>
              <a:gd name="connsiteX19" fmla="*/ 248592 w 607639"/>
              <a:gd name="connsiteY19" fmla="*/ 261992 h 606722"/>
              <a:gd name="connsiteX20" fmla="*/ 138136 w 607639"/>
              <a:gd name="connsiteY20" fmla="*/ 261992 h 606722"/>
              <a:gd name="connsiteX21" fmla="*/ 138136 w 607639"/>
              <a:gd name="connsiteY21" fmla="*/ 468794 h 606722"/>
              <a:gd name="connsiteX22" fmla="*/ 193319 w 607639"/>
              <a:gd name="connsiteY22" fmla="*/ 468794 h 606722"/>
              <a:gd name="connsiteX23" fmla="*/ 193319 w 607639"/>
              <a:gd name="connsiteY23" fmla="*/ 261992 h 606722"/>
              <a:gd name="connsiteX24" fmla="*/ 82864 w 607639"/>
              <a:gd name="connsiteY24" fmla="*/ 261992 h 606722"/>
              <a:gd name="connsiteX25" fmla="*/ 82864 w 607639"/>
              <a:gd name="connsiteY25" fmla="*/ 468794 h 606722"/>
              <a:gd name="connsiteX26" fmla="*/ 110455 w 607639"/>
              <a:gd name="connsiteY26" fmla="*/ 468794 h 606722"/>
              <a:gd name="connsiteX27" fmla="*/ 110455 w 607639"/>
              <a:gd name="connsiteY27" fmla="*/ 261992 h 606722"/>
              <a:gd name="connsiteX28" fmla="*/ 303820 w 607639"/>
              <a:gd name="connsiteY28" fmla="*/ 110294 h 606722"/>
              <a:gd name="connsiteX29" fmla="*/ 331447 w 607639"/>
              <a:gd name="connsiteY29" fmla="*/ 137885 h 606722"/>
              <a:gd name="connsiteX30" fmla="*/ 303820 w 607639"/>
              <a:gd name="connsiteY30" fmla="*/ 165476 h 606722"/>
              <a:gd name="connsiteX31" fmla="*/ 276193 w 607639"/>
              <a:gd name="connsiteY31" fmla="*/ 137885 h 606722"/>
              <a:gd name="connsiteX32" fmla="*/ 303820 w 607639"/>
              <a:gd name="connsiteY32" fmla="*/ 110294 h 606722"/>
              <a:gd name="connsiteX33" fmla="*/ 303775 w 607639"/>
              <a:gd name="connsiteY33" fmla="*/ 27550 h 606722"/>
              <a:gd name="connsiteX34" fmla="*/ 174005 w 607639"/>
              <a:gd name="connsiteY34" fmla="*/ 103446 h 606722"/>
              <a:gd name="connsiteX35" fmla="*/ 299681 w 607639"/>
              <a:gd name="connsiteY35" fmla="*/ 56522 h 606722"/>
              <a:gd name="connsiteX36" fmla="*/ 309293 w 607639"/>
              <a:gd name="connsiteY36" fmla="*/ 55189 h 606722"/>
              <a:gd name="connsiteX37" fmla="*/ 434969 w 607639"/>
              <a:gd name="connsiteY37" fmla="*/ 102024 h 606722"/>
              <a:gd name="connsiteX38" fmla="*/ 303775 w 607639"/>
              <a:gd name="connsiteY38" fmla="*/ 27550 h 606722"/>
              <a:gd name="connsiteX39" fmla="*/ 303775 w 607639"/>
              <a:gd name="connsiteY39" fmla="*/ 0 h 606722"/>
              <a:gd name="connsiteX40" fmla="*/ 470927 w 607639"/>
              <a:gd name="connsiteY40" fmla="*/ 115799 h 606722"/>
              <a:gd name="connsiteX41" fmla="*/ 570346 w 607639"/>
              <a:gd name="connsiteY41" fmla="*/ 153036 h 606722"/>
              <a:gd name="connsiteX42" fmla="*/ 579958 w 607639"/>
              <a:gd name="connsiteY42" fmla="*/ 165478 h 606722"/>
              <a:gd name="connsiteX43" fmla="*/ 579958 w 607639"/>
              <a:gd name="connsiteY43" fmla="*/ 193028 h 606722"/>
              <a:gd name="connsiteX44" fmla="*/ 579958 w 607639"/>
              <a:gd name="connsiteY44" fmla="*/ 248217 h 606722"/>
              <a:gd name="connsiteX45" fmla="*/ 566163 w 607639"/>
              <a:gd name="connsiteY45" fmla="*/ 261992 h 606722"/>
              <a:gd name="connsiteX46" fmla="*/ 552367 w 607639"/>
              <a:gd name="connsiteY46" fmla="*/ 261992 h 606722"/>
              <a:gd name="connsiteX47" fmla="*/ 552367 w 607639"/>
              <a:gd name="connsiteY47" fmla="*/ 468794 h 606722"/>
              <a:gd name="connsiteX48" fmla="*/ 566163 w 607639"/>
              <a:gd name="connsiteY48" fmla="*/ 468794 h 606722"/>
              <a:gd name="connsiteX49" fmla="*/ 579958 w 607639"/>
              <a:gd name="connsiteY49" fmla="*/ 482569 h 606722"/>
              <a:gd name="connsiteX50" fmla="*/ 566163 w 607639"/>
              <a:gd name="connsiteY50" fmla="*/ 496344 h 606722"/>
              <a:gd name="connsiteX51" fmla="*/ 538571 w 607639"/>
              <a:gd name="connsiteY51" fmla="*/ 496344 h 606722"/>
              <a:gd name="connsiteX52" fmla="*/ 483299 w 607639"/>
              <a:gd name="connsiteY52" fmla="*/ 496344 h 606722"/>
              <a:gd name="connsiteX53" fmla="*/ 400435 w 607639"/>
              <a:gd name="connsiteY53" fmla="*/ 496344 h 606722"/>
              <a:gd name="connsiteX54" fmla="*/ 345252 w 607639"/>
              <a:gd name="connsiteY54" fmla="*/ 496344 h 606722"/>
              <a:gd name="connsiteX55" fmla="*/ 262387 w 607639"/>
              <a:gd name="connsiteY55" fmla="*/ 496344 h 606722"/>
              <a:gd name="connsiteX56" fmla="*/ 207115 w 607639"/>
              <a:gd name="connsiteY56" fmla="*/ 496344 h 606722"/>
              <a:gd name="connsiteX57" fmla="*/ 124251 w 607639"/>
              <a:gd name="connsiteY57" fmla="*/ 496344 h 606722"/>
              <a:gd name="connsiteX58" fmla="*/ 69068 w 607639"/>
              <a:gd name="connsiteY58" fmla="*/ 496344 h 606722"/>
              <a:gd name="connsiteX59" fmla="*/ 55272 w 607639"/>
              <a:gd name="connsiteY59" fmla="*/ 496344 h 606722"/>
              <a:gd name="connsiteX60" fmla="*/ 55272 w 607639"/>
              <a:gd name="connsiteY60" fmla="*/ 537758 h 606722"/>
              <a:gd name="connsiteX61" fmla="*/ 41387 w 607639"/>
              <a:gd name="connsiteY61" fmla="*/ 551533 h 606722"/>
              <a:gd name="connsiteX62" fmla="*/ 27592 w 607639"/>
              <a:gd name="connsiteY62" fmla="*/ 551533 h 606722"/>
              <a:gd name="connsiteX63" fmla="*/ 27592 w 607639"/>
              <a:gd name="connsiteY63" fmla="*/ 579083 h 606722"/>
              <a:gd name="connsiteX64" fmla="*/ 579958 w 607639"/>
              <a:gd name="connsiteY64" fmla="*/ 579083 h 606722"/>
              <a:gd name="connsiteX65" fmla="*/ 579958 w 607639"/>
              <a:gd name="connsiteY65" fmla="*/ 551533 h 606722"/>
              <a:gd name="connsiteX66" fmla="*/ 96660 w 607639"/>
              <a:gd name="connsiteY66" fmla="*/ 551533 h 606722"/>
              <a:gd name="connsiteX67" fmla="*/ 82864 w 607639"/>
              <a:gd name="connsiteY67" fmla="*/ 537758 h 606722"/>
              <a:gd name="connsiteX68" fmla="*/ 96660 w 607639"/>
              <a:gd name="connsiteY68" fmla="*/ 523983 h 606722"/>
              <a:gd name="connsiteX69" fmla="*/ 593843 w 607639"/>
              <a:gd name="connsiteY69" fmla="*/ 523983 h 606722"/>
              <a:gd name="connsiteX70" fmla="*/ 607639 w 607639"/>
              <a:gd name="connsiteY70" fmla="*/ 537758 h 606722"/>
              <a:gd name="connsiteX71" fmla="*/ 607639 w 607639"/>
              <a:gd name="connsiteY71" fmla="*/ 592947 h 606722"/>
              <a:gd name="connsiteX72" fmla="*/ 593843 w 607639"/>
              <a:gd name="connsiteY72" fmla="*/ 606722 h 606722"/>
              <a:gd name="connsiteX73" fmla="*/ 13796 w 607639"/>
              <a:gd name="connsiteY73" fmla="*/ 606722 h 606722"/>
              <a:gd name="connsiteX74" fmla="*/ 0 w 607639"/>
              <a:gd name="connsiteY74" fmla="*/ 592947 h 606722"/>
              <a:gd name="connsiteX75" fmla="*/ 0 w 607639"/>
              <a:gd name="connsiteY75" fmla="*/ 537758 h 606722"/>
              <a:gd name="connsiteX76" fmla="*/ 13796 w 607639"/>
              <a:gd name="connsiteY76" fmla="*/ 523983 h 606722"/>
              <a:gd name="connsiteX77" fmla="*/ 27592 w 607639"/>
              <a:gd name="connsiteY77" fmla="*/ 523983 h 606722"/>
              <a:gd name="connsiteX78" fmla="*/ 27592 w 607639"/>
              <a:gd name="connsiteY78" fmla="*/ 482569 h 606722"/>
              <a:gd name="connsiteX79" fmla="*/ 41387 w 607639"/>
              <a:gd name="connsiteY79" fmla="*/ 468794 h 606722"/>
              <a:gd name="connsiteX80" fmla="*/ 55272 w 607639"/>
              <a:gd name="connsiteY80" fmla="*/ 468794 h 606722"/>
              <a:gd name="connsiteX81" fmla="*/ 55272 w 607639"/>
              <a:gd name="connsiteY81" fmla="*/ 261992 h 606722"/>
              <a:gd name="connsiteX82" fmla="*/ 41387 w 607639"/>
              <a:gd name="connsiteY82" fmla="*/ 261992 h 606722"/>
              <a:gd name="connsiteX83" fmla="*/ 27592 w 607639"/>
              <a:gd name="connsiteY83" fmla="*/ 248217 h 606722"/>
              <a:gd name="connsiteX84" fmla="*/ 41387 w 607639"/>
              <a:gd name="connsiteY84" fmla="*/ 234442 h 606722"/>
              <a:gd name="connsiteX85" fmla="*/ 69068 w 607639"/>
              <a:gd name="connsiteY85" fmla="*/ 234442 h 606722"/>
              <a:gd name="connsiteX86" fmla="*/ 124251 w 607639"/>
              <a:gd name="connsiteY86" fmla="*/ 234442 h 606722"/>
              <a:gd name="connsiteX87" fmla="*/ 207115 w 607639"/>
              <a:gd name="connsiteY87" fmla="*/ 234442 h 606722"/>
              <a:gd name="connsiteX88" fmla="*/ 262387 w 607639"/>
              <a:gd name="connsiteY88" fmla="*/ 234442 h 606722"/>
              <a:gd name="connsiteX89" fmla="*/ 345252 w 607639"/>
              <a:gd name="connsiteY89" fmla="*/ 234442 h 606722"/>
              <a:gd name="connsiteX90" fmla="*/ 400435 w 607639"/>
              <a:gd name="connsiteY90" fmla="*/ 234442 h 606722"/>
              <a:gd name="connsiteX91" fmla="*/ 483299 w 607639"/>
              <a:gd name="connsiteY91" fmla="*/ 234442 h 606722"/>
              <a:gd name="connsiteX92" fmla="*/ 538571 w 607639"/>
              <a:gd name="connsiteY92" fmla="*/ 234442 h 606722"/>
              <a:gd name="connsiteX93" fmla="*/ 552367 w 607639"/>
              <a:gd name="connsiteY93" fmla="*/ 234442 h 606722"/>
              <a:gd name="connsiteX94" fmla="*/ 552367 w 607639"/>
              <a:gd name="connsiteY94" fmla="*/ 193028 h 606722"/>
              <a:gd name="connsiteX95" fmla="*/ 552367 w 607639"/>
              <a:gd name="connsiteY95" fmla="*/ 175076 h 606722"/>
              <a:gd name="connsiteX96" fmla="*/ 303775 w 607639"/>
              <a:gd name="connsiteY96" fmla="*/ 84072 h 606722"/>
              <a:gd name="connsiteX97" fmla="*/ 55272 w 607639"/>
              <a:gd name="connsiteY97" fmla="*/ 175076 h 606722"/>
              <a:gd name="connsiteX98" fmla="*/ 55272 w 607639"/>
              <a:gd name="connsiteY98" fmla="*/ 179253 h 606722"/>
              <a:gd name="connsiteX99" fmla="*/ 510979 w 607639"/>
              <a:gd name="connsiteY99" fmla="*/ 179253 h 606722"/>
              <a:gd name="connsiteX100" fmla="*/ 524775 w 607639"/>
              <a:gd name="connsiteY100" fmla="*/ 193028 h 606722"/>
              <a:gd name="connsiteX101" fmla="*/ 510979 w 607639"/>
              <a:gd name="connsiteY101" fmla="*/ 206803 h 606722"/>
              <a:gd name="connsiteX102" fmla="*/ 41387 w 607639"/>
              <a:gd name="connsiteY102" fmla="*/ 206803 h 606722"/>
              <a:gd name="connsiteX103" fmla="*/ 27592 w 607639"/>
              <a:gd name="connsiteY103" fmla="*/ 193028 h 606722"/>
              <a:gd name="connsiteX104" fmla="*/ 27592 w 607639"/>
              <a:gd name="connsiteY104" fmla="*/ 165478 h 606722"/>
              <a:gd name="connsiteX105" fmla="*/ 37293 w 607639"/>
              <a:gd name="connsiteY105" fmla="*/ 153036 h 606722"/>
              <a:gd name="connsiteX106" fmla="*/ 136712 w 607639"/>
              <a:gd name="connsiteY106" fmla="*/ 115799 h 606722"/>
              <a:gd name="connsiteX107" fmla="*/ 303775 w 607639"/>
              <a:gd name="connsiteY10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639" h="606722">
                <a:moveTo>
                  <a:pt x="497095" y="261992"/>
                </a:moveTo>
                <a:lnTo>
                  <a:pt x="497095" y="468794"/>
                </a:lnTo>
                <a:lnTo>
                  <a:pt x="524775" y="468794"/>
                </a:lnTo>
                <a:lnTo>
                  <a:pt x="524775" y="261992"/>
                </a:lnTo>
                <a:close/>
                <a:moveTo>
                  <a:pt x="414320" y="261992"/>
                </a:moveTo>
                <a:lnTo>
                  <a:pt x="414320" y="468794"/>
                </a:lnTo>
                <a:lnTo>
                  <a:pt x="469503" y="468794"/>
                </a:lnTo>
                <a:lnTo>
                  <a:pt x="469503" y="261992"/>
                </a:lnTo>
                <a:close/>
                <a:moveTo>
                  <a:pt x="359047" y="261992"/>
                </a:moveTo>
                <a:lnTo>
                  <a:pt x="359047" y="468794"/>
                </a:lnTo>
                <a:lnTo>
                  <a:pt x="386639" y="468794"/>
                </a:lnTo>
                <a:lnTo>
                  <a:pt x="386639" y="261992"/>
                </a:lnTo>
                <a:close/>
                <a:moveTo>
                  <a:pt x="276183" y="261992"/>
                </a:moveTo>
                <a:lnTo>
                  <a:pt x="276183" y="468794"/>
                </a:lnTo>
                <a:lnTo>
                  <a:pt x="331456" y="468794"/>
                </a:lnTo>
                <a:lnTo>
                  <a:pt x="331456" y="261992"/>
                </a:lnTo>
                <a:close/>
                <a:moveTo>
                  <a:pt x="220911" y="261992"/>
                </a:moveTo>
                <a:lnTo>
                  <a:pt x="220911" y="468794"/>
                </a:lnTo>
                <a:lnTo>
                  <a:pt x="248592" y="468794"/>
                </a:lnTo>
                <a:lnTo>
                  <a:pt x="248592" y="261992"/>
                </a:lnTo>
                <a:close/>
                <a:moveTo>
                  <a:pt x="138136" y="261992"/>
                </a:moveTo>
                <a:lnTo>
                  <a:pt x="138136" y="468794"/>
                </a:lnTo>
                <a:lnTo>
                  <a:pt x="193319" y="468794"/>
                </a:lnTo>
                <a:lnTo>
                  <a:pt x="193319" y="261992"/>
                </a:lnTo>
                <a:close/>
                <a:moveTo>
                  <a:pt x="82864" y="261992"/>
                </a:moveTo>
                <a:lnTo>
                  <a:pt x="82864" y="468794"/>
                </a:lnTo>
                <a:lnTo>
                  <a:pt x="110455" y="468794"/>
                </a:lnTo>
                <a:lnTo>
                  <a:pt x="110455" y="261992"/>
                </a:lnTo>
                <a:close/>
                <a:moveTo>
                  <a:pt x="303820" y="110294"/>
                </a:moveTo>
                <a:cubicBezTo>
                  <a:pt x="319078" y="110294"/>
                  <a:pt x="331447" y="122647"/>
                  <a:pt x="331447" y="137885"/>
                </a:cubicBezTo>
                <a:cubicBezTo>
                  <a:pt x="331447" y="153123"/>
                  <a:pt x="319078" y="165476"/>
                  <a:pt x="303820" y="165476"/>
                </a:cubicBezTo>
                <a:cubicBezTo>
                  <a:pt x="288562" y="165476"/>
                  <a:pt x="276193" y="153123"/>
                  <a:pt x="276193" y="137885"/>
                </a:cubicBezTo>
                <a:cubicBezTo>
                  <a:pt x="276193" y="122647"/>
                  <a:pt x="288562" y="110294"/>
                  <a:pt x="303820" y="110294"/>
                </a:cubicBezTo>
                <a:close/>
                <a:moveTo>
                  <a:pt x="303775" y="27550"/>
                </a:moveTo>
                <a:cubicBezTo>
                  <a:pt x="248592" y="27550"/>
                  <a:pt x="198838" y="57944"/>
                  <a:pt x="174005" y="103446"/>
                </a:cubicBezTo>
                <a:lnTo>
                  <a:pt x="299681" y="56522"/>
                </a:lnTo>
                <a:cubicBezTo>
                  <a:pt x="302440" y="55189"/>
                  <a:pt x="305199" y="55189"/>
                  <a:pt x="309293" y="55189"/>
                </a:cubicBezTo>
                <a:lnTo>
                  <a:pt x="434969" y="102024"/>
                </a:lnTo>
                <a:cubicBezTo>
                  <a:pt x="408712" y="57944"/>
                  <a:pt x="359047" y="27550"/>
                  <a:pt x="303775" y="27550"/>
                </a:cubicBezTo>
                <a:close/>
                <a:moveTo>
                  <a:pt x="303775" y="0"/>
                </a:moveTo>
                <a:cubicBezTo>
                  <a:pt x="379786" y="0"/>
                  <a:pt x="446006" y="48257"/>
                  <a:pt x="470927" y="115799"/>
                </a:cubicBezTo>
                <a:lnTo>
                  <a:pt x="570346" y="153036"/>
                </a:lnTo>
                <a:cubicBezTo>
                  <a:pt x="575864" y="154458"/>
                  <a:pt x="579958" y="159968"/>
                  <a:pt x="579958" y="165478"/>
                </a:cubicBezTo>
                <a:lnTo>
                  <a:pt x="579958" y="193028"/>
                </a:lnTo>
                <a:lnTo>
                  <a:pt x="579958" y="248217"/>
                </a:lnTo>
                <a:cubicBezTo>
                  <a:pt x="579958" y="256482"/>
                  <a:pt x="574440" y="261992"/>
                  <a:pt x="566163" y="261992"/>
                </a:cubicBezTo>
                <a:lnTo>
                  <a:pt x="552367" y="261992"/>
                </a:lnTo>
                <a:lnTo>
                  <a:pt x="552367" y="468794"/>
                </a:lnTo>
                <a:lnTo>
                  <a:pt x="566163" y="468794"/>
                </a:lnTo>
                <a:cubicBezTo>
                  <a:pt x="574440" y="468794"/>
                  <a:pt x="579958" y="474304"/>
                  <a:pt x="579958" y="482569"/>
                </a:cubicBezTo>
                <a:cubicBezTo>
                  <a:pt x="579958" y="490834"/>
                  <a:pt x="574440" y="496344"/>
                  <a:pt x="566163" y="496344"/>
                </a:cubicBezTo>
                <a:lnTo>
                  <a:pt x="538571" y="496344"/>
                </a:lnTo>
                <a:lnTo>
                  <a:pt x="483299" y="496344"/>
                </a:lnTo>
                <a:lnTo>
                  <a:pt x="400435" y="496344"/>
                </a:lnTo>
                <a:lnTo>
                  <a:pt x="345252" y="496344"/>
                </a:lnTo>
                <a:lnTo>
                  <a:pt x="262387" y="496344"/>
                </a:lnTo>
                <a:lnTo>
                  <a:pt x="207115" y="496344"/>
                </a:lnTo>
                <a:lnTo>
                  <a:pt x="124251" y="496344"/>
                </a:lnTo>
                <a:lnTo>
                  <a:pt x="69068" y="496344"/>
                </a:lnTo>
                <a:lnTo>
                  <a:pt x="55272" y="496344"/>
                </a:lnTo>
                <a:lnTo>
                  <a:pt x="55272" y="537758"/>
                </a:lnTo>
                <a:cubicBezTo>
                  <a:pt x="55272" y="546023"/>
                  <a:pt x="49754" y="551533"/>
                  <a:pt x="41387" y="551533"/>
                </a:cubicBezTo>
                <a:lnTo>
                  <a:pt x="27592" y="551533"/>
                </a:lnTo>
                <a:lnTo>
                  <a:pt x="27592" y="579083"/>
                </a:lnTo>
                <a:lnTo>
                  <a:pt x="579958" y="579083"/>
                </a:lnTo>
                <a:lnTo>
                  <a:pt x="579958" y="551533"/>
                </a:lnTo>
                <a:lnTo>
                  <a:pt x="96660" y="551533"/>
                </a:lnTo>
                <a:cubicBezTo>
                  <a:pt x="88382" y="551533"/>
                  <a:pt x="82864" y="546023"/>
                  <a:pt x="82864" y="537758"/>
                </a:cubicBezTo>
                <a:cubicBezTo>
                  <a:pt x="82864" y="529493"/>
                  <a:pt x="88382" y="523983"/>
                  <a:pt x="96660" y="523983"/>
                </a:cubicBezTo>
                <a:lnTo>
                  <a:pt x="593843" y="523983"/>
                </a:lnTo>
                <a:cubicBezTo>
                  <a:pt x="602121" y="523983"/>
                  <a:pt x="607639" y="529493"/>
                  <a:pt x="607639" y="537758"/>
                </a:cubicBezTo>
                <a:lnTo>
                  <a:pt x="607639" y="592947"/>
                </a:lnTo>
                <a:cubicBezTo>
                  <a:pt x="607639" y="601212"/>
                  <a:pt x="602121" y="606722"/>
                  <a:pt x="593843" y="606722"/>
                </a:cubicBezTo>
                <a:lnTo>
                  <a:pt x="13796" y="606722"/>
                </a:lnTo>
                <a:cubicBezTo>
                  <a:pt x="5518" y="606722"/>
                  <a:pt x="0" y="601212"/>
                  <a:pt x="0" y="592947"/>
                </a:cubicBezTo>
                <a:lnTo>
                  <a:pt x="0" y="537758"/>
                </a:lnTo>
                <a:cubicBezTo>
                  <a:pt x="0" y="529493"/>
                  <a:pt x="5518" y="523983"/>
                  <a:pt x="13796" y="523983"/>
                </a:cubicBezTo>
                <a:lnTo>
                  <a:pt x="27592" y="523983"/>
                </a:lnTo>
                <a:lnTo>
                  <a:pt x="27592" y="482569"/>
                </a:lnTo>
                <a:cubicBezTo>
                  <a:pt x="27592" y="474304"/>
                  <a:pt x="33110" y="468794"/>
                  <a:pt x="41387" y="468794"/>
                </a:cubicBezTo>
                <a:lnTo>
                  <a:pt x="55272" y="468794"/>
                </a:lnTo>
                <a:lnTo>
                  <a:pt x="55272" y="261992"/>
                </a:lnTo>
                <a:lnTo>
                  <a:pt x="41387" y="261992"/>
                </a:lnTo>
                <a:cubicBezTo>
                  <a:pt x="33110" y="261992"/>
                  <a:pt x="27592" y="256482"/>
                  <a:pt x="27592" y="248217"/>
                </a:cubicBezTo>
                <a:cubicBezTo>
                  <a:pt x="27592" y="239952"/>
                  <a:pt x="33110" y="234442"/>
                  <a:pt x="41387" y="234442"/>
                </a:cubicBezTo>
                <a:lnTo>
                  <a:pt x="69068" y="234442"/>
                </a:lnTo>
                <a:lnTo>
                  <a:pt x="124251" y="234442"/>
                </a:lnTo>
                <a:lnTo>
                  <a:pt x="207115" y="234442"/>
                </a:lnTo>
                <a:lnTo>
                  <a:pt x="262387" y="234442"/>
                </a:lnTo>
                <a:lnTo>
                  <a:pt x="345252" y="234442"/>
                </a:lnTo>
                <a:lnTo>
                  <a:pt x="400435" y="234442"/>
                </a:lnTo>
                <a:lnTo>
                  <a:pt x="483299" y="234442"/>
                </a:lnTo>
                <a:lnTo>
                  <a:pt x="538571" y="234442"/>
                </a:lnTo>
                <a:lnTo>
                  <a:pt x="552367" y="234442"/>
                </a:lnTo>
                <a:lnTo>
                  <a:pt x="552367" y="193028"/>
                </a:lnTo>
                <a:lnTo>
                  <a:pt x="552367" y="175076"/>
                </a:lnTo>
                <a:lnTo>
                  <a:pt x="303775" y="84072"/>
                </a:lnTo>
                <a:lnTo>
                  <a:pt x="55272" y="175076"/>
                </a:lnTo>
                <a:lnTo>
                  <a:pt x="55272" y="179253"/>
                </a:lnTo>
                <a:lnTo>
                  <a:pt x="510979" y="179253"/>
                </a:lnTo>
                <a:cubicBezTo>
                  <a:pt x="519257" y="179253"/>
                  <a:pt x="524775" y="184763"/>
                  <a:pt x="524775" y="193028"/>
                </a:cubicBezTo>
                <a:cubicBezTo>
                  <a:pt x="524775" y="201293"/>
                  <a:pt x="519257" y="206803"/>
                  <a:pt x="510979" y="206803"/>
                </a:cubicBezTo>
                <a:lnTo>
                  <a:pt x="41387" y="206803"/>
                </a:lnTo>
                <a:cubicBezTo>
                  <a:pt x="33110" y="206803"/>
                  <a:pt x="27592" y="201293"/>
                  <a:pt x="27592" y="193028"/>
                </a:cubicBezTo>
                <a:lnTo>
                  <a:pt x="27592" y="165478"/>
                </a:lnTo>
                <a:cubicBezTo>
                  <a:pt x="27592" y="159968"/>
                  <a:pt x="31775" y="154458"/>
                  <a:pt x="37293" y="153036"/>
                </a:cubicBezTo>
                <a:lnTo>
                  <a:pt x="136712" y="115799"/>
                </a:lnTo>
                <a:cubicBezTo>
                  <a:pt x="161545" y="48257"/>
                  <a:pt x="227853" y="0"/>
                  <a:pt x="3037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CB28E37F-0D0C-4F37-BA13-19D3D80CEB65}"/>
              </a:ext>
            </a:extLst>
          </p:cNvPr>
          <p:cNvSpPr txBox="1"/>
          <p:nvPr/>
        </p:nvSpPr>
        <p:spPr>
          <a:xfrm>
            <a:off x="3875796" y="1822705"/>
            <a:ext cx="3680560" cy="1859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不同文化背景的人们，对心理异常有不同的理解和看法。文化差异也影响了个体对待自身心理问题的方式，如包括中国在内的东方文化国家，由 于传统伦理文化的标签作用，对心理疾病有普遍的、突出的羞耻感，因而往往把心理问题躯体化或否认自己存在心理疾病；而在西方国家，人们一般能坦然面对心理 问题，并积极寻求专业人士的帮助或治疗。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:a16="http://schemas.microsoft.com/office/drawing/2014/main" id="{4DE8BBB2-83B0-4AB4-8A91-C7D41657600C}"/>
              </a:ext>
            </a:extLst>
          </p:cNvPr>
          <p:cNvSpPr/>
          <p:nvPr/>
        </p:nvSpPr>
        <p:spPr>
          <a:xfrm>
            <a:off x="802346" y="913557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二、文化差异与心理异常</a:t>
            </a:r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0F7B1235-D7A5-4062-8B5A-575FB8800684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第二节 文化差异与心理健康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238523C9-369D-43C2-B278-05AB3B7E735D}"/>
              </a:ext>
            </a:extLst>
          </p:cNvPr>
          <p:cNvSpPr txBox="1"/>
          <p:nvPr/>
        </p:nvSpPr>
        <p:spPr>
          <a:xfrm>
            <a:off x="1587644" y="2429474"/>
            <a:ext cx="20770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文化差异与心理</a:t>
            </a:r>
            <a:endParaRPr lang="en-US" altLang="zh-CN" b="1" dirty="0">
              <a:solidFill>
                <a:schemeClr val="bg1"/>
              </a:solidFill>
            </a:endParaRPr>
          </a:p>
          <a:p>
            <a:r>
              <a:rPr lang="zh-CN" altLang="en-US" b="1" dirty="0">
                <a:solidFill>
                  <a:schemeClr val="bg1"/>
                </a:solidFill>
              </a:rPr>
              <a:t>异常的对待及治疗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6D9D10CC-D99D-48FA-A792-DE3A05A22D10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8722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D054BEE7-B575-4811-AEE5-A3FD2231376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F134A38D-D00B-4E59-9D22-DD436D6362AD}"/>
              </a:ext>
            </a:extLst>
          </p:cNvPr>
          <p:cNvCxnSpPr>
            <a:cxnSpLocks/>
          </p:cNvCxnSpPr>
          <p:nvPr/>
        </p:nvCxnSpPr>
        <p:spPr>
          <a:xfrm>
            <a:off x="3449585" y="521032"/>
            <a:ext cx="56944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等腰三角形 19">
            <a:extLst>
              <a:ext uri="{FF2B5EF4-FFF2-40B4-BE49-F238E27FC236}">
                <a16:creationId xmlns:a16="http://schemas.microsoft.com/office/drawing/2014/main" id="{61F74955-F671-40D6-9B2B-2B0EE4F8EFB8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86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526BB66-B530-4D55-9461-26F3B704B7D1}"/>
              </a:ext>
            </a:extLst>
          </p:cNvPr>
          <p:cNvSpPr/>
          <p:nvPr/>
        </p:nvSpPr>
        <p:spPr>
          <a:xfrm>
            <a:off x="125963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一、影响大学生心理健康的文化因素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267009-D135-4375-886F-F1448EAFE2A3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439248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大学生的文化特点与心理健康教育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CDEE878F-BBBA-4879-B2C9-8A545CFDFEC3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8083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>
            <a:extLst>
              <a:ext uri="{FF2B5EF4-FFF2-40B4-BE49-F238E27FC236}">
                <a16:creationId xmlns:a16="http://schemas.microsoft.com/office/drawing/2014/main" id="{E883063D-D8ED-472A-B3D8-B8F37D6B5B9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AA5F7C43-9DFF-4C3A-88A6-120A5E9FBC7C}"/>
              </a:ext>
            </a:extLst>
          </p:cNvPr>
          <p:cNvCxnSpPr>
            <a:cxnSpLocks/>
          </p:cNvCxnSpPr>
          <p:nvPr/>
        </p:nvCxnSpPr>
        <p:spPr>
          <a:xfrm>
            <a:off x="4826785" y="521032"/>
            <a:ext cx="43172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等腰三角形 31">
            <a:extLst>
              <a:ext uri="{FF2B5EF4-FFF2-40B4-BE49-F238E27FC236}">
                <a16:creationId xmlns:a16="http://schemas.microsoft.com/office/drawing/2014/main" id="{86B49F27-FDD5-49DD-95F3-629CD99419AF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1" name="Shape 2662">
            <a:extLst>
              <a:ext uri="{FF2B5EF4-FFF2-40B4-BE49-F238E27FC236}">
                <a16:creationId xmlns:a16="http://schemas.microsoft.com/office/drawing/2014/main" id="{141FC34B-FE6B-4ED8-A421-CC44D6011DA2}"/>
              </a:ext>
            </a:extLst>
          </p:cNvPr>
          <p:cNvSpPr/>
          <p:nvPr/>
        </p:nvSpPr>
        <p:spPr>
          <a:xfrm>
            <a:off x="1036352" y="2057972"/>
            <a:ext cx="2239504" cy="1508268"/>
          </a:xfrm>
          <a:prstGeom prst="roundRect">
            <a:avLst>
              <a:gd name="adj" fmla="val 5907"/>
            </a:avLst>
          </a:prstGeom>
          <a:solidFill>
            <a:schemeClr val="accent1">
              <a:lumMod val="20000"/>
              <a:lumOff val="80000"/>
            </a:schemeClr>
          </a:solidFill>
          <a:ln w="12700" cap="flat">
            <a:noFill/>
            <a:miter lim="400000"/>
          </a:ln>
          <a:effectLst>
            <a:outerShdw blurRad="190500" dist="127000" dir="5400000" rotWithShape="0">
              <a:srgbClr val="000000">
                <a:alpha val="20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/>
            </a:pPr>
            <a:endParaRPr sz="4267" dirty="0">
              <a:latin typeface="字魂59号-创粗黑" panose="00000500000000000000" pitchFamily="2" charset="-122"/>
            </a:endParaRPr>
          </a:p>
        </p:txBody>
      </p:sp>
      <p:grpSp>
        <p:nvGrpSpPr>
          <p:cNvPr id="52" name="Group 2671">
            <a:extLst>
              <a:ext uri="{FF2B5EF4-FFF2-40B4-BE49-F238E27FC236}">
                <a16:creationId xmlns:a16="http://schemas.microsoft.com/office/drawing/2014/main" id="{D5E1E790-AF58-4AAF-A82E-B13152E92E69}"/>
              </a:ext>
            </a:extLst>
          </p:cNvPr>
          <p:cNvGrpSpPr/>
          <p:nvPr/>
        </p:nvGrpSpPr>
        <p:grpSpPr>
          <a:xfrm>
            <a:off x="2047267" y="1366917"/>
            <a:ext cx="317342" cy="731332"/>
            <a:chOff x="-2" y="0"/>
            <a:chExt cx="780920" cy="2214551"/>
          </a:xfrm>
        </p:grpSpPr>
        <p:sp>
          <p:nvSpPr>
            <p:cNvPr id="53" name="Shape 2663">
              <a:extLst>
                <a:ext uri="{FF2B5EF4-FFF2-40B4-BE49-F238E27FC236}">
                  <a16:creationId xmlns:a16="http://schemas.microsoft.com/office/drawing/2014/main" id="{C6CDE69F-CCDB-4953-8C44-287509760013}"/>
                </a:ext>
              </a:extLst>
            </p:cNvPr>
            <p:cNvSpPr/>
            <p:nvPr/>
          </p:nvSpPr>
          <p:spPr>
            <a:xfrm>
              <a:off x="143667" y="1801235"/>
              <a:ext cx="637251" cy="413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14" y="0"/>
                  </a:moveTo>
                  <a:lnTo>
                    <a:pt x="21600" y="21600"/>
                  </a:lnTo>
                  <a:lnTo>
                    <a:pt x="4126" y="20621"/>
                  </a:lnTo>
                  <a:lnTo>
                    <a:pt x="0" y="18607"/>
                  </a:lnTo>
                  <a:lnTo>
                    <a:pt x="18014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4267" dirty="0">
                <a:latin typeface="字魂59号-创粗黑" panose="00000500000000000000" pitchFamily="2" charset="-122"/>
              </a:endParaRPr>
            </a:p>
          </p:txBody>
        </p:sp>
        <p:grpSp>
          <p:nvGrpSpPr>
            <p:cNvPr id="54" name="Group 2669">
              <a:extLst>
                <a:ext uri="{FF2B5EF4-FFF2-40B4-BE49-F238E27FC236}">
                  <a16:creationId xmlns:a16="http://schemas.microsoft.com/office/drawing/2014/main" id="{AC52CBCB-6E65-4CB7-A6E6-680C6FF8C370}"/>
                </a:ext>
              </a:extLst>
            </p:cNvPr>
            <p:cNvGrpSpPr/>
            <p:nvPr/>
          </p:nvGrpSpPr>
          <p:grpSpPr>
            <a:xfrm>
              <a:off x="-2" y="1392763"/>
              <a:ext cx="637253" cy="770511"/>
              <a:chOff x="-1" y="0"/>
              <a:chExt cx="637251" cy="770509"/>
            </a:xfrm>
          </p:grpSpPr>
          <p:sp>
            <p:nvSpPr>
              <p:cNvPr id="56" name="Shape 2664">
                <a:extLst>
                  <a:ext uri="{FF2B5EF4-FFF2-40B4-BE49-F238E27FC236}">
                    <a16:creationId xmlns:a16="http://schemas.microsoft.com/office/drawing/2014/main" id="{BFD9CAED-7CB4-43D0-8200-73BF8320CD5F}"/>
                  </a:ext>
                </a:extLst>
              </p:cNvPr>
              <p:cNvSpPr/>
              <p:nvPr/>
            </p:nvSpPr>
            <p:spPr>
              <a:xfrm>
                <a:off x="-1" y="375610"/>
                <a:ext cx="637251" cy="389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0836" y="21552"/>
                    </a:lnTo>
                    <a:lnTo>
                      <a:pt x="476" y="21600"/>
                    </a:lnTo>
                    <a:lnTo>
                      <a:pt x="0" y="158"/>
                    </a:lnTo>
                    <a:cubicBezTo>
                      <a:pt x="0" y="158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7" name="Shape 2665">
                <a:extLst>
                  <a:ext uri="{FF2B5EF4-FFF2-40B4-BE49-F238E27FC236}">
                    <a16:creationId xmlns:a16="http://schemas.microsoft.com/office/drawing/2014/main" id="{24AE1459-8FC5-42C5-9B16-6312FAD61225}"/>
                  </a:ext>
                </a:extLst>
              </p:cNvPr>
              <p:cNvSpPr/>
              <p:nvPr/>
            </p:nvSpPr>
            <p:spPr>
              <a:xfrm>
                <a:off x="9884" y="583185"/>
                <a:ext cx="610320" cy="1820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4" y="21600"/>
                    </a:moveTo>
                    <a:lnTo>
                      <a:pt x="21493" y="21498"/>
                    </a:lnTo>
                    <a:lnTo>
                      <a:pt x="21600" y="15288"/>
                    </a:lnTo>
                    <a:lnTo>
                      <a:pt x="0" y="0"/>
                    </a:lnTo>
                    <a:cubicBezTo>
                      <a:pt x="0" y="0"/>
                      <a:pt x="234" y="21600"/>
                      <a:pt x="234" y="21600"/>
                    </a:cubicBezTo>
                    <a:close/>
                  </a:path>
                </a:pathLst>
              </a:custGeom>
              <a:solidFill>
                <a:srgbClr val="21282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8" name="Shape 2666">
                <a:extLst>
                  <a:ext uri="{FF2B5EF4-FFF2-40B4-BE49-F238E27FC236}">
                    <a16:creationId xmlns:a16="http://schemas.microsoft.com/office/drawing/2014/main" id="{6ADAAED4-DD55-4BC0-A2B9-B6EFF27CEE1C}"/>
                  </a:ext>
                </a:extLst>
              </p:cNvPr>
              <p:cNvSpPr/>
              <p:nvPr/>
            </p:nvSpPr>
            <p:spPr>
              <a:xfrm>
                <a:off x="0" y="375610"/>
                <a:ext cx="586005" cy="62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907"/>
                    </a:moveTo>
                    <a:lnTo>
                      <a:pt x="80" y="21600"/>
                    </a:lnTo>
                    <a:lnTo>
                      <a:pt x="21600" y="0"/>
                    </a:lnTo>
                    <a:cubicBezTo>
                      <a:pt x="21600" y="0"/>
                      <a:pt x="0" y="907"/>
                      <a:pt x="0" y="907"/>
                    </a:cubicBezTo>
                    <a:close/>
                  </a:path>
                </a:pathLst>
              </a:custGeom>
              <a:solidFill>
                <a:srgbClr val="4147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59" name="Shape 2667">
                <a:extLst>
                  <a:ext uri="{FF2B5EF4-FFF2-40B4-BE49-F238E27FC236}">
                    <a16:creationId xmlns:a16="http://schemas.microsoft.com/office/drawing/2014/main" id="{48467949-406C-49A4-BEAE-3E66B7890EC8}"/>
                  </a:ext>
                </a:extLst>
              </p:cNvPr>
              <p:cNvSpPr/>
              <p:nvPr/>
            </p:nvSpPr>
            <p:spPr>
              <a:xfrm>
                <a:off x="108729" y="0"/>
                <a:ext cx="431589" cy="734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99" extrusionOk="0">
                    <a:moveTo>
                      <a:pt x="20822" y="20670"/>
                    </a:moveTo>
                    <a:lnTo>
                      <a:pt x="19505" y="20671"/>
                    </a:lnTo>
                    <a:cubicBezTo>
                      <a:pt x="18901" y="18847"/>
                      <a:pt x="16346" y="11769"/>
                      <a:pt x="15615" y="9884"/>
                    </a:cubicBezTo>
                    <a:cubicBezTo>
                      <a:pt x="15467" y="9499"/>
                      <a:pt x="15285" y="9151"/>
                      <a:pt x="15108" y="8788"/>
                    </a:cubicBezTo>
                    <a:cubicBezTo>
                      <a:pt x="14346" y="7215"/>
                      <a:pt x="13961" y="6225"/>
                      <a:pt x="15576" y="5446"/>
                    </a:cubicBezTo>
                    <a:cubicBezTo>
                      <a:pt x="16992" y="4762"/>
                      <a:pt x="17485" y="3585"/>
                      <a:pt x="16830" y="2436"/>
                    </a:cubicBezTo>
                    <a:cubicBezTo>
                      <a:pt x="16194" y="1318"/>
                      <a:pt x="14272" y="97"/>
                      <a:pt x="10790" y="0"/>
                    </a:cubicBezTo>
                    <a:cubicBezTo>
                      <a:pt x="10781" y="0"/>
                      <a:pt x="10772" y="74"/>
                      <a:pt x="10763" y="75"/>
                    </a:cubicBezTo>
                    <a:cubicBezTo>
                      <a:pt x="10757" y="75"/>
                      <a:pt x="10753" y="152"/>
                      <a:pt x="10748" y="152"/>
                    </a:cubicBezTo>
                    <a:cubicBezTo>
                      <a:pt x="10743" y="152"/>
                      <a:pt x="10739" y="152"/>
                      <a:pt x="10732" y="152"/>
                    </a:cubicBezTo>
                    <a:cubicBezTo>
                      <a:pt x="10723" y="153"/>
                      <a:pt x="10714" y="80"/>
                      <a:pt x="10706" y="80"/>
                    </a:cubicBezTo>
                    <a:cubicBezTo>
                      <a:pt x="7225" y="182"/>
                      <a:pt x="5309" y="1371"/>
                      <a:pt x="4679" y="2490"/>
                    </a:cubicBezTo>
                    <a:cubicBezTo>
                      <a:pt x="4029" y="3641"/>
                      <a:pt x="4527" y="4805"/>
                      <a:pt x="5947" y="5486"/>
                    </a:cubicBezTo>
                    <a:cubicBezTo>
                      <a:pt x="7567" y="6262"/>
                      <a:pt x="7186" y="7257"/>
                      <a:pt x="6431" y="8831"/>
                    </a:cubicBezTo>
                    <a:cubicBezTo>
                      <a:pt x="6257" y="9194"/>
                      <a:pt x="6077" y="9511"/>
                      <a:pt x="5930" y="9897"/>
                    </a:cubicBezTo>
                    <a:cubicBezTo>
                      <a:pt x="5210" y="11783"/>
                      <a:pt x="2687" y="18861"/>
                      <a:pt x="2091" y="20686"/>
                    </a:cubicBezTo>
                    <a:lnTo>
                      <a:pt x="776" y="20687"/>
                    </a:lnTo>
                    <a:cubicBezTo>
                      <a:pt x="346" y="20688"/>
                      <a:pt x="0" y="20892"/>
                      <a:pt x="0" y="21144"/>
                    </a:cubicBezTo>
                    <a:cubicBezTo>
                      <a:pt x="1" y="21396"/>
                      <a:pt x="349" y="21600"/>
                      <a:pt x="777" y="21599"/>
                    </a:cubicBezTo>
                    <a:lnTo>
                      <a:pt x="2726" y="21598"/>
                    </a:lnTo>
                    <a:cubicBezTo>
                      <a:pt x="3094" y="21598"/>
                      <a:pt x="3411" y="21499"/>
                      <a:pt x="3485" y="21287"/>
                    </a:cubicBezTo>
                    <a:cubicBezTo>
                      <a:pt x="3517" y="21197"/>
                      <a:pt x="6632" y="12243"/>
                      <a:pt x="7445" y="10118"/>
                    </a:cubicBezTo>
                    <a:cubicBezTo>
                      <a:pt x="7582" y="9757"/>
                      <a:pt x="7756" y="9407"/>
                      <a:pt x="7925" y="9055"/>
                    </a:cubicBezTo>
                    <a:cubicBezTo>
                      <a:pt x="8660" y="7524"/>
                      <a:pt x="9419" y="5948"/>
                      <a:pt x="6929" y="4754"/>
                    </a:cubicBezTo>
                    <a:cubicBezTo>
                      <a:pt x="6011" y="4314"/>
                      <a:pt x="5707" y="3524"/>
                      <a:pt x="6151" y="2736"/>
                    </a:cubicBezTo>
                    <a:cubicBezTo>
                      <a:pt x="6755" y="1665"/>
                      <a:pt x="8472" y="990"/>
                      <a:pt x="10751" y="916"/>
                    </a:cubicBezTo>
                    <a:cubicBezTo>
                      <a:pt x="13028" y="986"/>
                      <a:pt x="14748" y="1661"/>
                      <a:pt x="15359" y="2731"/>
                    </a:cubicBezTo>
                    <a:cubicBezTo>
                      <a:pt x="15807" y="3518"/>
                      <a:pt x="15505" y="4313"/>
                      <a:pt x="14592" y="4754"/>
                    </a:cubicBezTo>
                    <a:cubicBezTo>
                      <a:pt x="12107" y="5952"/>
                      <a:pt x="12874" y="7535"/>
                      <a:pt x="13616" y="9065"/>
                    </a:cubicBezTo>
                    <a:cubicBezTo>
                      <a:pt x="13787" y="9416"/>
                      <a:pt x="13962" y="9779"/>
                      <a:pt x="14102" y="10140"/>
                    </a:cubicBezTo>
                    <a:cubicBezTo>
                      <a:pt x="14924" y="12263"/>
                      <a:pt x="18081" y="21184"/>
                      <a:pt x="18115" y="21275"/>
                    </a:cubicBezTo>
                    <a:cubicBezTo>
                      <a:pt x="18189" y="21486"/>
                      <a:pt x="18506" y="21585"/>
                      <a:pt x="18875" y="21584"/>
                    </a:cubicBezTo>
                    <a:lnTo>
                      <a:pt x="20824" y="21583"/>
                    </a:lnTo>
                    <a:cubicBezTo>
                      <a:pt x="21254" y="21582"/>
                      <a:pt x="21600" y="21378"/>
                      <a:pt x="21599" y="21126"/>
                    </a:cubicBezTo>
                    <a:cubicBezTo>
                      <a:pt x="21599" y="20874"/>
                      <a:pt x="21252" y="20670"/>
                      <a:pt x="20822" y="2067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60" name="Shape 2668">
                <a:extLst>
                  <a:ext uri="{FF2B5EF4-FFF2-40B4-BE49-F238E27FC236}">
                    <a16:creationId xmlns:a16="http://schemas.microsoft.com/office/drawing/2014/main" id="{C3BCD3F6-521A-4850-A040-82B1659A3475}"/>
                  </a:ext>
                </a:extLst>
              </p:cNvPr>
              <p:cNvSpPr/>
              <p:nvPr/>
            </p:nvSpPr>
            <p:spPr>
              <a:xfrm>
                <a:off x="-1" y="721568"/>
                <a:ext cx="621084" cy="489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8" h="21579" extrusionOk="0">
                    <a:moveTo>
                      <a:pt x="21598" y="10597"/>
                    </a:moveTo>
                    <a:cubicBezTo>
                      <a:pt x="21599" y="16454"/>
                      <a:pt x="21218" y="21212"/>
                      <a:pt x="20745" y="21225"/>
                    </a:cubicBezTo>
                    <a:lnTo>
                      <a:pt x="856" y="21578"/>
                    </a:lnTo>
                    <a:cubicBezTo>
                      <a:pt x="383" y="21591"/>
                      <a:pt x="0" y="16845"/>
                      <a:pt x="0" y="10989"/>
                    </a:cubicBezTo>
                    <a:lnTo>
                      <a:pt x="0" y="10989"/>
                    </a:lnTo>
                    <a:cubicBezTo>
                      <a:pt x="-1" y="5124"/>
                      <a:pt x="381" y="366"/>
                      <a:pt x="854" y="357"/>
                    </a:cubicBezTo>
                    <a:lnTo>
                      <a:pt x="20743" y="0"/>
                    </a:lnTo>
                    <a:cubicBezTo>
                      <a:pt x="21215" y="-9"/>
                      <a:pt x="21598" y="4737"/>
                      <a:pt x="21598" y="10597"/>
                    </a:cubicBezTo>
                    <a:cubicBezTo>
                      <a:pt x="21598" y="10597"/>
                      <a:pt x="21598" y="10597"/>
                      <a:pt x="21598" y="10597"/>
                    </a:cubicBezTo>
                    <a:close/>
                  </a:path>
                </a:pathLst>
              </a:custGeom>
              <a:solidFill>
                <a:srgbClr val="4147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55" name="Shape 2670">
              <a:extLst>
                <a:ext uri="{FF2B5EF4-FFF2-40B4-BE49-F238E27FC236}">
                  <a16:creationId xmlns:a16="http://schemas.microsoft.com/office/drawing/2014/main" id="{2E325B99-7247-40E9-A146-6D514F53FA9A}"/>
                </a:ext>
              </a:extLst>
            </p:cNvPr>
            <p:cNvSpPr/>
            <p:nvPr/>
          </p:nvSpPr>
          <p:spPr>
            <a:xfrm flipV="1">
              <a:off x="346339" y="0"/>
              <a:ext cx="1" cy="1418932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4267" dirty="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50" name="TextBox 102">
            <a:extLst>
              <a:ext uri="{FF2B5EF4-FFF2-40B4-BE49-F238E27FC236}">
                <a16:creationId xmlns:a16="http://schemas.microsoft.com/office/drawing/2014/main" id="{B3FABE25-0CDA-4D93-9286-4E26814944CA}"/>
              </a:ext>
            </a:extLst>
          </p:cNvPr>
          <p:cNvSpPr txBox="1"/>
          <p:nvPr/>
        </p:nvSpPr>
        <p:spPr>
          <a:xfrm flipH="1">
            <a:off x="1430598" y="2427734"/>
            <a:ext cx="1481287" cy="653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中国传统</a:t>
            </a:r>
            <a:endParaRPr lang="en-US" altLang="zh-CN" sz="2000" b="1" spc="30" dirty="0">
              <a:solidFill>
                <a:schemeClr val="accen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文化的影响 </a:t>
            </a:r>
          </a:p>
        </p:txBody>
      </p:sp>
      <p:sp>
        <p:nvSpPr>
          <p:cNvPr id="66" name="Shape 2662">
            <a:extLst>
              <a:ext uri="{FF2B5EF4-FFF2-40B4-BE49-F238E27FC236}">
                <a16:creationId xmlns:a16="http://schemas.microsoft.com/office/drawing/2014/main" id="{88E8035A-3E21-41E8-8215-C5CB02C8ABE3}"/>
              </a:ext>
            </a:extLst>
          </p:cNvPr>
          <p:cNvSpPr/>
          <p:nvPr/>
        </p:nvSpPr>
        <p:spPr>
          <a:xfrm>
            <a:off x="3412616" y="2057972"/>
            <a:ext cx="2239504" cy="1508268"/>
          </a:xfrm>
          <a:prstGeom prst="roundRect">
            <a:avLst>
              <a:gd name="adj" fmla="val 5907"/>
            </a:avLst>
          </a:prstGeom>
          <a:solidFill>
            <a:schemeClr val="accent1">
              <a:lumMod val="20000"/>
              <a:lumOff val="80000"/>
            </a:schemeClr>
          </a:solidFill>
          <a:ln w="12700" cap="flat">
            <a:noFill/>
            <a:miter lim="400000"/>
          </a:ln>
          <a:effectLst>
            <a:outerShdw blurRad="190500" dist="127000" dir="5400000" rotWithShape="0">
              <a:srgbClr val="000000">
                <a:alpha val="20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/>
            </a:pPr>
            <a:endParaRPr sz="4267" dirty="0">
              <a:latin typeface="字魂59号-创粗黑" panose="00000500000000000000" pitchFamily="2" charset="-122"/>
            </a:endParaRPr>
          </a:p>
        </p:txBody>
      </p:sp>
      <p:grpSp>
        <p:nvGrpSpPr>
          <p:cNvPr id="67" name="Group 2671">
            <a:extLst>
              <a:ext uri="{FF2B5EF4-FFF2-40B4-BE49-F238E27FC236}">
                <a16:creationId xmlns:a16="http://schemas.microsoft.com/office/drawing/2014/main" id="{C03AC805-2CAD-4A85-95E4-F01F61154AC1}"/>
              </a:ext>
            </a:extLst>
          </p:cNvPr>
          <p:cNvGrpSpPr/>
          <p:nvPr/>
        </p:nvGrpSpPr>
        <p:grpSpPr>
          <a:xfrm>
            <a:off x="4423531" y="1366917"/>
            <a:ext cx="317342" cy="731332"/>
            <a:chOff x="-2" y="0"/>
            <a:chExt cx="780920" cy="2214551"/>
          </a:xfrm>
        </p:grpSpPr>
        <p:sp>
          <p:nvSpPr>
            <p:cNvPr id="68" name="Shape 2663">
              <a:extLst>
                <a:ext uri="{FF2B5EF4-FFF2-40B4-BE49-F238E27FC236}">
                  <a16:creationId xmlns:a16="http://schemas.microsoft.com/office/drawing/2014/main" id="{776ABCE7-7543-4D63-B057-74238B7973E7}"/>
                </a:ext>
              </a:extLst>
            </p:cNvPr>
            <p:cNvSpPr/>
            <p:nvPr/>
          </p:nvSpPr>
          <p:spPr>
            <a:xfrm>
              <a:off x="143667" y="1801235"/>
              <a:ext cx="637251" cy="413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14" y="0"/>
                  </a:moveTo>
                  <a:lnTo>
                    <a:pt x="21600" y="21600"/>
                  </a:lnTo>
                  <a:lnTo>
                    <a:pt x="4126" y="20621"/>
                  </a:lnTo>
                  <a:lnTo>
                    <a:pt x="0" y="18607"/>
                  </a:lnTo>
                  <a:lnTo>
                    <a:pt x="18014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4267" dirty="0">
                <a:latin typeface="字魂59号-创粗黑" panose="00000500000000000000" pitchFamily="2" charset="-122"/>
              </a:endParaRPr>
            </a:p>
          </p:txBody>
        </p:sp>
        <p:grpSp>
          <p:nvGrpSpPr>
            <p:cNvPr id="69" name="Group 2669">
              <a:extLst>
                <a:ext uri="{FF2B5EF4-FFF2-40B4-BE49-F238E27FC236}">
                  <a16:creationId xmlns:a16="http://schemas.microsoft.com/office/drawing/2014/main" id="{FE5AA1B9-CE72-40F9-8055-6C41C2BACAE3}"/>
                </a:ext>
              </a:extLst>
            </p:cNvPr>
            <p:cNvGrpSpPr/>
            <p:nvPr/>
          </p:nvGrpSpPr>
          <p:grpSpPr>
            <a:xfrm>
              <a:off x="-2" y="1392763"/>
              <a:ext cx="637253" cy="770511"/>
              <a:chOff x="-1" y="0"/>
              <a:chExt cx="637251" cy="770509"/>
            </a:xfrm>
          </p:grpSpPr>
          <p:sp>
            <p:nvSpPr>
              <p:cNvPr id="71" name="Shape 2664">
                <a:extLst>
                  <a:ext uri="{FF2B5EF4-FFF2-40B4-BE49-F238E27FC236}">
                    <a16:creationId xmlns:a16="http://schemas.microsoft.com/office/drawing/2014/main" id="{B8CC208D-4066-4B27-A989-B0A63B968723}"/>
                  </a:ext>
                </a:extLst>
              </p:cNvPr>
              <p:cNvSpPr/>
              <p:nvPr/>
            </p:nvSpPr>
            <p:spPr>
              <a:xfrm>
                <a:off x="-1" y="375610"/>
                <a:ext cx="637251" cy="389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0836" y="21552"/>
                    </a:lnTo>
                    <a:lnTo>
                      <a:pt x="476" y="21600"/>
                    </a:lnTo>
                    <a:lnTo>
                      <a:pt x="0" y="158"/>
                    </a:lnTo>
                    <a:cubicBezTo>
                      <a:pt x="0" y="158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72" name="Shape 2665">
                <a:extLst>
                  <a:ext uri="{FF2B5EF4-FFF2-40B4-BE49-F238E27FC236}">
                    <a16:creationId xmlns:a16="http://schemas.microsoft.com/office/drawing/2014/main" id="{1761C2DC-7A84-40AD-BEE1-426EB7EA2912}"/>
                  </a:ext>
                </a:extLst>
              </p:cNvPr>
              <p:cNvSpPr/>
              <p:nvPr/>
            </p:nvSpPr>
            <p:spPr>
              <a:xfrm>
                <a:off x="9884" y="583185"/>
                <a:ext cx="610320" cy="1820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4" y="21600"/>
                    </a:moveTo>
                    <a:lnTo>
                      <a:pt x="21493" y="21498"/>
                    </a:lnTo>
                    <a:lnTo>
                      <a:pt x="21600" y="15288"/>
                    </a:lnTo>
                    <a:lnTo>
                      <a:pt x="0" y="0"/>
                    </a:lnTo>
                    <a:cubicBezTo>
                      <a:pt x="0" y="0"/>
                      <a:pt x="234" y="21600"/>
                      <a:pt x="234" y="21600"/>
                    </a:cubicBezTo>
                    <a:close/>
                  </a:path>
                </a:pathLst>
              </a:custGeom>
              <a:solidFill>
                <a:srgbClr val="21282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73" name="Shape 2666">
                <a:extLst>
                  <a:ext uri="{FF2B5EF4-FFF2-40B4-BE49-F238E27FC236}">
                    <a16:creationId xmlns:a16="http://schemas.microsoft.com/office/drawing/2014/main" id="{CE5DD66A-8FF0-446E-B070-3D3B051C9592}"/>
                  </a:ext>
                </a:extLst>
              </p:cNvPr>
              <p:cNvSpPr/>
              <p:nvPr/>
            </p:nvSpPr>
            <p:spPr>
              <a:xfrm>
                <a:off x="0" y="375610"/>
                <a:ext cx="586005" cy="62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907"/>
                    </a:moveTo>
                    <a:lnTo>
                      <a:pt x="80" y="21600"/>
                    </a:lnTo>
                    <a:lnTo>
                      <a:pt x="21600" y="0"/>
                    </a:lnTo>
                    <a:cubicBezTo>
                      <a:pt x="21600" y="0"/>
                      <a:pt x="0" y="907"/>
                      <a:pt x="0" y="907"/>
                    </a:cubicBezTo>
                    <a:close/>
                  </a:path>
                </a:pathLst>
              </a:custGeom>
              <a:solidFill>
                <a:srgbClr val="4147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74" name="Shape 2667">
                <a:extLst>
                  <a:ext uri="{FF2B5EF4-FFF2-40B4-BE49-F238E27FC236}">
                    <a16:creationId xmlns:a16="http://schemas.microsoft.com/office/drawing/2014/main" id="{077ECA3D-5D79-439B-91F6-AC49ED03F8C0}"/>
                  </a:ext>
                </a:extLst>
              </p:cNvPr>
              <p:cNvSpPr/>
              <p:nvPr/>
            </p:nvSpPr>
            <p:spPr>
              <a:xfrm>
                <a:off x="108729" y="0"/>
                <a:ext cx="431589" cy="734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99" extrusionOk="0">
                    <a:moveTo>
                      <a:pt x="20822" y="20670"/>
                    </a:moveTo>
                    <a:lnTo>
                      <a:pt x="19505" y="20671"/>
                    </a:lnTo>
                    <a:cubicBezTo>
                      <a:pt x="18901" y="18847"/>
                      <a:pt x="16346" y="11769"/>
                      <a:pt x="15615" y="9884"/>
                    </a:cubicBezTo>
                    <a:cubicBezTo>
                      <a:pt x="15467" y="9499"/>
                      <a:pt x="15285" y="9151"/>
                      <a:pt x="15108" y="8788"/>
                    </a:cubicBezTo>
                    <a:cubicBezTo>
                      <a:pt x="14346" y="7215"/>
                      <a:pt x="13961" y="6225"/>
                      <a:pt x="15576" y="5446"/>
                    </a:cubicBezTo>
                    <a:cubicBezTo>
                      <a:pt x="16992" y="4762"/>
                      <a:pt x="17485" y="3585"/>
                      <a:pt x="16830" y="2436"/>
                    </a:cubicBezTo>
                    <a:cubicBezTo>
                      <a:pt x="16194" y="1318"/>
                      <a:pt x="14272" y="97"/>
                      <a:pt x="10790" y="0"/>
                    </a:cubicBezTo>
                    <a:cubicBezTo>
                      <a:pt x="10781" y="0"/>
                      <a:pt x="10772" y="74"/>
                      <a:pt x="10763" y="75"/>
                    </a:cubicBezTo>
                    <a:cubicBezTo>
                      <a:pt x="10757" y="75"/>
                      <a:pt x="10753" y="152"/>
                      <a:pt x="10748" y="152"/>
                    </a:cubicBezTo>
                    <a:cubicBezTo>
                      <a:pt x="10743" y="152"/>
                      <a:pt x="10739" y="152"/>
                      <a:pt x="10732" y="152"/>
                    </a:cubicBezTo>
                    <a:cubicBezTo>
                      <a:pt x="10723" y="153"/>
                      <a:pt x="10714" y="80"/>
                      <a:pt x="10706" y="80"/>
                    </a:cubicBezTo>
                    <a:cubicBezTo>
                      <a:pt x="7225" y="182"/>
                      <a:pt x="5309" y="1371"/>
                      <a:pt x="4679" y="2490"/>
                    </a:cubicBezTo>
                    <a:cubicBezTo>
                      <a:pt x="4029" y="3641"/>
                      <a:pt x="4527" y="4805"/>
                      <a:pt x="5947" y="5486"/>
                    </a:cubicBezTo>
                    <a:cubicBezTo>
                      <a:pt x="7567" y="6262"/>
                      <a:pt x="7186" y="7257"/>
                      <a:pt x="6431" y="8831"/>
                    </a:cubicBezTo>
                    <a:cubicBezTo>
                      <a:pt x="6257" y="9194"/>
                      <a:pt x="6077" y="9511"/>
                      <a:pt x="5930" y="9897"/>
                    </a:cubicBezTo>
                    <a:cubicBezTo>
                      <a:pt x="5210" y="11783"/>
                      <a:pt x="2687" y="18861"/>
                      <a:pt x="2091" y="20686"/>
                    </a:cubicBezTo>
                    <a:lnTo>
                      <a:pt x="776" y="20687"/>
                    </a:lnTo>
                    <a:cubicBezTo>
                      <a:pt x="346" y="20688"/>
                      <a:pt x="0" y="20892"/>
                      <a:pt x="0" y="21144"/>
                    </a:cubicBezTo>
                    <a:cubicBezTo>
                      <a:pt x="1" y="21396"/>
                      <a:pt x="349" y="21600"/>
                      <a:pt x="777" y="21599"/>
                    </a:cubicBezTo>
                    <a:lnTo>
                      <a:pt x="2726" y="21598"/>
                    </a:lnTo>
                    <a:cubicBezTo>
                      <a:pt x="3094" y="21598"/>
                      <a:pt x="3411" y="21499"/>
                      <a:pt x="3485" y="21287"/>
                    </a:cubicBezTo>
                    <a:cubicBezTo>
                      <a:pt x="3517" y="21197"/>
                      <a:pt x="6632" y="12243"/>
                      <a:pt x="7445" y="10118"/>
                    </a:cubicBezTo>
                    <a:cubicBezTo>
                      <a:pt x="7582" y="9757"/>
                      <a:pt x="7756" y="9407"/>
                      <a:pt x="7925" y="9055"/>
                    </a:cubicBezTo>
                    <a:cubicBezTo>
                      <a:pt x="8660" y="7524"/>
                      <a:pt x="9419" y="5948"/>
                      <a:pt x="6929" y="4754"/>
                    </a:cubicBezTo>
                    <a:cubicBezTo>
                      <a:pt x="6011" y="4314"/>
                      <a:pt x="5707" y="3524"/>
                      <a:pt x="6151" y="2736"/>
                    </a:cubicBezTo>
                    <a:cubicBezTo>
                      <a:pt x="6755" y="1665"/>
                      <a:pt x="8472" y="990"/>
                      <a:pt x="10751" y="916"/>
                    </a:cubicBezTo>
                    <a:cubicBezTo>
                      <a:pt x="13028" y="986"/>
                      <a:pt x="14748" y="1661"/>
                      <a:pt x="15359" y="2731"/>
                    </a:cubicBezTo>
                    <a:cubicBezTo>
                      <a:pt x="15807" y="3518"/>
                      <a:pt x="15505" y="4313"/>
                      <a:pt x="14592" y="4754"/>
                    </a:cubicBezTo>
                    <a:cubicBezTo>
                      <a:pt x="12107" y="5952"/>
                      <a:pt x="12874" y="7535"/>
                      <a:pt x="13616" y="9065"/>
                    </a:cubicBezTo>
                    <a:cubicBezTo>
                      <a:pt x="13787" y="9416"/>
                      <a:pt x="13962" y="9779"/>
                      <a:pt x="14102" y="10140"/>
                    </a:cubicBezTo>
                    <a:cubicBezTo>
                      <a:pt x="14924" y="12263"/>
                      <a:pt x="18081" y="21184"/>
                      <a:pt x="18115" y="21275"/>
                    </a:cubicBezTo>
                    <a:cubicBezTo>
                      <a:pt x="18189" y="21486"/>
                      <a:pt x="18506" y="21585"/>
                      <a:pt x="18875" y="21584"/>
                    </a:cubicBezTo>
                    <a:lnTo>
                      <a:pt x="20824" y="21583"/>
                    </a:lnTo>
                    <a:cubicBezTo>
                      <a:pt x="21254" y="21582"/>
                      <a:pt x="21600" y="21378"/>
                      <a:pt x="21599" y="21126"/>
                    </a:cubicBezTo>
                    <a:cubicBezTo>
                      <a:pt x="21599" y="20874"/>
                      <a:pt x="21252" y="20670"/>
                      <a:pt x="20822" y="2067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75" name="Shape 2668">
                <a:extLst>
                  <a:ext uri="{FF2B5EF4-FFF2-40B4-BE49-F238E27FC236}">
                    <a16:creationId xmlns:a16="http://schemas.microsoft.com/office/drawing/2014/main" id="{1D486E05-A783-4EE6-BB27-3E8AAA8BA3CE}"/>
                  </a:ext>
                </a:extLst>
              </p:cNvPr>
              <p:cNvSpPr/>
              <p:nvPr/>
            </p:nvSpPr>
            <p:spPr>
              <a:xfrm>
                <a:off x="-1" y="721568"/>
                <a:ext cx="621084" cy="489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8" h="21579" extrusionOk="0">
                    <a:moveTo>
                      <a:pt x="21598" y="10597"/>
                    </a:moveTo>
                    <a:cubicBezTo>
                      <a:pt x="21599" y="16454"/>
                      <a:pt x="21218" y="21212"/>
                      <a:pt x="20745" y="21225"/>
                    </a:cubicBezTo>
                    <a:lnTo>
                      <a:pt x="856" y="21578"/>
                    </a:lnTo>
                    <a:cubicBezTo>
                      <a:pt x="383" y="21591"/>
                      <a:pt x="0" y="16845"/>
                      <a:pt x="0" y="10989"/>
                    </a:cubicBezTo>
                    <a:lnTo>
                      <a:pt x="0" y="10989"/>
                    </a:lnTo>
                    <a:cubicBezTo>
                      <a:pt x="-1" y="5124"/>
                      <a:pt x="381" y="366"/>
                      <a:pt x="854" y="357"/>
                    </a:cubicBezTo>
                    <a:lnTo>
                      <a:pt x="20743" y="0"/>
                    </a:lnTo>
                    <a:cubicBezTo>
                      <a:pt x="21215" y="-9"/>
                      <a:pt x="21598" y="4737"/>
                      <a:pt x="21598" y="10597"/>
                    </a:cubicBezTo>
                    <a:cubicBezTo>
                      <a:pt x="21598" y="10597"/>
                      <a:pt x="21598" y="10597"/>
                      <a:pt x="21598" y="10597"/>
                    </a:cubicBezTo>
                    <a:close/>
                  </a:path>
                </a:pathLst>
              </a:custGeom>
              <a:solidFill>
                <a:srgbClr val="4147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70" name="Shape 2670">
              <a:extLst>
                <a:ext uri="{FF2B5EF4-FFF2-40B4-BE49-F238E27FC236}">
                  <a16:creationId xmlns:a16="http://schemas.microsoft.com/office/drawing/2014/main" id="{11551FA3-3C8F-408D-8DFA-B6ACA58657ED}"/>
                </a:ext>
              </a:extLst>
            </p:cNvPr>
            <p:cNvSpPr/>
            <p:nvPr/>
          </p:nvSpPr>
          <p:spPr>
            <a:xfrm flipV="1">
              <a:off x="346339" y="0"/>
              <a:ext cx="1" cy="1418932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4267" dirty="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65" name="TextBox 102">
            <a:extLst>
              <a:ext uri="{FF2B5EF4-FFF2-40B4-BE49-F238E27FC236}">
                <a16:creationId xmlns:a16="http://schemas.microsoft.com/office/drawing/2014/main" id="{8B7DA923-A795-4D54-BCD0-CF9E6FCB5FE0}"/>
              </a:ext>
            </a:extLst>
          </p:cNvPr>
          <p:cNvSpPr txBox="1"/>
          <p:nvPr/>
        </p:nvSpPr>
        <p:spPr>
          <a:xfrm flipH="1">
            <a:off x="3806862" y="2427734"/>
            <a:ext cx="1481287" cy="6535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现代文化</a:t>
            </a:r>
            <a:endParaRPr lang="en-US" altLang="zh-CN" sz="2000" b="1" spc="30" dirty="0">
              <a:solidFill>
                <a:schemeClr val="accent2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的影响 </a:t>
            </a:r>
          </a:p>
        </p:txBody>
      </p:sp>
      <p:sp>
        <p:nvSpPr>
          <p:cNvPr id="81" name="Shape 2662">
            <a:extLst>
              <a:ext uri="{FF2B5EF4-FFF2-40B4-BE49-F238E27FC236}">
                <a16:creationId xmlns:a16="http://schemas.microsoft.com/office/drawing/2014/main" id="{D20DEF33-5B11-457D-8C0D-F095974C34C9}"/>
              </a:ext>
            </a:extLst>
          </p:cNvPr>
          <p:cNvSpPr/>
          <p:nvPr/>
        </p:nvSpPr>
        <p:spPr>
          <a:xfrm>
            <a:off x="5788880" y="2057972"/>
            <a:ext cx="2239504" cy="1508268"/>
          </a:xfrm>
          <a:prstGeom prst="roundRect">
            <a:avLst>
              <a:gd name="adj" fmla="val 5907"/>
            </a:avLst>
          </a:prstGeom>
          <a:solidFill>
            <a:schemeClr val="accent1">
              <a:lumMod val="20000"/>
              <a:lumOff val="80000"/>
            </a:schemeClr>
          </a:solidFill>
          <a:ln w="12700" cap="flat">
            <a:noFill/>
            <a:miter lim="400000"/>
          </a:ln>
          <a:effectLst>
            <a:outerShdw blurRad="190500" dist="127000" dir="5400000" rotWithShape="0">
              <a:srgbClr val="000000">
                <a:alpha val="20000"/>
              </a:srgbClr>
            </a:outerShdw>
          </a:effectLst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/>
            </a:pPr>
            <a:endParaRPr sz="4267" dirty="0">
              <a:latin typeface="字魂59号-创粗黑" panose="00000500000000000000" pitchFamily="2" charset="-122"/>
            </a:endParaRPr>
          </a:p>
        </p:txBody>
      </p:sp>
      <p:grpSp>
        <p:nvGrpSpPr>
          <p:cNvPr id="82" name="Group 2671">
            <a:extLst>
              <a:ext uri="{FF2B5EF4-FFF2-40B4-BE49-F238E27FC236}">
                <a16:creationId xmlns:a16="http://schemas.microsoft.com/office/drawing/2014/main" id="{31C15F87-196A-40E8-B2E4-038114701843}"/>
              </a:ext>
            </a:extLst>
          </p:cNvPr>
          <p:cNvGrpSpPr/>
          <p:nvPr/>
        </p:nvGrpSpPr>
        <p:grpSpPr>
          <a:xfrm>
            <a:off x="6799795" y="1366917"/>
            <a:ext cx="317342" cy="731332"/>
            <a:chOff x="-2" y="0"/>
            <a:chExt cx="780920" cy="2214551"/>
          </a:xfrm>
        </p:grpSpPr>
        <p:sp>
          <p:nvSpPr>
            <p:cNvPr id="83" name="Shape 2663">
              <a:extLst>
                <a:ext uri="{FF2B5EF4-FFF2-40B4-BE49-F238E27FC236}">
                  <a16:creationId xmlns:a16="http://schemas.microsoft.com/office/drawing/2014/main" id="{EDE71BA0-1F7C-4C94-AB54-B7A172009F95}"/>
                </a:ext>
              </a:extLst>
            </p:cNvPr>
            <p:cNvSpPr/>
            <p:nvPr/>
          </p:nvSpPr>
          <p:spPr>
            <a:xfrm>
              <a:off x="143667" y="1801235"/>
              <a:ext cx="637251" cy="413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14" y="0"/>
                  </a:moveTo>
                  <a:lnTo>
                    <a:pt x="21600" y="21600"/>
                  </a:lnTo>
                  <a:lnTo>
                    <a:pt x="4126" y="20621"/>
                  </a:lnTo>
                  <a:lnTo>
                    <a:pt x="0" y="18607"/>
                  </a:lnTo>
                  <a:lnTo>
                    <a:pt x="18014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4267" dirty="0">
                <a:latin typeface="字魂59号-创粗黑" panose="00000500000000000000" pitchFamily="2" charset="-122"/>
              </a:endParaRPr>
            </a:p>
          </p:txBody>
        </p:sp>
        <p:grpSp>
          <p:nvGrpSpPr>
            <p:cNvPr id="84" name="Group 2669">
              <a:extLst>
                <a:ext uri="{FF2B5EF4-FFF2-40B4-BE49-F238E27FC236}">
                  <a16:creationId xmlns:a16="http://schemas.microsoft.com/office/drawing/2014/main" id="{BD266DA0-1C17-4D94-B918-F53F7C5BDD48}"/>
                </a:ext>
              </a:extLst>
            </p:cNvPr>
            <p:cNvGrpSpPr/>
            <p:nvPr/>
          </p:nvGrpSpPr>
          <p:grpSpPr>
            <a:xfrm>
              <a:off x="-2" y="1392763"/>
              <a:ext cx="637253" cy="770511"/>
              <a:chOff x="-1" y="0"/>
              <a:chExt cx="637251" cy="770509"/>
            </a:xfrm>
          </p:grpSpPr>
          <p:sp>
            <p:nvSpPr>
              <p:cNvPr id="86" name="Shape 2664">
                <a:extLst>
                  <a:ext uri="{FF2B5EF4-FFF2-40B4-BE49-F238E27FC236}">
                    <a16:creationId xmlns:a16="http://schemas.microsoft.com/office/drawing/2014/main" id="{619D70E6-CFFE-4436-8DF2-C0550B85A69A}"/>
                  </a:ext>
                </a:extLst>
              </p:cNvPr>
              <p:cNvSpPr/>
              <p:nvPr/>
            </p:nvSpPr>
            <p:spPr>
              <a:xfrm>
                <a:off x="-1" y="375610"/>
                <a:ext cx="637251" cy="389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0836" y="21552"/>
                    </a:lnTo>
                    <a:lnTo>
                      <a:pt x="476" y="21600"/>
                    </a:lnTo>
                    <a:lnTo>
                      <a:pt x="0" y="158"/>
                    </a:lnTo>
                    <a:cubicBezTo>
                      <a:pt x="0" y="158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87" name="Shape 2665">
                <a:extLst>
                  <a:ext uri="{FF2B5EF4-FFF2-40B4-BE49-F238E27FC236}">
                    <a16:creationId xmlns:a16="http://schemas.microsoft.com/office/drawing/2014/main" id="{0E3EA041-7B27-4322-A6BD-EB68B6D9749B}"/>
                  </a:ext>
                </a:extLst>
              </p:cNvPr>
              <p:cNvSpPr/>
              <p:nvPr/>
            </p:nvSpPr>
            <p:spPr>
              <a:xfrm>
                <a:off x="9884" y="583185"/>
                <a:ext cx="610320" cy="1820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34" y="21600"/>
                    </a:moveTo>
                    <a:lnTo>
                      <a:pt x="21493" y="21498"/>
                    </a:lnTo>
                    <a:lnTo>
                      <a:pt x="21600" y="15288"/>
                    </a:lnTo>
                    <a:lnTo>
                      <a:pt x="0" y="0"/>
                    </a:lnTo>
                    <a:cubicBezTo>
                      <a:pt x="0" y="0"/>
                      <a:pt x="234" y="21600"/>
                      <a:pt x="234" y="21600"/>
                    </a:cubicBezTo>
                    <a:close/>
                  </a:path>
                </a:pathLst>
              </a:custGeom>
              <a:solidFill>
                <a:srgbClr val="21282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88" name="Shape 2666">
                <a:extLst>
                  <a:ext uri="{FF2B5EF4-FFF2-40B4-BE49-F238E27FC236}">
                    <a16:creationId xmlns:a16="http://schemas.microsoft.com/office/drawing/2014/main" id="{4016CECB-9ADC-48E6-A85D-607AAE64C329}"/>
                  </a:ext>
                </a:extLst>
              </p:cNvPr>
              <p:cNvSpPr/>
              <p:nvPr/>
            </p:nvSpPr>
            <p:spPr>
              <a:xfrm>
                <a:off x="0" y="375610"/>
                <a:ext cx="586005" cy="62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907"/>
                    </a:moveTo>
                    <a:lnTo>
                      <a:pt x="80" y="21600"/>
                    </a:lnTo>
                    <a:lnTo>
                      <a:pt x="21600" y="0"/>
                    </a:lnTo>
                    <a:cubicBezTo>
                      <a:pt x="21600" y="0"/>
                      <a:pt x="0" y="907"/>
                      <a:pt x="0" y="907"/>
                    </a:cubicBezTo>
                    <a:close/>
                  </a:path>
                </a:pathLst>
              </a:custGeom>
              <a:solidFill>
                <a:srgbClr val="4147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89" name="Shape 2667">
                <a:extLst>
                  <a:ext uri="{FF2B5EF4-FFF2-40B4-BE49-F238E27FC236}">
                    <a16:creationId xmlns:a16="http://schemas.microsoft.com/office/drawing/2014/main" id="{525611BD-401E-4AF6-849E-A4B0D641D92A}"/>
                  </a:ext>
                </a:extLst>
              </p:cNvPr>
              <p:cNvSpPr/>
              <p:nvPr/>
            </p:nvSpPr>
            <p:spPr>
              <a:xfrm>
                <a:off x="108729" y="0"/>
                <a:ext cx="431589" cy="734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99" extrusionOk="0">
                    <a:moveTo>
                      <a:pt x="20822" y="20670"/>
                    </a:moveTo>
                    <a:lnTo>
                      <a:pt x="19505" y="20671"/>
                    </a:lnTo>
                    <a:cubicBezTo>
                      <a:pt x="18901" y="18847"/>
                      <a:pt x="16346" y="11769"/>
                      <a:pt x="15615" y="9884"/>
                    </a:cubicBezTo>
                    <a:cubicBezTo>
                      <a:pt x="15467" y="9499"/>
                      <a:pt x="15285" y="9151"/>
                      <a:pt x="15108" y="8788"/>
                    </a:cubicBezTo>
                    <a:cubicBezTo>
                      <a:pt x="14346" y="7215"/>
                      <a:pt x="13961" y="6225"/>
                      <a:pt x="15576" y="5446"/>
                    </a:cubicBezTo>
                    <a:cubicBezTo>
                      <a:pt x="16992" y="4762"/>
                      <a:pt x="17485" y="3585"/>
                      <a:pt x="16830" y="2436"/>
                    </a:cubicBezTo>
                    <a:cubicBezTo>
                      <a:pt x="16194" y="1318"/>
                      <a:pt x="14272" y="97"/>
                      <a:pt x="10790" y="0"/>
                    </a:cubicBezTo>
                    <a:cubicBezTo>
                      <a:pt x="10781" y="0"/>
                      <a:pt x="10772" y="74"/>
                      <a:pt x="10763" y="75"/>
                    </a:cubicBezTo>
                    <a:cubicBezTo>
                      <a:pt x="10757" y="75"/>
                      <a:pt x="10753" y="152"/>
                      <a:pt x="10748" y="152"/>
                    </a:cubicBezTo>
                    <a:cubicBezTo>
                      <a:pt x="10743" y="152"/>
                      <a:pt x="10739" y="152"/>
                      <a:pt x="10732" y="152"/>
                    </a:cubicBezTo>
                    <a:cubicBezTo>
                      <a:pt x="10723" y="153"/>
                      <a:pt x="10714" y="80"/>
                      <a:pt x="10706" y="80"/>
                    </a:cubicBezTo>
                    <a:cubicBezTo>
                      <a:pt x="7225" y="182"/>
                      <a:pt x="5309" y="1371"/>
                      <a:pt x="4679" y="2490"/>
                    </a:cubicBezTo>
                    <a:cubicBezTo>
                      <a:pt x="4029" y="3641"/>
                      <a:pt x="4527" y="4805"/>
                      <a:pt x="5947" y="5486"/>
                    </a:cubicBezTo>
                    <a:cubicBezTo>
                      <a:pt x="7567" y="6262"/>
                      <a:pt x="7186" y="7257"/>
                      <a:pt x="6431" y="8831"/>
                    </a:cubicBezTo>
                    <a:cubicBezTo>
                      <a:pt x="6257" y="9194"/>
                      <a:pt x="6077" y="9511"/>
                      <a:pt x="5930" y="9897"/>
                    </a:cubicBezTo>
                    <a:cubicBezTo>
                      <a:pt x="5210" y="11783"/>
                      <a:pt x="2687" y="18861"/>
                      <a:pt x="2091" y="20686"/>
                    </a:cubicBezTo>
                    <a:lnTo>
                      <a:pt x="776" y="20687"/>
                    </a:lnTo>
                    <a:cubicBezTo>
                      <a:pt x="346" y="20688"/>
                      <a:pt x="0" y="20892"/>
                      <a:pt x="0" y="21144"/>
                    </a:cubicBezTo>
                    <a:cubicBezTo>
                      <a:pt x="1" y="21396"/>
                      <a:pt x="349" y="21600"/>
                      <a:pt x="777" y="21599"/>
                    </a:cubicBezTo>
                    <a:lnTo>
                      <a:pt x="2726" y="21598"/>
                    </a:lnTo>
                    <a:cubicBezTo>
                      <a:pt x="3094" y="21598"/>
                      <a:pt x="3411" y="21499"/>
                      <a:pt x="3485" y="21287"/>
                    </a:cubicBezTo>
                    <a:cubicBezTo>
                      <a:pt x="3517" y="21197"/>
                      <a:pt x="6632" y="12243"/>
                      <a:pt x="7445" y="10118"/>
                    </a:cubicBezTo>
                    <a:cubicBezTo>
                      <a:pt x="7582" y="9757"/>
                      <a:pt x="7756" y="9407"/>
                      <a:pt x="7925" y="9055"/>
                    </a:cubicBezTo>
                    <a:cubicBezTo>
                      <a:pt x="8660" y="7524"/>
                      <a:pt x="9419" y="5948"/>
                      <a:pt x="6929" y="4754"/>
                    </a:cubicBezTo>
                    <a:cubicBezTo>
                      <a:pt x="6011" y="4314"/>
                      <a:pt x="5707" y="3524"/>
                      <a:pt x="6151" y="2736"/>
                    </a:cubicBezTo>
                    <a:cubicBezTo>
                      <a:pt x="6755" y="1665"/>
                      <a:pt x="8472" y="990"/>
                      <a:pt x="10751" y="916"/>
                    </a:cubicBezTo>
                    <a:cubicBezTo>
                      <a:pt x="13028" y="986"/>
                      <a:pt x="14748" y="1661"/>
                      <a:pt x="15359" y="2731"/>
                    </a:cubicBezTo>
                    <a:cubicBezTo>
                      <a:pt x="15807" y="3518"/>
                      <a:pt x="15505" y="4313"/>
                      <a:pt x="14592" y="4754"/>
                    </a:cubicBezTo>
                    <a:cubicBezTo>
                      <a:pt x="12107" y="5952"/>
                      <a:pt x="12874" y="7535"/>
                      <a:pt x="13616" y="9065"/>
                    </a:cubicBezTo>
                    <a:cubicBezTo>
                      <a:pt x="13787" y="9416"/>
                      <a:pt x="13962" y="9779"/>
                      <a:pt x="14102" y="10140"/>
                    </a:cubicBezTo>
                    <a:cubicBezTo>
                      <a:pt x="14924" y="12263"/>
                      <a:pt x="18081" y="21184"/>
                      <a:pt x="18115" y="21275"/>
                    </a:cubicBezTo>
                    <a:cubicBezTo>
                      <a:pt x="18189" y="21486"/>
                      <a:pt x="18506" y="21585"/>
                      <a:pt x="18875" y="21584"/>
                    </a:cubicBezTo>
                    <a:lnTo>
                      <a:pt x="20824" y="21583"/>
                    </a:lnTo>
                    <a:cubicBezTo>
                      <a:pt x="21254" y="21582"/>
                      <a:pt x="21600" y="21378"/>
                      <a:pt x="21599" y="21126"/>
                    </a:cubicBezTo>
                    <a:cubicBezTo>
                      <a:pt x="21599" y="20874"/>
                      <a:pt x="21252" y="20670"/>
                      <a:pt x="20822" y="2067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  <p:sp>
            <p:nvSpPr>
              <p:cNvPr id="90" name="Shape 2668">
                <a:extLst>
                  <a:ext uri="{FF2B5EF4-FFF2-40B4-BE49-F238E27FC236}">
                    <a16:creationId xmlns:a16="http://schemas.microsoft.com/office/drawing/2014/main" id="{51A9E098-C315-4B59-97AB-C24FFFB710FD}"/>
                  </a:ext>
                </a:extLst>
              </p:cNvPr>
              <p:cNvSpPr/>
              <p:nvPr/>
            </p:nvSpPr>
            <p:spPr>
              <a:xfrm>
                <a:off x="-1" y="721568"/>
                <a:ext cx="621084" cy="489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8" h="21579" extrusionOk="0">
                    <a:moveTo>
                      <a:pt x="21598" y="10597"/>
                    </a:moveTo>
                    <a:cubicBezTo>
                      <a:pt x="21599" y="16454"/>
                      <a:pt x="21218" y="21212"/>
                      <a:pt x="20745" y="21225"/>
                    </a:cubicBezTo>
                    <a:lnTo>
                      <a:pt x="856" y="21578"/>
                    </a:lnTo>
                    <a:cubicBezTo>
                      <a:pt x="383" y="21591"/>
                      <a:pt x="0" y="16845"/>
                      <a:pt x="0" y="10989"/>
                    </a:cubicBezTo>
                    <a:lnTo>
                      <a:pt x="0" y="10989"/>
                    </a:lnTo>
                    <a:cubicBezTo>
                      <a:pt x="-1" y="5124"/>
                      <a:pt x="381" y="366"/>
                      <a:pt x="854" y="357"/>
                    </a:cubicBezTo>
                    <a:lnTo>
                      <a:pt x="20743" y="0"/>
                    </a:lnTo>
                    <a:cubicBezTo>
                      <a:pt x="21215" y="-9"/>
                      <a:pt x="21598" y="4737"/>
                      <a:pt x="21598" y="10597"/>
                    </a:cubicBezTo>
                    <a:cubicBezTo>
                      <a:pt x="21598" y="10597"/>
                      <a:pt x="21598" y="10597"/>
                      <a:pt x="21598" y="10597"/>
                    </a:cubicBezTo>
                    <a:close/>
                  </a:path>
                </a:pathLst>
              </a:custGeom>
              <a:solidFill>
                <a:srgbClr val="4147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22859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4000" dirty="0">
                  <a:latin typeface="字魂59号-创粗黑" panose="00000500000000000000" pitchFamily="2" charset="-122"/>
                  <a:ea typeface="字魂59号-创粗黑" panose="00000500000000000000" pitchFamily="2" charset="-122"/>
                </a:endParaRPr>
              </a:p>
            </p:txBody>
          </p:sp>
        </p:grpSp>
        <p:sp>
          <p:nvSpPr>
            <p:cNvPr id="85" name="Shape 2670">
              <a:extLst>
                <a:ext uri="{FF2B5EF4-FFF2-40B4-BE49-F238E27FC236}">
                  <a16:creationId xmlns:a16="http://schemas.microsoft.com/office/drawing/2014/main" id="{313B55E1-02B5-40F0-A0D6-60EED373834C}"/>
                </a:ext>
              </a:extLst>
            </p:cNvPr>
            <p:cNvSpPr/>
            <p:nvPr/>
          </p:nvSpPr>
          <p:spPr>
            <a:xfrm flipV="1">
              <a:off x="346339" y="0"/>
              <a:ext cx="1" cy="1418932"/>
            </a:xfrm>
            <a:prstGeom prst="line">
              <a:avLst/>
            </a:prstGeom>
            <a:noFill/>
            <a:ln w="381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 sz="4267" dirty="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80" name="TextBox 102">
            <a:extLst>
              <a:ext uri="{FF2B5EF4-FFF2-40B4-BE49-F238E27FC236}">
                <a16:creationId xmlns:a16="http://schemas.microsoft.com/office/drawing/2014/main" id="{07892410-C607-4A22-9F7B-4C6FCA4A8CD4}"/>
              </a:ext>
            </a:extLst>
          </p:cNvPr>
          <p:cNvSpPr txBox="1"/>
          <p:nvPr/>
        </p:nvSpPr>
        <p:spPr>
          <a:xfrm flipH="1">
            <a:off x="6183126" y="2427734"/>
            <a:ext cx="1481287" cy="653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3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家庭文化</a:t>
            </a:r>
            <a:endParaRPr lang="en-US" altLang="zh-CN" sz="2000" b="1" spc="30" dirty="0">
              <a:solidFill>
                <a:schemeClr val="accent3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3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环境的影响 </a:t>
            </a:r>
          </a:p>
        </p:txBody>
      </p:sp>
    </p:spTree>
    <p:extLst>
      <p:ext uri="{BB962C8B-B14F-4D97-AF65-F5344CB8AC3E}">
        <p14:creationId xmlns:p14="http://schemas.microsoft.com/office/powerpoint/2010/main" val="333511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1331640" y="1923678"/>
            <a:ext cx="2050196" cy="1584176"/>
            <a:chOff x="1983909" y="2663640"/>
            <a:chExt cx="1657350" cy="1668463"/>
          </a:xfrm>
          <a:solidFill>
            <a:schemeClr val="accent1"/>
          </a:solidFill>
        </p:grpSpPr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1983909" y="3062103"/>
              <a:ext cx="1216025" cy="1270000"/>
            </a:xfrm>
            <a:custGeom>
              <a:avLst/>
              <a:gdLst>
                <a:gd name="T0" fmla="*/ 71 w 540"/>
                <a:gd name="T1" fmla="*/ 536 h 564"/>
                <a:gd name="T2" fmla="*/ 24 w 540"/>
                <a:gd name="T3" fmla="*/ 488 h 564"/>
                <a:gd name="T4" fmla="*/ 24 w 540"/>
                <a:gd name="T5" fmla="*/ 0 h 564"/>
                <a:gd name="T6" fmla="*/ 0 w 540"/>
                <a:gd name="T7" fmla="*/ 0 h 564"/>
                <a:gd name="T8" fmla="*/ 0 w 540"/>
                <a:gd name="T9" fmla="*/ 489 h 564"/>
                <a:gd name="T10" fmla="*/ 72 w 540"/>
                <a:gd name="T11" fmla="*/ 564 h 564"/>
                <a:gd name="T12" fmla="*/ 540 w 540"/>
                <a:gd name="T13" fmla="*/ 564 h 564"/>
                <a:gd name="T14" fmla="*/ 540 w 540"/>
                <a:gd name="T15" fmla="*/ 536 h 564"/>
                <a:gd name="T16" fmla="*/ 71 w 540"/>
                <a:gd name="T17" fmla="*/ 53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564">
                  <a:moveTo>
                    <a:pt x="71" y="536"/>
                  </a:moveTo>
                  <a:cubicBezTo>
                    <a:pt x="44" y="536"/>
                    <a:pt x="24" y="515"/>
                    <a:pt x="24" y="48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0" y="529"/>
                    <a:pt x="32" y="564"/>
                    <a:pt x="72" y="564"/>
                  </a:cubicBezTo>
                  <a:cubicBezTo>
                    <a:pt x="540" y="564"/>
                    <a:pt x="540" y="564"/>
                    <a:pt x="540" y="564"/>
                  </a:cubicBezTo>
                  <a:cubicBezTo>
                    <a:pt x="540" y="536"/>
                    <a:pt x="540" y="536"/>
                    <a:pt x="540" y="536"/>
                  </a:cubicBezTo>
                  <a:lnTo>
                    <a:pt x="71" y="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2433171" y="2674753"/>
              <a:ext cx="1208088" cy="1243013"/>
            </a:xfrm>
            <a:custGeom>
              <a:avLst/>
              <a:gdLst>
                <a:gd name="T0" fmla="*/ 461 w 536"/>
                <a:gd name="T1" fmla="*/ 24 h 552"/>
                <a:gd name="T2" fmla="*/ 508 w 536"/>
                <a:gd name="T3" fmla="*/ 70 h 552"/>
                <a:gd name="T4" fmla="*/ 508 w 536"/>
                <a:gd name="T5" fmla="*/ 552 h 552"/>
                <a:gd name="T6" fmla="*/ 536 w 536"/>
                <a:gd name="T7" fmla="*/ 552 h 552"/>
                <a:gd name="T8" fmla="*/ 536 w 536"/>
                <a:gd name="T9" fmla="*/ 72 h 552"/>
                <a:gd name="T10" fmla="*/ 462 w 536"/>
                <a:gd name="T11" fmla="*/ 0 h 552"/>
                <a:gd name="T12" fmla="*/ 0 w 536"/>
                <a:gd name="T13" fmla="*/ 0 h 552"/>
                <a:gd name="T14" fmla="*/ 0 w 536"/>
                <a:gd name="T15" fmla="*/ 24 h 552"/>
                <a:gd name="T16" fmla="*/ 461 w 536"/>
                <a:gd name="T17" fmla="*/ 24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6" h="552">
                  <a:moveTo>
                    <a:pt x="461" y="24"/>
                  </a:moveTo>
                  <a:cubicBezTo>
                    <a:pt x="488" y="24"/>
                    <a:pt x="508" y="44"/>
                    <a:pt x="508" y="70"/>
                  </a:cubicBezTo>
                  <a:cubicBezTo>
                    <a:pt x="508" y="552"/>
                    <a:pt x="508" y="552"/>
                    <a:pt x="508" y="552"/>
                  </a:cubicBezTo>
                  <a:cubicBezTo>
                    <a:pt x="536" y="552"/>
                    <a:pt x="536" y="552"/>
                    <a:pt x="536" y="552"/>
                  </a:cubicBezTo>
                  <a:cubicBezTo>
                    <a:pt x="536" y="72"/>
                    <a:pt x="536" y="72"/>
                    <a:pt x="536" y="72"/>
                  </a:cubicBezTo>
                  <a:cubicBezTo>
                    <a:pt x="536" y="32"/>
                    <a:pt x="502" y="0"/>
                    <a:pt x="46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46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3277721" y="4006665"/>
              <a:ext cx="358775" cy="315913"/>
            </a:xfrm>
            <a:custGeom>
              <a:avLst/>
              <a:gdLst>
                <a:gd name="T0" fmla="*/ 43 w 159"/>
                <a:gd name="T1" fmla="*/ 69 h 140"/>
                <a:gd name="T2" fmla="*/ 34 w 159"/>
                <a:gd name="T3" fmla="*/ 61 h 140"/>
                <a:gd name="T4" fmla="*/ 24 w 159"/>
                <a:gd name="T5" fmla="*/ 61 h 140"/>
                <a:gd name="T6" fmla="*/ 7 w 159"/>
                <a:gd name="T7" fmla="*/ 52 h 140"/>
                <a:gd name="T8" fmla="*/ 0 w 159"/>
                <a:gd name="T9" fmla="*/ 32 h 140"/>
                <a:gd name="T10" fmla="*/ 10 w 159"/>
                <a:gd name="T11" fmla="*/ 9 h 140"/>
                <a:gd name="T12" fmla="*/ 34 w 159"/>
                <a:gd name="T13" fmla="*/ 0 h 140"/>
                <a:gd name="T14" fmla="*/ 61 w 159"/>
                <a:gd name="T15" fmla="*/ 13 h 140"/>
                <a:gd name="T16" fmla="*/ 72 w 159"/>
                <a:gd name="T17" fmla="*/ 47 h 140"/>
                <a:gd name="T18" fmla="*/ 42 w 159"/>
                <a:gd name="T19" fmla="*/ 126 h 140"/>
                <a:gd name="T20" fmla="*/ 23 w 159"/>
                <a:gd name="T21" fmla="*/ 140 h 140"/>
                <a:gd name="T22" fmla="*/ 13 w 159"/>
                <a:gd name="T23" fmla="*/ 131 h 140"/>
                <a:gd name="T24" fmla="*/ 18 w 159"/>
                <a:gd name="T25" fmla="*/ 120 h 140"/>
                <a:gd name="T26" fmla="*/ 36 w 159"/>
                <a:gd name="T27" fmla="*/ 92 h 140"/>
                <a:gd name="T28" fmla="*/ 43 w 159"/>
                <a:gd name="T29" fmla="*/ 69 h 140"/>
                <a:gd name="T30" fmla="*/ 130 w 159"/>
                <a:gd name="T31" fmla="*/ 69 h 140"/>
                <a:gd name="T32" fmla="*/ 121 w 159"/>
                <a:gd name="T33" fmla="*/ 61 h 140"/>
                <a:gd name="T34" fmla="*/ 112 w 159"/>
                <a:gd name="T35" fmla="*/ 61 h 140"/>
                <a:gd name="T36" fmla="*/ 94 w 159"/>
                <a:gd name="T37" fmla="*/ 52 h 140"/>
                <a:gd name="T38" fmla="*/ 87 w 159"/>
                <a:gd name="T39" fmla="*/ 32 h 140"/>
                <a:gd name="T40" fmla="*/ 96 w 159"/>
                <a:gd name="T41" fmla="*/ 9 h 140"/>
                <a:gd name="T42" fmla="*/ 120 w 159"/>
                <a:gd name="T43" fmla="*/ 0 h 140"/>
                <a:gd name="T44" fmla="*/ 148 w 159"/>
                <a:gd name="T45" fmla="*/ 13 h 140"/>
                <a:gd name="T46" fmla="*/ 159 w 159"/>
                <a:gd name="T47" fmla="*/ 47 h 140"/>
                <a:gd name="T48" fmla="*/ 129 w 159"/>
                <a:gd name="T49" fmla="*/ 126 h 140"/>
                <a:gd name="T50" fmla="*/ 109 w 159"/>
                <a:gd name="T51" fmla="*/ 140 h 140"/>
                <a:gd name="T52" fmla="*/ 100 w 159"/>
                <a:gd name="T53" fmla="*/ 131 h 140"/>
                <a:gd name="T54" fmla="*/ 106 w 159"/>
                <a:gd name="T55" fmla="*/ 120 h 140"/>
                <a:gd name="T56" fmla="*/ 122 w 159"/>
                <a:gd name="T57" fmla="*/ 92 h 140"/>
                <a:gd name="T58" fmla="*/ 130 w 159"/>
                <a:gd name="T59" fmla="*/ 6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9" h="140">
                  <a:moveTo>
                    <a:pt x="43" y="69"/>
                  </a:moveTo>
                  <a:cubicBezTo>
                    <a:pt x="43" y="64"/>
                    <a:pt x="40" y="61"/>
                    <a:pt x="34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18" y="60"/>
                    <a:pt x="12" y="57"/>
                    <a:pt x="7" y="52"/>
                  </a:cubicBezTo>
                  <a:cubicBezTo>
                    <a:pt x="2" y="46"/>
                    <a:pt x="0" y="40"/>
                    <a:pt x="0" y="32"/>
                  </a:cubicBezTo>
                  <a:cubicBezTo>
                    <a:pt x="0" y="23"/>
                    <a:pt x="3" y="15"/>
                    <a:pt x="10" y="9"/>
                  </a:cubicBezTo>
                  <a:cubicBezTo>
                    <a:pt x="16" y="3"/>
                    <a:pt x="24" y="0"/>
                    <a:pt x="34" y="0"/>
                  </a:cubicBezTo>
                  <a:cubicBezTo>
                    <a:pt x="44" y="0"/>
                    <a:pt x="54" y="4"/>
                    <a:pt x="61" y="13"/>
                  </a:cubicBezTo>
                  <a:cubicBezTo>
                    <a:pt x="68" y="22"/>
                    <a:pt x="72" y="33"/>
                    <a:pt x="72" y="47"/>
                  </a:cubicBezTo>
                  <a:cubicBezTo>
                    <a:pt x="72" y="73"/>
                    <a:pt x="62" y="99"/>
                    <a:pt x="42" y="126"/>
                  </a:cubicBezTo>
                  <a:cubicBezTo>
                    <a:pt x="34" y="136"/>
                    <a:pt x="28" y="140"/>
                    <a:pt x="23" y="140"/>
                  </a:cubicBezTo>
                  <a:cubicBezTo>
                    <a:pt x="16" y="140"/>
                    <a:pt x="13" y="137"/>
                    <a:pt x="13" y="131"/>
                  </a:cubicBezTo>
                  <a:cubicBezTo>
                    <a:pt x="13" y="128"/>
                    <a:pt x="15" y="125"/>
                    <a:pt x="18" y="120"/>
                  </a:cubicBezTo>
                  <a:cubicBezTo>
                    <a:pt x="25" y="112"/>
                    <a:pt x="30" y="103"/>
                    <a:pt x="36" y="92"/>
                  </a:cubicBezTo>
                  <a:cubicBezTo>
                    <a:pt x="41" y="82"/>
                    <a:pt x="43" y="74"/>
                    <a:pt x="43" y="69"/>
                  </a:cubicBezTo>
                  <a:close/>
                  <a:moveTo>
                    <a:pt x="130" y="69"/>
                  </a:moveTo>
                  <a:cubicBezTo>
                    <a:pt x="130" y="64"/>
                    <a:pt x="127" y="61"/>
                    <a:pt x="121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05" y="60"/>
                    <a:pt x="99" y="57"/>
                    <a:pt x="94" y="52"/>
                  </a:cubicBezTo>
                  <a:cubicBezTo>
                    <a:pt x="89" y="46"/>
                    <a:pt x="87" y="40"/>
                    <a:pt x="87" y="32"/>
                  </a:cubicBezTo>
                  <a:cubicBezTo>
                    <a:pt x="87" y="23"/>
                    <a:pt x="90" y="15"/>
                    <a:pt x="96" y="9"/>
                  </a:cubicBezTo>
                  <a:cubicBezTo>
                    <a:pt x="103" y="3"/>
                    <a:pt x="111" y="0"/>
                    <a:pt x="120" y="0"/>
                  </a:cubicBezTo>
                  <a:cubicBezTo>
                    <a:pt x="132" y="0"/>
                    <a:pt x="141" y="4"/>
                    <a:pt x="148" y="13"/>
                  </a:cubicBezTo>
                  <a:cubicBezTo>
                    <a:pt x="155" y="22"/>
                    <a:pt x="159" y="33"/>
                    <a:pt x="159" y="47"/>
                  </a:cubicBezTo>
                  <a:cubicBezTo>
                    <a:pt x="159" y="73"/>
                    <a:pt x="149" y="99"/>
                    <a:pt x="129" y="126"/>
                  </a:cubicBezTo>
                  <a:cubicBezTo>
                    <a:pt x="121" y="136"/>
                    <a:pt x="115" y="140"/>
                    <a:pt x="109" y="140"/>
                  </a:cubicBezTo>
                  <a:cubicBezTo>
                    <a:pt x="103" y="140"/>
                    <a:pt x="100" y="137"/>
                    <a:pt x="100" y="131"/>
                  </a:cubicBezTo>
                  <a:cubicBezTo>
                    <a:pt x="100" y="128"/>
                    <a:pt x="102" y="125"/>
                    <a:pt x="106" y="120"/>
                  </a:cubicBezTo>
                  <a:cubicBezTo>
                    <a:pt x="112" y="112"/>
                    <a:pt x="117" y="103"/>
                    <a:pt x="122" y="92"/>
                  </a:cubicBezTo>
                  <a:cubicBezTo>
                    <a:pt x="127" y="82"/>
                    <a:pt x="130" y="74"/>
                    <a:pt x="13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1983909" y="2663640"/>
              <a:ext cx="355600" cy="317500"/>
            </a:xfrm>
            <a:custGeom>
              <a:avLst/>
              <a:gdLst>
                <a:gd name="T0" fmla="*/ 115 w 158"/>
                <a:gd name="T1" fmla="*/ 72 h 141"/>
                <a:gd name="T2" fmla="*/ 124 w 158"/>
                <a:gd name="T3" fmla="*/ 80 h 141"/>
                <a:gd name="T4" fmla="*/ 134 w 158"/>
                <a:gd name="T5" fmla="*/ 80 h 141"/>
                <a:gd name="T6" fmla="*/ 151 w 158"/>
                <a:gd name="T7" fmla="*/ 89 h 141"/>
                <a:gd name="T8" fmla="*/ 158 w 158"/>
                <a:gd name="T9" fmla="*/ 109 h 141"/>
                <a:gd name="T10" fmla="*/ 149 w 158"/>
                <a:gd name="T11" fmla="*/ 132 h 141"/>
                <a:gd name="T12" fmla="*/ 125 w 158"/>
                <a:gd name="T13" fmla="*/ 141 h 141"/>
                <a:gd name="T14" fmla="*/ 98 w 158"/>
                <a:gd name="T15" fmla="*/ 128 h 141"/>
                <a:gd name="T16" fmla="*/ 87 w 158"/>
                <a:gd name="T17" fmla="*/ 94 h 141"/>
                <a:gd name="T18" fmla="*/ 117 w 158"/>
                <a:gd name="T19" fmla="*/ 15 h 141"/>
                <a:gd name="T20" fmla="*/ 136 w 158"/>
                <a:gd name="T21" fmla="*/ 0 h 141"/>
                <a:gd name="T22" fmla="*/ 145 w 158"/>
                <a:gd name="T23" fmla="*/ 10 h 141"/>
                <a:gd name="T24" fmla="*/ 140 w 158"/>
                <a:gd name="T25" fmla="*/ 21 h 141"/>
                <a:gd name="T26" fmla="*/ 123 w 158"/>
                <a:gd name="T27" fmla="*/ 48 h 141"/>
                <a:gd name="T28" fmla="*/ 115 w 158"/>
                <a:gd name="T29" fmla="*/ 72 h 141"/>
                <a:gd name="T30" fmla="*/ 28 w 158"/>
                <a:gd name="T31" fmla="*/ 72 h 141"/>
                <a:gd name="T32" fmla="*/ 37 w 158"/>
                <a:gd name="T33" fmla="*/ 80 h 141"/>
                <a:gd name="T34" fmla="*/ 47 w 158"/>
                <a:gd name="T35" fmla="*/ 80 h 141"/>
                <a:gd name="T36" fmla="*/ 64 w 158"/>
                <a:gd name="T37" fmla="*/ 89 h 141"/>
                <a:gd name="T38" fmla="*/ 72 w 158"/>
                <a:gd name="T39" fmla="*/ 109 h 141"/>
                <a:gd name="T40" fmla="*/ 62 w 158"/>
                <a:gd name="T41" fmla="*/ 132 h 141"/>
                <a:gd name="T42" fmla="*/ 38 w 158"/>
                <a:gd name="T43" fmla="*/ 141 h 141"/>
                <a:gd name="T44" fmla="*/ 10 w 158"/>
                <a:gd name="T45" fmla="*/ 128 h 141"/>
                <a:gd name="T46" fmla="*/ 0 w 158"/>
                <a:gd name="T47" fmla="*/ 94 h 141"/>
                <a:gd name="T48" fmla="*/ 30 w 158"/>
                <a:gd name="T49" fmla="*/ 15 h 141"/>
                <a:gd name="T50" fmla="*/ 49 w 158"/>
                <a:gd name="T51" fmla="*/ 0 h 141"/>
                <a:gd name="T52" fmla="*/ 58 w 158"/>
                <a:gd name="T53" fmla="*/ 10 h 141"/>
                <a:gd name="T54" fmla="*/ 53 w 158"/>
                <a:gd name="T55" fmla="*/ 21 h 141"/>
                <a:gd name="T56" fmla="*/ 36 w 158"/>
                <a:gd name="T57" fmla="*/ 48 h 141"/>
                <a:gd name="T58" fmla="*/ 28 w 158"/>
                <a:gd name="T59" fmla="*/ 7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8" h="141">
                  <a:moveTo>
                    <a:pt x="115" y="72"/>
                  </a:moveTo>
                  <a:cubicBezTo>
                    <a:pt x="115" y="77"/>
                    <a:pt x="118" y="80"/>
                    <a:pt x="124" y="80"/>
                  </a:cubicBezTo>
                  <a:cubicBezTo>
                    <a:pt x="134" y="80"/>
                    <a:pt x="134" y="80"/>
                    <a:pt x="134" y="80"/>
                  </a:cubicBezTo>
                  <a:cubicBezTo>
                    <a:pt x="140" y="80"/>
                    <a:pt x="146" y="83"/>
                    <a:pt x="151" y="89"/>
                  </a:cubicBezTo>
                  <a:cubicBezTo>
                    <a:pt x="156" y="95"/>
                    <a:pt x="158" y="101"/>
                    <a:pt x="158" y="109"/>
                  </a:cubicBezTo>
                  <a:cubicBezTo>
                    <a:pt x="158" y="118"/>
                    <a:pt x="155" y="126"/>
                    <a:pt x="149" y="132"/>
                  </a:cubicBezTo>
                  <a:cubicBezTo>
                    <a:pt x="142" y="138"/>
                    <a:pt x="134" y="141"/>
                    <a:pt x="125" y="141"/>
                  </a:cubicBezTo>
                  <a:cubicBezTo>
                    <a:pt x="114" y="141"/>
                    <a:pt x="105" y="137"/>
                    <a:pt x="98" y="128"/>
                  </a:cubicBezTo>
                  <a:cubicBezTo>
                    <a:pt x="90" y="119"/>
                    <a:pt x="87" y="108"/>
                    <a:pt x="87" y="94"/>
                  </a:cubicBezTo>
                  <a:cubicBezTo>
                    <a:pt x="87" y="68"/>
                    <a:pt x="97" y="42"/>
                    <a:pt x="117" y="15"/>
                  </a:cubicBezTo>
                  <a:cubicBezTo>
                    <a:pt x="124" y="5"/>
                    <a:pt x="130" y="0"/>
                    <a:pt x="136" y="0"/>
                  </a:cubicBezTo>
                  <a:cubicBezTo>
                    <a:pt x="142" y="0"/>
                    <a:pt x="145" y="4"/>
                    <a:pt x="145" y="10"/>
                  </a:cubicBezTo>
                  <a:cubicBezTo>
                    <a:pt x="145" y="13"/>
                    <a:pt x="144" y="16"/>
                    <a:pt x="140" y="21"/>
                  </a:cubicBezTo>
                  <a:cubicBezTo>
                    <a:pt x="134" y="29"/>
                    <a:pt x="128" y="38"/>
                    <a:pt x="123" y="48"/>
                  </a:cubicBezTo>
                  <a:cubicBezTo>
                    <a:pt x="118" y="59"/>
                    <a:pt x="115" y="67"/>
                    <a:pt x="115" y="72"/>
                  </a:cubicBezTo>
                  <a:close/>
                  <a:moveTo>
                    <a:pt x="28" y="72"/>
                  </a:moveTo>
                  <a:cubicBezTo>
                    <a:pt x="28" y="77"/>
                    <a:pt x="31" y="80"/>
                    <a:pt x="3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53" y="80"/>
                    <a:pt x="59" y="83"/>
                    <a:pt x="64" y="89"/>
                  </a:cubicBezTo>
                  <a:cubicBezTo>
                    <a:pt x="69" y="95"/>
                    <a:pt x="72" y="101"/>
                    <a:pt x="72" y="109"/>
                  </a:cubicBezTo>
                  <a:cubicBezTo>
                    <a:pt x="72" y="118"/>
                    <a:pt x="68" y="126"/>
                    <a:pt x="62" y="132"/>
                  </a:cubicBezTo>
                  <a:cubicBezTo>
                    <a:pt x="56" y="138"/>
                    <a:pt x="48" y="141"/>
                    <a:pt x="38" y="141"/>
                  </a:cubicBezTo>
                  <a:cubicBezTo>
                    <a:pt x="27" y="141"/>
                    <a:pt x="18" y="137"/>
                    <a:pt x="10" y="128"/>
                  </a:cubicBezTo>
                  <a:cubicBezTo>
                    <a:pt x="3" y="119"/>
                    <a:pt x="0" y="108"/>
                    <a:pt x="0" y="94"/>
                  </a:cubicBezTo>
                  <a:cubicBezTo>
                    <a:pt x="0" y="68"/>
                    <a:pt x="10" y="42"/>
                    <a:pt x="30" y="15"/>
                  </a:cubicBezTo>
                  <a:cubicBezTo>
                    <a:pt x="37" y="5"/>
                    <a:pt x="44" y="0"/>
                    <a:pt x="49" y="0"/>
                  </a:cubicBezTo>
                  <a:cubicBezTo>
                    <a:pt x="55" y="0"/>
                    <a:pt x="58" y="4"/>
                    <a:pt x="58" y="10"/>
                  </a:cubicBezTo>
                  <a:cubicBezTo>
                    <a:pt x="58" y="13"/>
                    <a:pt x="56" y="16"/>
                    <a:pt x="53" y="21"/>
                  </a:cubicBezTo>
                  <a:cubicBezTo>
                    <a:pt x="47" y="29"/>
                    <a:pt x="41" y="38"/>
                    <a:pt x="36" y="48"/>
                  </a:cubicBezTo>
                  <a:cubicBezTo>
                    <a:pt x="31" y="59"/>
                    <a:pt x="28" y="67"/>
                    <a:pt x="2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5D58713D-4D52-4F7E-A480-489F098AAB3B}"/>
              </a:ext>
            </a:extLst>
          </p:cNvPr>
          <p:cNvSpPr/>
          <p:nvPr/>
        </p:nvSpPr>
        <p:spPr>
          <a:xfrm>
            <a:off x="1729164" y="2074408"/>
            <a:ext cx="1154852" cy="1036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中国传统</a:t>
            </a:r>
            <a:endParaRPr lang="en-US" altLang="zh-CN" sz="2000" b="1" spc="30" dirty="0">
              <a:solidFill>
                <a:schemeClr val="accen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文化的影响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D58713D-4D52-4F7E-A480-489F098AAB3B}"/>
              </a:ext>
            </a:extLst>
          </p:cNvPr>
          <p:cNvSpPr/>
          <p:nvPr/>
        </p:nvSpPr>
        <p:spPr>
          <a:xfrm>
            <a:off x="3497699" y="2180523"/>
            <a:ext cx="4464496" cy="823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</a:ext>
          </a:extLst>
        </p:spPr>
        <p:txBody>
          <a:bodyPr wrap="square" lIns="72000" tIns="72000" rIns="72000" bIns="72000" anchor="ctr" anchorCtr="1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3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中国传统文化对于大学生的心理健 康和心理素质起着潜移默化的作用，其积极影响首先在于，中国传统文化有助于大学生形成 和谐的人际关系。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526BB66-B530-4D55-9461-26F3B704B7D1}"/>
              </a:ext>
            </a:extLst>
          </p:cNvPr>
          <p:cNvSpPr/>
          <p:nvPr/>
        </p:nvSpPr>
        <p:spPr>
          <a:xfrm>
            <a:off x="125963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一、影响大学生心理健康的文化因素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267009-D135-4375-886F-F1448EAFE2A3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439248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大学生的文化特点与心理健康教育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CDEE878F-BBBA-4879-B2C9-8A545CFDFEC3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8083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>
            <a:extLst>
              <a:ext uri="{FF2B5EF4-FFF2-40B4-BE49-F238E27FC236}">
                <a16:creationId xmlns:a16="http://schemas.microsoft.com/office/drawing/2014/main" id="{E883063D-D8ED-472A-B3D8-B8F37D6B5B9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AA5F7C43-9DFF-4C3A-88A6-120A5E9FBC7C}"/>
              </a:ext>
            </a:extLst>
          </p:cNvPr>
          <p:cNvCxnSpPr>
            <a:cxnSpLocks/>
          </p:cNvCxnSpPr>
          <p:nvPr/>
        </p:nvCxnSpPr>
        <p:spPr>
          <a:xfrm>
            <a:off x="4826785" y="521032"/>
            <a:ext cx="43172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等腰三角形 31">
            <a:extLst>
              <a:ext uri="{FF2B5EF4-FFF2-40B4-BE49-F238E27FC236}">
                <a16:creationId xmlns:a16="http://schemas.microsoft.com/office/drawing/2014/main" id="{86B49F27-FDD5-49DD-95F3-629CD99419AF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2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22"/>
          <p:cNvSpPr txBox="1"/>
          <p:nvPr/>
        </p:nvSpPr>
        <p:spPr>
          <a:xfrm>
            <a:off x="4393148" y="1832894"/>
            <a:ext cx="2695640" cy="1695575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r>
              <a:rPr lang="zh-CN" altLang="en-US" sz="3600" b="1" dirty="0">
                <a:solidFill>
                  <a:srgbClr val="F8A724"/>
                </a:solidFill>
                <a:latin typeface="+mj-ea"/>
                <a:cs typeface="+mn-ea"/>
                <a:sym typeface="inpin heiti" panose="00000500000000000000" pitchFamily="2" charset="-122"/>
              </a:rPr>
              <a:t>第四章</a:t>
            </a:r>
            <a:endParaRPr lang="en-US" altLang="zh-CN" sz="3600" b="1" dirty="0">
              <a:solidFill>
                <a:srgbClr val="F8A724"/>
              </a:solidFill>
              <a:latin typeface="+mj-ea"/>
              <a:cs typeface="+mn-ea"/>
              <a:sym typeface="inpin heiti" panose="00000500000000000000" pitchFamily="2" charset="-122"/>
            </a:endParaRPr>
          </a:p>
          <a:p>
            <a:r>
              <a:rPr lang="zh-CN" altLang="en-US" sz="3200" b="1" dirty="0">
                <a:solidFill>
                  <a:schemeClr val="accent1">
                    <a:lumMod val="100000"/>
                  </a:schemeClr>
                </a:solidFill>
                <a:latin typeface="+mj-ea"/>
                <a:cs typeface="+mn-ea"/>
                <a:sym typeface="inpin heiti" panose="00000500000000000000" pitchFamily="2" charset="-122"/>
              </a:rPr>
              <a:t>大学生心理健康教育</a:t>
            </a:r>
            <a:endParaRPr lang="en-US" altLang="zh-CN" sz="3200" b="1" dirty="0">
              <a:solidFill>
                <a:schemeClr val="accent1">
                  <a:lumMod val="100000"/>
                </a:schemeClr>
              </a:solidFill>
              <a:latin typeface="+mj-ea"/>
              <a:cs typeface="+mn-ea"/>
              <a:sym typeface="inpin heiti" panose="00000500000000000000" pitchFamily="2" charset="-122"/>
            </a:endParaRPr>
          </a:p>
          <a:p>
            <a:r>
              <a:rPr lang="zh-CN" altLang="en-US" sz="3200" b="1" dirty="0">
                <a:solidFill>
                  <a:schemeClr val="accent1">
                    <a:lumMod val="100000"/>
                  </a:schemeClr>
                </a:solidFill>
                <a:latin typeface="+mj-ea"/>
                <a:cs typeface="+mn-ea"/>
                <a:sym typeface="inpin heiti" panose="00000500000000000000" pitchFamily="2" charset="-122"/>
              </a:rPr>
              <a:t>的文化基础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929CD539-0318-425F-93A7-0F46E634803A}"/>
              </a:ext>
            </a:extLst>
          </p:cNvPr>
          <p:cNvGrpSpPr/>
          <p:nvPr/>
        </p:nvGrpSpPr>
        <p:grpSpPr>
          <a:xfrm>
            <a:off x="1331640" y="659815"/>
            <a:ext cx="2872821" cy="3193462"/>
            <a:chOff x="1331640" y="659815"/>
            <a:chExt cx="2872821" cy="3193462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E457515-D764-4D60-BD5B-A2EB8B0B7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414" y="659815"/>
              <a:ext cx="1659047" cy="1878542"/>
            </a:xfrm>
            <a:custGeom>
              <a:avLst/>
              <a:gdLst>
                <a:gd name="T0" fmla="*/ 53 w 435"/>
                <a:gd name="T1" fmla="*/ 486 h 492"/>
                <a:gd name="T2" fmla="*/ 18 w 435"/>
                <a:gd name="T3" fmla="*/ 486 h 492"/>
                <a:gd name="T4" fmla="*/ 0 w 435"/>
                <a:gd name="T5" fmla="*/ 456 h 492"/>
                <a:gd name="T6" fmla="*/ 0 w 435"/>
                <a:gd name="T7" fmla="*/ 36 h 492"/>
                <a:gd name="T8" fmla="*/ 18 w 435"/>
                <a:gd name="T9" fmla="*/ 6 h 492"/>
                <a:gd name="T10" fmla="*/ 53 w 435"/>
                <a:gd name="T11" fmla="*/ 6 h 492"/>
                <a:gd name="T12" fmla="*/ 418 w 435"/>
                <a:gd name="T13" fmla="*/ 216 h 492"/>
                <a:gd name="T14" fmla="*/ 435 w 435"/>
                <a:gd name="T15" fmla="*/ 246 h 492"/>
                <a:gd name="T16" fmla="*/ 418 w 435"/>
                <a:gd name="T17" fmla="*/ 276 h 492"/>
                <a:gd name="T18" fmla="*/ 53 w 435"/>
                <a:gd name="T19" fmla="*/ 486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492">
                  <a:moveTo>
                    <a:pt x="53" y="486"/>
                  </a:moveTo>
                  <a:cubicBezTo>
                    <a:pt x="42" y="492"/>
                    <a:pt x="29" y="492"/>
                    <a:pt x="18" y="486"/>
                  </a:cubicBezTo>
                  <a:cubicBezTo>
                    <a:pt x="7" y="480"/>
                    <a:pt x="0" y="468"/>
                    <a:pt x="0" y="45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4"/>
                    <a:pt x="7" y="12"/>
                    <a:pt x="18" y="6"/>
                  </a:cubicBezTo>
                  <a:cubicBezTo>
                    <a:pt x="29" y="0"/>
                    <a:pt x="42" y="0"/>
                    <a:pt x="53" y="6"/>
                  </a:cubicBezTo>
                  <a:cubicBezTo>
                    <a:pt x="418" y="216"/>
                    <a:pt x="418" y="216"/>
                    <a:pt x="418" y="216"/>
                  </a:cubicBezTo>
                  <a:cubicBezTo>
                    <a:pt x="429" y="222"/>
                    <a:pt x="435" y="233"/>
                    <a:pt x="435" y="246"/>
                  </a:cubicBezTo>
                  <a:cubicBezTo>
                    <a:pt x="435" y="258"/>
                    <a:pt x="429" y="270"/>
                    <a:pt x="418" y="276"/>
                  </a:cubicBezTo>
                  <a:cubicBezTo>
                    <a:pt x="53" y="486"/>
                    <a:pt x="53" y="486"/>
                    <a:pt x="53" y="486"/>
                  </a:cubicBezTo>
                </a:path>
              </a:pathLst>
            </a:custGeom>
            <a:solidFill>
              <a:srgbClr val="F8A7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A1E4466-3437-489D-885D-9802159AC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557" y="1223437"/>
              <a:ext cx="2319505" cy="2629840"/>
            </a:xfrm>
            <a:custGeom>
              <a:avLst/>
              <a:gdLst>
                <a:gd name="T0" fmla="*/ 72 w 595"/>
                <a:gd name="T1" fmla="*/ 665 h 674"/>
                <a:gd name="T2" fmla="*/ 24 w 595"/>
                <a:gd name="T3" fmla="*/ 665 h 674"/>
                <a:gd name="T4" fmla="*/ 0 w 595"/>
                <a:gd name="T5" fmla="*/ 624 h 674"/>
                <a:gd name="T6" fmla="*/ 0 w 595"/>
                <a:gd name="T7" fmla="*/ 50 h 674"/>
                <a:gd name="T8" fmla="*/ 24 w 595"/>
                <a:gd name="T9" fmla="*/ 9 h 674"/>
                <a:gd name="T10" fmla="*/ 72 w 595"/>
                <a:gd name="T11" fmla="*/ 9 h 674"/>
                <a:gd name="T12" fmla="*/ 571 w 595"/>
                <a:gd name="T13" fmla="*/ 296 h 674"/>
                <a:gd name="T14" fmla="*/ 595 w 595"/>
                <a:gd name="T15" fmla="*/ 337 h 674"/>
                <a:gd name="T16" fmla="*/ 571 w 595"/>
                <a:gd name="T17" fmla="*/ 378 h 674"/>
                <a:gd name="T18" fmla="*/ 72 w 595"/>
                <a:gd name="T19" fmla="*/ 665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674">
                  <a:moveTo>
                    <a:pt x="72" y="665"/>
                  </a:moveTo>
                  <a:cubicBezTo>
                    <a:pt x="57" y="674"/>
                    <a:pt x="39" y="674"/>
                    <a:pt x="24" y="665"/>
                  </a:cubicBezTo>
                  <a:cubicBezTo>
                    <a:pt x="9" y="657"/>
                    <a:pt x="0" y="641"/>
                    <a:pt x="0" y="6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3"/>
                    <a:pt x="9" y="17"/>
                    <a:pt x="24" y="9"/>
                  </a:cubicBezTo>
                  <a:cubicBezTo>
                    <a:pt x="39" y="0"/>
                    <a:pt x="57" y="0"/>
                    <a:pt x="72" y="9"/>
                  </a:cubicBezTo>
                  <a:cubicBezTo>
                    <a:pt x="571" y="296"/>
                    <a:pt x="571" y="296"/>
                    <a:pt x="571" y="296"/>
                  </a:cubicBezTo>
                  <a:cubicBezTo>
                    <a:pt x="586" y="304"/>
                    <a:pt x="595" y="320"/>
                    <a:pt x="595" y="337"/>
                  </a:cubicBezTo>
                  <a:cubicBezTo>
                    <a:pt x="595" y="354"/>
                    <a:pt x="586" y="370"/>
                    <a:pt x="571" y="378"/>
                  </a:cubicBezTo>
                  <a:cubicBezTo>
                    <a:pt x="72" y="665"/>
                    <a:pt x="72" y="665"/>
                    <a:pt x="72" y="665"/>
                  </a:cubicBezTo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6D4527F5-F5FA-46C5-A616-33F0AB159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025" y="1341532"/>
              <a:ext cx="2128569" cy="2394969"/>
            </a:xfrm>
            <a:custGeom>
              <a:avLst/>
              <a:gdLst>
                <a:gd name="T0" fmla="*/ 76 w 603"/>
                <a:gd name="T1" fmla="*/ 667 h 678"/>
                <a:gd name="T2" fmla="*/ 74 w 603"/>
                <a:gd name="T3" fmla="*/ 664 h 678"/>
                <a:gd name="T4" fmla="*/ 52 w 603"/>
                <a:gd name="T5" fmla="*/ 670 h 678"/>
                <a:gd name="T6" fmla="*/ 30 w 603"/>
                <a:gd name="T7" fmla="*/ 664 h 678"/>
                <a:gd name="T8" fmla="*/ 8 w 603"/>
                <a:gd name="T9" fmla="*/ 626 h 678"/>
                <a:gd name="T10" fmla="*/ 8 w 603"/>
                <a:gd name="T11" fmla="*/ 52 h 678"/>
                <a:gd name="T12" fmla="*/ 30 w 603"/>
                <a:gd name="T13" fmla="*/ 14 h 678"/>
                <a:gd name="T14" fmla="*/ 52 w 603"/>
                <a:gd name="T15" fmla="*/ 8 h 678"/>
                <a:gd name="T16" fmla="*/ 74 w 603"/>
                <a:gd name="T17" fmla="*/ 14 h 678"/>
                <a:gd name="T18" fmla="*/ 573 w 603"/>
                <a:gd name="T19" fmla="*/ 301 h 678"/>
                <a:gd name="T20" fmla="*/ 595 w 603"/>
                <a:gd name="T21" fmla="*/ 339 h 678"/>
                <a:gd name="T22" fmla="*/ 573 w 603"/>
                <a:gd name="T23" fmla="*/ 377 h 678"/>
                <a:gd name="T24" fmla="*/ 74 w 603"/>
                <a:gd name="T25" fmla="*/ 664 h 678"/>
                <a:gd name="T26" fmla="*/ 76 w 603"/>
                <a:gd name="T27" fmla="*/ 667 h 678"/>
                <a:gd name="T28" fmla="*/ 78 w 603"/>
                <a:gd name="T29" fmla="*/ 671 h 678"/>
                <a:gd name="T30" fmla="*/ 577 w 603"/>
                <a:gd name="T31" fmla="*/ 384 h 678"/>
                <a:gd name="T32" fmla="*/ 603 w 603"/>
                <a:gd name="T33" fmla="*/ 339 h 678"/>
                <a:gd name="T34" fmla="*/ 577 w 603"/>
                <a:gd name="T35" fmla="*/ 294 h 678"/>
                <a:gd name="T36" fmla="*/ 78 w 603"/>
                <a:gd name="T37" fmla="*/ 7 h 678"/>
                <a:gd name="T38" fmla="*/ 52 w 603"/>
                <a:gd name="T39" fmla="*/ 0 h 678"/>
                <a:gd name="T40" fmla="*/ 26 w 603"/>
                <a:gd name="T41" fmla="*/ 7 h 678"/>
                <a:gd name="T42" fmla="*/ 0 w 603"/>
                <a:gd name="T43" fmla="*/ 52 h 678"/>
                <a:gd name="T44" fmla="*/ 0 w 603"/>
                <a:gd name="T45" fmla="*/ 626 h 678"/>
                <a:gd name="T46" fmla="*/ 26 w 603"/>
                <a:gd name="T47" fmla="*/ 671 h 678"/>
                <a:gd name="T48" fmla="*/ 52 w 603"/>
                <a:gd name="T49" fmla="*/ 678 h 678"/>
                <a:gd name="T50" fmla="*/ 78 w 603"/>
                <a:gd name="T51" fmla="*/ 671 h 678"/>
                <a:gd name="T52" fmla="*/ 76 w 603"/>
                <a:gd name="T53" fmla="*/ 66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3" h="678">
                  <a:moveTo>
                    <a:pt x="76" y="667"/>
                  </a:moveTo>
                  <a:cubicBezTo>
                    <a:pt x="74" y="664"/>
                    <a:pt x="74" y="664"/>
                    <a:pt x="74" y="664"/>
                  </a:cubicBezTo>
                  <a:cubicBezTo>
                    <a:pt x="67" y="668"/>
                    <a:pt x="60" y="670"/>
                    <a:pt x="52" y="670"/>
                  </a:cubicBezTo>
                  <a:cubicBezTo>
                    <a:pt x="44" y="670"/>
                    <a:pt x="37" y="668"/>
                    <a:pt x="30" y="664"/>
                  </a:cubicBezTo>
                  <a:cubicBezTo>
                    <a:pt x="17" y="656"/>
                    <a:pt x="8" y="642"/>
                    <a:pt x="8" y="62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36"/>
                    <a:pt x="17" y="22"/>
                    <a:pt x="30" y="14"/>
                  </a:cubicBezTo>
                  <a:cubicBezTo>
                    <a:pt x="37" y="10"/>
                    <a:pt x="44" y="8"/>
                    <a:pt x="52" y="8"/>
                  </a:cubicBezTo>
                  <a:cubicBezTo>
                    <a:pt x="60" y="8"/>
                    <a:pt x="67" y="10"/>
                    <a:pt x="74" y="14"/>
                  </a:cubicBezTo>
                  <a:cubicBezTo>
                    <a:pt x="573" y="301"/>
                    <a:pt x="573" y="301"/>
                    <a:pt x="573" y="301"/>
                  </a:cubicBezTo>
                  <a:cubicBezTo>
                    <a:pt x="587" y="309"/>
                    <a:pt x="595" y="323"/>
                    <a:pt x="595" y="339"/>
                  </a:cubicBezTo>
                  <a:cubicBezTo>
                    <a:pt x="595" y="355"/>
                    <a:pt x="587" y="369"/>
                    <a:pt x="573" y="377"/>
                  </a:cubicBezTo>
                  <a:cubicBezTo>
                    <a:pt x="74" y="664"/>
                    <a:pt x="74" y="664"/>
                    <a:pt x="74" y="664"/>
                  </a:cubicBezTo>
                  <a:cubicBezTo>
                    <a:pt x="76" y="667"/>
                    <a:pt x="76" y="667"/>
                    <a:pt x="76" y="667"/>
                  </a:cubicBezTo>
                  <a:cubicBezTo>
                    <a:pt x="78" y="671"/>
                    <a:pt x="78" y="671"/>
                    <a:pt x="78" y="671"/>
                  </a:cubicBezTo>
                  <a:cubicBezTo>
                    <a:pt x="577" y="384"/>
                    <a:pt x="577" y="384"/>
                    <a:pt x="577" y="384"/>
                  </a:cubicBezTo>
                  <a:cubicBezTo>
                    <a:pt x="593" y="375"/>
                    <a:pt x="603" y="358"/>
                    <a:pt x="603" y="339"/>
                  </a:cubicBezTo>
                  <a:cubicBezTo>
                    <a:pt x="603" y="320"/>
                    <a:pt x="593" y="303"/>
                    <a:pt x="577" y="294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0" y="3"/>
                    <a:pt x="61" y="0"/>
                    <a:pt x="52" y="0"/>
                  </a:cubicBezTo>
                  <a:cubicBezTo>
                    <a:pt x="43" y="0"/>
                    <a:pt x="34" y="3"/>
                    <a:pt x="26" y="7"/>
                  </a:cubicBezTo>
                  <a:cubicBezTo>
                    <a:pt x="10" y="17"/>
                    <a:pt x="0" y="34"/>
                    <a:pt x="0" y="52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0" y="644"/>
                    <a:pt x="10" y="661"/>
                    <a:pt x="26" y="671"/>
                  </a:cubicBezTo>
                  <a:cubicBezTo>
                    <a:pt x="34" y="675"/>
                    <a:pt x="43" y="678"/>
                    <a:pt x="52" y="678"/>
                  </a:cubicBezTo>
                  <a:cubicBezTo>
                    <a:pt x="61" y="678"/>
                    <a:pt x="70" y="675"/>
                    <a:pt x="78" y="671"/>
                  </a:cubicBezTo>
                  <a:cubicBezTo>
                    <a:pt x="76" y="667"/>
                    <a:pt x="76" y="667"/>
                    <a:pt x="76" y="6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AB96995F-E8E1-4CBF-A3B7-948F879D75E2}"/>
                </a:ext>
              </a:extLst>
            </p:cNvPr>
            <p:cNvGrpSpPr/>
            <p:nvPr/>
          </p:nvGrpSpPr>
          <p:grpSpPr>
            <a:xfrm>
              <a:off x="1331640" y="2149966"/>
              <a:ext cx="688422" cy="776783"/>
              <a:chOff x="959665" y="1964065"/>
              <a:chExt cx="828675" cy="935038"/>
            </a:xfrm>
          </p:grpSpPr>
          <p:sp>
            <p:nvSpPr>
              <p:cNvPr id="22" name="Freeform 8">
                <a:extLst>
                  <a:ext uri="{FF2B5EF4-FFF2-40B4-BE49-F238E27FC236}">
                    <a16:creationId xmlns:a16="http://schemas.microsoft.com/office/drawing/2014/main" id="{B808CCD5-B61E-4B47-BC5A-BFFAF9BE5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9665" y="1964065"/>
                <a:ext cx="395288" cy="935038"/>
              </a:xfrm>
              <a:custGeom>
                <a:avLst/>
                <a:gdLst>
                  <a:gd name="T0" fmla="*/ 15 w 93"/>
                  <a:gd name="T1" fmla="*/ 0 h 220"/>
                  <a:gd name="T2" fmla="*/ 8 w 93"/>
                  <a:gd name="T3" fmla="*/ 2 h 220"/>
                  <a:gd name="T4" fmla="*/ 0 w 93"/>
                  <a:gd name="T5" fmla="*/ 16 h 220"/>
                  <a:gd name="T6" fmla="*/ 0 w 93"/>
                  <a:gd name="T7" fmla="*/ 204 h 220"/>
                  <a:gd name="T8" fmla="*/ 8 w 93"/>
                  <a:gd name="T9" fmla="*/ 218 h 220"/>
                  <a:gd name="T10" fmla="*/ 16 w 93"/>
                  <a:gd name="T11" fmla="*/ 220 h 220"/>
                  <a:gd name="T12" fmla="*/ 23 w 93"/>
                  <a:gd name="T13" fmla="*/ 218 h 220"/>
                  <a:gd name="T14" fmla="*/ 93 w 93"/>
                  <a:gd name="T15" fmla="*/ 177 h 220"/>
                  <a:gd name="T16" fmla="*/ 93 w 93"/>
                  <a:gd name="T17" fmla="*/ 43 h 220"/>
                  <a:gd name="T18" fmla="*/ 23 w 93"/>
                  <a:gd name="T19" fmla="*/ 2 h 220"/>
                  <a:gd name="T20" fmla="*/ 15 w 93"/>
                  <a:gd name="T2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220">
                    <a:moveTo>
                      <a:pt x="15" y="0"/>
                    </a:moveTo>
                    <a:cubicBezTo>
                      <a:pt x="13" y="0"/>
                      <a:pt x="10" y="1"/>
                      <a:pt x="8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210"/>
                      <a:pt x="3" y="215"/>
                      <a:pt x="8" y="218"/>
                    </a:cubicBezTo>
                    <a:cubicBezTo>
                      <a:pt x="10" y="219"/>
                      <a:pt x="13" y="220"/>
                      <a:pt x="16" y="220"/>
                    </a:cubicBezTo>
                    <a:cubicBezTo>
                      <a:pt x="18" y="220"/>
                      <a:pt x="21" y="219"/>
                      <a:pt x="23" y="218"/>
                    </a:cubicBezTo>
                    <a:cubicBezTo>
                      <a:pt x="93" y="177"/>
                      <a:pt x="93" y="177"/>
                      <a:pt x="93" y="177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1" y="1"/>
                      <a:pt x="18" y="0"/>
                      <a:pt x="15" y="0"/>
                    </a:cubicBezTo>
                  </a:path>
                </a:pathLst>
              </a:custGeom>
              <a:solidFill>
                <a:srgbClr val="FBD3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3" name="Freeform 9">
                <a:extLst>
                  <a:ext uri="{FF2B5EF4-FFF2-40B4-BE49-F238E27FC236}">
                    <a16:creationId xmlns:a16="http://schemas.microsoft.com/office/drawing/2014/main" id="{97365934-B112-4283-9260-624B8330A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290" y="2164090"/>
                <a:ext cx="400050" cy="536575"/>
              </a:xfrm>
              <a:custGeom>
                <a:avLst/>
                <a:gdLst>
                  <a:gd name="T0" fmla="*/ 0 w 94"/>
                  <a:gd name="T1" fmla="*/ 0 h 126"/>
                  <a:gd name="T2" fmla="*/ 0 w 94"/>
                  <a:gd name="T3" fmla="*/ 126 h 126"/>
                  <a:gd name="T4" fmla="*/ 86 w 94"/>
                  <a:gd name="T5" fmla="*/ 77 h 126"/>
                  <a:gd name="T6" fmla="*/ 94 w 94"/>
                  <a:gd name="T7" fmla="*/ 63 h 126"/>
                  <a:gd name="T8" fmla="*/ 86 w 94"/>
                  <a:gd name="T9" fmla="*/ 49 h 126"/>
                  <a:gd name="T10" fmla="*/ 0 w 94"/>
                  <a:gd name="T1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" h="126">
                    <a:moveTo>
                      <a:pt x="0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86" y="77"/>
                      <a:pt x="86" y="77"/>
                      <a:pt x="86" y="77"/>
                    </a:cubicBezTo>
                    <a:cubicBezTo>
                      <a:pt x="91" y="74"/>
                      <a:pt x="94" y="69"/>
                      <a:pt x="94" y="63"/>
                    </a:cubicBezTo>
                    <a:cubicBezTo>
                      <a:pt x="94" y="57"/>
                      <a:pt x="91" y="52"/>
                      <a:pt x="86" y="4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C95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4" name="Freeform 10">
                <a:extLst>
                  <a:ext uri="{FF2B5EF4-FFF2-40B4-BE49-F238E27FC236}">
                    <a16:creationId xmlns:a16="http://schemas.microsoft.com/office/drawing/2014/main" id="{5F0E6D3A-A33F-4B5E-85EB-3306325E9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953" y="2146628"/>
                <a:ext cx="33338" cy="569913"/>
              </a:xfrm>
              <a:custGeom>
                <a:avLst/>
                <a:gdLst>
                  <a:gd name="T0" fmla="*/ 0 w 21"/>
                  <a:gd name="T1" fmla="*/ 0 h 359"/>
                  <a:gd name="T2" fmla="*/ 0 w 21"/>
                  <a:gd name="T3" fmla="*/ 359 h 359"/>
                  <a:gd name="T4" fmla="*/ 21 w 21"/>
                  <a:gd name="T5" fmla="*/ 349 h 359"/>
                  <a:gd name="T6" fmla="*/ 21 w 21"/>
                  <a:gd name="T7" fmla="*/ 11 h 359"/>
                  <a:gd name="T8" fmla="*/ 0 w 21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59">
                    <a:moveTo>
                      <a:pt x="0" y="0"/>
                    </a:moveTo>
                    <a:lnTo>
                      <a:pt x="0" y="359"/>
                    </a:lnTo>
                    <a:lnTo>
                      <a:pt x="21" y="349"/>
                    </a:lnTo>
                    <a:lnTo>
                      <a:pt x="21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D3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5" name="Freeform 11">
                <a:extLst>
                  <a:ext uri="{FF2B5EF4-FFF2-40B4-BE49-F238E27FC236}">
                    <a16:creationId xmlns:a16="http://schemas.microsoft.com/office/drawing/2014/main" id="{AFAF05A2-8F79-4774-BA05-950402B76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953" y="2146628"/>
                <a:ext cx="33338" cy="569913"/>
              </a:xfrm>
              <a:custGeom>
                <a:avLst/>
                <a:gdLst>
                  <a:gd name="T0" fmla="*/ 0 w 21"/>
                  <a:gd name="T1" fmla="*/ 0 h 359"/>
                  <a:gd name="T2" fmla="*/ 0 w 21"/>
                  <a:gd name="T3" fmla="*/ 359 h 359"/>
                  <a:gd name="T4" fmla="*/ 21 w 21"/>
                  <a:gd name="T5" fmla="*/ 349 h 359"/>
                  <a:gd name="T6" fmla="*/ 21 w 21"/>
                  <a:gd name="T7" fmla="*/ 11 h 359"/>
                  <a:gd name="T8" fmla="*/ 0 w 21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59">
                    <a:moveTo>
                      <a:pt x="0" y="0"/>
                    </a:moveTo>
                    <a:lnTo>
                      <a:pt x="0" y="359"/>
                    </a:lnTo>
                    <a:lnTo>
                      <a:pt x="21" y="349"/>
                    </a:lnTo>
                    <a:lnTo>
                      <a:pt x="21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endParaRP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6818DC43-EE98-46A9-B867-1054FA0DEBD7}"/>
                </a:ext>
              </a:extLst>
            </p:cNvPr>
            <p:cNvSpPr txBox="1"/>
            <p:nvPr/>
          </p:nvSpPr>
          <p:spPr>
            <a:xfrm>
              <a:off x="2698335" y="1052031"/>
              <a:ext cx="11336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>
                  <a:solidFill>
                    <a:schemeClr val="bg1"/>
                  </a:solidFill>
                  <a:latin typeface="+mj-ea"/>
                  <a:ea typeface="+mj-ea"/>
                  <a:sym typeface="inpin heiti" panose="00000500000000000000" pitchFamily="2" charset="-122"/>
                </a:rPr>
                <a:t>04</a:t>
              </a:r>
              <a:endParaRPr lang="zh-CN" altLang="en-US" sz="6000" b="1" dirty="0">
                <a:solidFill>
                  <a:schemeClr val="bg1"/>
                </a:solidFill>
                <a:latin typeface="+mj-ea"/>
                <a:ea typeface="+mj-ea"/>
                <a:sym typeface="inpin heiti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5D58713D-4D52-4F7E-A480-489F098AAB3B}"/>
              </a:ext>
            </a:extLst>
          </p:cNvPr>
          <p:cNvSpPr/>
          <p:nvPr/>
        </p:nvSpPr>
        <p:spPr>
          <a:xfrm>
            <a:off x="1785061" y="2172856"/>
            <a:ext cx="1154852" cy="1036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现代文化</a:t>
            </a:r>
            <a:endParaRPr lang="en-US" altLang="zh-CN" sz="2000" b="1" spc="30" dirty="0">
              <a:solidFill>
                <a:schemeClr val="accent2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2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的影响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D58713D-4D52-4F7E-A480-489F098AAB3B}"/>
              </a:ext>
            </a:extLst>
          </p:cNvPr>
          <p:cNvSpPr/>
          <p:nvPr/>
        </p:nvSpPr>
        <p:spPr>
          <a:xfrm>
            <a:off x="3497699" y="2225438"/>
            <a:ext cx="4464496" cy="823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</a:ext>
          </a:extLst>
        </p:spPr>
        <p:txBody>
          <a:bodyPr wrap="square" lIns="72000" tIns="72000" rIns="72000" bIns="72000" anchor="ctr" anchorCtr="1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3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４０年的改革开放所形成的现代文化意识对中国大学生心理结构的内容、行为和应对方式产生了巨大而深刻的影响，也在一定程度上影响了大学生的心理健康。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526BB66-B530-4D55-9461-26F3B704B7D1}"/>
              </a:ext>
            </a:extLst>
          </p:cNvPr>
          <p:cNvSpPr/>
          <p:nvPr/>
        </p:nvSpPr>
        <p:spPr>
          <a:xfrm>
            <a:off x="125963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一、影响大学生心理健康的文化因素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267009-D135-4375-886F-F1448EAFE2A3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439248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大学生的文化特点与心理健康教育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CDEE878F-BBBA-4879-B2C9-8A545CFDFEC3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8083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>
            <a:extLst>
              <a:ext uri="{FF2B5EF4-FFF2-40B4-BE49-F238E27FC236}">
                <a16:creationId xmlns:a16="http://schemas.microsoft.com/office/drawing/2014/main" id="{E883063D-D8ED-472A-B3D8-B8F37D6B5B9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AA5F7C43-9DFF-4C3A-88A6-120A5E9FBC7C}"/>
              </a:ext>
            </a:extLst>
          </p:cNvPr>
          <p:cNvCxnSpPr>
            <a:cxnSpLocks/>
          </p:cNvCxnSpPr>
          <p:nvPr/>
        </p:nvCxnSpPr>
        <p:spPr>
          <a:xfrm>
            <a:off x="4826785" y="521032"/>
            <a:ext cx="43172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等腰三角形 31">
            <a:extLst>
              <a:ext uri="{FF2B5EF4-FFF2-40B4-BE49-F238E27FC236}">
                <a16:creationId xmlns:a16="http://schemas.microsoft.com/office/drawing/2014/main" id="{86B49F27-FDD5-49DD-95F3-629CD99419AF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391D56AD-35BA-4338-BCE9-3B709A89BED3}"/>
              </a:ext>
            </a:extLst>
          </p:cNvPr>
          <p:cNvGrpSpPr>
            <a:grpSpLocks noChangeAspect="1"/>
          </p:cNvGrpSpPr>
          <p:nvPr/>
        </p:nvGrpSpPr>
        <p:grpSpPr>
          <a:xfrm>
            <a:off x="1321728" y="1731942"/>
            <a:ext cx="2060108" cy="2063944"/>
            <a:chOff x="4052421" y="2654115"/>
            <a:chExt cx="1704976" cy="1708150"/>
          </a:xfrm>
          <a:solidFill>
            <a:schemeClr val="accent2"/>
          </a:solidFill>
        </p:grpSpPr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F1622D95-9EBF-4A52-B1F2-5FF17ACB9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421" y="2735078"/>
              <a:ext cx="471488" cy="1528763"/>
            </a:xfrm>
            <a:custGeom>
              <a:avLst/>
              <a:gdLst>
                <a:gd name="T0" fmla="*/ 25 w 209"/>
                <a:gd name="T1" fmla="*/ 340 h 679"/>
                <a:gd name="T2" fmla="*/ 209 w 209"/>
                <a:gd name="T3" fmla="*/ 29 h 679"/>
                <a:gd name="T4" fmla="*/ 209 w 209"/>
                <a:gd name="T5" fmla="*/ 0 h 679"/>
                <a:gd name="T6" fmla="*/ 0 w 209"/>
                <a:gd name="T7" fmla="*/ 340 h 679"/>
                <a:gd name="T8" fmla="*/ 209 w 209"/>
                <a:gd name="T9" fmla="*/ 679 h 679"/>
                <a:gd name="T10" fmla="*/ 209 w 209"/>
                <a:gd name="T11" fmla="*/ 651 h 679"/>
                <a:gd name="T12" fmla="*/ 25 w 209"/>
                <a:gd name="T13" fmla="*/ 34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679">
                  <a:moveTo>
                    <a:pt x="25" y="340"/>
                  </a:moveTo>
                  <a:cubicBezTo>
                    <a:pt x="25" y="206"/>
                    <a:pt x="97" y="89"/>
                    <a:pt x="209" y="29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85" y="63"/>
                    <a:pt x="0" y="192"/>
                    <a:pt x="0" y="340"/>
                  </a:cubicBezTo>
                  <a:cubicBezTo>
                    <a:pt x="0" y="488"/>
                    <a:pt x="85" y="617"/>
                    <a:pt x="209" y="679"/>
                  </a:cubicBezTo>
                  <a:cubicBezTo>
                    <a:pt x="209" y="651"/>
                    <a:pt x="209" y="651"/>
                    <a:pt x="209" y="651"/>
                  </a:cubicBezTo>
                  <a:cubicBezTo>
                    <a:pt x="97" y="590"/>
                    <a:pt x="25" y="474"/>
                    <a:pt x="25" y="3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DE51A7EE-3AE2-42CE-A95C-5D64E77CD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034" y="2728728"/>
              <a:ext cx="487363" cy="1544638"/>
            </a:xfrm>
            <a:custGeom>
              <a:avLst/>
              <a:gdLst>
                <a:gd name="T0" fmla="*/ 216 w 216"/>
                <a:gd name="T1" fmla="*/ 343 h 686"/>
                <a:gd name="T2" fmla="*/ 0 w 216"/>
                <a:gd name="T3" fmla="*/ 0 h 686"/>
                <a:gd name="T4" fmla="*/ 0 w 216"/>
                <a:gd name="T5" fmla="*/ 28 h 686"/>
                <a:gd name="T6" fmla="*/ 191 w 216"/>
                <a:gd name="T7" fmla="*/ 343 h 686"/>
                <a:gd name="T8" fmla="*/ 0 w 216"/>
                <a:gd name="T9" fmla="*/ 657 h 686"/>
                <a:gd name="T10" fmla="*/ 0 w 216"/>
                <a:gd name="T11" fmla="*/ 686 h 686"/>
                <a:gd name="T12" fmla="*/ 216 w 216"/>
                <a:gd name="T13" fmla="*/ 343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686">
                  <a:moveTo>
                    <a:pt x="216" y="343"/>
                  </a:moveTo>
                  <a:cubicBezTo>
                    <a:pt x="216" y="192"/>
                    <a:pt x="128" y="62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16" y="88"/>
                    <a:pt x="191" y="206"/>
                    <a:pt x="191" y="343"/>
                  </a:cubicBezTo>
                  <a:cubicBezTo>
                    <a:pt x="191" y="479"/>
                    <a:pt x="116" y="598"/>
                    <a:pt x="0" y="657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128" y="624"/>
                    <a:pt x="216" y="494"/>
                    <a:pt x="216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CB5A30ED-9A70-43BD-8EB2-3A6B4DE51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196" y="4057465"/>
              <a:ext cx="463550" cy="304800"/>
            </a:xfrm>
            <a:custGeom>
              <a:avLst/>
              <a:gdLst>
                <a:gd name="T0" fmla="*/ 0 w 206"/>
                <a:gd name="T1" fmla="*/ 43 h 136"/>
                <a:gd name="T2" fmla="*/ 43 w 206"/>
                <a:gd name="T3" fmla="*/ 0 h 136"/>
                <a:gd name="T4" fmla="*/ 88 w 206"/>
                <a:gd name="T5" fmla="*/ 49 h 136"/>
                <a:gd name="T6" fmla="*/ 21 w 206"/>
                <a:gd name="T7" fmla="*/ 136 h 136"/>
                <a:gd name="T8" fmla="*/ 16 w 206"/>
                <a:gd name="T9" fmla="*/ 128 h 136"/>
                <a:gd name="T10" fmla="*/ 65 w 206"/>
                <a:gd name="T11" fmla="*/ 78 h 136"/>
                <a:gd name="T12" fmla="*/ 40 w 206"/>
                <a:gd name="T13" fmla="*/ 87 h 136"/>
                <a:gd name="T14" fmla="*/ 0 w 206"/>
                <a:gd name="T15" fmla="*/ 43 h 136"/>
                <a:gd name="T16" fmla="*/ 118 w 206"/>
                <a:gd name="T17" fmla="*/ 43 h 136"/>
                <a:gd name="T18" fmla="*/ 161 w 206"/>
                <a:gd name="T19" fmla="*/ 0 h 136"/>
                <a:gd name="T20" fmla="*/ 206 w 206"/>
                <a:gd name="T21" fmla="*/ 49 h 136"/>
                <a:gd name="T22" fmla="*/ 140 w 206"/>
                <a:gd name="T23" fmla="*/ 136 h 136"/>
                <a:gd name="T24" fmla="*/ 135 w 206"/>
                <a:gd name="T25" fmla="*/ 128 h 136"/>
                <a:gd name="T26" fmla="*/ 183 w 206"/>
                <a:gd name="T27" fmla="*/ 78 h 136"/>
                <a:gd name="T28" fmla="*/ 158 w 206"/>
                <a:gd name="T29" fmla="*/ 87 h 136"/>
                <a:gd name="T30" fmla="*/ 118 w 206"/>
                <a:gd name="T31" fmla="*/ 4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6" h="136">
                  <a:moveTo>
                    <a:pt x="0" y="43"/>
                  </a:moveTo>
                  <a:cubicBezTo>
                    <a:pt x="0" y="15"/>
                    <a:pt x="25" y="0"/>
                    <a:pt x="43" y="0"/>
                  </a:cubicBezTo>
                  <a:cubicBezTo>
                    <a:pt x="61" y="0"/>
                    <a:pt x="88" y="17"/>
                    <a:pt x="88" y="49"/>
                  </a:cubicBezTo>
                  <a:cubicBezTo>
                    <a:pt x="88" y="98"/>
                    <a:pt x="49" y="133"/>
                    <a:pt x="21" y="136"/>
                  </a:cubicBezTo>
                  <a:cubicBezTo>
                    <a:pt x="19" y="133"/>
                    <a:pt x="16" y="128"/>
                    <a:pt x="16" y="128"/>
                  </a:cubicBezTo>
                  <a:cubicBezTo>
                    <a:pt x="29" y="123"/>
                    <a:pt x="63" y="99"/>
                    <a:pt x="65" y="78"/>
                  </a:cubicBezTo>
                  <a:cubicBezTo>
                    <a:pt x="55" y="84"/>
                    <a:pt x="51" y="87"/>
                    <a:pt x="40" y="87"/>
                  </a:cubicBezTo>
                  <a:cubicBezTo>
                    <a:pt x="16" y="87"/>
                    <a:pt x="0" y="65"/>
                    <a:pt x="0" y="43"/>
                  </a:cubicBezTo>
                  <a:close/>
                  <a:moveTo>
                    <a:pt x="118" y="43"/>
                  </a:moveTo>
                  <a:cubicBezTo>
                    <a:pt x="118" y="15"/>
                    <a:pt x="144" y="0"/>
                    <a:pt x="161" y="0"/>
                  </a:cubicBezTo>
                  <a:cubicBezTo>
                    <a:pt x="179" y="0"/>
                    <a:pt x="206" y="17"/>
                    <a:pt x="206" y="49"/>
                  </a:cubicBezTo>
                  <a:cubicBezTo>
                    <a:pt x="206" y="98"/>
                    <a:pt x="167" y="133"/>
                    <a:pt x="140" y="136"/>
                  </a:cubicBezTo>
                  <a:cubicBezTo>
                    <a:pt x="138" y="133"/>
                    <a:pt x="135" y="128"/>
                    <a:pt x="135" y="128"/>
                  </a:cubicBezTo>
                  <a:cubicBezTo>
                    <a:pt x="147" y="123"/>
                    <a:pt x="181" y="99"/>
                    <a:pt x="183" y="78"/>
                  </a:cubicBezTo>
                  <a:cubicBezTo>
                    <a:pt x="174" y="84"/>
                    <a:pt x="170" y="87"/>
                    <a:pt x="158" y="87"/>
                  </a:cubicBezTo>
                  <a:cubicBezTo>
                    <a:pt x="135" y="87"/>
                    <a:pt x="118" y="65"/>
                    <a:pt x="11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7CA5E175-EF51-42F3-81CA-DB068691F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196" y="2654115"/>
              <a:ext cx="463550" cy="307975"/>
            </a:xfrm>
            <a:custGeom>
              <a:avLst/>
              <a:gdLst>
                <a:gd name="T0" fmla="*/ 206 w 206"/>
                <a:gd name="T1" fmla="*/ 94 h 137"/>
                <a:gd name="T2" fmla="*/ 163 w 206"/>
                <a:gd name="T3" fmla="*/ 137 h 137"/>
                <a:gd name="T4" fmla="*/ 118 w 206"/>
                <a:gd name="T5" fmla="*/ 88 h 137"/>
                <a:gd name="T6" fmla="*/ 185 w 206"/>
                <a:gd name="T7" fmla="*/ 0 h 137"/>
                <a:gd name="T8" fmla="*/ 190 w 206"/>
                <a:gd name="T9" fmla="*/ 9 h 137"/>
                <a:gd name="T10" fmla="*/ 141 w 206"/>
                <a:gd name="T11" fmla="*/ 59 h 137"/>
                <a:gd name="T12" fmla="*/ 166 w 206"/>
                <a:gd name="T13" fmla="*/ 50 h 137"/>
                <a:gd name="T14" fmla="*/ 206 w 206"/>
                <a:gd name="T15" fmla="*/ 94 h 137"/>
                <a:gd name="T16" fmla="*/ 88 w 206"/>
                <a:gd name="T17" fmla="*/ 94 h 137"/>
                <a:gd name="T18" fmla="*/ 45 w 206"/>
                <a:gd name="T19" fmla="*/ 137 h 137"/>
                <a:gd name="T20" fmla="*/ 0 w 206"/>
                <a:gd name="T21" fmla="*/ 88 h 137"/>
                <a:gd name="T22" fmla="*/ 67 w 206"/>
                <a:gd name="T23" fmla="*/ 0 h 137"/>
                <a:gd name="T24" fmla="*/ 71 w 206"/>
                <a:gd name="T25" fmla="*/ 9 h 137"/>
                <a:gd name="T26" fmla="*/ 23 w 206"/>
                <a:gd name="T27" fmla="*/ 59 h 137"/>
                <a:gd name="T28" fmla="*/ 48 w 206"/>
                <a:gd name="T29" fmla="*/ 50 h 137"/>
                <a:gd name="T30" fmla="*/ 88 w 206"/>
                <a:gd name="T31" fmla="*/ 9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6" h="137">
                  <a:moveTo>
                    <a:pt x="206" y="94"/>
                  </a:moveTo>
                  <a:cubicBezTo>
                    <a:pt x="206" y="122"/>
                    <a:pt x="181" y="137"/>
                    <a:pt x="163" y="137"/>
                  </a:cubicBezTo>
                  <a:cubicBezTo>
                    <a:pt x="145" y="137"/>
                    <a:pt x="118" y="119"/>
                    <a:pt x="118" y="88"/>
                  </a:cubicBezTo>
                  <a:cubicBezTo>
                    <a:pt x="118" y="39"/>
                    <a:pt x="157" y="4"/>
                    <a:pt x="185" y="0"/>
                  </a:cubicBezTo>
                  <a:cubicBezTo>
                    <a:pt x="187" y="4"/>
                    <a:pt x="190" y="9"/>
                    <a:pt x="190" y="9"/>
                  </a:cubicBezTo>
                  <a:cubicBezTo>
                    <a:pt x="177" y="14"/>
                    <a:pt x="143" y="38"/>
                    <a:pt x="141" y="59"/>
                  </a:cubicBezTo>
                  <a:cubicBezTo>
                    <a:pt x="151" y="53"/>
                    <a:pt x="155" y="50"/>
                    <a:pt x="166" y="50"/>
                  </a:cubicBezTo>
                  <a:cubicBezTo>
                    <a:pt x="190" y="50"/>
                    <a:pt x="206" y="72"/>
                    <a:pt x="206" y="94"/>
                  </a:cubicBezTo>
                  <a:close/>
                  <a:moveTo>
                    <a:pt x="88" y="94"/>
                  </a:moveTo>
                  <a:cubicBezTo>
                    <a:pt x="88" y="122"/>
                    <a:pt x="62" y="137"/>
                    <a:pt x="45" y="137"/>
                  </a:cubicBezTo>
                  <a:cubicBezTo>
                    <a:pt x="27" y="137"/>
                    <a:pt x="0" y="119"/>
                    <a:pt x="0" y="88"/>
                  </a:cubicBezTo>
                  <a:cubicBezTo>
                    <a:pt x="0" y="39"/>
                    <a:pt x="39" y="4"/>
                    <a:pt x="67" y="0"/>
                  </a:cubicBezTo>
                  <a:cubicBezTo>
                    <a:pt x="69" y="4"/>
                    <a:pt x="71" y="9"/>
                    <a:pt x="71" y="9"/>
                  </a:cubicBezTo>
                  <a:cubicBezTo>
                    <a:pt x="59" y="14"/>
                    <a:pt x="25" y="38"/>
                    <a:pt x="23" y="59"/>
                  </a:cubicBezTo>
                  <a:cubicBezTo>
                    <a:pt x="32" y="53"/>
                    <a:pt x="36" y="50"/>
                    <a:pt x="48" y="50"/>
                  </a:cubicBezTo>
                  <a:cubicBezTo>
                    <a:pt x="71" y="50"/>
                    <a:pt x="88" y="72"/>
                    <a:pt x="8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97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1331640" y="1923678"/>
            <a:ext cx="2050196" cy="1584176"/>
            <a:chOff x="1983909" y="2663640"/>
            <a:chExt cx="1657350" cy="1668463"/>
          </a:xfrm>
          <a:solidFill>
            <a:schemeClr val="accent1"/>
          </a:solidFill>
        </p:grpSpPr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1983909" y="3062103"/>
              <a:ext cx="1216025" cy="1270000"/>
            </a:xfrm>
            <a:custGeom>
              <a:avLst/>
              <a:gdLst>
                <a:gd name="T0" fmla="*/ 71 w 540"/>
                <a:gd name="T1" fmla="*/ 536 h 564"/>
                <a:gd name="T2" fmla="*/ 24 w 540"/>
                <a:gd name="T3" fmla="*/ 488 h 564"/>
                <a:gd name="T4" fmla="*/ 24 w 540"/>
                <a:gd name="T5" fmla="*/ 0 h 564"/>
                <a:gd name="T6" fmla="*/ 0 w 540"/>
                <a:gd name="T7" fmla="*/ 0 h 564"/>
                <a:gd name="T8" fmla="*/ 0 w 540"/>
                <a:gd name="T9" fmla="*/ 489 h 564"/>
                <a:gd name="T10" fmla="*/ 72 w 540"/>
                <a:gd name="T11" fmla="*/ 564 h 564"/>
                <a:gd name="T12" fmla="*/ 540 w 540"/>
                <a:gd name="T13" fmla="*/ 564 h 564"/>
                <a:gd name="T14" fmla="*/ 540 w 540"/>
                <a:gd name="T15" fmla="*/ 536 h 564"/>
                <a:gd name="T16" fmla="*/ 71 w 540"/>
                <a:gd name="T17" fmla="*/ 53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" h="564">
                  <a:moveTo>
                    <a:pt x="71" y="536"/>
                  </a:moveTo>
                  <a:cubicBezTo>
                    <a:pt x="44" y="536"/>
                    <a:pt x="24" y="515"/>
                    <a:pt x="24" y="48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0" y="529"/>
                    <a:pt x="32" y="564"/>
                    <a:pt x="72" y="564"/>
                  </a:cubicBezTo>
                  <a:cubicBezTo>
                    <a:pt x="540" y="564"/>
                    <a:pt x="540" y="564"/>
                    <a:pt x="540" y="564"/>
                  </a:cubicBezTo>
                  <a:cubicBezTo>
                    <a:pt x="540" y="536"/>
                    <a:pt x="540" y="536"/>
                    <a:pt x="540" y="536"/>
                  </a:cubicBezTo>
                  <a:lnTo>
                    <a:pt x="71" y="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2433171" y="2674753"/>
              <a:ext cx="1208088" cy="1243013"/>
            </a:xfrm>
            <a:custGeom>
              <a:avLst/>
              <a:gdLst>
                <a:gd name="T0" fmla="*/ 461 w 536"/>
                <a:gd name="T1" fmla="*/ 24 h 552"/>
                <a:gd name="T2" fmla="*/ 508 w 536"/>
                <a:gd name="T3" fmla="*/ 70 h 552"/>
                <a:gd name="T4" fmla="*/ 508 w 536"/>
                <a:gd name="T5" fmla="*/ 552 h 552"/>
                <a:gd name="T6" fmla="*/ 536 w 536"/>
                <a:gd name="T7" fmla="*/ 552 h 552"/>
                <a:gd name="T8" fmla="*/ 536 w 536"/>
                <a:gd name="T9" fmla="*/ 72 h 552"/>
                <a:gd name="T10" fmla="*/ 462 w 536"/>
                <a:gd name="T11" fmla="*/ 0 h 552"/>
                <a:gd name="T12" fmla="*/ 0 w 536"/>
                <a:gd name="T13" fmla="*/ 0 h 552"/>
                <a:gd name="T14" fmla="*/ 0 w 536"/>
                <a:gd name="T15" fmla="*/ 24 h 552"/>
                <a:gd name="T16" fmla="*/ 461 w 536"/>
                <a:gd name="T17" fmla="*/ 24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6" h="552">
                  <a:moveTo>
                    <a:pt x="461" y="24"/>
                  </a:moveTo>
                  <a:cubicBezTo>
                    <a:pt x="488" y="24"/>
                    <a:pt x="508" y="44"/>
                    <a:pt x="508" y="70"/>
                  </a:cubicBezTo>
                  <a:cubicBezTo>
                    <a:pt x="508" y="552"/>
                    <a:pt x="508" y="552"/>
                    <a:pt x="508" y="552"/>
                  </a:cubicBezTo>
                  <a:cubicBezTo>
                    <a:pt x="536" y="552"/>
                    <a:pt x="536" y="552"/>
                    <a:pt x="536" y="552"/>
                  </a:cubicBezTo>
                  <a:cubicBezTo>
                    <a:pt x="536" y="72"/>
                    <a:pt x="536" y="72"/>
                    <a:pt x="536" y="72"/>
                  </a:cubicBezTo>
                  <a:cubicBezTo>
                    <a:pt x="536" y="32"/>
                    <a:pt x="502" y="0"/>
                    <a:pt x="46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46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3277721" y="4006665"/>
              <a:ext cx="358775" cy="315913"/>
            </a:xfrm>
            <a:custGeom>
              <a:avLst/>
              <a:gdLst>
                <a:gd name="T0" fmla="*/ 43 w 159"/>
                <a:gd name="T1" fmla="*/ 69 h 140"/>
                <a:gd name="T2" fmla="*/ 34 w 159"/>
                <a:gd name="T3" fmla="*/ 61 h 140"/>
                <a:gd name="T4" fmla="*/ 24 w 159"/>
                <a:gd name="T5" fmla="*/ 61 h 140"/>
                <a:gd name="T6" fmla="*/ 7 w 159"/>
                <a:gd name="T7" fmla="*/ 52 h 140"/>
                <a:gd name="T8" fmla="*/ 0 w 159"/>
                <a:gd name="T9" fmla="*/ 32 h 140"/>
                <a:gd name="T10" fmla="*/ 10 w 159"/>
                <a:gd name="T11" fmla="*/ 9 h 140"/>
                <a:gd name="T12" fmla="*/ 34 w 159"/>
                <a:gd name="T13" fmla="*/ 0 h 140"/>
                <a:gd name="T14" fmla="*/ 61 w 159"/>
                <a:gd name="T15" fmla="*/ 13 h 140"/>
                <a:gd name="T16" fmla="*/ 72 w 159"/>
                <a:gd name="T17" fmla="*/ 47 h 140"/>
                <a:gd name="T18" fmla="*/ 42 w 159"/>
                <a:gd name="T19" fmla="*/ 126 h 140"/>
                <a:gd name="T20" fmla="*/ 23 w 159"/>
                <a:gd name="T21" fmla="*/ 140 h 140"/>
                <a:gd name="T22" fmla="*/ 13 w 159"/>
                <a:gd name="T23" fmla="*/ 131 h 140"/>
                <a:gd name="T24" fmla="*/ 18 w 159"/>
                <a:gd name="T25" fmla="*/ 120 h 140"/>
                <a:gd name="T26" fmla="*/ 36 w 159"/>
                <a:gd name="T27" fmla="*/ 92 h 140"/>
                <a:gd name="T28" fmla="*/ 43 w 159"/>
                <a:gd name="T29" fmla="*/ 69 h 140"/>
                <a:gd name="T30" fmla="*/ 130 w 159"/>
                <a:gd name="T31" fmla="*/ 69 h 140"/>
                <a:gd name="T32" fmla="*/ 121 w 159"/>
                <a:gd name="T33" fmla="*/ 61 h 140"/>
                <a:gd name="T34" fmla="*/ 112 w 159"/>
                <a:gd name="T35" fmla="*/ 61 h 140"/>
                <a:gd name="T36" fmla="*/ 94 w 159"/>
                <a:gd name="T37" fmla="*/ 52 h 140"/>
                <a:gd name="T38" fmla="*/ 87 w 159"/>
                <a:gd name="T39" fmla="*/ 32 h 140"/>
                <a:gd name="T40" fmla="*/ 96 w 159"/>
                <a:gd name="T41" fmla="*/ 9 h 140"/>
                <a:gd name="T42" fmla="*/ 120 w 159"/>
                <a:gd name="T43" fmla="*/ 0 h 140"/>
                <a:gd name="T44" fmla="*/ 148 w 159"/>
                <a:gd name="T45" fmla="*/ 13 h 140"/>
                <a:gd name="T46" fmla="*/ 159 w 159"/>
                <a:gd name="T47" fmla="*/ 47 h 140"/>
                <a:gd name="T48" fmla="*/ 129 w 159"/>
                <a:gd name="T49" fmla="*/ 126 h 140"/>
                <a:gd name="T50" fmla="*/ 109 w 159"/>
                <a:gd name="T51" fmla="*/ 140 h 140"/>
                <a:gd name="T52" fmla="*/ 100 w 159"/>
                <a:gd name="T53" fmla="*/ 131 h 140"/>
                <a:gd name="T54" fmla="*/ 106 w 159"/>
                <a:gd name="T55" fmla="*/ 120 h 140"/>
                <a:gd name="T56" fmla="*/ 122 w 159"/>
                <a:gd name="T57" fmla="*/ 92 h 140"/>
                <a:gd name="T58" fmla="*/ 130 w 159"/>
                <a:gd name="T59" fmla="*/ 6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9" h="140">
                  <a:moveTo>
                    <a:pt x="43" y="69"/>
                  </a:moveTo>
                  <a:cubicBezTo>
                    <a:pt x="43" y="64"/>
                    <a:pt x="40" y="61"/>
                    <a:pt x="34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18" y="60"/>
                    <a:pt x="12" y="57"/>
                    <a:pt x="7" y="52"/>
                  </a:cubicBezTo>
                  <a:cubicBezTo>
                    <a:pt x="2" y="46"/>
                    <a:pt x="0" y="40"/>
                    <a:pt x="0" y="32"/>
                  </a:cubicBezTo>
                  <a:cubicBezTo>
                    <a:pt x="0" y="23"/>
                    <a:pt x="3" y="15"/>
                    <a:pt x="10" y="9"/>
                  </a:cubicBezTo>
                  <a:cubicBezTo>
                    <a:pt x="16" y="3"/>
                    <a:pt x="24" y="0"/>
                    <a:pt x="34" y="0"/>
                  </a:cubicBezTo>
                  <a:cubicBezTo>
                    <a:pt x="44" y="0"/>
                    <a:pt x="54" y="4"/>
                    <a:pt x="61" y="13"/>
                  </a:cubicBezTo>
                  <a:cubicBezTo>
                    <a:pt x="68" y="22"/>
                    <a:pt x="72" y="33"/>
                    <a:pt x="72" y="47"/>
                  </a:cubicBezTo>
                  <a:cubicBezTo>
                    <a:pt x="72" y="73"/>
                    <a:pt x="62" y="99"/>
                    <a:pt x="42" y="126"/>
                  </a:cubicBezTo>
                  <a:cubicBezTo>
                    <a:pt x="34" y="136"/>
                    <a:pt x="28" y="140"/>
                    <a:pt x="23" y="140"/>
                  </a:cubicBezTo>
                  <a:cubicBezTo>
                    <a:pt x="16" y="140"/>
                    <a:pt x="13" y="137"/>
                    <a:pt x="13" y="131"/>
                  </a:cubicBezTo>
                  <a:cubicBezTo>
                    <a:pt x="13" y="128"/>
                    <a:pt x="15" y="125"/>
                    <a:pt x="18" y="120"/>
                  </a:cubicBezTo>
                  <a:cubicBezTo>
                    <a:pt x="25" y="112"/>
                    <a:pt x="30" y="103"/>
                    <a:pt x="36" y="92"/>
                  </a:cubicBezTo>
                  <a:cubicBezTo>
                    <a:pt x="41" y="82"/>
                    <a:pt x="43" y="74"/>
                    <a:pt x="43" y="69"/>
                  </a:cubicBezTo>
                  <a:close/>
                  <a:moveTo>
                    <a:pt x="130" y="69"/>
                  </a:moveTo>
                  <a:cubicBezTo>
                    <a:pt x="130" y="64"/>
                    <a:pt x="127" y="61"/>
                    <a:pt x="121" y="61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05" y="60"/>
                    <a:pt x="99" y="57"/>
                    <a:pt x="94" y="52"/>
                  </a:cubicBezTo>
                  <a:cubicBezTo>
                    <a:pt x="89" y="46"/>
                    <a:pt x="87" y="40"/>
                    <a:pt x="87" y="32"/>
                  </a:cubicBezTo>
                  <a:cubicBezTo>
                    <a:pt x="87" y="23"/>
                    <a:pt x="90" y="15"/>
                    <a:pt x="96" y="9"/>
                  </a:cubicBezTo>
                  <a:cubicBezTo>
                    <a:pt x="103" y="3"/>
                    <a:pt x="111" y="0"/>
                    <a:pt x="120" y="0"/>
                  </a:cubicBezTo>
                  <a:cubicBezTo>
                    <a:pt x="132" y="0"/>
                    <a:pt x="141" y="4"/>
                    <a:pt x="148" y="13"/>
                  </a:cubicBezTo>
                  <a:cubicBezTo>
                    <a:pt x="155" y="22"/>
                    <a:pt x="159" y="33"/>
                    <a:pt x="159" y="47"/>
                  </a:cubicBezTo>
                  <a:cubicBezTo>
                    <a:pt x="159" y="73"/>
                    <a:pt x="149" y="99"/>
                    <a:pt x="129" y="126"/>
                  </a:cubicBezTo>
                  <a:cubicBezTo>
                    <a:pt x="121" y="136"/>
                    <a:pt x="115" y="140"/>
                    <a:pt x="109" y="140"/>
                  </a:cubicBezTo>
                  <a:cubicBezTo>
                    <a:pt x="103" y="140"/>
                    <a:pt x="100" y="137"/>
                    <a:pt x="100" y="131"/>
                  </a:cubicBezTo>
                  <a:cubicBezTo>
                    <a:pt x="100" y="128"/>
                    <a:pt x="102" y="125"/>
                    <a:pt x="106" y="120"/>
                  </a:cubicBezTo>
                  <a:cubicBezTo>
                    <a:pt x="112" y="112"/>
                    <a:pt x="117" y="103"/>
                    <a:pt x="122" y="92"/>
                  </a:cubicBezTo>
                  <a:cubicBezTo>
                    <a:pt x="127" y="82"/>
                    <a:pt x="130" y="74"/>
                    <a:pt x="130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1983909" y="2663640"/>
              <a:ext cx="355600" cy="317500"/>
            </a:xfrm>
            <a:custGeom>
              <a:avLst/>
              <a:gdLst>
                <a:gd name="T0" fmla="*/ 115 w 158"/>
                <a:gd name="T1" fmla="*/ 72 h 141"/>
                <a:gd name="T2" fmla="*/ 124 w 158"/>
                <a:gd name="T3" fmla="*/ 80 h 141"/>
                <a:gd name="T4" fmla="*/ 134 w 158"/>
                <a:gd name="T5" fmla="*/ 80 h 141"/>
                <a:gd name="T6" fmla="*/ 151 w 158"/>
                <a:gd name="T7" fmla="*/ 89 h 141"/>
                <a:gd name="T8" fmla="*/ 158 w 158"/>
                <a:gd name="T9" fmla="*/ 109 h 141"/>
                <a:gd name="T10" fmla="*/ 149 w 158"/>
                <a:gd name="T11" fmla="*/ 132 h 141"/>
                <a:gd name="T12" fmla="*/ 125 w 158"/>
                <a:gd name="T13" fmla="*/ 141 h 141"/>
                <a:gd name="T14" fmla="*/ 98 w 158"/>
                <a:gd name="T15" fmla="*/ 128 h 141"/>
                <a:gd name="T16" fmla="*/ 87 w 158"/>
                <a:gd name="T17" fmla="*/ 94 h 141"/>
                <a:gd name="T18" fmla="*/ 117 w 158"/>
                <a:gd name="T19" fmla="*/ 15 h 141"/>
                <a:gd name="T20" fmla="*/ 136 w 158"/>
                <a:gd name="T21" fmla="*/ 0 h 141"/>
                <a:gd name="T22" fmla="*/ 145 w 158"/>
                <a:gd name="T23" fmla="*/ 10 h 141"/>
                <a:gd name="T24" fmla="*/ 140 w 158"/>
                <a:gd name="T25" fmla="*/ 21 h 141"/>
                <a:gd name="T26" fmla="*/ 123 w 158"/>
                <a:gd name="T27" fmla="*/ 48 h 141"/>
                <a:gd name="T28" fmla="*/ 115 w 158"/>
                <a:gd name="T29" fmla="*/ 72 h 141"/>
                <a:gd name="T30" fmla="*/ 28 w 158"/>
                <a:gd name="T31" fmla="*/ 72 h 141"/>
                <a:gd name="T32" fmla="*/ 37 w 158"/>
                <a:gd name="T33" fmla="*/ 80 h 141"/>
                <a:gd name="T34" fmla="*/ 47 w 158"/>
                <a:gd name="T35" fmla="*/ 80 h 141"/>
                <a:gd name="T36" fmla="*/ 64 w 158"/>
                <a:gd name="T37" fmla="*/ 89 h 141"/>
                <a:gd name="T38" fmla="*/ 72 w 158"/>
                <a:gd name="T39" fmla="*/ 109 h 141"/>
                <a:gd name="T40" fmla="*/ 62 w 158"/>
                <a:gd name="T41" fmla="*/ 132 h 141"/>
                <a:gd name="T42" fmla="*/ 38 w 158"/>
                <a:gd name="T43" fmla="*/ 141 h 141"/>
                <a:gd name="T44" fmla="*/ 10 w 158"/>
                <a:gd name="T45" fmla="*/ 128 h 141"/>
                <a:gd name="T46" fmla="*/ 0 w 158"/>
                <a:gd name="T47" fmla="*/ 94 h 141"/>
                <a:gd name="T48" fmla="*/ 30 w 158"/>
                <a:gd name="T49" fmla="*/ 15 h 141"/>
                <a:gd name="T50" fmla="*/ 49 w 158"/>
                <a:gd name="T51" fmla="*/ 0 h 141"/>
                <a:gd name="T52" fmla="*/ 58 w 158"/>
                <a:gd name="T53" fmla="*/ 10 h 141"/>
                <a:gd name="T54" fmla="*/ 53 w 158"/>
                <a:gd name="T55" fmla="*/ 21 h 141"/>
                <a:gd name="T56" fmla="*/ 36 w 158"/>
                <a:gd name="T57" fmla="*/ 48 h 141"/>
                <a:gd name="T58" fmla="*/ 28 w 158"/>
                <a:gd name="T59" fmla="*/ 7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8" h="141">
                  <a:moveTo>
                    <a:pt x="115" y="72"/>
                  </a:moveTo>
                  <a:cubicBezTo>
                    <a:pt x="115" y="77"/>
                    <a:pt x="118" y="80"/>
                    <a:pt x="124" y="80"/>
                  </a:cubicBezTo>
                  <a:cubicBezTo>
                    <a:pt x="134" y="80"/>
                    <a:pt x="134" y="80"/>
                    <a:pt x="134" y="80"/>
                  </a:cubicBezTo>
                  <a:cubicBezTo>
                    <a:pt x="140" y="80"/>
                    <a:pt x="146" y="83"/>
                    <a:pt x="151" y="89"/>
                  </a:cubicBezTo>
                  <a:cubicBezTo>
                    <a:pt x="156" y="95"/>
                    <a:pt x="158" y="101"/>
                    <a:pt x="158" y="109"/>
                  </a:cubicBezTo>
                  <a:cubicBezTo>
                    <a:pt x="158" y="118"/>
                    <a:pt x="155" y="126"/>
                    <a:pt x="149" y="132"/>
                  </a:cubicBezTo>
                  <a:cubicBezTo>
                    <a:pt x="142" y="138"/>
                    <a:pt x="134" y="141"/>
                    <a:pt x="125" y="141"/>
                  </a:cubicBezTo>
                  <a:cubicBezTo>
                    <a:pt x="114" y="141"/>
                    <a:pt x="105" y="137"/>
                    <a:pt x="98" y="128"/>
                  </a:cubicBezTo>
                  <a:cubicBezTo>
                    <a:pt x="90" y="119"/>
                    <a:pt x="87" y="108"/>
                    <a:pt x="87" y="94"/>
                  </a:cubicBezTo>
                  <a:cubicBezTo>
                    <a:pt x="87" y="68"/>
                    <a:pt x="97" y="42"/>
                    <a:pt x="117" y="15"/>
                  </a:cubicBezTo>
                  <a:cubicBezTo>
                    <a:pt x="124" y="5"/>
                    <a:pt x="130" y="0"/>
                    <a:pt x="136" y="0"/>
                  </a:cubicBezTo>
                  <a:cubicBezTo>
                    <a:pt x="142" y="0"/>
                    <a:pt x="145" y="4"/>
                    <a:pt x="145" y="10"/>
                  </a:cubicBezTo>
                  <a:cubicBezTo>
                    <a:pt x="145" y="13"/>
                    <a:pt x="144" y="16"/>
                    <a:pt x="140" y="21"/>
                  </a:cubicBezTo>
                  <a:cubicBezTo>
                    <a:pt x="134" y="29"/>
                    <a:pt x="128" y="38"/>
                    <a:pt x="123" y="48"/>
                  </a:cubicBezTo>
                  <a:cubicBezTo>
                    <a:pt x="118" y="59"/>
                    <a:pt x="115" y="67"/>
                    <a:pt x="115" y="72"/>
                  </a:cubicBezTo>
                  <a:close/>
                  <a:moveTo>
                    <a:pt x="28" y="72"/>
                  </a:moveTo>
                  <a:cubicBezTo>
                    <a:pt x="28" y="77"/>
                    <a:pt x="31" y="80"/>
                    <a:pt x="3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53" y="80"/>
                    <a:pt x="59" y="83"/>
                    <a:pt x="64" y="89"/>
                  </a:cubicBezTo>
                  <a:cubicBezTo>
                    <a:pt x="69" y="95"/>
                    <a:pt x="72" y="101"/>
                    <a:pt x="72" y="109"/>
                  </a:cubicBezTo>
                  <a:cubicBezTo>
                    <a:pt x="72" y="118"/>
                    <a:pt x="68" y="126"/>
                    <a:pt x="62" y="132"/>
                  </a:cubicBezTo>
                  <a:cubicBezTo>
                    <a:pt x="56" y="138"/>
                    <a:pt x="48" y="141"/>
                    <a:pt x="38" y="141"/>
                  </a:cubicBezTo>
                  <a:cubicBezTo>
                    <a:pt x="27" y="141"/>
                    <a:pt x="18" y="137"/>
                    <a:pt x="10" y="128"/>
                  </a:cubicBezTo>
                  <a:cubicBezTo>
                    <a:pt x="3" y="119"/>
                    <a:pt x="0" y="108"/>
                    <a:pt x="0" y="94"/>
                  </a:cubicBezTo>
                  <a:cubicBezTo>
                    <a:pt x="0" y="68"/>
                    <a:pt x="10" y="42"/>
                    <a:pt x="30" y="15"/>
                  </a:cubicBezTo>
                  <a:cubicBezTo>
                    <a:pt x="37" y="5"/>
                    <a:pt x="44" y="0"/>
                    <a:pt x="49" y="0"/>
                  </a:cubicBezTo>
                  <a:cubicBezTo>
                    <a:pt x="55" y="0"/>
                    <a:pt x="58" y="4"/>
                    <a:pt x="58" y="10"/>
                  </a:cubicBezTo>
                  <a:cubicBezTo>
                    <a:pt x="58" y="13"/>
                    <a:pt x="56" y="16"/>
                    <a:pt x="53" y="21"/>
                  </a:cubicBezTo>
                  <a:cubicBezTo>
                    <a:pt x="47" y="29"/>
                    <a:pt x="41" y="38"/>
                    <a:pt x="36" y="48"/>
                  </a:cubicBezTo>
                  <a:cubicBezTo>
                    <a:pt x="31" y="59"/>
                    <a:pt x="28" y="67"/>
                    <a:pt x="2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5D58713D-4D52-4F7E-A480-489F098AAB3B}"/>
              </a:ext>
            </a:extLst>
          </p:cNvPr>
          <p:cNvSpPr/>
          <p:nvPr/>
        </p:nvSpPr>
        <p:spPr>
          <a:xfrm>
            <a:off x="1760964" y="2111690"/>
            <a:ext cx="1154852" cy="1036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</a:ext>
          </a:extLst>
        </p:spPr>
        <p:txBody>
          <a:bodyPr wrap="none" lIns="25400" tIns="25400" rIns="25400" bIns="25400" anchor="ctr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3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家庭文化</a:t>
            </a:r>
            <a:endParaRPr lang="en-US" altLang="zh-CN" sz="2000" b="1" spc="30" dirty="0">
              <a:solidFill>
                <a:schemeClr val="accent3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2000" b="1" spc="30" dirty="0">
                <a:solidFill>
                  <a:schemeClr val="accent3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环境的影响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D58713D-4D52-4F7E-A480-489F098AAB3B}"/>
              </a:ext>
            </a:extLst>
          </p:cNvPr>
          <p:cNvSpPr/>
          <p:nvPr/>
        </p:nvSpPr>
        <p:spPr>
          <a:xfrm>
            <a:off x="3497699" y="2180523"/>
            <a:ext cx="4464496" cy="823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xmlns:p14="http://schemas.microsoft.com/office/powerpoint/2010/main" xmlns:a16="http://schemas.microsoft.com/office/drawing/2014/main" xmlns:a14="http://schemas.microsoft.com/office/drawing/2010/main" val="1"/>
            </a:ext>
          </a:extLst>
        </p:spPr>
        <p:txBody>
          <a:bodyPr wrap="square" lIns="72000" tIns="72000" rIns="72000" bIns="72000" anchor="ctr" anchorCtr="1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3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良好的家庭文化环境对个体的心理健康有积极的影响，而不良的家庭文化环境则不利于个 体的心理健康和良好心理品质的形成。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526BB66-B530-4D55-9461-26F3B704B7D1}"/>
              </a:ext>
            </a:extLst>
          </p:cNvPr>
          <p:cNvSpPr/>
          <p:nvPr/>
        </p:nvSpPr>
        <p:spPr>
          <a:xfrm>
            <a:off x="125963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一、影响大学生心理健康的文化因素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267009-D135-4375-886F-F1448EAFE2A3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439248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大学生的文化特点与心理健康教育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CDEE878F-BBBA-4879-B2C9-8A545CFDFEC3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80831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>
            <a:extLst>
              <a:ext uri="{FF2B5EF4-FFF2-40B4-BE49-F238E27FC236}">
                <a16:creationId xmlns:a16="http://schemas.microsoft.com/office/drawing/2014/main" id="{E883063D-D8ED-472A-B3D8-B8F37D6B5B9A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AA5F7C43-9DFF-4C3A-88A6-120A5E9FBC7C}"/>
              </a:ext>
            </a:extLst>
          </p:cNvPr>
          <p:cNvCxnSpPr>
            <a:cxnSpLocks/>
          </p:cNvCxnSpPr>
          <p:nvPr/>
        </p:nvCxnSpPr>
        <p:spPr>
          <a:xfrm>
            <a:off x="4826785" y="521032"/>
            <a:ext cx="4317215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等腰三角形 31">
            <a:extLst>
              <a:ext uri="{FF2B5EF4-FFF2-40B4-BE49-F238E27FC236}">
                <a16:creationId xmlns:a16="http://schemas.microsoft.com/office/drawing/2014/main" id="{86B49F27-FDD5-49DD-95F3-629CD99419AF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5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526BB66-B530-4D55-9461-26F3B704B7D1}"/>
              </a:ext>
            </a:extLst>
          </p:cNvPr>
          <p:cNvSpPr/>
          <p:nvPr/>
        </p:nvSpPr>
        <p:spPr>
          <a:xfrm>
            <a:off x="125963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二、大学生心理健康教育的文化思考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267009-D135-4375-886F-F1448EAFE2A3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439248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大学生的文化特点与心理健康教育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2A5B61ED-5CEF-4CA5-8510-0F8006B1FFF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8644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596EE13A-452D-434B-94EE-427E27F37A1C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28786A4D-6ECC-4E8E-9EB7-F96C59834F67}"/>
              </a:ext>
            </a:extLst>
          </p:cNvPr>
          <p:cNvCxnSpPr>
            <a:cxnSpLocks/>
          </p:cNvCxnSpPr>
          <p:nvPr/>
        </p:nvCxnSpPr>
        <p:spPr>
          <a:xfrm>
            <a:off x="4860032" y="521032"/>
            <a:ext cx="4283968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>
            <a:extLst>
              <a:ext uri="{FF2B5EF4-FFF2-40B4-BE49-F238E27FC236}">
                <a16:creationId xmlns:a16="http://schemas.microsoft.com/office/drawing/2014/main" id="{1A957920-FE0F-4011-8D50-55912C041542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52A75EC-7246-4DF6-89ED-3433055527E2}"/>
              </a:ext>
            </a:extLst>
          </p:cNvPr>
          <p:cNvSpPr/>
          <p:nvPr/>
        </p:nvSpPr>
        <p:spPr>
          <a:xfrm>
            <a:off x="1259632" y="1964263"/>
            <a:ext cx="4752528" cy="1542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pic>
        <p:nvPicPr>
          <p:cNvPr id="23" name="图片占位符 32">
            <a:extLst>
              <a:ext uri="{FF2B5EF4-FFF2-40B4-BE49-F238E27FC236}">
                <a16:creationId xmlns:a16="http://schemas.microsoft.com/office/drawing/2014/main" id="{A8B002D0-8136-4E20-880B-A24184A251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92" r="289" b="9227"/>
          <a:stretch/>
        </p:blipFill>
        <p:spPr>
          <a:xfrm>
            <a:off x="5940152" y="1131590"/>
            <a:ext cx="3203848" cy="3315201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E14916EF-0D8B-44C5-84CE-38B85204CEB6}"/>
              </a:ext>
            </a:extLst>
          </p:cNvPr>
          <p:cNvSpPr txBox="1"/>
          <p:nvPr/>
        </p:nvSpPr>
        <p:spPr>
          <a:xfrm>
            <a:off x="1475656" y="2010904"/>
            <a:ext cx="4283968" cy="1352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</a:rPr>
              <a:t>无论是心理健康教育的价值取向和心理保健的基本策略方面，还是心理问题类型、精神疾患的临床表现、对待心理问题的态度、求助行为与心理保健与治疗方式等具体方面，不同文化区域和文化群体的人们， 以及不同文化个体间，都存在不同程度的差异。</a:t>
            </a:r>
          </a:p>
        </p:txBody>
      </p:sp>
    </p:spTree>
    <p:extLst>
      <p:ext uri="{BB962C8B-B14F-4D97-AF65-F5344CB8AC3E}">
        <p14:creationId xmlns:p14="http://schemas.microsoft.com/office/powerpoint/2010/main" val="120684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526BB66-B530-4D55-9461-26F3B704B7D1}"/>
              </a:ext>
            </a:extLst>
          </p:cNvPr>
          <p:cNvSpPr/>
          <p:nvPr/>
        </p:nvSpPr>
        <p:spPr>
          <a:xfrm>
            <a:off x="125963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二、大学生心理健康教育的文化思考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8267009-D135-4375-886F-F1448EAFE2A3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439248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第三节 大学生的文化特点与心理健康教育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C792768-5AD9-4682-A5E8-4475CC594CFF}"/>
              </a:ext>
            </a:extLst>
          </p:cNvPr>
          <p:cNvSpPr txBox="1"/>
          <p:nvPr/>
        </p:nvSpPr>
        <p:spPr>
          <a:xfrm>
            <a:off x="755576" y="1153109"/>
            <a:ext cx="7056784" cy="33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/>
              <a:t>在大学生心理健康教育中：</a:t>
            </a: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1D63CF9A-D323-4E09-9997-15D08890BACF}"/>
              </a:ext>
            </a:extLst>
          </p:cNvPr>
          <p:cNvSpPr/>
          <p:nvPr/>
        </p:nvSpPr>
        <p:spPr>
          <a:xfrm>
            <a:off x="2039119" y="1789352"/>
            <a:ext cx="535041" cy="53504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id="{06585229-E577-4A54-B1CD-C57A3F68A734}"/>
              </a:ext>
            </a:extLst>
          </p:cNvPr>
          <p:cNvSpPr/>
          <p:nvPr/>
        </p:nvSpPr>
        <p:spPr>
          <a:xfrm>
            <a:off x="4036959" y="1789352"/>
            <a:ext cx="535041" cy="5350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:a16="http://schemas.microsoft.com/office/drawing/2014/main" id="{1DB8BCA3-6EF4-47BE-9A11-156F0732A454}"/>
              </a:ext>
            </a:extLst>
          </p:cNvPr>
          <p:cNvSpPr>
            <a:spLocks/>
          </p:cNvSpPr>
          <p:nvPr/>
        </p:nvSpPr>
        <p:spPr bwMode="auto">
          <a:xfrm>
            <a:off x="4206192" y="1955849"/>
            <a:ext cx="196574" cy="196246"/>
          </a:xfrm>
          <a:custGeom>
            <a:avLst/>
            <a:gdLst>
              <a:gd name="T0" fmla="*/ 485 w 485"/>
              <a:gd name="T1" fmla="*/ 230 h 485"/>
              <a:gd name="T2" fmla="*/ 430 w 485"/>
              <a:gd name="T3" fmla="*/ 175 h 485"/>
              <a:gd name="T4" fmla="*/ 406 w 485"/>
              <a:gd name="T5" fmla="*/ 175 h 485"/>
              <a:gd name="T6" fmla="*/ 462 w 485"/>
              <a:gd name="T7" fmla="*/ 119 h 485"/>
              <a:gd name="T8" fmla="*/ 405 w 485"/>
              <a:gd name="T9" fmla="*/ 62 h 485"/>
              <a:gd name="T10" fmla="*/ 327 w 485"/>
              <a:gd name="T11" fmla="*/ 62 h 485"/>
              <a:gd name="T12" fmla="*/ 310 w 485"/>
              <a:gd name="T13" fmla="*/ 79 h 485"/>
              <a:gd name="T14" fmla="*/ 310 w 485"/>
              <a:gd name="T15" fmla="*/ 0 h 485"/>
              <a:gd name="T16" fmla="*/ 230 w 485"/>
              <a:gd name="T17" fmla="*/ 0 h 485"/>
              <a:gd name="T18" fmla="*/ 175 w 485"/>
              <a:gd name="T19" fmla="*/ 55 h 485"/>
              <a:gd name="T20" fmla="*/ 175 w 485"/>
              <a:gd name="T21" fmla="*/ 79 h 485"/>
              <a:gd name="T22" fmla="*/ 119 w 485"/>
              <a:gd name="T23" fmla="*/ 23 h 485"/>
              <a:gd name="T24" fmla="*/ 62 w 485"/>
              <a:gd name="T25" fmla="*/ 80 h 485"/>
              <a:gd name="T26" fmla="*/ 62 w 485"/>
              <a:gd name="T27" fmla="*/ 158 h 485"/>
              <a:gd name="T28" fmla="*/ 79 w 485"/>
              <a:gd name="T29" fmla="*/ 175 h 485"/>
              <a:gd name="T30" fmla="*/ 0 w 485"/>
              <a:gd name="T31" fmla="*/ 175 h 485"/>
              <a:gd name="T32" fmla="*/ 0 w 485"/>
              <a:gd name="T33" fmla="*/ 255 h 485"/>
              <a:gd name="T34" fmla="*/ 55 w 485"/>
              <a:gd name="T35" fmla="*/ 310 h 485"/>
              <a:gd name="T36" fmla="*/ 79 w 485"/>
              <a:gd name="T37" fmla="*/ 310 h 485"/>
              <a:gd name="T38" fmla="*/ 23 w 485"/>
              <a:gd name="T39" fmla="*/ 366 h 485"/>
              <a:gd name="T40" fmla="*/ 80 w 485"/>
              <a:gd name="T41" fmla="*/ 423 h 485"/>
              <a:gd name="T42" fmla="*/ 158 w 485"/>
              <a:gd name="T43" fmla="*/ 423 h 485"/>
              <a:gd name="T44" fmla="*/ 175 w 485"/>
              <a:gd name="T45" fmla="*/ 406 h 485"/>
              <a:gd name="T46" fmla="*/ 175 w 485"/>
              <a:gd name="T47" fmla="*/ 485 h 485"/>
              <a:gd name="T48" fmla="*/ 255 w 485"/>
              <a:gd name="T49" fmla="*/ 485 h 485"/>
              <a:gd name="T50" fmla="*/ 310 w 485"/>
              <a:gd name="T51" fmla="*/ 430 h 485"/>
              <a:gd name="T52" fmla="*/ 310 w 485"/>
              <a:gd name="T53" fmla="*/ 406 h 485"/>
              <a:gd name="T54" fmla="*/ 366 w 485"/>
              <a:gd name="T55" fmla="*/ 462 h 485"/>
              <a:gd name="T56" fmla="*/ 423 w 485"/>
              <a:gd name="T57" fmla="*/ 405 h 485"/>
              <a:gd name="T58" fmla="*/ 423 w 485"/>
              <a:gd name="T59" fmla="*/ 327 h 485"/>
              <a:gd name="T60" fmla="*/ 406 w 485"/>
              <a:gd name="T61" fmla="*/ 310 h 485"/>
              <a:gd name="T62" fmla="*/ 485 w 485"/>
              <a:gd name="T63" fmla="*/ 310 h 485"/>
              <a:gd name="T64" fmla="*/ 485 w 485"/>
              <a:gd name="T65" fmla="*/ 230 h 485"/>
              <a:gd name="T66" fmla="*/ 243 w 485"/>
              <a:gd name="T67" fmla="*/ 343 h 485"/>
              <a:gd name="T68" fmla="*/ 143 w 485"/>
              <a:gd name="T69" fmla="*/ 243 h 485"/>
              <a:gd name="T70" fmla="*/ 243 w 485"/>
              <a:gd name="T71" fmla="*/ 143 h 485"/>
              <a:gd name="T72" fmla="*/ 343 w 485"/>
              <a:gd name="T73" fmla="*/ 243 h 485"/>
              <a:gd name="T74" fmla="*/ 243 w 485"/>
              <a:gd name="T75" fmla="*/ 343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5" h="485">
                <a:moveTo>
                  <a:pt x="485" y="230"/>
                </a:moveTo>
                <a:cubicBezTo>
                  <a:pt x="485" y="200"/>
                  <a:pt x="460" y="175"/>
                  <a:pt x="430" y="175"/>
                </a:cubicBezTo>
                <a:lnTo>
                  <a:pt x="406" y="175"/>
                </a:lnTo>
                <a:lnTo>
                  <a:pt x="462" y="119"/>
                </a:lnTo>
                <a:lnTo>
                  <a:pt x="405" y="62"/>
                </a:lnTo>
                <a:cubicBezTo>
                  <a:pt x="384" y="41"/>
                  <a:pt x="349" y="41"/>
                  <a:pt x="327" y="62"/>
                </a:cubicBezTo>
                <a:lnTo>
                  <a:pt x="310" y="79"/>
                </a:lnTo>
                <a:lnTo>
                  <a:pt x="310" y="0"/>
                </a:lnTo>
                <a:lnTo>
                  <a:pt x="230" y="0"/>
                </a:lnTo>
                <a:cubicBezTo>
                  <a:pt x="200" y="0"/>
                  <a:pt x="175" y="25"/>
                  <a:pt x="175" y="55"/>
                </a:cubicBezTo>
                <a:lnTo>
                  <a:pt x="175" y="79"/>
                </a:lnTo>
                <a:lnTo>
                  <a:pt x="119" y="23"/>
                </a:lnTo>
                <a:lnTo>
                  <a:pt x="62" y="80"/>
                </a:lnTo>
                <a:cubicBezTo>
                  <a:pt x="41" y="102"/>
                  <a:pt x="41" y="137"/>
                  <a:pt x="62" y="158"/>
                </a:cubicBezTo>
                <a:lnTo>
                  <a:pt x="79" y="175"/>
                </a:lnTo>
                <a:lnTo>
                  <a:pt x="0" y="175"/>
                </a:lnTo>
                <a:lnTo>
                  <a:pt x="0" y="255"/>
                </a:lnTo>
                <a:cubicBezTo>
                  <a:pt x="0" y="286"/>
                  <a:pt x="25" y="310"/>
                  <a:pt x="55" y="310"/>
                </a:cubicBezTo>
                <a:lnTo>
                  <a:pt x="79" y="310"/>
                </a:lnTo>
                <a:lnTo>
                  <a:pt x="23" y="366"/>
                </a:lnTo>
                <a:lnTo>
                  <a:pt x="80" y="423"/>
                </a:lnTo>
                <a:cubicBezTo>
                  <a:pt x="102" y="445"/>
                  <a:pt x="137" y="445"/>
                  <a:pt x="158" y="423"/>
                </a:cubicBezTo>
                <a:lnTo>
                  <a:pt x="175" y="406"/>
                </a:lnTo>
                <a:lnTo>
                  <a:pt x="175" y="485"/>
                </a:lnTo>
                <a:lnTo>
                  <a:pt x="255" y="485"/>
                </a:lnTo>
                <a:cubicBezTo>
                  <a:pt x="286" y="485"/>
                  <a:pt x="310" y="460"/>
                  <a:pt x="310" y="430"/>
                </a:cubicBezTo>
                <a:lnTo>
                  <a:pt x="310" y="406"/>
                </a:lnTo>
                <a:lnTo>
                  <a:pt x="366" y="462"/>
                </a:lnTo>
                <a:lnTo>
                  <a:pt x="423" y="405"/>
                </a:lnTo>
                <a:cubicBezTo>
                  <a:pt x="445" y="384"/>
                  <a:pt x="445" y="349"/>
                  <a:pt x="423" y="327"/>
                </a:cubicBezTo>
                <a:lnTo>
                  <a:pt x="406" y="310"/>
                </a:lnTo>
                <a:lnTo>
                  <a:pt x="485" y="310"/>
                </a:lnTo>
                <a:lnTo>
                  <a:pt x="485" y="230"/>
                </a:lnTo>
                <a:close/>
                <a:moveTo>
                  <a:pt x="243" y="343"/>
                </a:moveTo>
                <a:cubicBezTo>
                  <a:pt x="187" y="343"/>
                  <a:pt x="143" y="298"/>
                  <a:pt x="143" y="243"/>
                </a:cubicBezTo>
                <a:cubicBezTo>
                  <a:pt x="143" y="187"/>
                  <a:pt x="187" y="143"/>
                  <a:pt x="243" y="143"/>
                </a:cubicBezTo>
                <a:cubicBezTo>
                  <a:pt x="298" y="143"/>
                  <a:pt x="343" y="187"/>
                  <a:pt x="343" y="243"/>
                </a:cubicBezTo>
                <a:cubicBezTo>
                  <a:pt x="343" y="298"/>
                  <a:pt x="298" y="343"/>
                  <a:pt x="243" y="3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3" name="任意多边形: 形状 62">
            <a:extLst>
              <a:ext uri="{FF2B5EF4-FFF2-40B4-BE49-F238E27FC236}">
                <a16:creationId xmlns:a16="http://schemas.microsoft.com/office/drawing/2014/main" id="{6B6BAE14-65C9-4A75-90AA-CEA0BFAB389F}"/>
              </a:ext>
            </a:extLst>
          </p:cNvPr>
          <p:cNvSpPr>
            <a:spLocks/>
          </p:cNvSpPr>
          <p:nvPr/>
        </p:nvSpPr>
        <p:spPr bwMode="auto">
          <a:xfrm>
            <a:off x="2208352" y="1964138"/>
            <a:ext cx="196574" cy="196246"/>
          </a:xfrm>
          <a:custGeom>
            <a:avLst/>
            <a:gdLst>
              <a:gd name="T0" fmla="*/ 485 w 485"/>
              <a:gd name="T1" fmla="*/ 230 h 485"/>
              <a:gd name="T2" fmla="*/ 430 w 485"/>
              <a:gd name="T3" fmla="*/ 175 h 485"/>
              <a:gd name="T4" fmla="*/ 406 w 485"/>
              <a:gd name="T5" fmla="*/ 175 h 485"/>
              <a:gd name="T6" fmla="*/ 462 w 485"/>
              <a:gd name="T7" fmla="*/ 119 h 485"/>
              <a:gd name="T8" fmla="*/ 405 w 485"/>
              <a:gd name="T9" fmla="*/ 62 h 485"/>
              <a:gd name="T10" fmla="*/ 327 w 485"/>
              <a:gd name="T11" fmla="*/ 62 h 485"/>
              <a:gd name="T12" fmla="*/ 310 w 485"/>
              <a:gd name="T13" fmla="*/ 79 h 485"/>
              <a:gd name="T14" fmla="*/ 310 w 485"/>
              <a:gd name="T15" fmla="*/ 0 h 485"/>
              <a:gd name="T16" fmla="*/ 230 w 485"/>
              <a:gd name="T17" fmla="*/ 0 h 485"/>
              <a:gd name="T18" fmla="*/ 175 w 485"/>
              <a:gd name="T19" fmla="*/ 55 h 485"/>
              <a:gd name="T20" fmla="*/ 175 w 485"/>
              <a:gd name="T21" fmla="*/ 79 h 485"/>
              <a:gd name="T22" fmla="*/ 119 w 485"/>
              <a:gd name="T23" fmla="*/ 23 h 485"/>
              <a:gd name="T24" fmla="*/ 62 w 485"/>
              <a:gd name="T25" fmla="*/ 80 h 485"/>
              <a:gd name="T26" fmla="*/ 62 w 485"/>
              <a:gd name="T27" fmla="*/ 158 h 485"/>
              <a:gd name="T28" fmla="*/ 79 w 485"/>
              <a:gd name="T29" fmla="*/ 175 h 485"/>
              <a:gd name="T30" fmla="*/ 0 w 485"/>
              <a:gd name="T31" fmla="*/ 175 h 485"/>
              <a:gd name="T32" fmla="*/ 0 w 485"/>
              <a:gd name="T33" fmla="*/ 255 h 485"/>
              <a:gd name="T34" fmla="*/ 55 w 485"/>
              <a:gd name="T35" fmla="*/ 310 h 485"/>
              <a:gd name="T36" fmla="*/ 79 w 485"/>
              <a:gd name="T37" fmla="*/ 310 h 485"/>
              <a:gd name="T38" fmla="*/ 23 w 485"/>
              <a:gd name="T39" fmla="*/ 366 h 485"/>
              <a:gd name="T40" fmla="*/ 80 w 485"/>
              <a:gd name="T41" fmla="*/ 423 h 485"/>
              <a:gd name="T42" fmla="*/ 158 w 485"/>
              <a:gd name="T43" fmla="*/ 423 h 485"/>
              <a:gd name="T44" fmla="*/ 175 w 485"/>
              <a:gd name="T45" fmla="*/ 406 h 485"/>
              <a:gd name="T46" fmla="*/ 175 w 485"/>
              <a:gd name="T47" fmla="*/ 485 h 485"/>
              <a:gd name="T48" fmla="*/ 255 w 485"/>
              <a:gd name="T49" fmla="*/ 485 h 485"/>
              <a:gd name="T50" fmla="*/ 310 w 485"/>
              <a:gd name="T51" fmla="*/ 430 h 485"/>
              <a:gd name="T52" fmla="*/ 310 w 485"/>
              <a:gd name="T53" fmla="*/ 406 h 485"/>
              <a:gd name="T54" fmla="*/ 366 w 485"/>
              <a:gd name="T55" fmla="*/ 462 h 485"/>
              <a:gd name="T56" fmla="*/ 423 w 485"/>
              <a:gd name="T57" fmla="*/ 405 h 485"/>
              <a:gd name="T58" fmla="*/ 423 w 485"/>
              <a:gd name="T59" fmla="*/ 327 h 485"/>
              <a:gd name="T60" fmla="*/ 406 w 485"/>
              <a:gd name="T61" fmla="*/ 310 h 485"/>
              <a:gd name="T62" fmla="*/ 485 w 485"/>
              <a:gd name="T63" fmla="*/ 310 h 485"/>
              <a:gd name="T64" fmla="*/ 485 w 485"/>
              <a:gd name="T65" fmla="*/ 230 h 485"/>
              <a:gd name="T66" fmla="*/ 243 w 485"/>
              <a:gd name="T67" fmla="*/ 343 h 485"/>
              <a:gd name="T68" fmla="*/ 143 w 485"/>
              <a:gd name="T69" fmla="*/ 243 h 485"/>
              <a:gd name="T70" fmla="*/ 243 w 485"/>
              <a:gd name="T71" fmla="*/ 143 h 485"/>
              <a:gd name="T72" fmla="*/ 343 w 485"/>
              <a:gd name="T73" fmla="*/ 243 h 485"/>
              <a:gd name="T74" fmla="*/ 243 w 485"/>
              <a:gd name="T75" fmla="*/ 343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5" h="485">
                <a:moveTo>
                  <a:pt x="485" y="230"/>
                </a:moveTo>
                <a:cubicBezTo>
                  <a:pt x="485" y="200"/>
                  <a:pt x="460" y="175"/>
                  <a:pt x="430" y="175"/>
                </a:cubicBezTo>
                <a:lnTo>
                  <a:pt x="406" y="175"/>
                </a:lnTo>
                <a:lnTo>
                  <a:pt x="462" y="119"/>
                </a:lnTo>
                <a:lnTo>
                  <a:pt x="405" y="62"/>
                </a:lnTo>
                <a:cubicBezTo>
                  <a:pt x="384" y="41"/>
                  <a:pt x="349" y="41"/>
                  <a:pt x="327" y="62"/>
                </a:cubicBezTo>
                <a:lnTo>
                  <a:pt x="310" y="79"/>
                </a:lnTo>
                <a:lnTo>
                  <a:pt x="310" y="0"/>
                </a:lnTo>
                <a:lnTo>
                  <a:pt x="230" y="0"/>
                </a:lnTo>
                <a:cubicBezTo>
                  <a:pt x="200" y="0"/>
                  <a:pt x="175" y="25"/>
                  <a:pt x="175" y="55"/>
                </a:cubicBezTo>
                <a:lnTo>
                  <a:pt x="175" y="79"/>
                </a:lnTo>
                <a:lnTo>
                  <a:pt x="119" y="23"/>
                </a:lnTo>
                <a:lnTo>
                  <a:pt x="62" y="80"/>
                </a:lnTo>
                <a:cubicBezTo>
                  <a:pt x="41" y="102"/>
                  <a:pt x="41" y="137"/>
                  <a:pt x="62" y="158"/>
                </a:cubicBezTo>
                <a:lnTo>
                  <a:pt x="79" y="175"/>
                </a:lnTo>
                <a:lnTo>
                  <a:pt x="0" y="175"/>
                </a:lnTo>
                <a:lnTo>
                  <a:pt x="0" y="255"/>
                </a:lnTo>
                <a:cubicBezTo>
                  <a:pt x="0" y="286"/>
                  <a:pt x="25" y="310"/>
                  <a:pt x="55" y="310"/>
                </a:cubicBezTo>
                <a:lnTo>
                  <a:pt x="79" y="310"/>
                </a:lnTo>
                <a:lnTo>
                  <a:pt x="23" y="366"/>
                </a:lnTo>
                <a:lnTo>
                  <a:pt x="80" y="423"/>
                </a:lnTo>
                <a:cubicBezTo>
                  <a:pt x="102" y="445"/>
                  <a:pt x="137" y="445"/>
                  <a:pt x="158" y="423"/>
                </a:cubicBezTo>
                <a:lnTo>
                  <a:pt x="175" y="406"/>
                </a:lnTo>
                <a:lnTo>
                  <a:pt x="175" y="485"/>
                </a:lnTo>
                <a:lnTo>
                  <a:pt x="255" y="485"/>
                </a:lnTo>
                <a:cubicBezTo>
                  <a:pt x="286" y="485"/>
                  <a:pt x="310" y="460"/>
                  <a:pt x="310" y="430"/>
                </a:cubicBezTo>
                <a:lnTo>
                  <a:pt x="310" y="406"/>
                </a:lnTo>
                <a:lnTo>
                  <a:pt x="366" y="462"/>
                </a:lnTo>
                <a:lnTo>
                  <a:pt x="423" y="405"/>
                </a:lnTo>
                <a:cubicBezTo>
                  <a:pt x="445" y="384"/>
                  <a:pt x="445" y="349"/>
                  <a:pt x="423" y="327"/>
                </a:cubicBezTo>
                <a:lnTo>
                  <a:pt x="406" y="310"/>
                </a:lnTo>
                <a:lnTo>
                  <a:pt x="485" y="310"/>
                </a:lnTo>
                <a:lnTo>
                  <a:pt x="485" y="230"/>
                </a:lnTo>
                <a:close/>
                <a:moveTo>
                  <a:pt x="243" y="343"/>
                </a:moveTo>
                <a:cubicBezTo>
                  <a:pt x="187" y="343"/>
                  <a:pt x="143" y="298"/>
                  <a:pt x="143" y="243"/>
                </a:cubicBezTo>
                <a:cubicBezTo>
                  <a:pt x="143" y="187"/>
                  <a:pt x="187" y="143"/>
                  <a:pt x="243" y="143"/>
                </a:cubicBezTo>
                <a:cubicBezTo>
                  <a:pt x="298" y="143"/>
                  <a:pt x="343" y="187"/>
                  <a:pt x="343" y="243"/>
                </a:cubicBezTo>
                <a:cubicBezTo>
                  <a:pt x="343" y="298"/>
                  <a:pt x="298" y="343"/>
                  <a:pt x="243" y="3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id="{809C8E6F-2BF2-4E1D-B96E-358B32C3970F}"/>
              </a:ext>
            </a:extLst>
          </p:cNvPr>
          <p:cNvSpPr/>
          <p:nvPr/>
        </p:nvSpPr>
        <p:spPr>
          <a:xfrm>
            <a:off x="6034799" y="1789352"/>
            <a:ext cx="535041" cy="53504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5" name="任意多边形: 形状 64">
            <a:extLst>
              <a:ext uri="{FF2B5EF4-FFF2-40B4-BE49-F238E27FC236}">
                <a16:creationId xmlns:a16="http://schemas.microsoft.com/office/drawing/2014/main" id="{6F4F04CD-812D-4D54-97B3-4F84D85C4757}"/>
              </a:ext>
            </a:extLst>
          </p:cNvPr>
          <p:cNvSpPr>
            <a:spLocks/>
          </p:cNvSpPr>
          <p:nvPr/>
        </p:nvSpPr>
        <p:spPr bwMode="auto">
          <a:xfrm>
            <a:off x="6204032" y="1964138"/>
            <a:ext cx="196574" cy="196246"/>
          </a:xfrm>
          <a:custGeom>
            <a:avLst/>
            <a:gdLst>
              <a:gd name="T0" fmla="*/ 485 w 485"/>
              <a:gd name="T1" fmla="*/ 230 h 485"/>
              <a:gd name="T2" fmla="*/ 430 w 485"/>
              <a:gd name="T3" fmla="*/ 175 h 485"/>
              <a:gd name="T4" fmla="*/ 406 w 485"/>
              <a:gd name="T5" fmla="*/ 175 h 485"/>
              <a:gd name="T6" fmla="*/ 462 w 485"/>
              <a:gd name="T7" fmla="*/ 119 h 485"/>
              <a:gd name="T8" fmla="*/ 405 w 485"/>
              <a:gd name="T9" fmla="*/ 62 h 485"/>
              <a:gd name="T10" fmla="*/ 327 w 485"/>
              <a:gd name="T11" fmla="*/ 62 h 485"/>
              <a:gd name="T12" fmla="*/ 310 w 485"/>
              <a:gd name="T13" fmla="*/ 79 h 485"/>
              <a:gd name="T14" fmla="*/ 310 w 485"/>
              <a:gd name="T15" fmla="*/ 0 h 485"/>
              <a:gd name="T16" fmla="*/ 230 w 485"/>
              <a:gd name="T17" fmla="*/ 0 h 485"/>
              <a:gd name="T18" fmla="*/ 175 w 485"/>
              <a:gd name="T19" fmla="*/ 55 h 485"/>
              <a:gd name="T20" fmla="*/ 175 w 485"/>
              <a:gd name="T21" fmla="*/ 79 h 485"/>
              <a:gd name="T22" fmla="*/ 119 w 485"/>
              <a:gd name="T23" fmla="*/ 23 h 485"/>
              <a:gd name="T24" fmla="*/ 62 w 485"/>
              <a:gd name="T25" fmla="*/ 80 h 485"/>
              <a:gd name="T26" fmla="*/ 62 w 485"/>
              <a:gd name="T27" fmla="*/ 158 h 485"/>
              <a:gd name="T28" fmla="*/ 79 w 485"/>
              <a:gd name="T29" fmla="*/ 175 h 485"/>
              <a:gd name="T30" fmla="*/ 0 w 485"/>
              <a:gd name="T31" fmla="*/ 175 h 485"/>
              <a:gd name="T32" fmla="*/ 0 w 485"/>
              <a:gd name="T33" fmla="*/ 255 h 485"/>
              <a:gd name="T34" fmla="*/ 55 w 485"/>
              <a:gd name="T35" fmla="*/ 310 h 485"/>
              <a:gd name="T36" fmla="*/ 79 w 485"/>
              <a:gd name="T37" fmla="*/ 310 h 485"/>
              <a:gd name="T38" fmla="*/ 23 w 485"/>
              <a:gd name="T39" fmla="*/ 366 h 485"/>
              <a:gd name="T40" fmla="*/ 80 w 485"/>
              <a:gd name="T41" fmla="*/ 423 h 485"/>
              <a:gd name="T42" fmla="*/ 158 w 485"/>
              <a:gd name="T43" fmla="*/ 423 h 485"/>
              <a:gd name="T44" fmla="*/ 175 w 485"/>
              <a:gd name="T45" fmla="*/ 406 h 485"/>
              <a:gd name="T46" fmla="*/ 175 w 485"/>
              <a:gd name="T47" fmla="*/ 485 h 485"/>
              <a:gd name="T48" fmla="*/ 255 w 485"/>
              <a:gd name="T49" fmla="*/ 485 h 485"/>
              <a:gd name="T50" fmla="*/ 310 w 485"/>
              <a:gd name="T51" fmla="*/ 430 h 485"/>
              <a:gd name="T52" fmla="*/ 310 w 485"/>
              <a:gd name="T53" fmla="*/ 406 h 485"/>
              <a:gd name="T54" fmla="*/ 366 w 485"/>
              <a:gd name="T55" fmla="*/ 462 h 485"/>
              <a:gd name="T56" fmla="*/ 423 w 485"/>
              <a:gd name="T57" fmla="*/ 405 h 485"/>
              <a:gd name="T58" fmla="*/ 423 w 485"/>
              <a:gd name="T59" fmla="*/ 327 h 485"/>
              <a:gd name="T60" fmla="*/ 406 w 485"/>
              <a:gd name="T61" fmla="*/ 310 h 485"/>
              <a:gd name="T62" fmla="*/ 485 w 485"/>
              <a:gd name="T63" fmla="*/ 310 h 485"/>
              <a:gd name="T64" fmla="*/ 485 w 485"/>
              <a:gd name="T65" fmla="*/ 230 h 485"/>
              <a:gd name="T66" fmla="*/ 243 w 485"/>
              <a:gd name="T67" fmla="*/ 343 h 485"/>
              <a:gd name="T68" fmla="*/ 143 w 485"/>
              <a:gd name="T69" fmla="*/ 243 h 485"/>
              <a:gd name="T70" fmla="*/ 243 w 485"/>
              <a:gd name="T71" fmla="*/ 143 h 485"/>
              <a:gd name="T72" fmla="*/ 343 w 485"/>
              <a:gd name="T73" fmla="*/ 243 h 485"/>
              <a:gd name="T74" fmla="*/ 243 w 485"/>
              <a:gd name="T75" fmla="*/ 343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5" h="485">
                <a:moveTo>
                  <a:pt x="485" y="230"/>
                </a:moveTo>
                <a:cubicBezTo>
                  <a:pt x="485" y="200"/>
                  <a:pt x="460" y="175"/>
                  <a:pt x="430" y="175"/>
                </a:cubicBezTo>
                <a:lnTo>
                  <a:pt x="406" y="175"/>
                </a:lnTo>
                <a:lnTo>
                  <a:pt x="462" y="119"/>
                </a:lnTo>
                <a:lnTo>
                  <a:pt x="405" y="62"/>
                </a:lnTo>
                <a:cubicBezTo>
                  <a:pt x="384" y="41"/>
                  <a:pt x="349" y="41"/>
                  <a:pt x="327" y="62"/>
                </a:cubicBezTo>
                <a:lnTo>
                  <a:pt x="310" y="79"/>
                </a:lnTo>
                <a:lnTo>
                  <a:pt x="310" y="0"/>
                </a:lnTo>
                <a:lnTo>
                  <a:pt x="230" y="0"/>
                </a:lnTo>
                <a:cubicBezTo>
                  <a:pt x="200" y="0"/>
                  <a:pt x="175" y="25"/>
                  <a:pt x="175" y="55"/>
                </a:cubicBezTo>
                <a:lnTo>
                  <a:pt x="175" y="79"/>
                </a:lnTo>
                <a:lnTo>
                  <a:pt x="119" y="23"/>
                </a:lnTo>
                <a:lnTo>
                  <a:pt x="62" y="80"/>
                </a:lnTo>
                <a:cubicBezTo>
                  <a:pt x="41" y="102"/>
                  <a:pt x="41" y="137"/>
                  <a:pt x="62" y="158"/>
                </a:cubicBezTo>
                <a:lnTo>
                  <a:pt x="79" y="175"/>
                </a:lnTo>
                <a:lnTo>
                  <a:pt x="0" y="175"/>
                </a:lnTo>
                <a:lnTo>
                  <a:pt x="0" y="255"/>
                </a:lnTo>
                <a:cubicBezTo>
                  <a:pt x="0" y="286"/>
                  <a:pt x="25" y="310"/>
                  <a:pt x="55" y="310"/>
                </a:cubicBezTo>
                <a:lnTo>
                  <a:pt x="79" y="310"/>
                </a:lnTo>
                <a:lnTo>
                  <a:pt x="23" y="366"/>
                </a:lnTo>
                <a:lnTo>
                  <a:pt x="80" y="423"/>
                </a:lnTo>
                <a:cubicBezTo>
                  <a:pt x="102" y="445"/>
                  <a:pt x="137" y="445"/>
                  <a:pt x="158" y="423"/>
                </a:cubicBezTo>
                <a:lnTo>
                  <a:pt x="175" y="406"/>
                </a:lnTo>
                <a:lnTo>
                  <a:pt x="175" y="485"/>
                </a:lnTo>
                <a:lnTo>
                  <a:pt x="255" y="485"/>
                </a:lnTo>
                <a:cubicBezTo>
                  <a:pt x="286" y="485"/>
                  <a:pt x="310" y="460"/>
                  <a:pt x="310" y="430"/>
                </a:cubicBezTo>
                <a:lnTo>
                  <a:pt x="310" y="406"/>
                </a:lnTo>
                <a:lnTo>
                  <a:pt x="366" y="462"/>
                </a:lnTo>
                <a:lnTo>
                  <a:pt x="423" y="405"/>
                </a:lnTo>
                <a:cubicBezTo>
                  <a:pt x="445" y="384"/>
                  <a:pt x="445" y="349"/>
                  <a:pt x="423" y="327"/>
                </a:cubicBezTo>
                <a:lnTo>
                  <a:pt x="406" y="310"/>
                </a:lnTo>
                <a:lnTo>
                  <a:pt x="485" y="310"/>
                </a:lnTo>
                <a:lnTo>
                  <a:pt x="485" y="230"/>
                </a:lnTo>
                <a:close/>
                <a:moveTo>
                  <a:pt x="243" y="343"/>
                </a:moveTo>
                <a:cubicBezTo>
                  <a:pt x="187" y="343"/>
                  <a:pt x="143" y="298"/>
                  <a:pt x="143" y="243"/>
                </a:cubicBezTo>
                <a:cubicBezTo>
                  <a:pt x="143" y="187"/>
                  <a:pt x="187" y="143"/>
                  <a:pt x="243" y="143"/>
                </a:cubicBezTo>
                <a:cubicBezTo>
                  <a:pt x="298" y="143"/>
                  <a:pt x="343" y="187"/>
                  <a:pt x="343" y="243"/>
                </a:cubicBezTo>
                <a:cubicBezTo>
                  <a:pt x="343" y="298"/>
                  <a:pt x="298" y="343"/>
                  <a:pt x="243" y="3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sym typeface="inpin heiti" panose="00000500000000000000" pitchFamily="2" charset="-122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1A536EF3-15ED-4066-A0C2-DC2C3914CF5C}"/>
              </a:ext>
            </a:extLst>
          </p:cNvPr>
          <p:cNvSpPr txBox="1"/>
          <p:nvPr/>
        </p:nvSpPr>
        <p:spPr>
          <a:xfrm>
            <a:off x="1463056" y="2424235"/>
            <a:ext cx="1872208" cy="846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一方面，应合理地借鉴欧美心理健康的理论与制度</a:t>
            </a: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5FA75AFE-BF12-460F-AB50-F0374D21B641}"/>
              </a:ext>
            </a:extLst>
          </p:cNvPr>
          <p:cNvSpPr txBox="1"/>
          <p:nvPr/>
        </p:nvSpPr>
        <p:spPr>
          <a:xfrm>
            <a:off x="3475963" y="2434267"/>
            <a:ext cx="1872208" cy="1352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另一方面，在引进的 过程中，必须考察其文化适应性，切实促进心理健康教育事业的本土化。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34FF3FAB-B6ED-4843-B1A8-567472837E71}"/>
              </a:ext>
            </a:extLst>
          </p:cNvPr>
          <p:cNvSpPr txBox="1"/>
          <p:nvPr/>
        </p:nvSpPr>
        <p:spPr>
          <a:xfrm>
            <a:off x="5504467" y="2381977"/>
            <a:ext cx="2151276" cy="1609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在进行大学生心理健康教育时，既要考虑传统文化与现 代文化的影响，更要考虑传统文化与现代文化相冲突对大学生心理健康的影响。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2A5B61ED-5CEF-4CA5-8510-0F8006B1FFF1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8644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等腰三角形 15">
            <a:extLst>
              <a:ext uri="{FF2B5EF4-FFF2-40B4-BE49-F238E27FC236}">
                <a16:creationId xmlns:a16="http://schemas.microsoft.com/office/drawing/2014/main" id="{596EE13A-452D-434B-94EE-427E27F37A1C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28786A4D-6ECC-4E8E-9EB7-F96C59834F67}"/>
              </a:ext>
            </a:extLst>
          </p:cNvPr>
          <p:cNvCxnSpPr>
            <a:cxnSpLocks/>
          </p:cNvCxnSpPr>
          <p:nvPr/>
        </p:nvCxnSpPr>
        <p:spPr>
          <a:xfrm>
            <a:off x="4860032" y="521032"/>
            <a:ext cx="4283968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>
            <a:extLst>
              <a:ext uri="{FF2B5EF4-FFF2-40B4-BE49-F238E27FC236}">
                <a16:creationId xmlns:a16="http://schemas.microsoft.com/office/drawing/2014/main" id="{1A957920-FE0F-4011-8D50-55912C041542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00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4FE7EFCC-9966-4F3F-97EC-EF1A58E5D1B9}"/>
              </a:ext>
            </a:extLst>
          </p:cNvPr>
          <p:cNvGrpSpPr/>
          <p:nvPr/>
        </p:nvGrpSpPr>
        <p:grpSpPr>
          <a:xfrm>
            <a:off x="1407037" y="699917"/>
            <a:ext cx="2165716" cy="3743665"/>
            <a:chOff x="3602593" y="1164760"/>
            <a:chExt cx="1586627" cy="2742650"/>
          </a:xfrm>
        </p:grpSpPr>
        <p:sp>
          <p:nvSpPr>
            <p:cNvPr id="5" name="Rounded Rectangle 6">
              <a:extLst>
                <a:ext uri="{FF2B5EF4-FFF2-40B4-BE49-F238E27FC236}">
                  <a16:creationId xmlns:a16="http://schemas.microsoft.com/office/drawing/2014/main" id="{3188D765-D36D-46BB-B219-62EC6FAC42DD}"/>
                </a:ext>
              </a:extLst>
            </p:cNvPr>
            <p:cNvSpPr/>
            <p:nvPr/>
          </p:nvSpPr>
          <p:spPr bwMode="auto">
            <a:xfrm>
              <a:off x="3602593" y="1164760"/>
              <a:ext cx="1586627" cy="2742650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25400" cap="flat">
              <a:noFill/>
              <a:miter lim="4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t"/>
            <a:lstStyle/>
            <a:p>
              <a:pPr algn="ctr"/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heiti" panose="00000500000000000000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9088A53D-B231-4933-973A-F540944BF98C}"/>
                </a:ext>
              </a:extLst>
            </p:cNvPr>
            <p:cNvSpPr/>
            <p:nvPr/>
          </p:nvSpPr>
          <p:spPr>
            <a:xfrm>
              <a:off x="3729697" y="2588839"/>
              <a:ext cx="1325924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npin heiti" panose="00000500000000000000" pitchFamily="2" charset="-122"/>
                </a:rPr>
                <a:t>案例导入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B5FB3380-3C59-4F78-B5F3-FF1FE64B880E}"/>
                </a:ext>
              </a:extLst>
            </p:cNvPr>
            <p:cNvSpPr/>
            <p:nvPr/>
          </p:nvSpPr>
          <p:spPr>
            <a:xfrm>
              <a:off x="3729697" y="2799981"/>
              <a:ext cx="1349631" cy="774009"/>
            </a:xfrm>
            <a:prstGeom prst="rect">
              <a:avLst/>
            </a:prstGeom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+mj-ea"/>
                  <a:ea typeface="+mj-ea"/>
                </a:rPr>
                <a:t>人的心理与行为是遗传和环境交互作用的结果。环境因素中，最重要的是文 化的影响。不同的生态环境塑造了不同的文化，而不同的文化又以其独特的社会化模式影 响着个体的心理。</a:t>
              </a:r>
              <a:endParaRPr lang="zh-CN" altLang="en-US" sz="1000" dirty="0">
                <a:solidFill>
                  <a:schemeClr val="bg1"/>
                </a:solidFill>
                <a:latin typeface="+mj-ea"/>
                <a:ea typeface="+mj-ea"/>
                <a:sym typeface="inpin heiti" panose="00000500000000000000" pitchFamily="2" charset="-122"/>
              </a:endParaRP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id="{9F152A05-7A5A-4B6F-AB4B-DC76A07A38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912" y="1023577"/>
            <a:ext cx="434059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3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85FF-DF3A-4FAD-AEE5-62A6B031DB1C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文化的心理学意义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12B1961-FD41-4BF9-A368-21E0A02B4365}"/>
              </a:ext>
            </a:extLst>
          </p:cNvPr>
          <p:cNvSpPr/>
          <p:nvPr/>
        </p:nvSpPr>
        <p:spPr>
          <a:xfrm>
            <a:off x="467544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一、文化的内涵</a:t>
            </a:r>
          </a:p>
        </p:txBody>
      </p:sp>
      <p:sp>
        <p:nvSpPr>
          <p:cNvPr id="43" name="Rectangle 56">
            <a:extLst>
              <a:ext uri="{FF2B5EF4-FFF2-40B4-BE49-F238E27FC236}">
                <a16:creationId xmlns:a16="http://schemas.microsoft.com/office/drawing/2014/main" id="{161A4AD3-3D45-4122-AC62-066A0E491B3F}"/>
              </a:ext>
            </a:extLst>
          </p:cNvPr>
          <p:cNvSpPr/>
          <p:nvPr/>
        </p:nvSpPr>
        <p:spPr>
          <a:xfrm>
            <a:off x="2950462" y="1368407"/>
            <a:ext cx="3384376" cy="1106152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4" name="Rectangle 57">
            <a:extLst>
              <a:ext uri="{FF2B5EF4-FFF2-40B4-BE49-F238E27FC236}">
                <a16:creationId xmlns:a16="http://schemas.microsoft.com/office/drawing/2014/main" id="{2AE44BE7-2A5F-4C9B-B049-341F6C4BCC39}"/>
              </a:ext>
            </a:extLst>
          </p:cNvPr>
          <p:cNvSpPr/>
          <p:nvPr/>
        </p:nvSpPr>
        <p:spPr>
          <a:xfrm>
            <a:off x="2950462" y="2474560"/>
            <a:ext cx="2589165" cy="29485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6" name="Rectangle 59">
            <a:extLst>
              <a:ext uri="{FF2B5EF4-FFF2-40B4-BE49-F238E27FC236}">
                <a16:creationId xmlns:a16="http://schemas.microsoft.com/office/drawing/2014/main" id="{7E19553D-454C-495B-B0A0-C296320FBD53}"/>
              </a:ext>
            </a:extLst>
          </p:cNvPr>
          <p:cNvSpPr/>
          <p:nvPr/>
        </p:nvSpPr>
        <p:spPr>
          <a:xfrm>
            <a:off x="2950462" y="3064262"/>
            <a:ext cx="2589165" cy="294851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7" name="Rectangle 60">
            <a:extLst>
              <a:ext uri="{FF2B5EF4-FFF2-40B4-BE49-F238E27FC236}">
                <a16:creationId xmlns:a16="http://schemas.microsoft.com/office/drawing/2014/main" id="{38499482-2565-499F-8804-80305865D0F1}"/>
              </a:ext>
            </a:extLst>
          </p:cNvPr>
          <p:cNvSpPr/>
          <p:nvPr/>
        </p:nvSpPr>
        <p:spPr>
          <a:xfrm>
            <a:off x="2950461" y="2971017"/>
            <a:ext cx="3384376" cy="579800"/>
          </a:xfrm>
          <a:prstGeom prst="rect">
            <a:avLst/>
          </a:prstGeom>
          <a:solidFill>
            <a:schemeClr val="bg1">
              <a:lumMod val="75000"/>
              <a:alpha val="3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48" name="Rectangle 61">
            <a:extLst>
              <a:ext uri="{FF2B5EF4-FFF2-40B4-BE49-F238E27FC236}">
                <a16:creationId xmlns:a16="http://schemas.microsoft.com/office/drawing/2014/main" id="{587229B2-D9B9-497B-8374-0663F522D4F9}"/>
              </a:ext>
            </a:extLst>
          </p:cNvPr>
          <p:cNvSpPr/>
          <p:nvPr/>
        </p:nvSpPr>
        <p:spPr>
          <a:xfrm>
            <a:off x="2950462" y="1090247"/>
            <a:ext cx="3384376" cy="294851"/>
          </a:xfrm>
          <a:prstGeom prst="rect">
            <a:avLst/>
          </a:prstGeom>
          <a:solidFill>
            <a:schemeClr val="accent1">
              <a:alpha val="2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50" name="TextBox 63">
            <a:extLst>
              <a:ext uri="{FF2B5EF4-FFF2-40B4-BE49-F238E27FC236}">
                <a16:creationId xmlns:a16="http://schemas.microsoft.com/office/drawing/2014/main" id="{5AEA279B-D8DB-438D-8E57-523C9F6DD121}"/>
              </a:ext>
            </a:extLst>
          </p:cNvPr>
          <p:cNvSpPr txBox="1"/>
          <p:nvPr/>
        </p:nvSpPr>
        <p:spPr>
          <a:xfrm>
            <a:off x="4304656" y="1498841"/>
            <a:ext cx="711779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5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文化</a:t>
            </a:r>
            <a:endParaRPr lang="id-ID" sz="5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52" name="TextBox 65">
            <a:extLst>
              <a:ext uri="{FF2B5EF4-FFF2-40B4-BE49-F238E27FC236}">
                <a16:creationId xmlns:a16="http://schemas.microsoft.com/office/drawing/2014/main" id="{996119DF-0E90-4B9E-86FC-77005D9D2A91}"/>
              </a:ext>
            </a:extLst>
          </p:cNvPr>
          <p:cNvSpPr txBox="1"/>
          <p:nvPr/>
        </p:nvSpPr>
        <p:spPr>
          <a:xfrm>
            <a:off x="4419459" y="2156560"/>
            <a:ext cx="482173" cy="207749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关键词</a:t>
            </a:r>
          </a:p>
        </p:txBody>
      </p:sp>
      <p:sp>
        <p:nvSpPr>
          <p:cNvPr id="53" name="TextBox 66">
            <a:extLst>
              <a:ext uri="{FF2B5EF4-FFF2-40B4-BE49-F238E27FC236}">
                <a16:creationId xmlns:a16="http://schemas.microsoft.com/office/drawing/2014/main" id="{9E11E01D-3AA9-4602-A1E7-F0F4B07F7DF5}"/>
              </a:ext>
            </a:extLst>
          </p:cNvPr>
          <p:cNvSpPr txBox="1"/>
          <p:nvPr/>
        </p:nvSpPr>
        <p:spPr>
          <a:xfrm>
            <a:off x="3637851" y="2527613"/>
            <a:ext cx="1870253" cy="41779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900" dirty="0"/>
              <a:t>一般而言，我们把文化理解为人类在社会历史活动</a:t>
            </a:r>
            <a:endParaRPr lang="en-US" altLang="zh-CN" sz="900" dirty="0"/>
          </a:p>
          <a:p>
            <a:pPr algn="ctr"/>
            <a:r>
              <a:rPr lang="zh-CN" altLang="en-US" sz="900" dirty="0"/>
              <a:t>过程中所创造的物质财富和精神财富的总和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54" name="Rectangle 70">
            <a:extLst>
              <a:ext uri="{FF2B5EF4-FFF2-40B4-BE49-F238E27FC236}">
                <a16:creationId xmlns:a16="http://schemas.microsoft.com/office/drawing/2014/main" id="{8A945FAD-FB19-4960-9156-5B0733F787F6}"/>
              </a:ext>
            </a:extLst>
          </p:cNvPr>
          <p:cNvSpPr/>
          <p:nvPr/>
        </p:nvSpPr>
        <p:spPr>
          <a:xfrm>
            <a:off x="3010073" y="4033212"/>
            <a:ext cx="3324764" cy="351877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57" name="TextBox 118">
            <a:extLst>
              <a:ext uri="{FF2B5EF4-FFF2-40B4-BE49-F238E27FC236}">
                <a16:creationId xmlns:a16="http://schemas.microsoft.com/office/drawing/2014/main" id="{1DBD8FEF-83B4-4BC7-9A7A-E088339A1A70}"/>
              </a:ext>
            </a:extLst>
          </p:cNvPr>
          <p:cNvSpPr txBox="1"/>
          <p:nvPr/>
        </p:nvSpPr>
        <p:spPr>
          <a:xfrm>
            <a:off x="4355976" y="3075806"/>
            <a:ext cx="830998" cy="53231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900" dirty="0"/>
              <a:t>从广义来看，它指人类社会的全部遗产，</a:t>
            </a:r>
            <a:endParaRPr lang="en-US" altLang="zh-CN" sz="900" dirty="0"/>
          </a:p>
          <a:p>
            <a:pPr algn="ctr"/>
            <a:r>
              <a:rPr lang="zh-CN" altLang="en-US" sz="900" dirty="0"/>
              <a:t>囊括社会生活的全部领域；</a:t>
            </a:r>
            <a:endParaRPr lang="en-US" altLang="zh-CN" sz="900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FC3BB7F6-B0B1-4CEA-8442-3CC8594FA51D}"/>
              </a:ext>
            </a:extLst>
          </p:cNvPr>
          <p:cNvSpPr txBox="1"/>
          <p:nvPr/>
        </p:nvSpPr>
        <p:spPr>
          <a:xfrm>
            <a:off x="3256389" y="3579862"/>
            <a:ext cx="2808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900" dirty="0"/>
              <a:t>狭义的文化则指观念形态的文化，</a:t>
            </a:r>
            <a:endParaRPr lang="en-US" altLang="zh-CN" sz="900" dirty="0"/>
          </a:p>
          <a:p>
            <a:pPr algn="ctr"/>
            <a:r>
              <a:rPr lang="zh-CN" altLang="en-US" sz="900" dirty="0"/>
              <a:t>仅限于人类的精神创造及其成果。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F47F3A9-FE31-485B-987E-23A9F3091CF3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11521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075B40AC-430D-4959-BB81-EC8469ECB327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3874963-4301-4EFF-9332-008D4573947F}"/>
              </a:ext>
            </a:extLst>
          </p:cNvPr>
          <p:cNvCxnSpPr>
            <a:cxnSpLocks/>
          </p:cNvCxnSpPr>
          <p:nvPr/>
        </p:nvCxnSpPr>
        <p:spPr>
          <a:xfrm>
            <a:off x="3256389" y="521032"/>
            <a:ext cx="5887611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等腰三角形 18">
            <a:extLst>
              <a:ext uri="{FF2B5EF4-FFF2-40B4-BE49-F238E27FC236}">
                <a16:creationId xmlns:a16="http://schemas.microsoft.com/office/drawing/2014/main" id="{AE252738-3D7F-4DFD-8520-10A97BE42C9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44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119007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二、文化对人的心理和行为的影响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文化的心理学意义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70332403-597C-4BC6-86E7-42886AB9FA79}"/>
              </a:ext>
            </a:extLst>
          </p:cNvPr>
          <p:cNvSpPr txBox="1"/>
          <p:nvPr/>
        </p:nvSpPr>
        <p:spPr>
          <a:xfrm>
            <a:off x="3023830" y="2023516"/>
            <a:ext cx="3240360" cy="1096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文化对人心理的影响是全方位的，不仅人格、情感和社会心理深受文化的影响，而且文化也会对知觉、记忆、思维等认知过程产生作用。</a:t>
            </a: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4D116FFA-1D69-4F16-80C6-32AF5C6C811E}"/>
              </a:ext>
            </a:extLst>
          </p:cNvPr>
          <p:cNvSpPr/>
          <p:nvPr/>
        </p:nvSpPr>
        <p:spPr>
          <a:xfrm>
            <a:off x="2375756" y="2023530"/>
            <a:ext cx="540060" cy="109644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0CF3F20-3127-44B8-B9EA-6B5A848A6025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6642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02A8EC03-8D25-4718-961F-7D77B26F0B65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9D10446-9CA7-41E1-96DC-6A14777339EB}"/>
              </a:ext>
            </a:extLst>
          </p:cNvPr>
          <p:cNvCxnSpPr>
            <a:cxnSpLocks/>
          </p:cNvCxnSpPr>
          <p:nvPr/>
        </p:nvCxnSpPr>
        <p:spPr>
          <a:xfrm>
            <a:off x="3131840" y="521032"/>
            <a:ext cx="601216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7AFA0BAC-D28A-4E7A-BF97-4964D0284A4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3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E0712F94-0366-4EDD-8811-4E6595B67380}"/>
              </a:ext>
            </a:extLst>
          </p:cNvPr>
          <p:cNvSpPr/>
          <p:nvPr/>
        </p:nvSpPr>
        <p:spPr>
          <a:xfrm>
            <a:off x="1691680" y="1756310"/>
            <a:ext cx="5400600" cy="1823552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119007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二、文化对人的心理和行为的影响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文化的心理学意义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70332403-597C-4BC6-86E7-42886AB9FA79}"/>
              </a:ext>
            </a:extLst>
          </p:cNvPr>
          <p:cNvSpPr txBox="1"/>
          <p:nvPr/>
        </p:nvSpPr>
        <p:spPr>
          <a:xfrm>
            <a:off x="2201256" y="2319682"/>
            <a:ext cx="4530984" cy="839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在认知方面，许多研究表明，来自集体主义文化的人倾向于表现出一种整体的认 知方式，这种认知方式反映在记忆、归因方式和分类模式等过程中。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0CF3F20-3127-44B8-B9EA-6B5A848A6025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6642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02A8EC03-8D25-4718-961F-7D77B26F0B65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9D10446-9CA7-41E1-96DC-6A14777339EB}"/>
              </a:ext>
            </a:extLst>
          </p:cNvPr>
          <p:cNvCxnSpPr>
            <a:cxnSpLocks/>
          </p:cNvCxnSpPr>
          <p:nvPr/>
        </p:nvCxnSpPr>
        <p:spPr>
          <a:xfrm>
            <a:off x="3131840" y="521032"/>
            <a:ext cx="601216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7AFA0BAC-D28A-4E7A-BF97-4964D0284A4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Group 24">
            <a:extLst>
              <a:ext uri="{FF2B5EF4-FFF2-40B4-BE49-F238E27FC236}">
                <a16:creationId xmlns:a16="http://schemas.microsoft.com/office/drawing/2014/main" id="{0F90C21B-C5D2-4ACA-AE94-00A30A823446}"/>
              </a:ext>
            </a:extLst>
          </p:cNvPr>
          <p:cNvGrpSpPr/>
          <p:nvPr/>
        </p:nvGrpSpPr>
        <p:grpSpPr>
          <a:xfrm>
            <a:off x="2592228" y="1621410"/>
            <a:ext cx="3509708" cy="409575"/>
            <a:chOff x="2952560" y="1708610"/>
            <a:chExt cx="1976360" cy="546100"/>
          </a:xfrm>
        </p:grpSpPr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E9364162-5547-4192-9F58-BDC58C9983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54727" y="1708610"/>
              <a:ext cx="1974193" cy="54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7">
              <a:extLst>
                <a:ext uri="{FF2B5EF4-FFF2-40B4-BE49-F238E27FC236}">
                  <a16:creationId xmlns:a16="http://schemas.microsoft.com/office/drawing/2014/main" id="{0067F9B6-584E-4A36-9485-EA3FBCAA8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434" y="1888476"/>
              <a:ext cx="382486" cy="364067"/>
            </a:xfrm>
            <a:custGeom>
              <a:avLst/>
              <a:gdLst>
                <a:gd name="T0" fmla="*/ 0 w 353"/>
                <a:gd name="T1" fmla="*/ 336 h 336"/>
                <a:gd name="T2" fmla="*/ 263 w 353"/>
                <a:gd name="T3" fmla="*/ 336 h 336"/>
                <a:gd name="T4" fmla="*/ 353 w 353"/>
                <a:gd name="T5" fmla="*/ 0 h 336"/>
                <a:gd name="T6" fmla="*/ 78 w 353"/>
                <a:gd name="T7" fmla="*/ 0 h 336"/>
                <a:gd name="T8" fmla="*/ 0 w 353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36">
                  <a:moveTo>
                    <a:pt x="0" y="336"/>
                  </a:moveTo>
                  <a:lnTo>
                    <a:pt x="263" y="336"/>
                  </a:lnTo>
                  <a:lnTo>
                    <a:pt x="353" y="0"/>
                  </a:lnTo>
                  <a:lnTo>
                    <a:pt x="78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18">
              <a:extLst>
                <a:ext uri="{FF2B5EF4-FFF2-40B4-BE49-F238E27FC236}">
                  <a16:creationId xmlns:a16="http://schemas.microsoft.com/office/drawing/2014/main" id="{F0C3888E-DB4B-47AB-B779-84DF3EA68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434" y="2065092"/>
              <a:ext cx="195036" cy="178783"/>
            </a:xfrm>
            <a:custGeom>
              <a:avLst/>
              <a:gdLst>
                <a:gd name="T0" fmla="*/ 40 w 180"/>
                <a:gd name="T1" fmla="*/ 0 h 165"/>
                <a:gd name="T2" fmla="*/ 0 w 180"/>
                <a:gd name="T3" fmla="*/ 165 h 165"/>
                <a:gd name="T4" fmla="*/ 180 w 180"/>
                <a:gd name="T5" fmla="*/ 0 h 165"/>
                <a:gd name="T6" fmla="*/ 40 w 180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65">
                  <a:moveTo>
                    <a:pt x="40" y="0"/>
                  </a:moveTo>
                  <a:lnTo>
                    <a:pt x="0" y="165"/>
                  </a:lnTo>
                  <a:lnTo>
                    <a:pt x="18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9">
              <a:extLst>
                <a:ext uri="{FF2B5EF4-FFF2-40B4-BE49-F238E27FC236}">
                  <a16:creationId xmlns:a16="http://schemas.microsoft.com/office/drawing/2014/main" id="{4430DF32-DA17-4875-B9EC-A2D7C4730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560" y="1888476"/>
              <a:ext cx="380319" cy="364067"/>
            </a:xfrm>
            <a:custGeom>
              <a:avLst/>
              <a:gdLst>
                <a:gd name="T0" fmla="*/ 351 w 351"/>
                <a:gd name="T1" fmla="*/ 336 h 336"/>
                <a:gd name="T2" fmla="*/ 90 w 351"/>
                <a:gd name="T3" fmla="*/ 336 h 336"/>
                <a:gd name="T4" fmla="*/ 0 w 351"/>
                <a:gd name="T5" fmla="*/ 0 h 336"/>
                <a:gd name="T6" fmla="*/ 275 w 351"/>
                <a:gd name="T7" fmla="*/ 0 h 336"/>
                <a:gd name="T8" fmla="*/ 351 w 351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336">
                  <a:moveTo>
                    <a:pt x="351" y="336"/>
                  </a:moveTo>
                  <a:lnTo>
                    <a:pt x="90" y="336"/>
                  </a:lnTo>
                  <a:lnTo>
                    <a:pt x="0" y="0"/>
                  </a:lnTo>
                  <a:lnTo>
                    <a:pt x="275" y="0"/>
                  </a:lnTo>
                  <a:lnTo>
                    <a:pt x="351" y="33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0">
              <a:extLst>
                <a:ext uri="{FF2B5EF4-FFF2-40B4-BE49-F238E27FC236}">
                  <a16:creationId xmlns:a16="http://schemas.microsoft.com/office/drawing/2014/main" id="{64D5186A-A0FB-45E1-A1DB-6B255BEDD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011" y="2065092"/>
              <a:ext cx="192868" cy="178783"/>
            </a:xfrm>
            <a:custGeom>
              <a:avLst/>
              <a:gdLst>
                <a:gd name="T0" fmla="*/ 140 w 178"/>
                <a:gd name="T1" fmla="*/ 0 h 165"/>
                <a:gd name="T2" fmla="*/ 178 w 178"/>
                <a:gd name="T3" fmla="*/ 165 h 165"/>
                <a:gd name="T4" fmla="*/ 0 w 178"/>
                <a:gd name="T5" fmla="*/ 0 h 165"/>
                <a:gd name="T6" fmla="*/ 140 w 17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5">
                  <a:moveTo>
                    <a:pt x="140" y="0"/>
                  </a:moveTo>
                  <a:lnTo>
                    <a:pt x="178" y="165"/>
                  </a:lnTo>
                  <a:lnTo>
                    <a:pt x="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1">
              <a:extLst>
                <a:ext uri="{FF2B5EF4-FFF2-40B4-BE49-F238E27FC236}">
                  <a16:creationId xmlns:a16="http://schemas.microsoft.com/office/drawing/2014/main" id="{E44B43B1-BD13-409B-B6A9-BBE774A9D481}"/>
                </a:ext>
              </a:extLst>
            </p:cNvPr>
            <p:cNvSpPr/>
            <p:nvPr/>
          </p:nvSpPr>
          <p:spPr>
            <a:xfrm>
              <a:off x="3046827" y="1710777"/>
              <a:ext cx="1784575" cy="482172"/>
            </a:xfrm>
            <a:custGeom>
              <a:avLst/>
              <a:gdLst>
                <a:gd name="connsiteX0" fmla="*/ 0 w 1784575"/>
                <a:gd name="connsiteY0" fmla="*/ 0 h 482172"/>
                <a:gd name="connsiteX1" fmla="*/ 1784575 w 1784575"/>
                <a:gd name="connsiteY1" fmla="*/ 0 h 482172"/>
                <a:gd name="connsiteX2" fmla="*/ 1692475 w 1784575"/>
                <a:gd name="connsiteY2" fmla="*/ 354315 h 482172"/>
                <a:gd name="connsiteX3" fmla="*/ 1536769 w 1784575"/>
                <a:gd name="connsiteY3" fmla="*/ 354315 h 482172"/>
                <a:gd name="connsiteX4" fmla="*/ 1488168 w 1784575"/>
                <a:gd name="connsiteY4" fmla="*/ 402759 h 482172"/>
                <a:gd name="connsiteX5" fmla="*/ 892830 w 1784575"/>
                <a:gd name="connsiteY5" fmla="*/ 482172 h 482172"/>
                <a:gd name="connsiteX6" fmla="*/ 297492 w 1784575"/>
                <a:gd name="connsiteY6" fmla="*/ 402759 h 482172"/>
                <a:gd name="connsiteX7" fmla="*/ 248891 w 1784575"/>
                <a:gd name="connsiteY7" fmla="*/ 354315 h 482172"/>
                <a:gd name="connsiteX8" fmla="*/ 93183 w 1784575"/>
                <a:gd name="connsiteY8" fmla="*/ 354315 h 4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575" h="482172">
                  <a:moveTo>
                    <a:pt x="0" y="0"/>
                  </a:moveTo>
                  <a:lnTo>
                    <a:pt x="1784575" y="0"/>
                  </a:lnTo>
                  <a:lnTo>
                    <a:pt x="1692475" y="354315"/>
                  </a:lnTo>
                  <a:lnTo>
                    <a:pt x="1536769" y="354315"/>
                  </a:lnTo>
                  <a:lnTo>
                    <a:pt x="1488168" y="402759"/>
                  </a:lnTo>
                  <a:cubicBezTo>
                    <a:pt x="1390083" y="449427"/>
                    <a:pt x="1160459" y="482172"/>
                    <a:pt x="892830" y="482172"/>
                  </a:cubicBezTo>
                  <a:cubicBezTo>
                    <a:pt x="625202" y="482172"/>
                    <a:pt x="395577" y="449427"/>
                    <a:pt x="297492" y="402759"/>
                  </a:cubicBezTo>
                  <a:lnTo>
                    <a:pt x="248891" y="354315"/>
                  </a:lnTo>
                  <a:lnTo>
                    <a:pt x="93183" y="3543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8000" anchor="t" anchorCtr="1">
              <a:normAutofit lnSpcReduction="10000"/>
            </a:bodyPr>
            <a:lstStyle/>
            <a:p>
              <a:pPr algn="ctr"/>
              <a:r>
                <a:rPr lang="zh-CN" altLang="en-US" sz="1400" b="1" dirty="0"/>
                <a:t>在认知方面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084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C79CEA9-8536-4634-BFE7-98E70D347608}"/>
              </a:ext>
            </a:extLst>
          </p:cNvPr>
          <p:cNvSpPr/>
          <p:nvPr/>
        </p:nvSpPr>
        <p:spPr>
          <a:xfrm>
            <a:off x="1691680" y="1756310"/>
            <a:ext cx="5400600" cy="1823545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119007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二、文化对人的心理和行为的影响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文化的心理学意义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70332403-597C-4BC6-86E7-42886AB9FA79}"/>
              </a:ext>
            </a:extLst>
          </p:cNvPr>
          <p:cNvSpPr txBox="1"/>
          <p:nvPr/>
        </p:nvSpPr>
        <p:spPr>
          <a:xfrm>
            <a:off x="2263194" y="2303695"/>
            <a:ext cx="4397038" cy="839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集体主义社会中的人比个体主义社会中的人具有更高的从众率，集体 主义者不仅表现出更多的顺从和从众行为，且他们认为从众是很有价值的。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0CF3F20-3127-44B8-B9EA-6B5A848A6025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6642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02A8EC03-8D25-4718-961F-7D77B26F0B65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9D10446-9CA7-41E1-96DC-6A14777339EB}"/>
              </a:ext>
            </a:extLst>
          </p:cNvPr>
          <p:cNvCxnSpPr>
            <a:cxnSpLocks/>
          </p:cNvCxnSpPr>
          <p:nvPr/>
        </p:nvCxnSpPr>
        <p:spPr>
          <a:xfrm>
            <a:off x="3131840" y="521032"/>
            <a:ext cx="601216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7AFA0BAC-D28A-4E7A-BF97-4964D0284A4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Group 24">
            <a:extLst>
              <a:ext uri="{FF2B5EF4-FFF2-40B4-BE49-F238E27FC236}">
                <a16:creationId xmlns:a16="http://schemas.microsoft.com/office/drawing/2014/main" id="{0F90C21B-C5D2-4ACA-AE94-00A30A823446}"/>
              </a:ext>
            </a:extLst>
          </p:cNvPr>
          <p:cNvGrpSpPr/>
          <p:nvPr/>
        </p:nvGrpSpPr>
        <p:grpSpPr>
          <a:xfrm>
            <a:off x="2592228" y="1621410"/>
            <a:ext cx="3509708" cy="409575"/>
            <a:chOff x="2952560" y="1708610"/>
            <a:chExt cx="1976360" cy="546100"/>
          </a:xfrm>
        </p:grpSpPr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E9364162-5547-4192-9F58-BDC58C9983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54727" y="1708610"/>
              <a:ext cx="1974193" cy="54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7">
              <a:extLst>
                <a:ext uri="{FF2B5EF4-FFF2-40B4-BE49-F238E27FC236}">
                  <a16:creationId xmlns:a16="http://schemas.microsoft.com/office/drawing/2014/main" id="{0067F9B6-584E-4A36-9485-EA3FBCAA8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434" y="1888476"/>
              <a:ext cx="382486" cy="364067"/>
            </a:xfrm>
            <a:custGeom>
              <a:avLst/>
              <a:gdLst>
                <a:gd name="T0" fmla="*/ 0 w 353"/>
                <a:gd name="T1" fmla="*/ 336 h 336"/>
                <a:gd name="T2" fmla="*/ 263 w 353"/>
                <a:gd name="T3" fmla="*/ 336 h 336"/>
                <a:gd name="T4" fmla="*/ 353 w 353"/>
                <a:gd name="T5" fmla="*/ 0 h 336"/>
                <a:gd name="T6" fmla="*/ 78 w 353"/>
                <a:gd name="T7" fmla="*/ 0 h 336"/>
                <a:gd name="T8" fmla="*/ 0 w 353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36">
                  <a:moveTo>
                    <a:pt x="0" y="336"/>
                  </a:moveTo>
                  <a:lnTo>
                    <a:pt x="263" y="336"/>
                  </a:lnTo>
                  <a:lnTo>
                    <a:pt x="353" y="0"/>
                  </a:lnTo>
                  <a:lnTo>
                    <a:pt x="78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18">
              <a:extLst>
                <a:ext uri="{FF2B5EF4-FFF2-40B4-BE49-F238E27FC236}">
                  <a16:creationId xmlns:a16="http://schemas.microsoft.com/office/drawing/2014/main" id="{F0C3888E-DB4B-47AB-B779-84DF3EA68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434" y="2065092"/>
              <a:ext cx="195036" cy="178783"/>
            </a:xfrm>
            <a:custGeom>
              <a:avLst/>
              <a:gdLst>
                <a:gd name="T0" fmla="*/ 40 w 180"/>
                <a:gd name="T1" fmla="*/ 0 h 165"/>
                <a:gd name="T2" fmla="*/ 0 w 180"/>
                <a:gd name="T3" fmla="*/ 165 h 165"/>
                <a:gd name="T4" fmla="*/ 180 w 180"/>
                <a:gd name="T5" fmla="*/ 0 h 165"/>
                <a:gd name="T6" fmla="*/ 40 w 180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65">
                  <a:moveTo>
                    <a:pt x="40" y="0"/>
                  </a:moveTo>
                  <a:lnTo>
                    <a:pt x="0" y="165"/>
                  </a:lnTo>
                  <a:lnTo>
                    <a:pt x="18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9">
              <a:extLst>
                <a:ext uri="{FF2B5EF4-FFF2-40B4-BE49-F238E27FC236}">
                  <a16:creationId xmlns:a16="http://schemas.microsoft.com/office/drawing/2014/main" id="{4430DF32-DA17-4875-B9EC-A2D7C4730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560" y="1888476"/>
              <a:ext cx="380319" cy="364067"/>
            </a:xfrm>
            <a:custGeom>
              <a:avLst/>
              <a:gdLst>
                <a:gd name="T0" fmla="*/ 351 w 351"/>
                <a:gd name="T1" fmla="*/ 336 h 336"/>
                <a:gd name="T2" fmla="*/ 90 w 351"/>
                <a:gd name="T3" fmla="*/ 336 h 336"/>
                <a:gd name="T4" fmla="*/ 0 w 351"/>
                <a:gd name="T5" fmla="*/ 0 h 336"/>
                <a:gd name="T6" fmla="*/ 275 w 351"/>
                <a:gd name="T7" fmla="*/ 0 h 336"/>
                <a:gd name="T8" fmla="*/ 351 w 351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336">
                  <a:moveTo>
                    <a:pt x="351" y="336"/>
                  </a:moveTo>
                  <a:lnTo>
                    <a:pt x="90" y="336"/>
                  </a:lnTo>
                  <a:lnTo>
                    <a:pt x="0" y="0"/>
                  </a:lnTo>
                  <a:lnTo>
                    <a:pt x="275" y="0"/>
                  </a:lnTo>
                  <a:lnTo>
                    <a:pt x="351" y="33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0">
              <a:extLst>
                <a:ext uri="{FF2B5EF4-FFF2-40B4-BE49-F238E27FC236}">
                  <a16:creationId xmlns:a16="http://schemas.microsoft.com/office/drawing/2014/main" id="{64D5186A-A0FB-45E1-A1DB-6B255BEDD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011" y="2065092"/>
              <a:ext cx="192868" cy="178783"/>
            </a:xfrm>
            <a:custGeom>
              <a:avLst/>
              <a:gdLst>
                <a:gd name="T0" fmla="*/ 140 w 178"/>
                <a:gd name="T1" fmla="*/ 0 h 165"/>
                <a:gd name="T2" fmla="*/ 178 w 178"/>
                <a:gd name="T3" fmla="*/ 165 h 165"/>
                <a:gd name="T4" fmla="*/ 0 w 178"/>
                <a:gd name="T5" fmla="*/ 0 h 165"/>
                <a:gd name="T6" fmla="*/ 140 w 17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5">
                  <a:moveTo>
                    <a:pt x="140" y="0"/>
                  </a:moveTo>
                  <a:lnTo>
                    <a:pt x="178" y="165"/>
                  </a:lnTo>
                  <a:lnTo>
                    <a:pt x="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1">
              <a:extLst>
                <a:ext uri="{FF2B5EF4-FFF2-40B4-BE49-F238E27FC236}">
                  <a16:creationId xmlns:a16="http://schemas.microsoft.com/office/drawing/2014/main" id="{E44B43B1-BD13-409B-B6A9-BBE774A9D481}"/>
                </a:ext>
              </a:extLst>
            </p:cNvPr>
            <p:cNvSpPr/>
            <p:nvPr/>
          </p:nvSpPr>
          <p:spPr>
            <a:xfrm>
              <a:off x="3046827" y="1710777"/>
              <a:ext cx="1784575" cy="482172"/>
            </a:xfrm>
            <a:custGeom>
              <a:avLst/>
              <a:gdLst>
                <a:gd name="connsiteX0" fmla="*/ 0 w 1784575"/>
                <a:gd name="connsiteY0" fmla="*/ 0 h 482172"/>
                <a:gd name="connsiteX1" fmla="*/ 1784575 w 1784575"/>
                <a:gd name="connsiteY1" fmla="*/ 0 h 482172"/>
                <a:gd name="connsiteX2" fmla="*/ 1692475 w 1784575"/>
                <a:gd name="connsiteY2" fmla="*/ 354315 h 482172"/>
                <a:gd name="connsiteX3" fmla="*/ 1536769 w 1784575"/>
                <a:gd name="connsiteY3" fmla="*/ 354315 h 482172"/>
                <a:gd name="connsiteX4" fmla="*/ 1488168 w 1784575"/>
                <a:gd name="connsiteY4" fmla="*/ 402759 h 482172"/>
                <a:gd name="connsiteX5" fmla="*/ 892830 w 1784575"/>
                <a:gd name="connsiteY5" fmla="*/ 482172 h 482172"/>
                <a:gd name="connsiteX6" fmla="*/ 297492 w 1784575"/>
                <a:gd name="connsiteY6" fmla="*/ 402759 h 482172"/>
                <a:gd name="connsiteX7" fmla="*/ 248891 w 1784575"/>
                <a:gd name="connsiteY7" fmla="*/ 354315 h 482172"/>
                <a:gd name="connsiteX8" fmla="*/ 93183 w 1784575"/>
                <a:gd name="connsiteY8" fmla="*/ 354315 h 4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575" h="482172">
                  <a:moveTo>
                    <a:pt x="0" y="0"/>
                  </a:moveTo>
                  <a:lnTo>
                    <a:pt x="1784575" y="0"/>
                  </a:lnTo>
                  <a:lnTo>
                    <a:pt x="1692475" y="354315"/>
                  </a:lnTo>
                  <a:lnTo>
                    <a:pt x="1536769" y="354315"/>
                  </a:lnTo>
                  <a:lnTo>
                    <a:pt x="1488168" y="402759"/>
                  </a:lnTo>
                  <a:cubicBezTo>
                    <a:pt x="1390083" y="449427"/>
                    <a:pt x="1160459" y="482172"/>
                    <a:pt x="892830" y="482172"/>
                  </a:cubicBezTo>
                  <a:cubicBezTo>
                    <a:pt x="625202" y="482172"/>
                    <a:pt x="395577" y="449427"/>
                    <a:pt x="297492" y="402759"/>
                  </a:cubicBezTo>
                  <a:lnTo>
                    <a:pt x="248891" y="354315"/>
                  </a:lnTo>
                  <a:lnTo>
                    <a:pt x="93183" y="3543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8000" anchor="t" anchorCtr="1">
              <a:normAutofit lnSpcReduction="10000"/>
            </a:bodyPr>
            <a:lstStyle/>
            <a:p>
              <a:pPr algn="ctr"/>
              <a:r>
                <a:rPr lang="zh-CN" altLang="en-US" sz="1400" b="1" dirty="0"/>
                <a:t>在社会心理方面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22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C79CEA9-8536-4634-BFE7-98E70D347608}"/>
              </a:ext>
            </a:extLst>
          </p:cNvPr>
          <p:cNvSpPr/>
          <p:nvPr/>
        </p:nvSpPr>
        <p:spPr>
          <a:xfrm>
            <a:off x="1691680" y="1756310"/>
            <a:ext cx="5400600" cy="1895557"/>
          </a:xfrm>
          <a:prstGeom prst="rect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119007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二、文化对人的心理和行为的影响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文化的心理学意义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70332403-597C-4BC6-86E7-42886AB9FA79}"/>
              </a:ext>
            </a:extLst>
          </p:cNvPr>
          <p:cNvSpPr txBox="1"/>
          <p:nvPr/>
        </p:nvSpPr>
        <p:spPr>
          <a:xfrm>
            <a:off x="2118760" y="2233286"/>
            <a:ext cx="4541471" cy="1096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/>
              <a:t>与个体主义文化相比，集体主义文化中的人的情感更多地基于 对社会价值的评估，并随相应的社会价值的变化而变化；其情绪和情感表现更多地反映现实 情况而非个体真正的内心世界。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0CF3F20-3127-44B8-B9EA-6B5A848A6025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6642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02A8EC03-8D25-4718-961F-7D77B26F0B65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9D10446-9CA7-41E1-96DC-6A14777339EB}"/>
              </a:ext>
            </a:extLst>
          </p:cNvPr>
          <p:cNvCxnSpPr>
            <a:cxnSpLocks/>
          </p:cNvCxnSpPr>
          <p:nvPr/>
        </p:nvCxnSpPr>
        <p:spPr>
          <a:xfrm>
            <a:off x="3131840" y="521032"/>
            <a:ext cx="601216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7AFA0BAC-D28A-4E7A-BF97-4964D0284A4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0" name="Group 24">
            <a:extLst>
              <a:ext uri="{FF2B5EF4-FFF2-40B4-BE49-F238E27FC236}">
                <a16:creationId xmlns:a16="http://schemas.microsoft.com/office/drawing/2014/main" id="{0F90C21B-C5D2-4ACA-AE94-00A30A823446}"/>
              </a:ext>
            </a:extLst>
          </p:cNvPr>
          <p:cNvGrpSpPr/>
          <p:nvPr/>
        </p:nvGrpSpPr>
        <p:grpSpPr>
          <a:xfrm>
            <a:off x="2592228" y="1621410"/>
            <a:ext cx="3509708" cy="409575"/>
            <a:chOff x="2952560" y="1708610"/>
            <a:chExt cx="1976360" cy="546100"/>
          </a:xfrm>
        </p:grpSpPr>
        <p:sp>
          <p:nvSpPr>
            <p:cNvPr id="15" name="Rectangle 16">
              <a:extLst>
                <a:ext uri="{FF2B5EF4-FFF2-40B4-BE49-F238E27FC236}">
                  <a16:creationId xmlns:a16="http://schemas.microsoft.com/office/drawing/2014/main" id="{E9364162-5547-4192-9F58-BDC58C9983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54727" y="1708610"/>
              <a:ext cx="1974193" cy="54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7">
              <a:extLst>
                <a:ext uri="{FF2B5EF4-FFF2-40B4-BE49-F238E27FC236}">
                  <a16:creationId xmlns:a16="http://schemas.microsoft.com/office/drawing/2014/main" id="{0067F9B6-584E-4A36-9485-EA3FBCAA8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434" y="1888476"/>
              <a:ext cx="382486" cy="364067"/>
            </a:xfrm>
            <a:custGeom>
              <a:avLst/>
              <a:gdLst>
                <a:gd name="T0" fmla="*/ 0 w 353"/>
                <a:gd name="T1" fmla="*/ 336 h 336"/>
                <a:gd name="T2" fmla="*/ 263 w 353"/>
                <a:gd name="T3" fmla="*/ 336 h 336"/>
                <a:gd name="T4" fmla="*/ 353 w 353"/>
                <a:gd name="T5" fmla="*/ 0 h 336"/>
                <a:gd name="T6" fmla="*/ 78 w 353"/>
                <a:gd name="T7" fmla="*/ 0 h 336"/>
                <a:gd name="T8" fmla="*/ 0 w 353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36">
                  <a:moveTo>
                    <a:pt x="0" y="336"/>
                  </a:moveTo>
                  <a:lnTo>
                    <a:pt x="263" y="336"/>
                  </a:lnTo>
                  <a:lnTo>
                    <a:pt x="353" y="0"/>
                  </a:lnTo>
                  <a:lnTo>
                    <a:pt x="78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18">
              <a:extLst>
                <a:ext uri="{FF2B5EF4-FFF2-40B4-BE49-F238E27FC236}">
                  <a16:creationId xmlns:a16="http://schemas.microsoft.com/office/drawing/2014/main" id="{F0C3888E-DB4B-47AB-B779-84DF3EA68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6434" y="2065092"/>
              <a:ext cx="195036" cy="178783"/>
            </a:xfrm>
            <a:custGeom>
              <a:avLst/>
              <a:gdLst>
                <a:gd name="T0" fmla="*/ 40 w 180"/>
                <a:gd name="T1" fmla="*/ 0 h 165"/>
                <a:gd name="T2" fmla="*/ 0 w 180"/>
                <a:gd name="T3" fmla="*/ 165 h 165"/>
                <a:gd name="T4" fmla="*/ 180 w 180"/>
                <a:gd name="T5" fmla="*/ 0 h 165"/>
                <a:gd name="T6" fmla="*/ 40 w 180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65">
                  <a:moveTo>
                    <a:pt x="40" y="0"/>
                  </a:moveTo>
                  <a:lnTo>
                    <a:pt x="0" y="165"/>
                  </a:lnTo>
                  <a:lnTo>
                    <a:pt x="18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9">
              <a:extLst>
                <a:ext uri="{FF2B5EF4-FFF2-40B4-BE49-F238E27FC236}">
                  <a16:creationId xmlns:a16="http://schemas.microsoft.com/office/drawing/2014/main" id="{4430DF32-DA17-4875-B9EC-A2D7C4730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560" y="1888476"/>
              <a:ext cx="380319" cy="364067"/>
            </a:xfrm>
            <a:custGeom>
              <a:avLst/>
              <a:gdLst>
                <a:gd name="T0" fmla="*/ 351 w 351"/>
                <a:gd name="T1" fmla="*/ 336 h 336"/>
                <a:gd name="T2" fmla="*/ 90 w 351"/>
                <a:gd name="T3" fmla="*/ 336 h 336"/>
                <a:gd name="T4" fmla="*/ 0 w 351"/>
                <a:gd name="T5" fmla="*/ 0 h 336"/>
                <a:gd name="T6" fmla="*/ 275 w 351"/>
                <a:gd name="T7" fmla="*/ 0 h 336"/>
                <a:gd name="T8" fmla="*/ 351 w 351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336">
                  <a:moveTo>
                    <a:pt x="351" y="336"/>
                  </a:moveTo>
                  <a:lnTo>
                    <a:pt x="90" y="336"/>
                  </a:lnTo>
                  <a:lnTo>
                    <a:pt x="0" y="0"/>
                  </a:lnTo>
                  <a:lnTo>
                    <a:pt x="275" y="0"/>
                  </a:lnTo>
                  <a:lnTo>
                    <a:pt x="351" y="33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0">
              <a:extLst>
                <a:ext uri="{FF2B5EF4-FFF2-40B4-BE49-F238E27FC236}">
                  <a16:creationId xmlns:a16="http://schemas.microsoft.com/office/drawing/2014/main" id="{64D5186A-A0FB-45E1-A1DB-6B255BEDD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011" y="2065092"/>
              <a:ext cx="192868" cy="178783"/>
            </a:xfrm>
            <a:custGeom>
              <a:avLst/>
              <a:gdLst>
                <a:gd name="T0" fmla="*/ 140 w 178"/>
                <a:gd name="T1" fmla="*/ 0 h 165"/>
                <a:gd name="T2" fmla="*/ 178 w 178"/>
                <a:gd name="T3" fmla="*/ 165 h 165"/>
                <a:gd name="T4" fmla="*/ 0 w 178"/>
                <a:gd name="T5" fmla="*/ 0 h 165"/>
                <a:gd name="T6" fmla="*/ 140 w 17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5">
                  <a:moveTo>
                    <a:pt x="140" y="0"/>
                  </a:moveTo>
                  <a:lnTo>
                    <a:pt x="178" y="165"/>
                  </a:lnTo>
                  <a:lnTo>
                    <a:pt x="0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1">
              <a:extLst>
                <a:ext uri="{FF2B5EF4-FFF2-40B4-BE49-F238E27FC236}">
                  <a16:creationId xmlns:a16="http://schemas.microsoft.com/office/drawing/2014/main" id="{E44B43B1-BD13-409B-B6A9-BBE774A9D481}"/>
                </a:ext>
              </a:extLst>
            </p:cNvPr>
            <p:cNvSpPr/>
            <p:nvPr/>
          </p:nvSpPr>
          <p:spPr>
            <a:xfrm>
              <a:off x="3046827" y="1710777"/>
              <a:ext cx="1784575" cy="482172"/>
            </a:xfrm>
            <a:custGeom>
              <a:avLst/>
              <a:gdLst>
                <a:gd name="connsiteX0" fmla="*/ 0 w 1784575"/>
                <a:gd name="connsiteY0" fmla="*/ 0 h 482172"/>
                <a:gd name="connsiteX1" fmla="*/ 1784575 w 1784575"/>
                <a:gd name="connsiteY1" fmla="*/ 0 h 482172"/>
                <a:gd name="connsiteX2" fmla="*/ 1692475 w 1784575"/>
                <a:gd name="connsiteY2" fmla="*/ 354315 h 482172"/>
                <a:gd name="connsiteX3" fmla="*/ 1536769 w 1784575"/>
                <a:gd name="connsiteY3" fmla="*/ 354315 h 482172"/>
                <a:gd name="connsiteX4" fmla="*/ 1488168 w 1784575"/>
                <a:gd name="connsiteY4" fmla="*/ 402759 h 482172"/>
                <a:gd name="connsiteX5" fmla="*/ 892830 w 1784575"/>
                <a:gd name="connsiteY5" fmla="*/ 482172 h 482172"/>
                <a:gd name="connsiteX6" fmla="*/ 297492 w 1784575"/>
                <a:gd name="connsiteY6" fmla="*/ 402759 h 482172"/>
                <a:gd name="connsiteX7" fmla="*/ 248891 w 1784575"/>
                <a:gd name="connsiteY7" fmla="*/ 354315 h 482172"/>
                <a:gd name="connsiteX8" fmla="*/ 93183 w 1784575"/>
                <a:gd name="connsiteY8" fmla="*/ 354315 h 4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4575" h="482172">
                  <a:moveTo>
                    <a:pt x="0" y="0"/>
                  </a:moveTo>
                  <a:lnTo>
                    <a:pt x="1784575" y="0"/>
                  </a:lnTo>
                  <a:lnTo>
                    <a:pt x="1692475" y="354315"/>
                  </a:lnTo>
                  <a:lnTo>
                    <a:pt x="1536769" y="354315"/>
                  </a:lnTo>
                  <a:lnTo>
                    <a:pt x="1488168" y="402759"/>
                  </a:lnTo>
                  <a:cubicBezTo>
                    <a:pt x="1390083" y="449427"/>
                    <a:pt x="1160459" y="482172"/>
                    <a:pt x="892830" y="482172"/>
                  </a:cubicBezTo>
                  <a:cubicBezTo>
                    <a:pt x="625202" y="482172"/>
                    <a:pt x="395577" y="449427"/>
                    <a:pt x="297492" y="402759"/>
                  </a:cubicBezTo>
                  <a:lnTo>
                    <a:pt x="248891" y="354315"/>
                  </a:lnTo>
                  <a:lnTo>
                    <a:pt x="93183" y="3543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8000" anchor="t" anchorCtr="1">
              <a:normAutofit lnSpcReduction="10000"/>
            </a:bodyPr>
            <a:lstStyle/>
            <a:p>
              <a:pPr algn="ctr"/>
              <a:r>
                <a:rPr lang="zh-CN" altLang="en-US" sz="1400" b="1" dirty="0"/>
                <a:t>在情绪和情感心理方面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867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C9793FB1-50BF-48B5-93BF-498D18500BD1}"/>
              </a:ext>
            </a:extLst>
          </p:cNvPr>
          <p:cNvSpPr/>
          <p:nvPr/>
        </p:nvSpPr>
        <p:spPr>
          <a:xfrm>
            <a:off x="1190072" y="857008"/>
            <a:ext cx="1437712" cy="184666"/>
          </a:xfrm>
          <a:prstGeom prst="rect">
            <a:avLst/>
          </a:prstGeom>
        </p:spPr>
        <p:txBody>
          <a:bodyPr wrap="none" lIns="144000" tIns="0" rIns="144000" bIns="0">
            <a:normAutofit fontScale="85000" lnSpcReduction="2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+mj-ea"/>
                <a:ea typeface="+mj-ea"/>
                <a:sym typeface="inpin heiti" panose="00000500000000000000" pitchFamily="2" charset="-122"/>
              </a:rPr>
              <a:t>二、文化对人的心理和行为的影响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4B7776FA-AE2B-4D74-BB33-0E400331DE97}"/>
              </a:ext>
            </a:extLst>
          </p:cNvPr>
          <p:cNvSpPr txBox="1">
            <a:spLocks/>
          </p:cNvSpPr>
          <p:nvPr/>
        </p:nvSpPr>
        <p:spPr>
          <a:xfrm>
            <a:off x="539552" y="331293"/>
            <a:ext cx="3312368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inpin heiti" panose="00000500000000000000" pitchFamily="2" charset="-122"/>
              </a:rPr>
              <a:t>第一节 文化的心理学意义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inpin heiti" panose="00000500000000000000" pitchFamily="2" charset="-122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70332403-597C-4BC6-86E7-42886AB9FA79}"/>
              </a:ext>
            </a:extLst>
          </p:cNvPr>
          <p:cNvSpPr txBox="1"/>
          <p:nvPr/>
        </p:nvSpPr>
        <p:spPr>
          <a:xfrm>
            <a:off x="3023830" y="2023516"/>
            <a:ext cx="406845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/>
              <a:t>正因为个人的心理和行为在很大程度上被某一既定的文化所影响，不同文化中人们之间存在显著差异，所以我们在考虑人的心理的发生、发展和心理健康的问题的时候，也不能脱离对文化因素的考虑。</a:t>
            </a: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4D116FFA-1D69-4F16-80C6-32AF5C6C811E}"/>
              </a:ext>
            </a:extLst>
          </p:cNvPr>
          <p:cNvSpPr/>
          <p:nvPr/>
        </p:nvSpPr>
        <p:spPr>
          <a:xfrm>
            <a:off x="2375756" y="2023530"/>
            <a:ext cx="540060" cy="109644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0CF3F20-3127-44B8-B9EA-6B5A848A6025}"/>
              </a:ext>
            </a:extLst>
          </p:cNvPr>
          <p:cNvCxnSpPr>
            <a:cxnSpLocks/>
          </p:cNvCxnSpPr>
          <p:nvPr/>
        </p:nvCxnSpPr>
        <p:spPr>
          <a:xfrm flipH="1">
            <a:off x="611560" y="1131590"/>
            <a:ext cx="26642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>
            <a:extLst>
              <a:ext uri="{FF2B5EF4-FFF2-40B4-BE49-F238E27FC236}">
                <a16:creationId xmlns:a16="http://schemas.microsoft.com/office/drawing/2014/main" id="{02A8EC03-8D25-4718-961F-7D77B26F0B65}"/>
              </a:ext>
            </a:extLst>
          </p:cNvPr>
          <p:cNvSpPr/>
          <p:nvPr/>
        </p:nvSpPr>
        <p:spPr>
          <a:xfrm rot="10800000" flipH="1">
            <a:off x="1" y="0"/>
            <a:ext cx="691465" cy="596090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9D10446-9CA7-41E1-96DC-6A14777339EB}"/>
              </a:ext>
            </a:extLst>
          </p:cNvPr>
          <p:cNvCxnSpPr>
            <a:cxnSpLocks/>
          </p:cNvCxnSpPr>
          <p:nvPr/>
        </p:nvCxnSpPr>
        <p:spPr>
          <a:xfrm>
            <a:off x="3131840" y="521032"/>
            <a:ext cx="6012160" cy="0"/>
          </a:xfrm>
          <a:prstGeom prst="line">
            <a:avLst/>
          </a:prstGeom>
          <a:ln w="50800" cmpd="thickThin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>
            <a:extLst>
              <a:ext uri="{FF2B5EF4-FFF2-40B4-BE49-F238E27FC236}">
                <a16:creationId xmlns:a16="http://schemas.microsoft.com/office/drawing/2014/main" id="{7AFA0BAC-D28A-4E7A-BF97-4964D0284A44}"/>
              </a:ext>
            </a:extLst>
          </p:cNvPr>
          <p:cNvSpPr/>
          <p:nvPr/>
        </p:nvSpPr>
        <p:spPr>
          <a:xfrm rot="16200000">
            <a:off x="8495344" y="4494844"/>
            <a:ext cx="696704" cy="600607"/>
          </a:xfrm>
          <a:prstGeom prst="triangle">
            <a:avLst>
              <a:gd name="adj" fmla="val 0"/>
            </a:avLst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52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  <p:tag name="ISPRING_SCORM_RATE_SLIDES" val="0"/>
  <p:tag name="ISPRING_SCORM_RATE_QUIZZES" val="0"/>
  <p:tag name="ISPRING_SCORM_PASSING_SCORE" val="0.000000"/>
  <p:tag name="ISPRING_ULTRA_SCORM_COURSE_ID" val="D0752931-FA41-460D-A5C9-20ABD289CA8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第十批待发作品\288117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76911"/>
      </a:accent1>
      <a:accent2>
        <a:srgbClr val="F8A724"/>
      </a:accent2>
      <a:accent3>
        <a:srgbClr val="F76911"/>
      </a:accent3>
      <a:accent4>
        <a:srgbClr val="F8A724"/>
      </a:accent4>
      <a:accent5>
        <a:srgbClr val="F76911"/>
      </a:accent5>
      <a:accent6>
        <a:srgbClr val="F8A724"/>
      </a:accent6>
      <a:hlink>
        <a:srgbClr val="76C8D2"/>
      </a:hlink>
      <a:folHlink>
        <a:srgbClr val="D2A37C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76911"/>
    </a:accent1>
    <a:accent2>
      <a:srgbClr val="F8A724"/>
    </a:accent2>
    <a:accent3>
      <a:srgbClr val="F76911"/>
    </a:accent3>
    <a:accent4>
      <a:srgbClr val="F8A724"/>
    </a:accent4>
    <a:accent5>
      <a:srgbClr val="F76911"/>
    </a:accent5>
    <a:accent6>
      <a:srgbClr val="F8A724"/>
    </a:accent6>
    <a:hlink>
      <a:srgbClr val="76C8D2"/>
    </a:hlink>
    <a:folHlink>
      <a:srgbClr val="D2A37C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76911"/>
    </a:accent1>
    <a:accent2>
      <a:srgbClr val="F8A724"/>
    </a:accent2>
    <a:accent3>
      <a:srgbClr val="F76911"/>
    </a:accent3>
    <a:accent4>
      <a:srgbClr val="F8A724"/>
    </a:accent4>
    <a:accent5>
      <a:srgbClr val="F76911"/>
    </a:accent5>
    <a:accent6>
      <a:srgbClr val="F8A724"/>
    </a:accent6>
    <a:hlink>
      <a:srgbClr val="76C8D2"/>
    </a:hlink>
    <a:folHlink>
      <a:srgbClr val="D2A37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5582</TotalTime>
  <Words>1541</Words>
  <Application>Microsoft Office PowerPoint</Application>
  <PresentationFormat>全屏显示(16:9)</PresentationFormat>
  <Paragraphs>145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8" baseType="lpstr">
      <vt:lpstr>微软雅黑</vt:lpstr>
      <vt:lpstr>字魂59号-创粗黑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user</dc:creator>
  <cp:keywords>第一PPT模板网-WWW.1PPT.COM</cp:keywords>
  <cp:lastModifiedBy>seafly</cp:lastModifiedBy>
  <cp:revision>525</cp:revision>
  <dcterms:created xsi:type="dcterms:W3CDTF">2015-12-11T17:46:17Z</dcterms:created>
  <dcterms:modified xsi:type="dcterms:W3CDTF">2020-10-08T03:20:19Z</dcterms:modified>
</cp:coreProperties>
</file>