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theme/themeOverride2.xml" ContentType="application/vnd.openxmlformats-officedocument.themeOverr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359" r:id="rId2"/>
    <p:sldId id="322" r:id="rId3"/>
    <p:sldId id="471" r:id="rId4"/>
    <p:sldId id="528" r:id="rId5"/>
    <p:sldId id="547" r:id="rId6"/>
    <p:sldId id="546" r:id="rId7"/>
    <p:sldId id="548" r:id="rId8"/>
    <p:sldId id="567" r:id="rId9"/>
    <p:sldId id="568" r:id="rId10"/>
    <p:sldId id="549" r:id="rId11"/>
    <p:sldId id="569" r:id="rId12"/>
    <p:sldId id="570" r:id="rId13"/>
    <p:sldId id="551" r:id="rId14"/>
    <p:sldId id="550" r:id="rId15"/>
    <p:sldId id="552" r:id="rId16"/>
    <p:sldId id="502" r:id="rId17"/>
    <p:sldId id="553" r:id="rId18"/>
    <p:sldId id="397" r:id="rId19"/>
    <p:sldId id="555" r:id="rId20"/>
    <p:sldId id="556" r:id="rId21"/>
    <p:sldId id="557" r:id="rId22"/>
    <p:sldId id="559" r:id="rId23"/>
    <p:sldId id="558" r:id="rId24"/>
    <p:sldId id="560" r:id="rId25"/>
    <p:sldId id="561" r:id="rId26"/>
    <p:sldId id="562" r:id="rId27"/>
    <p:sldId id="563" r:id="rId28"/>
    <p:sldId id="564" r:id="rId29"/>
    <p:sldId id="566" r:id="rId30"/>
    <p:sldId id="529" r:id="rId31"/>
  </p:sldIdLst>
  <p:sldSz cx="9144000" cy="5143500" type="screen16x9"/>
  <p:notesSz cx="6858000" cy="9144000"/>
  <p:custDataLst>
    <p:tags r:id="rId3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2880" userDrawn="1">
          <p15:clr>
            <a:srgbClr val="A4A3A4"/>
          </p15:clr>
        </p15:guide>
        <p15:guide id="3" orient="horz" pos="32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A724"/>
    <a:srgbClr val="CC9900"/>
    <a:srgbClr val="F76911"/>
    <a:srgbClr val="DAB392"/>
    <a:srgbClr val="FDE5BF"/>
    <a:srgbClr val="76C8D2"/>
    <a:srgbClr val="D2A37C"/>
    <a:srgbClr val="C871A6"/>
    <a:srgbClr val="0581BE"/>
    <a:srgbClr val="06173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226" autoAdjust="0"/>
    <p:restoredTop sz="93492" autoAdjust="0"/>
  </p:normalViewPr>
  <p:slideViewPr>
    <p:cSldViewPr>
      <p:cViewPr varScale="1">
        <p:scale>
          <a:sx n="58" d="100"/>
          <a:sy n="58" d="100"/>
        </p:scale>
        <p:origin x="955" y="58"/>
      </p:cViewPr>
      <p:guideLst>
        <p:guide pos="2880"/>
        <p:guide orient="horz" pos="32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86" d="100"/>
          <a:sy n="86" d="100"/>
        </p:scale>
        <p:origin x="-381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tags" Target="tags/tag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353A075-29DF-4CAE-8BA7-CDA0ED456C88}" type="datetimeFigureOut">
              <a:rPr lang="zh-CN" altLang="en-US" smtClean="0"/>
              <a:pPr/>
              <a:t>2020/10/14</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E3924EE-29F1-4E68-A53A-86CBCBDF827A}" type="slidenum">
              <a:rPr lang="zh-CN" altLang="en-US" smtClean="0"/>
              <a:pPr/>
              <a:t>‹#›</a:t>
            </a:fld>
            <a:endParaRPr lang="zh-CN" altLang="en-US"/>
          </a:p>
        </p:txBody>
      </p:sp>
    </p:spTree>
    <p:extLst>
      <p:ext uri="{BB962C8B-B14F-4D97-AF65-F5344CB8AC3E}">
        <p14:creationId xmlns:p14="http://schemas.microsoft.com/office/powerpoint/2010/main" val="22138443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A2B73EA-EE91-4E33-A9C1-8BF5DD7139A2}" type="datetimeFigureOut">
              <a:rPr lang="zh-CN" altLang="en-US" smtClean="0"/>
              <a:pPr/>
              <a:t>2020/10/14</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392B679-AE23-4750-8FB0-6513430B8953}" type="slidenum">
              <a:rPr lang="zh-CN" altLang="en-US" smtClean="0"/>
              <a:pPr/>
              <a:t>‹#›</a:t>
            </a:fld>
            <a:endParaRPr lang="zh-CN" altLang="en-US"/>
          </a:p>
        </p:txBody>
      </p:sp>
    </p:spTree>
    <p:extLst>
      <p:ext uri="{BB962C8B-B14F-4D97-AF65-F5344CB8AC3E}">
        <p14:creationId xmlns:p14="http://schemas.microsoft.com/office/powerpoint/2010/main" val="1299301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a:t>
            </a:fld>
            <a:endParaRPr lang="zh-CN" altLang="en-US"/>
          </a:p>
        </p:txBody>
      </p:sp>
    </p:spTree>
    <p:extLst>
      <p:ext uri="{BB962C8B-B14F-4D97-AF65-F5344CB8AC3E}">
        <p14:creationId xmlns:p14="http://schemas.microsoft.com/office/powerpoint/2010/main" val="30102316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10</a:t>
            </a:fld>
            <a:endParaRPr lang="zh-CN" altLang="en-US"/>
          </a:p>
        </p:txBody>
      </p:sp>
    </p:spTree>
    <p:extLst>
      <p:ext uri="{BB962C8B-B14F-4D97-AF65-F5344CB8AC3E}">
        <p14:creationId xmlns:p14="http://schemas.microsoft.com/office/powerpoint/2010/main" val="18800783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11</a:t>
            </a:fld>
            <a:endParaRPr lang="zh-CN" altLang="en-US"/>
          </a:p>
        </p:txBody>
      </p:sp>
    </p:spTree>
    <p:extLst>
      <p:ext uri="{BB962C8B-B14F-4D97-AF65-F5344CB8AC3E}">
        <p14:creationId xmlns:p14="http://schemas.microsoft.com/office/powerpoint/2010/main" val="383761399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12</a:t>
            </a:fld>
            <a:endParaRPr lang="zh-CN" altLang="en-US"/>
          </a:p>
        </p:txBody>
      </p:sp>
    </p:spTree>
    <p:extLst>
      <p:ext uri="{BB962C8B-B14F-4D97-AF65-F5344CB8AC3E}">
        <p14:creationId xmlns:p14="http://schemas.microsoft.com/office/powerpoint/2010/main" val="7432859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13</a:t>
            </a:fld>
            <a:endParaRPr lang="zh-CN" altLang="en-US"/>
          </a:p>
        </p:txBody>
      </p:sp>
    </p:spTree>
    <p:extLst>
      <p:ext uri="{BB962C8B-B14F-4D97-AF65-F5344CB8AC3E}">
        <p14:creationId xmlns:p14="http://schemas.microsoft.com/office/powerpoint/2010/main" val="35519956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14</a:t>
            </a:fld>
            <a:endParaRPr lang="zh-CN" altLang="en-US"/>
          </a:p>
        </p:txBody>
      </p:sp>
    </p:spTree>
    <p:extLst>
      <p:ext uri="{BB962C8B-B14F-4D97-AF65-F5344CB8AC3E}">
        <p14:creationId xmlns:p14="http://schemas.microsoft.com/office/powerpoint/2010/main" val="15150922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15</a:t>
            </a:fld>
            <a:endParaRPr lang="zh-CN" altLang="en-US"/>
          </a:p>
        </p:txBody>
      </p:sp>
    </p:spTree>
    <p:extLst>
      <p:ext uri="{BB962C8B-B14F-4D97-AF65-F5344CB8AC3E}">
        <p14:creationId xmlns:p14="http://schemas.microsoft.com/office/powerpoint/2010/main" val="17407324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16</a:t>
            </a:fld>
            <a:endParaRPr lang="zh-CN" altLang="en-US"/>
          </a:p>
        </p:txBody>
      </p:sp>
    </p:spTree>
    <p:extLst>
      <p:ext uri="{BB962C8B-B14F-4D97-AF65-F5344CB8AC3E}">
        <p14:creationId xmlns:p14="http://schemas.microsoft.com/office/powerpoint/2010/main" val="335324175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17</a:t>
            </a:fld>
            <a:endParaRPr lang="zh-CN" altLang="en-US"/>
          </a:p>
        </p:txBody>
      </p:sp>
    </p:spTree>
    <p:extLst>
      <p:ext uri="{BB962C8B-B14F-4D97-AF65-F5344CB8AC3E}">
        <p14:creationId xmlns:p14="http://schemas.microsoft.com/office/powerpoint/2010/main" val="3893704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30</a:t>
            </a:fld>
            <a:endParaRPr lang="zh-CN" altLang="en-US"/>
          </a:p>
        </p:txBody>
      </p:sp>
    </p:spTree>
    <p:extLst>
      <p:ext uri="{BB962C8B-B14F-4D97-AF65-F5344CB8AC3E}">
        <p14:creationId xmlns:p14="http://schemas.microsoft.com/office/powerpoint/2010/main" val="39305577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a:t>
            </a:fld>
            <a:endParaRPr lang="zh-CN" altLang="en-US"/>
          </a:p>
        </p:txBody>
      </p:sp>
    </p:spTree>
    <p:extLst>
      <p:ext uri="{BB962C8B-B14F-4D97-AF65-F5344CB8AC3E}">
        <p14:creationId xmlns:p14="http://schemas.microsoft.com/office/powerpoint/2010/main" val="24367978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3</a:t>
            </a:fld>
            <a:endParaRPr lang="zh-CN" altLang="en-US"/>
          </a:p>
        </p:txBody>
      </p:sp>
    </p:spTree>
    <p:extLst>
      <p:ext uri="{BB962C8B-B14F-4D97-AF65-F5344CB8AC3E}">
        <p14:creationId xmlns:p14="http://schemas.microsoft.com/office/powerpoint/2010/main" val="39927954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4</a:t>
            </a:fld>
            <a:endParaRPr lang="zh-CN" altLang="en-US"/>
          </a:p>
        </p:txBody>
      </p:sp>
    </p:spTree>
    <p:extLst>
      <p:ext uri="{BB962C8B-B14F-4D97-AF65-F5344CB8AC3E}">
        <p14:creationId xmlns:p14="http://schemas.microsoft.com/office/powerpoint/2010/main" val="16176182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5</a:t>
            </a:fld>
            <a:endParaRPr lang="zh-CN" altLang="en-US"/>
          </a:p>
        </p:txBody>
      </p:sp>
    </p:spTree>
    <p:extLst>
      <p:ext uri="{BB962C8B-B14F-4D97-AF65-F5344CB8AC3E}">
        <p14:creationId xmlns:p14="http://schemas.microsoft.com/office/powerpoint/2010/main" val="2710768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6</a:t>
            </a:fld>
            <a:endParaRPr lang="zh-CN" altLang="en-US"/>
          </a:p>
        </p:txBody>
      </p:sp>
    </p:spTree>
    <p:extLst>
      <p:ext uri="{BB962C8B-B14F-4D97-AF65-F5344CB8AC3E}">
        <p14:creationId xmlns:p14="http://schemas.microsoft.com/office/powerpoint/2010/main" val="32298605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7</a:t>
            </a:fld>
            <a:endParaRPr lang="zh-CN" altLang="en-US"/>
          </a:p>
        </p:txBody>
      </p:sp>
    </p:spTree>
    <p:extLst>
      <p:ext uri="{BB962C8B-B14F-4D97-AF65-F5344CB8AC3E}">
        <p14:creationId xmlns:p14="http://schemas.microsoft.com/office/powerpoint/2010/main" val="40845411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8</a:t>
            </a:fld>
            <a:endParaRPr lang="zh-CN" altLang="en-US"/>
          </a:p>
        </p:txBody>
      </p:sp>
    </p:spTree>
    <p:extLst>
      <p:ext uri="{BB962C8B-B14F-4D97-AF65-F5344CB8AC3E}">
        <p14:creationId xmlns:p14="http://schemas.microsoft.com/office/powerpoint/2010/main" val="42808888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9</a:t>
            </a:fld>
            <a:endParaRPr lang="zh-CN" altLang="en-US"/>
          </a:p>
        </p:txBody>
      </p:sp>
    </p:spTree>
    <p:extLst>
      <p:ext uri="{BB962C8B-B14F-4D97-AF65-F5344CB8AC3E}">
        <p14:creationId xmlns:p14="http://schemas.microsoft.com/office/powerpoint/2010/main" val="37658638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98311488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045121283"/>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530820CF-B880-4189-942D-D702A7CBA730}" type="datetimeFigureOut">
              <a:rPr lang="zh-CN" altLang="en-US" smtClean="0"/>
              <a:pPr/>
              <a:t>2020/10/14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2020/10/14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28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3599481" y="845939"/>
            <a:ext cx="1945038" cy="3451622"/>
          </a:xfrm>
          <a:prstGeom prst="rect">
            <a:avLst/>
          </a:prstGeom>
        </p:spPr>
        <p:txBody>
          <a:bodyPr/>
          <a:lstStyle>
            <a:lvl1pPr>
              <a:defRPr>
                <a:latin typeface="字魂59号-创粗黑" panose="00000500000000000000" pitchFamily="2" charset="-122"/>
              </a:defRPr>
            </a:lvl1pPr>
          </a:lstStyle>
          <a:p>
            <a:endParaRPr lang="en-US" dirty="0"/>
          </a:p>
        </p:txBody>
      </p:sp>
    </p:spTree>
    <p:extLst>
      <p:ext uri="{BB962C8B-B14F-4D97-AF65-F5344CB8AC3E}">
        <p14:creationId xmlns:p14="http://schemas.microsoft.com/office/powerpoint/2010/main" val="3717518371"/>
      </p:ext>
    </p:extLst>
  </p:cSld>
  <p:clrMapOvr>
    <a:masterClrMapping/>
  </p:clrMapOvr>
  <p:transition spd="slow" advClick="0" advTm="5000">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8" cstate="email">
            <a:lum/>
          </a:blip>
          <a:srcRect/>
          <a:stretch>
            <a:fillRect t="-3000" b="-3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pPr/>
              <a:t>2020/10/14</a:t>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pPr/>
              <a:t>‹#›</a:t>
            </a:fld>
            <a:endParaRPr lang="zh-CN" altLang="en-US"/>
          </a:p>
        </p:txBody>
      </p:sp>
      <p:sp>
        <p:nvSpPr>
          <p:cNvPr id="7" name="矩形 6">
            <a:extLst>
              <a:ext uri="{FF2B5EF4-FFF2-40B4-BE49-F238E27FC236}">
                <a16:creationId xmlns:a16="http://schemas.microsoft.com/office/drawing/2014/main" xmlns="" id="{726F7441-D702-43EF-AEE3-E205BA617283}"/>
              </a:ext>
            </a:extLst>
          </p:cNvPr>
          <p:cNvSpPr/>
          <p:nvPr userDrawn="1"/>
        </p:nvSpPr>
        <p:spPr>
          <a:xfrm>
            <a:off x="0" y="0"/>
            <a:ext cx="9144000" cy="514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50" r:id="rId1"/>
    <p:sldLayoutId id="2147483660" r:id="rId2"/>
    <p:sldLayoutId id="2147483661" r:id="rId3"/>
    <p:sldLayoutId id="2147483654" r:id="rId4"/>
    <p:sldLayoutId id="2147483655" r:id="rId5"/>
    <p:sldLayoutId id="2147483663" r:id="rId6"/>
  </p:sldLayoutIdLst>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 Id="rId5" Type="http://schemas.openxmlformats.org/officeDocument/2006/relationships/image" Target="../media/image2.jpeg"/><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hemeOverride" Target="../theme/themeOverride2.xml"/><Relationship Id="rId4" Type="http://schemas.openxmlformats.org/officeDocument/2006/relationships/image" Target="../media/image3.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4" cstate="email">
            <a:lum/>
          </a:blip>
          <a:srcRect/>
          <a:stretch>
            <a:fillRect t="-3000" b="-3000"/>
          </a:stretch>
        </a:blipFill>
        <a:effectLst/>
      </p:bgPr>
    </p:bg>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xmlns="" id="{C4B9E70B-D621-47E5-906D-4E166E508837}"/>
              </a:ext>
            </a:extLst>
          </p:cNvPr>
          <p:cNvSpPr>
            <a:spLocks/>
          </p:cNvSpPr>
          <p:nvPr/>
        </p:nvSpPr>
        <p:spPr bwMode="auto">
          <a:xfrm>
            <a:off x="1774969" y="775643"/>
            <a:ext cx="2094268" cy="2371344"/>
          </a:xfrm>
          <a:custGeom>
            <a:avLst/>
            <a:gdLst>
              <a:gd name="T0" fmla="*/ 53 w 435"/>
              <a:gd name="T1" fmla="*/ 486 h 492"/>
              <a:gd name="T2" fmla="*/ 18 w 435"/>
              <a:gd name="T3" fmla="*/ 486 h 492"/>
              <a:gd name="T4" fmla="*/ 0 w 435"/>
              <a:gd name="T5" fmla="*/ 456 h 492"/>
              <a:gd name="T6" fmla="*/ 0 w 435"/>
              <a:gd name="T7" fmla="*/ 36 h 492"/>
              <a:gd name="T8" fmla="*/ 18 w 435"/>
              <a:gd name="T9" fmla="*/ 6 h 492"/>
              <a:gd name="T10" fmla="*/ 53 w 435"/>
              <a:gd name="T11" fmla="*/ 6 h 492"/>
              <a:gd name="T12" fmla="*/ 418 w 435"/>
              <a:gd name="T13" fmla="*/ 216 h 492"/>
              <a:gd name="T14" fmla="*/ 435 w 435"/>
              <a:gd name="T15" fmla="*/ 246 h 492"/>
              <a:gd name="T16" fmla="*/ 418 w 435"/>
              <a:gd name="T17" fmla="*/ 276 h 492"/>
              <a:gd name="T18" fmla="*/ 53 w 435"/>
              <a:gd name="T19" fmla="*/ 48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492">
                <a:moveTo>
                  <a:pt x="53" y="486"/>
                </a:moveTo>
                <a:cubicBezTo>
                  <a:pt x="42" y="492"/>
                  <a:pt x="29" y="492"/>
                  <a:pt x="18" y="486"/>
                </a:cubicBezTo>
                <a:cubicBezTo>
                  <a:pt x="7" y="480"/>
                  <a:pt x="0" y="468"/>
                  <a:pt x="0" y="456"/>
                </a:cubicBezTo>
                <a:cubicBezTo>
                  <a:pt x="0" y="36"/>
                  <a:pt x="0" y="36"/>
                  <a:pt x="0" y="36"/>
                </a:cubicBezTo>
                <a:cubicBezTo>
                  <a:pt x="0" y="24"/>
                  <a:pt x="7" y="12"/>
                  <a:pt x="18" y="6"/>
                </a:cubicBezTo>
                <a:cubicBezTo>
                  <a:pt x="29" y="0"/>
                  <a:pt x="42" y="0"/>
                  <a:pt x="53" y="6"/>
                </a:cubicBezTo>
                <a:cubicBezTo>
                  <a:pt x="418" y="216"/>
                  <a:pt x="418" y="216"/>
                  <a:pt x="418" y="216"/>
                </a:cubicBezTo>
                <a:cubicBezTo>
                  <a:pt x="429" y="222"/>
                  <a:pt x="435" y="233"/>
                  <a:pt x="435" y="246"/>
                </a:cubicBezTo>
                <a:cubicBezTo>
                  <a:pt x="435" y="258"/>
                  <a:pt x="429" y="270"/>
                  <a:pt x="418" y="276"/>
                </a:cubicBezTo>
                <a:cubicBezTo>
                  <a:pt x="53" y="486"/>
                  <a:pt x="53" y="486"/>
                  <a:pt x="53" y="486"/>
                </a:cubicBezTo>
              </a:path>
            </a:pathLst>
          </a:custGeom>
          <a:solidFill>
            <a:srgbClr val="F8A7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grpSp>
        <p:nvGrpSpPr>
          <p:cNvPr id="2" name="组合 1">
            <a:extLst>
              <a:ext uri="{FF2B5EF4-FFF2-40B4-BE49-F238E27FC236}">
                <a16:creationId xmlns:a16="http://schemas.microsoft.com/office/drawing/2014/main" xmlns="" id="{F950A6DA-97B1-4B66-8468-20A25D3C211D}"/>
              </a:ext>
            </a:extLst>
          </p:cNvPr>
          <p:cNvGrpSpPr/>
          <p:nvPr/>
        </p:nvGrpSpPr>
        <p:grpSpPr>
          <a:xfrm>
            <a:off x="1240035" y="848773"/>
            <a:ext cx="2792060" cy="3165622"/>
            <a:chOff x="1240035" y="848773"/>
            <a:chExt cx="2792060" cy="3165622"/>
          </a:xfrm>
        </p:grpSpPr>
        <p:sp>
          <p:nvSpPr>
            <p:cNvPr id="7" name="Freeform 6">
              <a:extLst>
                <a:ext uri="{FF2B5EF4-FFF2-40B4-BE49-F238E27FC236}">
                  <a16:creationId xmlns:a16="http://schemas.microsoft.com/office/drawing/2014/main" xmlns="" id="{AB6B0800-05A8-40F5-987D-9ACE7DAF812A}"/>
                </a:ext>
              </a:extLst>
            </p:cNvPr>
            <p:cNvSpPr>
              <a:spLocks/>
            </p:cNvSpPr>
            <p:nvPr/>
          </p:nvSpPr>
          <p:spPr bwMode="auto">
            <a:xfrm>
              <a:off x="1240035" y="848773"/>
              <a:ext cx="2792060" cy="3165622"/>
            </a:xfrm>
            <a:custGeom>
              <a:avLst/>
              <a:gdLst>
                <a:gd name="T0" fmla="*/ 72 w 595"/>
                <a:gd name="T1" fmla="*/ 665 h 674"/>
                <a:gd name="T2" fmla="*/ 24 w 595"/>
                <a:gd name="T3" fmla="*/ 665 h 674"/>
                <a:gd name="T4" fmla="*/ 0 w 595"/>
                <a:gd name="T5" fmla="*/ 624 h 674"/>
                <a:gd name="T6" fmla="*/ 0 w 595"/>
                <a:gd name="T7" fmla="*/ 50 h 674"/>
                <a:gd name="T8" fmla="*/ 24 w 595"/>
                <a:gd name="T9" fmla="*/ 9 h 674"/>
                <a:gd name="T10" fmla="*/ 72 w 595"/>
                <a:gd name="T11" fmla="*/ 9 h 674"/>
                <a:gd name="T12" fmla="*/ 571 w 595"/>
                <a:gd name="T13" fmla="*/ 296 h 674"/>
                <a:gd name="T14" fmla="*/ 595 w 595"/>
                <a:gd name="T15" fmla="*/ 337 h 674"/>
                <a:gd name="T16" fmla="*/ 571 w 595"/>
                <a:gd name="T17" fmla="*/ 378 h 674"/>
                <a:gd name="T18" fmla="*/ 72 w 595"/>
                <a:gd name="T19" fmla="*/ 665 h 6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5" h="674">
                  <a:moveTo>
                    <a:pt x="72" y="665"/>
                  </a:moveTo>
                  <a:cubicBezTo>
                    <a:pt x="57" y="674"/>
                    <a:pt x="39" y="674"/>
                    <a:pt x="24" y="665"/>
                  </a:cubicBezTo>
                  <a:cubicBezTo>
                    <a:pt x="9" y="657"/>
                    <a:pt x="0" y="641"/>
                    <a:pt x="0" y="624"/>
                  </a:cubicBezTo>
                  <a:cubicBezTo>
                    <a:pt x="0" y="50"/>
                    <a:pt x="0" y="50"/>
                    <a:pt x="0" y="50"/>
                  </a:cubicBezTo>
                  <a:cubicBezTo>
                    <a:pt x="0" y="33"/>
                    <a:pt x="9" y="17"/>
                    <a:pt x="24" y="9"/>
                  </a:cubicBezTo>
                  <a:cubicBezTo>
                    <a:pt x="39" y="0"/>
                    <a:pt x="57" y="0"/>
                    <a:pt x="72" y="9"/>
                  </a:cubicBezTo>
                  <a:cubicBezTo>
                    <a:pt x="571" y="296"/>
                    <a:pt x="571" y="296"/>
                    <a:pt x="571" y="296"/>
                  </a:cubicBezTo>
                  <a:cubicBezTo>
                    <a:pt x="586" y="304"/>
                    <a:pt x="595" y="320"/>
                    <a:pt x="595" y="337"/>
                  </a:cubicBezTo>
                  <a:cubicBezTo>
                    <a:pt x="595" y="354"/>
                    <a:pt x="586" y="370"/>
                    <a:pt x="571" y="378"/>
                  </a:cubicBezTo>
                  <a:cubicBezTo>
                    <a:pt x="72" y="665"/>
                    <a:pt x="72" y="665"/>
                    <a:pt x="72" y="665"/>
                  </a:cubicBezTo>
                </a:path>
              </a:pathLst>
            </a:custGeom>
            <a:blipFill dpi="0" rotWithShape="0">
              <a:blip r:embed="rId5" cstate="email"/>
              <a:srcRect/>
              <a:stretch>
                <a:fillRect/>
              </a:stretch>
            </a:blip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0" name="Freeform 7">
              <a:extLst>
                <a:ext uri="{FF2B5EF4-FFF2-40B4-BE49-F238E27FC236}">
                  <a16:creationId xmlns:a16="http://schemas.microsoft.com/office/drawing/2014/main" xmlns="" id="{188A26DD-AB31-4FF7-808F-D34498D86D7A}"/>
                </a:ext>
              </a:extLst>
            </p:cNvPr>
            <p:cNvSpPr>
              <a:spLocks/>
            </p:cNvSpPr>
            <p:nvPr/>
          </p:nvSpPr>
          <p:spPr bwMode="auto">
            <a:xfrm>
              <a:off x="1354953" y="990928"/>
              <a:ext cx="2562225" cy="2882900"/>
            </a:xfrm>
            <a:custGeom>
              <a:avLst/>
              <a:gdLst>
                <a:gd name="T0" fmla="*/ 76 w 603"/>
                <a:gd name="T1" fmla="*/ 667 h 678"/>
                <a:gd name="T2" fmla="*/ 74 w 603"/>
                <a:gd name="T3" fmla="*/ 664 h 678"/>
                <a:gd name="T4" fmla="*/ 52 w 603"/>
                <a:gd name="T5" fmla="*/ 670 h 678"/>
                <a:gd name="T6" fmla="*/ 30 w 603"/>
                <a:gd name="T7" fmla="*/ 664 h 678"/>
                <a:gd name="T8" fmla="*/ 8 w 603"/>
                <a:gd name="T9" fmla="*/ 626 h 678"/>
                <a:gd name="T10" fmla="*/ 8 w 603"/>
                <a:gd name="T11" fmla="*/ 52 h 678"/>
                <a:gd name="T12" fmla="*/ 30 w 603"/>
                <a:gd name="T13" fmla="*/ 14 h 678"/>
                <a:gd name="T14" fmla="*/ 52 w 603"/>
                <a:gd name="T15" fmla="*/ 8 h 678"/>
                <a:gd name="T16" fmla="*/ 74 w 603"/>
                <a:gd name="T17" fmla="*/ 14 h 678"/>
                <a:gd name="T18" fmla="*/ 573 w 603"/>
                <a:gd name="T19" fmla="*/ 301 h 678"/>
                <a:gd name="T20" fmla="*/ 595 w 603"/>
                <a:gd name="T21" fmla="*/ 339 h 678"/>
                <a:gd name="T22" fmla="*/ 573 w 603"/>
                <a:gd name="T23" fmla="*/ 377 h 678"/>
                <a:gd name="T24" fmla="*/ 74 w 603"/>
                <a:gd name="T25" fmla="*/ 664 h 678"/>
                <a:gd name="T26" fmla="*/ 76 w 603"/>
                <a:gd name="T27" fmla="*/ 667 h 678"/>
                <a:gd name="T28" fmla="*/ 78 w 603"/>
                <a:gd name="T29" fmla="*/ 671 h 678"/>
                <a:gd name="T30" fmla="*/ 577 w 603"/>
                <a:gd name="T31" fmla="*/ 384 h 678"/>
                <a:gd name="T32" fmla="*/ 603 w 603"/>
                <a:gd name="T33" fmla="*/ 339 h 678"/>
                <a:gd name="T34" fmla="*/ 577 w 603"/>
                <a:gd name="T35" fmla="*/ 294 h 678"/>
                <a:gd name="T36" fmla="*/ 78 w 603"/>
                <a:gd name="T37" fmla="*/ 7 h 678"/>
                <a:gd name="T38" fmla="*/ 52 w 603"/>
                <a:gd name="T39" fmla="*/ 0 h 678"/>
                <a:gd name="T40" fmla="*/ 26 w 603"/>
                <a:gd name="T41" fmla="*/ 7 h 678"/>
                <a:gd name="T42" fmla="*/ 0 w 603"/>
                <a:gd name="T43" fmla="*/ 52 h 678"/>
                <a:gd name="T44" fmla="*/ 0 w 603"/>
                <a:gd name="T45" fmla="*/ 626 h 678"/>
                <a:gd name="T46" fmla="*/ 26 w 603"/>
                <a:gd name="T47" fmla="*/ 671 h 678"/>
                <a:gd name="T48" fmla="*/ 52 w 603"/>
                <a:gd name="T49" fmla="*/ 678 h 678"/>
                <a:gd name="T50" fmla="*/ 78 w 603"/>
                <a:gd name="T51" fmla="*/ 671 h 678"/>
                <a:gd name="T52" fmla="*/ 76 w 603"/>
                <a:gd name="T53" fmla="*/ 667 h 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3" h="678">
                  <a:moveTo>
                    <a:pt x="76" y="667"/>
                  </a:moveTo>
                  <a:cubicBezTo>
                    <a:pt x="74" y="664"/>
                    <a:pt x="74" y="664"/>
                    <a:pt x="74" y="664"/>
                  </a:cubicBezTo>
                  <a:cubicBezTo>
                    <a:pt x="67" y="668"/>
                    <a:pt x="60" y="670"/>
                    <a:pt x="52" y="670"/>
                  </a:cubicBezTo>
                  <a:cubicBezTo>
                    <a:pt x="44" y="670"/>
                    <a:pt x="37" y="668"/>
                    <a:pt x="30" y="664"/>
                  </a:cubicBezTo>
                  <a:cubicBezTo>
                    <a:pt x="17" y="656"/>
                    <a:pt x="8" y="642"/>
                    <a:pt x="8" y="626"/>
                  </a:cubicBezTo>
                  <a:cubicBezTo>
                    <a:pt x="8" y="52"/>
                    <a:pt x="8" y="52"/>
                    <a:pt x="8" y="52"/>
                  </a:cubicBezTo>
                  <a:cubicBezTo>
                    <a:pt x="8" y="36"/>
                    <a:pt x="17" y="22"/>
                    <a:pt x="30" y="14"/>
                  </a:cubicBezTo>
                  <a:cubicBezTo>
                    <a:pt x="37" y="10"/>
                    <a:pt x="44" y="8"/>
                    <a:pt x="52" y="8"/>
                  </a:cubicBezTo>
                  <a:cubicBezTo>
                    <a:pt x="60" y="8"/>
                    <a:pt x="67" y="10"/>
                    <a:pt x="74" y="14"/>
                  </a:cubicBezTo>
                  <a:cubicBezTo>
                    <a:pt x="573" y="301"/>
                    <a:pt x="573" y="301"/>
                    <a:pt x="573" y="301"/>
                  </a:cubicBezTo>
                  <a:cubicBezTo>
                    <a:pt x="587" y="309"/>
                    <a:pt x="595" y="323"/>
                    <a:pt x="595" y="339"/>
                  </a:cubicBezTo>
                  <a:cubicBezTo>
                    <a:pt x="595" y="355"/>
                    <a:pt x="587" y="369"/>
                    <a:pt x="573" y="377"/>
                  </a:cubicBezTo>
                  <a:cubicBezTo>
                    <a:pt x="74" y="664"/>
                    <a:pt x="74" y="664"/>
                    <a:pt x="74" y="664"/>
                  </a:cubicBezTo>
                  <a:cubicBezTo>
                    <a:pt x="76" y="667"/>
                    <a:pt x="76" y="667"/>
                    <a:pt x="76" y="667"/>
                  </a:cubicBezTo>
                  <a:cubicBezTo>
                    <a:pt x="78" y="671"/>
                    <a:pt x="78" y="671"/>
                    <a:pt x="78" y="671"/>
                  </a:cubicBezTo>
                  <a:cubicBezTo>
                    <a:pt x="577" y="384"/>
                    <a:pt x="577" y="384"/>
                    <a:pt x="577" y="384"/>
                  </a:cubicBezTo>
                  <a:cubicBezTo>
                    <a:pt x="593" y="375"/>
                    <a:pt x="603" y="358"/>
                    <a:pt x="603" y="339"/>
                  </a:cubicBezTo>
                  <a:cubicBezTo>
                    <a:pt x="603" y="320"/>
                    <a:pt x="593" y="303"/>
                    <a:pt x="577" y="294"/>
                  </a:cubicBezTo>
                  <a:cubicBezTo>
                    <a:pt x="78" y="7"/>
                    <a:pt x="78" y="7"/>
                    <a:pt x="78" y="7"/>
                  </a:cubicBezTo>
                  <a:cubicBezTo>
                    <a:pt x="70" y="3"/>
                    <a:pt x="61" y="0"/>
                    <a:pt x="52" y="0"/>
                  </a:cubicBezTo>
                  <a:cubicBezTo>
                    <a:pt x="43" y="0"/>
                    <a:pt x="34" y="3"/>
                    <a:pt x="26" y="7"/>
                  </a:cubicBezTo>
                  <a:cubicBezTo>
                    <a:pt x="10" y="17"/>
                    <a:pt x="0" y="34"/>
                    <a:pt x="0" y="52"/>
                  </a:cubicBezTo>
                  <a:cubicBezTo>
                    <a:pt x="0" y="626"/>
                    <a:pt x="0" y="626"/>
                    <a:pt x="0" y="626"/>
                  </a:cubicBezTo>
                  <a:cubicBezTo>
                    <a:pt x="0" y="644"/>
                    <a:pt x="10" y="661"/>
                    <a:pt x="26" y="671"/>
                  </a:cubicBezTo>
                  <a:cubicBezTo>
                    <a:pt x="34" y="675"/>
                    <a:pt x="43" y="678"/>
                    <a:pt x="52" y="678"/>
                  </a:cubicBezTo>
                  <a:cubicBezTo>
                    <a:pt x="61" y="678"/>
                    <a:pt x="70" y="675"/>
                    <a:pt x="78" y="671"/>
                  </a:cubicBezTo>
                  <a:cubicBezTo>
                    <a:pt x="76" y="667"/>
                    <a:pt x="76" y="667"/>
                    <a:pt x="76" y="667"/>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grpSp>
      <p:grpSp>
        <p:nvGrpSpPr>
          <p:cNvPr id="3" name="组合 2">
            <a:extLst>
              <a:ext uri="{FF2B5EF4-FFF2-40B4-BE49-F238E27FC236}">
                <a16:creationId xmlns:a16="http://schemas.microsoft.com/office/drawing/2014/main" xmlns="" id="{EEA1B176-2A04-4F77-B219-D0CE6FA8CEE4}"/>
              </a:ext>
            </a:extLst>
          </p:cNvPr>
          <p:cNvGrpSpPr/>
          <p:nvPr/>
        </p:nvGrpSpPr>
        <p:grpSpPr>
          <a:xfrm>
            <a:off x="959665" y="1964065"/>
            <a:ext cx="828675" cy="935038"/>
            <a:chOff x="959665" y="1964065"/>
            <a:chExt cx="828675" cy="935038"/>
          </a:xfrm>
        </p:grpSpPr>
        <p:sp>
          <p:nvSpPr>
            <p:cNvPr id="11" name="Freeform 8">
              <a:extLst>
                <a:ext uri="{FF2B5EF4-FFF2-40B4-BE49-F238E27FC236}">
                  <a16:creationId xmlns:a16="http://schemas.microsoft.com/office/drawing/2014/main" xmlns="" id="{85F8B9E5-F279-490B-AA1A-4681815725D0}"/>
                </a:ext>
              </a:extLst>
            </p:cNvPr>
            <p:cNvSpPr>
              <a:spLocks/>
            </p:cNvSpPr>
            <p:nvPr/>
          </p:nvSpPr>
          <p:spPr bwMode="auto">
            <a:xfrm>
              <a:off x="959665" y="1964065"/>
              <a:ext cx="395288" cy="935038"/>
            </a:xfrm>
            <a:custGeom>
              <a:avLst/>
              <a:gdLst>
                <a:gd name="T0" fmla="*/ 15 w 93"/>
                <a:gd name="T1" fmla="*/ 0 h 220"/>
                <a:gd name="T2" fmla="*/ 8 w 93"/>
                <a:gd name="T3" fmla="*/ 2 h 220"/>
                <a:gd name="T4" fmla="*/ 0 w 93"/>
                <a:gd name="T5" fmla="*/ 16 h 220"/>
                <a:gd name="T6" fmla="*/ 0 w 93"/>
                <a:gd name="T7" fmla="*/ 204 h 220"/>
                <a:gd name="T8" fmla="*/ 8 w 93"/>
                <a:gd name="T9" fmla="*/ 218 h 220"/>
                <a:gd name="T10" fmla="*/ 16 w 93"/>
                <a:gd name="T11" fmla="*/ 220 h 220"/>
                <a:gd name="T12" fmla="*/ 23 w 93"/>
                <a:gd name="T13" fmla="*/ 218 h 220"/>
                <a:gd name="T14" fmla="*/ 93 w 93"/>
                <a:gd name="T15" fmla="*/ 177 h 220"/>
                <a:gd name="T16" fmla="*/ 93 w 93"/>
                <a:gd name="T17" fmla="*/ 43 h 220"/>
                <a:gd name="T18" fmla="*/ 23 w 93"/>
                <a:gd name="T19" fmla="*/ 2 h 220"/>
                <a:gd name="T20" fmla="*/ 15 w 93"/>
                <a:gd name="T21" fmla="*/ 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220">
                  <a:moveTo>
                    <a:pt x="15" y="0"/>
                  </a:moveTo>
                  <a:cubicBezTo>
                    <a:pt x="13" y="0"/>
                    <a:pt x="10" y="1"/>
                    <a:pt x="8" y="2"/>
                  </a:cubicBezTo>
                  <a:cubicBezTo>
                    <a:pt x="3" y="5"/>
                    <a:pt x="0" y="10"/>
                    <a:pt x="0" y="16"/>
                  </a:cubicBezTo>
                  <a:cubicBezTo>
                    <a:pt x="0" y="204"/>
                    <a:pt x="0" y="204"/>
                    <a:pt x="0" y="204"/>
                  </a:cubicBezTo>
                  <a:cubicBezTo>
                    <a:pt x="0" y="210"/>
                    <a:pt x="3" y="215"/>
                    <a:pt x="8" y="218"/>
                  </a:cubicBezTo>
                  <a:cubicBezTo>
                    <a:pt x="10" y="219"/>
                    <a:pt x="13" y="220"/>
                    <a:pt x="16" y="220"/>
                  </a:cubicBezTo>
                  <a:cubicBezTo>
                    <a:pt x="18" y="220"/>
                    <a:pt x="21" y="219"/>
                    <a:pt x="23" y="218"/>
                  </a:cubicBezTo>
                  <a:cubicBezTo>
                    <a:pt x="93" y="177"/>
                    <a:pt x="93" y="177"/>
                    <a:pt x="93" y="177"/>
                  </a:cubicBezTo>
                  <a:cubicBezTo>
                    <a:pt x="93" y="43"/>
                    <a:pt x="93" y="43"/>
                    <a:pt x="93" y="43"/>
                  </a:cubicBezTo>
                  <a:cubicBezTo>
                    <a:pt x="23" y="2"/>
                    <a:pt x="23" y="2"/>
                    <a:pt x="23" y="2"/>
                  </a:cubicBezTo>
                  <a:cubicBezTo>
                    <a:pt x="21" y="1"/>
                    <a:pt x="18" y="0"/>
                    <a:pt x="15" y="0"/>
                  </a:cubicBezTo>
                </a:path>
              </a:pathLst>
            </a:custGeom>
            <a:solidFill>
              <a:srgbClr val="FBD3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3" name="Freeform 9">
              <a:extLst>
                <a:ext uri="{FF2B5EF4-FFF2-40B4-BE49-F238E27FC236}">
                  <a16:creationId xmlns:a16="http://schemas.microsoft.com/office/drawing/2014/main" xmlns="" id="{55EAA086-F557-4242-87BB-23DDD1240949}"/>
                </a:ext>
              </a:extLst>
            </p:cNvPr>
            <p:cNvSpPr>
              <a:spLocks/>
            </p:cNvSpPr>
            <p:nvPr/>
          </p:nvSpPr>
          <p:spPr bwMode="auto">
            <a:xfrm>
              <a:off x="1388290" y="2164090"/>
              <a:ext cx="400050" cy="536575"/>
            </a:xfrm>
            <a:custGeom>
              <a:avLst/>
              <a:gdLst>
                <a:gd name="T0" fmla="*/ 0 w 94"/>
                <a:gd name="T1" fmla="*/ 0 h 126"/>
                <a:gd name="T2" fmla="*/ 0 w 94"/>
                <a:gd name="T3" fmla="*/ 126 h 126"/>
                <a:gd name="T4" fmla="*/ 86 w 94"/>
                <a:gd name="T5" fmla="*/ 77 h 126"/>
                <a:gd name="T6" fmla="*/ 94 w 94"/>
                <a:gd name="T7" fmla="*/ 63 h 126"/>
                <a:gd name="T8" fmla="*/ 86 w 94"/>
                <a:gd name="T9" fmla="*/ 49 h 126"/>
                <a:gd name="T10" fmla="*/ 0 w 94"/>
                <a:gd name="T11" fmla="*/ 0 h 126"/>
              </a:gdLst>
              <a:ahLst/>
              <a:cxnLst>
                <a:cxn ang="0">
                  <a:pos x="T0" y="T1"/>
                </a:cxn>
                <a:cxn ang="0">
                  <a:pos x="T2" y="T3"/>
                </a:cxn>
                <a:cxn ang="0">
                  <a:pos x="T4" y="T5"/>
                </a:cxn>
                <a:cxn ang="0">
                  <a:pos x="T6" y="T7"/>
                </a:cxn>
                <a:cxn ang="0">
                  <a:pos x="T8" y="T9"/>
                </a:cxn>
                <a:cxn ang="0">
                  <a:pos x="T10" y="T11"/>
                </a:cxn>
              </a:cxnLst>
              <a:rect l="0" t="0" r="r" b="b"/>
              <a:pathLst>
                <a:path w="94" h="126">
                  <a:moveTo>
                    <a:pt x="0" y="0"/>
                  </a:moveTo>
                  <a:cubicBezTo>
                    <a:pt x="0" y="126"/>
                    <a:pt x="0" y="126"/>
                    <a:pt x="0" y="126"/>
                  </a:cubicBezTo>
                  <a:cubicBezTo>
                    <a:pt x="86" y="77"/>
                    <a:pt x="86" y="77"/>
                    <a:pt x="86" y="77"/>
                  </a:cubicBezTo>
                  <a:cubicBezTo>
                    <a:pt x="91" y="74"/>
                    <a:pt x="94" y="69"/>
                    <a:pt x="94" y="63"/>
                  </a:cubicBezTo>
                  <a:cubicBezTo>
                    <a:pt x="94" y="57"/>
                    <a:pt x="91" y="52"/>
                    <a:pt x="86" y="49"/>
                  </a:cubicBezTo>
                  <a:cubicBezTo>
                    <a:pt x="0" y="0"/>
                    <a:pt x="0" y="0"/>
                    <a:pt x="0" y="0"/>
                  </a:cubicBezTo>
                </a:path>
              </a:pathLst>
            </a:custGeom>
            <a:solidFill>
              <a:srgbClr val="BC95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4" name="Freeform 10">
              <a:extLst>
                <a:ext uri="{FF2B5EF4-FFF2-40B4-BE49-F238E27FC236}">
                  <a16:creationId xmlns:a16="http://schemas.microsoft.com/office/drawing/2014/main" xmlns="" id="{2498509E-4B90-4BD5-9195-4FCA04299C4D}"/>
                </a:ext>
              </a:extLst>
            </p:cNvPr>
            <p:cNvSpPr>
              <a:spLocks/>
            </p:cNvSpPr>
            <p:nvPr/>
          </p:nvSpPr>
          <p:spPr bwMode="auto">
            <a:xfrm>
              <a:off x="1354953" y="2146628"/>
              <a:ext cx="33338" cy="569913"/>
            </a:xfrm>
            <a:custGeom>
              <a:avLst/>
              <a:gdLst>
                <a:gd name="T0" fmla="*/ 0 w 21"/>
                <a:gd name="T1" fmla="*/ 0 h 359"/>
                <a:gd name="T2" fmla="*/ 0 w 21"/>
                <a:gd name="T3" fmla="*/ 359 h 359"/>
                <a:gd name="T4" fmla="*/ 21 w 21"/>
                <a:gd name="T5" fmla="*/ 349 h 359"/>
                <a:gd name="T6" fmla="*/ 21 w 21"/>
                <a:gd name="T7" fmla="*/ 11 h 359"/>
                <a:gd name="T8" fmla="*/ 0 w 21"/>
                <a:gd name="T9" fmla="*/ 0 h 359"/>
              </a:gdLst>
              <a:ahLst/>
              <a:cxnLst>
                <a:cxn ang="0">
                  <a:pos x="T0" y="T1"/>
                </a:cxn>
                <a:cxn ang="0">
                  <a:pos x="T2" y="T3"/>
                </a:cxn>
                <a:cxn ang="0">
                  <a:pos x="T4" y="T5"/>
                </a:cxn>
                <a:cxn ang="0">
                  <a:pos x="T6" y="T7"/>
                </a:cxn>
                <a:cxn ang="0">
                  <a:pos x="T8" y="T9"/>
                </a:cxn>
              </a:cxnLst>
              <a:rect l="0" t="0" r="r" b="b"/>
              <a:pathLst>
                <a:path w="21" h="359">
                  <a:moveTo>
                    <a:pt x="0" y="0"/>
                  </a:moveTo>
                  <a:lnTo>
                    <a:pt x="0" y="359"/>
                  </a:lnTo>
                  <a:lnTo>
                    <a:pt x="21" y="349"/>
                  </a:lnTo>
                  <a:lnTo>
                    <a:pt x="21" y="11"/>
                  </a:lnTo>
                  <a:lnTo>
                    <a:pt x="0" y="0"/>
                  </a:lnTo>
                  <a:close/>
                </a:path>
              </a:pathLst>
            </a:custGeom>
            <a:solidFill>
              <a:srgbClr val="FBD3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5" name="Freeform 11">
              <a:extLst>
                <a:ext uri="{FF2B5EF4-FFF2-40B4-BE49-F238E27FC236}">
                  <a16:creationId xmlns:a16="http://schemas.microsoft.com/office/drawing/2014/main" xmlns="" id="{CC1AB0A2-4B51-45C3-B331-2F15252A93EB}"/>
                </a:ext>
              </a:extLst>
            </p:cNvPr>
            <p:cNvSpPr>
              <a:spLocks/>
            </p:cNvSpPr>
            <p:nvPr/>
          </p:nvSpPr>
          <p:spPr bwMode="auto">
            <a:xfrm>
              <a:off x="1354953" y="2146628"/>
              <a:ext cx="33338" cy="569913"/>
            </a:xfrm>
            <a:custGeom>
              <a:avLst/>
              <a:gdLst>
                <a:gd name="T0" fmla="*/ 0 w 21"/>
                <a:gd name="T1" fmla="*/ 0 h 359"/>
                <a:gd name="T2" fmla="*/ 0 w 21"/>
                <a:gd name="T3" fmla="*/ 359 h 359"/>
                <a:gd name="T4" fmla="*/ 21 w 21"/>
                <a:gd name="T5" fmla="*/ 349 h 359"/>
                <a:gd name="T6" fmla="*/ 21 w 21"/>
                <a:gd name="T7" fmla="*/ 11 h 359"/>
                <a:gd name="T8" fmla="*/ 0 w 21"/>
                <a:gd name="T9" fmla="*/ 0 h 359"/>
              </a:gdLst>
              <a:ahLst/>
              <a:cxnLst>
                <a:cxn ang="0">
                  <a:pos x="T0" y="T1"/>
                </a:cxn>
                <a:cxn ang="0">
                  <a:pos x="T2" y="T3"/>
                </a:cxn>
                <a:cxn ang="0">
                  <a:pos x="T4" y="T5"/>
                </a:cxn>
                <a:cxn ang="0">
                  <a:pos x="T6" y="T7"/>
                </a:cxn>
                <a:cxn ang="0">
                  <a:pos x="T8" y="T9"/>
                </a:cxn>
              </a:cxnLst>
              <a:rect l="0" t="0" r="r" b="b"/>
              <a:pathLst>
                <a:path w="21" h="359">
                  <a:moveTo>
                    <a:pt x="0" y="0"/>
                  </a:moveTo>
                  <a:lnTo>
                    <a:pt x="0" y="359"/>
                  </a:lnTo>
                  <a:lnTo>
                    <a:pt x="21" y="349"/>
                  </a:lnTo>
                  <a:lnTo>
                    <a:pt x="21" y="1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grpSp>
      <p:sp>
        <p:nvSpPr>
          <p:cNvPr id="21" name="Freeform 5">
            <a:extLst>
              <a:ext uri="{FF2B5EF4-FFF2-40B4-BE49-F238E27FC236}">
                <a16:creationId xmlns:a16="http://schemas.microsoft.com/office/drawing/2014/main" xmlns="" id="{1E01CFC1-08C0-4185-A83C-6B13D7AAE3F3}"/>
              </a:ext>
            </a:extLst>
          </p:cNvPr>
          <p:cNvSpPr>
            <a:spLocks/>
          </p:cNvSpPr>
          <p:nvPr/>
        </p:nvSpPr>
        <p:spPr bwMode="auto">
          <a:xfrm flipH="1">
            <a:off x="2568174" y="-637331"/>
            <a:ext cx="1847850" cy="2092325"/>
          </a:xfrm>
          <a:custGeom>
            <a:avLst/>
            <a:gdLst>
              <a:gd name="T0" fmla="*/ 53 w 435"/>
              <a:gd name="T1" fmla="*/ 486 h 492"/>
              <a:gd name="T2" fmla="*/ 18 w 435"/>
              <a:gd name="T3" fmla="*/ 486 h 492"/>
              <a:gd name="T4" fmla="*/ 0 w 435"/>
              <a:gd name="T5" fmla="*/ 456 h 492"/>
              <a:gd name="T6" fmla="*/ 0 w 435"/>
              <a:gd name="T7" fmla="*/ 36 h 492"/>
              <a:gd name="T8" fmla="*/ 18 w 435"/>
              <a:gd name="T9" fmla="*/ 6 h 492"/>
              <a:gd name="T10" fmla="*/ 53 w 435"/>
              <a:gd name="T11" fmla="*/ 6 h 492"/>
              <a:gd name="T12" fmla="*/ 418 w 435"/>
              <a:gd name="T13" fmla="*/ 216 h 492"/>
              <a:gd name="T14" fmla="*/ 435 w 435"/>
              <a:gd name="T15" fmla="*/ 246 h 492"/>
              <a:gd name="T16" fmla="*/ 418 w 435"/>
              <a:gd name="T17" fmla="*/ 276 h 492"/>
              <a:gd name="T18" fmla="*/ 53 w 435"/>
              <a:gd name="T19" fmla="*/ 48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492">
                <a:moveTo>
                  <a:pt x="53" y="486"/>
                </a:moveTo>
                <a:cubicBezTo>
                  <a:pt x="42" y="492"/>
                  <a:pt x="29" y="492"/>
                  <a:pt x="18" y="486"/>
                </a:cubicBezTo>
                <a:cubicBezTo>
                  <a:pt x="7" y="480"/>
                  <a:pt x="0" y="468"/>
                  <a:pt x="0" y="456"/>
                </a:cubicBezTo>
                <a:cubicBezTo>
                  <a:pt x="0" y="36"/>
                  <a:pt x="0" y="36"/>
                  <a:pt x="0" y="36"/>
                </a:cubicBezTo>
                <a:cubicBezTo>
                  <a:pt x="0" y="24"/>
                  <a:pt x="7" y="12"/>
                  <a:pt x="18" y="6"/>
                </a:cubicBezTo>
                <a:cubicBezTo>
                  <a:pt x="29" y="0"/>
                  <a:pt x="42" y="0"/>
                  <a:pt x="53" y="6"/>
                </a:cubicBezTo>
                <a:cubicBezTo>
                  <a:pt x="418" y="216"/>
                  <a:pt x="418" y="216"/>
                  <a:pt x="418" y="216"/>
                </a:cubicBezTo>
                <a:cubicBezTo>
                  <a:pt x="429" y="222"/>
                  <a:pt x="435" y="233"/>
                  <a:pt x="435" y="246"/>
                </a:cubicBezTo>
                <a:cubicBezTo>
                  <a:pt x="435" y="258"/>
                  <a:pt x="429" y="270"/>
                  <a:pt x="418" y="276"/>
                </a:cubicBezTo>
                <a:cubicBezTo>
                  <a:pt x="53" y="486"/>
                  <a:pt x="53" y="486"/>
                  <a:pt x="53" y="486"/>
                </a:cubicBezTo>
              </a:path>
            </a:pathLst>
          </a:custGeom>
          <a:noFill/>
          <a:ln>
            <a:solidFill>
              <a:srgbClr val="F76911"/>
            </a:solid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2" name="Freeform 5">
            <a:extLst>
              <a:ext uri="{FF2B5EF4-FFF2-40B4-BE49-F238E27FC236}">
                <a16:creationId xmlns:a16="http://schemas.microsoft.com/office/drawing/2014/main" xmlns="" id="{544872F1-3879-4D76-8D64-9DA315FBC146}"/>
              </a:ext>
            </a:extLst>
          </p:cNvPr>
          <p:cNvSpPr>
            <a:spLocks/>
          </p:cNvSpPr>
          <p:nvPr/>
        </p:nvSpPr>
        <p:spPr bwMode="auto">
          <a:xfrm>
            <a:off x="4769966" y="-1316682"/>
            <a:ext cx="1847850" cy="2092325"/>
          </a:xfrm>
          <a:custGeom>
            <a:avLst/>
            <a:gdLst>
              <a:gd name="T0" fmla="*/ 53 w 435"/>
              <a:gd name="T1" fmla="*/ 486 h 492"/>
              <a:gd name="T2" fmla="*/ 18 w 435"/>
              <a:gd name="T3" fmla="*/ 486 h 492"/>
              <a:gd name="T4" fmla="*/ 0 w 435"/>
              <a:gd name="T5" fmla="*/ 456 h 492"/>
              <a:gd name="T6" fmla="*/ 0 w 435"/>
              <a:gd name="T7" fmla="*/ 36 h 492"/>
              <a:gd name="T8" fmla="*/ 18 w 435"/>
              <a:gd name="T9" fmla="*/ 6 h 492"/>
              <a:gd name="T10" fmla="*/ 53 w 435"/>
              <a:gd name="T11" fmla="*/ 6 h 492"/>
              <a:gd name="T12" fmla="*/ 418 w 435"/>
              <a:gd name="T13" fmla="*/ 216 h 492"/>
              <a:gd name="T14" fmla="*/ 435 w 435"/>
              <a:gd name="T15" fmla="*/ 246 h 492"/>
              <a:gd name="T16" fmla="*/ 418 w 435"/>
              <a:gd name="T17" fmla="*/ 276 h 492"/>
              <a:gd name="T18" fmla="*/ 53 w 435"/>
              <a:gd name="T19" fmla="*/ 48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492">
                <a:moveTo>
                  <a:pt x="53" y="486"/>
                </a:moveTo>
                <a:cubicBezTo>
                  <a:pt x="42" y="492"/>
                  <a:pt x="29" y="492"/>
                  <a:pt x="18" y="486"/>
                </a:cubicBezTo>
                <a:cubicBezTo>
                  <a:pt x="7" y="480"/>
                  <a:pt x="0" y="468"/>
                  <a:pt x="0" y="456"/>
                </a:cubicBezTo>
                <a:cubicBezTo>
                  <a:pt x="0" y="36"/>
                  <a:pt x="0" y="36"/>
                  <a:pt x="0" y="36"/>
                </a:cubicBezTo>
                <a:cubicBezTo>
                  <a:pt x="0" y="24"/>
                  <a:pt x="7" y="12"/>
                  <a:pt x="18" y="6"/>
                </a:cubicBezTo>
                <a:cubicBezTo>
                  <a:pt x="29" y="0"/>
                  <a:pt x="42" y="0"/>
                  <a:pt x="53" y="6"/>
                </a:cubicBezTo>
                <a:cubicBezTo>
                  <a:pt x="418" y="216"/>
                  <a:pt x="418" y="216"/>
                  <a:pt x="418" y="216"/>
                </a:cubicBezTo>
                <a:cubicBezTo>
                  <a:pt x="429" y="222"/>
                  <a:pt x="435" y="233"/>
                  <a:pt x="435" y="246"/>
                </a:cubicBezTo>
                <a:cubicBezTo>
                  <a:pt x="435" y="258"/>
                  <a:pt x="429" y="270"/>
                  <a:pt x="418" y="276"/>
                </a:cubicBezTo>
                <a:cubicBezTo>
                  <a:pt x="53" y="486"/>
                  <a:pt x="53" y="486"/>
                  <a:pt x="53" y="486"/>
                </a:cubicBezTo>
              </a:path>
            </a:pathLst>
          </a:custGeom>
          <a:solidFill>
            <a:srgbClr val="FDE5BF"/>
          </a:solid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3" name="Freeform 5">
            <a:extLst>
              <a:ext uri="{FF2B5EF4-FFF2-40B4-BE49-F238E27FC236}">
                <a16:creationId xmlns:a16="http://schemas.microsoft.com/office/drawing/2014/main" xmlns="" id="{8FDAD97A-E218-43E4-83DA-F8EEDE507D69}"/>
              </a:ext>
            </a:extLst>
          </p:cNvPr>
          <p:cNvSpPr>
            <a:spLocks/>
          </p:cNvSpPr>
          <p:nvPr/>
        </p:nvSpPr>
        <p:spPr bwMode="auto">
          <a:xfrm flipH="1">
            <a:off x="1524343" y="3638078"/>
            <a:ext cx="1847850" cy="2092325"/>
          </a:xfrm>
          <a:custGeom>
            <a:avLst/>
            <a:gdLst>
              <a:gd name="T0" fmla="*/ 53 w 435"/>
              <a:gd name="T1" fmla="*/ 486 h 492"/>
              <a:gd name="T2" fmla="*/ 18 w 435"/>
              <a:gd name="T3" fmla="*/ 486 h 492"/>
              <a:gd name="T4" fmla="*/ 0 w 435"/>
              <a:gd name="T5" fmla="*/ 456 h 492"/>
              <a:gd name="T6" fmla="*/ 0 w 435"/>
              <a:gd name="T7" fmla="*/ 36 h 492"/>
              <a:gd name="T8" fmla="*/ 18 w 435"/>
              <a:gd name="T9" fmla="*/ 6 h 492"/>
              <a:gd name="T10" fmla="*/ 53 w 435"/>
              <a:gd name="T11" fmla="*/ 6 h 492"/>
              <a:gd name="T12" fmla="*/ 418 w 435"/>
              <a:gd name="T13" fmla="*/ 216 h 492"/>
              <a:gd name="T14" fmla="*/ 435 w 435"/>
              <a:gd name="T15" fmla="*/ 246 h 492"/>
              <a:gd name="T16" fmla="*/ 418 w 435"/>
              <a:gd name="T17" fmla="*/ 276 h 492"/>
              <a:gd name="T18" fmla="*/ 53 w 435"/>
              <a:gd name="T19" fmla="*/ 48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492">
                <a:moveTo>
                  <a:pt x="53" y="486"/>
                </a:moveTo>
                <a:cubicBezTo>
                  <a:pt x="42" y="492"/>
                  <a:pt x="29" y="492"/>
                  <a:pt x="18" y="486"/>
                </a:cubicBezTo>
                <a:cubicBezTo>
                  <a:pt x="7" y="480"/>
                  <a:pt x="0" y="468"/>
                  <a:pt x="0" y="456"/>
                </a:cubicBezTo>
                <a:cubicBezTo>
                  <a:pt x="0" y="36"/>
                  <a:pt x="0" y="36"/>
                  <a:pt x="0" y="36"/>
                </a:cubicBezTo>
                <a:cubicBezTo>
                  <a:pt x="0" y="24"/>
                  <a:pt x="7" y="12"/>
                  <a:pt x="18" y="6"/>
                </a:cubicBezTo>
                <a:cubicBezTo>
                  <a:pt x="29" y="0"/>
                  <a:pt x="42" y="0"/>
                  <a:pt x="53" y="6"/>
                </a:cubicBezTo>
                <a:cubicBezTo>
                  <a:pt x="418" y="216"/>
                  <a:pt x="418" y="216"/>
                  <a:pt x="418" y="216"/>
                </a:cubicBezTo>
                <a:cubicBezTo>
                  <a:pt x="429" y="222"/>
                  <a:pt x="435" y="233"/>
                  <a:pt x="435" y="246"/>
                </a:cubicBezTo>
                <a:cubicBezTo>
                  <a:pt x="435" y="258"/>
                  <a:pt x="429" y="270"/>
                  <a:pt x="418" y="276"/>
                </a:cubicBezTo>
                <a:cubicBezTo>
                  <a:pt x="53" y="486"/>
                  <a:pt x="53" y="486"/>
                  <a:pt x="53" y="486"/>
                </a:cubicBezTo>
              </a:path>
            </a:pathLst>
          </a:custGeom>
          <a:solidFill>
            <a:srgbClr val="FDE5BF"/>
          </a:solid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5" name="TextBox 7">
            <a:extLst>
              <a:ext uri="{FF2B5EF4-FFF2-40B4-BE49-F238E27FC236}">
                <a16:creationId xmlns:a16="http://schemas.microsoft.com/office/drawing/2014/main" xmlns="" id="{58029CC1-9F2C-49EB-A611-48DCA6D8ECB9}"/>
              </a:ext>
            </a:extLst>
          </p:cNvPr>
          <p:cNvSpPr>
            <a:spLocks noChangeArrowheads="1"/>
          </p:cNvSpPr>
          <p:nvPr/>
        </p:nvSpPr>
        <p:spPr bwMode="auto">
          <a:xfrm>
            <a:off x="4059876" y="1517179"/>
            <a:ext cx="4221842" cy="184665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defRPr/>
            </a:pPr>
            <a:r>
              <a:rPr lang="zh-CN" altLang="en-US" sz="6000" b="1" dirty="0">
                <a:solidFill>
                  <a:srgbClr val="F76911"/>
                </a:solidFill>
                <a:latin typeface="+mj-ea"/>
                <a:ea typeface="+mj-ea"/>
                <a:cs typeface="+mn-ea"/>
                <a:sym typeface="inpin heiti" panose="00000500000000000000" pitchFamily="2" charset="-122"/>
              </a:rPr>
              <a:t>大学生心理</a:t>
            </a:r>
            <a:endParaRPr lang="en-US" altLang="zh-CN" sz="6000" b="1" dirty="0">
              <a:solidFill>
                <a:srgbClr val="F76911"/>
              </a:solidFill>
              <a:latin typeface="+mj-ea"/>
              <a:ea typeface="+mj-ea"/>
              <a:cs typeface="+mn-ea"/>
              <a:sym typeface="inpin heiti" panose="00000500000000000000" pitchFamily="2" charset="-122"/>
            </a:endParaRPr>
          </a:p>
          <a:p>
            <a:pPr>
              <a:defRPr/>
            </a:pPr>
            <a:r>
              <a:rPr lang="zh-CN" altLang="en-US" sz="6000" b="1" dirty="0">
                <a:solidFill>
                  <a:srgbClr val="F76911"/>
                </a:solidFill>
                <a:latin typeface="+mj-ea"/>
                <a:ea typeface="+mj-ea"/>
                <a:cs typeface="+mn-ea"/>
                <a:sym typeface="inpin heiti" panose="00000500000000000000" pitchFamily="2" charset="-122"/>
              </a:rPr>
              <a:t>健康教育</a:t>
            </a:r>
            <a:endParaRPr lang="en-US" altLang="zh-CN" sz="6000" b="1" dirty="0">
              <a:solidFill>
                <a:srgbClr val="F76911"/>
              </a:solidFill>
              <a:latin typeface="+mj-ea"/>
              <a:ea typeface="+mj-ea"/>
              <a:cs typeface="+mn-ea"/>
              <a:sym typeface="inpin heiti" panose="00000500000000000000" pitchFamily="2" charset="-122"/>
            </a:endParaRPr>
          </a:p>
        </p:txBody>
      </p:sp>
      <p:sp>
        <p:nvSpPr>
          <p:cNvPr id="27" name="Freeform 5">
            <a:extLst>
              <a:ext uri="{FF2B5EF4-FFF2-40B4-BE49-F238E27FC236}">
                <a16:creationId xmlns:a16="http://schemas.microsoft.com/office/drawing/2014/main" xmlns="" id="{00C6367B-417A-4D5E-B834-F91BFAEA130D}"/>
              </a:ext>
            </a:extLst>
          </p:cNvPr>
          <p:cNvSpPr>
            <a:spLocks/>
          </p:cNvSpPr>
          <p:nvPr/>
        </p:nvSpPr>
        <p:spPr bwMode="auto">
          <a:xfrm flipH="1">
            <a:off x="7785730" y="3331217"/>
            <a:ext cx="1847850" cy="2092325"/>
          </a:xfrm>
          <a:custGeom>
            <a:avLst/>
            <a:gdLst>
              <a:gd name="T0" fmla="*/ 53 w 435"/>
              <a:gd name="T1" fmla="*/ 486 h 492"/>
              <a:gd name="T2" fmla="*/ 18 w 435"/>
              <a:gd name="T3" fmla="*/ 486 h 492"/>
              <a:gd name="T4" fmla="*/ 0 w 435"/>
              <a:gd name="T5" fmla="*/ 456 h 492"/>
              <a:gd name="T6" fmla="*/ 0 w 435"/>
              <a:gd name="T7" fmla="*/ 36 h 492"/>
              <a:gd name="T8" fmla="*/ 18 w 435"/>
              <a:gd name="T9" fmla="*/ 6 h 492"/>
              <a:gd name="T10" fmla="*/ 53 w 435"/>
              <a:gd name="T11" fmla="*/ 6 h 492"/>
              <a:gd name="T12" fmla="*/ 418 w 435"/>
              <a:gd name="T13" fmla="*/ 216 h 492"/>
              <a:gd name="T14" fmla="*/ 435 w 435"/>
              <a:gd name="T15" fmla="*/ 246 h 492"/>
              <a:gd name="T16" fmla="*/ 418 w 435"/>
              <a:gd name="T17" fmla="*/ 276 h 492"/>
              <a:gd name="T18" fmla="*/ 53 w 435"/>
              <a:gd name="T19" fmla="*/ 48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492">
                <a:moveTo>
                  <a:pt x="53" y="486"/>
                </a:moveTo>
                <a:cubicBezTo>
                  <a:pt x="42" y="492"/>
                  <a:pt x="29" y="492"/>
                  <a:pt x="18" y="486"/>
                </a:cubicBezTo>
                <a:cubicBezTo>
                  <a:pt x="7" y="480"/>
                  <a:pt x="0" y="468"/>
                  <a:pt x="0" y="456"/>
                </a:cubicBezTo>
                <a:cubicBezTo>
                  <a:pt x="0" y="36"/>
                  <a:pt x="0" y="36"/>
                  <a:pt x="0" y="36"/>
                </a:cubicBezTo>
                <a:cubicBezTo>
                  <a:pt x="0" y="24"/>
                  <a:pt x="7" y="12"/>
                  <a:pt x="18" y="6"/>
                </a:cubicBezTo>
                <a:cubicBezTo>
                  <a:pt x="29" y="0"/>
                  <a:pt x="42" y="0"/>
                  <a:pt x="53" y="6"/>
                </a:cubicBezTo>
                <a:cubicBezTo>
                  <a:pt x="418" y="216"/>
                  <a:pt x="418" y="216"/>
                  <a:pt x="418" y="216"/>
                </a:cubicBezTo>
                <a:cubicBezTo>
                  <a:pt x="429" y="222"/>
                  <a:pt x="435" y="233"/>
                  <a:pt x="435" y="246"/>
                </a:cubicBezTo>
                <a:cubicBezTo>
                  <a:pt x="435" y="258"/>
                  <a:pt x="429" y="270"/>
                  <a:pt x="418" y="276"/>
                </a:cubicBezTo>
                <a:cubicBezTo>
                  <a:pt x="53" y="486"/>
                  <a:pt x="53" y="486"/>
                  <a:pt x="53" y="486"/>
                </a:cubicBezTo>
              </a:path>
            </a:pathLst>
          </a:custGeom>
          <a:solidFill>
            <a:srgbClr val="F8A724"/>
          </a:solid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5" name="矩形 4"/>
          <p:cNvSpPr/>
          <p:nvPr/>
        </p:nvSpPr>
        <p:spPr>
          <a:xfrm>
            <a:off x="7039978" y="2862786"/>
            <a:ext cx="1348446" cy="461665"/>
          </a:xfrm>
          <a:prstGeom prst="rect">
            <a:avLst/>
          </a:prstGeom>
        </p:spPr>
        <p:txBody>
          <a:bodyPr wrap="none">
            <a:spAutoFit/>
          </a:bodyPr>
          <a:lstStyle/>
          <a:p>
            <a:pPr algn="ctr">
              <a:defRPr/>
            </a:pPr>
            <a:r>
              <a:rPr lang="en-US" altLang="zh-CN" sz="2400" b="1" dirty="0">
                <a:solidFill>
                  <a:srgbClr val="F76911"/>
                </a:solidFill>
                <a:latin typeface="+mj-ea"/>
                <a:cs typeface="+mn-ea"/>
                <a:sym typeface="inpin heiti" panose="00000500000000000000" pitchFamily="2" charset="-122"/>
              </a:rPr>
              <a:t>(</a:t>
            </a:r>
            <a:r>
              <a:rPr lang="zh-CN" altLang="en-US" sz="2400" b="1" dirty="0">
                <a:solidFill>
                  <a:srgbClr val="F76911"/>
                </a:solidFill>
                <a:latin typeface="+mj-ea"/>
                <a:cs typeface="+mn-ea"/>
                <a:sym typeface="inpin heiti" panose="00000500000000000000" pitchFamily="2" charset="-122"/>
              </a:rPr>
              <a:t>第三版</a:t>
            </a:r>
            <a:r>
              <a:rPr lang="en-US" altLang="zh-CN" sz="2400" b="1" dirty="0">
                <a:solidFill>
                  <a:srgbClr val="F76911"/>
                </a:solidFill>
                <a:latin typeface="+mj-ea"/>
                <a:cs typeface="+mn-ea"/>
                <a:sym typeface="inpin heiti" panose="00000500000000000000" pitchFamily="2" charset="-122"/>
              </a:rPr>
              <a:t>)</a:t>
            </a:r>
            <a:endParaRPr lang="zh-CN" altLang="en-US" sz="2400" b="1" dirty="0">
              <a:latin typeface="+mj-ea"/>
              <a:cs typeface="+mn-ea"/>
              <a:sym typeface="inpin heiti" panose="00000500000000000000" pitchFamily="2" charset="-122"/>
            </a:endParaRPr>
          </a:p>
        </p:txBody>
      </p:sp>
    </p:spTree>
    <p:extLst>
      <p:ext uri="{BB962C8B-B14F-4D97-AF65-F5344CB8AC3E}">
        <p14:creationId xmlns:p14="http://schemas.microsoft.com/office/powerpoint/2010/main" val="1048065466"/>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6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6000">
                                          <p:cBhvr additive="base">
                                            <p:cTn id="7" dur="500" fill="hold"/>
                                            <p:tgtEl>
                                              <p:spTgt spid="6"/>
                                            </p:tgtEl>
                                            <p:attrNameLst>
                                              <p:attrName>ppt_x</p:attrName>
                                            </p:attrNameLst>
                                          </p:cBhvr>
                                          <p:tavLst>
                                            <p:tav tm="0">
                                              <p:val>
                                                <p:strVal val="0-#ppt_w/2"/>
                                              </p:val>
                                            </p:tav>
                                            <p:tav tm="100000">
                                              <p:val>
                                                <p:strVal val="#ppt_x"/>
                                              </p:val>
                                            </p:tav>
                                          </p:tavLst>
                                        </p:anim>
                                        <p:anim calcmode="lin" valueType="num" p14:bounceEnd="56000">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56000">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14:bounceEnd="56000">
                                          <p:cBhvr additive="base">
                                            <p:cTn id="11" dur="1000" fill="hold"/>
                                            <p:tgtEl>
                                              <p:spTgt spid="2"/>
                                            </p:tgtEl>
                                            <p:attrNameLst>
                                              <p:attrName>ppt_x</p:attrName>
                                            </p:attrNameLst>
                                          </p:cBhvr>
                                          <p:tavLst>
                                            <p:tav tm="0">
                                              <p:val>
                                                <p:strVal val="0-#ppt_w/2"/>
                                              </p:val>
                                            </p:tav>
                                            <p:tav tm="100000">
                                              <p:val>
                                                <p:strVal val="#ppt_x"/>
                                              </p:val>
                                            </p:tav>
                                          </p:tavLst>
                                        </p:anim>
                                        <p:anim calcmode="lin" valueType="num" p14:bounceEnd="56000">
                                          <p:cBhvr additive="base">
                                            <p:cTn id="12" dur="100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14:presetBounceEnd="56000">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14:bounceEnd="56000">
                                          <p:cBhvr additive="base">
                                            <p:cTn id="15" dur="1000" fill="hold"/>
                                            <p:tgtEl>
                                              <p:spTgt spid="3"/>
                                            </p:tgtEl>
                                            <p:attrNameLst>
                                              <p:attrName>ppt_x</p:attrName>
                                            </p:attrNameLst>
                                          </p:cBhvr>
                                          <p:tavLst>
                                            <p:tav tm="0">
                                              <p:val>
                                                <p:strVal val="0-#ppt_w/2"/>
                                              </p:val>
                                            </p:tav>
                                            <p:tav tm="100000">
                                              <p:val>
                                                <p:strVal val="#ppt_x"/>
                                              </p:val>
                                            </p:tav>
                                          </p:tavLst>
                                        </p:anim>
                                        <p:anim calcmode="lin" valueType="num" p14:bounceEnd="56000">
                                          <p:cBhvr additive="base">
                                            <p:cTn id="16" dur="1000" fill="hold"/>
                                            <p:tgtEl>
                                              <p:spTgt spid="3"/>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31" presetClass="entr" presetSubtype="0" fill="hold" grpId="0" nodeType="afterEffect">
                                      <p:stCondLst>
                                        <p:cond delay="0"/>
                                      </p:stCondLst>
                                      <p:childTnLst>
                                        <p:set>
                                          <p:cBhvr>
                                            <p:cTn id="19" dur="1" fill="hold">
                                              <p:stCondLst>
                                                <p:cond delay="0"/>
                                              </p:stCondLst>
                                            </p:cTn>
                                            <p:tgtEl>
                                              <p:spTgt spid="23"/>
                                            </p:tgtEl>
                                            <p:attrNameLst>
                                              <p:attrName>style.visibility</p:attrName>
                                            </p:attrNameLst>
                                          </p:cBhvr>
                                          <p:to>
                                            <p:strVal val="visible"/>
                                          </p:to>
                                        </p:set>
                                        <p:anim calcmode="lin" valueType="num">
                                          <p:cBhvr>
                                            <p:cTn id="20" dur="1000" fill="hold"/>
                                            <p:tgtEl>
                                              <p:spTgt spid="23"/>
                                            </p:tgtEl>
                                            <p:attrNameLst>
                                              <p:attrName>ppt_w</p:attrName>
                                            </p:attrNameLst>
                                          </p:cBhvr>
                                          <p:tavLst>
                                            <p:tav tm="0">
                                              <p:val>
                                                <p:fltVal val="0"/>
                                              </p:val>
                                            </p:tav>
                                            <p:tav tm="100000">
                                              <p:val>
                                                <p:strVal val="#ppt_w"/>
                                              </p:val>
                                            </p:tav>
                                          </p:tavLst>
                                        </p:anim>
                                        <p:anim calcmode="lin" valueType="num">
                                          <p:cBhvr>
                                            <p:cTn id="21" dur="1000" fill="hold"/>
                                            <p:tgtEl>
                                              <p:spTgt spid="23"/>
                                            </p:tgtEl>
                                            <p:attrNameLst>
                                              <p:attrName>ppt_h</p:attrName>
                                            </p:attrNameLst>
                                          </p:cBhvr>
                                          <p:tavLst>
                                            <p:tav tm="0">
                                              <p:val>
                                                <p:fltVal val="0"/>
                                              </p:val>
                                            </p:tav>
                                            <p:tav tm="100000">
                                              <p:val>
                                                <p:strVal val="#ppt_h"/>
                                              </p:val>
                                            </p:tav>
                                          </p:tavLst>
                                        </p:anim>
                                        <p:anim calcmode="lin" valueType="num">
                                          <p:cBhvr>
                                            <p:cTn id="22" dur="1000" fill="hold"/>
                                            <p:tgtEl>
                                              <p:spTgt spid="23"/>
                                            </p:tgtEl>
                                            <p:attrNameLst>
                                              <p:attrName>style.rotation</p:attrName>
                                            </p:attrNameLst>
                                          </p:cBhvr>
                                          <p:tavLst>
                                            <p:tav tm="0">
                                              <p:val>
                                                <p:fltVal val="90"/>
                                              </p:val>
                                            </p:tav>
                                            <p:tav tm="100000">
                                              <p:val>
                                                <p:fltVal val="0"/>
                                              </p:val>
                                            </p:tav>
                                          </p:tavLst>
                                        </p:anim>
                                        <p:animEffect transition="in" filter="fade">
                                          <p:cBhvr>
                                            <p:cTn id="23" dur="1000"/>
                                            <p:tgtEl>
                                              <p:spTgt spid="23"/>
                                            </p:tgtEl>
                                          </p:cBhvr>
                                        </p:animEffect>
                                      </p:childTnLst>
                                    </p:cTn>
                                  </p:par>
                                  <p:par>
                                    <p:cTn id="24" presetID="31" presetClass="entr" presetSubtype="0" fill="hold" grpId="0" nodeType="withEffect">
                                      <p:stCondLst>
                                        <p:cond delay="0"/>
                                      </p:stCondLst>
                                      <p:childTnLst>
                                        <p:set>
                                          <p:cBhvr>
                                            <p:cTn id="25" dur="1" fill="hold">
                                              <p:stCondLst>
                                                <p:cond delay="0"/>
                                              </p:stCondLst>
                                            </p:cTn>
                                            <p:tgtEl>
                                              <p:spTgt spid="22"/>
                                            </p:tgtEl>
                                            <p:attrNameLst>
                                              <p:attrName>style.visibility</p:attrName>
                                            </p:attrNameLst>
                                          </p:cBhvr>
                                          <p:to>
                                            <p:strVal val="visible"/>
                                          </p:to>
                                        </p:set>
                                        <p:anim calcmode="lin" valueType="num">
                                          <p:cBhvr>
                                            <p:cTn id="26" dur="1000" fill="hold"/>
                                            <p:tgtEl>
                                              <p:spTgt spid="22"/>
                                            </p:tgtEl>
                                            <p:attrNameLst>
                                              <p:attrName>ppt_w</p:attrName>
                                            </p:attrNameLst>
                                          </p:cBhvr>
                                          <p:tavLst>
                                            <p:tav tm="0">
                                              <p:val>
                                                <p:fltVal val="0"/>
                                              </p:val>
                                            </p:tav>
                                            <p:tav tm="100000">
                                              <p:val>
                                                <p:strVal val="#ppt_w"/>
                                              </p:val>
                                            </p:tav>
                                          </p:tavLst>
                                        </p:anim>
                                        <p:anim calcmode="lin" valueType="num">
                                          <p:cBhvr>
                                            <p:cTn id="27" dur="1000" fill="hold"/>
                                            <p:tgtEl>
                                              <p:spTgt spid="22"/>
                                            </p:tgtEl>
                                            <p:attrNameLst>
                                              <p:attrName>ppt_h</p:attrName>
                                            </p:attrNameLst>
                                          </p:cBhvr>
                                          <p:tavLst>
                                            <p:tav tm="0">
                                              <p:val>
                                                <p:fltVal val="0"/>
                                              </p:val>
                                            </p:tav>
                                            <p:tav tm="100000">
                                              <p:val>
                                                <p:strVal val="#ppt_h"/>
                                              </p:val>
                                            </p:tav>
                                          </p:tavLst>
                                        </p:anim>
                                        <p:anim calcmode="lin" valueType="num">
                                          <p:cBhvr>
                                            <p:cTn id="28" dur="1000" fill="hold"/>
                                            <p:tgtEl>
                                              <p:spTgt spid="22"/>
                                            </p:tgtEl>
                                            <p:attrNameLst>
                                              <p:attrName>style.rotation</p:attrName>
                                            </p:attrNameLst>
                                          </p:cBhvr>
                                          <p:tavLst>
                                            <p:tav tm="0">
                                              <p:val>
                                                <p:fltVal val="90"/>
                                              </p:val>
                                            </p:tav>
                                            <p:tav tm="100000">
                                              <p:val>
                                                <p:fltVal val="0"/>
                                              </p:val>
                                            </p:tav>
                                          </p:tavLst>
                                        </p:anim>
                                        <p:animEffect transition="in" filter="fade">
                                          <p:cBhvr>
                                            <p:cTn id="29" dur="1000"/>
                                            <p:tgtEl>
                                              <p:spTgt spid="22"/>
                                            </p:tgtEl>
                                          </p:cBhvr>
                                        </p:animEffect>
                                      </p:childTnLst>
                                    </p:cTn>
                                  </p:par>
                                  <p:par>
                                    <p:cTn id="30" presetID="31" presetClass="entr" presetSubtype="0" fill="hold" grpId="0" nodeType="withEffect">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cBhvr>
                                            <p:cTn id="32" dur="1000" fill="hold"/>
                                            <p:tgtEl>
                                              <p:spTgt spid="21"/>
                                            </p:tgtEl>
                                            <p:attrNameLst>
                                              <p:attrName>ppt_w</p:attrName>
                                            </p:attrNameLst>
                                          </p:cBhvr>
                                          <p:tavLst>
                                            <p:tav tm="0">
                                              <p:val>
                                                <p:fltVal val="0"/>
                                              </p:val>
                                            </p:tav>
                                            <p:tav tm="100000">
                                              <p:val>
                                                <p:strVal val="#ppt_w"/>
                                              </p:val>
                                            </p:tav>
                                          </p:tavLst>
                                        </p:anim>
                                        <p:anim calcmode="lin" valueType="num">
                                          <p:cBhvr>
                                            <p:cTn id="33" dur="1000" fill="hold"/>
                                            <p:tgtEl>
                                              <p:spTgt spid="21"/>
                                            </p:tgtEl>
                                            <p:attrNameLst>
                                              <p:attrName>ppt_h</p:attrName>
                                            </p:attrNameLst>
                                          </p:cBhvr>
                                          <p:tavLst>
                                            <p:tav tm="0">
                                              <p:val>
                                                <p:fltVal val="0"/>
                                              </p:val>
                                            </p:tav>
                                            <p:tav tm="100000">
                                              <p:val>
                                                <p:strVal val="#ppt_h"/>
                                              </p:val>
                                            </p:tav>
                                          </p:tavLst>
                                        </p:anim>
                                        <p:anim calcmode="lin" valueType="num">
                                          <p:cBhvr>
                                            <p:cTn id="34" dur="1000" fill="hold"/>
                                            <p:tgtEl>
                                              <p:spTgt spid="21"/>
                                            </p:tgtEl>
                                            <p:attrNameLst>
                                              <p:attrName>style.rotation</p:attrName>
                                            </p:attrNameLst>
                                          </p:cBhvr>
                                          <p:tavLst>
                                            <p:tav tm="0">
                                              <p:val>
                                                <p:fltVal val="90"/>
                                              </p:val>
                                            </p:tav>
                                            <p:tav tm="100000">
                                              <p:val>
                                                <p:fltVal val="0"/>
                                              </p:val>
                                            </p:tav>
                                          </p:tavLst>
                                        </p:anim>
                                        <p:animEffect transition="in" filter="fade">
                                          <p:cBhvr>
                                            <p:cTn id="35" dur="1000"/>
                                            <p:tgtEl>
                                              <p:spTgt spid="21"/>
                                            </p:tgtEl>
                                          </p:cBhvr>
                                        </p:animEffect>
                                      </p:childTnLst>
                                    </p:cTn>
                                  </p:par>
                                </p:childTnLst>
                              </p:cTn>
                            </p:par>
                            <p:par>
                              <p:cTn id="36" fill="hold">
                                <p:stCondLst>
                                  <p:cond delay="2000"/>
                                </p:stCondLst>
                                <p:childTnLst>
                                  <p:par>
                                    <p:cTn id="37" presetID="2" presetClass="entr" presetSubtype="2" fill="hold" grpId="0" nodeType="afterEffect">
                                      <p:stCondLst>
                                        <p:cond delay="0"/>
                                      </p:stCondLst>
                                      <p:childTnLst>
                                        <p:set>
                                          <p:cBhvr>
                                            <p:cTn id="38" dur="1" fill="hold">
                                              <p:stCondLst>
                                                <p:cond delay="0"/>
                                              </p:stCondLst>
                                            </p:cTn>
                                            <p:tgtEl>
                                              <p:spTgt spid="27"/>
                                            </p:tgtEl>
                                            <p:attrNameLst>
                                              <p:attrName>style.visibility</p:attrName>
                                            </p:attrNameLst>
                                          </p:cBhvr>
                                          <p:to>
                                            <p:strVal val="visible"/>
                                          </p:to>
                                        </p:set>
                                        <p:anim calcmode="lin" valueType="num">
                                          <p:cBhvr additive="base">
                                            <p:cTn id="39" dur="500" fill="hold"/>
                                            <p:tgtEl>
                                              <p:spTgt spid="27"/>
                                            </p:tgtEl>
                                            <p:attrNameLst>
                                              <p:attrName>ppt_x</p:attrName>
                                            </p:attrNameLst>
                                          </p:cBhvr>
                                          <p:tavLst>
                                            <p:tav tm="0">
                                              <p:val>
                                                <p:strVal val="1+#ppt_w/2"/>
                                              </p:val>
                                            </p:tav>
                                            <p:tav tm="100000">
                                              <p:val>
                                                <p:strVal val="#ppt_x"/>
                                              </p:val>
                                            </p:tav>
                                          </p:tavLst>
                                        </p:anim>
                                        <p:anim calcmode="lin" valueType="num">
                                          <p:cBhvr additive="base">
                                            <p:cTn id="40" dur="500" fill="hold"/>
                                            <p:tgtEl>
                                              <p:spTgt spid="27"/>
                                            </p:tgtEl>
                                            <p:attrNameLst>
                                              <p:attrName>ppt_y</p:attrName>
                                            </p:attrNameLst>
                                          </p:cBhvr>
                                          <p:tavLst>
                                            <p:tav tm="0">
                                              <p:val>
                                                <p:strVal val="#ppt_y"/>
                                              </p:val>
                                            </p:tav>
                                            <p:tav tm="100000">
                                              <p:val>
                                                <p:strVal val="#ppt_y"/>
                                              </p:val>
                                            </p:tav>
                                          </p:tavLst>
                                        </p:anim>
                                      </p:childTnLst>
                                    </p:cTn>
                                  </p:par>
                                </p:childTnLst>
                              </p:cTn>
                            </p:par>
                            <p:par>
                              <p:cTn id="41" fill="hold">
                                <p:stCondLst>
                                  <p:cond delay="2500"/>
                                </p:stCondLst>
                                <p:childTnLst>
                                  <p:par>
                                    <p:cTn id="42" presetID="56" presetClass="entr" presetSubtype="0" fill="hold" grpId="0" nodeType="afterEffect">
                                      <p:stCondLst>
                                        <p:cond delay="0"/>
                                      </p:stCondLst>
                                      <p:iterate type="lt">
                                        <p:tmPct val="10000"/>
                                      </p:iterate>
                                      <p:childTnLst>
                                        <p:set>
                                          <p:cBhvr>
                                            <p:cTn id="43" dur="1" fill="hold">
                                              <p:stCondLst>
                                                <p:cond delay="0"/>
                                              </p:stCondLst>
                                            </p:cTn>
                                            <p:tgtEl>
                                              <p:spTgt spid="25"/>
                                            </p:tgtEl>
                                            <p:attrNameLst>
                                              <p:attrName>style.visibility</p:attrName>
                                            </p:attrNameLst>
                                          </p:cBhvr>
                                          <p:to>
                                            <p:strVal val="visible"/>
                                          </p:to>
                                        </p:set>
                                        <p:anim by="(-#ppt_w*2)" calcmode="lin" valueType="num">
                                          <p:cBhvr rctx="PPT">
                                            <p:cTn id="44" dur="500" autoRev="1" fill="hold">
                                              <p:stCondLst>
                                                <p:cond delay="0"/>
                                              </p:stCondLst>
                                            </p:cTn>
                                            <p:tgtEl>
                                              <p:spTgt spid="25"/>
                                            </p:tgtEl>
                                            <p:attrNameLst>
                                              <p:attrName>ppt_w</p:attrName>
                                            </p:attrNameLst>
                                          </p:cBhvr>
                                        </p:anim>
                                        <p:anim by="(#ppt_w*0.50)" calcmode="lin" valueType="num">
                                          <p:cBhvr>
                                            <p:cTn id="45" dur="500" decel="50000" autoRev="1" fill="hold">
                                              <p:stCondLst>
                                                <p:cond delay="0"/>
                                              </p:stCondLst>
                                            </p:cTn>
                                            <p:tgtEl>
                                              <p:spTgt spid="25"/>
                                            </p:tgtEl>
                                            <p:attrNameLst>
                                              <p:attrName>ppt_x</p:attrName>
                                            </p:attrNameLst>
                                          </p:cBhvr>
                                        </p:anim>
                                        <p:anim from="(-#ppt_h/2)" to="(#ppt_y)" calcmode="lin" valueType="num">
                                          <p:cBhvr>
                                            <p:cTn id="46" dur="1000" fill="hold">
                                              <p:stCondLst>
                                                <p:cond delay="0"/>
                                              </p:stCondLst>
                                            </p:cTn>
                                            <p:tgtEl>
                                              <p:spTgt spid="25"/>
                                            </p:tgtEl>
                                            <p:attrNameLst>
                                              <p:attrName>ppt_y</p:attrName>
                                            </p:attrNameLst>
                                          </p:cBhvr>
                                        </p:anim>
                                        <p:animRot by="21600000">
                                          <p:cBhvr>
                                            <p:cTn id="47" dur="1000" fill="hold">
                                              <p:stCondLst>
                                                <p:cond delay="0"/>
                                              </p:stCondLst>
                                            </p:cTn>
                                            <p:tgtEl>
                                              <p:spTgt spid="25"/>
                                            </p:tgtEl>
                                            <p:attrNameLst>
                                              <p:attrName>r</p:attrName>
                                            </p:attrNameLst>
                                          </p:cBhvr>
                                        </p:animRot>
                                      </p:childTnLst>
                                    </p:cTn>
                                  </p:par>
                                </p:childTnLst>
                              </p:cTn>
                            </p:par>
                            <p:par>
                              <p:cTn id="48" fill="hold">
                                <p:stCondLst>
                                  <p:cond delay="4300"/>
                                </p:stCondLst>
                                <p:childTnLst>
                                  <p:par>
                                    <p:cTn id="49" presetID="36" presetClass="emph" presetSubtype="0" fill="hold" grpId="1" nodeType="afterEffect">
                                      <p:stCondLst>
                                        <p:cond delay="0"/>
                                      </p:stCondLst>
                                      <p:iterate type="lt">
                                        <p:tmPct val="10000"/>
                                      </p:iterate>
                                      <p:childTnLst>
                                        <p:animScale>
                                          <p:cBhvr>
                                            <p:cTn id="50" dur="250" autoRev="1" fill="hold">
                                              <p:stCondLst>
                                                <p:cond delay="0"/>
                                              </p:stCondLst>
                                            </p:cTn>
                                            <p:tgtEl>
                                              <p:spTgt spid="25"/>
                                            </p:tgtEl>
                                          </p:cBhvr>
                                          <p:to x="80000" y="100000"/>
                                        </p:animScale>
                                        <p:anim by="(#ppt_w*0.10)" calcmode="lin" valueType="num">
                                          <p:cBhvr>
                                            <p:cTn id="51" dur="250" autoRev="1" fill="hold">
                                              <p:stCondLst>
                                                <p:cond delay="0"/>
                                              </p:stCondLst>
                                            </p:cTn>
                                            <p:tgtEl>
                                              <p:spTgt spid="25"/>
                                            </p:tgtEl>
                                            <p:attrNameLst>
                                              <p:attrName>ppt_x</p:attrName>
                                            </p:attrNameLst>
                                          </p:cBhvr>
                                        </p:anim>
                                        <p:anim by="(-#ppt_w*0.10)" calcmode="lin" valueType="num">
                                          <p:cBhvr>
                                            <p:cTn id="52" dur="250" autoRev="1" fill="hold">
                                              <p:stCondLst>
                                                <p:cond delay="0"/>
                                              </p:stCondLst>
                                            </p:cTn>
                                            <p:tgtEl>
                                              <p:spTgt spid="25"/>
                                            </p:tgtEl>
                                            <p:attrNameLst>
                                              <p:attrName>ppt_y</p:attrName>
                                            </p:attrNameLst>
                                          </p:cBhvr>
                                        </p:anim>
                                        <p:animRot by="-480000">
                                          <p:cBhvr>
                                            <p:cTn id="53" dur="250" autoRev="1" fill="hold">
                                              <p:stCondLst>
                                                <p:cond delay="0"/>
                                              </p:stCondLst>
                                            </p:cTn>
                                            <p:tgtEl>
                                              <p:spTgt spid="2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1" grpId="0" animBg="1"/>
          <p:bldP spid="22" grpId="0" animBg="1"/>
          <p:bldP spid="23" grpId="0" animBg="1"/>
          <p:bldP spid="25" grpId="0"/>
          <p:bldP spid="25" grpId="1"/>
          <p:bldP spid="27"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0-#ppt_w/2"/>
                                              </p:val>
                                            </p:tav>
                                            <p:tav tm="100000">
                                              <p:val>
                                                <p:strVal val="#ppt_x"/>
                                              </p:val>
                                            </p:tav>
                                          </p:tavLst>
                                        </p:anim>
                                        <p:anim calcmode="lin" valueType="num">
                                          <p:cBhvr additive="base">
                                            <p:cTn id="12" dur="100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1000" fill="hold"/>
                                            <p:tgtEl>
                                              <p:spTgt spid="3"/>
                                            </p:tgtEl>
                                            <p:attrNameLst>
                                              <p:attrName>ppt_x</p:attrName>
                                            </p:attrNameLst>
                                          </p:cBhvr>
                                          <p:tavLst>
                                            <p:tav tm="0">
                                              <p:val>
                                                <p:strVal val="0-#ppt_w/2"/>
                                              </p:val>
                                            </p:tav>
                                            <p:tav tm="100000">
                                              <p:val>
                                                <p:strVal val="#ppt_x"/>
                                              </p:val>
                                            </p:tav>
                                          </p:tavLst>
                                        </p:anim>
                                        <p:anim calcmode="lin" valueType="num">
                                          <p:cBhvr additive="base">
                                            <p:cTn id="16" dur="1000" fill="hold"/>
                                            <p:tgtEl>
                                              <p:spTgt spid="3"/>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31" presetClass="entr" presetSubtype="0" fill="hold" grpId="0" nodeType="afterEffect">
                                      <p:stCondLst>
                                        <p:cond delay="0"/>
                                      </p:stCondLst>
                                      <p:childTnLst>
                                        <p:set>
                                          <p:cBhvr>
                                            <p:cTn id="19" dur="1" fill="hold">
                                              <p:stCondLst>
                                                <p:cond delay="0"/>
                                              </p:stCondLst>
                                            </p:cTn>
                                            <p:tgtEl>
                                              <p:spTgt spid="23"/>
                                            </p:tgtEl>
                                            <p:attrNameLst>
                                              <p:attrName>style.visibility</p:attrName>
                                            </p:attrNameLst>
                                          </p:cBhvr>
                                          <p:to>
                                            <p:strVal val="visible"/>
                                          </p:to>
                                        </p:set>
                                        <p:anim calcmode="lin" valueType="num">
                                          <p:cBhvr>
                                            <p:cTn id="20" dur="1000" fill="hold"/>
                                            <p:tgtEl>
                                              <p:spTgt spid="23"/>
                                            </p:tgtEl>
                                            <p:attrNameLst>
                                              <p:attrName>ppt_w</p:attrName>
                                            </p:attrNameLst>
                                          </p:cBhvr>
                                          <p:tavLst>
                                            <p:tav tm="0">
                                              <p:val>
                                                <p:fltVal val="0"/>
                                              </p:val>
                                            </p:tav>
                                            <p:tav tm="100000">
                                              <p:val>
                                                <p:strVal val="#ppt_w"/>
                                              </p:val>
                                            </p:tav>
                                          </p:tavLst>
                                        </p:anim>
                                        <p:anim calcmode="lin" valueType="num">
                                          <p:cBhvr>
                                            <p:cTn id="21" dur="1000" fill="hold"/>
                                            <p:tgtEl>
                                              <p:spTgt spid="23"/>
                                            </p:tgtEl>
                                            <p:attrNameLst>
                                              <p:attrName>ppt_h</p:attrName>
                                            </p:attrNameLst>
                                          </p:cBhvr>
                                          <p:tavLst>
                                            <p:tav tm="0">
                                              <p:val>
                                                <p:fltVal val="0"/>
                                              </p:val>
                                            </p:tav>
                                            <p:tav tm="100000">
                                              <p:val>
                                                <p:strVal val="#ppt_h"/>
                                              </p:val>
                                            </p:tav>
                                          </p:tavLst>
                                        </p:anim>
                                        <p:anim calcmode="lin" valueType="num">
                                          <p:cBhvr>
                                            <p:cTn id="22" dur="1000" fill="hold"/>
                                            <p:tgtEl>
                                              <p:spTgt spid="23"/>
                                            </p:tgtEl>
                                            <p:attrNameLst>
                                              <p:attrName>style.rotation</p:attrName>
                                            </p:attrNameLst>
                                          </p:cBhvr>
                                          <p:tavLst>
                                            <p:tav tm="0">
                                              <p:val>
                                                <p:fltVal val="90"/>
                                              </p:val>
                                            </p:tav>
                                            <p:tav tm="100000">
                                              <p:val>
                                                <p:fltVal val="0"/>
                                              </p:val>
                                            </p:tav>
                                          </p:tavLst>
                                        </p:anim>
                                        <p:animEffect transition="in" filter="fade">
                                          <p:cBhvr>
                                            <p:cTn id="23" dur="1000"/>
                                            <p:tgtEl>
                                              <p:spTgt spid="23"/>
                                            </p:tgtEl>
                                          </p:cBhvr>
                                        </p:animEffect>
                                      </p:childTnLst>
                                    </p:cTn>
                                  </p:par>
                                  <p:par>
                                    <p:cTn id="24" presetID="31" presetClass="entr" presetSubtype="0" fill="hold" grpId="0" nodeType="withEffect">
                                      <p:stCondLst>
                                        <p:cond delay="0"/>
                                      </p:stCondLst>
                                      <p:childTnLst>
                                        <p:set>
                                          <p:cBhvr>
                                            <p:cTn id="25" dur="1" fill="hold">
                                              <p:stCondLst>
                                                <p:cond delay="0"/>
                                              </p:stCondLst>
                                            </p:cTn>
                                            <p:tgtEl>
                                              <p:spTgt spid="22"/>
                                            </p:tgtEl>
                                            <p:attrNameLst>
                                              <p:attrName>style.visibility</p:attrName>
                                            </p:attrNameLst>
                                          </p:cBhvr>
                                          <p:to>
                                            <p:strVal val="visible"/>
                                          </p:to>
                                        </p:set>
                                        <p:anim calcmode="lin" valueType="num">
                                          <p:cBhvr>
                                            <p:cTn id="26" dur="1000" fill="hold"/>
                                            <p:tgtEl>
                                              <p:spTgt spid="22"/>
                                            </p:tgtEl>
                                            <p:attrNameLst>
                                              <p:attrName>ppt_w</p:attrName>
                                            </p:attrNameLst>
                                          </p:cBhvr>
                                          <p:tavLst>
                                            <p:tav tm="0">
                                              <p:val>
                                                <p:fltVal val="0"/>
                                              </p:val>
                                            </p:tav>
                                            <p:tav tm="100000">
                                              <p:val>
                                                <p:strVal val="#ppt_w"/>
                                              </p:val>
                                            </p:tav>
                                          </p:tavLst>
                                        </p:anim>
                                        <p:anim calcmode="lin" valueType="num">
                                          <p:cBhvr>
                                            <p:cTn id="27" dur="1000" fill="hold"/>
                                            <p:tgtEl>
                                              <p:spTgt spid="22"/>
                                            </p:tgtEl>
                                            <p:attrNameLst>
                                              <p:attrName>ppt_h</p:attrName>
                                            </p:attrNameLst>
                                          </p:cBhvr>
                                          <p:tavLst>
                                            <p:tav tm="0">
                                              <p:val>
                                                <p:fltVal val="0"/>
                                              </p:val>
                                            </p:tav>
                                            <p:tav tm="100000">
                                              <p:val>
                                                <p:strVal val="#ppt_h"/>
                                              </p:val>
                                            </p:tav>
                                          </p:tavLst>
                                        </p:anim>
                                        <p:anim calcmode="lin" valueType="num">
                                          <p:cBhvr>
                                            <p:cTn id="28" dur="1000" fill="hold"/>
                                            <p:tgtEl>
                                              <p:spTgt spid="22"/>
                                            </p:tgtEl>
                                            <p:attrNameLst>
                                              <p:attrName>style.rotation</p:attrName>
                                            </p:attrNameLst>
                                          </p:cBhvr>
                                          <p:tavLst>
                                            <p:tav tm="0">
                                              <p:val>
                                                <p:fltVal val="90"/>
                                              </p:val>
                                            </p:tav>
                                            <p:tav tm="100000">
                                              <p:val>
                                                <p:fltVal val="0"/>
                                              </p:val>
                                            </p:tav>
                                          </p:tavLst>
                                        </p:anim>
                                        <p:animEffect transition="in" filter="fade">
                                          <p:cBhvr>
                                            <p:cTn id="29" dur="1000"/>
                                            <p:tgtEl>
                                              <p:spTgt spid="22"/>
                                            </p:tgtEl>
                                          </p:cBhvr>
                                        </p:animEffect>
                                      </p:childTnLst>
                                    </p:cTn>
                                  </p:par>
                                  <p:par>
                                    <p:cTn id="30" presetID="31" presetClass="entr" presetSubtype="0" fill="hold" grpId="0" nodeType="withEffect">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cBhvr>
                                            <p:cTn id="32" dur="1000" fill="hold"/>
                                            <p:tgtEl>
                                              <p:spTgt spid="21"/>
                                            </p:tgtEl>
                                            <p:attrNameLst>
                                              <p:attrName>ppt_w</p:attrName>
                                            </p:attrNameLst>
                                          </p:cBhvr>
                                          <p:tavLst>
                                            <p:tav tm="0">
                                              <p:val>
                                                <p:fltVal val="0"/>
                                              </p:val>
                                            </p:tav>
                                            <p:tav tm="100000">
                                              <p:val>
                                                <p:strVal val="#ppt_w"/>
                                              </p:val>
                                            </p:tav>
                                          </p:tavLst>
                                        </p:anim>
                                        <p:anim calcmode="lin" valueType="num">
                                          <p:cBhvr>
                                            <p:cTn id="33" dur="1000" fill="hold"/>
                                            <p:tgtEl>
                                              <p:spTgt spid="21"/>
                                            </p:tgtEl>
                                            <p:attrNameLst>
                                              <p:attrName>ppt_h</p:attrName>
                                            </p:attrNameLst>
                                          </p:cBhvr>
                                          <p:tavLst>
                                            <p:tav tm="0">
                                              <p:val>
                                                <p:fltVal val="0"/>
                                              </p:val>
                                            </p:tav>
                                            <p:tav tm="100000">
                                              <p:val>
                                                <p:strVal val="#ppt_h"/>
                                              </p:val>
                                            </p:tav>
                                          </p:tavLst>
                                        </p:anim>
                                        <p:anim calcmode="lin" valueType="num">
                                          <p:cBhvr>
                                            <p:cTn id="34" dur="1000" fill="hold"/>
                                            <p:tgtEl>
                                              <p:spTgt spid="21"/>
                                            </p:tgtEl>
                                            <p:attrNameLst>
                                              <p:attrName>style.rotation</p:attrName>
                                            </p:attrNameLst>
                                          </p:cBhvr>
                                          <p:tavLst>
                                            <p:tav tm="0">
                                              <p:val>
                                                <p:fltVal val="90"/>
                                              </p:val>
                                            </p:tav>
                                            <p:tav tm="100000">
                                              <p:val>
                                                <p:fltVal val="0"/>
                                              </p:val>
                                            </p:tav>
                                          </p:tavLst>
                                        </p:anim>
                                        <p:animEffect transition="in" filter="fade">
                                          <p:cBhvr>
                                            <p:cTn id="35" dur="1000"/>
                                            <p:tgtEl>
                                              <p:spTgt spid="21"/>
                                            </p:tgtEl>
                                          </p:cBhvr>
                                        </p:animEffect>
                                      </p:childTnLst>
                                    </p:cTn>
                                  </p:par>
                                </p:childTnLst>
                              </p:cTn>
                            </p:par>
                            <p:par>
                              <p:cTn id="36" fill="hold">
                                <p:stCondLst>
                                  <p:cond delay="2000"/>
                                </p:stCondLst>
                                <p:childTnLst>
                                  <p:par>
                                    <p:cTn id="37" presetID="2" presetClass="entr" presetSubtype="2" fill="hold" grpId="0" nodeType="afterEffect">
                                      <p:stCondLst>
                                        <p:cond delay="0"/>
                                      </p:stCondLst>
                                      <p:childTnLst>
                                        <p:set>
                                          <p:cBhvr>
                                            <p:cTn id="38" dur="1" fill="hold">
                                              <p:stCondLst>
                                                <p:cond delay="0"/>
                                              </p:stCondLst>
                                            </p:cTn>
                                            <p:tgtEl>
                                              <p:spTgt spid="27"/>
                                            </p:tgtEl>
                                            <p:attrNameLst>
                                              <p:attrName>style.visibility</p:attrName>
                                            </p:attrNameLst>
                                          </p:cBhvr>
                                          <p:to>
                                            <p:strVal val="visible"/>
                                          </p:to>
                                        </p:set>
                                        <p:anim calcmode="lin" valueType="num">
                                          <p:cBhvr additive="base">
                                            <p:cTn id="39" dur="500" fill="hold"/>
                                            <p:tgtEl>
                                              <p:spTgt spid="27"/>
                                            </p:tgtEl>
                                            <p:attrNameLst>
                                              <p:attrName>ppt_x</p:attrName>
                                            </p:attrNameLst>
                                          </p:cBhvr>
                                          <p:tavLst>
                                            <p:tav tm="0">
                                              <p:val>
                                                <p:strVal val="1+#ppt_w/2"/>
                                              </p:val>
                                            </p:tav>
                                            <p:tav tm="100000">
                                              <p:val>
                                                <p:strVal val="#ppt_x"/>
                                              </p:val>
                                            </p:tav>
                                          </p:tavLst>
                                        </p:anim>
                                        <p:anim calcmode="lin" valueType="num">
                                          <p:cBhvr additive="base">
                                            <p:cTn id="40" dur="500" fill="hold"/>
                                            <p:tgtEl>
                                              <p:spTgt spid="27"/>
                                            </p:tgtEl>
                                            <p:attrNameLst>
                                              <p:attrName>ppt_y</p:attrName>
                                            </p:attrNameLst>
                                          </p:cBhvr>
                                          <p:tavLst>
                                            <p:tav tm="0">
                                              <p:val>
                                                <p:strVal val="#ppt_y"/>
                                              </p:val>
                                            </p:tav>
                                            <p:tav tm="100000">
                                              <p:val>
                                                <p:strVal val="#ppt_y"/>
                                              </p:val>
                                            </p:tav>
                                          </p:tavLst>
                                        </p:anim>
                                      </p:childTnLst>
                                    </p:cTn>
                                  </p:par>
                                </p:childTnLst>
                              </p:cTn>
                            </p:par>
                            <p:par>
                              <p:cTn id="41" fill="hold">
                                <p:stCondLst>
                                  <p:cond delay="2500"/>
                                </p:stCondLst>
                                <p:childTnLst>
                                  <p:par>
                                    <p:cTn id="42" presetID="56" presetClass="entr" presetSubtype="0" fill="hold" grpId="0" nodeType="afterEffect">
                                      <p:stCondLst>
                                        <p:cond delay="0"/>
                                      </p:stCondLst>
                                      <p:iterate type="lt">
                                        <p:tmPct val="10000"/>
                                      </p:iterate>
                                      <p:childTnLst>
                                        <p:set>
                                          <p:cBhvr>
                                            <p:cTn id="43" dur="1" fill="hold">
                                              <p:stCondLst>
                                                <p:cond delay="0"/>
                                              </p:stCondLst>
                                            </p:cTn>
                                            <p:tgtEl>
                                              <p:spTgt spid="25"/>
                                            </p:tgtEl>
                                            <p:attrNameLst>
                                              <p:attrName>style.visibility</p:attrName>
                                            </p:attrNameLst>
                                          </p:cBhvr>
                                          <p:to>
                                            <p:strVal val="visible"/>
                                          </p:to>
                                        </p:set>
                                        <p:anim by="(-#ppt_w*2)" calcmode="lin" valueType="num">
                                          <p:cBhvr rctx="PPT">
                                            <p:cTn id="44" dur="500" autoRev="1" fill="hold">
                                              <p:stCondLst>
                                                <p:cond delay="0"/>
                                              </p:stCondLst>
                                            </p:cTn>
                                            <p:tgtEl>
                                              <p:spTgt spid="25"/>
                                            </p:tgtEl>
                                            <p:attrNameLst>
                                              <p:attrName>ppt_w</p:attrName>
                                            </p:attrNameLst>
                                          </p:cBhvr>
                                        </p:anim>
                                        <p:anim by="(#ppt_w*0.50)" calcmode="lin" valueType="num">
                                          <p:cBhvr>
                                            <p:cTn id="45" dur="500" decel="50000" autoRev="1" fill="hold">
                                              <p:stCondLst>
                                                <p:cond delay="0"/>
                                              </p:stCondLst>
                                            </p:cTn>
                                            <p:tgtEl>
                                              <p:spTgt spid="25"/>
                                            </p:tgtEl>
                                            <p:attrNameLst>
                                              <p:attrName>ppt_x</p:attrName>
                                            </p:attrNameLst>
                                          </p:cBhvr>
                                        </p:anim>
                                        <p:anim from="(-#ppt_h/2)" to="(#ppt_y)" calcmode="lin" valueType="num">
                                          <p:cBhvr>
                                            <p:cTn id="46" dur="1000" fill="hold">
                                              <p:stCondLst>
                                                <p:cond delay="0"/>
                                              </p:stCondLst>
                                            </p:cTn>
                                            <p:tgtEl>
                                              <p:spTgt spid="25"/>
                                            </p:tgtEl>
                                            <p:attrNameLst>
                                              <p:attrName>ppt_y</p:attrName>
                                            </p:attrNameLst>
                                          </p:cBhvr>
                                        </p:anim>
                                        <p:animRot by="21600000">
                                          <p:cBhvr>
                                            <p:cTn id="47" dur="1000" fill="hold">
                                              <p:stCondLst>
                                                <p:cond delay="0"/>
                                              </p:stCondLst>
                                            </p:cTn>
                                            <p:tgtEl>
                                              <p:spTgt spid="25"/>
                                            </p:tgtEl>
                                            <p:attrNameLst>
                                              <p:attrName>r</p:attrName>
                                            </p:attrNameLst>
                                          </p:cBhvr>
                                        </p:animRot>
                                      </p:childTnLst>
                                    </p:cTn>
                                  </p:par>
                                </p:childTnLst>
                              </p:cTn>
                            </p:par>
                            <p:par>
                              <p:cTn id="48" fill="hold">
                                <p:stCondLst>
                                  <p:cond delay="4300"/>
                                </p:stCondLst>
                                <p:childTnLst>
                                  <p:par>
                                    <p:cTn id="49" presetID="36" presetClass="emph" presetSubtype="0" fill="hold" grpId="1" nodeType="afterEffect">
                                      <p:stCondLst>
                                        <p:cond delay="0"/>
                                      </p:stCondLst>
                                      <p:iterate type="lt">
                                        <p:tmPct val="10000"/>
                                      </p:iterate>
                                      <p:childTnLst>
                                        <p:animScale>
                                          <p:cBhvr>
                                            <p:cTn id="50" dur="250" autoRev="1" fill="hold">
                                              <p:stCondLst>
                                                <p:cond delay="0"/>
                                              </p:stCondLst>
                                            </p:cTn>
                                            <p:tgtEl>
                                              <p:spTgt spid="25"/>
                                            </p:tgtEl>
                                          </p:cBhvr>
                                          <p:to x="80000" y="100000"/>
                                        </p:animScale>
                                        <p:anim by="(#ppt_w*0.10)" calcmode="lin" valueType="num">
                                          <p:cBhvr>
                                            <p:cTn id="51" dur="250" autoRev="1" fill="hold">
                                              <p:stCondLst>
                                                <p:cond delay="0"/>
                                              </p:stCondLst>
                                            </p:cTn>
                                            <p:tgtEl>
                                              <p:spTgt spid="25"/>
                                            </p:tgtEl>
                                            <p:attrNameLst>
                                              <p:attrName>ppt_x</p:attrName>
                                            </p:attrNameLst>
                                          </p:cBhvr>
                                        </p:anim>
                                        <p:anim by="(-#ppt_w*0.10)" calcmode="lin" valueType="num">
                                          <p:cBhvr>
                                            <p:cTn id="52" dur="250" autoRev="1" fill="hold">
                                              <p:stCondLst>
                                                <p:cond delay="0"/>
                                              </p:stCondLst>
                                            </p:cTn>
                                            <p:tgtEl>
                                              <p:spTgt spid="25"/>
                                            </p:tgtEl>
                                            <p:attrNameLst>
                                              <p:attrName>ppt_y</p:attrName>
                                            </p:attrNameLst>
                                          </p:cBhvr>
                                        </p:anim>
                                        <p:animRot by="-480000">
                                          <p:cBhvr>
                                            <p:cTn id="53" dur="250" autoRev="1" fill="hold">
                                              <p:stCondLst>
                                                <p:cond delay="0"/>
                                              </p:stCondLst>
                                            </p:cTn>
                                            <p:tgtEl>
                                              <p:spTgt spid="2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1" grpId="0" animBg="1"/>
          <p:bldP spid="22" grpId="0" animBg="1"/>
          <p:bldP spid="23" grpId="0" animBg="1"/>
          <p:bldP spid="25" grpId="0"/>
          <p:bldP spid="25" grpId="1"/>
          <p:bldP spid="27" grpId="0" animBg="1"/>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xmlns="" id="{A7DB03F5-2BAC-4A92-8125-444D1F820AC2}"/>
              </a:ext>
            </a:extLst>
          </p:cNvPr>
          <p:cNvSpPr txBox="1">
            <a:spLocks/>
          </p:cNvSpPr>
          <p:nvPr/>
        </p:nvSpPr>
        <p:spPr>
          <a:xfrm>
            <a:off x="539551" y="331293"/>
            <a:ext cx="3829461"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大学生人际关系的一般问题</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 name="矩形 4">
            <a:extLst>
              <a:ext uri="{FF2B5EF4-FFF2-40B4-BE49-F238E27FC236}">
                <a16:creationId xmlns:a16="http://schemas.microsoft.com/office/drawing/2014/main" xmlns="" id="{A7BE2CA3-EFDA-4AA6-B193-942975C7F1A7}"/>
              </a:ext>
            </a:extLst>
          </p:cNvPr>
          <p:cNvSpPr/>
          <p:nvPr/>
        </p:nvSpPr>
        <p:spPr>
          <a:xfrm>
            <a:off x="1118064"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二、影响大学生人际关系的因素</a:t>
            </a:r>
          </a:p>
        </p:txBody>
      </p:sp>
      <p:sp>
        <p:nvSpPr>
          <p:cNvPr id="18" name="矩形 17">
            <a:extLst>
              <a:ext uri="{FF2B5EF4-FFF2-40B4-BE49-F238E27FC236}">
                <a16:creationId xmlns:a16="http://schemas.microsoft.com/office/drawing/2014/main" xmlns="" id="{63A72B57-6752-4C18-9BBC-196E257A43C9}"/>
              </a:ext>
            </a:extLst>
          </p:cNvPr>
          <p:cNvSpPr/>
          <p:nvPr/>
        </p:nvSpPr>
        <p:spPr>
          <a:xfrm>
            <a:off x="3874245" y="2689412"/>
            <a:ext cx="1437712" cy="184666"/>
          </a:xfrm>
          <a:prstGeom prst="rect">
            <a:avLst/>
          </a:prstGeom>
        </p:spPr>
        <p:txBody>
          <a:bodyPr wrap="none" lIns="144000" tIns="0" rIns="144000" bIns="0">
            <a:noAutofit/>
          </a:bodyPr>
          <a:lstStyle/>
          <a:p>
            <a:pPr algn="ctr"/>
            <a:r>
              <a:rPr lang="zh-CN" altLang="en-US" b="1" dirty="0">
                <a:solidFill>
                  <a:schemeClr val="accent1"/>
                </a:solidFill>
                <a:latin typeface="+mj-ea"/>
                <a:ea typeface="+mj-ea"/>
                <a:sym typeface="inpin heiti" panose="00000500000000000000" pitchFamily="2" charset="-122"/>
              </a:rPr>
              <a:t>主观因素</a:t>
            </a:r>
          </a:p>
        </p:txBody>
      </p:sp>
      <p:grpSp>
        <p:nvGrpSpPr>
          <p:cNvPr id="35" name="组合 34">
            <a:extLst>
              <a:ext uri="{FF2B5EF4-FFF2-40B4-BE49-F238E27FC236}">
                <a16:creationId xmlns:a16="http://schemas.microsoft.com/office/drawing/2014/main" xmlns="" id="{85EA7FE1-5600-42CD-90E4-7303599ECBB0}"/>
              </a:ext>
            </a:extLst>
          </p:cNvPr>
          <p:cNvGrpSpPr/>
          <p:nvPr/>
        </p:nvGrpSpPr>
        <p:grpSpPr>
          <a:xfrm>
            <a:off x="2483768" y="2238973"/>
            <a:ext cx="1498048" cy="1132875"/>
            <a:chOff x="971600" y="1491630"/>
            <a:chExt cx="1498048" cy="1132875"/>
          </a:xfrm>
        </p:grpSpPr>
        <p:sp>
          <p:nvSpPr>
            <p:cNvPr id="32" name="六边形 31">
              <a:extLst>
                <a:ext uri="{FF2B5EF4-FFF2-40B4-BE49-F238E27FC236}">
                  <a16:creationId xmlns:a16="http://schemas.microsoft.com/office/drawing/2014/main" xmlns="" id="{66F2D823-3A24-4695-AA84-3CF3C58BD686}"/>
                </a:ext>
              </a:extLst>
            </p:cNvPr>
            <p:cNvSpPr/>
            <p:nvPr/>
          </p:nvSpPr>
          <p:spPr>
            <a:xfrm rot="1626482">
              <a:off x="971600" y="1491630"/>
              <a:ext cx="1314135" cy="1132875"/>
            </a:xfrm>
            <a:prstGeom prst="hexagon">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等腰三角形 33">
              <a:extLst>
                <a:ext uri="{FF2B5EF4-FFF2-40B4-BE49-F238E27FC236}">
                  <a16:creationId xmlns:a16="http://schemas.microsoft.com/office/drawing/2014/main" xmlns="" id="{1A5F16CC-3B7B-4AE0-95E9-AF312698D46C}"/>
                </a:ext>
              </a:extLst>
            </p:cNvPr>
            <p:cNvSpPr/>
            <p:nvPr/>
          </p:nvSpPr>
          <p:spPr>
            <a:xfrm rot="5400000">
              <a:off x="2051720" y="1851670"/>
              <a:ext cx="475816" cy="360040"/>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8" name="组合 37">
            <a:extLst>
              <a:ext uri="{FF2B5EF4-FFF2-40B4-BE49-F238E27FC236}">
                <a16:creationId xmlns:a16="http://schemas.microsoft.com/office/drawing/2014/main" xmlns="" id="{AB9A08DF-D2F2-4E50-9234-A407C826039F}"/>
              </a:ext>
            </a:extLst>
          </p:cNvPr>
          <p:cNvGrpSpPr/>
          <p:nvPr/>
        </p:nvGrpSpPr>
        <p:grpSpPr>
          <a:xfrm rot="5400000">
            <a:off x="3817699" y="1253034"/>
            <a:ext cx="1498048" cy="1132875"/>
            <a:chOff x="971600" y="1491630"/>
            <a:chExt cx="1498048" cy="1132875"/>
          </a:xfrm>
          <a:solidFill>
            <a:srgbClr val="F8A724"/>
          </a:solidFill>
        </p:grpSpPr>
        <p:sp>
          <p:nvSpPr>
            <p:cNvPr id="39" name="六边形 38">
              <a:extLst>
                <a:ext uri="{FF2B5EF4-FFF2-40B4-BE49-F238E27FC236}">
                  <a16:creationId xmlns:a16="http://schemas.microsoft.com/office/drawing/2014/main" xmlns="" id="{63134AED-DA33-40E7-871A-8F0447276FF5}"/>
                </a:ext>
              </a:extLst>
            </p:cNvPr>
            <p:cNvSpPr/>
            <p:nvPr/>
          </p:nvSpPr>
          <p:spPr>
            <a:xfrm rot="1626482">
              <a:off x="971600" y="1491630"/>
              <a:ext cx="1314135" cy="1132875"/>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等腰三角形 39">
              <a:extLst>
                <a:ext uri="{FF2B5EF4-FFF2-40B4-BE49-F238E27FC236}">
                  <a16:creationId xmlns:a16="http://schemas.microsoft.com/office/drawing/2014/main" xmlns="" id="{D87CE957-9718-4B14-BA86-9987EEAFE2F5}"/>
                </a:ext>
              </a:extLst>
            </p:cNvPr>
            <p:cNvSpPr/>
            <p:nvPr/>
          </p:nvSpPr>
          <p:spPr>
            <a:xfrm rot="5400000">
              <a:off x="2051720" y="1851670"/>
              <a:ext cx="475816" cy="36004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41" name="组合 40">
            <a:extLst>
              <a:ext uri="{FF2B5EF4-FFF2-40B4-BE49-F238E27FC236}">
                <a16:creationId xmlns:a16="http://schemas.microsoft.com/office/drawing/2014/main" xmlns="" id="{6DFCFE0B-7DAB-4949-9345-502E724CDED9}"/>
              </a:ext>
            </a:extLst>
          </p:cNvPr>
          <p:cNvGrpSpPr/>
          <p:nvPr/>
        </p:nvGrpSpPr>
        <p:grpSpPr>
          <a:xfrm flipH="1">
            <a:off x="5115807" y="2266343"/>
            <a:ext cx="1472417" cy="1132875"/>
            <a:chOff x="971600" y="1491630"/>
            <a:chExt cx="1498048" cy="1132875"/>
          </a:xfrm>
        </p:grpSpPr>
        <p:sp>
          <p:nvSpPr>
            <p:cNvPr id="42" name="六边形 41">
              <a:extLst>
                <a:ext uri="{FF2B5EF4-FFF2-40B4-BE49-F238E27FC236}">
                  <a16:creationId xmlns:a16="http://schemas.microsoft.com/office/drawing/2014/main" xmlns="" id="{E04A6614-22BE-4718-93C2-A76207F430DE}"/>
                </a:ext>
              </a:extLst>
            </p:cNvPr>
            <p:cNvSpPr/>
            <p:nvPr/>
          </p:nvSpPr>
          <p:spPr>
            <a:xfrm rot="1626482">
              <a:off x="971600" y="1491630"/>
              <a:ext cx="1314135" cy="1132875"/>
            </a:xfrm>
            <a:prstGeom prst="hexagon">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等腰三角形 42">
              <a:extLst>
                <a:ext uri="{FF2B5EF4-FFF2-40B4-BE49-F238E27FC236}">
                  <a16:creationId xmlns:a16="http://schemas.microsoft.com/office/drawing/2014/main" xmlns="" id="{D134E5B1-2237-45FD-8EDE-F142E53EC2DA}"/>
                </a:ext>
              </a:extLst>
            </p:cNvPr>
            <p:cNvSpPr/>
            <p:nvPr/>
          </p:nvSpPr>
          <p:spPr>
            <a:xfrm rot="5400000">
              <a:off x="2051720" y="1851670"/>
              <a:ext cx="475816" cy="360040"/>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0" name="TextBox 27">
            <a:extLst>
              <a:ext uri="{FF2B5EF4-FFF2-40B4-BE49-F238E27FC236}">
                <a16:creationId xmlns:a16="http://schemas.microsoft.com/office/drawing/2014/main" xmlns="" id="{B0EEC482-F061-492F-B4AF-A38D801295EF}"/>
              </a:ext>
            </a:extLst>
          </p:cNvPr>
          <p:cNvSpPr txBox="1"/>
          <p:nvPr/>
        </p:nvSpPr>
        <p:spPr>
          <a:xfrm>
            <a:off x="4305113" y="1366922"/>
            <a:ext cx="523220" cy="484748"/>
          </a:xfrm>
          <a:prstGeom prst="rect">
            <a:avLst/>
          </a:prstGeom>
          <a:noFill/>
        </p:spPr>
        <p:txBody>
          <a:bodyPr wrap="none">
            <a:noAutofit/>
          </a:bodyPr>
          <a:lstStyle/>
          <a:p>
            <a:pPr algn="ctr"/>
            <a:r>
              <a:rPr lang="zh-CN" altLang="en-US" sz="2000" dirty="0">
                <a:solidFill>
                  <a:schemeClr val="bg2"/>
                </a:solidFill>
                <a:latin typeface="微软雅黑" panose="020B0503020204020204" pitchFamily="34" charset="-122"/>
                <a:ea typeface="微软雅黑" panose="020B0503020204020204" pitchFamily="34" charset="-122"/>
                <a:cs typeface="+mn-ea"/>
                <a:sym typeface="inpin heiti" panose="00000500000000000000" pitchFamily="2" charset="-122"/>
              </a:rPr>
              <a:t>人际</a:t>
            </a:r>
            <a:endParaRPr lang="en-US" altLang="zh-CN" sz="2000" dirty="0">
              <a:solidFill>
                <a:schemeClr val="bg2"/>
              </a:solidFill>
              <a:latin typeface="微软雅黑" panose="020B0503020204020204" pitchFamily="34" charset="-122"/>
              <a:ea typeface="微软雅黑" panose="020B0503020204020204" pitchFamily="34" charset="-122"/>
              <a:cs typeface="+mn-ea"/>
              <a:sym typeface="inpin heiti" panose="00000500000000000000" pitchFamily="2" charset="-122"/>
            </a:endParaRPr>
          </a:p>
          <a:p>
            <a:pPr algn="ctr"/>
            <a:r>
              <a:rPr lang="zh-CN" altLang="en-US" sz="2000" dirty="0">
                <a:solidFill>
                  <a:schemeClr val="bg2"/>
                </a:solidFill>
                <a:latin typeface="微软雅黑" panose="020B0503020204020204" pitchFamily="34" charset="-122"/>
                <a:ea typeface="微软雅黑" panose="020B0503020204020204" pitchFamily="34" charset="-122"/>
                <a:cs typeface="+mn-ea"/>
                <a:sym typeface="inpin heiti" panose="00000500000000000000" pitchFamily="2" charset="-122"/>
              </a:rPr>
              <a:t>安全</a:t>
            </a:r>
            <a:endParaRPr lang="en-US" sz="2000" dirty="0">
              <a:solidFill>
                <a:schemeClr val="bg2"/>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4" name="TextBox 27">
            <a:extLst>
              <a:ext uri="{FF2B5EF4-FFF2-40B4-BE49-F238E27FC236}">
                <a16:creationId xmlns:a16="http://schemas.microsoft.com/office/drawing/2014/main" xmlns="" id="{63A35EC2-BE87-47CB-BB38-B35E60CCDE63}"/>
              </a:ext>
            </a:extLst>
          </p:cNvPr>
          <p:cNvSpPr txBox="1"/>
          <p:nvPr/>
        </p:nvSpPr>
        <p:spPr>
          <a:xfrm>
            <a:off x="2903595" y="2447042"/>
            <a:ext cx="523220" cy="484748"/>
          </a:xfrm>
          <a:prstGeom prst="rect">
            <a:avLst/>
          </a:prstGeom>
          <a:noFill/>
        </p:spPr>
        <p:txBody>
          <a:bodyPr wrap="none">
            <a:noAutofit/>
          </a:bodyPr>
          <a:lstStyle/>
          <a:p>
            <a:pPr algn="ctr"/>
            <a:r>
              <a:rPr lang="zh-CN" altLang="en-US" sz="2000" dirty="0">
                <a:solidFill>
                  <a:schemeClr val="bg2"/>
                </a:solidFill>
                <a:latin typeface="微软雅黑" panose="020B0503020204020204" pitchFamily="34" charset="-122"/>
                <a:ea typeface="微软雅黑" panose="020B0503020204020204" pitchFamily="34" charset="-122"/>
                <a:cs typeface="+mn-ea"/>
                <a:sym typeface="inpin heiti" panose="00000500000000000000" pitchFamily="2" charset="-122"/>
              </a:rPr>
              <a:t>人际</a:t>
            </a:r>
            <a:endParaRPr lang="en-US" altLang="zh-CN" sz="2000" dirty="0">
              <a:solidFill>
                <a:schemeClr val="bg2"/>
              </a:solidFill>
              <a:latin typeface="微软雅黑" panose="020B0503020204020204" pitchFamily="34" charset="-122"/>
              <a:ea typeface="微软雅黑" panose="020B0503020204020204" pitchFamily="34" charset="-122"/>
              <a:cs typeface="+mn-ea"/>
              <a:sym typeface="inpin heiti" panose="00000500000000000000" pitchFamily="2" charset="-122"/>
            </a:endParaRPr>
          </a:p>
          <a:p>
            <a:pPr algn="ctr"/>
            <a:r>
              <a:rPr lang="zh-CN" altLang="en-US" sz="2000" dirty="0">
                <a:solidFill>
                  <a:schemeClr val="bg2"/>
                </a:solidFill>
                <a:latin typeface="微软雅黑" panose="020B0503020204020204" pitchFamily="34" charset="-122"/>
                <a:ea typeface="微软雅黑" panose="020B0503020204020204" pitchFamily="34" charset="-122"/>
                <a:cs typeface="+mn-ea"/>
                <a:sym typeface="inpin heiti" panose="00000500000000000000" pitchFamily="2" charset="-122"/>
              </a:rPr>
              <a:t>期望</a:t>
            </a:r>
            <a:endParaRPr lang="en-US" sz="2000" dirty="0">
              <a:solidFill>
                <a:schemeClr val="bg2"/>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4" name="TextBox 27">
            <a:extLst>
              <a:ext uri="{FF2B5EF4-FFF2-40B4-BE49-F238E27FC236}">
                <a16:creationId xmlns:a16="http://schemas.microsoft.com/office/drawing/2014/main" xmlns="" id="{23E33FC9-5434-4EC1-ACE6-DE584DBC6332}"/>
              </a:ext>
            </a:extLst>
          </p:cNvPr>
          <p:cNvSpPr txBox="1"/>
          <p:nvPr/>
        </p:nvSpPr>
        <p:spPr>
          <a:xfrm>
            <a:off x="5696662" y="2499742"/>
            <a:ext cx="523220" cy="484748"/>
          </a:xfrm>
          <a:prstGeom prst="rect">
            <a:avLst/>
          </a:prstGeom>
          <a:noFill/>
        </p:spPr>
        <p:txBody>
          <a:bodyPr wrap="none">
            <a:noAutofit/>
          </a:bodyPr>
          <a:lstStyle/>
          <a:p>
            <a:pPr algn="ctr"/>
            <a:r>
              <a:rPr lang="zh-CN" altLang="en-US" sz="2000" dirty="0">
                <a:solidFill>
                  <a:schemeClr val="bg2"/>
                </a:solidFill>
                <a:latin typeface="微软雅黑" panose="020B0503020204020204" pitchFamily="34" charset="-122"/>
                <a:ea typeface="微软雅黑" panose="020B0503020204020204" pitchFamily="34" charset="-122"/>
                <a:cs typeface="+mn-ea"/>
                <a:sym typeface="inpin heiti" panose="00000500000000000000" pitchFamily="2" charset="-122"/>
              </a:rPr>
              <a:t>人际</a:t>
            </a:r>
            <a:endParaRPr lang="en-US" altLang="zh-CN" sz="2000" dirty="0">
              <a:solidFill>
                <a:schemeClr val="bg2"/>
              </a:solidFill>
              <a:latin typeface="微软雅黑" panose="020B0503020204020204" pitchFamily="34" charset="-122"/>
              <a:ea typeface="微软雅黑" panose="020B0503020204020204" pitchFamily="34" charset="-122"/>
              <a:cs typeface="+mn-ea"/>
              <a:sym typeface="inpin heiti" panose="00000500000000000000" pitchFamily="2" charset="-122"/>
            </a:endParaRPr>
          </a:p>
          <a:p>
            <a:pPr algn="ctr"/>
            <a:r>
              <a:rPr lang="zh-CN" altLang="en-US" sz="2000" dirty="0">
                <a:solidFill>
                  <a:schemeClr val="bg2"/>
                </a:solidFill>
                <a:latin typeface="微软雅黑" panose="020B0503020204020204" pitchFamily="34" charset="-122"/>
                <a:ea typeface="微软雅黑" panose="020B0503020204020204" pitchFamily="34" charset="-122"/>
                <a:cs typeface="+mn-ea"/>
                <a:sym typeface="inpin heiti" panose="00000500000000000000" pitchFamily="2" charset="-122"/>
              </a:rPr>
              <a:t>张力</a:t>
            </a:r>
            <a:endParaRPr lang="en-US" sz="2000" dirty="0">
              <a:solidFill>
                <a:schemeClr val="bg2"/>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nvGrpSpPr>
          <p:cNvPr id="19" name="组合 18">
            <a:extLst>
              <a:ext uri="{FF2B5EF4-FFF2-40B4-BE49-F238E27FC236}">
                <a16:creationId xmlns:a16="http://schemas.microsoft.com/office/drawing/2014/main" xmlns="" id="{EB8A3958-9D47-4DCA-A540-5D88E128B6F5}"/>
              </a:ext>
            </a:extLst>
          </p:cNvPr>
          <p:cNvGrpSpPr/>
          <p:nvPr/>
        </p:nvGrpSpPr>
        <p:grpSpPr>
          <a:xfrm rot="5400000" flipH="1">
            <a:off x="3807986" y="3347792"/>
            <a:ext cx="1517474" cy="1132875"/>
            <a:chOff x="971600" y="1491630"/>
            <a:chExt cx="1498048" cy="1132875"/>
          </a:xfrm>
          <a:solidFill>
            <a:srgbClr val="F8A724"/>
          </a:solidFill>
        </p:grpSpPr>
        <p:sp>
          <p:nvSpPr>
            <p:cNvPr id="21" name="六边形 20">
              <a:extLst>
                <a:ext uri="{FF2B5EF4-FFF2-40B4-BE49-F238E27FC236}">
                  <a16:creationId xmlns:a16="http://schemas.microsoft.com/office/drawing/2014/main" xmlns="" id="{80327308-B81D-4D76-A99B-E62D7DA7FDA4}"/>
                </a:ext>
              </a:extLst>
            </p:cNvPr>
            <p:cNvSpPr/>
            <p:nvPr/>
          </p:nvSpPr>
          <p:spPr>
            <a:xfrm rot="1626482">
              <a:off x="971600" y="1491630"/>
              <a:ext cx="1314135" cy="1132875"/>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等腰三角形 21">
              <a:extLst>
                <a:ext uri="{FF2B5EF4-FFF2-40B4-BE49-F238E27FC236}">
                  <a16:creationId xmlns:a16="http://schemas.microsoft.com/office/drawing/2014/main" xmlns="" id="{745C2856-9A26-4FA0-9A7F-34BABA8A1116}"/>
                </a:ext>
              </a:extLst>
            </p:cNvPr>
            <p:cNvSpPr/>
            <p:nvPr/>
          </p:nvSpPr>
          <p:spPr>
            <a:xfrm rot="5400000">
              <a:off x="2051720" y="1851670"/>
              <a:ext cx="475816" cy="36004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23" name="TextBox 27">
            <a:extLst>
              <a:ext uri="{FF2B5EF4-FFF2-40B4-BE49-F238E27FC236}">
                <a16:creationId xmlns:a16="http://schemas.microsoft.com/office/drawing/2014/main" xmlns="" id="{891C756E-2276-4310-AF7E-103604E5E21B}"/>
              </a:ext>
            </a:extLst>
          </p:cNvPr>
          <p:cNvSpPr txBox="1"/>
          <p:nvPr/>
        </p:nvSpPr>
        <p:spPr>
          <a:xfrm>
            <a:off x="4305113" y="3665312"/>
            <a:ext cx="523220" cy="484748"/>
          </a:xfrm>
          <a:prstGeom prst="rect">
            <a:avLst/>
          </a:prstGeom>
          <a:noFill/>
        </p:spPr>
        <p:txBody>
          <a:bodyPr wrap="none">
            <a:noAutofit/>
          </a:bodyPr>
          <a:lstStyle/>
          <a:p>
            <a:pPr algn="ctr"/>
            <a:r>
              <a:rPr lang="zh-CN" altLang="en-US" sz="2000" dirty="0">
                <a:solidFill>
                  <a:schemeClr val="bg2"/>
                </a:solidFill>
                <a:latin typeface="微软雅黑" panose="020B0503020204020204" pitchFamily="34" charset="-122"/>
                <a:ea typeface="微软雅黑" panose="020B0503020204020204" pitchFamily="34" charset="-122"/>
                <a:cs typeface="+mn-ea"/>
                <a:sym typeface="inpin heiti" panose="00000500000000000000" pitchFamily="2" charset="-122"/>
              </a:rPr>
              <a:t>人际</a:t>
            </a:r>
            <a:endParaRPr lang="en-US" altLang="zh-CN" sz="2000" dirty="0">
              <a:solidFill>
                <a:schemeClr val="bg2"/>
              </a:solidFill>
              <a:latin typeface="微软雅黑" panose="020B0503020204020204" pitchFamily="34" charset="-122"/>
              <a:ea typeface="微软雅黑" panose="020B0503020204020204" pitchFamily="34" charset="-122"/>
              <a:cs typeface="+mn-ea"/>
              <a:sym typeface="inpin heiti" panose="00000500000000000000" pitchFamily="2" charset="-122"/>
            </a:endParaRPr>
          </a:p>
          <a:p>
            <a:pPr algn="ctr"/>
            <a:r>
              <a:rPr lang="zh-CN" altLang="en-US" sz="2000" dirty="0">
                <a:solidFill>
                  <a:schemeClr val="bg2"/>
                </a:solidFill>
                <a:latin typeface="微软雅黑" panose="020B0503020204020204" pitchFamily="34" charset="-122"/>
                <a:ea typeface="微软雅黑" panose="020B0503020204020204" pitchFamily="34" charset="-122"/>
                <a:cs typeface="+mn-ea"/>
                <a:sym typeface="inpin heiti" panose="00000500000000000000" pitchFamily="2" charset="-122"/>
              </a:rPr>
              <a:t>报复</a:t>
            </a:r>
            <a:endParaRPr lang="en-US" sz="2000" dirty="0">
              <a:solidFill>
                <a:schemeClr val="bg2"/>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cxnSp>
        <p:nvCxnSpPr>
          <p:cNvPr id="25" name="直接连接符 24">
            <a:extLst>
              <a:ext uri="{FF2B5EF4-FFF2-40B4-BE49-F238E27FC236}">
                <a16:creationId xmlns:a16="http://schemas.microsoft.com/office/drawing/2014/main" xmlns="" id="{7EDAC0DA-905C-4A37-AC86-015BD08A77A2}"/>
              </a:ext>
            </a:extLst>
          </p:cNvPr>
          <p:cNvCxnSpPr>
            <a:cxnSpLocks/>
          </p:cNvCxnSpPr>
          <p:nvPr/>
        </p:nvCxnSpPr>
        <p:spPr>
          <a:xfrm flipH="1">
            <a:off x="611560" y="1131590"/>
            <a:ext cx="2520280"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6" name="等腰三角形 25">
            <a:extLst>
              <a:ext uri="{FF2B5EF4-FFF2-40B4-BE49-F238E27FC236}">
                <a16:creationId xmlns:a16="http://schemas.microsoft.com/office/drawing/2014/main" xmlns="" id="{D26C6354-4D41-460A-86DA-214EF18B52FC}"/>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27" name="直接连接符 26">
            <a:extLst>
              <a:ext uri="{FF2B5EF4-FFF2-40B4-BE49-F238E27FC236}">
                <a16:creationId xmlns:a16="http://schemas.microsoft.com/office/drawing/2014/main" xmlns="" id="{57F876AE-CB84-4D08-B0A2-EE9ED8B62780}"/>
              </a:ext>
            </a:extLst>
          </p:cNvPr>
          <p:cNvCxnSpPr>
            <a:cxnSpLocks/>
          </p:cNvCxnSpPr>
          <p:nvPr/>
        </p:nvCxnSpPr>
        <p:spPr>
          <a:xfrm>
            <a:off x="4139952" y="521032"/>
            <a:ext cx="5004048"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28" name="等腰三角形 27">
            <a:extLst>
              <a:ext uri="{FF2B5EF4-FFF2-40B4-BE49-F238E27FC236}">
                <a16:creationId xmlns:a16="http://schemas.microsoft.com/office/drawing/2014/main" xmlns="" id="{3636F1A4-BC25-437E-B09E-44E87E972E45}"/>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4111160708"/>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xmlns="" id="{A7DB03F5-2BAC-4A92-8125-444D1F820AC2}"/>
              </a:ext>
            </a:extLst>
          </p:cNvPr>
          <p:cNvSpPr txBox="1">
            <a:spLocks/>
          </p:cNvSpPr>
          <p:nvPr/>
        </p:nvSpPr>
        <p:spPr>
          <a:xfrm>
            <a:off x="539551" y="331293"/>
            <a:ext cx="3829461"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大学生人际关系的一般问题</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 name="矩形 4">
            <a:extLst>
              <a:ext uri="{FF2B5EF4-FFF2-40B4-BE49-F238E27FC236}">
                <a16:creationId xmlns:a16="http://schemas.microsoft.com/office/drawing/2014/main" xmlns="" id="{A7BE2CA3-EFDA-4AA6-B193-942975C7F1A7}"/>
              </a:ext>
            </a:extLst>
          </p:cNvPr>
          <p:cNvSpPr/>
          <p:nvPr/>
        </p:nvSpPr>
        <p:spPr>
          <a:xfrm>
            <a:off x="1118064"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二、影响大学生人际关系的因素</a:t>
            </a:r>
          </a:p>
        </p:txBody>
      </p:sp>
      <p:cxnSp>
        <p:nvCxnSpPr>
          <p:cNvPr id="19" name="直接连接符 18">
            <a:extLst>
              <a:ext uri="{FF2B5EF4-FFF2-40B4-BE49-F238E27FC236}">
                <a16:creationId xmlns:a16="http://schemas.microsoft.com/office/drawing/2014/main" xmlns="" id="{CC394F18-E661-4523-B505-BAC9F73CBDB8}"/>
              </a:ext>
            </a:extLst>
          </p:cNvPr>
          <p:cNvCxnSpPr>
            <a:cxnSpLocks/>
          </p:cNvCxnSpPr>
          <p:nvPr/>
        </p:nvCxnSpPr>
        <p:spPr>
          <a:xfrm flipH="1">
            <a:off x="611560" y="1131590"/>
            <a:ext cx="2413068"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1" name="等腰三角形 20">
            <a:extLst>
              <a:ext uri="{FF2B5EF4-FFF2-40B4-BE49-F238E27FC236}">
                <a16:creationId xmlns:a16="http://schemas.microsoft.com/office/drawing/2014/main" xmlns="" id="{B6BD34C1-0DF8-43E1-B7FB-FAF461520FF1}"/>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22" name="直接连接符 21">
            <a:extLst>
              <a:ext uri="{FF2B5EF4-FFF2-40B4-BE49-F238E27FC236}">
                <a16:creationId xmlns:a16="http://schemas.microsoft.com/office/drawing/2014/main" xmlns="" id="{9D0A8D59-6FEC-48E1-BB4E-6CA1CF087BF5}"/>
              </a:ext>
            </a:extLst>
          </p:cNvPr>
          <p:cNvCxnSpPr>
            <a:cxnSpLocks/>
          </p:cNvCxnSpPr>
          <p:nvPr/>
        </p:nvCxnSpPr>
        <p:spPr>
          <a:xfrm>
            <a:off x="4211960" y="521032"/>
            <a:ext cx="4932040"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23" name="等腰三角形 22">
            <a:extLst>
              <a:ext uri="{FF2B5EF4-FFF2-40B4-BE49-F238E27FC236}">
                <a16:creationId xmlns:a16="http://schemas.microsoft.com/office/drawing/2014/main" xmlns="" id="{54183A29-2295-4253-817B-C7F462904D03}"/>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25" name="组合 24">
            <a:extLst>
              <a:ext uri="{FF2B5EF4-FFF2-40B4-BE49-F238E27FC236}">
                <a16:creationId xmlns:a16="http://schemas.microsoft.com/office/drawing/2014/main" xmlns="" id="{D79BE0C6-387C-4443-BF35-3977FE44E462}"/>
              </a:ext>
            </a:extLst>
          </p:cNvPr>
          <p:cNvGrpSpPr/>
          <p:nvPr/>
        </p:nvGrpSpPr>
        <p:grpSpPr>
          <a:xfrm>
            <a:off x="2180261" y="1346011"/>
            <a:ext cx="1513771" cy="1513771"/>
            <a:chOff x="1505599" y="1967143"/>
            <a:chExt cx="2413178" cy="2413178"/>
          </a:xfrm>
        </p:grpSpPr>
        <p:sp>
          <p:nvSpPr>
            <p:cNvPr id="26" name="椭圆 25">
              <a:extLst>
                <a:ext uri="{FF2B5EF4-FFF2-40B4-BE49-F238E27FC236}">
                  <a16:creationId xmlns:a16="http://schemas.microsoft.com/office/drawing/2014/main" xmlns="" id="{D05823FD-4165-4E47-B8A3-9BE30ED3669D}"/>
                </a:ext>
              </a:extLst>
            </p:cNvPr>
            <p:cNvSpPr/>
            <p:nvPr/>
          </p:nvSpPr>
          <p:spPr>
            <a:xfrm>
              <a:off x="1633390" y="2094934"/>
              <a:ext cx="2157594" cy="2157594"/>
            </a:xfrm>
            <a:prstGeom prst="ellipse">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字魂59号-创粗黑" panose="00000500000000000000" pitchFamily="2" charset="-122"/>
              </a:endParaRPr>
            </a:p>
          </p:txBody>
        </p:sp>
        <p:sp>
          <p:nvSpPr>
            <p:cNvPr id="27" name="椭圆 26">
              <a:extLst>
                <a:ext uri="{FF2B5EF4-FFF2-40B4-BE49-F238E27FC236}">
                  <a16:creationId xmlns:a16="http://schemas.microsoft.com/office/drawing/2014/main" xmlns="" id="{E68A7F6E-E90A-4E6F-972D-47A599892A26}"/>
                </a:ext>
              </a:extLst>
            </p:cNvPr>
            <p:cNvSpPr/>
            <p:nvPr/>
          </p:nvSpPr>
          <p:spPr>
            <a:xfrm>
              <a:off x="1505599" y="1967143"/>
              <a:ext cx="2413178" cy="2413178"/>
            </a:xfrm>
            <a:prstGeom prst="ellipse">
              <a:avLst/>
            </a:prstGeom>
            <a:noFill/>
            <a:ln>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字魂59号-创粗黑" panose="00000500000000000000" pitchFamily="2" charset="-122"/>
              </a:endParaRPr>
            </a:p>
          </p:txBody>
        </p:sp>
      </p:grpSp>
      <p:grpSp>
        <p:nvGrpSpPr>
          <p:cNvPr id="29" name="组合 28">
            <a:extLst>
              <a:ext uri="{FF2B5EF4-FFF2-40B4-BE49-F238E27FC236}">
                <a16:creationId xmlns:a16="http://schemas.microsoft.com/office/drawing/2014/main" xmlns="" id="{DFB69E89-0256-4492-86BC-8458D654E4F8}"/>
              </a:ext>
            </a:extLst>
          </p:cNvPr>
          <p:cNvGrpSpPr/>
          <p:nvPr/>
        </p:nvGrpSpPr>
        <p:grpSpPr>
          <a:xfrm>
            <a:off x="5478948" y="1346011"/>
            <a:ext cx="1513771" cy="1513771"/>
            <a:chOff x="5103909" y="1967143"/>
            <a:chExt cx="2413178" cy="2413178"/>
          </a:xfrm>
        </p:grpSpPr>
        <p:sp>
          <p:nvSpPr>
            <p:cNvPr id="30" name="椭圆 29">
              <a:extLst>
                <a:ext uri="{FF2B5EF4-FFF2-40B4-BE49-F238E27FC236}">
                  <a16:creationId xmlns:a16="http://schemas.microsoft.com/office/drawing/2014/main" xmlns="" id="{0D2DB252-06E0-42B6-B651-D6AAFC0FA4E5}"/>
                </a:ext>
              </a:extLst>
            </p:cNvPr>
            <p:cNvSpPr/>
            <p:nvPr/>
          </p:nvSpPr>
          <p:spPr>
            <a:xfrm>
              <a:off x="5231700" y="2094934"/>
              <a:ext cx="2157594" cy="215759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字魂59号-创粗黑" panose="00000500000000000000" pitchFamily="2" charset="-122"/>
              </a:endParaRPr>
            </a:p>
          </p:txBody>
        </p:sp>
        <p:sp>
          <p:nvSpPr>
            <p:cNvPr id="31" name="椭圆 30">
              <a:extLst>
                <a:ext uri="{FF2B5EF4-FFF2-40B4-BE49-F238E27FC236}">
                  <a16:creationId xmlns:a16="http://schemas.microsoft.com/office/drawing/2014/main" xmlns="" id="{DCC94DC5-EE3C-4C4F-8102-E031C5C3F1B8}"/>
                </a:ext>
              </a:extLst>
            </p:cNvPr>
            <p:cNvSpPr/>
            <p:nvPr/>
          </p:nvSpPr>
          <p:spPr>
            <a:xfrm>
              <a:off x="5103909" y="1967143"/>
              <a:ext cx="2413178" cy="2413178"/>
            </a:xfrm>
            <a:prstGeom prst="ellipse">
              <a:avLst/>
            </a:prstGeom>
            <a:noFill/>
            <a:ln>
              <a:solidFill>
                <a:schemeClr val="accent4"/>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字魂59号-创粗黑" panose="00000500000000000000" pitchFamily="2" charset="-122"/>
              </a:endParaRPr>
            </a:p>
          </p:txBody>
        </p:sp>
      </p:grpSp>
      <p:cxnSp>
        <p:nvCxnSpPr>
          <p:cNvPr id="36" name="直接连接符 35">
            <a:extLst>
              <a:ext uri="{FF2B5EF4-FFF2-40B4-BE49-F238E27FC236}">
                <a16:creationId xmlns:a16="http://schemas.microsoft.com/office/drawing/2014/main" xmlns="" id="{6D07F5B0-0EE0-4BDA-893D-78B61AB98ED2}"/>
              </a:ext>
            </a:extLst>
          </p:cNvPr>
          <p:cNvCxnSpPr>
            <a:cxnSpLocks/>
          </p:cNvCxnSpPr>
          <p:nvPr/>
        </p:nvCxnSpPr>
        <p:spPr>
          <a:xfrm>
            <a:off x="2180261" y="3126394"/>
            <a:ext cx="1513771" cy="1"/>
          </a:xfrm>
          <a:prstGeom prst="line">
            <a:avLst/>
          </a:prstGeom>
          <a:noFill/>
          <a:ln w="9525">
            <a:solidFill>
              <a:schemeClr val="bg1">
                <a:lumMod val="65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37" name="直接连接符 36">
            <a:extLst>
              <a:ext uri="{FF2B5EF4-FFF2-40B4-BE49-F238E27FC236}">
                <a16:creationId xmlns:a16="http://schemas.microsoft.com/office/drawing/2014/main" xmlns="" id="{E7474E78-B1BC-49E7-8FE5-B5718CF5E923}"/>
              </a:ext>
            </a:extLst>
          </p:cNvPr>
          <p:cNvCxnSpPr>
            <a:cxnSpLocks/>
          </p:cNvCxnSpPr>
          <p:nvPr/>
        </p:nvCxnSpPr>
        <p:spPr>
          <a:xfrm>
            <a:off x="5478949" y="3126394"/>
            <a:ext cx="1513771" cy="1"/>
          </a:xfrm>
          <a:prstGeom prst="line">
            <a:avLst/>
          </a:prstGeom>
          <a:noFill/>
          <a:ln w="9525">
            <a:solidFill>
              <a:schemeClr val="bg1">
                <a:lumMod val="65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sp>
        <p:nvSpPr>
          <p:cNvPr id="20" name="TextBox 27">
            <a:extLst>
              <a:ext uri="{FF2B5EF4-FFF2-40B4-BE49-F238E27FC236}">
                <a16:creationId xmlns:a16="http://schemas.microsoft.com/office/drawing/2014/main" xmlns="" id="{B0EEC482-F061-492F-B4AF-A38D801295EF}"/>
              </a:ext>
            </a:extLst>
          </p:cNvPr>
          <p:cNvSpPr txBox="1"/>
          <p:nvPr/>
        </p:nvSpPr>
        <p:spPr>
          <a:xfrm>
            <a:off x="2675535" y="1674983"/>
            <a:ext cx="523220" cy="484748"/>
          </a:xfrm>
          <a:prstGeom prst="rect">
            <a:avLst/>
          </a:prstGeom>
          <a:noFill/>
        </p:spPr>
        <p:txBody>
          <a:bodyPr wrap="none">
            <a:noAutofit/>
          </a:bodyPr>
          <a:lstStyle/>
          <a:p>
            <a:pPr algn="ctr"/>
            <a:r>
              <a:rPr lang="zh-CN" altLang="en-US" sz="20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人际</a:t>
            </a:r>
            <a:endParaRPr lang="en-US" altLang="zh-CN" sz="20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endParaRPr>
          </a:p>
          <a:p>
            <a:pPr algn="ctr"/>
            <a:r>
              <a:rPr lang="zh-CN" altLang="en-US" sz="20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安全</a:t>
            </a:r>
            <a:endParaRPr lang="en-US" sz="20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1" name="TextBox 27">
            <a:extLst>
              <a:ext uri="{FF2B5EF4-FFF2-40B4-BE49-F238E27FC236}">
                <a16:creationId xmlns:a16="http://schemas.microsoft.com/office/drawing/2014/main" xmlns="" id="{0062649D-6870-42BA-B6C3-812A0C4EB89B}"/>
              </a:ext>
            </a:extLst>
          </p:cNvPr>
          <p:cNvSpPr txBox="1"/>
          <p:nvPr/>
        </p:nvSpPr>
        <p:spPr>
          <a:xfrm>
            <a:off x="5974222" y="1726962"/>
            <a:ext cx="523220" cy="484748"/>
          </a:xfrm>
          <a:prstGeom prst="rect">
            <a:avLst/>
          </a:prstGeom>
          <a:noFill/>
        </p:spPr>
        <p:txBody>
          <a:bodyPr wrap="none">
            <a:noAutofit/>
          </a:bodyPr>
          <a:lstStyle/>
          <a:p>
            <a:pPr algn="ctr"/>
            <a:r>
              <a:rPr lang="zh-CN" altLang="en-US" sz="20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人际</a:t>
            </a:r>
            <a:endParaRPr lang="en-US" altLang="zh-CN" sz="20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endParaRPr>
          </a:p>
          <a:p>
            <a:pPr algn="ctr"/>
            <a:r>
              <a:rPr lang="zh-CN" altLang="en-US" sz="20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期望</a:t>
            </a:r>
            <a:endParaRPr lang="en-US" sz="20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2" name="文本框 51">
            <a:extLst>
              <a:ext uri="{FF2B5EF4-FFF2-40B4-BE49-F238E27FC236}">
                <a16:creationId xmlns:a16="http://schemas.microsoft.com/office/drawing/2014/main" xmlns="" id="{4B18F109-51A3-4E98-9E4D-0194F7663896}"/>
              </a:ext>
            </a:extLst>
          </p:cNvPr>
          <p:cNvSpPr txBox="1"/>
          <p:nvPr/>
        </p:nvSpPr>
        <p:spPr>
          <a:xfrm>
            <a:off x="1704208" y="3304612"/>
            <a:ext cx="2465874" cy="657937"/>
          </a:xfrm>
          <a:prstGeom prst="rect">
            <a:avLst/>
          </a:prstGeom>
          <a:noFill/>
        </p:spPr>
        <p:txBody>
          <a:bodyPr wrap="square">
            <a:spAutoFit/>
          </a:bodyPr>
          <a:lstStyle/>
          <a:p>
            <a:pPr lvl="0" algn="ctr">
              <a:lnSpc>
                <a:spcPts val="1500"/>
              </a:lnSpc>
            </a:pPr>
            <a:r>
              <a:rPr lang="zh-CN" altLang="en-US" sz="1200" dirty="0">
                <a:solidFill>
                  <a:srgbClr val="000000">
                    <a:lumMod val="65000"/>
                    <a:lumOff val="35000"/>
                  </a:srgbClr>
                </a:solidFill>
                <a:latin typeface="字魂59号-创粗黑" panose="00000500000000000000" pitchFamily="2" charset="-122"/>
              </a:rPr>
              <a:t>所谓人际安全是指个体在人际相处和交往中对自身状况保持有利地位的肯定性体验。</a:t>
            </a:r>
            <a:endParaRPr lang="en-US" altLang="zh-CN" sz="1200" dirty="0">
              <a:solidFill>
                <a:srgbClr val="000000">
                  <a:lumMod val="65000"/>
                  <a:lumOff val="35000"/>
                </a:srgbClr>
              </a:solidFill>
              <a:latin typeface="字魂59号-创粗黑" panose="00000500000000000000" pitchFamily="2" charset="-122"/>
            </a:endParaRPr>
          </a:p>
        </p:txBody>
      </p:sp>
      <p:sp>
        <p:nvSpPr>
          <p:cNvPr id="53" name="文本框 52">
            <a:extLst>
              <a:ext uri="{FF2B5EF4-FFF2-40B4-BE49-F238E27FC236}">
                <a16:creationId xmlns:a16="http://schemas.microsoft.com/office/drawing/2014/main" xmlns="" id="{72C8CC55-4ECE-4758-A72F-904C360A0E85}"/>
              </a:ext>
            </a:extLst>
          </p:cNvPr>
          <p:cNvSpPr txBox="1"/>
          <p:nvPr/>
        </p:nvSpPr>
        <p:spPr>
          <a:xfrm>
            <a:off x="4858097" y="3304612"/>
            <a:ext cx="2755469" cy="657937"/>
          </a:xfrm>
          <a:prstGeom prst="rect">
            <a:avLst/>
          </a:prstGeom>
          <a:noFill/>
        </p:spPr>
        <p:txBody>
          <a:bodyPr wrap="square">
            <a:spAutoFit/>
          </a:bodyPr>
          <a:lstStyle/>
          <a:p>
            <a:pPr lvl="0" algn="ctr">
              <a:lnSpc>
                <a:spcPts val="1500"/>
              </a:lnSpc>
            </a:pPr>
            <a:r>
              <a:rPr lang="zh-CN" altLang="en-US" sz="1200" dirty="0">
                <a:solidFill>
                  <a:srgbClr val="000000">
                    <a:lumMod val="65000"/>
                    <a:lumOff val="35000"/>
                  </a:srgbClr>
                </a:solidFill>
                <a:latin typeface="字魂59号-创粗黑" panose="00000500000000000000" pitchFamily="2" charset="-122"/>
              </a:rPr>
              <a:t>简单地说，人际期望就是个体对人际双方在一定条件下心理、行为的预期和愿望。</a:t>
            </a:r>
            <a:endParaRPr lang="en-US" altLang="zh-CN" sz="1200" dirty="0">
              <a:solidFill>
                <a:srgbClr val="000000">
                  <a:lumMod val="65000"/>
                  <a:lumOff val="35000"/>
                </a:srgbClr>
              </a:solidFill>
              <a:latin typeface="字魂59号-创粗黑" panose="00000500000000000000" pitchFamily="2" charset="-122"/>
            </a:endParaRPr>
          </a:p>
        </p:txBody>
      </p:sp>
    </p:spTree>
    <p:extLst>
      <p:ext uri="{BB962C8B-B14F-4D97-AF65-F5344CB8AC3E}">
        <p14:creationId xmlns:p14="http://schemas.microsoft.com/office/powerpoint/2010/main" val="425946842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1000"/>
                                        <p:tgtEl>
                                          <p:spTgt spid="25"/>
                                        </p:tgtEl>
                                      </p:cBhvr>
                                    </p:animEffect>
                                    <p:anim calcmode="lin" valueType="num">
                                      <p:cBhvr>
                                        <p:cTn id="8" dur="1000" fill="hold"/>
                                        <p:tgtEl>
                                          <p:spTgt spid="25"/>
                                        </p:tgtEl>
                                        <p:attrNameLst>
                                          <p:attrName>ppt_x</p:attrName>
                                        </p:attrNameLst>
                                      </p:cBhvr>
                                      <p:tavLst>
                                        <p:tav tm="0">
                                          <p:val>
                                            <p:strVal val="#ppt_x"/>
                                          </p:val>
                                        </p:tav>
                                        <p:tav tm="100000">
                                          <p:val>
                                            <p:strVal val="#ppt_x"/>
                                          </p:val>
                                        </p:tav>
                                      </p:tavLst>
                                    </p:anim>
                                    <p:anim calcmode="lin" valueType="num">
                                      <p:cBhvr>
                                        <p:cTn id="9" dur="1000" fill="hold"/>
                                        <p:tgtEl>
                                          <p:spTgt spid="2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21" fill="hold" nodeType="afterEffect">
                                  <p:stCondLst>
                                    <p:cond delay="0"/>
                                  </p:stCondLst>
                                  <p:childTnLst>
                                    <p:set>
                                      <p:cBhvr>
                                        <p:cTn id="12" dur="1" fill="hold">
                                          <p:stCondLst>
                                            <p:cond delay="0"/>
                                          </p:stCondLst>
                                        </p:cTn>
                                        <p:tgtEl>
                                          <p:spTgt spid="36"/>
                                        </p:tgtEl>
                                        <p:attrNameLst>
                                          <p:attrName>style.visibility</p:attrName>
                                        </p:attrNameLst>
                                      </p:cBhvr>
                                      <p:to>
                                        <p:strVal val="visible"/>
                                      </p:to>
                                    </p:set>
                                    <p:animEffect transition="in" filter="barn(inVertical)">
                                      <p:cBhvr>
                                        <p:cTn id="13" dur="500"/>
                                        <p:tgtEl>
                                          <p:spTgt spid="36"/>
                                        </p:tgtEl>
                                      </p:cBhvr>
                                    </p:animEffect>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fade">
                                      <p:cBhvr>
                                        <p:cTn id="17" dur="1000"/>
                                        <p:tgtEl>
                                          <p:spTgt spid="29"/>
                                        </p:tgtEl>
                                      </p:cBhvr>
                                    </p:animEffect>
                                    <p:anim calcmode="lin" valueType="num">
                                      <p:cBhvr>
                                        <p:cTn id="18" dur="1000" fill="hold"/>
                                        <p:tgtEl>
                                          <p:spTgt spid="29"/>
                                        </p:tgtEl>
                                        <p:attrNameLst>
                                          <p:attrName>ppt_x</p:attrName>
                                        </p:attrNameLst>
                                      </p:cBhvr>
                                      <p:tavLst>
                                        <p:tav tm="0">
                                          <p:val>
                                            <p:strVal val="#ppt_x"/>
                                          </p:val>
                                        </p:tav>
                                        <p:tav tm="100000">
                                          <p:val>
                                            <p:strVal val="#ppt_x"/>
                                          </p:val>
                                        </p:tav>
                                      </p:tavLst>
                                    </p:anim>
                                    <p:anim calcmode="lin" valueType="num">
                                      <p:cBhvr>
                                        <p:cTn id="19" dur="1000" fill="hold"/>
                                        <p:tgtEl>
                                          <p:spTgt spid="29"/>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16" presetClass="entr" presetSubtype="21" fill="hold"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barn(inVertical)">
                                      <p:cBhvr>
                                        <p:cTn id="23"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xmlns="" id="{A7DB03F5-2BAC-4A92-8125-444D1F820AC2}"/>
              </a:ext>
            </a:extLst>
          </p:cNvPr>
          <p:cNvSpPr txBox="1">
            <a:spLocks/>
          </p:cNvSpPr>
          <p:nvPr/>
        </p:nvSpPr>
        <p:spPr>
          <a:xfrm>
            <a:off x="539551" y="331293"/>
            <a:ext cx="3829461"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大学生人际关系的一般问题</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 name="矩形 4">
            <a:extLst>
              <a:ext uri="{FF2B5EF4-FFF2-40B4-BE49-F238E27FC236}">
                <a16:creationId xmlns:a16="http://schemas.microsoft.com/office/drawing/2014/main" xmlns="" id="{A7BE2CA3-EFDA-4AA6-B193-942975C7F1A7}"/>
              </a:ext>
            </a:extLst>
          </p:cNvPr>
          <p:cNvSpPr/>
          <p:nvPr/>
        </p:nvSpPr>
        <p:spPr>
          <a:xfrm>
            <a:off x="1118064"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二、影响大学生人际关系的因素</a:t>
            </a:r>
          </a:p>
        </p:txBody>
      </p:sp>
      <p:cxnSp>
        <p:nvCxnSpPr>
          <p:cNvPr id="19" name="直接连接符 18">
            <a:extLst>
              <a:ext uri="{FF2B5EF4-FFF2-40B4-BE49-F238E27FC236}">
                <a16:creationId xmlns:a16="http://schemas.microsoft.com/office/drawing/2014/main" xmlns="" id="{CC394F18-E661-4523-B505-BAC9F73CBDB8}"/>
              </a:ext>
            </a:extLst>
          </p:cNvPr>
          <p:cNvCxnSpPr>
            <a:cxnSpLocks/>
          </p:cNvCxnSpPr>
          <p:nvPr/>
        </p:nvCxnSpPr>
        <p:spPr>
          <a:xfrm flipH="1">
            <a:off x="611560" y="1131590"/>
            <a:ext cx="2413068"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1" name="等腰三角形 20">
            <a:extLst>
              <a:ext uri="{FF2B5EF4-FFF2-40B4-BE49-F238E27FC236}">
                <a16:creationId xmlns:a16="http://schemas.microsoft.com/office/drawing/2014/main" xmlns="" id="{B6BD34C1-0DF8-43E1-B7FB-FAF461520FF1}"/>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22" name="直接连接符 21">
            <a:extLst>
              <a:ext uri="{FF2B5EF4-FFF2-40B4-BE49-F238E27FC236}">
                <a16:creationId xmlns:a16="http://schemas.microsoft.com/office/drawing/2014/main" xmlns="" id="{9D0A8D59-6FEC-48E1-BB4E-6CA1CF087BF5}"/>
              </a:ext>
            </a:extLst>
          </p:cNvPr>
          <p:cNvCxnSpPr>
            <a:cxnSpLocks/>
          </p:cNvCxnSpPr>
          <p:nvPr/>
        </p:nvCxnSpPr>
        <p:spPr>
          <a:xfrm>
            <a:off x="4211960" y="521032"/>
            <a:ext cx="4932040"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23" name="等腰三角形 22">
            <a:extLst>
              <a:ext uri="{FF2B5EF4-FFF2-40B4-BE49-F238E27FC236}">
                <a16:creationId xmlns:a16="http://schemas.microsoft.com/office/drawing/2014/main" xmlns="" id="{54183A29-2295-4253-817B-C7F462904D03}"/>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25" name="组合 24">
            <a:extLst>
              <a:ext uri="{FF2B5EF4-FFF2-40B4-BE49-F238E27FC236}">
                <a16:creationId xmlns:a16="http://schemas.microsoft.com/office/drawing/2014/main" xmlns="" id="{D79BE0C6-387C-4443-BF35-3977FE44E462}"/>
              </a:ext>
            </a:extLst>
          </p:cNvPr>
          <p:cNvGrpSpPr/>
          <p:nvPr/>
        </p:nvGrpSpPr>
        <p:grpSpPr>
          <a:xfrm>
            <a:off x="2180261" y="1346011"/>
            <a:ext cx="1513771" cy="1513771"/>
            <a:chOff x="1505599" y="1967143"/>
            <a:chExt cx="2413178" cy="2413178"/>
          </a:xfrm>
        </p:grpSpPr>
        <p:sp>
          <p:nvSpPr>
            <p:cNvPr id="26" name="椭圆 25">
              <a:extLst>
                <a:ext uri="{FF2B5EF4-FFF2-40B4-BE49-F238E27FC236}">
                  <a16:creationId xmlns:a16="http://schemas.microsoft.com/office/drawing/2014/main" xmlns="" id="{D05823FD-4165-4E47-B8A3-9BE30ED3669D}"/>
                </a:ext>
              </a:extLst>
            </p:cNvPr>
            <p:cNvSpPr/>
            <p:nvPr/>
          </p:nvSpPr>
          <p:spPr>
            <a:xfrm>
              <a:off x="1633390" y="2094934"/>
              <a:ext cx="2157594" cy="2157594"/>
            </a:xfrm>
            <a:prstGeom prst="ellipse">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字魂59号-创粗黑" panose="00000500000000000000" pitchFamily="2" charset="-122"/>
              </a:endParaRPr>
            </a:p>
          </p:txBody>
        </p:sp>
        <p:sp>
          <p:nvSpPr>
            <p:cNvPr id="27" name="椭圆 26">
              <a:extLst>
                <a:ext uri="{FF2B5EF4-FFF2-40B4-BE49-F238E27FC236}">
                  <a16:creationId xmlns:a16="http://schemas.microsoft.com/office/drawing/2014/main" xmlns="" id="{E68A7F6E-E90A-4E6F-972D-47A599892A26}"/>
                </a:ext>
              </a:extLst>
            </p:cNvPr>
            <p:cNvSpPr/>
            <p:nvPr/>
          </p:nvSpPr>
          <p:spPr>
            <a:xfrm>
              <a:off x="1505599" y="1967143"/>
              <a:ext cx="2413178" cy="2413178"/>
            </a:xfrm>
            <a:prstGeom prst="ellipse">
              <a:avLst/>
            </a:prstGeom>
            <a:noFill/>
            <a:ln>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字魂59号-创粗黑" panose="00000500000000000000" pitchFamily="2" charset="-122"/>
              </a:endParaRPr>
            </a:p>
          </p:txBody>
        </p:sp>
      </p:grpSp>
      <p:grpSp>
        <p:nvGrpSpPr>
          <p:cNvPr id="29" name="组合 28">
            <a:extLst>
              <a:ext uri="{FF2B5EF4-FFF2-40B4-BE49-F238E27FC236}">
                <a16:creationId xmlns:a16="http://schemas.microsoft.com/office/drawing/2014/main" xmlns="" id="{DFB69E89-0256-4492-86BC-8458D654E4F8}"/>
              </a:ext>
            </a:extLst>
          </p:cNvPr>
          <p:cNvGrpSpPr/>
          <p:nvPr/>
        </p:nvGrpSpPr>
        <p:grpSpPr>
          <a:xfrm>
            <a:off x="5478948" y="1346011"/>
            <a:ext cx="1513771" cy="1513771"/>
            <a:chOff x="5103909" y="1967143"/>
            <a:chExt cx="2413178" cy="2413178"/>
          </a:xfrm>
        </p:grpSpPr>
        <p:sp>
          <p:nvSpPr>
            <p:cNvPr id="30" name="椭圆 29">
              <a:extLst>
                <a:ext uri="{FF2B5EF4-FFF2-40B4-BE49-F238E27FC236}">
                  <a16:creationId xmlns:a16="http://schemas.microsoft.com/office/drawing/2014/main" xmlns="" id="{0D2DB252-06E0-42B6-B651-D6AAFC0FA4E5}"/>
                </a:ext>
              </a:extLst>
            </p:cNvPr>
            <p:cNvSpPr/>
            <p:nvPr/>
          </p:nvSpPr>
          <p:spPr>
            <a:xfrm>
              <a:off x="5231700" y="2094934"/>
              <a:ext cx="2157594" cy="215759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字魂59号-创粗黑" panose="00000500000000000000" pitchFamily="2" charset="-122"/>
              </a:endParaRPr>
            </a:p>
          </p:txBody>
        </p:sp>
        <p:sp>
          <p:nvSpPr>
            <p:cNvPr id="31" name="椭圆 30">
              <a:extLst>
                <a:ext uri="{FF2B5EF4-FFF2-40B4-BE49-F238E27FC236}">
                  <a16:creationId xmlns:a16="http://schemas.microsoft.com/office/drawing/2014/main" xmlns="" id="{DCC94DC5-EE3C-4C4F-8102-E031C5C3F1B8}"/>
                </a:ext>
              </a:extLst>
            </p:cNvPr>
            <p:cNvSpPr/>
            <p:nvPr/>
          </p:nvSpPr>
          <p:spPr>
            <a:xfrm>
              <a:off x="5103909" y="1967143"/>
              <a:ext cx="2413178" cy="2413178"/>
            </a:xfrm>
            <a:prstGeom prst="ellipse">
              <a:avLst/>
            </a:prstGeom>
            <a:noFill/>
            <a:ln>
              <a:solidFill>
                <a:schemeClr val="accent4"/>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字魂59号-创粗黑" panose="00000500000000000000" pitchFamily="2" charset="-122"/>
              </a:endParaRPr>
            </a:p>
          </p:txBody>
        </p:sp>
      </p:grpSp>
      <p:cxnSp>
        <p:nvCxnSpPr>
          <p:cNvPr id="36" name="直接连接符 35">
            <a:extLst>
              <a:ext uri="{FF2B5EF4-FFF2-40B4-BE49-F238E27FC236}">
                <a16:creationId xmlns:a16="http://schemas.microsoft.com/office/drawing/2014/main" xmlns="" id="{6D07F5B0-0EE0-4BDA-893D-78B61AB98ED2}"/>
              </a:ext>
            </a:extLst>
          </p:cNvPr>
          <p:cNvCxnSpPr>
            <a:cxnSpLocks/>
          </p:cNvCxnSpPr>
          <p:nvPr/>
        </p:nvCxnSpPr>
        <p:spPr>
          <a:xfrm>
            <a:off x="2180261" y="3126394"/>
            <a:ext cx="1513771" cy="1"/>
          </a:xfrm>
          <a:prstGeom prst="line">
            <a:avLst/>
          </a:prstGeom>
          <a:noFill/>
          <a:ln w="9525">
            <a:solidFill>
              <a:schemeClr val="bg1">
                <a:lumMod val="65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37" name="直接连接符 36">
            <a:extLst>
              <a:ext uri="{FF2B5EF4-FFF2-40B4-BE49-F238E27FC236}">
                <a16:creationId xmlns:a16="http://schemas.microsoft.com/office/drawing/2014/main" xmlns="" id="{E7474E78-B1BC-49E7-8FE5-B5718CF5E923}"/>
              </a:ext>
            </a:extLst>
          </p:cNvPr>
          <p:cNvCxnSpPr>
            <a:cxnSpLocks/>
          </p:cNvCxnSpPr>
          <p:nvPr/>
        </p:nvCxnSpPr>
        <p:spPr>
          <a:xfrm>
            <a:off x="5478949" y="3126394"/>
            <a:ext cx="1513771" cy="1"/>
          </a:xfrm>
          <a:prstGeom prst="line">
            <a:avLst/>
          </a:prstGeom>
          <a:noFill/>
          <a:ln w="9525">
            <a:solidFill>
              <a:schemeClr val="bg1">
                <a:lumMod val="65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sp>
        <p:nvSpPr>
          <p:cNvPr id="20" name="TextBox 27">
            <a:extLst>
              <a:ext uri="{FF2B5EF4-FFF2-40B4-BE49-F238E27FC236}">
                <a16:creationId xmlns:a16="http://schemas.microsoft.com/office/drawing/2014/main" xmlns="" id="{B0EEC482-F061-492F-B4AF-A38D801295EF}"/>
              </a:ext>
            </a:extLst>
          </p:cNvPr>
          <p:cNvSpPr txBox="1"/>
          <p:nvPr/>
        </p:nvSpPr>
        <p:spPr>
          <a:xfrm>
            <a:off x="2675535" y="1674983"/>
            <a:ext cx="523220" cy="484748"/>
          </a:xfrm>
          <a:prstGeom prst="rect">
            <a:avLst/>
          </a:prstGeom>
          <a:noFill/>
        </p:spPr>
        <p:txBody>
          <a:bodyPr wrap="none">
            <a:noAutofit/>
          </a:bodyPr>
          <a:lstStyle/>
          <a:p>
            <a:pPr algn="ctr"/>
            <a:r>
              <a:rPr lang="zh-CN" altLang="en-US" sz="20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人际</a:t>
            </a:r>
            <a:endParaRPr lang="en-US" altLang="zh-CN" sz="20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endParaRPr>
          </a:p>
          <a:p>
            <a:pPr algn="ctr"/>
            <a:r>
              <a:rPr lang="zh-CN" altLang="en-US" sz="20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张力</a:t>
            </a:r>
            <a:endParaRPr lang="en-US" sz="20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1" name="TextBox 27">
            <a:extLst>
              <a:ext uri="{FF2B5EF4-FFF2-40B4-BE49-F238E27FC236}">
                <a16:creationId xmlns:a16="http://schemas.microsoft.com/office/drawing/2014/main" xmlns="" id="{0062649D-6870-42BA-B6C3-812A0C4EB89B}"/>
              </a:ext>
            </a:extLst>
          </p:cNvPr>
          <p:cNvSpPr txBox="1"/>
          <p:nvPr/>
        </p:nvSpPr>
        <p:spPr>
          <a:xfrm>
            <a:off x="5974222" y="1726962"/>
            <a:ext cx="523220" cy="484748"/>
          </a:xfrm>
          <a:prstGeom prst="rect">
            <a:avLst/>
          </a:prstGeom>
          <a:noFill/>
        </p:spPr>
        <p:txBody>
          <a:bodyPr wrap="none">
            <a:noAutofit/>
          </a:bodyPr>
          <a:lstStyle/>
          <a:p>
            <a:pPr algn="ctr"/>
            <a:r>
              <a:rPr lang="zh-CN" altLang="en-US" sz="20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人际</a:t>
            </a:r>
            <a:endParaRPr lang="en-US" altLang="zh-CN" sz="20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endParaRPr>
          </a:p>
          <a:p>
            <a:pPr algn="ctr"/>
            <a:r>
              <a:rPr lang="zh-CN" altLang="en-US" sz="20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报复</a:t>
            </a:r>
            <a:endParaRPr lang="en-US" sz="20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2" name="文本框 51">
            <a:extLst>
              <a:ext uri="{FF2B5EF4-FFF2-40B4-BE49-F238E27FC236}">
                <a16:creationId xmlns:a16="http://schemas.microsoft.com/office/drawing/2014/main" xmlns="" id="{4B18F109-51A3-4E98-9E4D-0194F7663896}"/>
              </a:ext>
            </a:extLst>
          </p:cNvPr>
          <p:cNvSpPr txBox="1"/>
          <p:nvPr/>
        </p:nvSpPr>
        <p:spPr>
          <a:xfrm>
            <a:off x="1704208" y="3304612"/>
            <a:ext cx="2465874" cy="657937"/>
          </a:xfrm>
          <a:prstGeom prst="rect">
            <a:avLst/>
          </a:prstGeom>
          <a:noFill/>
        </p:spPr>
        <p:txBody>
          <a:bodyPr wrap="square">
            <a:spAutoFit/>
          </a:bodyPr>
          <a:lstStyle/>
          <a:p>
            <a:pPr lvl="0" algn="ctr">
              <a:lnSpc>
                <a:spcPts val="1500"/>
              </a:lnSpc>
            </a:pPr>
            <a:r>
              <a:rPr lang="zh-CN" altLang="en-US" sz="1200" dirty="0">
                <a:solidFill>
                  <a:srgbClr val="000000">
                    <a:lumMod val="65000"/>
                    <a:lumOff val="35000"/>
                  </a:srgbClr>
                </a:solidFill>
                <a:latin typeface="字魂59号-创粗黑" panose="00000500000000000000" pitchFamily="2" charset="-122"/>
              </a:rPr>
              <a:t>人际张力或称人际应激是指个体在特定人际关系中所体验到的一种心理紧张状态。</a:t>
            </a:r>
            <a:endParaRPr lang="en-US" altLang="zh-CN" sz="1200" dirty="0">
              <a:solidFill>
                <a:srgbClr val="000000">
                  <a:lumMod val="65000"/>
                  <a:lumOff val="35000"/>
                </a:srgbClr>
              </a:solidFill>
              <a:latin typeface="字魂59号-创粗黑" panose="00000500000000000000" pitchFamily="2" charset="-122"/>
            </a:endParaRPr>
          </a:p>
        </p:txBody>
      </p:sp>
      <p:sp>
        <p:nvSpPr>
          <p:cNvPr id="53" name="文本框 52">
            <a:extLst>
              <a:ext uri="{FF2B5EF4-FFF2-40B4-BE49-F238E27FC236}">
                <a16:creationId xmlns:a16="http://schemas.microsoft.com/office/drawing/2014/main" xmlns="" id="{72C8CC55-4ECE-4758-A72F-904C360A0E85}"/>
              </a:ext>
            </a:extLst>
          </p:cNvPr>
          <p:cNvSpPr txBox="1"/>
          <p:nvPr/>
        </p:nvSpPr>
        <p:spPr>
          <a:xfrm>
            <a:off x="4973920" y="3333224"/>
            <a:ext cx="2683461" cy="657937"/>
          </a:xfrm>
          <a:prstGeom prst="rect">
            <a:avLst/>
          </a:prstGeom>
          <a:noFill/>
        </p:spPr>
        <p:txBody>
          <a:bodyPr wrap="square">
            <a:spAutoFit/>
          </a:bodyPr>
          <a:lstStyle/>
          <a:p>
            <a:pPr lvl="0" algn="ctr">
              <a:lnSpc>
                <a:spcPts val="1500"/>
              </a:lnSpc>
            </a:pPr>
            <a:r>
              <a:rPr lang="zh-CN" altLang="en-US" sz="1200" dirty="0">
                <a:solidFill>
                  <a:srgbClr val="000000">
                    <a:lumMod val="65000"/>
                    <a:lumOff val="35000"/>
                  </a:srgbClr>
                </a:solidFill>
                <a:latin typeface="字魂59号-创粗黑" panose="00000500000000000000" pitchFamily="2" charset="-122"/>
              </a:rPr>
              <a:t>在大学生的人际关系中，还普遍存在一种微妙的人际报复现象。人际报复直接增大了人际张力，影响人际关系。</a:t>
            </a:r>
          </a:p>
        </p:txBody>
      </p:sp>
    </p:spTree>
    <p:extLst>
      <p:ext uri="{BB962C8B-B14F-4D97-AF65-F5344CB8AC3E}">
        <p14:creationId xmlns:p14="http://schemas.microsoft.com/office/powerpoint/2010/main" val="176441497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1000"/>
                                        <p:tgtEl>
                                          <p:spTgt spid="25"/>
                                        </p:tgtEl>
                                      </p:cBhvr>
                                    </p:animEffect>
                                    <p:anim calcmode="lin" valueType="num">
                                      <p:cBhvr>
                                        <p:cTn id="8" dur="1000" fill="hold"/>
                                        <p:tgtEl>
                                          <p:spTgt spid="25"/>
                                        </p:tgtEl>
                                        <p:attrNameLst>
                                          <p:attrName>ppt_x</p:attrName>
                                        </p:attrNameLst>
                                      </p:cBhvr>
                                      <p:tavLst>
                                        <p:tav tm="0">
                                          <p:val>
                                            <p:strVal val="#ppt_x"/>
                                          </p:val>
                                        </p:tav>
                                        <p:tav tm="100000">
                                          <p:val>
                                            <p:strVal val="#ppt_x"/>
                                          </p:val>
                                        </p:tav>
                                      </p:tavLst>
                                    </p:anim>
                                    <p:anim calcmode="lin" valueType="num">
                                      <p:cBhvr>
                                        <p:cTn id="9" dur="1000" fill="hold"/>
                                        <p:tgtEl>
                                          <p:spTgt spid="2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21" fill="hold" nodeType="afterEffect">
                                  <p:stCondLst>
                                    <p:cond delay="0"/>
                                  </p:stCondLst>
                                  <p:childTnLst>
                                    <p:set>
                                      <p:cBhvr>
                                        <p:cTn id="12" dur="1" fill="hold">
                                          <p:stCondLst>
                                            <p:cond delay="0"/>
                                          </p:stCondLst>
                                        </p:cTn>
                                        <p:tgtEl>
                                          <p:spTgt spid="36"/>
                                        </p:tgtEl>
                                        <p:attrNameLst>
                                          <p:attrName>style.visibility</p:attrName>
                                        </p:attrNameLst>
                                      </p:cBhvr>
                                      <p:to>
                                        <p:strVal val="visible"/>
                                      </p:to>
                                    </p:set>
                                    <p:animEffect transition="in" filter="barn(inVertical)">
                                      <p:cBhvr>
                                        <p:cTn id="13" dur="500"/>
                                        <p:tgtEl>
                                          <p:spTgt spid="36"/>
                                        </p:tgtEl>
                                      </p:cBhvr>
                                    </p:animEffect>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fade">
                                      <p:cBhvr>
                                        <p:cTn id="17" dur="1000"/>
                                        <p:tgtEl>
                                          <p:spTgt spid="29"/>
                                        </p:tgtEl>
                                      </p:cBhvr>
                                    </p:animEffect>
                                    <p:anim calcmode="lin" valueType="num">
                                      <p:cBhvr>
                                        <p:cTn id="18" dur="1000" fill="hold"/>
                                        <p:tgtEl>
                                          <p:spTgt spid="29"/>
                                        </p:tgtEl>
                                        <p:attrNameLst>
                                          <p:attrName>ppt_x</p:attrName>
                                        </p:attrNameLst>
                                      </p:cBhvr>
                                      <p:tavLst>
                                        <p:tav tm="0">
                                          <p:val>
                                            <p:strVal val="#ppt_x"/>
                                          </p:val>
                                        </p:tav>
                                        <p:tav tm="100000">
                                          <p:val>
                                            <p:strVal val="#ppt_x"/>
                                          </p:val>
                                        </p:tav>
                                      </p:tavLst>
                                    </p:anim>
                                    <p:anim calcmode="lin" valueType="num">
                                      <p:cBhvr>
                                        <p:cTn id="19" dur="1000" fill="hold"/>
                                        <p:tgtEl>
                                          <p:spTgt spid="29"/>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16" presetClass="entr" presetSubtype="21" fill="hold"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barn(inVertical)">
                                      <p:cBhvr>
                                        <p:cTn id="23"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a:extLst>
              <a:ext uri="{FF2B5EF4-FFF2-40B4-BE49-F238E27FC236}">
                <a16:creationId xmlns:a16="http://schemas.microsoft.com/office/drawing/2014/main" xmlns="" id="{874D3E68-2763-4E92-8C94-5EDB11BD22DF}"/>
              </a:ext>
            </a:extLst>
          </p:cNvPr>
          <p:cNvSpPr/>
          <p:nvPr/>
        </p:nvSpPr>
        <p:spPr>
          <a:xfrm>
            <a:off x="3588590" y="1347614"/>
            <a:ext cx="5002054" cy="2743200"/>
          </a:xfrm>
          <a:prstGeom prst="rect">
            <a:avLst/>
          </a:prstGeom>
          <a:blipFill dpi="0" rotWithShape="1">
            <a:blip r:embed="rId3" cstate="email"/>
            <a:srcRect/>
            <a:stretch>
              <a:fillRect/>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grpSp>
        <p:nvGrpSpPr>
          <p:cNvPr id="23" name="组合 22">
            <a:extLst>
              <a:ext uri="{FF2B5EF4-FFF2-40B4-BE49-F238E27FC236}">
                <a16:creationId xmlns:a16="http://schemas.microsoft.com/office/drawing/2014/main" xmlns="" id="{3341DF2B-BEC1-4153-BE5B-78DA2FC87E5E}"/>
              </a:ext>
            </a:extLst>
          </p:cNvPr>
          <p:cNvGrpSpPr/>
          <p:nvPr/>
        </p:nvGrpSpPr>
        <p:grpSpPr>
          <a:xfrm>
            <a:off x="525351" y="1347614"/>
            <a:ext cx="1493463" cy="1355652"/>
            <a:chOff x="539354" y="1164211"/>
            <a:chExt cx="1493463" cy="1355652"/>
          </a:xfrm>
        </p:grpSpPr>
        <p:sp>
          <p:nvSpPr>
            <p:cNvPr id="10" name="矩形 9">
              <a:extLst>
                <a:ext uri="{FF2B5EF4-FFF2-40B4-BE49-F238E27FC236}">
                  <a16:creationId xmlns:a16="http://schemas.microsoft.com/office/drawing/2014/main" xmlns="" id="{9E16EE5D-9384-4287-8360-172BAA15FA6E}"/>
                </a:ext>
              </a:extLst>
            </p:cNvPr>
            <p:cNvSpPr/>
            <p:nvPr/>
          </p:nvSpPr>
          <p:spPr>
            <a:xfrm>
              <a:off x="539354" y="1164211"/>
              <a:ext cx="1493463" cy="13556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1" name="矩形 10">
              <a:extLst>
                <a:ext uri="{FF2B5EF4-FFF2-40B4-BE49-F238E27FC236}">
                  <a16:creationId xmlns:a16="http://schemas.microsoft.com/office/drawing/2014/main" xmlns="" id="{3D77D081-572B-44D6-91BE-6B21EAFF735B}"/>
                </a:ext>
              </a:extLst>
            </p:cNvPr>
            <p:cNvSpPr/>
            <p:nvPr/>
          </p:nvSpPr>
          <p:spPr>
            <a:xfrm>
              <a:off x="876023" y="1434888"/>
              <a:ext cx="820127" cy="834966"/>
            </a:xfrm>
            <a:prstGeom prst="rect">
              <a:avLst/>
            </a:prstGeom>
          </p:spPr>
          <p:txBody>
            <a:bodyPr wrap="none" lIns="0" tIns="0" rIns="0" bIns="0">
              <a:normAutofit fontScale="92500" lnSpcReduction="10000"/>
            </a:bodyPr>
            <a:lstStyle/>
            <a:p>
              <a:r>
                <a:rPr lang="zh-CN" altLang="en-US" sz="3200" b="1" dirty="0">
                  <a:solidFill>
                    <a:schemeClr val="bg1"/>
                  </a:solidFill>
                  <a:latin typeface="微软雅黑" panose="020B0503020204020204" pitchFamily="34" charset="-122"/>
                  <a:ea typeface="微软雅黑" panose="020B0503020204020204" pitchFamily="34" charset="-122"/>
                  <a:sym typeface="inpin heiti" panose="00000500000000000000" pitchFamily="2" charset="-122"/>
                </a:rPr>
                <a:t>交往</a:t>
              </a:r>
              <a:endParaRPr lang="en-US" altLang="zh-CN" sz="3200" b="1" dirty="0">
                <a:solidFill>
                  <a:schemeClr val="bg1"/>
                </a:solidFill>
                <a:latin typeface="微软雅黑" panose="020B0503020204020204" pitchFamily="34" charset="-122"/>
                <a:ea typeface="微软雅黑" panose="020B0503020204020204" pitchFamily="34" charset="-122"/>
                <a:sym typeface="inpin heiti" panose="00000500000000000000" pitchFamily="2" charset="-122"/>
              </a:endParaRPr>
            </a:p>
            <a:p>
              <a:r>
                <a:rPr lang="zh-CN" altLang="en-US" sz="3200" b="1" dirty="0">
                  <a:solidFill>
                    <a:schemeClr val="bg1"/>
                  </a:solidFill>
                  <a:latin typeface="微软雅黑" panose="020B0503020204020204" pitchFamily="34" charset="-122"/>
                  <a:ea typeface="微软雅黑" panose="020B0503020204020204" pitchFamily="34" charset="-122"/>
                  <a:sym typeface="inpin heiti" panose="00000500000000000000" pitchFamily="2" charset="-122"/>
                </a:rPr>
                <a:t>对象</a:t>
              </a:r>
            </a:p>
          </p:txBody>
        </p:sp>
      </p:grpSp>
      <p:grpSp>
        <p:nvGrpSpPr>
          <p:cNvPr id="22" name="组合 21">
            <a:extLst>
              <a:ext uri="{FF2B5EF4-FFF2-40B4-BE49-F238E27FC236}">
                <a16:creationId xmlns:a16="http://schemas.microsoft.com/office/drawing/2014/main" xmlns="" id="{4CCEB6AC-6FD2-4230-9288-3722B1D67831}"/>
              </a:ext>
            </a:extLst>
          </p:cNvPr>
          <p:cNvGrpSpPr/>
          <p:nvPr/>
        </p:nvGrpSpPr>
        <p:grpSpPr>
          <a:xfrm>
            <a:off x="525351" y="2735162"/>
            <a:ext cx="1512366" cy="1355652"/>
            <a:chOff x="539354" y="2551759"/>
            <a:chExt cx="1512366" cy="1355652"/>
          </a:xfrm>
        </p:grpSpPr>
        <p:sp>
          <p:nvSpPr>
            <p:cNvPr id="9" name="矩形 8">
              <a:extLst>
                <a:ext uri="{FF2B5EF4-FFF2-40B4-BE49-F238E27FC236}">
                  <a16:creationId xmlns:a16="http://schemas.microsoft.com/office/drawing/2014/main" xmlns="" id="{6E86873E-70BC-4328-95DB-ED7F907F5EF5}"/>
                </a:ext>
              </a:extLst>
            </p:cNvPr>
            <p:cNvSpPr/>
            <p:nvPr/>
          </p:nvSpPr>
          <p:spPr>
            <a:xfrm>
              <a:off x="539354" y="2551759"/>
              <a:ext cx="1493463" cy="1355652"/>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4" name="矩形 13">
              <a:extLst>
                <a:ext uri="{FF2B5EF4-FFF2-40B4-BE49-F238E27FC236}">
                  <a16:creationId xmlns:a16="http://schemas.microsoft.com/office/drawing/2014/main" xmlns="" id="{280E9AEB-9E97-46F4-877C-6E44BFBF164C}"/>
                </a:ext>
              </a:extLst>
            </p:cNvPr>
            <p:cNvSpPr/>
            <p:nvPr/>
          </p:nvSpPr>
          <p:spPr>
            <a:xfrm>
              <a:off x="702089" y="2902066"/>
              <a:ext cx="1349631" cy="821812"/>
            </a:xfrm>
            <a:prstGeom prst="rect">
              <a:avLst/>
            </a:prstGeom>
          </p:spPr>
          <p:txBody>
            <a:bodyPr wrap="square" lIns="0" tIns="0" rIns="0" bIns="0">
              <a:normAutofit/>
            </a:bodyPr>
            <a:lstStyle/>
            <a:p>
              <a:pPr>
                <a:lnSpc>
                  <a:spcPct val="150000"/>
                </a:lnSpc>
              </a:pPr>
              <a:r>
                <a:rPr lang="zh-CN" altLang="en-US" sz="900" dirty="0">
                  <a:latin typeface="微软雅黑" panose="020B0503020204020204" pitchFamily="34" charset="-122"/>
                  <a:ea typeface="微软雅黑" panose="020B0503020204020204" pitchFamily="34" charset="-122"/>
                  <a:sym typeface="inpin heiti" panose="00000500000000000000" pitchFamily="2" charset="-122"/>
                </a:rPr>
                <a:t>通过认识，在深入了解，甚至经过考验的基础上相互信 任，以诚相待。</a:t>
              </a:r>
            </a:p>
          </p:txBody>
        </p:sp>
      </p:grpSp>
      <p:grpSp>
        <p:nvGrpSpPr>
          <p:cNvPr id="24" name="组合 23">
            <a:extLst>
              <a:ext uri="{FF2B5EF4-FFF2-40B4-BE49-F238E27FC236}">
                <a16:creationId xmlns:a16="http://schemas.microsoft.com/office/drawing/2014/main" xmlns="" id="{CF1A32C8-E39F-4E36-92E1-9BE26ACD72FF}"/>
              </a:ext>
            </a:extLst>
          </p:cNvPr>
          <p:cNvGrpSpPr/>
          <p:nvPr/>
        </p:nvGrpSpPr>
        <p:grpSpPr>
          <a:xfrm>
            <a:off x="2056971" y="1347614"/>
            <a:ext cx="1493463" cy="1355652"/>
            <a:chOff x="2070974" y="1164211"/>
            <a:chExt cx="1493463" cy="1355652"/>
          </a:xfrm>
        </p:grpSpPr>
        <p:sp>
          <p:nvSpPr>
            <p:cNvPr id="16" name="矩形 15">
              <a:extLst>
                <a:ext uri="{FF2B5EF4-FFF2-40B4-BE49-F238E27FC236}">
                  <a16:creationId xmlns:a16="http://schemas.microsoft.com/office/drawing/2014/main" xmlns="" id="{324ED2DB-DF7C-4827-B361-D72244CA2998}"/>
                </a:ext>
              </a:extLst>
            </p:cNvPr>
            <p:cNvSpPr/>
            <p:nvPr/>
          </p:nvSpPr>
          <p:spPr>
            <a:xfrm>
              <a:off x="2070974" y="1164211"/>
              <a:ext cx="1493463" cy="1355652"/>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8" name="矩形 17">
              <a:extLst>
                <a:ext uri="{FF2B5EF4-FFF2-40B4-BE49-F238E27FC236}">
                  <a16:creationId xmlns:a16="http://schemas.microsoft.com/office/drawing/2014/main" xmlns="" id="{7AD12FE2-9365-48E2-B5CB-6B05F32F6DFB}"/>
                </a:ext>
              </a:extLst>
            </p:cNvPr>
            <p:cNvSpPr/>
            <p:nvPr/>
          </p:nvSpPr>
          <p:spPr>
            <a:xfrm>
              <a:off x="2142682" y="1203598"/>
              <a:ext cx="1349631" cy="1276153"/>
            </a:xfrm>
            <a:prstGeom prst="rect">
              <a:avLst/>
            </a:prstGeom>
          </p:spPr>
          <p:txBody>
            <a:bodyPr wrap="square" lIns="0" tIns="0" rIns="0" bIns="0">
              <a:normAutofit lnSpcReduction="10000"/>
            </a:bodyPr>
            <a:lstStyle/>
            <a:p>
              <a:pPr>
                <a:lnSpc>
                  <a:spcPct val="150000"/>
                </a:lnSpc>
              </a:pPr>
              <a:r>
                <a:rPr lang="zh-CN" altLang="en-US" sz="800" dirty="0">
                  <a:latin typeface="微软雅黑" panose="020B0503020204020204" pitchFamily="34" charset="-122"/>
                  <a:ea typeface="微软雅黑" panose="020B0503020204020204" pitchFamily="34" charset="-122"/>
                  <a:sym typeface="inpin heiti" panose="00000500000000000000" pitchFamily="2" charset="-122"/>
                </a:rPr>
                <a:t>在选择朋友上，大学生一般要求志同道合、互相帮助、互相尊重、真诚相待、富有同情心、 有才智等；至于老师，大学生们喜欢具有民主博爱、才智、责任心、自我修养高、可信赖和亲切 等特质的。</a:t>
              </a:r>
            </a:p>
          </p:txBody>
        </p:sp>
      </p:grpSp>
      <p:grpSp>
        <p:nvGrpSpPr>
          <p:cNvPr id="21" name="组合 20">
            <a:extLst>
              <a:ext uri="{FF2B5EF4-FFF2-40B4-BE49-F238E27FC236}">
                <a16:creationId xmlns:a16="http://schemas.microsoft.com/office/drawing/2014/main" xmlns="" id="{9F902250-D3BD-4BEC-9A64-1CF55CF97B07}"/>
              </a:ext>
            </a:extLst>
          </p:cNvPr>
          <p:cNvGrpSpPr/>
          <p:nvPr/>
        </p:nvGrpSpPr>
        <p:grpSpPr>
          <a:xfrm>
            <a:off x="2056971" y="2735162"/>
            <a:ext cx="1564922" cy="1355652"/>
            <a:chOff x="2070974" y="2551759"/>
            <a:chExt cx="1564922" cy="1355652"/>
          </a:xfrm>
        </p:grpSpPr>
        <p:sp>
          <p:nvSpPr>
            <p:cNvPr id="15" name="矩形 14">
              <a:extLst>
                <a:ext uri="{FF2B5EF4-FFF2-40B4-BE49-F238E27FC236}">
                  <a16:creationId xmlns:a16="http://schemas.microsoft.com/office/drawing/2014/main" xmlns="" id="{4761052F-FD30-4167-A30C-DC922E949EF7}"/>
                </a:ext>
              </a:extLst>
            </p:cNvPr>
            <p:cNvSpPr/>
            <p:nvPr/>
          </p:nvSpPr>
          <p:spPr>
            <a:xfrm>
              <a:off x="2070974" y="2551759"/>
              <a:ext cx="1493463" cy="135565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9" name="矩形 18">
              <a:extLst>
                <a:ext uri="{FF2B5EF4-FFF2-40B4-BE49-F238E27FC236}">
                  <a16:creationId xmlns:a16="http://schemas.microsoft.com/office/drawing/2014/main" xmlns="" id="{916A956E-5BCD-4BA5-B50B-D4A91F0921B3}"/>
                </a:ext>
              </a:extLst>
            </p:cNvPr>
            <p:cNvSpPr/>
            <p:nvPr/>
          </p:nvSpPr>
          <p:spPr>
            <a:xfrm>
              <a:off x="2309973" y="2722800"/>
              <a:ext cx="1325923" cy="1073086"/>
            </a:xfrm>
            <a:prstGeom prst="rect">
              <a:avLst/>
            </a:prstGeom>
          </p:spPr>
          <p:txBody>
            <a:bodyPr wrap="none" lIns="0" tIns="0" rIns="0" bIns="0">
              <a:normAutofit/>
            </a:bodyPr>
            <a:lstStyle/>
            <a:p>
              <a:r>
                <a:rPr lang="zh-CN" altLang="en-US" sz="4000" b="1" dirty="0">
                  <a:solidFill>
                    <a:schemeClr val="bg1"/>
                  </a:solidFill>
                  <a:latin typeface="微软雅黑" panose="020B0503020204020204" pitchFamily="34" charset="-122"/>
                  <a:ea typeface="微软雅黑" panose="020B0503020204020204" pitchFamily="34" charset="-122"/>
                  <a:sym typeface="inpin heiti" panose="00000500000000000000" pitchFamily="2" charset="-122"/>
                </a:rPr>
                <a:t>最佳</a:t>
              </a:r>
              <a:endParaRPr lang="en-US" altLang="zh-CN" sz="4000" b="1" dirty="0">
                <a:solidFill>
                  <a:schemeClr val="bg1"/>
                </a:solidFill>
                <a:latin typeface="微软雅黑" panose="020B0503020204020204" pitchFamily="34" charset="-122"/>
                <a:ea typeface="微软雅黑" panose="020B0503020204020204" pitchFamily="34" charset="-122"/>
                <a:sym typeface="inpin heiti" panose="00000500000000000000" pitchFamily="2" charset="-122"/>
              </a:endParaRPr>
            </a:p>
            <a:p>
              <a:r>
                <a:rPr lang="zh-CN" altLang="en-US" sz="2000" b="1" dirty="0">
                  <a:solidFill>
                    <a:schemeClr val="bg1"/>
                  </a:solidFill>
                  <a:latin typeface="微软雅黑" panose="020B0503020204020204" pitchFamily="34" charset="-122"/>
                  <a:ea typeface="微软雅黑" panose="020B0503020204020204" pitchFamily="34" charset="-122"/>
                  <a:sym typeface="inpin heiti" panose="00000500000000000000" pitchFamily="2" charset="-122"/>
                </a:rPr>
                <a:t>交友方式</a:t>
              </a:r>
            </a:p>
          </p:txBody>
        </p:sp>
      </p:grpSp>
      <p:sp>
        <p:nvSpPr>
          <p:cNvPr id="28" name="Title 1">
            <a:extLst>
              <a:ext uri="{FF2B5EF4-FFF2-40B4-BE49-F238E27FC236}">
                <a16:creationId xmlns:a16="http://schemas.microsoft.com/office/drawing/2014/main" xmlns="" id="{CED9270B-1458-4F0D-B85B-CD573F5092EF}"/>
              </a:ext>
            </a:extLst>
          </p:cNvPr>
          <p:cNvSpPr txBox="1">
            <a:spLocks/>
          </p:cNvSpPr>
          <p:nvPr/>
        </p:nvSpPr>
        <p:spPr>
          <a:xfrm>
            <a:off x="539551" y="331293"/>
            <a:ext cx="3829461"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大学生人际关系的一般问题</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9" name="矩形 28">
            <a:extLst>
              <a:ext uri="{FF2B5EF4-FFF2-40B4-BE49-F238E27FC236}">
                <a16:creationId xmlns:a16="http://schemas.microsoft.com/office/drawing/2014/main" xmlns="" id="{78973C16-18A6-4153-87C6-EE8EDAE96EB2}"/>
              </a:ext>
            </a:extLst>
          </p:cNvPr>
          <p:cNvSpPr/>
          <p:nvPr/>
        </p:nvSpPr>
        <p:spPr>
          <a:xfrm>
            <a:off x="1262080"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三、当代大学生人际关系的基本特点</a:t>
            </a:r>
          </a:p>
        </p:txBody>
      </p:sp>
      <p:cxnSp>
        <p:nvCxnSpPr>
          <p:cNvPr id="20" name="直接连接符 19">
            <a:extLst>
              <a:ext uri="{FF2B5EF4-FFF2-40B4-BE49-F238E27FC236}">
                <a16:creationId xmlns:a16="http://schemas.microsoft.com/office/drawing/2014/main" xmlns="" id="{93D61551-60BF-4E90-8506-1A33309B8ED1}"/>
              </a:ext>
            </a:extLst>
          </p:cNvPr>
          <p:cNvCxnSpPr>
            <a:cxnSpLocks/>
          </p:cNvCxnSpPr>
          <p:nvPr/>
        </p:nvCxnSpPr>
        <p:spPr>
          <a:xfrm flipH="1">
            <a:off x="611560" y="1131590"/>
            <a:ext cx="280831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5" name="等腰三角形 24">
            <a:extLst>
              <a:ext uri="{FF2B5EF4-FFF2-40B4-BE49-F238E27FC236}">
                <a16:creationId xmlns:a16="http://schemas.microsoft.com/office/drawing/2014/main" xmlns="" id="{05BA8DAD-380B-47F6-A35C-4D7E4B0649E4}"/>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26" name="直接连接符 25">
            <a:extLst>
              <a:ext uri="{FF2B5EF4-FFF2-40B4-BE49-F238E27FC236}">
                <a16:creationId xmlns:a16="http://schemas.microsoft.com/office/drawing/2014/main" xmlns="" id="{F854B9B9-D81C-4F8F-B8D4-E3D3376C0F5C}"/>
              </a:ext>
            </a:extLst>
          </p:cNvPr>
          <p:cNvCxnSpPr>
            <a:cxnSpLocks/>
          </p:cNvCxnSpPr>
          <p:nvPr/>
        </p:nvCxnSpPr>
        <p:spPr>
          <a:xfrm>
            <a:off x="4211960" y="521032"/>
            <a:ext cx="4932040"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30" name="等腰三角形 29">
            <a:extLst>
              <a:ext uri="{FF2B5EF4-FFF2-40B4-BE49-F238E27FC236}">
                <a16:creationId xmlns:a16="http://schemas.microsoft.com/office/drawing/2014/main" xmlns="" id="{8D1375D4-8D06-4E8B-A87D-CEB57B7DA584}"/>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400000957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9" fill="hold" nodeType="clickEffect">
                                  <p:stCondLst>
                                    <p:cond delay="0"/>
                                  </p:stCondLst>
                                  <p:childTnLst>
                                    <p:set>
                                      <p:cBhvr>
                                        <p:cTn id="12" dur="1" fill="hold">
                                          <p:stCondLst>
                                            <p:cond delay="0"/>
                                          </p:stCondLst>
                                        </p:cTn>
                                        <p:tgtEl>
                                          <p:spTgt spid="23"/>
                                        </p:tgtEl>
                                        <p:attrNameLst>
                                          <p:attrName>style.visibility</p:attrName>
                                        </p:attrNameLst>
                                      </p:cBhvr>
                                      <p:to>
                                        <p:strVal val="visible"/>
                                      </p:to>
                                    </p:set>
                                    <p:anim calcmode="lin" valueType="num">
                                      <p:cBhvr additive="base">
                                        <p:cTn id="13" dur="500" fill="hold"/>
                                        <p:tgtEl>
                                          <p:spTgt spid="23"/>
                                        </p:tgtEl>
                                        <p:attrNameLst>
                                          <p:attrName>ppt_x</p:attrName>
                                        </p:attrNameLst>
                                      </p:cBhvr>
                                      <p:tavLst>
                                        <p:tav tm="0">
                                          <p:val>
                                            <p:strVal val="0-#ppt_w/2"/>
                                          </p:val>
                                        </p:tav>
                                        <p:tav tm="100000">
                                          <p:val>
                                            <p:strVal val="#ppt_x"/>
                                          </p:val>
                                        </p:tav>
                                      </p:tavLst>
                                    </p:anim>
                                    <p:anim calcmode="lin" valueType="num">
                                      <p:cBhvr additive="base">
                                        <p:cTn id="14" dur="500" fill="hold"/>
                                        <p:tgtEl>
                                          <p:spTgt spid="23"/>
                                        </p:tgtEl>
                                        <p:attrNameLst>
                                          <p:attrName>ppt_y</p:attrName>
                                        </p:attrNameLst>
                                      </p:cBhvr>
                                      <p:tavLst>
                                        <p:tav tm="0">
                                          <p:val>
                                            <p:strVal val="0-#ppt_h/2"/>
                                          </p:val>
                                        </p:tav>
                                        <p:tav tm="100000">
                                          <p:val>
                                            <p:strVal val="#ppt_y"/>
                                          </p:val>
                                        </p:tav>
                                      </p:tavLst>
                                    </p:anim>
                                  </p:childTnLst>
                                </p:cTn>
                              </p:par>
                              <p:par>
                                <p:cTn id="15" presetID="2" presetClass="entr" presetSubtype="9" fill="hold" nodeType="with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additive="base">
                                        <p:cTn id="17" dur="500" fill="hold"/>
                                        <p:tgtEl>
                                          <p:spTgt spid="21"/>
                                        </p:tgtEl>
                                        <p:attrNameLst>
                                          <p:attrName>ppt_x</p:attrName>
                                        </p:attrNameLst>
                                      </p:cBhvr>
                                      <p:tavLst>
                                        <p:tav tm="0">
                                          <p:val>
                                            <p:strVal val="0-#ppt_w/2"/>
                                          </p:val>
                                        </p:tav>
                                        <p:tav tm="100000">
                                          <p:val>
                                            <p:strVal val="#ppt_x"/>
                                          </p:val>
                                        </p:tav>
                                      </p:tavLst>
                                    </p:anim>
                                    <p:anim calcmode="lin" valueType="num">
                                      <p:cBhvr additive="base">
                                        <p:cTn id="18" dur="500" fill="hold"/>
                                        <p:tgtEl>
                                          <p:spTgt spid="21"/>
                                        </p:tgtEl>
                                        <p:attrNameLst>
                                          <p:attrName>ppt_y</p:attrName>
                                        </p:attrNameLst>
                                      </p:cBhvr>
                                      <p:tavLst>
                                        <p:tav tm="0">
                                          <p:val>
                                            <p:strVal val="0-#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6" fill="hold" nodeType="clickEffect">
                                  <p:stCondLst>
                                    <p:cond delay="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500" fill="hold"/>
                                        <p:tgtEl>
                                          <p:spTgt spid="24"/>
                                        </p:tgtEl>
                                        <p:attrNameLst>
                                          <p:attrName>ppt_x</p:attrName>
                                        </p:attrNameLst>
                                      </p:cBhvr>
                                      <p:tavLst>
                                        <p:tav tm="0">
                                          <p:val>
                                            <p:strVal val="1+#ppt_w/2"/>
                                          </p:val>
                                        </p:tav>
                                        <p:tav tm="100000">
                                          <p:val>
                                            <p:strVal val="#ppt_x"/>
                                          </p:val>
                                        </p:tav>
                                      </p:tavLst>
                                    </p:anim>
                                    <p:anim calcmode="lin" valueType="num">
                                      <p:cBhvr additive="base">
                                        <p:cTn id="24" dur="500" fill="hold"/>
                                        <p:tgtEl>
                                          <p:spTgt spid="24"/>
                                        </p:tgtEl>
                                        <p:attrNameLst>
                                          <p:attrName>ppt_y</p:attrName>
                                        </p:attrNameLst>
                                      </p:cBhvr>
                                      <p:tavLst>
                                        <p:tav tm="0">
                                          <p:val>
                                            <p:strVal val="1+#ppt_h/2"/>
                                          </p:val>
                                        </p:tav>
                                        <p:tav tm="100000">
                                          <p:val>
                                            <p:strVal val="#ppt_y"/>
                                          </p:val>
                                        </p:tav>
                                      </p:tavLst>
                                    </p:anim>
                                  </p:childTnLst>
                                </p:cTn>
                              </p:par>
                              <p:par>
                                <p:cTn id="25" presetID="2" presetClass="entr" presetSubtype="6" fill="hold" nodeType="with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additive="base">
                                        <p:cTn id="27" dur="500" fill="hold"/>
                                        <p:tgtEl>
                                          <p:spTgt spid="22"/>
                                        </p:tgtEl>
                                        <p:attrNameLst>
                                          <p:attrName>ppt_x</p:attrName>
                                        </p:attrNameLst>
                                      </p:cBhvr>
                                      <p:tavLst>
                                        <p:tav tm="0">
                                          <p:val>
                                            <p:strVal val="1+#ppt_w/2"/>
                                          </p:val>
                                        </p:tav>
                                        <p:tav tm="100000">
                                          <p:val>
                                            <p:strVal val="#ppt_x"/>
                                          </p:val>
                                        </p:tav>
                                      </p:tavLst>
                                    </p:anim>
                                    <p:anim calcmode="lin" valueType="num">
                                      <p:cBhvr additive="base">
                                        <p:cTn id="28"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xmlns="" id="{A7DB03F5-2BAC-4A92-8125-444D1F820AC2}"/>
              </a:ext>
            </a:extLst>
          </p:cNvPr>
          <p:cNvSpPr txBox="1">
            <a:spLocks/>
          </p:cNvSpPr>
          <p:nvPr/>
        </p:nvSpPr>
        <p:spPr>
          <a:xfrm>
            <a:off x="539551" y="331293"/>
            <a:ext cx="4604165"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大学生的人际关系与心理健康的关系</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 name="矩形 4">
            <a:extLst>
              <a:ext uri="{FF2B5EF4-FFF2-40B4-BE49-F238E27FC236}">
                <a16:creationId xmlns:a16="http://schemas.microsoft.com/office/drawing/2014/main" xmlns="" id="{A7BE2CA3-EFDA-4AA6-B193-942975C7F1A7}"/>
              </a:ext>
            </a:extLst>
          </p:cNvPr>
          <p:cNvSpPr/>
          <p:nvPr/>
        </p:nvSpPr>
        <p:spPr>
          <a:xfrm>
            <a:off x="827584"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一、人际认知与心理健康</a:t>
            </a:r>
          </a:p>
        </p:txBody>
      </p:sp>
      <p:sp>
        <p:nvSpPr>
          <p:cNvPr id="26" name="文本框 25">
            <a:extLst>
              <a:ext uri="{FF2B5EF4-FFF2-40B4-BE49-F238E27FC236}">
                <a16:creationId xmlns:a16="http://schemas.microsoft.com/office/drawing/2014/main" xmlns="" id="{571D4FEA-5533-4FD2-99E7-3065F9CEA7F7}"/>
              </a:ext>
            </a:extLst>
          </p:cNvPr>
          <p:cNvSpPr txBox="1"/>
          <p:nvPr/>
        </p:nvSpPr>
        <p:spPr>
          <a:xfrm>
            <a:off x="2119379" y="3723878"/>
            <a:ext cx="3024337" cy="461665"/>
          </a:xfrm>
          <a:prstGeom prst="rect">
            <a:avLst/>
          </a:prstGeom>
          <a:noFill/>
        </p:spPr>
        <p:txBody>
          <a:bodyPr wrap="square">
            <a:spAutoFit/>
          </a:bodyPr>
          <a:lstStyle/>
          <a:p>
            <a:r>
              <a:rPr lang="zh-CN" altLang="en-US" sz="1200" dirty="0"/>
              <a:t>在人际认知方面，大学生常见的影响心理健康的问题主要有以下几个方面的表现：</a:t>
            </a:r>
          </a:p>
        </p:txBody>
      </p:sp>
      <p:pic>
        <p:nvPicPr>
          <p:cNvPr id="7" name="图片 6">
            <a:extLst>
              <a:ext uri="{FF2B5EF4-FFF2-40B4-BE49-F238E27FC236}">
                <a16:creationId xmlns:a16="http://schemas.microsoft.com/office/drawing/2014/main" xmlns="" id="{2FEAD6B6-C8B1-4F21-9EC6-8F57F922584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1580" y="1347614"/>
            <a:ext cx="4248472" cy="3180952"/>
          </a:xfrm>
          <a:prstGeom prst="rect">
            <a:avLst/>
          </a:prstGeom>
        </p:spPr>
      </p:pic>
      <p:sp>
        <p:nvSpPr>
          <p:cNvPr id="8" name="矩形 7">
            <a:extLst>
              <a:ext uri="{FF2B5EF4-FFF2-40B4-BE49-F238E27FC236}">
                <a16:creationId xmlns:a16="http://schemas.microsoft.com/office/drawing/2014/main" xmlns="" id="{45A7FD83-7B55-428C-9AFC-8630576E79EF}"/>
              </a:ext>
            </a:extLst>
          </p:cNvPr>
          <p:cNvSpPr/>
          <p:nvPr/>
        </p:nvSpPr>
        <p:spPr>
          <a:xfrm>
            <a:off x="1583160" y="3046451"/>
            <a:ext cx="7560840" cy="742973"/>
          </a:xfrm>
          <a:prstGeom prst="rect">
            <a:avLst/>
          </a:prstGeom>
          <a:solidFill>
            <a:schemeClr val="accent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文本框 24">
            <a:extLst>
              <a:ext uri="{FF2B5EF4-FFF2-40B4-BE49-F238E27FC236}">
                <a16:creationId xmlns:a16="http://schemas.microsoft.com/office/drawing/2014/main" xmlns="" id="{62B158F6-A448-4951-939A-002EEDF46D0A}"/>
              </a:ext>
            </a:extLst>
          </p:cNvPr>
          <p:cNvSpPr txBox="1"/>
          <p:nvPr/>
        </p:nvSpPr>
        <p:spPr>
          <a:xfrm>
            <a:off x="1795380" y="3112244"/>
            <a:ext cx="6809068" cy="583493"/>
          </a:xfrm>
          <a:prstGeom prst="rect">
            <a:avLst/>
          </a:prstGeom>
          <a:noFill/>
        </p:spPr>
        <p:txBody>
          <a:bodyPr wrap="square">
            <a:spAutoFit/>
          </a:bodyPr>
          <a:lstStyle/>
          <a:p>
            <a:pPr>
              <a:lnSpc>
                <a:spcPts val="2000"/>
              </a:lnSpc>
            </a:pPr>
            <a:r>
              <a:rPr lang="zh-CN" altLang="en-US" sz="1400" dirty="0">
                <a:solidFill>
                  <a:schemeClr val="bg1"/>
                </a:solidFill>
              </a:rPr>
              <a:t>人际认知反映的是个人对自己及自己的人际关系状况的了解程度，它是人际知觉的结果，是人际关系得以形成的理性条件。</a:t>
            </a:r>
          </a:p>
        </p:txBody>
      </p:sp>
      <p:cxnSp>
        <p:nvCxnSpPr>
          <p:cNvPr id="9" name="直接连接符 8">
            <a:extLst>
              <a:ext uri="{FF2B5EF4-FFF2-40B4-BE49-F238E27FC236}">
                <a16:creationId xmlns:a16="http://schemas.microsoft.com/office/drawing/2014/main" xmlns="" id="{1D410EEC-0771-469C-B80C-28CD8F87D23A}"/>
              </a:ext>
            </a:extLst>
          </p:cNvPr>
          <p:cNvCxnSpPr>
            <a:cxnSpLocks/>
          </p:cNvCxnSpPr>
          <p:nvPr/>
        </p:nvCxnSpPr>
        <p:spPr>
          <a:xfrm flipH="1">
            <a:off x="611560" y="1131590"/>
            <a:ext cx="1944216"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0" name="等腰三角形 9">
            <a:extLst>
              <a:ext uri="{FF2B5EF4-FFF2-40B4-BE49-F238E27FC236}">
                <a16:creationId xmlns:a16="http://schemas.microsoft.com/office/drawing/2014/main" xmlns="" id="{E9B17628-0920-4D65-9B19-9B998643540D}"/>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11" name="直接连接符 10">
            <a:extLst>
              <a:ext uri="{FF2B5EF4-FFF2-40B4-BE49-F238E27FC236}">
                <a16:creationId xmlns:a16="http://schemas.microsoft.com/office/drawing/2014/main" xmlns="" id="{08FCD6FA-7C70-41EE-976E-F9F65FED6FA6}"/>
              </a:ext>
            </a:extLst>
          </p:cNvPr>
          <p:cNvCxnSpPr>
            <a:cxnSpLocks/>
          </p:cNvCxnSpPr>
          <p:nvPr/>
        </p:nvCxnSpPr>
        <p:spPr>
          <a:xfrm>
            <a:off x="5040052" y="521032"/>
            <a:ext cx="4103948"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12" name="等腰三角形 11">
            <a:extLst>
              <a:ext uri="{FF2B5EF4-FFF2-40B4-BE49-F238E27FC236}">
                <a16:creationId xmlns:a16="http://schemas.microsoft.com/office/drawing/2014/main" xmlns="" id="{32DF5A06-C524-4C74-9208-67776F115D32}"/>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232706089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xmlns="" id="{A7DB03F5-2BAC-4A92-8125-444D1F820AC2}"/>
              </a:ext>
            </a:extLst>
          </p:cNvPr>
          <p:cNvSpPr txBox="1">
            <a:spLocks/>
          </p:cNvSpPr>
          <p:nvPr/>
        </p:nvSpPr>
        <p:spPr>
          <a:xfrm>
            <a:off x="539551" y="331293"/>
            <a:ext cx="4604165"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大学生的人际关系与心理健康的关系</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 name="矩形 4">
            <a:extLst>
              <a:ext uri="{FF2B5EF4-FFF2-40B4-BE49-F238E27FC236}">
                <a16:creationId xmlns:a16="http://schemas.microsoft.com/office/drawing/2014/main" xmlns="" id="{A7BE2CA3-EFDA-4AA6-B193-942975C7F1A7}"/>
              </a:ext>
            </a:extLst>
          </p:cNvPr>
          <p:cNvSpPr/>
          <p:nvPr/>
        </p:nvSpPr>
        <p:spPr>
          <a:xfrm>
            <a:off x="827584"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一、人际认知与心理健康</a:t>
            </a:r>
          </a:p>
        </p:txBody>
      </p:sp>
      <p:sp>
        <p:nvSpPr>
          <p:cNvPr id="10" name="文本框 9">
            <a:extLst>
              <a:ext uri="{FF2B5EF4-FFF2-40B4-BE49-F238E27FC236}">
                <a16:creationId xmlns:a16="http://schemas.microsoft.com/office/drawing/2014/main" xmlns="" id="{FE02CED9-DB54-4F12-A9B0-23A990F97931}"/>
              </a:ext>
            </a:extLst>
          </p:cNvPr>
          <p:cNvSpPr txBox="1"/>
          <p:nvPr/>
        </p:nvSpPr>
        <p:spPr>
          <a:xfrm>
            <a:off x="484712" y="1179941"/>
            <a:ext cx="7584162" cy="307777"/>
          </a:xfrm>
          <a:prstGeom prst="rect">
            <a:avLst/>
          </a:prstGeom>
          <a:noFill/>
        </p:spPr>
        <p:txBody>
          <a:bodyPr wrap="square">
            <a:spAutoFit/>
          </a:bodyPr>
          <a:lstStyle/>
          <a:p>
            <a:r>
              <a:rPr lang="zh-CN" altLang="en-US" sz="1400" dirty="0">
                <a:solidFill>
                  <a:schemeClr val="bg1">
                    <a:lumMod val="50000"/>
                  </a:schemeClr>
                </a:solidFill>
              </a:rPr>
              <a:t>在人际认知方面，大学生常见的影响心理健康的问题主要有以下几个方面的表现：</a:t>
            </a:r>
          </a:p>
        </p:txBody>
      </p:sp>
      <p:sp>
        <p:nvSpPr>
          <p:cNvPr id="11" name="椭圆 10">
            <a:extLst>
              <a:ext uri="{FF2B5EF4-FFF2-40B4-BE49-F238E27FC236}">
                <a16:creationId xmlns:a16="http://schemas.microsoft.com/office/drawing/2014/main" xmlns="" id="{E4BF0527-A3B8-4591-A91B-6B1A45729EDC}"/>
              </a:ext>
            </a:extLst>
          </p:cNvPr>
          <p:cNvSpPr/>
          <p:nvPr/>
        </p:nvSpPr>
        <p:spPr>
          <a:xfrm>
            <a:off x="1134000" y="1923678"/>
            <a:ext cx="535041" cy="535041"/>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2" name="矩形 11">
            <a:extLst>
              <a:ext uri="{FF2B5EF4-FFF2-40B4-BE49-F238E27FC236}">
                <a16:creationId xmlns:a16="http://schemas.microsoft.com/office/drawing/2014/main" xmlns="" id="{CF5E7641-1F7B-42BD-8ADE-92D744097C2F}"/>
              </a:ext>
            </a:extLst>
          </p:cNvPr>
          <p:cNvSpPr/>
          <p:nvPr/>
        </p:nvSpPr>
        <p:spPr>
          <a:xfrm>
            <a:off x="807424" y="2521131"/>
            <a:ext cx="1188192" cy="264750"/>
          </a:xfrm>
          <a:prstGeom prst="rect">
            <a:avLst/>
          </a:prstGeom>
        </p:spPr>
        <p:txBody>
          <a:bodyPr wrap="none" lIns="144000" tIns="0" rIns="144000" bIns="0">
            <a:normAutofit/>
          </a:bodyPr>
          <a:lstStyle/>
          <a:p>
            <a:pPr algn="ctr"/>
            <a:r>
              <a:rPr lang="zh-CN" altLang="en-US" sz="1600" b="1" dirty="0">
                <a:solidFill>
                  <a:schemeClr val="accent1"/>
                </a:solidFill>
                <a:latin typeface="微软雅黑" panose="020B0503020204020204" pitchFamily="34" charset="-122"/>
                <a:ea typeface="微软雅黑" panose="020B0503020204020204" pitchFamily="34" charset="-122"/>
                <a:sym typeface="inpin heiti" panose="00000500000000000000" pitchFamily="2" charset="-122"/>
              </a:rPr>
              <a:t>过于理想化</a:t>
            </a:r>
          </a:p>
        </p:txBody>
      </p:sp>
      <p:sp>
        <p:nvSpPr>
          <p:cNvPr id="13" name="矩形 12">
            <a:extLst>
              <a:ext uri="{FF2B5EF4-FFF2-40B4-BE49-F238E27FC236}">
                <a16:creationId xmlns:a16="http://schemas.microsoft.com/office/drawing/2014/main" xmlns="" id="{ADE6E8DC-1645-4C24-B2C9-CF4255CF145D}"/>
              </a:ext>
            </a:extLst>
          </p:cNvPr>
          <p:cNvSpPr/>
          <p:nvPr/>
        </p:nvSpPr>
        <p:spPr>
          <a:xfrm>
            <a:off x="649960" y="3034783"/>
            <a:ext cx="1602223" cy="1512164"/>
          </a:xfrm>
          <a:prstGeom prst="rect">
            <a:avLst/>
          </a:prstGeom>
        </p:spPr>
        <p:txBody>
          <a:bodyPr wrap="square" lIns="0" tIns="0" rIns="0" bIns="0">
            <a:normAutofit/>
          </a:bodyPr>
          <a:lstStyle/>
          <a:p>
            <a:pPr algn="ctr">
              <a:lnSpc>
                <a:spcPct val="120000"/>
              </a:lnSpc>
            </a:pPr>
            <a:r>
              <a:rPr lang="zh-CN" altLang="en-US" sz="1000" dirty="0">
                <a:solidFill>
                  <a:schemeClr val="bg1">
                    <a:lumMod val="50000"/>
                  </a:schemeClr>
                </a:solidFill>
                <a:latin typeface="微软雅黑" panose="020B0503020204020204" pitchFamily="34" charset="-122"/>
                <a:ea typeface="微软雅黑" panose="020B0503020204020204" pitchFamily="34" charset="-122"/>
                <a:sym typeface="inpin heiti" panose="00000500000000000000" pitchFamily="2" charset="-122"/>
              </a:rPr>
              <a:t>大学生生活经历一般不足，缺乏对事物本质的把握能力，故他们对人际的认知过于理想化，易把理想和可能性当作现实，即对人际交往的期望值较高，用理想化的尺度来衡量现实。</a:t>
            </a:r>
          </a:p>
        </p:txBody>
      </p:sp>
      <p:cxnSp>
        <p:nvCxnSpPr>
          <p:cNvPr id="14" name="直接连接符 13">
            <a:extLst>
              <a:ext uri="{FF2B5EF4-FFF2-40B4-BE49-F238E27FC236}">
                <a16:creationId xmlns:a16="http://schemas.microsoft.com/office/drawing/2014/main" xmlns="" id="{74E53DA4-7C54-4B8D-BA4E-419E89326027}"/>
              </a:ext>
            </a:extLst>
          </p:cNvPr>
          <p:cNvCxnSpPr/>
          <p:nvPr/>
        </p:nvCxnSpPr>
        <p:spPr>
          <a:xfrm>
            <a:off x="857005" y="2890767"/>
            <a:ext cx="1188132" cy="0"/>
          </a:xfrm>
          <a:prstGeom prst="line">
            <a:avLst/>
          </a:prstGeom>
          <a:ln cap="rnd">
            <a:solidFill>
              <a:schemeClr val="bg1">
                <a:lumMod val="50000"/>
              </a:schemeClr>
            </a:solidFill>
            <a:round/>
          </a:ln>
        </p:spPr>
        <p:style>
          <a:lnRef idx="1">
            <a:schemeClr val="accent1"/>
          </a:lnRef>
          <a:fillRef idx="0">
            <a:schemeClr val="accent1"/>
          </a:fillRef>
          <a:effectRef idx="0">
            <a:schemeClr val="accent1"/>
          </a:effectRef>
          <a:fontRef idx="minor">
            <a:schemeClr val="tx1"/>
          </a:fontRef>
        </p:style>
      </p:cxnSp>
      <p:sp>
        <p:nvSpPr>
          <p:cNvPr id="15" name="椭圆 14">
            <a:extLst>
              <a:ext uri="{FF2B5EF4-FFF2-40B4-BE49-F238E27FC236}">
                <a16:creationId xmlns:a16="http://schemas.microsoft.com/office/drawing/2014/main" xmlns="" id="{1769C3B4-112C-4EC4-8596-7DE3A1AB1C49}"/>
              </a:ext>
            </a:extLst>
          </p:cNvPr>
          <p:cNvSpPr/>
          <p:nvPr/>
        </p:nvSpPr>
        <p:spPr>
          <a:xfrm>
            <a:off x="3089535" y="1923678"/>
            <a:ext cx="535041" cy="535041"/>
          </a:xfrm>
          <a:prstGeom prst="ellips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6" name="矩形 15">
            <a:extLst>
              <a:ext uri="{FF2B5EF4-FFF2-40B4-BE49-F238E27FC236}">
                <a16:creationId xmlns:a16="http://schemas.microsoft.com/office/drawing/2014/main" xmlns="" id="{24FB6E30-4772-4AB0-907B-6D00115F0E61}"/>
              </a:ext>
            </a:extLst>
          </p:cNvPr>
          <p:cNvSpPr/>
          <p:nvPr/>
        </p:nvSpPr>
        <p:spPr>
          <a:xfrm>
            <a:off x="2762960" y="2601216"/>
            <a:ext cx="1188192" cy="184666"/>
          </a:xfrm>
          <a:prstGeom prst="rect">
            <a:avLst/>
          </a:prstGeom>
        </p:spPr>
        <p:txBody>
          <a:bodyPr wrap="none" lIns="144000" tIns="0" rIns="144000" bIns="0">
            <a:normAutofit fontScale="92500" lnSpcReduction="20000"/>
          </a:bodyPr>
          <a:lstStyle/>
          <a:p>
            <a:pPr algn="ctr"/>
            <a:r>
              <a:rPr lang="zh-CN" altLang="en-US" sz="1600" b="1" dirty="0">
                <a:solidFill>
                  <a:schemeClr val="accent2"/>
                </a:solidFill>
                <a:latin typeface="微软雅黑" panose="020B0503020204020204" pitchFamily="34" charset="-122"/>
                <a:ea typeface="微软雅黑" panose="020B0503020204020204" pitchFamily="34" charset="-122"/>
                <a:sym typeface="inpin heiti" panose="00000500000000000000" pitchFamily="2" charset="-122"/>
              </a:rPr>
              <a:t>归因偏差</a:t>
            </a:r>
          </a:p>
        </p:txBody>
      </p:sp>
      <p:sp>
        <p:nvSpPr>
          <p:cNvPr id="17" name="矩形 16">
            <a:extLst>
              <a:ext uri="{FF2B5EF4-FFF2-40B4-BE49-F238E27FC236}">
                <a16:creationId xmlns:a16="http://schemas.microsoft.com/office/drawing/2014/main" xmlns="" id="{9948361E-A55F-4E32-99CB-AA14BCF8DACD}"/>
              </a:ext>
            </a:extLst>
          </p:cNvPr>
          <p:cNvSpPr/>
          <p:nvPr/>
        </p:nvSpPr>
        <p:spPr>
          <a:xfrm>
            <a:off x="2627784" y="3013698"/>
            <a:ext cx="1531407" cy="836189"/>
          </a:xfrm>
          <a:prstGeom prst="rect">
            <a:avLst/>
          </a:prstGeom>
        </p:spPr>
        <p:txBody>
          <a:bodyPr wrap="square" lIns="0" tIns="0" rIns="0" bIns="0">
            <a:normAutofit/>
          </a:bodyPr>
          <a:lstStyle/>
          <a:p>
            <a:pPr algn="ctr">
              <a:lnSpc>
                <a:spcPct val="120000"/>
              </a:lnSpc>
            </a:pPr>
            <a:r>
              <a:rPr lang="zh-CN" altLang="en-US" sz="1000" dirty="0">
                <a:solidFill>
                  <a:schemeClr val="bg1">
                    <a:lumMod val="50000"/>
                  </a:schemeClr>
                </a:solidFill>
                <a:latin typeface="微软雅黑" panose="020B0503020204020204" pitchFamily="34" charset="-122"/>
                <a:ea typeface="微软雅黑" panose="020B0503020204020204" pitchFamily="34" charset="-122"/>
                <a:sym typeface="inpin heiti" panose="00000500000000000000" pitchFamily="2" charset="-122"/>
              </a:rPr>
              <a:t>大学生在认识自己的人际关系，处理自己人际关系中相关的一些事情时，容易呈现出一定的归因偏差甚至错误。</a:t>
            </a:r>
          </a:p>
        </p:txBody>
      </p:sp>
      <p:cxnSp>
        <p:nvCxnSpPr>
          <p:cNvPr id="18" name="直接连接符 17">
            <a:extLst>
              <a:ext uri="{FF2B5EF4-FFF2-40B4-BE49-F238E27FC236}">
                <a16:creationId xmlns:a16="http://schemas.microsoft.com/office/drawing/2014/main" xmlns="" id="{39DD5D6E-0CFD-4C13-B7D0-73D6CDCF31CC}"/>
              </a:ext>
            </a:extLst>
          </p:cNvPr>
          <p:cNvCxnSpPr/>
          <p:nvPr/>
        </p:nvCxnSpPr>
        <p:spPr>
          <a:xfrm>
            <a:off x="2762990" y="2895786"/>
            <a:ext cx="1188132" cy="0"/>
          </a:xfrm>
          <a:prstGeom prst="line">
            <a:avLst/>
          </a:prstGeom>
          <a:ln cap="rnd">
            <a:solidFill>
              <a:schemeClr val="bg1">
                <a:lumMod val="50000"/>
              </a:schemeClr>
            </a:solidFill>
            <a:round/>
          </a:ln>
        </p:spPr>
        <p:style>
          <a:lnRef idx="1">
            <a:schemeClr val="accent1"/>
          </a:lnRef>
          <a:fillRef idx="0">
            <a:schemeClr val="accent1"/>
          </a:fillRef>
          <a:effectRef idx="0">
            <a:schemeClr val="accent1"/>
          </a:effectRef>
          <a:fontRef idx="minor">
            <a:schemeClr val="tx1"/>
          </a:fontRef>
        </p:style>
      </p:cxnSp>
      <p:sp>
        <p:nvSpPr>
          <p:cNvPr id="19" name="矩形 18">
            <a:extLst>
              <a:ext uri="{FF2B5EF4-FFF2-40B4-BE49-F238E27FC236}">
                <a16:creationId xmlns:a16="http://schemas.microsoft.com/office/drawing/2014/main" xmlns="" id="{22F9CEC6-92C8-4FC5-9E7B-30F17F8E4BE4}"/>
              </a:ext>
            </a:extLst>
          </p:cNvPr>
          <p:cNvSpPr/>
          <p:nvPr/>
        </p:nvSpPr>
        <p:spPr>
          <a:xfrm>
            <a:off x="4803106" y="2601216"/>
            <a:ext cx="1188192" cy="184666"/>
          </a:xfrm>
          <a:prstGeom prst="rect">
            <a:avLst/>
          </a:prstGeom>
        </p:spPr>
        <p:txBody>
          <a:bodyPr wrap="none" lIns="144000" tIns="0" rIns="144000" bIns="0">
            <a:normAutofit fontScale="92500" lnSpcReduction="20000"/>
          </a:bodyPr>
          <a:lstStyle/>
          <a:p>
            <a:pPr algn="ctr"/>
            <a:r>
              <a:rPr lang="zh-CN" altLang="en-US" sz="1600" b="1" dirty="0">
                <a:solidFill>
                  <a:schemeClr val="accent3"/>
                </a:solidFill>
                <a:latin typeface="微软雅黑" panose="020B0503020204020204" pitchFamily="34" charset="-122"/>
                <a:ea typeface="微软雅黑" panose="020B0503020204020204" pitchFamily="34" charset="-122"/>
                <a:sym typeface="inpin heiti" panose="00000500000000000000" pitchFamily="2" charset="-122"/>
              </a:rPr>
              <a:t>自我中心</a:t>
            </a:r>
          </a:p>
        </p:txBody>
      </p:sp>
      <p:sp>
        <p:nvSpPr>
          <p:cNvPr id="20" name="矩形 19">
            <a:extLst>
              <a:ext uri="{FF2B5EF4-FFF2-40B4-BE49-F238E27FC236}">
                <a16:creationId xmlns:a16="http://schemas.microsoft.com/office/drawing/2014/main" xmlns="" id="{186038D6-39B4-4017-9F4E-BA0677CE7CD4}"/>
              </a:ext>
            </a:extLst>
          </p:cNvPr>
          <p:cNvSpPr/>
          <p:nvPr/>
        </p:nvSpPr>
        <p:spPr>
          <a:xfrm>
            <a:off x="4427984" y="3034053"/>
            <a:ext cx="1912882" cy="1296865"/>
          </a:xfrm>
          <a:prstGeom prst="rect">
            <a:avLst/>
          </a:prstGeom>
        </p:spPr>
        <p:txBody>
          <a:bodyPr wrap="square" lIns="0" tIns="0" rIns="0" bIns="0">
            <a:normAutofit/>
          </a:bodyPr>
          <a:lstStyle/>
          <a:p>
            <a:pPr algn="ctr">
              <a:lnSpc>
                <a:spcPct val="120000"/>
              </a:lnSpc>
            </a:pPr>
            <a:r>
              <a:rPr lang="zh-CN" altLang="en-US" sz="1000" dirty="0">
                <a:solidFill>
                  <a:schemeClr val="bg1">
                    <a:lumMod val="50000"/>
                  </a:schemeClr>
                </a:solidFill>
                <a:latin typeface="微软雅黑" panose="020B0503020204020204" pitchFamily="34" charset="-122"/>
                <a:ea typeface="微软雅黑" panose="020B0503020204020204" pitchFamily="34" charset="-122"/>
                <a:sym typeface="inpin heiti" panose="00000500000000000000" pitchFamily="2" charset="-122"/>
              </a:rPr>
              <a:t>现在的大学生在中小学时期往往是表现出色的好学生，已习惯了接受别人的表扬和肯定。许多人进入大学后仍主观固执，自我意识强，自理能力差，想问题、处理事情往往以自我为中心。</a:t>
            </a:r>
          </a:p>
        </p:txBody>
      </p:sp>
      <p:cxnSp>
        <p:nvCxnSpPr>
          <p:cNvPr id="21" name="直接连接符 20">
            <a:extLst>
              <a:ext uri="{FF2B5EF4-FFF2-40B4-BE49-F238E27FC236}">
                <a16:creationId xmlns:a16="http://schemas.microsoft.com/office/drawing/2014/main" xmlns="" id="{91FC995D-F0FC-48B4-9530-F27BDB24DB6B}"/>
              </a:ext>
            </a:extLst>
          </p:cNvPr>
          <p:cNvCxnSpPr/>
          <p:nvPr/>
        </p:nvCxnSpPr>
        <p:spPr>
          <a:xfrm>
            <a:off x="4803136" y="2895786"/>
            <a:ext cx="1188132" cy="0"/>
          </a:xfrm>
          <a:prstGeom prst="line">
            <a:avLst/>
          </a:prstGeom>
          <a:ln cap="rnd">
            <a:solidFill>
              <a:schemeClr val="bg1">
                <a:lumMod val="50000"/>
              </a:schemeClr>
            </a:solidFill>
            <a:round/>
          </a:ln>
        </p:spPr>
        <p:style>
          <a:lnRef idx="1">
            <a:schemeClr val="accent1"/>
          </a:lnRef>
          <a:fillRef idx="0">
            <a:schemeClr val="accent1"/>
          </a:fillRef>
          <a:effectRef idx="0">
            <a:schemeClr val="accent1"/>
          </a:effectRef>
          <a:fontRef idx="minor">
            <a:schemeClr val="tx1"/>
          </a:fontRef>
        </p:style>
      </p:cxnSp>
      <p:sp>
        <p:nvSpPr>
          <p:cNvPr id="22" name="椭圆 21">
            <a:extLst>
              <a:ext uri="{FF2B5EF4-FFF2-40B4-BE49-F238E27FC236}">
                <a16:creationId xmlns:a16="http://schemas.microsoft.com/office/drawing/2014/main" xmlns="" id="{161A66C9-433D-40BB-8EAF-C54C98B3E548}"/>
              </a:ext>
            </a:extLst>
          </p:cNvPr>
          <p:cNvSpPr/>
          <p:nvPr/>
        </p:nvSpPr>
        <p:spPr>
          <a:xfrm>
            <a:off x="7127521" y="1923678"/>
            <a:ext cx="535041" cy="535041"/>
          </a:xfrm>
          <a:prstGeom prst="ellipse">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3" name="任意多边形: 形状 22">
            <a:extLst>
              <a:ext uri="{FF2B5EF4-FFF2-40B4-BE49-F238E27FC236}">
                <a16:creationId xmlns:a16="http://schemas.microsoft.com/office/drawing/2014/main" xmlns="" id="{4ADC6651-E168-452D-91AC-80B604839DE4}"/>
              </a:ext>
            </a:extLst>
          </p:cNvPr>
          <p:cNvSpPr>
            <a:spLocks/>
          </p:cNvSpPr>
          <p:nvPr/>
        </p:nvSpPr>
        <p:spPr bwMode="auto">
          <a:xfrm>
            <a:off x="7296755" y="2090175"/>
            <a:ext cx="196574" cy="196246"/>
          </a:xfrm>
          <a:custGeom>
            <a:avLst/>
            <a:gdLst>
              <a:gd name="T0" fmla="*/ 485 w 485"/>
              <a:gd name="T1" fmla="*/ 230 h 485"/>
              <a:gd name="T2" fmla="*/ 430 w 485"/>
              <a:gd name="T3" fmla="*/ 175 h 485"/>
              <a:gd name="T4" fmla="*/ 406 w 485"/>
              <a:gd name="T5" fmla="*/ 175 h 485"/>
              <a:gd name="T6" fmla="*/ 462 w 485"/>
              <a:gd name="T7" fmla="*/ 119 h 485"/>
              <a:gd name="T8" fmla="*/ 405 w 485"/>
              <a:gd name="T9" fmla="*/ 62 h 485"/>
              <a:gd name="T10" fmla="*/ 327 w 485"/>
              <a:gd name="T11" fmla="*/ 62 h 485"/>
              <a:gd name="T12" fmla="*/ 310 w 485"/>
              <a:gd name="T13" fmla="*/ 79 h 485"/>
              <a:gd name="T14" fmla="*/ 310 w 485"/>
              <a:gd name="T15" fmla="*/ 0 h 485"/>
              <a:gd name="T16" fmla="*/ 230 w 485"/>
              <a:gd name="T17" fmla="*/ 0 h 485"/>
              <a:gd name="T18" fmla="*/ 175 w 485"/>
              <a:gd name="T19" fmla="*/ 55 h 485"/>
              <a:gd name="T20" fmla="*/ 175 w 485"/>
              <a:gd name="T21" fmla="*/ 79 h 485"/>
              <a:gd name="T22" fmla="*/ 119 w 485"/>
              <a:gd name="T23" fmla="*/ 23 h 485"/>
              <a:gd name="T24" fmla="*/ 62 w 485"/>
              <a:gd name="T25" fmla="*/ 80 h 485"/>
              <a:gd name="T26" fmla="*/ 62 w 485"/>
              <a:gd name="T27" fmla="*/ 158 h 485"/>
              <a:gd name="T28" fmla="*/ 79 w 485"/>
              <a:gd name="T29" fmla="*/ 175 h 485"/>
              <a:gd name="T30" fmla="*/ 0 w 485"/>
              <a:gd name="T31" fmla="*/ 175 h 485"/>
              <a:gd name="T32" fmla="*/ 0 w 485"/>
              <a:gd name="T33" fmla="*/ 255 h 485"/>
              <a:gd name="T34" fmla="*/ 55 w 485"/>
              <a:gd name="T35" fmla="*/ 310 h 485"/>
              <a:gd name="T36" fmla="*/ 79 w 485"/>
              <a:gd name="T37" fmla="*/ 310 h 485"/>
              <a:gd name="T38" fmla="*/ 23 w 485"/>
              <a:gd name="T39" fmla="*/ 366 h 485"/>
              <a:gd name="T40" fmla="*/ 80 w 485"/>
              <a:gd name="T41" fmla="*/ 423 h 485"/>
              <a:gd name="T42" fmla="*/ 158 w 485"/>
              <a:gd name="T43" fmla="*/ 423 h 485"/>
              <a:gd name="T44" fmla="*/ 175 w 485"/>
              <a:gd name="T45" fmla="*/ 406 h 485"/>
              <a:gd name="T46" fmla="*/ 175 w 485"/>
              <a:gd name="T47" fmla="*/ 485 h 485"/>
              <a:gd name="T48" fmla="*/ 255 w 485"/>
              <a:gd name="T49" fmla="*/ 485 h 485"/>
              <a:gd name="T50" fmla="*/ 310 w 485"/>
              <a:gd name="T51" fmla="*/ 430 h 485"/>
              <a:gd name="T52" fmla="*/ 310 w 485"/>
              <a:gd name="T53" fmla="*/ 406 h 485"/>
              <a:gd name="T54" fmla="*/ 366 w 485"/>
              <a:gd name="T55" fmla="*/ 462 h 485"/>
              <a:gd name="T56" fmla="*/ 423 w 485"/>
              <a:gd name="T57" fmla="*/ 405 h 485"/>
              <a:gd name="T58" fmla="*/ 423 w 485"/>
              <a:gd name="T59" fmla="*/ 327 h 485"/>
              <a:gd name="T60" fmla="*/ 406 w 485"/>
              <a:gd name="T61" fmla="*/ 310 h 485"/>
              <a:gd name="T62" fmla="*/ 485 w 485"/>
              <a:gd name="T63" fmla="*/ 310 h 485"/>
              <a:gd name="T64" fmla="*/ 485 w 485"/>
              <a:gd name="T65" fmla="*/ 230 h 485"/>
              <a:gd name="T66" fmla="*/ 243 w 485"/>
              <a:gd name="T67" fmla="*/ 343 h 485"/>
              <a:gd name="T68" fmla="*/ 143 w 485"/>
              <a:gd name="T69" fmla="*/ 243 h 485"/>
              <a:gd name="T70" fmla="*/ 243 w 485"/>
              <a:gd name="T71" fmla="*/ 143 h 485"/>
              <a:gd name="T72" fmla="*/ 343 w 485"/>
              <a:gd name="T73" fmla="*/ 243 h 485"/>
              <a:gd name="T74" fmla="*/ 243 w 485"/>
              <a:gd name="T75" fmla="*/ 343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85" h="485">
                <a:moveTo>
                  <a:pt x="485" y="230"/>
                </a:moveTo>
                <a:cubicBezTo>
                  <a:pt x="485" y="200"/>
                  <a:pt x="460" y="175"/>
                  <a:pt x="430" y="175"/>
                </a:cubicBezTo>
                <a:lnTo>
                  <a:pt x="406" y="175"/>
                </a:lnTo>
                <a:lnTo>
                  <a:pt x="462" y="119"/>
                </a:lnTo>
                <a:lnTo>
                  <a:pt x="405" y="62"/>
                </a:lnTo>
                <a:cubicBezTo>
                  <a:pt x="384" y="41"/>
                  <a:pt x="349" y="41"/>
                  <a:pt x="327" y="62"/>
                </a:cubicBezTo>
                <a:lnTo>
                  <a:pt x="310" y="79"/>
                </a:lnTo>
                <a:lnTo>
                  <a:pt x="310" y="0"/>
                </a:lnTo>
                <a:lnTo>
                  <a:pt x="230" y="0"/>
                </a:lnTo>
                <a:cubicBezTo>
                  <a:pt x="200" y="0"/>
                  <a:pt x="175" y="25"/>
                  <a:pt x="175" y="55"/>
                </a:cubicBezTo>
                <a:lnTo>
                  <a:pt x="175" y="79"/>
                </a:lnTo>
                <a:lnTo>
                  <a:pt x="119" y="23"/>
                </a:lnTo>
                <a:lnTo>
                  <a:pt x="62" y="80"/>
                </a:lnTo>
                <a:cubicBezTo>
                  <a:pt x="41" y="102"/>
                  <a:pt x="41" y="137"/>
                  <a:pt x="62" y="158"/>
                </a:cubicBezTo>
                <a:lnTo>
                  <a:pt x="79" y="175"/>
                </a:lnTo>
                <a:lnTo>
                  <a:pt x="0" y="175"/>
                </a:lnTo>
                <a:lnTo>
                  <a:pt x="0" y="255"/>
                </a:lnTo>
                <a:cubicBezTo>
                  <a:pt x="0" y="286"/>
                  <a:pt x="25" y="310"/>
                  <a:pt x="55" y="310"/>
                </a:cubicBezTo>
                <a:lnTo>
                  <a:pt x="79" y="310"/>
                </a:lnTo>
                <a:lnTo>
                  <a:pt x="23" y="366"/>
                </a:lnTo>
                <a:lnTo>
                  <a:pt x="80" y="423"/>
                </a:lnTo>
                <a:cubicBezTo>
                  <a:pt x="102" y="445"/>
                  <a:pt x="137" y="445"/>
                  <a:pt x="158" y="423"/>
                </a:cubicBezTo>
                <a:lnTo>
                  <a:pt x="175" y="406"/>
                </a:lnTo>
                <a:lnTo>
                  <a:pt x="175" y="485"/>
                </a:lnTo>
                <a:lnTo>
                  <a:pt x="255" y="485"/>
                </a:lnTo>
                <a:cubicBezTo>
                  <a:pt x="286" y="485"/>
                  <a:pt x="310" y="460"/>
                  <a:pt x="310" y="430"/>
                </a:cubicBezTo>
                <a:lnTo>
                  <a:pt x="310" y="406"/>
                </a:lnTo>
                <a:lnTo>
                  <a:pt x="366" y="462"/>
                </a:lnTo>
                <a:lnTo>
                  <a:pt x="423" y="405"/>
                </a:lnTo>
                <a:cubicBezTo>
                  <a:pt x="445" y="384"/>
                  <a:pt x="445" y="349"/>
                  <a:pt x="423" y="327"/>
                </a:cubicBezTo>
                <a:lnTo>
                  <a:pt x="406" y="310"/>
                </a:lnTo>
                <a:lnTo>
                  <a:pt x="485" y="310"/>
                </a:lnTo>
                <a:lnTo>
                  <a:pt x="485" y="230"/>
                </a:lnTo>
                <a:close/>
                <a:moveTo>
                  <a:pt x="243" y="343"/>
                </a:moveTo>
                <a:cubicBezTo>
                  <a:pt x="187" y="343"/>
                  <a:pt x="143" y="298"/>
                  <a:pt x="143" y="243"/>
                </a:cubicBezTo>
                <a:cubicBezTo>
                  <a:pt x="143" y="187"/>
                  <a:pt x="187" y="143"/>
                  <a:pt x="243" y="143"/>
                </a:cubicBezTo>
                <a:cubicBezTo>
                  <a:pt x="298" y="143"/>
                  <a:pt x="343" y="187"/>
                  <a:pt x="343" y="243"/>
                </a:cubicBezTo>
                <a:cubicBezTo>
                  <a:pt x="343" y="298"/>
                  <a:pt x="298" y="343"/>
                  <a:pt x="243" y="343"/>
                </a:cubicBezTo>
                <a:close/>
              </a:path>
            </a:pathLst>
          </a:custGeom>
          <a:solidFill>
            <a:srgbClr val="FFFFFF"/>
          </a:solidFill>
          <a:ln>
            <a:noFill/>
          </a:ln>
        </p:spPr>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4" name="矩形 23">
            <a:extLst>
              <a:ext uri="{FF2B5EF4-FFF2-40B4-BE49-F238E27FC236}">
                <a16:creationId xmlns:a16="http://schemas.microsoft.com/office/drawing/2014/main" xmlns="" id="{21AC0944-216D-47E9-B75F-689CA8101C08}"/>
              </a:ext>
            </a:extLst>
          </p:cNvPr>
          <p:cNvSpPr/>
          <p:nvPr/>
        </p:nvSpPr>
        <p:spPr>
          <a:xfrm>
            <a:off x="6800946" y="2601216"/>
            <a:ext cx="1188192" cy="184666"/>
          </a:xfrm>
          <a:prstGeom prst="rect">
            <a:avLst/>
          </a:prstGeom>
        </p:spPr>
        <p:txBody>
          <a:bodyPr wrap="none" lIns="144000" tIns="0" rIns="144000" bIns="0">
            <a:normAutofit fontScale="92500" lnSpcReduction="20000"/>
          </a:bodyPr>
          <a:lstStyle/>
          <a:p>
            <a:pPr algn="ctr"/>
            <a:r>
              <a:rPr lang="zh-CN" altLang="en-US" sz="1600" b="1" dirty="0">
                <a:solidFill>
                  <a:schemeClr val="accent4"/>
                </a:solidFill>
                <a:latin typeface="微软雅黑" panose="020B0503020204020204" pitchFamily="34" charset="-122"/>
                <a:ea typeface="微软雅黑" panose="020B0503020204020204" pitchFamily="34" charset="-122"/>
                <a:sym typeface="inpin heiti" panose="00000500000000000000" pitchFamily="2" charset="-122"/>
              </a:rPr>
              <a:t>过分苛求</a:t>
            </a:r>
          </a:p>
        </p:txBody>
      </p:sp>
      <p:sp>
        <p:nvSpPr>
          <p:cNvPr id="27" name="矩形 26">
            <a:extLst>
              <a:ext uri="{FF2B5EF4-FFF2-40B4-BE49-F238E27FC236}">
                <a16:creationId xmlns:a16="http://schemas.microsoft.com/office/drawing/2014/main" xmlns="" id="{2012C283-037A-404F-93D5-0AE0F0F9986C}"/>
              </a:ext>
            </a:extLst>
          </p:cNvPr>
          <p:cNvSpPr/>
          <p:nvPr/>
        </p:nvSpPr>
        <p:spPr>
          <a:xfrm>
            <a:off x="6713001" y="3013699"/>
            <a:ext cx="1531407" cy="488407"/>
          </a:xfrm>
          <a:prstGeom prst="rect">
            <a:avLst/>
          </a:prstGeom>
        </p:spPr>
        <p:txBody>
          <a:bodyPr wrap="square" lIns="0" tIns="0" rIns="0" bIns="0">
            <a:noAutofit/>
          </a:bodyPr>
          <a:lstStyle/>
          <a:p>
            <a:pPr algn="ctr">
              <a:lnSpc>
                <a:spcPct val="120000"/>
              </a:lnSpc>
            </a:pPr>
            <a:r>
              <a:rPr lang="zh-CN" altLang="en-US" sz="1000" dirty="0">
                <a:solidFill>
                  <a:schemeClr val="bg1">
                    <a:lumMod val="50000"/>
                  </a:schemeClr>
                </a:solidFill>
                <a:latin typeface="微软雅黑" panose="020B0503020204020204" pitchFamily="34" charset="-122"/>
                <a:ea typeface="微软雅黑" panose="020B0503020204020204" pitchFamily="34" charset="-122"/>
                <a:sym typeface="inpin heiti" panose="00000500000000000000" pitchFamily="2" charset="-122"/>
              </a:rPr>
              <a:t>由于大学生的生理、心理还不够成熟，情绪化色彩重，生活经验也不丰富，他们在认知方面往往还存在着绝对化、概括化的误区，即过分苛求自己和他人，追求完美。</a:t>
            </a:r>
          </a:p>
        </p:txBody>
      </p:sp>
      <p:cxnSp>
        <p:nvCxnSpPr>
          <p:cNvPr id="28" name="直接连接符 27">
            <a:extLst>
              <a:ext uri="{FF2B5EF4-FFF2-40B4-BE49-F238E27FC236}">
                <a16:creationId xmlns:a16="http://schemas.microsoft.com/office/drawing/2014/main" xmlns="" id="{79C9868E-CB6F-4788-BAF7-076C08E18ACB}"/>
              </a:ext>
            </a:extLst>
          </p:cNvPr>
          <p:cNvCxnSpPr/>
          <p:nvPr/>
        </p:nvCxnSpPr>
        <p:spPr>
          <a:xfrm>
            <a:off x="6800976" y="2895786"/>
            <a:ext cx="1188132" cy="0"/>
          </a:xfrm>
          <a:prstGeom prst="line">
            <a:avLst/>
          </a:prstGeom>
          <a:ln cap="rnd">
            <a:solidFill>
              <a:schemeClr val="bg1">
                <a:lumMod val="50000"/>
              </a:schemeClr>
            </a:solidFill>
            <a:round/>
          </a:ln>
        </p:spPr>
        <p:style>
          <a:lnRef idx="1">
            <a:schemeClr val="accent1"/>
          </a:lnRef>
          <a:fillRef idx="0">
            <a:schemeClr val="accent1"/>
          </a:fillRef>
          <a:effectRef idx="0">
            <a:schemeClr val="accent1"/>
          </a:effectRef>
          <a:fontRef idx="minor">
            <a:schemeClr val="tx1"/>
          </a:fontRef>
        </p:style>
      </p:cxnSp>
      <p:sp>
        <p:nvSpPr>
          <p:cNvPr id="29" name="任意多边形: 形状 28">
            <a:extLst>
              <a:ext uri="{FF2B5EF4-FFF2-40B4-BE49-F238E27FC236}">
                <a16:creationId xmlns:a16="http://schemas.microsoft.com/office/drawing/2014/main" xmlns="" id="{C4C8D7E1-F501-484E-80B0-5C7B0CC69554}"/>
              </a:ext>
            </a:extLst>
          </p:cNvPr>
          <p:cNvSpPr>
            <a:spLocks/>
          </p:cNvSpPr>
          <p:nvPr/>
        </p:nvSpPr>
        <p:spPr bwMode="auto">
          <a:xfrm>
            <a:off x="3258768" y="2090175"/>
            <a:ext cx="196574" cy="196246"/>
          </a:xfrm>
          <a:custGeom>
            <a:avLst/>
            <a:gdLst>
              <a:gd name="T0" fmla="*/ 485 w 485"/>
              <a:gd name="T1" fmla="*/ 230 h 485"/>
              <a:gd name="T2" fmla="*/ 430 w 485"/>
              <a:gd name="T3" fmla="*/ 175 h 485"/>
              <a:gd name="T4" fmla="*/ 406 w 485"/>
              <a:gd name="T5" fmla="*/ 175 h 485"/>
              <a:gd name="T6" fmla="*/ 462 w 485"/>
              <a:gd name="T7" fmla="*/ 119 h 485"/>
              <a:gd name="T8" fmla="*/ 405 w 485"/>
              <a:gd name="T9" fmla="*/ 62 h 485"/>
              <a:gd name="T10" fmla="*/ 327 w 485"/>
              <a:gd name="T11" fmla="*/ 62 h 485"/>
              <a:gd name="T12" fmla="*/ 310 w 485"/>
              <a:gd name="T13" fmla="*/ 79 h 485"/>
              <a:gd name="T14" fmla="*/ 310 w 485"/>
              <a:gd name="T15" fmla="*/ 0 h 485"/>
              <a:gd name="T16" fmla="*/ 230 w 485"/>
              <a:gd name="T17" fmla="*/ 0 h 485"/>
              <a:gd name="T18" fmla="*/ 175 w 485"/>
              <a:gd name="T19" fmla="*/ 55 h 485"/>
              <a:gd name="T20" fmla="*/ 175 w 485"/>
              <a:gd name="T21" fmla="*/ 79 h 485"/>
              <a:gd name="T22" fmla="*/ 119 w 485"/>
              <a:gd name="T23" fmla="*/ 23 h 485"/>
              <a:gd name="T24" fmla="*/ 62 w 485"/>
              <a:gd name="T25" fmla="*/ 80 h 485"/>
              <a:gd name="T26" fmla="*/ 62 w 485"/>
              <a:gd name="T27" fmla="*/ 158 h 485"/>
              <a:gd name="T28" fmla="*/ 79 w 485"/>
              <a:gd name="T29" fmla="*/ 175 h 485"/>
              <a:gd name="T30" fmla="*/ 0 w 485"/>
              <a:gd name="T31" fmla="*/ 175 h 485"/>
              <a:gd name="T32" fmla="*/ 0 w 485"/>
              <a:gd name="T33" fmla="*/ 255 h 485"/>
              <a:gd name="T34" fmla="*/ 55 w 485"/>
              <a:gd name="T35" fmla="*/ 310 h 485"/>
              <a:gd name="T36" fmla="*/ 79 w 485"/>
              <a:gd name="T37" fmla="*/ 310 h 485"/>
              <a:gd name="T38" fmla="*/ 23 w 485"/>
              <a:gd name="T39" fmla="*/ 366 h 485"/>
              <a:gd name="T40" fmla="*/ 80 w 485"/>
              <a:gd name="T41" fmla="*/ 423 h 485"/>
              <a:gd name="T42" fmla="*/ 158 w 485"/>
              <a:gd name="T43" fmla="*/ 423 h 485"/>
              <a:gd name="T44" fmla="*/ 175 w 485"/>
              <a:gd name="T45" fmla="*/ 406 h 485"/>
              <a:gd name="T46" fmla="*/ 175 w 485"/>
              <a:gd name="T47" fmla="*/ 485 h 485"/>
              <a:gd name="T48" fmla="*/ 255 w 485"/>
              <a:gd name="T49" fmla="*/ 485 h 485"/>
              <a:gd name="T50" fmla="*/ 310 w 485"/>
              <a:gd name="T51" fmla="*/ 430 h 485"/>
              <a:gd name="T52" fmla="*/ 310 w 485"/>
              <a:gd name="T53" fmla="*/ 406 h 485"/>
              <a:gd name="T54" fmla="*/ 366 w 485"/>
              <a:gd name="T55" fmla="*/ 462 h 485"/>
              <a:gd name="T56" fmla="*/ 423 w 485"/>
              <a:gd name="T57" fmla="*/ 405 h 485"/>
              <a:gd name="T58" fmla="*/ 423 w 485"/>
              <a:gd name="T59" fmla="*/ 327 h 485"/>
              <a:gd name="T60" fmla="*/ 406 w 485"/>
              <a:gd name="T61" fmla="*/ 310 h 485"/>
              <a:gd name="T62" fmla="*/ 485 w 485"/>
              <a:gd name="T63" fmla="*/ 310 h 485"/>
              <a:gd name="T64" fmla="*/ 485 w 485"/>
              <a:gd name="T65" fmla="*/ 230 h 485"/>
              <a:gd name="T66" fmla="*/ 243 w 485"/>
              <a:gd name="T67" fmla="*/ 343 h 485"/>
              <a:gd name="T68" fmla="*/ 143 w 485"/>
              <a:gd name="T69" fmla="*/ 243 h 485"/>
              <a:gd name="T70" fmla="*/ 243 w 485"/>
              <a:gd name="T71" fmla="*/ 143 h 485"/>
              <a:gd name="T72" fmla="*/ 343 w 485"/>
              <a:gd name="T73" fmla="*/ 243 h 485"/>
              <a:gd name="T74" fmla="*/ 243 w 485"/>
              <a:gd name="T75" fmla="*/ 343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85" h="485">
                <a:moveTo>
                  <a:pt x="485" y="230"/>
                </a:moveTo>
                <a:cubicBezTo>
                  <a:pt x="485" y="200"/>
                  <a:pt x="460" y="175"/>
                  <a:pt x="430" y="175"/>
                </a:cubicBezTo>
                <a:lnTo>
                  <a:pt x="406" y="175"/>
                </a:lnTo>
                <a:lnTo>
                  <a:pt x="462" y="119"/>
                </a:lnTo>
                <a:lnTo>
                  <a:pt x="405" y="62"/>
                </a:lnTo>
                <a:cubicBezTo>
                  <a:pt x="384" y="41"/>
                  <a:pt x="349" y="41"/>
                  <a:pt x="327" y="62"/>
                </a:cubicBezTo>
                <a:lnTo>
                  <a:pt x="310" y="79"/>
                </a:lnTo>
                <a:lnTo>
                  <a:pt x="310" y="0"/>
                </a:lnTo>
                <a:lnTo>
                  <a:pt x="230" y="0"/>
                </a:lnTo>
                <a:cubicBezTo>
                  <a:pt x="200" y="0"/>
                  <a:pt x="175" y="25"/>
                  <a:pt x="175" y="55"/>
                </a:cubicBezTo>
                <a:lnTo>
                  <a:pt x="175" y="79"/>
                </a:lnTo>
                <a:lnTo>
                  <a:pt x="119" y="23"/>
                </a:lnTo>
                <a:lnTo>
                  <a:pt x="62" y="80"/>
                </a:lnTo>
                <a:cubicBezTo>
                  <a:pt x="41" y="102"/>
                  <a:pt x="41" y="137"/>
                  <a:pt x="62" y="158"/>
                </a:cubicBezTo>
                <a:lnTo>
                  <a:pt x="79" y="175"/>
                </a:lnTo>
                <a:lnTo>
                  <a:pt x="0" y="175"/>
                </a:lnTo>
                <a:lnTo>
                  <a:pt x="0" y="255"/>
                </a:lnTo>
                <a:cubicBezTo>
                  <a:pt x="0" y="286"/>
                  <a:pt x="25" y="310"/>
                  <a:pt x="55" y="310"/>
                </a:cubicBezTo>
                <a:lnTo>
                  <a:pt x="79" y="310"/>
                </a:lnTo>
                <a:lnTo>
                  <a:pt x="23" y="366"/>
                </a:lnTo>
                <a:lnTo>
                  <a:pt x="80" y="423"/>
                </a:lnTo>
                <a:cubicBezTo>
                  <a:pt x="102" y="445"/>
                  <a:pt x="137" y="445"/>
                  <a:pt x="158" y="423"/>
                </a:cubicBezTo>
                <a:lnTo>
                  <a:pt x="175" y="406"/>
                </a:lnTo>
                <a:lnTo>
                  <a:pt x="175" y="485"/>
                </a:lnTo>
                <a:lnTo>
                  <a:pt x="255" y="485"/>
                </a:lnTo>
                <a:cubicBezTo>
                  <a:pt x="286" y="485"/>
                  <a:pt x="310" y="460"/>
                  <a:pt x="310" y="430"/>
                </a:cubicBezTo>
                <a:lnTo>
                  <a:pt x="310" y="406"/>
                </a:lnTo>
                <a:lnTo>
                  <a:pt x="366" y="462"/>
                </a:lnTo>
                <a:lnTo>
                  <a:pt x="423" y="405"/>
                </a:lnTo>
                <a:cubicBezTo>
                  <a:pt x="445" y="384"/>
                  <a:pt x="445" y="349"/>
                  <a:pt x="423" y="327"/>
                </a:cubicBezTo>
                <a:lnTo>
                  <a:pt x="406" y="310"/>
                </a:lnTo>
                <a:lnTo>
                  <a:pt x="485" y="310"/>
                </a:lnTo>
                <a:lnTo>
                  <a:pt x="485" y="230"/>
                </a:lnTo>
                <a:close/>
                <a:moveTo>
                  <a:pt x="243" y="343"/>
                </a:moveTo>
                <a:cubicBezTo>
                  <a:pt x="187" y="343"/>
                  <a:pt x="143" y="298"/>
                  <a:pt x="143" y="243"/>
                </a:cubicBezTo>
                <a:cubicBezTo>
                  <a:pt x="143" y="187"/>
                  <a:pt x="187" y="143"/>
                  <a:pt x="243" y="143"/>
                </a:cubicBezTo>
                <a:cubicBezTo>
                  <a:pt x="298" y="143"/>
                  <a:pt x="343" y="187"/>
                  <a:pt x="343" y="243"/>
                </a:cubicBezTo>
                <a:cubicBezTo>
                  <a:pt x="343" y="298"/>
                  <a:pt x="298" y="343"/>
                  <a:pt x="243" y="343"/>
                </a:cubicBezTo>
                <a:close/>
              </a:path>
            </a:pathLst>
          </a:custGeom>
          <a:solidFill>
            <a:srgbClr val="FFFFFF"/>
          </a:solidFill>
          <a:ln>
            <a:noFill/>
          </a:ln>
        </p:spPr>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30" name="任意多边形: 形状 29">
            <a:extLst>
              <a:ext uri="{FF2B5EF4-FFF2-40B4-BE49-F238E27FC236}">
                <a16:creationId xmlns:a16="http://schemas.microsoft.com/office/drawing/2014/main" xmlns="" id="{35C16438-E533-4D3D-94C9-780733B27E87}"/>
              </a:ext>
            </a:extLst>
          </p:cNvPr>
          <p:cNvSpPr>
            <a:spLocks/>
          </p:cNvSpPr>
          <p:nvPr/>
        </p:nvSpPr>
        <p:spPr bwMode="auto">
          <a:xfrm>
            <a:off x="1303233" y="2098464"/>
            <a:ext cx="196574" cy="196246"/>
          </a:xfrm>
          <a:custGeom>
            <a:avLst/>
            <a:gdLst>
              <a:gd name="T0" fmla="*/ 485 w 485"/>
              <a:gd name="T1" fmla="*/ 230 h 485"/>
              <a:gd name="T2" fmla="*/ 430 w 485"/>
              <a:gd name="T3" fmla="*/ 175 h 485"/>
              <a:gd name="T4" fmla="*/ 406 w 485"/>
              <a:gd name="T5" fmla="*/ 175 h 485"/>
              <a:gd name="T6" fmla="*/ 462 w 485"/>
              <a:gd name="T7" fmla="*/ 119 h 485"/>
              <a:gd name="T8" fmla="*/ 405 w 485"/>
              <a:gd name="T9" fmla="*/ 62 h 485"/>
              <a:gd name="T10" fmla="*/ 327 w 485"/>
              <a:gd name="T11" fmla="*/ 62 h 485"/>
              <a:gd name="T12" fmla="*/ 310 w 485"/>
              <a:gd name="T13" fmla="*/ 79 h 485"/>
              <a:gd name="T14" fmla="*/ 310 w 485"/>
              <a:gd name="T15" fmla="*/ 0 h 485"/>
              <a:gd name="T16" fmla="*/ 230 w 485"/>
              <a:gd name="T17" fmla="*/ 0 h 485"/>
              <a:gd name="T18" fmla="*/ 175 w 485"/>
              <a:gd name="T19" fmla="*/ 55 h 485"/>
              <a:gd name="T20" fmla="*/ 175 w 485"/>
              <a:gd name="T21" fmla="*/ 79 h 485"/>
              <a:gd name="T22" fmla="*/ 119 w 485"/>
              <a:gd name="T23" fmla="*/ 23 h 485"/>
              <a:gd name="T24" fmla="*/ 62 w 485"/>
              <a:gd name="T25" fmla="*/ 80 h 485"/>
              <a:gd name="T26" fmla="*/ 62 w 485"/>
              <a:gd name="T27" fmla="*/ 158 h 485"/>
              <a:gd name="T28" fmla="*/ 79 w 485"/>
              <a:gd name="T29" fmla="*/ 175 h 485"/>
              <a:gd name="T30" fmla="*/ 0 w 485"/>
              <a:gd name="T31" fmla="*/ 175 h 485"/>
              <a:gd name="T32" fmla="*/ 0 w 485"/>
              <a:gd name="T33" fmla="*/ 255 h 485"/>
              <a:gd name="T34" fmla="*/ 55 w 485"/>
              <a:gd name="T35" fmla="*/ 310 h 485"/>
              <a:gd name="T36" fmla="*/ 79 w 485"/>
              <a:gd name="T37" fmla="*/ 310 h 485"/>
              <a:gd name="T38" fmla="*/ 23 w 485"/>
              <a:gd name="T39" fmla="*/ 366 h 485"/>
              <a:gd name="T40" fmla="*/ 80 w 485"/>
              <a:gd name="T41" fmla="*/ 423 h 485"/>
              <a:gd name="T42" fmla="*/ 158 w 485"/>
              <a:gd name="T43" fmla="*/ 423 h 485"/>
              <a:gd name="T44" fmla="*/ 175 w 485"/>
              <a:gd name="T45" fmla="*/ 406 h 485"/>
              <a:gd name="T46" fmla="*/ 175 w 485"/>
              <a:gd name="T47" fmla="*/ 485 h 485"/>
              <a:gd name="T48" fmla="*/ 255 w 485"/>
              <a:gd name="T49" fmla="*/ 485 h 485"/>
              <a:gd name="T50" fmla="*/ 310 w 485"/>
              <a:gd name="T51" fmla="*/ 430 h 485"/>
              <a:gd name="T52" fmla="*/ 310 w 485"/>
              <a:gd name="T53" fmla="*/ 406 h 485"/>
              <a:gd name="T54" fmla="*/ 366 w 485"/>
              <a:gd name="T55" fmla="*/ 462 h 485"/>
              <a:gd name="T56" fmla="*/ 423 w 485"/>
              <a:gd name="T57" fmla="*/ 405 h 485"/>
              <a:gd name="T58" fmla="*/ 423 w 485"/>
              <a:gd name="T59" fmla="*/ 327 h 485"/>
              <a:gd name="T60" fmla="*/ 406 w 485"/>
              <a:gd name="T61" fmla="*/ 310 h 485"/>
              <a:gd name="T62" fmla="*/ 485 w 485"/>
              <a:gd name="T63" fmla="*/ 310 h 485"/>
              <a:gd name="T64" fmla="*/ 485 w 485"/>
              <a:gd name="T65" fmla="*/ 230 h 485"/>
              <a:gd name="T66" fmla="*/ 243 w 485"/>
              <a:gd name="T67" fmla="*/ 343 h 485"/>
              <a:gd name="T68" fmla="*/ 143 w 485"/>
              <a:gd name="T69" fmla="*/ 243 h 485"/>
              <a:gd name="T70" fmla="*/ 243 w 485"/>
              <a:gd name="T71" fmla="*/ 143 h 485"/>
              <a:gd name="T72" fmla="*/ 343 w 485"/>
              <a:gd name="T73" fmla="*/ 243 h 485"/>
              <a:gd name="T74" fmla="*/ 243 w 485"/>
              <a:gd name="T75" fmla="*/ 343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85" h="485">
                <a:moveTo>
                  <a:pt x="485" y="230"/>
                </a:moveTo>
                <a:cubicBezTo>
                  <a:pt x="485" y="200"/>
                  <a:pt x="460" y="175"/>
                  <a:pt x="430" y="175"/>
                </a:cubicBezTo>
                <a:lnTo>
                  <a:pt x="406" y="175"/>
                </a:lnTo>
                <a:lnTo>
                  <a:pt x="462" y="119"/>
                </a:lnTo>
                <a:lnTo>
                  <a:pt x="405" y="62"/>
                </a:lnTo>
                <a:cubicBezTo>
                  <a:pt x="384" y="41"/>
                  <a:pt x="349" y="41"/>
                  <a:pt x="327" y="62"/>
                </a:cubicBezTo>
                <a:lnTo>
                  <a:pt x="310" y="79"/>
                </a:lnTo>
                <a:lnTo>
                  <a:pt x="310" y="0"/>
                </a:lnTo>
                <a:lnTo>
                  <a:pt x="230" y="0"/>
                </a:lnTo>
                <a:cubicBezTo>
                  <a:pt x="200" y="0"/>
                  <a:pt x="175" y="25"/>
                  <a:pt x="175" y="55"/>
                </a:cubicBezTo>
                <a:lnTo>
                  <a:pt x="175" y="79"/>
                </a:lnTo>
                <a:lnTo>
                  <a:pt x="119" y="23"/>
                </a:lnTo>
                <a:lnTo>
                  <a:pt x="62" y="80"/>
                </a:lnTo>
                <a:cubicBezTo>
                  <a:pt x="41" y="102"/>
                  <a:pt x="41" y="137"/>
                  <a:pt x="62" y="158"/>
                </a:cubicBezTo>
                <a:lnTo>
                  <a:pt x="79" y="175"/>
                </a:lnTo>
                <a:lnTo>
                  <a:pt x="0" y="175"/>
                </a:lnTo>
                <a:lnTo>
                  <a:pt x="0" y="255"/>
                </a:lnTo>
                <a:cubicBezTo>
                  <a:pt x="0" y="286"/>
                  <a:pt x="25" y="310"/>
                  <a:pt x="55" y="310"/>
                </a:cubicBezTo>
                <a:lnTo>
                  <a:pt x="79" y="310"/>
                </a:lnTo>
                <a:lnTo>
                  <a:pt x="23" y="366"/>
                </a:lnTo>
                <a:lnTo>
                  <a:pt x="80" y="423"/>
                </a:lnTo>
                <a:cubicBezTo>
                  <a:pt x="102" y="445"/>
                  <a:pt x="137" y="445"/>
                  <a:pt x="158" y="423"/>
                </a:cubicBezTo>
                <a:lnTo>
                  <a:pt x="175" y="406"/>
                </a:lnTo>
                <a:lnTo>
                  <a:pt x="175" y="485"/>
                </a:lnTo>
                <a:lnTo>
                  <a:pt x="255" y="485"/>
                </a:lnTo>
                <a:cubicBezTo>
                  <a:pt x="286" y="485"/>
                  <a:pt x="310" y="460"/>
                  <a:pt x="310" y="430"/>
                </a:cubicBezTo>
                <a:lnTo>
                  <a:pt x="310" y="406"/>
                </a:lnTo>
                <a:lnTo>
                  <a:pt x="366" y="462"/>
                </a:lnTo>
                <a:lnTo>
                  <a:pt x="423" y="405"/>
                </a:lnTo>
                <a:cubicBezTo>
                  <a:pt x="445" y="384"/>
                  <a:pt x="445" y="349"/>
                  <a:pt x="423" y="327"/>
                </a:cubicBezTo>
                <a:lnTo>
                  <a:pt x="406" y="310"/>
                </a:lnTo>
                <a:lnTo>
                  <a:pt x="485" y="310"/>
                </a:lnTo>
                <a:lnTo>
                  <a:pt x="485" y="230"/>
                </a:lnTo>
                <a:close/>
                <a:moveTo>
                  <a:pt x="243" y="343"/>
                </a:moveTo>
                <a:cubicBezTo>
                  <a:pt x="187" y="343"/>
                  <a:pt x="143" y="298"/>
                  <a:pt x="143" y="243"/>
                </a:cubicBezTo>
                <a:cubicBezTo>
                  <a:pt x="143" y="187"/>
                  <a:pt x="187" y="143"/>
                  <a:pt x="243" y="143"/>
                </a:cubicBezTo>
                <a:cubicBezTo>
                  <a:pt x="298" y="143"/>
                  <a:pt x="343" y="187"/>
                  <a:pt x="343" y="243"/>
                </a:cubicBezTo>
                <a:cubicBezTo>
                  <a:pt x="343" y="298"/>
                  <a:pt x="298" y="343"/>
                  <a:pt x="243" y="343"/>
                </a:cubicBezTo>
                <a:close/>
              </a:path>
            </a:pathLst>
          </a:custGeom>
          <a:solidFill>
            <a:srgbClr val="FFFFFF"/>
          </a:solidFill>
          <a:ln>
            <a:noFill/>
          </a:ln>
        </p:spPr>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31" name="椭圆 30">
            <a:extLst>
              <a:ext uri="{FF2B5EF4-FFF2-40B4-BE49-F238E27FC236}">
                <a16:creationId xmlns:a16="http://schemas.microsoft.com/office/drawing/2014/main" xmlns="" id="{6D81F745-9BE4-4C47-99C5-B390F96B8648}"/>
              </a:ext>
            </a:extLst>
          </p:cNvPr>
          <p:cNvSpPr/>
          <p:nvPr/>
        </p:nvSpPr>
        <p:spPr>
          <a:xfrm>
            <a:off x="5129680" y="1923678"/>
            <a:ext cx="535041" cy="535041"/>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32" name="任意多边形: 形状 31">
            <a:extLst>
              <a:ext uri="{FF2B5EF4-FFF2-40B4-BE49-F238E27FC236}">
                <a16:creationId xmlns:a16="http://schemas.microsoft.com/office/drawing/2014/main" xmlns="" id="{D7997FE0-701F-41F0-841B-2048F6C93943}"/>
              </a:ext>
            </a:extLst>
          </p:cNvPr>
          <p:cNvSpPr>
            <a:spLocks/>
          </p:cNvSpPr>
          <p:nvPr/>
        </p:nvSpPr>
        <p:spPr bwMode="auto">
          <a:xfrm>
            <a:off x="5298913" y="2098464"/>
            <a:ext cx="196574" cy="196246"/>
          </a:xfrm>
          <a:custGeom>
            <a:avLst/>
            <a:gdLst>
              <a:gd name="T0" fmla="*/ 485 w 485"/>
              <a:gd name="T1" fmla="*/ 230 h 485"/>
              <a:gd name="T2" fmla="*/ 430 w 485"/>
              <a:gd name="T3" fmla="*/ 175 h 485"/>
              <a:gd name="T4" fmla="*/ 406 w 485"/>
              <a:gd name="T5" fmla="*/ 175 h 485"/>
              <a:gd name="T6" fmla="*/ 462 w 485"/>
              <a:gd name="T7" fmla="*/ 119 h 485"/>
              <a:gd name="T8" fmla="*/ 405 w 485"/>
              <a:gd name="T9" fmla="*/ 62 h 485"/>
              <a:gd name="T10" fmla="*/ 327 w 485"/>
              <a:gd name="T11" fmla="*/ 62 h 485"/>
              <a:gd name="T12" fmla="*/ 310 w 485"/>
              <a:gd name="T13" fmla="*/ 79 h 485"/>
              <a:gd name="T14" fmla="*/ 310 w 485"/>
              <a:gd name="T15" fmla="*/ 0 h 485"/>
              <a:gd name="T16" fmla="*/ 230 w 485"/>
              <a:gd name="T17" fmla="*/ 0 h 485"/>
              <a:gd name="T18" fmla="*/ 175 w 485"/>
              <a:gd name="T19" fmla="*/ 55 h 485"/>
              <a:gd name="T20" fmla="*/ 175 w 485"/>
              <a:gd name="T21" fmla="*/ 79 h 485"/>
              <a:gd name="T22" fmla="*/ 119 w 485"/>
              <a:gd name="T23" fmla="*/ 23 h 485"/>
              <a:gd name="T24" fmla="*/ 62 w 485"/>
              <a:gd name="T25" fmla="*/ 80 h 485"/>
              <a:gd name="T26" fmla="*/ 62 w 485"/>
              <a:gd name="T27" fmla="*/ 158 h 485"/>
              <a:gd name="T28" fmla="*/ 79 w 485"/>
              <a:gd name="T29" fmla="*/ 175 h 485"/>
              <a:gd name="T30" fmla="*/ 0 w 485"/>
              <a:gd name="T31" fmla="*/ 175 h 485"/>
              <a:gd name="T32" fmla="*/ 0 w 485"/>
              <a:gd name="T33" fmla="*/ 255 h 485"/>
              <a:gd name="T34" fmla="*/ 55 w 485"/>
              <a:gd name="T35" fmla="*/ 310 h 485"/>
              <a:gd name="T36" fmla="*/ 79 w 485"/>
              <a:gd name="T37" fmla="*/ 310 h 485"/>
              <a:gd name="T38" fmla="*/ 23 w 485"/>
              <a:gd name="T39" fmla="*/ 366 h 485"/>
              <a:gd name="T40" fmla="*/ 80 w 485"/>
              <a:gd name="T41" fmla="*/ 423 h 485"/>
              <a:gd name="T42" fmla="*/ 158 w 485"/>
              <a:gd name="T43" fmla="*/ 423 h 485"/>
              <a:gd name="T44" fmla="*/ 175 w 485"/>
              <a:gd name="T45" fmla="*/ 406 h 485"/>
              <a:gd name="T46" fmla="*/ 175 w 485"/>
              <a:gd name="T47" fmla="*/ 485 h 485"/>
              <a:gd name="T48" fmla="*/ 255 w 485"/>
              <a:gd name="T49" fmla="*/ 485 h 485"/>
              <a:gd name="T50" fmla="*/ 310 w 485"/>
              <a:gd name="T51" fmla="*/ 430 h 485"/>
              <a:gd name="T52" fmla="*/ 310 w 485"/>
              <a:gd name="T53" fmla="*/ 406 h 485"/>
              <a:gd name="T54" fmla="*/ 366 w 485"/>
              <a:gd name="T55" fmla="*/ 462 h 485"/>
              <a:gd name="T56" fmla="*/ 423 w 485"/>
              <a:gd name="T57" fmla="*/ 405 h 485"/>
              <a:gd name="T58" fmla="*/ 423 w 485"/>
              <a:gd name="T59" fmla="*/ 327 h 485"/>
              <a:gd name="T60" fmla="*/ 406 w 485"/>
              <a:gd name="T61" fmla="*/ 310 h 485"/>
              <a:gd name="T62" fmla="*/ 485 w 485"/>
              <a:gd name="T63" fmla="*/ 310 h 485"/>
              <a:gd name="T64" fmla="*/ 485 w 485"/>
              <a:gd name="T65" fmla="*/ 230 h 485"/>
              <a:gd name="T66" fmla="*/ 243 w 485"/>
              <a:gd name="T67" fmla="*/ 343 h 485"/>
              <a:gd name="T68" fmla="*/ 143 w 485"/>
              <a:gd name="T69" fmla="*/ 243 h 485"/>
              <a:gd name="T70" fmla="*/ 243 w 485"/>
              <a:gd name="T71" fmla="*/ 143 h 485"/>
              <a:gd name="T72" fmla="*/ 343 w 485"/>
              <a:gd name="T73" fmla="*/ 243 h 485"/>
              <a:gd name="T74" fmla="*/ 243 w 485"/>
              <a:gd name="T75" fmla="*/ 343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85" h="485">
                <a:moveTo>
                  <a:pt x="485" y="230"/>
                </a:moveTo>
                <a:cubicBezTo>
                  <a:pt x="485" y="200"/>
                  <a:pt x="460" y="175"/>
                  <a:pt x="430" y="175"/>
                </a:cubicBezTo>
                <a:lnTo>
                  <a:pt x="406" y="175"/>
                </a:lnTo>
                <a:lnTo>
                  <a:pt x="462" y="119"/>
                </a:lnTo>
                <a:lnTo>
                  <a:pt x="405" y="62"/>
                </a:lnTo>
                <a:cubicBezTo>
                  <a:pt x="384" y="41"/>
                  <a:pt x="349" y="41"/>
                  <a:pt x="327" y="62"/>
                </a:cubicBezTo>
                <a:lnTo>
                  <a:pt x="310" y="79"/>
                </a:lnTo>
                <a:lnTo>
                  <a:pt x="310" y="0"/>
                </a:lnTo>
                <a:lnTo>
                  <a:pt x="230" y="0"/>
                </a:lnTo>
                <a:cubicBezTo>
                  <a:pt x="200" y="0"/>
                  <a:pt x="175" y="25"/>
                  <a:pt x="175" y="55"/>
                </a:cubicBezTo>
                <a:lnTo>
                  <a:pt x="175" y="79"/>
                </a:lnTo>
                <a:lnTo>
                  <a:pt x="119" y="23"/>
                </a:lnTo>
                <a:lnTo>
                  <a:pt x="62" y="80"/>
                </a:lnTo>
                <a:cubicBezTo>
                  <a:pt x="41" y="102"/>
                  <a:pt x="41" y="137"/>
                  <a:pt x="62" y="158"/>
                </a:cubicBezTo>
                <a:lnTo>
                  <a:pt x="79" y="175"/>
                </a:lnTo>
                <a:lnTo>
                  <a:pt x="0" y="175"/>
                </a:lnTo>
                <a:lnTo>
                  <a:pt x="0" y="255"/>
                </a:lnTo>
                <a:cubicBezTo>
                  <a:pt x="0" y="286"/>
                  <a:pt x="25" y="310"/>
                  <a:pt x="55" y="310"/>
                </a:cubicBezTo>
                <a:lnTo>
                  <a:pt x="79" y="310"/>
                </a:lnTo>
                <a:lnTo>
                  <a:pt x="23" y="366"/>
                </a:lnTo>
                <a:lnTo>
                  <a:pt x="80" y="423"/>
                </a:lnTo>
                <a:cubicBezTo>
                  <a:pt x="102" y="445"/>
                  <a:pt x="137" y="445"/>
                  <a:pt x="158" y="423"/>
                </a:cubicBezTo>
                <a:lnTo>
                  <a:pt x="175" y="406"/>
                </a:lnTo>
                <a:lnTo>
                  <a:pt x="175" y="485"/>
                </a:lnTo>
                <a:lnTo>
                  <a:pt x="255" y="485"/>
                </a:lnTo>
                <a:cubicBezTo>
                  <a:pt x="286" y="485"/>
                  <a:pt x="310" y="460"/>
                  <a:pt x="310" y="430"/>
                </a:cubicBezTo>
                <a:lnTo>
                  <a:pt x="310" y="406"/>
                </a:lnTo>
                <a:lnTo>
                  <a:pt x="366" y="462"/>
                </a:lnTo>
                <a:lnTo>
                  <a:pt x="423" y="405"/>
                </a:lnTo>
                <a:cubicBezTo>
                  <a:pt x="445" y="384"/>
                  <a:pt x="445" y="349"/>
                  <a:pt x="423" y="327"/>
                </a:cubicBezTo>
                <a:lnTo>
                  <a:pt x="406" y="310"/>
                </a:lnTo>
                <a:lnTo>
                  <a:pt x="485" y="310"/>
                </a:lnTo>
                <a:lnTo>
                  <a:pt x="485" y="230"/>
                </a:lnTo>
                <a:close/>
                <a:moveTo>
                  <a:pt x="243" y="343"/>
                </a:moveTo>
                <a:cubicBezTo>
                  <a:pt x="187" y="343"/>
                  <a:pt x="143" y="298"/>
                  <a:pt x="143" y="243"/>
                </a:cubicBezTo>
                <a:cubicBezTo>
                  <a:pt x="143" y="187"/>
                  <a:pt x="187" y="143"/>
                  <a:pt x="243" y="143"/>
                </a:cubicBezTo>
                <a:cubicBezTo>
                  <a:pt x="298" y="143"/>
                  <a:pt x="343" y="187"/>
                  <a:pt x="343" y="243"/>
                </a:cubicBezTo>
                <a:cubicBezTo>
                  <a:pt x="343" y="298"/>
                  <a:pt x="298" y="343"/>
                  <a:pt x="243" y="343"/>
                </a:cubicBezTo>
                <a:close/>
              </a:path>
            </a:pathLst>
          </a:custGeom>
          <a:solidFill>
            <a:srgbClr val="FFFFFF"/>
          </a:solidFill>
          <a:ln>
            <a:noFill/>
          </a:ln>
        </p:spPr>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cxnSp>
        <p:nvCxnSpPr>
          <p:cNvPr id="26" name="直接连接符 25">
            <a:extLst>
              <a:ext uri="{FF2B5EF4-FFF2-40B4-BE49-F238E27FC236}">
                <a16:creationId xmlns:a16="http://schemas.microsoft.com/office/drawing/2014/main" xmlns="" id="{78F09B57-E735-4BFC-B92C-79E10543E0E4}"/>
              </a:ext>
            </a:extLst>
          </p:cNvPr>
          <p:cNvCxnSpPr>
            <a:cxnSpLocks/>
          </p:cNvCxnSpPr>
          <p:nvPr/>
        </p:nvCxnSpPr>
        <p:spPr>
          <a:xfrm flipH="1">
            <a:off x="611560" y="1131590"/>
            <a:ext cx="1944216"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3" name="等腰三角形 32">
            <a:extLst>
              <a:ext uri="{FF2B5EF4-FFF2-40B4-BE49-F238E27FC236}">
                <a16:creationId xmlns:a16="http://schemas.microsoft.com/office/drawing/2014/main" xmlns="" id="{7FEF7ED9-40D9-4184-AF17-7221AEDFC977}"/>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34" name="直接连接符 33">
            <a:extLst>
              <a:ext uri="{FF2B5EF4-FFF2-40B4-BE49-F238E27FC236}">
                <a16:creationId xmlns:a16="http://schemas.microsoft.com/office/drawing/2014/main" xmlns="" id="{C108FA38-925B-4996-B995-F2ECACFB21CB}"/>
              </a:ext>
            </a:extLst>
          </p:cNvPr>
          <p:cNvCxnSpPr>
            <a:cxnSpLocks/>
          </p:cNvCxnSpPr>
          <p:nvPr/>
        </p:nvCxnSpPr>
        <p:spPr>
          <a:xfrm>
            <a:off x="5129680" y="521032"/>
            <a:ext cx="4014320"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35" name="等腰三角形 34">
            <a:extLst>
              <a:ext uri="{FF2B5EF4-FFF2-40B4-BE49-F238E27FC236}">
                <a16:creationId xmlns:a16="http://schemas.microsoft.com/office/drawing/2014/main" xmlns="" id="{A665C8E3-2EC5-4D26-BC39-BFFE29D9442D}"/>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155307616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xmlns="" id="{012B1961-FD41-4BF9-A368-21E0A02B4365}"/>
              </a:ext>
            </a:extLst>
          </p:cNvPr>
          <p:cNvSpPr/>
          <p:nvPr/>
        </p:nvSpPr>
        <p:spPr>
          <a:xfrm>
            <a:off x="827584"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二、人际情感与心理健康</a:t>
            </a:r>
          </a:p>
        </p:txBody>
      </p:sp>
      <p:sp>
        <p:nvSpPr>
          <p:cNvPr id="43" name="Rectangle 56">
            <a:extLst>
              <a:ext uri="{FF2B5EF4-FFF2-40B4-BE49-F238E27FC236}">
                <a16:creationId xmlns:a16="http://schemas.microsoft.com/office/drawing/2014/main" xmlns="" id="{161A4AD3-3D45-4122-AC62-066A0E491B3F}"/>
              </a:ext>
            </a:extLst>
          </p:cNvPr>
          <p:cNvSpPr/>
          <p:nvPr/>
        </p:nvSpPr>
        <p:spPr>
          <a:xfrm>
            <a:off x="957288" y="1546946"/>
            <a:ext cx="3384376" cy="1888899"/>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8" name="Rectangle 61">
            <a:extLst>
              <a:ext uri="{FF2B5EF4-FFF2-40B4-BE49-F238E27FC236}">
                <a16:creationId xmlns:a16="http://schemas.microsoft.com/office/drawing/2014/main" xmlns="" id="{587229B2-D9B9-497B-8374-0663F522D4F9}"/>
              </a:ext>
            </a:extLst>
          </p:cNvPr>
          <p:cNvSpPr/>
          <p:nvPr/>
        </p:nvSpPr>
        <p:spPr>
          <a:xfrm>
            <a:off x="957288" y="1268787"/>
            <a:ext cx="3384376" cy="294851"/>
          </a:xfrm>
          <a:prstGeom prst="rect">
            <a:avLst/>
          </a:prstGeom>
          <a:solidFill>
            <a:schemeClr val="accent1">
              <a:alpha val="2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0" name="TextBox 63">
            <a:extLst>
              <a:ext uri="{FF2B5EF4-FFF2-40B4-BE49-F238E27FC236}">
                <a16:creationId xmlns:a16="http://schemas.microsoft.com/office/drawing/2014/main" xmlns="" id="{5AEA279B-D8DB-438D-8E57-523C9F6DD121}"/>
              </a:ext>
            </a:extLst>
          </p:cNvPr>
          <p:cNvSpPr txBox="1"/>
          <p:nvPr/>
        </p:nvSpPr>
        <p:spPr>
          <a:xfrm>
            <a:off x="2330941" y="1965283"/>
            <a:ext cx="711779" cy="1182531"/>
          </a:xfrm>
          <a:prstGeom prst="rect">
            <a:avLst/>
          </a:prstGeom>
          <a:noFill/>
        </p:spPr>
        <p:txBody>
          <a:bodyPr wrap="none">
            <a:normAutofit/>
          </a:bodyPr>
          <a:lstStyle/>
          <a:p>
            <a:pPr algn="ctr"/>
            <a:r>
              <a:rPr lang="zh-CN" altLang="en-US" sz="4400" b="1" dirty="0">
                <a:solidFill>
                  <a:srgbClr val="FFFFFF"/>
                </a:solidFill>
                <a:latin typeface="微软雅黑" panose="020B0503020204020204" pitchFamily="34" charset="-122"/>
                <a:ea typeface="微软雅黑" panose="020B0503020204020204" pitchFamily="34" charset="-122"/>
                <a:cs typeface="+mn-ea"/>
                <a:sym typeface="inpin heiti" panose="00000500000000000000" pitchFamily="2" charset="-122"/>
              </a:rPr>
              <a:t>人际情感</a:t>
            </a:r>
            <a:endParaRPr lang="id-ID" sz="4400" b="1" dirty="0">
              <a:solidFill>
                <a:srgbClr val="FFFFFF"/>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xmlns="" id="{FC59B63D-F6E4-4D0E-8449-9A7169A0366B}"/>
              </a:ext>
            </a:extLst>
          </p:cNvPr>
          <p:cNvSpPr/>
          <p:nvPr/>
        </p:nvSpPr>
        <p:spPr>
          <a:xfrm>
            <a:off x="4341664" y="1268788"/>
            <a:ext cx="4046760" cy="216705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7" name="文本框 26">
            <a:extLst>
              <a:ext uri="{FF2B5EF4-FFF2-40B4-BE49-F238E27FC236}">
                <a16:creationId xmlns:a16="http://schemas.microsoft.com/office/drawing/2014/main" xmlns="" id="{74478655-89BC-4523-9B2B-551D7DDE28B3}"/>
              </a:ext>
            </a:extLst>
          </p:cNvPr>
          <p:cNvSpPr txBox="1"/>
          <p:nvPr/>
        </p:nvSpPr>
        <p:spPr>
          <a:xfrm>
            <a:off x="4557736" y="1875792"/>
            <a:ext cx="3312368" cy="1096454"/>
          </a:xfrm>
          <a:prstGeom prst="rect">
            <a:avLst/>
          </a:prstGeom>
          <a:noFill/>
        </p:spPr>
        <p:txBody>
          <a:bodyPr wrap="square">
            <a:spAutoFit/>
          </a:bodyPr>
          <a:lstStyle/>
          <a:p>
            <a:pPr>
              <a:lnSpc>
                <a:spcPts val="2000"/>
              </a:lnSpc>
            </a:pPr>
            <a:r>
              <a:rPr lang="zh-CN" altLang="en-US" sz="1400" dirty="0">
                <a:solidFill>
                  <a:schemeClr val="bg1"/>
                </a:solidFill>
              </a:rPr>
              <a:t>人际情感反映的是关系的双方在情感上的满足程度，人际关系的变化和发展取决于彼 此在情感等需要上从对方那里获得满足的程度。</a:t>
            </a:r>
          </a:p>
        </p:txBody>
      </p:sp>
      <p:cxnSp>
        <p:nvCxnSpPr>
          <p:cNvPr id="6" name="直接连接符 5">
            <a:extLst>
              <a:ext uri="{FF2B5EF4-FFF2-40B4-BE49-F238E27FC236}">
                <a16:creationId xmlns:a16="http://schemas.microsoft.com/office/drawing/2014/main" xmlns="" id="{5C5C4A9C-37EF-4A22-A69D-B67AAA81A585}"/>
              </a:ext>
            </a:extLst>
          </p:cNvPr>
          <p:cNvCxnSpPr/>
          <p:nvPr/>
        </p:nvCxnSpPr>
        <p:spPr>
          <a:xfrm>
            <a:off x="4644008" y="1779662"/>
            <a:ext cx="302433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直接连接符 20">
            <a:extLst>
              <a:ext uri="{FF2B5EF4-FFF2-40B4-BE49-F238E27FC236}">
                <a16:creationId xmlns:a16="http://schemas.microsoft.com/office/drawing/2014/main" xmlns="" id="{C3F9FC13-1E70-4E3D-815E-B260DECB8E56}"/>
              </a:ext>
            </a:extLst>
          </p:cNvPr>
          <p:cNvCxnSpPr/>
          <p:nvPr/>
        </p:nvCxnSpPr>
        <p:spPr>
          <a:xfrm>
            <a:off x="4644008" y="3075806"/>
            <a:ext cx="302433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7" name="Title 1">
            <a:extLst>
              <a:ext uri="{FF2B5EF4-FFF2-40B4-BE49-F238E27FC236}">
                <a16:creationId xmlns:a16="http://schemas.microsoft.com/office/drawing/2014/main" xmlns="" id="{E8786819-A4D5-4547-8B19-65838F22A9AF}"/>
              </a:ext>
            </a:extLst>
          </p:cNvPr>
          <p:cNvSpPr txBox="1">
            <a:spLocks/>
          </p:cNvSpPr>
          <p:nvPr/>
        </p:nvSpPr>
        <p:spPr>
          <a:xfrm>
            <a:off x="539551" y="331293"/>
            <a:ext cx="4604165"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大学生的人际关系与心理健康的关系</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cxnSp>
        <p:nvCxnSpPr>
          <p:cNvPr id="12" name="直接连接符 11">
            <a:extLst>
              <a:ext uri="{FF2B5EF4-FFF2-40B4-BE49-F238E27FC236}">
                <a16:creationId xmlns:a16="http://schemas.microsoft.com/office/drawing/2014/main" xmlns="" id="{58DD4771-4F0F-4F28-8D5C-E145A356F714}"/>
              </a:ext>
            </a:extLst>
          </p:cNvPr>
          <p:cNvCxnSpPr>
            <a:cxnSpLocks/>
          </p:cNvCxnSpPr>
          <p:nvPr/>
        </p:nvCxnSpPr>
        <p:spPr>
          <a:xfrm flipH="1">
            <a:off x="611560" y="1131590"/>
            <a:ext cx="1944216"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3" name="等腰三角形 12">
            <a:extLst>
              <a:ext uri="{FF2B5EF4-FFF2-40B4-BE49-F238E27FC236}">
                <a16:creationId xmlns:a16="http://schemas.microsoft.com/office/drawing/2014/main" xmlns="" id="{09E8D0E9-EE03-439A-A31D-3C6F7758763B}"/>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14" name="直接连接符 13">
            <a:extLst>
              <a:ext uri="{FF2B5EF4-FFF2-40B4-BE49-F238E27FC236}">
                <a16:creationId xmlns:a16="http://schemas.microsoft.com/office/drawing/2014/main" xmlns="" id="{00B11AC7-97FA-41BC-A950-FBC93668C4F3}"/>
              </a:ext>
            </a:extLst>
          </p:cNvPr>
          <p:cNvCxnSpPr>
            <a:cxnSpLocks/>
          </p:cNvCxnSpPr>
          <p:nvPr/>
        </p:nvCxnSpPr>
        <p:spPr>
          <a:xfrm>
            <a:off x="5076056" y="521032"/>
            <a:ext cx="4067944"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15" name="等腰三角形 14">
            <a:extLst>
              <a:ext uri="{FF2B5EF4-FFF2-40B4-BE49-F238E27FC236}">
                <a16:creationId xmlns:a16="http://schemas.microsoft.com/office/drawing/2014/main" xmlns="" id="{4AF56AB4-B628-4F67-B707-ED7BEA5C2D0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212744842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xmlns="" id="{012B1961-FD41-4BF9-A368-21E0A02B4365}"/>
              </a:ext>
            </a:extLst>
          </p:cNvPr>
          <p:cNvSpPr/>
          <p:nvPr/>
        </p:nvSpPr>
        <p:spPr>
          <a:xfrm>
            <a:off x="827584"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二、人际情感与心理健康</a:t>
            </a:r>
          </a:p>
        </p:txBody>
      </p:sp>
      <p:sp>
        <p:nvSpPr>
          <p:cNvPr id="7" name="Title 1">
            <a:extLst>
              <a:ext uri="{FF2B5EF4-FFF2-40B4-BE49-F238E27FC236}">
                <a16:creationId xmlns:a16="http://schemas.microsoft.com/office/drawing/2014/main" xmlns="" id="{E8786819-A4D5-4547-8B19-65838F22A9AF}"/>
              </a:ext>
            </a:extLst>
          </p:cNvPr>
          <p:cNvSpPr txBox="1">
            <a:spLocks/>
          </p:cNvSpPr>
          <p:nvPr/>
        </p:nvSpPr>
        <p:spPr>
          <a:xfrm>
            <a:off x="539551" y="331293"/>
            <a:ext cx="4604165"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大学生的人际关系与心理健康的关系</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12" name="Rectangle 2">
            <a:extLst>
              <a:ext uri="{FF2B5EF4-FFF2-40B4-BE49-F238E27FC236}">
                <a16:creationId xmlns:a16="http://schemas.microsoft.com/office/drawing/2014/main" xmlns="" id="{E0F8C6B7-5AA5-478A-BDA2-9E8CA527C2E4}"/>
              </a:ext>
            </a:extLst>
          </p:cNvPr>
          <p:cNvSpPr/>
          <p:nvPr/>
        </p:nvSpPr>
        <p:spPr>
          <a:xfrm>
            <a:off x="5868144" y="659100"/>
            <a:ext cx="3275856" cy="3640842"/>
          </a:xfrm>
          <a:prstGeom prst="rect">
            <a:avLst/>
          </a:prstGeom>
          <a:gradFill>
            <a:gsLst>
              <a:gs pos="0">
                <a:schemeClr val="accent1"/>
              </a:gs>
              <a:gs pos="100000">
                <a:schemeClr val="accent4">
                  <a:lumMod val="100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字魂59号-创粗黑" panose="00000500000000000000" pitchFamily="2" charset="-122"/>
            </a:endParaRPr>
          </a:p>
        </p:txBody>
      </p:sp>
      <p:sp>
        <p:nvSpPr>
          <p:cNvPr id="38" name="TextBox 24">
            <a:extLst>
              <a:ext uri="{FF2B5EF4-FFF2-40B4-BE49-F238E27FC236}">
                <a16:creationId xmlns:a16="http://schemas.microsoft.com/office/drawing/2014/main" xmlns="" id="{FD53994C-4D5F-41CB-8801-FC8CD333CB8F}"/>
              </a:ext>
            </a:extLst>
          </p:cNvPr>
          <p:cNvSpPr txBox="1"/>
          <p:nvPr/>
        </p:nvSpPr>
        <p:spPr>
          <a:xfrm>
            <a:off x="6228184" y="1219261"/>
            <a:ext cx="2520280" cy="2039789"/>
          </a:xfrm>
          <a:prstGeom prst="rect">
            <a:avLst/>
          </a:prstGeom>
          <a:noFill/>
        </p:spPr>
        <p:txBody>
          <a:bodyPr wrap="square" lIns="0" tIns="0" rIns="0" bIns="0" rtlCol="0">
            <a:spAutoFit/>
          </a:bodyPr>
          <a:lstStyle/>
          <a:p>
            <a:pPr>
              <a:lnSpc>
                <a:spcPts val="2300"/>
              </a:lnSpc>
            </a:pPr>
            <a:r>
              <a:rPr lang="zh-CN" altLang="en-US" sz="1600" dirty="0">
                <a:solidFill>
                  <a:schemeClr val="bg1"/>
                </a:solidFill>
                <a:latin typeface="字魂59号-创粗黑" panose="00000500000000000000" pitchFamily="2" charset="-122"/>
                <a:ea typeface="字魂59号-创粗黑" panose="00000500000000000000" pitchFamily="2" charset="-122"/>
                <a:cs typeface="Open Sans Semibold" panose="020B0706030804020204" pitchFamily="34" charset="0"/>
              </a:rPr>
              <a:t>处于青春期的大学生 都强烈渴望友谊，迫切需要交友，建立自己和谐、融洽的人际关系。但一部分大学生因缺乏 人际交往的相关知识及交流技巧、方法，在自己的人际关系中常易产生受挫感。</a:t>
            </a:r>
            <a:endParaRPr lang="en-US" sz="1600" dirty="0">
              <a:solidFill>
                <a:schemeClr val="bg1"/>
              </a:solidFill>
              <a:latin typeface="字魂59号-创粗黑" panose="00000500000000000000" pitchFamily="2" charset="-122"/>
              <a:ea typeface="字魂59号-创粗黑" panose="00000500000000000000" pitchFamily="2" charset="-122"/>
              <a:cs typeface="Open Sans Semibold" panose="020B0706030804020204" pitchFamily="34" charset="0"/>
            </a:endParaRPr>
          </a:p>
        </p:txBody>
      </p:sp>
      <p:cxnSp>
        <p:nvCxnSpPr>
          <p:cNvPr id="41" name="Straight Connector 27">
            <a:extLst>
              <a:ext uri="{FF2B5EF4-FFF2-40B4-BE49-F238E27FC236}">
                <a16:creationId xmlns:a16="http://schemas.microsoft.com/office/drawing/2014/main" xmlns="" id="{81A031ED-9543-426B-B789-5833853F14BF}"/>
              </a:ext>
            </a:extLst>
          </p:cNvPr>
          <p:cNvCxnSpPr>
            <a:cxnSpLocks/>
          </p:cNvCxnSpPr>
          <p:nvPr/>
        </p:nvCxnSpPr>
        <p:spPr>
          <a:xfrm>
            <a:off x="6235489" y="3435846"/>
            <a:ext cx="2440967"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pic>
        <p:nvPicPr>
          <p:cNvPr id="42" name="图片占位符 32">
            <a:extLst>
              <a:ext uri="{FF2B5EF4-FFF2-40B4-BE49-F238E27FC236}">
                <a16:creationId xmlns:a16="http://schemas.microsoft.com/office/drawing/2014/main" xmlns="" id="{497E4DD6-D5F5-4822-86C9-365B73A304BC}"/>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48292" r="289" b="9227"/>
          <a:stretch/>
        </p:blipFill>
        <p:spPr>
          <a:xfrm>
            <a:off x="539550" y="1666587"/>
            <a:ext cx="5328593" cy="1570311"/>
          </a:xfrm>
          <a:prstGeom prst="rect">
            <a:avLst/>
          </a:prstGeom>
        </p:spPr>
      </p:pic>
      <p:cxnSp>
        <p:nvCxnSpPr>
          <p:cNvPr id="9" name="直接连接符 8">
            <a:extLst>
              <a:ext uri="{FF2B5EF4-FFF2-40B4-BE49-F238E27FC236}">
                <a16:creationId xmlns:a16="http://schemas.microsoft.com/office/drawing/2014/main" xmlns="" id="{4388FAB1-5514-4134-80D3-8CCCEE7AD2EE}"/>
              </a:ext>
            </a:extLst>
          </p:cNvPr>
          <p:cNvCxnSpPr>
            <a:cxnSpLocks/>
          </p:cNvCxnSpPr>
          <p:nvPr/>
        </p:nvCxnSpPr>
        <p:spPr>
          <a:xfrm flipH="1">
            <a:off x="611560" y="1131590"/>
            <a:ext cx="1944216"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0" name="等腰三角形 9">
            <a:extLst>
              <a:ext uri="{FF2B5EF4-FFF2-40B4-BE49-F238E27FC236}">
                <a16:creationId xmlns:a16="http://schemas.microsoft.com/office/drawing/2014/main" xmlns="" id="{7058E903-CA08-4785-B626-E6652F3A4E0B}"/>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11" name="直接连接符 10">
            <a:extLst>
              <a:ext uri="{FF2B5EF4-FFF2-40B4-BE49-F238E27FC236}">
                <a16:creationId xmlns:a16="http://schemas.microsoft.com/office/drawing/2014/main" xmlns="" id="{C31D705B-E508-4522-A027-FCC2638C33E7}"/>
              </a:ext>
            </a:extLst>
          </p:cNvPr>
          <p:cNvCxnSpPr>
            <a:cxnSpLocks/>
          </p:cNvCxnSpPr>
          <p:nvPr/>
        </p:nvCxnSpPr>
        <p:spPr>
          <a:xfrm>
            <a:off x="5143716" y="521032"/>
            <a:ext cx="4000284"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13" name="等腰三角形 12">
            <a:extLst>
              <a:ext uri="{FF2B5EF4-FFF2-40B4-BE49-F238E27FC236}">
                <a16:creationId xmlns:a16="http://schemas.microsoft.com/office/drawing/2014/main" xmlns="" id="{0E630596-FF37-44FB-84D4-ECC86ABD850D}"/>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3765248523"/>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randombar(horizontal)">
                                      <p:cBhvr>
                                        <p:cTn id="7" dur="500"/>
                                        <p:tgtEl>
                                          <p:spTgt spid="4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500"/>
                                        <p:tgtEl>
                                          <p:spTgt spid="1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8"/>
                                        </p:tgtEl>
                                        <p:attrNameLst>
                                          <p:attrName>style.visibility</p:attrName>
                                        </p:attrNameLst>
                                      </p:cBhvr>
                                      <p:to>
                                        <p:strVal val="visible"/>
                                      </p:to>
                                    </p:set>
                                    <p:animEffect transition="in" filter="fade">
                                      <p:cBhvr>
                                        <p:cTn id="15" dur="500"/>
                                        <p:tgtEl>
                                          <p:spTgt spid="38"/>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41"/>
                                        </p:tgtEl>
                                        <p:attrNameLst>
                                          <p:attrName>style.visibility</p:attrName>
                                        </p:attrNameLst>
                                      </p:cBhvr>
                                      <p:to>
                                        <p:strVal val="visible"/>
                                      </p:to>
                                    </p:set>
                                    <p:animEffect transition="in" filter="fade">
                                      <p:cBhvr>
                                        <p:cTn id="19"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3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3442000" y="958808"/>
            <a:ext cx="980268" cy="2545598"/>
          </a:xfrm>
          <a:prstGeom prst="rect">
            <a:avLst/>
          </a:prstGeom>
          <a:noFill/>
          <a:ln w="3492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dirty="0">
              <a:latin typeface="字魂59号-创粗黑" panose="00000500000000000000" pitchFamily="2" charset="-122"/>
            </a:endParaRPr>
          </a:p>
        </p:txBody>
      </p:sp>
      <p:sp>
        <p:nvSpPr>
          <p:cNvPr id="6" name="Rectangle 5"/>
          <p:cNvSpPr/>
          <p:nvPr/>
        </p:nvSpPr>
        <p:spPr>
          <a:xfrm>
            <a:off x="4422268" y="3341674"/>
            <a:ext cx="1429719" cy="1534332"/>
          </a:xfrm>
          <a:prstGeom prst="rect">
            <a:avLst/>
          </a:prstGeom>
          <a:noFill/>
          <a:ln w="349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dirty="0">
              <a:latin typeface="字魂59号-创粗黑" panose="00000500000000000000" pitchFamily="2" charset="-122"/>
            </a:endParaRPr>
          </a:p>
        </p:txBody>
      </p:sp>
      <p:pic>
        <p:nvPicPr>
          <p:cNvPr id="4" name="图片占位符 3">
            <a:extLst>
              <a:ext uri="{FF2B5EF4-FFF2-40B4-BE49-F238E27FC236}">
                <a16:creationId xmlns:a16="http://schemas.microsoft.com/office/drawing/2014/main" xmlns="" id="{E4ABFD3A-5E7C-49C1-BB54-06C82F3F27E0}"/>
              </a:ext>
            </a:extLst>
          </p:cNvPr>
          <p:cNvPicPr>
            <a:picLocks noGrp="1" noChangeAspect="1"/>
          </p:cNvPicPr>
          <p:nvPr>
            <p:ph type="pic" sz="quarter" idx="10"/>
          </p:nvPr>
        </p:nvPicPr>
        <p:blipFill rotWithShape="1">
          <a:blip r:embed="rId2" cstate="print">
            <a:extLst>
              <a:ext uri="{28A0092B-C50C-407E-A947-70E740481C1C}">
                <a14:useLocalDpi xmlns:a14="http://schemas.microsoft.com/office/drawing/2010/main" val="0"/>
              </a:ext>
            </a:extLst>
          </a:blip>
          <a:srcRect l="27539" t="1566" r="37951" b="2694"/>
          <a:stretch/>
        </p:blipFill>
        <p:spPr>
          <a:xfrm>
            <a:off x="3674474" y="1278658"/>
            <a:ext cx="1945038" cy="3597348"/>
          </a:xfrm>
        </p:spPr>
      </p:pic>
      <p:sp>
        <p:nvSpPr>
          <p:cNvPr id="17" name="Diamond 16"/>
          <p:cNvSpPr/>
          <p:nvPr/>
        </p:nvSpPr>
        <p:spPr>
          <a:xfrm>
            <a:off x="5243315" y="857161"/>
            <a:ext cx="984869" cy="984869"/>
          </a:xfrm>
          <a:prstGeom prst="diamond">
            <a:avLst/>
          </a:prstGeom>
          <a:solidFill>
            <a:schemeClr val="accent2">
              <a:lumMod val="75000"/>
            </a:schemeClr>
          </a:solidFill>
          <a:ln w="193675">
            <a:solidFill>
              <a:schemeClr val="bg1">
                <a:alpha val="4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3000" dirty="0">
              <a:solidFill>
                <a:schemeClr val="lt1">
                  <a:alpha val="92000"/>
                </a:schemeClr>
              </a:solidFill>
              <a:latin typeface="字魂59号-创粗黑" panose="00000500000000000000" pitchFamily="2" charset="-122"/>
            </a:endParaRPr>
          </a:p>
        </p:txBody>
      </p:sp>
      <p:sp>
        <p:nvSpPr>
          <p:cNvPr id="32" name="Freeform 351"/>
          <p:cNvSpPr>
            <a:spLocks noEditPoints="1"/>
          </p:cNvSpPr>
          <p:nvPr/>
        </p:nvSpPr>
        <p:spPr bwMode="auto">
          <a:xfrm>
            <a:off x="1744198" y="1416071"/>
            <a:ext cx="289435" cy="293101"/>
          </a:xfrm>
          <a:custGeom>
            <a:avLst/>
            <a:gdLst>
              <a:gd name="T0" fmla="*/ 1614 w 3316"/>
              <a:gd name="T1" fmla="*/ 771 h 3357"/>
              <a:gd name="T2" fmla="*/ 1574 w 3316"/>
              <a:gd name="T3" fmla="*/ 823 h 3357"/>
              <a:gd name="T4" fmla="*/ 771 w 3316"/>
              <a:gd name="T5" fmla="*/ 1396 h 3357"/>
              <a:gd name="T6" fmla="*/ 718 w 3316"/>
              <a:gd name="T7" fmla="*/ 1438 h 3357"/>
              <a:gd name="T8" fmla="*/ 708 w 3316"/>
              <a:gd name="T9" fmla="*/ 1505 h 3357"/>
              <a:gd name="T10" fmla="*/ 743 w 3316"/>
              <a:gd name="T11" fmla="*/ 1556 h 3357"/>
              <a:gd name="T12" fmla="*/ 1034 w 3316"/>
              <a:gd name="T13" fmla="*/ 2494 h 3357"/>
              <a:gd name="T14" fmla="*/ 1046 w 3316"/>
              <a:gd name="T15" fmla="*/ 2554 h 3357"/>
              <a:gd name="T16" fmla="*/ 1098 w 3316"/>
              <a:gd name="T17" fmla="*/ 2596 h 3357"/>
              <a:gd name="T18" fmla="*/ 1159 w 3316"/>
              <a:gd name="T19" fmla="*/ 2590 h 3357"/>
              <a:gd name="T20" fmla="*/ 2142 w 3316"/>
              <a:gd name="T21" fmla="*/ 2581 h 3357"/>
              <a:gd name="T22" fmla="*/ 2195 w 3316"/>
              <a:gd name="T23" fmla="*/ 2599 h 3357"/>
              <a:gd name="T24" fmla="*/ 2251 w 3316"/>
              <a:gd name="T25" fmla="*/ 2579 h 3357"/>
              <a:gd name="T26" fmla="*/ 2281 w 3316"/>
              <a:gd name="T27" fmla="*/ 2529 h 3357"/>
              <a:gd name="T28" fmla="*/ 2280 w 3316"/>
              <a:gd name="T29" fmla="*/ 2479 h 3357"/>
              <a:gd name="T30" fmla="*/ 2590 w 3316"/>
              <a:gd name="T31" fmla="*/ 1543 h 3357"/>
              <a:gd name="T32" fmla="*/ 2612 w 3316"/>
              <a:gd name="T33" fmla="*/ 1483 h 3357"/>
              <a:gd name="T34" fmla="*/ 2585 w 3316"/>
              <a:gd name="T35" fmla="*/ 1419 h 3357"/>
              <a:gd name="T36" fmla="*/ 2523 w 3316"/>
              <a:gd name="T37" fmla="*/ 1392 h 3357"/>
              <a:gd name="T38" fmla="*/ 1734 w 3316"/>
              <a:gd name="T39" fmla="*/ 802 h 3357"/>
              <a:gd name="T40" fmla="*/ 1681 w 3316"/>
              <a:gd name="T41" fmla="*/ 762 h 3357"/>
              <a:gd name="T42" fmla="*/ 1763 w 3316"/>
              <a:gd name="T43" fmla="*/ 3 h 3357"/>
              <a:gd name="T44" fmla="*/ 2066 w 3316"/>
              <a:gd name="T45" fmla="*/ 52 h 3357"/>
              <a:gd name="T46" fmla="*/ 2348 w 3316"/>
              <a:gd name="T47" fmla="*/ 152 h 3357"/>
              <a:gd name="T48" fmla="*/ 2605 w 3316"/>
              <a:gd name="T49" fmla="*/ 301 h 3357"/>
              <a:gd name="T50" fmla="*/ 2831 w 3316"/>
              <a:gd name="T51" fmla="*/ 493 h 3357"/>
              <a:gd name="T52" fmla="*/ 3019 w 3316"/>
              <a:gd name="T53" fmla="*/ 720 h 3357"/>
              <a:gd name="T54" fmla="*/ 3166 w 3316"/>
              <a:gd name="T55" fmla="*/ 980 h 3357"/>
              <a:gd name="T56" fmla="*/ 3266 w 3316"/>
              <a:gd name="T57" fmla="*/ 1266 h 3357"/>
              <a:gd name="T58" fmla="*/ 3313 w 3316"/>
              <a:gd name="T59" fmla="*/ 1573 h 3357"/>
              <a:gd name="T60" fmla="*/ 3304 w 3316"/>
              <a:gd name="T61" fmla="*/ 1889 h 3357"/>
              <a:gd name="T62" fmla="*/ 3238 w 3316"/>
              <a:gd name="T63" fmla="*/ 2189 h 3357"/>
              <a:gd name="T64" fmla="*/ 3122 w 3316"/>
              <a:gd name="T65" fmla="*/ 2468 h 3357"/>
              <a:gd name="T66" fmla="*/ 2960 w 3316"/>
              <a:gd name="T67" fmla="*/ 2716 h 3357"/>
              <a:gd name="T68" fmla="*/ 2759 w 3316"/>
              <a:gd name="T69" fmla="*/ 2933 h 3357"/>
              <a:gd name="T70" fmla="*/ 2523 w 3316"/>
              <a:gd name="T71" fmla="*/ 3111 h 3357"/>
              <a:gd name="T72" fmla="*/ 2257 w 3316"/>
              <a:gd name="T73" fmla="*/ 3245 h 3357"/>
              <a:gd name="T74" fmla="*/ 1967 w 3316"/>
              <a:gd name="T75" fmla="*/ 3329 h 3357"/>
              <a:gd name="T76" fmla="*/ 1659 w 3316"/>
              <a:gd name="T77" fmla="*/ 3357 h 3357"/>
              <a:gd name="T78" fmla="*/ 1349 w 3316"/>
              <a:gd name="T79" fmla="*/ 3329 h 3357"/>
              <a:gd name="T80" fmla="*/ 1060 w 3316"/>
              <a:gd name="T81" fmla="*/ 3245 h 3357"/>
              <a:gd name="T82" fmla="*/ 793 w 3316"/>
              <a:gd name="T83" fmla="*/ 3111 h 3357"/>
              <a:gd name="T84" fmla="*/ 558 w 3316"/>
              <a:gd name="T85" fmla="*/ 2933 h 3357"/>
              <a:gd name="T86" fmla="*/ 356 w 3316"/>
              <a:gd name="T87" fmla="*/ 2716 h 3357"/>
              <a:gd name="T88" fmla="*/ 195 w 3316"/>
              <a:gd name="T89" fmla="*/ 2468 h 3357"/>
              <a:gd name="T90" fmla="*/ 79 w 3316"/>
              <a:gd name="T91" fmla="*/ 2189 h 3357"/>
              <a:gd name="T92" fmla="*/ 13 w 3316"/>
              <a:gd name="T93" fmla="*/ 1889 h 3357"/>
              <a:gd name="T94" fmla="*/ 3 w 3316"/>
              <a:gd name="T95" fmla="*/ 1573 h 3357"/>
              <a:gd name="T96" fmla="*/ 51 w 3316"/>
              <a:gd name="T97" fmla="*/ 1266 h 3357"/>
              <a:gd name="T98" fmla="*/ 150 w 3316"/>
              <a:gd name="T99" fmla="*/ 980 h 3357"/>
              <a:gd name="T100" fmla="*/ 298 w 3316"/>
              <a:gd name="T101" fmla="*/ 720 h 3357"/>
              <a:gd name="T102" fmla="*/ 486 w 3316"/>
              <a:gd name="T103" fmla="*/ 493 h 3357"/>
              <a:gd name="T104" fmla="*/ 712 w 3316"/>
              <a:gd name="T105" fmla="*/ 301 h 3357"/>
              <a:gd name="T106" fmla="*/ 968 w 3316"/>
              <a:gd name="T107" fmla="*/ 152 h 3357"/>
              <a:gd name="T108" fmla="*/ 1251 w 3316"/>
              <a:gd name="T109" fmla="*/ 52 h 3357"/>
              <a:gd name="T110" fmla="*/ 1554 w 3316"/>
              <a:gd name="T111" fmla="*/ 3 h 3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316" h="3357">
                <a:moveTo>
                  <a:pt x="1659" y="759"/>
                </a:moveTo>
                <a:lnTo>
                  <a:pt x="1635" y="762"/>
                </a:lnTo>
                <a:lnTo>
                  <a:pt x="1614" y="771"/>
                </a:lnTo>
                <a:lnTo>
                  <a:pt x="1596" y="784"/>
                </a:lnTo>
                <a:lnTo>
                  <a:pt x="1583" y="802"/>
                </a:lnTo>
                <a:lnTo>
                  <a:pt x="1574" y="823"/>
                </a:lnTo>
                <a:lnTo>
                  <a:pt x="1389" y="1392"/>
                </a:lnTo>
                <a:lnTo>
                  <a:pt x="795" y="1392"/>
                </a:lnTo>
                <a:lnTo>
                  <a:pt x="771" y="1396"/>
                </a:lnTo>
                <a:lnTo>
                  <a:pt x="750" y="1405"/>
                </a:lnTo>
                <a:lnTo>
                  <a:pt x="731" y="1419"/>
                </a:lnTo>
                <a:lnTo>
                  <a:pt x="718" y="1438"/>
                </a:lnTo>
                <a:lnTo>
                  <a:pt x="708" y="1459"/>
                </a:lnTo>
                <a:lnTo>
                  <a:pt x="705" y="1483"/>
                </a:lnTo>
                <a:lnTo>
                  <a:pt x="708" y="1505"/>
                </a:lnTo>
                <a:lnTo>
                  <a:pt x="716" y="1525"/>
                </a:lnTo>
                <a:lnTo>
                  <a:pt x="727" y="1543"/>
                </a:lnTo>
                <a:lnTo>
                  <a:pt x="743" y="1556"/>
                </a:lnTo>
                <a:lnTo>
                  <a:pt x="1223" y="1908"/>
                </a:lnTo>
                <a:lnTo>
                  <a:pt x="1037" y="2479"/>
                </a:lnTo>
                <a:lnTo>
                  <a:pt x="1034" y="2494"/>
                </a:lnTo>
                <a:lnTo>
                  <a:pt x="1033" y="2509"/>
                </a:lnTo>
                <a:lnTo>
                  <a:pt x="1036" y="2532"/>
                </a:lnTo>
                <a:lnTo>
                  <a:pt x="1046" y="2554"/>
                </a:lnTo>
                <a:lnTo>
                  <a:pt x="1059" y="2572"/>
                </a:lnTo>
                <a:lnTo>
                  <a:pt x="1078" y="2586"/>
                </a:lnTo>
                <a:lnTo>
                  <a:pt x="1098" y="2596"/>
                </a:lnTo>
                <a:lnTo>
                  <a:pt x="1122" y="2599"/>
                </a:lnTo>
                <a:lnTo>
                  <a:pt x="1141" y="2597"/>
                </a:lnTo>
                <a:lnTo>
                  <a:pt x="1159" y="2590"/>
                </a:lnTo>
                <a:lnTo>
                  <a:pt x="1174" y="2581"/>
                </a:lnTo>
                <a:lnTo>
                  <a:pt x="1659" y="2227"/>
                </a:lnTo>
                <a:lnTo>
                  <a:pt x="2142" y="2581"/>
                </a:lnTo>
                <a:lnTo>
                  <a:pt x="2158" y="2590"/>
                </a:lnTo>
                <a:lnTo>
                  <a:pt x="2175" y="2597"/>
                </a:lnTo>
                <a:lnTo>
                  <a:pt x="2195" y="2599"/>
                </a:lnTo>
                <a:lnTo>
                  <a:pt x="2215" y="2596"/>
                </a:lnTo>
                <a:lnTo>
                  <a:pt x="2234" y="2589"/>
                </a:lnTo>
                <a:lnTo>
                  <a:pt x="2251" y="2579"/>
                </a:lnTo>
                <a:lnTo>
                  <a:pt x="2264" y="2564"/>
                </a:lnTo>
                <a:lnTo>
                  <a:pt x="2275" y="2547"/>
                </a:lnTo>
                <a:lnTo>
                  <a:pt x="2281" y="2529"/>
                </a:lnTo>
                <a:lnTo>
                  <a:pt x="2284" y="2509"/>
                </a:lnTo>
                <a:lnTo>
                  <a:pt x="2283" y="2494"/>
                </a:lnTo>
                <a:lnTo>
                  <a:pt x="2280" y="2479"/>
                </a:lnTo>
                <a:lnTo>
                  <a:pt x="2094" y="1908"/>
                </a:lnTo>
                <a:lnTo>
                  <a:pt x="2574" y="1556"/>
                </a:lnTo>
                <a:lnTo>
                  <a:pt x="2590" y="1543"/>
                </a:lnTo>
                <a:lnTo>
                  <a:pt x="2601" y="1525"/>
                </a:lnTo>
                <a:lnTo>
                  <a:pt x="2609" y="1505"/>
                </a:lnTo>
                <a:lnTo>
                  <a:pt x="2612" y="1483"/>
                </a:lnTo>
                <a:lnTo>
                  <a:pt x="2609" y="1459"/>
                </a:lnTo>
                <a:lnTo>
                  <a:pt x="2599" y="1438"/>
                </a:lnTo>
                <a:lnTo>
                  <a:pt x="2585" y="1419"/>
                </a:lnTo>
                <a:lnTo>
                  <a:pt x="2567" y="1405"/>
                </a:lnTo>
                <a:lnTo>
                  <a:pt x="2545" y="1396"/>
                </a:lnTo>
                <a:lnTo>
                  <a:pt x="2523" y="1392"/>
                </a:lnTo>
                <a:lnTo>
                  <a:pt x="1928" y="1392"/>
                </a:lnTo>
                <a:lnTo>
                  <a:pt x="1744" y="823"/>
                </a:lnTo>
                <a:lnTo>
                  <a:pt x="1734" y="802"/>
                </a:lnTo>
                <a:lnTo>
                  <a:pt x="1721" y="784"/>
                </a:lnTo>
                <a:lnTo>
                  <a:pt x="1703" y="771"/>
                </a:lnTo>
                <a:lnTo>
                  <a:pt x="1681" y="762"/>
                </a:lnTo>
                <a:lnTo>
                  <a:pt x="1659" y="759"/>
                </a:lnTo>
                <a:close/>
                <a:moveTo>
                  <a:pt x="1659" y="0"/>
                </a:moveTo>
                <a:lnTo>
                  <a:pt x="1763" y="3"/>
                </a:lnTo>
                <a:lnTo>
                  <a:pt x="1866" y="14"/>
                </a:lnTo>
                <a:lnTo>
                  <a:pt x="1967" y="30"/>
                </a:lnTo>
                <a:lnTo>
                  <a:pt x="2066" y="52"/>
                </a:lnTo>
                <a:lnTo>
                  <a:pt x="2163" y="80"/>
                </a:lnTo>
                <a:lnTo>
                  <a:pt x="2257" y="114"/>
                </a:lnTo>
                <a:lnTo>
                  <a:pt x="2348" y="152"/>
                </a:lnTo>
                <a:lnTo>
                  <a:pt x="2438" y="198"/>
                </a:lnTo>
                <a:lnTo>
                  <a:pt x="2523" y="247"/>
                </a:lnTo>
                <a:lnTo>
                  <a:pt x="2605" y="301"/>
                </a:lnTo>
                <a:lnTo>
                  <a:pt x="2683" y="361"/>
                </a:lnTo>
                <a:lnTo>
                  <a:pt x="2759" y="424"/>
                </a:lnTo>
                <a:lnTo>
                  <a:pt x="2831" y="493"/>
                </a:lnTo>
                <a:lnTo>
                  <a:pt x="2897" y="565"/>
                </a:lnTo>
                <a:lnTo>
                  <a:pt x="2960" y="641"/>
                </a:lnTo>
                <a:lnTo>
                  <a:pt x="3019" y="720"/>
                </a:lnTo>
                <a:lnTo>
                  <a:pt x="3073" y="803"/>
                </a:lnTo>
                <a:lnTo>
                  <a:pt x="3122" y="891"/>
                </a:lnTo>
                <a:lnTo>
                  <a:pt x="3166" y="980"/>
                </a:lnTo>
                <a:lnTo>
                  <a:pt x="3205" y="1073"/>
                </a:lnTo>
                <a:lnTo>
                  <a:pt x="3238" y="1168"/>
                </a:lnTo>
                <a:lnTo>
                  <a:pt x="3266" y="1266"/>
                </a:lnTo>
                <a:lnTo>
                  <a:pt x="3288" y="1366"/>
                </a:lnTo>
                <a:lnTo>
                  <a:pt x="3304" y="1468"/>
                </a:lnTo>
                <a:lnTo>
                  <a:pt x="3313" y="1573"/>
                </a:lnTo>
                <a:lnTo>
                  <a:pt x="3316" y="1679"/>
                </a:lnTo>
                <a:lnTo>
                  <a:pt x="3313" y="1785"/>
                </a:lnTo>
                <a:lnTo>
                  <a:pt x="3304" y="1889"/>
                </a:lnTo>
                <a:lnTo>
                  <a:pt x="3288" y="1991"/>
                </a:lnTo>
                <a:lnTo>
                  <a:pt x="3266" y="2092"/>
                </a:lnTo>
                <a:lnTo>
                  <a:pt x="3238" y="2189"/>
                </a:lnTo>
                <a:lnTo>
                  <a:pt x="3205" y="2285"/>
                </a:lnTo>
                <a:lnTo>
                  <a:pt x="3166" y="2377"/>
                </a:lnTo>
                <a:lnTo>
                  <a:pt x="3122" y="2468"/>
                </a:lnTo>
                <a:lnTo>
                  <a:pt x="3073" y="2554"/>
                </a:lnTo>
                <a:lnTo>
                  <a:pt x="3019" y="2637"/>
                </a:lnTo>
                <a:lnTo>
                  <a:pt x="2960" y="2716"/>
                </a:lnTo>
                <a:lnTo>
                  <a:pt x="2897" y="2793"/>
                </a:lnTo>
                <a:lnTo>
                  <a:pt x="2831" y="2866"/>
                </a:lnTo>
                <a:lnTo>
                  <a:pt x="2759" y="2933"/>
                </a:lnTo>
                <a:lnTo>
                  <a:pt x="2683" y="2997"/>
                </a:lnTo>
                <a:lnTo>
                  <a:pt x="2605" y="3057"/>
                </a:lnTo>
                <a:lnTo>
                  <a:pt x="2523" y="3111"/>
                </a:lnTo>
                <a:lnTo>
                  <a:pt x="2438" y="3161"/>
                </a:lnTo>
                <a:lnTo>
                  <a:pt x="2348" y="3205"/>
                </a:lnTo>
                <a:lnTo>
                  <a:pt x="2257" y="3245"/>
                </a:lnTo>
                <a:lnTo>
                  <a:pt x="2163" y="3278"/>
                </a:lnTo>
                <a:lnTo>
                  <a:pt x="2066" y="3307"/>
                </a:lnTo>
                <a:lnTo>
                  <a:pt x="1967" y="3329"/>
                </a:lnTo>
                <a:lnTo>
                  <a:pt x="1866" y="3344"/>
                </a:lnTo>
                <a:lnTo>
                  <a:pt x="1763" y="3354"/>
                </a:lnTo>
                <a:lnTo>
                  <a:pt x="1659" y="3357"/>
                </a:lnTo>
                <a:lnTo>
                  <a:pt x="1554" y="3354"/>
                </a:lnTo>
                <a:lnTo>
                  <a:pt x="1450" y="3344"/>
                </a:lnTo>
                <a:lnTo>
                  <a:pt x="1349" y="3329"/>
                </a:lnTo>
                <a:lnTo>
                  <a:pt x="1251" y="3307"/>
                </a:lnTo>
                <a:lnTo>
                  <a:pt x="1153" y="3278"/>
                </a:lnTo>
                <a:lnTo>
                  <a:pt x="1060" y="3245"/>
                </a:lnTo>
                <a:lnTo>
                  <a:pt x="968" y="3205"/>
                </a:lnTo>
                <a:lnTo>
                  <a:pt x="880" y="3161"/>
                </a:lnTo>
                <a:lnTo>
                  <a:pt x="793" y="3111"/>
                </a:lnTo>
                <a:lnTo>
                  <a:pt x="712" y="3057"/>
                </a:lnTo>
                <a:lnTo>
                  <a:pt x="633" y="2997"/>
                </a:lnTo>
                <a:lnTo>
                  <a:pt x="558" y="2933"/>
                </a:lnTo>
                <a:lnTo>
                  <a:pt x="486" y="2866"/>
                </a:lnTo>
                <a:lnTo>
                  <a:pt x="419" y="2793"/>
                </a:lnTo>
                <a:lnTo>
                  <a:pt x="356" y="2716"/>
                </a:lnTo>
                <a:lnTo>
                  <a:pt x="298" y="2637"/>
                </a:lnTo>
                <a:lnTo>
                  <a:pt x="244" y="2554"/>
                </a:lnTo>
                <a:lnTo>
                  <a:pt x="195" y="2468"/>
                </a:lnTo>
                <a:lnTo>
                  <a:pt x="150" y="2377"/>
                </a:lnTo>
                <a:lnTo>
                  <a:pt x="112" y="2285"/>
                </a:lnTo>
                <a:lnTo>
                  <a:pt x="79" y="2189"/>
                </a:lnTo>
                <a:lnTo>
                  <a:pt x="51" y="2092"/>
                </a:lnTo>
                <a:lnTo>
                  <a:pt x="29" y="1991"/>
                </a:lnTo>
                <a:lnTo>
                  <a:pt x="13" y="1889"/>
                </a:lnTo>
                <a:lnTo>
                  <a:pt x="3" y="1785"/>
                </a:lnTo>
                <a:lnTo>
                  <a:pt x="0" y="1679"/>
                </a:lnTo>
                <a:lnTo>
                  <a:pt x="3" y="1573"/>
                </a:lnTo>
                <a:lnTo>
                  <a:pt x="13" y="1468"/>
                </a:lnTo>
                <a:lnTo>
                  <a:pt x="29" y="1366"/>
                </a:lnTo>
                <a:lnTo>
                  <a:pt x="51" y="1266"/>
                </a:lnTo>
                <a:lnTo>
                  <a:pt x="79" y="1168"/>
                </a:lnTo>
                <a:lnTo>
                  <a:pt x="112" y="1073"/>
                </a:lnTo>
                <a:lnTo>
                  <a:pt x="150" y="980"/>
                </a:lnTo>
                <a:lnTo>
                  <a:pt x="195" y="891"/>
                </a:lnTo>
                <a:lnTo>
                  <a:pt x="244" y="803"/>
                </a:lnTo>
                <a:lnTo>
                  <a:pt x="298" y="720"/>
                </a:lnTo>
                <a:lnTo>
                  <a:pt x="356" y="641"/>
                </a:lnTo>
                <a:lnTo>
                  <a:pt x="419" y="565"/>
                </a:lnTo>
                <a:lnTo>
                  <a:pt x="486" y="493"/>
                </a:lnTo>
                <a:lnTo>
                  <a:pt x="558" y="424"/>
                </a:lnTo>
                <a:lnTo>
                  <a:pt x="633" y="361"/>
                </a:lnTo>
                <a:lnTo>
                  <a:pt x="712" y="301"/>
                </a:lnTo>
                <a:lnTo>
                  <a:pt x="793" y="247"/>
                </a:lnTo>
                <a:lnTo>
                  <a:pt x="880" y="198"/>
                </a:lnTo>
                <a:lnTo>
                  <a:pt x="968" y="152"/>
                </a:lnTo>
                <a:lnTo>
                  <a:pt x="1060" y="114"/>
                </a:lnTo>
                <a:lnTo>
                  <a:pt x="1153" y="80"/>
                </a:lnTo>
                <a:lnTo>
                  <a:pt x="1251" y="52"/>
                </a:lnTo>
                <a:lnTo>
                  <a:pt x="1349" y="30"/>
                </a:lnTo>
                <a:lnTo>
                  <a:pt x="1450" y="14"/>
                </a:lnTo>
                <a:lnTo>
                  <a:pt x="1554" y="3"/>
                </a:lnTo>
                <a:lnTo>
                  <a:pt x="1659" y="0"/>
                </a:lnTo>
                <a:close/>
              </a:path>
            </a:pathLst>
          </a:custGeom>
          <a:solidFill>
            <a:schemeClr val="accent4"/>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ru-RU" sz="1350" dirty="0"/>
          </a:p>
        </p:txBody>
      </p:sp>
      <p:sp>
        <p:nvSpPr>
          <p:cNvPr id="34" name="TextBox 33"/>
          <p:cNvSpPr txBox="1"/>
          <p:nvPr/>
        </p:nvSpPr>
        <p:spPr>
          <a:xfrm>
            <a:off x="899592" y="1864444"/>
            <a:ext cx="2021630" cy="923330"/>
          </a:xfrm>
          <a:prstGeom prst="rect">
            <a:avLst/>
          </a:prstGeom>
          <a:noFill/>
        </p:spPr>
        <p:txBody>
          <a:bodyPr wrap="square" lIns="0" tIns="0" rIns="0" bIns="0" rtlCol="0">
            <a:spAutoFit/>
          </a:bodyPr>
          <a:lstStyle/>
          <a:p>
            <a:r>
              <a:rPr lang="zh-CN" altLang="en-US" sz="1200" dirty="0">
                <a:solidFill>
                  <a:schemeClr val="bg1">
                    <a:lumMod val="50000"/>
                  </a:schemeClr>
                </a:solidFill>
              </a:rPr>
              <a:t>大学生人际交往的时间、空间越大，精神生活越丰富、愉悦；而人际关系不良，不合群的大学生常有更多的烦恼或难以排除的苦闷。</a:t>
            </a:r>
          </a:p>
        </p:txBody>
      </p:sp>
      <p:sp>
        <p:nvSpPr>
          <p:cNvPr id="85" name="Freeform 351">
            <a:extLst>
              <a:ext uri="{FF2B5EF4-FFF2-40B4-BE49-F238E27FC236}">
                <a16:creationId xmlns:a16="http://schemas.microsoft.com/office/drawing/2014/main" xmlns="" id="{8F32569C-9497-466C-841A-A04A9BE3A33D}"/>
              </a:ext>
            </a:extLst>
          </p:cNvPr>
          <p:cNvSpPr>
            <a:spLocks noEditPoints="1"/>
          </p:cNvSpPr>
          <p:nvPr/>
        </p:nvSpPr>
        <p:spPr bwMode="auto">
          <a:xfrm>
            <a:off x="5591032" y="1203044"/>
            <a:ext cx="289435" cy="293101"/>
          </a:xfrm>
          <a:custGeom>
            <a:avLst/>
            <a:gdLst>
              <a:gd name="T0" fmla="*/ 1614 w 3316"/>
              <a:gd name="T1" fmla="*/ 771 h 3357"/>
              <a:gd name="T2" fmla="*/ 1574 w 3316"/>
              <a:gd name="T3" fmla="*/ 823 h 3357"/>
              <a:gd name="T4" fmla="*/ 771 w 3316"/>
              <a:gd name="T5" fmla="*/ 1396 h 3357"/>
              <a:gd name="T6" fmla="*/ 718 w 3316"/>
              <a:gd name="T7" fmla="*/ 1438 h 3357"/>
              <a:gd name="T8" fmla="*/ 708 w 3316"/>
              <a:gd name="T9" fmla="*/ 1505 h 3357"/>
              <a:gd name="T10" fmla="*/ 743 w 3316"/>
              <a:gd name="T11" fmla="*/ 1556 h 3357"/>
              <a:gd name="T12" fmla="*/ 1034 w 3316"/>
              <a:gd name="T13" fmla="*/ 2494 h 3357"/>
              <a:gd name="T14" fmla="*/ 1046 w 3316"/>
              <a:gd name="T15" fmla="*/ 2554 h 3357"/>
              <a:gd name="T16" fmla="*/ 1098 w 3316"/>
              <a:gd name="T17" fmla="*/ 2596 h 3357"/>
              <a:gd name="T18" fmla="*/ 1159 w 3316"/>
              <a:gd name="T19" fmla="*/ 2590 h 3357"/>
              <a:gd name="T20" fmla="*/ 2142 w 3316"/>
              <a:gd name="T21" fmla="*/ 2581 h 3357"/>
              <a:gd name="T22" fmla="*/ 2195 w 3316"/>
              <a:gd name="T23" fmla="*/ 2599 h 3357"/>
              <a:gd name="T24" fmla="*/ 2251 w 3316"/>
              <a:gd name="T25" fmla="*/ 2579 h 3357"/>
              <a:gd name="T26" fmla="*/ 2281 w 3316"/>
              <a:gd name="T27" fmla="*/ 2529 h 3357"/>
              <a:gd name="T28" fmla="*/ 2280 w 3316"/>
              <a:gd name="T29" fmla="*/ 2479 h 3357"/>
              <a:gd name="T30" fmla="*/ 2590 w 3316"/>
              <a:gd name="T31" fmla="*/ 1543 h 3357"/>
              <a:gd name="T32" fmla="*/ 2612 w 3316"/>
              <a:gd name="T33" fmla="*/ 1483 h 3357"/>
              <a:gd name="T34" fmla="*/ 2585 w 3316"/>
              <a:gd name="T35" fmla="*/ 1419 h 3357"/>
              <a:gd name="T36" fmla="*/ 2523 w 3316"/>
              <a:gd name="T37" fmla="*/ 1392 h 3357"/>
              <a:gd name="T38" fmla="*/ 1734 w 3316"/>
              <a:gd name="T39" fmla="*/ 802 h 3357"/>
              <a:gd name="T40" fmla="*/ 1681 w 3316"/>
              <a:gd name="T41" fmla="*/ 762 h 3357"/>
              <a:gd name="T42" fmla="*/ 1763 w 3316"/>
              <a:gd name="T43" fmla="*/ 3 h 3357"/>
              <a:gd name="T44" fmla="*/ 2066 w 3316"/>
              <a:gd name="T45" fmla="*/ 52 h 3357"/>
              <a:gd name="T46" fmla="*/ 2348 w 3316"/>
              <a:gd name="T47" fmla="*/ 152 h 3357"/>
              <a:gd name="T48" fmla="*/ 2605 w 3316"/>
              <a:gd name="T49" fmla="*/ 301 h 3357"/>
              <a:gd name="T50" fmla="*/ 2831 w 3316"/>
              <a:gd name="T51" fmla="*/ 493 h 3357"/>
              <a:gd name="T52" fmla="*/ 3019 w 3316"/>
              <a:gd name="T53" fmla="*/ 720 h 3357"/>
              <a:gd name="T54" fmla="*/ 3166 w 3316"/>
              <a:gd name="T55" fmla="*/ 980 h 3357"/>
              <a:gd name="T56" fmla="*/ 3266 w 3316"/>
              <a:gd name="T57" fmla="*/ 1266 h 3357"/>
              <a:gd name="T58" fmla="*/ 3313 w 3316"/>
              <a:gd name="T59" fmla="*/ 1573 h 3357"/>
              <a:gd name="T60" fmla="*/ 3304 w 3316"/>
              <a:gd name="T61" fmla="*/ 1889 h 3357"/>
              <a:gd name="T62" fmla="*/ 3238 w 3316"/>
              <a:gd name="T63" fmla="*/ 2189 h 3357"/>
              <a:gd name="T64" fmla="*/ 3122 w 3316"/>
              <a:gd name="T65" fmla="*/ 2468 h 3357"/>
              <a:gd name="T66" fmla="*/ 2960 w 3316"/>
              <a:gd name="T67" fmla="*/ 2716 h 3357"/>
              <a:gd name="T68" fmla="*/ 2759 w 3316"/>
              <a:gd name="T69" fmla="*/ 2933 h 3357"/>
              <a:gd name="T70" fmla="*/ 2523 w 3316"/>
              <a:gd name="T71" fmla="*/ 3111 h 3357"/>
              <a:gd name="T72" fmla="*/ 2257 w 3316"/>
              <a:gd name="T73" fmla="*/ 3245 h 3357"/>
              <a:gd name="T74" fmla="*/ 1967 w 3316"/>
              <a:gd name="T75" fmla="*/ 3329 h 3357"/>
              <a:gd name="T76" fmla="*/ 1659 w 3316"/>
              <a:gd name="T77" fmla="*/ 3357 h 3357"/>
              <a:gd name="T78" fmla="*/ 1349 w 3316"/>
              <a:gd name="T79" fmla="*/ 3329 h 3357"/>
              <a:gd name="T80" fmla="*/ 1060 w 3316"/>
              <a:gd name="T81" fmla="*/ 3245 h 3357"/>
              <a:gd name="T82" fmla="*/ 793 w 3316"/>
              <a:gd name="T83" fmla="*/ 3111 h 3357"/>
              <a:gd name="T84" fmla="*/ 558 w 3316"/>
              <a:gd name="T85" fmla="*/ 2933 h 3357"/>
              <a:gd name="T86" fmla="*/ 356 w 3316"/>
              <a:gd name="T87" fmla="*/ 2716 h 3357"/>
              <a:gd name="T88" fmla="*/ 195 w 3316"/>
              <a:gd name="T89" fmla="*/ 2468 h 3357"/>
              <a:gd name="T90" fmla="*/ 79 w 3316"/>
              <a:gd name="T91" fmla="*/ 2189 h 3357"/>
              <a:gd name="T92" fmla="*/ 13 w 3316"/>
              <a:gd name="T93" fmla="*/ 1889 h 3357"/>
              <a:gd name="T94" fmla="*/ 3 w 3316"/>
              <a:gd name="T95" fmla="*/ 1573 h 3357"/>
              <a:gd name="T96" fmla="*/ 51 w 3316"/>
              <a:gd name="T97" fmla="*/ 1266 h 3357"/>
              <a:gd name="T98" fmla="*/ 150 w 3316"/>
              <a:gd name="T99" fmla="*/ 980 h 3357"/>
              <a:gd name="T100" fmla="*/ 298 w 3316"/>
              <a:gd name="T101" fmla="*/ 720 h 3357"/>
              <a:gd name="T102" fmla="*/ 486 w 3316"/>
              <a:gd name="T103" fmla="*/ 493 h 3357"/>
              <a:gd name="T104" fmla="*/ 712 w 3316"/>
              <a:gd name="T105" fmla="*/ 301 h 3357"/>
              <a:gd name="T106" fmla="*/ 968 w 3316"/>
              <a:gd name="T107" fmla="*/ 152 h 3357"/>
              <a:gd name="T108" fmla="*/ 1251 w 3316"/>
              <a:gd name="T109" fmla="*/ 52 h 3357"/>
              <a:gd name="T110" fmla="*/ 1554 w 3316"/>
              <a:gd name="T111" fmla="*/ 3 h 3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316" h="3357">
                <a:moveTo>
                  <a:pt x="1659" y="759"/>
                </a:moveTo>
                <a:lnTo>
                  <a:pt x="1635" y="762"/>
                </a:lnTo>
                <a:lnTo>
                  <a:pt x="1614" y="771"/>
                </a:lnTo>
                <a:lnTo>
                  <a:pt x="1596" y="784"/>
                </a:lnTo>
                <a:lnTo>
                  <a:pt x="1583" y="802"/>
                </a:lnTo>
                <a:lnTo>
                  <a:pt x="1574" y="823"/>
                </a:lnTo>
                <a:lnTo>
                  <a:pt x="1389" y="1392"/>
                </a:lnTo>
                <a:lnTo>
                  <a:pt x="795" y="1392"/>
                </a:lnTo>
                <a:lnTo>
                  <a:pt x="771" y="1396"/>
                </a:lnTo>
                <a:lnTo>
                  <a:pt x="750" y="1405"/>
                </a:lnTo>
                <a:lnTo>
                  <a:pt x="731" y="1419"/>
                </a:lnTo>
                <a:lnTo>
                  <a:pt x="718" y="1438"/>
                </a:lnTo>
                <a:lnTo>
                  <a:pt x="708" y="1459"/>
                </a:lnTo>
                <a:lnTo>
                  <a:pt x="705" y="1483"/>
                </a:lnTo>
                <a:lnTo>
                  <a:pt x="708" y="1505"/>
                </a:lnTo>
                <a:lnTo>
                  <a:pt x="716" y="1525"/>
                </a:lnTo>
                <a:lnTo>
                  <a:pt x="727" y="1543"/>
                </a:lnTo>
                <a:lnTo>
                  <a:pt x="743" y="1556"/>
                </a:lnTo>
                <a:lnTo>
                  <a:pt x="1223" y="1908"/>
                </a:lnTo>
                <a:lnTo>
                  <a:pt x="1037" y="2479"/>
                </a:lnTo>
                <a:lnTo>
                  <a:pt x="1034" y="2494"/>
                </a:lnTo>
                <a:lnTo>
                  <a:pt x="1033" y="2509"/>
                </a:lnTo>
                <a:lnTo>
                  <a:pt x="1036" y="2532"/>
                </a:lnTo>
                <a:lnTo>
                  <a:pt x="1046" y="2554"/>
                </a:lnTo>
                <a:lnTo>
                  <a:pt x="1059" y="2572"/>
                </a:lnTo>
                <a:lnTo>
                  <a:pt x="1078" y="2586"/>
                </a:lnTo>
                <a:lnTo>
                  <a:pt x="1098" y="2596"/>
                </a:lnTo>
                <a:lnTo>
                  <a:pt x="1122" y="2599"/>
                </a:lnTo>
                <a:lnTo>
                  <a:pt x="1141" y="2597"/>
                </a:lnTo>
                <a:lnTo>
                  <a:pt x="1159" y="2590"/>
                </a:lnTo>
                <a:lnTo>
                  <a:pt x="1174" y="2581"/>
                </a:lnTo>
                <a:lnTo>
                  <a:pt x="1659" y="2227"/>
                </a:lnTo>
                <a:lnTo>
                  <a:pt x="2142" y="2581"/>
                </a:lnTo>
                <a:lnTo>
                  <a:pt x="2158" y="2590"/>
                </a:lnTo>
                <a:lnTo>
                  <a:pt x="2175" y="2597"/>
                </a:lnTo>
                <a:lnTo>
                  <a:pt x="2195" y="2599"/>
                </a:lnTo>
                <a:lnTo>
                  <a:pt x="2215" y="2596"/>
                </a:lnTo>
                <a:lnTo>
                  <a:pt x="2234" y="2589"/>
                </a:lnTo>
                <a:lnTo>
                  <a:pt x="2251" y="2579"/>
                </a:lnTo>
                <a:lnTo>
                  <a:pt x="2264" y="2564"/>
                </a:lnTo>
                <a:lnTo>
                  <a:pt x="2275" y="2547"/>
                </a:lnTo>
                <a:lnTo>
                  <a:pt x="2281" y="2529"/>
                </a:lnTo>
                <a:lnTo>
                  <a:pt x="2284" y="2509"/>
                </a:lnTo>
                <a:lnTo>
                  <a:pt x="2283" y="2494"/>
                </a:lnTo>
                <a:lnTo>
                  <a:pt x="2280" y="2479"/>
                </a:lnTo>
                <a:lnTo>
                  <a:pt x="2094" y="1908"/>
                </a:lnTo>
                <a:lnTo>
                  <a:pt x="2574" y="1556"/>
                </a:lnTo>
                <a:lnTo>
                  <a:pt x="2590" y="1543"/>
                </a:lnTo>
                <a:lnTo>
                  <a:pt x="2601" y="1525"/>
                </a:lnTo>
                <a:lnTo>
                  <a:pt x="2609" y="1505"/>
                </a:lnTo>
                <a:lnTo>
                  <a:pt x="2612" y="1483"/>
                </a:lnTo>
                <a:lnTo>
                  <a:pt x="2609" y="1459"/>
                </a:lnTo>
                <a:lnTo>
                  <a:pt x="2599" y="1438"/>
                </a:lnTo>
                <a:lnTo>
                  <a:pt x="2585" y="1419"/>
                </a:lnTo>
                <a:lnTo>
                  <a:pt x="2567" y="1405"/>
                </a:lnTo>
                <a:lnTo>
                  <a:pt x="2545" y="1396"/>
                </a:lnTo>
                <a:lnTo>
                  <a:pt x="2523" y="1392"/>
                </a:lnTo>
                <a:lnTo>
                  <a:pt x="1928" y="1392"/>
                </a:lnTo>
                <a:lnTo>
                  <a:pt x="1744" y="823"/>
                </a:lnTo>
                <a:lnTo>
                  <a:pt x="1734" y="802"/>
                </a:lnTo>
                <a:lnTo>
                  <a:pt x="1721" y="784"/>
                </a:lnTo>
                <a:lnTo>
                  <a:pt x="1703" y="771"/>
                </a:lnTo>
                <a:lnTo>
                  <a:pt x="1681" y="762"/>
                </a:lnTo>
                <a:lnTo>
                  <a:pt x="1659" y="759"/>
                </a:lnTo>
                <a:close/>
                <a:moveTo>
                  <a:pt x="1659" y="0"/>
                </a:moveTo>
                <a:lnTo>
                  <a:pt x="1763" y="3"/>
                </a:lnTo>
                <a:lnTo>
                  <a:pt x="1866" y="14"/>
                </a:lnTo>
                <a:lnTo>
                  <a:pt x="1967" y="30"/>
                </a:lnTo>
                <a:lnTo>
                  <a:pt x="2066" y="52"/>
                </a:lnTo>
                <a:lnTo>
                  <a:pt x="2163" y="80"/>
                </a:lnTo>
                <a:lnTo>
                  <a:pt x="2257" y="114"/>
                </a:lnTo>
                <a:lnTo>
                  <a:pt x="2348" y="152"/>
                </a:lnTo>
                <a:lnTo>
                  <a:pt x="2438" y="198"/>
                </a:lnTo>
                <a:lnTo>
                  <a:pt x="2523" y="247"/>
                </a:lnTo>
                <a:lnTo>
                  <a:pt x="2605" y="301"/>
                </a:lnTo>
                <a:lnTo>
                  <a:pt x="2683" y="361"/>
                </a:lnTo>
                <a:lnTo>
                  <a:pt x="2759" y="424"/>
                </a:lnTo>
                <a:lnTo>
                  <a:pt x="2831" y="493"/>
                </a:lnTo>
                <a:lnTo>
                  <a:pt x="2897" y="565"/>
                </a:lnTo>
                <a:lnTo>
                  <a:pt x="2960" y="641"/>
                </a:lnTo>
                <a:lnTo>
                  <a:pt x="3019" y="720"/>
                </a:lnTo>
                <a:lnTo>
                  <a:pt x="3073" y="803"/>
                </a:lnTo>
                <a:lnTo>
                  <a:pt x="3122" y="891"/>
                </a:lnTo>
                <a:lnTo>
                  <a:pt x="3166" y="980"/>
                </a:lnTo>
                <a:lnTo>
                  <a:pt x="3205" y="1073"/>
                </a:lnTo>
                <a:lnTo>
                  <a:pt x="3238" y="1168"/>
                </a:lnTo>
                <a:lnTo>
                  <a:pt x="3266" y="1266"/>
                </a:lnTo>
                <a:lnTo>
                  <a:pt x="3288" y="1366"/>
                </a:lnTo>
                <a:lnTo>
                  <a:pt x="3304" y="1468"/>
                </a:lnTo>
                <a:lnTo>
                  <a:pt x="3313" y="1573"/>
                </a:lnTo>
                <a:lnTo>
                  <a:pt x="3316" y="1679"/>
                </a:lnTo>
                <a:lnTo>
                  <a:pt x="3313" y="1785"/>
                </a:lnTo>
                <a:lnTo>
                  <a:pt x="3304" y="1889"/>
                </a:lnTo>
                <a:lnTo>
                  <a:pt x="3288" y="1991"/>
                </a:lnTo>
                <a:lnTo>
                  <a:pt x="3266" y="2092"/>
                </a:lnTo>
                <a:lnTo>
                  <a:pt x="3238" y="2189"/>
                </a:lnTo>
                <a:lnTo>
                  <a:pt x="3205" y="2285"/>
                </a:lnTo>
                <a:lnTo>
                  <a:pt x="3166" y="2377"/>
                </a:lnTo>
                <a:lnTo>
                  <a:pt x="3122" y="2468"/>
                </a:lnTo>
                <a:lnTo>
                  <a:pt x="3073" y="2554"/>
                </a:lnTo>
                <a:lnTo>
                  <a:pt x="3019" y="2637"/>
                </a:lnTo>
                <a:lnTo>
                  <a:pt x="2960" y="2716"/>
                </a:lnTo>
                <a:lnTo>
                  <a:pt x="2897" y="2793"/>
                </a:lnTo>
                <a:lnTo>
                  <a:pt x="2831" y="2866"/>
                </a:lnTo>
                <a:lnTo>
                  <a:pt x="2759" y="2933"/>
                </a:lnTo>
                <a:lnTo>
                  <a:pt x="2683" y="2997"/>
                </a:lnTo>
                <a:lnTo>
                  <a:pt x="2605" y="3057"/>
                </a:lnTo>
                <a:lnTo>
                  <a:pt x="2523" y="3111"/>
                </a:lnTo>
                <a:lnTo>
                  <a:pt x="2438" y="3161"/>
                </a:lnTo>
                <a:lnTo>
                  <a:pt x="2348" y="3205"/>
                </a:lnTo>
                <a:lnTo>
                  <a:pt x="2257" y="3245"/>
                </a:lnTo>
                <a:lnTo>
                  <a:pt x="2163" y="3278"/>
                </a:lnTo>
                <a:lnTo>
                  <a:pt x="2066" y="3307"/>
                </a:lnTo>
                <a:lnTo>
                  <a:pt x="1967" y="3329"/>
                </a:lnTo>
                <a:lnTo>
                  <a:pt x="1866" y="3344"/>
                </a:lnTo>
                <a:lnTo>
                  <a:pt x="1763" y="3354"/>
                </a:lnTo>
                <a:lnTo>
                  <a:pt x="1659" y="3357"/>
                </a:lnTo>
                <a:lnTo>
                  <a:pt x="1554" y="3354"/>
                </a:lnTo>
                <a:lnTo>
                  <a:pt x="1450" y="3344"/>
                </a:lnTo>
                <a:lnTo>
                  <a:pt x="1349" y="3329"/>
                </a:lnTo>
                <a:lnTo>
                  <a:pt x="1251" y="3307"/>
                </a:lnTo>
                <a:lnTo>
                  <a:pt x="1153" y="3278"/>
                </a:lnTo>
                <a:lnTo>
                  <a:pt x="1060" y="3245"/>
                </a:lnTo>
                <a:lnTo>
                  <a:pt x="968" y="3205"/>
                </a:lnTo>
                <a:lnTo>
                  <a:pt x="880" y="3161"/>
                </a:lnTo>
                <a:lnTo>
                  <a:pt x="793" y="3111"/>
                </a:lnTo>
                <a:lnTo>
                  <a:pt x="712" y="3057"/>
                </a:lnTo>
                <a:lnTo>
                  <a:pt x="633" y="2997"/>
                </a:lnTo>
                <a:lnTo>
                  <a:pt x="558" y="2933"/>
                </a:lnTo>
                <a:lnTo>
                  <a:pt x="486" y="2866"/>
                </a:lnTo>
                <a:lnTo>
                  <a:pt x="419" y="2793"/>
                </a:lnTo>
                <a:lnTo>
                  <a:pt x="356" y="2716"/>
                </a:lnTo>
                <a:lnTo>
                  <a:pt x="298" y="2637"/>
                </a:lnTo>
                <a:lnTo>
                  <a:pt x="244" y="2554"/>
                </a:lnTo>
                <a:lnTo>
                  <a:pt x="195" y="2468"/>
                </a:lnTo>
                <a:lnTo>
                  <a:pt x="150" y="2377"/>
                </a:lnTo>
                <a:lnTo>
                  <a:pt x="112" y="2285"/>
                </a:lnTo>
                <a:lnTo>
                  <a:pt x="79" y="2189"/>
                </a:lnTo>
                <a:lnTo>
                  <a:pt x="51" y="2092"/>
                </a:lnTo>
                <a:lnTo>
                  <a:pt x="29" y="1991"/>
                </a:lnTo>
                <a:lnTo>
                  <a:pt x="13" y="1889"/>
                </a:lnTo>
                <a:lnTo>
                  <a:pt x="3" y="1785"/>
                </a:lnTo>
                <a:lnTo>
                  <a:pt x="0" y="1679"/>
                </a:lnTo>
                <a:lnTo>
                  <a:pt x="3" y="1573"/>
                </a:lnTo>
                <a:lnTo>
                  <a:pt x="13" y="1468"/>
                </a:lnTo>
                <a:lnTo>
                  <a:pt x="29" y="1366"/>
                </a:lnTo>
                <a:lnTo>
                  <a:pt x="51" y="1266"/>
                </a:lnTo>
                <a:lnTo>
                  <a:pt x="79" y="1168"/>
                </a:lnTo>
                <a:lnTo>
                  <a:pt x="112" y="1073"/>
                </a:lnTo>
                <a:lnTo>
                  <a:pt x="150" y="980"/>
                </a:lnTo>
                <a:lnTo>
                  <a:pt x="195" y="891"/>
                </a:lnTo>
                <a:lnTo>
                  <a:pt x="244" y="803"/>
                </a:lnTo>
                <a:lnTo>
                  <a:pt x="298" y="720"/>
                </a:lnTo>
                <a:lnTo>
                  <a:pt x="356" y="641"/>
                </a:lnTo>
                <a:lnTo>
                  <a:pt x="419" y="565"/>
                </a:lnTo>
                <a:lnTo>
                  <a:pt x="486" y="493"/>
                </a:lnTo>
                <a:lnTo>
                  <a:pt x="558" y="424"/>
                </a:lnTo>
                <a:lnTo>
                  <a:pt x="633" y="361"/>
                </a:lnTo>
                <a:lnTo>
                  <a:pt x="712" y="301"/>
                </a:lnTo>
                <a:lnTo>
                  <a:pt x="793" y="247"/>
                </a:lnTo>
                <a:lnTo>
                  <a:pt x="880" y="198"/>
                </a:lnTo>
                <a:lnTo>
                  <a:pt x="968" y="152"/>
                </a:lnTo>
                <a:lnTo>
                  <a:pt x="1060" y="114"/>
                </a:lnTo>
                <a:lnTo>
                  <a:pt x="1153" y="80"/>
                </a:lnTo>
                <a:lnTo>
                  <a:pt x="1251" y="52"/>
                </a:lnTo>
                <a:lnTo>
                  <a:pt x="1349" y="30"/>
                </a:lnTo>
                <a:lnTo>
                  <a:pt x="1450" y="14"/>
                </a:lnTo>
                <a:lnTo>
                  <a:pt x="1554" y="3"/>
                </a:lnTo>
                <a:lnTo>
                  <a:pt x="1659"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ru-RU" sz="1350" dirty="0"/>
          </a:p>
        </p:txBody>
      </p:sp>
      <p:grpSp>
        <p:nvGrpSpPr>
          <p:cNvPr id="74" name="Группа 298"/>
          <p:cNvGrpSpPr/>
          <p:nvPr/>
        </p:nvGrpSpPr>
        <p:grpSpPr>
          <a:xfrm>
            <a:off x="7146460" y="1864444"/>
            <a:ext cx="295062" cy="293455"/>
            <a:chOff x="5848350" y="3192463"/>
            <a:chExt cx="2041525" cy="2030413"/>
          </a:xfrm>
          <a:solidFill>
            <a:schemeClr val="accent5"/>
          </a:solidFill>
        </p:grpSpPr>
        <p:sp>
          <p:nvSpPr>
            <p:cNvPr id="80" name="Freeform 266"/>
            <p:cNvSpPr>
              <a:spLocks/>
            </p:cNvSpPr>
            <p:nvPr/>
          </p:nvSpPr>
          <p:spPr bwMode="auto">
            <a:xfrm>
              <a:off x="6692900" y="4033838"/>
              <a:ext cx="352425" cy="349250"/>
            </a:xfrm>
            <a:custGeom>
              <a:avLst/>
              <a:gdLst>
                <a:gd name="T0" fmla="*/ 332 w 665"/>
                <a:gd name="T1" fmla="*/ 0 h 661"/>
                <a:gd name="T2" fmla="*/ 381 w 665"/>
                <a:gd name="T3" fmla="*/ 3 h 661"/>
                <a:gd name="T4" fmla="*/ 428 w 665"/>
                <a:gd name="T5" fmla="*/ 14 h 661"/>
                <a:gd name="T6" fmla="*/ 472 w 665"/>
                <a:gd name="T7" fmla="*/ 30 h 661"/>
                <a:gd name="T8" fmla="*/ 512 w 665"/>
                <a:gd name="T9" fmla="*/ 53 h 661"/>
                <a:gd name="T10" fmla="*/ 550 w 665"/>
                <a:gd name="T11" fmla="*/ 80 h 661"/>
                <a:gd name="T12" fmla="*/ 583 w 665"/>
                <a:gd name="T13" fmla="*/ 113 h 661"/>
                <a:gd name="T14" fmla="*/ 610 w 665"/>
                <a:gd name="T15" fmla="*/ 150 h 661"/>
                <a:gd name="T16" fmla="*/ 633 w 665"/>
                <a:gd name="T17" fmla="*/ 191 h 661"/>
                <a:gd name="T18" fmla="*/ 650 w 665"/>
                <a:gd name="T19" fmla="*/ 234 h 661"/>
                <a:gd name="T20" fmla="*/ 661 w 665"/>
                <a:gd name="T21" fmla="*/ 281 h 661"/>
                <a:gd name="T22" fmla="*/ 665 w 665"/>
                <a:gd name="T23" fmla="*/ 330 h 661"/>
                <a:gd name="T24" fmla="*/ 661 w 665"/>
                <a:gd name="T25" fmla="*/ 378 h 661"/>
                <a:gd name="T26" fmla="*/ 650 w 665"/>
                <a:gd name="T27" fmla="*/ 425 h 661"/>
                <a:gd name="T28" fmla="*/ 633 w 665"/>
                <a:gd name="T29" fmla="*/ 470 h 661"/>
                <a:gd name="T30" fmla="*/ 610 w 665"/>
                <a:gd name="T31" fmla="*/ 511 h 661"/>
                <a:gd name="T32" fmla="*/ 583 w 665"/>
                <a:gd name="T33" fmla="*/ 547 h 661"/>
                <a:gd name="T34" fmla="*/ 550 w 665"/>
                <a:gd name="T35" fmla="*/ 580 h 661"/>
                <a:gd name="T36" fmla="*/ 512 w 665"/>
                <a:gd name="T37" fmla="*/ 608 h 661"/>
                <a:gd name="T38" fmla="*/ 472 w 665"/>
                <a:gd name="T39" fmla="*/ 630 h 661"/>
                <a:gd name="T40" fmla="*/ 428 w 665"/>
                <a:gd name="T41" fmla="*/ 646 h 661"/>
                <a:gd name="T42" fmla="*/ 381 w 665"/>
                <a:gd name="T43" fmla="*/ 657 h 661"/>
                <a:gd name="T44" fmla="*/ 332 w 665"/>
                <a:gd name="T45" fmla="*/ 661 h 661"/>
                <a:gd name="T46" fmla="*/ 283 w 665"/>
                <a:gd name="T47" fmla="*/ 657 h 661"/>
                <a:gd name="T48" fmla="*/ 235 w 665"/>
                <a:gd name="T49" fmla="*/ 646 h 661"/>
                <a:gd name="T50" fmla="*/ 192 w 665"/>
                <a:gd name="T51" fmla="*/ 630 h 661"/>
                <a:gd name="T52" fmla="*/ 151 w 665"/>
                <a:gd name="T53" fmla="*/ 608 h 661"/>
                <a:gd name="T54" fmla="*/ 113 w 665"/>
                <a:gd name="T55" fmla="*/ 580 h 661"/>
                <a:gd name="T56" fmla="*/ 81 w 665"/>
                <a:gd name="T57" fmla="*/ 547 h 661"/>
                <a:gd name="T58" fmla="*/ 53 w 665"/>
                <a:gd name="T59" fmla="*/ 511 h 661"/>
                <a:gd name="T60" fmla="*/ 30 w 665"/>
                <a:gd name="T61" fmla="*/ 470 h 661"/>
                <a:gd name="T62" fmla="*/ 13 w 665"/>
                <a:gd name="T63" fmla="*/ 425 h 661"/>
                <a:gd name="T64" fmla="*/ 3 w 665"/>
                <a:gd name="T65" fmla="*/ 378 h 661"/>
                <a:gd name="T66" fmla="*/ 0 w 665"/>
                <a:gd name="T67" fmla="*/ 330 h 661"/>
                <a:gd name="T68" fmla="*/ 3 w 665"/>
                <a:gd name="T69" fmla="*/ 281 h 661"/>
                <a:gd name="T70" fmla="*/ 13 w 665"/>
                <a:gd name="T71" fmla="*/ 234 h 661"/>
                <a:gd name="T72" fmla="*/ 30 w 665"/>
                <a:gd name="T73" fmla="*/ 191 h 661"/>
                <a:gd name="T74" fmla="*/ 53 w 665"/>
                <a:gd name="T75" fmla="*/ 150 h 661"/>
                <a:gd name="T76" fmla="*/ 81 w 665"/>
                <a:gd name="T77" fmla="*/ 113 h 661"/>
                <a:gd name="T78" fmla="*/ 113 w 665"/>
                <a:gd name="T79" fmla="*/ 80 h 661"/>
                <a:gd name="T80" fmla="*/ 151 w 665"/>
                <a:gd name="T81" fmla="*/ 53 h 661"/>
                <a:gd name="T82" fmla="*/ 192 w 665"/>
                <a:gd name="T83" fmla="*/ 30 h 661"/>
                <a:gd name="T84" fmla="*/ 235 w 665"/>
                <a:gd name="T85" fmla="*/ 14 h 661"/>
                <a:gd name="T86" fmla="*/ 283 w 665"/>
                <a:gd name="T87" fmla="*/ 3 h 661"/>
                <a:gd name="T88" fmla="*/ 332 w 665"/>
                <a:gd name="T89" fmla="*/ 0 h 6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65" h="661">
                  <a:moveTo>
                    <a:pt x="332" y="0"/>
                  </a:moveTo>
                  <a:lnTo>
                    <a:pt x="381" y="3"/>
                  </a:lnTo>
                  <a:lnTo>
                    <a:pt x="428" y="14"/>
                  </a:lnTo>
                  <a:lnTo>
                    <a:pt x="472" y="30"/>
                  </a:lnTo>
                  <a:lnTo>
                    <a:pt x="512" y="53"/>
                  </a:lnTo>
                  <a:lnTo>
                    <a:pt x="550" y="80"/>
                  </a:lnTo>
                  <a:lnTo>
                    <a:pt x="583" y="113"/>
                  </a:lnTo>
                  <a:lnTo>
                    <a:pt x="610" y="150"/>
                  </a:lnTo>
                  <a:lnTo>
                    <a:pt x="633" y="191"/>
                  </a:lnTo>
                  <a:lnTo>
                    <a:pt x="650" y="234"/>
                  </a:lnTo>
                  <a:lnTo>
                    <a:pt x="661" y="281"/>
                  </a:lnTo>
                  <a:lnTo>
                    <a:pt x="665" y="330"/>
                  </a:lnTo>
                  <a:lnTo>
                    <a:pt x="661" y="378"/>
                  </a:lnTo>
                  <a:lnTo>
                    <a:pt x="650" y="425"/>
                  </a:lnTo>
                  <a:lnTo>
                    <a:pt x="633" y="470"/>
                  </a:lnTo>
                  <a:lnTo>
                    <a:pt x="610" y="511"/>
                  </a:lnTo>
                  <a:lnTo>
                    <a:pt x="583" y="547"/>
                  </a:lnTo>
                  <a:lnTo>
                    <a:pt x="550" y="580"/>
                  </a:lnTo>
                  <a:lnTo>
                    <a:pt x="512" y="608"/>
                  </a:lnTo>
                  <a:lnTo>
                    <a:pt x="472" y="630"/>
                  </a:lnTo>
                  <a:lnTo>
                    <a:pt x="428" y="646"/>
                  </a:lnTo>
                  <a:lnTo>
                    <a:pt x="381" y="657"/>
                  </a:lnTo>
                  <a:lnTo>
                    <a:pt x="332" y="661"/>
                  </a:lnTo>
                  <a:lnTo>
                    <a:pt x="283" y="657"/>
                  </a:lnTo>
                  <a:lnTo>
                    <a:pt x="235" y="646"/>
                  </a:lnTo>
                  <a:lnTo>
                    <a:pt x="192" y="630"/>
                  </a:lnTo>
                  <a:lnTo>
                    <a:pt x="151" y="608"/>
                  </a:lnTo>
                  <a:lnTo>
                    <a:pt x="113" y="580"/>
                  </a:lnTo>
                  <a:lnTo>
                    <a:pt x="81" y="547"/>
                  </a:lnTo>
                  <a:lnTo>
                    <a:pt x="53" y="511"/>
                  </a:lnTo>
                  <a:lnTo>
                    <a:pt x="30" y="470"/>
                  </a:lnTo>
                  <a:lnTo>
                    <a:pt x="13" y="425"/>
                  </a:lnTo>
                  <a:lnTo>
                    <a:pt x="3" y="378"/>
                  </a:lnTo>
                  <a:lnTo>
                    <a:pt x="0" y="330"/>
                  </a:lnTo>
                  <a:lnTo>
                    <a:pt x="3" y="281"/>
                  </a:lnTo>
                  <a:lnTo>
                    <a:pt x="13" y="234"/>
                  </a:lnTo>
                  <a:lnTo>
                    <a:pt x="30" y="191"/>
                  </a:lnTo>
                  <a:lnTo>
                    <a:pt x="53" y="150"/>
                  </a:lnTo>
                  <a:lnTo>
                    <a:pt x="81" y="113"/>
                  </a:lnTo>
                  <a:lnTo>
                    <a:pt x="113" y="80"/>
                  </a:lnTo>
                  <a:lnTo>
                    <a:pt x="151" y="53"/>
                  </a:lnTo>
                  <a:lnTo>
                    <a:pt x="192" y="30"/>
                  </a:lnTo>
                  <a:lnTo>
                    <a:pt x="235" y="14"/>
                  </a:lnTo>
                  <a:lnTo>
                    <a:pt x="283" y="3"/>
                  </a:lnTo>
                  <a:lnTo>
                    <a:pt x="332"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ru-RU" sz="1350" dirty="0"/>
            </a:p>
          </p:txBody>
        </p:sp>
        <p:sp>
          <p:nvSpPr>
            <p:cNvPr id="81" name="Freeform 267"/>
            <p:cNvSpPr>
              <a:spLocks noEditPoints="1"/>
            </p:cNvSpPr>
            <p:nvPr/>
          </p:nvSpPr>
          <p:spPr bwMode="auto">
            <a:xfrm>
              <a:off x="5848350" y="3192463"/>
              <a:ext cx="2041525" cy="2030413"/>
            </a:xfrm>
            <a:custGeom>
              <a:avLst/>
              <a:gdLst>
                <a:gd name="T0" fmla="*/ 1704 w 3859"/>
                <a:gd name="T1" fmla="*/ 1150 h 3835"/>
                <a:gd name="T2" fmla="*/ 1443 w 3859"/>
                <a:gd name="T3" fmla="*/ 1281 h 3835"/>
                <a:gd name="T4" fmla="*/ 1248 w 3859"/>
                <a:gd name="T5" fmla="*/ 1494 h 3835"/>
                <a:gd name="T6" fmla="*/ 1139 w 3859"/>
                <a:gd name="T7" fmla="*/ 1766 h 3835"/>
                <a:gd name="T8" fmla="*/ 1139 w 3859"/>
                <a:gd name="T9" fmla="*/ 2070 h 3835"/>
                <a:gd name="T10" fmla="*/ 1248 w 3859"/>
                <a:gd name="T11" fmla="*/ 2343 h 3835"/>
                <a:gd name="T12" fmla="*/ 1443 w 3859"/>
                <a:gd name="T13" fmla="*/ 2555 h 3835"/>
                <a:gd name="T14" fmla="*/ 1704 w 3859"/>
                <a:gd name="T15" fmla="*/ 2686 h 3835"/>
                <a:gd name="T16" fmla="*/ 2008 w 3859"/>
                <a:gd name="T17" fmla="*/ 2715 h 3835"/>
                <a:gd name="T18" fmla="*/ 2293 w 3859"/>
                <a:gd name="T19" fmla="*/ 2632 h 3835"/>
                <a:gd name="T20" fmla="*/ 2524 w 3859"/>
                <a:gd name="T21" fmla="*/ 2458 h 3835"/>
                <a:gd name="T22" fmla="*/ 2679 w 3859"/>
                <a:gd name="T23" fmla="*/ 2213 h 3835"/>
                <a:gd name="T24" fmla="*/ 2734 w 3859"/>
                <a:gd name="T25" fmla="*/ 1918 h 3835"/>
                <a:gd name="T26" fmla="*/ 2679 w 3859"/>
                <a:gd name="T27" fmla="*/ 1624 h 3835"/>
                <a:gd name="T28" fmla="*/ 2524 w 3859"/>
                <a:gd name="T29" fmla="*/ 1379 h 3835"/>
                <a:gd name="T30" fmla="*/ 2293 w 3859"/>
                <a:gd name="T31" fmla="*/ 1204 h 3835"/>
                <a:gd name="T32" fmla="*/ 2008 w 3859"/>
                <a:gd name="T33" fmla="*/ 1122 h 3835"/>
                <a:gd name="T34" fmla="*/ 2178 w 3859"/>
                <a:gd name="T35" fmla="*/ 4 h 3835"/>
                <a:gd name="T36" fmla="*/ 2245 w 3859"/>
                <a:gd name="T37" fmla="*/ 58 h 3835"/>
                <a:gd name="T38" fmla="*/ 2480 w 3859"/>
                <a:gd name="T39" fmla="*/ 588 h 3835"/>
                <a:gd name="T40" fmla="*/ 3028 w 3859"/>
                <a:gd name="T41" fmla="*/ 373 h 3835"/>
                <a:gd name="T42" fmla="*/ 3113 w 3859"/>
                <a:gd name="T43" fmla="*/ 381 h 3835"/>
                <a:gd name="T44" fmla="*/ 3484 w 3859"/>
                <a:gd name="T45" fmla="*/ 761 h 3835"/>
                <a:gd name="T46" fmla="*/ 3475 w 3859"/>
                <a:gd name="T47" fmla="*/ 845 h 3835"/>
                <a:gd name="T48" fmla="*/ 3316 w 3859"/>
                <a:gd name="T49" fmla="*/ 1504 h 3835"/>
                <a:gd name="T50" fmla="*/ 3836 w 3859"/>
                <a:gd name="T51" fmla="*/ 1624 h 3835"/>
                <a:gd name="T52" fmla="*/ 3859 w 3859"/>
                <a:gd name="T53" fmla="*/ 2150 h 3835"/>
                <a:gd name="T54" fmla="*/ 3821 w 3859"/>
                <a:gd name="T55" fmla="*/ 2226 h 3835"/>
                <a:gd name="T56" fmla="*/ 3285 w 3859"/>
                <a:gd name="T57" fmla="*/ 2426 h 3835"/>
                <a:gd name="T58" fmla="*/ 3480 w 3859"/>
                <a:gd name="T59" fmla="*/ 3011 h 3835"/>
                <a:gd name="T60" fmla="*/ 3471 w 3859"/>
                <a:gd name="T61" fmla="*/ 3095 h 3835"/>
                <a:gd name="T62" fmla="*/ 3089 w 3859"/>
                <a:gd name="T63" fmla="*/ 3464 h 3835"/>
                <a:gd name="T64" fmla="*/ 3004 w 3859"/>
                <a:gd name="T65" fmla="*/ 3453 h 3835"/>
                <a:gd name="T66" fmla="*/ 2339 w 3859"/>
                <a:gd name="T67" fmla="*/ 3298 h 3835"/>
                <a:gd name="T68" fmla="*/ 2218 w 3859"/>
                <a:gd name="T69" fmla="*/ 3812 h 3835"/>
                <a:gd name="T70" fmla="*/ 1688 w 3859"/>
                <a:gd name="T71" fmla="*/ 3835 h 3835"/>
                <a:gd name="T72" fmla="*/ 1612 w 3859"/>
                <a:gd name="T73" fmla="*/ 3797 h 3835"/>
                <a:gd name="T74" fmla="*/ 1415 w 3859"/>
                <a:gd name="T75" fmla="*/ 3263 h 3835"/>
                <a:gd name="T76" fmla="*/ 837 w 3859"/>
                <a:gd name="T77" fmla="*/ 3458 h 3835"/>
                <a:gd name="T78" fmla="*/ 751 w 3859"/>
                <a:gd name="T79" fmla="*/ 3449 h 3835"/>
                <a:gd name="T80" fmla="*/ 380 w 3859"/>
                <a:gd name="T81" fmla="*/ 3070 h 3835"/>
                <a:gd name="T82" fmla="*/ 390 w 3859"/>
                <a:gd name="T83" fmla="*/ 2986 h 3835"/>
                <a:gd name="T84" fmla="*/ 543 w 3859"/>
                <a:gd name="T85" fmla="*/ 2332 h 3835"/>
                <a:gd name="T86" fmla="*/ 23 w 3859"/>
                <a:gd name="T87" fmla="*/ 2212 h 3835"/>
                <a:gd name="T88" fmla="*/ 0 w 3859"/>
                <a:gd name="T89" fmla="*/ 1684 h 3835"/>
                <a:gd name="T90" fmla="*/ 38 w 3859"/>
                <a:gd name="T91" fmla="*/ 1609 h 3835"/>
                <a:gd name="T92" fmla="*/ 574 w 3859"/>
                <a:gd name="T93" fmla="*/ 1414 h 3835"/>
                <a:gd name="T94" fmla="*/ 376 w 3859"/>
                <a:gd name="T95" fmla="*/ 832 h 3835"/>
                <a:gd name="T96" fmla="*/ 383 w 3859"/>
                <a:gd name="T97" fmla="*/ 747 h 3835"/>
                <a:gd name="T98" fmla="*/ 767 w 3859"/>
                <a:gd name="T99" fmla="*/ 378 h 3835"/>
                <a:gd name="T100" fmla="*/ 851 w 3859"/>
                <a:gd name="T101" fmla="*/ 388 h 3835"/>
                <a:gd name="T102" fmla="*/ 1506 w 3859"/>
                <a:gd name="T103" fmla="*/ 542 h 3835"/>
                <a:gd name="T104" fmla="*/ 1627 w 3859"/>
                <a:gd name="T105" fmla="*/ 23 h 38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859" h="3835">
                  <a:moveTo>
                    <a:pt x="1930" y="1118"/>
                  </a:moveTo>
                  <a:lnTo>
                    <a:pt x="1853" y="1122"/>
                  </a:lnTo>
                  <a:lnTo>
                    <a:pt x="1777" y="1132"/>
                  </a:lnTo>
                  <a:lnTo>
                    <a:pt x="1704" y="1150"/>
                  </a:lnTo>
                  <a:lnTo>
                    <a:pt x="1634" y="1174"/>
                  </a:lnTo>
                  <a:lnTo>
                    <a:pt x="1566" y="1204"/>
                  </a:lnTo>
                  <a:lnTo>
                    <a:pt x="1503" y="1241"/>
                  </a:lnTo>
                  <a:lnTo>
                    <a:pt x="1443" y="1281"/>
                  </a:lnTo>
                  <a:lnTo>
                    <a:pt x="1387" y="1328"/>
                  </a:lnTo>
                  <a:lnTo>
                    <a:pt x="1335" y="1379"/>
                  </a:lnTo>
                  <a:lnTo>
                    <a:pt x="1289" y="1434"/>
                  </a:lnTo>
                  <a:lnTo>
                    <a:pt x="1248" y="1494"/>
                  </a:lnTo>
                  <a:lnTo>
                    <a:pt x="1212" y="1557"/>
                  </a:lnTo>
                  <a:lnTo>
                    <a:pt x="1181" y="1624"/>
                  </a:lnTo>
                  <a:lnTo>
                    <a:pt x="1157" y="1694"/>
                  </a:lnTo>
                  <a:lnTo>
                    <a:pt x="1139" y="1766"/>
                  </a:lnTo>
                  <a:lnTo>
                    <a:pt x="1128" y="1841"/>
                  </a:lnTo>
                  <a:lnTo>
                    <a:pt x="1125" y="1918"/>
                  </a:lnTo>
                  <a:lnTo>
                    <a:pt x="1128" y="1995"/>
                  </a:lnTo>
                  <a:lnTo>
                    <a:pt x="1139" y="2070"/>
                  </a:lnTo>
                  <a:lnTo>
                    <a:pt x="1157" y="2143"/>
                  </a:lnTo>
                  <a:lnTo>
                    <a:pt x="1181" y="2213"/>
                  </a:lnTo>
                  <a:lnTo>
                    <a:pt x="1212" y="2279"/>
                  </a:lnTo>
                  <a:lnTo>
                    <a:pt x="1248" y="2343"/>
                  </a:lnTo>
                  <a:lnTo>
                    <a:pt x="1289" y="2403"/>
                  </a:lnTo>
                  <a:lnTo>
                    <a:pt x="1335" y="2458"/>
                  </a:lnTo>
                  <a:lnTo>
                    <a:pt x="1387" y="2508"/>
                  </a:lnTo>
                  <a:lnTo>
                    <a:pt x="1443" y="2555"/>
                  </a:lnTo>
                  <a:lnTo>
                    <a:pt x="1503" y="2596"/>
                  </a:lnTo>
                  <a:lnTo>
                    <a:pt x="1566" y="2632"/>
                  </a:lnTo>
                  <a:lnTo>
                    <a:pt x="1634" y="2662"/>
                  </a:lnTo>
                  <a:lnTo>
                    <a:pt x="1704" y="2686"/>
                  </a:lnTo>
                  <a:lnTo>
                    <a:pt x="1777" y="2704"/>
                  </a:lnTo>
                  <a:lnTo>
                    <a:pt x="1853" y="2715"/>
                  </a:lnTo>
                  <a:lnTo>
                    <a:pt x="1930" y="2719"/>
                  </a:lnTo>
                  <a:lnTo>
                    <a:pt x="2008" y="2715"/>
                  </a:lnTo>
                  <a:lnTo>
                    <a:pt x="2083" y="2704"/>
                  </a:lnTo>
                  <a:lnTo>
                    <a:pt x="2156" y="2686"/>
                  </a:lnTo>
                  <a:lnTo>
                    <a:pt x="2227" y="2662"/>
                  </a:lnTo>
                  <a:lnTo>
                    <a:pt x="2293" y="2632"/>
                  </a:lnTo>
                  <a:lnTo>
                    <a:pt x="2357" y="2596"/>
                  </a:lnTo>
                  <a:lnTo>
                    <a:pt x="2416" y="2555"/>
                  </a:lnTo>
                  <a:lnTo>
                    <a:pt x="2473" y="2508"/>
                  </a:lnTo>
                  <a:lnTo>
                    <a:pt x="2524" y="2458"/>
                  </a:lnTo>
                  <a:lnTo>
                    <a:pt x="2571" y="2403"/>
                  </a:lnTo>
                  <a:lnTo>
                    <a:pt x="2612" y="2343"/>
                  </a:lnTo>
                  <a:lnTo>
                    <a:pt x="2649" y="2279"/>
                  </a:lnTo>
                  <a:lnTo>
                    <a:pt x="2679" y="2213"/>
                  </a:lnTo>
                  <a:lnTo>
                    <a:pt x="2703" y="2143"/>
                  </a:lnTo>
                  <a:lnTo>
                    <a:pt x="2720" y="2070"/>
                  </a:lnTo>
                  <a:lnTo>
                    <a:pt x="2731" y="1995"/>
                  </a:lnTo>
                  <a:lnTo>
                    <a:pt x="2734" y="1918"/>
                  </a:lnTo>
                  <a:lnTo>
                    <a:pt x="2731" y="1841"/>
                  </a:lnTo>
                  <a:lnTo>
                    <a:pt x="2720" y="1766"/>
                  </a:lnTo>
                  <a:lnTo>
                    <a:pt x="2703" y="1694"/>
                  </a:lnTo>
                  <a:lnTo>
                    <a:pt x="2679" y="1624"/>
                  </a:lnTo>
                  <a:lnTo>
                    <a:pt x="2649" y="1557"/>
                  </a:lnTo>
                  <a:lnTo>
                    <a:pt x="2612" y="1494"/>
                  </a:lnTo>
                  <a:lnTo>
                    <a:pt x="2571" y="1434"/>
                  </a:lnTo>
                  <a:lnTo>
                    <a:pt x="2524" y="1379"/>
                  </a:lnTo>
                  <a:lnTo>
                    <a:pt x="2473" y="1328"/>
                  </a:lnTo>
                  <a:lnTo>
                    <a:pt x="2418" y="1281"/>
                  </a:lnTo>
                  <a:lnTo>
                    <a:pt x="2357" y="1241"/>
                  </a:lnTo>
                  <a:lnTo>
                    <a:pt x="2293" y="1204"/>
                  </a:lnTo>
                  <a:lnTo>
                    <a:pt x="2227" y="1174"/>
                  </a:lnTo>
                  <a:lnTo>
                    <a:pt x="2156" y="1150"/>
                  </a:lnTo>
                  <a:lnTo>
                    <a:pt x="2083" y="1132"/>
                  </a:lnTo>
                  <a:lnTo>
                    <a:pt x="2008" y="1122"/>
                  </a:lnTo>
                  <a:lnTo>
                    <a:pt x="1930" y="1118"/>
                  </a:lnTo>
                  <a:close/>
                  <a:moveTo>
                    <a:pt x="1687" y="0"/>
                  </a:moveTo>
                  <a:lnTo>
                    <a:pt x="2156" y="0"/>
                  </a:lnTo>
                  <a:lnTo>
                    <a:pt x="2178" y="4"/>
                  </a:lnTo>
                  <a:lnTo>
                    <a:pt x="2199" y="11"/>
                  </a:lnTo>
                  <a:lnTo>
                    <a:pt x="2218" y="23"/>
                  </a:lnTo>
                  <a:lnTo>
                    <a:pt x="2233" y="39"/>
                  </a:lnTo>
                  <a:lnTo>
                    <a:pt x="2245" y="58"/>
                  </a:lnTo>
                  <a:lnTo>
                    <a:pt x="2252" y="78"/>
                  </a:lnTo>
                  <a:lnTo>
                    <a:pt x="2338" y="539"/>
                  </a:lnTo>
                  <a:lnTo>
                    <a:pt x="2410" y="561"/>
                  </a:lnTo>
                  <a:lnTo>
                    <a:pt x="2480" y="588"/>
                  </a:lnTo>
                  <a:lnTo>
                    <a:pt x="2548" y="618"/>
                  </a:lnTo>
                  <a:lnTo>
                    <a:pt x="2615" y="650"/>
                  </a:lnTo>
                  <a:lnTo>
                    <a:pt x="3009" y="384"/>
                  </a:lnTo>
                  <a:lnTo>
                    <a:pt x="3028" y="373"/>
                  </a:lnTo>
                  <a:lnTo>
                    <a:pt x="3050" y="368"/>
                  </a:lnTo>
                  <a:lnTo>
                    <a:pt x="3072" y="368"/>
                  </a:lnTo>
                  <a:lnTo>
                    <a:pt x="3094" y="373"/>
                  </a:lnTo>
                  <a:lnTo>
                    <a:pt x="3113" y="381"/>
                  </a:lnTo>
                  <a:lnTo>
                    <a:pt x="3131" y="394"/>
                  </a:lnTo>
                  <a:lnTo>
                    <a:pt x="3463" y="725"/>
                  </a:lnTo>
                  <a:lnTo>
                    <a:pt x="3476" y="742"/>
                  </a:lnTo>
                  <a:lnTo>
                    <a:pt x="3484" y="761"/>
                  </a:lnTo>
                  <a:lnTo>
                    <a:pt x="3489" y="783"/>
                  </a:lnTo>
                  <a:lnTo>
                    <a:pt x="3489" y="805"/>
                  </a:lnTo>
                  <a:lnTo>
                    <a:pt x="3484" y="826"/>
                  </a:lnTo>
                  <a:lnTo>
                    <a:pt x="3475" y="845"/>
                  </a:lnTo>
                  <a:lnTo>
                    <a:pt x="3205" y="1237"/>
                  </a:lnTo>
                  <a:lnTo>
                    <a:pt x="3249" y="1322"/>
                  </a:lnTo>
                  <a:lnTo>
                    <a:pt x="3285" y="1412"/>
                  </a:lnTo>
                  <a:lnTo>
                    <a:pt x="3316" y="1504"/>
                  </a:lnTo>
                  <a:lnTo>
                    <a:pt x="3782" y="1590"/>
                  </a:lnTo>
                  <a:lnTo>
                    <a:pt x="3802" y="1597"/>
                  </a:lnTo>
                  <a:lnTo>
                    <a:pt x="3821" y="1609"/>
                  </a:lnTo>
                  <a:lnTo>
                    <a:pt x="3836" y="1624"/>
                  </a:lnTo>
                  <a:lnTo>
                    <a:pt x="3848" y="1643"/>
                  </a:lnTo>
                  <a:lnTo>
                    <a:pt x="3857" y="1664"/>
                  </a:lnTo>
                  <a:lnTo>
                    <a:pt x="3859" y="1684"/>
                  </a:lnTo>
                  <a:lnTo>
                    <a:pt x="3859" y="2150"/>
                  </a:lnTo>
                  <a:lnTo>
                    <a:pt x="3857" y="2172"/>
                  </a:lnTo>
                  <a:lnTo>
                    <a:pt x="3848" y="2192"/>
                  </a:lnTo>
                  <a:lnTo>
                    <a:pt x="3836" y="2212"/>
                  </a:lnTo>
                  <a:lnTo>
                    <a:pt x="3821" y="2226"/>
                  </a:lnTo>
                  <a:lnTo>
                    <a:pt x="3802" y="2238"/>
                  </a:lnTo>
                  <a:lnTo>
                    <a:pt x="3782" y="2244"/>
                  </a:lnTo>
                  <a:lnTo>
                    <a:pt x="3316" y="2332"/>
                  </a:lnTo>
                  <a:lnTo>
                    <a:pt x="3285" y="2426"/>
                  </a:lnTo>
                  <a:lnTo>
                    <a:pt x="3247" y="2517"/>
                  </a:lnTo>
                  <a:lnTo>
                    <a:pt x="3204" y="2605"/>
                  </a:lnTo>
                  <a:lnTo>
                    <a:pt x="3470" y="2992"/>
                  </a:lnTo>
                  <a:lnTo>
                    <a:pt x="3480" y="3011"/>
                  </a:lnTo>
                  <a:lnTo>
                    <a:pt x="3484" y="3031"/>
                  </a:lnTo>
                  <a:lnTo>
                    <a:pt x="3484" y="3054"/>
                  </a:lnTo>
                  <a:lnTo>
                    <a:pt x="3481" y="3074"/>
                  </a:lnTo>
                  <a:lnTo>
                    <a:pt x="3471" y="3095"/>
                  </a:lnTo>
                  <a:lnTo>
                    <a:pt x="3458" y="3112"/>
                  </a:lnTo>
                  <a:lnTo>
                    <a:pt x="3126" y="3442"/>
                  </a:lnTo>
                  <a:lnTo>
                    <a:pt x="3109" y="3455"/>
                  </a:lnTo>
                  <a:lnTo>
                    <a:pt x="3089" y="3464"/>
                  </a:lnTo>
                  <a:lnTo>
                    <a:pt x="3067" y="3469"/>
                  </a:lnTo>
                  <a:lnTo>
                    <a:pt x="3045" y="3467"/>
                  </a:lnTo>
                  <a:lnTo>
                    <a:pt x="3024" y="3463"/>
                  </a:lnTo>
                  <a:lnTo>
                    <a:pt x="3004" y="3453"/>
                  </a:lnTo>
                  <a:lnTo>
                    <a:pt x="2612" y="3187"/>
                  </a:lnTo>
                  <a:lnTo>
                    <a:pt x="2524" y="3230"/>
                  </a:lnTo>
                  <a:lnTo>
                    <a:pt x="2433" y="3267"/>
                  </a:lnTo>
                  <a:lnTo>
                    <a:pt x="2339" y="3298"/>
                  </a:lnTo>
                  <a:lnTo>
                    <a:pt x="2252" y="3758"/>
                  </a:lnTo>
                  <a:lnTo>
                    <a:pt x="2245" y="3779"/>
                  </a:lnTo>
                  <a:lnTo>
                    <a:pt x="2233" y="3797"/>
                  </a:lnTo>
                  <a:lnTo>
                    <a:pt x="2218" y="3812"/>
                  </a:lnTo>
                  <a:lnTo>
                    <a:pt x="2199" y="3826"/>
                  </a:lnTo>
                  <a:lnTo>
                    <a:pt x="2178" y="3833"/>
                  </a:lnTo>
                  <a:lnTo>
                    <a:pt x="2156" y="3835"/>
                  </a:lnTo>
                  <a:lnTo>
                    <a:pt x="1688" y="3835"/>
                  </a:lnTo>
                  <a:lnTo>
                    <a:pt x="1666" y="3833"/>
                  </a:lnTo>
                  <a:lnTo>
                    <a:pt x="1646" y="3826"/>
                  </a:lnTo>
                  <a:lnTo>
                    <a:pt x="1627" y="3812"/>
                  </a:lnTo>
                  <a:lnTo>
                    <a:pt x="1612" y="3797"/>
                  </a:lnTo>
                  <a:lnTo>
                    <a:pt x="1600" y="3779"/>
                  </a:lnTo>
                  <a:lnTo>
                    <a:pt x="1593" y="3758"/>
                  </a:lnTo>
                  <a:lnTo>
                    <a:pt x="1506" y="3293"/>
                  </a:lnTo>
                  <a:lnTo>
                    <a:pt x="1415" y="3263"/>
                  </a:lnTo>
                  <a:lnTo>
                    <a:pt x="1327" y="3227"/>
                  </a:lnTo>
                  <a:lnTo>
                    <a:pt x="1242" y="3185"/>
                  </a:lnTo>
                  <a:lnTo>
                    <a:pt x="856" y="3447"/>
                  </a:lnTo>
                  <a:lnTo>
                    <a:pt x="837" y="3458"/>
                  </a:lnTo>
                  <a:lnTo>
                    <a:pt x="815" y="3463"/>
                  </a:lnTo>
                  <a:lnTo>
                    <a:pt x="793" y="3463"/>
                  </a:lnTo>
                  <a:lnTo>
                    <a:pt x="771" y="3458"/>
                  </a:lnTo>
                  <a:lnTo>
                    <a:pt x="751" y="3449"/>
                  </a:lnTo>
                  <a:lnTo>
                    <a:pt x="734" y="3436"/>
                  </a:lnTo>
                  <a:lnTo>
                    <a:pt x="401" y="3107"/>
                  </a:lnTo>
                  <a:lnTo>
                    <a:pt x="388" y="3089"/>
                  </a:lnTo>
                  <a:lnTo>
                    <a:pt x="380" y="3070"/>
                  </a:lnTo>
                  <a:lnTo>
                    <a:pt x="375" y="3048"/>
                  </a:lnTo>
                  <a:lnTo>
                    <a:pt x="376" y="3025"/>
                  </a:lnTo>
                  <a:lnTo>
                    <a:pt x="381" y="3005"/>
                  </a:lnTo>
                  <a:lnTo>
                    <a:pt x="390" y="2986"/>
                  </a:lnTo>
                  <a:lnTo>
                    <a:pt x="655" y="2601"/>
                  </a:lnTo>
                  <a:lnTo>
                    <a:pt x="612" y="2514"/>
                  </a:lnTo>
                  <a:lnTo>
                    <a:pt x="574" y="2424"/>
                  </a:lnTo>
                  <a:lnTo>
                    <a:pt x="543" y="2332"/>
                  </a:lnTo>
                  <a:lnTo>
                    <a:pt x="78" y="2244"/>
                  </a:lnTo>
                  <a:lnTo>
                    <a:pt x="58" y="2238"/>
                  </a:lnTo>
                  <a:lnTo>
                    <a:pt x="38" y="2226"/>
                  </a:lnTo>
                  <a:lnTo>
                    <a:pt x="23" y="2212"/>
                  </a:lnTo>
                  <a:lnTo>
                    <a:pt x="11" y="2192"/>
                  </a:lnTo>
                  <a:lnTo>
                    <a:pt x="3" y="2172"/>
                  </a:lnTo>
                  <a:lnTo>
                    <a:pt x="0" y="2150"/>
                  </a:lnTo>
                  <a:lnTo>
                    <a:pt x="0" y="1684"/>
                  </a:lnTo>
                  <a:lnTo>
                    <a:pt x="3" y="1664"/>
                  </a:lnTo>
                  <a:lnTo>
                    <a:pt x="11" y="1643"/>
                  </a:lnTo>
                  <a:lnTo>
                    <a:pt x="23" y="1624"/>
                  </a:lnTo>
                  <a:lnTo>
                    <a:pt x="38" y="1609"/>
                  </a:lnTo>
                  <a:lnTo>
                    <a:pt x="58" y="1597"/>
                  </a:lnTo>
                  <a:lnTo>
                    <a:pt x="78" y="1590"/>
                  </a:lnTo>
                  <a:lnTo>
                    <a:pt x="543" y="1504"/>
                  </a:lnTo>
                  <a:lnTo>
                    <a:pt x="574" y="1414"/>
                  </a:lnTo>
                  <a:lnTo>
                    <a:pt x="611" y="1325"/>
                  </a:lnTo>
                  <a:lnTo>
                    <a:pt x="653" y="1239"/>
                  </a:lnTo>
                  <a:lnTo>
                    <a:pt x="386" y="851"/>
                  </a:lnTo>
                  <a:lnTo>
                    <a:pt x="376" y="832"/>
                  </a:lnTo>
                  <a:lnTo>
                    <a:pt x="370" y="810"/>
                  </a:lnTo>
                  <a:lnTo>
                    <a:pt x="370" y="789"/>
                  </a:lnTo>
                  <a:lnTo>
                    <a:pt x="375" y="767"/>
                  </a:lnTo>
                  <a:lnTo>
                    <a:pt x="383" y="747"/>
                  </a:lnTo>
                  <a:lnTo>
                    <a:pt x="397" y="730"/>
                  </a:lnTo>
                  <a:lnTo>
                    <a:pt x="729" y="400"/>
                  </a:lnTo>
                  <a:lnTo>
                    <a:pt x="746" y="387"/>
                  </a:lnTo>
                  <a:lnTo>
                    <a:pt x="767" y="378"/>
                  </a:lnTo>
                  <a:lnTo>
                    <a:pt x="787" y="374"/>
                  </a:lnTo>
                  <a:lnTo>
                    <a:pt x="810" y="374"/>
                  </a:lnTo>
                  <a:lnTo>
                    <a:pt x="832" y="379"/>
                  </a:lnTo>
                  <a:lnTo>
                    <a:pt x="851" y="388"/>
                  </a:lnTo>
                  <a:lnTo>
                    <a:pt x="1240" y="653"/>
                  </a:lnTo>
                  <a:lnTo>
                    <a:pt x="1325" y="611"/>
                  </a:lnTo>
                  <a:lnTo>
                    <a:pt x="1414" y="574"/>
                  </a:lnTo>
                  <a:lnTo>
                    <a:pt x="1506" y="542"/>
                  </a:lnTo>
                  <a:lnTo>
                    <a:pt x="1593" y="78"/>
                  </a:lnTo>
                  <a:lnTo>
                    <a:pt x="1600" y="58"/>
                  </a:lnTo>
                  <a:lnTo>
                    <a:pt x="1611" y="39"/>
                  </a:lnTo>
                  <a:lnTo>
                    <a:pt x="1627" y="23"/>
                  </a:lnTo>
                  <a:lnTo>
                    <a:pt x="1645" y="11"/>
                  </a:lnTo>
                  <a:lnTo>
                    <a:pt x="1665" y="4"/>
                  </a:lnTo>
                  <a:lnTo>
                    <a:pt x="1687"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ru-RU" sz="1350" dirty="0"/>
            </a:p>
          </p:txBody>
        </p:sp>
      </p:grpSp>
      <p:sp>
        <p:nvSpPr>
          <p:cNvPr id="86" name="Freeform 351">
            <a:extLst>
              <a:ext uri="{FF2B5EF4-FFF2-40B4-BE49-F238E27FC236}">
                <a16:creationId xmlns:a16="http://schemas.microsoft.com/office/drawing/2014/main" xmlns="" id="{8248AB9E-BA47-48AE-B5AD-13F7B167AF54}"/>
              </a:ext>
            </a:extLst>
          </p:cNvPr>
          <p:cNvSpPr>
            <a:spLocks noEditPoints="1"/>
          </p:cNvSpPr>
          <p:nvPr/>
        </p:nvSpPr>
        <p:spPr bwMode="auto">
          <a:xfrm>
            <a:off x="1744198" y="3216271"/>
            <a:ext cx="289435" cy="293101"/>
          </a:xfrm>
          <a:custGeom>
            <a:avLst/>
            <a:gdLst>
              <a:gd name="T0" fmla="*/ 1614 w 3316"/>
              <a:gd name="T1" fmla="*/ 771 h 3357"/>
              <a:gd name="T2" fmla="*/ 1574 w 3316"/>
              <a:gd name="T3" fmla="*/ 823 h 3357"/>
              <a:gd name="T4" fmla="*/ 771 w 3316"/>
              <a:gd name="T5" fmla="*/ 1396 h 3357"/>
              <a:gd name="T6" fmla="*/ 718 w 3316"/>
              <a:gd name="T7" fmla="*/ 1438 h 3357"/>
              <a:gd name="T8" fmla="*/ 708 w 3316"/>
              <a:gd name="T9" fmla="*/ 1505 h 3357"/>
              <a:gd name="T10" fmla="*/ 743 w 3316"/>
              <a:gd name="T11" fmla="*/ 1556 h 3357"/>
              <a:gd name="T12" fmla="*/ 1034 w 3316"/>
              <a:gd name="T13" fmla="*/ 2494 h 3357"/>
              <a:gd name="T14" fmla="*/ 1046 w 3316"/>
              <a:gd name="T15" fmla="*/ 2554 h 3357"/>
              <a:gd name="T16" fmla="*/ 1098 w 3316"/>
              <a:gd name="T17" fmla="*/ 2596 h 3357"/>
              <a:gd name="T18" fmla="*/ 1159 w 3316"/>
              <a:gd name="T19" fmla="*/ 2590 h 3357"/>
              <a:gd name="T20" fmla="*/ 2142 w 3316"/>
              <a:gd name="T21" fmla="*/ 2581 h 3357"/>
              <a:gd name="T22" fmla="*/ 2195 w 3316"/>
              <a:gd name="T23" fmla="*/ 2599 h 3357"/>
              <a:gd name="T24" fmla="*/ 2251 w 3316"/>
              <a:gd name="T25" fmla="*/ 2579 h 3357"/>
              <a:gd name="T26" fmla="*/ 2281 w 3316"/>
              <a:gd name="T27" fmla="*/ 2529 h 3357"/>
              <a:gd name="T28" fmla="*/ 2280 w 3316"/>
              <a:gd name="T29" fmla="*/ 2479 h 3357"/>
              <a:gd name="T30" fmla="*/ 2590 w 3316"/>
              <a:gd name="T31" fmla="*/ 1543 h 3357"/>
              <a:gd name="T32" fmla="*/ 2612 w 3316"/>
              <a:gd name="T33" fmla="*/ 1483 h 3357"/>
              <a:gd name="T34" fmla="*/ 2585 w 3316"/>
              <a:gd name="T35" fmla="*/ 1419 h 3357"/>
              <a:gd name="T36" fmla="*/ 2523 w 3316"/>
              <a:gd name="T37" fmla="*/ 1392 h 3357"/>
              <a:gd name="T38" fmla="*/ 1734 w 3316"/>
              <a:gd name="T39" fmla="*/ 802 h 3357"/>
              <a:gd name="T40" fmla="*/ 1681 w 3316"/>
              <a:gd name="T41" fmla="*/ 762 h 3357"/>
              <a:gd name="T42" fmla="*/ 1763 w 3316"/>
              <a:gd name="T43" fmla="*/ 3 h 3357"/>
              <a:gd name="T44" fmla="*/ 2066 w 3316"/>
              <a:gd name="T45" fmla="*/ 52 h 3357"/>
              <a:gd name="T46" fmla="*/ 2348 w 3316"/>
              <a:gd name="T47" fmla="*/ 152 h 3357"/>
              <a:gd name="T48" fmla="*/ 2605 w 3316"/>
              <a:gd name="T49" fmla="*/ 301 h 3357"/>
              <a:gd name="T50" fmla="*/ 2831 w 3316"/>
              <a:gd name="T51" fmla="*/ 493 h 3357"/>
              <a:gd name="T52" fmla="*/ 3019 w 3316"/>
              <a:gd name="T53" fmla="*/ 720 h 3357"/>
              <a:gd name="T54" fmla="*/ 3166 w 3316"/>
              <a:gd name="T55" fmla="*/ 980 h 3357"/>
              <a:gd name="T56" fmla="*/ 3266 w 3316"/>
              <a:gd name="T57" fmla="*/ 1266 h 3357"/>
              <a:gd name="T58" fmla="*/ 3313 w 3316"/>
              <a:gd name="T59" fmla="*/ 1573 h 3357"/>
              <a:gd name="T60" fmla="*/ 3304 w 3316"/>
              <a:gd name="T61" fmla="*/ 1889 h 3357"/>
              <a:gd name="T62" fmla="*/ 3238 w 3316"/>
              <a:gd name="T63" fmla="*/ 2189 h 3357"/>
              <a:gd name="T64" fmla="*/ 3122 w 3316"/>
              <a:gd name="T65" fmla="*/ 2468 h 3357"/>
              <a:gd name="T66" fmla="*/ 2960 w 3316"/>
              <a:gd name="T67" fmla="*/ 2716 h 3357"/>
              <a:gd name="T68" fmla="*/ 2759 w 3316"/>
              <a:gd name="T69" fmla="*/ 2933 h 3357"/>
              <a:gd name="T70" fmla="*/ 2523 w 3316"/>
              <a:gd name="T71" fmla="*/ 3111 h 3357"/>
              <a:gd name="T72" fmla="*/ 2257 w 3316"/>
              <a:gd name="T73" fmla="*/ 3245 h 3357"/>
              <a:gd name="T74" fmla="*/ 1967 w 3316"/>
              <a:gd name="T75" fmla="*/ 3329 h 3357"/>
              <a:gd name="T76" fmla="*/ 1659 w 3316"/>
              <a:gd name="T77" fmla="*/ 3357 h 3357"/>
              <a:gd name="T78" fmla="*/ 1349 w 3316"/>
              <a:gd name="T79" fmla="*/ 3329 h 3357"/>
              <a:gd name="T80" fmla="*/ 1060 w 3316"/>
              <a:gd name="T81" fmla="*/ 3245 h 3357"/>
              <a:gd name="T82" fmla="*/ 793 w 3316"/>
              <a:gd name="T83" fmla="*/ 3111 h 3357"/>
              <a:gd name="T84" fmla="*/ 558 w 3316"/>
              <a:gd name="T85" fmla="*/ 2933 h 3357"/>
              <a:gd name="T86" fmla="*/ 356 w 3316"/>
              <a:gd name="T87" fmla="*/ 2716 h 3357"/>
              <a:gd name="T88" fmla="*/ 195 w 3316"/>
              <a:gd name="T89" fmla="*/ 2468 h 3357"/>
              <a:gd name="T90" fmla="*/ 79 w 3316"/>
              <a:gd name="T91" fmla="*/ 2189 h 3357"/>
              <a:gd name="T92" fmla="*/ 13 w 3316"/>
              <a:gd name="T93" fmla="*/ 1889 h 3357"/>
              <a:gd name="T94" fmla="*/ 3 w 3316"/>
              <a:gd name="T95" fmla="*/ 1573 h 3357"/>
              <a:gd name="T96" fmla="*/ 51 w 3316"/>
              <a:gd name="T97" fmla="*/ 1266 h 3357"/>
              <a:gd name="T98" fmla="*/ 150 w 3316"/>
              <a:gd name="T99" fmla="*/ 980 h 3357"/>
              <a:gd name="T100" fmla="*/ 298 w 3316"/>
              <a:gd name="T101" fmla="*/ 720 h 3357"/>
              <a:gd name="T102" fmla="*/ 486 w 3316"/>
              <a:gd name="T103" fmla="*/ 493 h 3357"/>
              <a:gd name="T104" fmla="*/ 712 w 3316"/>
              <a:gd name="T105" fmla="*/ 301 h 3357"/>
              <a:gd name="T106" fmla="*/ 968 w 3316"/>
              <a:gd name="T107" fmla="*/ 152 h 3357"/>
              <a:gd name="T108" fmla="*/ 1251 w 3316"/>
              <a:gd name="T109" fmla="*/ 52 h 3357"/>
              <a:gd name="T110" fmla="*/ 1554 w 3316"/>
              <a:gd name="T111" fmla="*/ 3 h 3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316" h="3357">
                <a:moveTo>
                  <a:pt x="1659" y="759"/>
                </a:moveTo>
                <a:lnTo>
                  <a:pt x="1635" y="762"/>
                </a:lnTo>
                <a:lnTo>
                  <a:pt x="1614" y="771"/>
                </a:lnTo>
                <a:lnTo>
                  <a:pt x="1596" y="784"/>
                </a:lnTo>
                <a:lnTo>
                  <a:pt x="1583" y="802"/>
                </a:lnTo>
                <a:lnTo>
                  <a:pt x="1574" y="823"/>
                </a:lnTo>
                <a:lnTo>
                  <a:pt x="1389" y="1392"/>
                </a:lnTo>
                <a:lnTo>
                  <a:pt x="795" y="1392"/>
                </a:lnTo>
                <a:lnTo>
                  <a:pt x="771" y="1396"/>
                </a:lnTo>
                <a:lnTo>
                  <a:pt x="750" y="1405"/>
                </a:lnTo>
                <a:lnTo>
                  <a:pt x="731" y="1419"/>
                </a:lnTo>
                <a:lnTo>
                  <a:pt x="718" y="1438"/>
                </a:lnTo>
                <a:lnTo>
                  <a:pt x="708" y="1459"/>
                </a:lnTo>
                <a:lnTo>
                  <a:pt x="705" y="1483"/>
                </a:lnTo>
                <a:lnTo>
                  <a:pt x="708" y="1505"/>
                </a:lnTo>
                <a:lnTo>
                  <a:pt x="716" y="1525"/>
                </a:lnTo>
                <a:lnTo>
                  <a:pt x="727" y="1543"/>
                </a:lnTo>
                <a:lnTo>
                  <a:pt x="743" y="1556"/>
                </a:lnTo>
                <a:lnTo>
                  <a:pt x="1223" y="1908"/>
                </a:lnTo>
                <a:lnTo>
                  <a:pt x="1037" y="2479"/>
                </a:lnTo>
                <a:lnTo>
                  <a:pt x="1034" y="2494"/>
                </a:lnTo>
                <a:lnTo>
                  <a:pt x="1033" y="2509"/>
                </a:lnTo>
                <a:lnTo>
                  <a:pt x="1036" y="2532"/>
                </a:lnTo>
                <a:lnTo>
                  <a:pt x="1046" y="2554"/>
                </a:lnTo>
                <a:lnTo>
                  <a:pt x="1059" y="2572"/>
                </a:lnTo>
                <a:lnTo>
                  <a:pt x="1078" y="2586"/>
                </a:lnTo>
                <a:lnTo>
                  <a:pt x="1098" y="2596"/>
                </a:lnTo>
                <a:lnTo>
                  <a:pt x="1122" y="2599"/>
                </a:lnTo>
                <a:lnTo>
                  <a:pt x="1141" y="2597"/>
                </a:lnTo>
                <a:lnTo>
                  <a:pt x="1159" y="2590"/>
                </a:lnTo>
                <a:lnTo>
                  <a:pt x="1174" y="2581"/>
                </a:lnTo>
                <a:lnTo>
                  <a:pt x="1659" y="2227"/>
                </a:lnTo>
                <a:lnTo>
                  <a:pt x="2142" y="2581"/>
                </a:lnTo>
                <a:lnTo>
                  <a:pt x="2158" y="2590"/>
                </a:lnTo>
                <a:lnTo>
                  <a:pt x="2175" y="2597"/>
                </a:lnTo>
                <a:lnTo>
                  <a:pt x="2195" y="2599"/>
                </a:lnTo>
                <a:lnTo>
                  <a:pt x="2215" y="2596"/>
                </a:lnTo>
                <a:lnTo>
                  <a:pt x="2234" y="2589"/>
                </a:lnTo>
                <a:lnTo>
                  <a:pt x="2251" y="2579"/>
                </a:lnTo>
                <a:lnTo>
                  <a:pt x="2264" y="2564"/>
                </a:lnTo>
                <a:lnTo>
                  <a:pt x="2275" y="2547"/>
                </a:lnTo>
                <a:lnTo>
                  <a:pt x="2281" y="2529"/>
                </a:lnTo>
                <a:lnTo>
                  <a:pt x="2284" y="2509"/>
                </a:lnTo>
                <a:lnTo>
                  <a:pt x="2283" y="2494"/>
                </a:lnTo>
                <a:lnTo>
                  <a:pt x="2280" y="2479"/>
                </a:lnTo>
                <a:lnTo>
                  <a:pt x="2094" y="1908"/>
                </a:lnTo>
                <a:lnTo>
                  <a:pt x="2574" y="1556"/>
                </a:lnTo>
                <a:lnTo>
                  <a:pt x="2590" y="1543"/>
                </a:lnTo>
                <a:lnTo>
                  <a:pt x="2601" y="1525"/>
                </a:lnTo>
                <a:lnTo>
                  <a:pt x="2609" y="1505"/>
                </a:lnTo>
                <a:lnTo>
                  <a:pt x="2612" y="1483"/>
                </a:lnTo>
                <a:lnTo>
                  <a:pt x="2609" y="1459"/>
                </a:lnTo>
                <a:lnTo>
                  <a:pt x="2599" y="1438"/>
                </a:lnTo>
                <a:lnTo>
                  <a:pt x="2585" y="1419"/>
                </a:lnTo>
                <a:lnTo>
                  <a:pt x="2567" y="1405"/>
                </a:lnTo>
                <a:lnTo>
                  <a:pt x="2545" y="1396"/>
                </a:lnTo>
                <a:lnTo>
                  <a:pt x="2523" y="1392"/>
                </a:lnTo>
                <a:lnTo>
                  <a:pt x="1928" y="1392"/>
                </a:lnTo>
                <a:lnTo>
                  <a:pt x="1744" y="823"/>
                </a:lnTo>
                <a:lnTo>
                  <a:pt x="1734" y="802"/>
                </a:lnTo>
                <a:lnTo>
                  <a:pt x="1721" y="784"/>
                </a:lnTo>
                <a:lnTo>
                  <a:pt x="1703" y="771"/>
                </a:lnTo>
                <a:lnTo>
                  <a:pt x="1681" y="762"/>
                </a:lnTo>
                <a:lnTo>
                  <a:pt x="1659" y="759"/>
                </a:lnTo>
                <a:close/>
                <a:moveTo>
                  <a:pt x="1659" y="0"/>
                </a:moveTo>
                <a:lnTo>
                  <a:pt x="1763" y="3"/>
                </a:lnTo>
                <a:lnTo>
                  <a:pt x="1866" y="14"/>
                </a:lnTo>
                <a:lnTo>
                  <a:pt x="1967" y="30"/>
                </a:lnTo>
                <a:lnTo>
                  <a:pt x="2066" y="52"/>
                </a:lnTo>
                <a:lnTo>
                  <a:pt x="2163" y="80"/>
                </a:lnTo>
                <a:lnTo>
                  <a:pt x="2257" y="114"/>
                </a:lnTo>
                <a:lnTo>
                  <a:pt x="2348" y="152"/>
                </a:lnTo>
                <a:lnTo>
                  <a:pt x="2438" y="198"/>
                </a:lnTo>
                <a:lnTo>
                  <a:pt x="2523" y="247"/>
                </a:lnTo>
                <a:lnTo>
                  <a:pt x="2605" y="301"/>
                </a:lnTo>
                <a:lnTo>
                  <a:pt x="2683" y="361"/>
                </a:lnTo>
                <a:lnTo>
                  <a:pt x="2759" y="424"/>
                </a:lnTo>
                <a:lnTo>
                  <a:pt x="2831" y="493"/>
                </a:lnTo>
                <a:lnTo>
                  <a:pt x="2897" y="565"/>
                </a:lnTo>
                <a:lnTo>
                  <a:pt x="2960" y="641"/>
                </a:lnTo>
                <a:lnTo>
                  <a:pt x="3019" y="720"/>
                </a:lnTo>
                <a:lnTo>
                  <a:pt x="3073" y="803"/>
                </a:lnTo>
                <a:lnTo>
                  <a:pt x="3122" y="891"/>
                </a:lnTo>
                <a:lnTo>
                  <a:pt x="3166" y="980"/>
                </a:lnTo>
                <a:lnTo>
                  <a:pt x="3205" y="1073"/>
                </a:lnTo>
                <a:lnTo>
                  <a:pt x="3238" y="1168"/>
                </a:lnTo>
                <a:lnTo>
                  <a:pt x="3266" y="1266"/>
                </a:lnTo>
                <a:lnTo>
                  <a:pt x="3288" y="1366"/>
                </a:lnTo>
                <a:lnTo>
                  <a:pt x="3304" y="1468"/>
                </a:lnTo>
                <a:lnTo>
                  <a:pt x="3313" y="1573"/>
                </a:lnTo>
                <a:lnTo>
                  <a:pt x="3316" y="1679"/>
                </a:lnTo>
                <a:lnTo>
                  <a:pt x="3313" y="1785"/>
                </a:lnTo>
                <a:lnTo>
                  <a:pt x="3304" y="1889"/>
                </a:lnTo>
                <a:lnTo>
                  <a:pt x="3288" y="1991"/>
                </a:lnTo>
                <a:lnTo>
                  <a:pt x="3266" y="2092"/>
                </a:lnTo>
                <a:lnTo>
                  <a:pt x="3238" y="2189"/>
                </a:lnTo>
                <a:lnTo>
                  <a:pt x="3205" y="2285"/>
                </a:lnTo>
                <a:lnTo>
                  <a:pt x="3166" y="2377"/>
                </a:lnTo>
                <a:lnTo>
                  <a:pt x="3122" y="2468"/>
                </a:lnTo>
                <a:lnTo>
                  <a:pt x="3073" y="2554"/>
                </a:lnTo>
                <a:lnTo>
                  <a:pt x="3019" y="2637"/>
                </a:lnTo>
                <a:lnTo>
                  <a:pt x="2960" y="2716"/>
                </a:lnTo>
                <a:lnTo>
                  <a:pt x="2897" y="2793"/>
                </a:lnTo>
                <a:lnTo>
                  <a:pt x="2831" y="2866"/>
                </a:lnTo>
                <a:lnTo>
                  <a:pt x="2759" y="2933"/>
                </a:lnTo>
                <a:lnTo>
                  <a:pt x="2683" y="2997"/>
                </a:lnTo>
                <a:lnTo>
                  <a:pt x="2605" y="3057"/>
                </a:lnTo>
                <a:lnTo>
                  <a:pt x="2523" y="3111"/>
                </a:lnTo>
                <a:lnTo>
                  <a:pt x="2438" y="3161"/>
                </a:lnTo>
                <a:lnTo>
                  <a:pt x="2348" y="3205"/>
                </a:lnTo>
                <a:lnTo>
                  <a:pt x="2257" y="3245"/>
                </a:lnTo>
                <a:lnTo>
                  <a:pt x="2163" y="3278"/>
                </a:lnTo>
                <a:lnTo>
                  <a:pt x="2066" y="3307"/>
                </a:lnTo>
                <a:lnTo>
                  <a:pt x="1967" y="3329"/>
                </a:lnTo>
                <a:lnTo>
                  <a:pt x="1866" y="3344"/>
                </a:lnTo>
                <a:lnTo>
                  <a:pt x="1763" y="3354"/>
                </a:lnTo>
                <a:lnTo>
                  <a:pt x="1659" y="3357"/>
                </a:lnTo>
                <a:lnTo>
                  <a:pt x="1554" y="3354"/>
                </a:lnTo>
                <a:lnTo>
                  <a:pt x="1450" y="3344"/>
                </a:lnTo>
                <a:lnTo>
                  <a:pt x="1349" y="3329"/>
                </a:lnTo>
                <a:lnTo>
                  <a:pt x="1251" y="3307"/>
                </a:lnTo>
                <a:lnTo>
                  <a:pt x="1153" y="3278"/>
                </a:lnTo>
                <a:lnTo>
                  <a:pt x="1060" y="3245"/>
                </a:lnTo>
                <a:lnTo>
                  <a:pt x="968" y="3205"/>
                </a:lnTo>
                <a:lnTo>
                  <a:pt x="880" y="3161"/>
                </a:lnTo>
                <a:lnTo>
                  <a:pt x="793" y="3111"/>
                </a:lnTo>
                <a:lnTo>
                  <a:pt x="712" y="3057"/>
                </a:lnTo>
                <a:lnTo>
                  <a:pt x="633" y="2997"/>
                </a:lnTo>
                <a:lnTo>
                  <a:pt x="558" y="2933"/>
                </a:lnTo>
                <a:lnTo>
                  <a:pt x="486" y="2866"/>
                </a:lnTo>
                <a:lnTo>
                  <a:pt x="419" y="2793"/>
                </a:lnTo>
                <a:lnTo>
                  <a:pt x="356" y="2716"/>
                </a:lnTo>
                <a:lnTo>
                  <a:pt x="298" y="2637"/>
                </a:lnTo>
                <a:lnTo>
                  <a:pt x="244" y="2554"/>
                </a:lnTo>
                <a:lnTo>
                  <a:pt x="195" y="2468"/>
                </a:lnTo>
                <a:lnTo>
                  <a:pt x="150" y="2377"/>
                </a:lnTo>
                <a:lnTo>
                  <a:pt x="112" y="2285"/>
                </a:lnTo>
                <a:lnTo>
                  <a:pt x="79" y="2189"/>
                </a:lnTo>
                <a:lnTo>
                  <a:pt x="51" y="2092"/>
                </a:lnTo>
                <a:lnTo>
                  <a:pt x="29" y="1991"/>
                </a:lnTo>
                <a:lnTo>
                  <a:pt x="13" y="1889"/>
                </a:lnTo>
                <a:lnTo>
                  <a:pt x="3" y="1785"/>
                </a:lnTo>
                <a:lnTo>
                  <a:pt x="0" y="1679"/>
                </a:lnTo>
                <a:lnTo>
                  <a:pt x="3" y="1573"/>
                </a:lnTo>
                <a:lnTo>
                  <a:pt x="13" y="1468"/>
                </a:lnTo>
                <a:lnTo>
                  <a:pt x="29" y="1366"/>
                </a:lnTo>
                <a:lnTo>
                  <a:pt x="51" y="1266"/>
                </a:lnTo>
                <a:lnTo>
                  <a:pt x="79" y="1168"/>
                </a:lnTo>
                <a:lnTo>
                  <a:pt x="112" y="1073"/>
                </a:lnTo>
                <a:lnTo>
                  <a:pt x="150" y="980"/>
                </a:lnTo>
                <a:lnTo>
                  <a:pt x="195" y="891"/>
                </a:lnTo>
                <a:lnTo>
                  <a:pt x="244" y="803"/>
                </a:lnTo>
                <a:lnTo>
                  <a:pt x="298" y="720"/>
                </a:lnTo>
                <a:lnTo>
                  <a:pt x="356" y="641"/>
                </a:lnTo>
                <a:lnTo>
                  <a:pt x="419" y="565"/>
                </a:lnTo>
                <a:lnTo>
                  <a:pt x="486" y="493"/>
                </a:lnTo>
                <a:lnTo>
                  <a:pt x="558" y="424"/>
                </a:lnTo>
                <a:lnTo>
                  <a:pt x="633" y="361"/>
                </a:lnTo>
                <a:lnTo>
                  <a:pt x="712" y="301"/>
                </a:lnTo>
                <a:lnTo>
                  <a:pt x="793" y="247"/>
                </a:lnTo>
                <a:lnTo>
                  <a:pt x="880" y="198"/>
                </a:lnTo>
                <a:lnTo>
                  <a:pt x="968" y="152"/>
                </a:lnTo>
                <a:lnTo>
                  <a:pt x="1060" y="114"/>
                </a:lnTo>
                <a:lnTo>
                  <a:pt x="1153" y="80"/>
                </a:lnTo>
                <a:lnTo>
                  <a:pt x="1251" y="52"/>
                </a:lnTo>
                <a:lnTo>
                  <a:pt x="1349" y="30"/>
                </a:lnTo>
                <a:lnTo>
                  <a:pt x="1450" y="14"/>
                </a:lnTo>
                <a:lnTo>
                  <a:pt x="1554" y="3"/>
                </a:lnTo>
                <a:lnTo>
                  <a:pt x="1659" y="0"/>
                </a:lnTo>
                <a:close/>
              </a:path>
            </a:pathLst>
          </a:custGeom>
          <a:solidFill>
            <a:schemeClr val="accent4"/>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ru-RU" sz="1350" dirty="0"/>
          </a:p>
        </p:txBody>
      </p:sp>
      <p:sp>
        <p:nvSpPr>
          <p:cNvPr id="87" name="TextBox 33">
            <a:extLst>
              <a:ext uri="{FF2B5EF4-FFF2-40B4-BE49-F238E27FC236}">
                <a16:creationId xmlns:a16="http://schemas.microsoft.com/office/drawing/2014/main" xmlns="" id="{B75E9B08-9752-4EBD-9DAE-F8C3E8E4AD7D}"/>
              </a:ext>
            </a:extLst>
          </p:cNvPr>
          <p:cNvSpPr txBox="1"/>
          <p:nvPr/>
        </p:nvSpPr>
        <p:spPr>
          <a:xfrm>
            <a:off x="899591" y="3647175"/>
            <a:ext cx="2054721" cy="553998"/>
          </a:xfrm>
          <a:prstGeom prst="rect">
            <a:avLst/>
          </a:prstGeom>
          <a:noFill/>
        </p:spPr>
        <p:txBody>
          <a:bodyPr wrap="square" lIns="0" tIns="0" rIns="0" bIns="0" rtlCol="0">
            <a:spAutoFit/>
          </a:bodyPr>
          <a:lstStyle/>
          <a:p>
            <a:r>
              <a:rPr lang="zh-CN" altLang="en-US" sz="1200" dirty="0">
                <a:solidFill>
                  <a:schemeClr val="bg1">
                    <a:lumMod val="50000"/>
                  </a:schemeClr>
                </a:solidFill>
              </a:rPr>
              <a:t>人际关系的行为准则为人 际间互帮互助提供了机会，也可能成为避免关系破裂的积极因素。</a:t>
            </a:r>
          </a:p>
        </p:txBody>
      </p:sp>
      <p:sp>
        <p:nvSpPr>
          <p:cNvPr id="92" name="TextBox 33">
            <a:extLst>
              <a:ext uri="{FF2B5EF4-FFF2-40B4-BE49-F238E27FC236}">
                <a16:creationId xmlns:a16="http://schemas.microsoft.com/office/drawing/2014/main" xmlns="" id="{871020CE-CD3F-4FDF-8BCD-A6090C3B01BE}"/>
              </a:ext>
            </a:extLst>
          </p:cNvPr>
          <p:cNvSpPr txBox="1"/>
          <p:nvPr/>
        </p:nvSpPr>
        <p:spPr>
          <a:xfrm>
            <a:off x="6208712" y="2232334"/>
            <a:ext cx="2179712" cy="1363578"/>
          </a:xfrm>
          <a:prstGeom prst="rect">
            <a:avLst/>
          </a:prstGeom>
          <a:noFill/>
        </p:spPr>
        <p:txBody>
          <a:bodyPr wrap="square" lIns="0" tIns="0" rIns="0" bIns="0" rtlCol="0">
            <a:spAutoFit/>
          </a:bodyPr>
          <a:lstStyle/>
          <a:p>
            <a:pPr>
              <a:lnSpc>
                <a:spcPts val="1800"/>
              </a:lnSpc>
            </a:pPr>
            <a:r>
              <a:rPr lang="zh-CN" altLang="en-US" sz="1200" dirty="0">
                <a:solidFill>
                  <a:schemeClr val="bg1">
                    <a:lumMod val="50000"/>
                  </a:schemeClr>
                </a:solidFill>
              </a:rPr>
              <a:t>大学生的人际关系行为 准则视关系的亲密程度不同可分为两类：</a:t>
            </a:r>
            <a:endParaRPr lang="en-US" altLang="zh-CN" sz="1200" dirty="0">
              <a:solidFill>
                <a:schemeClr val="bg1">
                  <a:lumMod val="50000"/>
                </a:schemeClr>
              </a:solidFill>
            </a:endParaRPr>
          </a:p>
          <a:p>
            <a:pPr>
              <a:lnSpc>
                <a:spcPts val="1800"/>
              </a:lnSpc>
            </a:pPr>
            <a:r>
              <a:rPr lang="zh-CN" altLang="en-US" sz="1200" b="1" dirty="0">
                <a:solidFill>
                  <a:schemeClr val="bg1">
                    <a:lumMod val="50000"/>
                  </a:schemeClr>
                </a:solidFill>
              </a:rPr>
              <a:t>一类</a:t>
            </a:r>
            <a:r>
              <a:rPr lang="zh-CN" altLang="en-US" sz="1200" dirty="0">
                <a:solidFill>
                  <a:schemeClr val="bg1">
                    <a:lumMod val="50000"/>
                  </a:schemeClr>
                </a:solidFill>
              </a:rPr>
              <a:t>是感情交换和增加亲密程度的报答性行为准则；</a:t>
            </a:r>
            <a:endParaRPr lang="en-US" altLang="zh-CN" sz="1200" dirty="0">
              <a:solidFill>
                <a:schemeClr val="bg1">
                  <a:lumMod val="50000"/>
                </a:schemeClr>
              </a:solidFill>
            </a:endParaRPr>
          </a:p>
          <a:p>
            <a:pPr>
              <a:lnSpc>
                <a:spcPts val="1800"/>
              </a:lnSpc>
            </a:pPr>
            <a:r>
              <a:rPr lang="zh-CN" altLang="en-US" sz="1200" b="1" dirty="0">
                <a:solidFill>
                  <a:schemeClr val="bg1">
                    <a:lumMod val="50000"/>
                  </a:schemeClr>
                </a:solidFill>
              </a:rPr>
              <a:t>另一类</a:t>
            </a:r>
            <a:r>
              <a:rPr lang="zh-CN" altLang="en-US" sz="1200" dirty="0">
                <a:solidFill>
                  <a:schemeClr val="bg1">
                    <a:lumMod val="50000"/>
                  </a:schemeClr>
                </a:solidFill>
              </a:rPr>
              <a:t>是防止矛盾、缓和矛盾、 解决矛盾的避免性行为准则。</a:t>
            </a:r>
          </a:p>
        </p:txBody>
      </p:sp>
      <p:sp>
        <p:nvSpPr>
          <p:cNvPr id="2" name="矩形 1">
            <a:extLst>
              <a:ext uri="{FF2B5EF4-FFF2-40B4-BE49-F238E27FC236}">
                <a16:creationId xmlns:a16="http://schemas.microsoft.com/office/drawing/2014/main" xmlns="" id="{F6B3317B-A3C0-404C-87A9-D1C200DE8D2B}"/>
              </a:ext>
            </a:extLst>
          </p:cNvPr>
          <p:cNvSpPr/>
          <p:nvPr/>
        </p:nvSpPr>
        <p:spPr>
          <a:xfrm>
            <a:off x="827584"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三、人际交往与心理健康</a:t>
            </a:r>
          </a:p>
        </p:txBody>
      </p:sp>
      <p:sp>
        <p:nvSpPr>
          <p:cNvPr id="3" name="Title 1">
            <a:extLst>
              <a:ext uri="{FF2B5EF4-FFF2-40B4-BE49-F238E27FC236}">
                <a16:creationId xmlns:a16="http://schemas.microsoft.com/office/drawing/2014/main" xmlns="" id="{AF8CF308-CC5C-4127-99FB-3324093F5879}"/>
              </a:ext>
            </a:extLst>
          </p:cNvPr>
          <p:cNvSpPr txBox="1">
            <a:spLocks/>
          </p:cNvSpPr>
          <p:nvPr/>
        </p:nvSpPr>
        <p:spPr>
          <a:xfrm>
            <a:off x="539551" y="331293"/>
            <a:ext cx="4604165"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大学生的人际关系与心理健康的关系</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cxnSp>
        <p:nvCxnSpPr>
          <p:cNvPr id="18" name="直接连接符 17">
            <a:extLst>
              <a:ext uri="{FF2B5EF4-FFF2-40B4-BE49-F238E27FC236}">
                <a16:creationId xmlns:a16="http://schemas.microsoft.com/office/drawing/2014/main" xmlns="" id="{5E5DB6A4-E14C-49C2-935E-BDD4DB3EE501}"/>
              </a:ext>
            </a:extLst>
          </p:cNvPr>
          <p:cNvCxnSpPr>
            <a:cxnSpLocks/>
          </p:cNvCxnSpPr>
          <p:nvPr/>
        </p:nvCxnSpPr>
        <p:spPr>
          <a:xfrm flipH="1">
            <a:off x="611560" y="1131590"/>
            <a:ext cx="1944216"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9" name="等腰三角形 18">
            <a:extLst>
              <a:ext uri="{FF2B5EF4-FFF2-40B4-BE49-F238E27FC236}">
                <a16:creationId xmlns:a16="http://schemas.microsoft.com/office/drawing/2014/main" xmlns="" id="{B55A324D-E8F5-41DA-90F9-230CEC34B54C}"/>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20" name="直接连接符 19">
            <a:extLst>
              <a:ext uri="{FF2B5EF4-FFF2-40B4-BE49-F238E27FC236}">
                <a16:creationId xmlns:a16="http://schemas.microsoft.com/office/drawing/2014/main" xmlns="" id="{574919D7-FA27-4E08-B66F-C9E2A8D57A83}"/>
              </a:ext>
            </a:extLst>
          </p:cNvPr>
          <p:cNvCxnSpPr>
            <a:cxnSpLocks/>
          </p:cNvCxnSpPr>
          <p:nvPr/>
        </p:nvCxnSpPr>
        <p:spPr>
          <a:xfrm>
            <a:off x="5076056" y="521032"/>
            <a:ext cx="4067944"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21" name="等腰三角形 20">
            <a:extLst>
              <a:ext uri="{FF2B5EF4-FFF2-40B4-BE49-F238E27FC236}">
                <a16:creationId xmlns:a16="http://schemas.microsoft.com/office/drawing/2014/main" xmlns="" id="{B257D05D-E391-4BAC-A78A-0598DEB54942}"/>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1321562388"/>
      </p:ext>
    </p:extLst>
  </p:cSld>
  <p:clrMapOvr>
    <a:masterClrMapping/>
  </p:clrMapOvr>
  <p:transition spd="slow" advClick="0" advTm="5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down)">
                                      <p:cBhvr>
                                        <p:cTn id="10" dur="500"/>
                                        <p:tgtEl>
                                          <p:spTgt spid="7"/>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down)">
                                      <p:cBhvr>
                                        <p:cTn id="13" dur="500"/>
                                        <p:tgtEl>
                                          <p:spTgt spid="6"/>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wipe(down)">
                                      <p:cBhvr>
                                        <p:cTn id="1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6" grpId="0" animBg="1"/>
      <p:bldP spid="1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矩形 82">
            <a:extLst>
              <a:ext uri="{FF2B5EF4-FFF2-40B4-BE49-F238E27FC236}">
                <a16:creationId xmlns:a16="http://schemas.microsoft.com/office/drawing/2014/main" xmlns="" id="{10AD5798-06A6-407A-9D25-1AF15ABA8FBC}"/>
              </a:ext>
            </a:extLst>
          </p:cNvPr>
          <p:cNvSpPr/>
          <p:nvPr/>
        </p:nvSpPr>
        <p:spPr>
          <a:xfrm>
            <a:off x="827584"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四、人际相处与心理健康</a:t>
            </a:r>
          </a:p>
        </p:txBody>
      </p:sp>
      <p:sp>
        <p:nvSpPr>
          <p:cNvPr id="84" name="Title 1">
            <a:extLst>
              <a:ext uri="{FF2B5EF4-FFF2-40B4-BE49-F238E27FC236}">
                <a16:creationId xmlns:a16="http://schemas.microsoft.com/office/drawing/2014/main" xmlns="" id="{5F8A9822-58A7-4FC4-8D53-AC2A3F63D303}"/>
              </a:ext>
            </a:extLst>
          </p:cNvPr>
          <p:cNvSpPr txBox="1">
            <a:spLocks/>
          </p:cNvSpPr>
          <p:nvPr/>
        </p:nvSpPr>
        <p:spPr>
          <a:xfrm>
            <a:off x="539551" y="331293"/>
            <a:ext cx="4604165"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大学生的人际关系与心理健康的关系</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1" name="文本框 20">
            <a:extLst>
              <a:ext uri="{FF2B5EF4-FFF2-40B4-BE49-F238E27FC236}">
                <a16:creationId xmlns:a16="http://schemas.microsoft.com/office/drawing/2014/main" xmlns="" id="{1F508B6D-D11F-4EAA-BFAC-D0778EA3E685}"/>
              </a:ext>
            </a:extLst>
          </p:cNvPr>
          <p:cNvSpPr txBox="1"/>
          <p:nvPr/>
        </p:nvSpPr>
        <p:spPr>
          <a:xfrm>
            <a:off x="827584" y="1515752"/>
            <a:ext cx="3888432" cy="839974"/>
          </a:xfrm>
          <a:prstGeom prst="rect">
            <a:avLst/>
          </a:prstGeom>
          <a:noFill/>
        </p:spPr>
        <p:txBody>
          <a:bodyPr wrap="square">
            <a:spAutoFit/>
          </a:bodyPr>
          <a:lstStyle/>
          <a:p>
            <a:pPr>
              <a:lnSpc>
                <a:spcPts val="2000"/>
              </a:lnSpc>
            </a:pPr>
            <a:r>
              <a:rPr lang="zh-CN" altLang="en-US" sz="1400" dirty="0">
                <a:solidFill>
                  <a:schemeClr val="bg1">
                    <a:lumMod val="50000"/>
                  </a:schemeClr>
                </a:solidFill>
              </a:rPr>
              <a:t>人际相处是指关系双方在一起的时间相对较长、空间相对较近且固定、双方的交往互动 频繁且交往活动的种类繁多，侧重于人际心理过程。</a:t>
            </a:r>
          </a:p>
        </p:txBody>
      </p:sp>
      <p:sp>
        <p:nvSpPr>
          <p:cNvPr id="23" name="文本框 22">
            <a:extLst>
              <a:ext uri="{FF2B5EF4-FFF2-40B4-BE49-F238E27FC236}">
                <a16:creationId xmlns:a16="http://schemas.microsoft.com/office/drawing/2014/main" xmlns="" id="{726B398D-3A49-49D4-82F9-03FADC5DC9D9}"/>
              </a:ext>
            </a:extLst>
          </p:cNvPr>
          <p:cNvSpPr txBox="1"/>
          <p:nvPr/>
        </p:nvSpPr>
        <p:spPr>
          <a:xfrm>
            <a:off x="3312370" y="2811896"/>
            <a:ext cx="4716014" cy="839974"/>
          </a:xfrm>
          <a:prstGeom prst="rect">
            <a:avLst/>
          </a:prstGeom>
          <a:noFill/>
        </p:spPr>
        <p:txBody>
          <a:bodyPr wrap="square">
            <a:spAutoFit/>
          </a:bodyPr>
          <a:lstStyle/>
          <a:p>
            <a:pPr>
              <a:lnSpc>
                <a:spcPts val="2000"/>
              </a:lnSpc>
            </a:pPr>
            <a:r>
              <a:rPr lang="zh-CN" altLang="en-US" sz="1400" dirty="0">
                <a:solidFill>
                  <a:schemeClr val="bg1">
                    <a:lumMod val="50000"/>
                  </a:schemeClr>
                </a:solidFill>
              </a:rPr>
              <a:t>就大学生而言，人际相处主要是指在校 期间长时间地与周围其他人的共同生活，有关系融洽与关系紧张之分，其中最重要的是宿舍 人际相处。</a:t>
            </a:r>
          </a:p>
        </p:txBody>
      </p:sp>
      <p:sp>
        <p:nvSpPr>
          <p:cNvPr id="12" name="矩形 11">
            <a:extLst>
              <a:ext uri="{FF2B5EF4-FFF2-40B4-BE49-F238E27FC236}">
                <a16:creationId xmlns:a16="http://schemas.microsoft.com/office/drawing/2014/main" xmlns="" id="{F42BEF17-6DBD-4796-861E-AA22FB70D2BD}"/>
              </a:ext>
            </a:extLst>
          </p:cNvPr>
          <p:cNvSpPr/>
          <p:nvPr/>
        </p:nvSpPr>
        <p:spPr>
          <a:xfrm>
            <a:off x="4932040" y="1604209"/>
            <a:ext cx="2952328" cy="751512"/>
          </a:xfrm>
          <a:prstGeom prst="rect">
            <a:avLst/>
          </a:prstGeom>
          <a:solidFill>
            <a:schemeClr val="accent1">
              <a:alpha val="7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a:extLst>
              <a:ext uri="{FF2B5EF4-FFF2-40B4-BE49-F238E27FC236}">
                <a16:creationId xmlns:a16="http://schemas.microsoft.com/office/drawing/2014/main" xmlns="" id="{30808457-E834-41B8-8052-D9B2B3AE6A03}"/>
              </a:ext>
            </a:extLst>
          </p:cNvPr>
          <p:cNvSpPr/>
          <p:nvPr/>
        </p:nvSpPr>
        <p:spPr>
          <a:xfrm>
            <a:off x="936073" y="2836749"/>
            <a:ext cx="2222897" cy="751512"/>
          </a:xfrm>
          <a:prstGeom prst="rect">
            <a:avLst/>
          </a:prstGeom>
          <a:solidFill>
            <a:schemeClr val="accent1">
              <a:alpha val="7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8">
            <a:extLst>
              <a:ext uri="{FF2B5EF4-FFF2-40B4-BE49-F238E27FC236}">
                <a16:creationId xmlns:a16="http://schemas.microsoft.com/office/drawing/2014/main" xmlns="" id="{CFF89807-AD4A-48C2-9F87-70FE263F597F}"/>
              </a:ext>
            </a:extLst>
          </p:cNvPr>
          <p:cNvCxnSpPr>
            <a:cxnSpLocks/>
          </p:cNvCxnSpPr>
          <p:nvPr/>
        </p:nvCxnSpPr>
        <p:spPr>
          <a:xfrm flipH="1">
            <a:off x="611560" y="1131590"/>
            <a:ext cx="1944216"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0" name="等腰三角形 9">
            <a:extLst>
              <a:ext uri="{FF2B5EF4-FFF2-40B4-BE49-F238E27FC236}">
                <a16:creationId xmlns:a16="http://schemas.microsoft.com/office/drawing/2014/main" xmlns="" id="{34C32340-C0A7-4980-BADD-5B145790394E}"/>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11" name="直接连接符 10">
            <a:extLst>
              <a:ext uri="{FF2B5EF4-FFF2-40B4-BE49-F238E27FC236}">
                <a16:creationId xmlns:a16="http://schemas.microsoft.com/office/drawing/2014/main" xmlns="" id="{98E6B8DA-6A57-47A1-AE07-015D7F87D981}"/>
              </a:ext>
            </a:extLst>
          </p:cNvPr>
          <p:cNvCxnSpPr>
            <a:cxnSpLocks/>
          </p:cNvCxnSpPr>
          <p:nvPr/>
        </p:nvCxnSpPr>
        <p:spPr>
          <a:xfrm>
            <a:off x="5143716" y="521032"/>
            <a:ext cx="4000284"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13" name="等腰三角形 12">
            <a:extLst>
              <a:ext uri="{FF2B5EF4-FFF2-40B4-BE49-F238E27FC236}">
                <a16:creationId xmlns:a16="http://schemas.microsoft.com/office/drawing/2014/main" xmlns="" id="{3C223190-0F99-418B-9DCB-3CCA51EA8976}"/>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483335351"/>
      </p:ext>
    </p:extLst>
  </p:cSld>
  <p:clrMapOvr>
    <a:masterClrMapping/>
  </p:clrMapOvr>
  <p:transition spd="slow" advClick="0" advTm="5000">
    <p:random/>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TextBox 22"/>
          <p:cNvSpPr txBox="1"/>
          <p:nvPr/>
        </p:nvSpPr>
        <p:spPr>
          <a:xfrm>
            <a:off x="4393148" y="1779662"/>
            <a:ext cx="2695640" cy="1695575"/>
          </a:xfrm>
          <a:prstGeom prst="rect">
            <a:avLst/>
          </a:prstGeom>
          <a:noFill/>
        </p:spPr>
        <p:txBody>
          <a:bodyPr wrap="none" lIns="0" tIns="0" rIns="0" bIns="0" anchor="ctr" anchorCtr="0">
            <a:normAutofit/>
          </a:bodyPr>
          <a:lstStyle/>
          <a:p>
            <a:r>
              <a:rPr lang="zh-CN" altLang="en-US" sz="3600" b="1" dirty="0">
                <a:solidFill>
                  <a:srgbClr val="F8A724"/>
                </a:solidFill>
                <a:latin typeface="+mj-ea"/>
                <a:cs typeface="+mn-ea"/>
                <a:sym typeface="inpin heiti" panose="00000500000000000000" pitchFamily="2" charset="-122"/>
              </a:rPr>
              <a:t>第八章</a:t>
            </a:r>
            <a:endParaRPr lang="en-US" altLang="zh-CN" sz="3600" b="1" dirty="0">
              <a:solidFill>
                <a:srgbClr val="F8A724"/>
              </a:solidFill>
              <a:latin typeface="+mj-ea"/>
              <a:cs typeface="+mn-ea"/>
              <a:sym typeface="inpin heiti" panose="00000500000000000000" pitchFamily="2" charset="-122"/>
            </a:endParaRPr>
          </a:p>
          <a:p>
            <a:r>
              <a:rPr lang="zh-CN" altLang="en-US" sz="3200" b="1" dirty="0">
                <a:solidFill>
                  <a:schemeClr val="accent1">
                    <a:lumMod val="100000"/>
                  </a:schemeClr>
                </a:solidFill>
                <a:latin typeface="+mj-ea"/>
                <a:cs typeface="+mn-ea"/>
                <a:sym typeface="inpin heiti" panose="00000500000000000000" pitchFamily="2" charset="-122"/>
              </a:rPr>
              <a:t>人际关系与心理健康</a:t>
            </a:r>
          </a:p>
        </p:txBody>
      </p:sp>
      <p:grpSp>
        <p:nvGrpSpPr>
          <p:cNvPr id="16" name="组合 15">
            <a:extLst>
              <a:ext uri="{FF2B5EF4-FFF2-40B4-BE49-F238E27FC236}">
                <a16:creationId xmlns:a16="http://schemas.microsoft.com/office/drawing/2014/main" xmlns="" id="{47BA3F08-4971-4D2A-BDE4-994417EB241B}"/>
              </a:ext>
            </a:extLst>
          </p:cNvPr>
          <p:cNvGrpSpPr/>
          <p:nvPr/>
        </p:nvGrpSpPr>
        <p:grpSpPr>
          <a:xfrm>
            <a:off x="1331640" y="659815"/>
            <a:ext cx="2872821" cy="3193462"/>
            <a:chOff x="1331640" y="659815"/>
            <a:chExt cx="2872821" cy="3193462"/>
          </a:xfrm>
        </p:grpSpPr>
        <p:sp>
          <p:nvSpPr>
            <p:cNvPr id="17" name="Freeform 5">
              <a:extLst>
                <a:ext uri="{FF2B5EF4-FFF2-40B4-BE49-F238E27FC236}">
                  <a16:creationId xmlns:a16="http://schemas.microsoft.com/office/drawing/2014/main" xmlns="" id="{9193DAD1-2A66-4D53-87C0-840D857FE1CC}"/>
                </a:ext>
              </a:extLst>
            </p:cNvPr>
            <p:cNvSpPr>
              <a:spLocks/>
            </p:cNvSpPr>
            <p:nvPr/>
          </p:nvSpPr>
          <p:spPr bwMode="auto">
            <a:xfrm>
              <a:off x="2545414" y="659815"/>
              <a:ext cx="1659047" cy="1878542"/>
            </a:xfrm>
            <a:custGeom>
              <a:avLst/>
              <a:gdLst>
                <a:gd name="T0" fmla="*/ 53 w 435"/>
                <a:gd name="T1" fmla="*/ 486 h 492"/>
                <a:gd name="T2" fmla="*/ 18 w 435"/>
                <a:gd name="T3" fmla="*/ 486 h 492"/>
                <a:gd name="T4" fmla="*/ 0 w 435"/>
                <a:gd name="T5" fmla="*/ 456 h 492"/>
                <a:gd name="T6" fmla="*/ 0 w 435"/>
                <a:gd name="T7" fmla="*/ 36 h 492"/>
                <a:gd name="T8" fmla="*/ 18 w 435"/>
                <a:gd name="T9" fmla="*/ 6 h 492"/>
                <a:gd name="T10" fmla="*/ 53 w 435"/>
                <a:gd name="T11" fmla="*/ 6 h 492"/>
                <a:gd name="T12" fmla="*/ 418 w 435"/>
                <a:gd name="T13" fmla="*/ 216 h 492"/>
                <a:gd name="T14" fmla="*/ 435 w 435"/>
                <a:gd name="T15" fmla="*/ 246 h 492"/>
                <a:gd name="T16" fmla="*/ 418 w 435"/>
                <a:gd name="T17" fmla="*/ 276 h 492"/>
                <a:gd name="T18" fmla="*/ 53 w 435"/>
                <a:gd name="T19" fmla="*/ 48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492">
                  <a:moveTo>
                    <a:pt x="53" y="486"/>
                  </a:moveTo>
                  <a:cubicBezTo>
                    <a:pt x="42" y="492"/>
                    <a:pt x="29" y="492"/>
                    <a:pt x="18" y="486"/>
                  </a:cubicBezTo>
                  <a:cubicBezTo>
                    <a:pt x="7" y="480"/>
                    <a:pt x="0" y="468"/>
                    <a:pt x="0" y="456"/>
                  </a:cubicBezTo>
                  <a:cubicBezTo>
                    <a:pt x="0" y="36"/>
                    <a:pt x="0" y="36"/>
                    <a:pt x="0" y="36"/>
                  </a:cubicBezTo>
                  <a:cubicBezTo>
                    <a:pt x="0" y="24"/>
                    <a:pt x="7" y="12"/>
                    <a:pt x="18" y="6"/>
                  </a:cubicBezTo>
                  <a:cubicBezTo>
                    <a:pt x="29" y="0"/>
                    <a:pt x="42" y="0"/>
                    <a:pt x="53" y="6"/>
                  </a:cubicBezTo>
                  <a:cubicBezTo>
                    <a:pt x="418" y="216"/>
                    <a:pt x="418" y="216"/>
                    <a:pt x="418" y="216"/>
                  </a:cubicBezTo>
                  <a:cubicBezTo>
                    <a:pt x="429" y="222"/>
                    <a:pt x="435" y="233"/>
                    <a:pt x="435" y="246"/>
                  </a:cubicBezTo>
                  <a:cubicBezTo>
                    <a:pt x="435" y="258"/>
                    <a:pt x="429" y="270"/>
                    <a:pt x="418" y="276"/>
                  </a:cubicBezTo>
                  <a:cubicBezTo>
                    <a:pt x="53" y="486"/>
                    <a:pt x="53" y="486"/>
                    <a:pt x="53" y="486"/>
                  </a:cubicBezTo>
                </a:path>
              </a:pathLst>
            </a:custGeom>
            <a:solidFill>
              <a:srgbClr val="F8A7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8" name="Freeform 6">
              <a:extLst>
                <a:ext uri="{FF2B5EF4-FFF2-40B4-BE49-F238E27FC236}">
                  <a16:creationId xmlns:a16="http://schemas.microsoft.com/office/drawing/2014/main" xmlns="" id="{094F28F1-8BD4-400F-B618-DECFAEFC135D}"/>
                </a:ext>
              </a:extLst>
            </p:cNvPr>
            <p:cNvSpPr>
              <a:spLocks/>
            </p:cNvSpPr>
            <p:nvPr/>
          </p:nvSpPr>
          <p:spPr bwMode="auto">
            <a:xfrm>
              <a:off x="1564557" y="1223437"/>
              <a:ext cx="2319505" cy="2629840"/>
            </a:xfrm>
            <a:custGeom>
              <a:avLst/>
              <a:gdLst>
                <a:gd name="T0" fmla="*/ 72 w 595"/>
                <a:gd name="T1" fmla="*/ 665 h 674"/>
                <a:gd name="T2" fmla="*/ 24 w 595"/>
                <a:gd name="T3" fmla="*/ 665 h 674"/>
                <a:gd name="T4" fmla="*/ 0 w 595"/>
                <a:gd name="T5" fmla="*/ 624 h 674"/>
                <a:gd name="T6" fmla="*/ 0 w 595"/>
                <a:gd name="T7" fmla="*/ 50 h 674"/>
                <a:gd name="T8" fmla="*/ 24 w 595"/>
                <a:gd name="T9" fmla="*/ 9 h 674"/>
                <a:gd name="T10" fmla="*/ 72 w 595"/>
                <a:gd name="T11" fmla="*/ 9 h 674"/>
                <a:gd name="T12" fmla="*/ 571 w 595"/>
                <a:gd name="T13" fmla="*/ 296 h 674"/>
                <a:gd name="T14" fmla="*/ 595 w 595"/>
                <a:gd name="T15" fmla="*/ 337 h 674"/>
                <a:gd name="T16" fmla="*/ 571 w 595"/>
                <a:gd name="T17" fmla="*/ 378 h 674"/>
                <a:gd name="T18" fmla="*/ 72 w 595"/>
                <a:gd name="T19" fmla="*/ 665 h 6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5" h="674">
                  <a:moveTo>
                    <a:pt x="72" y="665"/>
                  </a:moveTo>
                  <a:cubicBezTo>
                    <a:pt x="57" y="674"/>
                    <a:pt x="39" y="674"/>
                    <a:pt x="24" y="665"/>
                  </a:cubicBezTo>
                  <a:cubicBezTo>
                    <a:pt x="9" y="657"/>
                    <a:pt x="0" y="641"/>
                    <a:pt x="0" y="624"/>
                  </a:cubicBezTo>
                  <a:cubicBezTo>
                    <a:pt x="0" y="50"/>
                    <a:pt x="0" y="50"/>
                    <a:pt x="0" y="50"/>
                  </a:cubicBezTo>
                  <a:cubicBezTo>
                    <a:pt x="0" y="33"/>
                    <a:pt x="9" y="17"/>
                    <a:pt x="24" y="9"/>
                  </a:cubicBezTo>
                  <a:cubicBezTo>
                    <a:pt x="39" y="0"/>
                    <a:pt x="57" y="0"/>
                    <a:pt x="72" y="9"/>
                  </a:cubicBezTo>
                  <a:cubicBezTo>
                    <a:pt x="571" y="296"/>
                    <a:pt x="571" y="296"/>
                    <a:pt x="571" y="296"/>
                  </a:cubicBezTo>
                  <a:cubicBezTo>
                    <a:pt x="586" y="304"/>
                    <a:pt x="595" y="320"/>
                    <a:pt x="595" y="337"/>
                  </a:cubicBezTo>
                  <a:cubicBezTo>
                    <a:pt x="595" y="354"/>
                    <a:pt x="586" y="370"/>
                    <a:pt x="571" y="378"/>
                  </a:cubicBezTo>
                  <a:cubicBezTo>
                    <a:pt x="72" y="665"/>
                    <a:pt x="72" y="665"/>
                    <a:pt x="72" y="665"/>
                  </a:cubicBezTo>
                </a:path>
              </a:pathLst>
            </a:custGeom>
            <a:blipFill dpi="0" rotWithShape="1">
              <a:blip r:embed="rId4">
                <a:extLst>
                  <a:ext uri="{28A0092B-C50C-407E-A947-70E740481C1C}">
                    <a14:useLocalDpi xmlns:a14="http://schemas.microsoft.com/office/drawing/2010/main" val="0"/>
                  </a:ext>
                </a:extLst>
              </a:blip>
              <a:srcRect/>
              <a:stretch>
                <a:fillRect/>
              </a:stretch>
            </a:blip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9" name="Freeform 7">
              <a:extLst>
                <a:ext uri="{FF2B5EF4-FFF2-40B4-BE49-F238E27FC236}">
                  <a16:creationId xmlns:a16="http://schemas.microsoft.com/office/drawing/2014/main" xmlns="" id="{FED2D8C2-8C65-443A-A5D3-A71C651E8761}"/>
                </a:ext>
              </a:extLst>
            </p:cNvPr>
            <p:cNvSpPr>
              <a:spLocks/>
            </p:cNvSpPr>
            <p:nvPr/>
          </p:nvSpPr>
          <p:spPr bwMode="auto">
            <a:xfrm>
              <a:off x="1660025" y="1341532"/>
              <a:ext cx="2128569" cy="2394969"/>
            </a:xfrm>
            <a:custGeom>
              <a:avLst/>
              <a:gdLst>
                <a:gd name="T0" fmla="*/ 76 w 603"/>
                <a:gd name="T1" fmla="*/ 667 h 678"/>
                <a:gd name="T2" fmla="*/ 74 w 603"/>
                <a:gd name="T3" fmla="*/ 664 h 678"/>
                <a:gd name="T4" fmla="*/ 52 w 603"/>
                <a:gd name="T5" fmla="*/ 670 h 678"/>
                <a:gd name="T6" fmla="*/ 30 w 603"/>
                <a:gd name="T7" fmla="*/ 664 h 678"/>
                <a:gd name="T8" fmla="*/ 8 w 603"/>
                <a:gd name="T9" fmla="*/ 626 h 678"/>
                <a:gd name="T10" fmla="*/ 8 w 603"/>
                <a:gd name="T11" fmla="*/ 52 h 678"/>
                <a:gd name="T12" fmla="*/ 30 w 603"/>
                <a:gd name="T13" fmla="*/ 14 h 678"/>
                <a:gd name="T14" fmla="*/ 52 w 603"/>
                <a:gd name="T15" fmla="*/ 8 h 678"/>
                <a:gd name="T16" fmla="*/ 74 w 603"/>
                <a:gd name="T17" fmla="*/ 14 h 678"/>
                <a:gd name="T18" fmla="*/ 573 w 603"/>
                <a:gd name="T19" fmla="*/ 301 h 678"/>
                <a:gd name="T20" fmla="*/ 595 w 603"/>
                <a:gd name="T21" fmla="*/ 339 h 678"/>
                <a:gd name="T22" fmla="*/ 573 w 603"/>
                <a:gd name="T23" fmla="*/ 377 h 678"/>
                <a:gd name="T24" fmla="*/ 74 w 603"/>
                <a:gd name="T25" fmla="*/ 664 h 678"/>
                <a:gd name="T26" fmla="*/ 76 w 603"/>
                <a:gd name="T27" fmla="*/ 667 h 678"/>
                <a:gd name="T28" fmla="*/ 78 w 603"/>
                <a:gd name="T29" fmla="*/ 671 h 678"/>
                <a:gd name="T30" fmla="*/ 577 w 603"/>
                <a:gd name="T31" fmla="*/ 384 h 678"/>
                <a:gd name="T32" fmla="*/ 603 w 603"/>
                <a:gd name="T33" fmla="*/ 339 h 678"/>
                <a:gd name="T34" fmla="*/ 577 w 603"/>
                <a:gd name="T35" fmla="*/ 294 h 678"/>
                <a:gd name="T36" fmla="*/ 78 w 603"/>
                <a:gd name="T37" fmla="*/ 7 h 678"/>
                <a:gd name="T38" fmla="*/ 52 w 603"/>
                <a:gd name="T39" fmla="*/ 0 h 678"/>
                <a:gd name="T40" fmla="*/ 26 w 603"/>
                <a:gd name="T41" fmla="*/ 7 h 678"/>
                <a:gd name="T42" fmla="*/ 0 w 603"/>
                <a:gd name="T43" fmla="*/ 52 h 678"/>
                <a:gd name="T44" fmla="*/ 0 w 603"/>
                <a:gd name="T45" fmla="*/ 626 h 678"/>
                <a:gd name="T46" fmla="*/ 26 w 603"/>
                <a:gd name="T47" fmla="*/ 671 h 678"/>
                <a:gd name="T48" fmla="*/ 52 w 603"/>
                <a:gd name="T49" fmla="*/ 678 h 678"/>
                <a:gd name="T50" fmla="*/ 78 w 603"/>
                <a:gd name="T51" fmla="*/ 671 h 678"/>
                <a:gd name="T52" fmla="*/ 76 w 603"/>
                <a:gd name="T53" fmla="*/ 667 h 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3" h="678">
                  <a:moveTo>
                    <a:pt x="76" y="667"/>
                  </a:moveTo>
                  <a:cubicBezTo>
                    <a:pt x="74" y="664"/>
                    <a:pt x="74" y="664"/>
                    <a:pt x="74" y="664"/>
                  </a:cubicBezTo>
                  <a:cubicBezTo>
                    <a:pt x="67" y="668"/>
                    <a:pt x="60" y="670"/>
                    <a:pt x="52" y="670"/>
                  </a:cubicBezTo>
                  <a:cubicBezTo>
                    <a:pt x="44" y="670"/>
                    <a:pt x="37" y="668"/>
                    <a:pt x="30" y="664"/>
                  </a:cubicBezTo>
                  <a:cubicBezTo>
                    <a:pt x="17" y="656"/>
                    <a:pt x="8" y="642"/>
                    <a:pt x="8" y="626"/>
                  </a:cubicBezTo>
                  <a:cubicBezTo>
                    <a:pt x="8" y="52"/>
                    <a:pt x="8" y="52"/>
                    <a:pt x="8" y="52"/>
                  </a:cubicBezTo>
                  <a:cubicBezTo>
                    <a:pt x="8" y="36"/>
                    <a:pt x="17" y="22"/>
                    <a:pt x="30" y="14"/>
                  </a:cubicBezTo>
                  <a:cubicBezTo>
                    <a:pt x="37" y="10"/>
                    <a:pt x="44" y="8"/>
                    <a:pt x="52" y="8"/>
                  </a:cubicBezTo>
                  <a:cubicBezTo>
                    <a:pt x="60" y="8"/>
                    <a:pt x="67" y="10"/>
                    <a:pt x="74" y="14"/>
                  </a:cubicBezTo>
                  <a:cubicBezTo>
                    <a:pt x="573" y="301"/>
                    <a:pt x="573" y="301"/>
                    <a:pt x="573" y="301"/>
                  </a:cubicBezTo>
                  <a:cubicBezTo>
                    <a:pt x="587" y="309"/>
                    <a:pt x="595" y="323"/>
                    <a:pt x="595" y="339"/>
                  </a:cubicBezTo>
                  <a:cubicBezTo>
                    <a:pt x="595" y="355"/>
                    <a:pt x="587" y="369"/>
                    <a:pt x="573" y="377"/>
                  </a:cubicBezTo>
                  <a:cubicBezTo>
                    <a:pt x="74" y="664"/>
                    <a:pt x="74" y="664"/>
                    <a:pt x="74" y="664"/>
                  </a:cubicBezTo>
                  <a:cubicBezTo>
                    <a:pt x="76" y="667"/>
                    <a:pt x="76" y="667"/>
                    <a:pt x="76" y="667"/>
                  </a:cubicBezTo>
                  <a:cubicBezTo>
                    <a:pt x="78" y="671"/>
                    <a:pt x="78" y="671"/>
                    <a:pt x="78" y="671"/>
                  </a:cubicBezTo>
                  <a:cubicBezTo>
                    <a:pt x="577" y="384"/>
                    <a:pt x="577" y="384"/>
                    <a:pt x="577" y="384"/>
                  </a:cubicBezTo>
                  <a:cubicBezTo>
                    <a:pt x="593" y="375"/>
                    <a:pt x="603" y="358"/>
                    <a:pt x="603" y="339"/>
                  </a:cubicBezTo>
                  <a:cubicBezTo>
                    <a:pt x="603" y="320"/>
                    <a:pt x="593" y="303"/>
                    <a:pt x="577" y="294"/>
                  </a:cubicBezTo>
                  <a:cubicBezTo>
                    <a:pt x="78" y="7"/>
                    <a:pt x="78" y="7"/>
                    <a:pt x="78" y="7"/>
                  </a:cubicBezTo>
                  <a:cubicBezTo>
                    <a:pt x="70" y="3"/>
                    <a:pt x="61" y="0"/>
                    <a:pt x="52" y="0"/>
                  </a:cubicBezTo>
                  <a:cubicBezTo>
                    <a:pt x="43" y="0"/>
                    <a:pt x="34" y="3"/>
                    <a:pt x="26" y="7"/>
                  </a:cubicBezTo>
                  <a:cubicBezTo>
                    <a:pt x="10" y="17"/>
                    <a:pt x="0" y="34"/>
                    <a:pt x="0" y="52"/>
                  </a:cubicBezTo>
                  <a:cubicBezTo>
                    <a:pt x="0" y="626"/>
                    <a:pt x="0" y="626"/>
                    <a:pt x="0" y="626"/>
                  </a:cubicBezTo>
                  <a:cubicBezTo>
                    <a:pt x="0" y="644"/>
                    <a:pt x="10" y="661"/>
                    <a:pt x="26" y="671"/>
                  </a:cubicBezTo>
                  <a:cubicBezTo>
                    <a:pt x="34" y="675"/>
                    <a:pt x="43" y="678"/>
                    <a:pt x="52" y="678"/>
                  </a:cubicBezTo>
                  <a:cubicBezTo>
                    <a:pt x="61" y="678"/>
                    <a:pt x="70" y="675"/>
                    <a:pt x="78" y="671"/>
                  </a:cubicBezTo>
                  <a:cubicBezTo>
                    <a:pt x="76" y="667"/>
                    <a:pt x="76" y="667"/>
                    <a:pt x="76" y="667"/>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grpSp>
          <p:nvGrpSpPr>
            <p:cNvPr id="20" name="组合 19">
              <a:extLst>
                <a:ext uri="{FF2B5EF4-FFF2-40B4-BE49-F238E27FC236}">
                  <a16:creationId xmlns:a16="http://schemas.microsoft.com/office/drawing/2014/main" xmlns="" id="{56C7171B-60D3-49C0-B55F-525F4526BE39}"/>
                </a:ext>
              </a:extLst>
            </p:cNvPr>
            <p:cNvGrpSpPr/>
            <p:nvPr/>
          </p:nvGrpSpPr>
          <p:grpSpPr>
            <a:xfrm>
              <a:off x="1331640" y="2149966"/>
              <a:ext cx="688422" cy="776783"/>
              <a:chOff x="959665" y="1964065"/>
              <a:chExt cx="828675" cy="935038"/>
            </a:xfrm>
          </p:grpSpPr>
          <p:sp>
            <p:nvSpPr>
              <p:cNvPr id="22" name="Freeform 8">
                <a:extLst>
                  <a:ext uri="{FF2B5EF4-FFF2-40B4-BE49-F238E27FC236}">
                    <a16:creationId xmlns:a16="http://schemas.microsoft.com/office/drawing/2014/main" xmlns="" id="{943704F4-16F7-4A24-BB34-A1225F2CE7D4}"/>
                  </a:ext>
                </a:extLst>
              </p:cNvPr>
              <p:cNvSpPr>
                <a:spLocks/>
              </p:cNvSpPr>
              <p:nvPr/>
            </p:nvSpPr>
            <p:spPr bwMode="auto">
              <a:xfrm>
                <a:off x="959665" y="1964065"/>
                <a:ext cx="395288" cy="935038"/>
              </a:xfrm>
              <a:custGeom>
                <a:avLst/>
                <a:gdLst>
                  <a:gd name="T0" fmla="*/ 15 w 93"/>
                  <a:gd name="T1" fmla="*/ 0 h 220"/>
                  <a:gd name="T2" fmla="*/ 8 w 93"/>
                  <a:gd name="T3" fmla="*/ 2 h 220"/>
                  <a:gd name="T4" fmla="*/ 0 w 93"/>
                  <a:gd name="T5" fmla="*/ 16 h 220"/>
                  <a:gd name="T6" fmla="*/ 0 w 93"/>
                  <a:gd name="T7" fmla="*/ 204 h 220"/>
                  <a:gd name="T8" fmla="*/ 8 w 93"/>
                  <a:gd name="T9" fmla="*/ 218 h 220"/>
                  <a:gd name="T10" fmla="*/ 16 w 93"/>
                  <a:gd name="T11" fmla="*/ 220 h 220"/>
                  <a:gd name="T12" fmla="*/ 23 w 93"/>
                  <a:gd name="T13" fmla="*/ 218 h 220"/>
                  <a:gd name="T14" fmla="*/ 93 w 93"/>
                  <a:gd name="T15" fmla="*/ 177 h 220"/>
                  <a:gd name="T16" fmla="*/ 93 w 93"/>
                  <a:gd name="T17" fmla="*/ 43 h 220"/>
                  <a:gd name="T18" fmla="*/ 23 w 93"/>
                  <a:gd name="T19" fmla="*/ 2 h 220"/>
                  <a:gd name="T20" fmla="*/ 15 w 93"/>
                  <a:gd name="T21" fmla="*/ 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220">
                    <a:moveTo>
                      <a:pt x="15" y="0"/>
                    </a:moveTo>
                    <a:cubicBezTo>
                      <a:pt x="13" y="0"/>
                      <a:pt x="10" y="1"/>
                      <a:pt x="8" y="2"/>
                    </a:cubicBezTo>
                    <a:cubicBezTo>
                      <a:pt x="3" y="5"/>
                      <a:pt x="0" y="10"/>
                      <a:pt x="0" y="16"/>
                    </a:cubicBezTo>
                    <a:cubicBezTo>
                      <a:pt x="0" y="204"/>
                      <a:pt x="0" y="204"/>
                      <a:pt x="0" y="204"/>
                    </a:cubicBezTo>
                    <a:cubicBezTo>
                      <a:pt x="0" y="210"/>
                      <a:pt x="3" y="215"/>
                      <a:pt x="8" y="218"/>
                    </a:cubicBezTo>
                    <a:cubicBezTo>
                      <a:pt x="10" y="219"/>
                      <a:pt x="13" y="220"/>
                      <a:pt x="16" y="220"/>
                    </a:cubicBezTo>
                    <a:cubicBezTo>
                      <a:pt x="18" y="220"/>
                      <a:pt x="21" y="219"/>
                      <a:pt x="23" y="218"/>
                    </a:cubicBezTo>
                    <a:cubicBezTo>
                      <a:pt x="93" y="177"/>
                      <a:pt x="93" y="177"/>
                      <a:pt x="93" y="177"/>
                    </a:cubicBezTo>
                    <a:cubicBezTo>
                      <a:pt x="93" y="43"/>
                      <a:pt x="93" y="43"/>
                      <a:pt x="93" y="43"/>
                    </a:cubicBezTo>
                    <a:cubicBezTo>
                      <a:pt x="23" y="2"/>
                      <a:pt x="23" y="2"/>
                      <a:pt x="23" y="2"/>
                    </a:cubicBezTo>
                    <a:cubicBezTo>
                      <a:pt x="21" y="1"/>
                      <a:pt x="18" y="0"/>
                      <a:pt x="15" y="0"/>
                    </a:cubicBezTo>
                  </a:path>
                </a:pathLst>
              </a:custGeom>
              <a:solidFill>
                <a:srgbClr val="FBD3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3" name="Freeform 9">
                <a:extLst>
                  <a:ext uri="{FF2B5EF4-FFF2-40B4-BE49-F238E27FC236}">
                    <a16:creationId xmlns:a16="http://schemas.microsoft.com/office/drawing/2014/main" xmlns="" id="{B62C1FE7-1A28-4A3A-A9BD-C40CEEE08299}"/>
                  </a:ext>
                </a:extLst>
              </p:cNvPr>
              <p:cNvSpPr>
                <a:spLocks/>
              </p:cNvSpPr>
              <p:nvPr/>
            </p:nvSpPr>
            <p:spPr bwMode="auto">
              <a:xfrm>
                <a:off x="1388290" y="2164090"/>
                <a:ext cx="400050" cy="536575"/>
              </a:xfrm>
              <a:custGeom>
                <a:avLst/>
                <a:gdLst>
                  <a:gd name="T0" fmla="*/ 0 w 94"/>
                  <a:gd name="T1" fmla="*/ 0 h 126"/>
                  <a:gd name="T2" fmla="*/ 0 w 94"/>
                  <a:gd name="T3" fmla="*/ 126 h 126"/>
                  <a:gd name="T4" fmla="*/ 86 w 94"/>
                  <a:gd name="T5" fmla="*/ 77 h 126"/>
                  <a:gd name="T6" fmla="*/ 94 w 94"/>
                  <a:gd name="T7" fmla="*/ 63 h 126"/>
                  <a:gd name="T8" fmla="*/ 86 w 94"/>
                  <a:gd name="T9" fmla="*/ 49 h 126"/>
                  <a:gd name="T10" fmla="*/ 0 w 94"/>
                  <a:gd name="T11" fmla="*/ 0 h 126"/>
                </a:gdLst>
                <a:ahLst/>
                <a:cxnLst>
                  <a:cxn ang="0">
                    <a:pos x="T0" y="T1"/>
                  </a:cxn>
                  <a:cxn ang="0">
                    <a:pos x="T2" y="T3"/>
                  </a:cxn>
                  <a:cxn ang="0">
                    <a:pos x="T4" y="T5"/>
                  </a:cxn>
                  <a:cxn ang="0">
                    <a:pos x="T6" y="T7"/>
                  </a:cxn>
                  <a:cxn ang="0">
                    <a:pos x="T8" y="T9"/>
                  </a:cxn>
                  <a:cxn ang="0">
                    <a:pos x="T10" y="T11"/>
                  </a:cxn>
                </a:cxnLst>
                <a:rect l="0" t="0" r="r" b="b"/>
                <a:pathLst>
                  <a:path w="94" h="126">
                    <a:moveTo>
                      <a:pt x="0" y="0"/>
                    </a:moveTo>
                    <a:cubicBezTo>
                      <a:pt x="0" y="126"/>
                      <a:pt x="0" y="126"/>
                      <a:pt x="0" y="126"/>
                    </a:cubicBezTo>
                    <a:cubicBezTo>
                      <a:pt x="86" y="77"/>
                      <a:pt x="86" y="77"/>
                      <a:pt x="86" y="77"/>
                    </a:cubicBezTo>
                    <a:cubicBezTo>
                      <a:pt x="91" y="74"/>
                      <a:pt x="94" y="69"/>
                      <a:pt x="94" y="63"/>
                    </a:cubicBezTo>
                    <a:cubicBezTo>
                      <a:pt x="94" y="57"/>
                      <a:pt x="91" y="52"/>
                      <a:pt x="86" y="49"/>
                    </a:cubicBezTo>
                    <a:cubicBezTo>
                      <a:pt x="0" y="0"/>
                      <a:pt x="0" y="0"/>
                      <a:pt x="0" y="0"/>
                    </a:cubicBezTo>
                  </a:path>
                </a:pathLst>
              </a:custGeom>
              <a:solidFill>
                <a:srgbClr val="BC95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4" name="Freeform 10">
                <a:extLst>
                  <a:ext uri="{FF2B5EF4-FFF2-40B4-BE49-F238E27FC236}">
                    <a16:creationId xmlns:a16="http://schemas.microsoft.com/office/drawing/2014/main" xmlns="" id="{DF5B9155-1444-4FC4-A15A-7D9286B273F6}"/>
                  </a:ext>
                </a:extLst>
              </p:cNvPr>
              <p:cNvSpPr>
                <a:spLocks/>
              </p:cNvSpPr>
              <p:nvPr/>
            </p:nvSpPr>
            <p:spPr bwMode="auto">
              <a:xfrm>
                <a:off x="1354953" y="2146628"/>
                <a:ext cx="33338" cy="569913"/>
              </a:xfrm>
              <a:custGeom>
                <a:avLst/>
                <a:gdLst>
                  <a:gd name="T0" fmla="*/ 0 w 21"/>
                  <a:gd name="T1" fmla="*/ 0 h 359"/>
                  <a:gd name="T2" fmla="*/ 0 w 21"/>
                  <a:gd name="T3" fmla="*/ 359 h 359"/>
                  <a:gd name="T4" fmla="*/ 21 w 21"/>
                  <a:gd name="T5" fmla="*/ 349 h 359"/>
                  <a:gd name="T6" fmla="*/ 21 w 21"/>
                  <a:gd name="T7" fmla="*/ 11 h 359"/>
                  <a:gd name="T8" fmla="*/ 0 w 21"/>
                  <a:gd name="T9" fmla="*/ 0 h 359"/>
                </a:gdLst>
                <a:ahLst/>
                <a:cxnLst>
                  <a:cxn ang="0">
                    <a:pos x="T0" y="T1"/>
                  </a:cxn>
                  <a:cxn ang="0">
                    <a:pos x="T2" y="T3"/>
                  </a:cxn>
                  <a:cxn ang="0">
                    <a:pos x="T4" y="T5"/>
                  </a:cxn>
                  <a:cxn ang="0">
                    <a:pos x="T6" y="T7"/>
                  </a:cxn>
                  <a:cxn ang="0">
                    <a:pos x="T8" y="T9"/>
                  </a:cxn>
                </a:cxnLst>
                <a:rect l="0" t="0" r="r" b="b"/>
                <a:pathLst>
                  <a:path w="21" h="359">
                    <a:moveTo>
                      <a:pt x="0" y="0"/>
                    </a:moveTo>
                    <a:lnTo>
                      <a:pt x="0" y="359"/>
                    </a:lnTo>
                    <a:lnTo>
                      <a:pt x="21" y="349"/>
                    </a:lnTo>
                    <a:lnTo>
                      <a:pt x="21" y="11"/>
                    </a:lnTo>
                    <a:lnTo>
                      <a:pt x="0" y="0"/>
                    </a:lnTo>
                    <a:close/>
                  </a:path>
                </a:pathLst>
              </a:custGeom>
              <a:solidFill>
                <a:srgbClr val="FBD3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5" name="Freeform 11">
                <a:extLst>
                  <a:ext uri="{FF2B5EF4-FFF2-40B4-BE49-F238E27FC236}">
                    <a16:creationId xmlns:a16="http://schemas.microsoft.com/office/drawing/2014/main" xmlns="" id="{87C6E5EE-9B37-451A-AFDB-C862C58AF1AD}"/>
                  </a:ext>
                </a:extLst>
              </p:cNvPr>
              <p:cNvSpPr>
                <a:spLocks/>
              </p:cNvSpPr>
              <p:nvPr/>
            </p:nvSpPr>
            <p:spPr bwMode="auto">
              <a:xfrm>
                <a:off x="1354953" y="2146628"/>
                <a:ext cx="33338" cy="569913"/>
              </a:xfrm>
              <a:custGeom>
                <a:avLst/>
                <a:gdLst>
                  <a:gd name="T0" fmla="*/ 0 w 21"/>
                  <a:gd name="T1" fmla="*/ 0 h 359"/>
                  <a:gd name="T2" fmla="*/ 0 w 21"/>
                  <a:gd name="T3" fmla="*/ 359 h 359"/>
                  <a:gd name="T4" fmla="*/ 21 w 21"/>
                  <a:gd name="T5" fmla="*/ 349 h 359"/>
                  <a:gd name="T6" fmla="*/ 21 w 21"/>
                  <a:gd name="T7" fmla="*/ 11 h 359"/>
                  <a:gd name="T8" fmla="*/ 0 w 21"/>
                  <a:gd name="T9" fmla="*/ 0 h 359"/>
                </a:gdLst>
                <a:ahLst/>
                <a:cxnLst>
                  <a:cxn ang="0">
                    <a:pos x="T0" y="T1"/>
                  </a:cxn>
                  <a:cxn ang="0">
                    <a:pos x="T2" y="T3"/>
                  </a:cxn>
                  <a:cxn ang="0">
                    <a:pos x="T4" y="T5"/>
                  </a:cxn>
                  <a:cxn ang="0">
                    <a:pos x="T6" y="T7"/>
                  </a:cxn>
                  <a:cxn ang="0">
                    <a:pos x="T8" y="T9"/>
                  </a:cxn>
                </a:cxnLst>
                <a:rect l="0" t="0" r="r" b="b"/>
                <a:pathLst>
                  <a:path w="21" h="359">
                    <a:moveTo>
                      <a:pt x="0" y="0"/>
                    </a:moveTo>
                    <a:lnTo>
                      <a:pt x="0" y="359"/>
                    </a:lnTo>
                    <a:lnTo>
                      <a:pt x="21" y="349"/>
                    </a:lnTo>
                    <a:lnTo>
                      <a:pt x="21" y="1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grpSp>
        <p:sp>
          <p:nvSpPr>
            <p:cNvPr id="21" name="文本框 20">
              <a:extLst>
                <a:ext uri="{FF2B5EF4-FFF2-40B4-BE49-F238E27FC236}">
                  <a16:creationId xmlns:a16="http://schemas.microsoft.com/office/drawing/2014/main" xmlns="" id="{1A505B2D-800D-4839-9CB3-7F007DE3EFBE}"/>
                </a:ext>
              </a:extLst>
            </p:cNvPr>
            <p:cNvSpPr txBox="1"/>
            <p:nvPr/>
          </p:nvSpPr>
          <p:spPr>
            <a:xfrm>
              <a:off x="2698335" y="1052031"/>
              <a:ext cx="1133644" cy="1015663"/>
            </a:xfrm>
            <a:prstGeom prst="rect">
              <a:avLst/>
            </a:prstGeom>
            <a:noFill/>
          </p:spPr>
          <p:txBody>
            <a:bodyPr wrap="none" rtlCol="0">
              <a:spAutoFit/>
            </a:bodyPr>
            <a:lstStyle/>
            <a:p>
              <a:r>
                <a:rPr lang="en-US" altLang="zh-CN" sz="6000" b="1" dirty="0">
                  <a:solidFill>
                    <a:schemeClr val="bg1"/>
                  </a:solidFill>
                  <a:latin typeface="+mj-ea"/>
                  <a:ea typeface="+mj-ea"/>
                  <a:sym typeface="inpin heiti" panose="00000500000000000000" pitchFamily="2" charset="-122"/>
                </a:rPr>
                <a:t>08</a:t>
              </a:r>
              <a:endParaRPr lang="zh-CN" altLang="en-US" sz="6000" b="1" dirty="0">
                <a:solidFill>
                  <a:schemeClr val="bg1"/>
                </a:solidFill>
                <a:latin typeface="+mj-ea"/>
                <a:ea typeface="+mj-ea"/>
                <a:sym typeface="inpin heiti" panose="00000500000000000000" pitchFamily="2" charset="-122"/>
              </a:endParaRPr>
            </a:p>
          </p:txBody>
        </p:sp>
      </p:grpSp>
    </p:spTree>
    <p:extLst>
      <p:ext uri="{BB962C8B-B14F-4D97-AF65-F5344CB8AC3E}">
        <p14:creationId xmlns:p14="http://schemas.microsoft.com/office/powerpoint/2010/main" val="188728834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矩形 82">
            <a:extLst>
              <a:ext uri="{FF2B5EF4-FFF2-40B4-BE49-F238E27FC236}">
                <a16:creationId xmlns:a16="http://schemas.microsoft.com/office/drawing/2014/main" xmlns="" id="{10AD5798-06A6-407A-9D25-1AF15ABA8FBC}"/>
              </a:ext>
            </a:extLst>
          </p:cNvPr>
          <p:cNvSpPr/>
          <p:nvPr/>
        </p:nvSpPr>
        <p:spPr>
          <a:xfrm>
            <a:off x="1550112"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一、大学生人际关系心理缺陷及其自我调适</a:t>
            </a:r>
          </a:p>
        </p:txBody>
      </p:sp>
      <p:sp>
        <p:nvSpPr>
          <p:cNvPr id="84" name="Title 1">
            <a:extLst>
              <a:ext uri="{FF2B5EF4-FFF2-40B4-BE49-F238E27FC236}">
                <a16:creationId xmlns:a16="http://schemas.microsoft.com/office/drawing/2014/main" xmlns="" id="{5F8A9822-58A7-4FC4-8D53-AC2A3F63D303}"/>
              </a:ext>
            </a:extLst>
          </p:cNvPr>
          <p:cNvSpPr txBox="1">
            <a:spLocks/>
          </p:cNvSpPr>
          <p:nvPr/>
        </p:nvSpPr>
        <p:spPr>
          <a:xfrm>
            <a:off x="539551" y="331293"/>
            <a:ext cx="4604165"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第三节  大学生人际关系心理健康教育对策</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 name="椭圆 1">
            <a:extLst>
              <a:ext uri="{FF2B5EF4-FFF2-40B4-BE49-F238E27FC236}">
                <a16:creationId xmlns:a16="http://schemas.microsoft.com/office/drawing/2014/main" xmlns="" id="{648B15AF-1465-47A0-AF7E-E7B6652586F2}"/>
              </a:ext>
            </a:extLst>
          </p:cNvPr>
          <p:cNvSpPr/>
          <p:nvPr/>
        </p:nvSpPr>
        <p:spPr>
          <a:xfrm>
            <a:off x="1331640" y="1707657"/>
            <a:ext cx="1728185" cy="172818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a16="http://schemas.microsoft.com/office/drawing/2014/main" xmlns="" id="{51F29495-6FF8-4C8C-A5E9-696110B8D440}"/>
              </a:ext>
            </a:extLst>
          </p:cNvPr>
          <p:cNvSpPr/>
          <p:nvPr/>
        </p:nvSpPr>
        <p:spPr>
          <a:xfrm>
            <a:off x="1476876" y="2211713"/>
            <a:ext cx="1437712" cy="864096"/>
          </a:xfrm>
          <a:prstGeom prst="rect">
            <a:avLst/>
          </a:prstGeom>
        </p:spPr>
        <p:txBody>
          <a:bodyPr wrap="none" lIns="144000" tIns="0" rIns="144000" bIns="0">
            <a:normAutofit/>
          </a:bodyPr>
          <a:lstStyle/>
          <a:p>
            <a:pPr algn="ctr"/>
            <a:r>
              <a:rPr lang="zh-CN" altLang="en-US" sz="4000" b="1" dirty="0">
                <a:solidFill>
                  <a:schemeClr val="bg1"/>
                </a:solidFill>
                <a:latin typeface="+mj-ea"/>
                <a:ea typeface="+mj-ea"/>
                <a:sym typeface="inpin heiti" panose="00000500000000000000" pitchFamily="2" charset="-122"/>
              </a:rPr>
              <a:t>自卑</a:t>
            </a:r>
          </a:p>
        </p:txBody>
      </p:sp>
      <p:sp>
        <p:nvSpPr>
          <p:cNvPr id="13" name="文本框 12">
            <a:extLst>
              <a:ext uri="{FF2B5EF4-FFF2-40B4-BE49-F238E27FC236}">
                <a16:creationId xmlns:a16="http://schemas.microsoft.com/office/drawing/2014/main" xmlns="" id="{6013FD61-2C6B-428B-A13B-104B28DCD675}"/>
              </a:ext>
            </a:extLst>
          </p:cNvPr>
          <p:cNvSpPr txBox="1"/>
          <p:nvPr/>
        </p:nvSpPr>
        <p:spPr>
          <a:xfrm>
            <a:off x="3205061" y="2130409"/>
            <a:ext cx="4591050" cy="839974"/>
          </a:xfrm>
          <a:prstGeom prst="rect">
            <a:avLst/>
          </a:prstGeom>
          <a:noFill/>
        </p:spPr>
        <p:txBody>
          <a:bodyPr wrap="square">
            <a:spAutoFit/>
          </a:bodyPr>
          <a:lstStyle/>
          <a:p>
            <a:pPr>
              <a:lnSpc>
                <a:spcPts val="2000"/>
              </a:lnSpc>
            </a:pPr>
            <a:r>
              <a:rPr lang="zh-CN" altLang="en-US" sz="1400" dirty="0">
                <a:solidFill>
                  <a:schemeClr val="bg1">
                    <a:lumMod val="50000"/>
                  </a:schemeClr>
                </a:solidFill>
              </a:rPr>
              <a:t>自卑，是指由于一些条件的限制和认识上的偏差，认为自己在某个方面或某些方面都不 如别人，而产生的轻视自己、失去自信、畏缩的一种情绪体验。</a:t>
            </a:r>
          </a:p>
        </p:txBody>
      </p:sp>
      <p:cxnSp>
        <p:nvCxnSpPr>
          <p:cNvPr id="6" name="直接连接符 5">
            <a:extLst>
              <a:ext uri="{FF2B5EF4-FFF2-40B4-BE49-F238E27FC236}">
                <a16:creationId xmlns:a16="http://schemas.microsoft.com/office/drawing/2014/main" xmlns="" id="{A16F0606-5861-4874-8179-D604D9906250}"/>
              </a:ext>
            </a:extLst>
          </p:cNvPr>
          <p:cNvCxnSpPr/>
          <p:nvPr/>
        </p:nvCxnSpPr>
        <p:spPr>
          <a:xfrm>
            <a:off x="3274629" y="1995689"/>
            <a:ext cx="432048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直接连接符 15">
            <a:extLst>
              <a:ext uri="{FF2B5EF4-FFF2-40B4-BE49-F238E27FC236}">
                <a16:creationId xmlns:a16="http://schemas.microsoft.com/office/drawing/2014/main" xmlns="" id="{A0EF5F15-12E2-43B8-A107-CE3B2EDF82B8}"/>
              </a:ext>
            </a:extLst>
          </p:cNvPr>
          <p:cNvCxnSpPr/>
          <p:nvPr/>
        </p:nvCxnSpPr>
        <p:spPr>
          <a:xfrm>
            <a:off x="3274629" y="3147817"/>
            <a:ext cx="432048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直接连接符 9">
            <a:extLst>
              <a:ext uri="{FF2B5EF4-FFF2-40B4-BE49-F238E27FC236}">
                <a16:creationId xmlns:a16="http://schemas.microsoft.com/office/drawing/2014/main" xmlns="" id="{BE420A57-A90E-435B-8591-3BB0ED36EEEE}"/>
              </a:ext>
            </a:extLst>
          </p:cNvPr>
          <p:cNvCxnSpPr>
            <a:cxnSpLocks/>
          </p:cNvCxnSpPr>
          <p:nvPr/>
        </p:nvCxnSpPr>
        <p:spPr>
          <a:xfrm flipH="1">
            <a:off x="611560" y="1131590"/>
            <a:ext cx="3456384"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1" name="等腰三角形 10">
            <a:extLst>
              <a:ext uri="{FF2B5EF4-FFF2-40B4-BE49-F238E27FC236}">
                <a16:creationId xmlns:a16="http://schemas.microsoft.com/office/drawing/2014/main" xmlns="" id="{44BBB215-D169-4338-9E43-2990FBA7857F}"/>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12" name="直接连接符 11">
            <a:extLst>
              <a:ext uri="{FF2B5EF4-FFF2-40B4-BE49-F238E27FC236}">
                <a16:creationId xmlns:a16="http://schemas.microsoft.com/office/drawing/2014/main" xmlns="" id="{13A5C61D-7191-455A-A738-E02707020B42}"/>
              </a:ext>
            </a:extLst>
          </p:cNvPr>
          <p:cNvCxnSpPr>
            <a:cxnSpLocks/>
          </p:cNvCxnSpPr>
          <p:nvPr/>
        </p:nvCxnSpPr>
        <p:spPr>
          <a:xfrm>
            <a:off x="4932040" y="521032"/>
            <a:ext cx="4211960"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14" name="等腰三角形 13">
            <a:extLst>
              <a:ext uri="{FF2B5EF4-FFF2-40B4-BE49-F238E27FC236}">
                <a16:creationId xmlns:a16="http://schemas.microsoft.com/office/drawing/2014/main" xmlns="" id="{1FD4C8EE-DF0E-4576-BA4E-85DD95D84667}"/>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3448624699"/>
      </p:ext>
    </p:extLst>
  </p:cSld>
  <p:clrMapOvr>
    <a:masterClrMapping/>
  </p:clrMapOvr>
  <p:transition spd="slow" advClick="0" advTm="5000">
    <p:random/>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矩形 82">
            <a:extLst>
              <a:ext uri="{FF2B5EF4-FFF2-40B4-BE49-F238E27FC236}">
                <a16:creationId xmlns:a16="http://schemas.microsoft.com/office/drawing/2014/main" xmlns="" id="{10AD5798-06A6-407A-9D25-1AF15ABA8FBC}"/>
              </a:ext>
            </a:extLst>
          </p:cNvPr>
          <p:cNvSpPr/>
          <p:nvPr/>
        </p:nvSpPr>
        <p:spPr>
          <a:xfrm>
            <a:off x="1550112"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一、大学生人际关系心理缺陷及其自我调适</a:t>
            </a:r>
          </a:p>
        </p:txBody>
      </p:sp>
      <p:sp>
        <p:nvSpPr>
          <p:cNvPr id="84" name="Title 1">
            <a:extLst>
              <a:ext uri="{FF2B5EF4-FFF2-40B4-BE49-F238E27FC236}">
                <a16:creationId xmlns:a16="http://schemas.microsoft.com/office/drawing/2014/main" xmlns="" id="{5F8A9822-58A7-4FC4-8D53-AC2A3F63D303}"/>
              </a:ext>
            </a:extLst>
          </p:cNvPr>
          <p:cNvSpPr txBox="1">
            <a:spLocks/>
          </p:cNvSpPr>
          <p:nvPr/>
        </p:nvSpPr>
        <p:spPr>
          <a:xfrm>
            <a:off x="539551" y="331293"/>
            <a:ext cx="4604165"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第三节  大学生人际关系心理健康教育对策</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10" name="椭圆 9">
            <a:extLst>
              <a:ext uri="{FF2B5EF4-FFF2-40B4-BE49-F238E27FC236}">
                <a16:creationId xmlns:a16="http://schemas.microsoft.com/office/drawing/2014/main" xmlns="" id="{90BE5BD1-275A-4719-A37C-06E9D42F9E4E}"/>
              </a:ext>
            </a:extLst>
          </p:cNvPr>
          <p:cNvSpPr/>
          <p:nvPr/>
        </p:nvSpPr>
        <p:spPr>
          <a:xfrm flipH="1">
            <a:off x="1696316" y="1351140"/>
            <a:ext cx="2846933" cy="2846933"/>
          </a:xfrm>
          <a:prstGeom prst="ellipse">
            <a:avLst/>
          </a:prstGeom>
          <a:noFill/>
          <a:ln w="25400">
            <a:solidFill>
              <a:schemeClr val="tx2">
                <a:alpha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grpSp>
        <p:nvGrpSpPr>
          <p:cNvPr id="11" name="组合 10">
            <a:extLst>
              <a:ext uri="{FF2B5EF4-FFF2-40B4-BE49-F238E27FC236}">
                <a16:creationId xmlns:a16="http://schemas.microsoft.com/office/drawing/2014/main" xmlns="" id="{1CA9325D-8780-44DC-977B-C06416FEC023}"/>
              </a:ext>
            </a:extLst>
          </p:cNvPr>
          <p:cNvGrpSpPr/>
          <p:nvPr/>
        </p:nvGrpSpPr>
        <p:grpSpPr>
          <a:xfrm flipH="1">
            <a:off x="4228192" y="2428782"/>
            <a:ext cx="651818" cy="1392595"/>
            <a:chOff x="5450011" y="2920775"/>
            <a:chExt cx="946884" cy="2022997"/>
          </a:xfrm>
        </p:grpSpPr>
        <p:sp>
          <p:nvSpPr>
            <p:cNvPr id="12" name="椭圆 11">
              <a:extLst>
                <a:ext uri="{FF2B5EF4-FFF2-40B4-BE49-F238E27FC236}">
                  <a16:creationId xmlns:a16="http://schemas.microsoft.com/office/drawing/2014/main" xmlns="" id="{29D44065-EC97-4B72-999A-E32FCC49F65D}"/>
                </a:ext>
              </a:extLst>
            </p:cNvPr>
            <p:cNvSpPr/>
            <p:nvPr/>
          </p:nvSpPr>
          <p:spPr>
            <a:xfrm rot="10800000" flipV="1">
              <a:off x="5450011" y="2920775"/>
              <a:ext cx="946884" cy="946884"/>
            </a:xfrm>
            <a:prstGeom prst="ellipse">
              <a:avLst/>
            </a:prstGeom>
            <a:solidFill>
              <a:schemeClr val="accent2"/>
            </a:solidFill>
            <a:ln w="57150">
              <a:solidFill>
                <a:schemeClr val="bg1"/>
              </a:solidFill>
            </a:ln>
            <a:effectLst>
              <a:outerShdw blurRad="38100" dist="38100" algn="ctr" rotWithShape="0">
                <a:srgbClr val="000000">
                  <a:alpha val="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4" name="任意多边形: 形状 13">
              <a:extLst>
                <a:ext uri="{FF2B5EF4-FFF2-40B4-BE49-F238E27FC236}">
                  <a16:creationId xmlns:a16="http://schemas.microsoft.com/office/drawing/2014/main" xmlns="" id="{9290A0FA-7508-425D-AB79-E673767E66DF}"/>
                </a:ext>
              </a:extLst>
            </p:cNvPr>
            <p:cNvSpPr/>
            <p:nvPr/>
          </p:nvSpPr>
          <p:spPr>
            <a:xfrm>
              <a:off x="6071183" y="4673958"/>
              <a:ext cx="273744" cy="269814"/>
            </a:xfrm>
            <a:custGeom>
              <a:avLst/>
              <a:gdLst/>
              <a:ahLst/>
              <a:cxnLst/>
              <a:rect l="0" t="0" r="0" b="0"/>
              <a:pathLst>
                <a:path w="120000" h="120000" extrusionOk="0">
                  <a:moveTo>
                    <a:pt x="105647" y="48605"/>
                  </a:moveTo>
                  <a:lnTo>
                    <a:pt x="105647" y="48605"/>
                  </a:lnTo>
                  <a:cubicBezTo>
                    <a:pt x="104252" y="50016"/>
                    <a:pt x="104252" y="58487"/>
                    <a:pt x="114219" y="64134"/>
                  </a:cubicBezTo>
                  <a:cubicBezTo>
                    <a:pt x="114219" y="64134"/>
                    <a:pt x="100066" y="66957"/>
                    <a:pt x="90299" y="54252"/>
                  </a:cubicBezTo>
                  <a:cubicBezTo>
                    <a:pt x="87308" y="54252"/>
                    <a:pt x="84518" y="55663"/>
                    <a:pt x="81727" y="55663"/>
                  </a:cubicBezTo>
                  <a:cubicBezTo>
                    <a:pt x="60598" y="55663"/>
                    <a:pt x="47840" y="42756"/>
                    <a:pt x="47840" y="27226"/>
                  </a:cubicBezTo>
                  <a:cubicBezTo>
                    <a:pt x="47840" y="12907"/>
                    <a:pt x="60598" y="0"/>
                    <a:pt x="81727" y="0"/>
                  </a:cubicBezTo>
                  <a:cubicBezTo>
                    <a:pt x="102857" y="0"/>
                    <a:pt x="119800" y="12907"/>
                    <a:pt x="119800" y="27226"/>
                  </a:cubicBezTo>
                  <a:cubicBezTo>
                    <a:pt x="119800" y="35697"/>
                    <a:pt x="114219" y="44168"/>
                    <a:pt x="105647" y="48605"/>
                  </a:cubicBezTo>
                  <a:close/>
                  <a:moveTo>
                    <a:pt x="40863" y="30050"/>
                  </a:moveTo>
                  <a:lnTo>
                    <a:pt x="40863" y="30050"/>
                  </a:lnTo>
                  <a:cubicBezTo>
                    <a:pt x="42259" y="46991"/>
                    <a:pt x="56411" y="61310"/>
                    <a:pt x="78936" y="62722"/>
                  </a:cubicBezTo>
                  <a:cubicBezTo>
                    <a:pt x="81727" y="62722"/>
                    <a:pt x="84518" y="62722"/>
                    <a:pt x="87308" y="61310"/>
                  </a:cubicBezTo>
                  <a:lnTo>
                    <a:pt x="87308" y="61310"/>
                  </a:lnTo>
                  <a:lnTo>
                    <a:pt x="87308" y="61310"/>
                  </a:lnTo>
                  <a:cubicBezTo>
                    <a:pt x="94485" y="68369"/>
                    <a:pt x="102857" y="69983"/>
                    <a:pt x="107043" y="69983"/>
                  </a:cubicBezTo>
                  <a:cubicBezTo>
                    <a:pt x="102857" y="88537"/>
                    <a:pt x="84518" y="102655"/>
                    <a:pt x="56411" y="102655"/>
                  </a:cubicBezTo>
                  <a:cubicBezTo>
                    <a:pt x="53621" y="102655"/>
                    <a:pt x="49435" y="101243"/>
                    <a:pt x="45049" y="99831"/>
                  </a:cubicBezTo>
                  <a:cubicBezTo>
                    <a:pt x="31096" y="119798"/>
                    <a:pt x="7176" y="115563"/>
                    <a:pt x="7176" y="115563"/>
                  </a:cubicBezTo>
                  <a:cubicBezTo>
                    <a:pt x="23920" y="108302"/>
                    <a:pt x="23920" y="94184"/>
                    <a:pt x="19734" y="92773"/>
                  </a:cubicBezTo>
                  <a:cubicBezTo>
                    <a:pt x="7176" y="85512"/>
                    <a:pt x="0" y="72806"/>
                    <a:pt x="0" y="59899"/>
                  </a:cubicBezTo>
                  <a:cubicBezTo>
                    <a:pt x="0" y="39932"/>
                    <a:pt x="18338" y="22789"/>
                    <a:pt x="43654" y="18554"/>
                  </a:cubicBezTo>
                  <a:cubicBezTo>
                    <a:pt x="42259" y="22789"/>
                    <a:pt x="40863" y="25815"/>
                    <a:pt x="40863" y="30050"/>
                  </a:cubicBezTo>
                  <a:close/>
                </a:path>
              </a:pathLst>
            </a:custGeom>
            <a:solidFill>
              <a:schemeClr val="bg1"/>
            </a:solidFill>
            <a:ln>
              <a:noFill/>
            </a:ln>
          </p:spPr>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grpSp>
      <p:sp>
        <p:nvSpPr>
          <p:cNvPr id="17" name="文本框 15">
            <a:extLst>
              <a:ext uri="{FF2B5EF4-FFF2-40B4-BE49-F238E27FC236}">
                <a16:creationId xmlns:a16="http://schemas.microsoft.com/office/drawing/2014/main" xmlns="" id="{DA704CEC-0417-49A1-85E6-8CB9D231D1E7}"/>
              </a:ext>
            </a:extLst>
          </p:cNvPr>
          <p:cNvSpPr txBox="1"/>
          <p:nvPr/>
        </p:nvSpPr>
        <p:spPr>
          <a:xfrm flipH="1">
            <a:off x="4932040" y="1231519"/>
            <a:ext cx="1867839" cy="932575"/>
          </a:xfrm>
          <a:prstGeom prst="rect">
            <a:avLst/>
          </a:prstGeom>
          <a:noFill/>
          <a:ln>
            <a:noFill/>
          </a:ln>
        </p:spPr>
        <p:txBody>
          <a:bodyPr wrap="none" lIns="0" tIns="0" rIns="0" bIns="0" anchor="ctr" anchorCtr="0">
            <a:normAutofit/>
          </a:bodyPr>
          <a:lstStyle/>
          <a:p>
            <a:pPr marL="0" marR="0" lvl="0" indent="0" rtl="0">
              <a:buSzPct val="25000"/>
              <a:buNone/>
            </a:pPr>
            <a:r>
              <a:rPr lang="zh-CN" altLang="en-US" b="1" i="0" u="none" strike="noStrike" cap="none" baseline="0" dirty="0">
                <a:solidFill>
                  <a:srgbClr val="CC9900"/>
                </a:solidFill>
                <a:latin typeface="微软雅黑" panose="020B0503020204020204" pitchFamily="34" charset="-122"/>
                <a:ea typeface="微软雅黑" panose="020B0503020204020204" pitchFamily="34" charset="-122"/>
                <a:sym typeface="inpin heiti" panose="00000500000000000000" pitchFamily="2" charset="-122"/>
              </a:rPr>
              <a:t>从思想上树立</a:t>
            </a:r>
            <a:endParaRPr lang="en-US" altLang="zh-CN" b="1" i="0" u="none" strike="noStrike" cap="none" baseline="0" dirty="0">
              <a:solidFill>
                <a:srgbClr val="CC9900"/>
              </a:solidFill>
              <a:latin typeface="微软雅黑" panose="020B0503020204020204" pitchFamily="34" charset="-122"/>
              <a:ea typeface="微软雅黑" panose="020B0503020204020204" pitchFamily="34" charset="-122"/>
              <a:sym typeface="inpin heiti" panose="00000500000000000000" pitchFamily="2" charset="-122"/>
            </a:endParaRPr>
          </a:p>
          <a:p>
            <a:pPr marL="0" marR="0" lvl="0" indent="0" rtl="0">
              <a:buSzPct val="25000"/>
              <a:buNone/>
            </a:pPr>
            <a:r>
              <a:rPr lang="zh-CN" altLang="en-US" b="1" i="0" u="none" strike="noStrike" cap="none" baseline="0" dirty="0">
                <a:solidFill>
                  <a:srgbClr val="CC9900"/>
                </a:solidFill>
                <a:latin typeface="微软雅黑" panose="020B0503020204020204" pitchFamily="34" charset="-122"/>
                <a:ea typeface="微软雅黑" panose="020B0503020204020204" pitchFamily="34" charset="-122"/>
                <a:sym typeface="inpin heiti" panose="00000500000000000000" pitchFamily="2" charset="-122"/>
              </a:rPr>
              <a:t>“天生我材必有用”的信念。</a:t>
            </a:r>
          </a:p>
        </p:txBody>
      </p:sp>
      <p:sp>
        <p:nvSpPr>
          <p:cNvPr id="19" name="椭圆 18">
            <a:extLst>
              <a:ext uri="{FF2B5EF4-FFF2-40B4-BE49-F238E27FC236}">
                <a16:creationId xmlns:a16="http://schemas.microsoft.com/office/drawing/2014/main" xmlns="" id="{2ECA9C66-AF10-410F-9548-EC2C3DA97922}"/>
              </a:ext>
            </a:extLst>
          </p:cNvPr>
          <p:cNvSpPr/>
          <p:nvPr/>
        </p:nvSpPr>
        <p:spPr>
          <a:xfrm flipH="1">
            <a:off x="2051720" y="1707654"/>
            <a:ext cx="2133903" cy="2133904"/>
          </a:xfrm>
          <a:prstGeom prst="ellipse">
            <a:avLst/>
          </a:prstGeom>
          <a:blipFill dpi="0" rotWithShape="1">
            <a:blip r:embed="rId2">
              <a:extLst>
                <a:ext uri="{28A0092B-C50C-407E-A947-70E740481C1C}">
                  <a14:useLocalDpi xmlns:a14="http://schemas.microsoft.com/office/drawing/2010/main" val="0"/>
                </a:ext>
              </a:extLst>
            </a:blip>
            <a:srcRect/>
            <a:stretch>
              <a:fillRect/>
            </a:stretch>
          </a:blipFill>
          <a:ln w="63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0" name="任意多边形: 形状 19">
            <a:extLst>
              <a:ext uri="{FF2B5EF4-FFF2-40B4-BE49-F238E27FC236}">
                <a16:creationId xmlns:a16="http://schemas.microsoft.com/office/drawing/2014/main" xmlns="" id="{D96E4461-B048-423F-9D27-F9A3D0799228}"/>
              </a:ext>
            </a:extLst>
          </p:cNvPr>
          <p:cNvSpPr/>
          <p:nvPr/>
        </p:nvSpPr>
        <p:spPr>
          <a:xfrm flipH="1">
            <a:off x="4443666" y="2681738"/>
            <a:ext cx="188440" cy="185735"/>
          </a:xfrm>
          <a:custGeom>
            <a:avLst/>
            <a:gdLst/>
            <a:ahLst/>
            <a:cxnLst/>
            <a:rect l="0" t="0" r="0" b="0"/>
            <a:pathLst>
              <a:path w="120000" h="120000" extrusionOk="0">
                <a:moveTo>
                  <a:pt x="105647" y="48605"/>
                </a:moveTo>
                <a:lnTo>
                  <a:pt x="105647" y="48605"/>
                </a:lnTo>
                <a:cubicBezTo>
                  <a:pt x="104252" y="50016"/>
                  <a:pt x="104252" y="58487"/>
                  <a:pt x="114219" y="64134"/>
                </a:cubicBezTo>
                <a:cubicBezTo>
                  <a:pt x="114219" y="64134"/>
                  <a:pt x="100066" y="66957"/>
                  <a:pt x="90299" y="54252"/>
                </a:cubicBezTo>
                <a:cubicBezTo>
                  <a:pt x="87308" y="54252"/>
                  <a:pt x="84518" y="55663"/>
                  <a:pt x="81727" y="55663"/>
                </a:cubicBezTo>
                <a:cubicBezTo>
                  <a:pt x="60598" y="55663"/>
                  <a:pt x="47840" y="42756"/>
                  <a:pt x="47840" y="27226"/>
                </a:cubicBezTo>
                <a:cubicBezTo>
                  <a:pt x="47840" y="12907"/>
                  <a:pt x="60598" y="0"/>
                  <a:pt x="81727" y="0"/>
                </a:cubicBezTo>
                <a:cubicBezTo>
                  <a:pt x="102857" y="0"/>
                  <a:pt x="119800" y="12907"/>
                  <a:pt x="119800" y="27226"/>
                </a:cubicBezTo>
                <a:cubicBezTo>
                  <a:pt x="119800" y="35697"/>
                  <a:pt x="114219" y="44168"/>
                  <a:pt x="105647" y="48605"/>
                </a:cubicBezTo>
                <a:close/>
                <a:moveTo>
                  <a:pt x="40863" y="30050"/>
                </a:moveTo>
                <a:lnTo>
                  <a:pt x="40863" y="30050"/>
                </a:lnTo>
                <a:cubicBezTo>
                  <a:pt x="42259" y="46991"/>
                  <a:pt x="56411" y="61310"/>
                  <a:pt x="78936" y="62722"/>
                </a:cubicBezTo>
                <a:cubicBezTo>
                  <a:pt x="81727" y="62722"/>
                  <a:pt x="84518" y="62722"/>
                  <a:pt x="87308" y="61310"/>
                </a:cubicBezTo>
                <a:lnTo>
                  <a:pt x="87308" y="61310"/>
                </a:lnTo>
                <a:lnTo>
                  <a:pt x="87308" y="61310"/>
                </a:lnTo>
                <a:cubicBezTo>
                  <a:pt x="94485" y="68369"/>
                  <a:pt x="102857" y="69983"/>
                  <a:pt x="107043" y="69983"/>
                </a:cubicBezTo>
                <a:cubicBezTo>
                  <a:pt x="102857" y="88537"/>
                  <a:pt x="84518" y="102655"/>
                  <a:pt x="56411" y="102655"/>
                </a:cubicBezTo>
                <a:cubicBezTo>
                  <a:pt x="53621" y="102655"/>
                  <a:pt x="49435" y="101243"/>
                  <a:pt x="45049" y="99831"/>
                </a:cubicBezTo>
                <a:cubicBezTo>
                  <a:pt x="31096" y="119798"/>
                  <a:pt x="7176" y="115563"/>
                  <a:pt x="7176" y="115563"/>
                </a:cubicBezTo>
                <a:cubicBezTo>
                  <a:pt x="23920" y="108302"/>
                  <a:pt x="23920" y="94184"/>
                  <a:pt x="19734" y="92773"/>
                </a:cubicBezTo>
                <a:cubicBezTo>
                  <a:pt x="7176" y="85512"/>
                  <a:pt x="0" y="72806"/>
                  <a:pt x="0" y="59899"/>
                </a:cubicBezTo>
                <a:cubicBezTo>
                  <a:pt x="0" y="39932"/>
                  <a:pt x="18338" y="22789"/>
                  <a:pt x="43654" y="18554"/>
                </a:cubicBezTo>
                <a:cubicBezTo>
                  <a:pt x="42259" y="22789"/>
                  <a:pt x="40863" y="25815"/>
                  <a:pt x="40863" y="30050"/>
                </a:cubicBezTo>
                <a:close/>
              </a:path>
            </a:pathLst>
          </a:custGeom>
          <a:solidFill>
            <a:schemeClr val="bg1"/>
          </a:solidFill>
          <a:ln>
            <a:noFill/>
          </a:ln>
        </p:spPr>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1" name="任意多边形: 形状 20">
            <a:extLst>
              <a:ext uri="{FF2B5EF4-FFF2-40B4-BE49-F238E27FC236}">
                <a16:creationId xmlns:a16="http://schemas.microsoft.com/office/drawing/2014/main" xmlns="" id="{9550C4F0-DFA2-42F4-993E-AFFA52C193F0}"/>
              </a:ext>
            </a:extLst>
          </p:cNvPr>
          <p:cNvSpPr/>
          <p:nvPr/>
        </p:nvSpPr>
        <p:spPr>
          <a:xfrm flipH="1">
            <a:off x="4083609" y="1502225"/>
            <a:ext cx="188440" cy="185735"/>
          </a:xfrm>
          <a:custGeom>
            <a:avLst/>
            <a:gdLst/>
            <a:ahLst/>
            <a:cxnLst/>
            <a:rect l="0" t="0" r="0" b="0"/>
            <a:pathLst>
              <a:path w="120000" h="120000" extrusionOk="0">
                <a:moveTo>
                  <a:pt x="105647" y="48605"/>
                </a:moveTo>
                <a:lnTo>
                  <a:pt x="105647" y="48605"/>
                </a:lnTo>
                <a:cubicBezTo>
                  <a:pt x="104252" y="50016"/>
                  <a:pt x="104252" y="58487"/>
                  <a:pt x="114219" y="64134"/>
                </a:cubicBezTo>
                <a:cubicBezTo>
                  <a:pt x="114219" y="64134"/>
                  <a:pt x="100066" y="66957"/>
                  <a:pt x="90299" y="54252"/>
                </a:cubicBezTo>
                <a:cubicBezTo>
                  <a:pt x="87308" y="54252"/>
                  <a:pt x="84518" y="55663"/>
                  <a:pt x="81727" y="55663"/>
                </a:cubicBezTo>
                <a:cubicBezTo>
                  <a:pt x="60598" y="55663"/>
                  <a:pt x="47840" y="42756"/>
                  <a:pt x="47840" y="27226"/>
                </a:cubicBezTo>
                <a:cubicBezTo>
                  <a:pt x="47840" y="12907"/>
                  <a:pt x="60598" y="0"/>
                  <a:pt x="81727" y="0"/>
                </a:cubicBezTo>
                <a:cubicBezTo>
                  <a:pt x="102857" y="0"/>
                  <a:pt x="119800" y="12907"/>
                  <a:pt x="119800" y="27226"/>
                </a:cubicBezTo>
                <a:cubicBezTo>
                  <a:pt x="119800" y="35697"/>
                  <a:pt x="114219" y="44168"/>
                  <a:pt x="105647" y="48605"/>
                </a:cubicBezTo>
                <a:close/>
                <a:moveTo>
                  <a:pt x="40863" y="30050"/>
                </a:moveTo>
                <a:lnTo>
                  <a:pt x="40863" y="30050"/>
                </a:lnTo>
                <a:cubicBezTo>
                  <a:pt x="42259" y="46991"/>
                  <a:pt x="56411" y="61310"/>
                  <a:pt x="78936" y="62722"/>
                </a:cubicBezTo>
                <a:cubicBezTo>
                  <a:pt x="81727" y="62722"/>
                  <a:pt x="84518" y="62722"/>
                  <a:pt x="87308" y="61310"/>
                </a:cubicBezTo>
                <a:lnTo>
                  <a:pt x="87308" y="61310"/>
                </a:lnTo>
                <a:lnTo>
                  <a:pt x="87308" y="61310"/>
                </a:lnTo>
                <a:cubicBezTo>
                  <a:pt x="94485" y="68369"/>
                  <a:pt x="102857" y="69983"/>
                  <a:pt x="107043" y="69983"/>
                </a:cubicBezTo>
                <a:cubicBezTo>
                  <a:pt x="102857" y="88537"/>
                  <a:pt x="84518" y="102655"/>
                  <a:pt x="56411" y="102655"/>
                </a:cubicBezTo>
                <a:cubicBezTo>
                  <a:pt x="53621" y="102655"/>
                  <a:pt x="49435" y="101243"/>
                  <a:pt x="45049" y="99831"/>
                </a:cubicBezTo>
                <a:cubicBezTo>
                  <a:pt x="31096" y="119798"/>
                  <a:pt x="7176" y="115563"/>
                  <a:pt x="7176" y="115563"/>
                </a:cubicBezTo>
                <a:cubicBezTo>
                  <a:pt x="23920" y="108302"/>
                  <a:pt x="23920" y="94184"/>
                  <a:pt x="19734" y="92773"/>
                </a:cubicBezTo>
                <a:cubicBezTo>
                  <a:pt x="7176" y="85512"/>
                  <a:pt x="0" y="72806"/>
                  <a:pt x="0" y="59899"/>
                </a:cubicBezTo>
                <a:cubicBezTo>
                  <a:pt x="0" y="39932"/>
                  <a:pt x="18338" y="22789"/>
                  <a:pt x="43654" y="18554"/>
                </a:cubicBezTo>
                <a:cubicBezTo>
                  <a:pt x="42259" y="22789"/>
                  <a:pt x="40863" y="25815"/>
                  <a:pt x="40863" y="30050"/>
                </a:cubicBezTo>
                <a:close/>
              </a:path>
            </a:pathLst>
          </a:custGeom>
          <a:solidFill>
            <a:schemeClr val="bg1"/>
          </a:solidFill>
          <a:ln>
            <a:noFill/>
          </a:ln>
        </p:spPr>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grpSp>
        <p:nvGrpSpPr>
          <p:cNvPr id="22" name="组合 21">
            <a:extLst>
              <a:ext uri="{FF2B5EF4-FFF2-40B4-BE49-F238E27FC236}">
                <a16:creationId xmlns:a16="http://schemas.microsoft.com/office/drawing/2014/main" xmlns="" id="{B0D5B295-4BFF-4EA2-AEA9-956F85D60A31}"/>
              </a:ext>
            </a:extLst>
          </p:cNvPr>
          <p:cNvGrpSpPr/>
          <p:nvPr/>
        </p:nvGrpSpPr>
        <p:grpSpPr>
          <a:xfrm flipH="1">
            <a:off x="3907146" y="1279296"/>
            <a:ext cx="651818" cy="651818"/>
            <a:chOff x="5450011" y="2920775"/>
            <a:chExt cx="946884" cy="946884"/>
          </a:xfrm>
        </p:grpSpPr>
        <p:sp>
          <p:nvSpPr>
            <p:cNvPr id="23" name="椭圆 22">
              <a:extLst>
                <a:ext uri="{FF2B5EF4-FFF2-40B4-BE49-F238E27FC236}">
                  <a16:creationId xmlns:a16="http://schemas.microsoft.com/office/drawing/2014/main" xmlns="" id="{16DD450D-F919-4B32-A41B-140B0F259793}"/>
                </a:ext>
              </a:extLst>
            </p:cNvPr>
            <p:cNvSpPr/>
            <p:nvPr/>
          </p:nvSpPr>
          <p:spPr>
            <a:xfrm rot="10800000" flipV="1">
              <a:off x="5450011" y="2920775"/>
              <a:ext cx="946884" cy="946884"/>
            </a:xfrm>
            <a:prstGeom prst="ellipse">
              <a:avLst/>
            </a:prstGeom>
            <a:solidFill>
              <a:schemeClr val="accent2"/>
            </a:solidFill>
            <a:ln w="57150">
              <a:solidFill>
                <a:schemeClr val="bg1"/>
              </a:solidFill>
            </a:ln>
            <a:effectLst>
              <a:outerShdw blurRad="38100" dist="38100" algn="ctr" rotWithShape="0">
                <a:srgbClr val="000000">
                  <a:alpha val="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4" name="任意多边形: 形状 23">
              <a:extLst>
                <a:ext uri="{FF2B5EF4-FFF2-40B4-BE49-F238E27FC236}">
                  <a16:creationId xmlns:a16="http://schemas.microsoft.com/office/drawing/2014/main" xmlns="" id="{FA2CB58F-360A-458F-92EE-4E87D78B80E1}"/>
                </a:ext>
              </a:extLst>
            </p:cNvPr>
            <p:cNvSpPr/>
            <p:nvPr/>
          </p:nvSpPr>
          <p:spPr>
            <a:xfrm>
              <a:off x="5786581" y="3258924"/>
              <a:ext cx="273743" cy="269814"/>
            </a:xfrm>
            <a:custGeom>
              <a:avLst/>
              <a:gdLst/>
              <a:ahLst/>
              <a:cxnLst/>
              <a:rect l="0" t="0" r="0" b="0"/>
              <a:pathLst>
                <a:path w="120000" h="120000" extrusionOk="0">
                  <a:moveTo>
                    <a:pt x="105647" y="48605"/>
                  </a:moveTo>
                  <a:lnTo>
                    <a:pt x="105647" y="48605"/>
                  </a:lnTo>
                  <a:cubicBezTo>
                    <a:pt x="104252" y="50016"/>
                    <a:pt x="104252" y="58487"/>
                    <a:pt x="114219" y="64134"/>
                  </a:cubicBezTo>
                  <a:cubicBezTo>
                    <a:pt x="114219" y="64134"/>
                    <a:pt x="100066" y="66957"/>
                    <a:pt x="90299" y="54252"/>
                  </a:cubicBezTo>
                  <a:cubicBezTo>
                    <a:pt x="87308" y="54252"/>
                    <a:pt x="84518" y="55663"/>
                    <a:pt x="81727" y="55663"/>
                  </a:cubicBezTo>
                  <a:cubicBezTo>
                    <a:pt x="60598" y="55663"/>
                    <a:pt x="47840" y="42756"/>
                    <a:pt x="47840" y="27226"/>
                  </a:cubicBezTo>
                  <a:cubicBezTo>
                    <a:pt x="47840" y="12907"/>
                    <a:pt x="60598" y="0"/>
                    <a:pt x="81727" y="0"/>
                  </a:cubicBezTo>
                  <a:cubicBezTo>
                    <a:pt x="102857" y="0"/>
                    <a:pt x="119800" y="12907"/>
                    <a:pt x="119800" y="27226"/>
                  </a:cubicBezTo>
                  <a:cubicBezTo>
                    <a:pt x="119800" y="35697"/>
                    <a:pt x="114219" y="44168"/>
                    <a:pt x="105647" y="48605"/>
                  </a:cubicBezTo>
                  <a:close/>
                  <a:moveTo>
                    <a:pt x="40863" y="30050"/>
                  </a:moveTo>
                  <a:lnTo>
                    <a:pt x="40863" y="30050"/>
                  </a:lnTo>
                  <a:cubicBezTo>
                    <a:pt x="42259" y="46991"/>
                    <a:pt x="56411" y="61310"/>
                    <a:pt x="78936" y="62722"/>
                  </a:cubicBezTo>
                  <a:cubicBezTo>
                    <a:pt x="81727" y="62722"/>
                    <a:pt x="84518" y="62722"/>
                    <a:pt x="87308" y="61310"/>
                  </a:cubicBezTo>
                  <a:lnTo>
                    <a:pt x="87308" y="61310"/>
                  </a:lnTo>
                  <a:lnTo>
                    <a:pt x="87308" y="61310"/>
                  </a:lnTo>
                  <a:cubicBezTo>
                    <a:pt x="94485" y="68369"/>
                    <a:pt x="102857" y="69983"/>
                    <a:pt x="107043" y="69983"/>
                  </a:cubicBezTo>
                  <a:cubicBezTo>
                    <a:pt x="102857" y="88537"/>
                    <a:pt x="84518" y="102655"/>
                    <a:pt x="56411" y="102655"/>
                  </a:cubicBezTo>
                  <a:cubicBezTo>
                    <a:pt x="53621" y="102655"/>
                    <a:pt x="49435" y="101243"/>
                    <a:pt x="45049" y="99831"/>
                  </a:cubicBezTo>
                  <a:cubicBezTo>
                    <a:pt x="31096" y="119798"/>
                    <a:pt x="7176" y="115563"/>
                    <a:pt x="7176" y="115563"/>
                  </a:cubicBezTo>
                  <a:cubicBezTo>
                    <a:pt x="23920" y="108302"/>
                    <a:pt x="23920" y="94184"/>
                    <a:pt x="19734" y="92773"/>
                  </a:cubicBezTo>
                  <a:cubicBezTo>
                    <a:pt x="7176" y="85512"/>
                    <a:pt x="0" y="72806"/>
                    <a:pt x="0" y="59899"/>
                  </a:cubicBezTo>
                  <a:cubicBezTo>
                    <a:pt x="0" y="39932"/>
                    <a:pt x="18338" y="22789"/>
                    <a:pt x="43654" y="18554"/>
                  </a:cubicBezTo>
                  <a:cubicBezTo>
                    <a:pt x="42259" y="22789"/>
                    <a:pt x="40863" y="25815"/>
                    <a:pt x="40863" y="30050"/>
                  </a:cubicBezTo>
                  <a:close/>
                </a:path>
              </a:pathLst>
            </a:custGeom>
            <a:solidFill>
              <a:schemeClr val="bg1"/>
            </a:solidFill>
            <a:ln>
              <a:noFill/>
            </a:ln>
          </p:spPr>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grpSp>
      <p:grpSp>
        <p:nvGrpSpPr>
          <p:cNvPr id="25" name="组合 24">
            <a:extLst>
              <a:ext uri="{FF2B5EF4-FFF2-40B4-BE49-F238E27FC236}">
                <a16:creationId xmlns:a16="http://schemas.microsoft.com/office/drawing/2014/main" xmlns="" id="{E809A9EE-8E72-404B-8BA9-DE8F0B6E4F7F}"/>
              </a:ext>
            </a:extLst>
          </p:cNvPr>
          <p:cNvGrpSpPr/>
          <p:nvPr/>
        </p:nvGrpSpPr>
        <p:grpSpPr>
          <a:xfrm flipH="1">
            <a:off x="3982614" y="3547828"/>
            <a:ext cx="651818" cy="651818"/>
            <a:chOff x="5450011" y="2920775"/>
            <a:chExt cx="946884" cy="946884"/>
          </a:xfrm>
        </p:grpSpPr>
        <p:sp>
          <p:nvSpPr>
            <p:cNvPr id="26" name="椭圆 25">
              <a:extLst>
                <a:ext uri="{FF2B5EF4-FFF2-40B4-BE49-F238E27FC236}">
                  <a16:creationId xmlns:a16="http://schemas.microsoft.com/office/drawing/2014/main" xmlns="" id="{8623218F-07A5-464E-A7EF-F6BC68EAD41B}"/>
                </a:ext>
              </a:extLst>
            </p:cNvPr>
            <p:cNvSpPr/>
            <p:nvPr/>
          </p:nvSpPr>
          <p:spPr>
            <a:xfrm rot="10800000" flipV="1">
              <a:off x="5450011" y="2920775"/>
              <a:ext cx="946884" cy="946884"/>
            </a:xfrm>
            <a:prstGeom prst="ellipse">
              <a:avLst/>
            </a:prstGeom>
            <a:solidFill>
              <a:schemeClr val="accent2"/>
            </a:solidFill>
            <a:ln w="57150">
              <a:solidFill>
                <a:schemeClr val="bg1"/>
              </a:solidFill>
            </a:ln>
            <a:effectLst>
              <a:outerShdw blurRad="38100" dist="38100" algn="ctr" rotWithShape="0">
                <a:srgbClr val="000000">
                  <a:alpha val="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7" name="任意多边形: 形状 26">
              <a:extLst>
                <a:ext uri="{FF2B5EF4-FFF2-40B4-BE49-F238E27FC236}">
                  <a16:creationId xmlns:a16="http://schemas.microsoft.com/office/drawing/2014/main" xmlns="" id="{9AEA02DF-54CF-40B9-8607-350B1054D626}"/>
                </a:ext>
              </a:extLst>
            </p:cNvPr>
            <p:cNvSpPr/>
            <p:nvPr/>
          </p:nvSpPr>
          <p:spPr>
            <a:xfrm>
              <a:off x="5786581" y="3258924"/>
              <a:ext cx="273743" cy="269814"/>
            </a:xfrm>
            <a:custGeom>
              <a:avLst/>
              <a:gdLst/>
              <a:ahLst/>
              <a:cxnLst/>
              <a:rect l="0" t="0" r="0" b="0"/>
              <a:pathLst>
                <a:path w="120000" h="120000" extrusionOk="0">
                  <a:moveTo>
                    <a:pt x="105647" y="48605"/>
                  </a:moveTo>
                  <a:lnTo>
                    <a:pt x="105647" y="48605"/>
                  </a:lnTo>
                  <a:cubicBezTo>
                    <a:pt x="104252" y="50016"/>
                    <a:pt x="104252" y="58487"/>
                    <a:pt x="114219" y="64134"/>
                  </a:cubicBezTo>
                  <a:cubicBezTo>
                    <a:pt x="114219" y="64134"/>
                    <a:pt x="100066" y="66957"/>
                    <a:pt x="90299" y="54252"/>
                  </a:cubicBezTo>
                  <a:cubicBezTo>
                    <a:pt x="87308" y="54252"/>
                    <a:pt x="84518" y="55663"/>
                    <a:pt x="81727" y="55663"/>
                  </a:cubicBezTo>
                  <a:cubicBezTo>
                    <a:pt x="60598" y="55663"/>
                    <a:pt x="47840" y="42756"/>
                    <a:pt x="47840" y="27226"/>
                  </a:cubicBezTo>
                  <a:cubicBezTo>
                    <a:pt x="47840" y="12907"/>
                    <a:pt x="60598" y="0"/>
                    <a:pt x="81727" y="0"/>
                  </a:cubicBezTo>
                  <a:cubicBezTo>
                    <a:pt x="102857" y="0"/>
                    <a:pt x="119800" y="12907"/>
                    <a:pt x="119800" y="27226"/>
                  </a:cubicBezTo>
                  <a:cubicBezTo>
                    <a:pt x="119800" y="35697"/>
                    <a:pt x="114219" y="44168"/>
                    <a:pt x="105647" y="48605"/>
                  </a:cubicBezTo>
                  <a:close/>
                  <a:moveTo>
                    <a:pt x="40863" y="30050"/>
                  </a:moveTo>
                  <a:lnTo>
                    <a:pt x="40863" y="30050"/>
                  </a:lnTo>
                  <a:cubicBezTo>
                    <a:pt x="42259" y="46991"/>
                    <a:pt x="56411" y="61310"/>
                    <a:pt x="78936" y="62722"/>
                  </a:cubicBezTo>
                  <a:cubicBezTo>
                    <a:pt x="81727" y="62722"/>
                    <a:pt x="84518" y="62722"/>
                    <a:pt x="87308" y="61310"/>
                  </a:cubicBezTo>
                  <a:lnTo>
                    <a:pt x="87308" y="61310"/>
                  </a:lnTo>
                  <a:lnTo>
                    <a:pt x="87308" y="61310"/>
                  </a:lnTo>
                  <a:cubicBezTo>
                    <a:pt x="94485" y="68369"/>
                    <a:pt x="102857" y="69983"/>
                    <a:pt x="107043" y="69983"/>
                  </a:cubicBezTo>
                  <a:cubicBezTo>
                    <a:pt x="102857" y="88537"/>
                    <a:pt x="84518" y="102655"/>
                    <a:pt x="56411" y="102655"/>
                  </a:cubicBezTo>
                  <a:cubicBezTo>
                    <a:pt x="53621" y="102655"/>
                    <a:pt x="49435" y="101243"/>
                    <a:pt x="45049" y="99831"/>
                  </a:cubicBezTo>
                  <a:cubicBezTo>
                    <a:pt x="31096" y="119798"/>
                    <a:pt x="7176" y="115563"/>
                    <a:pt x="7176" y="115563"/>
                  </a:cubicBezTo>
                  <a:cubicBezTo>
                    <a:pt x="23920" y="108302"/>
                    <a:pt x="23920" y="94184"/>
                    <a:pt x="19734" y="92773"/>
                  </a:cubicBezTo>
                  <a:cubicBezTo>
                    <a:pt x="7176" y="85512"/>
                    <a:pt x="0" y="72806"/>
                    <a:pt x="0" y="59899"/>
                  </a:cubicBezTo>
                  <a:cubicBezTo>
                    <a:pt x="0" y="39932"/>
                    <a:pt x="18338" y="22789"/>
                    <a:pt x="43654" y="18554"/>
                  </a:cubicBezTo>
                  <a:cubicBezTo>
                    <a:pt x="42259" y="22789"/>
                    <a:pt x="40863" y="25815"/>
                    <a:pt x="40863" y="30050"/>
                  </a:cubicBezTo>
                  <a:close/>
                </a:path>
              </a:pathLst>
            </a:custGeom>
            <a:solidFill>
              <a:schemeClr val="bg1"/>
            </a:solidFill>
            <a:ln>
              <a:noFill/>
            </a:ln>
          </p:spPr>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grpSp>
      <p:sp>
        <p:nvSpPr>
          <p:cNvPr id="28" name="文本框 27">
            <a:extLst>
              <a:ext uri="{FF2B5EF4-FFF2-40B4-BE49-F238E27FC236}">
                <a16:creationId xmlns:a16="http://schemas.microsoft.com/office/drawing/2014/main" xmlns="" id="{B9172A98-E5A3-49E3-B232-CC3EF93CB7D8}"/>
              </a:ext>
            </a:extLst>
          </p:cNvPr>
          <p:cNvSpPr txBox="1"/>
          <p:nvPr/>
        </p:nvSpPr>
        <p:spPr>
          <a:xfrm>
            <a:off x="2578646" y="2895935"/>
            <a:ext cx="1300229" cy="369332"/>
          </a:xfrm>
          <a:prstGeom prst="rect">
            <a:avLst/>
          </a:prstGeom>
          <a:noFill/>
        </p:spPr>
        <p:txBody>
          <a:bodyPr wrap="square">
            <a:spAutoFit/>
          </a:bodyPr>
          <a:lstStyle/>
          <a:p>
            <a:r>
              <a:rPr lang="zh-CN" altLang="en-US" b="1" dirty="0">
                <a:solidFill>
                  <a:schemeClr val="bg1"/>
                </a:solidFill>
                <a:effectLst>
                  <a:outerShdw blurRad="38100" dist="38100" dir="2700000" algn="tl">
                    <a:srgbClr val="000000">
                      <a:alpha val="43137"/>
                    </a:srgbClr>
                  </a:outerShdw>
                </a:effectLst>
              </a:rPr>
              <a:t>克服自卑</a:t>
            </a:r>
          </a:p>
        </p:txBody>
      </p:sp>
      <p:sp>
        <p:nvSpPr>
          <p:cNvPr id="29" name="文本框 15">
            <a:extLst>
              <a:ext uri="{FF2B5EF4-FFF2-40B4-BE49-F238E27FC236}">
                <a16:creationId xmlns:a16="http://schemas.microsoft.com/office/drawing/2014/main" xmlns="" id="{8D3D977C-90A3-4669-AF7A-0341D240201B}"/>
              </a:ext>
            </a:extLst>
          </p:cNvPr>
          <p:cNvSpPr txBox="1"/>
          <p:nvPr/>
        </p:nvSpPr>
        <p:spPr>
          <a:xfrm flipH="1">
            <a:off x="5188985" y="2288403"/>
            <a:ext cx="1867839" cy="932575"/>
          </a:xfrm>
          <a:prstGeom prst="rect">
            <a:avLst/>
          </a:prstGeom>
          <a:noFill/>
          <a:ln>
            <a:noFill/>
          </a:ln>
        </p:spPr>
        <p:txBody>
          <a:bodyPr wrap="none" lIns="0" tIns="0" rIns="0" bIns="0" anchor="ctr" anchorCtr="0">
            <a:normAutofit/>
          </a:bodyPr>
          <a:lstStyle/>
          <a:p>
            <a:pPr marL="0" marR="0" lvl="0" indent="0" rtl="0">
              <a:buSzPct val="25000"/>
              <a:buNone/>
            </a:pPr>
            <a:r>
              <a:rPr lang="zh-CN" altLang="en-US" b="1" i="0" u="none" strike="noStrike" cap="none" baseline="0" dirty="0">
                <a:solidFill>
                  <a:srgbClr val="CC9900"/>
                </a:solidFill>
                <a:latin typeface="微软雅黑" panose="020B0503020204020204" pitchFamily="34" charset="-122"/>
                <a:ea typeface="微软雅黑" panose="020B0503020204020204" pitchFamily="34" charset="-122"/>
                <a:sym typeface="inpin heiti" panose="00000500000000000000" pitchFamily="2" charset="-122"/>
              </a:rPr>
              <a:t>调节自己交往时的情绪。</a:t>
            </a:r>
          </a:p>
        </p:txBody>
      </p:sp>
      <p:sp>
        <p:nvSpPr>
          <p:cNvPr id="30" name="文本框 15">
            <a:extLst>
              <a:ext uri="{FF2B5EF4-FFF2-40B4-BE49-F238E27FC236}">
                <a16:creationId xmlns:a16="http://schemas.microsoft.com/office/drawing/2014/main" xmlns="" id="{40DD6B2B-E351-4B52-A656-4F252CB82ACC}"/>
              </a:ext>
            </a:extLst>
          </p:cNvPr>
          <p:cNvSpPr txBox="1"/>
          <p:nvPr/>
        </p:nvSpPr>
        <p:spPr>
          <a:xfrm flipH="1">
            <a:off x="4852761" y="3445693"/>
            <a:ext cx="3103614" cy="932575"/>
          </a:xfrm>
          <a:prstGeom prst="rect">
            <a:avLst/>
          </a:prstGeom>
          <a:noFill/>
          <a:ln>
            <a:noFill/>
          </a:ln>
        </p:spPr>
        <p:txBody>
          <a:bodyPr wrap="none" lIns="0" tIns="0" rIns="0" bIns="0" anchor="ctr" anchorCtr="0">
            <a:normAutofit/>
          </a:bodyPr>
          <a:lstStyle/>
          <a:p>
            <a:pPr marL="0" marR="0" lvl="0" indent="0" rtl="0">
              <a:buSzPct val="25000"/>
              <a:buNone/>
            </a:pPr>
            <a:r>
              <a:rPr lang="zh-CN" altLang="en-US" b="1" i="0" u="none" strike="noStrike" cap="none" baseline="0" dirty="0">
                <a:solidFill>
                  <a:srgbClr val="CC9900"/>
                </a:solidFill>
                <a:latin typeface="微软雅黑" panose="020B0503020204020204" pitchFamily="34" charset="-122"/>
                <a:ea typeface="微软雅黑" panose="020B0503020204020204" pitchFamily="34" charset="-122"/>
                <a:sym typeface="inpin heiti" panose="00000500000000000000" pitchFamily="2" charset="-122"/>
              </a:rPr>
              <a:t> 树立自信，马上</a:t>
            </a:r>
            <a:r>
              <a:rPr lang="zh-CN" altLang="en-US" b="1" i="0" u="none" strike="noStrike" cap="none" baseline="0" dirty="0" smtClean="0">
                <a:solidFill>
                  <a:srgbClr val="CC9900"/>
                </a:solidFill>
                <a:latin typeface="微软雅黑" panose="020B0503020204020204" pitchFamily="34" charset="-122"/>
                <a:ea typeface="微软雅黑" panose="020B0503020204020204" pitchFamily="34" charset="-122"/>
                <a:sym typeface="inpin heiti" panose="00000500000000000000" pitchFamily="2" charset="-122"/>
              </a:rPr>
              <a:t>行动</a:t>
            </a:r>
            <a:r>
              <a:rPr lang="zh-CN" altLang="en-US" b="1" dirty="0">
                <a:solidFill>
                  <a:srgbClr val="CC9900"/>
                </a:solidFill>
                <a:latin typeface="微软雅黑" panose="020B0503020204020204" pitchFamily="34" charset="-122"/>
                <a:ea typeface="微软雅黑" panose="020B0503020204020204" pitchFamily="34" charset="-122"/>
                <a:sym typeface="inpin heiti" panose="00000500000000000000" pitchFamily="2" charset="-122"/>
              </a:rPr>
              <a:t>。</a:t>
            </a:r>
            <a:endParaRPr lang="zh-CN" altLang="en-US" b="1" i="0" u="none" strike="noStrike" cap="none" baseline="0" dirty="0">
              <a:solidFill>
                <a:srgbClr val="CC9900"/>
              </a:solidFill>
              <a:latin typeface="微软雅黑" panose="020B0503020204020204" pitchFamily="34" charset="-122"/>
              <a:ea typeface="微软雅黑" panose="020B0503020204020204" pitchFamily="34" charset="-122"/>
              <a:sym typeface="inpin heiti" panose="00000500000000000000" pitchFamily="2" charset="-122"/>
            </a:endParaRPr>
          </a:p>
        </p:txBody>
      </p:sp>
      <p:cxnSp>
        <p:nvCxnSpPr>
          <p:cNvPr id="31" name="直接连接符 30">
            <a:extLst>
              <a:ext uri="{FF2B5EF4-FFF2-40B4-BE49-F238E27FC236}">
                <a16:creationId xmlns:a16="http://schemas.microsoft.com/office/drawing/2014/main" xmlns="" id="{17CEE858-CEA0-43C7-8083-81034DC0E131}"/>
              </a:ext>
            </a:extLst>
          </p:cNvPr>
          <p:cNvCxnSpPr>
            <a:cxnSpLocks/>
          </p:cNvCxnSpPr>
          <p:nvPr/>
        </p:nvCxnSpPr>
        <p:spPr>
          <a:xfrm flipH="1">
            <a:off x="611560" y="1131590"/>
            <a:ext cx="3371053"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2" name="等腰三角形 31">
            <a:extLst>
              <a:ext uri="{FF2B5EF4-FFF2-40B4-BE49-F238E27FC236}">
                <a16:creationId xmlns:a16="http://schemas.microsoft.com/office/drawing/2014/main" xmlns="" id="{242BE93D-B8DA-412D-9B45-5AE92FF94FBF}"/>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33" name="直接连接符 32">
            <a:extLst>
              <a:ext uri="{FF2B5EF4-FFF2-40B4-BE49-F238E27FC236}">
                <a16:creationId xmlns:a16="http://schemas.microsoft.com/office/drawing/2014/main" xmlns="" id="{E4439335-4DB8-46FC-98D4-38C5D6C130AC}"/>
              </a:ext>
            </a:extLst>
          </p:cNvPr>
          <p:cNvCxnSpPr>
            <a:cxnSpLocks/>
          </p:cNvCxnSpPr>
          <p:nvPr/>
        </p:nvCxnSpPr>
        <p:spPr>
          <a:xfrm>
            <a:off x="5004048" y="521032"/>
            <a:ext cx="4139952"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34" name="等腰三角形 33">
            <a:extLst>
              <a:ext uri="{FF2B5EF4-FFF2-40B4-BE49-F238E27FC236}">
                <a16:creationId xmlns:a16="http://schemas.microsoft.com/office/drawing/2014/main" xmlns="" id="{9C2781E7-2254-4471-A6F3-7DE09FB8245C}"/>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3929251547"/>
      </p:ext>
    </p:extLst>
  </p:cSld>
  <p:clrMapOvr>
    <a:masterClrMapping/>
  </p:clrMapOvr>
  <p:transition spd="slow" advClick="0" advTm="5000">
    <p:random/>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矩形 82">
            <a:extLst>
              <a:ext uri="{FF2B5EF4-FFF2-40B4-BE49-F238E27FC236}">
                <a16:creationId xmlns:a16="http://schemas.microsoft.com/office/drawing/2014/main" xmlns="" id="{10AD5798-06A6-407A-9D25-1AF15ABA8FBC}"/>
              </a:ext>
            </a:extLst>
          </p:cNvPr>
          <p:cNvSpPr/>
          <p:nvPr/>
        </p:nvSpPr>
        <p:spPr>
          <a:xfrm>
            <a:off x="1550112"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一、大学生人际关系心理缺陷及其自我调适</a:t>
            </a:r>
          </a:p>
        </p:txBody>
      </p:sp>
      <p:sp>
        <p:nvSpPr>
          <p:cNvPr id="84" name="Title 1">
            <a:extLst>
              <a:ext uri="{FF2B5EF4-FFF2-40B4-BE49-F238E27FC236}">
                <a16:creationId xmlns:a16="http://schemas.microsoft.com/office/drawing/2014/main" xmlns="" id="{5F8A9822-58A7-4FC4-8D53-AC2A3F63D303}"/>
              </a:ext>
            </a:extLst>
          </p:cNvPr>
          <p:cNvSpPr txBox="1">
            <a:spLocks/>
          </p:cNvSpPr>
          <p:nvPr/>
        </p:nvSpPr>
        <p:spPr>
          <a:xfrm>
            <a:off x="539551" y="331293"/>
            <a:ext cx="4604165"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第三节  大学生人际关系心理健康教育对策</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 name="椭圆 1">
            <a:extLst>
              <a:ext uri="{FF2B5EF4-FFF2-40B4-BE49-F238E27FC236}">
                <a16:creationId xmlns:a16="http://schemas.microsoft.com/office/drawing/2014/main" xmlns="" id="{648B15AF-1465-47A0-AF7E-E7B6652586F2}"/>
              </a:ext>
            </a:extLst>
          </p:cNvPr>
          <p:cNvSpPr/>
          <p:nvPr/>
        </p:nvSpPr>
        <p:spPr>
          <a:xfrm>
            <a:off x="1331640" y="1707657"/>
            <a:ext cx="1728185" cy="172818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a16="http://schemas.microsoft.com/office/drawing/2014/main" xmlns="" id="{51F29495-6FF8-4C8C-A5E9-696110B8D440}"/>
              </a:ext>
            </a:extLst>
          </p:cNvPr>
          <p:cNvSpPr/>
          <p:nvPr/>
        </p:nvSpPr>
        <p:spPr>
          <a:xfrm>
            <a:off x="1476876" y="2211713"/>
            <a:ext cx="1437712" cy="864096"/>
          </a:xfrm>
          <a:prstGeom prst="rect">
            <a:avLst/>
          </a:prstGeom>
        </p:spPr>
        <p:txBody>
          <a:bodyPr wrap="none" lIns="144000" tIns="0" rIns="144000" bIns="0">
            <a:normAutofit/>
          </a:bodyPr>
          <a:lstStyle/>
          <a:p>
            <a:pPr algn="ctr"/>
            <a:r>
              <a:rPr lang="zh-CN" altLang="en-US" sz="4000" b="1" dirty="0">
                <a:solidFill>
                  <a:schemeClr val="bg1"/>
                </a:solidFill>
                <a:latin typeface="+mj-ea"/>
                <a:ea typeface="+mj-ea"/>
                <a:sym typeface="inpin heiti" panose="00000500000000000000" pitchFamily="2" charset="-122"/>
              </a:rPr>
              <a:t>嫉妒</a:t>
            </a:r>
          </a:p>
        </p:txBody>
      </p:sp>
      <p:sp>
        <p:nvSpPr>
          <p:cNvPr id="13" name="文本框 12">
            <a:extLst>
              <a:ext uri="{FF2B5EF4-FFF2-40B4-BE49-F238E27FC236}">
                <a16:creationId xmlns:a16="http://schemas.microsoft.com/office/drawing/2014/main" xmlns="" id="{6013FD61-2C6B-428B-A13B-104B28DCD675}"/>
              </a:ext>
            </a:extLst>
          </p:cNvPr>
          <p:cNvSpPr txBox="1"/>
          <p:nvPr/>
        </p:nvSpPr>
        <p:spPr>
          <a:xfrm>
            <a:off x="3205061" y="2274425"/>
            <a:ext cx="4591050" cy="583493"/>
          </a:xfrm>
          <a:prstGeom prst="rect">
            <a:avLst/>
          </a:prstGeom>
          <a:noFill/>
        </p:spPr>
        <p:txBody>
          <a:bodyPr wrap="square">
            <a:spAutoFit/>
          </a:bodyPr>
          <a:lstStyle/>
          <a:p>
            <a:pPr>
              <a:lnSpc>
                <a:spcPts val="2000"/>
              </a:lnSpc>
            </a:pPr>
            <a:r>
              <a:rPr lang="zh-CN" altLang="en-US" sz="1400" dirty="0">
                <a:solidFill>
                  <a:schemeClr val="bg1">
                    <a:lumMod val="50000"/>
                  </a:schemeClr>
                </a:solidFill>
              </a:rPr>
              <a:t>嫉妒是一个人由于嫉贤妒能，对才能、名誉、地位等比自己强的人所产生的不愉快和怨 恨的情绪体验。</a:t>
            </a:r>
          </a:p>
        </p:txBody>
      </p:sp>
      <p:cxnSp>
        <p:nvCxnSpPr>
          <p:cNvPr id="6" name="直接连接符 5">
            <a:extLst>
              <a:ext uri="{FF2B5EF4-FFF2-40B4-BE49-F238E27FC236}">
                <a16:creationId xmlns:a16="http://schemas.microsoft.com/office/drawing/2014/main" xmlns="" id="{A16F0606-5861-4874-8179-D604D9906250}"/>
              </a:ext>
            </a:extLst>
          </p:cNvPr>
          <p:cNvCxnSpPr/>
          <p:nvPr/>
        </p:nvCxnSpPr>
        <p:spPr>
          <a:xfrm>
            <a:off x="3274629" y="2139705"/>
            <a:ext cx="432048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直接连接符 15">
            <a:extLst>
              <a:ext uri="{FF2B5EF4-FFF2-40B4-BE49-F238E27FC236}">
                <a16:creationId xmlns:a16="http://schemas.microsoft.com/office/drawing/2014/main" xmlns="" id="{A0EF5F15-12E2-43B8-A107-CE3B2EDF82B8}"/>
              </a:ext>
            </a:extLst>
          </p:cNvPr>
          <p:cNvCxnSpPr/>
          <p:nvPr/>
        </p:nvCxnSpPr>
        <p:spPr>
          <a:xfrm>
            <a:off x="3274629" y="3075806"/>
            <a:ext cx="432048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直接连接符 9">
            <a:extLst>
              <a:ext uri="{FF2B5EF4-FFF2-40B4-BE49-F238E27FC236}">
                <a16:creationId xmlns:a16="http://schemas.microsoft.com/office/drawing/2014/main" xmlns="" id="{E9D5B896-97B1-40D9-BA00-C55510401354}"/>
              </a:ext>
            </a:extLst>
          </p:cNvPr>
          <p:cNvCxnSpPr>
            <a:cxnSpLocks/>
          </p:cNvCxnSpPr>
          <p:nvPr/>
        </p:nvCxnSpPr>
        <p:spPr>
          <a:xfrm flipH="1">
            <a:off x="611560" y="1131590"/>
            <a:ext cx="3456384"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1" name="等腰三角形 10">
            <a:extLst>
              <a:ext uri="{FF2B5EF4-FFF2-40B4-BE49-F238E27FC236}">
                <a16:creationId xmlns:a16="http://schemas.microsoft.com/office/drawing/2014/main" xmlns="" id="{77F28FE2-BC68-4EB5-8FD3-A4F674B437E5}"/>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12" name="直接连接符 11">
            <a:extLst>
              <a:ext uri="{FF2B5EF4-FFF2-40B4-BE49-F238E27FC236}">
                <a16:creationId xmlns:a16="http://schemas.microsoft.com/office/drawing/2014/main" xmlns="" id="{72CD691D-C824-466A-AFE0-9FD38A675F09}"/>
              </a:ext>
            </a:extLst>
          </p:cNvPr>
          <p:cNvCxnSpPr>
            <a:cxnSpLocks/>
          </p:cNvCxnSpPr>
          <p:nvPr/>
        </p:nvCxnSpPr>
        <p:spPr>
          <a:xfrm>
            <a:off x="4932040" y="521032"/>
            <a:ext cx="4211960"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14" name="等腰三角形 13">
            <a:extLst>
              <a:ext uri="{FF2B5EF4-FFF2-40B4-BE49-F238E27FC236}">
                <a16:creationId xmlns:a16="http://schemas.microsoft.com/office/drawing/2014/main" xmlns="" id="{878D4F16-7731-475D-ABAE-D0D8431D90B6}"/>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4007572434"/>
      </p:ext>
    </p:extLst>
  </p:cSld>
  <p:clrMapOvr>
    <a:masterClrMapping/>
  </p:clrMapOvr>
  <p:transition spd="slow" advClick="0" advTm="5000">
    <p:random/>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矩形 82">
            <a:extLst>
              <a:ext uri="{FF2B5EF4-FFF2-40B4-BE49-F238E27FC236}">
                <a16:creationId xmlns:a16="http://schemas.microsoft.com/office/drawing/2014/main" xmlns="" id="{10AD5798-06A6-407A-9D25-1AF15ABA8FBC}"/>
              </a:ext>
            </a:extLst>
          </p:cNvPr>
          <p:cNvSpPr/>
          <p:nvPr/>
        </p:nvSpPr>
        <p:spPr>
          <a:xfrm>
            <a:off x="1550112"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一、大学生人际关系心理缺陷及其自我调适</a:t>
            </a:r>
          </a:p>
        </p:txBody>
      </p:sp>
      <p:sp>
        <p:nvSpPr>
          <p:cNvPr id="84" name="Title 1">
            <a:extLst>
              <a:ext uri="{FF2B5EF4-FFF2-40B4-BE49-F238E27FC236}">
                <a16:creationId xmlns:a16="http://schemas.microsoft.com/office/drawing/2014/main" xmlns="" id="{5F8A9822-58A7-4FC4-8D53-AC2A3F63D303}"/>
              </a:ext>
            </a:extLst>
          </p:cNvPr>
          <p:cNvSpPr txBox="1">
            <a:spLocks/>
          </p:cNvSpPr>
          <p:nvPr/>
        </p:nvSpPr>
        <p:spPr>
          <a:xfrm>
            <a:off x="539551" y="331293"/>
            <a:ext cx="4604165"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第三节  大学生人际关系心理健康教育对策</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10" name="椭圆 9">
            <a:extLst>
              <a:ext uri="{FF2B5EF4-FFF2-40B4-BE49-F238E27FC236}">
                <a16:creationId xmlns:a16="http://schemas.microsoft.com/office/drawing/2014/main" xmlns="" id="{90BE5BD1-275A-4719-A37C-06E9D42F9E4E}"/>
              </a:ext>
            </a:extLst>
          </p:cNvPr>
          <p:cNvSpPr/>
          <p:nvPr/>
        </p:nvSpPr>
        <p:spPr>
          <a:xfrm flipH="1">
            <a:off x="1696316" y="1351140"/>
            <a:ext cx="2846933" cy="2846933"/>
          </a:xfrm>
          <a:prstGeom prst="ellipse">
            <a:avLst/>
          </a:prstGeom>
          <a:noFill/>
          <a:ln w="25400">
            <a:solidFill>
              <a:schemeClr val="tx2">
                <a:alpha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grpSp>
        <p:nvGrpSpPr>
          <p:cNvPr id="11" name="组合 10">
            <a:extLst>
              <a:ext uri="{FF2B5EF4-FFF2-40B4-BE49-F238E27FC236}">
                <a16:creationId xmlns:a16="http://schemas.microsoft.com/office/drawing/2014/main" xmlns="" id="{1CA9325D-8780-44DC-977B-C06416FEC023}"/>
              </a:ext>
            </a:extLst>
          </p:cNvPr>
          <p:cNvGrpSpPr/>
          <p:nvPr/>
        </p:nvGrpSpPr>
        <p:grpSpPr>
          <a:xfrm flipH="1">
            <a:off x="4228192" y="2428782"/>
            <a:ext cx="651818" cy="1392595"/>
            <a:chOff x="5450011" y="2920775"/>
            <a:chExt cx="946884" cy="2022997"/>
          </a:xfrm>
        </p:grpSpPr>
        <p:sp>
          <p:nvSpPr>
            <p:cNvPr id="12" name="椭圆 11">
              <a:extLst>
                <a:ext uri="{FF2B5EF4-FFF2-40B4-BE49-F238E27FC236}">
                  <a16:creationId xmlns:a16="http://schemas.microsoft.com/office/drawing/2014/main" xmlns="" id="{29D44065-EC97-4B72-999A-E32FCC49F65D}"/>
                </a:ext>
              </a:extLst>
            </p:cNvPr>
            <p:cNvSpPr/>
            <p:nvPr/>
          </p:nvSpPr>
          <p:spPr>
            <a:xfrm rot="10800000" flipV="1">
              <a:off x="5450011" y="2920775"/>
              <a:ext cx="946884" cy="946884"/>
            </a:xfrm>
            <a:prstGeom prst="ellipse">
              <a:avLst/>
            </a:prstGeom>
            <a:solidFill>
              <a:schemeClr val="accent2"/>
            </a:solidFill>
            <a:ln w="57150">
              <a:solidFill>
                <a:schemeClr val="bg1"/>
              </a:solidFill>
            </a:ln>
            <a:effectLst>
              <a:outerShdw blurRad="38100" dist="38100" algn="ctr" rotWithShape="0">
                <a:srgbClr val="000000">
                  <a:alpha val="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4" name="任意多边形: 形状 13">
              <a:extLst>
                <a:ext uri="{FF2B5EF4-FFF2-40B4-BE49-F238E27FC236}">
                  <a16:creationId xmlns:a16="http://schemas.microsoft.com/office/drawing/2014/main" xmlns="" id="{9290A0FA-7508-425D-AB79-E673767E66DF}"/>
                </a:ext>
              </a:extLst>
            </p:cNvPr>
            <p:cNvSpPr/>
            <p:nvPr/>
          </p:nvSpPr>
          <p:spPr>
            <a:xfrm>
              <a:off x="6071183" y="4673958"/>
              <a:ext cx="273744" cy="269814"/>
            </a:xfrm>
            <a:custGeom>
              <a:avLst/>
              <a:gdLst/>
              <a:ahLst/>
              <a:cxnLst/>
              <a:rect l="0" t="0" r="0" b="0"/>
              <a:pathLst>
                <a:path w="120000" h="120000" extrusionOk="0">
                  <a:moveTo>
                    <a:pt x="105647" y="48605"/>
                  </a:moveTo>
                  <a:lnTo>
                    <a:pt x="105647" y="48605"/>
                  </a:lnTo>
                  <a:cubicBezTo>
                    <a:pt x="104252" y="50016"/>
                    <a:pt x="104252" y="58487"/>
                    <a:pt x="114219" y="64134"/>
                  </a:cubicBezTo>
                  <a:cubicBezTo>
                    <a:pt x="114219" y="64134"/>
                    <a:pt x="100066" y="66957"/>
                    <a:pt x="90299" y="54252"/>
                  </a:cubicBezTo>
                  <a:cubicBezTo>
                    <a:pt x="87308" y="54252"/>
                    <a:pt x="84518" y="55663"/>
                    <a:pt x="81727" y="55663"/>
                  </a:cubicBezTo>
                  <a:cubicBezTo>
                    <a:pt x="60598" y="55663"/>
                    <a:pt x="47840" y="42756"/>
                    <a:pt x="47840" y="27226"/>
                  </a:cubicBezTo>
                  <a:cubicBezTo>
                    <a:pt x="47840" y="12907"/>
                    <a:pt x="60598" y="0"/>
                    <a:pt x="81727" y="0"/>
                  </a:cubicBezTo>
                  <a:cubicBezTo>
                    <a:pt x="102857" y="0"/>
                    <a:pt x="119800" y="12907"/>
                    <a:pt x="119800" y="27226"/>
                  </a:cubicBezTo>
                  <a:cubicBezTo>
                    <a:pt x="119800" y="35697"/>
                    <a:pt x="114219" y="44168"/>
                    <a:pt x="105647" y="48605"/>
                  </a:cubicBezTo>
                  <a:close/>
                  <a:moveTo>
                    <a:pt x="40863" y="30050"/>
                  </a:moveTo>
                  <a:lnTo>
                    <a:pt x="40863" y="30050"/>
                  </a:lnTo>
                  <a:cubicBezTo>
                    <a:pt x="42259" y="46991"/>
                    <a:pt x="56411" y="61310"/>
                    <a:pt x="78936" y="62722"/>
                  </a:cubicBezTo>
                  <a:cubicBezTo>
                    <a:pt x="81727" y="62722"/>
                    <a:pt x="84518" y="62722"/>
                    <a:pt x="87308" y="61310"/>
                  </a:cubicBezTo>
                  <a:lnTo>
                    <a:pt x="87308" y="61310"/>
                  </a:lnTo>
                  <a:lnTo>
                    <a:pt x="87308" y="61310"/>
                  </a:lnTo>
                  <a:cubicBezTo>
                    <a:pt x="94485" y="68369"/>
                    <a:pt x="102857" y="69983"/>
                    <a:pt x="107043" y="69983"/>
                  </a:cubicBezTo>
                  <a:cubicBezTo>
                    <a:pt x="102857" y="88537"/>
                    <a:pt x="84518" y="102655"/>
                    <a:pt x="56411" y="102655"/>
                  </a:cubicBezTo>
                  <a:cubicBezTo>
                    <a:pt x="53621" y="102655"/>
                    <a:pt x="49435" y="101243"/>
                    <a:pt x="45049" y="99831"/>
                  </a:cubicBezTo>
                  <a:cubicBezTo>
                    <a:pt x="31096" y="119798"/>
                    <a:pt x="7176" y="115563"/>
                    <a:pt x="7176" y="115563"/>
                  </a:cubicBezTo>
                  <a:cubicBezTo>
                    <a:pt x="23920" y="108302"/>
                    <a:pt x="23920" y="94184"/>
                    <a:pt x="19734" y="92773"/>
                  </a:cubicBezTo>
                  <a:cubicBezTo>
                    <a:pt x="7176" y="85512"/>
                    <a:pt x="0" y="72806"/>
                    <a:pt x="0" y="59899"/>
                  </a:cubicBezTo>
                  <a:cubicBezTo>
                    <a:pt x="0" y="39932"/>
                    <a:pt x="18338" y="22789"/>
                    <a:pt x="43654" y="18554"/>
                  </a:cubicBezTo>
                  <a:cubicBezTo>
                    <a:pt x="42259" y="22789"/>
                    <a:pt x="40863" y="25815"/>
                    <a:pt x="40863" y="30050"/>
                  </a:cubicBezTo>
                  <a:close/>
                </a:path>
              </a:pathLst>
            </a:custGeom>
            <a:solidFill>
              <a:schemeClr val="bg1"/>
            </a:solidFill>
            <a:ln>
              <a:noFill/>
            </a:ln>
          </p:spPr>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grpSp>
      <p:sp>
        <p:nvSpPr>
          <p:cNvPr id="17" name="文本框 15">
            <a:extLst>
              <a:ext uri="{FF2B5EF4-FFF2-40B4-BE49-F238E27FC236}">
                <a16:creationId xmlns:a16="http://schemas.microsoft.com/office/drawing/2014/main" xmlns="" id="{DA704CEC-0417-49A1-85E6-8CB9D231D1E7}"/>
              </a:ext>
            </a:extLst>
          </p:cNvPr>
          <p:cNvSpPr txBox="1"/>
          <p:nvPr/>
        </p:nvSpPr>
        <p:spPr>
          <a:xfrm flipH="1">
            <a:off x="4788024" y="1106994"/>
            <a:ext cx="1867839" cy="932575"/>
          </a:xfrm>
          <a:prstGeom prst="rect">
            <a:avLst/>
          </a:prstGeom>
          <a:noFill/>
          <a:ln>
            <a:noFill/>
          </a:ln>
        </p:spPr>
        <p:txBody>
          <a:bodyPr wrap="none" lIns="0" tIns="0" rIns="0" bIns="0" anchor="ctr" anchorCtr="0">
            <a:normAutofit/>
          </a:bodyPr>
          <a:lstStyle/>
          <a:p>
            <a:pPr marL="0" marR="0" lvl="0" indent="0" rtl="0">
              <a:buSzPct val="25000"/>
              <a:buNone/>
            </a:pPr>
            <a:r>
              <a:rPr lang="zh-CN" altLang="en-US" b="1" i="0" u="none" strike="noStrike" cap="none" baseline="0" dirty="0">
                <a:solidFill>
                  <a:srgbClr val="CC9900"/>
                </a:solidFill>
                <a:latin typeface="微软雅黑" panose="020B0503020204020204" pitchFamily="34" charset="-122"/>
                <a:ea typeface="微软雅黑" panose="020B0503020204020204" pitchFamily="34" charset="-122"/>
                <a:sym typeface="inpin heiti" panose="00000500000000000000" pitchFamily="2" charset="-122"/>
              </a:rPr>
              <a:t>加强思想意识修养，</a:t>
            </a:r>
            <a:endParaRPr lang="en-US" altLang="zh-CN" b="1" i="0" u="none" strike="noStrike" cap="none" baseline="0" dirty="0">
              <a:solidFill>
                <a:srgbClr val="CC9900"/>
              </a:solidFill>
              <a:latin typeface="微软雅黑" panose="020B0503020204020204" pitchFamily="34" charset="-122"/>
              <a:ea typeface="微软雅黑" panose="020B0503020204020204" pitchFamily="34" charset="-122"/>
              <a:sym typeface="inpin heiti" panose="00000500000000000000" pitchFamily="2" charset="-122"/>
            </a:endParaRPr>
          </a:p>
          <a:p>
            <a:pPr marL="0" marR="0" lvl="0" indent="0" rtl="0">
              <a:buSzPct val="25000"/>
              <a:buNone/>
            </a:pPr>
            <a:r>
              <a:rPr lang="zh-CN" altLang="en-US" b="1" i="0" u="none" strike="noStrike" cap="none" baseline="0" dirty="0">
                <a:solidFill>
                  <a:srgbClr val="CC9900"/>
                </a:solidFill>
                <a:latin typeface="微软雅黑" panose="020B0503020204020204" pitchFamily="34" charset="-122"/>
                <a:ea typeface="微软雅黑" panose="020B0503020204020204" pitchFamily="34" charset="-122"/>
                <a:sym typeface="inpin heiti" panose="00000500000000000000" pitchFamily="2" charset="-122"/>
              </a:rPr>
              <a:t>树立正确的人生观。</a:t>
            </a:r>
          </a:p>
        </p:txBody>
      </p:sp>
      <p:sp>
        <p:nvSpPr>
          <p:cNvPr id="19" name="椭圆 18">
            <a:extLst>
              <a:ext uri="{FF2B5EF4-FFF2-40B4-BE49-F238E27FC236}">
                <a16:creationId xmlns:a16="http://schemas.microsoft.com/office/drawing/2014/main" xmlns="" id="{2ECA9C66-AF10-410F-9548-EC2C3DA97922}"/>
              </a:ext>
            </a:extLst>
          </p:cNvPr>
          <p:cNvSpPr/>
          <p:nvPr/>
        </p:nvSpPr>
        <p:spPr>
          <a:xfrm flipH="1">
            <a:off x="2051720" y="1707654"/>
            <a:ext cx="2133903" cy="2133904"/>
          </a:xfrm>
          <a:prstGeom prst="ellipse">
            <a:avLst/>
          </a:prstGeom>
          <a:blipFill dpi="0" rotWithShape="1">
            <a:blip r:embed="rId2">
              <a:extLst>
                <a:ext uri="{28A0092B-C50C-407E-A947-70E740481C1C}">
                  <a14:useLocalDpi xmlns:a14="http://schemas.microsoft.com/office/drawing/2010/main" val="0"/>
                </a:ext>
              </a:extLst>
            </a:blip>
            <a:srcRect/>
            <a:stretch>
              <a:fillRect/>
            </a:stretch>
          </a:blipFill>
          <a:ln w="63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0" name="任意多边形: 形状 19">
            <a:extLst>
              <a:ext uri="{FF2B5EF4-FFF2-40B4-BE49-F238E27FC236}">
                <a16:creationId xmlns:a16="http://schemas.microsoft.com/office/drawing/2014/main" xmlns="" id="{D96E4461-B048-423F-9D27-F9A3D0799228}"/>
              </a:ext>
            </a:extLst>
          </p:cNvPr>
          <p:cNvSpPr/>
          <p:nvPr/>
        </p:nvSpPr>
        <p:spPr>
          <a:xfrm flipH="1">
            <a:off x="4443666" y="2681738"/>
            <a:ext cx="188440" cy="185735"/>
          </a:xfrm>
          <a:custGeom>
            <a:avLst/>
            <a:gdLst/>
            <a:ahLst/>
            <a:cxnLst/>
            <a:rect l="0" t="0" r="0" b="0"/>
            <a:pathLst>
              <a:path w="120000" h="120000" extrusionOk="0">
                <a:moveTo>
                  <a:pt x="105647" y="48605"/>
                </a:moveTo>
                <a:lnTo>
                  <a:pt x="105647" y="48605"/>
                </a:lnTo>
                <a:cubicBezTo>
                  <a:pt x="104252" y="50016"/>
                  <a:pt x="104252" y="58487"/>
                  <a:pt x="114219" y="64134"/>
                </a:cubicBezTo>
                <a:cubicBezTo>
                  <a:pt x="114219" y="64134"/>
                  <a:pt x="100066" y="66957"/>
                  <a:pt x="90299" y="54252"/>
                </a:cubicBezTo>
                <a:cubicBezTo>
                  <a:pt x="87308" y="54252"/>
                  <a:pt x="84518" y="55663"/>
                  <a:pt x="81727" y="55663"/>
                </a:cubicBezTo>
                <a:cubicBezTo>
                  <a:pt x="60598" y="55663"/>
                  <a:pt x="47840" y="42756"/>
                  <a:pt x="47840" y="27226"/>
                </a:cubicBezTo>
                <a:cubicBezTo>
                  <a:pt x="47840" y="12907"/>
                  <a:pt x="60598" y="0"/>
                  <a:pt x="81727" y="0"/>
                </a:cubicBezTo>
                <a:cubicBezTo>
                  <a:pt x="102857" y="0"/>
                  <a:pt x="119800" y="12907"/>
                  <a:pt x="119800" y="27226"/>
                </a:cubicBezTo>
                <a:cubicBezTo>
                  <a:pt x="119800" y="35697"/>
                  <a:pt x="114219" y="44168"/>
                  <a:pt x="105647" y="48605"/>
                </a:cubicBezTo>
                <a:close/>
                <a:moveTo>
                  <a:pt x="40863" y="30050"/>
                </a:moveTo>
                <a:lnTo>
                  <a:pt x="40863" y="30050"/>
                </a:lnTo>
                <a:cubicBezTo>
                  <a:pt x="42259" y="46991"/>
                  <a:pt x="56411" y="61310"/>
                  <a:pt x="78936" y="62722"/>
                </a:cubicBezTo>
                <a:cubicBezTo>
                  <a:pt x="81727" y="62722"/>
                  <a:pt x="84518" y="62722"/>
                  <a:pt x="87308" y="61310"/>
                </a:cubicBezTo>
                <a:lnTo>
                  <a:pt x="87308" y="61310"/>
                </a:lnTo>
                <a:lnTo>
                  <a:pt x="87308" y="61310"/>
                </a:lnTo>
                <a:cubicBezTo>
                  <a:pt x="94485" y="68369"/>
                  <a:pt x="102857" y="69983"/>
                  <a:pt x="107043" y="69983"/>
                </a:cubicBezTo>
                <a:cubicBezTo>
                  <a:pt x="102857" y="88537"/>
                  <a:pt x="84518" y="102655"/>
                  <a:pt x="56411" y="102655"/>
                </a:cubicBezTo>
                <a:cubicBezTo>
                  <a:pt x="53621" y="102655"/>
                  <a:pt x="49435" y="101243"/>
                  <a:pt x="45049" y="99831"/>
                </a:cubicBezTo>
                <a:cubicBezTo>
                  <a:pt x="31096" y="119798"/>
                  <a:pt x="7176" y="115563"/>
                  <a:pt x="7176" y="115563"/>
                </a:cubicBezTo>
                <a:cubicBezTo>
                  <a:pt x="23920" y="108302"/>
                  <a:pt x="23920" y="94184"/>
                  <a:pt x="19734" y="92773"/>
                </a:cubicBezTo>
                <a:cubicBezTo>
                  <a:pt x="7176" y="85512"/>
                  <a:pt x="0" y="72806"/>
                  <a:pt x="0" y="59899"/>
                </a:cubicBezTo>
                <a:cubicBezTo>
                  <a:pt x="0" y="39932"/>
                  <a:pt x="18338" y="22789"/>
                  <a:pt x="43654" y="18554"/>
                </a:cubicBezTo>
                <a:cubicBezTo>
                  <a:pt x="42259" y="22789"/>
                  <a:pt x="40863" y="25815"/>
                  <a:pt x="40863" y="30050"/>
                </a:cubicBezTo>
                <a:close/>
              </a:path>
            </a:pathLst>
          </a:custGeom>
          <a:solidFill>
            <a:schemeClr val="bg1"/>
          </a:solidFill>
          <a:ln>
            <a:noFill/>
          </a:ln>
        </p:spPr>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1" name="任意多边形: 形状 20">
            <a:extLst>
              <a:ext uri="{FF2B5EF4-FFF2-40B4-BE49-F238E27FC236}">
                <a16:creationId xmlns:a16="http://schemas.microsoft.com/office/drawing/2014/main" xmlns="" id="{9550C4F0-DFA2-42F4-993E-AFFA52C193F0}"/>
              </a:ext>
            </a:extLst>
          </p:cNvPr>
          <p:cNvSpPr/>
          <p:nvPr/>
        </p:nvSpPr>
        <p:spPr>
          <a:xfrm flipH="1">
            <a:off x="4083609" y="1502225"/>
            <a:ext cx="188440" cy="185735"/>
          </a:xfrm>
          <a:custGeom>
            <a:avLst/>
            <a:gdLst/>
            <a:ahLst/>
            <a:cxnLst/>
            <a:rect l="0" t="0" r="0" b="0"/>
            <a:pathLst>
              <a:path w="120000" h="120000" extrusionOk="0">
                <a:moveTo>
                  <a:pt x="105647" y="48605"/>
                </a:moveTo>
                <a:lnTo>
                  <a:pt x="105647" y="48605"/>
                </a:lnTo>
                <a:cubicBezTo>
                  <a:pt x="104252" y="50016"/>
                  <a:pt x="104252" y="58487"/>
                  <a:pt x="114219" y="64134"/>
                </a:cubicBezTo>
                <a:cubicBezTo>
                  <a:pt x="114219" y="64134"/>
                  <a:pt x="100066" y="66957"/>
                  <a:pt x="90299" y="54252"/>
                </a:cubicBezTo>
                <a:cubicBezTo>
                  <a:pt x="87308" y="54252"/>
                  <a:pt x="84518" y="55663"/>
                  <a:pt x="81727" y="55663"/>
                </a:cubicBezTo>
                <a:cubicBezTo>
                  <a:pt x="60598" y="55663"/>
                  <a:pt x="47840" y="42756"/>
                  <a:pt x="47840" y="27226"/>
                </a:cubicBezTo>
                <a:cubicBezTo>
                  <a:pt x="47840" y="12907"/>
                  <a:pt x="60598" y="0"/>
                  <a:pt x="81727" y="0"/>
                </a:cubicBezTo>
                <a:cubicBezTo>
                  <a:pt x="102857" y="0"/>
                  <a:pt x="119800" y="12907"/>
                  <a:pt x="119800" y="27226"/>
                </a:cubicBezTo>
                <a:cubicBezTo>
                  <a:pt x="119800" y="35697"/>
                  <a:pt x="114219" y="44168"/>
                  <a:pt x="105647" y="48605"/>
                </a:cubicBezTo>
                <a:close/>
                <a:moveTo>
                  <a:pt x="40863" y="30050"/>
                </a:moveTo>
                <a:lnTo>
                  <a:pt x="40863" y="30050"/>
                </a:lnTo>
                <a:cubicBezTo>
                  <a:pt x="42259" y="46991"/>
                  <a:pt x="56411" y="61310"/>
                  <a:pt x="78936" y="62722"/>
                </a:cubicBezTo>
                <a:cubicBezTo>
                  <a:pt x="81727" y="62722"/>
                  <a:pt x="84518" y="62722"/>
                  <a:pt x="87308" y="61310"/>
                </a:cubicBezTo>
                <a:lnTo>
                  <a:pt x="87308" y="61310"/>
                </a:lnTo>
                <a:lnTo>
                  <a:pt x="87308" y="61310"/>
                </a:lnTo>
                <a:cubicBezTo>
                  <a:pt x="94485" y="68369"/>
                  <a:pt x="102857" y="69983"/>
                  <a:pt x="107043" y="69983"/>
                </a:cubicBezTo>
                <a:cubicBezTo>
                  <a:pt x="102857" y="88537"/>
                  <a:pt x="84518" y="102655"/>
                  <a:pt x="56411" y="102655"/>
                </a:cubicBezTo>
                <a:cubicBezTo>
                  <a:pt x="53621" y="102655"/>
                  <a:pt x="49435" y="101243"/>
                  <a:pt x="45049" y="99831"/>
                </a:cubicBezTo>
                <a:cubicBezTo>
                  <a:pt x="31096" y="119798"/>
                  <a:pt x="7176" y="115563"/>
                  <a:pt x="7176" y="115563"/>
                </a:cubicBezTo>
                <a:cubicBezTo>
                  <a:pt x="23920" y="108302"/>
                  <a:pt x="23920" y="94184"/>
                  <a:pt x="19734" y="92773"/>
                </a:cubicBezTo>
                <a:cubicBezTo>
                  <a:pt x="7176" y="85512"/>
                  <a:pt x="0" y="72806"/>
                  <a:pt x="0" y="59899"/>
                </a:cubicBezTo>
                <a:cubicBezTo>
                  <a:pt x="0" y="39932"/>
                  <a:pt x="18338" y="22789"/>
                  <a:pt x="43654" y="18554"/>
                </a:cubicBezTo>
                <a:cubicBezTo>
                  <a:pt x="42259" y="22789"/>
                  <a:pt x="40863" y="25815"/>
                  <a:pt x="40863" y="30050"/>
                </a:cubicBezTo>
                <a:close/>
              </a:path>
            </a:pathLst>
          </a:custGeom>
          <a:solidFill>
            <a:schemeClr val="bg1"/>
          </a:solidFill>
          <a:ln>
            <a:noFill/>
          </a:ln>
        </p:spPr>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grpSp>
        <p:nvGrpSpPr>
          <p:cNvPr id="22" name="组合 21">
            <a:extLst>
              <a:ext uri="{FF2B5EF4-FFF2-40B4-BE49-F238E27FC236}">
                <a16:creationId xmlns:a16="http://schemas.microsoft.com/office/drawing/2014/main" xmlns="" id="{B0D5B295-4BFF-4EA2-AEA9-956F85D60A31}"/>
              </a:ext>
            </a:extLst>
          </p:cNvPr>
          <p:cNvGrpSpPr/>
          <p:nvPr/>
        </p:nvGrpSpPr>
        <p:grpSpPr>
          <a:xfrm flipH="1">
            <a:off x="3907146" y="1279296"/>
            <a:ext cx="651818" cy="651818"/>
            <a:chOff x="5450011" y="2920775"/>
            <a:chExt cx="946884" cy="946884"/>
          </a:xfrm>
        </p:grpSpPr>
        <p:sp>
          <p:nvSpPr>
            <p:cNvPr id="23" name="椭圆 22">
              <a:extLst>
                <a:ext uri="{FF2B5EF4-FFF2-40B4-BE49-F238E27FC236}">
                  <a16:creationId xmlns:a16="http://schemas.microsoft.com/office/drawing/2014/main" xmlns="" id="{16DD450D-F919-4B32-A41B-140B0F259793}"/>
                </a:ext>
              </a:extLst>
            </p:cNvPr>
            <p:cNvSpPr/>
            <p:nvPr/>
          </p:nvSpPr>
          <p:spPr>
            <a:xfrm rot="10800000" flipV="1">
              <a:off x="5450011" y="2920775"/>
              <a:ext cx="946884" cy="946884"/>
            </a:xfrm>
            <a:prstGeom prst="ellipse">
              <a:avLst/>
            </a:prstGeom>
            <a:solidFill>
              <a:schemeClr val="accent2"/>
            </a:solidFill>
            <a:ln w="57150">
              <a:solidFill>
                <a:schemeClr val="bg1"/>
              </a:solidFill>
            </a:ln>
            <a:effectLst>
              <a:outerShdw blurRad="38100" dist="38100" algn="ctr" rotWithShape="0">
                <a:srgbClr val="000000">
                  <a:alpha val="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4" name="任意多边形: 形状 23">
              <a:extLst>
                <a:ext uri="{FF2B5EF4-FFF2-40B4-BE49-F238E27FC236}">
                  <a16:creationId xmlns:a16="http://schemas.microsoft.com/office/drawing/2014/main" xmlns="" id="{FA2CB58F-360A-458F-92EE-4E87D78B80E1}"/>
                </a:ext>
              </a:extLst>
            </p:cNvPr>
            <p:cNvSpPr/>
            <p:nvPr/>
          </p:nvSpPr>
          <p:spPr>
            <a:xfrm>
              <a:off x="5786581" y="3258924"/>
              <a:ext cx="273743" cy="269814"/>
            </a:xfrm>
            <a:custGeom>
              <a:avLst/>
              <a:gdLst/>
              <a:ahLst/>
              <a:cxnLst/>
              <a:rect l="0" t="0" r="0" b="0"/>
              <a:pathLst>
                <a:path w="120000" h="120000" extrusionOk="0">
                  <a:moveTo>
                    <a:pt x="105647" y="48605"/>
                  </a:moveTo>
                  <a:lnTo>
                    <a:pt x="105647" y="48605"/>
                  </a:lnTo>
                  <a:cubicBezTo>
                    <a:pt x="104252" y="50016"/>
                    <a:pt x="104252" y="58487"/>
                    <a:pt x="114219" y="64134"/>
                  </a:cubicBezTo>
                  <a:cubicBezTo>
                    <a:pt x="114219" y="64134"/>
                    <a:pt x="100066" y="66957"/>
                    <a:pt x="90299" y="54252"/>
                  </a:cubicBezTo>
                  <a:cubicBezTo>
                    <a:pt x="87308" y="54252"/>
                    <a:pt x="84518" y="55663"/>
                    <a:pt x="81727" y="55663"/>
                  </a:cubicBezTo>
                  <a:cubicBezTo>
                    <a:pt x="60598" y="55663"/>
                    <a:pt x="47840" y="42756"/>
                    <a:pt x="47840" y="27226"/>
                  </a:cubicBezTo>
                  <a:cubicBezTo>
                    <a:pt x="47840" y="12907"/>
                    <a:pt x="60598" y="0"/>
                    <a:pt x="81727" y="0"/>
                  </a:cubicBezTo>
                  <a:cubicBezTo>
                    <a:pt x="102857" y="0"/>
                    <a:pt x="119800" y="12907"/>
                    <a:pt x="119800" y="27226"/>
                  </a:cubicBezTo>
                  <a:cubicBezTo>
                    <a:pt x="119800" y="35697"/>
                    <a:pt x="114219" y="44168"/>
                    <a:pt x="105647" y="48605"/>
                  </a:cubicBezTo>
                  <a:close/>
                  <a:moveTo>
                    <a:pt x="40863" y="30050"/>
                  </a:moveTo>
                  <a:lnTo>
                    <a:pt x="40863" y="30050"/>
                  </a:lnTo>
                  <a:cubicBezTo>
                    <a:pt x="42259" y="46991"/>
                    <a:pt x="56411" y="61310"/>
                    <a:pt x="78936" y="62722"/>
                  </a:cubicBezTo>
                  <a:cubicBezTo>
                    <a:pt x="81727" y="62722"/>
                    <a:pt x="84518" y="62722"/>
                    <a:pt x="87308" y="61310"/>
                  </a:cubicBezTo>
                  <a:lnTo>
                    <a:pt x="87308" y="61310"/>
                  </a:lnTo>
                  <a:lnTo>
                    <a:pt x="87308" y="61310"/>
                  </a:lnTo>
                  <a:cubicBezTo>
                    <a:pt x="94485" y="68369"/>
                    <a:pt x="102857" y="69983"/>
                    <a:pt x="107043" y="69983"/>
                  </a:cubicBezTo>
                  <a:cubicBezTo>
                    <a:pt x="102857" y="88537"/>
                    <a:pt x="84518" y="102655"/>
                    <a:pt x="56411" y="102655"/>
                  </a:cubicBezTo>
                  <a:cubicBezTo>
                    <a:pt x="53621" y="102655"/>
                    <a:pt x="49435" y="101243"/>
                    <a:pt x="45049" y="99831"/>
                  </a:cubicBezTo>
                  <a:cubicBezTo>
                    <a:pt x="31096" y="119798"/>
                    <a:pt x="7176" y="115563"/>
                    <a:pt x="7176" y="115563"/>
                  </a:cubicBezTo>
                  <a:cubicBezTo>
                    <a:pt x="23920" y="108302"/>
                    <a:pt x="23920" y="94184"/>
                    <a:pt x="19734" y="92773"/>
                  </a:cubicBezTo>
                  <a:cubicBezTo>
                    <a:pt x="7176" y="85512"/>
                    <a:pt x="0" y="72806"/>
                    <a:pt x="0" y="59899"/>
                  </a:cubicBezTo>
                  <a:cubicBezTo>
                    <a:pt x="0" y="39932"/>
                    <a:pt x="18338" y="22789"/>
                    <a:pt x="43654" y="18554"/>
                  </a:cubicBezTo>
                  <a:cubicBezTo>
                    <a:pt x="42259" y="22789"/>
                    <a:pt x="40863" y="25815"/>
                    <a:pt x="40863" y="30050"/>
                  </a:cubicBezTo>
                  <a:close/>
                </a:path>
              </a:pathLst>
            </a:custGeom>
            <a:solidFill>
              <a:schemeClr val="bg1"/>
            </a:solidFill>
            <a:ln>
              <a:noFill/>
            </a:ln>
          </p:spPr>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grpSp>
      <p:grpSp>
        <p:nvGrpSpPr>
          <p:cNvPr id="25" name="组合 24">
            <a:extLst>
              <a:ext uri="{FF2B5EF4-FFF2-40B4-BE49-F238E27FC236}">
                <a16:creationId xmlns:a16="http://schemas.microsoft.com/office/drawing/2014/main" xmlns="" id="{E809A9EE-8E72-404B-8BA9-DE8F0B6E4F7F}"/>
              </a:ext>
            </a:extLst>
          </p:cNvPr>
          <p:cNvGrpSpPr/>
          <p:nvPr/>
        </p:nvGrpSpPr>
        <p:grpSpPr>
          <a:xfrm flipH="1">
            <a:off x="3982614" y="3547828"/>
            <a:ext cx="651818" cy="651818"/>
            <a:chOff x="5450011" y="2920775"/>
            <a:chExt cx="946884" cy="946884"/>
          </a:xfrm>
        </p:grpSpPr>
        <p:sp>
          <p:nvSpPr>
            <p:cNvPr id="26" name="椭圆 25">
              <a:extLst>
                <a:ext uri="{FF2B5EF4-FFF2-40B4-BE49-F238E27FC236}">
                  <a16:creationId xmlns:a16="http://schemas.microsoft.com/office/drawing/2014/main" xmlns="" id="{8623218F-07A5-464E-A7EF-F6BC68EAD41B}"/>
                </a:ext>
              </a:extLst>
            </p:cNvPr>
            <p:cNvSpPr/>
            <p:nvPr/>
          </p:nvSpPr>
          <p:spPr>
            <a:xfrm rot="10800000" flipV="1">
              <a:off x="5450011" y="2920775"/>
              <a:ext cx="946884" cy="946884"/>
            </a:xfrm>
            <a:prstGeom prst="ellipse">
              <a:avLst/>
            </a:prstGeom>
            <a:solidFill>
              <a:schemeClr val="accent2"/>
            </a:solidFill>
            <a:ln w="57150">
              <a:solidFill>
                <a:schemeClr val="bg1"/>
              </a:solidFill>
            </a:ln>
            <a:effectLst>
              <a:outerShdw blurRad="38100" dist="38100" algn="ctr" rotWithShape="0">
                <a:srgbClr val="000000">
                  <a:alpha val="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7" name="任意多边形: 形状 26">
              <a:extLst>
                <a:ext uri="{FF2B5EF4-FFF2-40B4-BE49-F238E27FC236}">
                  <a16:creationId xmlns:a16="http://schemas.microsoft.com/office/drawing/2014/main" xmlns="" id="{9AEA02DF-54CF-40B9-8607-350B1054D626}"/>
                </a:ext>
              </a:extLst>
            </p:cNvPr>
            <p:cNvSpPr/>
            <p:nvPr/>
          </p:nvSpPr>
          <p:spPr>
            <a:xfrm>
              <a:off x="5786581" y="3258924"/>
              <a:ext cx="273743" cy="269814"/>
            </a:xfrm>
            <a:custGeom>
              <a:avLst/>
              <a:gdLst/>
              <a:ahLst/>
              <a:cxnLst/>
              <a:rect l="0" t="0" r="0" b="0"/>
              <a:pathLst>
                <a:path w="120000" h="120000" extrusionOk="0">
                  <a:moveTo>
                    <a:pt x="105647" y="48605"/>
                  </a:moveTo>
                  <a:lnTo>
                    <a:pt x="105647" y="48605"/>
                  </a:lnTo>
                  <a:cubicBezTo>
                    <a:pt x="104252" y="50016"/>
                    <a:pt x="104252" y="58487"/>
                    <a:pt x="114219" y="64134"/>
                  </a:cubicBezTo>
                  <a:cubicBezTo>
                    <a:pt x="114219" y="64134"/>
                    <a:pt x="100066" y="66957"/>
                    <a:pt x="90299" y="54252"/>
                  </a:cubicBezTo>
                  <a:cubicBezTo>
                    <a:pt x="87308" y="54252"/>
                    <a:pt x="84518" y="55663"/>
                    <a:pt x="81727" y="55663"/>
                  </a:cubicBezTo>
                  <a:cubicBezTo>
                    <a:pt x="60598" y="55663"/>
                    <a:pt x="47840" y="42756"/>
                    <a:pt x="47840" y="27226"/>
                  </a:cubicBezTo>
                  <a:cubicBezTo>
                    <a:pt x="47840" y="12907"/>
                    <a:pt x="60598" y="0"/>
                    <a:pt x="81727" y="0"/>
                  </a:cubicBezTo>
                  <a:cubicBezTo>
                    <a:pt x="102857" y="0"/>
                    <a:pt x="119800" y="12907"/>
                    <a:pt x="119800" y="27226"/>
                  </a:cubicBezTo>
                  <a:cubicBezTo>
                    <a:pt x="119800" y="35697"/>
                    <a:pt x="114219" y="44168"/>
                    <a:pt x="105647" y="48605"/>
                  </a:cubicBezTo>
                  <a:close/>
                  <a:moveTo>
                    <a:pt x="40863" y="30050"/>
                  </a:moveTo>
                  <a:lnTo>
                    <a:pt x="40863" y="30050"/>
                  </a:lnTo>
                  <a:cubicBezTo>
                    <a:pt x="42259" y="46991"/>
                    <a:pt x="56411" y="61310"/>
                    <a:pt x="78936" y="62722"/>
                  </a:cubicBezTo>
                  <a:cubicBezTo>
                    <a:pt x="81727" y="62722"/>
                    <a:pt x="84518" y="62722"/>
                    <a:pt x="87308" y="61310"/>
                  </a:cubicBezTo>
                  <a:lnTo>
                    <a:pt x="87308" y="61310"/>
                  </a:lnTo>
                  <a:lnTo>
                    <a:pt x="87308" y="61310"/>
                  </a:lnTo>
                  <a:cubicBezTo>
                    <a:pt x="94485" y="68369"/>
                    <a:pt x="102857" y="69983"/>
                    <a:pt x="107043" y="69983"/>
                  </a:cubicBezTo>
                  <a:cubicBezTo>
                    <a:pt x="102857" y="88537"/>
                    <a:pt x="84518" y="102655"/>
                    <a:pt x="56411" y="102655"/>
                  </a:cubicBezTo>
                  <a:cubicBezTo>
                    <a:pt x="53621" y="102655"/>
                    <a:pt x="49435" y="101243"/>
                    <a:pt x="45049" y="99831"/>
                  </a:cubicBezTo>
                  <a:cubicBezTo>
                    <a:pt x="31096" y="119798"/>
                    <a:pt x="7176" y="115563"/>
                    <a:pt x="7176" y="115563"/>
                  </a:cubicBezTo>
                  <a:cubicBezTo>
                    <a:pt x="23920" y="108302"/>
                    <a:pt x="23920" y="94184"/>
                    <a:pt x="19734" y="92773"/>
                  </a:cubicBezTo>
                  <a:cubicBezTo>
                    <a:pt x="7176" y="85512"/>
                    <a:pt x="0" y="72806"/>
                    <a:pt x="0" y="59899"/>
                  </a:cubicBezTo>
                  <a:cubicBezTo>
                    <a:pt x="0" y="39932"/>
                    <a:pt x="18338" y="22789"/>
                    <a:pt x="43654" y="18554"/>
                  </a:cubicBezTo>
                  <a:cubicBezTo>
                    <a:pt x="42259" y="22789"/>
                    <a:pt x="40863" y="25815"/>
                    <a:pt x="40863" y="30050"/>
                  </a:cubicBezTo>
                  <a:close/>
                </a:path>
              </a:pathLst>
            </a:custGeom>
            <a:solidFill>
              <a:schemeClr val="bg1"/>
            </a:solidFill>
            <a:ln>
              <a:noFill/>
            </a:ln>
          </p:spPr>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grpSp>
      <p:sp>
        <p:nvSpPr>
          <p:cNvPr id="28" name="文本框 27">
            <a:extLst>
              <a:ext uri="{FF2B5EF4-FFF2-40B4-BE49-F238E27FC236}">
                <a16:creationId xmlns:a16="http://schemas.microsoft.com/office/drawing/2014/main" xmlns="" id="{B9172A98-E5A3-49E3-B232-CC3EF93CB7D8}"/>
              </a:ext>
            </a:extLst>
          </p:cNvPr>
          <p:cNvSpPr txBox="1"/>
          <p:nvPr/>
        </p:nvSpPr>
        <p:spPr>
          <a:xfrm>
            <a:off x="2587120" y="2135967"/>
            <a:ext cx="1300229" cy="369332"/>
          </a:xfrm>
          <a:prstGeom prst="rect">
            <a:avLst/>
          </a:prstGeom>
          <a:noFill/>
        </p:spPr>
        <p:txBody>
          <a:bodyPr wrap="square">
            <a:spAutoFit/>
          </a:bodyPr>
          <a:lstStyle/>
          <a:p>
            <a:r>
              <a:rPr lang="zh-CN" altLang="en-US" b="1" dirty="0">
                <a:solidFill>
                  <a:schemeClr val="bg1"/>
                </a:solidFill>
                <a:effectLst>
                  <a:outerShdw blurRad="38100" dist="38100" dir="2700000" algn="tl">
                    <a:srgbClr val="000000">
                      <a:alpha val="43137"/>
                    </a:srgbClr>
                  </a:outerShdw>
                </a:effectLst>
              </a:rPr>
              <a:t>消除嫉妒</a:t>
            </a:r>
          </a:p>
        </p:txBody>
      </p:sp>
      <p:sp>
        <p:nvSpPr>
          <p:cNvPr id="29" name="文本框 15">
            <a:extLst>
              <a:ext uri="{FF2B5EF4-FFF2-40B4-BE49-F238E27FC236}">
                <a16:creationId xmlns:a16="http://schemas.microsoft.com/office/drawing/2014/main" xmlns="" id="{8D3D977C-90A3-4669-AF7A-0341D240201B}"/>
              </a:ext>
            </a:extLst>
          </p:cNvPr>
          <p:cNvSpPr txBox="1"/>
          <p:nvPr/>
        </p:nvSpPr>
        <p:spPr>
          <a:xfrm flipH="1">
            <a:off x="5152433" y="2288403"/>
            <a:ext cx="1867839" cy="932575"/>
          </a:xfrm>
          <a:prstGeom prst="rect">
            <a:avLst/>
          </a:prstGeom>
          <a:noFill/>
          <a:ln>
            <a:noFill/>
          </a:ln>
        </p:spPr>
        <p:txBody>
          <a:bodyPr wrap="none" lIns="0" tIns="0" rIns="0" bIns="0" anchor="ctr" anchorCtr="0">
            <a:normAutofit/>
          </a:bodyPr>
          <a:lstStyle/>
          <a:p>
            <a:pPr marL="0" marR="0" lvl="0" indent="0" rtl="0">
              <a:buSzPct val="25000"/>
              <a:buNone/>
            </a:pPr>
            <a:r>
              <a:rPr lang="zh-CN" altLang="en-US" b="1" i="0" u="none" strike="noStrike" cap="none" baseline="0" dirty="0">
                <a:solidFill>
                  <a:srgbClr val="CC9900"/>
                </a:solidFill>
                <a:latin typeface="微软雅黑" panose="020B0503020204020204" pitchFamily="34" charset="-122"/>
                <a:ea typeface="微软雅黑" panose="020B0503020204020204" pitchFamily="34" charset="-122"/>
                <a:sym typeface="inpin heiti" panose="00000500000000000000" pitchFamily="2" charset="-122"/>
              </a:rPr>
              <a:t>解放狭隘的“自我“</a:t>
            </a:r>
          </a:p>
        </p:txBody>
      </p:sp>
      <p:sp>
        <p:nvSpPr>
          <p:cNvPr id="30" name="文本框 15">
            <a:extLst>
              <a:ext uri="{FF2B5EF4-FFF2-40B4-BE49-F238E27FC236}">
                <a16:creationId xmlns:a16="http://schemas.microsoft.com/office/drawing/2014/main" xmlns="" id="{40DD6B2B-E351-4B52-A656-4F252CB82ACC}"/>
              </a:ext>
            </a:extLst>
          </p:cNvPr>
          <p:cNvSpPr txBox="1"/>
          <p:nvPr/>
        </p:nvSpPr>
        <p:spPr>
          <a:xfrm flipH="1">
            <a:off x="4852761" y="3445693"/>
            <a:ext cx="2959598" cy="932575"/>
          </a:xfrm>
          <a:prstGeom prst="rect">
            <a:avLst/>
          </a:prstGeom>
          <a:noFill/>
          <a:ln>
            <a:noFill/>
          </a:ln>
        </p:spPr>
        <p:txBody>
          <a:bodyPr wrap="none" lIns="0" tIns="0" rIns="0" bIns="0" anchor="ctr" anchorCtr="0">
            <a:normAutofit/>
          </a:bodyPr>
          <a:lstStyle/>
          <a:p>
            <a:pPr marL="0" marR="0" lvl="0" indent="0" rtl="0">
              <a:buSzPct val="25000"/>
              <a:buNone/>
            </a:pPr>
            <a:r>
              <a:rPr lang="zh-CN" altLang="en-US" b="1" i="0" u="none" strike="noStrike" cap="none" baseline="0" dirty="0">
                <a:solidFill>
                  <a:srgbClr val="CC9900"/>
                </a:solidFill>
                <a:latin typeface="微软雅黑" panose="020B0503020204020204" pitchFamily="34" charset="-122"/>
                <a:ea typeface="微软雅黑" panose="020B0503020204020204" pitchFamily="34" charset="-122"/>
                <a:sym typeface="inpin heiti" panose="00000500000000000000" pitchFamily="2" charset="-122"/>
              </a:rPr>
              <a:t>积极克服自己性格上的弱点</a:t>
            </a:r>
            <a:r>
              <a:rPr lang="zh-CN" altLang="en-US" b="1" dirty="0">
                <a:solidFill>
                  <a:srgbClr val="CC9900"/>
                </a:solidFill>
                <a:latin typeface="微软雅黑" panose="020B0503020204020204" pitchFamily="34" charset="-122"/>
                <a:ea typeface="微软雅黑" panose="020B0503020204020204" pitchFamily="34" charset="-122"/>
                <a:sym typeface="inpin heiti" panose="00000500000000000000" pitchFamily="2" charset="-122"/>
              </a:rPr>
              <a:t>。</a:t>
            </a:r>
            <a:endParaRPr lang="zh-CN" altLang="en-US" b="1" i="0" u="none" strike="noStrike" cap="none" baseline="0" dirty="0">
              <a:solidFill>
                <a:srgbClr val="CC9900"/>
              </a:solidFill>
              <a:latin typeface="微软雅黑" panose="020B0503020204020204" pitchFamily="34" charset="-122"/>
              <a:ea typeface="微软雅黑" panose="020B0503020204020204" pitchFamily="34" charset="-122"/>
              <a:sym typeface="inpin heiti" panose="00000500000000000000" pitchFamily="2" charset="-122"/>
            </a:endParaRPr>
          </a:p>
        </p:txBody>
      </p:sp>
      <p:cxnSp>
        <p:nvCxnSpPr>
          <p:cNvPr id="31" name="直接连接符 30">
            <a:extLst>
              <a:ext uri="{FF2B5EF4-FFF2-40B4-BE49-F238E27FC236}">
                <a16:creationId xmlns:a16="http://schemas.microsoft.com/office/drawing/2014/main" xmlns="" id="{5CD332CD-A600-482E-8B98-8A29D26FE698}"/>
              </a:ext>
            </a:extLst>
          </p:cNvPr>
          <p:cNvCxnSpPr>
            <a:cxnSpLocks/>
          </p:cNvCxnSpPr>
          <p:nvPr/>
        </p:nvCxnSpPr>
        <p:spPr>
          <a:xfrm flipH="1">
            <a:off x="611560" y="1131590"/>
            <a:ext cx="3371053"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2" name="等腰三角形 31">
            <a:extLst>
              <a:ext uri="{FF2B5EF4-FFF2-40B4-BE49-F238E27FC236}">
                <a16:creationId xmlns:a16="http://schemas.microsoft.com/office/drawing/2014/main" xmlns="" id="{E1F66AAC-61B3-4747-9F00-4BC825A1E7BC}"/>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33" name="直接连接符 32">
            <a:extLst>
              <a:ext uri="{FF2B5EF4-FFF2-40B4-BE49-F238E27FC236}">
                <a16:creationId xmlns:a16="http://schemas.microsoft.com/office/drawing/2014/main" xmlns="" id="{944211BB-B1F5-4A95-A595-7150E6A05590}"/>
              </a:ext>
            </a:extLst>
          </p:cNvPr>
          <p:cNvCxnSpPr>
            <a:cxnSpLocks/>
          </p:cNvCxnSpPr>
          <p:nvPr/>
        </p:nvCxnSpPr>
        <p:spPr>
          <a:xfrm>
            <a:off x="4932040" y="521032"/>
            <a:ext cx="4211960"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34" name="等腰三角形 33">
            <a:extLst>
              <a:ext uri="{FF2B5EF4-FFF2-40B4-BE49-F238E27FC236}">
                <a16:creationId xmlns:a16="http://schemas.microsoft.com/office/drawing/2014/main" xmlns="" id="{29845724-3061-48D8-A194-69D208A15D70}"/>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361031944"/>
      </p:ext>
    </p:extLst>
  </p:cSld>
  <p:clrMapOvr>
    <a:masterClrMapping/>
  </p:clrMapOvr>
  <p:transition spd="slow" advClick="0" advTm="5000">
    <p:random/>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矩形 82">
            <a:extLst>
              <a:ext uri="{FF2B5EF4-FFF2-40B4-BE49-F238E27FC236}">
                <a16:creationId xmlns:a16="http://schemas.microsoft.com/office/drawing/2014/main" xmlns="" id="{10AD5798-06A6-407A-9D25-1AF15ABA8FBC}"/>
              </a:ext>
            </a:extLst>
          </p:cNvPr>
          <p:cNvSpPr/>
          <p:nvPr/>
        </p:nvSpPr>
        <p:spPr>
          <a:xfrm>
            <a:off x="1550112"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一、大学生人际关系心理缺陷及其自我调适</a:t>
            </a:r>
          </a:p>
        </p:txBody>
      </p:sp>
      <p:sp>
        <p:nvSpPr>
          <p:cNvPr id="84" name="Title 1">
            <a:extLst>
              <a:ext uri="{FF2B5EF4-FFF2-40B4-BE49-F238E27FC236}">
                <a16:creationId xmlns:a16="http://schemas.microsoft.com/office/drawing/2014/main" xmlns="" id="{5F8A9822-58A7-4FC4-8D53-AC2A3F63D303}"/>
              </a:ext>
            </a:extLst>
          </p:cNvPr>
          <p:cNvSpPr txBox="1">
            <a:spLocks/>
          </p:cNvSpPr>
          <p:nvPr/>
        </p:nvSpPr>
        <p:spPr>
          <a:xfrm>
            <a:off x="539551" y="331293"/>
            <a:ext cx="4604165"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第三节  大学生人际关系心理健康教育对策</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 name="椭圆 1">
            <a:extLst>
              <a:ext uri="{FF2B5EF4-FFF2-40B4-BE49-F238E27FC236}">
                <a16:creationId xmlns:a16="http://schemas.microsoft.com/office/drawing/2014/main" xmlns="" id="{648B15AF-1465-47A0-AF7E-E7B6652586F2}"/>
              </a:ext>
            </a:extLst>
          </p:cNvPr>
          <p:cNvSpPr/>
          <p:nvPr/>
        </p:nvSpPr>
        <p:spPr>
          <a:xfrm>
            <a:off x="1331640" y="1707657"/>
            <a:ext cx="1728185" cy="172818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a16="http://schemas.microsoft.com/office/drawing/2014/main" xmlns="" id="{51F29495-6FF8-4C8C-A5E9-696110B8D440}"/>
              </a:ext>
            </a:extLst>
          </p:cNvPr>
          <p:cNvSpPr/>
          <p:nvPr/>
        </p:nvSpPr>
        <p:spPr>
          <a:xfrm>
            <a:off x="1476876" y="2211713"/>
            <a:ext cx="1437712" cy="864096"/>
          </a:xfrm>
          <a:prstGeom prst="rect">
            <a:avLst/>
          </a:prstGeom>
        </p:spPr>
        <p:txBody>
          <a:bodyPr wrap="none" lIns="144000" tIns="0" rIns="144000" bIns="0">
            <a:normAutofit/>
          </a:bodyPr>
          <a:lstStyle/>
          <a:p>
            <a:pPr algn="ctr"/>
            <a:r>
              <a:rPr lang="zh-CN" altLang="en-US" sz="4000" b="1" dirty="0">
                <a:solidFill>
                  <a:schemeClr val="bg1"/>
                </a:solidFill>
                <a:latin typeface="+mj-ea"/>
                <a:ea typeface="+mj-ea"/>
                <a:sym typeface="inpin heiti" panose="00000500000000000000" pitchFamily="2" charset="-122"/>
              </a:rPr>
              <a:t>害羞</a:t>
            </a:r>
          </a:p>
        </p:txBody>
      </p:sp>
      <p:sp>
        <p:nvSpPr>
          <p:cNvPr id="13" name="文本框 12">
            <a:extLst>
              <a:ext uri="{FF2B5EF4-FFF2-40B4-BE49-F238E27FC236}">
                <a16:creationId xmlns:a16="http://schemas.microsoft.com/office/drawing/2014/main" xmlns="" id="{6013FD61-2C6B-428B-A13B-104B28DCD675}"/>
              </a:ext>
            </a:extLst>
          </p:cNvPr>
          <p:cNvSpPr txBox="1"/>
          <p:nvPr/>
        </p:nvSpPr>
        <p:spPr>
          <a:xfrm>
            <a:off x="3205061" y="2058398"/>
            <a:ext cx="4591050" cy="1096454"/>
          </a:xfrm>
          <a:prstGeom prst="rect">
            <a:avLst/>
          </a:prstGeom>
          <a:noFill/>
        </p:spPr>
        <p:txBody>
          <a:bodyPr wrap="square">
            <a:spAutoFit/>
          </a:bodyPr>
          <a:lstStyle/>
          <a:p>
            <a:pPr>
              <a:lnSpc>
                <a:spcPts val="2000"/>
              </a:lnSpc>
            </a:pPr>
            <a:r>
              <a:rPr lang="zh-CN" altLang="en-US" sz="1400" dirty="0">
                <a:solidFill>
                  <a:schemeClr val="bg1">
                    <a:lumMod val="50000"/>
                  </a:schemeClr>
                </a:solidFill>
              </a:rPr>
              <a:t>害羞又称社交焦虑，是指羞于同别人交往的一种心理反应。表现为腼腆、胆怯、拘谨、动作扭捏、不好意思、脸色绯红，说话的音量又低又小，有时动作还颤颤抖抖，很不自然。</a:t>
            </a:r>
          </a:p>
        </p:txBody>
      </p:sp>
      <p:cxnSp>
        <p:nvCxnSpPr>
          <p:cNvPr id="6" name="直接连接符 5">
            <a:extLst>
              <a:ext uri="{FF2B5EF4-FFF2-40B4-BE49-F238E27FC236}">
                <a16:creationId xmlns:a16="http://schemas.microsoft.com/office/drawing/2014/main" xmlns="" id="{A16F0606-5861-4874-8179-D604D9906250}"/>
              </a:ext>
            </a:extLst>
          </p:cNvPr>
          <p:cNvCxnSpPr/>
          <p:nvPr/>
        </p:nvCxnSpPr>
        <p:spPr>
          <a:xfrm>
            <a:off x="3274629" y="1923678"/>
            <a:ext cx="432048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直接连接符 15">
            <a:extLst>
              <a:ext uri="{FF2B5EF4-FFF2-40B4-BE49-F238E27FC236}">
                <a16:creationId xmlns:a16="http://schemas.microsoft.com/office/drawing/2014/main" xmlns="" id="{A0EF5F15-12E2-43B8-A107-CE3B2EDF82B8}"/>
              </a:ext>
            </a:extLst>
          </p:cNvPr>
          <p:cNvCxnSpPr/>
          <p:nvPr/>
        </p:nvCxnSpPr>
        <p:spPr>
          <a:xfrm>
            <a:off x="3274629" y="3291827"/>
            <a:ext cx="432048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直接连接符 9">
            <a:extLst>
              <a:ext uri="{FF2B5EF4-FFF2-40B4-BE49-F238E27FC236}">
                <a16:creationId xmlns:a16="http://schemas.microsoft.com/office/drawing/2014/main" xmlns="" id="{7CF74189-7F00-4345-A5E3-F516BBDB7502}"/>
              </a:ext>
            </a:extLst>
          </p:cNvPr>
          <p:cNvCxnSpPr>
            <a:cxnSpLocks/>
          </p:cNvCxnSpPr>
          <p:nvPr/>
        </p:nvCxnSpPr>
        <p:spPr>
          <a:xfrm flipH="1">
            <a:off x="611560" y="1131590"/>
            <a:ext cx="3384376"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1" name="等腰三角形 10">
            <a:extLst>
              <a:ext uri="{FF2B5EF4-FFF2-40B4-BE49-F238E27FC236}">
                <a16:creationId xmlns:a16="http://schemas.microsoft.com/office/drawing/2014/main" xmlns="" id="{C43CCBB6-F29B-4209-A3CF-BEB9D8EC3EDE}"/>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12" name="直接连接符 11">
            <a:extLst>
              <a:ext uri="{FF2B5EF4-FFF2-40B4-BE49-F238E27FC236}">
                <a16:creationId xmlns:a16="http://schemas.microsoft.com/office/drawing/2014/main" xmlns="" id="{EC25D5BA-AA3B-4F89-A57E-8A28A8B9AAB6}"/>
              </a:ext>
            </a:extLst>
          </p:cNvPr>
          <p:cNvCxnSpPr>
            <a:cxnSpLocks/>
          </p:cNvCxnSpPr>
          <p:nvPr/>
        </p:nvCxnSpPr>
        <p:spPr>
          <a:xfrm>
            <a:off x="4932040" y="521032"/>
            <a:ext cx="4211960"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14" name="等腰三角形 13">
            <a:extLst>
              <a:ext uri="{FF2B5EF4-FFF2-40B4-BE49-F238E27FC236}">
                <a16:creationId xmlns:a16="http://schemas.microsoft.com/office/drawing/2014/main" xmlns="" id="{CDA0E000-DB3A-4CB6-A694-4269C6E7D7AB}"/>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1384865944"/>
      </p:ext>
    </p:extLst>
  </p:cSld>
  <p:clrMapOvr>
    <a:masterClrMapping/>
  </p:clrMapOvr>
  <p:transition spd="slow" advClick="0" advTm="5000">
    <p:random/>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矩形 82">
            <a:extLst>
              <a:ext uri="{FF2B5EF4-FFF2-40B4-BE49-F238E27FC236}">
                <a16:creationId xmlns:a16="http://schemas.microsoft.com/office/drawing/2014/main" xmlns="" id="{10AD5798-06A6-407A-9D25-1AF15ABA8FBC}"/>
              </a:ext>
            </a:extLst>
          </p:cNvPr>
          <p:cNvSpPr/>
          <p:nvPr/>
        </p:nvSpPr>
        <p:spPr>
          <a:xfrm>
            <a:off x="1550112"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一、大学生人际关系心理缺陷及其自我调适</a:t>
            </a:r>
          </a:p>
        </p:txBody>
      </p:sp>
      <p:sp>
        <p:nvSpPr>
          <p:cNvPr id="84" name="Title 1">
            <a:extLst>
              <a:ext uri="{FF2B5EF4-FFF2-40B4-BE49-F238E27FC236}">
                <a16:creationId xmlns:a16="http://schemas.microsoft.com/office/drawing/2014/main" xmlns="" id="{5F8A9822-58A7-4FC4-8D53-AC2A3F63D303}"/>
              </a:ext>
            </a:extLst>
          </p:cNvPr>
          <p:cNvSpPr txBox="1">
            <a:spLocks/>
          </p:cNvSpPr>
          <p:nvPr/>
        </p:nvSpPr>
        <p:spPr>
          <a:xfrm>
            <a:off x="539551" y="331293"/>
            <a:ext cx="4604165"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第三节  大学生人际关系心理健康教育对策</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10" name="椭圆 9">
            <a:extLst>
              <a:ext uri="{FF2B5EF4-FFF2-40B4-BE49-F238E27FC236}">
                <a16:creationId xmlns:a16="http://schemas.microsoft.com/office/drawing/2014/main" xmlns="" id="{90BE5BD1-275A-4719-A37C-06E9D42F9E4E}"/>
              </a:ext>
            </a:extLst>
          </p:cNvPr>
          <p:cNvSpPr/>
          <p:nvPr/>
        </p:nvSpPr>
        <p:spPr>
          <a:xfrm flipH="1">
            <a:off x="1696316" y="1351140"/>
            <a:ext cx="2846933" cy="2846933"/>
          </a:xfrm>
          <a:prstGeom prst="ellipse">
            <a:avLst/>
          </a:prstGeom>
          <a:noFill/>
          <a:ln w="25400">
            <a:solidFill>
              <a:schemeClr val="tx2">
                <a:alpha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grpSp>
        <p:nvGrpSpPr>
          <p:cNvPr id="11" name="组合 10">
            <a:extLst>
              <a:ext uri="{FF2B5EF4-FFF2-40B4-BE49-F238E27FC236}">
                <a16:creationId xmlns:a16="http://schemas.microsoft.com/office/drawing/2014/main" xmlns="" id="{1CA9325D-8780-44DC-977B-C06416FEC023}"/>
              </a:ext>
            </a:extLst>
          </p:cNvPr>
          <p:cNvGrpSpPr/>
          <p:nvPr/>
        </p:nvGrpSpPr>
        <p:grpSpPr>
          <a:xfrm flipH="1">
            <a:off x="4228192" y="2064057"/>
            <a:ext cx="651818" cy="1392595"/>
            <a:chOff x="5450011" y="2920775"/>
            <a:chExt cx="946884" cy="2022997"/>
          </a:xfrm>
        </p:grpSpPr>
        <p:sp>
          <p:nvSpPr>
            <p:cNvPr id="12" name="椭圆 11">
              <a:extLst>
                <a:ext uri="{FF2B5EF4-FFF2-40B4-BE49-F238E27FC236}">
                  <a16:creationId xmlns:a16="http://schemas.microsoft.com/office/drawing/2014/main" xmlns="" id="{29D44065-EC97-4B72-999A-E32FCC49F65D}"/>
                </a:ext>
              </a:extLst>
            </p:cNvPr>
            <p:cNvSpPr/>
            <p:nvPr/>
          </p:nvSpPr>
          <p:spPr>
            <a:xfrm rot="10800000" flipV="1">
              <a:off x="5450011" y="2920775"/>
              <a:ext cx="946884" cy="946884"/>
            </a:xfrm>
            <a:prstGeom prst="ellipse">
              <a:avLst/>
            </a:prstGeom>
            <a:solidFill>
              <a:schemeClr val="accent2"/>
            </a:solidFill>
            <a:ln w="57150">
              <a:solidFill>
                <a:schemeClr val="bg1"/>
              </a:solidFill>
            </a:ln>
            <a:effectLst>
              <a:outerShdw blurRad="38100" dist="38100" algn="ctr" rotWithShape="0">
                <a:srgbClr val="000000">
                  <a:alpha val="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4" name="任意多边形: 形状 13">
              <a:extLst>
                <a:ext uri="{FF2B5EF4-FFF2-40B4-BE49-F238E27FC236}">
                  <a16:creationId xmlns:a16="http://schemas.microsoft.com/office/drawing/2014/main" xmlns="" id="{9290A0FA-7508-425D-AB79-E673767E66DF}"/>
                </a:ext>
              </a:extLst>
            </p:cNvPr>
            <p:cNvSpPr/>
            <p:nvPr/>
          </p:nvSpPr>
          <p:spPr>
            <a:xfrm>
              <a:off x="6071183" y="4673958"/>
              <a:ext cx="273744" cy="269814"/>
            </a:xfrm>
            <a:custGeom>
              <a:avLst/>
              <a:gdLst/>
              <a:ahLst/>
              <a:cxnLst/>
              <a:rect l="0" t="0" r="0" b="0"/>
              <a:pathLst>
                <a:path w="120000" h="120000" extrusionOk="0">
                  <a:moveTo>
                    <a:pt x="105647" y="48605"/>
                  </a:moveTo>
                  <a:lnTo>
                    <a:pt x="105647" y="48605"/>
                  </a:lnTo>
                  <a:cubicBezTo>
                    <a:pt x="104252" y="50016"/>
                    <a:pt x="104252" y="58487"/>
                    <a:pt x="114219" y="64134"/>
                  </a:cubicBezTo>
                  <a:cubicBezTo>
                    <a:pt x="114219" y="64134"/>
                    <a:pt x="100066" y="66957"/>
                    <a:pt x="90299" y="54252"/>
                  </a:cubicBezTo>
                  <a:cubicBezTo>
                    <a:pt x="87308" y="54252"/>
                    <a:pt x="84518" y="55663"/>
                    <a:pt x="81727" y="55663"/>
                  </a:cubicBezTo>
                  <a:cubicBezTo>
                    <a:pt x="60598" y="55663"/>
                    <a:pt x="47840" y="42756"/>
                    <a:pt x="47840" y="27226"/>
                  </a:cubicBezTo>
                  <a:cubicBezTo>
                    <a:pt x="47840" y="12907"/>
                    <a:pt x="60598" y="0"/>
                    <a:pt x="81727" y="0"/>
                  </a:cubicBezTo>
                  <a:cubicBezTo>
                    <a:pt x="102857" y="0"/>
                    <a:pt x="119800" y="12907"/>
                    <a:pt x="119800" y="27226"/>
                  </a:cubicBezTo>
                  <a:cubicBezTo>
                    <a:pt x="119800" y="35697"/>
                    <a:pt x="114219" y="44168"/>
                    <a:pt x="105647" y="48605"/>
                  </a:cubicBezTo>
                  <a:close/>
                  <a:moveTo>
                    <a:pt x="40863" y="30050"/>
                  </a:moveTo>
                  <a:lnTo>
                    <a:pt x="40863" y="30050"/>
                  </a:lnTo>
                  <a:cubicBezTo>
                    <a:pt x="42259" y="46991"/>
                    <a:pt x="56411" y="61310"/>
                    <a:pt x="78936" y="62722"/>
                  </a:cubicBezTo>
                  <a:cubicBezTo>
                    <a:pt x="81727" y="62722"/>
                    <a:pt x="84518" y="62722"/>
                    <a:pt x="87308" y="61310"/>
                  </a:cubicBezTo>
                  <a:lnTo>
                    <a:pt x="87308" y="61310"/>
                  </a:lnTo>
                  <a:lnTo>
                    <a:pt x="87308" y="61310"/>
                  </a:lnTo>
                  <a:cubicBezTo>
                    <a:pt x="94485" y="68369"/>
                    <a:pt x="102857" y="69983"/>
                    <a:pt x="107043" y="69983"/>
                  </a:cubicBezTo>
                  <a:cubicBezTo>
                    <a:pt x="102857" y="88537"/>
                    <a:pt x="84518" y="102655"/>
                    <a:pt x="56411" y="102655"/>
                  </a:cubicBezTo>
                  <a:cubicBezTo>
                    <a:pt x="53621" y="102655"/>
                    <a:pt x="49435" y="101243"/>
                    <a:pt x="45049" y="99831"/>
                  </a:cubicBezTo>
                  <a:cubicBezTo>
                    <a:pt x="31096" y="119798"/>
                    <a:pt x="7176" y="115563"/>
                    <a:pt x="7176" y="115563"/>
                  </a:cubicBezTo>
                  <a:cubicBezTo>
                    <a:pt x="23920" y="108302"/>
                    <a:pt x="23920" y="94184"/>
                    <a:pt x="19734" y="92773"/>
                  </a:cubicBezTo>
                  <a:cubicBezTo>
                    <a:pt x="7176" y="85512"/>
                    <a:pt x="0" y="72806"/>
                    <a:pt x="0" y="59899"/>
                  </a:cubicBezTo>
                  <a:cubicBezTo>
                    <a:pt x="0" y="39932"/>
                    <a:pt x="18338" y="22789"/>
                    <a:pt x="43654" y="18554"/>
                  </a:cubicBezTo>
                  <a:cubicBezTo>
                    <a:pt x="42259" y="22789"/>
                    <a:pt x="40863" y="25815"/>
                    <a:pt x="40863" y="30050"/>
                  </a:cubicBezTo>
                  <a:close/>
                </a:path>
              </a:pathLst>
            </a:custGeom>
            <a:solidFill>
              <a:schemeClr val="bg1"/>
            </a:solidFill>
            <a:ln>
              <a:noFill/>
            </a:ln>
          </p:spPr>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grpSp>
      <p:sp>
        <p:nvSpPr>
          <p:cNvPr id="17" name="文本框 15">
            <a:extLst>
              <a:ext uri="{FF2B5EF4-FFF2-40B4-BE49-F238E27FC236}">
                <a16:creationId xmlns:a16="http://schemas.microsoft.com/office/drawing/2014/main" xmlns="" id="{DA704CEC-0417-49A1-85E6-8CB9D231D1E7}"/>
              </a:ext>
            </a:extLst>
          </p:cNvPr>
          <p:cNvSpPr txBox="1"/>
          <p:nvPr/>
        </p:nvSpPr>
        <p:spPr>
          <a:xfrm flipH="1">
            <a:off x="4716016" y="1106994"/>
            <a:ext cx="1867839" cy="932575"/>
          </a:xfrm>
          <a:prstGeom prst="rect">
            <a:avLst/>
          </a:prstGeom>
          <a:noFill/>
          <a:ln>
            <a:noFill/>
          </a:ln>
        </p:spPr>
        <p:txBody>
          <a:bodyPr wrap="none" lIns="0" tIns="0" rIns="0" bIns="0" anchor="ctr" anchorCtr="0">
            <a:normAutofit/>
          </a:bodyPr>
          <a:lstStyle/>
          <a:p>
            <a:pPr marL="0" marR="0" lvl="0" indent="0" rtl="0">
              <a:buSzPct val="25000"/>
              <a:buNone/>
            </a:pPr>
            <a:r>
              <a:rPr lang="zh-CN" altLang="en-US" b="1" i="0" u="none" strike="noStrike" cap="none" baseline="0" dirty="0">
                <a:solidFill>
                  <a:srgbClr val="CC9900"/>
                </a:solidFill>
                <a:latin typeface="微软雅黑" panose="020B0503020204020204" pitchFamily="34" charset="-122"/>
                <a:ea typeface="微软雅黑" panose="020B0503020204020204" pitchFamily="34" charset="-122"/>
                <a:sym typeface="inpin heiti" panose="00000500000000000000" pitchFamily="2" charset="-122"/>
              </a:rPr>
              <a:t>树立自信</a:t>
            </a:r>
          </a:p>
        </p:txBody>
      </p:sp>
      <p:sp>
        <p:nvSpPr>
          <p:cNvPr id="19" name="椭圆 18">
            <a:extLst>
              <a:ext uri="{FF2B5EF4-FFF2-40B4-BE49-F238E27FC236}">
                <a16:creationId xmlns:a16="http://schemas.microsoft.com/office/drawing/2014/main" xmlns="" id="{2ECA9C66-AF10-410F-9548-EC2C3DA97922}"/>
              </a:ext>
            </a:extLst>
          </p:cNvPr>
          <p:cNvSpPr/>
          <p:nvPr/>
        </p:nvSpPr>
        <p:spPr>
          <a:xfrm flipH="1">
            <a:off x="2051720" y="1707654"/>
            <a:ext cx="2133903" cy="2133904"/>
          </a:xfrm>
          <a:prstGeom prst="ellipse">
            <a:avLst/>
          </a:prstGeom>
          <a:blipFill dpi="0" rotWithShape="1">
            <a:blip r:embed="rId2" cstate="print">
              <a:extLst>
                <a:ext uri="{28A0092B-C50C-407E-A947-70E740481C1C}">
                  <a14:useLocalDpi xmlns:a14="http://schemas.microsoft.com/office/drawing/2010/main" val="0"/>
                </a:ext>
              </a:extLst>
            </a:blip>
            <a:srcRect/>
            <a:stretch>
              <a:fillRect/>
            </a:stretch>
          </a:blipFill>
          <a:ln w="63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0" name="任意多边形: 形状 19">
            <a:extLst>
              <a:ext uri="{FF2B5EF4-FFF2-40B4-BE49-F238E27FC236}">
                <a16:creationId xmlns:a16="http://schemas.microsoft.com/office/drawing/2014/main" xmlns="" id="{D96E4461-B048-423F-9D27-F9A3D0799228}"/>
              </a:ext>
            </a:extLst>
          </p:cNvPr>
          <p:cNvSpPr/>
          <p:nvPr/>
        </p:nvSpPr>
        <p:spPr>
          <a:xfrm flipH="1">
            <a:off x="4443666" y="2283718"/>
            <a:ext cx="188440" cy="185735"/>
          </a:xfrm>
          <a:custGeom>
            <a:avLst/>
            <a:gdLst/>
            <a:ahLst/>
            <a:cxnLst/>
            <a:rect l="0" t="0" r="0" b="0"/>
            <a:pathLst>
              <a:path w="120000" h="120000" extrusionOk="0">
                <a:moveTo>
                  <a:pt x="105647" y="48605"/>
                </a:moveTo>
                <a:lnTo>
                  <a:pt x="105647" y="48605"/>
                </a:lnTo>
                <a:cubicBezTo>
                  <a:pt x="104252" y="50016"/>
                  <a:pt x="104252" y="58487"/>
                  <a:pt x="114219" y="64134"/>
                </a:cubicBezTo>
                <a:cubicBezTo>
                  <a:pt x="114219" y="64134"/>
                  <a:pt x="100066" y="66957"/>
                  <a:pt x="90299" y="54252"/>
                </a:cubicBezTo>
                <a:cubicBezTo>
                  <a:pt x="87308" y="54252"/>
                  <a:pt x="84518" y="55663"/>
                  <a:pt x="81727" y="55663"/>
                </a:cubicBezTo>
                <a:cubicBezTo>
                  <a:pt x="60598" y="55663"/>
                  <a:pt x="47840" y="42756"/>
                  <a:pt x="47840" y="27226"/>
                </a:cubicBezTo>
                <a:cubicBezTo>
                  <a:pt x="47840" y="12907"/>
                  <a:pt x="60598" y="0"/>
                  <a:pt x="81727" y="0"/>
                </a:cubicBezTo>
                <a:cubicBezTo>
                  <a:pt x="102857" y="0"/>
                  <a:pt x="119800" y="12907"/>
                  <a:pt x="119800" y="27226"/>
                </a:cubicBezTo>
                <a:cubicBezTo>
                  <a:pt x="119800" y="35697"/>
                  <a:pt x="114219" y="44168"/>
                  <a:pt x="105647" y="48605"/>
                </a:cubicBezTo>
                <a:close/>
                <a:moveTo>
                  <a:pt x="40863" y="30050"/>
                </a:moveTo>
                <a:lnTo>
                  <a:pt x="40863" y="30050"/>
                </a:lnTo>
                <a:cubicBezTo>
                  <a:pt x="42259" y="46991"/>
                  <a:pt x="56411" y="61310"/>
                  <a:pt x="78936" y="62722"/>
                </a:cubicBezTo>
                <a:cubicBezTo>
                  <a:pt x="81727" y="62722"/>
                  <a:pt x="84518" y="62722"/>
                  <a:pt x="87308" y="61310"/>
                </a:cubicBezTo>
                <a:lnTo>
                  <a:pt x="87308" y="61310"/>
                </a:lnTo>
                <a:lnTo>
                  <a:pt x="87308" y="61310"/>
                </a:lnTo>
                <a:cubicBezTo>
                  <a:pt x="94485" y="68369"/>
                  <a:pt x="102857" y="69983"/>
                  <a:pt x="107043" y="69983"/>
                </a:cubicBezTo>
                <a:cubicBezTo>
                  <a:pt x="102857" y="88537"/>
                  <a:pt x="84518" y="102655"/>
                  <a:pt x="56411" y="102655"/>
                </a:cubicBezTo>
                <a:cubicBezTo>
                  <a:pt x="53621" y="102655"/>
                  <a:pt x="49435" y="101243"/>
                  <a:pt x="45049" y="99831"/>
                </a:cubicBezTo>
                <a:cubicBezTo>
                  <a:pt x="31096" y="119798"/>
                  <a:pt x="7176" y="115563"/>
                  <a:pt x="7176" y="115563"/>
                </a:cubicBezTo>
                <a:cubicBezTo>
                  <a:pt x="23920" y="108302"/>
                  <a:pt x="23920" y="94184"/>
                  <a:pt x="19734" y="92773"/>
                </a:cubicBezTo>
                <a:cubicBezTo>
                  <a:pt x="7176" y="85512"/>
                  <a:pt x="0" y="72806"/>
                  <a:pt x="0" y="59899"/>
                </a:cubicBezTo>
                <a:cubicBezTo>
                  <a:pt x="0" y="39932"/>
                  <a:pt x="18338" y="22789"/>
                  <a:pt x="43654" y="18554"/>
                </a:cubicBezTo>
                <a:cubicBezTo>
                  <a:pt x="42259" y="22789"/>
                  <a:pt x="40863" y="25815"/>
                  <a:pt x="40863" y="30050"/>
                </a:cubicBezTo>
                <a:close/>
              </a:path>
            </a:pathLst>
          </a:custGeom>
          <a:solidFill>
            <a:schemeClr val="bg1"/>
          </a:solidFill>
          <a:ln>
            <a:noFill/>
          </a:ln>
        </p:spPr>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1" name="任意多边形: 形状 20">
            <a:extLst>
              <a:ext uri="{FF2B5EF4-FFF2-40B4-BE49-F238E27FC236}">
                <a16:creationId xmlns:a16="http://schemas.microsoft.com/office/drawing/2014/main" xmlns="" id="{9550C4F0-DFA2-42F4-993E-AFFA52C193F0}"/>
              </a:ext>
            </a:extLst>
          </p:cNvPr>
          <p:cNvSpPr/>
          <p:nvPr/>
        </p:nvSpPr>
        <p:spPr>
          <a:xfrm flipH="1">
            <a:off x="4083609" y="1502225"/>
            <a:ext cx="188440" cy="185735"/>
          </a:xfrm>
          <a:custGeom>
            <a:avLst/>
            <a:gdLst/>
            <a:ahLst/>
            <a:cxnLst/>
            <a:rect l="0" t="0" r="0" b="0"/>
            <a:pathLst>
              <a:path w="120000" h="120000" extrusionOk="0">
                <a:moveTo>
                  <a:pt x="105647" y="48605"/>
                </a:moveTo>
                <a:lnTo>
                  <a:pt x="105647" y="48605"/>
                </a:lnTo>
                <a:cubicBezTo>
                  <a:pt x="104252" y="50016"/>
                  <a:pt x="104252" y="58487"/>
                  <a:pt x="114219" y="64134"/>
                </a:cubicBezTo>
                <a:cubicBezTo>
                  <a:pt x="114219" y="64134"/>
                  <a:pt x="100066" y="66957"/>
                  <a:pt x="90299" y="54252"/>
                </a:cubicBezTo>
                <a:cubicBezTo>
                  <a:pt x="87308" y="54252"/>
                  <a:pt x="84518" y="55663"/>
                  <a:pt x="81727" y="55663"/>
                </a:cubicBezTo>
                <a:cubicBezTo>
                  <a:pt x="60598" y="55663"/>
                  <a:pt x="47840" y="42756"/>
                  <a:pt x="47840" y="27226"/>
                </a:cubicBezTo>
                <a:cubicBezTo>
                  <a:pt x="47840" y="12907"/>
                  <a:pt x="60598" y="0"/>
                  <a:pt x="81727" y="0"/>
                </a:cubicBezTo>
                <a:cubicBezTo>
                  <a:pt x="102857" y="0"/>
                  <a:pt x="119800" y="12907"/>
                  <a:pt x="119800" y="27226"/>
                </a:cubicBezTo>
                <a:cubicBezTo>
                  <a:pt x="119800" y="35697"/>
                  <a:pt x="114219" y="44168"/>
                  <a:pt x="105647" y="48605"/>
                </a:cubicBezTo>
                <a:close/>
                <a:moveTo>
                  <a:pt x="40863" y="30050"/>
                </a:moveTo>
                <a:lnTo>
                  <a:pt x="40863" y="30050"/>
                </a:lnTo>
                <a:cubicBezTo>
                  <a:pt x="42259" y="46991"/>
                  <a:pt x="56411" y="61310"/>
                  <a:pt x="78936" y="62722"/>
                </a:cubicBezTo>
                <a:cubicBezTo>
                  <a:pt x="81727" y="62722"/>
                  <a:pt x="84518" y="62722"/>
                  <a:pt x="87308" y="61310"/>
                </a:cubicBezTo>
                <a:lnTo>
                  <a:pt x="87308" y="61310"/>
                </a:lnTo>
                <a:lnTo>
                  <a:pt x="87308" y="61310"/>
                </a:lnTo>
                <a:cubicBezTo>
                  <a:pt x="94485" y="68369"/>
                  <a:pt x="102857" y="69983"/>
                  <a:pt x="107043" y="69983"/>
                </a:cubicBezTo>
                <a:cubicBezTo>
                  <a:pt x="102857" y="88537"/>
                  <a:pt x="84518" y="102655"/>
                  <a:pt x="56411" y="102655"/>
                </a:cubicBezTo>
                <a:cubicBezTo>
                  <a:pt x="53621" y="102655"/>
                  <a:pt x="49435" y="101243"/>
                  <a:pt x="45049" y="99831"/>
                </a:cubicBezTo>
                <a:cubicBezTo>
                  <a:pt x="31096" y="119798"/>
                  <a:pt x="7176" y="115563"/>
                  <a:pt x="7176" y="115563"/>
                </a:cubicBezTo>
                <a:cubicBezTo>
                  <a:pt x="23920" y="108302"/>
                  <a:pt x="23920" y="94184"/>
                  <a:pt x="19734" y="92773"/>
                </a:cubicBezTo>
                <a:cubicBezTo>
                  <a:pt x="7176" y="85512"/>
                  <a:pt x="0" y="72806"/>
                  <a:pt x="0" y="59899"/>
                </a:cubicBezTo>
                <a:cubicBezTo>
                  <a:pt x="0" y="39932"/>
                  <a:pt x="18338" y="22789"/>
                  <a:pt x="43654" y="18554"/>
                </a:cubicBezTo>
                <a:cubicBezTo>
                  <a:pt x="42259" y="22789"/>
                  <a:pt x="40863" y="25815"/>
                  <a:pt x="40863" y="30050"/>
                </a:cubicBezTo>
                <a:close/>
              </a:path>
            </a:pathLst>
          </a:custGeom>
          <a:solidFill>
            <a:schemeClr val="bg1"/>
          </a:solidFill>
          <a:ln>
            <a:noFill/>
          </a:ln>
        </p:spPr>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grpSp>
        <p:nvGrpSpPr>
          <p:cNvPr id="22" name="组合 21">
            <a:extLst>
              <a:ext uri="{FF2B5EF4-FFF2-40B4-BE49-F238E27FC236}">
                <a16:creationId xmlns:a16="http://schemas.microsoft.com/office/drawing/2014/main" xmlns="" id="{B0D5B295-4BFF-4EA2-AEA9-956F85D60A31}"/>
              </a:ext>
            </a:extLst>
          </p:cNvPr>
          <p:cNvGrpSpPr/>
          <p:nvPr/>
        </p:nvGrpSpPr>
        <p:grpSpPr>
          <a:xfrm flipH="1">
            <a:off x="3907146" y="1279296"/>
            <a:ext cx="651818" cy="651818"/>
            <a:chOff x="5450011" y="2920775"/>
            <a:chExt cx="946884" cy="946884"/>
          </a:xfrm>
        </p:grpSpPr>
        <p:sp>
          <p:nvSpPr>
            <p:cNvPr id="23" name="椭圆 22">
              <a:extLst>
                <a:ext uri="{FF2B5EF4-FFF2-40B4-BE49-F238E27FC236}">
                  <a16:creationId xmlns:a16="http://schemas.microsoft.com/office/drawing/2014/main" xmlns="" id="{16DD450D-F919-4B32-A41B-140B0F259793}"/>
                </a:ext>
              </a:extLst>
            </p:cNvPr>
            <p:cNvSpPr/>
            <p:nvPr/>
          </p:nvSpPr>
          <p:spPr>
            <a:xfrm rot="10800000" flipV="1">
              <a:off x="5450011" y="2920775"/>
              <a:ext cx="946884" cy="946884"/>
            </a:xfrm>
            <a:prstGeom prst="ellipse">
              <a:avLst/>
            </a:prstGeom>
            <a:solidFill>
              <a:schemeClr val="accent2"/>
            </a:solidFill>
            <a:ln w="57150">
              <a:solidFill>
                <a:schemeClr val="bg1"/>
              </a:solidFill>
            </a:ln>
            <a:effectLst>
              <a:outerShdw blurRad="38100" dist="38100" algn="ctr" rotWithShape="0">
                <a:srgbClr val="000000">
                  <a:alpha val="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4" name="任意多边形: 形状 23">
              <a:extLst>
                <a:ext uri="{FF2B5EF4-FFF2-40B4-BE49-F238E27FC236}">
                  <a16:creationId xmlns:a16="http://schemas.microsoft.com/office/drawing/2014/main" xmlns="" id="{FA2CB58F-360A-458F-92EE-4E87D78B80E1}"/>
                </a:ext>
              </a:extLst>
            </p:cNvPr>
            <p:cNvSpPr/>
            <p:nvPr/>
          </p:nvSpPr>
          <p:spPr>
            <a:xfrm>
              <a:off x="5786581" y="3258924"/>
              <a:ext cx="273743" cy="269814"/>
            </a:xfrm>
            <a:custGeom>
              <a:avLst/>
              <a:gdLst/>
              <a:ahLst/>
              <a:cxnLst/>
              <a:rect l="0" t="0" r="0" b="0"/>
              <a:pathLst>
                <a:path w="120000" h="120000" extrusionOk="0">
                  <a:moveTo>
                    <a:pt x="105647" y="48605"/>
                  </a:moveTo>
                  <a:lnTo>
                    <a:pt x="105647" y="48605"/>
                  </a:lnTo>
                  <a:cubicBezTo>
                    <a:pt x="104252" y="50016"/>
                    <a:pt x="104252" y="58487"/>
                    <a:pt x="114219" y="64134"/>
                  </a:cubicBezTo>
                  <a:cubicBezTo>
                    <a:pt x="114219" y="64134"/>
                    <a:pt x="100066" y="66957"/>
                    <a:pt x="90299" y="54252"/>
                  </a:cubicBezTo>
                  <a:cubicBezTo>
                    <a:pt x="87308" y="54252"/>
                    <a:pt x="84518" y="55663"/>
                    <a:pt x="81727" y="55663"/>
                  </a:cubicBezTo>
                  <a:cubicBezTo>
                    <a:pt x="60598" y="55663"/>
                    <a:pt x="47840" y="42756"/>
                    <a:pt x="47840" y="27226"/>
                  </a:cubicBezTo>
                  <a:cubicBezTo>
                    <a:pt x="47840" y="12907"/>
                    <a:pt x="60598" y="0"/>
                    <a:pt x="81727" y="0"/>
                  </a:cubicBezTo>
                  <a:cubicBezTo>
                    <a:pt x="102857" y="0"/>
                    <a:pt x="119800" y="12907"/>
                    <a:pt x="119800" y="27226"/>
                  </a:cubicBezTo>
                  <a:cubicBezTo>
                    <a:pt x="119800" y="35697"/>
                    <a:pt x="114219" y="44168"/>
                    <a:pt x="105647" y="48605"/>
                  </a:cubicBezTo>
                  <a:close/>
                  <a:moveTo>
                    <a:pt x="40863" y="30050"/>
                  </a:moveTo>
                  <a:lnTo>
                    <a:pt x="40863" y="30050"/>
                  </a:lnTo>
                  <a:cubicBezTo>
                    <a:pt x="42259" y="46991"/>
                    <a:pt x="56411" y="61310"/>
                    <a:pt x="78936" y="62722"/>
                  </a:cubicBezTo>
                  <a:cubicBezTo>
                    <a:pt x="81727" y="62722"/>
                    <a:pt x="84518" y="62722"/>
                    <a:pt x="87308" y="61310"/>
                  </a:cubicBezTo>
                  <a:lnTo>
                    <a:pt x="87308" y="61310"/>
                  </a:lnTo>
                  <a:lnTo>
                    <a:pt x="87308" y="61310"/>
                  </a:lnTo>
                  <a:cubicBezTo>
                    <a:pt x="94485" y="68369"/>
                    <a:pt x="102857" y="69983"/>
                    <a:pt x="107043" y="69983"/>
                  </a:cubicBezTo>
                  <a:cubicBezTo>
                    <a:pt x="102857" y="88537"/>
                    <a:pt x="84518" y="102655"/>
                    <a:pt x="56411" y="102655"/>
                  </a:cubicBezTo>
                  <a:cubicBezTo>
                    <a:pt x="53621" y="102655"/>
                    <a:pt x="49435" y="101243"/>
                    <a:pt x="45049" y="99831"/>
                  </a:cubicBezTo>
                  <a:cubicBezTo>
                    <a:pt x="31096" y="119798"/>
                    <a:pt x="7176" y="115563"/>
                    <a:pt x="7176" y="115563"/>
                  </a:cubicBezTo>
                  <a:cubicBezTo>
                    <a:pt x="23920" y="108302"/>
                    <a:pt x="23920" y="94184"/>
                    <a:pt x="19734" y="92773"/>
                  </a:cubicBezTo>
                  <a:cubicBezTo>
                    <a:pt x="7176" y="85512"/>
                    <a:pt x="0" y="72806"/>
                    <a:pt x="0" y="59899"/>
                  </a:cubicBezTo>
                  <a:cubicBezTo>
                    <a:pt x="0" y="39932"/>
                    <a:pt x="18338" y="22789"/>
                    <a:pt x="43654" y="18554"/>
                  </a:cubicBezTo>
                  <a:cubicBezTo>
                    <a:pt x="42259" y="22789"/>
                    <a:pt x="40863" y="25815"/>
                    <a:pt x="40863" y="30050"/>
                  </a:cubicBezTo>
                  <a:close/>
                </a:path>
              </a:pathLst>
            </a:custGeom>
            <a:solidFill>
              <a:schemeClr val="bg1"/>
            </a:solidFill>
            <a:ln>
              <a:noFill/>
            </a:ln>
          </p:spPr>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grpSp>
      <p:grpSp>
        <p:nvGrpSpPr>
          <p:cNvPr id="25" name="组合 24">
            <a:extLst>
              <a:ext uri="{FF2B5EF4-FFF2-40B4-BE49-F238E27FC236}">
                <a16:creationId xmlns:a16="http://schemas.microsoft.com/office/drawing/2014/main" xmlns="" id="{E809A9EE-8E72-404B-8BA9-DE8F0B6E4F7F}"/>
              </a:ext>
            </a:extLst>
          </p:cNvPr>
          <p:cNvGrpSpPr/>
          <p:nvPr/>
        </p:nvGrpSpPr>
        <p:grpSpPr>
          <a:xfrm flipH="1">
            <a:off x="4198639" y="2889909"/>
            <a:ext cx="651818" cy="651818"/>
            <a:chOff x="5450011" y="2920775"/>
            <a:chExt cx="946884" cy="946884"/>
          </a:xfrm>
        </p:grpSpPr>
        <p:sp>
          <p:nvSpPr>
            <p:cNvPr id="26" name="椭圆 25">
              <a:extLst>
                <a:ext uri="{FF2B5EF4-FFF2-40B4-BE49-F238E27FC236}">
                  <a16:creationId xmlns:a16="http://schemas.microsoft.com/office/drawing/2014/main" xmlns="" id="{8623218F-07A5-464E-A7EF-F6BC68EAD41B}"/>
                </a:ext>
              </a:extLst>
            </p:cNvPr>
            <p:cNvSpPr/>
            <p:nvPr/>
          </p:nvSpPr>
          <p:spPr>
            <a:xfrm rot="10800000" flipV="1">
              <a:off x="5450011" y="2920775"/>
              <a:ext cx="946884" cy="946884"/>
            </a:xfrm>
            <a:prstGeom prst="ellipse">
              <a:avLst/>
            </a:prstGeom>
            <a:solidFill>
              <a:schemeClr val="accent2"/>
            </a:solidFill>
            <a:ln w="57150">
              <a:solidFill>
                <a:schemeClr val="bg1"/>
              </a:solidFill>
            </a:ln>
            <a:effectLst>
              <a:outerShdw blurRad="38100" dist="38100" algn="ctr" rotWithShape="0">
                <a:srgbClr val="000000">
                  <a:alpha val="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7" name="任意多边形: 形状 26">
              <a:extLst>
                <a:ext uri="{FF2B5EF4-FFF2-40B4-BE49-F238E27FC236}">
                  <a16:creationId xmlns:a16="http://schemas.microsoft.com/office/drawing/2014/main" xmlns="" id="{9AEA02DF-54CF-40B9-8607-350B1054D626}"/>
                </a:ext>
              </a:extLst>
            </p:cNvPr>
            <p:cNvSpPr/>
            <p:nvPr/>
          </p:nvSpPr>
          <p:spPr>
            <a:xfrm>
              <a:off x="5786581" y="3258924"/>
              <a:ext cx="273743" cy="269814"/>
            </a:xfrm>
            <a:custGeom>
              <a:avLst/>
              <a:gdLst/>
              <a:ahLst/>
              <a:cxnLst/>
              <a:rect l="0" t="0" r="0" b="0"/>
              <a:pathLst>
                <a:path w="120000" h="120000" extrusionOk="0">
                  <a:moveTo>
                    <a:pt x="105647" y="48605"/>
                  </a:moveTo>
                  <a:lnTo>
                    <a:pt x="105647" y="48605"/>
                  </a:lnTo>
                  <a:cubicBezTo>
                    <a:pt x="104252" y="50016"/>
                    <a:pt x="104252" y="58487"/>
                    <a:pt x="114219" y="64134"/>
                  </a:cubicBezTo>
                  <a:cubicBezTo>
                    <a:pt x="114219" y="64134"/>
                    <a:pt x="100066" y="66957"/>
                    <a:pt x="90299" y="54252"/>
                  </a:cubicBezTo>
                  <a:cubicBezTo>
                    <a:pt x="87308" y="54252"/>
                    <a:pt x="84518" y="55663"/>
                    <a:pt x="81727" y="55663"/>
                  </a:cubicBezTo>
                  <a:cubicBezTo>
                    <a:pt x="60598" y="55663"/>
                    <a:pt x="47840" y="42756"/>
                    <a:pt x="47840" y="27226"/>
                  </a:cubicBezTo>
                  <a:cubicBezTo>
                    <a:pt x="47840" y="12907"/>
                    <a:pt x="60598" y="0"/>
                    <a:pt x="81727" y="0"/>
                  </a:cubicBezTo>
                  <a:cubicBezTo>
                    <a:pt x="102857" y="0"/>
                    <a:pt x="119800" y="12907"/>
                    <a:pt x="119800" y="27226"/>
                  </a:cubicBezTo>
                  <a:cubicBezTo>
                    <a:pt x="119800" y="35697"/>
                    <a:pt x="114219" y="44168"/>
                    <a:pt x="105647" y="48605"/>
                  </a:cubicBezTo>
                  <a:close/>
                  <a:moveTo>
                    <a:pt x="40863" y="30050"/>
                  </a:moveTo>
                  <a:lnTo>
                    <a:pt x="40863" y="30050"/>
                  </a:lnTo>
                  <a:cubicBezTo>
                    <a:pt x="42259" y="46991"/>
                    <a:pt x="56411" y="61310"/>
                    <a:pt x="78936" y="62722"/>
                  </a:cubicBezTo>
                  <a:cubicBezTo>
                    <a:pt x="81727" y="62722"/>
                    <a:pt x="84518" y="62722"/>
                    <a:pt x="87308" y="61310"/>
                  </a:cubicBezTo>
                  <a:lnTo>
                    <a:pt x="87308" y="61310"/>
                  </a:lnTo>
                  <a:lnTo>
                    <a:pt x="87308" y="61310"/>
                  </a:lnTo>
                  <a:cubicBezTo>
                    <a:pt x="94485" y="68369"/>
                    <a:pt x="102857" y="69983"/>
                    <a:pt x="107043" y="69983"/>
                  </a:cubicBezTo>
                  <a:cubicBezTo>
                    <a:pt x="102857" y="88537"/>
                    <a:pt x="84518" y="102655"/>
                    <a:pt x="56411" y="102655"/>
                  </a:cubicBezTo>
                  <a:cubicBezTo>
                    <a:pt x="53621" y="102655"/>
                    <a:pt x="49435" y="101243"/>
                    <a:pt x="45049" y="99831"/>
                  </a:cubicBezTo>
                  <a:cubicBezTo>
                    <a:pt x="31096" y="119798"/>
                    <a:pt x="7176" y="115563"/>
                    <a:pt x="7176" y="115563"/>
                  </a:cubicBezTo>
                  <a:cubicBezTo>
                    <a:pt x="23920" y="108302"/>
                    <a:pt x="23920" y="94184"/>
                    <a:pt x="19734" y="92773"/>
                  </a:cubicBezTo>
                  <a:cubicBezTo>
                    <a:pt x="7176" y="85512"/>
                    <a:pt x="0" y="72806"/>
                    <a:pt x="0" y="59899"/>
                  </a:cubicBezTo>
                  <a:cubicBezTo>
                    <a:pt x="0" y="39932"/>
                    <a:pt x="18338" y="22789"/>
                    <a:pt x="43654" y="18554"/>
                  </a:cubicBezTo>
                  <a:cubicBezTo>
                    <a:pt x="42259" y="22789"/>
                    <a:pt x="40863" y="25815"/>
                    <a:pt x="40863" y="30050"/>
                  </a:cubicBezTo>
                  <a:close/>
                </a:path>
              </a:pathLst>
            </a:custGeom>
            <a:solidFill>
              <a:schemeClr val="bg1"/>
            </a:solidFill>
            <a:ln>
              <a:noFill/>
            </a:ln>
          </p:spPr>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grpSp>
      <p:sp>
        <p:nvSpPr>
          <p:cNvPr id="28" name="文本框 27">
            <a:extLst>
              <a:ext uri="{FF2B5EF4-FFF2-40B4-BE49-F238E27FC236}">
                <a16:creationId xmlns:a16="http://schemas.microsoft.com/office/drawing/2014/main" xmlns="" id="{B9172A98-E5A3-49E3-B232-CC3EF93CB7D8}"/>
              </a:ext>
            </a:extLst>
          </p:cNvPr>
          <p:cNvSpPr txBox="1"/>
          <p:nvPr/>
        </p:nvSpPr>
        <p:spPr>
          <a:xfrm>
            <a:off x="2593886" y="3036312"/>
            <a:ext cx="1300229" cy="369332"/>
          </a:xfrm>
          <a:prstGeom prst="rect">
            <a:avLst/>
          </a:prstGeom>
          <a:noFill/>
        </p:spPr>
        <p:txBody>
          <a:bodyPr wrap="square">
            <a:spAutoFit/>
          </a:bodyPr>
          <a:lstStyle/>
          <a:p>
            <a:r>
              <a:rPr lang="zh-CN" altLang="en-US" b="1" dirty="0">
                <a:solidFill>
                  <a:schemeClr val="bg1"/>
                </a:solidFill>
                <a:effectLst>
                  <a:outerShdw blurRad="38100" dist="38100" dir="2700000" algn="tl">
                    <a:srgbClr val="000000">
                      <a:alpha val="43137"/>
                    </a:srgbClr>
                  </a:outerShdw>
                </a:effectLst>
              </a:rPr>
              <a:t>调适害羞</a:t>
            </a:r>
          </a:p>
        </p:txBody>
      </p:sp>
      <p:sp>
        <p:nvSpPr>
          <p:cNvPr id="29" name="文本框 15">
            <a:extLst>
              <a:ext uri="{FF2B5EF4-FFF2-40B4-BE49-F238E27FC236}">
                <a16:creationId xmlns:a16="http://schemas.microsoft.com/office/drawing/2014/main" xmlns="" id="{8D3D977C-90A3-4669-AF7A-0341D240201B}"/>
              </a:ext>
            </a:extLst>
          </p:cNvPr>
          <p:cNvSpPr txBox="1"/>
          <p:nvPr/>
        </p:nvSpPr>
        <p:spPr>
          <a:xfrm flipH="1">
            <a:off x="5004048" y="1923678"/>
            <a:ext cx="1867839" cy="932575"/>
          </a:xfrm>
          <a:prstGeom prst="rect">
            <a:avLst/>
          </a:prstGeom>
          <a:noFill/>
          <a:ln>
            <a:noFill/>
          </a:ln>
        </p:spPr>
        <p:txBody>
          <a:bodyPr wrap="none" lIns="0" tIns="0" rIns="0" bIns="0" anchor="ctr" anchorCtr="0">
            <a:normAutofit/>
          </a:bodyPr>
          <a:lstStyle/>
          <a:p>
            <a:pPr marL="0" marR="0" lvl="0" indent="0" rtl="0">
              <a:buSzPct val="25000"/>
              <a:buNone/>
            </a:pPr>
            <a:r>
              <a:rPr lang="zh-CN" altLang="en-US" b="1" i="0" u="none" strike="noStrike" cap="none" baseline="0" dirty="0">
                <a:solidFill>
                  <a:srgbClr val="CC9900"/>
                </a:solidFill>
                <a:latin typeface="微软雅黑" panose="020B0503020204020204" pitchFamily="34" charset="-122"/>
                <a:ea typeface="微软雅黑" panose="020B0503020204020204" pitchFamily="34" charset="-122"/>
                <a:sym typeface="inpin heiti" panose="00000500000000000000" pitchFamily="2" charset="-122"/>
              </a:rPr>
              <a:t> 加强交往实践活动</a:t>
            </a:r>
          </a:p>
        </p:txBody>
      </p:sp>
      <p:sp>
        <p:nvSpPr>
          <p:cNvPr id="30" name="文本框 15">
            <a:extLst>
              <a:ext uri="{FF2B5EF4-FFF2-40B4-BE49-F238E27FC236}">
                <a16:creationId xmlns:a16="http://schemas.microsoft.com/office/drawing/2014/main" xmlns="" id="{40DD6B2B-E351-4B52-A656-4F252CB82ACC}"/>
              </a:ext>
            </a:extLst>
          </p:cNvPr>
          <p:cNvSpPr txBox="1"/>
          <p:nvPr/>
        </p:nvSpPr>
        <p:spPr>
          <a:xfrm flipH="1">
            <a:off x="5068786" y="2787774"/>
            <a:ext cx="2959598" cy="932575"/>
          </a:xfrm>
          <a:prstGeom prst="rect">
            <a:avLst/>
          </a:prstGeom>
          <a:noFill/>
          <a:ln>
            <a:noFill/>
          </a:ln>
        </p:spPr>
        <p:txBody>
          <a:bodyPr wrap="none" lIns="0" tIns="0" rIns="0" bIns="0" anchor="ctr" anchorCtr="0">
            <a:normAutofit/>
          </a:bodyPr>
          <a:lstStyle/>
          <a:p>
            <a:pPr marL="0" marR="0" lvl="0" indent="0" rtl="0">
              <a:buSzPct val="25000"/>
              <a:buNone/>
            </a:pPr>
            <a:r>
              <a:rPr lang="zh-CN" altLang="en-US" b="1" i="0" u="none" strike="noStrike" cap="none" baseline="0" dirty="0">
                <a:solidFill>
                  <a:srgbClr val="CC9900"/>
                </a:solidFill>
                <a:latin typeface="微软雅黑" panose="020B0503020204020204" pitchFamily="34" charset="-122"/>
                <a:ea typeface="微软雅黑" panose="020B0503020204020204" pitchFamily="34" charset="-122"/>
                <a:sym typeface="inpin heiti" panose="00000500000000000000" pitchFamily="2" charset="-122"/>
              </a:rPr>
              <a:t>加强自律性训练</a:t>
            </a:r>
          </a:p>
        </p:txBody>
      </p:sp>
      <p:grpSp>
        <p:nvGrpSpPr>
          <p:cNvPr id="31" name="组合 30">
            <a:extLst>
              <a:ext uri="{FF2B5EF4-FFF2-40B4-BE49-F238E27FC236}">
                <a16:creationId xmlns:a16="http://schemas.microsoft.com/office/drawing/2014/main" xmlns="" id="{9F950A15-40CF-4A0C-BA10-658FEC432236}"/>
              </a:ext>
            </a:extLst>
          </p:cNvPr>
          <p:cNvGrpSpPr/>
          <p:nvPr/>
        </p:nvGrpSpPr>
        <p:grpSpPr>
          <a:xfrm flipH="1">
            <a:off x="3694583" y="3681997"/>
            <a:ext cx="651818" cy="651818"/>
            <a:chOff x="5450011" y="2920775"/>
            <a:chExt cx="946884" cy="946884"/>
          </a:xfrm>
        </p:grpSpPr>
        <p:sp>
          <p:nvSpPr>
            <p:cNvPr id="32" name="椭圆 31">
              <a:extLst>
                <a:ext uri="{FF2B5EF4-FFF2-40B4-BE49-F238E27FC236}">
                  <a16:creationId xmlns:a16="http://schemas.microsoft.com/office/drawing/2014/main" xmlns="" id="{27925068-4AB4-41CF-8439-E9AD29173D29}"/>
                </a:ext>
              </a:extLst>
            </p:cNvPr>
            <p:cNvSpPr/>
            <p:nvPr/>
          </p:nvSpPr>
          <p:spPr>
            <a:xfrm rot="10800000" flipV="1">
              <a:off x="5450011" y="2920775"/>
              <a:ext cx="946884" cy="946884"/>
            </a:xfrm>
            <a:prstGeom prst="ellipse">
              <a:avLst/>
            </a:prstGeom>
            <a:solidFill>
              <a:schemeClr val="accent2"/>
            </a:solidFill>
            <a:ln w="57150">
              <a:solidFill>
                <a:schemeClr val="bg1"/>
              </a:solidFill>
            </a:ln>
            <a:effectLst>
              <a:outerShdw blurRad="38100" dist="38100" algn="ctr" rotWithShape="0">
                <a:srgbClr val="000000">
                  <a:alpha val="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33" name="任意多边形: 形状 32">
              <a:extLst>
                <a:ext uri="{FF2B5EF4-FFF2-40B4-BE49-F238E27FC236}">
                  <a16:creationId xmlns:a16="http://schemas.microsoft.com/office/drawing/2014/main" xmlns="" id="{7B96567A-74A5-43E4-A6BD-62DDD4CCFA68}"/>
                </a:ext>
              </a:extLst>
            </p:cNvPr>
            <p:cNvSpPr/>
            <p:nvPr/>
          </p:nvSpPr>
          <p:spPr>
            <a:xfrm>
              <a:off x="5786581" y="3258924"/>
              <a:ext cx="273743" cy="269814"/>
            </a:xfrm>
            <a:custGeom>
              <a:avLst/>
              <a:gdLst/>
              <a:ahLst/>
              <a:cxnLst/>
              <a:rect l="0" t="0" r="0" b="0"/>
              <a:pathLst>
                <a:path w="120000" h="120000" extrusionOk="0">
                  <a:moveTo>
                    <a:pt x="105647" y="48605"/>
                  </a:moveTo>
                  <a:lnTo>
                    <a:pt x="105647" y="48605"/>
                  </a:lnTo>
                  <a:cubicBezTo>
                    <a:pt x="104252" y="50016"/>
                    <a:pt x="104252" y="58487"/>
                    <a:pt x="114219" y="64134"/>
                  </a:cubicBezTo>
                  <a:cubicBezTo>
                    <a:pt x="114219" y="64134"/>
                    <a:pt x="100066" y="66957"/>
                    <a:pt x="90299" y="54252"/>
                  </a:cubicBezTo>
                  <a:cubicBezTo>
                    <a:pt x="87308" y="54252"/>
                    <a:pt x="84518" y="55663"/>
                    <a:pt x="81727" y="55663"/>
                  </a:cubicBezTo>
                  <a:cubicBezTo>
                    <a:pt x="60598" y="55663"/>
                    <a:pt x="47840" y="42756"/>
                    <a:pt x="47840" y="27226"/>
                  </a:cubicBezTo>
                  <a:cubicBezTo>
                    <a:pt x="47840" y="12907"/>
                    <a:pt x="60598" y="0"/>
                    <a:pt x="81727" y="0"/>
                  </a:cubicBezTo>
                  <a:cubicBezTo>
                    <a:pt x="102857" y="0"/>
                    <a:pt x="119800" y="12907"/>
                    <a:pt x="119800" y="27226"/>
                  </a:cubicBezTo>
                  <a:cubicBezTo>
                    <a:pt x="119800" y="35697"/>
                    <a:pt x="114219" y="44168"/>
                    <a:pt x="105647" y="48605"/>
                  </a:cubicBezTo>
                  <a:close/>
                  <a:moveTo>
                    <a:pt x="40863" y="30050"/>
                  </a:moveTo>
                  <a:lnTo>
                    <a:pt x="40863" y="30050"/>
                  </a:lnTo>
                  <a:cubicBezTo>
                    <a:pt x="42259" y="46991"/>
                    <a:pt x="56411" y="61310"/>
                    <a:pt x="78936" y="62722"/>
                  </a:cubicBezTo>
                  <a:cubicBezTo>
                    <a:pt x="81727" y="62722"/>
                    <a:pt x="84518" y="62722"/>
                    <a:pt x="87308" y="61310"/>
                  </a:cubicBezTo>
                  <a:lnTo>
                    <a:pt x="87308" y="61310"/>
                  </a:lnTo>
                  <a:lnTo>
                    <a:pt x="87308" y="61310"/>
                  </a:lnTo>
                  <a:cubicBezTo>
                    <a:pt x="94485" y="68369"/>
                    <a:pt x="102857" y="69983"/>
                    <a:pt x="107043" y="69983"/>
                  </a:cubicBezTo>
                  <a:cubicBezTo>
                    <a:pt x="102857" y="88537"/>
                    <a:pt x="84518" y="102655"/>
                    <a:pt x="56411" y="102655"/>
                  </a:cubicBezTo>
                  <a:cubicBezTo>
                    <a:pt x="53621" y="102655"/>
                    <a:pt x="49435" y="101243"/>
                    <a:pt x="45049" y="99831"/>
                  </a:cubicBezTo>
                  <a:cubicBezTo>
                    <a:pt x="31096" y="119798"/>
                    <a:pt x="7176" y="115563"/>
                    <a:pt x="7176" y="115563"/>
                  </a:cubicBezTo>
                  <a:cubicBezTo>
                    <a:pt x="23920" y="108302"/>
                    <a:pt x="23920" y="94184"/>
                    <a:pt x="19734" y="92773"/>
                  </a:cubicBezTo>
                  <a:cubicBezTo>
                    <a:pt x="7176" y="85512"/>
                    <a:pt x="0" y="72806"/>
                    <a:pt x="0" y="59899"/>
                  </a:cubicBezTo>
                  <a:cubicBezTo>
                    <a:pt x="0" y="39932"/>
                    <a:pt x="18338" y="22789"/>
                    <a:pt x="43654" y="18554"/>
                  </a:cubicBezTo>
                  <a:cubicBezTo>
                    <a:pt x="42259" y="22789"/>
                    <a:pt x="40863" y="25815"/>
                    <a:pt x="40863" y="30050"/>
                  </a:cubicBezTo>
                  <a:close/>
                </a:path>
              </a:pathLst>
            </a:custGeom>
            <a:solidFill>
              <a:schemeClr val="bg1"/>
            </a:solidFill>
            <a:ln>
              <a:noFill/>
            </a:ln>
          </p:spPr>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grpSp>
      <p:sp>
        <p:nvSpPr>
          <p:cNvPr id="34" name="文本框 15">
            <a:extLst>
              <a:ext uri="{FF2B5EF4-FFF2-40B4-BE49-F238E27FC236}">
                <a16:creationId xmlns:a16="http://schemas.microsoft.com/office/drawing/2014/main" xmlns="" id="{7EBDF134-5FEB-4419-AF05-4F60B06C42B1}"/>
              </a:ext>
            </a:extLst>
          </p:cNvPr>
          <p:cNvSpPr txBox="1"/>
          <p:nvPr/>
        </p:nvSpPr>
        <p:spPr>
          <a:xfrm flipH="1">
            <a:off x="4564730" y="3579862"/>
            <a:ext cx="2959598" cy="932575"/>
          </a:xfrm>
          <a:prstGeom prst="rect">
            <a:avLst/>
          </a:prstGeom>
          <a:noFill/>
          <a:ln>
            <a:noFill/>
          </a:ln>
        </p:spPr>
        <p:txBody>
          <a:bodyPr wrap="none" lIns="0" tIns="0" rIns="0" bIns="0" anchor="ctr" anchorCtr="0">
            <a:normAutofit/>
          </a:bodyPr>
          <a:lstStyle/>
          <a:p>
            <a:pPr marL="0" marR="0" lvl="0" indent="0" rtl="0">
              <a:buSzPct val="25000"/>
              <a:buNone/>
            </a:pPr>
            <a:r>
              <a:rPr lang="zh-CN" altLang="en-US" b="1" i="0" u="none" strike="noStrike" cap="none" baseline="0" dirty="0">
                <a:solidFill>
                  <a:srgbClr val="CC9900"/>
                </a:solidFill>
                <a:latin typeface="微软雅黑" panose="020B0503020204020204" pitchFamily="34" charset="-122"/>
                <a:ea typeface="微软雅黑" panose="020B0503020204020204" pitchFamily="34" charset="-122"/>
                <a:sym typeface="inpin heiti" panose="00000500000000000000" pitchFamily="2" charset="-122"/>
              </a:rPr>
              <a:t>善于模仿</a:t>
            </a:r>
          </a:p>
        </p:txBody>
      </p:sp>
      <p:cxnSp>
        <p:nvCxnSpPr>
          <p:cNvPr id="35" name="直接连接符 34">
            <a:extLst>
              <a:ext uri="{FF2B5EF4-FFF2-40B4-BE49-F238E27FC236}">
                <a16:creationId xmlns:a16="http://schemas.microsoft.com/office/drawing/2014/main" xmlns="" id="{F05FDC85-6E75-4A34-8737-8C414D0C5578}"/>
              </a:ext>
            </a:extLst>
          </p:cNvPr>
          <p:cNvCxnSpPr>
            <a:cxnSpLocks/>
          </p:cNvCxnSpPr>
          <p:nvPr/>
        </p:nvCxnSpPr>
        <p:spPr>
          <a:xfrm flipH="1">
            <a:off x="611560" y="1131590"/>
            <a:ext cx="331471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6" name="等腰三角形 35">
            <a:extLst>
              <a:ext uri="{FF2B5EF4-FFF2-40B4-BE49-F238E27FC236}">
                <a16:creationId xmlns:a16="http://schemas.microsoft.com/office/drawing/2014/main" xmlns="" id="{9D295C6F-0BE8-44D6-A918-EC09A5BE463E}"/>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37" name="直接连接符 36">
            <a:extLst>
              <a:ext uri="{FF2B5EF4-FFF2-40B4-BE49-F238E27FC236}">
                <a16:creationId xmlns:a16="http://schemas.microsoft.com/office/drawing/2014/main" xmlns="" id="{C482FD9F-2645-403C-9E80-CF9146AFCEDD}"/>
              </a:ext>
            </a:extLst>
          </p:cNvPr>
          <p:cNvCxnSpPr>
            <a:cxnSpLocks/>
          </p:cNvCxnSpPr>
          <p:nvPr/>
        </p:nvCxnSpPr>
        <p:spPr>
          <a:xfrm>
            <a:off x="4880010" y="521032"/>
            <a:ext cx="4263990"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38" name="等腰三角形 37">
            <a:extLst>
              <a:ext uri="{FF2B5EF4-FFF2-40B4-BE49-F238E27FC236}">
                <a16:creationId xmlns:a16="http://schemas.microsoft.com/office/drawing/2014/main" xmlns="" id="{DB33B217-7252-491A-BAF8-B610BCE75018}"/>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661707889"/>
      </p:ext>
    </p:extLst>
  </p:cSld>
  <p:clrMapOvr>
    <a:masterClrMapping/>
  </p:clrMapOvr>
  <p:transition spd="slow" advClick="0" advTm="5000">
    <p:random/>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矩形 82">
            <a:extLst>
              <a:ext uri="{FF2B5EF4-FFF2-40B4-BE49-F238E27FC236}">
                <a16:creationId xmlns:a16="http://schemas.microsoft.com/office/drawing/2014/main" xmlns="" id="{10AD5798-06A6-407A-9D25-1AF15ABA8FBC}"/>
              </a:ext>
            </a:extLst>
          </p:cNvPr>
          <p:cNvSpPr/>
          <p:nvPr/>
        </p:nvSpPr>
        <p:spPr>
          <a:xfrm>
            <a:off x="1550112"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一、大学生人际关系心理缺陷及其自我调适</a:t>
            </a:r>
          </a:p>
        </p:txBody>
      </p:sp>
      <p:sp>
        <p:nvSpPr>
          <p:cNvPr id="84" name="Title 1">
            <a:extLst>
              <a:ext uri="{FF2B5EF4-FFF2-40B4-BE49-F238E27FC236}">
                <a16:creationId xmlns:a16="http://schemas.microsoft.com/office/drawing/2014/main" xmlns="" id="{5F8A9822-58A7-4FC4-8D53-AC2A3F63D303}"/>
              </a:ext>
            </a:extLst>
          </p:cNvPr>
          <p:cNvSpPr txBox="1">
            <a:spLocks/>
          </p:cNvSpPr>
          <p:nvPr/>
        </p:nvSpPr>
        <p:spPr>
          <a:xfrm>
            <a:off x="539551" y="331293"/>
            <a:ext cx="4604165"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第三节  大学生人际关系心理健康教育对策</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 name="椭圆 1">
            <a:extLst>
              <a:ext uri="{FF2B5EF4-FFF2-40B4-BE49-F238E27FC236}">
                <a16:creationId xmlns:a16="http://schemas.microsoft.com/office/drawing/2014/main" xmlns="" id="{648B15AF-1465-47A0-AF7E-E7B6652586F2}"/>
              </a:ext>
            </a:extLst>
          </p:cNvPr>
          <p:cNvSpPr/>
          <p:nvPr/>
        </p:nvSpPr>
        <p:spPr>
          <a:xfrm>
            <a:off x="1331640" y="1707657"/>
            <a:ext cx="1728185" cy="172818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a16="http://schemas.microsoft.com/office/drawing/2014/main" xmlns="" id="{51F29495-6FF8-4C8C-A5E9-696110B8D440}"/>
              </a:ext>
            </a:extLst>
          </p:cNvPr>
          <p:cNvSpPr/>
          <p:nvPr/>
        </p:nvSpPr>
        <p:spPr>
          <a:xfrm>
            <a:off x="1476876" y="2211713"/>
            <a:ext cx="1437712" cy="864096"/>
          </a:xfrm>
          <a:prstGeom prst="rect">
            <a:avLst/>
          </a:prstGeom>
        </p:spPr>
        <p:txBody>
          <a:bodyPr wrap="none" lIns="144000" tIns="0" rIns="144000" bIns="0">
            <a:normAutofit/>
          </a:bodyPr>
          <a:lstStyle/>
          <a:p>
            <a:pPr algn="ctr"/>
            <a:r>
              <a:rPr lang="zh-CN" altLang="en-US" sz="4000" b="1" dirty="0">
                <a:solidFill>
                  <a:schemeClr val="bg1"/>
                </a:solidFill>
                <a:latin typeface="+mj-ea"/>
                <a:ea typeface="+mj-ea"/>
                <a:sym typeface="inpin heiti" panose="00000500000000000000" pitchFamily="2" charset="-122"/>
              </a:rPr>
              <a:t>猜疑</a:t>
            </a:r>
          </a:p>
        </p:txBody>
      </p:sp>
      <p:sp>
        <p:nvSpPr>
          <p:cNvPr id="13" name="文本框 12">
            <a:extLst>
              <a:ext uri="{FF2B5EF4-FFF2-40B4-BE49-F238E27FC236}">
                <a16:creationId xmlns:a16="http://schemas.microsoft.com/office/drawing/2014/main" xmlns="" id="{6013FD61-2C6B-428B-A13B-104B28DCD675}"/>
              </a:ext>
            </a:extLst>
          </p:cNvPr>
          <p:cNvSpPr txBox="1"/>
          <p:nvPr/>
        </p:nvSpPr>
        <p:spPr>
          <a:xfrm>
            <a:off x="3205061" y="2202414"/>
            <a:ext cx="4591050" cy="839974"/>
          </a:xfrm>
          <a:prstGeom prst="rect">
            <a:avLst/>
          </a:prstGeom>
          <a:noFill/>
        </p:spPr>
        <p:txBody>
          <a:bodyPr wrap="square">
            <a:spAutoFit/>
          </a:bodyPr>
          <a:lstStyle/>
          <a:p>
            <a:pPr>
              <a:lnSpc>
                <a:spcPts val="2000"/>
              </a:lnSpc>
            </a:pPr>
            <a:r>
              <a:rPr lang="zh-CN" altLang="en-US" sz="1400" dirty="0">
                <a:solidFill>
                  <a:schemeClr val="bg1">
                    <a:lumMod val="50000"/>
                  </a:schemeClr>
                </a:solidFill>
              </a:rPr>
              <a:t>猜疑是指没有事实依据而抓住“皮毛”，凭主观想象进行判断推测，只相信自己，却总怀疑他人、挑剔他人的一种不良心理。</a:t>
            </a:r>
          </a:p>
        </p:txBody>
      </p:sp>
      <p:cxnSp>
        <p:nvCxnSpPr>
          <p:cNvPr id="6" name="直接连接符 5">
            <a:extLst>
              <a:ext uri="{FF2B5EF4-FFF2-40B4-BE49-F238E27FC236}">
                <a16:creationId xmlns:a16="http://schemas.microsoft.com/office/drawing/2014/main" xmlns="" id="{A16F0606-5861-4874-8179-D604D9906250}"/>
              </a:ext>
            </a:extLst>
          </p:cNvPr>
          <p:cNvCxnSpPr/>
          <p:nvPr/>
        </p:nvCxnSpPr>
        <p:spPr>
          <a:xfrm>
            <a:off x="3274629" y="2067694"/>
            <a:ext cx="432048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直接连接符 15">
            <a:extLst>
              <a:ext uri="{FF2B5EF4-FFF2-40B4-BE49-F238E27FC236}">
                <a16:creationId xmlns:a16="http://schemas.microsoft.com/office/drawing/2014/main" xmlns="" id="{A0EF5F15-12E2-43B8-A107-CE3B2EDF82B8}"/>
              </a:ext>
            </a:extLst>
          </p:cNvPr>
          <p:cNvCxnSpPr/>
          <p:nvPr/>
        </p:nvCxnSpPr>
        <p:spPr>
          <a:xfrm>
            <a:off x="3274629" y="3219822"/>
            <a:ext cx="432048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直接连接符 9">
            <a:extLst>
              <a:ext uri="{FF2B5EF4-FFF2-40B4-BE49-F238E27FC236}">
                <a16:creationId xmlns:a16="http://schemas.microsoft.com/office/drawing/2014/main" xmlns="" id="{3A96874E-69F3-42CE-9C17-D454149B8128}"/>
              </a:ext>
            </a:extLst>
          </p:cNvPr>
          <p:cNvCxnSpPr>
            <a:cxnSpLocks/>
          </p:cNvCxnSpPr>
          <p:nvPr/>
        </p:nvCxnSpPr>
        <p:spPr>
          <a:xfrm flipH="1">
            <a:off x="611560" y="1131590"/>
            <a:ext cx="3384376"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1" name="等腰三角形 10">
            <a:extLst>
              <a:ext uri="{FF2B5EF4-FFF2-40B4-BE49-F238E27FC236}">
                <a16:creationId xmlns:a16="http://schemas.microsoft.com/office/drawing/2014/main" xmlns="" id="{C363BB95-7589-4E4B-A3BA-178EE9F7339F}"/>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12" name="直接连接符 11">
            <a:extLst>
              <a:ext uri="{FF2B5EF4-FFF2-40B4-BE49-F238E27FC236}">
                <a16:creationId xmlns:a16="http://schemas.microsoft.com/office/drawing/2014/main" xmlns="" id="{EC8717C5-A67D-4F46-9255-B3F3F888B563}"/>
              </a:ext>
            </a:extLst>
          </p:cNvPr>
          <p:cNvCxnSpPr>
            <a:cxnSpLocks/>
          </p:cNvCxnSpPr>
          <p:nvPr/>
        </p:nvCxnSpPr>
        <p:spPr>
          <a:xfrm>
            <a:off x="4932040" y="521032"/>
            <a:ext cx="4211960"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14" name="等腰三角形 13">
            <a:extLst>
              <a:ext uri="{FF2B5EF4-FFF2-40B4-BE49-F238E27FC236}">
                <a16:creationId xmlns:a16="http://schemas.microsoft.com/office/drawing/2014/main" xmlns="" id="{A4E901BD-CD02-4BA8-BD0E-12DA2CDF9DAA}"/>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1057645830"/>
      </p:ext>
    </p:extLst>
  </p:cSld>
  <p:clrMapOvr>
    <a:masterClrMapping/>
  </p:clrMapOvr>
  <p:transition spd="slow" advClick="0" advTm="5000">
    <p:random/>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矩形 82">
            <a:extLst>
              <a:ext uri="{FF2B5EF4-FFF2-40B4-BE49-F238E27FC236}">
                <a16:creationId xmlns:a16="http://schemas.microsoft.com/office/drawing/2014/main" xmlns="" id="{10AD5798-06A6-407A-9D25-1AF15ABA8FBC}"/>
              </a:ext>
            </a:extLst>
          </p:cNvPr>
          <p:cNvSpPr/>
          <p:nvPr/>
        </p:nvSpPr>
        <p:spPr>
          <a:xfrm>
            <a:off x="1550112"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一、大学生人际关系心理缺陷及其自我调适</a:t>
            </a:r>
          </a:p>
        </p:txBody>
      </p:sp>
      <p:sp>
        <p:nvSpPr>
          <p:cNvPr id="84" name="Title 1">
            <a:extLst>
              <a:ext uri="{FF2B5EF4-FFF2-40B4-BE49-F238E27FC236}">
                <a16:creationId xmlns:a16="http://schemas.microsoft.com/office/drawing/2014/main" xmlns="" id="{5F8A9822-58A7-4FC4-8D53-AC2A3F63D303}"/>
              </a:ext>
            </a:extLst>
          </p:cNvPr>
          <p:cNvSpPr txBox="1">
            <a:spLocks/>
          </p:cNvSpPr>
          <p:nvPr/>
        </p:nvSpPr>
        <p:spPr>
          <a:xfrm>
            <a:off x="539551" y="331293"/>
            <a:ext cx="4604165"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第三节  大学生人际关系心理健康教育对策</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10" name="椭圆 9">
            <a:extLst>
              <a:ext uri="{FF2B5EF4-FFF2-40B4-BE49-F238E27FC236}">
                <a16:creationId xmlns:a16="http://schemas.microsoft.com/office/drawing/2014/main" xmlns="" id="{90BE5BD1-275A-4719-A37C-06E9D42F9E4E}"/>
              </a:ext>
            </a:extLst>
          </p:cNvPr>
          <p:cNvSpPr/>
          <p:nvPr/>
        </p:nvSpPr>
        <p:spPr>
          <a:xfrm flipH="1">
            <a:off x="1696316" y="1351140"/>
            <a:ext cx="2846933" cy="2846933"/>
          </a:xfrm>
          <a:prstGeom prst="ellipse">
            <a:avLst/>
          </a:prstGeom>
          <a:noFill/>
          <a:ln w="25400">
            <a:solidFill>
              <a:schemeClr val="tx2">
                <a:alpha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7" name="文本框 15">
            <a:extLst>
              <a:ext uri="{FF2B5EF4-FFF2-40B4-BE49-F238E27FC236}">
                <a16:creationId xmlns:a16="http://schemas.microsoft.com/office/drawing/2014/main" xmlns="" id="{DA704CEC-0417-49A1-85E6-8CB9D231D1E7}"/>
              </a:ext>
            </a:extLst>
          </p:cNvPr>
          <p:cNvSpPr txBox="1"/>
          <p:nvPr/>
        </p:nvSpPr>
        <p:spPr>
          <a:xfrm flipH="1">
            <a:off x="5265718" y="1595092"/>
            <a:ext cx="1867839" cy="932575"/>
          </a:xfrm>
          <a:prstGeom prst="rect">
            <a:avLst/>
          </a:prstGeom>
          <a:noFill/>
          <a:ln>
            <a:noFill/>
          </a:ln>
        </p:spPr>
        <p:txBody>
          <a:bodyPr wrap="none" lIns="0" tIns="0" rIns="0" bIns="0" anchor="ctr" anchorCtr="0">
            <a:normAutofit/>
          </a:bodyPr>
          <a:lstStyle/>
          <a:p>
            <a:pPr marL="0" marR="0" lvl="0" indent="0" rtl="0">
              <a:buSzPct val="25000"/>
              <a:buNone/>
            </a:pPr>
            <a:r>
              <a:rPr lang="zh-CN" altLang="en-US" b="1" i="0" u="none" strike="noStrike" cap="none" baseline="0" dirty="0">
                <a:solidFill>
                  <a:srgbClr val="CC9900"/>
                </a:solidFill>
                <a:latin typeface="微软雅黑" panose="020B0503020204020204" pitchFamily="34" charset="-122"/>
                <a:ea typeface="微软雅黑" panose="020B0503020204020204" pitchFamily="34" charset="-122"/>
                <a:sym typeface="inpin heiti" panose="00000500000000000000" pitchFamily="2" charset="-122"/>
              </a:rPr>
              <a:t>培养良好的性格</a:t>
            </a:r>
          </a:p>
        </p:txBody>
      </p:sp>
      <p:sp>
        <p:nvSpPr>
          <p:cNvPr id="19" name="椭圆 18">
            <a:extLst>
              <a:ext uri="{FF2B5EF4-FFF2-40B4-BE49-F238E27FC236}">
                <a16:creationId xmlns:a16="http://schemas.microsoft.com/office/drawing/2014/main" xmlns="" id="{2ECA9C66-AF10-410F-9548-EC2C3DA97922}"/>
              </a:ext>
            </a:extLst>
          </p:cNvPr>
          <p:cNvSpPr/>
          <p:nvPr/>
        </p:nvSpPr>
        <p:spPr>
          <a:xfrm flipH="1">
            <a:off x="2051720" y="1707654"/>
            <a:ext cx="2133903" cy="2133904"/>
          </a:xfrm>
          <a:prstGeom prst="ellipse">
            <a:avLst/>
          </a:prstGeom>
          <a:blipFill dpi="0" rotWithShape="1">
            <a:blip r:embed="rId2" cstate="print">
              <a:extLst>
                <a:ext uri="{28A0092B-C50C-407E-A947-70E740481C1C}">
                  <a14:useLocalDpi xmlns:a14="http://schemas.microsoft.com/office/drawing/2010/main" val="0"/>
                </a:ext>
              </a:extLst>
            </a:blip>
            <a:srcRect/>
            <a:stretch>
              <a:fillRect/>
            </a:stretch>
          </a:blipFill>
          <a:ln w="63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grpSp>
        <p:nvGrpSpPr>
          <p:cNvPr id="2" name="组合 1">
            <a:extLst>
              <a:ext uri="{FF2B5EF4-FFF2-40B4-BE49-F238E27FC236}">
                <a16:creationId xmlns:a16="http://schemas.microsoft.com/office/drawing/2014/main" xmlns="" id="{E5CFB952-3C45-4007-B1CF-A0E921A033D4}"/>
              </a:ext>
            </a:extLst>
          </p:cNvPr>
          <p:cNvGrpSpPr/>
          <p:nvPr/>
        </p:nvGrpSpPr>
        <p:grpSpPr>
          <a:xfrm>
            <a:off x="4282627" y="2995328"/>
            <a:ext cx="651818" cy="1392595"/>
            <a:chOff x="4474031" y="3486104"/>
            <a:chExt cx="651818" cy="1392595"/>
          </a:xfrm>
        </p:grpSpPr>
        <p:grpSp>
          <p:nvGrpSpPr>
            <p:cNvPr id="11" name="组合 10">
              <a:extLst>
                <a:ext uri="{FF2B5EF4-FFF2-40B4-BE49-F238E27FC236}">
                  <a16:creationId xmlns:a16="http://schemas.microsoft.com/office/drawing/2014/main" xmlns="" id="{1CA9325D-8780-44DC-977B-C06416FEC023}"/>
                </a:ext>
              </a:extLst>
            </p:cNvPr>
            <p:cNvGrpSpPr/>
            <p:nvPr/>
          </p:nvGrpSpPr>
          <p:grpSpPr>
            <a:xfrm flipH="1">
              <a:off x="4474031" y="3486104"/>
              <a:ext cx="651818" cy="1392595"/>
              <a:chOff x="5450011" y="2920775"/>
              <a:chExt cx="946884" cy="2022997"/>
            </a:xfrm>
          </p:grpSpPr>
          <p:sp>
            <p:nvSpPr>
              <p:cNvPr id="12" name="椭圆 11">
                <a:extLst>
                  <a:ext uri="{FF2B5EF4-FFF2-40B4-BE49-F238E27FC236}">
                    <a16:creationId xmlns:a16="http://schemas.microsoft.com/office/drawing/2014/main" xmlns="" id="{29D44065-EC97-4B72-999A-E32FCC49F65D}"/>
                  </a:ext>
                </a:extLst>
              </p:cNvPr>
              <p:cNvSpPr/>
              <p:nvPr/>
            </p:nvSpPr>
            <p:spPr>
              <a:xfrm rot="10800000" flipV="1">
                <a:off x="5450011" y="2920775"/>
                <a:ext cx="946884" cy="946884"/>
              </a:xfrm>
              <a:prstGeom prst="ellipse">
                <a:avLst/>
              </a:prstGeom>
              <a:solidFill>
                <a:schemeClr val="accent2"/>
              </a:solidFill>
              <a:ln w="57150">
                <a:solidFill>
                  <a:schemeClr val="bg1"/>
                </a:solidFill>
              </a:ln>
              <a:effectLst>
                <a:outerShdw blurRad="38100" dist="38100" algn="ctr" rotWithShape="0">
                  <a:srgbClr val="000000">
                    <a:alpha val="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4" name="任意多边形: 形状 13">
                <a:extLst>
                  <a:ext uri="{FF2B5EF4-FFF2-40B4-BE49-F238E27FC236}">
                    <a16:creationId xmlns:a16="http://schemas.microsoft.com/office/drawing/2014/main" xmlns="" id="{9290A0FA-7508-425D-AB79-E673767E66DF}"/>
                  </a:ext>
                </a:extLst>
              </p:cNvPr>
              <p:cNvSpPr/>
              <p:nvPr/>
            </p:nvSpPr>
            <p:spPr>
              <a:xfrm>
                <a:off x="6071183" y="4673958"/>
                <a:ext cx="273744" cy="269814"/>
              </a:xfrm>
              <a:custGeom>
                <a:avLst/>
                <a:gdLst/>
                <a:ahLst/>
                <a:cxnLst/>
                <a:rect l="0" t="0" r="0" b="0"/>
                <a:pathLst>
                  <a:path w="120000" h="120000" extrusionOk="0">
                    <a:moveTo>
                      <a:pt x="105647" y="48605"/>
                    </a:moveTo>
                    <a:lnTo>
                      <a:pt x="105647" y="48605"/>
                    </a:lnTo>
                    <a:cubicBezTo>
                      <a:pt x="104252" y="50016"/>
                      <a:pt x="104252" y="58487"/>
                      <a:pt x="114219" y="64134"/>
                    </a:cubicBezTo>
                    <a:cubicBezTo>
                      <a:pt x="114219" y="64134"/>
                      <a:pt x="100066" y="66957"/>
                      <a:pt x="90299" y="54252"/>
                    </a:cubicBezTo>
                    <a:cubicBezTo>
                      <a:pt x="87308" y="54252"/>
                      <a:pt x="84518" y="55663"/>
                      <a:pt x="81727" y="55663"/>
                    </a:cubicBezTo>
                    <a:cubicBezTo>
                      <a:pt x="60598" y="55663"/>
                      <a:pt x="47840" y="42756"/>
                      <a:pt x="47840" y="27226"/>
                    </a:cubicBezTo>
                    <a:cubicBezTo>
                      <a:pt x="47840" y="12907"/>
                      <a:pt x="60598" y="0"/>
                      <a:pt x="81727" y="0"/>
                    </a:cubicBezTo>
                    <a:cubicBezTo>
                      <a:pt x="102857" y="0"/>
                      <a:pt x="119800" y="12907"/>
                      <a:pt x="119800" y="27226"/>
                    </a:cubicBezTo>
                    <a:cubicBezTo>
                      <a:pt x="119800" y="35697"/>
                      <a:pt x="114219" y="44168"/>
                      <a:pt x="105647" y="48605"/>
                    </a:cubicBezTo>
                    <a:close/>
                    <a:moveTo>
                      <a:pt x="40863" y="30050"/>
                    </a:moveTo>
                    <a:lnTo>
                      <a:pt x="40863" y="30050"/>
                    </a:lnTo>
                    <a:cubicBezTo>
                      <a:pt x="42259" y="46991"/>
                      <a:pt x="56411" y="61310"/>
                      <a:pt x="78936" y="62722"/>
                    </a:cubicBezTo>
                    <a:cubicBezTo>
                      <a:pt x="81727" y="62722"/>
                      <a:pt x="84518" y="62722"/>
                      <a:pt x="87308" y="61310"/>
                    </a:cubicBezTo>
                    <a:lnTo>
                      <a:pt x="87308" y="61310"/>
                    </a:lnTo>
                    <a:lnTo>
                      <a:pt x="87308" y="61310"/>
                    </a:lnTo>
                    <a:cubicBezTo>
                      <a:pt x="94485" y="68369"/>
                      <a:pt x="102857" y="69983"/>
                      <a:pt x="107043" y="69983"/>
                    </a:cubicBezTo>
                    <a:cubicBezTo>
                      <a:pt x="102857" y="88537"/>
                      <a:pt x="84518" y="102655"/>
                      <a:pt x="56411" y="102655"/>
                    </a:cubicBezTo>
                    <a:cubicBezTo>
                      <a:pt x="53621" y="102655"/>
                      <a:pt x="49435" y="101243"/>
                      <a:pt x="45049" y="99831"/>
                    </a:cubicBezTo>
                    <a:cubicBezTo>
                      <a:pt x="31096" y="119798"/>
                      <a:pt x="7176" y="115563"/>
                      <a:pt x="7176" y="115563"/>
                    </a:cubicBezTo>
                    <a:cubicBezTo>
                      <a:pt x="23920" y="108302"/>
                      <a:pt x="23920" y="94184"/>
                      <a:pt x="19734" y="92773"/>
                    </a:cubicBezTo>
                    <a:cubicBezTo>
                      <a:pt x="7176" y="85512"/>
                      <a:pt x="0" y="72806"/>
                      <a:pt x="0" y="59899"/>
                    </a:cubicBezTo>
                    <a:cubicBezTo>
                      <a:pt x="0" y="39932"/>
                      <a:pt x="18338" y="22789"/>
                      <a:pt x="43654" y="18554"/>
                    </a:cubicBezTo>
                    <a:cubicBezTo>
                      <a:pt x="42259" y="22789"/>
                      <a:pt x="40863" y="25815"/>
                      <a:pt x="40863" y="30050"/>
                    </a:cubicBezTo>
                    <a:close/>
                  </a:path>
                </a:pathLst>
              </a:custGeom>
              <a:solidFill>
                <a:schemeClr val="bg1"/>
              </a:solidFill>
              <a:ln>
                <a:noFill/>
              </a:ln>
            </p:spPr>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grpSp>
        <p:sp>
          <p:nvSpPr>
            <p:cNvPr id="20" name="任意多边形: 形状 19">
              <a:extLst>
                <a:ext uri="{FF2B5EF4-FFF2-40B4-BE49-F238E27FC236}">
                  <a16:creationId xmlns:a16="http://schemas.microsoft.com/office/drawing/2014/main" xmlns="" id="{D96E4461-B048-423F-9D27-F9A3D0799228}"/>
                </a:ext>
              </a:extLst>
            </p:cNvPr>
            <p:cNvSpPr/>
            <p:nvPr/>
          </p:nvSpPr>
          <p:spPr>
            <a:xfrm flipH="1">
              <a:off x="4710213" y="3719144"/>
              <a:ext cx="188440" cy="185735"/>
            </a:xfrm>
            <a:custGeom>
              <a:avLst/>
              <a:gdLst/>
              <a:ahLst/>
              <a:cxnLst/>
              <a:rect l="0" t="0" r="0" b="0"/>
              <a:pathLst>
                <a:path w="120000" h="120000" extrusionOk="0">
                  <a:moveTo>
                    <a:pt x="105647" y="48605"/>
                  </a:moveTo>
                  <a:lnTo>
                    <a:pt x="105647" y="48605"/>
                  </a:lnTo>
                  <a:cubicBezTo>
                    <a:pt x="104252" y="50016"/>
                    <a:pt x="104252" y="58487"/>
                    <a:pt x="114219" y="64134"/>
                  </a:cubicBezTo>
                  <a:cubicBezTo>
                    <a:pt x="114219" y="64134"/>
                    <a:pt x="100066" y="66957"/>
                    <a:pt x="90299" y="54252"/>
                  </a:cubicBezTo>
                  <a:cubicBezTo>
                    <a:pt x="87308" y="54252"/>
                    <a:pt x="84518" y="55663"/>
                    <a:pt x="81727" y="55663"/>
                  </a:cubicBezTo>
                  <a:cubicBezTo>
                    <a:pt x="60598" y="55663"/>
                    <a:pt x="47840" y="42756"/>
                    <a:pt x="47840" y="27226"/>
                  </a:cubicBezTo>
                  <a:cubicBezTo>
                    <a:pt x="47840" y="12907"/>
                    <a:pt x="60598" y="0"/>
                    <a:pt x="81727" y="0"/>
                  </a:cubicBezTo>
                  <a:cubicBezTo>
                    <a:pt x="102857" y="0"/>
                    <a:pt x="119800" y="12907"/>
                    <a:pt x="119800" y="27226"/>
                  </a:cubicBezTo>
                  <a:cubicBezTo>
                    <a:pt x="119800" y="35697"/>
                    <a:pt x="114219" y="44168"/>
                    <a:pt x="105647" y="48605"/>
                  </a:cubicBezTo>
                  <a:close/>
                  <a:moveTo>
                    <a:pt x="40863" y="30050"/>
                  </a:moveTo>
                  <a:lnTo>
                    <a:pt x="40863" y="30050"/>
                  </a:lnTo>
                  <a:cubicBezTo>
                    <a:pt x="42259" y="46991"/>
                    <a:pt x="56411" y="61310"/>
                    <a:pt x="78936" y="62722"/>
                  </a:cubicBezTo>
                  <a:cubicBezTo>
                    <a:pt x="81727" y="62722"/>
                    <a:pt x="84518" y="62722"/>
                    <a:pt x="87308" y="61310"/>
                  </a:cubicBezTo>
                  <a:lnTo>
                    <a:pt x="87308" y="61310"/>
                  </a:lnTo>
                  <a:lnTo>
                    <a:pt x="87308" y="61310"/>
                  </a:lnTo>
                  <a:cubicBezTo>
                    <a:pt x="94485" y="68369"/>
                    <a:pt x="102857" y="69983"/>
                    <a:pt x="107043" y="69983"/>
                  </a:cubicBezTo>
                  <a:cubicBezTo>
                    <a:pt x="102857" y="88537"/>
                    <a:pt x="84518" y="102655"/>
                    <a:pt x="56411" y="102655"/>
                  </a:cubicBezTo>
                  <a:cubicBezTo>
                    <a:pt x="53621" y="102655"/>
                    <a:pt x="49435" y="101243"/>
                    <a:pt x="45049" y="99831"/>
                  </a:cubicBezTo>
                  <a:cubicBezTo>
                    <a:pt x="31096" y="119798"/>
                    <a:pt x="7176" y="115563"/>
                    <a:pt x="7176" y="115563"/>
                  </a:cubicBezTo>
                  <a:cubicBezTo>
                    <a:pt x="23920" y="108302"/>
                    <a:pt x="23920" y="94184"/>
                    <a:pt x="19734" y="92773"/>
                  </a:cubicBezTo>
                  <a:cubicBezTo>
                    <a:pt x="7176" y="85512"/>
                    <a:pt x="0" y="72806"/>
                    <a:pt x="0" y="59899"/>
                  </a:cubicBezTo>
                  <a:cubicBezTo>
                    <a:pt x="0" y="39932"/>
                    <a:pt x="18338" y="22789"/>
                    <a:pt x="43654" y="18554"/>
                  </a:cubicBezTo>
                  <a:cubicBezTo>
                    <a:pt x="42259" y="22789"/>
                    <a:pt x="40863" y="25815"/>
                    <a:pt x="40863" y="30050"/>
                  </a:cubicBezTo>
                  <a:close/>
                </a:path>
              </a:pathLst>
            </a:custGeom>
            <a:solidFill>
              <a:schemeClr val="bg1"/>
            </a:solidFill>
            <a:ln>
              <a:noFill/>
            </a:ln>
          </p:spPr>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grpSp>
      <p:sp>
        <p:nvSpPr>
          <p:cNvPr id="21" name="任意多边形: 形状 20">
            <a:extLst>
              <a:ext uri="{FF2B5EF4-FFF2-40B4-BE49-F238E27FC236}">
                <a16:creationId xmlns:a16="http://schemas.microsoft.com/office/drawing/2014/main" xmlns="" id="{9550C4F0-DFA2-42F4-993E-AFFA52C193F0}"/>
              </a:ext>
            </a:extLst>
          </p:cNvPr>
          <p:cNvSpPr/>
          <p:nvPr/>
        </p:nvSpPr>
        <p:spPr>
          <a:xfrm flipH="1">
            <a:off x="4083609" y="1502225"/>
            <a:ext cx="188440" cy="185735"/>
          </a:xfrm>
          <a:custGeom>
            <a:avLst/>
            <a:gdLst/>
            <a:ahLst/>
            <a:cxnLst/>
            <a:rect l="0" t="0" r="0" b="0"/>
            <a:pathLst>
              <a:path w="120000" h="120000" extrusionOk="0">
                <a:moveTo>
                  <a:pt x="105647" y="48605"/>
                </a:moveTo>
                <a:lnTo>
                  <a:pt x="105647" y="48605"/>
                </a:lnTo>
                <a:cubicBezTo>
                  <a:pt x="104252" y="50016"/>
                  <a:pt x="104252" y="58487"/>
                  <a:pt x="114219" y="64134"/>
                </a:cubicBezTo>
                <a:cubicBezTo>
                  <a:pt x="114219" y="64134"/>
                  <a:pt x="100066" y="66957"/>
                  <a:pt x="90299" y="54252"/>
                </a:cubicBezTo>
                <a:cubicBezTo>
                  <a:pt x="87308" y="54252"/>
                  <a:pt x="84518" y="55663"/>
                  <a:pt x="81727" y="55663"/>
                </a:cubicBezTo>
                <a:cubicBezTo>
                  <a:pt x="60598" y="55663"/>
                  <a:pt x="47840" y="42756"/>
                  <a:pt x="47840" y="27226"/>
                </a:cubicBezTo>
                <a:cubicBezTo>
                  <a:pt x="47840" y="12907"/>
                  <a:pt x="60598" y="0"/>
                  <a:pt x="81727" y="0"/>
                </a:cubicBezTo>
                <a:cubicBezTo>
                  <a:pt x="102857" y="0"/>
                  <a:pt x="119800" y="12907"/>
                  <a:pt x="119800" y="27226"/>
                </a:cubicBezTo>
                <a:cubicBezTo>
                  <a:pt x="119800" y="35697"/>
                  <a:pt x="114219" y="44168"/>
                  <a:pt x="105647" y="48605"/>
                </a:cubicBezTo>
                <a:close/>
                <a:moveTo>
                  <a:pt x="40863" y="30050"/>
                </a:moveTo>
                <a:lnTo>
                  <a:pt x="40863" y="30050"/>
                </a:lnTo>
                <a:cubicBezTo>
                  <a:pt x="42259" y="46991"/>
                  <a:pt x="56411" y="61310"/>
                  <a:pt x="78936" y="62722"/>
                </a:cubicBezTo>
                <a:cubicBezTo>
                  <a:pt x="81727" y="62722"/>
                  <a:pt x="84518" y="62722"/>
                  <a:pt x="87308" y="61310"/>
                </a:cubicBezTo>
                <a:lnTo>
                  <a:pt x="87308" y="61310"/>
                </a:lnTo>
                <a:lnTo>
                  <a:pt x="87308" y="61310"/>
                </a:lnTo>
                <a:cubicBezTo>
                  <a:pt x="94485" y="68369"/>
                  <a:pt x="102857" y="69983"/>
                  <a:pt x="107043" y="69983"/>
                </a:cubicBezTo>
                <a:cubicBezTo>
                  <a:pt x="102857" y="88537"/>
                  <a:pt x="84518" y="102655"/>
                  <a:pt x="56411" y="102655"/>
                </a:cubicBezTo>
                <a:cubicBezTo>
                  <a:pt x="53621" y="102655"/>
                  <a:pt x="49435" y="101243"/>
                  <a:pt x="45049" y="99831"/>
                </a:cubicBezTo>
                <a:cubicBezTo>
                  <a:pt x="31096" y="119798"/>
                  <a:pt x="7176" y="115563"/>
                  <a:pt x="7176" y="115563"/>
                </a:cubicBezTo>
                <a:cubicBezTo>
                  <a:pt x="23920" y="108302"/>
                  <a:pt x="23920" y="94184"/>
                  <a:pt x="19734" y="92773"/>
                </a:cubicBezTo>
                <a:cubicBezTo>
                  <a:pt x="7176" y="85512"/>
                  <a:pt x="0" y="72806"/>
                  <a:pt x="0" y="59899"/>
                </a:cubicBezTo>
                <a:cubicBezTo>
                  <a:pt x="0" y="39932"/>
                  <a:pt x="18338" y="22789"/>
                  <a:pt x="43654" y="18554"/>
                </a:cubicBezTo>
                <a:cubicBezTo>
                  <a:pt x="42259" y="22789"/>
                  <a:pt x="40863" y="25815"/>
                  <a:pt x="40863" y="30050"/>
                </a:cubicBezTo>
                <a:close/>
              </a:path>
            </a:pathLst>
          </a:custGeom>
          <a:solidFill>
            <a:schemeClr val="bg1"/>
          </a:solidFill>
          <a:ln>
            <a:noFill/>
          </a:ln>
        </p:spPr>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grpSp>
        <p:nvGrpSpPr>
          <p:cNvPr id="22" name="组合 21">
            <a:extLst>
              <a:ext uri="{FF2B5EF4-FFF2-40B4-BE49-F238E27FC236}">
                <a16:creationId xmlns:a16="http://schemas.microsoft.com/office/drawing/2014/main" xmlns="" id="{B0D5B295-4BFF-4EA2-AEA9-956F85D60A31}"/>
              </a:ext>
            </a:extLst>
          </p:cNvPr>
          <p:cNvGrpSpPr/>
          <p:nvPr/>
        </p:nvGrpSpPr>
        <p:grpSpPr>
          <a:xfrm flipH="1">
            <a:off x="4306561" y="1772527"/>
            <a:ext cx="651818" cy="651818"/>
            <a:chOff x="5450011" y="2920775"/>
            <a:chExt cx="946884" cy="946884"/>
          </a:xfrm>
        </p:grpSpPr>
        <p:sp>
          <p:nvSpPr>
            <p:cNvPr id="23" name="椭圆 22">
              <a:extLst>
                <a:ext uri="{FF2B5EF4-FFF2-40B4-BE49-F238E27FC236}">
                  <a16:creationId xmlns:a16="http://schemas.microsoft.com/office/drawing/2014/main" xmlns="" id="{16DD450D-F919-4B32-A41B-140B0F259793}"/>
                </a:ext>
              </a:extLst>
            </p:cNvPr>
            <p:cNvSpPr/>
            <p:nvPr/>
          </p:nvSpPr>
          <p:spPr>
            <a:xfrm rot="10800000" flipV="1">
              <a:off x="5450011" y="2920775"/>
              <a:ext cx="946884" cy="946884"/>
            </a:xfrm>
            <a:prstGeom prst="ellipse">
              <a:avLst/>
            </a:prstGeom>
            <a:solidFill>
              <a:schemeClr val="accent2"/>
            </a:solidFill>
            <a:ln w="57150">
              <a:solidFill>
                <a:schemeClr val="bg1"/>
              </a:solidFill>
            </a:ln>
            <a:effectLst>
              <a:outerShdw blurRad="38100" dist="38100" algn="ctr" rotWithShape="0">
                <a:srgbClr val="000000">
                  <a:alpha val="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4" name="任意多边形: 形状 23">
              <a:extLst>
                <a:ext uri="{FF2B5EF4-FFF2-40B4-BE49-F238E27FC236}">
                  <a16:creationId xmlns:a16="http://schemas.microsoft.com/office/drawing/2014/main" xmlns="" id="{FA2CB58F-360A-458F-92EE-4E87D78B80E1}"/>
                </a:ext>
              </a:extLst>
            </p:cNvPr>
            <p:cNvSpPr/>
            <p:nvPr/>
          </p:nvSpPr>
          <p:spPr>
            <a:xfrm>
              <a:off x="5786581" y="3258924"/>
              <a:ext cx="273743" cy="269814"/>
            </a:xfrm>
            <a:custGeom>
              <a:avLst/>
              <a:gdLst/>
              <a:ahLst/>
              <a:cxnLst/>
              <a:rect l="0" t="0" r="0" b="0"/>
              <a:pathLst>
                <a:path w="120000" h="120000" extrusionOk="0">
                  <a:moveTo>
                    <a:pt x="105647" y="48605"/>
                  </a:moveTo>
                  <a:lnTo>
                    <a:pt x="105647" y="48605"/>
                  </a:lnTo>
                  <a:cubicBezTo>
                    <a:pt x="104252" y="50016"/>
                    <a:pt x="104252" y="58487"/>
                    <a:pt x="114219" y="64134"/>
                  </a:cubicBezTo>
                  <a:cubicBezTo>
                    <a:pt x="114219" y="64134"/>
                    <a:pt x="100066" y="66957"/>
                    <a:pt x="90299" y="54252"/>
                  </a:cubicBezTo>
                  <a:cubicBezTo>
                    <a:pt x="87308" y="54252"/>
                    <a:pt x="84518" y="55663"/>
                    <a:pt x="81727" y="55663"/>
                  </a:cubicBezTo>
                  <a:cubicBezTo>
                    <a:pt x="60598" y="55663"/>
                    <a:pt x="47840" y="42756"/>
                    <a:pt x="47840" y="27226"/>
                  </a:cubicBezTo>
                  <a:cubicBezTo>
                    <a:pt x="47840" y="12907"/>
                    <a:pt x="60598" y="0"/>
                    <a:pt x="81727" y="0"/>
                  </a:cubicBezTo>
                  <a:cubicBezTo>
                    <a:pt x="102857" y="0"/>
                    <a:pt x="119800" y="12907"/>
                    <a:pt x="119800" y="27226"/>
                  </a:cubicBezTo>
                  <a:cubicBezTo>
                    <a:pt x="119800" y="35697"/>
                    <a:pt x="114219" y="44168"/>
                    <a:pt x="105647" y="48605"/>
                  </a:cubicBezTo>
                  <a:close/>
                  <a:moveTo>
                    <a:pt x="40863" y="30050"/>
                  </a:moveTo>
                  <a:lnTo>
                    <a:pt x="40863" y="30050"/>
                  </a:lnTo>
                  <a:cubicBezTo>
                    <a:pt x="42259" y="46991"/>
                    <a:pt x="56411" y="61310"/>
                    <a:pt x="78936" y="62722"/>
                  </a:cubicBezTo>
                  <a:cubicBezTo>
                    <a:pt x="81727" y="62722"/>
                    <a:pt x="84518" y="62722"/>
                    <a:pt x="87308" y="61310"/>
                  </a:cubicBezTo>
                  <a:lnTo>
                    <a:pt x="87308" y="61310"/>
                  </a:lnTo>
                  <a:lnTo>
                    <a:pt x="87308" y="61310"/>
                  </a:lnTo>
                  <a:cubicBezTo>
                    <a:pt x="94485" y="68369"/>
                    <a:pt x="102857" y="69983"/>
                    <a:pt x="107043" y="69983"/>
                  </a:cubicBezTo>
                  <a:cubicBezTo>
                    <a:pt x="102857" y="88537"/>
                    <a:pt x="84518" y="102655"/>
                    <a:pt x="56411" y="102655"/>
                  </a:cubicBezTo>
                  <a:cubicBezTo>
                    <a:pt x="53621" y="102655"/>
                    <a:pt x="49435" y="101243"/>
                    <a:pt x="45049" y="99831"/>
                  </a:cubicBezTo>
                  <a:cubicBezTo>
                    <a:pt x="31096" y="119798"/>
                    <a:pt x="7176" y="115563"/>
                    <a:pt x="7176" y="115563"/>
                  </a:cubicBezTo>
                  <a:cubicBezTo>
                    <a:pt x="23920" y="108302"/>
                    <a:pt x="23920" y="94184"/>
                    <a:pt x="19734" y="92773"/>
                  </a:cubicBezTo>
                  <a:cubicBezTo>
                    <a:pt x="7176" y="85512"/>
                    <a:pt x="0" y="72806"/>
                    <a:pt x="0" y="59899"/>
                  </a:cubicBezTo>
                  <a:cubicBezTo>
                    <a:pt x="0" y="39932"/>
                    <a:pt x="18338" y="22789"/>
                    <a:pt x="43654" y="18554"/>
                  </a:cubicBezTo>
                  <a:cubicBezTo>
                    <a:pt x="42259" y="22789"/>
                    <a:pt x="40863" y="25815"/>
                    <a:pt x="40863" y="30050"/>
                  </a:cubicBezTo>
                  <a:close/>
                </a:path>
              </a:pathLst>
            </a:custGeom>
            <a:solidFill>
              <a:schemeClr val="bg1"/>
            </a:solidFill>
            <a:ln>
              <a:noFill/>
            </a:ln>
          </p:spPr>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grpSp>
      <p:sp>
        <p:nvSpPr>
          <p:cNvPr id="28" name="文本框 27">
            <a:extLst>
              <a:ext uri="{FF2B5EF4-FFF2-40B4-BE49-F238E27FC236}">
                <a16:creationId xmlns:a16="http://schemas.microsoft.com/office/drawing/2014/main" xmlns="" id="{B9172A98-E5A3-49E3-B232-CC3EF93CB7D8}"/>
              </a:ext>
            </a:extLst>
          </p:cNvPr>
          <p:cNvSpPr txBox="1"/>
          <p:nvPr/>
        </p:nvSpPr>
        <p:spPr>
          <a:xfrm>
            <a:off x="2593886" y="3036312"/>
            <a:ext cx="1300229" cy="369332"/>
          </a:xfrm>
          <a:prstGeom prst="rect">
            <a:avLst/>
          </a:prstGeom>
          <a:noFill/>
        </p:spPr>
        <p:txBody>
          <a:bodyPr wrap="square">
            <a:spAutoFit/>
          </a:bodyPr>
          <a:lstStyle/>
          <a:p>
            <a:r>
              <a:rPr lang="zh-CN" altLang="en-US" b="1" dirty="0">
                <a:solidFill>
                  <a:schemeClr val="bg1"/>
                </a:solidFill>
                <a:effectLst>
                  <a:outerShdw blurRad="38100" dist="38100" dir="2700000" algn="tl">
                    <a:srgbClr val="000000">
                      <a:alpha val="43137"/>
                    </a:srgbClr>
                  </a:outerShdw>
                </a:effectLst>
              </a:rPr>
              <a:t>消除猜疑</a:t>
            </a:r>
          </a:p>
        </p:txBody>
      </p:sp>
      <p:sp>
        <p:nvSpPr>
          <p:cNvPr id="29" name="文本框 15">
            <a:extLst>
              <a:ext uri="{FF2B5EF4-FFF2-40B4-BE49-F238E27FC236}">
                <a16:creationId xmlns:a16="http://schemas.microsoft.com/office/drawing/2014/main" xmlns="" id="{8D3D977C-90A3-4669-AF7A-0341D240201B}"/>
              </a:ext>
            </a:extLst>
          </p:cNvPr>
          <p:cNvSpPr txBox="1"/>
          <p:nvPr/>
        </p:nvSpPr>
        <p:spPr>
          <a:xfrm flipH="1">
            <a:off x="5265717" y="2854947"/>
            <a:ext cx="1867839" cy="932575"/>
          </a:xfrm>
          <a:prstGeom prst="rect">
            <a:avLst/>
          </a:prstGeom>
          <a:noFill/>
          <a:ln>
            <a:noFill/>
          </a:ln>
        </p:spPr>
        <p:txBody>
          <a:bodyPr wrap="none" lIns="0" tIns="0" rIns="0" bIns="0" anchor="ctr" anchorCtr="0">
            <a:normAutofit/>
          </a:bodyPr>
          <a:lstStyle/>
          <a:p>
            <a:pPr marL="0" marR="0" lvl="0" indent="0" rtl="0">
              <a:buSzPct val="25000"/>
              <a:buNone/>
            </a:pPr>
            <a:r>
              <a:rPr lang="zh-CN" altLang="en-US" b="1" i="0" u="none" strike="noStrike" cap="none" baseline="0" dirty="0">
                <a:solidFill>
                  <a:srgbClr val="CC9900"/>
                </a:solidFill>
                <a:latin typeface="微软雅黑" panose="020B0503020204020204" pitchFamily="34" charset="-122"/>
                <a:ea typeface="微软雅黑" panose="020B0503020204020204" pitchFamily="34" charset="-122"/>
                <a:sym typeface="inpin heiti" panose="00000500000000000000" pitchFamily="2" charset="-122"/>
              </a:rPr>
              <a:t>提高抱负水平</a:t>
            </a:r>
          </a:p>
        </p:txBody>
      </p:sp>
      <p:cxnSp>
        <p:nvCxnSpPr>
          <p:cNvPr id="25" name="直接连接符 24">
            <a:extLst>
              <a:ext uri="{FF2B5EF4-FFF2-40B4-BE49-F238E27FC236}">
                <a16:creationId xmlns:a16="http://schemas.microsoft.com/office/drawing/2014/main" xmlns="" id="{9E660CDF-403F-4BDA-AEE4-078545F2306F}"/>
              </a:ext>
            </a:extLst>
          </p:cNvPr>
          <p:cNvCxnSpPr>
            <a:cxnSpLocks/>
          </p:cNvCxnSpPr>
          <p:nvPr/>
        </p:nvCxnSpPr>
        <p:spPr>
          <a:xfrm flipH="1">
            <a:off x="611560" y="1131590"/>
            <a:ext cx="3384376"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6" name="等腰三角形 25">
            <a:extLst>
              <a:ext uri="{FF2B5EF4-FFF2-40B4-BE49-F238E27FC236}">
                <a16:creationId xmlns:a16="http://schemas.microsoft.com/office/drawing/2014/main" xmlns="" id="{6D136C88-D0D7-4F17-B124-B073D80C568B}"/>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27" name="直接连接符 26">
            <a:extLst>
              <a:ext uri="{FF2B5EF4-FFF2-40B4-BE49-F238E27FC236}">
                <a16:creationId xmlns:a16="http://schemas.microsoft.com/office/drawing/2014/main" xmlns="" id="{7CA3E39B-1516-4AB7-9344-E67417727183}"/>
              </a:ext>
            </a:extLst>
          </p:cNvPr>
          <p:cNvCxnSpPr>
            <a:cxnSpLocks/>
          </p:cNvCxnSpPr>
          <p:nvPr/>
        </p:nvCxnSpPr>
        <p:spPr>
          <a:xfrm>
            <a:off x="4932040" y="521032"/>
            <a:ext cx="4211960"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30" name="等腰三角形 29">
            <a:extLst>
              <a:ext uri="{FF2B5EF4-FFF2-40B4-BE49-F238E27FC236}">
                <a16:creationId xmlns:a16="http://schemas.microsoft.com/office/drawing/2014/main" xmlns="" id="{1B34A707-A008-41A7-B355-15C412F4EE2C}"/>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4026758257"/>
      </p:ext>
    </p:extLst>
  </p:cSld>
  <p:clrMapOvr>
    <a:masterClrMapping/>
  </p:clrMapOvr>
  <p:transition spd="slow" advClick="0" advTm="5000">
    <p:random/>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矩形 82">
            <a:extLst>
              <a:ext uri="{FF2B5EF4-FFF2-40B4-BE49-F238E27FC236}">
                <a16:creationId xmlns:a16="http://schemas.microsoft.com/office/drawing/2014/main" xmlns="" id="{10AD5798-06A6-407A-9D25-1AF15ABA8FBC}"/>
              </a:ext>
            </a:extLst>
          </p:cNvPr>
          <p:cNvSpPr/>
          <p:nvPr/>
        </p:nvSpPr>
        <p:spPr>
          <a:xfrm>
            <a:off x="1550112"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一、大学生人际关系心理缺陷及其自我调适</a:t>
            </a:r>
          </a:p>
        </p:txBody>
      </p:sp>
      <p:sp>
        <p:nvSpPr>
          <p:cNvPr id="84" name="Title 1">
            <a:extLst>
              <a:ext uri="{FF2B5EF4-FFF2-40B4-BE49-F238E27FC236}">
                <a16:creationId xmlns:a16="http://schemas.microsoft.com/office/drawing/2014/main" xmlns="" id="{5F8A9822-58A7-4FC4-8D53-AC2A3F63D303}"/>
              </a:ext>
            </a:extLst>
          </p:cNvPr>
          <p:cNvSpPr txBox="1">
            <a:spLocks/>
          </p:cNvSpPr>
          <p:nvPr/>
        </p:nvSpPr>
        <p:spPr>
          <a:xfrm>
            <a:off x="539551" y="331293"/>
            <a:ext cx="4604165"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第三节  大学生人际关系心理健康教育对策</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 name="椭圆 1">
            <a:extLst>
              <a:ext uri="{FF2B5EF4-FFF2-40B4-BE49-F238E27FC236}">
                <a16:creationId xmlns:a16="http://schemas.microsoft.com/office/drawing/2014/main" xmlns="" id="{648B15AF-1465-47A0-AF7E-E7B6652586F2}"/>
              </a:ext>
            </a:extLst>
          </p:cNvPr>
          <p:cNvSpPr/>
          <p:nvPr/>
        </p:nvSpPr>
        <p:spPr>
          <a:xfrm>
            <a:off x="1331640" y="1707657"/>
            <a:ext cx="1728185" cy="172818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a16="http://schemas.microsoft.com/office/drawing/2014/main" xmlns="" id="{51F29495-6FF8-4C8C-A5E9-696110B8D440}"/>
              </a:ext>
            </a:extLst>
          </p:cNvPr>
          <p:cNvSpPr/>
          <p:nvPr/>
        </p:nvSpPr>
        <p:spPr>
          <a:xfrm>
            <a:off x="1476876" y="2211713"/>
            <a:ext cx="1437712" cy="864096"/>
          </a:xfrm>
          <a:prstGeom prst="rect">
            <a:avLst/>
          </a:prstGeom>
        </p:spPr>
        <p:txBody>
          <a:bodyPr wrap="none" lIns="144000" tIns="0" rIns="144000" bIns="0">
            <a:normAutofit/>
          </a:bodyPr>
          <a:lstStyle/>
          <a:p>
            <a:pPr algn="ctr"/>
            <a:r>
              <a:rPr lang="zh-CN" altLang="en-US" sz="4000" b="1" dirty="0">
                <a:solidFill>
                  <a:schemeClr val="bg1"/>
                </a:solidFill>
                <a:latin typeface="+mj-ea"/>
                <a:ea typeface="+mj-ea"/>
                <a:sym typeface="inpin heiti" panose="00000500000000000000" pitchFamily="2" charset="-122"/>
              </a:rPr>
              <a:t>孤独</a:t>
            </a:r>
          </a:p>
        </p:txBody>
      </p:sp>
      <p:sp>
        <p:nvSpPr>
          <p:cNvPr id="13" name="文本框 12">
            <a:extLst>
              <a:ext uri="{FF2B5EF4-FFF2-40B4-BE49-F238E27FC236}">
                <a16:creationId xmlns:a16="http://schemas.microsoft.com/office/drawing/2014/main" xmlns="" id="{6013FD61-2C6B-428B-A13B-104B28DCD675}"/>
              </a:ext>
            </a:extLst>
          </p:cNvPr>
          <p:cNvSpPr txBox="1"/>
          <p:nvPr/>
        </p:nvSpPr>
        <p:spPr>
          <a:xfrm>
            <a:off x="3205061" y="2346430"/>
            <a:ext cx="4591050" cy="583493"/>
          </a:xfrm>
          <a:prstGeom prst="rect">
            <a:avLst/>
          </a:prstGeom>
          <a:noFill/>
        </p:spPr>
        <p:txBody>
          <a:bodyPr wrap="square">
            <a:spAutoFit/>
          </a:bodyPr>
          <a:lstStyle/>
          <a:p>
            <a:pPr>
              <a:lnSpc>
                <a:spcPts val="2000"/>
              </a:lnSpc>
            </a:pPr>
            <a:r>
              <a:rPr lang="zh-CN" altLang="en-US" sz="1400" dirty="0">
                <a:solidFill>
                  <a:schemeClr val="bg1">
                    <a:lumMod val="50000"/>
                  </a:schemeClr>
                </a:solidFill>
              </a:rPr>
              <a:t>孤独是因缺乏人际支持而产生的寂寞感与失落感，是宁可独处也不与别人交往所产生 的一种心理。</a:t>
            </a:r>
          </a:p>
        </p:txBody>
      </p:sp>
      <p:cxnSp>
        <p:nvCxnSpPr>
          <p:cNvPr id="6" name="直接连接符 5">
            <a:extLst>
              <a:ext uri="{FF2B5EF4-FFF2-40B4-BE49-F238E27FC236}">
                <a16:creationId xmlns:a16="http://schemas.microsoft.com/office/drawing/2014/main" xmlns="" id="{A16F0606-5861-4874-8179-D604D9906250}"/>
              </a:ext>
            </a:extLst>
          </p:cNvPr>
          <p:cNvCxnSpPr/>
          <p:nvPr/>
        </p:nvCxnSpPr>
        <p:spPr>
          <a:xfrm>
            <a:off x="3274629" y="2211710"/>
            <a:ext cx="432048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直接连接符 15">
            <a:extLst>
              <a:ext uri="{FF2B5EF4-FFF2-40B4-BE49-F238E27FC236}">
                <a16:creationId xmlns:a16="http://schemas.microsoft.com/office/drawing/2014/main" xmlns="" id="{A0EF5F15-12E2-43B8-A107-CE3B2EDF82B8}"/>
              </a:ext>
            </a:extLst>
          </p:cNvPr>
          <p:cNvCxnSpPr/>
          <p:nvPr/>
        </p:nvCxnSpPr>
        <p:spPr>
          <a:xfrm>
            <a:off x="3274629" y="3075806"/>
            <a:ext cx="432048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直接连接符 9">
            <a:extLst>
              <a:ext uri="{FF2B5EF4-FFF2-40B4-BE49-F238E27FC236}">
                <a16:creationId xmlns:a16="http://schemas.microsoft.com/office/drawing/2014/main" xmlns="" id="{FC7844E9-464F-4674-8BD9-FFA4FDA30E90}"/>
              </a:ext>
            </a:extLst>
          </p:cNvPr>
          <p:cNvCxnSpPr>
            <a:cxnSpLocks/>
          </p:cNvCxnSpPr>
          <p:nvPr/>
        </p:nvCxnSpPr>
        <p:spPr>
          <a:xfrm flipH="1">
            <a:off x="611560" y="1131590"/>
            <a:ext cx="3384376"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1" name="等腰三角形 10">
            <a:extLst>
              <a:ext uri="{FF2B5EF4-FFF2-40B4-BE49-F238E27FC236}">
                <a16:creationId xmlns:a16="http://schemas.microsoft.com/office/drawing/2014/main" xmlns="" id="{0A7247E8-42F1-4E5D-818B-70A725C54B13}"/>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12" name="直接连接符 11">
            <a:extLst>
              <a:ext uri="{FF2B5EF4-FFF2-40B4-BE49-F238E27FC236}">
                <a16:creationId xmlns:a16="http://schemas.microsoft.com/office/drawing/2014/main" xmlns="" id="{5B087295-727B-4452-BE17-3DFE273BDD45}"/>
              </a:ext>
            </a:extLst>
          </p:cNvPr>
          <p:cNvCxnSpPr>
            <a:cxnSpLocks/>
          </p:cNvCxnSpPr>
          <p:nvPr/>
        </p:nvCxnSpPr>
        <p:spPr>
          <a:xfrm>
            <a:off x="4932040" y="521032"/>
            <a:ext cx="4211960"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14" name="等腰三角形 13">
            <a:extLst>
              <a:ext uri="{FF2B5EF4-FFF2-40B4-BE49-F238E27FC236}">
                <a16:creationId xmlns:a16="http://schemas.microsoft.com/office/drawing/2014/main" xmlns="" id="{8E0A6F50-85E4-448C-AA4F-B6455EA7BA07}"/>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2584585615"/>
      </p:ext>
    </p:extLst>
  </p:cSld>
  <p:clrMapOvr>
    <a:masterClrMapping/>
  </p:clrMapOvr>
  <p:transition spd="slow" advClick="0" advTm="5000">
    <p:random/>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矩形 82">
            <a:extLst>
              <a:ext uri="{FF2B5EF4-FFF2-40B4-BE49-F238E27FC236}">
                <a16:creationId xmlns:a16="http://schemas.microsoft.com/office/drawing/2014/main" xmlns="" id="{10AD5798-06A6-407A-9D25-1AF15ABA8FBC}"/>
              </a:ext>
            </a:extLst>
          </p:cNvPr>
          <p:cNvSpPr/>
          <p:nvPr/>
        </p:nvSpPr>
        <p:spPr>
          <a:xfrm>
            <a:off x="1550112"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一、大学生人际关系心理缺陷及其自我调适</a:t>
            </a:r>
          </a:p>
        </p:txBody>
      </p:sp>
      <p:sp>
        <p:nvSpPr>
          <p:cNvPr id="84" name="Title 1">
            <a:extLst>
              <a:ext uri="{FF2B5EF4-FFF2-40B4-BE49-F238E27FC236}">
                <a16:creationId xmlns:a16="http://schemas.microsoft.com/office/drawing/2014/main" xmlns="" id="{5F8A9822-58A7-4FC4-8D53-AC2A3F63D303}"/>
              </a:ext>
            </a:extLst>
          </p:cNvPr>
          <p:cNvSpPr txBox="1">
            <a:spLocks/>
          </p:cNvSpPr>
          <p:nvPr/>
        </p:nvSpPr>
        <p:spPr>
          <a:xfrm>
            <a:off x="539551" y="331293"/>
            <a:ext cx="4604165"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第三节  大学生人际关系心理健康教育对策</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10" name="椭圆 9">
            <a:extLst>
              <a:ext uri="{FF2B5EF4-FFF2-40B4-BE49-F238E27FC236}">
                <a16:creationId xmlns:a16="http://schemas.microsoft.com/office/drawing/2014/main" xmlns="" id="{90BE5BD1-275A-4719-A37C-06E9D42F9E4E}"/>
              </a:ext>
            </a:extLst>
          </p:cNvPr>
          <p:cNvSpPr/>
          <p:nvPr/>
        </p:nvSpPr>
        <p:spPr>
          <a:xfrm flipH="1">
            <a:off x="1696316" y="1351140"/>
            <a:ext cx="2846933" cy="2846933"/>
          </a:xfrm>
          <a:prstGeom prst="ellipse">
            <a:avLst/>
          </a:prstGeom>
          <a:noFill/>
          <a:ln w="25400">
            <a:solidFill>
              <a:schemeClr val="tx2">
                <a:alpha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grpSp>
        <p:nvGrpSpPr>
          <p:cNvPr id="11" name="组合 10">
            <a:extLst>
              <a:ext uri="{FF2B5EF4-FFF2-40B4-BE49-F238E27FC236}">
                <a16:creationId xmlns:a16="http://schemas.microsoft.com/office/drawing/2014/main" xmlns="" id="{1CA9325D-8780-44DC-977B-C06416FEC023}"/>
              </a:ext>
            </a:extLst>
          </p:cNvPr>
          <p:cNvGrpSpPr/>
          <p:nvPr/>
        </p:nvGrpSpPr>
        <p:grpSpPr>
          <a:xfrm flipH="1">
            <a:off x="4228192" y="2064057"/>
            <a:ext cx="651818" cy="1392595"/>
            <a:chOff x="5450011" y="2920775"/>
            <a:chExt cx="946884" cy="2022997"/>
          </a:xfrm>
        </p:grpSpPr>
        <p:sp>
          <p:nvSpPr>
            <p:cNvPr id="12" name="椭圆 11">
              <a:extLst>
                <a:ext uri="{FF2B5EF4-FFF2-40B4-BE49-F238E27FC236}">
                  <a16:creationId xmlns:a16="http://schemas.microsoft.com/office/drawing/2014/main" xmlns="" id="{29D44065-EC97-4B72-999A-E32FCC49F65D}"/>
                </a:ext>
              </a:extLst>
            </p:cNvPr>
            <p:cNvSpPr/>
            <p:nvPr/>
          </p:nvSpPr>
          <p:spPr>
            <a:xfrm rot="10800000" flipV="1">
              <a:off x="5450011" y="2920775"/>
              <a:ext cx="946884" cy="946884"/>
            </a:xfrm>
            <a:prstGeom prst="ellipse">
              <a:avLst/>
            </a:prstGeom>
            <a:solidFill>
              <a:schemeClr val="accent2"/>
            </a:solidFill>
            <a:ln w="57150">
              <a:solidFill>
                <a:schemeClr val="bg1"/>
              </a:solidFill>
            </a:ln>
            <a:effectLst>
              <a:outerShdw blurRad="38100" dist="38100" algn="ctr" rotWithShape="0">
                <a:srgbClr val="000000">
                  <a:alpha val="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4" name="任意多边形: 形状 13">
              <a:extLst>
                <a:ext uri="{FF2B5EF4-FFF2-40B4-BE49-F238E27FC236}">
                  <a16:creationId xmlns:a16="http://schemas.microsoft.com/office/drawing/2014/main" xmlns="" id="{9290A0FA-7508-425D-AB79-E673767E66DF}"/>
                </a:ext>
              </a:extLst>
            </p:cNvPr>
            <p:cNvSpPr/>
            <p:nvPr/>
          </p:nvSpPr>
          <p:spPr>
            <a:xfrm>
              <a:off x="6071183" y="4673958"/>
              <a:ext cx="273744" cy="269814"/>
            </a:xfrm>
            <a:custGeom>
              <a:avLst/>
              <a:gdLst/>
              <a:ahLst/>
              <a:cxnLst/>
              <a:rect l="0" t="0" r="0" b="0"/>
              <a:pathLst>
                <a:path w="120000" h="120000" extrusionOk="0">
                  <a:moveTo>
                    <a:pt x="105647" y="48605"/>
                  </a:moveTo>
                  <a:lnTo>
                    <a:pt x="105647" y="48605"/>
                  </a:lnTo>
                  <a:cubicBezTo>
                    <a:pt x="104252" y="50016"/>
                    <a:pt x="104252" y="58487"/>
                    <a:pt x="114219" y="64134"/>
                  </a:cubicBezTo>
                  <a:cubicBezTo>
                    <a:pt x="114219" y="64134"/>
                    <a:pt x="100066" y="66957"/>
                    <a:pt x="90299" y="54252"/>
                  </a:cubicBezTo>
                  <a:cubicBezTo>
                    <a:pt x="87308" y="54252"/>
                    <a:pt x="84518" y="55663"/>
                    <a:pt x="81727" y="55663"/>
                  </a:cubicBezTo>
                  <a:cubicBezTo>
                    <a:pt x="60598" y="55663"/>
                    <a:pt x="47840" y="42756"/>
                    <a:pt x="47840" y="27226"/>
                  </a:cubicBezTo>
                  <a:cubicBezTo>
                    <a:pt x="47840" y="12907"/>
                    <a:pt x="60598" y="0"/>
                    <a:pt x="81727" y="0"/>
                  </a:cubicBezTo>
                  <a:cubicBezTo>
                    <a:pt x="102857" y="0"/>
                    <a:pt x="119800" y="12907"/>
                    <a:pt x="119800" y="27226"/>
                  </a:cubicBezTo>
                  <a:cubicBezTo>
                    <a:pt x="119800" y="35697"/>
                    <a:pt x="114219" y="44168"/>
                    <a:pt x="105647" y="48605"/>
                  </a:cubicBezTo>
                  <a:close/>
                  <a:moveTo>
                    <a:pt x="40863" y="30050"/>
                  </a:moveTo>
                  <a:lnTo>
                    <a:pt x="40863" y="30050"/>
                  </a:lnTo>
                  <a:cubicBezTo>
                    <a:pt x="42259" y="46991"/>
                    <a:pt x="56411" y="61310"/>
                    <a:pt x="78936" y="62722"/>
                  </a:cubicBezTo>
                  <a:cubicBezTo>
                    <a:pt x="81727" y="62722"/>
                    <a:pt x="84518" y="62722"/>
                    <a:pt x="87308" y="61310"/>
                  </a:cubicBezTo>
                  <a:lnTo>
                    <a:pt x="87308" y="61310"/>
                  </a:lnTo>
                  <a:lnTo>
                    <a:pt x="87308" y="61310"/>
                  </a:lnTo>
                  <a:cubicBezTo>
                    <a:pt x="94485" y="68369"/>
                    <a:pt x="102857" y="69983"/>
                    <a:pt x="107043" y="69983"/>
                  </a:cubicBezTo>
                  <a:cubicBezTo>
                    <a:pt x="102857" y="88537"/>
                    <a:pt x="84518" y="102655"/>
                    <a:pt x="56411" y="102655"/>
                  </a:cubicBezTo>
                  <a:cubicBezTo>
                    <a:pt x="53621" y="102655"/>
                    <a:pt x="49435" y="101243"/>
                    <a:pt x="45049" y="99831"/>
                  </a:cubicBezTo>
                  <a:cubicBezTo>
                    <a:pt x="31096" y="119798"/>
                    <a:pt x="7176" y="115563"/>
                    <a:pt x="7176" y="115563"/>
                  </a:cubicBezTo>
                  <a:cubicBezTo>
                    <a:pt x="23920" y="108302"/>
                    <a:pt x="23920" y="94184"/>
                    <a:pt x="19734" y="92773"/>
                  </a:cubicBezTo>
                  <a:cubicBezTo>
                    <a:pt x="7176" y="85512"/>
                    <a:pt x="0" y="72806"/>
                    <a:pt x="0" y="59899"/>
                  </a:cubicBezTo>
                  <a:cubicBezTo>
                    <a:pt x="0" y="39932"/>
                    <a:pt x="18338" y="22789"/>
                    <a:pt x="43654" y="18554"/>
                  </a:cubicBezTo>
                  <a:cubicBezTo>
                    <a:pt x="42259" y="22789"/>
                    <a:pt x="40863" y="25815"/>
                    <a:pt x="40863" y="30050"/>
                  </a:cubicBezTo>
                  <a:close/>
                </a:path>
              </a:pathLst>
            </a:custGeom>
            <a:solidFill>
              <a:schemeClr val="bg1"/>
            </a:solidFill>
            <a:ln>
              <a:noFill/>
            </a:ln>
          </p:spPr>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grpSp>
      <p:sp>
        <p:nvSpPr>
          <p:cNvPr id="17" name="文本框 15">
            <a:extLst>
              <a:ext uri="{FF2B5EF4-FFF2-40B4-BE49-F238E27FC236}">
                <a16:creationId xmlns:a16="http://schemas.microsoft.com/office/drawing/2014/main" xmlns="" id="{DA704CEC-0417-49A1-85E6-8CB9D231D1E7}"/>
              </a:ext>
            </a:extLst>
          </p:cNvPr>
          <p:cNvSpPr txBox="1"/>
          <p:nvPr/>
        </p:nvSpPr>
        <p:spPr>
          <a:xfrm flipH="1">
            <a:off x="4716016" y="1106994"/>
            <a:ext cx="1867839" cy="932575"/>
          </a:xfrm>
          <a:prstGeom prst="rect">
            <a:avLst/>
          </a:prstGeom>
          <a:noFill/>
          <a:ln>
            <a:noFill/>
          </a:ln>
        </p:spPr>
        <p:txBody>
          <a:bodyPr wrap="none" lIns="0" tIns="0" rIns="0" bIns="0" anchor="ctr" anchorCtr="0">
            <a:normAutofit/>
          </a:bodyPr>
          <a:lstStyle/>
          <a:p>
            <a:pPr marL="0" marR="0" lvl="0" indent="0" rtl="0">
              <a:buSzPct val="25000"/>
              <a:buNone/>
            </a:pPr>
            <a:r>
              <a:rPr lang="zh-CN" altLang="en-US" b="1" i="0" u="none" strike="noStrike" cap="none" baseline="0" dirty="0">
                <a:solidFill>
                  <a:srgbClr val="CC9900"/>
                </a:solidFill>
                <a:latin typeface="微软雅黑" panose="020B0503020204020204" pitchFamily="34" charset="-122"/>
                <a:ea typeface="微软雅黑" panose="020B0503020204020204" pitchFamily="34" charset="-122"/>
                <a:sym typeface="inpin heiti" panose="00000500000000000000" pitchFamily="2" charset="-122"/>
              </a:rPr>
              <a:t>融入集体之中</a:t>
            </a:r>
          </a:p>
        </p:txBody>
      </p:sp>
      <p:sp>
        <p:nvSpPr>
          <p:cNvPr id="19" name="椭圆 18">
            <a:extLst>
              <a:ext uri="{FF2B5EF4-FFF2-40B4-BE49-F238E27FC236}">
                <a16:creationId xmlns:a16="http://schemas.microsoft.com/office/drawing/2014/main" xmlns="" id="{2ECA9C66-AF10-410F-9548-EC2C3DA97922}"/>
              </a:ext>
            </a:extLst>
          </p:cNvPr>
          <p:cNvSpPr/>
          <p:nvPr/>
        </p:nvSpPr>
        <p:spPr>
          <a:xfrm flipH="1">
            <a:off x="2051720" y="1707654"/>
            <a:ext cx="2133903" cy="2133904"/>
          </a:xfrm>
          <a:prstGeom prst="ellipse">
            <a:avLst/>
          </a:prstGeom>
          <a:blipFill dpi="0" rotWithShape="1">
            <a:blip r:embed="rId2">
              <a:extLst>
                <a:ext uri="{28A0092B-C50C-407E-A947-70E740481C1C}">
                  <a14:useLocalDpi xmlns:a14="http://schemas.microsoft.com/office/drawing/2010/main" val="0"/>
                </a:ext>
              </a:extLst>
            </a:blip>
            <a:srcRect/>
            <a:stretch>
              <a:fillRect/>
            </a:stretch>
          </a:blipFill>
          <a:ln w="63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0" name="任意多边形: 形状 19">
            <a:extLst>
              <a:ext uri="{FF2B5EF4-FFF2-40B4-BE49-F238E27FC236}">
                <a16:creationId xmlns:a16="http://schemas.microsoft.com/office/drawing/2014/main" xmlns="" id="{D96E4461-B048-423F-9D27-F9A3D0799228}"/>
              </a:ext>
            </a:extLst>
          </p:cNvPr>
          <p:cNvSpPr/>
          <p:nvPr/>
        </p:nvSpPr>
        <p:spPr>
          <a:xfrm flipH="1">
            <a:off x="4443666" y="2283718"/>
            <a:ext cx="188440" cy="185735"/>
          </a:xfrm>
          <a:custGeom>
            <a:avLst/>
            <a:gdLst/>
            <a:ahLst/>
            <a:cxnLst/>
            <a:rect l="0" t="0" r="0" b="0"/>
            <a:pathLst>
              <a:path w="120000" h="120000" extrusionOk="0">
                <a:moveTo>
                  <a:pt x="105647" y="48605"/>
                </a:moveTo>
                <a:lnTo>
                  <a:pt x="105647" y="48605"/>
                </a:lnTo>
                <a:cubicBezTo>
                  <a:pt x="104252" y="50016"/>
                  <a:pt x="104252" y="58487"/>
                  <a:pt x="114219" y="64134"/>
                </a:cubicBezTo>
                <a:cubicBezTo>
                  <a:pt x="114219" y="64134"/>
                  <a:pt x="100066" y="66957"/>
                  <a:pt x="90299" y="54252"/>
                </a:cubicBezTo>
                <a:cubicBezTo>
                  <a:pt x="87308" y="54252"/>
                  <a:pt x="84518" y="55663"/>
                  <a:pt x="81727" y="55663"/>
                </a:cubicBezTo>
                <a:cubicBezTo>
                  <a:pt x="60598" y="55663"/>
                  <a:pt x="47840" y="42756"/>
                  <a:pt x="47840" y="27226"/>
                </a:cubicBezTo>
                <a:cubicBezTo>
                  <a:pt x="47840" y="12907"/>
                  <a:pt x="60598" y="0"/>
                  <a:pt x="81727" y="0"/>
                </a:cubicBezTo>
                <a:cubicBezTo>
                  <a:pt x="102857" y="0"/>
                  <a:pt x="119800" y="12907"/>
                  <a:pt x="119800" y="27226"/>
                </a:cubicBezTo>
                <a:cubicBezTo>
                  <a:pt x="119800" y="35697"/>
                  <a:pt x="114219" y="44168"/>
                  <a:pt x="105647" y="48605"/>
                </a:cubicBezTo>
                <a:close/>
                <a:moveTo>
                  <a:pt x="40863" y="30050"/>
                </a:moveTo>
                <a:lnTo>
                  <a:pt x="40863" y="30050"/>
                </a:lnTo>
                <a:cubicBezTo>
                  <a:pt x="42259" y="46991"/>
                  <a:pt x="56411" y="61310"/>
                  <a:pt x="78936" y="62722"/>
                </a:cubicBezTo>
                <a:cubicBezTo>
                  <a:pt x="81727" y="62722"/>
                  <a:pt x="84518" y="62722"/>
                  <a:pt x="87308" y="61310"/>
                </a:cubicBezTo>
                <a:lnTo>
                  <a:pt x="87308" y="61310"/>
                </a:lnTo>
                <a:lnTo>
                  <a:pt x="87308" y="61310"/>
                </a:lnTo>
                <a:cubicBezTo>
                  <a:pt x="94485" y="68369"/>
                  <a:pt x="102857" y="69983"/>
                  <a:pt x="107043" y="69983"/>
                </a:cubicBezTo>
                <a:cubicBezTo>
                  <a:pt x="102857" y="88537"/>
                  <a:pt x="84518" y="102655"/>
                  <a:pt x="56411" y="102655"/>
                </a:cubicBezTo>
                <a:cubicBezTo>
                  <a:pt x="53621" y="102655"/>
                  <a:pt x="49435" y="101243"/>
                  <a:pt x="45049" y="99831"/>
                </a:cubicBezTo>
                <a:cubicBezTo>
                  <a:pt x="31096" y="119798"/>
                  <a:pt x="7176" y="115563"/>
                  <a:pt x="7176" y="115563"/>
                </a:cubicBezTo>
                <a:cubicBezTo>
                  <a:pt x="23920" y="108302"/>
                  <a:pt x="23920" y="94184"/>
                  <a:pt x="19734" y="92773"/>
                </a:cubicBezTo>
                <a:cubicBezTo>
                  <a:pt x="7176" y="85512"/>
                  <a:pt x="0" y="72806"/>
                  <a:pt x="0" y="59899"/>
                </a:cubicBezTo>
                <a:cubicBezTo>
                  <a:pt x="0" y="39932"/>
                  <a:pt x="18338" y="22789"/>
                  <a:pt x="43654" y="18554"/>
                </a:cubicBezTo>
                <a:cubicBezTo>
                  <a:pt x="42259" y="22789"/>
                  <a:pt x="40863" y="25815"/>
                  <a:pt x="40863" y="30050"/>
                </a:cubicBezTo>
                <a:close/>
              </a:path>
            </a:pathLst>
          </a:custGeom>
          <a:solidFill>
            <a:schemeClr val="bg1"/>
          </a:solidFill>
          <a:ln>
            <a:noFill/>
          </a:ln>
        </p:spPr>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1" name="任意多边形: 形状 20">
            <a:extLst>
              <a:ext uri="{FF2B5EF4-FFF2-40B4-BE49-F238E27FC236}">
                <a16:creationId xmlns:a16="http://schemas.microsoft.com/office/drawing/2014/main" xmlns="" id="{9550C4F0-DFA2-42F4-993E-AFFA52C193F0}"/>
              </a:ext>
            </a:extLst>
          </p:cNvPr>
          <p:cNvSpPr/>
          <p:nvPr/>
        </p:nvSpPr>
        <p:spPr>
          <a:xfrm flipH="1">
            <a:off x="4083609" y="1502225"/>
            <a:ext cx="188440" cy="185735"/>
          </a:xfrm>
          <a:custGeom>
            <a:avLst/>
            <a:gdLst/>
            <a:ahLst/>
            <a:cxnLst/>
            <a:rect l="0" t="0" r="0" b="0"/>
            <a:pathLst>
              <a:path w="120000" h="120000" extrusionOk="0">
                <a:moveTo>
                  <a:pt x="105647" y="48605"/>
                </a:moveTo>
                <a:lnTo>
                  <a:pt x="105647" y="48605"/>
                </a:lnTo>
                <a:cubicBezTo>
                  <a:pt x="104252" y="50016"/>
                  <a:pt x="104252" y="58487"/>
                  <a:pt x="114219" y="64134"/>
                </a:cubicBezTo>
                <a:cubicBezTo>
                  <a:pt x="114219" y="64134"/>
                  <a:pt x="100066" y="66957"/>
                  <a:pt x="90299" y="54252"/>
                </a:cubicBezTo>
                <a:cubicBezTo>
                  <a:pt x="87308" y="54252"/>
                  <a:pt x="84518" y="55663"/>
                  <a:pt x="81727" y="55663"/>
                </a:cubicBezTo>
                <a:cubicBezTo>
                  <a:pt x="60598" y="55663"/>
                  <a:pt x="47840" y="42756"/>
                  <a:pt x="47840" y="27226"/>
                </a:cubicBezTo>
                <a:cubicBezTo>
                  <a:pt x="47840" y="12907"/>
                  <a:pt x="60598" y="0"/>
                  <a:pt x="81727" y="0"/>
                </a:cubicBezTo>
                <a:cubicBezTo>
                  <a:pt x="102857" y="0"/>
                  <a:pt x="119800" y="12907"/>
                  <a:pt x="119800" y="27226"/>
                </a:cubicBezTo>
                <a:cubicBezTo>
                  <a:pt x="119800" y="35697"/>
                  <a:pt x="114219" y="44168"/>
                  <a:pt x="105647" y="48605"/>
                </a:cubicBezTo>
                <a:close/>
                <a:moveTo>
                  <a:pt x="40863" y="30050"/>
                </a:moveTo>
                <a:lnTo>
                  <a:pt x="40863" y="30050"/>
                </a:lnTo>
                <a:cubicBezTo>
                  <a:pt x="42259" y="46991"/>
                  <a:pt x="56411" y="61310"/>
                  <a:pt x="78936" y="62722"/>
                </a:cubicBezTo>
                <a:cubicBezTo>
                  <a:pt x="81727" y="62722"/>
                  <a:pt x="84518" y="62722"/>
                  <a:pt x="87308" y="61310"/>
                </a:cubicBezTo>
                <a:lnTo>
                  <a:pt x="87308" y="61310"/>
                </a:lnTo>
                <a:lnTo>
                  <a:pt x="87308" y="61310"/>
                </a:lnTo>
                <a:cubicBezTo>
                  <a:pt x="94485" y="68369"/>
                  <a:pt x="102857" y="69983"/>
                  <a:pt x="107043" y="69983"/>
                </a:cubicBezTo>
                <a:cubicBezTo>
                  <a:pt x="102857" y="88537"/>
                  <a:pt x="84518" y="102655"/>
                  <a:pt x="56411" y="102655"/>
                </a:cubicBezTo>
                <a:cubicBezTo>
                  <a:pt x="53621" y="102655"/>
                  <a:pt x="49435" y="101243"/>
                  <a:pt x="45049" y="99831"/>
                </a:cubicBezTo>
                <a:cubicBezTo>
                  <a:pt x="31096" y="119798"/>
                  <a:pt x="7176" y="115563"/>
                  <a:pt x="7176" y="115563"/>
                </a:cubicBezTo>
                <a:cubicBezTo>
                  <a:pt x="23920" y="108302"/>
                  <a:pt x="23920" y="94184"/>
                  <a:pt x="19734" y="92773"/>
                </a:cubicBezTo>
                <a:cubicBezTo>
                  <a:pt x="7176" y="85512"/>
                  <a:pt x="0" y="72806"/>
                  <a:pt x="0" y="59899"/>
                </a:cubicBezTo>
                <a:cubicBezTo>
                  <a:pt x="0" y="39932"/>
                  <a:pt x="18338" y="22789"/>
                  <a:pt x="43654" y="18554"/>
                </a:cubicBezTo>
                <a:cubicBezTo>
                  <a:pt x="42259" y="22789"/>
                  <a:pt x="40863" y="25815"/>
                  <a:pt x="40863" y="30050"/>
                </a:cubicBezTo>
                <a:close/>
              </a:path>
            </a:pathLst>
          </a:custGeom>
          <a:solidFill>
            <a:schemeClr val="bg1"/>
          </a:solidFill>
          <a:ln>
            <a:noFill/>
          </a:ln>
        </p:spPr>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grpSp>
        <p:nvGrpSpPr>
          <p:cNvPr id="22" name="组合 21">
            <a:extLst>
              <a:ext uri="{FF2B5EF4-FFF2-40B4-BE49-F238E27FC236}">
                <a16:creationId xmlns:a16="http://schemas.microsoft.com/office/drawing/2014/main" xmlns="" id="{B0D5B295-4BFF-4EA2-AEA9-956F85D60A31}"/>
              </a:ext>
            </a:extLst>
          </p:cNvPr>
          <p:cNvGrpSpPr/>
          <p:nvPr/>
        </p:nvGrpSpPr>
        <p:grpSpPr>
          <a:xfrm flipH="1">
            <a:off x="3907146" y="1279296"/>
            <a:ext cx="651818" cy="651818"/>
            <a:chOff x="5450011" y="2920775"/>
            <a:chExt cx="946884" cy="946884"/>
          </a:xfrm>
        </p:grpSpPr>
        <p:sp>
          <p:nvSpPr>
            <p:cNvPr id="23" name="椭圆 22">
              <a:extLst>
                <a:ext uri="{FF2B5EF4-FFF2-40B4-BE49-F238E27FC236}">
                  <a16:creationId xmlns:a16="http://schemas.microsoft.com/office/drawing/2014/main" xmlns="" id="{16DD450D-F919-4B32-A41B-140B0F259793}"/>
                </a:ext>
              </a:extLst>
            </p:cNvPr>
            <p:cNvSpPr/>
            <p:nvPr/>
          </p:nvSpPr>
          <p:spPr>
            <a:xfrm rot="10800000" flipV="1">
              <a:off x="5450011" y="2920775"/>
              <a:ext cx="946884" cy="946884"/>
            </a:xfrm>
            <a:prstGeom prst="ellipse">
              <a:avLst/>
            </a:prstGeom>
            <a:solidFill>
              <a:schemeClr val="accent2"/>
            </a:solidFill>
            <a:ln w="57150">
              <a:solidFill>
                <a:schemeClr val="bg1"/>
              </a:solidFill>
            </a:ln>
            <a:effectLst>
              <a:outerShdw blurRad="38100" dist="38100" algn="ctr" rotWithShape="0">
                <a:srgbClr val="000000">
                  <a:alpha val="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4" name="任意多边形: 形状 23">
              <a:extLst>
                <a:ext uri="{FF2B5EF4-FFF2-40B4-BE49-F238E27FC236}">
                  <a16:creationId xmlns:a16="http://schemas.microsoft.com/office/drawing/2014/main" xmlns="" id="{FA2CB58F-360A-458F-92EE-4E87D78B80E1}"/>
                </a:ext>
              </a:extLst>
            </p:cNvPr>
            <p:cNvSpPr/>
            <p:nvPr/>
          </p:nvSpPr>
          <p:spPr>
            <a:xfrm>
              <a:off x="5786581" y="3258924"/>
              <a:ext cx="273743" cy="269814"/>
            </a:xfrm>
            <a:custGeom>
              <a:avLst/>
              <a:gdLst/>
              <a:ahLst/>
              <a:cxnLst/>
              <a:rect l="0" t="0" r="0" b="0"/>
              <a:pathLst>
                <a:path w="120000" h="120000" extrusionOk="0">
                  <a:moveTo>
                    <a:pt x="105647" y="48605"/>
                  </a:moveTo>
                  <a:lnTo>
                    <a:pt x="105647" y="48605"/>
                  </a:lnTo>
                  <a:cubicBezTo>
                    <a:pt x="104252" y="50016"/>
                    <a:pt x="104252" y="58487"/>
                    <a:pt x="114219" y="64134"/>
                  </a:cubicBezTo>
                  <a:cubicBezTo>
                    <a:pt x="114219" y="64134"/>
                    <a:pt x="100066" y="66957"/>
                    <a:pt x="90299" y="54252"/>
                  </a:cubicBezTo>
                  <a:cubicBezTo>
                    <a:pt x="87308" y="54252"/>
                    <a:pt x="84518" y="55663"/>
                    <a:pt x="81727" y="55663"/>
                  </a:cubicBezTo>
                  <a:cubicBezTo>
                    <a:pt x="60598" y="55663"/>
                    <a:pt x="47840" y="42756"/>
                    <a:pt x="47840" y="27226"/>
                  </a:cubicBezTo>
                  <a:cubicBezTo>
                    <a:pt x="47840" y="12907"/>
                    <a:pt x="60598" y="0"/>
                    <a:pt x="81727" y="0"/>
                  </a:cubicBezTo>
                  <a:cubicBezTo>
                    <a:pt x="102857" y="0"/>
                    <a:pt x="119800" y="12907"/>
                    <a:pt x="119800" y="27226"/>
                  </a:cubicBezTo>
                  <a:cubicBezTo>
                    <a:pt x="119800" y="35697"/>
                    <a:pt x="114219" y="44168"/>
                    <a:pt x="105647" y="48605"/>
                  </a:cubicBezTo>
                  <a:close/>
                  <a:moveTo>
                    <a:pt x="40863" y="30050"/>
                  </a:moveTo>
                  <a:lnTo>
                    <a:pt x="40863" y="30050"/>
                  </a:lnTo>
                  <a:cubicBezTo>
                    <a:pt x="42259" y="46991"/>
                    <a:pt x="56411" y="61310"/>
                    <a:pt x="78936" y="62722"/>
                  </a:cubicBezTo>
                  <a:cubicBezTo>
                    <a:pt x="81727" y="62722"/>
                    <a:pt x="84518" y="62722"/>
                    <a:pt x="87308" y="61310"/>
                  </a:cubicBezTo>
                  <a:lnTo>
                    <a:pt x="87308" y="61310"/>
                  </a:lnTo>
                  <a:lnTo>
                    <a:pt x="87308" y="61310"/>
                  </a:lnTo>
                  <a:cubicBezTo>
                    <a:pt x="94485" y="68369"/>
                    <a:pt x="102857" y="69983"/>
                    <a:pt x="107043" y="69983"/>
                  </a:cubicBezTo>
                  <a:cubicBezTo>
                    <a:pt x="102857" y="88537"/>
                    <a:pt x="84518" y="102655"/>
                    <a:pt x="56411" y="102655"/>
                  </a:cubicBezTo>
                  <a:cubicBezTo>
                    <a:pt x="53621" y="102655"/>
                    <a:pt x="49435" y="101243"/>
                    <a:pt x="45049" y="99831"/>
                  </a:cubicBezTo>
                  <a:cubicBezTo>
                    <a:pt x="31096" y="119798"/>
                    <a:pt x="7176" y="115563"/>
                    <a:pt x="7176" y="115563"/>
                  </a:cubicBezTo>
                  <a:cubicBezTo>
                    <a:pt x="23920" y="108302"/>
                    <a:pt x="23920" y="94184"/>
                    <a:pt x="19734" y="92773"/>
                  </a:cubicBezTo>
                  <a:cubicBezTo>
                    <a:pt x="7176" y="85512"/>
                    <a:pt x="0" y="72806"/>
                    <a:pt x="0" y="59899"/>
                  </a:cubicBezTo>
                  <a:cubicBezTo>
                    <a:pt x="0" y="39932"/>
                    <a:pt x="18338" y="22789"/>
                    <a:pt x="43654" y="18554"/>
                  </a:cubicBezTo>
                  <a:cubicBezTo>
                    <a:pt x="42259" y="22789"/>
                    <a:pt x="40863" y="25815"/>
                    <a:pt x="40863" y="30050"/>
                  </a:cubicBezTo>
                  <a:close/>
                </a:path>
              </a:pathLst>
            </a:custGeom>
            <a:solidFill>
              <a:schemeClr val="bg1"/>
            </a:solidFill>
            <a:ln>
              <a:noFill/>
            </a:ln>
          </p:spPr>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grpSp>
      <p:grpSp>
        <p:nvGrpSpPr>
          <p:cNvPr id="25" name="组合 24">
            <a:extLst>
              <a:ext uri="{FF2B5EF4-FFF2-40B4-BE49-F238E27FC236}">
                <a16:creationId xmlns:a16="http://schemas.microsoft.com/office/drawing/2014/main" xmlns="" id="{E809A9EE-8E72-404B-8BA9-DE8F0B6E4F7F}"/>
              </a:ext>
            </a:extLst>
          </p:cNvPr>
          <p:cNvGrpSpPr/>
          <p:nvPr/>
        </p:nvGrpSpPr>
        <p:grpSpPr>
          <a:xfrm flipH="1">
            <a:off x="4198639" y="2889909"/>
            <a:ext cx="651818" cy="651818"/>
            <a:chOff x="5450011" y="2920775"/>
            <a:chExt cx="946884" cy="946884"/>
          </a:xfrm>
        </p:grpSpPr>
        <p:sp>
          <p:nvSpPr>
            <p:cNvPr id="26" name="椭圆 25">
              <a:extLst>
                <a:ext uri="{FF2B5EF4-FFF2-40B4-BE49-F238E27FC236}">
                  <a16:creationId xmlns:a16="http://schemas.microsoft.com/office/drawing/2014/main" xmlns="" id="{8623218F-07A5-464E-A7EF-F6BC68EAD41B}"/>
                </a:ext>
              </a:extLst>
            </p:cNvPr>
            <p:cNvSpPr/>
            <p:nvPr/>
          </p:nvSpPr>
          <p:spPr>
            <a:xfrm rot="10800000" flipV="1">
              <a:off x="5450011" y="2920775"/>
              <a:ext cx="946884" cy="946884"/>
            </a:xfrm>
            <a:prstGeom prst="ellipse">
              <a:avLst/>
            </a:prstGeom>
            <a:solidFill>
              <a:schemeClr val="accent2"/>
            </a:solidFill>
            <a:ln w="57150">
              <a:solidFill>
                <a:schemeClr val="bg1"/>
              </a:solidFill>
            </a:ln>
            <a:effectLst>
              <a:outerShdw blurRad="38100" dist="38100" algn="ctr" rotWithShape="0">
                <a:srgbClr val="000000">
                  <a:alpha val="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7" name="任意多边形: 形状 26">
              <a:extLst>
                <a:ext uri="{FF2B5EF4-FFF2-40B4-BE49-F238E27FC236}">
                  <a16:creationId xmlns:a16="http://schemas.microsoft.com/office/drawing/2014/main" xmlns="" id="{9AEA02DF-54CF-40B9-8607-350B1054D626}"/>
                </a:ext>
              </a:extLst>
            </p:cNvPr>
            <p:cNvSpPr/>
            <p:nvPr/>
          </p:nvSpPr>
          <p:spPr>
            <a:xfrm>
              <a:off x="5786581" y="3258924"/>
              <a:ext cx="273743" cy="269814"/>
            </a:xfrm>
            <a:custGeom>
              <a:avLst/>
              <a:gdLst/>
              <a:ahLst/>
              <a:cxnLst/>
              <a:rect l="0" t="0" r="0" b="0"/>
              <a:pathLst>
                <a:path w="120000" h="120000" extrusionOk="0">
                  <a:moveTo>
                    <a:pt x="105647" y="48605"/>
                  </a:moveTo>
                  <a:lnTo>
                    <a:pt x="105647" y="48605"/>
                  </a:lnTo>
                  <a:cubicBezTo>
                    <a:pt x="104252" y="50016"/>
                    <a:pt x="104252" y="58487"/>
                    <a:pt x="114219" y="64134"/>
                  </a:cubicBezTo>
                  <a:cubicBezTo>
                    <a:pt x="114219" y="64134"/>
                    <a:pt x="100066" y="66957"/>
                    <a:pt x="90299" y="54252"/>
                  </a:cubicBezTo>
                  <a:cubicBezTo>
                    <a:pt x="87308" y="54252"/>
                    <a:pt x="84518" y="55663"/>
                    <a:pt x="81727" y="55663"/>
                  </a:cubicBezTo>
                  <a:cubicBezTo>
                    <a:pt x="60598" y="55663"/>
                    <a:pt x="47840" y="42756"/>
                    <a:pt x="47840" y="27226"/>
                  </a:cubicBezTo>
                  <a:cubicBezTo>
                    <a:pt x="47840" y="12907"/>
                    <a:pt x="60598" y="0"/>
                    <a:pt x="81727" y="0"/>
                  </a:cubicBezTo>
                  <a:cubicBezTo>
                    <a:pt x="102857" y="0"/>
                    <a:pt x="119800" y="12907"/>
                    <a:pt x="119800" y="27226"/>
                  </a:cubicBezTo>
                  <a:cubicBezTo>
                    <a:pt x="119800" y="35697"/>
                    <a:pt x="114219" y="44168"/>
                    <a:pt x="105647" y="48605"/>
                  </a:cubicBezTo>
                  <a:close/>
                  <a:moveTo>
                    <a:pt x="40863" y="30050"/>
                  </a:moveTo>
                  <a:lnTo>
                    <a:pt x="40863" y="30050"/>
                  </a:lnTo>
                  <a:cubicBezTo>
                    <a:pt x="42259" y="46991"/>
                    <a:pt x="56411" y="61310"/>
                    <a:pt x="78936" y="62722"/>
                  </a:cubicBezTo>
                  <a:cubicBezTo>
                    <a:pt x="81727" y="62722"/>
                    <a:pt x="84518" y="62722"/>
                    <a:pt x="87308" y="61310"/>
                  </a:cubicBezTo>
                  <a:lnTo>
                    <a:pt x="87308" y="61310"/>
                  </a:lnTo>
                  <a:lnTo>
                    <a:pt x="87308" y="61310"/>
                  </a:lnTo>
                  <a:cubicBezTo>
                    <a:pt x="94485" y="68369"/>
                    <a:pt x="102857" y="69983"/>
                    <a:pt x="107043" y="69983"/>
                  </a:cubicBezTo>
                  <a:cubicBezTo>
                    <a:pt x="102857" y="88537"/>
                    <a:pt x="84518" y="102655"/>
                    <a:pt x="56411" y="102655"/>
                  </a:cubicBezTo>
                  <a:cubicBezTo>
                    <a:pt x="53621" y="102655"/>
                    <a:pt x="49435" y="101243"/>
                    <a:pt x="45049" y="99831"/>
                  </a:cubicBezTo>
                  <a:cubicBezTo>
                    <a:pt x="31096" y="119798"/>
                    <a:pt x="7176" y="115563"/>
                    <a:pt x="7176" y="115563"/>
                  </a:cubicBezTo>
                  <a:cubicBezTo>
                    <a:pt x="23920" y="108302"/>
                    <a:pt x="23920" y="94184"/>
                    <a:pt x="19734" y="92773"/>
                  </a:cubicBezTo>
                  <a:cubicBezTo>
                    <a:pt x="7176" y="85512"/>
                    <a:pt x="0" y="72806"/>
                    <a:pt x="0" y="59899"/>
                  </a:cubicBezTo>
                  <a:cubicBezTo>
                    <a:pt x="0" y="39932"/>
                    <a:pt x="18338" y="22789"/>
                    <a:pt x="43654" y="18554"/>
                  </a:cubicBezTo>
                  <a:cubicBezTo>
                    <a:pt x="42259" y="22789"/>
                    <a:pt x="40863" y="25815"/>
                    <a:pt x="40863" y="30050"/>
                  </a:cubicBezTo>
                  <a:close/>
                </a:path>
              </a:pathLst>
            </a:custGeom>
            <a:solidFill>
              <a:schemeClr val="bg1"/>
            </a:solidFill>
            <a:ln>
              <a:noFill/>
            </a:ln>
          </p:spPr>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grpSp>
      <p:sp>
        <p:nvSpPr>
          <p:cNvPr id="28" name="文本框 27">
            <a:extLst>
              <a:ext uri="{FF2B5EF4-FFF2-40B4-BE49-F238E27FC236}">
                <a16:creationId xmlns:a16="http://schemas.microsoft.com/office/drawing/2014/main" xmlns="" id="{B9172A98-E5A3-49E3-B232-CC3EF93CB7D8}"/>
              </a:ext>
            </a:extLst>
          </p:cNvPr>
          <p:cNvSpPr txBox="1"/>
          <p:nvPr/>
        </p:nvSpPr>
        <p:spPr>
          <a:xfrm>
            <a:off x="2593886" y="3036312"/>
            <a:ext cx="1300229" cy="369332"/>
          </a:xfrm>
          <a:prstGeom prst="rect">
            <a:avLst/>
          </a:prstGeom>
          <a:noFill/>
        </p:spPr>
        <p:txBody>
          <a:bodyPr wrap="square">
            <a:spAutoFit/>
          </a:bodyPr>
          <a:lstStyle/>
          <a:p>
            <a:r>
              <a:rPr lang="zh-CN" altLang="en-US" b="1" dirty="0">
                <a:solidFill>
                  <a:schemeClr val="bg1"/>
                </a:solidFill>
                <a:effectLst>
                  <a:outerShdw blurRad="38100" dist="38100" dir="2700000" algn="tl">
                    <a:srgbClr val="000000">
                      <a:alpha val="43137"/>
                    </a:srgbClr>
                  </a:outerShdw>
                </a:effectLst>
              </a:rPr>
              <a:t>战胜孤独</a:t>
            </a:r>
          </a:p>
        </p:txBody>
      </p:sp>
      <p:sp>
        <p:nvSpPr>
          <p:cNvPr id="29" name="文本框 15">
            <a:extLst>
              <a:ext uri="{FF2B5EF4-FFF2-40B4-BE49-F238E27FC236}">
                <a16:creationId xmlns:a16="http://schemas.microsoft.com/office/drawing/2014/main" xmlns="" id="{8D3D977C-90A3-4669-AF7A-0341D240201B}"/>
              </a:ext>
            </a:extLst>
          </p:cNvPr>
          <p:cNvSpPr txBox="1"/>
          <p:nvPr/>
        </p:nvSpPr>
        <p:spPr>
          <a:xfrm flipH="1">
            <a:off x="5004048" y="1923678"/>
            <a:ext cx="1867839" cy="932575"/>
          </a:xfrm>
          <a:prstGeom prst="rect">
            <a:avLst/>
          </a:prstGeom>
          <a:noFill/>
          <a:ln>
            <a:noFill/>
          </a:ln>
        </p:spPr>
        <p:txBody>
          <a:bodyPr wrap="none" lIns="0" tIns="0" rIns="0" bIns="0" anchor="ctr" anchorCtr="0">
            <a:normAutofit/>
          </a:bodyPr>
          <a:lstStyle/>
          <a:p>
            <a:pPr marL="0" marR="0" lvl="0" indent="0" rtl="0">
              <a:buSzPct val="25000"/>
              <a:buNone/>
            </a:pPr>
            <a:r>
              <a:rPr lang="zh-CN" altLang="en-US" b="1" i="0" u="none" strike="noStrike" cap="none" baseline="0" dirty="0">
                <a:solidFill>
                  <a:srgbClr val="CC9900"/>
                </a:solidFill>
                <a:latin typeface="微软雅黑" panose="020B0503020204020204" pitchFamily="34" charset="-122"/>
                <a:ea typeface="微软雅黑" panose="020B0503020204020204" pitchFamily="34" charset="-122"/>
                <a:sym typeface="inpin heiti" panose="00000500000000000000" pitchFamily="2" charset="-122"/>
              </a:rPr>
              <a:t>多参与社会活动</a:t>
            </a:r>
          </a:p>
        </p:txBody>
      </p:sp>
      <p:sp>
        <p:nvSpPr>
          <p:cNvPr id="30" name="文本框 15">
            <a:extLst>
              <a:ext uri="{FF2B5EF4-FFF2-40B4-BE49-F238E27FC236}">
                <a16:creationId xmlns:a16="http://schemas.microsoft.com/office/drawing/2014/main" xmlns="" id="{40DD6B2B-E351-4B52-A656-4F252CB82ACC}"/>
              </a:ext>
            </a:extLst>
          </p:cNvPr>
          <p:cNvSpPr txBox="1"/>
          <p:nvPr/>
        </p:nvSpPr>
        <p:spPr>
          <a:xfrm flipH="1">
            <a:off x="5068786" y="2787774"/>
            <a:ext cx="2959598" cy="932575"/>
          </a:xfrm>
          <a:prstGeom prst="rect">
            <a:avLst/>
          </a:prstGeom>
          <a:noFill/>
          <a:ln>
            <a:noFill/>
          </a:ln>
        </p:spPr>
        <p:txBody>
          <a:bodyPr wrap="none" lIns="0" tIns="0" rIns="0" bIns="0" anchor="ctr" anchorCtr="0">
            <a:normAutofit/>
          </a:bodyPr>
          <a:lstStyle/>
          <a:p>
            <a:pPr marL="0" marR="0" lvl="0" indent="0" rtl="0">
              <a:buSzPct val="25000"/>
              <a:buNone/>
            </a:pPr>
            <a:r>
              <a:rPr lang="zh-CN" altLang="en-US" b="1" i="0" u="none" strike="noStrike" cap="none" baseline="0" dirty="0">
                <a:solidFill>
                  <a:srgbClr val="CC9900"/>
                </a:solidFill>
                <a:latin typeface="微软雅黑" panose="020B0503020204020204" pitchFamily="34" charset="-122"/>
                <a:ea typeface="微软雅黑" panose="020B0503020204020204" pitchFamily="34" charset="-122"/>
                <a:sym typeface="inpin heiti" panose="00000500000000000000" pitchFamily="2" charset="-122"/>
              </a:rPr>
              <a:t>改正不良性格</a:t>
            </a:r>
          </a:p>
        </p:txBody>
      </p:sp>
      <p:grpSp>
        <p:nvGrpSpPr>
          <p:cNvPr id="31" name="组合 30">
            <a:extLst>
              <a:ext uri="{FF2B5EF4-FFF2-40B4-BE49-F238E27FC236}">
                <a16:creationId xmlns:a16="http://schemas.microsoft.com/office/drawing/2014/main" xmlns="" id="{9F950A15-40CF-4A0C-BA10-658FEC432236}"/>
              </a:ext>
            </a:extLst>
          </p:cNvPr>
          <p:cNvGrpSpPr/>
          <p:nvPr/>
        </p:nvGrpSpPr>
        <p:grpSpPr>
          <a:xfrm flipH="1">
            <a:off x="3694583" y="3681997"/>
            <a:ext cx="651818" cy="651818"/>
            <a:chOff x="5450011" y="2920775"/>
            <a:chExt cx="946884" cy="946884"/>
          </a:xfrm>
        </p:grpSpPr>
        <p:sp>
          <p:nvSpPr>
            <p:cNvPr id="32" name="椭圆 31">
              <a:extLst>
                <a:ext uri="{FF2B5EF4-FFF2-40B4-BE49-F238E27FC236}">
                  <a16:creationId xmlns:a16="http://schemas.microsoft.com/office/drawing/2014/main" xmlns="" id="{27925068-4AB4-41CF-8439-E9AD29173D29}"/>
                </a:ext>
              </a:extLst>
            </p:cNvPr>
            <p:cNvSpPr/>
            <p:nvPr/>
          </p:nvSpPr>
          <p:spPr>
            <a:xfrm rot="10800000" flipV="1">
              <a:off x="5450011" y="2920775"/>
              <a:ext cx="946884" cy="946884"/>
            </a:xfrm>
            <a:prstGeom prst="ellipse">
              <a:avLst/>
            </a:prstGeom>
            <a:solidFill>
              <a:schemeClr val="accent2"/>
            </a:solidFill>
            <a:ln w="57150">
              <a:solidFill>
                <a:schemeClr val="bg1"/>
              </a:solidFill>
            </a:ln>
            <a:effectLst>
              <a:outerShdw blurRad="38100" dist="38100" algn="ctr" rotWithShape="0">
                <a:srgbClr val="000000">
                  <a:alpha val="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33" name="任意多边形: 形状 32">
              <a:extLst>
                <a:ext uri="{FF2B5EF4-FFF2-40B4-BE49-F238E27FC236}">
                  <a16:creationId xmlns:a16="http://schemas.microsoft.com/office/drawing/2014/main" xmlns="" id="{7B96567A-74A5-43E4-A6BD-62DDD4CCFA68}"/>
                </a:ext>
              </a:extLst>
            </p:cNvPr>
            <p:cNvSpPr/>
            <p:nvPr/>
          </p:nvSpPr>
          <p:spPr>
            <a:xfrm>
              <a:off x="5786581" y="3258924"/>
              <a:ext cx="273743" cy="269814"/>
            </a:xfrm>
            <a:custGeom>
              <a:avLst/>
              <a:gdLst/>
              <a:ahLst/>
              <a:cxnLst/>
              <a:rect l="0" t="0" r="0" b="0"/>
              <a:pathLst>
                <a:path w="120000" h="120000" extrusionOk="0">
                  <a:moveTo>
                    <a:pt x="105647" y="48605"/>
                  </a:moveTo>
                  <a:lnTo>
                    <a:pt x="105647" y="48605"/>
                  </a:lnTo>
                  <a:cubicBezTo>
                    <a:pt x="104252" y="50016"/>
                    <a:pt x="104252" y="58487"/>
                    <a:pt x="114219" y="64134"/>
                  </a:cubicBezTo>
                  <a:cubicBezTo>
                    <a:pt x="114219" y="64134"/>
                    <a:pt x="100066" y="66957"/>
                    <a:pt x="90299" y="54252"/>
                  </a:cubicBezTo>
                  <a:cubicBezTo>
                    <a:pt x="87308" y="54252"/>
                    <a:pt x="84518" y="55663"/>
                    <a:pt x="81727" y="55663"/>
                  </a:cubicBezTo>
                  <a:cubicBezTo>
                    <a:pt x="60598" y="55663"/>
                    <a:pt x="47840" y="42756"/>
                    <a:pt x="47840" y="27226"/>
                  </a:cubicBezTo>
                  <a:cubicBezTo>
                    <a:pt x="47840" y="12907"/>
                    <a:pt x="60598" y="0"/>
                    <a:pt x="81727" y="0"/>
                  </a:cubicBezTo>
                  <a:cubicBezTo>
                    <a:pt x="102857" y="0"/>
                    <a:pt x="119800" y="12907"/>
                    <a:pt x="119800" y="27226"/>
                  </a:cubicBezTo>
                  <a:cubicBezTo>
                    <a:pt x="119800" y="35697"/>
                    <a:pt x="114219" y="44168"/>
                    <a:pt x="105647" y="48605"/>
                  </a:cubicBezTo>
                  <a:close/>
                  <a:moveTo>
                    <a:pt x="40863" y="30050"/>
                  </a:moveTo>
                  <a:lnTo>
                    <a:pt x="40863" y="30050"/>
                  </a:lnTo>
                  <a:cubicBezTo>
                    <a:pt x="42259" y="46991"/>
                    <a:pt x="56411" y="61310"/>
                    <a:pt x="78936" y="62722"/>
                  </a:cubicBezTo>
                  <a:cubicBezTo>
                    <a:pt x="81727" y="62722"/>
                    <a:pt x="84518" y="62722"/>
                    <a:pt x="87308" y="61310"/>
                  </a:cubicBezTo>
                  <a:lnTo>
                    <a:pt x="87308" y="61310"/>
                  </a:lnTo>
                  <a:lnTo>
                    <a:pt x="87308" y="61310"/>
                  </a:lnTo>
                  <a:cubicBezTo>
                    <a:pt x="94485" y="68369"/>
                    <a:pt x="102857" y="69983"/>
                    <a:pt x="107043" y="69983"/>
                  </a:cubicBezTo>
                  <a:cubicBezTo>
                    <a:pt x="102857" y="88537"/>
                    <a:pt x="84518" y="102655"/>
                    <a:pt x="56411" y="102655"/>
                  </a:cubicBezTo>
                  <a:cubicBezTo>
                    <a:pt x="53621" y="102655"/>
                    <a:pt x="49435" y="101243"/>
                    <a:pt x="45049" y="99831"/>
                  </a:cubicBezTo>
                  <a:cubicBezTo>
                    <a:pt x="31096" y="119798"/>
                    <a:pt x="7176" y="115563"/>
                    <a:pt x="7176" y="115563"/>
                  </a:cubicBezTo>
                  <a:cubicBezTo>
                    <a:pt x="23920" y="108302"/>
                    <a:pt x="23920" y="94184"/>
                    <a:pt x="19734" y="92773"/>
                  </a:cubicBezTo>
                  <a:cubicBezTo>
                    <a:pt x="7176" y="85512"/>
                    <a:pt x="0" y="72806"/>
                    <a:pt x="0" y="59899"/>
                  </a:cubicBezTo>
                  <a:cubicBezTo>
                    <a:pt x="0" y="39932"/>
                    <a:pt x="18338" y="22789"/>
                    <a:pt x="43654" y="18554"/>
                  </a:cubicBezTo>
                  <a:cubicBezTo>
                    <a:pt x="42259" y="22789"/>
                    <a:pt x="40863" y="25815"/>
                    <a:pt x="40863" y="30050"/>
                  </a:cubicBezTo>
                  <a:close/>
                </a:path>
              </a:pathLst>
            </a:custGeom>
            <a:solidFill>
              <a:schemeClr val="bg1"/>
            </a:solidFill>
            <a:ln>
              <a:noFill/>
            </a:ln>
          </p:spPr>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grpSp>
      <p:sp>
        <p:nvSpPr>
          <p:cNvPr id="34" name="文本框 15">
            <a:extLst>
              <a:ext uri="{FF2B5EF4-FFF2-40B4-BE49-F238E27FC236}">
                <a16:creationId xmlns:a16="http://schemas.microsoft.com/office/drawing/2014/main" xmlns="" id="{7EBDF134-5FEB-4419-AF05-4F60B06C42B1}"/>
              </a:ext>
            </a:extLst>
          </p:cNvPr>
          <p:cNvSpPr txBox="1"/>
          <p:nvPr/>
        </p:nvSpPr>
        <p:spPr>
          <a:xfrm flipH="1">
            <a:off x="4564730" y="3579862"/>
            <a:ext cx="2959598" cy="932575"/>
          </a:xfrm>
          <a:prstGeom prst="rect">
            <a:avLst/>
          </a:prstGeom>
          <a:noFill/>
          <a:ln>
            <a:noFill/>
          </a:ln>
        </p:spPr>
        <p:txBody>
          <a:bodyPr wrap="none" lIns="0" tIns="0" rIns="0" bIns="0" anchor="ctr" anchorCtr="0">
            <a:normAutofit/>
          </a:bodyPr>
          <a:lstStyle/>
          <a:p>
            <a:pPr marL="0" marR="0" lvl="0" indent="0" rtl="0">
              <a:buSzPct val="25000"/>
              <a:buNone/>
            </a:pPr>
            <a:r>
              <a:rPr lang="zh-CN" altLang="en-US" b="1" i="0" u="none" strike="noStrike" cap="none" baseline="0" dirty="0">
                <a:solidFill>
                  <a:srgbClr val="CC9900"/>
                </a:solidFill>
                <a:latin typeface="微软雅黑" panose="020B0503020204020204" pitchFamily="34" charset="-122"/>
                <a:ea typeface="微软雅黑" panose="020B0503020204020204" pitchFamily="34" charset="-122"/>
                <a:sym typeface="inpin heiti" panose="00000500000000000000" pitchFamily="2" charset="-122"/>
              </a:rPr>
              <a:t>培养慎独的功夫</a:t>
            </a:r>
          </a:p>
        </p:txBody>
      </p:sp>
      <p:cxnSp>
        <p:nvCxnSpPr>
          <p:cNvPr id="35" name="直接连接符 34">
            <a:extLst>
              <a:ext uri="{FF2B5EF4-FFF2-40B4-BE49-F238E27FC236}">
                <a16:creationId xmlns:a16="http://schemas.microsoft.com/office/drawing/2014/main" xmlns="" id="{CE0DFF38-FE69-4B2F-849E-8D6A9EE96229}"/>
              </a:ext>
            </a:extLst>
          </p:cNvPr>
          <p:cNvCxnSpPr>
            <a:cxnSpLocks/>
          </p:cNvCxnSpPr>
          <p:nvPr/>
        </p:nvCxnSpPr>
        <p:spPr>
          <a:xfrm flipH="1">
            <a:off x="611560" y="1131590"/>
            <a:ext cx="331471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6" name="等腰三角形 35">
            <a:extLst>
              <a:ext uri="{FF2B5EF4-FFF2-40B4-BE49-F238E27FC236}">
                <a16:creationId xmlns:a16="http://schemas.microsoft.com/office/drawing/2014/main" xmlns="" id="{FC089452-21E2-4589-8E90-B8316D7B52E7}"/>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37" name="直接连接符 36">
            <a:extLst>
              <a:ext uri="{FF2B5EF4-FFF2-40B4-BE49-F238E27FC236}">
                <a16:creationId xmlns:a16="http://schemas.microsoft.com/office/drawing/2014/main" xmlns="" id="{ED28A161-5ED5-4B4A-A1B2-AF8DA94A926F}"/>
              </a:ext>
            </a:extLst>
          </p:cNvPr>
          <p:cNvCxnSpPr>
            <a:cxnSpLocks/>
          </p:cNvCxnSpPr>
          <p:nvPr/>
        </p:nvCxnSpPr>
        <p:spPr>
          <a:xfrm>
            <a:off x="4932040" y="521032"/>
            <a:ext cx="4211960"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38" name="等腰三角形 37">
            <a:extLst>
              <a:ext uri="{FF2B5EF4-FFF2-40B4-BE49-F238E27FC236}">
                <a16:creationId xmlns:a16="http://schemas.microsoft.com/office/drawing/2014/main" xmlns="" id="{B450D8BB-EE61-49CC-9F13-5EF3FB4D4455}"/>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2669703939"/>
      </p:ext>
    </p:extLst>
  </p:cSld>
  <p:clrMapOvr>
    <a:masterClrMapping/>
  </p:clrMapOvr>
  <p:transition spd="slow" advClick="0" advTm="5000">
    <p:random/>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a:extLst>
              <a:ext uri="{FF2B5EF4-FFF2-40B4-BE49-F238E27FC236}">
                <a16:creationId xmlns:a16="http://schemas.microsoft.com/office/drawing/2014/main" xmlns="" id="{4FE7EFCC-9966-4F3F-97EC-EF1A58E5D1B9}"/>
              </a:ext>
            </a:extLst>
          </p:cNvPr>
          <p:cNvGrpSpPr/>
          <p:nvPr/>
        </p:nvGrpSpPr>
        <p:grpSpPr>
          <a:xfrm>
            <a:off x="1167017" y="699917"/>
            <a:ext cx="2165716" cy="3743665"/>
            <a:chOff x="3602595" y="1164760"/>
            <a:chExt cx="1586628" cy="2742650"/>
          </a:xfrm>
        </p:grpSpPr>
        <p:sp>
          <p:nvSpPr>
            <p:cNvPr id="5" name="Rounded Rectangle 6">
              <a:extLst>
                <a:ext uri="{FF2B5EF4-FFF2-40B4-BE49-F238E27FC236}">
                  <a16:creationId xmlns:a16="http://schemas.microsoft.com/office/drawing/2014/main" xmlns="" id="{3188D765-D36D-46BB-B219-62EC6FAC42DD}"/>
                </a:ext>
              </a:extLst>
            </p:cNvPr>
            <p:cNvSpPr/>
            <p:nvPr/>
          </p:nvSpPr>
          <p:spPr bwMode="auto">
            <a:xfrm>
              <a:off x="3602595" y="1164760"/>
              <a:ext cx="1586628" cy="2742650"/>
            </a:xfrm>
            <a:prstGeom prst="roundRect">
              <a:avLst>
                <a:gd name="adj" fmla="val 0"/>
              </a:avLst>
            </a:prstGeom>
            <a:solidFill>
              <a:schemeClr val="tx1">
                <a:alpha val="70000"/>
              </a:schemeClr>
            </a:solidFill>
            <a:ln w="25400" cap="flat">
              <a:noFill/>
              <a:miter lim="4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txBody>
            <a:bodyPr anchor="t"/>
            <a:lstStyle/>
            <a:p>
              <a:pPr algn="ctr"/>
              <a:endParaRPr lang="en-US" altLang="zh-CN" sz="2000" b="1" dirty="0">
                <a:solidFill>
                  <a:schemeClr val="bg1"/>
                </a:solidFill>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6" name="矩形 5">
              <a:extLst>
                <a:ext uri="{FF2B5EF4-FFF2-40B4-BE49-F238E27FC236}">
                  <a16:creationId xmlns:a16="http://schemas.microsoft.com/office/drawing/2014/main" xmlns="" id="{9088A53D-B231-4933-973A-F540944BF98C}"/>
                </a:ext>
              </a:extLst>
            </p:cNvPr>
            <p:cNvSpPr/>
            <p:nvPr/>
          </p:nvSpPr>
          <p:spPr>
            <a:xfrm>
              <a:off x="3729697" y="2114055"/>
              <a:ext cx="1325924" cy="249299"/>
            </a:xfrm>
            <a:prstGeom prst="rect">
              <a:avLst/>
            </a:prstGeom>
          </p:spPr>
          <p:txBody>
            <a:bodyPr wrap="none" lIns="0" tIns="0" rIns="0" bIns="0">
              <a:normAutofit/>
            </a:bodyPr>
            <a:lstStyle/>
            <a:p>
              <a:r>
                <a:rPr lang="zh-CN" altLang="en-US" sz="1400" b="1" dirty="0">
                  <a:solidFill>
                    <a:schemeClr val="bg1"/>
                  </a:solidFill>
                  <a:latin typeface="微软雅黑" panose="020B0503020204020204" pitchFamily="34" charset="-122"/>
                  <a:ea typeface="微软雅黑" panose="020B0503020204020204" pitchFamily="34" charset="-122"/>
                  <a:sym typeface="inpin heiti" panose="00000500000000000000" pitchFamily="2" charset="-122"/>
                </a:rPr>
                <a:t>案例导入</a:t>
              </a:r>
            </a:p>
          </p:txBody>
        </p:sp>
        <p:sp>
          <p:nvSpPr>
            <p:cNvPr id="7" name="矩形 6">
              <a:extLst>
                <a:ext uri="{FF2B5EF4-FFF2-40B4-BE49-F238E27FC236}">
                  <a16:creationId xmlns:a16="http://schemas.microsoft.com/office/drawing/2014/main" xmlns="" id="{B5FB3380-3C59-4F78-B5F3-FF1FE64B880E}"/>
                </a:ext>
              </a:extLst>
            </p:cNvPr>
            <p:cNvSpPr/>
            <p:nvPr/>
          </p:nvSpPr>
          <p:spPr>
            <a:xfrm>
              <a:off x="3729697" y="2325196"/>
              <a:ext cx="1349631" cy="774009"/>
            </a:xfrm>
            <a:prstGeom prst="rect">
              <a:avLst/>
            </a:prstGeom>
          </p:spPr>
          <p:txBody>
            <a:bodyPr wrap="square" lIns="0" tIns="0" rIns="0" bIns="0">
              <a:noAutofit/>
            </a:bodyPr>
            <a:lstStyle/>
            <a:p>
              <a:pPr>
                <a:lnSpc>
                  <a:spcPct val="150000"/>
                </a:lnSpc>
              </a:pPr>
              <a:r>
                <a:rPr lang="zh-CN" altLang="en-US" sz="1000" dirty="0">
                  <a:solidFill>
                    <a:schemeClr val="bg1"/>
                  </a:solidFill>
                  <a:latin typeface="+mj-ea"/>
                  <a:ea typeface="+mj-ea"/>
                </a:rPr>
                <a:t>大学生离开了父母和家庭，开始独自面对人生。他们需要与同学、异性、老师等进行各种交往，经常要面对和处理多种多样的人际关系，也渴望被同学喜欢、接纳，希望拥有一段良好的人际关系。何某与小</a:t>
              </a:r>
              <a:r>
                <a:rPr lang="en-US" altLang="zh-CN" sz="1000" dirty="0">
                  <a:solidFill>
                    <a:schemeClr val="bg1"/>
                  </a:solidFill>
                  <a:latin typeface="+mj-ea"/>
                  <a:ea typeface="+mj-ea"/>
                </a:rPr>
                <a:t>A</a:t>
              </a:r>
              <a:r>
                <a:rPr lang="zh-CN" altLang="en-US" sz="1000" dirty="0">
                  <a:solidFill>
                    <a:schemeClr val="bg1"/>
                  </a:solidFill>
                  <a:latin typeface="+mj-ea"/>
                  <a:ea typeface="+mj-ea"/>
                </a:rPr>
                <a:t>本该是朝夕相处的舍友，却因大一就结下“梁子”而陷入人际困境中。</a:t>
              </a:r>
              <a:endParaRPr lang="zh-CN" altLang="en-US" sz="1000" dirty="0">
                <a:solidFill>
                  <a:schemeClr val="bg1"/>
                </a:solidFill>
                <a:latin typeface="+mj-ea"/>
                <a:ea typeface="+mj-ea"/>
                <a:sym typeface="inpin heiti" panose="00000500000000000000" pitchFamily="2" charset="-122"/>
              </a:endParaRPr>
            </a:p>
          </p:txBody>
        </p:sp>
      </p:grpSp>
      <p:pic>
        <p:nvPicPr>
          <p:cNvPr id="3" name="图片 2">
            <a:extLst>
              <a:ext uri="{FF2B5EF4-FFF2-40B4-BE49-F238E27FC236}">
                <a16:creationId xmlns:a16="http://schemas.microsoft.com/office/drawing/2014/main" xmlns="" id="{B95A6919-36C3-4531-B1D2-F93406EE5E1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23861" y="1059582"/>
            <a:ext cx="4920547" cy="2952328"/>
          </a:xfrm>
          <a:prstGeom prst="rect">
            <a:avLst/>
          </a:prstGeom>
        </p:spPr>
      </p:pic>
    </p:spTree>
    <p:extLst>
      <p:ext uri="{BB962C8B-B14F-4D97-AF65-F5344CB8AC3E}">
        <p14:creationId xmlns:p14="http://schemas.microsoft.com/office/powerpoint/2010/main" val="164693089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ppt_x"/>
                                          </p:val>
                                        </p:tav>
                                        <p:tav tm="100000">
                                          <p:val>
                                            <p:strVal val="#ppt_x"/>
                                          </p:val>
                                        </p:tav>
                                      </p:tavLst>
                                    </p:anim>
                                    <p:anim calcmode="lin" valueType="num">
                                      <p:cBhvr additive="base">
                                        <p:cTn id="8" dur="500" fill="hold"/>
                                        <p:tgtEl>
                                          <p:spTgt spid="2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xmlns="" id="{21C12A82-E5E8-4E4F-9712-F1C4A02146CE}"/>
              </a:ext>
            </a:extLst>
          </p:cNvPr>
          <p:cNvSpPr/>
          <p:nvPr/>
        </p:nvSpPr>
        <p:spPr>
          <a:xfrm>
            <a:off x="1043608"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二、大学生健康人际关系的养成</a:t>
            </a:r>
          </a:p>
        </p:txBody>
      </p:sp>
      <p:sp>
        <p:nvSpPr>
          <p:cNvPr id="7" name="Title 1">
            <a:extLst>
              <a:ext uri="{FF2B5EF4-FFF2-40B4-BE49-F238E27FC236}">
                <a16:creationId xmlns:a16="http://schemas.microsoft.com/office/drawing/2014/main" xmlns="" id="{32E34F01-95DD-4E8E-97AE-E0C30429CD8D}"/>
              </a:ext>
            </a:extLst>
          </p:cNvPr>
          <p:cNvSpPr txBox="1">
            <a:spLocks/>
          </p:cNvSpPr>
          <p:nvPr/>
        </p:nvSpPr>
        <p:spPr>
          <a:xfrm>
            <a:off x="539551" y="331293"/>
            <a:ext cx="4604165"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第三节  大学生人际关系心理健康教育对策</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nvGrpSpPr>
          <p:cNvPr id="37" name="Group 30237">
            <a:extLst>
              <a:ext uri="{FF2B5EF4-FFF2-40B4-BE49-F238E27FC236}">
                <a16:creationId xmlns:a16="http://schemas.microsoft.com/office/drawing/2014/main" xmlns="" id="{9E150508-2FD6-406F-A30F-F131C77EAAFF}"/>
              </a:ext>
            </a:extLst>
          </p:cNvPr>
          <p:cNvGrpSpPr/>
          <p:nvPr/>
        </p:nvGrpSpPr>
        <p:grpSpPr>
          <a:xfrm>
            <a:off x="798469" y="2348514"/>
            <a:ext cx="2109653" cy="862407"/>
            <a:chOff x="0" y="0"/>
            <a:chExt cx="2545135" cy="1019324"/>
          </a:xfrm>
          <a:solidFill>
            <a:srgbClr val="F8A724"/>
          </a:solidFill>
        </p:grpSpPr>
        <p:sp>
          <p:nvSpPr>
            <p:cNvPr id="51" name="Shape 30235">
              <a:extLst>
                <a:ext uri="{FF2B5EF4-FFF2-40B4-BE49-F238E27FC236}">
                  <a16:creationId xmlns:a16="http://schemas.microsoft.com/office/drawing/2014/main" xmlns="" id="{355132B3-2C1D-46E2-8E19-78907399649B}"/>
                </a:ext>
              </a:extLst>
            </p:cNvPr>
            <p:cNvSpPr/>
            <p:nvPr/>
          </p:nvSpPr>
          <p:spPr>
            <a:xfrm>
              <a:off x="0" y="0"/>
              <a:ext cx="2545135" cy="1019324"/>
            </a:xfrm>
            <a:custGeom>
              <a:avLst/>
              <a:gdLst/>
              <a:ahLst/>
              <a:cxnLst>
                <a:cxn ang="0">
                  <a:pos x="wd2" y="hd2"/>
                </a:cxn>
                <a:cxn ang="5400000">
                  <a:pos x="wd2" y="hd2"/>
                </a:cxn>
                <a:cxn ang="10800000">
                  <a:pos x="wd2" y="hd2"/>
                </a:cxn>
                <a:cxn ang="16200000">
                  <a:pos x="wd2" y="hd2"/>
                </a:cxn>
              </a:cxnLst>
              <a:rect l="0" t="0" r="r" b="b"/>
              <a:pathLst>
                <a:path w="21600" h="21600" extrusionOk="0">
                  <a:moveTo>
                    <a:pt x="3194" y="0"/>
                  </a:moveTo>
                  <a:lnTo>
                    <a:pt x="21600" y="0"/>
                  </a:lnTo>
                  <a:lnTo>
                    <a:pt x="18406" y="21600"/>
                  </a:lnTo>
                  <a:lnTo>
                    <a:pt x="0" y="21600"/>
                  </a:lnTo>
                  <a:lnTo>
                    <a:pt x="3194" y="0"/>
                  </a:lnTo>
                  <a:close/>
                </a:path>
              </a:pathLst>
            </a:custGeom>
            <a:grpFill/>
            <a:ln w="12700" cap="flat">
              <a:noFill/>
              <a:miter lim="400000"/>
            </a:ln>
            <a:effectLst/>
          </p:spPr>
          <p:txBody>
            <a:bodyPr wrap="square" lIns="0" tIns="0" rIns="0" bIns="0" numCol="1" anchor="t">
              <a:noAutofit/>
            </a:bodyPr>
            <a:lstStyle/>
            <a:p>
              <a:pPr algn="ctr"/>
              <a:endParaRPr sz="2365" dirty="0">
                <a:latin typeface="字魂36号-正文宋楷" panose="02000000000000000000" pitchFamily="2" charset="-122"/>
                <a:ea typeface="字魂36号-正文宋楷" panose="02000000000000000000" pitchFamily="2" charset="-122"/>
                <a:cs typeface="+mn-ea"/>
                <a:sym typeface="Arial" panose="020B0604020202020204" pitchFamily="34" charset="0"/>
              </a:endParaRPr>
            </a:p>
          </p:txBody>
        </p:sp>
        <p:sp>
          <p:nvSpPr>
            <p:cNvPr id="52" name="Shape 30236">
              <a:extLst>
                <a:ext uri="{FF2B5EF4-FFF2-40B4-BE49-F238E27FC236}">
                  <a16:creationId xmlns:a16="http://schemas.microsoft.com/office/drawing/2014/main" xmlns="" id="{319598E9-6DA4-4430-9174-920050018A90}"/>
                </a:ext>
              </a:extLst>
            </p:cNvPr>
            <p:cNvSpPr/>
            <p:nvPr/>
          </p:nvSpPr>
          <p:spPr>
            <a:xfrm>
              <a:off x="637604" y="179182"/>
              <a:ext cx="1522611" cy="660960"/>
            </a:xfrm>
            <a:prstGeom prst="rect">
              <a:avLst/>
            </a:prstGeom>
            <a:grp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600" b="1" dirty="0">
                  <a:latin typeface="字魂36号-正文宋楷" panose="02000000000000000000" pitchFamily="2" charset="-122"/>
                  <a:ea typeface="字魂36号-正文宋楷" panose="02000000000000000000" pitchFamily="2" charset="-122"/>
                  <a:cs typeface="+mn-ea"/>
                  <a:sym typeface="Arial" panose="020B0604020202020204" pitchFamily="34" charset="0"/>
                </a:rPr>
                <a:t>充分有效</a:t>
              </a:r>
              <a:endParaRPr lang="en-US" altLang="zh-CN" sz="1600" b="1" dirty="0">
                <a:latin typeface="字魂36号-正文宋楷" panose="02000000000000000000" pitchFamily="2" charset="-122"/>
                <a:ea typeface="字魂36号-正文宋楷" panose="02000000000000000000" pitchFamily="2" charset="-122"/>
                <a:cs typeface="+mn-ea"/>
                <a:sym typeface="Arial" panose="020B0604020202020204" pitchFamily="34" charset="0"/>
              </a:endParaRPr>
            </a:p>
            <a:p>
              <a:pPr algn="ctr"/>
              <a:r>
                <a:rPr lang="zh-CN" altLang="en-US" sz="1600" b="1" dirty="0">
                  <a:latin typeface="字魂36号-正文宋楷" panose="02000000000000000000" pitchFamily="2" charset="-122"/>
                  <a:ea typeface="字魂36号-正文宋楷" panose="02000000000000000000" pitchFamily="2" charset="-122"/>
                  <a:cs typeface="+mn-ea"/>
                  <a:sym typeface="Arial" panose="020B0604020202020204" pitchFamily="34" charset="0"/>
                </a:rPr>
                <a:t>的沟通</a:t>
              </a:r>
              <a:endParaRPr sz="1600" b="1" dirty="0">
                <a:latin typeface="字魂36号-正文宋楷" panose="02000000000000000000" pitchFamily="2" charset="-122"/>
                <a:ea typeface="字魂36号-正文宋楷" panose="02000000000000000000" pitchFamily="2" charset="-122"/>
                <a:cs typeface="+mn-ea"/>
                <a:sym typeface="Arial" panose="020B0604020202020204" pitchFamily="34" charset="0"/>
              </a:endParaRPr>
            </a:p>
          </p:txBody>
        </p:sp>
      </p:grpSp>
      <p:sp>
        <p:nvSpPr>
          <p:cNvPr id="47" name="Shape 30238">
            <a:extLst>
              <a:ext uri="{FF2B5EF4-FFF2-40B4-BE49-F238E27FC236}">
                <a16:creationId xmlns:a16="http://schemas.microsoft.com/office/drawing/2014/main" xmlns="" id="{B2112A70-519E-4EE4-B083-A2860BD17437}"/>
              </a:ext>
            </a:extLst>
          </p:cNvPr>
          <p:cNvSpPr/>
          <p:nvPr/>
        </p:nvSpPr>
        <p:spPr>
          <a:xfrm>
            <a:off x="2658235" y="2348514"/>
            <a:ext cx="2109654" cy="862407"/>
          </a:xfrm>
          <a:custGeom>
            <a:avLst/>
            <a:gdLst/>
            <a:ahLst/>
            <a:cxnLst>
              <a:cxn ang="0">
                <a:pos x="wd2" y="hd2"/>
              </a:cxn>
              <a:cxn ang="5400000">
                <a:pos x="wd2" y="hd2"/>
              </a:cxn>
              <a:cxn ang="10800000">
                <a:pos x="wd2" y="hd2"/>
              </a:cxn>
              <a:cxn ang="16200000">
                <a:pos x="wd2" y="hd2"/>
              </a:cxn>
            </a:cxnLst>
            <a:rect l="0" t="0" r="r" b="b"/>
            <a:pathLst>
              <a:path w="21600" h="21600" extrusionOk="0">
                <a:moveTo>
                  <a:pt x="3194" y="0"/>
                </a:moveTo>
                <a:lnTo>
                  <a:pt x="21600" y="0"/>
                </a:lnTo>
                <a:lnTo>
                  <a:pt x="18406" y="21600"/>
                </a:lnTo>
                <a:lnTo>
                  <a:pt x="0" y="21600"/>
                </a:lnTo>
                <a:lnTo>
                  <a:pt x="3194" y="0"/>
                </a:lnTo>
                <a:close/>
              </a:path>
            </a:pathLst>
          </a:custGeom>
          <a:solidFill>
            <a:srgbClr val="B2A36C"/>
          </a:solidFill>
          <a:ln w="12700" cap="flat">
            <a:noFill/>
            <a:miter lim="400000"/>
          </a:ln>
          <a:effectLst/>
        </p:spPr>
        <p:txBody>
          <a:bodyPr wrap="square" lIns="0" tIns="0" rIns="0" bIns="0" numCol="1" anchor="t">
            <a:noAutofit/>
          </a:bodyPr>
          <a:lstStyle/>
          <a:p>
            <a:pPr algn="ctr"/>
            <a:endParaRPr sz="1314" dirty="0">
              <a:latin typeface="字魂36号-正文宋楷" panose="02000000000000000000" pitchFamily="2" charset="-122"/>
              <a:ea typeface="字魂36号-正文宋楷" panose="02000000000000000000" pitchFamily="2" charset="-122"/>
              <a:cs typeface="+mn-ea"/>
              <a:sym typeface="Arial" panose="020B0604020202020204" pitchFamily="34" charset="0"/>
            </a:endParaRPr>
          </a:p>
        </p:txBody>
      </p:sp>
      <p:sp>
        <p:nvSpPr>
          <p:cNvPr id="45" name="Shape 30241">
            <a:extLst>
              <a:ext uri="{FF2B5EF4-FFF2-40B4-BE49-F238E27FC236}">
                <a16:creationId xmlns:a16="http://schemas.microsoft.com/office/drawing/2014/main" xmlns="" id="{730C6987-C8BF-425E-A1C7-0C75329BD403}"/>
              </a:ext>
            </a:extLst>
          </p:cNvPr>
          <p:cNvSpPr/>
          <p:nvPr/>
        </p:nvSpPr>
        <p:spPr>
          <a:xfrm>
            <a:off x="4518001" y="2348514"/>
            <a:ext cx="2109654" cy="862407"/>
          </a:xfrm>
          <a:custGeom>
            <a:avLst/>
            <a:gdLst/>
            <a:ahLst/>
            <a:cxnLst>
              <a:cxn ang="0">
                <a:pos x="wd2" y="hd2"/>
              </a:cxn>
              <a:cxn ang="5400000">
                <a:pos x="wd2" y="hd2"/>
              </a:cxn>
              <a:cxn ang="10800000">
                <a:pos x="wd2" y="hd2"/>
              </a:cxn>
              <a:cxn ang="16200000">
                <a:pos x="wd2" y="hd2"/>
              </a:cxn>
            </a:cxnLst>
            <a:rect l="0" t="0" r="r" b="b"/>
            <a:pathLst>
              <a:path w="21600" h="21600" extrusionOk="0">
                <a:moveTo>
                  <a:pt x="3194" y="0"/>
                </a:moveTo>
                <a:lnTo>
                  <a:pt x="21600" y="0"/>
                </a:lnTo>
                <a:lnTo>
                  <a:pt x="18406" y="21600"/>
                </a:lnTo>
                <a:lnTo>
                  <a:pt x="0" y="21600"/>
                </a:lnTo>
                <a:lnTo>
                  <a:pt x="3194" y="0"/>
                </a:lnTo>
                <a:close/>
              </a:path>
            </a:pathLst>
          </a:custGeom>
          <a:solidFill>
            <a:srgbClr val="FFC000"/>
          </a:solidFill>
          <a:ln w="12700" cap="flat">
            <a:noFill/>
            <a:miter lim="400000"/>
          </a:ln>
          <a:effectLst/>
        </p:spPr>
        <p:txBody>
          <a:bodyPr wrap="square" lIns="0" tIns="0" rIns="0" bIns="0" numCol="1" anchor="t">
            <a:noAutofit/>
          </a:bodyPr>
          <a:lstStyle/>
          <a:p>
            <a:pPr algn="ctr"/>
            <a:endParaRPr sz="2365">
              <a:latin typeface="字魂36号-正文宋楷" panose="02000000000000000000" pitchFamily="2" charset="-122"/>
              <a:ea typeface="字魂36号-正文宋楷" panose="02000000000000000000" pitchFamily="2" charset="-122"/>
              <a:cs typeface="+mn-ea"/>
              <a:sym typeface="Arial" panose="020B0604020202020204" pitchFamily="34" charset="0"/>
            </a:endParaRPr>
          </a:p>
        </p:txBody>
      </p:sp>
      <p:sp>
        <p:nvSpPr>
          <p:cNvPr id="42" name="Shape 30244">
            <a:extLst>
              <a:ext uri="{FF2B5EF4-FFF2-40B4-BE49-F238E27FC236}">
                <a16:creationId xmlns:a16="http://schemas.microsoft.com/office/drawing/2014/main" xmlns="" id="{7C078A23-20CA-46A1-8208-610242E1543E}"/>
              </a:ext>
            </a:extLst>
          </p:cNvPr>
          <p:cNvSpPr/>
          <p:nvPr/>
        </p:nvSpPr>
        <p:spPr>
          <a:xfrm>
            <a:off x="6377767" y="2348514"/>
            <a:ext cx="2109653" cy="862407"/>
          </a:xfrm>
          <a:custGeom>
            <a:avLst/>
            <a:gdLst/>
            <a:ahLst/>
            <a:cxnLst>
              <a:cxn ang="0">
                <a:pos x="wd2" y="hd2"/>
              </a:cxn>
              <a:cxn ang="5400000">
                <a:pos x="wd2" y="hd2"/>
              </a:cxn>
              <a:cxn ang="10800000">
                <a:pos x="wd2" y="hd2"/>
              </a:cxn>
              <a:cxn ang="16200000">
                <a:pos x="wd2" y="hd2"/>
              </a:cxn>
            </a:cxnLst>
            <a:rect l="0" t="0" r="r" b="b"/>
            <a:pathLst>
              <a:path w="21600" h="21600" extrusionOk="0">
                <a:moveTo>
                  <a:pt x="3194" y="0"/>
                </a:moveTo>
                <a:lnTo>
                  <a:pt x="21600" y="0"/>
                </a:lnTo>
                <a:lnTo>
                  <a:pt x="18406" y="21600"/>
                </a:lnTo>
                <a:lnTo>
                  <a:pt x="0" y="21600"/>
                </a:lnTo>
                <a:lnTo>
                  <a:pt x="3194" y="0"/>
                </a:lnTo>
                <a:close/>
              </a:path>
            </a:pathLst>
          </a:custGeom>
          <a:solidFill>
            <a:srgbClr val="CC9900"/>
          </a:solidFill>
          <a:ln w="12700" cap="flat">
            <a:noFill/>
            <a:miter lim="400000"/>
          </a:ln>
          <a:effectLst/>
        </p:spPr>
        <p:txBody>
          <a:bodyPr wrap="square" lIns="0" tIns="0" rIns="0" bIns="0" numCol="1" anchor="t">
            <a:noAutofit/>
          </a:bodyPr>
          <a:lstStyle/>
          <a:p>
            <a:pPr algn="ctr"/>
            <a:endParaRPr sz="2365" dirty="0">
              <a:latin typeface="字魂36号-正文宋楷" panose="02000000000000000000" pitchFamily="2" charset="-122"/>
              <a:ea typeface="字魂36号-正文宋楷" panose="02000000000000000000" pitchFamily="2" charset="-122"/>
              <a:cs typeface="+mn-ea"/>
              <a:sym typeface="Arial" panose="020B0604020202020204" pitchFamily="34" charset="0"/>
            </a:endParaRPr>
          </a:p>
        </p:txBody>
      </p:sp>
      <p:sp>
        <p:nvSpPr>
          <p:cNvPr id="33" name="Shape 30251">
            <a:extLst>
              <a:ext uri="{FF2B5EF4-FFF2-40B4-BE49-F238E27FC236}">
                <a16:creationId xmlns:a16="http://schemas.microsoft.com/office/drawing/2014/main" xmlns="" id="{5DD1093D-A9C1-4727-B7DA-7EDD75BB6848}"/>
              </a:ext>
            </a:extLst>
          </p:cNvPr>
          <p:cNvSpPr/>
          <p:nvPr/>
        </p:nvSpPr>
        <p:spPr>
          <a:xfrm>
            <a:off x="3280718" y="3067352"/>
            <a:ext cx="643210" cy="656526"/>
          </a:xfrm>
          <a:prstGeom prst="ellipse">
            <a:avLst/>
          </a:prstGeom>
          <a:solidFill>
            <a:srgbClr val="B2A36C"/>
          </a:solidFill>
          <a:ln w="12700" cap="flat">
            <a:solidFill>
              <a:schemeClr val="bg1"/>
            </a:solidFill>
            <a:miter lim="400000"/>
          </a:ln>
          <a:effectLst/>
        </p:spPr>
        <p:txBody>
          <a:bodyPr wrap="square" lIns="0" tIns="0" rIns="0" bIns="0" numCol="1" anchor="t">
            <a:noAutofit/>
          </a:bodyPr>
          <a:lstStyle/>
          <a:p>
            <a:pPr algn="ctr"/>
            <a:endParaRPr sz="2365" dirty="0">
              <a:latin typeface="字魂36号-正文宋楷" panose="02000000000000000000" pitchFamily="2" charset="-122"/>
              <a:ea typeface="字魂36号-正文宋楷" panose="02000000000000000000" pitchFamily="2" charset="-122"/>
              <a:cs typeface="+mn-ea"/>
              <a:sym typeface="Arial" panose="020B0604020202020204" pitchFamily="34" charset="0"/>
            </a:endParaRPr>
          </a:p>
        </p:txBody>
      </p:sp>
      <p:sp>
        <p:nvSpPr>
          <p:cNvPr id="34" name="Shape 30252">
            <a:extLst>
              <a:ext uri="{FF2B5EF4-FFF2-40B4-BE49-F238E27FC236}">
                <a16:creationId xmlns:a16="http://schemas.microsoft.com/office/drawing/2014/main" xmlns="" id="{0317B385-66AB-4576-9AD2-F575492EB533}"/>
              </a:ext>
            </a:extLst>
          </p:cNvPr>
          <p:cNvSpPr/>
          <p:nvPr/>
        </p:nvSpPr>
        <p:spPr>
          <a:xfrm>
            <a:off x="3345039" y="3133004"/>
            <a:ext cx="514568" cy="525221"/>
          </a:xfrm>
          <a:prstGeom prst="ellipse">
            <a:avLst/>
          </a:prstGeom>
          <a:solidFill>
            <a:srgbClr val="FFFFFF"/>
          </a:solid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2500" cap="all">
                <a:solidFill>
                  <a:srgbClr val="262626"/>
                </a:solidFill>
                <a:latin typeface="Helvetica Neue Light"/>
                <a:ea typeface="Helvetica Neue Light"/>
                <a:cs typeface="Helvetica Neue Light"/>
                <a:sym typeface="Helvetica Neue Light"/>
              </a:defRPr>
            </a:lvl1pPr>
          </a:lstStyle>
          <a:p>
            <a:pPr algn="ctr"/>
            <a:r>
              <a:rPr lang="en-US" sz="1732" b="1" dirty="0">
                <a:solidFill>
                  <a:srgbClr val="CC9900"/>
                </a:solidFill>
                <a:latin typeface="微软雅黑" panose="020B0503020204020204" pitchFamily="34" charset="-122"/>
                <a:ea typeface="微软雅黑" panose="020B0503020204020204" pitchFamily="34" charset="-122"/>
                <a:cs typeface="+mn-ea"/>
                <a:sym typeface="Arial" panose="020B0604020202020204" pitchFamily="34" charset="0"/>
              </a:rPr>
              <a:t>2</a:t>
            </a:r>
            <a:endParaRPr sz="1732" b="1" dirty="0">
              <a:solidFill>
                <a:srgbClr val="CC9900"/>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61" name="Shape 30251">
            <a:extLst>
              <a:ext uri="{FF2B5EF4-FFF2-40B4-BE49-F238E27FC236}">
                <a16:creationId xmlns:a16="http://schemas.microsoft.com/office/drawing/2014/main" xmlns="" id="{5C3C0A09-CED6-4648-B748-1A587FE41ED3}"/>
              </a:ext>
            </a:extLst>
          </p:cNvPr>
          <p:cNvSpPr/>
          <p:nvPr/>
        </p:nvSpPr>
        <p:spPr>
          <a:xfrm>
            <a:off x="7889230" y="2995344"/>
            <a:ext cx="643210" cy="656526"/>
          </a:xfrm>
          <a:prstGeom prst="ellipse">
            <a:avLst/>
          </a:prstGeom>
          <a:solidFill>
            <a:srgbClr val="B2A36C"/>
          </a:solidFill>
          <a:ln w="12700" cap="flat">
            <a:solidFill>
              <a:schemeClr val="bg1"/>
            </a:solidFill>
            <a:miter lim="400000"/>
          </a:ln>
          <a:effectLst/>
        </p:spPr>
        <p:txBody>
          <a:bodyPr wrap="square" lIns="0" tIns="0" rIns="0" bIns="0" numCol="1" anchor="t">
            <a:noAutofit/>
          </a:bodyPr>
          <a:lstStyle/>
          <a:p>
            <a:pPr algn="ctr"/>
            <a:endParaRPr sz="2365" dirty="0">
              <a:latin typeface="字魂36号-正文宋楷" panose="02000000000000000000" pitchFamily="2" charset="-122"/>
              <a:ea typeface="字魂36号-正文宋楷" panose="02000000000000000000" pitchFamily="2" charset="-122"/>
              <a:cs typeface="+mn-ea"/>
              <a:sym typeface="Arial" panose="020B0604020202020204" pitchFamily="34" charset="0"/>
            </a:endParaRPr>
          </a:p>
        </p:txBody>
      </p:sp>
      <p:sp>
        <p:nvSpPr>
          <p:cNvPr id="62" name="Shape 30252">
            <a:extLst>
              <a:ext uri="{FF2B5EF4-FFF2-40B4-BE49-F238E27FC236}">
                <a16:creationId xmlns:a16="http://schemas.microsoft.com/office/drawing/2014/main" xmlns="" id="{D7E41406-8260-4058-9B65-4D1CB118F251}"/>
              </a:ext>
            </a:extLst>
          </p:cNvPr>
          <p:cNvSpPr/>
          <p:nvPr/>
        </p:nvSpPr>
        <p:spPr>
          <a:xfrm>
            <a:off x="7953551" y="3060996"/>
            <a:ext cx="514568" cy="525221"/>
          </a:xfrm>
          <a:prstGeom prst="ellipse">
            <a:avLst/>
          </a:prstGeom>
          <a:solidFill>
            <a:srgbClr val="FFFFFF"/>
          </a:solid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2500" cap="all">
                <a:solidFill>
                  <a:srgbClr val="262626"/>
                </a:solidFill>
                <a:latin typeface="Helvetica Neue Light"/>
                <a:ea typeface="Helvetica Neue Light"/>
                <a:cs typeface="Helvetica Neue Light"/>
                <a:sym typeface="Helvetica Neue Light"/>
              </a:defRPr>
            </a:lvl1pPr>
          </a:lstStyle>
          <a:p>
            <a:pPr algn="ctr"/>
            <a:r>
              <a:rPr lang="en-US" sz="1732" b="1" dirty="0">
                <a:solidFill>
                  <a:srgbClr val="CC9900"/>
                </a:solidFill>
                <a:latin typeface="微软雅黑" panose="020B0503020204020204" pitchFamily="34" charset="-122"/>
                <a:ea typeface="微软雅黑" panose="020B0503020204020204" pitchFamily="34" charset="-122"/>
                <a:cs typeface="+mn-ea"/>
                <a:sym typeface="Arial" panose="020B0604020202020204" pitchFamily="34" charset="0"/>
              </a:rPr>
              <a:t>4</a:t>
            </a:r>
            <a:endParaRPr sz="1732" b="1" dirty="0">
              <a:solidFill>
                <a:srgbClr val="CC9900"/>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9" name="Shape 30262">
            <a:extLst>
              <a:ext uri="{FF2B5EF4-FFF2-40B4-BE49-F238E27FC236}">
                <a16:creationId xmlns:a16="http://schemas.microsoft.com/office/drawing/2014/main" xmlns="" id="{77A6CC6F-112E-4896-A9C8-6CBB3F8F32F7}"/>
              </a:ext>
            </a:extLst>
          </p:cNvPr>
          <p:cNvSpPr/>
          <p:nvPr/>
        </p:nvSpPr>
        <p:spPr>
          <a:xfrm>
            <a:off x="1071164" y="1419624"/>
            <a:ext cx="521086" cy="339327"/>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0"/>
                </a:lnTo>
              </a:path>
            </a:pathLst>
          </a:custGeom>
          <a:noFill/>
          <a:ln w="63500" cap="flat">
            <a:solidFill>
              <a:schemeClr val="bg1">
                <a:lumMod val="75000"/>
              </a:schemeClr>
            </a:solidFill>
            <a:prstDash val="solid"/>
            <a:miter lim="400000"/>
          </a:ln>
          <a:effectLst/>
        </p:spPr>
        <p:txBody>
          <a:bodyPr wrap="square" lIns="35197" tIns="35197" rIns="35197" bIns="35197" numCol="1" anchor="ctr">
            <a:noAutofit/>
          </a:bodyPr>
          <a:lstStyle/>
          <a:p>
            <a:endParaRPr sz="2365" dirty="0">
              <a:latin typeface="字魂36号-正文宋楷" panose="02000000000000000000" pitchFamily="2" charset="-122"/>
              <a:ea typeface="字魂36号-正文宋楷" panose="02000000000000000000" pitchFamily="2" charset="-122"/>
              <a:cs typeface="+mn-ea"/>
              <a:sym typeface="Arial" panose="020B0604020202020204" pitchFamily="34" charset="0"/>
            </a:endParaRPr>
          </a:p>
        </p:txBody>
      </p:sp>
      <p:sp>
        <p:nvSpPr>
          <p:cNvPr id="20" name="Shape 30263">
            <a:extLst>
              <a:ext uri="{FF2B5EF4-FFF2-40B4-BE49-F238E27FC236}">
                <a16:creationId xmlns:a16="http://schemas.microsoft.com/office/drawing/2014/main" xmlns="" id="{45A6E611-E399-4A2A-8493-1DB0B5F45BEA}"/>
              </a:ext>
            </a:extLst>
          </p:cNvPr>
          <p:cNvSpPr/>
          <p:nvPr/>
        </p:nvSpPr>
        <p:spPr>
          <a:xfrm>
            <a:off x="3280718" y="3800485"/>
            <a:ext cx="285340" cy="42745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21600"/>
                </a:lnTo>
              </a:path>
            </a:pathLst>
          </a:custGeom>
          <a:noFill/>
          <a:ln w="63500" cap="flat">
            <a:solidFill>
              <a:schemeClr val="bg1">
                <a:lumMod val="75000"/>
              </a:schemeClr>
            </a:solidFill>
            <a:prstDash val="solid"/>
            <a:miter lim="400000"/>
          </a:ln>
          <a:effectLst/>
        </p:spPr>
        <p:txBody>
          <a:bodyPr wrap="square" lIns="35197" tIns="35197" rIns="35197" bIns="35197" numCol="1" anchor="ctr">
            <a:noAutofit/>
          </a:bodyPr>
          <a:lstStyle/>
          <a:p>
            <a:endParaRPr sz="2365">
              <a:latin typeface="字魂36号-正文宋楷" panose="02000000000000000000" pitchFamily="2" charset="-122"/>
              <a:ea typeface="字魂36号-正文宋楷" panose="02000000000000000000" pitchFamily="2" charset="-122"/>
              <a:cs typeface="+mn-ea"/>
              <a:sym typeface="Arial" panose="020B0604020202020204" pitchFamily="34" charset="0"/>
            </a:endParaRPr>
          </a:p>
        </p:txBody>
      </p:sp>
      <p:sp>
        <p:nvSpPr>
          <p:cNvPr id="22" name="Shape 30264">
            <a:extLst>
              <a:ext uri="{FF2B5EF4-FFF2-40B4-BE49-F238E27FC236}">
                <a16:creationId xmlns:a16="http://schemas.microsoft.com/office/drawing/2014/main" xmlns="" id="{0F62C806-CD69-4BFF-9A88-2895447D7ECE}"/>
              </a:ext>
            </a:extLst>
          </p:cNvPr>
          <p:cNvSpPr/>
          <p:nvPr/>
        </p:nvSpPr>
        <p:spPr>
          <a:xfrm>
            <a:off x="5687244" y="1419624"/>
            <a:ext cx="688005" cy="339327"/>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0"/>
                </a:lnTo>
              </a:path>
            </a:pathLst>
          </a:custGeom>
          <a:noFill/>
          <a:ln w="63500" cap="flat">
            <a:solidFill>
              <a:schemeClr val="bg1">
                <a:lumMod val="75000"/>
              </a:schemeClr>
            </a:solidFill>
            <a:prstDash val="solid"/>
            <a:miter lim="400000"/>
          </a:ln>
          <a:effectLst/>
        </p:spPr>
        <p:txBody>
          <a:bodyPr wrap="square" lIns="35197" tIns="35197" rIns="35197" bIns="35197" numCol="1" anchor="ctr">
            <a:noAutofit/>
          </a:bodyPr>
          <a:lstStyle/>
          <a:p>
            <a:endParaRPr sz="2365">
              <a:latin typeface="字魂36号-正文宋楷" panose="02000000000000000000" pitchFamily="2" charset="-122"/>
              <a:ea typeface="字魂36号-正文宋楷" panose="02000000000000000000" pitchFamily="2" charset="-122"/>
              <a:cs typeface="+mn-ea"/>
              <a:sym typeface="Arial" panose="020B0604020202020204" pitchFamily="34" charset="0"/>
            </a:endParaRPr>
          </a:p>
        </p:txBody>
      </p:sp>
      <p:sp>
        <p:nvSpPr>
          <p:cNvPr id="23" name="Shape 30265">
            <a:extLst>
              <a:ext uri="{FF2B5EF4-FFF2-40B4-BE49-F238E27FC236}">
                <a16:creationId xmlns:a16="http://schemas.microsoft.com/office/drawing/2014/main" xmlns="" id="{7FB1FDA5-52A0-4D57-AA57-DA6669AC2328}"/>
              </a:ext>
            </a:extLst>
          </p:cNvPr>
          <p:cNvSpPr/>
          <p:nvPr/>
        </p:nvSpPr>
        <p:spPr>
          <a:xfrm>
            <a:off x="7687840" y="3800484"/>
            <a:ext cx="539540" cy="55128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21600"/>
                </a:lnTo>
              </a:path>
            </a:pathLst>
          </a:custGeom>
          <a:noFill/>
          <a:ln w="63500" cap="flat">
            <a:solidFill>
              <a:schemeClr val="bg1">
                <a:lumMod val="75000"/>
              </a:schemeClr>
            </a:solidFill>
            <a:prstDash val="solid"/>
            <a:miter lim="400000"/>
          </a:ln>
          <a:effectLst/>
        </p:spPr>
        <p:txBody>
          <a:bodyPr wrap="square" lIns="35197" tIns="35197" rIns="35197" bIns="35197" numCol="1" anchor="ctr">
            <a:noAutofit/>
          </a:bodyPr>
          <a:lstStyle/>
          <a:p>
            <a:endParaRPr sz="2365">
              <a:latin typeface="字魂36号-正文宋楷" panose="02000000000000000000" pitchFamily="2" charset="-122"/>
              <a:ea typeface="字魂36号-正文宋楷" panose="02000000000000000000" pitchFamily="2" charset="-122"/>
              <a:cs typeface="+mn-ea"/>
              <a:sym typeface="Arial" panose="020B0604020202020204" pitchFamily="34" charset="0"/>
            </a:endParaRPr>
          </a:p>
        </p:txBody>
      </p:sp>
      <p:sp>
        <p:nvSpPr>
          <p:cNvPr id="53" name="文本框 52">
            <a:extLst>
              <a:ext uri="{FF2B5EF4-FFF2-40B4-BE49-F238E27FC236}">
                <a16:creationId xmlns:a16="http://schemas.microsoft.com/office/drawing/2014/main" xmlns="" id="{1D2327BB-5026-40E0-A42A-BDFBDC7387C4}"/>
              </a:ext>
            </a:extLst>
          </p:cNvPr>
          <p:cNvSpPr txBox="1"/>
          <p:nvPr/>
        </p:nvSpPr>
        <p:spPr>
          <a:xfrm>
            <a:off x="1594926" y="1211755"/>
            <a:ext cx="3548790" cy="834267"/>
          </a:xfrm>
          <a:prstGeom prst="rect">
            <a:avLst/>
          </a:prstGeom>
          <a:noFill/>
        </p:spPr>
        <p:txBody>
          <a:bodyPr wrap="square" rtlCol="0">
            <a:spAutoFit/>
          </a:bodyPr>
          <a:lstStyle>
            <a:defPPr>
              <a:defRPr lang="zh-CN"/>
            </a:defPPr>
            <a:lvl1pPr algn="ctr">
              <a:lnSpc>
                <a:spcPts val="2000"/>
              </a:lnSpc>
              <a:defRPr sz="1200">
                <a:solidFill>
                  <a:schemeClr val="tx1">
                    <a:lumMod val="85000"/>
                    <a:lumOff val="15000"/>
                  </a:schemeClr>
                </a:solidFill>
                <a:latin typeface="微软雅黑" panose="020B0503020204020204" pitchFamily="34" charset="-122"/>
                <a:ea typeface="微软雅黑" panose="020B0503020204020204" pitchFamily="34" charset="-122"/>
              </a:defRPr>
            </a:lvl1pPr>
          </a:lstStyle>
          <a:p>
            <a:pPr algn="l"/>
            <a:r>
              <a:rPr lang="zh-CN" altLang="en-US" dirty="0">
                <a:latin typeface="字魂36号-正文宋楷" panose="02000000000000000000" pitchFamily="2" charset="-122"/>
                <a:ea typeface="字魂36号-正文宋楷" panose="02000000000000000000" pitchFamily="2" charset="-122"/>
              </a:rPr>
              <a:t>人际沟通指人与人之间在共同活动中，彼此交流思想、感情、知识等信息的过程。人们通过沟通来表达感情，解除内心紧张，获得对方的同情和理解。</a:t>
            </a:r>
            <a:endParaRPr lang="en-US" altLang="zh-CN" dirty="0">
              <a:latin typeface="字魂36号-正文宋楷" panose="02000000000000000000" pitchFamily="2" charset="-122"/>
              <a:ea typeface="字魂36号-正文宋楷" panose="02000000000000000000" pitchFamily="2" charset="-122"/>
            </a:endParaRPr>
          </a:p>
        </p:txBody>
      </p:sp>
      <p:sp>
        <p:nvSpPr>
          <p:cNvPr id="54" name="文本框 53">
            <a:extLst>
              <a:ext uri="{FF2B5EF4-FFF2-40B4-BE49-F238E27FC236}">
                <a16:creationId xmlns:a16="http://schemas.microsoft.com/office/drawing/2014/main" xmlns="" id="{460D82CB-0A31-45F2-B910-57C0B8B742AE}"/>
              </a:ext>
            </a:extLst>
          </p:cNvPr>
          <p:cNvSpPr txBox="1"/>
          <p:nvPr/>
        </p:nvSpPr>
        <p:spPr>
          <a:xfrm>
            <a:off x="179512" y="3753707"/>
            <a:ext cx="3034085" cy="834267"/>
          </a:xfrm>
          <a:prstGeom prst="rect">
            <a:avLst/>
          </a:prstGeom>
          <a:noFill/>
        </p:spPr>
        <p:txBody>
          <a:bodyPr wrap="square" rtlCol="0">
            <a:spAutoFit/>
          </a:bodyPr>
          <a:lstStyle>
            <a:defPPr>
              <a:defRPr lang="zh-CN"/>
            </a:defPPr>
            <a:lvl1pPr algn="r">
              <a:lnSpc>
                <a:spcPts val="2000"/>
              </a:lnSpc>
              <a:defRPr sz="1200">
                <a:solidFill>
                  <a:schemeClr val="tx1">
                    <a:lumMod val="85000"/>
                    <a:lumOff val="15000"/>
                  </a:schemeClr>
                </a:solidFill>
                <a:latin typeface="微软雅黑" panose="020B0503020204020204" pitchFamily="34" charset="-122"/>
                <a:ea typeface="微软雅黑" panose="020B0503020204020204" pitchFamily="34" charset="-122"/>
              </a:defRPr>
            </a:lvl1pPr>
          </a:lstStyle>
          <a:p>
            <a:r>
              <a:rPr lang="zh-CN" altLang="en-US" dirty="0">
                <a:latin typeface="字魂36号-正文宋楷" panose="02000000000000000000" pitchFamily="2" charset="-122"/>
                <a:ea typeface="字魂36号-正文宋楷" panose="02000000000000000000" pitchFamily="2" charset="-122"/>
              </a:rPr>
              <a:t>大学生在人际交往中还需注意交往的“度”，包括对交往的广度、深度、频率的把握以及语言、行为分寸的讲究等。</a:t>
            </a:r>
            <a:endParaRPr lang="en-US" altLang="zh-CN" dirty="0">
              <a:latin typeface="字魂36号-正文宋楷" panose="02000000000000000000" pitchFamily="2" charset="-122"/>
              <a:ea typeface="字魂36号-正文宋楷" panose="02000000000000000000" pitchFamily="2" charset="-122"/>
            </a:endParaRPr>
          </a:p>
        </p:txBody>
      </p:sp>
      <p:sp>
        <p:nvSpPr>
          <p:cNvPr id="55" name="文本框 54">
            <a:extLst>
              <a:ext uri="{FF2B5EF4-FFF2-40B4-BE49-F238E27FC236}">
                <a16:creationId xmlns:a16="http://schemas.microsoft.com/office/drawing/2014/main" xmlns="" id="{CC6AFFB6-55E9-4CD5-BCAF-C8A29B7C6416}"/>
              </a:ext>
            </a:extLst>
          </p:cNvPr>
          <p:cNvSpPr txBox="1"/>
          <p:nvPr/>
        </p:nvSpPr>
        <p:spPr>
          <a:xfrm>
            <a:off x="6441827" y="1026906"/>
            <a:ext cx="2580233" cy="843821"/>
          </a:xfrm>
          <a:prstGeom prst="rect">
            <a:avLst/>
          </a:prstGeom>
          <a:noFill/>
        </p:spPr>
        <p:txBody>
          <a:bodyPr wrap="square" rtlCol="0">
            <a:spAutoFit/>
          </a:bodyPr>
          <a:lstStyle>
            <a:defPPr>
              <a:defRPr lang="zh-CN"/>
            </a:defPPr>
            <a:lvl1pPr>
              <a:lnSpc>
                <a:spcPts val="2000"/>
              </a:lnSpc>
              <a:defRPr sz="1200">
                <a:solidFill>
                  <a:schemeClr val="tx1">
                    <a:lumMod val="85000"/>
                    <a:lumOff val="15000"/>
                  </a:schemeClr>
                </a:solidFill>
                <a:latin typeface="微软雅黑" panose="020B0503020204020204" pitchFamily="34" charset="-122"/>
                <a:ea typeface="微软雅黑" panose="020B0503020204020204" pitchFamily="34" charset="-122"/>
              </a:defRPr>
            </a:lvl1pPr>
          </a:lstStyle>
          <a:p>
            <a:r>
              <a:rPr lang="zh-CN" altLang="en-US" dirty="0">
                <a:latin typeface="字魂36号-正文宋楷" panose="02000000000000000000" pitchFamily="2" charset="-122"/>
                <a:ea typeface="字魂36号-正文宋楷" panose="02000000000000000000" pitchFamily="2" charset="-122"/>
              </a:rPr>
              <a:t>大学生学会自己解决冲突也是促进成长的必备环节。解决冲突的第一步在于使冲突各方保持情绪冷静。</a:t>
            </a:r>
            <a:endParaRPr lang="en-US" altLang="zh-CN" dirty="0">
              <a:latin typeface="字魂36号-正文宋楷" panose="02000000000000000000" pitchFamily="2" charset="-122"/>
              <a:ea typeface="字魂36号-正文宋楷" panose="02000000000000000000" pitchFamily="2" charset="-122"/>
            </a:endParaRPr>
          </a:p>
        </p:txBody>
      </p:sp>
      <p:sp>
        <p:nvSpPr>
          <p:cNvPr id="56" name="文本框 55">
            <a:extLst>
              <a:ext uri="{FF2B5EF4-FFF2-40B4-BE49-F238E27FC236}">
                <a16:creationId xmlns:a16="http://schemas.microsoft.com/office/drawing/2014/main" xmlns="" id="{45C94E04-5030-45E7-9A75-9C5BE86713E9}"/>
              </a:ext>
            </a:extLst>
          </p:cNvPr>
          <p:cNvSpPr txBox="1"/>
          <p:nvPr/>
        </p:nvSpPr>
        <p:spPr>
          <a:xfrm>
            <a:off x="5872129" y="4010187"/>
            <a:ext cx="1652199" cy="577787"/>
          </a:xfrm>
          <a:prstGeom prst="rect">
            <a:avLst/>
          </a:prstGeom>
          <a:noFill/>
        </p:spPr>
        <p:txBody>
          <a:bodyPr wrap="square" rtlCol="0">
            <a:spAutoFit/>
          </a:bodyPr>
          <a:lstStyle>
            <a:defPPr>
              <a:defRPr lang="zh-CN"/>
            </a:defPPr>
            <a:lvl1pPr>
              <a:lnSpc>
                <a:spcPts val="2000"/>
              </a:lnSpc>
              <a:defRPr sz="1200">
                <a:solidFill>
                  <a:schemeClr val="tx1">
                    <a:lumMod val="85000"/>
                    <a:lumOff val="15000"/>
                  </a:schemeClr>
                </a:solidFill>
                <a:latin typeface="微软雅黑" panose="020B0503020204020204" pitchFamily="34" charset="-122"/>
                <a:ea typeface="微软雅黑" panose="020B0503020204020204" pitchFamily="34" charset="-122"/>
              </a:defRPr>
            </a:lvl1pPr>
          </a:lstStyle>
          <a:p>
            <a:pPr algn="r"/>
            <a:r>
              <a:rPr lang="zh-CN" altLang="en-US" dirty="0">
                <a:latin typeface="字魂36号-正文宋楷" panose="02000000000000000000" pitchFamily="2" charset="-122"/>
                <a:ea typeface="字魂36号-正文宋楷" panose="02000000000000000000" pitchFamily="2" charset="-122"/>
              </a:rPr>
              <a:t>宽容待人、诚信对人学会幽默、心理换位</a:t>
            </a:r>
            <a:endParaRPr lang="en-US" altLang="zh-CN" dirty="0">
              <a:latin typeface="字魂36号-正文宋楷" panose="02000000000000000000" pitchFamily="2" charset="-122"/>
              <a:ea typeface="字魂36号-正文宋楷" panose="02000000000000000000" pitchFamily="2" charset="-122"/>
            </a:endParaRPr>
          </a:p>
        </p:txBody>
      </p:sp>
      <p:grpSp>
        <p:nvGrpSpPr>
          <p:cNvPr id="8" name="组合 7">
            <a:extLst>
              <a:ext uri="{FF2B5EF4-FFF2-40B4-BE49-F238E27FC236}">
                <a16:creationId xmlns:a16="http://schemas.microsoft.com/office/drawing/2014/main" xmlns="" id="{B2D40C85-2DE4-4615-9D5D-D28DEA3DB2D3}"/>
              </a:ext>
            </a:extLst>
          </p:cNvPr>
          <p:cNvGrpSpPr/>
          <p:nvPr/>
        </p:nvGrpSpPr>
        <p:grpSpPr>
          <a:xfrm>
            <a:off x="777743" y="2051889"/>
            <a:ext cx="661407" cy="675100"/>
            <a:chOff x="539551" y="1823419"/>
            <a:chExt cx="1052698" cy="1074492"/>
          </a:xfrm>
        </p:grpSpPr>
        <p:sp>
          <p:nvSpPr>
            <p:cNvPr id="35" name="Shape 30248">
              <a:extLst>
                <a:ext uri="{FF2B5EF4-FFF2-40B4-BE49-F238E27FC236}">
                  <a16:creationId xmlns:a16="http://schemas.microsoft.com/office/drawing/2014/main" xmlns="" id="{9CF6C91E-F24C-443E-8BF0-7449256C3858}"/>
                </a:ext>
              </a:extLst>
            </p:cNvPr>
            <p:cNvSpPr/>
            <p:nvPr/>
          </p:nvSpPr>
          <p:spPr>
            <a:xfrm>
              <a:off x="539551" y="1823419"/>
              <a:ext cx="1052698" cy="1074492"/>
            </a:xfrm>
            <a:prstGeom prst="ellipse">
              <a:avLst/>
            </a:prstGeom>
            <a:solidFill>
              <a:srgbClr val="F8A724"/>
            </a:solidFill>
            <a:ln w="12700" cap="flat">
              <a:solidFill>
                <a:schemeClr val="bg1"/>
              </a:solidFill>
              <a:miter lim="400000"/>
            </a:ln>
            <a:effectLst/>
          </p:spPr>
          <p:txBody>
            <a:bodyPr wrap="square" lIns="0" tIns="0" rIns="0" bIns="0" numCol="1" anchor="t">
              <a:noAutofit/>
            </a:bodyPr>
            <a:lstStyle/>
            <a:p>
              <a:pPr algn="ctr"/>
              <a:endParaRPr sz="2365">
                <a:latin typeface="字魂36号-正文宋楷" panose="02000000000000000000" pitchFamily="2" charset="-122"/>
                <a:ea typeface="字魂36号-正文宋楷" panose="02000000000000000000" pitchFamily="2" charset="-122"/>
                <a:cs typeface="+mn-ea"/>
                <a:sym typeface="Arial" panose="020B0604020202020204" pitchFamily="34" charset="0"/>
              </a:endParaRPr>
            </a:p>
          </p:txBody>
        </p:sp>
        <p:sp>
          <p:nvSpPr>
            <p:cNvPr id="36" name="Shape 30249">
              <a:extLst>
                <a:ext uri="{FF2B5EF4-FFF2-40B4-BE49-F238E27FC236}">
                  <a16:creationId xmlns:a16="http://schemas.microsoft.com/office/drawing/2014/main" xmlns="" id="{5E565EAD-F2DA-48B9-974C-22DD98FA57CF}"/>
                </a:ext>
              </a:extLst>
            </p:cNvPr>
            <p:cNvSpPr/>
            <p:nvPr/>
          </p:nvSpPr>
          <p:spPr>
            <a:xfrm>
              <a:off x="644821" y="1930867"/>
              <a:ext cx="842158" cy="859594"/>
            </a:xfrm>
            <a:prstGeom prst="ellipse">
              <a:avLst/>
            </a:prstGeom>
            <a:solidFill>
              <a:schemeClr val="bg1"/>
            </a:solid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2500" cap="all">
                  <a:solidFill>
                    <a:srgbClr val="262626"/>
                  </a:solidFill>
                  <a:latin typeface="Helvetica Neue Light"/>
                  <a:ea typeface="Helvetica Neue Light"/>
                  <a:cs typeface="Helvetica Neue Light"/>
                  <a:sym typeface="Helvetica Neue Light"/>
                </a:defRPr>
              </a:lvl1pPr>
            </a:lstStyle>
            <a:p>
              <a:pPr algn="ctr"/>
              <a:r>
                <a:rPr lang="en-US" altLang="zh-CN" sz="2000" b="1" dirty="0">
                  <a:solidFill>
                    <a:schemeClr val="accent2">
                      <a:lumMod val="100000"/>
                    </a:schemeClr>
                  </a:solidFill>
                  <a:latin typeface="微软雅黑" panose="020B0503020204020204" pitchFamily="34" charset="-122"/>
                  <a:ea typeface="微软雅黑" panose="020B0503020204020204" pitchFamily="34" charset="-122"/>
                  <a:cs typeface="+mn-ea"/>
                  <a:sym typeface="Arial" panose="020B0604020202020204" pitchFamily="34" charset="0"/>
                </a:rPr>
                <a:t>1</a:t>
              </a:r>
              <a:endParaRPr sz="2000" b="1" dirty="0">
                <a:solidFill>
                  <a:schemeClr val="accent2">
                    <a:lumMod val="100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grpSp>
      <p:grpSp>
        <p:nvGrpSpPr>
          <p:cNvPr id="57" name="组合 56">
            <a:extLst>
              <a:ext uri="{FF2B5EF4-FFF2-40B4-BE49-F238E27FC236}">
                <a16:creationId xmlns:a16="http://schemas.microsoft.com/office/drawing/2014/main" xmlns="" id="{D85F1FB1-C280-42FE-9FEC-845998B7F6D0}"/>
              </a:ext>
            </a:extLst>
          </p:cNvPr>
          <p:cNvGrpSpPr/>
          <p:nvPr/>
        </p:nvGrpSpPr>
        <p:grpSpPr>
          <a:xfrm>
            <a:off x="5325567" y="1800868"/>
            <a:ext cx="661407" cy="675100"/>
            <a:chOff x="539551" y="1823421"/>
            <a:chExt cx="1052698" cy="1074493"/>
          </a:xfrm>
        </p:grpSpPr>
        <p:sp>
          <p:nvSpPr>
            <p:cNvPr id="58" name="Shape 30248">
              <a:extLst>
                <a:ext uri="{FF2B5EF4-FFF2-40B4-BE49-F238E27FC236}">
                  <a16:creationId xmlns:a16="http://schemas.microsoft.com/office/drawing/2014/main" xmlns="" id="{8920B4D0-D7BE-47AE-B7B2-F5C0BE7738F0}"/>
                </a:ext>
              </a:extLst>
            </p:cNvPr>
            <p:cNvSpPr/>
            <p:nvPr/>
          </p:nvSpPr>
          <p:spPr>
            <a:xfrm>
              <a:off x="539551" y="1823421"/>
              <a:ext cx="1052698" cy="1074493"/>
            </a:xfrm>
            <a:prstGeom prst="ellipse">
              <a:avLst/>
            </a:prstGeom>
            <a:solidFill>
              <a:srgbClr val="F8A724"/>
            </a:solidFill>
            <a:ln w="12700" cap="flat">
              <a:solidFill>
                <a:schemeClr val="bg1"/>
              </a:solidFill>
              <a:miter lim="400000"/>
            </a:ln>
            <a:effectLst/>
          </p:spPr>
          <p:txBody>
            <a:bodyPr wrap="square" lIns="0" tIns="0" rIns="0" bIns="0" numCol="1" anchor="t">
              <a:noAutofit/>
            </a:bodyPr>
            <a:lstStyle/>
            <a:p>
              <a:pPr algn="ctr"/>
              <a:endParaRPr sz="2365">
                <a:latin typeface="字魂36号-正文宋楷" panose="02000000000000000000" pitchFamily="2" charset="-122"/>
                <a:ea typeface="字魂36号-正文宋楷" panose="02000000000000000000" pitchFamily="2" charset="-122"/>
                <a:cs typeface="+mn-ea"/>
                <a:sym typeface="Arial" panose="020B0604020202020204" pitchFamily="34" charset="0"/>
              </a:endParaRPr>
            </a:p>
          </p:txBody>
        </p:sp>
        <p:sp>
          <p:nvSpPr>
            <p:cNvPr id="59" name="Shape 30249">
              <a:extLst>
                <a:ext uri="{FF2B5EF4-FFF2-40B4-BE49-F238E27FC236}">
                  <a16:creationId xmlns:a16="http://schemas.microsoft.com/office/drawing/2014/main" xmlns="" id="{FEB60BE5-76E5-47C7-A77E-3DC2AFA516A6}"/>
                </a:ext>
              </a:extLst>
            </p:cNvPr>
            <p:cNvSpPr/>
            <p:nvPr/>
          </p:nvSpPr>
          <p:spPr>
            <a:xfrm>
              <a:off x="644821" y="1930867"/>
              <a:ext cx="842157" cy="859594"/>
            </a:xfrm>
            <a:prstGeom prst="ellipse">
              <a:avLst/>
            </a:prstGeom>
            <a:solidFill>
              <a:schemeClr val="bg1"/>
            </a:solid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2500" cap="all">
                  <a:solidFill>
                    <a:srgbClr val="262626"/>
                  </a:solidFill>
                  <a:latin typeface="Helvetica Neue Light"/>
                  <a:ea typeface="Helvetica Neue Light"/>
                  <a:cs typeface="Helvetica Neue Light"/>
                  <a:sym typeface="Helvetica Neue Light"/>
                </a:defRPr>
              </a:lvl1pPr>
            </a:lstStyle>
            <a:p>
              <a:pPr algn="ctr"/>
              <a:r>
                <a:rPr lang="en-US" altLang="zh-CN" sz="2000" b="1" dirty="0">
                  <a:solidFill>
                    <a:schemeClr val="accent2">
                      <a:lumMod val="100000"/>
                    </a:schemeClr>
                  </a:solidFill>
                  <a:latin typeface="微软雅黑" panose="020B0503020204020204" pitchFamily="34" charset="-122"/>
                  <a:ea typeface="微软雅黑" panose="020B0503020204020204" pitchFamily="34" charset="-122"/>
                  <a:cs typeface="+mn-ea"/>
                  <a:sym typeface="Arial" panose="020B0604020202020204" pitchFamily="34" charset="0"/>
                </a:rPr>
                <a:t>3</a:t>
              </a:r>
              <a:endParaRPr sz="2000" b="1" dirty="0">
                <a:solidFill>
                  <a:schemeClr val="accent2">
                    <a:lumMod val="100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grpSp>
      <p:sp>
        <p:nvSpPr>
          <p:cNvPr id="65" name="文本框 64">
            <a:extLst>
              <a:ext uri="{FF2B5EF4-FFF2-40B4-BE49-F238E27FC236}">
                <a16:creationId xmlns:a16="http://schemas.microsoft.com/office/drawing/2014/main" xmlns="" id="{B10E90E6-019A-4C69-B877-F729E29569A0}"/>
              </a:ext>
            </a:extLst>
          </p:cNvPr>
          <p:cNvSpPr txBox="1"/>
          <p:nvPr/>
        </p:nvSpPr>
        <p:spPr>
          <a:xfrm>
            <a:off x="3162455" y="2427734"/>
            <a:ext cx="1481553" cy="584775"/>
          </a:xfrm>
          <a:prstGeom prst="rect">
            <a:avLst/>
          </a:prstGeom>
          <a:noFill/>
        </p:spPr>
        <p:txBody>
          <a:bodyPr wrap="square">
            <a:spAutoFit/>
          </a:bodyPr>
          <a:lstStyle/>
          <a:p>
            <a:pPr algn="ctr"/>
            <a:r>
              <a:rPr lang="zh-CN" altLang="en-US" sz="1600" b="1" dirty="0">
                <a:solidFill>
                  <a:schemeClr val="bg1"/>
                </a:solidFill>
              </a:rPr>
              <a:t>把握好交往</a:t>
            </a:r>
            <a:endParaRPr lang="en-US" altLang="zh-CN" sz="1600" b="1" dirty="0">
              <a:solidFill>
                <a:schemeClr val="bg1"/>
              </a:solidFill>
            </a:endParaRPr>
          </a:p>
          <a:p>
            <a:pPr algn="ctr"/>
            <a:r>
              <a:rPr lang="zh-CN" altLang="en-US" sz="1600" b="1" dirty="0">
                <a:solidFill>
                  <a:schemeClr val="bg1"/>
                </a:solidFill>
              </a:rPr>
              <a:t>中的“度”</a:t>
            </a:r>
          </a:p>
        </p:txBody>
      </p:sp>
      <p:sp>
        <p:nvSpPr>
          <p:cNvPr id="66" name="文本框 65">
            <a:extLst>
              <a:ext uri="{FF2B5EF4-FFF2-40B4-BE49-F238E27FC236}">
                <a16:creationId xmlns:a16="http://schemas.microsoft.com/office/drawing/2014/main" xmlns="" id="{E7F33296-764D-4446-A0B4-EFCB5673C25A}"/>
              </a:ext>
            </a:extLst>
          </p:cNvPr>
          <p:cNvSpPr txBox="1"/>
          <p:nvPr/>
        </p:nvSpPr>
        <p:spPr>
          <a:xfrm>
            <a:off x="4860032" y="2482577"/>
            <a:ext cx="1481553" cy="584775"/>
          </a:xfrm>
          <a:prstGeom prst="rect">
            <a:avLst/>
          </a:prstGeom>
          <a:noFill/>
        </p:spPr>
        <p:txBody>
          <a:bodyPr wrap="square">
            <a:spAutoFit/>
          </a:bodyPr>
          <a:lstStyle/>
          <a:p>
            <a:pPr algn="ctr"/>
            <a:r>
              <a:rPr lang="zh-CN" altLang="en-US" sz="1600" b="1" dirty="0">
                <a:solidFill>
                  <a:schemeClr val="bg1"/>
                </a:solidFill>
              </a:rPr>
              <a:t>学会解决</a:t>
            </a:r>
            <a:endParaRPr lang="en-US" altLang="zh-CN" sz="1600" b="1" dirty="0">
              <a:solidFill>
                <a:schemeClr val="bg1"/>
              </a:solidFill>
            </a:endParaRPr>
          </a:p>
          <a:p>
            <a:pPr algn="ctr"/>
            <a:r>
              <a:rPr lang="zh-CN" altLang="en-US" sz="1600" b="1" dirty="0">
                <a:solidFill>
                  <a:schemeClr val="bg1"/>
                </a:solidFill>
              </a:rPr>
              <a:t>冲突</a:t>
            </a:r>
          </a:p>
        </p:txBody>
      </p:sp>
      <p:sp>
        <p:nvSpPr>
          <p:cNvPr id="67" name="文本框 66">
            <a:extLst>
              <a:ext uri="{FF2B5EF4-FFF2-40B4-BE49-F238E27FC236}">
                <a16:creationId xmlns:a16="http://schemas.microsoft.com/office/drawing/2014/main" xmlns="" id="{0FEAD5D1-7C54-49E3-802B-EBCF8C993FDB}"/>
              </a:ext>
            </a:extLst>
          </p:cNvPr>
          <p:cNvSpPr txBox="1"/>
          <p:nvPr/>
        </p:nvSpPr>
        <p:spPr>
          <a:xfrm>
            <a:off x="6759806" y="2482577"/>
            <a:ext cx="1481553" cy="584775"/>
          </a:xfrm>
          <a:prstGeom prst="rect">
            <a:avLst/>
          </a:prstGeom>
          <a:noFill/>
        </p:spPr>
        <p:txBody>
          <a:bodyPr wrap="square">
            <a:spAutoFit/>
          </a:bodyPr>
          <a:lstStyle/>
          <a:p>
            <a:pPr algn="ctr"/>
            <a:r>
              <a:rPr lang="zh-CN" altLang="en-US" sz="1600" b="1" dirty="0">
                <a:solidFill>
                  <a:schemeClr val="bg1"/>
                </a:solidFill>
              </a:rPr>
              <a:t>培养良好的人际相处心态</a:t>
            </a:r>
          </a:p>
        </p:txBody>
      </p:sp>
      <p:cxnSp>
        <p:nvCxnSpPr>
          <p:cNvPr id="32" name="直接连接符 31">
            <a:extLst>
              <a:ext uri="{FF2B5EF4-FFF2-40B4-BE49-F238E27FC236}">
                <a16:creationId xmlns:a16="http://schemas.microsoft.com/office/drawing/2014/main" xmlns="" id="{4803D4CF-9F89-45B5-8440-46CF5AB84206}"/>
              </a:ext>
            </a:extLst>
          </p:cNvPr>
          <p:cNvCxnSpPr>
            <a:cxnSpLocks/>
          </p:cNvCxnSpPr>
          <p:nvPr/>
        </p:nvCxnSpPr>
        <p:spPr>
          <a:xfrm flipH="1">
            <a:off x="611560" y="1131590"/>
            <a:ext cx="244827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8" name="等腰三角形 37">
            <a:extLst>
              <a:ext uri="{FF2B5EF4-FFF2-40B4-BE49-F238E27FC236}">
                <a16:creationId xmlns:a16="http://schemas.microsoft.com/office/drawing/2014/main" xmlns="" id="{C54191DE-CBE4-40FD-82A5-B7D9244C4D81}"/>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39" name="直接连接符 38">
            <a:extLst>
              <a:ext uri="{FF2B5EF4-FFF2-40B4-BE49-F238E27FC236}">
                <a16:creationId xmlns:a16="http://schemas.microsoft.com/office/drawing/2014/main" xmlns="" id="{A0964B4F-991B-47E4-85F7-AF9F362E88E4}"/>
              </a:ext>
            </a:extLst>
          </p:cNvPr>
          <p:cNvCxnSpPr>
            <a:cxnSpLocks/>
          </p:cNvCxnSpPr>
          <p:nvPr/>
        </p:nvCxnSpPr>
        <p:spPr>
          <a:xfrm>
            <a:off x="4932040" y="521032"/>
            <a:ext cx="4211960"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41" name="等腰三角形 40">
            <a:extLst>
              <a:ext uri="{FF2B5EF4-FFF2-40B4-BE49-F238E27FC236}">
                <a16:creationId xmlns:a16="http://schemas.microsoft.com/office/drawing/2014/main" xmlns="" id="{1B606030-1779-436B-83A5-2C516A4BDBCA}"/>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25332640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wipe(down)">
                                      <p:cBhvr>
                                        <p:cTn id="7" dur="500"/>
                                        <p:tgtEl>
                                          <p:spTgt spid="53"/>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54"/>
                                        </p:tgtEl>
                                        <p:attrNameLst>
                                          <p:attrName>style.visibility</p:attrName>
                                        </p:attrNameLst>
                                      </p:cBhvr>
                                      <p:to>
                                        <p:strVal val="visible"/>
                                      </p:to>
                                    </p:set>
                                    <p:animEffect transition="in" filter="wipe(down)">
                                      <p:cBhvr>
                                        <p:cTn id="11" dur="500"/>
                                        <p:tgtEl>
                                          <p:spTgt spid="54"/>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55"/>
                                        </p:tgtEl>
                                        <p:attrNameLst>
                                          <p:attrName>style.visibility</p:attrName>
                                        </p:attrNameLst>
                                      </p:cBhvr>
                                      <p:to>
                                        <p:strVal val="visible"/>
                                      </p:to>
                                    </p:set>
                                    <p:animEffect transition="in" filter="wipe(down)">
                                      <p:cBhvr>
                                        <p:cTn id="15" dur="500"/>
                                        <p:tgtEl>
                                          <p:spTgt spid="55"/>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56"/>
                                        </p:tgtEl>
                                        <p:attrNameLst>
                                          <p:attrName>style.visibility</p:attrName>
                                        </p:attrNameLst>
                                      </p:cBhvr>
                                      <p:to>
                                        <p:strVal val="visible"/>
                                      </p:to>
                                    </p:set>
                                    <p:animEffect transition="in" filter="wipe(down)">
                                      <p:cBhvr>
                                        <p:cTn id="19"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P spid="54" grpId="0"/>
      <p:bldP spid="55" grpId="0"/>
      <p:bldP spid="5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E6445E7-CC70-4F17-A60A-9641A57FC43C}"/>
              </a:ext>
            </a:extLst>
          </p:cNvPr>
          <p:cNvSpPr txBox="1">
            <a:spLocks/>
          </p:cNvSpPr>
          <p:nvPr/>
        </p:nvSpPr>
        <p:spPr>
          <a:xfrm>
            <a:off x="539551" y="331293"/>
            <a:ext cx="3829461"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大学生人际关系的一般问题</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xmlns="" id="{206E7DB9-5899-4F16-A729-1FEAA4687181}"/>
              </a:ext>
            </a:extLst>
          </p:cNvPr>
          <p:cNvSpPr/>
          <p:nvPr/>
        </p:nvSpPr>
        <p:spPr>
          <a:xfrm>
            <a:off x="755576"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一、人际关系及其形成</a:t>
            </a:r>
          </a:p>
        </p:txBody>
      </p:sp>
      <p:sp>
        <p:nvSpPr>
          <p:cNvPr id="67" name="Rectangle 56">
            <a:extLst>
              <a:ext uri="{FF2B5EF4-FFF2-40B4-BE49-F238E27FC236}">
                <a16:creationId xmlns:a16="http://schemas.microsoft.com/office/drawing/2014/main" xmlns="" id="{B0AE4EFF-6453-41BF-9840-0B9723F10CEA}"/>
              </a:ext>
            </a:extLst>
          </p:cNvPr>
          <p:cNvSpPr/>
          <p:nvPr/>
        </p:nvSpPr>
        <p:spPr>
          <a:xfrm>
            <a:off x="957288" y="1690962"/>
            <a:ext cx="3384376" cy="1888899"/>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68" name="Rectangle 61">
            <a:extLst>
              <a:ext uri="{FF2B5EF4-FFF2-40B4-BE49-F238E27FC236}">
                <a16:creationId xmlns:a16="http://schemas.microsoft.com/office/drawing/2014/main" xmlns="" id="{5611E435-8692-477B-AEA7-DD24ADDFCBA5}"/>
              </a:ext>
            </a:extLst>
          </p:cNvPr>
          <p:cNvSpPr/>
          <p:nvPr/>
        </p:nvSpPr>
        <p:spPr>
          <a:xfrm>
            <a:off x="957288" y="1412803"/>
            <a:ext cx="3384376" cy="294851"/>
          </a:xfrm>
          <a:prstGeom prst="rect">
            <a:avLst/>
          </a:prstGeom>
          <a:solidFill>
            <a:schemeClr val="accent1">
              <a:alpha val="2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70" name="TextBox 63">
            <a:extLst>
              <a:ext uri="{FF2B5EF4-FFF2-40B4-BE49-F238E27FC236}">
                <a16:creationId xmlns:a16="http://schemas.microsoft.com/office/drawing/2014/main" xmlns="" id="{5324705A-A2F2-4D1D-90BC-9A236DC9853B}"/>
              </a:ext>
            </a:extLst>
          </p:cNvPr>
          <p:cNvSpPr txBox="1"/>
          <p:nvPr/>
        </p:nvSpPr>
        <p:spPr>
          <a:xfrm>
            <a:off x="2330941" y="2109299"/>
            <a:ext cx="711779" cy="1182531"/>
          </a:xfrm>
          <a:prstGeom prst="rect">
            <a:avLst/>
          </a:prstGeom>
          <a:noFill/>
        </p:spPr>
        <p:txBody>
          <a:bodyPr wrap="none">
            <a:normAutofit/>
          </a:bodyPr>
          <a:lstStyle/>
          <a:p>
            <a:pPr algn="ctr"/>
            <a:r>
              <a:rPr lang="zh-CN" altLang="en-US" sz="4400" b="1" dirty="0">
                <a:solidFill>
                  <a:srgbClr val="FFFFFF"/>
                </a:solidFill>
                <a:latin typeface="微软雅黑" panose="020B0503020204020204" pitchFamily="34" charset="-122"/>
                <a:ea typeface="微软雅黑" panose="020B0503020204020204" pitchFamily="34" charset="-122"/>
                <a:cs typeface="+mn-ea"/>
                <a:sym typeface="inpin heiti" panose="00000500000000000000" pitchFamily="2" charset="-122"/>
              </a:rPr>
              <a:t>人际关系</a:t>
            </a:r>
            <a:endParaRPr lang="id-ID" sz="4400" b="1" dirty="0">
              <a:solidFill>
                <a:srgbClr val="FFFFFF"/>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72" name="矩形 71">
            <a:extLst>
              <a:ext uri="{FF2B5EF4-FFF2-40B4-BE49-F238E27FC236}">
                <a16:creationId xmlns:a16="http://schemas.microsoft.com/office/drawing/2014/main" xmlns="" id="{634B33B9-B6F2-4514-BE74-911CAC06CE6B}"/>
              </a:ext>
            </a:extLst>
          </p:cNvPr>
          <p:cNvSpPr/>
          <p:nvPr/>
        </p:nvSpPr>
        <p:spPr>
          <a:xfrm>
            <a:off x="4341664" y="1412804"/>
            <a:ext cx="4046760" cy="216705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74" name="文本框 73">
            <a:extLst>
              <a:ext uri="{FF2B5EF4-FFF2-40B4-BE49-F238E27FC236}">
                <a16:creationId xmlns:a16="http://schemas.microsoft.com/office/drawing/2014/main" xmlns="" id="{9448CB05-6375-4B50-8407-E5BA2AEB6498}"/>
              </a:ext>
            </a:extLst>
          </p:cNvPr>
          <p:cNvSpPr txBox="1"/>
          <p:nvPr/>
        </p:nvSpPr>
        <p:spPr>
          <a:xfrm>
            <a:off x="4557736" y="2235832"/>
            <a:ext cx="3312368" cy="583493"/>
          </a:xfrm>
          <a:prstGeom prst="rect">
            <a:avLst/>
          </a:prstGeom>
          <a:noFill/>
        </p:spPr>
        <p:txBody>
          <a:bodyPr wrap="square">
            <a:spAutoFit/>
          </a:bodyPr>
          <a:lstStyle/>
          <a:p>
            <a:pPr>
              <a:lnSpc>
                <a:spcPts val="2000"/>
              </a:lnSpc>
            </a:pPr>
            <a:r>
              <a:rPr lang="zh-CN" altLang="en-US" sz="1400" dirty="0">
                <a:solidFill>
                  <a:schemeClr val="bg1"/>
                </a:solidFill>
              </a:rPr>
              <a:t>在心理学上，人际关系是指人与人交往互动时的心理距离。</a:t>
            </a:r>
          </a:p>
        </p:txBody>
      </p:sp>
      <p:cxnSp>
        <p:nvCxnSpPr>
          <p:cNvPr id="76" name="直接连接符 75">
            <a:extLst>
              <a:ext uri="{FF2B5EF4-FFF2-40B4-BE49-F238E27FC236}">
                <a16:creationId xmlns:a16="http://schemas.microsoft.com/office/drawing/2014/main" xmlns="" id="{98106842-F00C-4437-ACDA-D7631D502F2B}"/>
              </a:ext>
            </a:extLst>
          </p:cNvPr>
          <p:cNvCxnSpPr/>
          <p:nvPr/>
        </p:nvCxnSpPr>
        <p:spPr>
          <a:xfrm>
            <a:off x="4644008" y="2139702"/>
            <a:ext cx="302433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7" name="直接连接符 76">
            <a:extLst>
              <a:ext uri="{FF2B5EF4-FFF2-40B4-BE49-F238E27FC236}">
                <a16:creationId xmlns:a16="http://schemas.microsoft.com/office/drawing/2014/main" xmlns="" id="{F1D2B2BD-B6DA-4F01-A74F-67AFCBB3D003}"/>
              </a:ext>
            </a:extLst>
          </p:cNvPr>
          <p:cNvCxnSpPr/>
          <p:nvPr/>
        </p:nvCxnSpPr>
        <p:spPr>
          <a:xfrm>
            <a:off x="4644008" y="2931790"/>
            <a:ext cx="302433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文本框 9">
            <a:extLst>
              <a:ext uri="{FF2B5EF4-FFF2-40B4-BE49-F238E27FC236}">
                <a16:creationId xmlns:a16="http://schemas.microsoft.com/office/drawing/2014/main" xmlns="" id="{7B379D08-05CB-4BD1-A137-78D720EACB57}"/>
              </a:ext>
            </a:extLst>
          </p:cNvPr>
          <p:cNvSpPr txBox="1"/>
          <p:nvPr/>
        </p:nvSpPr>
        <p:spPr>
          <a:xfrm>
            <a:off x="2396048" y="2859782"/>
            <a:ext cx="864096" cy="327013"/>
          </a:xfrm>
          <a:prstGeom prst="rect">
            <a:avLst/>
          </a:prstGeom>
          <a:noFill/>
        </p:spPr>
        <p:txBody>
          <a:bodyPr wrap="square">
            <a:spAutoFit/>
          </a:bodyPr>
          <a:lstStyle/>
          <a:p>
            <a:pPr>
              <a:lnSpc>
                <a:spcPts val="2000"/>
              </a:lnSpc>
            </a:pPr>
            <a:r>
              <a:rPr lang="zh-CN" altLang="en-US" sz="1400" dirty="0">
                <a:solidFill>
                  <a:schemeClr val="bg1"/>
                </a:solidFill>
              </a:rPr>
              <a:t>关键词</a:t>
            </a:r>
          </a:p>
        </p:txBody>
      </p:sp>
      <p:cxnSp>
        <p:nvCxnSpPr>
          <p:cNvPr id="13" name="直接连接符 12">
            <a:extLst>
              <a:ext uri="{FF2B5EF4-FFF2-40B4-BE49-F238E27FC236}">
                <a16:creationId xmlns:a16="http://schemas.microsoft.com/office/drawing/2014/main" xmlns="" id="{50C49741-4C98-46EE-9523-DAF23833004B}"/>
              </a:ext>
            </a:extLst>
          </p:cNvPr>
          <p:cNvCxnSpPr>
            <a:cxnSpLocks/>
          </p:cNvCxnSpPr>
          <p:nvPr/>
        </p:nvCxnSpPr>
        <p:spPr>
          <a:xfrm flipH="1">
            <a:off x="611560" y="1131590"/>
            <a:ext cx="1719381"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4" name="等腰三角形 13">
            <a:extLst>
              <a:ext uri="{FF2B5EF4-FFF2-40B4-BE49-F238E27FC236}">
                <a16:creationId xmlns:a16="http://schemas.microsoft.com/office/drawing/2014/main" xmlns="" id="{4A3DA238-07A5-4957-80EF-42E16DB463CE}"/>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15" name="直接连接符 14">
            <a:extLst>
              <a:ext uri="{FF2B5EF4-FFF2-40B4-BE49-F238E27FC236}">
                <a16:creationId xmlns:a16="http://schemas.microsoft.com/office/drawing/2014/main" xmlns="" id="{39420B48-6921-40CC-AFE0-7B76504A74AA}"/>
              </a:ext>
            </a:extLst>
          </p:cNvPr>
          <p:cNvCxnSpPr>
            <a:cxnSpLocks/>
          </p:cNvCxnSpPr>
          <p:nvPr/>
        </p:nvCxnSpPr>
        <p:spPr>
          <a:xfrm>
            <a:off x="4139952" y="521032"/>
            <a:ext cx="5004048"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16" name="等腰三角形 15">
            <a:extLst>
              <a:ext uri="{FF2B5EF4-FFF2-40B4-BE49-F238E27FC236}">
                <a16:creationId xmlns:a16="http://schemas.microsoft.com/office/drawing/2014/main" xmlns="" id="{6E99363C-2A01-412E-BE06-65CEFCA02536}"/>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347425962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E6445E7-CC70-4F17-A60A-9641A57FC43C}"/>
              </a:ext>
            </a:extLst>
          </p:cNvPr>
          <p:cNvSpPr txBox="1">
            <a:spLocks/>
          </p:cNvSpPr>
          <p:nvPr/>
        </p:nvSpPr>
        <p:spPr>
          <a:xfrm>
            <a:off x="539551" y="331293"/>
            <a:ext cx="3829461"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大学生人际关系的一般问题</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xmlns="" id="{206E7DB9-5899-4F16-A729-1FEAA4687181}"/>
              </a:ext>
            </a:extLst>
          </p:cNvPr>
          <p:cNvSpPr/>
          <p:nvPr/>
        </p:nvSpPr>
        <p:spPr>
          <a:xfrm>
            <a:off x="755576"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一、人际关系及其形成</a:t>
            </a:r>
          </a:p>
        </p:txBody>
      </p:sp>
      <p:grpSp>
        <p:nvGrpSpPr>
          <p:cNvPr id="13" name="组合 12">
            <a:extLst>
              <a:ext uri="{FF2B5EF4-FFF2-40B4-BE49-F238E27FC236}">
                <a16:creationId xmlns:a16="http://schemas.microsoft.com/office/drawing/2014/main" xmlns="" id="{B09EC516-BC32-429C-AFBC-A979E8EFF811}"/>
              </a:ext>
            </a:extLst>
          </p:cNvPr>
          <p:cNvGrpSpPr/>
          <p:nvPr/>
        </p:nvGrpSpPr>
        <p:grpSpPr>
          <a:xfrm>
            <a:off x="3309122" y="1234021"/>
            <a:ext cx="2119779" cy="3390405"/>
            <a:chOff x="3663867" y="1181074"/>
            <a:chExt cx="1589834" cy="2542804"/>
          </a:xfrm>
          <a:effectLst/>
        </p:grpSpPr>
        <p:sp>
          <p:nvSpPr>
            <p:cNvPr id="14" name="椭圆 1">
              <a:extLst>
                <a:ext uri="{FF2B5EF4-FFF2-40B4-BE49-F238E27FC236}">
                  <a16:creationId xmlns:a16="http://schemas.microsoft.com/office/drawing/2014/main" xmlns="" id="{64DEAB3E-0809-43FA-8858-AEC5286815DA}"/>
                </a:ext>
              </a:extLst>
            </p:cNvPr>
            <p:cNvSpPr/>
            <p:nvPr/>
          </p:nvSpPr>
          <p:spPr>
            <a:xfrm>
              <a:off x="3663867" y="1181074"/>
              <a:ext cx="1589834" cy="1843792"/>
            </a:xfrm>
            <a:custGeom>
              <a:avLst/>
              <a:gdLst/>
              <a:ahLst/>
              <a:cxnLst/>
              <a:rect l="l" t="t" r="r" b="b"/>
              <a:pathLst>
                <a:path w="3240360" h="3757972">
                  <a:moveTo>
                    <a:pt x="1620180" y="0"/>
                  </a:moveTo>
                  <a:cubicBezTo>
                    <a:pt x="2514981" y="0"/>
                    <a:pt x="3240360" y="725379"/>
                    <a:pt x="3240360" y="1620180"/>
                  </a:cubicBezTo>
                  <a:cubicBezTo>
                    <a:pt x="3240360" y="2212023"/>
                    <a:pt x="2923020" y="2729746"/>
                    <a:pt x="2448272" y="3010903"/>
                  </a:cubicBezTo>
                  <a:lnTo>
                    <a:pt x="2448272" y="3511913"/>
                  </a:lnTo>
                  <a:cubicBezTo>
                    <a:pt x="2448272" y="3647808"/>
                    <a:pt x="2338108" y="3757972"/>
                    <a:pt x="2202213" y="3757972"/>
                  </a:cubicBezTo>
                  <a:lnTo>
                    <a:pt x="1038147" y="3757972"/>
                  </a:lnTo>
                  <a:cubicBezTo>
                    <a:pt x="902252" y="3757972"/>
                    <a:pt x="792088" y="3647808"/>
                    <a:pt x="792088" y="3511913"/>
                  </a:cubicBezTo>
                  <a:lnTo>
                    <a:pt x="792088" y="3010903"/>
                  </a:lnTo>
                  <a:cubicBezTo>
                    <a:pt x="317340" y="2729746"/>
                    <a:pt x="0" y="2212023"/>
                    <a:pt x="0" y="1620180"/>
                  </a:cubicBezTo>
                  <a:cubicBezTo>
                    <a:pt x="0" y="725379"/>
                    <a:pt x="725379" y="0"/>
                    <a:pt x="1620180" y="0"/>
                  </a:cubicBezTo>
                  <a:close/>
                </a:path>
              </a:pathLst>
            </a:custGeom>
            <a:solidFill>
              <a:schemeClr val="bg1">
                <a:lumMod val="65000"/>
              </a:schemeClr>
            </a:solidFill>
            <a:ln w="127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400">
                <a:solidFill>
                  <a:schemeClr val="bg1"/>
                </a:solidFill>
                <a:latin typeface="字魂36号-正文宋楷" panose="02000000000000000000" pitchFamily="2" charset="-122"/>
                <a:ea typeface="字魂36号-正文宋楷" panose="02000000000000000000" pitchFamily="2" charset="-122"/>
              </a:endParaRPr>
            </a:p>
          </p:txBody>
        </p:sp>
        <p:sp>
          <p:nvSpPr>
            <p:cNvPr id="15" name="圆角矩形 5">
              <a:extLst>
                <a:ext uri="{FF2B5EF4-FFF2-40B4-BE49-F238E27FC236}">
                  <a16:creationId xmlns:a16="http://schemas.microsoft.com/office/drawing/2014/main" xmlns="" id="{B239565E-32D3-4FEC-82AD-4ED871EF17F2}"/>
                </a:ext>
              </a:extLst>
            </p:cNvPr>
            <p:cNvSpPr/>
            <p:nvPr/>
          </p:nvSpPr>
          <p:spPr>
            <a:xfrm>
              <a:off x="4094546" y="3155943"/>
              <a:ext cx="742699" cy="153659"/>
            </a:xfrm>
            <a:prstGeom prst="roundRect">
              <a:avLst>
                <a:gd name="adj" fmla="val 50000"/>
              </a:avLst>
            </a:prstGeom>
            <a:solidFill>
              <a:schemeClr val="bg1">
                <a:lumMod val="65000"/>
              </a:schemeClr>
            </a:solidFill>
            <a:ln w="127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400">
                <a:solidFill>
                  <a:schemeClr val="bg1"/>
                </a:solidFill>
                <a:latin typeface="字魂36号-正文宋楷" panose="02000000000000000000" pitchFamily="2" charset="-122"/>
                <a:ea typeface="字魂36号-正文宋楷" panose="02000000000000000000" pitchFamily="2" charset="-122"/>
              </a:endParaRPr>
            </a:p>
          </p:txBody>
        </p:sp>
        <p:sp>
          <p:nvSpPr>
            <p:cNvPr id="16" name="圆角矩形 6">
              <a:extLst>
                <a:ext uri="{FF2B5EF4-FFF2-40B4-BE49-F238E27FC236}">
                  <a16:creationId xmlns:a16="http://schemas.microsoft.com/office/drawing/2014/main" xmlns="" id="{46912727-3933-4DD8-BEEC-483BC853E88C}"/>
                </a:ext>
              </a:extLst>
            </p:cNvPr>
            <p:cNvSpPr/>
            <p:nvPr/>
          </p:nvSpPr>
          <p:spPr>
            <a:xfrm>
              <a:off x="4094546" y="3384232"/>
              <a:ext cx="742699" cy="153659"/>
            </a:xfrm>
            <a:prstGeom prst="roundRect">
              <a:avLst>
                <a:gd name="adj" fmla="val 50000"/>
              </a:avLst>
            </a:prstGeom>
            <a:solidFill>
              <a:schemeClr val="bg1">
                <a:lumMod val="65000"/>
              </a:schemeClr>
            </a:solidFill>
            <a:ln w="127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400">
                <a:solidFill>
                  <a:schemeClr val="bg1"/>
                </a:solidFill>
                <a:latin typeface="字魂36号-正文宋楷" panose="02000000000000000000" pitchFamily="2" charset="-122"/>
                <a:ea typeface="字魂36号-正文宋楷" panose="02000000000000000000" pitchFamily="2" charset="-122"/>
              </a:endParaRPr>
            </a:p>
          </p:txBody>
        </p:sp>
        <p:sp>
          <p:nvSpPr>
            <p:cNvPr id="17" name="圆角矩形 7">
              <a:extLst>
                <a:ext uri="{FF2B5EF4-FFF2-40B4-BE49-F238E27FC236}">
                  <a16:creationId xmlns:a16="http://schemas.microsoft.com/office/drawing/2014/main" xmlns="" id="{FF89F4DE-9579-4313-877D-71A29F773695}"/>
                </a:ext>
              </a:extLst>
            </p:cNvPr>
            <p:cNvSpPr/>
            <p:nvPr/>
          </p:nvSpPr>
          <p:spPr>
            <a:xfrm>
              <a:off x="4231881" y="3605775"/>
              <a:ext cx="468029" cy="118103"/>
            </a:xfrm>
            <a:prstGeom prst="roundRect">
              <a:avLst>
                <a:gd name="adj" fmla="val 50000"/>
              </a:avLst>
            </a:prstGeom>
            <a:solidFill>
              <a:schemeClr val="bg1">
                <a:lumMod val="65000"/>
              </a:schemeClr>
            </a:solidFill>
            <a:ln w="127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400">
                <a:solidFill>
                  <a:schemeClr val="bg1"/>
                </a:solidFill>
                <a:latin typeface="字魂36号-正文宋楷" panose="02000000000000000000" pitchFamily="2" charset="-122"/>
                <a:ea typeface="字魂36号-正文宋楷" panose="02000000000000000000" pitchFamily="2" charset="-122"/>
              </a:endParaRPr>
            </a:p>
          </p:txBody>
        </p:sp>
        <p:sp>
          <p:nvSpPr>
            <p:cNvPr id="18" name="TextBox 7">
              <a:extLst>
                <a:ext uri="{FF2B5EF4-FFF2-40B4-BE49-F238E27FC236}">
                  <a16:creationId xmlns:a16="http://schemas.microsoft.com/office/drawing/2014/main" xmlns="" id="{88272951-7ACF-4127-8CA5-A99D91A818F9}"/>
                </a:ext>
              </a:extLst>
            </p:cNvPr>
            <p:cNvSpPr txBox="1"/>
            <p:nvPr/>
          </p:nvSpPr>
          <p:spPr>
            <a:xfrm>
              <a:off x="3897667" y="1671009"/>
              <a:ext cx="1107996" cy="646331"/>
            </a:xfrm>
            <a:prstGeom prst="rect">
              <a:avLst/>
            </a:prstGeom>
            <a:noFill/>
            <a:ln w="12700">
              <a:noFill/>
            </a:ln>
          </p:spPr>
          <p:style>
            <a:lnRef idx="1">
              <a:schemeClr val="accent1"/>
            </a:lnRef>
            <a:fillRef idx="0">
              <a:schemeClr val="accent1"/>
            </a:fillRef>
            <a:effectRef idx="0">
              <a:schemeClr val="accent1"/>
            </a:effectRef>
            <a:fontRef idx="minor">
              <a:schemeClr val="tx1"/>
            </a:fontRef>
          </p:style>
          <p:txBody>
            <a:bodyPr rtlCol="0" anchor="ctr"/>
            <a:lstStyle>
              <a:defPPr>
                <a:defRPr lang="zh-CN"/>
              </a:defPPr>
              <a:lvl1pPr algn="ctr">
                <a:defRPr>
                  <a:solidFill>
                    <a:schemeClr val="bg1"/>
                  </a:solidFill>
                </a:defRPr>
              </a:lvl1pPr>
            </a:lstStyle>
            <a:p>
              <a:r>
                <a:rPr lang="zh-CN" altLang="en-US" sz="1400" dirty="0">
                  <a:latin typeface="字魂36号-正文宋楷" panose="02000000000000000000" pitchFamily="2" charset="-122"/>
                  <a:ea typeface="字魂36号-正文宋楷" panose="02000000000000000000" pitchFamily="2" charset="-122"/>
                </a:rPr>
                <a:t>从心理联结的不同性质看，两人</a:t>
              </a:r>
              <a:r>
                <a:rPr lang="en-US" altLang="zh-CN" sz="1400" dirty="0">
                  <a:latin typeface="字魂36号-正文宋楷" panose="02000000000000000000" pitchFamily="2" charset="-122"/>
                  <a:ea typeface="字魂36号-正文宋楷" panose="02000000000000000000" pitchFamily="2" charset="-122"/>
                </a:rPr>
                <a:t>(</a:t>
              </a:r>
              <a:r>
                <a:rPr lang="zh-CN" altLang="en-US" sz="1400" dirty="0">
                  <a:latin typeface="字魂36号-正文宋楷" panose="02000000000000000000" pitchFamily="2" charset="-122"/>
                  <a:ea typeface="字魂36号-正文宋楷" panose="02000000000000000000" pitchFamily="2" charset="-122"/>
                </a:rPr>
                <a:t>或多人</a:t>
              </a:r>
              <a:r>
                <a:rPr lang="en-US" altLang="zh-CN" sz="1400" dirty="0">
                  <a:latin typeface="字魂36号-正文宋楷" panose="02000000000000000000" pitchFamily="2" charset="-122"/>
                  <a:ea typeface="字魂36号-正文宋楷" panose="02000000000000000000" pitchFamily="2" charset="-122"/>
                </a:rPr>
                <a:t>)</a:t>
              </a:r>
              <a:r>
                <a:rPr lang="zh-CN" altLang="en-US" sz="1400" dirty="0">
                  <a:latin typeface="字魂36号-正文宋楷" panose="02000000000000000000" pitchFamily="2" charset="-122"/>
                  <a:ea typeface="字魂36号-正文宋楷" panose="02000000000000000000" pitchFamily="2" charset="-122"/>
                </a:rPr>
                <a:t>间的人际关系不外乎三大类：</a:t>
              </a:r>
            </a:p>
          </p:txBody>
        </p:sp>
      </p:grpSp>
      <p:grpSp>
        <p:nvGrpSpPr>
          <p:cNvPr id="23" name="组合 22">
            <a:extLst>
              <a:ext uri="{FF2B5EF4-FFF2-40B4-BE49-F238E27FC236}">
                <a16:creationId xmlns:a16="http://schemas.microsoft.com/office/drawing/2014/main" xmlns="" id="{227DE948-2F62-4D92-B02C-0A2627E17FA4}"/>
              </a:ext>
            </a:extLst>
          </p:cNvPr>
          <p:cNvGrpSpPr/>
          <p:nvPr/>
        </p:nvGrpSpPr>
        <p:grpSpPr>
          <a:xfrm>
            <a:off x="5427357" y="919706"/>
            <a:ext cx="1187592" cy="904073"/>
            <a:chOff x="5252543" y="945337"/>
            <a:chExt cx="890694" cy="678055"/>
          </a:xfrm>
        </p:grpSpPr>
        <p:sp>
          <p:nvSpPr>
            <p:cNvPr id="24" name="椭圆 23">
              <a:extLst>
                <a:ext uri="{FF2B5EF4-FFF2-40B4-BE49-F238E27FC236}">
                  <a16:creationId xmlns:a16="http://schemas.microsoft.com/office/drawing/2014/main" xmlns="" id="{D8DDC485-54A8-4559-86DF-5638954176AD}"/>
                </a:ext>
              </a:extLst>
            </p:cNvPr>
            <p:cNvSpPr/>
            <p:nvPr/>
          </p:nvSpPr>
          <p:spPr>
            <a:xfrm rot="8309691">
              <a:off x="5722399" y="945337"/>
              <a:ext cx="420838" cy="420838"/>
            </a:xfrm>
            <a:prstGeom prst="ellipse">
              <a:avLst/>
            </a:prstGeom>
            <a:solidFill>
              <a:srgbClr val="B2A36C"/>
            </a:solidFill>
            <a:ln w="127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67">
                <a:solidFill>
                  <a:schemeClr val="bg1"/>
                </a:solidFill>
                <a:latin typeface="字魂36号-正文宋楷" panose="02000000000000000000" pitchFamily="2" charset="-122"/>
                <a:ea typeface="字魂36号-正文宋楷" panose="02000000000000000000" pitchFamily="2" charset="-122"/>
              </a:endParaRPr>
            </a:p>
          </p:txBody>
        </p:sp>
        <p:cxnSp>
          <p:nvCxnSpPr>
            <p:cNvPr id="25" name="直接连接符 24">
              <a:extLst>
                <a:ext uri="{FF2B5EF4-FFF2-40B4-BE49-F238E27FC236}">
                  <a16:creationId xmlns:a16="http://schemas.microsoft.com/office/drawing/2014/main" xmlns="" id="{9DCECD0B-57A1-4184-B9B0-DECA207714CC}"/>
                </a:ext>
              </a:extLst>
            </p:cNvPr>
            <p:cNvCxnSpPr/>
            <p:nvPr/>
          </p:nvCxnSpPr>
          <p:spPr>
            <a:xfrm flipH="1">
              <a:off x="5252543" y="1251545"/>
              <a:ext cx="481286" cy="371847"/>
            </a:xfrm>
            <a:prstGeom prst="line">
              <a:avLst/>
            </a:prstGeom>
            <a:ln w="12700">
              <a:solidFill>
                <a:srgbClr val="E2C17E"/>
              </a:solidFill>
            </a:ln>
          </p:spPr>
          <p:style>
            <a:lnRef idx="1">
              <a:schemeClr val="accent1"/>
            </a:lnRef>
            <a:fillRef idx="0">
              <a:schemeClr val="accent1"/>
            </a:fillRef>
            <a:effectRef idx="0">
              <a:schemeClr val="accent1"/>
            </a:effectRef>
            <a:fontRef idx="minor">
              <a:schemeClr val="tx1"/>
            </a:fontRef>
          </p:style>
        </p:cxnSp>
        <p:sp>
          <p:nvSpPr>
            <p:cNvPr id="26" name="TextBox 15">
              <a:extLst>
                <a:ext uri="{FF2B5EF4-FFF2-40B4-BE49-F238E27FC236}">
                  <a16:creationId xmlns:a16="http://schemas.microsoft.com/office/drawing/2014/main" xmlns="" id="{A1BADE36-3207-4A0F-ACC8-D11FB70522B2}"/>
                </a:ext>
              </a:extLst>
            </p:cNvPr>
            <p:cNvSpPr txBox="1"/>
            <p:nvPr/>
          </p:nvSpPr>
          <p:spPr>
            <a:xfrm>
              <a:off x="5793958" y="1012352"/>
              <a:ext cx="292388" cy="253916"/>
            </a:xfrm>
            <a:prstGeom prst="rect">
              <a:avLst/>
            </a:prstGeom>
            <a:noFill/>
          </p:spPr>
          <p:txBody>
            <a:bodyPr wrap="none" rtlCol="0">
              <a:spAutoFit/>
            </a:bodyPr>
            <a:lstStyle/>
            <a:p>
              <a:pPr algn="ctr"/>
              <a:r>
                <a:rPr lang="en-US" altLang="zh-CN" sz="1600" dirty="0">
                  <a:solidFill>
                    <a:schemeClr val="bg1"/>
                  </a:solidFill>
                  <a:latin typeface="字魂36号-正文宋楷" panose="02000000000000000000" pitchFamily="2" charset="-122"/>
                  <a:ea typeface="字魂36号-正文宋楷" panose="02000000000000000000" pitchFamily="2" charset="-122"/>
                </a:rPr>
                <a:t>02</a:t>
              </a:r>
              <a:endParaRPr lang="zh-CN" altLang="en-US" sz="1600" dirty="0">
                <a:solidFill>
                  <a:schemeClr val="bg1"/>
                </a:solidFill>
                <a:latin typeface="字魂36号-正文宋楷" panose="02000000000000000000" pitchFamily="2" charset="-122"/>
                <a:ea typeface="字魂36号-正文宋楷" panose="02000000000000000000" pitchFamily="2" charset="-122"/>
              </a:endParaRPr>
            </a:p>
          </p:txBody>
        </p:sp>
      </p:grpSp>
      <p:grpSp>
        <p:nvGrpSpPr>
          <p:cNvPr id="27" name="组合 26">
            <a:extLst>
              <a:ext uri="{FF2B5EF4-FFF2-40B4-BE49-F238E27FC236}">
                <a16:creationId xmlns:a16="http://schemas.microsoft.com/office/drawing/2014/main" xmlns="" id="{1D4DB487-2F47-41FC-AA85-92F62BD28075}"/>
              </a:ext>
            </a:extLst>
          </p:cNvPr>
          <p:cNvGrpSpPr/>
          <p:nvPr/>
        </p:nvGrpSpPr>
        <p:grpSpPr>
          <a:xfrm>
            <a:off x="5364088" y="3318700"/>
            <a:ext cx="1315803" cy="743755"/>
            <a:chOff x="4890243" y="2877140"/>
            <a:chExt cx="986852" cy="557816"/>
          </a:xfrm>
        </p:grpSpPr>
        <p:sp>
          <p:nvSpPr>
            <p:cNvPr id="28" name="椭圆 27">
              <a:extLst>
                <a:ext uri="{FF2B5EF4-FFF2-40B4-BE49-F238E27FC236}">
                  <a16:creationId xmlns:a16="http://schemas.microsoft.com/office/drawing/2014/main" xmlns="" id="{BFEC4765-0140-4DD3-AE02-DD04359A1658}"/>
                </a:ext>
              </a:extLst>
            </p:cNvPr>
            <p:cNvSpPr/>
            <p:nvPr/>
          </p:nvSpPr>
          <p:spPr>
            <a:xfrm rot="12106883">
              <a:off x="5456257" y="3014118"/>
              <a:ext cx="420838" cy="420838"/>
            </a:xfrm>
            <a:prstGeom prst="ellipse">
              <a:avLst/>
            </a:prstGeom>
            <a:solidFill>
              <a:srgbClr val="FFC000"/>
            </a:solidFill>
            <a:ln w="127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67">
                <a:solidFill>
                  <a:schemeClr val="bg1"/>
                </a:solidFill>
                <a:latin typeface="字魂36号-正文宋楷" panose="02000000000000000000" pitchFamily="2" charset="-122"/>
                <a:ea typeface="字魂36号-正文宋楷" panose="02000000000000000000" pitchFamily="2" charset="-122"/>
              </a:endParaRPr>
            </a:p>
          </p:txBody>
        </p:sp>
        <p:cxnSp>
          <p:nvCxnSpPr>
            <p:cNvPr id="29" name="直接连接符 28">
              <a:extLst>
                <a:ext uri="{FF2B5EF4-FFF2-40B4-BE49-F238E27FC236}">
                  <a16:creationId xmlns:a16="http://schemas.microsoft.com/office/drawing/2014/main" xmlns="" id="{6DF74E48-6911-4F20-84DF-25FCC2E8E006}"/>
                </a:ext>
              </a:extLst>
            </p:cNvPr>
            <p:cNvCxnSpPr/>
            <p:nvPr/>
          </p:nvCxnSpPr>
          <p:spPr>
            <a:xfrm flipH="1" flipV="1">
              <a:off x="4890243" y="2877140"/>
              <a:ext cx="521059" cy="233660"/>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sp>
          <p:nvSpPr>
            <p:cNvPr id="30" name="TextBox 19">
              <a:extLst>
                <a:ext uri="{FF2B5EF4-FFF2-40B4-BE49-F238E27FC236}">
                  <a16:creationId xmlns:a16="http://schemas.microsoft.com/office/drawing/2014/main" xmlns="" id="{EE03886C-689F-4774-A260-03A42D76C332}"/>
                </a:ext>
              </a:extLst>
            </p:cNvPr>
            <p:cNvSpPr txBox="1"/>
            <p:nvPr/>
          </p:nvSpPr>
          <p:spPr>
            <a:xfrm>
              <a:off x="5520481" y="3077375"/>
              <a:ext cx="292387" cy="253915"/>
            </a:xfrm>
            <a:prstGeom prst="rect">
              <a:avLst/>
            </a:prstGeom>
            <a:noFill/>
          </p:spPr>
          <p:txBody>
            <a:bodyPr wrap="none" rtlCol="0">
              <a:spAutoFit/>
            </a:bodyPr>
            <a:lstStyle/>
            <a:p>
              <a:pPr algn="ctr"/>
              <a:r>
                <a:rPr lang="en-US" altLang="zh-CN" sz="1600" dirty="0">
                  <a:solidFill>
                    <a:schemeClr val="bg1"/>
                  </a:solidFill>
                  <a:latin typeface="字魂36号-正文宋楷" panose="02000000000000000000" pitchFamily="2" charset="-122"/>
                  <a:ea typeface="字魂36号-正文宋楷" panose="02000000000000000000" pitchFamily="2" charset="-122"/>
                </a:rPr>
                <a:t>03</a:t>
              </a:r>
              <a:endParaRPr lang="zh-CN" altLang="en-US" sz="1600" dirty="0">
                <a:solidFill>
                  <a:schemeClr val="bg1"/>
                </a:solidFill>
                <a:latin typeface="字魂36号-正文宋楷" panose="02000000000000000000" pitchFamily="2" charset="-122"/>
                <a:ea typeface="字魂36号-正文宋楷" panose="02000000000000000000" pitchFamily="2" charset="-122"/>
              </a:endParaRPr>
            </a:p>
          </p:txBody>
        </p:sp>
      </p:grpSp>
      <p:grpSp>
        <p:nvGrpSpPr>
          <p:cNvPr id="31" name="组合 30">
            <a:extLst>
              <a:ext uri="{FF2B5EF4-FFF2-40B4-BE49-F238E27FC236}">
                <a16:creationId xmlns:a16="http://schemas.microsoft.com/office/drawing/2014/main" xmlns="" id="{CA5FE23B-5A8B-4E0A-9EFF-C033682D613A}"/>
              </a:ext>
            </a:extLst>
          </p:cNvPr>
          <p:cNvGrpSpPr/>
          <p:nvPr/>
        </p:nvGrpSpPr>
        <p:grpSpPr>
          <a:xfrm>
            <a:off x="1972612" y="1327983"/>
            <a:ext cx="1303781" cy="596511"/>
            <a:chOff x="3053206" y="3305317"/>
            <a:chExt cx="977836" cy="447383"/>
          </a:xfrm>
        </p:grpSpPr>
        <p:sp>
          <p:nvSpPr>
            <p:cNvPr id="32" name="椭圆 31">
              <a:extLst>
                <a:ext uri="{FF2B5EF4-FFF2-40B4-BE49-F238E27FC236}">
                  <a16:creationId xmlns:a16="http://schemas.microsoft.com/office/drawing/2014/main" xmlns="" id="{DA05917C-3D66-456A-BA67-45AB4F687CD1}"/>
                </a:ext>
              </a:extLst>
            </p:cNvPr>
            <p:cNvSpPr/>
            <p:nvPr/>
          </p:nvSpPr>
          <p:spPr>
            <a:xfrm rot="17818244">
              <a:off x="3053206" y="3305317"/>
              <a:ext cx="420838" cy="420838"/>
            </a:xfrm>
            <a:prstGeom prst="ellipse">
              <a:avLst/>
            </a:prstGeom>
            <a:solidFill>
              <a:srgbClr val="FF0000"/>
            </a:solidFill>
            <a:ln w="127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67" dirty="0">
                <a:solidFill>
                  <a:schemeClr val="bg1"/>
                </a:solidFill>
                <a:latin typeface="字魂36号-正文宋楷" panose="02000000000000000000" pitchFamily="2" charset="-122"/>
                <a:ea typeface="字魂36号-正文宋楷" panose="02000000000000000000" pitchFamily="2" charset="-122"/>
              </a:endParaRPr>
            </a:p>
          </p:txBody>
        </p:sp>
        <p:cxnSp>
          <p:nvCxnSpPr>
            <p:cNvPr id="33" name="直接连接符 32">
              <a:extLst>
                <a:ext uri="{FF2B5EF4-FFF2-40B4-BE49-F238E27FC236}">
                  <a16:creationId xmlns:a16="http://schemas.microsoft.com/office/drawing/2014/main" xmlns="" id="{37860294-0273-42BA-95B6-BCC31C380C23}"/>
                </a:ext>
              </a:extLst>
            </p:cNvPr>
            <p:cNvCxnSpPr>
              <a:cxnSpLocks/>
            </p:cNvCxnSpPr>
            <p:nvPr/>
          </p:nvCxnSpPr>
          <p:spPr>
            <a:xfrm>
              <a:off x="3488538" y="3530795"/>
              <a:ext cx="542504" cy="221905"/>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sp>
          <p:nvSpPr>
            <p:cNvPr id="34" name="TextBox 23">
              <a:extLst>
                <a:ext uri="{FF2B5EF4-FFF2-40B4-BE49-F238E27FC236}">
                  <a16:creationId xmlns:a16="http://schemas.microsoft.com/office/drawing/2014/main" xmlns="" id="{A9F8A5EB-57DE-433B-BD40-55E2EADF1F27}"/>
                </a:ext>
              </a:extLst>
            </p:cNvPr>
            <p:cNvSpPr txBox="1"/>
            <p:nvPr/>
          </p:nvSpPr>
          <p:spPr>
            <a:xfrm>
              <a:off x="3104205" y="3390161"/>
              <a:ext cx="318838" cy="253915"/>
            </a:xfrm>
            <a:prstGeom prst="rect">
              <a:avLst/>
            </a:prstGeom>
            <a:noFill/>
          </p:spPr>
          <p:txBody>
            <a:bodyPr wrap="none" rtlCol="0">
              <a:spAutoFit/>
            </a:bodyPr>
            <a:lstStyle/>
            <a:p>
              <a:pPr algn="ctr"/>
              <a:r>
                <a:rPr lang="en-US" altLang="zh-CN" sz="1600" dirty="0">
                  <a:solidFill>
                    <a:schemeClr val="bg1"/>
                  </a:solidFill>
                  <a:latin typeface="字魂36号-正文宋楷" panose="02000000000000000000" pitchFamily="2" charset="-122"/>
                  <a:ea typeface="字魂36号-正文宋楷" panose="02000000000000000000" pitchFamily="2" charset="-122"/>
                </a:rPr>
                <a:t>01</a:t>
              </a:r>
              <a:endParaRPr lang="zh-CN" altLang="en-US" sz="1600" dirty="0">
                <a:solidFill>
                  <a:schemeClr val="bg1"/>
                </a:solidFill>
                <a:latin typeface="字魂36号-正文宋楷" panose="02000000000000000000" pitchFamily="2" charset="-122"/>
                <a:ea typeface="字魂36号-正文宋楷" panose="02000000000000000000" pitchFamily="2" charset="-122"/>
              </a:endParaRPr>
            </a:p>
          </p:txBody>
        </p:sp>
      </p:grpSp>
      <p:sp>
        <p:nvSpPr>
          <p:cNvPr id="35" name="TextBox 26">
            <a:extLst>
              <a:ext uri="{FF2B5EF4-FFF2-40B4-BE49-F238E27FC236}">
                <a16:creationId xmlns:a16="http://schemas.microsoft.com/office/drawing/2014/main" xmlns="" id="{5BADCD65-3AE9-4CF3-AA0E-311BC1F3F3BA}"/>
              </a:ext>
            </a:extLst>
          </p:cNvPr>
          <p:cNvSpPr txBox="1"/>
          <p:nvPr/>
        </p:nvSpPr>
        <p:spPr>
          <a:xfrm>
            <a:off x="803282" y="1976855"/>
            <a:ext cx="2218547" cy="327397"/>
          </a:xfrm>
          <a:prstGeom prst="rect">
            <a:avLst/>
          </a:prstGeom>
          <a:noFill/>
        </p:spPr>
        <p:txBody>
          <a:bodyPr wrap="square" rtlCol="0">
            <a:spAutoFit/>
          </a:bodyPr>
          <a:lstStyle/>
          <a:p>
            <a:pPr algn="r">
              <a:lnSpc>
                <a:spcPts val="2000"/>
              </a:lnSpc>
            </a:pPr>
            <a:r>
              <a:rPr lang="zh-CN" altLang="en-US" sz="1400" b="1" dirty="0">
                <a:solidFill>
                  <a:srgbClr val="FF0000"/>
                </a:solidFill>
                <a:latin typeface="微软雅黑" panose="020B0503020204020204" pitchFamily="34" charset="-122"/>
                <a:ea typeface="微软雅黑" panose="020B0503020204020204" pitchFamily="34" charset="-122"/>
              </a:rPr>
              <a:t>以感情为基础的人际关系</a:t>
            </a:r>
          </a:p>
        </p:txBody>
      </p:sp>
      <p:sp>
        <p:nvSpPr>
          <p:cNvPr id="41" name="TextBox 26">
            <a:extLst>
              <a:ext uri="{FF2B5EF4-FFF2-40B4-BE49-F238E27FC236}">
                <a16:creationId xmlns:a16="http://schemas.microsoft.com/office/drawing/2014/main" xmlns="" id="{F1916192-4539-4D8F-A0F1-DB79097550A7}"/>
              </a:ext>
            </a:extLst>
          </p:cNvPr>
          <p:cNvSpPr txBox="1"/>
          <p:nvPr/>
        </p:nvSpPr>
        <p:spPr>
          <a:xfrm>
            <a:off x="5557894" y="1518117"/>
            <a:ext cx="2723514" cy="327397"/>
          </a:xfrm>
          <a:prstGeom prst="rect">
            <a:avLst/>
          </a:prstGeom>
          <a:noFill/>
        </p:spPr>
        <p:txBody>
          <a:bodyPr wrap="square" rtlCol="0">
            <a:spAutoFit/>
          </a:bodyPr>
          <a:lstStyle/>
          <a:p>
            <a:pPr algn="r">
              <a:lnSpc>
                <a:spcPts val="2000"/>
              </a:lnSpc>
            </a:pPr>
            <a:r>
              <a:rPr lang="zh-CN" altLang="en-US" sz="1400" b="1" dirty="0">
                <a:solidFill>
                  <a:srgbClr val="CC9900"/>
                </a:solidFill>
                <a:latin typeface="微软雅黑" panose="020B0503020204020204" pitchFamily="34" charset="-122"/>
                <a:ea typeface="微软雅黑" panose="020B0503020204020204" pitchFamily="34" charset="-122"/>
              </a:rPr>
              <a:t>以利、害为基础的人际关系</a:t>
            </a:r>
          </a:p>
        </p:txBody>
      </p:sp>
      <p:sp>
        <p:nvSpPr>
          <p:cNvPr id="42" name="TextBox 26">
            <a:extLst>
              <a:ext uri="{FF2B5EF4-FFF2-40B4-BE49-F238E27FC236}">
                <a16:creationId xmlns:a16="http://schemas.microsoft.com/office/drawing/2014/main" xmlns="" id="{9A0944A5-CA7F-4FA1-940C-D86FEB68F63A}"/>
              </a:ext>
            </a:extLst>
          </p:cNvPr>
          <p:cNvSpPr txBox="1"/>
          <p:nvPr/>
        </p:nvSpPr>
        <p:spPr>
          <a:xfrm>
            <a:off x="5449237" y="4081393"/>
            <a:ext cx="2723514" cy="327397"/>
          </a:xfrm>
          <a:prstGeom prst="rect">
            <a:avLst/>
          </a:prstGeom>
          <a:noFill/>
        </p:spPr>
        <p:txBody>
          <a:bodyPr wrap="square" rtlCol="0">
            <a:spAutoFit/>
          </a:bodyPr>
          <a:lstStyle/>
          <a:p>
            <a:pPr algn="r">
              <a:lnSpc>
                <a:spcPts val="2000"/>
              </a:lnSpc>
            </a:pPr>
            <a:r>
              <a:rPr lang="zh-CN" altLang="en-US" sz="1400" b="1" dirty="0">
                <a:solidFill>
                  <a:srgbClr val="FFC000"/>
                </a:solidFill>
                <a:latin typeface="微软雅黑" panose="020B0503020204020204" pitchFamily="34" charset="-122"/>
                <a:ea typeface="微软雅黑" panose="020B0503020204020204" pitchFamily="34" charset="-122"/>
              </a:rPr>
              <a:t>缺乏任何基础的陌路关系</a:t>
            </a:r>
          </a:p>
        </p:txBody>
      </p:sp>
      <p:sp>
        <p:nvSpPr>
          <p:cNvPr id="44" name="文本框 43">
            <a:extLst>
              <a:ext uri="{FF2B5EF4-FFF2-40B4-BE49-F238E27FC236}">
                <a16:creationId xmlns:a16="http://schemas.microsoft.com/office/drawing/2014/main" xmlns="" id="{A2D402D5-6777-4950-9A71-386887D6CCC1}"/>
              </a:ext>
            </a:extLst>
          </p:cNvPr>
          <p:cNvSpPr txBox="1"/>
          <p:nvPr/>
        </p:nvSpPr>
        <p:spPr>
          <a:xfrm>
            <a:off x="803282" y="2456829"/>
            <a:ext cx="2398735" cy="1090427"/>
          </a:xfrm>
          <a:prstGeom prst="rect">
            <a:avLst/>
          </a:prstGeom>
          <a:noFill/>
        </p:spPr>
        <p:txBody>
          <a:bodyPr wrap="square">
            <a:spAutoFit/>
          </a:bodyPr>
          <a:lstStyle/>
          <a:p>
            <a:pPr>
              <a:lnSpc>
                <a:spcPts val="2000"/>
              </a:lnSpc>
            </a:pPr>
            <a:r>
              <a:rPr lang="zh-CN" altLang="en-US" sz="1200" dirty="0"/>
              <a:t>①一种为亲情关系，指亲子间与手足间的人际关系；</a:t>
            </a:r>
            <a:endParaRPr lang="en-US" altLang="zh-CN" sz="1200" dirty="0"/>
          </a:p>
          <a:p>
            <a:pPr>
              <a:lnSpc>
                <a:spcPts val="2000"/>
              </a:lnSpc>
            </a:pPr>
            <a:r>
              <a:rPr lang="zh-CN" altLang="en-US" sz="1200" dirty="0"/>
              <a:t>②另一种是友爱关系，指朋友间的友谊和爱人间的爱情关系。</a:t>
            </a:r>
          </a:p>
        </p:txBody>
      </p:sp>
      <p:cxnSp>
        <p:nvCxnSpPr>
          <p:cNvPr id="8" name="直接连接符 7">
            <a:extLst>
              <a:ext uri="{FF2B5EF4-FFF2-40B4-BE49-F238E27FC236}">
                <a16:creationId xmlns:a16="http://schemas.microsoft.com/office/drawing/2014/main" xmlns="" id="{2CD088DD-2938-43C0-95E1-43ACCE9599FB}"/>
              </a:ext>
            </a:extLst>
          </p:cNvPr>
          <p:cNvCxnSpPr/>
          <p:nvPr/>
        </p:nvCxnSpPr>
        <p:spPr>
          <a:xfrm>
            <a:off x="899592" y="2355726"/>
            <a:ext cx="2088232"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6" name="直接连接符 35">
            <a:extLst>
              <a:ext uri="{FF2B5EF4-FFF2-40B4-BE49-F238E27FC236}">
                <a16:creationId xmlns:a16="http://schemas.microsoft.com/office/drawing/2014/main" xmlns="" id="{5A9FAE8D-389D-49F8-8661-CB8666F2F81B}"/>
              </a:ext>
            </a:extLst>
          </p:cNvPr>
          <p:cNvCxnSpPr>
            <a:cxnSpLocks/>
          </p:cNvCxnSpPr>
          <p:nvPr/>
        </p:nvCxnSpPr>
        <p:spPr>
          <a:xfrm flipH="1">
            <a:off x="611560" y="1131590"/>
            <a:ext cx="1800200"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7" name="等腰三角形 36">
            <a:extLst>
              <a:ext uri="{FF2B5EF4-FFF2-40B4-BE49-F238E27FC236}">
                <a16:creationId xmlns:a16="http://schemas.microsoft.com/office/drawing/2014/main" xmlns="" id="{1499BE26-8CF1-4A39-BE7A-1448573E18B3}"/>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38" name="直接连接符 37">
            <a:extLst>
              <a:ext uri="{FF2B5EF4-FFF2-40B4-BE49-F238E27FC236}">
                <a16:creationId xmlns:a16="http://schemas.microsoft.com/office/drawing/2014/main" xmlns="" id="{156F4712-D0F7-4DC6-B7A3-DA36F309D79A}"/>
              </a:ext>
            </a:extLst>
          </p:cNvPr>
          <p:cNvCxnSpPr>
            <a:cxnSpLocks/>
          </p:cNvCxnSpPr>
          <p:nvPr/>
        </p:nvCxnSpPr>
        <p:spPr>
          <a:xfrm>
            <a:off x="4211960" y="521032"/>
            <a:ext cx="4932040"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39" name="等腰三角形 38">
            <a:extLst>
              <a:ext uri="{FF2B5EF4-FFF2-40B4-BE49-F238E27FC236}">
                <a16:creationId xmlns:a16="http://schemas.microsoft.com/office/drawing/2014/main" xmlns="" id="{EB008C51-6B29-4E32-A770-8B991B4D295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192709847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26" presetClass="emph" presetSubtype="0" repeatCount="2000" fill="hold" nodeType="withEffect">
                                  <p:stCondLst>
                                    <p:cond delay="400"/>
                                  </p:stCondLst>
                                  <p:childTnLst>
                                    <p:animEffect transition="out" filter="fade">
                                      <p:cBhvr>
                                        <p:cTn id="9" dur="500" tmFilter="0, 0; .2, .5; .8, .5; 1, 0"/>
                                        <p:tgtEl>
                                          <p:spTgt spid="13"/>
                                        </p:tgtEl>
                                      </p:cBhvr>
                                    </p:animEffect>
                                    <p:animScale>
                                      <p:cBhvr>
                                        <p:cTn id="10" dur="250" autoRev="1" fill="hold"/>
                                        <p:tgtEl>
                                          <p:spTgt spid="13"/>
                                        </p:tgtEl>
                                      </p:cBhvr>
                                      <p:by x="105000" y="105000"/>
                                    </p:animScale>
                                  </p:childTnLst>
                                </p:cTn>
                              </p:par>
                              <p:par>
                                <p:cTn id="11" presetID="22" presetClass="entr" presetSubtype="8" fill="hold" nodeType="withEffect">
                                  <p:stCondLst>
                                    <p:cond delay="1400"/>
                                  </p:stCondLst>
                                  <p:childTnLst>
                                    <p:set>
                                      <p:cBhvr>
                                        <p:cTn id="12" dur="1" fill="hold">
                                          <p:stCondLst>
                                            <p:cond delay="0"/>
                                          </p:stCondLst>
                                        </p:cTn>
                                        <p:tgtEl>
                                          <p:spTgt spid="23"/>
                                        </p:tgtEl>
                                        <p:attrNameLst>
                                          <p:attrName>style.visibility</p:attrName>
                                        </p:attrNameLst>
                                      </p:cBhvr>
                                      <p:to>
                                        <p:strVal val="visible"/>
                                      </p:to>
                                    </p:set>
                                    <p:animEffect transition="in" filter="wipe(left)">
                                      <p:cBhvr>
                                        <p:cTn id="13" dur="500"/>
                                        <p:tgtEl>
                                          <p:spTgt spid="23"/>
                                        </p:tgtEl>
                                      </p:cBhvr>
                                    </p:animEffect>
                                  </p:childTnLst>
                                </p:cTn>
                              </p:par>
                              <p:par>
                                <p:cTn id="14" presetID="22" presetClass="entr" presetSubtype="2" fill="hold" nodeType="withEffect">
                                  <p:stCondLst>
                                    <p:cond delay="1400"/>
                                  </p:stCondLst>
                                  <p:childTnLst>
                                    <p:set>
                                      <p:cBhvr>
                                        <p:cTn id="15" dur="1" fill="hold">
                                          <p:stCondLst>
                                            <p:cond delay="0"/>
                                          </p:stCondLst>
                                        </p:cTn>
                                        <p:tgtEl>
                                          <p:spTgt spid="31"/>
                                        </p:tgtEl>
                                        <p:attrNameLst>
                                          <p:attrName>style.visibility</p:attrName>
                                        </p:attrNameLst>
                                      </p:cBhvr>
                                      <p:to>
                                        <p:strVal val="visible"/>
                                      </p:to>
                                    </p:set>
                                    <p:animEffect transition="in" filter="wipe(right)">
                                      <p:cBhvr>
                                        <p:cTn id="16" dur="500"/>
                                        <p:tgtEl>
                                          <p:spTgt spid="31"/>
                                        </p:tgtEl>
                                      </p:cBhvr>
                                    </p:animEffect>
                                  </p:childTnLst>
                                </p:cTn>
                              </p:par>
                              <p:par>
                                <p:cTn id="17" presetID="22" presetClass="entr" presetSubtype="8" fill="hold" nodeType="withEffect">
                                  <p:stCondLst>
                                    <p:cond delay="1400"/>
                                  </p:stCondLst>
                                  <p:childTnLst>
                                    <p:set>
                                      <p:cBhvr>
                                        <p:cTn id="18" dur="1" fill="hold">
                                          <p:stCondLst>
                                            <p:cond delay="0"/>
                                          </p:stCondLst>
                                        </p:cTn>
                                        <p:tgtEl>
                                          <p:spTgt spid="27"/>
                                        </p:tgtEl>
                                        <p:attrNameLst>
                                          <p:attrName>style.visibility</p:attrName>
                                        </p:attrNameLst>
                                      </p:cBhvr>
                                      <p:to>
                                        <p:strVal val="visible"/>
                                      </p:to>
                                    </p:set>
                                    <p:animEffect transition="in" filter="wipe(left)">
                                      <p:cBhvr>
                                        <p:cTn id="19" dur="500"/>
                                        <p:tgtEl>
                                          <p:spTgt spid="27"/>
                                        </p:tgtEl>
                                      </p:cBhvr>
                                    </p:animEffect>
                                  </p:childTnLst>
                                </p:cTn>
                              </p:par>
                            </p:childTnLst>
                          </p:cTn>
                        </p:par>
                        <p:par>
                          <p:cTn id="20" fill="hold">
                            <p:stCondLst>
                              <p:cond delay="1900"/>
                            </p:stCondLst>
                            <p:childTnLst>
                              <p:par>
                                <p:cTn id="21" presetID="22" presetClass="entr" presetSubtype="2" fill="hold" grpId="0" nodeType="afterEffect">
                                  <p:stCondLst>
                                    <p:cond delay="0"/>
                                  </p:stCondLst>
                                  <p:childTnLst>
                                    <p:set>
                                      <p:cBhvr>
                                        <p:cTn id="22" dur="1" fill="hold">
                                          <p:stCondLst>
                                            <p:cond delay="0"/>
                                          </p:stCondLst>
                                        </p:cTn>
                                        <p:tgtEl>
                                          <p:spTgt spid="35"/>
                                        </p:tgtEl>
                                        <p:attrNameLst>
                                          <p:attrName>style.visibility</p:attrName>
                                        </p:attrNameLst>
                                      </p:cBhvr>
                                      <p:to>
                                        <p:strVal val="visible"/>
                                      </p:to>
                                    </p:set>
                                    <p:animEffect transition="in" filter="wipe(right)">
                                      <p:cBhvr>
                                        <p:cTn id="23" dur="500"/>
                                        <p:tgtEl>
                                          <p:spTgt spid="35"/>
                                        </p:tgtEl>
                                      </p:cBhvr>
                                    </p:animEffect>
                                  </p:childTnLst>
                                </p:cTn>
                              </p:par>
                            </p:childTnLst>
                          </p:cTn>
                        </p:par>
                        <p:par>
                          <p:cTn id="24" fill="hold">
                            <p:stCondLst>
                              <p:cond delay="2400"/>
                            </p:stCondLst>
                            <p:childTnLst>
                              <p:par>
                                <p:cTn id="25" presetID="22" presetClass="entr" presetSubtype="2" fill="hold" grpId="0" nodeType="afterEffect">
                                  <p:stCondLst>
                                    <p:cond delay="0"/>
                                  </p:stCondLst>
                                  <p:childTnLst>
                                    <p:set>
                                      <p:cBhvr>
                                        <p:cTn id="26" dur="1" fill="hold">
                                          <p:stCondLst>
                                            <p:cond delay="0"/>
                                          </p:stCondLst>
                                        </p:cTn>
                                        <p:tgtEl>
                                          <p:spTgt spid="41"/>
                                        </p:tgtEl>
                                        <p:attrNameLst>
                                          <p:attrName>style.visibility</p:attrName>
                                        </p:attrNameLst>
                                      </p:cBhvr>
                                      <p:to>
                                        <p:strVal val="visible"/>
                                      </p:to>
                                    </p:set>
                                    <p:animEffect transition="in" filter="wipe(right)">
                                      <p:cBhvr>
                                        <p:cTn id="27" dur="500"/>
                                        <p:tgtEl>
                                          <p:spTgt spid="41"/>
                                        </p:tgtEl>
                                      </p:cBhvr>
                                    </p:animEffect>
                                  </p:childTnLst>
                                </p:cTn>
                              </p:par>
                            </p:childTnLst>
                          </p:cTn>
                        </p:par>
                        <p:par>
                          <p:cTn id="28" fill="hold">
                            <p:stCondLst>
                              <p:cond delay="2900"/>
                            </p:stCondLst>
                            <p:childTnLst>
                              <p:par>
                                <p:cTn id="29" presetID="22" presetClass="entr" presetSubtype="2" fill="hold" grpId="0" nodeType="afterEffect">
                                  <p:stCondLst>
                                    <p:cond delay="0"/>
                                  </p:stCondLst>
                                  <p:childTnLst>
                                    <p:set>
                                      <p:cBhvr>
                                        <p:cTn id="30" dur="1" fill="hold">
                                          <p:stCondLst>
                                            <p:cond delay="0"/>
                                          </p:stCondLst>
                                        </p:cTn>
                                        <p:tgtEl>
                                          <p:spTgt spid="42"/>
                                        </p:tgtEl>
                                        <p:attrNameLst>
                                          <p:attrName>style.visibility</p:attrName>
                                        </p:attrNameLst>
                                      </p:cBhvr>
                                      <p:to>
                                        <p:strVal val="visible"/>
                                      </p:to>
                                    </p:set>
                                    <p:animEffect transition="in" filter="wipe(right)">
                                      <p:cBhvr>
                                        <p:cTn id="31"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41" grpId="0"/>
      <p:bldP spid="4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a:extLst>
              <a:ext uri="{FF2B5EF4-FFF2-40B4-BE49-F238E27FC236}">
                <a16:creationId xmlns:a16="http://schemas.microsoft.com/office/drawing/2014/main" xmlns="" id="{4DCA898F-9D9B-4E41-9FF7-2A80BF44375B}"/>
              </a:ext>
            </a:extLst>
          </p:cNvPr>
          <p:cNvPicPr>
            <a:picLocks noChangeAspect="1"/>
          </p:cNvPicPr>
          <p:nvPr/>
        </p:nvPicPr>
        <p:blipFill>
          <a:blip r:embed="rId3"/>
          <a:stretch>
            <a:fillRect/>
          </a:stretch>
        </p:blipFill>
        <p:spPr>
          <a:xfrm>
            <a:off x="2657269" y="2211710"/>
            <a:ext cx="3829462" cy="2144499"/>
          </a:xfrm>
          <a:prstGeom prst="rect">
            <a:avLst/>
          </a:prstGeom>
        </p:spPr>
      </p:pic>
      <p:sp>
        <p:nvSpPr>
          <p:cNvPr id="64" name="文本框 63">
            <a:extLst>
              <a:ext uri="{FF2B5EF4-FFF2-40B4-BE49-F238E27FC236}">
                <a16:creationId xmlns:a16="http://schemas.microsoft.com/office/drawing/2014/main" xmlns="" id="{2B6313A7-F697-4ABC-AC4D-28BFD8BBB39C}"/>
              </a:ext>
            </a:extLst>
          </p:cNvPr>
          <p:cNvSpPr txBox="1"/>
          <p:nvPr/>
        </p:nvSpPr>
        <p:spPr>
          <a:xfrm>
            <a:off x="3635896" y="1419622"/>
            <a:ext cx="2088232" cy="369332"/>
          </a:xfrm>
          <a:prstGeom prst="rect">
            <a:avLst/>
          </a:prstGeom>
          <a:noFill/>
        </p:spPr>
        <p:txBody>
          <a:bodyPr wrap="square">
            <a:spAutoFit/>
          </a:bodyPr>
          <a:lstStyle/>
          <a:p>
            <a:r>
              <a:rPr lang="zh-CN" altLang="en-US" dirty="0"/>
              <a:t>人际关系及其形成</a:t>
            </a:r>
          </a:p>
        </p:txBody>
      </p:sp>
      <p:sp>
        <p:nvSpPr>
          <p:cNvPr id="4" name="Title 1">
            <a:extLst>
              <a:ext uri="{FF2B5EF4-FFF2-40B4-BE49-F238E27FC236}">
                <a16:creationId xmlns:a16="http://schemas.microsoft.com/office/drawing/2014/main" xmlns="" id="{A7DB03F5-2BAC-4A92-8125-444D1F820AC2}"/>
              </a:ext>
            </a:extLst>
          </p:cNvPr>
          <p:cNvSpPr txBox="1">
            <a:spLocks/>
          </p:cNvSpPr>
          <p:nvPr/>
        </p:nvSpPr>
        <p:spPr>
          <a:xfrm>
            <a:off x="539551" y="331293"/>
            <a:ext cx="3829461"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大学生人际关系的一般问题</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 name="矩形 4">
            <a:extLst>
              <a:ext uri="{FF2B5EF4-FFF2-40B4-BE49-F238E27FC236}">
                <a16:creationId xmlns:a16="http://schemas.microsoft.com/office/drawing/2014/main" xmlns="" id="{A7BE2CA3-EFDA-4AA6-B193-942975C7F1A7}"/>
              </a:ext>
            </a:extLst>
          </p:cNvPr>
          <p:cNvSpPr/>
          <p:nvPr/>
        </p:nvSpPr>
        <p:spPr>
          <a:xfrm>
            <a:off x="755576"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一、人际关系及其形成</a:t>
            </a:r>
          </a:p>
        </p:txBody>
      </p:sp>
      <p:cxnSp>
        <p:nvCxnSpPr>
          <p:cNvPr id="7" name="直接连接符 6">
            <a:extLst>
              <a:ext uri="{FF2B5EF4-FFF2-40B4-BE49-F238E27FC236}">
                <a16:creationId xmlns:a16="http://schemas.microsoft.com/office/drawing/2014/main" xmlns="" id="{628F899A-42D1-414D-BD38-B455F43DC403}"/>
              </a:ext>
            </a:extLst>
          </p:cNvPr>
          <p:cNvCxnSpPr>
            <a:cxnSpLocks/>
          </p:cNvCxnSpPr>
          <p:nvPr/>
        </p:nvCxnSpPr>
        <p:spPr>
          <a:xfrm flipH="1">
            <a:off x="611560" y="1131590"/>
            <a:ext cx="1800200"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8" name="等腰三角形 7">
            <a:extLst>
              <a:ext uri="{FF2B5EF4-FFF2-40B4-BE49-F238E27FC236}">
                <a16:creationId xmlns:a16="http://schemas.microsoft.com/office/drawing/2014/main" xmlns="" id="{BAA2FCE8-1743-447B-B01B-E417AAF8F335}"/>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9" name="直接连接符 8">
            <a:extLst>
              <a:ext uri="{FF2B5EF4-FFF2-40B4-BE49-F238E27FC236}">
                <a16:creationId xmlns:a16="http://schemas.microsoft.com/office/drawing/2014/main" xmlns="" id="{037F6EC2-D416-4751-9AFF-01634D4FA305}"/>
              </a:ext>
            </a:extLst>
          </p:cNvPr>
          <p:cNvCxnSpPr>
            <a:cxnSpLocks/>
          </p:cNvCxnSpPr>
          <p:nvPr/>
        </p:nvCxnSpPr>
        <p:spPr>
          <a:xfrm>
            <a:off x="4211960" y="521032"/>
            <a:ext cx="4932040"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10" name="等腰三角形 9">
            <a:extLst>
              <a:ext uri="{FF2B5EF4-FFF2-40B4-BE49-F238E27FC236}">
                <a16:creationId xmlns:a16="http://schemas.microsoft.com/office/drawing/2014/main" xmlns="" id="{01645263-4FB2-44A2-993C-BD4921434A2D}"/>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249390302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xmlns="" id="{A7DB03F5-2BAC-4A92-8125-444D1F820AC2}"/>
              </a:ext>
            </a:extLst>
          </p:cNvPr>
          <p:cNvSpPr txBox="1">
            <a:spLocks/>
          </p:cNvSpPr>
          <p:nvPr/>
        </p:nvSpPr>
        <p:spPr>
          <a:xfrm>
            <a:off x="539551" y="331293"/>
            <a:ext cx="3829461"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大学生人际关系的一般问题</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 name="矩形 4">
            <a:extLst>
              <a:ext uri="{FF2B5EF4-FFF2-40B4-BE49-F238E27FC236}">
                <a16:creationId xmlns:a16="http://schemas.microsoft.com/office/drawing/2014/main" xmlns="" id="{A7BE2CA3-EFDA-4AA6-B193-942975C7F1A7}"/>
              </a:ext>
            </a:extLst>
          </p:cNvPr>
          <p:cNvSpPr/>
          <p:nvPr/>
        </p:nvSpPr>
        <p:spPr>
          <a:xfrm>
            <a:off x="1118064"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二、影响大学生人际关系的因素</a:t>
            </a:r>
          </a:p>
        </p:txBody>
      </p:sp>
      <p:sp>
        <p:nvSpPr>
          <p:cNvPr id="18" name="矩形 17">
            <a:extLst>
              <a:ext uri="{FF2B5EF4-FFF2-40B4-BE49-F238E27FC236}">
                <a16:creationId xmlns:a16="http://schemas.microsoft.com/office/drawing/2014/main" xmlns="" id="{63A72B57-6752-4C18-9BBC-196E257A43C9}"/>
              </a:ext>
            </a:extLst>
          </p:cNvPr>
          <p:cNvSpPr/>
          <p:nvPr/>
        </p:nvSpPr>
        <p:spPr>
          <a:xfrm>
            <a:off x="3874245" y="2689412"/>
            <a:ext cx="1437712" cy="184666"/>
          </a:xfrm>
          <a:prstGeom prst="rect">
            <a:avLst/>
          </a:prstGeom>
        </p:spPr>
        <p:txBody>
          <a:bodyPr wrap="none" lIns="144000" tIns="0" rIns="144000" bIns="0">
            <a:noAutofit/>
          </a:bodyPr>
          <a:lstStyle/>
          <a:p>
            <a:pPr algn="ctr"/>
            <a:r>
              <a:rPr lang="zh-CN" altLang="en-US" b="1" dirty="0">
                <a:solidFill>
                  <a:schemeClr val="accent1"/>
                </a:solidFill>
                <a:latin typeface="+mj-ea"/>
                <a:ea typeface="+mj-ea"/>
                <a:sym typeface="inpin heiti" panose="00000500000000000000" pitchFamily="2" charset="-122"/>
              </a:rPr>
              <a:t>客观因素</a:t>
            </a:r>
          </a:p>
        </p:txBody>
      </p:sp>
      <p:grpSp>
        <p:nvGrpSpPr>
          <p:cNvPr id="35" name="组合 34">
            <a:extLst>
              <a:ext uri="{FF2B5EF4-FFF2-40B4-BE49-F238E27FC236}">
                <a16:creationId xmlns:a16="http://schemas.microsoft.com/office/drawing/2014/main" xmlns="" id="{85EA7FE1-5600-42CD-90E4-7303599ECBB0}"/>
              </a:ext>
            </a:extLst>
          </p:cNvPr>
          <p:cNvGrpSpPr/>
          <p:nvPr/>
        </p:nvGrpSpPr>
        <p:grpSpPr>
          <a:xfrm>
            <a:off x="2483768" y="2238973"/>
            <a:ext cx="1498048" cy="1132875"/>
            <a:chOff x="971600" y="1491630"/>
            <a:chExt cx="1498048" cy="1132875"/>
          </a:xfrm>
        </p:grpSpPr>
        <p:sp>
          <p:nvSpPr>
            <p:cNvPr id="32" name="六边形 31">
              <a:extLst>
                <a:ext uri="{FF2B5EF4-FFF2-40B4-BE49-F238E27FC236}">
                  <a16:creationId xmlns:a16="http://schemas.microsoft.com/office/drawing/2014/main" xmlns="" id="{66F2D823-3A24-4695-AA84-3CF3C58BD686}"/>
                </a:ext>
              </a:extLst>
            </p:cNvPr>
            <p:cNvSpPr/>
            <p:nvPr/>
          </p:nvSpPr>
          <p:spPr>
            <a:xfrm rot="1626482">
              <a:off x="971600" y="1491630"/>
              <a:ext cx="1314135" cy="1132875"/>
            </a:xfrm>
            <a:prstGeom prst="hexagon">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等腰三角形 33">
              <a:extLst>
                <a:ext uri="{FF2B5EF4-FFF2-40B4-BE49-F238E27FC236}">
                  <a16:creationId xmlns:a16="http://schemas.microsoft.com/office/drawing/2014/main" xmlns="" id="{1A5F16CC-3B7B-4AE0-95E9-AF312698D46C}"/>
                </a:ext>
              </a:extLst>
            </p:cNvPr>
            <p:cNvSpPr/>
            <p:nvPr/>
          </p:nvSpPr>
          <p:spPr>
            <a:xfrm rot="5400000">
              <a:off x="2051720" y="1851670"/>
              <a:ext cx="475816" cy="360040"/>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8" name="组合 37">
            <a:extLst>
              <a:ext uri="{FF2B5EF4-FFF2-40B4-BE49-F238E27FC236}">
                <a16:creationId xmlns:a16="http://schemas.microsoft.com/office/drawing/2014/main" xmlns="" id="{AB9A08DF-D2F2-4E50-9234-A407C826039F}"/>
              </a:ext>
            </a:extLst>
          </p:cNvPr>
          <p:cNvGrpSpPr/>
          <p:nvPr/>
        </p:nvGrpSpPr>
        <p:grpSpPr>
          <a:xfrm rot="5400000">
            <a:off x="3817699" y="1253034"/>
            <a:ext cx="1498048" cy="1132875"/>
            <a:chOff x="971600" y="1491630"/>
            <a:chExt cx="1498048" cy="1132875"/>
          </a:xfrm>
          <a:solidFill>
            <a:srgbClr val="F8A724"/>
          </a:solidFill>
        </p:grpSpPr>
        <p:sp>
          <p:nvSpPr>
            <p:cNvPr id="39" name="六边形 38">
              <a:extLst>
                <a:ext uri="{FF2B5EF4-FFF2-40B4-BE49-F238E27FC236}">
                  <a16:creationId xmlns:a16="http://schemas.microsoft.com/office/drawing/2014/main" xmlns="" id="{63134AED-DA33-40E7-871A-8F0447276FF5}"/>
                </a:ext>
              </a:extLst>
            </p:cNvPr>
            <p:cNvSpPr/>
            <p:nvPr/>
          </p:nvSpPr>
          <p:spPr>
            <a:xfrm rot="1626482">
              <a:off x="971600" y="1491630"/>
              <a:ext cx="1314135" cy="1132875"/>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等腰三角形 39">
              <a:extLst>
                <a:ext uri="{FF2B5EF4-FFF2-40B4-BE49-F238E27FC236}">
                  <a16:creationId xmlns:a16="http://schemas.microsoft.com/office/drawing/2014/main" xmlns="" id="{D87CE957-9718-4B14-BA86-9987EEAFE2F5}"/>
                </a:ext>
              </a:extLst>
            </p:cNvPr>
            <p:cNvSpPr/>
            <p:nvPr/>
          </p:nvSpPr>
          <p:spPr>
            <a:xfrm rot="5400000">
              <a:off x="2051720" y="1851670"/>
              <a:ext cx="475816" cy="36004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1" name="组合 40">
            <a:extLst>
              <a:ext uri="{FF2B5EF4-FFF2-40B4-BE49-F238E27FC236}">
                <a16:creationId xmlns:a16="http://schemas.microsoft.com/office/drawing/2014/main" xmlns="" id="{6DFCFE0B-7DAB-4949-9345-502E724CDED9}"/>
              </a:ext>
            </a:extLst>
          </p:cNvPr>
          <p:cNvGrpSpPr/>
          <p:nvPr/>
        </p:nvGrpSpPr>
        <p:grpSpPr>
          <a:xfrm flipH="1">
            <a:off x="5115807" y="2266343"/>
            <a:ext cx="1472417" cy="1132875"/>
            <a:chOff x="971600" y="1491630"/>
            <a:chExt cx="1498048" cy="1132875"/>
          </a:xfrm>
        </p:grpSpPr>
        <p:sp>
          <p:nvSpPr>
            <p:cNvPr id="42" name="六边形 41">
              <a:extLst>
                <a:ext uri="{FF2B5EF4-FFF2-40B4-BE49-F238E27FC236}">
                  <a16:creationId xmlns:a16="http://schemas.microsoft.com/office/drawing/2014/main" xmlns="" id="{E04A6614-22BE-4718-93C2-A76207F430DE}"/>
                </a:ext>
              </a:extLst>
            </p:cNvPr>
            <p:cNvSpPr/>
            <p:nvPr/>
          </p:nvSpPr>
          <p:spPr>
            <a:xfrm rot="1626482">
              <a:off x="971600" y="1491630"/>
              <a:ext cx="1314135" cy="1132875"/>
            </a:xfrm>
            <a:prstGeom prst="hexagon">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等腰三角形 42">
              <a:extLst>
                <a:ext uri="{FF2B5EF4-FFF2-40B4-BE49-F238E27FC236}">
                  <a16:creationId xmlns:a16="http://schemas.microsoft.com/office/drawing/2014/main" xmlns="" id="{D134E5B1-2237-45FD-8EDE-F142E53EC2DA}"/>
                </a:ext>
              </a:extLst>
            </p:cNvPr>
            <p:cNvSpPr/>
            <p:nvPr/>
          </p:nvSpPr>
          <p:spPr>
            <a:xfrm rot="5400000">
              <a:off x="2051720" y="1851670"/>
              <a:ext cx="475816" cy="360040"/>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0" name="TextBox 27">
            <a:extLst>
              <a:ext uri="{FF2B5EF4-FFF2-40B4-BE49-F238E27FC236}">
                <a16:creationId xmlns:a16="http://schemas.microsoft.com/office/drawing/2014/main" xmlns="" id="{B0EEC482-F061-492F-B4AF-A38D801295EF}"/>
              </a:ext>
            </a:extLst>
          </p:cNvPr>
          <p:cNvSpPr txBox="1"/>
          <p:nvPr/>
        </p:nvSpPr>
        <p:spPr>
          <a:xfrm>
            <a:off x="4305113" y="1366922"/>
            <a:ext cx="523220" cy="484748"/>
          </a:xfrm>
          <a:prstGeom prst="rect">
            <a:avLst/>
          </a:prstGeom>
          <a:noFill/>
        </p:spPr>
        <p:txBody>
          <a:bodyPr wrap="none">
            <a:noAutofit/>
          </a:bodyPr>
          <a:lstStyle/>
          <a:p>
            <a:pPr algn="ctr"/>
            <a:r>
              <a:rPr lang="zh-CN" altLang="en-US" sz="2000" dirty="0">
                <a:solidFill>
                  <a:schemeClr val="bg2"/>
                </a:solidFill>
                <a:latin typeface="微软雅黑" panose="020B0503020204020204" pitchFamily="34" charset="-122"/>
                <a:ea typeface="微软雅黑" panose="020B0503020204020204" pitchFamily="34" charset="-122"/>
                <a:cs typeface="+mn-ea"/>
                <a:sym typeface="inpin heiti" panose="00000500000000000000" pitchFamily="2" charset="-122"/>
              </a:rPr>
              <a:t>接近</a:t>
            </a:r>
            <a:endParaRPr lang="en-US" altLang="zh-CN" sz="2000" dirty="0">
              <a:solidFill>
                <a:schemeClr val="bg2"/>
              </a:solidFill>
              <a:latin typeface="微软雅黑" panose="020B0503020204020204" pitchFamily="34" charset="-122"/>
              <a:ea typeface="微软雅黑" panose="020B0503020204020204" pitchFamily="34" charset="-122"/>
              <a:cs typeface="+mn-ea"/>
              <a:sym typeface="inpin heiti" panose="00000500000000000000" pitchFamily="2" charset="-122"/>
            </a:endParaRPr>
          </a:p>
          <a:p>
            <a:pPr algn="ctr"/>
            <a:r>
              <a:rPr lang="zh-CN" altLang="en-US" sz="2000" dirty="0">
                <a:solidFill>
                  <a:schemeClr val="bg2"/>
                </a:solidFill>
                <a:latin typeface="微软雅黑" panose="020B0503020204020204" pitchFamily="34" charset="-122"/>
                <a:ea typeface="微软雅黑" panose="020B0503020204020204" pitchFamily="34" charset="-122"/>
                <a:cs typeface="+mn-ea"/>
                <a:sym typeface="inpin heiti" panose="00000500000000000000" pitchFamily="2" charset="-122"/>
              </a:rPr>
              <a:t>且相纳</a:t>
            </a:r>
            <a:endParaRPr lang="en-US" sz="2000" dirty="0">
              <a:solidFill>
                <a:schemeClr val="bg2"/>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4" name="TextBox 27">
            <a:extLst>
              <a:ext uri="{FF2B5EF4-FFF2-40B4-BE49-F238E27FC236}">
                <a16:creationId xmlns:a16="http://schemas.microsoft.com/office/drawing/2014/main" xmlns="" id="{63A35EC2-BE87-47CB-BB38-B35E60CCDE63}"/>
              </a:ext>
            </a:extLst>
          </p:cNvPr>
          <p:cNvSpPr txBox="1"/>
          <p:nvPr/>
        </p:nvSpPr>
        <p:spPr>
          <a:xfrm>
            <a:off x="2903595" y="2447042"/>
            <a:ext cx="523220" cy="484748"/>
          </a:xfrm>
          <a:prstGeom prst="rect">
            <a:avLst/>
          </a:prstGeom>
          <a:noFill/>
        </p:spPr>
        <p:txBody>
          <a:bodyPr wrap="none">
            <a:noAutofit/>
          </a:bodyPr>
          <a:lstStyle/>
          <a:p>
            <a:pPr algn="ctr"/>
            <a:r>
              <a:rPr lang="zh-CN" altLang="en-US" sz="2000" dirty="0">
                <a:solidFill>
                  <a:schemeClr val="bg2"/>
                </a:solidFill>
                <a:latin typeface="微软雅黑" panose="020B0503020204020204" pitchFamily="34" charset="-122"/>
                <a:ea typeface="微软雅黑" panose="020B0503020204020204" pitchFamily="34" charset="-122"/>
                <a:cs typeface="+mn-ea"/>
                <a:sym typeface="inpin heiti" panose="00000500000000000000" pitchFamily="2" charset="-122"/>
              </a:rPr>
              <a:t>相似</a:t>
            </a:r>
            <a:endParaRPr lang="en-US" altLang="zh-CN" sz="2000" dirty="0">
              <a:solidFill>
                <a:schemeClr val="bg2"/>
              </a:solidFill>
              <a:latin typeface="微软雅黑" panose="020B0503020204020204" pitchFamily="34" charset="-122"/>
              <a:ea typeface="微软雅黑" panose="020B0503020204020204" pitchFamily="34" charset="-122"/>
              <a:cs typeface="+mn-ea"/>
              <a:sym typeface="inpin heiti" panose="00000500000000000000" pitchFamily="2" charset="-122"/>
            </a:endParaRPr>
          </a:p>
          <a:p>
            <a:pPr algn="ctr"/>
            <a:r>
              <a:rPr lang="zh-CN" altLang="en-US" sz="2000" dirty="0">
                <a:solidFill>
                  <a:schemeClr val="bg2"/>
                </a:solidFill>
                <a:latin typeface="微软雅黑" panose="020B0503020204020204" pitchFamily="34" charset="-122"/>
                <a:ea typeface="微软雅黑" panose="020B0503020204020204" pitchFamily="34" charset="-122"/>
                <a:cs typeface="+mn-ea"/>
                <a:sym typeface="inpin heiti" panose="00000500000000000000" pitchFamily="2" charset="-122"/>
              </a:rPr>
              <a:t>或互补</a:t>
            </a:r>
            <a:endParaRPr lang="en-US" sz="2000" dirty="0">
              <a:solidFill>
                <a:schemeClr val="bg2"/>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4" name="TextBox 27">
            <a:extLst>
              <a:ext uri="{FF2B5EF4-FFF2-40B4-BE49-F238E27FC236}">
                <a16:creationId xmlns:a16="http://schemas.microsoft.com/office/drawing/2014/main" xmlns="" id="{23E33FC9-5434-4EC1-ACE6-DE584DBC6332}"/>
              </a:ext>
            </a:extLst>
          </p:cNvPr>
          <p:cNvSpPr txBox="1"/>
          <p:nvPr/>
        </p:nvSpPr>
        <p:spPr>
          <a:xfrm>
            <a:off x="5696662" y="2499742"/>
            <a:ext cx="523220" cy="484748"/>
          </a:xfrm>
          <a:prstGeom prst="rect">
            <a:avLst/>
          </a:prstGeom>
          <a:noFill/>
        </p:spPr>
        <p:txBody>
          <a:bodyPr wrap="none">
            <a:noAutofit/>
          </a:bodyPr>
          <a:lstStyle/>
          <a:p>
            <a:pPr algn="ctr"/>
            <a:r>
              <a:rPr lang="zh-CN" altLang="en-US" sz="2000" dirty="0">
                <a:solidFill>
                  <a:schemeClr val="bg2"/>
                </a:solidFill>
                <a:latin typeface="微软雅黑" panose="020B0503020204020204" pitchFamily="34" charset="-122"/>
                <a:ea typeface="微软雅黑" panose="020B0503020204020204" pitchFamily="34" charset="-122"/>
                <a:cs typeface="+mn-ea"/>
                <a:sym typeface="inpin heiti" panose="00000500000000000000" pitchFamily="2" charset="-122"/>
              </a:rPr>
              <a:t>外表</a:t>
            </a:r>
            <a:endParaRPr lang="en-US" altLang="zh-CN" sz="2000" dirty="0">
              <a:solidFill>
                <a:schemeClr val="bg2"/>
              </a:solidFill>
              <a:latin typeface="微软雅黑" panose="020B0503020204020204" pitchFamily="34" charset="-122"/>
              <a:ea typeface="微软雅黑" panose="020B0503020204020204" pitchFamily="34" charset="-122"/>
              <a:cs typeface="+mn-ea"/>
              <a:sym typeface="inpin heiti" panose="00000500000000000000" pitchFamily="2" charset="-122"/>
            </a:endParaRPr>
          </a:p>
          <a:p>
            <a:pPr algn="ctr"/>
            <a:r>
              <a:rPr lang="zh-CN" altLang="en-US" sz="2000" dirty="0">
                <a:solidFill>
                  <a:schemeClr val="bg2"/>
                </a:solidFill>
                <a:latin typeface="微软雅黑" panose="020B0503020204020204" pitchFamily="34" charset="-122"/>
                <a:ea typeface="微软雅黑" panose="020B0503020204020204" pitchFamily="34" charset="-122"/>
                <a:cs typeface="+mn-ea"/>
                <a:sym typeface="inpin heiti" panose="00000500000000000000" pitchFamily="2" charset="-122"/>
              </a:rPr>
              <a:t>与性格</a:t>
            </a:r>
            <a:endParaRPr lang="en-US" sz="2000" dirty="0">
              <a:solidFill>
                <a:schemeClr val="bg2"/>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cxnSp>
        <p:nvCxnSpPr>
          <p:cNvPr id="19" name="直接连接符 18">
            <a:extLst>
              <a:ext uri="{FF2B5EF4-FFF2-40B4-BE49-F238E27FC236}">
                <a16:creationId xmlns:a16="http://schemas.microsoft.com/office/drawing/2014/main" xmlns="" id="{CC394F18-E661-4523-B505-BAC9F73CBDB8}"/>
              </a:ext>
            </a:extLst>
          </p:cNvPr>
          <p:cNvCxnSpPr>
            <a:cxnSpLocks/>
          </p:cNvCxnSpPr>
          <p:nvPr/>
        </p:nvCxnSpPr>
        <p:spPr>
          <a:xfrm flipH="1">
            <a:off x="611560" y="1131590"/>
            <a:ext cx="2520280"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1" name="等腰三角形 20">
            <a:extLst>
              <a:ext uri="{FF2B5EF4-FFF2-40B4-BE49-F238E27FC236}">
                <a16:creationId xmlns:a16="http://schemas.microsoft.com/office/drawing/2014/main" xmlns="" id="{B6BD34C1-0DF8-43E1-B7FB-FAF461520FF1}"/>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22" name="直接连接符 21">
            <a:extLst>
              <a:ext uri="{FF2B5EF4-FFF2-40B4-BE49-F238E27FC236}">
                <a16:creationId xmlns:a16="http://schemas.microsoft.com/office/drawing/2014/main" xmlns="" id="{9D0A8D59-6FEC-48E1-BB4E-6CA1CF087BF5}"/>
              </a:ext>
            </a:extLst>
          </p:cNvPr>
          <p:cNvCxnSpPr>
            <a:cxnSpLocks/>
          </p:cNvCxnSpPr>
          <p:nvPr/>
        </p:nvCxnSpPr>
        <p:spPr>
          <a:xfrm>
            <a:off x="4211960" y="521032"/>
            <a:ext cx="4932040"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23" name="等腰三角形 22">
            <a:extLst>
              <a:ext uri="{FF2B5EF4-FFF2-40B4-BE49-F238E27FC236}">
                <a16:creationId xmlns:a16="http://schemas.microsoft.com/office/drawing/2014/main" xmlns="" id="{54183A29-2295-4253-817B-C7F462904D03}"/>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50649211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xmlns="" id="{A7DB03F5-2BAC-4A92-8125-444D1F820AC2}"/>
              </a:ext>
            </a:extLst>
          </p:cNvPr>
          <p:cNvSpPr txBox="1">
            <a:spLocks/>
          </p:cNvSpPr>
          <p:nvPr/>
        </p:nvSpPr>
        <p:spPr>
          <a:xfrm>
            <a:off x="539551" y="331293"/>
            <a:ext cx="3829461"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大学生人际关系的一般问题</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 name="矩形 4">
            <a:extLst>
              <a:ext uri="{FF2B5EF4-FFF2-40B4-BE49-F238E27FC236}">
                <a16:creationId xmlns:a16="http://schemas.microsoft.com/office/drawing/2014/main" xmlns="" id="{A7BE2CA3-EFDA-4AA6-B193-942975C7F1A7}"/>
              </a:ext>
            </a:extLst>
          </p:cNvPr>
          <p:cNvSpPr/>
          <p:nvPr/>
        </p:nvSpPr>
        <p:spPr>
          <a:xfrm>
            <a:off x="1118064"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二、影响大学生人际关系的因素</a:t>
            </a:r>
          </a:p>
        </p:txBody>
      </p:sp>
      <p:cxnSp>
        <p:nvCxnSpPr>
          <p:cNvPr id="19" name="直接连接符 18">
            <a:extLst>
              <a:ext uri="{FF2B5EF4-FFF2-40B4-BE49-F238E27FC236}">
                <a16:creationId xmlns:a16="http://schemas.microsoft.com/office/drawing/2014/main" xmlns="" id="{CC394F18-E661-4523-B505-BAC9F73CBDB8}"/>
              </a:ext>
            </a:extLst>
          </p:cNvPr>
          <p:cNvCxnSpPr>
            <a:cxnSpLocks/>
          </p:cNvCxnSpPr>
          <p:nvPr/>
        </p:nvCxnSpPr>
        <p:spPr>
          <a:xfrm flipH="1">
            <a:off x="611560" y="1131590"/>
            <a:ext cx="2413068"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1" name="等腰三角形 20">
            <a:extLst>
              <a:ext uri="{FF2B5EF4-FFF2-40B4-BE49-F238E27FC236}">
                <a16:creationId xmlns:a16="http://schemas.microsoft.com/office/drawing/2014/main" xmlns="" id="{B6BD34C1-0DF8-43E1-B7FB-FAF461520FF1}"/>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22" name="直接连接符 21">
            <a:extLst>
              <a:ext uri="{FF2B5EF4-FFF2-40B4-BE49-F238E27FC236}">
                <a16:creationId xmlns:a16="http://schemas.microsoft.com/office/drawing/2014/main" xmlns="" id="{9D0A8D59-6FEC-48E1-BB4E-6CA1CF087BF5}"/>
              </a:ext>
            </a:extLst>
          </p:cNvPr>
          <p:cNvCxnSpPr>
            <a:cxnSpLocks/>
          </p:cNvCxnSpPr>
          <p:nvPr/>
        </p:nvCxnSpPr>
        <p:spPr>
          <a:xfrm>
            <a:off x="4211960" y="521032"/>
            <a:ext cx="4932040"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23" name="等腰三角形 22">
            <a:extLst>
              <a:ext uri="{FF2B5EF4-FFF2-40B4-BE49-F238E27FC236}">
                <a16:creationId xmlns:a16="http://schemas.microsoft.com/office/drawing/2014/main" xmlns="" id="{54183A29-2295-4253-817B-C7F462904D03}"/>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25" name="组合 24">
            <a:extLst>
              <a:ext uri="{FF2B5EF4-FFF2-40B4-BE49-F238E27FC236}">
                <a16:creationId xmlns:a16="http://schemas.microsoft.com/office/drawing/2014/main" xmlns="" id="{D79BE0C6-387C-4443-BF35-3977FE44E462}"/>
              </a:ext>
            </a:extLst>
          </p:cNvPr>
          <p:cNvGrpSpPr/>
          <p:nvPr/>
        </p:nvGrpSpPr>
        <p:grpSpPr>
          <a:xfrm>
            <a:off x="2180261" y="1346011"/>
            <a:ext cx="1513771" cy="1513771"/>
            <a:chOff x="1505599" y="1967143"/>
            <a:chExt cx="2413178" cy="2413178"/>
          </a:xfrm>
        </p:grpSpPr>
        <p:sp>
          <p:nvSpPr>
            <p:cNvPr id="26" name="椭圆 25">
              <a:extLst>
                <a:ext uri="{FF2B5EF4-FFF2-40B4-BE49-F238E27FC236}">
                  <a16:creationId xmlns:a16="http://schemas.microsoft.com/office/drawing/2014/main" xmlns="" id="{D05823FD-4165-4E47-B8A3-9BE30ED3669D}"/>
                </a:ext>
              </a:extLst>
            </p:cNvPr>
            <p:cNvSpPr/>
            <p:nvPr/>
          </p:nvSpPr>
          <p:spPr>
            <a:xfrm>
              <a:off x="1633390" y="2094934"/>
              <a:ext cx="2157594" cy="2157594"/>
            </a:xfrm>
            <a:prstGeom prst="ellipse">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字魂59号-创粗黑" panose="00000500000000000000" pitchFamily="2" charset="-122"/>
              </a:endParaRPr>
            </a:p>
          </p:txBody>
        </p:sp>
        <p:sp>
          <p:nvSpPr>
            <p:cNvPr id="27" name="椭圆 26">
              <a:extLst>
                <a:ext uri="{FF2B5EF4-FFF2-40B4-BE49-F238E27FC236}">
                  <a16:creationId xmlns:a16="http://schemas.microsoft.com/office/drawing/2014/main" xmlns="" id="{E68A7F6E-E90A-4E6F-972D-47A599892A26}"/>
                </a:ext>
              </a:extLst>
            </p:cNvPr>
            <p:cNvSpPr/>
            <p:nvPr/>
          </p:nvSpPr>
          <p:spPr>
            <a:xfrm>
              <a:off x="1505599" y="1967143"/>
              <a:ext cx="2413178" cy="2413178"/>
            </a:xfrm>
            <a:prstGeom prst="ellipse">
              <a:avLst/>
            </a:prstGeom>
            <a:noFill/>
            <a:ln>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字魂59号-创粗黑" panose="00000500000000000000" pitchFamily="2" charset="-122"/>
              </a:endParaRPr>
            </a:p>
          </p:txBody>
        </p:sp>
      </p:grpSp>
      <p:grpSp>
        <p:nvGrpSpPr>
          <p:cNvPr id="29" name="组合 28">
            <a:extLst>
              <a:ext uri="{FF2B5EF4-FFF2-40B4-BE49-F238E27FC236}">
                <a16:creationId xmlns:a16="http://schemas.microsoft.com/office/drawing/2014/main" xmlns="" id="{DFB69E89-0256-4492-86BC-8458D654E4F8}"/>
              </a:ext>
            </a:extLst>
          </p:cNvPr>
          <p:cNvGrpSpPr/>
          <p:nvPr/>
        </p:nvGrpSpPr>
        <p:grpSpPr>
          <a:xfrm>
            <a:off x="5478948" y="1346011"/>
            <a:ext cx="1513771" cy="1513771"/>
            <a:chOff x="5103909" y="1967143"/>
            <a:chExt cx="2413178" cy="2413178"/>
          </a:xfrm>
        </p:grpSpPr>
        <p:sp>
          <p:nvSpPr>
            <p:cNvPr id="30" name="椭圆 29">
              <a:extLst>
                <a:ext uri="{FF2B5EF4-FFF2-40B4-BE49-F238E27FC236}">
                  <a16:creationId xmlns:a16="http://schemas.microsoft.com/office/drawing/2014/main" xmlns="" id="{0D2DB252-06E0-42B6-B651-D6AAFC0FA4E5}"/>
                </a:ext>
              </a:extLst>
            </p:cNvPr>
            <p:cNvSpPr/>
            <p:nvPr/>
          </p:nvSpPr>
          <p:spPr>
            <a:xfrm>
              <a:off x="5231700" y="2094934"/>
              <a:ext cx="2157594" cy="215759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字魂59号-创粗黑" panose="00000500000000000000" pitchFamily="2" charset="-122"/>
              </a:endParaRPr>
            </a:p>
          </p:txBody>
        </p:sp>
        <p:sp>
          <p:nvSpPr>
            <p:cNvPr id="31" name="椭圆 30">
              <a:extLst>
                <a:ext uri="{FF2B5EF4-FFF2-40B4-BE49-F238E27FC236}">
                  <a16:creationId xmlns:a16="http://schemas.microsoft.com/office/drawing/2014/main" xmlns="" id="{DCC94DC5-EE3C-4C4F-8102-E031C5C3F1B8}"/>
                </a:ext>
              </a:extLst>
            </p:cNvPr>
            <p:cNvSpPr/>
            <p:nvPr/>
          </p:nvSpPr>
          <p:spPr>
            <a:xfrm>
              <a:off x="5103909" y="1967143"/>
              <a:ext cx="2413178" cy="2413178"/>
            </a:xfrm>
            <a:prstGeom prst="ellipse">
              <a:avLst/>
            </a:prstGeom>
            <a:noFill/>
            <a:ln>
              <a:solidFill>
                <a:schemeClr val="accent4"/>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字魂59号-创粗黑" panose="00000500000000000000" pitchFamily="2" charset="-122"/>
              </a:endParaRPr>
            </a:p>
          </p:txBody>
        </p:sp>
      </p:grpSp>
      <p:cxnSp>
        <p:nvCxnSpPr>
          <p:cNvPr id="36" name="直接连接符 35">
            <a:extLst>
              <a:ext uri="{FF2B5EF4-FFF2-40B4-BE49-F238E27FC236}">
                <a16:creationId xmlns:a16="http://schemas.microsoft.com/office/drawing/2014/main" xmlns="" id="{6D07F5B0-0EE0-4BDA-893D-78B61AB98ED2}"/>
              </a:ext>
            </a:extLst>
          </p:cNvPr>
          <p:cNvCxnSpPr>
            <a:cxnSpLocks/>
          </p:cNvCxnSpPr>
          <p:nvPr/>
        </p:nvCxnSpPr>
        <p:spPr>
          <a:xfrm>
            <a:off x="2180261" y="3126394"/>
            <a:ext cx="1513771" cy="1"/>
          </a:xfrm>
          <a:prstGeom prst="line">
            <a:avLst/>
          </a:prstGeom>
          <a:noFill/>
          <a:ln w="9525">
            <a:solidFill>
              <a:schemeClr val="bg1">
                <a:lumMod val="65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37" name="直接连接符 36">
            <a:extLst>
              <a:ext uri="{FF2B5EF4-FFF2-40B4-BE49-F238E27FC236}">
                <a16:creationId xmlns:a16="http://schemas.microsoft.com/office/drawing/2014/main" xmlns="" id="{E7474E78-B1BC-49E7-8FE5-B5718CF5E923}"/>
              </a:ext>
            </a:extLst>
          </p:cNvPr>
          <p:cNvCxnSpPr>
            <a:cxnSpLocks/>
          </p:cNvCxnSpPr>
          <p:nvPr/>
        </p:nvCxnSpPr>
        <p:spPr>
          <a:xfrm>
            <a:off x="5478949" y="3126394"/>
            <a:ext cx="1513771" cy="1"/>
          </a:xfrm>
          <a:prstGeom prst="line">
            <a:avLst/>
          </a:prstGeom>
          <a:noFill/>
          <a:ln w="9525">
            <a:solidFill>
              <a:schemeClr val="bg1">
                <a:lumMod val="65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sp>
        <p:nvSpPr>
          <p:cNvPr id="20" name="TextBox 27">
            <a:extLst>
              <a:ext uri="{FF2B5EF4-FFF2-40B4-BE49-F238E27FC236}">
                <a16:creationId xmlns:a16="http://schemas.microsoft.com/office/drawing/2014/main" xmlns="" id="{B0EEC482-F061-492F-B4AF-A38D801295EF}"/>
              </a:ext>
            </a:extLst>
          </p:cNvPr>
          <p:cNvSpPr txBox="1"/>
          <p:nvPr/>
        </p:nvSpPr>
        <p:spPr>
          <a:xfrm>
            <a:off x="2675535" y="1674983"/>
            <a:ext cx="523220" cy="484748"/>
          </a:xfrm>
          <a:prstGeom prst="rect">
            <a:avLst/>
          </a:prstGeom>
          <a:noFill/>
        </p:spPr>
        <p:txBody>
          <a:bodyPr wrap="none">
            <a:noAutofit/>
          </a:bodyPr>
          <a:lstStyle/>
          <a:p>
            <a:pPr algn="ctr"/>
            <a:r>
              <a:rPr lang="zh-CN" altLang="en-US" sz="20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接近</a:t>
            </a:r>
            <a:endParaRPr lang="en-US" altLang="zh-CN" sz="20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endParaRPr>
          </a:p>
          <a:p>
            <a:pPr algn="ctr"/>
            <a:r>
              <a:rPr lang="zh-CN" altLang="en-US" sz="20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且相纳</a:t>
            </a:r>
            <a:endParaRPr lang="en-US" sz="20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1" name="TextBox 27">
            <a:extLst>
              <a:ext uri="{FF2B5EF4-FFF2-40B4-BE49-F238E27FC236}">
                <a16:creationId xmlns:a16="http://schemas.microsoft.com/office/drawing/2014/main" xmlns="" id="{0062649D-6870-42BA-B6C3-812A0C4EB89B}"/>
              </a:ext>
            </a:extLst>
          </p:cNvPr>
          <p:cNvSpPr txBox="1"/>
          <p:nvPr/>
        </p:nvSpPr>
        <p:spPr>
          <a:xfrm>
            <a:off x="5974222" y="1726962"/>
            <a:ext cx="523220" cy="484748"/>
          </a:xfrm>
          <a:prstGeom prst="rect">
            <a:avLst/>
          </a:prstGeom>
          <a:noFill/>
        </p:spPr>
        <p:txBody>
          <a:bodyPr wrap="none">
            <a:noAutofit/>
          </a:bodyPr>
          <a:lstStyle/>
          <a:p>
            <a:pPr algn="ctr"/>
            <a:r>
              <a:rPr lang="zh-CN" altLang="en-US" sz="20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相似或</a:t>
            </a:r>
            <a:endParaRPr lang="en-US" altLang="zh-CN" sz="20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endParaRPr>
          </a:p>
          <a:p>
            <a:pPr algn="ctr"/>
            <a:r>
              <a:rPr lang="zh-CN" altLang="en-US" sz="20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互补</a:t>
            </a:r>
            <a:endParaRPr lang="en-US" sz="20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2" name="文本框 51">
            <a:extLst>
              <a:ext uri="{FF2B5EF4-FFF2-40B4-BE49-F238E27FC236}">
                <a16:creationId xmlns:a16="http://schemas.microsoft.com/office/drawing/2014/main" xmlns="" id="{4B18F109-51A3-4E98-9E4D-0194F7663896}"/>
              </a:ext>
            </a:extLst>
          </p:cNvPr>
          <p:cNvSpPr txBox="1"/>
          <p:nvPr/>
        </p:nvSpPr>
        <p:spPr>
          <a:xfrm>
            <a:off x="1704208" y="3304612"/>
            <a:ext cx="2465874" cy="1427378"/>
          </a:xfrm>
          <a:prstGeom prst="rect">
            <a:avLst/>
          </a:prstGeom>
          <a:noFill/>
        </p:spPr>
        <p:txBody>
          <a:bodyPr wrap="square">
            <a:spAutoFit/>
          </a:bodyPr>
          <a:lstStyle/>
          <a:p>
            <a:pPr lvl="0" algn="ctr">
              <a:lnSpc>
                <a:spcPts val="1500"/>
              </a:lnSpc>
            </a:pPr>
            <a:r>
              <a:rPr lang="zh-CN" altLang="en-US" sz="1200" dirty="0">
                <a:solidFill>
                  <a:srgbClr val="000000">
                    <a:lumMod val="65000"/>
                    <a:lumOff val="35000"/>
                  </a:srgbClr>
                </a:solidFill>
                <a:latin typeface="字魂59号-创粗黑" panose="00000500000000000000" pitchFamily="2" charset="-122"/>
              </a:rPr>
              <a:t>在大学里常见的情况是，由于是同学，或同住一个宿舍，或同在一个学习小组，或同属某个活动团体，或是同乡等原因，经常接触，交往频繁，容易具有共同的经验、共同的话题，从而建立起较为密切的人际关系。</a:t>
            </a:r>
            <a:endParaRPr lang="en-US" altLang="zh-CN" sz="1200" dirty="0">
              <a:solidFill>
                <a:srgbClr val="000000">
                  <a:lumMod val="65000"/>
                  <a:lumOff val="35000"/>
                </a:srgbClr>
              </a:solidFill>
              <a:latin typeface="字魂59号-创粗黑" panose="00000500000000000000" pitchFamily="2" charset="-122"/>
            </a:endParaRPr>
          </a:p>
        </p:txBody>
      </p:sp>
      <p:sp>
        <p:nvSpPr>
          <p:cNvPr id="53" name="文本框 52">
            <a:extLst>
              <a:ext uri="{FF2B5EF4-FFF2-40B4-BE49-F238E27FC236}">
                <a16:creationId xmlns:a16="http://schemas.microsoft.com/office/drawing/2014/main" xmlns="" id="{72C8CC55-4ECE-4758-A72F-904C360A0E85}"/>
              </a:ext>
            </a:extLst>
          </p:cNvPr>
          <p:cNvSpPr txBox="1"/>
          <p:nvPr/>
        </p:nvSpPr>
        <p:spPr>
          <a:xfrm>
            <a:off x="4624843" y="3333224"/>
            <a:ext cx="3456384" cy="1619739"/>
          </a:xfrm>
          <a:prstGeom prst="rect">
            <a:avLst/>
          </a:prstGeom>
          <a:noFill/>
        </p:spPr>
        <p:txBody>
          <a:bodyPr wrap="square">
            <a:spAutoFit/>
          </a:bodyPr>
          <a:lstStyle/>
          <a:p>
            <a:pPr lvl="0" algn="ctr">
              <a:lnSpc>
                <a:spcPts val="1500"/>
              </a:lnSpc>
            </a:pPr>
            <a:r>
              <a:rPr lang="zh-CN" altLang="en-US" sz="1200" dirty="0">
                <a:solidFill>
                  <a:srgbClr val="000000">
                    <a:lumMod val="65000"/>
                    <a:lumOff val="35000"/>
                  </a:srgbClr>
                </a:solidFill>
                <a:latin typeface="字魂59号-创粗黑" panose="00000500000000000000" pitchFamily="2" charset="-122"/>
              </a:rPr>
              <a:t>对某种事物或事件具有相同或相似的态度，具有共同的理想、信念和价值观，感情上就容易产生共鸣，容易形成密切的人际关系。但是，在个人兴趣、专业、特殊才能等方面，多数人又都会有期望他人弥补自身缺陷的心理倾向。因为人在追寻成长的过程中，不可能发展得面面俱到，难免有顾此失彼的遗憾。因此，当自身缺陷而恰为对方所擅长时，就会情不自禁地对其表示好感。</a:t>
            </a:r>
            <a:endParaRPr lang="en-US" altLang="zh-CN" sz="1200" dirty="0">
              <a:solidFill>
                <a:srgbClr val="000000">
                  <a:lumMod val="65000"/>
                  <a:lumOff val="35000"/>
                </a:srgbClr>
              </a:solidFill>
              <a:latin typeface="字魂59号-创粗黑" panose="00000500000000000000" pitchFamily="2" charset="-122"/>
            </a:endParaRPr>
          </a:p>
        </p:txBody>
      </p:sp>
    </p:spTree>
    <p:extLst>
      <p:ext uri="{BB962C8B-B14F-4D97-AF65-F5344CB8AC3E}">
        <p14:creationId xmlns:p14="http://schemas.microsoft.com/office/powerpoint/2010/main" val="390609317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1000"/>
                                        <p:tgtEl>
                                          <p:spTgt spid="25"/>
                                        </p:tgtEl>
                                      </p:cBhvr>
                                    </p:animEffect>
                                    <p:anim calcmode="lin" valueType="num">
                                      <p:cBhvr>
                                        <p:cTn id="8" dur="1000" fill="hold"/>
                                        <p:tgtEl>
                                          <p:spTgt spid="25"/>
                                        </p:tgtEl>
                                        <p:attrNameLst>
                                          <p:attrName>ppt_x</p:attrName>
                                        </p:attrNameLst>
                                      </p:cBhvr>
                                      <p:tavLst>
                                        <p:tav tm="0">
                                          <p:val>
                                            <p:strVal val="#ppt_x"/>
                                          </p:val>
                                        </p:tav>
                                        <p:tav tm="100000">
                                          <p:val>
                                            <p:strVal val="#ppt_x"/>
                                          </p:val>
                                        </p:tav>
                                      </p:tavLst>
                                    </p:anim>
                                    <p:anim calcmode="lin" valueType="num">
                                      <p:cBhvr>
                                        <p:cTn id="9" dur="1000" fill="hold"/>
                                        <p:tgtEl>
                                          <p:spTgt spid="2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21" fill="hold" nodeType="afterEffect">
                                  <p:stCondLst>
                                    <p:cond delay="0"/>
                                  </p:stCondLst>
                                  <p:childTnLst>
                                    <p:set>
                                      <p:cBhvr>
                                        <p:cTn id="12" dur="1" fill="hold">
                                          <p:stCondLst>
                                            <p:cond delay="0"/>
                                          </p:stCondLst>
                                        </p:cTn>
                                        <p:tgtEl>
                                          <p:spTgt spid="36"/>
                                        </p:tgtEl>
                                        <p:attrNameLst>
                                          <p:attrName>style.visibility</p:attrName>
                                        </p:attrNameLst>
                                      </p:cBhvr>
                                      <p:to>
                                        <p:strVal val="visible"/>
                                      </p:to>
                                    </p:set>
                                    <p:animEffect transition="in" filter="barn(inVertical)">
                                      <p:cBhvr>
                                        <p:cTn id="13" dur="500"/>
                                        <p:tgtEl>
                                          <p:spTgt spid="36"/>
                                        </p:tgtEl>
                                      </p:cBhvr>
                                    </p:animEffect>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fade">
                                      <p:cBhvr>
                                        <p:cTn id="17" dur="1000"/>
                                        <p:tgtEl>
                                          <p:spTgt spid="29"/>
                                        </p:tgtEl>
                                      </p:cBhvr>
                                    </p:animEffect>
                                    <p:anim calcmode="lin" valueType="num">
                                      <p:cBhvr>
                                        <p:cTn id="18" dur="1000" fill="hold"/>
                                        <p:tgtEl>
                                          <p:spTgt spid="29"/>
                                        </p:tgtEl>
                                        <p:attrNameLst>
                                          <p:attrName>ppt_x</p:attrName>
                                        </p:attrNameLst>
                                      </p:cBhvr>
                                      <p:tavLst>
                                        <p:tav tm="0">
                                          <p:val>
                                            <p:strVal val="#ppt_x"/>
                                          </p:val>
                                        </p:tav>
                                        <p:tav tm="100000">
                                          <p:val>
                                            <p:strVal val="#ppt_x"/>
                                          </p:val>
                                        </p:tav>
                                      </p:tavLst>
                                    </p:anim>
                                    <p:anim calcmode="lin" valueType="num">
                                      <p:cBhvr>
                                        <p:cTn id="19" dur="1000" fill="hold"/>
                                        <p:tgtEl>
                                          <p:spTgt spid="29"/>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16" presetClass="entr" presetSubtype="21" fill="hold"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barn(inVertical)">
                                      <p:cBhvr>
                                        <p:cTn id="23"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xmlns="" id="{A7DB03F5-2BAC-4A92-8125-444D1F820AC2}"/>
              </a:ext>
            </a:extLst>
          </p:cNvPr>
          <p:cNvSpPr txBox="1">
            <a:spLocks/>
          </p:cNvSpPr>
          <p:nvPr/>
        </p:nvSpPr>
        <p:spPr>
          <a:xfrm>
            <a:off x="539551" y="331293"/>
            <a:ext cx="3829461"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大学生人际关系的一般问题</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 name="矩形 4">
            <a:extLst>
              <a:ext uri="{FF2B5EF4-FFF2-40B4-BE49-F238E27FC236}">
                <a16:creationId xmlns:a16="http://schemas.microsoft.com/office/drawing/2014/main" xmlns="" id="{A7BE2CA3-EFDA-4AA6-B193-942975C7F1A7}"/>
              </a:ext>
            </a:extLst>
          </p:cNvPr>
          <p:cNvSpPr/>
          <p:nvPr/>
        </p:nvSpPr>
        <p:spPr>
          <a:xfrm>
            <a:off x="1118064"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二、影响大学生人际关系的因素</a:t>
            </a:r>
          </a:p>
        </p:txBody>
      </p:sp>
      <p:cxnSp>
        <p:nvCxnSpPr>
          <p:cNvPr id="19" name="直接连接符 18">
            <a:extLst>
              <a:ext uri="{FF2B5EF4-FFF2-40B4-BE49-F238E27FC236}">
                <a16:creationId xmlns:a16="http://schemas.microsoft.com/office/drawing/2014/main" xmlns="" id="{CC394F18-E661-4523-B505-BAC9F73CBDB8}"/>
              </a:ext>
            </a:extLst>
          </p:cNvPr>
          <p:cNvCxnSpPr>
            <a:cxnSpLocks/>
          </p:cNvCxnSpPr>
          <p:nvPr/>
        </p:nvCxnSpPr>
        <p:spPr>
          <a:xfrm flipH="1">
            <a:off x="611560" y="1131590"/>
            <a:ext cx="2413068"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1" name="等腰三角形 20">
            <a:extLst>
              <a:ext uri="{FF2B5EF4-FFF2-40B4-BE49-F238E27FC236}">
                <a16:creationId xmlns:a16="http://schemas.microsoft.com/office/drawing/2014/main" xmlns="" id="{B6BD34C1-0DF8-43E1-B7FB-FAF461520FF1}"/>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22" name="直接连接符 21">
            <a:extLst>
              <a:ext uri="{FF2B5EF4-FFF2-40B4-BE49-F238E27FC236}">
                <a16:creationId xmlns:a16="http://schemas.microsoft.com/office/drawing/2014/main" xmlns="" id="{9D0A8D59-6FEC-48E1-BB4E-6CA1CF087BF5}"/>
              </a:ext>
            </a:extLst>
          </p:cNvPr>
          <p:cNvCxnSpPr>
            <a:cxnSpLocks/>
          </p:cNvCxnSpPr>
          <p:nvPr/>
        </p:nvCxnSpPr>
        <p:spPr>
          <a:xfrm>
            <a:off x="4211960" y="521032"/>
            <a:ext cx="4932040"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23" name="等腰三角形 22">
            <a:extLst>
              <a:ext uri="{FF2B5EF4-FFF2-40B4-BE49-F238E27FC236}">
                <a16:creationId xmlns:a16="http://schemas.microsoft.com/office/drawing/2014/main" xmlns="" id="{54183A29-2295-4253-817B-C7F462904D03}"/>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29" name="组合 28">
            <a:extLst>
              <a:ext uri="{FF2B5EF4-FFF2-40B4-BE49-F238E27FC236}">
                <a16:creationId xmlns:a16="http://schemas.microsoft.com/office/drawing/2014/main" xmlns="" id="{DFB69E89-0256-4492-86BC-8458D654E4F8}"/>
              </a:ext>
            </a:extLst>
          </p:cNvPr>
          <p:cNvGrpSpPr/>
          <p:nvPr/>
        </p:nvGrpSpPr>
        <p:grpSpPr>
          <a:xfrm>
            <a:off x="1907704" y="1882535"/>
            <a:ext cx="1513771" cy="1513771"/>
            <a:chOff x="5103909" y="1967143"/>
            <a:chExt cx="2413178" cy="2413178"/>
          </a:xfrm>
        </p:grpSpPr>
        <p:sp>
          <p:nvSpPr>
            <p:cNvPr id="30" name="椭圆 29">
              <a:extLst>
                <a:ext uri="{FF2B5EF4-FFF2-40B4-BE49-F238E27FC236}">
                  <a16:creationId xmlns:a16="http://schemas.microsoft.com/office/drawing/2014/main" xmlns="" id="{0D2DB252-06E0-42B6-B651-D6AAFC0FA4E5}"/>
                </a:ext>
              </a:extLst>
            </p:cNvPr>
            <p:cNvSpPr/>
            <p:nvPr/>
          </p:nvSpPr>
          <p:spPr>
            <a:xfrm>
              <a:off x="5231700" y="2094934"/>
              <a:ext cx="2157594" cy="215759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字魂59号-创粗黑" panose="00000500000000000000" pitchFamily="2" charset="-122"/>
              </a:endParaRPr>
            </a:p>
          </p:txBody>
        </p:sp>
        <p:sp>
          <p:nvSpPr>
            <p:cNvPr id="31" name="椭圆 30">
              <a:extLst>
                <a:ext uri="{FF2B5EF4-FFF2-40B4-BE49-F238E27FC236}">
                  <a16:creationId xmlns:a16="http://schemas.microsoft.com/office/drawing/2014/main" xmlns="" id="{DCC94DC5-EE3C-4C4F-8102-E031C5C3F1B8}"/>
                </a:ext>
              </a:extLst>
            </p:cNvPr>
            <p:cNvSpPr/>
            <p:nvPr/>
          </p:nvSpPr>
          <p:spPr>
            <a:xfrm>
              <a:off x="5103909" y="1967143"/>
              <a:ext cx="2413178" cy="2413178"/>
            </a:xfrm>
            <a:prstGeom prst="ellipse">
              <a:avLst/>
            </a:prstGeom>
            <a:noFill/>
            <a:ln>
              <a:solidFill>
                <a:schemeClr val="accent4"/>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字魂59号-创粗黑" panose="00000500000000000000" pitchFamily="2" charset="-122"/>
              </a:endParaRPr>
            </a:p>
          </p:txBody>
        </p:sp>
      </p:grpSp>
      <p:cxnSp>
        <p:nvCxnSpPr>
          <p:cNvPr id="37" name="直接连接符 36">
            <a:extLst>
              <a:ext uri="{FF2B5EF4-FFF2-40B4-BE49-F238E27FC236}">
                <a16:creationId xmlns:a16="http://schemas.microsoft.com/office/drawing/2014/main" xmlns="" id="{E7474E78-B1BC-49E7-8FE5-B5718CF5E923}"/>
              </a:ext>
            </a:extLst>
          </p:cNvPr>
          <p:cNvCxnSpPr>
            <a:cxnSpLocks/>
          </p:cNvCxnSpPr>
          <p:nvPr/>
        </p:nvCxnSpPr>
        <p:spPr>
          <a:xfrm>
            <a:off x="3851928" y="3435846"/>
            <a:ext cx="3024336" cy="0"/>
          </a:xfrm>
          <a:prstGeom prst="line">
            <a:avLst/>
          </a:prstGeom>
          <a:noFill/>
          <a:ln w="9525">
            <a:solidFill>
              <a:schemeClr val="bg1">
                <a:lumMod val="65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sp>
        <p:nvSpPr>
          <p:cNvPr id="51" name="TextBox 27">
            <a:extLst>
              <a:ext uri="{FF2B5EF4-FFF2-40B4-BE49-F238E27FC236}">
                <a16:creationId xmlns:a16="http://schemas.microsoft.com/office/drawing/2014/main" xmlns="" id="{0062649D-6870-42BA-B6C3-812A0C4EB89B}"/>
              </a:ext>
            </a:extLst>
          </p:cNvPr>
          <p:cNvSpPr txBox="1"/>
          <p:nvPr/>
        </p:nvSpPr>
        <p:spPr>
          <a:xfrm>
            <a:off x="2402978" y="2263486"/>
            <a:ext cx="523220" cy="484748"/>
          </a:xfrm>
          <a:prstGeom prst="rect">
            <a:avLst/>
          </a:prstGeom>
          <a:noFill/>
        </p:spPr>
        <p:txBody>
          <a:bodyPr wrap="none">
            <a:noAutofit/>
          </a:bodyPr>
          <a:lstStyle/>
          <a:p>
            <a:pPr algn="ctr"/>
            <a:r>
              <a:rPr lang="zh-CN" altLang="en-US" sz="20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外表与</a:t>
            </a:r>
            <a:endParaRPr lang="en-US" altLang="zh-CN" sz="20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endParaRPr>
          </a:p>
          <a:p>
            <a:pPr algn="ctr"/>
            <a:r>
              <a:rPr lang="zh-CN" altLang="en-US" sz="20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性格 </a:t>
            </a:r>
            <a:endParaRPr lang="en-US" sz="20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3" name="文本框 52">
            <a:extLst>
              <a:ext uri="{FF2B5EF4-FFF2-40B4-BE49-F238E27FC236}">
                <a16:creationId xmlns:a16="http://schemas.microsoft.com/office/drawing/2014/main" xmlns="" id="{72C8CC55-4ECE-4758-A72F-904C360A0E85}"/>
              </a:ext>
            </a:extLst>
          </p:cNvPr>
          <p:cNvSpPr txBox="1"/>
          <p:nvPr/>
        </p:nvSpPr>
        <p:spPr>
          <a:xfrm>
            <a:off x="3743285" y="1779662"/>
            <a:ext cx="3241621" cy="1619739"/>
          </a:xfrm>
          <a:prstGeom prst="rect">
            <a:avLst/>
          </a:prstGeom>
          <a:noFill/>
        </p:spPr>
        <p:txBody>
          <a:bodyPr wrap="square">
            <a:spAutoFit/>
          </a:bodyPr>
          <a:lstStyle/>
          <a:p>
            <a:pPr lvl="0" algn="ctr">
              <a:lnSpc>
                <a:spcPts val="1500"/>
              </a:lnSpc>
            </a:pPr>
            <a:r>
              <a:rPr lang="zh-CN" altLang="en-US" sz="1200" dirty="0">
                <a:solidFill>
                  <a:srgbClr val="000000">
                    <a:lumMod val="65000"/>
                    <a:lumOff val="35000"/>
                  </a:srgbClr>
                </a:solidFill>
                <a:latin typeface="字魂59号-创粗黑" panose="00000500000000000000" pitchFamily="2" charset="-122"/>
              </a:rPr>
              <a:t>人们喜爱漂亮、英俊 的人胜过喜爱相貌不好看的人，而且往往把一切好的特性都安在外貌有吸引力的人身上。 而性格本身更是引人注意与令人欣赏的重要条件。性格是个人对现实的稳定的态度和习惯 化了的行为方式。</a:t>
            </a:r>
            <a:endParaRPr lang="en-US" altLang="zh-CN" sz="1200" dirty="0">
              <a:solidFill>
                <a:srgbClr val="000000">
                  <a:lumMod val="65000"/>
                  <a:lumOff val="35000"/>
                </a:srgbClr>
              </a:solidFill>
              <a:latin typeface="字魂59号-创粗黑" panose="00000500000000000000" pitchFamily="2" charset="-122"/>
            </a:endParaRPr>
          </a:p>
          <a:p>
            <a:pPr lvl="0" algn="ctr">
              <a:lnSpc>
                <a:spcPts val="1500"/>
              </a:lnSpc>
            </a:pPr>
            <a:r>
              <a:rPr lang="zh-CN" altLang="en-US" sz="1200" dirty="0">
                <a:solidFill>
                  <a:srgbClr val="000000">
                    <a:lumMod val="65000"/>
                    <a:lumOff val="35000"/>
                  </a:srgbClr>
                </a:solidFill>
                <a:latin typeface="字魂59号-创粗黑" panose="00000500000000000000" pitchFamily="2" charset="-122"/>
              </a:rPr>
              <a:t>在人际交往中，一般说来，一个人 如果具有诚恳、坦率、幽默等性格，是比较能够吸引别人注意、获得别人赞赏的。 </a:t>
            </a:r>
            <a:endParaRPr lang="en-US" altLang="zh-CN" sz="1200" dirty="0">
              <a:solidFill>
                <a:srgbClr val="000000">
                  <a:lumMod val="65000"/>
                  <a:lumOff val="35000"/>
                </a:srgbClr>
              </a:solidFill>
              <a:latin typeface="字魂59号-创粗黑" panose="00000500000000000000" pitchFamily="2" charset="-122"/>
            </a:endParaRPr>
          </a:p>
        </p:txBody>
      </p:sp>
    </p:spTree>
    <p:extLst>
      <p:ext uri="{BB962C8B-B14F-4D97-AF65-F5344CB8AC3E}">
        <p14:creationId xmlns:p14="http://schemas.microsoft.com/office/powerpoint/2010/main" val="322858889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1000"/>
                                        <p:tgtEl>
                                          <p:spTgt spid="29"/>
                                        </p:tgtEl>
                                      </p:cBhvr>
                                    </p:animEffect>
                                    <p:anim calcmode="lin" valueType="num">
                                      <p:cBhvr>
                                        <p:cTn id="8" dur="1000" fill="hold"/>
                                        <p:tgtEl>
                                          <p:spTgt spid="29"/>
                                        </p:tgtEl>
                                        <p:attrNameLst>
                                          <p:attrName>ppt_x</p:attrName>
                                        </p:attrNameLst>
                                      </p:cBhvr>
                                      <p:tavLst>
                                        <p:tav tm="0">
                                          <p:val>
                                            <p:strVal val="#ppt_x"/>
                                          </p:val>
                                        </p:tav>
                                        <p:tav tm="100000">
                                          <p:val>
                                            <p:strVal val="#ppt_x"/>
                                          </p:val>
                                        </p:tav>
                                      </p:tavLst>
                                    </p:anim>
                                    <p:anim calcmode="lin" valueType="num">
                                      <p:cBhvr>
                                        <p:cTn id="9" dur="1000" fill="hold"/>
                                        <p:tgtEl>
                                          <p:spTgt spid="2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21" fill="hold" nodeType="afterEffect">
                                  <p:stCondLst>
                                    <p:cond delay="0"/>
                                  </p:stCondLst>
                                  <p:childTnLst>
                                    <p:set>
                                      <p:cBhvr>
                                        <p:cTn id="12" dur="1" fill="hold">
                                          <p:stCondLst>
                                            <p:cond delay="0"/>
                                          </p:stCondLst>
                                        </p:cTn>
                                        <p:tgtEl>
                                          <p:spTgt spid="37"/>
                                        </p:tgtEl>
                                        <p:attrNameLst>
                                          <p:attrName>style.visibility</p:attrName>
                                        </p:attrNameLst>
                                      </p:cBhvr>
                                      <p:to>
                                        <p:strVal val="visible"/>
                                      </p:to>
                                    </p:set>
                                    <p:animEffect transition="in" filter="barn(inVertical)">
                                      <p:cBhvr>
                                        <p:cTn id="13"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第一PPT模板网-WWW.1PPT.COM"/>
  <p:tag name="ISPRING_SCORM_RATE_SLIDES" val="0"/>
  <p:tag name="ISPRING_SCORM_RATE_QUIZZES" val="0"/>
  <p:tag name="ISPRING_SCORM_PASSING_SCORE" val="0.000000"/>
  <p:tag name="ISPRING_ULTRA_SCORM_COURSE_ID" val="D0752931-FA41-460D-A5C9-20ABD289CA81"/>
  <p:tag name="ISPRING_SCORM_ENDPOINT" val="&lt;endpoint&gt;&lt;enable&gt;0&lt;/enable&gt;&lt;lrs&gt;http://&lt;/lrs&gt;&lt;auth&gt;0&lt;/auth&gt;&lt;login&gt;&lt;/login&gt;&lt;password&gt;&lt;/password&gt;&lt;key&gt;&lt;/key&gt;&lt;name&gt;&lt;/name&gt;&lt;email&gt;&lt;/email&gt;&lt;/endpoint&gt;&#10;"/>
  <p:tag name="ISPRINGONLINEFOLDERID" val="0"/>
  <p:tag name="ISPRINGONLINEFOLDERPATH" val="Content List"/>
  <p:tag name="ISPRINGCLOUDFOLDERID" val="0"/>
  <p:tag name="ISPRINGCLOUDFOLDERPATH" val="Repository"/>
  <p:tag name="ISPRING_OUTPUT_FOLDER" val="G:\第十批待发作品\288117"/>
  <p:tag name="ISPRING_FIRST_PUBLISH" val="1"/>
</p:tagLst>
</file>

<file path=ppt/theme/theme1.xml><?xml version="1.0" encoding="utf-8"?>
<a:theme xmlns:a="http://schemas.openxmlformats.org/drawingml/2006/main" name="第一PPT，www.1ppt.com">
  <a:themeElements>
    <a:clrScheme name="自定义 237">
      <a:dk1>
        <a:srgbClr val="000000"/>
      </a:dk1>
      <a:lt1>
        <a:srgbClr val="FFFFFF"/>
      </a:lt1>
      <a:dk2>
        <a:srgbClr val="778495"/>
      </a:dk2>
      <a:lt2>
        <a:srgbClr val="F0F0F0"/>
      </a:lt2>
      <a:accent1>
        <a:srgbClr val="F76911"/>
      </a:accent1>
      <a:accent2>
        <a:srgbClr val="F8A724"/>
      </a:accent2>
      <a:accent3>
        <a:srgbClr val="F76911"/>
      </a:accent3>
      <a:accent4>
        <a:srgbClr val="F8A724"/>
      </a:accent4>
      <a:accent5>
        <a:srgbClr val="F76911"/>
      </a:accent5>
      <a:accent6>
        <a:srgbClr val="F8A724"/>
      </a:accent6>
      <a:hlink>
        <a:srgbClr val="76C8D2"/>
      </a:hlink>
      <a:folHlink>
        <a:srgbClr val="D2A37C"/>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rtlCol="0">
        <a:spAutoFit/>
      </a:bodyPr>
      <a:lstStyle>
        <a:defPPr>
          <a:defRPr sz="1200" dirty="0" smtClean="0">
            <a:solidFill>
              <a:schemeClr val="tx1">
                <a:lumMod val="75000"/>
                <a:lumOff val="25000"/>
              </a:schemeClr>
            </a:solidFill>
            <a:latin typeface="微软雅黑" panose="020B0503020204020204" pitchFamily="34" charset="-122"/>
            <a:ea typeface="微软雅黑" panose="020B0503020204020204" pitchFamily="34" charset="-122"/>
          </a:defRPr>
        </a:defPPr>
      </a:lstStyle>
    </a:tx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自定义 237">
    <a:dk1>
      <a:srgbClr val="000000"/>
    </a:dk1>
    <a:lt1>
      <a:srgbClr val="FFFFFF"/>
    </a:lt1>
    <a:dk2>
      <a:srgbClr val="778495"/>
    </a:dk2>
    <a:lt2>
      <a:srgbClr val="F0F0F0"/>
    </a:lt2>
    <a:accent1>
      <a:srgbClr val="F76911"/>
    </a:accent1>
    <a:accent2>
      <a:srgbClr val="F8A724"/>
    </a:accent2>
    <a:accent3>
      <a:srgbClr val="F76911"/>
    </a:accent3>
    <a:accent4>
      <a:srgbClr val="F8A724"/>
    </a:accent4>
    <a:accent5>
      <a:srgbClr val="F76911"/>
    </a:accent5>
    <a:accent6>
      <a:srgbClr val="F8A724"/>
    </a:accent6>
    <a:hlink>
      <a:srgbClr val="76C8D2"/>
    </a:hlink>
    <a:folHlink>
      <a:srgbClr val="D2A37C"/>
    </a:folHlink>
  </a:clrScheme>
</a:themeOverride>
</file>

<file path=ppt/theme/themeOverride2.xml><?xml version="1.0" encoding="utf-8"?>
<a:themeOverride xmlns:a="http://schemas.openxmlformats.org/drawingml/2006/main">
  <a:clrScheme name="自定义 237">
    <a:dk1>
      <a:srgbClr val="000000"/>
    </a:dk1>
    <a:lt1>
      <a:srgbClr val="FFFFFF"/>
    </a:lt1>
    <a:dk2>
      <a:srgbClr val="778495"/>
    </a:dk2>
    <a:lt2>
      <a:srgbClr val="F0F0F0"/>
    </a:lt2>
    <a:accent1>
      <a:srgbClr val="F76911"/>
    </a:accent1>
    <a:accent2>
      <a:srgbClr val="F8A724"/>
    </a:accent2>
    <a:accent3>
      <a:srgbClr val="F76911"/>
    </a:accent3>
    <a:accent4>
      <a:srgbClr val="F8A724"/>
    </a:accent4>
    <a:accent5>
      <a:srgbClr val="F76911"/>
    </a:accent5>
    <a:accent6>
      <a:srgbClr val="F8A724"/>
    </a:accent6>
    <a:hlink>
      <a:srgbClr val="76C8D2"/>
    </a:hlink>
    <a:folHlink>
      <a:srgbClr val="D2A37C"/>
    </a:folHlink>
  </a:clrScheme>
</a:themeOverride>
</file>

<file path=docProps/app.xml><?xml version="1.0" encoding="utf-8"?>
<Properties xmlns="http://schemas.openxmlformats.org/officeDocument/2006/extended-properties" xmlns:vt="http://schemas.openxmlformats.org/officeDocument/2006/docPropsVTypes">
  <TotalTime>6287</TotalTime>
  <Words>3504</Words>
  <Application>Microsoft Office PowerPoint</Application>
  <PresentationFormat>全屏显示(16:9)</PresentationFormat>
  <Paragraphs>206</Paragraphs>
  <Slides>30</Slides>
  <Notes>18</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30</vt:i4>
      </vt:variant>
    </vt:vector>
  </HeadingPairs>
  <TitlesOfParts>
    <vt:vector size="39" baseType="lpstr">
      <vt:lpstr>inpin heiti</vt:lpstr>
      <vt:lpstr>Open Sans Semibold</vt:lpstr>
      <vt:lpstr>宋体</vt:lpstr>
      <vt:lpstr>微软雅黑</vt:lpstr>
      <vt:lpstr>字魂36号-正文宋楷</vt:lpstr>
      <vt:lpstr>字魂59号-创粗黑</vt:lpstr>
      <vt:lpstr>Arial</vt:lpstr>
      <vt:lpstr>Calibri</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第一PPT模板网-WWW.1PPT.COM</dc:title>
  <dc:creator>user</dc:creator>
  <cp:keywords>第一PPT模板网-WWW.1PPT.COM</cp:keywords>
  <cp:lastModifiedBy>范美琳</cp:lastModifiedBy>
  <cp:revision>743</cp:revision>
  <dcterms:created xsi:type="dcterms:W3CDTF">2015-12-11T17:46:17Z</dcterms:created>
  <dcterms:modified xsi:type="dcterms:W3CDTF">2020-10-14T00:52:15Z</dcterms:modified>
</cp:coreProperties>
</file>