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theme/themeOverride2.xml" ContentType="application/vnd.openxmlformats-officedocument.themeOverr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handoutMasterIdLst>
    <p:handoutMasterId r:id="rId30"/>
  </p:handoutMasterIdLst>
  <p:sldIdLst>
    <p:sldId id="359" r:id="rId2"/>
    <p:sldId id="322" r:id="rId3"/>
    <p:sldId id="471" r:id="rId4"/>
    <p:sldId id="528" r:id="rId5"/>
    <p:sldId id="577" r:id="rId6"/>
    <p:sldId id="592" r:id="rId7"/>
    <p:sldId id="593" r:id="rId8"/>
    <p:sldId id="594" r:id="rId9"/>
    <p:sldId id="595" r:id="rId10"/>
    <p:sldId id="596" r:id="rId11"/>
    <p:sldId id="597" r:id="rId12"/>
    <p:sldId id="598" r:id="rId13"/>
    <p:sldId id="599" r:id="rId14"/>
    <p:sldId id="600" r:id="rId15"/>
    <p:sldId id="582" r:id="rId16"/>
    <p:sldId id="601" r:id="rId17"/>
    <p:sldId id="602" r:id="rId18"/>
    <p:sldId id="583" r:id="rId19"/>
    <p:sldId id="584" r:id="rId20"/>
    <p:sldId id="585" r:id="rId21"/>
    <p:sldId id="568" r:id="rId22"/>
    <p:sldId id="586" r:id="rId23"/>
    <p:sldId id="587" r:id="rId24"/>
    <p:sldId id="588" r:id="rId25"/>
    <p:sldId id="589" r:id="rId26"/>
    <p:sldId id="590" r:id="rId27"/>
    <p:sldId id="591" r:id="rId28"/>
  </p:sldIdLst>
  <p:sldSz cx="9144000" cy="5143500" type="screen16x9"/>
  <p:notesSz cx="6858000" cy="9144000"/>
  <p:custDataLst>
    <p:tags r:id="rId3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2880" userDrawn="1">
          <p15:clr>
            <a:srgbClr val="A4A3A4"/>
          </p15:clr>
        </p15:guide>
        <p15:guide id="3" orient="horz" pos="32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76911"/>
    <a:srgbClr val="FDE5BF"/>
    <a:srgbClr val="F8A724"/>
    <a:srgbClr val="CC9900"/>
    <a:srgbClr val="DAB392"/>
    <a:srgbClr val="76C8D2"/>
    <a:srgbClr val="D2A37C"/>
    <a:srgbClr val="C871A6"/>
    <a:srgbClr val="0581BE"/>
    <a:srgbClr val="06173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696" autoAdjust="0"/>
    <p:restoredTop sz="95244" autoAdjust="0"/>
  </p:normalViewPr>
  <p:slideViewPr>
    <p:cSldViewPr>
      <p:cViewPr varScale="1">
        <p:scale>
          <a:sx n="64" d="100"/>
          <a:sy n="64" d="100"/>
        </p:scale>
        <p:origin x="778" y="53"/>
      </p:cViewPr>
      <p:guideLst>
        <p:guide pos="2880"/>
        <p:guide orient="horz" pos="324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86" d="100"/>
          <a:sy n="86" d="100"/>
        </p:scale>
        <p:origin x="-381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gs" Target="tags/tag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 Id="rId35" Type="http://schemas.openxmlformats.org/officeDocument/2006/relationships/tableStyles" Target="tableStyle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353A075-29DF-4CAE-8BA7-CDA0ED456C88}" type="datetimeFigureOut">
              <a:rPr lang="zh-CN" altLang="en-US" smtClean="0"/>
              <a:pPr/>
              <a:t>2020/10/14</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E3924EE-29F1-4E68-A53A-86CBCBDF827A}" type="slidenum">
              <a:rPr lang="zh-CN" altLang="en-US" smtClean="0"/>
              <a:pPr/>
              <a:t>‹#›</a:t>
            </a:fld>
            <a:endParaRPr lang="zh-CN" altLang="en-US"/>
          </a:p>
        </p:txBody>
      </p:sp>
    </p:spTree>
    <p:extLst>
      <p:ext uri="{BB962C8B-B14F-4D97-AF65-F5344CB8AC3E}">
        <p14:creationId xmlns:p14="http://schemas.microsoft.com/office/powerpoint/2010/main" val="221384430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A2B73EA-EE91-4E33-A9C1-8BF5DD7139A2}" type="datetimeFigureOut">
              <a:rPr lang="zh-CN" altLang="en-US" smtClean="0"/>
              <a:pPr/>
              <a:t>2020/10/14</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392B679-AE23-4750-8FB0-6513430B8953}" type="slidenum">
              <a:rPr lang="zh-CN" altLang="en-US" smtClean="0"/>
              <a:pPr/>
              <a:t>‹#›</a:t>
            </a:fld>
            <a:endParaRPr lang="zh-CN" altLang="en-US"/>
          </a:p>
        </p:txBody>
      </p:sp>
    </p:spTree>
    <p:extLst>
      <p:ext uri="{BB962C8B-B14F-4D97-AF65-F5344CB8AC3E}">
        <p14:creationId xmlns:p14="http://schemas.microsoft.com/office/powerpoint/2010/main" val="1299301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a:t>
            </a:fld>
            <a:endParaRPr lang="zh-CN" altLang="en-US"/>
          </a:p>
        </p:txBody>
      </p:sp>
    </p:spTree>
    <p:extLst>
      <p:ext uri="{BB962C8B-B14F-4D97-AF65-F5344CB8AC3E}">
        <p14:creationId xmlns:p14="http://schemas.microsoft.com/office/powerpoint/2010/main" val="30102316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10</a:t>
            </a:fld>
            <a:endParaRPr lang="zh-CN" altLang="en-US"/>
          </a:p>
        </p:txBody>
      </p:sp>
    </p:spTree>
    <p:extLst>
      <p:ext uri="{BB962C8B-B14F-4D97-AF65-F5344CB8AC3E}">
        <p14:creationId xmlns:p14="http://schemas.microsoft.com/office/powerpoint/2010/main" val="33046171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11</a:t>
            </a:fld>
            <a:endParaRPr lang="zh-CN" altLang="en-US"/>
          </a:p>
        </p:txBody>
      </p:sp>
    </p:spTree>
    <p:extLst>
      <p:ext uri="{BB962C8B-B14F-4D97-AF65-F5344CB8AC3E}">
        <p14:creationId xmlns:p14="http://schemas.microsoft.com/office/powerpoint/2010/main" val="58827037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12</a:t>
            </a:fld>
            <a:endParaRPr lang="zh-CN" altLang="en-US"/>
          </a:p>
        </p:txBody>
      </p:sp>
    </p:spTree>
    <p:extLst>
      <p:ext uri="{BB962C8B-B14F-4D97-AF65-F5344CB8AC3E}">
        <p14:creationId xmlns:p14="http://schemas.microsoft.com/office/powerpoint/2010/main" val="338348957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13</a:t>
            </a:fld>
            <a:endParaRPr lang="zh-CN" altLang="en-US"/>
          </a:p>
        </p:txBody>
      </p:sp>
    </p:spTree>
    <p:extLst>
      <p:ext uri="{BB962C8B-B14F-4D97-AF65-F5344CB8AC3E}">
        <p14:creationId xmlns:p14="http://schemas.microsoft.com/office/powerpoint/2010/main" val="5264653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14</a:t>
            </a:fld>
            <a:endParaRPr lang="zh-CN" altLang="en-US"/>
          </a:p>
        </p:txBody>
      </p:sp>
    </p:spTree>
    <p:extLst>
      <p:ext uri="{BB962C8B-B14F-4D97-AF65-F5344CB8AC3E}">
        <p14:creationId xmlns:p14="http://schemas.microsoft.com/office/powerpoint/2010/main" val="315440885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15</a:t>
            </a:fld>
            <a:endParaRPr lang="zh-CN" altLang="en-US"/>
          </a:p>
        </p:txBody>
      </p:sp>
    </p:spTree>
    <p:extLst>
      <p:ext uri="{BB962C8B-B14F-4D97-AF65-F5344CB8AC3E}">
        <p14:creationId xmlns:p14="http://schemas.microsoft.com/office/powerpoint/2010/main" val="73282040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16</a:t>
            </a:fld>
            <a:endParaRPr lang="zh-CN" altLang="en-US"/>
          </a:p>
        </p:txBody>
      </p:sp>
    </p:spTree>
    <p:extLst>
      <p:ext uri="{BB962C8B-B14F-4D97-AF65-F5344CB8AC3E}">
        <p14:creationId xmlns:p14="http://schemas.microsoft.com/office/powerpoint/2010/main" val="388780856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17</a:t>
            </a:fld>
            <a:endParaRPr lang="zh-CN" altLang="en-US"/>
          </a:p>
        </p:txBody>
      </p:sp>
    </p:spTree>
    <p:extLst>
      <p:ext uri="{BB962C8B-B14F-4D97-AF65-F5344CB8AC3E}">
        <p14:creationId xmlns:p14="http://schemas.microsoft.com/office/powerpoint/2010/main" val="272040790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18</a:t>
            </a:fld>
            <a:endParaRPr lang="zh-CN" altLang="en-US"/>
          </a:p>
        </p:txBody>
      </p:sp>
    </p:spTree>
    <p:extLst>
      <p:ext uri="{BB962C8B-B14F-4D97-AF65-F5344CB8AC3E}">
        <p14:creationId xmlns:p14="http://schemas.microsoft.com/office/powerpoint/2010/main" val="335656265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19</a:t>
            </a:fld>
            <a:endParaRPr lang="zh-CN" altLang="en-US"/>
          </a:p>
        </p:txBody>
      </p:sp>
    </p:spTree>
    <p:extLst>
      <p:ext uri="{BB962C8B-B14F-4D97-AF65-F5344CB8AC3E}">
        <p14:creationId xmlns:p14="http://schemas.microsoft.com/office/powerpoint/2010/main" val="38018566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a:t>
            </a:fld>
            <a:endParaRPr lang="zh-CN" altLang="en-US"/>
          </a:p>
        </p:txBody>
      </p:sp>
    </p:spTree>
    <p:extLst>
      <p:ext uri="{BB962C8B-B14F-4D97-AF65-F5344CB8AC3E}">
        <p14:creationId xmlns:p14="http://schemas.microsoft.com/office/powerpoint/2010/main" val="243679780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20</a:t>
            </a:fld>
            <a:endParaRPr lang="zh-CN" altLang="en-US"/>
          </a:p>
        </p:txBody>
      </p:sp>
    </p:spTree>
    <p:extLst>
      <p:ext uri="{BB962C8B-B14F-4D97-AF65-F5344CB8AC3E}">
        <p14:creationId xmlns:p14="http://schemas.microsoft.com/office/powerpoint/2010/main" val="13463066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21</a:t>
            </a:fld>
            <a:endParaRPr lang="zh-CN" altLang="en-US"/>
          </a:p>
        </p:txBody>
      </p:sp>
    </p:spTree>
    <p:extLst>
      <p:ext uri="{BB962C8B-B14F-4D97-AF65-F5344CB8AC3E}">
        <p14:creationId xmlns:p14="http://schemas.microsoft.com/office/powerpoint/2010/main" val="368461333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22</a:t>
            </a:fld>
            <a:endParaRPr lang="zh-CN" altLang="en-US"/>
          </a:p>
        </p:txBody>
      </p:sp>
    </p:spTree>
    <p:extLst>
      <p:ext uri="{BB962C8B-B14F-4D97-AF65-F5344CB8AC3E}">
        <p14:creationId xmlns:p14="http://schemas.microsoft.com/office/powerpoint/2010/main" val="368499334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23</a:t>
            </a:fld>
            <a:endParaRPr lang="zh-CN" altLang="en-US"/>
          </a:p>
        </p:txBody>
      </p:sp>
    </p:spTree>
    <p:extLst>
      <p:ext uri="{BB962C8B-B14F-4D97-AF65-F5344CB8AC3E}">
        <p14:creationId xmlns:p14="http://schemas.microsoft.com/office/powerpoint/2010/main" val="133549366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24</a:t>
            </a:fld>
            <a:endParaRPr lang="zh-CN" altLang="en-US"/>
          </a:p>
        </p:txBody>
      </p:sp>
    </p:spTree>
    <p:extLst>
      <p:ext uri="{BB962C8B-B14F-4D97-AF65-F5344CB8AC3E}">
        <p14:creationId xmlns:p14="http://schemas.microsoft.com/office/powerpoint/2010/main" val="259772667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25</a:t>
            </a:fld>
            <a:endParaRPr lang="zh-CN" altLang="en-US"/>
          </a:p>
        </p:txBody>
      </p:sp>
    </p:spTree>
    <p:extLst>
      <p:ext uri="{BB962C8B-B14F-4D97-AF65-F5344CB8AC3E}">
        <p14:creationId xmlns:p14="http://schemas.microsoft.com/office/powerpoint/2010/main" val="143687204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26</a:t>
            </a:fld>
            <a:endParaRPr lang="zh-CN" altLang="en-US"/>
          </a:p>
        </p:txBody>
      </p:sp>
    </p:spTree>
    <p:extLst>
      <p:ext uri="{BB962C8B-B14F-4D97-AF65-F5344CB8AC3E}">
        <p14:creationId xmlns:p14="http://schemas.microsoft.com/office/powerpoint/2010/main" val="388440514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27</a:t>
            </a:fld>
            <a:endParaRPr lang="zh-CN" altLang="en-US"/>
          </a:p>
        </p:txBody>
      </p:sp>
    </p:spTree>
    <p:extLst>
      <p:ext uri="{BB962C8B-B14F-4D97-AF65-F5344CB8AC3E}">
        <p14:creationId xmlns:p14="http://schemas.microsoft.com/office/powerpoint/2010/main" val="36987950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3</a:t>
            </a:fld>
            <a:endParaRPr lang="zh-CN" altLang="en-US"/>
          </a:p>
        </p:txBody>
      </p:sp>
    </p:spTree>
    <p:extLst>
      <p:ext uri="{BB962C8B-B14F-4D97-AF65-F5344CB8AC3E}">
        <p14:creationId xmlns:p14="http://schemas.microsoft.com/office/powerpoint/2010/main" val="39927954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4</a:t>
            </a:fld>
            <a:endParaRPr lang="zh-CN" altLang="en-US"/>
          </a:p>
        </p:txBody>
      </p:sp>
    </p:spTree>
    <p:extLst>
      <p:ext uri="{BB962C8B-B14F-4D97-AF65-F5344CB8AC3E}">
        <p14:creationId xmlns:p14="http://schemas.microsoft.com/office/powerpoint/2010/main" val="16176182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5</a:t>
            </a:fld>
            <a:endParaRPr lang="zh-CN" altLang="en-US"/>
          </a:p>
        </p:txBody>
      </p:sp>
    </p:spTree>
    <p:extLst>
      <p:ext uri="{BB962C8B-B14F-4D97-AF65-F5344CB8AC3E}">
        <p14:creationId xmlns:p14="http://schemas.microsoft.com/office/powerpoint/2010/main" val="19582167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6</a:t>
            </a:fld>
            <a:endParaRPr lang="zh-CN" altLang="en-US"/>
          </a:p>
        </p:txBody>
      </p:sp>
    </p:spTree>
    <p:extLst>
      <p:ext uri="{BB962C8B-B14F-4D97-AF65-F5344CB8AC3E}">
        <p14:creationId xmlns:p14="http://schemas.microsoft.com/office/powerpoint/2010/main" val="18628532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7</a:t>
            </a:fld>
            <a:endParaRPr lang="zh-CN" altLang="en-US"/>
          </a:p>
        </p:txBody>
      </p:sp>
    </p:spTree>
    <p:extLst>
      <p:ext uri="{BB962C8B-B14F-4D97-AF65-F5344CB8AC3E}">
        <p14:creationId xmlns:p14="http://schemas.microsoft.com/office/powerpoint/2010/main" val="29600000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8</a:t>
            </a:fld>
            <a:endParaRPr lang="zh-CN" altLang="en-US"/>
          </a:p>
        </p:txBody>
      </p:sp>
    </p:spTree>
    <p:extLst>
      <p:ext uri="{BB962C8B-B14F-4D97-AF65-F5344CB8AC3E}">
        <p14:creationId xmlns:p14="http://schemas.microsoft.com/office/powerpoint/2010/main" val="3567010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9</a:t>
            </a:fld>
            <a:endParaRPr lang="zh-CN" altLang="en-US"/>
          </a:p>
        </p:txBody>
      </p:sp>
    </p:spTree>
    <p:extLst>
      <p:ext uri="{BB962C8B-B14F-4D97-AF65-F5344CB8AC3E}">
        <p14:creationId xmlns:p14="http://schemas.microsoft.com/office/powerpoint/2010/main" val="25982663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98311488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045121283"/>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530820CF-B880-4189-942D-D702A7CBA730}" type="datetimeFigureOut">
              <a:rPr lang="zh-CN" altLang="en-US" smtClean="0"/>
              <a:pPr/>
              <a:t>2020/10/14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pPr/>
              <a:t>2020/10/14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7" cstate="email">
            <a:lum/>
          </a:blip>
          <a:srcRect/>
          <a:stretch>
            <a:fillRect t="-3000" b="-3000"/>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pPr/>
              <a:t>2020/10/14</a:t>
            </a:fld>
            <a:endParaRPr lang="zh-CN" altLang="en-US"/>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pPr/>
              <a:t>‹#›</a:t>
            </a:fld>
            <a:endParaRPr lang="zh-CN" altLang="en-US"/>
          </a:p>
        </p:txBody>
      </p:sp>
      <p:sp>
        <p:nvSpPr>
          <p:cNvPr id="7" name="矩形 6">
            <a:extLst>
              <a:ext uri="{FF2B5EF4-FFF2-40B4-BE49-F238E27FC236}">
                <a16:creationId xmlns:a16="http://schemas.microsoft.com/office/drawing/2014/main" xmlns="" id="{726F7441-D702-43EF-AEE3-E205BA617283}"/>
              </a:ext>
            </a:extLst>
          </p:cNvPr>
          <p:cNvSpPr/>
          <p:nvPr userDrawn="1"/>
        </p:nvSpPr>
        <p:spPr>
          <a:xfrm>
            <a:off x="0" y="0"/>
            <a:ext cx="9144000" cy="5143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50" r:id="rId1"/>
    <p:sldLayoutId id="2147483660" r:id="rId2"/>
    <p:sldLayoutId id="2147483661" r:id="rId3"/>
    <p:sldLayoutId id="2147483654" r:id="rId4"/>
    <p:sldLayoutId id="2147483655" r:id="rId5"/>
  </p:sldLayoutIdLst>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hemeOverride" Target="../theme/themeOverride1.xml"/><Relationship Id="rId5" Type="http://schemas.openxmlformats.org/officeDocument/2006/relationships/image" Target="../media/image2.jpeg"/><Relationship Id="rId4"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themeOverride" Target="../theme/themeOverride2.xml"/><Relationship Id="rId4" Type="http://schemas.openxmlformats.org/officeDocument/2006/relationships/image" Target="../media/image3.jp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4" cstate="email">
            <a:lum/>
          </a:blip>
          <a:srcRect/>
          <a:stretch>
            <a:fillRect t="-3000" b="-3000"/>
          </a:stretch>
        </a:blipFill>
        <a:effectLst/>
      </p:bgPr>
    </p:bg>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xmlns="" id="{C4B9E70B-D621-47E5-906D-4E166E508837}"/>
              </a:ext>
            </a:extLst>
          </p:cNvPr>
          <p:cNvSpPr>
            <a:spLocks/>
          </p:cNvSpPr>
          <p:nvPr/>
        </p:nvSpPr>
        <p:spPr bwMode="auto">
          <a:xfrm>
            <a:off x="1774969" y="775643"/>
            <a:ext cx="2094268" cy="2371344"/>
          </a:xfrm>
          <a:custGeom>
            <a:avLst/>
            <a:gdLst>
              <a:gd name="T0" fmla="*/ 53 w 435"/>
              <a:gd name="T1" fmla="*/ 486 h 492"/>
              <a:gd name="T2" fmla="*/ 18 w 435"/>
              <a:gd name="T3" fmla="*/ 486 h 492"/>
              <a:gd name="T4" fmla="*/ 0 w 435"/>
              <a:gd name="T5" fmla="*/ 456 h 492"/>
              <a:gd name="T6" fmla="*/ 0 w 435"/>
              <a:gd name="T7" fmla="*/ 36 h 492"/>
              <a:gd name="T8" fmla="*/ 18 w 435"/>
              <a:gd name="T9" fmla="*/ 6 h 492"/>
              <a:gd name="T10" fmla="*/ 53 w 435"/>
              <a:gd name="T11" fmla="*/ 6 h 492"/>
              <a:gd name="T12" fmla="*/ 418 w 435"/>
              <a:gd name="T13" fmla="*/ 216 h 492"/>
              <a:gd name="T14" fmla="*/ 435 w 435"/>
              <a:gd name="T15" fmla="*/ 246 h 492"/>
              <a:gd name="T16" fmla="*/ 418 w 435"/>
              <a:gd name="T17" fmla="*/ 276 h 492"/>
              <a:gd name="T18" fmla="*/ 53 w 435"/>
              <a:gd name="T19" fmla="*/ 486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5" h="492">
                <a:moveTo>
                  <a:pt x="53" y="486"/>
                </a:moveTo>
                <a:cubicBezTo>
                  <a:pt x="42" y="492"/>
                  <a:pt x="29" y="492"/>
                  <a:pt x="18" y="486"/>
                </a:cubicBezTo>
                <a:cubicBezTo>
                  <a:pt x="7" y="480"/>
                  <a:pt x="0" y="468"/>
                  <a:pt x="0" y="456"/>
                </a:cubicBezTo>
                <a:cubicBezTo>
                  <a:pt x="0" y="36"/>
                  <a:pt x="0" y="36"/>
                  <a:pt x="0" y="36"/>
                </a:cubicBezTo>
                <a:cubicBezTo>
                  <a:pt x="0" y="24"/>
                  <a:pt x="7" y="12"/>
                  <a:pt x="18" y="6"/>
                </a:cubicBezTo>
                <a:cubicBezTo>
                  <a:pt x="29" y="0"/>
                  <a:pt x="42" y="0"/>
                  <a:pt x="53" y="6"/>
                </a:cubicBezTo>
                <a:cubicBezTo>
                  <a:pt x="418" y="216"/>
                  <a:pt x="418" y="216"/>
                  <a:pt x="418" y="216"/>
                </a:cubicBezTo>
                <a:cubicBezTo>
                  <a:pt x="429" y="222"/>
                  <a:pt x="435" y="233"/>
                  <a:pt x="435" y="246"/>
                </a:cubicBezTo>
                <a:cubicBezTo>
                  <a:pt x="435" y="258"/>
                  <a:pt x="429" y="270"/>
                  <a:pt x="418" y="276"/>
                </a:cubicBezTo>
                <a:cubicBezTo>
                  <a:pt x="53" y="486"/>
                  <a:pt x="53" y="486"/>
                  <a:pt x="53" y="486"/>
                </a:cubicBezTo>
              </a:path>
            </a:pathLst>
          </a:custGeom>
          <a:solidFill>
            <a:srgbClr val="F8A7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grpSp>
        <p:nvGrpSpPr>
          <p:cNvPr id="2" name="组合 1">
            <a:extLst>
              <a:ext uri="{FF2B5EF4-FFF2-40B4-BE49-F238E27FC236}">
                <a16:creationId xmlns:a16="http://schemas.microsoft.com/office/drawing/2014/main" xmlns="" id="{F950A6DA-97B1-4B66-8468-20A25D3C211D}"/>
              </a:ext>
            </a:extLst>
          </p:cNvPr>
          <p:cNvGrpSpPr/>
          <p:nvPr/>
        </p:nvGrpSpPr>
        <p:grpSpPr>
          <a:xfrm>
            <a:off x="1240035" y="848773"/>
            <a:ext cx="2792060" cy="3165622"/>
            <a:chOff x="1240035" y="848773"/>
            <a:chExt cx="2792060" cy="3165622"/>
          </a:xfrm>
        </p:grpSpPr>
        <p:sp>
          <p:nvSpPr>
            <p:cNvPr id="7" name="Freeform 6">
              <a:extLst>
                <a:ext uri="{FF2B5EF4-FFF2-40B4-BE49-F238E27FC236}">
                  <a16:creationId xmlns:a16="http://schemas.microsoft.com/office/drawing/2014/main" xmlns="" id="{AB6B0800-05A8-40F5-987D-9ACE7DAF812A}"/>
                </a:ext>
              </a:extLst>
            </p:cNvPr>
            <p:cNvSpPr>
              <a:spLocks/>
            </p:cNvSpPr>
            <p:nvPr/>
          </p:nvSpPr>
          <p:spPr bwMode="auto">
            <a:xfrm>
              <a:off x="1240035" y="848773"/>
              <a:ext cx="2792060" cy="3165622"/>
            </a:xfrm>
            <a:custGeom>
              <a:avLst/>
              <a:gdLst>
                <a:gd name="T0" fmla="*/ 72 w 595"/>
                <a:gd name="T1" fmla="*/ 665 h 674"/>
                <a:gd name="T2" fmla="*/ 24 w 595"/>
                <a:gd name="T3" fmla="*/ 665 h 674"/>
                <a:gd name="T4" fmla="*/ 0 w 595"/>
                <a:gd name="T5" fmla="*/ 624 h 674"/>
                <a:gd name="T6" fmla="*/ 0 w 595"/>
                <a:gd name="T7" fmla="*/ 50 h 674"/>
                <a:gd name="T8" fmla="*/ 24 w 595"/>
                <a:gd name="T9" fmla="*/ 9 h 674"/>
                <a:gd name="T10" fmla="*/ 72 w 595"/>
                <a:gd name="T11" fmla="*/ 9 h 674"/>
                <a:gd name="T12" fmla="*/ 571 w 595"/>
                <a:gd name="T13" fmla="*/ 296 h 674"/>
                <a:gd name="T14" fmla="*/ 595 w 595"/>
                <a:gd name="T15" fmla="*/ 337 h 674"/>
                <a:gd name="T16" fmla="*/ 571 w 595"/>
                <a:gd name="T17" fmla="*/ 378 h 674"/>
                <a:gd name="T18" fmla="*/ 72 w 595"/>
                <a:gd name="T19" fmla="*/ 665 h 6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5" h="674">
                  <a:moveTo>
                    <a:pt x="72" y="665"/>
                  </a:moveTo>
                  <a:cubicBezTo>
                    <a:pt x="57" y="674"/>
                    <a:pt x="39" y="674"/>
                    <a:pt x="24" y="665"/>
                  </a:cubicBezTo>
                  <a:cubicBezTo>
                    <a:pt x="9" y="657"/>
                    <a:pt x="0" y="641"/>
                    <a:pt x="0" y="624"/>
                  </a:cubicBezTo>
                  <a:cubicBezTo>
                    <a:pt x="0" y="50"/>
                    <a:pt x="0" y="50"/>
                    <a:pt x="0" y="50"/>
                  </a:cubicBezTo>
                  <a:cubicBezTo>
                    <a:pt x="0" y="33"/>
                    <a:pt x="9" y="17"/>
                    <a:pt x="24" y="9"/>
                  </a:cubicBezTo>
                  <a:cubicBezTo>
                    <a:pt x="39" y="0"/>
                    <a:pt x="57" y="0"/>
                    <a:pt x="72" y="9"/>
                  </a:cubicBezTo>
                  <a:cubicBezTo>
                    <a:pt x="571" y="296"/>
                    <a:pt x="571" y="296"/>
                    <a:pt x="571" y="296"/>
                  </a:cubicBezTo>
                  <a:cubicBezTo>
                    <a:pt x="586" y="304"/>
                    <a:pt x="595" y="320"/>
                    <a:pt x="595" y="337"/>
                  </a:cubicBezTo>
                  <a:cubicBezTo>
                    <a:pt x="595" y="354"/>
                    <a:pt x="586" y="370"/>
                    <a:pt x="571" y="378"/>
                  </a:cubicBezTo>
                  <a:cubicBezTo>
                    <a:pt x="72" y="665"/>
                    <a:pt x="72" y="665"/>
                    <a:pt x="72" y="665"/>
                  </a:cubicBezTo>
                </a:path>
              </a:pathLst>
            </a:custGeom>
            <a:blipFill dpi="0" rotWithShape="0">
              <a:blip r:embed="rId5" cstate="email"/>
              <a:srcRect/>
              <a:stretch>
                <a:fillRect/>
              </a:stretch>
            </a:blipFill>
            <a:ln>
              <a:no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0" name="Freeform 7">
              <a:extLst>
                <a:ext uri="{FF2B5EF4-FFF2-40B4-BE49-F238E27FC236}">
                  <a16:creationId xmlns:a16="http://schemas.microsoft.com/office/drawing/2014/main" xmlns="" id="{188A26DD-AB31-4FF7-808F-D34498D86D7A}"/>
                </a:ext>
              </a:extLst>
            </p:cNvPr>
            <p:cNvSpPr>
              <a:spLocks/>
            </p:cNvSpPr>
            <p:nvPr/>
          </p:nvSpPr>
          <p:spPr bwMode="auto">
            <a:xfrm>
              <a:off x="1354953" y="990928"/>
              <a:ext cx="2562225" cy="2882900"/>
            </a:xfrm>
            <a:custGeom>
              <a:avLst/>
              <a:gdLst>
                <a:gd name="T0" fmla="*/ 76 w 603"/>
                <a:gd name="T1" fmla="*/ 667 h 678"/>
                <a:gd name="T2" fmla="*/ 74 w 603"/>
                <a:gd name="T3" fmla="*/ 664 h 678"/>
                <a:gd name="T4" fmla="*/ 52 w 603"/>
                <a:gd name="T5" fmla="*/ 670 h 678"/>
                <a:gd name="T6" fmla="*/ 30 w 603"/>
                <a:gd name="T7" fmla="*/ 664 h 678"/>
                <a:gd name="T8" fmla="*/ 8 w 603"/>
                <a:gd name="T9" fmla="*/ 626 h 678"/>
                <a:gd name="T10" fmla="*/ 8 w 603"/>
                <a:gd name="T11" fmla="*/ 52 h 678"/>
                <a:gd name="T12" fmla="*/ 30 w 603"/>
                <a:gd name="T13" fmla="*/ 14 h 678"/>
                <a:gd name="T14" fmla="*/ 52 w 603"/>
                <a:gd name="T15" fmla="*/ 8 h 678"/>
                <a:gd name="T16" fmla="*/ 74 w 603"/>
                <a:gd name="T17" fmla="*/ 14 h 678"/>
                <a:gd name="T18" fmla="*/ 573 w 603"/>
                <a:gd name="T19" fmla="*/ 301 h 678"/>
                <a:gd name="T20" fmla="*/ 595 w 603"/>
                <a:gd name="T21" fmla="*/ 339 h 678"/>
                <a:gd name="T22" fmla="*/ 573 w 603"/>
                <a:gd name="T23" fmla="*/ 377 h 678"/>
                <a:gd name="T24" fmla="*/ 74 w 603"/>
                <a:gd name="T25" fmla="*/ 664 h 678"/>
                <a:gd name="T26" fmla="*/ 76 w 603"/>
                <a:gd name="T27" fmla="*/ 667 h 678"/>
                <a:gd name="T28" fmla="*/ 78 w 603"/>
                <a:gd name="T29" fmla="*/ 671 h 678"/>
                <a:gd name="T30" fmla="*/ 577 w 603"/>
                <a:gd name="T31" fmla="*/ 384 h 678"/>
                <a:gd name="T32" fmla="*/ 603 w 603"/>
                <a:gd name="T33" fmla="*/ 339 h 678"/>
                <a:gd name="T34" fmla="*/ 577 w 603"/>
                <a:gd name="T35" fmla="*/ 294 h 678"/>
                <a:gd name="T36" fmla="*/ 78 w 603"/>
                <a:gd name="T37" fmla="*/ 7 h 678"/>
                <a:gd name="T38" fmla="*/ 52 w 603"/>
                <a:gd name="T39" fmla="*/ 0 h 678"/>
                <a:gd name="T40" fmla="*/ 26 w 603"/>
                <a:gd name="T41" fmla="*/ 7 h 678"/>
                <a:gd name="T42" fmla="*/ 0 w 603"/>
                <a:gd name="T43" fmla="*/ 52 h 678"/>
                <a:gd name="T44" fmla="*/ 0 w 603"/>
                <a:gd name="T45" fmla="*/ 626 h 678"/>
                <a:gd name="T46" fmla="*/ 26 w 603"/>
                <a:gd name="T47" fmla="*/ 671 h 678"/>
                <a:gd name="T48" fmla="*/ 52 w 603"/>
                <a:gd name="T49" fmla="*/ 678 h 678"/>
                <a:gd name="T50" fmla="*/ 78 w 603"/>
                <a:gd name="T51" fmla="*/ 671 h 678"/>
                <a:gd name="T52" fmla="*/ 76 w 603"/>
                <a:gd name="T53" fmla="*/ 667 h 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3" h="678">
                  <a:moveTo>
                    <a:pt x="76" y="667"/>
                  </a:moveTo>
                  <a:cubicBezTo>
                    <a:pt x="74" y="664"/>
                    <a:pt x="74" y="664"/>
                    <a:pt x="74" y="664"/>
                  </a:cubicBezTo>
                  <a:cubicBezTo>
                    <a:pt x="67" y="668"/>
                    <a:pt x="60" y="670"/>
                    <a:pt x="52" y="670"/>
                  </a:cubicBezTo>
                  <a:cubicBezTo>
                    <a:pt x="44" y="670"/>
                    <a:pt x="37" y="668"/>
                    <a:pt x="30" y="664"/>
                  </a:cubicBezTo>
                  <a:cubicBezTo>
                    <a:pt x="17" y="656"/>
                    <a:pt x="8" y="642"/>
                    <a:pt x="8" y="626"/>
                  </a:cubicBezTo>
                  <a:cubicBezTo>
                    <a:pt x="8" y="52"/>
                    <a:pt x="8" y="52"/>
                    <a:pt x="8" y="52"/>
                  </a:cubicBezTo>
                  <a:cubicBezTo>
                    <a:pt x="8" y="36"/>
                    <a:pt x="17" y="22"/>
                    <a:pt x="30" y="14"/>
                  </a:cubicBezTo>
                  <a:cubicBezTo>
                    <a:pt x="37" y="10"/>
                    <a:pt x="44" y="8"/>
                    <a:pt x="52" y="8"/>
                  </a:cubicBezTo>
                  <a:cubicBezTo>
                    <a:pt x="60" y="8"/>
                    <a:pt x="67" y="10"/>
                    <a:pt x="74" y="14"/>
                  </a:cubicBezTo>
                  <a:cubicBezTo>
                    <a:pt x="573" y="301"/>
                    <a:pt x="573" y="301"/>
                    <a:pt x="573" y="301"/>
                  </a:cubicBezTo>
                  <a:cubicBezTo>
                    <a:pt x="587" y="309"/>
                    <a:pt x="595" y="323"/>
                    <a:pt x="595" y="339"/>
                  </a:cubicBezTo>
                  <a:cubicBezTo>
                    <a:pt x="595" y="355"/>
                    <a:pt x="587" y="369"/>
                    <a:pt x="573" y="377"/>
                  </a:cubicBezTo>
                  <a:cubicBezTo>
                    <a:pt x="74" y="664"/>
                    <a:pt x="74" y="664"/>
                    <a:pt x="74" y="664"/>
                  </a:cubicBezTo>
                  <a:cubicBezTo>
                    <a:pt x="76" y="667"/>
                    <a:pt x="76" y="667"/>
                    <a:pt x="76" y="667"/>
                  </a:cubicBezTo>
                  <a:cubicBezTo>
                    <a:pt x="78" y="671"/>
                    <a:pt x="78" y="671"/>
                    <a:pt x="78" y="671"/>
                  </a:cubicBezTo>
                  <a:cubicBezTo>
                    <a:pt x="577" y="384"/>
                    <a:pt x="577" y="384"/>
                    <a:pt x="577" y="384"/>
                  </a:cubicBezTo>
                  <a:cubicBezTo>
                    <a:pt x="593" y="375"/>
                    <a:pt x="603" y="358"/>
                    <a:pt x="603" y="339"/>
                  </a:cubicBezTo>
                  <a:cubicBezTo>
                    <a:pt x="603" y="320"/>
                    <a:pt x="593" y="303"/>
                    <a:pt x="577" y="294"/>
                  </a:cubicBezTo>
                  <a:cubicBezTo>
                    <a:pt x="78" y="7"/>
                    <a:pt x="78" y="7"/>
                    <a:pt x="78" y="7"/>
                  </a:cubicBezTo>
                  <a:cubicBezTo>
                    <a:pt x="70" y="3"/>
                    <a:pt x="61" y="0"/>
                    <a:pt x="52" y="0"/>
                  </a:cubicBezTo>
                  <a:cubicBezTo>
                    <a:pt x="43" y="0"/>
                    <a:pt x="34" y="3"/>
                    <a:pt x="26" y="7"/>
                  </a:cubicBezTo>
                  <a:cubicBezTo>
                    <a:pt x="10" y="17"/>
                    <a:pt x="0" y="34"/>
                    <a:pt x="0" y="52"/>
                  </a:cubicBezTo>
                  <a:cubicBezTo>
                    <a:pt x="0" y="626"/>
                    <a:pt x="0" y="626"/>
                    <a:pt x="0" y="626"/>
                  </a:cubicBezTo>
                  <a:cubicBezTo>
                    <a:pt x="0" y="644"/>
                    <a:pt x="10" y="661"/>
                    <a:pt x="26" y="671"/>
                  </a:cubicBezTo>
                  <a:cubicBezTo>
                    <a:pt x="34" y="675"/>
                    <a:pt x="43" y="678"/>
                    <a:pt x="52" y="678"/>
                  </a:cubicBezTo>
                  <a:cubicBezTo>
                    <a:pt x="61" y="678"/>
                    <a:pt x="70" y="675"/>
                    <a:pt x="78" y="671"/>
                  </a:cubicBezTo>
                  <a:cubicBezTo>
                    <a:pt x="76" y="667"/>
                    <a:pt x="76" y="667"/>
                    <a:pt x="76" y="667"/>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grpSp>
      <p:grpSp>
        <p:nvGrpSpPr>
          <p:cNvPr id="3" name="组合 2">
            <a:extLst>
              <a:ext uri="{FF2B5EF4-FFF2-40B4-BE49-F238E27FC236}">
                <a16:creationId xmlns:a16="http://schemas.microsoft.com/office/drawing/2014/main" xmlns="" id="{EEA1B176-2A04-4F77-B219-D0CE6FA8CEE4}"/>
              </a:ext>
            </a:extLst>
          </p:cNvPr>
          <p:cNvGrpSpPr/>
          <p:nvPr/>
        </p:nvGrpSpPr>
        <p:grpSpPr>
          <a:xfrm>
            <a:off x="959665" y="1964065"/>
            <a:ext cx="828675" cy="935038"/>
            <a:chOff x="959665" y="1964065"/>
            <a:chExt cx="828675" cy="935038"/>
          </a:xfrm>
        </p:grpSpPr>
        <p:sp>
          <p:nvSpPr>
            <p:cNvPr id="11" name="Freeform 8">
              <a:extLst>
                <a:ext uri="{FF2B5EF4-FFF2-40B4-BE49-F238E27FC236}">
                  <a16:creationId xmlns:a16="http://schemas.microsoft.com/office/drawing/2014/main" xmlns="" id="{85F8B9E5-F279-490B-AA1A-4681815725D0}"/>
                </a:ext>
              </a:extLst>
            </p:cNvPr>
            <p:cNvSpPr>
              <a:spLocks/>
            </p:cNvSpPr>
            <p:nvPr/>
          </p:nvSpPr>
          <p:spPr bwMode="auto">
            <a:xfrm>
              <a:off x="959665" y="1964065"/>
              <a:ext cx="395288" cy="935038"/>
            </a:xfrm>
            <a:custGeom>
              <a:avLst/>
              <a:gdLst>
                <a:gd name="T0" fmla="*/ 15 w 93"/>
                <a:gd name="T1" fmla="*/ 0 h 220"/>
                <a:gd name="T2" fmla="*/ 8 w 93"/>
                <a:gd name="T3" fmla="*/ 2 h 220"/>
                <a:gd name="T4" fmla="*/ 0 w 93"/>
                <a:gd name="T5" fmla="*/ 16 h 220"/>
                <a:gd name="T6" fmla="*/ 0 w 93"/>
                <a:gd name="T7" fmla="*/ 204 h 220"/>
                <a:gd name="T8" fmla="*/ 8 w 93"/>
                <a:gd name="T9" fmla="*/ 218 h 220"/>
                <a:gd name="T10" fmla="*/ 16 w 93"/>
                <a:gd name="T11" fmla="*/ 220 h 220"/>
                <a:gd name="T12" fmla="*/ 23 w 93"/>
                <a:gd name="T13" fmla="*/ 218 h 220"/>
                <a:gd name="T14" fmla="*/ 93 w 93"/>
                <a:gd name="T15" fmla="*/ 177 h 220"/>
                <a:gd name="T16" fmla="*/ 93 w 93"/>
                <a:gd name="T17" fmla="*/ 43 h 220"/>
                <a:gd name="T18" fmla="*/ 23 w 93"/>
                <a:gd name="T19" fmla="*/ 2 h 220"/>
                <a:gd name="T20" fmla="*/ 15 w 93"/>
                <a:gd name="T21" fmla="*/ 0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220">
                  <a:moveTo>
                    <a:pt x="15" y="0"/>
                  </a:moveTo>
                  <a:cubicBezTo>
                    <a:pt x="13" y="0"/>
                    <a:pt x="10" y="1"/>
                    <a:pt x="8" y="2"/>
                  </a:cubicBezTo>
                  <a:cubicBezTo>
                    <a:pt x="3" y="5"/>
                    <a:pt x="0" y="10"/>
                    <a:pt x="0" y="16"/>
                  </a:cubicBezTo>
                  <a:cubicBezTo>
                    <a:pt x="0" y="204"/>
                    <a:pt x="0" y="204"/>
                    <a:pt x="0" y="204"/>
                  </a:cubicBezTo>
                  <a:cubicBezTo>
                    <a:pt x="0" y="210"/>
                    <a:pt x="3" y="215"/>
                    <a:pt x="8" y="218"/>
                  </a:cubicBezTo>
                  <a:cubicBezTo>
                    <a:pt x="10" y="219"/>
                    <a:pt x="13" y="220"/>
                    <a:pt x="16" y="220"/>
                  </a:cubicBezTo>
                  <a:cubicBezTo>
                    <a:pt x="18" y="220"/>
                    <a:pt x="21" y="219"/>
                    <a:pt x="23" y="218"/>
                  </a:cubicBezTo>
                  <a:cubicBezTo>
                    <a:pt x="93" y="177"/>
                    <a:pt x="93" y="177"/>
                    <a:pt x="93" y="177"/>
                  </a:cubicBezTo>
                  <a:cubicBezTo>
                    <a:pt x="93" y="43"/>
                    <a:pt x="93" y="43"/>
                    <a:pt x="93" y="43"/>
                  </a:cubicBezTo>
                  <a:cubicBezTo>
                    <a:pt x="23" y="2"/>
                    <a:pt x="23" y="2"/>
                    <a:pt x="23" y="2"/>
                  </a:cubicBezTo>
                  <a:cubicBezTo>
                    <a:pt x="21" y="1"/>
                    <a:pt x="18" y="0"/>
                    <a:pt x="15" y="0"/>
                  </a:cubicBezTo>
                </a:path>
              </a:pathLst>
            </a:custGeom>
            <a:solidFill>
              <a:srgbClr val="FBD3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3" name="Freeform 9">
              <a:extLst>
                <a:ext uri="{FF2B5EF4-FFF2-40B4-BE49-F238E27FC236}">
                  <a16:creationId xmlns:a16="http://schemas.microsoft.com/office/drawing/2014/main" xmlns="" id="{55EAA086-F557-4242-87BB-23DDD1240949}"/>
                </a:ext>
              </a:extLst>
            </p:cNvPr>
            <p:cNvSpPr>
              <a:spLocks/>
            </p:cNvSpPr>
            <p:nvPr/>
          </p:nvSpPr>
          <p:spPr bwMode="auto">
            <a:xfrm>
              <a:off x="1388290" y="2164090"/>
              <a:ext cx="400050" cy="536575"/>
            </a:xfrm>
            <a:custGeom>
              <a:avLst/>
              <a:gdLst>
                <a:gd name="T0" fmla="*/ 0 w 94"/>
                <a:gd name="T1" fmla="*/ 0 h 126"/>
                <a:gd name="T2" fmla="*/ 0 w 94"/>
                <a:gd name="T3" fmla="*/ 126 h 126"/>
                <a:gd name="T4" fmla="*/ 86 w 94"/>
                <a:gd name="T5" fmla="*/ 77 h 126"/>
                <a:gd name="T6" fmla="*/ 94 w 94"/>
                <a:gd name="T7" fmla="*/ 63 h 126"/>
                <a:gd name="T8" fmla="*/ 86 w 94"/>
                <a:gd name="T9" fmla="*/ 49 h 126"/>
                <a:gd name="T10" fmla="*/ 0 w 94"/>
                <a:gd name="T11" fmla="*/ 0 h 126"/>
              </a:gdLst>
              <a:ahLst/>
              <a:cxnLst>
                <a:cxn ang="0">
                  <a:pos x="T0" y="T1"/>
                </a:cxn>
                <a:cxn ang="0">
                  <a:pos x="T2" y="T3"/>
                </a:cxn>
                <a:cxn ang="0">
                  <a:pos x="T4" y="T5"/>
                </a:cxn>
                <a:cxn ang="0">
                  <a:pos x="T6" y="T7"/>
                </a:cxn>
                <a:cxn ang="0">
                  <a:pos x="T8" y="T9"/>
                </a:cxn>
                <a:cxn ang="0">
                  <a:pos x="T10" y="T11"/>
                </a:cxn>
              </a:cxnLst>
              <a:rect l="0" t="0" r="r" b="b"/>
              <a:pathLst>
                <a:path w="94" h="126">
                  <a:moveTo>
                    <a:pt x="0" y="0"/>
                  </a:moveTo>
                  <a:cubicBezTo>
                    <a:pt x="0" y="126"/>
                    <a:pt x="0" y="126"/>
                    <a:pt x="0" y="126"/>
                  </a:cubicBezTo>
                  <a:cubicBezTo>
                    <a:pt x="86" y="77"/>
                    <a:pt x="86" y="77"/>
                    <a:pt x="86" y="77"/>
                  </a:cubicBezTo>
                  <a:cubicBezTo>
                    <a:pt x="91" y="74"/>
                    <a:pt x="94" y="69"/>
                    <a:pt x="94" y="63"/>
                  </a:cubicBezTo>
                  <a:cubicBezTo>
                    <a:pt x="94" y="57"/>
                    <a:pt x="91" y="52"/>
                    <a:pt x="86" y="49"/>
                  </a:cubicBezTo>
                  <a:cubicBezTo>
                    <a:pt x="0" y="0"/>
                    <a:pt x="0" y="0"/>
                    <a:pt x="0" y="0"/>
                  </a:cubicBezTo>
                </a:path>
              </a:pathLst>
            </a:custGeom>
            <a:solidFill>
              <a:srgbClr val="BC95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4" name="Freeform 10">
              <a:extLst>
                <a:ext uri="{FF2B5EF4-FFF2-40B4-BE49-F238E27FC236}">
                  <a16:creationId xmlns:a16="http://schemas.microsoft.com/office/drawing/2014/main" xmlns="" id="{2498509E-4B90-4BD5-9195-4FCA04299C4D}"/>
                </a:ext>
              </a:extLst>
            </p:cNvPr>
            <p:cNvSpPr>
              <a:spLocks/>
            </p:cNvSpPr>
            <p:nvPr/>
          </p:nvSpPr>
          <p:spPr bwMode="auto">
            <a:xfrm>
              <a:off x="1354953" y="2146628"/>
              <a:ext cx="33338" cy="569913"/>
            </a:xfrm>
            <a:custGeom>
              <a:avLst/>
              <a:gdLst>
                <a:gd name="T0" fmla="*/ 0 w 21"/>
                <a:gd name="T1" fmla="*/ 0 h 359"/>
                <a:gd name="T2" fmla="*/ 0 w 21"/>
                <a:gd name="T3" fmla="*/ 359 h 359"/>
                <a:gd name="T4" fmla="*/ 21 w 21"/>
                <a:gd name="T5" fmla="*/ 349 h 359"/>
                <a:gd name="T6" fmla="*/ 21 w 21"/>
                <a:gd name="T7" fmla="*/ 11 h 359"/>
                <a:gd name="T8" fmla="*/ 0 w 21"/>
                <a:gd name="T9" fmla="*/ 0 h 359"/>
              </a:gdLst>
              <a:ahLst/>
              <a:cxnLst>
                <a:cxn ang="0">
                  <a:pos x="T0" y="T1"/>
                </a:cxn>
                <a:cxn ang="0">
                  <a:pos x="T2" y="T3"/>
                </a:cxn>
                <a:cxn ang="0">
                  <a:pos x="T4" y="T5"/>
                </a:cxn>
                <a:cxn ang="0">
                  <a:pos x="T6" y="T7"/>
                </a:cxn>
                <a:cxn ang="0">
                  <a:pos x="T8" y="T9"/>
                </a:cxn>
              </a:cxnLst>
              <a:rect l="0" t="0" r="r" b="b"/>
              <a:pathLst>
                <a:path w="21" h="359">
                  <a:moveTo>
                    <a:pt x="0" y="0"/>
                  </a:moveTo>
                  <a:lnTo>
                    <a:pt x="0" y="359"/>
                  </a:lnTo>
                  <a:lnTo>
                    <a:pt x="21" y="349"/>
                  </a:lnTo>
                  <a:lnTo>
                    <a:pt x="21" y="11"/>
                  </a:lnTo>
                  <a:lnTo>
                    <a:pt x="0" y="0"/>
                  </a:lnTo>
                  <a:close/>
                </a:path>
              </a:pathLst>
            </a:custGeom>
            <a:solidFill>
              <a:srgbClr val="FBD3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5" name="Freeform 11">
              <a:extLst>
                <a:ext uri="{FF2B5EF4-FFF2-40B4-BE49-F238E27FC236}">
                  <a16:creationId xmlns:a16="http://schemas.microsoft.com/office/drawing/2014/main" xmlns="" id="{CC1AB0A2-4B51-45C3-B331-2F15252A93EB}"/>
                </a:ext>
              </a:extLst>
            </p:cNvPr>
            <p:cNvSpPr>
              <a:spLocks/>
            </p:cNvSpPr>
            <p:nvPr/>
          </p:nvSpPr>
          <p:spPr bwMode="auto">
            <a:xfrm>
              <a:off x="1354953" y="2146628"/>
              <a:ext cx="33338" cy="569913"/>
            </a:xfrm>
            <a:custGeom>
              <a:avLst/>
              <a:gdLst>
                <a:gd name="T0" fmla="*/ 0 w 21"/>
                <a:gd name="T1" fmla="*/ 0 h 359"/>
                <a:gd name="T2" fmla="*/ 0 w 21"/>
                <a:gd name="T3" fmla="*/ 359 h 359"/>
                <a:gd name="T4" fmla="*/ 21 w 21"/>
                <a:gd name="T5" fmla="*/ 349 h 359"/>
                <a:gd name="T6" fmla="*/ 21 w 21"/>
                <a:gd name="T7" fmla="*/ 11 h 359"/>
                <a:gd name="T8" fmla="*/ 0 w 21"/>
                <a:gd name="T9" fmla="*/ 0 h 359"/>
              </a:gdLst>
              <a:ahLst/>
              <a:cxnLst>
                <a:cxn ang="0">
                  <a:pos x="T0" y="T1"/>
                </a:cxn>
                <a:cxn ang="0">
                  <a:pos x="T2" y="T3"/>
                </a:cxn>
                <a:cxn ang="0">
                  <a:pos x="T4" y="T5"/>
                </a:cxn>
                <a:cxn ang="0">
                  <a:pos x="T6" y="T7"/>
                </a:cxn>
                <a:cxn ang="0">
                  <a:pos x="T8" y="T9"/>
                </a:cxn>
              </a:cxnLst>
              <a:rect l="0" t="0" r="r" b="b"/>
              <a:pathLst>
                <a:path w="21" h="359">
                  <a:moveTo>
                    <a:pt x="0" y="0"/>
                  </a:moveTo>
                  <a:lnTo>
                    <a:pt x="0" y="359"/>
                  </a:lnTo>
                  <a:lnTo>
                    <a:pt x="21" y="349"/>
                  </a:lnTo>
                  <a:lnTo>
                    <a:pt x="21" y="1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grpSp>
      <p:sp>
        <p:nvSpPr>
          <p:cNvPr id="21" name="Freeform 5">
            <a:extLst>
              <a:ext uri="{FF2B5EF4-FFF2-40B4-BE49-F238E27FC236}">
                <a16:creationId xmlns:a16="http://schemas.microsoft.com/office/drawing/2014/main" xmlns="" id="{1E01CFC1-08C0-4185-A83C-6B13D7AAE3F3}"/>
              </a:ext>
            </a:extLst>
          </p:cNvPr>
          <p:cNvSpPr>
            <a:spLocks/>
          </p:cNvSpPr>
          <p:nvPr/>
        </p:nvSpPr>
        <p:spPr bwMode="auto">
          <a:xfrm flipH="1">
            <a:off x="2568174" y="-637331"/>
            <a:ext cx="1847850" cy="2092325"/>
          </a:xfrm>
          <a:custGeom>
            <a:avLst/>
            <a:gdLst>
              <a:gd name="T0" fmla="*/ 53 w 435"/>
              <a:gd name="T1" fmla="*/ 486 h 492"/>
              <a:gd name="T2" fmla="*/ 18 w 435"/>
              <a:gd name="T3" fmla="*/ 486 h 492"/>
              <a:gd name="T4" fmla="*/ 0 w 435"/>
              <a:gd name="T5" fmla="*/ 456 h 492"/>
              <a:gd name="T6" fmla="*/ 0 w 435"/>
              <a:gd name="T7" fmla="*/ 36 h 492"/>
              <a:gd name="T8" fmla="*/ 18 w 435"/>
              <a:gd name="T9" fmla="*/ 6 h 492"/>
              <a:gd name="T10" fmla="*/ 53 w 435"/>
              <a:gd name="T11" fmla="*/ 6 h 492"/>
              <a:gd name="T12" fmla="*/ 418 w 435"/>
              <a:gd name="T13" fmla="*/ 216 h 492"/>
              <a:gd name="T14" fmla="*/ 435 w 435"/>
              <a:gd name="T15" fmla="*/ 246 h 492"/>
              <a:gd name="T16" fmla="*/ 418 w 435"/>
              <a:gd name="T17" fmla="*/ 276 h 492"/>
              <a:gd name="T18" fmla="*/ 53 w 435"/>
              <a:gd name="T19" fmla="*/ 486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5" h="492">
                <a:moveTo>
                  <a:pt x="53" y="486"/>
                </a:moveTo>
                <a:cubicBezTo>
                  <a:pt x="42" y="492"/>
                  <a:pt x="29" y="492"/>
                  <a:pt x="18" y="486"/>
                </a:cubicBezTo>
                <a:cubicBezTo>
                  <a:pt x="7" y="480"/>
                  <a:pt x="0" y="468"/>
                  <a:pt x="0" y="456"/>
                </a:cubicBezTo>
                <a:cubicBezTo>
                  <a:pt x="0" y="36"/>
                  <a:pt x="0" y="36"/>
                  <a:pt x="0" y="36"/>
                </a:cubicBezTo>
                <a:cubicBezTo>
                  <a:pt x="0" y="24"/>
                  <a:pt x="7" y="12"/>
                  <a:pt x="18" y="6"/>
                </a:cubicBezTo>
                <a:cubicBezTo>
                  <a:pt x="29" y="0"/>
                  <a:pt x="42" y="0"/>
                  <a:pt x="53" y="6"/>
                </a:cubicBezTo>
                <a:cubicBezTo>
                  <a:pt x="418" y="216"/>
                  <a:pt x="418" y="216"/>
                  <a:pt x="418" y="216"/>
                </a:cubicBezTo>
                <a:cubicBezTo>
                  <a:pt x="429" y="222"/>
                  <a:pt x="435" y="233"/>
                  <a:pt x="435" y="246"/>
                </a:cubicBezTo>
                <a:cubicBezTo>
                  <a:pt x="435" y="258"/>
                  <a:pt x="429" y="270"/>
                  <a:pt x="418" y="276"/>
                </a:cubicBezTo>
                <a:cubicBezTo>
                  <a:pt x="53" y="486"/>
                  <a:pt x="53" y="486"/>
                  <a:pt x="53" y="486"/>
                </a:cubicBezTo>
              </a:path>
            </a:pathLst>
          </a:custGeom>
          <a:noFill/>
          <a:ln>
            <a:solidFill>
              <a:srgbClr val="F76911"/>
            </a:solid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2" name="Freeform 5">
            <a:extLst>
              <a:ext uri="{FF2B5EF4-FFF2-40B4-BE49-F238E27FC236}">
                <a16:creationId xmlns:a16="http://schemas.microsoft.com/office/drawing/2014/main" xmlns="" id="{544872F1-3879-4D76-8D64-9DA315FBC146}"/>
              </a:ext>
            </a:extLst>
          </p:cNvPr>
          <p:cNvSpPr>
            <a:spLocks/>
          </p:cNvSpPr>
          <p:nvPr/>
        </p:nvSpPr>
        <p:spPr bwMode="auto">
          <a:xfrm>
            <a:off x="4769966" y="-1316682"/>
            <a:ext cx="1847850" cy="2092325"/>
          </a:xfrm>
          <a:custGeom>
            <a:avLst/>
            <a:gdLst>
              <a:gd name="T0" fmla="*/ 53 w 435"/>
              <a:gd name="T1" fmla="*/ 486 h 492"/>
              <a:gd name="T2" fmla="*/ 18 w 435"/>
              <a:gd name="T3" fmla="*/ 486 h 492"/>
              <a:gd name="T4" fmla="*/ 0 w 435"/>
              <a:gd name="T5" fmla="*/ 456 h 492"/>
              <a:gd name="T6" fmla="*/ 0 w 435"/>
              <a:gd name="T7" fmla="*/ 36 h 492"/>
              <a:gd name="T8" fmla="*/ 18 w 435"/>
              <a:gd name="T9" fmla="*/ 6 h 492"/>
              <a:gd name="T10" fmla="*/ 53 w 435"/>
              <a:gd name="T11" fmla="*/ 6 h 492"/>
              <a:gd name="T12" fmla="*/ 418 w 435"/>
              <a:gd name="T13" fmla="*/ 216 h 492"/>
              <a:gd name="T14" fmla="*/ 435 w 435"/>
              <a:gd name="T15" fmla="*/ 246 h 492"/>
              <a:gd name="T16" fmla="*/ 418 w 435"/>
              <a:gd name="T17" fmla="*/ 276 h 492"/>
              <a:gd name="T18" fmla="*/ 53 w 435"/>
              <a:gd name="T19" fmla="*/ 486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5" h="492">
                <a:moveTo>
                  <a:pt x="53" y="486"/>
                </a:moveTo>
                <a:cubicBezTo>
                  <a:pt x="42" y="492"/>
                  <a:pt x="29" y="492"/>
                  <a:pt x="18" y="486"/>
                </a:cubicBezTo>
                <a:cubicBezTo>
                  <a:pt x="7" y="480"/>
                  <a:pt x="0" y="468"/>
                  <a:pt x="0" y="456"/>
                </a:cubicBezTo>
                <a:cubicBezTo>
                  <a:pt x="0" y="36"/>
                  <a:pt x="0" y="36"/>
                  <a:pt x="0" y="36"/>
                </a:cubicBezTo>
                <a:cubicBezTo>
                  <a:pt x="0" y="24"/>
                  <a:pt x="7" y="12"/>
                  <a:pt x="18" y="6"/>
                </a:cubicBezTo>
                <a:cubicBezTo>
                  <a:pt x="29" y="0"/>
                  <a:pt x="42" y="0"/>
                  <a:pt x="53" y="6"/>
                </a:cubicBezTo>
                <a:cubicBezTo>
                  <a:pt x="418" y="216"/>
                  <a:pt x="418" y="216"/>
                  <a:pt x="418" y="216"/>
                </a:cubicBezTo>
                <a:cubicBezTo>
                  <a:pt x="429" y="222"/>
                  <a:pt x="435" y="233"/>
                  <a:pt x="435" y="246"/>
                </a:cubicBezTo>
                <a:cubicBezTo>
                  <a:pt x="435" y="258"/>
                  <a:pt x="429" y="270"/>
                  <a:pt x="418" y="276"/>
                </a:cubicBezTo>
                <a:cubicBezTo>
                  <a:pt x="53" y="486"/>
                  <a:pt x="53" y="486"/>
                  <a:pt x="53" y="486"/>
                </a:cubicBezTo>
              </a:path>
            </a:pathLst>
          </a:custGeom>
          <a:solidFill>
            <a:srgbClr val="FDE5BF"/>
          </a:solidFill>
          <a:ln>
            <a:no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3" name="Freeform 5">
            <a:extLst>
              <a:ext uri="{FF2B5EF4-FFF2-40B4-BE49-F238E27FC236}">
                <a16:creationId xmlns:a16="http://schemas.microsoft.com/office/drawing/2014/main" xmlns="" id="{8FDAD97A-E218-43E4-83DA-F8EEDE507D69}"/>
              </a:ext>
            </a:extLst>
          </p:cNvPr>
          <p:cNvSpPr>
            <a:spLocks/>
          </p:cNvSpPr>
          <p:nvPr/>
        </p:nvSpPr>
        <p:spPr bwMode="auto">
          <a:xfrm flipH="1">
            <a:off x="1524343" y="3638078"/>
            <a:ext cx="1847850" cy="2092325"/>
          </a:xfrm>
          <a:custGeom>
            <a:avLst/>
            <a:gdLst>
              <a:gd name="T0" fmla="*/ 53 w 435"/>
              <a:gd name="T1" fmla="*/ 486 h 492"/>
              <a:gd name="T2" fmla="*/ 18 w 435"/>
              <a:gd name="T3" fmla="*/ 486 h 492"/>
              <a:gd name="T4" fmla="*/ 0 w 435"/>
              <a:gd name="T5" fmla="*/ 456 h 492"/>
              <a:gd name="T6" fmla="*/ 0 w 435"/>
              <a:gd name="T7" fmla="*/ 36 h 492"/>
              <a:gd name="T8" fmla="*/ 18 w 435"/>
              <a:gd name="T9" fmla="*/ 6 h 492"/>
              <a:gd name="T10" fmla="*/ 53 w 435"/>
              <a:gd name="T11" fmla="*/ 6 h 492"/>
              <a:gd name="T12" fmla="*/ 418 w 435"/>
              <a:gd name="T13" fmla="*/ 216 h 492"/>
              <a:gd name="T14" fmla="*/ 435 w 435"/>
              <a:gd name="T15" fmla="*/ 246 h 492"/>
              <a:gd name="T16" fmla="*/ 418 w 435"/>
              <a:gd name="T17" fmla="*/ 276 h 492"/>
              <a:gd name="T18" fmla="*/ 53 w 435"/>
              <a:gd name="T19" fmla="*/ 486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5" h="492">
                <a:moveTo>
                  <a:pt x="53" y="486"/>
                </a:moveTo>
                <a:cubicBezTo>
                  <a:pt x="42" y="492"/>
                  <a:pt x="29" y="492"/>
                  <a:pt x="18" y="486"/>
                </a:cubicBezTo>
                <a:cubicBezTo>
                  <a:pt x="7" y="480"/>
                  <a:pt x="0" y="468"/>
                  <a:pt x="0" y="456"/>
                </a:cubicBezTo>
                <a:cubicBezTo>
                  <a:pt x="0" y="36"/>
                  <a:pt x="0" y="36"/>
                  <a:pt x="0" y="36"/>
                </a:cubicBezTo>
                <a:cubicBezTo>
                  <a:pt x="0" y="24"/>
                  <a:pt x="7" y="12"/>
                  <a:pt x="18" y="6"/>
                </a:cubicBezTo>
                <a:cubicBezTo>
                  <a:pt x="29" y="0"/>
                  <a:pt x="42" y="0"/>
                  <a:pt x="53" y="6"/>
                </a:cubicBezTo>
                <a:cubicBezTo>
                  <a:pt x="418" y="216"/>
                  <a:pt x="418" y="216"/>
                  <a:pt x="418" y="216"/>
                </a:cubicBezTo>
                <a:cubicBezTo>
                  <a:pt x="429" y="222"/>
                  <a:pt x="435" y="233"/>
                  <a:pt x="435" y="246"/>
                </a:cubicBezTo>
                <a:cubicBezTo>
                  <a:pt x="435" y="258"/>
                  <a:pt x="429" y="270"/>
                  <a:pt x="418" y="276"/>
                </a:cubicBezTo>
                <a:cubicBezTo>
                  <a:pt x="53" y="486"/>
                  <a:pt x="53" y="486"/>
                  <a:pt x="53" y="486"/>
                </a:cubicBezTo>
              </a:path>
            </a:pathLst>
          </a:custGeom>
          <a:solidFill>
            <a:srgbClr val="FDE5BF"/>
          </a:solidFill>
          <a:ln>
            <a:no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5" name="TextBox 7">
            <a:extLst>
              <a:ext uri="{FF2B5EF4-FFF2-40B4-BE49-F238E27FC236}">
                <a16:creationId xmlns:a16="http://schemas.microsoft.com/office/drawing/2014/main" xmlns="" id="{58029CC1-9F2C-49EB-A611-48DCA6D8ECB9}"/>
              </a:ext>
            </a:extLst>
          </p:cNvPr>
          <p:cNvSpPr>
            <a:spLocks noChangeArrowheads="1"/>
          </p:cNvSpPr>
          <p:nvPr/>
        </p:nvSpPr>
        <p:spPr bwMode="auto">
          <a:xfrm>
            <a:off x="4059876" y="1517179"/>
            <a:ext cx="4221842" cy="184665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defRPr/>
            </a:pPr>
            <a:r>
              <a:rPr lang="zh-CN" altLang="en-US" sz="6000" b="1" dirty="0">
                <a:solidFill>
                  <a:srgbClr val="F76911"/>
                </a:solidFill>
                <a:latin typeface="+mj-ea"/>
                <a:ea typeface="+mj-ea"/>
                <a:cs typeface="+mn-ea"/>
                <a:sym typeface="inpin heiti" panose="00000500000000000000" pitchFamily="2" charset="-122"/>
              </a:rPr>
              <a:t>大学生心理</a:t>
            </a:r>
            <a:endParaRPr lang="en-US" altLang="zh-CN" sz="6000" b="1" dirty="0">
              <a:solidFill>
                <a:srgbClr val="F76911"/>
              </a:solidFill>
              <a:latin typeface="+mj-ea"/>
              <a:ea typeface="+mj-ea"/>
              <a:cs typeface="+mn-ea"/>
              <a:sym typeface="inpin heiti" panose="00000500000000000000" pitchFamily="2" charset="-122"/>
            </a:endParaRPr>
          </a:p>
          <a:p>
            <a:pPr>
              <a:defRPr/>
            </a:pPr>
            <a:r>
              <a:rPr lang="zh-CN" altLang="en-US" sz="6000" b="1" dirty="0">
                <a:solidFill>
                  <a:srgbClr val="F76911"/>
                </a:solidFill>
                <a:latin typeface="+mj-ea"/>
                <a:ea typeface="+mj-ea"/>
                <a:cs typeface="+mn-ea"/>
                <a:sym typeface="inpin heiti" panose="00000500000000000000" pitchFamily="2" charset="-122"/>
              </a:rPr>
              <a:t>健康教育</a:t>
            </a:r>
            <a:endParaRPr lang="en-US" altLang="zh-CN" sz="6000" b="1" dirty="0">
              <a:solidFill>
                <a:srgbClr val="F76911"/>
              </a:solidFill>
              <a:latin typeface="+mj-ea"/>
              <a:ea typeface="+mj-ea"/>
              <a:cs typeface="+mn-ea"/>
              <a:sym typeface="inpin heiti" panose="00000500000000000000" pitchFamily="2" charset="-122"/>
            </a:endParaRPr>
          </a:p>
        </p:txBody>
      </p:sp>
      <p:sp>
        <p:nvSpPr>
          <p:cNvPr id="27" name="Freeform 5">
            <a:extLst>
              <a:ext uri="{FF2B5EF4-FFF2-40B4-BE49-F238E27FC236}">
                <a16:creationId xmlns:a16="http://schemas.microsoft.com/office/drawing/2014/main" xmlns="" id="{00C6367B-417A-4D5E-B834-F91BFAEA130D}"/>
              </a:ext>
            </a:extLst>
          </p:cNvPr>
          <p:cNvSpPr>
            <a:spLocks/>
          </p:cNvSpPr>
          <p:nvPr/>
        </p:nvSpPr>
        <p:spPr bwMode="auto">
          <a:xfrm flipH="1">
            <a:off x="7785730" y="3331217"/>
            <a:ext cx="1847850" cy="2092325"/>
          </a:xfrm>
          <a:custGeom>
            <a:avLst/>
            <a:gdLst>
              <a:gd name="T0" fmla="*/ 53 w 435"/>
              <a:gd name="T1" fmla="*/ 486 h 492"/>
              <a:gd name="T2" fmla="*/ 18 w 435"/>
              <a:gd name="T3" fmla="*/ 486 h 492"/>
              <a:gd name="T4" fmla="*/ 0 w 435"/>
              <a:gd name="T5" fmla="*/ 456 h 492"/>
              <a:gd name="T6" fmla="*/ 0 w 435"/>
              <a:gd name="T7" fmla="*/ 36 h 492"/>
              <a:gd name="T8" fmla="*/ 18 w 435"/>
              <a:gd name="T9" fmla="*/ 6 h 492"/>
              <a:gd name="T10" fmla="*/ 53 w 435"/>
              <a:gd name="T11" fmla="*/ 6 h 492"/>
              <a:gd name="T12" fmla="*/ 418 w 435"/>
              <a:gd name="T13" fmla="*/ 216 h 492"/>
              <a:gd name="T14" fmla="*/ 435 w 435"/>
              <a:gd name="T15" fmla="*/ 246 h 492"/>
              <a:gd name="T16" fmla="*/ 418 w 435"/>
              <a:gd name="T17" fmla="*/ 276 h 492"/>
              <a:gd name="T18" fmla="*/ 53 w 435"/>
              <a:gd name="T19" fmla="*/ 486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5" h="492">
                <a:moveTo>
                  <a:pt x="53" y="486"/>
                </a:moveTo>
                <a:cubicBezTo>
                  <a:pt x="42" y="492"/>
                  <a:pt x="29" y="492"/>
                  <a:pt x="18" y="486"/>
                </a:cubicBezTo>
                <a:cubicBezTo>
                  <a:pt x="7" y="480"/>
                  <a:pt x="0" y="468"/>
                  <a:pt x="0" y="456"/>
                </a:cubicBezTo>
                <a:cubicBezTo>
                  <a:pt x="0" y="36"/>
                  <a:pt x="0" y="36"/>
                  <a:pt x="0" y="36"/>
                </a:cubicBezTo>
                <a:cubicBezTo>
                  <a:pt x="0" y="24"/>
                  <a:pt x="7" y="12"/>
                  <a:pt x="18" y="6"/>
                </a:cubicBezTo>
                <a:cubicBezTo>
                  <a:pt x="29" y="0"/>
                  <a:pt x="42" y="0"/>
                  <a:pt x="53" y="6"/>
                </a:cubicBezTo>
                <a:cubicBezTo>
                  <a:pt x="418" y="216"/>
                  <a:pt x="418" y="216"/>
                  <a:pt x="418" y="216"/>
                </a:cubicBezTo>
                <a:cubicBezTo>
                  <a:pt x="429" y="222"/>
                  <a:pt x="435" y="233"/>
                  <a:pt x="435" y="246"/>
                </a:cubicBezTo>
                <a:cubicBezTo>
                  <a:pt x="435" y="258"/>
                  <a:pt x="429" y="270"/>
                  <a:pt x="418" y="276"/>
                </a:cubicBezTo>
                <a:cubicBezTo>
                  <a:pt x="53" y="486"/>
                  <a:pt x="53" y="486"/>
                  <a:pt x="53" y="486"/>
                </a:cubicBezTo>
              </a:path>
            </a:pathLst>
          </a:custGeom>
          <a:solidFill>
            <a:srgbClr val="F8A724"/>
          </a:solidFill>
          <a:ln>
            <a:no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5" name="矩形 4"/>
          <p:cNvSpPr/>
          <p:nvPr/>
        </p:nvSpPr>
        <p:spPr>
          <a:xfrm>
            <a:off x="7039978" y="2862786"/>
            <a:ext cx="1348446" cy="461665"/>
          </a:xfrm>
          <a:prstGeom prst="rect">
            <a:avLst/>
          </a:prstGeom>
        </p:spPr>
        <p:txBody>
          <a:bodyPr wrap="none">
            <a:spAutoFit/>
          </a:bodyPr>
          <a:lstStyle/>
          <a:p>
            <a:pPr algn="ctr">
              <a:defRPr/>
            </a:pPr>
            <a:r>
              <a:rPr lang="en-US" altLang="zh-CN" sz="2400" b="1" dirty="0">
                <a:solidFill>
                  <a:srgbClr val="F76911"/>
                </a:solidFill>
                <a:latin typeface="+mj-ea"/>
                <a:cs typeface="+mn-ea"/>
                <a:sym typeface="inpin heiti" panose="00000500000000000000" pitchFamily="2" charset="-122"/>
              </a:rPr>
              <a:t>(</a:t>
            </a:r>
            <a:r>
              <a:rPr lang="zh-CN" altLang="en-US" sz="2400" b="1" dirty="0">
                <a:solidFill>
                  <a:srgbClr val="F76911"/>
                </a:solidFill>
                <a:latin typeface="+mj-ea"/>
                <a:cs typeface="+mn-ea"/>
                <a:sym typeface="inpin heiti" panose="00000500000000000000" pitchFamily="2" charset="-122"/>
              </a:rPr>
              <a:t>第三版</a:t>
            </a:r>
            <a:r>
              <a:rPr lang="en-US" altLang="zh-CN" sz="2400" b="1" dirty="0">
                <a:solidFill>
                  <a:srgbClr val="F76911"/>
                </a:solidFill>
                <a:latin typeface="+mj-ea"/>
                <a:cs typeface="+mn-ea"/>
                <a:sym typeface="inpin heiti" panose="00000500000000000000" pitchFamily="2" charset="-122"/>
              </a:rPr>
              <a:t>)</a:t>
            </a:r>
            <a:endParaRPr lang="zh-CN" altLang="en-US" sz="2400" b="1" dirty="0">
              <a:latin typeface="+mj-ea"/>
              <a:cs typeface="+mn-ea"/>
              <a:sym typeface="inpin heiti" panose="00000500000000000000" pitchFamily="2" charset="-122"/>
            </a:endParaRPr>
          </a:p>
        </p:txBody>
      </p:sp>
    </p:spTree>
    <p:extLst>
      <p:ext uri="{BB962C8B-B14F-4D97-AF65-F5344CB8AC3E}">
        <p14:creationId xmlns:p14="http://schemas.microsoft.com/office/powerpoint/2010/main" val="1048065466"/>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6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6000">
                                          <p:cBhvr additive="base">
                                            <p:cTn id="7" dur="500" fill="hold"/>
                                            <p:tgtEl>
                                              <p:spTgt spid="6"/>
                                            </p:tgtEl>
                                            <p:attrNameLst>
                                              <p:attrName>ppt_x</p:attrName>
                                            </p:attrNameLst>
                                          </p:cBhvr>
                                          <p:tavLst>
                                            <p:tav tm="0">
                                              <p:val>
                                                <p:strVal val="0-#ppt_w/2"/>
                                              </p:val>
                                            </p:tav>
                                            <p:tav tm="100000">
                                              <p:val>
                                                <p:strVal val="#ppt_x"/>
                                              </p:val>
                                            </p:tav>
                                          </p:tavLst>
                                        </p:anim>
                                        <p:anim calcmode="lin" valueType="num" p14:bounceEnd="56000">
                                          <p:cBhvr additive="base">
                                            <p:cTn id="8" dur="5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14:presetBounceEnd="56000">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14:bounceEnd="56000">
                                          <p:cBhvr additive="base">
                                            <p:cTn id="11" dur="1000" fill="hold"/>
                                            <p:tgtEl>
                                              <p:spTgt spid="2"/>
                                            </p:tgtEl>
                                            <p:attrNameLst>
                                              <p:attrName>ppt_x</p:attrName>
                                            </p:attrNameLst>
                                          </p:cBhvr>
                                          <p:tavLst>
                                            <p:tav tm="0">
                                              <p:val>
                                                <p:strVal val="0-#ppt_w/2"/>
                                              </p:val>
                                            </p:tav>
                                            <p:tav tm="100000">
                                              <p:val>
                                                <p:strVal val="#ppt_x"/>
                                              </p:val>
                                            </p:tav>
                                          </p:tavLst>
                                        </p:anim>
                                        <p:anim calcmode="lin" valueType="num" p14:bounceEnd="56000">
                                          <p:cBhvr additive="base">
                                            <p:cTn id="12" dur="100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14:presetBounceEnd="56000">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14:bounceEnd="56000">
                                          <p:cBhvr additive="base">
                                            <p:cTn id="15" dur="1000" fill="hold"/>
                                            <p:tgtEl>
                                              <p:spTgt spid="3"/>
                                            </p:tgtEl>
                                            <p:attrNameLst>
                                              <p:attrName>ppt_x</p:attrName>
                                            </p:attrNameLst>
                                          </p:cBhvr>
                                          <p:tavLst>
                                            <p:tav tm="0">
                                              <p:val>
                                                <p:strVal val="0-#ppt_w/2"/>
                                              </p:val>
                                            </p:tav>
                                            <p:tav tm="100000">
                                              <p:val>
                                                <p:strVal val="#ppt_x"/>
                                              </p:val>
                                            </p:tav>
                                          </p:tavLst>
                                        </p:anim>
                                        <p:anim calcmode="lin" valueType="num" p14:bounceEnd="56000">
                                          <p:cBhvr additive="base">
                                            <p:cTn id="16" dur="1000" fill="hold"/>
                                            <p:tgtEl>
                                              <p:spTgt spid="3"/>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31" presetClass="entr" presetSubtype="0" fill="hold" grpId="0" nodeType="afterEffect">
                                      <p:stCondLst>
                                        <p:cond delay="0"/>
                                      </p:stCondLst>
                                      <p:childTnLst>
                                        <p:set>
                                          <p:cBhvr>
                                            <p:cTn id="19" dur="1" fill="hold">
                                              <p:stCondLst>
                                                <p:cond delay="0"/>
                                              </p:stCondLst>
                                            </p:cTn>
                                            <p:tgtEl>
                                              <p:spTgt spid="23"/>
                                            </p:tgtEl>
                                            <p:attrNameLst>
                                              <p:attrName>style.visibility</p:attrName>
                                            </p:attrNameLst>
                                          </p:cBhvr>
                                          <p:to>
                                            <p:strVal val="visible"/>
                                          </p:to>
                                        </p:set>
                                        <p:anim calcmode="lin" valueType="num">
                                          <p:cBhvr>
                                            <p:cTn id="20" dur="1000" fill="hold"/>
                                            <p:tgtEl>
                                              <p:spTgt spid="23"/>
                                            </p:tgtEl>
                                            <p:attrNameLst>
                                              <p:attrName>ppt_w</p:attrName>
                                            </p:attrNameLst>
                                          </p:cBhvr>
                                          <p:tavLst>
                                            <p:tav tm="0">
                                              <p:val>
                                                <p:fltVal val="0"/>
                                              </p:val>
                                            </p:tav>
                                            <p:tav tm="100000">
                                              <p:val>
                                                <p:strVal val="#ppt_w"/>
                                              </p:val>
                                            </p:tav>
                                          </p:tavLst>
                                        </p:anim>
                                        <p:anim calcmode="lin" valueType="num">
                                          <p:cBhvr>
                                            <p:cTn id="21" dur="1000" fill="hold"/>
                                            <p:tgtEl>
                                              <p:spTgt spid="23"/>
                                            </p:tgtEl>
                                            <p:attrNameLst>
                                              <p:attrName>ppt_h</p:attrName>
                                            </p:attrNameLst>
                                          </p:cBhvr>
                                          <p:tavLst>
                                            <p:tav tm="0">
                                              <p:val>
                                                <p:fltVal val="0"/>
                                              </p:val>
                                            </p:tav>
                                            <p:tav tm="100000">
                                              <p:val>
                                                <p:strVal val="#ppt_h"/>
                                              </p:val>
                                            </p:tav>
                                          </p:tavLst>
                                        </p:anim>
                                        <p:anim calcmode="lin" valueType="num">
                                          <p:cBhvr>
                                            <p:cTn id="22" dur="1000" fill="hold"/>
                                            <p:tgtEl>
                                              <p:spTgt spid="23"/>
                                            </p:tgtEl>
                                            <p:attrNameLst>
                                              <p:attrName>style.rotation</p:attrName>
                                            </p:attrNameLst>
                                          </p:cBhvr>
                                          <p:tavLst>
                                            <p:tav tm="0">
                                              <p:val>
                                                <p:fltVal val="90"/>
                                              </p:val>
                                            </p:tav>
                                            <p:tav tm="100000">
                                              <p:val>
                                                <p:fltVal val="0"/>
                                              </p:val>
                                            </p:tav>
                                          </p:tavLst>
                                        </p:anim>
                                        <p:animEffect transition="in" filter="fade">
                                          <p:cBhvr>
                                            <p:cTn id="23" dur="1000"/>
                                            <p:tgtEl>
                                              <p:spTgt spid="23"/>
                                            </p:tgtEl>
                                          </p:cBhvr>
                                        </p:animEffect>
                                      </p:childTnLst>
                                    </p:cTn>
                                  </p:par>
                                  <p:par>
                                    <p:cTn id="24" presetID="31" presetClass="entr" presetSubtype="0" fill="hold" grpId="0" nodeType="withEffect">
                                      <p:stCondLst>
                                        <p:cond delay="0"/>
                                      </p:stCondLst>
                                      <p:childTnLst>
                                        <p:set>
                                          <p:cBhvr>
                                            <p:cTn id="25" dur="1" fill="hold">
                                              <p:stCondLst>
                                                <p:cond delay="0"/>
                                              </p:stCondLst>
                                            </p:cTn>
                                            <p:tgtEl>
                                              <p:spTgt spid="22"/>
                                            </p:tgtEl>
                                            <p:attrNameLst>
                                              <p:attrName>style.visibility</p:attrName>
                                            </p:attrNameLst>
                                          </p:cBhvr>
                                          <p:to>
                                            <p:strVal val="visible"/>
                                          </p:to>
                                        </p:set>
                                        <p:anim calcmode="lin" valueType="num">
                                          <p:cBhvr>
                                            <p:cTn id="26" dur="1000" fill="hold"/>
                                            <p:tgtEl>
                                              <p:spTgt spid="22"/>
                                            </p:tgtEl>
                                            <p:attrNameLst>
                                              <p:attrName>ppt_w</p:attrName>
                                            </p:attrNameLst>
                                          </p:cBhvr>
                                          <p:tavLst>
                                            <p:tav tm="0">
                                              <p:val>
                                                <p:fltVal val="0"/>
                                              </p:val>
                                            </p:tav>
                                            <p:tav tm="100000">
                                              <p:val>
                                                <p:strVal val="#ppt_w"/>
                                              </p:val>
                                            </p:tav>
                                          </p:tavLst>
                                        </p:anim>
                                        <p:anim calcmode="lin" valueType="num">
                                          <p:cBhvr>
                                            <p:cTn id="27" dur="1000" fill="hold"/>
                                            <p:tgtEl>
                                              <p:spTgt spid="22"/>
                                            </p:tgtEl>
                                            <p:attrNameLst>
                                              <p:attrName>ppt_h</p:attrName>
                                            </p:attrNameLst>
                                          </p:cBhvr>
                                          <p:tavLst>
                                            <p:tav tm="0">
                                              <p:val>
                                                <p:fltVal val="0"/>
                                              </p:val>
                                            </p:tav>
                                            <p:tav tm="100000">
                                              <p:val>
                                                <p:strVal val="#ppt_h"/>
                                              </p:val>
                                            </p:tav>
                                          </p:tavLst>
                                        </p:anim>
                                        <p:anim calcmode="lin" valueType="num">
                                          <p:cBhvr>
                                            <p:cTn id="28" dur="1000" fill="hold"/>
                                            <p:tgtEl>
                                              <p:spTgt spid="22"/>
                                            </p:tgtEl>
                                            <p:attrNameLst>
                                              <p:attrName>style.rotation</p:attrName>
                                            </p:attrNameLst>
                                          </p:cBhvr>
                                          <p:tavLst>
                                            <p:tav tm="0">
                                              <p:val>
                                                <p:fltVal val="90"/>
                                              </p:val>
                                            </p:tav>
                                            <p:tav tm="100000">
                                              <p:val>
                                                <p:fltVal val="0"/>
                                              </p:val>
                                            </p:tav>
                                          </p:tavLst>
                                        </p:anim>
                                        <p:animEffect transition="in" filter="fade">
                                          <p:cBhvr>
                                            <p:cTn id="29" dur="1000"/>
                                            <p:tgtEl>
                                              <p:spTgt spid="22"/>
                                            </p:tgtEl>
                                          </p:cBhvr>
                                        </p:animEffect>
                                      </p:childTnLst>
                                    </p:cTn>
                                  </p:par>
                                  <p:par>
                                    <p:cTn id="30" presetID="31" presetClass="entr" presetSubtype="0" fill="hold" grpId="0" nodeType="withEffect">
                                      <p:stCondLst>
                                        <p:cond delay="0"/>
                                      </p:stCondLst>
                                      <p:childTnLst>
                                        <p:set>
                                          <p:cBhvr>
                                            <p:cTn id="31" dur="1" fill="hold">
                                              <p:stCondLst>
                                                <p:cond delay="0"/>
                                              </p:stCondLst>
                                            </p:cTn>
                                            <p:tgtEl>
                                              <p:spTgt spid="21"/>
                                            </p:tgtEl>
                                            <p:attrNameLst>
                                              <p:attrName>style.visibility</p:attrName>
                                            </p:attrNameLst>
                                          </p:cBhvr>
                                          <p:to>
                                            <p:strVal val="visible"/>
                                          </p:to>
                                        </p:set>
                                        <p:anim calcmode="lin" valueType="num">
                                          <p:cBhvr>
                                            <p:cTn id="32" dur="1000" fill="hold"/>
                                            <p:tgtEl>
                                              <p:spTgt spid="21"/>
                                            </p:tgtEl>
                                            <p:attrNameLst>
                                              <p:attrName>ppt_w</p:attrName>
                                            </p:attrNameLst>
                                          </p:cBhvr>
                                          <p:tavLst>
                                            <p:tav tm="0">
                                              <p:val>
                                                <p:fltVal val="0"/>
                                              </p:val>
                                            </p:tav>
                                            <p:tav tm="100000">
                                              <p:val>
                                                <p:strVal val="#ppt_w"/>
                                              </p:val>
                                            </p:tav>
                                          </p:tavLst>
                                        </p:anim>
                                        <p:anim calcmode="lin" valueType="num">
                                          <p:cBhvr>
                                            <p:cTn id="33" dur="1000" fill="hold"/>
                                            <p:tgtEl>
                                              <p:spTgt spid="21"/>
                                            </p:tgtEl>
                                            <p:attrNameLst>
                                              <p:attrName>ppt_h</p:attrName>
                                            </p:attrNameLst>
                                          </p:cBhvr>
                                          <p:tavLst>
                                            <p:tav tm="0">
                                              <p:val>
                                                <p:fltVal val="0"/>
                                              </p:val>
                                            </p:tav>
                                            <p:tav tm="100000">
                                              <p:val>
                                                <p:strVal val="#ppt_h"/>
                                              </p:val>
                                            </p:tav>
                                          </p:tavLst>
                                        </p:anim>
                                        <p:anim calcmode="lin" valueType="num">
                                          <p:cBhvr>
                                            <p:cTn id="34" dur="1000" fill="hold"/>
                                            <p:tgtEl>
                                              <p:spTgt spid="21"/>
                                            </p:tgtEl>
                                            <p:attrNameLst>
                                              <p:attrName>style.rotation</p:attrName>
                                            </p:attrNameLst>
                                          </p:cBhvr>
                                          <p:tavLst>
                                            <p:tav tm="0">
                                              <p:val>
                                                <p:fltVal val="90"/>
                                              </p:val>
                                            </p:tav>
                                            <p:tav tm="100000">
                                              <p:val>
                                                <p:fltVal val="0"/>
                                              </p:val>
                                            </p:tav>
                                          </p:tavLst>
                                        </p:anim>
                                        <p:animEffect transition="in" filter="fade">
                                          <p:cBhvr>
                                            <p:cTn id="35" dur="1000"/>
                                            <p:tgtEl>
                                              <p:spTgt spid="21"/>
                                            </p:tgtEl>
                                          </p:cBhvr>
                                        </p:animEffect>
                                      </p:childTnLst>
                                    </p:cTn>
                                  </p:par>
                                </p:childTnLst>
                              </p:cTn>
                            </p:par>
                            <p:par>
                              <p:cTn id="36" fill="hold">
                                <p:stCondLst>
                                  <p:cond delay="2000"/>
                                </p:stCondLst>
                                <p:childTnLst>
                                  <p:par>
                                    <p:cTn id="37" presetID="2" presetClass="entr" presetSubtype="2" fill="hold" grpId="0" nodeType="afterEffect">
                                      <p:stCondLst>
                                        <p:cond delay="0"/>
                                      </p:stCondLst>
                                      <p:childTnLst>
                                        <p:set>
                                          <p:cBhvr>
                                            <p:cTn id="38" dur="1" fill="hold">
                                              <p:stCondLst>
                                                <p:cond delay="0"/>
                                              </p:stCondLst>
                                            </p:cTn>
                                            <p:tgtEl>
                                              <p:spTgt spid="27"/>
                                            </p:tgtEl>
                                            <p:attrNameLst>
                                              <p:attrName>style.visibility</p:attrName>
                                            </p:attrNameLst>
                                          </p:cBhvr>
                                          <p:to>
                                            <p:strVal val="visible"/>
                                          </p:to>
                                        </p:set>
                                        <p:anim calcmode="lin" valueType="num">
                                          <p:cBhvr additive="base">
                                            <p:cTn id="39" dur="500" fill="hold"/>
                                            <p:tgtEl>
                                              <p:spTgt spid="27"/>
                                            </p:tgtEl>
                                            <p:attrNameLst>
                                              <p:attrName>ppt_x</p:attrName>
                                            </p:attrNameLst>
                                          </p:cBhvr>
                                          <p:tavLst>
                                            <p:tav tm="0">
                                              <p:val>
                                                <p:strVal val="1+#ppt_w/2"/>
                                              </p:val>
                                            </p:tav>
                                            <p:tav tm="100000">
                                              <p:val>
                                                <p:strVal val="#ppt_x"/>
                                              </p:val>
                                            </p:tav>
                                          </p:tavLst>
                                        </p:anim>
                                        <p:anim calcmode="lin" valueType="num">
                                          <p:cBhvr additive="base">
                                            <p:cTn id="40" dur="500" fill="hold"/>
                                            <p:tgtEl>
                                              <p:spTgt spid="27"/>
                                            </p:tgtEl>
                                            <p:attrNameLst>
                                              <p:attrName>ppt_y</p:attrName>
                                            </p:attrNameLst>
                                          </p:cBhvr>
                                          <p:tavLst>
                                            <p:tav tm="0">
                                              <p:val>
                                                <p:strVal val="#ppt_y"/>
                                              </p:val>
                                            </p:tav>
                                            <p:tav tm="100000">
                                              <p:val>
                                                <p:strVal val="#ppt_y"/>
                                              </p:val>
                                            </p:tav>
                                          </p:tavLst>
                                        </p:anim>
                                      </p:childTnLst>
                                    </p:cTn>
                                  </p:par>
                                </p:childTnLst>
                              </p:cTn>
                            </p:par>
                            <p:par>
                              <p:cTn id="41" fill="hold">
                                <p:stCondLst>
                                  <p:cond delay="2500"/>
                                </p:stCondLst>
                                <p:childTnLst>
                                  <p:par>
                                    <p:cTn id="42" presetID="56" presetClass="entr" presetSubtype="0" fill="hold" grpId="0" nodeType="afterEffect">
                                      <p:stCondLst>
                                        <p:cond delay="0"/>
                                      </p:stCondLst>
                                      <p:iterate type="lt">
                                        <p:tmPct val="10000"/>
                                      </p:iterate>
                                      <p:childTnLst>
                                        <p:set>
                                          <p:cBhvr>
                                            <p:cTn id="43" dur="1" fill="hold">
                                              <p:stCondLst>
                                                <p:cond delay="0"/>
                                              </p:stCondLst>
                                            </p:cTn>
                                            <p:tgtEl>
                                              <p:spTgt spid="25"/>
                                            </p:tgtEl>
                                            <p:attrNameLst>
                                              <p:attrName>style.visibility</p:attrName>
                                            </p:attrNameLst>
                                          </p:cBhvr>
                                          <p:to>
                                            <p:strVal val="visible"/>
                                          </p:to>
                                        </p:set>
                                        <p:anim by="(-#ppt_w*2)" calcmode="lin" valueType="num">
                                          <p:cBhvr rctx="PPT">
                                            <p:cTn id="44" dur="500" autoRev="1" fill="hold">
                                              <p:stCondLst>
                                                <p:cond delay="0"/>
                                              </p:stCondLst>
                                            </p:cTn>
                                            <p:tgtEl>
                                              <p:spTgt spid="25"/>
                                            </p:tgtEl>
                                            <p:attrNameLst>
                                              <p:attrName>ppt_w</p:attrName>
                                            </p:attrNameLst>
                                          </p:cBhvr>
                                        </p:anim>
                                        <p:anim by="(#ppt_w*0.50)" calcmode="lin" valueType="num">
                                          <p:cBhvr>
                                            <p:cTn id="45" dur="500" decel="50000" autoRev="1" fill="hold">
                                              <p:stCondLst>
                                                <p:cond delay="0"/>
                                              </p:stCondLst>
                                            </p:cTn>
                                            <p:tgtEl>
                                              <p:spTgt spid="25"/>
                                            </p:tgtEl>
                                            <p:attrNameLst>
                                              <p:attrName>ppt_x</p:attrName>
                                            </p:attrNameLst>
                                          </p:cBhvr>
                                        </p:anim>
                                        <p:anim from="(-#ppt_h/2)" to="(#ppt_y)" calcmode="lin" valueType="num">
                                          <p:cBhvr>
                                            <p:cTn id="46" dur="1000" fill="hold">
                                              <p:stCondLst>
                                                <p:cond delay="0"/>
                                              </p:stCondLst>
                                            </p:cTn>
                                            <p:tgtEl>
                                              <p:spTgt spid="25"/>
                                            </p:tgtEl>
                                            <p:attrNameLst>
                                              <p:attrName>ppt_y</p:attrName>
                                            </p:attrNameLst>
                                          </p:cBhvr>
                                        </p:anim>
                                        <p:animRot by="21600000">
                                          <p:cBhvr>
                                            <p:cTn id="47" dur="1000" fill="hold">
                                              <p:stCondLst>
                                                <p:cond delay="0"/>
                                              </p:stCondLst>
                                            </p:cTn>
                                            <p:tgtEl>
                                              <p:spTgt spid="25"/>
                                            </p:tgtEl>
                                            <p:attrNameLst>
                                              <p:attrName>r</p:attrName>
                                            </p:attrNameLst>
                                          </p:cBhvr>
                                        </p:animRot>
                                      </p:childTnLst>
                                    </p:cTn>
                                  </p:par>
                                </p:childTnLst>
                              </p:cTn>
                            </p:par>
                            <p:par>
                              <p:cTn id="48" fill="hold">
                                <p:stCondLst>
                                  <p:cond delay="4300"/>
                                </p:stCondLst>
                                <p:childTnLst>
                                  <p:par>
                                    <p:cTn id="49" presetID="36" presetClass="emph" presetSubtype="0" fill="hold" grpId="1" nodeType="afterEffect">
                                      <p:stCondLst>
                                        <p:cond delay="0"/>
                                      </p:stCondLst>
                                      <p:iterate type="lt">
                                        <p:tmPct val="10000"/>
                                      </p:iterate>
                                      <p:childTnLst>
                                        <p:animScale>
                                          <p:cBhvr>
                                            <p:cTn id="50" dur="250" autoRev="1" fill="hold">
                                              <p:stCondLst>
                                                <p:cond delay="0"/>
                                              </p:stCondLst>
                                            </p:cTn>
                                            <p:tgtEl>
                                              <p:spTgt spid="25"/>
                                            </p:tgtEl>
                                          </p:cBhvr>
                                          <p:to x="80000" y="100000"/>
                                        </p:animScale>
                                        <p:anim by="(#ppt_w*0.10)" calcmode="lin" valueType="num">
                                          <p:cBhvr>
                                            <p:cTn id="51" dur="250" autoRev="1" fill="hold">
                                              <p:stCondLst>
                                                <p:cond delay="0"/>
                                              </p:stCondLst>
                                            </p:cTn>
                                            <p:tgtEl>
                                              <p:spTgt spid="25"/>
                                            </p:tgtEl>
                                            <p:attrNameLst>
                                              <p:attrName>ppt_x</p:attrName>
                                            </p:attrNameLst>
                                          </p:cBhvr>
                                        </p:anim>
                                        <p:anim by="(-#ppt_w*0.10)" calcmode="lin" valueType="num">
                                          <p:cBhvr>
                                            <p:cTn id="52" dur="250" autoRev="1" fill="hold">
                                              <p:stCondLst>
                                                <p:cond delay="0"/>
                                              </p:stCondLst>
                                            </p:cTn>
                                            <p:tgtEl>
                                              <p:spTgt spid="25"/>
                                            </p:tgtEl>
                                            <p:attrNameLst>
                                              <p:attrName>ppt_y</p:attrName>
                                            </p:attrNameLst>
                                          </p:cBhvr>
                                        </p:anim>
                                        <p:animRot by="-480000">
                                          <p:cBhvr>
                                            <p:cTn id="53" dur="250" autoRev="1" fill="hold">
                                              <p:stCondLst>
                                                <p:cond delay="0"/>
                                              </p:stCondLst>
                                            </p:cTn>
                                            <p:tgtEl>
                                              <p:spTgt spid="2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1" grpId="0" animBg="1"/>
          <p:bldP spid="22" grpId="0" animBg="1"/>
          <p:bldP spid="23" grpId="0" animBg="1"/>
          <p:bldP spid="25" grpId="0"/>
          <p:bldP spid="25" grpId="1"/>
          <p:bldP spid="27"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1000" fill="hold"/>
                                            <p:tgtEl>
                                              <p:spTgt spid="2"/>
                                            </p:tgtEl>
                                            <p:attrNameLst>
                                              <p:attrName>ppt_x</p:attrName>
                                            </p:attrNameLst>
                                          </p:cBhvr>
                                          <p:tavLst>
                                            <p:tav tm="0">
                                              <p:val>
                                                <p:strVal val="0-#ppt_w/2"/>
                                              </p:val>
                                            </p:tav>
                                            <p:tav tm="100000">
                                              <p:val>
                                                <p:strVal val="#ppt_x"/>
                                              </p:val>
                                            </p:tav>
                                          </p:tavLst>
                                        </p:anim>
                                        <p:anim calcmode="lin" valueType="num">
                                          <p:cBhvr additive="base">
                                            <p:cTn id="12" dur="100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1000" fill="hold"/>
                                            <p:tgtEl>
                                              <p:spTgt spid="3"/>
                                            </p:tgtEl>
                                            <p:attrNameLst>
                                              <p:attrName>ppt_x</p:attrName>
                                            </p:attrNameLst>
                                          </p:cBhvr>
                                          <p:tavLst>
                                            <p:tav tm="0">
                                              <p:val>
                                                <p:strVal val="0-#ppt_w/2"/>
                                              </p:val>
                                            </p:tav>
                                            <p:tav tm="100000">
                                              <p:val>
                                                <p:strVal val="#ppt_x"/>
                                              </p:val>
                                            </p:tav>
                                          </p:tavLst>
                                        </p:anim>
                                        <p:anim calcmode="lin" valueType="num">
                                          <p:cBhvr additive="base">
                                            <p:cTn id="16" dur="1000" fill="hold"/>
                                            <p:tgtEl>
                                              <p:spTgt spid="3"/>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31" presetClass="entr" presetSubtype="0" fill="hold" grpId="0" nodeType="afterEffect">
                                      <p:stCondLst>
                                        <p:cond delay="0"/>
                                      </p:stCondLst>
                                      <p:childTnLst>
                                        <p:set>
                                          <p:cBhvr>
                                            <p:cTn id="19" dur="1" fill="hold">
                                              <p:stCondLst>
                                                <p:cond delay="0"/>
                                              </p:stCondLst>
                                            </p:cTn>
                                            <p:tgtEl>
                                              <p:spTgt spid="23"/>
                                            </p:tgtEl>
                                            <p:attrNameLst>
                                              <p:attrName>style.visibility</p:attrName>
                                            </p:attrNameLst>
                                          </p:cBhvr>
                                          <p:to>
                                            <p:strVal val="visible"/>
                                          </p:to>
                                        </p:set>
                                        <p:anim calcmode="lin" valueType="num">
                                          <p:cBhvr>
                                            <p:cTn id="20" dur="1000" fill="hold"/>
                                            <p:tgtEl>
                                              <p:spTgt spid="23"/>
                                            </p:tgtEl>
                                            <p:attrNameLst>
                                              <p:attrName>ppt_w</p:attrName>
                                            </p:attrNameLst>
                                          </p:cBhvr>
                                          <p:tavLst>
                                            <p:tav tm="0">
                                              <p:val>
                                                <p:fltVal val="0"/>
                                              </p:val>
                                            </p:tav>
                                            <p:tav tm="100000">
                                              <p:val>
                                                <p:strVal val="#ppt_w"/>
                                              </p:val>
                                            </p:tav>
                                          </p:tavLst>
                                        </p:anim>
                                        <p:anim calcmode="lin" valueType="num">
                                          <p:cBhvr>
                                            <p:cTn id="21" dur="1000" fill="hold"/>
                                            <p:tgtEl>
                                              <p:spTgt spid="23"/>
                                            </p:tgtEl>
                                            <p:attrNameLst>
                                              <p:attrName>ppt_h</p:attrName>
                                            </p:attrNameLst>
                                          </p:cBhvr>
                                          <p:tavLst>
                                            <p:tav tm="0">
                                              <p:val>
                                                <p:fltVal val="0"/>
                                              </p:val>
                                            </p:tav>
                                            <p:tav tm="100000">
                                              <p:val>
                                                <p:strVal val="#ppt_h"/>
                                              </p:val>
                                            </p:tav>
                                          </p:tavLst>
                                        </p:anim>
                                        <p:anim calcmode="lin" valueType="num">
                                          <p:cBhvr>
                                            <p:cTn id="22" dur="1000" fill="hold"/>
                                            <p:tgtEl>
                                              <p:spTgt spid="23"/>
                                            </p:tgtEl>
                                            <p:attrNameLst>
                                              <p:attrName>style.rotation</p:attrName>
                                            </p:attrNameLst>
                                          </p:cBhvr>
                                          <p:tavLst>
                                            <p:tav tm="0">
                                              <p:val>
                                                <p:fltVal val="90"/>
                                              </p:val>
                                            </p:tav>
                                            <p:tav tm="100000">
                                              <p:val>
                                                <p:fltVal val="0"/>
                                              </p:val>
                                            </p:tav>
                                          </p:tavLst>
                                        </p:anim>
                                        <p:animEffect transition="in" filter="fade">
                                          <p:cBhvr>
                                            <p:cTn id="23" dur="1000"/>
                                            <p:tgtEl>
                                              <p:spTgt spid="23"/>
                                            </p:tgtEl>
                                          </p:cBhvr>
                                        </p:animEffect>
                                      </p:childTnLst>
                                    </p:cTn>
                                  </p:par>
                                  <p:par>
                                    <p:cTn id="24" presetID="31" presetClass="entr" presetSubtype="0" fill="hold" grpId="0" nodeType="withEffect">
                                      <p:stCondLst>
                                        <p:cond delay="0"/>
                                      </p:stCondLst>
                                      <p:childTnLst>
                                        <p:set>
                                          <p:cBhvr>
                                            <p:cTn id="25" dur="1" fill="hold">
                                              <p:stCondLst>
                                                <p:cond delay="0"/>
                                              </p:stCondLst>
                                            </p:cTn>
                                            <p:tgtEl>
                                              <p:spTgt spid="22"/>
                                            </p:tgtEl>
                                            <p:attrNameLst>
                                              <p:attrName>style.visibility</p:attrName>
                                            </p:attrNameLst>
                                          </p:cBhvr>
                                          <p:to>
                                            <p:strVal val="visible"/>
                                          </p:to>
                                        </p:set>
                                        <p:anim calcmode="lin" valueType="num">
                                          <p:cBhvr>
                                            <p:cTn id="26" dur="1000" fill="hold"/>
                                            <p:tgtEl>
                                              <p:spTgt spid="22"/>
                                            </p:tgtEl>
                                            <p:attrNameLst>
                                              <p:attrName>ppt_w</p:attrName>
                                            </p:attrNameLst>
                                          </p:cBhvr>
                                          <p:tavLst>
                                            <p:tav tm="0">
                                              <p:val>
                                                <p:fltVal val="0"/>
                                              </p:val>
                                            </p:tav>
                                            <p:tav tm="100000">
                                              <p:val>
                                                <p:strVal val="#ppt_w"/>
                                              </p:val>
                                            </p:tav>
                                          </p:tavLst>
                                        </p:anim>
                                        <p:anim calcmode="lin" valueType="num">
                                          <p:cBhvr>
                                            <p:cTn id="27" dur="1000" fill="hold"/>
                                            <p:tgtEl>
                                              <p:spTgt spid="22"/>
                                            </p:tgtEl>
                                            <p:attrNameLst>
                                              <p:attrName>ppt_h</p:attrName>
                                            </p:attrNameLst>
                                          </p:cBhvr>
                                          <p:tavLst>
                                            <p:tav tm="0">
                                              <p:val>
                                                <p:fltVal val="0"/>
                                              </p:val>
                                            </p:tav>
                                            <p:tav tm="100000">
                                              <p:val>
                                                <p:strVal val="#ppt_h"/>
                                              </p:val>
                                            </p:tav>
                                          </p:tavLst>
                                        </p:anim>
                                        <p:anim calcmode="lin" valueType="num">
                                          <p:cBhvr>
                                            <p:cTn id="28" dur="1000" fill="hold"/>
                                            <p:tgtEl>
                                              <p:spTgt spid="22"/>
                                            </p:tgtEl>
                                            <p:attrNameLst>
                                              <p:attrName>style.rotation</p:attrName>
                                            </p:attrNameLst>
                                          </p:cBhvr>
                                          <p:tavLst>
                                            <p:tav tm="0">
                                              <p:val>
                                                <p:fltVal val="90"/>
                                              </p:val>
                                            </p:tav>
                                            <p:tav tm="100000">
                                              <p:val>
                                                <p:fltVal val="0"/>
                                              </p:val>
                                            </p:tav>
                                          </p:tavLst>
                                        </p:anim>
                                        <p:animEffect transition="in" filter="fade">
                                          <p:cBhvr>
                                            <p:cTn id="29" dur="1000"/>
                                            <p:tgtEl>
                                              <p:spTgt spid="22"/>
                                            </p:tgtEl>
                                          </p:cBhvr>
                                        </p:animEffect>
                                      </p:childTnLst>
                                    </p:cTn>
                                  </p:par>
                                  <p:par>
                                    <p:cTn id="30" presetID="31" presetClass="entr" presetSubtype="0" fill="hold" grpId="0" nodeType="withEffect">
                                      <p:stCondLst>
                                        <p:cond delay="0"/>
                                      </p:stCondLst>
                                      <p:childTnLst>
                                        <p:set>
                                          <p:cBhvr>
                                            <p:cTn id="31" dur="1" fill="hold">
                                              <p:stCondLst>
                                                <p:cond delay="0"/>
                                              </p:stCondLst>
                                            </p:cTn>
                                            <p:tgtEl>
                                              <p:spTgt spid="21"/>
                                            </p:tgtEl>
                                            <p:attrNameLst>
                                              <p:attrName>style.visibility</p:attrName>
                                            </p:attrNameLst>
                                          </p:cBhvr>
                                          <p:to>
                                            <p:strVal val="visible"/>
                                          </p:to>
                                        </p:set>
                                        <p:anim calcmode="lin" valueType="num">
                                          <p:cBhvr>
                                            <p:cTn id="32" dur="1000" fill="hold"/>
                                            <p:tgtEl>
                                              <p:spTgt spid="21"/>
                                            </p:tgtEl>
                                            <p:attrNameLst>
                                              <p:attrName>ppt_w</p:attrName>
                                            </p:attrNameLst>
                                          </p:cBhvr>
                                          <p:tavLst>
                                            <p:tav tm="0">
                                              <p:val>
                                                <p:fltVal val="0"/>
                                              </p:val>
                                            </p:tav>
                                            <p:tav tm="100000">
                                              <p:val>
                                                <p:strVal val="#ppt_w"/>
                                              </p:val>
                                            </p:tav>
                                          </p:tavLst>
                                        </p:anim>
                                        <p:anim calcmode="lin" valueType="num">
                                          <p:cBhvr>
                                            <p:cTn id="33" dur="1000" fill="hold"/>
                                            <p:tgtEl>
                                              <p:spTgt spid="21"/>
                                            </p:tgtEl>
                                            <p:attrNameLst>
                                              <p:attrName>ppt_h</p:attrName>
                                            </p:attrNameLst>
                                          </p:cBhvr>
                                          <p:tavLst>
                                            <p:tav tm="0">
                                              <p:val>
                                                <p:fltVal val="0"/>
                                              </p:val>
                                            </p:tav>
                                            <p:tav tm="100000">
                                              <p:val>
                                                <p:strVal val="#ppt_h"/>
                                              </p:val>
                                            </p:tav>
                                          </p:tavLst>
                                        </p:anim>
                                        <p:anim calcmode="lin" valueType="num">
                                          <p:cBhvr>
                                            <p:cTn id="34" dur="1000" fill="hold"/>
                                            <p:tgtEl>
                                              <p:spTgt spid="21"/>
                                            </p:tgtEl>
                                            <p:attrNameLst>
                                              <p:attrName>style.rotation</p:attrName>
                                            </p:attrNameLst>
                                          </p:cBhvr>
                                          <p:tavLst>
                                            <p:tav tm="0">
                                              <p:val>
                                                <p:fltVal val="90"/>
                                              </p:val>
                                            </p:tav>
                                            <p:tav tm="100000">
                                              <p:val>
                                                <p:fltVal val="0"/>
                                              </p:val>
                                            </p:tav>
                                          </p:tavLst>
                                        </p:anim>
                                        <p:animEffect transition="in" filter="fade">
                                          <p:cBhvr>
                                            <p:cTn id="35" dur="1000"/>
                                            <p:tgtEl>
                                              <p:spTgt spid="21"/>
                                            </p:tgtEl>
                                          </p:cBhvr>
                                        </p:animEffect>
                                      </p:childTnLst>
                                    </p:cTn>
                                  </p:par>
                                </p:childTnLst>
                              </p:cTn>
                            </p:par>
                            <p:par>
                              <p:cTn id="36" fill="hold">
                                <p:stCondLst>
                                  <p:cond delay="2000"/>
                                </p:stCondLst>
                                <p:childTnLst>
                                  <p:par>
                                    <p:cTn id="37" presetID="2" presetClass="entr" presetSubtype="2" fill="hold" grpId="0" nodeType="afterEffect">
                                      <p:stCondLst>
                                        <p:cond delay="0"/>
                                      </p:stCondLst>
                                      <p:childTnLst>
                                        <p:set>
                                          <p:cBhvr>
                                            <p:cTn id="38" dur="1" fill="hold">
                                              <p:stCondLst>
                                                <p:cond delay="0"/>
                                              </p:stCondLst>
                                            </p:cTn>
                                            <p:tgtEl>
                                              <p:spTgt spid="27"/>
                                            </p:tgtEl>
                                            <p:attrNameLst>
                                              <p:attrName>style.visibility</p:attrName>
                                            </p:attrNameLst>
                                          </p:cBhvr>
                                          <p:to>
                                            <p:strVal val="visible"/>
                                          </p:to>
                                        </p:set>
                                        <p:anim calcmode="lin" valueType="num">
                                          <p:cBhvr additive="base">
                                            <p:cTn id="39" dur="500" fill="hold"/>
                                            <p:tgtEl>
                                              <p:spTgt spid="27"/>
                                            </p:tgtEl>
                                            <p:attrNameLst>
                                              <p:attrName>ppt_x</p:attrName>
                                            </p:attrNameLst>
                                          </p:cBhvr>
                                          <p:tavLst>
                                            <p:tav tm="0">
                                              <p:val>
                                                <p:strVal val="1+#ppt_w/2"/>
                                              </p:val>
                                            </p:tav>
                                            <p:tav tm="100000">
                                              <p:val>
                                                <p:strVal val="#ppt_x"/>
                                              </p:val>
                                            </p:tav>
                                          </p:tavLst>
                                        </p:anim>
                                        <p:anim calcmode="lin" valueType="num">
                                          <p:cBhvr additive="base">
                                            <p:cTn id="40" dur="500" fill="hold"/>
                                            <p:tgtEl>
                                              <p:spTgt spid="27"/>
                                            </p:tgtEl>
                                            <p:attrNameLst>
                                              <p:attrName>ppt_y</p:attrName>
                                            </p:attrNameLst>
                                          </p:cBhvr>
                                          <p:tavLst>
                                            <p:tav tm="0">
                                              <p:val>
                                                <p:strVal val="#ppt_y"/>
                                              </p:val>
                                            </p:tav>
                                            <p:tav tm="100000">
                                              <p:val>
                                                <p:strVal val="#ppt_y"/>
                                              </p:val>
                                            </p:tav>
                                          </p:tavLst>
                                        </p:anim>
                                      </p:childTnLst>
                                    </p:cTn>
                                  </p:par>
                                </p:childTnLst>
                              </p:cTn>
                            </p:par>
                            <p:par>
                              <p:cTn id="41" fill="hold">
                                <p:stCondLst>
                                  <p:cond delay="2500"/>
                                </p:stCondLst>
                                <p:childTnLst>
                                  <p:par>
                                    <p:cTn id="42" presetID="56" presetClass="entr" presetSubtype="0" fill="hold" grpId="0" nodeType="afterEffect">
                                      <p:stCondLst>
                                        <p:cond delay="0"/>
                                      </p:stCondLst>
                                      <p:iterate type="lt">
                                        <p:tmPct val="10000"/>
                                      </p:iterate>
                                      <p:childTnLst>
                                        <p:set>
                                          <p:cBhvr>
                                            <p:cTn id="43" dur="1" fill="hold">
                                              <p:stCondLst>
                                                <p:cond delay="0"/>
                                              </p:stCondLst>
                                            </p:cTn>
                                            <p:tgtEl>
                                              <p:spTgt spid="25"/>
                                            </p:tgtEl>
                                            <p:attrNameLst>
                                              <p:attrName>style.visibility</p:attrName>
                                            </p:attrNameLst>
                                          </p:cBhvr>
                                          <p:to>
                                            <p:strVal val="visible"/>
                                          </p:to>
                                        </p:set>
                                        <p:anim by="(-#ppt_w*2)" calcmode="lin" valueType="num">
                                          <p:cBhvr rctx="PPT">
                                            <p:cTn id="44" dur="500" autoRev="1" fill="hold">
                                              <p:stCondLst>
                                                <p:cond delay="0"/>
                                              </p:stCondLst>
                                            </p:cTn>
                                            <p:tgtEl>
                                              <p:spTgt spid="25"/>
                                            </p:tgtEl>
                                            <p:attrNameLst>
                                              <p:attrName>ppt_w</p:attrName>
                                            </p:attrNameLst>
                                          </p:cBhvr>
                                        </p:anim>
                                        <p:anim by="(#ppt_w*0.50)" calcmode="lin" valueType="num">
                                          <p:cBhvr>
                                            <p:cTn id="45" dur="500" decel="50000" autoRev="1" fill="hold">
                                              <p:stCondLst>
                                                <p:cond delay="0"/>
                                              </p:stCondLst>
                                            </p:cTn>
                                            <p:tgtEl>
                                              <p:spTgt spid="25"/>
                                            </p:tgtEl>
                                            <p:attrNameLst>
                                              <p:attrName>ppt_x</p:attrName>
                                            </p:attrNameLst>
                                          </p:cBhvr>
                                        </p:anim>
                                        <p:anim from="(-#ppt_h/2)" to="(#ppt_y)" calcmode="lin" valueType="num">
                                          <p:cBhvr>
                                            <p:cTn id="46" dur="1000" fill="hold">
                                              <p:stCondLst>
                                                <p:cond delay="0"/>
                                              </p:stCondLst>
                                            </p:cTn>
                                            <p:tgtEl>
                                              <p:spTgt spid="25"/>
                                            </p:tgtEl>
                                            <p:attrNameLst>
                                              <p:attrName>ppt_y</p:attrName>
                                            </p:attrNameLst>
                                          </p:cBhvr>
                                        </p:anim>
                                        <p:animRot by="21600000">
                                          <p:cBhvr>
                                            <p:cTn id="47" dur="1000" fill="hold">
                                              <p:stCondLst>
                                                <p:cond delay="0"/>
                                              </p:stCondLst>
                                            </p:cTn>
                                            <p:tgtEl>
                                              <p:spTgt spid="25"/>
                                            </p:tgtEl>
                                            <p:attrNameLst>
                                              <p:attrName>r</p:attrName>
                                            </p:attrNameLst>
                                          </p:cBhvr>
                                        </p:animRot>
                                      </p:childTnLst>
                                    </p:cTn>
                                  </p:par>
                                </p:childTnLst>
                              </p:cTn>
                            </p:par>
                            <p:par>
                              <p:cTn id="48" fill="hold">
                                <p:stCondLst>
                                  <p:cond delay="4300"/>
                                </p:stCondLst>
                                <p:childTnLst>
                                  <p:par>
                                    <p:cTn id="49" presetID="36" presetClass="emph" presetSubtype="0" fill="hold" grpId="1" nodeType="afterEffect">
                                      <p:stCondLst>
                                        <p:cond delay="0"/>
                                      </p:stCondLst>
                                      <p:iterate type="lt">
                                        <p:tmPct val="10000"/>
                                      </p:iterate>
                                      <p:childTnLst>
                                        <p:animScale>
                                          <p:cBhvr>
                                            <p:cTn id="50" dur="250" autoRev="1" fill="hold">
                                              <p:stCondLst>
                                                <p:cond delay="0"/>
                                              </p:stCondLst>
                                            </p:cTn>
                                            <p:tgtEl>
                                              <p:spTgt spid="25"/>
                                            </p:tgtEl>
                                          </p:cBhvr>
                                          <p:to x="80000" y="100000"/>
                                        </p:animScale>
                                        <p:anim by="(#ppt_w*0.10)" calcmode="lin" valueType="num">
                                          <p:cBhvr>
                                            <p:cTn id="51" dur="250" autoRev="1" fill="hold">
                                              <p:stCondLst>
                                                <p:cond delay="0"/>
                                              </p:stCondLst>
                                            </p:cTn>
                                            <p:tgtEl>
                                              <p:spTgt spid="25"/>
                                            </p:tgtEl>
                                            <p:attrNameLst>
                                              <p:attrName>ppt_x</p:attrName>
                                            </p:attrNameLst>
                                          </p:cBhvr>
                                        </p:anim>
                                        <p:anim by="(-#ppt_w*0.10)" calcmode="lin" valueType="num">
                                          <p:cBhvr>
                                            <p:cTn id="52" dur="250" autoRev="1" fill="hold">
                                              <p:stCondLst>
                                                <p:cond delay="0"/>
                                              </p:stCondLst>
                                            </p:cTn>
                                            <p:tgtEl>
                                              <p:spTgt spid="25"/>
                                            </p:tgtEl>
                                            <p:attrNameLst>
                                              <p:attrName>ppt_y</p:attrName>
                                            </p:attrNameLst>
                                          </p:cBhvr>
                                        </p:anim>
                                        <p:animRot by="-480000">
                                          <p:cBhvr>
                                            <p:cTn id="53" dur="250" autoRev="1" fill="hold">
                                              <p:stCondLst>
                                                <p:cond delay="0"/>
                                              </p:stCondLst>
                                            </p:cTn>
                                            <p:tgtEl>
                                              <p:spTgt spid="2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1" grpId="0" animBg="1"/>
          <p:bldP spid="22" grpId="0" animBg="1"/>
          <p:bldP spid="23" grpId="0" animBg="1"/>
          <p:bldP spid="25" grpId="0"/>
          <p:bldP spid="25" grpId="1"/>
          <p:bldP spid="27" grpId="0" animBg="1"/>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第一节 大学生性的一般问题</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xmlns="" id="{206E7DB9-5899-4F16-A729-1FEAA4687181}"/>
              </a:ext>
            </a:extLst>
          </p:cNvPr>
          <p:cNvSpPr/>
          <p:nvPr/>
        </p:nvSpPr>
        <p:spPr>
          <a:xfrm>
            <a:off x="1190072"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二、当代大学生性心理的基本特点</a:t>
            </a:r>
          </a:p>
        </p:txBody>
      </p:sp>
      <p:sp>
        <p:nvSpPr>
          <p:cNvPr id="9" name="Rectangle 7">
            <a:extLst>
              <a:ext uri="{FF2B5EF4-FFF2-40B4-BE49-F238E27FC236}">
                <a16:creationId xmlns:a16="http://schemas.microsoft.com/office/drawing/2014/main" xmlns="" id="{32336EBC-61C2-431A-B87A-2955517DA6F8}"/>
              </a:ext>
            </a:extLst>
          </p:cNvPr>
          <p:cNvSpPr/>
          <p:nvPr/>
        </p:nvSpPr>
        <p:spPr>
          <a:xfrm>
            <a:off x="2503988" y="1752752"/>
            <a:ext cx="1800493" cy="400110"/>
          </a:xfrm>
          <a:prstGeom prst="rect">
            <a:avLst/>
          </a:prstGeom>
        </p:spPr>
        <p:txBody>
          <a:bodyPr wrap="none">
            <a:spAutoFit/>
          </a:bodyPr>
          <a:lstStyle/>
          <a:p>
            <a:r>
              <a:rPr lang="zh-CN" altLang="en-US" sz="2000" b="1" dirty="0">
                <a:latin typeface="微软雅黑" panose="020B0503020204020204" pitchFamily="34" charset="-122"/>
                <a:ea typeface="微软雅黑" panose="020B0503020204020204" pitchFamily="34" charset="-122"/>
                <a:sym typeface="inpin heiti" panose="00000500000000000000" pitchFamily="2" charset="-122"/>
              </a:rPr>
              <a:t>性意识的发展 </a:t>
            </a:r>
            <a:endParaRPr lang="en-US" altLang="zh-CN" sz="2000" b="1"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0" name="Content Placeholder 2">
            <a:extLst>
              <a:ext uri="{FF2B5EF4-FFF2-40B4-BE49-F238E27FC236}">
                <a16:creationId xmlns:a16="http://schemas.microsoft.com/office/drawing/2014/main" xmlns="" id="{08CB04E4-F801-4875-AC7A-AB9BF39F7054}"/>
              </a:ext>
            </a:extLst>
          </p:cNvPr>
          <p:cNvSpPr txBox="1">
            <a:spLocks/>
          </p:cNvSpPr>
          <p:nvPr/>
        </p:nvSpPr>
        <p:spPr>
          <a:xfrm>
            <a:off x="2012110" y="2394826"/>
            <a:ext cx="2527491" cy="1361129"/>
          </a:xfrm>
          <a:prstGeom prst="rect">
            <a:avLst/>
          </a:prstGeom>
        </p:spPr>
        <p:txBody>
          <a:bodyPr vert="horz" lIns="91440" tIns="45720" rIns="91440" bIns="45720" rtlCol="0">
            <a:noAutofit/>
          </a:bodyPr>
          <a:lstStyle>
            <a:lvl1pPr marL="0" indent="0" algn="l" defTabSz="457200" rtl="0" eaLnBrk="1" latinLnBrk="0" hangingPunct="1">
              <a:spcBef>
                <a:spcPct val="20000"/>
              </a:spcBef>
              <a:buFont typeface="Arial"/>
              <a:buNone/>
              <a:defRPr sz="1600" kern="1200">
                <a:solidFill>
                  <a:schemeClr val="tx1">
                    <a:lumMod val="65000"/>
                    <a:lumOff val="35000"/>
                  </a:schemeClr>
                </a:solidFill>
              </a:defRPr>
            </a:lvl1pPr>
            <a:lvl2pPr marL="457200" indent="0" algn="l" defTabSz="457200" rtl="0" eaLnBrk="1" latinLnBrk="0" hangingPunct="1">
              <a:spcBef>
                <a:spcPct val="20000"/>
              </a:spcBef>
              <a:buFont typeface="Arial"/>
              <a:buNone/>
              <a:defRPr sz="1400" kern="1200">
                <a:solidFill>
                  <a:schemeClr val="tx1">
                    <a:lumMod val="65000"/>
                    <a:lumOff val="35000"/>
                  </a:schemeClr>
                </a:solidFill>
              </a:defRPr>
            </a:lvl2pPr>
            <a:lvl3pPr marL="914400" indent="0" algn="l" defTabSz="457200" rtl="0" eaLnBrk="1" latinLnBrk="0" hangingPunct="1">
              <a:spcBef>
                <a:spcPct val="20000"/>
              </a:spcBef>
              <a:buFont typeface="Arial"/>
              <a:buNone/>
              <a:defRPr sz="1200" kern="1200">
                <a:solidFill>
                  <a:schemeClr val="tx1">
                    <a:lumMod val="65000"/>
                    <a:lumOff val="35000"/>
                  </a:schemeClr>
                </a:solidFill>
              </a:defRPr>
            </a:lvl3pPr>
            <a:lvl4pPr marL="1371600" indent="0" algn="l" defTabSz="457200" rtl="0" eaLnBrk="1" latinLnBrk="0" hangingPunct="1">
              <a:spcBef>
                <a:spcPct val="20000"/>
              </a:spcBef>
              <a:buFont typeface="Arial"/>
              <a:buNone/>
              <a:defRPr sz="1100" kern="1200">
                <a:solidFill>
                  <a:schemeClr val="tx1">
                    <a:lumMod val="65000"/>
                    <a:lumOff val="35000"/>
                  </a:schemeClr>
                </a:solidFill>
              </a:defRPr>
            </a:lvl4pPr>
            <a:lvl5pPr marL="1828800" indent="0" algn="l" defTabSz="457200" rtl="0" eaLnBrk="1" latinLnBrk="0" hangingPunct="1">
              <a:spcBef>
                <a:spcPct val="20000"/>
              </a:spcBef>
              <a:buFont typeface="Arial"/>
              <a:buNone/>
              <a:defRPr sz="1100" kern="1200">
                <a:solidFill>
                  <a:schemeClr val="tx1">
                    <a:lumMod val="65000"/>
                    <a:lumOff val="35000"/>
                  </a:schemeClr>
                </a:solidFill>
              </a:defRPr>
            </a:lvl5pPr>
            <a:lvl6pPr marL="2514600" indent="-228600" algn="l" defTabSz="457200" rtl="0" eaLnBrk="1" latinLnBrk="0" hangingPunct="1">
              <a:spcBef>
                <a:spcPct val="20000"/>
              </a:spcBef>
              <a:buFont typeface="Arial"/>
              <a:buChar char="•"/>
              <a:defRPr sz="2000" kern="1200">
                <a:solidFill>
                  <a:schemeClr val="tx1"/>
                </a:solidFill>
              </a:defRPr>
            </a:lvl6pPr>
            <a:lvl7pPr marL="2971800" indent="-228600" algn="l" defTabSz="457200" rtl="0" eaLnBrk="1" latinLnBrk="0" hangingPunct="1">
              <a:spcBef>
                <a:spcPct val="20000"/>
              </a:spcBef>
              <a:buFont typeface="Arial"/>
              <a:buChar char="•"/>
              <a:defRPr sz="2000" kern="1200">
                <a:solidFill>
                  <a:schemeClr val="tx1"/>
                </a:solidFill>
              </a:defRPr>
            </a:lvl7pPr>
            <a:lvl8pPr marL="3429000" indent="-228600" algn="l" defTabSz="457200" rtl="0" eaLnBrk="1" latinLnBrk="0" hangingPunct="1">
              <a:spcBef>
                <a:spcPct val="20000"/>
              </a:spcBef>
              <a:buFont typeface="Arial"/>
              <a:buChar char="•"/>
              <a:defRPr sz="2000" kern="1200">
                <a:solidFill>
                  <a:schemeClr val="tx1"/>
                </a:solidFill>
              </a:defRPr>
            </a:lvl8pPr>
            <a:lvl9pPr marL="3886200" indent="-228600" algn="l" defTabSz="457200" rtl="0" eaLnBrk="1" latinLnBrk="0" hangingPunct="1">
              <a:spcBef>
                <a:spcPct val="20000"/>
              </a:spcBef>
              <a:buFont typeface="Arial"/>
              <a:buChar char="•"/>
              <a:defRPr sz="2000" kern="1200">
                <a:solidFill>
                  <a:schemeClr val="tx1"/>
                </a:solidFill>
              </a:defRPr>
            </a:lvl9pPr>
          </a:lstStyle>
          <a:p>
            <a:pPr>
              <a:lnSpc>
                <a:spcPct val="150000"/>
              </a:lnSpc>
              <a:spcBef>
                <a:spcPts val="0"/>
              </a:spcBef>
            </a:pPr>
            <a:r>
              <a:rPr lang="zh-CN" altLang="en-US" sz="1100" dirty="0">
                <a:solidFill>
                  <a:schemeClr val="tx1"/>
                </a:solidFill>
                <a:latin typeface="微软雅黑" panose="020B0503020204020204" pitchFamily="34" charset="-122"/>
                <a:ea typeface="微软雅黑" panose="020B0503020204020204" pitchFamily="34" charset="-122"/>
                <a:sym typeface="inpin heiti" panose="00000500000000000000" pitchFamily="2" charset="-122"/>
              </a:rPr>
              <a:t>性意识是指对两性间性生理、性心理和性角色的认识和反映。</a:t>
            </a:r>
            <a:endParaRPr lang="en-US" altLang="zh-CN" sz="1100" dirty="0">
              <a:solidFill>
                <a:schemeClr val="tx1"/>
              </a:solidFill>
              <a:latin typeface="微软雅黑" panose="020B0503020204020204" pitchFamily="34" charset="-122"/>
              <a:ea typeface="微软雅黑" panose="020B0503020204020204" pitchFamily="34" charset="-122"/>
              <a:sym typeface="inpin heiti" panose="00000500000000000000" pitchFamily="2" charset="-122"/>
            </a:endParaRPr>
          </a:p>
          <a:p>
            <a:pPr>
              <a:lnSpc>
                <a:spcPct val="150000"/>
              </a:lnSpc>
              <a:spcBef>
                <a:spcPts val="0"/>
              </a:spcBef>
            </a:pPr>
            <a:r>
              <a:rPr lang="zh-CN" altLang="en-US" sz="1100" dirty="0">
                <a:solidFill>
                  <a:schemeClr val="tx1"/>
                </a:solidFill>
                <a:latin typeface="微软雅黑" panose="020B0503020204020204" pitchFamily="34" charset="-122"/>
                <a:ea typeface="微软雅黑" panose="020B0503020204020204" pitchFamily="34" charset="-122"/>
                <a:sym typeface="inpin heiti" panose="00000500000000000000" pitchFamily="2" charset="-122"/>
              </a:rPr>
              <a:t>在出现强烈的性意识时，其表现出的隐蔽的、保守的形式，会对大学生发展健康的性心理产生一定的影响。 </a:t>
            </a:r>
            <a:endParaRPr lang="en-US" altLang="zh-CN" sz="1100" dirty="0">
              <a:solidFill>
                <a:schemeClr val="tx1"/>
              </a:solidFill>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1" name="Rounded Rectangle 17">
            <a:extLst>
              <a:ext uri="{FF2B5EF4-FFF2-40B4-BE49-F238E27FC236}">
                <a16:creationId xmlns:a16="http://schemas.microsoft.com/office/drawing/2014/main" xmlns="" id="{7C8A5FBB-2932-4066-AB35-6F513FA0D2A4}"/>
              </a:ext>
            </a:extLst>
          </p:cNvPr>
          <p:cNvSpPr/>
          <p:nvPr/>
        </p:nvSpPr>
        <p:spPr>
          <a:xfrm>
            <a:off x="2031512" y="1789920"/>
            <a:ext cx="398065" cy="286069"/>
          </a:xfrm>
          <a:prstGeom prst="roundRect">
            <a:avLst>
              <a:gd name="adj" fmla="val 20000"/>
            </a:avLst>
          </a:prstGeom>
          <a:solidFill>
            <a:schemeClr val="accent1"/>
          </a:solidFill>
          <a:ln w="28575"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900" dirty="0">
                <a:solidFill>
                  <a:schemeClr val="bg1"/>
                </a:solidFill>
                <a:latin typeface="微软雅黑" panose="020B0503020204020204" pitchFamily="34" charset="-122"/>
                <a:ea typeface="微软雅黑" panose="020B0503020204020204" pitchFamily="34" charset="-122"/>
                <a:sym typeface="inpin heiti" panose="00000500000000000000" pitchFamily="2" charset="-122"/>
              </a:rPr>
              <a:t>4</a:t>
            </a:r>
          </a:p>
        </p:txBody>
      </p:sp>
      <p:cxnSp>
        <p:nvCxnSpPr>
          <p:cNvPr id="18" name="直接连接符 17">
            <a:extLst>
              <a:ext uri="{FF2B5EF4-FFF2-40B4-BE49-F238E27FC236}">
                <a16:creationId xmlns:a16="http://schemas.microsoft.com/office/drawing/2014/main" xmlns="" id="{DF133CEE-A314-4844-A74D-40A94EC5CECD}"/>
              </a:ext>
            </a:extLst>
          </p:cNvPr>
          <p:cNvCxnSpPr>
            <a:cxnSpLocks/>
          </p:cNvCxnSpPr>
          <p:nvPr/>
        </p:nvCxnSpPr>
        <p:spPr>
          <a:xfrm flipH="1">
            <a:off x="611560" y="1131590"/>
            <a:ext cx="2664296"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9" name="等腰三角形 18">
            <a:extLst>
              <a:ext uri="{FF2B5EF4-FFF2-40B4-BE49-F238E27FC236}">
                <a16:creationId xmlns:a16="http://schemas.microsoft.com/office/drawing/2014/main" xmlns="" id="{C1166156-B379-4B42-88D7-AD0218490A56}"/>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20" name="直接连接符 19">
            <a:extLst>
              <a:ext uri="{FF2B5EF4-FFF2-40B4-BE49-F238E27FC236}">
                <a16:creationId xmlns:a16="http://schemas.microsoft.com/office/drawing/2014/main" xmlns="" id="{EE4626C2-2226-4FF0-B3FB-6517F3FEDA0E}"/>
              </a:ext>
            </a:extLst>
          </p:cNvPr>
          <p:cNvCxnSpPr>
            <a:cxnSpLocks/>
          </p:cNvCxnSpPr>
          <p:nvPr/>
        </p:nvCxnSpPr>
        <p:spPr>
          <a:xfrm>
            <a:off x="3491880" y="521032"/>
            <a:ext cx="5652120"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21" name="等腰三角形 20">
            <a:extLst>
              <a:ext uri="{FF2B5EF4-FFF2-40B4-BE49-F238E27FC236}">
                <a16:creationId xmlns:a16="http://schemas.microsoft.com/office/drawing/2014/main" xmlns="" id="{EB85990E-5847-44BF-A41A-C1B18C318652}"/>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 name="Rounded Rectangle 19">
            <a:extLst>
              <a:ext uri="{FF2B5EF4-FFF2-40B4-BE49-F238E27FC236}">
                <a16:creationId xmlns:a16="http://schemas.microsoft.com/office/drawing/2014/main" xmlns="" id="{DB6F48DA-69B7-4A11-B20E-BE2C29EF17DA}"/>
              </a:ext>
            </a:extLst>
          </p:cNvPr>
          <p:cNvSpPr/>
          <p:nvPr/>
        </p:nvSpPr>
        <p:spPr>
          <a:xfrm>
            <a:off x="4668988" y="2460641"/>
            <a:ext cx="2276971" cy="1295314"/>
          </a:xfrm>
          <a:prstGeom prst="roundRect">
            <a:avLst>
              <a:gd name="adj" fmla="val 6862"/>
            </a:avLst>
          </a:prstGeom>
          <a:blipFill dpi="0" rotWithShape="1">
            <a:blip r:embed="rId3">
              <a:extLst>
                <a:ext uri="{28A0092B-C50C-407E-A947-70E740481C1C}">
                  <a14:useLocalDpi xmlns:a14="http://schemas.microsoft.com/office/drawing/2010/main" val="0"/>
                </a:ext>
              </a:extLst>
            </a:blip>
            <a:srcRect/>
            <a:stretch>
              <a:fillRect/>
            </a:stretch>
          </a:blipFill>
          <a:ln w="12700" cap="flat" cmpd="sng" algn="ctr">
            <a:solidFill>
              <a:schemeClr val="bg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dirty="0">
              <a:latin typeface="微软雅黑" panose="020B0503020204020204" pitchFamily="34" charset="-122"/>
              <a:ea typeface="微软雅黑" panose="020B0503020204020204" pitchFamily="34" charset="-122"/>
              <a:sym typeface="inpin heiti" panose="00000500000000000000" pitchFamily="2" charset="-122"/>
            </a:endParaRPr>
          </a:p>
        </p:txBody>
      </p:sp>
      <p:cxnSp>
        <p:nvCxnSpPr>
          <p:cNvPr id="14" name="直接连接符 13">
            <a:extLst>
              <a:ext uri="{FF2B5EF4-FFF2-40B4-BE49-F238E27FC236}">
                <a16:creationId xmlns:a16="http://schemas.microsoft.com/office/drawing/2014/main" xmlns="" id="{34B491DE-0D8B-44FF-BD4D-55121BDB781E}"/>
              </a:ext>
            </a:extLst>
          </p:cNvPr>
          <p:cNvCxnSpPr/>
          <p:nvPr/>
        </p:nvCxnSpPr>
        <p:spPr>
          <a:xfrm flipV="1">
            <a:off x="4560961" y="1923678"/>
            <a:ext cx="2387303" cy="29129"/>
          </a:xfrm>
          <a:prstGeom prst="line">
            <a:avLst/>
          </a:prstGeom>
          <a:ln w="127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72962954"/>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第二节 大学生的性与心理健康的关系</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xmlns="" id="{206E7DB9-5899-4F16-A729-1FEAA4687181}"/>
              </a:ext>
            </a:extLst>
          </p:cNvPr>
          <p:cNvSpPr/>
          <p:nvPr/>
        </p:nvSpPr>
        <p:spPr>
          <a:xfrm>
            <a:off x="827584"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一、大学生性心理的表现</a:t>
            </a:r>
          </a:p>
        </p:txBody>
      </p:sp>
      <p:cxnSp>
        <p:nvCxnSpPr>
          <p:cNvPr id="34" name="直接连接符 33">
            <a:extLst>
              <a:ext uri="{FF2B5EF4-FFF2-40B4-BE49-F238E27FC236}">
                <a16:creationId xmlns:a16="http://schemas.microsoft.com/office/drawing/2014/main" xmlns="" id="{099C3ACE-67DE-4C35-AEE4-AE112A6C9DA1}"/>
              </a:ext>
            </a:extLst>
          </p:cNvPr>
          <p:cNvCxnSpPr>
            <a:cxnSpLocks/>
          </p:cNvCxnSpPr>
          <p:nvPr/>
        </p:nvCxnSpPr>
        <p:spPr>
          <a:xfrm flipH="1">
            <a:off x="611560" y="1131590"/>
            <a:ext cx="1944216"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2" name="等腰三角形 41">
            <a:extLst>
              <a:ext uri="{FF2B5EF4-FFF2-40B4-BE49-F238E27FC236}">
                <a16:creationId xmlns:a16="http://schemas.microsoft.com/office/drawing/2014/main" xmlns="" id="{A7916273-7B8C-4061-9496-18B3D69920B4}"/>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5" name="直接连接符 44">
            <a:extLst>
              <a:ext uri="{FF2B5EF4-FFF2-40B4-BE49-F238E27FC236}">
                <a16:creationId xmlns:a16="http://schemas.microsoft.com/office/drawing/2014/main" xmlns="" id="{AFB4F3CB-E481-4C7C-B5D3-B5437FFFE5DB}"/>
              </a:ext>
            </a:extLst>
          </p:cNvPr>
          <p:cNvCxnSpPr>
            <a:cxnSpLocks/>
          </p:cNvCxnSpPr>
          <p:nvPr/>
        </p:nvCxnSpPr>
        <p:spPr>
          <a:xfrm>
            <a:off x="4427984" y="521032"/>
            <a:ext cx="4716016"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46" name="等腰三角形 45">
            <a:extLst>
              <a:ext uri="{FF2B5EF4-FFF2-40B4-BE49-F238E27FC236}">
                <a16:creationId xmlns:a16="http://schemas.microsoft.com/office/drawing/2014/main" xmlns="" id="{AF7988DE-A7D5-47A3-8AB7-0CF512D8B516}"/>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7" name="矩形 46">
            <a:extLst>
              <a:ext uri="{FF2B5EF4-FFF2-40B4-BE49-F238E27FC236}">
                <a16:creationId xmlns:a16="http://schemas.microsoft.com/office/drawing/2014/main" xmlns="" id="{22A5BD39-C616-4737-AA5E-96C2094D5882}"/>
              </a:ext>
            </a:extLst>
          </p:cNvPr>
          <p:cNvSpPr/>
          <p:nvPr/>
        </p:nvSpPr>
        <p:spPr>
          <a:xfrm>
            <a:off x="1475656" y="1707659"/>
            <a:ext cx="6552728" cy="18721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8" name="直接连接符 47">
            <a:extLst>
              <a:ext uri="{FF2B5EF4-FFF2-40B4-BE49-F238E27FC236}">
                <a16:creationId xmlns:a16="http://schemas.microsoft.com/office/drawing/2014/main" xmlns="" id="{6FA688FA-A1CD-4B48-A995-95F81EA08A25}"/>
              </a:ext>
            </a:extLst>
          </p:cNvPr>
          <p:cNvCxnSpPr>
            <a:cxnSpLocks/>
          </p:cNvCxnSpPr>
          <p:nvPr/>
        </p:nvCxnSpPr>
        <p:spPr>
          <a:xfrm>
            <a:off x="3851919" y="2211710"/>
            <a:ext cx="3600401" cy="0"/>
          </a:xfrm>
          <a:prstGeom prst="line">
            <a:avLst/>
          </a:prstGeom>
          <a:ln cap="rnd">
            <a:solidFill>
              <a:schemeClr val="bg1"/>
            </a:solidFill>
            <a:round/>
          </a:ln>
        </p:spPr>
        <p:style>
          <a:lnRef idx="1">
            <a:schemeClr val="accent1"/>
          </a:lnRef>
          <a:fillRef idx="0">
            <a:schemeClr val="accent1"/>
          </a:fillRef>
          <a:effectRef idx="0">
            <a:schemeClr val="accent1"/>
          </a:effectRef>
          <a:fontRef idx="minor">
            <a:schemeClr val="tx1"/>
          </a:fontRef>
        </p:style>
      </p:cxnSp>
      <p:sp>
        <p:nvSpPr>
          <p:cNvPr id="49" name="文本框 48">
            <a:extLst>
              <a:ext uri="{FF2B5EF4-FFF2-40B4-BE49-F238E27FC236}">
                <a16:creationId xmlns:a16="http://schemas.microsoft.com/office/drawing/2014/main" xmlns="" id="{2558E118-14EF-47F8-98EC-4026DC030DBE}"/>
              </a:ext>
            </a:extLst>
          </p:cNvPr>
          <p:cNvSpPr txBox="1"/>
          <p:nvPr/>
        </p:nvSpPr>
        <p:spPr>
          <a:xfrm>
            <a:off x="2040963" y="2385093"/>
            <a:ext cx="5411357" cy="839974"/>
          </a:xfrm>
          <a:prstGeom prst="rect">
            <a:avLst/>
          </a:prstGeom>
          <a:noFill/>
        </p:spPr>
        <p:txBody>
          <a:bodyPr wrap="square">
            <a:spAutoFit/>
          </a:bodyPr>
          <a:lstStyle/>
          <a:p>
            <a:pPr>
              <a:lnSpc>
                <a:spcPts val="2000"/>
              </a:lnSpc>
            </a:pPr>
            <a:r>
              <a:rPr lang="zh-CN" altLang="en-US" sz="1400" dirty="0">
                <a:solidFill>
                  <a:schemeClr val="bg1"/>
                </a:solidFill>
              </a:rPr>
              <a:t>人格的整体性是指人格虽然有多种成分和特质，但在一个现实的人身上，它们并不是孤立存在的，而是错综复杂的；它们相互联系、交互作用组成一个有机的整体。</a:t>
            </a:r>
          </a:p>
        </p:txBody>
      </p:sp>
      <p:sp>
        <p:nvSpPr>
          <p:cNvPr id="51" name="椭圆 50">
            <a:extLst>
              <a:ext uri="{FF2B5EF4-FFF2-40B4-BE49-F238E27FC236}">
                <a16:creationId xmlns:a16="http://schemas.microsoft.com/office/drawing/2014/main" xmlns="" id="{8E6DB11C-3432-4309-8A06-9887853EEDF9}"/>
              </a:ext>
            </a:extLst>
          </p:cNvPr>
          <p:cNvSpPr/>
          <p:nvPr/>
        </p:nvSpPr>
        <p:spPr>
          <a:xfrm>
            <a:off x="1061924" y="2211710"/>
            <a:ext cx="864095" cy="864095"/>
          </a:xfrm>
          <a:prstGeom prst="ellipse">
            <a:avLst/>
          </a:prstGeom>
          <a:solidFill>
            <a:schemeClr val="accent1"/>
          </a:solidFill>
          <a:ln w="38100">
            <a:solidFill>
              <a:schemeClr val="bg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53" name="矩形 52">
            <a:extLst>
              <a:ext uri="{FF2B5EF4-FFF2-40B4-BE49-F238E27FC236}">
                <a16:creationId xmlns:a16="http://schemas.microsoft.com/office/drawing/2014/main" xmlns="" id="{C4413DC3-6D73-48CD-8B17-0C4829FFA0AC}"/>
              </a:ext>
            </a:extLst>
          </p:cNvPr>
          <p:cNvSpPr/>
          <p:nvPr/>
        </p:nvSpPr>
        <p:spPr>
          <a:xfrm>
            <a:off x="2337243" y="2069759"/>
            <a:ext cx="1514677" cy="272343"/>
          </a:xfrm>
          <a:prstGeom prst="rect">
            <a:avLst/>
          </a:prstGeom>
        </p:spPr>
        <p:txBody>
          <a:bodyPr wrap="none" lIns="144000" tIns="0" rIns="144000" bIns="0">
            <a:normAutofit lnSpcReduction="10000"/>
          </a:bodyPr>
          <a:lstStyle/>
          <a:p>
            <a:pPr algn="r"/>
            <a:r>
              <a:rPr lang="zh-CN" altLang="en-US" sz="18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rPr>
              <a:t>对性知识的渴求</a:t>
            </a:r>
          </a:p>
        </p:txBody>
      </p:sp>
    </p:spTree>
    <p:extLst>
      <p:ext uri="{BB962C8B-B14F-4D97-AF65-F5344CB8AC3E}">
        <p14:creationId xmlns:p14="http://schemas.microsoft.com/office/powerpoint/2010/main" val="1184072178"/>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第二节 大学生的性与心理健康的关系</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xmlns="" id="{206E7DB9-5899-4F16-A729-1FEAA4687181}"/>
              </a:ext>
            </a:extLst>
          </p:cNvPr>
          <p:cNvSpPr/>
          <p:nvPr/>
        </p:nvSpPr>
        <p:spPr>
          <a:xfrm>
            <a:off x="827584"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一、大学生性心理的表现</a:t>
            </a:r>
          </a:p>
        </p:txBody>
      </p:sp>
      <p:cxnSp>
        <p:nvCxnSpPr>
          <p:cNvPr id="34" name="直接连接符 33">
            <a:extLst>
              <a:ext uri="{FF2B5EF4-FFF2-40B4-BE49-F238E27FC236}">
                <a16:creationId xmlns:a16="http://schemas.microsoft.com/office/drawing/2014/main" xmlns="" id="{099C3ACE-67DE-4C35-AEE4-AE112A6C9DA1}"/>
              </a:ext>
            </a:extLst>
          </p:cNvPr>
          <p:cNvCxnSpPr>
            <a:cxnSpLocks/>
          </p:cNvCxnSpPr>
          <p:nvPr/>
        </p:nvCxnSpPr>
        <p:spPr>
          <a:xfrm flipH="1">
            <a:off x="611560" y="1131590"/>
            <a:ext cx="1944216"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2" name="等腰三角形 41">
            <a:extLst>
              <a:ext uri="{FF2B5EF4-FFF2-40B4-BE49-F238E27FC236}">
                <a16:creationId xmlns:a16="http://schemas.microsoft.com/office/drawing/2014/main" xmlns="" id="{A7916273-7B8C-4061-9496-18B3D69920B4}"/>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5" name="直接连接符 44">
            <a:extLst>
              <a:ext uri="{FF2B5EF4-FFF2-40B4-BE49-F238E27FC236}">
                <a16:creationId xmlns:a16="http://schemas.microsoft.com/office/drawing/2014/main" xmlns="" id="{AFB4F3CB-E481-4C7C-B5D3-B5437FFFE5DB}"/>
              </a:ext>
            </a:extLst>
          </p:cNvPr>
          <p:cNvCxnSpPr>
            <a:cxnSpLocks/>
          </p:cNvCxnSpPr>
          <p:nvPr/>
        </p:nvCxnSpPr>
        <p:spPr>
          <a:xfrm>
            <a:off x="4427984" y="521032"/>
            <a:ext cx="4716016"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46" name="等腰三角形 45">
            <a:extLst>
              <a:ext uri="{FF2B5EF4-FFF2-40B4-BE49-F238E27FC236}">
                <a16:creationId xmlns:a16="http://schemas.microsoft.com/office/drawing/2014/main" xmlns="" id="{AF7988DE-A7D5-47A3-8AB7-0CF512D8B516}"/>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7" name="矩形 46">
            <a:extLst>
              <a:ext uri="{FF2B5EF4-FFF2-40B4-BE49-F238E27FC236}">
                <a16:creationId xmlns:a16="http://schemas.microsoft.com/office/drawing/2014/main" xmlns="" id="{22A5BD39-C616-4737-AA5E-96C2094D5882}"/>
              </a:ext>
            </a:extLst>
          </p:cNvPr>
          <p:cNvSpPr/>
          <p:nvPr/>
        </p:nvSpPr>
        <p:spPr>
          <a:xfrm>
            <a:off x="1475656" y="1707659"/>
            <a:ext cx="6552728" cy="187219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cxnSp>
        <p:nvCxnSpPr>
          <p:cNvPr id="48" name="直接连接符 47">
            <a:extLst>
              <a:ext uri="{FF2B5EF4-FFF2-40B4-BE49-F238E27FC236}">
                <a16:creationId xmlns:a16="http://schemas.microsoft.com/office/drawing/2014/main" xmlns="" id="{6FA688FA-A1CD-4B48-A995-95F81EA08A25}"/>
              </a:ext>
            </a:extLst>
          </p:cNvPr>
          <p:cNvCxnSpPr>
            <a:cxnSpLocks/>
          </p:cNvCxnSpPr>
          <p:nvPr/>
        </p:nvCxnSpPr>
        <p:spPr>
          <a:xfrm>
            <a:off x="4283968" y="2211710"/>
            <a:ext cx="3168352" cy="0"/>
          </a:xfrm>
          <a:prstGeom prst="line">
            <a:avLst/>
          </a:prstGeom>
          <a:ln cap="rnd">
            <a:solidFill>
              <a:schemeClr val="bg1"/>
            </a:solidFill>
            <a:round/>
          </a:ln>
        </p:spPr>
        <p:style>
          <a:lnRef idx="1">
            <a:schemeClr val="accent1"/>
          </a:lnRef>
          <a:fillRef idx="0">
            <a:schemeClr val="accent1"/>
          </a:fillRef>
          <a:effectRef idx="0">
            <a:schemeClr val="accent1"/>
          </a:effectRef>
          <a:fontRef idx="minor">
            <a:schemeClr val="tx1"/>
          </a:fontRef>
        </p:style>
      </p:cxnSp>
      <p:sp>
        <p:nvSpPr>
          <p:cNvPr id="49" name="文本框 48">
            <a:extLst>
              <a:ext uri="{FF2B5EF4-FFF2-40B4-BE49-F238E27FC236}">
                <a16:creationId xmlns:a16="http://schemas.microsoft.com/office/drawing/2014/main" xmlns="" id="{2558E118-14EF-47F8-98EC-4026DC030DBE}"/>
              </a:ext>
            </a:extLst>
          </p:cNvPr>
          <p:cNvSpPr txBox="1"/>
          <p:nvPr/>
        </p:nvSpPr>
        <p:spPr>
          <a:xfrm>
            <a:off x="2040963" y="2385093"/>
            <a:ext cx="5411357" cy="587469"/>
          </a:xfrm>
          <a:prstGeom prst="rect">
            <a:avLst/>
          </a:prstGeom>
          <a:noFill/>
        </p:spPr>
        <p:txBody>
          <a:bodyPr wrap="squar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rPr>
              <a:t>爱慕与追求异性是青年性心理的主要表现，是青少年性心理发展的必然结果，也是青年恋爱成功与婚姻美满的性心理基础。</a:t>
            </a:r>
          </a:p>
        </p:txBody>
      </p:sp>
      <p:sp>
        <p:nvSpPr>
          <p:cNvPr id="51" name="椭圆 50">
            <a:extLst>
              <a:ext uri="{FF2B5EF4-FFF2-40B4-BE49-F238E27FC236}">
                <a16:creationId xmlns:a16="http://schemas.microsoft.com/office/drawing/2014/main" xmlns="" id="{8E6DB11C-3432-4309-8A06-9887853EEDF9}"/>
              </a:ext>
            </a:extLst>
          </p:cNvPr>
          <p:cNvSpPr/>
          <p:nvPr/>
        </p:nvSpPr>
        <p:spPr>
          <a:xfrm>
            <a:off x="1061924" y="2211710"/>
            <a:ext cx="864095" cy="864095"/>
          </a:xfrm>
          <a:prstGeom prst="ellipse">
            <a:avLst/>
          </a:prstGeom>
          <a:solidFill>
            <a:srgbClr val="FFC000"/>
          </a:solidFill>
          <a:ln w="38100">
            <a:solidFill>
              <a:schemeClr val="bg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53" name="矩形 52">
            <a:extLst>
              <a:ext uri="{FF2B5EF4-FFF2-40B4-BE49-F238E27FC236}">
                <a16:creationId xmlns:a16="http://schemas.microsoft.com/office/drawing/2014/main" xmlns="" id="{C4413DC3-6D73-48CD-8B17-0C4829FFA0AC}"/>
              </a:ext>
            </a:extLst>
          </p:cNvPr>
          <p:cNvSpPr/>
          <p:nvPr/>
        </p:nvSpPr>
        <p:spPr>
          <a:xfrm>
            <a:off x="1979712" y="2069759"/>
            <a:ext cx="1514677" cy="272343"/>
          </a:xfrm>
          <a:prstGeom prst="rect">
            <a:avLst/>
          </a:prstGeom>
        </p:spPr>
        <p:txBody>
          <a:bodyPr wrap="none" lIns="144000" tIns="0" rIns="144000" bIns="0">
            <a:normAutofit lnSpcReduction="10000"/>
          </a:bodyPr>
          <a:lstStyle/>
          <a:p>
            <a:r>
              <a:rPr lang="zh-CN" altLang="en-US" sz="18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rPr>
              <a:t>对异性的爱慕与追求</a:t>
            </a:r>
          </a:p>
        </p:txBody>
      </p:sp>
    </p:spTree>
    <p:extLst>
      <p:ext uri="{BB962C8B-B14F-4D97-AF65-F5344CB8AC3E}">
        <p14:creationId xmlns:p14="http://schemas.microsoft.com/office/powerpoint/2010/main" val="51857069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第二节 大学生的性与心理健康的关系</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xmlns="" id="{206E7DB9-5899-4F16-A729-1FEAA4687181}"/>
              </a:ext>
            </a:extLst>
          </p:cNvPr>
          <p:cNvSpPr/>
          <p:nvPr/>
        </p:nvSpPr>
        <p:spPr>
          <a:xfrm>
            <a:off x="827584"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一、大学生性心理的表现</a:t>
            </a:r>
          </a:p>
        </p:txBody>
      </p:sp>
      <p:cxnSp>
        <p:nvCxnSpPr>
          <p:cNvPr id="34" name="直接连接符 33">
            <a:extLst>
              <a:ext uri="{FF2B5EF4-FFF2-40B4-BE49-F238E27FC236}">
                <a16:creationId xmlns:a16="http://schemas.microsoft.com/office/drawing/2014/main" xmlns="" id="{099C3ACE-67DE-4C35-AEE4-AE112A6C9DA1}"/>
              </a:ext>
            </a:extLst>
          </p:cNvPr>
          <p:cNvCxnSpPr>
            <a:cxnSpLocks/>
          </p:cNvCxnSpPr>
          <p:nvPr/>
        </p:nvCxnSpPr>
        <p:spPr>
          <a:xfrm flipH="1">
            <a:off x="611560" y="1131590"/>
            <a:ext cx="1944216"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2" name="等腰三角形 41">
            <a:extLst>
              <a:ext uri="{FF2B5EF4-FFF2-40B4-BE49-F238E27FC236}">
                <a16:creationId xmlns:a16="http://schemas.microsoft.com/office/drawing/2014/main" xmlns="" id="{A7916273-7B8C-4061-9496-18B3D69920B4}"/>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5" name="直接连接符 44">
            <a:extLst>
              <a:ext uri="{FF2B5EF4-FFF2-40B4-BE49-F238E27FC236}">
                <a16:creationId xmlns:a16="http://schemas.microsoft.com/office/drawing/2014/main" xmlns="" id="{AFB4F3CB-E481-4C7C-B5D3-B5437FFFE5DB}"/>
              </a:ext>
            </a:extLst>
          </p:cNvPr>
          <p:cNvCxnSpPr>
            <a:cxnSpLocks/>
          </p:cNvCxnSpPr>
          <p:nvPr/>
        </p:nvCxnSpPr>
        <p:spPr>
          <a:xfrm>
            <a:off x="4427984" y="521032"/>
            <a:ext cx="4716016"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46" name="等腰三角形 45">
            <a:extLst>
              <a:ext uri="{FF2B5EF4-FFF2-40B4-BE49-F238E27FC236}">
                <a16:creationId xmlns:a16="http://schemas.microsoft.com/office/drawing/2014/main" xmlns="" id="{AF7988DE-A7D5-47A3-8AB7-0CF512D8B516}"/>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7" name="矩形 46">
            <a:extLst>
              <a:ext uri="{FF2B5EF4-FFF2-40B4-BE49-F238E27FC236}">
                <a16:creationId xmlns:a16="http://schemas.microsoft.com/office/drawing/2014/main" xmlns="" id="{22A5BD39-C616-4737-AA5E-96C2094D5882}"/>
              </a:ext>
            </a:extLst>
          </p:cNvPr>
          <p:cNvSpPr/>
          <p:nvPr/>
        </p:nvSpPr>
        <p:spPr>
          <a:xfrm>
            <a:off x="1475656" y="1707659"/>
            <a:ext cx="6552728" cy="1872199"/>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8" name="直接连接符 47">
            <a:extLst>
              <a:ext uri="{FF2B5EF4-FFF2-40B4-BE49-F238E27FC236}">
                <a16:creationId xmlns:a16="http://schemas.microsoft.com/office/drawing/2014/main" xmlns="" id="{6FA688FA-A1CD-4B48-A995-95F81EA08A25}"/>
              </a:ext>
            </a:extLst>
          </p:cNvPr>
          <p:cNvCxnSpPr>
            <a:cxnSpLocks/>
          </p:cNvCxnSpPr>
          <p:nvPr/>
        </p:nvCxnSpPr>
        <p:spPr>
          <a:xfrm>
            <a:off x="4499992" y="2211710"/>
            <a:ext cx="2952328" cy="0"/>
          </a:xfrm>
          <a:prstGeom prst="line">
            <a:avLst/>
          </a:prstGeom>
          <a:ln cap="rnd">
            <a:solidFill>
              <a:schemeClr val="bg1"/>
            </a:solidFill>
            <a:round/>
          </a:ln>
        </p:spPr>
        <p:style>
          <a:lnRef idx="1">
            <a:schemeClr val="accent1"/>
          </a:lnRef>
          <a:fillRef idx="0">
            <a:schemeClr val="accent1"/>
          </a:fillRef>
          <a:effectRef idx="0">
            <a:schemeClr val="accent1"/>
          </a:effectRef>
          <a:fontRef idx="minor">
            <a:schemeClr val="tx1"/>
          </a:fontRef>
        </p:style>
      </p:cxnSp>
      <p:sp>
        <p:nvSpPr>
          <p:cNvPr id="49" name="文本框 48">
            <a:extLst>
              <a:ext uri="{FF2B5EF4-FFF2-40B4-BE49-F238E27FC236}">
                <a16:creationId xmlns:a16="http://schemas.microsoft.com/office/drawing/2014/main" xmlns="" id="{2558E118-14EF-47F8-98EC-4026DC030DBE}"/>
              </a:ext>
            </a:extLst>
          </p:cNvPr>
          <p:cNvSpPr txBox="1"/>
          <p:nvPr/>
        </p:nvSpPr>
        <p:spPr>
          <a:xfrm>
            <a:off x="2040963" y="2385093"/>
            <a:ext cx="5411357" cy="839974"/>
          </a:xfrm>
          <a:prstGeom prst="rect">
            <a:avLst/>
          </a:prstGeom>
          <a:noFill/>
        </p:spPr>
        <p:txBody>
          <a:bodyPr wrap="squar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rPr>
              <a:t>当代大学生的性行为发生率呈上升趋势，需要了解掌握理性调节性需要的方法，性行为安全教育迫在眉睫。对待性欲一般有压抑、发泄和升华三种策略。</a:t>
            </a:r>
          </a:p>
        </p:txBody>
      </p:sp>
      <p:sp>
        <p:nvSpPr>
          <p:cNvPr id="51" name="椭圆 50">
            <a:extLst>
              <a:ext uri="{FF2B5EF4-FFF2-40B4-BE49-F238E27FC236}">
                <a16:creationId xmlns:a16="http://schemas.microsoft.com/office/drawing/2014/main" xmlns="" id="{8E6DB11C-3432-4309-8A06-9887853EEDF9}"/>
              </a:ext>
            </a:extLst>
          </p:cNvPr>
          <p:cNvSpPr/>
          <p:nvPr/>
        </p:nvSpPr>
        <p:spPr>
          <a:xfrm>
            <a:off x="1061924" y="2211710"/>
            <a:ext cx="864095" cy="864095"/>
          </a:xfrm>
          <a:prstGeom prst="ellipse">
            <a:avLst/>
          </a:prstGeom>
          <a:solidFill>
            <a:schemeClr val="bg1">
              <a:lumMod val="65000"/>
            </a:schemeClr>
          </a:solidFill>
          <a:ln w="38100">
            <a:solidFill>
              <a:schemeClr val="bg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53" name="矩形 52">
            <a:extLst>
              <a:ext uri="{FF2B5EF4-FFF2-40B4-BE49-F238E27FC236}">
                <a16:creationId xmlns:a16="http://schemas.microsoft.com/office/drawing/2014/main" xmlns="" id="{C4413DC3-6D73-48CD-8B17-0C4829FFA0AC}"/>
              </a:ext>
            </a:extLst>
          </p:cNvPr>
          <p:cNvSpPr/>
          <p:nvPr/>
        </p:nvSpPr>
        <p:spPr>
          <a:xfrm>
            <a:off x="3040690" y="2069759"/>
            <a:ext cx="1514677" cy="272343"/>
          </a:xfrm>
          <a:prstGeom prst="rect">
            <a:avLst/>
          </a:prstGeom>
        </p:spPr>
        <p:txBody>
          <a:bodyPr wrap="none" lIns="144000" tIns="0" rIns="144000" bIns="0">
            <a:normAutofit lnSpcReduction="10000"/>
          </a:bodyPr>
          <a:lstStyle/>
          <a:p>
            <a:pPr algn="r"/>
            <a:r>
              <a:rPr lang="zh-CN" altLang="en-US" sz="18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rPr>
              <a:t>正确对待性欲与性行为</a:t>
            </a:r>
          </a:p>
        </p:txBody>
      </p:sp>
    </p:spTree>
    <p:extLst>
      <p:ext uri="{BB962C8B-B14F-4D97-AF65-F5344CB8AC3E}">
        <p14:creationId xmlns:p14="http://schemas.microsoft.com/office/powerpoint/2010/main" val="837734359"/>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第二节 大学生的性与心理健康的关系</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xmlns="" id="{206E7DB9-5899-4F16-A729-1FEAA4687181}"/>
              </a:ext>
            </a:extLst>
          </p:cNvPr>
          <p:cNvSpPr/>
          <p:nvPr/>
        </p:nvSpPr>
        <p:spPr>
          <a:xfrm>
            <a:off x="611560"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二、大学生的性行为</a:t>
            </a:r>
          </a:p>
        </p:txBody>
      </p:sp>
      <p:grpSp>
        <p:nvGrpSpPr>
          <p:cNvPr id="34" name="组合 33">
            <a:extLst>
              <a:ext uri="{FF2B5EF4-FFF2-40B4-BE49-F238E27FC236}">
                <a16:creationId xmlns:a16="http://schemas.microsoft.com/office/drawing/2014/main" xmlns="" id="{B6000DCF-D705-4936-95AF-86427612EDBC}"/>
              </a:ext>
            </a:extLst>
          </p:cNvPr>
          <p:cNvGrpSpPr/>
          <p:nvPr/>
        </p:nvGrpSpPr>
        <p:grpSpPr>
          <a:xfrm>
            <a:off x="3419872" y="771550"/>
            <a:ext cx="1565189" cy="4147411"/>
            <a:chOff x="4007195" y="906774"/>
            <a:chExt cx="1173892" cy="4038748"/>
          </a:xfrm>
          <a:solidFill>
            <a:srgbClr val="FFFF00"/>
          </a:solidFill>
        </p:grpSpPr>
        <p:sp>
          <p:nvSpPr>
            <p:cNvPr id="42" name="Freeform 21">
              <a:extLst>
                <a:ext uri="{FF2B5EF4-FFF2-40B4-BE49-F238E27FC236}">
                  <a16:creationId xmlns:a16="http://schemas.microsoft.com/office/drawing/2014/main" xmlns="" id="{7C3D895B-46D0-4E2D-B595-D0104370E61D}"/>
                </a:ext>
              </a:extLst>
            </p:cNvPr>
            <p:cNvSpPr/>
            <p:nvPr/>
          </p:nvSpPr>
          <p:spPr bwMode="auto">
            <a:xfrm>
              <a:off x="4781638" y="2430621"/>
              <a:ext cx="115293" cy="2514901"/>
            </a:xfrm>
            <a:custGeom>
              <a:avLst/>
              <a:gdLst/>
              <a:ahLst/>
              <a:cxnLst>
                <a:cxn ang="0">
                  <a:pos x="0" y="0"/>
                </a:cxn>
                <a:cxn ang="0">
                  <a:pos x="6" y="0"/>
                </a:cxn>
                <a:cxn ang="0">
                  <a:pos x="13" y="36"/>
                </a:cxn>
                <a:cxn ang="0">
                  <a:pos x="17" y="86"/>
                </a:cxn>
                <a:cxn ang="0">
                  <a:pos x="23" y="152"/>
                </a:cxn>
                <a:cxn ang="0">
                  <a:pos x="28" y="230"/>
                </a:cxn>
                <a:cxn ang="0">
                  <a:pos x="34" y="320"/>
                </a:cxn>
                <a:cxn ang="0">
                  <a:pos x="38" y="423"/>
                </a:cxn>
                <a:cxn ang="0">
                  <a:pos x="42" y="537"/>
                </a:cxn>
                <a:cxn ang="0">
                  <a:pos x="49" y="659"/>
                </a:cxn>
                <a:cxn ang="0">
                  <a:pos x="53" y="791"/>
                </a:cxn>
                <a:cxn ang="0">
                  <a:pos x="57" y="934"/>
                </a:cxn>
                <a:cxn ang="0">
                  <a:pos x="63" y="1082"/>
                </a:cxn>
                <a:cxn ang="0">
                  <a:pos x="67" y="1237"/>
                </a:cxn>
                <a:cxn ang="0">
                  <a:pos x="72" y="1397"/>
                </a:cxn>
                <a:cxn ang="0">
                  <a:pos x="76" y="1563"/>
                </a:cxn>
                <a:cxn ang="0">
                  <a:pos x="82" y="1734"/>
                </a:cxn>
                <a:cxn ang="0">
                  <a:pos x="95" y="2083"/>
                </a:cxn>
                <a:cxn ang="0">
                  <a:pos x="99" y="2260"/>
                </a:cxn>
                <a:cxn ang="0">
                  <a:pos x="112" y="2617"/>
                </a:cxn>
                <a:cxn ang="0">
                  <a:pos x="118" y="2794"/>
                </a:cxn>
                <a:cxn ang="0">
                  <a:pos x="124" y="2968"/>
                </a:cxn>
                <a:cxn ang="0">
                  <a:pos x="131" y="3141"/>
                </a:cxn>
                <a:cxn ang="0">
                  <a:pos x="139" y="3309"/>
                </a:cxn>
                <a:cxn ang="0">
                  <a:pos x="145" y="3473"/>
                </a:cxn>
                <a:cxn ang="0">
                  <a:pos x="154" y="3633"/>
                </a:cxn>
                <a:cxn ang="0">
                  <a:pos x="162" y="3785"/>
                </a:cxn>
                <a:cxn ang="0">
                  <a:pos x="171" y="3932"/>
                </a:cxn>
                <a:cxn ang="0">
                  <a:pos x="179" y="4069"/>
                </a:cxn>
                <a:cxn ang="0">
                  <a:pos x="187" y="4199"/>
                </a:cxn>
                <a:cxn ang="0">
                  <a:pos x="198" y="4319"/>
                </a:cxn>
                <a:cxn ang="0">
                  <a:pos x="192" y="4319"/>
                </a:cxn>
                <a:cxn ang="0">
                  <a:pos x="181" y="4199"/>
                </a:cxn>
                <a:cxn ang="0">
                  <a:pos x="173" y="4071"/>
                </a:cxn>
                <a:cxn ang="0">
                  <a:pos x="164" y="3932"/>
                </a:cxn>
                <a:cxn ang="0">
                  <a:pos x="156" y="3785"/>
                </a:cxn>
                <a:cxn ang="0">
                  <a:pos x="147" y="3633"/>
                </a:cxn>
                <a:cxn ang="0">
                  <a:pos x="139" y="3473"/>
                </a:cxn>
                <a:cxn ang="0">
                  <a:pos x="133" y="3309"/>
                </a:cxn>
                <a:cxn ang="0">
                  <a:pos x="124" y="3141"/>
                </a:cxn>
                <a:cxn ang="0">
                  <a:pos x="118" y="2968"/>
                </a:cxn>
                <a:cxn ang="0">
                  <a:pos x="112" y="2794"/>
                </a:cxn>
                <a:cxn ang="0">
                  <a:pos x="105" y="2617"/>
                </a:cxn>
                <a:cxn ang="0">
                  <a:pos x="99" y="2438"/>
                </a:cxn>
                <a:cxn ang="0">
                  <a:pos x="95" y="2262"/>
                </a:cxn>
                <a:cxn ang="0">
                  <a:pos x="89" y="2083"/>
                </a:cxn>
                <a:cxn ang="0">
                  <a:pos x="76" y="1734"/>
                </a:cxn>
                <a:cxn ang="0">
                  <a:pos x="72" y="1563"/>
                </a:cxn>
                <a:cxn ang="0">
                  <a:pos x="67" y="1397"/>
                </a:cxn>
                <a:cxn ang="0">
                  <a:pos x="63" y="1237"/>
                </a:cxn>
                <a:cxn ang="0">
                  <a:pos x="57" y="1082"/>
                </a:cxn>
                <a:cxn ang="0">
                  <a:pos x="53" y="932"/>
                </a:cxn>
                <a:cxn ang="0">
                  <a:pos x="46" y="791"/>
                </a:cxn>
                <a:cxn ang="0">
                  <a:pos x="42" y="659"/>
                </a:cxn>
                <a:cxn ang="0">
                  <a:pos x="38" y="535"/>
                </a:cxn>
                <a:cxn ang="0">
                  <a:pos x="32" y="421"/>
                </a:cxn>
                <a:cxn ang="0">
                  <a:pos x="28" y="320"/>
                </a:cxn>
                <a:cxn ang="0">
                  <a:pos x="23" y="230"/>
                </a:cxn>
                <a:cxn ang="0">
                  <a:pos x="17" y="150"/>
                </a:cxn>
                <a:cxn ang="0">
                  <a:pos x="11" y="86"/>
                </a:cxn>
                <a:cxn ang="0">
                  <a:pos x="6" y="36"/>
                </a:cxn>
                <a:cxn ang="0">
                  <a:pos x="0" y="0"/>
                </a:cxn>
              </a:cxnLst>
              <a:rect l="0" t="0" r="r" b="b"/>
              <a:pathLst>
                <a:path w="198" h="4319">
                  <a:moveTo>
                    <a:pt x="0" y="0"/>
                  </a:moveTo>
                  <a:lnTo>
                    <a:pt x="6" y="0"/>
                  </a:lnTo>
                  <a:lnTo>
                    <a:pt x="13" y="36"/>
                  </a:lnTo>
                  <a:lnTo>
                    <a:pt x="17" y="86"/>
                  </a:lnTo>
                  <a:lnTo>
                    <a:pt x="23" y="152"/>
                  </a:lnTo>
                  <a:lnTo>
                    <a:pt x="28" y="230"/>
                  </a:lnTo>
                  <a:lnTo>
                    <a:pt x="34" y="320"/>
                  </a:lnTo>
                  <a:lnTo>
                    <a:pt x="38" y="423"/>
                  </a:lnTo>
                  <a:lnTo>
                    <a:pt x="42" y="537"/>
                  </a:lnTo>
                  <a:lnTo>
                    <a:pt x="49" y="659"/>
                  </a:lnTo>
                  <a:lnTo>
                    <a:pt x="53" y="791"/>
                  </a:lnTo>
                  <a:lnTo>
                    <a:pt x="57" y="934"/>
                  </a:lnTo>
                  <a:lnTo>
                    <a:pt x="63" y="1082"/>
                  </a:lnTo>
                  <a:lnTo>
                    <a:pt x="67" y="1237"/>
                  </a:lnTo>
                  <a:lnTo>
                    <a:pt x="72" y="1397"/>
                  </a:lnTo>
                  <a:lnTo>
                    <a:pt x="76" y="1563"/>
                  </a:lnTo>
                  <a:lnTo>
                    <a:pt x="82" y="1734"/>
                  </a:lnTo>
                  <a:lnTo>
                    <a:pt x="95" y="2083"/>
                  </a:lnTo>
                  <a:lnTo>
                    <a:pt x="99" y="2260"/>
                  </a:lnTo>
                  <a:lnTo>
                    <a:pt x="112" y="2617"/>
                  </a:lnTo>
                  <a:lnTo>
                    <a:pt x="118" y="2794"/>
                  </a:lnTo>
                  <a:lnTo>
                    <a:pt x="124" y="2968"/>
                  </a:lnTo>
                  <a:lnTo>
                    <a:pt x="131" y="3141"/>
                  </a:lnTo>
                  <a:lnTo>
                    <a:pt x="139" y="3309"/>
                  </a:lnTo>
                  <a:lnTo>
                    <a:pt x="145" y="3473"/>
                  </a:lnTo>
                  <a:lnTo>
                    <a:pt x="154" y="3633"/>
                  </a:lnTo>
                  <a:lnTo>
                    <a:pt x="162" y="3785"/>
                  </a:lnTo>
                  <a:lnTo>
                    <a:pt x="171" y="3932"/>
                  </a:lnTo>
                  <a:lnTo>
                    <a:pt x="179" y="4069"/>
                  </a:lnTo>
                  <a:lnTo>
                    <a:pt x="187" y="4199"/>
                  </a:lnTo>
                  <a:lnTo>
                    <a:pt x="198" y="4319"/>
                  </a:lnTo>
                  <a:lnTo>
                    <a:pt x="192" y="4319"/>
                  </a:lnTo>
                  <a:lnTo>
                    <a:pt x="181" y="4199"/>
                  </a:lnTo>
                  <a:lnTo>
                    <a:pt x="173" y="4071"/>
                  </a:lnTo>
                  <a:lnTo>
                    <a:pt x="164" y="3932"/>
                  </a:lnTo>
                  <a:lnTo>
                    <a:pt x="156" y="3785"/>
                  </a:lnTo>
                  <a:lnTo>
                    <a:pt x="147" y="3633"/>
                  </a:lnTo>
                  <a:lnTo>
                    <a:pt x="139" y="3473"/>
                  </a:lnTo>
                  <a:lnTo>
                    <a:pt x="133" y="3309"/>
                  </a:lnTo>
                  <a:lnTo>
                    <a:pt x="124" y="3141"/>
                  </a:lnTo>
                  <a:lnTo>
                    <a:pt x="118" y="2968"/>
                  </a:lnTo>
                  <a:lnTo>
                    <a:pt x="112" y="2794"/>
                  </a:lnTo>
                  <a:lnTo>
                    <a:pt x="105" y="2617"/>
                  </a:lnTo>
                  <a:lnTo>
                    <a:pt x="99" y="2438"/>
                  </a:lnTo>
                  <a:lnTo>
                    <a:pt x="95" y="2262"/>
                  </a:lnTo>
                  <a:lnTo>
                    <a:pt x="89" y="2083"/>
                  </a:lnTo>
                  <a:lnTo>
                    <a:pt x="76" y="1734"/>
                  </a:lnTo>
                  <a:lnTo>
                    <a:pt x="72" y="1563"/>
                  </a:lnTo>
                  <a:lnTo>
                    <a:pt x="67" y="1397"/>
                  </a:lnTo>
                  <a:lnTo>
                    <a:pt x="63" y="1237"/>
                  </a:lnTo>
                  <a:lnTo>
                    <a:pt x="57" y="1082"/>
                  </a:lnTo>
                  <a:lnTo>
                    <a:pt x="53" y="932"/>
                  </a:lnTo>
                  <a:lnTo>
                    <a:pt x="46" y="791"/>
                  </a:lnTo>
                  <a:lnTo>
                    <a:pt x="42" y="659"/>
                  </a:lnTo>
                  <a:lnTo>
                    <a:pt x="38" y="535"/>
                  </a:lnTo>
                  <a:lnTo>
                    <a:pt x="32" y="421"/>
                  </a:lnTo>
                  <a:lnTo>
                    <a:pt x="28" y="320"/>
                  </a:lnTo>
                  <a:lnTo>
                    <a:pt x="23" y="230"/>
                  </a:lnTo>
                  <a:lnTo>
                    <a:pt x="17" y="150"/>
                  </a:lnTo>
                  <a:lnTo>
                    <a:pt x="11" y="86"/>
                  </a:lnTo>
                  <a:lnTo>
                    <a:pt x="6" y="36"/>
                  </a:lnTo>
                  <a:lnTo>
                    <a:pt x="0" y="0"/>
                  </a:lnTo>
                  <a:close/>
                </a:path>
              </a:pathLst>
            </a:custGeom>
            <a:grpFill/>
            <a:ln w="12700" cap="flat" cmpd="sng" algn="ctr">
              <a:solidFill>
                <a:srgbClr val="FFFF00"/>
              </a:solidFill>
              <a:prstDash val="solid"/>
              <a:headEnd type="none" w="med" len="med"/>
              <a:tailEnd type="arrow" w="med" len="med"/>
            </a:ln>
            <a:effectLst/>
          </p:spPr>
          <p:txBody>
            <a:bodyPr rot="0" spcFirstLastPara="0" vertOverflow="overflow" horzOverflow="overflow" vert="horz" wrap="square" lIns="121920" tIns="60960" rIns="121920" bIns="60960" numCol="1" spcCol="0" rtlCol="0" fromWordArt="0" anchor="ctr" anchorCtr="0" forceAA="0" compatLnSpc="1">
              <a:noAutofit/>
            </a:bodyPr>
            <a:lstStyle/>
            <a:p>
              <a:pPr algn="ctr"/>
              <a:endParaRPr lang="en-US" sz="3733" dirty="0">
                <a:solidFill>
                  <a:schemeClr val="tx1">
                    <a:lumMod val="85000"/>
                    <a:lumOff val="15000"/>
                  </a:schemeClr>
                </a:solidFill>
                <a:latin typeface="字魂36号-正文宋楷" panose="02000000000000000000" pitchFamily="2" charset="-122"/>
                <a:ea typeface="字魂36号-正文宋楷" panose="02000000000000000000" pitchFamily="2" charset="-122"/>
              </a:endParaRPr>
            </a:p>
          </p:txBody>
        </p:sp>
        <p:sp>
          <p:nvSpPr>
            <p:cNvPr id="45" name="Freeform 26">
              <a:extLst>
                <a:ext uri="{FF2B5EF4-FFF2-40B4-BE49-F238E27FC236}">
                  <a16:creationId xmlns:a16="http://schemas.microsoft.com/office/drawing/2014/main" xmlns="" id="{D58E7045-A493-4DEA-AEC6-F6773CF4F132}"/>
                </a:ext>
              </a:extLst>
            </p:cNvPr>
            <p:cNvSpPr/>
            <p:nvPr/>
          </p:nvSpPr>
          <p:spPr bwMode="auto">
            <a:xfrm>
              <a:off x="4007195" y="906774"/>
              <a:ext cx="1173892" cy="1559367"/>
            </a:xfrm>
            <a:custGeom>
              <a:avLst/>
              <a:gdLst/>
              <a:ahLst/>
              <a:cxnLst>
                <a:cxn ang="0">
                  <a:pos x="1126" y="9"/>
                </a:cxn>
                <a:cxn ang="0">
                  <a:pos x="1330" y="55"/>
                </a:cxn>
                <a:cxn ang="0">
                  <a:pos x="1520" y="143"/>
                </a:cxn>
                <a:cxn ang="0">
                  <a:pos x="1686" y="267"/>
                </a:cxn>
                <a:cxn ang="0">
                  <a:pos x="1825" y="425"/>
                </a:cxn>
                <a:cxn ang="0">
                  <a:pos x="1930" y="610"/>
                </a:cxn>
                <a:cxn ang="0">
                  <a:pos x="1997" y="821"/>
                </a:cxn>
                <a:cxn ang="0">
                  <a:pos x="2016" y="993"/>
                </a:cxn>
                <a:cxn ang="0">
                  <a:pos x="2010" y="1176"/>
                </a:cxn>
                <a:cxn ang="0">
                  <a:pos x="1978" y="1361"/>
                </a:cxn>
                <a:cxn ang="0">
                  <a:pos x="1930" y="1546"/>
                </a:cxn>
                <a:cxn ang="0">
                  <a:pos x="1865" y="1730"/>
                </a:cxn>
                <a:cxn ang="0">
                  <a:pos x="1753" y="1992"/>
                </a:cxn>
                <a:cxn ang="0">
                  <a:pos x="1671" y="2152"/>
                </a:cxn>
                <a:cxn ang="0">
                  <a:pos x="1591" y="2300"/>
                </a:cxn>
                <a:cxn ang="0">
                  <a:pos x="1517" y="2426"/>
                </a:cxn>
                <a:cxn ang="0">
                  <a:pos x="1450" y="2531"/>
                </a:cxn>
                <a:cxn ang="0">
                  <a:pos x="1397" y="2611"/>
                </a:cxn>
                <a:cxn ang="0">
                  <a:pos x="1364" y="2661"/>
                </a:cxn>
                <a:cxn ang="0">
                  <a:pos x="1351" y="2678"/>
                </a:cxn>
                <a:cxn ang="0">
                  <a:pos x="1332" y="2666"/>
                </a:cxn>
                <a:cxn ang="0">
                  <a:pos x="1275" y="2630"/>
                </a:cxn>
                <a:cxn ang="0">
                  <a:pos x="1189" y="2573"/>
                </a:cxn>
                <a:cxn ang="0">
                  <a:pos x="1080" y="2495"/>
                </a:cxn>
                <a:cxn ang="0">
                  <a:pos x="954" y="2401"/>
                </a:cxn>
                <a:cxn ang="0">
                  <a:pos x="815" y="2289"/>
                </a:cxn>
                <a:cxn ang="0">
                  <a:pos x="672" y="2165"/>
                </a:cxn>
                <a:cxn ang="0">
                  <a:pos x="526" y="2028"/>
                </a:cxn>
                <a:cxn ang="0">
                  <a:pos x="390" y="1881"/>
                </a:cxn>
                <a:cxn ang="0">
                  <a:pos x="263" y="1725"/>
                </a:cxn>
                <a:cxn ang="0">
                  <a:pos x="156" y="1563"/>
                </a:cxn>
                <a:cxn ang="0">
                  <a:pos x="74" y="1395"/>
                </a:cxn>
                <a:cxn ang="0">
                  <a:pos x="21" y="1227"/>
                </a:cxn>
                <a:cxn ang="0">
                  <a:pos x="0" y="1008"/>
                </a:cxn>
                <a:cxn ang="0">
                  <a:pos x="23" y="795"/>
                </a:cxn>
                <a:cxn ang="0">
                  <a:pos x="91" y="596"/>
                </a:cxn>
                <a:cxn ang="0">
                  <a:pos x="194" y="415"/>
                </a:cxn>
                <a:cxn ang="0">
                  <a:pos x="333" y="261"/>
                </a:cxn>
                <a:cxn ang="0">
                  <a:pos x="501" y="137"/>
                </a:cxn>
                <a:cxn ang="0">
                  <a:pos x="697" y="49"/>
                </a:cxn>
                <a:cxn ang="0">
                  <a:pos x="914" y="5"/>
                </a:cxn>
              </a:cxnLst>
              <a:rect l="0" t="0" r="r" b="b"/>
              <a:pathLst>
                <a:path w="2016" h="2678">
                  <a:moveTo>
                    <a:pt x="1021" y="0"/>
                  </a:moveTo>
                  <a:lnTo>
                    <a:pt x="1126" y="9"/>
                  </a:lnTo>
                  <a:lnTo>
                    <a:pt x="1229" y="26"/>
                  </a:lnTo>
                  <a:lnTo>
                    <a:pt x="1330" y="55"/>
                  </a:lnTo>
                  <a:lnTo>
                    <a:pt x="1427" y="95"/>
                  </a:lnTo>
                  <a:lnTo>
                    <a:pt x="1520" y="143"/>
                  </a:lnTo>
                  <a:lnTo>
                    <a:pt x="1606" y="200"/>
                  </a:lnTo>
                  <a:lnTo>
                    <a:pt x="1686" y="267"/>
                  </a:lnTo>
                  <a:lnTo>
                    <a:pt x="1759" y="343"/>
                  </a:lnTo>
                  <a:lnTo>
                    <a:pt x="1825" y="425"/>
                  </a:lnTo>
                  <a:lnTo>
                    <a:pt x="1881" y="514"/>
                  </a:lnTo>
                  <a:lnTo>
                    <a:pt x="1930" y="610"/>
                  </a:lnTo>
                  <a:lnTo>
                    <a:pt x="1970" y="713"/>
                  </a:lnTo>
                  <a:lnTo>
                    <a:pt x="1997" y="821"/>
                  </a:lnTo>
                  <a:lnTo>
                    <a:pt x="2010" y="907"/>
                  </a:lnTo>
                  <a:lnTo>
                    <a:pt x="2016" y="993"/>
                  </a:lnTo>
                  <a:lnTo>
                    <a:pt x="2016" y="1084"/>
                  </a:lnTo>
                  <a:lnTo>
                    <a:pt x="2010" y="1176"/>
                  </a:lnTo>
                  <a:lnTo>
                    <a:pt x="1997" y="1267"/>
                  </a:lnTo>
                  <a:lnTo>
                    <a:pt x="1978" y="1361"/>
                  </a:lnTo>
                  <a:lnTo>
                    <a:pt x="1955" y="1454"/>
                  </a:lnTo>
                  <a:lnTo>
                    <a:pt x="1930" y="1546"/>
                  </a:lnTo>
                  <a:lnTo>
                    <a:pt x="1898" y="1639"/>
                  </a:lnTo>
                  <a:lnTo>
                    <a:pt x="1865" y="1730"/>
                  </a:lnTo>
                  <a:lnTo>
                    <a:pt x="1829" y="1820"/>
                  </a:lnTo>
                  <a:lnTo>
                    <a:pt x="1753" y="1992"/>
                  </a:lnTo>
                  <a:lnTo>
                    <a:pt x="1713" y="2074"/>
                  </a:lnTo>
                  <a:lnTo>
                    <a:pt x="1671" y="2152"/>
                  </a:lnTo>
                  <a:lnTo>
                    <a:pt x="1631" y="2228"/>
                  </a:lnTo>
                  <a:lnTo>
                    <a:pt x="1591" y="2300"/>
                  </a:lnTo>
                  <a:lnTo>
                    <a:pt x="1553" y="2365"/>
                  </a:lnTo>
                  <a:lnTo>
                    <a:pt x="1517" y="2426"/>
                  </a:lnTo>
                  <a:lnTo>
                    <a:pt x="1482" y="2480"/>
                  </a:lnTo>
                  <a:lnTo>
                    <a:pt x="1450" y="2531"/>
                  </a:lnTo>
                  <a:lnTo>
                    <a:pt x="1423" y="2575"/>
                  </a:lnTo>
                  <a:lnTo>
                    <a:pt x="1397" y="2611"/>
                  </a:lnTo>
                  <a:lnTo>
                    <a:pt x="1379" y="2640"/>
                  </a:lnTo>
                  <a:lnTo>
                    <a:pt x="1364" y="2661"/>
                  </a:lnTo>
                  <a:lnTo>
                    <a:pt x="1355" y="2674"/>
                  </a:lnTo>
                  <a:lnTo>
                    <a:pt x="1351" y="2678"/>
                  </a:lnTo>
                  <a:lnTo>
                    <a:pt x="1347" y="2676"/>
                  </a:lnTo>
                  <a:lnTo>
                    <a:pt x="1332" y="2666"/>
                  </a:lnTo>
                  <a:lnTo>
                    <a:pt x="1307" y="2651"/>
                  </a:lnTo>
                  <a:lnTo>
                    <a:pt x="1275" y="2630"/>
                  </a:lnTo>
                  <a:lnTo>
                    <a:pt x="1235" y="2605"/>
                  </a:lnTo>
                  <a:lnTo>
                    <a:pt x="1189" y="2573"/>
                  </a:lnTo>
                  <a:lnTo>
                    <a:pt x="1139" y="2537"/>
                  </a:lnTo>
                  <a:lnTo>
                    <a:pt x="1080" y="2495"/>
                  </a:lnTo>
                  <a:lnTo>
                    <a:pt x="1019" y="2449"/>
                  </a:lnTo>
                  <a:lnTo>
                    <a:pt x="954" y="2401"/>
                  </a:lnTo>
                  <a:lnTo>
                    <a:pt x="886" y="2346"/>
                  </a:lnTo>
                  <a:lnTo>
                    <a:pt x="815" y="2289"/>
                  </a:lnTo>
                  <a:lnTo>
                    <a:pt x="743" y="2228"/>
                  </a:lnTo>
                  <a:lnTo>
                    <a:pt x="672" y="2165"/>
                  </a:lnTo>
                  <a:lnTo>
                    <a:pt x="598" y="2098"/>
                  </a:lnTo>
                  <a:lnTo>
                    <a:pt x="526" y="2028"/>
                  </a:lnTo>
                  <a:lnTo>
                    <a:pt x="457" y="1955"/>
                  </a:lnTo>
                  <a:lnTo>
                    <a:pt x="390" y="1881"/>
                  </a:lnTo>
                  <a:lnTo>
                    <a:pt x="324" y="1803"/>
                  </a:lnTo>
                  <a:lnTo>
                    <a:pt x="263" y="1725"/>
                  </a:lnTo>
                  <a:lnTo>
                    <a:pt x="207" y="1643"/>
                  </a:lnTo>
                  <a:lnTo>
                    <a:pt x="156" y="1563"/>
                  </a:lnTo>
                  <a:lnTo>
                    <a:pt x="112" y="1479"/>
                  </a:lnTo>
                  <a:lnTo>
                    <a:pt x="74" y="1395"/>
                  </a:lnTo>
                  <a:lnTo>
                    <a:pt x="42" y="1311"/>
                  </a:lnTo>
                  <a:lnTo>
                    <a:pt x="21" y="1227"/>
                  </a:lnTo>
                  <a:lnTo>
                    <a:pt x="5" y="1117"/>
                  </a:lnTo>
                  <a:lnTo>
                    <a:pt x="0" y="1008"/>
                  </a:lnTo>
                  <a:lnTo>
                    <a:pt x="7" y="901"/>
                  </a:lnTo>
                  <a:lnTo>
                    <a:pt x="23" y="795"/>
                  </a:lnTo>
                  <a:lnTo>
                    <a:pt x="53" y="692"/>
                  </a:lnTo>
                  <a:lnTo>
                    <a:pt x="91" y="596"/>
                  </a:lnTo>
                  <a:lnTo>
                    <a:pt x="137" y="503"/>
                  </a:lnTo>
                  <a:lnTo>
                    <a:pt x="194" y="415"/>
                  </a:lnTo>
                  <a:lnTo>
                    <a:pt x="259" y="335"/>
                  </a:lnTo>
                  <a:lnTo>
                    <a:pt x="333" y="261"/>
                  </a:lnTo>
                  <a:lnTo>
                    <a:pt x="413" y="194"/>
                  </a:lnTo>
                  <a:lnTo>
                    <a:pt x="501" y="137"/>
                  </a:lnTo>
                  <a:lnTo>
                    <a:pt x="596" y="89"/>
                  </a:lnTo>
                  <a:lnTo>
                    <a:pt x="697" y="49"/>
                  </a:lnTo>
                  <a:lnTo>
                    <a:pt x="804" y="21"/>
                  </a:lnTo>
                  <a:lnTo>
                    <a:pt x="914" y="5"/>
                  </a:lnTo>
                  <a:lnTo>
                    <a:pt x="1021" y="0"/>
                  </a:lnTo>
                  <a:close/>
                </a:path>
              </a:pathLst>
            </a:custGeom>
            <a:grpFill/>
            <a:ln w="12700" cap="flat" cmpd="sng" algn="ctr">
              <a:noFill/>
              <a:prstDash val="solid"/>
              <a:headEnd type="none" w="med" len="med"/>
              <a:tailEnd type="arrow" w="med" len="med"/>
            </a:ln>
            <a:effectLst/>
          </p:spPr>
          <p:txBody>
            <a:bodyPr rot="0" spcFirstLastPara="0" vertOverflow="overflow" horzOverflow="overflow" vert="horz" wrap="square" lIns="121920" tIns="60960" rIns="121920" bIns="60960" numCol="1" spcCol="0" rtlCol="0" fromWordArt="0" anchor="ctr" anchorCtr="0" forceAA="0" compatLnSpc="1">
              <a:noAutofit/>
            </a:bodyPr>
            <a:lstStyle/>
            <a:p>
              <a:pPr algn="ctr"/>
              <a:endParaRPr lang="en-US" sz="3733">
                <a:solidFill>
                  <a:schemeClr val="tx1">
                    <a:lumMod val="85000"/>
                    <a:lumOff val="15000"/>
                  </a:schemeClr>
                </a:solidFill>
                <a:latin typeface="字魂36号-正文宋楷" panose="02000000000000000000" pitchFamily="2" charset="-122"/>
                <a:ea typeface="字魂36号-正文宋楷" panose="02000000000000000000" pitchFamily="2" charset="-122"/>
              </a:endParaRPr>
            </a:p>
          </p:txBody>
        </p:sp>
        <p:sp>
          <p:nvSpPr>
            <p:cNvPr id="46" name="矩形 45">
              <a:extLst>
                <a:ext uri="{FF2B5EF4-FFF2-40B4-BE49-F238E27FC236}">
                  <a16:creationId xmlns:a16="http://schemas.microsoft.com/office/drawing/2014/main" xmlns="" id="{4E0AE4E9-1B4A-4889-B4C3-2DC1419AB48C}"/>
                </a:ext>
              </a:extLst>
            </p:cNvPr>
            <p:cNvSpPr/>
            <p:nvPr/>
          </p:nvSpPr>
          <p:spPr>
            <a:xfrm>
              <a:off x="4382348" y="1339121"/>
              <a:ext cx="491962" cy="329684"/>
            </a:xfrm>
            <a:prstGeom prst="rect">
              <a:avLst/>
            </a:prstGeom>
            <a:grpFill/>
          </p:spPr>
          <p:txBody>
            <a:bodyPr wrap="none">
              <a:spAutoFit/>
            </a:bodyPr>
            <a:lstStyle/>
            <a:p>
              <a:r>
                <a:rPr lang="zh-CN" altLang="en-US" sz="1600" dirty="0">
                  <a:solidFill>
                    <a:schemeClr val="tx1">
                      <a:lumMod val="85000"/>
                      <a:lumOff val="15000"/>
                    </a:schemeClr>
                  </a:solidFill>
                  <a:latin typeface="字魂36号-正文宋楷" panose="02000000000000000000" pitchFamily="2" charset="-122"/>
                  <a:ea typeface="字魂36号-正文宋楷" panose="02000000000000000000" pitchFamily="2" charset="-122"/>
                </a:rPr>
                <a:t>性梦 </a:t>
              </a:r>
            </a:p>
          </p:txBody>
        </p:sp>
      </p:grpSp>
      <p:grpSp>
        <p:nvGrpSpPr>
          <p:cNvPr id="47" name="组合 46">
            <a:extLst>
              <a:ext uri="{FF2B5EF4-FFF2-40B4-BE49-F238E27FC236}">
                <a16:creationId xmlns:a16="http://schemas.microsoft.com/office/drawing/2014/main" xmlns="" id="{5BB452E4-8C05-416E-9ED3-8A1C4B2ACA10}"/>
              </a:ext>
            </a:extLst>
          </p:cNvPr>
          <p:cNvGrpSpPr/>
          <p:nvPr/>
        </p:nvGrpSpPr>
        <p:grpSpPr>
          <a:xfrm>
            <a:off x="4601527" y="1067538"/>
            <a:ext cx="1697175" cy="3851424"/>
            <a:chOff x="4893436" y="1195007"/>
            <a:chExt cx="1272881" cy="3750515"/>
          </a:xfrm>
        </p:grpSpPr>
        <p:sp>
          <p:nvSpPr>
            <p:cNvPr id="48" name="Freeform 22">
              <a:extLst>
                <a:ext uri="{FF2B5EF4-FFF2-40B4-BE49-F238E27FC236}">
                  <a16:creationId xmlns:a16="http://schemas.microsoft.com/office/drawing/2014/main" xmlns="" id="{7D2927D7-F527-4A19-A0B6-9637F907D0F1}"/>
                </a:ext>
              </a:extLst>
            </p:cNvPr>
            <p:cNvSpPr/>
            <p:nvPr/>
          </p:nvSpPr>
          <p:spPr bwMode="auto">
            <a:xfrm>
              <a:off x="4893436" y="2253023"/>
              <a:ext cx="308612" cy="2692499"/>
            </a:xfrm>
            <a:custGeom>
              <a:avLst/>
              <a:gdLst/>
              <a:ahLst/>
              <a:cxnLst>
                <a:cxn ang="0">
                  <a:pos x="524" y="0"/>
                </a:cxn>
                <a:cxn ang="0">
                  <a:pos x="530" y="2"/>
                </a:cxn>
                <a:cxn ang="0">
                  <a:pos x="511" y="46"/>
                </a:cxn>
                <a:cxn ang="0">
                  <a:pos x="492" y="105"/>
                </a:cxn>
                <a:cxn ang="0">
                  <a:pos x="469" y="177"/>
                </a:cxn>
                <a:cxn ang="0">
                  <a:pos x="446" y="263"/>
                </a:cxn>
                <a:cxn ang="0">
                  <a:pos x="420" y="364"/>
                </a:cxn>
                <a:cxn ang="0">
                  <a:pos x="393" y="478"/>
                </a:cxn>
                <a:cxn ang="0">
                  <a:pos x="366" y="604"/>
                </a:cxn>
                <a:cxn ang="0">
                  <a:pos x="338" y="743"/>
                </a:cxn>
                <a:cxn ang="0">
                  <a:pos x="311" y="896"/>
                </a:cxn>
                <a:cxn ang="0">
                  <a:pos x="282" y="1060"/>
                </a:cxn>
                <a:cxn ang="0">
                  <a:pos x="254" y="1239"/>
                </a:cxn>
                <a:cxn ang="0">
                  <a:pos x="227" y="1429"/>
                </a:cxn>
                <a:cxn ang="0">
                  <a:pos x="200" y="1631"/>
                </a:cxn>
                <a:cxn ang="0">
                  <a:pos x="172" y="1847"/>
                </a:cxn>
                <a:cxn ang="0">
                  <a:pos x="147" y="2072"/>
                </a:cxn>
                <a:cxn ang="0">
                  <a:pos x="122" y="2312"/>
                </a:cxn>
                <a:cxn ang="0">
                  <a:pos x="101" y="2562"/>
                </a:cxn>
                <a:cxn ang="0">
                  <a:pos x="80" y="2823"/>
                </a:cxn>
                <a:cxn ang="0">
                  <a:pos x="61" y="3097"/>
                </a:cxn>
                <a:cxn ang="0">
                  <a:pos x="44" y="3381"/>
                </a:cxn>
                <a:cxn ang="0">
                  <a:pos x="29" y="3675"/>
                </a:cxn>
                <a:cxn ang="0">
                  <a:pos x="19" y="3980"/>
                </a:cxn>
                <a:cxn ang="0">
                  <a:pos x="10" y="4298"/>
                </a:cxn>
                <a:cxn ang="0">
                  <a:pos x="6" y="4624"/>
                </a:cxn>
                <a:cxn ang="0">
                  <a:pos x="0" y="4624"/>
                </a:cxn>
                <a:cxn ang="0">
                  <a:pos x="4" y="4298"/>
                </a:cxn>
                <a:cxn ang="0">
                  <a:pos x="12" y="3980"/>
                </a:cxn>
                <a:cxn ang="0">
                  <a:pos x="23" y="3675"/>
                </a:cxn>
                <a:cxn ang="0">
                  <a:pos x="37" y="3381"/>
                </a:cxn>
                <a:cxn ang="0">
                  <a:pos x="54" y="3095"/>
                </a:cxn>
                <a:cxn ang="0">
                  <a:pos x="73" y="2823"/>
                </a:cxn>
                <a:cxn ang="0">
                  <a:pos x="94" y="2560"/>
                </a:cxn>
                <a:cxn ang="0">
                  <a:pos x="115" y="2310"/>
                </a:cxn>
                <a:cxn ang="0">
                  <a:pos x="141" y="2072"/>
                </a:cxn>
                <a:cxn ang="0">
                  <a:pos x="166" y="1845"/>
                </a:cxn>
                <a:cxn ang="0">
                  <a:pos x="193" y="1631"/>
                </a:cxn>
                <a:cxn ang="0">
                  <a:pos x="221" y="1429"/>
                </a:cxn>
                <a:cxn ang="0">
                  <a:pos x="248" y="1237"/>
                </a:cxn>
                <a:cxn ang="0">
                  <a:pos x="275" y="1058"/>
                </a:cxn>
                <a:cxn ang="0">
                  <a:pos x="305" y="894"/>
                </a:cxn>
                <a:cxn ang="0">
                  <a:pos x="332" y="741"/>
                </a:cxn>
                <a:cxn ang="0">
                  <a:pos x="359" y="602"/>
                </a:cxn>
                <a:cxn ang="0">
                  <a:pos x="387" y="476"/>
                </a:cxn>
                <a:cxn ang="0">
                  <a:pos x="414" y="362"/>
                </a:cxn>
                <a:cxn ang="0">
                  <a:pos x="439" y="261"/>
                </a:cxn>
                <a:cxn ang="0">
                  <a:pos x="463" y="175"/>
                </a:cxn>
                <a:cxn ang="0">
                  <a:pos x="486" y="103"/>
                </a:cxn>
                <a:cxn ang="0">
                  <a:pos x="505" y="44"/>
                </a:cxn>
                <a:cxn ang="0">
                  <a:pos x="524" y="0"/>
                </a:cxn>
              </a:cxnLst>
              <a:rect l="0" t="0" r="r" b="b"/>
              <a:pathLst>
                <a:path w="530" h="4624">
                  <a:moveTo>
                    <a:pt x="524" y="0"/>
                  </a:moveTo>
                  <a:lnTo>
                    <a:pt x="530" y="2"/>
                  </a:lnTo>
                  <a:lnTo>
                    <a:pt x="511" y="46"/>
                  </a:lnTo>
                  <a:lnTo>
                    <a:pt x="492" y="105"/>
                  </a:lnTo>
                  <a:lnTo>
                    <a:pt x="469" y="177"/>
                  </a:lnTo>
                  <a:lnTo>
                    <a:pt x="446" y="263"/>
                  </a:lnTo>
                  <a:lnTo>
                    <a:pt x="420" y="364"/>
                  </a:lnTo>
                  <a:lnTo>
                    <a:pt x="393" y="478"/>
                  </a:lnTo>
                  <a:lnTo>
                    <a:pt x="366" y="604"/>
                  </a:lnTo>
                  <a:lnTo>
                    <a:pt x="338" y="743"/>
                  </a:lnTo>
                  <a:lnTo>
                    <a:pt x="311" y="896"/>
                  </a:lnTo>
                  <a:lnTo>
                    <a:pt x="282" y="1060"/>
                  </a:lnTo>
                  <a:lnTo>
                    <a:pt x="254" y="1239"/>
                  </a:lnTo>
                  <a:lnTo>
                    <a:pt x="227" y="1429"/>
                  </a:lnTo>
                  <a:lnTo>
                    <a:pt x="200" y="1631"/>
                  </a:lnTo>
                  <a:lnTo>
                    <a:pt x="172" y="1847"/>
                  </a:lnTo>
                  <a:lnTo>
                    <a:pt x="147" y="2072"/>
                  </a:lnTo>
                  <a:lnTo>
                    <a:pt x="122" y="2312"/>
                  </a:lnTo>
                  <a:lnTo>
                    <a:pt x="101" y="2562"/>
                  </a:lnTo>
                  <a:lnTo>
                    <a:pt x="80" y="2823"/>
                  </a:lnTo>
                  <a:lnTo>
                    <a:pt x="61" y="3097"/>
                  </a:lnTo>
                  <a:lnTo>
                    <a:pt x="44" y="3381"/>
                  </a:lnTo>
                  <a:lnTo>
                    <a:pt x="29" y="3675"/>
                  </a:lnTo>
                  <a:lnTo>
                    <a:pt x="19" y="3980"/>
                  </a:lnTo>
                  <a:lnTo>
                    <a:pt x="10" y="4298"/>
                  </a:lnTo>
                  <a:lnTo>
                    <a:pt x="6" y="4624"/>
                  </a:lnTo>
                  <a:lnTo>
                    <a:pt x="0" y="4624"/>
                  </a:lnTo>
                  <a:lnTo>
                    <a:pt x="4" y="4298"/>
                  </a:lnTo>
                  <a:lnTo>
                    <a:pt x="12" y="3980"/>
                  </a:lnTo>
                  <a:lnTo>
                    <a:pt x="23" y="3675"/>
                  </a:lnTo>
                  <a:lnTo>
                    <a:pt x="37" y="3381"/>
                  </a:lnTo>
                  <a:lnTo>
                    <a:pt x="54" y="3095"/>
                  </a:lnTo>
                  <a:lnTo>
                    <a:pt x="73" y="2823"/>
                  </a:lnTo>
                  <a:lnTo>
                    <a:pt x="94" y="2560"/>
                  </a:lnTo>
                  <a:lnTo>
                    <a:pt x="115" y="2310"/>
                  </a:lnTo>
                  <a:lnTo>
                    <a:pt x="141" y="2072"/>
                  </a:lnTo>
                  <a:lnTo>
                    <a:pt x="166" y="1845"/>
                  </a:lnTo>
                  <a:lnTo>
                    <a:pt x="193" y="1631"/>
                  </a:lnTo>
                  <a:lnTo>
                    <a:pt x="221" y="1429"/>
                  </a:lnTo>
                  <a:lnTo>
                    <a:pt x="248" y="1237"/>
                  </a:lnTo>
                  <a:lnTo>
                    <a:pt x="275" y="1058"/>
                  </a:lnTo>
                  <a:lnTo>
                    <a:pt x="305" y="894"/>
                  </a:lnTo>
                  <a:lnTo>
                    <a:pt x="332" y="741"/>
                  </a:lnTo>
                  <a:lnTo>
                    <a:pt x="359" y="602"/>
                  </a:lnTo>
                  <a:lnTo>
                    <a:pt x="387" y="476"/>
                  </a:lnTo>
                  <a:lnTo>
                    <a:pt x="414" y="362"/>
                  </a:lnTo>
                  <a:lnTo>
                    <a:pt x="439" y="261"/>
                  </a:lnTo>
                  <a:lnTo>
                    <a:pt x="463" y="175"/>
                  </a:lnTo>
                  <a:lnTo>
                    <a:pt x="486" y="103"/>
                  </a:lnTo>
                  <a:lnTo>
                    <a:pt x="505" y="44"/>
                  </a:lnTo>
                  <a:lnTo>
                    <a:pt x="524" y="0"/>
                  </a:lnTo>
                  <a:close/>
                </a:path>
              </a:pathLst>
            </a:custGeom>
            <a:noFill/>
            <a:ln w="12700" cap="flat" cmpd="sng" algn="ctr">
              <a:solidFill>
                <a:srgbClr val="FFC000"/>
              </a:solidFill>
              <a:prstDash val="solid"/>
              <a:headEnd type="none" w="med" len="med"/>
              <a:tailEnd type="arrow" w="med" len="med"/>
            </a:ln>
            <a:effectLst/>
          </p:spPr>
          <p:txBody>
            <a:bodyPr rot="0" spcFirstLastPara="0" vertOverflow="overflow" horzOverflow="overflow" vert="horz" wrap="square" lIns="121920" tIns="60960" rIns="121920" bIns="60960" numCol="1" spcCol="0" rtlCol="0" fromWordArt="0" anchor="ctr" anchorCtr="0" forceAA="0" compatLnSpc="1">
              <a:noAutofit/>
            </a:bodyPr>
            <a:lstStyle/>
            <a:p>
              <a:pPr algn="ctr"/>
              <a:endParaRPr lang="en-US" sz="3733" dirty="0">
                <a:solidFill>
                  <a:schemeClr val="tx1">
                    <a:lumMod val="85000"/>
                    <a:lumOff val="15000"/>
                  </a:schemeClr>
                </a:solidFill>
                <a:latin typeface="字魂36号-正文宋楷" panose="02000000000000000000" pitchFamily="2" charset="-122"/>
                <a:ea typeface="字魂36号-正文宋楷" panose="02000000000000000000" pitchFamily="2" charset="-122"/>
              </a:endParaRPr>
            </a:p>
          </p:txBody>
        </p:sp>
        <p:sp>
          <p:nvSpPr>
            <p:cNvPr id="49" name="Freeform 27">
              <a:extLst>
                <a:ext uri="{FF2B5EF4-FFF2-40B4-BE49-F238E27FC236}">
                  <a16:creationId xmlns:a16="http://schemas.microsoft.com/office/drawing/2014/main" xmlns="" id="{111042DF-099A-4C7B-A31D-586A39611AAF}"/>
                </a:ext>
              </a:extLst>
            </p:cNvPr>
            <p:cNvSpPr/>
            <p:nvPr/>
          </p:nvSpPr>
          <p:spPr bwMode="auto">
            <a:xfrm>
              <a:off x="5160123" y="1195007"/>
              <a:ext cx="1006194" cy="1095865"/>
            </a:xfrm>
            <a:custGeom>
              <a:avLst/>
              <a:gdLst/>
              <a:ahLst/>
              <a:cxnLst>
                <a:cxn ang="0">
                  <a:pos x="1012" y="6"/>
                </a:cxn>
                <a:cxn ang="0">
                  <a:pos x="1189" y="48"/>
                </a:cxn>
                <a:cxn ang="0">
                  <a:pos x="1355" y="130"/>
                </a:cxn>
                <a:cxn ang="0">
                  <a:pos x="1503" y="252"/>
                </a:cxn>
                <a:cxn ang="0">
                  <a:pos x="1616" y="399"/>
                </a:cxn>
                <a:cxn ang="0">
                  <a:pos x="1690" y="566"/>
                </a:cxn>
                <a:cxn ang="0">
                  <a:pos x="1724" y="742"/>
                </a:cxn>
                <a:cxn ang="0">
                  <a:pos x="1719" y="925"/>
                </a:cxn>
                <a:cxn ang="0">
                  <a:pos x="1675" y="1102"/>
                </a:cxn>
                <a:cxn ang="0">
                  <a:pos x="1591" y="1272"/>
                </a:cxn>
                <a:cxn ang="0">
                  <a:pos x="1471" y="1415"/>
                </a:cxn>
                <a:cxn ang="0">
                  <a:pos x="1324" y="1531"/>
                </a:cxn>
                <a:cxn ang="0">
                  <a:pos x="1151" y="1626"/>
                </a:cxn>
                <a:cxn ang="0">
                  <a:pos x="964" y="1702"/>
                </a:cxn>
                <a:cxn ang="0">
                  <a:pos x="770" y="1763"/>
                </a:cxn>
                <a:cxn ang="0">
                  <a:pos x="583" y="1807"/>
                </a:cxn>
                <a:cxn ang="0">
                  <a:pos x="406" y="1840"/>
                </a:cxn>
                <a:cxn ang="0">
                  <a:pos x="255" y="1861"/>
                </a:cxn>
                <a:cxn ang="0">
                  <a:pos x="133" y="1874"/>
                </a:cxn>
                <a:cxn ang="0">
                  <a:pos x="55" y="1880"/>
                </a:cxn>
                <a:cxn ang="0">
                  <a:pos x="26" y="1882"/>
                </a:cxn>
                <a:cxn ang="0">
                  <a:pos x="23" y="1857"/>
                </a:cxn>
                <a:cxn ang="0">
                  <a:pos x="15" y="1784"/>
                </a:cxn>
                <a:cxn ang="0">
                  <a:pos x="7" y="1670"/>
                </a:cxn>
                <a:cxn ang="0">
                  <a:pos x="0" y="1527"/>
                </a:cxn>
                <a:cxn ang="0">
                  <a:pos x="2" y="1270"/>
                </a:cxn>
                <a:cxn ang="0">
                  <a:pos x="15" y="1081"/>
                </a:cxn>
                <a:cxn ang="0">
                  <a:pos x="40" y="890"/>
                </a:cxn>
                <a:cxn ang="0">
                  <a:pos x="80" y="702"/>
                </a:cxn>
                <a:cxn ang="0">
                  <a:pos x="141" y="528"/>
                </a:cxn>
                <a:cxn ang="0">
                  <a:pos x="221" y="372"/>
                </a:cxn>
                <a:cxn ang="0">
                  <a:pos x="337" y="233"/>
                </a:cxn>
                <a:cxn ang="0">
                  <a:pos x="486" y="117"/>
                </a:cxn>
                <a:cxn ang="0">
                  <a:pos x="655" y="42"/>
                </a:cxn>
                <a:cxn ang="0">
                  <a:pos x="831" y="4"/>
                </a:cxn>
              </a:cxnLst>
              <a:rect l="0" t="0" r="r" b="b"/>
              <a:pathLst>
                <a:path w="1728" h="1882">
                  <a:moveTo>
                    <a:pt x="922" y="0"/>
                  </a:moveTo>
                  <a:lnTo>
                    <a:pt x="1012" y="6"/>
                  </a:lnTo>
                  <a:lnTo>
                    <a:pt x="1103" y="21"/>
                  </a:lnTo>
                  <a:lnTo>
                    <a:pt x="1189" y="48"/>
                  </a:lnTo>
                  <a:lnTo>
                    <a:pt x="1275" y="84"/>
                  </a:lnTo>
                  <a:lnTo>
                    <a:pt x="1355" y="130"/>
                  </a:lnTo>
                  <a:lnTo>
                    <a:pt x="1433" y="187"/>
                  </a:lnTo>
                  <a:lnTo>
                    <a:pt x="1503" y="252"/>
                  </a:lnTo>
                  <a:lnTo>
                    <a:pt x="1564" y="324"/>
                  </a:lnTo>
                  <a:lnTo>
                    <a:pt x="1616" y="399"/>
                  </a:lnTo>
                  <a:lnTo>
                    <a:pt x="1656" y="481"/>
                  </a:lnTo>
                  <a:lnTo>
                    <a:pt x="1690" y="566"/>
                  </a:lnTo>
                  <a:lnTo>
                    <a:pt x="1711" y="654"/>
                  </a:lnTo>
                  <a:lnTo>
                    <a:pt x="1724" y="742"/>
                  </a:lnTo>
                  <a:lnTo>
                    <a:pt x="1728" y="835"/>
                  </a:lnTo>
                  <a:lnTo>
                    <a:pt x="1719" y="925"/>
                  </a:lnTo>
                  <a:lnTo>
                    <a:pt x="1703" y="1014"/>
                  </a:lnTo>
                  <a:lnTo>
                    <a:pt x="1675" y="1102"/>
                  </a:lnTo>
                  <a:lnTo>
                    <a:pt x="1637" y="1188"/>
                  </a:lnTo>
                  <a:lnTo>
                    <a:pt x="1591" y="1272"/>
                  </a:lnTo>
                  <a:lnTo>
                    <a:pt x="1532" y="1350"/>
                  </a:lnTo>
                  <a:lnTo>
                    <a:pt x="1471" y="1415"/>
                  </a:lnTo>
                  <a:lnTo>
                    <a:pt x="1400" y="1476"/>
                  </a:lnTo>
                  <a:lnTo>
                    <a:pt x="1324" y="1531"/>
                  </a:lnTo>
                  <a:lnTo>
                    <a:pt x="1240" y="1582"/>
                  </a:lnTo>
                  <a:lnTo>
                    <a:pt x="1151" y="1626"/>
                  </a:lnTo>
                  <a:lnTo>
                    <a:pt x="1059" y="1666"/>
                  </a:lnTo>
                  <a:lnTo>
                    <a:pt x="964" y="1702"/>
                  </a:lnTo>
                  <a:lnTo>
                    <a:pt x="867" y="1733"/>
                  </a:lnTo>
                  <a:lnTo>
                    <a:pt x="770" y="1763"/>
                  </a:lnTo>
                  <a:lnTo>
                    <a:pt x="676" y="1786"/>
                  </a:lnTo>
                  <a:lnTo>
                    <a:pt x="583" y="1807"/>
                  </a:lnTo>
                  <a:lnTo>
                    <a:pt x="493" y="1826"/>
                  </a:lnTo>
                  <a:lnTo>
                    <a:pt x="406" y="1840"/>
                  </a:lnTo>
                  <a:lnTo>
                    <a:pt x="326" y="1851"/>
                  </a:lnTo>
                  <a:lnTo>
                    <a:pt x="255" y="1861"/>
                  </a:lnTo>
                  <a:lnTo>
                    <a:pt x="190" y="1868"/>
                  </a:lnTo>
                  <a:lnTo>
                    <a:pt x="133" y="1874"/>
                  </a:lnTo>
                  <a:lnTo>
                    <a:pt x="89" y="1878"/>
                  </a:lnTo>
                  <a:lnTo>
                    <a:pt x="55" y="1880"/>
                  </a:lnTo>
                  <a:lnTo>
                    <a:pt x="32" y="1882"/>
                  </a:lnTo>
                  <a:lnTo>
                    <a:pt x="26" y="1882"/>
                  </a:lnTo>
                  <a:lnTo>
                    <a:pt x="26" y="1876"/>
                  </a:lnTo>
                  <a:lnTo>
                    <a:pt x="23" y="1857"/>
                  </a:lnTo>
                  <a:lnTo>
                    <a:pt x="19" y="1826"/>
                  </a:lnTo>
                  <a:lnTo>
                    <a:pt x="15" y="1784"/>
                  </a:lnTo>
                  <a:lnTo>
                    <a:pt x="11" y="1731"/>
                  </a:lnTo>
                  <a:lnTo>
                    <a:pt x="7" y="1670"/>
                  </a:lnTo>
                  <a:lnTo>
                    <a:pt x="5" y="1603"/>
                  </a:lnTo>
                  <a:lnTo>
                    <a:pt x="0" y="1527"/>
                  </a:lnTo>
                  <a:lnTo>
                    <a:pt x="0" y="1359"/>
                  </a:lnTo>
                  <a:lnTo>
                    <a:pt x="2" y="1270"/>
                  </a:lnTo>
                  <a:lnTo>
                    <a:pt x="7" y="1176"/>
                  </a:lnTo>
                  <a:lnTo>
                    <a:pt x="15" y="1081"/>
                  </a:lnTo>
                  <a:lnTo>
                    <a:pt x="26" y="986"/>
                  </a:lnTo>
                  <a:lnTo>
                    <a:pt x="40" y="890"/>
                  </a:lnTo>
                  <a:lnTo>
                    <a:pt x="59" y="795"/>
                  </a:lnTo>
                  <a:lnTo>
                    <a:pt x="80" y="702"/>
                  </a:lnTo>
                  <a:lnTo>
                    <a:pt x="108" y="614"/>
                  </a:lnTo>
                  <a:lnTo>
                    <a:pt x="141" y="528"/>
                  </a:lnTo>
                  <a:lnTo>
                    <a:pt x="179" y="448"/>
                  </a:lnTo>
                  <a:lnTo>
                    <a:pt x="221" y="372"/>
                  </a:lnTo>
                  <a:lnTo>
                    <a:pt x="272" y="305"/>
                  </a:lnTo>
                  <a:lnTo>
                    <a:pt x="337" y="233"/>
                  </a:lnTo>
                  <a:lnTo>
                    <a:pt x="411" y="170"/>
                  </a:lnTo>
                  <a:lnTo>
                    <a:pt x="486" y="117"/>
                  </a:lnTo>
                  <a:lnTo>
                    <a:pt x="568" y="75"/>
                  </a:lnTo>
                  <a:lnTo>
                    <a:pt x="655" y="42"/>
                  </a:lnTo>
                  <a:lnTo>
                    <a:pt x="743" y="19"/>
                  </a:lnTo>
                  <a:lnTo>
                    <a:pt x="831" y="4"/>
                  </a:lnTo>
                  <a:lnTo>
                    <a:pt x="922" y="0"/>
                  </a:lnTo>
                  <a:close/>
                </a:path>
              </a:pathLst>
            </a:custGeom>
            <a:solidFill>
              <a:srgbClr val="FFC000"/>
            </a:solidFill>
            <a:ln w="12700" cap="flat" cmpd="sng" algn="ctr">
              <a:noFill/>
              <a:prstDash val="solid"/>
              <a:headEnd type="none" w="med" len="med"/>
              <a:tailEnd type="arrow" w="med" len="med"/>
            </a:ln>
            <a:effectLst/>
          </p:spPr>
          <p:txBody>
            <a:bodyPr rot="0" spcFirstLastPara="0" vertOverflow="overflow" horzOverflow="overflow" vert="horz" wrap="square" lIns="121920" tIns="60960" rIns="121920" bIns="60960" numCol="1" spcCol="0" rtlCol="0" fromWordArt="0" anchor="ctr" anchorCtr="0" forceAA="0" compatLnSpc="1">
              <a:noAutofit/>
            </a:bodyPr>
            <a:lstStyle/>
            <a:p>
              <a:pPr algn="ctr"/>
              <a:endParaRPr lang="en-US" sz="3733">
                <a:solidFill>
                  <a:schemeClr val="tx1">
                    <a:lumMod val="85000"/>
                    <a:lumOff val="15000"/>
                  </a:schemeClr>
                </a:solidFill>
                <a:latin typeface="字魂36号-正文宋楷" panose="02000000000000000000" pitchFamily="2" charset="-122"/>
                <a:ea typeface="字魂36号-正文宋楷" panose="02000000000000000000" pitchFamily="2" charset="-122"/>
              </a:endParaRPr>
            </a:p>
          </p:txBody>
        </p:sp>
        <p:sp>
          <p:nvSpPr>
            <p:cNvPr id="50" name="矩形 49">
              <a:extLst>
                <a:ext uri="{FF2B5EF4-FFF2-40B4-BE49-F238E27FC236}">
                  <a16:creationId xmlns:a16="http://schemas.microsoft.com/office/drawing/2014/main" xmlns="" id="{C8A70BE5-2DCE-42E7-B3A3-5BB0FF52F42B}"/>
                </a:ext>
              </a:extLst>
            </p:cNvPr>
            <p:cNvSpPr/>
            <p:nvPr/>
          </p:nvSpPr>
          <p:spPr>
            <a:xfrm>
              <a:off x="5403039" y="1397624"/>
              <a:ext cx="645850" cy="569454"/>
            </a:xfrm>
            <a:prstGeom prst="rect">
              <a:avLst/>
            </a:prstGeom>
          </p:spPr>
          <p:txBody>
            <a:bodyPr wrap="none">
              <a:spAutoFit/>
            </a:bodyPr>
            <a:lstStyle/>
            <a:p>
              <a:r>
                <a:rPr lang="zh-CN" altLang="en-US" sz="1600" dirty="0">
                  <a:solidFill>
                    <a:schemeClr val="tx1">
                      <a:lumMod val="85000"/>
                      <a:lumOff val="15000"/>
                    </a:schemeClr>
                  </a:solidFill>
                  <a:latin typeface="字魂36号-正文宋楷" panose="02000000000000000000" pitchFamily="2" charset="-122"/>
                  <a:ea typeface="字魂36号-正文宋楷" panose="02000000000000000000" pitchFamily="2" charset="-122"/>
                </a:rPr>
                <a:t>边缘性</a:t>
              </a:r>
              <a:endParaRPr lang="en-US" altLang="zh-CN" sz="1600" dirty="0">
                <a:solidFill>
                  <a:schemeClr val="tx1">
                    <a:lumMod val="85000"/>
                    <a:lumOff val="15000"/>
                  </a:schemeClr>
                </a:solidFill>
                <a:latin typeface="字魂36号-正文宋楷" panose="02000000000000000000" pitchFamily="2" charset="-122"/>
                <a:ea typeface="字魂36号-正文宋楷" panose="02000000000000000000" pitchFamily="2" charset="-122"/>
              </a:endParaRPr>
            </a:p>
            <a:p>
              <a:r>
                <a:rPr lang="zh-CN" altLang="en-US" sz="1600" dirty="0">
                  <a:solidFill>
                    <a:schemeClr val="tx1">
                      <a:lumMod val="85000"/>
                      <a:lumOff val="15000"/>
                    </a:schemeClr>
                  </a:solidFill>
                  <a:latin typeface="字魂36号-正文宋楷" panose="02000000000000000000" pitchFamily="2" charset="-122"/>
                  <a:ea typeface="字魂36号-正文宋楷" panose="02000000000000000000" pitchFamily="2" charset="-122"/>
                </a:rPr>
                <a:t>性行为 </a:t>
              </a:r>
            </a:p>
          </p:txBody>
        </p:sp>
      </p:grpSp>
      <p:grpSp>
        <p:nvGrpSpPr>
          <p:cNvPr id="51" name="组合 50">
            <a:extLst>
              <a:ext uri="{FF2B5EF4-FFF2-40B4-BE49-F238E27FC236}">
                <a16:creationId xmlns:a16="http://schemas.microsoft.com/office/drawing/2014/main" xmlns="" id="{E4B086F0-1162-4FAB-8A34-B0556AE3B0A7}"/>
              </a:ext>
            </a:extLst>
          </p:cNvPr>
          <p:cNvGrpSpPr/>
          <p:nvPr/>
        </p:nvGrpSpPr>
        <p:grpSpPr>
          <a:xfrm>
            <a:off x="4601526" y="2220993"/>
            <a:ext cx="1624971" cy="2697970"/>
            <a:chOff x="4893436" y="2318240"/>
            <a:chExt cx="1218728" cy="2627282"/>
          </a:xfrm>
        </p:grpSpPr>
        <p:sp>
          <p:nvSpPr>
            <p:cNvPr id="52" name="Freeform 24">
              <a:extLst>
                <a:ext uri="{FF2B5EF4-FFF2-40B4-BE49-F238E27FC236}">
                  <a16:creationId xmlns:a16="http://schemas.microsoft.com/office/drawing/2014/main" xmlns="" id="{02B16CD4-7120-4388-925F-D80EC3E73F6F}"/>
                </a:ext>
              </a:extLst>
            </p:cNvPr>
            <p:cNvSpPr/>
            <p:nvPr/>
          </p:nvSpPr>
          <p:spPr bwMode="auto">
            <a:xfrm>
              <a:off x="4893436" y="3359370"/>
              <a:ext cx="388386" cy="1586152"/>
            </a:xfrm>
            <a:custGeom>
              <a:avLst/>
              <a:gdLst/>
              <a:ahLst/>
              <a:cxnLst>
                <a:cxn ang="0">
                  <a:pos x="660" y="0"/>
                </a:cxn>
                <a:cxn ang="0">
                  <a:pos x="667" y="2"/>
                </a:cxn>
                <a:cxn ang="0">
                  <a:pos x="652" y="40"/>
                </a:cxn>
                <a:cxn ang="0">
                  <a:pos x="635" y="88"/>
                </a:cxn>
                <a:cxn ang="0">
                  <a:pos x="612" y="147"/>
                </a:cxn>
                <a:cxn ang="0">
                  <a:pos x="589" y="216"/>
                </a:cxn>
                <a:cxn ang="0">
                  <a:pos x="561" y="296"/>
                </a:cxn>
                <a:cxn ang="0">
                  <a:pos x="532" y="385"/>
                </a:cxn>
                <a:cxn ang="0">
                  <a:pos x="500" y="482"/>
                </a:cxn>
                <a:cxn ang="0">
                  <a:pos x="467" y="587"/>
                </a:cxn>
                <a:cxn ang="0">
                  <a:pos x="433" y="698"/>
                </a:cxn>
                <a:cxn ang="0">
                  <a:pos x="399" y="816"/>
                </a:cxn>
                <a:cxn ang="0">
                  <a:pos x="364" y="938"/>
                </a:cxn>
                <a:cxn ang="0">
                  <a:pos x="328" y="1066"/>
                </a:cxn>
                <a:cxn ang="0">
                  <a:pos x="290" y="1197"/>
                </a:cxn>
                <a:cxn ang="0">
                  <a:pos x="256" y="1333"/>
                </a:cxn>
                <a:cxn ang="0">
                  <a:pos x="221" y="1470"/>
                </a:cxn>
                <a:cxn ang="0">
                  <a:pos x="189" y="1611"/>
                </a:cxn>
                <a:cxn ang="0">
                  <a:pos x="155" y="1752"/>
                </a:cxn>
                <a:cxn ang="0">
                  <a:pos x="126" y="1895"/>
                </a:cxn>
                <a:cxn ang="0">
                  <a:pos x="99" y="2036"/>
                </a:cxn>
                <a:cxn ang="0">
                  <a:pos x="73" y="2177"/>
                </a:cxn>
                <a:cxn ang="0">
                  <a:pos x="52" y="2318"/>
                </a:cxn>
                <a:cxn ang="0">
                  <a:pos x="33" y="2457"/>
                </a:cxn>
                <a:cxn ang="0">
                  <a:pos x="16" y="2591"/>
                </a:cxn>
                <a:cxn ang="0">
                  <a:pos x="6" y="2724"/>
                </a:cxn>
                <a:cxn ang="0">
                  <a:pos x="0" y="2724"/>
                </a:cxn>
                <a:cxn ang="0">
                  <a:pos x="10" y="2591"/>
                </a:cxn>
                <a:cxn ang="0">
                  <a:pos x="27" y="2457"/>
                </a:cxn>
                <a:cxn ang="0">
                  <a:pos x="46" y="2318"/>
                </a:cxn>
                <a:cxn ang="0">
                  <a:pos x="67" y="2177"/>
                </a:cxn>
                <a:cxn ang="0">
                  <a:pos x="92" y="2036"/>
                </a:cxn>
                <a:cxn ang="0">
                  <a:pos x="151" y="1750"/>
                </a:cxn>
                <a:cxn ang="0">
                  <a:pos x="183" y="1609"/>
                </a:cxn>
                <a:cxn ang="0">
                  <a:pos x="216" y="1468"/>
                </a:cxn>
                <a:cxn ang="0">
                  <a:pos x="250" y="1331"/>
                </a:cxn>
                <a:cxn ang="0">
                  <a:pos x="286" y="1195"/>
                </a:cxn>
                <a:cxn ang="0">
                  <a:pos x="322" y="1064"/>
                </a:cxn>
                <a:cxn ang="0">
                  <a:pos x="357" y="936"/>
                </a:cxn>
                <a:cxn ang="0">
                  <a:pos x="393" y="814"/>
                </a:cxn>
                <a:cxn ang="0">
                  <a:pos x="427" y="696"/>
                </a:cxn>
                <a:cxn ang="0">
                  <a:pos x="463" y="585"/>
                </a:cxn>
                <a:cxn ang="0">
                  <a:pos x="494" y="479"/>
                </a:cxn>
                <a:cxn ang="0">
                  <a:pos x="526" y="383"/>
                </a:cxn>
                <a:cxn ang="0">
                  <a:pos x="555" y="294"/>
                </a:cxn>
                <a:cxn ang="0">
                  <a:pos x="582" y="214"/>
                </a:cxn>
                <a:cxn ang="0">
                  <a:pos x="606" y="145"/>
                </a:cxn>
                <a:cxn ang="0">
                  <a:pos x="629" y="86"/>
                </a:cxn>
                <a:cxn ang="0">
                  <a:pos x="646" y="38"/>
                </a:cxn>
                <a:cxn ang="0">
                  <a:pos x="660" y="0"/>
                </a:cxn>
              </a:cxnLst>
              <a:rect l="0" t="0" r="r" b="b"/>
              <a:pathLst>
                <a:path w="667" h="2724">
                  <a:moveTo>
                    <a:pt x="660" y="0"/>
                  </a:moveTo>
                  <a:lnTo>
                    <a:pt x="667" y="2"/>
                  </a:lnTo>
                  <a:lnTo>
                    <a:pt x="652" y="40"/>
                  </a:lnTo>
                  <a:lnTo>
                    <a:pt x="635" y="88"/>
                  </a:lnTo>
                  <a:lnTo>
                    <a:pt x="612" y="147"/>
                  </a:lnTo>
                  <a:lnTo>
                    <a:pt x="589" y="216"/>
                  </a:lnTo>
                  <a:lnTo>
                    <a:pt x="561" y="296"/>
                  </a:lnTo>
                  <a:lnTo>
                    <a:pt x="532" y="385"/>
                  </a:lnTo>
                  <a:lnTo>
                    <a:pt x="500" y="482"/>
                  </a:lnTo>
                  <a:lnTo>
                    <a:pt x="467" y="587"/>
                  </a:lnTo>
                  <a:lnTo>
                    <a:pt x="433" y="698"/>
                  </a:lnTo>
                  <a:lnTo>
                    <a:pt x="399" y="816"/>
                  </a:lnTo>
                  <a:lnTo>
                    <a:pt x="364" y="938"/>
                  </a:lnTo>
                  <a:lnTo>
                    <a:pt x="328" y="1066"/>
                  </a:lnTo>
                  <a:lnTo>
                    <a:pt x="290" y="1197"/>
                  </a:lnTo>
                  <a:lnTo>
                    <a:pt x="256" y="1333"/>
                  </a:lnTo>
                  <a:lnTo>
                    <a:pt x="221" y="1470"/>
                  </a:lnTo>
                  <a:lnTo>
                    <a:pt x="189" y="1611"/>
                  </a:lnTo>
                  <a:lnTo>
                    <a:pt x="155" y="1752"/>
                  </a:lnTo>
                  <a:lnTo>
                    <a:pt x="126" y="1895"/>
                  </a:lnTo>
                  <a:lnTo>
                    <a:pt x="99" y="2036"/>
                  </a:lnTo>
                  <a:lnTo>
                    <a:pt x="73" y="2177"/>
                  </a:lnTo>
                  <a:lnTo>
                    <a:pt x="52" y="2318"/>
                  </a:lnTo>
                  <a:lnTo>
                    <a:pt x="33" y="2457"/>
                  </a:lnTo>
                  <a:lnTo>
                    <a:pt x="16" y="2591"/>
                  </a:lnTo>
                  <a:lnTo>
                    <a:pt x="6" y="2724"/>
                  </a:lnTo>
                  <a:lnTo>
                    <a:pt x="0" y="2724"/>
                  </a:lnTo>
                  <a:lnTo>
                    <a:pt x="10" y="2591"/>
                  </a:lnTo>
                  <a:lnTo>
                    <a:pt x="27" y="2457"/>
                  </a:lnTo>
                  <a:lnTo>
                    <a:pt x="46" y="2318"/>
                  </a:lnTo>
                  <a:lnTo>
                    <a:pt x="67" y="2177"/>
                  </a:lnTo>
                  <a:lnTo>
                    <a:pt x="92" y="2036"/>
                  </a:lnTo>
                  <a:lnTo>
                    <a:pt x="151" y="1750"/>
                  </a:lnTo>
                  <a:lnTo>
                    <a:pt x="183" y="1609"/>
                  </a:lnTo>
                  <a:lnTo>
                    <a:pt x="216" y="1468"/>
                  </a:lnTo>
                  <a:lnTo>
                    <a:pt x="250" y="1331"/>
                  </a:lnTo>
                  <a:lnTo>
                    <a:pt x="286" y="1195"/>
                  </a:lnTo>
                  <a:lnTo>
                    <a:pt x="322" y="1064"/>
                  </a:lnTo>
                  <a:lnTo>
                    <a:pt x="357" y="936"/>
                  </a:lnTo>
                  <a:lnTo>
                    <a:pt x="393" y="814"/>
                  </a:lnTo>
                  <a:lnTo>
                    <a:pt x="427" y="696"/>
                  </a:lnTo>
                  <a:lnTo>
                    <a:pt x="463" y="585"/>
                  </a:lnTo>
                  <a:lnTo>
                    <a:pt x="494" y="479"/>
                  </a:lnTo>
                  <a:lnTo>
                    <a:pt x="526" y="383"/>
                  </a:lnTo>
                  <a:lnTo>
                    <a:pt x="555" y="294"/>
                  </a:lnTo>
                  <a:lnTo>
                    <a:pt x="582" y="214"/>
                  </a:lnTo>
                  <a:lnTo>
                    <a:pt x="606" y="145"/>
                  </a:lnTo>
                  <a:lnTo>
                    <a:pt x="629" y="86"/>
                  </a:lnTo>
                  <a:lnTo>
                    <a:pt x="646" y="38"/>
                  </a:lnTo>
                  <a:lnTo>
                    <a:pt x="660" y="0"/>
                  </a:lnTo>
                  <a:close/>
                </a:path>
              </a:pathLst>
            </a:custGeom>
            <a:noFill/>
            <a:ln w="12700" cap="flat" cmpd="sng" algn="ctr">
              <a:solidFill>
                <a:srgbClr val="E2C17E"/>
              </a:solidFill>
              <a:prstDash val="solid"/>
              <a:headEnd type="none" w="med" len="med"/>
              <a:tailEnd type="arrow" w="med" len="med"/>
            </a:ln>
            <a:effectLst/>
          </p:spPr>
          <p:txBody>
            <a:bodyPr rot="0" spcFirstLastPara="0" vertOverflow="overflow" horzOverflow="overflow" vert="horz" wrap="square" lIns="121920" tIns="60960" rIns="121920" bIns="60960" numCol="1" spcCol="0" rtlCol="0" fromWordArt="0" anchor="ctr" anchorCtr="0" forceAA="0" compatLnSpc="1">
              <a:noAutofit/>
            </a:bodyPr>
            <a:lstStyle/>
            <a:p>
              <a:pPr algn="ctr"/>
              <a:endParaRPr lang="en-US" sz="3733">
                <a:solidFill>
                  <a:schemeClr val="tx1">
                    <a:lumMod val="85000"/>
                    <a:lumOff val="15000"/>
                  </a:schemeClr>
                </a:solidFill>
                <a:latin typeface="字魂36号-正文宋楷" panose="02000000000000000000" pitchFamily="2" charset="-122"/>
                <a:ea typeface="字魂36号-正文宋楷" panose="02000000000000000000" pitchFamily="2" charset="-122"/>
              </a:endParaRPr>
            </a:p>
          </p:txBody>
        </p:sp>
        <p:sp>
          <p:nvSpPr>
            <p:cNvPr id="53" name="Freeform 28">
              <a:extLst>
                <a:ext uri="{FF2B5EF4-FFF2-40B4-BE49-F238E27FC236}">
                  <a16:creationId xmlns:a16="http://schemas.microsoft.com/office/drawing/2014/main" xmlns="" id="{2C927D95-5D23-418F-B12F-32E831B3BA28}"/>
                </a:ext>
              </a:extLst>
            </p:cNvPr>
            <p:cNvSpPr/>
            <p:nvPr/>
          </p:nvSpPr>
          <p:spPr bwMode="auto">
            <a:xfrm>
              <a:off x="5172352" y="2318240"/>
              <a:ext cx="939812" cy="1130220"/>
            </a:xfrm>
            <a:custGeom>
              <a:avLst/>
              <a:gdLst/>
              <a:ahLst/>
              <a:cxnLst>
                <a:cxn ang="0">
                  <a:pos x="888" y="0"/>
                </a:cxn>
                <a:cxn ang="0">
                  <a:pos x="1063" y="33"/>
                </a:cxn>
                <a:cxn ang="0">
                  <a:pos x="1231" y="109"/>
                </a:cxn>
                <a:cxn ang="0">
                  <a:pos x="1376" y="221"/>
                </a:cxn>
                <a:cxn ang="0">
                  <a:pos x="1488" y="359"/>
                </a:cxn>
                <a:cxn ang="0">
                  <a:pos x="1566" y="515"/>
                </a:cxn>
                <a:cxn ang="0">
                  <a:pos x="1608" y="685"/>
                </a:cxn>
                <a:cxn ang="0">
                  <a:pos x="1610" y="862"/>
                </a:cxn>
                <a:cxn ang="0">
                  <a:pos x="1574" y="1039"/>
                </a:cxn>
                <a:cxn ang="0">
                  <a:pos x="1498" y="1209"/>
                </a:cxn>
                <a:cxn ang="0">
                  <a:pos x="1395" y="1344"/>
                </a:cxn>
                <a:cxn ang="0">
                  <a:pos x="1265" y="1464"/>
                </a:cxn>
                <a:cxn ang="0">
                  <a:pos x="1113" y="1569"/>
                </a:cxn>
                <a:cxn ang="0">
                  <a:pos x="949" y="1659"/>
                </a:cxn>
                <a:cxn ang="0">
                  <a:pos x="781" y="1737"/>
                </a:cxn>
                <a:cxn ang="0">
                  <a:pos x="617" y="1803"/>
                </a:cxn>
                <a:cxn ang="0">
                  <a:pos x="463" y="1853"/>
                </a:cxn>
                <a:cxn ang="0">
                  <a:pos x="331" y="1893"/>
                </a:cxn>
                <a:cxn ang="0">
                  <a:pos x="225" y="1920"/>
                </a:cxn>
                <a:cxn ang="0">
                  <a:pos x="158" y="1935"/>
                </a:cxn>
                <a:cxn ang="0">
                  <a:pos x="133" y="1941"/>
                </a:cxn>
                <a:cxn ang="0">
                  <a:pos x="127" y="1916"/>
                </a:cxn>
                <a:cxn ang="0">
                  <a:pos x="108" y="1847"/>
                </a:cxn>
                <a:cxn ang="0">
                  <a:pos x="85" y="1742"/>
                </a:cxn>
                <a:cxn ang="0">
                  <a:pos x="57" y="1605"/>
                </a:cxn>
                <a:cxn ang="0">
                  <a:pos x="32" y="1445"/>
                </a:cxn>
                <a:cxn ang="0">
                  <a:pos x="11" y="1268"/>
                </a:cxn>
                <a:cxn ang="0">
                  <a:pos x="0" y="1083"/>
                </a:cxn>
                <a:cxn ang="0">
                  <a:pos x="5" y="896"/>
                </a:cxn>
                <a:cxn ang="0">
                  <a:pos x="24" y="715"/>
                </a:cxn>
                <a:cxn ang="0">
                  <a:pos x="68" y="545"/>
                </a:cxn>
                <a:cxn ang="0">
                  <a:pos x="135" y="395"/>
                </a:cxn>
                <a:cxn ang="0">
                  <a:pos x="249" y="248"/>
                </a:cxn>
                <a:cxn ang="0">
                  <a:pos x="388" y="132"/>
                </a:cxn>
                <a:cxn ang="0">
                  <a:pos x="543" y="50"/>
                </a:cxn>
                <a:cxn ang="0">
                  <a:pos x="714" y="6"/>
                </a:cxn>
              </a:cxnLst>
              <a:rect l="0" t="0" r="r" b="b"/>
              <a:pathLst>
                <a:path w="1614" h="1941">
                  <a:moveTo>
                    <a:pt x="802" y="0"/>
                  </a:moveTo>
                  <a:lnTo>
                    <a:pt x="888" y="0"/>
                  </a:lnTo>
                  <a:lnTo>
                    <a:pt x="977" y="12"/>
                  </a:lnTo>
                  <a:lnTo>
                    <a:pt x="1063" y="33"/>
                  </a:lnTo>
                  <a:lnTo>
                    <a:pt x="1149" y="67"/>
                  </a:lnTo>
                  <a:lnTo>
                    <a:pt x="1231" y="109"/>
                  </a:lnTo>
                  <a:lnTo>
                    <a:pt x="1307" y="162"/>
                  </a:lnTo>
                  <a:lnTo>
                    <a:pt x="1376" y="221"/>
                  </a:lnTo>
                  <a:lnTo>
                    <a:pt x="1437" y="288"/>
                  </a:lnTo>
                  <a:lnTo>
                    <a:pt x="1488" y="359"/>
                  </a:lnTo>
                  <a:lnTo>
                    <a:pt x="1532" y="435"/>
                  </a:lnTo>
                  <a:lnTo>
                    <a:pt x="1566" y="515"/>
                  </a:lnTo>
                  <a:lnTo>
                    <a:pt x="1591" y="599"/>
                  </a:lnTo>
                  <a:lnTo>
                    <a:pt x="1608" y="685"/>
                  </a:lnTo>
                  <a:lnTo>
                    <a:pt x="1614" y="774"/>
                  </a:lnTo>
                  <a:lnTo>
                    <a:pt x="1610" y="862"/>
                  </a:lnTo>
                  <a:lnTo>
                    <a:pt x="1597" y="953"/>
                  </a:lnTo>
                  <a:lnTo>
                    <a:pt x="1574" y="1039"/>
                  </a:lnTo>
                  <a:lnTo>
                    <a:pt x="1543" y="1125"/>
                  </a:lnTo>
                  <a:lnTo>
                    <a:pt x="1498" y="1209"/>
                  </a:lnTo>
                  <a:lnTo>
                    <a:pt x="1452" y="1279"/>
                  </a:lnTo>
                  <a:lnTo>
                    <a:pt x="1395" y="1344"/>
                  </a:lnTo>
                  <a:lnTo>
                    <a:pt x="1334" y="1405"/>
                  </a:lnTo>
                  <a:lnTo>
                    <a:pt x="1265" y="1464"/>
                  </a:lnTo>
                  <a:lnTo>
                    <a:pt x="1191" y="1519"/>
                  </a:lnTo>
                  <a:lnTo>
                    <a:pt x="1113" y="1569"/>
                  </a:lnTo>
                  <a:lnTo>
                    <a:pt x="1033" y="1615"/>
                  </a:lnTo>
                  <a:lnTo>
                    <a:pt x="949" y="1659"/>
                  </a:lnTo>
                  <a:lnTo>
                    <a:pt x="865" y="1699"/>
                  </a:lnTo>
                  <a:lnTo>
                    <a:pt x="781" y="1737"/>
                  </a:lnTo>
                  <a:lnTo>
                    <a:pt x="699" y="1771"/>
                  </a:lnTo>
                  <a:lnTo>
                    <a:pt x="617" y="1803"/>
                  </a:lnTo>
                  <a:lnTo>
                    <a:pt x="539" y="1830"/>
                  </a:lnTo>
                  <a:lnTo>
                    <a:pt x="463" y="1853"/>
                  </a:lnTo>
                  <a:lnTo>
                    <a:pt x="394" y="1874"/>
                  </a:lnTo>
                  <a:lnTo>
                    <a:pt x="331" y="1893"/>
                  </a:lnTo>
                  <a:lnTo>
                    <a:pt x="274" y="1908"/>
                  </a:lnTo>
                  <a:lnTo>
                    <a:pt x="225" y="1920"/>
                  </a:lnTo>
                  <a:lnTo>
                    <a:pt x="188" y="1929"/>
                  </a:lnTo>
                  <a:lnTo>
                    <a:pt x="158" y="1935"/>
                  </a:lnTo>
                  <a:lnTo>
                    <a:pt x="139" y="1939"/>
                  </a:lnTo>
                  <a:lnTo>
                    <a:pt x="133" y="1941"/>
                  </a:lnTo>
                  <a:lnTo>
                    <a:pt x="131" y="1935"/>
                  </a:lnTo>
                  <a:lnTo>
                    <a:pt x="127" y="1916"/>
                  </a:lnTo>
                  <a:lnTo>
                    <a:pt x="118" y="1887"/>
                  </a:lnTo>
                  <a:lnTo>
                    <a:pt x="108" y="1847"/>
                  </a:lnTo>
                  <a:lnTo>
                    <a:pt x="97" y="1798"/>
                  </a:lnTo>
                  <a:lnTo>
                    <a:pt x="85" y="1742"/>
                  </a:lnTo>
                  <a:lnTo>
                    <a:pt x="70" y="1676"/>
                  </a:lnTo>
                  <a:lnTo>
                    <a:pt x="57" y="1605"/>
                  </a:lnTo>
                  <a:lnTo>
                    <a:pt x="45" y="1527"/>
                  </a:lnTo>
                  <a:lnTo>
                    <a:pt x="32" y="1445"/>
                  </a:lnTo>
                  <a:lnTo>
                    <a:pt x="21" y="1359"/>
                  </a:lnTo>
                  <a:lnTo>
                    <a:pt x="11" y="1268"/>
                  </a:lnTo>
                  <a:lnTo>
                    <a:pt x="5" y="1176"/>
                  </a:lnTo>
                  <a:lnTo>
                    <a:pt x="0" y="1083"/>
                  </a:lnTo>
                  <a:lnTo>
                    <a:pt x="0" y="988"/>
                  </a:lnTo>
                  <a:lnTo>
                    <a:pt x="5" y="896"/>
                  </a:lnTo>
                  <a:lnTo>
                    <a:pt x="11" y="803"/>
                  </a:lnTo>
                  <a:lnTo>
                    <a:pt x="24" y="715"/>
                  </a:lnTo>
                  <a:lnTo>
                    <a:pt x="42" y="629"/>
                  </a:lnTo>
                  <a:lnTo>
                    <a:pt x="68" y="545"/>
                  </a:lnTo>
                  <a:lnTo>
                    <a:pt x="97" y="467"/>
                  </a:lnTo>
                  <a:lnTo>
                    <a:pt x="135" y="395"/>
                  </a:lnTo>
                  <a:lnTo>
                    <a:pt x="188" y="317"/>
                  </a:lnTo>
                  <a:lnTo>
                    <a:pt x="249" y="248"/>
                  </a:lnTo>
                  <a:lnTo>
                    <a:pt x="314" y="185"/>
                  </a:lnTo>
                  <a:lnTo>
                    <a:pt x="388" y="132"/>
                  </a:lnTo>
                  <a:lnTo>
                    <a:pt x="463" y="86"/>
                  </a:lnTo>
                  <a:lnTo>
                    <a:pt x="543" y="50"/>
                  </a:lnTo>
                  <a:lnTo>
                    <a:pt x="627" y="25"/>
                  </a:lnTo>
                  <a:lnTo>
                    <a:pt x="714" y="6"/>
                  </a:lnTo>
                  <a:lnTo>
                    <a:pt x="802" y="0"/>
                  </a:lnTo>
                  <a:close/>
                </a:path>
              </a:pathLst>
            </a:custGeom>
            <a:solidFill>
              <a:srgbClr val="FF0000"/>
            </a:solidFill>
            <a:ln w="12700" cap="flat" cmpd="sng" algn="ctr">
              <a:noFill/>
              <a:prstDash val="solid"/>
              <a:headEnd type="none" w="med" len="med"/>
              <a:tailEnd type="arrow" w="med" len="med"/>
            </a:ln>
            <a:effectLst/>
          </p:spPr>
          <p:txBody>
            <a:bodyPr rot="0" spcFirstLastPara="0" vertOverflow="overflow" horzOverflow="overflow" vert="horz" wrap="square" lIns="121920" tIns="60960" rIns="121920" bIns="60960" numCol="1" spcCol="0" rtlCol="0" fromWordArt="0" anchor="ctr" anchorCtr="0" forceAA="0" compatLnSpc="1">
              <a:noAutofit/>
            </a:bodyPr>
            <a:lstStyle/>
            <a:p>
              <a:pPr algn="ctr"/>
              <a:endParaRPr lang="en-US" sz="3733" dirty="0">
                <a:solidFill>
                  <a:schemeClr val="tx1">
                    <a:lumMod val="85000"/>
                    <a:lumOff val="15000"/>
                  </a:schemeClr>
                </a:solidFill>
                <a:latin typeface="字魂36号-正文宋楷" panose="02000000000000000000" pitchFamily="2" charset="-122"/>
                <a:ea typeface="字魂36号-正文宋楷" panose="02000000000000000000" pitchFamily="2" charset="-122"/>
              </a:endParaRPr>
            </a:p>
          </p:txBody>
        </p:sp>
        <p:sp>
          <p:nvSpPr>
            <p:cNvPr id="54" name="矩形 53">
              <a:extLst>
                <a:ext uri="{FF2B5EF4-FFF2-40B4-BE49-F238E27FC236}">
                  <a16:creationId xmlns:a16="http://schemas.microsoft.com/office/drawing/2014/main" xmlns="" id="{619CD367-8231-413D-8F06-701C6BEC7FAF}"/>
                </a:ext>
              </a:extLst>
            </p:cNvPr>
            <p:cNvSpPr/>
            <p:nvPr/>
          </p:nvSpPr>
          <p:spPr>
            <a:xfrm>
              <a:off x="5403038" y="2571750"/>
              <a:ext cx="491962" cy="329684"/>
            </a:xfrm>
            <a:prstGeom prst="rect">
              <a:avLst/>
            </a:prstGeom>
          </p:spPr>
          <p:txBody>
            <a:bodyPr wrap="none">
              <a:spAutoFit/>
            </a:bodyPr>
            <a:lstStyle/>
            <a:p>
              <a:r>
                <a:rPr lang="zh-CN" altLang="en-US" sz="1600" dirty="0">
                  <a:solidFill>
                    <a:schemeClr val="bg1"/>
                  </a:solidFill>
                  <a:latin typeface="字魂36号-正文宋楷" panose="02000000000000000000" pitchFamily="2" charset="-122"/>
                  <a:ea typeface="字魂36号-正文宋楷" panose="02000000000000000000" pitchFamily="2" charset="-122"/>
                </a:rPr>
                <a:t>性交 </a:t>
              </a:r>
            </a:p>
          </p:txBody>
        </p:sp>
      </p:grpSp>
      <p:grpSp>
        <p:nvGrpSpPr>
          <p:cNvPr id="55" name="组合 54">
            <a:extLst>
              <a:ext uri="{FF2B5EF4-FFF2-40B4-BE49-F238E27FC236}">
                <a16:creationId xmlns:a16="http://schemas.microsoft.com/office/drawing/2014/main" xmlns="" id="{3D39F5F2-2D81-40D5-9ACE-176661347B1A}"/>
              </a:ext>
            </a:extLst>
          </p:cNvPr>
          <p:cNvGrpSpPr/>
          <p:nvPr/>
        </p:nvGrpSpPr>
        <p:grpSpPr>
          <a:xfrm>
            <a:off x="2725785" y="1999151"/>
            <a:ext cx="1880401" cy="2919811"/>
            <a:chOff x="3486629" y="2102211"/>
            <a:chExt cx="1410301" cy="2843311"/>
          </a:xfrm>
        </p:grpSpPr>
        <p:sp>
          <p:nvSpPr>
            <p:cNvPr id="56" name="Freeform 23">
              <a:extLst>
                <a:ext uri="{FF2B5EF4-FFF2-40B4-BE49-F238E27FC236}">
                  <a16:creationId xmlns:a16="http://schemas.microsoft.com/office/drawing/2014/main" xmlns="" id="{93285F85-EA6E-411C-8EAB-235611E77F29}"/>
                </a:ext>
              </a:extLst>
            </p:cNvPr>
            <p:cNvSpPr/>
            <p:nvPr/>
          </p:nvSpPr>
          <p:spPr bwMode="auto">
            <a:xfrm>
              <a:off x="4375200" y="3337243"/>
              <a:ext cx="521730" cy="1608279"/>
            </a:xfrm>
            <a:custGeom>
              <a:avLst/>
              <a:gdLst/>
              <a:ahLst/>
              <a:cxnLst>
                <a:cxn ang="0">
                  <a:pos x="4" y="0"/>
                </a:cxn>
                <a:cxn ang="0">
                  <a:pos x="67" y="158"/>
                </a:cxn>
                <a:cxn ang="0">
                  <a:pos x="136" y="322"/>
                </a:cxn>
                <a:cxn ang="0">
                  <a:pos x="210" y="492"/>
                </a:cxn>
                <a:cxn ang="0">
                  <a:pos x="284" y="671"/>
                </a:cxn>
                <a:cxn ang="0">
                  <a:pos x="359" y="854"/>
                </a:cxn>
                <a:cxn ang="0">
                  <a:pos x="435" y="1045"/>
                </a:cxn>
                <a:cxn ang="0">
                  <a:pos x="511" y="1241"/>
                </a:cxn>
                <a:cxn ang="0">
                  <a:pos x="582" y="1443"/>
                </a:cxn>
                <a:cxn ang="0">
                  <a:pos x="652" y="1649"/>
                </a:cxn>
                <a:cxn ang="0">
                  <a:pos x="715" y="1862"/>
                </a:cxn>
                <a:cxn ang="0">
                  <a:pos x="772" y="2080"/>
                </a:cxn>
                <a:cxn ang="0">
                  <a:pos x="822" y="2301"/>
                </a:cxn>
                <a:cxn ang="0">
                  <a:pos x="864" y="2531"/>
                </a:cxn>
                <a:cxn ang="0">
                  <a:pos x="896" y="2762"/>
                </a:cxn>
                <a:cxn ang="0">
                  <a:pos x="890" y="2762"/>
                </a:cxn>
                <a:cxn ang="0">
                  <a:pos x="858" y="2531"/>
                </a:cxn>
                <a:cxn ang="0">
                  <a:pos x="816" y="2303"/>
                </a:cxn>
                <a:cxn ang="0">
                  <a:pos x="765" y="2080"/>
                </a:cxn>
                <a:cxn ang="0">
                  <a:pos x="709" y="1864"/>
                </a:cxn>
                <a:cxn ang="0">
                  <a:pos x="646" y="1651"/>
                </a:cxn>
                <a:cxn ang="0">
                  <a:pos x="578" y="1445"/>
                </a:cxn>
                <a:cxn ang="0">
                  <a:pos x="505" y="1243"/>
                </a:cxn>
                <a:cxn ang="0">
                  <a:pos x="431" y="1048"/>
                </a:cxn>
                <a:cxn ang="0">
                  <a:pos x="355" y="858"/>
                </a:cxn>
                <a:cxn ang="0">
                  <a:pos x="279" y="673"/>
                </a:cxn>
                <a:cxn ang="0">
                  <a:pos x="206" y="496"/>
                </a:cxn>
                <a:cxn ang="0">
                  <a:pos x="132" y="324"/>
                </a:cxn>
                <a:cxn ang="0">
                  <a:pos x="63" y="160"/>
                </a:cxn>
                <a:cxn ang="0">
                  <a:pos x="0" y="2"/>
                </a:cxn>
                <a:cxn ang="0">
                  <a:pos x="4" y="0"/>
                </a:cxn>
              </a:cxnLst>
              <a:rect l="0" t="0" r="r" b="b"/>
              <a:pathLst>
                <a:path w="896" h="2762">
                  <a:moveTo>
                    <a:pt x="4" y="0"/>
                  </a:moveTo>
                  <a:lnTo>
                    <a:pt x="67" y="158"/>
                  </a:lnTo>
                  <a:lnTo>
                    <a:pt x="136" y="322"/>
                  </a:lnTo>
                  <a:lnTo>
                    <a:pt x="210" y="492"/>
                  </a:lnTo>
                  <a:lnTo>
                    <a:pt x="284" y="671"/>
                  </a:lnTo>
                  <a:lnTo>
                    <a:pt x="359" y="854"/>
                  </a:lnTo>
                  <a:lnTo>
                    <a:pt x="435" y="1045"/>
                  </a:lnTo>
                  <a:lnTo>
                    <a:pt x="511" y="1241"/>
                  </a:lnTo>
                  <a:lnTo>
                    <a:pt x="582" y="1443"/>
                  </a:lnTo>
                  <a:lnTo>
                    <a:pt x="652" y="1649"/>
                  </a:lnTo>
                  <a:lnTo>
                    <a:pt x="715" y="1862"/>
                  </a:lnTo>
                  <a:lnTo>
                    <a:pt x="772" y="2080"/>
                  </a:lnTo>
                  <a:lnTo>
                    <a:pt x="822" y="2301"/>
                  </a:lnTo>
                  <a:lnTo>
                    <a:pt x="864" y="2531"/>
                  </a:lnTo>
                  <a:lnTo>
                    <a:pt x="896" y="2762"/>
                  </a:lnTo>
                  <a:lnTo>
                    <a:pt x="890" y="2762"/>
                  </a:lnTo>
                  <a:lnTo>
                    <a:pt x="858" y="2531"/>
                  </a:lnTo>
                  <a:lnTo>
                    <a:pt x="816" y="2303"/>
                  </a:lnTo>
                  <a:lnTo>
                    <a:pt x="765" y="2080"/>
                  </a:lnTo>
                  <a:lnTo>
                    <a:pt x="709" y="1864"/>
                  </a:lnTo>
                  <a:lnTo>
                    <a:pt x="646" y="1651"/>
                  </a:lnTo>
                  <a:lnTo>
                    <a:pt x="578" y="1445"/>
                  </a:lnTo>
                  <a:lnTo>
                    <a:pt x="505" y="1243"/>
                  </a:lnTo>
                  <a:lnTo>
                    <a:pt x="431" y="1048"/>
                  </a:lnTo>
                  <a:lnTo>
                    <a:pt x="355" y="858"/>
                  </a:lnTo>
                  <a:lnTo>
                    <a:pt x="279" y="673"/>
                  </a:lnTo>
                  <a:lnTo>
                    <a:pt x="206" y="496"/>
                  </a:lnTo>
                  <a:lnTo>
                    <a:pt x="132" y="324"/>
                  </a:lnTo>
                  <a:lnTo>
                    <a:pt x="63" y="160"/>
                  </a:lnTo>
                  <a:lnTo>
                    <a:pt x="0" y="2"/>
                  </a:lnTo>
                  <a:lnTo>
                    <a:pt x="4" y="0"/>
                  </a:lnTo>
                  <a:close/>
                </a:path>
              </a:pathLst>
            </a:custGeom>
            <a:noFill/>
            <a:ln w="12700" cap="flat" cmpd="sng" algn="ctr">
              <a:solidFill>
                <a:srgbClr val="B2A36C"/>
              </a:solidFill>
              <a:prstDash val="solid"/>
              <a:headEnd type="none" w="med" len="med"/>
              <a:tailEnd type="arrow" w="med" len="med"/>
            </a:ln>
            <a:effectLst/>
          </p:spPr>
          <p:txBody>
            <a:bodyPr rot="0" spcFirstLastPara="0" vertOverflow="overflow" horzOverflow="overflow" vert="horz" wrap="square" lIns="121920" tIns="60960" rIns="121920" bIns="60960" numCol="1" spcCol="0" rtlCol="0" fromWordArt="0" anchor="ctr" anchorCtr="0" forceAA="0" compatLnSpc="1">
              <a:noAutofit/>
            </a:bodyPr>
            <a:lstStyle/>
            <a:p>
              <a:pPr algn="ctr"/>
              <a:endParaRPr lang="en-US" sz="3733" dirty="0">
                <a:solidFill>
                  <a:schemeClr val="tx1">
                    <a:lumMod val="85000"/>
                    <a:lumOff val="15000"/>
                  </a:schemeClr>
                </a:solidFill>
                <a:latin typeface="字魂36号-正文宋楷" panose="02000000000000000000" pitchFamily="2" charset="-122"/>
                <a:ea typeface="字魂36号-正文宋楷" panose="02000000000000000000" pitchFamily="2" charset="-122"/>
              </a:endParaRPr>
            </a:p>
          </p:txBody>
        </p:sp>
        <p:sp>
          <p:nvSpPr>
            <p:cNvPr id="57" name="Freeform 29">
              <a:extLst>
                <a:ext uri="{FF2B5EF4-FFF2-40B4-BE49-F238E27FC236}">
                  <a16:creationId xmlns:a16="http://schemas.microsoft.com/office/drawing/2014/main" xmlns="" id="{E7033E19-6170-4541-B504-FEBB0A5B4A47}"/>
                </a:ext>
              </a:extLst>
            </p:cNvPr>
            <p:cNvSpPr/>
            <p:nvPr/>
          </p:nvSpPr>
          <p:spPr bwMode="auto">
            <a:xfrm>
              <a:off x="3486629" y="2102211"/>
              <a:ext cx="1065005" cy="1321793"/>
            </a:xfrm>
            <a:custGeom>
              <a:avLst/>
              <a:gdLst/>
              <a:ahLst/>
              <a:cxnLst>
                <a:cxn ang="0">
                  <a:pos x="955" y="0"/>
                </a:cxn>
                <a:cxn ang="0">
                  <a:pos x="1138" y="32"/>
                </a:cxn>
                <a:cxn ang="0">
                  <a:pos x="1313" y="101"/>
                </a:cxn>
                <a:cxn ang="0">
                  <a:pos x="1471" y="205"/>
                </a:cxn>
                <a:cxn ang="0">
                  <a:pos x="1608" y="341"/>
                </a:cxn>
                <a:cxn ang="0">
                  <a:pos x="1715" y="507"/>
                </a:cxn>
                <a:cxn ang="0">
                  <a:pos x="1778" y="672"/>
                </a:cxn>
                <a:cxn ang="0">
                  <a:pos x="1814" y="852"/>
                </a:cxn>
                <a:cxn ang="0">
                  <a:pos x="1829" y="1044"/>
                </a:cxn>
                <a:cxn ang="0">
                  <a:pos x="1822" y="1240"/>
                </a:cxn>
                <a:cxn ang="0">
                  <a:pos x="1803" y="1433"/>
                </a:cxn>
                <a:cxn ang="0">
                  <a:pos x="1772" y="1620"/>
                </a:cxn>
                <a:cxn ang="0">
                  <a:pos x="1734" y="1795"/>
                </a:cxn>
                <a:cxn ang="0">
                  <a:pos x="1694" y="1951"/>
                </a:cxn>
                <a:cxn ang="0">
                  <a:pos x="1656" y="2081"/>
                </a:cxn>
                <a:cxn ang="0">
                  <a:pos x="1624" y="2182"/>
                </a:cxn>
                <a:cxn ang="0">
                  <a:pos x="1601" y="2247"/>
                </a:cxn>
                <a:cxn ang="0">
                  <a:pos x="1593" y="2270"/>
                </a:cxn>
                <a:cxn ang="0">
                  <a:pos x="1570" y="2264"/>
                </a:cxn>
                <a:cxn ang="0">
                  <a:pos x="1502" y="2243"/>
                </a:cxn>
                <a:cxn ang="0">
                  <a:pos x="1401" y="2207"/>
                </a:cxn>
                <a:cxn ang="0">
                  <a:pos x="1273" y="2159"/>
                </a:cxn>
                <a:cxn ang="0">
                  <a:pos x="1124" y="2098"/>
                </a:cxn>
                <a:cxn ang="0">
                  <a:pos x="960" y="2024"/>
                </a:cxn>
                <a:cxn ang="0">
                  <a:pos x="791" y="1938"/>
                </a:cxn>
                <a:cxn ang="0">
                  <a:pos x="623" y="1839"/>
                </a:cxn>
                <a:cxn ang="0">
                  <a:pos x="461" y="1728"/>
                </a:cxn>
                <a:cxn ang="0">
                  <a:pos x="316" y="1606"/>
                </a:cxn>
                <a:cxn ang="0">
                  <a:pos x="192" y="1473"/>
                </a:cxn>
                <a:cxn ang="0">
                  <a:pos x="99" y="1328"/>
                </a:cxn>
                <a:cxn ang="0">
                  <a:pos x="27" y="1143"/>
                </a:cxn>
                <a:cxn ang="0">
                  <a:pos x="0" y="951"/>
                </a:cxn>
                <a:cxn ang="0">
                  <a:pos x="9" y="764"/>
                </a:cxn>
                <a:cxn ang="0">
                  <a:pos x="57" y="581"/>
                </a:cxn>
                <a:cxn ang="0">
                  <a:pos x="139" y="415"/>
                </a:cxn>
                <a:cxn ang="0">
                  <a:pos x="257" y="268"/>
                </a:cxn>
                <a:cxn ang="0">
                  <a:pos x="404" y="146"/>
                </a:cxn>
                <a:cxn ang="0">
                  <a:pos x="581" y="55"/>
                </a:cxn>
                <a:cxn ang="0">
                  <a:pos x="766" y="9"/>
                </a:cxn>
              </a:cxnLst>
              <a:rect l="0" t="0" r="r" b="b"/>
              <a:pathLst>
                <a:path w="1829" h="2270">
                  <a:moveTo>
                    <a:pt x="861" y="0"/>
                  </a:moveTo>
                  <a:lnTo>
                    <a:pt x="955" y="0"/>
                  </a:lnTo>
                  <a:lnTo>
                    <a:pt x="1048" y="13"/>
                  </a:lnTo>
                  <a:lnTo>
                    <a:pt x="1138" y="32"/>
                  </a:lnTo>
                  <a:lnTo>
                    <a:pt x="1229" y="61"/>
                  </a:lnTo>
                  <a:lnTo>
                    <a:pt x="1313" y="101"/>
                  </a:lnTo>
                  <a:lnTo>
                    <a:pt x="1395" y="148"/>
                  </a:lnTo>
                  <a:lnTo>
                    <a:pt x="1471" y="205"/>
                  </a:lnTo>
                  <a:lnTo>
                    <a:pt x="1542" y="268"/>
                  </a:lnTo>
                  <a:lnTo>
                    <a:pt x="1608" y="341"/>
                  </a:lnTo>
                  <a:lnTo>
                    <a:pt x="1664" y="421"/>
                  </a:lnTo>
                  <a:lnTo>
                    <a:pt x="1715" y="507"/>
                  </a:lnTo>
                  <a:lnTo>
                    <a:pt x="1751" y="587"/>
                  </a:lnTo>
                  <a:lnTo>
                    <a:pt x="1778" y="672"/>
                  </a:lnTo>
                  <a:lnTo>
                    <a:pt x="1799" y="760"/>
                  </a:lnTo>
                  <a:lnTo>
                    <a:pt x="1814" y="852"/>
                  </a:lnTo>
                  <a:lnTo>
                    <a:pt x="1824" y="947"/>
                  </a:lnTo>
                  <a:lnTo>
                    <a:pt x="1829" y="1044"/>
                  </a:lnTo>
                  <a:lnTo>
                    <a:pt x="1826" y="1141"/>
                  </a:lnTo>
                  <a:lnTo>
                    <a:pt x="1822" y="1240"/>
                  </a:lnTo>
                  <a:lnTo>
                    <a:pt x="1814" y="1336"/>
                  </a:lnTo>
                  <a:lnTo>
                    <a:pt x="1803" y="1433"/>
                  </a:lnTo>
                  <a:lnTo>
                    <a:pt x="1789" y="1528"/>
                  </a:lnTo>
                  <a:lnTo>
                    <a:pt x="1772" y="1620"/>
                  </a:lnTo>
                  <a:lnTo>
                    <a:pt x="1753" y="1711"/>
                  </a:lnTo>
                  <a:lnTo>
                    <a:pt x="1734" y="1795"/>
                  </a:lnTo>
                  <a:lnTo>
                    <a:pt x="1715" y="1875"/>
                  </a:lnTo>
                  <a:lnTo>
                    <a:pt x="1694" y="1951"/>
                  </a:lnTo>
                  <a:lnTo>
                    <a:pt x="1675" y="2020"/>
                  </a:lnTo>
                  <a:lnTo>
                    <a:pt x="1656" y="2081"/>
                  </a:lnTo>
                  <a:lnTo>
                    <a:pt x="1639" y="2136"/>
                  </a:lnTo>
                  <a:lnTo>
                    <a:pt x="1624" y="2182"/>
                  </a:lnTo>
                  <a:lnTo>
                    <a:pt x="1612" y="2220"/>
                  </a:lnTo>
                  <a:lnTo>
                    <a:pt x="1601" y="2247"/>
                  </a:lnTo>
                  <a:lnTo>
                    <a:pt x="1595" y="2264"/>
                  </a:lnTo>
                  <a:lnTo>
                    <a:pt x="1593" y="2270"/>
                  </a:lnTo>
                  <a:lnTo>
                    <a:pt x="1587" y="2268"/>
                  </a:lnTo>
                  <a:lnTo>
                    <a:pt x="1570" y="2264"/>
                  </a:lnTo>
                  <a:lnTo>
                    <a:pt x="1540" y="2253"/>
                  </a:lnTo>
                  <a:lnTo>
                    <a:pt x="1502" y="2243"/>
                  </a:lnTo>
                  <a:lnTo>
                    <a:pt x="1456" y="2226"/>
                  </a:lnTo>
                  <a:lnTo>
                    <a:pt x="1401" y="2207"/>
                  </a:lnTo>
                  <a:lnTo>
                    <a:pt x="1340" y="2184"/>
                  </a:lnTo>
                  <a:lnTo>
                    <a:pt x="1273" y="2159"/>
                  </a:lnTo>
                  <a:lnTo>
                    <a:pt x="1202" y="2129"/>
                  </a:lnTo>
                  <a:lnTo>
                    <a:pt x="1124" y="2098"/>
                  </a:lnTo>
                  <a:lnTo>
                    <a:pt x="1044" y="2062"/>
                  </a:lnTo>
                  <a:lnTo>
                    <a:pt x="960" y="2024"/>
                  </a:lnTo>
                  <a:lnTo>
                    <a:pt x="875" y="1982"/>
                  </a:lnTo>
                  <a:lnTo>
                    <a:pt x="791" y="1938"/>
                  </a:lnTo>
                  <a:lnTo>
                    <a:pt x="705" y="1890"/>
                  </a:lnTo>
                  <a:lnTo>
                    <a:pt x="623" y="1839"/>
                  </a:lnTo>
                  <a:lnTo>
                    <a:pt x="541" y="1784"/>
                  </a:lnTo>
                  <a:lnTo>
                    <a:pt x="461" y="1728"/>
                  </a:lnTo>
                  <a:lnTo>
                    <a:pt x="385" y="1669"/>
                  </a:lnTo>
                  <a:lnTo>
                    <a:pt x="316" y="1606"/>
                  </a:lnTo>
                  <a:lnTo>
                    <a:pt x="250" y="1540"/>
                  </a:lnTo>
                  <a:lnTo>
                    <a:pt x="192" y="1473"/>
                  </a:lnTo>
                  <a:lnTo>
                    <a:pt x="141" y="1401"/>
                  </a:lnTo>
                  <a:lnTo>
                    <a:pt x="99" y="1328"/>
                  </a:lnTo>
                  <a:lnTo>
                    <a:pt x="59" y="1235"/>
                  </a:lnTo>
                  <a:lnTo>
                    <a:pt x="27" y="1143"/>
                  </a:lnTo>
                  <a:lnTo>
                    <a:pt x="9" y="1046"/>
                  </a:lnTo>
                  <a:lnTo>
                    <a:pt x="0" y="951"/>
                  </a:lnTo>
                  <a:lnTo>
                    <a:pt x="0" y="857"/>
                  </a:lnTo>
                  <a:lnTo>
                    <a:pt x="9" y="764"/>
                  </a:lnTo>
                  <a:lnTo>
                    <a:pt x="27" y="672"/>
                  </a:lnTo>
                  <a:lnTo>
                    <a:pt x="57" y="581"/>
                  </a:lnTo>
                  <a:lnTo>
                    <a:pt x="95" y="497"/>
                  </a:lnTo>
                  <a:lnTo>
                    <a:pt x="139" y="415"/>
                  </a:lnTo>
                  <a:lnTo>
                    <a:pt x="194" y="337"/>
                  </a:lnTo>
                  <a:lnTo>
                    <a:pt x="257" y="268"/>
                  </a:lnTo>
                  <a:lnTo>
                    <a:pt x="326" y="202"/>
                  </a:lnTo>
                  <a:lnTo>
                    <a:pt x="404" y="146"/>
                  </a:lnTo>
                  <a:lnTo>
                    <a:pt x="490" y="95"/>
                  </a:lnTo>
                  <a:lnTo>
                    <a:pt x="581" y="55"/>
                  </a:lnTo>
                  <a:lnTo>
                    <a:pt x="673" y="26"/>
                  </a:lnTo>
                  <a:lnTo>
                    <a:pt x="766" y="9"/>
                  </a:lnTo>
                  <a:lnTo>
                    <a:pt x="861" y="0"/>
                  </a:lnTo>
                  <a:close/>
                </a:path>
              </a:pathLst>
            </a:custGeom>
            <a:solidFill>
              <a:srgbClr val="B2A36C"/>
            </a:solidFill>
            <a:ln w="12700" cap="flat" cmpd="sng" algn="ctr">
              <a:noFill/>
              <a:prstDash val="solid"/>
              <a:headEnd type="none" w="med" len="med"/>
              <a:tailEnd type="arrow" w="med" len="med"/>
            </a:ln>
            <a:effectLst/>
          </p:spPr>
          <p:txBody>
            <a:bodyPr rot="0" spcFirstLastPara="0" vertOverflow="overflow" horzOverflow="overflow" vert="horz" wrap="square" lIns="121920" tIns="60960" rIns="121920" bIns="60960" numCol="1" spcCol="0" rtlCol="0" fromWordArt="0" anchor="ctr" anchorCtr="0" forceAA="0" compatLnSpc="1">
              <a:noAutofit/>
            </a:bodyPr>
            <a:lstStyle/>
            <a:p>
              <a:pPr algn="ctr"/>
              <a:endParaRPr lang="en-US" sz="3733">
                <a:solidFill>
                  <a:schemeClr val="tx1">
                    <a:lumMod val="85000"/>
                    <a:lumOff val="15000"/>
                  </a:schemeClr>
                </a:solidFill>
                <a:latin typeface="字魂36号-正文宋楷" panose="02000000000000000000" pitchFamily="2" charset="-122"/>
                <a:ea typeface="字魂36号-正文宋楷" panose="02000000000000000000" pitchFamily="2" charset="-122"/>
              </a:endParaRPr>
            </a:p>
          </p:txBody>
        </p:sp>
        <p:sp>
          <p:nvSpPr>
            <p:cNvPr id="58" name="矩形 57">
              <a:extLst>
                <a:ext uri="{FF2B5EF4-FFF2-40B4-BE49-F238E27FC236}">
                  <a16:creationId xmlns:a16="http://schemas.microsoft.com/office/drawing/2014/main" xmlns="" id="{EDB0F717-DD5A-4F41-B0D1-888A83127B6D}"/>
                </a:ext>
              </a:extLst>
            </p:cNvPr>
            <p:cNvSpPr/>
            <p:nvPr/>
          </p:nvSpPr>
          <p:spPr>
            <a:xfrm>
              <a:off x="3779912" y="2470125"/>
              <a:ext cx="645850" cy="329684"/>
            </a:xfrm>
            <a:prstGeom prst="rect">
              <a:avLst/>
            </a:prstGeom>
          </p:spPr>
          <p:txBody>
            <a:bodyPr wrap="none">
              <a:spAutoFit/>
            </a:bodyPr>
            <a:lstStyle/>
            <a:p>
              <a:r>
                <a:rPr lang="zh-CN" altLang="en-US" sz="1600" dirty="0">
                  <a:solidFill>
                    <a:schemeClr val="bg1"/>
                  </a:solidFill>
                  <a:latin typeface="字魂36号-正文宋楷" panose="02000000000000000000" pitchFamily="2" charset="-122"/>
                  <a:ea typeface="字魂36号-正文宋楷" panose="02000000000000000000" pitchFamily="2" charset="-122"/>
                </a:rPr>
                <a:t>性幻想 </a:t>
              </a:r>
            </a:p>
          </p:txBody>
        </p:sp>
      </p:grpSp>
      <p:grpSp>
        <p:nvGrpSpPr>
          <p:cNvPr id="59" name="组合 58">
            <a:extLst>
              <a:ext uri="{FF2B5EF4-FFF2-40B4-BE49-F238E27FC236}">
                <a16:creationId xmlns:a16="http://schemas.microsoft.com/office/drawing/2014/main" xmlns="" id="{D0D29A18-B3A4-4EB6-9AAF-A15744D9D0B3}"/>
              </a:ext>
            </a:extLst>
          </p:cNvPr>
          <p:cNvGrpSpPr/>
          <p:nvPr/>
        </p:nvGrpSpPr>
        <p:grpSpPr>
          <a:xfrm>
            <a:off x="2900470" y="3361889"/>
            <a:ext cx="1705715" cy="1557073"/>
            <a:chOff x="3617644" y="3429245"/>
            <a:chExt cx="1279286" cy="1516277"/>
          </a:xfrm>
          <a:solidFill>
            <a:schemeClr val="accent1">
              <a:lumMod val="40000"/>
              <a:lumOff val="60000"/>
            </a:schemeClr>
          </a:solidFill>
        </p:grpSpPr>
        <p:sp>
          <p:nvSpPr>
            <p:cNvPr id="60" name="Freeform 25">
              <a:extLst>
                <a:ext uri="{FF2B5EF4-FFF2-40B4-BE49-F238E27FC236}">
                  <a16:creationId xmlns:a16="http://schemas.microsoft.com/office/drawing/2014/main" xmlns="" id="{71E5CC38-A1A4-430B-8C32-ADCA0BDD5A06}"/>
                </a:ext>
              </a:extLst>
            </p:cNvPr>
            <p:cNvSpPr/>
            <p:nvPr/>
          </p:nvSpPr>
          <p:spPr bwMode="auto">
            <a:xfrm>
              <a:off x="4446240" y="4146623"/>
              <a:ext cx="450690" cy="798899"/>
            </a:xfrm>
            <a:custGeom>
              <a:avLst/>
              <a:gdLst/>
              <a:ahLst/>
              <a:cxnLst>
                <a:cxn ang="0">
                  <a:pos x="4" y="0"/>
                </a:cxn>
                <a:cxn ang="0">
                  <a:pos x="42" y="45"/>
                </a:cxn>
                <a:cxn ang="0">
                  <a:pos x="86" y="95"/>
                </a:cxn>
                <a:cxn ang="0">
                  <a:pos x="138" y="154"/>
                </a:cxn>
                <a:cxn ang="0">
                  <a:pos x="193" y="219"/>
                </a:cxn>
                <a:cxn ang="0">
                  <a:pos x="254" y="293"/>
                </a:cxn>
                <a:cxn ang="0">
                  <a:pos x="315" y="373"/>
                </a:cxn>
                <a:cxn ang="0">
                  <a:pos x="378" y="461"/>
                </a:cxn>
                <a:cxn ang="0">
                  <a:pos x="441" y="554"/>
                </a:cxn>
                <a:cxn ang="0">
                  <a:pos x="503" y="655"/>
                </a:cxn>
                <a:cxn ang="0">
                  <a:pos x="561" y="760"/>
                </a:cxn>
                <a:cxn ang="0">
                  <a:pos x="618" y="871"/>
                </a:cxn>
                <a:cxn ang="0">
                  <a:pos x="667" y="989"/>
                </a:cxn>
                <a:cxn ang="0">
                  <a:pos x="711" y="1111"/>
                </a:cxn>
                <a:cxn ang="0">
                  <a:pos x="747" y="1239"/>
                </a:cxn>
                <a:cxn ang="0">
                  <a:pos x="774" y="1372"/>
                </a:cxn>
                <a:cxn ang="0">
                  <a:pos x="768" y="1372"/>
                </a:cxn>
                <a:cxn ang="0">
                  <a:pos x="740" y="1239"/>
                </a:cxn>
                <a:cxn ang="0">
                  <a:pos x="704" y="1113"/>
                </a:cxn>
                <a:cxn ang="0">
                  <a:pos x="660" y="989"/>
                </a:cxn>
                <a:cxn ang="0">
                  <a:pos x="612" y="873"/>
                </a:cxn>
                <a:cxn ang="0">
                  <a:pos x="557" y="762"/>
                </a:cxn>
                <a:cxn ang="0">
                  <a:pos x="498" y="657"/>
                </a:cxn>
                <a:cxn ang="0">
                  <a:pos x="435" y="556"/>
                </a:cxn>
                <a:cxn ang="0">
                  <a:pos x="374" y="463"/>
                </a:cxn>
                <a:cxn ang="0">
                  <a:pos x="311" y="377"/>
                </a:cxn>
                <a:cxn ang="0">
                  <a:pos x="248" y="297"/>
                </a:cxn>
                <a:cxn ang="0">
                  <a:pos x="189" y="223"/>
                </a:cxn>
                <a:cxn ang="0">
                  <a:pos x="134" y="158"/>
                </a:cxn>
                <a:cxn ang="0">
                  <a:pos x="82" y="99"/>
                </a:cxn>
                <a:cxn ang="0">
                  <a:pos x="37" y="49"/>
                </a:cxn>
                <a:cxn ang="0">
                  <a:pos x="0" y="5"/>
                </a:cxn>
                <a:cxn ang="0">
                  <a:pos x="4" y="0"/>
                </a:cxn>
              </a:cxnLst>
              <a:rect l="0" t="0" r="r" b="b"/>
              <a:pathLst>
                <a:path w="774" h="1372">
                  <a:moveTo>
                    <a:pt x="4" y="0"/>
                  </a:moveTo>
                  <a:lnTo>
                    <a:pt x="42" y="45"/>
                  </a:lnTo>
                  <a:lnTo>
                    <a:pt x="86" y="95"/>
                  </a:lnTo>
                  <a:lnTo>
                    <a:pt x="138" y="154"/>
                  </a:lnTo>
                  <a:lnTo>
                    <a:pt x="193" y="219"/>
                  </a:lnTo>
                  <a:lnTo>
                    <a:pt x="254" y="293"/>
                  </a:lnTo>
                  <a:lnTo>
                    <a:pt x="315" y="373"/>
                  </a:lnTo>
                  <a:lnTo>
                    <a:pt x="378" y="461"/>
                  </a:lnTo>
                  <a:lnTo>
                    <a:pt x="441" y="554"/>
                  </a:lnTo>
                  <a:lnTo>
                    <a:pt x="503" y="655"/>
                  </a:lnTo>
                  <a:lnTo>
                    <a:pt x="561" y="760"/>
                  </a:lnTo>
                  <a:lnTo>
                    <a:pt x="618" y="871"/>
                  </a:lnTo>
                  <a:lnTo>
                    <a:pt x="667" y="989"/>
                  </a:lnTo>
                  <a:lnTo>
                    <a:pt x="711" y="1111"/>
                  </a:lnTo>
                  <a:lnTo>
                    <a:pt x="747" y="1239"/>
                  </a:lnTo>
                  <a:lnTo>
                    <a:pt x="774" y="1372"/>
                  </a:lnTo>
                  <a:lnTo>
                    <a:pt x="768" y="1372"/>
                  </a:lnTo>
                  <a:lnTo>
                    <a:pt x="740" y="1239"/>
                  </a:lnTo>
                  <a:lnTo>
                    <a:pt x="704" y="1113"/>
                  </a:lnTo>
                  <a:lnTo>
                    <a:pt x="660" y="989"/>
                  </a:lnTo>
                  <a:lnTo>
                    <a:pt x="612" y="873"/>
                  </a:lnTo>
                  <a:lnTo>
                    <a:pt x="557" y="762"/>
                  </a:lnTo>
                  <a:lnTo>
                    <a:pt x="498" y="657"/>
                  </a:lnTo>
                  <a:lnTo>
                    <a:pt x="435" y="556"/>
                  </a:lnTo>
                  <a:lnTo>
                    <a:pt x="374" y="463"/>
                  </a:lnTo>
                  <a:lnTo>
                    <a:pt x="311" y="377"/>
                  </a:lnTo>
                  <a:lnTo>
                    <a:pt x="248" y="297"/>
                  </a:lnTo>
                  <a:lnTo>
                    <a:pt x="189" y="223"/>
                  </a:lnTo>
                  <a:lnTo>
                    <a:pt x="134" y="158"/>
                  </a:lnTo>
                  <a:lnTo>
                    <a:pt x="82" y="99"/>
                  </a:lnTo>
                  <a:lnTo>
                    <a:pt x="37" y="49"/>
                  </a:lnTo>
                  <a:lnTo>
                    <a:pt x="0" y="5"/>
                  </a:lnTo>
                  <a:lnTo>
                    <a:pt x="4" y="0"/>
                  </a:lnTo>
                  <a:close/>
                </a:path>
              </a:pathLst>
            </a:custGeom>
            <a:grpFill/>
            <a:ln w="12700" cap="flat" cmpd="sng" algn="ctr">
              <a:solidFill>
                <a:srgbClr val="FDE5BF"/>
              </a:solidFill>
              <a:prstDash val="solid"/>
              <a:headEnd type="none" w="med" len="med"/>
              <a:tailEnd type="arrow" w="med" len="med"/>
            </a:ln>
            <a:effectLst/>
          </p:spPr>
          <p:txBody>
            <a:bodyPr rot="0" spcFirstLastPara="0" vertOverflow="overflow" horzOverflow="overflow" vert="horz" wrap="square" lIns="121920" tIns="60960" rIns="121920" bIns="60960" numCol="1" spcCol="0" rtlCol="0" fromWordArt="0" anchor="ctr" anchorCtr="0" forceAA="0" compatLnSpc="1">
              <a:noAutofit/>
            </a:bodyPr>
            <a:lstStyle/>
            <a:p>
              <a:pPr algn="ctr"/>
              <a:endParaRPr lang="en-US" sz="3733" dirty="0">
                <a:solidFill>
                  <a:schemeClr val="tx1">
                    <a:lumMod val="85000"/>
                    <a:lumOff val="15000"/>
                  </a:schemeClr>
                </a:solidFill>
                <a:latin typeface="字魂36号-正文宋楷" panose="02000000000000000000" pitchFamily="2" charset="-122"/>
                <a:ea typeface="字魂36号-正文宋楷" panose="02000000000000000000" pitchFamily="2" charset="-122"/>
              </a:endParaRPr>
            </a:p>
          </p:txBody>
        </p:sp>
        <p:sp>
          <p:nvSpPr>
            <p:cNvPr id="61" name="Freeform 30">
              <a:extLst>
                <a:ext uri="{FF2B5EF4-FFF2-40B4-BE49-F238E27FC236}">
                  <a16:creationId xmlns:a16="http://schemas.microsoft.com/office/drawing/2014/main" xmlns="" id="{9C29663E-8538-4B75-9348-C427373A3B3F}"/>
                </a:ext>
              </a:extLst>
            </p:cNvPr>
            <p:cNvSpPr/>
            <p:nvPr/>
          </p:nvSpPr>
          <p:spPr bwMode="auto">
            <a:xfrm>
              <a:off x="3617644" y="3429245"/>
              <a:ext cx="906622" cy="814621"/>
            </a:xfrm>
            <a:custGeom>
              <a:avLst/>
              <a:gdLst/>
              <a:ahLst/>
              <a:cxnLst>
                <a:cxn ang="0">
                  <a:pos x="709" y="0"/>
                </a:cxn>
                <a:cxn ang="0">
                  <a:pos x="869" y="29"/>
                </a:cxn>
                <a:cxn ang="0">
                  <a:pos x="1019" y="99"/>
                </a:cxn>
                <a:cxn ang="0">
                  <a:pos x="1151" y="202"/>
                </a:cxn>
                <a:cxn ang="0">
                  <a:pos x="1256" y="334"/>
                </a:cxn>
                <a:cxn ang="0">
                  <a:pos x="1343" y="490"/>
                </a:cxn>
                <a:cxn ang="0">
                  <a:pos x="1410" y="660"/>
                </a:cxn>
                <a:cxn ang="0">
                  <a:pos x="1463" y="833"/>
                </a:cxn>
                <a:cxn ang="0">
                  <a:pos x="1503" y="997"/>
                </a:cxn>
                <a:cxn ang="0">
                  <a:pos x="1530" y="1142"/>
                </a:cxn>
                <a:cxn ang="0">
                  <a:pos x="1547" y="1260"/>
                </a:cxn>
                <a:cxn ang="0">
                  <a:pos x="1555" y="1338"/>
                </a:cxn>
                <a:cxn ang="0">
                  <a:pos x="1557" y="1365"/>
                </a:cxn>
                <a:cxn ang="0">
                  <a:pos x="1532" y="1369"/>
                </a:cxn>
                <a:cxn ang="0">
                  <a:pos x="1460" y="1378"/>
                </a:cxn>
                <a:cxn ang="0">
                  <a:pos x="1351" y="1388"/>
                </a:cxn>
                <a:cxn ang="0">
                  <a:pos x="1214" y="1397"/>
                </a:cxn>
                <a:cxn ang="0">
                  <a:pos x="1057" y="1399"/>
                </a:cxn>
                <a:cxn ang="0">
                  <a:pos x="888" y="1390"/>
                </a:cxn>
                <a:cxn ang="0">
                  <a:pos x="716" y="1371"/>
                </a:cxn>
                <a:cxn ang="0">
                  <a:pos x="547" y="1336"/>
                </a:cxn>
                <a:cxn ang="0">
                  <a:pos x="394" y="1279"/>
                </a:cxn>
                <a:cxn ang="0">
                  <a:pos x="263" y="1199"/>
                </a:cxn>
                <a:cxn ang="0">
                  <a:pos x="143" y="1079"/>
                </a:cxn>
                <a:cxn ang="0">
                  <a:pos x="59" y="940"/>
                </a:cxn>
                <a:cxn ang="0">
                  <a:pos x="11" y="789"/>
                </a:cxn>
                <a:cxn ang="0">
                  <a:pos x="0" y="629"/>
                </a:cxn>
                <a:cxn ang="0">
                  <a:pos x="28" y="471"/>
                </a:cxn>
                <a:cxn ang="0">
                  <a:pos x="93" y="322"/>
                </a:cxn>
                <a:cxn ang="0">
                  <a:pos x="198" y="189"/>
                </a:cxn>
                <a:cxn ang="0">
                  <a:pos x="326" y="90"/>
                </a:cxn>
                <a:cxn ang="0">
                  <a:pos x="474" y="27"/>
                </a:cxn>
                <a:cxn ang="0">
                  <a:pos x="629" y="0"/>
                </a:cxn>
              </a:cxnLst>
              <a:rect l="0" t="0" r="r" b="b"/>
              <a:pathLst>
                <a:path w="1557" h="1399">
                  <a:moveTo>
                    <a:pt x="629" y="0"/>
                  </a:moveTo>
                  <a:lnTo>
                    <a:pt x="709" y="0"/>
                  </a:lnTo>
                  <a:lnTo>
                    <a:pt x="789" y="10"/>
                  </a:lnTo>
                  <a:lnTo>
                    <a:pt x="869" y="29"/>
                  </a:lnTo>
                  <a:lnTo>
                    <a:pt x="945" y="59"/>
                  </a:lnTo>
                  <a:lnTo>
                    <a:pt x="1019" y="99"/>
                  </a:lnTo>
                  <a:lnTo>
                    <a:pt x="1090" y="147"/>
                  </a:lnTo>
                  <a:lnTo>
                    <a:pt x="1151" y="202"/>
                  </a:lnTo>
                  <a:lnTo>
                    <a:pt x="1206" y="265"/>
                  </a:lnTo>
                  <a:lnTo>
                    <a:pt x="1256" y="334"/>
                  </a:lnTo>
                  <a:lnTo>
                    <a:pt x="1303" y="410"/>
                  </a:lnTo>
                  <a:lnTo>
                    <a:pt x="1343" y="490"/>
                  </a:lnTo>
                  <a:lnTo>
                    <a:pt x="1378" y="574"/>
                  </a:lnTo>
                  <a:lnTo>
                    <a:pt x="1410" y="660"/>
                  </a:lnTo>
                  <a:lnTo>
                    <a:pt x="1439" y="746"/>
                  </a:lnTo>
                  <a:lnTo>
                    <a:pt x="1463" y="833"/>
                  </a:lnTo>
                  <a:lnTo>
                    <a:pt x="1484" y="915"/>
                  </a:lnTo>
                  <a:lnTo>
                    <a:pt x="1503" y="997"/>
                  </a:lnTo>
                  <a:lnTo>
                    <a:pt x="1517" y="1073"/>
                  </a:lnTo>
                  <a:lnTo>
                    <a:pt x="1530" y="1142"/>
                  </a:lnTo>
                  <a:lnTo>
                    <a:pt x="1538" y="1205"/>
                  </a:lnTo>
                  <a:lnTo>
                    <a:pt x="1547" y="1260"/>
                  </a:lnTo>
                  <a:lnTo>
                    <a:pt x="1551" y="1304"/>
                  </a:lnTo>
                  <a:lnTo>
                    <a:pt x="1555" y="1338"/>
                  </a:lnTo>
                  <a:lnTo>
                    <a:pt x="1557" y="1359"/>
                  </a:lnTo>
                  <a:lnTo>
                    <a:pt x="1557" y="1365"/>
                  </a:lnTo>
                  <a:lnTo>
                    <a:pt x="1551" y="1365"/>
                  </a:lnTo>
                  <a:lnTo>
                    <a:pt x="1532" y="1369"/>
                  </a:lnTo>
                  <a:lnTo>
                    <a:pt x="1500" y="1373"/>
                  </a:lnTo>
                  <a:lnTo>
                    <a:pt x="1460" y="1378"/>
                  </a:lnTo>
                  <a:lnTo>
                    <a:pt x="1410" y="1382"/>
                  </a:lnTo>
                  <a:lnTo>
                    <a:pt x="1351" y="1388"/>
                  </a:lnTo>
                  <a:lnTo>
                    <a:pt x="1286" y="1392"/>
                  </a:lnTo>
                  <a:lnTo>
                    <a:pt x="1214" y="1397"/>
                  </a:lnTo>
                  <a:lnTo>
                    <a:pt x="1139" y="1399"/>
                  </a:lnTo>
                  <a:lnTo>
                    <a:pt x="1057" y="1399"/>
                  </a:lnTo>
                  <a:lnTo>
                    <a:pt x="972" y="1397"/>
                  </a:lnTo>
                  <a:lnTo>
                    <a:pt x="888" y="1390"/>
                  </a:lnTo>
                  <a:lnTo>
                    <a:pt x="802" y="1382"/>
                  </a:lnTo>
                  <a:lnTo>
                    <a:pt x="716" y="1371"/>
                  </a:lnTo>
                  <a:lnTo>
                    <a:pt x="631" y="1354"/>
                  </a:lnTo>
                  <a:lnTo>
                    <a:pt x="547" y="1336"/>
                  </a:lnTo>
                  <a:lnTo>
                    <a:pt x="469" y="1310"/>
                  </a:lnTo>
                  <a:lnTo>
                    <a:pt x="394" y="1279"/>
                  </a:lnTo>
                  <a:lnTo>
                    <a:pt x="326" y="1241"/>
                  </a:lnTo>
                  <a:lnTo>
                    <a:pt x="263" y="1199"/>
                  </a:lnTo>
                  <a:lnTo>
                    <a:pt x="200" y="1142"/>
                  </a:lnTo>
                  <a:lnTo>
                    <a:pt x="143" y="1079"/>
                  </a:lnTo>
                  <a:lnTo>
                    <a:pt x="97" y="1012"/>
                  </a:lnTo>
                  <a:lnTo>
                    <a:pt x="59" y="940"/>
                  </a:lnTo>
                  <a:lnTo>
                    <a:pt x="30" y="864"/>
                  </a:lnTo>
                  <a:lnTo>
                    <a:pt x="11" y="789"/>
                  </a:lnTo>
                  <a:lnTo>
                    <a:pt x="0" y="709"/>
                  </a:lnTo>
                  <a:lnTo>
                    <a:pt x="0" y="629"/>
                  </a:lnTo>
                  <a:lnTo>
                    <a:pt x="9" y="549"/>
                  </a:lnTo>
                  <a:lnTo>
                    <a:pt x="28" y="471"/>
                  </a:lnTo>
                  <a:lnTo>
                    <a:pt x="55" y="395"/>
                  </a:lnTo>
                  <a:lnTo>
                    <a:pt x="93" y="322"/>
                  </a:lnTo>
                  <a:lnTo>
                    <a:pt x="141" y="252"/>
                  </a:lnTo>
                  <a:lnTo>
                    <a:pt x="198" y="189"/>
                  </a:lnTo>
                  <a:lnTo>
                    <a:pt x="259" y="136"/>
                  </a:lnTo>
                  <a:lnTo>
                    <a:pt x="326" y="90"/>
                  </a:lnTo>
                  <a:lnTo>
                    <a:pt x="398" y="54"/>
                  </a:lnTo>
                  <a:lnTo>
                    <a:pt x="474" y="27"/>
                  </a:lnTo>
                  <a:lnTo>
                    <a:pt x="549" y="8"/>
                  </a:lnTo>
                  <a:lnTo>
                    <a:pt x="629" y="0"/>
                  </a:lnTo>
                  <a:close/>
                </a:path>
              </a:pathLst>
            </a:custGeom>
            <a:grpFill/>
            <a:ln w="12700" cap="flat" cmpd="sng" algn="ctr">
              <a:noFill/>
              <a:prstDash val="solid"/>
              <a:headEnd type="none" w="med" len="med"/>
              <a:tailEnd type="arrow" w="med" len="med"/>
            </a:ln>
            <a:effectLst/>
          </p:spPr>
          <p:txBody>
            <a:bodyPr rot="0" spcFirstLastPara="0" vertOverflow="overflow" horzOverflow="overflow" vert="horz" wrap="square" lIns="121920" tIns="60960" rIns="121920" bIns="60960" numCol="1" spcCol="0" rtlCol="0" fromWordArt="0" anchor="ctr" anchorCtr="0" forceAA="0" compatLnSpc="1">
              <a:noAutofit/>
            </a:bodyPr>
            <a:lstStyle/>
            <a:p>
              <a:pPr algn="ctr"/>
              <a:endParaRPr lang="en-US" sz="3733">
                <a:solidFill>
                  <a:schemeClr val="tx1">
                    <a:lumMod val="85000"/>
                    <a:lumOff val="15000"/>
                  </a:schemeClr>
                </a:solidFill>
                <a:latin typeface="字魂36号-正文宋楷" panose="02000000000000000000" pitchFamily="2" charset="-122"/>
                <a:ea typeface="字魂36号-正文宋楷" panose="02000000000000000000" pitchFamily="2" charset="-122"/>
              </a:endParaRPr>
            </a:p>
          </p:txBody>
        </p:sp>
        <p:sp>
          <p:nvSpPr>
            <p:cNvPr id="62" name="矩形 61">
              <a:extLst>
                <a:ext uri="{FF2B5EF4-FFF2-40B4-BE49-F238E27FC236}">
                  <a16:creationId xmlns:a16="http://schemas.microsoft.com/office/drawing/2014/main" xmlns="" id="{07243AF8-6E09-40BC-AEFA-897624F9B686}"/>
                </a:ext>
              </a:extLst>
            </p:cNvPr>
            <p:cNvSpPr/>
            <p:nvPr/>
          </p:nvSpPr>
          <p:spPr>
            <a:xfrm>
              <a:off x="3779912" y="3622253"/>
              <a:ext cx="491962" cy="329684"/>
            </a:xfrm>
            <a:prstGeom prst="rect">
              <a:avLst/>
            </a:prstGeom>
            <a:grpFill/>
          </p:spPr>
          <p:txBody>
            <a:bodyPr wrap="none">
              <a:spAutoFit/>
            </a:bodyPr>
            <a:lstStyle/>
            <a:p>
              <a:r>
                <a:rPr lang="zh-CN" altLang="en-US" sz="1600" dirty="0">
                  <a:solidFill>
                    <a:schemeClr val="tx1">
                      <a:lumMod val="85000"/>
                      <a:lumOff val="15000"/>
                    </a:schemeClr>
                  </a:solidFill>
                  <a:latin typeface="字魂36号-正文宋楷" panose="02000000000000000000" pitchFamily="2" charset="-122"/>
                  <a:ea typeface="字魂36号-正文宋楷" panose="02000000000000000000" pitchFamily="2" charset="-122"/>
                </a:rPr>
                <a:t>自慰 </a:t>
              </a:r>
            </a:p>
          </p:txBody>
        </p:sp>
      </p:grpSp>
      <p:cxnSp>
        <p:nvCxnSpPr>
          <p:cNvPr id="25" name="直接连接符 24">
            <a:extLst>
              <a:ext uri="{FF2B5EF4-FFF2-40B4-BE49-F238E27FC236}">
                <a16:creationId xmlns:a16="http://schemas.microsoft.com/office/drawing/2014/main" xmlns="" id="{9BEAF9F2-83BC-4A98-9463-6FE89E32B0D9}"/>
              </a:ext>
            </a:extLst>
          </p:cNvPr>
          <p:cNvCxnSpPr>
            <a:cxnSpLocks/>
          </p:cNvCxnSpPr>
          <p:nvPr/>
        </p:nvCxnSpPr>
        <p:spPr>
          <a:xfrm flipH="1">
            <a:off x="611560" y="1131590"/>
            <a:ext cx="1512168"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6" name="等腰三角形 25">
            <a:extLst>
              <a:ext uri="{FF2B5EF4-FFF2-40B4-BE49-F238E27FC236}">
                <a16:creationId xmlns:a16="http://schemas.microsoft.com/office/drawing/2014/main" xmlns="" id="{0585CB99-C466-4FBE-A468-AA22335F461E}"/>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27" name="直接连接符 26">
            <a:extLst>
              <a:ext uri="{FF2B5EF4-FFF2-40B4-BE49-F238E27FC236}">
                <a16:creationId xmlns:a16="http://schemas.microsoft.com/office/drawing/2014/main" xmlns="" id="{4108571C-1118-4D7E-AB73-98EBE7D936DF}"/>
              </a:ext>
            </a:extLst>
          </p:cNvPr>
          <p:cNvCxnSpPr>
            <a:cxnSpLocks/>
          </p:cNvCxnSpPr>
          <p:nvPr/>
        </p:nvCxnSpPr>
        <p:spPr>
          <a:xfrm>
            <a:off x="4355976" y="521032"/>
            <a:ext cx="4788024"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28" name="等腰三角形 27">
            <a:extLst>
              <a:ext uri="{FF2B5EF4-FFF2-40B4-BE49-F238E27FC236}">
                <a16:creationId xmlns:a16="http://schemas.microsoft.com/office/drawing/2014/main" xmlns="" id="{616A6828-1987-4DC6-9966-8131DFFC7758}"/>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224881523"/>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anim calcmode="lin" valueType="num">
                                      <p:cBhvr>
                                        <p:cTn id="8" dur="500" fill="hold"/>
                                        <p:tgtEl>
                                          <p:spTgt spid="59"/>
                                        </p:tgtEl>
                                        <p:attrNameLst>
                                          <p:attrName>ppt_x</p:attrName>
                                        </p:attrNameLst>
                                      </p:cBhvr>
                                      <p:tavLst>
                                        <p:tav tm="0">
                                          <p:val>
                                            <p:strVal val="#ppt_x"/>
                                          </p:val>
                                        </p:tav>
                                        <p:tav tm="100000">
                                          <p:val>
                                            <p:strVal val="#ppt_x"/>
                                          </p:val>
                                        </p:tav>
                                      </p:tavLst>
                                    </p:anim>
                                    <p:anim calcmode="lin" valueType="num">
                                      <p:cBhvr>
                                        <p:cTn id="9" dur="500" fill="hold"/>
                                        <p:tgtEl>
                                          <p:spTgt spid="5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300"/>
                                  </p:stCondLst>
                                  <p:childTnLst>
                                    <p:set>
                                      <p:cBhvr>
                                        <p:cTn id="11" dur="1" fill="hold">
                                          <p:stCondLst>
                                            <p:cond delay="0"/>
                                          </p:stCondLst>
                                        </p:cTn>
                                        <p:tgtEl>
                                          <p:spTgt spid="55"/>
                                        </p:tgtEl>
                                        <p:attrNameLst>
                                          <p:attrName>style.visibility</p:attrName>
                                        </p:attrNameLst>
                                      </p:cBhvr>
                                      <p:to>
                                        <p:strVal val="visible"/>
                                      </p:to>
                                    </p:set>
                                    <p:animEffect transition="in" filter="fade">
                                      <p:cBhvr>
                                        <p:cTn id="12" dur="500"/>
                                        <p:tgtEl>
                                          <p:spTgt spid="55"/>
                                        </p:tgtEl>
                                      </p:cBhvr>
                                    </p:animEffect>
                                    <p:anim calcmode="lin" valueType="num">
                                      <p:cBhvr>
                                        <p:cTn id="13" dur="500" fill="hold"/>
                                        <p:tgtEl>
                                          <p:spTgt spid="55"/>
                                        </p:tgtEl>
                                        <p:attrNameLst>
                                          <p:attrName>ppt_x</p:attrName>
                                        </p:attrNameLst>
                                      </p:cBhvr>
                                      <p:tavLst>
                                        <p:tav tm="0">
                                          <p:val>
                                            <p:strVal val="#ppt_x"/>
                                          </p:val>
                                        </p:tav>
                                        <p:tav tm="100000">
                                          <p:val>
                                            <p:strVal val="#ppt_x"/>
                                          </p:val>
                                        </p:tav>
                                      </p:tavLst>
                                    </p:anim>
                                    <p:anim calcmode="lin" valueType="num">
                                      <p:cBhvr>
                                        <p:cTn id="14" dur="500" fill="hold"/>
                                        <p:tgtEl>
                                          <p:spTgt spid="55"/>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500"/>
                                  </p:stCondLst>
                                  <p:childTnLst>
                                    <p:set>
                                      <p:cBhvr>
                                        <p:cTn id="16" dur="1" fill="hold">
                                          <p:stCondLst>
                                            <p:cond delay="0"/>
                                          </p:stCondLst>
                                        </p:cTn>
                                        <p:tgtEl>
                                          <p:spTgt spid="34"/>
                                        </p:tgtEl>
                                        <p:attrNameLst>
                                          <p:attrName>style.visibility</p:attrName>
                                        </p:attrNameLst>
                                      </p:cBhvr>
                                      <p:to>
                                        <p:strVal val="visible"/>
                                      </p:to>
                                    </p:set>
                                    <p:animEffect transition="in" filter="fade">
                                      <p:cBhvr>
                                        <p:cTn id="17" dur="500"/>
                                        <p:tgtEl>
                                          <p:spTgt spid="34"/>
                                        </p:tgtEl>
                                      </p:cBhvr>
                                    </p:animEffect>
                                    <p:anim calcmode="lin" valueType="num">
                                      <p:cBhvr>
                                        <p:cTn id="18" dur="500" fill="hold"/>
                                        <p:tgtEl>
                                          <p:spTgt spid="34"/>
                                        </p:tgtEl>
                                        <p:attrNameLst>
                                          <p:attrName>ppt_x</p:attrName>
                                        </p:attrNameLst>
                                      </p:cBhvr>
                                      <p:tavLst>
                                        <p:tav tm="0">
                                          <p:val>
                                            <p:strVal val="#ppt_x"/>
                                          </p:val>
                                        </p:tav>
                                        <p:tav tm="100000">
                                          <p:val>
                                            <p:strVal val="#ppt_x"/>
                                          </p:val>
                                        </p:tav>
                                      </p:tavLst>
                                    </p:anim>
                                    <p:anim calcmode="lin" valueType="num">
                                      <p:cBhvr>
                                        <p:cTn id="19" dur="500" fill="hold"/>
                                        <p:tgtEl>
                                          <p:spTgt spid="34"/>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700"/>
                                  </p:stCondLst>
                                  <p:childTnLst>
                                    <p:set>
                                      <p:cBhvr>
                                        <p:cTn id="21" dur="1" fill="hold">
                                          <p:stCondLst>
                                            <p:cond delay="0"/>
                                          </p:stCondLst>
                                        </p:cTn>
                                        <p:tgtEl>
                                          <p:spTgt spid="47"/>
                                        </p:tgtEl>
                                        <p:attrNameLst>
                                          <p:attrName>style.visibility</p:attrName>
                                        </p:attrNameLst>
                                      </p:cBhvr>
                                      <p:to>
                                        <p:strVal val="visible"/>
                                      </p:to>
                                    </p:set>
                                    <p:animEffect transition="in" filter="fade">
                                      <p:cBhvr>
                                        <p:cTn id="22" dur="500"/>
                                        <p:tgtEl>
                                          <p:spTgt spid="47"/>
                                        </p:tgtEl>
                                      </p:cBhvr>
                                    </p:animEffect>
                                    <p:anim calcmode="lin" valueType="num">
                                      <p:cBhvr>
                                        <p:cTn id="23" dur="500" fill="hold"/>
                                        <p:tgtEl>
                                          <p:spTgt spid="47"/>
                                        </p:tgtEl>
                                        <p:attrNameLst>
                                          <p:attrName>ppt_x</p:attrName>
                                        </p:attrNameLst>
                                      </p:cBhvr>
                                      <p:tavLst>
                                        <p:tav tm="0">
                                          <p:val>
                                            <p:strVal val="#ppt_x"/>
                                          </p:val>
                                        </p:tav>
                                        <p:tav tm="100000">
                                          <p:val>
                                            <p:strVal val="#ppt_x"/>
                                          </p:val>
                                        </p:tav>
                                      </p:tavLst>
                                    </p:anim>
                                    <p:anim calcmode="lin" valueType="num">
                                      <p:cBhvr>
                                        <p:cTn id="24" dur="500" fill="hold"/>
                                        <p:tgtEl>
                                          <p:spTgt spid="47"/>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800"/>
                                  </p:stCondLst>
                                  <p:childTnLst>
                                    <p:set>
                                      <p:cBhvr>
                                        <p:cTn id="26" dur="1" fill="hold">
                                          <p:stCondLst>
                                            <p:cond delay="0"/>
                                          </p:stCondLst>
                                        </p:cTn>
                                        <p:tgtEl>
                                          <p:spTgt spid="51"/>
                                        </p:tgtEl>
                                        <p:attrNameLst>
                                          <p:attrName>style.visibility</p:attrName>
                                        </p:attrNameLst>
                                      </p:cBhvr>
                                      <p:to>
                                        <p:strVal val="visible"/>
                                      </p:to>
                                    </p:set>
                                    <p:animEffect transition="in" filter="fade">
                                      <p:cBhvr>
                                        <p:cTn id="27" dur="500"/>
                                        <p:tgtEl>
                                          <p:spTgt spid="51"/>
                                        </p:tgtEl>
                                      </p:cBhvr>
                                    </p:animEffect>
                                    <p:anim calcmode="lin" valueType="num">
                                      <p:cBhvr>
                                        <p:cTn id="28" dur="500" fill="hold"/>
                                        <p:tgtEl>
                                          <p:spTgt spid="51"/>
                                        </p:tgtEl>
                                        <p:attrNameLst>
                                          <p:attrName>ppt_x</p:attrName>
                                        </p:attrNameLst>
                                      </p:cBhvr>
                                      <p:tavLst>
                                        <p:tav tm="0">
                                          <p:val>
                                            <p:strVal val="#ppt_x"/>
                                          </p:val>
                                        </p:tav>
                                        <p:tav tm="100000">
                                          <p:val>
                                            <p:strVal val="#ppt_x"/>
                                          </p:val>
                                        </p:tav>
                                      </p:tavLst>
                                    </p:anim>
                                    <p:anim calcmode="lin" valueType="num">
                                      <p:cBhvr>
                                        <p:cTn id="29" dur="500" fill="hold"/>
                                        <p:tgtEl>
                                          <p:spTgt spid="5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第二节 大学生的性与心理健康的关系</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xmlns="" id="{206E7DB9-5899-4F16-A729-1FEAA4687181}"/>
              </a:ext>
            </a:extLst>
          </p:cNvPr>
          <p:cNvSpPr/>
          <p:nvPr/>
        </p:nvSpPr>
        <p:spPr>
          <a:xfrm>
            <a:off x="611560"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二、大学生的性行为</a:t>
            </a:r>
          </a:p>
        </p:txBody>
      </p:sp>
      <p:cxnSp>
        <p:nvCxnSpPr>
          <p:cNvPr id="25" name="直接连接符 24">
            <a:extLst>
              <a:ext uri="{FF2B5EF4-FFF2-40B4-BE49-F238E27FC236}">
                <a16:creationId xmlns:a16="http://schemas.microsoft.com/office/drawing/2014/main" xmlns="" id="{9BEAF9F2-83BC-4A98-9463-6FE89E32B0D9}"/>
              </a:ext>
            </a:extLst>
          </p:cNvPr>
          <p:cNvCxnSpPr>
            <a:cxnSpLocks/>
          </p:cNvCxnSpPr>
          <p:nvPr/>
        </p:nvCxnSpPr>
        <p:spPr>
          <a:xfrm flipH="1">
            <a:off x="611560" y="1131590"/>
            <a:ext cx="1512168"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6" name="等腰三角形 25">
            <a:extLst>
              <a:ext uri="{FF2B5EF4-FFF2-40B4-BE49-F238E27FC236}">
                <a16:creationId xmlns:a16="http://schemas.microsoft.com/office/drawing/2014/main" xmlns="" id="{0585CB99-C466-4FBE-A468-AA22335F461E}"/>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27" name="直接连接符 26">
            <a:extLst>
              <a:ext uri="{FF2B5EF4-FFF2-40B4-BE49-F238E27FC236}">
                <a16:creationId xmlns:a16="http://schemas.microsoft.com/office/drawing/2014/main" xmlns="" id="{4108571C-1118-4D7E-AB73-98EBE7D936DF}"/>
              </a:ext>
            </a:extLst>
          </p:cNvPr>
          <p:cNvCxnSpPr>
            <a:cxnSpLocks/>
          </p:cNvCxnSpPr>
          <p:nvPr/>
        </p:nvCxnSpPr>
        <p:spPr>
          <a:xfrm>
            <a:off x="4355976" y="521032"/>
            <a:ext cx="4788024"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28" name="等腰三角形 27">
            <a:extLst>
              <a:ext uri="{FF2B5EF4-FFF2-40B4-BE49-F238E27FC236}">
                <a16:creationId xmlns:a16="http://schemas.microsoft.com/office/drawing/2014/main" xmlns="" id="{616A6828-1987-4DC6-9966-8131DFFC7758}"/>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0" name="Diamond 7">
            <a:extLst>
              <a:ext uri="{FF2B5EF4-FFF2-40B4-BE49-F238E27FC236}">
                <a16:creationId xmlns:a16="http://schemas.microsoft.com/office/drawing/2014/main" xmlns="" id="{FEC4EBBF-9C3C-4690-B7AE-8413B2D1F5DF}"/>
              </a:ext>
            </a:extLst>
          </p:cNvPr>
          <p:cNvSpPr/>
          <p:nvPr/>
        </p:nvSpPr>
        <p:spPr>
          <a:xfrm>
            <a:off x="1159060" y="2634973"/>
            <a:ext cx="1512168" cy="1512168"/>
          </a:xfrm>
          <a:prstGeom prst="diamond">
            <a:avLst/>
          </a:prstGeom>
          <a:solidFill>
            <a:schemeClr val="accent4"/>
          </a:solidFill>
          <a:ln w="88900">
            <a:solidFill>
              <a:schemeClr val="bg1">
                <a:alpha val="62000"/>
              </a:schemeClr>
            </a:solidFill>
          </a:ln>
          <a:effectLst>
            <a:outerShdw blurRad="203200" dist="381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字魂59号-创粗黑" panose="00000500000000000000" pitchFamily="2" charset="-122"/>
            </a:endParaRPr>
          </a:p>
        </p:txBody>
      </p:sp>
      <p:sp>
        <p:nvSpPr>
          <p:cNvPr id="36" name="Diamond 6">
            <a:extLst>
              <a:ext uri="{FF2B5EF4-FFF2-40B4-BE49-F238E27FC236}">
                <a16:creationId xmlns:a16="http://schemas.microsoft.com/office/drawing/2014/main" xmlns="" id="{2AE83219-AC04-484C-BB29-B77FD878CDCE}"/>
              </a:ext>
            </a:extLst>
          </p:cNvPr>
          <p:cNvSpPr/>
          <p:nvPr/>
        </p:nvSpPr>
        <p:spPr>
          <a:xfrm>
            <a:off x="2339752" y="1275606"/>
            <a:ext cx="1512168" cy="1512168"/>
          </a:xfrm>
          <a:prstGeom prst="diamond">
            <a:avLst/>
          </a:prstGeom>
          <a:solidFill>
            <a:schemeClr val="accent1"/>
          </a:solidFill>
          <a:ln w="88900">
            <a:solidFill>
              <a:schemeClr val="bg1">
                <a:alpha val="62000"/>
              </a:schemeClr>
            </a:solidFill>
          </a:ln>
          <a:effectLst>
            <a:outerShdw blurRad="203200" dist="381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字魂59号-创粗黑" panose="00000500000000000000" pitchFamily="2" charset="-122"/>
            </a:endParaRPr>
          </a:p>
        </p:txBody>
      </p:sp>
      <p:grpSp>
        <p:nvGrpSpPr>
          <p:cNvPr id="63" name="组合 62">
            <a:extLst>
              <a:ext uri="{FF2B5EF4-FFF2-40B4-BE49-F238E27FC236}">
                <a16:creationId xmlns:a16="http://schemas.microsoft.com/office/drawing/2014/main" xmlns="" id="{3F31EE92-B8EB-4E7F-BBD3-ABED73361B4B}"/>
              </a:ext>
            </a:extLst>
          </p:cNvPr>
          <p:cNvGrpSpPr/>
          <p:nvPr/>
        </p:nvGrpSpPr>
        <p:grpSpPr>
          <a:xfrm>
            <a:off x="4059039" y="1433513"/>
            <a:ext cx="4174380" cy="1022723"/>
            <a:chOff x="9786883" y="1890390"/>
            <a:chExt cx="4174380" cy="1022723"/>
          </a:xfrm>
        </p:grpSpPr>
        <p:sp>
          <p:nvSpPr>
            <p:cNvPr id="64" name="TextBox 23">
              <a:extLst>
                <a:ext uri="{FF2B5EF4-FFF2-40B4-BE49-F238E27FC236}">
                  <a16:creationId xmlns:a16="http://schemas.microsoft.com/office/drawing/2014/main" xmlns="" id="{583AB7A1-701B-4143-83BE-F07E5C8A4DDF}"/>
                </a:ext>
              </a:extLst>
            </p:cNvPr>
            <p:cNvSpPr txBox="1"/>
            <p:nvPr/>
          </p:nvSpPr>
          <p:spPr>
            <a:xfrm>
              <a:off x="9786883" y="1890390"/>
              <a:ext cx="512961" cy="307777"/>
            </a:xfrm>
            <a:prstGeom prst="rect">
              <a:avLst/>
            </a:prstGeom>
            <a:noFill/>
          </p:spPr>
          <p:txBody>
            <a:bodyPr wrap="none" lIns="0" tIns="0" rIns="0" bIns="0" rtlCol="0">
              <a:spAutoFit/>
            </a:bodyPr>
            <a:lstStyle/>
            <a:p>
              <a:r>
                <a:rPr lang="zh-CN" altLang="en-US" sz="2000" b="1" dirty="0">
                  <a:solidFill>
                    <a:schemeClr val="accent1"/>
                  </a:solidFill>
                  <a:latin typeface="字魂59号-创粗黑" panose="00000500000000000000" pitchFamily="2" charset="-122"/>
                  <a:ea typeface="字魂59号-创粗黑" panose="00000500000000000000" pitchFamily="2" charset="-122"/>
                  <a:cs typeface="Open Sans Semibold" panose="020B0706030804020204" pitchFamily="34" charset="0"/>
                </a:rPr>
                <a:t>自慰</a:t>
              </a:r>
              <a:endParaRPr lang="en-US" altLang="zh-CN" sz="2000" b="1" dirty="0">
                <a:solidFill>
                  <a:schemeClr val="accent1"/>
                </a:solidFill>
                <a:latin typeface="字魂59号-创粗黑" panose="00000500000000000000" pitchFamily="2" charset="-122"/>
                <a:ea typeface="字魂59号-创粗黑" panose="00000500000000000000" pitchFamily="2" charset="-122"/>
                <a:cs typeface="Open Sans Semibold" panose="020B0706030804020204" pitchFamily="34" charset="0"/>
              </a:endParaRPr>
            </a:p>
          </p:txBody>
        </p:sp>
        <p:sp>
          <p:nvSpPr>
            <p:cNvPr id="65" name="TextBox 24">
              <a:extLst>
                <a:ext uri="{FF2B5EF4-FFF2-40B4-BE49-F238E27FC236}">
                  <a16:creationId xmlns:a16="http://schemas.microsoft.com/office/drawing/2014/main" xmlns="" id="{56828D9E-FF2A-4ECA-BAA8-89F7ADCC7442}"/>
                </a:ext>
              </a:extLst>
            </p:cNvPr>
            <p:cNvSpPr txBox="1"/>
            <p:nvPr/>
          </p:nvSpPr>
          <p:spPr>
            <a:xfrm flipH="1">
              <a:off x="9802004" y="2241711"/>
              <a:ext cx="4159259" cy="671402"/>
            </a:xfrm>
            <a:prstGeom prst="rect">
              <a:avLst/>
            </a:prstGeom>
            <a:noFill/>
          </p:spPr>
          <p:txBody>
            <a:bodyPr wrap="square" lIns="0" tIns="0" rIns="0" bIns="0" rtlCol="0">
              <a:spAutoFit/>
            </a:bodyPr>
            <a:lstStyle/>
            <a:p>
              <a:pPr>
                <a:lnSpc>
                  <a:spcPct val="125000"/>
                </a:lnSpc>
              </a:pPr>
              <a:r>
                <a:rPr lang="zh-CN" altLang="en-US" sz="1200" dirty="0">
                  <a:solidFill>
                    <a:schemeClr val="tx1">
                      <a:lumMod val="65000"/>
                      <a:lumOff val="35000"/>
                    </a:schemeClr>
                  </a:solidFill>
                  <a:latin typeface="字魂59号-创粗黑" panose="00000500000000000000" pitchFamily="2" charset="-122"/>
                  <a:ea typeface="字魂59号-创粗黑" panose="00000500000000000000" pitchFamily="2" charset="-122"/>
                </a:rPr>
                <a:t>当个体的性冲动达到一定程度时，个体必然要求以某种适当的行为来满 足这种冲动，来到达生理与心理的平衡。一般自慰是比性梦和性幻想更直接的缓解性冲动、 宣泄性能量的方式。</a:t>
              </a:r>
              <a:endParaRPr lang="en-US" altLang="zh-CN" sz="1200" dirty="0">
                <a:solidFill>
                  <a:schemeClr val="tx1">
                    <a:lumMod val="65000"/>
                    <a:lumOff val="35000"/>
                  </a:schemeClr>
                </a:solidFill>
                <a:latin typeface="字魂59号-创粗黑" panose="00000500000000000000" pitchFamily="2" charset="-122"/>
                <a:ea typeface="字魂59号-创粗黑" panose="00000500000000000000" pitchFamily="2" charset="-122"/>
                <a:cs typeface="Open Sans" panose="020B0606030504020204" pitchFamily="34" charset="0"/>
              </a:endParaRPr>
            </a:p>
          </p:txBody>
        </p:sp>
      </p:grpSp>
      <p:grpSp>
        <p:nvGrpSpPr>
          <p:cNvPr id="66" name="组合 65">
            <a:extLst>
              <a:ext uri="{FF2B5EF4-FFF2-40B4-BE49-F238E27FC236}">
                <a16:creationId xmlns:a16="http://schemas.microsoft.com/office/drawing/2014/main" xmlns="" id="{A40AA131-3652-48BC-AAEC-13A9B5163A1B}"/>
              </a:ext>
            </a:extLst>
          </p:cNvPr>
          <p:cNvGrpSpPr/>
          <p:nvPr/>
        </p:nvGrpSpPr>
        <p:grpSpPr>
          <a:xfrm>
            <a:off x="3035289" y="3122539"/>
            <a:ext cx="4788023" cy="1222307"/>
            <a:chOff x="8367776" y="3761631"/>
            <a:chExt cx="4788023" cy="1222307"/>
          </a:xfrm>
        </p:grpSpPr>
        <p:sp>
          <p:nvSpPr>
            <p:cNvPr id="67" name="TextBox 26">
              <a:extLst>
                <a:ext uri="{FF2B5EF4-FFF2-40B4-BE49-F238E27FC236}">
                  <a16:creationId xmlns:a16="http://schemas.microsoft.com/office/drawing/2014/main" xmlns="" id="{0D40A4E1-0141-4867-9EC3-8E3C8C6DA709}"/>
                </a:ext>
              </a:extLst>
            </p:cNvPr>
            <p:cNvSpPr txBox="1"/>
            <p:nvPr/>
          </p:nvSpPr>
          <p:spPr>
            <a:xfrm>
              <a:off x="8367776" y="3761631"/>
              <a:ext cx="844783" cy="307777"/>
            </a:xfrm>
            <a:prstGeom prst="rect">
              <a:avLst/>
            </a:prstGeom>
            <a:noFill/>
          </p:spPr>
          <p:txBody>
            <a:bodyPr wrap="none" lIns="0" tIns="0" rIns="0" bIns="0" rtlCol="0">
              <a:spAutoFit/>
            </a:bodyPr>
            <a:lstStyle/>
            <a:p>
              <a:r>
                <a:rPr lang="zh-CN" altLang="en-US" sz="2000" b="1" dirty="0">
                  <a:solidFill>
                    <a:schemeClr val="accent2"/>
                  </a:solidFill>
                  <a:latin typeface="字魂59号-创粗黑" panose="00000500000000000000" pitchFamily="2" charset="-122"/>
                  <a:ea typeface="字魂59号-创粗黑" panose="00000500000000000000" pitchFamily="2" charset="-122"/>
                  <a:cs typeface="Open Sans Semibold" panose="020B0706030804020204" pitchFamily="34" charset="0"/>
                </a:rPr>
                <a:t>性幻想 </a:t>
              </a:r>
              <a:endParaRPr lang="en-US" altLang="zh-CN" sz="2000" b="1" dirty="0">
                <a:solidFill>
                  <a:schemeClr val="accent2"/>
                </a:solidFill>
                <a:latin typeface="字魂59号-创粗黑" panose="00000500000000000000" pitchFamily="2" charset="-122"/>
                <a:ea typeface="字魂59号-创粗黑" panose="00000500000000000000" pitchFamily="2" charset="-122"/>
                <a:cs typeface="Open Sans Semibold" panose="020B0706030804020204" pitchFamily="34" charset="0"/>
              </a:endParaRPr>
            </a:p>
          </p:txBody>
        </p:sp>
        <p:sp>
          <p:nvSpPr>
            <p:cNvPr id="68" name="TextBox 27">
              <a:extLst>
                <a:ext uri="{FF2B5EF4-FFF2-40B4-BE49-F238E27FC236}">
                  <a16:creationId xmlns:a16="http://schemas.microsoft.com/office/drawing/2014/main" xmlns="" id="{7B8F046B-2BD2-496F-897D-64886465675C}"/>
                </a:ext>
              </a:extLst>
            </p:cNvPr>
            <p:cNvSpPr txBox="1"/>
            <p:nvPr/>
          </p:nvSpPr>
          <p:spPr>
            <a:xfrm flipH="1">
              <a:off x="8367776" y="4081703"/>
              <a:ext cx="4788023" cy="902235"/>
            </a:xfrm>
            <a:prstGeom prst="rect">
              <a:avLst/>
            </a:prstGeom>
            <a:noFill/>
          </p:spPr>
          <p:txBody>
            <a:bodyPr wrap="square" lIns="0" tIns="0" rIns="0" bIns="0" rtlCol="0">
              <a:spAutoFit/>
            </a:bodyPr>
            <a:lstStyle/>
            <a:p>
              <a:pPr>
                <a:lnSpc>
                  <a:spcPct val="125000"/>
                </a:lnSpc>
              </a:pPr>
              <a:r>
                <a:rPr lang="zh-CN" altLang="en-US" sz="1200" dirty="0">
                  <a:solidFill>
                    <a:schemeClr val="tx1">
                      <a:lumMod val="65000"/>
                      <a:lumOff val="35000"/>
                    </a:schemeClr>
                  </a:solidFill>
                  <a:latin typeface="字魂59号-创粗黑" panose="00000500000000000000" pitchFamily="2" charset="-122"/>
                  <a:ea typeface="字魂59号-创粗黑" panose="00000500000000000000" pitchFamily="2" charset="-122"/>
                </a:rPr>
                <a:t>大学生第一应科学认识性幻想。当出现正常的性幻想时，不要太把性幻想当回事，也 不必为此自责，这反而容易对性幻想淡然面对。第二，转移注意力。，大学生应尽量把注意力集中到学习和其他大学校园丰富 多彩的活动上。拒绝不良性刺激物，特别是淫秽色情的图片、书籍和影视。 </a:t>
              </a:r>
              <a:endParaRPr lang="en-US" altLang="zh-CN" sz="1200" dirty="0">
                <a:solidFill>
                  <a:schemeClr val="tx1">
                    <a:lumMod val="65000"/>
                    <a:lumOff val="35000"/>
                  </a:schemeClr>
                </a:solidFill>
                <a:latin typeface="字魂59号-创粗黑" panose="00000500000000000000" pitchFamily="2" charset="-122"/>
                <a:ea typeface="字魂59号-创粗黑" panose="00000500000000000000" pitchFamily="2" charset="-122"/>
                <a:cs typeface="Open Sans" panose="020B0606030504020204" pitchFamily="34" charset="0"/>
              </a:endParaRPr>
            </a:p>
          </p:txBody>
        </p:sp>
      </p:grpSp>
    </p:spTree>
    <p:extLst>
      <p:ext uri="{BB962C8B-B14F-4D97-AF65-F5344CB8AC3E}">
        <p14:creationId xmlns:p14="http://schemas.microsoft.com/office/powerpoint/2010/main" val="2241418893"/>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additive="base">
                                        <p:cTn id="7" dur="500" fill="hold"/>
                                        <p:tgtEl>
                                          <p:spTgt spid="63"/>
                                        </p:tgtEl>
                                        <p:attrNameLst>
                                          <p:attrName>ppt_x</p:attrName>
                                        </p:attrNameLst>
                                      </p:cBhvr>
                                      <p:tavLst>
                                        <p:tav tm="0">
                                          <p:val>
                                            <p:strVal val="1+#ppt_w/2"/>
                                          </p:val>
                                        </p:tav>
                                        <p:tav tm="100000">
                                          <p:val>
                                            <p:strVal val="#ppt_x"/>
                                          </p:val>
                                        </p:tav>
                                      </p:tavLst>
                                    </p:anim>
                                    <p:anim calcmode="lin" valueType="num">
                                      <p:cBhvr additive="base">
                                        <p:cTn id="8" dur="500" fill="hold"/>
                                        <p:tgtEl>
                                          <p:spTgt spid="63"/>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66"/>
                                        </p:tgtEl>
                                        <p:attrNameLst>
                                          <p:attrName>style.visibility</p:attrName>
                                        </p:attrNameLst>
                                      </p:cBhvr>
                                      <p:to>
                                        <p:strVal val="visible"/>
                                      </p:to>
                                    </p:set>
                                    <p:anim calcmode="lin" valueType="num">
                                      <p:cBhvr additive="base">
                                        <p:cTn id="11" dur="500" fill="hold"/>
                                        <p:tgtEl>
                                          <p:spTgt spid="66"/>
                                        </p:tgtEl>
                                        <p:attrNameLst>
                                          <p:attrName>ppt_x</p:attrName>
                                        </p:attrNameLst>
                                      </p:cBhvr>
                                      <p:tavLst>
                                        <p:tav tm="0">
                                          <p:val>
                                            <p:strVal val="1+#ppt_w/2"/>
                                          </p:val>
                                        </p:tav>
                                        <p:tav tm="100000">
                                          <p:val>
                                            <p:strVal val="#ppt_x"/>
                                          </p:val>
                                        </p:tav>
                                      </p:tavLst>
                                    </p:anim>
                                    <p:anim calcmode="lin" valueType="num">
                                      <p:cBhvr additive="base">
                                        <p:cTn id="12" dur="500" fill="hold"/>
                                        <p:tgtEl>
                                          <p:spTgt spid="6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第二节 大学生的性与心理健康的关系</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xmlns="" id="{206E7DB9-5899-4F16-A729-1FEAA4687181}"/>
              </a:ext>
            </a:extLst>
          </p:cNvPr>
          <p:cNvSpPr/>
          <p:nvPr/>
        </p:nvSpPr>
        <p:spPr>
          <a:xfrm>
            <a:off x="611560"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二、大学生的性行为</a:t>
            </a:r>
          </a:p>
        </p:txBody>
      </p:sp>
      <p:cxnSp>
        <p:nvCxnSpPr>
          <p:cNvPr id="25" name="直接连接符 24">
            <a:extLst>
              <a:ext uri="{FF2B5EF4-FFF2-40B4-BE49-F238E27FC236}">
                <a16:creationId xmlns:a16="http://schemas.microsoft.com/office/drawing/2014/main" xmlns="" id="{9BEAF9F2-83BC-4A98-9463-6FE89E32B0D9}"/>
              </a:ext>
            </a:extLst>
          </p:cNvPr>
          <p:cNvCxnSpPr>
            <a:cxnSpLocks/>
          </p:cNvCxnSpPr>
          <p:nvPr/>
        </p:nvCxnSpPr>
        <p:spPr>
          <a:xfrm flipH="1">
            <a:off x="611560" y="1131590"/>
            <a:ext cx="1512168"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6" name="等腰三角形 25">
            <a:extLst>
              <a:ext uri="{FF2B5EF4-FFF2-40B4-BE49-F238E27FC236}">
                <a16:creationId xmlns:a16="http://schemas.microsoft.com/office/drawing/2014/main" xmlns="" id="{0585CB99-C466-4FBE-A468-AA22335F461E}"/>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27" name="直接连接符 26">
            <a:extLst>
              <a:ext uri="{FF2B5EF4-FFF2-40B4-BE49-F238E27FC236}">
                <a16:creationId xmlns:a16="http://schemas.microsoft.com/office/drawing/2014/main" xmlns="" id="{4108571C-1118-4D7E-AB73-98EBE7D936DF}"/>
              </a:ext>
            </a:extLst>
          </p:cNvPr>
          <p:cNvCxnSpPr>
            <a:cxnSpLocks/>
          </p:cNvCxnSpPr>
          <p:nvPr/>
        </p:nvCxnSpPr>
        <p:spPr>
          <a:xfrm>
            <a:off x="4355976" y="521032"/>
            <a:ext cx="4788024"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28" name="等腰三角形 27">
            <a:extLst>
              <a:ext uri="{FF2B5EF4-FFF2-40B4-BE49-F238E27FC236}">
                <a16:creationId xmlns:a16="http://schemas.microsoft.com/office/drawing/2014/main" xmlns="" id="{616A6828-1987-4DC6-9966-8131DFFC7758}"/>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0" name="Diamond 7">
            <a:extLst>
              <a:ext uri="{FF2B5EF4-FFF2-40B4-BE49-F238E27FC236}">
                <a16:creationId xmlns:a16="http://schemas.microsoft.com/office/drawing/2014/main" xmlns="" id="{FEC4EBBF-9C3C-4690-B7AE-8413B2D1F5DF}"/>
              </a:ext>
            </a:extLst>
          </p:cNvPr>
          <p:cNvSpPr/>
          <p:nvPr/>
        </p:nvSpPr>
        <p:spPr>
          <a:xfrm>
            <a:off x="1159060" y="2634973"/>
            <a:ext cx="1512168" cy="1512168"/>
          </a:xfrm>
          <a:prstGeom prst="diamond">
            <a:avLst/>
          </a:prstGeom>
          <a:solidFill>
            <a:schemeClr val="accent4"/>
          </a:solidFill>
          <a:ln w="88900">
            <a:solidFill>
              <a:schemeClr val="bg1">
                <a:alpha val="62000"/>
              </a:schemeClr>
            </a:solidFill>
          </a:ln>
          <a:effectLst>
            <a:outerShdw blurRad="203200" dist="381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字魂59号-创粗黑" panose="00000500000000000000" pitchFamily="2" charset="-122"/>
            </a:endParaRPr>
          </a:p>
        </p:txBody>
      </p:sp>
      <p:sp>
        <p:nvSpPr>
          <p:cNvPr id="36" name="Diamond 6">
            <a:extLst>
              <a:ext uri="{FF2B5EF4-FFF2-40B4-BE49-F238E27FC236}">
                <a16:creationId xmlns:a16="http://schemas.microsoft.com/office/drawing/2014/main" xmlns="" id="{2AE83219-AC04-484C-BB29-B77FD878CDCE}"/>
              </a:ext>
            </a:extLst>
          </p:cNvPr>
          <p:cNvSpPr/>
          <p:nvPr/>
        </p:nvSpPr>
        <p:spPr>
          <a:xfrm>
            <a:off x="2339752" y="1275606"/>
            <a:ext cx="1512168" cy="1512168"/>
          </a:xfrm>
          <a:prstGeom prst="diamond">
            <a:avLst/>
          </a:prstGeom>
          <a:solidFill>
            <a:schemeClr val="accent1"/>
          </a:solidFill>
          <a:ln w="88900">
            <a:solidFill>
              <a:schemeClr val="bg1">
                <a:alpha val="62000"/>
              </a:schemeClr>
            </a:solidFill>
          </a:ln>
          <a:effectLst>
            <a:outerShdw blurRad="203200" dist="381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字魂59号-创粗黑" panose="00000500000000000000" pitchFamily="2" charset="-122"/>
            </a:endParaRPr>
          </a:p>
        </p:txBody>
      </p:sp>
      <p:grpSp>
        <p:nvGrpSpPr>
          <p:cNvPr id="63" name="组合 62">
            <a:extLst>
              <a:ext uri="{FF2B5EF4-FFF2-40B4-BE49-F238E27FC236}">
                <a16:creationId xmlns:a16="http://schemas.microsoft.com/office/drawing/2014/main" xmlns="" id="{3F31EE92-B8EB-4E7F-BBD3-ABED73361B4B}"/>
              </a:ext>
            </a:extLst>
          </p:cNvPr>
          <p:cNvGrpSpPr/>
          <p:nvPr/>
        </p:nvGrpSpPr>
        <p:grpSpPr>
          <a:xfrm>
            <a:off x="4059039" y="1433513"/>
            <a:ext cx="4174380" cy="1484388"/>
            <a:chOff x="9786883" y="1890390"/>
            <a:chExt cx="4174380" cy="1484388"/>
          </a:xfrm>
        </p:grpSpPr>
        <p:sp>
          <p:nvSpPr>
            <p:cNvPr id="64" name="TextBox 23">
              <a:extLst>
                <a:ext uri="{FF2B5EF4-FFF2-40B4-BE49-F238E27FC236}">
                  <a16:creationId xmlns:a16="http://schemas.microsoft.com/office/drawing/2014/main" xmlns="" id="{583AB7A1-701B-4143-83BE-F07E5C8A4DDF}"/>
                </a:ext>
              </a:extLst>
            </p:cNvPr>
            <p:cNvSpPr txBox="1"/>
            <p:nvPr/>
          </p:nvSpPr>
          <p:spPr>
            <a:xfrm>
              <a:off x="9786883" y="1890390"/>
              <a:ext cx="589905" cy="307777"/>
            </a:xfrm>
            <a:prstGeom prst="rect">
              <a:avLst/>
            </a:prstGeom>
            <a:noFill/>
          </p:spPr>
          <p:txBody>
            <a:bodyPr wrap="none" lIns="0" tIns="0" rIns="0" bIns="0" rtlCol="0">
              <a:spAutoFit/>
            </a:bodyPr>
            <a:lstStyle/>
            <a:p>
              <a:r>
                <a:rPr lang="zh-CN" altLang="en-US" sz="2000" b="1" dirty="0">
                  <a:solidFill>
                    <a:schemeClr val="accent1"/>
                  </a:solidFill>
                  <a:latin typeface="字魂59号-创粗黑" panose="00000500000000000000" pitchFamily="2" charset="-122"/>
                  <a:ea typeface="字魂59号-创粗黑" panose="00000500000000000000" pitchFamily="2" charset="-122"/>
                  <a:cs typeface="Open Sans Semibold" panose="020B0706030804020204" pitchFamily="34" charset="0"/>
                </a:rPr>
                <a:t>性梦 </a:t>
              </a:r>
              <a:endParaRPr lang="en-US" altLang="zh-CN" sz="2000" b="1" dirty="0">
                <a:solidFill>
                  <a:schemeClr val="accent1"/>
                </a:solidFill>
                <a:latin typeface="字魂59号-创粗黑" panose="00000500000000000000" pitchFamily="2" charset="-122"/>
                <a:ea typeface="字魂59号-创粗黑" panose="00000500000000000000" pitchFamily="2" charset="-122"/>
                <a:cs typeface="Open Sans Semibold" panose="020B0706030804020204" pitchFamily="34" charset="0"/>
              </a:endParaRPr>
            </a:p>
          </p:txBody>
        </p:sp>
        <p:sp>
          <p:nvSpPr>
            <p:cNvPr id="65" name="TextBox 24">
              <a:extLst>
                <a:ext uri="{FF2B5EF4-FFF2-40B4-BE49-F238E27FC236}">
                  <a16:creationId xmlns:a16="http://schemas.microsoft.com/office/drawing/2014/main" xmlns="" id="{56828D9E-FF2A-4ECA-BAA8-89F7ADCC7442}"/>
                </a:ext>
              </a:extLst>
            </p:cNvPr>
            <p:cNvSpPr txBox="1"/>
            <p:nvPr/>
          </p:nvSpPr>
          <p:spPr>
            <a:xfrm flipH="1">
              <a:off x="9802004" y="2241711"/>
              <a:ext cx="4159259" cy="1133067"/>
            </a:xfrm>
            <a:prstGeom prst="rect">
              <a:avLst/>
            </a:prstGeom>
            <a:noFill/>
          </p:spPr>
          <p:txBody>
            <a:bodyPr wrap="square" lIns="0" tIns="0" rIns="0" bIns="0" rtlCol="0">
              <a:spAutoFit/>
            </a:bodyPr>
            <a:lstStyle/>
            <a:p>
              <a:pPr>
                <a:lnSpc>
                  <a:spcPct val="125000"/>
                </a:lnSpc>
              </a:pPr>
              <a:r>
                <a:rPr lang="zh-CN" altLang="en-US" sz="1200" dirty="0">
                  <a:solidFill>
                    <a:schemeClr val="tx1">
                      <a:lumMod val="65000"/>
                      <a:lumOff val="35000"/>
                    </a:schemeClr>
                  </a:solidFill>
                  <a:latin typeface="字魂59号-创粗黑" panose="00000500000000000000" pitchFamily="2" charset="-122"/>
                  <a:ea typeface="字魂59号-创粗黑" panose="00000500000000000000" pitchFamily="2" charset="-122"/>
                </a:rPr>
                <a:t>性梦是指具有性内容的梦，是性要求和性冲动被有意识地压抑后在潜意识中的显露。性梦是性欲的一种自然宣泄，受到的道德和舆论的非难较少。因此，性梦可以缓和大学 生性饥渴积累的性冲动，有利于性器官功能的完善和成熟，是性生理、性心理发育正常的标志。</a:t>
              </a:r>
              <a:endParaRPr lang="en-US" altLang="zh-CN" sz="1200" dirty="0">
                <a:solidFill>
                  <a:schemeClr val="tx1">
                    <a:lumMod val="65000"/>
                    <a:lumOff val="35000"/>
                  </a:schemeClr>
                </a:solidFill>
                <a:latin typeface="字魂59号-创粗黑" panose="00000500000000000000" pitchFamily="2" charset="-122"/>
                <a:ea typeface="字魂59号-创粗黑" panose="00000500000000000000" pitchFamily="2" charset="-122"/>
                <a:cs typeface="Open Sans" panose="020B0606030504020204" pitchFamily="34" charset="0"/>
              </a:endParaRPr>
            </a:p>
          </p:txBody>
        </p:sp>
      </p:grpSp>
      <p:grpSp>
        <p:nvGrpSpPr>
          <p:cNvPr id="66" name="组合 65">
            <a:extLst>
              <a:ext uri="{FF2B5EF4-FFF2-40B4-BE49-F238E27FC236}">
                <a16:creationId xmlns:a16="http://schemas.microsoft.com/office/drawing/2014/main" xmlns="" id="{A40AA131-3652-48BC-AAEC-13A9B5163A1B}"/>
              </a:ext>
            </a:extLst>
          </p:cNvPr>
          <p:cNvGrpSpPr/>
          <p:nvPr/>
        </p:nvGrpSpPr>
        <p:grpSpPr>
          <a:xfrm>
            <a:off x="3035289" y="3122539"/>
            <a:ext cx="4788023" cy="991474"/>
            <a:chOff x="8367776" y="3761631"/>
            <a:chExt cx="4788023" cy="991474"/>
          </a:xfrm>
        </p:grpSpPr>
        <p:sp>
          <p:nvSpPr>
            <p:cNvPr id="67" name="TextBox 26">
              <a:extLst>
                <a:ext uri="{FF2B5EF4-FFF2-40B4-BE49-F238E27FC236}">
                  <a16:creationId xmlns:a16="http://schemas.microsoft.com/office/drawing/2014/main" xmlns="" id="{0D40A4E1-0141-4867-9EC3-8E3C8C6DA709}"/>
                </a:ext>
              </a:extLst>
            </p:cNvPr>
            <p:cNvSpPr txBox="1"/>
            <p:nvPr/>
          </p:nvSpPr>
          <p:spPr>
            <a:xfrm>
              <a:off x="8367776" y="3761631"/>
              <a:ext cx="1615827" cy="307777"/>
            </a:xfrm>
            <a:prstGeom prst="rect">
              <a:avLst/>
            </a:prstGeom>
            <a:noFill/>
          </p:spPr>
          <p:txBody>
            <a:bodyPr wrap="none" lIns="0" tIns="0" rIns="0" bIns="0" rtlCol="0">
              <a:spAutoFit/>
            </a:bodyPr>
            <a:lstStyle/>
            <a:p>
              <a:r>
                <a:rPr lang="zh-CN" altLang="en-US" sz="2000" b="1" dirty="0">
                  <a:solidFill>
                    <a:schemeClr val="accent2"/>
                  </a:solidFill>
                  <a:latin typeface="字魂59号-创粗黑" panose="00000500000000000000" pitchFamily="2" charset="-122"/>
                  <a:ea typeface="字魂59号-创粗黑" panose="00000500000000000000" pitchFamily="2" charset="-122"/>
                  <a:cs typeface="Open Sans Semibold" panose="020B0706030804020204" pitchFamily="34" charset="0"/>
                </a:rPr>
                <a:t>边缘性性行为 </a:t>
              </a:r>
              <a:endParaRPr lang="en-US" altLang="zh-CN" sz="2000" b="1" dirty="0">
                <a:solidFill>
                  <a:schemeClr val="accent2"/>
                </a:solidFill>
                <a:latin typeface="字魂59号-创粗黑" panose="00000500000000000000" pitchFamily="2" charset="-122"/>
                <a:ea typeface="字魂59号-创粗黑" panose="00000500000000000000" pitchFamily="2" charset="-122"/>
                <a:cs typeface="Open Sans Semibold" panose="020B0706030804020204" pitchFamily="34" charset="0"/>
              </a:endParaRPr>
            </a:p>
          </p:txBody>
        </p:sp>
        <p:sp>
          <p:nvSpPr>
            <p:cNvPr id="68" name="TextBox 27">
              <a:extLst>
                <a:ext uri="{FF2B5EF4-FFF2-40B4-BE49-F238E27FC236}">
                  <a16:creationId xmlns:a16="http://schemas.microsoft.com/office/drawing/2014/main" xmlns="" id="{7B8F046B-2BD2-496F-897D-64886465675C}"/>
                </a:ext>
              </a:extLst>
            </p:cNvPr>
            <p:cNvSpPr txBox="1"/>
            <p:nvPr/>
          </p:nvSpPr>
          <p:spPr>
            <a:xfrm flipH="1">
              <a:off x="8367776" y="4081703"/>
              <a:ext cx="4788023" cy="671402"/>
            </a:xfrm>
            <a:prstGeom prst="rect">
              <a:avLst/>
            </a:prstGeom>
            <a:noFill/>
          </p:spPr>
          <p:txBody>
            <a:bodyPr wrap="square" lIns="0" tIns="0" rIns="0" bIns="0" rtlCol="0">
              <a:spAutoFit/>
            </a:bodyPr>
            <a:lstStyle/>
            <a:p>
              <a:pPr>
                <a:lnSpc>
                  <a:spcPct val="125000"/>
                </a:lnSpc>
              </a:pPr>
              <a:r>
                <a:rPr lang="zh-CN" altLang="en-US" sz="1200" dirty="0">
                  <a:solidFill>
                    <a:schemeClr val="tx1">
                      <a:lumMod val="65000"/>
                      <a:lumOff val="35000"/>
                    </a:schemeClr>
                  </a:solidFill>
                  <a:latin typeface="字魂59号-创粗黑" panose="00000500000000000000" pitchFamily="2" charset="-122"/>
                  <a:ea typeface="字魂59号-创粗黑" panose="00000500000000000000" pitchFamily="2" charset="-122"/>
                </a:rPr>
                <a:t>边缘性性行为一般是指男女之间的拥抱、接吻、相互抚摸、游戏性接触等性交以外的性行为。值得注意的是，大学生应避免在公共场合进行以满足性需求为目的的爱抚行为。</a:t>
              </a:r>
              <a:endParaRPr lang="en-US" altLang="zh-CN" sz="1200" dirty="0">
                <a:solidFill>
                  <a:schemeClr val="tx1">
                    <a:lumMod val="65000"/>
                    <a:lumOff val="35000"/>
                  </a:schemeClr>
                </a:solidFill>
                <a:latin typeface="字魂59号-创粗黑" panose="00000500000000000000" pitchFamily="2" charset="-122"/>
                <a:ea typeface="字魂59号-创粗黑" panose="00000500000000000000" pitchFamily="2" charset="-122"/>
                <a:cs typeface="Open Sans" panose="020B0606030504020204" pitchFamily="34" charset="0"/>
              </a:endParaRPr>
            </a:p>
          </p:txBody>
        </p:sp>
      </p:grpSp>
    </p:spTree>
    <p:extLst>
      <p:ext uri="{BB962C8B-B14F-4D97-AF65-F5344CB8AC3E}">
        <p14:creationId xmlns:p14="http://schemas.microsoft.com/office/powerpoint/2010/main" val="1675829963"/>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additive="base">
                                        <p:cTn id="7" dur="500" fill="hold"/>
                                        <p:tgtEl>
                                          <p:spTgt spid="63"/>
                                        </p:tgtEl>
                                        <p:attrNameLst>
                                          <p:attrName>ppt_x</p:attrName>
                                        </p:attrNameLst>
                                      </p:cBhvr>
                                      <p:tavLst>
                                        <p:tav tm="0">
                                          <p:val>
                                            <p:strVal val="1+#ppt_w/2"/>
                                          </p:val>
                                        </p:tav>
                                        <p:tav tm="100000">
                                          <p:val>
                                            <p:strVal val="#ppt_x"/>
                                          </p:val>
                                        </p:tav>
                                      </p:tavLst>
                                    </p:anim>
                                    <p:anim calcmode="lin" valueType="num">
                                      <p:cBhvr additive="base">
                                        <p:cTn id="8" dur="500" fill="hold"/>
                                        <p:tgtEl>
                                          <p:spTgt spid="63"/>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66"/>
                                        </p:tgtEl>
                                        <p:attrNameLst>
                                          <p:attrName>style.visibility</p:attrName>
                                        </p:attrNameLst>
                                      </p:cBhvr>
                                      <p:to>
                                        <p:strVal val="visible"/>
                                      </p:to>
                                    </p:set>
                                    <p:anim calcmode="lin" valueType="num">
                                      <p:cBhvr additive="base">
                                        <p:cTn id="11" dur="500" fill="hold"/>
                                        <p:tgtEl>
                                          <p:spTgt spid="66"/>
                                        </p:tgtEl>
                                        <p:attrNameLst>
                                          <p:attrName>ppt_x</p:attrName>
                                        </p:attrNameLst>
                                      </p:cBhvr>
                                      <p:tavLst>
                                        <p:tav tm="0">
                                          <p:val>
                                            <p:strVal val="1+#ppt_w/2"/>
                                          </p:val>
                                        </p:tav>
                                        <p:tav tm="100000">
                                          <p:val>
                                            <p:strVal val="#ppt_x"/>
                                          </p:val>
                                        </p:tav>
                                      </p:tavLst>
                                    </p:anim>
                                    <p:anim calcmode="lin" valueType="num">
                                      <p:cBhvr additive="base">
                                        <p:cTn id="12" dur="500" fill="hold"/>
                                        <p:tgtEl>
                                          <p:spTgt spid="6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第二节 大学生的性与心理健康的关系</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xmlns="" id="{206E7DB9-5899-4F16-A729-1FEAA4687181}"/>
              </a:ext>
            </a:extLst>
          </p:cNvPr>
          <p:cNvSpPr/>
          <p:nvPr/>
        </p:nvSpPr>
        <p:spPr>
          <a:xfrm>
            <a:off x="611560"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二、大学生的性行为</a:t>
            </a:r>
          </a:p>
        </p:txBody>
      </p:sp>
      <p:cxnSp>
        <p:nvCxnSpPr>
          <p:cNvPr id="25" name="直接连接符 24">
            <a:extLst>
              <a:ext uri="{FF2B5EF4-FFF2-40B4-BE49-F238E27FC236}">
                <a16:creationId xmlns:a16="http://schemas.microsoft.com/office/drawing/2014/main" xmlns="" id="{9BEAF9F2-83BC-4A98-9463-6FE89E32B0D9}"/>
              </a:ext>
            </a:extLst>
          </p:cNvPr>
          <p:cNvCxnSpPr>
            <a:cxnSpLocks/>
          </p:cNvCxnSpPr>
          <p:nvPr/>
        </p:nvCxnSpPr>
        <p:spPr>
          <a:xfrm flipH="1">
            <a:off x="611560" y="1131590"/>
            <a:ext cx="1512168"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6" name="等腰三角形 25">
            <a:extLst>
              <a:ext uri="{FF2B5EF4-FFF2-40B4-BE49-F238E27FC236}">
                <a16:creationId xmlns:a16="http://schemas.microsoft.com/office/drawing/2014/main" xmlns="" id="{0585CB99-C466-4FBE-A468-AA22335F461E}"/>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27" name="直接连接符 26">
            <a:extLst>
              <a:ext uri="{FF2B5EF4-FFF2-40B4-BE49-F238E27FC236}">
                <a16:creationId xmlns:a16="http://schemas.microsoft.com/office/drawing/2014/main" xmlns="" id="{4108571C-1118-4D7E-AB73-98EBE7D936DF}"/>
              </a:ext>
            </a:extLst>
          </p:cNvPr>
          <p:cNvCxnSpPr>
            <a:cxnSpLocks/>
          </p:cNvCxnSpPr>
          <p:nvPr/>
        </p:nvCxnSpPr>
        <p:spPr>
          <a:xfrm>
            <a:off x="4355976" y="521032"/>
            <a:ext cx="4788024"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28" name="等腰三角形 27">
            <a:extLst>
              <a:ext uri="{FF2B5EF4-FFF2-40B4-BE49-F238E27FC236}">
                <a16:creationId xmlns:a16="http://schemas.microsoft.com/office/drawing/2014/main" xmlns="" id="{616A6828-1987-4DC6-9966-8131DFFC7758}"/>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6" name="Diamond 6">
            <a:extLst>
              <a:ext uri="{FF2B5EF4-FFF2-40B4-BE49-F238E27FC236}">
                <a16:creationId xmlns:a16="http://schemas.microsoft.com/office/drawing/2014/main" xmlns="" id="{2AE83219-AC04-484C-BB29-B77FD878CDCE}"/>
              </a:ext>
            </a:extLst>
          </p:cNvPr>
          <p:cNvSpPr/>
          <p:nvPr/>
        </p:nvSpPr>
        <p:spPr>
          <a:xfrm>
            <a:off x="1700585" y="1828517"/>
            <a:ext cx="1512168" cy="1512168"/>
          </a:xfrm>
          <a:prstGeom prst="diamond">
            <a:avLst/>
          </a:prstGeom>
          <a:solidFill>
            <a:schemeClr val="accent1"/>
          </a:solidFill>
          <a:ln w="88900">
            <a:solidFill>
              <a:schemeClr val="bg1">
                <a:alpha val="62000"/>
              </a:schemeClr>
            </a:solidFill>
          </a:ln>
          <a:effectLst>
            <a:outerShdw blurRad="203200" dist="381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字魂59号-创粗黑" panose="00000500000000000000" pitchFamily="2" charset="-122"/>
            </a:endParaRPr>
          </a:p>
        </p:txBody>
      </p:sp>
      <p:grpSp>
        <p:nvGrpSpPr>
          <p:cNvPr id="63" name="组合 62">
            <a:extLst>
              <a:ext uri="{FF2B5EF4-FFF2-40B4-BE49-F238E27FC236}">
                <a16:creationId xmlns:a16="http://schemas.microsoft.com/office/drawing/2014/main" xmlns="" id="{3F31EE92-B8EB-4E7F-BBD3-ABED73361B4B}"/>
              </a:ext>
            </a:extLst>
          </p:cNvPr>
          <p:cNvGrpSpPr/>
          <p:nvPr/>
        </p:nvGrpSpPr>
        <p:grpSpPr>
          <a:xfrm>
            <a:off x="3419872" y="1986424"/>
            <a:ext cx="4174380" cy="1715221"/>
            <a:chOff x="9786883" y="1890390"/>
            <a:chExt cx="4174380" cy="1715221"/>
          </a:xfrm>
        </p:grpSpPr>
        <p:sp>
          <p:nvSpPr>
            <p:cNvPr id="64" name="TextBox 23">
              <a:extLst>
                <a:ext uri="{FF2B5EF4-FFF2-40B4-BE49-F238E27FC236}">
                  <a16:creationId xmlns:a16="http://schemas.microsoft.com/office/drawing/2014/main" xmlns="" id="{583AB7A1-701B-4143-83BE-F07E5C8A4DDF}"/>
                </a:ext>
              </a:extLst>
            </p:cNvPr>
            <p:cNvSpPr txBox="1"/>
            <p:nvPr/>
          </p:nvSpPr>
          <p:spPr>
            <a:xfrm>
              <a:off x="9786883" y="1890390"/>
              <a:ext cx="512961" cy="307777"/>
            </a:xfrm>
            <a:prstGeom prst="rect">
              <a:avLst/>
            </a:prstGeom>
            <a:noFill/>
          </p:spPr>
          <p:txBody>
            <a:bodyPr wrap="none" lIns="0" tIns="0" rIns="0" bIns="0" rtlCol="0">
              <a:spAutoFit/>
            </a:bodyPr>
            <a:lstStyle/>
            <a:p>
              <a:r>
                <a:rPr lang="zh-CN" altLang="en-US" sz="2000" b="1" dirty="0">
                  <a:solidFill>
                    <a:schemeClr val="accent1"/>
                  </a:solidFill>
                  <a:latin typeface="字魂59号-创粗黑" panose="00000500000000000000" pitchFamily="2" charset="-122"/>
                  <a:ea typeface="字魂59号-创粗黑" panose="00000500000000000000" pitchFamily="2" charset="-122"/>
                  <a:cs typeface="Open Sans Semibold" panose="020B0706030804020204" pitchFamily="34" charset="0"/>
                </a:rPr>
                <a:t>性交</a:t>
              </a:r>
              <a:endParaRPr lang="en-US" altLang="zh-CN" sz="2000" b="1" dirty="0">
                <a:solidFill>
                  <a:schemeClr val="accent1"/>
                </a:solidFill>
                <a:latin typeface="字魂59号-创粗黑" panose="00000500000000000000" pitchFamily="2" charset="-122"/>
                <a:ea typeface="字魂59号-创粗黑" panose="00000500000000000000" pitchFamily="2" charset="-122"/>
                <a:cs typeface="Open Sans Semibold" panose="020B0706030804020204" pitchFamily="34" charset="0"/>
              </a:endParaRPr>
            </a:p>
          </p:txBody>
        </p:sp>
        <p:sp>
          <p:nvSpPr>
            <p:cNvPr id="65" name="TextBox 24">
              <a:extLst>
                <a:ext uri="{FF2B5EF4-FFF2-40B4-BE49-F238E27FC236}">
                  <a16:creationId xmlns:a16="http://schemas.microsoft.com/office/drawing/2014/main" xmlns="" id="{56828D9E-FF2A-4ECA-BAA8-89F7ADCC7442}"/>
                </a:ext>
              </a:extLst>
            </p:cNvPr>
            <p:cNvSpPr txBox="1"/>
            <p:nvPr/>
          </p:nvSpPr>
          <p:spPr>
            <a:xfrm flipH="1">
              <a:off x="9802004" y="2241711"/>
              <a:ext cx="4159259" cy="1363900"/>
            </a:xfrm>
            <a:prstGeom prst="rect">
              <a:avLst/>
            </a:prstGeom>
            <a:noFill/>
          </p:spPr>
          <p:txBody>
            <a:bodyPr wrap="square" lIns="0" tIns="0" rIns="0" bIns="0" rtlCol="0">
              <a:spAutoFit/>
            </a:bodyPr>
            <a:lstStyle/>
            <a:p>
              <a:pPr>
                <a:lnSpc>
                  <a:spcPct val="125000"/>
                </a:lnSpc>
              </a:pPr>
              <a:r>
                <a:rPr lang="zh-CN" altLang="en-US" sz="1200" dirty="0">
                  <a:solidFill>
                    <a:schemeClr val="tx1">
                      <a:lumMod val="65000"/>
                      <a:lumOff val="35000"/>
                    </a:schemeClr>
                  </a:solidFill>
                  <a:latin typeface="字魂59号-创粗黑" panose="00000500000000000000" pitchFamily="2" charset="-122"/>
                  <a:ea typeface="字魂59号-创粗黑" panose="00000500000000000000" pitchFamily="2" charset="-122"/>
                </a:rPr>
                <a:t>总体来看，大学生性交 行为的发生率呈上升趋势，男生的发生率高于女生，但女生的增长快于男生。大学生性行为安全教育是一个不可忽视的重要问题。大学生也应了解和清楚自己性行为的风险与后果，不可为 了一时的激情，忽视可能或潜在的结果，进而出现伤害自己或他人的情况。</a:t>
              </a:r>
            </a:p>
            <a:p>
              <a:pPr>
                <a:lnSpc>
                  <a:spcPct val="125000"/>
                </a:lnSpc>
              </a:pPr>
              <a:endParaRPr lang="en-US" altLang="zh-CN" sz="1200" dirty="0">
                <a:solidFill>
                  <a:schemeClr val="tx1">
                    <a:lumMod val="65000"/>
                    <a:lumOff val="35000"/>
                  </a:schemeClr>
                </a:solidFill>
                <a:latin typeface="字魂59号-创粗黑" panose="00000500000000000000" pitchFamily="2" charset="-122"/>
                <a:ea typeface="字魂59号-创粗黑" panose="00000500000000000000" pitchFamily="2" charset="-122"/>
                <a:cs typeface="Open Sans" panose="020B0606030504020204" pitchFamily="34" charset="0"/>
              </a:endParaRPr>
            </a:p>
          </p:txBody>
        </p:sp>
      </p:grpSp>
    </p:spTree>
    <p:extLst>
      <p:ext uri="{BB962C8B-B14F-4D97-AF65-F5344CB8AC3E}">
        <p14:creationId xmlns:p14="http://schemas.microsoft.com/office/powerpoint/2010/main" val="4196661996"/>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additive="base">
                                        <p:cTn id="7" dur="500" fill="hold"/>
                                        <p:tgtEl>
                                          <p:spTgt spid="63"/>
                                        </p:tgtEl>
                                        <p:attrNameLst>
                                          <p:attrName>ppt_x</p:attrName>
                                        </p:attrNameLst>
                                      </p:cBhvr>
                                      <p:tavLst>
                                        <p:tav tm="0">
                                          <p:val>
                                            <p:strVal val="1+#ppt_w/2"/>
                                          </p:val>
                                        </p:tav>
                                        <p:tav tm="100000">
                                          <p:val>
                                            <p:strVal val="#ppt_x"/>
                                          </p:val>
                                        </p:tav>
                                      </p:tavLst>
                                    </p:anim>
                                    <p:anim calcmode="lin" valueType="num">
                                      <p:cBhvr additive="base">
                                        <p:cTn id="8" dur="500" fill="hold"/>
                                        <p:tgtEl>
                                          <p:spTgt spid="6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第二节 大学生的性与心理健康的关系</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xmlns="" id="{206E7DB9-5899-4F16-A729-1FEAA4687181}"/>
              </a:ext>
            </a:extLst>
          </p:cNvPr>
          <p:cNvSpPr/>
          <p:nvPr/>
        </p:nvSpPr>
        <p:spPr>
          <a:xfrm>
            <a:off x="1043608"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三、大学生中常见的性心理问题</a:t>
            </a:r>
          </a:p>
        </p:txBody>
      </p:sp>
      <p:sp>
        <p:nvSpPr>
          <p:cNvPr id="7" name="Flowchart: Process 3">
            <a:extLst>
              <a:ext uri="{FF2B5EF4-FFF2-40B4-BE49-F238E27FC236}">
                <a16:creationId xmlns:a16="http://schemas.microsoft.com/office/drawing/2014/main" xmlns="" id="{6527D332-329E-4F2F-98A4-980C56FE2CF4}"/>
              </a:ext>
            </a:extLst>
          </p:cNvPr>
          <p:cNvSpPr/>
          <p:nvPr/>
        </p:nvSpPr>
        <p:spPr>
          <a:xfrm>
            <a:off x="-36512" y="1347614"/>
            <a:ext cx="4572000" cy="2938878"/>
          </a:xfrm>
          <a:prstGeom prst="flowChartProcess">
            <a:avLst/>
          </a:prstGeom>
          <a:gradFill>
            <a:gsLst>
              <a:gs pos="0">
                <a:schemeClr val="accent1">
                  <a:alpha val="50000"/>
                </a:schemeClr>
              </a:gs>
              <a:gs pos="100000">
                <a:schemeClr val="accent4">
                  <a:lumMod val="100000"/>
                  <a:alpha val="81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字魂59号-创粗黑" panose="00000500000000000000" pitchFamily="2" charset="-122"/>
            </a:endParaRPr>
          </a:p>
        </p:txBody>
      </p:sp>
      <p:grpSp>
        <p:nvGrpSpPr>
          <p:cNvPr id="8" name="组合 7">
            <a:extLst>
              <a:ext uri="{FF2B5EF4-FFF2-40B4-BE49-F238E27FC236}">
                <a16:creationId xmlns:a16="http://schemas.microsoft.com/office/drawing/2014/main" xmlns="" id="{B32B6D9A-62F6-4F5D-97B2-C5EF821BFB9E}"/>
              </a:ext>
            </a:extLst>
          </p:cNvPr>
          <p:cNvGrpSpPr/>
          <p:nvPr/>
        </p:nvGrpSpPr>
        <p:grpSpPr>
          <a:xfrm>
            <a:off x="1331640" y="1974071"/>
            <a:ext cx="6800850" cy="1714500"/>
            <a:chOff x="611298" y="2583181"/>
            <a:chExt cx="6800850" cy="1714500"/>
          </a:xfrm>
        </p:grpSpPr>
        <p:sp>
          <p:nvSpPr>
            <p:cNvPr id="9" name="Flowchart: Process 4">
              <a:extLst>
                <a:ext uri="{FF2B5EF4-FFF2-40B4-BE49-F238E27FC236}">
                  <a16:creationId xmlns:a16="http://schemas.microsoft.com/office/drawing/2014/main" xmlns="" id="{ACE31C45-6198-4413-8ABE-325BC33AACA2}"/>
                </a:ext>
              </a:extLst>
            </p:cNvPr>
            <p:cNvSpPr/>
            <p:nvPr/>
          </p:nvSpPr>
          <p:spPr>
            <a:xfrm>
              <a:off x="611298" y="2583181"/>
              <a:ext cx="6800850" cy="1714500"/>
            </a:xfrm>
            <a:prstGeom prst="flowChartProcess">
              <a:avLst/>
            </a:prstGeom>
            <a:solidFill>
              <a:schemeClr val="bg1"/>
            </a:solidFill>
            <a:ln>
              <a:noFill/>
            </a:ln>
            <a:effectLst>
              <a:outerShdw blurRad="7239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字魂59号-创粗黑" panose="00000500000000000000" pitchFamily="2" charset="-122"/>
              </a:endParaRPr>
            </a:p>
          </p:txBody>
        </p:sp>
        <p:sp>
          <p:nvSpPr>
            <p:cNvPr id="17" name="Freeform 356">
              <a:extLst>
                <a:ext uri="{FF2B5EF4-FFF2-40B4-BE49-F238E27FC236}">
                  <a16:creationId xmlns:a16="http://schemas.microsoft.com/office/drawing/2014/main" xmlns="" id="{46013904-3C5E-4240-9F24-E367676D7204}"/>
                </a:ext>
              </a:extLst>
            </p:cNvPr>
            <p:cNvSpPr>
              <a:spLocks noEditPoints="1"/>
            </p:cNvSpPr>
            <p:nvPr/>
          </p:nvSpPr>
          <p:spPr bwMode="auto">
            <a:xfrm>
              <a:off x="903251" y="2987526"/>
              <a:ext cx="432395" cy="218214"/>
            </a:xfrm>
            <a:custGeom>
              <a:avLst/>
              <a:gdLst>
                <a:gd name="T0" fmla="*/ 628 w 2895"/>
                <a:gd name="T1" fmla="*/ 277 h 1460"/>
                <a:gd name="T2" fmla="*/ 483 w 2895"/>
                <a:gd name="T3" fmla="*/ 336 h 1460"/>
                <a:gd name="T4" fmla="*/ 369 w 2895"/>
                <a:gd name="T5" fmla="*/ 438 h 1460"/>
                <a:gd name="T6" fmla="*/ 293 w 2895"/>
                <a:gd name="T7" fmla="*/ 573 h 1460"/>
                <a:gd name="T8" fmla="*/ 266 w 2895"/>
                <a:gd name="T9" fmla="*/ 730 h 1460"/>
                <a:gd name="T10" fmla="*/ 293 w 2895"/>
                <a:gd name="T11" fmla="*/ 888 h 1460"/>
                <a:gd name="T12" fmla="*/ 369 w 2895"/>
                <a:gd name="T13" fmla="*/ 1021 h 1460"/>
                <a:gd name="T14" fmla="*/ 483 w 2895"/>
                <a:gd name="T15" fmla="*/ 1123 h 1460"/>
                <a:gd name="T16" fmla="*/ 628 w 2895"/>
                <a:gd name="T17" fmla="*/ 1184 h 1460"/>
                <a:gd name="T18" fmla="*/ 789 w 2895"/>
                <a:gd name="T19" fmla="*/ 1193 h 1460"/>
                <a:gd name="T20" fmla="*/ 941 w 2895"/>
                <a:gd name="T21" fmla="*/ 1149 h 1460"/>
                <a:gd name="T22" fmla="*/ 1066 w 2895"/>
                <a:gd name="T23" fmla="*/ 1060 h 1460"/>
                <a:gd name="T24" fmla="*/ 1156 w 2895"/>
                <a:gd name="T25" fmla="*/ 935 h 1460"/>
                <a:gd name="T26" fmla="*/ 1201 w 2895"/>
                <a:gd name="T27" fmla="*/ 785 h 1460"/>
                <a:gd name="T28" fmla="*/ 1191 w 2895"/>
                <a:gd name="T29" fmla="*/ 623 h 1460"/>
                <a:gd name="T30" fmla="*/ 1131 w 2895"/>
                <a:gd name="T31" fmla="*/ 480 h 1460"/>
                <a:gd name="T32" fmla="*/ 1028 w 2895"/>
                <a:gd name="T33" fmla="*/ 366 h 1460"/>
                <a:gd name="T34" fmla="*/ 893 w 2895"/>
                <a:gd name="T35" fmla="*/ 291 h 1460"/>
                <a:gd name="T36" fmla="*/ 734 w 2895"/>
                <a:gd name="T37" fmla="*/ 264 h 1460"/>
                <a:gd name="T38" fmla="*/ 2231 w 2895"/>
                <a:gd name="T39" fmla="*/ 3 h 1460"/>
                <a:gd name="T40" fmla="*/ 2431 w 2895"/>
                <a:gd name="T41" fmla="*/ 51 h 1460"/>
                <a:gd name="T42" fmla="*/ 2605 w 2895"/>
                <a:gd name="T43" fmla="*/ 149 h 1460"/>
                <a:gd name="T44" fmla="*/ 2745 w 2895"/>
                <a:gd name="T45" fmla="*/ 289 h 1460"/>
                <a:gd name="T46" fmla="*/ 2844 w 2895"/>
                <a:gd name="T47" fmla="*/ 462 h 1460"/>
                <a:gd name="T48" fmla="*/ 2892 w 2895"/>
                <a:gd name="T49" fmla="*/ 659 h 1460"/>
                <a:gd name="T50" fmla="*/ 2882 w 2895"/>
                <a:gd name="T51" fmla="*/ 868 h 1460"/>
                <a:gd name="T52" fmla="*/ 2817 w 2895"/>
                <a:gd name="T53" fmla="*/ 1060 h 1460"/>
                <a:gd name="T54" fmla="*/ 2704 w 2895"/>
                <a:gd name="T55" fmla="*/ 1222 h 1460"/>
                <a:gd name="T56" fmla="*/ 2551 w 2895"/>
                <a:gd name="T57" fmla="*/ 1348 h 1460"/>
                <a:gd name="T58" fmla="*/ 2367 w 2895"/>
                <a:gd name="T59" fmla="*/ 1431 h 1460"/>
                <a:gd name="T60" fmla="*/ 2161 w 2895"/>
                <a:gd name="T61" fmla="*/ 1460 h 1460"/>
                <a:gd name="T62" fmla="*/ 595 w 2895"/>
                <a:gd name="T63" fmla="*/ 1447 h 1460"/>
                <a:gd name="T64" fmla="*/ 403 w 2895"/>
                <a:gd name="T65" fmla="*/ 1381 h 1460"/>
                <a:gd name="T66" fmla="*/ 239 w 2895"/>
                <a:gd name="T67" fmla="*/ 1269 h 1460"/>
                <a:gd name="T68" fmla="*/ 111 w 2895"/>
                <a:gd name="T69" fmla="*/ 1117 h 1460"/>
                <a:gd name="T70" fmla="*/ 29 w 2895"/>
                <a:gd name="T71" fmla="*/ 935 h 1460"/>
                <a:gd name="T72" fmla="*/ 0 w 2895"/>
                <a:gd name="T73" fmla="*/ 730 h 1460"/>
                <a:gd name="T74" fmla="*/ 29 w 2895"/>
                <a:gd name="T75" fmla="*/ 525 h 1460"/>
                <a:gd name="T76" fmla="*/ 111 w 2895"/>
                <a:gd name="T77" fmla="*/ 343 h 1460"/>
                <a:gd name="T78" fmla="*/ 239 w 2895"/>
                <a:gd name="T79" fmla="*/ 191 h 1460"/>
                <a:gd name="T80" fmla="*/ 403 w 2895"/>
                <a:gd name="T81" fmla="*/ 78 h 1460"/>
                <a:gd name="T82" fmla="*/ 595 w 2895"/>
                <a:gd name="T83" fmla="*/ 14 h 1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95" h="1460">
                  <a:moveTo>
                    <a:pt x="734" y="264"/>
                  </a:moveTo>
                  <a:lnTo>
                    <a:pt x="680" y="267"/>
                  </a:lnTo>
                  <a:lnTo>
                    <a:pt x="628" y="277"/>
                  </a:lnTo>
                  <a:lnTo>
                    <a:pt x="576" y="291"/>
                  </a:lnTo>
                  <a:lnTo>
                    <a:pt x="528" y="311"/>
                  </a:lnTo>
                  <a:lnTo>
                    <a:pt x="483" y="336"/>
                  </a:lnTo>
                  <a:lnTo>
                    <a:pt x="442" y="366"/>
                  </a:lnTo>
                  <a:lnTo>
                    <a:pt x="403" y="400"/>
                  </a:lnTo>
                  <a:lnTo>
                    <a:pt x="369" y="438"/>
                  </a:lnTo>
                  <a:lnTo>
                    <a:pt x="339" y="480"/>
                  </a:lnTo>
                  <a:lnTo>
                    <a:pt x="313" y="525"/>
                  </a:lnTo>
                  <a:lnTo>
                    <a:pt x="293" y="573"/>
                  </a:lnTo>
                  <a:lnTo>
                    <a:pt x="278" y="623"/>
                  </a:lnTo>
                  <a:lnTo>
                    <a:pt x="269" y="675"/>
                  </a:lnTo>
                  <a:lnTo>
                    <a:pt x="266" y="730"/>
                  </a:lnTo>
                  <a:lnTo>
                    <a:pt x="269" y="785"/>
                  </a:lnTo>
                  <a:lnTo>
                    <a:pt x="278" y="837"/>
                  </a:lnTo>
                  <a:lnTo>
                    <a:pt x="293" y="888"/>
                  </a:lnTo>
                  <a:lnTo>
                    <a:pt x="313" y="935"/>
                  </a:lnTo>
                  <a:lnTo>
                    <a:pt x="339" y="980"/>
                  </a:lnTo>
                  <a:lnTo>
                    <a:pt x="369" y="1021"/>
                  </a:lnTo>
                  <a:lnTo>
                    <a:pt x="403" y="1060"/>
                  </a:lnTo>
                  <a:lnTo>
                    <a:pt x="442" y="1094"/>
                  </a:lnTo>
                  <a:lnTo>
                    <a:pt x="483" y="1123"/>
                  </a:lnTo>
                  <a:lnTo>
                    <a:pt x="528" y="1149"/>
                  </a:lnTo>
                  <a:lnTo>
                    <a:pt x="576" y="1169"/>
                  </a:lnTo>
                  <a:lnTo>
                    <a:pt x="628" y="1184"/>
                  </a:lnTo>
                  <a:lnTo>
                    <a:pt x="680" y="1193"/>
                  </a:lnTo>
                  <a:lnTo>
                    <a:pt x="734" y="1196"/>
                  </a:lnTo>
                  <a:lnTo>
                    <a:pt x="789" y="1193"/>
                  </a:lnTo>
                  <a:lnTo>
                    <a:pt x="842" y="1184"/>
                  </a:lnTo>
                  <a:lnTo>
                    <a:pt x="893" y="1169"/>
                  </a:lnTo>
                  <a:lnTo>
                    <a:pt x="941" y="1149"/>
                  </a:lnTo>
                  <a:lnTo>
                    <a:pt x="986" y="1123"/>
                  </a:lnTo>
                  <a:lnTo>
                    <a:pt x="1028" y="1094"/>
                  </a:lnTo>
                  <a:lnTo>
                    <a:pt x="1066" y="1060"/>
                  </a:lnTo>
                  <a:lnTo>
                    <a:pt x="1101" y="1021"/>
                  </a:lnTo>
                  <a:lnTo>
                    <a:pt x="1131" y="980"/>
                  </a:lnTo>
                  <a:lnTo>
                    <a:pt x="1156" y="935"/>
                  </a:lnTo>
                  <a:lnTo>
                    <a:pt x="1176" y="888"/>
                  </a:lnTo>
                  <a:lnTo>
                    <a:pt x="1191" y="837"/>
                  </a:lnTo>
                  <a:lnTo>
                    <a:pt x="1201" y="785"/>
                  </a:lnTo>
                  <a:lnTo>
                    <a:pt x="1204" y="730"/>
                  </a:lnTo>
                  <a:lnTo>
                    <a:pt x="1201" y="675"/>
                  </a:lnTo>
                  <a:lnTo>
                    <a:pt x="1191" y="623"/>
                  </a:lnTo>
                  <a:lnTo>
                    <a:pt x="1176" y="573"/>
                  </a:lnTo>
                  <a:lnTo>
                    <a:pt x="1156" y="525"/>
                  </a:lnTo>
                  <a:lnTo>
                    <a:pt x="1131" y="480"/>
                  </a:lnTo>
                  <a:lnTo>
                    <a:pt x="1101" y="438"/>
                  </a:lnTo>
                  <a:lnTo>
                    <a:pt x="1066" y="400"/>
                  </a:lnTo>
                  <a:lnTo>
                    <a:pt x="1028" y="366"/>
                  </a:lnTo>
                  <a:lnTo>
                    <a:pt x="986" y="336"/>
                  </a:lnTo>
                  <a:lnTo>
                    <a:pt x="941" y="311"/>
                  </a:lnTo>
                  <a:lnTo>
                    <a:pt x="893" y="291"/>
                  </a:lnTo>
                  <a:lnTo>
                    <a:pt x="842" y="277"/>
                  </a:lnTo>
                  <a:lnTo>
                    <a:pt x="789" y="267"/>
                  </a:lnTo>
                  <a:lnTo>
                    <a:pt x="734" y="264"/>
                  </a:lnTo>
                  <a:close/>
                  <a:moveTo>
                    <a:pt x="734" y="0"/>
                  </a:moveTo>
                  <a:lnTo>
                    <a:pt x="2161" y="0"/>
                  </a:lnTo>
                  <a:lnTo>
                    <a:pt x="2231" y="3"/>
                  </a:lnTo>
                  <a:lnTo>
                    <a:pt x="2300" y="14"/>
                  </a:lnTo>
                  <a:lnTo>
                    <a:pt x="2367" y="30"/>
                  </a:lnTo>
                  <a:lnTo>
                    <a:pt x="2431" y="51"/>
                  </a:lnTo>
                  <a:lnTo>
                    <a:pt x="2492" y="78"/>
                  </a:lnTo>
                  <a:lnTo>
                    <a:pt x="2551" y="111"/>
                  </a:lnTo>
                  <a:lnTo>
                    <a:pt x="2605" y="149"/>
                  </a:lnTo>
                  <a:lnTo>
                    <a:pt x="2657" y="191"/>
                  </a:lnTo>
                  <a:lnTo>
                    <a:pt x="2703" y="238"/>
                  </a:lnTo>
                  <a:lnTo>
                    <a:pt x="2745" y="289"/>
                  </a:lnTo>
                  <a:lnTo>
                    <a:pt x="2784" y="343"/>
                  </a:lnTo>
                  <a:lnTo>
                    <a:pt x="2817" y="400"/>
                  </a:lnTo>
                  <a:lnTo>
                    <a:pt x="2844" y="462"/>
                  </a:lnTo>
                  <a:lnTo>
                    <a:pt x="2866" y="525"/>
                  </a:lnTo>
                  <a:lnTo>
                    <a:pt x="2882" y="591"/>
                  </a:lnTo>
                  <a:lnTo>
                    <a:pt x="2892" y="659"/>
                  </a:lnTo>
                  <a:lnTo>
                    <a:pt x="2895" y="730"/>
                  </a:lnTo>
                  <a:lnTo>
                    <a:pt x="2892" y="801"/>
                  </a:lnTo>
                  <a:lnTo>
                    <a:pt x="2882" y="868"/>
                  </a:lnTo>
                  <a:lnTo>
                    <a:pt x="2866" y="935"/>
                  </a:lnTo>
                  <a:lnTo>
                    <a:pt x="2844" y="999"/>
                  </a:lnTo>
                  <a:lnTo>
                    <a:pt x="2817" y="1060"/>
                  </a:lnTo>
                  <a:lnTo>
                    <a:pt x="2784" y="1117"/>
                  </a:lnTo>
                  <a:lnTo>
                    <a:pt x="2745" y="1171"/>
                  </a:lnTo>
                  <a:lnTo>
                    <a:pt x="2704" y="1222"/>
                  </a:lnTo>
                  <a:lnTo>
                    <a:pt x="2657" y="1269"/>
                  </a:lnTo>
                  <a:lnTo>
                    <a:pt x="2605" y="1311"/>
                  </a:lnTo>
                  <a:lnTo>
                    <a:pt x="2551" y="1348"/>
                  </a:lnTo>
                  <a:lnTo>
                    <a:pt x="2492" y="1381"/>
                  </a:lnTo>
                  <a:lnTo>
                    <a:pt x="2431" y="1409"/>
                  </a:lnTo>
                  <a:lnTo>
                    <a:pt x="2367" y="1431"/>
                  </a:lnTo>
                  <a:lnTo>
                    <a:pt x="2301" y="1447"/>
                  </a:lnTo>
                  <a:lnTo>
                    <a:pt x="2231" y="1457"/>
                  </a:lnTo>
                  <a:lnTo>
                    <a:pt x="2161" y="1460"/>
                  </a:lnTo>
                  <a:lnTo>
                    <a:pt x="734" y="1460"/>
                  </a:lnTo>
                  <a:lnTo>
                    <a:pt x="664" y="1457"/>
                  </a:lnTo>
                  <a:lnTo>
                    <a:pt x="595" y="1447"/>
                  </a:lnTo>
                  <a:lnTo>
                    <a:pt x="528" y="1431"/>
                  </a:lnTo>
                  <a:lnTo>
                    <a:pt x="464" y="1409"/>
                  </a:lnTo>
                  <a:lnTo>
                    <a:pt x="403" y="1381"/>
                  </a:lnTo>
                  <a:lnTo>
                    <a:pt x="344" y="1348"/>
                  </a:lnTo>
                  <a:lnTo>
                    <a:pt x="290" y="1311"/>
                  </a:lnTo>
                  <a:lnTo>
                    <a:pt x="239" y="1269"/>
                  </a:lnTo>
                  <a:lnTo>
                    <a:pt x="192" y="1222"/>
                  </a:lnTo>
                  <a:lnTo>
                    <a:pt x="150" y="1171"/>
                  </a:lnTo>
                  <a:lnTo>
                    <a:pt x="111" y="1117"/>
                  </a:lnTo>
                  <a:lnTo>
                    <a:pt x="79" y="1060"/>
                  </a:lnTo>
                  <a:lnTo>
                    <a:pt x="51" y="999"/>
                  </a:lnTo>
                  <a:lnTo>
                    <a:pt x="29" y="935"/>
                  </a:lnTo>
                  <a:lnTo>
                    <a:pt x="13" y="868"/>
                  </a:lnTo>
                  <a:lnTo>
                    <a:pt x="3" y="801"/>
                  </a:lnTo>
                  <a:lnTo>
                    <a:pt x="0" y="730"/>
                  </a:lnTo>
                  <a:lnTo>
                    <a:pt x="3" y="659"/>
                  </a:lnTo>
                  <a:lnTo>
                    <a:pt x="13" y="591"/>
                  </a:lnTo>
                  <a:lnTo>
                    <a:pt x="29" y="525"/>
                  </a:lnTo>
                  <a:lnTo>
                    <a:pt x="51" y="462"/>
                  </a:lnTo>
                  <a:lnTo>
                    <a:pt x="79" y="400"/>
                  </a:lnTo>
                  <a:lnTo>
                    <a:pt x="111" y="343"/>
                  </a:lnTo>
                  <a:lnTo>
                    <a:pt x="150" y="289"/>
                  </a:lnTo>
                  <a:lnTo>
                    <a:pt x="192" y="238"/>
                  </a:lnTo>
                  <a:lnTo>
                    <a:pt x="239" y="191"/>
                  </a:lnTo>
                  <a:lnTo>
                    <a:pt x="290" y="149"/>
                  </a:lnTo>
                  <a:lnTo>
                    <a:pt x="344" y="111"/>
                  </a:lnTo>
                  <a:lnTo>
                    <a:pt x="403" y="78"/>
                  </a:lnTo>
                  <a:lnTo>
                    <a:pt x="464" y="51"/>
                  </a:lnTo>
                  <a:lnTo>
                    <a:pt x="528" y="30"/>
                  </a:lnTo>
                  <a:lnTo>
                    <a:pt x="595" y="14"/>
                  </a:lnTo>
                  <a:lnTo>
                    <a:pt x="664" y="3"/>
                  </a:lnTo>
                  <a:lnTo>
                    <a:pt x="734" y="0"/>
                  </a:ln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ru-RU" dirty="0"/>
            </a:p>
          </p:txBody>
        </p:sp>
        <p:grpSp>
          <p:nvGrpSpPr>
            <p:cNvPr id="11" name="Group 11">
              <a:extLst>
                <a:ext uri="{FF2B5EF4-FFF2-40B4-BE49-F238E27FC236}">
                  <a16:creationId xmlns:a16="http://schemas.microsoft.com/office/drawing/2014/main" xmlns="" id="{4A833C36-786A-48E5-B11B-B49215AE78C7}"/>
                </a:ext>
              </a:extLst>
            </p:cNvPr>
            <p:cNvGrpSpPr/>
            <p:nvPr/>
          </p:nvGrpSpPr>
          <p:grpSpPr>
            <a:xfrm>
              <a:off x="1546246" y="2931790"/>
              <a:ext cx="5546034" cy="743884"/>
              <a:chOff x="6040677" y="4415547"/>
              <a:chExt cx="5546034" cy="743884"/>
            </a:xfrm>
          </p:grpSpPr>
          <p:sp>
            <p:nvSpPr>
              <p:cNvPr id="15" name="TextBox 12">
                <a:extLst>
                  <a:ext uri="{FF2B5EF4-FFF2-40B4-BE49-F238E27FC236}">
                    <a16:creationId xmlns:a16="http://schemas.microsoft.com/office/drawing/2014/main" xmlns="" id="{5A47A1EA-2EA1-4548-80C4-EDBB8D02B215}"/>
                  </a:ext>
                </a:extLst>
              </p:cNvPr>
              <p:cNvSpPr txBox="1"/>
              <p:nvPr/>
            </p:nvSpPr>
            <p:spPr>
              <a:xfrm>
                <a:off x="6040677" y="4728544"/>
                <a:ext cx="5546034" cy="430887"/>
              </a:xfrm>
              <a:prstGeom prst="rect">
                <a:avLst/>
              </a:prstGeom>
              <a:noFill/>
              <a:ln>
                <a:noFill/>
              </a:ln>
            </p:spPr>
            <p:txBody>
              <a:bodyPr wrap="square" lIns="0" tIns="0" rIns="0" bIns="0" rtlCol="0">
                <a:spAutoFit/>
              </a:bodyPr>
              <a:lstStyle>
                <a:defPPr>
                  <a:defRPr lang="en-US"/>
                </a:defPPr>
                <a:lvl1pPr>
                  <a:defRPr sz="1100">
                    <a:solidFill>
                      <a:schemeClr val="tx1">
                        <a:lumMod val="50000"/>
                        <a:lumOff val="50000"/>
                      </a:schemeClr>
                    </a:solidFill>
                    <a:latin typeface="+mj-lt"/>
                  </a:defRPr>
                </a:lvl1pPr>
              </a:lstStyle>
              <a:p>
                <a:r>
                  <a:rPr lang="zh-CN" altLang="en-US" sz="1400" dirty="0"/>
                  <a:t>性心理障碍是指个体满足性欲的行为方式或性质对象明显偏离正常，并以此类性偏离作为性兴奋、性满足的主要或唯一方式的精神障碍。</a:t>
                </a:r>
              </a:p>
            </p:txBody>
          </p:sp>
          <p:sp>
            <p:nvSpPr>
              <p:cNvPr id="16" name="TextBox 13">
                <a:extLst>
                  <a:ext uri="{FF2B5EF4-FFF2-40B4-BE49-F238E27FC236}">
                    <a16:creationId xmlns:a16="http://schemas.microsoft.com/office/drawing/2014/main" xmlns="" id="{97D1843D-F2B3-4C9C-921B-A633765E9C7F}"/>
                  </a:ext>
                </a:extLst>
              </p:cNvPr>
              <p:cNvSpPr txBox="1"/>
              <p:nvPr/>
            </p:nvSpPr>
            <p:spPr>
              <a:xfrm>
                <a:off x="6043272" y="4415547"/>
                <a:ext cx="1852408" cy="246221"/>
              </a:xfrm>
              <a:prstGeom prst="rect">
                <a:avLst/>
              </a:prstGeom>
              <a:noFill/>
              <a:ln>
                <a:noFill/>
              </a:ln>
            </p:spPr>
            <p:txBody>
              <a:bodyPr wrap="square" lIns="0" tIns="0" rIns="0" bIns="0" rtlCol="0">
                <a:spAutoFit/>
              </a:bodyPr>
              <a:lstStyle/>
              <a:p>
                <a:r>
                  <a:rPr lang="zh-CN" altLang="en-US" sz="1600" b="1" dirty="0">
                    <a:solidFill>
                      <a:schemeClr val="accent4"/>
                    </a:solidFill>
                    <a:latin typeface="字魂59号-创粗黑" panose="00000500000000000000" pitchFamily="2" charset="-122"/>
                    <a:ea typeface="字魂59号-创粗黑" panose="00000500000000000000" pitchFamily="2" charset="-122"/>
                    <a:cs typeface="Open Sans Semibold" panose="020B0706030804020204" pitchFamily="34" charset="0"/>
                  </a:rPr>
                  <a:t>性心理障碍</a:t>
                </a:r>
                <a:endParaRPr lang="en-US" sz="1600" b="1" dirty="0">
                  <a:solidFill>
                    <a:schemeClr val="accent4"/>
                  </a:solidFill>
                  <a:latin typeface="字魂59号-创粗黑" panose="00000500000000000000" pitchFamily="2" charset="-122"/>
                  <a:ea typeface="字魂59号-创粗黑" panose="00000500000000000000" pitchFamily="2" charset="-122"/>
                  <a:cs typeface="Open Sans Semibold" panose="020B0706030804020204" pitchFamily="34" charset="0"/>
                </a:endParaRPr>
              </a:p>
            </p:txBody>
          </p:sp>
        </p:grpSp>
      </p:grpSp>
      <p:cxnSp>
        <p:nvCxnSpPr>
          <p:cNvPr id="12" name="直接连接符 11">
            <a:extLst>
              <a:ext uri="{FF2B5EF4-FFF2-40B4-BE49-F238E27FC236}">
                <a16:creationId xmlns:a16="http://schemas.microsoft.com/office/drawing/2014/main" xmlns="" id="{1FA69842-80E9-43DF-A554-E9432D26064D}"/>
              </a:ext>
            </a:extLst>
          </p:cNvPr>
          <p:cNvCxnSpPr>
            <a:cxnSpLocks/>
          </p:cNvCxnSpPr>
          <p:nvPr/>
        </p:nvCxnSpPr>
        <p:spPr>
          <a:xfrm flipH="1">
            <a:off x="611560" y="1131590"/>
            <a:ext cx="2376264"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3" name="等腰三角形 12">
            <a:extLst>
              <a:ext uri="{FF2B5EF4-FFF2-40B4-BE49-F238E27FC236}">
                <a16:creationId xmlns:a16="http://schemas.microsoft.com/office/drawing/2014/main" xmlns="" id="{D2670F36-727A-45A3-837C-CF9092EB160F}"/>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14" name="直接连接符 13">
            <a:extLst>
              <a:ext uri="{FF2B5EF4-FFF2-40B4-BE49-F238E27FC236}">
                <a16:creationId xmlns:a16="http://schemas.microsoft.com/office/drawing/2014/main" xmlns="" id="{CDD832CA-681F-41EE-A7D4-0CE33893D290}"/>
              </a:ext>
            </a:extLst>
          </p:cNvPr>
          <p:cNvCxnSpPr>
            <a:cxnSpLocks/>
          </p:cNvCxnSpPr>
          <p:nvPr/>
        </p:nvCxnSpPr>
        <p:spPr>
          <a:xfrm>
            <a:off x="4355976" y="521032"/>
            <a:ext cx="4788024"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18" name="等腰三角形 17">
            <a:extLst>
              <a:ext uri="{FF2B5EF4-FFF2-40B4-BE49-F238E27FC236}">
                <a16:creationId xmlns:a16="http://schemas.microsoft.com/office/drawing/2014/main" xmlns="" id="{FFDADE92-3A26-4655-B8A7-1463F0C8A9EE}"/>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427099409"/>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Flowchart: Process 3">
            <a:extLst>
              <a:ext uri="{FF2B5EF4-FFF2-40B4-BE49-F238E27FC236}">
                <a16:creationId xmlns:a16="http://schemas.microsoft.com/office/drawing/2014/main" xmlns="" id="{0FB6EB22-934F-488A-9268-1C66FA0A2727}"/>
              </a:ext>
            </a:extLst>
          </p:cNvPr>
          <p:cNvSpPr/>
          <p:nvPr/>
        </p:nvSpPr>
        <p:spPr>
          <a:xfrm>
            <a:off x="4572000" y="1204847"/>
            <a:ext cx="4572000" cy="3236854"/>
          </a:xfrm>
          <a:prstGeom prst="flowChartProcess">
            <a:avLst/>
          </a:prstGeom>
          <a:gradFill>
            <a:gsLst>
              <a:gs pos="0">
                <a:schemeClr val="accent1">
                  <a:alpha val="50000"/>
                </a:schemeClr>
              </a:gs>
              <a:gs pos="100000">
                <a:schemeClr val="accent4">
                  <a:lumMod val="100000"/>
                  <a:alpha val="81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字魂59号-创粗黑" panose="00000500000000000000" pitchFamily="2" charset="-122"/>
            </a:endParaRPr>
          </a:p>
        </p:txBody>
      </p:sp>
      <p:grpSp>
        <p:nvGrpSpPr>
          <p:cNvPr id="90" name="组合 89">
            <a:extLst>
              <a:ext uri="{FF2B5EF4-FFF2-40B4-BE49-F238E27FC236}">
                <a16:creationId xmlns:a16="http://schemas.microsoft.com/office/drawing/2014/main" xmlns="" id="{33DDFCF2-879F-478B-B88A-4E9DBE406668}"/>
              </a:ext>
            </a:extLst>
          </p:cNvPr>
          <p:cNvGrpSpPr/>
          <p:nvPr/>
        </p:nvGrpSpPr>
        <p:grpSpPr>
          <a:xfrm>
            <a:off x="528055" y="1558044"/>
            <a:ext cx="7478551" cy="2080134"/>
            <a:chOff x="611298" y="2217547"/>
            <a:chExt cx="7478551" cy="2080134"/>
          </a:xfrm>
        </p:grpSpPr>
        <p:sp>
          <p:nvSpPr>
            <p:cNvPr id="91" name="Flowchart: Process 4">
              <a:extLst>
                <a:ext uri="{FF2B5EF4-FFF2-40B4-BE49-F238E27FC236}">
                  <a16:creationId xmlns:a16="http://schemas.microsoft.com/office/drawing/2014/main" xmlns="" id="{6E0EAFD1-DD8F-4AE9-B64D-3CB030084DE6}"/>
                </a:ext>
              </a:extLst>
            </p:cNvPr>
            <p:cNvSpPr/>
            <p:nvPr/>
          </p:nvSpPr>
          <p:spPr>
            <a:xfrm>
              <a:off x="611298" y="2583181"/>
              <a:ext cx="6800850" cy="1714500"/>
            </a:xfrm>
            <a:prstGeom prst="flowChartProcess">
              <a:avLst/>
            </a:prstGeom>
            <a:solidFill>
              <a:schemeClr val="bg1"/>
            </a:solidFill>
            <a:ln>
              <a:noFill/>
            </a:ln>
            <a:effectLst>
              <a:outerShdw blurRad="7239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字魂59号-创粗黑" panose="00000500000000000000" pitchFamily="2" charset="-122"/>
              </a:endParaRPr>
            </a:p>
          </p:txBody>
        </p:sp>
        <p:sp>
          <p:nvSpPr>
            <p:cNvPr id="100" name="Freeform 356">
              <a:extLst>
                <a:ext uri="{FF2B5EF4-FFF2-40B4-BE49-F238E27FC236}">
                  <a16:creationId xmlns:a16="http://schemas.microsoft.com/office/drawing/2014/main" xmlns="" id="{D4AEC960-7323-4CB7-88C7-72F6E7A37A7C}"/>
                </a:ext>
              </a:extLst>
            </p:cNvPr>
            <p:cNvSpPr>
              <a:spLocks noEditPoints="1"/>
            </p:cNvSpPr>
            <p:nvPr/>
          </p:nvSpPr>
          <p:spPr bwMode="auto">
            <a:xfrm>
              <a:off x="920981" y="2851249"/>
              <a:ext cx="432395" cy="218214"/>
            </a:xfrm>
            <a:custGeom>
              <a:avLst/>
              <a:gdLst>
                <a:gd name="T0" fmla="*/ 628 w 2895"/>
                <a:gd name="T1" fmla="*/ 277 h 1460"/>
                <a:gd name="T2" fmla="*/ 483 w 2895"/>
                <a:gd name="T3" fmla="*/ 336 h 1460"/>
                <a:gd name="T4" fmla="*/ 369 w 2895"/>
                <a:gd name="T5" fmla="*/ 438 h 1460"/>
                <a:gd name="T6" fmla="*/ 293 w 2895"/>
                <a:gd name="T7" fmla="*/ 573 h 1460"/>
                <a:gd name="T8" fmla="*/ 266 w 2895"/>
                <a:gd name="T9" fmla="*/ 730 h 1460"/>
                <a:gd name="T10" fmla="*/ 293 w 2895"/>
                <a:gd name="T11" fmla="*/ 888 h 1460"/>
                <a:gd name="T12" fmla="*/ 369 w 2895"/>
                <a:gd name="T13" fmla="*/ 1021 h 1460"/>
                <a:gd name="T14" fmla="*/ 483 w 2895"/>
                <a:gd name="T15" fmla="*/ 1123 h 1460"/>
                <a:gd name="T16" fmla="*/ 628 w 2895"/>
                <a:gd name="T17" fmla="*/ 1184 h 1460"/>
                <a:gd name="T18" fmla="*/ 789 w 2895"/>
                <a:gd name="T19" fmla="*/ 1193 h 1460"/>
                <a:gd name="T20" fmla="*/ 941 w 2895"/>
                <a:gd name="T21" fmla="*/ 1149 h 1460"/>
                <a:gd name="T22" fmla="*/ 1066 w 2895"/>
                <a:gd name="T23" fmla="*/ 1060 h 1460"/>
                <a:gd name="T24" fmla="*/ 1156 w 2895"/>
                <a:gd name="T25" fmla="*/ 935 h 1460"/>
                <a:gd name="T26" fmla="*/ 1201 w 2895"/>
                <a:gd name="T27" fmla="*/ 785 h 1460"/>
                <a:gd name="T28" fmla="*/ 1191 w 2895"/>
                <a:gd name="T29" fmla="*/ 623 h 1460"/>
                <a:gd name="T30" fmla="*/ 1131 w 2895"/>
                <a:gd name="T31" fmla="*/ 480 h 1460"/>
                <a:gd name="T32" fmla="*/ 1028 w 2895"/>
                <a:gd name="T33" fmla="*/ 366 h 1460"/>
                <a:gd name="T34" fmla="*/ 893 w 2895"/>
                <a:gd name="T35" fmla="*/ 291 h 1460"/>
                <a:gd name="T36" fmla="*/ 734 w 2895"/>
                <a:gd name="T37" fmla="*/ 264 h 1460"/>
                <a:gd name="T38" fmla="*/ 2231 w 2895"/>
                <a:gd name="T39" fmla="*/ 3 h 1460"/>
                <a:gd name="T40" fmla="*/ 2431 w 2895"/>
                <a:gd name="T41" fmla="*/ 51 h 1460"/>
                <a:gd name="T42" fmla="*/ 2605 w 2895"/>
                <a:gd name="T43" fmla="*/ 149 h 1460"/>
                <a:gd name="T44" fmla="*/ 2745 w 2895"/>
                <a:gd name="T45" fmla="*/ 289 h 1460"/>
                <a:gd name="T46" fmla="*/ 2844 w 2895"/>
                <a:gd name="T47" fmla="*/ 462 h 1460"/>
                <a:gd name="T48" fmla="*/ 2892 w 2895"/>
                <a:gd name="T49" fmla="*/ 659 h 1460"/>
                <a:gd name="T50" fmla="*/ 2882 w 2895"/>
                <a:gd name="T51" fmla="*/ 868 h 1460"/>
                <a:gd name="T52" fmla="*/ 2817 w 2895"/>
                <a:gd name="T53" fmla="*/ 1060 h 1460"/>
                <a:gd name="T54" fmla="*/ 2704 w 2895"/>
                <a:gd name="T55" fmla="*/ 1222 h 1460"/>
                <a:gd name="T56" fmla="*/ 2551 w 2895"/>
                <a:gd name="T57" fmla="*/ 1348 h 1460"/>
                <a:gd name="T58" fmla="*/ 2367 w 2895"/>
                <a:gd name="T59" fmla="*/ 1431 h 1460"/>
                <a:gd name="T60" fmla="*/ 2161 w 2895"/>
                <a:gd name="T61" fmla="*/ 1460 h 1460"/>
                <a:gd name="T62" fmla="*/ 595 w 2895"/>
                <a:gd name="T63" fmla="*/ 1447 h 1460"/>
                <a:gd name="T64" fmla="*/ 403 w 2895"/>
                <a:gd name="T65" fmla="*/ 1381 h 1460"/>
                <a:gd name="T66" fmla="*/ 239 w 2895"/>
                <a:gd name="T67" fmla="*/ 1269 h 1460"/>
                <a:gd name="T68" fmla="*/ 111 w 2895"/>
                <a:gd name="T69" fmla="*/ 1117 h 1460"/>
                <a:gd name="T70" fmla="*/ 29 w 2895"/>
                <a:gd name="T71" fmla="*/ 935 h 1460"/>
                <a:gd name="T72" fmla="*/ 0 w 2895"/>
                <a:gd name="T73" fmla="*/ 730 h 1460"/>
                <a:gd name="T74" fmla="*/ 29 w 2895"/>
                <a:gd name="T75" fmla="*/ 525 h 1460"/>
                <a:gd name="T76" fmla="*/ 111 w 2895"/>
                <a:gd name="T77" fmla="*/ 343 h 1460"/>
                <a:gd name="T78" fmla="*/ 239 w 2895"/>
                <a:gd name="T79" fmla="*/ 191 h 1460"/>
                <a:gd name="T80" fmla="*/ 403 w 2895"/>
                <a:gd name="T81" fmla="*/ 78 h 1460"/>
                <a:gd name="T82" fmla="*/ 595 w 2895"/>
                <a:gd name="T83" fmla="*/ 14 h 1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95" h="1460">
                  <a:moveTo>
                    <a:pt x="734" y="264"/>
                  </a:moveTo>
                  <a:lnTo>
                    <a:pt x="680" y="267"/>
                  </a:lnTo>
                  <a:lnTo>
                    <a:pt x="628" y="277"/>
                  </a:lnTo>
                  <a:lnTo>
                    <a:pt x="576" y="291"/>
                  </a:lnTo>
                  <a:lnTo>
                    <a:pt x="528" y="311"/>
                  </a:lnTo>
                  <a:lnTo>
                    <a:pt x="483" y="336"/>
                  </a:lnTo>
                  <a:lnTo>
                    <a:pt x="442" y="366"/>
                  </a:lnTo>
                  <a:lnTo>
                    <a:pt x="403" y="400"/>
                  </a:lnTo>
                  <a:lnTo>
                    <a:pt x="369" y="438"/>
                  </a:lnTo>
                  <a:lnTo>
                    <a:pt x="339" y="480"/>
                  </a:lnTo>
                  <a:lnTo>
                    <a:pt x="313" y="525"/>
                  </a:lnTo>
                  <a:lnTo>
                    <a:pt x="293" y="573"/>
                  </a:lnTo>
                  <a:lnTo>
                    <a:pt x="278" y="623"/>
                  </a:lnTo>
                  <a:lnTo>
                    <a:pt x="269" y="675"/>
                  </a:lnTo>
                  <a:lnTo>
                    <a:pt x="266" y="730"/>
                  </a:lnTo>
                  <a:lnTo>
                    <a:pt x="269" y="785"/>
                  </a:lnTo>
                  <a:lnTo>
                    <a:pt x="278" y="837"/>
                  </a:lnTo>
                  <a:lnTo>
                    <a:pt x="293" y="888"/>
                  </a:lnTo>
                  <a:lnTo>
                    <a:pt x="313" y="935"/>
                  </a:lnTo>
                  <a:lnTo>
                    <a:pt x="339" y="980"/>
                  </a:lnTo>
                  <a:lnTo>
                    <a:pt x="369" y="1021"/>
                  </a:lnTo>
                  <a:lnTo>
                    <a:pt x="403" y="1060"/>
                  </a:lnTo>
                  <a:lnTo>
                    <a:pt x="442" y="1094"/>
                  </a:lnTo>
                  <a:lnTo>
                    <a:pt x="483" y="1123"/>
                  </a:lnTo>
                  <a:lnTo>
                    <a:pt x="528" y="1149"/>
                  </a:lnTo>
                  <a:lnTo>
                    <a:pt x="576" y="1169"/>
                  </a:lnTo>
                  <a:lnTo>
                    <a:pt x="628" y="1184"/>
                  </a:lnTo>
                  <a:lnTo>
                    <a:pt x="680" y="1193"/>
                  </a:lnTo>
                  <a:lnTo>
                    <a:pt x="734" y="1196"/>
                  </a:lnTo>
                  <a:lnTo>
                    <a:pt x="789" y="1193"/>
                  </a:lnTo>
                  <a:lnTo>
                    <a:pt x="842" y="1184"/>
                  </a:lnTo>
                  <a:lnTo>
                    <a:pt x="893" y="1169"/>
                  </a:lnTo>
                  <a:lnTo>
                    <a:pt x="941" y="1149"/>
                  </a:lnTo>
                  <a:lnTo>
                    <a:pt x="986" y="1123"/>
                  </a:lnTo>
                  <a:lnTo>
                    <a:pt x="1028" y="1094"/>
                  </a:lnTo>
                  <a:lnTo>
                    <a:pt x="1066" y="1060"/>
                  </a:lnTo>
                  <a:lnTo>
                    <a:pt x="1101" y="1021"/>
                  </a:lnTo>
                  <a:lnTo>
                    <a:pt x="1131" y="980"/>
                  </a:lnTo>
                  <a:lnTo>
                    <a:pt x="1156" y="935"/>
                  </a:lnTo>
                  <a:lnTo>
                    <a:pt x="1176" y="888"/>
                  </a:lnTo>
                  <a:lnTo>
                    <a:pt x="1191" y="837"/>
                  </a:lnTo>
                  <a:lnTo>
                    <a:pt x="1201" y="785"/>
                  </a:lnTo>
                  <a:lnTo>
                    <a:pt x="1204" y="730"/>
                  </a:lnTo>
                  <a:lnTo>
                    <a:pt x="1201" y="675"/>
                  </a:lnTo>
                  <a:lnTo>
                    <a:pt x="1191" y="623"/>
                  </a:lnTo>
                  <a:lnTo>
                    <a:pt x="1176" y="573"/>
                  </a:lnTo>
                  <a:lnTo>
                    <a:pt x="1156" y="525"/>
                  </a:lnTo>
                  <a:lnTo>
                    <a:pt x="1131" y="480"/>
                  </a:lnTo>
                  <a:lnTo>
                    <a:pt x="1101" y="438"/>
                  </a:lnTo>
                  <a:lnTo>
                    <a:pt x="1066" y="400"/>
                  </a:lnTo>
                  <a:lnTo>
                    <a:pt x="1028" y="366"/>
                  </a:lnTo>
                  <a:lnTo>
                    <a:pt x="986" y="336"/>
                  </a:lnTo>
                  <a:lnTo>
                    <a:pt x="941" y="311"/>
                  </a:lnTo>
                  <a:lnTo>
                    <a:pt x="893" y="291"/>
                  </a:lnTo>
                  <a:lnTo>
                    <a:pt x="842" y="277"/>
                  </a:lnTo>
                  <a:lnTo>
                    <a:pt x="789" y="267"/>
                  </a:lnTo>
                  <a:lnTo>
                    <a:pt x="734" y="264"/>
                  </a:lnTo>
                  <a:close/>
                  <a:moveTo>
                    <a:pt x="734" y="0"/>
                  </a:moveTo>
                  <a:lnTo>
                    <a:pt x="2161" y="0"/>
                  </a:lnTo>
                  <a:lnTo>
                    <a:pt x="2231" y="3"/>
                  </a:lnTo>
                  <a:lnTo>
                    <a:pt x="2300" y="14"/>
                  </a:lnTo>
                  <a:lnTo>
                    <a:pt x="2367" y="30"/>
                  </a:lnTo>
                  <a:lnTo>
                    <a:pt x="2431" y="51"/>
                  </a:lnTo>
                  <a:lnTo>
                    <a:pt x="2492" y="78"/>
                  </a:lnTo>
                  <a:lnTo>
                    <a:pt x="2551" y="111"/>
                  </a:lnTo>
                  <a:lnTo>
                    <a:pt x="2605" y="149"/>
                  </a:lnTo>
                  <a:lnTo>
                    <a:pt x="2657" y="191"/>
                  </a:lnTo>
                  <a:lnTo>
                    <a:pt x="2703" y="238"/>
                  </a:lnTo>
                  <a:lnTo>
                    <a:pt x="2745" y="289"/>
                  </a:lnTo>
                  <a:lnTo>
                    <a:pt x="2784" y="343"/>
                  </a:lnTo>
                  <a:lnTo>
                    <a:pt x="2817" y="400"/>
                  </a:lnTo>
                  <a:lnTo>
                    <a:pt x="2844" y="462"/>
                  </a:lnTo>
                  <a:lnTo>
                    <a:pt x="2866" y="525"/>
                  </a:lnTo>
                  <a:lnTo>
                    <a:pt x="2882" y="591"/>
                  </a:lnTo>
                  <a:lnTo>
                    <a:pt x="2892" y="659"/>
                  </a:lnTo>
                  <a:lnTo>
                    <a:pt x="2895" y="730"/>
                  </a:lnTo>
                  <a:lnTo>
                    <a:pt x="2892" y="801"/>
                  </a:lnTo>
                  <a:lnTo>
                    <a:pt x="2882" y="868"/>
                  </a:lnTo>
                  <a:lnTo>
                    <a:pt x="2866" y="935"/>
                  </a:lnTo>
                  <a:lnTo>
                    <a:pt x="2844" y="999"/>
                  </a:lnTo>
                  <a:lnTo>
                    <a:pt x="2817" y="1060"/>
                  </a:lnTo>
                  <a:lnTo>
                    <a:pt x="2784" y="1117"/>
                  </a:lnTo>
                  <a:lnTo>
                    <a:pt x="2745" y="1171"/>
                  </a:lnTo>
                  <a:lnTo>
                    <a:pt x="2704" y="1222"/>
                  </a:lnTo>
                  <a:lnTo>
                    <a:pt x="2657" y="1269"/>
                  </a:lnTo>
                  <a:lnTo>
                    <a:pt x="2605" y="1311"/>
                  </a:lnTo>
                  <a:lnTo>
                    <a:pt x="2551" y="1348"/>
                  </a:lnTo>
                  <a:lnTo>
                    <a:pt x="2492" y="1381"/>
                  </a:lnTo>
                  <a:lnTo>
                    <a:pt x="2431" y="1409"/>
                  </a:lnTo>
                  <a:lnTo>
                    <a:pt x="2367" y="1431"/>
                  </a:lnTo>
                  <a:lnTo>
                    <a:pt x="2301" y="1447"/>
                  </a:lnTo>
                  <a:lnTo>
                    <a:pt x="2231" y="1457"/>
                  </a:lnTo>
                  <a:lnTo>
                    <a:pt x="2161" y="1460"/>
                  </a:lnTo>
                  <a:lnTo>
                    <a:pt x="734" y="1460"/>
                  </a:lnTo>
                  <a:lnTo>
                    <a:pt x="664" y="1457"/>
                  </a:lnTo>
                  <a:lnTo>
                    <a:pt x="595" y="1447"/>
                  </a:lnTo>
                  <a:lnTo>
                    <a:pt x="528" y="1431"/>
                  </a:lnTo>
                  <a:lnTo>
                    <a:pt x="464" y="1409"/>
                  </a:lnTo>
                  <a:lnTo>
                    <a:pt x="403" y="1381"/>
                  </a:lnTo>
                  <a:lnTo>
                    <a:pt x="344" y="1348"/>
                  </a:lnTo>
                  <a:lnTo>
                    <a:pt x="290" y="1311"/>
                  </a:lnTo>
                  <a:lnTo>
                    <a:pt x="239" y="1269"/>
                  </a:lnTo>
                  <a:lnTo>
                    <a:pt x="192" y="1222"/>
                  </a:lnTo>
                  <a:lnTo>
                    <a:pt x="150" y="1171"/>
                  </a:lnTo>
                  <a:lnTo>
                    <a:pt x="111" y="1117"/>
                  </a:lnTo>
                  <a:lnTo>
                    <a:pt x="79" y="1060"/>
                  </a:lnTo>
                  <a:lnTo>
                    <a:pt x="51" y="999"/>
                  </a:lnTo>
                  <a:lnTo>
                    <a:pt x="29" y="935"/>
                  </a:lnTo>
                  <a:lnTo>
                    <a:pt x="13" y="868"/>
                  </a:lnTo>
                  <a:lnTo>
                    <a:pt x="3" y="801"/>
                  </a:lnTo>
                  <a:lnTo>
                    <a:pt x="0" y="730"/>
                  </a:lnTo>
                  <a:lnTo>
                    <a:pt x="3" y="659"/>
                  </a:lnTo>
                  <a:lnTo>
                    <a:pt x="13" y="591"/>
                  </a:lnTo>
                  <a:lnTo>
                    <a:pt x="29" y="525"/>
                  </a:lnTo>
                  <a:lnTo>
                    <a:pt x="51" y="462"/>
                  </a:lnTo>
                  <a:lnTo>
                    <a:pt x="79" y="400"/>
                  </a:lnTo>
                  <a:lnTo>
                    <a:pt x="111" y="343"/>
                  </a:lnTo>
                  <a:lnTo>
                    <a:pt x="150" y="289"/>
                  </a:lnTo>
                  <a:lnTo>
                    <a:pt x="192" y="238"/>
                  </a:lnTo>
                  <a:lnTo>
                    <a:pt x="239" y="191"/>
                  </a:lnTo>
                  <a:lnTo>
                    <a:pt x="290" y="149"/>
                  </a:lnTo>
                  <a:lnTo>
                    <a:pt x="344" y="111"/>
                  </a:lnTo>
                  <a:lnTo>
                    <a:pt x="403" y="78"/>
                  </a:lnTo>
                  <a:lnTo>
                    <a:pt x="464" y="51"/>
                  </a:lnTo>
                  <a:lnTo>
                    <a:pt x="528" y="30"/>
                  </a:lnTo>
                  <a:lnTo>
                    <a:pt x="595" y="14"/>
                  </a:lnTo>
                  <a:lnTo>
                    <a:pt x="664" y="3"/>
                  </a:lnTo>
                  <a:lnTo>
                    <a:pt x="734" y="0"/>
                  </a:ln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ru-RU" dirty="0"/>
            </a:p>
          </p:txBody>
        </p:sp>
        <p:grpSp>
          <p:nvGrpSpPr>
            <p:cNvPr id="93" name="Group 11">
              <a:extLst>
                <a:ext uri="{FF2B5EF4-FFF2-40B4-BE49-F238E27FC236}">
                  <a16:creationId xmlns:a16="http://schemas.microsoft.com/office/drawing/2014/main" xmlns="" id="{2FF610AB-26F4-4779-9A3F-C8EFD92C768B}"/>
                </a:ext>
              </a:extLst>
            </p:cNvPr>
            <p:cNvGrpSpPr/>
            <p:nvPr/>
          </p:nvGrpSpPr>
          <p:grpSpPr>
            <a:xfrm>
              <a:off x="957731" y="2217547"/>
              <a:ext cx="7132118" cy="1580367"/>
              <a:chOff x="5452162" y="3701304"/>
              <a:chExt cx="7132118" cy="1580367"/>
            </a:xfrm>
          </p:grpSpPr>
          <p:sp>
            <p:nvSpPr>
              <p:cNvPr id="98" name="TextBox 12">
                <a:extLst>
                  <a:ext uri="{FF2B5EF4-FFF2-40B4-BE49-F238E27FC236}">
                    <a16:creationId xmlns:a16="http://schemas.microsoft.com/office/drawing/2014/main" xmlns="" id="{095919CE-FFF4-4461-A40A-0F96A3FEE89D}"/>
                  </a:ext>
                </a:extLst>
              </p:cNvPr>
              <p:cNvSpPr txBox="1"/>
              <p:nvPr/>
            </p:nvSpPr>
            <p:spPr>
              <a:xfrm>
                <a:off x="5452162" y="4666118"/>
                <a:ext cx="2379590" cy="615553"/>
              </a:xfrm>
              <a:prstGeom prst="rect">
                <a:avLst/>
              </a:prstGeom>
              <a:noFill/>
              <a:ln>
                <a:noFill/>
              </a:ln>
            </p:spPr>
            <p:txBody>
              <a:bodyPr wrap="square" lIns="0" tIns="0" rIns="0" bIns="0" rtlCol="0">
                <a:spAutoFit/>
              </a:bodyPr>
              <a:lstStyle>
                <a:defPPr>
                  <a:defRPr lang="en-US"/>
                </a:defPPr>
                <a:lvl1pPr>
                  <a:defRPr sz="1100">
                    <a:solidFill>
                      <a:schemeClr val="tx1">
                        <a:lumMod val="50000"/>
                        <a:lumOff val="50000"/>
                      </a:schemeClr>
                    </a:solidFill>
                    <a:latin typeface="+mj-lt"/>
                  </a:defRPr>
                </a:lvl1pPr>
              </a:lstStyle>
              <a:p>
                <a:pPr>
                  <a:lnSpc>
                    <a:spcPts val="1600"/>
                  </a:lnSpc>
                </a:pPr>
                <a:r>
                  <a:rPr lang="zh-CN" altLang="en-US" sz="1400" dirty="0"/>
                  <a:t>性偏好或性指向障碍是指为了获得性满足而对无生命物体或是人体的一部分的依赖。</a:t>
                </a:r>
                <a:endParaRPr lang="zh-CN" altLang="en-US" sz="2000" dirty="0"/>
              </a:p>
            </p:txBody>
          </p:sp>
          <p:sp>
            <p:nvSpPr>
              <p:cNvPr id="99" name="TextBox 13">
                <a:extLst>
                  <a:ext uri="{FF2B5EF4-FFF2-40B4-BE49-F238E27FC236}">
                    <a16:creationId xmlns:a16="http://schemas.microsoft.com/office/drawing/2014/main" xmlns="" id="{F7944DB0-DB3D-40C1-B76E-FD5F33E7BC82}"/>
                  </a:ext>
                </a:extLst>
              </p:cNvPr>
              <p:cNvSpPr txBox="1"/>
              <p:nvPr/>
            </p:nvSpPr>
            <p:spPr>
              <a:xfrm>
                <a:off x="9869754" y="3701304"/>
                <a:ext cx="2714526" cy="246221"/>
              </a:xfrm>
              <a:prstGeom prst="rect">
                <a:avLst/>
              </a:prstGeom>
              <a:noFill/>
              <a:ln>
                <a:noFill/>
              </a:ln>
            </p:spPr>
            <p:txBody>
              <a:bodyPr wrap="square" lIns="0" tIns="0" rIns="0" bIns="0" rtlCol="0">
                <a:spAutoFit/>
              </a:bodyPr>
              <a:lstStyle/>
              <a:p>
                <a:r>
                  <a:rPr lang="zh-CN" altLang="en-US" sz="1600" b="1" dirty="0">
                    <a:solidFill>
                      <a:schemeClr val="bg1"/>
                    </a:solidFill>
                    <a:latin typeface="字魂59号-创粗黑" panose="00000500000000000000" pitchFamily="2" charset="-122"/>
                    <a:ea typeface="字魂59号-创粗黑" panose="00000500000000000000" pitchFamily="2" charset="-122"/>
                    <a:cs typeface="Open Sans Semibold" panose="020B0706030804020204" pitchFamily="34" charset="0"/>
                  </a:rPr>
                  <a:t>性心理障碍的常见类型</a:t>
                </a:r>
                <a:endParaRPr lang="en-US" sz="1600" b="1" dirty="0">
                  <a:solidFill>
                    <a:schemeClr val="bg1"/>
                  </a:solidFill>
                  <a:latin typeface="字魂59号-创粗黑" panose="00000500000000000000" pitchFamily="2" charset="-122"/>
                  <a:ea typeface="字魂59号-创粗黑" panose="00000500000000000000" pitchFamily="2" charset="-122"/>
                  <a:cs typeface="Open Sans Semibold" panose="020B0706030804020204" pitchFamily="34" charset="0"/>
                </a:endParaRPr>
              </a:p>
            </p:txBody>
          </p:sp>
          <p:sp>
            <p:nvSpPr>
              <p:cNvPr id="20" name="TextBox 12">
                <a:extLst>
                  <a:ext uri="{FF2B5EF4-FFF2-40B4-BE49-F238E27FC236}">
                    <a16:creationId xmlns:a16="http://schemas.microsoft.com/office/drawing/2014/main" xmlns="" id="{137B7552-E010-4F13-99E2-B52D6D0C21FF}"/>
                  </a:ext>
                </a:extLst>
              </p:cNvPr>
              <p:cNvSpPr txBox="1"/>
              <p:nvPr/>
            </p:nvSpPr>
            <p:spPr>
              <a:xfrm>
                <a:off x="5914391" y="4341521"/>
                <a:ext cx="3325021" cy="205184"/>
              </a:xfrm>
              <a:prstGeom prst="rect">
                <a:avLst/>
              </a:prstGeom>
              <a:noFill/>
              <a:ln>
                <a:noFill/>
              </a:ln>
            </p:spPr>
            <p:txBody>
              <a:bodyPr wrap="square" lIns="0" tIns="0" rIns="0" bIns="0" rtlCol="0">
                <a:spAutoFit/>
              </a:bodyPr>
              <a:lstStyle>
                <a:defPPr>
                  <a:defRPr lang="en-US"/>
                </a:defPPr>
                <a:lvl1pPr>
                  <a:defRPr sz="1100">
                    <a:solidFill>
                      <a:schemeClr val="tx1">
                        <a:lumMod val="50000"/>
                        <a:lumOff val="50000"/>
                      </a:schemeClr>
                    </a:solidFill>
                    <a:latin typeface="+mj-lt"/>
                  </a:defRPr>
                </a:lvl1pPr>
              </a:lstStyle>
              <a:p>
                <a:pPr>
                  <a:lnSpc>
                    <a:spcPts val="1600"/>
                  </a:lnSpc>
                </a:pPr>
                <a:r>
                  <a:rPr lang="zh-CN" altLang="en-US" sz="1400" dirty="0"/>
                  <a:t>性偏好或性指向障碍</a:t>
                </a:r>
                <a:endParaRPr lang="zh-CN" altLang="en-US" sz="2000" dirty="0"/>
              </a:p>
            </p:txBody>
          </p:sp>
          <p:sp>
            <p:nvSpPr>
              <p:cNvPr id="22" name="TextBox 12">
                <a:extLst>
                  <a:ext uri="{FF2B5EF4-FFF2-40B4-BE49-F238E27FC236}">
                    <a16:creationId xmlns:a16="http://schemas.microsoft.com/office/drawing/2014/main" xmlns="" id="{85CBB712-9216-46EA-956D-43DB83A88A99}"/>
                  </a:ext>
                </a:extLst>
              </p:cNvPr>
              <p:cNvSpPr txBox="1"/>
              <p:nvPr/>
            </p:nvSpPr>
            <p:spPr>
              <a:xfrm>
                <a:off x="8394336" y="4666118"/>
                <a:ext cx="2379590" cy="615553"/>
              </a:xfrm>
              <a:prstGeom prst="rect">
                <a:avLst/>
              </a:prstGeom>
              <a:noFill/>
              <a:ln>
                <a:noFill/>
              </a:ln>
            </p:spPr>
            <p:txBody>
              <a:bodyPr wrap="square" lIns="0" tIns="0" rIns="0" bIns="0" rtlCol="0">
                <a:spAutoFit/>
              </a:bodyPr>
              <a:lstStyle>
                <a:defPPr>
                  <a:defRPr lang="en-US"/>
                </a:defPPr>
                <a:lvl1pPr>
                  <a:defRPr sz="1100">
                    <a:solidFill>
                      <a:schemeClr val="tx1">
                        <a:lumMod val="50000"/>
                        <a:lumOff val="50000"/>
                      </a:schemeClr>
                    </a:solidFill>
                    <a:latin typeface="+mj-lt"/>
                  </a:defRPr>
                </a:lvl1pPr>
              </a:lstStyle>
              <a:p>
                <a:pPr>
                  <a:lnSpc>
                    <a:spcPts val="1600"/>
                  </a:lnSpc>
                </a:pPr>
                <a:r>
                  <a:rPr lang="zh-CN" altLang="en-US" sz="1400" dirty="0"/>
                  <a:t>性身份障碍是心理上具有与自身生物性别相反的性别认同或性别感。</a:t>
                </a:r>
                <a:endParaRPr lang="zh-CN" altLang="en-US" sz="2000" dirty="0"/>
              </a:p>
            </p:txBody>
          </p:sp>
          <p:sp>
            <p:nvSpPr>
              <p:cNvPr id="23" name="TextBox 12">
                <a:extLst>
                  <a:ext uri="{FF2B5EF4-FFF2-40B4-BE49-F238E27FC236}">
                    <a16:creationId xmlns:a16="http://schemas.microsoft.com/office/drawing/2014/main" xmlns="" id="{4DF684DA-2074-4C77-9E97-FF9FCBAD7808}"/>
                  </a:ext>
                </a:extLst>
              </p:cNvPr>
              <p:cNvSpPr txBox="1"/>
              <p:nvPr/>
            </p:nvSpPr>
            <p:spPr>
              <a:xfrm>
                <a:off x="8856565" y="4341521"/>
                <a:ext cx="3325021" cy="205184"/>
              </a:xfrm>
              <a:prstGeom prst="rect">
                <a:avLst/>
              </a:prstGeom>
              <a:noFill/>
              <a:ln>
                <a:noFill/>
              </a:ln>
            </p:spPr>
            <p:txBody>
              <a:bodyPr wrap="square" lIns="0" tIns="0" rIns="0" bIns="0" rtlCol="0">
                <a:spAutoFit/>
              </a:bodyPr>
              <a:lstStyle>
                <a:defPPr>
                  <a:defRPr lang="en-US"/>
                </a:defPPr>
                <a:lvl1pPr>
                  <a:defRPr sz="1100">
                    <a:solidFill>
                      <a:schemeClr val="tx1">
                        <a:lumMod val="50000"/>
                        <a:lumOff val="50000"/>
                      </a:schemeClr>
                    </a:solidFill>
                    <a:latin typeface="+mj-lt"/>
                  </a:defRPr>
                </a:lvl1pPr>
              </a:lstStyle>
              <a:p>
                <a:pPr>
                  <a:lnSpc>
                    <a:spcPts val="1600"/>
                  </a:lnSpc>
                </a:pPr>
                <a:r>
                  <a:rPr lang="zh-CN" altLang="en-US" sz="1400" dirty="0"/>
                  <a:t>性身份障碍</a:t>
                </a:r>
                <a:endParaRPr lang="zh-CN" altLang="en-US" sz="2000" dirty="0"/>
              </a:p>
            </p:txBody>
          </p:sp>
        </p:grpSp>
        <p:sp>
          <p:nvSpPr>
            <p:cNvPr id="21" name="Freeform 356">
              <a:extLst>
                <a:ext uri="{FF2B5EF4-FFF2-40B4-BE49-F238E27FC236}">
                  <a16:creationId xmlns:a16="http://schemas.microsoft.com/office/drawing/2014/main" xmlns="" id="{08F5EE98-0667-4A2E-BE24-8A3D83C5C609}"/>
                </a:ext>
              </a:extLst>
            </p:cNvPr>
            <p:cNvSpPr>
              <a:spLocks noEditPoints="1"/>
            </p:cNvSpPr>
            <p:nvPr/>
          </p:nvSpPr>
          <p:spPr bwMode="auto">
            <a:xfrm>
              <a:off x="3863155" y="2851249"/>
              <a:ext cx="432395" cy="218214"/>
            </a:xfrm>
            <a:custGeom>
              <a:avLst/>
              <a:gdLst>
                <a:gd name="T0" fmla="*/ 628 w 2895"/>
                <a:gd name="T1" fmla="*/ 277 h 1460"/>
                <a:gd name="T2" fmla="*/ 483 w 2895"/>
                <a:gd name="T3" fmla="*/ 336 h 1460"/>
                <a:gd name="T4" fmla="*/ 369 w 2895"/>
                <a:gd name="T5" fmla="*/ 438 h 1460"/>
                <a:gd name="T6" fmla="*/ 293 w 2895"/>
                <a:gd name="T7" fmla="*/ 573 h 1460"/>
                <a:gd name="T8" fmla="*/ 266 w 2895"/>
                <a:gd name="T9" fmla="*/ 730 h 1460"/>
                <a:gd name="T10" fmla="*/ 293 w 2895"/>
                <a:gd name="T11" fmla="*/ 888 h 1460"/>
                <a:gd name="T12" fmla="*/ 369 w 2895"/>
                <a:gd name="T13" fmla="*/ 1021 h 1460"/>
                <a:gd name="T14" fmla="*/ 483 w 2895"/>
                <a:gd name="T15" fmla="*/ 1123 h 1460"/>
                <a:gd name="T16" fmla="*/ 628 w 2895"/>
                <a:gd name="T17" fmla="*/ 1184 h 1460"/>
                <a:gd name="T18" fmla="*/ 789 w 2895"/>
                <a:gd name="T19" fmla="*/ 1193 h 1460"/>
                <a:gd name="T20" fmla="*/ 941 w 2895"/>
                <a:gd name="T21" fmla="*/ 1149 h 1460"/>
                <a:gd name="T22" fmla="*/ 1066 w 2895"/>
                <a:gd name="T23" fmla="*/ 1060 h 1460"/>
                <a:gd name="T24" fmla="*/ 1156 w 2895"/>
                <a:gd name="T25" fmla="*/ 935 h 1460"/>
                <a:gd name="T26" fmla="*/ 1201 w 2895"/>
                <a:gd name="T27" fmla="*/ 785 h 1460"/>
                <a:gd name="T28" fmla="*/ 1191 w 2895"/>
                <a:gd name="T29" fmla="*/ 623 h 1460"/>
                <a:gd name="T30" fmla="*/ 1131 w 2895"/>
                <a:gd name="T31" fmla="*/ 480 h 1460"/>
                <a:gd name="T32" fmla="*/ 1028 w 2895"/>
                <a:gd name="T33" fmla="*/ 366 h 1460"/>
                <a:gd name="T34" fmla="*/ 893 w 2895"/>
                <a:gd name="T35" fmla="*/ 291 h 1460"/>
                <a:gd name="T36" fmla="*/ 734 w 2895"/>
                <a:gd name="T37" fmla="*/ 264 h 1460"/>
                <a:gd name="T38" fmla="*/ 2231 w 2895"/>
                <a:gd name="T39" fmla="*/ 3 h 1460"/>
                <a:gd name="T40" fmla="*/ 2431 w 2895"/>
                <a:gd name="T41" fmla="*/ 51 h 1460"/>
                <a:gd name="T42" fmla="*/ 2605 w 2895"/>
                <a:gd name="T43" fmla="*/ 149 h 1460"/>
                <a:gd name="T44" fmla="*/ 2745 w 2895"/>
                <a:gd name="T45" fmla="*/ 289 h 1460"/>
                <a:gd name="T46" fmla="*/ 2844 w 2895"/>
                <a:gd name="T47" fmla="*/ 462 h 1460"/>
                <a:gd name="T48" fmla="*/ 2892 w 2895"/>
                <a:gd name="T49" fmla="*/ 659 h 1460"/>
                <a:gd name="T50" fmla="*/ 2882 w 2895"/>
                <a:gd name="T51" fmla="*/ 868 h 1460"/>
                <a:gd name="T52" fmla="*/ 2817 w 2895"/>
                <a:gd name="T53" fmla="*/ 1060 h 1460"/>
                <a:gd name="T54" fmla="*/ 2704 w 2895"/>
                <a:gd name="T55" fmla="*/ 1222 h 1460"/>
                <a:gd name="T56" fmla="*/ 2551 w 2895"/>
                <a:gd name="T57" fmla="*/ 1348 h 1460"/>
                <a:gd name="T58" fmla="*/ 2367 w 2895"/>
                <a:gd name="T59" fmla="*/ 1431 h 1460"/>
                <a:gd name="T60" fmla="*/ 2161 w 2895"/>
                <a:gd name="T61" fmla="*/ 1460 h 1460"/>
                <a:gd name="T62" fmla="*/ 595 w 2895"/>
                <a:gd name="T63" fmla="*/ 1447 h 1460"/>
                <a:gd name="T64" fmla="*/ 403 w 2895"/>
                <a:gd name="T65" fmla="*/ 1381 h 1460"/>
                <a:gd name="T66" fmla="*/ 239 w 2895"/>
                <a:gd name="T67" fmla="*/ 1269 h 1460"/>
                <a:gd name="T68" fmla="*/ 111 w 2895"/>
                <a:gd name="T69" fmla="*/ 1117 h 1460"/>
                <a:gd name="T70" fmla="*/ 29 w 2895"/>
                <a:gd name="T71" fmla="*/ 935 h 1460"/>
                <a:gd name="T72" fmla="*/ 0 w 2895"/>
                <a:gd name="T73" fmla="*/ 730 h 1460"/>
                <a:gd name="T74" fmla="*/ 29 w 2895"/>
                <a:gd name="T75" fmla="*/ 525 h 1460"/>
                <a:gd name="T76" fmla="*/ 111 w 2895"/>
                <a:gd name="T77" fmla="*/ 343 h 1460"/>
                <a:gd name="T78" fmla="*/ 239 w 2895"/>
                <a:gd name="T79" fmla="*/ 191 h 1460"/>
                <a:gd name="T80" fmla="*/ 403 w 2895"/>
                <a:gd name="T81" fmla="*/ 78 h 1460"/>
                <a:gd name="T82" fmla="*/ 595 w 2895"/>
                <a:gd name="T83" fmla="*/ 14 h 1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95" h="1460">
                  <a:moveTo>
                    <a:pt x="734" y="264"/>
                  </a:moveTo>
                  <a:lnTo>
                    <a:pt x="680" y="267"/>
                  </a:lnTo>
                  <a:lnTo>
                    <a:pt x="628" y="277"/>
                  </a:lnTo>
                  <a:lnTo>
                    <a:pt x="576" y="291"/>
                  </a:lnTo>
                  <a:lnTo>
                    <a:pt x="528" y="311"/>
                  </a:lnTo>
                  <a:lnTo>
                    <a:pt x="483" y="336"/>
                  </a:lnTo>
                  <a:lnTo>
                    <a:pt x="442" y="366"/>
                  </a:lnTo>
                  <a:lnTo>
                    <a:pt x="403" y="400"/>
                  </a:lnTo>
                  <a:lnTo>
                    <a:pt x="369" y="438"/>
                  </a:lnTo>
                  <a:lnTo>
                    <a:pt x="339" y="480"/>
                  </a:lnTo>
                  <a:lnTo>
                    <a:pt x="313" y="525"/>
                  </a:lnTo>
                  <a:lnTo>
                    <a:pt x="293" y="573"/>
                  </a:lnTo>
                  <a:lnTo>
                    <a:pt x="278" y="623"/>
                  </a:lnTo>
                  <a:lnTo>
                    <a:pt x="269" y="675"/>
                  </a:lnTo>
                  <a:lnTo>
                    <a:pt x="266" y="730"/>
                  </a:lnTo>
                  <a:lnTo>
                    <a:pt x="269" y="785"/>
                  </a:lnTo>
                  <a:lnTo>
                    <a:pt x="278" y="837"/>
                  </a:lnTo>
                  <a:lnTo>
                    <a:pt x="293" y="888"/>
                  </a:lnTo>
                  <a:lnTo>
                    <a:pt x="313" y="935"/>
                  </a:lnTo>
                  <a:lnTo>
                    <a:pt x="339" y="980"/>
                  </a:lnTo>
                  <a:lnTo>
                    <a:pt x="369" y="1021"/>
                  </a:lnTo>
                  <a:lnTo>
                    <a:pt x="403" y="1060"/>
                  </a:lnTo>
                  <a:lnTo>
                    <a:pt x="442" y="1094"/>
                  </a:lnTo>
                  <a:lnTo>
                    <a:pt x="483" y="1123"/>
                  </a:lnTo>
                  <a:lnTo>
                    <a:pt x="528" y="1149"/>
                  </a:lnTo>
                  <a:lnTo>
                    <a:pt x="576" y="1169"/>
                  </a:lnTo>
                  <a:lnTo>
                    <a:pt x="628" y="1184"/>
                  </a:lnTo>
                  <a:lnTo>
                    <a:pt x="680" y="1193"/>
                  </a:lnTo>
                  <a:lnTo>
                    <a:pt x="734" y="1196"/>
                  </a:lnTo>
                  <a:lnTo>
                    <a:pt x="789" y="1193"/>
                  </a:lnTo>
                  <a:lnTo>
                    <a:pt x="842" y="1184"/>
                  </a:lnTo>
                  <a:lnTo>
                    <a:pt x="893" y="1169"/>
                  </a:lnTo>
                  <a:lnTo>
                    <a:pt x="941" y="1149"/>
                  </a:lnTo>
                  <a:lnTo>
                    <a:pt x="986" y="1123"/>
                  </a:lnTo>
                  <a:lnTo>
                    <a:pt x="1028" y="1094"/>
                  </a:lnTo>
                  <a:lnTo>
                    <a:pt x="1066" y="1060"/>
                  </a:lnTo>
                  <a:lnTo>
                    <a:pt x="1101" y="1021"/>
                  </a:lnTo>
                  <a:lnTo>
                    <a:pt x="1131" y="980"/>
                  </a:lnTo>
                  <a:lnTo>
                    <a:pt x="1156" y="935"/>
                  </a:lnTo>
                  <a:lnTo>
                    <a:pt x="1176" y="888"/>
                  </a:lnTo>
                  <a:lnTo>
                    <a:pt x="1191" y="837"/>
                  </a:lnTo>
                  <a:lnTo>
                    <a:pt x="1201" y="785"/>
                  </a:lnTo>
                  <a:lnTo>
                    <a:pt x="1204" y="730"/>
                  </a:lnTo>
                  <a:lnTo>
                    <a:pt x="1201" y="675"/>
                  </a:lnTo>
                  <a:lnTo>
                    <a:pt x="1191" y="623"/>
                  </a:lnTo>
                  <a:lnTo>
                    <a:pt x="1176" y="573"/>
                  </a:lnTo>
                  <a:lnTo>
                    <a:pt x="1156" y="525"/>
                  </a:lnTo>
                  <a:lnTo>
                    <a:pt x="1131" y="480"/>
                  </a:lnTo>
                  <a:lnTo>
                    <a:pt x="1101" y="438"/>
                  </a:lnTo>
                  <a:lnTo>
                    <a:pt x="1066" y="400"/>
                  </a:lnTo>
                  <a:lnTo>
                    <a:pt x="1028" y="366"/>
                  </a:lnTo>
                  <a:lnTo>
                    <a:pt x="986" y="336"/>
                  </a:lnTo>
                  <a:lnTo>
                    <a:pt x="941" y="311"/>
                  </a:lnTo>
                  <a:lnTo>
                    <a:pt x="893" y="291"/>
                  </a:lnTo>
                  <a:lnTo>
                    <a:pt x="842" y="277"/>
                  </a:lnTo>
                  <a:lnTo>
                    <a:pt x="789" y="267"/>
                  </a:lnTo>
                  <a:lnTo>
                    <a:pt x="734" y="264"/>
                  </a:lnTo>
                  <a:close/>
                  <a:moveTo>
                    <a:pt x="734" y="0"/>
                  </a:moveTo>
                  <a:lnTo>
                    <a:pt x="2161" y="0"/>
                  </a:lnTo>
                  <a:lnTo>
                    <a:pt x="2231" y="3"/>
                  </a:lnTo>
                  <a:lnTo>
                    <a:pt x="2300" y="14"/>
                  </a:lnTo>
                  <a:lnTo>
                    <a:pt x="2367" y="30"/>
                  </a:lnTo>
                  <a:lnTo>
                    <a:pt x="2431" y="51"/>
                  </a:lnTo>
                  <a:lnTo>
                    <a:pt x="2492" y="78"/>
                  </a:lnTo>
                  <a:lnTo>
                    <a:pt x="2551" y="111"/>
                  </a:lnTo>
                  <a:lnTo>
                    <a:pt x="2605" y="149"/>
                  </a:lnTo>
                  <a:lnTo>
                    <a:pt x="2657" y="191"/>
                  </a:lnTo>
                  <a:lnTo>
                    <a:pt x="2703" y="238"/>
                  </a:lnTo>
                  <a:lnTo>
                    <a:pt x="2745" y="289"/>
                  </a:lnTo>
                  <a:lnTo>
                    <a:pt x="2784" y="343"/>
                  </a:lnTo>
                  <a:lnTo>
                    <a:pt x="2817" y="400"/>
                  </a:lnTo>
                  <a:lnTo>
                    <a:pt x="2844" y="462"/>
                  </a:lnTo>
                  <a:lnTo>
                    <a:pt x="2866" y="525"/>
                  </a:lnTo>
                  <a:lnTo>
                    <a:pt x="2882" y="591"/>
                  </a:lnTo>
                  <a:lnTo>
                    <a:pt x="2892" y="659"/>
                  </a:lnTo>
                  <a:lnTo>
                    <a:pt x="2895" y="730"/>
                  </a:lnTo>
                  <a:lnTo>
                    <a:pt x="2892" y="801"/>
                  </a:lnTo>
                  <a:lnTo>
                    <a:pt x="2882" y="868"/>
                  </a:lnTo>
                  <a:lnTo>
                    <a:pt x="2866" y="935"/>
                  </a:lnTo>
                  <a:lnTo>
                    <a:pt x="2844" y="999"/>
                  </a:lnTo>
                  <a:lnTo>
                    <a:pt x="2817" y="1060"/>
                  </a:lnTo>
                  <a:lnTo>
                    <a:pt x="2784" y="1117"/>
                  </a:lnTo>
                  <a:lnTo>
                    <a:pt x="2745" y="1171"/>
                  </a:lnTo>
                  <a:lnTo>
                    <a:pt x="2704" y="1222"/>
                  </a:lnTo>
                  <a:lnTo>
                    <a:pt x="2657" y="1269"/>
                  </a:lnTo>
                  <a:lnTo>
                    <a:pt x="2605" y="1311"/>
                  </a:lnTo>
                  <a:lnTo>
                    <a:pt x="2551" y="1348"/>
                  </a:lnTo>
                  <a:lnTo>
                    <a:pt x="2492" y="1381"/>
                  </a:lnTo>
                  <a:lnTo>
                    <a:pt x="2431" y="1409"/>
                  </a:lnTo>
                  <a:lnTo>
                    <a:pt x="2367" y="1431"/>
                  </a:lnTo>
                  <a:lnTo>
                    <a:pt x="2301" y="1447"/>
                  </a:lnTo>
                  <a:lnTo>
                    <a:pt x="2231" y="1457"/>
                  </a:lnTo>
                  <a:lnTo>
                    <a:pt x="2161" y="1460"/>
                  </a:lnTo>
                  <a:lnTo>
                    <a:pt x="734" y="1460"/>
                  </a:lnTo>
                  <a:lnTo>
                    <a:pt x="664" y="1457"/>
                  </a:lnTo>
                  <a:lnTo>
                    <a:pt x="595" y="1447"/>
                  </a:lnTo>
                  <a:lnTo>
                    <a:pt x="528" y="1431"/>
                  </a:lnTo>
                  <a:lnTo>
                    <a:pt x="464" y="1409"/>
                  </a:lnTo>
                  <a:lnTo>
                    <a:pt x="403" y="1381"/>
                  </a:lnTo>
                  <a:lnTo>
                    <a:pt x="344" y="1348"/>
                  </a:lnTo>
                  <a:lnTo>
                    <a:pt x="290" y="1311"/>
                  </a:lnTo>
                  <a:lnTo>
                    <a:pt x="239" y="1269"/>
                  </a:lnTo>
                  <a:lnTo>
                    <a:pt x="192" y="1222"/>
                  </a:lnTo>
                  <a:lnTo>
                    <a:pt x="150" y="1171"/>
                  </a:lnTo>
                  <a:lnTo>
                    <a:pt x="111" y="1117"/>
                  </a:lnTo>
                  <a:lnTo>
                    <a:pt x="79" y="1060"/>
                  </a:lnTo>
                  <a:lnTo>
                    <a:pt x="51" y="999"/>
                  </a:lnTo>
                  <a:lnTo>
                    <a:pt x="29" y="935"/>
                  </a:lnTo>
                  <a:lnTo>
                    <a:pt x="13" y="868"/>
                  </a:lnTo>
                  <a:lnTo>
                    <a:pt x="3" y="801"/>
                  </a:lnTo>
                  <a:lnTo>
                    <a:pt x="0" y="730"/>
                  </a:lnTo>
                  <a:lnTo>
                    <a:pt x="3" y="659"/>
                  </a:lnTo>
                  <a:lnTo>
                    <a:pt x="13" y="591"/>
                  </a:lnTo>
                  <a:lnTo>
                    <a:pt x="29" y="525"/>
                  </a:lnTo>
                  <a:lnTo>
                    <a:pt x="51" y="462"/>
                  </a:lnTo>
                  <a:lnTo>
                    <a:pt x="79" y="400"/>
                  </a:lnTo>
                  <a:lnTo>
                    <a:pt x="111" y="343"/>
                  </a:lnTo>
                  <a:lnTo>
                    <a:pt x="150" y="289"/>
                  </a:lnTo>
                  <a:lnTo>
                    <a:pt x="192" y="238"/>
                  </a:lnTo>
                  <a:lnTo>
                    <a:pt x="239" y="191"/>
                  </a:lnTo>
                  <a:lnTo>
                    <a:pt x="290" y="149"/>
                  </a:lnTo>
                  <a:lnTo>
                    <a:pt x="344" y="111"/>
                  </a:lnTo>
                  <a:lnTo>
                    <a:pt x="403" y="78"/>
                  </a:lnTo>
                  <a:lnTo>
                    <a:pt x="464" y="51"/>
                  </a:lnTo>
                  <a:lnTo>
                    <a:pt x="528" y="30"/>
                  </a:lnTo>
                  <a:lnTo>
                    <a:pt x="595" y="14"/>
                  </a:lnTo>
                  <a:lnTo>
                    <a:pt x="664" y="3"/>
                  </a:lnTo>
                  <a:lnTo>
                    <a:pt x="734" y="0"/>
                  </a:ln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ru-RU" dirty="0"/>
            </a:p>
          </p:txBody>
        </p:sp>
      </p:grpSp>
      <p:sp>
        <p:nvSpPr>
          <p:cNvPr id="2" name="Title 1">
            <a:extLst>
              <a:ext uri="{FF2B5EF4-FFF2-40B4-BE49-F238E27FC236}">
                <a16:creationId xmlns:a16="http://schemas.microsoft.com/office/drawing/2014/main" xmlns="" id="{09640B65-D2F9-4F2D-82FB-1DCFE5A0C26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第二节 大学生的性与心理健康的关系</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 name="矩形 3">
            <a:extLst>
              <a:ext uri="{FF2B5EF4-FFF2-40B4-BE49-F238E27FC236}">
                <a16:creationId xmlns:a16="http://schemas.microsoft.com/office/drawing/2014/main" xmlns="" id="{A9A69A55-E3CB-4227-80D1-EF825A793A83}"/>
              </a:ext>
            </a:extLst>
          </p:cNvPr>
          <p:cNvSpPr/>
          <p:nvPr/>
        </p:nvSpPr>
        <p:spPr>
          <a:xfrm>
            <a:off x="1043608"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三、大学生中常见的性心理问题</a:t>
            </a:r>
          </a:p>
        </p:txBody>
      </p:sp>
      <p:cxnSp>
        <p:nvCxnSpPr>
          <p:cNvPr id="16" name="直接连接符 15">
            <a:extLst>
              <a:ext uri="{FF2B5EF4-FFF2-40B4-BE49-F238E27FC236}">
                <a16:creationId xmlns:a16="http://schemas.microsoft.com/office/drawing/2014/main" xmlns="" id="{E4573622-6FC2-42DD-B42C-B3AF00F2332D}"/>
              </a:ext>
            </a:extLst>
          </p:cNvPr>
          <p:cNvCxnSpPr>
            <a:cxnSpLocks/>
          </p:cNvCxnSpPr>
          <p:nvPr/>
        </p:nvCxnSpPr>
        <p:spPr>
          <a:xfrm flipH="1">
            <a:off x="611560" y="1131590"/>
            <a:ext cx="2376264"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7" name="等腰三角形 16">
            <a:extLst>
              <a:ext uri="{FF2B5EF4-FFF2-40B4-BE49-F238E27FC236}">
                <a16:creationId xmlns:a16="http://schemas.microsoft.com/office/drawing/2014/main" xmlns="" id="{4CD375C7-9811-40E9-8C6B-3363C42D8C81}"/>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18" name="直接连接符 17">
            <a:extLst>
              <a:ext uri="{FF2B5EF4-FFF2-40B4-BE49-F238E27FC236}">
                <a16:creationId xmlns:a16="http://schemas.microsoft.com/office/drawing/2014/main" xmlns="" id="{BE12BAC5-0D02-4635-814E-4383971A2B81}"/>
              </a:ext>
            </a:extLst>
          </p:cNvPr>
          <p:cNvCxnSpPr>
            <a:cxnSpLocks/>
          </p:cNvCxnSpPr>
          <p:nvPr/>
        </p:nvCxnSpPr>
        <p:spPr>
          <a:xfrm>
            <a:off x="4355976" y="521032"/>
            <a:ext cx="4788024"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19" name="等腰三角形 18">
            <a:extLst>
              <a:ext uri="{FF2B5EF4-FFF2-40B4-BE49-F238E27FC236}">
                <a16:creationId xmlns:a16="http://schemas.microsoft.com/office/drawing/2014/main" xmlns="" id="{A85EF4AD-8701-46E1-90B0-87F09858A790}"/>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4037560749"/>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7"/>
                                        </p:tgtEl>
                                        <p:attrNameLst>
                                          <p:attrName>style.visibility</p:attrName>
                                        </p:attrNameLst>
                                      </p:cBhvr>
                                      <p:to>
                                        <p:strVal val="visible"/>
                                      </p:to>
                                    </p:set>
                                    <p:animEffect transition="in" filter="fade">
                                      <p:cBhvr>
                                        <p:cTn id="7" dur="500"/>
                                        <p:tgtEl>
                                          <p:spTgt spid="87"/>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90"/>
                                        </p:tgtEl>
                                        <p:attrNameLst>
                                          <p:attrName>style.visibility</p:attrName>
                                        </p:attrNameLst>
                                      </p:cBhvr>
                                      <p:to>
                                        <p:strVal val="visible"/>
                                      </p:to>
                                    </p:set>
                                    <p:animEffect transition="in" filter="fade">
                                      <p:cBhvr>
                                        <p:cTn id="11" dur="50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TextBox 22"/>
          <p:cNvSpPr txBox="1"/>
          <p:nvPr/>
        </p:nvSpPr>
        <p:spPr>
          <a:xfrm>
            <a:off x="4431038" y="1777194"/>
            <a:ext cx="2695640" cy="1695575"/>
          </a:xfrm>
          <a:prstGeom prst="rect">
            <a:avLst/>
          </a:prstGeom>
          <a:noFill/>
        </p:spPr>
        <p:txBody>
          <a:bodyPr wrap="none" lIns="0" tIns="0" rIns="0" bIns="0" anchor="ctr" anchorCtr="0">
            <a:normAutofit/>
          </a:bodyPr>
          <a:lstStyle/>
          <a:p>
            <a:r>
              <a:rPr lang="zh-CN" altLang="en-US" sz="3600" b="1" dirty="0">
                <a:solidFill>
                  <a:srgbClr val="F8A724"/>
                </a:solidFill>
                <a:latin typeface="+mj-ea"/>
                <a:cs typeface="+mn-ea"/>
                <a:sym typeface="inpin heiti" panose="00000500000000000000" pitchFamily="2" charset="-122"/>
              </a:rPr>
              <a:t>第十章</a:t>
            </a:r>
            <a:endParaRPr lang="en-US" altLang="zh-CN" sz="3600" b="1" dirty="0">
              <a:solidFill>
                <a:srgbClr val="F8A724"/>
              </a:solidFill>
              <a:latin typeface="+mj-ea"/>
              <a:cs typeface="+mn-ea"/>
              <a:sym typeface="inpin heiti" panose="00000500000000000000" pitchFamily="2" charset="-122"/>
            </a:endParaRPr>
          </a:p>
          <a:p>
            <a:r>
              <a:rPr lang="zh-CN" altLang="en-US" sz="3200" b="1" dirty="0">
                <a:solidFill>
                  <a:schemeClr val="accent1">
                    <a:lumMod val="100000"/>
                  </a:schemeClr>
                </a:solidFill>
                <a:latin typeface="+mj-ea"/>
                <a:cs typeface="+mn-ea"/>
                <a:sym typeface="inpin heiti" panose="00000500000000000000" pitchFamily="2" charset="-122"/>
              </a:rPr>
              <a:t>性与心理健康</a:t>
            </a:r>
          </a:p>
        </p:txBody>
      </p:sp>
      <p:grpSp>
        <p:nvGrpSpPr>
          <p:cNvPr id="16" name="组合 15">
            <a:extLst>
              <a:ext uri="{FF2B5EF4-FFF2-40B4-BE49-F238E27FC236}">
                <a16:creationId xmlns:a16="http://schemas.microsoft.com/office/drawing/2014/main" xmlns="" id="{C413EC5E-F492-4C73-9FE9-392B36B283CD}"/>
              </a:ext>
            </a:extLst>
          </p:cNvPr>
          <p:cNvGrpSpPr/>
          <p:nvPr/>
        </p:nvGrpSpPr>
        <p:grpSpPr>
          <a:xfrm>
            <a:off x="1331640" y="659815"/>
            <a:ext cx="2872821" cy="3193462"/>
            <a:chOff x="1331640" y="659815"/>
            <a:chExt cx="2872821" cy="3193462"/>
          </a:xfrm>
        </p:grpSpPr>
        <p:sp>
          <p:nvSpPr>
            <p:cNvPr id="17" name="Freeform 5">
              <a:extLst>
                <a:ext uri="{FF2B5EF4-FFF2-40B4-BE49-F238E27FC236}">
                  <a16:creationId xmlns:a16="http://schemas.microsoft.com/office/drawing/2014/main" xmlns="" id="{272B6C44-B963-4FA5-9AE4-D87F8F48D1E5}"/>
                </a:ext>
              </a:extLst>
            </p:cNvPr>
            <p:cNvSpPr>
              <a:spLocks/>
            </p:cNvSpPr>
            <p:nvPr/>
          </p:nvSpPr>
          <p:spPr bwMode="auto">
            <a:xfrm>
              <a:off x="2545414" y="659815"/>
              <a:ext cx="1659047" cy="1878542"/>
            </a:xfrm>
            <a:custGeom>
              <a:avLst/>
              <a:gdLst>
                <a:gd name="T0" fmla="*/ 53 w 435"/>
                <a:gd name="T1" fmla="*/ 486 h 492"/>
                <a:gd name="T2" fmla="*/ 18 w 435"/>
                <a:gd name="T3" fmla="*/ 486 h 492"/>
                <a:gd name="T4" fmla="*/ 0 w 435"/>
                <a:gd name="T5" fmla="*/ 456 h 492"/>
                <a:gd name="T6" fmla="*/ 0 w 435"/>
                <a:gd name="T7" fmla="*/ 36 h 492"/>
                <a:gd name="T8" fmla="*/ 18 w 435"/>
                <a:gd name="T9" fmla="*/ 6 h 492"/>
                <a:gd name="T10" fmla="*/ 53 w 435"/>
                <a:gd name="T11" fmla="*/ 6 h 492"/>
                <a:gd name="T12" fmla="*/ 418 w 435"/>
                <a:gd name="T13" fmla="*/ 216 h 492"/>
                <a:gd name="T14" fmla="*/ 435 w 435"/>
                <a:gd name="T15" fmla="*/ 246 h 492"/>
                <a:gd name="T16" fmla="*/ 418 w 435"/>
                <a:gd name="T17" fmla="*/ 276 h 492"/>
                <a:gd name="T18" fmla="*/ 53 w 435"/>
                <a:gd name="T19" fmla="*/ 486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5" h="492">
                  <a:moveTo>
                    <a:pt x="53" y="486"/>
                  </a:moveTo>
                  <a:cubicBezTo>
                    <a:pt x="42" y="492"/>
                    <a:pt x="29" y="492"/>
                    <a:pt x="18" y="486"/>
                  </a:cubicBezTo>
                  <a:cubicBezTo>
                    <a:pt x="7" y="480"/>
                    <a:pt x="0" y="468"/>
                    <a:pt x="0" y="456"/>
                  </a:cubicBezTo>
                  <a:cubicBezTo>
                    <a:pt x="0" y="36"/>
                    <a:pt x="0" y="36"/>
                    <a:pt x="0" y="36"/>
                  </a:cubicBezTo>
                  <a:cubicBezTo>
                    <a:pt x="0" y="24"/>
                    <a:pt x="7" y="12"/>
                    <a:pt x="18" y="6"/>
                  </a:cubicBezTo>
                  <a:cubicBezTo>
                    <a:pt x="29" y="0"/>
                    <a:pt x="42" y="0"/>
                    <a:pt x="53" y="6"/>
                  </a:cubicBezTo>
                  <a:cubicBezTo>
                    <a:pt x="418" y="216"/>
                    <a:pt x="418" y="216"/>
                    <a:pt x="418" y="216"/>
                  </a:cubicBezTo>
                  <a:cubicBezTo>
                    <a:pt x="429" y="222"/>
                    <a:pt x="435" y="233"/>
                    <a:pt x="435" y="246"/>
                  </a:cubicBezTo>
                  <a:cubicBezTo>
                    <a:pt x="435" y="258"/>
                    <a:pt x="429" y="270"/>
                    <a:pt x="418" y="276"/>
                  </a:cubicBezTo>
                  <a:cubicBezTo>
                    <a:pt x="53" y="486"/>
                    <a:pt x="53" y="486"/>
                    <a:pt x="53" y="486"/>
                  </a:cubicBezTo>
                </a:path>
              </a:pathLst>
            </a:custGeom>
            <a:solidFill>
              <a:srgbClr val="F8A7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8" name="Freeform 6">
              <a:extLst>
                <a:ext uri="{FF2B5EF4-FFF2-40B4-BE49-F238E27FC236}">
                  <a16:creationId xmlns:a16="http://schemas.microsoft.com/office/drawing/2014/main" xmlns="" id="{76EC893B-AEE6-4346-99F9-E9862C761CB4}"/>
                </a:ext>
              </a:extLst>
            </p:cNvPr>
            <p:cNvSpPr>
              <a:spLocks/>
            </p:cNvSpPr>
            <p:nvPr/>
          </p:nvSpPr>
          <p:spPr bwMode="auto">
            <a:xfrm>
              <a:off x="1564557" y="1223437"/>
              <a:ext cx="2319505" cy="2629840"/>
            </a:xfrm>
            <a:custGeom>
              <a:avLst/>
              <a:gdLst>
                <a:gd name="T0" fmla="*/ 72 w 595"/>
                <a:gd name="T1" fmla="*/ 665 h 674"/>
                <a:gd name="T2" fmla="*/ 24 w 595"/>
                <a:gd name="T3" fmla="*/ 665 h 674"/>
                <a:gd name="T4" fmla="*/ 0 w 595"/>
                <a:gd name="T5" fmla="*/ 624 h 674"/>
                <a:gd name="T6" fmla="*/ 0 w 595"/>
                <a:gd name="T7" fmla="*/ 50 h 674"/>
                <a:gd name="T8" fmla="*/ 24 w 595"/>
                <a:gd name="T9" fmla="*/ 9 h 674"/>
                <a:gd name="T10" fmla="*/ 72 w 595"/>
                <a:gd name="T11" fmla="*/ 9 h 674"/>
                <a:gd name="T12" fmla="*/ 571 w 595"/>
                <a:gd name="T13" fmla="*/ 296 h 674"/>
                <a:gd name="T14" fmla="*/ 595 w 595"/>
                <a:gd name="T15" fmla="*/ 337 h 674"/>
                <a:gd name="T16" fmla="*/ 571 w 595"/>
                <a:gd name="T17" fmla="*/ 378 h 674"/>
                <a:gd name="T18" fmla="*/ 72 w 595"/>
                <a:gd name="T19" fmla="*/ 665 h 6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5" h="674">
                  <a:moveTo>
                    <a:pt x="72" y="665"/>
                  </a:moveTo>
                  <a:cubicBezTo>
                    <a:pt x="57" y="674"/>
                    <a:pt x="39" y="674"/>
                    <a:pt x="24" y="665"/>
                  </a:cubicBezTo>
                  <a:cubicBezTo>
                    <a:pt x="9" y="657"/>
                    <a:pt x="0" y="641"/>
                    <a:pt x="0" y="624"/>
                  </a:cubicBezTo>
                  <a:cubicBezTo>
                    <a:pt x="0" y="50"/>
                    <a:pt x="0" y="50"/>
                    <a:pt x="0" y="50"/>
                  </a:cubicBezTo>
                  <a:cubicBezTo>
                    <a:pt x="0" y="33"/>
                    <a:pt x="9" y="17"/>
                    <a:pt x="24" y="9"/>
                  </a:cubicBezTo>
                  <a:cubicBezTo>
                    <a:pt x="39" y="0"/>
                    <a:pt x="57" y="0"/>
                    <a:pt x="72" y="9"/>
                  </a:cubicBezTo>
                  <a:cubicBezTo>
                    <a:pt x="571" y="296"/>
                    <a:pt x="571" y="296"/>
                    <a:pt x="571" y="296"/>
                  </a:cubicBezTo>
                  <a:cubicBezTo>
                    <a:pt x="586" y="304"/>
                    <a:pt x="595" y="320"/>
                    <a:pt x="595" y="337"/>
                  </a:cubicBezTo>
                  <a:cubicBezTo>
                    <a:pt x="595" y="354"/>
                    <a:pt x="586" y="370"/>
                    <a:pt x="571" y="378"/>
                  </a:cubicBezTo>
                  <a:cubicBezTo>
                    <a:pt x="72" y="665"/>
                    <a:pt x="72" y="665"/>
                    <a:pt x="72" y="665"/>
                  </a:cubicBezTo>
                </a:path>
              </a:pathLst>
            </a:custGeom>
            <a:blipFill dpi="0" rotWithShape="1">
              <a:blip r:embed="rId4">
                <a:extLst>
                  <a:ext uri="{28A0092B-C50C-407E-A947-70E740481C1C}">
                    <a14:useLocalDpi xmlns:a14="http://schemas.microsoft.com/office/drawing/2010/main" val="0"/>
                  </a:ext>
                </a:extLst>
              </a:blip>
              <a:srcRect/>
              <a:stretch>
                <a:fillRect/>
              </a:stretch>
            </a:blipFill>
            <a:ln>
              <a:no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9" name="Freeform 7">
              <a:extLst>
                <a:ext uri="{FF2B5EF4-FFF2-40B4-BE49-F238E27FC236}">
                  <a16:creationId xmlns:a16="http://schemas.microsoft.com/office/drawing/2014/main" xmlns="" id="{F9FBC041-809B-4D22-825F-F99193EB5AAD}"/>
                </a:ext>
              </a:extLst>
            </p:cNvPr>
            <p:cNvSpPr>
              <a:spLocks/>
            </p:cNvSpPr>
            <p:nvPr/>
          </p:nvSpPr>
          <p:spPr bwMode="auto">
            <a:xfrm>
              <a:off x="1660025" y="1341532"/>
              <a:ext cx="2128569" cy="2394969"/>
            </a:xfrm>
            <a:custGeom>
              <a:avLst/>
              <a:gdLst>
                <a:gd name="T0" fmla="*/ 76 w 603"/>
                <a:gd name="T1" fmla="*/ 667 h 678"/>
                <a:gd name="T2" fmla="*/ 74 w 603"/>
                <a:gd name="T3" fmla="*/ 664 h 678"/>
                <a:gd name="T4" fmla="*/ 52 w 603"/>
                <a:gd name="T5" fmla="*/ 670 h 678"/>
                <a:gd name="T6" fmla="*/ 30 w 603"/>
                <a:gd name="T7" fmla="*/ 664 h 678"/>
                <a:gd name="T8" fmla="*/ 8 w 603"/>
                <a:gd name="T9" fmla="*/ 626 h 678"/>
                <a:gd name="T10" fmla="*/ 8 w 603"/>
                <a:gd name="T11" fmla="*/ 52 h 678"/>
                <a:gd name="T12" fmla="*/ 30 w 603"/>
                <a:gd name="T13" fmla="*/ 14 h 678"/>
                <a:gd name="T14" fmla="*/ 52 w 603"/>
                <a:gd name="T15" fmla="*/ 8 h 678"/>
                <a:gd name="T16" fmla="*/ 74 w 603"/>
                <a:gd name="T17" fmla="*/ 14 h 678"/>
                <a:gd name="T18" fmla="*/ 573 w 603"/>
                <a:gd name="T19" fmla="*/ 301 h 678"/>
                <a:gd name="T20" fmla="*/ 595 w 603"/>
                <a:gd name="T21" fmla="*/ 339 h 678"/>
                <a:gd name="T22" fmla="*/ 573 w 603"/>
                <a:gd name="T23" fmla="*/ 377 h 678"/>
                <a:gd name="T24" fmla="*/ 74 w 603"/>
                <a:gd name="T25" fmla="*/ 664 h 678"/>
                <a:gd name="T26" fmla="*/ 76 w 603"/>
                <a:gd name="T27" fmla="*/ 667 h 678"/>
                <a:gd name="T28" fmla="*/ 78 w 603"/>
                <a:gd name="T29" fmla="*/ 671 h 678"/>
                <a:gd name="T30" fmla="*/ 577 w 603"/>
                <a:gd name="T31" fmla="*/ 384 h 678"/>
                <a:gd name="T32" fmla="*/ 603 w 603"/>
                <a:gd name="T33" fmla="*/ 339 h 678"/>
                <a:gd name="T34" fmla="*/ 577 w 603"/>
                <a:gd name="T35" fmla="*/ 294 h 678"/>
                <a:gd name="T36" fmla="*/ 78 w 603"/>
                <a:gd name="T37" fmla="*/ 7 h 678"/>
                <a:gd name="T38" fmla="*/ 52 w 603"/>
                <a:gd name="T39" fmla="*/ 0 h 678"/>
                <a:gd name="T40" fmla="*/ 26 w 603"/>
                <a:gd name="T41" fmla="*/ 7 h 678"/>
                <a:gd name="T42" fmla="*/ 0 w 603"/>
                <a:gd name="T43" fmla="*/ 52 h 678"/>
                <a:gd name="T44" fmla="*/ 0 w 603"/>
                <a:gd name="T45" fmla="*/ 626 h 678"/>
                <a:gd name="T46" fmla="*/ 26 w 603"/>
                <a:gd name="T47" fmla="*/ 671 h 678"/>
                <a:gd name="T48" fmla="*/ 52 w 603"/>
                <a:gd name="T49" fmla="*/ 678 h 678"/>
                <a:gd name="T50" fmla="*/ 78 w 603"/>
                <a:gd name="T51" fmla="*/ 671 h 678"/>
                <a:gd name="T52" fmla="*/ 76 w 603"/>
                <a:gd name="T53" fmla="*/ 667 h 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3" h="678">
                  <a:moveTo>
                    <a:pt x="76" y="667"/>
                  </a:moveTo>
                  <a:cubicBezTo>
                    <a:pt x="74" y="664"/>
                    <a:pt x="74" y="664"/>
                    <a:pt x="74" y="664"/>
                  </a:cubicBezTo>
                  <a:cubicBezTo>
                    <a:pt x="67" y="668"/>
                    <a:pt x="60" y="670"/>
                    <a:pt x="52" y="670"/>
                  </a:cubicBezTo>
                  <a:cubicBezTo>
                    <a:pt x="44" y="670"/>
                    <a:pt x="37" y="668"/>
                    <a:pt x="30" y="664"/>
                  </a:cubicBezTo>
                  <a:cubicBezTo>
                    <a:pt x="17" y="656"/>
                    <a:pt x="8" y="642"/>
                    <a:pt x="8" y="626"/>
                  </a:cubicBezTo>
                  <a:cubicBezTo>
                    <a:pt x="8" y="52"/>
                    <a:pt x="8" y="52"/>
                    <a:pt x="8" y="52"/>
                  </a:cubicBezTo>
                  <a:cubicBezTo>
                    <a:pt x="8" y="36"/>
                    <a:pt x="17" y="22"/>
                    <a:pt x="30" y="14"/>
                  </a:cubicBezTo>
                  <a:cubicBezTo>
                    <a:pt x="37" y="10"/>
                    <a:pt x="44" y="8"/>
                    <a:pt x="52" y="8"/>
                  </a:cubicBezTo>
                  <a:cubicBezTo>
                    <a:pt x="60" y="8"/>
                    <a:pt x="67" y="10"/>
                    <a:pt x="74" y="14"/>
                  </a:cubicBezTo>
                  <a:cubicBezTo>
                    <a:pt x="573" y="301"/>
                    <a:pt x="573" y="301"/>
                    <a:pt x="573" y="301"/>
                  </a:cubicBezTo>
                  <a:cubicBezTo>
                    <a:pt x="587" y="309"/>
                    <a:pt x="595" y="323"/>
                    <a:pt x="595" y="339"/>
                  </a:cubicBezTo>
                  <a:cubicBezTo>
                    <a:pt x="595" y="355"/>
                    <a:pt x="587" y="369"/>
                    <a:pt x="573" y="377"/>
                  </a:cubicBezTo>
                  <a:cubicBezTo>
                    <a:pt x="74" y="664"/>
                    <a:pt x="74" y="664"/>
                    <a:pt x="74" y="664"/>
                  </a:cubicBezTo>
                  <a:cubicBezTo>
                    <a:pt x="76" y="667"/>
                    <a:pt x="76" y="667"/>
                    <a:pt x="76" y="667"/>
                  </a:cubicBezTo>
                  <a:cubicBezTo>
                    <a:pt x="78" y="671"/>
                    <a:pt x="78" y="671"/>
                    <a:pt x="78" y="671"/>
                  </a:cubicBezTo>
                  <a:cubicBezTo>
                    <a:pt x="577" y="384"/>
                    <a:pt x="577" y="384"/>
                    <a:pt x="577" y="384"/>
                  </a:cubicBezTo>
                  <a:cubicBezTo>
                    <a:pt x="593" y="375"/>
                    <a:pt x="603" y="358"/>
                    <a:pt x="603" y="339"/>
                  </a:cubicBezTo>
                  <a:cubicBezTo>
                    <a:pt x="603" y="320"/>
                    <a:pt x="593" y="303"/>
                    <a:pt x="577" y="294"/>
                  </a:cubicBezTo>
                  <a:cubicBezTo>
                    <a:pt x="78" y="7"/>
                    <a:pt x="78" y="7"/>
                    <a:pt x="78" y="7"/>
                  </a:cubicBezTo>
                  <a:cubicBezTo>
                    <a:pt x="70" y="3"/>
                    <a:pt x="61" y="0"/>
                    <a:pt x="52" y="0"/>
                  </a:cubicBezTo>
                  <a:cubicBezTo>
                    <a:pt x="43" y="0"/>
                    <a:pt x="34" y="3"/>
                    <a:pt x="26" y="7"/>
                  </a:cubicBezTo>
                  <a:cubicBezTo>
                    <a:pt x="10" y="17"/>
                    <a:pt x="0" y="34"/>
                    <a:pt x="0" y="52"/>
                  </a:cubicBezTo>
                  <a:cubicBezTo>
                    <a:pt x="0" y="626"/>
                    <a:pt x="0" y="626"/>
                    <a:pt x="0" y="626"/>
                  </a:cubicBezTo>
                  <a:cubicBezTo>
                    <a:pt x="0" y="644"/>
                    <a:pt x="10" y="661"/>
                    <a:pt x="26" y="671"/>
                  </a:cubicBezTo>
                  <a:cubicBezTo>
                    <a:pt x="34" y="675"/>
                    <a:pt x="43" y="678"/>
                    <a:pt x="52" y="678"/>
                  </a:cubicBezTo>
                  <a:cubicBezTo>
                    <a:pt x="61" y="678"/>
                    <a:pt x="70" y="675"/>
                    <a:pt x="78" y="671"/>
                  </a:cubicBezTo>
                  <a:cubicBezTo>
                    <a:pt x="76" y="667"/>
                    <a:pt x="76" y="667"/>
                    <a:pt x="76" y="667"/>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grpSp>
          <p:nvGrpSpPr>
            <p:cNvPr id="20" name="组合 19">
              <a:extLst>
                <a:ext uri="{FF2B5EF4-FFF2-40B4-BE49-F238E27FC236}">
                  <a16:creationId xmlns:a16="http://schemas.microsoft.com/office/drawing/2014/main" xmlns="" id="{490A9DEF-33F6-45F8-929E-2DA30781D51F}"/>
                </a:ext>
              </a:extLst>
            </p:cNvPr>
            <p:cNvGrpSpPr/>
            <p:nvPr/>
          </p:nvGrpSpPr>
          <p:grpSpPr>
            <a:xfrm>
              <a:off x="1331640" y="2149966"/>
              <a:ext cx="688422" cy="776783"/>
              <a:chOff x="959665" y="1964065"/>
              <a:chExt cx="828675" cy="935038"/>
            </a:xfrm>
          </p:grpSpPr>
          <p:sp>
            <p:nvSpPr>
              <p:cNvPr id="22" name="Freeform 8">
                <a:extLst>
                  <a:ext uri="{FF2B5EF4-FFF2-40B4-BE49-F238E27FC236}">
                    <a16:creationId xmlns:a16="http://schemas.microsoft.com/office/drawing/2014/main" xmlns="" id="{34566D26-D07D-460F-8004-076A0F430E86}"/>
                  </a:ext>
                </a:extLst>
              </p:cNvPr>
              <p:cNvSpPr>
                <a:spLocks/>
              </p:cNvSpPr>
              <p:nvPr/>
            </p:nvSpPr>
            <p:spPr bwMode="auto">
              <a:xfrm>
                <a:off x="959665" y="1964065"/>
                <a:ext cx="395288" cy="935038"/>
              </a:xfrm>
              <a:custGeom>
                <a:avLst/>
                <a:gdLst>
                  <a:gd name="T0" fmla="*/ 15 w 93"/>
                  <a:gd name="T1" fmla="*/ 0 h 220"/>
                  <a:gd name="T2" fmla="*/ 8 w 93"/>
                  <a:gd name="T3" fmla="*/ 2 h 220"/>
                  <a:gd name="T4" fmla="*/ 0 w 93"/>
                  <a:gd name="T5" fmla="*/ 16 h 220"/>
                  <a:gd name="T6" fmla="*/ 0 w 93"/>
                  <a:gd name="T7" fmla="*/ 204 h 220"/>
                  <a:gd name="T8" fmla="*/ 8 w 93"/>
                  <a:gd name="T9" fmla="*/ 218 h 220"/>
                  <a:gd name="T10" fmla="*/ 16 w 93"/>
                  <a:gd name="T11" fmla="*/ 220 h 220"/>
                  <a:gd name="T12" fmla="*/ 23 w 93"/>
                  <a:gd name="T13" fmla="*/ 218 h 220"/>
                  <a:gd name="T14" fmla="*/ 93 w 93"/>
                  <a:gd name="T15" fmla="*/ 177 h 220"/>
                  <a:gd name="T16" fmla="*/ 93 w 93"/>
                  <a:gd name="T17" fmla="*/ 43 h 220"/>
                  <a:gd name="T18" fmla="*/ 23 w 93"/>
                  <a:gd name="T19" fmla="*/ 2 h 220"/>
                  <a:gd name="T20" fmla="*/ 15 w 93"/>
                  <a:gd name="T21" fmla="*/ 0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220">
                    <a:moveTo>
                      <a:pt x="15" y="0"/>
                    </a:moveTo>
                    <a:cubicBezTo>
                      <a:pt x="13" y="0"/>
                      <a:pt x="10" y="1"/>
                      <a:pt x="8" y="2"/>
                    </a:cubicBezTo>
                    <a:cubicBezTo>
                      <a:pt x="3" y="5"/>
                      <a:pt x="0" y="10"/>
                      <a:pt x="0" y="16"/>
                    </a:cubicBezTo>
                    <a:cubicBezTo>
                      <a:pt x="0" y="204"/>
                      <a:pt x="0" y="204"/>
                      <a:pt x="0" y="204"/>
                    </a:cubicBezTo>
                    <a:cubicBezTo>
                      <a:pt x="0" y="210"/>
                      <a:pt x="3" y="215"/>
                      <a:pt x="8" y="218"/>
                    </a:cubicBezTo>
                    <a:cubicBezTo>
                      <a:pt x="10" y="219"/>
                      <a:pt x="13" y="220"/>
                      <a:pt x="16" y="220"/>
                    </a:cubicBezTo>
                    <a:cubicBezTo>
                      <a:pt x="18" y="220"/>
                      <a:pt x="21" y="219"/>
                      <a:pt x="23" y="218"/>
                    </a:cubicBezTo>
                    <a:cubicBezTo>
                      <a:pt x="93" y="177"/>
                      <a:pt x="93" y="177"/>
                      <a:pt x="93" y="177"/>
                    </a:cubicBezTo>
                    <a:cubicBezTo>
                      <a:pt x="93" y="43"/>
                      <a:pt x="93" y="43"/>
                      <a:pt x="93" y="43"/>
                    </a:cubicBezTo>
                    <a:cubicBezTo>
                      <a:pt x="23" y="2"/>
                      <a:pt x="23" y="2"/>
                      <a:pt x="23" y="2"/>
                    </a:cubicBezTo>
                    <a:cubicBezTo>
                      <a:pt x="21" y="1"/>
                      <a:pt x="18" y="0"/>
                      <a:pt x="15" y="0"/>
                    </a:cubicBezTo>
                  </a:path>
                </a:pathLst>
              </a:custGeom>
              <a:solidFill>
                <a:srgbClr val="FBD3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3" name="Freeform 9">
                <a:extLst>
                  <a:ext uri="{FF2B5EF4-FFF2-40B4-BE49-F238E27FC236}">
                    <a16:creationId xmlns:a16="http://schemas.microsoft.com/office/drawing/2014/main" xmlns="" id="{0BFFD6BA-2940-4A3A-B671-3BB00B530C17}"/>
                  </a:ext>
                </a:extLst>
              </p:cNvPr>
              <p:cNvSpPr>
                <a:spLocks/>
              </p:cNvSpPr>
              <p:nvPr/>
            </p:nvSpPr>
            <p:spPr bwMode="auto">
              <a:xfrm>
                <a:off x="1388290" y="2164090"/>
                <a:ext cx="400050" cy="536575"/>
              </a:xfrm>
              <a:custGeom>
                <a:avLst/>
                <a:gdLst>
                  <a:gd name="T0" fmla="*/ 0 w 94"/>
                  <a:gd name="T1" fmla="*/ 0 h 126"/>
                  <a:gd name="T2" fmla="*/ 0 w 94"/>
                  <a:gd name="T3" fmla="*/ 126 h 126"/>
                  <a:gd name="T4" fmla="*/ 86 w 94"/>
                  <a:gd name="T5" fmla="*/ 77 h 126"/>
                  <a:gd name="T6" fmla="*/ 94 w 94"/>
                  <a:gd name="T7" fmla="*/ 63 h 126"/>
                  <a:gd name="T8" fmla="*/ 86 w 94"/>
                  <a:gd name="T9" fmla="*/ 49 h 126"/>
                  <a:gd name="T10" fmla="*/ 0 w 94"/>
                  <a:gd name="T11" fmla="*/ 0 h 126"/>
                </a:gdLst>
                <a:ahLst/>
                <a:cxnLst>
                  <a:cxn ang="0">
                    <a:pos x="T0" y="T1"/>
                  </a:cxn>
                  <a:cxn ang="0">
                    <a:pos x="T2" y="T3"/>
                  </a:cxn>
                  <a:cxn ang="0">
                    <a:pos x="T4" y="T5"/>
                  </a:cxn>
                  <a:cxn ang="0">
                    <a:pos x="T6" y="T7"/>
                  </a:cxn>
                  <a:cxn ang="0">
                    <a:pos x="T8" y="T9"/>
                  </a:cxn>
                  <a:cxn ang="0">
                    <a:pos x="T10" y="T11"/>
                  </a:cxn>
                </a:cxnLst>
                <a:rect l="0" t="0" r="r" b="b"/>
                <a:pathLst>
                  <a:path w="94" h="126">
                    <a:moveTo>
                      <a:pt x="0" y="0"/>
                    </a:moveTo>
                    <a:cubicBezTo>
                      <a:pt x="0" y="126"/>
                      <a:pt x="0" y="126"/>
                      <a:pt x="0" y="126"/>
                    </a:cubicBezTo>
                    <a:cubicBezTo>
                      <a:pt x="86" y="77"/>
                      <a:pt x="86" y="77"/>
                      <a:pt x="86" y="77"/>
                    </a:cubicBezTo>
                    <a:cubicBezTo>
                      <a:pt x="91" y="74"/>
                      <a:pt x="94" y="69"/>
                      <a:pt x="94" y="63"/>
                    </a:cubicBezTo>
                    <a:cubicBezTo>
                      <a:pt x="94" y="57"/>
                      <a:pt x="91" y="52"/>
                      <a:pt x="86" y="49"/>
                    </a:cubicBezTo>
                    <a:cubicBezTo>
                      <a:pt x="0" y="0"/>
                      <a:pt x="0" y="0"/>
                      <a:pt x="0" y="0"/>
                    </a:cubicBezTo>
                  </a:path>
                </a:pathLst>
              </a:custGeom>
              <a:solidFill>
                <a:srgbClr val="BC95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4" name="Freeform 10">
                <a:extLst>
                  <a:ext uri="{FF2B5EF4-FFF2-40B4-BE49-F238E27FC236}">
                    <a16:creationId xmlns:a16="http://schemas.microsoft.com/office/drawing/2014/main" xmlns="" id="{FBEF8341-1F8E-43D3-AFFB-12E46495966B}"/>
                  </a:ext>
                </a:extLst>
              </p:cNvPr>
              <p:cNvSpPr>
                <a:spLocks/>
              </p:cNvSpPr>
              <p:nvPr/>
            </p:nvSpPr>
            <p:spPr bwMode="auto">
              <a:xfrm>
                <a:off x="1354953" y="2146628"/>
                <a:ext cx="33338" cy="569913"/>
              </a:xfrm>
              <a:custGeom>
                <a:avLst/>
                <a:gdLst>
                  <a:gd name="T0" fmla="*/ 0 w 21"/>
                  <a:gd name="T1" fmla="*/ 0 h 359"/>
                  <a:gd name="T2" fmla="*/ 0 w 21"/>
                  <a:gd name="T3" fmla="*/ 359 h 359"/>
                  <a:gd name="T4" fmla="*/ 21 w 21"/>
                  <a:gd name="T5" fmla="*/ 349 h 359"/>
                  <a:gd name="T6" fmla="*/ 21 w 21"/>
                  <a:gd name="T7" fmla="*/ 11 h 359"/>
                  <a:gd name="T8" fmla="*/ 0 w 21"/>
                  <a:gd name="T9" fmla="*/ 0 h 359"/>
                </a:gdLst>
                <a:ahLst/>
                <a:cxnLst>
                  <a:cxn ang="0">
                    <a:pos x="T0" y="T1"/>
                  </a:cxn>
                  <a:cxn ang="0">
                    <a:pos x="T2" y="T3"/>
                  </a:cxn>
                  <a:cxn ang="0">
                    <a:pos x="T4" y="T5"/>
                  </a:cxn>
                  <a:cxn ang="0">
                    <a:pos x="T6" y="T7"/>
                  </a:cxn>
                  <a:cxn ang="0">
                    <a:pos x="T8" y="T9"/>
                  </a:cxn>
                </a:cxnLst>
                <a:rect l="0" t="0" r="r" b="b"/>
                <a:pathLst>
                  <a:path w="21" h="359">
                    <a:moveTo>
                      <a:pt x="0" y="0"/>
                    </a:moveTo>
                    <a:lnTo>
                      <a:pt x="0" y="359"/>
                    </a:lnTo>
                    <a:lnTo>
                      <a:pt x="21" y="349"/>
                    </a:lnTo>
                    <a:lnTo>
                      <a:pt x="21" y="11"/>
                    </a:lnTo>
                    <a:lnTo>
                      <a:pt x="0" y="0"/>
                    </a:lnTo>
                    <a:close/>
                  </a:path>
                </a:pathLst>
              </a:custGeom>
              <a:solidFill>
                <a:srgbClr val="FBD3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5" name="Freeform 11">
                <a:extLst>
                  <a:ext uri="{FF2B5EF4-FFF2-40B4-BE49-F238E27FC236}">
                    <a16:creationId xmlns:a16="http://schemas.microsoft.com/office/drawing/2014/main" xmlns="" id="{E51A29FB-6804-472B-AD36-CE24B591C8BE}"/>
                  </a:ext>
                </a:extLst>
              </p:cNvPr>
              <p:cNvSpPr>
                <a:spLocks/>
              </p:cNvSpPr>
              <p:nvPr/>
            </p:nvSpPr>
            <p:spPr bwMode="auto">
              <a:xfrm>
                <a:off x="1354953" y="2146628"/>
                <a:ext cx="33338" cy="569913"/>
              </a:xfrm>
              <a:custGeom>
                <a:avLst/>
                <a:gdLst>
                  <a:gd name="T0" fmla="*/ 0 w 21"/>
                  <a:gd name="T1" fmla="*/ 0 h 359"/>
                  <a:gd name="T2" fmla="*/ 0 w 21"/>
                  <a:gd name="T3" fmla="*/ 359 h 359"/>
                  <a:gd name="T4" fmla="*/ 21 w 21"/>
                  <a:gd name="T5" fmla="*/ 349 h 359"/>
                  <a:gd name="T6" fmla="*/ 21 w 21"/>
                  <a:gd name="T7" fmla="*/ 11 h 359"/>
                  <a:gd name="T8" fmla="*/ 0 w 21"/>
                  <a:gd name="T9" fmla="*/ 0 h 359"/>
                </a:gdLst>
                <a:ahLst/>
                <a:cxnLst>
                  <a:cxn ang="0">
                    <a:pos x="T0" y="T1"/>
                  </a:cxn>
                  <a:cxn ang="0">
                    <a:pos x="T2" y="T3"/>
                  </a:cxn>
                  <a:cxn ang="0">
                    <a:pos x="T4" y="T5"/>
                  </a:cxn>
                  <a:cxn ang="0">
                    <a:pos x="T6" y="T7"/>
                  </a:cxn>
                  <a:cxn ang="0">
                    <a:pos x="T8" y="T9"/>
                  </a:cxn>
                </a:cxnLst>
                <a:rect l="0" t="0" r="r" b="b"/>
                <a:pathLst>
                  <a:path w="21" h="359">
                    <a:moveTo>
                      <a:pt x="0" y="0"/>
                    </a:moveTo>
                    <a:lnTo>
                      <a:pt x="0" y="359"/>
                    </a:lnTo>
                    <a:lnTo>
                      <a:pt x="21" y="349"/>
                    </a:lnTo>
                    <a:lnTo>
                      <a:pt x="21" y="1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grpSp>
        <p:sp>
          <p:nvSpPr>
            <p:cNvPr id="21" name="文本框 20">
              <a:extLst>
                <a:ext uri="{FF2B5EF4-FFF2-40B4-BE49-F238E27FC236}">
                  <a16:creationId xmlns:a16="http://schemas.microsoft.com/office/drawing/2014/main" xmlns="" id="{01FB0667-7357-4628-85C5-7B76085A4FF5}"/>
                </a:ext>
              </a:extLst>
            </p:cNvPr>
            <p:cNvSpPr txBox="1"/>
            <p:nvPr/>
          </p:nvSpPr>
          <p:spPr>
            <a:xfrm>
              <a:off x="2698335" y="1052031"/>
              <a:ext cx="1133644" cy="1015663"/>
            </a:xfrm>
            <a:prstGeom prst="rect">
              <a:avLst/>
            </a:prstGeom>
            <a:noFill/>
          </p:spPr>
          <p:txBody>
            <a:bodyPr wrap="none" rtlCol="0">
              <a:spAutoFit/>
            </a:bodyPr>
            <a:lstStyle/>
            <a:p>
              <a:r>
                <a:rPr lang="en-US" altLang="zh-CN" sz="6000" b="1" dirty="0">
                  <a:solidFill>
                    <a:schemeClr val="bg1"/>
                  </a:solidFill>
                  <a:latin typeface="+mj-ea"/>
                  <a:ea typeface="+mj-ea"/>
                  <a:sym typeface="inpin heiti" panose="00000500000000000000" pitchFamily="2" charset="-122"/>
                </a:rPr>
                <a:t>10</a:t>
              </a:r>
              <a:endParaRPr lang="zh-CN" altLang="en-US" sz="6000" b="1" dirty="0">
                <a:solidFill>
                  <a:schemeClr val="bg1"/>
                </a:solidFill>
                <a:latin typeface="+mj-ea"/>
                <a:ea typeface="+mj-ea"/>
                <a:sym typeface="inpin heiti" panose="00000500000000000000" pitchFamily="2" charset="-122"/>
              </a:endParaRPr>
            </a:p>
          </p:txBody>
        </p:sp>
      </p:grpSp>
    </p:spTree>
    <p:extLst>
      <p:ext uri="{BB962C8B-B14F-4D97-AF65-F5344CB8AC3E}">
        <p14:creationId xmlns:p14="http://schemas.microsoft.com/office/powerpoint/2010/main" val="1887288344"/>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Flowchart: Process 3">
            <a:extLst>
              <a:ext uri="{FF2B5EF4-FFF2-40B4-BE49-F238E27FC236}">
                <a16:creationId xmlns:a16="http://schemas.microsoft.com/office/drawing/2014/main" xmlns="" id="{0FB6EB22-934F-488A-9268-1C66FA0A2727}"/>
              </a:ext>
            </a:extLst>
          </p:cNvPr>
          <p:cNvSpPr/>
          <p:nvPr/>
        </p:nvSpPr>
        <p:spPr>
          <a:xfrm>
            <a:off x="4572000" y="1204847"/>
            <a:ext cx="4572000" cy="3236854"/>
          </a:xfrm>
          <a:prstGeom prst="flowChartProcess">
            <a:avLst/>
          </a:prstGeom>
          <a:gradFill>
            <a:gsLst>
              <a:gs pos="0">
                <a:schemeClr val="accent1">
                  <a:alpha val="50000"/>
                </a:schemeClr>
              </a:gs>
              <a:gs pos="100000">
                <a:schemeClr val="accent4">
                  <a:lumMod val="100000"/>
                  <a:alpha val="81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字魂59号-创粗黑" panose="00000500000000000000" pitchFamily="2" charset="-122"/>
            </a:endParaRPr>
          </a:p>
        </p:txBody>
      </p:sp>
      <p:grpSp>
        <p:nvGrpSpPr>
          <p:cNvPr id="90" name="组合 89">
            <a:extLst>
              <a:ext uri="{FF2B5EF4-FFF2-40B4-BE49-F238E27FC236}">
                <a16:creationId xmlns:a16="http://schemas.microsoft.com/office/drawing/2014/main" xmlns="" id="{33DDFCF2-879F-478B-B88A-4E9DBE406668}"/>
              </a:ext>
            </a:extLst>
          </p:cNvPr>
          <p:cNvGrpSpPr/>
          <p:nvPr/>
        </p:nvGrpSpPr>
        <p:grpSpPr>
          <a:xfrm>
            <a:off x="528055" y="1558044"/>
            <a:ext cx="7478551" cy="2080134"/>
            <a:chOff x="611298" y="2217547"/>
            <a:chExt cx="7478551" cy="2080134"/>
          </a:xfrm>
        </p:grpSpPr>
        <p:sp>
          <p:nvSpPr>
            <p:cNvPr id="91" name="Flowchart: Process 4">
              <a:extLst>
                <a:ext uri="{FF2B5EF4-FFF2-40B4-BE49-F238E27FC236}">
                  <a16:creationId xmlns:a16="http://schemas.microsoft.com/office/drawing/2014/main" xmlns="" id="{6E0EAFD1-DD8F-4AE9-B64D-3CB030084DE6}"/>
                </a:ext>
              </a:extLst>
            </p:cNvPr>
            <p:cNvSpPr/>
            <p:nvPr/>
          </p:nvSpPr>
          <p:spPr>
            <a:xfrm>
              <a:off x="611298" y="2583181"/>
              <a:ext cx="6800850" cy="1714500"/>
            </a:xfrm>
            <a:prstGeom prst="flowChartProcess">
              <a:avLst/>
            </a:prstGeom>
            <a:solidFill>
              <a:schemeClr val="bg1"/>
            </a:solidFill>
            <a:ln>
              <a:noFill/>
            </a:ln>
            <a:effectLst>
              <a:outerShdw blurRad="7239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字魂59号-创粗黑" panose="00000500000000000000" pitchFamily="2" charset="-122"/>
              </a:endParaRPr>
            </a:p>
          </p:txBody>
        </p:sp>
        <p:sp>
          <p:nvSpPr>
            <p:cNvPr id="100" name="Freeform 356">
              <a:extLst>
                <a:ext uri="{FF2B5EF4-FFF2-40B4-BE49-F238E27FC236}">
                  <a16:creationId xmlns:a16="http://schemas.microsoft.com/office/drawing/2014/main" xmlns="" id="{D4AEC960-7323-4CB7-88C7-72F6E7A37A7C}"/>
                </a:ext>
              </a:extLst>
            </p:cNvPr>
            <p:cNvSpPr>
              <a:spLocks noEditPoints="1"/>
            </p:cNvSpPr>
            <p:nvPr/>
          </p:nvSpPr>
          <p:spPr bwMode="auto">
            <a:xfrm>
              <a:off x="920981" y="2851249"/>
              <a:ext cx="432395" cy="218214"/>
            </a:xfrm>
            <a:custGeom>
              <a:avLst/>
              <a:gdLst>
                <a:gd name="T0" fmla="*/ 628 w 2895"/>
                <a:gd name="T1" fmla="*/ 277 h 1460"/>
                <a:gd name="T2" fmla="*/ 483 w 2895"/>
                <a:gd name="T3" fmla="*/ 336 h 1460"/>
                <a:gd name="T4" fmla="*/ 369 w 2895"/>
                <a:gd name="T5" fmla="*/ 438 h 1460"/>
                <a:gd name="T6" fmla="*/ 293 w 2895"/>
                <a:gd name="T7" fmla="*/ 573 h 1460"/>
                <a:gd name="T8" fmla="*/ 266 w 2895"/>
                <a:gd name="T9" fmla="*/ 730 h 1460"/>
                <a:gd name="T10" fmla="*/ 293 w 2895"/>
                <a:gd name="T11" fmla="*/ 888 h 1460"/>
                <a:gd name="T12" fmla="*/ 369 w 2895"/>
                <a:gd name="T13" fmla="*/ 1021 h 1460"/>
                <a:gd name="T14" fmla="*/ 483 w 2895"/>
                <a:gd name="T15" fmla="*/ 1123 h 1460"/>
                <a:gd name="T16" fmla="*/ 628 w 2895"/>
                <a:gd name="T17" fmla="*/ 1184 h 1460"/>
                <a:gd name="T18" fmla="*/ 789 w 2895"/>
                <a:gd name="T19" fmla="*/ 1193 h 1460"/>
                <a:gd name="T20" fmla="*/ 941 w 2895"/>
                <a:gd name="T21" fmla="*/ 1149 h 1460"/>
                <a:gd name="T22" fmla="*/ 1066 w 2895"/>
                <a:gd name="T23" fmla="*/ 1060 h 1460"/>
                <a:gd name="T24" fmla="*/ 1156 w 2895"/>
                <a:gd name="T25" fmla="*/ 935 h 1460"/>
                <a:gd name="T26" fmla="*/ 1201 w 2895"/>
                <a:gd name="T27" fmla="*/ 785 h 1460"/>
                <a:gd name="T28" fmla="*/ 1191 w 2895"/>
                <a:gd name="T29" fmla="*/ 623 h 1460"/>
                <a:gd name="T30" fmla="*/ 1131 w 2895"/>
                <a:gd name="T31" fmla="*/ 480 h 1460"/>
                <a:gd name="T32" fmla="*/ 1028 w 2895"/>
                <a:gd name="T33" fmla="*/ 366 h 1460"/>
                <a:gd name="T34" fmla="*/ 893 w 2895"/>
                <a:gd name="T35" fmla="*/ 291 h 1460"/>
                <a:gd name="T36" fmla="*/ 734 w 2895"/>
                <a:gd name="T37" fmla="*/ 264 h 1460"/>
                <a:gd name="T38" fmla="*/ 2231 w 2895"/>
                <a:gd name="T39" fmla="*/ 3 h 1460"/>
                <a:gd name="T40" fmla="*/ 2431 w 2895"/>
                <a:gd name="T41" fmla="*/ 51 h 1460"/>
                <a:gd name="T42" fmla="*/ 2605 w 2895"/>
                <a:gd name="T43" fmla="*/ 149 h 1460"/>
                <a:gd name="T44" fmla="*/ 2745 w 2895"/>
                <a:gd name="T45" fmla="*/ 289 h 1460"/>
                <a:gd name="T46" fmla="*/ 2844 w 2895"/>
                <a:gd name="T47" fmla="*/ 462 h 1460"/>
                <a:gd name="T48" fmla="*/ 2892 w 2895"/>
                <a:gd name="T49" fmla="*/ 659 h 1460"/>
                <a:gd name="T50" fmla="*/ 2882 w 2895"/>
                <a:gd name="T51" fmla="*/ 868 h 1460"/>
                <a:gd name="T52" fmla="*/ 2817 w 2895"/>
                <a:gd name="T53" fmla="*/ 1060 h 1460"/>
                <a:gd name="T54" fmla="*/ 2704 w 2895"/>
                <a:gd name="T55" fmla="*/ 1222 h 1460"/>
                <a:gd name="T56" fmla="*/ 2551 w 2895"/>
                <a:gd name="T57" fmla="*/ 1348 h 1460"/>
                <a:gd name="T58" fmla="*/ 2367 w 2895"/>
                <a:gd name="T59" fmla="*/ 1431 h 1460"/>
                <a:gd name="T60" fmla="*/ 2161 w 2895"/>
                <a:gd name="T61" fmla="*/ 1460 h 1460"/>
                <a:gd name="T62" fmla="*/ 595 w 2895"/>
                <a:gd name="T63" fmla="*/ 1447 h 1460"/>
                <a:gd name="T64" fmla="*/ 403 w 2895"/>
                <a:gd name="T65" fmla="*/ 1381 h 1460"/>
                <a:gd name="T66" fmla="*/ 239 w 2895"/>
                <a:gd name="T67" fmla="*/ 1269 h 1460"/>
                <a:gd name="T68" fmla="*/ 111 w 2895"/>
                <a:gd name="T69" fmla="*/ 1117 h 1460"/>
                <a:gd name="T70" fmla="*/ 29 w 2895"/>
                <a:gd name="T71" fmla="*/ 935 h 1460"/>
                <a:gd name="T72" fmla="*/ 0 w 2895"/>
                <a:gd name="T73" fmla="*/ 730 h 1460"/>
                <a:gd name="T74" fmla="*/ 29 w 2895"/>
                <a:gd name="T75" fmla="*/ 525 h 1460"/>
                <a:gd name="T76" fmla="*/ 111 w 2895"/>
                <a:gd name="T77" fmla="*/ 343 h 1460"/>
                <a:gd name="T78" fmla="*/ 239 w 2895"/>
                <a:gd name="T79" fmla="*/ 191 h 1460"/>
                <a:gd name="T80" fmla="*/ 403 w 2895"/>
                <a:gd name="T81" fmla="*/ 78 h 1460"/>
                <a:gd name="T82" fmla="*/ 595 w 2895"/>
                <a:gd name="T83" fmla="*/ 14 h 1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95" h="1460">
                  <a:moveTo>
                    <a:pt x="734" y="264"/>
                  </a:moveTo>
                  <a:lnTo>
                    <a:pt x="680" y="267"/>
                  </a:lnTo>
                  <a:lnTo>
                    <a:pt x="628" y="277"/>
                  </a:lnTo>
                  <a:lnTo>
                    <a:pt x="576" y="291"/>
                  </a:lnTo>
                  <a:lnTo>
                    <a:pt x="528" y="311"/>
                  </a:lnTo>
                  <a:lnTo>
                    <a:pt x="483" y="336"/>
                  </a:lnTo>
                  <a:lnTo>
                    <a:pt x="442" y="366"/>
                  </a:lnTo>
                  <a:lnTo>
                    <a:pt x="403" y="400"/>
                  </a:lnTo>
                  <a:lnTo>
                    <a:pt x="369" y="438"/>
                  </a:lnTo>
                  <a:lnTo>
                    <a:pt x="339" y="480"/>
                  </a:lnTo>
                  <a:lnTo>
                    <a:pt x="313" y="525"/>
                  </a:lnTo>
                  <a:lnTo>
                    <a:pt x="293" y="573"/>
                  </a:lnTo>
                  <a:lnTo>
                    <a:pt x="278" y="623"/>
                  </a:lnTo>
                  <a:lnTo>
                    <a:pt x="269" y="675"/>
                  </a:lnTo>
                  <a:lnTo>
                    <a:pt x="266" y="730"/>
                  </a:lnTo>
                  <a:lnTo>
                    <a:pt x="269" y="785"/>
                  </a:lnTo>
                  <a:lnTo>
                    <a:pt x="278" y="837"/>
                  </a:lnTo>
                  <a:lnTo>
                    <a:pt x="293" y="888"/>
                  </a:lnTo>
                  <a:lnTo>
                    <a:pt x="313" y="935"/>
                  </a:lnTo>
                  <a:lnTo>
                    <a:pt x="339" y="980"/>
                  </a:lnTo>
                  <a:lnTo>
                    <a:pt x="369" y="1021"/>
                  </a:lnTo>
                  <a:lnTo>
                    <a:pt x="403" y="1060"/>
                  </a:lnTo>
                  <a:lnTo>
                    <a:pt x="442" y="1094"/>
                  </a:lnTo>
                  <a:lnTo>
                    <a:pt x="483" y="1123"/>
                  </a:lnTo>
                  <a:lnTo>
                    <a:pt x="528" y="1149"/>
                  </a:lnTo>
                  <a:lnTo>
                    <a:pt x="576" y="1169"/>
                  </a:lnTo>
                  <a:lnTo>
                    <a:pt x="628" y="1184"/>
                  </a:lnTo>
                  <a:lnTo>
                    <a:pt x="680" y="1193"/>
                  </a:lnTo>
                  <a:lnTo>
                    <a:pt x="734" y="1196"/>
                  </a:lnTo>
                  <a:lnTo>
                    <a:pt x="789" y="1193"/>
                  </a:lnTo>
                  <a:lnTo>
                    <a:pt x="842" y="1184"/>
                  </a:lnTo>
                  <a:lnTo>
                    <a:pt x="893" y="1169"/>
                  </a:lnTo>
                  <a:lnTo>
                    <a:pt x="941" y="1149"/>
                  </a:lnTo>
                  <a:lnTo>
                    <a:pt x="986" y="1123"/>
                  </a:lnTo>
                  <a:lnTo>
                    <a:pt x="1028" y="1094"/>
                  </a:lnTo>
                  <a:lnTo>
                    <a:pt x="1066" y="1060"/>
                  </a:lnTo>
                  <a:lnTo>
                    <a:pt x="1101" y="1021"/>
                  </a:lnTo>
                  <a:lnTo>
                    <a:pt x="1131" y="980"/>
                  </a:lnTo>
                  <a:lnTo>
                    <a:pt x="1156" y="935"/>
                  </a:lnTo>
                  <a:lnTo>
                    <a:pt x="1176" y="888"/>
                  </a:lnTo>
                  <a:lnTo>
                    <a:pt x="1191" y="837"/>
                  </a:lnTo>
                  <a:lnTo>
                    <a:pt x="1201" y="785"/>
                  </a:lnTo>
                  <a:lnTo>
                    <a:pt x="1204" y="730"/>
                  </a:lnTo>
                  <a:lnTo>
                    <a:pt x="1201" y="675"/>
                  </a:lnTo>
                  <a:lnTo>
                    <a:pt x="1191" y="623"/>
                  </a:lnTo>
                  <a:lnTo>
                    <a:pt x="1176" y="573"/>
                  </a:lnTo>
                  <a:lnTo>
                    <a:pt x="1156" y="525"/>
                  </a:lnTo>
                  <a:lnTo>
                    <a:pt x="1131" y="480"/>
                  </a:lnTo>
                  <a:lnTo>
                    <a:pt x="1101" y="438"/>
                  </a:lnTo>
                  <a:lnTo>
                    <a:pt x="1066" y="400"/>
                  </a:lnTo>
                  <a:lnTo>
                    <a:pt x="1028" y="366"/>
                  </a:lnTo>
                  <a:lnTo>
                    <a:pt x="986" y="336"/>
                  </a:lnTo>
                  <a:lnTo>
                    <a:pt x="941" y="311"/>
                  </a:lnTo>
                  <a:lnTo>
                    <a:pt x="893" y="291"/>
                  </a:lnTo>
                  <a:lnTo>
                    <a:pt x="842" y="277"/>
                  </a:lnTo>
                  <a:lnTo>
                    <a:pt x="789" y="267"/>
                  </a:lnTo>
                  <a:lnTo>
                    <a:pt x="734" y="264"/>
                  </a:lnTo>
                  <a:close/>
                  <a:moveTo>
                    <a:pt x="734" y="0"/>
                  </a:moveTo>
                  <a:lnTo>
                    <a:pt x="2161" y="0"/>
                  </a:lnTo>
                  <a:lnTo>
                    <a:pt x="2231" y="3"/>
                  </a:lnTo>
                  <a:lnTo>
                    <a:pt x="2300" y="14"/>
                  </a:lnTo>
                  <a:lnTo>
                    <a:pt x="2367" y="30"/>
                  </a:lnTo>
                  <a:lnTo>
                    <a:pt x="2431" y="51"/>
                  </a:lnTo>
                  <a:lnTo>
                    <a:pt x="2492" y="78"/>
                  </a:lnTo>
                  <a:lnTo>
                    <a:pt x="2551" y="111"/>
                  </a:lnTo>
                  <a:lnTo>
                    <a:pt x="2605" y="149"/>
                  </a:lnTo>
                  <a:lnTo>
                    <a:pt x="2657" y="191"/>
                  </a:lnTo>
                  <a:lnTo>
                    <a:pt x="2703" y="238"/>
                  </a:lnTo>
                  <a:lnTo>
                    <a:pt x="2745" y="289"/>
                  </a:lnTo>
                  <a:lnTo>
                    <a:pt x="2784" y="343"/>
                  </a:lnTo>
                  <a:lnTo>
                    <a:pt x="2817" y="400"/>
                  </a:lnTo>
                  <a:lnTo>
                    <a:pt x="2844" y="462"/>
                  </a:lnTo>
                  <a:lnTo>
                    <a:pt x="2866" y="525"/>
                  </a:lnTo>
                  <a:lnTo>
                    <a:pt x="2882" y="591"/>
                  </a:lnTo>
                  <a:lnTo>
                    <a:pt x="2892" y="659"/>
                  </a:lnTo>
                  <a:lnTo>
                    <a:pt x="2895" y="730"/>
                  </a:lnTo>
                  <a:lnTo>
                    <a:pt x="2892" y="801"/>
                  </a:lnTo>
                  <a:lnTo>
                    <a:pt x="2882" y="868"/>
                  </a:lnTo>
                  <a:lnTo>
                    <a:pt x="2866" y="935"/>
                  </a:lnTo>
                  <a:lnTo>
                    <a:pt x="2844" y="999"/>
                  </a:lnTo>
                  <a:lnTo>
                    <a:pt x="2817" y="1060"/>
                  </a:lnTo>
                  <a:lnTo>
                    <a:pt x="2784" y="1117"/>
                  </a:lnTo>
                  <a:lnTo>
                    <a:pt x="2745" y="1171"/>
                  </a:lnTo>
                  <a:lnTo>
                    <a:pt x="2704" y="1222"/>
                  </a:lnTo>
                  <a:lnTo>
                    <a:pt x="2657" y="1269"/>
                  </a:lnTo>
                  <a:lnTo>
                    <a:pt x="2605" y="1311"/>
                  </a:lnTo>
                  <a:lnTo>
                    <a:pt x="2551" y="1348"/>
                  </a:lnTo>
                  <a:lnTo>
                    <a:pt x="2492" y="1381"/>
                  </a:lnTo>
                  <a:lnTo>
                    <a:pt x="2431" y="1409"/>
                  </a:lnTo>
                  <a:lnTo>
                    <a:pt x="2367" y="1431"/>
                  </a:lnTo>
                  <a:lnTo>
                    <a:pt x="2301" y="1447"/>
                  </a:lnTo>
                  <a:lnTo>
                    <a:pt x="2231" y="1457"/>
                  </a:lnTo>
                  <a:lnTo>
                    <a:pt x="2161" y="1460"/>
                  </a:lnTo>
                  <a:lnTo>
                    <a:pt x="734" y="1460"/>
                  </a:lnTo>
                  <a:lnTo>
                    <a:pt x="664" y="1457"/>
                  </a:lnTo>
                  <a:lnTo>
                    <a:pt x="595" y="1447"/>
                  </a:lnTo>
                  <a:lnTo>
                    <a:pt x="528" y="1431"/>
                  </a:lnTo>
                  <a:lnTo>
                    <a:pt x="464" y="1409"/>
                  </a:lnTo>
                  <a:lnTo>
                    <a:pt x="403" y="1381"/>
                  </a:lnTo>
                  <a:lnTo>
                    <a:pt x="344" y="1348"/>
                  </a:lnTo>
                  <a:lnTo>
                    <a:pt x="290" y="1311"/>
                  </a:lnTo>
                  <a:lnTo>
                    <a:pt x="239" y="1269"/>
                  </a:lnTo>
                  <a:lnTo>
                    <a:pt x="192" y="1222"/>
                  </a:lnTo>
                  <a:lnTo>
                    <a:pt x="150" y="1171"/>
                  </a:lnTo>
                  <a:lnTo>
                    <a:pt x="111" y="1117"/>
                  </a:lnTo>
                  <a:lnTo>
                    <a:pt x="79" y="1060"/>
                  </a:lnTo>
                  <a:lnTo>
                    <a:pt x="51" y="999"/>
                  </a:lnTo>
                  <a:lnTo>
                    <a:pt x="29" y="935"/>
                  </a:lnTo>
                  <a:lnTo>
                    <a:pt x="13" y="868"/>
                  </a:lnTo>
                  <a:lnTo>
                    <a:pt x="3" y="801"/>
                  </a:lnTo>
                  <a:lnTo>
                    <a:pt x="0" y="730"/>
                  </a:lnTo>
                  <a:lnTo>
                    <a:pt x="3" y="659"/>
                  </a:lnTo>
                  <a:lnTo>
                    <a:pt x="13" y="591"/>
                  </a:lnTo>
                  <a:lnTo>
                    <a:pt x="29" y="525"/>
                  </a:lnTo>
                  <a:lnTo>
                    <a:pt x="51" y="462"/>
                  </a:lnTo>
                  <a:lnTo>
                    <a:pt x="79" y="400"/>
                  </a:lnTo>
                  <a:lnTo>
                    <a:pt x="111" y="343"/>
                  </a:lnTo>
                  <a:lnTo>
                    <a:pt x="150" y="289"/>
                  </a:lnTo>
                  <a:lnTo>
                    <a:pt x="192" y="238"/>
                  </a:lnTo>
                  <a:lnTo>
                    <a:pt x="239" y="191"/>
                  </a:lnTo>
                  <a:lnTo>
                    <a:pt x="290" y="149"/>
                  </a:lnTo>
                  <a:lnTo>
                    <a:pt x="344" y="111"/>
                  </a:lnTo>
                  <a:lnTo>
                    <a:pt x="403" y="78"/>
                  </a:lnTo>
                  <a:lnTo>
                    <a:pt x="464" y="51"/>
                  </a:lnTo>
                  <a:lnTo>
                    <a:pt x="528" y="30"/>
                  </a:lnTo>
                  <a:lnTo>
                    <a:pt x="595" y="14"/>
                  </a:lnTo>
                  <a:lnTo>
                    <a:pt x="664" y="3"/>
                  </a:lnTo>
                  <a:lnTo>
                    <a:pt x="734" y="0"/>
                  </a:ln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ru-RU" dirty="0"/>
            </a:p>
          </p:txBody>
        </p:sp>
        <p:grpSp>
          <p:nvGrpSpPr>
            <p:cNvPr id="93" name="Group 11">
              <a:extLst>
                <a:ext uri="{FF2B5EF4-FFF2-40B4-BE49-F238E27FC236}">
                  <a16:creationId xmlns:a16="http://schemas.microsoft.com/office/drawing/2014/main" xmlns="" id="{2FF610AB-26F4-4779-9A3F-C8EFD92C768B}"/>
                </a:ext>
              </a:extLst>
            </p:cNvPr>
            <p:cNvGrpSpPr/>
            <p:nvPr/>
          </p:nvGrpSpPr>
          <p:grpSpPr>
            <a:xfrm>
              <a:off x="957731" y="2217547"/>
              <a:ext cx="7132118" cy="1785552"/>
              <a:chOff x="5452162" y="3701304"/>
              <a:chExt cx="7132118" cy="1785552"/>
            </a:xfrm>
          </p:grpSpPr>
          <p:sp>
            <p:nvSpPr>
              <p:cNvPr id="98" name="TextBox 12">
                <a:extLst>
                  <a:ext uri="{FF2B5EF4-FFF2-40B4-BE49-F238E27FC236}">
                    <a16:creationId xmlns:a16="http://schemas.microsoft.com/office/drawing/2014/main" xmlns="" id="{095919CE-FFF4-4461-A40A-0F96A3FEE89D}"/>
                  </a:ext>
                </a:extLst>
              </p:cNvPr>
              <p:cNvSpPr txBox="1"/>
              <p:nvPr/>
            </p:nvSpPr>
            <p:spPr>
              <a:xfrm>
                <a:off x="5452162" y="4666118"/>
                <a:ext cx="5497712" cy="820738"/>
              </a:xfrm>
              <a:prstGeom prst="rect">
                <a:avLst/>
              </a:prstGeom>
              <a:noFill/>
              <a:ln>
                <a:noFill/>
              </a:ln>
            </p:spPr>
            <p:txBody>
              <a:bodyPr wrap="square" lIns="0" tIns="0" rIns="0" bIns="0" rtlCol="0">
                <a:spAutoFit/>
              </a:bodyPr>
              <a:lstStyle>
                <a:defPPr>
                  <a:defRPr lang="en-US"/>
                </a:defPPr>
                <a:lvl1pPr>
                  <a:defRPr sz="1100">
                    <a:solidFill>
                      <a:schemeClr val="tx1">
                        <a:lumMod val="50000"/>
                        <a:lumOff val="50000"/>
                      </a:schemeClr>
                    </a:solidFill>
                    <a:latin typeface="+mj-lt"/>
                  </a:defRPr>
                </a:lvl1pPr>
              </a:lstStyle>
              <a:p>
                <a:pPr>
                  <a:lnSpc>
                    <a:spcPts val="1600"/>
                  </a:lnSpc>
                </a:pPr>
                <a:r>
                  <a:rPr lang="zh-CN" altLang="en-US" sz="1400" dirty="0"/>
                  <a:t>● 性认知的偏差是指在与性有关的问题上基于自身认知结构的谬误。</a:t>
                </a:r>
                <a:endParaRPr lang="en-US" altLang="zh-CN" sz="1400" dirty="0"/>
              </a:p>
              <a:p>
                <a:pPr>
                  <a:lnSpc>
                    <a:spcPts val="1600"/>
                  </a:lnSpc>
                </a:pPr>
                <a:endParaRPr lang="en-US" altLang="zh-CN" sz="1400" dirty="0"/>
              </a:p>
              <a:p>
                <a:pPr>
                  <a:lnSpc>
                    <a:spcPts val="1600"/>
                  </a:lnSpc>
                </a:pPr>
                <a:r>
                  <a:rPr lang="zh-CN" altLang="en-US" sz="1400" dirty="0"/>
                  <a:t>● 性行为焦虑是对性行为产生焦急、忧虑和不安的情绪状态，同时还伴有心慌、出汗 等植物性神经症状和肌肉紧张、运动性不安。</a:t>
                </a:r>
              </a:p>
            </p:txBody>
          </p:sp>
          <p:sp>
            <p:nvSpPr>
              <p:cNvPr id="99" name="TextBox 13">
                <a:extLst>
                  <a:ext uri="{FF2B5EF4-FFF2-40B4-BE49-F238E27FC236}">
                    <a16:creationId xmlns:a16="http://schemas.microsoft.com/office/drawing/2014/main" xmlns="" id="{F7944DB0-DB3D-40C1-B76E-FD5F33E7BC82}"/>
                  </a:ext>
                </a:extLst>
              </p:cNvPr>
              <p:cNvSpPr txBox="1"/>
              <p:nvPr/>
            </p:nvSpPr>
            <p:spPr>
              <a:xfrm>
                <a:off x="9869754" y="3701304"/>
                <a:ext cx="2714526" cy="246221"/>
              </a:xfrm>
              <a:prstGeom prst="rect">
                <a:avLst/>
              </a:prstGeom>
              <a:noFill/>
              <a:ln>
                <a:noFill/>
              </a:ln>
            </p:spPr>
            <p:txBody>
              <a:bodyPr wrap="square" lIns="0" tIns="0" rIns="0" bIns="0" rtlCol="0">
                <a:spAutoFit/>
              </a:bodyPr>
              <a:lstStyle/>
              <a:p>
                <a:r>
                  <a:rPr lang="zh-CN" altLang="en-US" sz="1600" b="1" dirty="0">
                    <a:solidFill>
                      <a:schemeClr val="bg1"/>
                    </a:solidFill>
                    <a:latin typeface="字魂59号-创粗黑" panose="00000500000000000000" pitchFamily="2" charset="-122"/>
                    <a:ea typeface="字魂59号-创粗黑" panose="00000500000000000000" pitchFamily="2" charset="-122"/>
                    <a:cs typeface="Open Sans Semibold" panose="020B0706030804020204" pitchFamily="34" charset="0"/>
                  </a:rPr>
                  <a:t>性心理障碍的常见类型</a:t>
                </a:r>
                <a:endParaRPr lang="en-US" sz="1600" b="1" dirty="0">
                  <a:solidFill>
                    <a:schemeClr val="bg1"/>
                  </a:solidFill>
                  <a:latin typeface="字魂59号-创粗黑" panose="00000500000000000000" pitchFamily="2" charset="-122"/>
                  <a:ea typeface="字魂59号-创粗黑" panose="00000500000000000000" pitchFamily="2" charset="-122"/>
                  <a:cs typeface="Open Sans Semibold" panose="020B0706030804020204" pitchFamily="34" charset="0"/>
                </a:endParaRPr>
              </a:p>
            </p:txBody>
          </p:sp>
          <p:sp>
            <p:nvSpPr>
              <p:cNvPr id="20" name="TextBox 12">
                <a:extLst>
                  <a:ext uri="{FF2B5EF4-FFF2-40B4-BE49-F238E27FC236}">
                    <a16:creationId xmlns:a16="http://schemas.microsoft.com/office/drawing/2014/main" xmlns="" id="{137B7552-E010-4F13-99E2-B52D6D0C21FF}"/>
                  </a:ext>
                </a:extLst>
              </p:cNvPr>
              <p:cNvSpPr txBox="1"/>
              <p:nvPr/>
            </p:nvSpPr>
            <p:spPr>
              <a:xfrm>
                <a:off x="5914391" y="4341521"/>
                <a:ext cx="1917361" cy="205184"/>
              </a:xfrm>
              <a:prstGeom prst="rect">
                <a:avLst/>
              </a:prstGeom>
              <a:noFill/>
              <a:ln>
                <a:noFill/>
              </a:ln>
            </p:spPr>
            <p:txBody>
              <a:bodyPr wrap="square" lIns="0" tIns="0" rIns="0" bIns="0" rtlCol="0">
                <a:spAutoFit/>
              </a:bodyPr>
              <a:lstStyle>
                <a:defPPr>
                  <a:defRPr lang="en-US"/>
                </a:defPPr>
                <a:lvl1pPr>
                  <a:defRPr sz="1100">
                    <a:solidFill>
                      <a:schemeClr val="tx1">
                        <a:lumMod val="50000"/>
                        <a:lumOff val="50000"/>
                      </a:schemeClr>
                    </a:solidFill>
                    <a:latin typeface="+mj-lt"/>
                  </a:defRPr>
                </a:lvl1pPr>
              </a:lstStyle>
              <a:p>
                <a:pPr>
                  <a:lnSpc>
                    <a:spcPts val="1600"/>
                  </a:lnSpc>
                </a:pPr>
                <a:r>
                  <a:rPr lang="zh-CN" altLang="en-US" sz="1400" dirty="0"/>
                  <a:t>其他性心理困扰</a:t>
                </a:r>
                <a:endParaRPr lang="zh-CN" altLang="en-US" sz="2000" dirty="0"/>
              </a:p>
            </p:txBody>
          </p:sp>
        </p:grpSp>
      </p:grpSp>
      <p:sp>
        <p:nvSpPr>
          <p:cNvPr id="2" name="Title 1">
            <a:extLst>
              <a:ext uri="{FF2B5EF4-FFF2-40B4-BE49-F238E27FC236}">
                <a16:creationId xmlns:a16="http://schemas.microsoft.com/office/drawing/2014/main" xmlns="" id="{09640B65-D2F9-4F2D-82FB-1DCFE5A0C26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第二节 大学生的性与心理健康的关系</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 name="矩形 3">
            <a:extLst>
              <a:ext uri="{FF2B5EF4-FFF2-40B4-BE49-F238E27FC236}">
                <a16:creationId xmlns:a16="http://schemas.microsoft.com/office/drawing/2014/main" xmlns="" id="{A9A69A55-E3CB-4227-80D1-EF825A793A83}"/>
              </a:ext>
            </a:extLst>
          </p:cNvPr>
          <p:cNvSpPr/>
          <p:nvPr/>
        </p:nvSpPr>
        <p:spPr>
          <a:xfrm>
            <a:off x="1043608"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三、大学生中常见的性心理问题</a:t>
            </a:r>
          </a:p>
        </p:txBody>
      </p:sp>
      <p:cxnSp>
        <p:nvCxnSpPr>
          <p:cNvPr id="13" name="直接连接符 12">
            <a:extLst>
              <a:ext uri="{FF2B5EF4-FFF2-40B4-BE49-F238E27FC236}">
                <a16:creationId xmlns:a16="http://schemas.microsoft.com/office/drawing/2014/main" xmlns="" id="{D1B3DF52-7E97-41B1-8DBA-881092E2566C}"/>
              </a:ext>
            </a:extLst>
          </p:cNvPr>
          <p:cNvCxnSpPr>
            <a:cxnSpLocks/>
          </p:cNvCxnSpPr>
          <p:nvPr/>
        </p:nvCxnSpPr>
        <p:spPr>
          <a:xfrm flipH="1">
            <a:off x="611560" y="1131590"/>
            <a:ext cx="2448272"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4" name="等腰三角形 13">
            <a:extLst>
              <a:ext uri="{FF2B5EF4-FFF2-40B4-BE49-F238E27FC236}">
                <a16:creationId xmlns:a16="http://schemas.microsoft.com/office/drawing/2014/main" xmlns="" id="{D17310A7-A583-41F4-9219-F29AF4C6E066}"/>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15" name="直接连接符 14">
            <a:extLst>
              <a:ext uri="{FF2B5EF4-FFF2-40B4-BE49-F238E27FC236}">
                <a16:creationId xmlns:a16="http://schemas.microsoft.com/office/drawing/2014/main" xmlns="" id="{CE38D6C0-2D4D-42C1-8DB5-7BA8E8AB6637}"/>
              </a:ext>
            </a:extLst>
          </p:cNvPr>
          <p:cNvCxnSpPr>
            <a:cxnSpLocks/>
          </p:cNvCxnSpPr>
          <p:nvPr/>
        </p:nvCxnSpPr>
        <p:spPr>
          <a:xfrm>
            <a:off x="4427984" y="521032"/>
            <a:ext cx="4716016"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16" name="等腰三角形 15">
            <a:extLst>
              <a:ext uri="{FF2B5EF4-FFF2-40B4-BE49-F238E27FC236}">
                <a16:creationId xmlns:a16="http://schemas.microsoft.com/office/drawing/2014/main" xmlns="" id="{6ABEFDA8-6315-49DD-BA8C-963DEA9A062C}"/>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3031447393"/>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7"/>
                                        </p:tgtEl>
                                        <p:attrNameLst>
                                          <p:attrName>style.visibility</p:attrName>
                                        </p:attrNameLst>
                                      </p:cBhvr>
                                      <p:to>
                                        <p:strVal val="visible"/>
                                      </p:to>
                                    </p:set>
                                    <p:animEffect transition="in" filter="fade">
                                      <p:cBhvr>
                                        <p:cTn id="7" dur="500"/>
                                        <p:tgtEl>
                                          <p:spTgt spid="87"/>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90"/>
                                        </p:tgtEl>
                                        <p:attrNameLst>
                                          <p:attrName>style.visibility</p:attrName>
                                        </p:attrNameLst>
                                      </p:cBhvr>
                                      <p:to>
                                        <p:strVal val="visible"/>
                                      </p:to>
                                    </p:set>
                                    <p:animEffect transition="in" filter="fade">
                                      <p:cBhvr>
                                        <p:cTn id="11" dur="50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a:extLst>
              <a:ext uri="{FF2B5EF4-FFF2-40B4-BE49-F238E27FC236}">
                <a16:creationId xmlns:a16="http://schemas.microsoft.com/office/drawing/2014/main" xmlns="" id="{D68E96B0-66C0-4F9C-912D-CD3A5CA5537D}"/>
              </a:ext>
            </a:extLst>
          </p:cNvPr>
          <p:cNvSpPr/>
          <p:nvPr/>
        </p:nvSpPr>
        <p:spPr>
          <a:xfrm>
            <a:off x="0" y="1836371"/>
            <a:ext cx="9144000" cy="182933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Title 1">
            <a:extLst>
              <a:ext uri="{FF2B5EF4-FFF2-40B4-BE49-F238E27FC236}">
                <a16:creationId xmlns:a16="http://schemas.microsoft.com/office/drawing/2014/main" xmlns="" id="{F83C286C-716A-43FC-A26F-1900A7D3D1A2}"/>
              </a:ext>
            </a:extLst>
          </p:cNvPr>
          <p:cNvSpPr txBox="1">
            <a:spLocks/>
          </p:cNvSpPr>
          <p:nvPr/>
        </p:nvSpPr>
        <p:spPr>
          <a:xfrm>
            <a:off x="539551" y="331293"/>
            <a:ext cx="3829461"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第三节 大学生性心理健康教育对策</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xmlns="" id="{5FBE0CB0-CE97-4795-BDD2-E78911366ACB}"/>
              </a:ext>
            </a:extLst>
          </p:cNvPr>
          <p:cNvSpPr/>
          <p:nvPr/>
        </p:nvSpPr>
        <p:spPr>
          <a:xfrm>
            <a:off x="1016569"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一、大学生性心理的自我调适</a:t>
            </a:r>
          </a:p>
        </p:txBody>
      </p:sp>
      <p:sp>
        <p:nvSpPr>
          <p:cNvPr id="19" name="文本框 18">
            <a:extLst>
              <a:ext uri="{FF2B5EF4-FFF2-40B4-BE49-F238E27FC236}">
                <a16:creationId xmlns:a16="http://schemas.microsoft.com/office/drawing/2014/main" xmlns="" id="{7E735C78-2341-4B1D-AE19-F75E18457EC7}"/>
              </a:ext>
            </a:extLst>
          </p:cNvPr>
          <p:cNvSpPr txBox="1"/>
          <p:nvPr/>
        </p:nvSpPr>
        <p:spPr>
          <a:xfrm>
            <a:off x="323528" y="1275606"/>
            <a:ext cx="3024336" cy="307777"/>
          </a:xfrm>
          <a:prstGeom prst="rect">
            <a:avLst/>
          </a:prstGeom>
          <a:noFill/>
        </p:spPr>
        <p:txBody>
          <a:bodyPr wrap="square">
            <a:spAutoFit/>
          </a:bodyPr>
          <a:lstStyle/>
          <a:p>
            <a:r>
              <a:rPr lang="zh-CN" altLang="en-US" sz="1400" dirty="0"/>
              <a:t>（一）关于性欲与性压抑</a:t>
            </a:r>
          </a:p>
        </p:txBody>
      </p:sp>
      <p:sp>
        <p:nvSpPr>
          <p:cNvPr id="21" name="文本框 20">
            <a:extLst>
              <a:ext uri="{FF2B5EF4-FFF2-40B4-BE49-F238E27FC236}">
                <a16:creationId xmlns:a16="http://schemas.microsoft.com/office/drawing/2014/main" xmlns="" id="{5A0CB22B-7819-40FD-99E7-9E6530666BD0}"/>
              </a:ext>
            </a:extLst>
          </p:cNvPr>
          <p:cNvSpPr txBox="1"/>
          <p:nvPr/>
        </p:nvSpPr>
        <p:spPr>
          <a:xfrm>
            <a:off x="467544" y="1939406"/>
            <a:ext cx="4032448" cy="1609415"/>
          </a:xfrm>
          <a:prstGeom prst="rect">
            <a:avLst/>
          </a:prstGeom>
          <a:noFill/>
        </p:spPr>
        <p:txBody>
          <a:bodyPr wrap="square">
            <a:spAutoFit/>
          </a:bodyPr>
          <a:lstStyle/>
          <a:p>
            <a:pPr>
              <a:lnSpc>
                <a:spcPts val="2000"/>
              </a:lnSpc>
            </a:pPr>
            <a:r>
              <a:rPr lang="zh-CN" altLang="en-US" sz="1300" dirty="0">
                <a:solidFill>
                  <a:schemeClr val="tx1">
                    <a:lumMod val="65000"/>
                    <a:lumOff val="35000"/>
                  </a:schemeClr>
                </a:solidFill>
              </a:rPr>
              <a:t>大学生自我调适性欲望和性冲动，可以适当采取自慰的方式，来减少性压抑感，也需要积极参与异性间的正常交往来满足心理需要，达到性心理平衡。除此之外，大学生也可以主动进行心理咨询，有针对性地进行心理训练，从而接受和处理各种心理压力，缓解性心理出现时的矛盾冲突。</a:t>
            </a:r>
          </a:p>
        </p:txBody>
      </p:sp>
      <p:pic>
        <p:nvPicPr>
          <p:cNvPr id="15" name="图片 14">
            <a:extLst>
              <a:ext uri="{FF2B5EF4-FFF2-40B4-BE49-F238E27FC236}">
                <a16:creationId xmlns:a16="http://schemas.microsoft.com/office/drawing/2014/main" xmlns="" id="{301F5254-C0FE-4C9B-93DB-343955D85677}"/>
              </a:ext>
            </a:extLst>
          </p:cNvPr>
          <p:cNvPicPr>
            <a:picLocks noChangeAspect="1"/>
          </p:cNvPicPr>
          <p:nvPr/>
        </p:nvPicPr>
        <p:blipFill rotWithShape="1">
          <a:blip r:embed="rId3">
            <a:extLst>
              <a:ext uri="{28A0092B-C50C-407E-A947-70E740481C1C}">
                <a14:useLocalDpi xmlns:a14="http://schemas.microsoft.com/office/drawing/2010/main" val="0"/>
              </a:ext>
            </a:extLst>
          </a:blip>
          <a:srcRect b="7883"/>
          <a:stretch/>
        </p:blipFill>
        <p:spPr>
          <a:xfrm>
            <a:off x="4816835" y="1577477"/>
            <a:ext cx="3852934" cy="2362425"/>
          </a:xfrm>
          <a:prstGeom prst="rect">
            <a:avLst/>
          </a:prstGeom>
        </p:spPr>
      </p:pic>
      <p:cxnSp>
        <p:nvCxnSpPr>
          <p:cNvPr id="9" name="直接连接符 8">
            <a:extLst>
              <a:ext uri="{FF2B5EF4-FFF2-40B4-BE49-F238E27FC236}">
                <a16:creationId xmlns:a16="http://schemas.microsoft.com/office/drawing/2014/main" xmlns="" id="{B2AAE822-2122-4B02-8DFD-38381A19FD78}"/>
              </a:ext>
            </a:extLst>
          </p:cNvPr>
          <p:cNvCxnSpPr>
            <a:cxnSpLocks/>
          </p:cNvCxnSpPr>
          <p:nvPr/>
        </p:nvCxnSpPr>
        <p:spPr>
          <a:xfrm flipH="1">
            <a:off x="611560" y="1131590"/>
            <a:ext cx="2304256"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0" name="等腰三角形 9">
            <a:extLst>
              <a:ext uri="{FF2B5EF4-FFF2-40B4-BE49-F238E27FC236}">
                <a16:creationId xmlns:a16="http://schemas.microsoft.com/office/drawing/2014/main" xmlns="" id="{FE3C86A4-8576-490B-9933-89F575B5C0F9}"/>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11" name="直接连接符 10">
            <a:extLst>
              <a:ext uri="{FF2B5EF4-FFF2-40B4-BE49-F238E27FC236}">
                <a16:creationId xmlns:a16="http://schemas.microsoft.com/office/drawing/2014/main" xmlns="" id="{D40E6663-E19D-4932-B5C1-659C2A162311}"/>
              </a:ext>
            </a:extLst>
          </p:cNvPr>
          <p:cNvCxnSpPr>
            <a:cxnSpLocks/>
          </p:cNvCxnSpPr>
          <p:nvPr/>
        </p:nvCxnSpPr>
        <p:spPr>
          <a:xfrm>
            <a:off x="4139952" y="521032"/>
            <a:ext cx="5004048"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12" name="等腰三角形 11">
            <a:extLst>
              <a:ext uri="{FF2B5EF4-FFF2-40B4-BE49-F238E27FC236}">
                <a16:creationId xmlns:a16="http://schemas.microsoft.com/office/drawing/2014/main" xmlns="" id="{39BA3346-E78A-4182-9CBB-6A929C5443C7}"/>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281344606"/>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83C286C-716A-43FC-A26F-1900A7D3D1A2}"/>
              </a:ext>
            </a:extLst>
          </p:cNvPr>
          <p:cNvSpPr txBox="1">
            <a:spLocks/>
          </p:cNvSpPr>
          <p:nvPr/>
        </p:nvSpPr>
        <p:spPr>
          <a:xfrm>
            <a:off x="539551" y="331293"/>
            <a:ext cx="3829461"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第三节 大学生性心理健康教育对策</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xmlns="" id="{5FBE0CB0-CE97-4795-BDD2-E78911366ACB}"/>
              </a:ext>
            </a:extLst>
          </p:cNvPr>
          <p:cNvSpPr/>
          <p:nvPr/>
        </p:nvSpPr>
        <p:spPr>
          <a:xfrm>
            <a:off x="1016569"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一、大学生性心理的自我调适</a:t>
            </a:r>
          </a:p>
        </p:txBody>
      </p:sp>
      <p:sp>
        <p:nvSpPr>
          <p:cNvPr id="19" name="文本框 18">
            <a:extLst>
              <a:ext uri="{FF2B5EF4-FFF2-40B4-BE49-F238E27FC236}">
                <a16:creationId xmlns:a16="http://schemas.microsoft.com/office/drawing/2014/main" xmlns="" id="{7E735C78-2341-4B1D-AE19-F75E18457EC7}"/>
              </a:ext>
            </a:extLst>
          </p:cNvPr>
          <p:cNvSpPr txBox="1"/>
          <p:nvPr/>
        </p:nvSpPr>
        <p:spPr>
          <a:xfrm>
            <a:off x="323528" y="1275606"/>
            <a:ext cx="3024336" cy="307777"/>
          </a:xfrm>
          <a:prstGeom prst="rect">
            <a:avLst/>
          </a:prstGeom>
          <a:noFill/>
        </p:spPr>
        <p:txBody>
          <a:bodyPr wrap="square">
            <a:spAutoFit/>
          </a:bodyPr>
          <a:lstStyle/>
          <a:p>
            <a:r>
              <a:rPr lang="zh-CN" altLang="en-US" sz="1400" dirty="0"/>
              <a:t>（二）关于性压力的自我调整</a:t>
            </a:r>
          </a:p>
        </p:txBody>
      </p:sp>
      <p:grpSp>
        <p:nvGrpSpPr>
          <p:cNvPr id="23" name="组合 22">
            <a:extLst>
              <a:ext uri="{FF2B5EF4-FFF2-40B4-BE49-F238E27FC236}">
                <a16:creationId xmlns:a16="http://schemas.microsoft.com/office/drawing/2014/main" xmlns="" id="{23A2D468-38EB-4BE4-B02A-ACD87995E639}"/>
              </a:ext>
            </a:extLst>
          </p:cNvPr>
          <p:cNvGrpSpPr>
            <a:grpSpLocks noChangeAspect="1"/>
          </p:cNvGrpSpPr>
          <p:nvPr/>
        </p:nvGrpSpPr>
        <p:grpSpPr>
          <a:xfrm>
            <a:off x="2339752" y="2019133"/>
            <a:ext cx="1872207" cy="1884762"/>
            <a:chOff x="1983909" y="2663640"/>
            <a:chExt cx="1657350" cy="1668463"/>
          </a:xfrm>
          <a:solidFill>
            <a:schemeClr val="accent1"/>
          </a:solidFill>
        </p:grpSpPr>
        <p:sp>
          <p:nvSpPr>
            <p:cNvPr id="39" name="任意多边形: 形状 38">
              <a:extLst>
                <a:ext uri="{FF2B5EF4-FFF2-40B4-BE49-F238E27FC236}">
                  <a16:creationId xmlns:a16="http://schemas.microsoft.com/office/drawing/2014/main" xmlns="" id="{F85AEE65-6558-4E50-9A43-ACFACA292C27}"/>
                </a:ext>
              </a:extLst>
            </p:cNvPr>
            <p:cNvSpPr>
              <a:spLocks/>
            </p:cNvSpPr>
            <p:nvPr/>
          </p:nvSpPr>
          <p:spPr bwMode="auto">
            <a:xfrm>
              <a:off x="1983909" y="3062103"/>
              <a:ext cx="1216025" cy="1270000"/>
            </a:xfrm>
            <a:custGeom>
              <a:avLst/>
              <a:gdLst>
                <a:gd name="T0" fmla="*/ 71 w 540"/>
                <a:gd name="T1" fmla="*/ 536 h 564"/>
                <a:gd name="T2" fmla="*/ 24 w 540"/>
                <a:gd name="T3" fmla="*/ 488 h 564"/>
                <a:gd name="T4" fmla="*/ 24 w 540"/>
                <a:gd name="T5" fmla="*/ 0 h 564"/>
                <a:gd name="T6" fmla="*/ 0 w 540"/>
                <a:gd name="T7" fmla="*/ 0 h 564"/>
                <a:gd name="T8" fmla="*/ 0 w 540"/>
                <a:gd name="T9" fmla="*/ 489 h 564"/>
                <a:gd name="T10" fmla="*/ 72 w 540"/>
                <a:gd name="T11" fmla="*/ 564 h 564"/>
                <a:gd name="T12" fmla="*/ 540 w 540"/>
                <a:gd name="T13" fmla="*/ 564 h 564"/>
                <a:gd name="T14" fmla="*/ 540 w 540"/>
                <a:gd name="T15" fmla="*/ 536 h 564"/>
                <a:gd name="T16" fmla="*/ 71 w 540"/>
                <a:gd name="T17" fmla="*/ 536 h 5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0" h="564">
                  <a:moveTo>
                    <a:pt x="71" y="536"/>
                  </a:moveTo>
                  <a:cubicBezTo>
                    <a:pt x="44" y="536"/>
                    <a:pt x="24" y="515"/>
                    <a:pt x="24" y="488"/>
                  </a:cubicBezTo>
                  <a:cubicBezTo>
                    <a:pt x="24" y="0"/>
                    <a:pt x="24" y="0"/>
                    <a:pt x="24" y="0"/>
                  </a:cubicBezTo>
                  <a:cubicBezTo>
                    <a:pt x="0" y="0"/>
                    <a:pt x="0" y="0"/>
                    <a:pt x="0" y="0"/>
                  </a:cubicBezTo>
                  <a:cubicBezTo>
                    <a:pt x="0" y="489"/>
                    <a:pt x="0" y="489"/>
                    <a:pt x="0" y="489"/>
                  </a:cubicBezTo>
                  <a:cubicBezTo>
                    <a:pt x="0" y="529"/>
                    <a:pt x="32" y="564"/>
                    <a:pt x="72" y="564"/>
                  </a:cubicBezTo>
                  <a:cubicBezTo>
                    <a:pt x="540" y="564"/>
                    <a:pt x="540" y="564"/>
                    <a:pt x="540" y="564"/>
                  </a:cubicBezTo>
                  <a:cubicBezTo>
                    <a:pt x="540" y="536"/>
                    <a:pt x="540" y="536"/>
                    <a:pt x="540" y="536"/>
                  </a:cubicBezTo>
                  <a:lnTo>
                    <a:pt x="71" y="5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0" name="任意多边形: 形状 39">
              <a:extLst>
                <a:ext uri="{FF2B5EF4-FFF2-40B4-BE49-F238E27FC236}">
                  <a16:creationId xmlns:a16="http://schemas.microsoft.com/office/drawing/2014/main" xmlns="" id="{CC2A2086-F30C-4585-88C4-62AACE5D501C}"/>
                </a:ext>
              </a:extLst>
            </p:cNvPr>
            <p:cNvSpPr>
              <a:spLocks/>
            </p:cNvSpPr>
            <p:nvPr/>
          </p:nvSpPr>
          <p:spPr bwMode="auto">
            <a:xfrm>
              <a:off x="2433171" y="2674753"/>
              <a:ext cx="1208088" cy="1243013"/>
            </a:xfrm>
            <a:custGeom>
              <a:avLst/>
              <a:gdLst>
                <a:gd name="T0" fmla="*/ 461 w 536"/>
                <a:gd name="T1" fmla="*/ 24 h 552"/>
                <a:gd name="T2" fmla="*/ 508 w 536"/>
                <a:gd name="T3" fmla="*/ 70 h 552"/>
                <a:gd name="T4" fmla="*/ 508 w 536"/>
                <a:gd name="T5" fmla="*/ 552 h 552"/>
                <a:gd name="T6" fmla="*/ 536 w 536"/>
                <a:gd name="T7" fmla="*/ 552 h 552"/>
                <a:gd name="T8" fmla="*/ 536 w 536"/>
                <a:gd name="T9" fmla="*/ 72 h 552"/>
                <a:gd name="T10" fmla="*/ 462 w 536"/>
                <a:gd name="T11" fmla="*/ 0 h 552"/>
                <a:gd name="T12" fmla="*/ 0 w 536"/>
                <a:gd name="T13" fmla="*/ 0 h 552"/>
                <a:gd name="T14" fmla="*/ 0 w 536"/>
                <a:gd name="T15" fmla="*/ 24 h 552"/>
                <a:gd name="T16" fmla="*/ 461 w 536"/>
                <a:gd name="T17" fmla="*/ 24 h 5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6" h="552">
                  <a:moveTo>
                    <a:pt x="461" y="24"/>
                  </a:moveTo>
                  <a:cubicBezTo>
                    <a:pt x="488" y="24"/>
                    <a:pt x="508" y="44"/>
                    <a:pt x="508" y="70"/>
                  </a:cubicBezTo>
                  <a:cubicBezTo>
                    <a:pt x="508" y="552"/>
                    <a:pt x="508" y="552"/>
                    <a:pt x="508" y="552"/>
                  </a:cubicBezTo>
                  <a:cubicBezTo>
                    <a:pt x="536" y="552"/>
                    <a:pt x="536" y="552"/>
                    <a:pt x="536" y="552"/>
                  </a:cubicBezTo>
                  <a:cubicBezTo>
                    <a:pt x="536" y="72"/>
                    <a:pt x="536" y="72"/>
                    <a:pt x="536" y="72"/>
                  </a:cubicBezTo>
                  <a:cubicBezTo>
                    <a:pt x="536" y="32"/>
                    <a:pt x="502" y="0"/>
                    <a:pt x="462" y="0"/>
                  </a:cubicBezTo>
                  <a:cubicBezTo>
                    <a:pt x="0" y="0"/>
                    <a:pt x="0" y="0"/>
                    <a:pt x="0" y="0"/>
                  </a:cubicBezTo>
                  <a:cubicBezTo>
                    <a:pt x="0" y="24"/>
                    <a:pt x="0" y="24"/>
                    <a:pt x="0" y="24"/>
                  </a:cubicBezTo>
                  <a:lnTo>
                    <a:pt x="461"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1" name="任意多边形: 形状 40">
              <a:extLst>
                <a:ext uri="{FF2B5EF4-FFF2-40B4-BE49-F238E27FC236}">
                  <a16:creationId xmlns:a16="http://schemas.microsoft.com/office/drawing/2014/main" xmlns="" id="{9327FC1E-58B5-41A4-A029-ADE711EC59FC}"/>
                </a:ext>
              </a:extLst>
            </p:cNvPr>
            <p:cNvSpPr>
              <a:spLocks/>
            </p:cNvSpPr>
            <p:nvPr/>
          </p:nvSpPr>
          <p:spPr bwMode="auto">
            <a:xfrm>
              <a:off x="3277721" y="4006665"/>
              <a:ext cx="358775" cy="315913"/>
            </a:xfrm>
            <a:custGeom>
              <a:avLst/>
              <a:gdLst>
                <a:gd name="T0" fmla="*/ 43 w 159"/>
                <a:gd name="T1" fmla="*/ 69 h 140"/>
                <a:gd name="T2" fmla="*/ 34 w 159"/>
                <a:gd name="T3" fmla="*/ 61 h 140"/>
                <a:gd name="T4" fmla="*/ 24 w 159"/>
                <a:gd name="T5" fmla="*/ 61 h 140"/>
                <a:gd name="T6" fmla="*/ 7 w 159"/>
                <a:gd name="T7" fmla="*/ 52 h 140"/>
                <a:gd name="T8" fmla="*/ 0 w 159"/>
                <a:gd name="T9" fmla="*/ 32 h 140"/>
                <a:gd name="T10" fmla="*/ 10 w 159"/>
                <a:gd name="T11" fmla="*/ 9 h 140"/>
                <a:gd name="T12" fmla="*/ 34 w 159"/>
                <a:gd name="T13" fmla="*/ 0 h 140"/>
                <a:gd name="T14" fmla="*/ 61 w 159"/>
                <a:gd name="T15" fmla="*/ 13 h 140"/>
                <a:gd name="T16" fmla="*/ 72 w 159"/>
                <a:gd name="T17" fmla="*/ 47 h 140"/>
                <a:gd name="T18" fmla="*/ 42 w 159"/>
                <a:gd name="T19" fmla="*/ 126 h 140"/>
                <a:gd name="T20" fmla="*/ 23 w 159"/>
                <a:gd name="T21" fmla="*/ 140 h 140"/>
                <a:gd name="T22" fmla="*/ 13 w 159"/>
                <a:gd name="T23" fmla="*/ 131 h 140"/>
                <a:gd name="T24" fmla="*/ 18 w 159"/>
                <a:gd name="T25" fmla="*/ 120 h 140"/>
                <a:gd name="T26" fmla="*/ 36 w 159"/>
                <a:gd name="T27" fmla="*/ 92 h 140"/>
                <a:gd name="T28" fmla="*/ 43 w 159"/>
                <a:gd name="T29" fmla="*/ 69 h 140"/>
                <a:gd name="T30" fmla="*/ 130 w 159"/>
                <a:gd name="T31" fmla="*/ 69 h 140"/>
                <a:gd name="T32" fmla="*/ 121 w 159"/>
                <a:gd name="T33" fmla="*/ 61 h 140"/>
                <a:gd name="T34" fmla="*/ 112 w 159"/>
                <a:gd name="T35" fmla="*/ 61 h 140"/>
                <a:gd name="T36" fmla="*/ 94 w 159"/>
                <a:gd name="T37" fmla="*/ 52 h 140"/>
                <a:gd name="T38" fmla="*/ 87 w 159"/>
                <a:gd name="T39" fmla="*/ 32 h 140"/>
                <a:gd name="T40" fmla="*/ 96 w 159"/>
                <a:gd name="T41" fmla="*/ 9 h 140"/>
                <a:gd name="T42" fmla="*/ 120 w 159"/>
                <a:gd name="T43" fmla="*/ 0 h 140"/>
                <a:gd name="T44" fmla="*/ 148 w 159"/>
                <a:gd name="T45" fmla="*/ 13 h 140"/>
                <a:gd name="T46" fmla="*/ 159 w 159"/>
                <a:gd name="T47" fmla="*/ 47 h 140"/>
                <a:gd name="T48" fmla="*/ 129 w 159"/>
                <a:gd name="T49" fmla="*/ 126 h 140"/>
                <a:gd name="T50" fmla="*/ 109 w 159"/>
                <a:gd name="T51" fmla="*/ 140 h 140"/>
                <a:gd name="T52" fmla="*/ 100 w 159"/>
                <a:gd name="T53" fmla="*/ 131 h 140"/>
                <a:gd name="T54" fmla="*/ 106 w 159"/>
                <a:gd name="T55" fmla="*/ 120 h 140"/>
                <a:gd name="T56" fmla="*/ 122 w 159"/>
                <a:gd name="T57" fmla="*/ 92 h 140"/>
                <a:gd name="T58" fmla="*/ 130 w 159"/>
                <a:gd name="T59" fmla="*/ 69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59" h="140">
                  <a:moveTo>
                    <a:pt x="43" y="69"/>
                  </a:moveTo>
                  <a:cubicBezTo>
                    <a:pt x="43" y="64"/>
                    <a:pt x="40" y="61"/>
                    <a:pt x="34" y="61"/>
                  </a:cubicBezTo>
                  <a:cubicBezTo>
                    <a:pt x="24" y="61"/>
                    <a:pt x="24" y="61"/>
                    <a:pt x="24" y="61"/>
                  </a:cubicBezTo>
                  <a:cubicBezTo>
                    <a:pt x="18" y="60"/>
                    <a:pt x="12" y="57"/>
                    <a:pt x="7" y="52"/>
                  </a:cubicBezTo>
                  <a:cubicBezTo>
                    <a:pt x="2" y="46"/>
                    <a:pt x="0" y="40"/>
                    <a:pt x="0" y="32"/>
                  </a:cubicBezTo>
                  <a:cubicBezTo>
                    <a:pt x="0" y="23"/>
                    <a:pt x="3" y="15"/>
                    <a:pt x="10" y="9"/>
                  </a:cubicBezTo>
                  <a:cubicBezTo>
                    <a:pt x="16" y="3"/>
                    <a:pt x="24" y="0"/>
                    <a:pt x="34" y="0"/>
                  </a:cubicBezTo>
                  <a:cubicBezTo>
                    <a:pt x="44" y="0"/>
                    <a:pt x="54" y="4"/>
                    <a:pt x="61" y="13"/>
                  </a:cubicBezTo>
                  <a:cubicBezTo>
                    <a:pt x="68" y="22"/>
                    <a:pt x="72" y="33"/>
                    <a:pt x="72" y="47"/>
                  </a:cubicBezTo>
                  <a:cubicBezTo>
                    <a:pt x="72" y="73"/>
                    <a:pt x="62" y="99"/>
                    <a:pt x="42" y="126"/>
                  </a:cubicBezTo>
                  <a:cubicBezTo>
                    <a:pt x="34" y="136"/>
                    <a:pt x="28" y="140"/>
                    <a:pt x="23" y="140"/>
                  </a:cubicBezTo>
                  <a:cubicBezTo>
                    <a:pt x="16" y="140"/>
                    <a:pt x="13" y="137"/>
                    <a:pt x="13" y="131"/>
                  </a:cubicBezTo>
                  <a:cubicBezTo>
                    <a:pt x="13" y="128"/>
                    <a:pt x="15" y="125"/>
                    <a:pt x="18" y="120"/>
                  </a:cubicBezTo>
                  <a:cubicBezTo>
                    <a:pt x="25" y="112"/>
                    <a:pt x="30" y="103"/>
                    <a:pt x="36" y="92"/>
                  </a:cubicBezTo>
                  <a:cubicBezTo>
                    <a:pt x="41" y="82"/>
                    <a:pt x="43" y="74"/>
                    <a:pt x="43" y="69"/>
                  </a:cubicBezTo>
                  <a:close/>
                  <a:moveTo>
                    <a:pt x="130" y="69"/>
                  </a:moveTo>
                  <a:cubicBezTo>
                    <a:pt x="130" y="64"/>
                    <a:pt x="127" y="61"/>
                    <a:pt x="121" y="61"/>
                  </a:cubicBezTo>
                  <a:cubicBezTo>
                    <a:pt x="112" y="61"/>
                    <a:pt x="112" y="61"/>
                    <a:pt x="112" y="61"/>
                  </a:cubicBezTo>
                  <a:cubicBezTo>
                    <a:pt x="105" y="60"/>
                    <a:pt x="99" y="57"/>
                    <a:pt x="94" y="52"/>
                  </a:cubicBezTo>
                  <a:cubicBezTo>
                    <a:pt x="89" y="46"/>
                    <a:pt x="87" y="40"/>
                    <a:pt x="87" y="32"/>
                  </a:cubicBezTo>
                  <a:cubicBezTo>
                    <a:pt x="87" y="23"/>
                    <a:pt x="90" y="15"/>
                    <a:pt x="96" y="9"/>
                  </a:cubicBezTo>
                  <a:cubicBezTo>
                    <a:pt x="103" y="3"/>
                    <a:pt x="111" y="0"/>
                    <a:pt x="120" y="0"/>
                  </a:cubicBezTo>
                  <a:cubicBezTo>
                    <a:pt x="132" y="0"/>
                    <a:pt x="141" y="4"/>
                    <a:pt x="148" y="13"/>
                  </a:cubicBezTo>
                  <a:cubicBezTo>
                    <a:pt x="155" y="22"/>
                    <a:pt x="159" y="33"/>
                    <a:pt x="159" y="47"/>
                  </a:cubicBezTo>
                  <a:cubicBezTo>
                    <a:pt x="159" y="73"/>
                    <a:pt x="149" y="99"/>
                    <a:pt x="129" y="126"/>
                  </a:cubicBezTo>
                  <a:cubicBezTo>
                    <a:pt x="121" y="136"/>
                    <a:pt x="115" y="140"/>
                    <a:pt x="109" y="140"/>
                  </a:cubicBezTo>
                  <a:cubicBezTo>
                    <a:pt x="103" y="140"/>
                    <a:pt x="100" y="137"/>
                    <a:pt x="100" y="131"/>
                  </a:cubicBezTo>
                  <a:cubicBezTo>
                    <a:pt x="100" y="128"/>
                    <a:pt x="102" y="125"/>
                    <a:pt x="106" y="120"/>
                  </a:cubicBezTo>
                  <a:cubicBezTo>
                    <a:pt x="112" y="112"/>
                    <a:pt x="117" y="103"/>
                    <a:pt x="122" y="92"/>
                  </a:cubicBezTo>
                  <a:cubicBezTo>
                    <a:pt x="127" y="82"/>
                    <a:pt x="130" y="74"/>
                    <a:pt x="130"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2" name="任意多边形: 形状 41">
              <a:extLst>
                <a:ext uri="{FF2B5EF4-FFF2-40B4-BE49-F238E27FC236}">
                  <a16:creationId xmlns:a16="http://schemas.microsoft.com/office/drawing/2014/main" xmlns="" id="{C1AE8ACF-66B1-48A3-8546-4B73BF415835}"/>
                </a:ext>
              </a:extLst>
            </p:cNvPr>
            <p:cNvSpPr>
              <a:spLocks/>
            </p:cNvSpPr>
            <p:nvPr/>
          </p:nvSpPr>
          <p:spPr bwMode="auto">
            <a:xfrm>
              <a:off x="1983909" y="2663640"/>
              <a:ext cx="355600" cy="317500"/>
            </a:xfrm>
            <a:custGeom>
              <a:avLst/>
              <a:gdLst>
                <a:gd name="T0" fmla="*/ 115 w 158"/>
                <a:gd name="T1" fmla="*/ 72 h 141"/>
                <a:gd name="T2" fmla="*/ 124 w 158"/>
                <a:gd name="T3" fmla="*/ 80 h 141"/>
                <a:gd name="T4" fmla="*/ 134 w 158"/>
                <a:gd name="T5" fmla="*/ 80 h 141"/>
                <a:gd name="T6" fmla="*/ 151 w 158"/>
                <a:gd name="T7" fmla="*/ 89 h 141"/>
                <a:gd name="T8" fmla="*/ 158 w 158"/>
                <a:gd name="T9" fmla="*/ 109 h 141"/>
                <a:gd name="T10" fmla="*/ 149 w 158"/>
                <a:gd name="T11" fmla="*/ 132 h 141"/>
                <a:gd name="T12" fmla="*/ 125 w 158"/>
                <a:gd name="T13" fmla="*/ 141 h 141"/>
                <a:gd name="T14" fmla="*/ 98 w 158"/>
                <a:gd name="T15" fmla="*/ 128 h 141"/>
                <a:gd name="T16" fmla="*/ 87 w 158"/>
                <a:gd name="T17" fmla="*/ 94 h 141"/>
                <a:gd name="T18" fmla="*/ 117 w 158"/>
                <a:gd name="T19" fmla="*/ 15 h 141"/>
                <a:gd name="T20" fmla="*/ 136 w 158"/>
                <a:gd name="T21" fmla="*/ 0 h 141"/>
                <a:gd name="T22" fmla="*/ 145 w 158"/>
                <a:gd name="T23" fmla="*/ 10 h 141"/>
                <a:gd name="T24" fmla="*/ 140 w 158"/>
                <a:gd name="T25" fmla="*/ 21 h 141"/>
                <a:gd name="T26" fmla="*/ 123 w 158"/>
                <a:gd name="T27" fmla="*/ 48 h 141"/>
                <a:gd name="T28" fmla="*/ 115 w 158"/>
                <a:gd name="T29" fmla="*/ 72 h 141"/>
                <a:gd name="T30" fmla="*/ 28 w 158"/>
                <a:gd name="T31" fmla="*/ 72 h 141"/>
                <a:gd name="T32" fmla="*/ 37 w 158"/>
                <a:gd name="T33" fmla="*/ 80 h 141"/>
                <a:gd name="T34" fmla="*/ 47 w 158"/>
                <a:gd name="T35" fmla="*/ 80 h 141"/>
                <a:gd name="T36" fmla="*/ 64 w 158"/>
                <a:gd name="T37" fmla="*/ 89 h 141"/>
                <a:gd name="T38" fmla="*/ 72 w 158"/>
                <a:gd name="T39" fmla="*/ 109 h 141"/>
                <a:gd name="T40" fmla="*/ 62 w 158"/>
                <a:gd name="T41" fmla="*/ 132 h 141"/>
                <a:gd name="T42" fmla="*/ 38 w 158"/>
                <a:gd name="T43" fmla="*/ 141 h 141"/>
                <a:gd name="T44" fmla="*/ 10 w 158"/>
                <a:gd name="T45" fmla="*/ 128 h 141"/>
                <a:gd name="T46" fmla="*/ 0 w 158"/>
                <a:gd name="T47" fmla="*/ 94 h 141"/>
                <a:gd name="T48" fmla="*/ 30 w 158"/>
                <a:gd name="T49" fmla="*/ 15 h 141"/>
                <a:gd name="T50" fmla="*/ 49 w 158"/>
                <a:gd name="T51" fmla="*/ 0 h 141"/>
                <a:gd name="T52" fmla="*/ 58 w 158"/>
                <a:gd name="T53" fmla="*/ 10 h 141"/>
                <a:gd name="T54" fmla="*/ 53 w 158"/>
                <a:gd name="T55" fmla="*/ 21 h 141"/>
                <a:gd name="T56" fmla="*/ 36 w 158"/>
                <a:gd name="T57" fmla="*/ 48 h 141"/>
                <a:gd name="T58" fmla="*/ 28 w 158"/>
                <a:gd name="T59" fmla="*/ 72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58" h="141">
                  <a:moveTo>
                    <a:pt x="115" y="72"/>
                  </a:moveTo>
                  <a:cubicBezTo>
                    <a:pt x="115" y="77"/>
                    <a:pt x="118" y="80"/>
                    <a:pt x="124" y="80"/>
                  </a:cubicBezTo>
                  <a:cubicBezTo>
                    <a:pt x="134" y="80"/>
                    <a:pt x="134" y="80"/>
                    <a:pt x="134" y="80"/>
                  </a:cubicBezTo>
                  <a:cubicBezTo>
                    <a:pt x="140" y="80"/>
                    <a:pt x="146" y="83"/>
                    <a:pt x="151" y="89"/>
                  </a:cubicBezTo>
                  <a:cubicBezTo>
                    <a:pt x="156" y="95"/>
                    <a:pt x="158" y="101"/>
                    <a:pt x="158" y="109"/>
                  </a:cubicBezTo>
                  <a:cubicBezTo>
                    <a:pt x="158" y="118"/>
                    <a:pt x="155" y="126"/>
                    <a:pt x="149" y="132"/>
                  </a:cubicBezTo>
                  <a:cubicBezTo>
                    <a:pt x="142" y="138"/>
                    <a:pt x="134" y="141"/>
                    <a:pt x="125" y="141"/>
                  </a:cubicBezTo>
                  <a:cubicBezTo>
                    <a:pt x="114" y="141"/>
                    <a:pt x="105" y="137"/>
                    <a:pt x="98" y="128"/>
                  </a:cubicBezTo>
                  <a:cubicBezTo>
                    <a:pt x="90" y="119"/>
                    <a:pt x="87" y="108"/>
                    <a:pt x="87" y="94"/>
                  </a:cubicBezTo>
                  <a:cubicBezTo>
                    <a:pt x="87" y="68"/>
                    <a:pt x="97" y="42"/>
                    <a:pt x="117" y="15"/>
                  </a:cubicBezTo>
                  <a:cubicBezTo>
                    <a:pt x="124" y="5"/>
                    <a:pt x="130" y="0"/>
                    <a:pt x="136" y="0"/>
                  </a:cubicBezTo>
                  <a:cubicBezTo>
                    <a:pt x="142" y="0"/>
                    <a:pt x="145" y="4"/>
                    <a:pt x="145" y="10"/>
                  </a:cubicBezTo>
                  <a:cubicBezTo>
                    <a:pt x="145" y="13"/>
                    <a:pt x="144" y="16"/>
                    <a:pt x="140" y="21"/>
                  </a:cubicBezTo>
                  <a:cubicBezTo>
                    <a:pt x="134" y="29"/>
                    <a:pt x="128" y="38"/>
                    <a:pt x="123" y="48"/>
                  </a:cubicBezTo>
                  <a:cubicBezTo>
                    <a:pt x="118" y="59"/>
                    <a:pt x="115" y="67"/>
                    <a:pt x="115" y="72"/>
                  </a:cubicBezTo>
                  <a:close/>
                  <a:moveTo>
                    <a:pt x="28" y="72"/>
                  </a:moveTo>
                  <a:cubicBezTo>
                    <a:pt x="28" y="77"/>
                    <a:pt x="31" y="80"/>
                    <a:pt x="37" y="80"/>
                  </a:cubicBezTo>
                  <a:cubicBezTo>
                    <a:pt x="47" y="80"/>
                    <a:pt x="47" y="80"/>
                    <a:pt x="47" y="80"/>
                  </a:cubicBezTo>
                  <a:cubicBezTo>
                    <a:pt x="53" y="80"/>
                    <a:pt x="59" y="83"/>
                    <a:pt x="64" y="89"/>
                  </a:cubicBezTo>
                  <a:cubicBezTo>
                    <a:pt x="69" y="95"/>
                    <a:pt x="72" y="101"/>
                    <a:pt x="72" y="109"/>
                  </a:cubicBezTo>
                  <a:cubicBezTo>
                    <a:pt x="72" y="118"/>
                    <a:pt x="68" y="126"/>
                    <a:pt x="62" y="132"/>
                  </a:cubicBezTo>
                  <a:cubicBezTo>
                    <a:pt x="56" y="138"/>
                    <a:pt x="48" y="141"/>
                    <a:pt x="38" y="141"/>
                  </a:cubicBezTo>
                  <a:cubicBezTo>
                    <a:pt x="27" y="141"/>
                    <a:pt x="18" y="137"/>
                    <a:pt x="10" y="128"/>
                  </a:cubicBezTo>
                  <a:cubicBezTo>
                    <a:pt x="3" y="119"/>
                    <a:pt x="0" y="108"/>
                    <a:pt x="0" y="94"/>
                  </a:cubicBezTo>
                  <a:cubicBezTo>
                    <a:pt x="0" y="68"/>
                    <a:pt x="10" y="42"/>
                    <a:pt x="30" y="15"/>
                  </a:cubicBezTo>
                  <a:cubicBezTo>
                    <a:pt x="37" y="5"/>
                    <a:pt x="44" y="0"/>
                    <a:pt x="49" y="0"/>
                  </a:cubicBezTo>
                  <a:cubicBezTo>
                    <a:pt x="55" y="0"/>
                    <a:pt x="58" y="4"/>
                    <a:pt x="58" y="10"/>
                  </a:cubicBezTo>
                  <a:cubicBezTo>
                    <a:pt x="58" y="13"/>
                    <a:pt x="56" y="16"/>
                    <a:pt x="53" y="21"/>
                  </a:cubicBezTo>
                  <a:cubicBezTo>
                    <a:pt x="47" y="29"/>
                    <a:pt x="41" y="38"/>
                    <a:pt x="36" y="48"/>
                  </a:cubicBezTo>
                  <a:cubicBezTo>
                    <a:pt x="31" y="59"/>
                    <a:pt x="28" y="67"/>
                    <a:pt x="28" y="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grpSp>
      <p:grpSp>
        <p:nvGrpSpPr>
          <p:cNvPr id="24" name="组合 23">
            <a:extLst>
              <a:ext uri="{FF2B5EF4-FFF2-40B4-BE49-F238E27FC236}">
                <a16:creationId xmlns:a16="http://schemas.microsoft.com/office/drawing/2014/main" xmlns="" id="{93DCB93D-9CA5-4B3D-AC04-F4407B7C8160}"/>
              </a:ext>
            </a:extLst>
          </p:cNvPr>
          <p:cNvGrpSpPr>
            <a:grpSpLocks noChangeAspect="1"/>
          </p:cNvGrpSpPr>
          <p:nvPr/>
        </p:nvGrpSpPr>
        <p:grpSpPr>
          <a:xfrm>
            <a:off x="4788024" y="1894540"/>
            <a:ext cx="2041663" cy="2045464"/>
            <a:chOff x="4052421" y="2654115"/>
            <a:chExt cx="1704976" cy="1708150"/>
          </a:xfrm>
          <a:solidFill>
            <a:schemeClr val="accent2"/>
          </a:solidFill>
        </p:grpSpPr>
        <p:sp>
          <p:nvSpPr>
            <p:cNvPr id="35" name="任意多边形: 形状 34">
              <a:extLst>
                <a:ext uri="{FF2B5EF4-FFF2-40B4-BE49-F238E27FC236}">
                  <a16:creationId xmlns:a16="http://schemas.microsoft.com/office/drawing/2014/main" xmlns="" id="{6DBEB307-1465-495D-9FA4-0DE50F2F2C9F}"/>
                </a:ext>
              </a:extLst>
            </p:cNvPr>
            <p:cNvSpPr>
              <a:spLocks/>
            </p:cNvSpPr>
            <p:nvPr/>
          </p:nvSpPr>
          <p:spPr bwMode="auto">
            <a:xfrm>
              <a:off x="4052421" y="2735078"/>
              <a:ext cx="471488" cy="1528763"/>
            </a:xfrm>
            <a:custGeom>
              <a:avLst/>
              <a:gdLst>
                <a:gd name="T0" fmla="*/ 25 w 209"/>
                <a:gd name="T1" fmla="*/ 340 h 679"/>
                <a:gd name="T2" fmla="*/ 209 w 209"/>
                <a:gd name="T3" fmla="*/ 29 h 679"/>
                <a:gd name="T4" fmla="*/ 209 w 209"/>
                <a:gd name="T5" fmla="*/ 0 h 679"/>
                <a:gd name="T6" fmla="*/ 0 w 209"/>
                <a:gd name="T7" fmla="*/ 340 h 679"/>
                <a:gd name="T8" fmla="*/ 209 w 209"/>
                <a:gd name="T9" fmla="*/ 679 h 679"/>
                <a:gd name="T10" fmla="*/ 209 w 209"/>
                <a:gd name="T11" fmla="*/ 651 h 679"/>
                <a:gd name="T12" fmla="*/ 25 w 209"/>
                <a:gd name="T13" fmla="*/ 340 h 679"/>
              </a:gdLst>
              <a:ahLst/>
              <a:cxnLst>
                <a:cxn ang="0">
                  <a:pos x="T0" y="T1"/>
                </a:cxn>
                <a:cxn ang="0">
                  <a:pos x="T2" y="T3"/>
                </a:cxn>
                <a:cxn ang="0">
                  <a:pos x="T4" y="T5"/>
                </a:cxn>
                <a:cxn ang="0">
                  <a:pos x="T6" y="T7"/>
                </a:cxn>
                <a:cxn ang="0">
                  <a:pos x="T8" y="T9"/>
                </a:cxn>
                <a:cxn ang="0">
                  <a:pos x="T10" y="T11"/>
                </a:cxn>
                <a:cxn ang="0">
                  <a:pos x="T12" y="T13"/>
                </a:cxn>
              </a:cxnLst>
              <a:rect l="0" t="0" r="r" b="b"/>
              <a:pathLst>
                <a:path w="209" h="679">
                  <a:moveTo>
                    <a:pt x="25" y="340"/>
                  </a:moveTo>
                  <a:cubicBezTo>
                    <a:pt x="25" y="206"/>
                    <a:pt x="97" y="89"/>
                    <a:pt x="209" y="29"/>
                  </a:cubicBezTo>
                  <a:cubicBezTo>
                    <a:pt x="209" y="0"/>
                    <a:pt x="209" y="0"/>
                    <a:pt x="209" y="0"/>
                  </a:cubicBezTo>
                  <a:cubicBezTo>
                    <a:pt x="85" y="63"/>
                    <a:pt x="0" y="192"/>
                    <a:pt x="0" y="340"/>
                  </a:cubicBezTo>
                  <a:cubicBezTo>
                    <a:pt x="0" y="488"/>
                    <a:pt x="85" y="617"/>
                    <a:pt x="209" y="679"/>
                  </a:cubicBezTo>
                  <a:cubicBezTo>
                    <a:pt x="209" y="651"/>
                    <a:pt x="209" y="651"/>
                    <a:pt x="209" y="651"/>
                  </a:cubicBezTo>
                  <a:cubicBezTo>
                    <a:pt x="97" y="590"/>
                    <a:pt x="25" y="474"/>
                    <a:pt x="25" y="3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6" name="任意多边形: 形状 35">
              <a:extLst>
                <a:ext uri="{FF2B5EF4-FFF2-40B4-BE49-F238E27FC236}">
                  <a16:creationId xmlns:a16="http://schemas.microsoft.com/office/drawing/2014/main" xmlns="" id="{FB4CBF5B-425C-4EAA-BEFA-E7CF8A22C042}"/>
                </a:ext>
              </a:extLst>
            </p:cNvPr>
            <p:cNvSpPr>
              <a:spLocks/>
            </p:cNvSpPr>
            <p:nvPr/>
          </p:nvSpPr>
          <p:spPr bwMode="auto">
            <a:xfrm>
              <a:off x="5270034" y="2728728"/>
              <a:ext cx="487363" cy="1544638"/>
            </a:xfrm>
            <a:custGeom>
              <a:avLst/>
              <a:gdLst>
                <a:gd name="T0" fmla="*/ 216 w 216"/>
                <a:gd name="T1" fmla="*/ 343 h 686"/>
                <a:gd name="T2" fmla="*/ 0 w 216"/>
                <a:gd name="T3" fmla="*/ 0 h 686"/>
                <a:gd name="T4" fmla="*/ 0 w 216"/>
                <a:gd name="T5" fmla="*/ 28 h 686"/>
                <a:gd name="T6" fmla="*/ 191 w 216"/>
                <a:gd name="T7" fmla="*/ 343 h 686"/>
                <a:gd name="T8" fmla="*/ 0 w 216"/>
                <a:gd name="T9" fmla="*/ 657 h 686"/>
                <a:gd name="T10" fmla="*/ 0 w 216"/>
                <a:gd name="T11" fmla="*/ 686 h 686"/>
                <a:gd name="T12" fmla="*/ 216 w 216"/>
                <a:gd name="T13" fmla="*/ 343 h 686"/>
              </a:gdLst>
              <a:ahLst/>
              <a:cxnLst>
                <a:cxn ang="0">
                  <a:pos x="T0" y="T1"/>
                </a:cxn>
                <a:cxn ang="0">
                  <a:pos x="T2" y="T3"/>
                </a:cxn>
                <a:cxn ang="0">
                  <a:pos x="T4" y="T5"/>
                </a:cxn>
                <a:cxn ang="0">
                  <a:pos x="T6" y="T7"/>
                </a:cxn>
                <a:cxn ang="0">
                  <a:pos x="T8" y="T9"/>
                </a:cxn>
                <a:cxn ang="0">
                  <a:pos x="T10" y="T11"/>
                </a:cxn>
                <a:cxn ang="0">
                  <a:pos x="T12" y="T13"/>
                </a:cxn>
              </a:cxnLst>
              <a:rect l="0" t="0" r="r" b="b"/>
              <a:pathLst>
                <a:path w="216" h="686">
                  <a:moveTo>
                    <a:pt x="216" y="343"/>
                  </a:moveTo>
                  <a:cubicBezTo>
                    <a:pt x="216" y="192"/>
                    <a:pt x="128" y="62"/>
                    <a:pt x="0" y="0"/>
                  </a:cubicBezTo>
                  <a:cubicBezTo>
                    <a:pt x="0" y="28"/>
                    <a:pt x="0" y="28"/>
                    <a:pt x="0" y="28"/>
                  </a:cubicBezTo>
                  <a:cubicBezTo>
                    <a:pt x="116" y="88"/>
                    <a:pt x="191" y="206"/>
                    <a:pt x="191" y="343"/>
                  </a:cubicBezTo>
                  <a:cubicBezTo>
                    <a:pt x="191" y="479"/>
                    <a:pt x="116" y="598"/>
                    <a:pt x="0" y="657"/>
                  </a:cubicBezTo>
                  <a:cubicBezTo>
                    <a:pt x="0" y="686"/>
                    <a:pt x="0" y="686"/>
                    <a:pt x="0" y="686"/>
                  </a:cubicBezTo>
                  <a:cubicBezTo>
                    <a:pt x="128" y="624"/>
                    <a:pt x="216" y="494"/>
                    <a:pt x="216" y="3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7" name="任意多边形: 形状 36">
              <a:extLst>
                <a:ext uri="{FF2B5EF4-FFF2-40B4-BE49-F238E27FC236}">
                  <a16:creationId xmlns:a16="http://schemas.microsoft.com/office/drawing/2014/main" xmlns="" id="{23D72496-1E84-46AB-8934-2DBB455B85E1}"/>
                </a:ext>
              </a:extLst>
            </p:cNvPr>
            <p:cNvSpPr>
              <a:spLocks/>
            </p:cNvSpPr>
            <p:nvPr/>
          </p:nvSpPr>
          <p:spPr bwMode="auto">
            <a:xfrm>
              <a:off x="4665196" y="4057465"/>
              <a:ext cx="463550" cy="304800"/>
            </a:xfrm>
            <a:custGeom>
              <a:avLst/>
              <a:gdLst>
                <a:gd name="T0" fmla="*/ 0 w 206"/>
                <a:gd name="T1" fmla="*/ 43 h 136"/>
                <a:gd name="T2" fmla="*/ 43 w 206"/>
                <a:gd name="T3" fmla="*/ 0 h 136"/>
                <a:gd name="T4" fmla="*/ 88 w 206"/>
                <a:gd name="T5" fmla="*/ 49 h 136"/>
                <a:gd name="T6" fmla="*/ 21 w 206"/>
                <a:gd name="T7" fmla="*/ 136 h 136"/>
                <a:gd name="T8" fmla="*/ 16 w 206"/>
                <a:gd name="T9" fmla="*/ 128 h 136"/>
                <a:gd name="T10" fmla="*/ 65 w 206"/>
                <a:gd name="T11" fmla="*/ 78 h 136"/>
                <a:gd name="T12" fmla="*/ 40 w 206"/>
                <a:gd name="T13" fmla="*/ 87 h 136"/>
                <a:gd name="T14" fmla="*/ 0 w 206"/>
                <a:gd name="T15" fmla="*/ 43 h 136"/>
                <a:gd name="T16" fmla="*/ 118 w 206"/>
                <a:gd name="T17" fmla="*/ 43 h 136"/>
                <a:gd name="T18" fmla="*/ 161 w 206"/>
                <a:gd name="T19" fmla="*/ 0 h 136"/>
                <a:gd name="T20" fmla="*/ 206 w 206"/>
                <a:gd name="T21" fmla="*/ 49 h 136"/>
                <a:gd name="T22" fmla="*/ 140 w 206"/>
                <a:gd name="T23" fmla="*/ 136 h 136"/>
                <a:gd name="T24" fmla="*/ 135 w 206"/>
                <a:gd name="T25" fmla="*/ 128 h 136"/>
                <a:gd name="T26" fmla="*/ 183 w 206"/>
                <a:gd name="T27" fmla="*/ 78 h 136"/>
                <a:gd name="T28" fmla="*/ 158 w 206"/>
                <a:gd name="T29" fmla="*/ 87 h 136"/>
                <a:gd name="T30" fmla="*/ 118 w 206"/>
                <a:gd name="T31" fmla="*/ 43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6" h="136">
                  <a:moveTo>
                    <a:pt x="0" y="43"/>
                  </a:moveTo>
                  <a:cubicBezTo>
                    <a:pt x="0" y="15"/>
                    <a:pt x="25" y="0"/>
                    <a:pt x="43" y="0"/>
                  </a:cubicBezTo>
                  <a:cubicBezTo>
                    <a:pt x="61" y="0"/>
                    <a:pt x="88" y="17"/>
                    <a:pt x="88" y="49"/>
                  </a:cubicBezTo>
                  <a:cubicBezTo>
                    <a:pt x="88" y="98"/>
                    <a:pt x="49" y="133"/>
                    <a:pt x="21" y="136"/>
                  </a:cubicBezTo>
                  <a:cubicBezTo>
                    <a:pt x="19" y="133"/>
                    <a:pt x="16" y="128"/>
                    <a:pt x="16" y="128"/>
                  </a:cubicBezTo>
                  <a:cubicBezTo>
                    <a:pt x="29" y="123"/>
                    <a:pt x="63" y="99"/>
                    <a:pt x="65" y="78"/>
                  </a:cubicBezTo>
                  <a:cubicBezTo>
                    <a:pt x="55" y="84"/>
                    <a:pt x="51" y="87"/>
                    <a:pt x="40" y="87"/>
                  </a:cubicBezTo>
                  <a:cubicBezTo>
                    <a:pt x="16" y="87"/>
                    <a:pt x="0" y="65"/>
                    <a:pt x="0" y="43"/>
                  </a:cubicBezTo>
                  <a:close/>
                  <a:moveTo>
                    <a:pt x="118" y="43"/>
                  </a:moveTo>
                  <a:cubicBezTo>
                    <a:pt x="118" y="15"/>
                    <a:pt x="144" y="0"/>
                    <a:pt x="161" y="0"/>
                  </a:cubicBezTo>
                  <a:cubicBezTo>
                    <a:pt x="179" y="0"/>
                    <a:pt x="206" y="17"/>
                    <a:pt x="206" y="49"/>
                  </a:cubicBezTo>
                  <a:cubicBezTo>
                    <a:pt x="206" y="98"/>
                    <a:pt x="167" y="133"/>
                    <a:pt x="140" y="136"/>
                  </a:cubicBezTo>
                  <a:cubicBezTo>
                    <a:pt x="138" y="133"/>
                    <a:pt x="135" y="128"/>
                    <a:pt x="135" y="128"/>
                  </a:cubicBezTo>
                  <a:cubicBezTo>
                    <a:pt x="147" y="123"/>
                    <a:pt x="181" y="99"/>
                    <a:pt x="183" y="78"/>
                  </a:cubicBezTo>
                  <a:cubicBezTo>
                    <a:pt x="174" y="84"/>
                    <a:pt x="170" y="87"/>
                    <a:pt x="158" y="87"/>
                  </a:cubicBezTo>
                  <a:cubicBezTo>
                    <a:pt x="135" y="87"/>
                    <a:pt x="118" y="65"/>
                    <a:pt x="118"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8" name="任意多边形: 形状 37">
              <a:extLst>
                <a:ext uri="{FF2B5EF4-FFF2-40B4-BE49-F238E27FC236}">
                  <a16:creationId xmlns:a16="http://schemas.microsoft.com/office/drawing/2014/main" xmlns="" id="{85BDAC8A-4DC1-4E14-9EE6-5B2F5FD64A1C}"/>
                </a:ext>
              </a:extLst>
            </p:cNvPr>
            <p:cNvSpPr>
              <a:spLocks/>
            </p:cNvSpPr>
            <p:nvPr/>
          </p:nvSpPr>
          <p:spPr bwMode="auto">
            <a:xfrm>
              <a:off x="4665196" y="2654115"/>
              <a:ext cx="463550" cy="307975"/>
            </a:xfrm>
            <a:custGeom>
              <a:avLst/>
              <a:gdLst>
                <a:gd name="T0" fmla="*/ 206 w 206"/>
                <a:gd name="T1" fmla="*/ 94 h 137"/>
                <a:gd name="T2" fmla="*/ 163 w 206"/>
                <a:gd name="T3" fmla="*/ 137 h 137"/>
                <a:gd name="T4" fmla="*/ 118 w 206"/>
                <a:gd name="T5" fmla="*/ 88 h 137"/>
                <a:gd name="T6" fmla="*/ 185 w 206"/>
                <a:gd name="T7" fmla="*/ 0 h 137"/>
                <a:gd name="T8" fmla="*/ 190 w 206"/>
                <a:gd name="T9" fmla="*/ 9 h 137"/>
                <a:gd name="T10" fmla="*/ 141 w 206"/>
                <a:gd name="T11" fmla="*/ 59 h 137"/>
                <a:gd name="T12" fmla="*/ 166 w 206"/>
                <a:gd name="T13" fmla="*/ 50 h 137"/>
                <a:gd name="T14" fmla="*/ 206 w 206"/>
                <a:gd name="T15" fmla="*/ 94 h 137"/>
                <a:gd name="T16" fmla="*/ 88 w 206"/>
                <a:gd name="T17" fmla="*/ 94 h 137"/>
                <a:gd name="T18" fmla="*/ 45 w 206"/>
                <a:gd name="T19" fmla="*/ 137 h 137"/>
                <a:gd name="T20" fmla="*/ 0 w 206"/>
                <a:gd name="T21" fmla="*/ 88 h 137"/>
                <a:gd name="T22" fmla="*/ 67 w 206"/>
                <a:gd name="T23" fmla="*/ 0 h 137"/>
                <a:gd name="T24" fmla="*/ 71 w 206"/>
                <a:gd name="T25" fmla="*/ 9 h 137"/>
                <a:gd name="T26" fmla="*/ 23 w 206"/>
                <a:gd name="T27" fmla="*/ 59 h 137"/>
                <a:gd name="T28" fmla="*/ 48 w 206"/>
                <a:gd name="T29" fmla="*/ 50 h 137"/>
                <a:gd name="T30" fmla="*/ 88 w 206"/>
                <a:gd name="T31" fmla="*/ 94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6" h="137">
                  <a:moveTo>
                    <a:pt x="206" y="94"/>
                  </a:moveTo>
                  <a:cubicBezTo>
                    <a:pt x="206" y="122"/>
                    <a:pt x="181" y="137"/>
                    <a:pt x="163" y="137"/>
                  </a:cubicBezTo>
                  <a:cubicBezTo>
                    <a:pt x="145" y="137"/>
                    <a:pt x="118" y="119"/>
                    <a:pt x="118" y="88"/>
                  </a:cubicBezTo>
                  <a:cubicBezTo>
                    <a:pt x="118" y="39"/>
                    <a:pt x="157" y="4"/>
                    <a:pt x="185" y="0"/>
                  </a:cubicBezTo>
                  <a:cubicBezTo>
                    <a:pt x="187" y="4"/>
                    <a:pt x="190" y="9"/>
                    <a:pt x="190" y="9"/>
                  </a:cubicBezTo>
                  <a:cubicBezTo>
                    <a:pt x="177" y="14"/>
                    <a:pt x="143" y="38"/>
                    <a:pt x="141" y="59"/>
                  </a:cubicBezTo>
                  <a:cubicBezTo>
                    <a:pt x="151" y="53"/>
                    <a:pt x="155" y="50"/>
                    <a:pt x="166" y="50"/>
                  </a:cubicBezTo>
                  <a:cubicBezTo>
                    <a:pt x="190" y="50"/>
                    <a:pt x="206" y="72"/>
                    <a:pt x="206" y="94"/>
                  </a:cubicBezTo>
                  <a:close/>
                  <a:moveTo>
                    <a:pt x="88" y="94"/>
                  </a:moveTo>
                  <a:cubicBezTo>
                    <a:pt x="88" y="122"/>
                    <a:pt x="62" y="137"/>
                    <a:pt x="45" y="137"/>
                  </a:cubicBezTo>
                  <a:cubicBezTo>
                    <a:pt x="27" y="137"/>
                    <a:pt x="0" y="119"/>
                    <a:pt x="0" y="88"/>
                  </a:cubicBezTo>
                  <a:cubicBezTo>
                    <a:pt x="0" y="39"/>
                    <a:pt x="39" y="4"/>
                    <a:pt x="67" y="0"/>
                  </a:cubicBezTo>
                  <a:cubicBezTo>
                    <a:pt x="69" y="4"/>
                    <a:pt x="71" y="9"/>
                    <a:pt x="71" y="9"/>
                  </a:cubicBezTo>
                  <a:cubicBezTo>
                    <a:pt x="59" y="14"/>
                    <a:pt x="25" y="38"/>
                    <a:pt x="23" y="59"/>
                  </a:cubicBezTo>
                  <a:cubicBezTo>
                    <a:pt x="32" y="53"/>
                    <a:pt x="36" y="50"/>
                    <a:pt x="48" y="50"/>
                  </a:cubicBezTo>
                  <a:cubicBezTo>
                    <a:pt x="71" y="50"/>
                    <a:pt x="88" y="72"/>
                    <a:pt x="88"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grpSp>
      <p:sp>
        <p:nvSpPr>
          <p:cNvPr id="11" name="矩形 10">
            <a:extLst>
              <a:ext uri="{FF2B5EF4-FFF2-40B4-BE49-F238E27FC236}">
                <a16:creationId xmlns:a16="http://schemas.microsoft.com/office/drawing/2014/main" xmlns="" id="{23E36917-651F-45B6-866F-2A314A836B06}"/>
              </a:ext>
            </a:extLst>
          </p:cNvPr>
          <p:cNvSpPr/>
          <p:nvPr/>
        </p:nvSpPr>
        <p:spPr>
          <a:xfrm>
            <a:off x="2723103" y="2437134"/>
            <a:ext cx="1018270" cy="187308"/>
          </a:xfrm>
          <a:prstGeom prst="rect">
            <a:avLst/>
          </a:prstGeom>
          <a:ln w="12700">
            <a:miter lim="400000"/>
          </a:ln>
          <a:extLst>
            <a:ext uri="{C572A759-6A51-4108-AA02-DFA0A04FC94B}">
              <ma14:wrappingTextBoxFlag xmlns="" xmlns:lc="http://schemas.openxmlformats.org/drawingml/2006/lockedCanvas" xmlns:ma14="http://schemas.microsoft.com/office/mac/drawingml/2011/main" xmlns:p14="http://schemas.microsoft.com/office/powerpoint/2010/main" xmlns:a16="http://schemas.microsoft.com/office/drawing/2014/main" xmlns:a14="http://schemas.microsoft.com/office/drawing/2010/main" val="1"/>
            </a:ext>
          </a:extLst>
        </p:spPr>
        <p:txBody>
          <a:bodyPr wrap="none" lIns="25400" tIns="25400" rIns="25400" bIns="25400" anchor="ctr">
            <a:noAutofit/>
          </a:bodyPr>
          <a:lstStyle/>
          <a:p>
            <a:pPr algn="ctr">
              <a:lnSpc>
                <a:spcPct val="110000"/>
              </a:lnSpc>
            </a:pPr>
            <a:r>
              <a:rPr lang="zh-CN" altLang="en-US" sz="1600" b="1" spc="30" dirty="0">
                <a:solidFill>
                  <a:schemeClr val="accent1">
                    <a:lumMod val="100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提高自身性素质</a:t>
            </a:r>
          </a:p>
        </p:txBody>
      </p:sp>
      <p:sp>
        <p:nvSpPr>
          <p:cNvPr id="12" name="矩形 11">
            <a:extLst>
              <a:ext uri="{FF2B5EF4-FFF2-40B4-BE49-F238E27FC236}">
                <a16:creationId xmlns:a16="http://schemas.microsoft.com/office/drawing/2014/main" xmlns="" id="{293032F6-F643-4097-B6E2-EE984E405ECD}"/>
              </a:ext>
            </a:extLst>
          </p:cNvPr>
          <p:cNvSpPr/>
          <p:nvPr/>
        </p:nvSpPr>
        <p:spPr>
          <a:xfrm>
            <a:off x="5326242" y="2437134"/>
            <a:ext cx="1018270" cy="187308"/>
          </a:xfrm>
          <a:prstGeom prst="rect">
            <a:avLst/>
          </a:prstGeom>
          <a:ln w="12700">
            <a:miter lim="400000"/>
          </a:ln>
          <a:extLst>
            <a:ext uri="{C572A759-6A51-4108-AA02-DFA0A04FC94B}">
              <ma14:wrappingTextBoxFlag xmlns="" xmlns:lc="http://schemas.openxmlformats.org/drawingml/2006/lockedCanvas" xmlns:ma14="http://schemas.microsoft.com/office/mac/drawingml/2011/main" xmlns:p14="http://schemas.microsoft.com/office/powerpoint/2010/main" xmlns:a16="http://schemas.microsoft.com/office/drawing/2014/main" xmlns:a14="http://schemas.microsoft.com/office/drawing/2010/main" val="1"/>
            </a:ext>
          </a:extLst>
        </p:spPr>
        <p:txBody>
          <a:bodyPr wrap="none" lIns="25400" tIns="25400" rIns="25400" bIns="25400" anchor="ctr">
            <a:noAutofit/>
          </a:bodyPr>
          <a:lstStyle/>
          <a:p>
            <a:pPr algn="ctr">
              <a:lnSpc>
                <a:spcPct val="110000"/>
              </a:lnSpc>
            </a:pPr>
            <a:r>
              <a:rPr lang="zh-CN" altLang="en-US" sz="1600" b="1" spc="30" dirty="0">
                <a:solidFill>
                  <a:schemeClr val="accent2">
                    <a:lumMod val="100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健康释放性压力</a:t>
            </a:r>
          </a:p>
        </p:txBody>
      </p:sp>
      <p:sp>
        <p:nvSpPr>
          <p:cNvPr id="17" name="矩形 16">
            <a:extLst>
              <a:ext uri="{FF2B5EF4-FFF2-40B4-BE49-F238E27FC236}">
                <a16:creationId xmlns:a16="http://schemas.microsoft.com/office/drawing/2014/main" xmlns="" id="{AE42DDB9-179E-4C8F-8B07-70AC5E2FB02F}"/>
              </a:ext>
            </a:extLst>
          </p:cNvPr>
          <p:cNvSpPr/>
          <p:nvPr/>
        </p:nvSpPr>
        <p:spPr>
          <a:xfrm>
            <a:off x="2498941" y="2824273"/>
            <a:ext cx="1641011" cy="726451"/>
          </a:xfrm>
          <a:prstGeom prst="rect">
            <a:avLst/>
          </a:prstGeom>
          <a:ln w="12700">
            <a:miter lim="400000"/>
          </a:ln>
          <a:extLst>
            <a:ext uri="{C572A759-6A51-4108-AA02-DFA0A04FC94B}">
              <ma14:wrappingTextBoxFlag xmlns="" xmlns:lc="http://schemas.openxmlformats.org/drawingml/2006/lockedCanvas" xmlns:ma14="http://schemas.microsoft.com/office/mac/drawingml/2011/main" xmlns:p14="http://schemas.microsoft.com/office/powerpoint/2010/main" xmlns:a16="http://schemas.microsoft.com/office/drawing/2014/main" xmlns:a14="http://schemas.microsoft.com/office/drawing/2010/main" val="1"/>
            </a:ext>
          </a:extLst>
        </p:spPr>
        <p:txBody>
          <a:bodyPr wrap="square" lIns="72000" tIns="72000" rIns="72000" bIns="72000" anchor="ctr" anchorCtr="1">
            <a:noAutofit/>
          </a:bodyPr>
          <a:lstStyle/>
          <a:p>
            <a:pPr>
              <a:lnSpc>
                <a:spcPct val="120000"/>
              </a:lnSpc>
            </a:pPr>
            <a:r>
              <a:rPr lang="zh-CN" altLang="en-US" sz="900" b="1" spc="30" dirty="0">
                <a:latin typeface="微软雅黑" panose="020B0503020204020204" pitchFamily="34" charset="-122"/>
                <a:ea typeface="微软雅黑" panose="020B0503020204020204" pitchFamily="34" charset="-122"/>
                <a:cs typeface="+mn-ea"/>
                <a:sym typeface="inpin heiti" panose="00000500000000000000" pitchFamily="2" charset="-122"/>
              </a:rPr>
              <a:t>首先</a:t>
            </a:r>
            <a:r>
              <a:rPr lang="zh-CN" altLang="en-US" sz="900" spc="30" dirty="0">
                <a:latin typeface="微软雅黑" panose="020B0503020204020204" pitchFamily="34" charset="-122"/>
                <a:ea typeface="微软雅黑" panose="020B0503020204020204" pitchFamily="34" charset="-122"/>
                <a:cs typeface="+mn-ea"/>
                <a:sym typeface="inpin heiti" panose="00000500000000000000" pitchFamily="2" charset="-122"/>
              </a:rPr>
              <a:t>，要对作为一种自然现象的性成熟及其带来的种种生理心理变化有科学的认识。</a:t>
            </a:r>
            <a:endParaRPr lang="en-US" altLang="zh-CN" sz="900" spc="30" dirty="0">
              <a:latin typeface="微软雅黑" panose="020B0503020204020204" pitchFamily="34" charset="-122"/>
              <a:ea typeface="微软雅黑" panose="020B0503020204020204" pitchFamily="34" charset="-122"/>
              <a:cs typeface="+mn-ea"/>
              <a:sym typeface="inpin heiti" panose="00000500000000000000" pitchFamily="2" charset="-122"/>
            </a:endParaRPr>
          </a:p>
          <a:p>
            <a:pPr>
              <a:lnSpc>
                <a:spcPct val="120000"/>
              </a:lnSpc>
            </a:pPr>
            <a:r>
              <a:rPr lang="zh-CN" altLang="en-US" sz="900" b="1" spc="30" dirty="0">
                <a:latin typeface="微软雅黑" panose="020B0503020204020204" pitchFamily="34" charset="-122"/>
                <a:ea typeface="微软雅黑" panose="020B0503020204020204" pitchFamily="34" charset="-122"/>
                <a:cs typeface="+mn-ea"/>
                <a:sym typeface="inpin heiti" panose="00000500000000000000" pitchFamily="2" charset="-122"/>
              </a:rPr>
              <a:t>其次</a:t>
            </a:r>
            <a:r>
              <a:rPr lang="zh-CN" altLang="en-US" sz="900" spc="30" dirty="0">
                <a:latin typeface="微软雅黑" panose="020B0503020204020204" pitchFamily="34" charset="-122"/>
                <a:ea typeface="微软雅黑" panose="020B0503020204020204" pitchFamily="34" charset="-122"/>
                <a:cs typeface="+mn-ea"/>
                <a:sym typeface="inpin heiti" panose="00000500000000000000" pitchFamily="2" charset="-122"/>
              </a:rPr>
              <a:t>，还要了解自己所处的社会文化环境对性的特定规范的含义。</a:t>
            </a:r>
          </a:p>
        </p:txBody>
      </p:sp>
      <p:sp>
        <p:nvSpPr>
          <p:cNvPr id="18" name="矩形 17">
            <a:extLst>
              <a:ext uri="{FF2B5EF4-FFF2-40B4-BE49-F238E27FC236}">
                <a16:creationId xmlns:a16="http://schemas.microsoft.com/office/drawing/2014/main" xmlns="" id="{16718A95-C127-4380-BAD0-F74C7C8EBCCA}"/>
              </a:ext>
            </a:extLst>
          </p:cNvPr>
          <p:cNvSpPr/>
          <p:nvPr/>
        </p:nvSpPr>
        <p:spPr>
          <a:xfrm>
            <a:off x="5146813" y="2652885"/>
            <a:ext cx="1307994" cy="726451"/>
          </a:xfrm>
          <a:prstGeom prst="rect">
            <a:avLst/>
          </a:prstGeom>
          <a:ln w="12700">
            <a:miter lim="400000"/>
          </a:ln>
          <a:extLst>
            <a:ext uri="{C572A759-6A51-4108-AA02-DFA0A04FC94B}">
              <ma14:wrappingTextBoxFlag xmlns="" xmlns:lc="http://schemas.openxmlformats.org/drawingml/2006/lockedCanvas" xmlns:ma14="http://schemas.microsoft.com/office/mac/drawingml/2011/main" xmlns:p14="http://schemas.microsoft.com/office/powerpoint/2010/main" xmlns:a16="http://schemas.microsoft.com/office/drawing/2014/main" xmlns:a14="http://schemas.microsoft.com/office/drawing/2010/main" val="1"/>
            </a:ext>
          </a:extLst>
        </p:spPr>
        <p:txBody>
          <a:bodyPr wrap="square" lIns="72000" tIns="72000" rIns="72000" bIns="72000" anchor="ctr" anchorCtr="1">
            <a:normAutofit/>
          </a:bodyPr>
          <a:lstStyle/>
          <a:p>
            <a:pPr algn="ctr">
              <a:lnSpc>
                <a:spcPct val="120000"/>
              </a:lnSpc>
            </a:pPr>
            <a:r>
              <a:rPr lang="zh-CN" altLang="en-US" sz="1000" spc="30" dirty="0">
                <a:latin typeface="微软雅黑" panose="020B0503020204020204" pitchFamily="34" charset="-122"/>
                <a:ea typeface="微软雅黑" panose="020B0503020204020204" pitchFamily="34" charset="-122"/>
                <a:cs typeface="+mn-ea"/>
                <a:sym typeface="inpin heiti" panose="00000500000000000000" pitchFamily="2" charset="-122"/>
              </a:rPr>
              <a:t>①性升华</a:t>
            </a:r>
            <a:endParaRPr lang="en-US" altLang="zh-CN" sz="1000" spc="30" dirty="0">
              <a:latin typeface="微软雅黑" panose="020B0503020204020204" pitchFamily="34" charset="-122"/>
              <a:ea typeface="微软雅黑" panose="020B0503020204020204" pitchFamily="34" charset="-122"/>
              <a:cs typeface="+mn-ea"/>
              <a:sym typeface="inpin heiti" panose="00000500000000000000" pitchFamily="2" charset="-122"/>
            </a:endParaRPr>
          </a:p>
          <a:p>
            <a:pPr algn="ctr">
              <a:lnSpc>
                <a:spcPct val="120000"/>
              </a:lnSpc>
            </a:pPr>
            <a:r>
              <a:rPr lang="zh-CN" altLang="en-US" sz="1000" spc="30" dirty="0">
                <a:latin typeface="微软雅黑" panose="020B0503020204020204" pitchFamily="34" charset="-122"/>
                <a:ea typeface="微软雅黑" panose="020B0503020204020204" pitchFamily="34" charset="-122"/>
                <a:cs typeface="+mn-ea"/>
                <a:sym typeface="inpin heiti" panose="00000500000000000000" pitchFamily="2" charset="-122"/>
              </a:rPr>
              <a:t>②性转移</a:t>
            </a:r>
            <a:endParaRPr lang="en-US" altLang="zh-CN" sz="1000" spc="30" dirty="0">
              <a:latin typeface="微软雅黑" panose="020B0503020204020204" pitchFamily="34" charset="-122"/>
              <a:ea typeface="微软雅黑" panose="020B0503020204020204" pitchFamily="34" charset="-122"/>
              <a:cs typeface="+mn-ea"/>
              <a:sym typeface="inpin heiti" panose="00000500000000000000" pitchFamily="2" charset="-122"/>
            </a:endParaRPr>
          </a:p>
          <a:p>
            <a:pPr algn="ctr">
              <a:lnSpc>
                <a:spcPct val="120000"/>
              </a:lnSpc>
            </a:pPr>
            <a:r>
              <a:rPr lang="zh-CN" altLang="en-US" sz="1000" spc="30" dirty="0">
                <a:latin typeface="微软雅黑" panose="020B0503020204020204" pitchFamily="34" charset="-122"/>
                <a:ea typeface="微软雅黑" panose="020B0503020204020204" pitchFamily="34" charset="-122"/>
                <a:cs typeface="+mn-ea"/>
                <a:sym typeface="inpin heiti" panose="00000500000000000000" pitchFamily="2" charset="-122"/>
              </a:rPr>
              <a:t>③性代偿</a:t>
            </a:r>
            <a:endParaRPr lang="zh-CN" altLang="en-US" sz="900" spc="30"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cxnSp>
        <p:nvCxnSpPr>
          <p:cNvPr id="20" name="直接连接符 19">
            <a:extLst>
              <a:ext uri="{FF2B5EF4-FFF2-40B4-BE49-F238E27FC236}">
                <a16:creationId xmlns:a16="http://schemas.microsoft.com/office/drawing/2014/main" xmlns="" id="{BECC455C-F72D-4B06-AD69-255B2DC5CBCE}"/>
              </a:ext>
            </a:extLst>
          </p:cNvPr>
          <p:cNvCxnSpPr>
            <a:cxnSpLocks/>
          </p:cNvCxnSpPr>
          <p:nvPr/>
        </p:nvCxnSpPr>
        <p:spPr>
          <a:xfrm flipH="1">
            <a:off x="611560" y="1131590"/>
            <a:ext cx="2304256"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1" name="等腰三角形 20">
            <a:extLst>
              <a:ext uri="{FF2B5EF4-FFF2-40B4-BE49-F238E27FC236}">
                <a16:creationId xmlns:a16="http://schemas.microsoft.com/office/drawing/2014/main" xmlns="" id="{A5DF4A62-38AC-44A4-86A0-8BF3FB082F8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22" name="直接连接符 21">
            <a:extLst>
              <a:ext uri="{FF2B5EF4-FFF2-40B4-BE49-F238E27FC236}">
                <a16:creationId xmlns:a16="http://schemas.microsoft.com/office/drawing/2014/main" xmlns="" id="{28127FCF-63EB-4B57-8CA1-BA91700F1164}"/>
              </a:ext>
            </a:extLst>
          </p:cNvPr>
          <p:cNvCxnSpPr>
            <a:cxnSpLocks/>
          </p:cNvCxnSpPr>
          <p:nvPr/>
        </p:nvCxnSpPr>
        <p:spPr>
          <a:xfrm>
            <a:off x="4139952" y="521032"/>
            <a:ext cx="5004048"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25" name="等腰三角形 24">
            <a:extLst>
              <a:ext uri="{FF2B5EF4-FFF2-40B4-BE49-F238E27FC236}">
                <a16:creationId xmlns:a16="http://schemas.microsoft.com/office/drawing/2014/main" xmlns="" id="{61BAC1CE-BA32-44FC-A97D-9B4CF218F494}"/>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4139291994"/>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83C286C-716A-43FC-A26F-1900A7D3D1A2}"/>
              </a:ext>
            </a:extLst>
          </p:cNvPr>
          <p:cNvSpPr txBox="1">
            <a:spLocks/>
          </p:cNvSpPr>
          <p:nvPr/>
        </p:nvSpPr>
        <p:spPr>
          <a:xfrm>
            <a:off x="539551" y="331293"/>
            <a:ext cx="3829461"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第三节 大学生性心理健康教育对策</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xmlns="" id="{5FBE0CB0-CE97-4795-BDD2-E78911366ACB}"/>
              </a:ext>
            </a:extLst>
          </p:cNvPr>
          <p:cNvSpPr/>
          <p:nvPr/>
        </p:nvSpPr>
        <p:spPr>
          <a:xfrm>
            <a:off x="1016569"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一、大学生性心理的自我调适</a:t>
            </a:r>
          </a:p>
        </p:txBody>
      </p:sp>
      <p:sp>
        <p:nvSpPr>
          <p:cNvPr id="19" name="文本框 18">
            <a:extLst>
              <a:ext uri="{FF2B5EF4-FFF2-40B4-BE49-F238E27FC236}">
                <a16:creationId xmlns:a16="http://schemas.microsoft.com/office/drawing/2014/main" xmlns="" id="{7E735C78-2341-4B1D-AE19-F75E18457EC7}"/>
              </a:ext>
            </a:extLst>
          </p:cNvPr>
          <p:cNvSpPr txBox="1"/>
          <p:nvPr/>
        </p:nvSpPr>
        <p:spPr>
          <a:xfrm>
            <a:off x="323528" y="1275606"/>
            <a:ext cx="3024336" cy="307777"/>
          </a:xfrm>
          <a:prstGeom prst="rect">
            <a:avLst/>
          </a:prstGeom>
          <a:noFill/>
        </p:spPr>
        <p:txBody>
          <a:bodyPr wrap="square">
            <a:spAutoFit/>
          </a:bodyPr>
          <a:lstStyle/>
          <a:p>
            <a:r>
              <a:rPr lang="zh-CN" altLang="en-US" sz="1400" dirty="0"/>
              <a:t>（三）关于性纯洁</a:t>
            </a:r>
          </a:p>
        </p:txBody>
      </p:sp>
      <p:grpSp>
        <p:nvGrpSpPr>
          <p:cNvPr id="21" name="组合 20">
            <a:extLst>
              <a:ext uri="{FF2B5EF4-FFF2-40B4-BE49-F238E27FC236}">
                <a16:creationId xmlns:a16="http://schemas.microsoft.com/office/drawing/2014/main" xmlns="" id="{33AB047E-8793-4ED8-AF23-5ECBF4184769}"/>
              </a:ext>
            </a:extLst>
          </p:cNvPr>
          <p:cNvGrpSpPr/>
          <p:nvPr/>
        </p:nvGrpSpPr>
        <p:grpSpPr>
          <a:xfrm>
            <a:off x="899592" y="1851670"/>
            <a:ext cx="2232248" cy="2216620"/>
            <a:chOff x="490704" y="1616937"/>
            <a:chExt cx="3649677" cy="3624126"/>
          </a:xfrm>
        </p:grpSpPr>
        <p:sp>
          <p:nvSpPr>
            <p:cNvPr id="22" name="任意多边形: 形状 21">
              <a:extLst>
                <a:ext uri="{FF2B5EF4-FFF2-40B4-BE49-F238E27FC236}">
                  <a16:creationId xmlns:a16="http://schemas.microsoft.com/office/drawing/2014/main" xmlns="" id="{0C307CB1-51AE-4F58-9B49-4105E649DCEB}"/>
                </a:ext>
              </a:extLst>
            </p:cNvPr>
            <p:cNvSpPr>
              <a:spLocks/>
            </p:cNvSpPr>
            <p:nvPr/>
          </p:nvSpPr>
          <p:spPr bwMode="auto">
            <a:xfrm>
              <a:off x="490704" y="1616937"/>
              <a:ext cx="3649677" cy="3612379"/>
            </a:xfrm>
            <a:custGeom>
              <a:avLst/>
              <a:gdLst>
                <a:gd name="connsiteX0" fmla="*/ 1783869 w 3649677"/>
                <a:gd name="connsiteY0" fmla="*/ 3593844 h 3612379"/>
                <a:gd name="connsiteX1" fmla="*/ 1825598 w 3649677"/>
                <a:gd name="connsiteY1" fmla="*/ 3593844 h 3612379"/>
                <a:gd name="connsiteX2" fmla="*/ 1848780 w 3649677"/>
                <a:gd name="connsiteY2" fmla="*/ 3593844 h 3612379"/>
                <a:gd name="connsiteX3" fmla="*/ 1848780 w 3649677"/>
                <a:gd name="connsiteY3" fmla="*/ 3612379 h 3612379"/>
                <a:gd name="connsiteX4" fmla="*/ 1825598 w 3649677"/>
                <a:gd name="connsiteY4" fmla="*/ 3612379 h 3612379"/>
                <a:gd name="connsiteX5" fmla="*/ 1783869 w 3649677"/>
                <a:gd name="connsiteY5" fmla="*/ 3610062 h 3612379"/>
                <a:gd name="connsiteX6" fmla="*/ 1783869 w 3649677"/>
                <a:gd name="connsiteY6" fmla="*/ 3593844 h 3612379"/>
                <a:gd name="connsiteX7" fmla="*/ 1978603 w 3649677"/>
                <a:gd name="connsiteY7" fmla="*/ 3586893 h 3612379"/>
                <a:gd name="connsiteX8" fmla="*/ 1978603 w 3649677"/>
                <a:gd name="connsiteY8" fmla="*/ 3605429 h 3612379"/>
                <a:gd name="connsiteX9" fmla="*/ 1913692 w 3649677"/>
                <a:gd name="connsiteY9" fmla="*/ 3610062 h 3612379"/>
                <a:gd name="connsiteX10" fmla="*/ 1913692 w 3649677"/>
                <a:gd name="connsiteY10" fmla="*/ 3591527 h 3612379"/>
                <a:gd name="connsiteX11" fmla="*/ 1978603 w 3649677"/>
                <a:gd name="connsiteY11" fmla="*/ 3586893 h 3612379"/>
                <a:gd name="connsiteX12" fmla="*/ 1654047 w 3649677"/>
                <a:gd name="connsiteY12" fmla="*/ 3586893 h 3612379"/>
                <a:gd name="connsiteX13" fmla="*/ 1718958 w 3649677"/>
                <a:gd name="connsiteY13" fmla="*/ 3591527 h 3612379"/>
                <a:gd name="connsiteX14" fmla="*/ 1718958 w 3649677"/>
                <a:gd name="connsiteY14" fmla="*/ 3607745 h 3612379"/>
                <a:gd name="connsiteX15" fmla="*/ 1654047 w 3649677"/>
                <a:gd name="connsiteY15" fmla="*/ 3603112 h 3612379"/>
                <a:gd name="connsiteX16" fmla="*/ 1654047 w 3649677"/>
                <a:gd name="connsiteY16" fmla="*/ 3586893 h 3612379"/>
                <a:gd name="connsiteX17" fmla="*/ 2106107 w 3649677"/>
                <a:gd name="connsiteY17" fmla="*/ 3570675 h 3612379"/>
                <a:gd name="connsiteX18" fmla="*/ 2108425 w 3649677"/>
                <a:gd name="connsiteY18" fmla="*/ 3589210 h 3612379"/>
                <a:gd name="connsiteX19" fmla="*/ 2043514 w 3649677"/>
                <a:gd name="connsiteY19" fmla="*/ 3598478 h 3612379"/>
                <a:gd name="connsiteX20" fmla="*/ 2041196 w 3649677"/>
                <a:gd name="connsiteY20" fmla="*/ 3579943 h 3612379"/>
                <a:gd name="connsiteX21" fmla="*/ 2106107 w 3649677"/>
                <a:gd name="connsiteY21" fmla="*/ 3570675 h 3612379"/>
                <a:gd name="connsiteX22" fmla="*/ 2233611 w 3649677"/>
                <a:gd name="connsiteY22" fmla="*/ 3545190 h 3612379"/>
                <a:gd name="connsiteX23" fmla="*/ 2235929 w 3649677"/>
                <a:gd name="connsiteY23" fmla="*/ 3563725 h 3612379"/>
                <a:gd name="connsiteX24" fmla="*/ 2173336 w 3649677"/>
                <a:gd name="connsiteY24" fmla="*/ 3577626 h 3612379"/>
                <a:gd name="connsiteX25" fmla="*/ 2168699 w 3649677"/>
                <a:gd name="connsiteY25" fmla="*/ 3559091 h 3612379"/>
                <a:gd name="connsiteX26" fmla="*/ 2233611 w 3649677"/>
                <a:gd name="connsiteY26" fmla="*/ 3545190 h 3612379"/>
                <a:gd name="connsiteX27" fmla="*/ 2356478 w 3649677"/>
                <a:gd name="connsiteY27" fmla="*/ 3512753 h 3612379"/>
                <a:gd name="connsiteX28" fmla="*/ 2363433 w 3649677"/>
                <a:gd name="connsiteY28" fmla="*/ 3528971 h 3612379"/>
                <a:gd name="connsiteX29" fmla="*/ 2300840 w 3649677"/>
                <a:gd name="connsiteY29" fmla="*/ 3547506 h 3612379"/>
                <a:gd name="connsiteX30" fmla="*/ 2296203 w 3649677"/>
                <a:gd name="connsiteY30" fmla="*/ 3531288 h 3612379"/>
                <a:gd name="connsiteX31" fmla="*/ 2356478 w 3649677"/>
                <a:gd name="connsiteY31" fmla="*/ 3512753 h 3612379"/>
                <a:gd name="connsiteX32" fmla="*/ 2479346 w 3649677"/>
                <a:gd name="connsiteY32" fmla="*/ 3468732 h 3612379"/>
                <a:gd name="connsiteX33" fmla="*/ 2486300 w 3649677"/>
                <a:gd name="connsiteY33" fmla="*/ 3484951 h 3612379"/>
                <a:gd name="connsiteX34" fmla="*/ 2423707 w 3649677"/>
                <a:gd name="connsiteY34" fmla="*/ 3508119 h 3612379"/>
                <a:gd name="connsiteX35" fmla="*/ 2419071 w 3649677"/>
                <a:gd name="connsiteY35" fmla="*/ 3491901 h 3612379"/>
                <a:gd name="connsiteX36" fmla="*/ 2479346 w 3649677"/>
                <a:gd name="connsiteY36" fmla="*/ 3468732 h 3612379"/>
                <a:gd name="connsiteX37" fmla="*/ 2597576 w 3649677"/>
                <a:gd name="connsiteY37" fmla="*/ 3415444 h 3612379"/>
                <a:gd name="connsiteX38" fmla="*/ 2604531 w 3649677"/>
                <a:gd name="connsiteY38" fmla="*/ 3431662 h 3612379"/>
                <a:gd name="connsiteX39" fmla="*/ 2546575 w 3649677"/>
                <a:gd name="connsiteY39" fmla="*/ 3459465 h 3612379"/>
                <a:gd name="connsiteX40" fmla="*/ 2539620 w 3649677"/>
                <a:gd name="connsiteY40" fmla="*/ 3443247 h 3612379"/>
                <a:gd name="connsiteX41" fmla="*/ 2597576 w 3649677"/>
                <a:gd name="connsiteY41" fmla="*/ 3415444 h 3612379"/>
                <a:gd name="connsiteX42" fmla="*/ 2711171 w 3649677"/>
                <a:gd name="connsiteY42" fmla="*/ 3355205 h 3612379"/>
                <a:gd name="connsiteX43" fmla="*/ 2720444 w 3649677"/>
                <a:gd name="connsiteY43" fmla="*/ 3371423 h 3612379"/>
                <a:gd name="connsiteX44" fmla="*/ 2662488 w 3649677"/>
                <a:gd name="connsiteY44" fmla="*/ 3401543 h 3612379"/>
                <a:gd name="connsiteX45" fmla="*/ 2655533 w 3649677"/>
                <a:gd name="connsiteY45" fmla="*/ 3387641 h 3612379"/>
                <a:gd name="connsiteX46" fmla="*/ 2711171 w 3649677"/>
                <a:gd name="connsiteY46" fmla="*/ 3355205 h 3612379"/>
                <a:gd name="connsiteX47" fmla="*/ 2820129 w 3649677"/>
                <a:gd name="connsiteY47" fmla="*/ 3285698 h 3612379"/>
                <a:gd name="connsiteX48" fmla="*/ 2829402 w 3649677"/>
                <a:gd name="connsiteY48" fmla="*/ 3299600 h 3612379"/>
                <a:gd name="connsiteX49" fmla="*/ 2776082 w 3649677"/>
                <a:gd name="connsiteY49" fmla="*/ 3336670 h 3612379"/>
                <a:gd name="connsiteX50" fmla="*/ 2766809 w 3649677"/>
                <a:gd name="connsiteY50" fmla="*/ 3320452 h 3612379"/>
                <a:gd name="connsiteX51" fmla="*/ 2820129 w 3649677"/>
                <a:gd name="connsiteY51" fmla="*/ 3285698 h 3612379"/>
                <a:gd name="connsiteX52" fmla="*/ 2924450 w 3649677"/>
                <a:gd name="connsiteY52" fmla="*/ 3209241 h 3612379"/>
                <a:gd name="connsiteX53" fmla="*/ 2936042 w 3649677"/>
                <a:gd name="connsiteY53" fmla="*/ 3223142 h 3612379"/>
                <a:gd name="connsiteX54" fmla="*/ 2882722 w 3649677"/>
                <a:gd name="connsiteY54" fmla="*/ 3262529 h 3612379"/>
                <a:gd name="connsiteX55" fmla="*/ 2873449 w 3649677"/>
                <a:gd name="connsiteY55" fmla="*/ 3248628 h 3612379"/>
                <a:gd name="connsiteX56" fmla="*/ 2924450 w 3649677"/>
                <a:gd name="connsiteY56" fmla="*/ 3209241 h 3612379"/>
                <a:gd name="connsiteX57" fmla="*/ 185675 w 3649677"/>
                <a:gd name="connsiteY57" fmla="*/ 1098497 h 3612379"/>
                <a:gd name="connsiteX58" fmla="*/ 204211 w 3649677"/>
                <a:gd name="connsiteY58" fmla="*/ 1144840 h 3612379"/>
                <a:gd name="connsiteX59" fmla="*/ 67509 w 3649677"/>
                <a:gd name="connsiteY59" fmla="*/ 1851574 h 3612379"/>
                <a:gd name="connsiteX60" fmla="*/ 137018 w 3649677"/>
                <a:gd name="connsiteY60" fmla="*/ 2317324 h 3612379"/>
                <a:gd name="connsiteX61" fmla="*/ 716264 w 3649677"/>
                <a:gd name="connsiteY61" fmla="*/ 3188577 h 3612379"/>
                <a:gd name="connsiteX62" fmla="*/ 723215 w 3649677"/>
                <a:gd name="connsiteY62" fmla="*/ 3237237 h 3612379"/>
                <a:gd name="connsiteX63" fmla="*/ 695411 w 3649677"/>
                <a:gd name="connsiteY63" fmla="*/ 3251140 h 3612379"/>
                <a:gd name="connsiteX64" fmla="*/ 674559 w 3649677"/>
                <a:gd name="connsiteY64" fmla="*/ 3241871 h 3612379"/>
                <a:gd name="connsiteX65" fmla="*/ 72143 w 3649677"/>
                <a:gd name="connsiteY65" fmla="*/ 2335861 h 3612379"/>
                <a:gd name="connsiteX66" fmla="*/ 316 w 3649677"/>
                <a:gd name="connsiteY66" fmla="*/ 1851574 h 3612379"/>
                <a:gd name="connsiteX67" fmla="*/ 141652 w 3649677"/>
                <a:gd name="connsiteY67" fmla="*/ 1117034 h 3612379"/>
                <a:gd name="connsiteX68" fmla="*/ 185675 w 3649677"/>
                <a:gd name="connsiteY68" fmla="*/ 1098497 h 3612379"/>
                <a:gd name="connsiteX69" fmla="*/ 266627 w 3649677"/>
                <a:gd name="connsiteY69" fmla="*/ 965648 h 3612379"/>
                <a:gd name="connsiteX70" fmla="*/ 282845 w 3649677"/>
                <a:gd name="connsiteY70" fmla="*/ 974911 h 3612379"/>
                <a:gd name="connsiteX71" fmla="*/ 252725 w 3649677"/>
                <a:gd name="connsiteY71" fmla="*/ 1032807 h 3612379"/>
                <a:gd name="connsiteX72" fmla="*/ 236507 w 3649677"/>
                <a:gd name="connsiteY72" fmla="*/ 1023544 h 3612379"/>
                <a:gd name="connsiteX73" fmla="*/ 266627 w 3649677"/>
                <a:gd name="connsiteY73" fmla="*/ 965648 h 3612379"/>
                <a:gd name="connsiteX74" fmla="*/ 333816 w 3649677"/>
                <a:gd name="connsiteY74" fmla="*/ 854488 h 3612379"/>
                <a:gd name="connsiteX75" fmla="*/ 350034 w 3649677"/>
                <a:gd name="connsiteY75" fmla="*/ 863751 h 3612379"/>
                <a:gd name="connsiteX76" fmla="*/ 315281 w 3649677"/>
                <a:gd name="connsiteY76" fmla="*/ 919331 h 3612379"/>
                <a:gd name="connsiteX77" fmla="*/ 299063 w 3649677"/>
                <a:gd name="connsiteY77" fmla="*/ 910068 h 3612379"/>
                <a:gd name="connsiteX78" fmla="*/ 333816 w 3649677"/>
                <a:gd name="connsiteY78" fmla="*/ 854488 h 3612379"/>
                <a:gd name="connsiteX79" fmla="*/ 410273 w 3649677"/>
                <a:gd name="connsiteY79" fmla="*/ 747960 h 3612379"/>
                <a:gd name="connsiteX80" fmla="*/ 424175 w 3649677"/>
                <a:gd name="connsiteY80" fmla="*/ 759539 h 3612379"/>
                <a:gd name="connsiteX81" fmla="*/ 384788 w 3649677"/>
                <a:gd name="connsiteY81" fmla="*/ 810487 h 3612379"/>
                <a:gd name="connsiteX82" fmla="*/ 370887 w 3649677"/>
                <a:gd name="connsiteY82" fmla="*/ 801224 h 3612379"/>
                <a:gd name="connsiteX83" fmla="*/ 410273 w 3649677"/>
                <a:gd name="connsiteY83" fmla="*/ 747960 h 3612379"/>
                <a:gd name="connsiteX84" fmla="*/ 493681 w 3649677"/>
                <a:gd name="connsiteY84" fmla="*/ 648379 h 3612379"/>
                <a:gd name="connsiteX85" fmla="*/ 505266 w 3649677"/>
                <a:gd name="connsiteY85" fmla="*/ 659959 h 3612379"/>
                <a:gd name="connsiteX86" fmla="*/ 468196 w 3649677"/>
                <a:gd name="connsiteY86" fmla="*/ 703959 h 3612379"/>
                <a:gd name="connsiteX87" fmla="*/ 463562 w 3649677"/>
                <a:gd name="connsiteY87" fmla="*/ 708591 h 3612379"/>
                <a:gd name="connsiteX88" fmla="*/ 449660 w 3649677"/>
                <a:gd name="connsiteY88" fmla="*/ 697012 h 3612379"/>
                <a:gd name="connsiteX89" fmla="*/ 454294 w 3649677"/>
                <a:gd name="connsiteY89" fmla="*/ 692380 h 3612379"/>
                <a:gd name="connsiteX90" fmla="*/ 493681 w 3649677"/>
                <a:gd name="connsiteY90" fmla="*/ 648379 h 3612379"/>
                <a:gd name="connsiteX91" fmla="*/ 584040 w 3649677"/>
                <a:gd name="connsiteY91" fmla="*/ 553430 h 3612379"/>
                <a:gd name="connsiteX92" fmla="*/ 595624 w 3649677"/>
                <a:gd name="connsiteY92" fmla="*/ 567325 h 3612379"/>
                <a:gd name="connsiteX93" fmla="*/ 549287 w 3649677"/>
                <a:gd name="connsiteY93" fmla="*/ 611326 h 3612379"/>
                <a:gd name="connsiteX94" fmla="*/ 537702 w 3649677"/>
                <a:gd name="connsiteY94" fmla="*/ 599747 h 3612379"/>
                <a:gd name="connsiteX95" fmla="*/ 584040 w 3649677"/>
                <a:gd name="connsiteY95" fmla="*/ 553430 h 3612379"/>
                <a:gd name="connsiteX96" fmla="*/ 679032 w 3649677"/>
                <a:gd name="connsiteY96" fmla="*/ 465429 h 3612379"/>
                <a:gd name="connsiteX97" fmla="*/ 690616 w 3649677"/>
                <a:gd name="connsiteY97" fmla="*/ 479324 h 3612379"/>
                <a:gd name="connsiteX98" fmla="*/ 641962 w 3649677"/>
                <a:gd name="connsiteY98" fmla="*/ 523325 h 3612379"/>
                <a:gd name="connsiteX99" fmla="*/ 630377 w 3649677"/>
                <a:gd name="connsiteY99" fmla="*/ 509430 h 3612379"/>
                <a:gd name="connsiteX100" fmla="*/ 679032 w 3649677"/>
                <a:gd name="connsiteY100" fmla="*/ 465429 h 3612379"/>
                <a:gd name="connsiteX101" fmla="*/ 2730567 w 3649677"/>
                <a:gd name="connsiteY101" fmla="*/ 250246 h 3612379"/>
                <a:gd name="connsiteX102" fmla="*/ 2757499 w 3649677"/>
                <a:gd name="connsiteY102" fmla="*/ 254013 h 3612379"/>
                <a:gd name="connsiteX103" fmla="*/ 3267178 w 3649677"/>
                <a:gd name="connsiteY103" fmla="*/ 706037 h 3612379"/>
                <a:gd name="connsiteX104" fmla="*/ 3649438 w 3649677"/>
                <a:gd name="connsiteY104" fmla="*/ 1797848 h 3612379"/>
                <a:gd name="connsiteX105" fmla="*/ 3466417 w 3649677"/>
                <a:gd name="connsiteY105" fmla="*/ 2625399 h 3612379"/>
                <a:gd name="connsiteX106" fmla="*/ 3065623 w 3649677"/>
                <a:gd name="connsiteY106" fmla="*/ 3165509 h 3612379"/>
                <a:gd name="connsiteX107" fmla="*/ 3040139 w 3649677"/>
                <a:gd name="connsiteY107" fmla="*/ 3174781 h 3612379"/>
                <a:gd name="connsiteX108" fmla="*/ 3016972 w 3649677"/>
                <a:gd name="connsiteY108" fmla="*/ 3163191 h 3612379"/>
                <a:gd name="connsiteX109" fmla="*/ 3013603 w 3649677"/>
                <a:gd name="connsiteY109" fmla="*/ 3155326 h 3612379"/>
                <a:gd name="connsiteX110" fmla="*/ 2984725 w 3649677"/>
                <a:gd name="connsiteY110" fmla="*/ 3181439 h 3612379"/>
                <a:gd name="connsiteX111" fmla="*/ 2973134 w 3649677"/>
                <a:gd name="connsiteY111" fmla="*/ 3167537 h 3612379"/>
                <a:gd name="connsiteX112" fmla="*/ 3006567 w 3649677"/>
                <a:gd name="connsiteY112" fmla="*/ 3138897 h 3612379"/>
                <a:gd name="connsiteX113" fmla="*/ 3006547 w 3649677"/>
                <a:gd name="connsiteY113" fmla="*/ 3138851 h 3612379"/>
                <a:gd name="connsiteX114" fmla="*/ 3016972 w 3649677"/>
                <a:gd name="connsiteY114" fmla="*/ 3114511 h 3612379"/>
                <a:gd name="connsiteX115" fmla="*/ 3403865 w 3649677"/>
                <a:gd name="connsiteY115" fmla="*/ 2595264 h 3612379"/>
                <a:gd name="connsiteX116" fmla="*/ 3582253 w 3649677"/>
                <a:gd name="connsiteY116" fmla="*/ 1797848 h 3612379"/>
                <a:gd name="connsiteX117" fmla="*/ 3213894 w 3649677"/>
                <a:gd name="connsiteY117" fmla="*/ 747762 h 3612379"/>
                <a:gd name="connsiteX118" fmla="*/ 2720432 w 3649677"/>
                <a:gd name="connsiteY118" fmla="*/ 311965 h 3612379"/>
                <a:gd name="connsiteX119" fmla="*/ 2719258 w 3649677"/>
                <a:gd name="connsiteY119" fmla="*/ 310391 h 3612379"/>
                <a:gd name="connsiteX120" fmla="*/ 2669321 w 3649677"/>
                <a:gd name="connsiteY120" fmla="*/ 282178 h 3612379"/>
                <a:gd name="connsiteX121" fmla="*/ 2678590 w 3649677"/>
                <a:gd name="connsiteY121" fmla="*/ 268280 h 3612379"/>
                <a:gd name="connsiteX122" fmla="*/ 2706182 w 3649677"/>
                <a:gd name="connsiteY122" fmla="*/ 283869 h 3612379"/>
                <a:gd name="connsiteX123" fmla="*/ 2708848 w 3649677"/>
                <a:gd name="connsiteY123" fmla="*/ 265604 h 3612379"/>
                <a:gd name="connsiteX124" fmla="*/ 2730567 w 3649677"/>
                <a:gd name="connsiteY124" fmla="*/ 250246 h 3612379"/>
                <a:gd name="connsiteX125" fmla="*/ 2560410 w 3649677"/>
                <a:gd name="connsiteY125" fmla="*/ 208057 h 3612379"/>
                <a:gd name="connsiteX126" fmla="*/ 2620659 w 3649677"/>
                <a:gd name="connsiteY126" fmla="*/ 238168 h 3612379"/>
                <a:gd name="connsiteX127" fmla="*/ 2611390 w 3649677"/>
                <a:gd name="connsiteY127" fmla="*/ 252066 h 3612379"/>
                <a:gd name="connsiteX128" fmla="*/ 2553458 w 3649677"/>
                <a:gd name="connsiteY128" fmla="*/ 224270 h 3612379"/>
                <a:gd name="connsiteX129" fmla="*/ 2560410 w 3649677"/>
                <a:gd name="connsiteY129" fmla="*/ 208057 h 3612379"/>
                <a:gd name="connsiteX130" fmla="*/ 2439912 w 3649677"/>
                <a:gd name="connsiteY130" fmla="*/ 159414 h 3612379"/>
                <a:gd name="connsiteX131" fmla="*/ 2500161 w 3649677"/>
                <a:gd name="connsiteY131" fmla="*/ 182577 h 3612379"/>
                <a:gd name="connsiteX132" fmla="*/ 2495527 w 3649677"/>
                <a:gd name="connsiteY132" fmla="*/ 198791 h 3612379"/>
                <a:gd name="connsiteX133" fmla="*/ 2435278 w 3649677"/>
                <a:gd name="connsiteY133" fmla="*/ 175628 h 3612379"/>
                <a:gd name="connsiteX134" fmla="*/ 2439912 w 3649677"/>
                <a:gd name="connsiteY134" fmla="*/ 159414 h 3612379"/>
                <a:gd name="connsiteX135" fmla="*/ 2317098 w 3649677"/>
                <a:gd name="connsiteY135" fmla="*/ 117720 h 3612379"/>
                <a:gd name="connsiteX136" fmla="*/ 2379664 w 3649677"/>
                <a:gd name="connsiteY136" fmla="*/ 138567 h 3612379"/>
                <a:gd name="connsiteX137" fmla="*/ 2372712 w 3649677"/>
                <a:gd name="connsiteY137" fmla="*/ 154781 h 3612379"/>
                <a:gd name="connsiteX138" fmla="*/ 2312463 w 3649677"/>
                <a:gd name="connsiteY138" fmla="*/ 136251 h 3612379"/>
                <a:gd name="connsiteX139" fmla="*/ 2317098 w 3649677"/>
                <a:gd name="connsiteY139" fmla="*/ 117720 h 3612379"/>
                <a:gd name="connsiteX140" fmla="*/ 2189648 w 3649677"/>
                <a:gd name="connsiteY140" fmla="*/ 87609 h 3612379"/>
                <a:gd name="connsiteX141" fmla="*/ 2254532 w 3649677"/>
                <a:gd name="connsiteY141" fmla="*/ 101506 h 3612379"/>
                <a:gd name="connsiteX142" fmla="*/ 2249897 w 3649677"/>
                <a:gd name="connsiteY142" fmla="*/ 120037 h 3612379"/>
                <a:gd name="connsiteX143" fmla="*/ 2185014 w 3649677"/>
                <a:gd name="connsiteY143" fmla="*/ 103823 h 3612379"/>
                <a:gd name="connsiteX144" fmla="*/ 2189648 w 3649677"/>
                <a:gd name="connsiteY144" fmla="*/ 87609 h 3612379"/>
                <a:gd name="connsiteX145" fmla="*/ 2062199 w 3649677"/>
                <a:gd name="connsiteY145" fmla="*/ 64446 h 3612379"/>
                <a:gd name="connsiteX146" fmla="*/ 2124765 w 3649677"/>
                <a:gd name="connsiteY146" fmla="*/ 76027 h 3612379"/>
                <a:gd name="connsiteX147" fmla="*/ 2122448 w 3649677"/>
                <a:gd name="connsiteY147" fmla="*/ 92241 h 3612379"/>
                <a:gd name="connsiteX148" fmla="*/ 2059882 w 3649677"/>
                <a:gd name="connsiteY148" fmla="*/ 82976 h 3612379"/>
                <a:gd name="connsiteX149" fmla="*/ 2062199 w 3649677"/>
                <a:gd name="connsiteY149" fmla="*/ 64446 h 3612379"/>
                <a:gd name="connsiteX150" fmla="*/ 1930115 w 3649677"/>
                <a:gd name="connsiteY150" fmla="*/ 52864 h 3612379"/>
                <a:gd name="connsiteX151" fmla="*/ 1997316 w 3649677"/>
                <a:gd name="connsiteY151" fmla="*/ 57497 h 3612379"/>
                <a:gd name="connsiteX152" fmla="*/ 1994998 w 3649677"/>
                <a:gd name="connsiteY152" fmla="*/ 76027 h 3612379"/>
                <a:gd name="connsiteX153" fmla="*/ 1930115 w 3649677"/>
                <a:gd name="connsiteY153" fmla="*/ 71394 h 3612379"/>
                <a:gd name="connsiteX154" fmla="*/ 1930115 w 3649677"/>
                <a:gd name="connsiteY154" fmla="*/ 52864 h 3612379"/>
                <a:gd name="connsiteX155" fmla="*/ 1796106 w 3649677"/>
                <a:gd name="connsiteY155" fmla="*/ 0 h 3612379"/>
                <a:gd name="connsiteX156" fmla="*/ 1830880 w 3649677"/>
                <a:gd name="connsiteY156" fmla="*/ 32402 h 3612379"/>
                <a:gd name="connsiteX157" fmla="*/ 1798424 w 3649677"/>
                <a:gd name="connsiteY157" fmla="*/ 67119 h 3612379"/>
                <a:gd name="connsiteX158" fmla="*/ 1606008 w 3649677"/>
                <a:gd name="connsiteY158" fmla="*/ 81005 h 3612379"/>
                <a:gd name="connsiteX159" fmla="*/ 801568 w 3649677"/>
                <a:gd name="connsiteY159" fmla="*/ 395768 h 3612379"/>
                <a:gd name="connsiteX160" fmla="*/ 791090 w 3649677"/>
                <a:gd name="connsiteY160" fmla="*/ 398383 h 3612379"/>
                <a:gd name="connsiteX161" fmla="*/ 791401 w 3649677"/>
                <a:gd name="connsiteY161" fmla="*/ 398849 h 3612379"/>
                <a:gd name="connsiteX162" fmla="*/ 792559 w 3649677"/>
                <a:gd name="connsiteY162" fmla="*/ 400586 h 3612379"/>
                <a:gd name="connsiteX163" fmla="*/ 741588 w 3649677"/>
                <a:gd name="connsiteY163" fmla="*/ 439955 h 3612379"/>
                <a:gd name="connsiteX164" fmla="*/ 730003 w 3649677"/>
                <a:gd name="connsiteY164" fmla="*/ 426060 h 3612379"/>
                <a:gd name="connsiteX165" fmla="*/ 772112 w 3649677"/>
                <a:gd name="connsiteY165" fmla="*/ 394951 h 3612379"/>
                <a:gd name="connsiteX166" fmla="*/ 755203 w 3649677"/>
                <a:gd name="connsiteY166" fmla="*/ 386510 h 3612379"/>
                <a:gd name="connsiteX167" fmla="*/ 762157 w 3649677"/>
                <a:gd name="connsiteY167" fmla="*/ 337907 h 3612379"/>
                <a:gd name="connsiteX168" fmla="*/ 1596735 w 3649677"/>
                <a:gd name="connsiteY168" fmla="*/ 13887 h 3612379"/>
                <a:gd name="connsiteX169" fmla="*/ 1796106 w 3649677"/>
                <a:gd name="connsiteY169" fmla="*/ 0 h 3612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Lst>
              <a:rect l="l" t="t" r="r" b="b"/>
              <a:pathLst>
                <a:path w="3649677" h="3612379">
                  <a:moveTo>
                    <a:pt x="1783869" y="3593844"/>
                  </a:moveTo>
                  <a:cubicBezTo>
                    <a:pt x="1797779" y="3593844"/>
                    <a:pt x="1811688" y="3593844"/>
                    <a:pt x="1825598" y="3593844"/>
                  </a:cubicBezTo>
                  <a:cubicBezTo>
                    <a:pt x="1832553" y="3593844"/>
                    <a:pt x="1841826" y="3593844"/>
                    <a:pt x="1848780" y="3593844"/>
                  </a:cubicBezTo>
                  <a:cubicBezTo>
                    <a:pt x="1848780" y="3612379"/>
                    <a:pt x="1848780" y="3612379"/>
                    <a:pt x="1848780" y="3612379"/>
                  </a:cubicBezTo>
                  <a:cubicBezTo>
                    <a:pt x="1841826" y="3612379"/>
                    <a:pt x="1832553" y="3612379"/>
                    <a:pt x="1825598" y="3612379"/>
                  </a:cubicBezTo>
                  <a:cubicBezTo>
                    <a:pt x="1811688" y="3612379"/>
                    <a:pt x="1797779" y="3612379"/>
                    <a:pt x="1783869" y="3610062"/>
                  </a:cubicBezTo>
                  <a:cubicBezTo>
                    <a:pt x="1783869" y="3593844"/>
                    <a:pt x="1783869" y="3593844"/>
                    <a:pt x="1783869" y="3593844"/>
                  </a:cubicBezTo>
                  <a:close/>
                  <a:moveTo>
                    <a:pt x="1978603" y="3586893"/>
                  </a:moveTo>
                  <a:cubicBezTo>
                    <a:pt x="1978603" y="3605429"/>
                    <a:pt x="1978603" y="3605429"/>
                    <a:pt x="1978603" y="3605429"/>
                  </a:cubicBezTo>
                  <a:cubicBezTo>
                    <a:pt x="1957738" y="3607745"/>
                    <a:pt x="1936874" y="3607745"/>
                    <a:pt x="1913692" y="3610062"/>
                  </a:cubicBezTo>
                  <a:cubicBezTo>
                    <a:pt x="1913692" y="3591527"/>
                    <a:pt x="1913692" y="3591527"/>
                    <a:pt x="1913692" y="3591527"/>
                  </a:cubicBezTo>
                  <a:cubicBezTo>
                    <a:pt x="1934556" y="3591527"/>
                    <a:pt x="1955420" y="3589210"/>
                    <a:pt x="1978603" y="3586893"/>
                  </a:cubicBezTo>
                  <a:close/>
                  <a:moveTo>
                    <a:pt x="1654047" y="3586893"/>
                  </a:moveTo>
                  <a:cubicBezTo>
                    <a:pt x="1677230" y="3586893"/>
                    <a:pt x="1698094" y="3589210"/>
                    <a:pt x="1718958" y="3591527"/>
                  </a:cubicBezTo>
                  <a:lnTo>
                    <a:pt x="1718958" y="3607745"/>
                  </a:lnTo>
                  <a:cubicBezTo>
                    <a:pt x="1695776" y="3607745"/>
                    <a:pt x="1674911" y="3605429"/>
                    <a:pt x="1654047" y="3603112"/>
                  </a:cubicBezTo>
                  <a:cubicBezTo>
                    <a:pt x="1654047" y="3586893"/>
                    <a:pt x="1654047" y="3586893"/>
                    <a:pt x="1654047" y="3586893"/>
                  </a:cubicBezTo>
                  <a:close/>
                  <a:moveTo>
                    <a:pt x="2106107" y="3570675"/>
                  </a:moveTo>
                  <a:cubicBezTo>
                    <a:pt x="2108425" y="3589210"/>
                    <a:pt x="2108425" y="3589210"/>
                    <a:pt x="2108425" y="3589210"/>
                  </a:cubicBezTo>
                  <a:cubicBezTo>
                    <a:pt x="2087561" y="3591527"/>
                    <a:pt x="2066696" y="3596161"/>
                    <a:pt x="2043514" y="3598478"/>
                  </a:cubicBezTo>
                  <a:cubicBezTo>
                    <a:pt x="2041196" y="3579943"/>
                    <a:pt x="2041196" y="3579943"/>
                    <a:pt x="2041196" y="3579943"/>
                  </a:cubicBezTo>
                  <a:cubicBezTo>
                    <a:pt x="2064378" y="3577626"/>
                    <a:pt x="2085242" y="3575309"/>
                    <a:pt x="2106107" y="3570675"/>
                  </a:cubicBezTo>
                  <a:close/>
                  <a:moveTo>
                    <a:pt x="2233611" y="3545190"/>
                  </a:moveTo>
                  <a:cubicBezTo>
                    <a:pt x="2235929" y="3563725"/>
                    <a:pt x="2235929" y="3563725"/>
                    <a:pt x="2235929" y="3563725"/>
                  </a:cubicBezTo>
                  <a:cubicBezTo>
                    <a:pt x="2215065" y="3568358"/>
                    <a:pt x="2194200" y="3572992"/>
                    <a:pt x="2173336" y="3577626"/>
                  </a:cubicBezTo>
                  <a:cubicBezTo>
                    <a:pt x="2168699" y="3559091"/>
                    <a:pt x="2168699" y="3559091"/>
                    <a:pt x="2168699" y="3559091"/>
                  </a:cubicBezTo>
                  <a:cubicBezTo>
                    <a:pt x="2191882" y="3556774"/>
                    <a:pt x="2212746" y="3552140"/>
                    <a:pt x="2233611" y="3545190"/>
                  </a:cubicBezTo>
                  <a:close/>
                  <a:moveTo>
                    <a:pt x="2356478" y="3512753"/>
                  </a:moveTo>
                  <a:cubicBezTo>
                    <a:pt x="2363433" y="3528971"/>
                    <a:pt x="2363433" y="3528971"/>
                    <a:pt x="2363433" y="3528971"/>
                  </a:cubicBezTo>
                  <a:cubicBezTo>
                    <a:pt x="2342569" y="3535922"/>
                    <a:pt x="2321704" y="3540556"/>
                    <a:pt x="2300840" y="3547506"/>
                  </a:cubicBezTo>
                  <a:cubicBezTo>
                    <a:pt x="2296203" y="3531288"/>
                    <a:pt x="2296203" y="3531288"/>
                    <a:pt x="2296203" y="3531288"/>
                  </a:cubicBezTo>
                  <a:cubicBezTo>
                    <a:pt x="2317068" y="3524338"/>
                    <a:pt x="2337932" y="3517387"/>
                    <a:pt x="2356478" y="3512753"/>
                  </a:cubicBezTo>
                  <a:close/>
                  <a:moveTo>
                    <a:pt x="2479346" y="3468732"/>
                  </a:moveTo>
                  <a:cubicBezTo>
                    <a:pt x="2486300" y="3484951"/>
                    <a:pt x="2486300" y="3484951"/>
                    <a:pt x="2486300" y="3484951"/>
                  </a:cubicBezTo>
                  <a:cubicBezTo>
                    <a:pt x="2465436" y="3491901"/>
                    <a:pt x="2444572" y="3501169"/>
                    <a:pt x="2423707" y="3508119"/>
                  </a:cubicBezTo>
                  <a:cubicBezTo>
                    <a:pt x="2419071" y="3491901"/>
                    <a:pt x="2419071" y="3491901"/>
                    <a:pt x="2419071" y="3491901"/>
                  </a:cubicBezTo>
                  <a:cubicBezTo>
                    <a:pt x="2439935" y="3484951"/>
                    <a:pt x="2458481" y="3475683"/>
                    <a:pt x="2479346" y="3468732"/>
                  </a:cubicBezTo>
                  <a:close/>
                  <a:moveTo>
                    <a:pt x="2597576" y="3415444"/>
                  </a:moveTo>
                  <a:cubicBezTo>
                    <a:pt x="2604531" y="3431662"/>
                    <a:pt x="2604531" y="3431662"/>
                    <a:pt x="2604531" y="3431662"/>
                  </a:cubicBezTo>
                  <a:cubicBezTo>
                    <a:pt x="2585985" y="3440930"/>
                    <a:pt x="2565121" y="3450197"/>
                    <a:pt x="2546575" y="3459465"/>
                  </a:cubicBezTo>
                  <a:cubicBezTo>
                    <a:pt x="2539620" y="3443247"/>
                    <a:pt x="2539620" y="3443247"/>
                    <a:pt x="2539620" y="3443247"/>
                  </a:cubicBezTo>
                  <a:cubicBezTo>
                    <a:pt x="2558166" y="3433979"/>
                    <a:pt x="2579030" y="3424711"/>
                    <a:pt x="2597576" y="3415444"/>
                  </a:cubicBezTo>
                  <a:close/>
                  <a:moveTo>
                    <a:pt x="2711171" y="3355205"/>
                  </a:moveTo>
                  <a:cubicBezTo>
                    <a:pt x="2720444" y="3371423"/>
                    <a:pt x="2720444" y="3371423"/>
                    <a:pt x="2720444" y="3371423"/>
                  </a:cubicBezTo>
                  <a:cubicBezTo>
                    <a:pt x="2701898" y="3380691"/>
                    <a:pt x="2681034" y="3392275"/>
                    <a:pt x="2662488" y="3401543"/>
                  </a:cubicBezTo>
                  <a:cubicBezTo>
                    <a:pt x="2655533" y="3387641"/>
                    <a:pt x="2655533" y="3387641"/>
                    <a:pt x="2655533" y="3387641"/>
                  </a:cubicBezTo>
                  <a:cubicBezTo>
                    <a:pt x="2674079" y="3376057"/>
                    <a:pt x="2692625" y="3366789"/>
                    <a:pt x="2711171" y="3355205"/>
                  </a:cubicBezTo>
                  <a:close/>
                  <a:moveTo>
                    <a:pt x="2820129" y="3285698"/>
                  </a:moveTo>
                  <a:cubicBezTo>
                    <a:pt x="2829402" y="3299600"/>
                    <a:pt x="2829402" y="3299600"/>
                    <a:pt x="2829402" y="3299600"/>
                  </a:cubicBezTo>
                  <a:cubicBezTo>
                    <a:pt x="2813174" y="3313501"/>
                    <a:pt x="2794628" y="3325085"/>
                    <a:pt x="2776082" y="3336670"/>
                  </a:cubicBezTo>
                  <a:cubicBezTo>
                    <a:pt x="2766809" y="3320452"/>
                    <a:pt x="2766809" y="3320452"/>
                    <a:pt x="2766809" y="3320452"/>
                  </a:cubicBezTo>
                  <a:cubicBezTo>
                    <a:pt x="2785355" y="3311184"/>
                    <a:pt x="2801583" y="3297283"/>
                    <a:pt x="2820129" y="3285698"/>
                  </a:cubicBezTo>
                  <a:close/>
                  <a:moveTo>
                    <a:pt x="2924450" y="3209241"/>
                  </a:moveTo>
                  <a:cubicBezTo>
                    <a:pt x="2936042" y="3223142"/>
                    <a:pt x="2936042" y="3223142"/>
                    <a:pt x="2936042" y="3223142"/>
                  </a:cubicBezTo>
                  <a:cubicBezTo>
                    <a:pt x="2917495" y="3237044"/>
                    <a:pt x="2901268" y="3248628"/>
                    <a:pt x="2882722" y="3262529"/>
                  </a:cubicBezTo>
                  <a:cubicBezTo>
                    <a:pt x="2873449" y="3248628"/>
                    <a:pt x="2873449" y="3248628"/>
                    <a:pt x="2873449" y="3248628"/>
                  </a:cubicBezTo>
                  <a:cubicBezTo>
                    <a:pt x="2889676" y="3234727"/>
                    <a:pt x="2908222" y="3223142"/>
                    <a:pt x="2924450" y="3209241"/>
                  </a:cubicBezTo>
                  <a:close/>
                  <a:moveTo>
                    <a:pt x="185675" y="1098497"/>
                  </a:moveTo>
                  <a:cubicBezTo>
                    <a:pt x="204211" y="1105448"/>
                    <a:pt x="211162" y="1126303"/>
                    <a:pt x="204211" y="1144840"/>
                  </a:cubicBezTo>
                  <a:cubicBezTo>
                    <a:pt x="109215" y="1367287"/>
                    <a:pt x="62875" y="1605955"/>
                    <a:pt x="67509" y="1851574"/>
                  </a:cubicBezTo>
                  <a:cubicBezTo>
                    <a:pt x="69826" y="2009141"/>
                    <a:pt x="92996" y="2166708"/>
                    <a:pt x="137018" y="2317324"/>
                  </a:cubicBezTo>
                  <a:cubicBezTo>
                    <a:pt x="236649" y="2660264"/>
                    <a:pt x="438226" y="2961495"/>
                    <a:pt x="716264" y="3188577"/>
                  </a:cubicBezTo>
                  <a:cubicBezTo>
                    <a:pt x="732483" y="3200163"/>
                    <a:pt x="734800" y="3223334"/>
                    <a:pt x="723215" y="3237237"/>
                  </a:cubicBezTo>
                  <a:cubicBezTo>
                    <a:pt x="716264" y="3246506"/>
                    <a:pt x="704679" y="3251140"/>
                    <a:pt x="695411" y="3251140"/>
                  </a:cubicBezTo>
                  <a:cubicBezTo>
                    <a:pt x="688460" y="3251140"/>
                    <a:pt x="679193" y="3248823"/>
                    <a:pt x="674559" y="3241871"/>
                  </a:cubicBezTo>
                  <a:cubicBezTo>
                    <a:pt x="384936" y="3007838"/>
                    <a:pt x="176407" y="2692704"/>
                    <a:pt x="72143" y="2335861"/>
                  </a:cubicBezTo>
                  <a:cubicBezTo>
                    <a:pt x="25803" y="2180611"/>
                    <a:pt x="2633" y="2018410"/>
                    <a:pt x="316" y="1851574"/>
                  </a:cubicBezTo>
                  <a:cubicBezTo>
                    <a:pt x="-4318" y="1596686"/>
                    <a:pt x="42022" y="1351067"/>
                    <a:pt x="141652" y="1117034"/>
                  </a:cubicBezTo>
                  <a:cubicBezTo>
                    <a:pt x="148603" y="1100814"/>
                    <a:pt x="169456" y="1091545"/>
                    <a:pt x="185675" y="1098497"/>
                  </a:cubicBezTo>
                  <a:close/>
                  <a:moveTo>
                    <a:pt x="266627" y="965648"/>
                  </a:moveTo>
                  <a:cubicBezTo>
                    <a:pt x="282845" y="974911"/>
                    <a:pt x="282845" y="974911"/>
                    <a:pt x="282845" y="974911"/>
                  </a:cubicBezTo>
                  <a:cubicBezTo>
                    <a:pt x="271260" y="993438"/>
                    <a:pt x="261993" y="1011964"/>
                    <a:pt x="252725" y="1032807"/>
                  </a:cubicBezTo>
                  <a:cubicBezTo>
                    <a:pt x="236507" y="1023544"/>
                    <a:pt x="236507" y="1023544"/>
                    <a:pt x="236507" y="1023544"/>
                  </a:cubicBezTo>
                  <a:cubicBezTo>
                    <a:pt x="245775" y="1005017"/>
                    <a:pt x="257359" y="986490"/>
                    <a:pt x="266627" y="965648"/>
                  </a:cubicBezTo>
                  <a:close/>
                  <a:moveTo>
                    <a:pt x="333816" y="854488"/>
                  </a:moveTo>
                  <a:cubicBezTo>
                    <a:pt x="350034" y="863751"/>
                    <a:pt x="350034" y="863751"/>
                    <a:pt x="350034" y="863751"/>
                  </a:cubicBezTo>
                  <a:cubicBezTo>
                    <a:pt x="338450" y="882278"/>
                    <a:pt x="326866" y="900805"/>
                    <a:pt x="315281" y="919331"/>
                  </a:cubicBezTo>
                  <a:cubicBezTo>
                    <a:pt x="299063" y="910068"/>
                    <a:pt x="299063" y="910068"/>
                    <a:pt x="299063" y="910068"/>
                  </a:cubicBezTo>
                  <a:cubicBezTo>
                    <a:pt x="310648" y="891541"/>
                    <a:pt x="322232" y="873015"/>
                    <a:pt x="333816" y="854488"/>
                  </a:cubicBezTo>
                  <a:close/>
                  <a:moveTo>
                    <a:pt x="410273" y="747960"/>
                  </a:moveTo>
                  <a:cubicBezTo>
                    <a:pt x="424175" y="759539"/>
                    <a:pt x="424175" y="759539"/>
                    <a:pt x="424175" y="759539"/>
                  </a:cubicBezTo>
                  <a:cubicBezTo>
                    <a:pt x="410273" y="775750"/>
                    <a:pt x="398689" y="794277"/>
                    <a:pt x="384788" y="810487"/>
                  </a:cubicBezTo>
                  <a:cubicBezTo>
                    <a:pt x="370887" y="801224"/>
                    <a:pt x="370887" y="801224"/>
                    <a:pt x="370887" y="801224"/>
                  </a:cubicBezTo>
                  <a:cubicBezTo>
                    <a:pt x="384788" y="782697"/>
                    <a:pt x="396372" y="766487"/>
                    <a:pt x="410273" y="747960"/>
                  </a:cubicBezTo>
                  <a:close/>
                  <a:moveTo>
                    <a:pt x="493681" y="648379"/>
                  </a:moveTo>
                  <a:cubicBezTo>
                    <a:pt x="505266" y="659959"/>
                    <a:pt x="505266" y="659959"/>
                    <a:pt x="505266" y="659959"/>
                  </a:cubicBezTo>
                  <a:cubicBezTo>
                    <a:pt x="493681" y="673854"/>
                    <a:pt x="482097" y="690064"/>
                    <a:pt x="468196" y="703959"/>
                  </a:cubicBezTo>
                  <a:lnTo>
                    <a:pt x="463562" y="708591"/>
                  </a:lnTo>
                  <a:cubicBezTo>
                    <a:pt x="449660" y="697012"/>
                    <a:pt x="449660" y="697012"/>
                    <a:pt x="449660" y="697012"/>
                  </a:cubicBezTo>
                  <a:cubicBezTo>
                    <a:pt x="454294" y="692380"/>
                    <a:pt x="454294" y="692380"/>
                    <a:pt x="454294" y="692380"/>
                  </a:cubicBezTo>
                  <a:cubicBezTo>
                    <a:pt x="468196" y="678485"/>
                    <a:pt x="479780" y="662274"/>
                    <a:pt x="493681" y="648379"/>
                  </a:cubicBezTo>
                  <a:close/>
                  <a:moveTo>
                    <a:pt x="584040" y="553430"/>
                  </a:moveTo>
                  <a:cubicBezTo>
                    <a:pt x="595624" y="567325"/>
                    <a:pt x="595624" y="567325"/>
                    <a:pt x="595624" y="567325"/>
                  </a:cubicBezTo>
                  <a:cubicBezTo>
                    <a:pt x="579406" y="581220"/>
                    <a:pt x="565505" y="597431"/>
                    <a:pt x="549287" y="611326"/>
                  </a:cubicBezTo>
                  <a:cubicBezTo>
                    <a:pt x="537702" y="599747"/>
                    <a:pt x="537702" y="599747"/>
                    <a:pt x="537702" y="599747"/>
                  </a:cubicBezTo>
                  <a:cubicBezTo>
                    <a:pt x="551603" y="583536"/>
                    <a:pt x="567821" y="569641"/>
                    <a:pt x="584040" y="553430"/>
                  </a:cubicBezTo>
                  <a:close/>
                  <a:moveTo>
                    <a:pt x="679032" y="465429"/>
                  </a:moveTo>
                  <a:cubicBezTo>
                    <a:pt x="690616" y="479324"/>
                    <a:pt x="690616" y="479324"/>
                    <a:pt x="690616" y="479324"/>
                  </a:cubicBezTo>
                  <a:cubicBezTo>
                    <a:pt x="674398" y="493219"/>
                    <a:pt x="658180" y="507114"/>
                    <a:pt x="641962" y="523325"/>
                  </a:cubicBezTo>
                  <a:cubicBezTo>
                    <a:pt x="630377" y="509430"/>
                    <a:pt x="630377" y="509430"/>
                    <a:pt x="630377" y="509430"/>
                  </a:cubicBezTo>
                  <a:cubicBezTo>
                    <a:pt x="646596" y="495535"/>
                    <a:pt x="662814" y="479324"/>
                    <a:pt x="679032" y="465429"/>
                  </a:cubicBezTo>
                  <a:close/>
                  <a:moveTo>
                    <a:pt x="2730567" y="250246"/>
                  </a:moveTo>
                  <a:cubicBezTo>
                    <a:pt x="2739545" y="248218"/>
                    <a:pt x="2749391" y="249377"/>
                    <a:pt x="2757499" y="254013"/>
                  </a:cubicBezTo>
                  <a:cubicBezTo>
                    <a:pt x="2954421" y="372235"/>
                    <a:pt x="3125858" y="525227"/>
                    <a:pt x="3267178" y="706037"/>
                  </a:cubicBezTo>
                  <a:cubicBezTo>
                    <a:pt x="3512751" y="1021294"/>
                    <a:pt x="3642488" y="1399140"/>
                    <a:pt x="3649438" y="1797848"/>
                  </a:cubicBezTo>
                  <a:cubicBezTo>
                    <a:pt x="3654071" y="2087607"/>
                    <a:pt x="3591520" y="2365775"/>
                    <a:pt x="3466417" y="2625399"/>
                  </a:cubicBezTo>
                  <a:cubicBezTo>
                    <a:pt x="3366797" y="2829389"/>
                    <a:pt x="3230111" y="3010198"/>
                    <a:pt x="3065623" y="3165509"/>
                  </a:cubicBezTo>
                  <a:cubicBezTo>
                    <a:pt x="3058673" y="3170145"/>
                    <a:pt x="3049406" y="3174781"/>
                    <a:pt x="3040139" y="3174781"/>
                  </a:cubicBezTo>
                  <a:cubicBezTo>
                    <a:pt x="3030873" y="3174781"/>
                    <a:pt x="3023922" y="3170145"/>
                    <a:pt x="3016972" y="3163191"/>
                  </a:cubicBezTo>
                  <a:lnTo>
                    <a:pt x="3013603" y="3155326"/>
                  </a:lnTo>
                  <a:lnTo>
                    <a:pt x="2984725" y="3181439"/>
                  </a:lnTo>
                  <a:cubicBezTo>
                    <a:pt x="2973134" y="3167537"/>
                    <a:pt x="2973134" y="3167537"/>
                    <a:pt x="2973134" y="3167537"/>
                  </a:cubicBezTo>
                  <a:lnTo>
                    <a:pt x="3006567" y="3138897"/>
                  </a:lnTo>
                  <a:lnTo>
                    <a:pt x="3006547" y="3138851"/>
                  </a:lnTo>
                  <a:cubicBezTo>
                    <a:pt x="3006547" y="3130158"/>
                    <a:pt x="3010022" y="3121465"/>
                    <a:pt x="3016972" y="3114511"/>
                  </a:cubicBezTo>
                  <a:cubicBezTo>
                    <a:pt x="3179143" y="2966155"/>
                    <a:pt x="3308879" y="2792300"/>
                    <a:pt x="3403865" y="2595264"/>
                  </a:cubicBezTo>
                  <a:cubicBezTo>
                    <a:pt x="3526651" y="2344912"/>
                    <a:pt x="3584569" y="2078334"/>
                    <a:pt x="3582253" y="1797848"/>
                  </a:cubicBezTo>
                  <a:cubicBezTo>
                    <a:pt x="3575303" y="1415366"/>
                    <a:pt x="3447883" y="1051429"/>
                    <a:pt x="3213894" y="747762"/>
                  </a:cubicBezTo>
                  <a:cubicBezTo>
                    <a:pt x="3077207" y="573907"/>
                    <a:pt x="2912720" y="425550"/>
                    <a:pt x="2720432" y="311965"/>
                  </a:cubicBezTo>
                  <a:lnTo>
                    <a:pt x="2719258" y="310391"/>
                  </a:lnTo>
                  <a:lnTo>
                    <a:pt x="2669321" y="282178"/>
                  </a:lnTo>
                  <a:cubicBezTo>
                    <a:pt x="2678590" y="268280"/>
                    <a:pt x="2678590" y="268280"/>
                    <a:pt x="2678590" y="268280"/>
                  </a:cubicBezTo>
                  <a:lnTo>
                    <a:pt x="2706182" y="283869"/>
                  </a:lnTo>
                  <a:lnTo>
                    <a:pt x="2708848" y="265604"/>
                  </a:lnTo>
                  <a:cubicBezTo>
                    <a:pt x="2713481" y="257490"/>
                    <a:pt x="2721590" y="252275"/>
                    <a:pt x="2730567" y="250246"/>
                  </a:cubicBezTo>
                  <a:close/>
                  <a:moveTo>
                    <a:pt x="2560410" y="208057"/>
                  </a:moveTo>
                  <a:cubicBezTo>
                    <a:pt x="2581265" y="217321"/>
                    <a:pt x="2599803" y="226587"/>
                    <a:pt x="2620659" y="238168"/>
                  </a:cubicBezTo>
                  <a:lnTo>
                    <a:pt x="2611390" y="252066"/>
                  </a:lnTo>
                  <a:cubicBezTo>
                    <a:pt x="2592852" y="242801"/>
                    <a:pt x="2574313" y="233536"/>
                    <a:pt x="2553458" y="224270"/>
                  </a:cubicBezTo>
                  <a:cubicBezTo>
                    <a:pt x="2560410" y="208057"/>
                    <a:pt x="2560410" y="208057"/>
                    <a:pt x="2560410" y="208057"/>
                  </a:cubicBezTo>
                  <a:close/>
                  <a:moveTo>
                    <a:pt x="2439912" y="159414"/>
                  </a:moveTo>
                  <a:cubicBezTo>
                    <a:pt x="2460768" y="166363"/>
                    <a:pt x="2481623" y="175628"/>
                    <a:pt x="2500161" y="182577"/>
                  </a:cubicBezTo>
                  <a:lnTo>
                    <a:pt x="2495527" y="198791"/>
                  </a:lnTo>
                  <a:cubicBezTo>
                    <a:pt x="2474671" y="191842"/>
                    <a:pt x="2453816" y="182577"/>
                    <a:pt x="2435278" y="175628"/>
                  </a:cubicBezTo>
                  <a:cubicBezTo>
                    <a:pt x="2439912" y="159414"/>
                    <a:pt x="2439912" y="159414"/>
                    <a:pt x="2439912" y="159414"/>
                  </a:cubicBezTo>
                  <a:close/>
                  <a:moveTo>
                    <a:pt x="2317098" y="117720"/>
                  </a:moveTo>
                  <a:cubicBezTo>
                    <a:pt x="2337953" y="124669"/>
                    <a:pt x="2358808" y="131618"/>
                    <a:pt x="2379664" y="138567"/>
                  </a:cubicBezTo>
                  <a:lnTo>
                    <a:pt x="2372712" y="154781"/>
                  </a:lnTo>
                  <a:cubicBezTo>
                    <a:pt x="2351856" y="147832"/>
                    <a:pt x="2333318" y="140883"/>
                    <a:pt x="2312463" y="136251"/>
                  </a:cubicBezTo>
                  <a:cubicBezTo>
                    <a:pt x="2317098" y="117720"/>
                    <a:pt x="2317098" y="117720"/>
                    <a:pt x="2317098" y="117720"/>
                  </a:cubicBezTo>
                  <a:close/>
                  <a:moveTo>
                    <a:pt x="2189648" y="87609"/>
                  </a:moveTo>
                  <a:cubicBezTo>
                    <a:pt x="2210504" y="92241"/>
                    <a:pt x="2231359" y="96874"/>
                    <a:pt x="2254532" y="101506"/>
                  </a:cubicBezTo>
                  <a:lnTo>
                    <a:pt x="2249897" y="120037"/>
                  </a:lnTo>
                  <a:cubicBezTo>
                    <a:pt x="2229042" y="113088"/>
                    <a:pt x="2208186" y="108455"/>
                    <a:pt x="2185014" y="103823"/>
                  </a:cubicBezTo>
                  <a:cubicBezTo>
                    <a:pt x="2189648" y="87609"/>
                    <a:pt x="2189648" y="87609"/>
                    <a:pt x="2189648" y="87609"/>
                  </a:cubicBezTo>
                  <a:close/>
                  <a:moveTo>
                    <a:pt x="2062199" y="64446"/>
                  </a:moveTo>
                  <a:cubicBezTo>
                    <a:pt x="2083054" y="69078"/>
                    <a:pt x="2103910" y="71394"/>
                    <a:pt x="2124765" y="76027"/>
                  </a:cubicBezTo>
                  <a:lnTo>
                    <a:pt x="2122448" y="92241"/>
                  </a:lnTo>
                  <a:cubicBezTo>
                    <a:pt x="2101592" y="89925"/>
                    <a:pt x="2080737" y="85292"/>
                    <a:pt x="2059882" y="82976"/>
                  </a:cubicBezTo>
                  <a:cubicBezTo>
                    <a:pt x="2062199" y="64446"/>
                    <a:pt x="2062199" y="64446"/>
                    <a:pt x="2062199" y="64446"/>
                  </a:cubicBezTo>
                  <a:close/>
                  <a:moveTo>
                    <a:pt x="1930115" y="52864"/>
                  </a:moveTo>
                  <a:cubicBezTo>
                    <a:pt x="1953288" y="55180"/>
                    <a:pt x="1974143" y="55180"/>
                    <a:pt x="1997316" y="57497"/>
                  </a:cubicBezTo>
                  <a:lnTo>
                    <a:pt x="1994998" y="76027"/>
                  </a:lnTo>
                  <a:cubicBezTo>
                    <a:pt x="1974143" y="73711"/>
                    <a:pt x="1950970" y="71394"/>
                    <a:pt x="1930115" y="71394"/>
                  </a:cubicBezTo>
                  <a:cubicBezTo>
                    <a:pt x="1930115" y="52864"/>
                    <a:pt x="1930115" y="52864"/>
                    <a:pt x="1930115" y="52864"/>
                  </a:cubicBezTo>
                  <a:close/>
                  <a:moveTo>
                    <a:pt x="1796106" y="0"/>
                  </a:moveTo>
                  <a:cubicBezTo>
                    <a:pt x="1816970" y="0"/>
                    <a:pt x="1830880" y="13887"/>
                    <a:pt x="1830880" y="32402"/>
                  </a:cubicBezTo>
                  <a:cubicBezTo>
                    <a:pt x="1833198" y="53232"/>
                    <a:pt x="1816970" y="67119"/>
                    <a:pt x="1798424" y="67119"/>
                  </a:cubicBezTo>
                  <a:cubicBezTo>
                    <a:pt x="1733513" y="69433"/>
                    <a:pt x="1668601" y="74062"/>
                    <a:pt x="1606008" y="81005"/>
                  </a:cubicBezTo>
                  <a:cubicBezTo>
                    <a:pt x="1316224" y="118036"/>
                    <a:pt x="1040350" y="224500"/>
                    <a:pt x="801568" y="395768"/>
                  </a:cubicBezTo>
                  <a:lnTo>
                    <a:pt x="791090" y="398383"/>
                  </a:lnTo>
                  <a:lnTo>
                    <a:pt x="791401" y="398849"/>
                  </a:lnTo>
                  <a:cubicBezTo>
                    <a:pt x="792559" y="400586"/>
                    <a:pt x="792559" y="400586"/>
                    <a:pt x="792559" y="400586"/>
                  </a:cubicBezTo>
                  <a:cubicBezTo>
                    <a:pt x="776341" y="412165"/>
                    <a:pt x="757806" y="426060"/>
                    <a:pt x="741588" y="439955"/>
                  </a:cubicBezTo>
                  <a:cubicBezTo>
                    <a:pt x="730003" y="426060"/>
                    <a:pt x="730003" y="426060"/>
                    <a:pt x="730003" y="426060"/>
                  </a:cubicBezTo>
                  <a:lnTo>
                    <a:pt x="772112" y="394951"/>
                  </a:lnTo>
                  <a:lnTo>
                    <a:pt x="755203" y="386510"/>
                  </a:lnTo>
                  <a:cubicBezTo>
                    <a:pt x="743611" y="370309"/>
                    <a:pt x="748248" y="349479"/>
                    <a:pt x="762157" y="337907"/>
                  </a:cubicBezTo>
                  <a:cubicBezTo>
                    <a:pt x="1007894" y="162011"/>
                    <a:pt x="1297678" y="50918"/>
                    <a:pt x="1596735" y="13887"/>
                  </a:cubicBezTo>
                  <a:cubicBezTo>
                    <a:pt x="1663964" y="4629"/>
                    <a:pt x="1731194" y="0"/>
                    <a:pt x="1796106" y="0"/>
                  </a:cubicBezTo>
                  <a:close/>
                </a:path>
              </a:pathLst>
            </a:custGeom>
            <a:solidFill>
              <a:schemeClr val="accent1">
                <a:lumMod val="10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25" name="任意多边形: 形状 24">
              <a:extLst>
                <a:ext uri="{FF2B5EF4-FFF2-40B4-BE49-F238E27FC236}">
                  <a16:creationId xmlns:a16="http://schemas.microsoft.com/office/drawing/2014/main" xmlns="" id="{B4755D22-B608-42C4-9C7F-D34C5F90D0DB}"/>
                </a:ext>
              </a:extLst>
            </p:cNvPr>
            <p:cNvSpPr>
              <a:spLocks/>
            </p:cNvSpPr>
            <p:nvPr/>
          </p:nvSpPr>
          <p:spPr bwMode="auto">
            <a:xfrm>
              <a:off x="3519217" y="2601775"/>
              <a:ext cx="400397" cy="166424"/>
            </a:xfrm>
            <a:custGeom>
              <a:avLst/>
              <a:gdLst>
                <a:gd name="T0" fmla="*/ 409 w 409"/>
                <a:gd name="T1" fmla="*/ 135 h 170"/>
                <a:gd name="T2" fmla="*/ 104 w 409"/>
                <a:gd name="T3" fmla="*/ 0 h 170"/>
                <a:gd name="T4" fmla="*/ 0 w 409"/>
                <a:gd name="T5" fmla="*/ 170 h 170"/>
                <a:gd name="T6" fmla="*/ 409 w 409"/>
                <a:gd name="T7" fmla="*/ 135 h 170"/>
              </a:gdLst>
              <a:ahLst/>
              <a:cxnLst>
                <a:cxn ang="0">
                  <a:pos x="T0" y="T1"/>
                </a:cxn>
                <a:cxn ang="0">
                  <a:pos x="T2" y="T3"/>
                </a:cxn>
                <a:cxn ang="0">
                  <a:pos x="T4" y="T5"/>
                </a:cxn>
                <a:cxn ang="0">
                  <a:pos x="T6" y="T7"/>
                </a:cxn>
              </a:cxnLst>
              <a:rect l="0" t="0" r="r" b="b"/>
              <a:pathLst>
                <a:path w="409" h="170">
                  <a:moveTo>
                    <a:pt x="409" y="135"/>
                  </a:moveTo>
                  <a:lnTo>
                    <a:pt x="104" y="0"/>
                  </a:lnTo>
                  <a:lnTo>
                    <a:pt x="0" y="170"/>
                  </a:lnTo>
                  <a:lnTo>
                    <a:pt x="409" y="135"/>
                  </a:lnTo>
                  <a:close/>
                </a:path>
              </a:pathLst>
            </a:custGeom>
            <a:solidFill>
              <a:schemeClr val="accent1">
                <a:lumMod val="10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26" name="任意多边形: 形状 25">
              <a:extLst>
                <a:ext uri="{FF2B5EF4-FFF2-40B4-BE49-F238E27FC236}">
                  <a16:creationId xmlns:a16="http://schemas.microsoft.com/office/drawing/2014/main" xmlns="" id="{A9F43B1A-5DD0-4C2F-BE9D-17169A2F9803}"/>
                </a:ext>
              </a:extLst>
            </p:cNvPr>
            <p:cNvSpPr>
              <a:spLocks/>
            </p:cNvSpPr>
            <p:nvPr/>
          </p:nvSpPr>
          <p:spPr bwMode="auto">
            <a:xfrm>
              <a:off x="873077" y="1989923"/>
              <a:ext cx="2819416" cy="3251140"/>
            </a:xfrm>
            <a:custGeom>
              <a:avLst/>
              <a:gdLst>
                <a:gd name="T0" fmla="*/ 609 w 1217"/>
                <a:gd name="T1" fmla="*/ 0 h 1403"/>
                <a:gd name="T2" fmla="*/ 0 w 1217"/>
                <a:gd name="T3" fmla="*/ 609 h 1403"/>
                <a:gd name="T4" fmla="*/ 262 w 1217"/>
                <a:gd name="T5" fmla="*/ 1109 h 1403"/>
                <a:gd name="T6" fmla="*/ 262 w 1217"/>
                <a:gd name="T7" fmla="*/ 1403 h 1403"/>
                <a:gd name="T8" fmla="*/ 539 w 1217"/>
                <a:gd name="T9" fmla="*/ 1213 h 1403"/>
                <a:gd name="T10" fmla="*/ 609 w 1217"/>
                <a:gd name="T11" fmla="*/ 1217 h 1403"/>
                <a:gd name="T12" fmla="*/ 1217 w 1217"/>
                <a:gd name="T13" fmla="*/ 609 h 1403"/>
                <a:gd name="T14" fmla="*/ 609 w 1217"/>
                <a:gd name="T15" fmla="*/ 0 h 140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17" h="1403">
                  <a:moveTo>
                    <a:pt x="609" y="0"/>
                  </a:moveTo>
                  <a:cubicBezTo>
                    <a:pt x="272" y="0"/>
                    <a:pt x="0" y="272"/>
                    <a:pt x="0" y="609"/>
                  </a:cubicBezTo>
                  <a:cubicBezTo>
                    <a:pt x="0" y="816"/>
                    <a:pt x="104" y="999"/>
                    <a:pt x="262" y="1109"/>
                  </a:cubicBezTo>
                  <a:cubicBezTo>
                    <a:pt x="262" y="1403"/>
                    <a:pt x="262" y="1403"/>
                    <a:pt x="262" y="1403"/>
                  </a:cubicBezTo>
                  <a:cubicBezTo>
                    <a:pt x="539" y="1213"/>
                    <a:pt x="539" y="1213"/>
                    <a:pt x="539" y="1213"/>
                  </a:cubicBezTo>
                  <a:cubicBezTo>
                    <a:pt x="562" y="1216"/>
                    <a:pt x="585" y="1217"/>
                    <a:pt x="609" y="1217"/>
                  </a:cubicBezTo>
                  <a:cubicBezTo>
                    <a:pt x="945" y="1217"/>
                    <a:pt x="1217" y="945"/>
                    <a:pt x="1217" y="609"/>
                  </a:cubicBezTo>
                  <a:cubicBezTo>
                    <a:pt x="1217" y="272"/>
                    <a:pt x="945" y="0"/>
                    <a:pt x="609" y="0"/>
                  </a:cubicBezTo>
                </a:path>
              </a:pathLst>
            </a:custGeom>
            <a:solidFill>
              <a:srgbClr val="F76911"/>
            </a:solidFill>
            <a:ln>
              <a:noFill/>
            </a:ln>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27" name="任意多边形: 形状 26">
              <a:extLst>
                <a:ext uri="{FF2B5EF4-FFF2-40B4-BE49-F238E27FC236}">
                  <a16:creationId xmlns:a16="http://schemas.microsoft.com/office/drawing/2014/main" xmlns="" id="{8947EDE4-09CD-4464-84D9-03C618CE37F3}"/>
                </a:ext>
              </a:extLst>
            </p:cNvPr>
            <p:cNvSpPr>
              <a:spLocks/>
            </p:cNvSpPr>
            <p:nvPr/>
          </p:nvSpPr>
          <p:spPr bwMode="auto">
            <a:xfrm>
              <a:off x="1278368" y="4390343"/>
              <a:ext cx="9790" cy="9790"/>
            </a:xfrm>
            <a:custGeom>
              <a:avLst/>
              <a:gdLst>
                <a:gd name="T0" fmla="*/ 0 w 4"/>
                <a:gd name="T1" fmla="*/ 0 h 4"/>
                <a:gd name="T2" fmla="*/ 1 w 4"/>
                <a:gd name="T3" fmla="*/ 4 h 4"/>
                <a:gd name="T4" fmla="*/ 4 w 4"/>
                <a:gd name="T5" fmla="*/ 4 h 4"/>
                <a:gd name="T6" fmla="*/ 0 w 4"/>
                <a:gd name="T7" fmla="*/ 0 h 4"/>
              </a:gdLst>
              <a:ahLst/>
              <a:cxnLst>
                <a:cxn ang="0">
                  <a:pos x="T0" y="T1"/>
                </a:cxn>
                <a:cxn ang="0">
                  <a:pos x="T2" y="T3"/>
                </a:cxn>
                <a:cxn ang="0">
                  <a:pos x="T4" y="T5"/>
                </a:cxn>
                <a:cxn ang="0">
                  <a:pos x="T6" y="T7"/>
                </a:cxn>
              </a:cxnLst>
              <a:rect l="0" t="0" r="r" b="b"/>
              <a:pathLst>
                <a:path w="4" h="4">
                  <a:moveTo>
                    <a:pt x="0" y="0"/>
                  </a:moveTo>
                  <a:cubicBezTo>
                    <a:pt x="1" y="4"/>
                    <a:pt x="1" y="4"/>
                    <a:pt x="1" y="4"/>
                  </a:cubicBezTo>
                  <a:cubicBezTo>
                    <a:pt x="4" y="4"/>
                    <a:pt x="4" y="4"/>
                    <a:pt x="4" y="4"/>
                  </a:cubicBezTo>
                  <a:cubicBezTo>
                    <a:pt x="3" y="3"/>
                    <a:pt x="2" y="1"/>
                    <a:pt x="0" y="0"/>
                  </a:cubicBezTo>
                </a:path>
              </a:pathLst>
            </a:custGeom>
            <a:solidFill>
              <a:srgbClr val="DCDDD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28" name="任意多边形: 形状 27">
              <a:extLst>
                <a:ext uri="{FF2B5EF4-FFF2-40B4-BE49-F238E27FC236}">
                  <a16:creationId xmlns:a16="http://schemas.microsoft.com/office/drawing/2014/main" xmlns="" id="{B3C3E280-78F4-4755-A66E-958A5BAAA523}"/>
                </a:ext>
              </a:extLst>
            </p:cNvPr>
            <p:cNvSpPr>
              <a:spLocks/>
            </p:cNvSpPr>
            <p:nvPr/>
          </p:nvSpPr>
          <p:spPr bwMode="auto">
            <a:xfrm>
              <a:off x="1271515" y="4265035"/>
              <a:ext cx="428786" cy="135097"/>
            </a:xfrm>
            <a:custGeom>
              <a:avLst/>
              <a:gdLst>
                <a:gd name="T0" fmla="*/ 177 w 185"/>
                <a:gd name="T1" fmla="*/ 0 h 58"/>
                <a:gd name="T2" fmla="*/ 0 w 185"/>
                <a:gd name="T3" fmla="*/ 4 h 58"/>
                <a:gd name="T4" fmla="*/ 3 w 185"/>
                <a:gd name="T5" fmla="*/ 54 h 58"/>
                <a:gd name="T6" fmla="*/ 7 w 185"/>
                <a:gd name="T7" fmla="*/ 58 h 58"/>
                <a:gd name="T8" fmla="*/ 185 w 185"/>
                <a:gd name="T9" fmla="*/ 43 h 58"/>
                <a:gd name="T10" fmla="*/ 177 w 185"/>
                <a:gd name="T11" fmla="*/ 0 h 58"/>
              </a:gdLst>
              <a:ahLst/>
              <a:cxnLst>
                <a:cxn ang="0">
                  <a:pos x="T0" y="T1"/>
                </a:cxn>
                <a:cxn ang="0">
                  <a:pos x="T2" y="T3"/>
                </a:cxn>
                <a:cxn ang="0">
                  <a:pos x="T4" y="T5"/>
                </a:cxn>
                <a:cxn ang="0">
                  <a:pos x="T6" y="T7"/>
                </a:cxn>
                <a:cxn ang="0">
                  <a:pos x="T8" y="T9"/>
                </a:cxn>
                <a:cxn ang="0">
                  <a:pos x="T10" y="T11"/>
                </a:cxn>
              </a:cxnLst>
              <a:rect l="0" t="0" r="r" b="b"/>
              <a:pathLst>
                <a:path w="185" h="58">
                  <a:moveTo>
                    <a:pt x="177" y="0"/>
                  </a:moveTo>
                  <a:cubicBezTo>
                    <a:pt x="0" y="4"/>
                    <a:pt x="0" y="4"/>
                    <a:pt x="0" y="4"/>
                  </a:cubicBezTo>
                  <a:cubicBezTo>
                    <a:pt x="3" y="54"/>
                    <a:pt x="3" y="54"/>
                    <a:pt x="3" y="54"/>
                  </a:cubicBezTo>
                  <a:cubicBezTo>
                    <a:pt x="5" y="55"/>
                    <a:pt x="6" y="57"/>
                    <a:pt x="7" y="58"/>
                  </a:cubicBezTo>
                  <a:cubicBezTo>
                    <a:pt x="185" y="43"/>
                    <a:pt x="185" y="43"/>
                    <a:pt x="185" y="43"/>
                  </a:cubicBezTo>
                  <a:cubicBezTo>
                    <a:pt x="177" y="0"/>
                    <a:pt x="177" y="0"/>
                    <a:pt x="177" y="0"/>
                  </a:cubicBezTo>
                </a:path>
              </a:pathLst>
            </a:custGeom>
            <a:solidFill>
              <a:schemeClr val="accent1">
                <a:lumMod val="75000"/>
                <a:alpha val="60000"/>
              </a:schemeClr>
            </a:solidFill>
            <a:ln>
              <a:noFill/>
            </a:ln>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0" name="任意多边形: 形状 29">
              <a:extLst>
                <a:ext uri="{FF2B5EF4-FFF2-40B4-BE49-F238E27FC236}">
                  <a16:creationId xmlns:a16="http://schemas.microsoft.com/office/drawing/2014/main" xmlns="" id="{49FC162D-8F41-4467-84F1-E8AFB319CC3F}"/>
                </a:ext>
              </a:extLst>
            </p:cNvPr>
            <p:cNvSpPr>
              <a:spLocks/>
            </p:cNvSpPr>
            <p:nvPr/>
          </p:nvSpPr>
          <p:spPr bwMode="auto">
            <a:xfrm>
              <a:off x="1046353" y="3180343"/>
              <a:ext cx="2349514" cy="1099377"/>
            </a:xfrm>
            <a:custGeom>
              <a:avLst/>
              <a:gdLst>
                <a:gd name="T0" fmla="*/ 0 w 2400"/>
                <a:gd name="T1" fmla="*/ 15 h 1123"/>
                <a:gd name="T2" fmla="*/ 69 w 2400"/>
                <a:gd name="T3" fmla="*/ 1123 h 1123"/>
                <a:gd name="T4" fmla="*/ 2382 w 2400"/>
                <a:gd name="T5" fmla="*/ 1068 h 1123"/>
                <a:gd name="T6" fmla="*/ 2400 w 2400"/>
                <a:gd name="T7" fmla="*/ 0 h 1123"/>
                <a:gd name="T8" fmla="*/ 0 w 2400"/>
                <a:gd name="T9" fmla="*/ 15 h 1123"/>
              </a:gdLst>
              <a:ahLst/>
              <a:cxnLst>
                <a:cxn ang="0">
                  <a:pos x="T0" y="T1"/>
                </a:cxn>
                <a:cxn ang="0">
                  <a:pos x="T2" y="T3"/>
                </a:cxn>
                <a:cxn ang="0">
                  <a:pos x="T4" y="T5"/>
                </a:cxn>
                <a:cxn ang="0">
                  <a:pos x="T6" y="T7"/>
                </a:cxn>
                <a:cxn ang="0">
                  <a:pos x="T8" y="T9"/>
                </a:cxn>
              </a:cxnLst>
              <a:rect l="0" t="0" r="r" b="b"/>
              <a:pathLst>
                <a:path w="2400" h="1123">
                  <a:moveTo>
                    <a:pt x="0" y="15"/>
                  </a:moveTo>
                  <a:lnTo>
                    <a:pt x="69" y="1123"/>
                  </a:lnTo>
                  <a:lnTo>
                    <a:pt x="2382" y="1068"/>
                  </a:lnTo>
                  <a:lnTo>
                    <a:pt x="2400" y="0"/>
                  </a:lnTo>
                  <a:lnTo>
                    <a:pt x="0" y="1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2" name="任意多边形: 形状 31">
              <a:extLst>
                <a:ext uri="{FF2B5EF4-FFF2-40B4-BE49-F238E27FC236}">
                  <a16:creationId xmlns:a16="http://schemas.microsoft.com/office/drawing/2014/main" xmlns="" id="{24906255-F32C-4E67-A073-E3D2A3E61CCF}"/>
                </a:ext>
              </a:extLst>
            </p:cNvPr>
            <p:cNvSpPr>
              <a:spLocks/>
            </p:cNvSpPr>
            <p:nvPr/>
          </p:nvSpPr>
          <p:spPr bwMode="auto">
            <a:xfrm>
              <a:off x="3343003" y="3690383"/>
              <a:ext cx="576610" cy="640243"/>
            </a:xfrm>
            <a:custGeom>
              <a:avLst/>
              <a:gdLst>
                <a:gd name="T0" fmla="*/ 249 w 249"/>
                <a:gd name="T1" fmla="*/ 0 h 276"/>
                <a:gd name="T2" fmla="*/ 134 w 249"/>
                <a:gd name="T3" fmla="*/ 19 h 276"/>
                <a:gd name="T4" fmla="*/ 0 w 249"/>
                <a:gd name="T5" fmla="*/ 276 h 276"/>
                <a:gd name="T6" fmla="*/ 186 w 249"/>
                <a:gd name="T7" fmla="*/ 232 h 276"/>
                <a:gd name="T8" fmla="*/ 249 w 249"/>
                <a:gd name="T9" fmla="*/ 0 h 276"/>
              </a:gdLst>
              <a:ahLst/>
              <a:cxnLst>
                <a:cxn ang="0">
                  <a:pos x="T0" y="T1"/>
                </a:cxn>
                <a:cxn ang="0">
                  <a:pos x="T2" y="T3"/>
                </a:cxn>
                <a:cxn ang="0">
                  <a:pos x="T4" y="T5"/>
                </a:cxn>
                <a:cxn ang="0">
                  <a:pos x="T6" y="T7"/>
                </a:cxn>
                <a:cxn ang="0">
                  <a:pos x="T8" y="T9"/>
                </a:cxn>
              </a:cxnLst>
              <a:rect l="0" t="0" r="r" b="b"/>
              <a:pathLst>
                <a:path w="249" h="276">
                  <a:moveTo>
                    <a:pt x="249" y="0"/>
                  </a:moveTo>
                  <a:cubicBezTo>
                    <a:pt x="134" y="19"/>
                    <a:pt x="134" y="19"/>
                    <a:pt x="134" y="19"/>
                  </a:cubicBezTo>
                  <a:cubicBezTo>
                    <a:pt x="111" y="116"/>
                    <a:pt x="64" y="204"/>
                    <a:pt x="0" y="276"/>
                  </a:cubicBezTo>
                  <a:cubicBezTo>
                    <a:pt x="186" y="232"/>
                    <a:pt x="186" y="232"/>
                    <a:pt x="186" y="232"/>
                  </a:cubicBezTo>
                  <a:cubicBezTo>
                    <a:pt x="249" y="0"/>
                    <a:pt x="249" y="0"/>
                    <a:pt x="249" y="0"/>
                  </a:cubicBezTo>
                </a:path>
              </a:pathLst>
            </a:custGeom>
            <a:solidFill>
              <a:srgbClr val="DCDDD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3" name="任意多边形: 形状 32">
              <a:extLst>
                <a:ext uri="{FF2B5EF4-FFF2-40B4-BE49-F238E27FC236}">
                  <a16:creationId xmlns:a16="http://schemas.microsoft.com/office/drawing/2014/main" xmlns="" id="{BCA57D09-E209-4EEF-93F0-8AC5E5DD10C6}"/>
                </a:ext>
              </a:extLst>
            </p:cNvPr>
            <p:cNvSpPr>
              <a:spLocks/>
            </p:cNvSpPr>
            <p:nvPr/>
          </p:nvSpPr>
          <p:spPr bwMode="auto">
            <a:xfrm>
              <a:off x="1637648" y="3776532"/>
              <a:ext cx="1747451" cy="488503"/>
            </a:xfrm>
            <a:custGeom>
              <a:avLst/>
              <a:gdLst>
                <a:gd name="T0" fmla="*/ 1785 w 1785"/>
                <a:gd name="T1" fmla="*/ 0 h 499"/>
                <a:gd name="T2" fmla="*/ 0 w 1785"/>
                <a:gd name="T3" fmla="*/ 286 h 499"/>
                <a:gd name="T4" fmla="*/ 45 w 1785"/>
                <a:gd name="T5" fmla="*/ 499 h 499"/>
                <a:gd name="T6" fmla="*/ 1778 w 1785"/>
                <a:gd name="T7" fmla="*/ 459 h 499"/>
                <a:gd name="T8" fmla="*/ 1782 w 1785"/>
                <a:gd name="T9" fmla="*/ 182 h 499"/>
                <a:gd name="T10" fmla="*/ 1785 w 1785"/>
                <a:gd name="T11" fmla="*/ 0 h 499"/>
              </a:gdLst>
              <a:ahLst/>
              <a:cxnLst>
                <a:cxn ang="0">
                  <a:pos x="T0" y="T1"/>
                </a:cxn>
                <a:cxn ang="0">
                  <a:pos x="T2" y="T3"/>
                </a:cxn>
                <a:cxn ang="0">
                  <a:pos x="T4" y="T5"/>
                </a:cxn>
                <a:cxn ang="0">
                  <a:pos x="T6" y="T7"/>
                </a:cxn>
                <a:cxn ang="0">
                  <a:pos x="T8" y="T9"/>
                </a:cxn>
                <a:cxn ang="0">
                  <a:pos x="T10" y="T11"/>
                </a:cxn>
              </a:cxnLst>
              <a:rect l="0" t="0" r="r" b="b"/>
              <a:pathLst>
                <a:path w="1785" h="499">
                  <a:moveTo>
                    <a:pt x="1785" y="0"/>
                  </a:moveTo>
                  <a:lnTo>
                    <a:pt x="0" y="286"/>
                  </a:lnTo>
                  <a:lnTo>
                    <a:pt x="45" y="499"/>
                  </a:lnTo>
                  <a:lnTo>
                    <a:pt x="1778" y="459"/>
                  </a:lnTo>
                  <a:lnTo>
                    <a:pt x="1782" y="182"/>
                  </a:lnTo>
                  <a:lnTo>
                    <a:pt x="178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4" name="任意多边形: 形状 33">
              <a:extLst>
                <a:ext uri="{FF2B5EF4-FFF2-40B4-BE49-F238E27FC236}">
                  <a16:creationId xmlns:a16="http://schemas.microsoft.com/office/drawing/2014/main" xmlns="" id="{7C5B1F82-3ECD-4E93-88EA-7A8D5E2E12D5}"/>
                </a:ext>
              </a:extLst>
            </p:cNvPr>
            <p:cNvSpPr>
              <a:spLocks/>
            </p:cNvSpPr>
            <p:nvPr/>
          </p:nvSpPr>
          <p:spPr bwMode="auto">
            <a:xfrm>
              <a:off x="1700301" y="3734437"/>
              <a:ext cx="1953034" cy="971132"/>
            </a:xfrm>
            <a:custGeom>
              <a:avLst/>
              <a:gdLst>
                <a:gd name="T0" fmla="*/ 843 w 843"/>
                <a:gd name="T1" fmla="*/ 0 h 419"/>
                <a:gd name="T2" fmla="*/ 727 w 843"/>
                <a:gd name="T3" fmla="*/ 18 h 419"/>
                <a:gd name="T4" fmla="*/ 726 w 843"/>
                <a:gd name="T5" fmla="*/ 95 h 419"/>
                <a:gd name="T6" fmla="*/ 724 w 843"/>
                <a:gd name="T7" fmla="*/ 213 h 419"/>
                <a:gd name="T8" fmla="*/ 0 w 843"/>
                <a:gd name="T9" fmla="*/ 272 h 419"/>
                <a:gd name="T10" fmla="*/ 30 w 843"/>
                <a:gd name="T11" fmla="*/ 419 h 419"/>
                <a:gd name="T12" fmla="*/ 709 w 843"/>
                <a:gd name="T13" fmla="*/ 257 h 419"/>
                <a:gd name="T14" fmla="*/ 843 w 843"/>
                <a:gd name="T15" fmla="*/ 0 h 4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3" h="419">
                  <a:moveTo>
                    <a:pt x="843" y="0"/>
                  </a:moveTo>
                  <a:cubicBezTo>
                    <a:pt x="727" y="18"/>
                    <a:pt x="727" y="18"/>
                    <a:pt x="727" y="18"/>
                  </a:cubicBezTo>
                  <a:cubicBezTo>
                    <a:pt x="726" y="95"/>
                    <a:pt x="726" y="95"/>
                    <a:pt x="726" y="95"/>
                  </a:cubicBezTo>
                  <a:cubicBezTo>
                    <a:pt x="724" y="213"/>
                    <a:pt x="724" y="213"/>
                    <a:pt x="724" y="213"/>
                  </a:cubicBezTo>
                  <a:cubicBezTo>
                    <a:pt x="0" y="272"/>
                    <a:pt x="0" y="272"/>
                    <a:pt x="0" y="272"/>
                  </a:cubicBezTo>
                  <a:cubicBezTo>
                    <a:pt x="30" y="419"/>
                    <a:pt x="30" y="419"/>
                    <a:pt x="30" y="419"/>
                  </a:cubicBezTo>
                  <a:cubicBezTo>
                    <a:pt x="709" y="257"/>
                    <a:pt x="709" y="257"/>
                    <a:pt x="709" y="257"/>
                  </a:cubicBezTo>
                  <a:cubicBezTo>
                    <a:pt x="773" y="185"/>
                    <a:pt x="820" y="97"/>
                    <a:pt x="843" y="0"/>
                  </a:cubicBezTo>
                </a:path>
              </a:pathLst>
            </a:custGeom>
            <a:solidFill>
              <a:schemeClr val="accent1">
                <a:lumMod val="75000"/>
                <a:alpha val="60000"/>
              </a:schemeClr>
            </a:solidFill>
            <a:ln>
              <a:noFill/>
            </a:ln>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3" name="任意多边形: 形状 42">
              <a:extLst>
                <a:ext uri="{FF2B5EF4-FFF2-40B4-BE49-F238E27FC236}">
                  <a16:creationId xmlns:a16="http://schemas.microsoft.com/office/drawing/2014/main" xmlns="" id="{EA0EE016-669D-44E3-BBD3-AE004867B6E7}"/>
                </a:ext>
              </a:extLst>
            </p:cNvPr>
            <p:cNvSpPr>
              <a:spLocks/>
            </p:cNvSpPr>
            <p:nvPr/>
          </p:nvSpPr>
          <p:spPr bwMode="auto">
            <a:xfrm>
              <a:off x="1493740" y="3695278"/>
              <a:ext cx="2425873" cy="850720"/>
            </a:xfrm>
            <a:custGeom>
              <a:avLst/>
              <a:gdLst>
                <a:gd name="T0" fmla="*/ 2478 w 2478"/>
                <a:gd name="T1" fmla="*/ 0 h 869"/>
                <a:gd name="T2" fmla="*/ 0 w 2478"/>
                <a:gd name="T3" fmla="*/ 206 h 869"/>
                <a:gd name="T4" fmla="*/ 133 w 2478"/>
                <a:gd name="T5" fmla="*/ 869 h 869"/>
                <a:gd name="T6" fmla="*/ 2329 w 2478"/>
                <a:gd name="T7" fmla="*/ 549 h 869"/>
                <a:gd name="T8" fmla="*/ 2478 w 2478"/>
                <a:gd name="T9" fmla="*/ 0 h 869"/>
              </a:gdLst>
              <a:ahLst/>
              <a:cxnLst>
                <a:cxn ang="0">
                  <a:pos x="T0" y="T1"/>
                </a:cxn>
                <a:cxn ang="0">
                  <a:pos x="T2" y="T3"/>
                </a:cxn>
                <a:cxn ang="0">
                  <a:pos x="T4" y="T5"/>
                </a:cxn>
                <a:cxn ang="0">
                  <a:pos x="T6" y="T7"/>
                </a:cxn>
                <a:cxn ang="0">
                  <a:pos x="T8" y="T9"/>
                </a:cxn>
              </a:cxnLst>
              <a:rect l="0" t="0" r="r" b="b"/>
              <a:pathLst>
                <a:path w="2478" h="869">
                  <a:moveTo>
                    <a:pt x="2478" y="0"/>
                  </a:moveTo>
                  <a:lnTo>
                    <a:pt x="0" y="206"/>
                  </a:lnTo>
                  <a:lnTo>
                    <a:pt x="133" y="869"/>
                  </a:lnTo>
                  <a:lnTo>
                    <a:pt x="2329" y="549"/>
                  </a:lnTo>
                  <a:lnTo>
                    <a:pt x="2478" y="0"/>
                  </a:lnTo>
                  <a:close/>
                </a:path>
              </a:pathLst>
            </a:custGeom>
            <a:solidFill>
              <a:schemeClr val="accent1">
                <a:lumMod val="60000"/>
                <a:lumOff val="40000"/>
              </a:schemeClr>
            </a:solidFill>
            <a:ln>
              <a:noFill/>
            </a:ln>
          </p:spPr>
          <p:txBody>
            <a:bodyPr vert="horz" wrap="none" lIns="91440" tIns="45720" rIns="91440" bIns="45720" anchor="ctr" anchorCtr="0" compatLnSpc="1">
              <a:prstTxWarp prst="textNoShape">
                <a:avLst/>
              </a:prstTxWarp>
              <a:normAutofit/>
            </a:bodyPr>
            <a:lstStyle/>
            <a:p>
              <a:pPr algn="ctr"/>
              <a:r>
                <a:rPr lang="zh-CN" altLang="en-US"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rPr>
                <a:t>心理条件</a:t>
              </a:r>
            </a:p>
          </p:txBody>
        </p:sp>
        <p:sp>
          <p:nvSpPr>
            <p:cNvPr id="44" name="文本框 8">
              <a:extLst>
                <a:ext uri="{FF2B5EF4-FFF2-40B4-BE49-F238E27FC236}">
                  <a16:creationId xmlns:a16="http://schemas.microsoft.com/office/drawing/2014/main" xmlns="" id="{8FB66DE0-3D96-4342-819C-19FA59B945E5}"/>
                </a:ext>
              </a:extLst>
            </p:cNvPr>
            <p:cNvSpPr txBox="1"/>
            <p:nvPr/>
          </p:nvSpPr>
          <p:spPr>
            <a:xfrm>
              <a:off x="988154" y="2404034"/>
              <a:ext cx="2665181" cy="1594724"/>
            </a:xfrm>
            <a:prstGeom prst="rect">
              <a:avLst/>
            </a:prstGeom>
            <a:noFill/>
          </p:spPr>
          <p:txBody>
            <a:bodyPr wrap="square" anchor="ctr">
              <a:normAutofit fontScale="70000" lnSpcReduction="20000"/>
            </a:bodyPr>
            <a:lstStyle/>
            <a:p>
              <a:pPr algn="ctr">
                <a:lnSpc>
                  <a:spcPct val="120000"/>
                </a:lnSpc>
              </a:pPr>
              <a:r>
                <a:rPr lang="zh-CN" altLang="en-US" sz="1100"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rPr>
                <a:t>第一，具有正确的性观点。</a:t>
              </a:r>
              <a:endParaRPr lang="en-US" altLang="zh-CN" sz="1100"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endParaRPr>
            </a:p>
            <a:p>
              <a:pPr>
                <a:lnSpc>
                  <a:spcPct val="120000"/>
                </a:lnSpc>
              </a:pPr>
              <a:r>
                <a:rPr lang="zh-CN" altLang="en-US" sz="1100"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rPr>
                <a:t>第二，应将性行为视作男女之间的最深层的、最有道德意义的事情。第三，不应该把肉体与精神 分裂开来，为了达到精神的纯洁，肉体当然必须纯洁。</a:t>
              </a:r>
              <a:endParaRPr lang="en-US" altLang="zh-CN" sz="1100"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endParaRPr>
            </a:p>
            <a:p>
              <a:pPr algn="ctr">
                <a:lnSpc>
                  <a:spcPct val="120000"/>
                </a:lnSpc>
              </a:pPr>
              <a:endParaRPr lang="zh-CN" altLang="en-US" sz="900"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grpSp>
      <p:grpSp>
        <p:nvGrpSpPr>
          <p:cNvPr id="45" name="组合 44">
            <a:extLst>
              <a:ext uri="{FF2B5EF4-FFF2-40B4-BE49-F238E27FC236}">
                <a16:creationId xmlns:a16="http://schemas.microsoft.com/office/drawing/2014/main" xmlns="" id="{EC7497D4-240F-43BA-AA0B-B05507220051}"/>
              </a:ext>
            </a:extLst>
          </p:cNvPr>
          <p:cNvGrpSpPr/>
          <p:nvPr/>
        </p:nvGrpSpPr>
        <p:grpSpPr>
          <a:xfrm>
            <a:off x="3428497" y="1851670"/>
            <a:ext cx="2232248" cy="2216620"/>
            <a:chOff x="4271161" y="1616937"/>
            <a:chExt cx="3649677" cy="3624126"/>
          </a:xfrm>
        </p:grpSpPr>
        <p:sp>
          <p:nvSpPr>
            <p:cNvPr id="46" name="任意多边形: 形状 45">
              <a:extLst>
                <a:ext uri="{FF2B5EF4-FFF2-40B4-BE49-F238E27FC236}">
                  <a16:creationId xmlns:a16="http://schemas.microsoft.com/office/drawing/2014/main" xmlns="" id="{9A6377C9-C7A9-4043-899B-C64E6740ADB5}"/>
                </a:ext>
              </a:extLst>
            </p:cNvPr>
            <p:cNvSpPr>
              <a:spLocks/>
            </p:cNvSpPr>
            <p:nvPr/>
          </p:nvSpPr>
          <p:spPr bwMode="auto">
            <a:xfrm>
              <a:off x="4271161" y="1616937"/>
              <a:ext cx="3649677" cy="3612379"/>
            </a:xfrm>
            <a:custGeom>
              <a:avLst/>
              <a:gdLst>
                <a:gd name="connsiteX0" fmla="*/ 1783869 w 3649677"/>
                <a:gd name="connsiteY0" fmla="*/ 3593844 h 3612379"/>
                <a:gd name="connsiteX1" fmla="*/ 1825598 w 3649677"/>
                <a:gd name="connsiteY1" fmla="*/ 3593844 h 3612379"/>
                <a:gd name="connsiteX2" fmla="*/ 1848780 w 3649677"/>
                <a:gd name="connsiteY2" fmla="*/ 3593844 h 3612379"/>
                <a:gd name="connsiteX3" fmla="*/ 1848780 w 3649677"/>
                <a:gd name="connsiteY3" fmla="*/ 3612379 h 3612379"/>
                <a:gd name="connsiteX4" fmla="*/ 1825598 w 3649677"/>
                <a:gd name="connsiteY4" fmla="*/ 3612379 h 3612379"/>
                <a:gd name="connsiteX5" fmla="*/ 1783869 w 3649677"/>
                <a:gd name="connsiteY5" fmla="*/ 3610062 h 3612379"/>
                <a:gd name="connsiteX6" fmla="*/ 1783869 w 3649677"/>
                <a:gd name="connsiteY6" fmla="*/ 3593844 h 3612379"/>
                <a:gd name="connsiteX7" fmla="*/ 1978603 w 3649677"/>
                <a:gd name="connsiteY7" fmla="*/ 3586893 h 3612379"/>
                <a:gd name="connsiteX8" fmla="*/ 1978603 w 3649677"/>
                <a:gd name="connsiteY8" fmla="*/ 3605429 h 3612379"/>
                <a:gd name="connsiteX9" fmla="*/ 1913692 w 3649677"/>
                <a:gd name="connsiteY9" fmla="*/ 3610062 h 3612379"/>
                <a:gd name="connsiteX10" fmla="*/ 1913692 w 3649677"/>
                <a:gd name="connsiteY10" fmla="*/ 3591527 h 3612379"/>
                <a:gd name="connsiteX11" fmla="*/ 1978603 w 3649677"/>
                <a:gd name="connsiteY11" fmla="*/ 3586893 h 3612379"/>
                <a:gd name="connsiteX12" fmla="*/ 1654047 w 3649677"/>
                <a:gd name="connsiteY12" fmla="*/ 3586893 h 3612379"/>
                <a:gd name="connsiteX13" fmla="*/ 1718958 w 3649677"/>
                <a:gd name="connsiteY13" fmla="*/ 3591527 h 3612379"/>
                <a:gd name="connsiteX14" fmla="*/ 1718958 w 3649677"/>
                <a:gd name="connsiteY14" fmla="*/ 3607745 h 3612379"/>
                <a:gd name="connsiteX15" fmla="*/ 1654047 w 3649677"/>
                <a:gd name="connsiteY15" fmla="*/ 3603112 h 3612379"/>
                <a:gd name="connsiteX16" fmla="*/ 1654047 w 3649677"/>
                <a:gd name="connsiteY16" fmla="*/ 3586893 h 3612379"/>
                <a:gd name="connsiteX17" fmla="*/ 2106107 w 3649677"/>
                <a:gd name="connsiteY17" fmla="*/ 3570675 h 3612379"/>
                <a:gd name="connsiteX18" fmla="*/ 2108425 w 3649677"/>
                <a:gd name="connsiteY18" fmla="*/ 3589210 h 3612379"/>
                <a:gd name="connsiteX19" fmla="*/ 2043514 w 3649677"/>
                <a:gd name="connsiteY19" fmla="*/ 3598478 h 3612379"/>
                <a:gd name="connsiteX20" fmla="*/ 2041196 w 3649677"/>
                <a:gd name="connsiteY20" fmla="*/ 3579943 h 3612379"/>
                <a:gd name="connsiteX21" fmla="*/ 2106107 w 3649677"/>
                <a:gd name="connsiteY21" fmla="*/ 3570675 h 3612379"/>
                <a:gd name="connsiteX22" fmla="*/ 2233611 w 3649677"/>
                <a:gd name="connsiteY22" fmla="*/ 3545190 h 3612379"/>
                <a:gd name="connsiteX23" fmla="*/ 2235929 w 3649677"/>
                <a:gd name="connsiteY23" fmla="*/ 3563725 h 3612379"/>
                <a:gd name="connsiteX24" fmla="*/ 2173336 w 3649677"/>
                <a:gd name="connsiteY24" fmla="*/ 3577626 h 3612379"/>
                <a:gd name="connsiteX25" fmla="*/ 2168699 w 3649677"/>
                <a:gd name="connsiteY25" fmla="*/ 3559091 h 3612379"/>
                <a:gd name="connsiteX26" fmla="*/ 2233611 w 3649677"/>
                <a:gd name="connsiteY26" fmla="*/ 3545190 h 3612379"/>
                <a:gd name="connsiteX27" fmla="*/ 2356478 w 3649677"/>
                <a:gd name="connsiteY27" fmla="*/ 3512753 h 3612379"/>
                <a:gd name="connsiteX28" fmla="*/ 2363433 w 3649677"/>
                <a:gd name="connsiteY28" fmla="*/ 3528971 h 3612379"/>
                <a:gd name="connsiteX29" fmla="*/ 2300840 w 3649677"/>
                <a:gd name="connsiteY29" fmla="*/ 3547506 h 3612379"/>
                <a:gd name="connsiteX30" fmla="*/ 2296203 w 3649677"/>
                <a:gd name="connsiteY30" fmla="*/ 3531288 h 3612379"/>
                <a:gd name="connsiteX31" fmla="*/ 2356478 w 3649677"/>
                <a:gd name="connsiteY31" fmla="*/ 3512753 h 3612379"/>
                <a:gd name="connsiteX32" fmla="*/ 2479346 w 3649677"/>
                <a:gd name="connsiteY32" fmla="*/ 3468732 h 3612379"/>
                <a:gd name="connsiteX33" fmla="*/ 2486300 w 3649677"/>
                <a:gd name="connsiteY33" fmla="*/ 3484951 h 3612379"/>
                <a:gd name="connsiteX34" fmla="*/ 2423707 w 3649677"/>
                <a:gd name="connsiteY34" fmla="*/ 3508119 h 3612379"/>
                <a:gd name="connsiteX35" fmla="*/ 2419071 w 3649677"/>
                <a:gd name="connsiteY35" fmla="*/ 3491901 h 3612379"/>
                <a:gd name="connsiteX36" fmla="*/ 2479346 w 3649677"/>
                <a:gd name="connsiteY36" fmla="*/ 3468732 h 3612379"/>
                <a:gd name="connsiteX37" fmla="*/ 2597576 w 3649677"/>
                <a:gd name="connsiteY37" fmla="*/ 3415444 h 3612379"/>
                <a:gd name="connsiteX38" fmla="*/ 2604531 w 3649677"/>
                <a:gd name="connsiteY38" fmla="*/ 3431662 h 3612379"/>
                <a:gd name="connsiteX39" fmla="*/ 2546575 w 3649677"/>
                <a:gd name="connsiteY39" fmla="*/ 3459465 h 3612379"/>
                <a:gd name="connsiteX40" fmla="*/ 2539620 w 3649677"/>
                <a:gd name="connsiteY40" fmla="*/ 3443247 h 3612379"/>
                <a:gd name="connsiteX41" fmla="*/ 2597576 w 3649677"/>
                <a:gd name="connsiteY41" fmla="*/ 3415444 h 3612379"/>
                <a:gd name="connsiteX42" fmla="*/ 2711171 w 3649677"/>
                <a:gd name="connsiteY42" fmla="*/ 3355205 h 3612379"/>
                <a:gd name="connsiteX43" fmla="*/ 2720444 w 3649677"/>
                <a:gd name="connsiteY43" fmla="*/ 3371423 h 3612379"/>
                <a:gd name="connsiteX44" fmla="*/ 2662488 w 3649677"/>
                <a:gd name="connsiteY44" fmla="*/ 3401543 h 3612379"/>
                <a:gd name="connsiteX45" fmla="*/ 2655533 w 3649677"/>
                <a:gd name="connsiteY45" fmla="*/ 3387641 h 3612379"/>
                <a:gd name="connsiteX46" fmla="*/ 2711171 w 3649677"/>
                <a:gd name="connsiteY46" fmla="*/ 3355205 h 3612379"/>
                <a:gd name="connsiteX47" fmla="*/ 2820129 w 3649677"/>
                <a:gd name="connsiteY47" fmla="*/ 3285698 h 3612379"/>
                <a:gd name="connsiteX48" fmla="*/ 2829402 w 3649677"/>
                <a:gd name="connsiteY48" fmla="*/ 3299600 h 3612379"/>
                <a:gd name="connsiteX49" fmla="*/ 2776082 w 3649677"/>
                <a:gd name="connsiteY49" fmla="*/ 3336670 h 3612379"/>
                <a:gd name="connsiteX50" fmla="*/ 2766809 w 3649677"/>
                <a:gd name="connsiteY50" fmla="*/ 3320452 h 3612379"/>
                <a:gd name="connsiteX51" fmla="*/ 2820129 w 3649677"/>
                <a:gd name="connsiteY51" fmla="*/ 3285698 h 3612379"/>
                <a:gd name="connsiteX52" fmla="*/ 2924450 w 3649677"/>
                <a:gd name="connsiteY52" fmla="*/ 3209241 h 3612379"/>
                <a:gd name="connsiteX53" fmla="*/ 2936042 w 3649677"/>
                <a:gd name="connsiteY53" fmla="*/ 3223142 h 3612379"/>
                <a:gd name="connsiteX54" fmla="*/ 2882722 w 3649677"/>
                <a:gd name="connsiteY54" fmla="*/ 3262529 h 3612379"/>
                <a:gd name="connsiteX55" fmla="*/ 2873449 w 3649677"/>
                <a:gd name="connsiteY55" fmla="*/ 3248628 h 3612379"/>
                <a:gd name="connsiteX56" fmla="*/ 2924450 w 3649677"/>
                <a:gd name="connsiteY56" fmla="*/ 3209241 h 3612379"/>
                <a:gd name="connsiteX57" fmla="*/ 185675 w 3649677"/>
                <a:gd name="connsiteY57" fmla="*/ 1098497 h 3612379"/>
                <a:gd name="connsiteX58" fmla="*/ 204211 w 3649677"/>
                <a:gd name="connsiteY58" fmla="*/ 1144840 h 3612379"/>
                <a:gd name="connsiteX59" fmla="*/ 67509 w 3649677"/>
                <a:gd name="connsiteY59" fmla="*/ 1851574 h 3612379"/>
                <a:gd name="connsiteX60" fmla="*/ 137018 w 3649677"/>
                <a:gd name="connsiteY60" fmla="*/ 2317324 h 3612379"/>
                <a:gd name="connsiteX61" fmla="*/ 716264 w 3649677"/>
                <a:gd name="connsiteY61" fmla="*/ 3188577 h 3612379"/>
                <a:gd name="connsiteX62" fmla="*/ 723215 w 3649677"/>
                <a:gd name="connsiteY62" fmla="*/ 3237237 h 3612379"/>
                <a:gd name="connsiteX63" fmla="*/ 695411 w 3649677"/>
                <a:gd name="connsiteY63" fmla="*/ 3251140 h 3612379"/>
                <a:gd name="connsiteX64" fmla="*/ 674559 w 3649677"/>
                <a:gd name="connsiteY64" fmla="*/ 3241871 h 3612379"/>
                <a:gd name="connsiteX65" fmla="*/ 72143 w 3649677"/>
                <a:gd name="connsiteY65" fmla="*/ 2335861 h 3612379"/>
                <a:gd name="connsiteX66" fmla="*/ 316 w 3649677"/>
                <a:gd name="connsiteY66" fmla="*/ 1851574 h 3612379"/>
                <a:gd name="connsiteX67" fmla="*/ 141652 w 3649677"/>
                <a:gd name="connsiteY67" fmla="*/ 1117034 h 3612379"/>
                <a:gd name="connsiteX68" fmla="*/ 185675 w 3649677"/>
                <a:gd name="connsiteY68" fmla="*/ 1098497 h 3612379"/>
                <a:gd name="connsiteX69" fmla="*/ 266627 w 3649677"/>
                <a:gd name="connsiteY69" fmla="*/ 965648 h 3612379"/>
                <a:gd name="connsiteX70" fmla="*/ 282845 w 3649677"/>
                <a:gd name="connsiteY70" fmla="*/ 974911 h 3612379"/>
                <a:gd name="connsiteX71" fmla="*/ 252725 w 3649677"/>
                <a:gd name="connsiteY71" fmla="*/ 1032807 h 3612379"/>
                <a:gd name="connsiteX72" fmla="*/ 236507 w 3649677"/>
                <a:gd name="connsiteY72" fmla="*/ 1023544 h 3612379"/>
                <a:gd name="connsiteX73" fmla="*/ 266627 w 3649677"/>
                <a:gd name="connsiteY73" fmla="*/ 965648 h 3612379"/>
                <a:gd name="connsiteX74" fmla="*/ 333816 w 3649677"/>
                <a:gd name="connsiteY74" fmla="*/ 854488 h 3612379"/>
                <a:gd name="connsiteX75" fmla="*/ 350034 w 3649677"/>
                <a:gd name="connsiteY75" fmla="*/ 863751 h 3612379"/>
                <a:gd name="connsiteX76" fmla="*/ 315281 w 3649677"/>
                <a:gd name="connsiteY76" fmla="*/ 919331 h 3612379"/>
                <a:gd name="connsiteX77" fmla="*/ 299063 w 3649677"/>
                <a:gd name="connsiteY77" fmla="*/ 910068 h 3612379"/>
                <a:gd name="connsiteX78" fmla="*/ 333816 w 3649677"/>
                <a:gd name="connsiteY78" fmla="*/ 854488 h 3612379"/>
                <a:gd name="connsiteX79" fmla="*/ 410273 w 3649677"/>
                <a:gd name="connsiteY79" fmla="*/ 747960 h 3612379"/>
                <a:gd name="connsiteX80" fmla="*/ 424175 w 3649677"/>
                <a:gd name="connsiteY80" fmla="*/ 759539 h 3612379"/>
                <a:gd name="connsiteX81" fmla="*/ 384788 w 3649677"/>
                <a:gd name="connsiteY81" fmla="*/ 810487 h 3612379"/>
                <a:gd name="connsiteX82" fmla="*/ 370887 w 3649677"/>
                <a:gd name="connsiteY82" fmla="*/ 801224 h 3612379"/>
                <a:gd name="connsiteX83" fmla="*/ 410273 w 3649677"/>
                <a:gd name="connsiteY83" fmla="*/ 747960 h 3612379"/>
                <a:gd name="connsiteX84" fmla="*/ 493681 w 3649677"/>
                <a:gd name="connsiteY84" fmla="*/ 648379 h 3612379"/>
                <a:gd name="connsiteX85" fmla="*/ 505266 w 3649677"/>
                <a:gd name="connsiteY85" fmla="*/ 659959 h 3612379"/>
                <a:gd name="connsiteX86" fmla="*/ 468196 w 3649677"/>
                <a:gd name="connsiteY86" fmla="*/ 703959 h 3612379"/>
                <a:gd name="connsiteX87" fmla="*/ 463562 w 3649677"/>
                <a:gd name="connsiteY87" fmla="*/ 708591 h 3612379"/>
                <a:gd name="connsiteX88" fmla="*/ 449660 w 3649677"/>
                <a:gd name="connsiteY88" fmla="*/ 697012 h 3612379"/>
                <a:gd name="connsiteX89" fmla="*/ 454294 w 3649677"/>
                <a:gd name="connsiteY89" fmla="*/ 692380 h 3612379"/>
                <a:gd name="connsiteX90" fmla="*/ 493681 w 3649677"/>
                <a:gd name="connsiteY90" fmla="*/ 648379 h 3612379"/>
                <a:gd name="connsiteX91" fmla="*/ 584040 w 3649677"/>
                <a:gd name="connsiteY91" fmla="*/ 553430 h 3612379"/>
                <a:gd name="connsiteX92" fmla="*/ 595624 w 3649677"/>
                <a:gd name="connsiteY92" fmla="*/ 567325 h 3612379"/>
                <a:gd name="connsiteX93" fmla="*/ 549287 w 3649677"/>
                <a:gd name="connsiteY93" fmla="*/ 611326 h 3612379"/>
                <a:gd name="connsiteX94" fmla="*/ 537702 w 3649677"/>
                <a:gd name="connsiteY94" fmla="*/ 599747 h 3612379"/>
                <a:gd name="connsiteX95" fmla="*/ 584040 w 3649677"/>
                <a:gd name="connsiteY95" fmla="*/ 553430 h 3612379"/>
                <a:gd name="connsiteX96" fmla="*/ 679032 w 3649677"/>
                <a:gd name="connsiteY96" fmla="*/ 465429 h 3612379"/>
                <a:gd name="connsiteX97" fmla="*/ 690616 w 3649677"/>
                <a:gd name="connsiteY97" fmla="*/ 479324 h 3612379"/>
                <a:gd name="connsiteX98" fmla="*/ 641962 w 3649677"/>
                <a:gd name="connsiteY98" fmla="*/ 523325 h 3612379"/>
                <a:gd name="connsiteX99" fmla="*/ 630377 w 3649677"/>
                <a:gd name="connsiteY99" fmla="*/ 509430 h 3612379"/>
                <a:gd name="connsiteX100" fmla="*/ 679032 w 3649677"/>
                <a:gd name="connsiteY100" fmla="*/ 465429 h 3612379"/>
                <a:gd name="connsiteX101" fmla="*/ 2730567 w 3649677"/>
                <a:gd name="connsiteY101" fmla="*/ 250246 h 3612379"/>
                <a:gd name="connsiteX102" fmla="*/ 2757499 w 3649677"/>
                <a:gd name="connsiteY102" fmla="*/ 254013 h 3612379"/>
                <a:gd name="connsiteX103" fmla="*/ 3267178 w 3649677"/>
                <a:gd name="connsiteY103" fmla="*/ 706037 h 3612379"/>
                <a:gd name="connsiteX104" fmla="*/ 3649438 w 3649677"/>
                <a:gd name="connsiteY104" fmla="*/ 1797848 h 3612379"/>
                <a:gd name="connsiteX105" fmla="*/ 3466417 w 3649677"/>
                <a:gd name="connsiteY105" fmla="*/ 2625399 h 3612379"/>
                <a:gd name="connsiteX106" fmla="*/ 3065623 w 3649677"/>
                <a:gd name="connsiteY106" fmla="*/ 3165509 h 3612379"/>
                <a:gd name="connsiteX107" fmla="*/ 3040139 w 3649677"/>
                <a:gd name="connsiteY107" fmla="*/ 3174781 h 3612379"/>
                <a:gd name="connsiteX108" fmla="*/ 3016972 w 3649677"/>
                <a:gd name="connsiteY108" fmla="*/ 3163191 h 3612379"/>
                <a:gd name="connsiteX109" fmla="*/ 3013603 w 3649677"/>
                <a:gd name="connsiteY109" fmla="*/ 3155326 h 3612379"/>
                <a:gd name="connsiteX110" fmla="*/ 2984725 w 3649677"/>
                <a:gd name="connsiteY110" fmla="*/ 3181439 h 3612379"/>
                <a:gd name="connsiteX111" fmla="*/ 2973134 w 3649677"/>
                <a:gd name="connsiteY111" fmla="*/ 3167537 h 3612379"/>
                <a:gd name="connsiteX112" fmla="*/ 3006567 w 3649677"/>
                <a:gd name="connsiteY112" fmla="*/ 3138897 h 3612379"/>
                <a:gd name="connsiteX113" fmla="*/ 3006547 w 3649677"/>
                <a:gd name="connsiteY113" fmla="*/ 3138851 h 3612379"/>
                <a:gd name="connsiteX114" fmla="*/ 3016972 w 3649677"/>
                <a:gd name="connsiteY114" fmla="*/ 3114511 h 3612379"/>
                <a:gd name="connsiteX115" fmla="*/ 3403865 w 3649677"/>
                <a:gd name="connsiteY115" fmla="*/ 2595264 h 3612379"/>
                <a:gd name="connsiteX116" fmla="*/ 3582253 w 3649677"/>
                <a:gd name="connsiteY116" fmla="*/ 1797848 h 3612379"/>
                <a:gd name="connsiteX117" fmla="*/ 3213894 w 3649677"/>
                <a:gd name="connsiteY117" fmla="*/ 747762 h 3612379"/>
                <a:gd name="connsiteX118" fmla="*/ 2720432 w 3649677"/>
                <a:gd name="connsiteY118" fmla="*/ 311965 h 3612379"/>
                <a:gd name="connsiteX119" fmla="*/ 2719258 w 3649677"/>
                <a:gd name="connsiteY119" fmla="*/ 310391 h 3612379"/>
                <a:gd name="connsiteX120" fmla="*/ 2669321 w 3649677"/>
                <a:gd name="connsiteY120" fmla="*/ 282178 h 3612379"/>
                <a:gd name="connsiteX121" fmla="*/ 2678590 w 3649677"/>
                <a:gd name="connsiteY121" fmla="*/ 268280 h 3612379"/>
                <a:gd name="connsiteX122" fmla="*/ 2706182 w 3649677"/>
                <a:gd name="connsiteY122" fmla="*/ 283869 h 3612379"/>
                <a:gd name="connsiteX123" fmla="*/ 2708848 w 3649677"/>
                <a:gd name="connsiteY123" fmla="*/ 265604 h 3612379"/>
                <a:gd name="connsiteX124" fmla="*/ 2730567 w 3649677"/>
                <a:gd name="connsiteY124" fmla="*/ 250246 h 3612379"/>
                <a:gd name="connsiteX125" fmla="*/ 2560410 w 3649677"/>
                <a:gd name="connsiteY125" fmla="*/ 208057 h 3612379"/>
                <a:gd name="connsiteX126" fmla="*/ 2620659 w 3649677"/>
                <a:gd name="connsiteY126" fmla="*/ 238168 h 3612379"/>
                <a:gd name="connsiteX127" fmla="*/ 2611390 w 3649677"/>
                <a:gd name="connsiteY127" fmla="*/ 252066 h 3612379"/>
                <a:gd name="connsiteX128" fmla="*/ 2553458 w 3649677"/>
                <a:gd name="connsiteY128" fmla="*/ 224270 h 3612379"/>
                <a:gd name="connsiteX129" fmla="*/ 2560410 w 3649677"/>
                <a:gd name="connsiteY129" fmla="*/ 208057 h 3612379"/>
                <a:gd name="connsiteX130" fmla="*/ 2439912 w 3649677"/>
                <a:gd name="connsiteY130" fmla="*/ 159414 h 3612379"/>
                <a:gd name="connsiteX131" fmla="*/ 2500161 w 3649677"/>
                <a:gd name="connsiteY131" fmla="*/ 182577 h 3612379"/>
                <a:gd name="connsiteX132" fmla="*/ 2495527 w 3649677"/>
                <a:gd name="connsiteY132" fmla="*/ 198791 h 3612379"/>
                <a:gd name="connsiteX133" fmla="*/ 2435278 w 3649677"/>
                <a:gd name="connsiteY133" fmla="*/ 175628 h 3612379"/>
                <a:gd name="connsiteX134" fmla="*/ 2439912 w 3649677"/>
                <a:gd name="connsiteY134" fmla="*/ 159414 h 3612379"/>
                <a:gd name="connsiteX135" fmla="*/ 2317098 w 3649677"/>
                <a:gd name="connsiteY135" fmla="*/ 117720 h 3612379"/>
                <a:gd name="connsiteX136" fmla="*/ 2379664 w 3649677"/>
                <a:gd name="connsiteY136" fmla="*/ 138567 h 3612379"/>
                <a:gd name="connsiteX137" fmla="*/ 2372712 w 3649677"/>
                <a:gd name="connsiteY137" fmla="*/ 154781 h 3612379"/>
                <a:gd name="connsiteX138" fmla="*/ 2312463 w 3649677"/>
                <a:gd name="connsiteY138" fmla="*/ 136251 h 3612379"/>
                <a:gd name="connsiteX139" fmla="*/ 2317098 w 3649677"/>
                <a:gd name="connsiteY139" fmla="*/ 117720 h 3612379"/>
                <a:gd name="connsiteX140" fmla="*/ 2189648 w 3649677"/>
                <a:gd name="connsiteY140" fmla="*/ 87609 h 3612379"/>
                <a:gd name="connsiteX141" fmla="*/ 2254532 w 3649677"/>
                <a:gd name="connsiteY141" fmla="*/ 101506 h 3612379"/>
                <a:gd name="connsiteX142" fmla="*/ 2249897 w 3649677"/>
                <a:gd name="connsiteY142" fmla="*/ 120037 h 3612379"/>
                <a:gd name="connsiteX143" fmla="*/ 2185014 w 3649677"/>
                <a:gd name="connsiteY143" fmla="*/ 103823 h 3612379"/>
                <a:gd name="connsiteX144" fmla="*/ 2189648 w 3649677"/>
                <a:gd name="connsiteY144" fmla="*/ 87609 h 3612379"/>
                <a:gd name="connsiteX145" fmla="*/ 2062199 w 3649677"/>
                <a:gd name="connsiteY145" fmla="*/ 64446 h 3612379"/>
                <a:gd name="connsiteX146" fmla="*/ 2124765 w 3649677"/>
                <a:gd name="connsiteY146" fmla="*/ 76027 h 3612379"/>
                <a:gd name="connsiteX147" fmla="*/ 2122448 w 3649677"/>
                <a:gd name="connsiteY147" fmla="*/ 92241 h 3612379"/>
                <a:gd name="connsiteX148" fmla="*/ 2059882 w 3649677"/>
                <a:gd name="connsiteY148" fmla="*/ 82976 h 3612379"/>
                <a:gd name="connsiteX149" fmla="*/ 2062199 w 3649677"/>
                <a:gd name="connsiteY149" fmla="*/ 64446 h 3612379"/>
                <a:gd name="connsiteX150" fmla="*/ 1930115 w 3649677"/>
                <a:gd name="connsiteY150" fmla="*/ 52864 h 3612379"/>
                <a:gd name="connsiteX151" fmla="*/ 1997316 w 3649677"/>
                <a:gd name="connsiteY151" fmla="*/ 57497 h 3612379"/>
                <a:gd name="connsiteX152" fmla="*/ 1994998 w 3649677"/>
                <a:gd name="connsiteY152" fmla="*/ 76027 h 3612379"/>
                <a:gd name="connsiteX153" fmla="*/ 1930115 w 3649677"/>
                <a:gd name="connsiteY153" fmla="*/ 71394 h 3612379"/>
                <a:gd name="connsiteX154" fmla="*/ 1930115 w 3649677"/>
                <a:gd name="connsiteY154" fmla="*/ 52864 h 3612379"/>
                <a:gd name="connsiteX155" fmla="*/ 1796106 w 3649677"/>
                <a:gd name="connsiteY155" fmla="*/ 0 h 3612379"/>
                <a:gd name="connsiteX156" fmla="*/ 1830880 w 3649677"/>
                <a:gd name="connsiteY156" fmla="*/ 32402 h 3612379"/>
                <a:gd name="connsiteX157" fmla="*/ 1798424 w 3649677"/>
                <a:gd name="connsiteY157" fmla="*/ 67119 h 3612379"/>
                <a:gd name="connsiteX158" fmla="*/ 1606008 w 3649677"/>
                <a:gd name="connsiteY158" fmla="*/ 81005 h 3612379"/>
                <a:gd name="connsiteX159" fmla="*/ 801568 w 3649677"/>
                <a:gd name="connsiteY159" fmla="*/ 395768 h 3612379"/>
                <a:gd name="connsiteX160" fmla="*/ 791090 w 3649677"/>
                <a:gd name="connsiteY160" fmla="*/ 398383 h 3612379"/>
                <a:gd name="connsiteX161" fmla="*/ 791401 w 3649677"/>
                <a:gd name="connsiteY161" fmla="*/ 398849 h 3612379"/>
                <a:gd name="connsiteX162" fmla="*/ 792559 w 3649677"/>
                <a:gd name="connsiteY162" fmla="*/ 400586 h 3612379"/>
                <a:gd name="connsiteX163" fmla="*/ 741588 w 3649677"/>
                <a:gd name="connsiteY163" fmla="*/ 439955 h 3612379"/>
                <a:gd name="connsiteX164" fmla="*/ 730003 w 3649677"/>
                <a:gd name="connsiteY164" fmla="*/ 426060 h 3612379"/>
                <a:gd name="connsiteX165" fmla="*/ 772112 w 3649677"/>
                <a:gd name="connsiteY165" fmla="*/ 394951 h 3612379"/>
                <a:gd name="connsiteX166" fmla="*/ 755203 w 3649677"/>
                <a:gd name="connsiteY166" fmla="*/ 386510 h 3612379"/>
                <a:gd name="connsiteX167" fmla="*/ 762157 w 3649677"/>
                <a:gd name="connsiteY167" fmla="*/ 337907 h 3612379"/>
                <a:gd name="connsiteX168" fmla="*/ 1596735 w 3649677"/>
                <a:gd name="connsiteY168" fmla="*/ 13887 h 3612379"/>
                <a:gd name="connsiteX169" fmla="*/ 1796106 w 3649677"/>
                <a:gd name="connsiteY169" fmla="*/ 0 h 3612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Lst>
              <a:rect l="l" t="t" r="r" b="b"/>
              <a:pathLst>
                <a:path w="3649677" h="3612379">
                  <a:moveTo>
                    <a:pt x="1783869" y="3593844"/>
                  </a:moveTo>
                  <a:cubicBezTo>
                    <a:pt x="1797779" y="3593844"/>
                    <a:pt x="1811688" y="3593844"/>
                    <a:pt x="1825598" y="3593844"/>
                  </a:cubicBezTo>
                  <a:cubicBezTo>
                    <a:pt x="1832553" y="3593844"/>
                    <a:pt x="1841826" y="3593844"/>
                    <a:pt x="1848780" y="3593844"/>
                  </a:cubicBezTo>
                  <a:cubicBezTo>
                    <a:pt x="1848780" y="3612379"/>
                    <a:pt x="1848780" y="3612379"/>
                    <a:pt x="1848780" y="3612379"/>
                  </a:cubicBezTo>
                  <a:cubicBezTo>
                    <a:pt x="1841826" y="3612379"/>
                    <a:pt x="1832553" y="3612379"/>
                    <a:pt x="1825598" y="3612379"/>
                  </a:cubicBezTo>
                  <a:cubicBezTo>
                    <a:pt x="1811688" y="3612379"/>
                    <a:pt x="1797779" y="3612379"/>
                    <a:pt x="1783869" y="3610062"/>
                  </a:cubicBezTo>
                  <a:cubicBezTo>
                    <a:pt x="1783869" y="3593844"/>
                    <a:pt x="1783869" y="3593844"/>
                    <a:pt x="1783869" y="3593844"/>
                  </a:cubicBezTo>
                  <a:close/>
                  <a:moveTo>
                    <a:pt x="1978603" y="3586893"/>
                  </a:moveTo>
                  <a:cubicBezTo>
                    <a:pt x="1978603" y="3605429"/>
                    <a:pt x="1978603" y="3605429"/>
                    <a:pt x="1978603" y="3605429"/>
                  </a:cubicBezTo>
                  <a:cubicBezTo>
                    <a:pt x="1957738" y="3607745"/>
                    <a:pt x="1936874" y="3607745"/>
                    <a:pt x="1913692" y="3610062"/>
                  </a:cubicBezTo>
                  <a:cubicBezTo>
                    <a:pt x="1913692" y="3591527"/>
                    <a:pt x="1913692" y="3591527"/>
                    <a:pt x="1913692" y="3591527"/>
                  </a:cubicBezTo>
                  <a:cubicBezTo>
                    <a:pt x="1934556" y="3591527"/>
                    <a:pt x="1955420" y="3589210"/>
                    <a:pt x="1978603" y="3586893"/>
                  </a:cubicBezTo>
                  <a:close/>
                  <a:moveTo>
                    <a:pt x="1654047" y="3586893"/>
                  </a:moveTo>
                  <a:cubicBezTo>
                    <a:pt x="1677230" y="3586893"/>
                    <a:pt x="1698094" y="3589210"/>
                    <a:pt x="1718958" y="3591527"/>
                  </a:cubicBezTo>
                  <a:lnTo>
                    <a:pt x="1718958" y="3607745"/>
                  </a:lnTo>
                  <a:cubicBezTo>
                    <a:pt x="1695776" y="3607745"/>
                    <a:pt x="1674911" y="3605429"/>
                    <a:pt x="1654047" y="3603112"/>
                  </a:cubicBezTo>
                  <a:cubicBezTo>
                    <a:pt x="1654047" y="3586893"/>
                    <a:pt x="1654047" y="3586893"/>
                    <a:pt x="1654047" y="3586893"/>
                  </a:cubicBezTo>
                  <a:close/>
                  <a:moveTo>
                    <a:pt x="2106107" y="3570675"/>
                  </a:moveTo>
                  <a:cubicBezTo>
                    <a:pt x="2108425" y="3589210"/>
                    <a:pt x="2108425" y="3589210"/>
                    <a:pt x="2108425" y="3589210"/>
                  </a:cubicBezTo>
                  <a:cubicBezTo>
                    <a:pt x="2087561" y="3591527"/>
                    <a:pt x="2066696" y="3596161"/>
                    <a:pt x="2043514" y="3598478"/>
                  </a:cubicBezTo>
                  <a:cubicBezTo>
                    <a:pt x="2041196" y="3579943"/>
                    <a:pt x="2041196" y="3579943"/>
                    <a:pt x="2041196" y="3579943"/>
                  </a:cubicBezTo>
                  <a:cubicBezTo>
                    <a:pt x="2064378" y="3577626"/>
                    <a:pt x="2085242" y="3575309"/>
                    <a:pt x="2106107" y="3570675"/>
                  </a:cubicBezTo>
                  <a:close/>
                  <a:moveTo>
                    <a:pt x="2233611" y="3545190"/>
                  </a:moveTo>
                  <a:cubicBezTo>
                    <a:pt x="2235929" y="3563725"/>
                    <a:pt x="2235929" y="3563725"/>
                    <a:pt x="2235929" y="3563725"/>
                  </a:cubicBezTo>
                  <a:cubicBezTo>
                    <a:pt x="2215065" y="3568358"/>
                    <a:pt x="2194200" y="3572992"/>
                    <a:pt x="2173336" y="3577626"/>
                  </a:cubicBezTo>
                  <a:cubicBezTo>
                    <a:pt x="2168699" y="3559091"/>
                    <a:pt x="2168699" y="3559091"/>
                    <a:pt x="2168699" y="3559091"/>
                  </a:cubicBezTo>
                  <a:cubicBezTo>
                    <a:pt x="2191882" y="3556774"/>
                    <a:pt x="2212746" y="3552140"/>
                    <a:pt x="2233611" y="3545190"/>
                  </a:cubicBezTo>
                  <a:close/>
                  <a:moveTo>
                    <a:pt x="2356478" y="3512753"/>
                  </a:moveTo>
                  <a:cubicBezTo>
                    <a:pt x="2363433" y="3528971"/>
                    <a:pt x="2363433" y="3528971"/>
                    <a:pt x="2363433" y="3528971"/>
                  </a:cubicBezTo>
                  <a:cubicBezTo>
                    <a:pt x="2342569" y="3535922"/>
                    <a:pt x="2321704" y="3540556"/>
                    <a:pt x="2300840" y="3547506"/>
                  </a:cubicBezTo>
                  <a:cubicBezTo>
                    <a:pt x="2296203" y="3531288"/>
                    <a:pt x="2296203" y="3531288"/>
                    <a:pt x="2296203" y="3531288"/>
                  </a:cubicBezTo>
                  <a:cubicBezTo>
                    <a:pt x="2317068" y="3524338"/>
                    <a:pt x="2337932" y="3517387"/>
                    <a:pt x="2356478" y="3512753"/>
                  </a:cubicBezTo>
                  <a:close/>
                  <a:moveTo>
                    <a:pt x="2479346" y="3468732"/>
                  </a:moveTo>
                  <a:cubicBezTo>
                    <a:pt x="2486300" y="3484951"/>
                    <a:pt x="2486300" y="3484951"/>
                    <a:pt x="2486300" y="3484951"/>
                  </a:cubicBezTo>
                  <a:cubicBezTo>
                    <a:pt x="2465436" y="3491901"/>
                    <a:pt x="2444572" y="3501169"/>
                    <a:pt x="2423707" y="3508119"/>
                  </a:cubicBezTo>
                  <a:cubicBezTo>
                    <a:pt x="2419071" y="3491901"/>
                    <a:pt x="2419071" y="3491901"/>
                    <a:pt x="2419071" y="3491901"/>
                  </a:cubicBezTo>
                  <a:cubicBezTo>
                    <a:pt x="2439935" y="3484951"/>
                    <a:pt x="2458481" y="3475683"/>
                    <a:pt x="2479346" y="3468732"/>
                  </a:cubicBezTo>
                  <a:close/>
                  <a:moveTo>
                    <a:pt x="2597576" y="3415444"/>
                  </a:moveTo>
                  <a:cubicBezTo>
                    <a:pt x="2604531" y="3431662"/>
                    <a:pt x="2604531" y="3431662"/>
                    <a:pt x="2604531" y="3431662"/>
                  </a:cubicBezTo>
                  <a:cubicBezTo>
                    <a:pt x="2585985" y="3440930"/>
                    <a:pt x="2565121" y="3450197"/>
                    <a:pt x="2546575" y="3459465"/>
                  </a:cubicBezTo>
                  <a:cubicBezTo>
                    <a:pt x="2539620" y="3443247"/>
                    <a:pt x="2539620" y="3443247"/>
                    <a:pt x="2539620" y="3443247"/>
                  </a:cubicBezTo>
                  <a:cubicBezTo>
                    <a:pt x="2558166" y="3433979"/>
                    <a:pt x="2579030" y="3424711"/>
                    <a:pt x="2597576" y="3415444"/>
                  </a:cubicBezTo>
                  <a:close/>
                  <a:moveTo>
                    <a:pt x="2711171" y="3355205"/>
                  </a:moveTo>
                  <a:cubicBezTo>
                    <a:pt x="2720444" y="3371423"/>
                    <a:pt x="2720444" y="3371423"/>
                    <a:pt x="2720444" y="3371423"/>
                  </a:cubicBezTo>
                  <a:cubicBezTo>
                    <a:pt x="2701898" y="3380691"/>
                    <a:pt x="2681034" y="3392275"/>
                    <a:pt x="2662488" y="3401543"/>
                  </a:cubicBezTo>
                  <a:cubicBezTo>
                    <a:pt x="2655533" y="3387641"/>
                    <a:pt x="2655533" y="3387641"/>
                    <a:pt x="2655533" y="3387641"/>
                  </a:cubicBezTo>
                  <a:cubicBezTo>
                    <a:pt x="2674079" y="3376057"/>
                    <a:pt x="2692625" y="3366789"/>
                    <a:pt x="2711171" y="3355205"/>
                  </a:cubicBezTo>
                  <a:close/>
                  <a:moveTo>
                    <a:pt x="2820129" y="3285698"/>
                  </a:moveTo>
                  <a:cubicBezTo>
                    <a:pt x="2829402" y="3299600"/>
                    <a:pt x="2829402" y="3299600"/>
                    <a:pt x="2829402" y="3299600"/>
                  </a:cubicBezTo>
                  <a:cubicBezTo>
                    <a:pt x="2813174" y="3313501"/>
                    <a:pt x="2794628" y="3325085"/>
                    <a:pt x="2776082" y="3336670"/>
                  </a:cubicBezTo>
                  <a:cubicBezTo>
                    <a:pt x="2766809" y="3320452"/>
                    <a:pt x="2766809" y="3320452"/>
                    <a:pt x="2766809" y="3320452"/>
                  </a:cubicBezTo>
                  <a:cubicBezTo>
                    <a:pt x="2785355" y="3311184"/>
                    <a:pt x="2801583" y="3297283"/>
                    <a:pt x="2820129" y="3285698"/>
                  </a:cubicBezTo>
                  <a:close/>
                  <a:moveTo>
                    <a:pt x="2924450" y="3209241"/>
                  </a:moveTo>
                  <a:cubicBezTo>
                    <a:pt x="2936042" y="3223142"/>
                    <a:pt x="2936042" y="3223142"/>
                    <a:pt x="2936042" y="3223142"/>
                  </a:cubicBezTo>
                  <a:cubicBezTo>
                    <a:pt x="2917495" y="3237044"/>
                    <a:pt x="2901268" y="3248628"/>
                    <a:pt x="2882722" y="3262529"/>
                  </a:cubicBezTo>
                  <a:cubicBezTo>
                    <a:pt x="2873449" y="3248628"/>
                    <a:pt x="2873449" y="3248628"/>
                    <a:pt x="2873449" y="3248628"/>
                  </a:cubicBezTo>
                  <a:cubicBezTo>
                    <a:pt x="2889676" y="3234727"/>
                    <a:pt x="2908222" y="3223142"/>
                    <a:pt x="2924450" y="3209241"/>
                  </a:cubicBezTo>
                  <a:close/>
                  <a:moveTo>
                    <a:pt x="185675" y="1098497"/>
                  </a:moveTo>
                  <a:cubicBezTo>
                    <a:pt x="204211" y="1105448"/>
                    <a:pt x="211162" y="1126303"/>
                    <a:pt x="204211" y="1144840"/>
                  </a:cubicBezTo>
                  <a:cubicBezTo>
                    <a:pt x="109215" y="1367287"/>
                    <a:pt x="62875" y="1605955"/>
                    <a:pt x="67509" y="1851574"/>
                  </a:cubicBezTo>
                  <a:cubicBezTo>
                    <a:pt x="69826" y="2009141"/>
                    <a:pt x="92996" y="2166708"/>
                    <a:pt x="137018" y="2317324"/>
                  </a:cubicBezTo>
                  <a:cubicBezTo>
                    <a:pt x="236649" y="2660264"/>
                    <a:pt x="438226" y="2961495"/>
                    <a:pt x="716264" y="3188577"/>
                  </a:cubicBezTo>
                  <a:cubicBezTo>
                    <a:pt x="732483" y="3200163"/>
                    <a:pt x="734800" y="3223334"/>
                    <a:pt x="723215" y="3237237"/>
                  </a:cubicBezTo>
                  <a:cubicBezTo>
                    <a:pt x="716264" y="3246506"/>
                    <a:pt x="704679" y="3251140"/>
                    <a:pt x="695411" y="3251140"/>
                  </a:cubicBezTo>
                  <a:cubicBezTo>
                    <a:pt x="688460" y="3251140"/>
                    <a:pt x="679193" y="3248823"/>
                    <a:pt x="674559" y="3241871"/>
                  </a:cubicBezTo>
                  <a:cubicBezTo>
                    <a:pt x="384936" y="3007838"/>
                    <a:pt x="176407" y="2692704"/>
                    <a:pt x="72143" y="2335861"/>
                  </a:cubicBezTo>
                  <a:cubicBezTo>
                    <a:pt x="25803" y="2180611"/>
                    <a:pt x="2633" y="2018410"/>
                    <a:pt x="316" y="1851574"/>
                  </a:cubicBezTo>
                  <a:cubicBezTo>
                    <a:pt x="-4318" y="1596686"/>
                    <a:pt x="42022" y="1351067"/>
                    <a:pt x="141652" y="1117034"/>
                  </a:cubicBezTo>
                  <a:cubicBezTo>
                    <a:pt x="148603" y="1100814"/>
                    <a:pt x="169456" y="1091545"/>
                    <a:pt x="185675" y="1098497"/>
                  </a:cubicBezTo>
                  <a:close/>
                  <a:moveTo>
                    <a:pt x="266627" y="965648"/>
                  </a:moveTo>
                  <a:cubicBezTo>
                    <a:pt x="282845" y="974911"/>
                    <a:pt x="282845" y="974911"/>
                    <a:pt x="282845" y="974911"/>
                  </a:cubicBezTo>
                  <a:cubicBezTo>
                    <a:pt x="271260" y="993438"/>
                    <a:pt x="261993" y="1011964"/>
                    <a:pt x="252725" y="1032807"/>
                  </a:cubicBezTo>
                  <a:cubicBezTo>
                    <a:pt x="236507" y="1023544"/>
                    <a:pt x="236507" y="1023544"/>
                    <a:pt x="236507" y="1023544"/>
                  </a:cubicBezTo>
                  <a:cubicBezTo>
                    <a:pt x="245775" y="1005017"/>
                    <a:pt x="257359" y="986490"/>
                    <a:pt x="266627" y="965648"/>
                  </a:cubicBezTo>
                  <a:close/>
                  <a:moveTo>
                    <a:pt x="333816" y="854488"/>
                  </a:moveTo>
                  <a:cubicBezTo>
                    <a:pt x="350034" y="863751"/>
                    <a:pt x="350034" y="863751"/>
                    <a:pt x="350034" y="863751"/>
                  </a:cubicBezTo>
                  <a:cubicBezTo>
                    <a:pt x="338450" y="882278"/>
                    <a:pt x="326866" y="900805"/>
                    <a:pt x="315281" y="919331"/>
                  </a:cubicBezTo>
                  <a:cubicBezTo>
                    <a:pt x="299063" y="910068"/>
                    <a:pt x="299063" y="910068"/>
                    <a:pt x="299063" y="910068"/>
                  </a:cubicBezTo>
                  <a:cubicBezTo>
                    <a:pt x="310648" y="891541"/>
                    <a:pt x="322232" y="873015"/>
                    <a:pt x="333816" y="854488"/>
                  </a:cubicBezTo>
                  <a:close/>
                  <a:moveTo>
                    <a:pt x="410273" y="747960"/>
                  </a:moveTo>
                  <a:cubicBezTo>
                    <a:pt x="424175" y="759539"/>
                    <a:pt x="424175" y="759539"/>
                    <a:pt x="424175" y="759539"/>
                  </a:cubicBezTo>
                  <a:cubicBezTo>
                    <a:pt x="410273" y="775750"/>
                    <a:pt x="398689" y="794277"/>
                    <a:pt x="384788" y="810487"/>
                  </a:cubicBezTo>
                  <a:cubicBezTo>
                    <a:pt x="370887" y="801224"/>
                    <a:pt x="370887" y="801224"/>
                    <a:pt x="370887" y="801224"/>
                  </a:cubicBezTo>
                  <a:cubicBezTo>
                    <a:pt x="384788" y="782697"/>
                    <a:pt x="396372" y="766487"/>
                    <a:pt x="410273" y="747960"/>
                  </a:cubicBezTo>
                  <a:close/>
                  <a:moveTo>
                    <a:pt x="493681" y="648379"/>
                  </a:moveTo>
                  <a:cubicBezTo>
                    <a:pt x="505266" y="659959"/>
                    <a:pt x="505266" y="659959"/>
                    <a:pt x="505266" y="659959"/>
                  </a:cubicBezTo>
                  <a:cubicBezTo>
                    <a:pt x="493681" y="673854"/>
                    <a:pt x="482097" y="690064"/>
                    <a:pt x="468196" y="703959"/>
                  </a:cubicBezTo>
                  <a:lnTo>
                    <a:pt x="463562" y="708591"/>
                  </a:lnTo>
                  <a:cubicBezTo>
                    <a:pt x="449660" y="697012"/>
                    <a:pt x="449660" y="697012"/>
                    <a:pt x="449660" y="697012"/>
                  </a:cubicBezTo>
                  <a:cubicBezTo>
                    <a:pt x="454294" y="692380"/>
                    <a:pt x="454294" y="692380"/>
                    <a:pt x="454294" y="692380"/>
                  </a:cubicBezTo>
                  <a:cubicBezTo>
                    <a:pt x="468196" y="678485"/>
                    <a:pt x="479780" y="662274"/>
                    <a:pt x="493681" y="648379"/>
                  </a:cubicBezTo>
                  <a:close/>
                  <a:moveTo>
                    <a:pt x="584040" y="553430"/>
                  </a:moveTo>
                  <a:cubicBezTo>
                    <a:pt x="595624" y="567325"/>
                    <a:pt x="595624" y="567325"/>
                    <a:pt x="595624" y="567325"/>
                  </a:cubicBezTo>
                  <a:cubicBezTo>
                    <a:pt x="579406" y="581220"/>
                    <a:pt x="565505" y="597431"/>
                    <a:pt x="549287" y="611326"/>
                  </a:cubicBezTo>
                  <a:cubicBezTo>
                    <a:pt x="537702" y="599747"/>
                    <a:pt x="537702" y="599747"/>
                    <a:pt x="537702" y="599747"/>
                  </a:cubicBezTo>
                  <a:cubicBezTo>
                    <a:pt x="551603" y="583536"/>
                    <a:pt x="567821" y="569641"/>
                    <a:pt x="584040" y="553430"/>
                  </a:cubicBezTo>
                  <a:close/>
                  <a:moveTo>
                    <a:pt x="679032" y="465429"/>
                  </a:moveTo>
                  <a:cubicBezTo>
                    <a:pt x="690616" y="479324"/>
                    <a:pt x="690616" y="479324"/>
                    <a:pt x="690616" y="479324"/>
                  </a:cubicBezTo>
                  <a:cubicBezTo>
                    <a:pt x="674398" y="493219"/>
                    <a:pt x="658180" y="507114"/>
                    <a:pt x="641962" y="523325"/>
                  </a:cubicBezTo>
                  <a:cubicBezTo>
                    <a:pt x="630377" y="509430"/>
                    <a:pt x="630377" y="509430"/>
                    <a:pt x="630377" y="509430"/>
                  </a:cubicBezTo>
                  <a:cubicBezTo>
                    <a:pt x="646596" y="495535"/>
                    <a:pt x="662814" y="479324"/>
                    <a:pt x="679032" y="465429"/>
                  </a:cubicBezTo>
                  <a:close/>
                  <a:moveTo>
                    <a:pt x="2730567" y="250246"/>
                  </a:moveTo>
                  <a:cubicBezTo>
                    <a:pt x="2739545" y="248218"/>
                    <a:pt x="2749391" y="249377"/>
                    <a:pt x="2757499" y="254013"/>
                  </a:cubicBezTo>
                  <a:cubicBezTo>
                    <a:pt x="2954421" y="372235"/>
                    <a:pt x="3125858" y="525227"/>
                    <a:pt x="3267178" y="706037"/>
                  </a:cubicBezTo>
                  <a:cubicBezTo>
                    <a:pt x="3512751" y="1021294"/>
                    <a:pt x="3642488" y="1399140"/>
                    <a:pt x="3649438" y="1797848"/>
                  </a:cubicBezTo>
                  <a:cubicBezTo>
                    <a:pt x="3654071" y="2087607"/>
                    <a:pt x="3591520" y="2365775"/>
                    <a:pt x="3466417" y="2625399"/>
                  </a:cubicBezTo>
                  <a:cubicBezTo>
                    <a:pt x="3366797" y="2829389"/>
                    <a:pt x="3230111" y="3010198"/>
                    <a:pt x="3065623" y="3165509"/>
                  </a:cubicBezTo>
                  <a:cubicBezTo>
                    <a:pt x="3058673" y="3170145"/>
                    <a:pt x="3049406" y="3174781"/>
                    <a:pt x="3040139" y="3174781"/>
                  </a:cubicBezTo>
                  <a:cubicBezTo>
                    <a:pt x="3030873" y="3174781"/>
                    <a:pt x="3023922" y="3170145"/>
                    <a:pt x="3016972" y="3163191"/>
                  </a:cubicBezTo>
                  <a:lnTo>
                    <a:pt x="3013603" y="3155326"/>
                  </a:lnTo>
                  <a:lnTo>
                    <a:pt x="2984725" y="3181439"/>
                  </a:lnTo>
                  <a:cubicBezTo>
                    <a:pt x="2973134" y="3167537"/>
                    <a:pt x="2973134" y="3167537"/>
                    <a:pt x="2973134" y="3167537"/>
                  </a:cubicBezTo>
                  <a:lnTo>
                    <a:pt x="3006567" y="3138897"/>
                  </a:lnTo>
                  <a:lnTo>
                    <a:pt x="3006547" y="3138851"/>
                  </a:lnTo>
                  <a:cubicBezTo>
                    <a:pt x="3006547" y="3130158"/>
                    <a:pt x="3010022" y="3121465"/>
                    <a:pt x="3016972" y="3114511"/>
                  </a:cubicBezTo>
                  <a:cubicBezTo>
                    <a:pt x="3179143" y="2966155"/>
                    <a:pt x="3308879" y="2792300"/>
                    <a:pt x="3403865" y="2595264"/>
                  </a:cubicBezTo>
                  <a:cubicBezTo>
                    <a:pt x="3526651" y="2344912"/>
                    <a:pt x="3584569" y="2078334"/>
                    <a:pt x="3582253" y="1797848"/>
                  </a:cubicBezTo>
                  <a:cubicBezTo>
                    <a:pt x="3575303" y="1415366"/>
                    <a:pt x="3447883" y="1051429"/>
                    <a:pt x="3213894" y="747762"/>
                  </a:cubicBezTo>
                  <a:cubicBezTo>
                    <a:pt x="3077207" y="573907"/>
                    <a:pt x="2912720" y="425550"/>
                    <a:pt x="2720432" y="311965"/>
                  </a:cubicBezTo>
                  <a:lnTo>
                    <a:pt x="2719258" y="310391"/>
                  </a:lnTo>
                  <a:lnTo>
                    <a:pt x="2669321" y="282178"/>
                  </a:lnTo>
                  <a:cubicBezTo>
                    <a:pt x="2678590" y="268280"/>
                    <a:pt x="2678590" y="268280"/>
                    <a:pt x="2678590" y="268280"/>
                  </a:cubicBezTo>
                  <a:lnTo>
                    <a:pt x="2706182" y="283869"/>
                  </a:lnTo>
                  <a:lnTo>
                    <a:pt x="2708848" y="265604"/>
                  </a:lnTo>
                  <a:cubicBezTo>
                    <a:pt x="2713481" y="257490"/>
                    <a:pt x="2721590" y="252275"/>
                    <a:pt x="2730567" y="250246"/>
                  </a:cubicBezTo>
                  <a:close/>
                  <a:moveTo>
                    <a:pt x="2560410" y="208057"/>
                  </a:moveTo>
                  <a:cubicBezTo>
                    <a:pt x="2581265" y="217321"/>
                    <a:pt x="2599803" y="226587"/>
                    <a:pt x="2620659" y="238168"/>
                  </a:cubicBezTo>
                  <a:lnTo>
                    <a:pt x="2611390" y="252066"/>
                  </a:lnTo>
                  <a:cubicBezTo>
                    <a:pt x="2592852" y="242801"/>
                    <a:pt x="2574313" y="233536"/>
                    <a:pt x="2553458" y="224270"/>
                  </a:cubicBezTo>
                  <a:cubicBezTo>
                    <a:pt x="2560410" y="208057"/>
                    <a:pt x="2560410" y="208057"/>
                    <a:pt x="2560410" y="208057"/>
                  </a:cubicBezTo>
                  <a:close/>
                  <a:moveTo>
                    <a:pt x="2439912" y="159414"/>
                  </a:moveTo>
                  <a:cubicBezTo>
                    <a:pt x="2460768" y="166363"/>
                    <a:pt x="2481623" y="175628"/>
                    <a:pt x="2500161" y="182577"/>
                  </a:cubicBezTo>
                  <a:lnTo>
                    <a:pt x="2495527" y="198791"/>
                  </a:lnTo>
                  <a:cubicBezTo>
                    <a:pt x="2474671" y="191842"/>
                    <a:pt x="2453816" y="182577"/>
                    <a:pt x="2435278" y="175628"/>
                  </a:cubicBezTo>
                  <a:cubicBezTo>
                    <a:pt x="2439912" y="159414"/>
                    <a:pt x="2439912" y="159414"/>
                    <a:pt x="2439912" y="159414"/>
                  </a:cubicBezTo>
                  <a:close/>
                  <a:moveTo>
                    <a:pt x="2317098" y="117720"/>
                  </a:moveTo>
                  <a:cubicBezTo>
                    <a:pt x="2337953" y="124669"/>
                    <a:pt x="2358808" y="131618"/>
                    <a:pt x="2379664" y="138567"/>
                  </a:cubicBezTo>
                  <a:lnTo>
                    <a:pt x="2372712" y="154781"/>
                  </a:lnTo>
                  <a:cubicBezTo>
                    <a:pt x="2351856" y="147832"/>
                    <a:pt x="2333318" y="140883"/>
                    <a:pt x="2312463" y="136251"/>
                  </a:cubicBezTo>
                  <a:cubicBezTo>
                    <a:pt x="2317098" y="117720"/>
                    <a:pt x="2317098" y="117720"/>
                    <a:pt x="2317098" y="117720"/>
                  </a:cubicBezTo>
                  <a:close/>
                  <a:moveTo>
                    <a:pt x="2189648" y="87609"/>
                  </a:moveTo>
                  <a:cubicBezTo>
                    <a:pt x="2210504" y="92241"/>
                    <a:pt x="2231359" y="96874"/>
                    <a:pt x="2254532" y="101506"/>
                  </a:cubicBezTo>
                  <a:lnTo>
                    <a:pt x="2249897" y="120037"/>
                  </a:lnTo>
                  <a:cubicBezTo>
                    <a:pt x="2229042" y="113088"/>
                    <a:pt x="2208186" y="108455"/>
                    <a:pt x="2185014" y="103823"/>
                  </a:cubicBezTo>
                  <a:cubicBezTo>
                    <a:pt x="2189648" y="87609"/>
                    <a:pt x="2189648" y="87609"/>
                    <a:pt x="2189648" y="87609"/>
                  </a:cubicBezTo>
                  <a:close/>
                  <a:moveTo>
                    <a:pt x="2062199" y="64446"/>
                  </a:moveTo>
                  <a:cubicBezTo>
                    <a:pt x="2083054" y="69078"/>
                    <a:pt x="2103910" y="71394"/>
                    <a:pt x="2124765" y="76027"/>
                  </a:cubicBezTo>
                  <a:lnTo>
                    <a:pt x="2122448" y="92241"/>
                  </a:lnTo>
                  <a:cubicBezTo>
                    <a:pt x="2101592" y="89925"/>
                    <a:pt x="2080737" y="85292"/>
                    <a:pt x="2059882" y="82976"/>
                  </a:cubicBezTo>
                  <a:cubicBezTo>
                    <a:pt x="2062199" y="64446"/>
                    <a:pt x="2062199" y="64446"/>
                    <a:pt x="2062199" y="64446"/>
                  </a:cubicBezTo>
                  <a:close/>
                  <a:moveTo>
                    <a:pt x="1930115" y="52864"/>
                  </a:moveTo>
                  <a:cubicBezTo>
                    <a:pt x="1953288" y="55180"/>
                    <a:pt x="1974143" y="55180"/>
                    <a:pt x="1997316" y="57497"/>
                  </a:cubicBezTo>
                  <a:lnTo>
                    <a:pt x="1994998" y="76027"/>
                  </a:lnTo>
                  <a:cubicBezTo>
                    <a:pt x="1974143" y="73711"/>
                    <a:pt x="1950970" y="71394"/>
                    <a:pt x="1930115" y="71394"/>
                  </a:cubicBezTo>
                  <a:cubicBezTo>
                    <a:pt x="1930115" y="52864"/>
                    <a:pt x="1930115" y="52864"/>
                    <a:pt x="1930115" y="52864"/>
                  </a:cubicBezTo>
                  <a:close/>
                  <a:moveTo>
                    <a:pt x="1796106" y="0"/>
                  </a:moveTo>
                  <a:cubicBezTo>
                    <a:pt x="1816970" y="0"/>
                    <a:pt x="1830880" y="13887"/>
                    <a:pt x="1830880" y="32402"/>
                  </a:cubicBezTo>
                  <a:cubicBezTo>
                    <a:pt x="1833198" y="53232"/>
                    <a:pt x="1816970" y="67119"/>
                    <a:pt x="1798424" y="67119"/>
                  </a:cubicBezTo>
                  <a:cubicBezTo>
                    <a:pt x="1733513" y="69433"/>
                    <a:pt x="1668601" y="74062"/>
                    <a:pt x="1606008" y="81005"/>
                  </a:cubicBezTo>
                  <a:cubicBezTo>
                    <a:pt x="1316224" y="118036"/>
                    <a:pt x="1040350" y="224500"/>
                    <a:pt x="801568" y="395768"/>
                  </a:cubicBezTo>
                  <a:lnTo>
                    <a:pt x="791090" y="398383"/>
                  </a:lnTo>
                  <a:lnTo>
                    <a:pt x="791401" y="398849"/>
                  </a:lnTo>
                  <a:cubicBezTo>
                    <a:pt x="792559" y="400586"/>
                    <a:pt x="792559" y="400586"/>
                    <a:pt x="792559" y="400586"/>
                  </a:cubicBezTo>
                  <a:cubicBezTo>
                    <a:pt x="776341" y="412165"/>
                    <a:pt x="757806" y="426060"/>
                    <a:pt x="741588" y="439955"/>
                  </a:cubicBezTo>
                  <a:cubicBezTo>
                    <a:pt x="730003" y="426060"/>
                    <a:pt x="730003" y="426060"/>
                    <a:pt x="730003" y="426060"/>
                  </a:cubicBezTo>
                  <a:lnTo>
                    <a:pt x="772112" y="394951"/>
                  </a:lnTo>
                  <a:lnTo>
                    <a:pt x="755203" y="386510"/>
                  </a:lnTo>
                  <a:cubicBezTo>
                    <a:pt x="743611" y="370309"/>
                    <a:pt x="748248" y="349479"/>
                    <a:pt x="762157" y="337907"/>
                  </a:cubicBezTo>
                  <a:cubicBezTo>
                    <a:pt x="1007894" y="162011"/>
                    <a:pt x="1297678" y="50918"/>
                    <a:pt x="1596735" y="13887"/>
                  </a:cubicBezTo>
                  <a:cubicBezTo>
                    <a:pt x="1663964" y="4629"/>
                    <a:pt x="1731194" y="0"/>
                    <a:pt x="1796106" y="0"/>
                  </a:cubicBezTo>
                  <a:close/>
                </a:path>
              </a:pathLst>
            </a:custGeom>
            <a:solidFill>
              <a:schemeClr val="accent2">
                <a:lumMod val="10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7" name="任意多边形: 形状 46">
              <a:extLst>
                <a:ext uri="{FF2B5EF4-FFF2-40B4-BE49-F238E27FC236}">
                  <a16:creationId xmlns:a16="http://schemas.microsoft.com/office/drawing/2014/main" xmlns="" id="{164F47E5-38BB-4D02-B344-C6D88ED839D5}"/>
                </a:ext>
              </a:extLst>
            </p:cNvPr>
            <p:cNvSpPr>
              <a:spLocks/>
            </p:cNvSpPr>
            <p:nvPr/>
          </p:nvSpPr>
          <p:spPr bwMode="auto">
            <a:xfrm>
              <a:off x="7299674" y="2601775"/>
              <a:ext cx="400397" cy="166424"/>
            </a:xfrm>
            <a:custGeom>
              <a:avLst/>
              <a:gdLst>
                <a:gd name="T0" fmla="*/ 409 w 409"/>
                <a:gd name="T1" fmla="*/ 135 h 170"/>
                <a:gd name="T2" fmla="*/ 104 w 409"/>
                <a:gd name="T3" fmla="*/ 0 h 170"/>
                <a:gd name="T4" fmla="*/ 0 w 409"/>
                <a:gd name="T5" fmla="*/ 170 h 170"/>
                <a:gd name="T6" fmla="*/ 409 w 409"/>
                <a:gd name="T7" fmla="*/ 135 h 170"/>
              </a:gdLst>
              <a:ahLst/>
              <a:cxnLst>
                <a:cxn ang="0">
                  <a:pos x="T0" y="T1"/>
                </a:cxn>
                <a:cxn ang="0">
                  <a:pos x="T2" y="T3"/>
                </a:cxn>
                <a:cxn ang="0">
                  <a:pos x="T4" y="T5"/>
                </a:cxn>
                <a:cxn ang="0">
                  <a:pos x="T6" y="T7"/>
                </a:cxn>
              </a:cxnLst>
              <a:rect l="0" t="0" r="r" b="b"/>
              <a:pathLst>
                <a:path w="409" h="170">
                  <a:moveTo>
                    <a:pt x="409" y="135"/>
                  </a:moveTo>
                  <a:lnTo>
                    <a:pt x="104" y="0"/>
                  </a:lnTo>
                  <a:lnTo>
                    <a:pt x="0" y="170"/>
                  </a:lnTo>
                  <a:lnTo>
                    <a:pt x="409" y="135"/>
                  </a:lnTo>
                  <a:close/>
                </a:path>
              </a:pathLst>
            </a:custGeom>
            <a:solidFill>
              <a:schemeClr val="accent2">
                <a:lumMod val="10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8" name="任意多边形: 形状 47">
              <a:extLst>
                <a:ext uri="{FF2B5EF4-FFF2-40B4-BE49-F238E27FC236}">
                  <a16:creationId xmlns:a16="http://schemas.microsoft.com/office/drawing/2014/main" xmlns="" id="{99CD1358-61DB-4DC2-8391-4FDEAD3AA068}"/>
                </a:ext>
              </a:extLst>
            </p:cNvPr>
            <p:cNvSpPr>
              <a:spLocks/>
            </p:cNvSpPr>
            <p:nvPr/>
          </p:nvSpPr>
          <p:spPr bwMode="auto">
            <a:xfrm>
              <a:off x="4653534" y="1989923"/>
              <a:ext cx="2819416" cy="3251140"/>
            </a:xfrm>
            <a:custGeom>
              <a:avLst/>
              <a:gdLst>
                <a:gd name="T0" fmla="*/ 609 w 1217"/>
                <a:gd name="T1" fmla="*/ 0 h 1403"/>
                <a:gd name="T2" fmla="*/ 0 w 1217"/>
                <a:gd name="T3" fmla="*/ 609 h 1403"/>
                <a:gd name="T4" fmla="*/ 262 w 1217"/>
                <a:gd name="T5" fmla="*/ 1109 h 1403"/>
                <a:gd name="T6" fmla="*/ 262 w 1217"/>
                <a:gd name="T7" fmla="*/ 1403 h 1403"/>
                <a:gd name="T8" fmla="*/ 539 w 1217"/>
                <a:gd name="T9" fmla="*/ 1213 h 1403"/>
                <a:gd name="T10" fmla="*/ 609 w 1217"/>
                <a:gd name="T11" fmla="*/ 1217 h 1403"/>
                <a:gd name="T12" fmla="*/ 1217 w 1217"/>
                <a:gd name="T13" fmla="*/ 609 h 1403"/>
                <a:gd name="T14" fmla="*/ 609 w 1217"/>
                <a:gd name="T15" fmla="*/ 0 h 140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17" h="1403">
                  <a:moveTo>
                    <a:pt x="609" y="0"/>
                  </a:moveTo>
                  <a:cubicBezTo>
                    <a:pt x="272" y="0"/>
                    <a:pt x="0" y="272"/>
                    <a:pt x="0" y="609"/>
                  </a:cubicBezTo>
                  <a:cubicBezTo>
                    <a:pt x="0" y="816"/>
                    <a:pt x="104" y="999"/>
                    <a:pt x="262" y="1109"/>
                  </a:cubicBezTo>
                  <a:cubicBezTo>
                    <a:pt x="262" y="1403"/>
                    <a:pt x="262" y="1403"/>
                    <a:pt x="262" y="1403"/>
                  </a:cubicBezTo>
                  <a:cubicBezTo>
                    <a:pt x="539" y="1213"/>
                    <a:pt x="539" y="1213"/>
                    <a:pt x="539" y="1213"/>
                  </a:cubicBezTo>
                  <a:cubicBezTo>
                    <a:pt x="562" y="1216"/>
                    <a:pt x="585" y="1217"/>
                    <a:pt x="609" y="1217"/>
                  </a:cubicBezTo>
                  <a:cubicBezTo>
                    <a:pt x="945" y="1217"/>
                    <a:pt x="1217" y="945"/>
                    <a:pt x="1217" y="609"/>
                  </a:cubicBezTo>
                  <a:cubicBezTo>
                    <a:pt x="1217" y="272"/>
                    <a:pt x="945" y="0"/>
                    <a:pt x="609" y="0"/>
                  </a:cubicBezTo>
                </a:path>
              </a:pathLst>
            </a:custGeom>
            <a:solidFill>
              <a:srgbClr val="FFC000"/>
            </a:solidFill>
            <a:ln>
              <a:noFill/>
            </a:ln>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9" name="任意多边形: 形状 48">
              <a:extLst>
                <a:ext uri="{FF2B5EF4-FFF2-40B4-BE49-F238E27FC236}">
                  <a16:creationId xmlns:a16="http://schemas.microsoft.com/office/drawing/2014/main" xmlns="" id="{042A5C52-F8B6-4AF8-BC59-F8394721BC9C}"/>
                </a:ext>
              </a:extLst>
            </p:cNvPr>
            <p:cNvSpPr>
              <a:spLocks/>
            </p:cNvSpPr>
            <p:nvPr/>
          </p:nvSpPr>
          <p:spPr bwMode="auto">
            <a:xfrm>
              <a:off x="5058825" y="4390343"/>
              <a:ext cx="9790" cy="9790"/>
            </a:xfrm>
            <a:custGeom>
              <a:avLst/>
              <a:gdLst>
                <a:gd name="T0" fmla="*/ 0 w 4"/>
                <a:gd name="T1" fmla="*/ 0 h 4"/>
                <a:gd name="T2" fmla="*/ 1 w 4"/>
                <a:gd name="T3" fmla="*/ 4 h 4"/>
                <a:gd name="T4" fmla="*/ 4 w 4"/>
                <a:gd name="T5" fmla="*/ 4 h 4"/>
                <a:gd name="T6" fmla="*/ 0 w 4"/>
                <a:gd name="T7" fmla="*/ 0 h 4"/>
              </a:gdLst>
              <a:ahLst/>
              <a:cxnLst>
                <a:cxn ang="0">
                  <a:pos x="T0" y="T1"/>
                </a:cxn>
                <a:cxn ang="0">
                  <a:pos x="T2" y="T3"/>
                </a:cxn>
                <a:cxn ang="0">
                  <a:pos x="T4" y="T5"/>
                </a:cxn>
                <a:cxn ang="0">
                  <a:pos x="T6" y="T7"/>
                </a:cxn>
              </a:cxnLst>
              <a:rect l="0" t="0" r="r" b="b"/>
              <a:pathLst>
                <a:path w="4" h="4">
                  <a:moveTo>
                    <a:pt x="0" y="0"/>
                  </a:moveTo>
                  <a:cubicBezTo>
                    <a:pt x="1" y="4"/>
                    <a:pt x="1" y="4"/>
                    <a:pt x="1" y="4"/>
                  </a:cubicBezTo>
                  <a:cubicBezTo>
                    <a:pt x="4" y="4"/>
                    <a:pt x="4" y="4"/>
                    <a:pt x="4" y="4"/>
                  </a:cubicBezTo>
                  <a:cubicBezTo>
                    <a:pt x="3" y="3"/>
                    <a:pt x="2" y="1"/>
                    <a:pt x="0" y="0"/>
                  </a:cubicBezTo>
                </a:path>
              </a:pathLst>
            </a:custGeom>
            <a:solidFill>
              <a:srgbClr val="DCDDD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50" name="任意多边形: 形状 49">
              <a:extLst>
                <a:ext uri="{FF2B5EF4-FFF2-40B4-BE49-F238E27FC236}">
                  <a16:creationId xmlns:a16="http://schemas.microsoft.com/office/drawing/2014/main" xmlns="" id="{9975BF60-7E93-43BC-A09A-3A5DF108D2BE}"/>
                </a:ext>
              </a:extLst>
            </p:cNvPr>
            <p:cNvSpPr>
              <a:spLocks/>
            </p:cNvSpPr>
            <p:nvPr/>
          </p:nvSpPr>
          <p:spPr bwMode="auto">
            <a:xfrm>
              <a:off x="5051972" y="4265035"/>
              <a:ext cx="428786" cy="135097"/>
            </a:xfrm>
            <a:custGeom>
              <a:avLst/>
              <a:gdLst>
                <a:gd name="T0" fmla="*/ 177 w 185"/>
                <a:gd name="T1" fmla="*/ 0 h 58"/>
                <a:gd name="T2" fmla="*/ 0 w 185"/>
                <a:gd name="T3" fmla="*/ 4 h 58"/>
                <a:gd name="T4" fmla="*/ 3 w 185"/>
                <a:gd name="T5" fmla="*/ 54 h 58"/>
                <a:gd name="T6" fmla="*/ 7 w 185"/>
                <a:gd name="T7" fmla="*/ 58 h 58"/>
                <a:gd name="T8" fmla="*/ 185 w 185"/>
                <a:gd name="T9" fmla="*/ 43 h 58"/>
                <a:gd name="T10" fmla="*/ 177 w 185"/>
                <a:gd name="T11" fmla="*/ 0 h 58"/>
              </a:gdLst>
              <a:ahLst/>
              <a:cxnLst>
                <a:cxn ang="0">
                  <a:pos x="T0" y="T1"/>
                </a:cxn>
                <a:cxn ang="0">
                  <a:pos x="T2" y="T3"/>
                </a:cxn>
                <a:cxn ang="0">
                  <a:pos x="T4" y="T5"/>
                </a:cxn>
                <a:cxn ang="0">
                  <a:pos x="T6" y="T7"/>
                </a:cxn>
                <a:cxn ang="0">
                  <a:pos x="T8" y="T9"/>
                </a:cxn>
                <a:cxn ang="0">
                  <a:pos x="T10" y="T11"/>
                </a:cxn>
              </a:cxnLst>
              <a:rect l="0" t="0" r="r" b="b"/>
              <a:pathLst>
                <a:path w="185" h="58">
                  <a:moveTo>
                    <a:pt x="177" y="0"/>
                  </a:moveTo>
                  <a:cubicBezTo>
                    <a:pt x="0" y="4"/>
                    <a:pt x="0" y="4"/>
                    <a:pt x="0" y="4"/>
                  </a:cubicBezTo>
                  <a:cubicBezTo>
                    <a:pt x="3" y="54"/>
                    <a:pt x="3" y="54"/>
                    <a:pt x="3" y="54"/>
                  </a:cubicBezTo>
                  <a:cubicBezTo>
                    <a:pt x="5" y="55"/>
                    <a:pt x="6" y="57"/>
                    <a:pt x="7" y="58"/>
                  </a:cubicBezTo>
                  <a:cubicBezTo>
                    <a:pt x="185" y="43"/>
                    <a:pt x="185" y="43"/>
                    <a:pt x="185" y="43"/>
                  </a:cubicBezTo>
                  <a:cubicBezTo>
                    <a:pt x="177" y="0"/>
                    <a:pt x="177" y="0"/>
                    <a:pt x="177" y="0"/>
                  </a:cubicBezTo>
                </a:path>
              </a:pathLst>
            </a:custGeom>
            <a:solidFill>
              <a:schemeClr val="accent2">
                <a:lumMod val="75000"/>
                <a:alpha val="60000"/>
              </a:schemeClr>
            </a:solidFill>
            <a:ln>
              <a:noFill/>
            </a:ln>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52" name="任意多边形: 形状 51">
              <a:extLst>
                <a:ext uri="{FF2B5EF4-FFF2-40B4-BE49-F238E27FC236}">
                  <a16:creationId xmlns:a16="http://schemas.microsoft.com/office/drawing/2014/main" xmlns="" id="{9361026A-0236-4194-896B-88C6DFB940C5}"/>
                </a:ext>
              </a:extLst>
            </p:cNvPr>
            <p:cNvSpPr>
              <a:spLocks/>
            </p:cNvSpPr>
            <p:nvPr/>
          </p:nvSpPr>
          <p:spPr bwMode="auto">
            <a:xfrm>
              <a:off x="4826810" y="3180343"/>
              <a:ext cx="2349514" cy="1099377"/>
            </a:xfrm>
            <a:custGeom>
              <a:avLst/>
              <a:gdLst>
                <a:gd name="T0" fmla="*/ 0 w 2400"/>
                <a:gd name="T1" fmla="*/ 15 h 1123"/>
                <a:gd name="T2" fmla="*/ 69 w 2400"/>
                <a:gd name="T3" fmla="*/ 1123 h 1123"/>
                <a:gd name="T4" fmla="*/ 2382 w 2400"/>
                <a:gd name="T5" fmla="*/ 1068 h 1123"/>
                <a:gd name="T6" fmla="*/ 2400 w 2400"/>
                <a:gd name="T7" fmla="*/ 0 h 1123"/>
                <a:gd name="T8" fmla="*/ 0 w 2400"/>
                <a:gd name="T9" fmla="*/ 15 h 1123"/>
              </a:gdLst>
              <a:ahLst/>
              <a:cxnLst>
                <a:cxn ang="0">
                  <a:pos x="T0" y="T1"/>
                </a:cxn>
                <a:cxn ang="0">
                  <a:pos x="T2" y="T3"/>
                </a:cxn>
                <a:cxn ang="0">
                  <a:pos x="T4" y="T5"/>
                </a:cxn>
                <a:cxn ang="0">
                  <a:pos x="T6" y="T7"/>
                </a:cxn>
                <a:cxn ang="0">
                  <a:pos x="T8" y="T9"/>
                </a:cxn>
              </a:cxnLst>
              <a:rect l="0" t="0" r="r" b="b"/>
              <a:pathLst>
                <a:path w="2400" h="1123">
                  <a:moveTo>
                    <a:pt x="0" y="15"/>
                  </a:moveTo>
                  <a:lnTo>
                    <a:pt x="69" y="1123"/>
                  </a:lnTo>
                  <a:lnTo>
                    <a:pt x="2382" y="1068"/>
                  </a:lnTo>
                  <a:lnTo>
                    <a:pt x="2400" y="0"/>
                  </a:lnTo>
                  <a:lnTo>
                    <a:pt x="0" y="1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54" name="任意多边形: 形状 53">
              <a:extLst>
                <a:ext uri="{FF2B5EF4-FFF2-40B4-BE49-F238E27FC236}">
                  <a16:creationId xmlns:a16="http://schemas.microsoft.com/office/drawing/2014/main" xmlns="" id="{67895A5A-D6A6-49F4-A0FA-BB43C4DB4B9A}"/>
                </a:ext>
              </a:extLst>
            </p:cNvPr>
            <p:cNvSpPr>
              <a:spLocks/>
            </p:cNvSpPr>
            <p:nvPr/>
          </p:nvSpPr>
          <p:spPr bwMode="auto">
            <a:xfrm>
              <a:off x="7123460" y="3690383"/>
              <a:ext cx="576610" cy="640243"/>
            </a:xfrm>
            <a:custGeom>
              <a:avLst/>
              <a:gdLst>
                <a:gd name="T0" fmla="*/ 249 w 249"/>
                <a:gd name="T1" fmla="*/ 0 h 276"/>
                <a:gd name="T2" fmla="*/ 134 w 249"/>
                <a:gd name="T3" fmla="*/ 19 h 276"/>
                <a:gd name="T4" fmla="*/ 0 w 249"/>
                <a:gd name="T5" fmla="*/ 276 h 276"/>
                <a:gd name="T6" fmla="*/ 186 w 249"/>
                <a:gd name="T7" fmla="*/ 232 h 276"/>
                <a:gd name="T8" fmla="*/ 249 w 249"/>
                <a:gd name="T9" fmla="*/ 0 h 276"/>
              </a:gdLst>
              <a:ahLst/>
              <a:cxnLst>
                <a:cxn ang="0">
                  <a:pos x="T0" y="T1"/>
                </a:cxn>
                <a:cxn ang="0">
                  <a:pos x="T2" y="T3"/>
                </a:cxn>
                <a:cxn ang="0">
                  <a:pos x="T4" y="T5"/>
                </a:cxn>
                <a:cxn ang="0">
                  <a:pos x="T6" y="T7"/>
                </a:cxn>
                <a:cxn ang="0">
                  <a:pos x="T8" y="T9"/>
                </a:cxn>
              </a:cxnLst>
              <a:rect l="0" t="0" r="r" b="b"/>
              <a:pathLst>
                <a:path w="249" h="276">
                  <a:moveTo>
                    <a:pt x="249" y="0"/>
                  </a:moveTo>
                  <a:cubicBezTo>
                    <a:pt x="134" y="19"/>
                    <a:pt x="134" y="19"/>
                    <a:pt x="134" y="19"/>
                  </a:cubicBezTo>
                  <a:cubicBezTo>
                    <a:pt x="111" y="116"/>
                    <a:pt x="64" y="204"/>
                    <a:pt x="0" y="276"/>
                  </a:cubicBezTo>
                  <a:cubicBezTo>
                    <a:pt x="186" y="232"/>
                    <a:pt x="186" y="232"/>
                    <a:pt x="186" y="232"/>
                  </a:cubicBezTo>
                  <a:cubicBezTo>
                    <a:pt x="249" y="0"/>
                    <a:pt x="249" y="0"/>
                    <a:pt x="249" y="0"/>
                  </a:cubicBezTo>
                </a:path>
              </a:pathLst>
            </a:custGeom>
            <a:solidFill>
              <a:srgbClr val="DCDDD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55" name="任意多边形: 形状 54">
              <a:extLst>
                <a:ext uri="{FF2B5EF4-FFF2-40B4-BE49-F238E27FC236}">
                  <a16:creationId xmlns:a16="http://schemas.microsoft.com/office/drawing/2014/main" xmlns="" id="{8F120E60-FF83-4E29-B982-C3D743F3C93B}"/>
                </a:ext>
              </a:extLst>
            </p:cNvPr>
            <p:cNvSpPr>
              <a:spLocks/>
            </p:cNvSpPr>
            <p:nvPr/>
          </p:nvSpPr>
          <p:spPr bwMode="auto">
            <a:xfrm>
              <a:off x="5418105" y="3776532"/>
              <a:ext cx="1747451" cy="488503"/>
            </a:xfrm>
            <a:custGeom>
              <a:avLst/>
              <a:gdLst>
                <a:gd name="T0" fmla="*/ 1785 w 1785"/>
                <a:gd name="T1" fmla="*/ 0 h 499"/>
                <a:gd name="T2" fmla="*/ 0 w 1785"/>
                <a:gd name="T3" fmla="*/ 286 h 499"/>
                <a:gd name="T4" fmla="*/ 45 w 1785"/>
                <a:gd name="T5" fmla="*/ 499 h 499"/>
                <a:gd name="T6" fmla="*/ 1778 w 1785"/>
                <a:gd name="T7" fmla="*/ 459 h 499"/>
                <a:gd name="T8" fmla="*/ 1782 w 1785"/>
                <a:gd name="T9" fmla="*/ 182 h 499"/>
                <a:gd name="T10" fmla="*/ 1785 w 1785"/>
                <a:gd name="T11" fmla="*/ 0 h 499"/>
              </a:gdLst>
              <a:ahLst/>
              <a:cxnLst>
                <a:cxn ang="0">
                  <a:pos x="T0" y="T1"/>
                </a:cxn>
                <a:cxn ang="0">
                  <a:pos x="T2" y="T3"/>
                </a:cxn>
                <a:cxn ang="0">
                  <a:pos x="T4" y="T5"/>
                </a:cxn>
                <a:cxn ang="0">
                  <a:pos x="T6" y="T7"/>
                </a:cxn>
                <a:cxn ang="0">
                  <a:pos x="T8" y="T9"/>
                </a:cxn>
                <a:cxn ang="0">
                  <a:pos x="T10" y="T11"/>
                </a:cxn>
              </a:cxnLst>
              <a:rect l="0" t="0" r="r" b="b"/>
              <a:pathLst>
                <a:path w="1785" h="499">
                  <a:moveTo>
                    <a:pt x="1785" y="0"/>
                  </a:moveTo>
                  <a:lnTo>
                    <a:pt x="0" y="286"/>
                  </a:lnTo>
                  <a:lnTo>
                    <a:pt x="45" y="499"/>
                  </a:lnTo>
                  <a:lnTo>
                    <a:pt x="1778" y="459"/>
                  </a:lnTo>
                  <a:lnTo>
                    <a:pt x="1782" y="182"/>
                  </a:lnTo>
                  <a:lnTo>
                    <a:pt x="178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56" name="任意多边形: 形状 55">
              <a:extLst>
                <a:ext uri="{FF2B5EF4-FFF2-40B4-BE49-F238E27FC236}">
                  <a16:creationId xmlns:a16="http://schemas.microsoft.com/office/drawing/2014/main" xmlns="" id="{35883954-B754-4561-8593-72CC7A5DD3F6}"/>
                </a:ext>
              </a:extLst>
            </p:cNvPr>
            <p:cNvSpPr>
              <a:spLocks/>
            </p:cNvSpPr>
            <p:nvPr/>
          </p:nvSpPr>
          <p:spPr bwMode="auto">
            <a:xfrm>
              <a:off x="5480758" y="3734437"/>
              <a:ext cx="1953034" cy="971132"/>
            </a:xfrm>
            <a:custGeom>
              <a:avLst/>
              <a:gdLst>
                <a:gd name="T0" fmla="*/ 843 w 843"/>
                <a:gd name="T1" fmla="*/ 0 h 419"/>
                <a:gd name="T2" fmla="*/ 727 w 843"/>
                <a:gd name="T3" fmla="*/ 18 h 419"/>
                <a:gd name="T4" fmla="*/ 726 w 843"/>
                <a:gd name="T5" fmla="*/ 95 h 419"/>
                <a:gd name="T6" fmla="*/ 724 w 843"/>
                <a:gd name="T7" fmla="*/ 213 h 419"/>
                <a:gd name="T8" fmla="*/ 0 w 843"/>
                <a:gd name="T9" fmla="*/ 272 h 419"/>
                <a:gd name="T10" fmla="*/ 30 w 843"/>
                <a:gd name="T11" fmla="*/ 419 h 419"/>
                <a:gd name="T12" fmla="*/ 709 w 843"/>
                <a:gd name="T13" fmla="*/ 257 h 419"/>
                <a:gd name="T14" fmla="*/ 843 w 843"/>
                <a:gd name="T15" fmla="*/ 0 h 4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3" h="419">
                  <a:moveTo>
                    <a:pt x="843" y="0"/>
                  </a:moveTo>
                  <a:cubicBezTo>
                    <a:pt x="727" y="18"/>
                    <a:pt x="727" y="18"/>
                    <a:pt x="727" y="18"/>
                  </a:cubicBezTo>
                  <a:cubicBezTo>
                    <a:pt x="726" y="95"/>
                    <a:pt x="726" y="95"/>
                    <a:pt x="726" y="95"/>
                  </a:cubicBezTo>
                  <a:cubicBezTo>
                    <a:pt x="724" y="213"/>
                    <a:pt x="724" y="213"/>
                    <a:pt x="724" y="213"/>
                  </a:cubicBezTo>
                  <a:cubicBezTo>
                    <a:pt x="0" y="272"/>
                    <a:pt x="0" y="272"/>
                    <a:pt x="0" y="272"/>
                  </a:cubicBezTo>
                  <a:cubicBezTo>
                    <a:pt x="30" y="419"/>
                    <a:pt x="30" y="419"/>
                    <a:pt x="30" y="419"/>
                  </a:cubicBezTo>
                  <a:cubicBezTo>
                    <a:pt x="709" y="257"/>
                    <a:pt x="709" y="257"/>
                    <a:pt x="709" y="257"/>
                  </a:cubicBezTo>
                  <a:cubicBezTo>
                    <a:pt x="773" y="185"/>
                    <a:pt x="820" y="97"/>
                    <a:pt x="843" y="0"/>
                  </a:cubicBezTo>
                </a:path>
              </a:pathLst>
            </a:custGeom>
            <a:solidFill>
              <a:schemeClr val="accent2">
                <a:lumMod val="75000"/>
                <a:alpha val="60000"/>
              </a:schemeClr>
            </a:solidFill>
            <a:ln>
              <a:noFill/>
            </a:ln>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57" name="任意多边形: 形状 56">
              <a:extLst>
                <a:ext uri="{FF2B5EF4-FFF2-40B4-BE49-F238E27FC236}">
                  <a16:creationId xmlns:a16="http://schemas.microsoft.com/office/drawing/2014/main" xmlns="" id="{1C47B7AC-922E-419D-8A3D-ABCB3015878A}"/>
                </a:ext>
              </a:extLst>
            </p:cNvPr>
            <p:cNvSpPr>
              <a:spLocks/>
            </p:cNvSpPr>
            <p:nvPr/>
          </p:nvSpPr>
          <p:spPr bwMode="auto">
            <a:xfrm>
              <a:off x="5274197" y="3695278"/>
              <a:ext cx="2425873" cy="850720"/>
            </a:xfrm>
            <a:custGeom>
              <a:avLst/>
              <a:gdLst>
                <a:gd name="T0" fmla="*/ 2478 w 2478"/>
                <a:gd name="T1" fmla="*/ 0 h 869"/>
                <a:gd name="T2" fmla="*/ 0 w 2478"/>
                <a:gd name="T3" fmla="*/ 206 h 869"/>
                <a:gd name="T4" fmla="*/ 133 w 2478"/>
                <a:gd name="T5" fmla="*/ 869 h 869"/>
                <a:gd name="T6" fmla="*/ 2329 w 2478"/>
                <a:gd name="T7" fmla="*/ 549 h 869"/>
                <a:gd name="T8" fmla="*/ 2478 w 2478"/>
                <a:gd name="T9" fmla="*/ 0 h 869"/>
              </a:gdLst>
              <a:ahLst/>
              <a:cxnLst>
                <a:cxn ang="0">
                  <a:pos x="T0" y="T1"/>
                </a:cxn>
                <a:cxn ang="0">
                  <a:pos x="T2" y="T3"/>
                </a:cxn>
                <a:cxn ang="0">
                  <a:pos x="T4" y="T5"/>
                </a:cxn>
                <a:cxn ang="0">
                  <a:pos x="T6" y="T7"/>
                </a:cxn>
                <a:cxn ang="0">
                  <a:pos x="T8" y="T9"/>
                </a:cxn>
              </a:cxnLst>
              <a:rect l="0" t="0" r="r" b="b"/>
              <a:pathLst>
                <a:path w="2478" h="869">
                  <a:moveTo>
                    <a:pt x="2478" y="0"/>
                  </a:moveTo>
                  <a:lnTo>
                    <a:pt x="0" y="206"/>
                  </a:lnTo>
                  <a:lnTo>
                    <a:pt x="133" y="869"/>
                  </a:lnTo>
                  <a:lnTo>
                    <a:pt x="2329" y="549"/>
                  </a:lnTo>
                  <a:lnTo>
                    <a:pt x="2478" y="0"/>
                  </a:lnTo>
                  <a:close/>
                </a:path>
              </a:pathLst>
            </a:custGeom>
            <a:solidFill>
              <a:schemeClr val="accent2">
                <a:lumMod val="60000"/>
                <a:lumOff val="40000"/>
              </a:schemeClr>
            </a:solidFill>
            <a:ln>
              <a:noFill/>
            </a:ln>
          </p:spPr>
          <p:txBody>
            <a:bodyPr vert="horz" wrap="none" lIns="91440" tIns="45720" rIns="91440" bIns="45720" anchor="ctr" anchorCtr="0" compatLnSpc="1">
              <a:prstTxWarp prst="textNoShape">
                <a:avLst/>
              </a:prstTxWarp>
              <a:normAutofit/>
            </a:bodyPr>
            <a:lstStyle/>
            <a:p>
              <a:pPr algn="ctr"/>
              <a:r>
                <a:rPr lang="zh-CN" altLang="en-US"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rPr>
                <a:t>生理条件</a:t>
              </a:r>
            </a:p>
          </p:txBody>
        </p:sp>
      </p:grpSp>
      <p:grpSp>
        <p:nvGrpSpPr>
          <p:cNvPr id="59" name="组合 58">
            <a:extLst>
              <a:ext uri="{FF2B5EF4-FFF2-40B4-BE49-F238E27FC236}">
                <a16:creationId xmlns:a16="http://schemas.microsoft.com/office/drawing/2014/main" xmlns="" id="{8ED2A194-057A-4205-B69D-D7CD8D3CBB7C}"/>
              </a:ext>
            </a:extLst>
          </p:cNvPr>
          <p:cNvGrpSpPr/>
          <p:nvPr/>
        </p:nvGrpSpPr>
        <p:grpSpPr>
          <a:xfrm>
            <a:off x="5953877" y="1860725"/>
            <a:ext cx="2223131" cy="2207566"/>
            <a:chOff x="8051618" y="1616937"/>
            <a:chExt cx="3649677" cy="3624126"/>
          </a:xfrm>
        </p:grpSpPr>
        <p:sp>
          <p:nvSpPr>
            <p:cNvPr id="60" name="任意多边形: 形状 59">
              <a:extLst>
                <a:ext uri="{FF2B5EF4-FFF2-40B4-BE49-F238E27FC236}">
                  <a16:creationId xmlns:a16="http://schemas.microsoft.com/office/drawing/2014/main" xmlns="" id="{61F38B7C-226F-4A7C-AF83-BFAEF1B121B6}"/>
                </a:ext>
              </a:extLst>
            </p:cNvPr>
            <p:cNvSpPr>
              <a:spLocks/>
            </p:cNvSpPr>
            <p:nvPr/>
          </p:nvSpPr>
          <p:spPr bwMode="auto">
            <a:xfrm>
              <a:off x="8051618" y="1616937"/>
              <a:ext cx="3649677" cy="3612379"/>
            </a:xfrm>
            <a:custGeom>
              <a:avLst/>
              <a:gdLst>
                <a:gd name="connsiteX0" fmla="*/ 1783869 w 3649677"/>
                <a:gd name="connsiteY0" fmla="*/ 3593844 h 3612379"/>
                <a:gd name="connsiteX1" fmla="*/ 1825598 w 3649677"/>
                <a:gd name="connsiteY1" fmla="*/ 3593844 h 3612379"/>
                <a:gd name="connsiteX2" fmla="*/ 1848780 w 3649677"/>
                <a:gd name="connsiteY2" fmla="*/ 3593844 h 3612379"/>
                <a:gd name="connsiteX3" fmla="*/ 1848780 w 3649677"/>
                <a:gd name="connsiteY3" fmla="*/ 3612379 h 3612379"/>
                <a:gd name="connsiteX4" fmla="*/ 1825598 w 3649677"/>
                <a:gd name="connsiteY4" fmla="*/ 3612379 h 3612379"/>
                <a:gd name="connsiteX5" fmla="*/ 1783869 w 3649677"/>
                <a:gd name="connsiteY5" fmla="*/ 3610062 h 3612379"/>
                <a:gd name="connsiteX6" fmla="*/ 1783869 w 3649677"/>
                <a:gd name="connsiteY6" fmla="*/ 3593844 h 3612379"/>
                <a:gd name="connsiteX7" fmla="*/ 1978603 w 3649677"/>
                <a:gd name="connsiteY7" fmla="*/ 3586893 h 3612379"/>
                <a:gd name="connsiteX8" fmla="*/ 1978603 w 3649677"/>
                <a:gd name="connsiteY8" fmla="*/ 3605429 h 3612379"/>
                <a:gd name="connsiteX9" fmla="*/ 1913692 w 3649677"/>
                <a:gd name="connsiteY9" fmla="*/ 3610062 h 3612379"/>
                <a:gd name="connsiteX10" fmla="*/ 1913692 w 3649677"/>
                <a:gd name="connsiteY10" fmla="*/ 3591527 h 3612379"/>
                <a:gd name="connsiteX11" fmla="*/ 1978603 w 3649677"/>
                <a:gd name="connsiteY11" fmla="*/ 3586893 h 3612379"/>
                <a:gd name="connsiteX12" fmla="*/ 1654047 w 3649677"/>
                <a:gd name="connsiteY12" fmla="*/ 3586893 h 3612379"/>
                <a:gd name="connsiteX13" fmla="*/ 1718958 w 3649677"/>
                <a:gd name="connsiteY13" fmla="*/ 3591527 h 3612379"/>
                <a:gd name="connsiteX14" fmla="*/ 1718958 w 3649677"/>
                <a:gd name="connsiteY14" fmla="*/ 3607745 h 3612379"/>
                <a:gd name="connsiteX15" fmla="*/ 1654047 w 3649677"/>
                <a:gd name="connsiteY15" fmla="*/ 3603112 h 3612379"/>
                <a:gd name="connsiteX16" fmla="*/ 1654047 w 3649677"/>
                <a:gd name="connsiteY16" fmla="*/ 3586893 h 3612379"/>
                <a:gd name="connsiteX17" fmla="*/ 2106107 w 3649677"/>
                <a:gd name="connsiteY17" fmla="*/ 3570675 h 3612379"/>
                <a:gd name="connsiteX18" fmla="*/ 2108425 w 3649677"/>
                <a:gd name="connsiteY18" fmla="*/ 3589210 h 3612379"/>
                <a:gd name="connsiteX19" fmla="*/ 2043514 w 3649677"/>
                <a:gd name="connsiteY19" fmla="*/ 3598478 h 3612379"/>
                <a:gd name="connsiteX20" fmla="*/ 2041196 w 3649677"/>
                <a:gd name="connsiteY20" fmla="*/ 3579943 h 3612379"/>
                <a:gd name="connsiteX21" fmla="*/ 2106107 w 3649677"/>
                <a:gd name="connsiteY21" fmla="*/ 3570675 h 3612379"/>
                <a:gd name="connsiteX22" fmla="*/ 2233611 w 3649677"/>
                <a:gd name="connsiteY22" fmla="*/ 3545190 h 3612379"/>
                <a:gd name="connsiteX23" fmla="*/ 2235929 w 3649677"/>
                <a:gd name="connsiteY23" fmla="*/ 3563725 h 3612379"/>
                <a:gd name="connsiteX24" fmla="*/ 2173336 w 3649677"/>
                <a:gd name="connsiteY24" fmla="*/ 3577626 h 3612379"/>
                <a:gd name="connsiteX25" fmla="*/ 2168699 w 3649677"/>
                <a:gd name="connsiteY25" fmla="*/ 3559091 h 3612379"/>
                <a:gd name="connsiteX26" fmla="*/ 2233611 w 3649677"/>
                <a:gd name="connsiteY26" fmla="*/ 3545190 h 3612379"/>
                <a:gd name="connsiteX27" fmla="*/ 2356478 w 3649677"/>
                <a:gd name="connsiteY27" fmla="*/ 3512753 h 3612379"/>
                <a:gd name="connsiteX28" fmla="*/ 2363433 w 3649677"/>
                <a:gd name="connsiteY28" fmla="*/ 3528971 h 3612379"/>
                <a:gd name="connsiteX29" fmla="*/ 2300840 w 3649677"/>
                <a:gd name="connsiteY29" fmla="*/ 3547506 h 3612379"/>
                <a:gd name="connsiteX30" fmla="*/ 2296203 w 3649677"/>
                <a:gd name="connsiteY30" fmla="*/ 3531288 h 3612379"/>
                <a:gd name="connsiteX31" fmla="*/ 2356478 w 3649677"/>
                <a:gd name="connsiteY31" fmla="*/ 3512753 h 3612379"/>
                <a:gd name="connsiteX32" fmla="*/ 2479346 w 3649677"/>
                <a:gd name="connsiteY32" fmla="*/ 3468732 h 3612379"/>
                <a:gd name="connsiteX33" fmla="*/ 2486300 w 3649677"/>
                <a:gd name="connsiteY33" fmla="*/ 3484951 h 3612379"/>
                <a:gd name="connsiteX34" fmla="*/ 2423707 w 3649677"/>
                <a:gd name="connsiteY34" fmla="*/ 3508119 h 3612379"/>
                <a:gd name="connsiteX35" fmla="*/ 2419071 w 3649677"/>
                <a:gd name="connsiteY35" fmla="*/ 3491901 h 3612379"/>
                <a:gd name="connsiteX36" fmla="*/ 2479346 w 3649677"/>
                <a:gd name="connsiteY36" fmla="*/ 3468732 h 3612379"/>
                <a:gd name="connsiteX37" fmla="*/ 2597576 w 3649677"/>
                <a:gd name="connsiteY37" fmla="*/ 3415444 h 3612379"/>
                <a:gd name="connsiteX38" fmla="*/ 2604531 w 3649677"/>
                <a:gd name="connsiteY38" fmla="*/ 3431662 h 3612379"/>
                <a:gd name="connsiteX39" fmla="*/ 2546575 w 3649677"/>
                <a:gd name="connsiteY39" fmla="*/ 3459465 h 3612379"/>
                <a:gd name="connsiteX40" fmla="*/ 2539620 w 3649677"/>
                <a:gd name="connsiteY40" fmla="*/ 3443247 h 3612379"/>
                <a:gd name="connsiteX41" fmla="*/ 2597576 w 3649677"/>
                <a:gd name="connsiteY41" fmla="*/ 3415444 h 3612379"/>
                <a:gd name="connsiteX42" fmla="*/ 2711171 w 3649677"/>
                <a:gd name="connsiteY42" fmla="*/ 3355205 h 3612379"/>
                <a:gd name="connsiteX43" fmla="*/ 2720444 w 3649677"/>
                <a:gd name="connsiteY43" fmla="*/ 3371423 h 3612379"/>
                <a:gd name="connsiteX44" fmla="*/ 2662488 w 3649677"/>
                <a:gd name="connsiteY44" fmla="*/ 3401543 h 3612379"/>
                <a:gd name="connsiteX45" fmla="*/ 2655533 w 3649677"/>
                <a:gd name="connsiteY45" fmla="*/ 3387641 h 3612379"/>
                <a:gd name="connsiteX46" fmla="*/ 2711171 w 3649677"/>
                <a:gd name="connsiteY46" fmla="*/ 3355205 h 3612379"/>
                <a:gd name="connsiteX47" fmla="*/ 2820129 w 3649677"/>
                <a:gd name="connsiteY47" fmla="*/ 3285698 h 3612379"/>
                <a:gd name="connsiteX48" fmla="*/ 2829402 w 3649677"/>
                <a:gd name="connsiteY48" fmla="*/ 3299600 h 3612379"/>
                <a:gd name="connsiteX49" fmla="*/ 2776082 w 3649677"/>
                <a:gd name="connsiteY49" fmla="*/ 3336670 h 3612379"/>
                <a:gd name="connsiteX50" fmla="*/ 2766809 w 3649677"/>
                <a:gd name="connsiteY50" fmla="*/ 3320452 h 3612379"/>
                <a:gd name="connsiteX51" fmla="*/ 2820129 w 3649677"/>
                <a:gd name="connsiteY51" fmla="*/ 3285698 h 3612379"/>
                <a:gd name="connsiteX52" fmla="*/ 2924450 w 3649677"/>
                <a:gd name="connsiteY52" fmla="*/ 3209241 h 3612379"/>
                <a:gd name="connsiteX53" fmla="*/ 2936042 w 3649677"/>
                <a:gd name="connsiteY53" fmla="*/ 3223142 h 3612379"/>
                <a:gd name="connsiteX54" fmla="*/ 2882722 w 3649677"/>
                <a:gd name="connsiteY54" fmla="*/ 3262529 h 3612379"/>
                <a:gd name="connsiteX55" fmla="*/ 2873449 w 3649677"/>
                <a:gd name="connsiteY55" fmla="*/ 3248628 h 3612379"/>
                <a:gd name="connsiteX56" fmla="*/ 2924450 w 3649677"/>
                <a:gd name="connsiteY56" fmla="*/ 3209241 h 3612379"/>
                <a:gd name="connsiteX57" fmla="*/ 185675 w 3649677"/>
                <a:gd name="connsiteY57" fmla="*/ 1098497 h 3612379"/>
                <a:gd name="connsiteX58" fmla="*/ 204211 w 3649677"/>
                <a:gd name="connsiteY58" fmla="*/ 1144840 h 3612379"/>
                <a:gd name="connsiteX59" fmla="*/ 67509 w 3649677"/>
                <a:gd name="connsiteY59" fmla="*/ 1851574 h 3612379"/>
                <a:gd name="connsiteX60" fmla="*/ 137018 w 3649677"/>
                <a:gd name="connsiteY60" fmla="*/ 2317324 h 3612379"/>
                <a:gd name="connsiteX61" fmla="*/ 716264 w 3649677"/>
                <a:gd name="connsiteY61" fmla="*/ 3188577 h 3612379"/>
                <a:gd name="connsiteX62" fmla="*/ 723215 w 3649677"/>
                <a:gd name="connsiteY62" fmla="*/ 3237237 h 3612379"/>
                <a:gd name="connsiteX63" fmla="*/ 695411 w 3649677"/>
                <a:gd name="connsiteY63" fmla="*/ 3251140 h 3612379"/>
                <a:gd name="connsiteX64" fmla="*/ 674559 w 3649677"/>
                <a:gd name="connsiteY64" fmla="*/ 3241871 h 3612379"/>
                <a:gd name="connsiteX65" fmla="*/ 72143 w 3649677"/>
                <a:gd name="connsiteY65" fmla="*/ 2335861 h 3612379"/>
                <a:gd name="connsiteX66" fmla="*/ 316 w 3649677"/>
                <a:gd name="connsiteY66" fmla="*/ 1851574 h 3612379"/>
                <a:gd name="connsiteX67" fmla="*/ 141652 w 3649677"/>
                <a:gd name="connsiteY67" fmla="*/ 1117034 h 3612379"/>
                <a:gd name="connsiteX68" fmla="*/ 185675 w 3649677"/>
                <a:gd name="connsiteY68" fmla="*/ 1098497 h 3612379"/>
                <a:gd name="connsiteX69" fmla="*/ 266627 w 3649677"/>
                <a:gd name="connsiteY69" fmla="*/ 965648 h 3612379"/>
                <a:gd name="connsiteX70" fmla="*/ 282845 w 3649677"/>
                <a:gd name="connsiteY70" fmla="*/ 974911 h 3612379"/>
                <a:gd name="connsiteX71" fmla="*/ 252725 w 3649677"/>
                <a:gd name="connsiteY71" fmla="*/ 1032807 h 3612379"/>
                <a:gd name="connsiteX72" fmla="*/ 236507 w 3649677"/>
                <a:gd name="connsiteY72" fmla="*/ 1023544 h 3612379"/>
                <a:gd name="connsiteX73" fmla="*/ 266627 w 3649677"/>
                <a:gd name="connsiteY73" fmla="*/ 965648 h 3612379"/>
                <a:gd name="connsiteX74" fmla="*/ 333816 w 3649677"/>
                <a:gd name="connsiteY74" fmla="*/ 854488 h 3612379"/>
                <a:gd name="connsiteX75" fmla="*/ 350034 w 3649677"/>
                <a:gd name="connsiteY75" fmla="*/ 863751 h 3612379"/>
                <a:gd name="connsiteX76" fmla="*/ 315281 w 3649677"/>
                <a:gd name="connsiteY76" fmla="*/ 919331 h 3612379"/>
                <a:gd name="connsiteX77" fmla="*/ 299063 w 3649677"/>
                <a:gd name="connsiteY77" fmla="*/ 910068 h 3612379"/>
                <a:gd name="connsiteX78" fmla="*/ 333816 w 3649677"/>
                <a:gd name="connsiteY78" fmla="*/ 854488 h 3612379"/>
                <a:gd name="connsiteX79" fmla="*/ 410273 w 3649677"/>
                <a:gd name="connsiteY79" fmla="*/ 747960 h 3612379"/>
                <a:gd name="connsiteX80" fmla="*/ 424175 w 3649677"/>
                <a:gd name="connsiteY80" fmla="*/ 759539 h 3612379"/>
                <a:gd name="connsiteX81" fmla="*/ 384788 w 3649677"/>
                <a:gd name="connsiteY81" fmla="*/ 810487 h 3612379"/>
                <a:gd name="connsiteX82" fmla="*/ 370887 w 3649677"/>
                <a:gd name="connsiteY82" fmla="*/ 801224 h 3612379"/>
                <a:gd name="connsiteX83" fmla="*/ 410273 w 3649677"/>
                <a:gd name="connsiteY83" fmla="*/ 747960 h 3612379"/>
                <a:gd name="connsiteX84" fmla="*/ 493681 w 3649677"/>
                <a:gd name="connsiteY84" fmla="*/ 648379 h 3612379"/>
                <a:gd name="connsiteX85" fmla="*/ 505266 w 3649677"/>
                <a:gd name="connsiteY85" fmla="*/ 659959 h 3612379"/>
                <a:gd name="connsiteX86" fmla="*/ 468196 w 3649677"/>
                <a:gd name="connsiteY86" fmla="*/ 703959 h 3612379"/>
                <a:gd name="connsiteX87" fmla="*/ 463562 w 3649677"/>
                <a:gd name="connsiteY87" fmla="*/ 708591 h 3612379"/>
                <a:gd name="connsiteX88" fmla="*/ 449660 w 3649677"/>
                <a:gd name="connsiteY88" fmla="*/ 697012 h 3612379"/>
                <a:gd name="connsiteX89" fmla="*/ 454294 w 3649677"/>
                <a:gd name="connsiteY89" fmla="*/ 692380 h 3612379"/>
                <a:gd name="connsiteX90" fmla="*/ 493681 w 3649677"/>
                <a:gd name="connsiteY90" fmla="*/ 648379 h 3612379"/>
                <a:gd name="connsiteX91" fmla="*/ 584040 w 3649677"/>
                <a:gd name="connsiteY91" fmla="*/ 553430 h 3612379"/>
                <a:gd name="connsiteX92" fmla="*/ 595624 w 3649677"/>
                <a:gd name="connsiteY92" fmla="*/ 567325 h 3612379"/>
                <a:gd name="connsiteX93" fmla="*/ 549287 w 3649677"/>
                <a:gd name="connsiteY93" fmla="*/ 611326 h 3612379"/>
                <a:gd name="connsiteX94" fmla="*/ 537702 w 3649677"/>
                <a:gd name="connsiteY94" fmla="*/ 599747 h 3612379"/>
                <a:gd name="connsiteX95" fmla="*/ 584040 w 3649677"/>
                <a:gd name="connsiteY95" fmla="*/ 553430 h 3612379"/>
                <a:gd name="connsiteX96" fmla="*/ 679032 w 3649677"/>
                <a:gd name="connsiteY96" fmla="*/ 465429 h 3612379"/>
                <a:gd name="connsiteX97" fmla="*/ 690616 w 3649677"/>
                <a:gd name="connsiteY97" fmla="*/ 479324 h 3612379"/>
                <a:gd name="connsiteX98" fmla="*/ 641962 w 3649677"/>
                <a:gd name="connsiteY98" fmla="*/ 523325 h 3612379"/>
                <a:gd name="connsiteX99" fmla="*/ 630377 w 3649677"/>
                <a:gd name="connsiteY99" fmla="*/ 509430 h 3612379"/>
                <a:gd name="connsiteX100" fmla="*/ 679032 w 3649677"/>
                <a:gd name="connsiteY100" fmla="*/ 465429 h 3612379"/>
                <a:gd name="connsiteX101" fmla="*/ 2730567 w 3649677"/>
                <a:gd name="connsiteY101" fmla="*/ 250246 h 3612379"/>
                <a:gd name="connsiteX102" fmla="*/ 2757499 w 3649677"/>
                <a:gd name="connsiteY102" fmla="*/ 254013 h 3612379"/>
                <a:gd name="connsiteX103" fmla="*/ 3267178 w 3649677"/>
                <a:gd name="connsiteY103" fmla="*/ 706037 h 3612379"/>
                <a:gd name="connsiteX104" fmla="*/ 3649438 w 3649677"/>
                <a:gd name="connsiteY104" fmla="*/ 1797848 h 3612379"/>
                <a:gd name="connsiteX105" fmla="*/ 3466417 w 3649677"/>
                <a:gd name="connsiteY105" fmla="*/ 2625399 h 3612379"/>
                <a:gd name="connsiteX106" fmla="*/ 3065623 w 3649677"/>
                <a:gd name="connsiteY106" fmla="*/ 3165509 h 3612379"/>
                <a:gd name="connsiteX107" fmla="*/ 3040139 w 3649677"/>
                <a:gd name="connsiteY107" fmla="*/ 3174781 h 3612379"/>
                <a:gd name="connsiteX108" fmla="*/ 3016972 w 3649677"/>
                <a:gd name="connsiteY108" fmla="*/ 3163191 h 3612379"/>
                <a:gd name="connsiteX109" fmla="*/ 3013603 w 3649677"/>
                <a:gd name="connsiteY109" fmla="*/ 3155326 h 3612379"/>
                <a:gd name="connsiteX110" fmla="*/ 2984725 w 3649677"/>
                <a:gd name="connsiteY110" fmla="*/ 3181439 h 3612379"/>
                <a:gd name="connsiteX111" fmla="*/ 2973134 w 3649677"/>
                <a:gd name="connsiteY111" fmla="*/ 3167537 h 3612379"/>
                <a:gd name="connsiteX112" fmla="*/ 3006567 w 3649677"/>
                <a:gd name="connsiteY112" fmla="*/ 3138897 h 3612379"/>
                <a:gd name="connsiteX113" fmla="*/ 3006547 w 3649677"/>
                <a:gd name="connsiteY113" fmla="*/ 3138851 h 3612379"/>
                <a:gd name="connsiteX114" fmla="*/ 3016972 w 3649677"/>
                <a:gd name="connsiteY114" fmla="*/ 3114511 h 3612379"/>
                <a:gd name="connsiteX115" fmla="*/ 3403865 w 3649677"/>
                <a:gd name="connsiteY115" fmla="*/ 2595264 h 3612379"/>
                <a:gd name="connsiteX116" fmla="*/ 3582253 w 3649677"/>
                <a:gd name="connsiteY116" fmla="*/ 1797848 h 3612379"/>
                <a:gd name="connsiteX117" fmla="*/ 3213894 w 3649677"/>
                <a:gd name="connsiteY117" fmla="*/ 747762 h 3612379"/>
                <a:gd name="connsiteX118" fmla="*/ 2720432 w 3649677"/>
                <a:gd name="connsiteY118" fmla="*/ 311965 h 3612379"/>
                <a:gd name="connsiteX119" fmla="*/ 2719258 w 3649677"/>
                <a:gd name="connsiteY119" fmla="*/ 310391 h 3612379"/>
                <a:gd name="connsiteX120" fmla="*/ 2669321 w 3649677"/>
                <a:gd name="connsiteY120" fmla="*/ 282178 h 3612379"/>
                <a:gd name="connsiteX121" fmla="*/ 2678590 w 3649677"/>
                <a:gd name="connsiteY121" fmla="*/ 268280 h 3612379"/>
                <a:gd name="connsiteX122" fmla="*/ 2706182 w 3649677"/>
                <a:gd name="connsiteY122" fmla="*/ 283869 h 3612379"/>
                <a:gd name="connsiteX123" fmla="*/ 2708848 w 3649677"/>
                <a:gd name="connsiteY123" fmla="*/ 265604 h 3612379"/>
                <a:gd name="connsiteX124" fmla="*/ 2730567 w 3649677"/>
                <a:gd name="connsiteY124" fmla="*/ 250246 h 3612379"/>
                <a:gd name="connsiteX125" fmla="*/ 2560410 w 3649677"/>
                <a:gd name="connsiteY125" fmla="*/ 208057 h 3612379"/>
                <a:gd name="connsiteX126" fmla="*/ 2620659 w 3649677"/>
                <a:gd name="connsiteY126" fmla="*/ 238168 h 3612379"/>
                <a:gd name="connsiteX127" fmla="*/ 2611390 w 3649677"/>
                <a:gd name="connsiteY127" fmla="*/ 252066 h 3612379"/>
                <a:gd name="connsiteX128" fmla="*/ 2553458 w 3649677"/>
                <a:gd name="connsiteY128" fmla="*/ 224270 h 3612379"/>
                <a:gd name="connsiteX129" fmla="*/ 2560410 w 3649677"/>
                <a:gd name="connsiteY129" fmla="*/ 208057 h 3612379"/>
                <a:gd name="connsiteX130" fmla="*/ 2439912 w 3649677"/>
                <a:gd name="connsiteY130" fmla="*/ 159414 h 3612379"/>
                <a:gd name="connsiteX131" fmla="*/ 2500161 w 3649677"/>
                <a:gd name="connsiteY131" fmla="*/ 182577 h 3612379"/>
                <a:gd name="connsiteX132" fmla="*/ 2495527 w 3649677"/>
                <a:gd name="connsiteY132" fmla="*/ 198791 h 3612379"/>
                <a:gd name="connsiteX133" fmla="*/ 2435278 w 3649677"/>
                <a:gd name="connsiteY133" fmla="*/ 175628 h 3612379"/>
                <a:gd name="connsiteX134" fmla="*/ 2439912 w 3649677"/>
                <a:gd name="connsiteY134" fmla="*/ 159414 h 3612379"/>
                <a:gd name="connsiteX135" fmla="*/ 2317098 w 3649677"/>
                <a:gd name="connsiteY135" fmla="*/ 117720 h 3612379"/>
                <a:gd name="connsiteX136" fmla="*/ 2379664 w 3649677"/>
                <a:gd name="connsiteY136" fmla="*/ 138567 h 3612379"/>
                <a:gd name="connsiteX137" fmla="*/ 2372712 w 3649677"/>
                <a:gd name="connsiteY137" fmla="*/ 154781 h 3612379"/>
                <a:gd name="connsiteX138" fmla="*/ 2312463 w 3649677"/>
                <a:gd name="connsiteY138" fmla="*/ 136251 h 3612379"/>
                <a:gd name="connsiteX139" fmla="*/ 2317098 w 3649677"/>
                <a:gd name="connsiteY139" fmla="*/ 117720 h 3612379"/>
                <a:gd name="connsiteX140" fmla="*/ 2189648 w 3649677"/>
                <a:gd name="connsiteY140" fmla="*/ 87609 h 3612379"/>
                <a:gd name="connsiteX141" fmla="*/ 2254532 w 3649677"/>
                <a:gd name="connsiteY141" fmla="*/ 101506 h 3612379"/>
                <a:gd name="connsiteX142" fmla="*/ 2249897 w 3649677"/>
                <a:gd name="connsiteY142" fmla="*/ 120037 h 3612379"/>
                <a:gd name="connsiteX143" fmla="*/ 2185014 w 3649677"/>
                <a:gd name="connsiteY143" fmla="*/ 103823 h 3612379"/>
                <a:gd name="connsiteX144" fmla="*/ 2189648 w 3649677"/>
                <a:gd name="connsiteY144" fmla="*/ 87609 h 3612379"/>
                <a:gd name="connsiteX145" fmla="*/ 2062199 w 3649677"/>
                <a:gd name="connsiteY145" fmla="*/ 64446 h 3612379"/>
                <a:gd name="connsiteX146" fmla="*/ 2124765 w 3649677"/>
                <a:gd name="connsiteY146" fmla="*/ 76027 h 3612379"/>
                <a:gd name="connsiteX147" fmla="*/ 2122448 w 3649677"/>
                <a:gd name="connsiteY147" fmla="*/ 92241 h 3612379"/>
                <a:gd name="connsiteX148" fmla="*/ 2059882 w 3649677"/>
                <a:gd name="connsiteY148" fmla="*/ 82976 h 3612379"/>
                <a:gd name="connsiteX149" fmla="*/ 2062199 w 3649677"/>
                <a:gd name="connsiteY149" fmla="*/ 64446 h 3612379"/>
                <a:gd name="connsiteX150" fmla="*/ 1930115 w 3649677"/>
                <a:gd name="connsiteY150" fmla="*/ 52864 h 3612379"/>
                <a:gd name="connsiteX151" fmla="*/ 1997316 w 3649677"/>
                <a:gd name="connsiteY151" fmla="*/ 57497 h 3612379"/>
                <a:gd name="connsiteX152" fmla="*/ 1994998 w 3649677"/>
                <a:gd name="connsiteY152" fmla="*/ 76027 h 3612379"/>
                <a:gd name="connsiteX153" fmla="*/ 1930115 w 3649677"/>
                <a:gd name="connsiteY153" fmla="*/ 71394 h 3612379"/>
                <a:gd name="connsiteX154" fmla="*/ 1930115 w 3649677"/>
                <a:gd name="connsiteY154" fmla="*/ 52864 h 3612379"/>
                <a:gd name="connsiteX155" fmla="*/ 1796106 w 3649677"/>
                <a:gd name="connsiteY155" fmla="*/ 0 h 3612379"/>
                <a:gd name="connsiteX156" fmla="*/ 1830880 w 3649677"/>
                <a:gd name="connsiteY156" fmla="*/ 32402 h 3612379"/>
                <a:gd name="connsiteX157" fmla="*/ 1798424 w 3649677"/>
                <a:gd name="connsiteY157" fmla="*/ 67119 h 3612379"/>
                <a:gd name="connsiteX158" fmla="*/ 1606008 w 3649677"/>
                <a:gd name="connsiteY158" fmla="*/ 81005 h 3612379"/>
                <a:gd name="connsiteX159" fmla="*/ 801568 w 3649677"/>
                <a:gd name="connsiteY159" fmla="*/ 395768 h 3612379"/>
                <a:gd name="connsiteX160" fmla="*/ 791090 w 3649677"/>
                <a:gd name="connsiteY160" fmla="*/ 398383 h 3612379"/>
                <a:gd name="connsiteX161" fmla="*/ 791401 w 3649677"/>
                <a:gd name="connsiteY161" fmla="*/ 398849 h 3612379"/>
                <a:gd name="connsiteX162" fmla="*/ 792559 w 3649677"/>
                <a:gd name="connsiteY162" fmla="*/ 400586 h 3612379"/>
                <a:gd name="connsiteX163" fmla="*/ 741588 w 3649677"/>
                <a:gd name="connsiteY163" fmla="*/ 439955 h 3612379"/>
                <a:gd name="connsiteX164" fmla="*/ 730003 w 3649677"/>
                <a:gd name="connsiteY164" fmla="*/ 426060 h 3612379"/>
                <a:gd name="connsiteX165" fmla="*/ 772112 w 3649677"/>
                <a:gd name="connsiteY165" fmla="*/ 394951 h 3612379"/>
                <a:gd name="connsiteX166" fmla="*/ 755203 w 3649677"/>
                <a:gd name="connsiteY166" fmla="*/ 386510 h 3612379"/>
                <a:gd name="connsiteX167" fmla="*/ 762157 w 3649677"/>
                <a:gd name="connsiteY167" fmla="*/ 337907 h 3612379"/>
                <a:gd name="connsiteX168" fmla="*/ 1596735 w 3649677"/>
                <a:gd name="connsiteY168" fmla="*/ 13887 h 3612379"/>
                <a:gd name="connsiteX169" fmla="*/ 1796106 w 3649677"/>
                <a:gd name="connsiteY169" fmla="*/ 0 h 3612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Lst>
              <a:rect l="l" t="t" r="r" b="b"/>
              <a:pathLst>
                <a:path w="3649677" h="3612379">
                  <a:moveTo>
                    <a:pt x="1783869" y="3593844"/>
                  </a:moveTo>
                  <a:cubicBezTo>
                    <a:pt x="1797779" y="3593844"/>
                    <a:pt x="1811688" y="3593844"/>
                    <a:pt x="1825598" y="3593844"/>
                  </a:cubicBezTo>
                  <a:cubicBezTo>
                    <a:pt x="1832553" y="3593844"/>
                    <a:pt x="1841826" y="3593844"/>
                    <a:pt x="1848780" y="3593844"/>
                  </a:cubicBezTo>
                  <a:cubicBezTo>
                    <a:pt x="1848780" y="3612379"/>
                    <a:pt x="1848780" y="3612379"/>
                    <a:pt x="1848780" y="3612379"/>
                  </a:cubicBezTo>
                  <a:cubicBezTo>
                    <a:pt x="1841826" y="3612379"/>
                    <a:pt x="1832553" y="3612379"/>
                    <a:pt x="1825598" y="3612379"/>
                  </a:cubicBezTo>
                  <a:cubicBezTo>
                    <a:pt x="1811688" y="3612379"/>
                    <a:pt x="1797779" y="3612379"/>
                    <a:pt x="1783869" y="3610062"/>
                  </a:cubicBezTo>
                  <a:cubicBezTo>
                    <a:pt x="1783869" y="3593844"/>
                    <a:pt x="1783869" y="3593844"/>
                    <a:pt x="1783869" y="3593844"/>
                  </a:cubicBezTo>
                  <a:close/>
                  <a:moveTo>
                    <a:pt x="1978603" y="3586893"/>
                  </a:moveTo>
                  <a:cubicBezTo>
                    <a:pt x="1978603" y="3605429"/>
                    <a:pt x="1978603" y="3605429"/>
                    <a:pt x="1978603" y="3605429"/>
                  </a:cubicBezTo>
                  <a:cubicBezTo>
                    <a:pt x="1957738" y="3607745"/>
                    <a:pt x="1936874" y="3607745"/>
                    <a:pt x="1913692" y="3610062"/>
                  </a:cubicBezTo>
                  <a:cubicBezTo>
                    <a:pt x="1913692" y="3591527"/>
                    <a:pt x="1913692" y="3591527"/>
                    <a:pt x="1913692" y="3591527"/>
                  </a:cubicBezTo>
                  <a:cubicBezTo>
                    <a:pt x="1934556" y="3591527"/>
                    <a:pt x="1955420" y="3589210"/>
                    <a:pt x="1978603" y="3586893"/>
                  </a:cubicBezTo>
                  <a:close/>
                  <a:moveTo>
                    <a:pt x="1654047" y="3586893"/>
                  </a:moveTo>
                  <a:cubicBezTo>
                    <a:pt x="1677230" y="3586893"/>
                    <a:pt x="1698094" y="3589210"/>
                    <a:pt x="1718958" y="3591527"/>
                  </a:cubicBezTo>
                  <a:lnTo>
                    <a:pt x="1718958" y="3607745"/>
                  </a:lnTo>
                  <a:cubicBezTo>
                    <a:pt x="1695776" y="3607745"/>
                    <a:pt x="1674911" y="3605429"/>
                    <a:pt x="1654047" y="3603112"/>
                  </a:cubicBezTo>
                  <a:cubicBezTo>
                    <a:pt x="1654047" y="3586893"/>
                    <a:pt x="1654047" y="3586893"/>
                    <a:pt x="1654047" y="3586893"/>
                  </a:cubicBezTo>
                  <a:close/>
                  <a:moveTo>
                    <a:pt x="2106107" y="3570675"/>
                  </a:moveTo>
                  <a:cubicBezTo>
                    <a:pt x="2108425" y="3589210"/>
                    <a:pt x="2108425" y="3589210"/>
                    <a:pt x="2108425" y="3589210"/>
                  </a:cubicBezTo>
                  <a:cubicBezTo>
                    <a:pt x="2087561" y="3591527"/>
                    <a:pt x="2066696" y="3596161"/>
                    <a:pt x="2043514" y="3598478"/>
                  </a:cubicBezTo>
                  <a:cubicBezTo>
                    <a:pt x="2041196" y="3579943"/>
                    <a:pt x="2041196" y="3579943"/>
                    <a:pt x="2041196" y="3579943"/>
                  </a:cubicBezTo>
                  <a:cubicBezTo>
                    <a:pt x="2064378" y="3577626"/>
                    <a:pt x="2085242" y="3575309"/>
                    <a:pt x="2106107" y="3570675"/>
                  </a:cubicBezTo>
                  <a:close/>
                  <a:moveTo>
                    <a:pt x="2233611" y="3545190"/>
                  </a:moveTo>
                  <a:cubicBezTo>
                    <a:pt x="2235929" y="3563725"/>
                    <a:pt x="2235929" y="3563725"/>
                    <a:pt x="2235929" y="3563725"/>
                  </a:cubicBezTo>
                  <a:cubicBezTo>
                    <a:pt x="2215065" y="3568358"/>
                    <a:pt x="2194200" y="3572992"/>
                    <a:pt x="2173336" y="3577626"/>
                  </a:cubicBezTo>
                  <a:cubicBezTo>
                    <a:pt x="2168699" y="3559091"/>
                    <a:pt x="2168699" y="3559091"/>
                    <a:pt x="2168699" y="3559091"/>
                  </a:cubicBezTo>
                  <a:cubicBezTo>
                    <a:pt x="2191882" y="3556774"/>
                    <a:pt x="2212746" y="3552140"/>
                    <a:pt x="2233611" y="3545190"/>
                  </a:cubicBezTo>
                  <a:close/>
                  <a:moveTo>
                    <a:pt x="2356478" y="3512753"/>
                  </a:moveTo>
                  <a:cubicBezTo>
                    <a:pt x="2363433" y="3528971"/>
                    <a:pt x="2363433" y="3528971"/>
                    <a:pt x="2363433" y="3528971"/>
                  </a:cubicBezTo>
                  <a:cubicBezTo>
                    <a:pt x="2342569" y="3535922"/>
                    <a:pt x="2321704" y="3540556"/>
                    <a:pt x="2300840" y="3547506"/>
                  </a:cubicBezTo>
                  <a:cubicBezTo>
                    <a:pt x="2296203" y="3531288"/>
                    <a:pt x="2296203" y="3531288"/>
                    <a:pt x="2296203" y="3531288"/>
                  </a:cubicBezTo>
                  <a:cubicBezTo>
                    <a:pt x="2317068" y="3524338"/>
                    <a:pt x="2337932" y="3517387"/>
                    <a:pt x="2356478" y="3512753"/>
                  </a:cubicBezTo>
                  <a:close/>
                  <a:moveTo>
                    <a:pt x="2479346" y="3468732"/>
                  </a:moveTo>
                  <a:cubicBezTo>
                    <a:pt x="2486300" y="3484951"/>
                    <a:pt x="2486300" y="3484951"/>
                    <a:pt x="2486300" y="3484951"/>
                  </a:cubicBezTo>
                  <a:cubicBezTo>
                    <a:pt x="2465436" y="3491901"/>
                    <a:pt x="2444572" y="3501169"/>
                    <a:pt x="2423707" y="3508119"/>
                  </a:cubicBezTo>
                  <a:cubicBezTo>
                    <a:pt x="2419071" y="3491901"/>
                    <a:pt x="2419071" y="3491901"/>
                    <a:pt x="2419071" y="3491901"/>
                  </a:cubicBezTo>
                  <a:cubicBezTo>
                    <a:pt x="2439935" y="3484951"/>
                    <a:pt x="2458481" y="3475683"/>
                    <a:pt x="2479346" y="3468732"/>
                  </a:cubicBezTo>
                  <a:close/>
                  <a:moveTo>
                    <a:pt x="2597576" y="3415444"/>
                  </a:moveTo>
                  <a:cubicBezTo>
                    <a:pt x="2604531" y="3431662"/>
                    <a:pt x="2604531" y="3431662"/>
                    <a:pt x="2604531" y="3431662"/>
                  </a:cubicBezTo>
                  <a:cubicBezTo>
                    <a:pt x="2585985" y="3440930"/>
                    <a:pt x="2565121" y="3450197"/>
                    <a:pt x="2546575" y="3459465"/>
                  </a:cubicBezTo>
                  <a:cubicBezTo>
                    <a:pt x="2539620" y="3443247"/>
                    <a:pt x="2539620" y="3443247"/>
                    <a:pt x="2539620" y="3443247"/>
                  </a:cubicBezTo>
                  <a:cubicBezTo>
                    <a:pt x="2558166" y="3433979"/>
                    <a:pt x="2579030" y="3424711"/>
                    <a:pt x="2597576" y="3415444"/>
                  </a:cubicBezTo>
                  <a:close/>
                  <a:moveTo>
                    <a:pt x="2711171" y="3355205"/>
                  </a:moveTo>
                  <a:cubicBezTo>
                    <a:pt x="2720444" y="3371423"/>
                    <a:pt x="2720444" y="3371423"/>
                    <a:pt x="2720444" y="3371423"/>
                  </a:cubicBezTo>
                  <a:cubicBezTo>
                    <a:pt x="2701898" y="3380691"/>
                    <a:pt x="2681034" y="3392275"/>
                    <a:pt x="2662488" y="3401543"/>
                  </a:cubicBezTo>
                  <a:cubicBezTo>
                    <a:pt x="2655533" y="3387641"/>
                    <a:pt x="2655533" y="3387641"/>
                    <a:pt x="2655533" y="3387641"/>
                  </a:cubicBezTo>
                  <a:cubicBezTo>
                    <a:pt x="2674079" y="3376057"/>
                    <a:pt x="2692625" y="3366789"/>
                    <a:pt x="2711171" y="3355205"/>
                  </a:cubicBezTo>
                  <a:close/>
                  <a:moveTo>
                    <a:pt x="2820129" y="3285698"/>
                  </a:moveTo>
                  <a:cubicBezTo>
                    <a:pt x="2829402" y="3299600"/>
                    <a:pt x="2829402" y="3299600"/>
                    <a:pt x="2829402" y="3299600"/>
                  </a:cubicBezTo>
                  <a:cubicBezTo>
                    <a:pt x="2813174" y="3313501"/>
                    <a:pt x="2794628" y="3325085"/>
                    <a:pt x="2776082" y="3336670"/>
                  </a:cubicBezTo>
                  <a:cubicBezTo>
                    <a:pt x="2766809" y="3320452"/>
                    <a:pt x="2766809" y="3320452"/>
                    <a:pt x="2766809" y="3320452"/>
                  </a:cubicBezTo>
                  <a:cubicBezTo>
                    <a:pt x="2785355" y="3311184"/>
                    <a:pt x="2801583" y="3297283"/>
                    <a:pt x="2820129" y="3285698"/>
                  </a:cubicBezTo>
                  <a:close/>
                  <a:moveTo>
                    <a:pt x="2924450" y="3209241"/>
                  </a:moveTo>
                  <a:cubicBezTo>
                    <a:pt x="2936042" y="3223142"/>
                    <a:pt x="2936042" y="3223142"/>
                    <a:pt x="2936042" y="3223142"/>
                  </a:cubicBezTo>
                  <a:cubicBezTo>
                    <a:pt x="2917495" y="3237044"/>
                    <a:pt x="2901268" y="3248628"/>
                    <a:pt x="2882722" y="3262529"/>
                  </a:cubicBezTo>
                  <a:cubicBezTo>
                    <a:pt x="2873449" y="3248628"/>
                    <a:pt x="2873449" y="3248628"/>
                    <a:pt x="2873449" y="3248628"/>
                  </a:cubicBezTo>
                  <a:cubicBezTo>
                    <a:pt x="2889676" y="3234727"/>
                    <a:pt x="2908222" y="3223142"/>
                    <a:pt x="2924450" y="3209241"/>
                  </a:cubicBezTo>
                  <a:close/>
                  <a:moveTo>
                    <a:pt x="185675" y="1098497"/>
                  </a:moveTo>
                  <a:cubicBezTo>
                    <a:pt x="204211" y="1105448"/>
                    <a:pt x="211162" y="1126303"/>
                    <a:pt x="204211" y="1144840"/>
                  </a:cubicBezTo>
                  <a:cubicBezTo>
                    <a:pt x="109215" y="1367287"/>
                    <a:pt x="62875" y="1605955"/>
                    <a:pt x="67509" y="1851574"/>
                  </a:cubicBezTo>
                  <a:cubicBezTo>
                    <a:pt x="69826" y="2009141"/>
                    <a:pt x="92996" y="2166708"/>
                    <a:pt x="137018" y="2317324"/>
                  </a:cubicBezTo>
                  <a:cubicBezTo>
                    <a:pt x="236649" y="2660264"/>
                    <a:pt x="438226" y="2961495"/>
                    <a:pt x="716264" y="3188577"/>
                  </a:cubicBezTo>
                  <a:cubicBezTo>
                    <a:pt x="732483" y="3200163"/>
                    <a:pt x="734800" y="3223334"/>
                    <a:pt x="723215" y="3237237"/>
                  </a:cubicBezTo>
                  <a:cubicBezTo>
                    <a:pt x="716264" y="3246506"/>
                    <a:pt x="704679" y="3251140"/>
                    <a:pt x="695411" y="3251140"/>
                  </a:cubicBezTo>
                  <a:cubicBezTo>
                    <a:pt x="688460" y="3251140"/>
                    <a:pt x="679193" y="3248823"/>
                    <a:pt x="674559" y="3241871"/>
                  </a:cubicBezTo>
                  <a:cubicBezTo>
                    <a:pt x="384936" y="3007838"/>
                    <a:pt x="176407" y="2692704"/>
                    <a:pt x="72143" y="2335861"/>
                  </a:cubicBezTo>
                  <a:cubicBezTo>
                    <a:pt x="25803" y="2180611"/>
                    <a:pt x="2633" y="2018410"/>
                    <a:pt x="316" y="1851574"/>
                  </a:cubicBezTo>
                  <a:cubicBezTo>
                    <a:pt x="-4318" y="1596686"/>
                    <a:pt x="42022" y="1351067"/>
                    <a:pt x="141652" y="1117034"/>
                  </a:cubicBezTo>
                  <a:cubicBezTo>
                    <a:pt x="148603" y="1100814"/>
                    <a:pt x="169456" y="1091545"/>
                    <a:pt x="185675" y="1098497"/>
                  </a:cubicBezTo>
                  <a:close/>
                  <a:moveTo>
                    <a:pt x="266627" y="965648"/>
                  </a:moveTo>
                  <a:cubicBezTo>
                    <a:pt x="282845" y="974911"/>
                    <a:pt x="282845" y="974911"/>
                    <a:pt x="282845" y="974911"/>
                  </a:cubicBezTo>
                  <a:cubicBezTo>
                    <a:pt x="271260" y="993438"/>
                    <a:pt x="261993" y="1011964"/>
                    <a:pt x="252725" y="1032807"/>
                  </a:cubicBezTo>
                  <a:cubicBezTo>
                    <a:pt x="236507" y="1023544"/>
                    <a:pt x="236507" y="1023544"/>
                    <a:pt x="236507" y="1023544"/>
                  </a:cubicBezTo>
                  <a:cubicBezTo>
                    <a:pt x="245775" y="1005017"/>
                    <a:pt x="257359" y="986490"/>
                    <a:pt x="266627" y="965648"/>
                  </a:cubicBezTo>
                  <a:close/>
                  <a:moveTo>
                    <a:pt x="333816" y="854488"/>
                  </a:moveTo>
                  <a:cubicBezTo>
                    <a:pt x="350034" y="863751"/>
                    <a:pt x="350034" y="863751"/>
                    <a:pt x="350034" y="863751"/>
                  </a:cubicBezTo>
                  <a:cubicBezTo>
                    <a:pt x="338450" y="882278"/>
                    <a:pt x="326866" y="900805"/>
                    <a:pt x="315281" y="919331"/>
                  </a:cubicBezTo>
                  <a:cubicBezTo>
                    <a:pt x="299063" y="910068"/>
                    <a:pt x="299063" y="910068"/>
                    <a:pt x="299063" y="910068"/>
                  </a:cubicBezTo>
                  <a:cubicBezTo>
                    <a:pt x="310648" y="891541"/>
                    <a:pt x="322232" y="873015"/>
                    <a:pt x="333816" y="854488"/>
                  </a:cubicBezTo>
                  <a:close/>
                  <a:moveTo>
                    <a:pt x="410273" y="747960"/>
                  </a:moveTo>
                  <a:cubicBezTo>
                    <a:pt x="424175" y="759539"/>
                    <a:pt x="424175" y="759539"/>
                    <a:pt x="424175" y="759539"/>
                  </a:cubicBezTo>
                  <a:cubicBezTo>
                    <a:pt x="410273" y="775750"/>
                    <a:pt x="398689" y="794277"/>
                    <a:pt x="384788" y="810487"/>
                  </a:cubicBezTo>
                  <a:cubicBezTo>
                    <a:pt x="370887" y="801224"/>
                    <a:pt x="370887" y="801224"/>
                    <a:pt x="370887" y="801224"/>
                  </a:cubicBezTo>
                  <a:cubicBezTo>
                    <a:pt x="384788" y="782697"/>
                    <a:pt x="396372" y="766487"/>
                    <a:pt x="410273" y="747960"/>
                  </a:cubicBezTo>
                  <a:close/>
                  <a:moveTo>
                    <a:pt x="493681" y="648379"/>
                  </a:moveTo>
                  <a:cubicBezTo>
                    <a:pt x="505266" y="659959"/>
                    <a:pt x="505266" y="659959"/>
                    <a:pt x="505266" y="659959"/>
                  </a:cubicBezTo>
                  <a:cubicBezTo>
                    <a:pt x="493681" y="673854"/>
                    <a:pt x="482097" y="690064"/>
                    <a:pt x="468196" y="703959"/>
                  </a:cubicBezTo>
                  <a:lnTo>
                    <a:pt x="463562" y="708591"/>
                  </a:lnTo>
                  <a:cubicBezTo>
                    <a:pt x="449660" y="697012"/>
                    <a:pt x="449660" y="697012"/>
                    <a:pt x="449660" y="697012"/>
                  </a:cubicBezTo>
                  <a:cubicBezTo>
                    <a:pt x="454294" y="692380"/>
                    <a:pt x="454294" y="692380"/>
                    <a:pt x="454294" y="692380"/>
                  </a:cubicBezTo>
                  <a:cubicBezTo>
                    <a:pt x="468196" y="678485"/>
                    <a:pt x="479780" y="662274"/>
                    <a:pt x="493681" y="648379"/>
                  </a:cubicBezTo>
                  <a:close/>
                  <a:moveTo>
                    <a:pt x="584040" y="553430"/>
                  </a:moveTo>
                  <a:cubicBezTo>
                    <a:pt x="595624" y="567325"/>
                    <a:pt x="595624" y="567325"/>
                    <a:pt x="595624" y="567325"/>
                  </a:cubicBezTo>
                  <a:cubicBezTo>
                    <a:pt x="579406" y="581220"/>
                    <a:pt x="565505" y="597431"/>
                    <a:pt x="549287" y="611326"/>
                  </a:cubicBezTo>
                  <a:cubicBezTo>
                    <a:pt x="537702" y="599747"/>
                    <a:pt x="537702" y="599747"/>
                    <a:pt x="537702" y="599747"/>
                  </a:cubicBezTo>
                  <a:cubicBezTo>
                    <a:pt x="551603" y="583536"/>
                    <a:pt x="567821" y="569641"/>
                    <a:pt x="584040" y="553430"/>
                  </a:cubicBezTo>
                  <a:close/>
                  <a:moveTo>
                    <a:pt x="679032" y="465429"/>
                  </a:moveTo>
                  <a:cubicBezTo>
                    <a:pt x="690616" y="479324"/>
                    <a:pt x="690616" y="479324"/>
                    <a:pt x="690616" y="479324"/>
                  </a:cubicBezTo>
                  <a:cubicBezTo>
                    <a:pt x="674398" y="493219"/>
                    <a:pt x="658180" y="507114"/>
                    <a:pt x="641962" y="523325"/>
                  </a:cubicBezTo>
                  <a:cubicBezTo>
                    <a:pt x="630377" y="509430"/>
                    <a:pt x="630377" y="509430"/>
                    <a:pt x="630377" y="509430"/>
                  </a:cubicBezTo>
                  <a:cubicBezTo>
                    <a:pt x="646596" y="495535"/>
                    <a:pt x="662814" y="479324"/>
                    <a:pt x="679032" y="465429"/>
                  </a:cubicBezTo>
                  <a:close/>
                  <a:moveTo>
                    <a:pt x="2730567" y="250246"/>
                  </a:moveTo>
                  <a:cubicBezTo>
                    <a:pt x="2739545" y="248218"/>
                    <a:pt x="2749391" y="249377"/>
                    <a:pt x="2757499" y="254013"/>
                  </a:cubicBezTo>
                  <a:cubicBezTo>
                    <a:pt x="2954421" y="372235"/>
                    <a:pt x="3125858" y="525227"/>
                    <a:pt x="3267178" y="706037"/>
                  </a:cubicBezTo>
                  <a:cubicBezTo>
                    <a:pt x="3512751" y="1021294"/>
                    <a:pt x="3642488" y="1399140"/>
                    <a:pt x="3649438" y="1797848"/>
                  </a:cubicBezTo>
                  <a:cubicBezTo>
                    <a:pt x="3654071" y="2087607"/>
                    <a:pt x="3591520" y="2365775"/>
                    <a:pt x="3466417" y="2625399"/>
                  </a:cubicBezTo>
                  <a:cubicBezTo>
                    <a:pt x="3366797" y="2829389"/>
                    <a:pt x="3230111" y="3010198"/>
                    <a:pt x="3065623" y="3165509"/>
                  </a:cubicBezTo>
                  <a:cubicBezTo>
                    <a:pt x="3058673" y="3170145"/>
                    <a:pt x="3049406" y="3174781"/>
                    <a:pt x="3040139" y="3174781"/>
                  </a:cubicBezTo>
                  <a:cubicBezTo>
                    <a:pt x="3030873" y="3174781"/>
                    <a:pt x="3023922" y="3170145"/>
                    <a:pt x="3016972" y="3163191"/>
                  </a:cubicBezTo>
                  <a:lnTo>
                    <a:pt x="3013603" y="3155326"/>
                  </a:lnTo>
                  <a:lnTo>
                    <a:pt x="2984725" y="3181439"/>
                  </a:lnTo>
                  <a:cubicBezTo>
                    <a:pt x="2973134" y="3167537"/>
                    <a:pt x="2973134" y="3167537"/>
                    <a:pt x="2973134" y="3167537"/>
                  </a:cubicBezTo>
                  <a:lnTo>
                    <a:pt x="3006567" y="3138897"/>
                  </a:lnTo>
                  <a:lnTo>
                    <a:pt x="3006547" y="3138851"/>
                  </a:lnTo>
                  <a:cubicBezTo>
                    <a:pt x="3006547" y="3130158"/>
                    <a:pt x="3010022" y="3121465"/>
                    <a:pt x="3016972" y="3114511"/>
                  </a:cubicBezTo>
                  <a:cubicBezTo>
                    <a:pt x="3179143" y="2966155"/>
                    <a:pt x="3308879" y="2792300"/>
                    <a:pt x="3403865" y="2595264"/>
                  </a:cubicBezTo>
                  <a:cubicBezTo>
                    <a:pt x="3526651" y="2344912"/>
                    <a:pt x="3584569" y="2078334"/>
                    <a:pt x="3582253" y="1797848"/>
                  </a:cubicBezTo>
                  <a:cubicBezTo>
                    <a:pt x="3575303" y="1415366"/>
                    <a:pt x="3447883" y="1051429"/>
                    <a:pt x="3213894" y="747762"/>
                  </a:cubicBezTo>
                  <a:cubicBezTo>
                    <a:pt x="3077207" y="573907"/>
                    <a:pt x="2912720" y="425550"/>
                    <a:pt x="2720432" y="311965"/>
                  </a:cubicBezTo>
                  <a:lnTo>
                    <a:pt x="2719258" y="310391"/>
                  </a:lnTo>
                  <a:lnTo>
                    <a:pt x="2669321" y="282178"/>
                  </a:lnTo>
                  <a:cubicBezTo>
                    <a:pt x="2678590" y="268280"/>
                    <a:pt x="2678590" y="268280"/>
                    <a:pt x="2678590" y="268280"/>
                  </a:cubicBezTo>
                  <a:lnTo>
                    <a:pt x="2706182" y="283869"/>
                  </a:lnTo>
                  <a:lnTo>
                    <a:pt x="2708848" y="265604"/>
                  </a:lnTo>
                  <a:cubicBezTo>
                    <a:pt x="2713481" y="257490"/>
                    <a:pt x="2721590" y="252275"/>
                    <a:pt x="2730567" y="250246"/>
                  </a:cubicBezTo>
                  <a:close/>
                  <a:moveTo>
                    <a:pt x="2560410" y="208057"/>
                  </a:moveTo>
                  <a:cubicBezTo>
                    <a:pt x="2581265" y="217321"/>
                    <a:pt x="2599803" y="226587"/>
                    <a:pt x="2620659" y="238168"/>
                  </a:cubicBezTo>
                  <a:lnTo>
                    <a:pt x="2611390" y="252066"/>
                  </a:lnTo>
                  <a:cubicBezTo>
                    <a:pt x="2592852" y="242801"/>
                    <a:pt x="2574313" y="233536"/>
                    <a:pt x="2553458" y="224270"/>
                  </a:cubicBezTo>
                  <a:cubicBezTo>
                    <a:pt x="2560410" y="208057"/>
                    <a:pt x="2560410" y="208057"/>
                    <a:pt x="2560410" y="208057"/>
                  </a:cubicBezTo>
                  <a:close/>
                  <a:moveTo>
                    <a:pt x="2439912" y="159414"/>
                  </a:moveTo>
                  <a:cubicBezTo>
                    <a:pt x="2460768" y="166363"/>
                    <a:pt x="2481623" y="175628"/>
                    <a:pt x="2500161" y="182577"/>
                  </a:cubicBezTo>
                  <a:lnTo>
                    <a:pt x="2495527" y="198791"/>
                  </a:lnTo>
                  <a:cubicBezTo>
                    <a:pt x="2474671" y="191842"/>
                    <a:pt x="2453816" y="182577"/>
                    <a:pt x="2435278" y="175628"/>
                  </a:cubicBezTo>
                  <a:cubicBezTo>
                    <a:pt x="2439912" y="159414"/>
                    <a:pt x="2439912" y="159414"/>
                    <a:pt x="2439912" y="159414"/>
                  </a:cubicBezTo>
                  <a:close/>
                  <a:moveTo>
                    <a:pt x="2317098" y="117720"/>
                  </a:moveTo>
                  <a:cubicBezTo>
                    <a:pt x="2337953" y="124669"/>
                    <a:pt x="2358808" y="131618"/>
                    <a:pt x="2379664" y="138567"/>
                  </a:cubicBezTo>
                  <a:lnTo>
                    <a:pt x="2372712" y="154781"/>
                  </a:lnTo>
                  <a:cubicBezTo>
                    <a:pt x="2351856" y="147832"/>
                    <a:pt x="2333318" y="140883"/>
                    <a:pt x="2312463" y="136251"/>
                  </a:cubicBezTo>
                  <a:cubicBezTo>
                    <a:pt x="2317098" y="117720"/>
                    <a:pt x="2317098" y="117720"/>
                    <a:pt x="2317098" y="117720"/>
                  </a:cubicBezTo>
                  <a:close/>
                  <a:moveTo>
                    <a:pt x="2189648" y="87609"/>
                  </a:moveTo>
                  <a:cubicBezTo>
                    <a:pt x="2210504" y="92241"/>
                    <a:pt x="2231359" y="96874"/>
                    <a:pt x="2254532" y="101506"/>
                  </a:cubicBezTo>
                  <a:lnTo>
                    <a:pt x="2249897" y="120037"/>
                  </a:lnTo>
                  <a:cubicBezTo>
                    <a:pt x="2229042" y="113088"/>
                    <a:pt x="2208186" y="108455"/>
                    <a:pt x="2185014" y="103823"/>
                  </a:cubicBezTo>
                  <a:cubicBezTo>
                    <a:pt x="2189648" y="87609"/>
                    <a:pt x="2189648" y="87609"/>
                    <a:pt x="2189648" y="87609"/>
                  </a:cubicBezTo>
                  <a:close/>
                  <a:moveTo>
                    <a:pt x="2062199" y="64446"/>
                  </a:moveTo>
                  <a:cubicBezTo>
                    <a:pt x="2083054" y="69078"/>
                    <a:pt x="2103910" y="71394"/>
                    <a:pt x="2124765" y="76027"/>
                  </a:cubicBezTo>
                  <a:lnTo>
                    <a:pt x="2122448" y="92241"/>
                  </a:lnTo>
                  <a:cubicBezTo>
                    <a:pt x="2101592" y="89925"/>
                    <a:pt x="2080737" y="85292"/>
                    <a:pt x="2059882" y="82976"/>
                  </a:cubicBezTo>
                  <a:cubicBezTo>
                    <a:pt x="2062199" y="64446"/>
                    <a:pt x="2062199" y="64446"/>
                    <a:pt x="2062199" y="64446"/>
                  </a:cubicBezTo>
                  <a:close/>
                  <a:moveTo>
                    <a:pt x="1930115" y="52864"/>
                  </a:moveTo>
                  <a:cubicBezTo>
                    <a:pt x="1953288" y="55180"/>
                    <a:pt x="1974143" y="55180"/>
                    <a:pt x="1997316" y="57497"/>
                  </a:cubicBezTo>
                  <a:lnTo>
                    <a:pt x="1994998" y="76027"/>
                  </a:lnTo>
                  <a:cubicBezTo>
                    <a:pt x="1974143" y="73711"/>
                    <a:pt x="1950970" y="71394"/>
                    <a:pt x="1930115" y="71394"/>
                  </a:cubicBezTo>
                  <a:cubicBezTo>
                    <a:pt x="1930115" y="52864"/>
                    <a:pt x="1930115" y="52864"/>
                    <a:pt x="1930115" y="52864"/>
                  </a:cubicBezTo>
                  <a:close/>
                  <a:moveTo>
                    <a:pt x="1796106" y="0"/>
                  </a:moveTo>
                  <a:cubicBezTo>
                    <a:pt x="1816970" y="0"/>
                    <a:pt x="1830880" y="13887"/>
                    <a:pt x="1830880" y="32402"/>
                  </a:cubicBezTo>
                  <a:cubicBezTo>
                    <a:pt x="1833198" y="53232"/>
                    <a:pt x="1816970" y="67119"/>
                    <a:pt x="1798424" y="67119"/>
                  </a:cubicBezTo>
                  <a:cubicBezTo>
                    <a:pt x="1733513" y="69433"/>
                    <a:pt x="1668601" y="74062"/>
                    <a:pt x="1606008" y="81005"/>
                  </a:cubicBezTo>
                  <a:cubicBezTo>
                    <a:pt x="1316224" y="118036"/>
                    <a:pt x="1040350" y="224500"/>
                    <a:pt x="801568" y="395768"/>
                  </a:cubicBezTo>
                  <a:lnTo>
                    <a:pt x="791090" y="398383"/>
                  </a:lnTo>
                  <a:lnTo>
                    <a:pt x="791401" y="398849"/>
                  </a:lnTo>
                  <a:cubicBezTo>
                    <a:pt x="792559" y="400586"/>
                    <a:pt x="792559" y="400586"/>
                    <a:pt x="792559" y="400586"/>
                  </a:cubicBezTo>
                  <a:cubicBezTo>
                    <a:pt x="776341" y="412165"/>
                    <a:pt x="757806" y="426060"/>
                    <a:pt x="741588" y="439955"/>
                  </a:cubicBezTo>
                  <a:cubicBezTo>
                    <a:pt x="730003" y="426060"/>
                    <a:pt x="730003" y="426060"/>
                    <a:pt x="730003" y="426060"/>
                  </a:cubicBezTo>
                  <a:lnTo>
                    <a:pt x="772112" y="394951"/>
                  </a:lnTo>
                  <a:lnTo>
                    <a:pt x="755203" y="386510"/>
                  </a:lnTo>
                  <a:cubicBezTo>
                    <a:pt x="743611" y="370309"/>
                    <a:pt x="748248" y="349479"/>
                    <a:pt x="762157" y="337907"/>
                  </a:cubicBezTo>
                  <a:cubicBezTo>
                    <a:pt x="1007894" y="162011"/>
                    <a:pt x="1297678" y="50918"/>
                    <a:pt x="1596735" y="13887"/>
                  </a:cubicBezTo>
                  <a:cubicBezTo>
                    <a:pt x="1663964" y="4629"/>
                    <a:pt x="1731194" y="0"/>
                    <a:pt x="1796106" y="0"/>
                  </a:cubicBezTo>
                  <a:close/>
                </a:path>
              </a:pathLst>
            </a:custGeom>
            <a:solidFill>
              <a:schemeClr val="accent3">
                <a:lumMod val="10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61" name="任意多边形: 形状 60">
              <a:extLst>
                <a:ext uri="{FF2B5EF4-FFF2-40B4-BE49-F238E27FC236}">
                  <a16:creationId xmlns:a16="http://schemas.microsoft.com/office/drawing/2014/main" xmlns="" id="{C1C90F47-A413-4001-91AD-60EDC4A7E8F6}"/>
                </a:ext>
              </a:extLst>
            </p:cNvPr>
            <p:cNvSpPr>
              <a:spLocks/>
            </p:cNvSpPr>
            <p:nvPr/>
          </p:nvSpPr>
          <p:spPr bwMode="auto">
            <a:xfrm>
              <a:off x="11080131" y="2601775"/>
              <a:ext cx="400397" cy="166424"/>
            </a:xfrm>
            <a:custGeom>
              <a:avLst/>
              <a:gdLst>
                <a:gd name="T0" fmla="*/ 409 w 409"/>
                <a:gd name="T1" fmla="*/ 135 h 170"/>
                <a:gd name="T2" fmla="*/ 104 w 409"/>
                <a:gd name="T3" fmla="*/ 0 h 170"/>
                <a:gd name="T4" fmla="*/ 0 w 409"/>
                <a:gd name="T5" fmla="*/ 170 h 170"/>
                <a:gd name="T6" fmla="*/ 409 w 409"/>
                <a:gd name="T7" fmla="*/ 135 h 170"/>
              </a:gdLst>
              <a:ahLst/>
              <a:cxnLst>
                <a:cxn ang="0">
                  <a:pos x="T0" y="T1"/>
                </a:cxn>
                <a:cxn ang="0">
                  <a:pos x="T2" y="T3"/>
                </a:cxn>
                <a:cxn ang="0">
                  <a:pos x="T4" y="T5"/>
                </a:cxn>
                <a:cxn ang="0">
                  <a:pos x="T6" y="T7"/>
                </a:cxn>
              </a:cxnLst>
              <a:rect l="0" t="0" r="r" b="b"/>
              <a:pathLst>
                <a:path w="409" h="170">
                  <a:moveTo>
                    <a:pt x="409" y="135"/>
                  </a:moveTo>
                  <a:lnTo>
                    <a:pt x="104" y="0"/>
                  </a:lnTo>
                  <a:lnTo>
                    <a:pt x="0" y="170"/>
                  </a:lnTo>
                  <a:lnTo>
                    <a:pt x="409" y="135"/>
                  </a:lnTo>
                  <a:close/>
                </a:path>
              </a:pathLst>
            </a:custGeom>
            <a:solidFill>
              <a:schemeClr val="accent3">
                <a:lumMod val="10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62" name="任意多边形: 形状 61">
              <a:extLst>
                <a:ext uri="{FF2B5EF4-FFF2-40B4-BE49-F238E27FC236}">
                  <a16:creationId xmlns:a16="http://schemas.microsoft.com/office/drawing/2014/main" xmlns="" id="{E2F72961-8257-45E8-82E4-DF1B108A2E0B}"/>
                </a:ext>
              </a:extLst>
            </p:cNvPr>
            <p:cNvSpPr>
              <a:spLocks/>
            </p:cNvSpPr>
            <p:nvPr/>
          </p:nvSpPr>
          <p:spPr bwMode="auto">
            <a:xfrm>
              <a:off x="8433991" y="1989923"/>
              <a:ext cx="2819416" cy="3251140"/>
            </a:xfrm>
            <a:custGeom>
              <a:avLst/>
              <a:gdLst>
                <a:gd name="T0" fmla="*/ 609 w 1217"/>
                <a:gd name="T1" fmla="*/ 0 h 1403"/>
                <a:gd name="T2" fmla="*/ 0 w 1217"/>
                <a:gd name="T3" fmla="*/ 609 h 1403"/>
                <a:gd name="T4" fmla="*/ 262 w 1217"/>
                <a:gd name="T5" fmla="*/ 1109 h 1403"/>
                <a:gd name="T6" fmla="*/ 262 w 1217"/>
                <a:gd name="T7" fmla="*/ 1403 h 1403"/>
                <a:gd name="T8" fmla="*/ 539 w 1217"/>
                <a:gd name="T9" fmla="*/ 1213 h 1403"/>
                <a:gd name="T10" fmla="*/ 609 w 1217"/>
                <a:gd name="T11" fmla="*/ 1217 h 1403"/>
                <a:gd name="T12" fmla="*/ 1217 w 1217"/>
                <a:gd name="T13" fmla="*/ 609 h 1403"/>
                <a:gd name="T14" fmla="*/ 609 w 1217"/>
                <a:gd name="T15" fmla="*/ 0 h 140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17" h="1403">
                  <a:moveTo>
                    <a:pt x="609" y="0"/>
                  </a:moveTo>
                  <a:cubicBezTo>
                    <a:pt x="272" y="0"/>
                    <a:pt x="0" y="272"/>
                    <a:pt x="0" y="609"/>
                  </a:cubicBezTo>
                  <a:cubicBezTo>
                    <a:pt x="0" y="816"/>
                    <a:pt x="104" y="999"/>
                    <a:pt x="262" y="1109"/>
                  </a:cubicBezTo>
                  <a:cubicBezTo>
                    <a:pt x="262" y="1403"/>
                    <a:pt x="262" y="1403"/>
                    <a:pt x="262" y="1403"/>
                  </a:cubicBezTo>
                  <a:cubicBezTo>
                    <a:pt x="539" y="1213"/>
                    <a:pt x="539" y="1213"/>
                    <a:pt x="539" y="1213"/>
                  </a:cubicBezTo>
                  <a:cubicBezTo>
                    <a:pt x="562" y="1216"/>
                    <a:pt x="585" y="1217"/>
                    <a:pt x="609" y="1217"/>
                  </a:cubicBezTo>
                  <a:cubicBezTo>
                    <a:pt x="945" y="1217"/>
                    <a:pt x="1217" y="945"/>
                    <a:pt x="1217" y="609"/>
                  </a:cubicBezTo>
                  <a:cubicBezTo>
                    <a:pt x="1217" y="272"/>
                    <a:pt x="945" y="0"/>
                    <a:pt x="609" y="0"/>
                  </a:cubicBezTo>
                </a:path>
              </a:pathLst>
            </a:custGeom>
            <a:solidFill>
              <a:srgbClr val="FF0000"/>
            </a:solidFill>
            <a:ln>
              <a:noFill/>
            </a:ln>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63" name="任意多边形: 形状 62">
              <a:extLst>
                <a:ext uri="{FF2B5EF4-FFF2-40B4-BE49-F238E27FC236}">
                  <a16:creationId xmlns:a16="http://schemas.microsoft.com/office/drawing/2014/main" xmlns="" id="{3234B90E-BB55-48C7-A615-1FE5802B6691}"/>
                </a:ext>
              </a:extLst>
            </p:cNvPr>
            <p:cNvSpPr>
              <a:spLocks/>
            </p:cNvSpPr>
            <p:nvPr/>
          </p:nvSpPr>
          <p:spPr bwMode="auto">
            <a:xfrm>
              <a:off x="8839282" y="4390343"/>
              <a:ext cx="9790" cy="9790"/>
            </a:xfrm>
            <a:custGeom>
              <a:avLst/>
              <a:gdLst>
                <a:gd name="T0" fmla="*/ 0 w 4"/>
                <a:gd name="T1" fmla="*/ 0 h 4"/>
                <a:gd name="T2" fmla="*/ 1 w 4"/>
                <a:gd name="T3" fmla="*/ 4 h 4"/>
                <a:gd name="T4" fmla="*/ 4 w 4"/>
                <a:gd name="T5" fmla="*/ 4 h 4"/>
                <a:gd name="T6" fmla="*/ 0 w 4"/>
                <a:gd name="T7" fmla="*/ 0 h 4"/>
              </a:gdLst>
              <a:ahLst/>
              <a:cxnLst>
                <a:cxn ang="0">
                  <a:pos x="T0" y="T1"/>
                </a:cxn>
                <a:cxn ang="0">
                  <a:pos x="T2" y="T3"/>
                </a:cxn>
                <a:cxn ang="0">
                  <a:pos x="T4" y="T5"/>
                </a:cxn>
                <a:cxn ang="0">
                  <a:pos x="T6" y="T7"/>
                </a:cxn>
              </a:cxnLst>
              <a:rect l="0" t="0" r="r" b="b"/>
              <a:pathLst>
                <a:path w="4" h="4">
                  <a:moveTo>
                    <a:pt x="0" y="0"/>
                  </a:moveTo>
                  <a:cubicBezTo>
                    <a:pt x="1" y="4"/>
                    <a:pt x="1" y="4"/>
                    <a:pt x="1" y="4"/>
                  </a:cubicBezTo>
                  <a:cubicBezTo>
                    <a:pt x="4" y="4"/>
                    <a:pt x="4" y="4"/>
                    <a:pt x="4" y="4"/>
                  </a:cubicBezTo>
                  <a:cubicBezTo>
                    <a:pt x="3" y="3"/>
                    <a:pt x="2" y="1"/>
                    <a:pt x="0" y="0"/>
                  </a:cubicBezTo>
                </a:path>
              </a:pathLst>
            </a:custGeom>
            <a:solidFill>
              <a:srgbClr val="DCDDD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64" name="任意多边形: 形状 63">
              <a:extLst>
                <a:ext uri="{FF2B5EF4-FFF2-40B4-BE49-F238E27FC236}">
                  <a16:creationId xmlns:a16="http://schemas.microsoft.com/office/drawing/2014/main" xmlns="" id="{4C8CAF36-1FE9-4D67-9FE9-4A0C94984CB5}"/>
                </a:ext>
              </a:extLst>
            </p:cNvPr>
            <p:cNvSpPr>
              <a:spLocks/>
            </p:cNvSpPr>
            <p:nvPr/>
          </p:nvSpPr>
          <p:spPr bwMode="auto">
            <a:xfrm>
              <a:off x="8832429" y="4265035"/>
              <a:ext cx="428786" cy="135097"/>
            </a:xfrm>
            <a:custGeom>
              <a:avLst/>
              <a:gdLst>
                <a:gd name="T0" fmla="*/ 177 w 185"/>
                <a:gd name="T1" fmla="*/ 0 h 58"/>
                <a:gd name="T2" fmla="*/ 0 w 185"/>
                <a:gd name="T3" fmla="*/ 4 h 58"/>
                <a:gd name="T4" fmla="*/ 3 w 185"/>
                <a:gd name="T5" fmla="*/ 54 h 58"/>
                <a:gd name="T6" fmla="*/ 7 w 185"/>
                <a:gd name="T7" fmla="*/ 58 h 58"/>
                <a:gd name="T8" fmla="*/ 185 w 185"/>
                <a:gd name="T9" fmla="*/ 43 h 58"/>
                <a:gd name="T10" fmla="*/ 177 w 185"/>
                <a:gd name="T11" fmla="*/ 0 h 58"/>
              </a:gdLst>
              <a:ahLst/>
              <a:cxnLst>
                <a:cxn ang="0">
                  <a:pos x="T0" y="T1"/>
                </a:cxn>
                <a:cxn ang="0">
                  <a:pos x="T2" y="T3"/>
                </a:cxn>
                <a:cxn ang="0">
                  <a:pos x="T4" y="T5"/>
                </a:cxn>
                <a:cxn ang="0">
                  <a:pos x="T6" y="T7"/>
                </a:cxn>
                <a:cxn ang="0">
                  <a:pos x="T8" y="T9"/>
                </a:cxn>
                <a:cxn ang="0">
                  <a:pos x="T10" y="T11"/>
                </a:cxn>
              </a:cxnLst>
              <a:rect l="0" t="0" r="r" b="b"/>
              <a:pathLst>
                <a:path w="185" h="58">
                  <a:moveTo>
                    <a:pt x="177" y="0"/>
                  </a:moveTo>
                  <a:cubicBezTo>
                    <a:pt x="0" y="4"/>
                    <a:pt x="0" y="4"/>
                    <a:pt x="0" y="4"/>
                  </a:cubicBezTo>
                  <a:cubicBezTo>
                    <a:pt x="3" y="54"/>
                    <a:pt x="3" y="54"/>
                    <a:pt x="3" y="54"/>
                  </a:cubicBezTo>
                  <a:cubicBezTo>
                    <a:pt x="5" y="55"/>
                    <a:pt x="6" y="57"/>
                    <a:pt x="7" y="58"/>
                  </a:cubicBezTo>
                  <a:cubicBezTo>
                    <a:pt x="185" y="43"/>
                    <a:pt x="185" y="43"/>
                    <a:pt x="185" y="43"/>
                  </a:cubicBezTo>
                  <a:cubicBezTo>
                    <a:pt x="177" y="0"/>
                    <a:pt x="177" y="0"/>
                    <a:pt x="177" y="0"/>
                  </a:cubicBezTo>
                </a:path>
              </a:pathLst>
            </a:custGeom>
            <a:solidFill>
              <a:schemeClr val="accent3">
                <a:lumMod val="75000"/>
                <a:alpha val="60000"/>
              </a:schemeClr>
            </a:solidFill>
            <a:ln>
              <a:noFill/>
            </a:ln>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66" name="任意多边形: 形状 65">
              <a:extLst>
                <a:ext uri="{FF2B5EF4-FFF2-40B4-BE49-F238E27FC236}">
                  <a16:creationId xmlns:a16="http://schemas.microsoft.com/office/drawing/2014/main" xmlns="" id="{D001969E-0A26-41B4-BA1E-0074330B2894}"/>
                </a:ext>
              </a:extLst>
            </p:cNvPr>
            <p:cNvSpPr>
              <a:spLocks/>
            </p:cNvSpPr>
            <p:nvPr/>
          </p:nvSpPr>
          <p:spPr bwMode="auto">
            <a:xfrm>
              <a:off x="8607267" y="3180343"/>
              <a:ext cx="2349514" cy="1099377"/>
            </a:xfrm>
            <a:custGeom>
              <a:avLst/>
              <a:gdLst>
                <a:gd name="T0" fmla="*/ 0 w 2400"/>
                <a:gd name="T1" fmla="*/ 15 h 1123"/>
                <a:gd name="T2" fmla="*/ 69 w 2400"/>
                <a:gd name="T3" fmla="*/ 1123 h 1123"/>
                <a:gd name="T4" fmla="*/ 2382 w 2400"/>
                <a:gd name="T5" fmla="*/ 1068 h 1123"/>
                <a:gd name="T6" fmla="*/ 2400 w 2400"/>
                <a:gd name="T7" fmla="*/ 0 h 1123"/>
                <a:gd name="T8" fmla="*/ 0 w 2400"/>
                <a:gd name="T9" fmla="*/ 15 h 1123"/>
              </a:gdLst>
              <a:ahLst/>
              <a:cxnLst>
                <a:cxn ang="0">
                  <a:pos x="T0" y="T1"/>
                </a:cxn>
                <a:cxn ang="0">
                  <a:pos x="T2" y="T3"/>
                </a:cxn>
                <a:cxn ang="0">
                  <a:pos x="T4" y="T5"/>
                </a:cxn>
                <a:cxn ang="0">
                  <a:pos x="T6" y="T7"/>
                </a:cxn>
                <a:cxn ang="0">
                  <a:pos x="T8" y="T9"/>
                </a:cxn>
              </a:cxnLst>
              <a:rect l="0" t="0" r="r" b="b"/>
              <a:pathLst>
                <a:path w="2400" h="1123">
                  <a:moveTo>
                    <a:pt x="0" y="15"/>
                  </a:moveTo>
                  <a:lnTo>
                    <a:pt x="69" y="1123"/>
                  </a:lnTo>
                  <a:lnTo>
                    <a:pt x="2382" y="1068"/>
                  </a:lnTo>
                  <a:lnTo>
                    <a:pt x="2400" y="0"/>
                  </a:lnTo>
                  <a:lnTo>
                    <a:pt x="0" y="1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69" name="任意多边形: 形状 68">
              <a:extLst>
                <a:ext uri="{FF2B5EF4-FFF2-40B4-BE49-F238E27FC236}">
                  <a16:creationId xmlns:a16="http://schemas.microsoft.com/office/drawing/2014/main" xmlns="" id="{483D18EC-D9EB-40DF-B121-534F0306630F}"/>
                </a:ext>
              </a:extLst>
            </p:cNvPr>
            <p:cNvSpPr>
              <a:spLocks/>
            </p:cNvSpPr>
            <p:nvPr/>
          </p:nvSpPr>
          <p:spPr bwMode="auto">
            <a:xfrm>
              <a:off x="10903917" y="3690383"/>
              <a:ext cx="576610" cy="640243"/>
            </a:xfrm>
            <a:custGeom>
              <a:avLst/>
              <a:gdLst>
                <a:gd name="T0" fmla="*/ 249 w 249"/>
                <a:gd name="T1" fmla="*/ 0 h 276"/>
                <a:gd name="T2" fmla="*/ 134 w 249"/>
                <a:gd name="T3" fmla="*/ 19 h 276"/>
                <a:gd name="T4" fmla="*/ 0 w 249"/>
                <a:gd name="T5" fmla="*/ 276 h 276"/>
                <a:gd name="T6" fmla="*/ 186 w 249"/>
                <a:gd name="T7" fmla="*/ 232 h 276"/>
                <a:gd name="T8" fmla="*/ 249 w 249"/>
                <a:gd name="T9" fmla="*/ 0 h 276"/>
              </a:gdLst>
              <a:ahLst/>
              <a:cxnLst>
                <a:cxn ang="0">
                  <a:pos x="T0" y="T1"/>
                </a:cxn>
                <a:cxn ang="0">
                  <a:pos x="T2" y="T3"/>
                </a:cxn>
                <a:cxn ang="0">
                  <a:pos x="T4" y="T5"/>
                </a:cxn>
                <a:cxn ang="0">
                  <a:pos x="T6" y="T7"/>
                </a:cxn>
                <a:cxn ang="0">
                  <a:pos x="T8" y="T9"/>
                </a:cxn>
              </a:cxnLst>
              <a:rect l="0" t="0" r="r" b="b"/>
              <a:pathLst>
                <a:path w="249" h="276">
                  <a:moveTo>
                    <a:pt x="249" y="0"/>
                  </a:moveTo>
                  <a:cubicBezTo>
                    <a:pt x="134" y="19"/>
                    <a:pt x="134" y="19"/>
                    <a:pt x="134" y="19"/>
                  </a:cubicBezTo>
                  <a:cubicBezTo>
                    <a:pt x="111" y="116"/>
                    <a:pt x="64" y="204"/>
                    <a:pt x="0" y="276"/>
                  </a:cubicBezTo>
                  <a:cubicBezTo>
                    <a:pt x="186" y="232"/>
                    <a:pt x="186" y="232"/>
                    <a:pt x="186" y="232"/>
                  </a:cubicBezTo>
                  <a:cubicBezTo>
                    <a:pt x="249" y="0"/>
                    <a:pt x="249" y="0"/>
                    <a:pt x="249" y="0"/>
                  </a:cubicBezTo>
                </a:path>
              </a:pathLst>
            </a:custGeom>
            <a:solidFill>
              <a:srgbClr val="DCDDD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70" name="任意多边形: 形状 69">
              <a:extLst>
                <a:ext uri="{FF2B5EF4-FFF2-40B4-BE49-F238E27FC236}">
                  <a16:creationId xmlns:a16="http://schemas.microsoft.com/office/drawing/2014/main" xmlns="" id="{06B4AE27-1405-4AAA-BBAC-FCC2B58F30D0}"/>
                </a:ext>
              </a:extLst>
            </p:cNvPr>
            <p:cNvSpPr>
              <a:spLocks/>
            </p:cNvSpPr>
            <p:nvPr/>
          </p:nvSpPr>
          <p:spPr bwMode="auto">
            <a:xfrm>
              <a:off x="9198562" y="3776532"/>
              <a:ext cx="1747451" cy="488503"/>
            </a:xfrm>
            <a:custGeom>
              <a:avLst/>
              <a:gdLst>
                <a:gd name="T0" fmla="*/ 1785 w 1785"/>
                <a:gd name="T1" fmla="*/ 0 h 499"/>
                <a:gd name="T2" fmla="*/ 0 w 1785"/>
                <a:gd name="T3" fmla="*/ 286 h 499"/>
                <a:gd name="T4" fmla="*/ 45 w 1785"/>
                <a:gd name="T5" fmla="*/ 499 h 499"/>
                <a:gd name="T6" fmla="*/ 1778 w 1785"/>
                <a:gd name="T7" fmla="*/ 459 h 499"/>
                <a:gd name="T8" fmla="*/ 1782 w 1785"/>
                <a:gd name="T9" fmla="*/ 182 h 499"/>
                <a:gd name="T10" fmla="*/ 1785 w 1785"/>
                <a:gd name="T11" fmla="*/ 0 h 499"/>
              </a:gdLst>
              <a:ahLst/>
              <a:cxnLst>
                <a:cxn ang="0">
                  <a:pos x="T0" y="T1"/>
                </a:cxn>
                <a:cxn ang="0">
                  <a:pos x="T2" y="T3"/>
                </a:cxn>
                <a:cxn ang="0">
                  <a:pos x="T4" y="T5"/>
                </a:cxn>
                <a:cxn ang="0">
                  <a:pos x="T6" y="T7"/>
                </a:cxn>
                <a:cxn ang="0">
                  <a:pos x="T8" y="T9"/>
                </a:cxn>
                <a:cxn ang="0">
                  <a:pos x="T10" y="T11"/>
                </a:cxn>
              </a:cxnLst>
              <a:rect l="0" t="0" r="r" b="b"/>
              <a:pathLst>
                <a:path w="1785" h="499">
                  <a:moveTo>
                    <a:pt x="1785" y="0"/>
                  </a:moveTo>
                  <a:lnTo>
                    <a:pt x="0" y="286"/>
                  </a:lnTo>
                  <a:lnTo>
                    <a:pt x="45" y="499"/>
                  </a:lnTo>
                  <a:lnTo>
                    <a:pt x="1778" y="459"/>
                  </a:lnTo>
                  <a:lnTo>
                    <a:pt x="1782" y="182"/>
                  </a:lnTo>
                  <a:lnTo>
                    <a:pt x="178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71" name="任意多边形: 形状 70">
              <a:extLst>
                <a:ext uri="{FF2B5EF4-FFF2-40B4-BE49-F238E27FC236}">
                  <a16:creationId xmlns:a16="http://schemas.microsoft.com/office/drawing/2014/main" xmlns="" id="{1016A23E-EBCC-46EA-8391-695D02C74506}"/>
                </a:ext>
              </a:extLst>
            </p:cNvPr>
            <p:cNvSpPr>
              <a:spLocks/>
            </p:cNvSpPr>
            <p:nvPr/>
          </p:nvSpPr>
          <p:spPr bwMode="auto">
            <a:xfrm>
              <a:off x="9261215" y="3734437"/>
              <a:ext cx="1953034" cy="971132"/>
            </a:xfrm>
            <a:custGeom>
              <a:avLst/>
              <a:gdLst>
                <a:gd name="T0" fmla="*/ 843 w 843"/>
                <a:gd name="T1" fmla="*/ 0 h 419"/>
                <a:gd name="T2" fmla="*/ 727 w 843"/>
                <a:gd name="T3" fmla="*/ 18 h 419"/>
                <a:gd name="T4" fmla="*/ 726 w 843"/>
                <a:gd name="T5" fmla="*/ 95 h 419"/>
                <a:gd name="T6" fmla="*/ 724 w 843"/>
                <a:gd name="T7" fmla="*/ 213 h 419"/>
                <a:gd name="T8" fmla="*/ 0 w 843"/>
                <a:gd name="T9" fmla="*/ 272 h 419"/>
                <a:gd name="T10" fmla="*/ 30 w 843"/>
                <a:gd name="T11" fmla="*/ 419 h 419"/>
                <a:gd name="T12" fmla="*/ 709 w 843"/>
                <a:gd name="T13" fmla="*/ 257 h 419"/>
                <a:gd name="T14" fmla="*/ 843 w 843"/>
                <a:gd name="T15" fmla="*/ 0 h 4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3" h="419">
                  <a:moveTo>
                    <a:pt x="843" y="0"/>
                  </a:moveTo>
                  <a:cubicBezTo>
                    <a:pt x="727" y="18"/>
                    <a:pt x="727" y="18"/>
                    <a:pt x="727" y="18"/>
                  </a:cubicBezTo>
                  <a:cubicBezTo>
                    <a:pt x="726" y="95"/>
                    <a:pt x="726" y="95"/>
                    <a:pt x="726" y="95"/>
                  </a:cubicBezTo>
                  <a:cubicBezTo>
                    <a:pt x="724" y="213"/>
                    <a:pt x="724" y="213"/>
                    <a:pt x="724" y="213"/>
                  </a:cubicBezTo>
                  <a:cubicBezTo>
                    <a:pt x="0" y="272"/>
                    <a:pt x="0" y="272"/>
                    <a:pt x="0" y="272"/>
                  </a:cubicBezTo>
                  <a:cubicBezTo>
                    <a:pt x="30" y="419"/>
                    <a:pt x="30" y="419"/>
                    <a:pt x="30" y="419"/>
                  </a:cubicBezTo>
                  <a:cubicBezTo>
                    <a:pt x="709" y="257"/>
                    <a:pt x="709" y="257"/>
                    <a:pt x="709" y="257"/>
                  </a:cubicBezTo>
                  <a:cubicBezTo>
                    <a:pt x="773" y="185"/>
                    <a:pt x="820" y="97"/>
                    <a:pt x="843" y="0"/>
                  </a:cubicBezTo>
                </a:path>
              </a:pathLst>
            </a:custGeom>
            <a:solidFill>
              <a:schemeClr val="accent3">
                <a:lumMod val="75000"/>
                <a:alpha val="60000"/>
              </a:schemeClr>
            </a:solidFill>
            <a:ln>
              <a:noFill/>
            </a:ln>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72" name="任意多边形: 形状 71">
              <a:extLst>
                <a:ext uri="{FF2B5EF4-FFF2-40B4-BE49-F238E27FC236}">
                  <a16:creationId xmlns:a16="http://schemas.microsoft.com/office/drawing/2014/main" xmlns="" id="{A2E308AD-256B-4E2D-BC17-89B338B9E33C}"/>
                </a:ext>
              </a:extLst>
            </p:cNvPr>
            <p:cNvSpPr>
              <a:spLocks/>
            </p:cNvSpPr>
            <p:nvPr/>
          </p:nvSpPr>
          <p:spPr bwMode="auto">
            <a:xfrm>
              <a:off x="9054654" y="3695278"/>
              <a:ext cx="2425873" cy="850720"/>
            </a:xfrm>
            <a:custGeom>
              <a:avLst/>
              <a:gdLst>
                <a:gd name="T0" fmla="*/ 2478 w 2478"/>
                <a:gd name="T1" fmla="*/ 0 h 869"/>
                <a:gd name="T2" fmla="*/ 0 w 2478"/>
                <a:gd name="T3" fmla="*/ 206 h 869"/>
                <a:gd name="T4" fmla="*/ 133 w 2478"/>
                <a:gd name="T5" fmla="*/ 869 h 869"/>
                <a:gd name="T6" fmla="*/ 2329 w 2478"/>
                <a:gd name="T7" fmla="*/ 549 h 869"/>
                <a:gd name="T8" fmla="*/ 2478 w 2478"/>
                <a:gd name="T9" fmla="*/ 0 h 869"/>
              </a:gdLst>
              <a:ahLst/>
              <a:cxnLst>
                <a:cxn ang="0">
                  <a:pos x="T0" y="T1"/>
                </a:cxn>
                <a:cxn ang="0">
                  <a:pos x="T2" y="T3"/>
                </a:cxn>
                <a:cxn ang="0">
                  <a:pos x="T4" y="T5"/>
                </a:cxn>
                <a:cxn ang="0">
                  <a:pos x="T6" y="T7"/>
                </a:cxn>
                <a:cxn ang="0">
                  <a:pos x="T8" y="T9"/>
                </a:cxn>
              </a:cxnLst>
              <a:rect l="0" t="0" r="r" b="b"/>
              <a:pathLst>
                <a:path w="2478" h="869">
                  <a:moveTo>
                    <a:pt x="2478" y="0"/>
                  </a:moveTo>
                  <a:lnTo>
                    <a:pt x="0" y="206"/>
                  </a:lnTo>
                  <a:lnTo>
                    <a:pt x="133" y="869"/>
                  </a:lnTo>
                  <a:lnTo>
                    <a:pt x="2329" y="549"/>
                  </a:lnTo>
                  <a:lnTo>
                    <a:pt x="2478" y="0"/>
                  </a:lnTo>
                  <a:close/>
                </a:path>
              </a:pathLst>
            </a:custGeom>
            <a:solidFill>
              <a:schemeClr val="accent3">
                <a:lumMod val="60000"/>
                <a:lumOff val="40000"/>
              </a:schemeClr>
            </a:solidFill>
            <a:ln>
              <a:noFill/>
            </a:ln>
          </p:spPr>
          <p:txBody>
            <a:bodyPr vert="horz" wrap="none" lIns="91440" tIns="45720" rIns="91440" bIns="45720" anchor="ctr" anchorCtr="0" compatLnSpc="1">
              <a:prstTxWarp prst="textNoShape">
                <a:avLst/>
              </a:prstTxWarp>
              <a:normAutofit/>
            </a:bodyPr>
            <a:lstStyle/>
            <a:p>
              <a:pPr algn="ctr"/>
              <a:r>
                <a:rPr lang="zh-CN" altLang="en-US"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rPr>
                <a:t>社会条件</a:t>
              </a:r>
            </a:p>
          </p:txBody>
        </p:sp>
      </p:grpSp>
      <p:sp>
        <p:nvSpPr>
          <p:cNvPr id="4" name="文本框 8">
            <a:extLst>
              <a:ext uri="{FF2B5EF4-FFF2-40B4-BE49-F238E27FC236}">
                <a16:creationId xmlns:a16="http://schemas.microsoft.com/office/drawing/2014/main" xmlns="" id="{FE18A7DC-D55A-4248-BDA0-77FA42D520FE}"/>
              </a:ext>
            </a:extLst>
          </p:cNvPr>
          <p:cNvSpPr txBox="1"/>
          <p:nvPr/>
        </p:nvSpPr>
        <p:spPr>
          <a:xfrm>
            <a:off x="3779912" y="2283718"/>
            <a:ext cx="1547552" cy="975379"/>
          </a:xfrm>
          <a:prstGeom prst="rect">
            <a:avLst/>
          </a:prstGeom>
          <a:noFill/>
        </p:spPr>
        <p:txBody>
          <a:bodyPr wrap="square" anchor="ctr">
            <a:normAutofit/>
          </a:bodyPr>
          <a:lstStyle/>
          <a:p>
            <a:pPr algn="ctr">
              <a:lnSpc>
                <a:spcPct val="120000"/>
              </a:lnSpc>
            </a:pPr>
            <a:r>
              <a:rPr lang="zh-CN" altLang="en-US" sz="900"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rPr>
              <a:t>生理条件是指对自己的身体，以及对 异性的身体的美好认识，这种美好是由内部产生的对新的生命的原动力。</a:t>
            </a:r>
            <a:endParaRPr lang="zh-CN" altLang="en-US" sz="700"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5" name="文本框 8">
            <a:extLst>
              <a:ext uri="{FF2B5EF4-FFF2-40B4-BE49-F238E27FC236}">
                <a16:creationId xmlns:a16="http://schemas.microsoft.com/office/drawing/2014/main" xmlns="" id="{6FF08C6C-18E6-4AC6-AEC3-4A77470C77A3}"/>
              </a:ext>
            </a:extLst>
          </p:cNvPr>
          <p:cNvSpPr txBox="1"/>
          <p:nvPr/>
        </p:nvSpPr>
        <p:spPr>
          <a:xfrm>
            <a:off x="6292340" y="2255260"/>
            <a:ext cx="1547552" cy="975379"/>
          </a:xfrm>
          <a:prstGeom prst="rect">
            <a:avLst/>
          </a:prstGeom>
          <a:noFill/>
        </p:spPr>
        <p:txBody>
          <a:bodyPr wrap="square" anchor="ctr">
            <a:normAutofit/>
          </a:bodyPr>
          <a:lstStyle/>
          <a:p>
            <a:pPr algn="ctr">
              <a:lnSpc>
                <a:spcPct val="120000"/>
              </a:lnSpc>
            </a:pPr>
            <a:r>
              <a:rPr lang="zh-CN" altLang="en-US" sz="900"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rPr>
              <a:t>社会条件就是指 结婚。只有三个条件同时具备时，才能开始性生活。</a:t>
            </a:r>
            <a:endParaRPr lang="zh-CN" altLang="en-US" sz="700"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cxnSp>
        <p:nvCxnSpPr>
          <p:cNvPr id="42" name="直接连接符 41">
            <a:extLst>
              <a:ext uri="{FF2B5EF4-FFF2-40B4-BE49-F238E27FC236}">
                <a16:creationId xmlns:a16="http://schemas.microsoft.com/office/drawing/2014/main" xmlns="" id="{D2169502-A8F2-49AC-821E-AA22461B64CB}"/>
              </a:ext>
            </a:extLst>
          </p:cNvPr>
          <p:cNvCxnSpPr>
            <a:cxnSpLocks/>
          </p:cNvCxnSpPr>
          <p:nvPr/>
        </p:nvCxnSpPr>
        <p:spPr>
          <a:xfrm flipH="1">
            <a:off x="611560" y="1131590"/>
            <a:ext cx="2246338"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51" name="等腰三角形 50">
            <a:extLst>
              <a:ext uri="{FF2B5EF4-FFF2-40B4-BE49-F238E27FC236}">
                <a16:creationId xmlns:a16="http://schemas.microsoft.com/office/drawing/2014/main" xmlns="" id="{351A02B2-3F88-415F-8A5F-43716CE1E116}"/>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53" name="直接连接符 52">
            <a:extLst>
              <a:ext uri="{FF2B5EF4-FFF2-40B4-BE49-F238E27FC236}">
                <a16:creationId xmlns:a16="http://schemas.microsoft.com/office/drawing/2014/main" xmlns="" id="{4000B2A5-D48F-4F4E-9A73-ACD5623973B3}"/>
              </a:ext>
            </a:extLst>
          </p:cNvPr>
          <p:cNvCxnSpPr>
            <a:cxnSpLocks/>
          </p:cNvCxnSpPr>
          <p:nvPr/>
        </p:nvCxnSpPr>
        <p:spPr>
          <a:xfrm>
            <a:off x="4168322" y="521032"/>
            <a:ext cx="4975678"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58" name="等腰三角形 57">
            <a:extLst>
              <a:ext uri="{FF2B5EF4-FFF2-40B4-BE49-F238E27FC236}">
                <a16:creationId xmlns:a16="http://schemas.microsoft.com/office/drawing/2014/main" xmlns="" id="{BA324B01-F97C-4C23-83BE-2AAFF769698A}"/>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2789644709"/>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ppt_w</p:attrName>
                                        </p:attrNameLst>
                                      </p:cBhvr>
                                      <p:tavLst>
                                        <p:tav tm="0">
                                          <p:val>
                                            <p:fltVal val="0"/>
                                          </p:val>
                                        </p:tav>
                                        <p:tav tm="100000">
                                          <p:val>
                                            <p:strVal val="#ppt_w"/>
                                          </p:val>
                                        </p:tav>
                                      </p:tavLst>
                                    </p:anim>
                                    <p:anim calcmode="lin" valueType="num">
                                      <p:cBhvr>
                                        <p:cTn id="8" dur="500" fill="hold"/>
                                        <p:tgtEl>
                                          <p:spTgt spid="21"/>
                                        </p:tgtEl>
                                        <p:attrNameLst>
                                          <p:attrName>ppt_h</p:attrName>
                                        </p:attrNameLst>
                                      </p:cBhvr>
                                      <p:tavLst>
                                        <p:tav tm="0">
                                          <p:val>
                                            <p:fltVal val="0"/>
                                          </p:val>
                                        </p:tav>
                                        <p:tav tm="100000">
                                          <p:val>
                                            <p:strVal val="#ppt_h"/>
                                          </p:val>
                                        </p:tav>
                                      </p:tavLst>
                                    </p:anim>
                                    <p:animEffect transition="in" filter="fade">
                                      <p:cBhvr>
                                        <p:cTn id="9" dur="500"/>
                                        <p:tgtEl>
                                          <p:spTgt spid="21"/>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45"/>
                                        </p:tgtEl>
                                        <p:attrNameLst>
                                          <p:attrName>style.visibility</p:attrName>
                                        </p:attrNameLst>
                                      </p:cBhvr>
                                      <p:to>
                                        <p:strVal val="visible"/>
                                      </p:to>
                                    </p:set>
                                    <p:anim calcmode="lin" valueType="num">
                                      <p:cBhvr>
                                        <p:cTn id="13" dur="500" fill="hold"/>
                                        <p:tgtEl>
                                          <p:spTgt spid="45"/>
                                        </p:tgtEl>
                                        <p:attrNameLst>
                                          <p:attrName>ppt_w</p:attrName>
                                        </p:attrNameLst>
                                      </p:cBhvr>
                                      <p:tavLst>
                                        <p:tav tm="0">
                                          <p:val>
                                            <p:fltVal val="0"/>
                                          </p:val>
                                        </p:tav>
                                        <p:tav tm="100000">
                                          <p:val>
                                            <p:strVal val="#ppt_w"/>
                                          </p:val>
                                        </p:tav>
                                      </p:tavLst>
                                    </p:anim>
                                    <p:anim calcmode="lin" valueType="num">
                                      <p:cBhvr>
                                        <p:cTn id="14" dur="500" fill="hold"/>
                                        <p:tgtEl>
                                          <p:spTgt spid="45"/>
                                        </p:tgtEl>
                                        <p:attrNameLst>
                                          <p:attrName>ppt_h</p:attrName>
                                        </p:attrNameLst>
                                      </p:cBhvr>
                                      <p:tavLst>
                                        <p:tav tm="0">
                                          <p:val>
                                            <p:fltVal val="0"/>
                                          </p:val>
                                        </p:tav>
                                        <p:tav tm="100000">
                                          <p:val>
                                            <p:strVal val="#ppt_h"/>
                                          </p:val>
                                        </p:tav>
                                      </p:tavLst>
                                    </p:anim>
                                    <p:animEffect transition="in" filter="fade">
                                      <p:cBhvr>
                                        <p:cTn id="15" dur="500"/>
                                        <p:tgtEl>
                                          <p:spTgt spid="45"/>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59"/>
                                        </p:tgtEl>
                                        <p:attrNameLst>
                                          <p:attrName>style.visibility</p:attrName>
                                        </p:attrNameLst>
                                      </p:cBhvr>
                                      <p:to>
                                        <p:strVal val="visible"/>
                                      </p:to>
                                    </p:set>
                                    <p:anim calcmode="lin" valueType="num">
                                      <p:cBhvr>
                                        <p:cTn id="19" dur="500" fill="hold"/>
                                        <p:tgtEl>
                                          <p:spTgt spid="59"/>
                                        </p:tgtEl>
                                        <p:attrNameLst>
                                          <p:attrName>ppt_w</p:attrName>
                                        </p:attrNameLst>
                                      </p:cBhvr>
                                      <p:tavLst>
                                        <p:tav tm="0">
                                          <p:val>
                                            <p:fltVal val="0"/>
                                          </p:val>
                                        </p:tav>
                                        <p:tav tm="100000">
                                          <p:val>
                                            <p:strVal val="#ppt_w"/>
                                          </p:val>
                                        </p:tav>
                                      </p:tavLst>
                                    </p:anim>
                                    <p:anim calcmode="lin" valueType="num">
                                      <p:cBhvr>
                                        <p:cTn id="20" dur="500" fill="hold"/>
                                        <p:tgtEl>
                                          <p:spTgt spid="59"/>
                                        </p:tgtEl>
                                        <p:attrNameLst>
                                          <p:attrName>ppt_h</p:attrName>
                                        </p:attrNameLst>
                                      </p:cBhvr>
                                      <p:tavLst>
                                        <p:tav tm="0">
                                          <p:val>
                                            <p:fltVal val="0"/>
                                          </p:val>
                                        </p:tav>
                                        <p:tav tm="100000">
                                          <p:val>
                                            <p:strVal val="#ppt_h"/>
                                          </p:val>
                                        </p:tav>
                                      </p:tavLst>
                                    </p:anim>
                                    <p:animEffect transition="in" filter="fade">
                                      <p:cBhvr>
                                        <p:cTn id="21"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83C286C-716A-43FC-A26F-1900A7D3D1A2}"/>
              </a:ext>
            </a:extLst>
          </p:cNvPr>
          <p:cNvSpPr txBox="1">
            <a:spLocks/>
          </p:cNvSpPr>
          <p:nvPr/>
        </p:nvSpPr>
        <p:spPr>
          <a:xfrm>
            <a:off x="539551" y="331293"/>
            <a:ext cx="3829461"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第三节 大学生性心理健康教育对策</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xmlns="" id="{5FBE0CB0-CE97-4795-BDD2-E78911366ACB}"/>
              </a:ext>
            </a:extLst>
          </p:cNvPr>
          <p:cNvSpPr/>
          <p:nvPr/>
        </p:nvSpPr>
        <p:spPr>
          <a:xfrm>
            <a:off x="1190072"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二、大学生性心理健康教育的策略</a:t>
            </a:r>
          </a:p>
        </p:txBody>
      </p:sp>
      <p:sp>
        <p:nvSpPr>
          <p:cNvPr id="19" name="文本框 18">
            <a:extLst>
              <a:ext uri="{FF2B5EF4-FFF2-40B4-BE49-F238E27FC236}">
                <a16:creationId xmlns:a16="http://schemas.microsoft.com/office/drawing/2014/main" xmlns="" id="{7E735C78-2341-4B1D-AE19-F75E18457EC7}"/>
              </a:ext>
            </a:extLst>
          </p:cNvPr>
          <p:cNvSpPr txBox="1"/>
          <p:nvPr/>
        </p:nvSpPr>
        <p:spPr>
          <a:xfrm>
            <a:off x="323528" y="1275606"/>
            <a:ext cx="3024336" cy="307777"/>
          </a:xfrm>
          <a:prstGeom prst="rect">
            <a:avLst/>
          </a:prstGeom>
          <a:noFill/>
        </p:spPr>
        <p:txBody>
          <a:bodyPr wrap="square">
            <a:spAutoFit/>
          </a:bodyPr>
          <a:lstStyle/>
          <a:p>
            <a:r>
              <a:rPr lang="zh-CN" altLang="en-US" sz="1400" dirty="0"/>
              <a:t>（一）以性知识教育为核心内容</a:t>
            </a:r>
          </a:p>
        </p:txBody>
      </p:sp>
      <p:sp>
        <p:nvSpPr>
          <p:cNvPr id="51" name="文本框 50">
            <a:extLst>
              <a:ext uri="{FF2B5EF4-FFF2-40B4-BE49-F238E27FC236}">
                <a16:creationId xmlns:a16="http://schemas.microsoft.com/office/drawing/2014/main" xmlns="" id="{0E7CC80F-C56B-4F2F-BD83-40B7BCF2422B}"/>
              </a:ext>
            </a:extLst>
          </p:cNvPr>
          <p:cNvSpPr txBox="1"/>
          <p:nvPr/>
        </p:nvSpPr>
        <p:spPr>
          <a:xfrm>
            <a:off x="1439022" y="1779662"/>
            <a:ext cx="6212834" cy="523220"/>
          </a:xfrm>
          <a:prstGeom prst="rect">
            <a:avLst/>
          </a:prstGeom>
          <a:noFill/>
        </p:spPr>
        <p:txBody>
          <a:bodyPr wrap="square">
            <a:spAutoFit/>
          </a:bodyPr>
          <a:lstStyle/>
          <a:p>
            <a:r>
              <a:rPr lang="zh-CN" altLang="en-US" sz="1400" dirty="0"/>
              <a:t>国际性教育学界从２０世纪８０年代开始，把“性的社会知识”作为性知识的重要内容来宣 传教育，主要内容有：</a:t>
            </a:r>
          </a:p>
        </p:txBody>
      </p:sp>
      <p:sp>
        <p:nvSpPr>
          <p:cNvPr id="8" name="矩形 7">
            <a:extLst>
              <a:ext uri="{FF2B5EF4-FFF2-40B4-BE49-F238E27FC236}">
                <a16:creationId xmlns:a16="http://schemas.microsoft.com/office/drawing/2014/main" xmlns="" id="{67BE403B-A1B0-4BB9-82D6-1BB6E27F999C}"/>
              </a:ext>
            </a:extLst>
          </p:cNvPr>
          <p:cNvSpPr/>
          <p:nvPr/>
        </p:nvSpPr>
        <p:spPr>
          <a:xfrm>
            <a:off x="1548412" y="2377968"/>
            <a:ext cx="2860868" cy="90136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0" name="矩形 9">
            <a:extLst>
              <a:ext uri="{FF2B5EF4-FFF2-40B4-BE49-F238E27FC236}">
                <a16:creationId xmlns:a16="http://schemas.microsoft.com/office/drawing/2014/main" xmlns="" id="{41F05E9F-AA24-4D93-BA93-0AA76C615CA8}"/>
              </a:ext>
            </a:extLst>
          </p:cNvPr>
          <p:cNvSpPr/>
          <p:nvPr/>
        </p:nvSpPr>
        <p:spPr>
          <a:xfrm>
            <a:off x="1548412" y="3326573"/>
            <a:ext cx="2860868" cy="901361"/>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2" name="矩形 11">
            <a:extLst>
              <a:ext uri="{FF2B5EF4-FFF2-40B4-BE49-F238E27FC236}">
                <a16:creationId xmlns:a16="http://schemas.microsoft.com/office/drawing/2014/main" xmlns="" id="{323BCCF8-046A-44A6-BFB3-2E48B8A01424}"/>
              </a:ext>
            </a:extLst>
          </p:cNvPr>
          <p:cNvSpPr/>
          <p:nvPr/>
        </p:nvSpPr>
        <p:spPr>
          <a:xfrm>
            <a:off x="4447436" y="2377968"/>
            <a:ext cx="3004884" cy="901361"/>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4" name="矩形 13">
            <a:extLst>
              <a:ext uri="{FF2B5EF4-FFF2-40B4-BE49-F238E27FC236}">
                <a16:creationId xmlns:a16="http://schemas.microsoft.com/office/drawing/2014/main" xmlns="" id="{6FF476FF-4C95-4B3A-80C6-70C612FC5785}"/>
              </a:ext>
            </a:extLst>
          </p:cNvPr>
          <p:cNvSpPr/>
          <p:nvPr/>
        </p:nvSpPr>
        <p:spPr>
          <a:xfrm>
            <a:off x="4447436" y="3326573"/>
            <a:ext cx="3004884" cy="90136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6" name="文本框 15">
            <a:extLst>
              <a:ext uri="{FF2B5EF4-FFF2-40B4-BE49-F238E27FC236}">
                <a16:creationId xmlns:a16="http://schemas.microsoft.com/office/drawing/2014/main" xmlns="" id="{F777FDD8-D9BF-4AC5-B4B9-56B59FF027E7}"/>
              </a:ext>
            </a:extLst>
          </p:cNvPr>
          <p:cNvSpPr txBox="1"/>
          <p:nvPr/>
        </p:nvSpPr>
        <p:spPr>
          <a:xfrm>
            <a:off x="1830361" y="2573626"/>
            <a:ext cx="2342907" cy="430887"/>
          </a:xfrm>
          <a:prstGeom prst="rect">
            <a:avLst/>
          </a:prstGeom>
          <a:noFill/>
        </p:spPr>
        <p:txBody>
          <a:bodyPr wrap="square">
            <a:spAutoFit/>
          </a:bodyPr>
          <a:lstStyle/>
          <a:p>
            <a:r>
              <a:rPr lang="zh-CN" altLang="en-US" sz="1100" b="1" dirty="0">
                <a:solidFill>
                  <a:schemeClr val="bg1"/>
                </a:solidFill>
              </a:rPr>
              <a:t>① 在历史上和现实中，人类各式各样的性活动究竟各占多大比例。</a:t>
            </a:r>
          </a:p>
        </p:txBody>
      </p:sp>
      <p:sp>
        <p:nvSpPr>
          <p:cNvPr id="17" name="文本框 16">
            <a:extLst>
              <a:ext uri="{FF2B5EF4-FFF2-40B4-BE49-F238E27FC236}">
                <a16:creationId xmlns:a16="http://schemas.microsoft.com/office/drawing/2014/main" xmlns="" id="{39305FF6-7A17-4E3D-8C8D-D1C0E402D706}"/>
              </a:ext>
            </a:extLst>
          </p:cNvPr>
          <p:cNvSpPr txBox="1"/>
          <p:nvPr/>
        </p:nvSpPr>
        <p:spPr>
          <a:xfrm>
            <a:off x="4621931" y="2544659"/>
            <a:ext cx="2485003" cy="430887"/>
          </a:xfrm>
          <a:prstGeom prst="rect">
            <a:avLst/>
          </a:prstGeom>
          <a:noFill/>
        </p:spPr>
        <p:txBody>
          <a:bodyPr wrap="square">
            <a:spAutoFit/>
          </a:bodyPr>
          <a:lstStyle/>
          <a:p>
            <a:r>
              <a:rPr lang="zh-CN" altLang="en-US" sz="1100" b="1" dirty="0"/>
              <a:t>② 各种性活动有哪些生物的、社会的和文化的制约或促进因素。</a:t>
            </a:r>
          </a:p>
        </p:txBody>
      </p:sp>
      <p:sp>
        <p:nvSpPr>
          <p:cNvPr id="18" name="文本框 17">
            <a:extLst>
              <a:ext uri="{FF2B5EF4-FFF2-40B4-BE49-F238E27FC236}">
                <a16:creationId xmlns:a16="http://schemas.microsoft.com/office/drawing/2014/main" xmlns="" id="{23F67CC2-D80C-423A-AA35-03922D9ECDBD}"/>
              </a:ext>
            </a:extLst>
          </p:cNvPr>
          <p:cNvSpPr txBox="1"/>
          <p:nvPr/>
        </p:nvSpPr>
        <p:spPr>
          <a:xfrm>
            <a:off x="1781944" y="3547709"/>
            <a:ext cx="2592288" cy="430887"/>
          </a:xfrm>
          <a:prstGeom prst="rect">
            <a:avLst/>
          </a:prstGeom>
          <a:noFill/>
        </p:spPr>
        <p:txBody>
          <a:bodyPr wrap="square">
            <a:spAutoFit/>
          </a:bodyPr>
          <a:lstStyle/>
          <a:p>
            <a:r>
              <a:rPr lang="zh-CN" altLang="en-US" sz="1100" b="1" dirty="0"/>
              <a:t>③ 人们为什么会对某种性 活动产生特定的看法；</a:t>
            </a:r>
          </a:p>
        </p:txBody>
      </p:sp>
      <p:sp>
        <p:nvSpPr>
          <p:cNvPr id="20" name="文本框 19">
            <a:extLst>
              <a:ext uri="{FF2B5EF4-FFF2-40B4-BE49-F238E27FC236}">
                <a16:creationId xmlns:a16="http://schemas.microsoft.com/office/drawing/2014/main" xmlns="" id="{7C57DCF3-E88C-4307-A22F-9AAB53B72E94}"/>
              </a:ext>
            </a:extLst>
          </p:cNvPr>
          <p:cNvSpPr txBox="1"/>
          <p:nvPr/>
        </p:nvSpPr>
        <p:spPr>
          <a:xfrm>
            <a:off x="4695629" y="3564226"/>
            <a:ext cx="2508498" cy="261610"/>
          </a:xfrm>
          <a:prstGeom prst="rect">
            <a:avLst/>
          </a:prstGeom>
          <a:noFill/>
        </p:spPr>
        <p:txBody>
          <a:bodyPr wrap="square">
            <a:spAutoFit/>
          </a:bodyPr>
          <a:lstStyle/>
          <a:p>
            <a:r>
              <a:rPr lang="zh-CN" altLang="en-US" sz="1100" b="1" dirty="0">
                <a:solidFill>
                  <a:schemeClr val="bg1"/>
                </a:solidFill>
              </a:rPr>
              <a:t>④ 社会是如何管理人们的性活动的。</a:t>
            </a:r>
          </a:p>
        </p:txBody>
      </p:sp>
      <p:sp>
        <p:nvSpPr>
          <p:cNvPr id="23" name="椭圆 22">
            <a:extLst>
              <a:ext uri="{FF2B5EF4-FFF2-40B4-BE49-F238E27FC236}">
                <a16:creationId xmlns:a16="http://schemas.microsoft.com/office/drawing/2014/main" xmlns="" id="{AE5F7F9F-779D-4897-86DA-83B56984380A}"/>
              </a:ext>
            </a:extLst>
          </p:cNvPr>
          <p:cNvSpPr/>
          <p:nvPr/>
        </p:nvSpPr>
        <p:spPr>
          <a:xfrm>
            <a:off x="1358984" y="2643758"/>
            <a:ext cx="370427" cy="370427"/>
          </a:xfrm>
          <a:prstGeom prst="ellipse">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a:extLst>
              <a:ext uri="{FF2B5EF4-FFF2-40B4-BE49-F238E27FC236}">
                <a16:creationId xmlns:a16="http://schemas.microsoft.com/office/drawing/2014/main" xmlns="" id="{0EB28450-E3EE-4F24-8DB6-6B72703255A4}"/>
              </a:ext>
            </a:extLst>
          </p:cNvPr>
          <p:cNvSpPr/>
          <p:nvPr/>
        </p:nvSpPr>
        <p:spPr>
          <a:xfrm>
            <a:off x="7281429" y="2643758"/>
            <a:ext cx="370427" cy="370427"/>
          </a:xfrm>
          <a:prstGeom prst="ellipse">
            <a:avLst/>
          </a:prstGeom>
          <a:solidFill>
            <a:schemeClr val="bg1">
              <a:lumMod val="8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a:extLst>
              <a:ext uri="{FF2B5EF4-FFF2-40B4-BE49-F238E27FC236}">
                <a16:creationId xmlns:a16="http://schemas.microsoft.com/office/drawing/2014/main" xmlns="" id="{4238C788-A51D-4BA2-A126-23B6437CE5ED}"/>
              </a:ext>
            </a:extLst>
          </p:cNvPr>
          <p:cNvSpPr/>
          <p:nvPr/>
        </p:nvSpPr>
        <p:spPr>
          <a:xfrm>
            <a:off x="7281429" y="3622732"/>
            <a:ext cx="370427" cy="370427"/>
          </a:xfrm>
          <a:prstGeom prst="ellipse">
            <a:avLst/>
          </a:prstGeom>
          <a:solidFill>
            <a:srgbClr val="F8A72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a:extLst>
              <a:ext uri="{FF2B5EF4-FFF2-40B4-BE49-F238E27FC236}">
                <a16:creationId xmlns:a16="http://schemas.microsoft.com/office/drawing/2014/main" xmlns="" id="{06B54A41-54C5-4018-B154-1626C4E9EB80}"/>
              </a:ext>
            </a:extLst>
          </p:cNvPr>
          <p:cNvSpPr/>
          <p:nvPr/>
        </p:nvSpPr>
        <p:spPr>
          <a:xfrm>
            <a:off x="1331640" y="3622732"/>
            <a:ext cx="370427" cy="370427"/>
          </a:xfrm>
          <a:prstGeom prst="ellipse">
            <a:avLst/>
          </a:prstGeom>
          <a:solidFill>
            <a:schemeClr val="bg1">
              <a:lumMod val="8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1" name="直接连接符 20">
            <a:extLst>
              <a:ext uri="{FF2B5EF4-FFF2-40B4-BE49-F238E27FC236}">
                <a16:creationId xmlns:a16="http://schemas.microsoft.com/office/drawing/2014/main" xmlns="" id="{829205E6-8AB6-40C7-B3A1-041F3471EC33}"/>
              </a:ext>
            </a:extLst>
          </p:cNvPr>
          <p:cNvCxnSpPr>
            <a:cxnSpLocks/>
          </p:cNvCxnSpPr>
          <p:nvPr/>
        </p:nvCxnSpPr>
        <p:spPr>
          <a:xfrm flipH="1">
            <a:off x="611560" y="1131590"/>
            <a:ext cx="2664296"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2" name="等腰三角形 21">
            <a:extLst>
              <a:ext uri="{FF2B5EF4-FFF2-40B4-BE49-F238E27FC236}">
                <a16:creationId xmlns:a16="http://schemas.microsoft.com/office/drawing/2014/main" xmlns="" id="{5CFDC1E0-5D46-4F73-8DD7-E8CD35D9682F}"/>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25" name="直接连接符 24">
            <a:extLst>
              <a:ext uri="{FF2B5EF4-FFF2-40B4-BE49-F238E27FC236}">
                <a16:creationId xmlns:a16="http://schemas.microsoft.com/office/drawing/2014/main" xmlns="" id="{0A03C0A6-ACF0-4D65-A4F1-83182160305C}"/>
              </a:ext>
            </a:extLst>
          </p:cNvPr>
          <p:cNvCxnSpPr>
            <a:cxnSpLocks/>
          </p:cNvCxnSpPr>
          <p:nvPr/>
        </p:nvCxnSpPr>
        <p:spPr>
          <a:xfrm>
            <a:off x="4211960" y="521032"/>
            <a:ext cx="4932040"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26" name="等腰三角形 25">
            <a:extLst>
              <a:ext uri="{FF2B5EF4-FFF2-40B4-BE49-F238E27FC236}">
                <a16:creationId xmlns:a16="http://schemas.microsoft.com/office/drawing/2014/main" xmlns="" id="{89A92859-D195-4523-B528-4B9B6F2CF045}"/>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2529516906"/>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83C286C-716A-43FC-A26F-1900A7D3D1A2}"/>
              </a:ext>
            </a:extLst>
          </p:cNvPr>
          <p:cNvSpPr txBox="1">
            <a:spLocks/>
          </p:cNvSpPr>
          <p:nvPr/>
        </p:nvSpPr>
        <p:spPr>
          <a:xfrm>
            <a:off x="539551" y="331293"/>
            <a:ext cx="3829461"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第三节 大学生性心理健康教育对策</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xmlns="" id="{5FBE0CB0-CE97-4795-BDD2-E78911366ACB}"/>
              </a:ext>
            </a:extLst>
          </p:cNvPr>
          <p:cNvSpPr/>
          <p:nvPr/>
        </p:nvSpPr>
        <p:spPr>
          <a:xfrm>
            <a:off x="1190072"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二、大学生性心理健康教育的策略</a:t>
            </a:r>
          </a:p>
        </p:txBody>
      </p:sp>
      <p:sp>
        <p:nvSpPr>
          <p:cNvPr id="19" name="文本框 18">
            <a:extLst>
              <a:ext uri="{FF2B5EF4-FFF2-40B4-BE49-F238E27FC236}">
                <a16:creationId xmlns:a16="http://schemas.microsoft.com/office/drawing/2014/main" xmlns="" id="{7E735C78-2341-4B1D-AE19-F75E18457EC7}"/>
              </a:ext>
            </a:extLst>
          </p:cNvPr>
          <p:cNvSpPr txBox="1"/>
          <p:nvPr/>
        </p:nvSpPr>
        <p:spPr>
          <a:xfrm>
            <a:off x="323528" y="1275606"/>
            <a:ext cx="3744416" cy="307777"/>
          </a:xfrm>
          <a:prstGeom prst="rect">
            <a:avLst/>
          </a:prstGeom>
          <a:noFill/>
        </p:spPr>
        <p:txBody>
          <a:bodyPr wrap="square">
            <a:spAutoFit/>
          </a:bodyPr>
          <a:lstStyle/>
          <a:p>
            <a:r>
              <a:rPr lang="zh-CN" altLang="en-US" sz="1400" dirty="0"/>
              <a:t>（二）以健康的爱情教育为实现手段</a:t>
            </a:r>
          </a:p>
        </p:txBody>
      </p:sp>
      <p:sp>
        <p:nvSpPr>
          <p:cNvPr id="21" name="文本框 20">
            <a:extLst>
              <a:ext uri="{FF2B5EF4-FFF2-40B4-BE49-F238E27FC236}">
                <a16:creationId xmlns:a16="http://schemas.microsoft.com/office/drawing/2014/main" xmlns="" id="{03BC38D7-8E96-45E2-B8F6-6EEFD2593E58}"/>
              </a:ext>
            </a:extLst>
          </p:cNvPr>
          <p:cNvSpPr txBox="1"/>
          <p:nvPr/>
        </p:nvSpPr>
        <p:spPr>
          <a:xfrm>
            <a:off x="4427984" y="2355726"/>
            <a:ext cx="3829461" cy="1118255"/>
          </a:xfrm>
          <a:prstGeom prst="rect">
            <a:avLst/>
          </a:prstGeom>
          <a:noFill/>
        </p:spPr>
        <p:txBody>
          <a:bodyPr wrap="square">
            <a:spAutoFit/>
          </a:bodyPr>
          <a:lstStyle/>
          <a:p>
            <a:pPr>
              <a:lnSpc>
                <a:spcPts val="2000"/>
              </a:lnSpc>
            </a:pPr>
            <a:r>
              <a:rPr lang="zh-CN" altLang="en-US" sz="1400" dirty="0"/>
              <a:t>结合爱情 教育进行性教育，就是要通过培养大学生成熟的爱情观、责任感、恋爱动机和男女平等意识， 理顺性心理与恋爱心理之间的关系，进而带动个体性心理的健康发展。</a:t>
            </a:r>
          </a:p>
        </p:txBody>
      </p:sp>
      <p:pic>
        <p:nvPicPr>
          <p:cNvPr id="6" name="图片 5">
            <a:extLst>
              <a:ext uri="{FF2B5EF4-FFF2-40B4-BE49-F238E27FC236}">
                <a16:creationId xmlns:a16="http://schemas.microsoft.com/office/drawing/2014/main" xmlns="" id="{5421B7C8-E7E8-4CED-9803-77FFCFDAA87E}"/>
              </a:ext>
            </a:extLst>
          </p:cNvPr>
          <p:cNvPicPr>
            <a:picLocks noChangeAspect="1"/>
          </p:cNvPicPr>
          <p:nvPr/>
        </p:nvPicPr>
        <p:blipFill rotWithShape="1">
          <a:blip r:embed="rId3">
            <a:extLst>
              <a:ext uri="{28A0092B-C50C-407E-A947-70E740481C1C}">
                <a14:useLocalDpi xmlns:a14="http://schemas.microsoft.com/office/drawing/2010/main" val="0"/>
              </a:ext>
            </a:extLst>
          </a:blip>
          <a:srcRect l="-1" t="1145" r="1234"/>
          <a:stretch/>
        </p:blipFill>
        <p:spPr>
          <a:xfrm>
            <a:off x="602021" y="2021984"/>
            <a:ext cx="3744416" cy="2073769"/>
          </a:xfrm>
          <a:prstGeom prst="rect">
            <a:avLst/>
          </a:prstGeom>
        </p:spPr>
      </p:pic>
      <p:cxnSp>
        <p:nvCxnSpPr>
          <p:cNvPr id="8" name="直接连接符 7">
            <a:extLst>
              <a:ext uri="{FF2B5EF4-FFF2-40B4-BE49-F238E27FC236}">
                <a16:creationId xmlns:a16="http://schemas.microsoft.com/office/drawing/2014/main" xmlns="" id="{D7FB4A45-0479-461F-B62B-98F917AE4906}"/>
              </a:ext>
            </a:extLst>
          </p:cNvPr>
          <p:cNvCxnSpPr>
            <a:cxnSpLocks/>
          </p:cNvCxnSpPr>
          <p:nvPr/>
        </p:nvCxnSpPr>
        <p:spPr>
          <a:xfrm flipH="1">
            <a:off x="611560" y="1131590"/>
            <a:ext cx="2664296"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9" name="等腰三角形 8">
            <a:extLst>
              <a:ext uri="{FF2B5EF4-FFF2-40B4-BE49-F238E27FC236}">
                <a16:creationId xmlns:a16="http://schemas.microsoft.com/office/drawing/2014/main" xmlns="" id="{13D7E1BC-3800-4A0B-9CE1-E689389EB90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10" name="直接连接符 9">
            <a:extLst>
              <a:ext uri="{FF2B5EF4-FFF2-40B4-BE49-F238E27FC236}">
                <a16:creationId xmlns:a16="http://schemas.microsoft.com/office/drawing/2014/main" xmlns="" id="{CEAE0D37-C296-472D-B9F9-B0845C9F61BD}"/>
              </a:ext>
            </a:extLst>
          </p:cNvPr>
          <p:cNvCxnSpPr>
            <a:cxnSpLocks/>
          </p:cNvCxnSpPr>
          <p:nvPr/>
        </p:nvCxnSpPr>
        <p:spPr>
          <a:xfrm>
            <a:off x="4211960" y="521032"/>
            <a:ext cx="4932040"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11" name="等腰三角形 10">
            <a:extLst>
              <a:ext uri="{FF2B5EF4-FFF2-40B4-BE49-F238E27FC236}">
                <a16:creationId xmlns:a16="http://schemas.microsoft.com/office/drawing/2014/main" xmlns="" id="{60A63FA3-34C7-4134-A52E-50364DA137B0}"/>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3715254925"/>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83C286C-716A-43FC-A26F-1900A7D3D1A2}"/>
              </a:ext>
            </a:extLst>
          </p:cNvPr>
          <p:cNvSpPr txBox="1">
            <a:spLocks/>
          </p:cNvSpPr>
          <p:nvPr/>
        </p:nvSpPr>
        <p:spPr>
          <a:xfrm>
            <a:off x="539551" y="331293"/>
            <a:ext cx="3829461"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第三节 大学生性心理健康教育对策</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xmlns="" id="{5FBE0CB0-CE97-4795-BDD2-E78911366ACB}"/>
              </a:ext>
            </a:extLst>
          </p:cNvPr>
          <p:cNvSpPr/>
          <p:nvPr/>
        </p:nvSpPr>
        <p:spPr>
          <a:xfrm>
            <a:off x="1190072"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二、大学生性心理健康教育的策略</a:t>
            </a:r>
          </a:p>
        </p:txBody>
      </p:sp>
      <p:sp>
        <p:nvSpPr>
          <p:cNvPr id="19" name="文本框 18">
            <a:extLst>
              <a:ext uri="{FF2B5EF4-FFF2-40B4-BE49-F238E27FC236}">
                <a16:creationId xmlns:a16="http://schemas.microsoft.com/office/drawing/2014/main" xmlns="" id="{7E735C78-2341-4B1D-AE19-F75E18457EC7}"/>
              </a:ext>
            </a:extLst>
          </p:cNvPr>
          <p:cNvSpPr txBox="1"/>
          <p:nvPr/>
        </p:nvSpPr>
        <p:spPr>
          <a:xfrm>
            <a:off x="323528" y="1275606"/>
            <a:ext cx="3744416" cy="307777"/>
          </a:xfrm>
          <a:prstGeom prst="rect">
            <a:avLst/>
          </a:prstGeom>
          <a:noFill/>
        </p:spPr>
        <p:txBody>
          <a:bodyPr wrap="square">
            <a:spAutoFit/>
          </a:bodyPr>
          <a:lstStyle/>
          <a:p>
            <a:r>
              <a:rPr lang="zh-CN" altLang="en-US" sz="1400" dirty="0"/>
              <a:t>（三）以健全人格养成为根本途径</a:t>
            </a:r>
          </a:p>
        </p:txBody>
      </p:sp>
      <p:sp>
        <p:nvSpPr>
          <p:cNvPr id="9" name="文本框 8">
            <a:extLst>
              <a:ext uri="{FF2B5EF4-FFF2-40B4-BE49-F238E27FC236}">
                <a16:creationId xmlns:a16="http://schemas.microsoft.com/office/drawing/2014/main" xmlns="" id="{918E3CA0-FBCC-45E9-8DBA-29737842385C}"/>
              </a:ext>
            </a:extLst>
          </p:cNvPr>
          <p:cNvSpPr txBox="1"/>
          <p:nvPr/>
        </p:nvSpPr>
        <p:spPr>
          <a:xfrm>
            <a:off x="1094267" y="2643758"/>
            <a:ext cx="5478127" cy="1096454"/>
          </a:xfrm>
          <a:prstGeom prst="rect">
            <a:avLst/>
          </a:prstGeom>
          <a:noFill/>
        </p:spPr>
        <p:txBody>
          <a:bodyPr wrap="square">
            <a:spAutoFit/>
          </a:bodyPr>
          <a:lstStyle/>
          <a:p>
            <a:pPr>
              <a:lnSpc>
                <a:spcPts val="2000"/>
              </a:lnSpc>
            </a:pPr>
            <a:r>
              <a:rPr lang="zh-CN" altLang="en-US" sz="1400" dirty="0"/>
              <a:t>把性心理健康教育上升到健全人格培养的高度，就是要结合大学生 性心理发展的规律，对其进行社会价值观、个人意志品质、心理调节能力和社会适应能力等 多方面素质的综合培养教育，以协调性心理发展与人格发展之间的关系，缩小性成熟与人格 成熟之间的差距。 </a:t>
            </a:r>
          </a:p>
        </p:txBody>
      </p:sp>
      <p:sp>
        <p:nvSpPr>
          <p:cNvPr id="11" name="右箭头 1">
            <a:extLst>
              <a:ext uri="{FF2B5EF4-FFF2-40B4-BE49-F238E27FC236}">
                <a16:creationId xmlns:a16="http://schemas.microsoft.com/office/drawing/2014/main" xmlns="" id="{D774568D-AABF-4748-A598-9D16C86D1447}"/>
              </a:ext>
            </a:extLst>
          </p:cNvPr>
          <p:cNvSpPr/>
          <p:nvPr/>
        </p:nvSpPr>
        <p:spPr bwMode="auto">
          <a:xfrm>
            <a:off x="971600" y="1514300"/>
            <a:ext cx="6684379" cy="1345482"/>
          </a:xfrm>
          <a:prstGeom prst="rightArrow">
            <a:avLst>
              <a:gd name="adj1" fmla="val 50000"/>
              <a:gd name="adj2" fmla="val 80000"/>
            </a:avLst>
          </a:prstGeom>
          <a:solidFill>
            <a:schemeClr val="accent1"/>
          </a:solidFill>
          <a:ln w="19050">
            <a:solidFill>
              <a:schemeClr val="bg1"/>
            </a:solidFill>
            <a:round/>
            <a:headEnd/>
            <a:tailEnd/>
          </a:ln>
        </p:spPr>
        <p:txBody>
          <a:bodyPr anchor="ctr"/>
          <a:lstStyle/>
          <a:p>
            <a:pPr algn="ctr"/>
            <a:endParaRPr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26" name="任意多边形 14">
            <a:extLst>
              <a:ext uri="{FF2B5EF4-FFF2-40B4-BE49-F238E27FC236}">
                <a16:creationId xmlns:a16="http://schemas.microsoft.com/office/drawing/2014/main" xmlns="" id="{FE19D7AE-8352-4B07-BF8A-B2ECA5BC47B9}"/>
              </a:ext>
            </a:extLst>
          </p:cNvPr>
          <p:cNvSpPr>
            <a:spLocks/>
          </p:cNvSpPr>
          <p:nvPr/>
        </p:nvSpPr>
        <p:spPr bwMode="auto">
          <a:xfrm>
            <a:off x="894073" y="3865924"/>
            <a:ext cx="200194" cy="200194"/>
          </a:xfrm>
          <a:custGeom>
            <a:avLst/>
            <a:gdLst/>
            <a:ahLst/>
            <a:cxnLst>
              <a:cxn ang="0">
                <a:pos x="55" y="31"/>
              </a:cxn>
              <a:cxn ang="0">
                <a:pos x="54" y="33"/>
              </a:cxn>
              <a:cxn ang="0">
                <a:pos x="47" y="34"/>
              </a:cxn>
              <a:cxn ang="0">
                <a:pos x="46" y="37"/>
              </a:cxn>
              <a:cxn ang="0">
                <a:pos x="49" y="42"/>
              </a:cxn>
              <a:cxn ang="0">
                <a:pos x="50" y="43"/>
              </a:cxn>
              <a:cxn ang="0">
                <a:pos x="49" y="44"/>
              </a:cxn>
              <a:cxn ang="0">
                <a:pos x="43" y="50"/>
              </a:cxn>
              <a:cxn ang="0">
                <a:pos x="42" y="50"/>
              </a:cxn>
              <a:cxn ang="0">
                <a:pos x="37" y="46"/>
              </a:cxn>
              <a:cxn ang="0">
                <a:pos x="33" y="47"/>
              </a:cxn>
              <a:cxn ang="0">
                <a:pos x="32" y="54"/>
              </a:cxn>
              <a:cxn ang="0">
                <a:pos x="31" y="55"/>
              </a:cxn>
              <a:cxn ang="0">
                <a:pos x="23" y="55"/>
              </a:cxn>
              <a:cxn ang="0">
                <a:pos x="22" y="54"/>
              </a:cxn>
              <a:cxn ang="0">
                <a:pos x="21" y="47"/>
              </a:cxn>
              <a:cxn ang="0">
                <a:pos x="18" y="46"/>
              </a:cxn>
              <a:cxn ang="0">
                <a:pos x="13" y="50"/>
              </a:cxn>
              <a:cxn ang="0">
                <a:pos x="12" y="50"/>
              </a:cxn>
              <a:cxn ang="0">
                <a:pos x="11" y="50"/>
              </a:cxn>
              <a:cxn ang="0">
                <a:pos x="5" y="44"/>
              </a:cxn>
              <a:cxn ang="0">
                <a:pos x="5" y="43"/>
              </a:cxn>
              <a:cxn ang="0">
                <a:pos x="5" y="42"/>
              </a:cxn>
              <a:cxn ang="0">
                <a:pos x="9" y="37"/>
              </a:cxn>
              <a:cxn ang="0">
                <a:pos x="7" y="33"/>
              </a:cxn>
              <a:cxn ang="0">
                <a:pos x="1" y="33"/>
              </a:cxn>
              <a:cxn ang="0">
                <a:pos x="0" y="31"/>
              </a:cxn>
              <a:cxn ang="0">
                <a:pos x="0" y="23"/>
              </a:cxn>
              <a:cxn ang="0">
                <a:pos x="1" y="22"/>
              </a:cxn>
              <a:cxn ang="0">
                <a:pos x="7" y="21"/>
              </a:cxn>
              <a:cxn ang="0">
                <a:pos x="9" y="18"/>
              </a:cxn>
              <a:cxn ang="0">
                <a:pos x="5" y="13"/>
              </a:cxn>
              <a:cxn ang="0">
                <a:pos x="5" y="12"/>
              </a:cxn>
              <a:cxn ang="0">
                <a:pos x="5" y="11"/>
              </a:cxn>
              <a:cxn ang="0">
                <a:pos x="12" y="5"/>
              </a:cxn>
              <a:cxn ang="0">
                <a:pos x="13" y="5"/>
              </a:cxn>
              <a:cxn ang="0">
                <a:pos x="18" y="9"/>
              </a:cxn>
              <a:cxn ang="0">
                <a:pos x="21" y="8"/>
              </a:cxn>
              <a:cxn ang="0">
                <a:pos x="22" y="1"/>
              </a:cxn>
              <a:cxn ang="0">
                <a:pos x="23" y="0"/>
              </a:cxn>
              <a:cxn ang="0">
                <a:pos x="31" y="0"/>
              </a:cxn>
              <a:cxn ang="0">
                <a:pos x="32" y="1"/>
              </a:cxn>
              <a:cxn ang="0">
                <a:pos x="33" y="8"/>
              </a:cxn>
              <a:cxn ang="0">
                <a:pos x="37" y="9"/>
              </a:cxn>
              <a:cxn ang="0">
                <a:pos x="42" y="5"/>
              </a:cxn>
              <a:cxn ang="0">
                <a:pos x="43" y="5"/>
              </a:cxn>
              <a:cxn ang="0">
                <a:pos x="43" y="5"/>
              </a:cxn>
              <a:cxn ang="0">
                <a:pos x="49" y="11"/>
              </a:cxn>
              <a:cxn ang="0">
                <a:pos x="50" y="12"/>
              </a:cxn>
              <a:cxn ang="0">
                <a:pos x="49" y="13"/>
              </a:cxn>
              <a:cxn ang="0">
                <a:pos x="46" y="18"/>
              </a:cxn>
              <a:cxn ang="0">
                <a:pos x="47" y="21"/>
              </a:cxn>
              <a:cxn ang="0">
                <a:pos x="54" y="22"/>
              </a:cxn>
              <a:cxn ang="0">
                <a:pos x="55" y="23"/>
              </a:cxn>
              <a:cxn ang="0">
                <a:pos x="55" y="31"/>
              </a:cxn>
              <a:cxn ang="0">
                <a:pos x="27" y="18"/>
              </a:cxn>
              <a:cxn ang="0">
                <a:pos x="18" y="27"/>
              </a:cxn>
              <a:cxn ang="0">
                <a:pos x="27" y="36"/>
              </a:cxn>
              <a:cxn ang="0">
                <a:pos x="36" y="27"/>
              </a:cxn>
              <a:cxn ang="0">
                <a:pos x="27" y="18"/>
              </a:cxn>
            </a:cxnLst>
            <a:rect l="0" t="0" r="r" b="b"/>
            <a:pathLst>
              <a:path w="55" h="55">
                <a:moveTo>
                  <a:pt x="55" y="31"/>
                </a:moveTo>
                <a:cubicBezTo>
                  <a:pt x="55" y="32"/>
                  <a:pt x="54" y="33"/>
                  <a:pt x="54" y="33"/>
                </a:cubicBezTo>
                <a:cubicBezTo>
                  <a:pt x="47" y="34"/>
                  <a:pt x="47" y="34"/>
                  <a:pt x="47" y="34"/>
                </a:cubicBezTo>
                <a:cubicBezTo>
                  <a:pt x="47" y="35"/>
                  <a:pt x="46" y="36"/>
                  <a:pt x="46" y="37"/>
                </a:cubicBezTo>
                <a:cubicBezTo>
                  <a:pt x="47" y="39"/>
                  <a:pt x="48" y="40"/>
                  <a:pt x="49" y="42"/>
                </a:cubicBezTo>
                <a:cubicBezTo>
                  <a:pt x="50" y="42"/>
                  <a:pt x="50" y="42"/>
                  <a:pt x="50" y="43"/>
                </a:cubicBezTo>
                <a:cubicBezTo>
                  <a:pt x="50" y="43"/>
                  <a:pt x="50" y="43"/>
                  <a:pt x="49" y="44"/>
                </a:cubicBezTo>
                <a:cubicBezTo>
                  <a:pt x="49" y="45"/>
                  <a:pt x="44" y="50"/>
                  <a:pt x="43" y="50"/>
                </a:cubicBezTo>
                <a:cubicBezTo>
                  <a:pt x="42" y="50"/>
                  <a:pt x="42" y="50"/>
                  <a:pt x="42" y="50"/>
                </a:cubicBezTo>
                <a:cubicBezTo>
                  <a:pt x="37" y="46"/>
                  <a:pt x="37" y="46"/>
                  <a:pt x="37" y="46"/>
                </a:cubicBezTo>
                <a:cubicBezTo>
                  <a:pt x="36" y="46"/>
                  <a:pt x="35" y="47"/>
                  <a:pt x="33" y="47"/>
                </a:cubicBezTo>
                <a:cubicBezTo>
                  <a:pt x="33" y="49"/>
                  <a:pt x="33" y="52"/>
                  <a:pt x="32" y="54"/>
                </a:cubicBezTo>
                <a:cubicBezTo>
                  <a:pt x="32" y="54"/>
                  <a:pt x="32" y="55"/>
                  <a:pt x="31" y="55"/>
                </a:cubicBezTo>
                <a:cubicBezTo>
                  <a:pt x="23" y="55"/>
                  <a:pt x="23" y="55"/>
                  <a:pt x="23" y="55"/>
                </a:cubicBezTo>
                <a:cubicBezTo>
                  <a:pt x="23" y="55"/>
                  <a:pt x="22" y="54"/>
                  <a:pt x="22" y="54"/>
                </a:cubicBezTo>
                <a:cubicBezTo>
                  <a:pt x="21" y="47"/>
                  <a:pt x="21" y="47"/>
                  <a:pt x="21" y="47"/>
                </a:cubicBezTo>
                <a:cubicBezTo>
                  <a:pt x="20" y="47"/>
                  <a:pt x="19" y="46"/>
                  <a:pt x="18" y="46"/>
                </a:cubicBezTo>
                <a:cubicBezTo>
                  <a:pt x="13" y="50"/>
                  <a:pt x="13" y="50"/>
                  <a:pt x="13" y="50"/>
                </a:cubicBezTo>
                <a:cubicBezTo>
                  <a:pt x="12" y="50"/>
                  <a:pt x="12" y="50"/>
                  <a:pt x="12" y="50"/>
                </a:cubicBezTo>
                <a:cubicBezTo>
                  <a:pt x="11" y="50"/>
                  <a:pt x="11" y="50"/>
                  <a:pt x="11" y="50"/>
                </a:cubicBezTo>
                <a:cubicBezTo>
                  <a:pt x="9" y="48"/>
                  <a:pt x="7" y="46"/>
                  <a:pt x="5" y="44"/>
                </a:cubicBezTo>
                <a:cubicBezTo>
                  <a:pt x="5" y="43"/>
                  <a:pt x="5" y="43"/>
                  <a:pt x="5" y="43"/>
                </a:cubicBezTo>
                <a:cubicBezTo>
                  <a:pt x="5" y="42"/>
                  <a:pt x="5" y="42"/>
                  <a:pt x="5" y="42"/>
                </a:cubicBezTo>
                <a:cubicBezTo>
                  <a:pt x="6" y="40"/>
                  <a:pt x="8" y="39"/>
                  <a:pt x="9" y="37"/>
                </a:cubicBezTo>
                <a:cubicBezTo>
                  <a:pt x="8" y="36"/>
                  <a:pt x="8" y="35"/>
                  <a:pt x="7" y="33"/>
                </a:cubicBezTo>
                <a:cubicBezTo>
                  <a:pt x="1" y="33"/>
                  <a:pt x="1" y="33"/>
                  <a:pt x="1" y="33"/>
                </a:cubicBezTo>
                <a:cubicBezTo>
                  <a:pt x="0" y="32"/>
                  <a:pt x="0" y="32"/>
                  <a:pt x="0" y="31"/>
                </a:cubicBezTo>
                <a:cubicBezTo>
                  <a:pt x="0" y="23"/>
                  <a:pt x="0" y="23"/>
                  <a:pt x="0" y="23"/>
                </a:cubicBezTo>
                <a:cubicBezTo>
                  <a:pt x="0" y="23"/>
                  <a:pt x="0" y="22"/>
                  <a:pt x="1" y="22"/>
                </a:cubicBezTo>
                <a:cubicBezTo>
                  <a:pt x="7" y="21"/>
                  <a:pt x="7" y="21"/>
                  <a:pt x="7" y="21"/>
                </a:cubicBezTo>
                <a:cubicBezTo>
                  <a:pt x="8" y="20"/>
                  <a:pt x="8" y="19"/>
                  <a:pt x="9" y="18"/>
                </a:cubicBezTo>
                <a:cubicBezTo>
                  <a:pt x="8" y="16"/>
                  <a:pt x="6" y="14"/>
                  <a:pt x="5" y="13"/>
                </a:cubicBezTo>
                <a:cubicBezTo>
                  <a:pt x="5" y="13"/>
                  <a:pt x="5" y="12"/>
                  <a:pt x="5" y="12"/>
                </a:cubicBezTo>
                <a:cubicBezTo>
                  <a:pt x="5" y="12"/>
                  <a:pt x="5" y="11"/>
                  <a:pt x="5" y="11"/>
                </a:cubicBezTo>
                <a:cubicBezTo>
                  <a:pt x="6" y="10"/>
                  <a:pt x="11" y="5"/>
                  <a:pt x="12" y="5"/>
                </a:cubicBezTo>
                <a:cubicBezTo>
                  <a:pt x="12" y="5"/>
                  <a:pt x="12" y="5"/>
                  <a:pt x="13" y="5"/>
                </a:cubicBezTo>
                <a:cubicBezTo>
                  <a:pt x="18" y="9"/>
                  <a:pt x="18" y="9"/>
                  <a:pt x="18" y="9"/>
                </a:cubicBezTo>
                <a:cubicBezTo>
                  <a:pt x="19" y="8"/>
                  <a:pt x="20" y="8"/>
                  <a:pt x="21" y="8"/>
                </a:cubicBezTo>
                <a:cubicBezTo>
                  <a:pt x="21" y="5"/>
                  <a:pt x="21" y="3"/>
                  <a:pt x="22" y="1"/>
                </a:cubicBezTo>
                <a:cubicBezTo>
                  <a:pt x="22" y="0"/>
                  <a:pt x="23" y="0"/>
                  <a:pt x="23" y="0"/>
                </a:cubicBezTo>
                <a:cubicBezTo>
                  <a:pt x="31" y="0"/>
                  <a:pt x="31" y="0"/>
                  <a:pt x="31" y="0"/>
                </a:cubicBezTo>
                <a:cubicBezTo>
                  <a:pt x="32" y="0"/>
                  <a:pt x="32" y="0"/>
                  <a:pt x="32" y="1"/>
                </a:cubicBezTo>
                <a:cubicBezTo>
                  <a:pt x="33" y="8"/>
                  <a:pt x="33" y="8"/>
                  <a:pt x="33" y="8"/>
                </a:cubicBezTo>
                <a:cubicBezTo>
                  <a:pt x="35" y="8"/>
                  <a:pt x="36" y="8"/>
                  <a:pt x="37" y="9"/>
                </a:cubicBezTo>
                <a:cubicBezTo>
                  <a:pt x="42" y="5"/>
                  <a:pt x="42" y="5"/>
                  <a:pt x="42" y="5"/>
                </a:cubicBezTo>
                <a:cubicBezTo>
                  <a:pt x="42" y="5"/>
                  <a:pt x="42" y="5"/>
                  <a:pt x="43" y="5"/>
                </a:cubicBezTo>
                <a:cubicBezTo>
                  <a:pt x="43" y="5"/>
                  <a:pt x="43" y="5"/>
                  <a:pt x="43" y="5"/>
                </a:cubicBezTo>
                <a:cubicBezTo>
                  <a:pt x="45" y="7"/>
                  <a:pt x="48" y="9"/>
                  <a:pt x="49" y="11"/>
                </a:cubicBezTo>
                <a:cubicBezTo>
                  <a:pt x="50" y="11"/>
                  <a:pt x="50" y="12"/>
                  <a:pt x="50" y="12"/>
                </a:cubicBezTo>
                <a:cubicBezTo>
                  <a:pt x="50" y="12"/>
                  <a:pt x="49" y="13"/>
                  <a:pt x="49" y="13"/>
                </a:cubicBezTo>
                <a:cubicBezTo>
                  <a:pt x="48" y="14"/>
                  <a:pt x="47" y="16"/>
                  <a:pt x="46" y="18"/>
                </a:cubicBezTo>
                <a:cubicBezTo>
                  <a:pt x="46" y="19"/>
                  <a:pt x="47" y="20"/>
                  <a:pt x="47" y="21"/>
                </a:cubicBezTo>
                <a:cubicBezTo>
                  <a:pt x="54" y="22"/>
                  <a:pt x="54" y="22"/>
                  <a:pt x="54" y="22"/>
                </a:cubicBezTo>
                <a:cubicBezTo>
                  <a:pt x="54" y="22"/>
                  <a:pt x="55" y="23"/>
                  <a:pt x="55" y="23"/>
                </a:cubicBezTo>
                <a:lnTo>
                  <a:pt x="55" y="31"/>
                </a:lnTo>
                <a:close/>
                <a:moveTo>
                  <a:pt x="27" y="18"/>
                </a:moveTo>
                <a:cubicBezTo>
                  <a:pt x="22" y="18"/>
                  <a:pt x="18" y="22"/>
                  <a:pt x="18" y="27"/>
                </a:cubicBezTo>
                <a:cubicBezTo>
                  <a:pt x="18" y="32"/>
                  <a:pt x="22" y="36"/>
                  <a:pt x="27" y="36"/>
                </a:cubicBezTo>
                <a:cubicBezTo>
                  <a:pt x="32" y="36"/>
                  <a:pt x="36" y="32"/>
                  <a:pt x="36" y="27"/>
                </a:cubicBezTo>
                <a:cubicBezTo>
                  <a:pt x="36" y="22"/>
                  <a:pt x="32" y="18"/>
                  <a:pt x="27" y="18"/>
                </a:cubicBezTo>
                <a:close/>
              </a:path>
            </a:pathLst>
          </a:custGeom>
          <a:solidFill>
            <a:schemeClr val="bg1"/>
          </a:solidFill>
          <a:ln w="9525">
            <a:noFill/>
            <a:round/>
            <a:headEnd/>
            <a:tailEnd/>
          </a:ln>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29" name="文本框 28">
            <a:extLst>
              <a:ext uri="{FF2B5EF4-FFF2-40B4-BE49-F238E27FC236}">
                <a16:creationId xmlns:a16="http://schemas.microsoft.com/office/drawing/2014/main" xmlns="" id="{4F3B87E9-CA0D-41F6-94EA-F86EFA9488BA}"/>
              </a:ext>
            </a:extLst>
          </p:cNvPr>
          <p:cNvSpPr txBox="1"/>
          <p:nvPr/>
        </p:nvSpPr>
        <p:spPr>
          <a:xfrm>
            <a:off x="1043608" y="2011993"/>
            <a:ext cx="5235377" cy="369332"/>
          </a:xfrm>
          <a:prstGeom prst="rect">
            <a:avLst/>
          </a:prstGeom>
          <a:noFill/>
        </p:spPr>
        <p:txBody>
          <a:bodyPr wrap="square">
            <a:spAutoFit/>
          </a:bodyPr>
          <a:lstStyle/>
          <a:p>
            <a:pPr algn="ctr"/>
            <a:r>
              <a:rPr lang="zh-CN" altLang="en-US" sz="1800" b="1" dirty="0">
                <a:solidFill>
                  <a:schemeClr val="bg1"/>
                </a:solidFill>
              </a:rPr>
              <a:t>培养健全人格正是解决各种性问题的根本途径。</a:t>
            </a:r>
            <a:endParaRPr lang="zh-CN" altLang="en-US"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cxnSp>
        <p:nvCxnSpPr>
          <p:cNvPr id="10" name="直接连接符 9">
            <a:extLst>
              <a:ext uri="{FF2B5EF4-FFF2-40B4-BE49-F238E27FC236}">
                <a16:creationId xmlns:a16="http://schemas.microsoft.com/office/drawing/2014/main" xmlns="" id="{2847D793-0D0D-45D4-9525-E96D796812E7}"/>
              </a:ext>
            </a:extLst>
          </p:cNvPr>
          <p:cNvCxnSpPr>
            <a:cxnSpLocks/>
          </p:cNvCxnSpPr>
          <p:nvPr/>
        </p:nvCxnSpPr>
        <p:spPr>
          <a:xfrm flipH="1">
            <a:off x="611560" y="1131590"/>
            <a:ext cx="2664296"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2" name="等腰三角形 11">
            <a:extLst>
              <a:ext uri="{FF2B5EF4-FFF2-40B4-BE49-F238E27FC236}">
                <a16:creationId xmlns:a16="http://schemas.microsoft.com/office/drawing/2014/main" xmlns="" id="{5E0476AE-6D8E-4D96-837B-806D2EF0EC25}"/>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13" name="直接连接符 12">
            <a:extLst>
              <a:ext uri="{FF2B5EF4-FFF2-40B4-BE49-F238E27FC236}">
                <a16:creationId xmlns:a16="http://schemas.microsoft.com/office/drawing/2014/main" xmlns="" id="{0D265E8F-6571-435E-B67B-5FF2D60C3D8D}"/>
              </a:ext>
            </a:extLst>
          </p:cNvPr>
          <p:cNvCxnSpPr>
            <a:cxnSpLocks/>
          </p:cNvCxnSpPr>
          <p:nvPr/>
        </p:nvCxnSpPr>
        <p:spPr>
          <a:xfrm>
            <a:off x="4139952" y="521032"/>
            <a:ext cx="5004048"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14" name="等腰三角形 13">
            <a:extLst>
              <a:ext uri="{FF2B5EF4-FFF2-40B4-BE49-F238E27FC236}">
                <a16:creationId xmlns:a16="http://schemas.microsoft.com/office/drawing/2014/main" xmlns="" id="{BA9CFD97-674B-4260-A305-FF56FACC3828}"/>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22216029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83C286C-716A-43FC-A26F-1900A7D3D1A2}"/>
              </a:ext>
            </a:extLst>
          </p:cNvPr>
          <p:cNvSpPr txBox="1">
            <a:spLocks/>
          </p:cNvSpPr>
          <p:nvPr/>
        </p:nvSpPr>
        <p:spPr>
          <a:xfrm>
            <a:off x="539551" y="331293"/>
            <a:ext cx="3829461"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第三节 大学生性心理健康教育对策</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xmlns="" id="{5FBE0CB0-CE97-4795-BDD2-E78911366ACB}"/>
              </a:ext>
            </a:extLst>
          </p:cNvPr>
          <p:cNvSpPr/>
          <p:nvPr/>
        </p:nvSpPr>
        <p:spPr>
          <a:xfrm>
            <a:off x="1190072"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二、大学生性心理健康教育的策略</a:t>
            </a:r>
          </a:p>
        </p:txBody>
      </p:sp>
      <p:sp>
        <p:nvSpPr>
          <p:cNvPr id="19" name="文本框 18">
            <a:extLst>
              <a:ext uri="{FF2B5EF4-FFF2-40B4-BE49-F238E27FC236}">
                <a16:creationId xmlns:a16="http://schemas.microsoft.com/office/drawing/2014/main" xmlns="" id="{7E735C78-2341-4B1D-AE19-F75E18457EC7}"/>
              </a:ext>
            </a:extLst>
          </p:cNvPr>
          <p:cNvSpPr txBox="1"/>
          <p:nvPr/>
        </p:nvSpPr>
        <p:spPr>
          <a:xfrm>
            <a:off x="323528" y="1275606"/>
            <a:ext cx="3744416" cy="307777"/>
          </a:xfrm>
          <a:prstGeom prst="rect">
            <a:avLst/>
          </a:prstGeom>
          <a:noFill/>
        </p:spPr>
        <p:txBody>
          <a:bodyPr wrap="square">
            <a:spAutoFit/>
          </a:bodyPr>
          <a:lstStyle/>
          <a:p>
            <a:r>
              <a:rPr lang="zh-CN" altLang="en-US" sz="1400" dirty="0"/>
              <a:t>（四）以道德价值观教育为基本前提 </a:t>
            </a:r>
          </a:p>
        </p:txBody>
      </p:sp>
      <p:sp>
        <p:nvSpPr>
          <p:cNvPr id="4" name="椭圆 3">
            <a:extLst>
              <a:ext uri="{FF2B5EF4-FFF2-40B4-BE49-F238E27FC236}">
                <a16:creationId xmlns:a16="http://schemas.microsoft.com/office/drawing/2014/main" xmlns="" id="{5EDF62AD-52E4-488F-8CD4-C11BA58B1B20}"/>
              </a:ext>
            </a:extLst>
          </p:cNvPr>
          <p:cNvSpPr/>
          <p:nvPr/>
        </p:nvSpPr>
        <p:spPr>
          <a:xfrm>
            <a:off x="3470060" y="2047336"/>
            <a:ext cx="2043913" cy="2043913"/>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椭圆 4">
            <a:extLst>
              <a:ext uri="{FF2B5EF4-FFF2-40B4-BE49-F238E27FC236}">
                <a16:creationId xmlns:a16="http://schemas.microsoft.com/office/drawing/2014/main" xmlns="" id="{658F9D3B-DEB2-4F34-8298-CDC2FE79728F}"/>
              </a:ext>
            </a:extLst>
          </p:cNvPr>
          <p:cNvSpPr/>
          <p:nvPr/>
        </p:nvSpPr>
        <p:spPr>
          <a:xfrm>
            <a:off x="3517347" y="2000645"/>
            <a:ext cx="545289" cy="504048"/>
          </a:xfrm>
          <a:prstGeom prst="ellipse">
            <a:avLst/>
          </a:prstGeom>
          <a:solidFill>
            <a:schemeClr val="bg2">
              <a:lumMod val="9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a:extLst>
              <a:ext uri="{FF2B5EF4-FFF2-40B4-BE49-F238E27FC236}">
                <a16:creationId xmlns:a16="http://schemas.microsoft.com/office/drawing/2014/main" xmlns="" id="{AF7A931A-6A14-42B9-946C-3ECDCA74F146}"/>
              </a:ext>
            </a:extLst>
          </p:cNvPr>
          <p:cNvSpPr/>
          <p:nvPr/>
        </p:nvSpPr>
        <p:spPr>
          <a:xfrm>
            <a:off x="3484164" y="3633894"/>
            <a:ext cx="545289" cy="504048"/>
          </a:xfrm>
          <a:prstGeom prst="ellipse">
            <a:avLst/>
          </a:prstGeom>
          <a:solidFill>
            <a:schemeClr val="bg2">
              <a:lumMod val="9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xmlns="" id="{2D845796-929C-41F4-BF96-B81ED4CE3AF4}"/>
              </a:ext>
            </a:extLst>
          </p:cNvPr>
          <p:cNvSpPr/>
          <p:nvPr/>
        </p:nvSpPr>
        <p:spPr>
          <a:xfrm>
            <a:off x="4968684" y="2000645"/>
            <a:ext cx="545289" cy="504048"/>
          </a:xfrm>
          <a:prstGeom prst="ellipse">
            <a:avLst/>
          </a:prstGeom>
          <a:solidFill>
            <a:schemeClr val="bg2">
              <a:lumMod val="9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a:extLst>
              <a:ext uri="{FF2B5EF4-FFF2-40B4-BE49-F238E27FC236}">
                <a16:creationId xmlns:a16="http://schemas.microsoft.com/office/drawing/2014/main" xmlns="" id="{DBB7073A-6069-4442-99F3-E11A5A751596}"/>
              </a:ext>
            </a:extLst>
          </p:cNvPr>
          <p:cNvSpPr txBox="1"/>
          <p:nvPr/>
        </p:nvSpPr>
        <p:spPr>
          <a:xfrm>
            <a:off x="1386360" y="2035952"/>
            <a:ext cx="2043913" cy="646331"/>
          </a:xfrm>
          <a:prstGeom prst="rect">
            <a:avLst/>
          </a:prstGeom>
          <a:noFill/>
        </p:spPr>
        <p:txBody>
          <a:bodyPr wrap="square">
            <a:spAutoFit/>
          </a:bodyPr>
          <a:lstStyle/>
          <a:p>
            <a:r>
              <a:rPr lang="zh-CN" altLang="en-US" sz="1200" dirty="0">
                <a:latin typeface="+mj-ea"/>
                <a:ea typeface="+mj-ea"/>
              </a:rPr>
              <a:t>在性问题上，应当旗帜鲜明地给学生 指出什么是正确的，什么是不提倡的。</a:t>
            </a:r>
          </a:p>
        </p:txBody>
      </p:sp>
      <p:sp>
        <p:nvSpPr>
          <p:cNvPr id="13" name="文本框 12">
            <a:extLst>
              <a:ext uri="{FF2B5EF4-FFF2-40B4-BE49-F238E27FC236}">
                <a16:creationId xmlns:a16="http://schemas.microsoft.com/office/drawing/2014/main" xmlns="" id="{5DBCB043-791B-4FB0-9123-89D3AB940797}"/>
              </a:ext>
            </a:extLst>
          </p:cNvPr>
          <p:cNvSpPr txBox="1"/>
          <p:nvPr/>
        </p:nvSpPr>
        <p:spPr>
          <a:xfrm>
            <a:off x="1421928" y="3585584"/>
            <a:ext cx="1885964" cy="461665"/>
          </a:xfrm>
          <a:prstGeom prst="rect">
            <a:avLst/>
          </a:prstGeom>
          <a:noFill/>
        </p:spPr>
        <p:txBody>
          <a:bodyPr wrap="square">
            <a:spAutoFit/>
          </a:bodyPr>
          <a:lstStyle/>
          <a:p>
            <a:r>
              <a:rPr lang="zh-CN" altLang="en-US" sz="1200" dirty="0">
                <a:latin typeface="+mj-ea"/>
                <a:ea typeface="+mj-ea"/>
              </a:rPr>
              <a:t>注意性道德教育方法的灵活多样性。</a:t>
            </a:r>
          </a:p>
        </p:txBody>
      </p:sp>
      <p:sp>
        <p:nvSpPr>
          <p:cNvPr id="15" name="文本框 14">
            <a:extLst>
              <a:ext uri="{FF2B5EF4-FFF2-40B4-BE49-F238E27FC236}">
                <a16:creationId xmlns:a16="http://schemas.microsoft.com/office/drawing/2014/main" xmlns="" id="{B7800CC5-E450-435F-8385-23F621FEDB40}"/>
              </a:ext>
            </a:extLst>
          </p:cNvPr>
          <p:cNvSpPr txBox="1"/>
          <p:nvPr/>
        </p:nvSpPr>
        <p:spPr>
          <a:xfrm>
            <a:off x="5676142" y="3607211"/>
            <a:ext cx="1696702" cy="461665"/>
          </a:xfrm>
          <a:prstGeom prst="rect">
            <a:avLst/>
          </a:prstGeom>
          <a:noFill/>
        </p:spPr>
        <p:txBody>
          <a:bodyPr wrap="square">
            <a:spAutoFit/>
          </a:bodyPr>
          <a:lstStyle/>
          <a:p>
            <a:r>
              <a:rPr lang="zh-CN" altLang="en-US" sz="1200" dirty="0">
                <a:latin typeface="+mj-ea"/>
                <a:ea typeface="+mj-ea"/>
              </a:rPr>
              <a:t>发挥家庭的性道德教育功能。</a:t>
            </a:r>
          </a:p>
        </p:txBody>
      </p:sp>
      <p:sp>
        <p:nvSpPr>
          <p:cNvPr id="17" name="椭圆 16">
            <a:extLst>
              <a:ext uri="{FF2B5EF4-FFF2-40B4-BE49-F238E27FC236}">
                <a16:creationId xmlns:a16="http://schemas.microsoft.com/office/drawing/2014/main" xmlns="" id="{A58D8FE3-771F-4FD7-969F-4EF73144A280}"/>
              </a:ext>
            </a:extLst>
          </p:cNvPr>
          <p:cNvSpPr/>
          <p:nvPr/>
        </p:nvSpPr>
        <p:spPr>
          <a:xfrm>
            <a:off x="4947658" y="3586020"/>
            <a:ext cx="545289" cy="504048"/>
          </a:xfrm>
          <a:prstGeom prst="ellipse">
            <a:avLst/>
          </a:prstGeom>
          <a:solidFill>
            <a:schemeClr val="bg2">
              <a:lumMod val="9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文本框 20">
            <a:extLst>
              <a:ext uri="{FF2B5EF4-FFF2-40B4-BE49-F238E27FC236}">
                <a16:creationId xmlns:a16="http://schemas.microsoft.com/office/drawing/2014/main" xmlns="" id="{91CF0A50-9EAD-4E6C-ABCD-5764E38CA0F4}"/>
              </a:ext>
            </a:extLst>
          </p:cNvPr>
          <p:cNvSpPr txBox="1"/>
          <p:nvPr/>
        </p:nvSpPr>
        <p:spPr>
          <a:xfrm>
            <a:off x="5658761" y="2035952"/>
            <a:ext cx="1714082" cy="461665"/>
          </a:xfrm>
          <a:prstGeom prst="rect">
            <a:avLst/>
          </a:prstGeom>
          <a:noFill/>
        </p:spPr>
        <p:txBody>
          <a:bodyPr wrap="square">
            <a:spAutoFit/>
          </a:bodyPr>
          <a:lstStyle/>
          <a:p>
            <a:r>
              <a:rPr lang="zh-CN" altLang="en-US" sz="1200" dirty="0">
                <a:latin typeface="+mj-ea"/>
                <a:ea typeface="+mj-ea"/>
              </a:rPr>
              <a:t>强化两性关系中的尊严和名誉心理。</a:t>
            </a:r>
          </a:p>
        </p:txBody>
      </p:sp>
      <p:sp>
        <p:nvSpPr>
          <p:cNvPr id="23" name="文本框 22">
            <a:extLst>
              <a:ext uri="{FF2B5EF4-FFF2-40B4-BE49-F238E27FC236}">
                <a16:creationId xmlns:a16="http://schemas.microsoft.com/office/drawing/2014/main" xmlns="" id="{C5E7B93D-AF9C-404C-BFAD-9C8BBCB5276D}"/>
              </a:ext>
            </a:extLst>
          </p:cNvPr>
          <p:cNvSpPr txBox="1"/>
          <p:nvPr/>
        </p:nvSpPr>
        <p:spPr>
          <a:xfrm>
            <a:off x="3599211" y="2000643"/>
            <a:ext cx="315194" cy="461665"/>
          </a:xfrm>
          <a:prstGeom prst="rect">
            <a:avLst/>
          </a:prstGeom>
          <a:noFill/>
        </p:spPr>
        <p:txBody>
          <a:bodyPr wrap="square">
            <a:spAutoFit/>
          </a:bodyPr>
          <a:lstStyle/>
          <a:p>
            <a:r>
              <a:rPr lang="en-US" altLang="zh-CN" sz="2400" b="1" dirty="0">
                <a:latin typeface="微软雅黑" panose="020B0503020204020204" pitchFamily="34" charset="-122"/>
                <a:ea typeface="微软雅黑" panose="020B0503020204020204" pitchFamily="34" charset="-122"/>
              </a:rPr>
              <a:t>1</a:t>
            </a:r>
            <a:endParaRPr lang="zh-CN" altLang="en-US" sz="2400" b="1" dirty="0">
              <a:latin typeface="微软雅黑" panose="020B0503020204020204" pitchFamily="34" charset="-122"/>
              <a:ea typeface="微软雅黑" panose="020B0503020204020204" pitchFamily="34" charset="-122"/>
            </a:endParaRPr>
          </a:p>
        </p:txBody>
      </p:sp>
      <p:sp>
        <p:nvSpPr>
          <p:cNvPr id="25" name="文本框 24">
            <a:extLst>
              <a:ext uri="{FF2B5EF4-FFF2-40B4-BE49-F238E27FC236}">
                <a16:creationId xmlns:a16="http://schemas.microsoft.com/office/drawing/2014/main" xmlns="" id="{93265A1C-3D85-421B-B645-93D1A132857A}"/>
              </a:ext>
            </a:extLst>
          </p:cNvPr>
          <p:cNvSpPr txBox="1"/>
          <p:nvPr/>
        </p:nvSpPr>
        <p:spPr>
          <a:xfrm>
            <a:off x="5062705" y="2000643"/>
            <a:ext cx="315194" cy="461665"/>
          </a:xfrm>
          <a:prstGeom prst="rect">
            <a:avLst/>
          </a:prstGeom>
          <a:noFill/>
        </p:spPr>
        <p:txBody>
          <a:bodyPr wrap="square">
            <a:spAutoFit/>
          </a:bodyPr>
          <a:lstStyle/>
          <a:p>
            <a:r>
              <a:rPr lang="en-US" altLang="zh-CN" sz="2400" b="1" dirty="0">
                <a:latin typeface="微软雅黑" panose="020B0503020204020204" pitchFamily="34" charset="-122"/>
                <a:ea typeface="微软雅黑" panose="020B0503020204020204" pitchFamily="34" charset="-122"/>
              </a:rPr>
              <a:t>2</a:t>
            </a:r>
            <a:endParaRPr lang="zh-CN" altLang="en-US" sz="2400" b="1" dirty="0">
              <a:latin typeface="微软雅黑" panose="020B0503020204020204" pitchFamily="34" charset="-122"/>
              <a:ea typeface="微软雅黑" panose="020B0503020204020204" pitchFamily="34" charset="-122"/>
            </a:endParaRPr>
          </a:p>
        </p:txBody>
      </p:sp>
      <p:sp>
        <p:nvSpPr>
          <p:cNvPr id="31" name="文本框 30">
            <a:extLst>
              <a:ext uri="{FF2B5EF4-FFF2-40B4-BE49-F238E27FC236}">
                <a16:creationId xmlns:a16="http://schemas.microsoft.com/office/drawing/2014/main" xmlns="" id="{B8E1294F-65D6-4B30-A23A-E02359E7F155}"/>
              </a:ext>
            </a:extLst>
          </p:cNvPr>
          <p:cNvSpPr txBox="1"/>
          <p:nvPr/>
        </p:nvSpPr>
        <p:spPr>
          <a:xfrm>
            <a:off x="3579916" y="3628403"/>
            <a:ext cx="315194" cy="461665"/>
          </a:xfrm>
          <a:prstGeom prst="rect">
            <a:avLst/>
          </a:prstGeom>
          <a:noFill/>
        </p:spPr>
        <p:txBody>
          <a:bodyPr wrap="square">
            <a:spAutoFit/>
          </a:bodyPr>
          <a:lstStyle/>
          <a:p>
            <a:r>
              <a:rPr lang="en-US" altLang="zh-CN" sz="2400" b="1" dirty="0">
                <a:latin typeface="微软雅黑" panose="020B0503020204020204" pitchFamily="34" charset="-122"/>
                <a:ea typeface="微软雅黑" panose="020B0503020204020204" pitchFamily="34" charset="-122"/>
              </a:rPr>
              <a:t>3</a:t>
            </a:r>
            <a:endParaRPr lang="zh-CN" altLang="en-US" sz="2400" b="1" dirty="0">
              <a:latin typeface="微软雅黑" panose="020B0503020204020204" pitchFamily="34" charset="-122"/>
              <a:ea typeface="微软雅黑" panose="020B0503020204020204" pitchFamily="34" charset="-122"/>
            </a:endParaRPr>
          </a:p>
        </p:txBody>
      </p:sp>
      <p:sp>
        <p:nvSpPr>
          <p:cNvPr id="33" name="文本框 32">
            <a:extLst>
              <a:ext uri="{FF2B5EF4-FFF2-40B4-BE49-F238E27FC236}">
                <a16:creationId xmlns:a16="http://schemas.microsoft.com/office/drawing/2014/main" xmlns="" id="{0AF0D8EA-C677-41E5-8F78-29C501585498}"/>
              </a:ext>
            </a:extLst>
          </p:cNvPr>
          <p:cNvSpPr txBox="1"/>
          <p:nvPr/>
        </p:nvSpPr>
        <p:spPr>
          <a:xfrm>
            <a:off x="5041582" y="3628403"/>
            <a:ext cx="315194" cy="461665"/>
          </a:xfrm>
          <a:prstGeom prst="rect">
            <a:avLst/>
          </a:prstGeom>
          <a:noFill/>
        </p:spPr>
        <p:txBody>
          <a:bodyPr wrap="square">
            <a:spAutoFit/>
          </a:bodyPr>
          <a:lstStyle/>
          <a:p>
            <a:r>
              <a:rPr lang="en-US" altLang="zh-CN" sz="2400" b="1" dirty="0">
                <a:latin typeface="微软雅黑" panose="020B0503020204020204" pitchFamily="34" charset="-122"/>
                <a:ea typeface="微软雅黑" panose="020B0503020204020204" pitchFamily="34" charset="-122"/>
              </a:rPr>
              <a:t>4</a:t>
            </a:r>
            <a:endParaRPr lang="zh-CN" altLang="en-US" sz="2400" b="1" dirty="0">
              <a:latin typeface="微软雅黑" panose="020B0503020204020204" pitchFamily="34" charset="-122"/>
              <a:ea typeface="微软雅黑" panose="020B0503020204020204" pitchFamily="34" charset="-122"/>
            </a:endParaRPr>
          </a:p>
        </p:txBody>
      </p:sp>
      <p:sp>
        <p:nvSpPr>
          <p:cNvPr id="35" name="文本框 34">
            <a:extLst>
              <a:ext uri="{FF2B5EF4-FFF2-40B4-BE49-F238E27FC236}">
                <a16:creationId xmlns:a16="http://schemas.microsoft.com/office/drawing/2014/main" xmlns="" id="{892B816F-517F-44BB-B57B-450B0010BAD2}"/>
              </a:ext>
            </a:extLst>
          </p:cNvPr>
          <p:cNvSpPr txBox="1"/>
          <p:nvPr/>
        </p:nvSpPr>
        <p:spPr>
          <a:xfrm>
            <a:off x="3627921" y="2571750"/>
            <a:ext cx="1728855" cy="1077218"/>
          </a:xfrm>
          <a:prstGeom prst="rect">
            <a:avLst/>
          </a:prstGeom>
          <a:noFill/>
        </p:spPr>
        <p:txBody>
          <a:bodyPr wrap="square">
            <a:spAutoFit/>
          </a:bodyPr>
          <a:lstStyle/>
          <a:p>
            <a:pPr algn="ctr"/>
            <a:r>
              <a:rPr lang="zh-CN" altLang="en-US" sz="1600" b="1" dirty="0">
                <a:solidFill>
                  <a:schemeClr val="bg1"/>
                </a:solidFill>
              </a:rPr>
              <a:t>大学生必须按照社会的规则来适当约束自己的性行为</a:t>
            </a:r>
          </a:p>
        </p:txBody>
      </p:sp>
      <p:cxnSp>
        <p:nvCxnSpPr>
          <p:cNvPr id="27" name="直接连接符 26">
            <a:extLst>
              <a:ext uri="{FF2B5EF4-FFF2-40B4-BE49-F238E27FC236}">
                <a16:creationId xmlns:a16="http://schemas.microsoft.com/office/drawing/2014/main" xmlns="" id="{79FE99D9-110C-47CC-B9A2-EA29705864F9}"/>
              </a:ext>
            </a:extLst>
          </p:cNvPr>
          <p:cNvCxnSpPr>
            <a:cxnSpLocks/>
          </p:cNvCxnSpPr>
          <p:nvPr/>
        </p:nvCxnSpPr>
        <p:spPr>
          <a:xfrm flipH="1">
            <a:off x="611560" y="1131590"/>
            <a:ext cx="2696332"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8" name="等腰三角形 27">
            <a:extLst>
              <a:ext uri="{FF2B5EF4-FFF2-40B4-BE49-F238E27FC236}">
                <a16:creationId xmlns:a16="http://schemas.microsoft.com/office/drawing/2014/main" xmlns="" id="{F50B9982-BA20-4AE4-A35B-8E5B20273221}"/>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29" name="直接连接符 28">
            <a:extLst>
              <a:ext uri="{FF2B5EF4-FFF2-40B4-BE49-F238E27FC236}">
                <a16:creationId xmlns:a16="http://schemas.microsoft.com/office/drawing/2014/main" xmlns="" id="{C78900FC-7437-48C0-BAAC-60B14F5D5240}"/>
              </a:ext>
            </a:extLst>
          </p:cNvPr>
          <p:cNvCxnSpPr>
            <a:cxnSpLocks/>
          </p:cNvCxnSpPr>
          <p:nvPr/>
        </p:nvCxnSpPr>
        <p:spPr>
          <a:xfrm>
            <a:off x="4139952" y="521032"/>
            <a:ext cx="5004048"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30" name="等腰三角形 29">
            <a:extLst>
              <a:ext uri="{FF2B5EF4-FFF2-40B4-BE49-F238E27FC236}">
                <a16:creationId xmlns:a16="http://schemas.microsoft.com/office/drawing/2014/main" xmlns="" id="{22CC1E8F-4910-47AF-9226-7747BB520CAA}"/>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251023005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a:extLst>
              <a:ext uri="{FF2B5EF4-FFF2-40B4-BE49-F238E27FC236}">
                <a16:creationId xmlns:a16="http://schemas.microsoft.com/office/drawing/2014/main" xmlns="" id="{4FE7EFCC-9966-4F3F-97EC-EF1A58E5D1B9}"/>
              </a:ext>
            </a:extLst>
          </p:cNvPr>
          <p:cNvGrpSpPr/>
          <p:nvPr/>
        </p:nvGrpSpPr>
        <p:grpSpPr>
          <a:xfrm>
            <a:off x="1167017" y="699917"/>
            <a:ext cx="2165716" cy="3743665"/>
            <a:chOff x="3602595" y="1164760"/>
            <a:chExt cx="1586628" cy="2742650"/>
          </a:xfrm>
        </p:grpSpPr>
        <p:sp>
          <p:nvSpPr>
            <p:cNvPr id="5" name="Rounded Rectangle 6">
              <a:extLst>
                <a:ext uri="{FF2B5EF4-FFF2-40B4-BE49-F238E27FC236}">
                  <a16:creationId xmlns:a16="http://schemas.microsoft.com/office/drawing/2014/main" xmlns="" id="{3188D765-D36D-46BB-B219-62EC6FAC42DD}"/>
                </a:ext>
              </a:extLst>
            </p:cNvPr>
            <p:cNvSpPr/>
            <p:nvPr/>
          </p:nvSpPr>
          <p:spPr bwMode="auto">
            <a:xfrm>
              <a:off x="3602595" y="1164760"/>
              <a:ext cx="1586628" cy="2742650"/>
            </a:xfrm>
            <a:prstGeom prst="roundRect">
              <a:avLst>
                <a:gd name="adj" fmla="val 0"/>
              </a:avLst>
            </a:prstGeom>
            <a:solidFill>
              <a:schemeClr val="tx1">
                <a:alpha val="70000"/>
              </a:schemeClr>
            </a:solidFill>
            <a:ln w="25400" cap="flat">
              <a:noFill/>
              <a:miter lim="4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txBody>
            <a:bodyPr anchor="t"/>
            <a:lstStyle/>
            <a:p>
              <a:pPr algn="ctr"/>
              <a:endParaRPr lang="en-US" altLang="zh-CN" sz="2000" b="1" dirty="0">
                <a:solidFill>
                  <a:schemeClr val="bg1"/>
                </a:solidFill>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6" name="矩形 5">
              <a:extLst>
                <a:ext uri="{FF2B5EF4-FFF2-40B4-BE49-F238E27FC236}">
                  <a16:creationId xmlns:a16="http://schemas.microsoft.com/office/drawing/2014/main" xmlns="" id="{9088A53D-B231-4933-973A-F540944BF98C}"/>
                </a:ext>
              </a:extLst>
            </p:cNvPr>
            <p:cNvSpPr/>
            <p:nvPr/>
          </p:nvSpPr>
          <p:spPr>
            <a:xfrm>
              <a:off x="3729697" y="2430578"/>
              <a:ext cx="1325924" cy="249299"/>
            </a:xfrm>
            <a:prstGeom prst="rect">
              <a:avLst/>
            </a:prstGeom>
          </p:spPr>
          <p:txBody>
            <a:bodyPr wrap="none" lIns="0" tIns="0" rIns="0" bIns="0">
              <a:normAutofit/>
            </a:bodyPr>
            <a:lstStyle/>
            <a:p>
              <a:r>
                <a:rPr lang="zh-CN" altLang="en-US" sz="1400" b="1" dirty="0">
                  <a:solidFill>
                    <a:schemeClr val="bg1"/>
                  </a:solidFill>
                  <a:latin typeface="微软雅黑" panose="020B0503020204020204" pitchFamily="34" charset="-122"/>
                  <a:ea typeface="微软雅黑" panose="020B0503020204020204" pitchFamily="34" charset="-122"/>
                  <a:sym typeface="inpin heiti" panose="00000500000000000000" pitchFamily="2" charset="-122"/>
                </a:rPr>
                <a:t>案例导入</a:t>
              </a:r>
            </a:p>
          </p:txBody>
        </p:sp>
        <p:sp>
          <p:nvSpPr>
            <p:cNvPr id="7" name="矩形 6">
              <a:extLst>
                <a:ext uri="{FF2B5EF4-FFF2-40B4-BE49-F238E27FC236}">
                  <a16:creationId xmlns:a16="http://schemas.microsoft.com/office/drawing/2014/main" xmlns="" id="{B5FB3380-3C59-4F78-B5F3-FF1FE64B880E}"/>
                </a:ext>
              </a:extLst>
            </p:cNvPr>
            <p:cNvSpPr/>
            <p:nvPr/>
          </p:nvSpPr>
          <p:spPr>
            <a:xfrm>
              <a:off x="3729697" y="2641718"/>
              <a:ext cx="1349631" cy="774009"/>
            </a:xfrm>
            <a:prstGeom prst="rect">
              <a:avLst/>
            </a:prstGeom>
          </p:spPr>
          <p:txBody>
            <a:bodyPr wrap="square" lIns="0" tIns="0" rIns="0" bIns="0">
              <a:noAutofit/>
            </a:bodyPr>
            <a:lstStyle/>
            <a:p>
              <a:pPr>
                <a:lnSpc>
                  <a:spcPct val="150000"/>
                </a:lnSpc>
              </a:pPr>
              <a:r>
                <a:rPr lang="zh-CN" altLang="en-US" sz="1000" dirty="0">
                  <a:solidFill>
                    <a:schemeClr val="bg1"/>
                  </a:solidFill>
                  <a:latin typeface="+mj-ea"/>
                  <a:ea typeface="+mj-ea"/>
                </a:rPr>
                <a:t>大学生性生理发育基本成 熟，性心理发展却正趋激烈，而又处于多元文化汇集的风暴中心，因此性问题与性健康是大 学生心理健康维护过程中必须正视和重视的主题。</a:t>
              </a:r>
              <a:endParaRPr lang="zh-CN" altLang="en-US" sz="1000" dirty="0">
                <a:solidFill>
                  <a:schemeClr val="bg1"/>
                </a:solidFill>
                <a:latin typeface="+mj-ea"/>
                <a:ea typeface="+mj-ea"/>
                <a:sym typeface="inpin heiti" panose="00000500000000000000" pitchFamily="2" charset="-122"/>
              </a:endParaRPr>
            </a:p>
          </p:txBody>
        </p:sp>
      </p:grpSp>
      <p:pic>
        <p:nvPicPr>
          <p:cNvPr id="9" name="图片 8">
            <a:extLst>
              <a:ext uri="{FF2B5EF4-FFF2-40B4-BE49-F238E27FC236}">
                <a16:creationId xmlns:a16="http://schemas.microsoft.com/office/drawing/2014/main" xmlns="" id="{40721B1A-0D0B-4E98-8CC1-2DCB8538442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32733" y="1085849"/>
            <a:ext cx="4762500" cy="2971800"/>
          </a:xfrm>
          <a:prstGeom prst="rect">
            <a:avLst/>
          </a:prstGeom>
        </p:spPr>
      </p:pic>
    </p:spTree>
    <p:extLst>
      <p:ext uri="{BB962C8B-B14F-4D97-AF65-F5344CB8AC3E}">
        <p14:creationId xmlns:p14="http://schemas.microsoft.com/office/powerpoint/2010/main" val="164693089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ppt_x"/>
                                          </p:val>
                                        </p:tav>
                                        <p:tav tm="100000">
                                          <p:val>
                                            <p:strVal val="#ppt_x"/>
                                          </p:val>
                                        </p:tav>
                                      </p:tavLst>
                                    </p:anim>
                                    <p:anim calcmode="lin" valueType="num">
                                      <p:cBhvr additive="base">
                                        <p:cTn id="8" dur="500" fill="hold"/>
                                        <p:tgtEl>
                                          <p:spTgt spid="2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第一节 大学生性的一般问题</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xmlns="" id="{206E7DB9-5899-4F16-A729-1FEAA4687181}"/>
              </a:ext>
            </a:extLst>
          </p:cNvPr>
          <p:cNvSpPr/>
          <p:nvPr/>
        </p:nvSpPr>
        <p:spPr>
          <a:xfrm>
            <a:off x="827584"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一、性、性别与性别角色</a:t>
            </a:r>
          </a:p>
        </p:txBody>
      </p:sp>
      <p:sp>
        <p:nvSpPr>
          <p:cNvPr id="67" name="Rectangle 56">
            <a:extLst>
              <a:ext uri="{FF2B5EF4-FFF2-40B4-BE49-F238E27FC236}">
                <a16:creationId xmlns:a16="http://schemas.microsoft.com/office/drawing/2014/main" xmlns="" id="{B0AE4EFF-6453-41BF-9840-0B9723F10CEA}"/>
              </a:ext>
            </a:extLst>
          </p:cNvPr>
          <p:cNvSpPr/>
          <p:nvPr/>
        </p:nvSpPr>
        <p:spPr>
          <a:xfrm>
            <a:off x="957288" y="1690962"/>
            <a:ext cx="3384376" cy="1888899"/>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68" name="Rectangle 61">
            <a:extLst>
              <a:ext uri="{FF2B5EF4-FFF2-40B4-BE49-F238E27FC236}">
                <a16:creationId xmlns:a16="http://schemas.microsoft.com/office/drawing/2014/main" xmlns="" id="{5611E435-8692-477B-AEA7-DD24ADDFCBA5}"/>
              </a:ext>
            </a:extLst>
          </p:cNvPr>
          <p:cNvSpPr/>
          <p:nvPr/>
        </p:nvSpPr>
        <p:spPr>
          <a:xfrm>
            <a:off x="957288" y="1412803"/>
            <a:ext cx="3384376" cy="294851"/>
          </a:xfrm>
          <a:prstGeom prst="rect">
            <a:avLst/>
          </a:prstGeom>
          <a:solidFill>
            <a:schemeClr val="accent1">
              <a:alpha val="2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70" name="TextBox 63">
            <a:extLst>
              <a:ext uri="{FF2B5EF4-FFF2-40B4-BE49-F238E27FC236}">
                <a16:creationId xmlns:a16="http://schemas.microsoft.com/office/drawing/2014/main" xmlns="" id="{5324705A-A2F2-4D1D-90BC-9A236DC9853B}"/>
              </a:ext>
            </a:extLst>
          </p:cNvPr>
          <p:cNvSpPr txBox="1"/>
          <p:nvPr/>
        </p:nvSpPr>
        <p:spPr>
          <a:xfrm>
            <a:off x="2330941" y="2067694"/>
            <a:ext cx="711779" cy="1182531"/>
          </a:xfrm>
          <a:prstGeom prst="rect">
            <a:avLst/>
          </a:prstGeom>
          <a:noFill/>
        </p:spPr>
        <p:txBody>
          <a:bodyPr wrap="none">
            <a:normAutofit/>
          </a:bodyPr>
          <a:lstStyle/>
          <a:p>
            <a:pPr algn="ctr"/>
            <a:r>
              <a:rPr lang="zh-CN" altLang="en-US" sz="4400" b="1" dirty="0">
                <a:solidFill>
                  <a:srgbClr val="FFFFFF"/>
                </a:solidFill>
                <a:latin typeface="微软雅黑" panose="020B0503020204020204" pitchFamily="34" charset="-122"/>
                <a:ea typeface="微软雅黑" panose="020B0503020204020204" pitchFamily="34" charset="-122"/>
                <a:cs typeface="+mn-ea"/>
                <a:sym typeface="inpin heiti" panose="00000500000000000000" pitchFamily="2" charset="-122"/>
              </a:rPr>
              <a:t>性</a:t>
            </a:r>
            <a:endParaRPr lang="id-ID" sz="4400" b="1" dirty="0">
              <a:solidFill>
                <a:srgbClr val="FFFFFF"/>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72" name="矩形 71">
            <a:extLst>
              <a:ext uri="{FF2B5EF4-FFF2-40B4-BE49-F238E27FC236}">
                <a16:creationId xmlns:a16="http://schemas.microsoft.com/office/drawing/2014/main" xmlns="" id="{634B33B9-B6F2-4514-BE74-911CAC06CE6B}"/>
              </a:ext>
            </a:extLst>
          </p:cNvPr>
          <p:cNvSpPr/>
          <p:nvPr/>
        </p:nvSpPr>
        <p:spPr>
          <a:xfrm>
            <a:off x="4341664" y="1412804"/>
            <a:ext cx="4046760" cy="216705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74" name="文本框 73">
            <a:extLst>
              <a:ext uri="{FF2B5EF4-FFF2-40B4-BE49-F238E27FC236}">
                <a16:creationId xmlns:a16="http://schemas.microsoft.com/office/drawing/2014/main" xmlns="" id="{9448CB05-6375-4B50-8407-E5BA2AEB6498}"/>
              </a:ext>
            </a:extLst>
          </p:cNvPr>
          <p:cNvSpPr txBox="1"/>
          <p:nvPr/>
        </p:nvSpPr>
        <p:spPr>
          <a:xfrm>
            <a:off x="4557736" y="1866888"/>
            <a:ext cx="3312368" cy="1352934"/>
          </a:xfrm>
          <a:prstGeom prst="rect">
            <a:avLst/>
          </a:prstGeom>
          <a:noFill/>
        </p:spPr>
        <p:txBody>
          <a:bodyPr wrap="square">
            <a:spAutoFit/>
          </a:bodyPr>
          <a:lstStyle/>
          <a:p>
            <a:pPr>
              <a:lnSpc>
                <a:spcPts val="2000"/>
              </a:lnSpc>
            </a:pPr>
            <a:r>
              <a:rPr lang="zh-CN" altLang="en-US" sz="1400" dirty="0">
                <a:solidFill>
                  <a:schemeClr val="bg1"/>
                </a:solidFill>
              </a:rPr>
              <a:t>性是在生物进化过程中融贯个体的全部素质，以性器官和性特征为主要 标志，以繁衍后代为原始意义，既受风俗、道德、伦理和法律等制约，也受到个体心理因素的调节。</a:t>
            </a:r>
          </a:p>
        </p:txBody>
      </p:sp>
      <p:cxnSp>
        <p:nvCxnSpPr>
          <p:cNvPr id="76" name="直接连接符 75">
            <a:extLst>
              <a:ext uri="{FF2B5EF4-FFF2-40B4-BE49-F238E27FC236}">
                <a16:creationId xmlns:a16="http://schemas.microsoft.com/office/drawing/2014/main" xmlns="" id="{98106842-F00C-4437-ACDA-D7631D502F2B}"/>
              </a:ext>
            </a:extLst>
          </p:cNvPr>
          <p:cNvCxnSpPr/>
          <p:nvPr/>
        </p:nvCxnSpPr>
        <p:spPr>
          <a:xfrm>
            <a:off x="4644008" y="1779662"/>
            <a:ext cx="302433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7" name="直接连接符 76">
            <a:extLst>
              <a:ext uri="{FF2B5EF4-FFF2-40B4-BE49-F238E27FC236}">
                <a16:creationId xmlns:a16="http://schemas.microsoft.com/office/drawing/2014/main" xmlns="" id="{F1D2B2BD-B6DA-4F01-A74F-67AFCBB3D003}"/>
              </a:ext>
            </a:extLst>
          </p:cNvPr>
          <p:cNvCxnSpPr/>
          <p:nvPr/>
        </p:nvCxnSpPr>
        <p:spPr>
          <a:xfrm>
            <a:off x="4644008" y="3291830"/>
            <a:ext cx="302433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文本框 9">
            <a:extLst>
              <a:ext uri="{FF2B5EF4-FFF2-40B4-BE49-F238E27FC236}">
                <a16:creationId xmlns:a16="http://schemas.microsoft.com/office/drawing/2014/main" xmlns="" id="{7B379D08-05CB-4BD1-A137-78D720EACB57}"/>
              </a:ext>
            </a:extLst>
          </p:cNvPr>
          <p:cNvSpPr txBox="1"/>
          <p:nvPr/>
        </p:nvSpPr>
        <p:spPr>
          <a:xfrm>
            <a:off x="2339752" y="2818177"/>
            <a:ext cx="864096" cy="327013"/>
          </a:xfrm>
          <a:prstGeom prst="rect">
            <a:avLst/>
          </a:prstGeom>
          <a:noFill/>
        </p:spPr>
        <p:txBody>
          <a:bodyPr wrap="square">
            <a:spAutoFit/>
          </a:bodyPr>
          <a:lstStyle/>
          <a:p>
            <a:pPr>
              <a:lnSpc>
                <a:spcPts val="2000"/>
              </a:lnSpc>
            </a:pPr>
            <a:r>
              <a:rPr lang="zh-CN" altLang="en-US" sz="1400" dirty="0">
                <a:solidFill>
                  <a:schemeClr val="bg1"/>
                </a:solidFill>
              </a:rPr>
              <a:t>关键词</a:t>
            </a:r>
          </a:p>
        </p:txBody>
      </p:sp>
      <p:cxnSp>
        <p:nvCxnSpPr>
          <p:cNvPr id="13" name="直接连接符 12">
            <a:extLst>
              <a:ext uri="{FF2B5EF4-FFF2-40B4-BE49-F238E27FC236}">
                <a16:creationId xmlns:a16="http://schemas.microsoft.com/office/drawing/2014/main" xmlns="" id="{D6463E1D-E8D4-4F04-A853-FD5BE2BE90B2}"/>
              </a:ext>
            </a:extLst>
          </p:cNvPr>
          <p:cNvCxnSpPr>
            <a:cxnSpLocks/>
          </p:cNvCxnSpPr>
          <p:nvPr/>
        </p:nvCxnSpPr>
        <p:spPr>
          <a:xfrm flipH="1">
            <a:off x="611560" y="1131590"/>
            <a:ext cx="1944216"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4" name="等腰三角形 13">
            <a:extLst>
              <a:ext uri="{FF2B5EF4-FFF2-40B4-BE49-F238E27FC236}">
                <a16:creationId xmlns:a16="http://schemas.microsoft.com/office/drawing/2014/main" xmlns="" id="{7BFD6EC1-FA89-46F6-BF9F-059AC21814F8}"/>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15" name="直接连接符 14">
            <a:extLst>
              <a:ext uri="{FF2B5EF4-FFF2-40B4-BE49-F238E27FC236}">
                <a16:creationId xmlns:a16="http://schemas.microsoft.com/office/drawing/2014/main" xmlns="" id="{BB96F4F3-70AB-4643-AEA6-7F5A564FB508}"/>
              </a:ext>
            </a:extLst>
          </p:cNvPr>
          <p:cNvCxnSpPr>
            <a:cxnSpLocks/>
          </p:cNvCxnSpPr>
          <p:nvPr/>
        </p:nvCxnSpPr>
        <p:spPr>
          <a:xfrm>
            <a:off x="3563888" y="521032"/>
            <a:ext cx="5580112"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16" name="等腰三角形 15">
            <a:extLst>
              <a:ext uri="{FF2B5EF4-FFF2-40B4-BE49-F238E27FC236}">
                <a16:creationId xmlns:a16="http://schemas.microsoft.com/office/drawing/2014/main" xmlns="" id="{B8A9086E-E661-4AB3-97D0-C4BFC08F1D9C}"/>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347425962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第一节 大学生性的一般问题</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xmlns="" id="{206E7DB9-5899-4F16-A729-1FEAA4687181}"/>
              </a:ext>
            </a:extLst>
          </p:cNvPr>
          <p:cNvSpPr/>
          <p:nvPr/>
        </p:nvSpPr>
        <p:spPr>
          <a:xfrm>
            <a:off x="827584"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一、性、性别与性别角色</a:t>
            </a:r>
          </a:p>
        </p:txBody>
      </p:sp>
      <p:sp>
        <p:nvSpPr>
          <p:cNvPr id="4" name="椭圆 3">
            <a:extLst>
              <a:ext uri="{FF2B5EF4-FFF2-40B4-BE49-F238E27FC236}">
                <a16:creationId xmlns:a16="http://schemas.microsoft.com/office/drawing/2014/main" xmlns="" id="{356CDD75-41A7-4EF4-8F02-58335E1A5B1E}"/>
              </a:ext>
            </a:extLst>
          </p:cNvPr>
          <p:cNvSpPr/>
          <p:nvPr/>
        </p:nvSpPr>
        <p:spPr>
          <a:xfrm>
            <a:off x="1475656" y="1304742"/>
            <a:ext cx="2664296" cy="266429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t>在心理学上，</a:t>
            </a:r>
            <a:r>
              <a:rPr lang="zh-CN" altLang="en-US" b="1" dirty="0"/>
              <a:t>性别</a:t>
            </a:r>
            <a:r>
              <a:rPr lang="zh-CN" altLang="en-US" dirty="0"/>
              <a:t>是指个体对自己是男性或女性的感知和认同。</a:t>
            </a:r>
          </a:p>
        </p:txBody>
      </p:sp>
      <p:sp>
        <p:nvSpPr>
          <p:cNvPr id="14" name="椭圆 13">
            <a:extLst>
              <a:ext uri="{FF2B5EF4-FFF2-40B4-BE49-F238E27FC236}">
                <a16:creationId xmlns:a16="http://schemas.microsoft.com/office/drawing/2014/main" xmlns="" id="{16A46417-6155-48C7-9CB1-BB369BFADD67}"/>
              </a:ext>
            </a:extLst>
          </p:cNvPr>
          <p:cNvSpPr/>
          <p:nvPr/>
        </p:nvSpPr>
        <p:spPr>
          <a:xfrm>
            <a:off x="5148064" y="1304742"/>
            <a:ext cx="2664296" cy="2664296"/>
          </a:xfrm>
          <a:prstGeom prst="ellipse">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t>性别角色</a:t>
            </a:r>
            <a:r>
              <a:rPr lang="zh-CN" altLang="en-US" dirty="0"/>
              <a:t>是个体与社 会通过相互作用而形成的有关自身社会性别的稳定的心理和行为特征。</a:t>
            </a:r>
          </a:p>
        </p:txBody>
      </p:sp>
      <p:cxnSp>
        <p:nvCxnSpPr>
          <p:cNvPr id="7" name="直接连接符 6">
            <a:extLst>
              <a:ext uri="{FF2B5EF4-FFF2-40B4-BE49-F238E27FC236}">
                <a16:creationId xmlns:a16="http://schemas.microsoft.com/office/drawing/2014/main" xmlns="" id="{E6570222-E657-4FD3-B70A-18AB13FEB722}"/>
              </a:ext>
            </a:extLst>
          </p:cNvPr>
          <p:cNvCxnSpPr>
            <a:cxnSpLocks/>
          </p:cNvCxnSpPr>
          <p:nvPr/>
        </p:nvCxnSpPr>
        <p:spPr>
          <a:xfrm flipH="1">
            <a:off x="611560" y="1131590"/>
            <a:ext cx="1944216"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8" name="等腰三角形 7">
            <a:extLst>
              <a:ext uri="{FF2B5EF4-FFF2-40B4-BE49-F238E27FC236}">
                <a16:creationId xmlns:a16="http://schemas.microsoft.com/office/drawing/2014/main" xmlns="" id="{E8D2D4D4-1289-49A6-8172-6F25F6D6801D}"/>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9" name="直接连接符 8">
            <a:extLst>
              <a:ext uri="{FF2B5EF4-FFF2-40B4-BE49-F238E27FC236}">
                <a16:creationId xmlns:a16="http://schemas.microsoft.com/office/drawing/2014/main" xmlns="" id="{F160D1BC-F984-450C-84D3-40306BC6AE35}"/>
              </a:ext>
            </a:extLst>
          </p:cNvPr>
          <p:cNvCxnSpPr>
            <a:cxnSpLocks/>
          </p:cNvCxnSpPr>
          <p:nvPr/>
        </p:nvCxnSpPr>
        <p:spPr>
          <a:xfrm>
            <a:off x="3491880" y="521032"/>
            <a:ext cx="5652120"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10" name="等腰三角形 9">
            <a:extLst>
              <a:ext uri="{FF2B5EF4-FFF2-40B4-BE49-F238E27FC236}">
                <a16:creationId xmlns:a16="http://schemas.microsoft.com/office/drawing/2014/main" xmlns="" id="{4499F73D-DFD0-48F7-B5C4-062467D69134}"/>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134134824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a:extLst>
              <a:ext uri="{FF2B5EF4-FFF2-40B4-BE49-F238E27FC236}">
                <a16:creationId xmlns:a16="http://schemas.microsoft.com/office/drawing/2014/main" xmlns="" id="{68BC34E2-2208-433C-BD64-9048563FC764}"/>
              </a:ext>
            </a:extLst>
          </p:cNvPr>
          <p:cNvSpPr/>
          <p:nvPr/>
        </p:nvSpPr>
        <p:spPr>
          <a:xfrm>
            <a:off x="2245653" y="2778538"/>
            <a:ext cx="4896544" cy="923321"/>
          </a:xfrm>
          <a:prstGeom prst="rect">
            <a:avLst/>
          </a:prstGeom>
          <a:noFill/>
          <a:ln>
            <a:solidFill>
              <a:srgbClr val="F7691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a:extLst>
              <a:ext uri="{FF2B5EF4-FFF2-40B4-BE49-F238E27FC236}">
                <a16:creationId xmlns:a16="http://schemas.microsoft.com/office/drawing/2014/main" xmlns="" id="{7EF23E29-AD09-4836-8D04-A99638A8EB40}"/>
              </a:ext>
            </a:extLst>
          </p:cNvPr>
          <p:cNvSpPr/>
          <p:nvPr/>
        </p:nvSpPr>
        <p:spPr>
          <a:xfrm>
            <a:off x="1835696" y="2008469"/>
            <a:ext cx="4896544" cy="92332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Title 1">
            <a:extLst>
              <a:ext uri="{FF2B5EF4-FFF2-40B4-BE49-F238E27FC236}">
                <a16:creationId xmlns:a16="http://schemas.microsoft.com/office/drawing/2014/main" xmlns=""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第一节 大学生性的一般问题</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xmlns="" id="{206E7DB9-5899-4F16-A729-1FEAA4687181}"/>
              </a:ext>
            </a:extLst>
          </p:cNvPr>
          <p:cNvSpPr/>
          <p:nvPr/>
        </p:nvSpPr>
        <p:spPr>
          <a:xfrm>
            <a:off x="827584"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一、性、性别与性别角色</a:t>
            </a:r>
          </a:p>
        </p:txBody>
      </p:sp>
      <p:cxnSp>
        <p:nvCxnSpPr>
          <p:cNvPr id="7" name="直接连接符 6">
            <a:extLst>
              <a:ext uri="{FF2B5EF4-FFF2-40B4-BE49-F238E27FC236}">
                <a16:creationId xmlns:a16="http://schemas.microsoft.com/office/drawing/2014/main" xmlns="" id="{E6570222-E657-4FD3-B70A-18AB13FEB722}"/>
              </a:ext>
            </a:extLst>
          </p:cNvPr>
          <p:cNvCxnSpPr>
            <a:cxnSpLocks/>
          </p:cNvCxnSpPr>
          <p:nvPr/>
        </p:nvCxnSpPr>
        <p:spPr>
          <a:xfrm flipH="1">
            <a:off x="611560" y="1131590"/>
            <a:ext cx="1944216"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8" name="等腰三角形 7">
            <a:extLst>
              <a:ext uri="{FF2B5EF4-FFF2-40B4-BE49-F238E27FC236}">
                <a16:creationId xmlns:a16="http://schemas.microsoft.com/office/drawing/2014/main" xmlns="" id="{E8D2D4D4-1289-49A6-8172-6F25F6D6801D}"/>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9" name="直接连接符 8">
            <a:extLst>
              <a:ext uri="{FF2B5EF4-FFF2-40B4-BE49-F238E27FC236}">
                <a16:creationId xmlns:a16="http://schemas.microsoft.com/office/drawing/2014/main" xmlns="" id="{F160D1BC-F984-450C-84D3-40306BC6AE35}"/>
              </a:ext>
            </a:extLst>
          </p:cNvPr>
          <p:cNvCxnSpPr>
            <a:cxnSpLocks/>
          </p:cNvCxnSpPr>
          <p:nvPr/>
        </p:nvCxnSpPr>
        <p:spPr>
          <a:xfrm>
            <a:off x="3491880" y="521032"/>
            <a:ext cx="5652120"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10" name="等腰三角形 9">
            <a:extLst>
              <a:ext uri="{FF2B5EF4-FFF2-40B4-BE49-F238E27FC236}">
                <a16:creationId xmlns:a16="http://schemas.microsoft.com/office/drawing/2014/main" xmlns="" id="{4499F73D-DFD0-48F7-B5C4-062467D69134}"/>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1" name="文本框 10">
            <a:extLst>
              <a:ext uri="{FF2B5EF4-FFF2-40B4-BE49-F238E27FC236}">
                <a16:creationId xmlns:a16="http://schemas.microsoft.com/office/drawing/2014/main" xmlns="" id="{9FE5C967-B7D6-4B73-8150-653A4FD17CAD}"/>
              </a:ext>
            </a:extLst>
          </p:cNvPr>
          <p:cNvSpPr txBox="1"/>
          <p:nvPr/>
        </p:nvSpPr>
        <p:spPr>
          <a:xfrm>
            <a:off x="1763688" y="1657854"/>
            <a:ext cx="1368152" cy="307777"/>
          </a:xfrm>
          <a:prstGeom prst="rect">
            <a:avLst/>
          </a:prstGeom>
          <a:noFill/>
        </p:spPr>
        <p:txBody>
          <a:bodyPr wrap="square">
            <a:spAutoFit/>
          </a:bodyPr>
          <a:lstStyle/>
          <a:p>
            <a:r>
              <a:rPr lang="zh-CN" altLang="en-US" sz="1400" dirty="0"/>
              <a:t>大学生认为：</a:t>
            </a:r>
            <a:endParaRPr lang="en-US" altLang="zh-CN" sz="1400" dirty="0"/>
          </a:p>
        </p:txBody>
      </p:sp>
      <p:sp>
        <p:nvSpPr>
          <p:cNvPr id="12" name="文本框 11">
            <a:extLst>
              <a:ext uri="{FF2B5EF4-FFF2-40B4-BE49-F238E27FC236}">
                <a16:creationId xmlns:a16="http://schemas.microsoft.com/office/drawing/2014/main" xmlns="" id="{1E2F75DA-741F-4F32-A13A-D4615B1F227E}"/>
              </a:ext>
            </a:extLst>
          </p:cNvPr>
          <p:cNvSpPr txBox="1"/>
          <p:nvPr/>
        </p:nvSpPr>
        <p:spPr>
          <a:xfrm>
            <a:off x="2056113" y="2449277"/>
            <a:ext cx="4585446" cy="307777"/>
          </a:xfrm>
          <a:prstGeom prst="rect">
            <a:avLst/>
          </a:prstGeom>
          <a:noFill/>
        </p:spPr>
        <p:txBody>
          <a:bodyPr wrap="square">
            <a:spAutoFit/>
          </a:bodyPr>
          <a:lstStyle/>
          <a:p>
            <a:r>
              <a:rPr lang="zh-CN" altLang="en-US" sz="1400" dirty="0">
                <a:solidFill>
                  <a:schemeClr val="bg1"/>
                </a:solidFill>
              </a:rPr>
              <a:t>女性的主要特质则是温柔、善良、优雅、细心和漂亮。</a:t>
            </a:r>
            <a:endParaRPr lang="en-US" altLang="zh-CN" sz="1400" dirty="0">
              <a:solidFill>
                <a:schemeClr val="bg1"/>
              </a:solidFill>
            </a:endParaRPr>
          </a:p>
        </p:txBody>
      </p:sp>
      <p:sp>
        <p:nvSpPr>
          <p:cNvPr id="15" name="文本框 14">
            <a:extLst>
              <a:ext uri="{FF2B5EF4-FFF2-40B4-BE49-F238E27FC236}">
                <a16:creationId xmlns:a16="http://schemas.microsoft.com/office/drawing/2014/main" xmlns="" id="{026FFB5D-AD3D-48AA-967A-A87FFC6ABDFA}"/>
              </a:ext>
            </a:extLst>
          </p:cNvPr>
          <p:cNvSpPr txBox="1"/>
          <p:nvPr/>
        </p:nvSpPr>
        <p:spPr>
          <a:xfrm>
            <a:off x="2401202" y="3049546"/>
            <a:ext cx="4585446" cy="577466"/>
          </a:xfrm>
          <a:prstGeom prst="rect">
            <a:avLst/>
          </a:prstGeom>
          <a:noFill/>
        </p:spPr>
        <p:txBody>
          <a:bodyPr wrap="square">
            <a:spAutoFit/>
          </a:bodyPr>
          <a:lstStyle/>
          <a:p>
            <a:pPr>
              <a:lnSpc>
                <a:spcPts val="2000"/>
              </a:lnSpc>
            </a:pPr>
            <a:r>
              <a:rPr lang="zh-CN" altLang="en-US" sz="1200" dirty="0"/>
              <a:t>总体来看，大学生的 性别角色观仍趋向于传统，男生和女生对男性、女性主要特质的看法基本一致。</a:t>
            </a:r>
          </a:p>
        </p:txBody>
      </p:sp>
      <p:sp>
        <p:nvSpPr>
          <p:cNvPr id="16" name="文本框 15">
            <a:extLst>
              <a:ext uri="{FF2B5EF4-FFF2-40B4-BE49-F238E27FC236}">
                <a16:creationId xmlns:a16="http://schemas.microsoft.com/office/drawing/2014/main" xmlns="" id="{E0D644AD-4E97-4E28-96DD-FF3016813A09}"/>
              </a:ext>
            </a:extLst>
          </p:cNvPr>
          <p:cNvSpPr txBox="1"/>
          <p:nvPr/>
        </p:nvSpPr>
        <p:spPr>
          <a:xfrm>
            <a:off x="2056113" y="2153851"/>
            <a:ext cx="4585446" cy="307777"/>
          </a:xfrm>
          <a:prstGeom prst="rect">
            <a:avLst/>
          </a:prstGeom>
          <a:noFill/>
          <a:ln>
            <a:noFill/>
          </a:ln>
        </p:spPr>
        <p:txBody>
          <a:bodyPr wrap="square">
            <a:spAutoFit/>
          </a:bodyPr>
          <a:lstStyle/>
          <a:p>
            <a:r>
              <a:rPr lang="zh-CN" altLang="en-US" sz="1400" dirty="0">
                <a:solidFill>
                  <a:schemeClr val="bg1"/>
                </a:solidFill>
              </a:rPr>
              <a:t>男性的主要特质是阳刚、负责、 稳重、成熟和高大；</a:t>
            </a:r>
            <a:endParaRPr lang="en-US" altLang="zh-CN" sz="1400" dirty="0">
              <a:solidFill>
                <a:schemeClr val="bg1"/>
              </a:solidFill>
            </a:endParaRPr>
          </a:p>
        </p:txBody>
      </p:sp>
    </p:spTree>
    <p:extLst>
      <p:ext uri="{BB962C8B-B14F-4D97-AF65-F5344CB8AC3E}">
        <p14:creationId xmlns:p14="http://schemas.microsoft.com/office/powerpoint/2010/main" val="281281513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第一节 大学生性的一般问题</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xmlns="" id="{206E7DB9-5899-4F16-A729-1FEAA4687181}"/>
              </a:ext>
            </a:extLst>
          </p:cNvPr>
          <p:cNvSpPr/>
          <p:nvPr/>
        </p:nvSpPr>
        <p:spPr>
          <a:xfrm>
            <a:off x="1190072"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二、当代大学生性心理的基本特点</a:t>
            </a:r>
          </a:p>
        </p:txBody>
      </p:sp>
      <p:grpSp>
        <p:nvGrpSpPr>
          <p:cNvPr id="7" name="Group 3">
            <a:extLst>
              <a:ext uri="{FF2B5EF4-FFF2-40B4-BE49-F238E27FC236}">
                <a16:creationId xmlns:a16="http://schemas.microsoft.com/office/drawing/2014/main" xmlns="" id="{7B2EF8B3-AE75-49C6-B72F-3338992DD5B3}"/>
              </a:ext>
            </a:extLst>
          </p:cNvPr>
          <p:cNvGrpSpPr/>
          <p:nvPr/>
        </p:nvGrpSpPr>
        <p:grpSpPr>
          <a:xfrm>
            <a:off x="2031512" y="1752752"/>
            <a:ext cx="5080976" cy="1841797"/>
            <a:chOff x="650335" y="1801148"/>
            <a:chExt cx="5080974" cy="1841798"/>
          </a:xfrm>
        </p:grpSpPr>
        <p:sp>
          <p:nvSpPr>
            <p:cNvPr id="8" name="Rounded Rectangle 18">
              <a:extLst>
                <a:ext uri="{FF2B5EF4-FFF2-40B4-BE49-F238E27FC236}">
                  <a16:creationId xmlns:a16="http://schemas.microsoft.com/office/drawing/2014/main" xmlns="" id="{B0B9AC44-8BEC-4F4E-A036-8113DAE7B64A}"/>
                </a:ext>
              </a:extLst>
            </p:cNvPr>
            <p:cNvSpPr/>
            <p:nvPr/>
          </p:nvSpPr>
          <p:spPr>
            <a:xfrm>
              <a:off x="655344" y="2347632"/>
              <a:ext cx="2358340" cy="1295314"/>
            </a:xfrm>
            <a:prstGeom prst="roundRect">
              <a:avLst>
                <a:gd name="adj" fmla="val 6862"/>
              </a:avLst>
            </a:prstGeom>
            <a:blipFill dpi="0" rotWithShape="1">
              <a:blip r:embed="rId3" cstate="print">
                <a:extLst>
                  <a:ext uri="{28A0092B-C50C-407E-A947-70E740481C1C}">
                    <a14:useLocalDpi xmlns:a14="http://schemas.microsoft.com/office/drawing/2010/main" val="0"/>
                  </a:ext>
                </a:extLst>
              </a:blip>
              <a:srcRect/>
              <a:stretch>
                <a:fillRect/>
              </a:stretch>
            </a:blipFill>
            <a:ln w="12700" cap="flat" cmpd="sng" algn="ctr">
              <a:solidFill>
                <a:schemeClr val="bg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9" name="Rectangle 7">
              <a:extLst>
                <a:ext uri="{FF2B5EF4-FFF2-40B4-BE49-F238E27FC236}">
                  <a16:creationId xmlns:a16="http://schemas.microsoft.com/office/drawing/2014/main" xmlns="" id="{32336EBC-61C2-431A-B87A-2955517DA6F8}"/>
                </a:ext>
              </a:extLst>
            </p:cNvPr>
            <p:cNvSpPr/>
            <p:nvPr/>
          </p:nvSpPr>
          <p:spPr>
            <a:xfrm>
              <a:off x="1122811" y="1801148"/>
              <a:ext cx="2056972" cy="400110"/>
            </a:xfrm>
            <a:prstGeom prst="rect">
              <a:avLst/>
            </a:prstGeom>
          </p:spPr>
          <p:txBody>
            <a:bodyPr wrap="none">
              <a:spAutoFit/>
            </a:bodyPr>
            <a:lstStyle/>
            <a:p>
              <a:r>
                <a:rPr lang="zh-CN" altLang="en-US" sz="2000" b="1" dirty="0">
                  <a:latin typeface="微软雅黑" panose="020B0503020204020204" pitchFamily="34" charset="-122"/>
                  <a:ea typeface="微软雅黑" panose="020B0503020204020204" pitchFamily="34" charset="-122"/>
                  <a:sym typeface="inpin heiti" panose="00000500000000000000" pitchFamily="2" charset="-122"/>
                </a:rPr>
                <a:t>本能性与朦胧性 </a:t>
              </a:r>
              <a:endParaRPr lang="en-US" sz="2000" b="1"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0" name="Content Placeholder 2">
              <a:extLst>
                <a:ext uri="{FF2B5EF4-FFF2-40B4-BE49-F238E27FC236}">
                  <a16:creationId xmlns:a16="http://schemas.microsoft.com/office/drawing/2014/main" xmlns="" id="{08CB04E4-F801-4875-AC7A-AB9BF39F7054}"/>
                </a:ext>
              </a:extLst>
            </p:cNvPr>
            <p:cNvSpPr txBox="1">
              <a:spLocks/>
            </p:cNvSpPr>
            <p:nvPr/>
          </p:nvSpPr>
          <p:spPr>
            <a:xfrm>
              <a:off x="3203819" y="2555160"/>
              <a:ext cx="2527490" cy="648072"/>
            </a:xfrm>
            <a:prstGeom prst="rect">
              <a:avLst/>
            </a:prstGeom>
          </p:spPr>
          <p:txBody>
            <a:bodyPr vert="horz" lIns="91440" tIns="45720" rIns="91440" bIns="45720" rtlCol="0">
              <a:noAutofit/>
            </a:bodyPr>
            <a:lstStyle>
              <a:lvl1pPr marL="0" indent="0" algn="l" defTabSz="457200" rtl="0" eaLnBrk="1" latinLnBrk="0" hangingPunct="1">
                <a:spcBef>
                  <a:spcPct val="20000"/>
                </a:spcBef>
                <a:buFont typeface="Arial"/>
                <a:buNone/>
                <a:defRPr sz="1600" kern="1200">
                  <a:solidFill>
                    <a:schemeClr val="tx1">
                      <a:lumMod val="65000"/>
                      <a:lumOff val="35000"/>
                    </a:schemeClr>
                  </a:solidFill>
                </a:defRPr>
              </a:lvl1pPr>
              <a:lvl2pPr marL="457200" indent="0" algn="l" defTabSz="457200" rtl="0" eaLnBrk="1" latinLnBrk="0" hangingPunct="1">
                <a:spcBef>
                  <a:spcPct val="20000"/>
                </a:spcBef>
                <a:buFont typeface="Arial"/>
                <a:buNone/>
                <a:defRPr sz="1400" kern="1200">
                  <a:solidFill>
                    <a:schemeClr val="tx1">
                      <a:lumMod val="65000"/>
                      <a:lumOff val="35000"/>
                    </a:schemeClr>
                  </a:solidFill>
                </a:defRPr>
              </a:lvl2pPr>
              <a:lvl3pPr marL="914400" indent="0" algn="l" defTabSz="457200" rtl="0" eaLnBrk="1" latinLnBrk="0" hangingPunct="1">
                <a:spcBef>
                  <a:spcPct val="20000"/>
                </a:spcBef>
                <a:buFont typeface="Arial"/>
                <a:buNone/>
                <a:defRPr sz="1200" kern="1200">
                  <a:solidFill>
                    <a:schemeClr val="tx1">
                      <a:lumMod val="65000"/>
                      <a:lumOff val="35000"/>
                    </a:schemeClr>
                  </a:solidFill>
                </a:defRPr>
              </a:lvl3pPr>
              <a:lvl4pPr marL="1371600" indent="0" algn="l" defTabSz="457200" rtl="0" eaLnBrk="1" latinLnBrk="0" hangingPunct="1">
                <a:spcBef>
                  <a:spcPct val="20000"/>
                </a:spcBef>
                <a:buFont typeface="Arial"/>
                <a:buNone/>
                <a:defRPr sz="1100" kern="1200">
                  <a:solidFill>
                    <a:schemeClr val="tx1">
                      <a:lumMod val="65000"/>
                      <a:lumOff val="35000"/>
                    </a:schemeClr>
                  </a:solidFill>
                </a:defRPr>
              </a:lvl4pPr>
              <a:lvl5pPr marL="1828800" indent="0" algn="l" defTabSz="457200" rtl="0" eaLnBrk="1" latinLnBrk="0" hangingPunct="1">
                <a:spcBef>
                  <a:spcPct val="20000"/>
                </a:spcBef>
                <a:buFont typeface="Arial"/>
                <a:buNone/>
                <a:defRPr sz="1100" kern="1200">
                  <a:solidFill>
                    <a:schemeClr val="tx1">
                      <a:lumMod val="65000"/>
                      <a:lumOff val="35000"/>
                    </a:schemeClr>
                  </a:solidFill>
                </a:defRPr>
              </a:lvl5pPr>
              <a:lvl6pPr marL="2514600" indent="-228600" algn="l" defTabSz="457200" rtl="0" eaLnBrk="1" latinLnBrk="0" hangingPunct="1">
                <a:spcBef>
                  <a:spcPct val="20000"/>
                </a:spcBef>
                <a:buFont typeface="Arial"/>
                <a:buChar char="•"/>
                <a:defRPr sz="2000" kern="1200">
                  <a:solidFill>
                    <a:schemeClr val="tx1"/>
                  </a:solidFill>
                </a:defRPr>
              </a:lvl6pPr>
              <a:lvl7pPr marL="2971800" indent="-228600" algn="l" defTabSz="457200" rtl="0" eaLnBrk="1" latinLnBrk="0" hangingPunct="1">
                <a:spcBef>
                  <a:spcPct val="20000"/>
                </a:spcBef>
                <a:buFont typeface="Arial"/>
                <a:buChar char="•"/>
                <a:defRPr sz="2000" kern="1200">
                  <a:solidFill>
                    <a:schemeClr val="tx1"/>
                  </a:solidFill>
                </a:defRPr>
              </a:lvl7pPr>
              <a:lvl8pPr marL="3429000" indent="-228600" algn="l" defTabSz="457200" rtl="0" eaLnBrk="1" latinLnBrk="0" hangingPunct="1">
                <a:spcBef>
                  <a:spcPct val="20000"/>
                </a:spcBef>
                <a:buFont typeface="Arial"/>
                <a:buChar char="•"/>
                <a:defRPr sz="2000" kern="1200">
                  <a:solidFill>
                    <a:schemeClr val="tx1"/>
                  </a:solidFill>
                </a:defRPr>
              </a:lvl8pPr>
              <a:lvl9pPr marL="3886200" indent="-228600" algn="l" defTabSz="457200" rtl="0" eaLnBrk="1" latinLnBrk="0" hangingPunct="1">
                <a:spcBef>
                  <a:spcPct val="20000"/>
                </a:spcBef>
                <a:buFont typeface="Arial"/>
                <a:buChar char="•"/>
                <a:defRPr sz="2000" kern="1200">
                  <a:solidFill>
                    <a:schemeClr val="tx1"/>
                  </a:solidFill>
                </a:defRPr>
              </a:lvl9pPr>
            </a:lstStyle>
            <a:p>
              <a:pPr>
                <a:lnSpc>
                  <a:spcPct val="150000"/>
                </a:lnSpc>
                <a:spcBef>
                  <a:spcPts val="0"/>
                </a:spcBef>
              </a:pPr>
              <a:r>
                <a:rPr lang="zh-CN" altLang="en-US" sz="1100" dirty="0">
                  <a:solidFill>
                    <a:schemeClr val="tx1"/>
                  </a:solidFill>
                  <a:latin typeface="微软雅黑" panose="020B0503020204020204" pitchFamily="34" charset="-122"/>
                  <a:ea typeface="微软雅黑" panose="020B0503020204020204" pitchFamily="34" charset="-122"/>
                  <a:sym typeface="inpin heiti" panose="00000500000000000000" pitchFamily="2" charset="-122"/>
                </a:rPr>
                <a:t>大学生，尤其是低年级大学生的性心理，基本上是生理上剧烈变化的本能作用，缺乏深刻的社会内容，还未对性赋予婚姻、家庭的意义。</a:t>
              </a:r>
              <a:endParaRPr lang="en-US" sz="1100" dirty="0">
                <a:solidFill>
                  <a:schemeClr val="tx1"/>
                </a:solidFill>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1" name="Rounded Rectangle 17">
              <a:extLst>
                <a:ext uri="{FF2B5EF4-FFF2-40B4-BE49-F238E27FC236}">
                  <a16:creationId xmlns:a16="http://schemas.microsoft.com/office/drawing/2014/main" xmlns="" id="{7C8A5FBB-2932-4066-AB35-6F513FA0D2A4}"/>
                </a:ext>
              </a:extLst>
            </p:cNvPr>
            <p:cNvSpPr/>
            <p:nvPr/>
          </p:nvSpPr>
          <p:spPr>
            <a:xfrm>
              <a:off x="650335" y="1838316"/>
              <a:ext cx="398065" cy="286069"/>
            </a:xfrm>
            <a:prstGeom prst="roundRect">
              <a:avLst>
                <a:gd name="adj" fmla="val 20000"/>
              </a:avLst>
            </a:prstGeom>
            <a:solidFill>
              <a:schemeClr val="accent1"/>
            </a:solidFill>
            <a:ln w="28575"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900" dirty="0">
                  <a:solidFill>
                    <a:schemeClr val="bg1"/>
                  </a:solidFill>
                  <a:latin typeface="微软雅黑" panose="020B0503020204020204" pitchFamily="34" charset="-122"/>
                  <a:ea typeface="微软雅黑" panose="020B0503020204020204" pitchFamily="34" charset="-122"/>
                  <a:sym typeface="inpin heiti" panose="00000500000000000000" pitchFamily="2" charset="-122"/>
                </a:rPr>
                <a:t>1</a:t>
              </a:r>
            </a:p>
          </p:txBody>
        </p:sp>
      </p:grpSp>
      <p:cxnSp>
        <p:nvCxnSpPr>
          <p:cNvPr id="18" name="直接连接符 17">
            <a:extLst>
              <a:ext uri="{FF2B5EF4-FFF2-40B4-BE49-F238E27FC236}">
                <a16:creationId xmlns:a16="http://schemas.microsoft.com/office/drawing/2014/main" xmlns="" id="{DF133CEE-A314-4844-A74D-40A94EC5CECD}"/>
              </a:ext>
            </a:extLst>
          </p:cNvPr>
          <p:cNvCxnSpPr>
            <a:cxnSpLocks/>
          </p:cNvCxnSpPr>
          <p:nvPr/>
        </p:nvCxnSpPr>
        <p:spPr>
          <a:xfrm flipH="1">
            <a:off x="611560" y="1131590"/>
            <a:ext cx="2664296"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9" name="等腰三角形 18">
            <a:extLst>
              <a:ext uri="{FF2B5EF4-FFF2-40B4-BE49-F238E27FC236}">
                <a16:creationId xmlns:a16="http://schemas.microsoft.com/office/drawing/2014/main" xmlns="" id="{C1166156-B379-4B42-88D7-AD0218490A56}"/>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20" name="直接连接符 19">
            <a:extLst>
              <a:ext uri="{FF2B5EF4-FFF2-40B4-BE49-F238E27FC236}">
                <a16:creationId xmlns:a16="http://schemas.microsoft.com/office/drawing/2014/main" xmlns="" id="{EE4626C2-2226-4FF0-B3FB-6517F3FEDA0E}"/>
              </a:ext>
            </a:extLst>
          </p:cNvPr>
          <p:cNvCxnSpPr>
            <a:cxnSpLocks/>
          </p:cNvCxnSpPr>
          <p:nvPr/>
        </p:nvCxnSpPr>
        <p:spPr>
          <a:xfrm>
            <a:off x="3491880" y="521032"/>
            <a:ext cx="5652120"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21" name="等腰三角形 20">
            <a:extLst>
              <a:ext uri="{FF2B5EF4-FFF2-40B4-BE49-F238E27FC236}">
                <a16:creationId xmlns:a16="http://schemas.microsoft.com/office/drawing/2014/main" xmlns="" id="{EB85990E-5847-44BF-A41A-C1B18C318652}"/>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5" name="直接连接符 4">
            <a:extLst>
              <a:ext uri="{FF2B5EF4-FFF2-40B4-BE49-F238E27FC236}">
                <a16:creationId xmlns:a16="http://schemas.microsoft.com/office/drawing/2014/main" xmlns="" id="{43F7D276-D911-455D-9199-CD904B553A61}"/>
              </a:ext>
            </a:extLst>
          </p:cNvPr>
          <p:cNvCxnSpPr>
            <a:stCxn id="9" idx="3"/>
          </p:cNvCxnSpPr>
          <p:nvPr/>
        </p:nvCxnSpPr>
        <p:spPr>
          <a:xfrm flipV="1">
            <a:off x="4560961" y="1923678"/>
            <a:ext cx="2387303" cy="29129"/>
          </a:xfrm>
          <a:prstGeom prst="line">
            <a:avLst/>
          </a:prstGeom>
          <a:ln w="127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48071403"/>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第一节 大学生性的一般问题</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xmlns="" id="{206E7DB9-5899-4F16-A729-1FEAA4687181}"/>
              </a:ext>
            </a:extLst>
          </p:cNvPr>
          <p:cNvSpPr/>
          <p:nvPr/>
        </p:nvSpPr>
        <p:spPr>
          <a:xfrm>
            <a:off x="1190072"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二、当代大学生性心理的基本特点</a:t>
            </a:r>
          </a:p>
        </p:txBody>
      </p:sp>
      <p:sp>
        <p:nvSpPr>
          <p:cNvPr id="9" name="Rectangle 7">
            <a:extLst>
              <a:ext uri="{FF2B5EF4-FFF2-40B4-BE49-F238E27FC236}">
                <a16:creationId xmlns:a16="http://schemas.microsoft.com/office/drawing/2014/main" xmlns="" id="{32336EBC-61C2-431A-B87A-2955517DA6F8}"/>
              </a:ext>
            </a:extLst>
          </p:cNvPr>
          <p:cNvSpPr/>
          <p:nvPr/>
        </p:nvSpPr>
        <p:spPr>
          <a:xfrm>
            <a:off x="2503988" y="1752752"/>
            <a:ext cx="2056973" cy="400110"/>
          </a:xfrm>
          <a:prstGeom prst="rect">
            <a:avLst/>
          </a:prstGeom>
        </p:spPr>
        <p:txBody>
          <a:bodyPr wrap="none">
            <a:spAutoFit/>
          </a:bodyPr>
          <a:lstStyle/>
          <a:p>
            <a:r>
              <a:rPr lang="zh-CN" altLang="en-US" sz="2000" b="1" dirty="0">
                <a:latin typeface="微软雅黑" panose="020B0503020204020204" pitchFamily="34" charset="-122"/>
                <a:ea typeface="微软雅黑" panose="020B0503020204020204" pitchFamily="34" charset="-122"/>
                <a:sym typeface="inpin heiti" panose="00000500000000000000" pitchFamily="2" charset="-122"/>
              </a:rPr>
              <a:t>性放纵与性压抑 </a:t>
            </a:r>
            <a:endParaRPr lang="en-US" altLang="zh-CN" sz="2000" b="1"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0" name="Content Placeholder 2">
            <a:extLst>
              <a:ext uri="{FF2B5EF4-FFF2-40B4-BE49-F238E27FC236}">
                <a16:creationId xmlns:a16="http://schemas.microsoft.com/office/drawing/2014/main" xmlns="" id="{08CB04E4-F801-4875-AC7A-AB9BF39F7054}"/>
              </a:ext>
            </a:extLst>
          </p:cNvPr>
          <p:cNvSpPr txBox="1">
            <a:spLocks/>
          </p:cNvSpPr>
          <p:nvPr/>
        </p:nvSpPr>
        <p:spPr>
          <a:xfrm>
            <a:off x="2012110" y="2394826"/>
            <a:ext cx="2527491" cy="1361129"/>
          </a:xfrm>
          <a:prstGeom prst="rect">
            <a:avLst/>
          </a:prstGeom>
        </p:spPr>
        <p:txBody>
          <a:bodyPr vert="horz" lIns="91440" tIns="45720" rIns="91440" bIns="45720" rtlCol="0">
            <a:noAutofit/>
          </a:bodyPr>
          <a:lstStyle>
            <a:lvl1pPr marL="0" indent="0" algn="l" defTabSz="457200" rtl="0" eaLnBrk="1" latinLnBrk="0" hangingPunct="1">
              <a:spcBef>
                <a:spcPct val="20000"/>
              </a:spcBef>
              <a:buFont typeface="Arial"/>
              <a:buNone/>
              <a:defRPr sz="1600" kern="1200">
                <a:solidFill>
                  <a:schemeClr val="tx1">
                    <a:lumMod val="65000"/>
                    <a:lumOff val="35000"/>
                  </a:schemeClr>
                </a:solidFill>
              </a:defRPr>
            </a:lvl1pPr>
            <a:lvl2pPr marL="457200" indent="0" algn="l" defTabSz="457200" rtl="0" eaLnBrk="1" latinLnBrk="0" hangingPunct="1">
              <a:spcBef>
                <a:spcPct val="20000"/>
              </a:spcBef>
              <a:buFont typeface="Arial"/>
              <a:buNone/>
              <a:defRPr sz="1400" kern="1200">
                <a:solidFill>
                  <a:schemeClr val="tx1">
                    <a:lumMod val="65000"/>
                    <a:lumOff val="35000"/>
                  </a:schemeClr>
                </a:solidFill>
              </a:defRPr>
            </a:lvl2pPr>
            <a:lvl3pPr marL="914400" indent="0" algn="l" defTabSz="457200" rtl="0" eaLnBrk="1" latinLnBrk="0" hangingPunct="1">
              <a:spcBef>
                <a:spcPct val="20000"/>
              </a:spcBef>
              <a:buFont typeface="Arial"/>
              <a:buNone/>
              <a:defRPr sz="1200" kern="1200">
                <a:solidFill>
                  <a:schemeClr val="tx1">
                    <a:lumMod val="65000"/>
                    <a:lumOff val="35000"/>
                  </a:schemeClr>
                </a:solidFill>
              </a:defRPr>
            </a:lvl3pPr>
            <a:lvl4pPr marL="1371600" indent="0" algn="l" defTabSz="457200" rtl="0" eaLnBrk="1" latinLnBrk="0" hangingPunct="1">
              <a:spcBef>
                <a:spcPct val="20000"/>
              </a:spcBef>
              <a:buFont typeface="Arial"/>
              <a:buNone/>
              <a:defRPr sz="1100" kern="1200">
                <a:solidFill>
                  <a:schemeClr val="tx1">
                    <a:lumMod val="65000"/>
                    <a:lumOff val="35000"/>
                  </a:schemeClr>
                </a:solidFill>
              </a:defRPr>
            </a:lvl4pPr>
            <a:lvl5pPr marL="1828800" indent="0" algn="l" defTabSz="457200" rtl="0" eaLnBrk="1" latinLnBrk="0" hangingPunct="1">
              <a:spcBef>
                <a:spcPct val="20000"/>
              </a:spcBef>
              <a:buFont typeface="Arial"/>
              <a:buNone/>
              <a:defRPr sz="1100" kern="1200">
                <a:solidFill>
                  <a:schemeClr val="tx1">
                    <a:lumMod val="65000"/>
                    <a:lumOff val="35000"/>
                  </a:schemeClr>
                </a:solidFill>
              </a:defRPr>
            </a:lvl5pPr>
            <a:lvl6pPr marL="2514600" indent="-228600" algn="l" defTabSz="457200" rtl="0" eaLnBrk="1" latinLnBrk="0" hangingPunct="1">
              <a:spcBef>
                <a:spcPct val="20000"/>
              </a:spcBef>
              <a:buFont typeface="Arial"/>
              <a:buChar char="•"/>
              <a:defRPr sz="2000" kern="1200">
                <a:solidFill>
                  <a:schemeClr val="tx1"/>
                </a:solidFill>
              </a:defRPr>
            </a:lvl6pPr>
            <a:lvl7pPr marL="2971800" indent="-228600" algn="l" defTabSz="457200" rtl="0" eaLnBrk="1" latinLnBrk="0" hangingPunct="1">
              <a:spcBef>
                <a:spcPct val="20000"/>
              </a:spcBef>
              <a:buFont typeface="Arial"/>
              <a:buChar char="•"/>
              <a:defRPr sz="2000" kern="1200">
                <a:solidFill>
                  <a:schemeClr val="tx1"/>
                </a:solidFill>
              </a:defRPr>
            </a:lvl7pPr>
            <a:lvl8pPr marL="3429000" indent="-228600" algn="l" defTabSz="457200" rtl="0" eaLnBrk="1" latinLnBrk="0" hangingPunct="1">
              <a:spcBef>
                <a:spcPct val="20000"/>
              </a:spcBef>
              <a:buFont typeface="Arial"/>
              <a:buChar char="•"/>
              <a:defRPr sz="2000" kern="1200">
                <a:solidFill>
                  <a:schemeClr val="tx1"/>
                </a:solidFill>
              </a:defRPr>
            </a:lvl8pPr>
            <a:lvl9pPr marL="3886200" indent="-228600" algn="l" defTabSz="457200" rtl="0" eaLnBrk="1" latinLnBrk="0" hangingPunct="1">
              <a:spcBef>
                <a:spcPct val="20000"/>
              </a:spcBef>
              <a:buFont typeface="Arial"/>
              <a:buChar char="•"/>
              <a:defRPr sz="2000" kern="1200">
                <a:solidFill>
                  <a:schemeClr val="tx1"/>
                </a:solidFill>
              </a:defRPr>
            </a:lvl9pPr>
          </a:lstStyle>
          <a:p>
            <a:pPr>
              <a:lnSpc>
                <a:spcPct val="150000"/>
              </a:lnSpc>
              <a:spcBef>
                <a:spcPts val="0"/>
              </a:spcBef>
            </a:pPr>
            <a:r>
              <a:rPr lang="zh-CN" altLang="en-US" sz="1100" dirty="0">
                <a:solidFill>
                  <a:schemeClr val="tx1"/>
                </a:solidFill>
                <a:latin typeface="微软雅黑" panose="020B0503020204020204" pitchFamily="34" charset="-122"/>
                <a:ea typeface="微软雅黑" panose="020B0503020204020204" pitchFamily="34" charset="-122"/>
                <a:sym typeface="inpin heiti" panose="00000500000000000000" pitchFamily="2" charset="-122"/>
              </a:rPr>
              <a:t>生理上的成熟使大学生已经有性梦、性幻想等体验，对性行为带来的愉悦感产生向往与追求，加之处境特殊，使大学生成为日本学者所说的“性饥饿”的典型人群。</a:t>
            </a:r>
            <a:endParaRPr lang="en-US" altLang="zh-CN" sz="1100" dirty="0">
              <a:solidFill>
                <a:schemeClr val="tx1"/>
              </a:solidFill>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1" name="Rounded Rectangle 17">
            <a:extLst>
              <a:ext uri="{FF2B5EF4-FFF2-40B4-BE49-F238E27FC236}">
                <a16:creationId xmlns:a16="http://schemas.microsoft.com/office/drawing/2014/main" xmlns="" id="{7C8A5FBB-2932-4066-AB35-6F513FA0D2A4}"/>
              </a:ext>
            </a:extLst>
          </p:cNvPr>
          <p:cNvSpPr/>
          <p:nvPr/>
        </p:nvSpPr>
        <p:spPr>
          <a:xfrm>
            <a:off x="2031512" y="1789920"/>
            <a:ext cx="398065" cy="286069"/>
          </a:xfrm>
          <a:prstGeom prst="roundRect">
            <a:avLst>
              <a:gd name="adj" fmla="val 20000"/>
            </a:avLst>
          </a:prstGeom>
          <a:solidFill>
            <a:schemeClr val="accent1"/>
          </a:solidFill>
          <a:ln w="28575"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900" dirty="0">
                <a:solidFill>
                  <a:schemeClr val="bg1"/>
                </a:solidFill>
                <a:latin typeface="微软雅黑" panose="020B0503020204020204" pitchFamily="34" charset="-122"/>
                <a:ea typeface="微软雅黑" panose="020B0503020204020204" pitchFamily="34" charset="-122"/>
                <a:sym typeface="inpin heiti" panose="00000500000000000000" pitchFamily="2" charset="-122"/>
              </a:rPr>
              <a:t>2</a:t>
            </a:r>
          </a:p>
        </p:txBody>
      </p:sp>
      <p:cxnSp>
        <p:nvCxnSpPr>
          <p:cNvPr id="18" name="直接连接符 17">
            <a:extLst>
              <a:ext uri="{FF2B5EF4-FFF2-40B4-BE49-F238E27FC236}">
                <a16:creationId xmlns:a16="http://schemas.microsoft.com/office/drawing/2014/main" xmlns="" id="{DF133CEE-A314-4844-A74D-40A94EC5CECD}"/>
              </a:ext>
            </a:extLst>
          </p:cNvPr>
          <p:cNvCxnSpPr>
            <a:cxnSpLocks/>
          </p:cNvCxnSpPr>
          <p:nvPr/>
        </p:nvCxnSpPr>
        <p:spPr>
          <a:xfrm flipH="1">
            <a:off x="611560" y="1131590"/>
            <a:ext cx="2664296"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9" name="等腰三角形 18">
            <a:extLst>
              <a:ext uri="{FF2B5EF4-FFF2-40B4-BE49-F238E27FC236}">
                <a16:creationId xmlns:a16="http://schemas.microsoft.com/office/drawing/2014/main" xmlns="" id="{C1166156-B379-4B42-88D7-AD0218490A56}"/>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20" name="直接连接符 19">
            <a:extLst>
              <a:ext uri="{FF2B5EF4-FFF2-40B4-BE49-F238E27FC236}">
                <a16:creationId xmlns:a16="http://schemas.microsoft.com/office/drawing/2014/main" xmlns="" id="{EE4626C2-2226-4FF0-B3FB-6517F3FEDA0E}"/>
              </a:ext>
            </a:extLst>
          </p:cNvPr>
          <p:cNvCxnSpPr>
            <a:cxnSpLocks/>
          </p:cNvCxnSpPr>
          <p:nvPr/>
        </p:nvCxnSpPr>
        <p:spPr>
          <a:xfrm>
            <a:off x="3491880" y="521032"/>
            <a:ext cx="5652120"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21" name="等腰三角形 20">
            <a:extLst>
              <a:ext uri="{FF2B5EF4-FFF2-40B4-BE49-F238E27FC236}">
                <a16:creationId xmlns:a16="http://schemas.microsoft.com/office/drawing/2014/main" xmlns="" id="{EB85990E-5847-44BF-A41A-C1B18C318652}"/>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 name="Rounded Rectangle 19">
            <a:extLst>
              <a:ext uri="{FF2B5EF4-FFF2-40B4-BE49-F238E27FC236}">
                <a16:creationId xmlns:a16="http://schemas.microsoft.com/office/drawing/2014/main" xmlns="" id="{4FEC223E-E06D-479E-A27E-131E4FA441E0}"/>
              </a:ext>
            </a:extLst>
          </p:cNvPr>
          <p:cNvSpPr/>
          <p:nvPr/>
        </p:nvSpPr>
        <p:spPr>
          <a:xfrm>
            <a:off x="4716016" y="2427734"/>
            <a:ext cx="2276971" cy="1295314"/>
          </a:xfrm>
          <a:prstGeom prst="roundRect">
            <a:avLst>
              <a:gd name="adj" fmla="val 6862"/>
            </a:avLst>
          </a:prstGeom>
          <a:blipFill dpi="0" rotWithShape="1">
            <a:blip r:embed="rId3">
              <a:extLst>
                <a:ext uri="{28A0092B-C50C-407E-A947-70E740481C1C}">
                  <a14:useLocalDpi xmlns:a14="http://schemas.microsoft.com/office/drawing/2010/main" val="0"/>
                </a:ext>
              </a:extLst>
            </a:blip>
            <a:srcRect/>
            <a:stretch>
              <a:fillRect/>
            </a:stretch>
          </a:blipFill>
          <a:ln w="12700" cap="flat" cmpd="sng" algn="ctr">
            <a:solidFill>
              <a:schemeClr val="bg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dirty="0">
              <a:latin typeface="微软雅黑" panose="020B0503020204020204" pitchFamily="34" charset="-122"/>
              <a:ea typeface="微软雅黑" panose="020B0503020204020204" pitchFamily="34" charset="-122"/>
              <a:sym typeface="inpin heiti" panose="00000500000000000000" pitchFamily="2" charset="-122"/>
            </a:endParaRPr>
          </a:p>
        </p:txBody>
      </p:sp>
      <p:cxnSp>
        <p:nvCxnSpPr>
          <p:cNvPr id="15" name="直接连接符 14">
            <a:extLst>
              <a:ext uri="{FF2B5EF4-FFF2-40B4-BE49-F238E27FC236}">
                <a16:creationId xmlns:a16="http://schemas.microsoft.com/office/drawing/2014/main" xmlns="" id="{6E701959-4DB1-4358-BAFD-DA89FBC9082D}"/>
              </a:ext>
            </a:extLst>
          </p:cNvPr>
          <p:cNvCxnSpPr/>
          <p:nvPr/>
        </p:nvCxnSpPr>
        <p:spPr>
          <a:xfrm flipV="1">
            <a:off x="4560961" y="1923678"/>
            <a:ext cx="2387303" cy="29129"/>
          </a:xfrm>
          <a:prstGeom prst="line">
            <a:avLst/>
          </a:prstGeom>
          <a:ln w="127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4930962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第一节 大学生性的一般问题</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xmlns="" id="{206E7DB9-5899-4F16-A729-1FEAA4687181}"/>
              </a:ext>
            </a:extLst>
          </p:cNvPr>
          <p:cNvSpPr/>
          <p:nvPr/>
        </p:nvSpPr>
        <p:spPr>
          <a:xfrm>
            <a:off x="1190072"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二、当代大学生性心理的基本特点</a:t>
            </a:r>
          </a:p>
        </p:txBody>
      </p:sp>
      <p:grpSp>
        <p:nvGrpSpPr>
          <p:cNvPr id="7" name="Group 3">
            <a:extLst>
              <a:ext uri="{FF2B5EF4-FFF2-40B4-BE49-F238E27FC236}">
                <a16:creationId xmlns:a16="http://schemas.microsoft.com/office/drawing/2014/main" xmlns="" id="{7B2EF8B3-AE75-49C6-B72F-3338992DD5B3}"/>
              </a:ext>
            </a:extLst>
          </p:cNvPr>
          <p:cNvGrpSpPr/>
          <p:nvPr/>
        </p:nvGrpSpPr>
        <p:grpSpPr>
          <a:xfrm>
            <a:off x="2031512" y="1752752"/>
            <a:ext cx="6116852" cy="2115140"/>
            <a:chOff x="650335" y="1801148"/>
            <a:chExt cx="6116850" cy="2115142"/>
          </a:xfrm>
        </p:grpSpPr>
        <p:sp>
          <p:nvSpPr>
            <p:cNvPr id="9" name="Rectangle 7">
              <a:extLst>
                <a:ext uri="{FF2B5EF4-FFF2-40B4-BE49-F238E27FC236}">
                  <a16:creationId xmlns:a16="http://schemas.microsoft.com/office/drawing/2014/main" xmlns="" id="{32336EBC-61C2-431A-B87A-2955517DA6F8}"/>
                </a:ext>
              </a:extLst>
            </p:cNvPr>
            <p:cNvSpPr/>
            <p:nvPr/>
          </p:nvSpPr>
          <p:spPr>
            <a:xfrm>
              <a:off x="1122811" y="1801148"/>
              <a:ext cx="1800492" cy="400110"/>
            </a:xfrm>
            <a:prstGeom prst="rect">
              <a:avLst/>
            </a:prstGeom>
          </p:spPr>
          <p:txBody>
            <a:bodyPr wrap="none">
              <a:spAutoFit/>
            </a:bodyPr>
            <a:lstStyle/>
            <a:p>
              <a:r>
                <a:rPr lang="zh-CN" altLang="en-US" sz="2000" b="1" dirty="0">
                  <a:latin typeface="微软雅黑" panose="020B0503020204020204" pitchFamily="34" charset="-122"/>
                  <a:ea typeface="微软雅黑" panose="020B0503020204020204" pitchFamily="34" charset="-122"/>
                  <a:sym typeface="inpin heiti" panose="00000500000000000000" pitchFamily="2" charset="-122"/>
                </a:rPr>
                <a:t>性别上的差异 </a:t>
              </a:r>
              <a:endParaRPr lang="en-US" altLang="zh-CN" sz="2000" b="1"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0" name="Content Placeholder 2">
              <a:extLst>
                <a:ext uri="{FF2B5EF4-FFF2-40B4-BE49-F238E27FC236}">
                  <a16:creationId xmlns:a16="http://schemas.microsoft.com/office/drawing/2014/main" xmlns="" id="{08CB04E4-F801-4875-AC7A-AB9BF39F7054}"/>
                </a:ext>
              </a:extLst>
            </p:cNvPr>
            <p:cNvSpPr txBox="1">
              <a:spLocks/>
            </p:cNvSpPr>
            <p:nvPr/>
          </p:nvSpPr>
          <p:spPr>
            <a:xfrm>
              <a:off x="3179783" y="2240779"/>
              <a:ext cx="3587402" cy="1675511"/>
            </a:xfrm>
            <a:prstGeom prst="rect">
              <a:avLst/>
            </a:prstGeom>
          </p:spPr>
          <p:txBody>
            <a:bodyPr vert="horz" lIns="91440" tIns="45720" rIns="91440" bIns="45720" rtlCol="0">
              <a:noAutofit/>
            </a:bodyPr>
            <a:lstStyle>
              <a:lvl1pPr marL="0" indent="0" algn="l" defTabSz="457200" rtl="0" eaLnBrk="1" latinLnBrk="0" hangingPunct="1">
                <a:spcBef>
                  <a:spcPct val="20000"/>
                </a:spcBef>
                <a:buFont typeface="Arial"/>
                <a:buNone/>
                <a:defRPr sz="1600" kern="1200">
                  <a:solidFill>
                    <a:schemeClr val="tx1">
                      <a:lumMod val="65000"/>
                      <a:lumOff val="35000"/>
                    </a:schemeClr>
                  </a:solidFill>
                </a:defRPr>
              </a:lvl1pPr>
              <a:lvl2pPr marL="457200" indent="0" algn="l" defTabSz="457200" rtl="0" eaLnBrk="1" latinLnBrk="0" hangingPunct="1">
                <a:spcBef>
                  <a:spcPct val="20000"/>
                </a:spcBef>
                <a:buFont typeface="Arial"/>
                <a:buNone/>
                <a:defRPr sz="1400" kern="1200">
                  <a:solidFill>
                    <a:schemeClr val="tx1">
                      <a:lumMod val="65000"/>
                      <a:lumOff val="35000"/>
                    </a:schemeClr>
                  </a:solidFill>
                </a:defRPr>
              </a:lvl2pPr>
              <a:lvl3pPr marL="914400" indent="0" algn="l" defTabSz="457200" rtl="0" eaLnBrk="1" latinLnBrk="0" hangingPunct="1">
                <a:spcBef>
                  <a:spcPct val="20000"/>
                </a:spcBef>
                <a:buFont typeface="Arial"/>
                <a:buNone/>
                <a:defRPr sz="1200" kern="1200">
                  <a:solidFill>
                    <a:schemeClr val="tx1">
                      <a:lumMod val="65000"/>
                      <a:lumOff val="35000"/>
                    </a:schemeClr>
                  </a:solidFill>
                </a:defRPr>
              </a:lvl3pPr>
              <a:lvl4pPr marL="1371600" indent="0" algn="l" defTabSz="457200" rtl="0" eaLnBrk="1" latinLnBrk="0" hangingPunct="1">
                <a:spcBef>
                  <a:spcPct val="20000"/>
                </a:spcBef>
                <a:buFont typeface="Arial"/>
                <a:buNone/>
                <a:defRPr sz="1100" kern="1200">
                  <a:solidFill>
                    <a:schemeClr val="tx1">
                      <a:lumMod val="65000"/>
                      <a:lumOff val="35000"/>
                    </a:schemeClr>
                  </a:solidFill>
                </a:defRPr>
              </a:lvl4pPr>
              <a:lvl5pPr marL="1828800" indent="0" algn="l" defTabSz="457200" rtl="0" eaLnBrk="1" latinLnBrk="0" hangingPunct="1">
                <a:spcBef>
                  <a:spcPct val="20000"/>
                </a:spcBef>
                <a:buFont typeface="Arial"/>
                <a:buNone/>
                <a:defRPr sz="1100" kern="1200">
                  <a:solidFill>
                    <a:schemeClr val="tx1">
                      <a:lumMod val="65000"/>
                      <a:lumOff val="35000"/>
                    </a:schemeClr>
                  </a:solidFill>
                </a:defRPr>
              </a:lvl5pPr>
              <a:lvl6pPr marL="2514600" indent="-228600" algn="l" defTabSz="457200" rtl="0" eaLnBrk="1" latinLnBrk="0" hangingPunct="1">
                <a:spcBef>
                  <a:spcPct val="20000"/>
                </a:spcBef>
                <a:buFont typeface="Arial"/>
                <a:buChar char="•"/>
                <a:defRPr sz="2000" kern="1200">
                  <a:solidFill>
                    <a:schemeClr val="tx1"/>
                  </a:solidFill>
                </a:defRPr>
              </a:lvl6pPr>
              <a:lvl7pPr marL="2971800" indent="-228600" algn="l" defTabSz="457200" rtl="0" eaLnBrk="1" latinLnBrk="0" hangingPunct="1">
                <a:spcBef>
                  <a:spcPct val="20000"/>
                </a:spcBef>
                <a:buFont typeface="Arial"/>
                <a:buChar char="•"/>
                <a:defRPr sz="2000" kern="1200">
                  <a:solidFill>
                    <a:schemeClr val="tx1"/>
                  </a:solidFill>
                </a:defRPr>
              </a:lvl7pPr>
              <a:lvl8pPr marL="3429000" indent="-228600" algn="l" defTabSz="457200" rtl="0" eaLnBrk="1" latinLnBrk="0" hangingPunct="1">
                <a:spcBef>
                  <a:spcPct val="20000"/>
                </a:spcBef>
                <a:buFont typeface="Arial"/>
                <a:buChar char="•"/>
                <a:defRPr sz="2000" kern="1200">
                  <a:solidFill>
                    <a:schemeClr val="tx1"/>
                  </a:solidFill>
                </a:defRPr>
              </a:lvl8pPr>
              <a:lvl9pPr marL="3886200" indent="-228600" algn="l" defTabSz="457200" rtl="0" eaLnBrk="1" latinLnBrk="0" hangingPunct="1">
                <a:spcBef>
                  <a:spcPct val="20000"/>
                </a:spcBef>
                <a:buFont typeface="Arial"/>
                <a:buChar char="•"/>
                <a:defRPr sz="2000" kern="1200">
                  <a:solidFill>
                    <a:schemeClr val="tx1"/>
                  </a:solidFill>
                </a:defRPr>
              </a:lvl9pPr>
            </a:lstStyle>
            <a:p>
              <a:pPr>
                <a:lnSpc>
                  <a:spcPct val="150000"/>
                </a:lnSpc>
                <a:spcBef>
                  <a:spcPts val="0"/>
                </a:spcBef>
              </a:pPr>
              <a:r>
                <a:rPr lang="zh-CN" altLang="en-US" sz="1100" dirty="0">
                  <a:solidFill>
                    <a:schemeClr val="tx1"/>
                  </a:solidFill>
                  <a:latin typeface="微软雅黑" panose="020B0503020204020204" pitchFamily="34" charset="-122"/>
                  <a:ea typeface="微软雅黑" panose="020B0503020204020204" pitchFamily="34" charset="-122"/>
                  <a:sym typeface="inpin heiti" panose="00000500000000000000" pitchFamily="2" charset="-122"/>
                </a:rPr>
                <a:t>大学生性心理在性别上也存在差异。</a:t>
              </a:r>
              <a:endParaRPr lang="en-US" altLang="zh-CN" sz="1100" dirty="0">
                <a:solidFill>
                  <a:schemeClr val="tx1"/>
                </a:solidFill>
                <a:latin typeface="微软雅黑" panose="020B0503020204020204" pitchFamily="34" charset="-122"/>
                <a:ea typeface="微软雅黑" panose="020B0503020204020204" pitchFamily="34" charset="-122"/>
                <a:sym typeface="inpin heiti" panose="00000500000000000000" pitchFamily="2" charset="-122"/>
              </a:endParaRPr>
            </a:p>
            <a:p>
              <a:pPr>
                <a:lnSpc>
                  <a:spcPct val="150000"/>
                </a:lnSpc>
                <a:spcBef>
                  <a:spcPts val="0"/>
                </a:spcBef>
              </a:pPr>
              <a:r>
                <a:rPr lang="zh-CN" altLang="en-US" sz="1100" dirty="0">
                  <a:solidFill>
                    <a:schemeClr val="tx1"/>
                  </a:solidFill>
                  <a:latin typeface="微软雅黑" panose="020B0503020204020204" pitchFamily="34" charset="-122"/>
                  <a:ea typeface="微软雅黑" panose="020B0503020204020204" pitchFamily="34" charset="-122"/>
                  <a:sym typeface="inpin heiti" panose="00000500000000000000" pitchFamily="2" charset="-122"/>
                </a:rPr>
                <a:t>在对异性感情流露上，男生表现得较为外显和热烈，女生往往表现得含蓄和深沉；</a:t>
              </a:r>
              <a:endParaRPr lang="en-US" altLang="zh-CN" sz="1100" dirty="0">
                <a:solidFill>
                  <a:schemeClr val="tx1"/>
                </a:solidFill>
                <a:latin typeface="微软雅黑" panose="020B0503020204020204" pitchFamily="34" charset="-122"/>
                <a:ea typeface="微软雅黑" panose="020B0503020204020204" pitchFamily="34" charset="-122"/>
                <a:sym typeface="inpin heiti" panose="00000500000000000000" pitchFamily="2" charset="-122"/>
              </a:endParaRPr>
            </a:p>
            <a:p>
              <a:pPr>
                <a:lnSpc>
                  <a:spcPct val="150000"/>
                </a:lnSpc>
                <a:spcBef>
                  <a:spcPts val="0"/>
                </a:spcBef>
              </a:pPr>
              <a:r>
                <a:rPr lang="zh-CN" altLang="en-US" sz="1100" dirty="0">
                  <a:solidFill>
                    <a:schemeClr val="tx1"/>
                  </a:solidFill>
                  <a:latin typeface="微软雅黑" panose="020B0503020204020204" pitchFamily="34" charset="-122"/>
                  <a:ea typeface="微软雅黑" panose="020B0503020204020204" pitchFamily="34" charset="-122"/>
                  <a:sym typeface="inpin heiti" panose="00000500000000000000" pitchFamily="2" charset="-122"/>
                </a:rPr>
                <a:t>在内心体验上，男生更多的是新奇、喜悦和神秘，而女生常 常是惊慌、羞涩和不知所措；</a:t>
              </a:r>
              <a:endParaRPr lang="en-US" altLang="zh-CN" sz="1100" dirty="0">
                <a:solidFill>
                  <a:schemeClr val="tx1"/>
                </a:solidFill>
                <a:latin typeface="微软雅黑" panose="020B0503020204020204" pitchFamily="34" charset="-122"/>
                <a:ea typeface="微软雅黑" panose="020B0503020204020204" pitchFamily="34" charset="-122"/>
                <a:sym typeface="inpin heiti" panose="00000500000000000000" pitchFamily="2" charset="-122"/>
              </a:endParaRPr>
            </a:p>
            <a:p>
              <a:pPr>
                <a:lnSpc>
                  <a:spcPct val="150000"/>
                </a:lnSpc>
                <a:spcBef>
                  <a:spcPts val="0"/>
                </a:spcBef>
              </a:pPr>
              <a:r>
                <a:rPr lang="zh-CN" altLang="en-US" sz="1100" dirty="0">
                  <a:solidFill>
                    <a:schemeClr val="tx1"/>
                  </a:solidFill>
                  <a:latin typeface="微软雅黑" panose="020B0503020204020204" pitchFamily="34" charset="-122"/>
                  <a:ea typeface="微软雅黑" panose="020B0503020204020204" pitchFamily="34" charset="-122"/>
                  <a:sym typeface="inpin heiti" panose="00000500000000000000" pitchFamily="2" charset="-122"/>
                </a:rPr>
                <a:t>在表达方式上，一般是男生较主动，女生往往采取暗示的方式。</a:t>
              </a:r>
              <a:endParaRPr lang="en-US" altLang="zh-CN" sz="1100" dirty="0">
                <a:solidFill>
                  <a:schemeClr val="tx1"/>
                </a:solidFill>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1" name="Rounded Rectangle 17">
              <a:extLst>
                <a:ext uri="{FF2B5EF4-FFF2-40B4-BE49-F238E27FC236}">
                  <a16:creationId xmlns:a16="http://schemas.microsoft.com/office/drawing/2014/main" xmlns="" id="{7C8A5FBB-2932-4066-AB35-6F513FA0D2A4}"/>
                </a:ext>
              </a:extLst>
            </p:cNvPr>
            <p:cNvSpPr/>
            <p:nvPr/>
          </p:nvSpPr>
          <p:spPr>
            <a:xfrm>
              <a:off x="650335" y="1838316"/>
              <a:ext cx="398065" cy="286069"/>
            </a:xfrm>
            <a:prstGeom prst="roundRect">
              <a:avLst>
                <a:gd name="adj" fmla="val 20000"/>
              </a:avLst>
            </a:prstGeom>
            <a:solidFill>
              <a:schemeClr val="accent1"/>
            </a:solidFill>
            <a:ln w="28575"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900" dirty="0">
                  <a:solidFill>
                    <a:schemeClr val="bg1"/>
                  </a:solidFill>
                  <a:latin typeface="微软雅黑" panose="020B0503020204020204" pitchFamily="34" charset="-122"/>
                  <a:ea typeface="微软雅黑" panose="020B0503020204020204" pitchFamily="34" charset="-122"/>
                  <a:sym typeface="inpin heiti" panose="00000500000000000000" pitchFamily="2" charset="-122"/>
                </a:rPr>
                <a:t>3</a:t>
              </a:r>
            </a:p>
          </p:txBody>
        </p:sp>
      </p:grpSp>
      <p:cxnSp>
        <p:nvCxnSpPr>
          <p:cNvPr id="18" name="直接连接符 17">
            <a:extLst>
              <a:ext uri="{FF2B5EF4-FFF2-40B4-BE49-F238E27FC236}">
                <a16:creationId xmlns:a16="http://schemas.microsoft.com/office/drawing/2014/main" xmlns="" id="{DF133CEE-A314-4844-A74D-40A94EC5CECD}"/>
              </a:ext>
            </a:extLst>
          </p:cNvPr>
          <p:cNvCxnSpPr>
            <a:cxnSpLocks/>
          </p:cNvCxnSpPr>
          <p:nvPr/>
        </p:nvCxnSpPr>
        <p:spPr>
          <a:xfrm flipH="1">
            <a:off x="611560" y="1131590"/>
            <a:ext cx="2664296"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9" name="等腰三角形 18">
            <a:extLst>
              <a:ext uri="{FF2B5EF4-FFF2-40B4-BE49-F238E27FC236}">
                <a16:creationId xmlns:a16="http://schemas.microsoft.com/office/drawing/2014/main" xmlns="" id="{C1166156-B379-4B42-88D7-AD0218490A56}"/>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20" name="直接连接符 19">
            <a:extLst>
              <a:ext uri="{FF2B5EF4-FFF2-40B4-BE49-F238E27FC236}">
                <a16:creationId xmlns:a16="http://schemas.microsoft.com/office/drawing/2014/main" xmlns="" id="{EE4626C2-2226-4FF0-B3FB-6517F3FEDA0E}"/>
              </a:ext>
            </a:extLst>
          </p:cNvPr>
          <p:cNvCxnSpPr>
            <a:cxnSpLocks/>
          </p:cNvCxnSpPr>
          <p:nvPr/>
        </p:nvCxnSpPr>
        <p:spPr>
          <a:xfrm>
            <a:off x="3491880" y="521032"/>
            <a:ext cx="5652120"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21" name="等腰三角形 20">
            <a:extLst>
              <a:ext uri="{FF2B5EF4-FFF2-40B4-BE49-F238E27FC236}">
                <a16:creationId xmlns:a16="http://schemas.microsoft.com/office/drawing/2014/main" xmlns="" id="{EB85990E-5847-44BF-A41A-C1B18C318652}"/>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 name="Rounded Rectangle 18">
            <a:extLst>
              <a:ext uri="{FF2B5EF4-FFF2-40B4-BE49-F238E27FC236}">
                <a16:creationId xmlns:a16="http://schemas.microsoft.com/office/drawing/2014/main" xmlns="" id="{85F6706C-D97C-4636-BC8D-EB5754A41048}"/>
              </a:ext>
            </a:extLst>
          </p:cNvPr>
          <p:cNvSpPr/>
          <p:nvPr/>
        </p:nvSpPr>
        <p:spPr>
          <a:xfrm>
            <a:off x="2031512" y="2499742"/>
            <a:ext cx="2358341" cy="1295313"/>
          </a:xfrm>
          <a:prstGeom prst="roundRect">
            <a:avLst>
              <a:gd name="adj" fmla="val 6862"/>
            </a:avLst>
          </a:prstGeom>
          <a:blipFill dpi="0" rotWithShape="1">
            <a:blip r:embed="rId3" cstate="print">
              <a:extLst>
                <a:ext uri="{28A0092B-C50C-407E-A947-70E740481C1C}">
                  <a14:useLocalDpi xmlns:a14="http://schemas.microsoft.com/office/drawing/2010/main" val="0"/>
                </a:ext>
              </a:extLst>
            </a:blip>
            <a:srcRect/>
            <a:stretch>
              <a:fillRect/>
            </a:stretch>
          </a:blipFill>
          <a:ln w="12700" cap="flat" cmpd="sng" algn="ctr">
            <a:solidFill>
              <a:schemeClr val="bg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dirty="0">
              <a:latin typeface="微软雅黑" panose="020B0503020204020204" pitchFamily="34" charset="-122"/>
              <a:ea typeface="微软雅黑" panose="020B0503020204020204" pitchFamily="34" charset="-122"/>
              <a:sym typeface="inpin heiti" panose="00000500000000000000" pitchFamily="2" charset="-122"/>
            </a:endParaRPr>
          </a:p>
        </p:txBody>
      </p:sp>
      <p:cxnSp>
        <p:nvCxnSpPr>
          <p:cNvPr id="15" name="直接连接符 14">
            <a:extLst>
              <a:ext uri="{FF2B5EF4-FFF2-40B4-BE49-F238E27FC236}">
                <a16:creationId xmlns:a16="http://schemas.microsoft.com/office/drawing/2014/main" xmlns="" id="{2CEC63F4-CC67-4F8A-B5A1-9E7DC97ED762}"/>
              </a:ext>
            </a:extLst>
          </p:cNvPr>
          <p:cNvCxnSpPr/>
          <p:nvPr/>
        </p:nvCxnSpPr>
        <p:spPr>
          <a:xfrm flipV="1">
            <a:off x="4560961" y="1923678"/>
            <a:ext cx="2387303" cy="29129"/>
          </a:xfrm>
          <a:prstGeom prst="line">
            <a:avLst/>
          </a:prstGeom>
          <a:ln w="127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41618735"/>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第一PPT模板网-WWW.1PPT.COM"/>
  <p:tag name="ISPRING_SCORM_RATE_SLIDES" val="0"/>
  <p:tag name="ISPRING_SCORM_RATE_QUIZZES" val="0"/>
  <p:tag name="ISPRING_SCORM_PASSING_SCORE" val="0.000000"/>
  <p:tag name="ISPRING_ULTRA_SCORM_COURSE_ID" val="D0752931-FA41-460D-A5C9-20ABD289CA81"/>
  <p:tag name="ISPRING_SCORM_ENDPOINT" val="&lt;endpoint&gt;&lt;enable&gt;0&lt;/enable&gt;&lt;lrs&gt;http://&lt;/lrs&gt;&lt;auth&gt;0&lt;/auth&gt;&lt;login&gt;&lt;/login&gt;&lt;password&gt;&lt;/password&gt;&lt;key&gt;&lt;/key&gt;&lt;name&gt;&lt;/name&gt;&lt;email&gt;&lt;/email&gt;&lt;/endpoint&gt;&#10;"/>
  <p:tag name="ISPRINGONLINEFOLDERID" val="0"/>
  <p:tag name="ISPRINGONLINEFOLDERPATH" val="Content List"/>
  <p:tag name="ISPRINGCLOUDFOLDERID" val="0"/>
  <p:tag name="ISPRINGCLOUDFOLDERPATH" val="Repository"/>
  <p:tag name="ISPRING_OUTPUT_FOLDER" val="G:\第十批待发作品\288117"/>
  <p:tag name="ISPRING_FIRST_PUBLISH" val="1"/>
</p:tagLst>
</file>

<file path=ppt/theme/theme1.xml><?xml version="1.0" encoding="utf-8"?>
<a:theme xmlns:a="http://schemas.openxmlformats.org/drawingml/2006/main" name="第一PPT，www.1ppt.com">
  <a:themeElements>
    <a:clrScheme name="自定义 237">
      <a:dk1>
        <a:srgbClr val="000000"/>
      </a:dk1>
      <a:lt1>
        <a:srgbClr val="FFFFFF"/>
      </a:lt1>
      <a:dk2>
        <a:srgbClr val="778495"/>
      </a:dk2>
      <a:lt2>
        <a:srgbClr val="F0F0F0"/>
      </a:lt2>
      <a:accent1>
        <a:srgbClr val="F76911"/>
      </a:accent1>
      <a:accent2>
        <a:srgbClr val="F8A724"/>
      </a:accent2>
      <a:accent3>
        <a:srgbClr val="F76911"/>
      </a:accent3>
      <a:accent4>
        <a:srgbClr val="F8A724"/>
      </a:accent4>
      <a:accent5>
        <a:srgbClr val="F76911"/>
      </a:accent5>
      <a:accent6>
        <a:srgbClr val="F8A724"/>
      </a:accent6>
      <a:hlink>
        <a:srgbClr val="76C8D2"/>
      </a:hlink>
      <a:folHlink>
        <a:srgbClr val="D2A37C"/>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none" rtlCol="0">
        <a:spAutoFit/>
      </a:bodyPr>
      <a:lstStyle>
        <a:defPPr>
          <a:defRPr sz="1200" dirty="0" smtClean="0">
            <a:solidFill>
              <a:schemeClr val="tx1">
                <a:lumMod val="75000"/>
                <a:lumOff val="25000"/>
              </a:schemeClr>
            </a:solidFill>
            <a:latin typeface="微软雅黑" panose="020B0503020204020204" pitchFamily="34" charset="-122"/>
            <a:ea typeface="微软雅黑" panose="020B0503020204020204" pitchFamily="34" charset="-122"/>
          </a:defRPr>
        </a:defPPr>
      </a:lstStyle>
    </a:txDef>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自定义 237">
    <a:dk1>
      <a:srgbClr val="000000"/>
    </a:dk1>
    <a:lt1>
      <a:srgbClr val="FFFFFF"/>
    </a:lt1>
    <a:dk2>
      <a:srgbClr val="778495"/>
    </a:dk2>
    <a:lt2>
      <a:srgbClr val="F0F0F0"/>
    </a:lt2>
    <a:accent1>
      <a:srgbClr val="F76911"/>
    </a:accent1>
    <a:accent2>
      <a:srgbClr val="F8A724"/>
    </a:accent2>
    <a:accent3>
      <a:srgbClr val="F76911"/>
    </a:accent3>
    <a:accent4>
      <a:srgbClr val="F8A724"/>
    </a:accent4>
    <a:accent5>
      <a:srgbClr val="F76911"/>
    </a:accent5>
    <a:accent6>
      <a:srgbClr val="F8A724"/>
    </a:accent6>
    <a:hlink>
      <a:srgbClr val="76C8D2"/>
    </a:hlink>
    <a:folHlink>
      <a:srgbClr val="D2A37C"/>
    </a:folHlink>
  </a:clrScheme>
</a:themeOverride>
</file>

<file path=ppt/theme/themeOverride2.xml><?xml version="1.0" encoding="utf-8"?>
<a:themeOverride xmlns:a="http://schemas.openxmlformats.org/drawingml/2006/main">
  <a:clrScheme name="自定义 237">
    <a:dk1>
      <a:srgbClr val="000000"/>
    </a:dk1>
    <a:lt1>
      <a:srgbClr val="FFFFFF"/>
    </a:lt1>
    <a:dk2>
      <a:srgbClr val="778495"/>
    </a:dk2>
    <a:lt2>
      <a:srgbClr val="F0F0F0"/>
    </a:lt2>
    <a:accent1>
      <a:srgbClr val="F76911"/>
    </a:accent1>
    <a:accent2>
      <a:srgbClr val="F8A724"/>
    </a:accent2>
    <a:accent3>
      <a:srgbClr val="F76911"/>
    </a:accent3>
    <a:accent4>
      <a:srgbClr val="F8A724"/>
    </a:accent4>
    <a:accent5>
      <a:srgbClr val="F76911"/>
    </a:accent5>
    <a:accent6>
      <a:srgbClr val="F8A724"/>
    </a:accent6>
    <a:hlink>
      <a:srgbClr val="76C8D2"/>
    </a:hlink>
    <a:folHlink>
      <a:srgbClr val="D2A37C"/>
    </a:folHlink>
  </a:clrScheme>
</a:themeOverride>
</file>

<file path=docProps/app.xml><?xml version="1.0" encoding="utf-8"?>
<Properties xmlns="http://schemas.openxmlformats.org/officeDocument/2006/extended-properties" xmlns:vt="http://schemas.openxmlformats.org/officeDocument/2006/docPropsVTypes">
  <TotalTime>6668</TotalTime>
  <Words>3350</Words>
  <Application>Microsoft Office PowerPoint</Application>
  <PresentationFormat>全屏显示(16:9)</PresentationFormat>
  <Paragraphs>181</Paragraphs>
  <Slides>27</Slides>
  <Notes>27</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27</vt:i4>
      </vt:variant>
    </vt:vector>
  </HeadingPairs>
  <TitlesOfParts>
    <vt:vector size="37" baseType="lpstr">
      <vt:lpstr>inpin heiti</vt:lpstr>
      <vt:lpstr>Open Sans</vt:lpstr>
      <vt:lpstr>Open Sans Semibold</vt:lpstr>
      <vt:lpstr>宋体</vt:lpstr>
      <vt:lpstr>微软雅黑</vt:lpstr>
      <vt:lpstr>字魂36号-正文宋楷</vt:lpstr>
      <vt:lpstr>字魂59号-创粗黑</vt:lpstr>
      <vt:lpstr>Arial</vt:lpstr>
      <vt:lpstr>Calibri</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第一PPT模板网-WWW.1PPT.COM</dc:title>
  <dc:creator>user</dc:creator>
  <cp:keywords>第一PPT模板网-WWW.1PPT.COM</cp:keywords>
  <cp:lastModifiedBy>范美琳</cp:lastModifiedBy>
  <cp:revision>864</cp:revision>
  <dcterms:created xsi:type="dcterms:W3CDTF">2015-12-11T17:46:17Z</dcterms:created>
  <dcterms:modified xsi:type="dcterms:W3CDTF">2020-10-14T01:08:12Z</dcterms:modified>
</cp:coreProperties>
</file>