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59" r:id="rId2"/>
    <p:sldId id="322" r:id="rId3"/>
    <p:sldId id="471" r:id="rId4"/>
    <p:sldId id="518" r:id="rId5"/>
    <p:sldId id="502" r:id="rId6"/>
    <p:sldId id="519" r:id="rId7"/>
    <p:sldId id="510" r:id="rId8"/>
    <p:sldId id="520" r:id="rId9"/>
    <p:sldId id="511" r:id="rId10"/>
    <p:sldId id="512" r:id="rId11"/>
    <p:sldId id="521" r:id="rId12"/>
    <p:sldId id="523" r:id="rId13"/>
    <p:sldId id="513" r:id="rId14"/>
    <p:sldId id="524" r:id="rId15"/>
    <p:sldId id="525" r:id="rId16"/>
    <p:sldId id="514" r:id="rId17"/>
    <p:sldId id="526" r:id="rId18"/>
    <p:sldId id="527" r:id="rId19"/>
    <p:sldId id="515" r:id="rId20"/>
    <p:sldId id="503" r:id="rId21"/>
    <p:sldId id="517" r:id="rId22"/>
    <p:sldId id="528" r:id="rId23"/>
    <p:sldId id="516" r:id="rId24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32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A724"/>
    <a:srgbClr val="F76911"/>
    <a:srgbClr val="DAB392"/>
    <a:srgbClr val="FDE5BF"/>
    <a:srgbClr val="76C8D2"/>
    <a:srgbClr val="D2A37C"/>
    <a:srgbClr val="C871A6"/>
    <a:srgbClr val="0581BE"/>
    <a:srgbClr val="061735"/>
    <a:srgbClr val="EDD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3492" autoAdjust="0"/>
  </p:normalViewPr>
  <p:slideViewPr>
    <p:cSldViewPr>
      <p:cViewPr varScale="1">
        <p:scale>
          <a:sx n="106" d="100"/>
          <a:sy n="106" d="100"/>
        </p:scale>
        <p:origin x="946" y="82"/>
      </p:cViewPr>
      <p:guideLst>
        <p:guide pos="2880"/>
        <p:guide orient="horz"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542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149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704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443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186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386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3324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339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3488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304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0026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642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1457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649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795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806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241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803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167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01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2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26F7441-D702-43EF-AEE3-E205BA617283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C4B9E70B-D621-47E5-906D-4E166E508837}"/>
              </a:ext>
            </a:extLst>
          </p:cNvPr>
          <p:cNvSpPr>
            <a:spLocks/>
          </p:cNvSpPr>
          <p:nvPr/>
        </p:nvSpPr>
        <p:spPr bwMode="auto">
          <a:xfrm>
            <a:off x="1774969" y="775643"/>
            <a:ext cx="2094268" cy="2371344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solidFill>
            <a:srgbClr val="F8A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F950A6DA-97B1-4B66-8468-20A25D3C211D}"/>
              </a:ext>
            </a:extLst>
          </p:cNvPr>
          <p:cNvGrpSpPr/>
          <p:nvPr/>
        </p:nvGrpSpPr>
        <p:grpSpPr>
          <a:xfrm>
            <a:off x="1240035" y="848773"/>
            <a:ext cx="2792060" cy="3165622"/>
            <a:chOff x="1240035" y="848773"/>
            <a:chExt cx="2792060" cy="3165622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B6B0800-05A8-40F5-987D-9ACE7DAF8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0035" y="848773"/>
              <a:ext cx="2792060" cy="3165622"/>
            </a:xfrm>
            <a:custGeom>
              <a:avLst/>
              <a:gdLst>
                <a:gd name="T0" fmla="*/ 72 w 595"/>
                <a:gd name="T1" fmla="*/ 665 h 674"/>
                <a:gd name="T2" fmla="*/ 24 w 595"/>
                <a:gd name="T3" fmla="*/ 665 h 674"/>
                <a:gd name="T4" fmla="*/ 0 w 595"/>
                <a:gd name="T5" fmla="*/ 624 h 674"/>
                <a:gd name="T6" fmla="*/ 0 w 595"/>
                <a:gd name="T7" fmla="*/ 50 h 674"/>
                <a:gd name="T8" fmla="*/ 24 w 595"/>
                <a:gd name="T9" fmla="*/ 9 h 674"/>
                <a:gd name="T10" fmla="*/ 72 w 595"/>
                <a:gd name="T11" fmla="*/ 9 h 674"/>
                <a:gd name="T12" fmla="*/ 571 w 595"/>
                <a:gd name="T13" fmla="*/ 296 h 674"/>
                <a:gd name="T14" fmla="*/ 595 w 595"/>
                <a:gd name="T15" fmla="*/ 337 h 674"/>
                <a:gd name="T16" fmla="*/ 571 w 595"/>
                <a:gd name="T17" fmla="*/ 378 h 674"/>
                <a:gd name="T18" fmla="*/ 72 w 595"/>
                <a:gd name="T19" fmla="*/ 665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674">
                  <a:moveTo>
                    <a:pt x="72" y="665"/>
                  </a:moveTo>
                  <a:cubicBezTo>
                    <a:pt x="57" y="674"/>
                    <a:pt x="39" y="674"/>
                    <a:pt x="24" y="665"/>
                  </a:cubicBezTo>
                  <a:cubicBezTo>
                    <a:pt x="9" y="657"/>
                    <a:pt x="0" y="641"/>
                    <a:pt x="0" y="62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3"/>
                    <a:pt x="9" y="17"/>
                    <a:pt x="24" y="9"/>
                  </a:cubicBezTo>
                  <a:cubicBezTo>
                    <a:pt x="39" y="0"/>
                    <a:pt x="57" y="0"/>
                    <a:pt x="72" y="9"/>
                  </a:cubicBezTo>
                  <a:cubicBezTo>
                    <a:pt x="571" y="296"/>
                    <a:pt x="571" y="296"/>
                    <a:pt x="571" y="296"/>
                  </a:cubicBezTo>
                  <a:cubicBezTo>
                    <a:pt x="586" y="304"/>
                    <a:pt x="595" y="320"/>
                    <a:pt x="595" y="337"/>
                  </a:cubicBezTo>
                  <a:cubicBezTo>
                    <a:pt x="595" y="354"/>
                    <a:pt x="586" y="370"/>
                    <a:pt x="571" y="378"/>
                  </a:cubicBezTo>
                  <a:cubicBezTo>
                    <a:pt x="72" y="665"/>
                    <a:pt x="72" y="665"/>
                    <a:pt x="72" y="665"/>
                  </a:cubicBezTo>
                </a:path>
              </a:pathLst>
            </a:custGeom>
            <a:blipFill dpi="0" rotWithShape="0">
              <a:blip r:embed="rId5" cstate="email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188A26DD-AB31-4FF7-808F-D34498D86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4953" y="990928"/>
              <a:ext cx="2562225" cy="2882900"/>
            </a:xfrm>
            <a:custGeom>
              <a:avLst/>
              <a:gdLst>
                <a:gd name="T0" fmla="*/ 76 w 603"/>
                <a:gd name="T1" fmla="*/ 667 h 678"/>
                <a:gd name="T2" fmla="*/ 74 w 603"/>
                <a:gd name="T3" fmla="*/ 664 h 678"/>
                <a:gd name="T4" fmla="*/ 52 w 603"/>
                <a:gd name="T5" fmla="*/ 670 h 678"/>
                <a:gd name="T6" fmla="*/ 30 w 603"/>
                <a:gd name="T7" fmla="*/ 664 h 678"/>
                <a:gd name="T8" fmla="*/ 8 w 603"/>
                <a:gd name="T9" fmla="*/ 626 h 678"/>
                <a:gd name="T10" fmla="*/ 8 w 603"/>
                <a:gd name="T11" fmla="*/ 52 h 678"/>
                <a:gd name="T12" fmla="*/ 30 w 603"/>
                <a:gd name="T13" fmla="*/ 14 h 678"/>
                <a:gd name="T14" fmla="*/ 52 w 603"/>
                <a:gd name="T15" fmla="*/ 8 h 678"/>
                <a:gd name="T16" fmla="*/ 74 w 603"/>
                <a:gd name="T17" fmla="*/ 14 h 678"/>
                <a:gd name="T18" fmla="*/ 573 w 603"/>
                <a:gd name="T19" fmla="*/ 301 h 678"/>
                <a:gd name="T20" fmla="*/ 595 w 603"/>
                <a:gd name="T21" fmla="*/ 339 h 678"/>
                <a:gd name="T22" fmla="*/ 573 w 603"/>
                <a:gd name="T23" fmla="*/ 377 h 678"/>
                <a:gd name="T24" fmla="*/ 74 w 603"/>
                <a:gd name="T25" fmla="*/ 664 h 678"/>
                <a:gd name="T26" fmla="*/ 76 w 603"/>
                <a:gd name="T27" fmla="*/ 667 h 678"/>
                <a:gd name="T28" fmla="*/ 78 w 603"/>
                <a:gd name="T29" fmla="*/ 671 h 678"/>
                <a:gd name="T30" fmla="*/ 577 w 603"/>
                <a:gd name="T31" fmla="*/ 384 h 678"/>
                <a:gd name="T32" fmla="*/ 603 w 603"/>
                <a:gd name="T33" fmla="*/ 339 h 678"/>
                <a:gd name="T34" fmla="*/ 577 w 603"/>
                <a:gd name="T35" fmla="*/ 294 h 678"/>
                <a:gd name="T36" fmla="*/ 78 w 603"/>
                <a:gd name="T37" fmla="*/ 7 h 678"/>
                <a:gd name="T38" fmla="*/ 52 w 603"/>
                <a:gd name="T39" fmla="*/ 0 h 678"/>
                <a:gd name="T40" fmla="*/ 26 w 603"/>
                <a:gd name="T41" fmla="*/ 7 h 678"/>
                <a:gd name="T42" fmla="*/ 0 w 603"/>
                <a:gd name="T43" fmla="*/ 52 h 678"/>
                <a:gd name="T44" fmla="*/ 0 w 603"/>
                <a:gd name="T45" fmla="*/ 626 h 678"/>
                <a:gd name="T46" fmla="*/ 26 w 603"/>
                <a:gd name="T47" fmla="*/ 671 h 678"/>
                <a:gd name="T48" fmla="*/ 52 w 603"/>
                <a:gd name="T49" fmla="*/ 678 h 678"/>
                <a:gd name="T50" fmla="*/ 78 w 603"/>
                <a:gd name="T51" fmla="*/ 671 h 678"/>
                <a:gd name="T52" fmla="*/ 76 w 603"/>
                <a:gd name="T53" fmla="*/ 66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3" h="678">
                  <a:moveTo>
                    <a:pt x="76" y="667"/>
                  </a:moveTo>
                  <a:cubicBezTo>
                    <a:pt x="74" y="664"/>
                    <a:pt x="74" y="664"/>
                    <a:pt x="74" y="664"/>
                  </a:cubicBezTo>
                  <a:cubicBezTo>
                    <a:pt x="67" y="668"/>
                    <a:pt x="60" y="670"/>
                    <a:pt x="52" y="670"/>
                  </a:cubicBezTo>
                  <a:cubicBezTo>
                    <a:pt x="44" y="670"/>
                    <a:pt x="37" y="668"/>
                    <a:pt x="30" y="664"/>
                  </a:cubicBezTo>
                  <a:cubicBezTo>
                    <a:pt x="17" y="656"/>
                    <a:pt x="8" y="642"/>
                    <a:pt x="8" y="62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36"/>
                    <a:pt x="17" y="22"/>
                    <a:pt x="30" y="14"/>
                  </a:cubicBezTo>
                  <a:cubicBezTo>
                    <a:pt x="37" y="10"/>
                    <a:pt x="44" y="8"/>
                    <a:pt x="52" y="8"/>
                  </a:cubicBezTo>
                  <a:cubicBezTo>
                    <a:pt x="60" y="8"/>
                    <a:pt x="67" y="10"/>
                    <a:pt x="74" y="14"/>
                  </a:cubicBezTo>
                  <a:cubicBezTo>
                    <a:pt x="573" y="301"/>
                    <a:pt x="573" y="301"/>
                    <a:pt x="573" y="301"/>
                  </a:cubicBezTo>
                  <a:cubicBezTo>
                    <a:pt x="587" y="309"/>
                    <a:pt x="595" y="323"/>
                    <a:pt x="595" y="339"/>
                  </a:cubicBezTo>
                  <a:cubicBezTo>
                    <a:pt x="595" y="355"/>
                    <a:pt x="587" y="369"/>
                    <a:pt x="573" y="377"/>
                  </a:cubicBezTo>
                  <a:cubicBezTo>
                    <a:pt x="74" y="664"/>
                    <a:pt x="74" y="664"/>
                    <a:pt x="74" y="664"/>
                  </a:cubicBezTo>
                  <a:cubicBezTo>
                    <a:pt x="76" y="667"/>
                    <a:pt x="76" y="667"/>
                    <a:pt x="76" y="667"/>
                  </a:cubicBezTo>
                  <a:cubicBezTo>
                    <a:pt x="78" y="671"/>
                    <a:pt x="78" y="671"/>
                    <a:pt x="78" y="671"/>
                  </a:cubicBezTo>
                  <a:cubicBezTo>
                    <a:pt x="577" y="384"/>
                    <a:pt x="577" y="384"/>
                    <a:pt x="577" y="384"/>
                  </a:cubicBezTo>
                  <a:cubicBezTo>
                    <a:pt x="593" y="375"/>
                    <a:pt x="603" y="358"/>
                    <a:pt x="603" y="339"/>
                  </a:cubicBezTo>
                  <a:cubicBezTo>
                    <a:pt x="603" y="320"/>
                    <a:pt x="593" y="303"/>
                    <a:pt x="577" y="294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0" y="3"/>
                    <a:pt x="61" y="0"/>
                    <a:pt x="52" y="0"/>
                  </a:cubicBezTo>
                  <a:cubicBezTo>
                    <a:pt x="43" y="0"/>
                    <a:pt x="34" y="3"/>
                    <a:pt x="26" y="7"/>
                  </a:cubicBezTo>
                  <a:cubicBezTo>
                    <a:pt x="10" y="17"/>
                    <a:pt x="0" y="34"/>
                    <a:pt x="0" y="52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44"/>
                    <a:pt x="10" y="661"/>
                    <a:pt x="26" y="671"/>
                  </a:cubicBezTo>
                  <a:cubicBezTo>
                    <a:pt x="34" y="675"/>
                    <a:pt x="43" y="678"/>
                    <a:pt x="52" y="678"/>
                  </a:cubicBezTo>
                  <a:cubicBezTo>
                    <a:pt x="61" y="678"/>
                    <a:pt x="70" y="675"/>
                    <a:pt x="78" y="671"/>
                  </a:cubicBezTo>
                  <a:cubicBezTo>
                    <a:pt x="76" y="667"/>
                    <a:pt x="76" y="667"/>
                    <a:pt x="76" y="6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EEA1B176-2A04-4F77-B219-D0CE6FA8CEE4}"/>
              </a:ext>
            </a:extLst>
          </p:cNvPr>
          <p:cNvGrpSpPr/>
          <p:nvPr/>
        </p:nvGrpSpPr>
        <p:grpSpPr>
          <a:xfrm>
            <a:off x="959665" y="1964065"/>
            <a:ext cx="828675" cy="935038"/>
            <a:chOff x="959665" y="1964065"/>
            <a:chExt cx="828675" cy="935038"/>
          </a:xfrm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85F8B9E5-F279-490B-AA1A-468181572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665" y="1964065"/>
              <a:ext cx="395288" cy="935038"/>
            </a:xfrm>
            <a:custGeom>
              <a:avLst/>
              <a:gdLst>
                <a:gd name="T0" fmla="*/ 15 w 93"/>
                <a:gd name="T1" fmla="*/ 0 h 220"/>
                <a:gd name="T2" fmla="*/ 8 w 93"/>
                <a:gd name="T3" fmla="*/ 2 h 220"/>
                <a:gd name="T4" fmla="*/ 0 w 93"/>
                <a:gd name="T5" fmla="*/ 16 h 220"/>
                <a:gd name="T6" fmla="*/ 0 w 93"/>
                <a:gd name="T7" fmla="*/ 204 h 220"/>
                <a:gd name="T8" fmla="*/ 8 w 93"/>
                <a:gd name="T9" fmla="*/ 218 h 220"/>
                <a:gd name="T10" fmla="*/ 16 w 93"/>
                <a:gd name="T11" fmla="*/ 220 h 220"/>
                <a:gd name="T12" fmla="*/ 23 w 93"/>
                <a:gd name="T13" fmla="*/ 218 h 220"/>
                <a:gd name="T14" fmla="*/ 93 w 93"/>
                <a:gd name="T15" fmla="*/ 177 h 220"/>
                <a:gd name="T16" fmla="*/ 93 w 93"/>
                <a:gd name="T17" fmla="*/ 43 h 220"/>
                <a:gd name="T18" fmla="*/ 23 w 93"/>
                <a:gd name="T19" fmla="*/ 2 h 220"/>
                <a:gd name="T20" fmla="*/ 15 w 93"/>
                <a:gd name="T2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220">
                  <a:moveTo>
                    <a:pt x="15" y="0"/>
                  </a:moveTo>
                  <a:cubicBezTo>
                    <a:pt x="13" y="0"/>
                    <a:pt x="10" y="1"/>
                    <a:pt x="8" y="2"/>
                  </a:cubicBezTo>
                  <a:cubicBezTo>
                    <a:pt x="3" y="5"/>
                    <a:pt x="0" y="10"/>
                    <a:pt x="0" y="1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10"/>
                    <a:pt x="3" y="215"/>
                    <a:pt x="8" y="218"/>
                  </a:cubicBezTo>
                  <a:cubicBezTo>
                    <a:pt x="10" y="219"/>
                    <a:pt x="13" y="220"/>
                    <a:pt x="16" y="220"/>
                  </a:cubicBezTo>
                  <a:cubicBezTo>
                    <a:pt x="18" y="220"/>
                    <a:pt x="21" y="219"/>
                    <a:pt x="23" y="218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1" y="1"/>
                    <a:pt x="18" y="0"/>
                    <a:pt x="15" y="0"/>
                  </a:cubicBezTo>
                </a:path>
              </a:pathLst>
            </a:custGeom>
            <a:solidFill>
              <a:srgbClr val="FBD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55EAA086-F557-4242-87BB-23DDD1240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290" y="2164090"/>
              <a:ext cx="400050" cy="536575"/>
            </a:xfrm>
            <a:custGeom>
              <a:avLst/>
              <a:gdLst>
                <a:gd name="T0" fmla="*/ 0 w 94"/>
                <a:gd name="T1" fmla="*/ 0 h 126"/>
                <a:gd name="T2" fmla="*/ 0 w 94"/>
                <a:gd name="T3" fmla="*/ 126 h 126"/>
                <a:gd name="T4" fmla="*/ 86 w 94"/>
                <a:gd name="T5" fmla="*/ 77 h 126"/>
                <a:gd name="T6" fmla="*/ 94 w 94"/>
                <a:gd name="T7" fmla="*/ 63 h 126"/>
                <a:gd name="T8" fmla="*/ 86 w 94"/>
                <a:gd name="T9" fmla="*/ 49 h 126"/>
                <a:gd name="T10" fmla="*/ 0 w 94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26">
                  <a:moveTo>
                    <a:pt x="0" y="0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91" y="74"/>
                    <a:pt x="94" y="69"/>
                    <a:pt x="94" y="63"/>
                  </a:cubicBezTo>
                  <a:cubicBezTo>
                    <a:pt x="94" y="57"/>
                    <a:pt x="91" y="52"/>
                    <a:pt x="86" y="4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C9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2498509E-4B90-4BD5-9195-4FCA04299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4953" y="2146628"/>
              <a:ext cx="33338" cy="569913"/>
            </a:xfrm>
            <a:custGeom>
              <a:avLst/>
              <a:gdLst>
                <a:gd name="T0" fmla="*/ 0 w 21"/>
                <a:gd name="T1" fmla="*/ 0 h 359"/>
                <a:gd name="T2" fmla="*/ 0 w 21"/>
                <a:gd name="T3" fmla="*/ 359 h 359"/>
                <a:gd name="T4" fmla="*/ 21 w 21"/>
                <a:gd name="T5" fmla="*/ 349 h 359"/>
                <a:gd name="T6" fmla="*/ 21 w 21"/>
                <a:gd name="T7" fmla="*/ 11 h 359"/>
                <a:gd name="T8" fmla="*/ 0 w 21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59">
                  <a:moveTo>
                    <a:pt x="0" y="0"/>
                  </a:moveTo>
                  <a:lnTo>
                    <a:pt x="0" y="359"/>
                  </a:lnTo>
                  <a:lnTo>
                    <a:pt x="21" y="349"/>
                  </a:lnTo>
                  <a:lnTo>
                    <a:pt x="2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D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CC1AB0A2-4B51-45C3-B331-2F15252A9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4953" y="2146628"/>
              <a:ext cx="33338" cy="569913"/>
            </a:xfrm>
            <a:custGeom>
              <a:avLst/>
              <a:gdLst>
                <a:gd name="T0" fmla="*/ 0 w 21"/>
                <a:gd name="T1" fmla="*/ 0 h 359"/>
                <a:gd name="T2" fmla="*/ 0 w 21"/>
                <a:gd name="T3" fmla="*/ 359 h 359"/>
                <a:gd name="T4" fmla="*/ 21 w 21"/>
                <a:gd name="T5" fmla="*/ 349 h 359"/>
                <a:gd name="T6" fmla="*/ 21 w 21"/>
                <a:gd name="T7" fmla="*/ 11 h 359"/>
                <a:gd name="T8" fmla="*/ 0 w 21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59">
                  <a:moveTo>
                    <a:pt x="0" y="0"/>
                  </a:moveTo>
                  <a:lnTo>
                    <a:pt x="0" y="359"/>
                  </a:lnTo>
                  <a:lnTo>
                    <a:pt x="21" y="349"/>
                  </a:lnTo>
                  <a:lnTo>
                    <a:pt x="21" y="1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21" name="Freeform 5">
            <a:extLst>
              <a:ext uri="{FF2B5EF4-FFF2-40B4-BE49-F238E27FC236}">
                <a16:creationId xmlns:a16="http://schemas.microsoft.com/office/drawing/2014/main" id="{1E01CFC1-08C0-4185-A83C-6B13D7AAE3F3}"/>
              </a:ext>
            </a:extLst>
          </p:cNvPr>
          <p:cNvSpPr>
            <a:spLocks/>
          </p:cNvSpPr>
          <p:nvPr/>
        </p:nvSpPr>
        <p:spPr bwMode="auto">
          <a:xfrm flipH="1">
            <a:off x="2568174" y="-637331"/>
            <a:ext cx="1847850" cy="2092325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noFill/>
          <a:ln>
            <a:solidFill>
              <a:srgbClr val="F7691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544872F1-3879-4D76-8D64-9DA315FBC146}"/>
              </a:ext>
            </a:extLst>
          </p:cNvPr>
          <p:cNvSpPr>
            <a:spLocks/>
          </p:cNvSpPr>
          <p:nvPr/>
        </p:nvSpPr>
        <p:spPr bwMode="auto">
          <a:xfrm>
            <a:off x="4769966" y="-1316682"/>
            <a:ext cx="1847850" cy="2092325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solidFill>
            <a:srgbClr val="FDE5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8FDAD97A-E218-43E4-83DA-F8EEDE507D69}"/>
              </a:ext>
            </a:extLst>
          </p:cNvPr>
          <p:cNvSpPr>
            <a:spLocks/>
          </p:cNvSpPr>
          <p:nvPr/>
        </p:nvSpPr>
        <p:spPr bwMode="auto">
          <a:xfrm flipH="1">
            <a:off x="1524343" y="3638078"/>
            <a:ext cx="1847850" cy="2092325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solidFill>
            <a:srgbClr val="FDE5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5" name="TextBox 7">
            <a:extLst>
              <a:ext uri="{FF2B5EF4-FFF2-40B4-BE49-F238E27FC236}">
                <a16:creationId xmlns:a16="http://schemas.microsoft.com/office/drawing/2014/main" id="{58029CC1-9F2C-49EB-A611-48DCA6D8E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9876" y="1517179"/>
            <a:ext cx="4221842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rgbClr val="F76911"/>
                </a:solidFill>
                <a:latin typeface="+mj-ea"/>
                <a:ea typeface="+mj-ea"/>
                <a:cs typeface="+mn-ea"/>
                <a:sym typeface="inpin heiti" panose="00000500000000000000" pitchFamily="2" charset="-122"/>
              </a:rPr>
              <a:t>大学生心理</a:t>
            </a:r>
            <a:endParaRPr lang="en-US" altLang="zh-CN" sz="6000" b="1" dirty="0">
              <a:solidFill>
                <a:srgbClr val="F76911"/>
              </a:solidFill>
              <a:latin typeface="+mj-ea"/>
              <a:ea typeface="+mj-ea"/>
              <a:cs typeface="+mn-ea"/>
              <a:sym typeface="inpin heiti" panose="00000500000000000000" pitchFamily="2" charset="-122"/>
            </a:endParaRPr>
          </a:p>
          <a:p>
            <a:pPr>
              <a:defRPr/>
            </a:pPr>
            <a:r>
              <a:rPr lang="zh-CN" altLang="en-US" sz="6000" b="1" dirty="0">
                <a:solidFill>
                  <a:srgbClr val="F76911"/>
                </a:solidFill>
                <a:latin typeface="+mj-ea"/>
                <a:ea typeface="+mj-ea"/>
                <a:cs typeface="+mn-ea"/>
                <a:sym typeface="inpin heiti" panose="00000500000000000000" pitchFamily="2" charset="-122"/>
              </a:rPr>
              <a:t>健康教育</a:t>
            </a:r>
            <a:endParaRPr lang="en-US" altLang="zh-CN" sz="6000" b="1" dirty="0">
              <a:solidFill>
                <a:srgbClr val="F76911"/>
              </a:solidFill>
              <a:latin typeface="+mj-ea"/>
              <a:ea typeface="+mj-ea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00C6367B-417A-4D5E-B834-F91BFAEA130D}"/>
              </a:ext>
            </a:extLst>
          </p:cNvPr>
          <p:cNvSpPr>
            <a:spLocks/>
          </p:cNvSpPr>
          <p:nvPr/>
        </p:nvSpPr>
        <p:spPr bwMode="auto">
          <a:xfrm flipH="1">
            <a:off x="7785730" y="3331217"/>
            <a:ext cx="1847850" cy="2092325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solidFill>
            <a:srgbClr val="F8A72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39978" y="2862786"/>
            <a:ext cx="1348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76911"/>
                </a:solidFill>
                <a:latin typeface="+mj-ea"/>
                <a:cs typeface="+mn-ea"/>
                <a:sym typeface="inpin heiti" panose="00000500000000000000" pitchFamily="2" charset="-122"/>
              </a:rPr>
              <a:t>(</a:t>
            </a:r>
            <a:r>
              <a:rPr lang="zh-CN" altLang="en-US" sz="2400" b="1" dirty="0">
                <a:solidFill>
                  <a:srgbClr val="F76911"/>
                </a:solidFill>
                <a:latin typeface="+mj-ea"/>
                <a:cs typeface="+mn-ea"/>
                <a:sym typeface="inpin heiti" panose="00000500000000000000" pitchFamily="2" charset="-122"/>
              </a:rPr>
              <a:t>第三版</a:t>
            </a:r>
            <a:r>
              <a:rPr lang="en-US" altLang="zh-CN" sz="2400" b="1" dirty="0">
                <a:solidFill>
                  <a:srgbClr val="F76911"/>
                </a:solidFill>
                <a:latin typeface="+mj-ea"/>
                <a:cs typeface="+mn-ea"/>
                <a:sym typeface="inpin heiti" panose="00000500000000000000" pitchFamily="2" charset="-122"/>
              </a:rPr>
              <a:t>)</a:t>
            </a:r>
            <a:endParaRPr lang="zh-CN" altLang="en-US" sz="2400" b="1" dirty="0">
              <a:latin typeface="+mj-ea"/>
              <a:cs typeface="+mn-ea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9" presetID="3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1" grpId="0" animBg="1"/>
          <p:bldP spid="22" grpId="0" animBg="1"/>
          <p:bldP spid="23" grpId="0" animBg="1"/>
          <p:bldP spid="25" grpId="0"/>
          <p:bldP spid="25" grpId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9" presetID="3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1" grpId="0" animBg="1"/>
          <p:bldP spid="22" grpId="0" animBg="1"/>
          <p:bldP spid="23" grpId="0" animBg="1"/>
          <p:bldP spid="25" grpId="0"/>
          <p:bldP spid="25" grpId="1"/>
          <p:bldP spid="2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一、生活适应方面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8D93D11-56F9-4950-A0E0-8FE74BB42A1E}"/>
              </a:ext>
            </a:extLst>
          </p:cNvPr>
          <p:cNvSpPr/>
          <p:nvPr/>
        </p:nvSpPr>
        <p:spPr>
          <a:xfrm>
            <a:off x="1969648" y="1916782"/>
            <a:ext cx="2429567" cy="13556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AE4F8C5-03E0-40A7-B71C-B2E25C89B0B8}"/>
              </a:ext>
            </a:extLst>
          </p:cNvPr>
          <p:cNvSpPr/>
          <p:nvPr/>
        </p:nvSpPr>
        <p:spPr>
          <a:xfrm>
            <a:off x="2158642" y="2273332"/>
            <a:ext cx="2157014" cy="740334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① 独立生活能力弱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4299CB6-C537-4B0E-B25E-A98DCBCC632F}"/>
              </a:ext>
            </a:extLst>
          </p:cNvPr>
          <p:cNvSpPr/>
          <p:nvPr/>
        </p:nvSpPr>
        <p:spPr>
          <a:xfrm>
            <a:off x="1969648" y="3304330"/>
            <a:ext cx="2429567" cy="135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7E702823-F9F5-4EB9-855B-A49AF30B8B6D}"/>
              </a:ext>
            </a:extLst>
          </p:cNvPr>
          <p:cNvSpPr/>
          <p:nvPr/>
        </p:nvSpPr>
        <p:spPr>
          <a:xfrm>
            <a:off x="2158642" y="3658774"/>
            <a:ext cx="2157014" cy="713176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③ 缺乏良好生活习惯</a:t>
            </a: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id="{AA368C38-1B86-40D8-843E-958C05AB2D87}"/>
              </a:ext>
            </a:extLst>
          </p:cNvPr>
          <p:cNvSpPr/>
          <p:nvPr/>
        </p:nvSpPr>
        <p:spPr>
          <a:xfrm>
            <a:off x="4437372" y="1916782"/>
            <a:ext cx="2644844" cy="135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7B267095-8779-454E-B14A-CE64487F1A6F}"/>
              </a:ext>
            </a:extLst>
          </p:cNvPr>
          <p:cNvSpPr/>
          <p:nvPr/>
        </p:nvSpPr>
        <p:spPr>
          <a:xfrm>
            <a:off x="4643110" y="2273331"/>
            <a:ext cx="2348140" cy="658459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② 不习惯集体生活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DE0F3E2D-73D6-4783-AB22-F8C1C5946015}"/>
              </a:ext>
            </a:extLst>
          </p:cNvPr>
          <p:cNvSpPr/>
          <p:nvPr/>
        </p:nvSpPr>
        <p:spPr>
          <a:xfrm>
            <a:off x="4437372" y="3304330"/>
            <a:ext cx="2644844" cy="1355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id="{14D07B37-1079-4C33-BC58-218C3D40E884}"/>
              </a:ext>
            </a:extLst>
          </p:cNvPr>
          <p:cNvSpPr/>
          <p:nvPr/>
        </p:nvSpPr>
        <p:spPr>
          <a:xfrm>
            <a:off x="4643110" y="3658774"/>
            <a:ext cx="2348140" cy="64116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④ 缺乏理财能力</a:t>
            </a: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342CB187-D05F-490D-962B-54C12B1FF37B}"/>
              </a:ext>
            </a:extLst>
          </p:cNvPr>
          <p:cNvSpPr txBox="1"/>
          <p:nvPr/>
        </p:nvSpPr>
        <p:spPr>
          <a:xfrm>
            <a:off x="492259" y="1244980"/>
            <a:ext cx="7968173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/>
              <a:t>大学新生刚刚步入大学校园时，脱离了父母的照顾，独立生活能力较差的学生面临的第 一个适应问题就是生活适应问题。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CCC135D-E585-43B8-A116-A565BAB8638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BADA010D-B1C1-4698-9DC8-E134AB42C18F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D21D0C-C32C-4EF4-B6E3-9CA9889916DA}"/>
              </a:ext>
            </a:extLst>
          </p:cNvPr>
          <p:cNvCxnSpPr>
            <a:cxnSpLocks/>
          </p:cNvCxnSpPr>
          <p:nvPr/>
        </p:nvCxnSpPr>
        <p:spPr>
          <a:xfrm>
            <a:off x="3995936" y="521032"/>
            <a:ext cx="514806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FAB70091-EA07-4C2C-A179-1C4FB3987CC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31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一、生活适应方面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CCC135D-E585-43B8-A116-A565BAB8638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BADA010D-B1C1-4698-9DC8-E134AB42C18F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D21D0C-C32C-4EF4-B6E3-9CA9889916DA}"/>
              </a:ext>
            </a:extLst>
          </p:cNvPr>
          <p:cNvCxnSpPr>
            <a:cxnSpLocks/>
          </p:cNvCxnSpPr>
          <p:nvPr/>
        </p:nvCxnSpPr>
        <p:spPr>
          <a:xfrm>
            <a:off x="3995936" y="521032"/>
            <a:ext cx="514806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FAB70091-EA07-4C2C-A179-1C4FB3987CC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018732FE-6E8F-4F46-B3C5-68070A485448}"/>
              </a:ext>
            </a:extLst>
          </p:cNvPr>
          <p:cNvGrpSpPr/>
          <p:nvPr/>
        </p:nvGrpSpPr>
        <p:grpSpPr>
          <a:xfrm>
            <a:off x="1691680" y="1221507"/>
            <a:ext cx="2460930" cy="3028683"/>
            <a:chOff x="3486997" y="2544437"/>
            <a:chExt cx="2460930" cy="3028683"/>
          </a:xfrm>
        </p:grpSpPr>
        <p:grpSp>
          <p:nvGrpSpPr>
            <p:cNvPr id="19" name="Group 2536">
              <a:extLst>
                <a:ext uri="{FF2B5EF4-FFF2-40B4-BE49-F238E27FC236}">
                  <a16:creationId xmlns:a16="http://schemas.microsoft.com/office/drawing/2014/main" id="{5089FB3E-2493-413B-AFD0-C251694859AE}"/>
                </a:ext>
              </a:extLst>
            </p:cNvPr>
            <p:cNvGrpSpPr/>
            <p:nvPr/>
          </p:nvGrpSpPr>
          <p:grpSpPr>
            <a:xfrm>
              <a:off x="3486997" y="2544437"/>
              <a:ext cx="2460930" cy="3028683"/>
              <a:chOff x="0" y="0"/>
              <a:chExt cx="4325834" cy="5323844"/>
            </a:xfrm>
          </p:grpSpPr>
          <p:sp>
            <p:nvSpPr>
              <p:cNvPr id="23" name="Shape 2529">
                <a:extLst>
                  <a:ext uri="{FF2B5EF4-FFF2-40B4-BE49-F238E27FC236}">
                    <a16:creationId xmlns:a16="http://schemas.microsoft.com/office/drawing/2014/main" id="{7C17963E-D512-4C88-AC2B-AE0A07CC582B}"/>
                  </a:ext>
                </a:extLst>
              </p:cNvPr>
              <p:cNvSpPr/>
              <p:nvPr/>
            </p:nvSpPr>
            <p:spPr>
              <a:xfrm>
                <a:off x="123380" y="581652"/>
                <a:ext cx="4125959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4" name="Shape 2530">
                <a:extLst>
                  <a:ext uri="{FF2B5EF4-FFF2-40B4-BE49-F238E27FC236}">
                    <a16:creationId xmlns:a16="http://schemas.microsoft.com/office/drawing/2014/main" id="{A760040A-677D-455B-AFA5-2923035A559C}"/>
                  </a:ext>
                </a:extLst>
              </p:cNvPr>
              <p:cNvSpPr/>
              <p:nvPr/>
            </p:nvSpPr>
            <p:spPr>
              <a:xfrm>
                <a:off x="0" y="458269"/>
                <a:ext cx="4321577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5" name="Shape 2531">
                <a:extLst>
                  <a:ext uri="{FF2B5EF4-FFF2-40B4-BE49-F238E27FC236}">
                    <a16:creationId xmlns:a16="http://schemas.microsoft.com/office/drawing/2014/main" id="{D2856C46-1980-4938-9FFB-931901FB7369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3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rgbClr val="DCE1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6" name="Shape 2532">
                <a:extLst>
                  <a:ext uri="{FF2B5EF4-FFF2-40B4-BE49-F238E27FC236}">
                    <a16:creationId xmlns:a16="http://schemas.microsoft.com/office/drawing/2014/main" id="{E6E362C6-11AA-4B9C-B2B1-D65C6639D48C}"/>
                  </a:ext>
                </a:extLst>
              </p:cNvPr>
              <p:cNvSpPr/>
              <p:nvPr/>
            </p:nvSpPr>
            <p:spPr>
              <a:xfrm>
                <a:off x="0" y="458269"/>
                <a:ext cx="4325834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C1C6CA">
                  <a:alpha val="7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7" name="Shape 2533">
                <a:extLst>
                  <a:ext uri="{FF2B5EF4-FFF2-40B4-BE49-F238E27FC236}">
                    <a16:creationId xmlns:a16="http://schemas.microsoft.com/office/drawing/2014/main" id="{611235C1-D6F4-478E-8F1D-289DE09422CA}"/>
                  </a:ext>
                </a:extLst>
              </p:cNvPr>
              <p:cNvSpPr/>
              <p:nvPr/>
            </p:nvSpPr>
            <p:spPr>
              <a:xfrm>
                <a:off x="2062214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8" name="Shape 2534">
                <a:extLst>
                  <a:ext uri="{FF2B5EF4-FFF2-40B4-BE49-F238E27FC236}">
                    <a16:creationId xmlns:a16="http://schemas.microsoft.com/office/drawing/2014/main" id="{F8876CF5-5722-4E4E-95E1-16860D4636B5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9" name="Shape 2535">
                <a:extLst>
                  <a:ext uri="{FF2B5EF4-FFF2-40B4-BE49-F238E27FC236}">
                    <a16:creationId xmlns:a16="http://schemas.microsoft.com/office/drawing/2014/main" id="{440B8F73-6A37-4995-B6BB-B4A1A072D916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20" name="Group 3">
              <a:extLst>
                <a:ext uri="{FF2B5EF4-FFF2-40B4-BE49-F238E27FC236}">
                  <a16:creationId xmlns:a16="http://schemas.microsoft.com/office/drawing/2014/main" id="{B04655A5-3CEB-435B-916D-6C8F46820575}"/>
                </a:ext>
              </a:extLst>
            </p:cNvPr>
            <p:cNvGrpSpPr/>
            <p:nvPr/>
          </p:nvGrpSpPr>
          <p:grpSpPr>
            <a:xfrm>
              <a:off x="3664360" y="3534640"/>
              <a:ext cx="2240049" cy="1755487"/>
              <a:chOff x="3647004" y="3534640"/>
              <a:chExt cx="2240049" cy="1755487"/>
            </a:xfrm>
          </p:grpSpPr>
          <p:sp>
            <p:nvSpPr>
              <p:cNvPr id="21" name="TextBox 107">
                <a:extLst>
                  <a:ext uri="{FF2B5EF4-FFF2-40B4-BE49-F238E27FC236}">
                    <a16:creationId xmlns:a16="http://schemas.microsoft.com/office/drawing/2014/main" id="{F627282D-27AB-4AB6-8406-9FE93CBE44C2}"/>
                  </a:ext>
                </a:extLst>
              </p:cNvPr>
              <p:cNvSpPr txBox="1"/>
              <p:nvPr/>
            </p:nvSpPr>
            <p:spPr>
              <a:xfrm>
                <a:off x="3847700" y="3534640"/>
                <a:ext cx="170238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① 独立生活能力弱</a:t>
                </a:r>
              </a:p>
            </p:txBody>
          </p:sp>
          <p:sp>
            <p:nvSpPr>
              <p:cNvPr id="22" name="TextBox 116">
                <a:extLst>
                  <a:ext uri="{FF2B5EF4-FFF2-40B4-BE49-F238E27FC236}">
                    <a16:creationId xmlns:a16="http://schemas.microsoft.com/office/drawing/2014/main" id="{5BEBCC9F-BF65-48E2-8335-CC904130F18F}"/>
                  </a:ext>
                </a:extLst>
              </p:cNvPr>
              <p:cNvSpPr txBox="1"/>
              <p:nvPr/>
            </p:nvSpPr>
            <p:spPr>
              <a:xfrm flipH="1">
                <a:off x="3647004" y="3894680"/>
                <a:ext cx="2240049" cy="13954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进入大学，意味着远离父母和家乡，进入一个全新的环境。但很多学生在中学时由家长 对自己的生活全权负责，安排好了一切。这些学生习惯了父母的照顾，生活能力和经验严重 不足，突然需要自己独立生活，生活安排难免会顾此失彼、手足无措。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0" name="Group 10">
            <a:extLst>
              <a:ext uri="{FF2B5EF4-FFF2-40B4-BE49-F238E27FC236}">
                <a16:creationId xmlns:a16="http://schemas.microsoft.com/office/drawing/2014/main" id="{61976D06-39EB-4085-BBC1-808CD26B5078}"/>
              </a:ext>
            </a:extLst>
          </p:cNvPr>
          <p:cNvGrpSpPr/>
          <p:nvPr/>
        </p:nvGrpSpPr>
        <p:grpSpPr>
          <a:xfrm>
            <a:off x="4541310" y="1221507"/>
            <a:ext cx="2460930" cy="3028683"/>
            <a:chOff x="6336627" y="2544437"/>
            <a:chExt cx="2460930" cy="3028683"/>
          </a:xfrm>
        </p:grpSpPr>
        <p:grpSp>
          <p:nvGrpSpPr>
            <p:cNvPr id="31" name="Group 2544">
              <a:extLst>
                <a:ext uri="{FF2B5EF4-FFF2-40B4-BE49-F238E27FC236}">
                  <a16:creationId xmlns:a16="http://schemas.microsoft.com/office/drawing/2014/main" id="{F5BB16F5-038D-4791-8095-BC934EB6D1C9}"/>
                </a:ext>
              </a:extLst>
            </p:cNvPr>
            <p:cNvGrpSpPr/>
            <p:nvPr/>
          </p:nvGrpSpPr>
          <p:grpSpPr>
            <a:xfrm>
              <a:off x="6336627" y="2544437"/>
              <a:ext cx="2460930" cy="3028683"/>
              <a:chOff x="-1" y="0"/>
              <a:chExt cx="4325836" cy="5323844"/>
            </a:xfrm>
          </p:grpSpPr>
          <p:sp>
            <p:nvSpPr>
              <p:cNvPr id="35" name="Shape 2537">
                <a:extLst>
                  <a:ext uri="{FF2B5EF4-FFF2-40B4-BE49-F238E27FC236}">
                    <a16:creationId xmlns:a16="http://schemas.microsoft.com/office/drawing/2014/main" id="{081BB4AF-EB0C-4D33-978E-C83CE4542632}"/>
                  </a:ext>
                </a:extLst>
              </p:cNvPr>
              <p:cNvSpPr/>
              <p:nvPr/>
            </p:nvSpPr>
            <p:spPr>
              <a:xfrm>
                <a:off x="123379" y="581652"/>
                <a:ext cx="4125961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6" name="Shape 2538">
                <a:extLst>
                  <a:ext uri="{FF2B5EF4-FFF2-40B4-BE49-F238E27FC236}">
                    <a16:creationId xmlns:a16="http://schemas.microsoft.com/office/drawing/2014/main" id="{C9B10BA0-3320-462A-80B9-77EDA9830126}"/>
                  </a:ext>
                </a:extLst>
              </p:cNvPr>
              <p:cNvSpPr/>
              <p:nvPr/>
            </p:nvSpPr>
            <p:spPr>
              <a:xfrm>
                <a:off x="-1" y="458269"/>
                <a:ext cx="4321579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3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7" name="Shape 2539">
                <a:extLst>
                  <a:ext uri="{FF2B5EF4-FFF2-40B4-BE49-F238E27FC236}">
                    <a16:creationId xmlns:a16="http://schemas.microsoft.com/office/drawing/2014/main" id="{60184562-26F0-4F17-827F-3DBBB75DB454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4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8" name="Shape 2540">
                <a:extLst>
                  <a:ext uri="{FF2B5EF4-FFF2-40B4-BE49-F238E27FC236}">
                    <a16:creationId xmlns:a16="http://schemas.microsoft.com/office/drawing/2014/main" id="{CE65E16F-324F-42AF-8E47-4CFEDC8679F0}"/>
                  </a:ext>
                </a:extLst>
              </p:cNvPr>
              <p:cNvSpPr/>
              <p:nvPr/>
            </p:nvSpPr>
            <p:spPr>
              <a:xfrm>
                <a:off x="-1" y="458269"/>
                <a:ext cx="4325836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9" name="Shape 2541">
                <a:extLst>
                  <a:ext uri="{FF2B5EF4-FFF2-40B4-BE49-F238E27FC236}">
                    <a16:creationId xmlns:a16="http://schemas.microsoft.com/office/drawing/2014/main" id="{2EECA149-280B-4B95-92CB-DE91FE6AA160}"/>
                  </a:ext>
                </a:extLst>
              </p:cNvPr>
              <p:cNvSpPr/>
              <p:nvPr/>
            </p:nvSpPr>
            <p:spPr>
              <a:xfrm>
                <a:off x="2062216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0" name="Shape 2542">
                <a:extLst>
                  <a:ext uri="{FF2B5EF4-FFF2-40B4-BE49-F238E27FC236}">
                    <a16:creationId xmlns:a16="http://schemas.microsoft.com/office/drawing/2014/main" id="{951DF1C8-BF7A-4650-A4CE-8286786ED8C2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1" name="Shape 2543">
                <a:extLst>
                  <a:ext uri="{FF2B5EF4-FFF2-40B4-BE49-F238E27FC236}">
                    <a16:creationId xmlns:a16="http://schemas.microsoft.com/office/drawing/2014/main" id="{A2C5686D-FD11-4B36-81C7-6C241628C21C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B03CCE48-523A-445C-BFE1-3819ABE23CC7}"/>
                </a:ext>
              </a:extLst>
            </p:cNvPr>
            <p:cNvGrpSpPr/>
            <p:nvPr/>
          </p:nvGrpSpPr>
          <p:grpSpPr>
            <a:xfrm>
              <a:off x="6503646" y="3534640"/>
              <a:ext cx="2126892" cy="1512168"/>
              <a:chOff x="6502435" y="3534640"/>
              <a:chExt cx="2126892" cy="1512168"/>
            </a:xfrm>
          </p:grpSpPr>
          <p:sp>
            <p:nvSpPr>
              <p:cNvPr id="33" name="TextBox 110">
                <a:extLst>
                  <a:ext uri="{FF2B5EF4-FFF2-40B4-BE49-F238E27FC236}">
                    <a16:creationId xmlns:a16="http://schemas.microsoft.com/office/drawing/2014/main" id="{B2319F3F-8837-45F3-9D82-F84AC7791DFC}"/>
                  </a:ext>
                </a:extLst>
              </p:cNvPr>
              <p:cNvSpPr txBox="1"/>
              <p:nvPr/>
            </p:nvSpPr>
            <p:spPr>
              <a:xfrm>
                <a:off x="6726146" y="3534640"/>
                <a:ext cx="170238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② 不习惯集体生活</a:t>
                </a:r>
              </a:p>
            </p:txBody>
          </p:sp>
          <p:sp>
            <p:nvSpPr>
              <p:cNvPr id="34" name="TextBox 117">
                <a:extLst>
                  <a:ext uri="{FF2B5EF4-FFF2-40B4-BE49-F238E27FC236}">
                    <a16:creationId xmlns:a16="http://schemas.microsoft.com/office/drawing/2014/main" id="{945B3BBE-0D42-482A-8F25-5812C3B9AA22}"/>
                  </a:ext>
                </a:extLst>
              </p:cNvPr>
              <p:cNvSpPr txBox="1"/>
              <p:nvPr/>
            </p:nvSpPr>
            <p:spPr>
              <a:xfrm flipH="1">
                <a:off x="6502435" y="3910215"/>
                <a:ext cx="2126892" cy="11365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+mj-ea"/>
                    <a:ea typeface="+mj-ea"/>
                  </a:rPr>
                  <a:t>很多学生中学时没有在学校住宿，没有集体生活的经验。进入大学后，一个宿舍里住 ６</a:t>
                </a:r>
                <a:r>
                  <a:rPr lang="en-US" altLang="zh-CN" sz="1000" dirty="0">
                    <a:solidFill>
                      <a:schemeClr val="bg1"/>
                    </a:solidFill>
                    <a:latin typeface="+mj-ea"/>
                    <a:ea typeface="+mj-ea"/>
                  </a:rPr>
                  <a:t>—</a:t>
                </a:r>
                <a:r>
                  <a:rPr lang="zh-CN" altLang="en-US" sz="1000" dirty="0">
                    <a:solidFill>
                      <a:schemeClr val="bg1"/>
                    </a:solidFill>
                    <a:latin typeface="+mj-ea"/>
                    <a:ea typeface="+mj-ea"/>
                  </a:rPr>
                  <a:t>８人，共享同一个相对狭小的空间，每天朝夕相处，同吃同住等成了生活必不可少的一部 分，曾经不是问题的事情也成了问题。</a:t>
                </a:r>
                <a:endParaRPr lang="en-US" sz="1000" dirty="0">
                  <a:solidFill>
                    <a:schemeClr val="bg1"/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283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一、生活适应方面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CCC135D-E585-43B8-A116-A565BAB8638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BADA010D-B1C1-4698-9DC8-E134AB42C18F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D21D0C-C32C-4EF4-B6E3-9CA9889916DA}"/>
              </a:ext>
            </a:extLst>
          </p:cNvPr>
          <p:cNvCxnSpPr>
            <a:cxnSpLocks/>
          </p:cNvCxnSpPr>
          <p:nvPr/>
        </p:nvCxnSpPr>
        <p:spPr>
          <a:xfrm>
            <a:off x="3995936" y="521032"/>
            <a:ext cx="514806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FAB70091-EA07-4C2C-A179-1C4FB3987CC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018732FE-6E8F-4F46-B3C5-68070A485448}"/>
              </a:ext>
            </a:extLst>
          </p:cNvPr>
          <p:cNvGrpSpPr/>
          <p:nvPr/>
        </p:nvGrpSpPr>
        <p:grpSpPr>
          <a:xfrm>
            <a:off x="1691680" y="1221507"/>
            <a:ext cx="2460930" cy="3028683"/>
            <a:chOff x="3486997" y="2544437"/>
            <a:chExt cx="2460930" cy="3028683"/>
          </a:xfrm>
        </p:grpSpPr>
        <p:grpSp>
          <p:nvGrpSpPr>
            <p:cNvPr id="19" name="Group 2536">
              <a:extLst>
                <a:ext uri="{FF2B5EF4-FFF2-40B4-BE49-F238E27FC236}">
                  <a16:creationId xmlns:a16="http://schemas.microsoft.com/office/drawing/2014/main" id="{5089FB3E-2493-413B-AFD0-C251694859AE}"/>
                </a:ext>
              </a:extLst>
            </p:cNvPr>
            <p:cNvGrpSpPr/>
            <p:nvPr/>
          </p:nvGrpSpPr>
          <p:grpSpPr>
            <a:xfrm>
              <a:off x="3486997" y="2544437"/>
              <a:ext cx="2460930" cy="3028683"/>
              <a:chOff x="0" y="0"/>
              <a:chExt cx="4325834" cy="5323844"/>
            </a:xfrm>
          </p:grpSpPr>
          <p:sp>
            <p:nvSpPr>
              <p:cNvPr id="23" name="Shape 2529">
                <a:extLst>
                  <a:ext uri="{FF2B5EF4-FFF2-40B4-BE49-F238E27FC236}">
                    <a16:creationId xmlns:a16="http://schemas.microsoft.com/office/drawing/2014/main" id="{7C17963E-D512-4C88-AC2B-AE0A07CC582B}"/>
                  </a:ext>
                </a:extLst>
              </p:cNvPr>
              <p:cNvSpPr/>
              <p:nvPr/>
            </p:nvSpPr>
            <p:spPr>
              <a:xfrm>
                <a:off x="123380" y="581652"/>
                <a:ext cx="4125959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4" name="Shape 2530">
                <a:extLst>
                  <a:ext uri="{FF2B5EF4-FFF2-40B4-BE49-F238E27FC236}">
                    <a16:creationId xmlns:a16="http://schemas.microsoft.com/office/drawing/2014/main" id="{A760040A-677D-455B-AFA5-2923035A559C}"/>
                  </a:ext>
                </a:extLst>
              </p:cNvPr>
              <p:cNvSpPr/>
              <p:nvPr/>
            </p:nvSpPr>
            <p:spPr>
              <a:xfrm>
                <a:off x="0" y="458269"/>
                <a:ext cx="4321577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5" name="Shape 2531">
                <a:extLst>
                  <a:ext uri="{FF2B5EF4-FFF2-40B4-BE49-F238E27FC236}">
                    <a16:creationId xmlns:a16="http://schemas.microsoft.com/office/drawing/2014/main" id="{D2856C46-1980-4938-9FFB-931901FB7369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3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rgbClr val="DCE1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6" name="Shape 2532">
                <a:extLst>
                  <a:ext uri="{FF2B5EF4-FFF2-40B4-BE49-F238E27FC236}">
                    <a16:creationId xmlns:a16="http://schemas.microsoft.com/office/drawing/2014/main" id="{E6E362C6-11AA-4B9C-B2B1-D65C6639D48C}"/>
                  </a:ext>
                </a:extLst>
              </p:cNvPr>
              <p:cNvSpPr/>
              <p:nvPr/>
            </p:nvSpPr>
            <p:spPr>
              <a:xfrm>
                <a:off x="0" y="458269"/>
                <a:ext cx="4325834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C1C6CA">
                  <a:alpha val="7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7" name="Shape 2533">
                <a:extLst>
                  <a:ext uri="{FF2B5EF4-FFF2-40B4-BE49-F238E27FC236}">
                    <a16:creationId xmlns:a16="http://schemas.microsoft.com/office/drawing/2014/main" id="{611235C1-D6F4-478E-8F1D-289DE09422CA}"/>
                  </a:ext>
                </a:extLst>
              </p:cNvPr>
              <p:cNvSpPr/>
              <p:nvPr/>
            </p:nvSpPr>
            <p:spPr>
              <a:xfrm>
                <a:off x="2062214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8" name="Shape 2534">
                <a:extLst>
                  <a:ext uri="{FF2B5EF4-FFF2-40B4-BE49-F238E27FC236}">
                    <a16:creationId xmlns:a16="http://schemas.microsoft.com/office/drawing/2014/main" id="{F8876CF5-5722-4E4E-95E1-16860D4636B5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9" name="Shape 2535">
                <a:extLst>
                  <a:ext uri="{FF2B5EF4-FFF2-40B4-BE49-F238E27FC236}">
                    <a16:creationId xmlns:a16="http://schemas.microsoft.com/office/drawing/2014/main" id="{440B8F73-6A37-4995-B6BB-B4A1A072D916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20" name="Group 3">
              <a:extLst>
                <a:ext uri="{FF2B5EF4-FFF2-40B4-BE49-F238E27FC236}">
                  <a16:creationId xmlns:a16="http://schemas.microsoft.com/office/drawing/2014/main" id="{B04655A5-3CEB-435B-916D-6C8F46820575}"/>
                </a:ext>
              </a:extLst>
            </p:cNvPr>
            <p:cNvGrpSpPr/>
            <p:nvPr/>
          </p:nvGrpSpPr>
          <p:grpSpPr>
            <a:xfrm>
              <a:off x="3664360" y="3534640"/>
              <a:ext cx="2240049" cy="1553508"/>
              <a:chOff x="3647004" y="3534640"/>
              <a:chExt cx="2240049" cy="1553508"/>
            </a:xfrm>
          </p:grpSpPr>
          <p:sp>
            <p:nvSpPr>
              <p:cNvPr id="21" name="TextBox 107">
                <a:extLst>
                  <a:ext uri="{FF2B5EF4-FFF2-40B4-BE49-F238E27FC236}">
                    <a16:creationId xmlns:a16="http://schemas.microsoft.com/office/drawing/2014/main" id="{F627282D-27AB-4AB6-8406-9FE93CBE44C2}"/>
                  </a:ext>
                </a:extLst>
              </p:cNvPr>
              <p:cNvSpPr txBox="1"/>
              <p:nvPr/>
            </p:nvSpPr>
            <p:spPr>
              <a:xfrm>
                <a:off x="3757673" y="3534640"/>
                <a:ext cx="190757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③ 缺乏良好生活习惯</a:t>
                </a:r>
              </a:p>
            </p:txBody>
          </p:sp>
          <p:sp>
            <p:nvSpPr>
              <p:cNvPr id="22" name="TextBox 116">
                <a:extLst>
                  <a:ext uri="{FF2B5EF4-FFF2-40B4-BE49-F238E27FC236}">
                    <a16:creationId xmlns:a16="http://schemas.microsoft.com/office/drawing/2014/main" id="{5BEBCC9F-BF65-48E2-8335-CC904130F18F}"/>
                  </a:ext>
                </a:extLst>
              </p:cNvPr>
              <p:cNvSpPr txBox="1"/>
              <p:nvPr/>
            </p:nvSpPr>
            <p:spPr>
              <a:xfrm flipH="1">
                <a:off x="3647004" y="3894680"/>
                <a:ext cx="2240049" cy="11934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很多同学饮食习惯不太好，比如一日三餐不规律、长期食用垃圾食品、靠外卖度日等，在 家时有家长约束限制，到了大学里终于摆脱了束缚。但是长此以往会对身体造成一定的危 害，影响身体健康和成长。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0" name="Group 10">
            <a:extLst>
              <a:ext uri="{FF2B5EF4-FFF2-40B4-BE49-F238E27FC236}">
                <a16:creationId xmlns:a16="http://schemas.microsoft.com/office/drawing/2014/main" id="{61976D06-39EB-4085-BBC1-808CD26B5078}"/>
              </a:ext>
            </a:extLst>
          </p:cNvPr>
          <p:cNvGrpSpPr/>
          <p:nvPr/>
        </p:nvGrpSpPr>
        <p:grpSpPr>
          <a:xfrm>
            <a:off x="4541310" y="1221507"/>
            <a:ext cx="2460930" cy="3028683"/>
            <a:chOff x="6336627" y="2544437"/>
            <a:chExt cx="2460930" cy="3028683"/>
          </a:xfrm>
        </p:grpSpPr>
        <p:grpSp>
          <p:nvGrpSpPr>
            <p:cNvPr id="31" name="Group 2544">
              <a:extLst>
                <a:ext uri="{FF2B5EF4-FFF2-40B4-BE49-F238E27FC236}">
                  <a16:creationId xmlns:a16="http://schemas.microsoft.com/office/drawing/2014/main" id="{F5BB16F5-038D-4791-8095-BC934EB6D1C9}"/>
                </a:ext>
              </a:extLst>
            </p:cNvPr>
            <p:cNvGrpSpPr/>
            <p:nvPr/>
          </p:nvGrpSpPr>
          <p:grpSpPr>
            <a:xfrm>
              <a:off x="6336627" y="2544437"/>
              <a:ext cx="2460930" cy="3028683"/>
              <a:chOff x="-1" y="0"/>
              <a:chExt cx="4325836" cy="5323844"/>
            </a:xfrm>
          </p:grpSpPr>
          <p:sp>
            <p:nvSpPr>
              <p:cNvPr id="35" name="Shape 2537">
                <a:extLst>
                  <a:ext uri="{FF2B5EF4-FFF2-40B4-BE49-F238E27FC236}">
                    <a16:creationId xmlns:a16="http://schemas.microsoft.com/office/drawing/2014/main" id="{081BB4AF-EB0C-4D33-978E-C83CE4542632}"/>
                  </a:ext>
                </a:extLst>
              </p:cNvPr>
              <p:cNvSpPr/>
              <p:nvPr/>
            </p:nvSpPr>
            <p:spPr>
              <a:xfrm>
                <a:off x="123379" y="581652"/>
                <a:ext cx="4125961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6" name="Shape 2538">
                <a:extLst>
                  <a:ext uri="{FF2B5EF4-FFF2-40B4-BE49-F238E27FC236}">
                    <a16:creationId xmlns:a16="http://schemas.microsoft.com/office/drawing/2014/main" id="{C9B10BA0-3320-462A-80B9-77EDA9830126}"/>
                  </a:ext>
                </a:extLst>
              </p:cNvPr>
              <p:cNvSpPr/>
              <p:nvPr/>
            </p:nvSpPr>
            <p:spPr>
              <a:xfrm>
                <a:off x="-1" y="458269"/>
                <a:ext cx="4321579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3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7" name="Shape 2539">
                <a:extLst>
                  <a:ext uri="{FF2B5EF4-FFF2-40B4-BE49-F238E27FC236}">
                    <a16:creationId xmlns:a16="http://schemas.microsoft.com/office/drawing/2014/main" id="{60184562-26F0-4F17-827F-3DBBB75DB454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4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8" name="Shape 2540">
                <a:extLst>
                  <a:ext uri="{FF2B5EF4-FFF2-40B4-BE49-F238E27FC236}">
                    <a16:creationId xmlns:a16="http://schemas.microsoft.com/office/drawing/2014/main" id="{CE65E16F-324F-42AF-8E47-4CFEDC8679F0}"/>
                  </a:ext>
                </a:extLst>
              </p:cNvPr>
              <p:cNvSpPr/>
              <p:nvPr/>
            </p:nvSpPr>
            <p:spPr>
              <a:xfrm>
                <a:off x="-1" y="458269"/>
                <a:ext cx="4325836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9" name="Shape 2541">
                <a:extLst>
                  <a:ext uri="{FF2B5EF4-FFF2-40B4-BE49-F238E27FC236}">
                    <a16:creationId xmlns:a16="http://schemas.microsoft.com/office/drawing/2014/main" id="{2EECA149-280B-4B95-92CB-DE91FE6AA160}"/>
                  </a:ext>
                </a:extLst>
              </p:cNvPr>
              <p:cNvSpPr/>
              <p:nvPr/>
            </p:nvSpPr>
            <p:spPr>
              <a:xfrm>
                <a:off x="2062216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0" name="Shape 2542">
                <a:extLst>
                  <a:ext uri="{FF2B5EF4-FFF2-40B4-BE49-F238E27FC236}">
                    <a16:creationId xmlns:a16="http://schemas.microsoft.com/office/drawing/2014/main" id="{951DF1C8-BF7A-4650-A4CE-8286786ED8C2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1" name="Shape 2543">
                <a:extLst>
                  <a:ext uri="{FF2B5EF4-FFF2-40B4-BE49-F238E27FC236}">
                    <a16:creationId xmlns:a16="http://schemas.microsoft.com/office/drawing/2014/main" id="{A2C5686D-FD11-4B36-81C7-6C241628C21C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B03CCE48-523A-445C-BFE1-3819ABE23CC7}"/>
                </a:ext>
              </a:extLst>
            </p:cNvPr>
            <p:cNvGrpSpPr/>
            <p:nvPr/>
          </p:nvGrpSpPr>
          <p:grpSpPr>
            <a:xfrm>
              <a:off x="6503646" y="3534640"/>
              <a:ext cx="2126892" cy="1512168"/>
              <a:chOff x="6502435" y="3534640"/>
              <a:chExt cx="2126892" cy="1512168"/>
            </a:xfrm>
          </p:grpSpPr>
          <p:sp>
            <p:nvSpPr>
              <p:cNvPr id="33" name="TextBox 110">
                <a:extLst>
                  <a:ext uri="{FF2B5EF4-FFF2-40B4-BE49-F238E27FC236}">
                    <a16:creationId xmlns:a16="http://schemas.microsoft.com/office/drawing/2014/main" id="{B2319F3F-8837-45F3-9D82-F84AC7791DFC}"/>
                  </a:ext>
                </a:extLst>
              </p:cNvPr>
              <p:cNvSpPr txBox="1"/>
              <p:nvPr/>
            </p:nvSpPr>
            <p:spPr>
              <a:xfrm>
                <a:off x="6813117" y="3534640"/>
                <a:ext cx="149720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④ 缺乏理财能力</a:t>
                </a:r>
              </a:p>
            </p:txBody>
          </p:sp>
          <p:sp>
            <p:nvSpPr>
              <p:cNvPr id="34" name="TextBox 117">
                <a:extLst>
                  <a:ext uri="{FF2B5EF4-FFF2-40B4-BE49-F238E27FC236}">
                    <a16:creationId xmlns:a16="http://schemas.microsoft.com/office/drawing/2014/main" id="{945B3BBE-0D42-482A-8F25-5812C3B9AA22}"/>
                  </a:ext>
                </a:extLst>
              </p:cNvPr>
              <p:cNvSpPr txBox="1"/>
              <p:nvPr/>
            </p:nvSpPr>
            <p:spPr>
              <a:xfrm flipH="1">
                <a:off x="6502435" y="3910215"/>
                <a:ext cx="2126892" cy="11365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+mj-ea"/>
                    <a:ea typeface="+mj-ea"/>
                  </a:rPr>
                  <a:t>步入大学，很多学生有了自己的第一张银行卡，有些家长会一次性给孩子一个月或一个学期的学费和生活费，需要大学生独立计划如何支配这笔钱。很多学生由于计划不当，甚至没有计划。</a:t>
                </a:r>
                <a:endParaRPr lang="en-US" sz="1000" dirty="0">
                  <a:solidFill>
                    <a:schemeClr val="bg1"/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93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二、学习适应方面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8D93D11-56F9-4950-A0E0-8FE74BB42A1E}"/>
              </a:ext>
            </a:extLst>
          </p:cNvPr>
          <p:cNvSpPr/>
          <p:nvPr/>
        </p:nvSpPr>
        <p:spPr>
          <a:xfrm>
            <a:off x="1969648" y="1771715"/>
            <a:ext cx="2429567" cy="13556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AE4F8C5-03E0-40A7-B71C-B2E25C89B0B8}"/>
              </a:ext>
            </a:extLst>
          </p:cNvPr>
          <p:cNvSpPr/>
          <p:nvPr/>
        </p:nvSpPr>
        <p:spPr>
          <a:xfrm>
            <a:off x="2158642" y="2128265"/>
            <a:ext cx="2157014" cy="740334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① 缺乏学习动机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4299CB6-C537-4B0E-B25E-A98DCBCC632F}"/>
              </a:ext>
            </a:extLst>
          </p:cNvPr>
          <p:cNvSpPr/>
          <p:nvPr/>
        </p:nvSpPr>
        <p:spPr>
          <a:xfrm>
            <a:off x="1969648" y="3159263"/>
            <a:ext cx="2429567" cy="135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7E702823-F9F5-4EB9-855B-A49AF30B8B6D}"/>
              </a:ext>
            </a:extLst>
          </p:cNvPr>
          <p:cNvSpPr/>
          <p:nvPr/>
        </p:nvSpPr>
        <p:spPr>
          <a:xfrm>
            <a:off x="2158642" y="3513707"/>
            <a:ext cx="2157014" cy="713176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③ 学习方法不当</a:t>
            </a: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id="{AA368C38-1B86-40D8-843E-958C05AB2D87}"/>
              </a:ext>
            </a:extLst>
          </p:cNvPr>
          <p:cNvSpPr/>
          <p:nvPr/>
        </p:nvSpPr>
        <p:spPr>
          <a:xfrm>
            <a:off x="4437372" y="1771715"/>
            <a:ext cx="2644844" cy="135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7B267095-8779-454E-B14A-CE64487F1A6F}"/>
              </a:ext>
            </a:extLst>
          </p:cNvPr>
          <p:cNvSpPr/>
          <p:nvPr/>
        </p:nvSpPr>
        <p:spPr>
          <a:xfrm>
            <a:off x="4643110" y="2128264"/>
            <a:ext cx="2348140" cy="658459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② 学习目标不明确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DE0F3E2D-73D6-4783-AB22-F8C1C5946015}"/>
              </a:ext>
            </a:extLst>
          </p:cNvPr>
          <p:cNvSpPr/>
          <p:nvPr/>
        </p:nvSpPr>
        <p:spPr>
          <a:xfrm>
            <a:off x="4437372" y="3159263"/>
            <a:ext cx="2644844" cy="1355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id="{14D07B37-1079-4C33-BC58-218C3D40E884}"/>
              </a:ext>
            </a:extLst>
          </p:cNvPr>
          <p:cNvSpPr/>
          <p:nvPr/>
        </p:nvSpPr>
        <p:spPr>
          <a:xfrm>
            <a:off x="4643110" y="3513707"/>
            <a:ext cx="2348140" cy="64116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④ 学习成绩不理想</a:t>
            </a: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342CB187-D05F-490D-962B-54C12B1FF37B}"/>
              </a:ext>
            </a:extLst>
          </p:cNvPr>
          <p:cNvSpPr txBox="1"/>
          <p:nvPr/>
        </p:nvSpPr>
        <p:spPr>
          <a:xfrm>
            <a:off x="492259" y="1196169"/>
            <a:ext cx="7680141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/>
              <a:t>学习是大学生的主要任务，也是大学生活的重要组成部分。大一新生的学习适应问题主要包括以下四个方面：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A2FB80CA-B557-4092-9154-F7E0D9796CBB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2CDA42C4-D256-43BC-9B9C-2C2805F9E015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5432244-8BFF-48A7-999D-D2E2FA98F006}"/>
              </a:ext>
            </a:extLst>
          </p:cNvPr>
          <p:cNvCxnSpPr>
            <a:cxnSpLocks/>
          </p:cNvCxnSpPr>
          <p:nvPr/>
        </p:nvCxnSpPr>
        <p:spPr>
          <a:xfrm>
            <a:off x="3923928" y="521032"/>
            <a:ext cx="5220072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E5F2767A-AB9F-456D-A506-8CF6AE6EC3AA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7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CCC135D-E585-43B8-A116-A565BAB8638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BADA010D-B1C1-4698-9DC8-E134AB42C18F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D21D0C-C32C-4EF4-B6E3-9CA9889916DA}"/>
              </a:ext>
            </a:extLst>
          </p:cNvPr>
          <p:cNvCxnSpPr>
            <a:cxnSpLocks/>
          </p:cNvCxnSpPr>
          <p:nvPr/>
        </p:nvCxnSpPr>
        <p:spPr>
          <a:xfrm>
            <a:off x="3995936" y="521032"/>
            <a:ext cx="514806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FAB70091-EA07-4C2C-A179-1C4FB3987CC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018732FE-6E8F-4F46-B3C5-68070A485448}"/>
              </a:ext>
            </a:extLst>
          </p:cNvPr>
          <p:cNvGrpSpPr/>
          <p:nvPr/>
        </p:nvGrpSpPr>
        <p:grpSpPr>
          <a:xfrm>
            <a:off x="1691680" y="1221507"/>
            <a:ext cx="2460930" cy="3028683"/>
            <a:chOff x="3486997" y="2544437"/>
            <a:chExt cx="2460930" cy="3028683"/>
          </a:xfrm>
        </p:grpSpPr>
        <p:grpSp>
          <p:nvGrpSpPr>
            <p:cNvPr id="19" name="Group 2536">
              <a:extLst>
                <a:ext uri="{FF2B5EF4-FFF2-40B4-BE49-F238E27FC236}">
                  <a16:creationId xmlns:a16="http://schemas.microsoft.com/office/drawing/2014/main" id="{5089FB3E-2493-413B-AFD0-C251694859AE}"/>
                </a:ext>
              </a:extLst>
            </p:cNvPr>
            <p:cNvGrpSpPr/>
            <p:nvPr/>
          </p:nvGrpSpPr>
          <p:grpSpPr>
            <a:xfrm>
              <a:off x="3486997" y="2544437"/>
              <a:ext cx="2460930" cy="3028683"/>
              <a:chOff x="0" y="0"/>
              <a:chExt cx="4325834" cy="5323844"/>
            </a:xfrm>
          </p:grpSpPr>
          <p:sp>
            <p:nvSpPr>
              <p:cNvPr id="23" name="Shape 2529">
                <a:extLst>
                  <a:ext uri="{FF2B5EF4-FFF2-40B4-BE49-F238E27FC236}">
                    <a16:creationId xmlns:a16="http://schemas.microsoft.com/office/drawing/2014/main" id="{7C17963E-D512-4C88-AC2B-AE0A07CC582B}"/>
                  </a:ext>
                </a:extLst>
              </p:cNvPr>
              <p:cNvSpPr/>
              <p:nvPr/>
            </p:nvSpPr>
            <p:spPr>
              <a:xfrm>
                <a:off x="123380" y="581652"/>
                <a:ext cx="4125959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4" name="Shape 2530">
                <a:extLst>
                  <a:ext uri="{FF2B5EF4-FFF2-40B4-BE49-F238E27FC236}">
                    <a16:creationId xmlns:a16="http://schemas.microsoft.com/office/drawing/2014/main" id="{A760040A-677D-455B-AFA5-2923035A559C}"/>
                  </a:ext>
                </a:extLst>
              </p:cNvPr>
              <p:cNvSpPr/>
              <p:nvPr/>
            </p:nvSpPr>
            <p:spPr>
              <a:xfrm>
                <a:off x="0" y="458269"/>
                <a:ext cx="4321577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5" name="Shape 2531">
                <a:extLst>
                  <a:ext uri="{FF2B5EF4-FFF2-40B4-BE49-F238E27FC236}">
                    <a16:creationId xmlns:a16="http://schemas.microsoft.com/office/drawing/2014/main" id="{D2856C46-1980-4938-9FFB-931901FB7369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3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rgbClr val="DCE1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6" name="Shape 2532">
                <a:extLst>
                  <a:ext uri="{FF2B5EF4-FFF2-40B4-BE49-F238E27FC236}">
                    <a16:creationId xmlns:a16="http://schemas.microsoft.com/office/drawing/2014/main" id="{E6E362C6-11AA-4B9C-B2B1-D65C6639D48C}"/>
                  </a:ext>
                </a:extLst>
              </p:cNvPr>
              <p:cNvSpPr/>
              <p:nvPr/>
            </p:nvSpPr>
            <p:spPr>
              <a:xfrm>
                <a:off x="0" y="458269"/>
                <a:ext cx="4325834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C1C6CA">
                  <a:alpha val="7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7" name="Shape 2533">
                <a:extLst>
                  <a:ext uri="{FF2B5EF4-FFF2-40B4-BE49-F238E27FC236}">
                    <a16:creationId xmlns:a16="http://schemas.microsoft.com/office/drawing/2014/main" id="{611235C1-D6F4-478E-8F1D-289DE09422CA}"/>
                  </a:ext>
                </a:extLst>
              </p:cNvPr>
              <p:cNvSpPr/>
              <p:nvPr/>
            </p:nvSpPr>
            <p:spPr>
              <a:xfrm>
                <a:off x="2062214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8" name="Shape 2534">
                <a:extLst>
                  <a:ext uri="{FF2B5EF4-FFF2-40B4-BE49-F238E27FC236}">
                    <a16:creationId xmlns:a16="http://schemas.microsoft.com/office/drawing/2014/main" id="{F8876CF5-5722-4E4E-95E1-16860D4636B5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9" name="Shape 2535">
                <a:extLst>
                  <a:ext uri="{FF2B5EF4-FFF2-40B4-BE49-F238E27FC236}">
                    <a16:creationId xmlns:a16="http://schemas.microsoft.com/office/drawing/2014/main" id="{440B8F73-6A37-4995-B6BB-B4A1A072D916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20" name="Group 3">
              <a:extLst>
                <a:ext uri="{FF2B5EF4-FFF2-40B4-BE49-F238E27FC236}">
                  <a16:creationId xmlns:a16="http://schemas.microsoft.com/office/drawing/2014/main" id="{B04655A5-3CEB-435B-916D-6C8F46820575}"/>
                </a:ext>
              </a:extLst>
            </p:cNvPr>
            <p:cNvGrpSpPr/>
            <p:nvPr/>
          </p:nvGrpSpPr>
          <p:grpSpPr>
            <a:xfrm>
              <a:off x="3631013" y="3534640"/>
              <a:ext cx="2240049" cy="1262275"/>
              <a:chOff x="3613657" y="3534640"/>
              <a:chExt cx="2240049" cy="1262275"/>
            </a:xfrm>
          </p:grpSpPr>
          <p:sp>
            <p:nvSpPr>
              <p:cNvPr id="21" name="TextBox 107">
                <a:extLst>
                  <a:ext uri="{FF2B5EF4-FFF2-40B4-BE49-F238E27FC236}">
                    <a16:creationId xmlns:a16="http://schemas.microsoft.com/office/drawing/2014/main" id="{F627282D-27AB-4AB6-8406-9FE93CBE44C2}"/>
                  </a:ext>
                </a:extLst>
              </p:cNvPr>
              <p:cNvSpPr txBox="1"/>
              <p:nvPr/>
            </p:nvSpPr>
            <p:spPr>
              <a:xfrm>
                <a:off x="3916652" y="3534640"/>
                <a:ext cx="149720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① 缺乏学习动机</a:t>
                </a:r>
              </a:p>
            </p:txBody>
          </p:sp>
          <p:sp>
            <p:nvSpPr>
              <p:cNvPr id="22" name="TextBox 116">
                <a:extLst>
                  <a:ext uri="{FF2B5EF4-FFF2-40B4-BE49-F238E27FC236}">
                    <a16:creationId xmlns:a16="http://schemas.microsoft.com/office/drawing/2014/main" id="{5BEBCC9F-BF65-48E2-8335-CC904130F18F}"/>
                  </a:ext>
                </a:extLst>
              </p:cNvPr>
              <p:cNvSpPr txBox="1"/>
              <p:nvPr/>
            </p:nvSpPr>
            <p:spPr>
              <a:xfrm flipH="1">
                <a:off x="3613657" y="3894680"/>
                <a:ext cx="2240049" cy="902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进入大学后，部分新生会产生松懈心理，认为考研和就业都离自己还远，不能及时制定 学习目标，并调整学习状态。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0" name="Group 10">
            <a:extLst>
              <a:ext uri="{FF2B5EF4-FFF2-40B4-BE49-F238E27FC236}">
                <a16:creationId xmlns:a16="http://schemas.microsoft.com/office/drawing/2014/main" id="{61976D06-39EB-4085-BBC1-808CD26B5078}"/>
              </a:ext>
            </a:extLst>
          </p:cNvPr>
          <p:cNvGrpSpPr/>
          <p:nvPr/>
        </p:nvGrpSpPr>
        <p:grpSpPr>
          <a:xfrm>
            <a:off x="4541310" y="1221507"/>
            <a:ext cx="2460930" cy="3028683"/>
            <a:chOff x="6336627" y="2544437"/>
            <a:chExt cx="2460930" cy="3028683"/>
          </a:xfrm>
        </p:grpSpPr>
        <p:grpSp>
          <p:nvGrpSpPr>
            <p:cNvPr id="31" name="Group 2544">
              <a:extLst>
                <a:ext uri="{FF2B5EF4-FFF2-40B4-BE49-F238E27FC236}">
                  <a16:creationId xmlns:a16="http://schemas.microsoft.com/office/drawing/2014/main" id="{F5BB16F5-038D-4791-8095-BC934EB6D1C9}"/>
                </a:ext>
              </a:extLst>
            </p:cNvPr>
            <p:cNvGrpSpPr/>
            <p:nvPr/>
          </p:nvGrpSpPr>
          <p:grpSpPr>
            <a:xfrm>
              <a:off x="6336627" y="2544437"/>
              <a:ext cx="2460930" cy="3028683"/>
              <a:chOff x="-1" y="0"/>
              <a:chExt cx="4325836" cy="5323844"/>
            </a:xfrm>
          </p:grpSpPr>
          <p:sp>
            <p:nvSpPr>
              <p:cNvPr id="35" name="Shape 2537">
                <a:extLst>
                  <a:ext uri="{FF2B5EF4-FFF2-40B4-BE49-F238E27FC236}">
                    <a16:creationId xmlns:a16="http://schemas.microsoft.com/office/drawing/2014/main" id="{081BB4AF-EB0C-4D33-978E-C83CE4542632}"/>
                  </a:ext>
                </a:extLst>
              </p:cNvPr>
              <p:cNvSpPr/>
              <p:nvPr/>
            </p:nvSpPr>
            <p:spPr>
              <a:xfrm>
                <a:off x="123379" y="581652"/>
                <a:ext cx="4125961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6" name="Shape 2538">
                <a:extLst>
                  <a:ext uri="{FF2B5EF4-FFF2-40B4-BE49-F238E27FC236}">
                    <a16:creationId xmlns:a16="http://schemas.microsoft.com/office/drawing/2014/main" id="{C9B10BA0-3320-462A-80B9-77EDA9830126}"/>
                  </a:ext>
                </a:extLst>
              </p:cNvPr>
              <p:cNvSpPr/>
              <p:nvPr/>
            </p:nvSpPr>
            <p:spPr>
              <a:xfrm>
                <a:off x="-1" y="458269"/>
                <a:ext cx="4321579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3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7" name="Shape 2539">
                <a:extLst>
                  <a:ext uri="{FF2B5EF4-FFF2-40B4-BE49-F238E27FC236}">
                    <a16:creationId xmlns:a16="http://schemas.microsoft.com/office/drawing/2014/main" id="{60184562-26F0-4F17-827F-3DBBB75DB454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4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8" name="Shape 2540">
                <a:extLst>
                  <a:ext uri="{FF2B5EF4-FFF2-40B4-BE49-F238E27FC236}">
                    <a16:creationId xmlns:a16="http://schemas.microsoft.com/office/drawing/2014/main" id="{CE65E16F-324F-42AF-8E47-4CFEDC8679F0}"/>
                  </a:ext>
                </a:extLst>
              </p:cNvPr>
              <p:cNvSpPr/>
              <p:nvPr/>
            </p:nvSpPr>
            <p:spPr>
              <a:xfrm>
                <a:off x="-1" y="458269"/>
                <a:ext cx="4325836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9" name="Shape 2541">
                <a:extLst>
                  <a:ext uri="{FF2B5EF4-FFF2-40B4-BE49-F238E27FC236}">
                    <a16:creationId xmlns:a16="http://schemas.microsoft.com/office/drawing/2014/main" id="{2EECA149-280B-4B95-92CB-DE91FE6AA160}"/>
                  </a:ext>
                </a:extLst>
              </p:cNvPr>
              <p:cNvSpPr/>
              <p:nvPr/>
            </p:nvSpPr>
            <p:spPr>
              <a:xfrm>
                <a:off x="2062216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0" name="Shape 2542">
                <a:extLst>
                  <a:ext uri="{FF2B5EF4-FFF2-40B4-BE49-F238E27FC236}">
                    <a16:creationId xmlns:a16="http://schemas.microsoft.com/office/drawing/2014/main" id="{951DF1C8-BF7A-4650-A4CE-8286786ED8C2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1" name="Shape 2543">
                <a:extLst>
                  <a:ext uri="{FF2B5EF4-FFF2-40B4-BE49-F238E27FC236}">
                    <a16:creationId xmlns:a16="http://schemas.microsoft.com/office/drawing/2014/main" id="{A2C5686D-FD11-4B36-81C7-6C241628C21C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B03CCE48-523A-445C-BFE1-3819ABE23CC7}"/>
                </a:ext>
              </a:extLst>
            </p:cNvPr>
            <p:cNvGrpSpPr/>
            <p:nvPr/>
          </p:nvGrpSpPr>
          <p:grpSpPr>
            <a:xfrm>
              <a:off x="6503646" y="3534640"/>
              <a:ext cx="2126892" cy="1277810"/>
              <a:chOff x="6502435" y="3534640"/>
              <a:chExt cx="2126892" cy="1277810"/>
            </a:xfrm>
          </p:grpSpPr>
          <p:sp>
            <p:nvSpPr>
              <p:cNvPr id="33" name="TextBox 110">
                <a:extLst>
                  <a:ext uri="{FF2B5EF4-FFF2-40B4-BE49-F238E27FC236}">
                    <a16:creationId xmlns:a16="http://schemas.microsoft.com/office/drawing/2014/main" id="{B2319F3F-8837-45F3-9D82-F84AC7791DFC}"/>
                  </a:ext>
                </a:extLst>
              </p:cNvPr>
              <p:cNvSpPr txBox="1"/>
              <p:nvPr/>
            </p:nvSpPr>
            <p:spPr>
              <a:xfrm>
                <a:off x="6726146" y="3534640"/>
                <a:ext cx="170238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② 学习目标不明确</a:t>
                </a:r>
              </a:p>
            </p:txBody>
          </p:sp>
          <p:sp>
            <p:nvSpPr>
              <p:cNvPr id="34" name="TextBox 117">
                <a:extLst>
                  <a:ext uri="{FF2B5EF4-FFF2-40B4-BE49-F238E27FC236}">
                    <a16:creationId xmlns:a16="http://schemas.microsoft.com/office/drawing/2014/main" id="{945B3BBE-0D42-482A-8F25-5812C3B9AA22}"/>
                  </a:ext>
                </a:extLst>
              </p:cNvPr>
              <p:cNvSpPr txBox="1"/>
              <p:nvPr/>
            </p:nvSpPr>
            <p:spPr>
              <a:xfrm flipH="1">
                <a:off x="6502435" y="3910215"/>
                <a:ext cx="2126892" cy="902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j-ea"/>
                    <a:ea typeface="+mj-ea"/>
                  </a:rPr>
                  <a:t>大一新生刚刚步入大学这一人生新阶段，对于是否考研、就业方向等问题还没有深入思 考，学习目标不明确。</a:t>
                </a:r>
                <a:endParaRPr lang="en-US" sz="1200" dirty="0">
                  <a:solidFill>
                    <a:schemeClr val="bg1"/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543FE421-235B-4872-90A7-F9D1680D4930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二、学习适应方面</a:t>
            </a:r>
          </a:p>
        </p:txBody>
      </p:sp>
    </p:spTree>
    <p:extLst>
      <p:ext uri="{BB962C8B-B14F-4D97-AF65-F5344CB8AC3E}">
        <p14:creationId xmlns:p14="http://schemas.microsoft.com/office/powerpoint/2010/main" val="157446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CCC135D-E585-43B8-A116-A565BAB8638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BADA010D-B1C1-4698-9DC8-E134AB42C18F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D21D0C-C32C-4EF4-B6E3-9CA9889916DA}"/>
              </a:ext>
            </a:extLst>
          </p:cNvPr>
          <p:cNvCxnSpPr>
            <a:cxnSpLocks/>
          </p:cNvCxnSpPr>
          <p:nvPr/>
        </p:nvCxnSpPr>
        <p:spPr>
          <a:xfrm>
            <a:off x="3995936" y="521032"/>
            <a:ext cx="514806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FAB70091-EA07-4C2C-A179-1C4FB3987CC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018732FE-6E8F-4F46-B3C5-68070A485448}"/>
              </a:ext>
            </a:extLst>
          </p:cNvPr>
          <p:cNvGrpSpPr/>
          <p:nvPr/>
        </p:nvGrpSpPr>
        <p:grpSpPr>
          <a:xfrm>
            <a:off x="1691680" y="1221507"/>
            <a:ext cx="2460930" cy="3028683"/>
            <a:chOff x="3486997" y="2544437"/>
            <a:chExt cx="2460930" cy="3028683"/>
          </a:xfrm>
        </p:grpSpPr>
        <p:grpSp>
          <p:nvGrpSpPr>
            <p:cNvPr id="19" name="Group 2536">
              <a:extLst>
                <a:ext uri="{FF2B5EF4-FFF2-40B4-BE49-F238E27FC236}">
                  <a16:creationId xmlns:a16="http://schemas.microsoft.com/office/drawing/2014/main" id="{5089FB3E-2493-413B-AFD0-C251694859AE}"/>
                </a:ext>
              </a:extLst>
            </p:cNvPr>
            <p:cNvGrpSpPr/>
            <p:nvPr/>
          </p:nvGrpSpPr>
          <p:grpSpPr>
            <a:xfrm>
              <a:off x="3486997" y="2544437"/>
              <a:ext cx="2460930" cy="3028683"/>
              <a:chOff x="0" y="0"/>
              <a:chExt cx="4325834" cy="5323844"/>
            </a:xfrm>
          </p:grpSpPr>
          <p:sp>
            <p:nvSpPr>
              <p:cNvPr id="23" name="Shape 2529">
                <a:extLst>
                  <a:ext uri="{FF2B5EF4-FFF2-40B4-BE49-F238E27FC236}">
                    <a16:creationId xmlns:a16="http://schemas.microsoft.com/office/drawing/2014/main" id="{7C17963E-D512-4C88-AC2B-AE0A07CC582B}"/>
                  </a:ext>
                </a:extLst>
              </p:cNvPr>
              <p:cNvSpPr/>
              <p:nvPr/>
            </p:nvSpPr>
            <p:spPr>
              <a:xfrm>
                <a:off x="123380" y="581652"/>
                <a:ext cx="4125959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4" name="Shape 2530">
                <a:extLst>
                  <a:ext uri="{FF2B5EF4-FFF2-40B4-BE49-F238E27FC236}">
                    <a16:creationId xmlns:a16="http://schemas.microsoft.com/office/drawing/2014/main" id="{A760040A-677D-455B-AFA5-2923035A559C}"/>
                  </a:ext>
                </a:extLst>
              </p:cNvPr>
              <p:cNvSpPr/>
              <p:nvPr/>
            </p:nvSpPr>
            <p:spPr>
              <a:xfrm>
                <a:off x="0" y="458269"/>
                <a:ext cx="4321577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5" name="Shape 2531">
                <a:extLst>
                  <a:ext uri="{FF2B5EF4-FFF2-40B4-BE49-F238E27FC236}">
                    <a16:creationId xmlns:a16="http://schemas.microsoft.com/office/drawing/2014/main" id="{D2856C46-1980-4938-9FFB-931901FB7369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3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rgbClr val="DCE1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6" name="Shape 2532">
                <a:extLst>
                  <a:ext uri="{FF2B5EF4-FFF2-40B4-BE49-F238E27FC236}">
                    <a16:creationId xmlns:a16="http://schemas.microsoft.com/office/drawing/2014/main" id="{E6E362C6-11AA-4B9C-B2B1-D65C6639D48C}"/>
                  </a:ext>
                </a:extLst>
              </p:cNvPr>
              <p:cNvSpPr/>
              <p:nvPr/>
            </p:nvSpPr>
            <p:spPr>
              <a:xfrm>
                <a:off x="0" y="458269"/>
                <a:ext cx="4325834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C1C6CA">
                  <a:alpha val="7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7" name="Shape 2533">
                <a:extLst>
                  <a:ext uri="{FF2B5EF4-FFF2-40B4-BE49-F238E27FC236}">
                    <a16:creationId xmlns:a16="http://schemas.microsoft.com/office/drawing/2014/main" id="{611235C1-D6F4-478E-8F1D-289DE09422CA}"/>
                  </a:ext>
                </a:extLst>
              </p:cNvPr>
              <p:cNvSpPr/>
              <p:nvPr/>
            </p:nvSpPr>
            <p:spPr>
              <a:xfrm>
                <a:off x="2062214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8" name="Shape 2534">
                <a:extLst>
                  <a:ext uri="{FF2B5EF4-FFF2-40B4-BE49-F238E27FC236}">
                    <a16:creationId xmlns:a16="http://schemas.microsoft.com/office/drawing/2014/main" id="{F8876CF5-5722-4E4E-95E1-16860D4636B5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9" name="Shape 2535">
                <a:extLst>
                  <a:ext uri="{FF2B5EF4-FFF2-40B4-BE49-F238E27FC236}">
                    <a16:creationId xmlns:a16="http://schemas.microsoft.com/office/drawing/2014/main" id="{440B8F73-6A37-4995-B6BB-B4A1A072D916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20" name="Group 3">
              <a:extLst>
                <a:ext uri="{FF2B5EF4-FFF2-40B4-BE49-F238E27FC236}">
                  <a16:creationId xmlns:a16="http://schemas.microsoft.com/office/drawing/2014/main" id="{B04655A5-3CEB-435B-916D-6C8F46820575}"/>
                </a:ext>
              </a:extLst>
            </p:cNvPr>
            <p:cNvGrpSpPr/>
            <p:nvPr/>
          </p:nvGrpSpPr>
          <p:grpSpPr>
            <a:xfrm>
              <a:off x="3631013" y="3534640"/>
              <a:ext cx="2240049" cy="1553508"/>
              <a:chOff x="3613657" y="3534640"/>
              <a:chExt cx="2240049" cy="1553508"/>
            </a:xfrm>
          </p:grpSpPr>
          <p:sp>
            <p:nvSpPr>
              <p:cNvPr id="21" name="TextBox 107">
                <a:extLst>
                  <a:ext uri="{FF2B5EF4-FFF2-40B4-BE49-F238E27FC236}">
                    <a16:creationId xmlns:a16="http://schemas.microsoft.com/office/drawing/2014/main" id="{F627282D-27AB-4AB6-8406-9FE93CBE44C2}"/>
                  </a:ext>
                </a:extLst>
              </p:cNvPr>
              <p:cNvSpPr txBox="1"/>
              <p:nvPr/>
            </p:nvSpPr>
            <p:spPr>
              <a:xfrm>
                <a:off x="3847700" y="3534640"/>
                <a:ext cx="149720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③ 学习方法不当</a:t>
                </a:r>
              </a:p>
            </p:txBody>
          </p:sp>
          <p:sp>
            <p:nvSpPr>
              <p:cNvPr id="22" name="TextBox 116">
                <a:extLst>
                  <a:ext uri="{FF2B5EF4-FFF2-40B4-BE49-F238E27FC236}">
                    <a16:creationId xmlns:a16="http://schemas.microsoft.com/office/drawing/2014/main" id="{5BEBCC9F-BF65-48E2-8335-CC904130F18F}"/>
                  </a:ext>
                </a:extLst>
              </p:cNvPr>
              <p:cNvSpPr txBox="1"/>
              <p:nvPr/>
            </p:nvSpPr>
            <p:spPr>
              <a:xfrm flipH="1">
                <a:off x="3613657" y="3894680"/>
                <a:ext cx="2240049" cy="11934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由于大学教学课时少、进度快、容量大、专业难度高，所以课堂教学以提纲挈领为主，老师课堂上的讲解主要围绕重点、难点和疑点展开。课程性质和教学方法的改变令不少大学 新生一时难以适应，找不到好的学习方法。</a:t>
                </a:r>
                <a:endPara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0" name="Group 10">
            <a:extLst>
              <a:ext uri="{FF2B5EF4-FFF2-40B4-BE49-F238E27FC236}">
                <a16:creationId xmlns:a16="http://schemas.microsoft.com/office/drawing/2014/main" id="{61976D06-39EB-4085-BBC1-808CD26B5078}"/>
              </a:ext>
            </a:extLst>
          </p:cNvPr>
          <p:cNvGrpSpPr/>
          <p:nvPr/>
        </p:nvGrpSpPr>
        <p:grpSpPr>
          <a:xfrm>
            <a:off x="4541310" y="1221507"/>
            <a:ext cx="2460930" cy="3028683"/>
            <a:chOff x="6336627" y="2544437"/>
            <a:chExt cx="2460930" cy="3028683"/>
          </a:xfrm>
        </p:grpSpPr>
        <p:grpSp>
          <p:nvGrpSpPr>
            <p:cNvPr id="31" name="Group 2544">
              <a:extLst>
                <a:ext uri="{FF2B5EF4-FFF2-40B4-BE49-F238E27FC236}">
                  <a16:creationId xmlns:a16="http://schemas.microsoft.com/office/drawing/2014/main" id="{F5BB16F5-038D-4791-8095-BC934EB6D1C9}"/>
                </a:ext>
              </a:extLst>
            </p:cNvPr>
            <p:cNvGrpSpPr/>
            <p:nvPr/>
          </p:nvGrpSpPr>
          <p:grpSpPr>
            <a:xfrm>
              <a:off x="6336627" y="2544437"/>
              <a:ext cx="2460930" cy="3028683"/>
              <a:chOff x="-1" y="0"/>
              <a:chExt cx="4325836" cy="5323844"/>
            </a:xfrm>
          </p:grpSpPr>
          <p:sp>
            <p:nvSpPr>
              <p:cNvPr id="35" name="Shape 2537">
                <a:extLst>
                  <a:ext uri="{FF2B5EF4-FFF2-40B4-BE49-F238E27FC236}">
                    <a16:creationId xmlns:a16="http://schemas.microsoft.com/office/drawing/2014/main" id="{081BB4AF-EB0C-4D33-978E-C83CE4542632}"/>
                  </a:ext>
                </a:extLst>
              </p:cNvPr>
              <p:cNvSpPr/>
              <p:nvPr/>
            </p:nvSpPr>
            <p:spPr>
              <a:xfrm>
                <a:off x="123379" y="581652"/>
                <a:ext cx="4125961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6" name="Shape 2538">
                <a:extLst>
                  <a:ext uri="{FF2B5EF4-FFF2-40B4-BE49-F238E27FC236}">
                    <a16:creationId xmlns:a16="http://schemas.microsoft.com/office/drawing/2014/main" id="{C9B10BA0-3320-462A-80B9-77EDA9830126}"/>
                  </a:ext>
                </a:extLst>
              </p:cNvPr>
              <p:cNvSpPr/>
              <p:nvPr/>
            </p:nvSpPr>
            <p:spPr>
              <a:xfrm>
                <a:off x="-1" y="458269"/>
                <a:ext cx="4321579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3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7" name="Shape 2539">
                <a:extLst>
                  <a:ext uri="{FF2B5EF4-FFF2-40B4-BE49-F238E27FC236}">
                    <a16:creationId xmlns:a16="http://schemas.microsoft.com/office/drawing/2014/main" id="{60184562-26F0-4F17-827F-3DBBB75DB454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4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8" name="Shape 2540">
                <a:extLst>
                  <a:ext uri="{FF2B5EF4-FFF2-40B4-BE49-F238E27FC236}">
                    <a16:creationId xmlns:a16="http://schemas.microsoft.com/office/drawing/2014/main" id="{CE65E16F-324F-42AF-8E47-4CFEDC8679F0}"/>
                  </a:ext>
                </a:extLst>
              </p:cNvPr>
              <p:cNvSpPr/>
              <p:nvPr/>
            </p:nvSpPr>
            <p:spPr>
              <a:xfrm>
                <a:off x="-1" y="458269"/>
                <a:ext cx="4325836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9" name="Shape 2541">
                <a:extLst>
                  <a:ext uri="{FF2B5EF4-FFF2-40B4-BE49-F238E27FC236}">
                    <a16:creationId xmlns:a16="http://schemas.microsoft.com/office/drawing/2014/main" id="{2EECA149-280B-4B95-92CB-DE91FE6AA160}"/>
                  </a:ext>
                </a:extLst>
              </p:cNvPr>
              <p:cNvSpPr/>
              <p:nvPr/>
            </p:nvSpPr>
            <p:spPr>
              <a:xfrm>
                <a:off x="2062216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0" name="Shape 2542">
                <a:extLst>
                  <a:ext uri="{FF2B5EF4-FFF2-40B4-BE49-F238E27FC236}">
                    <a16:creationId xmlns:a16="http://schemas.microsoft.com/office/drawing/2014/main" id="{951DF1C8-BF7A-4650-A4CE-8286786ED8C2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1" name="Shape 2543">
                <a:extLst>
                  <a:ext uri="{FF2B5EF4-FFF2-40B4-BE49-F238E27FC236}">
                    <a16:creationId xmlns:a16="http://schemas.microsoft.com/office/drawing/2014/main" id="{A2C5686D-FD11-4B36-81C7-6C241628C21C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B03CCE48-523A-445C-BFE1-3819ABE23CC7}"/>
                </a:ext>
              </a:extLst>
            </p:cNvPr>
            <p:cNvGrpSpPr/>
            <p:nvPr/>
          </p:nvGrpSpPr>
          <p:grpSpPr>
            <a:xfrm>
              <a:off x="6503646" y="3534640"/>
              <a:ext cx="2126892" cy="991065"/>
              <a:chOff x="6502435" y="3534640"/>
              <a:chExt cx="2126892" cy="991065"/>
            </a:xfrm>
          </p:grpSpPr>
          <p:sp>
            <p:nvSpPr>
              <p:cNvPr id="33" name="TextBox 110">
                <a:extLst>
                  <a:ext uri="{FF2B5EF4-FFF2-40B4-BE49-F238E27FC236}">
                    <a16:creationId xmlns:a16="http://schemas.microsoft.com/office/drawing/2014/main" id="{B2319F3F-8837-45F3-9D82-F84AC7791DFC}"/>
                  </a:ext>
                </a:extLst>
              </p:cNvPr>
              <p:cNvSpPr txBox="1"/>
              <p:nvPr/>
            </p:nvSpPr>
            <p:spPr>
              <a:xfrm>
                <a:off x="6726146" y="3534640"/>
                <a:ext cx="170238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④ 学习成绩不理想</a:t>
                </a:r>
              </a:p>
            </p:txBody>
          </p:sp>
          <p:sp>
            <p:nvSpPr>
              <p:cNvPr id="34" name="TextBox 117">
                <a:extLst>
                  <a:ext uri="{FF2B5EF4-FFF2-40B4-BE49-F238E27FC236}">
                    <a16:creationId xmlns:a16="http://schemas.microsoft.com/office/drawing/2014/main" id="{945B3BBE-0D42-482A-8F25-5812C3B9AA22}"/>
                  </a:ext>
                </a:extLst>
              </p:cNvPr>
              <p:cNvSpPr txBox="1"/>
              <p:nvPr/>
            </p:nvSpPr>
            <p:spPr>
              <a:xfrm flipH="1">
                <a:off x="6502435" y="3910215"/>
                <a:ext cx="2126892" cy="6154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+mj-ea"/>
                    <a:ea typeface="+mj-ea"/>
                  </a:rPr>
                  <a:t>每到期中测试或期末考试，就会有学生因为学习成绩不理想而产生挫败感，加重压力和自卑感。</a:t>
                </a:r>
                <a:endParaRPr lang="en-US" sz="1100" dirty="0">
                  <a:solidFill>
                    <a:schemeClr val="bg1"/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A634EAF6-065D-4537-B603-31AE1B68CF33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二、学习适应方面</a:t>
            </a:r>
          </a:p>
        </p:txBody>
      </p:sp>
    </p:spTree>
    <p:extLst>
      <p:ext uri="{BB962C8B-B14F-4D97-AF65-F5344CB8AC3E}">
        <p14:creationId xmlns:p14="http://schemas.microsoft.com/office/powerpoint/2010/main" val="181246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三、人际适应方面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8D93D11-56F9-4950-A0E0-8FE74BB42A1E}"/>
              </a:ext>
            </a:extLst>
          </p:cNvPr>
          <p:cNvSpPr/>
          <p:nvPr/>
        </p:nvSpPr>
        <p:spPr>
          <a:xfrm>
            <a:off x="1969648" y="1771715"/>
            <a:ext cx="2429567" cy="13556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AE4F8C5-03E0-40A7-B71C-B2E25C89B0B8}"/>
              </a:ext>
            </a:extLst>
          </p:cNvPr>
          <p:cNvSpPr/>
          <p:nvPr/>
        </p:nvSpPr>
        <p:spPr>
          <a:xfrm>
            <a:off x="2158642" y="2128265"/>
            <a:ext cx="2157014" cy="740334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① 自我认知偏差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4299CB6-C537-4B0E-B25E-A98DCBCC632F}"/>
              </a:ext>
            </a:extLst>
          </p:cNvPr>
          <p:cNvSpPr/>
          <p:nvPr/>
        </p:nvSpPr>
        <p:spPr>
          <a:xfrm>
            <a:off x="1969648" y="3159263"/>
            <a:ext cx="2429567" cy="135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7E702823-F9F5-4EB9-855B-A49AF30B8B6D}"/>
              </a:ext>
            </a:extLst>
          </p:cNvPr>
          <p:cNvSpPr/>
          <p:nvPr/>
        </p:nvSpPr>
        <p:spPr>
          <a:xfrm>
            <a:off x="2158642" y="3513707"/>
            <a:ext cx="2157014" cy="713176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③ 缺乏人际交往经验</a:t>
            </a: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id="{AA368C38-1B86-40D8-843E-958C05AB2D87}"/>
              </a:ext>
            </a:extLst>
          </p:cNvPr>
          <p:cNvSpPr/>
          <p:nvPr/>
        </p:nvSpPr>
        <p:spPr>
          <a:xfrm>
            <a:off x="4437372" y="1771715"/>
            <a:ext cx="2644844" cy="135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7B267095-8779-454E-B14A-CE64487F1A6F}"/>
              </a:ext>
            </a:extLst>
          </p:cNvPr>
          <p:cNvSpPr/>
          <p:nvPr/>
        </p:nvSpPr>
        <p:spPr>
          <a:xfrm>
            <a:off x="4643110" y="2128264"/>
            <a:ext cx="2348140" cy="658459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② 内心压抑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DE0F3E2D-73D6-4783-AB22-F8C1C5946015}"/>
              </a:ext>
            </a:extLst>
          </p:cNvPr>
          <p:cNvSpPr/>
          <p:nvPr/>
        </p:nvSpPr>
        <p:spPr>
          <a:xfrm>
            <a:off x="4437372" y="3159263"/>
            <a:ext cx="2644844" cy="1355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id="{14D07B37-1079-4C33-BC58-218C3D40E884}"/>
              </a:ext>
            </a:extLst>
          </p:cNvPr>
          <p:cNvSpPr/>
          <p:nvPr/>
        </p:nvSpPr>
        <p:spPr>
          <a:xfrm>
            <a:off x="4643110" y="3513707"/>
            <a:ext cx="2348140" cy="64116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④ 不善于解决人际矛盾</a:t>
            </a: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342CB187-D05F-490D-962B-54C12B1FF37B}"/>
              </a:ext>
            </a:extLst>
          </p:cNvPr>
          <p:cNvSpPr txBox="1"/>
          <p:nvPr/>
        </p:nvSpPr>
        <p:spPr>
          <a:xfrm>
            <a:off x="492259" y="1268177"/>
            <a:ext cx="7680141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/>
              <a:t>学习是大学生的主要任务，也是大学生活的重要组成部分。大一新生的学习适应问题主要包括以下四个方面：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607E2FBC-CE8A-4433-BAF4-43E6028774F8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00D3277C-CA98-40E5-A81C-8136870EB67B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CE0C7164-37EA-4E03-A144-320E10893643}"/>
              </a:ext>
            </a:extLst>
          </p:cNvPr>
          <p:cNvCxnSpPr>
            <a:cxnSpLocks/>
          </p:cNvCxnSpPr>
          <p:nvPr/>
        </p:nvCxnSpPr>
        <p:spPr>
          <a:xfrm>
            <a:off x="3923928" y="521032"/>
            <a:ext cx="5220072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FA57E27B-48CB-4859-9F0D-FB535021B7A2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53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CCC135D-E585-43B8-A116-A565BAB8638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BADA010D-B1C1-4698-9DC8-E134AB42C18F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D21D0C-C32C-4EF4-B6E3-9CA9889916DA}"/>
              </a:ext>
            </a:extLst>
          </p:cNvPr>
          <p:cNvCxnSpPr>
            <a:cxnSpLocks/>
          </p:cNvCxnSpPr>
          <p:nvPr/>
        </p:nvCxnSpPr>
        <p:spPr>
          <a:xfrm>
            <a:off x="3995936" y="521032"/>
            <a:ext cx="514806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FAB70091-EA07-4C2C-A179-1C4FB3987CC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018732FE-6E8F-4F46-B3C5-68070A485448}"/>
              </a:ext>
            </a:extLst>
          </p:cNvPr>
          <p:cNvGrpSpPr/>
          <p:nvPr/>
        </p:nvGrpSpPr>
        <p:grpSpPr>
          <a:xfrm>
            <a:off x="1691680" y="1221507"/>
            <a:ext cx="2460930" cy="3028683"/>
            <a:chOff x="3486997" y="2544437"/>
            <a:chExt cx="2460930" cy="3028683"/>
          </a:xfrm>
        </p:grpSpPr>
        <p:grpSp>
          <p:nvGrpSpPr>
            <p:cNvPr id="19" name="Group 2536">
              <a:extLst>
                <a:ext uri="{FF2B5EF4-FFF2-40B4-BE49-F238E27FC236}">
                  <a16:creationId xmlns:a16="http://schemas.microsoft.com/office/drawing/2014/main" id="{5089FB3E-2493-413B-AFD0-C251694859AE}"/>
                </a:ext>
              </a:extLst>
            </p:cNvPr>
            <p:cNvGrpSpPr/>
            <p:nvPr/>
          </p:nvGrpSpPr>
          <p:grpSpPr>
            <a:xfrm>
              <a:off x="3486997" y="2544437"/>
              <a:ext cx="2460930" cy="3028683"/>
              <a:chOff x="0" y="0"/>
              <a:chExt cx="4325834" cy="5323844"/>
            </a:xfrm>
          </p:grpSpPr>
          <p:sp>
            <p:nvSpPr>
              <p:cNvPr id="23" name="Shape 2529">
                <a:extLst>
                  <a:ext uri="{FF2B5EF4-FFF2-40B4-BE49-F238E27FC236}">
                    <a16:creationId xmlns:a16="http://schemas.microsoft.com/office/drawing/2014/main" id="{7C17963E-D512-4C88-AC2B-AE0A07CC582B}"/>
                  </a:ext>
                </a:extLst>
              </p:cNvPr>
              <p:cNvSpPr/>
              <p:nvPr/>
            </p:nvSpPr>
            <p:spPr>
              <a:xfrm>
                <a:off x="123380" y="581652"/>
                <a:ext cx="4125959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4" name="Shape 2530">
                <a:extLst>
                  <a:ext uri="{FF2B5EF4-FFF2-40B4-BE49-F238E27FC236}">
                    <a16:creationId xmlns:a16="http://schemas.microsoft.com/office/drawing/2014/main" id="{A760040A-677D-455B-AFA5-2923035A559C}"/>
                  </a:ext>
                </a:extLst>
              </p:cNvPr>
              <p:cNvSpPr/>
              <p:nvPr/>
            </p:nvSpPr>
            <p:spPr>
              <a:xfrm>
                <a:off x="0" y="458269"/>
                <a:ext cx="4321577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5" name="Shape 2531">
                <a:extLst>
                  <a:ext uri="{FF2B5EF4-FFF2-40B4-BE49-F238E27FC236}">
                    <a16:creationId xmlns:a16="http://schemas.microsoft.com/office/drawing/2014/main" id="{D2856C46-1980-4938-9FFB-931901FB7369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3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rgbClr val="DCE1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6" name="Shape 2532">
                <a:extLst>
                  <a:ext uri="{FF2B5EF4-FFF2-40B4-BE49-F238E27FC236}">
                    <a16:creationId xmlns:a16="http://schemas.microsoft.com/office/drawing/2014/main" id="{E6E362C6-11AA-4B9C-B2B1-D65C6639D48C}"/>
                  </a:ext>
                </a:extLst>
              </p:cNvPr>
              <p:cNvSpPr/>
              <p:nvPr/>
            </p:nvSpPr>
            <p:spPr>
              <a:xfrm>
                <a:off x="0" y="458269"/>
                <a:ext cx="4325834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C1C6CA">
                  <a:alpha val="7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7" name="Shape 2533">
                <a:extLst>
                  <a:ext uri="{FF2B5EF4-FFF2-40B4-BE49-F238E27FC236}">
                    <a16:creationId xmlns:a16="http://schemas.microsoft.com/office/drawing/2014/main" id="{611235C1-D6F4-478E-8F1D-289DE09422CA}"/>
                  </a:ext>
                </a:extLst>
              </p:cNvPr>
              <p:cNvSpPr/>
              <p:nvPr/>
            </p:nvSpPr>
            <p:spPr>
              <a:xfrm>
                <a:off x="2062214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8" name="Shape 2534">
                <a:extLst>
                  <a:ext uri="{FF2B5EF4-FFF2-40B4-BE49-F238E27FC236}">
                    <a16:creationId xmlns:a16="http://schemas.microsoft.com/office/drawing/2014/main" id="{F8876CF5-5722-4E4E-95E1-16860D4636B5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9" name="Shape 2535">
                <a:extLst>
                  <a:ext uri="{FF2B5EF4-FFF2-40B4-BE49-F238E27FC236}">
                    <a16:creationId xmlns:a16="http://schemas.microsoft.com/office/drawing/2014/main" id="{440B8F73-6A37-4995-B6BB-B4A1A072D916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20" name="Group 3">
              <a:extLst>
                <a:ext uri="{FF2B5EF4-FFF2-40B4-BE49-F238E27FC236}">
                  <a16:creationId xmlns:a16="http://schemas.microsoft.com/office/drawing/2014/main" id="{B04655A5-3CEB-435B-916D-6C8F46820575}"/>
                </a:ext>
              </a:extLst>
            </p:cNvPr>
            <p:cNvGrpSpPr/>
            <p:nvPr/>
          </p:nvGrpSpPr>
          <p:grpSpPr>
            <a:xfrm>
              <a:off x="3631013" y="3496501"/>
              <a:ext cx="2240049" cy="1262275"/>
              <a:chOff x="3613657" y="3496501"/>
              <a:chExt cx="2240049" cy="1262275"/>
            </a:xfrm>
          </p:grpSpPr>
          <p:sp>
            <p:nvSpPr>
              <p:cNvPr id="21" name="TextBox 107">
                <a:extLst>
                  <a:ext uri="{FF2B5EF4-FFF2-40B4-BE49-F238E27FC236}">
                    <a16:creationId xmlns:a16="http://schemas.microsoft.com/office/drawing/2014/main" id="{F627282D-27AB-4AB6-8406-9FE93CBE44C2}"/>
                  </a:ext>
                </a:extLst>
              </p:cNvPr>
              <p:cNvSpPr txBox="1"/>
              <p:nvPr/>
            </p:nvSpPr>
            <p:spPr>
              <a:xfrm>
                <a:off x="3916652" y="3496501"/>
                <a:ext cx="149720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① 自我认知偏差</a:t>
                </a:r>
              </a:p>
            </p:txBody>
          </p:sp>
          <p:sp>
            <p:nvSpPr>
              <p:cNvPr id="22" name="TextBox 116">
                <a:extLst>
                  <a:ext uri="{FF2B5EF4-FFF2-40B4-BE49-F238E27FC236}">
                    <a16:creationId xmlns:a16="http://schemas.microsoft.com/office/drawing/2014/main" id="{5BEBCC9F-BF65-48E2-8335-CC904130F18F}"/>
                  </a:ext>
                </a:extLst>
              </p:cNvPr>
              <p:cNvSpPr txBox="1"/>
              <p:nvPr/>
            </p:nvSpPr>
            <p:spPr>
              <a:xfrm flipH="1">
                <a:off x="3613657" y="3856541"/>
                <a:ext cx="2240049" cy="902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大学生的自我认知容易出现两种偏差，会影响学生正常的人际交往</a:t>
                </a:r>
                <a:r>
                  <a:rPr lang="en-US" altLang="zh-CN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———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低认知偏差和高认知偏差。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0" name="Group 10">
            <a:extLst>
              <a:ext uri="{FF2B5EF4-FFF2-40B4-BE49-F238E27FC236}">
                <a16:creationId xmlns:a16="http://schemas.microsoft.com/office/drawing/2014/main" id="{61976D06-39EB-4085-BBC1-808CD26B5078}"/>
              </a:ext>
            </a:extLst>
          </p:cNvPr>
          <p:cNvGrpSpPr/>
          <p:nvPr/>
        </p:nvGrpSpPr>
        <p:grpSpPr>
          <a:xfrm>
            <a:off x="4541310" y="1221507"/>
            <a:ext cx="2460930" cy="3028683"/>
            <a:chOff x="6336627" y="2544437"/>
            <a:chExt cx="2460930" cy="3028683"/>
          </a:xfrm>
        </p:grpSpPr>
        <p:grpSp>
          <p:nvGrpSpPr>
            <p:cNvPr id="31" name="Group 2544">
              <a:extLst>
                <a:ext uri="{FF2B5EF4-FFF2-40B4-BE49-F238E27FC236}">
                  <a16:creationId xmlns:a16="http://schemas.microsoft.com/office/drawing/2014/main" id="{F5BB16F5-038D-4791-8095-BC934EB6D1C9}"/>
                </a:ext>
              </a:extLst>
            </p:cNvPr>
            <p:cNvGrpSpPr/>
            <p:nvPr/>
          </p:nvGrpSpPr>
          <p:grpSpPr>
            <a:xfrm>
              <a:off x="6336627" y="2544437"/>
              <a:ext cx="2460930" cy="3028683"/>
              <a:chOff x="-1" y="0"/>
              <a:chExt cx="4325836" cy="5323844"/>
            </a:xfrm>
          </p:grpSpPr>
          <p:sp>
            <p:nvSpPr>
              <p:cNvPr id="35" name="Shape 2537">
                <a:extLst>
                  <a:ext uri="{FF2B5EF4-FFF2-40B4-BE49-F238E27FC236}">
                    <a16:creationId xmlns:a16="http://schemas.microsoft.com/office/drawing/2014/main" id="{081BB4AF-EB0C-4D33-978E-C83CE4542632}"/>
                  </a:ext>
                </a:extLst>
              </p:cNvPr>
              <p:cNvSpPr/>
              <p:nvPr/>
            </p:nvSpPr>
            <p:spPr>
              <a:xfrm>
                <a:off x="123379" y="581652"/>
                <a:ext cx="4125961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6" name="Shape 2538">
                <a:extLst>
                  <a:ext uri="{FF2B5EF4-FFF2-40B4-BE49-F238E27FC236}">
                    <a16:creationId xmlns:a16="http://schemas.microsoft.com/office/drawing/2014/main" id="{C9B10BA0-3320-462A-80B9-77EDA9830126}"/>
                  </a:ext>
                </a:extLst>
              </p:cNvPr>
              <p:cNvSpPr/>
              <p:nvPr/>
            </p:nvSpPr>
            <p:spPr>
              <a:xfrm>
                <a:off x="-1" y="458269"/>
                <a:ext cx="4321579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3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7" name="Shape 2539">
                <a:extLst>
                  <a:ext uri="{FF2B5EF4-FFF2-40B4-BE49-F238E27FC236}">
                    <a16:creationId xmlns:a16="http://schemas.microsoft.com/office/drawing/2014/main" id="{60184562-26F0-4F17-827F-3DBBB75DB454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4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8" name="Shape 2540">
                <a:extLst>
                  <a:ext uri="{FF2B5EF4-FFF2-40B4-BE49-F238E27FC236}">
                    <a16:creationId xmlns:a16="http://schemas.microsoft.com/office/drawing/2014/main" id="{CE65E16F-324F-42AF-8E47-4CFEDC8679F0}"/>
                  </a:ext>
                </a:extLst>
              </p:cNvPr>
              <p:cNvSpPr/>
              <p:nvPr/>
            </p:nvSpPr>
            <p:spPr>
              <a:xfrm>
                <a:off x="-1" y="458269"/>
                <a:ext cx="4325836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9" name="Shape 2541">
                <a:extLst>
                  <a:ext uri="{FF2B5EF4-FFF2-40B4-BE49-F238E27FC236}">
                    <a16:creationId xmlns:a16="http://schemas.microsoft.com/office/drawing/2014/main" id="{2EECA149-280B-4B95-92CB-DE91FE6AA160}"/>
                  </a:ext>
                </a:extLst>
              </p:cNvPr>
              <p:cNvSpPr/>
              <p:nvPr/>
            </p:nvSpPr>
            <p:spPr>
              <a:xfrm>
                <a:off x="2062216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0" name="Shape 2542">
                <a:extLst>
                  <a:ext uri="{FF2B5EF4-FFF2-40B4-BE49-F238E27FC236}">
                    <a16:creationId xmlns:a16="http://schemas.microsoft.com/office/drawing/2014/main" id="{951DF1C8-BF7A-4650-A4CE-8286786ED8C2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1" name="Shape 2543">
                <a:extLst>
                  <a:ext uri="{FF2B5EF4-FFF2-40B4-BE49-F238E27FC236}">
                    <a16:creationId xmlns:a16="http://schemas.microsoft.com/office/drawing/2014/main" id="{A2C5686D-FD11-4B36-81C7-6C241628C21C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B03CCE48-523A-445C-BFE1-3819ABE23CC7}"/>
                </a:ext>
              </a:extLst>
            </p:cNvPr>
            <p:cNvGrpSpPr/>
            <p:nvPr/>
          </p:nvGrpSpPr>
          <p:grpSpPr>
            <a:xfrm>
              <a:off x="6503645" y="3390624"/>
              <a:ext cx="2167927" cy="1739475"/>
              <a:chOff x="6502434" y="3390624"/>
              <a:chExt cx="2167927" cy="1739475"/>
            </a:xfrm>
          </p:grpSpPr>
          <p:sp>
            <p:nvSpPr>
              <p:cNvPr id="33" name="TextBox 110">
                <a:extLst>
                  <a:ext uri="{FF2B5EF4-FFF2-40B4-BE49-F238E27FC236}">
                    <a16:creationId xmlns:a16="http://schemas.microsoft.com/office/drawing/2014/main" id="{B2319F3F-8837-45F3-9D82-F84AC7791DFC}"/>
                  </a:ext>
                </a:extLst>
              </p:cNvPr>
              <p:cNvSpPr txBox="1"/>
              <p:nvPr/>
            </p:nvSpPr>
            <p:spPr>
              <a:xfrm>
                <a:off x="6935453" y="3390624"/>
                <a:ext cx="1107805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② 内心压抑</a:t>
                </a:r>
              </a:p>
            </p:txBody>
          </p:sp>
          <p:sp>
            <p:nvSpPr>
              <p:cNvPr id="34" name="TextBox 117">
                <a:extLst>
                  <a:ext uri="{FF2B5EF4-FFF2-40B4-BE49-F238E27FC236}">
                    <a16:creationId xmlns:a16="http://schemas.microsoft.com/office/drawing/2014/main" id="{945B3BBE-0D42-482A-8F25-5812C3B9AA22}"/>
                  </a:ext>
                </a:extLst>
              </p:cNvPr>
              <p:cNvSpPr txBox="1"/>
              <p:nvPr/>
            </p:nvSpPr>
            <p:spPr>
              <a:xfrm flipH="1">
                <a:off x="6502434" y="3766199"/>
                <a:ext cx="2167927" cy="13639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j-ea"/>
                    <a:ea typeface="+mj-ea"/>
                  </a:rPr>
                  <a:t>刚进入大学校园时，学生对一切都是陌生的，孤独时仍然会跟高中时的好朋友联系，但 是由于距离和时间等实际原因，曾经形影不离的好朋友都在不同的新环境中忙碌着各自的事情。</a:t>
                </a:r>
                <a:endParaRPr lang="en-US" sz="1200" dirty="0">
                  <a:solidFill>
                    <a:schemeClr val="bg1"/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5E8DFB50-D00B-428F-BE0D-56FEE504009A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三、人际适应方面</a:t>
            </a:r>
          </a:p>
        </p:txBody>
      </p:sp>
    </p:spTree>
    <p:extLst>
      <p:ext uri="{BB962C8B-B14F-4D97-AF65-F5344CB8AC3E}">
        <p14:creationId xmlns:p14="http://schemas.microsoft.com/office/powerpoint/2010/main" val="195277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CCC135D-E585-43B8-A116-A565BAB8638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BADA010D-B1C1-4698-9DC8-E134AB42C18F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2D21D0C-C32C-4EF4-B6E3-9CA9889916DA}"/>
              </a:ext>
            </a:extLst>
          </p:cNvPr>
          <p:cNvCxnSpPr>
            <a:cxnSpLocks/>
          </p:cNvCxnSpPr>
          <p:nvPr/>
        </p:nvCxnSpPr>
        <p:spPr>
          <a:xfrm>
            <a:off x="3995936" y="521032"/>
            <a:ext cx="5148064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FAB70091-EA07-4C2C-A179-1C4FB3987CC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018732FE-6E8F-4F46-B3C5-68070A485448}"/>
              </a:ext>
            </a:extLst>
          </p:cNvPr>
          <p:cNvGrpSpPr/>
          <p:nvPr/>
        </p:nvGrpSpPr>
        <p:grpSpPr>
          <a:xfrm>
            <a:off x="1691680" y="1221507"/>
            <a:ext cx="2460930" cy="3028683"/>
            <a:chOff x="3486997" y="2544437"/>
            <a:chExt cx="2460930" cy="3028683"/>
          </a:xfrm>
        </p:grpSpPr>
        <p:grpSp>
          <p:nvGrpSpPr>
            <p:cNvPr id="19" name="Group 2536">
              <a:extLst>
                <a:ext uri="{FF2B5EF4-FFF2-40B4-BE49-F238E27FC236}">
                  <a16:creationId xmlns:a16="http://schemas.microsoft.com/office/drawing/2014/main" id="{5089FB3E-2493-413B-AFD0-C251694859AE}"/>
                </a:ext>
              </a:extLst>
            </p:cNvPr>
            <p:cNvGrpSpPr/>
            <p:nvPr/>
          </p:nvGrpSpPr>
          <p:grpSpPr>
            <a:xfrm>
              <a:off x="3486997" y="2544437"/>
              <a:ext cx="2460930" cy="3028683"/>
              <a:chOff x="0" y="0"/>
              <a:chExt cx="4325834" cy="5323844"/>
            </a:xfrm>
          </p:grpSpPr>
          <p:sp>
            <p:nvSpPr>
              <p:cNvPr id="23" name="Shape 2529">
                <a:extLst>
                  <a:ext uri="{FF2B5EF4-FFF2-40B4-BE49-F238E27FC236}">
                    <a16:creationId xmlns:a16="http://schemas.microsoft.com/office/drawing/2014/main" id="{7C17963E-D512-4C88-AC2B-AE0A07CC582B}"/>
                  </a:ext>
                </a:extLst>
              </p:cNvPr>
              <p:cNvSpPr/>
              <p:nvPr/>
            </p:nvSpPr>
            <p:spPr>
              <a:xfrm>
                <a:off x="123380" y="581652"/>
                <a:ext cx="4125959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4" name="Shape 2530">
                <a:extLst>
                  <a:ext uri="{FF2B5EF4-FFF2-40B4-BE49-F238E27FC236}">
                    <a16:creationId xmlns:a16="http://schemas.microsoft.com/office/drawing/2014/main" id="{A760040A-677D-455B-AFA5-2923035A559C}"/>
                  </a:ext>
                </a:extLst>
              </p:cNvPr>
              <p:cNvSpPr/>
              <p:nvPr/>
            </p:nvSpPr>
            <p:spPr>
              <a:xfrm>
                <a:off x="0" y="458269"/>
                <a:ext cx="4321577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5" name="Shape 2531">
                <a:extLst>
                  <a:ext uri="{FF2B5EF4-FFF2-40B4-BE49-F238E27FC236}">
                    <a16:creationId xmlns:a16="http://schemas.microsoft.com/office/drawing/2014/main" id="{D2856C46-1980-4938-9FFB-931901FB7369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3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rgbClr val="DCE1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6" name="Shape 2532">
                <a:extLst>
                  <a:ext uri="{FF2B5EF4-FFF2-40B4-BE49-F238E27FC236}">
                    <a16:creationId xmlns:a16="http://schemas.microsoft.com/office/drawing/2014/main" id="{E6E362C6-11AA-4B9C-B2B1-D65C6639D48C}"/>
                  </a:ext>
                </a:extLst>
              </p:cNvPr>
              <p:cNvSpPr/>
              <p:nvPr/>
            </p:nvSpPr>
            <p:spPr>
              <a:xfrm>
                <a:off x="0" y="458269"/>
                <a:ext cx="4325834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C1C6CA">
                  <a:alpha val="7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7" name="Shape 2533">
                <a:extLst>
                  <a:ext uri="{FF2B5EF4-FFF2-40B4-BE49-F238E27FC236}">
                    <a16:creationId xmlns:a16="http://schemas.microsoft.com/office/drawing/2014/main" id="{611235C1-D6F4-478E-8F1D-289DE09422CA}"/>
                  </a:ext>
                </a:extLst>
              </p:cNvPr>
              <p:cNvSpPr/>
              <p:nvPr/>
            </p:nvSpPr>
            <p:spPr>
              <a:xfrm>
                <a:off x="2062214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8" name="Shape 2534">
                <a:extLst>
                  <a:ext uri="{FF2B5EF4-FFF2-40B4-BE49-F238E27FC236}">
                    <a16:creationId xmlns:a16="http://schemas.microsoft.com/office/drawing/2014/main" id="{F8876CF5-5722-4E4E-95E1-16860D4636B5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29" name="Shape 2535">
                <a:extLst>
                  <a:ext uri="{FF2B5EF4-FFF2-40B4-BE49-F238E27FC236}">
                    <a16:creationId xmlns:a16="http://schemas.microsoft.com/office/drawing/2014/main" id="{440B8F73-6A37-4995-B6BB-B4A1A072D916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20" name="Group 3">
              <a:extLst>
                <a:ext uri="{FF2B5EF4-FFF2-40B4-BE49-F238E27FC236}">
                  <a16:creationId xmlns:a16="http://schemas.microsoft.com/office/drawing/2014/main" id="{B04655A5-3CEB-435B-916D-6C8F46820575}"/>
                </a:ext>
              </a:extLst>
            </p:cNvPr>
            <p:cNvGrpSpPr/>
            <p:nvPr/>
          </p:nvGrpSpPr>
          <p:grpSpPr>
            <a:xfrm>
              <a:off x="3631013" y="3534640"/>
              <a:ext cx="2240049" cy="1723940"/>
              <a:chOff x="3613657" y="3534640"/>
              <a:chExt cx="2240049" cy="1723940"/>
            </a:xfrm>
          </p:grpSpPr>
          <p:sp>
            <p:nvSpPr>
              <p:cNvPr id="21" name="TextBox 107">
                <a:extLst>
                  <a:ext uri="{FF2B5EF4-FFF2-40B4-BE49-F238E27FC236}">
                    <a16:creationId xmlns:a16="http://schemas.microsoft.com/office/drawing/2014/main" id="{F627282D-27AB-4AB6-8406-9FE93CBE44C2}"/>
                  </a:ext>
                </a:extLst>
              </p:cNvPr>
              <p:cNvSpPr txBox="1"/>
              <p:nvPr/>
            </p:nvSpPr>
            <p:spPr>
              <a:xfrm>
                <a:off x="3757673" y="3534640"/>
                <a:ext cx="190757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③ 缺乏人际交往经验</a:t>
                </a:r>
              </a:p>
            </p:txBody>
          </p:sp>
          <p:sp>
            <p:nvSpPr>
              <p:cNvPr id="22" name="TextBox 116">
                <a:extLst>
                  <a:ext uri="{FF2B5EF4-FFF2-40B4-BE49-F238E27FC236}">
                    <a16:creationId xmlns:a16="http://schemas.microsoft.com/office/drawing/2014/main" id="{5BEBCC9F-BF65-48E2-8335-CC904130F18F}"/>
                  </a:ext>
                </a:extLst>
              </p:cNvPr>
              <p:cNvSpPr txBox="1"/>
              <p:nvPr/>
            </p:nvSpPr>
            <p:spPr>
              <a:xfrm flipH="1">
                <a:off x="3613657" y="3894680"/>
                <a:ext cx="2240049" cy="13639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从高中到大学，很多同学在学习上已经具备了很强的能力，但是在人际交往能力上，大 一新生本身缺乏独立人际交往的经验，不习惯和周围人交流，因此交往时容易遇到各种问题。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0" name="Group 10">
            <a:extLst>
              <a:ext uri="{FF2B5EF4-FFF2-40B4-BE49-F238E27FC236}">
                <a16:creationId xmlns:a16="http://schemas.microsoft.com/office/drawing/2014/main" id="{61976D06-39EB-4085-BBC1-808CD26B5078}"/>
              </a:ext>
            </a:extLst>
          </p:cNvPr>
          <p:cNvGrpSpPr/>
          <p:nvPr/>
        </p:nvGrpSpPr>
        <p:grpSpPr>
          <a:xfrm>
            <a:off x="4541310" y="1221507"/>
            <a:ext cx="2460930" cy="3028683"/>
            <a:chOff x="6336627" y="2544437"/>
            <a:chExt cx="2460930" cy="3028683"/>
          </a:xfrm>
        </p:grpSpPr>
        <p:grpSp>
          <p:nvGrpSpPr>
            <p:cNvPr id="31" name="Group 2544">
              <a:extLst>
                <a:ext uri="{FF2B5EF4-FFF2-40B4-BE49-F238E27FC236}">
                  <a16:creationId xmlns:a16="http://schemas.microsoft.com/office/drawing/2014/main" id="{F5BB16F5-038D-4791-8095-BC934EB6D1C9}"/>
                </a:ext>
              </a:extLst>
            </p:cNvPr>
            <p:cNvGrpSpPr/>
            <p:nvPr/>
          </p:nvGrpSpPr>
          <p:grpSpPr>
            <a:xfrm>
              <a:off x="6336627" y="2544437"/>
              <a:ext cx="2460930" cy="3028683"/>
              <a:chOff x="-1" y="0"/>
              <a:chExt cx="4325836" cy="5323844"/>
            </a:xfrm>
          </p:grpSpPr>
          <p:sp>
            <p:nvSpPr>
              <p:cNvPr id="35" name="Shape 2537">
                <a:extLst>
                  <a:ext uri="{FF2B5EF4-FFF2-40B4-BE49-F238E27FC236}">
                    <a16:creationId xmlns:a16="http://schemas.microsoft.com/office/drawing/2014/main" id="{081BB4AF-EB0C-4D33-978E-C83CE4542632}"/>
                  </a:ext>
                </a:extLst>
              </p:cNvPr>
              <p:cNvSpPr/>
              <p:nvPr/>
            </p:nvSpPr>
            <p:spPr>
              <a:xfrm>
                <a:off x="123379" y="581652"/>
                <a:ext cx="4125961" cy="4742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15495" y="20936"/>
                      <a:pt x="0" y="21216"/>
                    </a:cubicBez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584"/>
                    </a:lnTo>
                    <a:cubicBezTo>
                      <a:pt x="21600" y="13905"/>
                      <a:pt x="21433" y="17557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6" name="Shape 2538">
                <a:extLst>
                  <a:ext uri="{FF2B5EF4-FFF2-40B4-BE49-F238E27FC236}">
                    <a16:creationId xmlns:a16="http://schemas.microsoft.com/office/drawing/2014/main" id="{C9B10BA0-3320-462A-80B9-77EDA9830126}"/>
                  </a:ext>
                </a:extLst>
              </p:cNvPr>
              <p:cNvSpPr/>
              <p:nvPr/>
            </p:nvSpPr>
            <p:spPr>
              <a:xfrm>
                <a:off x="-1" y="458269"/>
                <a:ext cx="4321579" cy="4813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1" h="21600" extrusionOk="0">
                    <a:moveTo>
                      <a:pt x="21358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9248" y="21112"/>
                    </a:lnTo>
                    <a:cubicBezTo>
                      <a:pt x="9248" y="21112"/>
                      <a:pt x="12110" y="20879"/>
                      <a:pt x="14781" y="20017"/>
                    </a:cubicBezTo>
                    <a:cubicBezTo>
                      <a:pt x="17461" y="19152"/>
                      <a:pt x="19950" y="17658"/>
                      <a:pt x="20015" y="17566"/>
                    </a:cubicBezTo>
                    <a:cubicBezTo>
                      <a:pt x="21600" y="15335"/>
                      <a:pt x="21358" y="0"/>
                      <a:pt x="2135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lin ang="3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7" name="Shape 2539">
                <a:extLst>
                  <a:ext uri="{FF2B5EF4-FFF2-40B4-BE49-F238E27FC236}">
                    <a16:creationId xmlns:a16="http://schemas.microsoft.com/office/drawing/2014/main" id="{60184562-26F0-4F17-827F-3DBBB75DB454}"/>
                  </a:ext>
                </a:extLst>
              </p:cNvPr>
              <p:cNvSpPr/>
              <p:nvPr/>
            </p:nvSpPr>
            <p:spPr>
              <a:xfrm>
                <a:off x="1833077" y="4335947"/>
                <a:ext cx="2214274" cy="833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27"/>
                    </a:moveTo>
                    <a:cubicBezTo>
                      <a:pt x="21600" y="1127"/>
                      <a:pt x="15259" y="7326"/>
                      <a:pt x="10803" y="0"/>
                    </a:cubicBezTo>
                    <a:cubicBezTo>
                      <a:pt x="10803" y="0"/>
                      <a:pt x="11275" y="17844"/>
                      <a:pt x="0" y="21600"/>
                    </a:cubicBezTo>
                    <a:cubicBezTo>
                      <a:pt x="0" y="21600"/>
                      <a:pt x="9934" y="19456"/>
                      <a:pt x="14448" y="14651"/>
                    </a:cubicBezTo>
                    <a:cubicBezTo>
                      <a:pt x="19917" y="8828"/>
                      <a:pt x="21600" y="1127"/>
                      <a:pt x="21600" y="112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8" name="Shape 2540">
                <a:extLst>
                  <a:ext uri="{FF2B5EF4-FFF2-40B4-BE49-F238E27FC236}">
                    <a16:creationId xmlns:a16="http://schemas.microsoft.com/office/drawing/2014/main" id="{CE65E16F-324F-42AF-8E47-4CFEDC8679F0}"/>
                  </a:ext>
                </a:extLst>
              </p:cNvPr>
              <p:cNvSpPr/>
              <p:nvPr/>
            </p:nvSpPr>
            <p:spPr>
              <a:xfrm>
                <a:off x="-1" y="458269"/>
                <a:ext cx="4325836" cy="1480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2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1152"/>
                      <a:pt x="21600" y="1152"/>
                    </a:cubicBezTo>
                    <a:close/>
                  </a:path>
                </a:pathLst>
              </a:custGeom>
              <a:solidFill>
                <a:srgbClr val="FFFFFF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39" name="Shape 2541">
                <a:extLst>
                  <a:ext uri="{FF2B5EF4-FFF2-40B4-BE49-F238E27FC236}">
                    <a16:creationId xmlns:a16="http://schemas.microsoft.com/office/drawing/2014/main" id="{2EECA149-280B-4B95-92CB-DE91FE6AA160}"/>
                  </a:ext>
                </a:extLst>
              </p:cNvPr>
              <p:cNvSpPr/>
              <p:nvPr/>
            </p:nvSpPr>
            <p:spPr>
              <a:xfrm>
                <a:off x="2062216" y="17626"/>
                <a:ext cx="523761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3" h="21600" extrusionOk="0">
                    <a:moveTo>
                      <a:pt x="21391" y="17954"/>
                    </a:moveTo>
                    <a:lnTo>
                      <a:pt x="21391" y="4312"/>
                    </a:lnTo>
                    <a:cubicBezTo>
                      <a:pt x="21391" y="1572"/>
                      <a:pt x="18120" y="0"/>
                      <a:pt x="12416" y="0"/>
                    </a:cubicBezTo>
                    <a:cubicBezTo>
                      <a:pt x="6906" y="0"/>
                      <a:pt x="4637" y="1784"/>
                      <a:pt x="4208" y="2728"/>
                    </a:cubicBezTo>
                    <a:lnTo>
                      <a:pt x="4197" y="7089"/>
                    </a:lnTo>
                    <a:lnTo>
                      <a:pt x="6880" y="7089"/>
                    </a:lnTo>
                    <a:lnTo>
                      <a:pt x="6880" y="2868"/>
                    </a:lnTo>
                    <a:cubicBezTo>
                      <a:pt x="7040" y="2591"/>
                      <a:pt x="8129" y="1035"/>
                      <a:pt x="12416" y="1035"/>
                    </a:cubicBezTo>
                    <a:cubicBezTo>
                      <a:pt x="16584" y="1035"/>
                      <a:pt x="18699" y="2138"/>
                      <a:pt x="18699" y="4312"/>
                    </a:cubicBezTo>
                    <a:lnTo>
                      <a:pt x="18699" y="17977"/>
                    </a:lnTo>
                    <a:lnTo>
                      <a:pt x="18706" y="18032"/>
                    </a:lnTo>
                    <a:cubicBezTo>
                      <a:pt x="18708" y="18042"/>
                      <a:pt x="18958" y="19074"/>
                      <a:pt x="17258" y="19796"/>
                    </a:cubicBezTo>
                    <a:cubicBezTo>
                      <a:pt x="16060" y="20306"/>
                      <a:pt x="14128" y="20565"/>
                      <a:pt x="11518" y="20565"/>
                    </a:cubicBezTo>
                    <a:cubicBezTo>
                      <a:pt x="4058" y="20565"/>
                      <a:pt x="2693" y="18628"/>
                      <a:pt x="2693" y="14815"/>
                    </a:cubicBezTo>
                    <a:lnTo>
                      <a:pt x="2693" y="6811"/>
                    </a:lnTo>
                    <a:cubicBezTo>
                      <a:pt x="2693" y="6525"/>
                      <a:pt x="2091" y="6294"/>
                      <a:pt x="1346" y="6294"/>
                    </a:cubicBezTo>
                    <a:cubicBezTo>
                      <a:pt x="602" y="6294"/>
                      <a:pt x="0" y="6525"/>
                      <a:pt x="0" y="6811"/>
                    </a:cubicBezTo>
                    <a:lnTo>
                      <a:pt x="0" y="14815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2"/>
                      <a:pt x="19281" y="20480"/>
                    </a:cubicBezTo>
                    <a:cubicBezTo>
                      <a:pt x="21600" y="19484"/>
                      <a:pt x="21440" y="18185"/>
                      <a:pt x="21391" y="17954"/>
                    </a:cubicBezTo>
                    <a:close/>
                  </a:path>
                </a:pathLst>
              </a:custGeom>
              <a:solidFill>
                <a:srgbClr val="000000">
                  <a:alpha val="1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0" name="Shape 2542">
                <a:extLst>
                  <a:ext uri="{FF2B5EF4-FFF2-40B4-BE49-F238E27FC236}">
                    <a16:creationId xmlns:a16="http://schemas.microsoft.com/office/drawing/2014/main" id="{951DF1C8-BF7A-4650-A4CE-8286786ED8C2}"/>
                  </a:ext>
                </a:extLst>
              </p:cNvPr>
              <p:cNvSpPr/>
              <p:nvPr/>
            </p:nvSpPr>
            <p:spPr>
              <a:xfrm>
                <a:off x="2414730" y="352516"/>
                <a:ext cx="65856" cy="101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988"/>
                    </a:moveTo>
                    <a:cubicBezTo>
                      <a:pt x="21600" y="3133"/>
                      <a:pt x="16767" y="0"/>
                      <a:pt x="10800" y="0"/>
                    </a:cubicBezTo>
                    <a:cubicBezTo>
                      <a:pt x="4833" y="0"/>
                      <a:pt x="0" y="3133"/>
                      <a:pt x="0" y="6988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6988"/>
                      <a:pt x="21600" y="698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41" name="Shape 2543">
                <a:extLst>
                  <a:ext uri="{FF2B5EF4-FFF2-40B4-BE49-F238E27FC236}">
                    <a16:creationId xmlns:a16="http://schemas.microsoft.com/office/drawing/2014/main" id="{A2C5686D-FD11-4B36-81C7-6C241628C21C}"/>
                  </a:ext>
                </a:extLst>
              </p:cNvPr>
              <p:cNvSpPr/>
              <p:nvPr/>
            </p:nvSpPr>
            <p:spPr>
              <a:xfrm>
                <a:off x="2026965" y="0"/>
                <a:ext cx="523749" cy="1374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4" h="21600" extrusionOk="0">
                    <a:moveTo>
                      <a:pt x="21391" y="17955"/>
                    </a:moveTo>
                    <a:lnTo>
                      <a:pt x="21391" y="4313"/>
                    </a:lnTo>
                    <a:cubicBezTo>
                      <a:pt x="21391" y="1572"/>
                      <a:pt x="18120" y="0"/>
                      <a:pt x="12415" y="0"/>
                    </a:cubicBezTo>
                    <a:cubicBezTo>
                      <a:pt x="6905" y="0"/>
                      <a:pt x="4637" y="1785"/>
                      <a:pt x="4207" y="2729"/>
                    </a:cubicBezTo>
                    <a:lnTo>
                      <a:pt x="4197" y="7090"/>
                    </a:lnTo>
                    <a:lnTo>
                      <a:pt x="6880" y="7090"/>
                    </a:lnTo>
                    <a:lnTo>
                      <a:pt x="6880" y="2870"/>
                    </a:lnTo>
                    <a:cubicBezTo>
                      <a:pt x="7040" y="2592"/>
                      <a:pt x="8129" y="1035"/>
                      <a:pt x="12415" y="1035"/>
                    </a:cubicBezTo>
                    <a:cubicBezTo>
                      <a:pt x="16584" y="1035"/>
                      <a:pt x="18698" y="2138"/>
                      <a:pt x="18698" y="4313"/>
                    </a:cubicBezTo>
                    <a:lnTo>
                      <a:pt x="18698" y="17977"/>
                    </a:lnTo>
                    <a:lnTo>
                      <a:pt x="18706" y="18033"/>
                    </a:lnTo>
                    <a:cubicBezTo>
                      <a:pt x="18708" y="18043"/>
                      <a:pt x="18958" y="19075"/>
                      <a:pt x="17259" y="19797"/>
                    </a:cubicBezTo>
                    <a:cubicBezTo>
                      <a:pt x="16060" y="20307"/>
                      <a:pt x="14128" y="20565"/>
                      <a:pt x="11518" y="20565"/>
                    </a:cubicBezTo>
                    <a:cubicBezTo>
                      <a:pt x="4058" y="20565"/>
                      <a:pt x="2693" y="18629"/>
                      <a:pt x="2693" y="14816"/>
                    </a:cubicBezTo>
                    <a:lnTo>
                      <a:pt x="2693" y="6812"/>
                    </a:lnTo>
                    <a:cubicBezTo>
                      <a:pt x="2693" y="6526"/>
                      <a:pt x="2090" y="6294"/>
                      <a:pt x="1346" y="6294"/>
                    </a:cubicBezTo>
                    <a:cubicBezTo>
                      <a:pt x="602" y="6294"/>
                      <a:pt x="0" y="6526"/>
                      <a:pt x="0" y="6812"/>
                    </a:cubicBezTo>
                    <a:lnTo>
                      <a:pt x="0" y="14816"/>
                    </a:lnTo>
                    <a:cubicBezTo>
                      <a:pt x="0" y="17353"/>
                      <a:pt x="0" y="21600"/>
                      <a:pt x="11518" y="21600"/>
                    </a:cubicBezTo>
                    <a:cubicBezTo>
                      <a:pt x="14939" y="21600"/>
                      <a:pt x="17550" y="21224"/>
                      <a:pt x="19281" y="20480"/>
                    </a:cubicBezTo>
                    <a:cubicBezTo>
                      <a:pt x="21600" y="19485"/>
                      <a:pt x="21441" y="18185"/>
                      <a:pt x="21391" y="1795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grpSp>
          <p:nvGrpSpPr>
            <p:cNvPr id="32" name="Group 5">
              <a:extLst>
                <a:ext uri="{FF2B5EF4-FFF2-40B4-BE49-F238E27FC236}">
                  <a16:creationId xmlns:a16="http://schemas.microsoft.com/office/drawing/2014/main" id="{B03CCE48-523A-445C-BFE1-3819ABE23CC7}"/>
                </a:ext>
              </a:extLst>
            </p:cNvPr>
            <p:cNvGrpSpPr/>
            <p:nvPr/>
          </p:nvGrpSpPr>
          <p:grpSpPr>
            <a:xfrm>
              <a:off x="6503646" y="3534640"/>
              <a:ext cx="2126892" cy="1508642"/>
              <a:chOff x="6502435" y="3534640"/>
              <a:chExt cx="2126892" cy="1508642"/>
            </a:xfrm>
          </p:grpSpPr>
          <p:sp>
            <p:nvSpPr>
              <p:cNvPr id="33" name="TextBox 110">
                <a:extLst>
                  <a:ext uri="{FF2B5EF4-FFF2-40B4-BE49-F238E27FC236}">
                    <a16:creationId xmlns:a16="http://schemas.microsoft.com/office/drawing/2014/main" id="{B2319F3F-8837-45F3-9D82-F84AC7791DFC}"/>
                  </a:ext>
                </a:extLst>
              </p:cNvPr>
              <p:cNvSpPr txBox="1"/>
              <p:nvPr/>
            </p:nvSpPr>
            <p:spPr>
              <a:xfrm>
                <a:off x="6510122" y="3534640"/>
                <a:ext cx="211275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inpin heiti" panose="00000500000000000000" pitchFamily="2" charset="-122"/>
                  </a:rPr>
                  <a:t>④ 不善于解决人际矛盾</a:t>
                </a:r>
              </a:p>
            </p:txBody>
          </p:sp>
          <p:sp>
            <p:nvSpPr>
              <p:cNvPr id="34" name="TextBox 117">
                <a:extLst>
                  <a:ext uri="{FF2B5EF4-FFF2-40B4-BE49-F238E27FC236}">
                    <a16:creationId xmlns:a16="http://schemas.microsoft.com/office/drawing/2014/main" id="{945B3BBE-0D42-482A-8F25-5812C3B9AA22}"/>
                  </a:ext>
                </a:extLst>
              </p:cNvPr>
              <p:cNvSpPr txBox="1"/>
              <p:nvPr/>
            </p:nvSpPr>
            <p:spPr>
              <a:xfrm flipH="1">
                <a:off x="6502435" y="3910215"/>
                <a:ext cx="2126892" cy="11330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j-ea"/>
                    <a:ea typeface="+mj-ea"/>
                  </a:rPr>
                  <a:t>人人都向往融洽和谐的人际关系，但由于不善于沟通交流、彼此不熟悉、缺乏理解等原因，在与新朋友的人际交往中必然会出现各种矛盾。</a:t>
                </a:r>
                <a:endParaRPr lang="en-US" sz="1200" dirty="0">
                  <a:solidFill>
                    <a:schemeClr val="bg1"/>
                  </a:solidFill>
                  <a:latin typeface="+mj-ea"/>
                  <a:ea typeface="+mj-ea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7A08A9FC-8C89-4265-82E0-54AE3107F0AD}"/>
              </a:ext>
            </a:extLst>
          </p:cNvPr>
          <p:cNvSpPr/>
          <p:nvPr/>
        </p:nvSpPr>
        <p:spPr>
          <a:xfrm>
            <a:off x="56084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三、人际适应方面</a:t>
            </a:r>
          </a:p>
        </p:txBody>
      </p:sp>
    </p:spTree>
    <p:extLst>
      <p:ext uri="{BB962C8B-B14F-4D97-AF65-F5344CB8AC3E}">
        <p14:creationId xmlns:p14="http://schemas.microsoft.com/office/powerpoint/2010/main" val="269407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大学新生适应的常见问题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53955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四、情绪适应方面</a:t>
            </a:r>
          </a:p>
        </p:txBody>
      </p:sp>
      <p:sp>
        <p:nvSpPr>
          <p:cNvPr id="86" name="文本框 85">
            <a:extLst>
              <a:ext uri="{FF2B5EF4-FFF2-40B4-BE49-F238E27FC236}">
                <a16:creationId xmlns:a16="http://schemas.microsoft.com/office/drawing/2014/main" id="{342CB187-D05F-490D-962B-54C12B1FF37B}"/>
              </a:ext>
            </a:extLst>
          </p:cNvPr>
          <p:cNvSpPr txBox="1"/>
          <p:nvPr/>
        </p:nvSpPr>
        <p:spPr>
          <a:xfrm>
            <a:off x="827584" y="1895283"/>
            <a:ext cx="4464496" cy="1352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/>
              <a:t>面对这种新环境、新竞争，这些学生原有的优势会被削弱或消失，原有的心理平衡状态也会被打破。一部分学生开始对自己的能力产生怀疑，认为“己不如人”。这种心理容易产生压抑、凄凉、孤独的情绪，严重影响大学生的学习和生活。 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D81DA201-BD45-433F-9F14-5F00B249FD3A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43771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15D04721-3389-4687-A7D1-324692E17457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A6E361D1-B54D-45C3-849D-3ADDB89D7EF4}"/>
              </a:ext>
            </a:extLst>
          </p:cNvPr>
          <p:cNvCxnSpPr>
            <a:cxnSpLocks/>
          </p:cNvCxnSpPr>
          <p:nvPr/>
        </p:nvCxnSpPr>
        <p:spPr>
          <a:xfrm>
            <a:off x="3923928" y="521032"/>
            <a:ext cx="5220072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23F06F4D-79EE-48C3-8210-9FDC983A7BEF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CE9D822-E191-467D-8987-250AEBD2FF21}"/>
              </a:ext>
            </a:extLst>
          </p:cNvPr>
          <p:cNvSpPr/>
          <p:nvPr/>
        </p:nvSpPr>
        <p:spPr>
          <a:xfrm>
            <a:off x="5364088" y="1923678"/>
            <a:ext cx="3816424" cy="1324532"/>
          </a:xfrm>
          <a:prstGeom prst="rect">
            <a:avLst/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75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22"/>
          <p:cNvSpPr txBox="1"/>
          <p:nvPr/>
        </p:nvSpPr>
        <p:spPr>
          <a:xfrm>
            <a:off x="4393148" y="1779662"/>
            <a:ext cx="2695640" cy="1695575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r>
              <a:rPr lang="zh-CN" altLang="en-US" sz="3600" b="1" dirty="0">
                <a:solidFill>
                  <a:srgbClr val="F8A724"/>
                </a:solidFill>
                <a:latin typeface="+mj-ea"/>
                <a:cs typeface="+mn-ea"/>
                <a:sym typeface="inpin heiti" panose="00000500000000000000" pitchFamily="2" charset="-122"/>
              </a:rPr>
              <a:t>第五章</a:t>
            </a:r>
            <a:endParaRPr lang="en-US" altLang="zh-CN" sz="3600" b="1" dirty="0">
              <a:solidFill>
                <a:srgbClr val="F8A724"/>
              </a:solidFill>
              <a:latin typeface="+mj-ea"/>
              <a:cs typeface="+mn-ea"/>
              <a:sym typeface="inpin heiti" panose="00000500000000000000" pitchFamily="2" charset="-122"/>
            </a:endParaRPr>
          </a:p>
          <a:p>
            <a:r>
              <a:rPr lang="zh-CN" altLang="en-US" sz="3200" b="1" dirty="0">
                <a:solidFill>
                  <a:schemeClr val="accent1">
                    <a:lumMod val="100000"/>
                  </a:schemeClr>
                </a:solidFill>
                <a:latin typeface="+mj-ea"/>
                <a:cs typeface="+mn-ea"/>
                <a:sym typeface="inpin heiti" panose="00000500000000000000" pitchFamily="2" charset="-122"/>
              </a:rPr>
              <a:t>大学新生适应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9A5A86C9-6C3E-4E29-B887-64F5C77B8C89}"/>
              </a:ext>
            </a:extLst>
          </p:cNvPr>
          <p:cNvGrpSpPr/>
          <p:nvPr/>
        </p:nvGrpSpPr>
        <p:grpSpPr>
          <a:xfrm>
            <a:off x="1331640" y="659815"/>
            <a:ext cx="2872821" cy="3193462"/>
            <a:chOff x="1331640" y="659815"/>
            <a:chExt cx="2872821" cy="3193462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7A22A896-1E75-4797-8C4F-89FE8157E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414" y="659815"/>
              <a:ext cx="1659047" cy="1878542"/>
            </a:xfrm>
            <a:custGeom>
              <a:avLst/>
              <a:gdLst>
                <a:gd name="T0" fmla="*/ 53 w 435"/>
                <a:gd name="T1" fmla="*/ 486 h 492"/>
                <a:gd name="T2" fmla="*/ 18 w 435"/>
                <a:gd name="T3" fmla="*/ 486 h 492"/>
                <a:gd name="T4" fmla="*/ 0 w 435"/>
                <a:gd name="T5" fmla="*/ 456 h 492"/>
                <a:gd name="T6" fmla="*/ 0 w 435"/>
                <a:gd name="T7" fmla="*/ 36 h 492"/>
                <a:gd name="T8" fmla="*/ 18 w 435"/>
                <a:gd name="T9" fmla="*/ 6 h 492"/>
                <a:gd name="T10" fmla="*/ 53 w 435"/>
                <a:gd name="T11" fmla="*/ 6 h 492"/>
                <a:gd name="T12" fmla="*/ 418 w 435"/>
                <a:gd name="T13" fmla="*/ 216 h 492"/>
                <a:gd name="T14" fmla="*/ 435 w 435"/>
                <a:gd name="T15" fmla="*/ 246 h 492"/>
                <a:gd name="T16" fmla="*/ 418 w 435"/>
                <a:gd name="T17" fmla="*/ 276 h 492"/>
                <a:gd name="T18" fmla="*/ 53 w 435"/>
                <a:gd name="T19" fmla="*/ 48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492">
                  <a:moveTo>
                    <a:pt x="53" y="486"/>
                  </a:moveTo>
                  <a:cubicBezTo>
                    <a:pt x="42" y="492"/>
                    <a:pt x="29" y="492"/>
                    <a:pt x="18" y="486"/>
                  </a:cubicBezTo>
                  <a:cubicBezTo>
                    <a:pt x="7" y="480"/>
                    <a:pt x="0" y="468"/>
                    <a:pt x="0" y="45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4"/>
                    <a:pt x="7" y="12"/>
                    <a:pt x="18" y="6"/>
                  </a:cubicBezTo>
                  <a:cubicBezTo>
                    <a:pt x="29" y="0"/>
                    <a:pt x="42" y="0"/>
                    <a:pt x="53" y="6"/>
                  </a:cubicBezTo>
                  <a:cubicBezTo>
                    <a:pt x="418" y="216"/>
                    <a:pt x="418" y="216"/>
                    <a:pt x="418" y="216"/>
                  </a:cubicBezTo>
                  <a:cubicBezTo>
                    <a:pt x="429" y="222"/>
                    <a:pt x="435" y="233"/>
                    <a:pt x="435" y="246"/>
                  </a:cubicBezTo>
                  <a:cubicBezTo>
                    <a:pt x="435" y="258"/>
                    <a:pt x="429" y="270"/>
                    <a:pt x="418" y="276"/>
                  </a:cubicBezTo>
                  <a:cubicBezTo>
                    <a:pt x="53" y="486"/>
                    <a:pt x="53" y="486"/>
                    <a:pt x="53" y="486"/>
                  </a:cubicBezTo>
                </a:path>
              </a:pathLst>
            </a:custGeom>
            <a:solidFill>
              <a:srgbClr val="F8A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C7F7323-6FCD-42DF-8F74-0F77441C6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557" y="1223437"/>
              <a:ext cx="2319505" cy="2629840"/>
            </a:xfrm>
            <a:custGeom>
              <a:avLst/>
              <a:gdLst>
                <a:gd name="T0" fmla="*/ 72 w 595"/>
                <a:gd name="T1" fmla="*/ 665 h 674"/>
                <a:gd name="T2" fmla="*/ 24 w 595"/>
                <a:gd name="T3" fmla="*/ 665 h 674"/>
                <a:gd name="T4" fmla="*/ 0 w 595"/>
                <a:gd name="T5" fmla="*/ 624 h 674"/>
                <a:gd name="T6" fmla="*/ 0 w 595"/>
                <a:gd name="T7" fmla="*/ 50 h 674"/>
                <a:gd name="T8" fmla="*/ 24 w 595"/>
                <a:gd name="T9" fmla="*/ 9 h 674"/>
                <a:gd name="T10" fmla="*/ 72 w 595"/>
                <a:gd name="T11" fmla="*/ 9 h 674"/>
                <a:gd name="T12" fmla="*/ 571 w 595"/>
                <a:gd name="T13" fmla="*/ 296 h 674"/>
                <a:gd name="T14" fmla="*/ 595 w 595"/>
                <a:gd name="T15" fmla="*/ 337 h 674"/>
                <a:gd name="T16" fmla="*/ 571 w 595"/>
                <a:gd name="T17" fmla="*/ 378 h 674"/>
                <a:gd name="T18" fmla="*/ 72 w 595"/>
                <a:gd name="T19" fmla="*/ 665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674">
                  <a:moveTo>
                    <a:pt x="72" y="665"/>
                  </a:moveTo>
                  <a:cubicBezTo>
                    <a:pt x="57" y="674"/>
                    <a:pt x="39" y="674"/>
                    <a:pt x="24" y="665"/>
                  </a:cubicBezTo>
                  <a:cubicBezTo>
                    <a:pt x="9" y="657"/>
                    <a:pt x="0" y="641"/>
                    <a:pt x="0" y="62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3"/>
                    <a:pt x="9" y="17"/>
                    <a:pt x="24" y="9"/>
                  </a:cubicBezTo>
                  <a:cubicBezTo>
                    <a:pt x="39" y="0"/>
                    <a:pt x="57" y="0"/>
                    <a:pt x="72" y="9"/>
                  </a:cubicBezTo>
                  <a:cubicBezTo>
                    <a:pt x="571" y="296"/>
                    <a:pt x="571" y="296"/>
                    <a:pt x="571" y="296"/>
                  </a:cubicBezTo>
                  <a:cubicBezTo>
                    <a:pt x="586" y="304"/>
                    <a:pt x="595" y="320"/>
                    <a:pt x="595" y="337"/>
                  </a:cubicBezTo>
                  <a:cubicBezTo>
                    <a:pt x="595" y="354"/>
                    <a:pt x="586" y="370"/>
                    <a:pt x="571" y="378"/>
                  </a:cubicBezTo>
                  <a:cubicBezTo>
                    <a:pt x="72" y="665"/>
                    <a:pt x="72" y="665"/>
                    <a:pt x="72" y="665"/>
                  </a:cubicBezTo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03291AC-D2AE-4A72-8A31-003A71663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025" y="1341532"/>
              <a:ext cx="2128569" cy="2394969"/>
            </a:xfrm>
            <a:custGeom>
              <a:avLst/>
              <a:gdLst>
                <a:gd name="T0" fmla="*/ 76 w 603"/>
                <a:gd name="T1" fmla="*/ 667 h 678"/>
                <a:gd name="T2" fmla="*/ 74 w 603"/>
                <a:gd name="T3" fmla="*/ 664 h 678"/>
                <a:gd name="T4" fmla="*/ 52 w 603"/>
                <a:gd name="T5" fmla="*/ 670 h 678"/>
                <a:gd name="T6" fmla="*/ 30 w 603"/>
                <a:gd name="T7" fmla="*/ 664 h 678"/>
                <a:gd name="T8" fmla="*/ 8 w 603"/>
                <a:gd name="T9" fmla="*/ 626 h 678"/>
                <a:gd name="T10" fmla="*/ 8 w 603"/>
                <a:gd name="T11" fmla="*/ 52 h 678"/>
                <a:gd name="T12" fmla="*/ 30 w 603"/>
                <a:gd name="T13" fmla="*/ 14 h 678"/>
                <a:gd name="T14" fmla="*/ 52 w 603"/>
                <a:gd name="T15" fmla="*/ 8 h 678"/>
                <a:gd name="T16" fmla="*/ 74 w 603"/>
                <a:gd name="T17" fmla="*/ 14 h 678"/>
                <a:gd name="T18" fmla="*/ 573 w 603"/>
                <a:gd name="T19" fmla="*/ 301 h 678"/>
                <a:gd name="T20" fmla="*/ 595 w 603"/>
                <a:gd name="T21" fmla="*/ 339 h 678"/>
                <a:gd name="T22" fmla="*/ 573 w 603"/>
                <a:gd name="T23" fmla="*/ 377 h 678"/>
                <a:gd name="T24" fmla="*/ 74 w 603"/>
                <a:gd name="T25" fmla="*/ 664 h 678"/>
                <a:gd name="T26" fmla="*/ 76 w 603"/>
                <a:gd name="T27" fmla="*/ 667 h 678"/>
                <a:gd name="T28" fmla="*/ 78 w 603"/>
                <a:gd name="T29" fmla="*/ 671 h 678"/>
                <a:gd name="T30" fmla="*/ 577 w 603"/>
                <a:gd name="T31" fmla="*/ 384 h 678"/>
                <a:gd name="T32" fmla="*/ 603 w 603"/>
                <a:gd name="T33" fmla="*/ 339 h 678"/>
                <a:gd name="T34" fmla="*/ 577 w 603"/>
                <a:gd name="T35" fmla="*/ 294 h 678"/>
                <a:gd name="T36" fmla="*/ 78 w 603"/>
                <a:gd name="T37" fmla="*/ 7 h 678"/>
                <a:gd name="T38" fmla="*/ 52 w 603"/>
                <a:gd name="T39" fmla="*/ 0 h 678"/>
                <a:gd name="T40" fmla="*/ 26 w 603"/>
                <a:gd name="T41" fmla="*/ 7 h 678"/>
                <a:gd name="T42" fmla="*/ 0 w 603"/>
                <a:gd name="T43" fmla="*/ 52 h 678"/>
                <a:gd name="T44" fmla="*/ 0 w 603"/>
                <a:gd name="T45" fmla="*/ 626 h 678"/>
                <a:gd name="T46" fmla="*/ 26 w 603"/>
                <a:gd name="T47" fmla="*/ 671 h 678"/>
                <a:gd name="T48" fmla="*/ 52 w 603"/>
                <a:gd name="T49" fmla="*/ 678 h 678"/>
                <a:gd name="T50" fmla="*/ 78 w 603"/>
                <a:gd name="T51" fmla="*/ 671 h 678"/>
                <a:gd name="T52" fmla="*/ 76 w 603"/>
                <a:gd name="T53" fmla="*/ 66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3" h="678">
                  <a:moveTo>
                    <a:pt x="76" y="667"/>
                  </a:moveTo>
                  <a:cubicBezTo>
                    <a:pt x="74" y="664"/>
                    <a:pt x="74" y="664"/>
                    <a:pt x="74" y="664"/>
                  </a:cubicBezTo>
                  <a:cubicBezTo>
                    <a:pt x="67" y="668"/>
                    <a:pt x="60" y="670"/>
                    <a:pt x="52" y="670"/>
                  </a:cubicBezTo>
                  <a:cubicBezTo>
                    <a:pt x="44" y="670"/>
                    <a:pt x="37" y="668"/>
                    <a:pt x="30" y="664"/>
                  </a:cubicBezTo>
                  <a:cubicBezTo>
                    <a:pt x="17" y="656"/>
                    <a:pt x="8" y="642"/>
                    <a:pt x="8" y="62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36"/>
                    <a:pt x="17" y="22"/>
                    <a:pt x="30" y="14"/>
                  </a:cubicBezTo>
                  <a:cubicBezTo>
                    <a:pt x="37" y="10"/>
                    <a:pt x="44" y="8"/>
                    <a:pt x="52" y="8"/>
                  </a:cubicBezTo>
                  <a:cubicBezTo>
                    <a:pt x="60" y="8"/>
                    <a:pt x="67" y="10"/>
                    <a:pt x="74" y="14"/>
                  </a:cubicBezTo>
                  <a:cubicBezTo>
                    <a:pt x="573" y="301"/>
                    <a:pt x="573" y="301"/>
                    <a:pt x="573" y="301"/>
                  </a:cubicBezTo>
                  <a:cubicBezTo>
                    <a:pt x="587" y="309"/>
                    <a:pt x="595" y="323"/>
                    <a:pt x="595" y="339"/>
                  </a:cubicBezTo>
                  <a:cubicBezTo>
                    <a:pt x="595" y="355"/>
                    <a:pt x="587" y="369"/>
                    <a:pt x="573" y="377"/>
                  </a:cubicBezTo>
                  <a:cubicBezTo>
                    <a:pt x="74" y="664"/>
                    <a:pt x="74" y="664"/>
                    <a:pt x="74" y="664"/>
                  </a:cubicBezTo>
                  <a:cubicBezTo>
                    <a:pt x="76" y="667"/>
                    <a:pt x="76" y="667"/>
                    <a:pt x="76" y="667"/>
                  </a:cubicBezTo>
                  <a:cubicBezTo>
                    <a:pt x="78" y="671"/>
                    <a:pt x="78" y="671"/>
                    <a:pt x="78" y="671"/>
                  </a:cubicBezTo>
                  <a:cubicBezTo>
                    <a:pt x="577" y="384"/>
                    <a:pt x="577" y="384"/>
                    <a:pt x="577" y="384"/>
                  </a:cubicBezTo>
                  <a:cubicBezTo>
                    <a:pt x="593" y="375"/>
                    <a:pt x="603" y="358"/>
                    <a:pt x="603" y="339"/>
                  </a:cubicBezTo>
                  <a:cubicBezTo>
                    <a:pt x="603" y="320"/>
                    <a:pt x="593" y="303"/>
                    <a:pt x="577" y="294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0" y="3"/>
                    <a:pt x="61" y="0"/>
                    <a:pt x="52" y="0"/>
                  </a:cubicBezTo>
                  <a:cubicBezTo>
                    <a:pt x="43" y="0"/>
                    <a:pt x="34" y="3"/>
                    <a:pt x="26" y="7"/>
                  </a:cubicBezTo>
                  <a:cubicBezTo>
                    <a:pt x="10" y="17"/>
                    <a:pt x="0" y="34"/>
                    <a:pt x="0" y="52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44"/>
                    <a:pt x="10" y="661"/>
                    <a:pt x="26" y="671"/>
                  </a:cubicBezTo>
                  <a:cubicBezTo>
                    <a:pt x="34" y="675"/>
                    <a:pt x="43" y="678"/>
                    <a:pt x="52" y="678"/>
                  </a:cubicBezTo>
                  <a:cubicBezTo>
                    <a:pt x="61" y="678"/>
                    <a:pt x="70" y="675"/>
                    <a:pt x="78" y="671"/>
                  </a:cubicBezTo>
                  <a:cubicBezTo>
                    <a:pt x="76" y="667"/>
                    <a:pt x="76" y="667"/>
                    <a:pt x="76" y="6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88162BF0-2D4D-4F42-8088-39EBAEC4D444}"/>
                </a:ext>
              </a:extLst>
            </p:cNvPr>
            <p:cNvGrpSpPr/>
            <p:nvPr/>
          </p:nvGrpSpPr>
          <p:grpSpPr>
            <a:xfrm>
              <a:off x="1331640" y="2149966"/>
              <a:ext cx="688422" cy="776783"/>
              <a:chOff x="959665" y="1964065"/>
              <a:chExt cx="828675" cy="935038"/>
            </a:xfrm>
          </p:grpSpPr>
          <p:sp>
            <p:nvSpPr>
              <p:cNvPr id="22" name="Freeform 8">
                <a:extLst>
                  <a:ext uri="{FF2B5EF4-FFF2-40B4-BE49-F238E27FC236}">
                    <a16:creationId xmlns:a16="http://schemas.microsoft.com/office/drawing/2014/main" id="{2F2E8C42-DFF5-42A3-AC52-70C4DD30C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665" y="1964065"/>
                <a:ext cx="395288" cy="935038"/>
              </a:xfrm>
              <a:custGeom>
                <a:avLst/>
                <a:gdLst>
                  <a:gd name="T0" fmla="*/ 15 w 93"/>
                  <a:gd name="T1" fmla="*/ 0 h 220"/>
                  <a:gd name="T2" fmla="*/ 8 w 93"/>
                  <a:gd name="T3" fmla="*/ 2 h 220"/>
                  <a:gd name="T4" fmla="*/ 0 w 93"/>
                  <a:gd name="T5" fmla="*/ 16 h 220"/>
                  <a:gd name="T6" fmla="*/ 0 w 93"/>
                  <a:gd name="T7" fmla="*/ 204 h 220"/>
                  <a:gd name="T8" fmla="*/ 8 w 93"/>
                  <a:gd name="T9" fmla="*/ 218 h 220"/>
                  <a:gd name="T10" fmla="*/ 16 w 93"/>
                  <a:gd name="T11" fmla="*/ 220 h 220"/>
                  <a:gd name="T12" fmla="*/ 23 w 93"/>
                  <a:gd name="T13" fmla="*/ 218 h 220"/>
                  <a:gd name="T14" fmla="*/ 93 w 93"/>
                  <a:gd name="T15" fmla="*/ 177 h 220"/>
                  <a:gd name="T16" fmla="*/ 93 w 93"/>
                  <a:gd name="T17" fmla="*/ 43 h 220"/>
                  <a:gd name="T18" fmla="*/ 23 w 93"/>
                  <a:gd name="T19" fmla="*/ 2 h 220"/>
                  <a:gd name="T20" fmla="*/ 15 w 93"/>
                  <a:gd name="T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220">
                    <a:moveTo>
                      <a:pt x="15" y="0"/>
                    </a:moveTo>
                    <a:cubicBezTo>
                      <a:pt x="13" y="0"/>
                      <a:pt x="10" y="1"/>
                      <a:pt x="8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10"/>
                      <a:pt x="3" y="215"/>
                      <a:pt x="8" y="218"/>
                    </a:cubicBezTo>
                    <a:cubicBezTo>
                      <a:pt x="10" y="219"/>
                      <a:pt x="13" y="220"/>
                      <a:pt x="16" y="220"/>
                    </a:cubicBezTo>
                    <a:cubicBezTo>
                      <a:pt x="18" y="220"/>
                      <a:pt x="21" y="219"/>
                      <a:pt x="23" y="218"/>
                    </a:cubicBezTo>
                    <a:cubicBezTo>
                      <a:pt x="93" y="177"/>
                      <a:pt x="93" y="177"/>
                      <a:pt x="93" y="177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1" y="1"/>
                      <a:pt x="18" y="0"/>
                      <a:pt x="15" y="0"/>
                    </a:cubicBezTo>
                  </a:path>
                </a:pathLst>
              </a:custGeom>
              <a:solidFill>
                <a:srgbClr val="FBD3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3" name="Freeform 9">
                <a:extLst>
                  <a:ext uri="{FF2B5EF4-FFF2-40B4-BE49-F238E27FC236}">
                    <a16:creationId xmlns:a16="http://schemas.microsoft.com/office/drawing/2014/main" id="{53CE2C0C-31FC-433C-9F39-7E6D6B8DA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290" y="2164090"/>
                <a:ext cx="400050" cy="536575"/>
              </a:xfrm>
              <a:custGeom>
                <a:avLst/>
                <a:gdLst>
                  <a:gd name="T0" fmla="*/ 0 w 94"/>
                  <a:gd name="T1" fmla="*/ 0 h 126"/>
                  <a:gd name="T2" fmla="*/ 0 w 94"/>
                  <a:gd name="T3" fmla="*/ 126 h 126"/>
                  <a:gd name="T4" fmla="*/ 86 w 94"/>
                  <a:gd name="T5" fmla="*/ 77 h 126"/>
                  <a:gd name="T6" fmla="*/ 94 w 94"/>
                  <a:gd name="T7" fmla="*/ 63 h 126"/>
                  <a:gd name="T8" fmla="*/ 86 w 94"/>
                  <a:gd name="T9" fmla="*/ 49 h 126"/>
                  <a:gd name="T10" fmla="*/ 0 w 94"/>
                  <a:gd name="T1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" h="126">
                    <a:moveTo>
                      <a:pt x="0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86" y="77"/>
                      <a:pt x="86" y="77"/>
                      <a:pt x="86" y="77"/>
                    </a:cubicBezTo>
                    <a:cubicBezTo>
                      <a:pt x="91" y="74"/>
                      <a:pt x="94" y="69"/>
                      <a:pt x="94" y="63"/>
                    </a:cubicBezTo>
                    <a:cubicBezTo>
                      <a:pt x="94" y="57"/>
                      <a:pt x="91" y="52"/>
                      <a:pt x="86" y="4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C95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4" name="Freeform 10">
                <a:extLst>
                  <a:ext uri="{FF2B5EF4-FFF2-40B4-BE49-F238E27FC236}">
                    <a16:creationId xmlns:a16="http://schemas.microsoft.com/office/drawing/2014/main" id="{B593EB37-A5BA-4AC3-9042-B41873367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953" y="2146628"/>
                <a:ext cx="33338" cy="569913"/>
              </a:xfrm>
              <a:custGeom>
                <a:avLst/>
                <a:gdLst>
                  <a:gd name="T0" fmla="*/ 0 w 21"/>
                  <a:gd name="T1" fmla="*/ 0 h 359"/>
                  <a:gd name="T2" fmla="*/ 0 w 21"/>
                  <a:gd name="T3" fmla="*/ 359 h 359"/>
                  <a:gd name="T4" fmla="*/ 21 w 21"/>
                  <a:gd name="T5" fmla="*/ 349 h 359"/>
                  <a:gd name="T6" fmla="*/ 21 w 21"/>
                  <a:gd name="T7" fmla="*/ 11 h 359"/>
                  <a:gd name="T8" fmla="*/ 0 w 21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59">
                    <a:moveTo>
                      <a:pt x="0" y="0"/>
                    </a:moveTo>
                    <a:lnTo>
                      <a:pt x="0" y="359"/>
                    </a:lnTo>
                    <a:lnTo>
                      <a:pt x="21" y="349"/>
                    </a:lnTo>
                    <a:lnTo>
                      <a:pt x="21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D3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5" name="Freeform 11">
                <a:extLst>
                  <a:ext uri="{FF2B5EF4-FFF2-40B4-BE49-F238E27FC236}">
                    <a16:creationId xmlns:a16="http://schemas.microsoft.com/office/drawing/2014/main" id="{6CAFEC15-C2D4-4138-BD63-5CC3C53ED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953" y="2146628"/>
                <a:ext cx="33338" cy="569913"/>
              </a:xfrm>
              <a:custGeom>
                <a:avLst/>
                <a:gdLst>
                  <a:gd name="T0" fmla="*/ 0 w 21"/>
                  <a:gd name="T1" fmla="*/ 0 h 359"/>
                  <a:gd name="T2" fmla="*/ 0 w 21"/>
                  <a:gd name="T3" fmla="*/ 359 h 359"/>
                  <a:gd name="T4" fmla="*/ 21 w 21"/>
                  <a:gd name="T5" fmla="*/ 349 h 359"/>
                  <a:gd name="T6" fmla="*/ 21 w 21"/>
                  <a:gd name="T7" fmla="*/ 11 h 359"/>
                  <a:gd name="T8" fmla="*/ 0 w 21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59">
                    <a:moveTo>
                      <a:pt x="0" y="0"/>
                    </a:moveTo>
                    <a:lnTo>
                      <a:pt x="0" y="359"/>
                    </a:lnTo>
                    <a:lnTo>
                      <a:pt x="21" y="349"/>
                    </a:lnTo>
                    <a:lnTo>
                      <a:pt x="21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A685ADCF-F492-4FB6-8224-FE78A878057A}"/>
                </a:ext>
              </a:extLst>
            </p:cNvPr>
            <p:cNvSpPr txBox="1"/>
            <p:nvPr/>
          </p:nvSpPr>
          <p:spPr>
            <a:xfrm>
              <a:off x="2698335" y="1052031"/>
              <a:ext cx="11336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solidFill>
                    <a:schemeClr val="bg1"/>
                  </a:solidFill>
                  <a:latin typeface="+mj-ea"/>
                  <a:ea typeface="+mj-ea"/>
                  <a:sym typeface="inpin heiti" panose="00000500000000000000" pitchFamily="2" charset="-122"/>
                </a:rPr>
                <a:t>05</a:t>
              </a:r>
              <a:endParaRPr lang="zh-CN" altLang="en-US" sz="6000" b="1" dirty="0">
                <a:solidFill>
                  <a:schemeClr val="bg1"/>
                </a:solidFill>
                <a:latin typeface="+mj-ea"/>
                <a:ea typeface="+mj-ea"/>
                <a:sym typeface="inpin heiti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935536" y="857008"/>
            <a:ext cx="118819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一、正确认识和评价自我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促进新生适应的途径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3" name="Rectangle 56">
            <a:extLst>
              <a:ext uri="{FF2B5EF4-FFF2-40B4-BE49-F238E27FC236}">
                <a16:creationId xmlns:a16="http://schemas.microsoft.com/office/drawing/2014/main" id="{E92A2C02-FE3C-4080-A6D6-B21C683EE66F}"/>
              </a:ext>
            </a:extLst>
          </p:cNvPr>
          <p:cNvSpPr/>
          <p:nvPr/>
        </p:nvSpPr>
        <p:spPr>
          <a:xfrm>
            <a:off x="1043608" y="1553765"/>
            <a:ext cx="2894632" cy="2464964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Rectangle 61">
            <a:extLst>
              <a:ext uri="{FF2B5EF4-FFF2-40B4-BE49-F238E27FC236}">
                <a16:creationId xmlns:a16="http://schemas.microsoft.com/office/drawing/2014/main" id="{3D66BEAE-EE7D-4749-94CB-8994E60AC49C}"/>
              </a:ext>
            </a:extLst>
          </p:cNvPr>
          <p:cNvSpPr/>
          <p:nvPr/>
        </p:nvSpPr>
        <p:spPr>
          <a:xfrm>
            <a:off x="1043608" y="1275606"/>
            <a:ext cx="2894632" cy="294851"/>
          </a:xfrm>
          <a:prstGeom prst="rect">
            <a:avLst/>
          </a:prstGeom>
          <a:solidFill>
            <a:schemeClr val="accent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CBBF719-86C4-4A4B-9990-40D82BB3D59E}"/>
              </a:ext>
            </a:extLst>
          </p:cNvPr>
          <p:cNvSpPr txBox="1"/>
          <p:nvPr/>
        </p:nvSpPr>
        <p:spPr>
          <a:xfrm>
            <a:off x="1239783" y="2211710"/>
            <a:ext cx="2436353" cy="1597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zh-CN" altLang="en-US" sz="1100" dirty="0">
                <a:solidFill>
                  <a:schemeClr val="bg1"/>
                </a:solidFill>
              </a:rPr>
              <a:t>● 我们都不可能做到每一方面都超过</a:t>
            </a:r>
            <a:endParaRPr lang="en-US" altLang="zh-CN" sz="1100" dirty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 </a:t>
            </a:r>
            <a:r>
              <a:rPr lang="zh-CN" altLang="en-US" sz="1100" dirty="0">
                <a:solidFill>
                  <a:schemeClr val="bg1"/>
                </a:solidFill>
              </a:rPr>
              <a:t>  别人，要学会接纳自己。</a:t>
            </a:r>
            <a:endParaRPr lang="en-US" altLang="zh-CN" sz="1100" dirty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zh-CN" altLang="en-US" sz="1100" dirty="0">
                <a:solidFill>
                  <a:schemeClr val="bg1"/>
                </a:solidFill>
              </a:rPr>
              <a:t>● 摆正心态后，我们要做的是正确</a:t>
            </a:r>
            <a:endParaRPr lang="en-US" altLang="zh-CN" sz="1100" dirty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   </a:t>
            </a:r>
            <a:r>
              <a:rPr lang="zh-CN" altLang="en-US" sz="1100" dirty="0">
                <a:solidFill>
                  <a:schemeClr val="bg1"/>
                </a:solidFill>
              </a:rPr>
              <a:t>地认识自己。</a:t>
            </a:r>
            <a:endParaRPr lang="en-US" altLang="zh-CN" sz="1100" dirty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zh-CN" altLang="en-US" sz="1100" dirty="0">
                <a:solidFill>
                  <a:schemeClr val="bg1"/>
                </a:solidFill>
              </a:rPr>
              <a:t>● 正确地认识自己和改变自己是一个</a:t>
            </a:r>
            <a:endParaRPr lang="en-US" altLang="zh-CN" sz="1100" dirty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   </a:t>
            </a:r>
            <a:r>
              <a:rPr lang="zh-CN" altLang="en-US" sz="1100" dirty="0">
                <a:solidFill>
                  <a:schemeClr val="bg1"/>
                </a:solidFill>
              </a:rPr>
              <a:t>长期的过程，不可能一夜之间就</a:t>
            </a:r>
            <a:endParaRPr lang="en-US" altLang="zh-CN" sz="1100" dirty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   </a:t>
            </a:r>
            <a:r>
              <a:rPr lang="zh-CN" altLang="en-US" sz="1100" dirty="0">
                <a:solidFill>
                  <a:schemeClr val="bg1"/>
                </a:solidFill>
              </a:rPr>
              <a:t>完成自我认识并发生改变。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38B8A2B-B9F5-42F8-9AC9-A4FE1FDA9A74}"/>
              </a:ext>
            </a:extLst>
          </p:cNvPr>
          <p:cNvSpPr txBox="1"/>
          <p:nvPr/>
        </p:nvSpPr>
        <p:spPr>
          <a:xfrm>
            <a:off x="1239783" y="1606509"/>
            <a:ext cx="4590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大学新生要学会根据</a:t>
            </a:r>
            <a:endParaRPr lang="en-US" altLang="zh-CN" b="1" dirty="0">
              <a:solidFill>
                <a:schemeClr val="bg1"/>
              </a:solidFill>
            </a:endParaRPr>
          </a:p>
          <a:p>
            <a:r>
              <a:rPr lang="zh-CN" altLang="en-US" b="1" dirty="0">
                <a:solidFill>
                  <a:schemeClr val="bg1"/>
                </a:solidFill>
              </a:rPr>
              <a:t>自己的实际来认识自己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F160C0D-6F46-4997-B10E-5259B524C9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240" y="1275982"/>
            <a:ext cx="4112063" cy="2742747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05628602-1C51-4042-96E0-0EDC7A71B55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8722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44A9E457-C572-47A7-AA67-9ADA2DB9B31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ED615C0F-BAE9-43F5-BBF6-509EF451010E}"/>
              </a:ext>
            </a:extLst>
          </p:cNvPr>
          <p:cNvCxnSpPr>
            <a:cxnSpLocks/>
          </p:cNvCxnSpPr>
          <p:nvPr/>
        </p:nvCxnSpPr>
        <p:spPr>
          <a:xfrm>
            <a:off x="3491880" y="521032"/>
            <a:ext cx="565212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6C456639-B4D9-4F64-8045-29A5B6ABC5F4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53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:a16="http://schemas.microsoft.com/office/drawing/2014/main" id="{C2C898A3-4A2E-4F4D-A990-C8D1EE571E72}"/>
              </a:ext>
            </a:extLst>
          </p:cNvPr>
          <p:cNvSpPr/>
          <p:nvPr/>
        </p:nvSpPr>
        <p:spPr>
          <a:xfrm flipH="1">
            <a:off x="1696316" y="1351140"/>
            <a:ext cx="2846933" cy="2846933"/>
          </a:xfrm>
          <a:prstGeom prst="ellipse">
            <a:avLst/>
          </a:prstGeom>
          <a:noFill/>
          <a:ln w="25400">
            <a:solidFill>
              <a:schemeClr val="tx2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F8436167-B42C-420A-9298-600E2D7E83A1}"/>
              </a:ext>
            </a:extLst>
          </p:cNvPr>
          <p:cNvGrpSpPr/>
          <p:nvPr/>
        </p:nvGrpSpPr>
        <p:grpSpPr>
          <a:xfrm flipH="1">
            <a:off x="5088750" y="1707654"/>
            <a:ext cx="2884292" cy="2407642"/>
            <a:chOff x="2051049" y="2238696"/>
            <a:chExt cx="3666935" cy="3497542"/>
          </a:xfrm>
        </p:grpSpPr>
        <p:sp>
          <p:nvSpPr>
            <p:cNvPr id="19" name="文本框 17">
              <a:extLst>
                <a:ext uri="{FF2B5EF4-FFF2-40B4-BE49-F238E27FC236}">
                  <a16:creationId xmlns:a16="http://schemas.microsoft.com/office/drawing/2014/main" id="{05EF15D2-C7B8-44F8-9ED5-9A732EC06208}"/>
                </a:ext>
              </a:extLst>
            </p:cNvPr>
            <p:cNvSpPr txBox="1"/>
            <p:nvPr/>
          </p:nvSpPr>
          <p:spPr>
            <a:xfrm>
              <a:off x="3257550" y="2238696"/>
              <a:ext cx="2442412" cy="42887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rtl="0">
                <a:buSzPct val="25000"/>
                <a:buNone/>
              </a:pPr>
              <a:r>
                <a:rPr lang="zh-CN" altLang="en-US" b="1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正确认识和评价大学环境</a:t>
              </a:r>
            </a:p>
          </p:txBody>
        </p:sp>
        <p:sp>
          <p:nvSpPr>
            <p:cNvPr id="20" name="文本框 18">
              <a:extLst>
                <a:ext uri="{FF2B5EF4-FFF2-40B4-BE49-F238E27FC236}">
                  <a16:creationId xmlns:a16="http://schemas.microsoft.com/office/drawing/2014/main" id="{C4FE8FBC-2A1B-4B8B-BF0B-E30E41F8F1F2}"/>
                </a:ext>
              </a:extLst>
            </p:cNvPr>
            <p:cNvSpPr txBox="1"/>
            <p:nvPr/>
          </p:nvSpPr>
          <p:spPr>
            <a:xfrm>
              <a:off x="2051049" y="2756457"/>
              <a:ext cx="3666935" cy="29797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lnSpcReduction="10000"/>
            </a:bodyPr>
            <a:lstStyle/>
            <a:p>
              <a:pPr marL="0" marR="0" lvl="0" indent="0" rtl="0">
                <a:lnSpc>
                  <a:spcPct val="130000"/>
                </a:lnSpc>
                <a:buSzPct val="25000"/>
                <a:buNone/>
              </a:pPr>
              <a:r>
                <a:rPr lang="zh-CN" altLang="en-US" sz="1050" b="0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       </a:t>
              </a:r>
              <a:r>
                <a:rPr lang="zh-CN" altLang="en-US" sz="1050" b="1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首先</a:t>
              </a:r>
              <a:r>
                <a:rPr lang="zh-CN" altLang="en-US" sz="105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，</a:t>
              </a:r>
              <a:r>
                <a:rPr lang="zh-CN" altLang="en-US" sz="1050" b="0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要了解所读大学的组织管理和规章制度等，做到遵守校规校纪，在学校允许和支 持的范围内促进自己成长成才。</a:t>
              </a:r>
              <a:endParaRPr lang="en-US" altLang="zh-CN" sz="1050" b="0" i="0" u="none" strike="noStrike" cap="none" baseline="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  <a:p>
              <a:pPr marL="0" marR="0" lvl="0" indent="0" rtl="0">
                <a:lnSpc>
                  <a:spcPct val="130000"/>
                </a:lnSpc>
                <a:buSzPct val="25000"/>
                <a:buNone/>
              </a:pPr>
              <a:r>
                <a:rPr lang="zh-CN" altLang="en-US" sz="1050" b="0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       </a:t>
              </a:r>
              <a:r>
                <a:rPr lang="zh-CN" altLang="en-US" sz="1050" b="1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其次，</a:t>
              </a:r>
              <a:r>
                <a:rPr lang="zh-CN" altLang="en-US" sz="1050" b="0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正确认识和适应大学校园的语言环境，保障交流顺畅。</a:t>
              </a:r>
              <a:endParaRPr lang="en-US" altLang="zh-CN" sz="1050" b="0" i="0" u="none" strike="noStrike" cap="none" baseline="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  <a:p>
              <a:pPr marL="0" marR="0" lvl="0" indent="0" rtl="0">
                <a:lnSpc>
                  <a:spcPct val="130000"/>
                </a:lnSpc>
                <a:buSzPct val="25000"/>
                <a:buNone/>
              </a:pPr>
              <a:r>
                <a:rPr lang="zh-CN" altLang="en-US" sz="1050" b="0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       </a:t>
              </a:r>
              <a:r>
                <a:rPr lang="zh-CN" altLang="en-US" sz="1050" b="1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最后，</a:t>
              </a:r>
              <a:r>
                <a:rPr lang="zh-CN" altLang="en-US" sz="1050" b="0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大学校园中的人际环境 比高中时更复杂、更独立。与各种 各样的人建立人际关系，是大学生适应大学生活的必经之路，在这个过程中也有助于大学生 提高人际交往能力，提高个人修养水平，做到全面发展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。</a:t>
              </a:r>
              <a:endParaRPr lang="zh-CN" altLang="en-US" sz="1050" b="0" i="0" u="none" strike="noStrike" cap="none" baseline="0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12" name="椭圆 11">
            <a:extLst>
              <a:ext uri="{FF2B5EF4-FFF2-40B4-BE49-F238E27FC236}">
                <a16:creationId xmlns:a16="http://schemas.microsoft.com/office/drawing/2014/main" id="{03DE4438-EB5C-4750-90E2-ED07362A1D2C}"/>
              </a:ext>
            </a:extLst>
          </p:cNvPr>
          <p:cNvSpPr/>
          <p:nvPr/>
        </p:nvSpPr>
        <p:spPr>
          <a:xfrm flipH="1">
            <a:off x="2051720" y="1707654"/>
            <a:ext cx="2133903" cy="2133904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795A275-E199-439A-BE96-ABF1610099AB}"/>
              </a:ext>
            </a:extLst>
          </p:cNvPr>
          <p:cNvSpPr/>
          <p:nvPr/>
        </p:nvSpPr>
        <p:spPr>
          <a:xfrm>
            <a:off x="935536" y="857008"/>
            <a:ext cx="118819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二、认识和适应环境要求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72956BB3-7EE7-458F-B15F-DBB541704A9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促进新生适应的途径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B8AE679A-6C43-46AB-A30F-80612EFDA3EF}"/>
              </a:ext>
            </a:extLst>
          </p:cNvPr>
          <p:cNvSpPr/>
          <p:nvPr/>
        </p:nvSpPr>
        <p:spPr>
          <a:xfrm flipH="1">
            <a:off x="4443666" y="2681738"/>
            <a:ext cx="188440" cy="18573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47" y="48605"/>
                </a:moveTo>
                <a:lnTo>
                  <a:pt x="105647" y="48605"/>
                </a:lnTo>
                <a:cubicBezTo>
                  <a:pt x="104252" y="50016"/>
                  <a:pt x="104252" y="58487"/>
                  <a:pt x="114219" y="64134"/>
                </a:cubicBezTo>
                <a:cubicBezTo>
                  <a:pt x="114219" y="64134"/>
                  <a:pt x="100066" y="66957"/>
                  <a:pt x="90299" y="54252"/>
                </a:cubicBezTo>
                <a:cubicBezTo>
                  <a:pt x="87308" y="54252"/>
                  <a:pt x="84518" y="55663"/>
                  <a:pt x="81727" y="55663"/>
                </a:cubicBezTo>
                <a:cubicBezTo>
                  <a:pt x="60598" y="55663"/>
                  <a:pt x="47840" y="42756"/>
                  <a:pt x="47840" y="27226"/>
                </a:cubicBezTo>
                <a:cubicBezTo>
                  <a:pt x="47840" y="12907"/>
                  <a:pt x="60598" y="0"/>
                  <a:pt x="81727" y="0"/>
                </a:cubicBezTo>
                <a:cubicBezTo>
                  <a:pt x="102857" y="0"/>
                  <a:pt x="119800" y="12907"/>
                  <a:pt x="119800" y="27226"/>
                </a:cubicBezTo>
                <a:cubicBezTo>
                  <a:pt x="119800" y="35697"/>
                  <a:pt x="114219" y="44168"/>
                  <a:pt x="105647" y="48605"/>
                </a:cubicBezTo>
                <a:close/>
                <a:moveTo>
                  <a:pt x="40863" y="30050"/>
                </a:moveTo>
                <a:lnTo>
                  <a:pt x="40863" y="30050"/>
                </a:lnTo>
                <a:cubicBezTo>
                  <a:pt x="42259" y="46991"/>
                  <a:pt x="56411" y="61310"/>
                  <a:pt x="78936" y="62722"/>
                </a:cubicBezTo>
                <a:cubicBezTo>
                  <a:pt x="81727" y="62722"/>
                  <a:pt x="84518" y="62722"/>
                  <a:pt x="87308" y="61310"/>
                </a:cubicBezTo>
                <a:lnTo>
                  <a:pt x="87308" y="61310"/>
                </a:lnTo>
                <a:lnTo>
                  <a:pt x="87308" y="61310"/>
                </a:lnTo>
                <a:cubicBezTo>
                  <a:pt x="94485" y="68369"/>
                  <a:pt x="102857" y="69983"/>
                  <a:pt x="107043" y="69983"/>
                </a:cubicBezTo>
                <a:cubicBezTo>
                  <a:pt x="102857" y="88537"/>
                  <a:pt x="84518" y="102655"/>
                  <a:pt x="56411" y="102655"/>
                </a:cubicBezTo>
                <a:cubicBezTo>
                  <a:pt x="53621" y="102655"/>
                  <a:pt x="49435" y="101243"/>
                  <a:pt x="45049" y="99831"/>
                </a:cubicBezTo>
                <a:cubicBezTo>
                  <a:pt x="31096" y="119798"/>
                  <a:pt x="7176" y="115563"/>
                  <a:pt x="7176" y="115563"/>
                </a:cubicBezTo>
                <a:cubicBezTo>
                  <a:pt x="23920" y="108302"/>
                  <a:pt x="23920" y="94184"/>
                  <a:pt x="19734" y="92773"/>
                </a:cubicBezTo>
                <a:cubicBezTo>
                  <a:pt x="7176" y="85512"/>
                  <a:pt x="0" y="72806"/>
                  <a:pt x="0" y="59899"/>
                </a:cubicBezTo>
                <a:cubicBezTo>
                  <a:pt x="0" y="39932"/>
                  <a:pt x="18338" y="22789"/>
                  <a:pt x="43654" y="18554"/>
                </a:cubicBezTo>
                <a:cubicBezTo>
                  <a:pt x="42259" y="22789"/>
                  <a:pt x="40863" y="25815"/>
                  <a:pt x="40863" y="300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FAB67004-156E-4CC0-AE11-9A35E1E0B015}"/>
              </a:ext>
            </a:extLst>
          </p:cNvPr>
          <p:cNvGrpSpPr/>
          <p:nvPr/>
        </p:nvGrpSpPr>
        <p:grpSpPr>
          <a:xfrm>
            <a:off x="4211977" y="2541564"/>
            <a:ext cx="651818" cy="651818"/>
            <a:chOff x="3851920" y="1269184"/>
            <a:chExt cx="651818" cy="651818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A9D178C5-F92F-48FA-AEFA-0C716ECA69A8}"/>
                </a:ext>
              </a:extLst>
            </p:cNvPr>
            <p:cNvSpPr/>
            <p:nvPr/>
          </p:nvSpPr>
          <p:spPr>
            <a:xfrm rot="10800000" flipH="1" flipV="1">
              <a:off x="3851920" y="1269184"/>
              <a:ext cx="651818" cy="651818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/>
              </a:solidFill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EBD3AF68-CC94-4B9B-A358-435A04FC37D8}"/>
                </a:ext>
              </a:extLst>
            </p:cNvPr>
            <p:cNvSpPr/>
            <p:nvPr/>
          </p:nvSpPr>
          <p:spPr>
            <a:xfrm flipH="1">
              <a:off x="4083609" y="1502225"/>
              <a:ext cx="188440" cy="1857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647" y="48605"/>
                  </a:moveTo>
                  <a:lnTo>
                    <a:pt x="105647" y="48605"/>
                  </a:lnTo>
                  <a:cubicBezTo>
                    <a:pt x="104252" y="50016"/>
                    <a:pt x="104252" y="58487"/>
                    <a:pt x="114219" y="64134"/>
                  </a:cubicBezTo>
                  <a:cubicBezTo>
                    <a:pt x="114219" y="64134"/>
                    <a:pt x="100066" y="66957"/>
                    <a:pt x="90299" y="54252"/>
                  </a:cubicBezTo>
                  <a:cubicBezTo>
                    <a:pt x="87308" y="54252"/>
                    <a:pt x="84518" y="55663"/>
                    <a:pt x="81727" y="55663"/>
                  </a:cubicBezTo>
                  <a:cubicBezTo>
                    <a:pt x="60598" y="55663"/>
                    <a:pt x="47840" y="42756"/>
                    <a:pt x="47840" y="27226"/>
                  </a:cubicBezTo>
                  <a:cubicBezTo>
                    <a:pt x="47840" y="12907"/>
                    <a:pt x="60598" y="0"/>
                    <a:pt x="81727" y="0"/>
                  </a:cubicBezTo>
                  <a:cubicBezTo>
                    <a:pt x="102857" y="0"/>
                    <a:pt x="119800" y="12907"/>
                    <a:pt x="119800" y="27226"/>
                  </a:cubicBezTo>
                  <a:cubicBezTo>
                    <a:pt x="119800" y="35697"/>
                    <a:pt x="114219" y="44168"/>
                    <a:pt x="105647" y="48605"/>
                  </a:cubicBezTo>
                  <a:close/>
                  <a:moveTo>
                    <a:pt x="40863" y="30050"/>
                  </a:moveTo>
                  <a:lnTo>
                    <a:pt x="40863" y="30050"/>
                  </a:lnTo>
                  <a:cubicBezTo>
                    <a:pt x="42259" y="46991"/>
                    <a:pt x="56411" y="61310"/>
                    <a:pt x="78936" y="62722"/>
                  </a:cubicBezTo>
                  <a:cubicBezTo>
                    <a:pt x="81727" y="62722"/>
                    <a:pt x="84518" y="62722"/>
                    <a:pt x="87308" y="61310"/>
                  </a:cubicBezTo>
                  <a:lnTo>
                    <a:pt x="87308" y="61310"/>
                  </a:lnTo>
                  <a:lnTo>
                    <a:pt x="87308" y="61310"/>
                  </a:lnTo>
                  <a:cubicBezTo>
                    <a:pt x="94485" y="68369"/>
                    <a:pt x="102857" y="69983"/>
                    <a:pt x="107043" y="69983"/>
                  </a:cubicBezTo>
                  <a:cubicBezTo>
                    <a:pt x="102857" y="88537"/>
                    <a:pt x="84518" y="102655"/>
                    <a:pt x="56411" y="102655"/>
                  </a:cubicBezTo>
                  <a:cubicBezTo>
                    <a:pt x="53621" y="102655"/>
                    <a:pt x="49435" y="101243"/>
                    <a:pt x="45049" y="99831"/>
                  </a:cubicBezTo>
                  <a:cubicBezTo>
                    <a:pt x="31096" y="119798"/>
                    <a:pt x="7176" y="115563"/>
                    <a:pt x="7176" y="115563"/>
                  </a:cubicBezTo>
                  <a:cubicBezTo>
                    <a:pt x="23920" y="108302"/>
                    <a:pt x="23920" y="94184"/>
                    <a:pt x="19734" y="92773"/>
                  </a:cubicBezTo>
                  <a:cubicBezTo>
                    <a:pt x="7176" y="85512"/>
                    <a:pt x="0" y="72806"/>
                    <a:pt x="0" y="59899"/>
                  </a:cubicBezTo>
                  <a:cubicBezTo>
                    <a:pt x="0" y="39932"/>
                    <a:pt x="18338" y="22789"/>
                    <a:pt x="43654" y="18554"/>
                  </a:cubicBezTo>
                  <a:cubicBezTo>
                    <a:pt x="42259" y="22789"/>
                    <a:pt x="40863" y="25815"/>
                    <a:pt x="40863" y="3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AC70EE09-546E-44B1-B820-CB304F09D9E2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9442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等腰三角形 24">
            <a:extLst>
              <a:ext uri="{FF2B5EF4-FFF2-40B4-BE49-F238E27FC236}">
                <a16:creationId xmlns:a16="http://schemas.microsoft.com/office/drawing/2014/main" id="{1617B609-EE59-4A95-A836-1A28C6ACA37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7973E1FE-B5A5-4908-8D2E-68E188E64B8B}"/>
              </a:ext>
            </a:extLst>
          </p:cNvPr>
          <p:cNvCxnSpPr>
            <a:cxnSpLocks/>
          </p:cNvCxnSpPr>
          <p:nvPr/>
        </p:nvCxnSpPr>
        <p:spPr>
          <a:xfrm>
            <a:off x="3491880" y="521032"/>
            <a:ext cx="565212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等腰三角形 26">
            <a:extLst>
              <a:ext uri="{FF2B5EF4-FFF2-40B4-BE49-F238E27FC236}">
                <a16:creationId xmlns:a16="http://schemas.microsoft.com/office/drawing/2014/main" id="{6ED6E997-6F90-42C4-9E43-BECB1F61C44D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59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:a16="http://schemas.microsoft.com/office/drawing/2014/main" id="{C2C898A3-4A2E-4F4D-A990-C8D1EE571E72}"/>
              </a:ext>
            </a:extLst>
          </p:cNvPr>
          <p:cNvSpPr/>
          <p:nvPr/>
        </p:nvSpPr>
        <p:spPr>
          <a:xfrm flipH="1">
            <a:off x="1696316" y="1351140"/>
            <a:ext cx="2846933" cy="2846933"/>
          </a:xfrm>
          <a:prstGeom prst="ellipse">
            <a:avLst/>
          </a:prstGeom>
          <a:noFill/>
          <a:ln w="25400">
            <a:solidFill>
              <a:schemeClr val="tx2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07E1C341-17CC-4F4F-8333-6F46771BD102}"/>
              </a:ext>
            </a:extLst>
          </p:cNvPr>
          <p:cNvGrpSpPr/>
          <p:nvPr/>
        </p:nvGrpSpPr>
        <p:grpSpPr>
          <a:xfrm flipH="1">
            <a:off x="4215118" y="2411316"/>
            <a:ext cx="651818" cy="651818"/>
            <a:chOff x="5720104" y="4329618"/>
            <a:chExt cx="946884" cy="946884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5386F164-EF39-4673-A14F-83286FBE5236}"/>
                </a:ext>
              </a:extLst>
            </p:cNvPr>
            <p:cNvSpPr/>
            <p:nvPr/>
          </p:nvSpPr>
          <p:spPr>
            <a:xfrm rot="10800000" flipV="1">
              <a:off x="5720104" y="4329618"/>
              <a:ext cx="946884" cy="946884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bg1"/>
              </a:solidFill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03CD2F33-EEAF-474D-8E4E-B00EE03F59C4}"/>
                </a:ext>
              </a:extLst>
            </p:cNvPr>
            <p:cNvSpPr/>
            <p:nvPr/>
          </p:nvSpPr>
          <p:spPr>
            <a:xfrm>
              <a:off x="6071183" y="4673958"/>
              <a:ext cx="273744" cy="2698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647" y="48605"/>
                  </a:moveTo>
                  <a:lnTo>
                    <a:pt x="105647" y="48605"/>
                  </a:lnTo>
                  <a:cubicBezTo>
                    <a:pt x="104252" y="50016"/>
                    <a:pt x="104252" y="58487"/>
                    <a:pt x="114219" y="64134"/>
                  </a:cubicBezTo>
                  <a:cubicBezTo>
                    <a:pt x="114219" y="64134"/>
                    <a:pt x="100066" y="66957"/>
                    <a:pt x="90299" y="54252"/>
                  </a:cubicBezTo>
                  <a:cubicBezTo>
                    <a:pt x="87308" y="54252"/>
                    <a:pt x="84518" y="55663"/>
                    <a:pt x="81727" y="55663"/>
                  </a:cubicBezTo>
                  <a:cubicBezTo>
                    <a:pt x="60598" y="55663"/>
                    <a:pt x="47840" y="42756"/>
                    <a:pt x="47840" y="27226"/>
                  </a:cubicBezTo>
                  <a:cubicBezTo>
                    <a:pt x="47840" y="12907"/>
                    <a:pt x="60598" y="0"/>
                    <a:pt x="81727" y="0"/>
                  </a:cubicBezTo>
                  <a:cubicBezTo>
                    <a:pt x="102857" y="0"/>
                    <a:pt x="119800" y="12907"/>
                    <a:pt x="119800" y="27226"/>
                  </a:cubicBezTo>
                  <a:cubicBezTo>
                    <a:pt x="119800" y="35697"/>
                    <a:pt x="114219" y="44168"/>
                    <a:pt x="105647" y="48605"/>
                  </a:cubicBezTo>
                  <a:close/>
                  <a:moveTo>
                    <a:pt x="40863" y="30050"/>
                  </a:moveTo>
                  <a:lnTo>
                    <a:pt x="40863" y="30050"/>
                  </a:lnTo>
                  <a:cubicBezTo>
                    <a:pt x="42259" y="46991"/>
                    <a:pt x="56411" y="61310"/>
                    <a:pt x="78936" y="62722"/>
                  </a:cubicBezTo>
                  <a:cubicBezTo>
                    <a:pt x="81727" y="62722"/>
                    <a:pt x="84518" y="62722"/>
                    <a:pt x="87308" y="61310"/>
                  </a:cubicBezTo>
                  <a:lnTo>
                    <a:pt x="87308" y="61310"/>
                  </a:lnTo>
                  <a:lnTo>
                    <a:pt x="87308" y="61310"/>
                  </a:lnTo>
                  <a:cubicBezTo>
                    <a:pt x="94485" y="68369"/>
                    <a:pt x="102857" y="69983"/>
                    <a:pt x="107043" y="69983"/>
                  </a:cubicBezTo>
                  <a:cubicBezTo>
                    <a:pt x="102857" y="88537"/>
                    <a:pt x="84518" y="102655"/>
                    <a:pt x="56411" y="102655"/>
                  </a:cubicBezTo>
                  <a:cubicBezTo>
                    <a:pt x="53621" y="102655"/>
                    <a:pt x="49435" y="101243"/>
                    <a:pt x="45049" y="99831"/>
                  </a:cubicBezTo>
                  <a:cubicBezTo>
                    <a:pt x="31096" y="119798"/>
                    <a:pt x="7176" y="115563"/>
                    <a:pt x="7176" y="115563"/>
                  </a:cubicBezTo>
                  <a:cubicBezTo>
                    <a:pt x="23920" y="108302"/>
                    <a:pt x="23920" y="94184"/>
                    <a:pt x="19734" y="92773"/>
                  </a:cubicBezTo>
                  <a:cubicBezTo>
                    <a:pt x="7176" y="85512"/>
                    <a:pt x="0" y="72806"/>
                    <a:pt x="0" y="59899"/>
                  </a:cubicBezTo>
                  <a:cubicBezTo>
                    <a:pt x="0" y="39932"/>
                    <a:pt x="18338" y="22789"/>
                    <a:pt x="43654" y="18554"/>
                  </a:cubicBezTo>
                  <a:cubicBezTo>
                    <a:pt x="42259" y="22789"/>
                    <a:pt x="40863" y="25815"/>
                    <a:pt x="40863" y="300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5EFCE5F0-A7F3-4015-BD65-B939EF337403}"/>
              </a:ext>
            </a:extLst>
          </p:cNvPr>
          <p:cNvGrpSpPr/>
          <p:nvPr/>
        </p:nvGrpSpPr>
        <p:grpSpPr>
          <a:xfrm flipH="1">
            <a:off x="5004048" y="2355726"/>
            <a:ext cx="2846933" cy="1091041"/>
            <a:chOff x="1977276" y="4855798"/>
            <a:chExt cx="3722688" cy="1584935"/>
          </a:xfrm>
        </p:grpSpPr>
        <p:sp>
          <p:nvSpPr>
            <p:cNvPr id="17" name="文本框 15">
              <a:extLst>
                <a:ext uri="{FF2B5EF4-FFF2-40B4-BE49-F238E27FC236}">
                  <a16:creationId xmlns:a16="http://schemas.microsoft.com/office/drawing/2014/main" id="{F85304F9-BCC1-492E-BE1C-14575D377642}"/>
                </a:ext>
              </a:extLst>
            </p:cNvPr>
            <p:cNvSpPr txBox="1"/>
            <p:nvPr/>
          </p:nvSpPr>
          <p:spPr>
            <a:xfrm>
              <a:off x="3257550" y="4855798"/>
              <a:ext cx="2442411" cy="42887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rtl="0">
                <a:buSzPct val="25000"/>
                <a:buNone/>
              </a:pPr>
              <a:r>
                <a:rPr lang="zh-CN" altLang="en-US" b="1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主动适应大学环境的要求 </a:t>
              </a:r>
            </a:p>
          </p:txBody>
        </p:sp>
        <p:sp>
          <p:nvSpPr>
            <p:cNvPr id="18" name="文本框 16">
              <a:extLst>
                <a:ext uri="{FF2B5EF4-FFF2-40B4-BE49-F238E27FC236}">
                  <a16:creationId xmlns:a16="http://schemas.microsoft.com/office/drawing/2014/main" id="{CE7C9B50-17E6-4916-839C-99359BD55C0B}"/>
                </a:ext>
              </a:extLst>
            </p:cNvPr>
            <p:cNvSpPr txBox="1"/>
            <p:nvPr/>
          </p:nvSpPr>
          <p:spPr>
            <a:xfrm>
              <a:off x="1977276" y="5318782"/>
              <a:ext cx="3722688" cy="11219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lnSpcReduction="10000"/>
            </a:bodyPr>
            <a:lstStyle/>
            <a:p>
              <a:pPr marL="0" marR="0" lvl="0" indent="0" rtl="0">
                <a:lnSpc>
                  <a:spcPct val="130000"/>
                </a:lnSpc>
                <a:buSzPct val="25000"/>
                <a:buNone/>
              </a:pPr>
              <a:r>
                <a:rPr lang="zh-CN" altLang="en-US" sz="1050" b="0" i="0" u="none" strike="noStrike" cap="none" baseline="0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大学从生活环境、学习环境到自我培养发展的目标上，都与中学时期有很大差异。大学生要调整心态，提前思考如何 安排大学生活，使之充实，遇到问题主动面对和解决，不逃避。 </a:t>
              </a:r>
            </a:p>
          </p:txBody>
        </p:sp>
      </p:grpSp>
      <p:sp>
        <p:nvSpPr>
          <p:cNvPr id="12" name="椭圆 11">
            <a:extLst>
              <a:ext uri="{FF2B5EF4-FFF2-40B4-BE49-F238E27FC236}">
                <a16:creationId xmlns:a16="http://schemas.microsoft.com/office/drawing/2014/main" id="{03DE4438-EB5C-4750-90E2-ED07362A1D2C}"/>
              </a:ext>
            </a:extLst>
          </p:cNvPr>
          <p:cNvSpPr/>
          <p:nvPr/>
        </p:nvSpPr>
        <p:spPr>
          <a:xfrm flipH="1">
            <a:off x="2051720" y="1707654"/>
            <a:ext cx="2133903" cy="2133904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795A275-E199-439A-BE96-ABF1610099AB}"/>
              </a:ext>
            </a:extLst>
          </p:cNvPr>
          <p:cNvSpPr/>
          <p:nvPr/>
        </p:nvSpPr>
        <p:spPr>
          <a:xfrm>
            <a:off x="935536" y="857008"/>
            <a:ext cx="118819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二、认识和适应环境要求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72956BB3-7EE7-458F-B15F-DBB541704A9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促进新生适应的途径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AC70EE09-546E-44B1-B820-CB304F09D9E2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9442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等腰三角形 24">
            <a:extLst>
              <a:ext uri="{FF2B5EF4-FFF2-40B4-BE49-F238E27FC236}">
                <a16:creationId xmlns:a16="http://schemas.microsoft.com/office/drawing/2014/main" id="{1617B609-EE59-4A95-A836-1A28C6ACA37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7973E1FE-B5A5-4908-8D2E-68E188E64B8B}"/>
              </a:ext>
            </a:extLst>
          </p:cNvPr>
          <p:cNvCxnSpPr>
            <a:cxnSpLocks/>
          </p:cNvCxnSpPr>
          <p:nvPr/>
        </p:nvCxnSpPr>
        <p:spPr>
          <a:xfrm>
            <a:off x="3491880" y="521032"/>
            <a:ext cx="565212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等腰三角形 26">
            <a:extLst>
              <a:ext uri="{FF2B5EF4-FFF2-40B4-BE49-F238E27FC236}">
                <a16:creationId xmlns:a16="http://schemas.microsoft.com/office/drawing/2014/main" id="{6ED6E997-6F90-42C4-9E43-BECB1F61C44D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95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683568" y="857008"/>
            <a:ext cx="118819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三、培养独立能力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促进新生适应的途径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C69DCFC2-EA4A-40C7-B951-A226B51655C8}"/>
              </a:ext>
            </a:extLst>
          </p:cNvPr>
          <p:cNvGrpSpPr/>
          <p:nvPr/>
        </p:nvGrpSpPr>
        <p:grpSpPr>
          <a:xfrm>
            <a:off x="2771800" y="742380"/>
            <a:ext cx="4075393" cy="4046861"/>
            <a:chOff x="490704" y="1616937"/>
            <a:chExt cx="3649677" cy="3624126"/>
          </a:xfrm>
        </p:grpSpPr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560ABBC0-052B-4D0B-996D-C6CDC59F4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04" y="1616937"/>
              <a:ext cx="3649677" cy="3612379"/>
            </a:xfrm>
            <a:custGeom>
              <a:avLst/>
              <a:gdLst>
                <a:gd name="connsiteX0" fmla="*/ 1783869 w 3649677"/>
                <a:gd name="connsiteY0" fmla="*/ 3593844 h 3612379"/>
                <a:gd name="connsiteX1" fmla="*/ 1825598 w 3649677"/>
                <a:gd name="connsiteY1" fmla="*/ 3593844 h 3612379"/>
                <a:gd name="connsiteX2" fmla="*/ 1848780 w 3649677"/>
                <a:gd name="connsiteY2" fmla="*/ 3593844 h 3612379"/>
                <a:gd name="connsiteX3" fmla="*/ 1848780 w 3649677"/>
                <a:gd name="connsiteY3" fmla="*/ 3612379 h 3612379"/>
                <a:gd name="connsiteX4" fmla="*/ 1825598 w 3649677"/>
                <a:gd name="connsiteY4" fmla="*/ 3612379 h 3612379"/>
                <a:gd name="connsiteX5" fmla="*/ 1783869 w 3649677"/>
                <a:gd name="connsiteY5" fmla="*/ 3610062 h 3612379"/>
                <a:gd name="connsiteX6" fmla="*/ 1783869 w 3649677"/>
                <a:gd name="connsiteY6" fmla="*/ 3593844 h 3612379"/>
                <a:gd name="connsiteX7" fmla="*/ 1978603 w 3649677"/>
                <a:gd name="connsiteY7" fmla="*/ 3586893 h 3612379"/>
                <a:gd name="connsiteX8" fmla="*/ 1978603 w 3649677"/>
                <a:gd name="connsiteY8" fmla="*/ 3605429 h 3612379"/>
                <a:gd name="connsiteX9" fmla="*/ 1913692 w 3649677"/>
                <a:gd name="connsiteY9" fmla="*/ 3610062 h 3612379"/>
                <a:gd name="connsiteX10" fmla="*/ 1913692 w 3649677"/>
                <a:gd name="connsiteY10" fmla="*/ 3591527 h 3612379"/>
                <a:gd name="connsiteX11" fmla="*/ 1978603 w 3649677"/>
                <a:gd name="connsiteY11" fmla="*/ 3586893 h 3612379"/>
                <a:gd name="connsiteX12" fmla="*/ 1654047 w 3649677"/>
                <a:gd name="connsiteY12" fmla="*/ 3586893 h 3612379"/>
                <a:gd name="connsiteX13" fmla="*/ 1718958 w 3649677"/>
                <a:gd name="connsiteY13" fmla="*/ 3591527 h 3612379"/>
                <a:gd name="connsiteX14" fmla="*/ 1718958 w 3649677"/>
                <a:gd name="connsiteY14" fmla="*/ 3607745 h 3612379"/>
                <a:gd name="connsiteX15" fmla="*/ 1654047 w 3649677"/>
                <a:gd name="connsiteY15" fmla="*/ 3603112 h 3612379"/>
                <a:gd name="connsiteX16" fmla="*/ 1654047 w 3649677"/>
                <a:gd name="connsiteY16" fmla="*/ 3586893 h 3612379"/>
                <a:gd name="connsiteX17" fmla="*/ 2106107 w 3649677"/>
                <a:gd name="connsiteY17" fmla="*/ 3570675 h 3612379"/>
                <a:gd name="connsiteX18" fmla="*/ 2108425 w 3649677"/>
                <a:gd name="connsiteY18" fmla="*/ 3589210 h 3612379"/>
                <a:gd name="connsiteX19" fmla="*/ 2043514 w 3649677"/>
                <a:gd name="connsiteY19" fmla="*/ 3598478 h 3612379"/>
                <a:gd name="connsiteX20" fmla="*/ 2041196 w 3649677"/>
                <a:gd name="connsiteY20" fmla="*/ 3579943 h 3612379"/>
                <a:gd name="connsiteX21" fmla="*/ 2106107 w 3649677"/>
                <a:gd name="connsiteY21" fmla="*/ 3570675 h 3612379"/>
                <a:gd name="connsiteX22" fmla="*/ 2233611 w 3649677"/>
                <a:gd name="connsiteY22" fmla="*/ 3545190 h 3612379"/>
                <a:gd name="connsiteX23" fmla="*/ 2235929 w 3649677"/>
                <a:gd name="connsiteY23" fmla="*/ 3563725 h 3612379"/>
                <a:gd name="connsiteX24" fmla="*/ 2173336 w 3649677"/>
                <a:gd name="connsiteY24" fmla="*/ 3577626 h 3612379"/>
                <a:gd name="connsiteX25" fmla="*/ 2168699 w 3649677"/>
                <a:gd name="connsiteY25" fmla="*/ 3559091 h 3612379"/>
                <a:gd name="connsiteX26" fmla="*/ 2233611 w 3649677"/>
                <a:gd name="connsiteY26" fmla="*/ 3545190 h 3612379"/>
                <a:gd name="connsiteX27" fmla="*/ 2356478 w 3649677"/>
                <a:gd name="connsiteY27" fmla="*/ 3512753 h 3612379"/>
                <a:gd name="connsiteX28" fmla="*/ 2363433 w 3649677"/>
                <a:gd name="connsiteY28" fmla="*/ 3528971 h 3612379"/>
                <a:gd name="connsiteX29" fmla="*/ 2300840 w 3649677"/>
                <a:gd name="connsiteY29" fmla="*/ 3547506 h 3612379"/>
                <a:gd name="connsiteX30" fmla="*/ 2296203 w 3649677"/>
                <a:gd name="connsiteY30" fmla="*/ 3531288 h 3612379"/>
                <a:gd name="connsiteX31" fmla="*/ 2356478 w 3649677"/>
                <a:gd name="connsiteY31" fmla="*/ 3512753 h 3612379"/>
                <a:gd name="connsiteX32" fmla="*/ 2479346 w 3649677"/>
                <a:gd name="connsiteY32" fmla="*/ 3468732 h 3612379"/>
                <a:gd name="connsiteX33" fmla="*/ 2486300 w 3649677"/>
                <a:gd name="connsiteY33" fmla="*/ 3484951 h 3612379"/>
                <a:gd name="connsiteX34" fmla="*/ 2423707 w 3649677"/>
                <a:gd name="connsiteY34" fmla="*/ 3508119 h 3612379"/>
                <a:gd name="connsiteX35" fmla="*/ 2419071 w 3649677"/>
                <a:gd name="connsiteY35" fmla="*/ 3491901 h 3612379"/>
                <a:gd name="connsiteX36" fmla="*/ 2479346 w 3649677"/>
                <a:gd name="connsiteY36" fmla="*/ 3468732 h 3612379"/>
                <a:gd name="connsiteX37" fmla="*/ 2597576 w 3649677"/>
                <a:gd name="connsiteY37" fmla="*/ 3415444 h 3612379"/>
                <a:gd name="connsiteX38" fmla="*/ 2604531 w 3649677"/>
                <a:gd name="connsiteY38" fmla="*/ 3431662 h 3612379"/>
                <a:gd name="connsiteX39" fmla="*/ 2546575 w 3649677"/>
                <a:gd name="connsiteY39" fmla="*/ 3459465 h 3612379"/>
                <a:gd name="connsiteX40" fmla="*/ 2539620 w 3649677"/>
                <a:gd name="connsiteY40" fmla="*/ 3443247 h 3612379"/>
                <a:gd name="connsiteX41" fmla="*/ 2597576 w 3649677"/>
                <a:gd name="connsiteY41" fmla="*/ 3415444 h 3612379"/>
                <a:gd name="connsiteX42" fmla="*/ 2711171 w 3649677"/>
                <a:gd name="connsiteY42" fmla="*/ 3355205 h 3612379"/>
                <a:gd name="connsiteX43" fmla="*/ 2720444 w 3649677"/>
                <a:gd name="connsiteY43" fmla="*/ 3371423 h 3612379"/>
                <a:gd name="connsiteX44" fmla="*/ 2662488 w 3649677"/>
                <a:gd name="connsiteY44" fmla="*/ 3401543 h 3612379"/>
                <a:gd name="connsiteX45" fmla="*/ 2655533 w 3649677"/>
                <a:gd name="connsiteY45" fmla="*/ 3387641 h 3612379"/>
                <a:gd name="connsiteX46" fmla="*/ 2711171 w 3649677"/>
                <a:gd name="connsiteY46" fmla="*/ 3355205 h 3612379"/>
                <a:gd name="connsiteX47" fmla="*/ 2820129 w 3649677"/>
                <a:gd name="connsiteY47" fmla="*/ 3285698 h 3612379"/>
                <a:gd name="connsiteX48" fmla="*/ 2829402 w 3649677"/>
                <a:gd name="connsiteY48" fmla="*/ 3299600 h 3612379"/>
                <a:gd name="connsiteX49" fmla="*/ 2776082 w 3649677"/>
                <a:gd name="connsiteY49" fmla="*/ 3336670 h 3612379"/>
                <a:gd name="connsiteX50" fmla="*/ 2766809 w 3649677"/>
                <a:gd name="connsiteY50" fmla="*/ 3320452 h 3612379"/>
                <a:gd name="connsiteX51" fmla="*/ 2820129 w 3649677"/>
                <a:gd name="connsiteY51" fmla="*/ 3285698 h 3612379"/>
                <a:gd name="connsiteX52" fmla="*/ 2924450 w 3649677"/>
                <a:gd name="connsiteY52" fmla="*/ 3209241 h 3612379"/>
                <a:gd name="connsiteX53" fmla="*/ 2936042 w 3649677"/>
                <a:gd name="connsiteY53" fmla="*/ 3223142 h 3612379"/>
                <a:gd name="connsiteX54" fmla="*/ 2882722 w 3649677"/>
                <a:gd name="connsiteY54" fmla="*/ 3262529 h 3612379"/>
                <a:gd name="connsiteX55" fmla="*/ 2873449 w 3649677"/>
                <a:gd name="connsiteY55" fmla="*/ 3248628 h 3612379"/>
                <a:gd name="connsiteX56" fmla="*/ 2924450 w 3649677"/>
                <a:gd name="connsiteY56" fmla="*/ 3209241 h 3612379"/>
                <a:gd name="connsiteX57" fmla="*/ 185675 w 3649677"/>
                <a:gd name="connsiteY57" fmla="*/ 1098497 h 3612379"/>
                <a:gd name="connsiteX58" fmla="*/ 204211 w 3649677"/>
                <a:gd name="connsiteY58" fmla="*/ 1144840 h 3612379"/>
                <a:gd name="connsiteX59" fmla="*/ 67509 w 3649677"/>
                <a:gd name="connsiteY59" fmla="*/ 1851574 h 3612379"/>
                <a:gd name="connsiteX60" fmla="*/ 137018 w 3649677"/>
                <a:gd name="connsiteY60" fmla="*/ 2317324 h 3612379"/>
                <a:gd name="connsiteX61" fmla="*/ 716264 w 3649677"/>
                <a:gd name="connsiteY61" fmla="*/ 3188577 h 3612379"/>
                <a:gd name="connsiteX62" fmla="*/ 723215 w 3649677"/>
                <a:gd name="connsiteY62" fmla="*/ 3237237 h 3612379"/>
                <a:gd name="connsiteX63" fmla="*/ 695411 w 3649677"/>
                <a:gd name="connsiteY63" fmla="*/ 3251140 h 3612379"/>
                <a:gd name="connsiteX64" fmla="*/ 674559 w 3649677"/>
                <a:gd name="connsiteY64" fmla="*/ 3241871 h 3612379"/>
                <a:gd name="connsiteX65" fmla="*/ 72143 w 3649677"/>
                <a:gd name="connsiteY65" fmla="*/ 2335861 h 3612379"/>
                <a:gd name="connsiteX66" fmla="*/ 316 w 3649677"/>
                <a:gd name="connsiteY66" fmla="*/ 1851574 h 3612379"/>
                <a:gd name="connsiteX67" fmla="*/ 141652 w 3649677"/>
                <a:gd name="connsiteY67" fmla="*/ 1117034 h 3612379"/>
                <a:gd name="connsiteX68" fmla="*/ 185675 w 3649677"/>
                <a:gd name="connsiteY68" fmla="*/ 1098497 h 3612379"/>
                <a:gd name="connsiteX69" fmla="*/ 266627 w 3649677"/>
                <a:gd name="connsiteY69" fmla="*/ 965648 h 3612379"/>
                <a:gd name="connsiteX70" fmla="*/ 282845 w 3649677"/>
                <a:gd name="connsiteY70" fmla="*/ 974911 h 3612379"/>
                <a:gd name="connsiteX71" fmla="*/ 252725 w 3649677"/>
                <a:gd name="connsiteY71" fmla="*/ 1032807 h 3612379"/>
                <a:gd name="connsiteX72" fmla="*/ 236507 w 3649677"/>
                <a:gd name="connsiteY72" fmla="*/ 1023544 h 3612379"/>
                <a:gd name="connsiteX73" fmla="*/ 266627 w 3649677"/>
                <a:gd name="connsiteY73" fmla="*/ 965648 h 3612379"/>
                <a:gd name="connsiteX74" fmla="*/ 333816 w 3649677"/>
                <a:gd name="connsiteY74" fmla="*/ 854488 h 3612379"/>
                <a:gd name="connsiteX75" fmla="*/ 350034 w 3649677"/>
                <a:gd name="connsiteY75" fmla="*/ 863751 h 3612379"/>
                <a:gd name="connsiteX76" fmla="*/ 315281 w 3649677"/>
                <a:gd name="connsiteY76" fmla="*/ 919331 h 3612379"/>
                <a:gd name="connsiteX77" fmla="*/ 299063 w 3649677"/>
                <a:gd name="connsiteY77" fmla="*/ 910068 h 3612379"/>
                <a:gd name="connsiteX78" fmla="*/ 333816 w 3649677"/>
                <a:gd name="connsiteY78" fmla="*/ 854488 h 3612379"/>
                <a:gd name="connsiteX79" fmla="*/ 410273 w 3649677"/>
                <a:gd name="connsiteY79" fmla="*/ 747960 h 3612379"/>
                <a:gd name="connsiteX80" fmla="*/ 424175 w 3649677"/>
                <a:gd name="connsiteY80" fmla="*/ 759539 h 3612379"/>
                <a:gd name="connsiteX81" fmla="*/ 384788 w 3649677"/>
                <a:gd name="connsiteY81" fmla="*/ 810487 h 3612379"/>
                <a:gd name="connsiteX82" fmla="*/ 370887 w 3649677"/>
                <a:gd name="connsiteY82" fmla="*/ 801224 h 3612379"/>
                <a:gd name="connsiteX83" fmla="*/ 410273 w 3649677"/>
                <a:gd name="connsiteY83" fmla="*/ 747960 h 3612379"/>
                <a:gd name="connsiteX84" fmla="*/ 493681 w 3649677"/>
                <a:gd name="connsiteY84" fmla="*/ 648379 h 3612379"/>
                <a:gd name="connsiteX85" fmla="*/ 505266 w 3649677"/>
                <a:gd name="connsiteY85" fmla="*/ 659959 h 3612379"/>
                <a:gd name="connsiteX86" fmla="*/ 468196 w 3649677"/>
                <a:gd name="connsiteY86" fmla="*/ 703959 h 3612379"/>
                <a:gd name="connsiteX87" fmla="*/ 463562 w 3649677"/>
                <a:gd name="connsiteY87" fmla="*/ 708591 h 3612379"/>
                <a:gd name="connsiteX88" fmla="*/ 449660 w 3649677"/>
                <a:gd name="connsiteY88" fmla="*/ 697012 h 3612379"/>
                <a:gd name="connsiteX89" fmla="*/ 454294 w 3649677"/>
                <a:gd name="connsiteY89" fmla="*/ 692380 h 3612379"/>
                <a:gd name="connsiteX90" fmla="*/ 493681 w 3649677"/>
                <a:gd name="connsiteY90" fmla="*/ 648379 h 3612379"/>
                <a:gd name="connsiteX91" fmla="*/ 584040 w 3649677"/>
                <a:gd name="connsiteY91" fmla="*/ 553430 h 3612379"/>
                <a:gd name="connsiteX92" fmla="*/ 595624 w 3649677"/>
                <a:gd name="connsiteY92" fmla="*/ 567325 h 3612379"/>
                <a:gd name="connsiteX93" fmla="*/ 549287 w 3649677"/>
                <a:gd name="connsiteY93" fmla="*/ 611326 h 3612379"/>
                <a:gd name="connsiteX94" fmla="*/ 537702 w 3649677"/>
                <a:gd name="connsiteY94" fmla="*/ 599747 h 3612379"/>
                <a:gd name="connsiteX95" fmla="*/ 584040 w 3649677"/>
                <a:gd name="connsiteY95" fmla="*/ 553430 h 3612379"/>
                <a:gd name="connsiteX96" fmla="*/ 679032 w 3649677"/>
                <a:gd name="connsiteY96" fmla="*/ 465429 h 3612379"/>
                <a:gd name="connsiteX97" fmla="*/ 690616 w 3649677"/>
                <a:gd name="connsiteY97" fmla="*/ 479324 h 3612379"/>
                <a:gd name="connsiteX98" fmla="*/ 641962 w 3649677"/>
                <a:gd name="connsiteY98" fmla="*/ 523325 h 3612379"/>
                <a:gd name="connsiteX99" fmla="*/ 630377 w 3649677"/>
                <a:gd name="connsiteY99" fmla="*/ 509430 h 3612379"/>
                <a:gd name="connsiteX100" fmla="*/ 679032 w 3649677"/>
                <a:gd name="connsiteY100" fmla="*/ 465429 h 3612379"/>
                <a:gd name="connsiteX101" fmla="*/ 2730567 w 3649677"/>
                <a:gd name="connsiteY101" fmla="*/ 250246 h 3612379"/>
                <a:gd name="connsiteX102" fmla="*/ 2757499 w 3649677"/>
                <a:gd name="connsiteY102" fmla="*/ 254013 h 3612379"/>
                <a:gd name="connsiteX103" fmla="*/ 3267178 w 3649677"/>
                <a:gd name="connsiteY103" fmla="*/ 706037 h 3612379"/>
                <a:gd name="connsiteX104" fmla="*/ 3649438 w 3649677"/>
                <a:gd name="connsiteY104" fmla="*/ 1797848 h 3612379"/>
                <a:gd name="connsiteX105" fmla="*/ 3466417 w 3649677"/>
                <a:gd name="connsiteY105" fmla="*/ 2625399 h 3612379"/>
                <a:gd name="connsiteX106" fmla="*/ 3065623 w 3649677"/>
                <a:gd name="connsiteY106" fmla="*/ 3165509 h 3612379"/>
                <a:gd name="connsiteX107" fmla="*/ 3040139 w 3649677"/>
                <a:gd name="connsiteY107" fmla="*/ 3174781 h 3612379"/>
                <a:gd name="connsiteX108" fmla="*/ 3016972 w 3649677"/>
                <a:gd name="connsiteY108" fmla="*/ 3163191 h 3612379"/>
                <a:gd name="connsiteX109" fmla="*/ 3013603 w 3649677"/>
                <a:gd name="connsiteY109" fmla="*/ 3155326 h 3612379"/>
                <a:gd name="connsiteX110" fmla="*/ 2984725 w 3649677"/>
                <a:gd name="connsiteY110" fmla="*/ 3181439 h 3612379"/>
                <a:gd name="connsiteX111" fmla="*/ 2973134 w 3649677"/>
                <a:gd name="connsiteY111" fmla="*/ 3167537 h 3612379"/>
                <a:gd name="connsiteX112" fmla="*/ 3006567 w 3649677"/>
                <a:gd name="connsiteY112" fmla="*/ 3138897 h 3612379"/>
                <a:gd name="connsiteX113" fmla="*/ 3006547 w 3649677"/>
                <a:gd name="connsiteY113" fmla="*/ 3138851 h 3612379"/>
                <a:gd name="connsiteX114" fmla="*/ 3016972 w 3649677"/>
                <a:gd name="connsiteY114" fmla="*/ 3114511 h 3612379"/>
                <a:gd name="connsiteX115" fmla="*/ 3403865 w 3649677"/>
                <a:gd name="connsiteY115" fmla="*/ 2595264 h 3612379"/>
                <a:gd name="connsiteX116" fmla="*/ 3582253 w 3649677"/>
                <a:gd name="connsiteY116" fmla="*/ 1797848 h 3612379"/>
                <a:gd name="connsiteX117" fmla="*/ 3213894 w 3649677"/>
                <a:gd name="connsiteY117" fmla="*/ 747762 h 3612379"/>
                <a:gd name="connsiteX118" fmla="*/ 2720432 w 3649677"/>
                <a:gd name="connsiteY118" fmla="*/ 311965 h 3612379"/>
                <a:gd name="connsiteX119" fmla="*/ 2719258 w 3649677"/>
                <a:gd name="connsiteY119" fmla="*/ 310391 h 3612379"/>
                <a:gd name="connsiteX120" fmla="*/ 2669321 w 3649677"/>
                <a:gd name="connsiteY120" fmla="*/ 282178 h 3612379"/>
                <a:gd name="connsiteX121" fmla="*/ 2678590 w 3649677"/>
                <a:gd name="connsiteY121" fmla="*/ 268280 h 3612379"/>
                <a:gd name="connsiteX122" fmla="*/ 2706182 w 3649677"/>
                <a:gd name="connsiteY122" fmla="*/ 283869 h 3612379"/>
                <a:gd name="connsiteX123" fmla="*/ 2708848 w 3649677"/>
                <a:gd name="connsiteY123" fmla="*/ 265604 h 3612379"/>
                <a:gd name="connsiteX124" fmla="*/ 2730567 w 3649677"/>
                <a:gd name="connsiteY124" fmla="*/ 250246 h 3612379"/>
                <a:gd name="connsiteX125" fmla="*/ 2560410 w 3649677"/>
                <a:gd name="connsiteY125" fmla="*/ 208057 h 3612379"/>
                <a:gd name="connsiteX126" fmla="*/ 2620659 w 3649677"/>
                <a:gd name="connsiteY126" fmla="*/ 238168 h 3612379"/>
                <a:gd name="connsiteX127" fmla="*/ 2611390 w 3649677"/>
                <a:gd name="connsiteY127" fmla="*/ 252066 h 3612379"/>
                <a:gd name="connsiteX128" fmla="*/ 2553458 w 3649677"/>
                <a:gd name="connsiteY128" fmla="*/ 224270 h 3612379"/>
                <a:gd name="connsiteX129" fmla="*/ 2560410 w 3649677"/>
                <a:gd name="connsiteY129" fmla="*/ 208057 h 3612379"/>
                <a:gd name="connsiteX130" fmla="*/ 2439912 w 3649677"/>
                <a:gd name="connsiteY130" fmla="*/ 159414 h 3612379"/>
                <a:gd name="connsiteX131" fmla="*/ 2500161 w 3649677"/>
                <a:gd name="connsiteY131" fmla="*/ 182577 h 3612379"/>
                <a:gd name="connsiteX132" fmla="*/ 2495527 w 3649677"/>
                <a:gd name="connsiteY132" fmla="*/ 198791 h 3612379"/>
                <a:gd name="connsiteX133" fmla="*/ 2435278 w 3649677"/>
                <a:gd name="connsiteY133" fmla="*/ 175628 h 3612379"/>
                <a:gd name="connsiteX134" fmla="*/ 2439912 w 3649677"/>
                <a:gd name="connsiteY134" fmla="*/ 159414 h 3612379"/>
                <a:gd name="connsiteX135" fmla="*/ 2317098 w 3649677"/>
                <a:gd name="connsiteY135" fmla="*/ 117720 h 3612379"/>
                <a:gd name="connsiteX136" fmla="*/ 2379664 w 3649677"/>
                <a:gd name="connsiteY136" fmla="*/ 138567 h 3612379"/>
                <a:gd name="connsiteX137" fmla="*/ 2372712 w 3649677"/>
                <a:gd name="connsiteY137" fmla="*/ 154781 h 3612379"/>
                <a:gd name="connsiteX138" fmla="*/ 2312463 w 3649677"/>
                <a:gd name="connsiteY138" fmla="*/ 136251 h 3612379"/>
                <a:gd name="connsiteX139" fmla="*/ 2317098 w 3649677"/>
                <a:gd name="connsiteY139" fmla="*/ 117720 h 3612379"/>
                <a:gd name="connsiteX140" fmla="*/ 2189648 w 3649677"/>
                <a:gd name="connsiteY140" fmla="*/ 87609 h 3612379"/>
                <a:gd name="connsiteX141" fmla="*/ 2254532 w 3649677"/>
                <a:gd name="connsiteY141" fmla="*/ 101506 h 3612379"/>
                <a:gd name="connsiteX142" fmla="*/ 2249897 w 3649677"/>
                <a:gd name="connsiteY142" fmla="*/ 120037 h 3612379"/>
                <a:gd name="connsiteX143" fmla="*/ 2185014 w 3649677"/>
                <a:gd name="connsiteY143" fmla="*/ 103823 h 3612379"/>
                <a:gd name="connsiteX144" fmla="*/ 2189648 w 3649677"/>
                <a:gd name="connsiteY144" fmla="*/ 87609 h 3612379"/>
                <a:gd name="connsiteX145" fmla="*/ 2062199 w 3649677"/>
                <a:gd name="connsiteY145" fmla="*/ 64446 h 3612379"/>
                <a:gd name="connsiteX146" fmla="*/ 2124765 w 3649677"/>
                <a:gd name="connsiteY146" fmla="*/ 76027 h 3612379"/>
                <a:gd name="connsiteX147" fmla="*/ 2122448 w 3649677"/>
                <a:gd name="connsiteY147" fmla="*/ 92241 h 3612379"/>
                <a:gd name="connsiteX148" fmla="*/ 2059882 w 3649677"/>
                <a:gd name="connsiteY148" fmla="*/ 82976 h 3612379"/>
                <a:gd name="connsiteX149" fmla="*/ 2062199 w 3649677"/>
                <a:gd name="connsiteY149" fmla="*/ 64446 h 3612379"/>
                <a:gd name="connsiteX150" fmla="*/ 1930115 w 3649677"/>
                <a:gd name="connsiteY150" fmla="*/ 52864 h 3612379"/>
                <a:gd name="connsiteX151" fmla="*/ 1997316 w 3649677"/>
                <a:gd name="connsiteY151" fmla="*/ 57497 h 3612379"/>
                <a:gd name="connsiteX152" fmla="*/ 1994998 w 3649677"/>
                <a:gd name="connsiteY152" fmla="*/ 76027 h 3612379"/>
                <a:gd name="connsiteX153" fmla="*/ 1930115 w 3649677"/>
                <a:gd name="connsiteY153" fmla="*/ 71394 h 3612379"/>
                <a:gd name="connsiteX154" fmla="*/ 1930115 w 3649677"/>
                <a:gd name="connsiteY154" fmla="*/ 52864 h 3612379"/>
                <a:gd name="connsiteX155" fmla="*/ 1796106 w 3649677"/>
                <a:gd name="connsiteY155" fmla="*/ 0 h 3612379"/>
                <a:gd name="connsiteX156" fmla="*/ 1830880 w 3649677"/>
                <a:gd name="connsiteY156" fmla="*/ 32402 h 3612379"/>
                <a:gd name="connsiteX157" fmla="*/ 1798424 w 3649677"/>
                <a:gd name="connsiteY157" fmla="*/ 67119 h 3612379"/>
                <a:gd name="connsiteX158" fmla="*/ 1606008 w 3649677"/>
                <a:gd name="connsiteY158" fmla="*/ 81005 h 3612379"/>
                <a:gd name="connsiteX159" fmla="*/ 801568 w 3649677"/>
                <a:gd name="connsiteY159" fmla="*/ 395768 h 3612379"/>
                <a:gd name="connsiteX160" fmla="*/ 791090 w 3649677"/>
                <a:gd name="connsiteY160" fmla="*/ 398383 h 3612379"/>
                <a:gd name="connsiteX161" fmla="*/ 791401 w 3649677"/>
                <a:gd name="connsiteY161" fmla="*/ 398849 h 3612379"/>
                <a:gd name="connsiteX162" fmla="*/ 792559 w 3649677"/>
                <a:gd name="connsiteY162" fmla="*/ 400586 h 3612379"/>
                <a:gd name="connsiteX163" fmla="*/ 741588 w 3649677"/>
                <a:gd name="connsiteY163" fmla="*/ 439955 h 3612379"/>
                <a:gd name="connsiteX164" fmla="*/ 730003 w 3649677"/>
                <a:gd name="connsiteY164" fmla="*/ 426060 h 3612379"/>
                <a:gd name="connsiteX165" fmla="*/ 772112 w 3649677"/>
                <a:gd name="connsiteY165" fmla="*/ 394951 h 3612379"/>
                <a:gd name="connsiteX166" fmla="*/ 755203 w 3649677"/>
                <a:gd name="connsiteY166" fmla="*/ 386510 h 3612379"/>
                <a:gd name="connsiteX167" fmla="*/ 762157 w 3649677"/>
                <a:gd name="connsiteY167" fmla="*/ 337907 h 3612379"/>
                <a:gd name="connsiteX168" fmla="*/ 1596735 w 3649677"/>
                <a:gd name="connsiteY168" fmla="*/ 13887 h 3612379"/>
                <a:gd name="connsiteX169" fmla="*/ 1796106 w 3649677"/>
                <a:gd name="connsiteY169" fmla="*/ 0 h 361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3649677" h="3612379">
                  <a:moveTo>
                    <a:pt x="1783869" y="3593844"/>
                  </a:moveTo>
                  <a:cubicBezTo>
                    <a:pt x="1797779" y="3593844"/>
                    <a:pt x="1811688" y="3593844"/>
                    <a:pt x="1825598" y="3593844"/>
                  </a:cubicBezTo>
                  <a:cubicBezTo>
                    <a:pt x="1832553" y="3593844"/>
                    <a:pt x="1841826" y="3593844"/>
                    <a:pt x="1848780" y="3593844"/>
                  </a:cubicBezTo>
                  <a:cubicBezTo>
                    <a:pt x="1848780" y="3612379"/>
                    <a:pt x="1848780" y="3612379"/>
                    <a:pt x="1848780" y="3612379"/>
                  </a:cubicBezTo>
                  <a:cubicBezTo>
                    <a:pt x="1841826" y="3612379"/>
                    <a:pt x="1832553" y="3612379"/>
                    <a:pt x="1825598" y="3612379"/>
                  </a:cubicBezTo>
                  <a:cubicBezTo>
                    <a:pt x="1811688" y="3612379"/>
                    <a:pt x="1797779" y="3612379"/>
                    <a:pt x="1783869" y="3610062"/>
                  </a:cubicBezTo>
                  <a:cubicBezTo>
                    <a:pt x="1783869" y="3593844"/>
                    <a:pt x="1783869" y="3593844"/>
                    <a:pt x="1783869" y="3593844"/>
                  </a:cubicBezTo>
                  <a:close/>
                  <a:moveTo>
                    <a:pt x="1978603" y="3586893"/>
                  </a:moveTo>
                  <a:cubicBezTo>
                    <a:pt x="1978603" y="3605429"/>
                    <a:pt x="1978603" y="3605429"/>
                    <a:pt x="1978603" y="3605429"/>
                  </a:cubicBezTo>
                  <a:cubicBezTo>
                    <a:pt x="1957738" y="3607745"/>
                    <a:pt x="1936874" y="3607745"/>
                    <a:pt x="1913692" y="3610062"/>
                  </a:cubicBezTo>
                  <a:cubicBezTo>
                    <a:pt x="1913692" y="3591527"/>
                    <a:pt x="1913692" y="3591527"/>
                    <a:pt x="1913692" y="3591527"/>
                  </a:cubicBezTo>
                  <a:cubicBezTo>
                    <a:pt x="1934556" y="3591527"/>
                    <a:pt x="1955420" y="3589210"/>
                    <a:pt x="1978603" y="3586893"/>
                  </a:cubicBezTo>
                  <a:close/>
                  <a:moveTo>
                    <a:pt x="1654047" y="3586893"/>
                  </a:moveTo>
                  <a:cubicBezTo>
                    <a:pt x="1677230" y="3586893"/>
                    <a:pt x="1698094" y="3589210"/>
                    <a:pt x="1718958" y="3591527"/>
                  </a:cubicBezTo>
                  <a:lnTo>
                    <a:pt x="1718958" y="3607745"/>
                  </a:lnTo>
                  <a:cubicBezTo>
                    <a:pt x="1695776" y="3607745"/>
                    <a:pt x="1674911" y="3605429"/>
                    <a:pt x="1654047" y="3603112"/>
                  </a:cubicBezTo>
                  <a:cubicBezTo>
                    <a:pt x="1654047" y="3586893"/>
                    <a:pt x="1654047" y="3586893"/>
                    <a:pt x="1654047" y="3586893"/>
                  </a:cubicBezTo>
                  <a:close/>
                  <a:moveTo>
                    <a:pt x="2106107" y="3570675"/>
                  </a:moveTo>
                  <a:cubicBezTo>
                    <a:pt x="2108425" y="3589210"/>
                    <a:pt x="2108425" y="3589210"/>
                    <a:pt x="2108425" y="3589210"/>
                  </a:cubicBezTo>
                  <a:cubicBezTo>
                    <a:pt x="2087561" y="3591527"/>
                    <a:pt x="2066696" y="3596161"/>
                    <a:pt x="2043514" y="3598478"/>
                  </a:cubicBezTo>
                  <a:cubicBezTo>
                    <a:pt x="2041196" y="3579943"/>
                    <a:pt x="2041196" y="3579943"/>
                    <a:pt x="2041196" y="3579943"/>
                  </a:cubicBezTo>
                  <a:cubicBezTo>
                    <a:pt x="2064378" y="3577626"/>
                    <a:pt x="2085242" y="3575309"/>
                    <a:pt x="2106107" y="3570675"/>
                  </a:cubicBezTo>
                  <a:close/>
                  <a:moveTo>
                    <a:pt x="2233611" y="3545190"/>
                  </a:moveTo>
                  <a:cubicBezTo>
                    <a:pt x="2235929" y="3563725"/>
                    <a:pt x="2235929" y="3563725"/>
                    <a:pt x="2235929" y="3563725"/>
                  </a:cubicBezTo>
                  <a:cubicBezTo>
                    <a:pt x="2215065" y="3568358"/>
                    <a:pt x="2194200" y="3572992"/>
                    <a:pt x="2173336" y="3577626"/>
                  </a:cubicBezTo>
                  <a:cubicBezTo>
                    <a:pt x="2168699" y="3559091"/>
                    <a:pt x="2168699" y="3559091"/>
                    <a:pt x="2168699" y="3559091"/>
                  </a:cubicBezTo>
                  <a:cubicBezTo>
                    <a:pt x="2191882" y="3556774"/>
                    <a:pt x="2212746" y="3552140"/>
                    <a:pt x="2233611" y="3545190"/>
                  </a:cubicBezTo>
                  <a:close/>
                  <a:moveTo>
                    <a:pt x="2356478" y="3512753"/>
                  </a:moveTo>
                  <a:cubicBezTo>
                    <a:pt x="2363433" y="3528971"/>
                    <a:pt x="2363433" y="3528971"/>
                    <a:pt x="2363433" y="3528971"/>
                  </a:cubicBezTo>
                  <a:cubicBezTo>
                    <a:pt x="2342569" y="3535922"/>
                    <a:pt x="2321704" y="3540556"/>
                    <a:pt x="2300840" y="3547506"/>
                  </a:cubicBezTo>
                  <a:cubicBezTo>
                    <a:pt x="2296203" y="3531288"/>
                    <a:pt x="2296203" y="3531288"/>
                    <a:pt x="2296203" y="3531288"/>
                  </a:cubicBezTo>
                  <a:cubicBezTo>
                    <a:pt x="2317068" y="3524338"/>
                    <a:pt x="2337932" y="3517387"/>
                    <a:pt x="2356478" y="3512753"/>
                  </a:cubicBezTo>
                  <a:close/>
                  <a:moveTo>
                    <a:pt x="2479346" y="3468732"/>
                  </a:moveTo>
                  <a:cubicBezTo>
                    <a:pt x="2486300" y="3484951"/>
                    <a:pt x="2486300" y="3484951"/>
                    <a:pt x="2486300" y="3484951"/>
                  </a:cubicBezTo>
                  <a:cubicBezTo>
                    <a:pt x="2465436" y="3491901"/>
                    <a:pt x="2444572" y="3501169"/>
                    <a:pt x="2423707" y="3508119"/>
                  </a:cubicBezTo>
                  <a:cubicBezTo>
                    <a:pt x="2419071" y="3491901"/>
                    <a:pt x="2419071" y="3491901"/>
                    <a:pt x="2419071" y="3491901"/>
                  </a:cubicBezTo>
                  <a:cubicBezTo>
                    <a:pt x="2439935" y="3484951"/>
                    <a:pt x="2458481" y="3475683"/>
                    <a:pt x="2479346" y="3468732"/>
                  </a:cubicBezTo>
                  <a:close/>
                  <a:moveTo>
                    <a:pt x="2597576" y="3415444"/>
                  </a:moveTo>
                  <a:cubicBezTo>
                    <a:pt x="2604531" y="3431662"/>
                    <a:pt x="2604531" y="3431662"/>
                    <a:pt x="2604531" y="3431662"/>
                  </a:cubicBezTo>
                  <a:cubicBezTo>
                    <a:pt x="2585985" y="3440930"/>
                    <a:pt x="2565121" y="3450197"/>
                    <a:pt x="2546575" y="3459465"/>
                  </a:cubicBezTo>
                  <a:cubicBezTo>
                    <a:pt x="2539620" y="3443247"/>
                    <a:pt x="2539620" y="3443247"/>
                    <a:pt x="2539620" y="3443247"/>
                  </a:cubicBezTo>
                  <a:cubicBezTo>
                    <a:pt x="2558166" y="3433979"/>
                    <a:pt x="2579030" y="3424711"/>
                    <a:pt x="2597576" y="3415444"/>
                  </a:cubicBezTo>
                  <a:close/>
                  <a:moveTo>
                    <a:pt x="2711171" y="3355205"/>
                  </a:moveTo>
                  <a:cubicBezTo>
                    <a:pt x="2720444" y="3371423"/>
                    <a:pt x="2720444" y="3371423"/>
                    <a:pt x="2720444" y="3371423"/>
                  </a:cubicBezTo>
                  <a:cubicBezTo>
                    <a:pt x="2701898" y="3380691"/>
                    <a:pt x="2681034" y="3392275"/>
                    <a:pt x="2662488" y="3401543"/>
                  </a:cubicBezTo>
                  <a:cubicBezTo>
                    <a:pt x="2655533" y="3387641"/>
                    <a:pt x="2655533" y="3387641"/>
                    <a:pt x="2655533" y="3387641"/>
                  </a:cubicBezTo>
                  <a:cubicBezTo>
                    <a:pt x="2674079" y="3376057"/>
                    <a:pt x="2692625" y="3366789"/>
                    <a:pt x="2711171" y="3355205"/>
                  </a:cubicBezTo>
                  <a:close/>
                  <a:moveTo>
                    <a:pt x="2820129" y="3285698"/>
                  </a:moveTo>
                  <a:cubicBezTo>
                    <a:pt x="2829402" y="3299600"/>
                    <a:pt x="2829402" y="3299600"/>
                    <a:pt x="2829402" y="3299600"/>
                  </a:cubicBezTo>
                  <a:cubicBezTo>
                    <a:pt x="2813174" y="3313501"/>
                    <a:pt x="2794628" y="3325085"/>
                    <a:pt x="2776082" y="3336670"/>
                  </a:cubicBezTo>
                  <a:cubicBezTo>
                    <a:pt x="2766809" y="3320452"/>
                    <a:pt x="2766809" y="3320452"/>
                    <a:pt x="2766809" y="3320452"/>
                  </a:cubicBezTo>
                  <a:cubicBezTo>
                    <a:pt x="2785355" y="3311184"/>
                    <a:pt x="2801583" y="3297283"/>
                    <a:pt x="2820129" y="3285698"/>
                  </a:cubicBezTo>
                  <a:close/>
                  <a:moveTo>
                    <a:pt x="2924450" y="3209241"/>
                  </a:moveTo>
                  <a:cubicBezTo>
                    <a:pt x="2936042" y="3223142"/>
                    <a:pt x="2936042" y="3223142"/>
                    <a:pt x="2936042" y="3223142"/>
                  </a:cubicBezTo>
                  <a:cubicBezTo>
                    <a:pt x="2917495" y="3237044"/>
                    <a:pt x="2901268" y="3248628"/>
                    <a:pt x="2882722" y="3262529"/>
                  </a:cubicBezTo>
                  <a:cubicBezTo>
                    <a:pt x="2873449" y="3248628"/>
                    <a:pt x="2873449" y="3248628"/>
                    <a:pt x="2873449" y="3248628"/>
                  </a:cubicBezTo>
                  <a:cubicBezTo>
                    <a:pt x="2889676" y="3234727"/>
                    <a:pt x="2908222" y="3223142"/>
                    <a:pt x="2924450" y="3209241"/>
                  </a:cubicBezTo>
                  <a:close/>
                  <a:moveTo>
                    <a:pt x="185675" y="1098497"/>
                  </a:moveTo>
                  <a:cubicBezTo>
                    <a:pt x="204211" y="1105448"/>
                    <a:pt x="211162" y="1126303"/>
                    <a:pt x="204211" y="1144840"/>
                  </a:cubicBezTo>
                  <a:cubicBezTo>
                    <a:pt x="109215" y="1367287"/>
                    <a:pt x="62875" y="1605955"/>
                    <a:pt x="67509" y="1851574"/>
                  </a:cubicBezTo>
                  <a:cubicBezTo>
                    <a:pt x="69826" y="2009141"/>
                    <a:pt x="92996" y="2166708"/>
                    <a:pt x="137018" y="2317324"/>
                  </a:cubicBezTo>
                  <a:cubicBezTo>
                    <a:pt x="236649" y="2660264"/>
                    <a:pt x="438226" y="2961495"/>
                    <a:pt x="716264" y="3188577"/>
                  </a:cubicBezTo>
                  <a:cubicBezTo>
                    <a:pt x="732483" y="3200163"/>
                    <a:pt x="734800" y="3223334"/>
                    <a:pt x="723215" y="3237237"/>
                  </a:cubicBezTo>
                  <a:cubicBezTo>
                    <a:pt x="716264" y="3246506"/>
                    <a:pt x="704679" y="3251140"/>
                    <a:pt x="695411" y="3251140"/>
                  </a:cubicBezTo>
                  <a:cubicBezTo>
                    <a:pt x="688460" y="3251140"/>
                    <a:pt x="679193" y="3248823"/>
                    <a:pt x="674559" y="3241871"/>
                  </a:cubicBezTo>
                  <a:cubicBezTo>
                    <a:pt x="384936" y="3007838"/>
                    <a:pt x="176407" y="2692704"/>
                    <a:pt x="72143" y="2335861"/>
                  </a:cubicBezTo>
                  <a:cubicBezTo>
                    <a:pt x="25803" y="2180611"/>
                    <a:pt x="2633" y="2018410"/>
                    <a:pt x="316" y="1851574"/>
                  </a:cubicBezTo>
                  <a:cubicBezTo>
                    <a:pt x="-4318" y="1596686"/>
                    <a:pt x="42022" y="1351067"/>
                    <a:pt x="141652" y="1117034"/>
                  </a:cubicBezTo>
                  <a:cubicBezTo>
                    <a:pt x="148603" y="1100814"/>
                    <a:pt x="169456" y="1091545"/>
                    <a:pt x="185675" y="1098497"/>
                  </a:cubicBezTo>
                  <a:close/>
                  <a:moveTo>
                    <a:pt x="266627" y="965648"/>
                  </a:moveTo>
                  <a:cubicBezTo>
                    <a:pt x="282845" y="974911"/>
                    <a:pt x="282845" y="974911"/>
                    <a:pt x="282845" y="974911"/>
                  </a:cubicBezTo>
                  <a:cubicBezTo>
                    <a:pt x="271260" y="993438"/>
                    <a:pt x="261993" y="1011964"/>
                    <a:pt x="252725" y="1032807"/>
                  </a:cubicBezTo>
                  <a:cubicBezTo>
                    <a:pt x="236507" y="1023544"/>
                    <a:pt x="236507" y="1023544"/>
                    <a:pt x="236507" y="1023544"/>
                  </a:cubicBezTo>
                  <a:cubicBezTo>
                    <a:pt x="245775" y="1005017"/>
                    <a:pt x="257359" y="986490"/>
                    <a:pt x="266627" y="965648"/>
                  </a:cubicBezTo>
                  <a:close/>
                  <a:moveTo>
                    <a:pt x="333816" y="854488"/>
                  </a:moveTo>
                  <a:cubicBezTo>
                    <a:pt x="350034" y="863751"/>
                    <a:pt x="350034" y="863751"/>
                    <a:pt x="350034" y="863751"/>
                  </a:cubicBezTo>
                  <a:cubicBezTo>
                    <a:pt x="338450" y="882278"/>
                    <a:pt x="326866" y="900805"/>
                    <a:pt x="315281" y="919331"/>
                  </a:cubicBezTo>
                  <a:cubicBezTo>
                    <a:pt x="299063" y="910068"/>
                    <a:pt x="299063" y="910068"/>
                    <a:pt x="299063" y="910068"/>
                  </a:cubicBezTo>
                  <a:cubicBezTo>
                    <a:pt x="310648" y="891541"/>
                    <a:pt x="322232" y="873015"/>
                    <a:pt x="333816" y="854488"/>
                  </a:cubicBezTo>
                  <a:close/>
                  <a:moveTo>
                    <a:pt x="410273" y="747960"/>
                  </a:moveTo>
                  <a:cubicBezTo>
                    <a:pt x="424175" y="759539"/>
                    <a:pt x="424175" y="759539"/>
                    <a:pt x="424175" y="759539"/>
                  </a:cubicBezTo>
                  <a:cubicBezTo>
                    <a:pt x="410273" y="775750"/>
                    <a:pt x="398689" y="794277"/>
                    <a:pt x="384788" y="810487"/>
                  </a:cubicBezTo>
                  <a:cubicBezTo>
                    <a:pt x="370887" y="801224"/>
                    <a:pt x="370887" y="801224"/>
                    <a:pt x="370887" y="801224"/>
                  </a:cubicBezTo>
                  <a:cubicBezTo>
                    <a:pt x="384788" y="782697"/>
                    <a:pt x="396372" y="766487"/>
                    <a:pt x="410273" y="747960"/>
                  </a:cubicBezTo>
                  <a:close/>
                  <a:moveTo>
                    <a:pt x="493681" y="648379"/>
                  </a:moveTo>
                  <a:cubicBezTo>
                    <a:pt x="505266" y="659959"/>
                    <a:pt x="505266" y="659959"/>
                    <a:pt x="505266" y="659959"/>
                  </a:cubicBezTo>
                  <a:cubicBezTo>
                    <a:pt x="493681" y="673854"/>
                    <a:pt x="482097" y="690064"/>
                    <a:pt x="468196" y="703959"/>
                  </a:cubicBezTo>
                  <a:lnTo>
                    <a:pt x="463562" y="708591"/>
                  </a:lnTo>
                  <a:cubicBezTo>
                    <a:pt x="449660" y="697012"/>
                    <a:pt x="449660" y="697012"/>
                    <a:pt x="449660" y="697012"/>
                  </a:cubicBezTo>
                  <a:cubicBezTo>
                    <a:pt x="454294" y="692380"/>
                    <a:pt x="454294" y="692380"/>
                    <a:pt x="454294" y="692380"/>
                  </a:cubicBezTo>
                  <a:cubicBezTo>
                    <a:pt x="468196" y="678485"/>
                    <a:pt x="479780" y="662274"/>
                    <a:pt x="493681" y="648379"/>
                  </a:cubicBezTo>
                  <a:close/>
                  <a:moveTo>
                    <a:pt x="584040" y="553430"/>
                  </a:moveTo>
                  <a:cubicBezTo>
                    <a:pt x="595624" y="567325"/>
                    <a:pt x="595624" y="567325"/>
                    <a:pt x="595624" y="567325"/>
                  </a:cubicBezTo>
                  <a:cubicBezTo>
                    <a:pt x="579406" y="581220"/>
                    <a:pt x="565505" y="597431"/>
                    <a:pt x="549287" y="611326"/>
                  </a:cubicBezTo>
                  <a:cubicBezTo>
                    <a:pt x="537702" y="599747"/>
                    <a:pt x="537702" y="599747"/>
                    <a:pt x="537702" y="599747"/>
                  </a:cubicBezTo>
                  <a:cubicBezTo>
                    <a:pt x="551603" y="583536"/>
                    <a:pt x="567821" y="569641"/>
                    <a:pt x="584040" y="553430"/>
                  </a:cubicBezTo>
                  <a:close/>
                  <a:moveTo>
                    <a:pt x="679032" y="465429"/>
                  </a:moveTo>
                  <a:cubicBezTo>
                    <a:pt x="690616" y="479324"/>
                    <a:pt x="690616" y="479324"/>
                    <a:pt x="690616" y="479324"/>
                  </a:cubicBezTo>
                  <a:cubicBezTo>
                    <a:pt x="674398" y="493219"/>
                    <a:pt x="658180" y="507114"/>
                    <a:pt x="641962" y="523325"/>
                  </a:cubicBezTo>
                  <a:cubicBezTo>
                    <a:pt x="630377" y="509430"/>
                    <a:pt x="630377" y="509430"/>
                    <a:pt x="630377" y="509430"/>
                  </a:cubicBezTo>
                  <a:cubicBezTo>
                    <a:pt x="646596" y="495535"/>
                    <a:pt x="662814" y="479324"/>
                    <a:pt x="679032" y="465429"/>
                  </a:cubicBezTo>
                  <a:close/>
                  <a:moveTo>
                    <a:pt x="2730567" y="250246"/>
                  </a:moveTo>
                  <a:cubicBezTo>
                    <a:pt x="2739545" y="248218"/>
                    <a:pt x="2749391" y="249377"/>
                    <a:pt x="2757499" y="254013"/>
                  </a:cubicBezTo>
                  <a:cubicBezTo>
                    <a:pt x="2954421" y="372235"/>
                    <a:pt x="3125858" y="525227"/>
                    <a:pt x="3267178" y="706037"/>
                  </a:cubicBezTo>
                  <a:cubicBezTo>
                    <a:pt x="3512751" y="1021294"/>
                    <a:pt x="3642488" y="1399140"/>
                    <a:pt x="3649438" y="1797848"/>
                  </a:cubicBezTo>
                  <a:cubicBezTo>
                    <a:pt x="3654071" y="2087607"/>
                    <a:pt x="3591520" y="2365775"/>
                    <a:pt x="3466417" y="2625399"/>
                  </a:cubicBezTo>
                  <a:cubicBezTo>
                    <a:pt x="3366797" y="2829389"/>
                    <a:pt x="3230111" y="3010198"/>
                    <a:pt x="3065623" y="3165509"/>
                  </a:cubicBezTo>
                  <a:cubicBezTo>
                    <a:pt x="3058673" y="3170145"/>
                    <a:pt x="3049406" y="3174781"/>
                    <a:pt x="3040139" y="3174781"/>
                  </a:cubicBezTo>
                  <a:cubicBezTo>
                    <a:pt x="3030873" y="3174781"/>
                    <a:pt x="3023922" y="3170145"/>
                    <a:pt x="3016972" y="3163191"/>
                  </a:cubicBezTo>
                  <a:lnTo>
                    <a:pt x="3013603" y="3155326"/>
                  </a:lnTo>
                  <a:lnTo>
                    <a:pt x="2984725" y="3181439"/>
                  </a:lnTo>
                  <a:cubicBezTo>
                    <a:pt x="2973134" y="3167537"/>
                    <a:pt x="2973134" y="3167537"/>
                    <a:pt x="2973134" y="3167537"/>
                  </a:cubicBezTo>
                  <a:lnTo>
                    <a:pt x="3006567" y="3138897"/>
                  </a:lnTo>
                  <a:lnTo>
                    <a:pt x="3006547" y="3138851"/>
                  </a:lnTo>
                  <a:cubicBezTo>
                    <a:pt x="3006547" y="3130158"/>
                    <a:pt x="3010022" y="3121465"/>
                    <a:pt x="3016972" y="3114511"/>
                  </a:cubicBezTo>
                  <a:cubicBezTo>
                    <a:pt x="3179143" y="2966155"/>
                    <a:pt x="3308879" y="2792300"/>
                    <a:pt x="3403865" y="2595264"/>
                  </a:cubicBezTo>
                  <a:cubicBezTo>
                    <a:pt x="3526651" y="2344912"/>
                    <a:pt x="3584569" y="2078334"/>
                    <a:pt x="3582253" y="1797848"/>
                  </a:cubicBezTo>
                  <a:cubicBezTo>
                    <a:pt x="3575303" y="1415366"/>
                    <a:pt x="3447883" y="1051429"/>
                    <a:pt x="3213894" y="747762"/>
                  </a:cubicBezTo>
                  <a:cubicBezTo>
                    <a:pt x="3077207" y="573907"/>
                    <a:pt x="2912720" y="425550"/>
                    <a:pt x="2720432" y="311965"/>
                  </a:cubicBezTo>
                  <a:lnTo>
                    <a:pt x="2719258" y="310391"/>
                  </a:lnTo>
                  <a:lnTo>
                    <a:pt x="2669321" y="282178"/>
                  </a:lnTo>
                  <a:cubicBezTo>
                    <a:pt x="2678590" y="268280"/>
                    <a:pt x="2678590" y="268280"/>
                    <a:pt x="2678590" y="268280"/>
                  </a:cubicBezTo>
                  <a:lnTo>
                    <a:pt x="2706182" y="283869"/>
                  </a:lnTo>
                  <a:lnTo>
                    <a:pt x="2708848" y="265604"/>
                  </a:lnTo>
                  <a:cubicBezTo>
                    <a:pt x="2713481" y="257490"/>
                    <a:pt x="2721590" y="252275"/>
                    <a:pt x="2730567" y="250246"/>
                  </a:cubicBezTo>
                  <a:close/>
                  <a:moveTo>
                    <a:pt x="2560410" y="208057"/>
                  </a:moveTo>
                  <a:cubicBezTo>
                    <a:pt x="2581265" y="217321"/>
                    <a:pt x="2599803" y="226587"/>
                    <a:pt x="2620659" y="238168"/>
                  </a:cubicBezTo>
                  <a:lnTo>
                    <a:pt x="2611390" y="252066"/>
                  </a:lnTo>
                  <a:cubicBezTo>
                    <a:pt x="2592852" y="242801"/>
                    <a:pt x="2574313" y="233536"/>
                    <a:pt x="2553458" y="224270"/>
                  </a:cubicBezTo>
                  <a:cubicBezTo>
                    <a:pt x="2560410" y="208057"/>
                    <a:pt x="2560410" y="208057"/>
                    <a:pt x="2560410" y="208057"/>
                  </a:cubicBezTo>
                  <a:close/>
                  <a:moveTo>
                    <a:pt x="2439912" y="159414"/>
                  </a:moveTo>
                  <a:cubicBezTo>
                    <a:pt x="2460768" y="166363"/>
                    <a:pt x="2481623" y="175628"/>
                    <a:pt x="2500161" y="182577"/>
                  </a:cubicBezTo>
                  <a:lnTo>
                    <a:pt x="2495527" y="198791"/>
                  </a:lnTo>
                  <a:cubicBezTo>
                    <a:pt x="2474671" y="191842"/>
                    <a:pt x="2453816" y="182577"/>
                    <a:pt x="2435278" y="175628"/>
                  </a:cubicBezTo>
                  <a:cubicBezTo>
                    <a:pt x="2439912" y="159414"/>
                    <a:pt x="2439912" y="159414"/>
                    <a:pt x="2439912" y="159414"/>
                  </a:cubicBezTo>
                  <a:close/>
                  <a:moveTo>
                    <a:pt x="2317098" y="117720"/>
                  </a:moveTo>
                  <a:cubicBezTo>
                    <a:pt x="2337953" y="124669"/>
                    <a:pt x="2358808" y="131618"/>
                    <a:pt x="2379664" y="138567"/>
                  </a:cubicBezTo>
                  <a:lnTo>
                    <a:pt x="2372712" y="154781"/>
                  </a:lnTo>
                  <a:cubicBezTo>
                    <a:pt x="2351856" y="147832"/>
                    <a:pt x="2333318" y="140883"/>
                    <a:pt x="2312463" y="136251"/>
                  </a:cubicBezTo>
                  <a:cubicBezTo>
                    <a:pt x="2317098" y="117720"/>
                    <a:pt x="2317098" y="117720"/>
                    <a:pt x="2317098" y="117720"/>
                  </a:cubicBezTo>
                  <a:close/>
                  <a:moveTo>
                    <a:pt x="2189648" y="87609"/>
                  </a:moveTo>
                  <a:cubicBezTo>
                    <a:pt x="2210504" y="92241"/>
                    <a:pt x="2231359" y="96874"/>
                    <a:pt x="2254532" y="101506"/>
                  </a:cubicBezTo>
                  <a:lnTo>
                    <a:pt x="2249897" y="120037"/>
                  </a:lnTo>
                  <a:cubicBezTo>
                    <a:pt x="2229042" y="113088"/>
                    <a:pt x="2208186" y="108455"/>
                    <a:pt x="2185014" y="103823"/>
                  </a:cubicBezTo>
                  <a:cubicBezTo>
                    <a:pt x="2189648" y="87609"/>
                    <a:pt x="2189648" y="87609"/>
                    <a:pt x="2189648" y="87609"/>
                  </a:cubicBezTo>
                  <a:close/>
                  <a:moveTo>
                    <a:pt x="2062199" y="64446"/>
                  </a:moveTo>
                  <a:cubicBezTo>
                    <a:pt x="2083054" y="69078"/>
                    <a:pt x="2103910" y="71394"/>
                    <a:pt x="2124765" y="76027"/>
                  </a:cubicBezTo>
                  <a:lnTo>
                    <a:pt x="2122448" y="92241"/>
                  </a:lnTo>
                  <a:cubicBezTo>
                    <a:pt x="2101592" y="89925"/>
                    <a:pt x="2080737" y="85292"/>
                    <a:pt x="2059882" y="82976"/>
                  </a:cubicBezTo>
                  <a:cubicBezTo>
                    <a:pt x="2062199" y="64446"/>
                    <a:pt x="2062199" y="64446"/>
                    <a:pt x="2062199" y="64446"/>
                  </a:cubicBezTo>
                  <a:close/>
                  <a:moveTo>
                    <a:pt x="1930115" y="52864"/>
                  </a:moveTo>
                  <a:cubicBezTo>
                    <a:pt x="1953288" y="55180"/>
                    <a:pt x="1974143" y="55180"/>
                    <a:pt x="1997316" y="57497"/>
                  </a:cubicBezTo>
                  <a:lnTo>
                    <a:pt x="1994998" y="76027"/>
                  </a:lnTo>
                  <a:cubicBezTo>
                    <a:pt x="1974143" y="73711"/>
                    <a:pt x="1950970" y="71394"/>
                    <a:pt x="1930115" y="71394"/>
                  </a:cubicBezTo>
                  <a:cubicBezTo>
                    <a:pt x="1930115" y="52864"/>
                    <a:pt x="1930115" y="52864"/>
                    <a:pt x="1930115" y="52864"/>
                  </a:cubicBezTo>
                  <a:close/>
                  <a:moveTo>
                    <a:pt x="1796106" y="0"/>
                  </a:moveTo>
                  <a:cubicBezTo>
                    <a:pt x="1816970" y="0"/>
                    <a:pt x="1830880" y="13887"/>
                    <a:pt x="1830880" y="32402"/>
                  </a:cubicBezTo>
                  <a:cubicBezTo>
                    <a:pt x="1833198" y="53232"/>
                    <a:pt x="1816970" y="67119"/>
                    <a:pt x="1798424" y="67119"/>
                  </a:cubicBezTo>
                  <a:cubicBezTo>
                    <a:pt x="1733513" y="69433"/>
                    <a:pt x="1668601" y="74062"/>
                    <a:pt x="1606008" y="81005"/>
                  </a:cubicBezTo>
                  <a:cubicBezTo>
                    <a:pt x="1316224" y="118036"/>
                    <a:pt x="1040350" y="224500"/>
                    <a:pt x="801568" y="395768"/>
                  </a:cubicBezTo>
                  <a:lnTo>
                    <a:pt x="791090" y="398383"/>
                  </a:lnTo>
                  <a:lnTo>
                    <a:pt x="791401" y="398849"/>
                  </a:lnTo>
                  <a:cubicBezTo>
                    <a:pt x="792559" y="400586"/>
                    <a:pt x="792559" y="400586"/>
                    <a:pt x="792559" y="400586"/>
                  </a:cubicBezTo>
                  <a:cubicBezTo>
                    <a:pt x="776341" y="412165"/>
                    <a:pt x="757806" y="426060"/>
                    <a:pt x="741588" y="439955"/>
                  </a:cubicBezTo>
                  <a:cubicBezTo>
                    <a:pt x="730003" y="426060"/>
                    <a:pt x="730003" y="426060"/>
                    <a:pt x="730003" y="426060"/>
                  </a:cubicBezTo>
                  <a:lnTo>
                    <a:pt x="772112" y="394951"/>
                  </a:lnTo>
                  <a:lnTo>
                    <a:pt x="755203" y="386510"/>
                  </a:lnTo>
                  <a:cubicBezTo>
                    <a:pt x="743611" y="370309"/>
                    <a:pt x="748248" y="349479"/>
                    <a:pt x="762157" y="337907"/>
                  </a:cubicBezTo>
                  <a:cubicBezTo>
                    <a:pt x="1007894" y="162011"/>
                    <a:pt x="1297678" y="50918"/>
                    <a:pt x="1596735" y="13887"/>
                  </a:cubicBezTo>
                  <a:cubicBezTo>
                    <a:pt x="1663964" y="4629"/>
                    <a:pt x="1731194" y="0"/>
                    <a:pt x="1796106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751E801C-50F2-4E6C-B1A6-8C82622F7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077" y="1989923"/>
              <a:ext cx="2819416" cy="3251140"/>
            </a:xfrm>
            <a:custGeom>
              <a:avLst/>
              <a:gdLst>
                <a:gd name="T0" fmla="*/ 609 w 1217"/>
                <a:gd name="T1" fmla="*/ 0 h 1403"/>
                <a:gd name="T2" fmla="*/ 0 w 1217"/>
                <a:gd name="T3" fmla="*/ 609 h 1403"/>
                <a:gd name="T4" fmla="*/ 262 w 1217"/>
                <a:gd name="T5" fmla="*/ 1109 h 1403"/>
                <a:gd name="T6" fmla="*/ 262 w 1217"/>
                <a:gd name="T7" fmla="*/ 1403 h 1403"/>
                <a:gd name="T8" fmla="*/ 539 w 1217"/>
                <a:gd name="T9" fmla="*/ 1213 h 1403"/>
                <a:gd name="T10" fmla="*/ 609 w 1217"/>
                <a:gd name="T11" fmla="*/ 1217 h 1403"/>
                <a:gd name="T12" fmla="*/ 1217 w 1217"/>
                <a:gd name="T13" fmla="*/ 609 h 1403"/>
                <a:gd name="T14" fmla="*/ 609 w 1217"/>
                <a:gd name="T15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7" h="1403">
                  <a:moveTo>
                    <a:pt x="609" y="0"/>
                  </a:moveTo>
                  <a:cubicBezTo>
                    <a:pt x="272" y="0"/>
                    <a:pt x="0" y="272"/>
                    <a:pt x="0" y="609"/>
                  </a:cubicBezTo>
                  <a:cubicBezTo>
                    <a:pt x="0" y="816"/>
                    <a:pt x="104" y="999"/>
                    <a:pt x="262" y="1109"/>
                  </a:cubicBezTo>
                  <a:cubicBezTo>
                    <a:pt x="262" y="1403"/>
                    <a:pt x="262" y="1403"/>
                    <a:pt x="262" y="1403"/>
                  </a:cubicBezTo>
                  <a:cubicBezTo>
                    <a:pt x="539" y="1213"/>
                    <a:pt x="539" y="1213"/>
                    <a:pt x="539" y="1213"/>
                  </a:cubicBezTo>
                  <a:cubicBezTo>
                    <a:pt x="562" y="1216"/>
                    <a:pt x="585" y="1217"/>
                    <a:pt x="609" y="1217"/>
                  </a:cubicBezTo>
                  <a:cubicBezTo>
                    <a:pt x="945" y="1217"/>
                    <a:pt x="1217" y="945"/>
                    <a:pt x="1217" y="609"/>
                  </a:cubicBezTo>
                  <a:cubicBezTo>
                    <a:pt x="1217" y="272"/>
                    <a:pt x="945" y="0"/>
                    <a:pt x="609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DC28D06E-5832-4EE4-AE88-564FB889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368" y="4390343"/>
              <a:ext cx="9790" cy="9790"/>
            </a:xfrm>
            <a:custGeom>
              <a:avLst/>
              <a:gdLst>
                <a:gd name="T0" fmla="*/ 0 w 4"/>
                <a:gd name="T1" fmla="*/ 0 h 4"/>
                <a:gd name="T2" fmla="*/ 1 w 4"/>
                <a:gd name="T3" fmla="*/ 4 h 4"/>
                <a:gd name="T4" fmla="*/ 4 w 4"/>
                <a:gd name="T5" fmla="*/ 4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DC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5A3A6585-7A6B-4A5E-ACCB-385F2020C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353" y="3007065"/>
              <a:ext cx="2472864" cy="1272655"/>
            </a:xfrm>
            <a:custGeom>
              <a:avLst/>
              <a:gdLst>
                <a:gd name="T0" fmla="*/ 0 w 2400"/>
                <a:gd name="T1" fmla="*/ 15 h 1123"/>
                <a:gd name="T2" fmla="*/ 69 w 2400"/>
                <a:gd name="T3" fmla="*/ 1123 h 1123"/>
                <a:gd name="T4" fmla="*/ 2382 w 2400"/>
                <a:gd name="T5" fmla="*/ 1068 h 1123"/>
                <a:gd name="T6" fmla="*/ 2400 w 2400"/>
                <a:gd name="T7" fmla="*/ 0 h 1123"/>
                <a:gd name="T8" fmla="*/ 0 w 2400"/>
                <a:gd name="T9" fmla="*/ 1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0" h="1123">
                  <a:moveTo>
                    <a:pt x="0" y="15"/>
                  </a:moveTo>
                  <a:lnTo>
                    <a:pt x="69" y="1123"/>
                  </a:lnTo>
                  <a:lnTo>
                    <a:pt x="2382" y="1068"/>
                  </a:lnTo>
                  <a:lnTo>
                    <a:pt x="240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53D0B225-75C0-4733-AF0A-393BE4FA9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353" y="3180343"/>
              <a:ext cx="2349514" cy="1099377"/>
            </a:xfrm>
            <a:custGeom>
              <a:avLst/>
              <a:gdLst>
                <a:gd name="T0" fmla="*/ 0 w 2400"/>
                <a:gd name="T1" fmla="*/ 15 h 1123"/>
                <a:gd name="T2" fmla="*/ 69 w 2400"/>
                <a:gd name="T3" fmla="*/ 1123 h 1123"/>
                <a:gd name="T4" fmla="*/ 2382 w 2400"/>
                <a:gd name="T5" fmla="*/ 1068 h 1123"/>
                <a:gd name="T6" fmla="*/ 2400 w 2400"/>
                <a:gd name="T7" fmla="*/ 0 h 1123"/>
                <a:gd name="T8" fmla="*/ 0 w 2400"/>
                <a:gd name="T9" fmla="*/ 1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0" h="1123">
                  <a:moveTo>
                    <a:pt x="0" y="15"/>
                  </a:moveTo>
                  <a:lnTo>
                    <a:pt x="69" y="1123"/>
                  </a:lnTo>
                  <a:lnTo>
                    <a:pt x="2382" y="1068"/>
                  </a:lnTo>
                  <a:lnTo>
                    <a:pt x="2400" y="0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FF10388C-F605-43C9-A9EA-661EDA23D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263" y="2861201"/>
              <a:ext cx="1999045" cy="18601"/>
            </a:xfrm>
            <a:custGeom>
              <a:avLst/>
              <a:gdLst>
                <a:gd name="T0" fmla="*/ 2042 w 2042"/>
                <a:gd name="T1" fmla="*/ 16 h 19"/>
                <a:gd name="T2" fmla="*/ 0 w 2042"/>
                <a:gd name="T3" fmla="*/ 19 h 19"/>
                <a:gd name="T4" fmla="*/ 0 w 2042"/>
                <a:gd name="T5" fmla="*/ 5 h 19"/>
                <a:gd name="T6" fmla="*/ 2042 w 2042"/>
                <a:gd name="T7" fmla="*/ 0 h 19"/>
                <a:gd name="T8" fmla="*/ 2042 w 2042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2" h="19">
                  <a:moveTo>
                    <a:pt x="2042" y="16"/>
                  </a:moveTo>
                  <a:lnTo>
                    <a:pt x="0" y="19"/>
                  </a:lnTo>
                  <a:lnTo>
                    <a:pt x="0" y="5"/>
                  </a:lnTo>
                  <a:lnTo>
                    <a:pt x="2042" y="0"/>
                  </a:lnTo>
                  <a:lnTo>
                    <a:pt x="2042" y="16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65E06886-4F37-43B9-8B53-6BD86246A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648" y="3776532"/>
              <a:ext cx="1747451" cy="488503"/>
            </a:xfrm>
            <a:custGeom>
              <a:avLst/>
              <a:gdLst>
                <a:gd name="T0" fmla="*/ 1785 w 1785"/>
                <a:gd name="T1" fmla="*/ 0 h 499"/>
                <a:gd name="T2" fmla="*/ 0 w 1785"/>
                <a:gd name="T3" fmla="*/ 286 h 499"/>
                <a:gd name="T4" fmla="*/ 45 w 1785"/>
                <a:gd name="T5" fmla="*/ 499 h 499"/>
                <a:gd name="T6" fmla="*/ 1778 w 1785"/>
                <a:gd name="T7" fmla="*/ 459 h 499"/>
                <a:gd name="T8" fmla="*/ 1782 w 1785"/>
                <a:gd name="T9" fmla="*/ 182 h 499"/>
                <a:gd name="T10" fmla="*/ 1785 w 1785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5" h="499">
                  <a:moveTo>
                    <a:pt x="1785" y="0"/>
                  </a:moveTo>
                  <a:lnTo>
                    <a:pt x="0" y="286"/>
                  </a:lnTo>
                  <a:lnTo>
                    <a:pt x="45" y="499"/>
                  </a:lnTo>
                  <a:lnTo>
                    <a:pt x="1778" y="459"/>
                  </a:lnTo>
                  <a:lnTo>
                    <a:pt x="1782" y="182"/>
                  </a:lnTo>
                  <a:lnTo>
                    <a:pt x="17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26" name="文本框 7">
              <a:extLst>
                <a:ext uri="{FF2B5EF4-FFF2-40B4-BE49-F238E27FC236}">
                  <a16:creationId xmlns:a16="http://schemas.microsoft.com/office/drawing/2014/main" id="{F807921B-0D8A-4E86-93A2-1EB2E09C0A37}"/>
                </a:ext>
              </a:extLst>
            </p:cNvPr>
            <p:cNvSpPr txBox="1"/>
            <p:nvPr/>
          </p:nvSpPr>
          <p:spPr>
            <a:xfrm>
              <a:off x="1328404" y="2458943"/>
              <a:ext cx="1898888" cy="36933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大学阶段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27" name="文本框 8">
              <a:extLst>
                <a:ext uri="{FF2B5EF4-FFF2-40B4-BE49-F238E27FC236}">
                  <a16:creationId xmlns:a16="http://schemas.microsoft.com/office/drawing/2014/main" id="{4E56A1B8-3BC6-44D7-A601-EEF637C2DEA4}"/>
                </a:ext>
              </a:extLst>
            </p:cNvPr>
            <p:cNvSpPr txBox="1"/>
            <p:nvPr/>
          </p:nvSpPr>
          <p:spPr>
            <a:xfrm>
              <a:off x="1079110" y="2981397"/>
              <a:ext cx="2472865" cy="1246202"/>
            </a:xfrm>
            <a:prstGeom prst="rect">
              <a:avLst/>
            </a:prstGeom>
            <a:noFill/>
          </p:spPr>
          <p:txBody>
            <a:bodyPr wrap="square" anchor="ctr">
              <a:no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       大学阶段是青年学生个人成长的关键时期，也是人生重要的转折点。</a:t>
              </a:r>
              <a:endParaRPr lang="en-US" altLang="zh-CN" sz="1000" dirty="0">
                <a:solidFill>
                  <a:schemeClr val="bg1"/>
                </a:solidFill>
              </a:endParaRPr>
            </a:p>
            <a:p>
              <a:pPr>
                <a:lnSpc>
                  <a:spcPts val="16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       大学生要不断学习和培养自己独立面对生活的能力，从照顾自己的饮食起居到完成专 业知识学习、专业技能培养；从建立新的良好的人际关系到规划自己的未来职业发展。</a:t>
              </a: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EBD40FAB-A964-45FB-88A4-E5CCAD695E30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3657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等腰三角形 20">
            <a:extLst>
              <a:ext uri="{FF2B5EF4-FFF2-40B4-BE49-F238E27FC236}">
                <a16:creationId xmlns:a16="http://schemas.microsoft.com/office/drawing/2014/main" id="{4C60A6E8-F9CA-4A8D-BB52-7934E9959ED3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7415B76B-8079-4D7D-940A-B01428FF8CB5}"/>
              </a:ext>
            </a:extLst>
          </p:cNvPr>
          <p:cNvCxnSpPr>
            <a:cxnSpLocks/>
          </p:cNvCxnSpPr>
          <p:nvPr/>
        </p:nvCxnSpPr>
        <p:spPr>
          <a:xfrm>
            <a:off x="3500849" y="521032"/>
            <a:ext cx="5643151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等腰三角形 23">
            <a:extLst>
              <a:ext uri="{FF2B5EF4-FFF2-40B4-BE49-F238E27FC236}">
                <a16:creationId xmlns:a16="http://schemas.microsoft.com/office/drawing/2014/main" id="{2958E2B0-1ADC-4109-8A18-8193587D9854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14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id="{4FE7EFCC-9966-4F3F-97EC-EF1A58E5D1B9}"/>
              </a:ext>
            </a:extLst>
          </p:cNvPr>
          <p:cNvGrpSpPr/>
          <p:nvPr/>
        </p:nvGrpSpPr>
        <p:grpSpPr>
          <a:xfrm>
            <a:off x="1407037" y="699917"/>
            <a:ext cx="2165716" cy="3743665"/>
            <a:chOff x="3602593" y="1164760"/>
            <a:chExt cx="1586627" cy="2742650"/>
          </a:xfrm>
        </p:grpSpPr>
        <p:sp>
          <p:nvSpPr>
            <p:cNvPr id="5" name="Rounded Rectangle 6">
              <a:extLst>
                <a:ext uri="{FF2B5EF4-FFF2-40B4-BE49-F238E27FC236}">
                  <a16:creationId xmlns:a16="http://schemas.microsoft.com/office/drawing/2014/main" id="{3188D765-D36D-46BB-B219-62EC6FAC42DD}"/>
                </a:ext>
              </a:extLst>
            </p:cNvPr>
            <p:cNvSpPr/>
            <p:nvPr/>
          </p:nvSpPr>
          <p:spPr bwMode="auto">
            <a:xfrm>
              <a:off x="3602593" y="1164760"/>
              <a:ext cx="1586627" cy="2742650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 w="25400" cap="flat">
              <a:noFill/>
              <a:miter lim="4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t"/>
            <a:lstStyle/>
            <a:p>
              <a:pPr algn="ctr"/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9088A53D-B231-4933-973A-F540944BF98C}"/>
                </a:ext>
              </a:extLst>
            </p:cNvPr>
            <p:cNvSpPr/>
            <p:nvPr/>
          </p:nvSpPr>
          <p:spPr>
            <a:xfrm>
              <a:off x="3729697" y="2588839"/>
              <a:ext cx="1325924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案例导入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B5FB3380-3C59-4F78-B5F3-FF1FE64B880E}"/>
                </a:ext>
              </a:extLst>
            </p:cNvPr>
            <p:cNvSpPr/>
            <p:nvPr/>
          </p:nvSpPr>
          <p:spPr>
            <a:xfrm>
              <a:off x="3729697" y="2799981"/>
              <a:ext cx="1349631" cy="774009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尽快适应大学生活 是所有新生面临的首要问题之一。面对新的变化和挑战，大学新生应该相应做出积极有效 的调整和应对，为今后的大学学习和生活奠定一个良好的开端。 </a:t>
              </a:r>
              <a:endParaRPr lang="zh-CN" altLang="en-US" sz="1000" dirty="0">
                <a:solidFill>
                  <a:schemeClr val="bg1"/>
                </a:solidFill>
                <a:latin typeface="+mj-ea"/>
                <a:ea typeface="+mj-ea"/>
                <a:sym typeface="inpin heiti" panose="00000500000000000000" pitchFamily="2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EC82206A-5336-416F-B8D6-4EB811931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056681"/>
            <a:ext cx="4404567" cy="293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3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适应与心理健康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61156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一、适应与心理适应</a:t>
            </a:r>
          </a:p>
        </p:txBody>
      </p:sp>
      <p:sp>
        <p:nvSpPr>
          <p:cNvPr id="43" name="Rectangle 56">
            <a:extLst>
              <a:ext uri="{FF2B5EF4-FFF2-40B4-BE49-F238E27FC236}">
                <a16:creationId xmlns:a16="http://schemas.microsoft.com/office/drawing/2014/main" id="{161A4AD3-3D45-4122-AC62-066A0E491B3F}"/>
              </a:ext>
            </a:extLst>
          </p:cNvPr>
          <p:cNvSpPr/>
          <p:nvPr/>
        </p:nvSpPr>
        <p:spPr>
          <a:xfrm>
            <a:off x="2915816" y="1763223"/>
            <a:ext cx="3384376" cy="1672624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8" name="Rectangle 61">
            <a:extLst>
              <a:ext uri="{FF2B5EF4-FFF2-40B4-BE49-F238E27FC236}">
                <a16:creationId xmlns:a16="http://schemas.microsoft.com/office/drawing/2014/main" id="{587229B2-D9B9-497B-8374-0663F522D4F9}"/>
              </a:ext>
            </a:extLst>
          </p:cNvPr>
          <p:cNvSpPr/>
          <p:nvPr/>
        </p:nvSpPr>
        <p:spPr>
          <a:xfrm>
            <a:off x="2915816" y="1485063"/>
            <a:ext cx="3384376" cy="294851"/>
          </a:xfrm>
          <a:prstGeom prst="rect">
            <a:avLst/>
          </a:prstGeom>
          <a:solidFill>
            <a:schemeClr val="accent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50" name="TextBox 63">
            <a:extLst>
              <a:ext uri="{FF2B5EF4-FFF2-40B4-BE49-F238E27FC236}">
                <a16:creationId xmlns:a16="http://schemas.microsoft.com/office/drawing/2014/main" id="{5AEA279B-D8DB-438D-8E57-523C9F6DD121}"/>
              </a:ext>
            </a:extLst>
          </p:cNvPr>
          <p:cNvSpPr txBox="1"/>
          <p:nvPr/>
        </p:nvSpPr>
        <p:spPr>
          <a:xfrm>
            <a:off x="4289469" y="2072254"/>
            <a:ext cx="711779" cy="1182531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5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适应</a:t>
            </a:r>
            <a:endParaRPr lang="id-ID" sz="5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52" name="TextBox 65">
            <a:extLst>
              <a:ext uri="{FF2B5EF4-FFF2-40B4-BE49-F238E27FC236}">
                <a16:creationId xmlns:a16="http://schemas.microsoft.com/office/drawing/2014/main" id="{996119DF-0E90-4B9E-86FC-77005D9D2A91}"/>
              </a:ext>
            </a:extLst>
          </p:cNvPr>
          <p:cNvSpPr txBox="1"/>
          <p:nvPr/>
        </p:nvSpPr>
        <p:spPr>
          <a:xfrm>
            <a:off x="4384812" y="2982180"/>
            <a:ext cx="482173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关键词</a:t>
            </a:r>
          </a:p>
        </p:txBody>
      </p:sp>
      <p:sp>
        <p:nvSpPr>
          <p:cNvPr id="53" name="TextBox 66">
            <a:extLst>
              <a:ext uri="{FF2B5EF4-FFF2-40B4-BE49-F238E27FC236}">
                <a16:creationId xmlns:a16="http://schemas.microsoft.com/office/drawing/2014/main" id="{9E11E01D-3AA9-4602-A1E7-F0F4B07F7DF5}"/>
              </a:ext>
            </a:extLst>
          </p:cNvPr>
          <p:cNvSpPr txBox="1"/>
          <p:nvPr/>
        </p:nvSpPr>
        <p:spPr>
          <a:xfrm>
            <a:off x="2951820" y="3537384"/>
            <a:ext cx="3312367" cy="80838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100" dirty="0"/>
              <a:t>适应是来源于生物学的一个名词，用来表明能增加有机</a:t>
            </a:r>
            <a:endParaRPr lang="en-US" altLang="zh-CN" sz="1100" dirty="0"/>
          </a:p>
          <a:p>
            <a:pPr algn="ctr">
              <a:lnSpc>
                <a:spcPts val="1500"/>
              </a:lnSpc>
            </a:pPr>
            <a:r>
              <a:rPr lang="zh-CN" altLang="en-US" sz="1100" dirty="0"/>
              <a:t>体生存机会的那些身体上和行为上的改变。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929D07C4-2366-4AD0-818D-63A84488AC70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512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>
            <a:extLst>
              <a:ext uri="{FF2B5EF4-FFF2-40B4-BE49-F238E27FC236}">
                <a16:creationId xmlns:a16="http://schemas.microsoft.com/office/drawing/2014/main" id="{25568C34-79B2-46CB-94B7-0879FC1C241C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29271358-BB30-4821-A5F0-31D8115F7CDB}"/>
              </a:ext>
            </a:extLst>
          </p:cNvPr>
          <p:cNvCxnSpPr>
            <a:cxnSpLocks/>
          </p:cNvCxnSpPr>
          <p:nvPr/>
        </p:nvCxnSpPr>
        <p:spPr>
          <a:xfrm>
            <a:off x="3042720" y="521032"/>
            <a:ext cx="610128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等腰三角形 32">
            <a:extLst>
              <a:ext uri="{FF2B5EF4-FFF2-40B4-BE49-F238E27FC236}">
                <a16:creationId xmlns:a16="http://schemas.microsoft.com/office/drawing/2014/main" id="{63588178-50C6-4D08-B2C9-C4E49FF93159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20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适应与心理健康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61156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一、适应与心理适应</a:t>
            </a:r>
          </a:p>
        </p:txBody>
      </p:sp>
      <p:sp>
        <p:nvSpPr>
          <p:cNvPr id="47" name="Rectangle 60">
            <a:extLst>
              <a:ext uri="{FF2B5EF4-FFF2-40B4-BE49-F238E27FC236}">
                <a16:creationId xmlns:a16="http://schemas.microsoft.com/office/drawing/2014/main" id="{38499482-2565-499F-8804-80305865D0F1}"/>
              </a:ext>
            </a:extLst>
          </p:cNvPr>
          <p:cNvSpPr/>
          <p:nvPr/>
        </p:nvSpPr>
        <p:spPr>
          <a:xfrm>
            <a:off x="2771800" y="1563637"/>
            <a:ext cx="3384376" cy="1089461"/>
          </a:xfrm>
          <a:prstGeom prst="rect">
            <a:avLst/>
          </a:prstGeom>
          <a:solidFill>
            <a:schemeClr val="bg1">
              <a:lumMod val="75000"/>
              <a:alpha val="3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6" name="Rectangle 61">
            <a:extLst>
              <a:ext uri="{FF2B5EF4-FFF2-40B4-BE49-F238E27FC236}">
                <a16:creationId xmlns:a16="http://schemas.microsoft.com/office/drawing/2014/main" id="{7064B731-50AD-490E-A23A-F7431E252499}"/>
              </a:ext>
            </a:extLst>
          </p:cNvPr>
          <p:cNvSpPr/>
          <p:nvPr/>
        </p:nvSpPr>
        <p:spPr>
          <a:xfrm>
            <a:off x="2771800" y="1268787"/>
            <a:ext cx="3384376" cy="294851"/>
          </a:xfrm>
          <a:prstGeom prst="rect">
            <a:avLst/>
          </a:prstGeom>
          <a:solidFill>
            <a:schemeClr val="bg1">
              <a:lumMod val="50000"/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7" name="TextBox 63">
            <a:extLst>
              <a:ext uri="{FF2B5EF4-FFF2-40B4-BE49-F238E27FC236}">
                <a16:creationId xmlns:a16="http://schemas.microsoft.com/office/drawing/2014/main" id="{53425BE1-857E-4B2C-8494-716FB4E064FC}"/>
              </a:ext>
            </a:extLst>
          </p:cNvPr>
          <p:cNvSpPr txBox="1"/>
          <p:nvPr/>
        </p:nvSpPr>
        <p:spPr>
          <a:xfrm>
            <a:off x="4118540" y="1677381"/>
            <a:ext cx="711779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sz="5400" b="1" dirty="0">
                <a:solidFill>
                  <a:srgbClr val="F7691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心理适应</a:t>
            </a:r>
            <a:endParaRPr lang="id-ID" sz="5400" b="1" dirty="0">
              <a:solidFill>
                <a:srgbClr val="F7691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8" name="TextBox 65">
            <a:extLst>
              <a:ext uri="{FF2B5EF4-FFF2-40B4-BE49-F238E27FC236}">
                <a16:creationId xmlns:a16="http://schemas.microsoft.com/office/drawing/2014/main" id="{FD629888-3605-42A8-A76E-99E4C31BA7D4}"/>
              </a:ext>
            </a:extLst>
          </p:cNvPr>
          <p:cNvSpPr txBox="1"/>
          <p:nvPr/>
        </p:nvSpPr>
        <p:spPr>
          <a:xfrm>
            <a:off x="4233343" y="2335100"/>
            <a:ext cx="482173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dirty="0">
                <a:solidFill>
                  <a:srgbClr val="F7691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关键词</a:t>
            </a:r>
          </a:p>
        </p:txBody>
      </p:sp>
      <p:sp>
        <p:nvSpPr>
          <p:cNvPr id="19" name="TextBox 66">
            <a:extLst>
              <a:ext uri="{FF2B5EF4-FFF2-40B4-BE49-F238E27FC236}">
                <a16:creationId xmlns:a16="http://schemas.microsoft.com/office/drawing/2014/main" id="{1C51BD82-8B85-4241-B8CD-5F2E4ABA2CF9}"/>
              </a:ext>
            </a:extLst>
          </p:cNvPr>
          <p:cNvSpPr txBox="1"/>
          <p:nvPr/>
        </p:nvSpPr>
        <p:spPr>
          <a:xfrm>
            <a:off x="3059832" y="2735126"/>
            <a:ext cx="2962760" cy="83442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100" dirty="0"/>
              <a:t>心理适应是人们从心理学角度对适应的解释。</a:t>
            </a:r>
            <a:endParaRPr lang="en-US" altLang="zh-CN" sz="1100" dirty="0"/>
          </a:p>
          <a:p>
            <a:pPr algn="ctr">
              <a:lnSpc>
                <a:spcPts val="1500"/>
              </a:lnSpc>
            </a:pPr>
            <a:r>
              <a:rPr lang="zh-CN" altLang="en-US" sz="1100" dirty="0"/>
              <a:t>一般指个体不断使自己的行为符合外界 情境的要求，</a:t>
            </a:r>
            <a:endParaRPr lang="en-US" altLang="zh-CN" sz="1100" dirty="0"/>
          </a:p>
          <a:p>
            <a:pPr algn="ctr">
              <a:lnSpc>
                <a:spcPts val="1500"/>
              </a:lnSpc>
            </a:pPr>
            <a:r>
              <a:rPr lang="zh-CN" altLang="en-US" sz="1100" dirty="0"/>
              <a:t>并能获得更好发展的过程，包括：</a:t>
            </a:r>
            <a:endParaRPr lang="en-US" altLang="zh-CN" sz="11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C59B63D-F6E4-4D0E-8449-9A7169A0366B}"/>
              </a:ext>
            </a:extLst>
          </p:cNvPr>
          <p:cNvSpPr/>
          <p:nvPr/>
        </p:nvSpPr>
        <p:spPr>
          <a:xfrm>
            <a:off x="2779079" y="3507853"/>
            <a:ext cx="1628661" cy="4235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F587653-4042-4626-AD78-4116E28286C9}"/>
              </a:ext>
            </a:extLst>
          </p:cNvPr>
          <p:cNvSpPr/>
          <p:nvPr/>
        </p:nvSpPr>
        <p:spPr>
          <a:xfrm>
            <a:off x="2771800" y="4024267"/>
            <a:ext cx="1636180" cy="4235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6AE50952-1234-4C9E-AF2B-2268DC9F8E05}"/>
              </a:ext>
            </a:extLst>
          </p:cNvPr>
          <p:cNvSpPr/>
          <p:nvPr/>
        </p:nvSpPr>
        <p:spPr>
          <a:xfrm>
            <a:off x="4592243" y="3507853"/>
            <a:ext cx="1628661" cy="4235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6517278-D4B6-4183-98E6-200308CA8A0D}"/>
              </a:ext>
            </a:extLst>
          </p:cNvPr>
          <p:cNvSpPr/>
          <p:nvPr/>
        </p:nvSpPr>
        <p:spPr>
          <a:xfrm>
            <a:off x="4584724" y="4024267"/>
            <a:ext cx="1636180" cy="4235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4478655-89BC-4523-9B2B-551D7DDE28B3}"/>
              </a:ext>
            </a:extLst>
          </p:cNvPr>
          <p:cNvSpPr txBox="1"/>
          <p:nvPr/>
        </p:nvSpPr>
        <p:spPr>
          <a:xfrm>
            <a:off x="3008066" y="3522490"/>
            <a:ext cx="11116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</a:rPr>
              <a:t>感觉适应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F7CA03EF-F9D0-4198-A751-CB9C7F41C858}"/>
              </a:ext>
            </a:extLst>
          </p:cNvPr>
          <p:cNvSpPr txBox="1"/>
          <p:nvPr/>
        </p:nvSpPr>
        <p:spPr>
          <a:xfrm>
            <a:off x="4872994" y="3522490"/>
            <a:ext cx="11116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</a:rPr>
              <a:t>行为适应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AAD191E-DFCB-4F33-84B8-0500BACABFA1}"/>
              </a:ext>
            </a:extLst>
          </p:cNvPr>
          <p:cNvSpPr txBox="1"/>
          <p:nvPr/>
        </p:nvSpPr>
        <p:spPr>
          <a:xfrm>
            <a:off x="3008066" y="4024267"/>
            <a:ext cx="11116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</a:rPr>
              <a:t>认知适应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BA0FDC4-0571-4509-B816-3587B31AB02D}"/>
              </a:ext>
            </a:extLst>
          </p:cNvPr>
          <p:cNvSpPr txBox="1"/>
          <p:nvPr/>
        </p:nvSpPr>
        <p:spPr>
          <a:xfrm>
            <a:off x="4872994" y="4025720"/>
            <a:ext cx="11116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</a:rPr>
              <a:t>人格适应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929D07C4-2366-4AD0-818D-63A84488AC70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512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>
            <a:extLst>
              <a:ext uri="{FF2B5EF4-FFF2-40B4-BE49-F238E27FC236}">
                <a16:creationId xmlns:a16="http://schemas.microsoft.com/office/drawing/2014/main" id="{25568C34-79B2-46CB-94B7-0879FC1C241C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29271358-BB30-4821-A5F0-31D8115F7CDB}"/>
              </a:ext>
            </a:extLst>
          </p:cNvPr>
          <p:cNvCxnSpPr>
            <a:cxnSpLocks/>
          </p:cNvCxnSpPr>
          <p:nvPr/>
        </p:nvCxnSpPr>
        <p:spPr>
          <a:xfrm>
            <a:off x="3042720" y="521032"/>
            <a:ext cx="610128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等腰三角形 32">
            <a:extLst>
              <a:ext uri="{FF2B5EF4-FFF2-40B4-BE49-F238E27FC236}">
                <a16:creationId xmlns:a16="http://schemas.microsoft.com/office/drawing/2014/main" id="{63588178-50C6-4D08-B2C9-C4E49FF93159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44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适应与心理健康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61156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一、适应与心理适应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929D07C4-2366-4AD0-818D-63A84488AC70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512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>
            <a:extLst>
              <a:ext uri="{FF2B5EF4-FFF2-40B4-BE49-F238E27FC236}">
                <a16:creationId xmlns:a16="http://schemas.microsoft.com/office/drawing/2014/main" id="{25568C34-79B2-46CB-94B7-0879FC1C241C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29271358-BB30-4821-A5F0-31D8115F7CDB}"/>
              </a:ext>
            </a:extLst>
          </p:cNvPr>
          <p:cNvCxnSpPr>
            <a:cxnSpLocks/>
          </p:cNvCxnSpPr>
          <p:nvPr/>
        </p:nvCxnSpPr>
        <p:spPr>
          <a:xfrm>
            <a:off x="3042720" y="521032"/>
            <a:ext cx="610128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等腰三角形 32">
            <a:extLst>
              <a:ext uri="{FF2B5EF4-FFF2-40B4-BE49-F238E27FC236}">
                <a16:creationId xmlns:a16="http://schemas.microsoft.com/office/drawing/2014/main" id="{63588178-50C6-4D08-B2C9-C4E49FF93159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1A0C5888-575D-4B19-B2D6-901FC410BC6C}"/>
              </a:ext>
            </a:extLst>
          </p:cNvPr>
          <p:cNvGrpSpPr/>
          <p:nvPr/>
        </p:nvGrpSpPr>
        <p:grpSpPr>
          <a:xfrm>
            <a:off x="2957631" y="1290551"/>
            <a:ext cx="3312368" cy="3157553"/>
            <a:chOff x="3727742" y="1516472"/>
            <a:chExt cx="4748157" cy="4526235"/>
          </a:xfrm>
        </p:grpSpPr>
        <p:sp>
          <p:nvSpPr>
            <p:cNvPr id="45" name="Freeform: Shape 1">
              <a:extLst>
                <a:ext uri="{FF2B5EF4-FFF2-40B4-BE49-F238E27FC236}">
                  <a16:creationId xmlns:a16="http://schemas.microsoft.com/office/drawing/2014/main" id="{CEA67F09-F5CF-428D-883B-17615FC99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964" y="3778791"/>
              <a:ext cx="2718935" cy="2263916"/>
            </a:xfrm>
            <a:custGeom>
              <a:avLst/>
              <a:gdLst>
                <a:gd name="T0" fmla="*/ 2914 w 3407"/>
                <a:gd name="T1" fmla="*/ 65 h 2837"/>
                <a:gd name="T2" fmla="*/ 2785 w 3407"/>
                <a:gd name="T3" fmla="*/ 183 h 2837"/>
                <a:gd name="T4" fmla="*/ 2642 w 3407"/>
                <a:gd name="T5" fmla="*/ 287 h 2837"/>
                <a:gd name="T6" fmla="*/ 2491 w 3407"/>
                <a:gd name="T7" fmla="*/ 378 h 2837"/>
                <a:gd name="T8" fmla="*/ 2329 w 3407"/>
                <a:gd name="T9" fmla="*/ 453 h 2837"/>
                <a:gd name="T10" fmla="*/ 2159 w 3407"/>
                <a:gd name="T11" fmla="*/ 508 h 2837"/>
                <a:gd name="T12" fmla="*/ 1981 w 3407"/>
                <a:gd name="T13" fmla="*/ 548 h 2837"/>
                <a:gd name="T14" fmla="*/ 1798 w 3407"/>
                <a:gd name="T15" fmla="*/ 567 h 2837"/>
                <a:gd name="T16" fmla="*/ 1656 w 3407"/>
                <a:gd name="T17" fmla="*/ 569 h 2837"/>
                <a:gd name="T18" fmla="*/ 1471 w 3407"/>
                <a:gd name="T19" fmla="*/ 555 h 2837"/>
                <a:gd name="T20" fmla="*/ 1292 w 3407"/>
                <a:gd name="T21" fmla="*/ 520 h 2837"/>
                <a:gd name="T22" fmla="*/ 1119 w 3407"/>
                <a:gd name="T23" fmla="*/ 468 h 2837"/>
                <a:gd name="T24" fmla="*/ 954 w 3407"/>
                <a:gd name="T25" fmla="*/ 399 h 2837"/>
                <a:gd name="T26" fmla="*/ 801 w 3407"/>
                <a:gd name="T27" fmla="*/ 312 h 2837"/>
                <a:gd name="T28" fmla="*/ 657 w 3407"/>
                <a:gd name="T29" fmla="*/ 211 h 2837"/>
                <a:gd name="T30" fmla="*/ 524 w 3407"/>
                <a:gd name="T31" fmla="*/ 96 h 2837"/>
                <a:gd name="T32" fmla="*/ 432 w 3407"/>
                <a:gd name="T33" fmla="*/ 0 h 2837"/>
                <a:gd name="T34" fmla="*/ 336 w 3407"/>
                <a:gd name="T35" fmla="*/ 118 h 2837"/>
                <a:gd name="T36" fmla="*/ 178 w 3407"/>
                <a:gd name="T37" fmla="*/ 378 h 2837"/>
                <a:gd name="T38" fmla="*/ 66 w 3407"/>
                <a:gd name="T39" fmla="*/ 663 h 2837"/>
                <a:gd name="T40" fmla="*/ 7 w 3407"/>
                <a:gd name="T41" fmla="*/ 973 h 2837"/>
                <a:gd name="T42" fmla="*/ 2 w 3407"/>
                <a:gd name="T43" fmla="*/ 1215 h 2837"/>
                <a:gd name="T44" fmla="*/ 46 w 3407"/>
                <a:gd name="T45" fmla="*/ 1528 h 2837"/>
                <a:gd name="T46" fmla="*/ 145 w 3407"/>
                <a:gd name="T47" fmla="*/ 1822 h 2837"/>
                <a:gd name="T48" fmla="*/ 293 w 3407"/>
                <a:gd name="T49" fmla="*/ 2088 h 2837"/>
                <a:gd name="T50" fmla="*/ 432 w 3407"/>
                <a:gd name="T51" fmla="*/ 2266 h 2837"/>
                <a:gd name="T52" fmla="*/ 556 w 3407"/>
                <a:gd name="T53" fmla="*/ 2391 h 2837"/>
                <a:gd name="T54" fmla="*/ 691 w 3407"/>
                <a:gd name="T55" fmla="*/ 2502 h 2837"/>
                <a:gd name="T56" fmla="*/ 838 w 3407"/>
                <a:gd name="T57" fmla="*/ 2600 h 2837"/>
                <a:gd name="T58" fmla="*/ 994 w 3407"/>
                <a:gd name="T59" fmla="*/ 2683 h 2837"/>
                <a:gd name="T60" fmla="*/ 1161 w 3407"/>
                <a:gd name="T61" fmla="*/ 2748 h 2837"/>
                <a:gd name="T62" fmla="*/ 1335 w 3407"/>
                <a:gd name="T63" fmla="*/ 2796 h 2837"/>
                <a:gd name="T64" fmla="*/ 1516 w 3407"/>
                <a:gd name="T65" fmla="*/ 2826 h 2837"/>
                <a:gd name="T66" fmla="*/ 1703 w 3407"/>
                <a:gd name="T67" fmla="*/ 2837 h 2837"/>
                <a:gd name="T68" fmla="*/ 1835 w 3407"/>
                <a:gd name="T69" fmla="*/ 2831 h 2837"/>
                <a:gd name="T70" fmla="*/ 2005 w 3407"/>
                <a:gd name="T71" fmla="*/ 2810 h 2837"/>
                <a:gd name="T72" fmla="*/ 2169 w 3407"/>
                <a:gd name="T73" fmla="*/ 2772 h 2837"/>
                <a:gd name="T74" fmla="*/ 2442 w 3407"/>
                <a:gd name="T75" fmla="*/ 2668 h 2837"/>
                <a:gd name="T76" fmla="*/ 2723 w 3407"/>
                <a:gd name="T77" fmla="*/ 2499 h 2837"/>
                <a:gd name="T78" fmla="*/ 2964 w 3407"/>
                <a:gd name="T79" fmla="*/ 2278 h 2837"/>
                <a:gd name="T80" fmla="*/ 3159 w 3407"/>
                <a:gd name="T81" fmla="*/ 2017 h 2837"/>
                <a:gd name="T82" fmla="*/ 3304 w 3407"/>
                <a:gd name="T83" fmla="*/ 1719 h 2837"/>
                <a:gd name="T84" fmla="*/ 3363 w 3407"/>
                <a:gd name="T85" fmla="*/ 1518 h 2837"/>
                <a:gd name="T86" fmla="*/ 3393 w 3407"/>
                <a:gd name="T87" fmla="*/ 1350 h 2837"/>
                <a:gd name="T88" fmla="*/ 3407 w 3407"/>
                <a:gd name="T89" fmla="*/ 1178 h 2837"/>
                <a:gd name="T90" fmla="*/ 3400 w 3407"/>
                <a:gd name="T91" fmla="*/ 973 h 2837"/>
                <a:gd name="T92" fmla="*/ 3340 w 3407"/>
                <a:gd name="T93" fmla="*/ 663 h 2837"/>
                <a:gd name="T94" fmla="*/ 3229 w 3407"/>
                <a:gd name="T95" fmla="*/ 376 h 2837"/>
                <a:gd name="T96" fmla="*/ 3071 w 3407"/>
                <a:gd name="T97" fmla="*/ 118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7">
                  <a:moveTo>
                    <a:pt x="2975" y="0"/>
                  </a:moveTo>
                  <a:lnTo>
                    <a:pt x="2975" y="0"/>
                  </a:lnTo>
                  <a:lnTo>
                    <a:pt x="2945" y="33"/>
                  </a:lnTo>
                  <a:lnTo>
                    <a:pt x="2914" y="65"/>
                  </a:lnTo>
                  <a:lnTo>
                    <a:pt x="2883" y="96"/>
                  </a:lnTo>
                  <a:lnTo>
                    <a:pt x="2851" y="125"/>
                  </a:lnTo>
                  <a:lnTo>
                    <a:pt x="2818" y="155"/>
                  </a:lnTo>
                  <a:lnTo>
                    <a:pt x="2785" y="183"/>
                  </a:lnTo>
                  <a:lnTo>
                    <a:pt x="2750" y="211"/>
                  </a:lnTo>
                  <a:lnTo>
                    <a:pt x="2716" y="237"/>
                  </a:lnTo>
                  <a:lnTo>
                    <a:pt x="2679" y="263"/>
                  </a:lnTo>
                  <a:lnTo>
                    <a:pt x="2642" y="287"/>
                  </a:lnTo>
                  <a:lnTo>
                    <a:pt x="2606" y="312"/>
                  </a:lnTo>
                  <a:lnTo>
                    <a:pt x="2569" y="334"/>
                  </a:lnTo>
                  <a:lnTo>
                    <a:pt x="2529" y="357"/>
                  </a:lnTo>
                  <a:lnTo>
                    <a:pt x="2491" y="378"/>
                  </a:lnTo>
                  <a:lnTo>
                    <a:pt x="2451" y="399"/>
                  </a:lnTo>
                  <a:lnTo>
                    <a:pt x="2411" y="416"/>
                  </a:lnTo>
                  <a:lnTo>
                    <a:pt x="2371" y="435"/>
                  </a:lnTo>
                  <a:lnTo>
                    <a:pt x="2329" y="453"/>
                  </a:lnTo>
                  <a:lnTo>
                    <a:pt x="2287" y="468"/>
                  </a:lnTo>
                  <a:lnTo>
                    <a:pt x="2246" y="482"/>
                  </a:lnTo>
                  <a:lnTo>
                    <a:pt x="2202" y="496"/>
                  </a:lnTo>
                  <a:lnTo>
                    <a:pt x="2159" y="508"/>
                  </a:lnTo>
                  <a:lnTo>
                    <a:pt x="2115" y="520"/>
                  </a:lnTo>
                  <a:lnTo>
                    <a:pt x="2072" y="531"/>
                  </a:lnTo>
                  <a:lnTo>
                    <a:pt x="2026" y="540"/>
                  </a:lnTo>
                  <a:lnTo>
                    <a:pt x="1981" y="548"/>
                  </a:lnTo>
                  <a:lnTo>
                    <a:pt x="1936" y="555"/>
                  </a:lnTo>
                  <a:lnTo>
                    <a:pt x="1891" y="560"/>
                  </a:lnTo>
                  <a:lnTo>
                    <a:pt x="1844" y="566"/>
                  </a:lnTo>
                  <a:lnTo>
                    <a:pt x="1798" y="567"/>
                  </a:lnTo>
                  <a:lnTo>
                    <a:pt x="1751" y="569"/>
                  </a:lnTo>
                  <a:lnTo>
                    <a:pt x="1703" y="571"/>
                  </a:lnTo>
                  <a:lnTo>
                    <a:pt x="1703" y="571"/>
                  </a:lnTo>
                  <a:lnTo>
                    <a:pt x="1656" y="569"/>
                  </a:lnTo>
                  <a:lnTo>
                    <a:pt x="1609" y="567"/>
                  </a:lnTo>
                  <a:lnTo>
                    <a:pt x="1563" y="566"/>
                  </a:lnTo>
                  <a:lnTo>
                    <a:pt x="1516" y="560"/>
                  </a:lnTo>
                  <a:lnTo>
                    <a:pt x="1471" y="555"/>
                  </a:lnTo>
                  <a:lnTo>
                    <a:pt x="1426" y="548"/>
                  </a:lnTo>
                  <a:lnTo>
                    <a:pt x="1381" y="540"/>
                  </a:lnTo>
                  <a:lnTo>
                    <a:pt x="1335" y="531"/>
                  </a:lnTo>
                  <a:lnTo>
                    <a:pt x="1292" y="520"/>
                  </a:lnTo>
                  <a:lnTo>
                    <a:pt x="1247" y="508"/>
                  </a:lnTo>
                  <a:lnTo>
                    <a:pt x="1205" y="496"/>
                  </a:lnTo>
                  <a:lnTo>
                    <a:pt x="1161" y="482"/>
                  </a:lnTo>
                  <a:lnTo>
                    <a:pt x="1119" y="468"/>
                  </a:lnTo>
                  <a:lnTo>
                    <a:pt x="1078" y="453"/>
                  </a:lnTo>
                  <a:lnTo>
                    <a:pt x="1036" y="435"/>
                  </a:lnTo>
                  <a:lnTo>
                    <a:pt x="996" y="416"/>
                  </a:lnTo>
                  <a:lnTo>
                    <a:pt x="954" y="399"/>
                  </a:lnTo>
                  <a:lnTo>
                    <a:pt x="916" y="378"/>
                  </a:lnTo>
                  <a:lnTo>
                    <a:pt x="876" y="357"/>
                  </a:lnTo>
                  <a:lnTo>
                    <a:pt x="838" y="334"/>
                  </a:lnTo>
                  <a:lnTo>
                    <a:pt x="801" y="312"/>
                  </a:lnTo>
                  <a:lnTo>
                    <a:pt x="763" y="287"/>
                  </a:lnTo>
                  <a:lnTo>
                    <a:pt x="726" y="263"/>
                  </a:lnTo>
                  <a:lnTo>
                    <a:pt x="691" y="237"/>
                  </a:lnTo>
                  <a:lnTo>
                    <a:pt x="657" y="211"/>
                  </a:lnTo>
                  <a:lnTo>
                    <a:pt x="622" y="183"/>
                  </a:lnTo>
                  <a:lnTo>
                    <a:pt x="589" y="155"/>
                  </a:lnTo>
                  <a:lnTo>
                    <a:pt x="556" y="125"/>
                  </a:lnTo>
                  <a:lnTo>
                    <a:pt x="524" y="96"/>
                  </a:lnTo>
                  <a:lnTo>
                    <a:pt x="493" y="65"/>
                  </a:lnTo>
                  <a:lnTo>
                    <a:pt x="462" y="33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383" y="59"/>
                  </a:lnTo>
                  <a:lnTo>
                    <a:pt x="336" y="118"/>
                  </a:lnTo>
                  <a:lnTo>
                    <a:pt x="293" y="179"/>
                  </a:lnTo>
                  <a:lnTo>
                    <a:pt x="251" y="244"/>
                  </a:lnTo>
                  <a:lnTo>
                    <a:pt x="213" y="310"/>
                  </a:lnTo>
                  <a:lnTo>
                    <a:pt x="178" y="378"/>
                  </a:lnTo>
                  <a:lnTo>
                    <a:pt x="145" y="446"/>
                  </a:lnTo>
                  <a:lnTo>
                    <a:pt x="115" y="517"/>
                  </a:lnTo>
                  <a:lnTo>
                    <a:pt x="89" y="590"/>
                  </a:lnTo>
                  <a:lnTo>
                    <a:pt x="66" y="663"/>
                  </a:lnTo>
                  <a:lnTo>
                    <a:pt x="46" y="740"/>
                  </a:lnTo>
                  <a:lnTo>
                    <a:pt x="30" y="816"/>
                  </a:lnTo>
                  <a:lnTo>
                    <a:pt x="18" y="893"/>
                  </a:lnTo>
                  <a:lnTo>
                    <a:pt x="7" y="973"/>
                  </a:lnTo>
                  <a:lnTo>
                    <a:pt x="2" y="1053"/>
                  </a:lnTo>
                  <a:lnTo>
                    <a:pt x="0" y="1133"/>
                  </a:lnTo>
                  <a:lnTo>
                    <a:pt x="0" y="1133"/>
                  </a:lnTo>
                  <a:lnTo>
                    <a:pt x="2" y="1215"/>
                  </a:lnTo>
                  <a:lnTo>
                    <a:pt x="7" y="1295"/>
                  </a:lnTo>
                  <a:lnTo>
                    <a:pt x="18" y="1375"/>
                  </a:lnTo>
                  <a:lnTo>
                    <a:pt x="30" y="1451"/>
                  </a:lnTo>
                  <a:lnTo>
                    <a:pt x="46" y="1528"/>
                  </a:lnTo>
                  <a:lnTo>
                    <a:pt x="66" y="1605"/>
                  </a:lnTo>
                  <a:lnTo>
                    <a:pt x="89" y="1678"/>
                  </a:lnTo>
                  <a:lnTo>
                    <a:pt x="115" y="1751"/>
                  </a:lnTo>
                  <a:lnTo>
                    <a:pt x="145" y="1822"/>
                  </a:lnTo>
                  <a:lnTo>
                    <a:pt x="178" y="1890"/>
                  </a:lnTo>
                  <a:lnTo>
                    <a:pt x="213" y="1958"/>
                  </a:lnTo>
                  <a:lnTo>
                    <a:pt x="251" y="2024"/>
                  </a:lnTo>
                  <a:lnTo>
                    <a:pt x="293" y="2088"/>
                  </a:lnTo>
                  <a:lnTo>
                    <a:pt x="336" y="2149"/>
                  </a:lnTo>
                  <a:lnTo>
                    <a:pt x="383" y="2208"/>
                  </a:lnTo>
                  <a:lnTo>
                    <a:pt x="432" y="2266"/>
                  </a:lnTo>
                  <a:lnTo>
                    <a:pt x="432" y="2266"/>
                  </a:lnTo>
                  <a:lnTo>
                    <a:pt x="462" y="2299"/>
                  </a:lnTo>
                  <a:lnTo>
                    <a:pt x="493" y="2330"/>
                  </a:lnTo>
                  <a:lnTo>
                    <a:pt x="523" y="2361"/>
                  </a:lnTo>
                  <a:lnTo>
                    <a:pt x="556" y="2391"/>
                  </a:lnTo>
                  <a:lnTo>
                    <a:pt x="589" y="2421"/>
                  </a:lnTo>
                  <a:lnTo>
                    <a:pt x="622" y="2448"/>
                  </a:lnTo>
                  <a:lnTo>
                    <a:pt x="657" y="2476"/>
                  </a:lnTo>
                  <a:lnTo>
                    <a:pt x="691" y="2502"/>
                  </a:lnTo>
                  <a:lnTo>
                    <a:pt x="726" y="2529"/>
                  </a:lnTo>
                  <a:lnTo>
                    <a:pt x="763" y="2553"/>
                  </a:lnTo>
                  <a:lnTo>
                    <a:pt x="801" y="2577"/>
                  </a:lnTo>
                  <a:lnTo>
                    <a:pt x="838" y="2600"/>
                  </a:lnTo>
                  <a:lnTo>
                    <a:pt x="876" y="2622"/>
                  </a:lnTo>
                  <a:lnTo>
                    <a:pt x="916" y="2643"/>
                  </a:lnTo>
                  <a:lnTo>
                    <a:pt x="954" y="2664"/>
                  </a:lnTo>
                  <a:lnTo>
                    <a:pt x="994" y="2683"/>
                  </a:lnTo>
                  <a:lnTo>
                    <a:pt x="1036" y="2701"/>
                  </a:lnTo>
                  <a:lnTo>
                    <a:pt x="1078" y="2718"/>
                  </a:lnTo>
                  <a:lnTo>
                    <a:pt x="1119" y="2734"/>
                  </a:lnTo>
                  <a:lnTo>
                    <a:pt x="1161" y="2748"/>
                  </a:lnTo>
                  <a:lnTo>
                    <a:pt x="1205" y="2762"/>
                  </a:lnTo>
                  <a:lnTo>
                    <a:pt x="1247" y="2774"/>
                  </a:lnTo>
                  <a:lnTo>
                    <a:pt x="1292" y="2786"/>
                  </a:lnTo>
                  <a:lnTo>
                    <a:pt x="1335" y="2796"/>
                  </a:lnTo>
                  <a:lnTo>
                    <a:pt x="1381" y="2805"/>
                  </a:lnTo>
                  <a:lnTo>
                    <a:pt x="1426" y="2814"/>
                  </a:lnTo>
                  <a:lnTo>
                    <a:pt x="1471" y="2821"/>
                  </a:lnTo>
                  <a:lnTo>
                    <a:pt x="1516" y="2826"/>
                  </a:lnTo>
                  <a:lnTo>
                    <a:pt x="1563" y="2831"/>
                  </a:lnTo>
                  <a:lnTo>
                    <a:pt x="1609" y="2833"/>
                  </a:lnTo>
                  <a:lnTo>
                    <a:pt x="1656" y="2837"/>
                  </a:lnTo>
                  <a:lnTo>
                    <a:pt x="1703" y="2837"/>
                  </a:lnTo>
                  <a:lnTo>
                    <a:pt x="1703" y="2837"/>
                  </a:lnTo>
                  <a:lnTo>
                    <a:pt x="1748" y="2837"/>
                  </a:lnTo>
                  <a:lnTo>
                    <a:pt x="1791" y="2835"/>
                  </a:lnTo>
                  <a:lnTo>
                    <a:pt x="1835" y="2831"/>
                  </a:lnTo>
                  <a:lnTo>
                    <a:pt x="1877" y="2828"/>
                  </a:lnTo>
                  <a:lnTo>
                    <a:pt x="1920" y="2823"/>
                  </a:lnTo>
                  <a:lnTo>
                    <a:pt x="1962" y="2817"/>
                  </a:lnTo>
                  <a:lnTo>
                    <a:pt x="2005" y="2810"/>
                  </a:lnTo>
                  <a:lnTo>
                    <a:pt x="2047" y="2802"/>
                  </a:lnTo>
                  <a:lnTo>
                    <a:pt x="2087" y="2793"/>
                  </a:lnTo>
                  <a:lnTo>
                    <a:pt x="2129" y="2783"/>
                  </a:lnTo>
                  <a:lnTo>
                    <a:pt x="2169" y="2772"/>
                  </a:lnTo>
                  <a:lnTo>
                    <a:pt x="2209" y="2760"/>
                  </a:lnTo>
                  <a:lnTo>
                    <a:pt x="2289" y="2734"/>
                  </a:lnTo>
                  <a:lnTo>
                    <a:pt x="2366" y="2703"/>
                  </a:lnTo>
                  <a:lnTo>
                    <a:pt x="2442" y="2668"/>
                  </a:lnTo>
                  <a:lnTo>
                    <a:pt x="2515" y="2631"/>
                  </a:lnTo>
                  <a:lnTo>
                    <a:pt x="2587" y="2589"/>
                  </a:lnTo>
                  <a:lnTo>
                    <a:pt x="2656" y="2546"/>
                  </a:lnTo>
                  <a:lnTo>
                    <a:pt x="2723" y="2499"/>
                  </a:lnTo>
                  <a:lnTo>
                    <a:pt x="2787" y="2448"/>
                  </a:lnTo>
                  <a:lnTo>
                    <a:pt x="2848" y="2395"/>
                  </a:lnTo>
                  <a:lnTo>
                    <a:pt x="2907" y="2337"/>
                  </a:lnTo>
                  <a:lnTo>
                    <a:pt x="2964" y="2278"/>
                  </a:lnTo>
                  <a:lnTo>
                    <a:pt x="3017" y="2217"/>
                  </a:lnTo>
                  <a:lnTo>
                    <a:pt x="3069" y="2153"/>
                  </a:lnTo>
                  <a:lnTo>
                    <a:pt x="3116" y="2087"/>
                  </a:lnTo>
                  <a:lnTo>
                    <a:pt x="3159" y="2017"/>
                  </a:lnTo>
                  <a:lnTo>
                    <a:pt x="3201" y="1946"/>
                  </a:lnTo>
                  <a:lnTo>
                    <a:pt x="3238" y="1872"/>
                  </a:lnTo>
                  <a:lnTo>
                    <a:pt x="3273" y="1796"/>
                  </a:lnTo>
                  <a:lnTo>
                    <a:pt x="3304" y="1719"/>
                  </a:lnTo>
                  <a:lnTo>
                    <a:pt x="3330" y="1639"/>
                  </a:lnTo>
                  <a:lnTo>
                    <a:pt x="3342" y="1599"/>
                  </a:lnTo>
                  <a:lnTo>
                    <a:pt x="3353" y="1559"/>
                  </a:lnTo>
                  <a:lnTo>
                    <a:pt x="3363" y="1518"/>
                  </a:lnTo>
                  <a:lnTo>
                    <a:pt x="3372" y="1477"/>
                  </a:lnTo>
                  <a:lnTo>
                    <a:pt x="3380" y="1436"/>
                  </a:lnTo>
                  <a:lnTo>
                    <a:pt x="3387" y="1392"/>
                  </a:lnTo>
                  <a:lnTo>
                    <a:pt x="3393" y="1350"/>
                  </a:lnTo>
                  <a:lnTo>
                    <a:pt x="3398" y="1307"/>
                  </a:lnTo>
                  <a:lnTo>
                    <a:pt x="3401" y="1265"/>
                  </a:lnTo>
                  <a:lnTo>
                    <a:pt x="3405" y="1222"/>
                  </a:lnTo>
                  <a:lnTo>
                    <a:pt x="3407" y="1178"/>
                  </a:lnTo>
                  <a:lnTo>
                    <a:pt x="3407" y="1133"/>
                  </a:lnTo>
                  <a:lnTo>
                    <a:pt x="3407" y="1133"/>
                  </a:lnTo>
                  <a:lnTo>
                    <a:pt x="3405" y="1053"/>
                  </a:lnTo>
                  <a:lnTo>
                    <a:pt x="3400" y="973"/>
                  </a:lnTo>
                  <a:lnTo>
                    <a:pt x="3389" y="893"/>
                  </a:lnTo>
                  <a:lnTo>
                    <a:pt x="3377" y="816"/>
                  </a:lnTo>
                  <a:lnTo>
                    <a:pt x="3360" y="740"/>
                  </a:lnTo>
                  <a:lnTo>
                    <a:pt x="3340" y="663"/>
                  </a:lnTo>
                  <a:lnTo>
                    <a:pt x="3318" y="590"/>
                  </a:lnTo>
                  <a:lnTo>
                    <a:pt x="3292" y="517"/>
                  </a:lnTo>
                  <a:lnTo>
                    <a:pt x="3262" y="446"/>
                  </a:lnTo>
                  <a:lnTo>
                    <a:pt x="3229" y="376"/>
                  </a:lnTo>
                  <a:lnTo>
                    <a:pt x="3194" y="310"/>
                  </a:lnTo>
                  <a:lnTo>
                    <a:pt x="3156" y="244"/>
                  </a:lnTo>
                  <a:lnTo>
                    <a:pt x="3114" y="179"/>
                  </a:lnTo>
                  <a:lnTo>
                    <a:pt x="3071" y="118"/>
                  </a:lnTo>
                  <a:lnTo>
                    <a:pt x="3024" y="58"/>
                  </a:lnTo>
                  <a:lnTo>
                    <a:pt x="2975" y="0"/>
                  </a:lnTo>
                  <a:lnTo>
                    <a:pt x="2975" y="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360000" tIns="1080000" rIns="36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46" name="Freeform: Shape 2">
              <a:extLst>
                <a:ext uri="{FF2B5EF4-FFF2-40B4-BE49-F238E27FC236}">
                  <a16:creationId xmlns:a16="http://schemas.microsoft.com/office/drawing/2014/main" id="{2124CBEB-7B6E-4314-A266-680F59D60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742" y="3325370"/>
              <a:ext cx="2374079" cy="2717337"/>
            </a:xfrm>
            <a:custGeom>
              <a:avLst/>
              <a:gdLst>
                <a:gd name="T0" fmla="*/ 2975 w 2975"/>
                <a:gd name="T1" fmla="*/ 569 h 3406"/>
                <a:gd name="T2" fmla="*/ 2851 w 2975"/>
                <a:gd name="T3" fmla="*/ 446 h 3406"/>
                <a:gd name="T4" fmla="*/ 2716 w 2975"/>
                <a:gd name="T5" fmla="*/ 332 h 3406"/>
                <a:gd name="T6" fmla="*/ 2569 w 2975"/>
                <a:gd name="T7" fmla="*/ 237 h 3406"/>
                <a:gd name="T8" fmla="*/ 2411 w 2975"/>
                <a:gd name="T9" fmla="*/ 153 h 3406"/>
                <a:gd name="T10" fmla="*/ 2246 w 2975"/>
                <a:gd name="T11" fmla="*/ 89 h 3406"/>
                <a:gd name="T12" fmla="*/ 2072 w 2975"/>
                <a:gd name="T13" fmla="*/ 40 h 3406"/>
                <a:gd name="T14" fmla="*/ 1891 w 2975"/>
                <a:gd name="T15" fmla="*/ 11 h 3406"/>
                <a:gd name="T16" fmla="*/ 1703 w 2975"/>
                <a:gd name="T17" fmla="*/ 0 h 3406"/>
                <a:gd name="T18" fmla="*/ 1563 w 2975"/>
                <a:gd name="T19" fmla="*/ 5 h 3406"/>
                <a:gd name="T20" fmla="*/ 1381 w 2975"/>
                <a:gd name="T21" fmla="*/ 31 h 3406"/>
                <a:gd name="T22" fmla="*/ 1205 w 2975"/>
                <a:gd name="T23" fmla="*/ 75 h 3406"/>
                <a:gd name="T24" fmla="*/ 1036 w 2975"/>
                <a:gd name="T25" fmla="*/ 136 h 3406"/>
                <a:gd name="T26" fmla="*/ 876 w 2975"/>
                <a:gd name="T27" fmla="*/ 214 h 3406"/>
                <a:gd name="T28" fmla="*/ 728 w 2975"/>
                <a:gd name="T29" fmla="*/ 308 h 3406"/>
                <a:gd name="T30" fmla="*/ 589 w 2975"/>
                <a:gd name="T31" fmla="*/ 416 h 3406"/>
                <a:gd name="T32" fmla="*/ 462 w 2975"/>
                <a:gd name="T33" fmla="*/ 538 h 3406"/>
                <a:gd name="T34" fmla="*/ 336 w 2975"/>
                <a:gd name="T35" fmla="*/ 687 h 3406"/>
                <a:gd name="T36" fmla="*/ 178 w 2975"/>
                <a:gd name="T37" fmla="*/ 945 h 3406"/>
                <a:gd name="T38" fmla="*/ 67 w 2975"/>
                <a:gd name="T39" fmla="*/ 1232 h 3406"/>
                <a:gd name="T40" fmla="*/ 7 w 2975"/>
                <a:gd name="T41" fmla="*/ 1542 h 3406"/>
                <a:gd name="T42" fmla="*/ 0 w 2975"/>
                <a:gd name="T43" fmla="*/ 1747 h 3406"/>
                <a:gd name="T44" fmla="*/ 14 w 2975"/>
                <a:gd name="T45" fmla="*/ 1919 h 3406"/>
                <a:gd name="T46" fmla="*/ 44 w 2975"/>
                <a:gd name="T47" fmla="*/ 2087 h 3406"/>
                <a:gd name="T48" fmla="*/ 103 w 2975"/>
                <a:gd name="T49" fmla="*/ 2288 h 3406"/>
                <a:gd name="T50" fmla="*/ 248 w 2975"/>
                <a:gd name="T51" fmla="*/ 2586 h 3406"/>
                <a:gd name="T52" fmla="*/ 443 w 2975"/>
                <a:gd name="T53" fmla="*/ 2847 h 3406"/>
                <a:gd name="T54" fmla="*/ 684 w 2975"/>
                <a:gd name="T55" fmla="*/ 3068 h 3406"/>
                <a:gd name="T56" fmla="*/ 965 w 2975"/>
                <a:gd name="T57" fmla="*/ 3237 h 3406"/>
                <a:gd name="T58" fmla="*/ 1238 w 2975"/>
                <a:gd name="T59" fmla="*/ 3341 h 3406"/>
                <a:gd name="T60" fmla="*/ 1402 w 2975"/>
                <a:gd name="T61" fmla="*/ 3379 h 3406"/>
                <a:gd name="T62" fmla="*/ 1572 w 2975"/>
                <a:gd name="T63" fmla="*/ 3400 h 3406"/>
                <a:gd name="T64" fmla="*/ 1703 w 2975"/>
                <a:gd name="T65" fmla="*/ 3406 h 3406"/>
                <a:gd name="T66" fmla="*/ 1891 w 2975"/>
                <a:gd name="T67" fmla="*/ 3395 h 3406"/>
                <a:gd name="T68" fmla="*/ 2072 w 2975"/>
                <a:gd name="T69" fmla="*/ 3365 h 3406"/>
                <a:gd name="T70" fmla="*/ 2246 w 2975"/>
                <a:gd name="T71" fmla="*/ 3317 h 3406"/>
                <a:gd name="T72" fmla="*/ 2411 w 2975"/>
                <a:gd name="T73" fmla="*/ 3252 h 3406"/>
                <a:gd name="T74" fmla="*/ 2569 w 2975"/>
                <a:gd name="T75" fmla="*/ 3169 h 3406"/>
                <a:gd name="T76" fmla="*/ 2716 w 2975"/>
                <a:gd name="T77" fmla="*/ 3071 h 3406"/>
                <a:gd name="T78" fmla="*/ 2851 w 2975"/>
                <a:gd name="T79" fmla="*/ 2960 h 3406"/>
                <a:gd name="T80" fmla="*/ 2975 w 2975"/>
                <a:gd name="T81" fmla="*/ 2835 h 3406"/>
                <a:gd name="T82" fmla="*/ 2836 w 2975"/>
                <a:gd name="T83" fmla="*/ 2657 h 3406"/>
                <a:gd name="T84" fmla="*/ 2688 w 2975"/>
                <a:gd name="T85" fmla="*/ 2391 h 3406"/>
                <a:gd name="T86" fmla="*/ 2589 w 2975"/>
                <a:gd name="T87" fmla="*/ 2097 h 3406"/>
                <a:gd name="T88" fmla="*/ 2545 w 2975"/>
                <a:gd name="T89" fmla="*/ 1784 h 3406"/>
                <a:gd name="T90" fmla="*/ 2550 w 2975"/>
                <a:gd name="T91" fmla="*/ 1542 h 3406"/>
                <a:gd name="T92" fmla="*/ 2609 w 2975"/>
                <a:gd name="T93" fmla="*/ 1232 h 3406"/>
                <a:gd name="T94" fmla="*/ 2721 w 2975"/>
                <a:gd name="T95" fmla="*/ 947 h 3406"/>
                <a:gd name="T96" fmla="*/ 2879 w 2975"/>
                <a:gd name="T97" fmla="*/ 687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2975" y="569"/>
                  </a:moveTo>
                  <a:lnTo>
                    <a:pt x="2975" y="569"/>
                  </a:lnTo>
                  <a:lnTo>
                    <a:pt x="2975" y="569"/>
                  </a:lnTo>
                  <a:lnTo>
                    <a:pt x="2975" y="569"/>
                  </a:lnTo>
                  <a:lnTo>
                    <a:pt x="2945" y="538"/>
                  </a:lnTo>
                  <a:lnTo>
                    <a:pt x="2914" y="506"/>
                  </a:lnTo>
                  <a:lnTo>
                    <a:pt x="2883" y="475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8"/>
                  </a:lnTo>
                  <a:lnTo>
                    <a:pt x="2750" y="360"/>
                  </a:lnTo>
                  <a:lnTo>
                    <a:pt x="2716" y="332"/>
                  </a:lnTo>
                  <a:lnTo>
                    <a:pt x="2679" y="308"/>
                  </a:lnTo>
                  <a:lnTo>
                    <a:pt x="2644" y="282"/>
                  </a:lnTo>
                  <a:lnTo>
                    <a:pt x="2606" y="259"/>
                  </a:lnTo>
                  <a:lnTo>
                    <a:pt x="2569" y="237"/>
                  </a:lnTo>
                  <a:lnTo>
                    <a:pt x="2531" y="214"/>
                  </a:lnTo>
                  <a:lnTo>
                    <a:pt x="2491" y="193"/>
                  </a:lnTo>
                  <a:lnTo>
                    <a:pt x="2451" y="172"/>
                  </a:lnTo>
                  <a:lnTo>
                    <a:pt x="2411" y="153"/>
                  </a:lnTo>
                  <a:lnTo>
                    <a:pt x="2371" y="136"/>
                  </a:lnTo>
                  <a:lnTo>
                    <a:pt x="2329" y="118"/>
                  </a:lnTo>
                  <a:lnTo>
                    <a:pt x="2288" y="103"/>
                  </a:lnTo>
                  <a:lnTo>
                    <a:pt x="2246" y="89"/>
                  </a:lnTo>
                  <a:lnTo>
                    <a:pt x="2202" y="75"/>
                  </a:lnTo>
                  <a:lnTo>
                    <a:pt x="2159" y="61"/>
                  </a:lnTo>
                  <a:lnTo>
                    <a:pt x="2115" y="51"/>
                  </a:lnTo>
                  <a:lnTo>
                    <a:pt x="2072" y="40"/>
                  </a:lnTo>
                  <a:lnTo>
                    <a:pt x="2026" y="31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5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6" y="0"/>
                  </a:lnTo>
                  <a:lnTo>
                    <a:pt x="1609" y="2"/>
                  </a:lnTo>
                  <a:lnTo>
                    <a:pt x="1563" y="5"/>
                  </a:lnTo>
                  <a:lnTo>
                    <a:pt x="1516" y="11"/>
                  </a:lnTo>
                  <a:lnTo>
                    <a:pt x="1471" y="16"/>
                  </a:lnTo>
                  <a:lnTo>
                    <a:pt x="1426" y="23"/>
                  </a:lnTo>
                  <a:lnTo>
                    <a:pt x="1381" y="31"/>
                  </a:lnTo>
                  <a:lnTo>
                    <a:pt x="1335" y="40"/>
                  </a:lnTo>
                  <a:lnTo>
                    <a:pt x="1292" y="51"/>
                  </a:lnTo>
                  <a:lnTo>
                    <a:pt x="1248" y="61"/>
                  </a:lnTo>
                  <a:lnTo>
                    <a:pt x="1205" y="75"/>
                  </a:lnTo>
                  <a:lnTo>
                    <a:pt x="1161" y="89"/>
                  </a:lnTo>
                  <a:lnTo>
                    <a:pt x="1120" y="103"/>
                  </a:lnTo>
                  <a:lnTo>
                    <a:pt x="1078" y="118"/>
                  </a:lnTo>
                  <a:lnTo>
                    <a:pt x="1036" y="136"/>
                  </a:lnTo>
                  <a:lnTo>
                    <a:pt x="996" y="153"/>
                  </a:lnTo>
                  <a:lnTo>
                    <a:pt x="956" y="172"/>
                  </a:lnTo>
                  <a:lnTo>
                    <a:pt x="916" y="193"/>
                  </a:lnTo>
                  <a:lnTo>
                    <a:pt x="876" y="214"/>
                  </a:lnTo>
                  <a:lnTo>
                    <a:pt x="838" y="237"/>
                  </a:lnTo>
                  <a:lnTo>
                    <a:pt x="801" y="259"/>
                  </a:lnTo>
                  <a:lnTo>
                    <a:pt x="763" y="282"/>
                  </a:lnTo>
                  <a:lnTo>
                    <a:pt x="728" y="308"/>
                  </a:lnTo>
                  <a:lnTo>
                    <a:pt x="691" y="332"/>
                  </a:lnTo>
                  <a:lnTo>
                    <a:pt x="657" y="360"/>
                  </a:lnTo>
                  <a:lnTo>
                    <a:pt x="622" y="388"/>
                  </a:lnTo>
                  <a:lnTo>
                    <a:pt x="589" y="416"/>
                  </a:lnTo>
                  <a:lnTo>
                    <a:pt x="556" y="446"/>
                  </a:lnTo>
                  <a:lnTo>
                    <a:pt x="524" y="475"/>
                  </a:lnTo>
                  <a:lnTo>
                    <a:pt x="493" y="506"/>
                  </a:lnTo>
                  <a:lnTo>
                    <a:pt x="462" y="538"/>
                  </a:lnTo>
                  <a:lnTo>
                    <a:pt x="432" y="569"/>
                  </a:lnTo>
                  <a:lnTo>
                    <a:pt x="432" y="569"/>
                  </a:lnTo>
                  <a:lnTo>
                    <a:pt x="383" y="627"/>
                  </a:lnTo>
                  <a:lnTo>
                    <a:pt x="336" y="687"/>
                  </a:lnTo>
                  <a:lnTo>
                    <a:pt x="293" y="748"/>
                  </a:lnTo>
                  <a:lnTo>
                    <a:pt x="251" y="813"/>
                  </a:lnTo>
                  <a:lnTo>
                    <a:pt x="213" y="879"/>
                  </a:lnTo>
                  <a:lnTo>
                    <a:pt x="178" y="945"/>
                  </a:lnTo>
                  <a:lnTo>
                    <a:pt x="145" y="1015"/>
                  </a:lnTo>
                  <a:lnTo>
                    <a:pt x="115" y="1086"/>
                  </a:lnTo>
                  <a:lnTo>
                    <a:pt x="89" y="1159"/>
                  </a:lnTo>
                  <a:lnTo>
                    <a:pt x="67" y="1232"/>
                  </a:lnTo>
                  <a:lnTo>
                    <a:pt x="46" y="1309"/>
                  </a:lnTo>
                  <a:lnTo>
                    <a:pt x="30" y="1385"/>
                  </a:lnTo>
                  <a:lnTo>
                    <a:pt x="18" y="1462"/>
                  </a:lnTo>
                  <a:lnTo>
                    <a:pt x="7" y="1542"/>
                  </a:lnTo>
                  <a:lnTo>
                    <a:pt x="2" y="1622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0" y="1747"/>
                  </a:lnTo>
                  <a:lnTo>
                    <a:pt x="2" y="1791"/>
                  </a:lnTo>
                  <a:lnTo>
                    <a:pt x="6" y="1834"/>
                  </a:lnTo>
                  <a:lnTo>
                    <a:pt x="9" y="1876"/>
                  </a:lnTo>
                  <a:lnTo>
                    <a:pt x="14" y="1919"/>
                  </a:lnTo>
                  <a:lnTo>
                    <a:pt x="20" y="1961"/>
                  </a:lnTo>
                  <a:lnTo>
                    <a:pt x="27" y="2005"/>
                  </a:lnTo>
                  <a:lnTo>
                    <a:pt x="35" y="2046"/>
                  </a:lnTo>
                  <a:lnTo>
                    <a:pt x="44" y="2087"/>
                  </a:lnTo>
                  <a:lnTo>
                    <a:pt x="54" y="2128"/>
                  </a:lnTo>
                  <a:lnTo>
                    <a:pt x="65" y="2168"/>
                  </a:lnTo>
                  <a:lnTo>
                    <a:pt x="77" y="2208"/>
                  </a:lnTo>
                  <a:lnTo>
                    <a:pt x="103" y="2288"/>
                  </a:lnTo>
                  <a:lnTo>
                    <a:pt x="134" y="2365"/>
                  </a:lnTo>
                  <a:lnTo>
                    <a:pt x="168" y="2441"/>
                  </a:lnTo>
                  <a:lnTo>
                    <a:pt x="206" y="2515"/>
                  </a:lnTo>
                  <a:lnTo>
                    <a:pt x="248" y="2586"/>
                  </a:lnTo>
                  <a:lnTo>
                    <a:pt x="291" y="2656"/>
                  </a:lnTo>
                  <a:lnTo>
                    <a:pt x="338" y="2722"/>
                  </a:lnTo>
                  <a:lnTo>
                    <a:pt x="389" y="2786"/>
                  </a:lnTo>
                  <a:lnTo>
                    <a:pt x="443" y="2847"/>
                  </a:lnTo>
                  <a:lnTo>
                    <a:pt x="500" y="2906"/>
                  </a:lnTo>
                  <a:lnTo>
                    <a:pt x="559" y="2964"/>
                  </a:lnTo>
                  <a:lnTo>
                    <a:pt x="620" y="3017"/>
                  </a:lnTo>
                  <a:lnTo>
                    <a:pt x="684" y="3068"/>
                  </a:lnTo>
                  <a:lnTo>
                    <a:pt x="751" y="3115"/>
                  </a:lnTo>
                  <a:lnTo>
                    <a:pt x="820" y="3158"/>
                  </a:lnTo>
                  <a:lnTo>
                    <a:pt x="892" y="3200"/>
                  </a:lnTo>
                  <a:lnTo>
                    <a:pt x="965" y="3237"/>
                  </a:lnTo>
                  <a:lnTo>
                    <a:pt x="1041" y="3272"/>
                  </a:lnTo>
                  <a:lnTo>
                    <a:pt x="1118" y="3303"/>
                  </a:lnTo>
                  <a:lnTo>
                    <a:pt x="1198" y="3329"/>
                  </a:lnTo>
                  <a:lnTo>
                    <a:pt x="1238" y="3341"/>
                  </a:lnTo>
                  <a:lnTo>
                    <a:pt x="1278" y="3352"/>
                  </a:lnTo>
                  <a:lnTo>
                    <a:pt x="1320" y="3362"/>
                  </a:lnTo>
                  <a:lnTo>
                    <a:pt x="1360" y="3371"/>
                  </a:lnTo>
                  <a:lnTo>
                    <a:pt x="1402" y="3379"/>
                  </a:lnTo>
                  <a:lnTo>
                    <a:pt x="1443" y="3386"/>
                  </a:lnTo>
                  <a:lnTo>
                    <a:pt x="1487" y="3392"/>
                  </a:lnTo>
                  <a:lnTo>
                    <a:pt x="1529" y="3397"/>
                  </a:lnTo>
                  <a:lnTo>
                    <a:pt x="1572" y="3400"/>
                  </a:lnTo>
                  <a:lnTo>
                    <a:pt x="1616" y="3404"/>
                  </a:lnTo>
                  <a:lnTo>
                    <a:pt x="1659" y="3406"/>
                  </a:lnTo>
                  <a:lnTo>
                    <a:pt x="1703" y="3406"/>
                  </a:lnTo>
                  <a:lnTo>
                    <a:pt x="1703" y="3406"/>
                  </a:lnTo>
                  <a:lnTo>
                    <a:pt x="1751" y="3406"/>
                  </a:lnTo>
                  <a:lnTo>
                    <a:pt x="1798" y="3402"/>
                  </a:lnTo>
                  <a:lnTo>
                    <a:pt x="1844" y="3400"/>
                  </a:lnTo>
                  <a:lnTo>
                    <a:pt x="1891" y="3395"/>
                  </a:lnTo>
                  <a:lnTo>
                    <a:pt x="1936" y="3390"/>
                  </a:lnTo>
                  <a:lnTo>
                    <a:pt x="1981" y="3383"/>
                  </a:lnTo>
                  <a:lnTo>
                    <a:pt x="2026" y="3374"/>
                  </a:lnTo>
                  <a:lnTo>
                    <a:pt x="2072" y="3365"/>
                  </a:lnTo>
                  <a:lnTo>
                    <a:pt x="2115" y="3355"/>
                  </a:lnTo>
                  <a:lnTo>
                    <a:pt x="2160" y="3343"/>
                  </a:lnTo>
                  <a:lnTo>
                    <a:pt x="2202" y="3331"/>
                  </a:lnTo>
                  <a:lnTo>
                    <a:pt x="2246" y="3317"/>
                  </a:lnTo>
                  <a:lnTo>
                    <a:pt x="2288" y="3303"/>
                  </a:lnTo>
                  <a:lnTo>
                    <a:pt x="2329" y="3287"/>
                  </a:lnTo>
                  <a:lnTo>
                    <a:pt x="2371" y="3270"/>
                  </a:lnTo>
                  <a:lnTo>
                    <a:pt x="2411" y="3252"/>
                  </a:lnTo>
                  <a:lnTo>
                    <a:pt x="2453" y="3233"/>
                  </a:lnTo>
                  <a:lnTo>
                    <a:pt x="2491" y="3212"/>
                  </a:lnTo>
                  <a:lnTo>
                    <a:pt x="2531" y="3191"/>
                  </a:lnTo>
                  <a:lnTo>
                    <a:pt x="2569" y="3169"/>
                  </a:lnTo>
                  <a:lnTo>
                    <a:pt x="2606" y="3146"/>
                  </a:lnTo>
                  <a:lnTo>
                    <a:pt x="2644" y="3122"/>
                  </a:lnTo>
                  <a:lnTo>
                    <a:pt x="2681" y="3098"/>
                  </a:lnTo>
                  <a:lnTo>
                    <a:pt x="2716" y="3071"/>
                  </a:lnTo>
                  <a:lnTo>
                    <a:pt x="2750" y="3045"/>
                  </a:lnTo>
                  <a:lnTo>
                    <a:pt x="2785" y="3017"/>
                  </a:lnTo>
                  <a:lnTo>
                    <a:pt x="2818" y="2990"/>
                  </a:lnTo>
                  <a:lnTo>
                    <a:pt x="2851" y="2960"/>
                  </a:lnTo>
                  <a:lnTo>
                    <a:pt x="2883" y="2930"/>
                  </a:lnTo>
                  <a:lnTo>
                    <a:pt x="2914" y="2899"/>
                  </a:lnTo>
                  <a:lnTo>
                    <a:pt x="2945" y="2868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26" y="2777"/>
                  </a:lnTo>
                  <a:lnTo>
                    <a:pt x="2879" y="2718"/>
                  </a:lnTo>
                  <a:lnTo>
                    <a:pt x="2836" y="2657"/>
                  </a:lnTo>
                  <a:lnTo>
                    <a:pt x="2794" y="2593"/>
                  </a:lnTo>
                  <a:lnTo>
                    <a:pt x="2756" y="2527"/>
                  </a:lnTo>
                  <a:lnTo>
                    <a:pt x="2721" y="2459"/>
                  </a:lnTo>
                  <a:lnTo>
                    <a:pt x="2688" y="2391"/>
                  </a:lnTo>
                  <a:lnTo>
                    <a:pt x="2658" y="2320"/>
                  </a:lnTo>
                  <a:lnTo>
                    <a:pt x="2632" y="2247"/>
                  </a:lnTo>
                  <a:lnTo>
                    <a:pt x="2609" y="2174"/>
                  </a:lnTo>
                  <a:lnTo>
                    <a:pt x="2589" y="2097"/>
                  </a:lnTo>
                  <a:lnTo>
                    <a:pt x="2573" y="2020"/>
                  </a:lnTo>
                  <a:lnTo>
                    <a:pt x="2561" y="1944"/>
                  </a:lnTo>
                  <a:lnTo>
                    <a:pt x="2550" y="1864"/>
                  </a:lnTo>
                  <a:lnTo>
                    <a:pt x="2545" y="1784"/>
                  </a:lnTo>
                  <a:lnTo>
                    <a:pt x="2543" y="1702"/>
                  </a:lnTo>
                  <a:lnTo>
                    <a:pt x="2543" y="1702"/>
                  </a:lnTo>
                  <a:lnTo>
                    <a:pt x="2545" y="1622"/>
                  </a:lnTo>
                  <a:lnTo>
                    <a:pt x="2550" y="1542"/>
                  </a:lnTo>
                  <a:lnTo>
                    <a:pt x="2561" y="1462"/>
                  </a:lnTo>
                  <a:lnTo>
                    <a:pt x="2573" y="1385"/>
                  </a:lnTo>
                  <a:lnTo>
                    <a:pt x="2589" y="1309"/>
                  </a:lnTo>
                  <a:lnTo>
                    <a:pt x="2609" y="1232"/>
                  </a:lnTo>
                  <a:lnTo>
                    <a:pt x="2632" y="1159"/>
                  </a:lnTo>
                  <a:lnTo>
                    <a:pt x="2658" y="1086"/>
                  </a:lnTo>
                  <a:lnTo>
                    <a:pt x="2688" y="1015"/>
                  </a:lnTo>
                  <a:lnTo>
                    <a:pt x="2721" y="947"/>
                  </a:lnTo>
                  <a:lnTo>
                    <a:pt x="2756" y="879"/>
                  </a:lnTo>
                  <a:lnTo>
                    <a:pt x="2794" y="813"/>
                  </a:lnTo>
                  <a:lnTo>
                    <a:pt x="2836" y="748"/>
                  </a:lnTo>
                  <a:lnTo>
                    <a:pt x="2879" y="687"/>
                  </a:lnTo>
                  <a:lnTo>
                    <a:pt x="2926" y="628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216000" tIns="1260000" rIns="54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48" name="Freeform: Shape 3">
              <a:extLst>
                <a:ext uri="{FF2B5EF4-FFF2-40B4-BE49-F238E27FC236}">
                  <a16:creationId xmlns:a16="http://schemas.microsoft.com/office/drawing/2014/main" id="{D5E4C8C9-1B27-49A4-A5A0-DC47300AC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1820" y="1516472"/>
              <a:ext cx="2374078" cy="2717337"/>
            </a:xfrm>
            <a:custGeom>
              <a:avLst/>
              <a:gdLst>
                <a:gd name="T0" fmla="*/ 1177 w 2975"/>
                <a:gd name="T1" fmla="*/ 2 h 3406"/>
                <a:gd name="T2" fmla="*/ 994 w 2975"/>
                <a:gd name="T3" fmla="*/ 23 h 3406"/>
                <a:gd name="T4" fmla="*/ 815 w 2975"/>
                <a:gd name="T5" fmla="*/ 61 h 3406"/>
                <a:gd name="T6" fmla="*/ 646 w 2975"/>
                <a:gd name="T7" fmla="*/ 119 h 3406"/>
                <a:gd name="T8" fmla="*/ 484 w 2975"/>
                <a:gd name="T9" fmla="*/ 194 h 3406"/>
                <a:gd name="T10" fmla="*/ 331 w 2975"/>
                <a:gd name="T11" fmla="*/ 282 h 3406"/>
                <a:gd name="T12" fmla="*/ 190 w 2975"/>
                <a:gd name="T13" fmla="*/ 389 h 3406"/>
                <a:gd name="T14" fmla="*/ 61 w 2975"/>
                <a:gd name="T15" fmla="*/ 507 h 3406"/>
                <a:gd name="T16" fmla="*/ 49 w 2975"/>
                <a:gd name="T17" fmla="*/ 627 h 3406"/>
                <a:gd name="T18" fmla="*/ 219 w 2975"/>
                <a:gd name="T19" fmla="*/ 879 h 3406"/>
                <a:gd name="T20" fmla="*/ 343 w 2975"/>
                <a:gd name="T21" fmla="*/ 1159 h 3406"/>
                <a:gd name="T22" fmla="*/ 414 w 2975"/>
                <a:gd name="T23" fmla="*/ 1462 h 3406"/>
                <a:gd name="T24" fmla="*/ 432 w 2975"/>
                <a:gd name="T25" fmla="*/ 1702 h 3406"/>
                <a:gd name="T26" fmla="*/ 402 w 2975"/>
                <a:gd name="T27" fmla="*/ 2021 h 3406"/>
                <a:gd name="T28" fmla="*/ 317 w 2975"/>
                <a:gd name="T29" fmla="*/ 2320 h 3406"/>
                <a:gd name="T30" fmla="*/ 181 w 2975"/>
                <a:gd name="T31" fmla="*/ 2593 h 3406"/>
                <a:gd name="T32" fmla="*/ 0 w 2975"/>
                <a:gd name="T33" fmla="*/ 2835 h 3406"/>
                <a:gd name="T34" fmla="*/ 30 w 2975"/>
                <a:gd name="T35" fmla="*/ 2868 h 3406"/>
                <a:gd name="T36" fmla="*/ 157 w 2975"/>
                <a:gd name="T37" fmla="*/ 2990 h 3406"/>
                <a:gd name="T38" fmla="*/ 294 w 2975"/>
                <a:gd name="T39" fmla="*/ 3098 h 3406"/>
                <a:gd name="T40" fmla="*/ 444 w 2975"/>
                <a:gd name="T41" fmla="*/ 3192 h 3406"/>
                <a:gd name="T42" fmla="*/ 604 w 2975"/>
                <a:gd name="T43" fmla="*/ 3270 h 3406"/>
                <a:gd name="T44" fmla="*/ 773 w 2975"/>
                <a:gd name="T45" fmla="*/ 3331 h 3406"/>
                <a:gd name="T46" fmla="*/ 949 w 2975"/>
                <a:gd name="T47" fmla="*/ 3375 h 3406"/>
                <a:gd name="T48" fmla="*/ 1131 w 2975"/>
                <a:gd name="T49" fmla="*/ 3401 h 3406"/>
                <a:gd name="T50" fmla="*/ 1271 w 2975"/>
                <a:gd name="T51" fmla="*/ 3406 h 3406"/>
                <a:gd name="T52" fmla="*/ 1459 w 2975"/>
                <a:gd name="T53" fmla="*/ 3395 h 3406"/>
                <a:gd name="T54" fmla="*/ 1640 w 2975"/>
                <a:gd name="T55" fmla="*/ 3366 h 3406"/>
                <a:gd name="T56" fmla="*/ 1814 w 2975"/>
                <a:gd name="T57" fmla="*/ 3317 h 3406"/>
                <a:gd name="T58" fmla="*/ 1979 w 2975"/>
                <a:gd name="T59" fmla="*/ 3251 h 3406"/>
                <a:gd name="T60" fmla="*/ 2137 w 2975"/>
                <a:gd name="T61" fmla="*/ 3169 h 3406"/>
                <a:gd name="T62" fmla="*/ 2284 w 2975"/>
                <a:gd name="T63" fmla="*/ 3072 h 3406"/>
                <a:gd name="T64" fmla="*/ 2419 w 2975"/>
                <a:gd name="T65" fmla="*/ 2960 h 3406"/>
                <a:gd name="T66" fmla="*/ 2543 w 2975"/>
                <a:gd name="T67" fmla="*/ 2835 h 3406"/>
                <a:gd name="T68" fmla="*/ 2682 w 2975"/>
                <a:gd name="T69" fmla="*/ 2658 h 3406"/>
                <a:gd name="T70" fmla="*/ 2830 w 2975"/>
                <a:gd name="T71" fmla="*/ 2391 h 3406"/>
                <a:gd name="T72" fmla="*/ 2928 w 2975"/>
                <a:gd name="T73" fmla="*/ 2097 h 3406"/>
                <a:gd name="T74" fmla="*/ 2973 w 2975"/>
                <a:gd name="T75" fmla="*/ 1784 h 3406"/>
                <a:gd name="T76" fmla="*/ 2973 w 2975"/>
                <a:gd name="T77" fmla="*/ 1615 h 3406"/>
                <a:gd name="T78" fmla="*/ 2955 w 2975"/>
                <a:gd name="T79" fmla="*/ 1443 h 3406"/>
                <a:gd name="T80" fmla="*/ 2921 w 2975"/>
                <a:gd name="T81" fmla="*/ 1278 h 3406"/>
                <a:gd name="T82" fmla="*/ 2841 w 2975"/>
                <a:gd name="T83" fmla="*/ 1039 h 3406"/>
                <a:gd name="T84" fmla="*/ 2684 w 2975"/>
                <a:gd name="T85" fmla="*/ 750 h 3406"/>
                <a:gd name="T86" fmla="*/ 2475 w 2975"/>
                <a:gd name="T87" fmla="*/ 498 h 3406"/>
                <a:gd name="T88" fmla="*/ 2224 w 2975"/>
                <a:gd name="T89" fmla="*/ 291 h 3406"/>
                <a:gd name="T90" fmla="*/ 1934 w 2975"/>
                <a:gd name="T91" fmla="*/ 134 h 3406"/>
                <a:gd name="T92" fmla="*/ 1697 w 2975"/>
                <a:gd name="T93" fmla="*/ 54 h 3406"/>
                <a:gd name="T94" fmla="*/ 1530 w 2975"/>
                <a:gd name="T95" fmla="*/ 20 h 3406"/>
                <a:gd name="T96" fmla="*/ 1359 w 2975"/>
                <a:gd name="T97" fmla="*/ 2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1271" y="0"/>
                  </a:moveTo>
                  <a:lnTo>
                    <a:pt x="1271" y="0"/>
                  </a:lnTo>
                  <a:lnTo>
                    <a:pt x="1224" y="0"/>
                  </a:lnTo>
                  <a:lnTo>
                    <a:pt x="1177" y="2"/>
                  </a:lnTo>
                  <a:lnTo>
                    <a:pt x="1131" y="6"/>
                  </a:lnTo>
                  <a:lnTo>
                    <a:pt x="1084" y="11"/>
                  </a:lnTo>
                  <a:lnTo>
                    <a:pt x="1039" y="16"/>
                  </a:lnTo>
                  <a:lnTo>
                    <a:pt x="994" y="23"/>
                  </a:lnTo>
                  <a:lnTo>
                    <a:pt x="949" y="30"/>
                  </a:lnTo>
                  <a:lnTo>
                    <a:pt x="903" y="41"/>
                  </a:lnTo>
                  <a:lnTo>
                    <a:pt x="860" y="51"/>
                  </a:lnTo>
                  <a:lnTo>
                    <a:pt x="815" y="61"/>
                  </a:lnTo>
                  <a:lnTo>
                    <a:pt x="773" y="75"/>
                  </a:lnTo>
                  <a:lnTo>
                    <a:pt x="729" y="87"/>
                  </a:lnTo>
                  <a:lnTo>
                    <a:pt x="687" y="103"/>
                  </a:lnTo>
                  <a:lnTo>
                    <a:pt x="646" y="119"/>
                  </a:lnTo>
                  <a:lnTo>
                    <a:pt x="604" y="136"/>
                  </a:lnTo>
                  <a:lnTo>
                    <a:pt x="562" y="154"/>
                  </a:lnTo>
                  <a:lnTo>
                    <a:pt x="522" y="173"/>
                  </a:lnTo>
                  <a:lnTo>
                    <a:pt x="484" y="194"/>
                  </a:lnTo>
                  <a:lnTo>
                    <a:pt x="444" y="215"/>
                  </a:lnTo>
                  <a:lnTo>
                    <a:pt x="406" y="235"/>
                  </a:lnTo>
                  <a:lnTo>
                    <a:pt x="369" y="260"/>
                  </a:lnTo>
                  <a:lnTo>
                    <a:pt x="331" y="282"/>
                  </a:lnTo>
                  <a:lnTo>
                    <a:pt x="294" y="308"/>
                  </a:lnTo>
                  <a:lnTo>
                    <a:pt x="259" y="333"/>
                  </a:lnTo>
                  <a:lnTo>
                    <a:pt x="225" y="361"/>
                  </a:lnTo>
                  <a:lnTo>
                    <a:pt x="190" y="389"/>
                  </a:lnTo>
                  <a:lnTo>
                    <a:pt x="157" y="416"/>
                  </a:lnTo>
                  <a:lnTo>
                    <a:pt x="124" y="446"/>
                  </a:lnTo>
                  <a:lnTo>
                    <a:pt x="91" y="476"/>
                  </a:lnTo>
                  <a:lnTo>
                    <a:pt x="61" y="507"/>
                  </a:lnTo>
                  <a:lnTo>
                    <a:pt x="30" y="538"/>
                  </a:lnTo>
                  <a:lnTo>
                    <a:pt x="0" y="569"/>
                  </a:lnTo>
                  <a:lnTo>
                    <a:pt x="0" y="569"/>
                  </a:lnTo>
                  <a:lnTo>
                    <a:pt x="49" y="627"/>
                  </a:lnTo>
                  <a:lnTo>
                    <a:pt x="96" y="688"/>
                  </a:lnTo>
                  <a:lnTo>
                    <a:pt x="139" y="749"/>
                  </a:lnTo>
                  <a:lnTo>
                    <a:pt x="181" y="813"/>
                  </a:lnTo>
                  <a:lnTo>
                    <a:pt x="219" y="879"/>
                  </a:lnTo>
                  <a:lnTo>
                    <a:pt x="254" y="945"/>
                  </a:lnTo>
                  <a:lnTo>
                    <a:pt x="287" y="1015"/>
                  </a:lnTo>
                  <a:lnTo>
                    <a:pt x="317" y="1086"/>
                  </a:lnTo>
                  <a:lnTo>
                    <a:pt x="343" y="1159"/>
                  </a:lnTo>
                  <a:lnTo>
                    <a:pt x="366" y="1232"/>
                  </a:lnTo>
                  <a:lnTo>
                    <a:pt x="386" y="1307"/>
                  </a:lnTo>
                  <a:lnTo>
                    <a:pt x="402" y="1384"/>
                  </a:lnTo>
                  <a:lnTo>
                    <a:pt x="414" y="1462"/>
                  </a:lnTo>
                  <a:lnTo>
                    <a:pt x="425" y="1542"/>
                  </a:lnTo>
                  <a:lnTo>
                    <a:pt x="430" y="1622"/>
                  </a:lnTo>
                  <a:lnTo>
                    <a:pt x="432" y="1702"/>
                  </a:lnTo>
                  <a:lnTo>
                    <a:pt x="432" y="1702"/>
                  </a:lnTo>
                  <a:lnTo>
                    <a:pt x="430" y="1784"/>
                  </a:lnTo>
                  <a:lnTo>
                    <a:pt x="425" y="1864"/>
                  </a:lnTo>
                  <a:lnTo>
                    <a:pt x="414" y="1942"/>
                  </a:lnTo>
                  <a:lnTo>
                    <a:pt x="402" y="2021"/>
                  </a:lnTo>
                  <a:lnTo>
                    <a:pt x="386" y="2097"/>
                  </a:lnTo>
                  <a:lnTo>
                    <a:pt x="366" y="2174"/>
                  </a:lnTo>
                  <a:lnTo>
                    <a:pt x="343" y="2247"/>
                  </a:lnTo>
                  <a:lnTo>
                    <a:pt x="317" y="2320"/>
                  </a:lnTo>
                  <a:lnTo>
                    <a:pt x="287" y="2390"/>
                  </a:lnTo>
                  <a:lnTo>
                    <a:pt x="254" y="2459"/>
                  </a:lnTo>
                  <a:lnTo>
                    <a:pt x="219" y="2527"/>
                  </a:lnTo>
                  <a:lnTo>
                    <a:pt x="181" y="2593"/>
                  </a:lnTo>
                  <a:lnTo>
                    <a:pt x="139" y="2656"/>
                  </a:lnTo>
                  <a:lnTo>
                    <a:pt x="96" y="2719"/>
                  </a:lnTo>
                  <a:lnTo>
                    <a:pt x="49" y="2778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30" y="2868"/>
                  </a:lnTo>
                  <a:lnTo>
                    <a:pt x="61" y="2900"/>
                  </a:lnTo>
                  <a:lnTo>
                    <a:pt x="92" y="2931"/>
                  </a:lnTo>
                  <a:lnTo>
                    <a:pt x="124" y="2960"/>
                  </a:lnTo>
                  <a:lnTo>
                    <a:pt x="157" y="2990"/>
                  </a:lnTo>
                  <a:lnTo>
                    <a:pt x="190" y="3018"/>
                  </a:lnTo>
                  <a:lnTo>
                    <a:pt x="225" y="3046"/>
                  </a:lnTo>
                  <a:lnTo>
                    <a:pt x="259" y="3072"/>
                  </a:lnTo>
                  <a:lnTo>
                    <a:pt x="294" y="3098"/>
                  </a:lnTo>
                  <a:lnTo>
                    <a:pt x="331" y="3122"/>
                  </a:lnTo>
                  <a:lnTo>
                    <a:pt x="369" y="3147"/>
                  </a:lnTo>
                  <a:lnTo>
                    <a:pt x="406" y="3169"/>
                  </a:lnTo>
                  <a:lnTo>
                    <a:pt x="444" y="3192"/>
                  </a:lnTo>
                  <a:lnTo>
                    <a:pt x="484" y="3213"/>
                  </a:lnTo>
                  <a:lnTo>
                    <a:pt x="522" y="3234"/>
                  </a:lnTo>
                  <a:lnTo>
                    <a:pt x="564" y="3251"/>
                  </a:lnTo>
                  <a:lnTo>
                    <a:pt x="604" y="3270"/>
                  </a:lnTo>
                  <a:lnTo>
                    <a:pt x="646" y="3288"/>
                  </a:lnTo>
                  <a:lnTo>
                    <a:pt x="687" y="3303"/>
                  </a:lnTo>
                  <a:lnTo>
                    <a:pt x="729" y="3317"/>
                  </a:lnTo>
                  <a:lnTo>
                    <a:pt x="773" y="3331"/>
                  </a:lnTo>
                  <a:lnTo>
                    <a:pt x="815" y="3343"/>
                  </a:lnTo>
                  <a:lnTo>
                    <a:pt x="860" y="3355"/>
                  </a:lnTo>
                  <a:lnTo>
                    <a:pt x="903" y="3366"/>
                  </a:lnTo>
                  <a:lnTo>
                    <a:pt x="949" y="3375"/>
                  </a:lnTo>
                  <a:lnTo>
                    <a:pt x="994" y="3383"/>
                  </a:lnTo>
                  <a:lnTo>
                    <a:pt x="1039" y="3390"/>
                  </a:lnTo>
                  <a:lnTo>
                    <a:pt x="1084" y="3395"/>
                  </a:lnTo>
                  <a:lnTo>
                    <a:pt x="1131" y="3401"/>
                  </a:lnTo>
                  <a:lnTo>
                    <a:pt x="1177" y="3402"/>
                  </a:lnTo>
                  <a:lnTo>
                    <a:pt x="1224" y="3404"/>
                  </a:lnTo>
                  <a:lnTo>
                    <a:pt x="1271" y="3406"/>
                  </a:lnTo>
                  <a:lnTo>
                    <a:pt x="1271" y="3406"/>
                  </a:lnTo>
                  <a:lnTo>
                    <a:pt x="1319" y="3404"/>
                  </a:lnTo>
                  <a:lnTo>
                    <a:pt x="1366" y="3402"/>
                  </a:lnTo>
                  <a:lnTo>
                    <a:pt x="1412" y="3401"/>
                  </a:lnTo>
                  <a:lnTo>
                    <a:pt x="1459" y="3395"/>
                  </a:lnTo>
                  <a:lnTo>
                    <a:pt x="1504" y="3390"/>
                  </a:lnTo>
                  <a:lnTo>
                    <a:pt x="1549" y="3383"/>
                  </a:lnTo>
                  <a:lnTo>
                    <a:pt x="1594" y="3375"/>
                  </a:lnTo>
                  <a:lnTo>
                    <a:pt x="1640" y="3366"/>
                  </a:lnTo>
                  <a:lnTo>
                    <a:pt x="1683" y="3355"/>
                  </a:lnTo>
                  <a:lnTo>
                    <a:pt x="1727" y="3343"/>
                  </a:lnTo>
                  <a:lnTo>
                    <a:pt x="1770" y="3331"/>
                  </a:lnTo>
                  <a:lnTo>
                    <a:pt x="1814" y="3317"/>
                  </a:lnTo>
                  <a:lnTo>
                    <a:pt x="1855" y="3303"/>
                  </a:lnTo>
                  <a:lnTo>
                    <a:pt x="1897" y="3288"/>
                  </a:lnTo>
                  <a:lnTo>
                    <a:pt x="1939" y="3270"/>
                  </a:lnTo>
                  <a:lnTo>
                    <a:pt x="1979" y="3251"/>
                  </a:lnTo>
                  <a:lnTo>
                    <a:pt x="2019" y="3234"/>
                  </a:lnTo>
                  <a:lnTo>
                    <a:pt x="2059" y="3213"/>
                  </a:lnTo>
                  <a:lnTo>
                    <a:pt x="2097" y="3192"/>
                  </a:lnTo>
                  <a:lnTo>
                    <a:pt x="2137" y="3169"/>
                  </a:lnTo>
                  <a:lnTo>
                    <a:pt x="2174" y="3147"/>
                  </a:lnTo>
                  <a:lnTo>
                    <a:pt x="2210" y="3122"/>
                  </a:lnTo>
                  <a:lnTo>
                    <a:pt x="2247" y="3098"/>
                  </a:lnTo>
                  <a:lnTo>
                    <a:pt x="2284" y="3072"/>
                  </a:lnTo>
                  <a:lnTo>
                    <a:pt x="2318" y="3046"/>
                  </a:lnTo>
                  <a:lnTo>
                    <a:pt x="2353" y="3018"/>
                  </a:lnTo>
                  <a:lnTo>
                    <a:pt x="2386" y="2990"/>
                  </a:lnTo>
                  <a:lnTo>
                    <a:pt x="2419" y="2960"/>
                  </a:lnTo>
                  <a:lnTo>
                    <a:pt x="2451" y="2931"/>
                  </a:lnTo>
                  <a:lnTo>
                    <a:pt x="2482" y="2900"/>
                  </a:lnTo>
                  <a:lnTo>
                    <a:pt x="2513" y="2868"/>
                  </a:lnTo>
                  <a:lnTo>
                    <a:pt x="2543" y="2835"/>
                  </a:lnTo>
                  <a:lnTo>
                    <a:pt x="2543" y="2835"/>
                  </a:lnTo>
                  <a:lnTo>
                    <a:pt x="2592" y="2778"/>
                  </a:lnTo>
                  <a:lnTo>
                    <a:pt x="2639" y="2719"/>
                  </a:lnTo>
                  <a:lnTo>
                    <a:pt x="2682" y="2658"/>
                  </a:lnTo>
                  <a:lnTo>
                    <a:pt x="2724" y="2593"/>
                  </a:lnTo>
                  <a:lnTo>
                    <a:pt x="2762" y="2527"/>
                  </a:lnTo>
                  <a:lnTo>
                    <a:pt x="2797" y="2459"/>
                  </a:lnTo>
                  <a:lnTo>
                    <a:pt x="2830" y="2391"/>
                  </a:lnTo>
                  <a:lnTo>
                    <a:pt x="2860" y="2320"/>
                  </a:lnTo>
                  <a:lnTo>
                    <a:pt x="2886" y="2247"/>
                  </a:lnTo>
                  <a:lnTo>
                    <a:pt x="2908" y="2174"/>
                  </a:lnTo>
                  <a:lnTo>
                    <a:pt x="2928" y="2097"/>
                  </a:lnTo>
                  <a:lnTo>
                    <a:pt x="2945" y="2021"/>
                  </a:lnTo>
                  <a:lnTo>
                    <a:pt x="2957" y="1942"/>
                  </a:lnTo>
                  <a:lnTo>
                    <a:pt x="2968" y="1864"/>
                  </a:lnTo>
                  <a:lnTo>
                    <a:pt x="2973" y="1784"/>
                  </a:lnTo>
                  <a:lnTo>
                    <a:pt x="2975" y="1702"/>
                  </a:lnTo>
                  <a:lnTo>
                    <a:pt x="2975" y="1702"/>
                  </a:lnTo>
                  <a:lnTo>
                    <a:pt x="2975" y="1659"/>
                  </a:lnTo>
                  <a:lnTo>
                    <a:pt x="2973" y="1615"/>
                  </a:lnTo>
                  <a:lnTo>
                    <a:pt x="2969" y="1572"/>
                  </a:lnTo>
                  <a:lnTo>
                    <a:pt x="2966" y="1528"/>
                  </a:lnTo>
                  <a:lnTo>
                    <a:pt x="2961" y="1487"/>
                  </a:lnTo>
                  <a:lnTo>
                    <a:pt x="2955" y="1443"/>
                  </a:lnTo>
                  <a:lnTo>
                    <a:pt x="2948" y="1401"/>
                  </a:lnTo>
                  <a:lnTo>
                    <a:pt x="2940" y="1360"/>
                  </a:lnTo>
                  <a:lnTo>
                    <a:pt x="2931" y="1318"/>
                  </a:lnTo>
                  <a:lnTo>
                    <a:pt x="2921" y="1278"/>
                  </a:lnTo>
                  <a:lnTo>
                    <a:pt x="2910" y="1236"/>
                  </a:lnTo>
                  <a:lnTo>
                    <a:pt x="2898" y="1196"/>
                  </a:lnTo>
                  <a:lnTo>
                    <a:pt x="2872" y="1118"/>
                  </a:lnTo>
                  <a:lnTo>
                    <a:pt x="2841" y="1039"/>
                  </a:lnTo>
                  <a:lnTo>
                    <a:pt x="2806" y="965"/>
                  </a:lnTo>
                  <a:lnTo>
                    <a:pt x="2769" y="891"/>
                  </a:lnTo>
                  <a:lnTo>
                    <a:pt x="2727" y="820"/>
                  </a:lnTo>
                  <a:lnTo>
                    <a:pt x="2684" y="750"/>
                  </a:lnTo>
                  <a:lnTo>
                    <a:pt x="2637" y="684"/>
                  </a:lnTo>
                  <a:lnTo>
                    <a:pt x="2585" y="620"/>
                  </a:lnTo>
                  <a:lnTo>
                    <a:pt x="2532" y="557"/>
                  </a:lnTo>
                  <a:lnTo>
                    <a:pt x="2475" y="498"/>
                  </a:lnTo>
                  <a:lnTo>
                    <a:pt x="2416" y="442"/>
                  </a:lnTo>
                  <a:lnTo>
                    <a:pt x="2355" y="389"/>
                  </a:lnTo>
                  <a:lnTo>
                    <a:pt x="2291" y="338"/>
                  </a:lnTo>
                  <a:lnTo>
                    <a:pt x="2224" y="291"/>
                  </a:lnTo>
                  <a:lnTo>
                    <a:pt x="2155" y="248"/>
                  </a:lnTo>
                  <a:lnTo>
                    <a:pt x="2083" y="206"/>
                  </a:lnTo>
                  <a:lnTo>
                    <a:pt x="2010" y="168"/>
                  </a:lnTo>
                  <a:lnTo>
                    <a:pt x="1934" y="134"/>
                  </a:lnTo>
                  <a:lnTo>
                    <a:pt x="1857" y="103"/>
                  </a:lnTo>
                  <a:lnTo>
                    <a:pt x="1777" y="77"/>
                  </a:lnTo>
                  <a:lnTo>
                    <a:pt x="1737" y="65"/>
                  </a:lnTo>
                  <a:lnTo>
                    <a:pt x="1697" y="54"/>
                  </a:lnTo>
                  <a:lnTo>
                    <a:pt x="1655" y="44"/>
                  </a:lnTo>
                  <a:lnTo>
                    <a:pt x="1615" y="35"/>
                  </a:lnTo>
                  <a:lnTo>
                    <a:pt x="1573" y="27"/>
                  </a:lnTo>
                  <a:lnTo>
                    <a:pt x="1530" y="20"/>
                  </a:lnTo>
                  <a:lnTo>
                    <a:pt x="1488" y="14"/>
                  </a:lnTo>
                  <a:lnTo>
                    <a:pt x="1445" y="9"/>
                  </a:lnTo>
                  <a:lnTo>
                    <a:pt x="1403" y="6"/>
                  </a:lnTo>
                  <a:lnTo>
                    <a:pt x="1359" y="2"/>
                  </a:lnTo>
                  <a:lnTo>
                    <a:pt x="1316" y="0"/>
                  </a:lnTo>
                  <a:lnTo>
                    <a:pt x="1271" y="0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540000" tIns="1260000" rIns="216000" bIns="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49" name="Freeform: Shape 4">
              <a:extLst>
                <a:ext uri="{FF2B5EF4-FFF2-40B4-BE49-F238E27FC236}">
                  <a16:creationId xmlns:a16="http://schemas.microsoft.com/office/drawing/2014/main" id="{E319BBA0-B8FF-48CE-B5DA-B90B3A7E6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742" y="1516472"/>
              <a:ext cx="2718935" cy="2262318"/>
            </a:xfrm>
            <a:custGeom>
              <a:avLst/>
              <a:gdLst>
                <a:gd name="T0" fmla="*/ 2914 w 3407"/>
                <a:gd name="T1" fmla="*/ 507 h 2835"/>
                <a:gd name="T2" fmla="*/ 2785 w 3407"/>
                <a:gd name="T3" fmla="*/ 389 h 2835"/>
                <a:gd name="T4" fmla="*/ 2644 w 3407"/>
                <a:gd name="T5" fmla="*/ 282 h 2835"/>
                <a:gd name="T6" fmla="*/ 2491 w 3407"/>
                <a:gd name="T7" fmla="*/ 194 h 2835"/>
                <a:gd name="T8" fmla="*/ 2329 w 3407"/>
                <a:gd name="T9" fmla="*/ 119 h 2835"/>
                <a:gd name="T10" fmla="*/ 2160 w 3407"/>
                <a:gd name="T11" fmla="*/ 61 h 2835"/>
                <a:gd name="T12" fmla="*/ 1981 w 3407"/>
                <a:gd name="T13" fmla="*/ 23 h 2835"/>
                <a:gd name="T14" fmla="*/ 1798 w 3407"/>
                <a:gd name="T15" fmla="*/ 2 h 2835"/>
                <a:gd name="T16" fmla="*/ 1659 w 3407"/>
                <a:gd name="T17" fmla="*/ 0 h 2835"/>
                <a:gd name="T18" fmla="*/ 1487 w 3407"/>
                <a:gd name="T19" fmla="*/ 14 h 2835"/>
                <a:gd name="T20" fmla="*/ 1320 w 3407"/>
                <a:gd name="T21" fmla="*/ 44 h 2835"/>
                <a:gd name="T22" fmla="*/ 1118 w 3407"/>
                <a:gd name="T23" fmla="*/ 103 h 2835"/>
                <a:gd name="T24" fmla="*/ 820 w 3407"/>
                <a:gd name="T25" fmla="*/ 248 h 2835"/>
                <a:gd name="T26" fmla="*/ 559 w 3407"/>
                <a:gd name="T27" fmla="*/ 442 h 2835"/>
                <a:gd name="T28" fmla="*/ 338 w 3407"/>
                <a:gd name="T29" fmla="*/ 684 h 2835"/>
                <a:gd name="T30" fmla="*/ 168 w 3407"/>
                <a:gd name="T31" fmla="*/ 965 h 2835"/>
                <a:gd name="T32" fmla="*/ 65 w 3407"/>
                <a:gd name="T33" fmla="*/ 1236 h 2835"/>
                <a:gd name="T34" fmla="*/ 27 w 3407"/>
                <a:gd name="T35" fmla="*/ 1401 h 2835"/>
                <a:gd name="T36" fmla="*/ 6 w 3407"/>
                <a:gd name="T37" fmla="*/ 1572 h 2835"/>
                <a:gd name="T38" fmla="*/ 0 w 3407"/>
                <a:gd name="T39" fmla="*/ 1702 h 2835"/>
                <a:gd name="T40" fmla="*/ 30 w 3407"/>
                <a:gd name="T41" fmla="*/ 2021 h 2835"/>
                <a:gd name="T42" fmla="*/ 115 w 3407"/>
                <a:gd name="T43" fmla="*/ 2320 h 2835"/>
                <a:gd name="T44" fmla="*/ 251 w 3407"/>
                <a:gd name="T45" fmla="*/ 2593 h 2835"/>
                <a:gd name="T46" fmla="*/ 432 w 3407"/>
                <a:gd name="T47" fmla="*/ 2835 h 2835"/>
                <a:gd name="T48" fmla="*/ 524 w 3407"/>
                <a:gd name="T49" fmla="*/ 2741 h 2835"/>
                <a:gd name="T50" fmla="*/ 657 w 3407"/>
                <a:gd name="T51" fmla="*/ 2626 h 2835"/>
                <a:gd name="T52" fmla="*/ 801 w 3407"/>
                <a:gd name="T53" fmla="*/ 2525 h 2835"/>
                <a:gd name="T54" fmla="*/ 956 w 3407"/>
                <a:gd name="T55" fmla="*/ 2438 h 2835"/>
                <a:gd name="T56" fmla="*/ 1120 w 3407"/>
                <a:gd name="T57" fmla="*/ 2369 h 2835"/>
                <a:gd name="T58" fmla="*/ 1292 w 3407"/>
                <a:gd name="T59" fmla="*/ 2317 h 2835"/>
                <a:gd name="T60" fmla="*/ 1471 w 3407"/>
                <a:gd name="T61" fmla="*/ 2282 h 2835"/>
                <a:gd name="T62" fmla="*/ 1656 w 3407"/>
                <a:gd name="T63" fmla="*/ 2266 h 2835"/>
                <a:gd name="T64" fmla="*/ 1798 w 3407"/>
                <a:gd name="T65" fmla="*/ 2268 h 2835"/>
                <a:gd name="T66" fmla="*/ 1981 w 3407"/>
                <a:gd name="T67" fmla="*/ 2289 h 2835"/>
                <a:gd name="T68" fmla="*/ 2159 w 3407"/>
                <a:gd name="T69" fmla="*/ 2327 h 2835"/>
                <a:gd name="T70" fmla="*/ 2329 w 3407"/>
                <a:gd name="T71" fmla="*/ 2384 h 2835"/>
                <a:gd name="T72" fmla="*/ 2491 w 3407"/>
                <a:gd name="T73" fmla="*/ 2459 h 2835"/>
                <a:gd name="T74" fmla="*/ 2644 w 3407"/>
                <a:gd name="T75" fmla="*/ 2548 h 2835"/>
                <a:gd name="T76" fmla="*/ 2785 w 3407"/>
                <a:gd name="T77" fmla="*/ 2654 h 2835"/>
                <a:gd name="T78" fmla="*/ 2914 w 3407"/>
                <a:gd name="T79" fmla="*/ 2772 h 2835"/>
                <a:gd name="T80" fmla="*/ 2975 w 3407"/>
                <a:gd name="T81" fmla="*/ 2835 h 2835"/>
                <a:gd name="T82" fmla="*/ 3114 w 3407"/>
                <a:gd name="T83" fmla="*/ 2656 h 2835"/>
                <a:gd name="T84" fmla="*/ 3262 w 3407"/>
                <a:gd name="T85" fmla="*/ 2390 h 2835"/>
                <a:gd name="T86" fmla="*/ 3361 w 3407"/>
                <a:gd name="T87" fmla="*/ 2097 h 2835"/>
                <a:gd name="T88" fmla="*/ 3405 w 3407"/>
                <a:gd name="T89" fmla="*/ 1784 h 2835"/>
                <a:gd name="T90" fmla="*/ 3400 w 3407"/>
                <a:gd name="T91" fmla="*/ 1542 h 2835"/>
                <a:gd name="T92" fmla="*/ 3341 w 3407"/>
                <a:gd name="T93" fmla="*/ 1232 h 2835"/>
                <a:gd name="T94" fmla="*/ 3229 w 3407"/>
                <a:gd name="T95" fmla="*/ 945 h 2835"/>
                <a:gd name="T96" fmla="*/ 3071 w 3407"/>
                <a:gd name="T97" fmla="*/ 68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5">
                  <a:moveTo>
                    <a:pt x="2975" y="569"/>
                  </a:moveTo>
                  <a:lnTo>
                    <a:pt x="2975" y="569"/>
                  </a:lnTo>
                  <a:lnTo>
                    <a:pt x="2945" y="538"/>
                  </a:lnTo>
                  <a:lnTo>
                    <a:pt x="2914" y="507"/>
                  </a:lnTo>
                  <a:lnTo>
                    <a:pt x="2883" y="476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9"/>
                  </a:lnTo>
                  <a:lnTo>
                    <a:pt x="2750" y="361"/>
                  </a:lnTo>
                  <a:lnTo>
                    <a:pt x="2716" y="333"/>
                  </a:lnTo>
                  <a:lnTo>
                    <a:pt x="2681" y="308"/>
                  </a:lnTo>
                  <a:lnTo>
                    <a:pt x="2644" y="282"/>
                  </a:lnTo>
                  <a:lnTo>
                    <a:pt x="2606" y="260"/>
                  </a:lnTo>
                  <a:lnTo>
                    <a:pt x="2569" y="235"/>
                  </a:lnTo>
                  <a:lnTo>
                    <a:pt x="2531" y="215"/>
                  </a:lnTo>
                  <a:lnTo>
                    <a:pt x="2491" y="194"/>
                  </a:lnTo>
                  <a:lnTo>
                    <a:pt x="2453" y="173"/>
                  </a:lnTo>
                  <a:lnTo>
                    <a:pt x="2411" y="154"/>
                  </a:lnTo>
                  <a:lnTo>
                    <a:pt x="2371" y="136"/>
                  </a:lnTo>
                  <a:lnTo>
                    <a:pt x="2329" y="119"/>
                  </a:lnTo>
                  <a:lnTo>
                    <a:pt x="2288" y="103"/>
                  </a:lnTo>
                  <a:lnTo>
                    <a:pt x="2246" y="87"/>
                  </a:lnTo>
                  <a:lnTo>
                    <a:pt x="2202" y="75"/>
                  </a:lnTo>
                  <a:lnTo>
                    <a:pt x="2160" y="61"/>
                  </a:lnTo>
                  <a:lnTo>
                    <a:pt x="2115" y="51"/>
                  </a:lnTo>
                  <a:lnTo>
                    <a:pt x="2072" y="41"/>
                  </a:lnTo>
                  <a:lnTo>
                    <a:pt x="2026" y="30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6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9" y="0"/>
                  </a:lnTo>
                  <a:lnTo>
                    <a:pt x="1616" y="2"/>
                  </a:lnTo>
                  <a:lnTo>
                    <a:pt x="1572" y="6"/>
                  </a:lnTo>
                  <a:lnTo>
                    <a:pt x="1529" y="9"/>
                  </a:lnTo>
                  <a:lnTo>
                    <a:pt x="1487" y="14"/>
                  </a:lnTo>
                  <a:lnTo>
                    <a:pt x="1443" y="20"/>
                  </a:lnTo>
                  <a:lnTo>
                    <a:pt x="1402" y="27"/>
                  </a:lnTo>
                  <a:lnTo>
                    <a:pt x="1360" y="35"/>
                  </a:lnTo>
                  <a:lnTo>
                    <a:pt x="1320" y="44"/>
                  </a:lnTo>
                  <a:lnTo>
                    <a:pt x="1278" y="54"/>
                  </a:lnTo>
                  <a:lnTo>
                    <a:pt x="1238" y="65"/>
                  </a:lnTo>
                  <a:lnTo>
                    <a:pt x="1198" y="77"/>
                  </a:lnTo>
                  <a:lnTo>
                    <a:pt x="1118" y="103"/>
                  </a:lnTo>
                  <a:lnTo>
                    <a:pt x="1041" y="134"/>
                  </a:lnTo>
                  <a:lnTo>
                    <a:pt x="965" y="168"/>
                  </a:lnTo>
                  <a:lnTo>
                    <a:pt x="892" y="206"/>
                  </a:lnTo>
                  <a:lnTo>
                    <a:pt x="820" y="248"/>
                  </a:lnTo>
                  <a:lnTo>
                    <a:pt x="751" y="291"/>
                  </a:lnTo>
                  <a:lnTo>
                    <a:pt x="684" y="338"/>
                  </a:lnTo>
                  <a:lnTo>
                    <a:pt x="620" y="389"/>
                  </a:lnTo>
                  <a:lnTo>
                    <a:pt x="559" y="442"/>
                  </a:lnTo>
                  <a:lnTo>
                    <a:pt x="500" y="498"/>
                  </a:lnTo>
                  <a:lnTo>
                    <a:pt x="443" y="557"/>
                  </a:lnTo>
                  <a:lnTo>
                    <a:pt x="389" y="620"/>
                  </a:lnTo>
                  <a:lnTo>
                    <a:pt x="338" y="684"/>
                  </a:lnTo>
                  <a:lnTo>
                    <a:pt x="291" y="750"/>
                  </a:lnTo>
                  <a:lnTo>
                    <a:pt x="248" y="820"/>
                  </a:lnTo>
                  <a:lnTo>
                    <a:pt x="206" y="891"/>
                  </a:lnTo>
                  <a:lnTo>
                    <a:pt x="168" y="965"/>
                  </a:lnTo>
                  <a:lnTo>
                    <a:pt x="134" y="1039"/>
                  </a:lnTo>
                  <a:lnTo>
                    <a:pt x="103" y="1118"/>
                  </a:lnTo>
                  <a:lnTo>
                    <a:pt x="77" y="1196"/>
                  </a:lnTo>
                  <a:lnTo>
                    <a:pt x="65" y="1236"/>
                  </a:lnTo>
                  <a:lnTo>
                    <a:pt x="54" y="1278"/>
                  </a:lnTo>
                  <a:lnTo>
                    <a:pt x="44" y="1318"/>
                  </a:lnTo>
                  <a:lnTo>
                    <a:pt x="35" y="1360"/>
                  </a:lnTo>
                  <a:lnTo>
                    <a:pt x="27" y="1401"/>
                  </a:lnTo>
                  <a:lnTo>
                    <a:pt x="20" y="1443"/>
                  </a:lnTo>
                  <a:lnTo>
                    <a:pt x="14" y="1487"/>
                  </a:lnTo>
                  <a:lnTo>
                    <a:pt x="9" y="1528"/>
                  </a:lnTo>
                  <a:lnTo>
                    <a:pt x="6" y="1572"/>
                  </a:lnTo>
                  <a:lnTo>
                    <a:pt x="2" y="1615"/>
                  </a:lnTo>
                  <a:lnTo>
                    <a:pt x="0" y="1659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2" y="1784"/>
                  </a:lnTo>
                  <a:lnTo>
                    <a:pt x="7" y="1864"/>
                  </a:lnTo>
                  <a:lnTo>
                    <a:pt x="18" y="1942"/>
                  </a:lnTo>
                  <a:lnTo>
                    <a:pt x="30" y="2021"/>
                  </a:lnTo>
                  <a:lnTo>
                    <a:pt x="46" y="2097"/>
                  </a:lnTo>
                  <a:lnTo>
                    <a:pt x="67" y="2174"/>
                  </a:lnTo>
                  <a:lnTo>
                    <a:pt x="89" y="2247"/>
                  </a:lnTo>
                  <a:lnTo>
                    <a:pt x="115" y="2320"/>
                  </a:lnTo>
                  <a:lnTo>
                    <a:pt x="145" y="2391"/>
                  </a:lnTo>
                  <a:lnTo>
                    <a:pt x="178" y="2459"/>
                  </a:lnTo>
                  <a:lnTo>
                    <a:pt x="213" y="2527"/>
                  </a:lnTo>
                  <a:lnTo>
                    <a:pt x="251" y="2593"/>
                  </a:lnTo>
                  <a:lnTo>
                    <a:pt x="293" y="2658"/>
                  </a:lnTo>
                  <a:lnTo>
                    <a:pt x="336" y="2719"/>
                  </a:lnTo>
                  <a:lnTo>
                    <a:pt x="383" y="2778"/>
                  </a:lnTo>
                  <a:lnTo>
                    <a:pt x="432" y="2835"/>
                  </a:lnTo>
                  <a:lnTo>
                    <a:pt x="432" y="2835"/>
                  </a:lnTo>
                  <a:lnTo>
                    <a:pt x="462" y="2804"/>
                  </a:lnTo>
                  <a:lnTo>
                    <a:pt x="493" y="2772"/>
                  </a:lnTo>
                  <a:lnTo>
                    <a:pt x="524" y="2741"/>
                  </a:lnTo>
                  <a:lnTo>
                    <a:pt x="556" y="2712"/>
                  </a:lnTo>
                  <a:lnTo>
                    <a:pt x="589" y="2682"/>
                  </a:lnTo>
                  <a:lnTo>
                    <a:pt x="622" y="2654"/>
                  </a:lnTo>
                  <a:lnTo>
                    <a:pt x="657" y="2626"/>
                  </a:lnTo>
                  <a:lnTo>
                    <a:pt x="691" y="2598"/>
                  </a:lnTo>
                  <a:lnTo>
                    <a:pt x="728" y="2574"/>
                  </a:lnTo>
                  <a:lnTo>
                    <a:pt x="763" y="2548"/>
                  </a:lnTo>
                  <a:lnTo>
                    <a:pt x="801" y="2525"/>
                  </a:lnTo>
                  <a:lnTo>
                    <a:pt x="838" y="2503"/>
                  </a:lnTo>
                  <a:lnTo>
                    <a:pt x="876" y="2480"/>
                  </a:lnTo>
                  <a:lnTo>
                    <a:pt x="916" y="2459"/>
                  </a:lnTo>
                  <a:lnTo>
                    <a:pt x="956" y="2438"/>
                  </a:lnTo>
                  <a:lnTo>
                    <a:pt x="996" y="2419"/>
                  </a:lnTo>
                  <a:lnTo>
                    <a:pt x="1036" y="2402"/>
                  </a:lnTo>
                  <a:lnTo>
                    <a:pt x="1078" y="2384"/>
                  </a:lnTo>
                  <a:lnTo>
                    <a:pt x="1120" y="2369"/>
                  </a:lnTo>
                  <a:lnTo>
                    <a:pt x="1161" y="2355"/>
                  </a:lnTo>
                  <a:lnTo>
                    <a:pt x="1205" y="2341"/>
                  </a:lnTo>
                  <a:lnTo>
                    <a:pt x="1248" y="2327"/>
                  </a:lnTo>
                  <a:lnTo>
                    <a:pt x="1292" y="2317"/>
                  </a:lnTo>
                  <a:lnTo>
                    <a:pt x="1335" y="2306"/>
                  </a:lnTo>
                  <a:lnTo>
                    <a:pt x="1381" y="2297"/>
                  </a:lnTo>
                  <a:lnTo>
                    <a:pt x="1426" y="2289"/>
                  </a:lnTo>
                  <a:lnTo>
                    <a:pt x="1471" y="2282"/>
                  </a:lnTo>
                  <a:lnTo>
                    <a:pt x="1516" y="2277"/>
                  </a:lnTo>
                  <a:lnTo>
                    <a:pt x="1563" y="2271"/>
                  </a:lnTo>
                  <a:lnTo>
                    <a:pt x="1609" y="2268"/>
                  </a:lnTo>
                  <a:lnTo>
                    <a:pt x="1656" y="2266"/>
                  </a:lnTo>
                  <a:lnTo>
                    <a:pt x="1703" y="2266"/>
                  </a:lnTo>
                  <a:lnTo>
                    <a:pt x="1703" y="2266"/>
                  </a:lnTo>
                  <a:lnTo>
                    <a:pt x="1751" y="2266"/>
                  </a:lnTo>
                  <a:lnTo>
                    <a:pt x="1798" y="2268"/>
                  </a:lnTo>
                  <a:lnTo>
                    <a:pt x="1844" y="2271"/>
                  </a:lnTo>
                  <a:lnTo>
                    <a:pt x="1891" y="2277"/>
                  </a:lnTo>
                  <a:lnTo>
                    <a:pt x="1936" y="2282"/>
                  </a:lnTo>
                  <a:lnTo>
                    <a:pt x="1981" y="2289"/>
                  </a:lnTo>
                  <a:lnTo>
                    <a:pt x="2026" y="2297"/>
                  </a:lnTo>
                  <a:lnTo>
                    <a:pt x="2072" y="2306"/>
                  </a:lnTo>
                  <a:lnTo>
                    <a:pt x="2115" y="2317"/>
                  </a:lnTo>
                  <a:lnTo>
                    <a:pt x="2159" y="2327"/>
                  </a:lnTo>
                  <a:lnTo>
                    <a:pt x="2202" y="2341"/>
                  </a:lnTo>
                  <a:lnTo>
                    <a:pt x="2246" y="2355"/>
                  </a:lnTo>
                  <a:lnTo>
                    <a:pt x="2288" y="2369"/>
                  </a:lnTo>
                  <a:lnTo>
                    <a:pt x="2329" y="2384"/>
                  </a:lnTo>
                  <a:lnTo>
                    <a:pt x="2371" y="2402"/>
                  </a:lnTo>
                  <a:lnTo>
                    <a:pt x="2411" y="2419"/>
                  </a:lnTo>
                  <a:lnTo>
                    <a:pt x="2451" y="2438"/>
                  </a:lnTo>
                  <a:lnTo>
                    <a:pt x="2491" y="2459"/>
                  </a:lnTo>
                  <a:lnTo>
                    <a:pt x="2531" y="2480"/>
                  </a:lnTo>
                  <a:lnTo>
                    <a:pt x="2569" y="2503"/>
                  </a:lnTo>
                  <a:lnTo>
                    <a:pt x="2606" y="2525"/>
                  </a:lnTo>
                  <a:lnTo>
                    <a:pt x="2644" y="2548"/>
                  </a:lnTo>
                  <a:lnTo>
                    <a:pt x="2679" y="2574"/>
                  </a:lnTo>
                  <a:lnTo>
                    <a:pt x="2716" y="2598"/>
                  </a:lnTo>
                  <a:lnTo>
                    <a:pt x="2750" y="2626"/>
                  </a:lnTo>
                  <a:lnTo>
                    <a:pt x="2785" y="2654"/>
                  </a:lnTo>
                  <a:lnTo>
                    <a:pt x="2818" y="2682"/>
                  </a:lnTo>
                  <a:lnTo>
                    <a:pt x="2851" y="2712"/>
                  </a:lnTo>
                  <a:lnTo>
                    <a:pt x="2883" y="2741"/>
                  </a:lnTo>
                  <a:lnTo>
                    <a:pt x="2914" y="2772"/>
                  </a:lnTo>
                  <a:lnTo>
                    <a:pt x="2945" y="2804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3024" y="2778"/>
                  </a:lnTo>
                  <a:lnTo>
                    <a:pt x="3071" y="2719"/>
                  </a:lnTo>
                  <a:lnTo>
                    <a:pt x="3114" y="2656"/>
                  </a:lnTo>
                  <a:lnTo>
                    <a:pt x="3156" y="2593"/>
                  </a:lnTo>
                  <a:lnTo>
                    <a:pt x="3194" y="2527"/>
                  </a:lnTo>
                  <a:lnTo>
                    <a:pt x="3229" y="2459"/>
                  </a:lnTo>
                  <a:lnTo>
                    <a:pt x="3262" y="2390"/>
                  </a:lnTo>
                  <a:lnTo>
                    <a:pt x="3292" y="2320"/>
                  </a:lnTo>
                  <a:lnTo>
                    <a:pt x="3318" y="2247"/>
                  </a:lnTo>
                  <a:lnTo>
                    <a:pt x="3341" y="2174"/>
                  </a:lnTo>
                  <a:lnTo>
                    <a:pt x="3361" y="2097"/>
                  </a:lnTo>
                  <a:lnTo>
                    <a:pt x="3377" y="2021"/>
                  </a:lnTo>
                  <a:lnTo>
                    <a:pt x="3389" y="1942"/>
                  </a:lnTo>
                  <a:lnTo>
                    <a:pt x="3400" y="1864"/>
                  </a:lnTo>
                  <a:lnTo>
                    <a:pt x="3405" y="1784"/>
                  </a:lnTo>
                  <a:lnTo>
                    <a:pt x="3407" y="1702"/>
                  </a:lnTo>
                  <a:lnTo>
                    <a:pt x="3407" y="1702"/>
                  </a:lnTo>
                  <a:lnTo>
                    <a:pt x="3405" y="1622"/>
                  </a:lnTo>
                  <a:lnTo>
                    <a:pt x="3400" y="1542"/>
                  </a:lnTo>
                  <a:lnTo>
                    <a:pt x="3389" y="1462"/>
                  </a:lnTo>
                  <a:lnTo>
                    <a:pt x="3377" y="1384"/>
                  </a:lnTo>
                  <a:lnTo>
                    <a:pt x="3361" y="1307"/>
                  </a:lnTo>
                  <a:lnTo>
                    <a:pt x="3341" y="1232"/>
                  </a:lnTo>
                  <a:lnTo>
                    <a:pt x="3318" y="1159"/>
                  </a:lnTo>
                  <a:lnTo>
                    <a:pt x="3292" y="1086"/>
                  </a:lnTo>
                  <a:lnTo>
                    <a:pt x="3262" y="1015"/>
                  </a:lnTo>
                  <a:lnTo>
                    <a:pt x="3229" y="945"/>
                  </a:lnTo>
                  <a:lnTo>
                    <a:pt x="3194" y="879"/>
                  </a:lnTo>
                  <a:lnTo>
                    <a:pt x="3156" y="813"/>
                  </a:lnTo>
                  <a:lnTo>
                    <a:pt x="3114" y="749"/>
                  </a:lnTo>
                  <a:lnTo>
                    <a:pt x="3071" y="688"/>
                  </a:lnTo>
                  <a:lnTo>
                    <a:pt x="3024" y="627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1080000" rIns="12192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42201268-C1D8-45F4-B5D1-0E5536EB3375}"/>
                </a:ext>
              </a:extLst>
            </p:cNvPr>
            <p:cNvSpPr/>
            <p:nvPr/>
          </p:nvSpPr>
          <p:spPr>
            <a:xfrm>
              <a:off x="3934867" y="1991651"/>
              <a:ext cx="2294623" cy="12724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指感觉器官的灵敏程度依赖于其感受外界刺激的适当范围，表现为对刺激的适应性变化</a:t>
              </a:r>
            </a:p>
          </p:txBody>
        </p:sp>
        <p:sp>
          <p:nvSpPr>
            <p:cNvPr id="77" name="矩形 76">
              <a:extLst>
                <a:ext uri="{FF2B5EF4-FFF2-40B4-BE49-F238E27FC236}">
                  <a16:creationId xmlns:a16="http://schemas.microsoft.com/office/drawing/2014/main" id="{39F927C8-98A1-4D14-AC3B-CEAA1948D872}"/>
                </a:ext>
              </a:extLst>
            </p:cNvPr>
            <p:cNvSpPr/>
            <p:nvPr/>
          </p:nvSpPr>
          <p:spPr>
            <a:xfrm>
              <a:off x="6454763" y="2371752"/>
              <a:ext cx="1833653" cy="9812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行为适应可分为主动适应和被动适应。</a:t>
              </a:r>
            </a:p>
          </p:txBody>
        </p:sp>
        <p:sp>
          <p:nvSpPr>
            <p:cNvPr id="79" name="矩形 78">
              <a:extLst>
                <a:ext uri="{FF2B5EF4-FFF2-40B4-BE49-F238E27FC236}">
                  <a16:creationId xmlns:a16="http://schemas.microsoft.com/office/drawing/2014/main" id="{E8C91396-3DD7-40F8-B3D0-A76792803617}"/>
                </a:ext>
              </a:extLst>
            </p:cNvPr>
            <p:cNvSpPr/>
            <p:nvPr/>
          </p:nvSpPr>
          <p:spPr>
            <a:xfrm>
              <a:off x="3981895" y="4014017"/>
              <a:ext cx="1728043" cy="12724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认知适应是 个体适应机制在内部心理加工环节上的心理设计。</a:t>
              </a:r>
            </a:p>
          </p:txBody>
        </p:sp>
        <p:sp>
          <p:nvSpPr>
            <p:cNvPr id="83" name="矩形 82">
              <a:extLst>
                <a:ext uri="{FF2B5EF4-FFF2-40B4-BE49-F238E27FC236}">
                  <a16:creationId xmlns:a16="http://schemas.microsoft.com/office/drawing/2014/main" id="{870D1B9E-70A6-4149-882E-8697DB1FA98D}"/>
                </a:ext>
              </a:extLst>
            </p:cNvPr>
            <p:cNvSpPr/>
            <p:nvPr/>
          </p:nvSpPr>
          <p:spPr>
            <a:xfrm>
              <a:off x="5889261" y="4202916"/>
              <a:ext cx="2379513" cy="177651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是个体具有充分发挥自身人格特征的特色和优势的功能，与社会情境交互作用，解决适应问题，从而达到与环境的和谐平衡状态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EC28268E-38E3-470D-A0A3-898E7B886289}"/>
              </a:ext>
            </a:extLst>
          </p:cNvPr>
          <p:cNvGrpSpPr/>
          <p:nvPr/>
        </p:nvGrpSpPr>
        <p:grpSpPr>
          <a:xfrm>
            <a:off x="539552" y="1846768"/>
            <a:ext cx="2101294" cy="533310"/>
            <a:chOff x="539552" y="1846768"/>
            <a:chExt cx="2101294" cy="533310"/>
          </a:xfrm>
        </p:grpSpPr>
        <p:grpSp>
          <p:nvGrpSpPr>
            <p:cNvPr id="21" name="Group 5">
              <a:extLst>
                <a:ext uri="{FF2B5EF4-FFF2-40B4-BE49-F238E27FC236}">
                  <a16:creationId xmlns:a16="http://schemas.microsoft.com/office/drawing/2014/main" id="{719F88BD-FF69-42EE-9279-5BCF3293DB8E}"/>
                </a:ext>
              </a:extLst>
            </p:cNvPr>
            <p:cNvGrpSpPr/>
            <p:nvPr/>
          </p:nvGrpSpPr>
          <p:grpSpPr>
            <a:xfrm>
              <a:off x="1367644" y="1895214"/>
              <a:ext cx="1273202" cy="484864"/>
              <a:chOff x="523935" y="2908277"/>
              <a:chExt cx="1717441" cy="695035"/>
            </a:xfrm>
          </p:grpSpPr>
          <p:cxnSp>
            <p:nvCxnSpPr>
              <p:cNvPr id="22" name="Straight Connector 6">
                <a:extLst>
                  <a:ext uri="{FF2B5EF4-FFF2-40B4-BE49-F238E27FC236}">
                    <a16:creationId xmlns:a16="http://schemas.microsoft.com/office/drawing/2014/main" id="{1E76F0B4-C994-469D-8CBE-DDD65725D2E4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3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7">
                <a:extLst>
                  <a:ext uri="{FF2B5EF4-FFF2-40B4-BE49-F238E27FC236}">
                    <a16:creationId xmlns:a16="http://schemas.microsoft.com/office/drawing/2014/main" id="{0A61CB5A-9384-4C18-ACF8-780980088A2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endParaRPr lang="zh-CN" altLang="en-US" sz="2800" b="1" dirty="0">
                  <a:solidFill>
                    <a:srgbClr val="F76911"/>
                  </a:solidFill>
                </a:endParaRPr>
              </a:p>
            </p:txBody>
          </p:sp>
        </p:grp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D919E0C4-3E5A-43FF-B564-CF3E167AA62C}"/>
                </a:ext>
              </a:extLst>
            </p:cNvPr>
            <p:cNvSpPr txBox="1"/>
            <p:nvPr/>
          </p:nvSpPr>
          <p:spPr>
            <a:xfrm>
              <a:off x="539552" y="1846768"/>
              <a:ext cx="14237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F76911"/>
                  </a:solidFill>
                </a:rPr>
                <a:t>感觉适应</a:t>
              </a:r>
              <a:endParaRPr lang="zh-CN" altLang="en-US" sz="2400" dirty="0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F55A233F-4822-40C5-B7C0-702EF15F7B45}"/>
              </a:ext>
            </a:extLst>
          </p:cNvPr>
          <p:cNvGrpSpPr/>
          <p:nvPr/>
        </p:nvGrpSpPr>
        <p:grpSpPr>
          <a:xfrm>
            <a:off x="6510575" y="1846768"/>
            <a:ext cx="2166908" cy="496749"/>
            <a:chOff x="6510575" y="1846768"/>
            <a:chExt cx="2166908" cy="496749"/>
          </a:xfrm>
        </p:grpSpPr>
        <p:grpSp>
          <p:nvGrpSpPr>
            <p:cNvPr id="38" name="Group 11">
              <a:extLst>
                <a:ext uri="{FF2B5EF4-FFF2-40B4-BE49-F238E27FC236}">
                  <a16:creationId xmlns:a16="http://schemas.microsoft.com/office/drawing/2014/main" id="{EF748BB5-8AAE-456A-93AB-169D89146ECD}"/>
                </a:ext>
              </a:extLst>
            </p:cNvPr>
            <p:cNvGrpSpPr/>
            <p:nvPr/>
          </p:nvGrpSpPr>
          <p:grpSpPr>
            <a:xfrm flipH="1">
              <a:off x="6510575" y="1858653"/>
              <a:ext cx="1273202" cy="484864"/>
              <a:chOff x="523936" y="2908277"/>
              <a:chExt cx="1717440" cy="695035"/>
            </a:xfrm>
          </p:grpSpPr>
          <p:cxnSp>
            <p:nvCxnSpPr>
              <p:cNvPr id="39" name="Straight Connector 12">
                <a:extLst>
                  <a:ext uri="{FF2B5EF4-FFF2-40B4-BE49-F238E27FC236}">
                    <a16:creationId xmlns:a16="http://schemas.microsoft.com/office/drawing/2014/main" id="{648345C3-82CB-46F4-8C59-028B45BA2548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3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13">
                <a:extLst>
                  <a:ext uri="{FF2B5EF4-FFF2-40B4-BE49-F238E27FC236}">
                    <a16:creationId xmlns:a16="http://schemas.microsoft.com/office/drawing/2014/main" id="{A4296C11-C38F-44BF-A4EF-243322DAEF9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70000" lnSpcReduction="2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endParaRPr lang="en-US" altLang="ko-KR" sz="5333" b="1" dirty="0">
                  <a:solidFill>
                    <a:schemeClr val="accent3"/>
                  </a:solidFill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0B5FA97D-40ED-4A19-AF9B-7377362246E0}"/>
                </a:ext>
              </a:extLst>
            </p:cNvPr>
            <p:cNvSpPr txBox="1"/>
            <p:nvPr/>
          </p:nvSpPr>
          <p:spPr>
            <a:xfrm>
              <a:off x="7253717" y="1846768"/>
              <a:ext cx="14237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F76911"/>
                  </a:solidFill>
                </a:rPr>
                <a:t>行为适应</a:t>
              </a:r>
              <a:endParaRPr lang="zh-CN" altLang="en-US" sz="2400" dirty="0"/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2F4607D3-9A65-4D9F-96F0-AACC0A7607CD}"/>
              </a:ext>
            </a:extLst>
          </p:cNvPr>
          <p:cNvGrpSpPr/>
          <p:nvPr/>
        </p:nvGrpSpPr>
        <p:grpSpPr>
          <a:xfrm>
            <a:off x="539552" y="3369040"/>
            <a:ext cx="2101294" cy="533310"/>
            <a:chOff x="539552" y="1846768"/>
            <a:chExt cx="2101294" cy="533310"/>
          </a:xfrm>
        </p:grpSpPr>
        <p:grpSp>
          <p:nvGrpSpPr>
            <p:cNvPr id="68" name="Group 5">
              <a:extLst>
                <a:ext uri="{FF2B5EF4-FFF2-40B4-BE49-F238E27FC236}">
                  <a16:creationId xmlns:a16="http://schemas.microsoft.com/office/drawing/2014/main" id="{BFE8D7F2-97FB-431C-B8CE-74956362B61B}"/>
                </a:ext>
              </a:extLst>
            </p:cNvPr>
            <p:cNvGrpSpPr/>
            <p:nvPr/>
          </p:nvGrpSpPr>
          <p:grpSpPr>
            <a:xfrm>
              <a:off x="1367644" y="1895214"/>
              <a:ext cx="1273202" cy="484864"/>
              <a:chOff x="523935" y="2908277"/>
              <a:chExt cx="1717441" cy="695035"/>
            </a:xfrm>
          </p:grpSpPr>
          <p:cxnSp>
            <p:nvCxnSpPr>
              <p:cNvPr id="70" name="Straight Connector 6">
                <a:extLst>
                  <a:ext uri="{FF2B5EF4-FFF2-40B4-BE49-F238E27FC236}">
                    <a16:creationId xmlns:a16="http://schemas.microsoft.com/office/drawing/2014/main" id="{8C399F6B-495A-4C97-AAB5-2CEB27E09407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3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">
                <a:extLst>
                  <a:ext uri="{FF2B5EF4-FFF2-40B4-BE49-F238E27FC236}">
                    <a16:creationId xmlns:a16="http://schemas.microsoft.com/office/drawing/2014/main" id="{C00C8AD8-DFB5-433D-B6CC-C241A964821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endParaRPr lang="zh-CN" altLang="en-US" sz="2800" b="1" dirty="0">
                  <a:solidFill>
                    <a:srgbClr val="F76911"/>
                  </a:solidFill>
                </a:endParaRPr>
              </a:p>
            </p:txBody>
          </p:sp>
        </p:grp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C7E32E44-8BAD-404D-A32E-80EE47C55CDD}"/>
                </a:ext>
              </a:extLst>
            </p:cNvPr>
            <p:cNvSpPr txBox="1"/>
            <p:nvPr/>
          </p:nvSpPr>
          <p:spPr>
            <a:xfrm>
              <a:off x="539552" y="1846768"/>
              <a:ext cx="14237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F76911"/>
                  </a:solidFill>
                </a:rPr>
                <a:t>认知适应</a:t>
              </a:r>
              <a:endParaRPr lang="zh-CN" altLang="en-US" sz="2400" dirty="0"/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900BB149-8A01-48F4-A530-1AFC4ED85A66}"/>
              </a:ext>
            </a:extLst>
          </p:cNvPr>
          <p:cNvGrpSpPr/>
          <p:nvPr/>
        </p:nvGrpSpPr>
        <p:grpSpPr>
          <a:xfrm>
            <a:off x="6510575" y="3369040"/>
            <a:ext cx="2166908" cy="496749"/>
            <a:chOff x="6510575" y="1846768"/>
            <a:chExt cx="2166908" cy="496749"/>
          </a:xfrm>
        </p:grpSpPr>
        <p:grpSp>
          <p:nvGrpSpPr>
            <p:cNvPr id="73" name="Group 11">
              <a:extLst>
                <a:ext uri="{FF2B5EF4-FFF2-40B4-BE49-F238E27FC236}">
                  <a16:creationId xmlns:a16="http://schemas.microsoft.com/office/drawing/2014/main" id="{220A1744-494F-4751-92C3-06FFD6C9F479}"/>
                </a:ext>
              </a:extLst>
            </p:cNvPr>
            <p:cNvGrpSpPr/>
            <p:nvPr/>
          </p:nvGrpSpPr>
          <p:grpSpPr>
            <a:xfrm flipH="1">
              <a:off x="6510575" y="1858653"/>
              <a:ext cx="1273202" cy="484864"/>
              <a:chOff x="523936" y="2908277"/>
              <a:chExt cx="1717440" cy="695035"/>
            </a:xfrm>
          </p:grpSpPr>
          <p:cxnSp>
            <p:nvCxnSpPr>
              <p:cNvPr id="75" name="Straight Connector 12">
                <a:extLst>
                  <a:ext uri="{FF2B5EF4-FFF2-40B4-BE49-F238E27FC236}">
                    <a16:creationId xmlns:a16="http://schemas.microsoft.com/office/drawing/2014/main" id="{EDBEB747-578B-42A5-A8B9-492494AA3F27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3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13">
                <a:extLst>
                  <a:ext uri="{FF2B5EF4-FFF2-40B4-BE49-F238E27FC236}">
                    <a16:creationId xmlns:a16="http://schemas.microsoft.com/office/drawing/2014/main" id="{97812C49-9B08-4383-BB6E-37925A0E341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70000" lnSpcReduction="2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endParaRPr lang="en-US" altLang="ko-KR" sz="5333" b="1" dirty="0">
                  <a:solidFill>
                    <a:schemeClr val="accent3"/>
                  </a:solidFill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997D44B1-F08D-48E5-A686-A2D9C4B95309}"/>
                </a:ext>
              </a:extLst>
            </p:cNvPr>
            <p:cNvSpPr txBox="1"/>
            <p:nvPr/>
          </p:nvSpPr>
          <p:spPr>
            <a:xfrm>
              <a:off x="7253717" y="1846768"/>
              <a:ext cx="14237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F76911"/>
                  </a:solidFill>
                </a:rPr>
                <a:t>人格适应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6742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适应与心理健康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61156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二、适应与心理健康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3AFC62F0-64F7-464D-B4BD-4B804850CE1A}"/>
              </a:ext>
            </a:extLst>
          </p:cNvPr>
          <p:cNvGrpSpPr/>
          <p:nvPr/>
        </p:nvGrpSpPr>
        <p:grpSpPr>
          <a:xfrm>
            <a:off x="957288" y="1556820"/>
            <a:ext cx="3542704" cy="1302962"/>
            <a:chOff x="957288" y="1268787"/>
            <a:chExt cx="3542704" cy="1302962"/>
          </a:xfrm>
        </p:grpSpPr>
        <p:sp>
          <p:nvSpPr>
            <p:cNvPr id="5" name="Rectangle 56">
              <a:extLst>
                <a:ext uri="{FF2B5EF4-FFF2-40B4-BE49-F238E27FC236}">
                  <a16:creationId xmlns:a16="http://schemas.microsoft.com/office/drawing/2014/main" id="{706E2071-67EF-4CAE-8F0E-8D8CC867BC1E}"/>
                </a:ext>
              </a:extLst>
            </p:cNvPr>
            <p:cNvSpPr/>
            <p:nvPr/>
          </p:nvSpPr>
          <p:spPr>
            <a:xfrm>
              <a:off x="957288" y="1546946"/>
              <a:ext cx="3506936" cy="1024803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7" name="Rectangle 61">
              <a:extLst>
                <a:ext uri="{FF2B5EF4-FFF2-40B4-BE49-F238E27FC236}">
                  <a16:creationId xmlns:a16="http://schemas.microsoft.com/office/drawing/2014/main" id="{0ED45099-CF56-4E9E-9899-B8B461B90CEF}"/>
                </a:ext>
              </a:extLst>
            </p:cNvPr>
            <p:cNvSpPr/>
            <p:nvPr/>
          </p:nvSpPr>
          <p:spPr>
            <a:xfrm>
              <a:off x="957288" y="1268787"/>
              <a:ext cx="3506936" cy="294851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9" name="TextBox 66">
              <a:extLst>
                <a:ext uri="{FF2B5EF4-FFF2-40B4-BE49-F238E27FC236}">
                  <a16:creationId xmlns:a16="http://schemas.microsoft.com/office/drawing/2014/main" id="{D4D3366E-8DA2-4B56-A1F6-E41AF3EF0DFF}"/>
                </a:ext>
              </a:extLst>
            </p:cNvPr>
            <p:cNvSpPr txBox="1"/>
            <p:nvPr/>
          </p:nvSpPr>
          <p:spPr>
            <a:xfrm>
              <a:off x="993056" y="1696078"/>
              <a:ext cx="3506936" cy="65964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>
                <a:lnSpc>
                  <a:spcPts val="15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</a:rPr>
                <a:t>适应</a:t>
              </a:r>
              <a:endParaRPr lang="en-US" altLang="zh-CN" sz="2000" b="1" dirty="0">
                <a:solidFill>
                  <a:schemeClr val="bg1"/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在个体发展和成长中起到重要的作用，</a:t>
              </a:r>
              <a:endParaRPr lang="en-US" altLang="zh-CN" sz="1200" dirty="0">
                <a:solidFill>
                  <a:schemeClr val="bg1"/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良好的适应能力是个体保持心理健康的重要方法。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AC93B402-0C84-4CCB-BC3E-3DE85B3F4C14}"/>
              </a:ext>
            </a:extLst>
          </p:cNvPr>
          <p:cNvGrpSpPr/>
          <p:nvPr/>
        </p:nvGrpSpPr>
        <p:grpSpPr>
          <a:xfrm>
            <a:off x="4802338" y="2355188"/>
            <a:ext cx="3384376" cy="1368690"/>
            <a:chOff x="4802338" y="2139702"/>
            <a:chExt cx="3384376" cy="1368690"/>
          </a:xfrm>
        </p:grpSpPr>
        <p:sp>
          <p:nvSpPr>
            <p:cNvPr id="6" name="Rectangle 60">
              <a:extLst>
                <a:ext uri="{FF2B5EF4-FFF2-40B4-BE49-F238E27FC236}">
                  <a16:creationId xmlns:a16="http://schemas.microsoft.com/office/drawing/2014/main" id="{D4375DF0-76E2-4047-8DA4-2CC5FD26BB0A}"/>
                </a:ext>
              </a:extLst>
            </p:cNvPr>
            <p:cNvSpPr/>
            <p:nvPr/>
          </p:nvSpPr>
          <p:spPr>
            <a:xfrm>
              <a:off x="4802338" y="2418931"/>
              <a:ext cx="3384376" cy="1089461"/>
            </a:xfrm>
            <a:prstGeom prst="rect">
              <a:avLst/>
            </a:prstGeom>
            <a:solidFill>
              <a:schemeClr val="bg1">
                <a:lumMod val="75000"/>
                <a:alpha val="3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8" name="Rectangle 61">
              <a:extLst>
                <a:ext uri="{FF2B5EF4-FFF2-40B4-BE49-F238E27FC236}">
                  <a16:creationId xmlns:a16="http://schemas.microsoft.com/office/drawing/2014/main" id="{D0B914B0-2B73-484C-8BBE-E692FF34DFDD}"/>
                </a:ext>
              </a:extLst>
            </p:cNvPr>
            <p:cNvSpPr/>
            <p:nvPr/>
          </p:nvSpPr>
          <p:spPr>
            <a:xfrm>
              <a:off x="4802338" y="2139702"/>
              <a:ext cx="3384376" cy="294851"/>
            </a:xfrm>
            <a:prstGeom prst="rect">
              <a:avLst/>
            </a:prstGeom>
            <a:solidFill>
              <a:schemeClr val="bg1">
                <a:lumMod val="50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54844855-2D79-41F1-A36A-EB1D06068C79}"/>
                </a:ext>
              </a:extLst>
            </p:cNvPr>
            <p:cNvSpPr txBox="1"/>
            <p:nvPr/>
          </p:nvSpPr>
          <p:spPr>
            <a:xfrm>
              <a:off x="5004048" y="2481739"/>
              <a:ext cx="3024336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200" dirty="0"/>
                <a:t>经历不同的学习、生活环境有助于个体不断地提高和丰富自己的人生观、价值观、 世界观。</a:t>
              </a:r>
              <a:r>
                <a:rPr lang="zh-CN" altLang="en-US" sz="2000" b="1" dirty="0"/>
                <a:t>适应</a:t>
              </a:r>
              <a:r>
                <a:rPr lang="zh-CN" altLang="en-US" sz="1200" dirty="0"/>
                <a:t>可以促进个体的心理发展，实现自我成长。 </a:t>
              </a:r>
            </a:p>
          </p:txBody>
        </p:sp>
      </p:grp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74AE604-89E8-4C77-82E6-656F5915DF8B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512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CF69DD96-0A8B-4660-B691-68BB1A20DBA7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65C354F4-0DB0-4468-AD9F-93C7AC7DBD70}"/>
              </a:ext>
            </a:extLst>
          </p:cNvPr>
          <p:cNvCxnSpPr>
            <a:cxnSpLocks/>
          </p:cNvCxnSpPr>
          <p:nvPr/>
        </p:nvCxnSpPr>
        <p:spPr>
          <a:xfrm>
            <a:off x="3059832" y="521032"/>
            <a:ext cx="6084168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98189C4D-AA4C-46A3-A828-62A7C594CFE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1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适应与心理健康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933928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三、新生适应与大学生发展</a:t>
            </a:r>
          </a:p>
        </p:txBody>
      </p:sp>
      <p:sp>
        <p:nvSpPr>
          <p:cNvPr id="5" name="Rectangle 56">
            <a:extLst>
              <a:ext uri="{FF2B5EF4-FFF2-40B4-BE49-F238E27FC236}">
                <a16:creationId xmlns:a16="http://schemas.microsoft.com/office/drawing/2014/main" id="{706E2071-67EF-4CAE-8F0E-8D8CC867BC1E}"/>
              </a:ext>
            </a:extLst>
          </p:cNvPr>
          <p:cNvSpPr/>
          <p:nvPr/>
        </p:nvSpPr>
        <p:spPr>
          <a:xfrm>
            <a:off x="2555776" y="2126066"/>
            <a:ext cx="4176464" cy="11879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7" name="Rectangle 61">
            <a:extLst>
              <a:ext uri="{FF2B5EF4-FFF2-40B4-BE49-F238E27FC236}">
                <a16:creationId xmlns:a16="http://schemas.microsoft.com/office/drawing/2014/main" id="{0ED45099-CF56-4E9E-9899-B8B461B90CEF}"/>
              </a:ext>
            </a:extLst>
          </p:cNvPr>
          <p:cNvSpPr/>
          <p:nvPr/>
        </p:nvSpPr>
        <p:spPr>
          <a:xfrm>
            <a:off x="2555776" y="1849261"/>
            <a:ext cx="4176464" cy="294851"/>
          </a:xfrm>
          <a:prstGeom prst="rect">
            <a:avLst/>
          </a:prstGeom>
          <a:solidFill>
            <a:schemeClr val="accent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8917857-624D-4647-A66C-AF1B95B89BD9}"/>
              </a:ext>
            </a:extLst>
          </p:cNvPr>
          <p:cNvSpPr txBox="1"/>
          <p:nvPr/>
        </p:nvSpPr>
        <p:spPr>
          <a:xfrm>
            <a:off x="2987824" y="2283718"/>
            <a:ext cx="3456384" cy="839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调查表明，大学新生心理适应有一定的规律性，新生心理适应与心理健康水平是密切相关的。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3098F88C-CC75-4F8C-8D2D-D2E1D50D2606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1602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等腰三角形 9">
            <a:extLst>
              <a:ext uri="{FF2B5EF4-FFF2-40B4-BE49-F238E27FC236}">
                <a16:creationId xmlns:a16="http://schemas.microsoft.com/office/drawing/2014/main" id="{5A5D677B-1996-416F-9778-92DF6BE874F2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D5A8B08E-D901-4ECA-93AF-AB3FA6EA0FD4}"/>
              </a:ext>
            </a:extLst>
          </p:cNvPr>
          <p:cNvCxnSpPr>
            <a:cxnSpLocks/>
          </p:cNvCxnSpPr>
          <p:nvPr/>
        </p:nvCxnSpPr>
        <p:spPr>
          <a:xfrm>
            <a:off x="3131840" y="521032"/>
            <a:ext cx="601216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12">
            <a:extLst>
              <a:ext uri="{FF2B5EF4-FFF2-40B4-BE49-F238E27FC236}">
                <a16:creationId xmlns:a16="http://schemas.microsoft.com/office/drawing/2014/main" id="{22946FFD-0846-4904-82F3-F37E2CA56216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81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适应与心理健康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933928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三、新生适应与大学生发展</a:t>
            </a:r>
          </a:p>
        </p:txBody>
      </p:sp>
      <p:sp>
        <p:nvSpPr>
          <p:cNvPr id="5" name="Rectangle 56">
            <a:extLst>
              <a:ext uri="{FF2B5EF4-FFF2-40B4-BE49-F238E27FC236}">
                <a16:creationId xmlns:a16="http://schemas.microsoft.com/office/drawing/2014/main" id="{706E2071-67EF-4CAE-8F0E-8D8CC867BC1E}"/>
              </a:ext>
            </a:extLst>
          </p:cNvPr>
          <p:cNvSpPr/>
          <p:nvPr/>
        </p:nvSpPr>
        <p:spPr>
          <a:xfrm>
            <a:off x="5119296" y="1690962"/>
            <a:ext cx="2894632" cy="2464964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7" name="Rectangle 61">
            <a:extLst>
              <a:ext uri="{FF2B5EF4-FFF2-40B4-BE49-F238E27FC236}">
                <a16:creationId xmlns:a16="http://schemas.microsoft.com/office/drawing/2014/main" id="{0ED45099-CF56-4E9E-9899-B8B461B90CEF}"/>
              </a:ext>
            </a:extLst>
          </p:cNvPr>
          <p:cNvSpPr/>
          <p:nvPr/>
        </p:nvSpPr>
        <p:spPr>
          <a:xfrm>
            <a:off x="5119296" y="1412803"/>
            <a:ext cx="2894632" cy="294851"/>
          </a:xfrm>
          <a:prstGeom prst="rect">
            <a:avLst/>
          </a:prstGeom>
          <a:solidFill>
            <a:schemeClr val="accent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8917857-624D-4647-A66C-AF1B95B89BD9}"/>
              </a:ext>
            </a:extLst>
          </p:cNvPr>
          <p:cNvSpPr txBox="1"/>
          <p:nvPr/>
        </p:nvSpPr>
        <p:spPr>
          <a:xfrm>
            <a:off x="5315471" y="1996687"/>
            <a:ext cx="2436353" cy="1815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zh-CN" altLang="en-US" sz="1100" dirty="0">
                <a:solidFill>
                  <a:schemeClr val="bg1"/>
                </a:solidFill>
              </a:rPr>
              <a:t>大学是青年学生生活的新起点，每个学生初入大学都会发现自己存在着很多缺点，同时也有很多优点。正视自己，积极地适应大学生活，都会有所收获。无论是专业知识和技能，还是人际交往和社会实践能力，规划好自己的目标，都能实现自己所期待的成长和发展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E4DE633-99EF-4238-A60F-858088906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803"/>
            <a:ext cx="4104456" cy="2736304"/>
          </a:xfrm>
          <a:prstGeom prst="rect">
            <a:avLst/>
          </a:prstGeom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3098F88C-CC75-4F8C-8D2D-D2E1D50D2606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1602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等腰三角形 9">
            <a:extLst>
              <a:ext uri="{FF2B5EF4-FFF2-40B4-BE49-F238E27FC236}">
                <a16:creationId xmlns:a16="http://schemas.microsoft.com/office/drawing/2014/main" id="{5A5D677B-1996-416F-9778-92DF6BE874F2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D5A8B08E-D901-4ECA-93AF-AB3FA6EA0FD4}"/>
              </a:ext>
            </a:extLst>
          </p:cNvPr>
          <p:cNvCxnSpPr>
            <a:cxnSpLocks/>
          </p:cNvCxnSpPr>
          <p:nvPr/>
        </p:nvCxnSpPr>
        <p:spPr>
          <a:xfrm>
            <a:off x="3131840" y="521032"/>
            <a:ext cx="601216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12">
            <a:extLst>
              <a:ext uri="{FF2B5EF4-FFF2-40B4-BE49-F238E27FC236}">
                <a16:creationId xmlns:a16="http://schemas.microsoft.com/office/drawing/2014/main" id="{22946FFD-0846-4904-82F3-F37E2CA56216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92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  <p:tag name="ISPRING_SCORM_RATE_SLIDES" val="0"/>
  <p:tag name="ISPRING_SCORM_RATE_QUIZZES" val="0"/>
  <p:tag name="ISPRING_SCORM_PASSING_SCORE" val="0.000000"/>
  <p:tag name="ISPRING_ULTRA_SCORM_COURSE_ID" val="D0752931-FA41-460D-A5C9-20ABD289CA8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G:\第十批待发作品\288117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76911"/>
      </a:accent1>
      <a:accent2>
        <a:srgbClr val="F8A724"/>
      </a:accent2>
      <a:accent3>
        <a:srgbClr val="F76911"/>
      </a:accent3>
      <a:accent4>
        <a:srgbClr val="F8A724"/>
      </a:accent4>
      <a:accent5>
        <a:srgbClr val="F76911"/>
      </a:accent5>
      <a:accent6>
        <a:srgbClr val="F8A724"/>
      </a:accent6>
      <a:hlink>
        <a:srgbClr val="76C8D2"/>
      </a:hlink>
      <a:folHlink>
        <a:srgbClr val="D2A37C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76911"/>
    </a:accent1>
    <a:accent2>
      <a:srgbClr val="F8A724"/>
    </a:accent2>
    <a:accent3>
      <a:srgbClr val="F76911"/>
    </a:accent3>
    <a:accent4>
      <a:srgbClr val="F8A724"/>
    </a:accent4>
    <a:accent5>
      <a:srgbClr val="F76911"/>
    </a:accent5>
    <a:accent6>
      <a:srgbClr val="F8A724"/>
    </a:accent6>
    <a:hlink>
      <a:srgbClr val="76C8D2"/>
    </a:hlink>
    <a:folHlink>
      <a:srgbClr val="D2A37C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76911"/>
    </a:accent1>
    <a:accent2>
      <a:srgbClr val="F8A724"/>
    </a:accent2>
    <a:accent3>
      <a:srgbClr val="F76911"/>
    </a:accent3>
    <a:accent4>
      <a:srgbClr val="F8A724"/>
    </a:accent4>
    <a:accent5>
      <a:srgbClr val="F76911"/>
    </a:accent5>
    <a:accent6>
      <a:srgbClr val="F8A724"/>
    </a:accent6>
    <a:hlink>
      <a:srgbClr val="76C8D2"/>
    </a:hlink>
    <a:folHlink>
      <a:srgbClr val="D2A37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5689</TotalTime>
  <Words>1737</Words>
  <Application>Microsoft Office PowerPoint</Application>
  <PresentationFormat>全屏显示(16:9)</PresentationFormat>
  <Paragraphs>156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微软雅黑</vt:lpstr>
      <vt:lpstr>印品黑体</vt:lpstr>
      <vt:lpstr>字魂59号-创粗黑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keywords>第一PPT模板网-WWW.1PPT.COM</cp:keywords>
  <cp:lastModifiedBy>seafly</cp:lastModifiedBy>
  <cp:revision>566</cp:revision>
  <dcterms:created xsi:type="dcterms:W3CDTF">2015-12-11T17:46:17Z</dcterms:created>
  <dcterms:modified xsi:type="dcterms:W3CDTF">2020-10-08T15:06:28Z</dcterms:modified>
</cp:coreProperties>
</file>