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359" r:id="rId2"/>
    <p:sldId id="322" r:id="rId3"/>
    <p:sldId id="471" r:id="rId4"/>
    <p:sldId id="527" r:id="rId5"/>
    <p:sldId id="502" r:id="rId6"/>
    <p:sldId id="528" r:id="rId7"/>
    <p:sldId id="518" r:id="rId8"/>
    <p:sldId id="510" r:id="rId9"/>
    <p:sldId id="519" r:id="rId10"/>
    <p:sldId id="520" r:id="rId11"/>
    <p:sldId id="521" r:id="rId12"/>
    <p:sldId id="529" r:id="rId13"/>
    <p:sldId id="522" r:id="rId14"/>
    <p:sldId id="530" r:id="rId15"/>
    <p:sldId id="531" r:id="rId16"/>
    <p:sldId id="532" r:id="rId17"/>
    <p:sldId id="524" r:id="rId18"/>
    <p:sldId id="533" r:id="rId19"/>
    <p:sldId id="534" r:id="rId20"/>
    <p:sldId id="535" r:id="rId21"/>
    <p:sldId id="536" r:id="rId22"/>
    <p:sldId id="537" r:id="rId23"/>
    <p:sldId id="538" r:id="rId24"/>
    <p:sldId id="526" r:id="rId25"/>
    <p:sldId id="540" r:id="rId26"/>
    <p:sldId id="539" r:id="rId27"/>
    <p:sldId id="541" r:id="rId28"/>
  </p:sldIdLst>
  <p:sldSz cx="9144000" cy="5143500" type="screen16x9"/>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A4A3A4"/>
          </p15:clr>
        </p15:guide>
        <p15:guide id="3" orient="horz" pos="32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6911"/>
    <a:srgbClr val="F8A724"/>
    <a:srgbClr val="DAB392"/>
    <a:srgbClr val="FDE5BF"/>
    <a:srgbClr val="76C8D2"/>
    <a:srgbClr val="D2A37C"/>
    <a:srgbClr val="C871A6"/>
    <a:srgbClr val="0581BE"/>
    <a:srgbClr val="061735"/>
    <a:srgbClr val="EDDA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964" autoAdjust="0"/>
    <p:restoredTop sz="93492" autoAdjust="0"/>
  </p:normalViewPr>
  <p:slideViewPr>
    <p:cSldViewPr>
      <p:cViewPr varScale="1">
        <p:scale>
          <a:sx n="58" d="100"/>
          <a:sy n="58" d="100"/>
        </p:scale>
        <p:origin x="965" y="58"/>
      </p:cViewPr>
      <p:guideLst>
        <p:guide pos="2880"/>
        <p:guide orient="horz" pos="32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pPr/>
              <a:t>2020/10/14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pPr/>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pPr/>
              <a:t>2020/10/14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pPr/>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a:t>
            </a:fld>
            <a:endParaRPr lang="zh-CN" altLang="en-US"/>
          </a:p>
        </p:txBody>
      </p:sp>
    </p:spTree>
    <p:extLst>
      <p:ext uri="{BB962C8B-B14F-4D97-AF65-F5344CB8AC3E}">
        <p14:creationId xmlns:p14="http://schemas.microsoft.com/office/powerpoint/2010/main" val="3010231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10</a:t>
            </a:fld>
            <a:endParaRPr lang="zh-CN" altLang="en-US"/>
          </a:p>
        </p:txBody>
      </p:sp>
    </p:spTree>
    <p:extLst>
      <p:ext uri="{BB962C8B-B14F-4D97-AF65-F5344CB8AC3E}">
        <p14:creationId xmlns:p14="http://schemas.microsoft.com/office/powerpoint/2010/main" val="39551907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11</a:t>
            </a:fld>
            <a:endParaRPr lang="zh-CN" altLang="en-US"/>
          </a:p>
        </p:txBody>
      </p:sp>
    </p:spTree>
    <p:extLst>
      <p:ext uri="{BB962C8B-B14F-4D97-AF65-F5344CB8AC3E}">
        <p14:creationId xmlns:p14="http://schemas.microsoft.com/office/powerpoint/2010/main" val="13845867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12</a:t>
            </a:fld>
            <a:endParaRPr lang="zh-CN" altLang="en-US"/>
          </a:p>
        </p:txBody>
      </p:sp>
    </p:spTree>
    <p:extLst>
      <p:ext uri="{BB962C8B-B14F-4D97-AF65-F5344CB8AC3E}">
        <p14:creationId xmlns:p14="http://schemas.microsoft.com/office/powerpoint/2010/main" val="7980634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13</a:t>
            </a:fld>
            <a:endParaRPr lang="zh-CN" altLang="en-US"/>
          </a:p>
        </p:txBody>
      </p:sp>
    </p:spTree>
    <p:extLst>
      <p:ext uri="{BB962C8B-B14F-4D97-AF65-F5344CB8AC3E}">
        <p14:creationId xmlns:p14="http://schemas.microsoft.com/office/powerpoint/2010/main" val="41507962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14</a:t>
            </a:fld>
            <a:endParaRPr lang="zh-CN" altLang="en-US"/>
          </a:p>
        </p:txBody>
      </p:sp>
    </p:spTree>
    <p:extLst>
      <p:ext uri="{BB962C8B-B14F-4D97-AF65-F5344CB8AC3E}">
        <p14:creationId xmlns:p14="http://schemas.microsoft.com/office/powerpoint/2010/main" val="23280211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15</a:t>
            </a:fld>
            <a:endParaRPr lang="zh-CN" altLang="en-US"/>
          </a:p>
        </p:txBody>
      </p:sp>
    </p:spTree>
    <p:extLst>
      <p:ext uri="{BB962C8B-B14F-4D97-AF65-F5344CB8AC3E}">
        <p14:creationId xmlns:p14="http://schemas.microsoft.com/office/powerpoint/2010/main" val="14668354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16</a:t>
            </a:fld>
            <a:endParaRPr lang="zh-CN" altLang="en-US"/>
          </a:p>
        </p:txBody>
      </p:sp>
    </p:spTree>
    <p:extLst>
      <p:ext uri="{BB962C8B-B14F-4D97-AF65-F5344CB8AC3E}">
        <p14:creationId xmlns:p14="http://schemas.microsoft.com/office/powerpoint/2010/main" val="10691300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17</a:t>
            </a:fld>
            <a:endParaRPr lang="zh-CN" altLang="en-US"/>
          </a:p>
        </p:txBody>
      </p:sp>
    </p:spTree>
    <p:extLst>
      <p:ext uri="{BB962C8B-B14F-4D97-AF65-F5344CB8AC3E}">
        <p14:creationId xmlns:p14="http://schemas.microsoft.com/office/powerpoint/2010/main" val="29231973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18</a:t>
            </a:fld>
            <a:endParaRPr lang="zh-CN" altLang="en-US"/>
          </a:p>
        </p:txBody>
      </p:sp>
    </p:spTree>
    <p:extLst>
      <p:ext uri="{BB962C8B-B14F-4D97-AF65-F5344CB8AC3E}">
        <p14:creationId xmlns:p14="http://schemas.microsoft.com/office/powerpoint/2010/main" val="38299310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19</a:t>
            </a:fld>
            <a:endParaRPr lang="zh-CN" altLang="en-US"/>
          </a:p>
        </p:txBody>
      </p:sp>
    </p:spTree>
    <p:extLst>
      <p:ext uri="{BB962C8B-B14F-4D97-AF65-F5344CB8AC3E}">
        <p14:creationId xmlns:p14="http://schemas.microsoft.com/office/powerpoint/2010/main" val="7101752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20</a:t>
            </a:fld>
            <a:endParaRPr lang="zh-CN" altLang="en-US"/>
          </a:p>
        </p:txBody>
      </p:sp>
    </p:spTree>
    <p:extLst>
      <p:ext uri="{BB962C8B-B14F-4D97-AF65-F5344CB8AC3E}">
        <p14:creationId xmlns:p14="http://schemas.microsoft.com/office/powerpoint/2010/main" val="24161342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21</a:t>
            </a:fld>
            <a:endParaRPr lang="zh-CN" altLang="en-US"/>
          </a:p>
        </p:txBody>
      </p:sp>
    </p:spTree>
    <p:extLst>
      <p:ext uri="{BB962C8B-B14F-4D97-AF65-F5344CB8AC3E}">
        <p14:creationId xmlns:p14="http://schemas.microsoft.com/office/powerpoint/2010/main" val="2712538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22</a:t>
            </a:fld>
            <a:endParaRPr lang="zh-CN" altLang="en-US"/>
          </a:p>
        </p:txBody>
      </p:sp>
    </p:spTree>
    <p:extLst>
      <p:ext uri="{BB962C8B-B14F-4D97-AF65-F5344CB8AC3E}">
        <p14:creationId xmlns:p14="http://schemas.microsoft.com/office/powerpoint/2010/main" val="38569864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23</a:t>
            </a:fld>
            <a:endParaRPr lang="zh-CN" altLang="en-US"/>
          </a:p>
        </p:txBody>
      </p:sp>
    </p:spTree>
    <p:extLst>
      <p:ext uri="{BB962C8B-B14F-4D97-AF65-F5344CB8AC3E}">
        <p14:creationId xmlns:p14="http://schemas.microsoft.com/office/powerpoint/2010/main" val="39189735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24</a:t>
            </a:fld>
            <a:endParaRPr lang="zh-CN" altLang="en-US"/>
          </a:p>
        </p:txBody>
      </p:sp>
    </p:spTree>
    <p:extLst>
      <p:ext uri="{BB962C8B-B14F-4D97-AF65-F5344CB8AC3E}">
        <p14:creationId xmlns:p14="http://schemas.microsoft.com/office/powerpoint/2010/main" val="23584388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25</a:t>
            </a:fld>
            <a:endParaRPr lang="zh-CN" altLang="en-US"/>
          </a:p>
        </p:txBody>
      </p:sp>
    </p:spTree>
    <p:extLst>
      <p:ext uri="{BB962C8B-B14F-4D97-AF65-F5344CB8AC3E}">
        <p14:creationId xmlns:p14="http://schemas.microsoft.com/office/powerpoint/2010/main" val="15422858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26</a:t>
            </a:fld>
            <a:endParaRPr lang="zh-CN" altLang="en-US"/>
          </a:p>
        </p:txBody>
      </p:sp>
    </p:spTree>
    <p:extLst>
      <p:ext uri="{BB962C8B-B14F-4D97-AF65-F5344CB8AC3E}">
        <p14:creationId xmlns:p14="http://schemas.microsoft.com/office/powerpoint/2010/main" val="12926275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27</a:t>
            </a:fld>
            <a:endParaRPr lang="zh-CN" altLang="en-US"/>
          </a:p>
        </p:txBody>
      </p:sp>
    </p:spTree>
    <p:extLst>
      <p:ext uri="{BB962C8B-B14F-4D97-AF65-F5344CB8AC3E}">
        <p14:creationId xmlns:p14="http://schemas.microsoft.com/office/powerpoint/2010/main" val="1914649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a:t>
            </a:fld>
            <a:endParaRPr lang="zh-CN" altLang="en-US"/>
          </a:p>
        </p:txBody>
      </p:sp>
    </p:spTree>
    <p:extLst>
      <p:ext uri="{BB962C8B-B14F-4D97-AF65-F5344CB8AC3E}">
        <p14:creationId xmlns:p14="http://schemas.microsoft.com/office/powerpoint/2010/main" val="3992795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a:t>
            </a:fld>
            <a:endParaRPr lang="zh-CN" altLang="en-US"/>
          </a:p>
        </p:txBody>
      </p:sp>
    </p:spTree>
    <p:extLst>
      <p:ext uri="{BB962C8B-B14F-4D97-AF65-F5344CB8AC3E}">
        <p14:creationId xmlns:p14="http://schemas.microsoft.com/office/powerpoint/2010/main" val="25842663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a:t>
            </a:fld>
            <a:endParaRPr lang="zh-CN" altLang="en-US"/>
          </a:p>
        </p:txBody>
      </p:sp>
    </p:spTree>
    <p:extLst>
      <p:ext uri="{BB962C8B-B14F-4D97-AF65-F5344CB8AC3E}">
        <p14:creationId xmlns:p14="http://schemas.microsoft.com/office/powerpoint/2010/main" val="33532417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a:t>
            </a:fld>
            <a:endParaRPr lang="zh-CN" altLang="en-US"/>
          </a:p>
        </p:txBody>
      </p:sp>
    </p:spTree>
    <p:extLst>
      <p:ext uri="{BB962C8B-B14F-4D97-AF65-F5344CB8AC3E}">
        <p14:creationId xmlns:p14="http://schemas.microsoft.com/office/powerpoint/2010/main" val="613825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7</a:t>
            </a:fld>
            <a:endParaRPr lang="zh-CN" altLang="en-US"/>
          </a:p>
        </p:txBody>
      </p:sp>
    </p:spTree>
    <p:extLst>
      <p:ext uri="{BB962C8B-B14F-4D97-AF65-F5344CB8AC3E}">
        <p14:creationId xmlns:p14="http://schemas.microsoft.com/office/powerpoint/2010/main" val="8150480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8</a:t>
            </a:fld>
            <a:endParaRPr lang="zh-CN" altLang="en-US"/>
          </a:p>
        </p:txBody>
      </p:sp>
    </p:spTree>
    <p:extLst>
      <p:ext uri="{BB962C8B-B14F-4D97-AF65-F5344CB8AC3E}">
        <p14:creationId xmlns:p14="http://schemas.microsoft.com/office/powerpoint/2010/main" val="17021672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9</a:t>
            </a:fld>
            <a:endParaRPr lang="zh-CN" altLang="en-US"/>
          </a:p>
        </p:txBody>
      </p:sp>
    </p:spTree>
    <p:extLst>
      <p:ext uri="{BB962C8B-B14F-4D97-AF65-F5344CB8AC3E}">
        <p14:creationId xmlns:p14="http://schemas.microsoft.com/office/powerpoint/2010/main" val="1418859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2020/10/14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2020/10/14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email">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2020/10/14</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
        <p:nvSpPr>
          <p:cNvPr id="7" name="矩形 6">
            <a:extLst>
              <a:ext uri="{FF2B5EF4-FFF2-40B4-BE49-F238E27FC236}">
                <a16:creationId xmlns:a16="http://schemas.microsoft.com/office/drawing/2014/main" xmlns="" id="{726F7441-D702-43EF-AEE3-E205BA617283}"/>
              </a:ext>
            </a:extLst>
          </p:cNvPr>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60" r:id="rId2"/>
    <p:sldLayoutId id="2147483661" r:id="rId3"/>
    <p:sldLayoutId id="2147483654" r:id="rId4"/>
    <p:sldLayoutId id="2147483655" r:id="rId5"/>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blip>
          <a:srcRect/>
          <a:stretch>
            <a:fillRect t="-3000" b="-3000"/>
          </a:stretch>
        </a:blipFill>
        <a:effectLst/>
      </p:bgPr>
    </p:bg>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xmlns="" id="{C4B9E70B-D621-47E5-906D-4E166E508837}"/>
              </a:ext>
            </a:extLst>
          </p:cNvPr>
          <p:cNvSpPr>
            <a:spLocks/>
          </p:cNvSpPr>
          <p:nvPr/>
        </p:nvSpPr>
        <p:spPr bwMode="auto">
          <a:xfrm>
            <a:off x="1774969" y="775643"/>
            <a:ext cx="2094268" cy="2371344"/>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 name="组合 1">
            <a:extLst>
              <a:ext uri="{FF2B5EF4-FFF2-40B4-BE49-F238E27FC236}">
                <a16:creationId xmlns:a16="http://schemas.microsoft.com/office/drawing/2014/main" xmlns="" id="{F950A6DA-97B1-4B66-8468-20A25D3C211D}"/>
              </a:ext>
            </a:extLst>
          </p:cNvPr>
          <p:cNvGrpSpPr/>
          <p:nvPr/>
        </p:nvGrpSpPr>
        <p:grpSpPr>
          <a:xfrm>
            <a:off x="1240035" y="848773"/>
            <a:ext cx="2792060" cy="3165622"/>
            <a:chOff x="1240035" y="848773"/>
            <a:chExt cx="2792060" cy="3165622"/>
          </a:xfrm>
        </p:grpSpPr>
        <p:sp>
          <p:nvSpPr>
            <p:cNvPr id="7" name="Freeform 6">
              <a:extLst>
                <a:ext uri="{FF2B5EF4-FFF2-40B4-BE49-F238E27FC236}">
                  <a16:creationId xmlns:a16="http://schemas.microsoft.com/office/drawing/2014/main" xmlns="" id="{AB6B0800-05A8-40F5-987D-9ACE7DAF812A}"/>
                </a:ext>
              </a:extLst>
            </p:cNvPr>
            <p:cNvSpPr>
              <a:spLocks/>
            </p:cNvSpPr>
            <p:nvPr/>
          </p:nvSpPr>
          <p:spPr bwMode="auto">
            <a:xfrm>
              <a:off x="1240035" y="848773"/>
              <a:ext cx="2792060" cy="3165622"/>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0">
              <a:blip r:embed="rId5" cstate="email"/>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Freeform 7">
              <a:extLst>
                <a:ext uri="{FF2B5EF4-FFF2-40B4-BE49-F238E27FC236}">
                  <a16:creationId xmlns:a16="http://schemas.microsoft.com/office/drawing/2014/main" xmlns="" id="{188A26DD-AB31-4FF7-808F-D34498D86D7A}"/>
                </a:ext>
              </a:extLst>
            </p:cNvPr>
            <p:cNvSpPr>
              <a:spLocks/>
            </p:cNvSpPr>
            <p:nvPr/>
          </p:nvSpPr>
          <p:spPr bwMode="auto">
            <a:xfrm>
              <a:off x="1354953" y="990928"/>
              <a:ext cx="2562225" cy="2882900"/>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grpSp>
        <p:nvGrpSpPr>
          <p:cNvPr id="3" name="组合 2">
            <a:extLst>
              <a:ext uri="{FF2B5EF4-FFF2-40B4-BE49-F238E27FC236}">
                <a16:creationId xmlns:a16="http://schemas.microsoft.com/office/drawing/2014/main" xmlns="" id="{EEA1B176-2A04-4F77-B219-D0CE6FA8CEE4}"/>
              </a:ext>
            </a:extLst>
          </p:cNvPr>
          <p:cNvGrpSpPr/>
          <p:nvPr/>
        </p:nvGrpSpPr>
        <p:grpSpPr>
          <a:xfrm>
            <a:off x="959665" y="1964065"/>
            <a:ext cx="828675" cy="935038"/>
            <a:chOff x="959665" y="1964065"/>
            <a:chExt cx="828675" cy="935038"/>
          </a:xfrm>
        </p:grpSpPr>
        <p:sp>
          <p:nvSpPr>
            <p:cNvPr id="11" name="Freeform 8">
              <a:extLst>
                <a:ext uri="{FF2B5EF4-FFF2-40B4-BE49-F238E27FC236}">
                  <a16:creationId xmlns:a16="http://schemas.microsoft.com/office/drawing/2014/main" xmlns="" id="{85F8B9E5-F279-490B-AA1A-4681815725D0}"/>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3" name="Freeform 9">
              <a:extLst>
                <a:ext uri="{FF2B5EF4-FFF2-40B4-BE49-F238E27FC236}">
                  <a16:creationId xmlns:a16="http://schemas.microsoft.com/office/drawing/2014/main" xmlns="" id="{55EAA086-F557-4242-87BB-23DDD1240949}"/>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Freeform 10">
              <a:extLst>
                <a:ext uri="{FF2B5EF4-FFF2-40B4-BE49-F238E27FC236}">
                  <a16:creationId xmlns:a16="http://schemas.microsoft.com/office/drawing/2014/main" xmlns="" id="{2498509E-4B90-4BD5-9195-4FCA04299C4D}"/>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5" name="Freeform 11">
              <a:extLst>
                <a:ext uri="{FF2B5EF4-FFF2-40B4-BE49-F238E27FC236}">
                  <a16:creationId xmlns:a16="http://schemas.microsoft.com/office/drawing/2014/main" xmlns="" id="{CC1AB0A2-4B51-45C3-B331-2F15252A93EB}"/>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1" name="Freeform 5">
            <a:extLst>
              <a:ext uri="{FF2B5EF4-FFF2-40B4-BE49-F238E27FC236}">
                <a16:creationId xmlns:a16="http://schemas.microsoft.com/office/drawing/2014/main" xmlns="" id="{1E01CFC1-08C0-4185-A83C-6B13D7AAE3F3}"/>
              </a:ext>
            </a:extLst>
          </p:cNvPr>
          <p:cNvSpPr>
            <a:spLocks/>
          </p:cNvSpPr>
          <p:nvPr/>
        </p:nvSpPr>
        <p:spPr bwMode="auto">
          <a:xfrm flipH="1">
            <a:off x="2568174" y="-637331"/>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noFill/>
          <a:ln>
            <a:solidFill>
              <a:srgbClr val="F76911"/>
            </a:solid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2" name="Freeform 5">
            <a:extLst>
              <a:ext uri="{FF2B5EF4-FFF2-40B4-BE49-F238E27FC236}">
                <a16:creationId xmlns:a16="http://schemas.microsoft.com/office/drawing/2014/main" xmlns="" id="{544872F1-3879-4D76-8D64-9DA315FBC146}"/>
              </a:ext>
            </a:extLst>
          </p:cNvPr>
          <p:cNvSpPr>
            <a:spLocks/>
          </p:cNvSpPr>
          <p:nvPr/>
        </p:nvSpPr>
        <p:spPr bwMode="auto">
          <a:xfrm>
            <a:off x="4769966" y="-1316682"/>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Freeform 5">
            <a:extLst>
              <a:ext uri="{FF2B5EF4-FFF2-40B4-BE49-F238E27FC236}">
                <a16:creationId xmlns:a16="http://schemas.microsoft.com/office/drawing/2014/main" xmlns="" id="{8FDAD97A-E218-43E4-83DA-F8EEDE507D69}"/>
              </a:ext>
            </a:extLst>
          </p:cNvPr>
          <p:cNvSpPr>
            <a:spLocks/>
          </p:cNvSpPr>
          <p:nvPr/>
        </p:nvSpPr>
        <p:spPr bwMode="auto">
          <a:xfrm flipH="1">
            <a:off x="1524343" y="3638078"/>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TextBox 7">
            <a:extLst>
              <a:ext uri="{FF2B5EF4-FFF2-40B4-BE49-F238E27FC236}">
                <a16:creationId xmlns:a16="http://schemas.microsoft.com/office/drawing/2014/main" xmlns="" id="{58029CC1-9F2C-49EB-A611-48DCA6D8ECB9}"/>
              </a:ext>
            </a:extLst>
          </p:cNvPr>
          <p:cNvSpPr>
            <a:spLocks noChangeArrowheads="1"/>
          </p:cNvSpPr>
          <p:nvPr/>
        </p:nvSpPr>
        <p:spPr bwMode="auto">
          <a:xfrm>
            <a:off x="4059876" y="1517179"/>
            <a:ext cx="4221842" cy="18466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sz="6000" b="1" dirty="0">
                <a:solidFill>
                  <a:srgbClr val="F76911"/>
                </a:solidFill>
                <a:latin typeface="+mj-ea"/>
                <a:ea typeface="+mj-ea"/>
                <a:cs typeface="+mn-ea"/>
                <a:sym typeface="inpin heiti" panose="00000500000000000000" pitchFamily="2" charset="-122"/>
              </a:rPr>
              <a:t>大学生心理</a:t>
            </a:r>
            <a:endParaRPr lang="en-US" altLang="zh-CN" sz="6000" b="1" dirty="0">
              <a:solidFill>
                <a:srgbClr val="F76911"/>
              </a:solidFill>
              <a:latin typeface="+mj-ea"/>
              <a:ea typeface="+mj-ea"/>
              <a:cs typeface="+mn-ea"/>
              <a:sym typeface="inpin heiti" panose="00000500000000000000" pitchFamily="2" charset="-122"/>
            </a:endParaRPr>
          </a:p>
          <a:p>
            <a:pPr>
              <a:defRPr/>
            </a:pPr>
            <a:r>
              <a:rPr lang="zh-CN" altLang="en-US" sz="6000" b="1" dirty="0">
                <a:solidFill>
                  <a:srgbClr val="F76911"/>
                </a:solidFill>
                <a:latin typeface="+mj-ea"/>
                <a:ea typeface="+mj-ea"/>
                <a:cs typeface="+mn-ea"/>
                <a:sym typeface="inpin heiti" panose="00000500000000000000" pitchFamily="2" charset="-122"/>
              </a:rPr>
              <a:t>健康教育</a:t>
            </a:r>
            <a:endParaRPr lang="en-US" altLang="zh-CN" sz="6000" b="1" dirty="0">
              <a:solidFill>
                <a:srgbClr val="F76911"/>
              </a:solidFill>
              <a:latin typeface="+mj-ea"/>
              <a:ea typeface="+mj-ea"/>
              <a:cs typeface="+mn-ea"/>
              <a:sym typeface="inpin heiti" panose="00000500000000000000" pitchFamily="2" charset="-122"/>
            </a:endParaRPr>
          </a:p>
        </p:txBody>
      </p:sp>
      <p:sp>
        <p:nvSpPr>
          <p:cNvPr id="27" name="Freeform 5">
            <a:extLst>
              <a:ext uri="{FF2B5EF4-FFF2-40B4-BE49-F238E27FC236}">
                <a16:creationId xmlns:a16="http://schemas.microsoft.com/office/drawing/2014/main" xmlns="" id="{00C6367B-417A-4D5E-B834-F91BFAEA130D}"/>
              </a:ext>
            </a:extLst>
          </p:cNvPr>
          <p:cNvSpPr>
            <a:spLocks/>
          </p:cNvSpPr>
          <p:nvPr/>
        </p:nvSpPr>
        <p:spPr bwMode="auto">
          <a:xfrm flipH="1">
            <a:off x="7785730" y="3331217"/>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5" name="矩形 4"/>
          <p:cNvSpPr/>
          <p:nvPr/>
        </p:nvSpPr>
        <p:spPr>
          <a:xfrm>
            <a:off x="7039978" y="2862786"/>
            <a:ext cx="1348446" cy="461665"/>
          </a:xfrm>
          <a:prstGeom prst="rect">
            <a:avLst/>
          </a:prstGeom>
        </p:spPr>
        <p:txBody>
          <a:bodyPr wrap="none">
            <a:spAutoFit/>
          </a:bodyPr>
          <a:lstStyle/>
          <a:p>
            <a:pPr algn="ctr">
              <a:defRPr/>
            </a:pPr>
            <a:r>
              <a:rPr lang="en-US" altLang="zh-CN" sz="2400" b="1" dirty="0">
                <a:solidFill>
                  <a:srgbClr val="F76911"/>
                </a:solidFill>
                <a:latin typeface="+mj-ea"/>
                <a:cs typeface="+mn-ea"/>
                <a:sym typeface="inpin heiti" panose="00000500000000000000" pitchFamily="2" charset="-122"/>
              </a:rPr>
              <a:t>(</a:t>
            </a:r>
            <a:r>
              <a:rPr lang="zh-CN" altLang="en-US" sz="2400" b="1" dirty="0">
                <a:solidFill>
                  <a:srgbClr val="F76911"/>
                </a:solidFill>
                <a:latin typeface="+mj-ea"/>
                <a:cs typeface="+mn-ea"/>
                <a:sym typeface="inpin heiti" panose="00000500000000000000" pitchFamily="2" charset="-122"/>
              </a:rPr>
              <a:t>第三版</a:t>
            </a:r>
            <a:r>
              <a:rPr lang="en-US" altLang="zh-CN" sz="2400" b="1" dirty="0">
                <a:solidFill>
                  <a:srgbClr val="F76911"/>
                </a:solidFill>
                <a:latin typeface="+mj-ea"/>
                <a:cs typeface="+mn-ea"/>
                <a:sym typeface="inpin heiti" panose="00000500000000000000" pitchFamily="2" charset="-122"/>
              </a:rPr>
              <a:t>)</a:t>
            </a:r>
            <a:endParaRPr lang="zh-CN" altLang="en-US" sz="2400" b="1" dirty="0">
              <a:latin typeface="+mj-ea"/>
              <a:cs typeface="+mn-ea"/>
              <a:sym typeface="inpin heiti" panose="00000500000000000000" pitchFamily="2" charset="-122"/>
            </a:endParaRPr>
          </a:p>
        </p:txBody>
      </p:sp>
    </p:spTree>
    <p:extLst>
      <p:ext uri="{BB962C8B-B14F-4D97-AF65-F5344CB8AC3E}">
        <p14:creationId xmlns:p14="http://schemas.microsoft.com/office/powerpoint/2010/main" val="104806546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6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6000">
                                          <p:cBhvr additive="base">
                                            <p:cTn id="7" dur="500" fill="hold"/>
                                            <p:tgtEl>
                                              <p:spTgt spid="6"/>
                                            </p:tgtEl>
                                            <p:attrNameLst>
                                              <p:attrName>ppt_x</p:attrName>
                                            </p:attrNameLst>
                                          </p:cBhvr>
                                          <p:tavLst>
                                            <p:tav tm="0">
                                              <p:val>
                                                <p:strVal val="0-#ppt_w/2"/>
                                              </p:val>
                                            </p:tav>
                                            <p:tav tm="100000">
                                              <p:val>
                                                <p:strVal val="#ppt_x"/>
                                              </p:val>
                                            </p:tav>
                                          </p:tavLst>
                                        </p:anim>
                                        <p:anim calcmode="lin" valueType="num" p14:bounceEnd="56000">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6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56000">
                                          <p:cBhvr additive="base">
                                            <p:cTn id="11" dur="1000" fill="hold"/>
                                            <p:tgtEl>
                                              <p:spTgt spid="2"/>
                                            </p:tgtEl>
                                            <p:attrNameLst>
                                              <p:attrName>ppt_x</p:attrName>
                                            </p:attrNameLst>
                                          </p:cBhvr>
                                          <p:tavLst>
                                            <p:tav tm="0">
                                              <p:val>
                                                <p:strVal val="0-#ppt_w/2"/>
                                              </p:val>
                                            </p:tav>
                                            <p:tav tm="100000">
                                              <p:val>
                                                <p:strVal val="#ppt_x"/>
                                              </p:val>
                                            </p:tav>
                                          </p:tavLst>
                                        </p:anim>
                                        <p:anim calcmode="lin" valueType="num" p14:bounceEnd="56000">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56000">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14:bounceEnd="56000">
                                          <p:cBhvr additive="base">
                                            <p:cTn id="15" dur="1000" fill="hold"/>
                                            <p:tgtEl>
                                              <p:spTgt spid="3"/>
                                            </p:tgtEl>
                                            <p:attrNameLst>
                                              <p:attrName>ppt_x</p:attrName>
                                            </p:attrNameLst>
                                          </p:cBhvr>
                                          <p:tavLst>
                                            <p:tav tm="0">
                                              <p:val>
                                                <p:strVal val="0-#ppt_w/2"/>
                                              </p:val>
                                            </p:tav>
                                            <p:tav tm="100000">
                                              <p:val>
                                                <p:strVal val="#ppt_x"/>
                                              </p:val>
                                            </p:tav>
                                          </p:tavLst>
                                        </p:anim>
                                        <p:anim calcmode="lin" valueType="num" p14:bounceEnd="56000">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xmlns="" id="{5C37229C-4612-4AE1-9B10-09890CDCC917}"/>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大学生学习的一般问题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矩形 9">
            <a:extLst>
              <a:ext uri="{FF2B5EF4-FFF2-40B4-BE49-F238E27FC236}">
                <a16:creationId xmlns:a16="http://schemas.microsoft.com/office/drawing/2014/main" xmlns="" id="{CEE5D188-87C2-4F6E-B2AE-90DE50116450}"/>
              </a:ext>
            </a:extLst>
          </p:cNvPr>
          <p:cNvSpPr/>
          <p:nvPr/>
        </p:nvSpPr>
        <p:spPr>
          <a:xfrm>
            <a:off x="1043608"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二、大学生学习心理的发展变化</a:t>
            </a:r>
          </a:p>
        </p:txBody>
      </p:sp>
      <p:sp>
        <p:nvSpPr>
          <p:cNvPr id="18" name="文本框 17">
            <a:extLst>
              <a:ext uri="{FF2B5EF4-FFF2-40B4-BE49-F238E27FC236}">
                <a16:creationId xmlns:a16="http://schemas.microsoft.com/office/drawing/2014/main" xmlns="" id="{A0B67894-8F2F-4FEA-9B51-AA35E2B0E821}"/>
              </a:ext>
            </a:extLst>
          </p:cNvPr>
          <p:cNvSpPr txBox="1"/>
          <p:nvPr/>
        </p:nvSpPr>
        <p:spPr>
          <a:xfrm>
            <a:off x="2648875" y="1404784"/>
            <a:ext cx="3563887" cy="369332"/>
          </a:xfrm>
          <a:prstGeom prst="rect">
            <a:avLst/>
          </a:prstGeom>
          <a:noFill/>
        </p:spPr>
        <p:txBody>
          <a:bodyPr wrap="square">
            <a:spAutoFit/>
          </a:bodyPr>
          <a:lstStyle/>
          <a:p>
            <a:r>
              <a:rPr lang="zh-CN" altLang="en-US" b="1" dirty="0">
                <a:solidFill>
                  <a:srgbClr val="F76911"/>
                </a:solidFill>
              </a:rPr>
              <a:t>（二）学习态度和自主性的发展</a:t>
            </a:r>
          </a:p>
        </p:txBody>
      </p:sp>
      <p:sp>
        <p:nvSpPr>
          <p:cNvPr id="19" name="文本框 18">
            <a:extLst>
              <a:ext uri="{FF2B5EF4-FFF2-40B4-BE49-F238E27FC236}">
                <a16:creationId xmlns:a16="http://schemas.microsoft.com/office/drawing/2014/main" xmlns="" id="{76B0A01C-C2CE-44E4-816A-655895393F0F}"/>
              </a:ext>
            </a:extLst>
          </p:cNvPr>
          <p:cNvSpPr txBox="1"/>
          <p:nvPr/>
        </p:nvSpPr>
        <p:spPr>
          <a:xfrm>
            <a:off x="1503121" y="1846989"/>
            <a:ext cx="6336704" cy="307777"/>
          </a:xfrm>
          <a:prstGeom prst="rect">
            <a:avLst/>
          </a:prstGeom>
          <a:noFill/>
        </p:spPr>
        <p:txBody>
          <a:bodyPr wrap="square">
            <a:spAutoFit/>
          </a:bodyPr>
          <a:lstStyle/>
          <a:p>
            <a:r>
              <a:rPr lang="zh-CN" altLang="en-US" sz="1400" dirty="0"/>
              <a:t>当今大学生的学习态度和自主性总体上有 了更好地提升，具体表现在四个方面：</a:t>
            </a:r>
          </a:p>
        </p:txBody>
      </p:sp>
      <p:sp>
        <p:nvSpPr>
          <p:cNvPr id="8" name="椭圆 7">
            <a:extLst>
              <a:ext uri="{FF2B5EF4-FFF2-40B4-BE49-F238E27FC236}">
                <a16:creationId xmlns:a16="http://schemas.microsoft.com/office/drawing/2014/main" xmlns="" id="{171764F4-4763-4BFA-BA1E-293C7FDC510F}"/>
              </a:ext>
            </a:extLst>
          </p:cNvPr>
          <p:cNvSpPr/>
          <p:nvPr/>
        </p:nvSpPr>
        <p:spPr>
          <a:xfrm>
            <a:off x="1355464" y="2455306"/>
            <a:ext cx="535041" cy="535041"/>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9" name="矩形 8">
            <a:extLst>
              <a:ext uri="{FF2B5EF4-FFF2-40B4-BE49-F238E27FC236}">
                <a16:creationId xmlns:a16="http://schemas.microsoft.com/office/drawing/2014/main" xmlns="" id="{A88001E4-457B-4720-944F-F1DED10ABCDA}"/>
              </a:ext>
            </a:extLst>
          </p:cNvPr>
          <p:cNvSpPr/>
          <p:nvPr/>
        </p:nvSpPr>
        <p:spPr>
          <a:xfrm>
            <a:off x="1028888" y="3147814"/>
            <a:ext cx="1188192" cy="609140"/>
          </a:xfrm>
          <a:prstGeom prst="rect">
            <a:avLst/>
          </a:prstGeom>
        </p:spPr>
        <p:txBody>
          <a:bodyPr wrap="none" lIns="144000" tIns="0" rIns="144000" bIns="0">
            <a:normAutofit/>
          </a:bodyPr>
          <a:lstStyle/>
          <a:p>
            <a:pPr algn="ctr"/>
            <a:r>
              <a:rPr lang="zh-CN" altLang="en-US" sz="1500" b="1" dirty="0">
                <a:solidFill>
                  <a:schemeClr val="accent1"/>
                </a:solidFill>
                <a:latin typeface="微软雅黑" panose="020B0503020204020204" pitchFamily="34" charset="-122"/>
                <a:ea typeface="微软雅黑" panose="020B0503020204020204" pitchFamily="34" charset="-122"/>
                <a:sym typeface="inpin heiti" panose="00000500000000000000" pitchFamily="2" charset="-122"/>
              </a:rPr>
              <a:t>大学生有自己</a:t>
            </a:r>
            <a:endParaRPr lang="en-US" altLang="zh-CN" sz="1500" b="1" dirty="0">
              <a:solidFill>
                <a:schemeClr val="accent1"/>
              </a:solidFill>
              <a:latin typeface="微软雅黑" panose="020B0503020204020204" pitchFamily="34" charset="-122"/>
              <a:ea typeface="微软雅黑" panose="020B0503020204020204" pitchFamily="34" charset="-122"/>
              <a:sym typeface="inpin heiti" panose="00000500000000000000" pitchFamily="2" charset="-122"/>
            </a:endParaRPr>
          </a:p>
          <a:p>
            <a:pPr algn="ctr"/>
            <a:r>
              <a:rPr lang="zh-CN" altLang="en-US" sz="1500" b="1" dirty="0">
                <a:solidFill>
                  <a:schemeClr val="accent1"/>
                </a:solidFill>
                <a:latin typeface="微软雅黑" panose="020B0503020204020204" pitchFamily="34" charset="-122"/>
                <a:ea typeface="微软雅黑" panose="020B0503020204020204" pitchFamily="34" charset="-122"/>
                <a:sym typeface="inpin heiti" panose="00000500000000000000" pitchFamily="2" charset="-122"/>
              </a:rPr>
              <a:t>安排时间的习惯</a:t>
            </a:r>
          </a:p>
        </p:txBody>
      </p:sp>
      <p:sp>
        <p:nvSpPr>
          <p:cNvPr id="11" name="椭圆 10">
            <a:extLst>
              <a:ext uri="{FF2B5EF4-FFF2-40B4-BE49-F238E27FC236}">
                <a16:creationId xmlns:a16="http://schemas.microsoft.com/office/drawing/2014/main" xmlns="" id="{1E75C27A-6268-4E4F-803C-58EDB14EBD14}"/>
              </a:ext>
            </a:extLst>
          </p:cNvPr>
          <p:cNvSpPr/>
          <p:nvPr/>
        </p:nvSpPr>
        <p:spPr>
          <a:xfrm>
            <a:off x="3353304" y="2455306"/>
            <a:ext cx="535041" cy="535041"/>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2" name="矩形 11">
            <a:extLst>
              <a:ext uri="{FF2B5EF4-FFF2-40B4-BE49-F238E27FC236}">
                <a16:creationId xmlns:a16="http://schemas.microsoft.com/office/drawing/2014/main" xmlns="" id="{3939532E-BE06-46C1-902E-4C659A2BF9C5}"/>
              </a:ext>
            </a:extLst>
          </p:cNvPr>
          <p:cNvSpPr/>
          <p:nvPr/>
        </p:nvSpPr>
        <p:spPr>
          <a:xfrm>
            <a:off x="3026729" y="3147814"/>
            <a:ext cx="1188192" cy="447018"/>
          </a:xfrm>
          <a:prstGeom prst="rect">
            <a:avLst/>
          </a:prstGeom>
        </p:spPr>
        <p:txBody>
          <a:bodyPr wrap="none" lIns="144000" tIns="0" rIns="144000" bIns="0">
            <a:noAutofit/>
          </a:bodyPr>
          <a:lstStyle/>
          <a:p>
            <a:pPr algn="ctr"/>
            <a:r>
              <a:rPr lang="zh-CN" altLang="en-US" sz="1500" b="1" dirty="0">
                <a:solidFill>
                  <a:schemeClr val="accent2"/>
                </a:solidFill>
                <a:latin typeface="微软雅黑" panose="020B0503020204020204" pitchFamily="34" charset="-122"/>
                <a:ea typeface="微软雅黑" panose="020B0503020204020204" pitchFamily="34" charset="-122"/>
                <a:sym typeface="inpin heiti" panose="00000500000000000000" pitchFamily="2" charset="-122"/>
              </a:rPr>
              <a:t>在选课方面，希望</a:t>
            </a:r>
            <a:endParaRPr lang="en-US" altLang="zh-CN" sz="1500" b="1" dirty="0">
              <a:solidFill>
                <a:schemeClr val="accent2"/>
              </a:solidFill>
              <a:latin typeface="微软雅黑" panose="020B0503020204020204" pitchFamily="34" charset="-122"/>
              <a:ea typeface="微软雅黑" panose="020B0503020204020204" pitchFamily="34" charset="-122"/>
              <a:sym typeface="inpin heiti" panose="00000500000000000000" pitchFamily="2" charset="-122"/>
            </a:endParaRPr>
          </a:p>
          <a:p>
            <a:pPr algn="ctr"/>
            <a:r>
              <a:rPr lang="zh-CN" altLang="en-US" sz="1500" b="1" dirty="0">
                <a:solidFill>
                  <a:schemeClr val="accent2"/>
                </a:solidFill>
                <a:latin typeface="微软雅黑" panose="020B0503020204020204" pitchFamily="34" charset="-122"/>
                <a:ea typeface="微软雅黑" panose="020B0503020204020204" pitchFamily="34" charset="-122"/>
                <a:sym typeface="inpin heiti" panose="00000500000000000000" pitchFamily="2" charset="-122"/>
              </a:rPr>
              <a:t>自己有更多的自主权</a:t>
            </a:r>
          </a:p>
        </p:txBody>
      </p:sp>
      <p:sp>
        <p:nvSpPr>
          <p:cNvPr id="14" name="矩形 13">
            <a:extLst>
              <a:ext uri="{FF2B5EF4-FFF2-40B4-BE49-F238E27FC236}">
                <a16:creationId xmlns:a16="http://schemas.microsoft.com/office/drawing/2014/main" xmlns="" id="{29D9D915-BA9D-42F5-889D-5B469A9F0368}"/>
              </a:ext>
            </a:extLst>
          </p:cNvPr>
          <p:cNvSpPr/>
          <p:nvPr/>
        </p:nvSpPr>
        <p:spPr>
          <a:xfrm>
            <a:off x="5024570" y="3147814"/>
            <a:ext cx="1188192" cy="184666"/>
          </a:xfrm>
          <a:prstGeom prst="rect">
            <a:avLst/>
          </a:prstGeom>
        </p:spPr>
        <p:txBody>
          <a:bodyPr wrap="none" lIns="144000" tIns="0" rIns="144000" bIns="0">
            <a:noAutofit/>
          </a:bodyPr>
          <a:lstStyle/>
          <a:p>
            <a:pPr algn="ctr"/>
            <a:r>
              <a:rPr lang="zh-CN" altLang="en-US" sz="1500" b="1" dirty="0">
                <a:solidFill>
                  <a:schemeClr val="accent3"/>
                </a:solidFill>
                <a:latin typeface="微软雅黑" panose="020B0503020204020204" pitchFamily="34" charset="-122"/>
                <a:ea typeface="微软雅黑" panose="020B0503020204020204" pitchFamily="34" charset="-122"/>
                <a:sym typeface="inpin heiti" panose="00000500000000000000" pitchFamily="2" charset="-122"/>
              </a:rPr>
              <a:t>论坛讲座吸引学生</a:t>
            </a:r>
          </a:p>
        </p:txBody>
      </p:sp>
      <p:sp>
        <p:nvSpPr>
          <p:cNvPr id="15" name="椭圆 14">
            <a:extLst>
              <a:ext uri="{FF2B5EF4-FFF2-40B4-BE49-F238E27FC236}">
                <a16:creationId xmlns:a16="http://schemas.microsoft.com/office/drawing/2014/main" xmlns="" id="{2380CD3C-E4D5-40FB-B8CA-D9E7E0B38A1F}"/>
              </a:ext>
            </a:extLst>
          </p:cNvPr>
          <p:cNvSpPr/>
          <p:nvPr/>
        </p:nvSpPr>
        <p:spPr>
          <a:xfrm>
            <a:off x="7348985" y="2455306"/>
            <a:ext cx="535041" cy="535041"/>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6" name="任意多边形: 形状 15">
            <a:extLst>
              <a:ext uri="{FF2B5EF4-FFF2-40B4-BE49-F238E27FC236}">
                <a16:creationId xmlns:a16="http://schemas.microsoft.com/office/drawing/2014/main" xmlns="" id="{24E33F14-10A9-4856-90E2-21A7E22D1632}"/>
              </a:ext>
            </a:extLst>
          </p:cNvPr>
          <p:cNvSpPr>
            <a:spLocks/>
          </p:cNvSpPr>
          <p:nvPr/>
        </p:nvSpPr>
        <p:spPr bwMode="auto">
          <a:xfrm>
            <a:off x="7518219" y="2621803"/>
            <a:ext cx="196574" cy="196246"/>
          </a:xfrm>
          <a:custGeom>
            <a:avLst/>
            <a:gdLst>
              <a:gd name="T0" fmla="*/ 485 w 485"/>
              <a:gd name="T1" fmla="*/ 230 h 485"/>
              <a:gd name="T2" fmla="*/ 430 w 485"/>
              <a:gd name="T3" fmla="*/ 175 h 485"/>
              <a:gd name="T4" fmla="*/ 406 w 485"/>
              <a:gd name="T5" fmla="*/ 175 h 485"/>
              <a:gd name="T6" fmla="*/ 462 w 485"/>
              <a:gd name="T7" fmla="*/ 119 h 485"/>
              <a:gd name="T8" fmla="*/ 405 w 485"/>
              <a:gd name="T9" fmla="*/ 62 h 485"/>
              <a:gd name="T10" fmla="*/ 327 w 485"/>
              <a:gd name="T11" fmla="*/ 62 h 485"/>
              <a:gd name="T12" fmla="*/ 310 w 485"/>
              <a:gd name="T13" fmla="*/ 79 h 485"/>
              <a:gd name="T14" fmla="*/ 310 w 485"/>
              <a:gd name="T15" fmla="*/ 0 h 485"/>
              <a:gd name="T16" fmla="*/ 230 w 485"/>
              <a:gd name="T17" fmla="*/ 0 h 485"/>
              <a:gd name="T18" fmla="*/ 175 w 485"/>
              <a:gd name="T19" fmla="*/ 55 h 485"/>
              <a:gd name="T20" fmla="*/ 175 w 485"/>
              <a:gd name="T21" fmla="*/ 79 h 485"/>
              <a:gd name="T22" fmla="*/ 119 w 485"/>
              <a:gd name="T23" fmla="*/ 23 h 485"/>
              <a:gd name="T24" fmla="*/ 62 w 485"/>
              <a:gd name="T25" fmla="*/ 80 h 485"/>
              <a:gd name="T26" fmla="*/ 62 w 485"/>
              <a:gd name="T27" fmla="*/ 158 h 485"/>
              <a:gd name="T28" fmla="*/ 79 w 485"/>
              <a:gd name="T29" fmla="*/ 175 h 485"/>
              <a:gd name="T30" fmla="*/ 0 w 485"/>
              <a:gd name="T31" fmla="*/ 175 h 485"/>
              <a:gd name="T32" fmla="*/ 0 w 485"/>
              <a:gd name="T33" fmla="*/ 255 h 485"/>
              <a:gd name="T34" fmla="*/ 55 w 485"/>
              <a:gd name="T35" fmla="*/ 310 h 485"/>
              <a:gd name="T36" fmla="*/ 79 w 485"/>
              <a:gd name="T37" fmla="*/ 310 h 485"/>
              <a:gd name="T38" fmla="*/ 23 w 485"/>
              <a:gd name="T39" fmla="*/ 366 h 485"/>
              <a:gd name="T40" fmla="*/ 80 w 485"/>
              <a:gd name="T41" fmla="*/ 423 h 485"/>
              <a:gd name="T42" fmla="*/ 158 w 485"/>
              <a:gd name="T43" fmla="*/ 423 h 485"/>
              <a:gd name="T44" fmla="*/ 175 w 485"/>
              <a:gd name="T45" fmla="*/ 406 h 485"/>
              <a:gd name="T46" fmla="*/ 175 w 485"/>
              <a:gd name="T47" fmla="*/ 485 h 485"/>
              <a:gd name="T48" fmla="*/ 255 w 485"/>
              <a:gd name="T49" fmla="*/ 485 h 485"/>
              <a:gd name="T50" fmla="*/ 310 w 485"/>
              <a:gd name="T51" fmla="*/ 430 h 485"/>
              <a:gd name="T52" fmla="*/ 310 w 485"/>
              <a:gd name="T53" fmla="*/ 406 h 485"/>
              <a:gd name="T54" fmla="*/ 366 w 485"/>
              <a:gd name="T55" fmla="*/ 462 h 485"/>
              <a:gd name="T56" fmla="*/ 423 w 485"/>
              <a:gd name="T57" fmla="*/ 405 h 485"/>
              <a:gd name="T58" fmla="*/ 423 w 485"/>
              <a:gd name="T59" fmla="*/ 327 h 485"/>
              <a:gd name="T60" fmla="*/ 406 w 485"/>
              <a:gd name="T61" fmla="*/ 310 h 485"/>
              <a:gd name="T62" fmla="*/ 485 w 485"/>
              <a:gd name="T63" fmla="*/ 310 h 485"/>
              <a:gd name="T64" fmla="*/ 485 w 485"/>
              <a:gd name="T65" fmla="*/ 230 h 485"/>
              <a:gd name="T66" fmla="*/ 243 w 485"/>
              <a:gd name="T67" fmla="*/ 343 h 485"/>
              <a:gd name="T68" fmla="*/ 143 w 485"/>
              <a:gd name="T69" fmla="*/ 243 h 485"/>
              <a:gd name="T70" fmla="*/ 243 w 485"/>
              <a:gd name="T71" fmla="*/ 143 h 485"/>
              <a:gd name="T72" fmla="*/ 343 w 485"/>
              <a:gd name="T73" fmla="*/ 243 h 485"/>
              <a:gd name="T74" fmla="*/ 243 w 485"/>
              <a:gd name="T75" fmla="*/ 34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85">
                <a:moveTo>
                  <a:pt x="485" y="230"/>
                </a:moveTo>
                <a:cubicBezTo>
                  <a:pt x="485" y="200"/>
                  <a:pt x="460" y="175"/>
                  <a:pt x="430" y="175"/>
                </a:cubicBezTo>
                <a:lnTo>
                  <a:pt x="406" y="175"/>
                </a:lnTo>
                <a:lnTo>
                  <a:pt x="462" y="119"/>
                </a:lnTo>
                <a:lnTo>
                  <a:pt x="405" y="62"/>
                </a:lnTo>
                <a:cubicBezTo>
                  <a:pt x="384" y="41"/>
                  <a:pt x="349" y="41"/>
                  <a:pt x="327" y="62"/>
                </a:cubicBezTo>
                <a:lnTo>
                  <a:pt x="310" y="79"/>
                </a:lnTo>
                <a:lnTo>
                  <a:pt x="310" y="0"/>
                </a:lnTo>
                <a:lnTo>
                  <a:pt x="230" y="0"/>
                </a:lnTo>
                <a:cubicBezTo>
                  <a:pt x="200" y="0"/>
                  <a:pt x="175" y="25"/>
                  <a:pt x="175" y="55"/>
                </a:cubicBezTo>
                <a:lnTo>
                  <a:pt x="175" y="79"/>
                </a:lnTo>
                <a:lnTo>
                  <a:pt x="119" y="23"/>
                </a:lnTo>
                <a:lnTo>
                  <a:pt x="62" y="80"/>
                </a:lnTo>
                <a:cubicBezTo>
                  <a:pt x="41" y="102"/>
                  <a:pt x="41" y="137"/>
                  <a:pt x="62" y="158"/>
                </a:cubicBezTo>
                <a:lnTo>
                  <a:pt x="79" y="175"/>
                </a:lnTo>
                <a:lnTo>
                  <a:pt x="0" y="175"/>
                </a:lnTo>
                <a:lnTo>
                  <a:pt x="0" y="255"/>
                </a:lnTo>
                <a:cubicBezTo>
                  <a:pt x="0" y="286"/>
                  <a:pt x="25" y="310"/>
                  <a:pt x="55" y="310"/>
                </a:cubicBezTo>
                <a:lnTo>
                  <a:pt x="79" y="310"/>
                </a:lnTo>
                <a:lnTo>
                  <a:pt x="23" y="366"/>
                </a:lnTo>
                <a:lnTo>
                  <a:pt x="80" y="423"/>
                </a:lnTo>
                <a:cubicBezTo>
                  <a:pt x="102" y="445"/>
                  <a:pt x="137" y="445"/>
                  <a:pt x="158" y="423"/>
                </a:cubicBezTo>
                <a:lnTo>
                  <a:pt x="175" y="406"/>
                </a:lnTo>
                <a:lnTo>
                  <a:pt x="175" y="485"/>
                </a:lnTo>
                <a:lnTo>
                  <a:pt x="255" y="485"/>
                </a:lnTo>
                <a:cubicBezTo>
                  <a:pt x="286" y="485"/>
                  <a:pt x="310" y="460"/>
                  <a:pt x="310" y="430"/>
                </a:cubicBezTo>
                <a:lnTo>
                  <a:pt x="310" y="406"/>
                </a:lnTo>
                <a:lnTo>
                  <a:pt x="366" y="462"/>
                </a:lnTo>
                <a:lnTo>
                  <a:pt x="423" y="405"/>
                </a:lnTo>
                <a:cubicBezTo>
                  <a:pt x="445" y="384"/>
                  <a:pt x="445" y="349"/>
                  <a:pt x="423" y="327"/>
                </a:cubicBezTo>
                <a:lnTo>
                  <a:pt x="406" y="310"/>
                </a:lnTo>
                <a:lnTo>
                  <a:pt x="485" y="310"/>
                </a:lnTo>
                <a:lnTo>
                  <a:pt x="485" y="230"/>
                </a:lnTo>
                <a:close/>
                <a:moveTo>
                  <a:pt x="243" y="343"/>
                </a:moveTo>
                <a:cubicBezTo>
                  <a:pt x="187" y="343"/>
                  <a:pt x="143" y="298"/>
                  <a:pt x="143" y="243"/>
                </a:cubicBezTo>
                <a:cubicBezTo>
                  <a:pt x="143" y="187"/>
                  <a:pt x="187" y="143"/>
                  <a:pt x="243" y="143"/>
                </a:cubicBezTo>
                <a:cubicBezTo>
                  <a:pt x="298" y="143"/>
                  <a:pt x="343" y="187"/>
                  <a:pt x="343" y="243"/>
                </a:cubicBezTo>
                <a:cubicBezTo>
                  <a:pt x="343" y="298"/>
                  <a:pt x="298" y="343"/>
                  <a:pt x="243" y="343"/>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1" name="矩形 20">
            <a:extLst>
              <a:ext uri="{FF2B5EF4-FFF2-40B4-BE49-F238E27FC236}">
                <a16:creationId xmlns:a16="http://schemas.microsoft.com/office/drawing/2014/main" xmlns="" id="{FEA53D1A-EF0D-48BC-9BF8-2B10B25F946D}"/>
              </a:ext>
            </a:extLst>
          </p:cNvPr>
          <p:cNvSpPr/>
          <p:nvPr/>
        </p:nvSpPr>
        <p:spPr>
          <a:xfrm>
            <a:off x="7022410" y="3147814"/>
            <a:ext cx="1188192" cy="447018"/>
          </a:xfrm>
          <a:prstGeom prst="rect">
            <a:avLst/>
          </a:prstGeom>
        </p:spPr>
        <p:txBody>
          <a:bodyPr wrap="none" lIns="144000" tIns="0" rIns="144000" bIns="0">
            <a:noAutofit/>
          </a:bodyPr>
          <a:lstStyle/>
          <a:p>
            <a:pPr algn="ctr"/>
            <a:r>
              <a:rPr lang="zh-CN" altLang="en-US" sz="1500" b="1" dirty="0">
                <a:solidFill>
                  <a:schemeClr val="accent4"/>
                </a:solidFill>
                <a:latin typeface="微软雅黑" panose="020B0503020204020204" pitchFamily="34" charset="-122"/>
                <a:ea typeface="微软雅黑" panose="020B0503020204020204" pitchFamily="34" charset="-122"/>
                <a:sym typeface="inpin heiti" panose="00000500000000000000" pitchFamily="2" charset="-122"/>
              </a:rPr>
              <a:t>课外科技活动</a:t>
            </a:r>
            <a:endParaRPr lang="en-US" altLang="zh-CN" sz="1500" b="1" dirty="0">
              <a:solidFill>
                <a:schemeClr val="accent4"/>
              </a:solidFill>
              <a:latin typeface="微软雅黑" panose="020B0503020204020204" pitchFamily="34" charset="-122"/>
              <a:ea typeface="微软雅黑" panose="020B0503020204020204" pitchFamily="34" charset="-122"/>
              <a:sym typeface="inpin heiti" panose="00000500000000000000" pitchFamily="2" charset="-122"/>
            </a:endParaRPr>
          </a:p>
          <a:p>
            <a:pPr algn="ctr"/>
            <a:r>
              <a:rPr lang="zh-CN" altLang="en-US" sz="1500" b="1" dirty="0">
                <a:solidFill>
                  <a:schemeClr val="accent4"/>
                </a:solidFill>
                <a:latin typeface="微软雅黑" panose="020B0503020204020204" pitchFamily="34" charset="-122"/>
                <a:ea typeface="微软雅黑" panose="020B0503020204020204" pitchFamily="34" charset="-122"/>
                <a:sym typeface="inpin heiti" panose="00000500000000000000" pitchFamily="2" charset="-122"/>
              </a:rPr>
              <a:t>逐渐引起重视</a:t>
            </a:r>
          </a:p>
        </p:txBody>
      </p:sp>
      <p:sp>
        <p:nvSpPr>
          <p:cNvPr id="23" name="任意多边形: 形状 22">
            <a:extLst>
              <a:ext uri="{FF2B5EF4-FFF2-40B4-BE49-F238E27FC236}">
                <a16:creationId xmlns:a16="http://schemas.microsoft.com/office/drawing/2014/main" xmlns="" id="{B3AEF030-BAC8-4FD9-9F71-13AB2FDD73D9}"/>
              </a:ext>
            </a:extLst>
          </p:cNvPr>
          <p:cNvSpPr>
            <a:spLocks/>
          </p:cNvSpPr>
          <p:nvPr/>
        </p:nvSpPr>
        <p:spPr bwMode="auto">
          <a:xfrm>
            <a:off x="3522537" y="2621803"/>
            <a:ext cx="196574" cy="196246"/>
          </a:xfrm>
          <a:custGeom>
            <a:avLst/>
            <a:gdLst>
              <a:gd name="T0" fmla="*/ 485 w 485"/>
              <a:gd name="T1" fmla="*/ 230 h 485"/>
              <a:gd name="T2" fmla="*/ 430 w 485"/>
              <a:gd name="T3" fmla="*/ 175 h 485"/>
              <a:gd name="T4" fmla="*/ 406 w 485"/>
              <a:gd name="T5" fmla="*/ 175 h 485"/>
              <a:gd name="T6" fmla="*/ 462 w 485"/>
              <a:gd name="T7" fmla="*/ 119 h 485"/>
              <a:gd name="T8" fmla="*/ 405 w 485"/>
              <a:gd name="T9" fmla="*/ 62 h 485"/>
              <a:gd name="T10" fmla="*/ 327 w 485"/>
              <a:gd name="T11" fmla="*/ 62 h 485"/>
              <a:gd name="T12" fmla="*/ 310 w 485"/>
              <a:gd name="T13" fmla="*/ 79 h 485"/>
              <a:gd name="T14" fmla="*/ 310 w 485"/>
              <a:gd name="T15" fmla="*/ 0 h 485"/>
              <a:gd name="T16" fmla="*/ 230 w 485"/>
              <a:gd name="T17" fmla="*/ 0 h 485"/>
              <a:gd name="T18" fmla="*/ 175 w 485"/>
              <a:gd name="T19" fmla="*/ 55 h 485"/>
              <a:gd name="T20" fmla="*/ 175 w 485"/>
              <a:gd name="T21" fmla="*/ 79 h 485"/>
              <a:gd name="T22" fmla="*/ 119 w 485"/>
              <a:gd name="T23" fmla="*/ 23 h 485"/>
              <a:gd name="T24" fmla="*/ 62 w 485"/>
              <a:gd name="T25" fmla="*/ 80 h 485"/>
              <a:gd name="T26" fmla="*/ 62 w 485"/>
              <a:gd name="T27" fmla="*/ 158 h 485"/>
              <a:gd name="T28" fmla="*/ 79 w 485"/>
              <a:gd name="T29" fmla="*/ 175 h 485"/>
              <a:gd name="T30" fmla="*/ 0 w 485"/>
              <a:gd name="T31" fmla="*/ 175 h 485"/>
              <a:gd name="T32" fmla="*/ 0 w 485"/>
              <a:gd name="T33" fmla="*/ 255 h 485"/>
              <a:gd name="T34" fmla="*/ 55 w 485"/>
              <a:gd name="T35" fmla="*/ 310 h 485"/>
              <a:gd name="T36" fmla="*/ 79 w 485"/>
              <a:gd name="T37" fmla="*/ 310 h 485"/>
              <a:gd name="T38" fmla="*/ 23 w 485"/>
              <a:gd name="T39" fmla="*/ 366 h 485"/>
              <a:gd name="T40" fmla="*/ 80 w 485"/>
              <a:gd name="T41" fmla="*/ 423 h 485"/>
              <a:gd name="T42" fmla="*/ 158 w 485"/>
              <a:gd name="T43" fmla="*/ 423 h 485"/>
              <a:gd name="T44" fmla="*/ 175 w 485"/>
              <a:gd name="T45" fmla="*/ 406 h 485"/>
              <a:gd name="T46" fmla="*/ 175 w 485"/>
              <a:gd name="T47" fmla="*/ 485 h 485"/>
              <a:gd name="T48" fmla="*/ 255 w 485"/>
              <a:gd name="T49" fmla="*/ 485 h 485"/>
              <a:gd name="T50" fmla="*/ 310 w 485"/>
              <a:gd name="T51" fmla="*/ 430 h 485"/>
              <a:gd name="T52" fmla="*/ 310 w 485"/>
              <a:gd name="T53" fmla="*/ 406 h 485"/>
              <a:gd name="T54" fmla="*/ 366 w 485"/>
              <a:gd name="T55" fmla="*/ 462 h 485"/>
              <a:gd name="T56" fmla="*/ 423 w 485"/>
              <a:gd name="T57" fmla="*/ 405 h 485"/>
              <a:gd name="T58" fmla="*/ 423 w 485"/>
              <a:gd name="T59" fmla="*/ 327 h 485"/>
              <a:gd name="T60" fmla="*/ 406 w 485"/>
              <a:gd name="T61" fmla="*/ 310 h 485"/>
              <a:gd name="T62" fmla="*/ 485 w 485"/>
              <a:gd name="T63" fmla="*/ 310 h 485"/>
              <a:gd name="T64" fmla="*/ 485 w 485"/>
              <a:gd name="T65" fmla="*/ 230 h 485"/>
              <a:gd name="T66" fmla="*/ 243 w 485"/>
              <a:gd name="T67" fmla="*/ 343 h 485"/>
              <a:gd name="T68" fmla="*/ 143 w 485"/>
              <a:gd name="T69" fmla="*/ 243 h 485"/>
              <a:gd name="T70" fmla="*/ 243 w 485"/>
              <a:gd name="T71" fmla="*/ 143 h 485"/>
              <a:gd name="T72" fmla="*/ 343 w 485"/>
              <a:gd name="T73" fmla="*/ 243 h 485"/>
              <a:gd name="T74" fmla="*/ 243 w 485"/>
              <a:gd name="T75" fmla="*/ 34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85">
                <a:moveTo>
                  <a:pt x="485" y="230"/>
                </a:moveTo>
                <a:cubicBezTo>
                  <a:pt x="485" y="200"/>
                  <a:pt x="460" y="175"/>
                  <a:pt x="430" y="175"/>
                </a:cubicBezTo>
                <a:lnTo>
                  <a:pt x="406" y="175"/>
                </a:lnTo>
                <a:lnTo>
                  <a:pt x="462" y="119"/>
                </a:lnTo>
                <a:lnTo>
                  <a:pt x="405" y="62"/>
                </a:lnTo>
                <a:cubicBezTo>
                  <a:pt x="384" y="41"/>
                  <a:pt x="349" y="41"/>
                  <a:pt x="327" y="62"/>
                </a:cubicBezTo>
                <a:lnTo>
                  <a:pt x="310" y="79"/>
                </a:lnTo>
                <a:lnTo>
                  <a:pt x="310" y="0"/>
                </a:lnTo>
                <a:lnTo>
                  <a:pt x="230" y="0"/>
                </a:lnTo>
                <a:cubicBezTo>
                  <a:pt x="200" y="0"/>
                  <a:pt x="175" y="25"/>
                  <a:pt x="175" y="55"/>
                </a:cubicBezTo>
                <a:lnTo>
                  <a:pt x="175" y="79"/>
                </a:lnTo>
                <a:lnTo>
                  <a:pt x="119" y="23"/>
                </a:lnTo>
                <a:lnTo>
                  <a:pt x="62" y="80"/>
                </a:lnTo>
                <a:cubicBezTo>
                  <a:pt x="41" y="102"/>
                  <a:pt x="41" y="137"/>
                  <a:pt x="62" y="158"/>
                </a:cubicBezTo>
                <a:lnTo>
                  <a:pt x="79" y="175"/>
                </a:lnTo>
                <a:lnTo>
                  <a:pt x="0" y="175"/>
                </a:lnTo>
                <a:lnTo>
                  <a:pt x="0" y="255"/>
                </a:lnTo>
                <a:cubicBezTo>
                  <a:pt x="0" y="286"/>
                  <a:pt x="25" y="310"/>
                  <a:pt x="55" y="310"/>
                </a:cubicBezTo>
                <a:lnTo>
                  <a:pt x="79" y="310"/>
                </a:lnTo>
                <a:lnTo>
                  <a:pt x="23" y="366"/>
                </a:lnTo>
                <a:lnTo>
                  <a:pt x="80" y="423"/>
                </a:lnTo>
                <a:cubicBezTo>
                  <a:pt x="102" y="445"/>
                  <a:pt x="137" y="445"/>
                  <a:pt x="158" y="423"/>
                </a:cubicBezTo>
                <a:lnTo>
                  <a:pt x="175" y="406"/>
                </a:lnTo>
                <a:lnTo>
                  <a:pt x="175" y="485"/>
                </a:lnTo>
                <a:lnTo>
                  <a:pt x="255" y="485"/>
                </a:lnTo>
                <a:cubicBezTo>
                  <a:pt x="286" y="485"/>
                  <a:pt x="310" y="460"/>
                  <a:pt x="310" y="430"/>
                </a:cubicBezTo>
                <a:lnTo>
                  <a:pt x="310" y="406"/>
                </a:lnTo>
                <a:lnTo>
                  <a:pt x="366" y="462"/>
                </a:lnTo>
                <a:lnTo>
                  <a:pt x="423" y="405"/>
                </a:lnTo>
                <a:cubicBezTo>
                  <a:pt x="445" y="384"/>
                  <a:pt x="445" y="349"/>
                  <a:pt x="423" y="327"/>
                </a:cubicBezTo>
                <a:lnTo>
                  <a:pt x="406" y="310"/>
                </a:lnTo>
                <a:lnTo>
                  <a:pt x="485" y="310"/>
                </a:lnTo>
                <a:lnTo>
                  <a:pt x="485" y="230"/>
                </a:lnTo>
                <a:close/>
                <a:moveTo>
                  <a:pt x="243" y="343"/>
                </a:moveTo>
                <a:cubicBezTo>
                  <a:pt x="187" y="343"/>
                  <a:pt x="143" y="298"/>
                  <a:pt x="143" y="243"/>
                </a:cubicBezTo>
                <a:cubicBezTo>
                  <a:pt x="143" y="187"/>
                  <a:pt x="187" y="143"/>
                  <a:pt x="243" y="143"/>
                </a:cubicBezTo>
                <a:cubicBezTo>
                  <a:pt x="298" y="143"/>
                  <a:pt x="343" y="187"/>
                  <a:pt x="343" y="243"/>
                </a:cubicBezTo>
                <a:cubicBezTo>
                  <a:pt x="343" y="298"/>
                  <a:pt x="298" y="343"/>
                  <a:pt x="243" y="343"/>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任意多边形: 形状 24">
            <a:extLst>
              <a:ext uri="{FF2B5EF4-FFF2-40B4-BE49-F238E27FC236}">
                <a16:creationId xmlns:a16="http://schemas.microsoft.com/office/drawing/2014/main" xmlns="" id="{B0494384-3D9D-49AB-A8AD-BE6CD05ED256}"/>
              </a:ext>
            </a:extLst>
          </p:cNvPr>
          <p:cNvSpPr>
            <a:spLocks/>
          </p:cNvSpPr>
          <p:nvPr/>
        </p:nvSpPr>
        <p:spPr bwMode="auto">
          <a:xfrm>
            <a:off x="1524697" y="2630092"/>
            <a:ext cx="196574" cy="196246"/>
          </a:xfrm>
          <a:custGeom>
            <a:avLst/>
            <a:gdLst>
              <a:gd name="T0" fmla="*/ 485 w 485"/>
              <a:gd name="T1" fmla="*/ 230 h 485"/>
              <a:gd name="T2" fmla="*/ 430 w 485"/>
              <a:gd name="T3" fmla="*/ 175 h 485"/>
              <a:gd name="T4" fmla="*/ 406 w 485"/>
              <a:gd name="T5" fmla="*/ 175 h 485"/>
              <a:gd name="T6" fmla="*/ 462 w 485"/>
              <a:gd name="T7" fmla="*/ 119 h 485"/>
              <a:gd name="T8" fmla="*/ 405 w 485"/>
              <a:gd name="T9" fmla="*/ 62 h 485"/>
              <a:gd name="T10" fmla="*/ 327 w 485"/>
              <a:gd name="T11" fmla="*/ 62 h 485"/>
              <a:gd name="T12" fmla="*/ 310 w 485"/>
              <a:gd name="T13" fmla="*/ 79 h 485"/>
              <a:gd name="T14" fmla="*/ 310 w 485"/>
              <a:gd name="T15" fmla="*/ 0 h 485"/>
              <a:gd name="T16" fmla="*/ 230 w 485"/>
              <a:gd name="T17" fmla="*/ 0 h 485"/>
              <a:gd name="T18" fmla="*/ 175 w 485"/>
              <a:gd name="T19" fmla="*/ 55 h 485"/>
              <a:gd name="T20" fmla="*/ 175 w 485"/>
              <a:gd name="T21" fmla="*/ 79 h 485"/>
              <a:gd name="T22" fmla="*/ 119 w 485"/>
              <a:gd name="T23" fmla="*/ 23 h 485"/>
              <a:gd name="T24" fmla="*/ 62 w 485"/>
              <a:gd name="T25" fmla="*/ 80 h 485"/>
              <a:gd name="T26" fmla="*/ 62 w 485"/>
              <a:gd name="T27" fmla="*/ 158 h 485"/>
              <a:gd name="T28" fmla="*/ 79 w 485"/>
              <a:gd name="T29" fmla="*/ 175 h 485"/>
              <a:gd name="T30" fmla="*/ 0 w 485"/>
              <a:gd name="T31" fmla="*/ 175 h 485"/>
              <a:gd name="T32" fmla="*/ 0 w 485"/>
              <a:gd name="T33" fmla="*/ 255 h 485"/>
              <a:gd name="T34" fmla="*/ 55 w 485"/>
              <a:gd name="T35" fmla="*/ 310 h 485"/>
              <a:gd name="T36" fmla="*/ 79 w 485"/>
              <a:gd name="T37" fmla="*/ 310 h 485"/>
              <a:gd name="T38" fmla="*/ 23 w 485"/>
              <a:gd name="T39" fmla="*/ 366 h 485"/>
              <a:gd name="T40" fmla="*/ 80 w 485"/>
              <a:gd name="T41" fmla="*/ 423 h 485"/>
              <a:gd name="T42" fmla="*/ 158 w 485"/>
              <a:gd name="T43" fmla="*/ 423 h 485"/>
              <a:gd name="T44" fmla="*/ 175 w 485"/>
              <a:gd name="T45" fmla="*/ 406 h 485"/>
              <a:gd name="T46" fmla="*/ 175 w 485"/>
              <a:gd name="T47" fmla="*/ 485 h 485"/>
              <a:gd name="T48" fmla="*/ 255 w 485"/>
              <a:gd name="T49" fmla="*/ 485 h 485"/>
              <a:gd name="T50" fmla="*/ 310 w 485"/>
              <a:gd name="T51" fmla="*/ 430 h 485"/>
              <a:gd name="T52" fmla="*/ 310 w 485"/>
              <a:gd name="T53" fmla="*/ 406 h 485"/>
              <a:gd name="T54" fmla="*/ 366 w 485"/>
              <a:gd name="T55" fmla="*/ 462 h 485"/>
              <a:gd name="T56" fmla="*/ 423 w 485"/>
              <a:gd name="T57" fmla="*/ 405 h 485"/>
              <a:gd name="T58" fmla="*/ 423 w 485"/>
              <a:gd name="T59" fmla="*/ 327 h 485"/>
              <a:gd name="T60" fmla="*/ 406 w 485"/>
              <a:gd name="T61" fmla="*/ 310 h 485"/>
              <a:gd name="T62" fmla="*/ 485 w 485"/>
              <a:gd name="T63" fmla="*/ 310 h 485"/>
              <a:gd name="T64" fmla="*/ 485 w 485"/>
              <a:gd name="T65" fmla="*/ 230 h 485"/>
              <a:gd name="T66" fmla="*/ 243 w 485"/>
              <a:gd name="T67" fmla="*/ 343 h 485"/>
              <a:gd name="T68" fmla="*/ 143 w 485"/>
              <a:gd name="T69" fmla="*/ 243 h 485"/>
              <a:gd name="T70" fmla="*/ 243 w 485"/>
              <a:gd name="T71" fmla="*/ 143 h 485"/>
              <a:gd name="T72" fmla="*/ 343 w 485"/>
              <a:gd name="T73" fmla="*/ 243 h 485"/>
              <a:gd name="T74" fmla="*/ 243 w 485"/>
              <a:gd name="T75" fmla="*/ 34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85">
                <a:moveTo>
                  <a:pt x="485" y="230"/>
                </a:moveTo>
                <a:cubicBezTo>
                  <a:pt x="485" y="200"/>
                  <a:pt x="460" y="175"/>
                  <a:pt x="430" y="175"/>
                </a:cubicBezTo>
                <a:lnTo>
                  <a:pt x="406" y="175"/>
                </a:lnTo>
                <a:lnTo>
                  <a:pt x="462" y="119"/>
                </a:lnTo>
                <a:lnTo>
                  <a:pt x="405" y="62"/>
                </a:lnTo>
                <a:cubicBezTo>
                  <a:pt x="384" y="41"/>
                  <a:pt x="349" y="41"/>
                  <a:pt x="327" y="62"/>
                </a:cubicBezTo>
                <a:lnTo>
                  <a:pt x="310" y="79"/>
                </a:lnTo>
                <a:lnTo>
                  <a:pt x="310" y="0"/>
                </a:lnTo>
                <a:lnTo>
                  <a:pt x="230" y="0"/>
                </a:lnTo>
                <a:cubicBezTo>
                  <a:pt x="200" y="0"/>
                  <a:pt x="175" y="25"/>
                  <a:pt x="175" y="55"/>
                </a:cubicBezTo>
                <a:lnTo>
                  <a:pt x="175" y="79"/>
                </a:lnTo>
                <a:lnTo>
                  <a:pt x="119" y="23"/>
                </a:lnTo>
                <a:lnTo>
                  <a:pt x="62" y="80"/>
                </a:lnTo>
                <a:cubicBezTo>
                  <a:pt x="41" y="102"/>
                  <a:pt x="41" y="137"/>
                  <a:pt x="62" y="158"/>
                </a:cubicBezTo>
                <a:lnTo>
                  <a:pt x="79" y="175"/>
                </a:lnTo>
                <a:lnTo>
                  <a:pt x="0" y="175"/>
                </a:lnTo>
                <a:lnTo>
                  <a:pt x="0" y="255"/>
                </a:lnTo>
                <a:cubicBezTo>
                  <a:pt x="0" y="286"/>
                  <a:pt x="25" y="310"/>
                  <a:pt x="55" y="310"/>
                </a:cubicBezTo>
                <a:lnTo>
                  <a:pt x="79" y="310"/>
                </a:lnTo>
                <a:lnTo>
                  <a:pt x="23" y="366"/>
                </a:lnTo>
                <a:lnTo>
                  <a:pt x="80" y="423"/>
                </a:lnTo>
                <a:cubicBezTo>
                  <a:pt x="102" y="445"/>
                  <a:pt x="137" y="445"/>
                  <a:pt x="158" y="423"/>
                </a:cubicBezTo>
                <a:lnTo>
                  <a:pt x="175" y="406"/>
                </a:lnTo>
                <a:lnTo>
                  <a:pt x="175" y="485"/>
                </a:lnTo>
                <a:lnTo>
                  <a:pt x="255" y="485"/>
                </a:lnTo>
                <a:cubicBezTo>
                  <a:pt x="286" y="485"/>
                  <a:pt x="310" y="460"/>
                  <a:pt x="310" y="430"/>
                </a:cubicBezTo>
                <a:lnTo>
                  <a:pt x="310" y="406"/>
                </a:lnTo>
                <a:lnTo>
                  <a:pt x="366" y="462"/>
                </a:lnTo>
                <a:lnTo>
                  <a:pt x="423" y="405"/>
                </a:lnTo>
                <a:cubicBezTo>
                  <a:pt x="445" y="384"/>
                  <a:pt x="445" y="349"/>
                  <a:pt x="423" y="327"/>
                </a:cubicBezTo>
                <a:lnTo>
                  <a:pt x="406" y="310"/>
                </a:lnTo>
                <a:lnTo>
                  <a:pt x="485" y="310"/>
                </a:lnTo>
                <a:lnTo>
                  <a:pt x="485" y="230"/>
                </a:lnTo>
                <a:close/>
                <a:moveTo>
                  <a:pt x="243" y="343"/>
                </a:moveTo>
                <a:cubicBezTo>
                  <a:pt x="187" y="343"/>
                  <a:pt x="143" y="298"/>
                  <a:pt x="143" y="243"/>
                </a:cubicBezTo>
                <a:cubicBezTo>
                  <a:pt x="143" y="187"/>
                  <a:pt x="187" y="143"/>
                  <a:pt x="243" y="143"/>
                </a:cubicBezTo>
                <a:cubicBezTo>
                  <a:pt x="298" y="143"/>
                  <a:pt x="343" y="187"/>
                  <a:pt x="343" y="243"/>
                </a:cubicBezTo>
                <a:cubicBezTo>
                  <a:pt x="343" y="298"/>
                  <a:pt x="298" y="343"/>
                  <a:pt x="243" y="343"/>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9" name="椭圆 28">
            <a:extLst>
              <a:ext uri="{FF2B5EF4-FFF2-40B4-BE49-F238E27FC236}">
                <a16:creationId xmlns:a16="http://schemas.microsoft.com/office/drawing/2014/main" xmlns="" id="{8E7CA7E1-B3A2-4CA8-A3CD-394FB30F1688}"/>
              </a:ext>
            </a:extLst>
          </p:cNvPr>
          <p:cNvSpPr/>
          <p:nvPr/>
        </p:nvSpPr>
        <p:spPr>
          <a:xfrm>
            <a:off x="5351144" y="2455306"/>
            <a:ext cx="535041" cy="535041"/>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1" name="任意多边形: 形状 30">
            <a:extLst>
              <a:ext uri="{FF2B5EF4-FFF2-40B4-BE49-F238E27FC236}">
                <a16:creationId xmlns:a16="http://schemas.microsoft.com/office/drawing/2014/main" xmlns="" id="{86CF573B-EBBA-416B-BF84-2083CE2DF9F1}"/>
              </a:ext>
            </a:extLst>
          </p:cNvPr>
          <p:cNvSpPr>
            <a:spLocks/>
          </p:cNvSpPr>
          <p:nvPr/>
        </p:nvSpPr>
        <p:spPr bwMode="auto">
          <a:xfrm>
            <a:off x="5520377" y="2630092"/>
            <a:ext cx="196574" cy="196246"/>
          </a:xfrm>
          <a:custGeom>
            <a:avLst/>
            <a:gdLst>
              <a:gd name="T0" fmla="*/ 485 w 485"/>
              <a:gd name="T1" fmla="*/ 230 h 485"/>
              <a:gd name="T2" fmla="*/ 430 w 485"/>
              <a:gd name="T3" fmla="*/ 175 h 485"/>
              <a:gd name="T4" fmla="*/ 406 w 485"/>
              <a:gd name="T5" fmla="*/ 175 h 485"/>
              <a:gd name="T6" fmla="*/ 462 w 485"/>
              <a:gd name="T7" fmla="*/ 119 h 485"/>
              <a:gd name="T8" fmla="*/ 405 w 485"/>
              <a:gd name="T9" fmla="*/ 62 h 485"/>
              <a:gd name="T10" fmla="*/ 327 w 485"/>
              <a:gd name="T11" fmla="*/ 62 h 485"/>
              <a:gd name="T12" fmla="*/ 310 w 485"/>
              <a:gd name="T13" fmla="*/ 79 h 485"/>
              <a:gd name="T14" fmla="*/ 310 w 485"/>
              <a:gd name="T15" fmla="*/ 0 h 485"/>
              <a:gd name="T16" fmla="*/ 230 w 485"/>
              <a:gd name="T17" fmla="*/ 0 h 485"/>
              <a:gd name="T18" fmla="*/ 175 w 485"/>
              <a:gd name="T19" fmla="*/ 55 h 485"/>
              <a:gd name="T20" fmla="*/ 175 w 485"/>
              <a:gd name="T21" fmla="*/ 79 h 485"/>
              <a:gd name="T22" fmla="*/ 119 w 485"/>
              <a:gd name="T23" fmla="*/ 23 h 485"/>
              <a:gd name="T24" fmla="*/ 62 w 485"/>
              <a:gd name="T25" fmla="*/ 80 h 485"/>
              <a:gd name="T26" fmla="*/ 62 w 485"/>
              <a:gd name="T27" fmla="*/ 158 h 485"/>
              <a:gd name="T28" fmla="*/ 79 w 485"/>
              <a:gd name="T29" fmla="*/ 175 h 485"/>
              <a:gd name="T30" fmla="*/ 0 w 485"/>
              <a:gd name="T31" fmla="*/ 175 h 485"/>
              <a:gd name="T32" fmla="*/ 0 w 485"/>
              <a:gd name="T33" fmla="*/ 255 h 485"/>
              <a:gd name="T34" fmla="*/ 55 w 485"/>
              <a:gd name="T35" fmla="*/ 310 h 485"/>
              <a:gd name="T36" fmla="*/ 79 w 485"/>
              <a:gd name="T37" fmla="*/ 310 h 485"/>
              <a:gd name="T38" fmla="*/ 23 w 485"/>
              <a:gd name="T39" fmla="*/ 366 h 485"/>
              <a:gd name="T40" fmla="*/ 80 w 485"/>
              <a:gd name="T41" fmla="*/ 423 h 485"/>
              <a:gd name="T42" fmla="*/ 158 w 485"/>
              <a:gd name="T43" fmla="*/ 423 h 485"/>
              <a:gd name="T44" fmla="*/ 175 w 485"/>
              <a:gd name="T45" fmla="*/ 406 h 485"/>
              <a:gd name="T46" fmla="*/ 175 w 485"/>
              <a:gd name="T47" fmla="*/ 485 h 485"/>
              <a:gd name="T48" fmla="*/ 255 w 485"/>
              <a:gd name="T49" fmla="*/ 485 h 485"/>
              <a:gd name="T50" fmla="*/ 310 w 485"/>
              <a:gd name="T51" fmla="*/ 430 h 485"/>
              <a:gd name="T52" fmla="*/ 310 w 485"/>
              <a:gd name="T53" fmla="*/ 406 h 485"/>
              <a:gd name="T54" fmla="*/ 366 w 485"/>
              <a:gd name="T55" fmla="*/ 462 h 485"/>
              <a:gd name="T56" fmla="*/ 423 w 485"/>
              <a:gd name="T57" fmla="*/ 405 h 485"/>
              <a:gd name="T58" fmla="*/ 423 w 485"/>
              <a:gd name="T59" fmla="*/ 327 h 485"/>
              <a:gd name="T60" fmla="*/ 406 w 485"/>
              <a:gd name="T61" fmla="*/ 310 h 485"/>
              <a:gd name="T62" fmla="*/ 485 w 485"/>
              <a:gd name="T63" fmla="*/ 310 h 485"/>
              <a:gd name="T64" fmla="*/ 485 w 485"/>
              <a:gd name="T65" fmla="*/ 230 h 485"/>
              <a:gd name="T66" fmla="*/ 243 w 485"/>
              <a:gd name="T67" fmla="*/ 343 h 485"/>
              <a:gd name="T68" fmla="*/ 143 w 485"/>
              <a:gd name="T69" fmla="*/ 243 h 485"/>
              <a:gd name="T70" fmla="*/ 243 w 485"/>
              <a:gd name="T71" fmla="*/ 143 h 485"/>
              <a:gd name="T72" fmla="*/ 343 w 485"/>
              <a:gd name="T73" fmla="*/ 243 h 485"/>
              <a:gd name="T74" fmla="*/ 243 w 485"/>
              <a:gd name="T75" fmla="*/ 34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85">
                <a:moveTo>
                  <a:pt x="485" y="230"/>
                </a:moveTo>
                <a:cubicBezTo>
                  <a:pt x="485" y="200"/>
                  <a:pt x="460" y="175"/>
                  <a:pt x="430" y="175"/>
                </a:cubicBezTo>
                <a:lnTo>
                  <a:pt x="406" y="175"/>
                </a:lnTo>
                <a:lnTo>
                  <a:pt x="462" y="119"/>
                </a:lnTo>
                <a:lnTo>
                  <a:pt x="405" y="62"/>
                </a:lnTo>
                <a:cubicBezTo>
                  <a:pt x="384" y="41"/>
                  <a:pt x="349" y="41"/>
                  <a:pt x="327" y="62"/>
                </a:cubicBezTo>
                <a:lnTo>
                  <a:pt x="310" y="79"/>
                </a:lnTo>
                <a:lnTo>
                  <a:pt x="310" y="0"/>
                </a:lnTo>
                <a:lnTo>
                  <a:pt x="230" y="0"/>
                </a:lnTo>
                <a:cubicBezTo>
                  <a:pt x="200" y="0"/>
                  <a:pt x="175" y="25"/>
                  <a:pt x="175" y="55"/>
                </a:cubicBezTo>
                <a:lnTo>
                  <a:pt x="175" y="79"/>
                </a:lnTo>
                <a:lnTo>
                  <a:pt x="119" y="23"/>
                </a:lnTo>
                <a:lnTo>
                  <a:pt x="62" y="80"/>
                </a:lnTo>
                <a:cubicBezTo>
                  <a:pt x="41" y="102"/>
                  <a:pt x="41" y="137"/>
                  <a:pt x="62" y="158"/>
                </a:cubicBezTo>
                <a:lnTo>
                  <a:pt x="79" y="175"/>
                </a:lnTo>
                <a:lnTo>
                  <a:pt x="0" y="175"/>
                </a:lnTo>
                <a:lnTo>
                  <a:pt x="0" y="255"/>
                </a:lnTo>
                <a:cubicBezTo>
                  <a:pt x="0" y="286"/>
                  <a:pt x="25" y="310"/>
                  <a:pt x="55" y="310"/>
                </a:cubicBezTo>
                <a:lnTo>
                  <a:pt x="79" y="310"/>
                </a:lnTo>
                <a:lnTo>
                  <a:pt x="23" y="366"/>
                </a:lnTo>
                <a:lnTo>
                  <a:pt x="80" y="423"/>
                </a:lnTo>
                <a:cubicBezTo>
                  <a:pt x="102" y="445"/>
                  <a:pt x="137" y="445"/>
                  <a:pt x="158" y="423"/>
                </a:cubicBezTo>
                <a:lnTo>
                  <a:pt x="175" y="406"/>
                </a:lnTo>
                <a:lnTo>
                  <a:pt x="175" y="485"/>
                </a:lnTo>
                <a:lnTo>
                  <a:pt x="255" y="485"/>
                </a:lnTo>
                <a:cubicBezTo>
                  <a:pt x="286" y="485"/>
                  <a:pt x="310" y="460"/>
                  <a:pt x="310" y="430"/>
                </a:cubicBezTo>
                <a:lnTo>
                  <a:pt x="310" y="406"/>
                </a:lnTo>
                <a:lnTo>
                  <a:pt x="366" y="462"/>
                </a:lnTo>
                <a:lnTo>
                  <a:pt x="423" y="405"/>
                </a:lnTo>
                <a:cubicBezTo>
                  <a:pt x="445" y="384"/>
                  <a:pt x="445" y="349"/>
                  <a:pt x="423" y="327"/>
                </a:cubicBezTo>
                <a:lnTo>
                  <a:pt x="406" y="310"/>
                </a:lnTo>
                <a:lnTo>
                  <a:pt x="485" y="310"/>
                </a:lnTo>
                <a:lnTo>
                  <a:pt x="485" y="230"/>
                </a:lnTo>
                <a:close/>
                <a:moveTo>
                  <a:pt x="243" y="343"/>
                </a:moveTo>
                <a:cubicBezTo>
                  <a:pt x="187" y="343"/>
                  <a:pt x="143" y="298"/>
                  <a:pt x="143" y="243"/>
                </a:cubicBezTo>
                <a:cubicBezTo>
                  <a:pt x="143" y="187"/>
                  <a:pt x="187" y="143"/>
                  <a:pt x="243" y="143"/>
                </a:cubicBezTo>
                <a:cubicBezTo>
                  <a:pt x="298" y="143"/>
                  <a:pt x="343" y="187"/>
                  <a:pt x="343" y="243"/>
                </a:cubicBezTo>
                <a:cubicBezTo>
                  <a:pt x="343" y="298"/>
                  <a:pt x="298" y="343"/>
                  <a:pt x="243" y="343"/>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cxnSp>
        <p:nvCxnSpPr>
          <p:cNvPr id="20" name="直接连接符 19">
            <a:extLst>
              <a:ext uri="{FF2B5EF4-FFF2-40B4-BE49-F238E27FC236}">
                <a16:creationId xmlns:a16="http://schemas.microsoft.com/office/drawing/2014/main" xmlns="" id="{72DBC47B-53DF-4FAB-A542-DDC8267260F8}"/>
              </a:ext>
            </a:extLst>
          </p:cNvPr>
          <p:cNvCxnSpPr>
            <a:cxnSpLocks/>
          </p:cNvCxnSpPr>
          <p:nvPr/>
        </p:nvCxnSpPr>
        <p:spPr>
          <a:xfrm flipH="1">
            <a:off x="611560" y="1131590"/>
            <a:ext cx="2415169"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等腰三角形 21">
            <a:extLst>
              <a:ext uri="{FF2B5EF4-FFF2-40B4-BE49-F238E27FC236}">
                <a16:creationId xmlns:a16="http://schemas.microsoft.com/office/drawing/2014/main" xmlns="" id="{FC9F023B-77AD-47DF-8103-AE093ADC5CC8}"/>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4" name="直接连接符 23">
            <a:extLst>
              <a:ext uri="{FF2B5EF4-FFF2-40B4-BE49-F238E27FC236}">
                <a16:creationId xmlns:a16="http://schemas.microsoft.com/office/drawing/2014/main" xmlns="" id="{0ECA54BD-9E53-46C2-899E-1942837A8332}"/>
              </a:ext>
            </a:extLst>
          </p:cNvPr>
          <p:cNvCxnSpPr>
            <a:cxnSpLocks/>
          </p:cNvCxnSpPr>
          <p:nvPr/>
        </p:nvCxnSpPr>
        <p:spPr>
          <a:xfrm>
            <a:off x="3719111" y="521032"/>
            <a:ext cx="5424889"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6" name="等腰三角形 25">
            <a:extLst>
              <a:ext uri="{FF2B5EF4-FFF2-40B4-BE49-F238E27FC236}">
                <a16:creationId xmlns:a16="http://schemas.microsoft.com/office/drawing/2014/main" xmlns="" id="{4D3E617B-81BB-4AFB-A0DA-31EF27B13F78}"/>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30039580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xmlns="" id="{5C37229C-4612-4AE1-9B10-09890CDCC917}"/>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大学生学习的一般问题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矩形 9">
            <a:extLst>
              <a:ext uri="{FF2B5EF4-FFF2-40B4-BE49-F238E27FC236}">
                <a16:creationId xmlns:a16="http://schemas.microsoft.com/office/drawing/2014/main" xmlns="" id="{CEE5D188-87C2-4F6E-B2AE-90DE50116450}"/>
              </a:ext>
            </a:extLst>
          </p:cNvPr>
          <p:cNvSpPr/>
          <p:nvPr/>
        </p:nvSpPr>
        <p:spPr>
          <a:xfrm>
            <a:off x="1043608"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二、大学生学习心理的发展变化</a:t>
            </a:r>
          </a:p>
        </p:txBody>
      </p:sp>
      <p:sp>
        <p:nvSpPr>
          <p:cNvPr id="18" name="文本框 17">
            <a:extLst>
              <a:ext uri="{FF2B5EF4-FFF2-40B4-BE49-F238E27FC236}">
                <a16:creationId xmlns:a16="http://schemas.microsoft.com/office/drawing/2014/main" xmlns="" id="{A0B67894-8F2F-4FEA-9B51-AA35E2B0E821}"/>
              </a:ext>
            </a:extLst>
          </p:cNvPr>
          <p:cNvSpPr txBox="1"/>
          <p:nvPr/>
        </p:nvSpPr>
        <p:spPr>
          <a:xfrm>
            <a:off x="2075998" y="1275606"/>
            <a:ext cx="4992004" cy="369332"/>
          </a:xfrm>
          <a:prstGeom prst="rect">
            <a:avLst/>
          </a:prstGeom>
          <a:noFill/>
        </p:spPr>
        <p:txBody>
          <a:bodyPr wrap="square">
            <a:spAutoFit/>
          </a:bodyPr>
          <a:lstStyle/>
          <a:p>
            <a:r>
              <a:rPr lang="zh-CN" altLang="en-US" b="1" dirty="0">
                <a:solidFill>
                  <a:srgbClr val="F76911"/>
                </a:solidFill>
              </a:rPr>
              <a:t>（三）学习心理特点随年龄和年级变化而变化</a:t>
            </a:r>
          </a:p>
        </p:txBody>
      </p:sp>
      <p:sp>
        <p:nvSpPr>
          <p:cNvPr id="19" name="文本框 18">
            <a:extLst>
              <a:ext uri="{FF2B5EF4-FFF2-40B4-BE49-F238E27FC236}">
                <a16:creationId xmlns:a16="http://schemas.microsoft.com/office/drawing/2014/main" xmlns="" id="{76B0A01C-C2CE-44E4-816A-655895393F0F}"/>
              </a:ext>
            </a:extLst>
          </p:cNvPr>
          <p:cNvSpPr txBox="1"/>
          <p:nvPr/>
        </p:nvSpPr>
        <p:spPr>
          <a:xfrm>
            <a:off x="1503121" y="1717026"/>
            <a:ext cx="6336704" cy="307777"/>
          </a:xfrm>
          <a:prstGeom prst="rect">
            <a:avLst/>
          </a:prstGeom>
          <a:noFill/>
        </p:spPr>
        <p:txBody>
          <a:bodyPr wrap="square">
            <a:spAutoFit/>
          </a:bodyPr>
          <a:lstStyle/>
          <a:p>
            <a:r>
              <a:rPr lang="zh-CN" altLang="en-US" sz="1400" dirty="0"/>
              <a:t>总体说来，大学生的学习心理状态和学习水平大致可以分为几个不同的层次：</a:t>
            </a:r>
          </a:p>
        </p:txBody>
      </p:sp>
      <p:sp>
        <p:nvSpPr>
          <p:cNvPr id="8" name="椭圆 7">
            <a:extLst>
              <a:ext uri="{FF2B5EF4-FFF2-40B4-BE49-F238E27FC236}">
                <a16:creationId xmlns:a16="http://schemas.microsoft.com/office/drawing/2014/main" xmlns="" id="{171764F4-4763-4BFA-BA1E-293C7FDC510F}"/>
              </a:ext>
            </a:extLst>
          </p:cNvPr>
          <p:cNvSpPr/>
          <p:nvPr/>
        </p:nvSpPr>
        <p:spPr>
          <a:xfrm>
            <a:off x="1427472" y="2325343"/>
            <a:ext cx="535041" cy="535041"/>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9" name="矩形 8">
            <a:extLst>
              <a:ext uri="{FF2B5EF4-FFF2-40B4-BE49-F238E27FC236}">
                <a16:creationId xmlns:a16="http://schemas.microsoft.com/office/drawing/2014/main" xmlns="" id="{A88001E4-457B-4720-944F-F1DED10ABCDA}"/>
              </a:ext>
            </a:extLst>
          </p:cNvPr>
          <p:cNvSpPr/>
          <p:nvPr/>
        </p:nvSpPr>
        <p:spPr>
          <a:xfrm>
            <a:off x="1100896" y="3017851"/>
            <a:ext cx="1188192" cy="609140"/>
          </a:xfrm>
          <a:prstGeom prst="rect">
            <a:avLst/>
          </a:prstGeom>
        </p:spPr>
        <p:txBody>
          <a:bodyPr wrap="none" lIns="144000" tIns="0" rIns="144000" bIns="0">
            <a:normAutofit/>
          </a:bodyPr>
          <a:lstStyle/>
          <a:p>
            <a:pPr algn="ctr"/>
            <a:r>
              <a:rPr lang="zh-CN" altLang="en-US" sz="1500" b="1" dirty="0">
                <a:solidFill>
                  <a:schemeClr val="accent1"/>
                </a:solidFill>
                <a:latin typeface="微软雅黑" panose="020B0503020204020204" pitchFamily="34" charset="-122"/>
                <a:ea typeface="微软雅黑" panose="020B0503020204020204" pitchFamily="34" charset="-122"/>
                <a:sym typeface="inpin heiti" panose="00000500000000000000" pitchFamily="2" charset="-122"/>
              </a:rPr>
              <a:t> 最低层次</a:t>
            </a:r>
            <a:endParaRPr lang="en-US" altLang="zh-CN" sz="1500" b="1" dirty="0">
              <a:solidFill>
                <a:schemeClr val="accent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1" name="椭圆 10">
            <a:extLst>
              <a:ext uri="{FF2B5EF4-FFF2-40B4-BE49-F238E27FC236}">
                <a16:creationId xmlns:a16="http://schemas.microsoft.com/office/drawing/2014/main" xmlns="" id="{1E75C27A-6268-4E4F-803C-58EDB14EBD14}"/>
              </a:ext>
            </a:extLst>
          </p:cNvPr>
          <p:cNvSpPr/>
          <p:nvPr/>
        </p:nvSpPr>
        <p:spPr>
          <a:xfrm>
            <a:off x="4070158" y="2319502"/>
            <a:ext cx="535041" cy="535041"/>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2" name="矩形 11">
            <a:extLst>
              <a:ext uri="{FF2B5EF4-FFF2-40B4-BE49-F238E27FC236}">
                <a16:creationId xmlns:a16="http://schemas.microsoft.com/office/drawing/2014/main" xmlns="" id="{3939532E-BE06-46C1-902E-4C659A2BF9C5}"/>
              </a:ext>
            </a:extLst>
          </p:cNvPr>
          <p:cNvSpPr/>
          <p:nvPr/>
        </p:nvSpPr>
        <p:spPr>
          <a:xfrm>
            <a:off x="3743583" y="3012010"/>
            <a:ext cx="1188192" cy="447018"/>
          </a:xfrm>
          <a:prstGeom prst="rect">
            <a:avLst/>
          </a:prstGeom>
        </p:spPr>
        <p:txBody>
          <a:bodyPr wrap="none" lIns="144000" tIns="0" rIns="144000" bIns="0">
            <a:noAutofit/>
          </a:bodyPr>
          <a:lstStyle/>
          <a:p>
            <a:pPr algn="ctr"/>
            <a:r>
              <a:rPr lang="zh-CN" altLang="en-US" sz="1500" b="1" dirty="0">
                <a:solidFill>
                  <a:schemeClr val="accent2"/>
                </a:solidFill>
                <a:latin typeface="微软雅黑" panose="020B0503020204020204" pitchFamily="34" charset="-122"/>
                <a:ea typeface="微软雅黑" panose="020B0503020204020204" pitchFamily="34" charset="-122"/>
                <a:sym typeface="inpin heiti" panose="00000500000000000000" pitchFamily="2" charset="-122"/>
              </a:rPr>
              <a:t>中间层次</a:t>
            </a:r>
          </a:p>
        </p:txBody>
      </p:sp>
      <p:sp>
        <p:nvSpPr>
          <p:cNvPr id="14" name="矩形 13">
            <a:extLst>
              <a:ext uri="{FF2B5EF4-FFF2-40B4-BE49-F238E27FC236}">
                <a16:creationId xmlns:a16="http://schemas.microsoft.com/office/drawing/2014/main" xmlns="" id="{29D9D915-BA9D-42F5-889D-5B469A9F0368}"/>
              </a:ext>
            </a:extLst>
          </p:cNvPr>
          <p:cNvSpPr/>
          <p:nvPr/>
        </p:nvSpPr>
        <p:spPr>
          <a:xfrm>
            <a:off x="6467263" y="3017851"/>
            <a:ext cx="1188192" cy="184666"/>
          </a:xfrm>
          <a:prstGeom prst="rect">
            <a:avLst/>
          </a:prstGeom>
        </p:spPr>
        <p:txBody>
          <a:bodyPr wrap="none" lIns="144000" tIns="0" rIns="144000" bIns="0">
            <a:noAutofit/>
          </a:bodyPr>
          <a:lstStyle/>
          <a:p>
            <a:pPr algn="ctr"/>
            <a:r>
              <a:rPr lang="zh-CN" altLang="en-US" sz="1500" b="1" dirty="0">
                <a:solidFill>
                  <a:schemeClr val="accent3"/>
                </a:solidFill>
                <a:latin typeface="微软雅黑" panose="020B0503020204020204" pitchFamily="34" charset="-122"/>
                <a:ea typeface="微软雅黑" panose="020B0503020204020204" pitchFamily="34" charset="-122"/>
                <a:sym typeface="inpin heiti" panose="00000500000000000000" pitchFamily="2" charset="-122"/>
              </a:rPr>
              <a:t> 最高层次</a:t>
            </a:r>
          </a:p>
        </p:txBody>
      </p:sp>
      <p:sp>
        <p:nvSpPr>
          <p:cNvPr id="23" name="任意多边形: 形状 22">
            <a:extLst>
              <a:ext uri="{FF2B5EF4-FFF2-40B4-BE49-F238E27FC236}">
                <a16:creationId xmlns:a16="http://schemas.microsoft.com/office/drawing/2014/main" xmlns="" id="{B3AEF030-BAC8-4FD9-9F71-13AB2FDD73D9}"/>
              </a:ext>
            </a:extLst>
          </p:cNvPr>
          <p:cNvSpPr>
            <a:spLocks/>
          </p:cNvSpPr>
          <p:nvPr/>
        </p:nvSpPr>
        <p:spPr bwMode="auto">
          <a:xfrm>
            <a:off x="4239391" y="2485999"/>
            <a:ext cx="196574" cy="196246"/>
          </a:xfrm>
          <a:custGeom>
            <a:avLst/>
            <a:gdLst>
              <a:gd name="T0" fmla="*/ 485 w 485"/>
              <a:gd name="T1" fmla="*/ 230 h 485"/>
              <a:gd name="T2" fmla="*/ 430 w 485"/>
              <a:gd name="T3" fmla="*/ 175 h 485"/>
              <a:gd name="T4" fmla="*/ 406 w 485"/>
              <a:gd name="T5" fmla="*/ 175 h 485"/>
              <a:gd name="T6" fmla="*/ 462 w 485"/>
              <a:gd name="T7" fmla="*/ 119 h 485"/>
              <a:gd name="T8" fmla="*/ 405 w 485"/>
              <a:gd name="T9" fmla="*/ 62 h 485"/>
              <a:gd name="T10" fmla="*/ 327 w 485"/>
              <a:gd name="T11" fmla="*/ 62 h 485"/>
              <a:gd name="T12" fmla="*/ 310 w 485"/>
              <a:gd name="T13" fmla="*/ 79 h 485"/>
              <a:gd name="T14" fmla="*/ 310 w 485"/>
              <a:gd name="T15" fmla="*/ 0 h 485"/>
              <a:gd name="T16" fmla="*/ 230 w 485"/>
              <a:gd name="T17" fmla="*/ 0 h 485"/>
              <a:gd name="T18" fmla="*/ 175 w 485"/>
              <a:gd name="T19" fmla="*/ 55 h 485"/>
              <a:gd name="T20" fmla="*/ 175 w 485"/>
              <a:gd name="T21" fmla="*/ 79 h 485"/>
              <a:gd name="T22" fmla="*/ 119 w 485"/>
              <a:gd name="T23" fmla="*/ 23 h 485"/>
              <a:gd name="T24" fmla="*/ 62 w 485"/>
              <a:gd name="T25" fmla="*/ 80 h 485"/>
              <a:gd name="T26" fmla="*/ 62 w 485"/>
              <a:gd name="T27" fmla="*/ 158 h 485"/>
              <a:gd name="T28" fmla="*/ 79 w 485"/>
              <a:gd name="T29" fmla="*/ 175 h 485"/>
              <a:gd name="T30" fmla="*/ 0 w 485"/>
              <a:gd name="T31" fmla="*/ 175 h 485"/>
              <a:gd name="T32" fmla="*/ 0 w 485"/>
              <a:gd name="T33" fmla="*/ 255 h 485"/>
              <a:gd name="T34" fmla="*/ 55 w 485"/>
              <a:gd name="T35" fmla="*/ 310 h 485"/>
              <a:gd name="T36" fmla="*/ 79 w 485"/>
              <a:gd name="T37" fmla="*/ 310 h 485"/>
              <a:gd name="T38" fmla="*/ 23 w 485"/>
              <a:gd name="T39" fmla="*/ 366 h 485"/>
              <a:gd name="T40" fmla="*/ 80 w 485"/>
              <a:gd name="T41" fmla="*/ 423 h 485"/>
              <a:gd name="T42" fmla="*/ 158 w 485"/>
              <a:gd name="T43" fmla="*/ 423 h 485"/>
              <a:gd name="T44" fmla="*/ 175 w 485"/>
              <a:gd name="T45" fmla="*/ 406 h 485"/>
              <a:gd name="T46" fmla="*/ 175 w 485"/>
              <a:gd name="T47" fmla="*/ 485 h 485"/>
              <a:gd name="T48" fmla="*/ 255 w 485"/>
              <a:gd name="T49" fmla="*/ 485 h 485"/>
              <a:gd name="T50" fmla="*/ 310 w 485"/>
              <a:gd name="T51" fmla="*/ 430 h 485"/>
              <a:gd name="T52" fmla="*/ 310 w 485"/>
              <a:gd name="T53" fmla="*/ 406 h 485"/>
              <a:gd name="T54" fmla="*/ 366 w 485"/>
              <a:gd name="T55" fmla="*/ 462 h 485"/>
              <a:gd name="T56" fmla="*/ 423 w 485"/>
              <a:gd name="T57" fmla="*/ 405 h 485"/>
              <a:gd name="T58" fmla="*/ 423 w 485"/>
              <a:gd name="T59" fmla="*/ 327 h 485"/>
              <a:gd name="T60" fmla="*/ 406 w 485"/>
              <a:gd name="T61" fmla="*/ 310 h 485"/>
              <a:gd name="T62" fmla="*/ 485 w 485"/>
              <a:gd name="T63" fmla="*/ 310 h 485"/>
              <a:gd name="T64" fmla="*/ 485 w 485"/>
              <a:gd name="T65" fmla="*/ 230 h 485"/>
              <a:gd name="T66" fmla="*/ 243 w 485"/>
              <a:gd name="T67" fmla="*/ 343 h 485"/>
              <a:gd name="T68" fmla="*/ 143 w 485"/>
              <a:gd name="T69" fmla="*/ 243 h 485"/>
              <a:gd name="T70" fmla="*/ 243 w 485"/>
              <a:gd name="T71" fmla="*/ 143 h 485"/>
              <a:gd name="T72" fmla="*/ 343 w 485"/>
              <a:gd name="T73" fmla="*/ 243 h 485"/>
              <a:gd name="T74" fmla="*/ 243 w 485"/>
              <a:gd name="T75" fmla="*/ 34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85">
                <a:moveTo>
                  <a:pt x="485" y="230"/>
                </a:moveTo>
                <a:cubicBezTo>
                  <a:pt x="485" y="200"/>
                  <a:pt x="460" y="175"/>
                  <a:pt x="430" y="175"/>
                </a:cubicBezTo>
                <a:lnTo>
                  <a:pt x="406" y="175"/>
                </a:lnTo>
                <a:lnTo>
                  <a:pt x="462" y="119"/>
                </a:lnTo>
                <a:lnTo>
                  <a:pt x="405" y="62"/>
                </a:lnTo>
                <a:cubicBezTo>
                  <a:pt x="384" y="41"/>
                  <a:pt x="349" y="41"/>
                  <a:pt x="327" y="62"/>
                </a:cubicBezTo>
                <a:lnTo>
                  <a:pt x="310" y="79"/>
                </a:lnTo>
                <a:lnTo>
                  <a:pt x="310" y="0"/>
                </a:lnTo>
                <a:lnTo>
                  <a:pt x="230" y="0"/>
                </a:lnTo>
                <a:cubicBezTo>
                  <a:pt x="200" y="0"/>
                  <a:pt x="175" y="25"/>
                  <a:pt x="175" y="55"/>
                </a:cubicBezTo>
                <a:lnTo>
                  <a:pt x="175" y="79"/>
                </a:lnTo>
                <a:lnTo>
                  <a:pt x="119" y="23"/>
                </a:lnTo>
                <a:lnTo>
                  <a:pt x="62" y="80"/>
                </a:lnTo>
                <a:cubicBezTo>
                  <a:pt x="41" y="102"/>
                  <a:pt x="41" y="137"/>
                  <a:pt x="62" y="158"/>
                </a:cubicBezTo>
                <a:lnTo>
                  <a:pt x="79" y="175"/>
                </a:lnTo>
                <a:lnTo>
                  <a:pt x="0" y="175"/>
                </a:lnTo>
                <a:lnTo>
                  <a:pt x="0" y="255"/>
                </a:lnTo>
                <a:cubicBezTo>
                  <a:pt x="0" y="286"/>
                  <a:pt x="25" y="310"/>
                  <a:pt x="55" y="310"/>
                </a:cubicBezTo>
                <a:lnTo>
                  <a:pt x="79" y="310"/>
                </a:lnTo>
                <a:lnTo>
                  <a:pt x="23" y="366"/>
                </a:lnTo>
                <a:lnTo>
                  <a:pt x="80" y="423"/>
                </a:lnTo>
                <a:cubicBezTo>
                  <a:pt x="102" y="445"/>
                  <a:pt x="137" y="445"/>
                  <a:pt x="158" y="423"/>
                </a:cubicBezTo>
                <a:lnTo>
                  <a:pt x="175" y="406"/>
                </a:lnTo>
                <a:lnTo>
                  <a:pt x="175" y="485"/>
                </a:lnTo>
                <a:lnTo>
                  <a:pt x="255" y="485"/>
                </a:lnTo>
                <a:cubicBezTo>
                  <a:pt x="286" y="485"/>
                  <a:pt x="310" y="460"/>
                  <a:pt x="310" y="430"/>
                </a:cubicBezTo>
                <a:lnTo>
                  <a:pt x="310" y="406"/>
                </a:lnTo>
                <a:lnTo>
                  <a:pt x="366" y="462"/>
                </a:lnTo>
                <a:lnTo>
                  <a:pt x="423" y="405"/>
                </a:lnTo>
                <a:cubicBezTo>
                  <a:pt x="445" y="384"/>
                  <a:pt x="445" y="349"/>
                  <a:pt x="423" y="327"/>
                </a:cubicBezTo>
                <a:lnTo>
                  <a:pt x="406" y="310"/>
                </a:lnTo>
                <a:lnTo>
                  <a:pt x="485" y="310"/>
                </a:lnTo>
                <a:lnTo>
                  <a:pt x="485" y="230"/>
                </a:lnTo>
                <a:close/>
                <a:moveTo>
                  <a:pt x="243" y="343"/>
                </a:moveTo>
                <a:cubicBezTo>
                  <a:pt x="187" y="343"/>
                  <a:pt x="143" y="298"/>
                  <a:pt x="143" y="243"/>
                </a:cubicBezTo>
                <a:cubicBezTo>
                  <a:pt x="143" y="187"/>
                  <a:pt x="187" y="143"/>
                  <a:pt x="243" y="143"/>
                </a:cubicBezTo>
                <a:cubicBezTo>
                  <a:pt x="298" y="143"/>
                  <a:pt x="343" y="187"/>
                  <a:pt x="343" y="243"/>
                </a:cubicBezTo>
                <a:cubicBezTo>
                  <a:pt x="343" y="298"/>
                  <a:pt x="298" y="343"/>
                  <a:pt x="243" y="343"/>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任意多边形: 形状 24">
            <a:extLst>
              <a:ext uri="{FF2B5EF4-FFF2-40B4-BE49-F238E27FC236}">
                <a16:creationId xmlns:a16="http://schemas.microsoft.com/office/drawing/2014/main" xmlns="" id="{B0494384-3D9D-49AB-A8AD-BE6CD05ED256}"/>
              </a:ext>
            </a:extLst>
          </p:cNvPr>
          <p:cNvSpPr>
            <a:spLocks/>
          </p:cNvSpPr>
          <p:nvPr/>
        </p:nvSpPr>
        <p:spPr bwMode="auto">
          <a:xfrm>
            <a:off x="1596705" y="2500129"/>
            <a:ext cx="196574" cy="196246"/>
          </a:xfrm>
          <a:custGeom>
            <a:avLst/>
            <a:gdLst>
              <a:gd name="T0" fmla="*/ 485 w 485"/>
              <a:gd name="T1" fmla="*/ 230 h 485"/>
              <a:gd name="T2" fmla="*/ 430 w 485"/>
              <a:gd name="T3" fmla="*/ 175 h 485"/>
              <a:gd name="T4" fmla="*/ 406 w 485"/>
              <a:gd name="T5" fmla="*/ 175 h 485"/>
              <a:gd name="T6" fmla="*/ 462 w 485"/>
              <a:gd name="T7" fmla="*/ 119 h 485"/>
              <a:gd name="T8" fmla="*/ 405 w 485"/>
              <a:gd name="T9" fmla="*/ 62 h 485"/>
              <a:gd name="T10" fmla="*/ 327 w 485"/>
              <a:gd name="T11" fmla="*/ 62 h 485"/>
              <a:gd name="T12" fmla="*/ 310 w 485"/>
              <a:gd name="T13" fmla="*/ 79 h 485"/>
              <a:gd name="T14" fmla="*/ 310 w 485"/>
              <a:gd name="T15" fmla="*/ 0 h 485"/>
              <a:gd name="T16" fmla="*/ 230 w 485"/>
              <a:gd name="T17" fmla="*/ 0 h 485"/>
              <a:gd name="T18" fmla="*/ 175 w 485"/>
              <a:gd name="T19" fmla="*/ 55 h 485"/>
              <a:gd name="T20" fmla="*/ 175 w 485"/>
              <a:gd name="T21" fmla="*/ 79 h 485"/>
              <a:gd name="T22" fmla="*/ 119 w 485"/>
              <a:gd name="T23" fmla="*/ 23 h 485"/>
              <a:gd name="T24" fmla="*/ 62 w 485"/>
              <a:gd name="T25" fmla="*/ 80 h 485"/>
              <a:gd name="T26" fmla="*/ 62 w 485"/>
              <a:gd name="T27" fmla="*/ 158 h 485"/>
              <a:gd name="T28" fmla="*/ 79 w 485"/>
              <a:gd name="T29" fmla="*/ 175 h 485"/>
              <a:gd name="T30" fmla="*/ 0 w 485"/>
              <a:gd name="T31" fmla="*/ 175 h 485"/>
              <a:gd name="T32" fmla="*/ 0 w 485"/>
              <a:gd name="T33" fmla="*/ 255 h 485"/>
              <a:gd name="T34" fmla="*/ 55 w 485"/>
              <a:gd name="T35" fmla="*/ 310 h 485"/>
              <a:gd name="T36" fmla="*/ 79 w 485"/>
              <a:gd name="T37" fmla="*/ 310 h 485"/>
              <a:gd name="T38" fmla="*/ 23 w 485"/>
              <a:gd name="T39" fmla="*/ 366 h 485"/>
              <a:gd name="T40" fmla="*/ 80 w 485"/>
              <a:gd name="T41" fmla="*/ 423 h 485"/>
              <a:gd name="T42" fmla="*/ 158 w 485"/>
              <a:gd name="T43" fmla="*/ 423 h 485"/>
              <a:gd name="T44" fmla="*/ 175 w 485"/>
              <a:gd name="T45" fmla="*/ 406 h 485"/>
              <a:gd name="T46" fmla="*/ 175 w 485"/>
              <a:gd name="T47" fmla="*/ 485 h 485"/>
              <a:gd name="T48" fmla="*/ 255 w 485"/>
              <a:gd name="T49" fmla="*/ 485 h 485"/>
              <a:gd name="T50" fmla="*/ 310 w 485"/>
              <a:gd name="T51" fmla="*/ 430 h 485"/>
              <a:gd name="T52" fmla="*/ 310 w 485"/>
              <a:gd name="T53" fmla="*/ 406 h 485"/>
              <a:gd name="T54" fmla="*/ 366 w 485"/>
              <a:gd name="T55" fmla="*/ 462 h 485"/>
              <a:gd name="T56" fmla="*/ 423 w 485"/>
              <a:gd name="T57" fmla="*/ 405 h 485"/>
              <a:gd name="T58" fmla="*/ 423 w 485"/>
              <a:gd name="T59" fmla="*/ 327 h 485"/>
              <a:gd name="T60" fmla="*/ 406 w 485"/>
              <a:gd name="T61" fmla="*/ 310 h 485"/>
              <a:gd name="T62" fmla="*/ 485 w 485"/>
              <a:gd name="T63" fmla="*/ 310 h 485"/>
              <a:gd name="T64" fmla="*/ 485 w 485"/>
              <a:gd name="T65" fmla="*/ 230 h 485"/>
              <a:gd name="T66" fmla="*/ 243 w 485"/>
              <a:gd name="T67" fmla="*/ 343 h 485"/>
              <a:gd name="T68" fmla="*/ 143 w 485"/>
              <a:gd name="T69" fmla="*/ 243 h 485"/>
              <a:gd name="T70" fmla="*/ 243 w 485"/>
              <a:gd name="T71" fmla="*/ 143 h 485"/>
              <a:gd name="T72" fmla="*/ 343 w 485"/>
              <a:gd name="T73" fmla="*/ 243 h 485"/>
              <a:gd name="T74" fmla="*/ 243 w 485"/>
              <a:gd name="T75" fmla="*/ 34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85">
                <a:moveTo>
                  <a:pt x="485" y="230"/>
                </a:moveTo>
                <a:cubicBezTo>
                  <a:pt x="485" y="200"/>
                  <a:pt x="460" y="175"/>
                  <a:pt x="430" y="175"/>
                </a:cubicBezTo>
                <a:lnTo>
                  <a:pt x="406" y="175"/>
                </a:lnTo>
                <a:lnTo>
                  <a:pt x="462" y="119"/>
                </a:lnTo>
                <a:lnTo>
                  <a:pt x="405" y="62"/>
                </a:lnTo>
                <a:cubicBezTo>
                  <a:pt x="384" y="41"/>
                  <a:pt x="349" y="41"/>
                  <a:pt x="327" y="62"/>
                </a:cubicBezTo>
                <a:lnTo>
                  <a:pt x="310" y="79"/>
                </a:lnTo>
                <a:lnTo>
                  <a:pt x="310" y="0"/>
                </a:lnTo>
                <a:lnTo>
                  <a:pt x="230" y="0"/>
                </a:lnTo>
                <a:cubicBezTo>
                  <a:pt x="200" y="0"/>
                  <a:pt x="175" y="25"/>
                  <a:pt x="175" y="55"/>
                </a:cubicBezTo>
                <a:lnTo>
                  <a:pt x="175" y="79"/>
                </a:lnTo>
                <a:lnTo>
                  <a:pt x="119" y="23"/>
                </a:lnTo>
                <a:lnTo>
                  <a:pt x="62" y="80"/>
                </a:lnTo>
                <a:cubicBezTo>
                  <a:pt x="41" y="102"/>
                  <a:pt x="41" y="137"/>
                  <a:pt x="62" y="158"/>
                </a:cubicBezTo>
                <a:lnTo>
                  <a:pt x="79" y="175"/>
                </a:lnTo>
                <a:lnTo>
                  <a:pt x="0" y="175"/>
                </a:lnTo>
                <a:lnTo>
                  <a:pt x="0" y="255"/>
                </a:lnTo>
                <a:cubicBezTo>
                  <a:pt x="0" y="286"/>
                  <a:pt x="25" y="310"/>
                  <a:pt x="55" y="310"/>
                </a:cubicBezTo>
                <a:lnTo>
                  <a:pt x="79" y="310"/>
                </a:lnTo>
                <a:lnTo>
                  <a:pt x="23" y="366"/>
                </a:lnTo>
                <a:lnTo>
                  <a:pt x="80" y="423"/>
                </a:lnTo>
                <a:cubicBezTo>
                  <a:pt x="102" y="445"/>
                  <a:pt x="137" y="445"/>
                  <a:pt x="158" y="423"/>
                </a:cubicBezTo>
                <a:lnTo>
                  <a:pt x="175" y="406"/>
                </a:lnTo>
                <a:lnTo>
                  <a:pt x="175" y="485"/>
                </a:lnTo>
                <a:lnTo>
                  <a:pt x="255" y="485"/>
                </a:lnTo>
                <a:cubicBezTo>
                  <a:pt x="286" y="485"/>
                  <a:pt x="310" y="460"/>
                  <a:pt x="310" y="430"/>
                </a:cubicBezTo>
                <a:lnTo>
                  <a:pt x="310" y="406"/>
                </a:lnTo>
                <a:lnTo>
                  <a:pt x="366" y="462"/>
                </a:lnTo>
                <a:lnTo>
                  <a:pt x="423" y="405"/>
                </a:lnTo>
                <a:cubicBezTo>
                  <a:pt x="445" y="384"/>
                  <a:pt x="445" y="349"/>
                  <a:pt x="423" y="327"/>
                </a:cubicBezTo>
                <a:lnTo>
                  <a:pt x="406" y="310"/>
                </a:lnTo>
                <a:lnTo>
                  <a:pt x="485" y="310"/>
                </a:lnTo>
                <a:lnTo>
                  <a:pt x="485" y="230"/>
                </a:lnTo>
                <a:close/>
                <a:moveTo>
                  <a:pt x="243" y="343"/>
                </a:moveTo>
                <a:cubicBezTo>
                  <a:pt x="187" y="343"/>
                  <a:pt x="143" y="298"/>
                  <a:pt x="143" y="243"/>
                </a:cubicBezTo>
                <a:cubicBezTo>
                  <a:pt x="143" y="187"/>
                  <a:pt x="187" y="143"/>
                  <a:pt x="243" y="143"/>
                </a:cubicBezTo>
                <a:cubicBezTo>
                  <a:pt x="298" y="143"/>
                  <a:pt x="343" y="187"/>
                  <a:pt x="343" y="243"/>
                </a:cubicBezTo>
                <a:cubicBezTo>
                  <a:pt x="343" y="298"/>
                  <a:pt x="298" y="343"/>
                  <a:pt x="243" y="343"/>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9" name="椭圆 28">
            <a:extLst>
              <a:ext uri="{FF2B5EF4-FFF2-40B4-BE49-F238E27FC236}">
                <a16:creationId xmlns:a16="http://schemas.microsoft.com/office/drawing/2014/main" xmlns="" id="{8E7CA7E1-B3A2-4CA8-A3CD-394FB30F1688}"/>
              </a:ext>
            </a:extLst>
          </p:cNvPr>
          <p:cNvSpPr/>
          <p:nvPr/>
        </p:nvSpPr>
        <p:spPr>
          <a:xfrm>
            <a:off x="6793837" y="2325343"/>
            <a:ext cx="535041" cy="535041"/>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1" name="任意多边形: 形状 30">
            <a:extLst>
              <a:ext uri="{FF2B5EF4-FFF2-40B4-BE49-F238E27FC236}">
                <a16:creationId xmlns:a16="http://schemas.microsoft.com/office/drawing/2014/main" xmlns="" id="{86CF573B-EBBA-416B-BF84-2083CE2DF9F1}"/>
              </a:ext>
            </a:extLst>
          </p:cNvPr>
          <p:cNvSpPr>
            <a:spLocks/>
          </p:cNvSpPr>
          <p:nvPr/>
        </p:nvSpPr>
        <p:spPr bwMode="auto">
          <a:xfrm>
            <a:off x="6963070" y="2500129"/>
            <a:ext cx="196574" cy="196246"/>
          </a:xfrm>
          <a:custGeom>
            <a:avLst/>
            <a:gdLst>
              <a:gd name="T0" fmla="*/ 485 w 485"/>
              <a:gd name="T1" fmla="*/ 230 h 485"/>
              <a:gd name="T2" fmla="*/ 430 w 485"/>
              <a:gd name="T3" fmla="*/ 175 h 485"/>
              <a:gd name="T4" fmla="*/ 406 w 485"/>
              <a:gd name="T5" fmla="*/ 175 h 485"/>
              <a:gd name="T6" fmla="*/ 462 w 485"/>
              <a:gd name="T7" fmla="*/ 119 h 485"/>
              <a:gd name="T8" fmla="*/ 405 w 485"/>
              <a:gd name="T9" fmla="*/ 62 h 485"/>
              <a:gd name="T10" fmla="*/ 327 w 485"/>
              <a:gd name="T11" fmla="*/ 62 h 485"/>
              <a:gd name="T12" fmla="*/ 310 w 485"/>
              <a:gd name="T13" fmla="*/ 79 h 485"/>
              <a:gd name="T14" fmla="*/ 310 w 485"/>
              <a:gd name="T15" fmla="*/ 0 h 485"/>
              <a:gd name="T16" fmla="*/ 230 w 485"/>
              <a:gd name="T17" fmla="*/ 0 h 485"/>
              <a:gd name="T18" fmla="*/ 175 w 485"/>
              <a:gd name="T19" fmla="*/ 55 h 485"/>
              <a:gd name="T20" fmla="*/ 175 w 485"/>
              <a:gd name="T21" fmla="*/ 79 h 485"/>
              <a:gd name="T22" fmla="*/ 119 w 485"/>
              <a:gd name="T23" fmla="*/ 23 h 485"/>
              <a:gd name="T24" fmla="*/ 62 w 485"/>
              <a:gd name="T25" fmla="*/ 80 h 485"/>
              <a:gd name="T26" fmla="*/ 62 w 485"/>
              <a:gd name="T27" fmla="*/ 158 h 485"/>
              <a:gd name="T28" fmla="*/ 79 w 485"/>
              <a:gd name="T29" fmla="*/ 175 h 485"/>
              <a:gd name="T30" fmla="*/ 0 w 485"/>
              <a:gd name="T31" fmla="*/ 175 h 485"/>
              <a:gd name="T32" fmla="*/ 0 w 485"/>
              <a:gd name="T33" fmla="*/ 255 h 485"/>
              <a:gd name="T34" fmla="*/ 55 w 485"/>
              <a:gd name="T35" fmla="*/ 310 h 485"/>
              <a:gd name="T36" fmla="*/ 79 w 485"/>
              <a:gd name="T37" fmla="*/ 310 h 485"/>
              <a:gd name="T38" fmla="*/ 23 w 485"/>
              <a:gd name="T39" fmla="*/ 366 h 485"/>
              <a:gd name="T40" fmla="*/ 80 w 485"/>
              <a:gd name="T41" fmla="*/ 423 h 485"/>
              <a:gd name="T42" fmla="*/ 158 w 485"/>
              <a:gd name="T43" fmla="*/ 423 h 485"/>
              <a:gd name="T44" fmla="*/ 175 w 485"/>
              <a:gd name="T45" fmla="*/ 406 h 485"/>
              <a:gd name="T46" fmla="*/ 175 w 485"/>
              <a:gd name="T47" fmla="*/ 485 h 485"/>
              <a:gd name="T48" fmla="*/ 255 w 485"/>
              <a:gd name="T49" fmla="*/ 485 h 485"/>
              <a:gd name="T50" fmla="*/ 310 w 485"/>
              <a:gd name="T51" fmla="*/ 430 h 485"/>
              <a:gd name="T52" fmla="*/ 310 w 485"/>
              <a:gd name="T53" fmla="*/ 406 h 485"/>
              <a:gd name="T54" fmla="*/ 366 w 485"/>
              <a:gd name="T55" fmla="*/ 462 h 485"/>
              <a:gd name="T56" fmla="*/ 423 w 485"/>
              <a:gd name="T57" fmla="*/ 405 h 485"/>
              <a:gd name="T58" fmla="*/ 423 w 485"/>
              <a:gd name="T59" fmla="*/ 327 h 485"/>
              <a:gd name="T60" fmla="*/ 406 w 485"/>
              <a:gd name="T61" fmla="*/ 310 h 485"/>
              <a:gd name="T62" fmla="*/ 485 w 485"/>
              <a:gd name="T63" fmla="*/ 310 h 485"/>
              <a:gd name="T64" fmla="*/ 485 w 485"/>
              <a:gd name="T65" fmla="*/ 230 h 485"/>
              <a:gd name="T66" fmla="*/ 243 w 485"/>
              <a:gd name="T67" fmla="*/ 343 h 485"/>
              <a:gd name="T68" fmla="*/ 143 w 485"/>
              <a:gd name="T69" fmla="*/ 243 h 485"/>
              <a:gd name="T70" fmla="*/ 243 w 485"/>
              <a:gd name="T71" fmla="*/ 143 h 485"/>
              <a:gd name="T72" fmla="*/ 343 w 485"/>
              <a:gd name="T73" fmla="*/ 243 h 485"/>
              <a:gd name="T74" fmla="*/ 243 w 485"/>
              <a:gd name="T75" fmla="*/ 34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85">
                <a:moveTo>
                  <a:pt x="485" y="230"/>
                </a:moveTo>
                <a:cubicBezTo>
                  <a:pt x="485" y="200"/>
                  <a:pt x="460" y="175"/>
                  <a:pt x="430" y="175"/>
                </a:cubicBezTo>
                <a:lnTo>
                  <a:pt x="406" y="175"/>
                </a:lnTo>
                <a:lnTo>
                  <a:pt x="462" y="119"/>
                </a:lnTo>
                <a:lnTo>
                  <a:pt x="405" y="62"/>
                </a:lnTo>
                <a:cubicBezTo>
                  <a:pt x="384" y="41"/>
                  <a:pt x="349" y="41"/>
                  <a:pt x="327" y="62"/>
                </a:cubicBezTo>
                <a:lnTo>
                  <a:pt x="310" y="79"/>
                </a:lnTo>
                <a:lnTo>
                  <a:pt x="310" y="0"/>
                </a:lnTo>
                <a:lnTo>
                  <a:pt x="230" y="0"/>
                </a:lnTo>
                <a:cubicBezTo>
                  <a:pt x="200" y="0"/>
                  <a:pt x="175" y="25"/>
                  <a:pt x="175" y="55"/>
                </a:cubicBezTo>
                <a:lnTo>
                  <a:pt x="175" y="79"/>
                </a:lnTo>
                <a:lnTo>
                  <a:pt x="119" y="23"/>
                </a:lnTo>
                <a:lnTo>
                  <a:pt x="62" y="80"/>
                </a:lnTo>
                <a:cubicBezTo>
                  <a:pt x="41" y="102"/>
                  <a:pt x="41" y="137"/>
                  <a:pt x="62" y="158"/>
                </a:cubicBezTo>
                <a:lnTo>
                  <a:pt x="79" y="175"/>
                </a:lnTo>
                <a:lnTo>
                  <a:pt x="0" y="175"/>
                </a:lnTo>
                <a:lnTo>
                  <a:pt x="0" y="255"/>
                </a:lnTo>
                <a:cubicBezTo>
                  <a:pt x="0" y="286"/>
                  <a:pt x="25" y="310"/>
                  <a:pt x="55" y="310"/>
                </a:cubicBezTo>
                <a:lnTo>
                  <a:pt x="79" y="310"/>
                </a:lnTo>
                <a:lnTo>
                  <a:pt x="23" y="366"/>
                </a:lnTo>
                <a:lnTo>
                  <a:pt x="80" y="423"/>
                </a:lnTo>
                <a:cubicBezTo>
                  <a:pt x="102" y="445"/>
                  <a:pt x="137" y="445"/>
                  <a:pt x="158" y="423"/>
                </a:cubicBezTo>
                <a:lnTo>
                  <a:pt x="175" y="406"/>
                </a:lnTo>
                <a:lnTo>
                  <a:pt x="175" y="485"/>
                </a:lnTo>
                <a:lnTo>
                  <a:pt x="255" y="485"/>
                </a:lnTo>
                <a:cubicBezTo>
                  <a:pt x="286" y="485"/>
                  <a:pt x="310" y="460"/>
                  <a:pt x="310" y="430"/>
                </a:cubicBezTo>
                <a:lnTo>
                  <a:pt x="310" y="406"/>
                </a:lnTo>
                <a:lnTo>
                  <a:pt x="366" y="462"/>
                </a:lnTo>
                <a:lnTo>
                  <a:pt x="423" y="405"/>
                </a:lnTo>
                <a:cubicBezTo>
                  <a:pt x="445" y="384"/>
                  <a:pt x="445" y="349"/>
                  <a:pt x="423" y="327"/>
                </a:cubicBezTo>
                <a:lnTo>
                  <a:pt x="406" y="310"/>
                </a:lnTo>
                <a:lnTo>
                  <a:pt x="485" y="310"/>
                </a:lnTo>
                <a:lnTo>
                  <a:pt x="485" y="230"/>
                </a:lnTo>
                <a:close/>
                <a:moveTo>
                  <a:pt x="243" y="343"/>
                </a:moveTo>
                <a:cubicBezTo>
                  <a:pt x="187" y="343"/>
                  <a:pt x="143" y="298"/>
                  <a:pt x="143" y="243"/>
                </a:cubicBezTo>
                <a:cubicBezTo>
                  <a:pt x="143" y="187"/>
                  <a:pt x="187" y="143"/>
                  <a:pt x="243" y="143"/>
                </a:cubicBezTo>
                <a:cubicBezTo>
                  <a:pt x="298" y="143"/>
                  <a:pt x="343" y="187"/>
                  <a:pt x="343" y="243"/>
                </a:cubicBezTo>
                <a:cubicBezTo>
                  <a:pt x="343" y="298"/>
                  <a:pt x="298" y="343"/>
                  <a:pt x="243" y="343"/>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0" name="文本框 19">
            <a:extLst>
              <a:ext uri="{FF2B5EF4-FFF2-40B4-BE49-F238E27FC236}">
                <a16:creationId xmlns:a16="http://schemas.microsoft.com/office/drawing/2014/main" xmlns="" id="{CDAFC9C8-5991-4E5E-8C64-D1F8A851546C}"/>
              </a:ext>
            </a:extLst>
          </p:cNvPr>
          <p:cNvSpPr txBox="1"/>
          <p:nvPr/>
        </p:nvSpPr>
        <p:spPr>
          <a:xfrm>
            <a:off x="607504" y="3240711"/>
            <a:ext cx="2236304" cy="1036566"/>
          </a:xfrm>
          <a:prstGeom prst="rect">
            <a:avLst/>
          </a:prstGeom>
          <a:noFill/>
        </p:spPr>
        <p:txBody>
          <a:bodyPr wrap="square">
            <a:spAutoFit/>
          </a:bodyPr>
          <a:lstStyle/>
          <a:p>
            <a:pPr algn="ctr">
              <a:lnSpc>
                <a:spcPts val="1500"/>
              </a:lnSpc>
            </a:pPr>
            <a:r>
              <a:rPr lang="zh-CN" altLang="en-US" sz="1000" dirty="0">
                <a:latin typeface="微软雅黑" panose="020B0503020204020204" pitchFamily="34" charset="-122"/>
                <a:ea typeface="微软雅黑" panose="020B0503020204020204" pitchFamily="34" charset="-122"/>
                <a:sym typeface="inpin heiti" panose="00000500000000000000" pitchFamily="2" charset="-122"/>
              </a:rPr>
              <a:t>即学习心态和学习状态都较差差，经常处于考试焦虑和缺乏明确的学习动机甚至厌学的 学习心态之中，没有良好的学习策略，机械被动式地完成学习任务，勉强能应付学习和考试。</a:t>
            </a:r>
          </a:p>
        </p:txBody>
      </p:sp>
      <p:sp>
        <p:nvSpPr>
          <p:cNvPr id="22" name="文本框 21">
            <a:extLst>
              <a:ext uri="{FF2B5EF4-FFF2-40B4-BE49-F238E27FC236}">
                <a16:creationId xmlns:a16="http://schemas.microsoft.com/office/drawing/2014/main" xmlns="" id="{37151D2E-CF21-4400-9C9E-E33574F59ACD}"/>
              </a:ext>
            </a:extLst>
          </p:cNvPr>
          <p:cNvSpPr txBox="1"/>
          <p:nvPr/>
        </p:nvSpPr>
        <p:spPr>
          <a:xfrm>
            <a:off x="3203848" y="3240711"/>
            <a:ext cx="2464234" cy="843949"/>
          </a:xfrm>
          <a:prstGeom prst="rect">
            <a:avLst/>
          </a:prstGeom>
          <a:noFill/>
        </p:spPr>
        <p:txBody>
          <a:bodyPr wrap="square">
            <a:spAutoFit/>
          </a:bodyPr>
          <a:lstStyle/>
          <a:p>
            <a:pPr>
              <a:lnSpc>
                <a:spcPts val="1500"/>
              </a:lnSpc>
            </a:pPr>
            <a:r>
              <a:rPr lang="zh-CN" altLang="en-US" sz="1000" dirty="0"/>
              <a:t>即学习心态和学习状态中等，有较明确和强烈的学习动机及较大的学习兴趣，学习认真积极，能较好地完成学习任务，考试成绩较好。</a:t>
            </a:r>
          </a:p>
        </p:txBody>
      </p:sp>
      <p:sp>
        <p:nvSpPr>
          <p:cNvPr id="24" name="文本框 23">
            <a:extLst>
              <a:ext uri="{FF2B5EF4-FFF2-40B4-BE49-F238E27FC236}">
                <a16:creationId xmlns:a16="http://schemas.microsoft.com/office/drawing/2014/main" xmlns="" id="{35335D25-80B0-4C5F-80D4-3E44B858B5DC}"/>
              </a:ext>
            </a:extLst>
          </p:cNvPr>
          <p:cNvSpPr txBox="1"/>
          <p:nvPr/>
        </p:nvSpPr>
        <p:spPr>
          <a:xfrm>
            <a:off x="5868144" y="3240711"/>
            <a:ext cx="2664296" cy="1228670"/>
          </a:xfrm>
          <a:prstGeom prst="rect">
            <a:avLst/>
          </a:prstGeom>
          <a:noFill/>
        </p:spPr>
        <p:txBody>
          <a:bodyPr wrap="square">
            <a:spAutoFit/>
          </a:bodyPr>
          <a:lstStyle/>
          <a:p>
            <a:pPr>
              <a:lnSpc>
                <a:spcPts val="1500"/>
              </a:lnSpc>
            </a:pPr>
            <a:r>
              <a:rPr lang="zh-CN" altLang="en-US" sz="1000" dirty="0"/>
              <a:t>即学习心态和学习状态健康良好，学习目标非常明确、学习动机强烈、有旺盛的学习热情和浓厚的学习兴趣，积极进取、不怕困难，学习不仅是一种任务而且是一种乐趣，他们不仅能较好地完成学习任务，而且能够发现式地学习、探究式地学习、创造性地学习。</a:t>
            </a:r>
          </a:p>
        </p:txBody>
      </p:sp>
      <p:cxnSp>
        <p:nvCxnSpPr>
          <p:cNvPr id="21" name="直接连接符 20">
            <a:extLst>
              <a:ext uri="{FF2B5EF4-FFF2-40B4-BE49-F238E27FC236}">
                <a16:creationId xmlns:a16="http://schemas.microsoft.com/office/drawing/2014/main" xmlns="" id="{37C5331D-6304-4BC0-B3E7-CC9485525406}"/>
              </a:ext>
            </a:extLst>
          </p:cNvPr>
          <p:cNvCxnSpPr>
            <a:cxnSpLocks/>
          </p:cNvCxnSpPr>
          <p:nvPr/>
        </p:nvCxnSpPr>
        <p:spPr>
          <a:xfrm flipH="1">
            <a:off x="611560" y="1131590"/>
            <a:ext cx="244827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等腰三角形 25">
            <a:extLst>
              <a:ext uri="{FF2B5EF4-FFF2-40B4-BE49-F238E27FC236}">
                <a16:creationId xmlns:a16="http://schemas.microsoft.com/office/drawing/2014/main" xmlns="" id="{00AF2008-87AE-413C-ADB1-3434206CD4A4}"/>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7" name="直接连接符 26">
            <a:extLst>
              <a:ext uri="{FF2B5EF4-FFF2-40B4-BE49-F238E27FC236}">
                <a16:creationId xmlns:a16="http://schemas.microsoft.com/office/drawing/2014/main" xmlns="" id="{3BE1A36B-979A-434C-B296-ECF8D65698F9}"/>
              </a:ext>
            </a:extLst>
          </p:cNvPr>
          <p:cNvCxnSpPr>
            <a:cxnSpLocks/>
          </p:cNvCxnSpPr>
          <p:nvPr/>
        </p:nvCxnSpPr>
        <p:spPr>
          <a:xfrm>
            <a:off x="3743583" y="521032"/>
            <a:ext cx="5400417"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8" name="等腰三角形 27">
            <a:extLst>
              <a:ext uri="{FF2B5EF4-FFF2-40B4-BE49-F238E27FC236}">
                <a16:creationId xmlns:a16="http://schemas.microsoft.com/office/drawing/2014/main" xmlns="" id="{79BEDF35-15D7-4665-A831-25C25E70F6B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70107477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xmlns="" id="{5C37229C-4612-4AE1-9B10-09890CDCC917}"/>
              </a:ext>
            </a:extLst>
          </p:cNvPr>
          <p:cNvSpPr txBox="1">
            <a:spLocks/>
          </p:cNvSpPr>
          <p:nvPr/>
        </p:nvSpPr>
        <p:spPr>
          <a:xfrm>
            <a:off x="539552" y="331293"/>
            <a:ext cx="453650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大学生的学习与心理健康的关系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矩形 9">
            <a:extLst>
              <a:ext uri="{FF2B5EF4-FFF2-40B4-BE49-F238E27FC236}">
                <a16:creationId xmlns:a16="http://schemas.microsoft.com/office/drawing/2014/main" xmlns="" id="{CEE5D188-87C2-4F6E-B2AE-90DE50116450}"/>
              </a:ext>
            </a:extLst>
          </p:cNvPr>
          <p:cNvSpPr/>
          <p:nvPr/>
        </p:nvSpPr>
        <p:spPr>
          <a:xfrm>
            <a:off x="118762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一、学习对大学生心理健康的影响</a:t>
            </a:r>
          </a:p>
        </p:txBody>
      </p:sp>
      <p:sp>
        <p:nvSpPr>
          <p:cNvPr id="55" name="文本框 54">
            <a:extLst>
              <a:ext uri="{FF2B5EF4-FFF2-40B4-BE49-F238E27FC236}">
                <a16:creationId xmlns:a16="http://schemas.microsoft.com/office/drawing/2014/main" xmlns="" id="{118B71FE-D41A-456A-B494-41620AF8BAF9}"/>
              </a:ext>
            </a:extLst>
          </p:cNvPr>
          <p:cNvSpPr txBox="1"/>
          <p:nvPr/>
        </p:nvSpPr>
        <p:spPr>
          <a:xfrm>
            <a:off x="843428" y="1296781"/>
            <a:ext cx="2749941" cy="307777"/>
          </a:xfrm>
          <a:prstGeom prst="rect">
            <a:avLst/>
          </a:prstGeom>
          <a:noFill/>
        </p:spPr>
        <p:txBody>
          <a:bodyPr wrap="square">
            <a:spAutoFit/>
          </a:bodyPr>
          <a:lstStyle/>
          <a:p>
            <a:r>
              <a:rPr lang="zh-CN" altLang="en-US" sz="1400" dirty="0"/>
              <a:t>（一）学习对大学生人格的影响 </a:t>
            </a:r>
          </a:p>
        </p:txBody>
      </p:sp>
      <p:cxnSp>
        <p:nvCxnSpPr>
          <p:cNvPr id="31" name="直接连接符 30">
            <a:extLst>
              <a:ext uri="{FF2B5EF4-FFF2-40B4-BE49-F238E27FC236}">
                <a16:creationId xmlns:a16="http://schemas.microsoft.com/office/drawing/2014/main" xmlns="" id="{CD0DA8AA-D8C8-4836-A535-B4E2E472E2E2}"/>
              </a:ext>
            </a:extLst>
          </p:cNvPr>
          <p:cNvCxnSpPr>
            <a:cxnSpLocks/>
          </p:cNvCxnSpPr>
          <p:nvPr/>
        </p:nvCxnSpPr>
        <p:spPr>
          <a:xfrm flipH="1">
            <a:off x="611560" y="1131590"/>
            <a:ext cx="2687389"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4" name="等腰三角形 43">
            <a:extLst>
              <a:ext uri="{FF2B5EF4-FFF2-40B4-BE49-F238E27FC236}">
                <a16:creationId xmlns:a16="http://schemas.microsoft.com/office/drawing/2014/main" xmlns="" id="{AB6CF45D-0122-475E-A4A3-93E97B156B2C}"/>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52" name="直接连接符 51">
            <a:extLst>
              <a:ext uri="{FF2B5EF4-FFF2-40B4-BE49-F238E27FC236}">
                <a16:creationId xmlns:a16="http://schemas.microsoft.com/office/drawing/2014/main" xmlns="" id="{82A3808D-F708-4779-BFF7-5C0DEBB091C4}"/>
              </a:ext>
            </a:extLst>
          </p:cNvPr>
          <p:cNvCxnSpPr>
            <a:cxnSpLocks/>
          </p:cNvCxnSpPr>
          <p:nvPr/>
        </p:nvCxnSpPr>
        <p:spPr>
          <a:xfrm>
            <a:off x="4644008" y="521032"/>
            <a:ext cx="44999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3" name="等腰三角形 52">
            <a:extLst>
              <a:ext uri="{FF2B5EF4-FFF2-40B4-BE49-F238E27FC236}">
                <a16:creationId xmlns:a16="http://schemas.microsoft.com/office/drawing/2014/main" xmlns="" id="{66013275-DA33-47FC-A21F-44D54E066D73}"/>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40" name="组合 39">
            <a:extLst>
              <a:ext uri="{FF2B5EF4-FFF2-40B4-BE49-F238E27FC236}">
                <a16:creationId xmlns:a16="http://schemas.microsoft.com/office/drawing/2014/main" xmlns="" id="{793B8215-0ABB-447C-9C91-202E5BEA53E2}"/>
              </a:ext>
            </a:extLst>
          </p:cNvPr>
          <p:cNvGrpSpPr/>
          <p:nvPr/>
        </p:nvGrpSpPr>
        <p:grpSpPr>
          <a:xfrm>
            <a:off x="1835696" y="2067696"/>
            <a:ext cx="5640255" cy="1224134"/>
            <a:chOff x="998243" y="1469467"/>
            <a:chExt cx="7520341" cy="1632179"/>
          </a:xfrm>
        </p:grpSpPr>
        <p:grpSp>
          <p:nvGrpSpPr>
            <p:cNvPr id="56" name="组合 55">
              <a:extLst>
                <a:ext uri="{FF2B5EF4-FFF2-40B4-BE49-F238E27FC236}">
                  <a16:creationId xmlns:a16="http://schemas.microsoft.com/office/drawing/2014/main" xmlns="" id="{A630233A-F286-4DA8-BA03-03F4E328DF50}"/>
                </a:ext>
              </a:extLst>
            </p:cNvPr>
            <p:cNvGrpSpPr/>
            <p:nvPr/>
          </p:nvGrpSpPr>
          <p:grpSpPr>
            <a:xfrm>
              <a:off x="998243" y="1469467"/>
              <a:ext cx="7520341" cy="1632179"/>
              <a:chOff x="3287071" y="1345115"/>
              <a:chExt cx="5911858" cy="1283082"/>
            </a:xfrm>
          </p:grpSpPr>
          <p:sp>
            <p:nvSpPr>
              <p:cNvPr id="58" name="矩形 57">
                <a:extLst>
                  <a:ext uri="{FF2B5EF4-FFF2-40B4-BE49-F238E27FC236}">
                    <a16:creationId xmlns:a16="http://schemas.microsoft.com/office/drawing/2014/main" xmlns="" id="{290D0554-7F75-4402-8669-D5C18039C439}"/>
                  </a:ext>
                </a:extLst>
              </p:cNvPr>
              <p:cNvSpPr/>
              <p:nvPr/>
            </p:nvSpPr>
            <p:spPr>
              <a:xfrm>
                <a:off x="3287071" y="1413123"/>
                <a:ext cx="5911858" cy="1215074"/>
              </a:xfrm>
              <a:prstGeom prst="rect">
                <a:avLst/>
              </a:prstGeom>
              <a:noFill/>
              <a:ln w="635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59" name="矩形 58">
                <a:extLst>
                  <a:ext uri="{FF2B5EF4-FFF2-40B4-BE49-F238E27FC236}">
                    <a16:creationId xmlns:a16="http://schemas.microsoft.com/office/drawing/2014/main" xmlns="" id="{D7ECA480-55BC-4B6F-80F9-574523163581}"/>
                  </a:ext>
                </a:extLst>
              </p:cNvPr>
              <p:cNvSpPr/>
              <p:nvPr/>
            </p:nvSpPr>
            <p:spPr>
              <a:xfrm>
                <a:off x="3355880" y="1345115"/>
                <a:ext cx="1012618" cy="69823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b">
                <a:normAutofit/>
              </a:bodyPr>
              <a:lstStyle/>
              <a:p>
                <a:pPr algn="ctr"/>
                <a:endParaRPr lang="en-US" sz="2500" dirty="0"/>
              </a:p>
            </p:txBody>
          </p:sp>
        </p:grpSp>
        <p:sp>
          <p:nvSpPr>
            <p:cNvPr id="57" name="矩形 56">
              <a:extLst>
                <a:ext uri="{FF2B5EF4-FFF2-40B4-BE49-F238E27FC236}">
                  <a16:creationId xmlns:a16="http://schemas.microsoft.com/office/drawing/2014/main" xmlns="" id="{68C290D6-D3AB-44B4-AF6B-8336215B54CA}"/>
                </a:ext>
              </a:extLst>
            </p:cNvPr>
            <p:cNvSpPr/>
            <p:nvPr/>
          </p:nvSpPr>
          <p:spPr>
            <a:xfrm>
              <a:off x="2546402" y="1706288"/>
              <a:ext cx="5844663" cy="1395358"/>
            </a:xfrm>
            <a:prstGeom prst="rect">
              <a:avLst/>
            </a:prstGeom>
            <a:noFill/>
            <a:ln w="254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chor="t">
              <a:normAutofit/>
            </a:bodyPr>
            <a:lstStyle/>
            <a:p>
              <a:pPr>
                <a:lnSpc>
                  <a:spcPts val="2000"/>
                </a:lnSpc>
              </a:pPr>
              <a:r>
                <a:rPr lang="zh-CN" altLang="en-US" sz="1400" dirty="0"/>
                <a:t>是指一个人才智、情绪、愿望、价值观和习惯的行为方式的有机整合，它赋予个人适 应环境的独特模式，包含着一个受到过去影响并对现在和将来产生影响的建构。</a:t>
              </a:r>
              <a:endParaRPr lang="en-US" altLang="zh-CN" sz="1400" dirty="0"/>
            </a:p>
          </p:txBody>
        </p:sp>
      </p:grpSp>
      <p:sp>
        <p:nvSpPr>
          <p:cNvPr id="60" name="文本框 59">
            <a:extLst>
              <a:ext uri="{FF2B5EF4-FFF2-40B4-BE49-F238E27FC236}">
                <a16:creationId xmlns:a16="http://schemas.microsoft.com/office/drawing/2014/main" xmlns="" id="{B3EC111C-4780-4855-B811-4F03CF5D4404}"/>
              </a:ext>
            </a:extLst>
          </p:cNvPr>
          <p:cNvSpPr txBox="1"/>
          <p:nvPr/>
        </p:nvSpPr>
        <p:spPr>
          <a:xfrm>
            <a:off x="1928888" y="2193674"/>
            <a:ext cx="908848" cy="400110"/>
          </a:xfrm>
          <a:prstGeom prst="rect">
            <a:avLst/>
          </a:prstGeom>
          <a:noFill/>
        </p:spPr>
        <p:txBody>
          <a:bodyPr wrap="square">
            <a:spAutoFit/>
          </a:bodyPr>
          <a:lstStyle/>
          <a:p>
            <a:pPr algn="ctr"/>
            <a:r>
              <a:rPr lang="zh-CN" altLang="en-US" sz="2000" b="1" dirty="0">
                <a:solidFill>
                  <a:schemeClr val="bg1"/>
                </a:solidFill>
              </a:rPr>
              <a:t>人格</a:t>
            </a:r>
            <a:endParaRPr lang="en-US" altLang="zh-CN" sz="2000" b="1" dirty="0">
              <a:solidFill>
                <a:schemeClr val="bg1"/>
              </a:solidFill>
            </a:endParaRPr>
          </a:p>
        </p:txBody>
      </p:sp>
    </p:spTree>
    <p:extLst>
      <p:ext uri="{BB962C8B-B14F-4D97-AF65-F5344CB8AC3E}">
        <p14:creationId xmlns:p14="http://schemas.microsoft.com/office/powerpoint/2010/main" val="382267752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xmlns="" id="{5C37229C-4612-4AE1-9B10-09890CDCC917}"/>
              </a:ext>
            </a:extLst>
          </p:cNvPr>
          <p:cNvSpPr txBox="1">
            <a:spLocks/>
          </p:cNvSpPr>
          <p:nvPr/>
        </p:nvSpPr>
        <p:spPr>
          <a:xfrm>
            <a:off x="539552" y="331293"/>
            <a:ext cx="453650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大学生的学习与心理健康的关系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矩形 9">
            <a:extLst>
              <a:ext uri="{FF2B5EF4-FFF2-40B4-BE49-F238E27FC236}">
                <a16:creationId xmlns:a16="http://schemas.microsoft.com/office/drawing/2014/main" xmlns="" id="{CEE5D188-87C2-4F6E-B2AE-90DE50116450}"/>
              </a:ext>
            </a:extLst>
          </p:cNvPr>
          <p:cNvSpPr/>
          <p:nvPr/>
        </p:nvSpPr>
        <p:spPr>
          <a:xfrm>
            <a:off x="118762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一、学习对大学生心理健康的影响</a:t>
            </a:r>
          </a:p>
        </p:txBody>
      </p:sp>
      <p:sp>
        <p:nvSpPr>
          <p:cNvPr id="21" name="矩形 20">
            <a:extLst>
              <a:ext uri="{FF2B5EF4-FFF2-40B4-BE49-F238E27FC236}">
                <a16:creationId xmlns:a16="http://schemas.microsoft.com/office/drawing/2014/main" xmlns="" id="{2CFCA529-74AC-4DF1-8AED-21ECB62E80EE}"/>
              </a:ext>
            </a:extLst>
          </p:cNvPr>
          <p:cNvSpPr/>
          <p:nvPr/>
        </p:nvSpPr>
        <p:spPr>
          <a:xfrm>
            <a:off x="4522452" y="1977478"/>
            <a:ext cx="45719" cy="2349467"/>
          </a:xfrm>
          <a:prstGeom prst="rect">
            <a:avLst/>
          </a:prstGeom>
          <a:solidFill>
            <a:schemeClr val="bg2">
              <a:lumMod val="100000"/>
            </a:schemeClr>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nvGrpSpPr>
          <p:cNvPr id="26" name="组合 25">
            <a:extLst>
              <a:ext uri="{FF2B5EF4-FFF2-40B4-BE49-F238E27FC236}">
                <a16:creationId xmlns:a16="http://schemas.microsoft.com/office/drawing/2014/main" xmlns="" id="{B1501A3C-B1FA-4C38-82AA-493FEF18A869}"/>
              </a:ext>
            </a:extLst>
          </p:cNvPr>
          <p:cNvGrpSpPr/>
          <p:nvPr/>
        </p:nvGrpSpPr>
        <p:grpSpPr>
          <a:xfrm>
            <a:off x="1392485" y="1977479"/>
            <a:ext cx="2889321" cy="925862"/>
            <a:chOff x="1919536" y="1456171"/>
            <a:chExt cx="3852428" cy="1234483"/>
          </a:xfrm>
        </p:grpSpPr>
        <p:grpSp>
          <p:nvGrpSpPr>
            <p:cNvPr id="27" name="组合 26">
              <a:extLst>
                <a:ext uri="{FF2B5EF4-FFF2-40B4-BE49-F238E27FC236}">
                  <a16:creationId xmlns:a16="http://schemas.microsoft.com/office/drawing/2014/main" xmlns="" id="{08F3248A-A257-4E2B-8D70-44A07F3258BB}"/>
                </a:ext>
              </a:extLst>
            </p:cNvPr>
            <p:cNvGrpSpPr/>
            <p:nvPr/>
          </p:nvGrpSpPr>
          <p:grpSpPr>
            <a:xfrm>
              <a:off x="4559236" y="1456171"/>
              <a:ext cx="1212728" cy="1234483"/>
              <a:chOff x="4816253" y="1456171"/>
              <a:chExt cx="1212728" cy="1234483"/>
            </a:xfrm>
          </p:grpSpPr>
          <p:sp>
            <p:nvSpPr>
              <p:cNvPr id="33" name="对角圆角矩形 26">
                <a:extLst>
                  <a:ext uri="{FF2B5EF4-FFF2-40B4-BE49-F238E27FC236}">
                    <a16:creationId xmlns:a16="http://schemas.microsoft.com/office/drawing/2014/main" xmlns="" id="{2DAA91E0-9F16-4FAC-8D93-44EBD5FE9D14}"/>
                  </a:ext>
                </a:extLst>
              </p:cNvPr>
              <p:cNvSpPr/>
              <p:nvPr/>
            </p:nvSpPr>
            <p:spPr>
              <a:xfrm rot="16200000">
                <a:off x="4805375" y="1467049"/>
                <a:ext cx="1234483" cy="1212728"/>
              </a:xfrm>
              <a:prstGeom prst="round2DiagRect">
                <a:avLst>
                  <a:gd name="adj1" fmla="val 50000"/>
                  <a:gd name="adj2" fmla="val 0"/>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4" name="对角圆角矩形 27">
                <a:extLst>
                  <a:ext uri="{FF2B5EF4-FFF2-40B4-BE49-F238E27FC236}">
                    <a16:creationId xmlns:a16="http://schemas.microsoft.com/office/drawing/2014/main" xmlns="" id="{3E4E966C-195A-4523-AF3C-3370EFA499E0}"/>
                  </a:ext>
                </a:extLst>
              </p:cNvPr>
              <p:cNvSpPr/>
              <p:nvPr/>
            </p:nvSpPr>
            <p:spPr>
              <a:xfrm rot="16200000">
                <a:off x="4916607" y="1564059"/>
                <a:ext cx="1034918" cy="1016679"/>
              </a:xfrm>
              <a:prstGeom prst="round2DiagRect">
                <a:avLst>
                  <a:gd name="adj1" fmla="val 50000"/>
                  <a:gd name="adj2" fmla="val 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5" name="任意多边形 28">
                <a:extLst>
                  <a:ext uri="{FF2B5EF4-FFF2-40B4-BE49-F238E27FC236}">
                    <a16:creationId xmlns:a16="http://schemas.microsoft.com/office/drawing/2014/main" xmlns="" id="{972CD405-B221-4AB2-8423-5817D5C14F1E}"/>
                  </a:ext>
                </a:extLst>
              </p:cNvPr>
              <p:cNvSpPr>
                <a:spLocks/>
              </p:cNvSpPr>
              <p:nvPr/>
            </p:nvSpPr>
            <p:spPr bwMode="auto">
              <a:xfrm>
                <a:off x="5250981" y="1792284"/>
                <a:ext cx="393853" cy="579957"/>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28" name="组合 27">
              <a:extLst>
                <a:ext uri="{FF2B5EF4-FFF2-40B4-BE49-F238E27FC236}">
                  <a16:creationId xmlns:a16="http://schemas.microsoft.com/office/drawing/2014/main" xmlns="" id="{030B2A9A-CD6B-4375-818D-D89C6ADC730A}"/>
                </a:ext>
              </a:extLst>
            </p:cNvPr>
            <p:cNvGrpSpPr/>
            <p:nvPr/>
          </p:nvGrpSpPr>
          <p:grpSpPr>
            <a:xfrm>
              <a:off x="1919536" y="1627593"/>
              <a:ext cx="2639700" cy="891638"/>
              <a:chOff x="1918379" y="1734048"/>
              <a:chExt cx="2348822" cy="891638"/>
            </a:xfrm>
          </p:grpSpPr>
          <p:sp>
            <p:nvSpPr>
              <p:cNvPr id="30" name="文本框 18">
                <a:extLst>
                  <a:ext uri="{FF2B5EF4-FFF2-40B4-BE49-F238E27FC236}">
                    <a16:creationId xmlns:a16="http://schemas.microsoft.com/office/drawing/2014/main" xmlns="" id="{12396C8F-F5F3-4BBF-9BCC-1CF79C33ED86}"/>
                  </a:ext>
                </a:extLst>
              </p:cNvPr>
              <p:cNvSpPr txBox="1"/>
              <p:nvPr/>
            </p:nvSpPr>
            <p:spPr>
              <a:xfrm>
                <a:off x="1918379" y="2071688"/>
                <a:ext cx="2348822" cy="553998"/>
              </a:xfrm>
              <a:prstGeom prst="rect">
                <a:avLst/>
              </a:prstGeom>
              <a:noFill/>
            </p:spPr>
            <p:txBody>
              <a:bodyPr wrap="square" rIns="360000" anchor="t" anchorCtr="0">
                <a:normAutofit fontScale="92500" lnSpcReduction="10000"/>
              </a:bodyPr>
              <a:lstStyle/>
              <a:p>
                <a:pPr algn="r">
                  <a:lnSpc>
                    <a:spcPct val="120000"/>
                  </a:lnSpc>
                </a:pPr>
                <a:r>
                  <a:rPr lang="zh-CN" altLang="en-US" sz="1000" dirty="0">
                    <a:solidFill>
                      <a:schemeClr val="dk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学习不仅影响了大学生的态度，进而还影响其行为方式</a:t>
                </a:r>
              </a:p>
            </p:txBody>
          </p:sp>
          <p:sp>
            <p:nvSpPr>
              <p:cNvPr id="32" name="矩形 31">
                <a:extLst>
                  <a:ext uri="{FF2B5EF4-FFF2-40B4-BE49-F238E27FC236}">
                    <a16:creationId xmlns:a16="http://schemas.microsoft.com/office/drawing/2014/main" xmlns="" id="{1A9CF7D2-1FBB-44D0-8A34-C1A88F87D039}"/>
                  </a:ext>
                </a:extLst>
              </p:cNvPr>
              <p:cNvSpPr/>
              <p:nvPr/>
            </p:nvSpPr>
            <p:spPr>
              <a:xfrm>
                <a:off x="2017054" y="1734048"/>
                <a:ext cx="2164716" cy="323166"/>
              </a:xfrm>
              <a:prstGeom prst="rect">
                <a:avLst/>
              </a:prstGeom>
            </p:spPr>
            <p:txBody>
              <a:bodyPr wrap="none" lIns="0" tIns="0" rIns="360000" bIns="0" anchor="b" anchorCtr="0">
                <a:normAutofit/>
              </a:bodyPr>
              <a:lstStyle/>
              <a:p>
                <a:pPr algn="r"/>
                <a:r>
                  <a:rPr lang="zh-CN" altLang="en-US" sz="1400" b="1" dirty="0">
                    <a:solidFill>
                      <a:schemeClr val="accent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对气质性格的影响</a:t>
                </a:r>
              </a:p>
            </p:txBody>
          </p:sp>
        </p:grpSp>
      </p:grpSp>
      <p:grpSp>
        <p:nvGrpSpPr>
          <p:cNvPr id="36" name="组合 35">
            <a:extLst>
              <a:ext uri="{FF2B5EF4-FFF2-40B4-BE49-F238E27FC236}">
                <a16:creationId xmlns:a16="http://schemas.microsoft.com/office/drawing/2014/main" xmlns="" id="{D05162CC-537A-47E0-BE61-0790405D56B6}"/>
              </a:ext>
            </a:extLst>
          </p:cNvPr>
          <p:cNvGrpSpPr/>
          <p:nvPr/>
        </p:nvGrpSpPr>
        <p:grpSpPr>
          <a:xfrm>
            <a:off x="4904986" y="2394452"/>
            <a:ext cx="3051389" cy="1524878"/>
            <a:chOff x="6359436" y="2728516"/>
            <a:chExt cx="4068519" cy="2033172"/>
          </a:xfrm>
        </p:grpSpPr>
        <p:grpSp>
          <p:nvGrpSpPr>
            <p:cNvPr id="37" name="组合 36">
              <a:extLst>
                <a:ext uri="{FF2B5EF4-FFF2-40B4-BE49-F238E27FC236}">
                  <a16:creationId xmlns:a16="http://schemas.microsoft.com/office/drawing/2014/main" xmlns="" id="{7027748D-57BF-4DC8-A936-4B787D5A0BC6}"/>
                </a:ext>
              </a:extLst>
            </p:cNvPr>
            <p:cNvGrpSpPr/>
            <p:nvPr/>
          </p:nvGrpSpPr>
          <p:grpSpPr>
            <a:xfrm>
              <a:off x="6359436" y="2728516"/>
              <a:ext cx="1212728" cy="1234483"/>
              <a:chOff x="6129344" y="2728516"/>
              <a:chExt cx="1212728" cy="1234483"/>
            </a:xfrm>
          </p:grpSpPr>
          <p:sp>
            <p:nvSpPr>
              <p:cNvPr id="42" name="对角圆角矩形 23">
                <a:extLst>
                  <a:ext uri="{FF2B5EF4-FFF2-40B4-BE49-F238E27FC236}">
                    <a16:creationId xmlns:a16="http://schemas.microsoft.com/office/drawing/2014/main" xmlns="" id="{127A4219-ADA6-4BD9-A6AE-00C48779584F}"/>
                  </a:ext>
                </a:extLst>
              </p:cNvPr>
              <p:cNvSpPr/>
              <p:nvPr/>
            </p:nvSpPr>
            <p:spPr>
              <a:xfrm rot="16200000">
                <a:off x="6118466" y="2739394"/>
                <a:ext cx="1234483" cy="1212728"/>
              </a:xfrm>
              <a:prstGeom prst="round2DiagRect">
                <a:avLst>
                  <a:gd name="adj1" fmla="val 50000"/>
                  <a:gd name="adj2" fmla="val 0"/>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3" name="对角圆角矩形 24">
                <a:extLst>
                  <a:ext uri="{FF2B5EF4-FFF2-40B4-BE49-F238E27FC236}">
                    <a16:creationId xmlns:a16="http://schemas.microsoft.com/office/drawing/2014/main" xmlns="" id="{00DD1875-3D98-474B-9C9E-49327416573D}"/>
                  </a:ext>
                </a:extLst>
              </p:cNvPr>
              <p:cNvSpPr/>
              <p:nvPr/>
            </p:nvSpPr>
            <p:spPr>
              <a:xfrm rot="16200000">
                <a:off x="6229698" y="2836404"/>
                <a:ext cx="1034918" cy="1016679"/>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38" name="组合 37">
              <a:extLst>
                <a:ext uri="{FF2B5EF4-FFF2-40B4-BE49-F238E27FC236}">
                  <a16:creationId xmlns:a16="http://schemas.microsoft.com/office/drawing/2014/main" xmlns="" id="{C118D77C-9C17-41D6-B770-0D29E92DCE9A}"/>
                </a:ext>
              </a:extLst>
            </p:cNvPr>
            <p:cNvGrpSpPr/>
            <p:nvPr/>
          </p:nvGrpSpPr>
          <p:grpSpPr>
            <a:xfrm>
              <a:off x="7572163" y="2897654"/>
              <a:ext cx="2855792" cy="1864034"/>
              <a:chOff x="7996808" y="1734930"/>
              <a:chExt cx="2552132" cy="1864034"/>
            </a:xfrm>
          </p:grpSpPr>
          <p:sp>
            <p:nvSpPr>
              <p:cNvPr id="39" name="文本框 38">
                <a:extLst>
                  <a:ext uri="{FF2B5EF4-FFF2-40B4-BE49-F238E27FC236}">
                    <a16:creationId xmlns:a16="http://schemas.microsoft.com/office/drawing/2014/main" xmlns="" id="{7EF8D9B3-379D-417A-B7C8-B0237A3094AB}"/>
                  </a:ext>
                </a:extLst>
              </p:cNvPr>
              <p:cNvSpPr txBox="1"/>
              <p:nvPr/>
            </p:nvSpPr>
            <p:spPr>
              <a:xfrm>
                <a:off x="7996808" y="2090222"/>
                <a:ext cx="2552132" cy="1508742"/>
              </a:xfrm>
              <a:prstGeom prst="rect">
                <a:avLst/>
              </a:prstGeom>
              <a:noFill/>
            </p:spPr>
            <p:txBody>
              <a:bodyPr wrap="square" lIns="360000" rIns="216000" anchor="ctr" anchorCtr="0">
                <a:noAutofit/>
              </a:bodyPr>
              <a:lstStyle/>
              <a:p>
                <a:pPr>
                  <a:lnSpc>
                    <a:spcPct val="120000"/>
                  </a:lnSpc>
                </a:pPr>
                <a:r>
                  <a:rPr lang="zh-CN" altLang="en-US" sz="1000" dirty="0">
                    <a:solidFill>
                      <a:schemeClr val="dk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大学学习的选择性给了学生自由决定 是否选择某些科目的权利，很大程度上，学什么、怎么学都是由大学生自己做主的，这对他们的自我认知产生了深远的影响。</a:t>
                </a:r>
              </a:p>
            </p:txBody>
          </p:sp>
          <p:sp>
            <p:nvSpPr>
              <p:cNvPr id="41" name="矩形 40">
                <a:extLst>
                  <a:ext uri="{FF2B5EF4-FFF2-40B4-BE49-F238E27FC236}">
                    <a16:creationId xmlns:a16="http://schemas.microsoft.com/office/drawing/2014/main" xmlns="" id="{5DD87B19-421D-4072-941F-D0641FBE393B}"/>
                  </a:ext>
                </a:extLst>
              </p:cNvPr>
              <p:cNvSpPr/>
              <p:nvPr/>
            </p:nvSpPr>
            <p:spPr>
              <a:xfrm>
                <a:off x="7996808" y="1734930"/>
                <a:ext cx="1482456" cy="323165"/>
              </a:xfrm>
              <a:prstGeom prst="rect">
                <a:avLst/>
              </a:prstGeom>
            </p:spPr>
            <p:txBody>
              <a:bodyPr wrap="none" lIns="360000" tIns="0" rIns="216000" bIns="0" anchor="ctr" anchorCtr="0">
                <a:normAutofit/>
              </a:bodyPr>
              <a:lstStyle/>
              <a:p>
                <a:r>
                  <a:rPr lang="zh-CN" altLang="en-US" sz="1400" b="1" dirty="0">
                    <a:solidFill>
                      <a:schemeClr val="accent2">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对自我过程的影响 </a:t>
                </a:r>
              </a:p>
            </p:txBody>
          </p:sp>
        </p:grpSp>
      </p:grpSp>
      <p:grpSp>
        <p:nvGrpSpPr>
          <p:cNvPr id="45" name="组合 44">
            <a:extLst>
              <a:ext uri="{FF2B5EF4-FFF2-40B4-BE49-F238E27FC236}">
                <a16:creationId xmlns:a16="http://schemas.microsoft.com/office/drawing/2014/main" xmlns="" id="{43AC12F6-107D-46D1-95B4-F4B59F224529}"/>
              </a:ext>
            </a:extLst>
          </p:cNvPr>
          <p:cNvGrpSpPr/>
          <p:nvPr/>
        </p:nvGrpSpPr>
        <p:grpSpPr>
          <a:xfrm>
            <a:off x="1319174" y="3327834"/>
            <a:ext cx="2889321" cy="892262"/>
            <a:chOff x="1919536" y="3535572"/>
            <a:chExt cx="3852428" cy="1189683"/>
          </a:xfrm>
        </p:grpSpPr>
        <p:grpSp>
          <p:nvGrpSpPr>
            <p:cNvPr id="46" name="组合 45">
              <a:extLst>
                <a:ext uri="{FF2B5EF4-FFF2-40B4-BE49-F238E27FC236}">
                  <a16:creationId xmlns:a16="http://schemas.microsoft.com/office/drawing/2014/main" xmlns="" id="{919BF0B7-528B-4BA5-82A4-EB7911713C86}"/>
                </a:ext>
              </a:extLst>
            </p:cNvPr>
            <p:cNvGrpSpPr/>
            <p:nvPr/>
          </p:nvGrpSpPr>
          <p:grpSpPr>
            <a:xfrm>
              <a:off x="4603247" y="3535572"/>
              <a:ext cx="1168717" cy="1189683"/>
              <a:chOff x="4852515" y="3535572"/>
              <a:chExt cx="1168717" cy="1189683"/>
            </a:xfrm>
          </p:grpSpPr>
          <p:sp>
            <p:nvSpPr>
              <p:cNvPr id="50" name="对角圆角矩形 29">
                <a:extLst>
                  <a:ext uri="{FF2B5EF4-FFF2-40B4-BE49-F238E27FC236}">
                    <a16:creationId xmlns:a16="http://schemas.microsoft.com/office/drawing/2014/main" xmlns="" id="{BA3E3483-7637-4F48-AED8-90DAB2B1A849}"/>
                  </a:ext>
                </a:extLst>
              </p:cNvPr>
              <p:cNvSpPr/>
              <p:nvPr/>
            </p:nvSpPr>
            <p:spPr>
              <a:xfrm rot="16200000">
                <a:off x="4842032" y="3546055"/>
                <a:ext cx="1189683" cy="1168717"/>
              </a:xfrm>
              <a:prstGeom prst="round2DiagRect">
                <a:avLst>
                  <a:gd name="adj1" fmla="val 50000"/>
                  <a:gd name="adj2" fmla="val 0"/>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1" name="对角圆角矩形 30">
                <a:extLst>
                  <a:ext uri="{FF2B5EF4-FFF2-40B4-BE49-F238E27FC236}">
                    <a16:creationId xmlns:a16="http://schemas.microsoft.com/office/drawing/2014/main" xmlns="" id="{DA8A48D1-4C95-4FE3-8C6C-522F5C3EC050}"/>
                  </a:ext>
                </a:extLst>
              </p:cNvPr>
              <p:cNvSpPr/>
              <p:nvPr/>
            </p:nvSpPr>
            <p:spPr>
              <a:xfrm rot="16200000">
                <a:off x="4949228" y="3639545"/>
                <a:ext cx="997360" cy="979782"/>
              </a:xfrm>
              <a:prstGeom prst="round2Diag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47" name="组合 46">
              <a:extLst>
                <a:ext uri="{FF2B5EF4-FFF2-40B4-BE49-F238E27FC236}">
                  <a16:creationId xmlns:a16="http://schemas.microsoft.com/office/drawing/2014/main" xmlns="" id="{C088A76B-E801-4AB8-90FB-3E71F096B3A3}"/>
                </a:ext>
              </a:extLst>
            </p:cNvPr>
            <p:cNvGrpSpPr/>
            <p:nvPr/>
          </p:nvGrpSpPr>
          <p:grpSpPr>
            <a:xfrm>
              <a:off x="1919536" y="3684594"/>
              <a:ext cx="2789211" cy="891638"/>
              <a:chOff x="1918379" y="1734048"/>
              <a:chExt cx="2481858" cy="891638"/>
            </a:xfrm>
          </p:grpSpPr>
          <p:sp>
            <p:nvSpPr>
              <p:cNvPr id="48" name="文本框 14">
                <a:extLst>
                  <a:ext uri="{FF2B5EF4-FFF2-40B4-BE49-F238E27FC236}">
                    <a16:creationId xmlns:a16="http://schemas.microsoft.com/office/drawing/2014/main" xmlns="" id="{D8B22963-7E5F-4963-8064-34C629EF4C7D}"/>
                  </a:ext>
                </a:extLst>
              </p:cNvPr>
              <p:cNvSpPr txBox="1"/>
              <p:nvPr/>
            </p:nvSpPr>
            <p:spPr>
              <a:xfrm>
                <a:off x="1918379" y="2071688"/>
                <a:ext cx="2481858" cy="553998"/>
              </a:xfrm>
              <a:prstGeom prst="rect">
                <a:avLst/>
              </a:prstGeom>
              <a:noFill/>
            </p:spPr>
            <p:txBody>
              <a:bodyPr wrap="square" rIns="360000" anchor="t" anchorCtr="0">
                <a:noAutofit/>
              </a:bodyPr>
              <a:lstStyle/>
              <a:p>
                <a:pPr>
                  <a:lnSpc>
                    <a:spcPct val="120000"/>
                  </a:lnSpc>
                </a:pPr>
                <a:r>
                  <a:rPr lang="zh-CN" altLang="en-US" sz="1000" dirty="0">
                    <a:solidFill>
                      <a:schemeClr val="dk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不同的专业甚至一个 专业的不同领域都会对学习主体的认知风格产生影响。</a:t>
                </a:r>
              </a:p>
            </p:txBody>
          </p:sp>
          <p:sp>
            <p:nvSpPr>
              <p:cNvPr id="49" name="矩形 48">
                <a:extLst>
                  <a:ext uri="{FF2B5EF4-FFF2-40B4-BE49-F238E27FC236}">
                    <a16:creationId xmlns:a16="http://schemas.microsoft.com/office/drawing/2014/main" xmlns="" id="{2B20F1C5-3881-4DD4-BC57-1DC0FCB3250C}"/>
                  </a:ext>
                </a:extLst>
              </p:cNvPr>
              <p:cNvSpPr/>
              <p:nvPr/>
            </p:nvSpPr>
            <p:spPr>
              <a:xfrm>
                <a:off x="1933169" y="1734048"/>
                <a:ext cx="2261846" cy="323166"/>
              </a:xfrm>
              <a:prstGeom prst="rect">
                <a:avLst/>
              </a:prstGeom>
            </p:spPr>
            <p:txBody>
              <a:bodyPr wrap="none" lIns="0" tIns="0" rIns="360000" bIns="0" anchor="b" anchorCtr="0">
                <a:normAutofit/>
              </a:bodyPr>
              <a:lstStyle/>
              <a:p>
                <a:pPr algn="r"/>
                <a:r>
                  <a:rPr lang="zh-CN" altLang="en-US" sz="1400" b="1" dirty="0">
                    <a:solidFill>
                      <a:schemeClr val="accent3">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对认知风格的影响 </a:t>
                </a:r>
              </a:p>
            </p:txBody>
          </p:sp>
        </p:grpSp>
      </p:grpSp>
      <p:sp>
        <p:nvSpPr>
          <p:cNvPr id="4" name="任意多边形 28">
            <a:extLst>
              <a:ext uri="{FF2B5EF4-FFF2-40B4-BE49-F238E27FC236}">
                <a16:creationId xmlns:a16="http://schemas.microsoft.com/office/drawing/2014/main" xmlns="" id="{EFE55940-2B5D-4AA0-B93C-545558D22849}"/>
              </a:ext>
            </a:extLst>
          </p:cNvPr>
          <p:cNvSpPr>
            <a:spLocks/>
          </p:cNvSpPr>
          <p:nvPr/>
        </p:nvSpPr>
        <p:spPr bwMode="auto">
          <a:xfrm>
            <a:off x="3635896" y="3576942"/>
            <a:ext cx="295390" cy="434968"/>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4" name="任意多边形 28">
            <a:extLst>
              <a:ext uri="{FF2B5EF4-FFF2-40B4-BE49-F238E27FC236}">
                <a16:creationId xmlns:a16="http://schemas.microsoft.com/office/drawing/2014/main" xmlns="" id="{5C5896F0-E2CE-4D9C-8145-AFB823A51DEE}"/>
              </a:ext>
            </a:extLst>
          </p:cNvPr>
          <p:cNvSpPr>
            <a:spLocks/>
          </p:cNvSpPr>
          <p:nvPr/>
        </p:nvSpPr>
        <p:spPr bwMode="auto">
          <a:xfrm>
            <a:off x="5220072" y="2610794"/>
            <a:ext cx="295390" cy="434968"/>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5" name="文本框 54">
            <a:extLst>
              <a:ext uri="{FF2B5EF4-FFF2-40B4-BE49-F238E27FC236}">
                <a16:creationId xmlns:a16="http://schemas.microsoft.com/office/drawing/2014/main" xmlns="" id="{118B71FE-D41A-456A-B494-41620AF8BAF9}"/>
              </a:ext>
            </a:extLst>
          </p:cNvPr>
          <p:cNvSpPr txBox="1"/>
          <p:nvPr/>
        </p:nvSpPr>
        <p:spPr>
          <a:xfrm>
            <a:off x="843428" y="1296781"/>
            <a:ext cx="2749941" cy="307777"/>
          </a:xfrm>
          <a:prstGeom prst="rect">
            <a:avLst/>
          </a:prstGeom>
          <a:noFill/>
        </p:spPr>
        <p:txBody>
          <a:bodyPr wrap="square">
            <a:spAutoFit/>
          </a:bodyPr>
          <a:lstStyle/>
          <a:p>
            <a:r>
              <a:rPr lang="zh-CN" altLang="en-US" sz="1400" dirty="0"/>
              <a:t>（一）学习对大学生人格的影响 </a:t>
            </a:r>
          </a:p>
        </p:txBody>
      </p:sp>
      <p:cxnSp>
        <p:nvCxnSpPr>
          <p:cNvPr id="31" name="直接连接符 30">
            <a:extLst>
              <a:ext uri="{FF2B5EF4-FFF2-40B4-BE49-F238E27FC236}">
                <a16:creationId xmlns:a16="http://schemas.microsoft.com/office/drawing/2014/main" xmlns="" id="{CD0DA8AA-D8C8-4836-A535-B4E2E472E2E2}"/>
              </a:ext>
            </a:extLst>
          </p:cNvPr>
          <p:cNvCxnSpPr>
            <a:cxnSpLocks/>
          </p:cNvCxnSpPr>
          <p:nvPr/>
        </p:nvCxnSpPr>
        <p:spPr>
          <a:xfrm flipH="1">
            <a:off x="611560" y="1131590"/>
            <a:ext cx="2687389"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4" name="等腰三角形 43">
            <a:extLst>
              <a:ext uri="{FF2B5EF4-FFF2-40B4-BE49-F238E27FC236}">
                <a16:creationId xmlns:a16="http://schemas.microsoft.com/office/drawing/2014/main" xmlns="" id="{AB6CF45D-0122-475E-A4A3-93E97B156B2C}"/>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52" name="直接连接符 51">
            <a:extLst>
              <a:ext uri="{FF2B5EF4-FFF2-40B4-BE49-F238E27FC236}">
                <a16:creationId xmlns:a16="http://schemas.microsoft.com/office/drawing/2014/main" xmlns="" id="{82A3808D-F708-4779-BFF7-5C0DEBB091C4}"/>
              </a:ext>
            </a:extLst>
          </p:cNvPr>
          <p:cNvCxnSpPr>
            <a:cxnSpLocks/>
          </p:cNvCxnSpPr>
          <p:nvPr/>
        </p:nvCxnSpPr>
        <p:spPr>
          <a:xfrm>
            <a:off x="4644008" y="521032"/>
            <a:ext cx="44999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3" name="等腰三角形 52">
            <a:extLst>
              <a:ext uri="{FF2B5EF4-FFF2-40B4-BE49-F238E27FC236}">
                <a16:creationId xmlns:a16="http://schemas.microsoft.com/office/drawing/2014/main" xmlns="" id="{66013275-DA33-47FC-A21F-44D54E066D73}"/>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410092727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down)">
                                      <p:cBhvr>
                                        <p:cTn id="11" dur="500"/>
                                        <p:tgtEl>
                                          <p:spTgt spid="45"/>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down)">
                                      <p:cBhvr>
                                        <p:cTn id="1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xmlns="" id="{5C37229C-4612-4AE1-9B10-09890CDCC917}"/>
              </a:ext>
            </a:extLst>
          </p:cNvPr>
          <p:cNvSpPr txBox="1">
            <a:spLocks/>
          </p:cNvSpPr>
          <p:nvPr/>
        </p:nvSpPr>
        <p:spPr>
          <a:xfrm>
            <a:off x="539552" y="331293"/>
            <a:ext cx="453650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大学生的学习与心理健康的关系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矩形 9">
            <a:extLst>
              <a:ext uri="{FF2B5EF4-FFF2-40B4-BE49-F238E27FC236}">
                <a16:creationId xmlns:a16="http://schemas.microsoft.com/office/drawing/2014/main" xmlns="" id="{CEE5D188-87C2-4F6E-B2AE-90DE50116450}"/>
              </a:ext>
            </a:extLst>
          </p:cNvPr>
          <p:cNvSpPr/>
          <p:nvPr/>
        </p:nvSpPr>
        <p:spPr>
          <a:xfrm>
            <a:off x="118762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一、学习对大学生心理健康的影响</a:t>
            </a:r>
          </a:p>
        </p:txBody>
      </p:sp>
      <p:grpSp>
        <p:nvGrpSpPr>
          <p:cNvPr id="56" name="组合 55">
            <a:extLst>
              <a:ext uri="{FF2B5EF4-FFF2-40B4-BE49-F238E27FC236}">
                <a16:creationId xmlns:a16="http://schemas.microsoft.com/office/drawing/2014/main" xmlns="" id="{62DDB4AC-8586-4011-863C-8DAB497117DF}"/>
              </a:ext>
            </a:extLst>
          </p:cNvPr>
          <p:cNvGrpSpPr/>
          <p:nvPr/>
        </p:nvGrpSpPr>
        <p:grpSpPr>
          <a:xfrm>
            <a:off x="2123728" y="1275606"/>
            <a:ext cx="5158291" cy="3243324"/>
            <a:chOff x="-482311" y="1616937"/>
            <a:chExt cx="5763931" cy="3624126"/>
          </a:xfrm>
        </p:grpSpPr>
        <p:sp>
          <p:nvSpPr>
            <p:cNvPr id="57" name="任意多边形: 形状 56">
              <a:extLst>
                <a:ext uri="{FF2B5EF4-FFF2-40B4-BE49-F238E27FC236}">
                  <a16:creationId xmlns:a16="http://schemas.microsoft.com/office/drawing/2014/main" xmlns="" id="{16BD55B1-A863-4286-88AF-2D2ED67A78DC}"/>
                </a:ext>
              </a:extLst>
            </p:cNvPr>
            <p:cNvSpPr>
              <a:spLocks/>
            </p:cNvSpPr>
            <p:nvPr/>
          </p:nvSpPr>
          <p:spPr bwMode="auto">
            <a:xfrm>
              <a:off x="490704" y="1616937"/>
              <a:ext cx="3649677" cy="3612379"/>
            </a:xfrm>
            <a:custGeom>
              <a:avLst/>
              <a:gdLst>
                <a:gd name="connsiteX0" fmla="*/ 1783869 w 3649677"/>
                <a:gd name="connsiteY0" fmla="*/ 3593844 h 3612379"/>
                <a:gd name="connsiteX1" fmla="*/ 1825598 w 3649677"/>
                <a:gd name="connsiteY1" fmla="*/ 3593844 h 3612379"/>
                <a:gd name="connsiteX2" fmla="*/ 1848780 w 3649677"/>
                <a:gd name="connsiteY2" fmla="*/ 3593844 h 3612379"/>
                <a:gd name="connsiteX3" fmla="*/ 1848780 w 3649677"/>
                <a:gd name="connsiteY3" fmla="*/ 3612379 h 3612379"/>
                <a:gd name="connsiteX4" fmla="*/ 1825598 w 3649677"/>
                <a:gd name="connsiteY4" fmla="*/ 3612379 h 3612379"/>
                <a:gd name="connsiteX5" fmla="*/ 1783869 w 3649677"/>
                <a:gd name="connsiteY5" fmla="*/ 3610062 h 3612379"/>
                <a:gd name="connsiteX6" fmla="*/ 1783869 w 3649677"/>
                <a:gd name="connsiteY6" fmla="*/ 3593844 h 3612379"/>
                <a:gd name="connsiteX7" fmla="*/ 1978603 w 3649677"/>
                <a:gd name="connsiteY7" fmla="*/ 3586893 h 3612379"/>
                <a:gd name="connsiteX8" fmla="*/ 1978603 w 3649677"/>
                <a:gd name="connsiteY8" fmla="*/ 3605429 h 3612379"/>
                <a:gd name="connsiteX9" fmla="*/ 1913692 w 3649677"/>
                <a:gd name="connsiteY9" fmla="*/ 3610062 h 3612379"/>
                <a:gd name="connsiteX10" fmla="*/ 1913692 w 3649677"/>
                <a:gd name="connsiteY10" fmla="*/ 3591527 h 3612379"/>
                <a:gd name="connsiteX11" fmla="*/ 1978603 w 3649677"/>
                <a:gd name="connsiteY11" fmla="*/ 3586893 h 3612379"/>
                <a:gd name="connsiteX12" fmla="*/ 1654047 w 3649677"/>
                <a:gd name="connsiteY12" fmla="*/ 3586893 h 3612379"/>
                <a:gd name="connsiteX13" fmla="*/ 1718958 w 3649677"/>
                <a:gd name="connsiteY13" fmla="*/ 3591527 h 3612379"/>
                <a:gd name="connsiteX14" fmla="*/ 1718958 w 3649677"/>
                <a:gd name="connsiteY14" fmla="*/ 3607745 h 3612379"/>
                <a:gd name="connsiteX15" fmla="*/ 1654047 w 3649677"/>
                <a:gd name="connsiteY15" fmla="*/ 3603112 h 3612379"/>
                <a:gd name="connsiteX16" fmla="*/ 1654047 w 3649677"/>
                <a:gd name="connsiteY16" fmla="*/ 3586893 h 3612379"/>
                <a:gd name="connsiteX17" fmla="*/ 2106107 w 3649677"/>
                <a:gd name="connsiteY17" fmla="*/ 3570675 h 3612379"/>
                <a:gd name="connsiteX18" fmla="*/ 2108425 w 3649677"/>
                <a:gd name="connsiteY18" fmla="*/ 3589210 h 3612379"/>
                <a:gd name="connsiteX19" fmla="*/ 2043514 w 3649677"/>
                <a:gd name="connsiteY19" fmla="*/ 3598478 h 3612379"/>
                <a:gd name="connsiteX20" fmla="*/ 2041196 w 3649677"/>
                <a:gd name="connsiteY20" fmla="*/ 3579943 h 3612379"/>
                <a:gd name="connsiteX21" fmla="*/ 2106107 w 3649677"/>
                <a:gd name="connsiteY21" fmla="*/ 3570675 h 3612379"/>
                <a:gd name="connsiteX22" fmla="*/ 2233611 w 3649677"/>
                <a:gd name="connsiteY22" fmla="*/ 3545190 h 3612379"/>
                <a:gd name="connsiteX23" fmla="*/ 2235929 w 3649677"/>
                <a:gd name="connsiteY23" fmla="*/ 3563725 h 3612379"/>
                <a:gd name="connsiteX24" fmla="*/ 2173336 w 3649677"/>
                <a:gd name="connsiteY24" fmla="*/ 3577626 h 3612379"/>
                <a:gd name="connsiteX25" fmla="*/ 2168699 w 3649677"/>
                <a:gd name="connsiteY25" fmla="*/ 3559091 h 3612379"/>
                <a:gd name="connsiteX26" fmla="*/ 2233611 w 3649677"/>
                <a:gd name="connsiteY26" fmla="*/ 3545190 h 3612379"/>
                <a:gd name="connsiteX27" fmla="*/ 2356478 w 3649677"/>
                <a:gd name="connsiteY27" fmla="*/ 3512753 h 3612379"/>
                <a:gd name="connsiteX28" fmla="*/ 2363433 w 3649677"/>
                <a:gd name="connsiteY28" fmla="*/ 3528971 h 3612379"/>
                <a:gd name="connsiteX29" fmla="*/ 2300840 w 3649677"/>
                <a:gd name="connsiteY29" fmla="*/ 3547506 h 3612379"/>
                <a:gd name="connsiteX30" fmla="*/ 2296203 w 3649677"/>
                <a:gd name="connsiteY30" fmla="*/ 3531288 h 3612379"/>
                <a:gd name="connsiteX31" fmla="*/ 2356478 w 3649677"/>
                <a:gd name="connsiteY31" fmla="*/ 3512753 h 3612379"/>
                <a:gd name="connsiteX32" fmla="*/ 2479346 w 3649677"/>
                <a:gd name="connsiteY32" fmla="*/ 3468732 h 3612379"/>
                <a:gd name="connsiteX33" fmla="*/ 2486300 w 3649677"/>
                <a:gd name="connsiteY33" fmla="*/ 3484951 h 3612379"/>
                <a:gd name="connsiteX34" fmla="*/ 2423707 w 3649677"/>
                <a:gd name="connsiteY34" fmla="*/ 3508119 h 3612379"/>
                <a:gd name="connsiteX35" fmla="*/ 2419071 w 3649677"/>
                <a:gd name="connsiteY35" fmla="*/ 3491901 h 3612379"/>
                <a:gd name="connsiteX36" fmla="*/ 2479346 w 3649677"/>
                <a:gd name="connsiteY36" fmla="*/ 3468732 h 3612379"/>
                <a:gd name="connsiteX37" fmla="*/ 2597576 w 3649677"/>
                <a:gd name="connsiteY37" fmla="*/ 3415444 h 3612379"/>
                <a:gd name="connsiteX38" fmla="*/ 2604531 w 3649677"/>
                <a:gd name="connsiteY38" fmla="*/ 3431662 h 3612379"/>
                <a:gd name="connsiteX39" fmla="*/ 2546575 w 3649677"/>
                <a:gd name="connsiteY39" fmla="*/ 3459465 h 3612379"/>
                <a:gd name="connsiteX40" fmla="*/ 2539620 w 3649677"/>
                <a:gd name="connsiteY40" fmla="*/ 3443247 h 3612379"/>
                <a:gd name="connsiteX41" fmla="*/ 2597576 w 3649677"/>
                <a:gd name="connsiteY41" fmla="*/ 3415444 h 3612379"/>
                <a:gd name="connsiteX42" fmla="*/ 2711171 w 3649677"/>
                <a:gd name="connsiteY42" fmla="*/ 3355205 h 3612379"/>
                <a:gd name="connsiteX43" fmla="*/ 2720444 w 3649677"/>
                <a:gd name="connsiteY43" fmla="*/ 3371423 h 3612379"/>
                <a:gd name="connsiteX44" fmla="*/ 2662488 w 3649677"/>
                <a:gd name="connsiteY44" fmla="*/ 3401543 h 3612379"/>
                <a:gd name="connsiteX45" fmla="*/ 2655533 w 3649677"/>
                <a:gd name="connsiteY45" fmla="*/ 3387641 h 3612379"/>
                <a:gd name="connsiteX46" fmla="*/ 2711171 w 3649677"/>
                <a:gd name="connsiteY46" fmla="*/ 3355205 h 3612379"/>
                <a:gd name="connsiteX47" fmla="*/ 2820129 w 3649677"/>
                <a:gd name="connsiteY47" fmla="*/ 3285698 h 3612379"/>
                <a:gd name="connsiteX48" fmla="*/ 2829402 w 3649677"/>
                <a:gd name="connsiteY48" fmla="*/ 3299600 h 3612379"/>
                <a:gd name="connsiteX49" fmla="*/ 2776082 w 3649677"/>
                <a:gd name="connsiteY49" fmla="*/ 3336670 h 3612379"/>
                <a:gd name="connsiteX50" fmla="*/ 2766809 w 3649677"/>
                <a:gd name="connsiteY50" fmla="*/ 3320452 h 3612379"/>
                <a:gd name="connsiteX51" fmla="*/ 2820129 w 3649677"/>
                <a:gd name="connsiteY51" fmla="*/ 3285698 h 3612379"/>
                <a:gd name="connsiteX52" fmla="*/ 2924450 w 3649677"/>
                <a:gd name="connsiteY52" fmla="*/ 3209241 h 3612379"/>
                <a:gd name="connsiteX53" fmla="*/ 2936042 w 3649677"/>
                <a:gd name="connsiteY53" fmla="*/ 3223142 h 3612379"/>
                <a:gd name="connsiteX54" fmla="*/ 2882722 w 3649677"/>
                <a:gd name="connsiteY54" fmla="*/ 3262529 h 3612379"/>
                <a:gd name="connsiteX55" fmla="*/ 2873449 w 3649677"/>
                <a:gd name="connsiteY55" fmla="*/ 3248628 h 3612379"/>
                <a:gd name="connsiteX56" fmla="*/ 2924450 w 3649677"/>
                <a:gd name="connsiteY56" fmla="*/ 3209241 h 3612379"/>
                <a:gd name="connsiteX57" fmla="*/ 185675 w 3649677"/>
                <a:gd name="connsiteY57" fmla="*/ 1098497 h 3612379"/>
                <a:gd name="connsiteX58" fmla="*/ 204211 w 3649677"/>
                <a:gd name="connsiteY58" fmla="*/ 1144840 h 3612379"/>
                <a:gd name="connsiteX59" fmla="*/ 67509 w 3649677"/>
                <a:gd name="connsiteY59" fmla="*/ 1851574 h 3612379"/>
                <a:gd name="connsiteX60" fmla="*/ 137018 w 3649677"/>
                <a:gd name="connsiteY60" fmla="*/ 2317324 h 3612379"/>
                <a:gd name="connsiteX61" fmla="*/ 716264 w 3649677"/>
                <a:gd name="connsiteY61" fmla="*/ 3188577 h 3612379"/>
                <a:gd name="connsiteX62" fmla="*/ 723215 w 3649677"/>
                <a:gd name="connsiteY62" fmla="*/ 3237237 h 3612379"/>
                <a:gd name="connsiteX63" fmla="*/ 695411 w 3649677"/>
                <a:gd name="connsiteY63" fmla="*/ 3251140 h 3612379"/>
                <a:gd name="connsiteX64" fmla="*/ 674559 w 3649677"/>
                <a:gd name="connsiteY64" fmla="*/ 3241871 h 3612379"/>
                <a:gd name="connsiteX65" fmla="*/ 72143 w 3649677"/>
                <a:gd name="connsiteY65" fmla="*/ 2335861 h 3612379"/>
                <a:gd name="connsiteX66" fmla="*/ 316 w 3649677"/>
                <a:gd name="connsiteY66" fmla="*/ 1851574 h 3612379"/>
                <a:gd name="connsiteX67" fmla="*/ 141652 w 3649677"/>
                <a:gd name="connsiteY67" fmla="*/ 1117034 h 3612379"/>
                <a:gd name="connsiteX68" fmla="*/ 185675 w 3649677"/>
                <a:gd name="connsiteY68" fmla="*/ 1098497 h 3612379"/>
                <a:gd name="connsiteX69" fmla="*/ 266627 w 3649677"/>
                <a:gd name="connsiteY69" fmla="*/ 965648 h 3612379"/>
                <a:gd name="connsiteX70" fmla="*/ 282845 w 3649677"/>
                <a:gd name="connsiteY70" fmla="*/ 974911 h 3612379"/>
                <a:gd name="connsiteX71" fmla="*/ 252725 w 3649677"/>
                <a:gd name="connsiteY71" fmla="*/ 1032807 h 3612379"/>
                <a:gd name="connsiteX72" fmla="*/ 236507 w 3649677"/>
                <a:gd name="connsiteY72" fmla="*/ 1023544 h 3612379"/>
                <a:gd name="connsiteX73" fmla="*/ 266627 w 3649677"/>
                <a:gd name="connsiteY73" fmla="*/ 965648 h 3612379"/>
                <a:gd name="connsiteX74" fmla="*/ 333816 w 3649677"/>
                <a:gd name="connsiteY74" fmla="*/ 854488 h 3612379"/>
                <a:gd name="connsiteX75" fmla="*/ 350034 w 3649677"/>
                <a:gd name="connsiteY75" fmla="*/ 863751 h 3612379"/>
                <a:gd name="connsiteX76" fmla="*/ 315281 w 3649677"/>
                <a:gd name="connsiteY76" fmla="*/ 919331 h 3612379"/>
                <a:gd name="connsiteX77" fmla="*/ 299063 w 3649677"/>
                <a:gd name="connsiteY77" fmla="*/ 910068 h 3612379"/>
                <a:gd name="connsiteX78" fmla="*/ 333816 w 3649677"/>
                <a:gd name="connsiteY78" fmla="*/ 854488 h 3612379"/>
                <a:gd name="connsiteX79" fmla="*/ 410273 w 3649677"/>
                <a:gd name="connsiteY79" fmla="*/ 747960 h 3612379"/>
                <a:gd name="connsiteX80" fmla="*/ 424175 w 3649677"/>
                <a:gd name="connsiteY80" fmla="*/ 759539 h 3612379"/>
                <a:gd name="connsiteX81" fmla="*/ 384788 w 3649677"/>
                <a:gd name="connsiteY81" fmla="*/ 810487 h 3612379"/>
                <a:gd name="connsiteX82" fmla="*/ 370887 w 3649677"/>
                <a:gd name="connsiteY82" fmla="*/ 801224 h 3612379"/>
                <a:gd name="connsiteX83" fmla="*/ 410273 w 3649677"/>
                <a:gd name="connsiteY83" fmla="*/ 747960 h 3612379"/>
                <a:gd name="connsiteX84" fmla="*/ 493681 w 3649677"/>
                <a:gd name="connsiteY84" fmla="*/ 648379 h 3612379"/>
                <a:gd name="connsiteX85" fmla="*/ 505266 w 3649677"/>
                <a:gd name="connsiteY85" fmla="*/ 659959 h 3612379"/>
                <a:gd name="connsiteX86" fmla="*/ 468196 w 3649677"/>
                <a:gd name="connsiteY86" fmla="*/ 703959 h 3612379"/>
                <a:gd name="connsiteX87" fmla="*/ 463562 w 3649677"/>
                <a:gd name="connsiteY87" fmla="*/ 708591 h 3612379"/>
                <a:gd name="connsiteX88" fmla="*/ 449660 w 3649677"/>
                <a:gd name="connsiteY88" fmla="*/ 697012 h 3612379"/>
                <a:gd name="connsiteX89" fmla="*/ 454294 w 3649677"/>
                <a:gd name="connsiteY89" fmla="*/ 692380 h 3612379"/>
                <a:gd name="connsiteX90" fmla="*/ 493681 w 3649677"/>
                <a:gd name="connsiteY90" fmla="*/ 648379 h 3612379"/>
                <a:gd name="connsiteX91" fmla="*/ 584040 w 3649677"/>
                <a:gd name="connsiteY91" fmla="*/ 553430 h 3612379"/>
                <a:gd name="connsiteX92" fmla="*/ 595624 w 3649677"/>
                <a:gd name="connsiteY92" fmla="*/ 567325 h 3612379"/>
                <a:gd name="connsiteX93" fmla="*/ 549287 w 3649677"/>
                <a:gd name="connsiteY93" fmla="*/ 611326 h 3612379"/>
                <a:gd name="connsiteX94" fmla="*/ 537702 w 3649677"/>
                <a:gd name="connsiteY94" fmla="*/ 599747 h 3612379"/>
                <a:gd name="connsiteX95" fmla="*/ 584040 w 3649677"/>
                <a:gd name="connsiteY95" fmla="*/ 553430 h 3612379"/>
                <a:gd name="connsiteX96" fmla="*/ 679032 w 3649677"/>
                <a:gd name="connsiteY96" fmla="*/ 465429 h 3612379"/>
                <a:gd name="connsiteX97" fmla="*/ 690616 w 3649677"/>
                <a:gd name="connsiteY97" fmla="*/ 479324 h 3612379"/>
                <a:gd name="connsiteX98" fmla="*/ 641962 w 3649677"/>
                <a:gd name="connsiteY98" fmla="*/ 523325 h 3612379"/>
                <a:gd name="connsiteX99" fmla="*/ 630377 w 3649677"/>
                <a:gd name="connsiteY99" fmla="*/ 509430 h 3612379"/>
                <a:gd name="connsiteX100" fmla="*/ 679032 w 3649677"/>
                <a:gd name="connsiteY100" fmla="*/ 465429 h 3612379"/>
                <a:gd name="connsiteX101" fmla="*/ 2730567 w 3649677"/>
                <a:gd name="connsiteY101" fmla="*/ 250246 h 3612379"/>
                <a:gd name="connsiteX102" fmla="*/ 2757499 w 3649677"/>
                <a:gd name="connsiteY102" fmla="*/ 254013 h 3612379"/>
                <a:gd name="connsiteX103" fmla="*/ 3267178 w 3649677"/>
                <a:gd name="connsiteY103" fmla="*/ 706037 h 3612379"/>
                <a:gd name="connsiteX104" fmla="*/ 3649438 w 3649677"/>
                <a:gd name="connsiteY104" fmla="*/ 1797848 h 3612379"/>
                <a:gd name="connsiteX105" fmla="*/ 3466417 w 3649677"/>
                <a:gd name="connsiteY105" fmla="*/ 2625399 h 3612379"/>
                <a:gd name="connsiteX106" fmla="*/ 3065623 w 3649677"/>
                <a:gd name="connsiteY106" fmla="*/ 3165509 h 3612379"/>
                <a:gd name="connsiteX107" fmla="*/ 3040139 w 3649677"/>
                <a:gd name="connsiteY107" fmla="*/ 3174781 h 3612379"/>
                <a:gd name="connsiteX108" fmla="*/ 3016972 w 3649677"/>
                <a:gd name="connsiteY108" fmla="*/ 3163191 h 3612379"/>
                <a:gd name="connsiteX109" fmla="*/ 3013603 w 3649677"/>
                <a:gd name="connsiteY109" fmla="*/ 3155326 h 3612379"/>
                <a:gd name="connsiteX110" fmla="*/ 2984725 w 3649677"/>
                <a:gd name="connsiteY110" fmla="*/ 3181439 h 3612379"/>
                <a:gd name="connsiteX111" fmla="*/ 2973134 w 3649677"/>
                <a:gd name="connsiteY111" fmla="*/ 3167537 h 3612379"/>
                <a:gd name="connsiteX112" fmla="*/ 3006567 w 3649677"/>
                <a:gd name="connsiteY112" fmla="*/ 3138897 h 3612379"/>
                <a:gd name="connsiteX113" fmla="*/ 3006547 w 3649677"/>
                <a:gd name="connsiteY113" fmla="*/ 3138851 h 3612379"/>
                <a:gd name="connsiteX114" fmla="*/ 3016972 w 3649677"/>
                <a:gd name="connsiteY114" fmla="*/ 3114511 h 3612379"/>
                <a:gd name="connsiteX115" fmla="*/ 3403865 w 3649677"/>
                <a:gd name="connsiteY115" fmla="*/ 2595264 h 3612379"/>
                <a:gd name="connsiteX116" fmla="*/ 3582253 w 3649677"/>
                <a:gd name="connsiteY116" fmla="*/ 1797848 h 3612379"/>
                <a:gd name="connsiteX117" fmla="*/ 3213894 w 3649677"/>
                <a:gd name="connsiteY117" fmla="*/ 747762 h 3612379"/>
                <a:gd name="connsiteX118" fmla="*/ 2720432 w 3649677"/>
                <a:gd name="connsiteY118" fmla="*/ 311965 h 3612379"/>
                <a:gd name="connsiteX119" fmla="*/ 2719258 w 3649677"/>
                <a:gd name="connsiteY119" fmla="*/ 310391 h 3612379"/>
                <a:gd name="connsiteX120" fmla="*/ 2669321 w 3649677"/>
                <a:gd name="connsiteY120" fmla="*/ 282178 h 3612379"/>
                <a:gd name="connsiteX121" fmla="*/ 2678590 w 3649677"/>
                <a:gd name="connsiteY121" fmla="*/ 268280 h 3612379"/>
                <a:gd name="connsiteX122" fmla="*/ 2706182 w 3649677"/>
                <a:gd name="connsiteY122" fmla="*/ 283869 h 3612379"/>
                <a:gd name="connsiteX123" fmla="*/ 2708848 w 3649677"/>
                <a:gd name="connsiteY123" fmla="*/ 265604 h 3612379"/>
                <a:gd name="connsiteX124" fmla="*/ 2730567 w 3649677"/>
                <a:gd name="connsiteY124" fmla="*/ 250246 h 3612379"/>
                <a:gd name="connsiteX125" fmla="*/ 2560410 w 3649677"/>
                <a:gd name="connsiteY125" fmla="*/ 208057 h 3612379"/>
                <a:gd name="connsiteX126" fmla="*/ 2620659 w 3649677"/>
                <a:gd name="connsiteY126" fmla="*/ 238168 h 3612379"/>
                <a:gd name="connsiteX127" fmla="*/ 2611390 w 3649677"/>
                <a:gd name="connsiteY127" fmla="*/ 252066 h 3612379"/>
                <a:gd name="connsiteX128" fmla="*/ 2553458 w 3649677"/>
                <a:gd name="connsiteY128" fmla="*/ 224270 h 3612379"/>
                <a:gd name="connsiteX129" fmla="*/ 2560410 w 3649677"/>
                <a:gd name="connsiteY129" fmla="*/ 208057 h 3612379"/>
                <a:gd name="connsiteX130" fmla="*/ 2439912 w 3649677"/>
                <a:gd name="connsiteY130" fmla="*/ 159414 h 3612379"/>
                <a:gd name="connsiteX131" fmla="*/ 2500161 w 3649677"/>
                <a:gd name="connsiteY131" fmla="*/ 182577 h 3612379"/>
                <a:gd name="connsiteX132" fmla="*/ 2495527 w 3649677"/>
                <a:gd name="connsiteY132" fmla="*/ 198791 h 3612379"/>
                <a:gd name="connsiteX133" fmla="*/ 2435278 w 3649677"/>
                <a:gd name="connsiteY133" fmla="*/ 175628 h 3612379"/>
                <a:gd name="connsiteX134" fmla="*/ 2439912 w 3649677"/>
                <a:gd name="connsiteY134" fmla="*/ 159414 h 3612379"/>
                <a:gd name="connsiteX135" fmla="*/ 2317098 w 3649677"/>
                <a:gd name="connsiteY135" fmla="*/ 117720 h 3612379"/>
                <a:gd name="connsiteX136" fmla="*/ 2379664 w 3649677"/>
                <a:gd name="connsiteY136" fmla="*/ 138567 h 3612379"/>
                <a:gd name="connsiteX137" fmla="*/ 2372712 w 3649677"/>
                <a:gd name="connsiteY137" fmla="*/ 154781 h 3612379"/>
                <a:gd name="connsiteX138" fmla="*/ 2312463 w 3649677"/>
                <a:gd name="connsiteY138" fmla="*/ 136251 h 3612379"/>
                <a:gd name="connsiteX139" fmla="*/ 2317098 w 3649677"/>
                <a:gd name="connsiteY139" fmla="*/ 117720 h 3612379"/>
                <a:gd name="connsiteX140" fmla="*/ 2189648 w 3649677"/>
                <a:gd name="connsiteY140" fmla="*/ 87609 h 3612379"/>
                <a:gd name="connsiteX141" fmla="*/ 2254532 w 3649677"/>
                <a:gd name="connsiteY141" fmla="*/ 101506 h 3612379"/>
                <a:gd name="connsiteX142" fmla="*/ 2249897 w 3649677"/>
                <a:gd name="connsiteY142" fmla="*/ 120037 h 3612379"/>
                <a:gd name="connsiteX143" fmla="*/ 2185014 w 3649677"/>
                <a:gd name="connsiteY143" fmla="*/ 103823 h 3612379"/>
                <a:gd name="connsiteX144" fmla="*/ 2189648 w 3649677"/>
                <a:gd name="connsiteY144" fmla="*/ 87609 h 3612379"/>
                <a:gd name="connsiteX145" fmla="*/ 2062199 w 3649677"/>
                <a:gd name="connsiteY145" fmla="*/ 64446 h 3612379"/>
                <a:gd name="connsiteX146" fmla="*/ 2124765 w 3649677"/>
                <a:gd name="connsiteY146" fmla="*/ 76027 h 3612379"/>
                <a:gd name="connsiteX147" fmla="*/ 2122448 w 3649677"/>
                <a:gd name="connsiteY147" fmla="*/ 92241 h 3612379"/>
                <a:gd name="connsiteX148" fmla="*/ 2059882 w 3649677"/>
                <a:gd name="connsiteY148" fmla="*/ 82976 h 3612379"/>
                <a:gd name="connsiteX149" fmla="*/ 2062199 w 3649677"/>
                <a:gd name="connsiteY149" fmla="*/ 64446 h 3612379"/>
                <a:gd name="connsiteX150" fmla="*/ 1930115 w 3649677"/>
                <a:gd name="connsiteY150" fmla="*/ 52864 h 3612379"/>
                <a:gd name="connsiteX151" fmla="*/ 1997316 w 3649677"/>
                <a:gd name="connsiteY151" fmla="*/ 57497 h 3612379"/>
                <a:gd name="connsiteX152" fmla="*/ 1994998 w 3649677"/>
                <a:gd name="connsiteY152" fmla="*/ 76027 h 3612379"/>
                <a:gd name="connsiteX153" fmla="*/ 1930115 w 3649677"/>
                <a:gd name="connsiteY153" fmla="*/ 71394 h 3612379"/>
                <a:gd name="connsiteX154" fmla="*/ 1930115 w 3649677"/>
                <a:gd name="connsiteY154" fmla="*/ 52864 h 3612379"/>
                <a:gd name="connsiteX155" fmla="*/ 1796106 w 3649677"/>
                <a:gd name="connsiteY155" fmla="*/ 0 h 3612379"/>
                <a:gd name="connsiteX156" fmla="*/ 1830880 w 3649677"/>
                <a:gd name="connsiteY156" fmla="*/ 32402 h 3612379"/>
                <a:gd name="connsiteX157" fmla="*/ 1798424 w 3649677"/>
                <a:gd name="connsiteY157" fmla="*/ 67119 h 3612379"/>
                <a:gd name="connsiteX158" fmla="*/ 1606008 w 3649677"/>
                <a:gd name="connsiteY158" fmla="*/ 81005 h 3612379"/>
                <a:gd name="connsiteX159" fmla="*/ 801568 w 3649677"/>
                <a:gd name="connsiteY159" fmla="*/ 395768 h 3612379"/>
                <a:gd name="connsiteX160" fmla="*/ 791090 w 3649677"/>
                <a:gd name="connsiteY160" fmla="*/ 398383 h 3612379"/>
                <a:gd name="connsiteX161" fmla="*/ 791401 w 3649677"/>
                <a:gd name="connsiteY161" fmla="*/ 398849 h 3612379"/>
                <a:gd name="connsiteX162" fmla="*/ 792559 w 3649677"/>
                <a:gd name="connsiteY162" fmla="*/ 400586 h 3612379"/>
                <a:gd name="connsiteX163" fmla="*/ 741588 w 3649677"/>
                <a:gd name="connsiteY163" fmla="*/ 439955 h 3612379"/>
                <a:gd name="connsiteX164" fmla="*/ 730003 w 3649677"/>
                <a:gd name="connsiteY164" fmla="*/ 426060 h 3612379"/>
                <a:gd name="connsiteX165" fmla="*/ 772112 w 3649677"/>
                <a:gd name="connsiteY165" fmla="*/ 394951 h 3612379"/>
                <a:gd name="connsiteX166" fmla="*/ 755203 w 3649677"/>
                <a:gd name="connsiteY166" fmla="*/ 386510 h 3612379"/>
                <a:gd name="connsiteX167" fmla="*/ 762157 w 3649677"/>
                <a:gd name="connsiteY167" fmla="*/ 337907 h 3612379"/>
                <a:gd name="connsiteX168" fmla="*/ 1596735 w 3649677"/>
                <a:gd name="connsiteY168" fmla="*/ 13887 h 3612379"/>
                <a:gd name="connsiteX169" fmla="*/ 1796106 w 3649677"/>
                <a:gd name="connsiteY169" fmla="*/ 0 h 361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Lst>
              <a:rect l="l" t="t" r="r" b="b"/>
              <a:pathLst>
                <a:path w="3649677" h="3612379">
                  <a:moveTo>
                    <a:pt x="1783869" y="3593844"/>
                  </a:moveTo>
                  <a:cubicBezTo>
                    <a:pt x="1797779" y="3593844"/>
                    <a:pt x="1811688" y="3593844"/>
                    <a:pt x="1825598" y="3593844"/>
                  </a:cubicBezTo>
                  <a:cubicBezTo>
                    <a:pt x="1832553" y="3593844"/>
                    <a:pt x="1841826" y="3593844"/>
                    <a:pt x="1848780" y="3593844"/>
                  </a:cubicBezTo>
                  <a:cubicBezTo>
                    <a:pt x="1848780" y="3612379"/>
                    <a:pt x="1848780" y="3612379"/>
                    <a:pt x="1848780" y="3612379"/>
                  </a:cubicBezTo>
                  <a:cubicBezTo>
                    <a:pt x="1841826" y="3612379"/>
                    <a:pt x="1832553" y="3612379"/>
                    <a:pt x="1825598" y="3612379"/>
                  </a:cubicBezTo>
                  <a:cubicBezTo>
                    <a:pt x="1811688" y="3612379"/>
                    <a:pt x="1797779" y="3612379"/>
                    <a:pt x="1783869" y="3610062"/>
                  </a:cubicBezTo>
                  <a:cubicBezTo>
                    <a:pt x="1783869" y="3593844"/>
                    <a:pt x="1783869" y="3593844"/>
                    <a:pt x="1783869" y="3593844"/>
                  </a:cubicBezTo>
                  <a:close/>
                  <a:moveTo>
                    <a:pt x="1978603" y="3586893"/>
                  </a:moveTo>
                  <a:cubicBezTo>
                    <a:pt x="1978603" y="3605429"/>
                    <a:pt x="1978603" y="3605429"/>
                    <a:pt x="1978603" y="3605429"/>
                  </a:cubicBezTo>
                  <a:cubicBezTo>
                    <a:pt x="1957738" y="3607745"/>
                    <a:pt x="1936874" y="3607745"/>
                    <a:pt x="1913692" y="3610062"/>
                  </a:cubicBezTo>
                  <a:cubicBezTo>
                    <a:pt x="1913692" y="3591527"/>
                    <a:pt x="1913692" y="3591527"/>
                    <a:pt x="1913692" y="3591527"/>
                  </a:cubicBezTo>
                  <a:cubicBezTo>
                    <a:pt x="1934556" y="3591527"/>
                    <a:pt x="1955420" y="3589210"/>
                    <a:pt x="1978603" y="3586893"/>
                  </a:cubicBezTo>
                  <a:close/>
                  <a:moveTo>
                    <a:pt x="1654047" y="3586893"/>
                  </a:moveTo>
                  <a:cubicBezTo>
                    <a:pt x="1677230" y="3586893"/>
                    <a:pt x="1698094" y="3589210"/>
                    <a:pt x="1718958" y="3591527"/>
                  </a:cubicBezTo>
                  <a:lnTo>
                    <a:pt x="1718958" y="3607745"/>
                  </a:lnTo>
                  <a:cubicBezTo>
                    <a:pt x="1695776" y="3607745"/>
                    <a:pt x="1674911" y="3605429"/>
                    <a:pt x="1654047" y="3603112"/>
                  </a:cubicBezTo>
                  <a:cubicBezTo>
                    <a:pt x="1654047" y="3586893"/>
                    <a:pt x="1654047" y="3586893"/>
                    <a:pt x="1654047" y="3586893"/>
                  </a:cubicBezTo>
                  <a:close/>
                  <a:moveTo>
                    <a:pt x="2106107" y="3570675"/>
                  </a:moveTo>
                  <a:cubicBezTo>
                    <a:pt x="2108425" y="3589210"/>
                    <a:pt x="2108425" y="3589210"/>
                    <a:pt x="2108425" y="3589210"/>
                  </a:cubicBezTo>
                  <a:cubicBezTo>
                    <a:pt x="2087561" y="3591527"/>
                    <a:pt x="2066696" y="3596161"/>
                    <a:pt x="2043514" y="3598478"/>
                  </a:cubicBezTo>
                  <a:cubicBezTo>
                    <a:pt x="2041196" y="3579943"/>
                    <a:pt x="2041196" y="3579943"/>
                    <a:pt x="2041196" y="3579943"/>
                  </a:cubicBezTo>
                  <a:cubicBezTo>
                    <a:pt x="2064378" y="3577626"/>
                    <a:pt x="2085242" y="3575309"/>
                    <a:pt x="2106107" y="3570675"/>
                  </a:cubicBezTo>
                  <a:close/>
                  <a:moveTo>
                    <a:pt x="2233611" y="3545190"/>
                  </a:moveTo>
                  <a:cubicBezTo>
                    <a:pt x="2235929" y="3563725"/>
                    <a:pt x="2235929" y="3563725"/>
                    <a:pt x="2235929" y="3563725"/>
                  </a:cubicBezTo>
                  <a:cubicBezTo>
                    <a:pt x="2215065" y="3568358"/>
                    <a:pt x="2194200" y="3572992"/>
                    <a:pt x="2173336" y="3577626"/>
                  </a:cubicBezTo>
                  <a:cubicBezTo>
                    <a:pt x="2168699" y="3559091"/>
                    <a:pt x="2168699" y="3559091"/>
                    <a:pt x="2168699" y="3559091"/>
                  </a:cubicBezTo>
                  <a:cubicBezTo>
                    <a:pt x="2191882" y="3556774"/>
                    <a:pt x="2212746" y="3552140"/>
                    <a:pt x="2233611" y="3545190"/>
                  </a:cubicBezTo>
                  <a:close/>
                  <a:moveTo>
                    <a:pt x="2356478" y="3512753"/>
                  </a:moveTo>
                  <a:cubicBezTo>
                    <a:pt x="2363433" y="3528971"/>
                    <a:pt x="2363433" y="3528971"/>
                    <a:pt x="2363433" y="3528971"/>
                  </a:cubicBezTo>
                  <a:cubicBezTo>
                    <a:pt x="2342569" y="3535922"/>
                    <a:pt x="2321704" y="3540556"/>
                    <a:pt x="2300840" y="3547506"/>
                  </a:cubicBezTo>
                  <a:cubicBezTo>
                    <a:pt x="2296203" y="3531288"/>
                    <a:pt x="2296203" y="3531288"/>
                    <a:pt x="2296203" y="3531288"/>
                  </a:cubicBezTo>
                  <a:cubicBezTo>
                    <a:pt x="2317068" y="3524338"/>
                    <a:pt x="2337932" y="3517387"/>
                    <a:pt x="2356478" y="3512753"/>
                  </a:cubicBezTo>
                  <a:close/>
                  <a:moveTo>
                    <a:pt x="2479346" y="3468732"/>
                  </a:moveTo>
                  <a:cubicBezTo>
                    <a:pt x="2486300" y="3484951"/>
                    <a:pt x="2486300" y="3484951"/>
                    <a:pt x="2486300" y="3484951"/>
                  </a:cubicBezTo>
                  <a:cubicBezTo>
                    <a:pt x="2465436" y="3491901"/>
                    <a:pt x="2444572" y="3501169"/>
                    <a:pt x="2423707" y="3508119"/>
                  </a:cubicBezTo>
                  <a:cubicBezTo>
                    <a:pt x="2419071" y="3491901"/>
                    <a:pt x="2419071" y="3491901"/>
                    <a:pt x="2419071" y="3491901"/>
                  </a:cubicBezTo>
                  <a:cubicBezTo>
                    <a:pt x="2439935" y="3484951"/>
                    <a:pt x="2458481" y="3475683"/>
                    <a:pt x="2479346" y="3468732"/>
                  </a:cubicBezTo>
                  <a:close/>
                  <a:moveTo>
                    <a:pt x="2597576" y="3415444"/>
                  </a:moveTo>
                  <a:cubicBezTo>
                    <a:pt x="2604531" y="3431662"/>
                    <a:pt x="2604531" y="3431662"/>
                    <a:pt x="2604531" y="3431662"/>
                  </a:cubicBezTo>
                  <a:cubicBezTo>
                    <a:pt x="2585985" y="3440930"/>
                    <a:pt x="2565121" y="3450197"/>
                    <a:pt x="2546575" y="3459465"/>
                  </a:cubicBezTo>
                  <a:cubicBezTo>
                    <a:pt x="2539620" y="3443247"/>
                    <a:pt x="2539620" y="3443247"/>
                    <a:pt x="2539620" y="3443247"/>
                  </a:cubicBezTo>
                  <a:cubicBezTo>
                    <a:pt x="2558166" y="3433979"/>
                    <a:pt x="2579030" y="3424711"/>
                    <a:pt x="2597576" y="3415444"/>
                  </a:cubicBezTo>
                  <a:close/>
                  <a:moveTo>
                    <a:pt x="2711171" y="3355205"/>
                  </a:moveTo>
                  <a:cubicBezTo>
                    <a:pt x="2720444" y="3371423"/>
                    <a:pt x="2720444" y="3371423"/>
                    <a:pt x="2720444" y="3371423"/>
                  </a:cubicBezTo>
                  <a:cubicBezTo>
                    <a:pt x="2701898" y="3380691"/>
                    <a:pt x="2681034" y="3392275"/>
                    <a:pt x="2662488" y="3401543"/>
                  </a:cubicBezTo>
                  <a:cubicBezTo>
                    <a:pt x="2655533" y="3387641"/>
                    <a:pt x="2655533" y="3387641"/>
                    <a:pt x="2655533" y="3387641"/>
                  </a:cubicBezTo>
                  <a:cubicBezTo>
                    <a:pt x="2674079" y="3376057"/>
                    <a:pt x="2692625" y="3366789"/>
                    <a:pt x="2711171" y="3355205"/>
                  </a:cubicBezTo>
                  <a:close/>
                  <a:moveTo>
                    <a:pt x="2820129" y="3285698"/>
                  </a:moveTo>
                  <a:cubicBezTo>
                    <a:pt x="2829402" y="3299600"/>
                    <a:pt x="2829402" y="3299600"/>
                    <a:pt x="2829402" y="3299600"/>
                  </a:cubicBezTo>
                  <a:cubicBezTo>
                    <a:pt x="2813174" y="3313501"/>
                    <a:pt x="2794628" y="3325085"/>
                    <a:pt x="2776082" y="3336670"/>
                  </a:cubicBezTo>
                  <a:cubicBezTo>
                    <a:pt x="2766809" y="3320452"/>
                    <a:pt x="2766809" y="3320452"/>
                    <a:pt x="2766809" y="3320452"/>
                  </a:cubicBezTo>
                  <a:cubicBezTo>
                    <a:pt x="2785355" y="3311184"/>
                    <a:pt x="2801583" y="3297283"/>
                    <a:pt x="2820129" y="3285698"/>
                  </a:cubicBezTo>
                  <a:close/>
                  <a:moveTo>
                    <a:pt x="2924450" y="3209241"/>
                  </a:moveTo>
                  <a:cubicBezTo>
                    <a:pt x="2936042" y="3223142"/>
                    <a:pt x="2936042" y="3223142"/>
                    <a:pt x="2936042" y="3223142"/>
                  </a:cubicBezTo>
                  <a:cubicBezTo>
                    <a:pt x="2917495" y="3237044"/>
                    <a:pt x="2901268" y="3248628"/>
                    <a:pt x="2882722" y="3262529"/>
                  </a:cubicBezTo>
                  <a:cubicBezTo>
                    <a:pt x="2873449" y="3248628"/>
                    <a:pt x="2873449" y="3248628"/>
                    <a:pt x="2873449" y="3248628"/>
                  </a:cubicBezTo>
                  <a:cubicBezTo>
                    <a:pt x="2889676" y="3234727"/>
                    <a:pt x="2908222" y="3223142"/>
                    <a:pt x="2924450" y="3209241"/>
                  </a:cubicBezTo>
                  <a:close/>
                  <a:moveTo>
                    <a:pt x="185675" y="1098497"/>
                  </a:moveTo>
                  <a:cubicBezTo>
                    <a:pt x="204211" y="1105448"/>
                    <a:pt x="211162" y="1126303"/>
                    <a:pt x="204211" y="1144840"/>
                  </a:cubicBezTo>
                  <a:cubicBezTo>
                    <a:pt x="109215" y="1367287"/>
                    <a:pt x="62875" y="1605955"/>
                    <a:pt x="67509" y="1851574"/>
                  </a:cubicBezTo>
                  <a:cubicBezTo>
                    <a:pt x="69826" y="2009141"/>
                    <a:pt x="92996" y="2166708"/>
                    <a:pt x="137018" y="2317324"/>
                  </a:cubicBezTo>
                  <a:cubicBezTo>
                    <a:pt x="236649" y="2660264"/>
                    <a:pt x="438226" y="2961495"/>
                    <a:pt x="716264" y="3188577"/>
                  </a:cubicBezTo>
                  <a:cubicBezTo>
                    <a:pt x="732483" y="3200163"/>
                    <a:pt x="734800" y="3223334"/>
                    <a:pt x="723215" y="3237237"/>
                  </a:cubicBezTo>
                  <a:cubicBezTo>
                    <a:pt x="716264" y="3246506"/>
                    <a:pt x="704679" y="3251140"/>
                    <a:pt x="695411" y="3251140"/>
                  </a:cubicBezTo>
                  <a:cubicBezTo>
                    <a:pt x="688460" y="3251140"/>
                    <a:pt x="679193" y="3248823"/>
                    <a:pt x="674559" y="3241871"/>
                  </a:cubicBezTo>
                  <a:cubicBezTo>
                    <a:pt x="384936" y="3007838"/>
                    <a:pt x="176407" y="2692704"/>
                    <a:pt x="72143" y="2335861"/>
                  </a:cubicBezTo>
                  <a:cubicBezTo>
                    <a:pt x="25803" y="2180611"/>
                    <a:pt x="2633" y="2018410"/>
                    <a:pt x="316" y="1851574"/>
                  </a:cubicBezTo>
                  <a:cubicBezTo>
                    <a:pt x="-4318" y="1596686"/>
                    <a:pt x="42022" y="1351067"/>
                    <a:pt x="141652" y="1117034"/>
                  </a:cubicBezTo>
                  <a:cubicBezTo>
                    <a:pt x="148603" y="1100814"/>
                    <a:pt x="169456" y="1091545"/>
                    <a:pt x="185675" y="1098497"/>
                  </a:cubicBezTo>
                  <a:close/>
                  <a:moveTo>
                    <a:pt x="266627" y="965648"/>
                  </a:moveTo>
                  <a:cubicBezTo>
                    <a:pt x="282845" y="974911"/>
                    <a:pt x="282845" y="974911"/>
                    <a:pt x="282845" y="974911"/>
                  </a:cubicBezTo>
                  <a:cubicBezTo>
                    <a:pt x="271260" y="993438"/>
                    <a:pt x="261993" y="1011964"/>
                    <a:pt x="252725" y="1032807"/>
                  </a:cubicBezTo>
                  <a:cubicBezTo>
                    <a:pt x="236507" y="1023544"/>
                    <a:pt x="236507" y="1023544"/>
                    <a:pt x="236507" y="1023544"/>
                  </a:cubicBezTo>
                  <a:cubicBezTo>
                    <a:pt x="245775" y="1005017"/>
                    <a:pt x="257359" y="986490"/>
                    <a:pt x="266627" y="965648"/>
                  </a:cubicBezTo>
                  <a:close/>
                  <a:moveTo>
                    <a:pt x="333816" y="854488"/>
                  </a:moveTo>
                  <a:cubicBezTo>
                    <a:pt x="350034" y="863751"/>
                    <a:pt x="350034" y="863751"/>
                    <a:pt x="350034" y="863751"/>
                  </a:cubicBezTo>
                  <a:cubicBezTo>
                    <a:pt x="338450" y="882278"/>
                    <a:pt x="326866" y="900805"/>
                    <a:pt x="315281" y="919331"/>
                  </a:cubicBezTo>
                  <a:cubicBezTo>
                    <a:pt x="299063" y="910068"/>
                    <a:pt x="299063" y="910068"/>
                    <a:pt x="299063" y="910068"/>
                  </a:cubicBezTo>
                  <a:cubicBezTo>
                    <a:pt x="310648" y="891541"/>
                    <a:pt x="322232" y="873015"/>
                    <a:pt x="333816" y="854488"/>
                  </a:cubicBezTo>
                  <a:close/>
                  <a:moveTo>
                    <a:pt x="410273" y="747960"/>
                  </a:moveTo>
                  <a:cubicBezTo>
                    <a:pt x="424175" y="759539"/>
                    <a:pt x="424175" y="759539"/>
                    <a:pt x="424175" y="759539"/>
                  </a:cubicBezTo>
                  <a:cubicBezTo>
                    <a:pt x="410273" y="775750"/>
                    <a:pt x="398689" y="794277"/>
                    <a:pt x="384788" y="810487"/>
                  </a:cubicBezTo>
                  <a:cubicBezTo>
                    <a:pt x="370887" y="801224"/>
                    <a:pt x="370887" y="801224"/>
                    <a:pt x="370887" y="801224"/>
                  </a:cubicBezTo>
                  <a:cubicBezTo>
                    <a:pt x="384788" y="782697"/>
                    <a:pt x="396372" y="766487"/>
                    <a:pt x="410273" y="747960"/>
                  </a:cubicBezTo>
                  <a:close/>
                  <a:moveTo>
                    <a:pt x="493681" y="648379"/>
                  </a:moveTo>
                  <a:cubicBezTo>
                    <a:pt x="505266" y="659959"/>
                    <a:pt x="505266" y="659959"/>
                    <a:pt x="505266" y="659959"/>
                  </a:cubicBezTo>
                  <a:cubicBezTo>
                    <a:pt x="493681" y="673854"/>
                    <a:pt x="482097" y="690064"/>
                    <a:pt x="468196" y="703959"/>
                  </a:cubicBezTo>
                  <a:lnTo>
                    <a:pt x="463562" y="708591"/>
                  </a:lnTo>
                  <a:cubicBezTo>
                    <a:pt x="449660" y="697012"/>
                    <a:pt x="449660" y="697012"/>
                    <a:pt x="449660" y="697012"/>
                  </a:cubicBezTo>
                  <a:cubicBezTo>
                    <a:pt x="454294" y="692380"/>
                    <a:pt x="454294" y="692380"/>
                    <a:pt x="454294" y="692380"/>
                  </a:cubicBezTo>
                  <a:cubicBezTo>
                    <a:pt x="468196" y="678485"/>
                    <a:pt x="479780" y="662274"/>
                    <a:pt x="493681" y="648379"/>
                  </a:cubicBezTo>
                  <a:close/>
                  <a:moveTo>
                    <a:pt x="584040" y="553430"/>
                  </a:moveTo>
                  <a:cubicBezTo>
                    <a:pt x="595624" y="567325"/>
                    <a:pt x="595624" y="567325"/>
                    <a:pt x="595624" y="567325"/>
                  </a:cubicBezTo>
                  <a:cubicBezTo>
                    <a:pt x="579406" y="581220"/>
                    <a:pt x="565505" y="597431"/>
                    <a:pt x="549287" y="611326"/>
                  </a:cubicBezTo>
                  <a:cubicBezTo>
                    <a:pt x="537702" y="599747"/>
                    <a:pt x="537702" y="599747"/>
                    <a:pt x="537702" y="599747"/>
                  </a:cubicBezTo>
                  <a:cubicBezTo>
                    <a:pt x="551603" y="583536"/>
                    <a:pt x="567821" y="569641"/>
                    <a:pt x="584040" y="553430"/>
                  </a:cubicBezTo>
                  <a:close/>
                  <a:moveTo>
                    <a:pt x="679032" y="465429"/>
                  </a:moveTo>
                  <a:cubicBezTo>
                    <a:pt x="690616" y="479324"/>
                    <a:pt x="690616" y="479324"/>
                    <a:pt x="690616" y="479324"/>
                  </a:cubicBezTo>
                  <a:cubicBezTo>
                    <a:pt x="674398" y="493219"/>
                    <a:pt x="658180" y="507114"/>
                    <a:pt x="641962" y="523325"/>
                  </a:cubicBezTo>
                  <a:cubicBezTo>
                    <a:pt x="630377" y="509430"/>
                    <a:pt x="630377" y="509430"/>
                    <a:pt x="630377" y="509430"/>
                  </a:cubicBezTo>
                  <a:cubicBezTo>
                    <a:pt x="646596" y="495535"/>
                    <a:pt x="662814" y="479324"/>
                    <a:pt x="679032" y="465429"/>
                  </a:cubicBezTo>
                  <a:close/>
                  <a:moveTo>
                    <a:pt x="2730567" y="250246"/>
                  </a:moveTo>
                  <a:cubicBezTo>
                    <a:pt x="2739545" y="248218"/>
                    <a:pt x="2749391" y="249377"/>
                    <a:pt x="2757499" y="254013"/>
                  </a:cubicBezTo>
                  <a:cubicBezTo>
                    <a:pt x="2954421" y="372235"/>
                    <a:pt x="3125858" y="525227"/>
                    <a:pt x="3267178" y="706037"/>
                  </a:cubicBezTo>
                  <a:cubicBezTo>
                    <a:pt x="3512751" y="1021294"/>
                    <a:pt x="3642488" y="1399140"/>
                    <a:pt x="3649438" y="1797848"/>
                  </a:cubicBezTo>
                  <a:cubicBezTo>
                    <a:pt x="3654071" y="2087607"/>
                    <a:pt x="3591520" y="2365775"/>
                    <a:pt x="3466417" y="2625399"/>
                  </a:cubicBezTo>
                  <a:cubicBezTo>
                    <a:pt x="3366797" y="2829389"/>
                    <a:pt x="3230111" y="3010198"/>
                    <a:pt x="3065623" y="3165509"/>
                  </a:cubicBezTo>
                  <a:cubicBezTo>
                    <a:pt x="3058673" y="3170145"/>
                    <a:pt x="3049406" y="3174781"/>
                    <a:pt x="3040139" y="3174781"/>
                  </a:cubicBezTo>
                  <a:cubicBezTo>
                    <a:pt x="3030873" y="3174781"/>
                    <a:pt x="3023922" y="3170145"/>
                    <a:pt x="3016972" y="3163191"/>
                  </a:cubicBezTo>
                  <a:lnTo>
                    <a:pt x="3013603" y="3155326"/>
                  </a:lnTo>
                  <a:lnTo>
                    <a:pt x="2984725" y="3181439"/>
                  </a:lnTo>
                  <a:cubicBezTo>
                    <a:pt x="2973134" y="3167537"/>
                    <a:pt x="2973134" y="3167537"/>
                    <a:pt x="2973134" y="3167537"/>
                  </a:cubicBezTo>
                  <a:lnTo>
                    <a:pt x="3006567" y="3138897"/>
                  </a:lnTo>
                  <a:lnTo>
                    <a:pt x="3006547" y="3138851"/>
                  </a:lnTo>
                  <a:cubicBezTo>
                    <a:pt x="3006547" y="3130158"/>
                    <a:pt x="3010022" y="3121465"/>
                    <a:pt x="3016972" y="3114511"/>
                  </a:cubicBezTo>
                  <a:cubicBezTo>
                    <a:pt x="3179143" y="2966155"/>
                    <a:pt x="3308879" y="2792300"/>
                    <a:pt x="3403865" y="2595264"/>
                  </a:cubicBezTo>
                  <a:cubicBezTo>
                    <a:pt x="3526651" y="2344912"/>
                    <a:pt x="3584569" y="2078334"/>
                    <a:pt x="3582253" y="1797848"/>
                  </a:cubicBezTo>
                  <a:cubicBezTo>
                    <a:pt x="3575303" y="1415366"/>
                    <a:pt x="3447883" y="1051429"/>
                    <a:pt x="3213894" y="747762"/>
                  </a:cubicBezTo>
                  <a:cubicBezTo>
                    <a:pt x="3077207" y="573907"/>
                    <a:pt x="2912720" y="425550"/>
                    <a:pt x="2720432" y="311965"/>
                  </a:cubicBezTo>
                  <a:lnTo>
                    <a:pt x="2719258" y="310391"/>
                  </a:lnTo>
                  <a:lnTo>
                    <a:pt x="2669321" y="282178"/>
                  </a:lnTo>
                  <a:cubicBezTo>
                    <a:pt x="2678590" y="268280"/>
                    <a:pt x="2678590" y="268280"/>
                    <a:pt x="2678590" y="268280"/>
                  </a:cubicBezTo>
                  <a:lnTo>
                    <a:pt x="2706182" y="283869"/>
                  </a:lnTo>
                  <a:lnTo>
                    <a:pt x="2708848" y="265604"/>
                  </a:lnTo>
                  <a:cubicBezTo>
                    <a:pt x="2713481" y="257490"/>
                    <a:pt x="2721590" y="252275"/>
                    <a:pt x="2730567" y="250246"/>
                  </a:cubicBezTo>
                  <a:close/>
                  <a:moveTo>
                    <a:pt x="2560410" y="208057"/>
                  </a:moveTo>
                  <a:cubicBezTo>
                    <a:pt x="2581265" y="217321"/>
                    <a:pt x="2599803" y="226587"/>
                    <a:pt x="2620659" y="238168"/>
                  </a:cubicBezTo>
                  <a:lnTo>
                    <a:pt x="2611390" y="252066"/>
                  </a:lnTo>
                  <a:cubicBezTo>
                    <a:pt x="2592852" y="242801"/>
                    <a:pt x="2574313" y="233536"/>
                    <a:pt x="2553458" y="224270"/>
                  </a:cubicBezTo>
                  <a:cubicBezTo>
                    <a:pt x="2560410" y="208057"/>
                    <a:pt x="2560410" y="208057"/>
                    <a:pt x="2560410" y="208057"/>
                  </a:cubicBezTo>
                  <a:close/>
                  <a:moveTo>
                    <a:pt x="2439912" y="159414"/>
                  </a:moveTo>
                  <a:cubicBezTo>
                    <a:pt x="2460768" y="166363"/>
                    <a:pt x="2481623" y="175628"/>
                    <a:pt x="2500161" y="182577"/>
                  </a:cubicBezTo>
                  <a:lnTo>
                    <a:pt x="2495527" y="198791"/>
                  </a:lnTo>
                  <a:cubicBezTo>
                    <a:pt x="2474671" y="191842"/>
                    <a:pt x="2453816" y="182577"/>
                    <a:pt x="2435278" y="175628"/>
                  </a:cubicBezTo>
                  <a:cubicBezTo>
                    <a:pt x="2439912" y="159414"/>
                    <a:pt x="2439912" y="159414"/>
                    <a:pt x="2439912" y="159414"/>
                  </a:cubicBezTo>
                  <a:close/>
                  <a:moveTo>
                    <a:pt x="2317098" y="117720"/>
                  </a:moveTo>
                  <a:cubicBezTo>
                    <a:pt x="2337953" y="124669"/>
                    <a:pt x="2358808" y="131618"/>
                    <a:pt x="2379664" y="138567"/>
                  </a:cubicBezTo>
                  <a:lnTo>
                    <a:pt x="2372712" y="154781"/>
                  </a:lnTo>
                  <a:cubicBezTo>
                    <a:pt x="2351856" y="147832"/>
                    <a:pt x="2333318" y="140883"/>
                    <a:pt x="2312463" y="136251"/>
                  </a:cubicBezTo>
                  <a:cubicBezTo>
                    <a:pt x="2317098" y="117720"/>
                    <a:pt x="2317098" y="117720"/>
                    <a:pt x="2317098" y="117720"/>
                  </a:cubicBezTo>
                  <a:close/>
                  <a:moveTo>
                    <a:pt x="2189648" y="87609"/>
                  </a:moveTo>
                  <a:cubicBezTo>
                    <a:pt x="2210504" y="92241"/>
                    <a:pt x="2231359" y="96874"/>
                    <a:pt x="2254532" y="101506"/>
                  </a:cubicBezTo>
                  <a:lnTo>
                    <a:pt x="2249897" y="120037"/>
                  </a:lnTo>
                  <a:cubicBezTo>
                    <a:pt x="2229042" y="113088"/>
                    <a:pt x="2208186" y="108455"/>
                    <a:pt x="2185014" y="103823"/>
                  </a:cubicBezTo>
                  <a:cubicBezTo>
                    <a:pt x="2189648" y="87609"/>
                    <a:pt x="2189648" y="87609"/>
                    <a:pt x="2189648" y="87609"/>
                  </a:cubicBezTo>
                  <a:close/>
                  <a:moveTo>
                    <a:pt x="2062199" y="64446"/>
                  </a:moveTo>
                  <a:cubicBezTo>
                    <a:pt x="2083054" y="69078"/>
                    <a:pt x="2103910" y="71394"/>
                    <a:pt x="2124765" y="76027"/>
                  </a:cubicBezTo>
                  <a:lnTo>
                    <a:pt x="2122448" y="92241"/>
                  </a:lnTo>
                  <a:cubicBezTo>
                    <a:pt x="2101592" y="89925"/>
                    <a:pt x="2080737" y="85292"/>
                    <a:pt x="2059882" y="82976"/>
                  </a:cubicBezTo>
                  <a:cubicBezTo>
                    <a:pt x="2062199" y="64446"/>
                    <a:pt x="2062199" y="64446"/>
                    <a:pt x="2062199" y="64446"/>
                  </a:cubicBezTo>
                  <a:close/>
                  <a:moveTo>
                    <a:pt x="1930115" y="52864"/>
                  </a:moveTo>
                  <a:cubicBezTo>
                    <a:pt x="1953288" y="55180"/>
                    <a:pt x="1974143" y="55180"/>
                    <a:pt x="1997316" y="57497"/>
                  </a:cubicBezTo>
                  <a:lnTo>
                    <a:pt x="1994998" y="76027"/>
                  </a:lnTo>
                  <a:cubicBezTo>
                    <a:pt x="1974143" y="73711"/>
                    <a:pt x="1950970" y="71394"/>
                    <a:pt x="1930115" y="71394"/>
                  </a:cubicBezTo>
                  <a:cubicBezTo>
                    <a:pt x="1930115" y="52864"/>
                    <a:pt x="1930115" y="52864"/>
                    <a:pt x="1930115" y="52864"/>
                  </a:cubicBezTo>
                  <a:close/>
                  <a:moveTo>
                    <a:pt x="1796106" y="0"/>
                  </a:moveTo>
                  <a:cubicBezTo>
                    <a:pt x="1816970" y="0"/>
                    <a:pt x="1830880" y="13887"/>
                    <a:pt x="1830880" y="32402"/>
                  </a:cubicBezTo>
                  <a:cubicBezTo>
                    <a:pt x="1833198" y="53232"/>
                    <a:pt x="1816970" y="67119"/>
                    <a:pt x="1798424" y="67119"/>
                  </a:cubicBezTo>
                  <a:cubicBezTo>
                    <a:pt x="1733513" y="69433"/>
                    <a:pt x="1668601" y="74062"/>
                    <a:pt x="1606008" y="81005"/>
                  </a:cubicBezTo>
                  <a:cubicBezTo>
                    <a:pt x="1316224" y="118036"/>
                    <a:pt x="1040350" y="224500"/>
                    <a:pt x="801568" y="395768"/>
                  </a:cubicBezTo>
                  <a:lnTo>
                    <a:pt x="791090" y="398383"/>
                  </a:lnTo>
                  <a:lnTo>
                    <a:pt x="791401" y="398849"/>
                  </a:lnTo>
                  <a:cubicBezTo>
                    <a:pt x="792559" y="400586"/>
                    <a:pt x="792559" y="400586"/>
                    <a:pt x="792559" y="400586"/>
                  </a:cubicBezTo>
                  <a:cubicBezTo>
                    <a:pt x="776341" y="412165"/>
                    <a:pt x="757806" y="426060"/>
                    <a:pt x="741588" y="439955"/>
                  </a:cubicBezTo>
                  <a:cubicBezTo>
                    <a:pt x="730003" y="426060"/>
                    <a:pt x="730003" y="426060"/>
                    <a:pt x="730003" y="426060"/>
                  </a:cubicBezTo>
                  <a:lnTo>
                    <a:pt x="772112" y="394951"/>
                  </a:lnTo>
                  <a:lnTo>
                    <a:pt x="755203" y="386510"/>
                  </a:lnTo>
                  <a:cubicBezTo>
                    <a:pt x="743611" y="370309"/>
                    <a:pt x="748248" y="349479"/>
                    <a:pt x="762157" y="337907"/>
                  </a:cubicBezTo>
                  <a:cubicBezTo>
                    <a:pt x="1007894" y="162011"/>
                    <a:pt x="1297678" y="50918"/>
                    <a:pt x="1596735" y="13887"/>
                  </a:cubicBezTo>
                  <a:cubicBezTo>
                    <a:pt x="1663964" y="4629"/>
                    <a:pt x="1731194" y="0"/>
                    <a:pt x="1796106"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8" name="任意多边形: 形状 57">
              <a:extLst>
                <a:ext uri="{FF2B5EF4-FFF2-40B4-BE49-F238E27FC236}">
                  <a16:creationId xmlns:a16="http://schemas.microsoft.com/office/drawing/2014/main" xmlns="" id="{07C629A2-73B9-460C-94D8-2B3A75BC48F5}"/>
                </a:ext>
              </a:extLst>
            </p:cNvPr>
            <p:cNvSpPr>
              <a:spLocks/>
            </p:cNvSpPr>
            <p:nvPr/>
          </p:nvSpPr>
          <p:spPr bwMode="auto">
            <a:xfrm>
              <a:off x="873077" y="1989923"/>
              <a:ext cx="2819416" cy="3251140"/>
            </a:xfrm>
            <a:custGeom>
              <a:avLst/>
              <a:gdLst>
                <a:gd name="T0" fmla="*/ 609 w 1217"/>
                <a:gd name="T1" fmla="*/ 0 h 1403"/>
                <a:gd name="T2" fmla="*/ 0 w 1217"/>
                <a:gd name="T3" fmla="*/ 609 h 1403"/>
                <a:gd name="T4" fmla="*/ 262 w 1217"/>
                <a:gd name="T5" fmla="*/ 1109 h 1403"/>
                <a:gd name="T6" fmla="*/ 262 w 1217"/>
                <a:gd name="T7" fmla="*/ 1403 h 1403"/>
                <a:gd name="T8" fmla="*/ 539 w 1217"/>
                <a:gd name="T9" fmla="*/ 1213 h 1403"/>
                <a:gd name="T10" fmla="*/ 609 w 1217"/>
                <a:gd name="T11" fmla="*/ 1217 h 1403"/>
                <a:gd name="T12" fmla="*/ 1217 w 1217"/>
                <a:gd name="T13" fmla="*/ 609 h 1403"/>
                <a:gd name="T14" fmla="*/ 609 w 1217"/>
                <a:gd name="T15" fmla="*/ 0 h 14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7" h="1403">
                  <a:moveTo>
                    <a:pt x="609" y="0"/>
                  </a:moveTo>
                  <a:cubicBezTo>
                    <a:pt x="272" y="0"/>
                    <a:pt x="0" y="272"/>
                    <a:pt x="0" y="609"/>
                  </a:cubicBezTo>
                  <a:cubicBezTo>
                    <a:pt x="0" y="816"/>
                    <a:pt x="104" y="999"/>
                    <a:pt x="262" y="1109"/>
                  </a:cubicBezTo>
                  <a:cubicBezTo>
                    <a:pt x="262" y="1403"/>
                    <a:pt x="262" y="1403"/>
                    <a:pt x="262" y="1403"/>
                  </a:cubicBezTo>
                  <a:cubicBezTo>
                    <a:pt x="539" y="1213"/>
                    <a:pt x="539" y="1213"/>
                    <a:pt x="539" y="1213"/>
                  </a:cubicBezTo>
                  <a:cubicBezTo>
                    <a:pt x="562" y="1216"/>
                    <a:pt x="585" y="1217"/>
                    <a:pt x="609" y="1217"/>
                  </a:cubicBezTo>
                  <a:cubicBezTo>
                    <a:pt x="945" y="1217"/>
                    <a:pt x="1217" y="945"/>
                    <a:pt x="1217" y="609"/>
                  </a:cubicBezTo>
                  <a:cubicBezTo>
                    <a:pt x="1217" y="272"/>
                    <a:pt x="945" y="0"/>
                    <a:pt x="609" y="0"/>
                  </a:cubicBezTo>
                </a:path>
              </a:pathLst>
            </a:custGeom>
            <a:solidFill>
              <a:schemeClr val="accent1">
                <a:lumMod val="20000"/>
                <a:lumOff val="80000"/>
              </a:schemeClr>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9" name="任意多边形: 形状 58">
              <a:extLst>
                <a:ext uri="{FF2B5EF4-FFF2-40B4-BE49-F238E27FC236}">
                  <a16:creationId xmlns:a16="http://schemas.microsoft.com/office/drawing/2014/main" xmlns="" id="{2C1845DB-3605-4CB0-8CC1-3D67CE3B3CE9}"/>
                </a:ext>
              </a:extLst>
            </p:cNvPr>
            <p:cNvSpPr>
              <a:spLocks/>
            </p:cNvSpPr>
            <p:nvPr/>
          </p:nvSpPr>
          <p:spPr bwMode="auto">
            <a:xfrm>
              <a:off x="1278368" y="4390343"/>
              <a:ext cx="9790" cy="9790"/>
            </a:xfrm>
            <a:custGeom>
              <a:avLst/>
              <a:gdLst>
                <a:gd name="T0" fmla="*/ 0 w 4"/>
                <a:gd name="T1" fmla="*/ 0 h 4"/>
                <a:gd name="T2" fmla="*/ 1 w 4"/>
                <a:gd name="T3" fmla="*/ 4 h 4"/>
                <a:gd name="T4" fmla="*/ 4 w 4"/>
                <a:gd name="T5" fmla="*/ 4 h 4"/>
                <a:gd name="T6" fmla="*/ 0 w 4"/>
                <a:gd name="T7" fmla="*/ 0 h 4"/>
              </a:gdLst>
              <a:ahLst/>
              <a:cxnLst>
                <a:cxn ang="0">
                  <a:pos x="T0" y="T1"/>
                </a:cxn>
                <a:cxn ang="0">
                  <a:pos x="T2" y="T3"/>
                </a:cxn>
                <a:cxn ang="0">
                  <a:pos x="T4" y="T5"/>
                </a:cxn>
                <a:cxn ang="0">
                  <a:pos x="T6" y="T7"/>
                </a:cxn>
              </a:cxnLst>
              <a:rect l="0" t="0" r="r" b="b"/>
              <a:pathLst>
                <a:path w="4" h="4">
                  <a:moveTo>
                    <a:pt x="0" y="0"/>
                  </a:moveTo>
                  <a:cubicBezTo>
                    <a:pt x="1" y="4"/>
                    <a:pt x="1" y="4"/>
                    <a:pt x="1" y="4"/>
                  </a:cubicBezTo>
                  <a:cubicBezTo>
                    <a:pt x="4" y="4"/>
                    <a:pt x="4" y="4"/>
                    <a:pt x="4" y="4"/>
                  </a:cubicBezTo>
                  <a:cubicBezTo>
                    <a:pt x="3" y="3"/>
                    <a:pt x="2" y="1"/>
                    <a:pt x="0" y="0"/>
                  </a:cubicBezTo>
                </a:path>
              </a:pathLst>
            </a:custGeom>
            <a:solidFill>
              <a:srgbClr val="DCDDD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0" name="任意多边形: 形状 59">
              <a:extLst>
                <a:ext uri="{FF2B5EF4-FFF2-40B4-BE49-F238E27FC236}">
                  <a16:creationId xmlns:a16="http://schemas.microsoft.com/office/drawing/2014/main" xmlns="" id="{3CC3B73E-63B1-4CB9-A6F6-9D67DB605EBB}"/>
                </a:ext>
              </a:extLst>
            </p:cNvPr>
            <p:cNvSpPr>
              <a:spLocks/>
            </p:cNvSpPr>
            <p:nvPr/>
          </p:nvSpPr>
          <p:spPr bwMode="auto">
            <a:xfrm>
              <a:off x="-482311" y="3007065"/>
              <a:ext cx="5763931" cy="1272655"/>
            </a:xfrm>
            <a:custGeom>
              <a:avLst/>
              <a:gdLst>
                <a:gd name="T0" fmla="*/ 0 w 2400"/>
                <a:gd name="T1" fmla="*/ 15 h 1123"/>
                <a:gd name="T2" fmla="*/ 69 w 2400"/>
                <a:gd name="T3" fmla="*/ 1123 h 1123"/>
                <a:gd name="T4" fmla="*/ 2382 w 2400"/>
                <a:gd name="T5" fmla="*/ 1068 h 1123"/>
                <a:gd name="T6" fmla="*/ 2400 w 2400"/>
                <a:gd name="T7" fmla="*/ 0 h 1123"/>
                <a:gd name="T8" fmla="*/ 0 w 2400"/>
                <a:gd name="T9" fmla="*/ 15 h 1123"/>
              </a:gdLst>
              <a:ahLst/>
              <a:cxnLst>
                <a:cxn ang="0">
                  <a:pos x="T0" y="T1"/>
                </a:cxn>
                <a:cxn ang="0">
                  <a:pos x="T2" y="T3"/>
                </a:cxn>
                <a:cxn ang="0">
                  <a:pos x="T4" y="T5"/>
                </a:cxn>
                <a:cxn ang="0">
                  <a:pos x="T6" y="T7"/>
                </a:cxn>
                <a:cxn ang="0">
                  <a:pos x="T8" y="T9"/>
                </a:cxn>
              </a:cxnLst>
              <a:rect l="0" t="0" r="r" b="b"/>
              <a:pathLst>
                <a:path w="2400" h="1123">
                  <a:moveTo>
                    <a:pt x="0" y="15"/>
                  </a:moveTo>
                  <a:lnTo>
                    <a:pt x="69" y="1123"/>
                  </a:lnTo>
                  <a:lnTo>
                    <a:pt x="2382" y="1068"/>
                  </a:lnTo>
                  <a:lnTo>
                    <a:pt x="2400" y="0"/>
                  </a:lnTo>
                  <a:lnTo>
                    <a:pt x="0" y="15"/>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1" name="任意多边形: 形状 60">
              <a:extLst>
                <a:ext uri="{FF2B5EF4-FFF2-40B4-BE49-F238E27FC236}">
                  <a16:creationId xmlns:a16="http://schemas.microsoft.com/office/drawing/2014/main" xmlns="" id="{2D90AC8A-D3F3-42D7-9B8C-3C3F55451F7B}"/>
                </a:ext>
              </a:extLst>
            </p:cNvPr>
            <p:cNvSpPr>
              <a:spLocks/>
            </p:cNvSpPr>
            <p:nvPr/>
          </p:nvSpPr>
          <p:spPr bwMode="auto">
            <a:xfrm>
              <a:off x="1046353" y="3180343"/>
              <a:ext cx="2349514" cy="1099377"/>
            </a:xfrm>
            <a:custGeom>
              <a:avLst/>
              <a:gdLst>
                <a:gd name="T0" fmla="*/ 0 w 2400"/>
                <a:gd name="T1" fmla="*/ 15 h 1123"/>
                <a:gd name="T2" fmla="*/ 69 w 2400"/>
                <a:gd name="T3" fmla="*/ 1123 h 1123"/>
                <a:gd name="T4" fmla="*/ 2382 w 2400"/>
                <a:gd name="T5" fmla="*/ 1068 h 1123"/>
                <a:gd name="T6" fmla="*/ 2400 w 2400"/>
                <a:gd name="T7" fmla="*/ 0 h 1123"/>
                <a:gd name="T8" fmla="*/ 0 w 2400"/>
                <a:gd name="T9" fmla="*/ 15 h 1123"/>
              </a:gdLst>
              <a:ahLst/>
              <a:cxnLst>
                <a:cxn ang="0">
                  <a:pos x="T0" y="T1"/>
                </a:cxn>
                <a:cxn ang="0">
                  <a:pos x="T2" y="T3"/>
                </a:cxn>
                <a:cxn ang="0">
                  <a:pos x="T4" y="T5"/>
                </a:cxn>
                <a:cxn ang="0">
                  <a:pos x="T6" y="T7"/>
                </a:cxn>
                <a:cxn ang="0">
                  <a:pos x="T8" y="T9"/>
                </a:cxn>
              </a:cxnLst>
              <a:rect l="0" t="0" r="r" b="b"/>
              <a:pathLst>
                <a:path w="2400" h="1123">
                  <a:moveTo>
                    <a:pt x="0" y="15"/>
                  </a:moveTo>
                  <a:lnTo>
                    <a:pt x="69" y="1123"/>
                  </a:lnTo>
                  <a:lnTo>
                    <a:pt x="2382" y="1068"/>
                  </a:lnTo>
                  <a:lnTo>
                    <a:pt x="2400" y="0"/>
                  </a:lnTo>
                  <a:lnTo>
                    <a:pt x="0" y="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2" name="任意多边形: 形状 61">
              <a:extLst>
                <a:ext uri="{FF2B5EF4-FFF2-40B4-BE49-F238E27FC236}">
                  <a16:creationId xmlns:a16="http://schemas.microsoft.com/office/drawing/2014/main" xmlns="" id="{4F16BF5D-1A84-4826-BC98-317535CB1EE1}"/>
                </a:ext>
              </a:extLst>
            </p:cNvPr>
            <p:cNvSpPr>
              <a:spLocks/>
            </p:cNvSpPr>
            <p:nvPr/>
          </p:nvSpPr>
          <p:spPr bwMode="auto">
            <a:xfrm>
              <a:off x="1283263" y="2861201"/>
              <a:ext cx="1999045" cy="18601"/>
            </a:xfrm>
            <a:custGeom>
              <a:avLst/>
              <a:gdLst>
                <a:gd name="T0" fmla="*/ 2042 w 2042"/>
                <a:gd name="T1" fmla="*/ 16 h 19"/>
                <a:gd name="T2" fmla="*/ 0 w 2042"/>
                <a:gd name="T3" fmla="*/ 19 h 19"/>
                <a:gd name="T4" fmla="*/ 0 w 2042"/>
                <a:gd name="T5" fmla="*/ 5 h 19"/>
                <a:gd name="T6" fmla="*/ 2042 w 2042"/>
                <a:gd name="T7" fmla="*/ 0 h 19"/>
                <a:gd name="T8" fmla="*/ 2042 w 2042"/>
                <a:gd name="T9" fmla="*/ 16 h 19"/>
              </a:gdLst>
              <a:ahLst/>
              <a:cxnLst>
                <a:cxn ang="0">
                  <a:pos x="T0" y="T1"/>
                </a:cxn>
                <a:cxn ang="0">
                  <a:pos x="T2" y="T3"/>
                </a:cxn>
                <a:cxn ang="0">
                  <a:pos x="T4" y="T5"/>
                </a:cxn>
                <a:cxn ang="0">
                  <a:pos x="T6" y="T7"/>
                </a:cxn>
                <a:cxn ang="0">
                  <a:pos x="T8" y="T9"/>
                </a:cxn>
              </a:cxnLst>
              <a:rect l="0" t="0" r="r" b="b"/>
              <a:pathLst>
                <a:path w="2042" h="19">
                  <a:moveTo>
                    <a:pt x="2042" y="16"/>
                  </a:moveTo>
                  <a:lnTo>
                    <a:pt x="0" y="19"/>
                  </a:lnTo>
                  <a:lnTo>
                    <a:pt x="0" y="5"/>
                  </a:lnTo>
                  <a:lnTo>
                    <a:pt x="2042" y="0"/>
                  </a:lnTo>
                  <a:lnTo>
                    <a:pt x="2042" y="1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3" name="任意多边形: 形状 62">
              <a:extLst>
                <a:ext uri="{FF2B5EF4-FFF2-40B4-BE49-F238E27FC236}">
                  <a16:creationId xmlns:a16="http://schemas.microsoft.com/office/drawing/2014/main" xmlns="" id="{CC0094F4-AE1A-4632-BEE1-049A882AB2B7}"/>
                </a:ext>
              </a:extLst>
            </p:cNvPr>
            <p:cNvSpPr>
              <a:spLocks/>
            </p:cNvSpPr>
            <p:nvPr/>
          </p:nvSpPr>
          <p:spPr bwMode="auto">
            <a:xfrm>
              <a:off x="1637648" y="3776532"/>
              <a:ext cx="1747451" cy="488503"/>
            </a:xfrm>
            <a:custGeom>
              <a:avLst/>
              <a:gdLst>
                <a:gd name="T0" fmla="*/ 1785 w 1785"/>
                <a:gd name="T1" fmla="*/ 0 h 499"/>
                <a:gd name="T2" fmla="*/ 0 w 1785"/>
                <a:gd name="T3" fmla="*/ 286 h 499"/>
                <a:gd name="T4" fmla="*/ 45 w 1785"/>
                <a:gd name="T5" fmla="*/ 499 h 499"/>
                <a:gd name="T6" fmla="*/ 1778 w 1785"/>
                <a:gd name="T7" fmla="*/ 459 h 499"/>
                <a:gd name="T8" fmla="*/ 1782 w 1785"/>
                <a:gd name="T9" fmla="*/ 182 h 499"/>
                <a:gd name="T10" fmla="*/ 1785 w 1785"/>
                <a:gd name="T11" fmla="*/ 0 h 499"/>
              </a:gdLst>
              <a:ahLst/>
              <a:cxnLst>
                <a:cxn ang="0">
                  <a:pos x="T0" y="T1"/>
                </a:cxn>
                <a:cxn ang="0">
                  <a:pos x="T2" y="T3"/>
                </a:cxn>
                <a:cxn ang="0">
                  <a:pos x="T4" y="T5"/>
                </a:cxn>
                <a:cxn ang="0">
                  <a:pos x="T6" y="T7"/>
                </a:cxn>
                <a:cxn ang="0">
                  <a:pos x="T8" y="T9"/>
                </a:cxn>
                <a:cxn ang="0">
                  <a:pos x="T10" y="T11"/>
                </a:cxn>
              </a:cxnLst>
              <a:rect l="0" t="0" r="r" b="b"/>
              <a:pathLst>
                <a:path w="1785" h="499">
                  <a:moveTo>
                    <a:pt x="1785" y="0"/>
                  </a:moveTo>
                  <a:lnTo>
                    <a:pt x="0" y="286"/>
                  </a:lnTo>
                  <a:lnTo>
                    <a:pt x="45" y="499"/>
                  </a:lnTo>
                  <a:lnTo>
                    <a:pt x="1778" y="459"/>
                  </a:lnTo>
                  <a:lnTo>
                    <a:pt x="1782" y="182"/>
                  </a:lnTo>
                  <a:lnTo>
                    <a:pt x="17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4" name="文本框 7">
              <a:extLst>
                <a:ext uri="{FF2B5EF4-FFF2-40B4-BE49-F238E27FC236}">
                  <a16:creationId xmlns:a16="http://schemas.microsoft.com/office/drawing/2014/main" xmlns="" id="{E4815836-8B44-4716-8359-325E90F547A9}"/>
                </a:ext>
              </a:extLst>
            </p:cNvPr>
            <p:cNvSpPr txBox="1"/>
            <p:nvPr/>
          </p:nvSpPr>
          <p:spPr>
            <a:xfrm>
              <a:off x="1288158" y="2118807"/>
              <a:ext cx="1898888" cy="849758"/>
            </a:xfrm>
            <a:prstGeom prst="rect">
              <a:avLst/>
            </a:prstGeom>
            <a:noFill/>
          </p:spPr>
          <p:txBody>
            <a:bodyPr wrap="none" anchor="ctr">
              <a:normAutofit/>
            </a:bodyPr>
            <a:lstStyle/>
            <a:p>
              <a:pPr algn="ctr"/>
              <a:r>
                <a:rPr lang="zh-CN" altLang="en-US" sz="1200" dirty="0"/>
                <a:t>（二）学习对大学</a:t>
              </a:r>
              <a:endParaRPr lang="en-US" altLang="zh-CN" sz="1200" dirty="0"/>
            </a:p>
            <a:p>
              <a:pPr algn="ctr"/>
              <a:r>
                <a:rPr lang="zh-CN" altLang="en-US" sz="1200" dirty="0"/>
                <a:t>   生情绪意志的影响 </a:t>
              </a:r>
            </a:p>
          </p:txBody>
        </p:sp>
        <p:sp>
          <p:nvSpPr>
            <p:cNvPr id="65" name="文本框 8">
              <a:extLst>
                <a:ext uri="{FF2B5EF4-FFF2-40B4-BE49-F238E27FC236}">
                  <a16:creationId xmlns:a16="http://schemas.microsoft.com/office/drawing/2014/main" xmlns="" id="{6E996B47-60A4-45DD-A439-4861F071480C}"/>
                </a:ext>
              </a:extLst>
            </p:cNvPr>
            <p:cNvSpPr txBox="1"/>
            <p:nvPr/>
          </p:nvSpPr>
          <p:spPr>
            <a:xfrm>
              <a:off x="-39766" y="2990426"/>
              <a:ext cx="5109371" cy="1246202"/>
            </a:xfrm>
            <a:prstGeom prst="rect">
              <a:avLst/>
            </a:prstGeom>
            <a:noFill/>
          </p:spPr>
          <p:txBody>
            <a:bodyPr wrap="square" anchor="ctr">
              <a:noAutofit/>
            </a:bodyPr>
            <a:lstStyle/>
            <a:p>
              <a:pPr>
                <a:lnSpc>
                  <a:spcPts val="2000"/>
                </a:lnSpc>
              </a:pPr>
              <a:r>
                <a:rPr lang="zh-CN" altLang="en-US" sz="1200" dirty="0">
                  <a:solidFill>
                    <a:schemeClr val="bg1"/>
                  </a:solidFill>
                </a:rPr>
                <a:t>学习是大学生生活中最重要的任务之一，因此它的过程和结果都会影响到学生的情绪。 同时，大学学习要求更强的自主性、选择性，这对学习主体的意志力也会产生影响。</a:t>
              </a:r>
            </a:p>
          </p:txBody>
        </p:sp>
      </p:grpSp>
      <p:cxnSp>
        <p:nvCxnSpPr>
          <p:cNvPr id="25" name="直接连接符 24">
            <a:extLst>
              <a:ext uri="{FF2B5EF4-FFF2-40B4-BE49-F238E27FC236}">
                <a16:creationId xmlns:a16="http://schemas.microsoft.com/office/drawing/2014/main" xmlns="" id="{0DF5411F-74D5-4712-B655-13FB268E8460}"/>
              </a:ext>
            </a:extLst>
          </p:cNvPr>
          <p:cNvCxnSpPr>
            <a:cxnSpLocks/>
          </p:cNvCxnSpPr>
          <p:nvPr/>
        </p:nvCxnSpPr>
        <p:spPr>
          <a:xfrm flipH="1">
            <a:off x="611560" y="1131590"/>
            <a:ext cx="2642295"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等腰三角形 25">
            <a:extLst>
              <a:ext uri="{FF2B5EF4-FFF2-40B4-BE49-F238E27FC236}">
                <a16:creationId xmlns:a16="http://schemas.microsoft.com/office/drawing/2014/main" xmlns="" id="{9A1AC1F4-F97C-4391-9884-D01F3A2432A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7" name="直接连接符 26">
            <a:extLst>
              <a:ext uri="{FF2B5EF4-FFF2-40B4-BE49-F238E27FC236}">
                <a16:creationId xmlns:a16="http://schemas.microsoft.com/office/drawing/2014/main" xmlns="" id="{77AB33E4-D2AC-48C0-B3F4-45BC50BA8353}"/>
              </a:ext>
            </a:extLst>
          </p:cNvPr>
          <p:cNvCxnSpPr>
            <a:cxnSpLocks/>
          </p:cNvCxnSpPr>
          <p:nvPr/>
        </p:nvCxnSpPr>
        <p:spPr>
          <a:xfrm>
            <a:off x="4644008" y="521032"/>
            <a:ext cx="44999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8" name="等腰三角形 27">
            <a:extLst>
              <a:ext uri="{FF2B5EF4-FFF2-40B4-BE49-F238E27FC236}">
                <a16:creationId xmlns:a16="http://schemas.microsoft.com/office/drawing/2014/main" xmlns="" id="{46B7A964-98E6-4A40-A669-AD54B17FD91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55088831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p:cTn id="7" dur="500" fill="hold"/>
                                        <p:tgtEl>
                                          <p:spTgt spid="56"/>
                                        </p:tgtEl>
                                        <p:attrNameLst>
                                          <p:attrName>ppt_w</p:attrName>
                                        </p:attrNameLst>
                                      </p:cBhvr>
                                      <p:tavLst>
                                        <p:tav tm="0">
                                          <p:val>
                                            <p:fltVal val="0"/>
                                          </p:val>
                                        </p:tav>
                                        <p:tav tm="100000">
                                          <p:val>
                                            <p:strVal val="#ppt_w"/>
                                          </p:val>
                                        </p:tav>
                                      </p:tavLst>
                                    </p:anim>
                                    <p:anim calcmode="lin" valueType="num">
                                      <p:cBhvr>
                                        <p:cTn id="8" dur="500" fill="hold"/>
                                        <p:tgtEl>
                                          <p:spTgt spid="56"/>
                                        </p:tgtEl>
                                        <p:attrNameLst>
                                          <p:attrName>ppt_h</p:attrName>
                                        </p:attrNameLst>
                                      </p:cBhvr>
                                      <p:tavLst>
                                        <p:tav tm="0">
                                          <p:val>
                                            <p:fltVal val="0"/>
                                          </p:val>
                                        </p:tav>
                                        <p:tav tm="100000">
                                          <p:val>
                                            <p:strVal val="#ppt_h"/>
                                          </p:val>
                                        </p:tav>
                                      </p:tavLst>
                                    </p:anim>
                                    <p:animEffect transition="in" filter="fade">
                                      <p:cBhvr>
                                        <p:cTn id="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xmlns="" id="{5C37229C-4612-4AE1-9B10-09890CDCC917}"/>
              </a:ext>
            </a:extLst>
          </p:cNvPr>
          <p:cNvSpPr txBox="1">
            <a:spLocks/>
          </p:cNvSpPr>
          <p:nvPr/>
        </p:nvSpPr>
        <p:spPr>
          <a:xfrm>
            <a:off x="539552" y="331293"/>
            <a:ext cx="453650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大学生的学习与心理健康的关系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矩形 9">
            <a:extLst>
              <a:ext uri="{FF2B5EF4-FFF2-40B4-BE49-F238E27FC236}">
                <a16:creationId xmlns:a16="http://schemas.microsoft.com/office/drawing/2014/main" xmlns="" id="{CEE5D188-87C2-4F6E-B2AE-90DE50116450}"/>
              </a:ext>
            </a:extLst>
          </p:cNvPr>
          <p:cNvSpPr/>
          <p:nvPr/>
        </p:nvSpPr>
        <p:spPr>
          <a:xfrm>
            <a:off x="118762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一、学习对大学生心理健康的影响</a:t>
            </a:r>
          </a:p>
        </p:txBody>
      </p:sp>
      <p:grpSp>
        <p:nvGrpSpPr>
          <p:cNvPr id="56" name="组合 55">
            <a:extLst>
              <a:ext uri="{FF2B5EF4-FFF2-40B4-BE49-F238E27FC236}">
                <a16:creationId xmlns:a16="http://schemas.microsoft.com/office/drawing/2014/main" xmlns="" id="{62DDB4AC-8586-4011-863C-8DAB497117DF}"/>
              </a:ext>
            </a:extLst>
          </p:cNvPr>
          <p:cNvGrpSpPr/>
          <p:nvPr/>
        </p:nvGrpSpPr>
        <p:grpSpPr>
          <a:xfrm>
            <a:off x="2123728" y="1275606"/>
            <a:ext cx="5158291" cy="3243324"/>
            <a:chOff x="-482311" y="1616937"/>
            <a:chExt cx="5763931" cy="3624126"/>
          </a:xfrm>
        </p:grpSpPr>
        <p:sp>
          <p:nvSpPr>
            <p:cNvPr id="57" name="任意多边形: 形状 56">
              <a:extLst>
                <a:ext uri="{FF2B5EF4-FFF2-40B4-BE49-F238E27FC236}">
                  <a16:creationId xmlns:a16="http://schemas.microsoft.com/office/drawing/2014/main" xmlns="" id="{16BD55B1-A863-4286-88AF-2D2ED67A78DC}"/>
                </a:ext>
              </a:extLst>
            </p:cNvPr>
            <p:cNvSpPr>
              <a:spLocks/>
            </p:cNvSpPr>
            <p:nvPr/>
          </p:nvSpPr>
          <p:spPr bwMode="auto">
            <a:xfrm>
              <a:off x="490704" y="1616937"/>
              <a:ext cx="3649677" cy="3612379"/>
            </a:xfrm>
            <a:custGeom>
              <a:avLst/>
              <a:gdLst>
                <a:gd name="connsiteX0" fmla="*/ 1783869 w 3649677"/>
                <a:gd name="connsiteY0" fmla="*/ 3593844 h 3612379"/>
                <a:gd name="connsiteX1" fmla="*/ 1825598 w 3649677"/>
                <a:gd name="connsiteY1" fmla="*/ 3593844 h 3612379"/>
                <a:gd name="connsiteX2" fmla="*/ 1848780 w 3649677"/>
                <a:gd name="connsiteY2" fmla="*/ 3593844 h 3612379"/>
                <a:gd name="connsiteX3" fmla="*/ 1848780 w 3649677"/>
                <a:gd name="connsiteY3" fmla="*/ 3612379 h 3612379"/>
                <a:gd name="connsiteX4" fmla="*/ 1825598 w 3649677"/>
                <a:gd name="connsiteY4" fmla="*/ 3612379 h 3612379"/>
                <a:gd name="connsiteX5" fmla="*/ 1783869 w 3649677"/>
                <a:gd name="connsiteY5" fmla="*/ 3610062 h 3612379"/>
                <a:gd name="connsiteX6" fmla="*/ 1783869 w 3649677"/>
                <a:gd name="connsiteY6" fmla="*/ 3593844 h 3612379"/>
                <a:gd name="connsiteX7" fmla="*/ 1978603 w 3649677"/>
                <a:gd name="connsiteY7" fmla="*/ 3586893 h 3612379"/>
                <a:gd name="connsiteX8" fmla="*/ 1978603 w 3649677"/>
                <a:gd name="connsiteY8" fmla="*/ 3605429 h 3612379"/>
                <a:gd name="connsiteX9" fmla="*/ 1913692 w 3649677"/>
                <a:gd name="connsiteY9" fmla="*/ 3610062 h 3612379"/>
                <a:gd name="connsiteX10" fmla="*/ 1913692 w 3649677"/>
                <a:gd name="connsiteY10" fmla="*/ 3591527 h 3612379"/>
                <a:gd name="connsiteX11" fmla="*/ 1978603 w 3649677"/>
                <a:gd name="connsiteY11" fmla="*/ 3586893 h 3612379"/>
                <a:gd name="connsiteX12" fmla="*/ 1654047 w 3649677"/>
                <a:gd name="connsiteY12" fmla="*/ 3586893 h 3612379"/>
                <a:gd name="connsiteX13" fmla="*/ 1718958 w 3649677"/>
                <a:gd name="connsiteY13" fmla="*/ 3591527 h 3612379"/>
                <a:gd name="connsiteX14" fmla="*/ 1718958 w 3649677"/>
                <a:gd name="connsiteY14" fmla="*/ 3607745 h 3612379"/>
                <a:gd name="connsiteX15" fmla="*/ 1654047 w 3649677"/>
                <a:gd name="connsiteY15" fmla="*/ 3603112 h 3612379"/>
                <a:gd name="connsiteX16" fmla="*/ 1654047 w 3649677"/>
                <a:gd name="connsiteY16" fmla="*/ 3586893 h 3612379"/>
                <a:gd name="connsiteX17" fmla="*/ 2106107 w 3649677"/>
                <a:gd name="connsiteY17" fmla="*/ 3570675 h 3612379"/>
                <a:gd name="connsiteX18" fmla="*/ 2108425 w 3649677"/>
                <a:gd name="connsiteY18" fmla="*/ 3589210 h 3612379"/>
                <a:gd name="connsiteX19" fmla="*/ 2043514 w 3649677"/>
                <a:gd name="connsiteY19" fmla="*/ 3598478 h 3612379"/>
                <a:gd name="connsiteX20" fmla="*/ 2041196 w 3649677"/>
                <a:gd name="connsiteY20" fmla="*/ 3579943 h 3612379"/>
                <a:gd name="connsiteX21" fmla="*/ 2106107 w 3649677"/>
                <a:gd name="connsiteY21" fmla="*/ 3570675 h 3612379"/>
                <a:gd name="connsiteX22" fmla="*/ 2233611 w 3649677"/>
                <a:gd name="connsiteY22" fmla="*/ 3545190 h 3612379"/>
                <a:gd name="connsiteX23" fmla="*/ 2235929 w 3649677"/>
                <a:gd name="connsiteY23" fmla="*/ 3563725 h 3612379"/>
                <a:gd name="connsiteX24" fmla="*/ 2173336 w 3649677"/>
                <a:gd name="connsiteY24" fmla="*/ 3577626 h 3612379"/>
                <a:gd name="connsiteX25" fmla="*/ 2168699 w 3649677"/>
                <a:gd name="connsiteY25" fmla="*/ 3559091 h 3612379"/>
                <a:gd name="connsiteX26" fmla="*/ 2233611 w 3649677"/>
                <a:gd name="connsiteY26" fmla="*/ 3545190 h 3612379"/>
                <a:gd name="connsiteX27" fmla="*/ 2356478 w 3649677"/>
                <a:gd name="connsiteY27" fmla="*/ 3512753 h 3612379"/>
                <a:gd name="connsiteX28" fmla="*/ 2363433 w 3649677"/>
                <a:gd name="connsiteY28" fmla="*/ 3528971 h 3612379"/>
                <a:gd name="connsiteX29" fmla="*/ 2300840 w 3649677"/>
                <a:gd name="connsiteY29" fmla="*/ 3547506 h 3612379"/>
                <a:gd name="connsiteX30" fmla="*/ 2296203 w 3649677"/>
                <a:gd name="connsiteY30" fmla="*/ 3531288 h 3612379"/>
                <a:gd name="connsiteX31" fmla="*/ 2356478 w 3649677"/>
                <a:gd name="connsiteY31" fmla="*/ 3512753 h 3612379"/>
                <a:gd name="connsiteX32" fmla="*/ 2479346 w 3649677"/>
                <a:gd name="connsiteY32" fmla="*/ 3468732 h 3612379"/>
                <a:gd name="connsiteX33" fmla="*/ 2486300 w 3649677"/>
                <a:gd name="connsiteY33" fmla="*/ 3484951 h 3612379"/>
                <a:gd name="connsiteX34" fmla="*/ 2423707 w 3649677"/>
                <a:gd name="connsiteY34" fmla="*/ 3508119 h 3612379"/>
                <a:gd name="connsiteX35" fmla="*/ 2419071 w 3649677"/>
                <a:gd name="connsiteY35" fmla="*/ 3491901 h 3612379"/>
                <a:gd name="connsiteX36" fmla="*/ 2479346 w 3649677"/>
                <a:gd name="connsiteY36" fmla="*/ 3468732 h 3612379"/>
                <a:gd name="connsiteX37" fmla="*/ 2597576 w 3649677"/>
                <a:gd name="connsiteY37" fmla="*/ 3415444 h 3612379"/>
                <a:gd name="connsiteX38" fmla="*/ 2604531 w 3649677"/>
                <a:gd name="connsiteY38" fmla="*/ 3431662 h 3612379"/>
                <a:gd name="connsiteX39" fmla="*/ 2546575 w 3649677"/>
                <a:gd name="connsiteY39" fmla="*/ 3459465 h 3612379"/>
                <a:gd name="connsiteX40" fmla="*/ 2539620 w 3649677"/>
                <a:gd name="connsiteY40" fmla="*/ 3443247 h 3612379"/>
                <a:gd name="connsiteX41" fmla="*/ 2597576 w 3649677"/>
                <a:gd name="connsiteY41" fmla="*/ 3415444 h 3612379"/>
                <a:gd name="connsiteX42" fmla="*/ 2711171 w 3649677"/>
                <a:gd name="connsiteY42" fmla="*/ 3355205 h 3612379"/>
                <a:gd name="connsiteX43" fmla="*/ 2720444 w 3649677"/>
                <a:gd name="connsiteY43" fmla="*/ 3371423 h 3612379"/>
                <a:gd name="connsiteX44" fmla="*/ 2662488 w 3649677"/>
                <a:gd name="connsiteY44" fmla="*/ 3401543 h 3612379"/>
                <a:gd name="connsiteX45" fmla="*/ 2655533 w 3649677"/>
                <a:gd name="connsiteY45" fmla="*/ 3387641 h 3612379"/>
                <a:gd name="connsiteX46" fmla="*/ 2711171 w 3649677"/>
                <a:gd name="connsiteY46" fmla="*/ 3355205 h 3612379"/>
                <a:gd name="connsiteX47" fmla="*/ 2820129 w 3649677"/>
                <a:gd name="connsiteY47" fmla="*/ 3285698 h 3612379"/>
                <a:gd name="connsiteX48" fmla="*/ 2829402 w 3649677"/>
                <a:gd name="connsiteY48" fmla="*/ 3299600 h 3612379"/>
                <a:gd name="connsiteX49" fmla="*/ 2776082 w 3649677"/>
                <a:gd name="connsiteY49" fmla="*/ 3336670 h 3612379"/>
                <a:gd name="connsiteX50" fmla="*/ 2766809 w 3649677"/>
                <a:gd name="connsiteY50" fmla="*/ 3320452 h 3612379"/>
                <a:gd name="connsiteX51" fmla="*/ 2820129 w 3649677"/>
                <a:gd name="connsiteY51" fmla="*/ 3285698 h 3612379"/>
                <a:gd name="connsiteX52" fmla="*/ 2924450 w 3649677"/>
                <a:gd name="connsiteY52" fmla="*/ 3209241 h 3612379"/>
                <a:gd name="connsiteX53" fmla="*/ 2936042 w 3649677"/>
                <a:gd name="connsiteY53" fmla="*/ 3223142 h 3612379"/>
                <a:gd name="connsiteX54" fmla="*/ 2882722 w 3649677"/>
                <a:gd name="connsiteY54" fmla="*/ 3262529 h 3612379"/>
                <a:gd name="connsiteX55" fmla="*/ 2873449 w 3649677"/>
                <a:gd name="connsiteY55" fmla="*/ 3248628 h 3612379"/>
                <a:gd name="connsiteX56" fmla="*/ 2924450 w 3649677"/>
                <a:gd name="connsiteY56" fmla="*/ 3209241 h 3612379"/>
                <a:gd name="connsiteX57" fmla="*/ 185675 w 3649677"/>
                <a:gd name="connsiteY57" fmla="*/ 1098497 h 3612379"/>
                <a:gd name="connsiteX58" fmla="*/ 204211 w 3649677"/>
                <a:gd name="connsiteY58" fmla="*/ 1144840 h 3612379"/>
                <a:gd name="connsiteX59" fmla="*/ 67509 w 3649677"/>
                <a:gd name="connsiteY59" fmla="*/ 1851574 h 3612379"/>
                <a:gd name="connsiteX60" fmla="*/ 137018 w 3649677"/>
                <a:gd name="connsiteY60" fmla="*/ 2317324 h 3612379"/>
                <a:gd name="connsiteX61" fmla="*/ 716264 w 3649677"/>
                <a:gd name="connsiteY61" fmla="*/ 3188577 h 3612379"/>
                <a:gd name="connsiteX62" fmla="*/ 723215 w 3649677"/>
                <a:gd name="connsiteY62" fmla="*/ 3237237 h 3612379"/>
                <a:gd name="connsiteX63" fmla="*/ 695411 w 3649677"/>
                <a:gd name="connsiteY63" fmla="*/ 3251140 h 3612379"/>
                <a:gd name="connsiteX64" fmla="*/ 674559 w 3649677"/>
                <a:gd name="connsiteY64" fmla="*/ 3241871 h 3612379"/>
                <a:gd name="connsiteX65" fmla="*/ 72143 w 3649677"/>
                <a:gd name="connsiteY65" fmla="*/ 2335861 h 3612379"/>
                <a:gd name="connsiteX66" fmla="*/ 316 w 3649677"/>
                <a:gd name="connsiteY66" fmla="*/ 1851574 h 3612379"/>
                <a:gd name="connsiteX67" fmla="*/ 141652 w 3649677"/>
                <a:gd name="connsiteY67" fmla="*/ 1117034 h 3612379"/>
                <a:gd name="connsiteX68" fmla="*/ 185675 w 3649677"/>
                <a:gd name="connsiteY68" fmla="*/ 1098497 h 3612379"/>
                <a:gd name="connsiteX69" fmla="*/ 266627 w 3649677"/>
                <a:gd name="connsiteY69" fmla="*/ 965648 h 3612379"/>
                <a:gd name="connsiteX70" fmla="*/ 282845 w 3649677"/>
                <a:gd name="connsiteY70" fmla="*/ 974911 h 3612379"/>
                <a:gd name="connsiteX71" fmla="*/ 252725 w 3649677"/>
                <a:gd name="connsiteY71" fmla="*/ 1032807 h 3612379"/>
                <a:gd name="connsiteX72" fmla="*/ 236507 w 3649677"/>
                <a:gd name="connsiteY72" fmla="*/ 1023544 h 3612379"/>
                <a:gd name="connsiteX73" fmla="*/ 266627 w 3649677"/>
                <a:gd name="connsiteY73" fmla="*/ 965648 h 3612379"/>
                <a:gd name="connsiteX74" fmla="*/ 333816 w 3649677"/>
                <a:gd name="connsiteY74" fmla="*/ 854488 h 3612379"/>
                <a:gd name="connsiteX75" fmla="*/ 350034 w 3649677"/>
                <a:gd name="connsiteY75" fmla="*/ 863751 h 3612379"/>
                <a:gd name="connsiteX76" fmla="*/ 315281 w 3649677"/>
                <a:gd name="connsiteY76" fmla="*/ 919331 h 3612379"/>
                <a:gd name="connsiteX77" fmla="*/ 299063 w 3649677"/>
                <a:gd name="connsiteY77" fmla="*/ 910068 h 3612379"/>
                <a:gd name="connsiteX78" fmla="*/ 333816 w 3649677"/>
                <a:gd name="connsiteY78" fmla="*/ 854488 h 3612379"/>
                <a:gd name="connsiteX79" fmla="*/ 410273 w 3649677"/>
                <a:gd name="connsiteY79" fmla="*/ 747960 h 3612379"/>
                <a:gd name="connsiteX80" fmla="*/ 424175 w 3649677"/>
                <a:gd name="connsiteY80" fmla="*/ 759539 h 3612379"/>
                <a:gd name="connsiteX81" fmla="*/ 384788 w 3649677"/>
                <a:gd name="connsiteY81" fmla="*/ 810487 h 3612379"/>
                <a:gd name="connsiteX82" fmla="*/ 370887 w 3649677"/>
                <a:gd name="connsiteY82" fmla="*/ 801224 h 3612379"/>
                <a:gd name="connsiteX83" fmla="*/ 410273 w 3649677"/>
                <a:gd name="connsiteY83" fmla="*/ 747960 h 3612379"/>
                <a:gd name="connsiteX84" fmla="*/ 493681 w 3649677"/>
                <a:gd name="connsiteY84" fmla="*/ 648379 h 3612379"/>
                <a:gd name="connsiteX85" fmla="*/ 505266 w 3649677"/>
                <a:gd name="connsiteY85" fmla="*/ 659959 h 3612379"/>
                <a:gd name="connsiteX86" fmla="*/ 468196 w 3649677"/>
                <a:gd name="connsiteY86" fmla="*/ 703959 h 3612379"/>
                <a:gd name="connsiteX87" fmla="*/ 463562 w 3649677"/>
                <a:gd name="connsiteY87" fmla="*/ 708591 h 3612379"/>
                <a:gd name="connsiteX88" fmla="*/ 449660 w 3649677"/>
                <a:gd name="connsiteY88" fmla="*/ 697012 h 3612379"/>
                <a:gd name="connsiteX89" fmla="*/ 454294 w 3649677"/>
                <a:gd name="connsiteY89" fmla="*/ 692380 h 3612379"/>
                <a:gd name="connsiteX90" fmla="*/ 493681 w 3649677"/>
                <a:gd name="connsiteY90" fmla="*/ 648379 h 3612379"/>
                <a:gd name="connsiteX91" fmla="*/ 584040 w 3649677"/>
                <a:gd name="connsiteY91" fmla="*/ 553430 h 3612379"/>
                <a:gd name="connsiteX92" fmla="*/ 595624 w 3649677"/>
                <a:gd name="connsiteY92" fmla="*/ 567325 h 3612379"/>
                <a:gd name="connsiteX93" fmla="*/ 549287 w 3649677"/>
                <a:gd name="connsiteY93" fmla="*/ 611326 h 3612379"/>
                <a:gd name="connsiteX94" fmla="*/ 537702 w 3649677"/>
                <a:gd name="connsiteY94" fmla="*/ 599747 h 3612379"/>
                <a:gd name="connsiteX95" fmla="*/ 584040 w 3649677"/>
                <a:gd name="connsiteY95" fmla="*/ 553430 h 3612379"/>
                <a:gd name="connsiteX96" fmla="*/ 679032 w 3649677"/>
                <a:gd name="connsiteY96" fmla="*/ 465429 h 3612379"/>
                <a:gd name="connsiteX97" fmla="*/ 690616 w 3649677"/>
                <a:gd name="connsiteY97" fmla="*/ 479324 h 3612379"/>
                <a:gd name="connsiteX98" fmla="*/ 641962 w 3649677"/>
                <a:gd name="connsiteY98" fmla="*/ 523325 h 3612379"/>
                <a:gd name="connsiteX99" fmla="*/ 630377 w 3649677"/>
                <a:gd name="connsiteY99" fmla="*/ 509430 h 3612379"/>
                <a:gd name="connsiteX100" fmla="*/ 679032 w 3649677"/>
                <a:gd name="connsiteY100" fmla="*/ 465429 h 3612379"/>
                <a:gd name="connsiteX101" fmla="*/ 2730567 w 3649677"/>
                <a:gd name="connsiteY101" fmla="*/ 250246 h 3612379"/>
                <a:gd name="connsiteX102" fmla="*/ 2757499 w 3649677"/>
                <a:gd name="connsiteY102" fmla="*/ 254013 h 3612379"/>
                <a:gd name="connsiteX103" fmla="*/ 3267178 w 3649677"/>
                <a:gd name="connsiteY103" fmla="*/ 706037 h 3612379"/>
                <a:gd name="connsiteX104" fmla="*/ 3649438 w 3649677"/>
                <a:gd name="connsiteY104" fmla="*/ 1797848 h 3612379"/>
                <a:gd name="connsiteX105" fmla="*/ 3466417 w 3649677"/>
                <a:gd name="connsiteY105" fmla="*/ 2625399 h 3612379"/>
                <a:gd name="connsiteX106" fmla="*/ 3065623 w 3649677"/>
                <a:gd name="connsiteY106" fmla="*/ 3165509 h 3612379"/>
                <a:gd name="connsiteX107" fmla="*/ 3040139 w 3649677"/>
                <a:gd name="connsiteY107" fmla="*/ 3174781 h 3612379"/>
                <a:gd name="connsiteX108" fmla="*/ 3016972 w 3649677"/>
                <a:gd name="connsiteY108" fmla="*/ 3163191 h 3612379"/>
                <a:gd name="connsiteX109" fmla="*/ 3013603 w 3649677"/>
                <a:gd name="connsiteY109" fmla="*/ 3155326 h 3612379"/>
                <a:gd name="connsiteX110" fmla="*/ 2984725 w 3649677"/>
                <a:gd name="connsiteY110" fmla="*/ 3181439 h 3612379"/>
                <a:gd name="connsiteX111" fmla="*/ 2973134 w 3649677"/>
                <a:gd name="connsiteY111" fmla="*/ 3167537 h 3612379"/>
                <a:gd name="connsiteX112" fmla="*/ 3006567 w 3649677"/>
                <a:gd name="connsiteY112" fmla="*/ 3138897 h 3612379"/>
                <a:gd name="connsiteX113" fmla="*/ 3006547 w 3649677"/>
                <a:gd name="connsiteY113" fmla="*/ 3138851 h 3612379"/>
                <a:gd name="connsiteX114" fmla="*/ 3016972 w 3649677"/>
                <a:gd name="connsiteY114" fmla="*/ 3114511 h 3612379"/>
                <a:gd name="connsiteX115" fmla="*/ 3403865 w 3649677"/>
                <a:gd name="connsiteY115" fmla="*/ 2595264 h 3612379"/>
                <a:gd name="connsiteX116" fmla="*/ 3582253 w 3649677"/>
                <a:gd name="connsiteY116" fmla="*/ 1797848 h 3612379"/>
                <a:gd name="connsiteX117" fmla="*/ 3213894 w 3649677"/>
                <a:gd name="connsiteY117" fmla="*/ 747762 h 3612379"/>
                <a:gd name="connsiteX118" fmla="*/ 2720432 w 3649677"/>
                <a:gd name="connsiteY118" fmla="*/ 311965 h 3612379"/>
                <a:gd name="connsiteX119" fmla="*/ 2719258 w 3649677"/>
                <a:gd name="connsiteY119" fmla="*/ 310391 h 3612379"/>
                <a:gd name="connsiteX120" fmla="*/ 2669321 w 3649677"/>
                <a:gd name="connsiteY120" fmla="*/ 282178 h 3612379"/>
                <a:gd name="connsiteX121" fmla="*/ 2678590 w 3649677"/>
                <a:gd name="connsiteY121" fmla="*/ 268280 h 3612379"/>
                <a:gd name="connsiteX122" fmla="*/ 2706182 w 3649677"/>
                <a:gd name="connsiteY122" fmla="*/ 283869 h 3612379"/>
                <a:gd name="connsiteX123" fmla="*/ 2708848 w 3649677"/>
                <a:gd name="connsiteY123" fmla="*/ 265604 h 3612379"/>
                <a:gd name="connsiteX124" fmla="*/ 2730567 w 3649677"/>
                <a:gd name="connsiteY124" fmla="*/ 250246 h 3612379"/>
                <a:gd name="connsiteX125" fmla="*/ 2560410 w 3649677"/>
                <a:gd name="connsiteY125" fmla="*/ 208057 h 3612379"/>
                <a:gd name="connsiteX126" fmla="*/ 2620659 w 3649677"/>
                <a:gd name="connsiteY126" fmla="*/ 238168 h 3612379"/>
                <a:gd name="connsiteX127" fmla="*/ 2611390 w 3649677"/>
                <a:gd name="connsiteY127" fmla="*/ 252066 h 3612379"/>
                <a:gd name="connsiteX128" fmla="*/ 2553458 w 3649677"/>
                <a:gd name="connsiteY128" fmla="*/ 224270 h 3612379"/>
                <a:gd name="connsiteX129" fmla="*/ 2560410 w 3649677"/>
                <a:gd name="connsiteY129" fmla="*/ 208057 h 3612379"/>
                <a:gd name="connsiteX130" fmla="*/ 2439912 w 3649677"/>
                <a:gd name="connsiteY130" fmla="*/ 159414 h 3612379"/>
                <a:gd name="connsiteX131" fmla="*/ 2500161 w 3649677"/>
                <a:gd name="connsiteY131" fmla="*/ 182577 h 3612379"/>
                <a:gd name="connsiteX132" fmla="*/ 2495527 w 3649677"/>
                <a:gd name="connsiteY132" fmla="*/ 198791 h 3612379"/>
                <a:gd name="connsiteX133" fmla="*/ 2435278 w 3649677"/>
                <a:gd name="connsiteY133" fmla="*/ 175628 h 3612379"/>
                <a:gd name="connsiteX134" fmla="*/ 2439912 w 3649677"/>
                <a:gd name="connsiteY134" fmla="*/ 159414 h 3612379"/>
                <a:gd name="connsiteX135" fmla="*/ 2317098 w 3649677"/>
                <a:gd name="connsiteY135" fmla="*/ 117720 h 3612379"/>
                <a:gd name="connsiteX136" fmla="*/ 2379664 w 3649677"/>
                <a:gd name="connsiteY136" fmla="*/ 138567 h 3612379"/>
                <a:gd name="connsiteX137" fmla="*/ 2372712 w 3649677"/>
                <a:gd name="connsiteY137" fmla="*/ 154781 h 3612379"/>
                <a:gd name="connsiteX138" fmla="*/ 2312463 w 3649677"/>
                <a:gd name="connsiteY138" fmla="*/ 136251 h 3612379"/>
                <a:gd name="connsiteX139" fmla="*/ 2317098 w 3649677"/>
                <a:gd name="connsiteY139" fmla="*/ 117720 h 3612379"/>
                <a:gd name="connsiteX140" fmla="*/ 2189648 w 3649677"/>
                <a:gd name="connsiteY140" fmla="*/ 87609 h 3612379"/>
                <a:gd name="connsiteX141" fmla="*/ 2254532 w 3649677"/>
                <a:gd name="connsiteY141" fmla="*/ 101506 h 3612379"/>
                <a:gd name="connsiteX142" fmla="*/ 2249897 w 3649677"/>
                <a:gd name="connsiteY142" fmla="*/ 120037 h 3612379"/>
                <a:gd name="connsiteX143" fmla="*/ 2185014 w 3649677"/>
                <a:gd name="connsiteY143" fmla="*/ 103823 h 3612379"/>
                <a:gd name="connsiteX144" fmla="*/ 2189648 w 3649677"/>
                <a:gd name="connsiteY144" fmla="*/ 87609 h 3612379"/>
                <a:gd name="connsiteX145" fmla="*/ 2062199 w 3649677"/>
                <a:gd name="connsiteY145" fmla="*/ 64446 h 3612379"/>
                <a:gd name="connsiteX146" fmla="*/ 2124765 w 3649677"/>
                <a:gd name="connsiteY146" fmla="*/ 76027 h 3612379"/>
                <a:gd name="connsiteX147" fmla="*/ 2122448 w 3649677"/>
                <a:gd name="connsiteY147" fmla="*/ 92241 h 3612379"/>
                <a:gd name="connsiteX148" fmla="*/ 2059882 w 3649677"/>
                <a:gd name="connsiteY148" fmla="*/ 82976 h 3612379"/>
                <a:gd name="connsiteX149" fmla="*/ 2062199 w 3649677"/>
                <a:gd name="connsiteY149" fmla="*/ 64446 h 3612379"/>
                <a:gd name="connsiteX150" fmla="*/ 1930115 w 3649677"/>
                <a:gd name="connsiteY150" fmla="*/ 52864 h 3612379"/>
                <a:gd name="connsiteX151" fmla="*/ 1997316 w 3649677"/>
                <a:gd name="connsiteY151" fmla="*/ 57497 h 3612379"/>
                <a:gd name="connsiteX152" fmla="*/ 1994998 w 3649677"/>
                <a:gd name="connsiteY152" fmla="*/ 76027 h 3612379"/>
                <a:gd name="connsiteX153" fmla="*/ 1930115 w 3649677"/>
                <a:gd name="connsiteY153" fmla="*/ 71394 h 3612379"/>
                <a:gd name="connsiteX154" fmla="*/ 1930115 w 3649677"/>
                <a:gd name="connsiteY154" fmla="*/ 52864 h 3612379"/>
                <a:gd name="connsiteX155" fmla="*/ 1796106 w 3649677"/>
                <a:gd name="connsiteY155" fmla="*/ 0 h 3612379"/>
                <a:gd name="connsiteX156" fmla="*/ 1830880 w 3649677"/>
                <a:gd name="connsiteY156" fmla="*/ 32402 h 3612379"/>
                <a:gd name="connsiteX157" fmla="*/ 1798424 w 3649677"/>
                <a:gd name="connsiteY157" fmla="*/ 67119 h 3612379"/>
                <a:gd name="connsiteX158" fmla="*/ 1606008 w 3649677"/>
                <a:gd name="connsiteY158" fmla="*/ 81005 h 3612379"/>
                <a:gd name="connsiteX159" fmla="*/ 801568 w 3649677"/>
                <a:gd name="connsiteY159" fmla="*/ 395768 h 3612379"/>
                <a:gd name="connsiteX160" fmla="*/ 791090 w 3649677"/>
                <a:gd name="connsiteY160" fmla="*/ 398383 h 3612379"/>
                <a:gd name="connsiteX161" fmla="*/ 791401 w 3649677"/>
                <a:gd name="connsiteY161" fmla="*/ 398849 h 3612379"/>
                <a:gd name="connsiteX162" fmla="*/ 792559 w 3649677"/>
                <a:gd name="connsiteY162" fmla="*/ 400586 h 3612379"/>
                <a:gd name="connsiteX163" fmla="*/ 741588 w 3649677"/>
                <a:gd name="connsiteY163" fmla="*/ 439955 h 3612379"/>
                <a:gd name="connsiteX164" fmla="*/ 730003 w 3649677"/>
                <a:gd name="connsiteY164" fmla="*/ 426060 h 3612379"/>
                <a:gd name="connsiteX165" fmla="*/ 772112 w 3649677"/>
                <a:gd name="connsiteY165" fmla="*/ 394951 h 3612379"/>
                <a:gd name="connsiteX166" fmla="*/ 755203 w 3649677"/>
                <a:gd name="connsiteY166" fmla="*/ 386510 h 3612379"/>
                <a:gd name="connsiteX167" fmla="*/ 762157 w 3649677"/>
                <a:gd name="connsiteY167" fmla="*/ 337907 h 3612379"/>
                <a:gd name="connsiteX168" fmla="*/ 1596735 w 3649677"/>
                <a:gd name="connsiteY168" fmla="*/ 13887 h 3612379"/>
                <a:gd name="connsiteX169" fmla="*/ 1796106 w 3649677"/>
                <a:gd name="connsiteY169" fmla="*/ 0 h 361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Lst>
              <a:rect l="l" t="t" r="r" b="b"/>
              <a:pathLst>
                <a:path w="3649677" h="3612379">
                  <a:moveTo>
                    <a:pt x="1783869" y="3593844"/>
                  </a:moveTo>
                  <a:cubicBezTo>
                    <a:pt x="1797779" y="3593844"/>
                    <a:pt x="1811688" y="3593844"/>
                    <a:pt x="1825598" y="3593844"/>
                  </a:cubicBezTo>
                  <a:cubicBezTo>
                    <a:pt x="1832553" y="3593844"/>
                    <a:pt x="1841826" y="3593844"/>
                    <a:pt x="1848780" y="3593844"/>
                  </a:cubicBezTo>
                  <a:cubicBezTo>
                    <a:pt x="1848780" y="3612379"/>
                    <a:pt x="1848780" y="3612379"/>
                    <a:pt x="1848780" y="3612379"/>
                  </a:cubicBezTo>
                  <a:cubicBezTo>
                    <a:pt x="1841826" y="3612379"/>
                    <a:pt x="1832553" y="3612379"/>
                    <a:pt x="1825598" y="3612379"/>
                  </a:cubicBezTo>
                  <a:cubicBezTo>
                    <a:pt x="1811688" y="3612379"/>
                    <a:pt x="1797779" y="3612379"/>
                    <a:pt x="1783869" y="3610062"/>
                  </a:cubicBezTo>
                  <a:cubicBezTo>
                    <a:pt x="1783869" y="3593844"/>
                    <a:pt x="1783869" y="3593844"/>
                    <a:pt x="1783869" y="3593844"/>
                  </a:cubicBezTo>
                  <a:close/>
                  <a:moveTo>
                    <a:pt x="1978603" y="3586893"/>
                  </a:moveTo>
                  <a:cubicBezTo>
                    <a:pt x="1978603" y="3605429"/>
                    <a:pt x="1978603" y="3605429"/>
                    <a:pt x="1978603" y="3605429"/>
                  </a:cubicBezTo>
                  <a:cubicBezTo>
                    <a:pt x="1957738" y="3607745"/>
                    <a:pt x="1936874" y="3607745"/>
                    <a:pt x="1913692" y="3610062"/>
                  </a:cubicBezTo>
                  <a:cubicBezTo>
                    <a:pt x="1913692" y="3591527"/>
                    <a:pt x="1913692" y="3591527"/>
                    <a:pt x="1913692" y="3591527"/>
                  </a:cubicBezTo>
                  <a:cubicBezTo>
                    <a:pt x="1934556" y="3591527"/>
                    <a:pt x="1955420" y="3589210"/>
                    <a:pt x="1978603" y="3586893"/>
                  </a:cubicBezTo>
                  <a:close/>
                  <a:moveTo>
                    <a:pt x="1654047" y="3586893"/>
                  </a:moveTo>
                  <a:cubicBezTo>
                    <a:pt x="1677230" y="3586893"/>
                    <a:pt x="1698094" y="3589210"/>
                    <a:pt x="1718958" y="3591527"/>
                  </a:cubicBezTo>
                  <a:lnTo>
                    <a:pt x="1718958" y="3607745"/>
                  </a:lnTo>
                  <a:cubicBezTo>
                    <a:pt x="1695776" y="3607745"/>
                    <a:pt x="1674911" y="3605429"/>
                    <a:pt x="1654047" y="3603112"/>
                  </a:cubicBezTo>
                  <a:cubicBezTo>
                    <a:pt x="1654047" y="3586893"/>
                    <a:pt x="1654047" y="3586893"/>
                    <a:pt x="1654047" y="3586893"/>
                  </a:cubicBezTo>
                  <a:close/>
                  <a:moveTo>
                    <a:pt x="2106107" y="3570675"/>
                  </a:moveTo>
                  <a:cubicBezTo>
                    <a:pt x="2108425" y="3589210"/>
                    <a:pt x="2108425" y="3589210"/>
                    <a:pt x="2108425" y="3589210"/>
                  </a:cubicBezTo>
                  <a:cubicBezTo>
                    <a:pt x="2087561" y="3591527"/>
                    <a:pt x="2066696" y="3596161"/>
                    <a:pt x="2043514" y="3598478"/>
                  </a:cubicBezTo>
                  <a:cubicBezTo>
                    <a:pt x="2041196" y="3579943"/>
                    <a:pt x="2041196" y="3579943"/>
                    <a:pt x="2041196" y="3579943"/>
                  </a:cubicBezTo>
                  <a:cubicBezTo>
                    <a:pt x="2064378" y="3577626"/>
                    <a:pt x="2085242" y="3575309"/>
                    <a:pt x="2106107" y="3570675"/>
                  </a:cubicBezTo>
                  <a:close/>
                  <a:moveTo>
                    <a:pt x="2233611" y="3545190"/>
                  </a:moveTo>
                  <a:cubicBezTo>
                    <a:pt x="2235929" y="3563725"/>
                    <a:pt x="2235929" y="3563725"/>
                    <a:pt x="2235929" y="3563725"/>
                  </a:cubicBezTo>
                  <a:cubicBezTo>
                    <a:pt x="2215065" y="3568358"/>
                    <a:pt x="2194200" y="3572992"/>
                    <a:pt x="2173336" y="3577626"/>
                  </a:cubicBezTo>
                  <a:cubicBezTo>
                    <a:pt x="2168699" y="3559091"/>
                    <a:pt x="2168699" y="3559091"/>
                    <a:pt x="2168699" y="3559091"/>
                  </a:cubicBezTo>
                  <a:cubicBezTo>
                    <a:pt x="2191882" y="3556774"/>
                    <a:pt x="2212746" y="3552140"/>
                    <a:pt x="2233611" y="3545190"/>
                  </a:cubicBezTo>
                  <a:close/>
                  <a:moveTo>
                    <a:pt x="2356478" y="3512753"/>
                  </a:moveTo>
                  <a:cubicBezTo>
                    <a:pt x="2363433" y="3528971"/>
                    <a:pt x="2363433" y="3528971"/>
                    <a:pt x="2363433" y="3528971"/>
                  </a:cubicBezTo>
                  <a:cubicBezTo>
                    <a:pt x="2342569" y="3535922"/>
                    <a:pt x="2321704" y="3540556"/>
                    <a:pt x="2300840" y="3547506"/>
                  </a:cubicBezTo>
                  <a:cubicBezTo>
                    <a:pt x="2296203" y="3531288"/>
                    <a:pt x="2296203" y="3531288"/>
                    <a:pt x="2296203" y="3531288"/>
                  </a:cubicBezTo>
                  <a:cubicBezTo>
                    <a:pt x="2317068" y="3524338"/>
                    <a:pt x="2337932" y="3517387"/>
                    <a:pt x="2356478" y="3512753"/>
                  </a:cubicBezTo>
                  <a:close/>
                  <a:moveTo>
                    <a:pt x="2479346" y="3468732"/>
                  </a:moveTo>
                  <a:cubicBezTo>
                    <a:pt x="2486300" y="3484951"/>
                    <a:pt x="2486300" y="3484951"/>
                    <a:pt x="2486300" y="3484951"/>
                  </a:cubicBezTo>
                  <a:cubicBezTo>
                    <a:pt x="2465436" y="3491901"/>
                    <a:pt x="2444572" y="3501169"/>
                    <a:pt x="2423707" y="3508119"/>
                  </a:cubicBezTo>
                  <a:cubicBezTo>
                    <a:pt x="2419071" y="3491901"/>
                    <a:pt x="2419071" y="3491901"/>
                    <a:pt x="2419071" y="3491901"/>
                  </a:cubicBezTo>
                  <a:cubicBezTo>
                    <a:pt x="2439935" y="3484951"/>
                    <a:pt x="2458481" y="3475683"/>
                    <a:pt x="2479346" y="3468732"/>
                  </a:cubicBezTo>
                  <a:close/>
                  <a:moveTo>
                    <a:pt x="2597576" y="3415444"/>
                  </a:moveTo>
                  <a:cubicBezTo>
                    <a:pt x="2604531" y="3431662"/>
                    <a:pt x="2604531" y="3431662"/>
                    <a:pt x="2604531" y="3431662"/>
                  </a:cubicBezTo>
                  <a:cubicBezTo>
                    <a:pt x="2585985" y="3440930"/>
                    <a:pt x="2565121" y="3450197"/>
                    <a:pt x="2546575" y="3459465"/>
                  </a:cubicBezTo>
                  <a:cubicBezTo>
                    <a:pt x="2539620" y="3443247"/>
                    <a:pt x="2539620" y="3443247"/>
                    <a:pt x="2539620" y="3443247"/>
                  </a:cubicBezTo>
                  <a:cubicBezTo>
                    <a:pt x="2558166" y="3433979"/>
                    <a:pt x="2579030" y="3424711"/>
                    <a:pt x="2597576" y="3415444"/>
                  </a:cubicBezTo>
                  <a:close/>
                  <a:moveTo>
                    <a:pt x="2711171" y="3355205"/>
                  </a:moveTo>
                  <a:cubicBezTo>
                    <a:pt x="2720444" y="3371423"/>
                    <a:pt x="2720444" y="3371423"/>
                    <a:pt x="2720444" y="3371423"/>
                  </a:cubicBezTo>
                  <a:cubicBezTo>
                    <a:pt x="2701898" y="3380691"/>
                    <a:pt x="2681034" y="3392275"/>
                    <a:pt x="2662488" y="3401543"/>
                  </a:cubicBezTo>
                  <a:cubicBezTo>
                    <a:pt x="2655533" y="3387641"/>
                    <a:pt x="2655533" y="3387641"/>
                    <a:pt x="2655533" y="3387641"/>
                  </a:cubicBezTo>
                  <a:cubicBezTo>
                    <a:pt x="2674079" y="3376057"/>
                    <a:pt x="2692625" y="3366789"/>
                    <a:pt x="2711171" y="3355205"/>
                  </a:cubicBezTo>
                  <a:close/>
                  <a:moveTo>
                    <a:pt x="2820129" y="3285698"/>
                  </a:moveTo>
                  <a:cubicBezTo>
                    <a:pt x="2829402" y="3299600"/>
                    <a:pt x="2829402" y="3299600"/>
                    <a:pt x="2829402" y="3299600"/>
                  </a:cubicBezTo>
                  <a:cubicBezTo>
                    <a:pt x="2813174" y="3313501"/>
                    <a:pt x="2794628" y="3325085"/>
                    <a:pt x="2776082" y="3336670"/>
                  </a:cubicBezTo>
                  <a:cubicBezTo>
                    <a:pt x="2766809" y="3320452"/>
                    <a:pt x="2766809" y="3320452"/>
                    <a:pt x="2766809" y="3320452"/>
                  </a:cubicBezTo>
                  <a:cubicBezTo>
                    <a:pt x="2785355" y="3311184"/>
                    <a:pt x="2801583" y="3297283"/>
                    <a:pt x="2820129" y="3285698"/>
                  </a:cubicBezTo>
                  <a:close/>
                  <a:moveTo>
                    <a:pt x="2924450" y="3209241"/>
                  </a:moveTo>
                  <a:cubicBezTo>
                    <a:pt x="2936042" y="3223142"/>
                    <a:pt x="2936042" y="3223142"/>
                    <a:pt x="2936042" y="3223142"/>
                  </a:cubicBezTo>
                  <a:cubicBezTo>
                    <a:pt x="2917495" y="3237044"/>
                    <a:pt x="2901268" y="3248628"/>
                    <a:pt x="2882722" y="3262529"/>
                  </a:cubicBezTo>
                  <a:cubicBezTo>
                    <a:pt x="2873449" y="3248628"/>
                    <a:pt x="2873449" y="3248628"/>
                    <a:pt x="2873449" y="3248628"/>
                  </a:cubicBezTo>
                  <a:cubicBezTo>
                    <a:pt x="2889676" y="3234727"/>
                    <a:pt x="2908222" y="3223142"/>
                    <a:pt x="2924450" y="3209241"/>
                  </a:cubicBezTo>
                  <a:close/>
                  <a:moveTo>
                    <a:pt x="185675" y="1098497"/>
                  </a:moveTo>
                  <a:cubicBezTo>
                    <a:pt x="204211" y="1105448"/>
                    <a:pt x="211162" y="1126303"/>
                    <a:pt x="204211" y="1144840"/>
                  </a:cubicBezTo>
                  <a:cubicBezTo>
                    <a:pt x="109215" y="1367287"/>
                    <a:pt x="62875" y="1605955"/>
                    <a:pt x="67509" y="1851574"/>
                  </a:cubicBezTo>
                  <a:cubicBezTo>
                    <a:pt x="69826" y="2009141"/>
                    <a:pt x="92996" y="2166708"/>
                    <a:pt x="137018" y="2317324"/>
                  </a:cubicBezTo>
                  <a:cubicBezTo>
                    <a:pt x="236649" y="2660264"/>
                    <a:pt x="438226" y="2961495"/>
                    <a:pt x="716264" y="3188577"/>
                  </a:cubicBezTo>
                  <a:cubicBezTo>
                    <a:pt x="732483" y="3200163"/>
                    <a:pt x="734800" y="3223334"/>
                    <a:pt x="723215" y="3237237"/>
                  </a:cubicBezTo>
                  <a:cubicBezTo>
                    <a:pt x="716264" y="3246506"/>
                    <a:pt x="704679" y="3251140"/>
                    <a:pt x="695411" y="3251140"/>
                  </a:cubicBezTo>
                  <a:cubicBezTo>
                    <a:pt x="688460" y="3251140"/>
                    <a:pt x="679193" y="3248823"/>
                    <a:pt x="674559" y="3241871"/>
                  </a:cubicBezTo>
                  <a:cubicBezTo>
                    <a:pt x="384936" y="3007838"/>
                    <a:pt x="176407" y="2692704"/>
                    <a:pt x="72143" y="2335861"/>
                  </a:cubicBezTo>
                  <a:cubicBezTo>
                    <a:pt x="25803" y="2180611"/>
                    <a:pt x="2633" y="2018410"/>
                    <a:pt x="316" y="1851574"/>
                  </a:cubicBezTo>
                  <a:cubicBezTo>
                    <a:pt x="-4318" y="1596686"/>
                    <a:pt x="42022" y="1351067"/>
                    <a:pt x="141652" y="1117034"/>
                  </a:cubicBezTo>
                  <a:cubicBezTo>
                    <a:pt x="148603" y="1100814"/>
                    <a:pt x="169456" y="1091545"/>
                    <a:pt x="185675" y="1098497"/>
                  </a:cubicBezTo>
                  <a:close/>
                  <a:moveTo>
                    <a:pt x="266627" y="965648"/>
                  </a:moveTo>
                  <a:cubicBezTo>
                    <a:pt x="282845" y="974911"/>
                    <a:pt x="282845" y="974911"/>
                    <a:pt x="282845" y="974911"/>
                  </a:cubicBezTo>
                  <a:cubicBezTo>
                    <a:pt x="271260" y="993438"/>
                    <a:pt x="261993" y="1011964"/>
                    <a:pt x="252725" y="1032807"/>
                  </a:cubicBezTo>
                  <a:cubicBezTo>
                    <a:pt x="236507" y="1023544"/>
                    <a:pt x="236507" y="1023544"/>
                    <a:pt x="236507" y="1023544"/>
                  </a:cubicBezTo>
                  <a:cubicBezTo>
                    <a:pt x="245775" y="1005017"/>
                    <a:pt x="257359" y="986490"/>
                    <a:pt x="266627" y="965648"/>
                  </a:cubicBezTo>
                  <a:close/>
                  <a:moveTo>
                    <a:pt x="333816" y="854488"/>
                  </a:moveTo>
                  <a:cubicBezTo>
                    <a:pt x="350034" y="863751"/>
                    <a:pt x="350034" y="863751"/>
                    <a:pt x="350034" y="863751"/>
                  </a:cubicBezTo>
                  <a:cubicBezTo>
                    <a:pt x="338450" y="882278"/>
                    <a:pt x="326866" y="900805"/>
                    <a:pt x="315281" y="919331"/>
                  </a:cubicBezTo>
                  <a:cubicBezTo>
                    <a:pt x="299063" y="910068"/>
                    <a:pt x="299063" y="910068"/>
                    <a:pt x="299063" y="910068"/>
                  </a:cubicBezTo>
                  <a:cubicBezTo>
                    <a:pt x="310648" y="891541"/>
                    <a:pt x="322232" y="873015"/>
                    <a:pt x="333816" y="854488"/>
                  </a:cubicBezTo>
                  <a:close/>
                  <a:moveTo>
                    <a:pt x="410273" y="747960"/>
                  </a:moveTo>
                  <a:cubicBezTo>
                    <a:pt x="424175" y="759539"/>
                    <a:pt x="424175" y="759539"/>
                    <a:pt x="424175" y="759539"/>
                  </a:cubicBezTo>
                  <a:cubicBezTo>
                    <a:pt x="410273" y="775750"/>
                    <a:pt x="398689" y="794277"/>
                    <a:pt x="384788" y="810487"/>
                  </a:cubicBezTo>
                  <a:cubicBezTo>
                    <a:pt x="370887" y="801224"/>
                    <a:pt x="370887" y="801224"/>
                    <a:pt x="370887" y="801224"/>
                  </a:cubicBezTo>
                  <a:cubicBezTo>
                    <a:pt x="384788" y="782697"/>
                    <a:pt x="396372" y="766487"/>
                    <a:pt x="410273" y="747960"/>
                  </a:cubicBezTo>
                  <a:close/>
                  <a:moveTo>
                    <a:pt x="493681" y="648379"/>
                  </a:moveTo>
                  <a:cubicBezTo>
                    <a:pt x="505266" y="659959"/>
                    <a:pt x="505266" y="659959"/>
                    <a:pt x="505266" y="659959"/>
                  </a:cubicBezTo>
                  <a:cubicBezTo>
                    <a:pt x="493681" y="673854"/>
                    <a:pt x="482097" y="690064"/>
                    <a:pt x="468196" y="703959"/>
                  </a:cubicBezTo>
                  <a:lnTo>
                    <a:pt x="463562" y="708591"/>
                  </a:lnTo>
                  <a:cubicBezTo>
                    <a:pt x="449660" y="697012"/>
                    <a:pt x="449660" y="697012"/>
                    <a:pt x="449660" y="697012"/>
                  </a:cubicBezTo>
                  <a:cubicBezTo>
                    <a:pt x="454294" y="692380"/>
                    <a:pt x="454294" y="692380"/>
                    <a:pt x="454294" y="692380"/>
                  </a:cubicBezTo>
                  <a:cubicBezTo>
                    <a:pt x="468196" y="678485"/>
                    <a:pt x="479780" y="662274"/>
                    <a:pt x="493681" y="648379"/>
                  </a:cubicBezTo>
                  <a:close/>
                  <a:moveTo>
                    <a:pt x="584040" y="553430"/>
                  </a:moveTo>
                  <a:cubicBezTo>
                    <a:pt x="595624" y="567325"/>
                    <a:pt x="595624" y="567325"/>
                    <a:pt x="595624" y="567325"/>
                  </a:cubicBezTo>
                  <a:cubicBezTo>
                    <a:pt x="579406" y="581220"/>
                    <a:pt x="565505" y="597431"/>
                    <a:pt x="549287" y="611326"/>
                  </a:cubicBezTo>
                  <a:cubicBezTo>
                    <a:pt x="537702" y="599747"/>
                    <a:pt x="537702" y="599747"/>
                    <a:pt x="537702" y="599747"/>
                  </a:cubicBezTo>
                  <a:cubicBezTo>
                    <a:pt x="551603" y="583536"/>
                    <a:pt x="567821" y="569641"/>
                    <a:pt x="584040" y="553430"/>
                  </a:cubicBezTo>
                  <a:close/>
                  <a:moveTo>
                    <a:pt x="679032" y="465429"/>
                  </a:moveTo>
                  <a:cubicBezTo>
                    <a:pt x="690616" y="479324"/>
                    <a:pt x="690616" y="479324"/>
                    <a:pt x="690616" y="479324"/>
                  </a:cubicBezTo>
                  <a:cubicBezTo>
                    <a:pt x="674398" y="493219"/>
                    <a:pt x="658180" y="507114"/>
                    <a:pt x="641962" y="523325"/>
                  </a:cubicBezTo>
                  <a:cubicBezTo>
                    <a:pt x="630377" y="509430"/>
                    <a:pt x="630377" y="509430"/>
                    <a:pt x="630377" y="509430"/>
                  </a:cubicBezTo>
                  <a:cubicBezTo>
                    <a:pt x="646596" y="495535"/>
                    <a:pt x="662814" y="479324"/>
                    <a:pt x="679032" y="465429"/>
                  </a:cubicBezTo>
                  <a:close/>
                  <a:moveTo>
                    <a:pt x="2730567" y="250246"/>
                  </a:moveTo>
                  <a:cubicBezTo>
                    <a:pt x="2739545" y="248218"/>
                    <a:pt x="2749391" y="249377"/>
                    <a:pt x="2757499" y="254013"/>
                  </a:cubicBezTo>
                  <a:cubicBezTo>
                    <a:pt x="2954421" y="372235"/>
                    <a:pt x="3125858" y="525227"/>
                    <a:pt x="3267178" y="706037"/>
                  </a:cubicBezTo>
                  <a:cubicBezTo>
                    <a:pt x="3512751" y="1021294"/>
                    <a:pt x="3642488" y="1399140"/>
                    <a:pt x="3649438" y="1797848"/>
                  </a:cubicBezTo>
                  <a:cubicBezTo>
                    <a:pt x="3654071" y="2087607"/>
                    <a:pt x="3591520" y="2365775"/>
                    <a:pt x="3466417" y="2625399"/>
                  </a:cubicBezTo>
                  <a:cubicBezTo>
                    <a:pt x="3366797" y="2829389"/>
                    <a:pt x="3230111" y="3010198"/>
                    <a:pt x="3065623" y="3165509"/>
                  </a:cubicBezTo>
                  <a:cubicBezTo>
                    <a:pt x="3058673" y="3170145"/>
                    <a:pt x="3049406" y="3174781"/>
                    <a:pt x="3040139" y="3174781"/>
                  </a:cubicBezTo>
                  <a:cubicBezTo>
                    <a:pt x="3030873" y="3174781"/>
                    <a:pt x="3023922" y="3170145"/>
                    <a:pt x="3016972" y="3163191"/>
                  </a:cubicBezTo>
                  <a:lnTo>
                    <a:pt x="3013603" y="3155326"/>
                  </a:lnTo>
                  <a:lnTo>
                    <a:pt x="2984725" y="3181439"/>
                  </a:lnTo>
                  <a:cubicBezTo>
                    <a:pt x="2973134" y="3167537"/>
                    <a:pt x="2973134" y="3167537"/>
                    <a:pt x="2973134" y="3167537"/>
                  </a:cubicBezTo>
                  <a:lnTo>
                    <a:pt x="3006567" y="3138897"/>
                  </a:lnTo>
                  <a:lnTo>
                    <a:pt x="3006547" y="3138851"/>
                  </a:lnTo>
                  <a:cubicBezTo>
                    <a:pt x="3006547" y="3130158"/>
                    <a:pt x="3010022" y="3121465"/>
                    <a:pt x="3016972" y="3114511"/>
                  </a:cubicBezTo>
                  <a:cubicBezTo>
                    <a:pt x="3179143" y="2966155"/>
                    <a:pt x="3308879" y="2792300"/>
                    <a:pt x="3403865" y="2595264"/>
                  </a:cubicBezTo>
                  <a:cubicBezTo>
                    <a:pt x="3526651" y="2344912"/>
                    <a:pt x="3584569" y="2078334"/>
                    <a:pt x="3582253" y="1797848"/>
                  </a:cubicBezTo>
                  <a:cubicBezTo>
                    <a:pt x="3575303" y="1415366"/>
                    <a:pt x="3447883" y="1051429"/>
                    <a:pt x="3213894" y="747762"/>
                  </a:cubicBezTo>
                  <a:cubicBezTo>
                    <a:pt x="3077207" y="573907"/>
                    <a:pt x="2912720" y="425550"/>
                    <a:pt x="2720432" y="311965"/>
                  </a:cubicBezTo>
                  <a:lnTo>
                    <a:pt x="2719258" y="310391"/>
                  </a:lnTo>
                  <a:lnTo>
                    <a:pt x="2669321" y="282178"/>
                  </a:lnTo>
                  <a:cubicBezTo>
                    <a:pt x="2678590" y="268280"/>
                    <a:pt x="2678590" y="268280"/>
                    <a:pt x="2678590" y="268280"/>
                  </a:cubicBezTo>
                  <a:lnTo>
                    <a:pt x="2706182" y="283869"/>
                  </a:lnTo>
                  <a:lnTo>
                    <a:pt x="2708848" y="265604"/>
                  </a:lnTo>
                  <a:cubicBezTo>
                    <a:pt x="2713481" y="257490"/>
                    <a:pt x="2721590" y="252275"/>
                    <a:pt x="2730567" y="250246"/>
                  </a:cubicBezTo>
                  <a:close/>
                  <a:moveTo>
                    <a:pt x="2560410" y="208057"/>
                  </a:moveTo>
                  <a:cubicBezTo>
                    <a:pt x="2581265" y="217321"/>
                    <a:pt x="2599803" y="226587"/>
                    <a:pt x="2620659" y="238168"/>
                  </a:cubicBezTo>
                  <a:lnTo>
                    <a:pt x="2611390" y="252066"/>
                  </a:lnTo>
                  <a:cubicBezTo>
                    <a:pt x="2592852" y="242801"/>
                    <a:pt x="2574313" y="233536"/>
                    <a:pt x="2553458" y="224270"/>
                  </a:cubicBezTo>
                  <a:cubicBezTo>
                    <a:pt x="2560410" y="208057"/>
                    <a:pt x="2560410" y="208057"/>
                    <a:pt x="2560410" y="208057"/>
                  </a:cubicBezTo>
                  <a:close/>
                  <a:moveTo>
                    <a:pt x="2439912" y="159414"/>
                  </a:moveTo>
                  <a:cubicBezTo>
                    <a:pt x="2460768" y="166363"/>
                    <a:pt x="2481623" y="175628"/>
                    <a:pt x="2500161" y="182577"/>
                  </a:cubicBezTo>
                  <a:lnTo>
                    <a:pt x="2495527" y="198791"/>
                  </a:lnTo>
                  <a:cubicBezTo>
                    <a:pt x="2474671" y="191842"/>
                    <a:pt x="2453816" y="182577"/>
                    <a:pt x="2435278" y="175628"/>
                  </a:cubicBezTo>
                  <a:cubicBezTo>
                    <a:pt x="2439912" y="159414"/>
                    <a:pt x="2439912" y="159414"/>
                    <a:pt x="2439912" y="159414"/>
                  </a:cubicBezTo>
                  <a:close/>
                  <a:moveTo>
                    <a:pt x="2317098" y="117720"/>
                  </a:moveTo>
                  <a:cubicBezTo>
                    <a:pt x="2337953" y="124669"/>
                    <a:pt x="2358808" y="131618"/>
                    <a:pt x="2379664" y="138567"/>
                  </a:cubicBezTo>
                  <a:lnTo>
                    <a:pt x="2372712" y="154781"/>
                  </a:lnTo>
                  <a:cubicBezTo>
                    <a:pt x="2351856" y="147832"/>
                    <a:pt x="2333318" y="140883"/>
                    <a:pt x="2312463" y="136251"/>
                  </a:cubicBezTo>
                  <a:cubicBezTo>
                    <a:pt x="2317098" y="117720"/>
                    <a:pt x="2317098" y="117720"/>
                    <a:pt x="2317098" y="117720"/>
                  </a:cubicBezTo>
                  <a:close/>
                  <a:moveTo>
                    <a:pt x="2189648" y="87609"/>
                  </a:moveTo>
                  <a:cubicBezTo>
                    <a:pt x="2210504" y="92241"/>
                    <a:pt x="2231359" y="96874"/>
                    <a:pt x="2254532" y="101506"/>
                  </a:cubicBezTo>
                  <a:lnTo>
                    <a:pt x="2249897" y="120037"/>
                  </a:lnTo>
                  <a:cubicBezTo>
                    <a:pt x="2229042" y="113088"/>
                    <a:pt x="2208186" y="108455"/>
                    <a:pt x="2185014" y="103823"/>
                  </a:cubicBezTo>
                  <a:cubicBezTo>
                    <a:pt x="2189648" y="87609"/>
                    <a:pt x="2189648" y="87609"/>
                    <a:pt x="2189648" y="87609"/>
                  </a:cubicBezTo>
                  <a:close/>
                  <a:moveTo>
                    <a:pt x="2062199" y="64446"/>
                  </a:moveTo>
                  <a:cubicBezTo>
                    <a:pt x="2083054" y="69078"/>
                    <a:pt x="2103910" y="71394"/>
                    <a:pt x="2124765" y="76027"/>
                  </a:cubicBezTo>
                  <a:lnTo>
                    <a:pt x="2122448" y="92241"/>
                  </a:lnTo>
                  <a:cubicBezTo>
                    <a:pt x="2101592" y="89925"/>
                    <a:pt x="2080737" y="85292"/>
                    <a:pt x="2059882" y="82976"/>
                  </a:cubicBezTo>
                  <a:cubicBezTo>
                    <a:pt x="2062199" y="64446"/>
                    <a:pt x="2062199" y="64446"/>
                    <a:pt x="2062199" y="64446"/>
                  </a:cubicBezTo>
                  <a:close/>
                  <a:moveTo>
                    <a:pt x="1930115" y="52864"/>
                  </a:moveTo>
                  <a:cubicBezTo>
                    <a:pt x="1953288" y="55180"/>
                    <a:pt x="1974143" y="55180"/>
                    <a:pt x="1997316" y="57497"/>
                  </a:cubicBezTo>
                  <a:lnTo>
                    <a:pt x="1994998" y="76027"/>
                  </a:lnTo>
                  <a:cubicBezTo>
                    <a:pt x="1974143" y="73711"/>
                    <a:pt x="1950970" y="71394"/>
                    <a:pt x="1930115" y="71394"/>
                  </a:cubicBezTo>
                  <a:cubicBezTo>
                    <a:pt x="1930115" y="52864"/>
                    <a:pt x="1930115" y="52864"/>
                    <a:pt x="1930115" y="52864"/>
                  </a:cubicBezTo>
                  <a:close/>
                  <a:moveTo>
                    <a:pt x="1796106" y="0"/>
                  </a:moveTo>
                  <a:cubicBezTo>
                    <a:pt x="1816970" y="0"/>
                    <a:pt x="1830880" y="13887"/>
                    <a:pt x="1830880" y="32402"/>
                  </a:cubicBezTo>
                  <a:cubicBezTo>
                    <a:pt x="1833198" y="53232"/>
                    <a:pt x="1816970" y="67119"/>
                    <a:pt x="1798424" y="67119"/>
                  </a:cubicBezTo>
                  <a:cubicBezTo>
                    <a:pt x="1733513" y="69433"/>
                    <a:pt x="1668601" y="74062"/>
                    <a:pt x="1606008" y="81005"/>
                  </a:cubicBezTo>
                  <a:cubicBezTo>
                    <a:pt x="1316224" y="118036"/>
                    <a:pt x="1040350" y="224500"/>
                    <a:pt x="801568" y="395768"/>
                  </a:cubicBezTo>
                  <a:lnTo>
                    <a:pt x="791090" y="398383"/>
                  </a:lnTo>
                  <a:lnTo>
                    <a:pt x="791401" y="398849"/>
                  </a:lnTo>
                  <a:cubicBezTo>
                    <a:pt x="792559" y="400586"/>
                    <a:pt x="792559" y="400586"/>
                    <a:pt x="792559" y="400586"/>
                  </a:cubicBezTo>
                  <a:cubicBezTo>
                    <a:pt x="776341" y="412165"/>
                    <a:pt x="757806" y="426060"/>
                    <a:pt x="741588" y="439955"/>
                  </a:cubicBezTo>
                  <a:cubicBezTo>
                    <a:pt x="730003" y="426060"/>
                    <a:pt x="730003" y="426060"/>
                    <a:pt x="730003" y="426060"/>
                  </a:cubicBezTo>
                  <a:lnTo>
                    <a:pt x="772112" y="394951"/>
                  </a:lnTo>
                  <a:lnTo>
                    <a:pt x="755203" y="386510"/>
                  </a:lnTo>
                  <a:cubicBezTo>
                    <a:pt x="743611" y="370309"/>
                    <a:pt x="748248" y="349479"/>
                    <a:pt x="762157" y="337907"/>
                  </a:cubicBezTo>
                  <a:cubicBezTo>
                    <a:pt x="1007894" y="162011"/>
                    <a:pt x="1297678" y="50918"/>
                    <a:pt x="1596735" y="13887"/>
                  </a:cubicBezTo>
                  <a:cubicBezTo>
                    <a:pt x="1663964" y="4629"/>
                    <a:pt x="1731194" y="0"/>
                    <a:pt x="1796106"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8" name="任意多边形: 形状 57">
              <a:extLst>
                <a:ext uri="{FF2B5EF4-FFF2-40B4-BE49-F238E27FC236}">
                  <a16:creationId xmlns:a16="http://schemas.microsoft.com/office/drawing/2014/main" xmlns="" id="{07C629A2-73B9-460C-94D8-2B3A75BC48F5}"/>
                </a:ext>
              </a:extLst>
            </p:cNvPr>
            <p:cNvSpPr>
              <a:spLocks/>
            </p:cNvSpPr>
            <p:nvPr/>
          </p:nvSpPr>
          <p:spPr bwMode="auto">
            <a:xfrm>
              <a:off x="873077" y="1989923"/>
              <a:ext cx="2819416" cy="3251140"/>
            </a:xfrm>
            <a:custGeom>
              <a:avLst/>
              <a:gdLst>
                <a:gd name="T0" fmla="*/ 609 w 1217"/>
                <a:gd name="T1" fmla="*/ 0 h 1403"/>
                <a:gd name="T2" fmla="*/ 0 w 1217"/>
                <a:gd name="T3" fmla="*/ 609 h 1403"/>
                <a:gd name="T4" fmla="*/ 262 w 1217"/>
                <a:gd name="T5" fmla="*/ 1109 h 1403"/>
                <a:gd name="T6" fmla="*/ 262 w 1217"/>
                <a:gd name="T7" fmla="*/ 1403 h 1403"/>
                <a:gd name="T8" fmla="*/ 539 w 1217"/>
                <a:gd name="T9" fmla="*/ 1213 h 1403"/>
                <a:gd name="T10" fmla="*/ 609 w 1217"/>
                <a:gd name="T11" fmla="*/ 1217 h 1403"/>
                <a:gd name="T12" fmla="*/ 1217 w 1217"/>
                <a:gd name="T13" fmla="*/ 609 h 1403"/>
                <a:gd name="T14" fmla="*/ 609 w 1217"/>
                <a:gd name="T15" fmla="*/ 0 h 14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7" h="1403">
                  <a:moveTo>
                    <a:pt x="609" y="0"/>
                  </a:moveTo>
                  <a:cubicBezTo>
                    <a:pt x="272" y="0"/>
                    <a:pt x="0" y="272"/>
                    <a:pt x="0" y="609"/>
                  </a:cubicBezTo>
                  <a:cubicBezTo>
                    <a:pt x="0" y="816"/>
                    <a:pt x="104" y="999"/>
                    <a:pt x="262" y="1109"/>
                  </a:cubicBezTo>
                  <a:cubicBezTo>
                    <a:pt x="262" y="1403"/>
                    <a:pt x="262" y="1403"/>
                    <a:pt x="262" y="1403"/>
                  </a:cubicBezTo>
                  <a:cubicBezTo>
                    <a:pt x="539" y="1213"/>
                    <a:pt x="539" y="1213"/>
                    <a:pt x="539" y="1213"/>
                  </a:cubicBezTo>
                  <a:cubicBezTo>
                    <a:pt x="562" y="1216"/>
                    <a:pt x="585" y="1217"/>
                    <a:pt x="609" y="1217"/>
                  </a:cubicBezTo>
                  <a:cubicBezTo>
                    <a:pt x="945" y="1217"/>
                    <a:pt x="1217" y="945"/>
                    <a:pt x="1217" y="609"/>
                  </a:cubicBezTo>
                  <a:cubicBezTo>
                    <a:pt x="1217" y="272"/>
                    <a:pt x="945" y="0"/>
                    <a:pt x="609" y="0"/>
                  </a:cubicBezTo>
                </a:path>
              </a:pathLst>
            </a:custGeom>
            <a:solidFill>
              <a:schemeClr val="accent1">
                <a:lumMod val="20000"/>
                <a:lumOff val="80000"/>
              </a:schemeClr>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9" name="任意多边形: 形状 58">
              <a:extLst>
                <a:ext uri="{FF2B5EF4-FFF2-40B4-BE49-F238E27FC236}">
                  <a16:creationId xmlns:a16="http://schemas.microsoft.com/office/drawing/2014/main" xmlns="" id="{2C1845DB-3605-4CB0-8CC1-3D67CE3B3CE9}"/>
                </a:ext>
              </a:extLst>
            </p:cNvPr>
            <p:cNvSpPr>
              <a:spLocks/>
            </p:cNvSpPr>
            <p:nvPr/>
          </p:nvSpPr>
          <p:spPr bwMode="auto">
            <a:xfrm>
              <a:off x="1278368" y="4390343"/>
              <a:ext cx="9790" cy="9790"/>
            </a:xfrm>
            <a:custGeom>
              <a:avLst/>
              <a:gdLst>
                <a:gd name="T0" fmla="*/ 0 w 4"/>
                <a:gd name="T1" fmla="*/ 0 h 4"/>
                <a:gd name="T2" fmla="*/ 1 w 4"/>
                <a:gd name="T3" fmla="*/ 4 h 4"/>
                <a:gd name="T4" fmla="*/ 4 w 4"/>
                <a:gd name="T5" fmla="*/ 4 h 4"/>
                <a:gd name="T6" fmla="*/ 0 w 4"/>
                <a:gd name="T7" fmla="*/ 0 h 4"/>
              </a:gdLst>
              <a:ahLst/>
              <a:cxnLst>
                <a:cxn ang="0">
                  <a:pos x="T0" y="T1"/>
                </a:cxn>
                <a:cxn ang="0">
                  <a:pos x="T2" y="T3"/>
                </a:cxn>
                <a:cxn ang="0">
                  <a:pos x="T4" y="T5"/>
                </a:cxn>
                <a:cxn ang="0">
                  <a:pos x="T6" y="T7"/>
                </a:cxn>
              </a:cxnLst>
              <a:rect l="0" t="0" r="r" b="b"/>
              <a:pathLst>
                <a:path w="4" h="4">
                  <a:moveTo>
                    <a:pt x="0" y="0"/>
                  </a:moveTo>
                  <a:cubicBezTo>
                    <a:pt x="1" y="4"/>
                    <a:pt x="1" y="4"/>
                    <a:pt x="1" y="4"/>
                  </a:cubicBezTo>
                  <a:cubicBezTo>
                    <a:pt x="4" y="4"/>
                    <a:pt x="4" y="4"/>
                    <a:pt x="4" y="4"/>
                  </a:cubicBezTo>
                  <a:cubicBezTo>
                    <a:pt x="3" y="3"/>
                    <a:pt x="2" y="1"/>
                    <a:pt x="0" y="0"/>
                  </a:cubicBezTo>
                </a:path>
              </a:pathLst>
            </a:custGeom>
            <a:solidFill>
              <a:srgbClr val="DCDDD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0" name="任意多边形: 形状 59">
              <a:extLst>
                <a:ext uri="{FF2B5EF4-FFF2-40B4-BE49-F238E27FC236}">
                  <a16:creationId xmlns:a16="http://schemas.microsoft.com/office/drawing/2014/main" xmlns="" id="{3CC3B73E-63B1-4CB9-A6F6-9D67DB605EBB}"/>
                </a:ext>
              </a:extLst>
            </p:cNvPr>
            <p:cNvSpPr>
              <a:spLocks/>
            </p:cNvSpPr>
            <p:nvPr/>
          </p:nvSpPr>
          <p:spPr bwMode="auto">
            <a:xfrm>
              <a:off x="-482311" y="3007065"/>
              <a:ext cx="5763931" cy="1272655"/>
            </a:xfrm>
            <a:custGeom>
              <a:avLst/>
              <a:gdLst>
                <a:gd name="T0" fmla="*/ 0 w 2400"/>
                <a:gd name="T1" fmla="*/ 15 h 1123"/>
                <a:gd name="T2" fmla="*/ 69 w 2400"/>
                <a:gd name="T3" fmla="*/ 1123 h 1123"/>
                <a:gd name="T4" fmla="*/ 2382 w 2400"/>
                <a:gd name="T5" fmla="*/ 1068 h 1123"/>
                <a:gd name="T6" fmla="*/ 2400 w 2400"/>
                <a:gd name="T7" fmla="*/ 0 h 1123"/>
                <a:gd name="T8" fmla="*/ 0 w 2400"/>
                <a:gd name="T9" fmla="*/ 15 h 1123"/>
              </a:gdLst>
              <a:ahLst/>
              <a:cxnLst>
                <a:cxn ang="0">
                  <a:pos x="T0" y="T1"/>
                </a:cxn>
                <a:cxn ang="0">
                  <a:pos x="T2" y="T3"/>
                </a:cxn>
                <a:cxn ang="0">
                  <a:pos x="T4" y="T5"/>
                </a:cxn>
                <a:cxn ang="0">
                  <a:pos x="T6" y="T7"/>
                </a:cxn>
                <a:cxn ang="0">
                  <a:pos x="T8" y="T9"/>
                </a:cxn>
              </a:cxnLst>
              <a:rect l="0" t="0" r="r" b="b"/>
              <a:pathLst>
                <a:path w="2400" h="1123">
                  <a:moveTo>
                    <a:pt x="0" y="15"/>
                  </a:moveTo>
                  <a:lnTo>
                    <a:pt x="69" y="1123"/>
                  </a:lnTo>
                  <a:lnTo>
                    <a:pt x="2382" y="1068"/>
                  </a:lnTo>
                  <a:lnTo>
                    <a:pt x="2400" y="0"/>
                  </a:lnTo>
                  <a:lnTo>
                    <a:pt x="0" y="15"/>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1" name="任意多边形: 形状 60">
              <a:extLst>
                <a:ext uri="{FF2B5EF4-FFF2-40B4-BE49-F238E27FC236}">
                  <a16:creationId xmlns:a16="http://schemas.microsoft.com/office/drawing/2014/main" xmlns="" id="{2D90AC8A-D3F3-42D7-9B8C-3C3F55451F7B}"/>
                </a:ext>
              </a:extLst>
            </p:cNvPr>
            <p:cNvSpPr>
              <a:spLocks/>
            </p:cNvSpPr>
            <p:nvPr/>
          </p:nvSpPr>
          <p:spPr bwMode="auto">
            <a:xfrm>
              <a:off x="1046353" y="3180343"/>
              <a:ext cx="2349514" cy="1099377"/>
            </a:xfrm>
            <a:custGeom>
              <a:avLst/>
              <a:gdLst>
                <a:gd name="T0" fmla="*/ 0 w 2400"/>
                <a:gd name="T1" fmla="*/ 15 h 1123"/>
                <a:gd name="T2" fmla="*/ 69 w 2400"/>
                <a:gd name="T3" fmla="*/ 1123 h 1123"/>
                <a:gd name="T4" fmla="*/ 2382 w 2400"/>
                <a:gd name="T5" fmla="*/ 1068 h 1123"/>
                <a:gd name="T6" fmla="*/ 2400 w 2400"/>
                <a:gd name="T7" fmla="*/ 0 h 1123"/>
                <a:gd name="T8" fmla="*/ 0 w 2400"/>
                <a:gd name="T9" fmla="*/ 15 h 1123"/>
              </a:gdLst>
              <a:ahLst/>
              <a:cxnLst>
                <a:cxn ang="0">
                  <a:pos x="T0" y="T1"/>
                </a:cxn>
                <a:cxn ang="0">
                  <a:pos x="T2" y="T3"/>
                </a:cxn>
                <a:cxn ang="0">
                  <a:pos x="T4" y="T5"/>
                </a:cxn>
                <a:cxn ang="0">
                  <a:pos x="T6" y="T7"/>
                </a:cxn>
                <a:cxn ang="0">
                  <a:pos x="T8" y="T9"/>
                </a:cxn>
              </a:cxnLst>
              <a:rect l="0" t="0" r="r" b="b"/>
              <a:pathLst>
                <a:path w="2400" h="1123">
                  <a:moveTo>
                    <a:pt x="0" y="15"/>
                  </a:moveTo>
                  <a:lnTo>
                    <a:pt x="69" y="1123"/>
                  </a:lnTo>
                  <a:lnTo>
                    <a:pt x="2382" y="1068"/>
                  </a:lnTo>
                  <a:lnTo>
                    <a:pt x="2400" y="0"/>
                  </a:lnTo>
                  <a:lnTo>
                    <a:pt x="0" y="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2" name="任意多边形: 形状 61">
              <a:extLst>
                <a:ext uri="{FF2B5EF4-FFF2-40B4-BE49-F238E27FC236}">
                  <a16:creationId xmlns:a16="http://schemas.microsoft.com/office/drawing/2014/main" xmlns="" id="{4F16BF5D-1A84-4826-BC98-317535CB1EE1}"/>
                </a:ext>
              </a:extLst>
            </p:cNvPr>
            <p:cNvSpPr>
              <a:spLocks/>
            </p:cNvSpPr>
            <p:nvPr/>
          </p:nvSpPr>
          <p:spPr bwMode="auto">
            <a:xfrm>
              <a:off x="1283263" y="2861201"/>
              <a:ext cx="1999045" cy="18601"/>
            </a:xfrm>
            <a:custGeom>
              <a:avLst/>
              <a:gdLst>
                <a:gd name="T0" fmla="*/ 2042 w 2042"/>
                <a:gd name="T1" fmla="*/ 16 h 19"/>
                <a:gd name="T2" fmla="*/ 0 w 2042"/>
                <a:gd name="T3" fmla="*/ 19 h 19"/>
                <a:gd name="T4" fmla="*/ 0 w 2042"/>
                <a:gd name="T5" fmla="*/ 5 h 19"/>
                <a:gd name="T6" fmla="*/ 2042 w 2042"/>
                <a:gd name="T7" fmla="*/ 0 h 19"/>
                <a:gd name="T8" fmla="*/ 2042 w 2042"/>
                <a:gd name="T9" fmla="*/ 16 h 19"/>
              </a:gdLst>
              <a:ahLst/>
              <a:cxnLst>
                <a:cxn ang="0">
                  <a:pos x="T0" y="T1"/>
                </a:cxn>
                <a:cxn ang="0">
                  <a:pos x="T2" y="T3"/>
                </a:cxn>
                <a:cxn ang="0">
                  <a:pos x="T4" y="T5"/>
                </a:cxn>
                <a:cxn ang="0">
                  <a:pos x="T6" y="T7"/>
                </a:cxn>
                <a:cxn ang="0">
                  <a:pos x="T8" y="T9"/>
                </a:cxn>
              </a:cxnLst>
              <a:rect l="0" t="0" r="r" b="b"/>
              <a:pathLst>
                <a:path w="2042" h="19">
                  <a:moveTo>
                    <a:pt x="2042" y="16"/>
                  </a:moveTo>
                  <a:lnTo>
                    <a:pt x="0" y="19"/>
                  </a:lnTo>
                  <a:lnTo>
                    <a:pt x="0" y="5"/>
                  </a:lnTo>
                  <a:lnTo>
                    <a:pt x="2042" y="0"/>
                  </a:lnTo>
                  <a:lnTo>
                    <a:pt x="2042" y="1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3" name="任意多边形: 形状 62">
              <a:extLst>
                <a:ext uri="{FF2B5EF4-FFF2-40B4-BE49-F238E27FC236}">
                  <a16:creationId xmlns:a16="http://schemas.microsoft.com/office/drawing/2014/main" xmlns="" id="{CC0094F4-AE1A-4632-BEE1-049A882AB2B7}"/>
                </a:ext>
              </a:extLst>
            </p:cNvPr>
            <p:cNvSpPr>
              <a:spLocks/>
            </p:cNvSpPr>
            <p:nvPr/>
          </p:nvSpPr>
          <p:spPr bwMode="auto">
            <a:xfrm>
              <a:off x="1637648" y="3776532"/>
              <a:ext cx="1747451" cy="488503"/>
            </a:xfrm>
            <a:custGeom>
              <a:avLst/>
              <a:gdLst>
                <a:gd name="T0" fmla="*/ 1785 w 1785"/>
                <a:gd name="T1" fmla="*/ 0 h 499"/>
                <a:gd name="T2" fmla="*/ 0 w 1785"/>
                <a:gd name="T3" fmla="*/ 286 h 499"/>
                <a:gd name="T4" fmla="*/ 45 w 1785"/>
                <a:gd name="T5" fmla="*/ 499 h 499"/>
                <a:gd name="T6" fmla="*/ 1778 w 1785"/>
                <a:gd name="T7" fmla="*/ 459 h 499"/>
                <a:gd name="T8" fmla="*/ 1782 w 1785"/>
                <a:gd name="T9" fmla="*/ 182 h 499"/>
                <a:gd name="T10" fmla="*/ 1785 w 1785"/>
                <a:gd name="T11" fmla="*/ 0 h 499"/>
              </a:gdLst>
              <a:ahLst/>
              <a:cxnLst>
                <a:cxn ang="0">
                  <a:pos x="T0" y="T1"/>
                </a:cxn>
                <a:cxn ang="0">
                  <a:pos x="T2" y="T3"/>
                </a:cxn>
                <a:cxn ang="0">
                  <a:pos x="T4" y="T5"/>
                </a:cxn>
                <a:cxn ang="0">
                  <a:pos x="T6" y="T7"/>
                </a:cxn>
                <a:cxn ang="0">
                  <a:pos x="T8" y="T9"/>
                </a:cxn>
                <a:cxn ang="0">
                  <a:pos x="T10" y="T11"/>
                </a:cxn>
              </a:cxnLst>
              <a:rect l="0" t="0" r="r" b="b"/>
              <a:pathLst>
                <a:path w="1785" h="499">
                  <a:moveTo>
                    <a:pt x="1785" y="0"/>
                  </a:moveTo>
                  <a:lnTo>
                    <a:pt x="0" y="286"/>
                  </a:lnTo>
                  <a:lnTo>
                    <a:pt x="45" y="499"/>
                  </a:lnTo>
                  <a:lnTo>
                    <a:pt x="1778" y="459"/>
                  </a:lnTo>
                  <a:lnTo>
                    <a:pt x="1782" y="182"/>
                  </a:lnTo>
                  <a:lnTo>
                    <a:pt x="17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4" name="文本框 7">
              <a:extLst>
                <a:ext uri="{FF2B5EF4-FFF2-40B4-BE49-F238E27FC236}">
                  <a16:creationId xmlns:a16="http://schemas.microsoft.com/office/drawing/2014/main" xmlns="" id="{E4815836-8B44-4716-8359-325E90F547A9}"/>
                </a:ext>
              </a:extLst>
            </p:cNvPr>
            <p:cNvSpPr txBox="1"/>
            <p:nvPr/>
          </p:nvSpPr>
          <p:spPr>
            <a:xfrm>
              <a:off x="1288158" y="2118807"/>
              <a:ext cx="1898888" cy="849758"/>
            </a:xfrm>
            <a:prstGeom prst="rect">
              <a:avLst/>
            </a:prstGeom>
            <a:noFill/>
          </p:spPr>
          <p:txBody>
            <a:bodyPr wrap="none" anchor="ctr">
              <a:normAutofit/>
            </a:bodyPr>
            <a:lstStyle/>
            <a:p>
              <a:r>
                <a:rPr lang="zh-CN" altLang="en-US" sz="1200" dirty="0"/>
                <a:t>（三）学习对大学生</a:t>
              </a:r>
              <a:endParaRPr lang="en-US" altLang="zh-CN" sz="1200" dirty="0"/>
            </a:p>
            <a:p>
              <a:r>
                <a:rPr lang="en-US" altLang="zh-CN" sz="1200" dirty="0"/>
                <a:t>   </a:t>
              </a:r>
              <a:r>
                <a:rPr lang="zh-CN" altLang="en-US" sz="1200" dirty="0"/>
                <a:t>社会适应性的影响 </a:t>
              </a:r>
            </a:p>
          </p:txBody>
        </p:sp>
        <p:sp>
          <p:nvSpPr>
            <p:cNvPr id="65" name="文本框 8">
              <a:extLst>
                <a:ext uri="{FF2B5EF4-FFF2-40B4-BE49-F238E27FC236}">
                  <a16:creationId xmlns:a16="http://schemas.microsoft.com/office/drawing/2014/main" xmlns="" id="{6E996B47-60A4-45DD-A439-4861F071480C}"/>
                </a:ext>
              </a:extLst>
            </p:cNvPr>
            <p:cNvSpPr txBox="1"/>
            <p:nvPr/>
          </p:nvSpPr>
          <p:spPr>
            <a:xfrm>
              <a:off x="-39766" y="2990426"/>
              <a:ext cx="5109371" cy="1246202"/>
            </a:xfrm>
            <a:prstGeom prst="rect">
              <a:avLst/>
            </a:prstGeom>
            <a:noFill/>
          </p:spPr>
          <p:txBody>
            <a:bodyPr wrap="square" anchor="ctr">
              <a:noAutofit/>
            </a:bodyPr>
            <a:lstStyle/>
            <a:p>
              <a:r>
                <a:rPr lang="zh-CN" altLang="en-US" sz="1200" dirty="0">
                  <a:solidFill>
                    <a:schemeClr val="bg1"/>
                  </a:solidFill>
                </a:rPr>
                <a:t>可以说，无论从大学 的学习目的还是大学学习的方式，都强调社会适应性的培养。这可以说是大学学习不同于 其他阶段学习的最大特色之一。 </a:t>
              </a:r>
            </a:p>
          </p:txBody>
        </p:sp>
      </p:grpSp>
      <p:cxnSp>
        <p:nvCxnSpPr>
          <p:cNvPr id="25" name="直接连接符 24">
            <a:extLst>
              <a:ext uri="{FF2B5EF4-FFF2-40B4-BE49-F238E27FC236}">
                <a16:creationId xmlns:a16="http://schemas.microsoft.com/office/drawing/2014/main" xmlns="" id="{0DF5411F-74D5-4712-B655-13FB268E8460}"/>
              </a:ext>
            </a:extLst>
          </p:cNvPr>
          <p:cNvCxnSpPr>
            <a:cxnSpLocks/>
          </p:cNvCxnSpPr>
          <p:nvPr/>
        </p:nvCxnSpPr>
        <p:spPr>
          <a:xfrm flipH="1">
            <a:off x="611560" y="1131590"/>
            <a:ext cx="2642295"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等腰三角形 25">
            <a:extLst>
              <a:ext uri="{FF2B5EF4-FFF2-40B4-BE49-F238E27FC236}">
                <a16:creationId xmlns:a16="http://schemas.microsoft.com/office/drawing/2014/main" xmlns="" id="{9A1AC1F4-F97C-4391-9884-D01F3A2432A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7" name="直接连接符 26">
            <a:extLst>
              <a:ext uri="{FF2B5EF4-FFF2-40B4-BE49-F238E27FC236}">
                <a16:creationId xmlns:a16="http://schemas.microsoft.com/office/drawing/2014/main" xmlns="" id="{77AB33E4-D2AC-48C0-B3F4-45BC50BA8353}"/>
              </a:ext>
            </a:extLst>
          </p:cNvPr>
          <p:cNvCxnSpPr>
            <a:cxnSpLocks/>
          </p:cNvCxnSpPr>
          <p:nvPr/>
        </p:nvCxnSpPr>
        <p:spPr>
          <a:xfrm>
            <a:off x="4644008" y="521032"/>
            <a:ext cx="44999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8" name="等腰三角形 27">
            <a:extLst>
              <a:ext uri="{FF2B5EF4-FFF2-40B4-BE49-F238E27FC236}">
                <a16:creationId xmlns:a16="http://schemas.microsoft.com/office/drawing/2014/main" xmlns="" id="{46B7A964-98E6-4A40-A669-AD54B17FD91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81174298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p:cTn id="7" dur="500" fill="hold"/>
                                        <p:tgtEl>
                                          <p:spTgt spid="56"/>
                                        </p:tgtEl>
                                        <p:attrNameLst>
                                          <p:attrName>ppt_w</p:attrName>
                                        </p:attrNameLst>
                                      </p:cBhvr>
                                      <p:tavLst>
                                        <p:tav tm="0">
                                          <p:val>
                                            <p:fltVal val="0"/>
                                          </p:val>
                                        </p:tav>
                                        <p:tav tm="100000">
                                          <p:val>
                                            <p:strVal val="#ppt_w"/>
                                          </p:val>
                                        </p:tav>
                                      </p:tavLst>
                                    </p:anim>
                                    <p:anim calcmode="lin" valueType="num">
                                      <p:cBhvr>
                                        <p:cTn id="8" dur="500" fill="hold"/>
                                        <p:tgtEl>
                                          <p:spTgt spid="56"/>
                                        </p:tgtEl>
                                        <p:attrNameLst>
                                          <p:attrName>ppt_h</p:attrName>
                                        </p:attrNameLst>
                                      </p:cBhvr>
                                      <p:tavLst>
                                        <p:tav tm="0">
                                          <p:val>
                                            <p:fltVal val="0"/>
                                          </p:val>
                                        </p:tav>
                                        <p:tav tm="100000">
                                          <p:val>
                                            <p:strVal val="#ppt_h"/>
                                          </p:val>
                                        </p:tav>
                                      </p:tavLst>
                                    </p:anim>
                                    <p:animEffect transition="in" filter="fade">
                                      <p:cBhvr>
                                        <p:cTn id="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xmlns="" id="{5C37229C-4612-4AE1-9B10-09890CDCC917}"/>
              </a:ext>
            </a:extLst>
          </p:cNvPr>
          <p:cNvSpPr txBox="1">
            <a:spLocks/>
          </p:cNvSpPr>
          <p:nvPr/>
        </p:nvSpPr>
        <p:spPr>
          <a:xfrm>
            <a:off x="539552" y="331293"/>
            <a:ext cx="453650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大学生的学习与心理健康的关系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矩形 9">
            <a:extLst>
              <a:ext uri="{FF2B5EF4-FFF2-40B4-BE49-F238E27FC236}">
                <a16:creationId xmlns:a16="http://schemas.microsoft.com/office/drawing/2014/main" xmlns="" id="{CEE5D188-87C2-4F6E-B2AE-90DE50116450}"/>
              </a:ext>
            </a:extLst>
          </p:cNvPr>
          <p:cNvSpPr/>
          <p:nvPr/>
        </p:nvSpPr>
        <p:spPr>
          <a:xfrm>
            <a:off x="126208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二、大学生学习心理问题及原因分析</a:t>
            </a:r>
          </a:p>
        </p:txBody>
      </p:sp>
      <p:sp>
        <p:nvSpPr>
          <p:cNvPr id="25" name="椭圆 24">
            <a:extLst>
              <a:ext uri="{FF2B5EF4-FFF2-40B4-BE49-F238E27FC236}">
                <a16:creationId xmlns:a16="http://schemas.microsoft.com/office/drawing/2014/main" xmlns="" id="{F37F3E0B-2294-44D8-BA69-911790DB1090}"/>
              </a:ext>
            </a:extLst>
          </p:cNvPr>
          <p:cNvSpPr>
            <a:spLocks/>
          </p:cNvSpPr>
          <p:nvPr/>
        </p:nvSpPr>
        <p:spPr bwMode="auto">
          <a:xfrm>
            <a:off x="3149506" y="1474681"/>
            <a:ext cx="2823099" cy="2821948"/>
          </a:xfrm>
          <a:prstGeom prst="ellipse">
            <a:avLst/>
          </a:prstGeom>
          <a:noFill/>
          <a:ln w="9525" cap="rnd">
            <a:solidFill>
              <a:schemeClr val="tx2">
                <a:lumMod val="20000"/>
                <a:lumOff val="8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6" name="椭圆 25">
            <a:extLst>
              <a:ext uri="{FF2B5EF4-FFF2-40B4-BE49-F238E27FC236}">
                <a16:creationId xmlns:a16="http://schemas.microsoft.com/office/drawing/2014/main" xmlns="" id="{51A4B7E7-F68C-4160-8E93-F67A11D9AA30}"/>
              </a:ext>
            </a:extLst>
          </p:cNvPr>
          <p:cNvSpPr>
            <a:spLocks/>
          </p:cNvSpPr>
          <p:nvPr/>
        </p:nvSpPr>
        <p:spPr bwMode="auto">
          <a:xfrm>
            <a:off x="3360330" y="1685507"/>
            <a:ext cx="2400874" cy="2399721"/>
          </a:xfrm>
          <a:prstGeom prst="ellipse">
            <a:avLst/>
          </a:prstGeom>
          <a:noFill/>
          <a:ln w="9525" cap="rnd">
            <a:solidFill>
              <a:schemeClr val="tx2">
                <a:lumMod val="20000"/>
                <a:lumOff val="8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nvGrpSpPr>
          <p:cNvPr id="27" name="组合 26">
            <a:extLst>
              <a:ext uri="{FF2B5EF4-FFF2-40B4-BE49-F238E27FC236}">
                <a16:creationId xmlns:a16="http://schemas.microsoft.com/office/drawing/2014/main" xmlns="" id="{06D08042-1C7B-44EA-9AE0-03F9D47983BF}"/>
              </a:ext>
            </a:extLst>
          </p:cNvPr>
          <p:cNvGrpSpPr/>
          <p:nvPr/>
        </p:nvGrpSpPr>
        <p:grpSpPr>
          <a:xfrm>
            <a:off x="3844194" y="2067694"/>
            <a:ext cx="1465985" cy="3072519"/>
            <a:chOff x="3844194" y="2139416"/>
            <a:chExt cx="1465985" cy="3072519"/>
          </a:xfrm>
        </p:grpSpPr>
        <p:grpSp>
          <p:nvGrpSpPr>
            <p:cNvPr id="28" name="组合 27">
              <a:extLst>
                <a:ext uri="{FF2B5EF4-FFF2-40B4-BE49-F238E27FC236}">
                  <a16:creationId xmlns:a16="http://schemas.microsoft.com/office/drawing/2014/main" xmlns="" id="{757A315A-1D7D-462E-9592-C528D91711C6}"/>
                </a:ext>
              </a:extLst>
            </p:cNvPr>
            <p:cNvGrpSpPr/>
            <p:nvPr/>
          </p:nvGrpSpPr>
          <p:grpSpPr>
            <a:xfrm>
              <a:off x="3844194" y="2139416"/>
              <a:ext cx="1465985" cy="3072519"/>
              <a:chOff x="5101641" y="2822878"/>
              <a:chExt cx="1925269" cy="4035122"/>
            </a:xfrm>
          </p:grpSpPr>
          <p:sp>
            <p:nvSpPr>
              <p:cNvPr id="30" name="矩形 29">
                <a:extLst>
                  <a:ext uri="{FF2B5EF4-FFF2-40B4-BE49-F238E27FC236}">
                    <a16:creationId xmlns:a16="http://schemas.microsoft.com/office/drawing/2014/main" xmlns="" id="{3196157B-000D-461C-B2BD-BF6638CD36C4}"/>
                  </a:ext>
                </a:extLst>
              </p:cNvPr>
              <p:cNvSpPr>
                <a:spLocks/>
              </p:cNvSpPr>
              <p:nvPr/>
            </p:nvSpPr>
            <p:spPr bwMode="auto">
              <a:xfrm>
                <a:off x="5928485" y="4683089"/>
                <a:ext cx="264772" cy="27158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1" name="任意多边形: 形状 30">
                <a:extLst>
                  <a:ext uri="{FF2B5EF4-FFF2-40B4-BE49-F238E27FC236}">
                    <a16:creationId xmlns:a16="http://schemas.microsoft.com/office/drawing/2014/main" xmlns="" id="{53BFB132-541D-4B8F-A00E-21641C9B3EBD}"/>
                  </a:ext>
                </a:extLst>
              </p:cNvPr>
              <p:cNvSpPr>
                <a:spLocks/>
              </p:cNvSpPr>
              <p:nvPr/>
            </p:nvSpPr>
            <p:spPr bwMode="auto">
              <a:xfrm>
                <a:off x="6057088" y="5957776"/>
                <a:ext cx="685381" cy="621079"/>
              </a:xfrm>
              <a:custGeom>
                <a:avLst/>
                <a:gdLst>
                  <a:gd name="T0" fmla="*/ 383 w 383"/>
                  <a:gd name="T1" fmla="*/ 0 h 347"/>
                  <a:gd name="T2" fmla="*/ 200 w 383"/>
                  <a:gd name="T3" fmla="*/ 198 h 347"/>
                  <a:gd name="T4" fmla="*/ 200 w 383"/>
                  <a:gd name="T5" fmla="*/ 347 h 347"/>
                  <a:gd name="T6" fmla="*/ 0 w 383"/>
                  <a:gd name="T7" fmla="*/ 347 h 347"/>
                  <a:gd name="T8" fmla="*/ 0 w 383"/>
                  <a:gd name="T9" fmla="*/ 90 h 347"/>
                  <a:gd name="T10" fmla="*/ 383 w 383"/>
                  <a:gd name="T11" fmla="*/ 0 h 347"/>
                </a:gdLst>
                <a:ahLst/>
                <a:cxnLst>
                  <a:cxn ang="0">
                    <a:pos x="T0" y="T1"/>
                  </a:cxn>
                  <a:cxn ang="0">
                    <a:pos x="T2" y="T3"/>
                  </a:cxn>
                  <a:cxn ang="0">
                    <a:pos x="T4" y="T5"/>
                  </a:cxn>
                  <a:cxn ang="0">
                    <a:pos x="T6" y="T7"/>
                  </a:cxn>
                  <a:cxn ang="0">
                    <a:pos x="T8" y="T9"/>
                  </a:cxn>
                  <a:cxn ang="0">
                    <a:pos x="T10" y="T11"/>
                  </a:cxn>
                </a:cxnLst>
                <a:rect l="0" t="0" r="r" b="b"/>
                <a:pathLst>
                  <a:path w="383" h="347">
                    <a:moveTo>
                      <a:pt x="383" y="0"/>
                    </a:moveTo>
                    <a:cubicBezTo>
                      <a:pt x="383" y="0"/>
                      <a:pt x="352" y="89"/>
                      <a:pt x="200" y="198"/>
                    </a:cubicBezTo>
                    <a:cubicBezTo>
                      <a:pt x="200" y="347"/>
                      <a:pt x="200" y="347"/>
                      <a:pt x="200" y="347"/>
                    </a:cubicBezTo>
                    <a:cubicBezTo>
                      <a:pt x="0" y="347"/>
                      <a:pt x="0" y="347"/>
                      <a:pt x="0" y="347"/>
                    </a:cubicBezTo>
                    <a:cubicBezTo>
                      <a:pt x="0" y="90"/>
                      <a:pt x="0" y="90"/>
                      <a:pt x="0" y="90"/>
                    </a:cubicBezTo>
                    <a:lnTo>
                      <a:pt x="383" y="0"/>
                    </a:lnTo>
                    <a:close/>
                  </a:path>
                </a:pathLst>
              </a:custGeom>
              <a:solidFill>
                <a:srgbClr val="F4B28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2" name="矩形 31">
                <a:extLst>
                  <a:ext uri="{FF2B5EF4-FFF2-40B4-BE49-F238E27FC236}">
                    <a16:creationId xmlns:a16="http://schemas.microsoft.com/office/drawing/2014/main" xmlns="" id="{F6F5DDD9-DA85-4DB4-A7F7-BF91800BAD66}"/>
                  </a:ext>
                </a:extLst>
              </p:cNvPr>
              <p:cNvSpPr>
                <a:spLocks/>
              </p:cNvSpPr>
              <p:nvPr/>
            </p:nvSpPr>
            <p:spPr bwMode="auto">
              <a:xfrm>
                <a:off x="5792317" y="4919114"/>
                <a:ext cx="543917" cy="1165752"/>
              </a:xfrm>
              <a:prstGeom prst="rect">
                <a:avLst/>
              </a:prstGeom>
              <a:solidFill>
                <a:schemeClr val="tx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3" name="任意多边形: 形状 32">
                <a:extLst>
                  <a:ext uri="{FF2B5EF4-FFF2-40B4-BE49-F238E27FC236}">
                    <a16:creationId xmlns:a16="http://schemas.microsoft.com/office/drawing/2014/main" xmlns="" id="{59E5D582-0F2F-40FD-BBC9-F3BC6B83CEB6}"/>
                  </a:ext>
                </a:extLst>
              </p:cNvPr>
              <p:cNvSpPr>
                <a:spLocks/>
              </p:cNvSpPr>
              <p:nvPr/>
            </p:nvSpPr>
            <p:spPr bwMode="auto">
              <a:xfrm>
                <a:off x="6039689" y="4904741"/>
                <a:ext cx="731527" cy="482641"/>
              </a:xfrm>
              <a:custGeom>
                <a:avLst/>
                <a:gdLst>
                  <a:gd name="T0" fmla="*/ 395 w 409"/>
                  <a:gd name="T1" fmla="*/ 56 h 270"/>
                  <a:gd name="T2" fmla="*/ 353 w 409"/>
                  <a:gd name="T3" fmla="*/ 150 h 270"/>
                  <a:gd name="T4" fmla="*/ 108 w 409"/>
                  <a:gd name="T5" fmla="*/ 256 h 270"/>
                  <a:gd name="T6" fmla="*/ 15 w 409"/>
                  <a:gd name="T7" fmla="*/ 213 h 270"/>
                  <a:gd name="T8" fmla="*/ 15 w 409"/>
                  <a:gd name="T9" fmla="*/ 213 h 270"/>
                  <a:gd name="T10" fmla="*/ 57 w 409"/>
                  <a:gd name="T11" fmla="*/ 119 h 270"/>
                  <a:gd name="T12" fmla="*/ 302 w 409"/>
                  <a:gd name="T13" fmla="*/ 14 h 270"/>
                  <a:gd name="T14" fmla="*/ 395 w 409"/>
                  <a:gd name="T15" fmla="*/ 56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9" h="270">
                    <a:moveTo>
                      <a:pt x="395" y="56"/>
                    </a:moveTo>
                    <a:cubicBezTo>
                      <a:pt x="409" y="94"/>
                      <a:pt x="390" y="136"/>
                      <a:pt x="353" y="150"/>
                    </a:cubicBezTo>
                    <a:cubicBezTo>
                      <a:pt x="108" y="256"/>
                      <a:pt x="108" y="256"/>
                      <a:pt x="108" y="256"/>
                    </a:cubicBezTo>
                    <a:cubicBezTo>
                      <a:pt x="71" y="270"/>
                      <a:pt x="29" y="250"/>
                      <a:pt x="15" y="213"/>
                    </a:cubicBezTo>
                    <a:cubicBezTo>
                      <a:pt x="15" y="213"/>
                      <a:pt x="15" y="213"/>
                      <a:pt x="15" y="213"/>
                    </a:cubicBezTo>
                    <a:cubicBezTo>
                      <a:pt x="0" y="175"/>
                      <a:pt x="20" y="133"/>
                      <a:pt x="57" y="119"/>
                    </a:cubicBezTo>
                    <a:cubicBezTo>
                      <a:pt x="302" y="14"/>
                      <a:pt x="302" y="14"/>
                      <a:pt x="302" y="14"/>
                    </a:cubicBezTo>
                    <a:cubicBezTo>
                      <a:pt x="339" y="0"/>
                      <a:pt x="381" y="19"/>
                      <a:pt x="395" y="56"/>
                    </a:cubicBezTo>
                    <a:close/>
                  </a:path>
                </a:pathLst>
              </a:custGeom>
              <a:solidFill>
                <a:srgbClr val="F4B28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4" name="任意多边形: 形状 33">
                <a:extLst>
                  <a:ext uri="{FF2B5EF4-FFF2-40B4-BE49-F238E27FC236}">
                    <a16:creationId xmlns:a16="http://schemas.microsoft.com/office/drawing/2014/main" xmlns="" id="{04880BD4-D81F-4878-B2D8-5FF86AFDE4A7}"/>
                  </a:ext>
                </a:extLst>
              </p:cNvPr>
              <p:cNvSpPr>
                <a:spLocks/>
              </p:cNvSpPr>
              <p:nvPr/>
            </p:nvSpPr>
            <p:spPr bwMode="auto">
              <a:xfrm>
                <a:off x="6079027" y="5136983"/>
                <a:ext cx="161133" cy="225434"/>
              </a:xfrm>
              <a:custGeom>
                <a:avLst/>
                <a:gdLst>
                  <a:gd name="T0" fmla="*/ 12 w 90"/>
                  <a:gd name="T1" fmla="*/ 78 h 126"/>
                  <a:gd name="T2" fmla="*/ 47 w 90"/>
                  <a:gd name="T3" fmla="*/ 0 h 126"/>
                  <a:gd name="T4" fmla="*/ 90 w 90"/>
                  <a:gd name="T5" fmla="*/ 114 h 126"/>
                  <a:gd name="T6" fmla="*/ 12 w 90"/>
                  <a:gd name="T7" fmla="*/ 78 h 126"/>
                </a:gdLst>
                <a:ahLst/>
                <a:cxnLst>
                  <a:cxn ang="0">
                    <a:pos x="T0" y="T1"/>
                  </a:cxn>
                  <a:cxn ang="0">
                    <a:pos x="T2" y="T3"/>
                  </a:cxn>
                  <a:cxn ang="0">
                    <a:pos x="T4" y="T5"/>
                  </a:cxn>
                  <a:cxn ang="0">
                    <a:pos x="T6" y="T7"/>
                  </a:cxn>
                </a:cxnLst>
                <a:rect l="0" t="0" r="r" b="b"/>
                <a:pathLst>
                  <a:path w="90" h="126">
                    <a:moveTo>
                      <a:pt x="12" y="78"/>
                    </a:moveTo>
                    <a:cubicBezTo>
                      <a:pt x="0" y="47"/>
                      <a:pt x="16" y="12"/>
                      <a:pt x="47" y="0"/>
                    </a:cubicBezTo>
                    <a:cubicBezTo>
                      <a:pt x="90" y="114"/>
                      <a:pt x="90" y="114"/>
                      <a:pt x="90" y="114"/>
                    </a:cubicBezTo>
                    <a:cubicBezTo>
                      <a:pt x="58" y="126"/>
                      <a:pt x="23" y="110"/>
                      <a:pt x="12" y="78"/>
                    </a:cubicBezTo>
                    <a:close/>
                  </a:path>
                </a:pathLst>
              </a:custGeom>
              <a:solidFill>
                <a:srgbClr val="FFE1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5" name="任意多边形: 形状 34">
                <a:extLst>
                  <a:ext uri="{FF2B5EF4-FFF2-40B4-BE49-F238E27FC236}">
                    <a16:creationId xmlns:a16="http://schemas.microsoft.com/office/drawing/2014/main" xmlns="" id="{08320BBD-DE6D-41AE-9E69-7ECFAE80FA3A}"/>
                  </a:ext>
                </a:extLst>
              </p:cNvPr>
              <p:cNvSpPr>
                <a:spLocks/>
              </p:cNvSpPr>
              <p:nvPr/>
            </p:nvSpPr>
            <p:spPr bwMode="auto">
              <a:xfrm>
                <a:off x="6057088" y="5180103"/>
                <a:ext cx="732283" cy="484911"/>
              </a:xfrm>
              <a:custGeom>
                <a:avLst/>
                <a:gdLst>
                  <a:gd name="T0" fmla="*/ 395 w 409"/>
                  <a:gd name="T1" fmla="*/ 57 h 271"/>
                  <a:gd name="T2" fmla="*/ 352 w 409"/>
                  <a:gd name="T3" fmla="*/ 151 h 271"/>
                  <a:gd name="T4" fmla="*/ 108 w 409"/>
                  <a:gd name="T5" fmla="*/ 256 h 271"/>
                  <a:gd name="T6" fmla="*/ 14 w 409"/>
                  <a:gd name="T7" fmla="*/ 214 h 271"/>
                  <a:gd name="T8" fmla="*/ 14 w 409"/>
                  <a:gd name="T9" fmla="*/ 214 h 271"/>
                  <a:gd name="T10" fmla="*/ 57 w 409"/>
                  <a:gd name="T11" fmla="*/ 120 h 271"/>
                  <a:gd name="T12" fmla="*/ 301 w 409"/>
                  <a:gd name="T13" fmla="*/ 15 h 271"/>
                  <a:gd name="T14" fmla="*/ 395 w 409"/>
                  <a:gd name="T15" fmla="*/ 57 h 2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9" h="271">
                    <a:moveTo>
                      <a:pt x="395" y="57"/>
                    </a:moveTo>
                    <a:cubicBezTo>
                      <a:pt x="409" y="95"/>
                      <a:pt x="390" y="137"/>
                      <a:pt x="352" y="151"/>
                    </a:cubicBezTo>
                    <a:cubicBezTo>
                      <a:pt x="108" y="256"/>
                      <a:pt x="108" y="256"/>
                      <a:pt x="108" y="256"/>
                    </a:cubicBezTo>
                    <a:cubicBezTo>
                      <a:pt x="70" y="271"/>
                      <a:pt x="28" y="251"/>
                      <a:pt x="14" y="214"/>
                    </a:cubicBezTo>
                    <a:cubicBezTo>
                      <a:pt x="14" y="214"/>
                      <a:pt x="14" y="214"/>
                      <a:pt x="14" y="214"/>
                    </a:cubicBezTo>
                    <a:cubicBezTo>
                      <a:pt x="0" y="176"/>
                      <a:pt x="19" y="134"/>
                      <a:pt x="57" y="120"/>
                    </a:cubicBezTo>
                    <a:cubicBezTo>
                      <a:pt x="301" y="15"/>
                      <a:pt x="301" y="15"/>
                      <a:pt x="301" y="15"/>
                    </a:cubicBezTo>
                    <a:cubicBezTo>
                      <a:pt x="339" y="0"/>
                      <a:pt x="381" y="20"/>
                      <a:pt x="395" y="57"/>
                    </a:cubicBezTo>
                    <a:close/>
                  </a:path>
                </a:pathLst>
              </a:custGeom>
              <a:solidFill>
                <a:srgbClr val="F4B28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6" name="任意多边形: 形状 35">
                <a:extLst>
                  <a:ext uri="{FF2B5EF4-FFF2-40B4-BE49-F238E27FC236}">
                    <a16:creationId xmlns:a16="http://schemas.microsoft.com/office/drawing/2014/main" xmlns="" id="{5C8E1E8A-E32D-4F06-A78E-FE062BFEF7A5}"/>
                  </a:ext>
                </a:extLst>
              </p:cNvPr>
              <p:cNvSpPr>
                <a:spLocks/>
              </p:cNvSpPr>
              <p:nvPr/>
            </p:nvSpPr>
            <p:spPr bwMode="auto">
              <a:xfrm>
                <a:off x="6094913" y="5405537"/>
                <a:ext cx="161133" cy="225434"/>
              </a:xfrm>
              <a:custGeom>
                <a:avLst/>
                <a:gdLst>
                  <a:gd name="T0" fmla="*/ 12 w 90"/>
                  <a:gd name="T1" fmla="*/ 79 h 126"/>
                  <a:gd name="T2" fmla="*/ 48 w 90"/>
                  <a:gd name="T3" fmla="*/ 0 h 126"/>
                  <a:gd name="T4" fmla="*/ 90 w 90"/>
                  <a:gd name="T5" fmla="*/ 114 h 126"/>
                  <a:gd name="T6" fmla="*/ 12 w 90"/>
                  <a:gd name="T7" fmla="*/ 79 h 126"/>
                </a:gdLst>
                <a:ahLst/>
                <a:cxnLst>
                  <a:cxn ang="0">
                    <a:pos x="T0" y="T1"/>
                  </a:cxn>
                  <a:cxn ang="0">
                    <a:pos x="T2" y="T3"/>
                  </a:cxn>
                  <a:cxn ang="0">
                    <a:pos x="T4" y="T5"/>
                  </a:cxn>
                  <a:cxn ang="0">
                    <a:pos x="T6" y="T7"/>
                  </a:cxn>
                </a:cxnLst>
                <a:rect l="0" t="0" r="r" b="b"/>
                <a:pathLst>
                  <a:path w="90" h="126">
                    <a:moveTo>
                      <a:pt x="12" y="79"/>
                    </a:moveTo>
                    <a:cubicBezTo>
                      <a:pt x="0" y="47"/>
                      <a:pt x="16" y="12"/>
                      <a:pt x="48" y="0"/>
                    </a:cubicBezTo>
                    <a:cubicBezTo>
                      <a:pt x="90" y="114"/>
                      <a:pt x="90" y="114"/>
                      <a:pt x="90" y="114"/>
                    </a:cubicBezTo>
                    <a:cubicBezTo>
                      <a:pt x="59" y="126"/>
                      <a:pt x="24" y="110"/>
                      <a:pt x="12" y="79"/>
                    </a:cubicBezTo>
                    <a:close/>
                  </a:path>
                </a:pathLst>
              </a:custGeom>
              <a:solidFill>
                <a:srgbClr val="FFE1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7" name="任意多边形: 形状 36">
                <a:extLst>
                  <a:ext uri="{FF2B5EF4-FFF2-40B4-BE49-F238E27FC236}">
                    <a16:creationId xmlns:a16="http://schemas.microsoft.com/office/drawing/2014/main" xmlns="" id="{349B4E06-9319-4F22-AD42-D23CC3DD1E24}"/>
                  </a:ext>
                </a:extLst>
              </p:cNvPr>
              <p:cNvSpPr>
                <a:spLocks/>
              </p:cNvSpPr>
              <p:nvPr/>
            </p:nvSpPr>
            <p:spPr bwMode="auto">
              <a:xfrm>
                <a:off x="5463243" y="5195990"/>
                <a:ext cx="963013" cy="1382865"/>
              </a:xfrm>
              <a:custGeom>
                <a:avLst/>
                <a:gdLst>
                  <a:gd name="T0" fmla="*/ 485 w 538"/>
                  <a:gd name="T1" fmla="*/ 66 h 773"/>
                  <a:gd name="T2" fmla="*/ 357 w 538"/>
                  <a:gd name="T3" fmla="*/ 9 h 773"/>
                  <a:gd name="T4" fmla="*/ 275 w 538"/>
                  <a:gd name="T5" fmla="*/ 5 h 773"/>
                  <a:gd name="T6" fmla="*/ 140 w 538"/>
                  <a:gd name="T7" fmla="*/ 5 h 773"/>
                  <a:gd name="T8" fmla="*/ 85 w 538"/>
                  <a:gd name="T9" fmla="*/ 5 h 773"/>
                  <a:gd name="T10" fmla="*/ 0 w 538"/>
                  <a:gd name="T11" fmla="*/ 80 h 773"/>
                  <a:gd name="T12" fmla="*/ 0 w 538"/>
                  <a:gd name="T13" fmla="*/ 136 h 773"/>
                  <a:gd name="T14" fmla="*/ 0 w 538"/>
                  <a:gd name="T15" fmla="*/ 540 h 773"/>
                  <a:gd name="T16" fmla="*/ 124 w 538"/>
                  <a:gd name="T17" fmla="*/ 675 h 773"/>
                  <a:gd name="T18" fmla="*/ 124 w 538"/>
                  <a:gd name="T19" fmla="*/ 773 h 773"/>
                  <a:gd name="T20" fmla="*/ 344 w 538"/>
                  <a:gd name="T21" fmla="*/ 773 h 773"/>
                  <a:gd name="T22" fmla="*/ 344 w 538"/>
                  <a:gd name="T23" fmla="*/ 596 h 773"/>
                  <a:gd name="T24" fmla="*/ 344 w 538"/>
                  <a:gd name="T25" fmla="*/ 552 h 773"/>
                  <a:gd name="T26" fmla="*/ 188 w 538"/>
                  <a:gd name="T27" fmla="*/ 148 h 773"/>
                  <a:gd name="T28" fmla="*/ 315 w 538"/>
                  <a:gd name="T29" fmla="*/ 151 h 773"/>
                  <a:gd name="T30" fmla="*/ 424 w 538"/>
                  <a:gd name="T31" fmla="*/ 198 h 773"/>
                  <a:gd name="T32" fmla="*/ 521 w 538"/>
                  <a:gd name="T33" fmla="*/ 162 h 773"/>
                  <a:gd name="T34" fmla="*/ 485 w 538"/>
                  <a:gd name="T35" fmla="*/ 66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8" h="773">
                    <a:moveTo>
                      <a:pt x="485" y="66"/>
                    </a:moveTo>
                    <a:cubicBezTo>
                      <a:pt x="357" y="9"/>
                      <a:pt x="357" y="9"/>
                      <a:pt x="357" y="9"/>
                    </a:cubicBezTo>
                    <a:cubicBezTo>
                      <a:pt x="338" y="0"/>
                      <a:pt x="284" y="5"/>
                      <a:pt x="275" y="5"/>
                    </a:cubicBezTo>
                    <a:cubicBezTo>
                      <a:pt x="140" y="5"/>
                      <a:pt x="140" y="5"/>
                      <a:pt x="140" y="5"/>
                    </a:cubicBezTo>
                    <a:cubicBezTo>
                      <a:pt x="85" y="5"/>
                      <a:pt x="85" y="5"/>
                      <a:pt x="85" y="5"/>
                    </a:cubicBezTo>
                    <a:cubicBezTo>
                      <a:pt x="41" y="5"/>
                      <a:pt x="0" y="35"/>
                      <a:pt x="0" y="80"/>
                    </a:cubicBezTo>
                    <a:cubicBezTo>
                      <a:pt x="0" y="136"/>
                      <a:pt x="0" y="136"/>
                      <a:pt x="0" y="136"/>
                    </a:cubicBezTo>
                    <a:cubicBezTo>
                      <a:pt x="0" y="540"/>
                      <a:pt x="0" y="540"/>
                      <a:pt x="0" y="540"/>
                    </a:cubicBezTo>
                    <a:cubicBezTo>
                      <a:pt x="0" y="610"/>
                      <a:pt x="56" y="669"/>
                      <a:pt x="124" y="675"/>
                    </a:cubicBezTo>
                    <a:cubicBezTo>
                      <a:pt x="124" y="773"/>
                      <a:pt x="124" y="773"/>
                      <a:pt x="124" y="773"/>
                    </a:cubicBezTo>
                    <a:cubicBezTo>
                      <a:pt x="344" y="773"/>
                      <a:pt x="344" y="773"/>
                      <a:pt x="344" y="773"/>
                    </a:cubicBezTo>
                    <a:cubicBezTo>
                      <a:pt x="344" y="596"/>
                      <a:pt x="344" y="596"/>
                      <a:pt x="344" y="596"/>
                    </a:cubicBezTo>
                    <a:cubicBezTo>
                      <a:pt x="344" y="552"/>
                      <a:pt x="344" y="552"/>
                      <a:pt x="344" y="552"/>
                    </a:cubicBezTo>
                    <a:cubicBezTo>
                      <a:pt x="344" y="303"/>
                      <a:pt x="188" y="148"/>
                      <a:pt x="188" y="148"/>
                    </a:cubicBezTo>
                    <a:cubicBezTo>
                      <a:pt x="188" y="148"/>
                      <a:pt x="283" y="147"/>
                      <a:pt x="315" y="151"/>
                    </a:cubicBezTo>
                    <a:cubicBezTo>
                      <a:pt x="349" y="155"/>
                      <a:pt x="424" y="198"/>
                      <a:pt x="424" y="198"/>
                    </a:cubicBezTo>
                    <a:cubicBezTo>
                      <a:pt x="461" y="215"/>
                      <a:pt x="504" y="199"/>
                      <a:pt x="521" y="162"/>
                    </a:cubicBezTo>
                    <a:cubicBezTo>
                      <a:pt x="538" y="126"/>
                      <a:pt x="522" y="83"/>
                      <a:pt x="485" y="66"/>
                    </a:cubicBezTo>
                    <a:close/>
                  </a:path>
                </a:pathLst>
              </a:custGeom>
              <a:solidFill>
                <a:srgbClr val="FCC39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8" name="任意多边形: 形状 37">
                <a:extLst>
                  <a:ext uri="{FF2B5EF4-FFF2-40B4-BE49-F238E27FC236}">
                    <a16:creationId xmlns:a16="http://schemas.microsoft.com/office/drawing/2014/main" xmlns="" id="{0360EDE6-C138-48C9-A3F2-893C14E98CDA}"/>
                  </a:ext>
                </a:extLst>
              </p:cNvPr>
              <p:cNvSpPr>
                <a:spLocks/>
              </p:cNvSpPr>
              <p:nvPr/>
            </p:nvSpPr>
            <p:spPr bwMode="auto">
              <a:xfrm>
                <a:off x="6228812" y="5329888"/>
                <a:ext cx="164915" cy="218626"/>
              </a:xfrm>
              <a:custGeom>
                <a:avLst/>
                <a:gdLst>
                  <a:gd name="T0" fmla="*/ 78 w 92"/>
                  <a:gd name="T1" fmla="*/ 79 h 122"/>
                  <a:gd name="T2" fmla="*/ 0 w 92"/>
                  <a:gd name="T3" fmla="*/ 108 h 122"/>
                  <a:gd name="T4" fmla="*/ 49 w 92"/>
                  <a:gd name="T5" fmla="*/ 0 h 122"/>
                  <a:gd name="T6" fmla="*/ 78 w 92"/>
                  <a:gd name="T7" fmla="*/ 79 h 122"/>
                </a:gdLst>
                <a:ahLst/>
                <a:cxnLst>
                  <a:cxn ang="0">
                    <a:pos x="T0" y="T1"/>
                  </a:cxn>
                  <a:cxn ang="0">
                    <a:pos x="T2" y="T3"/>
                  </a:cxn>
                  <a:cxn ang="0">
                    <a:pos x="T4" y="T5"/>
                  </a:cxn>
                  <a:cxn ang="0">
                    <a:pos x="T6" y="T7"/>
                  </a:cxn>
                </a:cxnLst>
                <a:rect l="0" t="0" r="r" b="b"/>
                <a:pathLst>
                  <a:path w="92" h="122">
                    <a:moveTo>
                      <a:pt x="78" y="79"/>
                    </a:moveTo>
                    <a:cubicBezTo>
                      <a:pt x="65" y="109"/>
                      <a:pt x="30" y="122"/>
                      <a:pt x="0" y="108"/>
                    </a:cubicBezTo>
                    <a:cubicBezTo>
                      <a:pt x="49" y="0"/>
                      <a:pt x="49" y="0"/>
                      <a:pt x="49" y="0"/>
                    </a:cubicBezTo>
                    <a:cubicBezTo>
                      <a:pt x="79" y="14"/>
                      <a:pt x="92" y="49"/>
                      <a:pt x="78" y="79"/>
                    </a:cubicBezTo>
                    <a:close/>
                  </a:path>
                </a:pathLst>
              </a:custGeom>
              <a:solidFill>
                <a:srgbClr val="FFE1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9" name="矩形 38">
                <a:extLst>
                  <a:ext uri="{FF2B5EF4-FFF2-40B4-BE49-F238E27FC236}">
                    <a16:creationId xmlns:a16="http://schemas.microsoft.com/office/drawing/2014/main" xmlns="" id="{A2F0B2D8-7E9F-4263-8BC8-29D2772A7472}"/>
                  </a:ext>
                </a:extLst>
              </p:cNvPr>
              <p:cNvSpPr>
                <a:spLocks/>
              </p:cNvSpPr>
              <p:nvPr/>
            </p:nvSpPr>
            <p:spPr bwMode="auto">
              <a:xfrm>
                <a:off x="5628158" y="6556917"/>
                <a:ext cx="865425" cy="301083"/>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1" name="矩形 40">
                <a:extLst>
                  <a:ext uri="{FF2B5EF4-FFF2-40B4-BE49-F238E27FC236}">
                    <a16:creationId xmlns:a16="http://schemas.microsoft.com/office/drawing/2014/main" xmlns="" id="{A019DA27-52DC-47AB-92C0-004C75B7161C}"/>
                  </a:ext>
                </a:extLst>
              </p:cNvPr>
              <p:cNvSpPr>
                <a:spLocks/>
              </p:cNvSpPr>
              <p:nvPr/>
            </p:nvSpPr>
            <p:spPr bwMode="auto">
              <a:xfrm>
                <a:off x="6079027" y="6556917"/>
                <a:ext cx="414557" cy="301083"/>
              </a:xfrm>
              <a:prstGeom prst="rect">
                <a:avLst/>
              </a:prstGeom>
              <a:solidFill>
                <a:schemeClr val="tx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2" name="任意多边形: 形状 41">
                <a:extLst>
                  <a:ext uri="{FF2B5EF4-FFF2-40B4-BE49-F238E27FC236}">
                    <a16:creationId xmlns:a16="http://schemas.microsoft.com/office/drawing/2014/main" xmlns="" id="{52A0A3CC-DF58-4766-9DD1-27EA505FD961}"/>
                  </a:ext>
                </a:extLst>
              </p:cNvPr>
              <p:cNvSpPr>
                <a:spLocks/>
              </p:cNvSpPr>
              <p:nvPr/>
            </p:nvSpPr>
            <p:spPr bwMode="auto">
              <a:xfrm>
                <a:off x="6066166" y="5456979"/>
                <a:ext cx="732283" cy="483398"/>
              </a:xfrm>
              <a:custGeom>
                <a:avLst/>
                <a:gdLst>
                  <a:gd name="T0" fmla="*/ 395 w 409"/>
                  <a:gd name="T1" fmla="*/ 57 h 270"/>
                  <a:gd name="T2" fmla="*/ 352 w 409"/>
                  <a:gd name="T3" fmla="*/ 151 h 270"/>
                  <a:gd name="T4" fmla="*/ 107 w 409"/>
                  <a:gd name="T5" fmla="*/ 256 h 270"/>
                  <a:gd name="T6" fmla="*/ 14 w 409"/>
                  <a:gd name="T7" fmla="*/ 214 h 270"/>
                  <a:gd name="T8" fmla="*/ 14 w 409"/>
                  <a:gd name="T9" fmla="*/ 214 h 270"/>
                  <a:gd name="T10" fmla="*/ 56 w 409"/>
                  <a:gd name="T11" fmla="*/ 120 h 270"/>
                  <a:gd name="T12" fmla="*/ 301 w 409"/>
                  <a:gd name="T13" fmla="*/ 14 h 270"/>
                  <a:gd name="T14" fmla="*/ 395 w 409"/>
                  <a:gd name="T15" fmla="*/ 57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9" h="270">
                    <a:moveTo>
                      <a:pt x="395" y="57"/>
                    </a:moveTo>
                    <a:cubicBezTo>
                      <a:pt x="409" y="95"/>
                      <a:pt x="389" y="137"/>
                      <a:pt x="352" y="151"/>
                    </a:cubicBezTo>
                    <a:cubicBezTo>
                      <a:pt x="107" y="256"/>
                      <a:pt x="107" y="256"/>
                      <a:pt x="107" y="256"/>
                    </a:cubicBezTo>
                    <a:cubicBezTo>
                      <a:pt x="70" y="270"/>
                      <a:pt x="28" y="251"/>
                      <a:pt x="14" y="214"/>
                    </a:cubicBezTo>
                    <a:cubicBezTo>
                      <a:pt x="14" y="214"/>
                      <a:pt x="14" y="214"/>
                      <a:pt x="14" y="214"/>
                    </a:cubicBezTo>
                    <a:cubicBezTo>
                      <a:pt x="0" y="176"/>
                      <a:pt x="19" y="134"/>
                      <a:pt x="56" y="120"/>
                    </a:cubicBezTo>
                    <a:cubicBezTo>
                      <a:pt x="301" y="14"/>
                      <a:pt x="301" y="14"/>
                      <a:pt x="301" y="14"/>
                    </a:cubicBezTo>
                    <a:cubicBezTo>
                      <a:pt x="339" y="0"/>
                      <a:pt x="380" y="19"/>
                      <a:pt x="395" y="57"/>
                    </a:cubicBezTo>
                    <a:close/>
                  </a:path>
                </a:pathLst>
              </a:custGeom>
              <a:solidFill>
                <a:srgbClr val="F4B28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3" name="任意多边形: 形状 42">
                <a:extLst>
                  <a:ext uri="{FF2B5EF4-FFF2-40B4-BE49-F238E27FC236}">
                    <a16:creationId xmlns:a16="http://schemas.microsoft.com/office/drawing/2014/main" xmlns="" id="{F0BEF959-9C82-4093-A82B-F753ABAE74D5}"/>
                  </a:ext>
                </a:extLst>
              </p:cNvPr>
              <p:cNvSpPr>
                <a:spLocks/>
              </p:cNvSpPr>
              <p:nvPr/>
            </p:nvSpPr>
            <p:spPr bwMode="auto">
              <a:xfrm>
                <a:off x="6096426" y="5691491"/>
                <a:ext cx="155837" cy="216356"/>
              </a:xfrm>
              <a:custGeom>
                <a:avLst/>
                <a:gdLst>
                  <a:gd name="T0" fmla="*/ 12 w 87"/>
                  <a:gd name="T1" fmla="*/ 76 h 121"/>
                  <a:gd name="T2" fmla="*/ 46 w 87"/>
                  <a:gd name="T3" fmla="*/ 0 h 121"/>
                  <a:gd name="T4" fmla="*/ 87 w 87"/>
                  <a:gd name="T5" fmla="*/ 110 h 121"/>
                  <a:gd name="T6" fmla="*/ 12 w 87"/>
                  <a:gd name="T7" fmla="*/ 76 h 121"/>
                </a:gdLst>
                <a:ahLst/>
                <a:cxnLst>
                  <a:cxn ang="0">
                    <a:pos x="T0" y="T1"/>
                  </a:cxn>
                  <a:cxn ang="0">
                    <a:pos x="T2" y="T3"/>
                  </a:cxn>
                  <a:cxn ang="0">
                    <a:pos x="T4" y="T5"/>
                  </a:cxn>
                  <a:cxn ang="0">
                    <a:pos x="T6" y="T7"/>
                  </a:cxn>
                </a:cxnLst>
                <a:rect l="0" t="0" r="r" b="b"/>
                <a:pathLst>
                  <a:path w="87" h="121">
                    <a:moveTo>
                      <a:pt x="12" y="76"/>
                    </a:moveTo>
                    <a:cubicBezTo>
                      <a:pt x="0" y="45"/>
                      <a:pt x="16" y="11"/>
                      <a:pt x="46" y="0"/>
                    </a:cubicBezTo>
                    <a:cubicBezTo>
                      <a:pt x="87" y="110"/>
                      <a:pt x="87" y="110"/>
                      <a:pt x="87" y="110"/>
                    </a:cubicBezTo>
                    <a:cubicBezTo>
                      <a:pt x="57" y="121"/>
                      <a:pt x="23" y="106"/>
                      <a:pt x="12" y="76"/>
                    </a:cubicBezTo>
                    <a:close/>
                  </a:path>
                </a:pathLst>
              </a:custGeom>
              <a:solidFill>
                <a:srgbClr val="FFE1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4" name="任意多边形: 形状 43">
                <a:extLst>
                  <a:ext uri="{FF2B5EF4-FFF2-40B4-BE49-F238E27FC236}">
                    <a16:creationId xmlns:a16="http://schemas.microsoft.com/office/drawing/2014/main" xmlns="" id="{DA4912C8-2251-4E65-9A3A-526F72E1EF43}"/>
                  </a:ext>
                </a:extLst>
              </p:cNvPr>
              <p:cNvSpPr>
                <a:spLocks/>
              </p:cNvSpPr>
              <p:nvPr/>
            </p:nvSpPr>
            <p:spPr bwMode="auto">
              <a:xfrm>
                <a:off x="6057088" y="5743689"/>
                <a:ext cx="732283" cy="482641"/>
              </a:xfrm>
              <a:custGeom>
                <a:avLst/>
                <a:gdLst>
                  <a:gd name="T0" fmla="*/ 395 w 409"/>
                  <a:gd name="T1" fmla="*/ 57 h 270"/>
                  <a:gd name="T2" fmla="*/ 352 w 409"/>
                  <a:gd name="T3" fmla="*/ 150 h 270"/>
                  <a:gd name="T4" fmla="*/ 108 w 409"/>
                  <a:gd name="T5" fmla="*/ 256 h 270"/>
                  <a:gd name="T6" fmla="*/ 14 w 409"/>
                  <a:gd name="T7" fmla="*/ 213 h 270"/>
                  <a:gd name="T8" fmla="*/ 14 w 409"/>
                  <a:gd name="T9" fmla="*/ 213 h 270"/>
                  <a:gd name="T10" fmla="*/ 57 w 409"/>
                  <a:gd name="T11" fmla="*/ 120 h 270"/>
                  <a:gd name="T12" fmla="*/ 301 w 409"/>
                  <a:gd name="T13" fmla="*/ 14 h 270"/>
                  <a:gd name="T14" fmla="*/ 395 w 409"/>
                  <a:gd name="T15" fmla="*/ 57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9" h="270">
                    <a:moveTo>
                      <a:pt x="395" y="57"/>
                    </a:moveTo>
                    <a:cubicBezTo>
                      <a:pt x="409" y="94"/>
                      <a:pt x="390" y="136"/>
                      <a:pt x="352" y="150"/>
                    </a:cubicBezTo>
                    <a:cubicBezTo>
                      <a:pt x="108" y="256"/>
                      <a:pt x="108" y="256"/>
                      <a:pt x="108" y="256"/>
                    </a:cubicBezTo>
                    <a:cubicBezTo>
                      <a:pt x="70" y="270"/>
                      <a:pt x="28" y="251"/>
                      <a:pt x="14" y="213"/>
                    </a:cubicBezTo>
                    <a:cubicBezTo>
                      <a:pt x="14" y="213"/>
                      <a:pt x="14" y="213"/>
                      <a:pt x="14" y="213"/>
                    </a:cubicBezTo>
                    <a:cubicBezTo>
                      <a:pt x="0" y="176"/>
                      <a:pt x="19" y="134"/>
                      <a:pt x="57" y="120"/>
                    </a:cubicBezTo>
                    <a:cubicBezTo>
                      <a:pt x="301" y="14"/>
                      <a:pt x="301" y="14"/>
                      <a:pt x="301" y="14"/>
                    </a:cubicBezTo>
                    <a:cubicBezTo>
                      <a:pt x="339" y="0"/>
                      <a:pt x="381" y="19"/>
                      <a:pt x="395" y="57"/>
                    </a:cubicBezTo>
                    <a:close/>
                  </a:path>
                </a:pathLst>
              </a:custGeom>
              <a:solidFill>
                <a:srgbClr val="F4B28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5" name="任意多边形: 形状 44">
                <a:extLst>
                  <a:ext uri="{FF2B5EF4-FFF2-40B4-BE49-F238E27FC236}">
                    <a16:creationId xmlns:a16="http://schemas.microsoft.com/office/drawing/2014/main" xmlns="" id="{806FB21D-472C-4008-A5DA-5D20D3FD41AB}"/>
                  </a:ext>
                </a:extLst>
              </p:cNvPr>
              <p:cNvSpPr>
                <a:spLocks/>
              </p:cNvSpPr>
              <p:nvPr/>
            </p:nvSpPr>
            <p:spPr bwMode="auto">
              <a:xfrm>
                <a:off x="6096426" y="5977445"/>
                <a:ext cx="155837" cy="216356"/>
              </a:xfrm>
              <a:custGeom>
                <a:avLst/>
                <a:gdLst>
                  <a:gd name="T0" fmla="*/ 12 w 87"/>
                  <a:gd name="T1" fmla="*/ 75 h 121"/>
                  <a:gd name="T2" fmla="*/ 46 w 87"/>
                  <a:gd name="T3" fmla="*/ 0 h 121"/>
                  <a:gd name="T4" fmla="*/ 87 w 87"/>
                  <a:gd name="T5" fmla="*/ 110 h 121"/>
                  <a:gd name="T6" fmla="*/ 12 w 87"/>
                  <a:gd name="T7" fmla="*/ 75 h 121"/>
                </a:gdLst>
                <a:ahLst/>
                <a:cxnLst>
                  <a:cxn ang="0">
                    <a:pos x="T0" y="T1"/>
                  </a:cxn>
                  <a:cxn ang="0">
                    <a:pos x="T2" y="T3"/>
                  </a:cxn>
                  <a:cxn ang="0">
                    <a:pos x="T4" y="T5"/>
                  </a:cxn>
                  <a:cxn ang="0">
                    <a:pos x="T6" y="T7"/>
                  </a:cxn>
                </a:cxnLst>
                <a:rect l="0" t="0" r="r" b="b"/>
                <a:pathLst>
                  <a:path w="87" h="121">
                    <a:moveTo>
                      <a:pt x="12" y="75"/>
                    </a:moveTo>
                    <a:cubicBezTo>
                      <a:pt x="0" y="45"/>
                      <a:pt x="16" y="11"/>
                      <a:pt x="46" y="0"/>
                    </a:cubicBezTo>
                    <a:cubicBezTo>
                      <a:pt x="87" y="110"/>
                      <a:pt x="87" y="110"/>
                      <a:pt x="87" y="110"/>
                    </a:cubicBezTo>
                    <a:cubicBezTo>
                      <a:pt x="57" y="121"/>
                      <a:pt x="23" y="106"/>
                      <a:pt x="12" y="75"/>
                    </a:cubicBezTo>
                    <a:close/>
                  </a:path>
                </a:pathLst>
              </a:custGeom>
              <a:solidFill>
                <a:srgbClr val="FFE1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6" name="任意多边形: 形状 45">
                <a:extLst>
                  <a:ext uri="{FF2B5EF4-FFF2-40B4-BE49-F238E27FC236}">
                    <a16:creationId xmlns:a16="http://schemas.microsoft.com/office/drawing/2014/main" xmlns="" id="{23818C89-78CA-42EA-9D43-64D82236E0FF}"/>
                  </a:ext>
                </a:extLst>
              </p:cNvPr>
              <p:cNvSpPr>
                <a:spLocks/>
              </p:cNvSpPr>
              <p:nvPr/>
            </p:nvSpPr>
            <p:spPr bwMode="auto">
              <a:xfrm>
                <a:off x="5101641" y="2822878"/>
                <a:ext cx="1925269" cy="1924513"/>
              </a:xfrm>
              <a:custGeom>
                <a:avLst/>
                <a:gdLst>
                  <a:gd name="T0" fmla="*/ 538 w 1076"/>
                  <a:gd name="T1" fmla="*/ 1076 h 1076"/>
                  <a:gd name="T2" fmla="*/ 0 w 1076"/>
                  <a:gd name="T3" fmla="*/ 538 h 1076"/>
                  <a:gd name="T4" fmla="*/ 538 w 1076"/>
                  <a:gd name="T5" fmla="*/ 0 h 1076"/>
                  <a:gd name="T6" fmla="*/ 1076 w 1076"/>
                  <a:gd name="T7" fmla="*/ 538 h 1076"/>
                  <a:gd name="T8" fmla="*/ 538 w 1076"/>
                  <a:gd name="T9" fmla="*/ 1076 h 1076"/>
                  <a:gd name="T10" fmla="*/ 538 w 1076"/>
                  <a:gd name="T11" fmla="*/ 80 h 1076"/>
                  <a:gd name="T12" fmla="*/ 80 w 1076"/>
                  <a:gd name="T13" fmla="*/ 538 h 1076"/>
                  <a:gd name="T14" fmla="*/ 538 w 1076"/>
                  <a:gd name="T15" fmla="*/ 996 h 1076"/>
                  <a:gd name="T16" fmla="*/ 996 w 1076"/>
                  <a:gd name="T17" fmla="*/ 538 h 1076"/>
                  <a:gd name="T18" fmla="*/ 538 w 1076"/>
                  <a:gd name="T19" fmla="*/ 80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6" h="1076">
                    <a:moveTo>
                      <a:pt x="538" y="1076"/>
                    </a:moveTo>
                    <a:cubicBezTo>
                      <a:pt x="241" y="1076"/>
                      <a:pt x="0" y="835"/>
                      <a:pt x="0" y="538"/>
                    </a:cubicBezTo>
                    <a:cubicBezTo>
                      <a:pt x="0" y="242"/>
                      <a:pt x="241" y="0"/>
                      <a:pt x="538" y="0"/>
                    </a:cubicBezTo>
                    <a:cubicBezTo>
                      <a:pt x="835" y="0"/>
                      <a:pt x="1076" y="242"/>
                      <a:pt x="1076" y="538"/>
                    </a:cubicBezTo>
                    <a:cubicBezTo>
                      <a:pt x="1076" y="835"/>
                      <a:pt x="835" y="1076"/>
                      <a:pt x="538" y="1076"/>
                    </a:cubicBezTo>
                    <a:close/>
                    <a:moveTo>
                      <a:pt x="538" y="80"/>
                    </a:moveTo>
                    <a:cubicBezTo>
                      <a:pt x="286" y="80"/>
                      <a:pt x="80" y="286"/>
                      <a:pt x="80" y="538"/>
                    </a:cubicBezTo>
                    <a:cubicBezTo>
                      <a:pt x="80" y="791"/>
                      <a:pt x="286" y="996"/>
                      <a:pt x="538" y="996"/>
                    </a:cubicBezTo>
                    <a:cubicBezTo>
                      <a:pt x="791" y="996"/>
                      <a:pt x="996" y="791"/>
                      <a:pt x="996" y="538"/>
                    </a:cubicBezTo>
                    <a:cubicBezTo>
                      <a:pt x="996" y="286"/>
                      <a:pt x="791" y="80"/>
                      <a:pt x="538" y="8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29" name="文本框 40">
              <a:extLst>
                <a:ext uri="{FF2B5EF4-FFF2-40B4-BE49-F238E27FC236}">
                  <a16:creationId xmlns:a16="http://schemas.microsoft.com/office/drawing/2014/main" xmlns="" id="{CC407093-8936-4FA6-9454-9578FD64ABB1}"/>
                </a:ext>
              </a:extLst>
            </p:cNvPr>
            <p:cNvSpPr txBox="1"/>
            <p:nvPr/>
          </p:nvSpPr>
          <p:spPr>
            <a:xfrm>
              <a:off x="4175441" y="2560423"/>
              <a:ext cx="830997" cy="484748"/>
            </a:xfrm>
            <a:prstGeom prst="rect">
              <a:avLst/>
            </a:prstGeom>
            <a:noFill/>
          </p:spPr>
          <p:txBody>
            <a:bodyPr wrap="none">
              <a:noAutofit/>
            </a:bodyPr>
            <a:lstStyle/>
            <a:p>
              <a:pPr algn="ctr">
                <a:lnSpc>
                  <a:spcPts val="2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大学生学习</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lnSpc>
                  <a:spcPts val="2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心理问题</a:t>
              </a:r>
            </a:p>
          </p:txBody>
        </p:sp>
      </p:grpSp>
      <p:sp>
        <p:nvSpPr>
          <p:cNvPr id="47" name="文本框 22">
            <a:extLst>
              <a:ext uri="{FF2B5EF4-FFF2-40B4-BE49-F238E27FC236}">
                <a16:creationId xmlns:a16="http://schemas.microsoft.com/office/drawing/2014/main" xmlns="" id="{1493F24F-81C2-4F7E-BBBA-D085B9803290}"/>
              </a:ext>
            </a:extLst>
          </p:cNvPr>
          <p:cNvSpPr txBox="1"/>
          <p:nvPr/>
        </p:nvSpPr>
        <p:spPr>
          <a:xfrm>
            <a:off x="6534507" y="1707654"/>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学习倦怠问题</a:t>
            </a:r>
          </a:p>
        </p:txBody>
      </p:sp>
      <p:sp>
        <p:nvSpPr>
          <p:cNvPr id="48" name="文本框 24">
            <a:extLst>
              <a:ext uri="{FF2B5EF4-FFF2-40B4-BE49-F238E27FC236}">
                <a16:creationId xmlns:a16="http://schemas.microsoft.com/office/drawing/2014/main" xmlns="" id="{C65016C6-D6AD-4F5E-876A-45582A4BC53A}"/>
              </a:ext>
            </a:extLst>
          </p:cNvPr>
          <p:cNvSpPr txBox="1"/>
          <p:nvPr/>
        </p:nvSpPr>
        <p:spPr>
          <a:xfrm>
            <a:off x="6948264" y="2677874"/>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考试焦虑问题</a:t>
            </a:r>
          </a:p>
        </p:txBody>
      </p:sp>
      <p:sp>
        <p:nvSpPr>
          <p:cNvPr id="49" name="文本框 26">
            <a:extLst>
              <a:ext uri="{FF2B5EF4-FFF2-40B4-BE49-F238E27FC236}">
                <a16:creationId xmlns:a16="http://schemas.microsoft.com/office/drawing/2014/main" xmlns="" id="{92F3D9F3-F144-4362-80E1-B71DCFCD5A1C}"/>
              </a:ext>
            </a:extLst>
          </p:cNvPr>
          <p:cNvSpPr txBox="1"/>
          <p:nvPr/>
        </p:nvSpPr>
        <p:spPr>
          <a:xfrm>
            <a:off x="6673797" y="3651870"/>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学习自卑问题</a:t>
            </a:r>
          </a:p>
        </p:txBody>
      </p:sp>
      <p:sp>
        <p:nvSpPr>
          <p:cNvPr id="50" name="文本框 28">
            <a:extLst>
              <a:ext uri="{FF2B5EF4-FFF2-40B4-BE49-F238E27FC236}">
                <a16:creationId xmlns:a16="http://schemas.microsoft.com/office/drawing/2014/main" xmlns="" id="{6141DA2F-B825-4BD7-855C-1F41FA2AFE88}"/>
              </a:ext>
            </a:extLst>
          </p:cNvPr>
          <p:cNvSpPr txBox="1"/>
          <p:nvPr/>
        </p:nvSpPr>
        <p:spPr>
          <a:xfrm flipH="1">
            <a:off x="934337" y="3651870"/>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rPr>
              <a:t>学习动力缺乏问题</a:t>
            </a:r>
            <a:endPar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1" name="文本框 30">
            <a:extLst>
              <a:ext uri="{FF2B5EF4-FFF2-40B4-BE49-F238E27FC236}">
                <a16:creationId xmlns:a16="http://schemas.microsoft.com/office/drawing/2014/main" xmlns="" id="{F961D3F3-F338-49C2-82C8-3C6CFA588D7D}"/>
              </a:ext>
            </a:extLst>
          </p:cNvPr>
          <p:cNvSpPr txBox="1"/>
          <p:nvPr/>
        </p:nvSpPr>
        <p:spPr>
          <a:xfrm flipH="1">
            <a:off x="1130709" y="2657832"/>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rPr>
              <a:t>学习动机强度问题</a:t>
            </a:r>
            <a:endPar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2" name="文本框 32">
            <a:extLst>
              <a:ext uri="{FF2B5EF4-FFF2-40B4-BE49-F238E27FC236}">
                <a16:creationId xmlns:a16="http://schemas.microsoft.com/office/drawing/2014/main" xmlns="" id="{5046FE46-E90B-4581-9A31-A6E8EBB8891F}"/>
              </a:ext>
            </a:extLst>
          </p:cNvPr>
          <p:cNvSpPr txBox="1"/>
          <p:nvPr/>
        </p:nvSpPr>
        <p:spPr>
          <a:xfrm flipH="1">
            <a:off x="1205915" y="1741770"/>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学习策略问题</a:t>
            </a:r>
          </a:p>
        </p:txBody>
      </p:sp>
      <p:cxnSp>
        <p:nvCxnSpPr>
          <p:cNvPr id="53" name="直接连接符 52">
            <a:extLst>
              <a:ext uri="{FF2B5EF4-FFF2-40B4-BE49-F238E27FC236}">
                <a16:creationId xmlns:a16="http://schemas.microsoft.com/office/drawing/2014/main" xmlns="" id="{29A662D2-821A-4EC0-AB15-94810CB9B492}"/>
              </a:ext>
            </a:extLst>
          </p:cNvPr>
          <p:cNvCxnSpPr/>
          <p:nvPr/>
        </p:nvCxnSpPr>
        <p:spPr>
          <a:xfrm flipH="1">
            <a:off x="2309862" y="2821885"/>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4" name="直接连接符 53">
            <a:extLst>
              <a:ext uri="{FF2B5EF4-FFF2-40B4-BE49-F238E27FC236}">
                <a16:creationId xmlns:a16="http://schemas.microsoft.com/office/drawing/2014/main" xmlns="" id="{11459948-BB0D-42AB-8338-D817EF712D71}"/>
              </a:ext>
            </a:extLst>
          </p:cNvPr>
          <p:cNvCxnSpPr/>
          <p:nvPr/>
        </p:nvCxnSpPr>
        <p:spPr>
          <a:xfrm flipH="1">
            <a:off x="2677030" y="3813843"/>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5" name="直接连接符 54">
            <a:extLst>
              <a:ext uri="{FF2B5EF4-FFF2-40B4-BE49-F238E27FC236}">
                <a16:creationId xmlns:a16="http://schemas.microsoft.com/office/drawing/2014/main" xmlns="" id="{D656B450-5ADE-465C-99EE-C82F48FBC877}"/>
              </a:ext>
            </a:extLst>
          </p:cNvPr>
          <p:cNvCxnSpPr/>
          <p:nvPr/>
        </p:nvCxnSpPr>
        <p:spPr>
          <a:xfrm flipH="1">
            <a:off x="2677030" y="1885104"/>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6" name="直接连接符 75">
            <a:extLst>
              <a:ext uri="{FF2B5EF4-FFF2-40B4-BE49-F238E27FC236}">
                <a16:creationId xmlns:a16="http://schemas.microsoft.com/office/drawing/2014/main" xmlns="" id="{D07D2141-E563-41EC-8C57-C2F6A4A59C57}"/>
              </a:ext>
            </a:extLst>
          </p:cNvPr>
          <p:cNvCxnSpPr/>
          <p:nvPr/>
        </p:nvCxnSpPr>
        <p:spPr>
          <a:xfrm>
            <a:off x="6398940" y="2821885"/>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7" name="直接连接符 76">
            <a:extLst>
              <a:ext uri="{FF2B5EF4-FFF2-40B4-BE49-F238E27FC236}">
                <a16:creationId xmlns:a16="http://schemas.microsoft.com/office/drawing/2014/main" xmlns="" id="{5CDF39A3-9868-4FDD-B19A-510998F4A436}"/>
              </a:ext>
            </a:extLst>
          </p:cNvPr>
          <p:cNvCxnSpPr/>
          <p:nvPr/>
        </p:nvCxnSpPr>
        <p:spPr>
          <a:xfrm>
            <a:off x="6031772" y="3813843"/>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8" name="直接连接符 77">
            <a:extLst>
              <a:ext uri="{FF2B5EF4-FFF2-40B4-BE49-F238E27FC236}">
                <a16:creationId xmlns:a16="http://schemas.microsoft.com/office/drawing/2014/main" xmlns="" id="{3C3F274A-DF68-4D18-9D48-5F014F38AC59}"/>
              </a:ext>
            </a:extLst>
          </p:cNvPr>
          <p:cNvCxnSpPr/>
          <p:nvPr/>
        </p:nvCxnSpPr>
        <p:spPr>
          <a:xfrm>
            <a:off x="6031772" y="1885104"/>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9" name="任意多边形: 形状 78">
            <a:extLst>
              <a:ext uri="{FF2B5EF4-FFF2-40B4-BE49-F238E27FC236}">
                <a16:creationId xmlns:a16="http://schemas.microsoft.com/office/drawing/2014/main" xmlns="" id="{843FB20B-2FDF-47BA-9FBF-4AC022317A1E}"/>
              </a:ext>
            </a:extLst>
          </p:cNvPr>
          <p:cNvSpPr>
            <a:spLocks/>
          </p:cNvSpPr>
          <p:nvPr/>
        </p:nvSpPr>
        <p:spPr bwMode="auto">
          <a:xfrm>
            <a:off x="4294391" y="1286861"/>
            <a:ext cx="554648" cy="554152"/>
          </a:xfrm>
          <a:custGeom>
            <a:avLst/>
            <a:gdLst>
              <a:gd name="T0" fmla="*/ 390 w 474"/>
              <a:gd name="T1" fmla="*/ 390 h 474"/>
              <a:gd name="T2" fmla="*/ 84 w 474"/>
              <a:gd name="T3" fmla="*/ 390 h 474"/>
              <a:gd name="T4" fmla="*/ 84 w 474"/>
              <a:gd name="T5" fmla="*/ 84 h 474"/>
              <a:gd name="T6" fmla="*/ 390 w 474"/>
              <a:gd name="T7" fmla="*/ 84 h 474"/>
              <a:gd name="T8" fmla="*/ 390 w 474"/>
              <a:gd name="T9" fmla="*/ 390 h 474"/>
            </a:gdLst>
            <a:ahLst/>
            <a:cxnLst>
              <a:cxn ang="0">
                <a:pos x="T0" y="T1"/>
              </a:cxn>
              <a:cxn ang="0">
                <a:pos x="T2" y="T3"/>
              </a:cxn>
              <a:cxn ang="0">
                <a:pos x="T4" y="T5"/>
              </a:cxn>
              <a:cxn ang="0">
                <a:pos x="T6" y="T7"/>
              </a:cxn>
              <a:cxn ang="0">
                <a:pos x="T8" y="T9"/>
              </a:cxn>
            </a:cxnLst>
            <a:rect l="0" t="0" r="r" b="b"/>
            <a:pathLst>
              <a:path w="474" h="474">
                <a:moveTo>
                  <a:pt x="390" y="390"/>
                </a:moveTo>
                <a:cubicBezTo>
                  <a:pt x="306" y="474"/>
                  <a:pt x="169" y="474"/>
                  <a:pt x="84" y="390"/>
                </a:cubicBezTo>
                <a:cubicBezTo>
                  <a:pt x="0" y="305"/>
                  <a:pt x="0" y="168"/>
                  <a:pt x="84" y="84"/>
                </a:cubicBezTo>
                <a:cubicBezTo>
                  <a:pt x="169" y="0"/>
                  <a:pt x="306" y="0"/>
                  <a:pt x="390" y="84"/>
                </a:cubicBezTo>
                <a:cubicBezTo>
                  <a:pt x="474" y="168"/>
                  <a:pt x="474" y="305"/>
                  <a:pt x="390" y="390"/>
                </a:cubicBezTo>
                <a:close/>
              </a:path>
            </a:pathLst>
          </a:custGeom>
          <a:solidFill>
            <a:schemeClr val="accent4"/>
          </a:solidFill>
          <a:ln w="58738" cap="flat">
            <a:solidFill>
              <a:schemeClr val="accent5">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0" name="任意多边形: 形状 79">
            <a:extLst>
              <a:ext uri="{FF2B5EF4-FFF2-40B4-BE49-F238E27FC236}">
                <a16:creationId xmlns:a16="http://schemas.microsoft.com/office/drawing/2014/main" xmlns="" id="{3CBAC135-AAA5-4699-8FE5-1651A0948272}"/>
              </a:ext>
            </a:extLst>
          </p:cNvPr>
          <p:cNvSpPr>
            <a:spLocks/>
          </p:cNvSpPr>
          <p:nvPr/>
        </p:nvSpPr>
        <p:spPr bwMode="auto">
          <a:xfrm>
            <a:off x="3400932" y="3496234"/>
            <a:ext cx="554153" cy="554152"/>
          </a:xfrm>
          <a:custGeom>
            <a:avLst/>
            <a:gdLst>
              <a:gd name="T0" fmla="*/ 84 w 474"/>
              <a:gd name="T1" fmla="*/ 84 h 474"/>
              <a:gd name="T2" fmla="*/ 390 w 474"/>
              <a:gd name="T3" fmla="*/ 84 h 474"/>
              <a:gd name="T4" fmla="*/ 390 w 474"/>
              <a:gd name="T5" fmla="*/ 390 h 474"/>
              <a:gd name="T6" fmla="*/ 84 w 474"/>
              <a:gd name="T7" fmla="*/ 390 h 474"/>
              <a:gd name="T8" fmla="*/ 84 w 474"/>
              <a:gd name="T9" fmla="*/ 84 h 474"/>
            </a:gdLst>
            <a:ahLst/>
            <a:cxnLst>
              <a:cxn ang="0">
                <a:pos x="T0" y="T1"/>
              </a:cxn>
              <a:cxn ang="0">
                <a:pos x="T2" y="T3"/>
              </a:cxn>
              <a:cxn ang="0">
                <a:pos x="T4" y="T5"/>
              </a:cxn>
              <a:cxn ang="0">
                <a:pos x="T6" y="T7"/>
              </a:cxn>
              <a:cxn ang="0">
                <a:pos x="T8" y="T9"/>
              </a:cxn>
            </a:cxnLst>
            <a:rect l="0" t="0" r="r" b="b"/>
            <a:pathLst>
              <a:path w="474" h="474">
                <a:moveTo>
                  <a:pt x="84" y="84"/>
                </a:moveTo>
                <a:cubicBezTo>
                  <a:pt x="168" y="0"/>
                  <a:pt x="305" y="0"/>
                  <a:pt x="390" y="84"/>
                </a:cubicBezTo>
                <a:cubicBezTo>
                  <a:pt x="474" y="169"/>
                  <a:pt x="474" y="306"/>
                  <a:pt x="390" y="390"/>
                </a:cubicBezTo>
                <a:cubicBezTo>
                  <a:pt x="305" y="474"/>
                  <a:pt x="168" y="474"/>
                  <a:pt x="84" y="390"/>
                </a:cubicBezTo>
                <a:cubicBezTo>
                  <a:pt x="0" y="306"/>
                  <a:pt x="0" y="169"/>
                  <a:pt x="84" y="84"/>
                </a:cubicBezTo>
                <a:close/>
              </a:path>
            </a:pathLst>
          </a:custGeom>
          <a:solidFill>
            <a:schemeClr val="accent3"/>
          </a:solidFill>
          <a:ln w="58738" cap="flat">
            <a:solidFill>
              <a:schemeClr val="accent1">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1" name="椭圆 80">
            <a:extLst>
              <a:ext uri="{FF2B5EF4-FFF2-40B4-BE49-F238E27FC236}">
                <a16:creationId xmlns:a16="http://schemas.microsoft.com/office/drawing/2014/main" xmlns="" id="{7C127FBC-0E15-4C90-857F-EDE824BC331C}"/>
              </a:ext>
            </a:extLst>
          </p:cNvPr>
          <p:cNvSpPr>
            <a:spLocks/>
          </p:cNvSpPr>
          <p:nvPr/>
        </p:nvSpPr>
        <p:spPr bwMode="auto">
          <a:xfrm>
            <a:off x="5584056" y="2627535"/>
            <a:ext cx="505214" cy="504719"/>
          </a:xfrm>
          <a:prstGeom prst="ellipse">
            <a:avLst/>
          </a:prstGeom>
          <a:solidFill>
            <a:schemeClr val="accent6"/>
          </a:solidFill>
          <a:ln w="58738" cap="flat">
            <a:solidFill>
              <a:schemeClr val="accent6">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2" name="任意多边形: 形状 81">
            <a:extLst>
              <a:ext uri="{FF2B5EF4-FFF2-40B4-BE49-F238E27FC236}">
                <a16:creationId xmlns:a16="http://schemas.microsoft.com/office/drawing/2014/main" xmlns="" id="{AFF9095C-9F00-4C7B-9F00-C27FCA58E97D}"/>
              </a:ext>
            </a:extLst>
          </p:cNvPr>
          <p:cNvSpPr>
            <a:spLocks/>
          </p:cNvSpPr>
          <p:nvPr/>
        </p:nvSpPr>
        <p:spPr bwMode="auto">
          <a:xfrm>
            <a:off x="3400932" y="1709404"/>
            <a:ext cx="554153" cy="554152"/>
          </a:xfrm>
          <a:custGeom>
            <a:avLst/>
            <a:gdLst>
              <a:gd name="T0" fmla="*/ 390 w 474"/>
              <a:gd name="T1" fmla="*/ 84 h 474"/>
              <a:gd name="T2" fmla="*/ 390 w 474"/>
              <a:gd name="T3" fmla="*/ 390 h 474"/>
              <a:gd name="T4" fmla="*/ 84 w 474"/>
              <a:gd name="T5" fmla="*/ 390 h 474"/>
              <a:gd name="T6" fmla="*/ 84 w 474"/>
              <a:gd name="T7" fmla="*/ 84 h 474"/>
              <a:gd name="T8" fmla="*/ 390 w 474"/>
              <a:gd name="T9" fmla="*/ 84 h 474"/>
            </a:gdLst>
            <a:ahLst/>
            <a:cxnLst>
              <a:cxn ang="0">
                <a:pos x="T0" y="T1"/>
              </a:cxn>
              <a:cxn ang="0">
                <a:pos x="T2" y="T3"/>
              </a:cxn>
              <a:cxn ang="0">
                <a:pos x="T4" y="T5"/>
              </a:cxn>
              <a:cxn ang="0">
                <a:pos x="T6" y="T7"/>
              </a:cxn>
              <a:cxn ang="0">
                <a:pos x="T8" y="T9"/>
              </a:cxn>
            </a:cxnLst>
            <a:rect l="0" t="0" r="r" b="b"/>
            <a:pathLst>
              <a:path w="474" h="474">
                <a:moveTo>
                  <a:pt x="390" y="84"/>
                </a:moveTo>
                <a:cubicBezTo>
                  <a:pt x="474" y="168"/>
                  <a:pt x="474" y="305"/>
                  <a:pt x="390" y="390"/>
                </a:cubicBezTo>
                <a:cubicBezTo>
                  <a:pt x="305" y="474"/>
                  <a:pt x="168" y="474"/>
                  <a:pt x="84" y="390"/>
                </a:cubicBezTo>
                <a:cubicBezTo>
                  <a:pt x="0" y="305"/>
                  <a:pt x="0" y="168"/>
                  <a:pt x="84" y="84"/>
                </a:cubicBezTo>
                <a:cubicBezTo>
                  <a:pt x="168" y="0"/>
                  <a:pt x="305" y="0"/>
                  <a:pt x="390" y="84"/>
                </a:cubicBezTo>
                <a:close/>
              </a:path>
            </a:pathLst>
          </a:custGeom>
          <a:solidFill>
            <a:schemeClr val="accent1"/>
          </a:solidFill>
          <a:ln w="58738" cap="flat">
            <a:solidFill>
              <a:schemeClr val="accent3">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3" name="椭圆 82">
            <a:extLst>
              <a:ext uri="{FF2B5EF4-FFF2-40B4-BE49-F238E27FC236}">
                <a16:creationId xmlns:a16="http://schemas.microsoft.com/office/drawing/2014/main" xmlns="" id="{AB68F8CD-6DDB-4F8F-9A0C-BA2C1297C402}"/>
              </a:ext>
            </a:extLst>
          </p:cNvPr>
          <p:cNvSpPr>
            <a:spLocks/>
          </p:cNvSpPr>
          <p:nvPr/>
        </p:nvSpPr>
        <p:spPr bwMode="auto">
          <a:xfrm>
            <a:off x="3054729" y="2627535"/>
            <a:ext cx="505214" cy="504719"/>
          </a:xfrm>
          <a:prstGeom prst="ellipse">
            <a:avLst/>
          </a:prstGeom>
          <a:solidFill>
            <a:schemeClr val="accent2"/>
          </a:solidFill>
          <a:ln w="58738" cap="flat">
            <a:solidFill>
              <a:schemeClr val="accent2">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4" name="任意多边形: 形状 83">
            <a:extLst>
              <a:ext uri="{FF2B5EF4-FFF2-40B4-BE49-F238E27FC236}">
                <a16:creationId xmlns:a16="http://schemas.microsoft.com/office/drawing/2014/main" xmlns="" id="{DA14E260-C14C-404F-8E00-4B364816DD67}"/>
              </a:ext>
            </a:extLst>
          </p:cNvPr>
          <p:cNvSpPr>
            <a:spLocks/>
          </p:cNvSpPr>
          <p:nvPr/>
        </p:nvSpPr>
        <p:spPr bwMode="auto">
          <a:xfrm>
            <a:off x="5187885" y="3496234"/>
            <a:ext cx="554648" cy="554152"/>
          </a:xfrm>
          <a:custGeom>
            <a:avLst/>
            <a:gdLst>
              <a:gd name="T0" fmla="*/ 84 w 474"/>
              <a:gd name="T1" fmla="*/ 390 h 474"/>
              <a:gd name="T2" fmla="*/ 84 w 474"/>
              <a:gd name="T3" fmla="*/ 84 h 474"/>
              <a:gd name="T4" fmla="*/ 390 w 474"/>
              <a:gd name="T5" fmla="*/ 84 h 474"/>
              <a:gd name="T6" fmla="*/ 390 w 474"/>
              <a:gd name="T7" fmla="*/ 390 h 474"/>
              <a:gd name="T8" fmla="*/ 84 w 474"/>
              <a:gd name="T9" fmla="*/ 390 h 474"/>
            </a:gdLst>
            <a:ahLst/>
            <a:cxnLst>
              <a:cxn ang="0">
                <a:pos x="T0" y="T1"/>
              </a:cxn>
              <a:cxn ang="0">
                <a:pos x="T2" y="T3"/>
              </a:cxn>
              <a:cxn ang="0">
                <a:pos x="T4" y="T5"/>
              </a:cxn>
              <a:cxn ang="0">
                <a:pos x="T6" y="T7"/>
              </a:cxn>
              <a:cxn ang="0">
                <a:pos x="T8" y="T9"/>
              </a:cxn>
            </a:cxnLst>
            <a:rect l="0" t="0" r="r" b="b"/>
            <a:pathLst>
              <a:path w="474" h="474">
                <a:moveTo>
                  <a:pt x="84" y="390"/>
                </a:moveTo>
                <a:cubicBezTo>
                  <a:pt x="0" y="306"/>
                  <a:pt x="0" y="169"/>
                  <a:pt x="84" y="84"/>
                </a:cubicBezTo>
                <a:cubicBezTo>
                  <a:pt x="169" y="0"/>
                  <a:pt x="306" y="0"/>
                  <a:pt x="390" y="84"/>
                </a:cubicBezTo>
                <a:cubicBezTo>
                  <a:pt x="474" y="169"/>
                  <a:pt x="474" y="306"/>
                  <a:pt x="390" y="390"/>
                </a:cubicBezTo>
                <a:cubicBezTo>
                  <a:pt x="306" y="474"/>
                  <a:pt x="169" y="474"/>
                  <a:pt x="84" y="390"/>
                </a:cubicBezTo>
                <a:close/>
              </a:path>
            </a:pathLst>
          </a:custGeom>
          <a:solidFill>
            <a:schemeClr val="accent5"/>
          </a:solidFill>
          <a:ln w="58738" cap="flat">
            <a:solidFill>
              <a:schemeClr val="accent5">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5" name="任意多边形: 形状 84">
            <a:extLst>
              <a:ext uri="{FF2B5EF4-FFF2-40B4-BE49-F238E27FC236}">
                <a16:creationId xmlns:a16="http://schemas.microsoft.com/office/drawing/2014/main" xmlns="" id="{A18EC033-D2A6-45B1-B0E6-7DC8C6524866}"/>
              </a:ext>
            </a:extLst>
          </p:cNvPr>
          <p:cNvSpPr>
            <a:spLocks/>
          </p:cNvSpPr>
          <p:nvPr/>
        </p:nvSpPr>
        <p:spPr bwMode="auto">
          <a:xfrm>
            <a:off x="5226778" y="1693855"/>
            <a:ext cx="554153" cy="554152"/>
          </a:xfrm>
          <a:custGeom>
            <a:avLst/>
            <a:gdLst>
              <a:gd name="T0" fmla="*/ 390 w 474"/>
              <a:gd name="T1" fmla="*/ 84 h 474"/>
              <a:gd name="T2" fmla="*/ 390 w 474"/>
              <a:gd name="T3" fmla="*/ 390 h 474"/>
              <a:gd name="T4" fmla="*/ 84 w 474"/>
              <a:gd name="T5" fmla="*/ 390 h 474"/>
              <a:gd name="T6" fmla="*/ 84 w 474"/>
              <a:gd name="T7" fmla="*/ 84 h 474"/>
              <a:gd name="T8" fmla="*/ 390 w 474"/>
              <a:gd name="T9" fmla="*/ 84 h 474"/>
            </a:gdLst>
            <a:ahLst/>
            <a:cxnLst>
              <a:cxn ang="0">
                <a:pos x="T0" y="T1"/>
              </a:cxn>
              <a:cxn ang="0">
                <a:pos x="T2" y="T3"/>
              </a:cxn>
              <a:cxn ang="0">
                <a:pos x="T4" y="T5"/>
              </a:cxn>
              <a:cxn ang="0">
                <a:pos x="T6" y="T7"/>
              </a:cxn>
              <a:cxn ang="0">
                <a:pos x="T8" y="T9"/>
              </a:cxn>
            </a:cxnLst>
            <a:rect l="0" t="0" r="r" b="b"/>
            <a:pathLst>
              <a:path w="474" h="474">
                <a:moveTo>
                  <a:pt x="390" y="84"/>
                </a:moveTo>
                <a:cubicBezTo>
                  <a:pt x="474" y="168"/>
                  <a:pt x="474" y="305"/>
                  <a:pt x="390" y="390"/>
                </a:cubicBezTo>
                <a:cubicBezTo>
                  <a:pt x="305" y="474"/>
                  <a:pt x="168" y="474"/>
                  <a:pt x="84" y="390"/>
                </a:cubicBezTo>
                <a:cubicBezTo>
                  <a:pt x="0" y="305"/>
                  <a:pt x="0" y="168"/>
                  <a:pt x="84" y="84"/>
                </a:cubicBezTo>
                <a:cubicBezTo>
                  <a:pt x="168" y="0"/>
                  <a:pt x="305" y="0"/>
                  <a:pt x="390" y="84"/>
                </a:cubicBezTo>
                <a:close/>
              </a:path>
            </a:pathLst>
          </a:custGeom>
          <a:solidFill>
            <a:schemeClr val="accent1"/>
          </a:solidFill>
          <a:ln w="58738" cap="flat">
            <a:solidFill>
              <a:schemeClr val="accent3">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6" name="文本框 28">
            <a:extLst>
              <a:ext uri="{FF2B5EF4-FFF2-40B4-BE49-F238E27FC236}">
                <a16:creationId xmlns:a16="http://schemas.microsoft.com/office/drawing/2014/main" xmlns="" id="{93E3F8D8-E6A9-44B5-BEA4-E7FE2D9E2ED0}"/>
              </a:ext>
            </a:extLst>
          </p:cNvPr>
          <p:cNvSpPr txBox="1"/>
          <p:nvPr/>
        </p:nvSpPr>
        <p:spPr>
          <a:xfrm flipH="1">
            <a:off x="4499992" y="1347614"/>
            <a:ext cx="258681"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4</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7" name="文本框 28">
            <a:extLst>
              <a:ext uri="{FF2B5EF4-FFF2-40B4-BE49-F238E27FC236}">
                <a16:creationId xmlns:a16="http://schemas.microsoft.com/office/drawing/2014/main" xmlns="" id="{8EA8C84C-54DA-41C6-9C1E-6237748928E5}"/>
              </a:ext>
            </a:extLst>
          </p:cNvPr>
          <p:cNvSpPr txBox="1"/>
          <p:nvPr/>
        </p:nvSpPr>
        <p:spPr>
          <a:xfrm flipH="1">
            <a:off x="3596647" y="1736299"/>
            <a:ext cx="258681"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3</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8" name="文本框 28">
            <a:extLst>
              <a:ext uri="{FF2B5EF4-FFF2-40B4-BE49-F238E27FC236}">
                <a16:creationId xmlns:a16="http://schemas.microsoft.com/office/drawing/2014/main" xmlns="" id="{701A1CCD-1405-44F8-9813-C5201E5F08AE}"/>
              </a:ext>
            </a:extLst>
          </p:cNvPr>
          <p:cNvSpPr txBox="1"/>
          <p:nvPr/>
        </p:nvSpPr>
        <p:spPr>
          <a:xfrm flipH="1">
            <a:off x="3228923" y="2643758"/>
            <a:ext cx="258681"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2</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9" name="文本框 28">
            <a:extLst>
              <a:ext uri="{FF2B5EF4-FFF2-40B4-BE49-F238E27FC236}">
                <a16:creationId xmlns:a16="http://schemas.microsoft.com/office/drawing/2014/main" xmlns="" id="{9B7EB16E-FDBF-458A-8AB1-C8D7FA8A2D38}"/>
              </a:ext>
            </a:extLst>
          </p:cNvPr>
          <p:cNvSpPr txBox="1"/>
          <p:nvPr/>
        </p:nvSpPr>
        <p:spPr>
          <a:xfrm flipH="1">
            <a:off x="5420399" y="1732563"/>
            <a:ext cx="258681" cy="257651"/>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5</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90" name="文本框 28">
            <a:extLst>
              <a:ext uri="{FF2B5EF4-FFF2-40B4-BE49-F238E27FC236}">
                <a16:creationId xmlns:a16="http://schemas.microsoft.com/office/drawing/2014/main" xmlns="" id="{64D5A29B-BA2A-4EF4-8A4C-CEB21C8B18D7}"/>
              </a:ext>
            </a:extLst>
          </p:cNvPr>
          <p:cNvSpPr txBox="1"/>
          <p:nvPr/>
        </p:nvSpPr>
        <p:spPr>
          <a:xfrm flipH="1">
            <a:off x="3609547" y="3537774"/>
            <a:ext cx="258681"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1</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91" name="文本框 28">
            <a:extLst>
              <a:ext uri="{FF2B5EF4-FFF2-40B4-BE49-F238E27FC236}">
                <a16:creationId xmlns:a16="http://schemas.microsoft.com/office/drawing/2014/main" xmlns="" id="{BACF942A-07F8-4AFE-AD4C-72E5E84E3167}"/>
              </a:ext>
            </a:extLst>
          </p:cNvPr>
          <p:cNvSpPr txBox="1"/>
          <p:nvPr/>
        </p:nvSpPr>
        <p:spPr>
          <a:xfrm flipH="1">
            <a:off x="5768802" y="2654097"/>
            <a:ext cx="258681" cy="257651"/>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6</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92" name="文本框 28">
            <a:extLst>
              <a:ext uri="{FF2B5EF4-FFF2-40B4-BE49-F238E27FC236}">
                <a16:creationId xmlns:a16="http://schemas.microsoft.com/office/drawing/2014/main" xmlns="" id="{CBCBAD12-1475-4FB0-B399-334248F68874}"/>
              </a:ext>
            </a:extLst>
          </p:cNvPr>
          <p:cNvSpPr txBox="1"/>
          <p:nvPr/>
        </p:nvSpPr>
        <p:spPr>
          <a:xfrm flipH="1">
            <a:off x="5389857" y="3537774"/>
            <a:ext cx="258681" cy="257651"/>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7</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93" name="文本框 30">
            <a:extLst>
              <a:ext uri="{FF2B5EF4-FFF2-40B4-BE49-F238E27FC236}">
                <a16:creationId xmlns:a16="http://schemas.microsoft.com/office/drawing/2014/main" xmlns="" id="{9EDFE1DF-3EC3-439C-97D2-EAE148C848FF}"/>
              </a:ext>
            </a:extLst>
          </p:cNvPr>
          <p:cNvSpPr txBox="1"/>
          <p:nvPr/>
        </p:nvSpPr>
        <p:spPr>
          <a:xfrm flipH="1">
            <a:off x="4211960" y="949682"/>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rPr>
              <a:t>学习焦虑问题</a:t>
            </a:r>
            <a:endPar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cxnSp>
        <p:nvCxnSpPr>
          <p:cNvPr id="56" name="直接连接符 55">
            <a:extLst>
              <a:ext uri="{FF2B5EF4-FFF2-40B4-BE49-F238E27FC236}">
                <a16:creationId xmlns:a16="http://schemas.microsoft.com/office/drawing/2014/main" xmlns="" id="{1A56FD65-FA00-48D1-85BB-E890E9AF187E}"/>
              </a:ext>
            </a:extLst>
          </p:cNvPr>
          <p:cNvCxnSpPr>
            <a:cxnSpLocks/>
          </p:cNvCxnSpPr>
          <p:nvPr/>
        </p:nvCxnSpPr>
        <p:spPr>
          <a:xfrm flipH="1">
            <a:off x="611560" y="1131590"/>
            <a:ext cx="278937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7" name="等腰三角形 56">
            <a:extLst>
              <a:ext uri="{FF2B5EF4-FFF2-40B4-BE49-F238E27FC236}">
                <a16:creationId xmlns:a16="http://schemas.microsoft.com/office/drawing/2014/main" xmlns="" id="{C7DC0EE8-A502-4DCD-8EEB-0C509A1F2F03}"/>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58" name="直接连接符 57">
            <a:extLst>
              <a:ext uri="{FF2B5EF4-FFF2-40B4-BE49-F238E27FC236}">
                <a16:creationId xmlns:a16="http://schemas.microsoft.com/office/drawing/2014/main" xmlns="" id="{1F9526C6-3E05-486E-8F2A-90386CFD36D3}"/>
              </a:ext>
            </a:extLst>
          </p:cNvPr>
          <p:cNvCxnSpPr>
            <a:cxnSpLocks/>
          </p:cNvCxnSpPr>
          <p:nvPr/>
        </p:nvCxnSpPr>
        <p:spPr>
          <a:xfrm>
            <a:off x="4675399" y="521032"/>
            <a:ext cx="4468601"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9" name="等腰三角形 58">
            <a:extLst>
              <a:ext uri="{FF2B5EF4-FFF2-40B4-BE49-F238E27FC236}">
                <a16:creationId xmlns:a16="http://schemas.microsoft.com/office/drawing/2014/main" xmlns="" id="{15450BF5-CBB7-44C3-84B7-73CB5D051A70}"/>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75478173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xmlns="" id="{5C37229C-4612-4AE1-9B10-09890CDCC917}"/>
              </a:ext>
            </a:extLst>
          </p:cNvPr>
          <p:cNvSpPr txBox="1">
            <a:spLocks/>
          </p:cNvSpPr>
          <p:nvPr/>
        </p:nvSpPr>
        <p:spPr>
          <a:xfrm>
            <a:off x="539552" y="331293"/>
            <a:ext cx="453650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大学生的学习与心理健康的关系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矩形 9">
            <a:extLst>
              <a:ext uri="{FF2B5EF4-FFF2-40B4-BE49-F238E27FC236}">
                <a16:creationId xmlns:a16="http://schemas.microsoft.com/office/drawing/2014/main" xmlns="" id="{CEE5D188-87C2-4F6E-B2AE-90DE50116450}"/>
              </a:ext>
            </a:extLst>
          </p:cNvPr>
          <p:cNvSpPr/>
          <p:nvPr/>
        </p:nvSpPr>
        <p:spPr>
          <a:xfrm>
            <a:off x="126208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二、大学生学习心理问题及原因分析</a:t>
            </a:r>
          </a:p>
        </p:txBody>
      </p:sp>
      <p:cxnSp>
        <p:nvCxnSpPr>
          <p:cNvPr id="56" name="直接连接符 55">
            <a:extLst>
              <a:ext uri="{FF2B5EF4-FFF2-40B4-BE49-F238E27FC236}">
                <a16:creationId xmlns:a16="http://schemas.microsoft.com/office/drawing/2014/main" xmlns="" id="{1A56FD65-FA00-48D1-85BB-E890E9AF187E}"/>
              </a:ext>
            </a:extLst>
          </p:cNvPr>
          <p:cNvCxnSpPr>
            <a:cxnSpLocks/>
          </p:cNvCxnSpPr>
          <p:nvPr/>
        </p:nvCxnSpPr>
        <p:spPr>
          <a:xfrm flipH="1">
            <a:off x="611560" y="1131590"/>
            <a:ext cx="278937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7" name="等腰三角形 56">
            <a:extLst>
              <a:ext uri="{FF2B5EF4-FFF2-40B4-BE49-F238E27FC236}">
                <a16:creationId xmlns:a16="http://schemas.microsoft.com/office/drawing/2014/main" xmlns="" id="{C7DC0EE8-A502-4DCD-8EEB-0C509A1F2F03}"/>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58" name="直接连接符 57">
            <a:extLst>
              <a:ext uri="{FF2B5EF4-FFF2-40B4-BE49-F238E27FC236}">
                <a16:creationId xmlns:a16="http://schemas.microsoft.com/office/drawing/2014/main" xmlns="" id="{1F9526C6-3E05-486E-8F2A-90386CFD36D3}"/>
              </a:ext>
            </a:extLst>
          </p:cNvPr>
          <p:cNvCxnSpPr>
            <a:cxnSpLocks/>
          </p:cNvCxnSpPr>
          <p:nvPr/>
        </p:nvCxnSpPr>
        <p:spPr>
          <a:xfrm>
            <a:off x="4675399" y="521032"/>
            <a:ext cx="4468601"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9" name="等腰三角形 58">
            <a:extLst>
              <a:ext uri="{FF2B5EF4-FFF2-40B4-BE49-F238E27FC236}">
                <a16:creationId xmlns:a16="http://schemas.microsoft.com/office/drawing/2014/main" xmlns="" id="{15450BF5-CBB7-44C3-84B7-73CB5D051A70}"/>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60" name="Group 9">
            <a:extLst>
              <a:ext uri="{FF2B5EF4-FFF2-40B4-BE49-F238E27FC236}">
                <a16:creationId xmlns:a16="http://schemas.microsoft.com/office/drawing/2014/main" xmlns="" id="{B977E54D-4121-465B-894C-BCE14CE9432D}"/>
              </a:ext>
            </a:extLst>
          </p:cNvPr>
          <p:cNvGrpSpPr/>
          <p:nvPr/>
        </p:nvGrpSpPr>
        <p:grpSpPr>
          <a:xfrm>
            <a:off x="1979712" y="1418112"/>
            <a:ext cx="2460930" cy="3028683"/>
            <a:chOff x="3486997" y="2544437"/>
            <a:chExt cx="2460930" cy="3028683"/>
          </a:xfrm>
        </p:grpSpPr>
        <p:grpSp>
          <p:nvGrpSpPr>
            <p:cNvPr id="61" name="Group 2536">
              <a:extLst>
                <a:ext uri="{FF2B5EF4-FFF2-40B4-BE49-F238E27FC236}">
                  <a16:creationId xmlns:a16="http://schemas.microsoft.com/office/drawing/2014/main" xmlns="" id="{62AB86FE-5829-459F-8612-5C6D6070544B}"/>
                </a:ext>
              </a:extLst>
            </p:cNvPr>
            <p:cNvGrpSpPr/>
            <p:nvPr/>
          </p:nvGrpSpPr>
          <p:grpSpPr>
            <a:xfrm>
              <a:off x="3486997" y="2544437"/>
              <a:ext cx="2460930" cy="3028683"/>
              <a:chOff x="0" y="0"/>
              <a:chExt cx="4325834" cy="5323844"/>
            </a:xfrm>
          </p:grpSpPr>
          <p:sp>
            <p:nvSpPr>
              <p:cNvPr id="65" name="Shape 2529">
                <a:extLst>
                  <a:ext uri="{FF2B5EF4-FFF2-40B4-BE49-F238E27FC236}">
                    <a16:creationId xmlns:a16="http://schemas.microsoft.com/office/drawing/2014/main" xmlns="" id="{60391997-4CDC-4814-9478-BAC0B72F75CC}"/>
                  </a:ext>
                </a:extLst>
              </p:cNvPr>
              <p:cNvSpPr/>
              <p:nvPr/>
            </p:nvSpPr>
            <p:spPr>
              <a:xfrm>
                <a:off x="123380" y="581652"/>
                <a:ext cx="4125959" cy="474219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15495" y="20936"/>
                      <a:pt x="0" y="21216"/>
                    </a:cubicBezTo>
                    <a:lnTo>
                      <a:pt x="0" y="0"/>
                    </a:lnTo>
                    <a:lnTo>
                      <a:pt x="21600" y="0"/>
                    </a:lnTo>
                    <a:lnTo>
                      <a:pt x="21600" y="12584"/>
                    </a:lnTo>
                    <a:cubicBezTo>
                      <a:pt x="21600" y="13905"/>
                      <a:pt x="21433" y="17557"/>
                      <a:pt x="21600" y="21600"/>
                    </a:cubicBezTo>
                    <a:close/>
                  </a:path>
                </a:pathLst>
              </a:custGeom>
              <a:solidFill>
                <a:srgbClr val="000000">
                  <a:alpha val="15000"/>
                </a:srgb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66" name="Shape 2530">
                <a:extLst>
                  <a:ext uri="{FF2B5EF4-FFF2-40B4-BE49-F238E27FC236}">
                    <a16:creationId xmlns:a16="http://schemas.microsoft.com/office/drawing/2014/main" xmlns="" id="{84E1C2D0-BF7E-4B82-8E7E-BFE3126DD26E}"/>
                  </a:ext>
                </a:extLst>
              </p:cNvPr>
              <p:cNvSpPr/>
              <p:nvPr/>
            </p:nvSpPr>
            <p:spPr>
              <a:xfrm>
                <a:off x="0" y="458269"/>
                <a:ext cx="4321577" cy="4813289"/>
              </a:xfrm>
              <a:custGeom>
                <a:avLst/>
                <a:gdLst/>
                <a:ahLst/>
                <a:cxnLst>
                  <a:cxn ang="0">
                    <a:pos x="wd2" y="hd2"/>
                  </a:cxn>
                  <a:cxn ang="5400000">
                    <a:pos x="wd2" y="hd2"/>
                  </a:cxn>
                  <a:cxn ang="10800000">
                    <a:pos x="wd2" y="hd2"/>
                  </a:cxn>
                  <a:cxn ang="16200000">
                    <a:pos x="wd2" y="hd2"/>
                  </a:cxn>
                </a:cxnLst>
                <a:rect l="0" t="0" r="r" b="b"/>
                <a:pathLst>
                  <a:path w="21371" h="21600" extrusionOk="0">
                    <a:moveTo>
                      <a:pt x="21358" y="0"/>
                    </a:moveTo>
                    <a:lnTo>
                      <a:pt x="0" y="0"/>
                    </a:lnTo>
                    <a:lnTo>
                      <a:pt x="0" y="21600"/>
                    </a:lnTo>
                    <a:lnTo>
                      <a:pt x="9248" y="21112"/>
                    </a:lnTo>
                    <a:cubicBezTo>
                      <a:pt x="9248" y="21112"/>
                      <a:pt x="12110" y="20879"/>
                      <a:pt x="14781" y="20017"/>
                    </a:cubicBezTo>
                    <a:cubicBezTo>
                      <a:pt x="17461" y="19152"/>
                      <a:pt x="19950" y="17658"/>
                      <a:pt x="20015" y="17566"/>
                    </a:cubicBezTo>
                    <a:cubicBezTo>
                      <a:pt x="21600" y="15335"/>
                      <a:pt x="21358" y="0"/>
                      <a:pt x="21358" y="0"/>
                    </a:cubicBezTo>
                    <a:close/>
                  </a:path>
                </a:pathLst>
              </a:custGeom>
              <a:solidFill>
                <a:schemeClr val="bg1">
                  <a:lumMod val="95000"/>
                </a:scheme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67" name="Shape 2531">
                <a:extLst>
                  <a:ext uri="{FF2B5EF4-FFF2-40B4-BE49-F238E27FC236}">
                    <a16:creationId xmlns:a16="http://schemas.microsoft.com/office/drawing/2014/main" xmlns="" id="{25C25FC4-8A36-4A91-AE1C-F6FE1DEF08D5}"/>
                  </a:ext>
                </a:extLst>
              </p:cNvPr>
              <p:cNvSpPr/>
              <p:nvPr/>
            </p:nvSpPr>
            <p:spPr>
              <a:xfrm>
                <a:off x="1833077" y="4335947"/>
                <a:ext cx="2214273" cy="833646"/>
              </a:xfrm>
              <a:custGeom>
                <a:avLst/>
                <a:gdLst/>
                <a:ahLst/>
                <a:cxnLst>
                  <a:cxn ang="0">
                    <a:pos x="wd2" y="hd2"/>
                  </a:cxn>
                  <a:cxn ang="5400000">
                    <a:pos x="wd2" y="hd2"/>
                  </a:cxn>
                  <a:cxn ang="10800000">
                    <a:pos x="wd2" y="hd2"/>
                  </a:cxn>
                  <a:cxn ang="16200000">
                    <a:pos x="wd2" y="hd2"/>
                  </a:cxn>
                </a:cxnLst>
                <a:rect l="0" t="0" r="r" b="b"/>
                <a:pathLst>
                  <a:path w="21600" h="21600" extrusionOk="0">
                    <a:moveTo>
                      <a:pt x="21600" y="1127"/>
                    </a:moveTo>
                    <a:cubicBezTo>
                      <a:pt x="21600" y="1127"/>
                      <a:pt x="15259" y="7326"/>
                      <a:pt x="10803" y="0"/>
                    </a:cubicBezTo>
                    <a:cubicBezTo>
                      <a:pt x="10803" y="0"/>
                      <a:pt x="11275" y="17844"/>
                      <a:pt x="0" y="21600"/>
                    </a:cubicBezTo>
                    <a:cubicBezTo>
                      <a:pt x="0" y="21600"/>
                      <a:pt x="9934" y="19456"/>
                      <a:pt x="14448" y="14651"/>
                    </a:cubicBezTo>
                    <a:cubicBezTo>
                      <a:pt x="19917" y="8828"/>
                      <a:pt x="21600" y="1127"/>
                      <a:pt x="21600" y="1127"/>
                    </a:cubicBezTo>
                    <a:close/>
                  </a:path>
                </a:pathLst>
              </a:custGeom>
              <a:solidFill>
                <a:srgbClr val="DCE1E6"/>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68" name="Shape 2532">
                <a:extLst>
                  <a:ext uri="{FF2B5EF4-FFF2-40B4-BE49-F238E27FC236}">
                    <a16:creationId xmlns:a16="http://schemas.microsoft.com/office/drawing/2014/main" xmlns="" id="{470521FD-96EF-4FFD-8EC9-99A973BD0D76}"/>
                  </a:ext>
                </a:extLst>
              </p:cNvPr>
              <p:cNvSpPr/>
              <p:nvPr/>
            </p:nvSpPr>
            <p:spPr>
              <a:xfrm>
                <a:off x="0" y="458269"/>
                <a:ext cx="4325834" cy="1480163"/>
              </a:xfrm>
              <a:custGeom>
                <a:avLst/>
                <a:gdLst/>
                <a:ahLst/>
                <a:cxnLst>
                  <a:cxn ang="0">
                    <a:pos x="wd2" y="hd2"/>
                  </a:cxn>
                  <a:cxn ang="5400000">
                    <a:pos x="wd2" y="hd2"/>
                  </a:cxn>
                  <a:cxn ang="10800000">
                    <a:pos x="wd2" y="hd2"/>
                  </a:cxn>
                  <a:cxn ang="16200000">
                    <a:pos x="wd2" y="hd2"/>
                  </a:cxn>
                </a:cxnLst>
                <a:rect l="0" t="0" r="r" b="b"/>
                <a:pathLst>
                  <a:path w="21600" h="21600" extrusionOk="0">
                    <a:moveTo>
                      <a:pt x="21600" y="1152"/>
                    </a:moveTo>
                    <a:lnTo>
                      <a:pt x="0" y="21600"/>
                    </a:lnTo>
                    <a:lnTo>
                      <a:pt x="0" y="0"/>
                    </a:lnTo>
                    <a:lnTo>
                      <a:pt x="21600" y="0"/>
                    </a:lnTo>
                    <a:cubicBezTo>
                      <a:pt x="21600" y="0"/>
                      <a:pt x="21600" y="1152"/>
                      <a:pt x="21600" y="1152"/>
                    </a:cubicBezTo>
                    <a:close/>
                  </a:path>
                </a:pathLst>
              </a:custGeom>
              <a:solidFill>
                <a:srgbClr val="C1C6CA">
                  <a:alpha val="7000"/>
                </a:srgb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69" name="Shape 2533">
                <a:extLst>
                  <a:ext uri="{FF2B5EF4-FFF2-40B4-BE49-F238E27FC236}">
                    <a16:creationId xmlns:a16="http://schemas.microsoft.com/office/drawing/2014/main" xmlns="" id="{98720B94-FC2A-44CF-B533-211E78AFF497}"/>
                  </a:ext>
                </a:extLst>
              </p:cNvPr>
              <p:cNvSpPr/>
              <p:nvPr/>
            </p:nvSpPr>
            <p:spPr>
              <a:xfrm>
                <a:off x="2062214" y="17626"/>
                <a:ext cx="523761" cy="1374460"/>
              </a:xfrm>
              <a:custGeom>
                <a:avLst/>
                <a:gdLst/>
                <a:ahLst/>
                <a:cxnLst>
                  <a:cxn ang="0">
                    <a:pos x="wd2" y="hd2"/>
                  </a:cxn>
                  <a:cxn ang="5400000">
                    <a:pos x="wd2" y="hd2"/>
                  </a:cxn>
                  <a:cxn ang="10800000">
                    <a:pos x="wd2" y="hd2"/>
                  </a:cxn>
                  <a:cxn ang="16200000">
                    <a:pos x="wd2" y="hd2"/>
                  </a:cxn>
                </a:cxnLst>
                <a:rect l="0" t="0" r="r" b="b"/>
                <a:pathLst>
                  <a:path w="21413" h="21600" extrusionOk="0">
                    <a:moveTo>
                      <a:pt x="21391" y="17954"/>
                    </a:moveTo>
                    <a:lnTo>
                      <a:pt x="21391" y="4312"/>
                    </a:lnTo>
                    <a:cubicBezTo>
                      <a:pt x="21391" y="1572"/>
                      <a:pt x="18120" y="0"/>
                      <a:pt x="12416" y="0"/>
                    </a:cubicBezTo>
                    <a:cubicBezTo>
                      <a:pt x="6906" y="0"/>
                      <a:pt x="4637" y="1784"/>
                      <a:pt x="4208" y="2728"/>
                    </a:cubicBezTo>
                    <a:lnTo>
                      <a:pt x="4197" y="7089"/>
                    </a:lnTo>
                    <a:lnTo>
                      <a:pt x="6880" y="7089"/>
                    </a:lnTo>
                    <a:lnTo>
                      <a:pt x="6880" y="2868"/>
                    </a:lnTo>
                    <a:cubicBezTo>
                      <a:pt x="7040" y="2591"/>
                      <a:pt x="8129" y="1035"/>
                      <a:pt x="12416" y="1035"/>
                    </a:cubicBezTo>
                    <a:cubicBezTo>
                      <a:pt x="16584" y="1035"/>
                      <a:pt x="18699" y="2138"/>
                      <a:pt x="18699" y="4312"/>
                    </a:cubicBezTo>
                    <a:lnTo>
                      <a:pt x="18699" y="17977"/>
                    </a:lnTo>
                    <a:lnTo>
                      <a:pt x="18706" y="18032"/>
                    </a:lnTo>
                    <a:cubicBezTo>
                      <a:pt x="18708" y="18042"/>
                      <a:pt x="18958" y="19074"/>
                      <a:pt x="17258" y="19796"/>
                    </a:cubicBezTo>
                    <a:cubicBezTo>
                      <a:pt x="16060" y="20306"/>
                      <a:pt x="14128" y="20565"/>
                      <a:pt x="11518" y="20565"/>
                    </a:cubicBezTo>
                    <a:cubicBezTo>
                      <a:pt x="4058" y="20565"/>
                      <a:pt x="2693" y="18628"/>
                      <a:pt x="2693" y="14815"/>
                    </a:cubicBezTo>
                    <a:lnTo>
                      <a:pt x="2693" y="6811"/>
                    </a:lnTo>
                    <a:cubicBezTo>
                      <a:pt x="2693" y="6525"/>
                      <a:pt x="2091" y="6294"/>
                      <a:pt x="1346" y="6294"/>
                    </a:cubicBezTo>
                    <a:cubicBezTo>
                      <a:pt x="602" y="6294"/>
                      <a:pt x="0" y="6525"/>
                      <a:pt x="0" y="6811"/>
                    </a:cubicBezTo>
                    <a:lnTo>
                      <a:pt x="0" y="14815"/>
                    </a:lnTo>
                    <a:cubicBezTo>
                      <a:pt x="0" y="17353"/>
                      <a:pt x="0" y="21600"/>
                      <a:pt x="11518" y="21600"/>
                    </a:cubicBezTo>
                    <a:cubicBezTo>
                      <a:pt x="14939" y="21600"/>
                      <a:pt x="17550" y="21222"/>
                      <a:pt x="19281" y="20480"/>
                    </a:cubicBezTo>
                    <a:cubicBezTo>
                      <a:pt x="21600" y="19484"/>
                      <a:pt x="21440" y="18185"/>
                      <a:pt x="21391" y="17954"/>
                    </a:cubicBezTo>
                    <a:close/>
                  </a:path>
                </a:pathLst>
              </a:custGeom>
              <a:solidFill>
                <a:srgbClr val="000000">
                  <a:alpha val="15000"/>
                </a:srgb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70" name="Shape 2534">
                <a:extLst>
                  <a:ext uri="{FF2B5EF4-FFF2-40B4-BE49-F238E27FC236}">
                    <a16:creationId xmlns:a16="http://schemas.microsoft.com/office/drawing/2014/main" xmlns="" id="{A275F48C-9660-48AF-9D09-6E62CB624905}"/>
                  </a:ext>
                </a:extLst>
              </p:cNvPr>
              <p:cNvSpPr/>
              <p:nvPr/>
            </p:nvSpPr>
            <p:spPr>
              <a:xfrm>
                <a:off x="2414730" y="352516"/>
                <a:ext cx="65856" cy="101830"/>
              </a:xfrm>
              <a:custGeom>
                <a:avLst/>
                <a:gdLst/>
                <a:ahLst/>
                <a:cxnLst>
                  <a:cxn ang="0">
                    <a:pos x="wd2" y="hd2"/>
                  </a:cxn>
                  <a:cxn ang="5400000">
                    <a:pos x="wd2" y="hd2"/>
                  </a:cxn>
                  <a:cxn ang="10800000">
                    <a:pos x="wd2" y="hd2"/>
                  </a:cxn>
                  <a:cxn ang="16200000">
                    <a:pos x="wd2" y="hd2"/>
                  </a:cxn>
                </a:cxnLst>
                <a:rect l="0" t="0" r="r" b="b"/>
                <a:pathLst>
                  <a:path w="21600" h="21600" extrusionOk="0">
                    <a:moveTo>
                      <a:pt x="21600" y="6988"/>
                    </a:moveTo>
                    <a:cubicBezTo>
                      <a:pt x="21600" y="3133"/>
                      <a:pt x="16767" y="0"/>
                      <a:pt x="10800" y="0"/>
                    </a:cubicBezTo>
                    <a:cubicBezTo>
                      <a:pt x="4833" y="0"/>
                      <a:pt x="0" y="3133"/>
                      <a:pt x="0" y="6988"/>
                    </a:cubicBezTo>
                    <a:lnTo>
                      <a:pt x="0" y="21600"/>
                    </a:lnTo>
                    <a:lnTo>
                      <a:pt x="21600" y="21600"/>
                    </a:lnTo>
                    <a:cubicBezTo>
                      <a:pt x="21600" y="21600"/>
                      <a:pt x="21600" y="6988"/>
                      <a:pt x="21600" y="6988"/>
                    </a:cubicBezTo>
                    <a:close/>
                  </a:path>
                </a:pathLst>
              </a:custGeom>
              <a:solidFill>
                <a:srgbClr val="00BAA7"/>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71" name="Shape 2535">
                <a:extLst>
                  <a:ext uri="{FF2B5EF4-FFF2-40B4-BE49-F238E27FC236}">
                    <a16:creationId xmlns:a16="http://schemas.microsoft.com/office/drawing/2014/main" xmlns="" id="{0958F002-9831-45A1-A873-1AF8DA9D3C0A}"/>
                  </a:ext>
                </a:extLst>
              </p:cNvPr>
              <p:cNvSpPr/>
              <p:nvPr/>
            </p:nvSpPr>
            <p:spPr>
              <a:xfrm>
                <a:off x="2026965" y="0"/>
                <a:ext cx="523749" cy="1374460"/>
              </a:xfrm>
              <a:custGeom>
                <a:avLst/>
                <a:gdLst/>
                <a:ahLst/>
                <a:cxnLst>
                  <a:cxn ang="0">
                    <a:pos x="wd2" y="hd2"/>
                  </a:cxn>
                  <a:cxn ang="5400000">
                    <a:pos x="wd2" y="hd2"/>
                  </a:cxn>
                  <a:cxn ang="10800000">
                    <a:pos x="wd2" y="hd2"/>
                  </a:cxn>
                  <a:cxn ang="16200000">
                    <a:pos x="wd2" y="hd2"/>
                  </a:cxn>
                </a:cxnLst>
                <a:rect l="0" t="0" r="r" b="b"/>
                <a:pathLst>
                  <a:path w="21414" h="21600" extrusionOk="0">
                    <a:moveTo>
                      <a:pt x="21391" y="17955"/>
                    </a:moveTo>
                    <a:lnTo>
                      <a:pt x="21391" y="4313"/>
                    </a:lnTo>
                    <a:cubicBezTo>
                      <a:pt x="21391" y="1572"/>
                      <a:pt x="18120" y="0"/>
                      <a:pt x="12415" y="0"/>
                    </a:cubicBezTo>
                    <a:cubicBezTo>
                      <a:pt x="6905" y="0"/>
                      <a:pt x="4637" y="1785"/>
                      <a:pt x="4207" y="2729"/>
                    </a:cubicBezTo>
                    <a:lnTo>
                      <a:pt x="4197" y="7090"/>
                    </a:lnTo>
                    <a:lnTo>
                      <a:pt x="6880" y="7090"/>
                    </a:lnTo>
                    <a:lnTo>
                      <a:pt x="6880" y="2870"/>
                    </a:lnTo>
                    <a:cubicBezTo>
                      <a:pt x="7040" y="2592"/>
                      <a:pt x="8129" y="1035"/>
                      <a:pt x="12415" y="1035"/>
                    </a:cubicBezTo>
                    <a:cubicBezTo>
                      <a:pt x="16584" y="1035"/>
                      <a:pt x="18698" y="2138"/>
                      <a:pt x="18698" y="4313"/>
                    </a:cubicBezTo>
                    <a:lnTo>
                      <a:pt x="18698" y="17977"/>
                    </a:lnTo>
                    <a:lnTo>
                      <a:pt x="18706" y="18033"/>
                    </a:lnTo>
                    <a:cubicBezTo>
                      <a:pt x="18708" y="18043"/>
                      <a:pt x="18958" y="19075"/>
                      <a:pt x="17259" y="19797"/>
                    </a:cubicBezTo>
                    <a:cubicBezTo>
                      <a:pt x="16060" y="20307"/>
                      <a:pt x="14128" y="20565"/>
                      <a:pt x="11518" y="20565"/>
                    </a:cubicBezTo>
                    <a:cubicBezTo>
                      <a:pt x="4058" y="20565"/>
                      <a:pt x="2693" y="18629"/>
                      <a:pt x="2693" y="14816"/>
                    </a:cubicBezTo>
                    <a:lnTo>
                      <a:pt x="2693" y="6812"/>
                    </a:lnTo>
                    <a:cubicBezTo>
                      <a:pt x="2693" y="6526"/>
                      <a:pt x="2090" y="6294"/>
                      <a:pt x="1346" y="6294"/>
                    </a:cubicBezTo>
                    <a:cubicBezTo>
                      <a:pt x="602" y="6294"/>
                      <a:pt x="0" y="6526"/>
                      <a:pt x="0" y="6812"/>
                    </a:cubicBezTo>
                    <a:lnTo>
                      <a:pt x="0" y="14816"/>
                    </a:lnTo>
                    <a:cubicBezTo>
                      <a:pt x="0" y="17353"/>
                      <a:pt x="0" y="21600"/>
                      <a:pt x="11518" y="21600"/>
                    </a:cubicBezTo>
                    <a:cubicBezTo>
                      <a:pt x="14939" y="21600"/>
                      <a:pt x="17550" y="21224"/>
                      <a:pt x="19281" y="20480"/>
                    </a:cubicBezTo>
                    <a:cubicBezTo>
                      <a:pt x="21600" y="19485"/>
                      <a:pt x="21441" y="18185"/>
                      <a:pt x="21391" y="17955"/>
                    </a:cubicBezTo>
                    <a:close/>
                  </a:path>
                </a:pathLst>
              </a:custGeom>
              <a:solidFill>
                <a:srgbClr val="00BAA7"/>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grpSp>
        <p:grpSp>
          <p:nvGrpSpPr>
            <p:cNvPr id="62" name="Group 3">
              <a:extLst>
                <a:ext uri="{FF2B5EF4-FFF2-40B4-BE49-F238E27FC236}">
                  <a16:creationId xmlns:a16="http://schemas.microsoft.com/office/drawing/2014/main" xmlns="" id="{EBD9AA3F-F722-436F-943C-AF7B973B841E}"/>
                </a:ext>
              </a:extLst>
            </p:cNvPr>
            <p:cNvGrpSpPr/>
            <p:nvPr/>
          </p:nvGrpSpPr>
          <p:grpSpPr>
            <a:xfrm>
              <a:off x="3654016" y="3667878"/>
              <a:ext cx="2126892" cy="1523304"/>
              <a:chOff x="3636660" y="3667878"/>
              <a:chExt cx="2126892" cy="1523304"/>
            </a:xfrm>
          </p:grpSpPr>
          <p:sp>
            <p:nvSpPr>
              <p:cNvPr id="63" name="TextBox 107">
                <a:extLst>
                  <a:ext uri="{FF2B5EF4-FFF2-40B4-BE49-F238E27FC236}">
                    <a16:creationId xmlns:a16="http://schemas.microsoft.com/office/drawing/2014/main" xmlns="" id="{AAB2CF77-47DB-4F90-9864-F68918FD6C72}"/>
                  </a:ext>
                </a:extLst>
              </p:cNvPr>
              <p:cNvSpPr txBox="1"/>
              <p:nvPr/>
            </p:nvSpPr>
            <p:spPr>
              <a:xfrm>
                <a:off x="3877554" y="3667878"/>
                <a:ext cx="1641475" cy="246221"/>
              </a:xfrm>
              <a:prstGeom prst="rect">
                <a:avLst/>
              </a:prstGeom>
              <a:noFill/>
            </p:spPr>
            <p:txBody>
              <a:bodyPr wrap="none" lIns="0" tIns="0" rIns="0" bIns="0" rtlCol="0">
                <a:spAutoFit/>
              </a:bodyPr>
              <a:lstStyle/>
              <a:p>
                <a:r>
                  <a:rPr lang="zh-CN" altLang="en-US" sz="1600" b="1" dirty="0">
                    <a:solidFill>
                      <a:srgbClr val="FF0000"/>
                    </a:solidFill>
                    <a:latin typeface="微软雅黑" panose="020B0503020204020204" pitchFamily="34" charset="-122"/>
                    <a:ea typeface="微软雅黑" panose="020B0503020204020204" pitchFamily="34" charset="-122"/>
                    <a:cs typeface="+mn-ea"/>
                  </a:rPr>
                  <a:t>学习动力缺乏问题</a:t>
                </a:r>
                <a:endParaRPr lang="zh-CN" altLang="en-US" sz="1600" b="1" dirty="0">
                  <a:solidFill>
                    <a:srgbClr val="FF0000"/>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4" name="TextBox 116">
                <a:extLst>
                  <a:ext uri="{FF2B5EF4-FFF2-40B4-BE49-F238E27FC236}">
                    <a16:creationId xmlns:a16="http://schemas.microsoft.com/office/drawing/2014/main" xmlns="" id="{6CDF9671-8122-49B9-91D2-B0EA01D796F4}"/>
                  </a:ext>
                </a:extLst>
              </p:cNvPr>
              <p:cNvSpPr txBox="1"/>
              <p:nvPr/>
            </p:nvSpPr>
            <p:spPr>
              <a:xfrm flipH="1">
                <a:off x="3636660" y="4058115"/>
                <a:ext cx="2126892" cy="1133067"/>
              </a:xfrm>
              <a:prstGeom prst="rect">
                <a:avLst/>
              </a:prstGeom>
              <a:noFill/>
            </p:spPr>
            <p:txBody>
              <a:bodyPr wrap="square" lIns="0" tIns="0" rIns="0" bIns="0" rtlCol="0">
                <a:spAutoFit/>
              </a:bodyPr>
              <a:lstStyle/>
              <a:p>
                <a:pPr algn="ctr">
                  <a:lnSpc>
                    <a:spcPct val="125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学习动力缺乏主要表现在：</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5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① 无明确的学习目标</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5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rPr>
                  <a:t>②学习无计划</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a:lnSpc>
                    <a:spcPct val="125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rPr>
                  <a:t>③学习动机弱</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a:lnSpc>
                    <a:spcPct val="125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rPr>
                  <a:t>④学习无兴趣</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grpSp>
        <p:nvGrpSpPr>
          <p:cNvPr id="72" name="Group 10">
            <a:extLst>
              <a:ext uri="{FF2B5EF4-FFF2-40B4-BE49-F238E27FC236}">
                <a16:creationId xmlns:a16="http://schemas.microsoft.com/office/drawing/2014/main" xmlns="" id="{EBF5118B-097B-4A05-8044-864134D9A139}"/>
              </a:ext>
            </a:extLst>
          </p:cNvPr>
          <p:cNvGrpSpPr/>
          <p:nvPr/>
        </p:nvGrpSpPr>
        <p:grpSpPr>
          <a:xfrm>
            <a:off x="4829342" y="1418112"/>
            <a:ext cx="2460930" cy="3028683"/>
            <a:chOff x="6336627" y="2544437"/>
            <a:chExt cx="2460930" cy="3028683"/>
          </a:xfrm>
        </p:grpSpPr>
        <p:grpSp>
          <p:nvGrpSpPr>
            <p:cNvPr id="73" name="Group 2544">
              <a:extLst>
                <a:ext uri="{FF2B5EF4-FFF2-40B4-BE49-F238E27FC236}">
                  <a16:creationId xmlns:a16="http://schemas.microsoft.com/office/drawing/2014/main" xmlns="" id="{49FD6055-99BA-405C-A514-A87000EBEBA4}"/>
                </a:ext>
              </a:extLst>
            </p:cNvPr>
            <p:cNvGrpSpPr/>
            <p:nvPr/>
          </p:nvGrpSpPr>
          <p:grpSpPr>
            <a:xfrm>
              <a:off x="6336627" y="2544437"/>
              <a:ext cx="2460930" cy="3028683"/>
              <a:chOff x="-1" y="0"/>
              <a:chExt cx="4325836" cy="5323844"/>
            </a:xfrm>
          </p:grpSpPr>
          <p:sp>
            <p:nvSpPr>
              <p:cNvPr id="95" name="Shape 2537">
                <a:extLst>
                  <a:ext uri="{FF2B5EF4-FFF2-40B4-BE49-F238E27FC236}">
                    <a16:creationId xmlns:a16="http://schemas.microsoft.com/office/drawing/2014/main" xmlns="" id="{3E18A757-7A18-4FEF-95C1-C411C169CEAC}"/>
                  </a:ext>
                </a:extLst>
              </p:cNvPr>
              <p:cNvSpPr/>
              <p:nvPr/>
            </p:nvSpPr>
            <p:spPr>
              <a:xfrm>
                <a:off x="123379" y="581652"/>
                <a:ext cx="4125961" cy="474219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15495" y="20936"/>
                      <a:pt x="0" y="21216"/>
                    </a:cubicBezTo>
                    <a:lnTo>
                      <a:pt x="0" y="0"/>
                    </a:lnTo>
                    <a:lnTo>
                      <a:pt x="21600" y="0"/>
                    </a:lnTo>
                    <a:lnTo>
                      <a:pt x="21600" y="12584"/>
                    </a:lnTo>
                    <a:cubicBezTo>
                      <a:pt x="21600" y="13905"/>
                      <a:pt x="21433" y="17557"/>
                      <a:pt x="21600" y="21600"/>
                    </a:cubicBezTo>
                    <a:close/>
                  </a:path>
                </a:pathLst>
              </a:custGeom>
              <a:solidFill>
                <a:srgbClr val="000000">
                  <a:alpha val="5000"/>
                </a:srgb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96" name="Shape 2538">
                <a:extLst>
                  <a:ext uri="{FF2B5EF4-FFF2-40B4-BE49-F238E27FC236}">
                    <a16:creationId xmlns:a16="http://schemas.microsoft.com/office/drawing/2014/main" xmlns="" id="{FBD94F9F-778D-4C1A-80E9-4595E0B00DDD}"/>
                  </a:ext>
                </a:extLst>
              </p:cNvPr>
              <p:cNvSpPr/>
              <p:nvPr/>
            </p:nvSpPr>
            <p:spPr>
              <a:xfrm>
                <a:off x="-1" y="458269"/>
                <a:ext cx="4321579" cy="4813289"/>
              </a:xfrm>
              <a:custGeom>
                <a:avLst/>
                <a:gdLst/>
                <a:ahLst/>
                <a:cxnLst>
                  <a:cxn ang="0">
                    <a:pos x="wd2" y="hd2"/>
                  </a:cxn>
                  <a:cxn ang="5400000">
                    <a:pos x="wd2" y="hd2"/>
                  </a:cxn>
                  <a:cxn ang="10800000">
                    <a:pos x="wd2" y="hd2"/>
                  </a:cxn>
                  <a:cxn ang="16200000">
                    <a:pos x="wd2" y="hd2"/>
                  </a:cxn>
                </a:cxnLst>
                <a:rect l="0" t="0" r="r" b="b"/>
                <a:pathLst>
                  <a:path w="21371" h="21600" extrusionOk="0">
                    <a:moveTo>
                      <a:pt x="21358" y="0"/>
                    </a:moveTo>
                    <a:lnTo>
                      <a:pt x="0" y="0"/>
                    </a:lnTo>
                    <a:lnTo>
                      <a:pt x="0" y="21600"/>
                    </a:lnTo>
                    <a:lnTo>
                      <a:pt x="9248" y="21112"/>
                    </a:lnTo>
                    <a:cubicBezTo>
                      <a:pt x="9248" y="21112"/>
                      <a:pt x="12110" y="20879"/>
                      <a:pt x="14781" y="20017"/>
                    </a:cubicBezTo>
                    <a:cubicBezTo>
                      <a:pt x="17461" y="19152"/>
                      <a:pt x="19950" y="17658"/>
                      <a:pt x="20015" y="17566"/>
                    </a:cubicBezTo>
                    <a:cubicBezTo>
                      <a:pt x="21600" y="15335"/>
                      <a:pt x="21358" y="0"/>
                      <a:pt x="21358" y="0"/>
                    </a:cubicBezTo>
                    <a:close/>
                  </a:path>
                </a:pathLst>
              </a:custGeom>
              <a:gradFill>
                <a:gsLst>
                  <a:gs pos="0">
                    <a:schemeClr val="accent1"/>
                  </a:gs>
                  <a:gs pos="100000">
                    <a:schemeClr val="accent4"/>
                  </a:gs>
                </a:gsLst>
                <a:lin ang="3000000" scaled="0"/>
              </a:gra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97" name="Shape 2539">
                <a:extLst>
                  <a:ext uri="{FF2B5EF4-FFF2-40B4-BE49-F238E27FC236}">
                    <a16:creationId xmlns:a16="http://schemas.microsoft.com/office/drawing/2014/main" xmlns="" id="{68A9346B-62CF-4260-A165-57780DAAB20F}"/>
                  </a:ext>
                </a:extLst>
              </p:cNvPr>
              <p:cNvSpPr/>
              <p:nvPr/>
            </p:nvSpPr>
            <p:spPr>
              <a:xfrm>
                <a:off x="1833077" y="4335947"/>
                <a:ext cx="2214274" cy="833646"/>
              </a:xfrm>
              <a:custGeom>
                <a:avLst/>
                <a:gdLst/>
                <a:ahLst/>
                <a:cxnLst>
                  <a:cxn ang="0">
                    <a:pos x="wd2" y="hd2"/>
                  </a:cxn>
                  <a:cxn ang="5400000">
                    <a:pos x="wd2" y="hd2"/>
                  </a:cxn>
                  <a:cxn ang="10800000">
                    <a:pos x="wd2" y="hd2"/>
                  </a:cxn>
                  <a:cxn ang="16200000">
                    <a:pos x="wd2" y="hd2"/>
                  </a:cxn>
                </a:cxnLst>
                <a:rect l="0" t="0" r="r" b="b"/>
                <a:pathLst>
                  <a:path w="21600" h="21600" extrusionOk="0">
                    <a:moveTo>
                      <a:pt x="21600" y="1127"/>
                    </a:moveTo>
                    <a:cubicBezTo>
                      <a:pt x="21600" y="1127"/>
                      <a:pt x="15259" y="7326"/>
                      <a:pt x="10803" y="0"/>
                    </a:cubicBezTo>
                    <a:cubicBezTo>
                      <a:pt x="10803" y="0"/>
                      <a:pt x="11275" y="17844"/>
                      <a:pt x="0" y="21600"/>
                    </a:cubicBezTo>
                    <a:cubicBezTo>
                      <a:pt x="0" y="21600"/>
                      <a:pt x="9934" y="19456"/>
                      <a:pt x="14448" y="14651"/>
                    </a:cubicBezTo>
                    <a:cubicBezTo>
                      <a:pt x="19917" y="8828"/>
                      <a:pt x="21600" y="1127"/>
                      <a:pt x="21600" y="1127"/>
                    </a:cubicBezTo>
                    <a:close/>
                  </a:path>
                </a:pathLst>
              </a:custGeom>
              <a:solidFill>
                <a:schemeClr val="accent1">
                  <a:lumMod val="75000"/>
                </a:scheme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98" name="Shape 2540">
                <a:extLst>
                  <a:ext uri="{FF2B5EF4-FFF2-40B4-BE49-F238E27FC236}">
                    <a16:creationId xmlns:a16="http://schemas.microsoft.com/office/drawing/2014/main" xmlns="" id="{E091806A-17C0-49AF-AA35-1EDA64DE2559}"/>
                  </a:ext>
                </a:extLst>
              </p:cNvPr>
              <p:cNvSpPr/>
              <p:nvPr/>
            </p:nvSpPr>
            <p:spPr>
              <a:xfrm>
                <a:off x="-1" y="458269"/>
                <a:ext cx="4325836" cy="1480163"/>
              </a:xfrm>
              <a:custGeom>
                <a:avLst/>
                <a:gdLst/>
                <a:ahLst/>
                <a:cxnLst>
                  <a:cxn ang="0">
                    <a:pos x="wd2" y="hd2"/>
                  </a:cxn>
                  <a:cxn ang="5400000">
                    <a:pos x="wd2" y="hd2"/>
                  </a:cxn>
                  <a:cxn ang="10800000">
                    <a:pos x="wd2" y="hd2"/>
                  </a:cxn>
                  <a:cxn ang="16200000">
                    <a:pos x="wd2" y="hd2"/>
                  </a:cxn>
                </a:cxnLst>
                <a:rect l="0" t="0" r="r" b="b"/>
                <a:pathLst>
                  <a:path w="21600" h="21600" extrusionOk="0">
                    <a:moveTo>
                      <a:pt x="21600" y="1152"/>
                    </a:moveTo>
                    <a:lnTo>
                      <a:pt x="0" y="21600"/>
                    </a:lnTo>
                    <a:lnTo>
                      <a:pt x="0" y="0"/>
                    </a:lnTo>
                    <a:lnTo>
                      <a:pt x="21600" y="0"/>
                    </a:lnTo>
                    <a:cubicBezTo>
                      <a:pt x="21600" y="0"/>
                      <a:pt x="21600" y="1152"/>
                      <a:pt x="21600" y="1152"/>
                    </a:cubicBezTo>
                    <a:close/>
                  </a:path>
                </a:pathLst>
              </a:custGeom>
              <a:solidFill>
                <a:srgbClr val="FFFFFF">
                  <a:alpha val="10000"/>
                </a:srgb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99" name="Shape 2541">
                <a:extLst>
                  <a:ext uri="{FF2B5EF4-FFF2-40B4-BE49-F238E27FC236}">
                    <a16:creationId xmlns:a16="http://schemas.microsoft.com/office/drawing/2014/main" xmlns="" id="{9839785E-19B2-40B0-ABC8-5133C146AE0C}"/>
                  </a:ext>
                </a:extLst>
              </p:cNvPr>
              <p:cNvSpPr/>
              <p:nvPr/>
            </p:nvSpPr>
            <p:spPr>
              <a:xfrm>
                <a:off x="2062216" y="17626"/>
                <a:ext cx="523761" cy="1374460"/>
              </a:xfrm>
              <a:custGeom>
                <a:avLst/>
                <a:gdLst/>
                <a:ahLst/>
                <a:cxnLst>
                  <a:cxn ang="0">
                    <a:pos x="wd2" y="hd2"/>
                  </a:cxn>
                  <a:cxn ang="5400000">
                    <a:pos x="wd2" y="hd2"/>
                  </a:cxn>
                  <a:cxn ang="10800000">
                    <a:pos x="wd2" y="hd2"/>
                  </a:cxn>
                  <a:cxn ang="16200000">
                    <a:pos x="wd2" y="hd2"/>
                  </a:cxn>
                </a:cxnLst>
                <a:rect l="0" t="0" r="r" b="b"/>
                <a:pathLst>
                  <a:path w="21413" h="21600" extrusionOk="0">
                    <a:moveTo>
                      <a:pt x="21391" y="17954"/>
                    </a:moveTo>
                    <a:lnTo>
                      <a:pt x="21391" y="4312"/>
                    </a:lnTo>
                    <a:cubicBezTo>
                      <a:pt x="21391" y="1572"/>
                      <a:pt x="18120" y="0"/>
                      <a:pt x="12416" y="0"/>
                    </a:cubicBezTo>
                    <a:cubicBezTo>
                      <a:pt x="6906" y="0"/>
                      <a:pt x="4637" y="1784"/>
                      <a:pt x="4208" y="2728"/>
                    </a:cubicBezTo>
                    <a:lnTo>
                      <a:pt x="4197" y="7089"/>
                    </a:lnTo>
                    <a:lnTo>
                      <a:pt x="6880" y="7089"/>
                    </a:lnTo>
                    <a:lnTo>
                      <a:pt x="6880" y="2868"/>
                    </a:lnTo>
                    <a:cubicBezTo>
                      <a:pt x="7040" y="2591"/>
                      <a:pt x="8129" y="1035"/>
                      <a:pt x="12416" y="1035"/>
                    </a:cubicBezTo>
                    <a:cubicBezTo>
                      <a:pt x="16584" y="1035"/>
                      <a:pt x="18699" y="2138"/>
                      <a:pt x="18699" y="4312"/>
                    </a:cubicBezTo>
                    <a:lnTo>
                      <a:pt x="18699" y="17977"/>
                    </a:lnTo>
                    <a:lnTo>
                      <a:pt x="18706" y="18032"/>
                    </a:lnTo>
                    <a:cubicBezTo>
                      <a:pt x="18708" y="18042"/>
                      <a:pt x="18958" y="19074"/>
                      <a:pt x="17258" y="19796"/>
                    </a:cubicBezTo>
                    <a:cubicBezTo>
                      <a:pt x="16060" y="20306"/>
                      <a:pt x="14128" y="20565"/>
                      <a:pt x="11518" y="20565"/>
                    </a:cubicBezTo>
                    <a:cubicBezTo>
                      <a:pt x="4058" y="20565"/>
                      <a:pt x="2693" y="18628"/>
                      <a:pt x="2693" y="14815"/>
                    </a:cubicBezTo>
                    <a:lnTo>
                      <a:pt x="2693" y="6811"/>
                    </a:lnTo>
                    <a:cubicBezTo>
                      <a:pt x="2693" y="6525"/>
                      <a:pt x="2091" y="6294"/>
                      <a:pt x="1346" y="6294"/>
                    </a:cubicBezTo>
                    <a:cubicBezTo>
                      <a:pt x="602" y="6294"/>
                      <a:pt x="0" y="6525"/>
                      <a:pt x="0" y="6811"/>
                    </a:cubicBezTo>
                    <a:lnTo>
                      <a:pt x="0" y="14815"/>
                    </a:lnTo>
                    <a:cubicBezTo>
                      <a:pt x="0" y="17353"/>
                      <a:pt x="0" y="21600"/>
                      <a:pt x="11518" y="21600"/>
                    </a:cubicBezTo>
                    <a:cubicBezTo>
                      <a:pt x="14939" y="21600"/>
                      <a:pt x="17550" y="21222"/>
                      <a:pt x="19281" y="20480"/>
                    </a:cubicBezTo>
                    <a:cubicBezTo>
                      <a:pt x="21600" y="19484"/>
                      <a:pt x="21440" y="18185"/>
                      <a:pt x="21391" y="17954"/>
                    </a:cubicBezTo>
                    <a:close/>
                  </a:path>
                </a:pathLst>
              </a:custGeom>
              <a:solidFill>
                <a:srgbClr val="000000">
                  <a:alpha val="15000"/>
                </a:srgb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100" name="Shape 2542">
                <a:extLst>
                  <a:ext uri="{FF2B5EF4-FFF2-40B4-BE49-F238E27FC236}">
                    <a16:creationId xmlns:a16="http://schemas.microsoft.com/office/drawing/2014/main" xmlns="" id="{CC2CDFCC-A7CA-4BB3-8726-4DDAD1584465}"/>
                  </a:ext>
                </a:extLst>
              </p:cNvPr>
              <p:cNvSpPr/>
              <p:nvPr/>
            </p:nvSpPr>
            <p:spPr>
              <a:xfrm>
                <a:off x="2414730" y="352516"/>
                <a:ext cx="65856" cy="101830"/>
              </a:xfrm>
              <a:custGeom>
                <a:avLst/>
                <a:gdLst/>
                <a:ahLst/>
                <a:cxnLst>
                  <a:cxn ang="0">
                    <a:pos x="wd2" y="hd2"/>
                  </a:cxn>
                  <a:cxn ang="5400000">
                    <a:pos x="wd2" y="hd2"/>
                  </a:cxn>
                  <a:cxn ang="10800000">
                    <a:pos x="wd2" y="hd2"/>
                  </a:cxn>
                  <a:cxn ang="16200000">
                    <a:pos x="wd2" y="hd2"/>
                  </a:cxn>
                </a:cxnLst>
                <a:rect l="0" t="0" r="r" b="b"/>
                <a:pathLst>
                  <a:path w="21600" h="21600" extrusionOk="0">
                    <a:moveTo>
                      <a:pt x="21600" y="6988"/>
                    </a:moveTo>
                    <a:cubicBezTo>
                      <a:pt x="21600" y="3133"/>
                      <a:pt x="16767" y="0"/>
                      <a:pt x="10800" y="0"/>
                    </a:cubicBezTo>
                    <a:cubicBezTo>
                      <a:pt x="4833" y="0"/>
                      <a:pt x="0" y="3133"/>
                      <a:pt x="0" y="6988"/>
                    </a:cubicBezTo>
                    <a:lnTo>
                      <a:pt x="0" y="21600"/>
                    </a:lnTo>
                    <a:lnTo>
                      <a:pt x="21600" y="21600"/>
                    </a:lnTo>
                    <a:cubicBezTo>
                      <a:pt x="21600" y="21600"/>
                      <a:pt x="21600" y="6988"/>
                      <a:pt x="21600" y="6988"/>
                    </a:cubicBezTo>
                    <a:close/>
                  </a:path>
                </a:pathLst>
              </a:custGeom>
              <a:solidFill>
                <a:schemeClr val="accent6"/>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101" name="Shape 2543">
                <a:extLst>
                  <a:ext uri="{FF2B5EF4-FFF2-40B4-BE49-F238E27FC236}">
                    <a16:creationId xmlns:a16="http://schemas.microsoft.com/office/drawing/2014/main" xmlns="" id="{F5E2EA2D-ACBA-47BE-AB0D-58EBFC13D4F8}"/>
                  </a:ext>
                </a:extLst>
              </p:cNvPr>
              <p:cNvSpPr/>
              <p:nvPr/>
            </p:nvSpPr>
            <p:spPr>
              <a:xfrm>
                <a:off x="2026965" y="0"/>
                <a:ext cx="523749" cy="1374460"/>
              </a:xfrm>
              <a:custGeom>
                <a:avLst/>
                <a:gdLst/>
                <a:ahLst/>
                <a:cxnLst>
                  <a:cxn ang="0">
                    <a:pos x="wd2" y="hd2"/>
                  </a:cxn>
                  <a:cxn ang="5400000">
                    <a:pos x="wd2" y="hd2"/>
                  </a:cxn>
                  <a:cxn ang="10800000">
                    <a:pos x="wd2" y="hd2"/>
                  </a:cxn>
                  <a:cxn ang="16200000">
                    <a:pos x="wd2" y="hd2"/>
                  </a:cxn>
                </a:cxnLst>
                <a:rect l="0" t="0" r="r" b="b"/>
                <a:pathLst>
                  <a:path w="21414" h="21600" extrusionOk="0">
                    <a:moveTo>
                      <a:pt x="21391" y="17955"/>
                    </a:moveTo>
                    <a:lnTo>
                      <a:pt x="21391" y="4313"/>
                    </a:lnTo>
                    <a:cubicBezTo>
                      <a:pt x="21391" y="1572"/>
                      <a:pt x="18120" y="0"/>
                      <a:pt x="12415" y="0"/>
                    </a:cubicBezTo>
                    <a:cubicBezTo>
                      <a:pt x="6905" y="0"/>
                      <a:pt x="4637" y="1785"/>
                      <a:pt x="4207" y="2729"/>
                    </a:cubicBezTo>
                    <a:lnTo>
                      <a:pt x="4197" y="7090"/>
                    </a:lnTo>
                    <a:lnTo>
                      <a:pt x="6880" y="7090"/>
                    </a:lnTo>
                    <a:lnTo>
                      <a:pt x="6880" y="2870"/>
                    </a:lnTo>
                    <a:cubicBezTo>
                      <a:pt x="7040" y="2592"/>
                      <a:pt x="8129" y="1035"/>
                      <a:pt x="12415" y="1035"/>
                    </a:cubicBezTo>
                    <a:cubicBezTo>
                      <a:pt x="16584" y="1035"/>
                      <a:pt x="18698" y="2138"/>
                      <a:pt x="18698" y="4313"/>
                    </a:cubicBezTo>
                    <a:lnTo>
                      <a:pt x="18698" y="17977"/>
                    </a:lnTo>
                    <a:lnTo>
                      <a:pt x="18706" y="18033"/>
                    </a:lnTo>
                    <a:cubicBezTo>
                      <a:pt x="18708" y="18043"/>
                      <a:pt x="18958" y="19075"/>
                      <a:pt x="17259" y="19797"/>
                    </a:cubicBezTo>
                    <a:cubicBezTo>
                      <a:pt x="16060" y="20307"/>
                      <a:pt x="14128" y="20565"/>
                      <a:pt x="11518" y="20565"/>
                    </a:cubicBezTo>
                    <a:cubicBezTo>
                      <a:pt x="4058" y="20565"/>
                      <a:pt x="2693" y="18629"/>
                      <a:pt x="2693" y="14816"/>
                    </a:cubicBezTo>
                    <a:lnTo>
                      <a:pt x="2693" y="6812"/>
                    </a:lnTo>
                    <a:cubicBezTo>
                      <a:pt x="2693" y="6526"/>
                      <a:pt x="2090" y="6294"/>
                      <a:pt x="1346" y="6294"/>
                    </a:cubicBezTo>
                    <a:cubicBezTo>
                      <a:pt x="602" y="6294"/>
                      <a:pt x="0" y="6526"/>
                      <a:pt x="0" y="6812"/>
                    </a:cubicBezTo>
                    <a:lnTo>
                      <a:pt x="0" y="14816"/>
                    </a:lnTo>
                    <a:cubicBezTo>
                      <a:pt x="0" y="17353"/>
                      <a:pt x="0" y="21600"/>
                      <a:pt x="11518" y="21600"/>
                    </a:cubicBezTo>
                    <a:cubicBezTo>
                      <a:pt x="14939" y="21600"/>
                      <a:pt x="17550" y="21224"/>
                      <a:pt x="19281" y="20480"/>
                    </a:cubicBezTo>
                    <a:cubicBezTo>
                      <a:pt x="21600" y="19485"/>
                      <a:pt x="21441" y="18185"/>
                      <a:pt x="21391" y="17955"/>
                    </a:cubicBezTo>
                    <a:close/>
                  </a:path>
                </a:pathLst>
              </a:custGeom>
              <a:solidFill>
                <a:schemeClr val="accent6"/>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grpSp>
        <p:grpSp>
          <p:nvGrpSpPr>
            <p:cNvPr id="74" name="Group 5">
              <a:extLst>
                <a:ext uri="{FF2B5EF4-FFF2-40B4-BE49-F238E27FC236}">
                  <a16:creationId xmlns:a16="http://schemas.microsoft.com/office/drawing/2014/main" xmlns="" id="{8423ADD6-99B7-46BF-8C6B-702B95A407C4}"/>
                </a:ext>
              </a:extLst>
            </p:cNvPr>
            <p:cNvGrpSpPr/>
            <p:nvPr/>
          </p:nvGrpSpPr>
          <p:grpSpPr>
            <a:xfrm>
              <a:off x="6503646" y="3660138"/>
              <a:ext cx="2126892" cy="1531044"/>
              <a:chOff x="6502435" y="3660138"/>
              <a:chExt cx="2126892" cy="1531044"/>
            </a:xfrm>
          </p:grpSpPr>
          <p:sp>
            <p:nvSpPr>
              <p:cNvPr id="75" name="TextBox 110">
                <a:extLst>
                  <a:ext uri="{FF2B5EF4-FFF2-40B4-BE49-F238E27FC236}">
                    <a16:creationId xmlns:a16="http://schemas.microsoft.com/office/drawing/2014/main" xmlns="" id="{20C671DF-D97E-469A-906C-872438068585}"/>
                  </a:ext>
                </a:extLst>
              </p:cNvPr>
              <p:cNvSpPr txBox="1"/>
              <p:nvPr/>
            </p:nvSpPr>
            <p:spPr>
              <a:xfrm>
                <a:off x="6687855" y="3660138"/>
                <a:ext cx="1641476" cy="246221"/>
              </a:xfrm>
              <a:prstGeom prst="rect">
                <a:avLst/>
              </a:prstGeom>
              <a:noFill/>
            </p:spPr>
            <p:txBody>
              <a:bodyPr wrap="none" lIns="0" tIns="0" rIns="0" bIns="0" rtlCol="0">
                <a:spAutoFit/>
              </a:bodyPr>
              <a:lstStyle/>
              <a:p>
                <a:pPr algn="r"/>
                <a:r>
                  <a:rPr lang="zh-CN" altLang="en-US" sz="1600" b="1" dirty="0">
                    <a:solidFill>
                      <a:schemeClr val="bg1"/>
                    </a:solidFill>
                    <a:latin typeface="微软雅黑" panose="020B0503020204020204" pitchFamily="34" charset="-122"/>
                    <a:ea typeface="微软雅黑" panose="020B0503020204020204" pitchFamily="34" charset="-122"/>
                    <a:cs typeface="+mn-ea"/>
                  </a:rPr>
                  <a:t>学习动机强度问题</a:t>
                </a:r>
                <a:endParaRPr lang="zh-CN" altLang="en-US" sz="16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94" name="TextBox 117">
                <a:extLst>
                  <a:ext uri="{FF2B5EF4-FFF2-40B4-BE49-F238E27FC236}">
                    <a16:creationId xmlns:a16="http://schemas.microsoft.com/office/drawing/2014/main" xmlns="" id="{3FAA80BC-805C-4AE8-BAED-C4EAFCB5C568}"/>
                  </a:ext>
                </a:extLst>
              </p:cNvPr>
              <p:cNvSpPr txBox="1"/>
              <p:nvPr/>
            </p:nvSpPr>
            <p:spPr>
              <a:xfrm flipH="1">
                <a:off x="6502435" y="4058115"/>
                <a:ext cx="2126892" cy="1133067"/>
              </a:xfrm>
              <a:prstGeom prst="rect">
                <a:avLst/>
              </a:prstGeom>
              <a:noFill/>
            </p:spPr>
            <p:txBody>
              <a:bodyPr wrap="square" lIns="0" tIns="0" rIns="0" bIns="0" rtlCol="0">
                <a:spAutoFit/>
              </a:bodyPr>
              <a:lstStyle/>
              <a:p>
                <a:pPr algn="ctr">
                  <a:lnSpc>
                    <a:spcPct val="125000"/>
                  </a:lnSpc>
                </a:pPr>
                <a:r>
                  <a:rPr lang="zh-CN" altLang="en-US" sz="1200" dirty="0">
                    <a:solidFill>
                      <a:schemeClr val="bg1"/>
                    </a:solidFill>
                    <a:latin typeface="微软雅黑" panose="020B0503020204020204" pitchFamily="34" charset="-122"/>
                    <a:ea typeface="微软雅黑" panose="020B0503020204020204" pitchFamily="34" charset="-122"/>
                  </a:rPr>
                  <a:t>学习动机过强的主要表现有三个方面</a:t>
                </a:r>
                <a:r>
                  <a:rPr lang="en-US" altLang="zh-CN" sz="1200" dirty="0">
                    <a:solidFill>
                      <a:schemeClr val="bg1"/>
                    </a:solidFill>
                    <a:latin typeface="微软雅黑" panose="020B0503020204020204" pitchFamily="34" charset="-122"/>
                    <a:ea typeface="微软雅黑" panose="020B0503020204020204" pitchFamily="34" charset="-122"/>
                  </a:rPr>
                  <a:t>:</a:t>
                </a:r>
              </a:p>
              <a:p>
                <a:pPr algn="ctr">
                  <a:lnSpc>
                    <a:spcPct val="125000"/>
                  </a:lnSpc>
                </a:pPr>
                <a:r>
                  <a:rPr lang="zh-CN" altLang="en-US" sz="12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①成就动机过强</a:t>
                </a:r>
                <a:endParaRPr lang="en-US" altLang="zh-CN" sz="12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a:p>
                <a:pPr algn="ctr">
                  <a:lnSpc>
                    <a:spcPct val="125000"/>
                  </a:lnSpc>
                </a:pPr>
                <a:r>
                  <a:rPr lang="zh-CN" altLang="en-US" sz="12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②奖惩动机过强</a:t>
                </a:r>
                <a:endParaRPr lang="en-US" altLang="zh-CN" sz="12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a:p>
                <a:pPr algn="ctr">
                  <a:lnSpc>
                    <a:spcPct val="125000"/>
                  </a:lnSpc>
                </a:pPr>
                <a:r>
                  <a:rPr lang="zh-CN" altLang="en-US" sz="12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③学习强度过大</a:t>
                </a:r>
                <a:endParaRPr lang="en-US" sz="12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spTree>
    <p:extLst>
      <p:ext uri="{BB962C8B-B14F-4D97-AF65-F5344CB8AC3E}">
        <p14:creationId xmlns:p14="http://schemas.microsoft.com/office/powerpoint/2010/main" val="47727396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barn(inVertical)">
                                      <p:cBhvr>
                                        <p:cTn id="7" dur="500"/>
                                        <p:tgtEl>
                                          <p:spTgt spid="60"/>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barn(inVertical)">
                                      <p:cBhvr>
                                        <p:cTn id="1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xmlns="" id="{5C37229C-4612-4AE1-9B10-09890CDCC917}"/>
              </a:ext>
            </a:extLst>
          </p:cNvPr>
          <p:cNvSpPr txBox="1">
            <a:spLocks/>
          </p:cNvSpPr>
          <p:nvPr/>
        </p:nvSpPr>
        <p:spPr>
          <a:xfrm>
            <a:off x="539552" y="331293"/>
            <a:ext cx="453650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大学生的学习与心理健康的关系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矩形 9">
            <a:extLst>
              <a:ext uri="{FF2B5EF4-FFF2-40B4-BE49-F238E27FC236}">
                <a16:creationId xmlns:a16="http://schemas.microsoft.com/office/drawing/2014/main" xmlns="" id="{CEE5D188-87C2-4F6E-B2AE-90DE50116450}"/>
              </a:ext>
            </a:extLst>
          </p:cNvPr>
          <p:cNvSpPr/>
          <p:nvPr/>
        </p:nvSpPr>
        <p:spPr>
          <a:xfrm>
            <a:off x="126208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二、大学生学习心理问题及原因分析</a:t>
            </a:r>
          </a:p>
        </p:txBody>
      </p:sp>
      <p:cxnSp>
        <p:nvCxnSpPr>
          <p:cNvPr id="56" name="直接连接符 55">
            <a:extLst>
              <a:ext uri="{FF2B5EF4-FFF2-40B4-BE49-F238E27FC236}">
                <a16:creationId xmlns:a16="http://schemas.microsoft.com/office/drawing/2014/main" xmlns="" id="{1A56FD65-FA00-48D1-85BB-E890E9AF187E}"/>
              </a:ext>
            </a:extLst>
          </p:cNvPr>
          <p:cNvCxnSpPr>
            <a:cxnSpLocks/>
          </p:cNvCxnSpPr>
          <p:nvPr/>
        </p:nvCxnSpPr>
        <p:spPr>
          <a:xfrm flipH="1">
            <a:off x="611560" y="1131590"/>
            <a:ext cx="278937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7" name="等腰三角形 56">
            <a:extLst>
              <a:ext uri="{FF2B5EF4-FFF2-40B4-BE49-F238E27FC236}">
                <a16:creationId xmlns:a16="http://schemas.microsoft.com/office/drawing/2014/main" xmlns="" id="{C7DC0EE8-A502-4DCD-8EEB-0C509A1F2F03}"/>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58" name="直接连接符 57">
            <a:extLst>
              <a:ext uri="{FF2B5EF4-FFF2-40B4-BE49-F238E27FC236}">
                <a16:creationId xmlns:a16="http://schemas.microsoft.com/office/drawing/2014/main" xmlns="" id="{1F9526C6-3E05-486E-8F2A-90386CFD36D3}"/>
              </a:ext>
            </a:extLst>
          </p:cNvPr>
          <p:cNvCxnSpPr>
            <a:cxnSpLocks/>
          </p:cNvCxnSpPr>
          <p:nvPr/>
        </p:nvCxnSpPr>
        <p:spPr>
          <a:xfrm>
            <a:off x="4675399" y="521032"/>
            <a:ext cx="4468601"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9" name="等腰三角形 58">
            <a:extLst>
              <a:ext uri="{FF2B5EF4-FFF2-40B4-BE49-F238E27FC236}">
                <a16:creationId xmlns:a16="http://schemas.microsoft.com/office/drawing/2014/main" xmlns="" id="{15450BF5-CBB7-44C3-84B7-73CB5D051A70}"/>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60" name="Group 9">
            <a:extLst>
              <a:ext uri="{FF2B5EF4-FFF2-40B4-BE49-F238E27FC236}">
                <a16:creationId xmlns:a16="http://schemas.microsoft.com/office/drawing/2014/main" xmlns="" id="{B977E54D-4121-465B-894C-BCE14CE9432D}"/>
              </a:ext>
            </a:extLst>
          </p:cNvPr>
          <p:cNvGrpSpPr/>
          <p:nvPr/>
        </p:nvGrpSpPr>
        <p:grpSpPr>
          <a:xfrm>
            <a:off x="1979712" y="1418112"/>
            <a:ext cx="2460930" cy="3028683"/>
            <a:chOff x="3486997" y="2544437"/>
            <a:chExt cx="2460930" cy="3028683"/>
          </a:xfrm>
        </p:grpSpPr>
        <p:grpSp>
          <p:nvGrpSpPr>
            <p:cNvPr id="61" name="Group 2536">
              <a:extLst>
                <a:ext uri="{FF2B5EF4-FFF2-40B4-BE49-F238E27FC236}">
                  <a16:creationId xmlns:a16="http://schemas.microsoft.com/office/drawing/2014/main" xmlns="" id="{62AB86FE-5829-459F-8612-5C6D6070544B}"/>
                </a:ext>
              </a:extLst>
            </p:cNvPr>
            <p:cNvGrpSpPr/>
            <p:nvPr/>
          </p:nvGrpSpPr>
          <p:grpSpPr>
            <a:xfrm>
              <a:off x="3486997" y="2544437"/>
              <a:ext cx="2460930" cy="3028683"/>
              <a:chOff x="0" y="0"/>
              <a:chExt cx="4325834" cy="5323844"/>
            </a:xfrm>
          </p:grpSpPr>
          <p:sp>
            <p:nvSpPr>
              <p:cNvPr id="65" name="Shape 2529">
                <a:extLst>
                  <a:ext uri="{FF2B5EF4-FFF2-40B4-BE49-F238E27FC236}">
                    <a16:creationId xmlns:a16="http://schemas.microsoft.com/office/drawing/2014/main" xmlns="" id="{60391997-4CDC-4814-9478-BAC0B72F75CC}"/>
                  </a:ext>
                </a:extLst>
              </p:cNvPr>
              <p:cNvSpPr/>
              <p:nvPr/>
            </p:nvSpPr>
            <p:spPr>
              <a:xfrm>
                <a:off x="123380" y="581652"/>
                <a:ext cx="4125959" cy="474219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15495" y="20936"/>
                      <a:pt x="0" y="21216"/>
                    </a:cubicBezTo>
                    <a:lnTo>
                      <a:pt x="0" y="0"/>
                    </a:lnTo>
                    <a:lnTo>
                      <a:pt x="21600" y="0"/>
                    </a:lnTo>
                    <a:lnTo>
                      <a:pt x="21600" y="12584"/>
                    </a:lnTo>
                    <a:cubicBezTo>
                      <a:pt x="21600" y="13905"/>
                      <a:pt x="21433" y="17557"/>
                      <a:pt x="21600" y="21600"/>
                    </a:cubicBezTo>
                    <a:close/>
                  </a:path>
                </a:pathLst>
              </a:custGeom>
              <a:solidFill>
                <a:srgbClr val="000000">
                  <a:alpha val="15000"/>
                </a:srgb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66" name="Shape 2530">
                <a:extLst>
                  <a:ext uri="{FF2B5EF4-FFF2-40B4-BE49-F238E27FC236}">
                    <a16:creationId xmlns:a16="http://schemas.microsoft.com/office/drawing/2014/main" xmlns="" id="{84E1C2D0-BF7E-4B82-8E7E-BFE3126DD26E}"/>
                  </a:ext>
                </a:extLst>
              </p:cNvPr>
              <p:cNvSpPr/>
              <p:nvPr/>
            </p:nvSpPr>
            <p:spPr>
              <a:xfrm>
                <a:off x="0" y="458269"/>
                <a:ext cx="4321577" cy="4813289"/>
              </a:xfrm>
              <a:custGeom>
                <a:avLst/>
                <a:gdLst/>
                <a:ahLst/>
                <a:cxnLst>
                  <a:cxn ang="0">
                    <a:pos x="wd2" y="hd2"/>
                  </a:cxn>
                  <a:cxn ang="5400000">
                    <a:pos x="wd2" y="hd2"/>
                  </a:cxn>
                  <a:cxn ang="10800000">
                    <a:pos x="wd2" y="hd2"/>
                  </a:cxn>
                  <a:cxn ang="16200000">
                    <a:pos x="wd2" y="hd2"/>
                  </a:cxn>
                </a:cxnLst>
                <a:rect l="0" t="0" r="r" b="b"/>
                <a:pathLst>
                  <a:path w="21371" h="21600" extrusionOk="0">
                    <a:moveTo>
                      <a:pt x="21358" y="0"/>
                    </a:moveTo>
                    <a:lnTo>
                      <a:pt x="0" y="0"/>
                    </a:lnTo>
                    <a:lnTo>
                      <a:pt x="0" y="21600"/>
                    </a:lnTo>
                    <a:lnTo>
                      <a:pt x="9248" y="21112"/>
                    </a:lnTo>
                    <a:cubicBezTo>
                      <a:pt x="9248" y="21112"/>
                      <a:pt x="12110" y="20879"/>
                      <a:pt x="14781" y="20017"/>
                    </a:cubicBezTo>
                    <a:cubicBezTo>
                      <a:pt x="17461" y="19152"/>
                      <a:pt x="19950" y="17658"/>
                      <a:pt x="20015" y="17566"/>
                    </a:cubicBezTo>
                    <a:cubicBezTo>
                      <a:pt x="21600" y="15335"/>
                      <a:pt x="21358" y="0"/>
                      <a:pt x="21358" y="0"/>
                    </a:cubicBezTo>
                    <a:close/>
                  </a:path>
                </a:pathLst>
              </a:custGeom>
              <a:solidFill>
                <a:schemeClr val="bg1">
                  <a:lumMod val="95000"/>
                </a:scheme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67" name="Shape 2531">
                <a:extLst>
                  <a:ext uri="{FF2B5EF4-FFF2-40B4-BE49-F238E27FC236}">
                    <a16:creationId xmlns:a16="http://schemas.microsoft.com/office/drawing/2014/main" xmlns="" id="{25C25FC4-8A36-4A91-AE1C-F6FE1DEF08D5}"/>
                  </a:ext>
                </a:extLst>
              </p:cNvPr>
              <p:cNvSpPr/>
              <p:nvPr/>
            </p:nvSpPr>
            <p:spPr>
              <a:xfrm>
                <a:off x="1833077" y="4335947"/>
                <a:ext cx="2214273" cy="833646"/>
              </a:xfrm>
              <a:custGeom>
                <a:avLst/>
                <a:gdLst/>
                <a:ahLst/>
                <a:cxnLst>
                  <a:cxn ang="0">
                    <a:pos x="wd2" y="hd2"/>
                  </a:cxn>
                  <a:cxn ang="5400000">
                    <a:pos x="wd2" y="hd2"/>
                  </a:cxn>
                  <a:cxn ang="10800000">
                    <a:pos x="wd2" y="hd2"/>
                  </a:cxn>
                  <a:cxn ang="16200000">
                    <a:pos x="wd2" y="hd2"/>
                  </a:cxn>
                </a:cxnLst>
                <a:rect l="0" t="0" r="r" b="b"/>
                <a:pathLst>
                  <a:path w="21600" h="21600" extrusionOk="0">
                    <a:moveTo>
                      <a:pt x="21600" y="1127"/>
                    </a:moveTo>
                    <a:cubicBezTo>
                      <a:pt x="21600" y="1127"/>
                      <a:pt x="15259" y="7326"/>
                      <a:pt x="10803" y="0"/>
                    </a:cubicBezTo>
                    <a:cubicBezTo>
                      <a:pt x="10803" y="0"/>
                      <a:pt x="11275" y="17844"/>
                      <a:pt x="0" y="21600"/>
                    </a:cubicBezTo>
                    <a:cubicBezTo>
                      <a:pt x="0" y="21600"/>
                      <a:pt x="9934" y="19456"/>
                      <a:pt x="14448" y="14651"/>
                    </a:cubicBezTo>
                    <a:cubicBezTo>
                      <a:pt x="19917" y="8828"/>
                      <a:pt x="21600" y="1127"/>
                      <a:pt x="21600" y="1127"/>
                    </a:cubicBezTo>
                    <a:close/>
                  </a:path>
                </a:pathLst>
              </a:custGeom>
              <a:solidFill>
                <a:srgbClr val="DCE1E6"/>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68" name="Shape 2532">
                <a:extLst>
                  <a:ext uri="{FF2B5EF4-FFF2-40B4-BE49-F238E27FC236}">
                    <a16:creationId xmlns:a16="http://schemas.microsoft.com/office/drawing/2014/main" xmlns="" id="{470521FD-96EF-4FFD-8EC9-99A973BD0D76}"/>
                  </a:ext>
                </a:extLst>
              </p:cNvPr>
              <p:cNvSpPr/>
              <p:nvPr/>
            </p:nvSpPr>
            <p:spPr>
              <a:xfrm>
                <a:off x="0" y="458269"/>
                <a:ext cx="4325834" cy="1480163"/>
              </a:xfrm>
              <a:custGeom>
                <a:avLst/>
                <a:gdLst/>
                <a:ahLst/>
                <a:cxnLst>
                  <a:cxn ang="0">
                    <a:pos x="wd2" y="hd2"/>
                  </a:cxn>
                  <a:cxn ang="5400000">
                    <a:pos x="wd2" y="hd2"/>
                  </a:cxn>
                  <a:cxn ang="10800000">
                    <a:pos x="wd2" y="hd2"/>
                  </a:cxn>
                  <a:cxn ang="16200000">
                    <a:pos x="wd2" y="hd2"/>
                  </a:cxn>
                </a:cxnLst>
                <a:rect l="0" t="0" r="r" b="b"/>
                <a:pathLst>
                  <a:path w="21600" h="21600" extrusionOk="0">
                    <a:moveTo>
                      <a:pt x="21600" y="1152"/>
                    </a:moveTo>
                    <a:lnTo>
                      <a:pt x="0" y="21600"/>
                    </a:lnTo>
                    <a:lnTo>
                      <a:pt x="0" y="0"/>
                    </a:lnTo>
                    <a:lnTo>
                      <a:pt x="21600" y="0"/>
                    </a:lnTo>
                    <a:cubicBezTo>
                      <a:pt x="21600" y="0"/>
                      <a:pt x="21600" y="1152"/>
                      <a:pt x="21600" y="1152"/>
                    </a:cubicBezTo>
                    <a:close/>
                  </a:path>
                </a:pathLst>
              </a:custGeom>
              <a:solidFill>
                <a:srgbClr val="C1C6CA">
                  <a:alpha val="7000"/>
                </a:srgb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69" name="Shape 2533">
                <a:extLst>
                  <a:ext uri="{FF2B5EF4-FFF2-40B4-BE49-F238E27FC236}">
                    <a16:creationId xmlns:a16="http://schemas.microsoft.com/office/drawing/2014/main" xmlns="" id="{98720B94-FC2A-44CF-B533-211E78AFF497}"/>
                  </a:ext>
                </a:extLst>
              </p:cNvPr>
              <p:cNvSpPr/>
              <p:nvPr/>
            </p:nvSpPr>
            <p:spPr>
              <a:xfrm>
                <a:off x="2062214" y="17626"/>
                <a:ext cx="523761" cy="1374460"/>
              </a:xfrm>
              <a:custGeom>
                <a:avLst/>
                <a:gdLst/>
                <a:ahLst/>
                <a:cxnLst>
                  <a:cxn ang="0">
                    <a:pos x="wd2" y="hd2"/>
                  </a:cxn>
                  <a:cxn ang="5400000">
                    <a:pos x="wd2" y="hd2"/>
                  </a:cxn>
                  <a:cxn ang="10800000">
                    <a:pos x="wd2" y="hd2"/>
                  </a:cxn>
                  <a:cxn ang="16200000">
                    <a:pos x="wd2" y="hd2"/>
                  </a:cxn>
                </a:cxnLst>
                <a:rect l="0" t="0" r="r" b="b"/>
                <a:pathLst>
                  <a:path w="21413" h="21600" extrusionOk="0">
                    <a:moveTo>
                      <a:pt x="21391" y="17954"/>
                    </a:moveTo>
                    <a:lnTo>
                      <a:pt x="21391" y="4312"/>
                    </a:lnTo>
                    <a:cubicBezTo>
                      <a:pt x="21391" y="1572"/>
                      <a:pt x="18120" y="0"/>
                      <a:pt x="12416" y="0"/>
                    </a:cubicBezTo>
                    <a:cubicBezTo>
                      <a:pt x="6906" y="0"/>
                      <a:pt x="4637" y="1784"/>
                      <a:pt x="4208" y="2728"/>
                    </a:cubicBezTo>
                    <a:lnTo>
                      <a:pt x="4197" y="7089"/>
                    </a:lnTo>
                    <a:lnTo>
                      <a:pt x="6880" y="7089"/>
                    </a:lnTo>
                    <a:lnTo>
                      <a:pt x="6880" y="2868"/>
                    </a:lnTo>
                    <a:cubicBezTo>
                      <a:pt x="7040" y="2591"/>
                      <a:pt x="8129" y="1035"/>
                      <a:pt x="12416" y="1035"/>
                    </a:cubicBezTo>
                    <a:cubicBezTo>
                      <a:pt x="16584" y="1035"/>
                      <a:pt x="18699" y="2138"/>
                      <a:pt x="18699" y="4312"/>
                    </a:cubicBezTo>
                    <a:lnTo>
                      <a:pt x="18699" y="17977"/>
                    </a:lnTo>
                    <a:lnTo>
                      <a:pt x="18706" y="18032"/>
                    </a:lnTo>
                    <a:cubicBezTo>
                      <a:pt x="18708" y="18042"/>
                      <a:pt x="18958" y="19074"/>
                      <a:pt x="17258" y="19796"/>
                    </a:cubicBezTo>
                    <a:cubicBezTo>
                      <a:pt x="16060" y="20306"/>
                      <a:pt x="14128" y="20565"/>
                      <a:pt x="11518" y="20565"/>
                    </a:cubicBezTo>
                    <a:cubicBezTo>
                      <a:pt x="4058" y="20565"/>
                      <a:pt x="2693" y="18628"/>
                      <a:pt x="2693" y="14815"/>
                    </a:cubicBezTo>
                    <a:lnTo>
                      <a:pt x="2693" y="6811"/>
                    </a:lnTo>
                    <a:cubicBezTo>
                      <a:pt x="2693" y="6525"/>
                      <a:pt x="2091" y="6294"/>
                      <a:pt x="1346" y="6294"/>
                    </a:cubicBezTo>
                    <a:cubicBezTo>
                      <a:pt x="602" y="6294"/>
                      <a:pt x="0" y="6525"/>
                      <a:pt x="0" y="6811"/>
                    </a:cubicBezTo>
                    <a:lnTo>
                      <a:pt x="0" y="14815"/>
                    </a:lnTo>
                    <a:cubicBezTo>
                      <a:pt x="0" y="17353"/>
                      <a:pt x="0" y="21600"/>
                      <a:pt x="11518" y="21600"/>
                    </a:cubicBezTo>
                    <a:cubicBezTo>
                      <a:pt x="14939" y="21600"/>
                      <a:pt x="17550" y="21222"/>
                      <a:pt x="19281" y="20480"/>
                    </a:cubicBezTo>
                    <a:cubicBezTo>
                      <a:pt x="21600" y="19484"/>
                      <a:pt x="21440" y="18185"/>
                      <a:pt x="21391" y="17954"/>
                    </a:cubicBezTo>
                    <a:close/>
                  </a:path>
                </a:pathLst>
              </a:custGeom>
              <a:solidFill>
                <a:srgbClr val="000000">
                  <a:alpha val="15000"/>
                </a:srgb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70" name="Shape 2534">
                <a:extLst>
                  <a:ext uri="{FF2B5EF4-FFF2-40B4-BE49-F238E27FC236}">
                    <a16:creationId xmlns:a16="http://schemas.microsoft.com/office/drawing/2014/main" xmlns="" id="{A275F48C-9660-48AF-9D09-6E62CB624905}"/>
                  </a:ext>
                </a:extLst>
              </p:cNvPr>
              <p:cNvSpPr/>
              <p:nvPr/>
            </p:nvSpPr>
            <p:spPr>
              <a:xfrm>
                <a:off x="2414730" y="352516"/>
                <a:ext cx="65856" cy="101830"/>
              </a:xfrm>
              <a:custGeom>
                <a:avLst/>
                <a:gdLst/>
                <a:ahLst/>
                <a:cxnLst>
                  <a:cxn ang="0">
                    <a:pos x="wd2" y="hd2"/>
                  </a:cxn>
                  <a:cxn ang="5400000">
                    <a:pos x="wd2" y="hd2"/>
                  </a:cxn>
                  <a:cxn ang="10800000">
                    <a:pos x="wd2" y="hd2"/>
                  </a:cxn>
                  <a:cxn ang="16200000">
                    <a:pos x="wd2" y="hd2"/>
                  </a:cxn>
                </a:cxnLst>
                <a:rect l="0" t="0" r="r" b="b"/>
                <a:pathLst>
                  <a:path w="21600" h="21600" extrusionOk="0">
                    <a:moveTo>
                      <a:pt x="21600" y="6988"/>
                    </a:moveTo>
                    <a:cubicBezTo>
                      <a:pt x="21600" y="3133"/>
                      <a:pt x="16767" y="0"/>
                      <a:pt x="10800" y="0"/>
                    </a:cubicBezTo>
                    <a:cubicBezTo>
                      <a:pt x="4833" y="0"/>
                      <a:pt x="0" y="3133"/>
                      <a:pt x="0" y="6988"/>
                    </a:cubicBezTo>
                    <a:lnTo>
                      <a:pt x="0" y="21600"/>
                    </a:lnTo>
                    <a:lnTo>
                      <a:pt x="21600" y="21600"/>
                    </a:lnTo>
                    <a:cubicBezTo>
                      <a:pt x="21600" y="21600"/>
                      <a:pt x="21600" y="6988"/>
                      <a:pt x="21600" y="6988"/>
                    </a:cubicBezTo>
                    <a:close/>
                  </a:path>
                </a:pathLst>
              </a:custGeom>
              <a:solidFill>
                <a:srgbClr val="00BAA7"/>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71" name="Shape 2535">
                <a:extLst>
                  <a:ext uri="{FF2B5EF4-FFF2-40B4-BE49-F238E27FC236}">
                    <a16:creationId xmlns:a16="http://schemas.microsoft.com/office/drawing/2014/main" xmlns="" id="{0958F002-9831-45A1-A873-1AF8DA9D3C0A}"/>
                  </a:ext>
                </a:extLst>
              </p:cNvPr>
              <p:cNvSpPr/>
              <p:nvPr/>
            </p:nvSpPr>
            <p:spPr>
              <a:xfrm>
                <a:off x="2026965" y="0"/>
                <a:ext cx="523749" cy="1374460"/>
              </a:xfrm>
              <a:custGeom>
                <a:avLst/>
                <a:gdLst/>
                <a:ahLst/>
                <a:cxnLst>
                  <a:cxn ang="0">
                    <a:pos x="wd2" y="hd2"/>
                  </a:cxn>
                  <a:cxn ang="5400000">
                    <a:pos x="wd2" y="hd2"/>
                  </a:cxn>
                  <a:cxn ang="10800000">
                    <a:pos x="wd2" y="hd2"/>
                  </a:cxn>
                  <a:cxn ang="16200000">
                    <a:pos x="wd2" y="hd2"/>
                  </a:cxn>
                </a:cxnLst>
                <a:rect l="0" t="0" r="r" b="b"/>
                <a:pathLst>
                  <a:path w="21414" h="21600" extrusionOk="0">
                    <a:moveTo>
                      <a:pt x="21391" y="17955"/>
                    </a:moveTo>
                    <a:lnTo>
                      <a:pt x="21391" y="4313"/>
                    </a:lnTo>
                    <a:cubicBezTo>
                      <a:pt x="21391" y="1572"/>
                      <a:pt x="18120" y="0"/>
                      <a:pt x="12415" y="0"/>
                    </a:cubicBezTo>
                    <a:cubicBezTo>
                      <a:pt x="6905" y="0"/>
                      <a:pt x="4637" y="1785"/>
                      <a:pt x="4207" y="2729"/>
                    </a:cubicBezTo>
                    <a:lnTo>
                      <a:pt x="4197" y="7090"/>
                    </a:lnTo>
                    <a:lnTo>
                      <a:pt x="6880" y="7090"/>
                    </a:lnTo>
                    <a:lnTo>
                      <a:pt x="6880" y="2870"/>
                    </a:lnTo>
                    <a:cubicBezTo>
                      <a:pt x="7040" y="2592"/>
                      <a:pt x="8129" y="1035"/>
                      <a:pt x="12415" y="1035"/>
                    </a:cubicBezTo>
                    <a:cubicBezTo>
                      <a:pt x="16584" y="1035"/>
                      <a:pt x="18698" y="2138"/>
                      <a:pt x="18698" y="4313"/>
                    </a:cubicBezTo>
                    <a:lnTo>
                      <a:pt x="18698" y="17977"/>
                    </a:lnTo>
                    <a:lnTo>
                      <a:pt x="18706" y="18033"/>
                    </a:lnTo>
                    <a:cubicBezTo>
                      <a:pt x="18708" y="18043"/>
                      <a:pt x="18958" y="19075"/>
                      <a:pt x="17259" y="19797"/>
                    </a:cubicBezTo>
                    <a:cubicBezTo>
                      <a:pt x="16060" y="20307"/>
                      <a:pt x="14128" y="20565"/>
                      <a:pt x="11518" y="20565"/>
                    </a:cubicBezTo>
                    <a:cubicBezTo>
                      <a:pt x="4058" y="20565"/>
                      <a:pt x="2693" y="18629"/>
                      <a:pt x="2693" y="14816"/>
                    </a:cubicBezTo>
                    <a:lnTo>
                      <a:pt x="2693" y="6812"/>
                    </a:lnTo>
                    <a:cubicBezTo>
                      <a:pt x="2693" y="6526"/>
                      <a:pt x="2090" y="6294"/>
                      <a:pt x="1346" y="6294"/>
                    </a:cubicBezTo>
                    <a:cubicBezTo>
                      <a:pt x="602" y="6294"/>
                      <a:pt x="0" y="6526"/>
                      <a:pt x="0" y="6812"/>
                    </a:cubicBezTo>
                    <a:lnTo>
                      <a:pt x="0" y="14816"/>
                    </a:lnTo>
                    <a:cubicBezTo>
                      <a:pt x="0" y="17353"/>
                      <a:pt x="0" y="21600"/>
                      <a:pt x="11518" y="21600"/>
                    </a:cubicBezTo>
                    <a:cubicBezTo>
                      <a:pt x="14939" y="21600"/>
                      <a:pt x="17550" y="21224"/>
                      <a:pt x="19281" y="20480"/>
                    </a:cubicBezTo>
                    <a:cubicBezTo>
                      <a:pt x="21600" y="19485"/>
                      <a:pt x="21441" y="18185"/>
                      <a:pt x="21391" y="17955"/>
                    </a:cubicBezTo>
                    <a:close/>
                  </a:path>
                </a:pathLst>
              </a:custGeom>
              <a:solidFill>
                <a:srgbClr val="00BAA7"/>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grpSp>
        <p:grpSp>
          <p:nvGrpSpPr>
            <p:cNvPr id="62" name="Group 3">
              <a:extLst>
                <a:ext uri="{FF2B5EF4-FFF2-40B4-BE49-F238E27FC236}">
                  <a16:creationId xmlns:a16="http://schemas.microsoft.com/office/drawing/2014/main" xmlns="" id="{EBD9AA3F-F722-436F-943C-AF7B973B841E}"/>
                </a:ext>
              </a:extLst>
            </p:cNvPr>
            <p:cNvGrpSpPr/>
            <p:nvPr/>
          </p:nvGrpSpPr>
          <p:grpSpPr>
            <a:xfrm>
              <a:off x="3652805" y="3554059"/>
              <a:ext cx="2126892" cy="1800200"/>
              <a:chOff x="3635449" y="3554059"/>
              <a:chExt cx="2126892" cy="1800200"/>
            </a:xfrm>
          </p:grpSpPr>
          <p:sp>
            <p:nvSpPr>
              <p:cNvPr id="63" name="TextBox 107">
                <a:extLst>
                  <a:ext uri="{FF2B5EF4-FFF2-40B4-BE49-F238E27FC236}">
                    <a16:creationId xmlns:a16="http://schemas.microsoft.com/office/drawing/2014/main" xmlns="" id="{AAB2CF77-47DB-4F90-9864-F68918FD6C72}"/>
                  </a:ext>
                </a:extLst>
              </p:cNvPr>
              <p:cNvSpPr txBox="1"/>
              <p:nvPr/>
            </p:nvSpPr>
            <p:spPr>
              <a:xfrm>
                <a:off x="4110743" y="3554059"/>
                <a:ext cx="1231106" cy="246221"/>
              </a:xfrm>
              <a:prstGeom prst="rect">
                <a:avLst/>
              </a:prstGeom>
              <a:noFill/>
            </p:spPr>
            <p:txBody>
              <a:bodyPr wrap="none" lIns="0" tIns="0" rIns="0" bIns="0" rtlCol="0">
                <a:spAutoFit/>
              </a:bodyPr>
              <a:lstStyle/>
              <a:p>
                <a:r>
                  <a:rPr lang="zh-CN" altLang="en-US" sz="1600" b="1" dirty="0">
                    <a:solidFill>
                      <a:srgbClr val="FF0000"/>
                    </a:solidFill>
                    <a:latin typeface="微软雅黑" panose="020B0503020204020204" pitchFamily="34" charset="-122"/>
                    <a:ea typeface="微软雅黑" panose="020B0503020204020204" pitchFamily="34" charset="-122"/>
                    <a:cs typeface="+mn-ea"/>
                    <a:sym typeface="inpin heiti" panose="00000500000000000000" pitchFamily="2" charset="-122"/>
                  </a:rPr>
                  <a:t>学习策略问题</a:t>
                </a:r>
              </a:p>
            </p:txBody>
          </p:sp>
          <p:sp>
            <p:nvSpPr>
              <p:cNvPr id="64" name="TextBox 116">
                <a:extLst>
                  <a:ext uri="{FF2B5EF4-FFF2-40B4-BE49-F238E27FC236}">
                    <a16:creationId xmlns:a16="http://schemas.microsoft.com/office/drawing/2014/main" xmlns="" id="{6CDF9671-8122-49B9-91D2-B0EA01D796F4}"/>
                  </a:ext>
                </a:extLst>
              </p:cNvPr>
              <p:cNvSpPr txBox="1"/>
              <p:nvPr/>
            </p:nvSpPr>
            <p:spPr>
              <a:xfrm flipH="1">
                <a:off x="3635449" y="3892384"/>
                <a:ext cx="2126892" cy="1461875"/>
              </a:xfrm>
              <a:prstGeom prst="rect">
                <a:avLst/>
              </a:prstGeom>
              <a:noFill/>
            </p:spPr>
            <p:txBody>
              <a:bodyPr wrap="square" lIns="0" tIns="0" rIns="0" bIns="0" rtlCol="0">
                <a:spAutoFit/>
              </a:bodyPr>
              <a:lstStyle/>
              <a:p>
                <a:pPr algn="ctr">
                  <a:lnSpc>
                    <a:spcPct val="125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大学的学习特点与中学有很大不同，大学学习具有自主性、专业性、广泛性和探索性等特点，课程的数量和难度都加大 了，记忆性的知识减少，理解性的知识增多，这需要大学生具有较强的独立思考问题、解决问题的能力。</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grpSp>
        <p:nvGrpSpPr>
          <p:cNvPr id="72" name="Group 10">
            <a:extLst>
              <a:ext uri="{FF2B5EF4-FFF2-40B4-BE49-F238E27FC236}">
                <a16:creationId xmlns:a16="http://schemas.microsoft.com/office/drawing/2014/main" xmlns="" id="{EBF5118B-097B-4A05-8044-864134D9A139}"/>
              </a:ext>
            </a:extLst>
          </p:cNvPr>
          <p:cNvGrpSpPr/>
          <p:nvPr/>
        </p:nvGrpSpPr>
        <p:grpSpPr>
          <a:xfrm>
            <a:off x="4829342" y="1418112"/>
            <a:ext cx="2460930" cy="3028683"/>
            <a:chOff x="6336627" y="2544437"/>
            <a:chExt cx="2460930" cy="3028683"/>
          </a:xfrm>
        </p:grpSpPr>
        <p:grpSp>
          <p:nvGrpSpPr>
            <p:cNvPr id="73" name="Group 2544">
              <a:extLst>
                <a:ext uri="{FF2B5EF4-FFF2-40B4-BE49-F238E27FC236}">
                  <a16:creationId xmlns:a16="http://schemas.microsoft.com/office/drawing/2014/main" xmlns="" id="{49FD6055-99BA-405C-A514-A87000EBEBA4}"/>
                </a:ext>
              </a:extLst>
            </p:cNvPr>
            <p:cNvGrpSpPr/>
            <p:nvPr/>
          </p:nvGrpSpPr>
          <p:grpSpPr>
            <a:xfrm>
              <a:off x="6336627" y="2544437"/>
              <a:ext cx="2460930" cy="3028683"/>
              <a:chOff x="-1" y="0"/>
              <a:chExt cx="4325836" cy="5323844"/>
            </a:xfrm>
          </p:grpSpPr>
          <p:sp>
            <p:nvSpPr>
              <p:cNvPr id="95" name="Shape 2537">
                <a:extLst>
                  <a:ext uri="{FF2B5EF4-FFF2-40B4-BE49-F238E27FC236}">
                    <a16:creationId xmlns:a16="http://schemas.microsoft.com/office/drawing/2014/main" xmlns="" id="{3E18A757-7A18-4FEF-95C1-C411C169CEAC}"/>
                  </a:ext>
                </a:extLst>
              </p:cNvPr>
              <p:cNvSpPr/>
              <p:nvPr/>
            </p:nvSpPr>
            <p:spPr>
              <a:xfrm>
                <a:off x="123379" y="581652"/>
                <a:ext cx="4125961" cy="474219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15495" y="20936"/>
                      <a:pt x="0" y="21216"/>
                    </a:cubicBezTo>
                    <a:lnTo>
                      <a:pt x="0" y="0"/>
                    </a:lnTo>
                    <a:lnTo>
                      <a:pt x="21600" y="0"/>
                    </a:lnTo>
                    <a:lnTo>
                      <a:pt x="21600" y="12584"/>
                    </a:lnTo>
                    <a:cubicBezTo>
                      <a:pt x="21600" y="13905"/>
                      <a:pt x="21433" y="17557"/>
                      <a:pt x="21600" y="21600"/>
                    </a:cubicBezTo>
                    <a:close/>
                  </a:path>
                </a:pathLst>
              </a:custGeom>
              <a:solidFill>
                <a:srgbClr val="000000">
                  <a:alpha val="5000"/>
                </a:srgb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96" name="Shape 2538">
                <a:extLst>
                  <a:ext uri="{FF2B5EF4-FFF2-40B4-BE49-F238E27FC236}">
                    <a16:creationId xmlns:a16="http://schemas.microsoft.com/office/drawing/2014/main" xmlns="" id="{FBD94F9F-778D-4C1A-80E9-4595E0B00DDD}"/>
                  </a:ext>
                </a:extLst>
              </p:cNvPr>
              <p:cNvSpPr/>
              <p:nvPr/>
            </p:nvSpPr>
            <p:spPr>
              <a:xfrm>
                <a:off x="-1" y="458269"/>
                <a:ext cx="4321579" cy="4813289"/>
              </a:xfrm>
              <a:custGeom>
                <a:avLst/>
                <a:gdLst/>
                <a:ahLst/>
                <a:cxnLst>
                  <a:cxn ang="0">
                    <a:pos x="wd2" y="hd2"/>
                  </a:cxn>
                  <a:cxn ang="5400000">
                    <a:pos x="wd2" y="hd2"/>
                  </a:cxn>
                  <a:cxn ang="10800000">
                    <a:pos x="wd2" y="hd2"/>
                  </a:cxn>
                  <a:cxn ang="16200000">
                    <a:pos x="wd2" y="hd2"/>
                  </a:cxn>
                </a:cxnLst>
                <a:rect l="0" t="0" r="r" b="b"/>
                <a:pathLst>
                  <a:path w="21371" h="21600" extrusionOk="0">
                    <a:moveTo>
                      <a:pt x="21358" y="0"/>
                    </a:moveTo>
                    <a:lnTo>
                      <a:pt x="0" y="0"/>
                    </a:lnTo>
                    <a:lnTo>
                      <a:pt x="0" y="21600"/>
                    </a:lnTo>
                    <a:lnTo>
                      <a:pt x="9248" y="21112"/>
                    </a:lnTo>
                    <a:cubicBezTo>
                      <a:pt x="9248" y="21112"/>
                      <a:pt x="12110" y="20879"/>
                      <a:pt x="14781" y="20017"/>
                    </a:cubicBezTo>
                    <a:cubicBezTo>
                      <a:pt x="17461" y="19152"/>
                      <a:pt x="19950" y="17658"/>
                      <a:pt x="20015" y="17566"/>
                    </a:cubicBezTo>
                    <a:cubicBezTo>
                      <a:pt x="21600" y="15335"/>
                      <a:pt x="21358" y="0"/>
                      <a:pt x="21358" y="0"/>
                    </a:cubicBezTo>
                    <a:close/>
                  </a:path>
                </a:pathLst>
              </a:custGeom>
              <a:gradFill>
                <a:gsLst>
                  <a:gs pos="0">
                    <a:schemeClr val="accent1"/>
                  </a:gs>
                  <a:gs pos="100000">
                    <a:schemeClr val="accent4"/>
                  </a:gs>
                </a:gsLst>
                <a:lin ang="3000000" scaled="0"/>
              </a:gra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97" name="Shape 2539">
                <a:extLst>
                  <a:ext uri="{FF2B5EF4-FFF2-40B4-BE49-F238E27FC236}">
                    <a16:creationId xmlns:a16="http://schemas.microsoft.com/office/drawing/2014/main" xmlns="" id="{68A9346B-62CF-4260-A165-57780DAAB20F}"/>
                  </a:ext>
                </a:extLst>
              </p:cNvPr>
              <p:cNvSpPr/>
              <p:nvPr/>
            </p:nvSpPr>
            <p:spPr>
              <a:xfrm>
                <a:off x="1833077" y="4335947"/>
                <a:ext cx="2214274" cy="833646"/>
              </a:xfrm>
              <a:custGeom>
                <a:avLst/>
                <a:gdLst/>
                <a:ahLst/>
                <a:cxnLst>
                  <a:cxn ang="0">
                    <a:pos x="wd2" y="hd2"/>
                  </a:cxn>
                  <a:cxn ang="5400000">
                    <a:pos x="wd2" y="hd2"/>
                  </a:cxn>
                  <a:cxn ang="10800000">
                    <a:pos x="wd2" y="hd2"/>
                  </a:cxn>
                  <a:cxn ang="16200000">
                    <a:pos x="wd2" y="hd2"/>
                  </a:cxn>
                </a:cxnLst>
                <a:rect l="0" t="0" r="r" b="b"/>
                <a:pathLst>
                  <a:path w="21600" h="21600" extrusionOk="0">
                    <a:moveTo>
                      <a:pt x="21600" y="1127"/>
                    </a:moveTo>
                    <a:cubicBezTo>
                      <a:pt x="21600" y="1127"/>
                      <a:pt x="15259" y="7326"/>
                      <a:pt x="10803" y="0"/>
                    </a:cubicBezTo>
                    <a:cubicBezTo>
                      <a:pt x="10803" y="0"/>
                      <a:pt x="11275" y="17844"/>
                      <a:pt x="0" y="21600"/>
                    </a:cubicBezTo>
                    <a:cubicBezTo>
                      <a:pt x="0" y="21600"/>
                      <a:pt x="9934" y="19456"/>
                      <a:pt x="14448" y="14651"/>
                    </a:cubicBezTo>
                    <a:cubicBezTo>
                      <a:pt x="19917" y="8828"/>
                      <a:pt x="21600" y="1127"/>
                      <a:pt x="21600" y="1127"/>
                    </a:cubicBezTo>
                    <a:close/>
                  </a:path>
                </a:pathLst>
              </a:custGeom>
              <a:solidFill>
                <a:schemeClr val="accent1">
                  <a:lumMod val="75000"/>
                </a:scheme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98" name="Shape 2540">
                <a:extLst>
                  <a:ext uri="{FF2B5EF4-FFF2-40B4-BE49-F238E27FC236}">
                    <a16:creationId xmlns:a16="http://schemas.microsoft.com/office/drawing/2014/main" xmlns="" id="{E091806A-17C0-49AF-AA35-1EDA64DE2559}"/>
                  </a:ext>
                </a:extLst>
              </p:cNvPr>
              <p:cNvSpPr/>
              <p:nvPr/>
            </p:nvSpPr>
            <p:spPr>
              <a:xfrm>
                <a:off x="-1" y="458269"/>
                <a:ext cx="4325836" cy="1480163"/>
              </a:xfrm>
              <a:custGeom>
                <a:avLst/>
                <a:gdLst/>
                <a:ahLst/>
                <a:cxnLst>
                  <a:cxn ang="0">
                    <a:pos x="wd2" y="hd2"/>
                  </a:cxn>
                  <a:cxn ang="5400000">
                    <a:pos x="wd2" y="hd2"/>
                  </a:cxn>
                  <a:cxn ang="10800000">
                    <a:pos x="wd2" y="hd2"/>
                  </a:cxn>
                  <a:cxn ang="16200000">
                    <a:pos x="wd2" y="hd2"/>
                  </a:cxn>
                </a:cxnLst>
                <a:rect l="0" t="0" r="r" b="b"/>
                <a:pathLst>
                  <a:path w="21600" h="21600" extrusionOk="0">
                    <a:moveTo>
                      <a:pt x="21600" y="1152"/>
                    </a:moveTo>
                    <a:lnTo>
                      <a:pt x="0" y="21600"/>
                    </a:lnTo>
                    <a:lnTo>
                      <a:pt x="0" y="0"/>
                    </a:lnTo>
                    <a:lnTo>
                      <a:pt x="21600" y="0"/>
                    </a:lnTo>
                    <a:cubicBezTo>
                      <a:pt x="21600" y="0"/>
                      <a:pt x="21600" y="1152"/>
                      <a:pt x="21600" y="1152"/>
                    </a:cubicBezTo>
                    <a:close/>
                  </a:path>
                </a:pathLst>
              </a:custGeom>
              <a:solidFill>
                <a:srgbClr val="FFFFFF">
                  <a:alpha val="10000"/>
                </a:srgb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99" name="Shape 2541">
                <a:extLst>
                  <a:ext uri="{FF2B5EF4-FFF2-40B4-BE49-F238E27FC236}">
                    <a16:creationId xmlns:a16="http://schemas.microsoft.com/office/drawing/2014/main" xmlns="" id="{9839785E-19B2-40B0-ABC8-5133C146AE0C}"/>
                  </a:ext>
                </a:extLst>
              </p:cNvPr>
              <p:cNvSpPr/>
              <p:nvPr/>
            </p:nvSpPr>
            <p:spPr>
              <a:xfrm>
                <a:off x="2062216" y="17626"/>
                <a:ext cx="523761" cy="1374460"/>
              </a:xfrm>
              <a:custGeom>
                <a:avLst/>
                <a:gdLst/>
                <a:ahLst/>
                <a:cxnLst>
                  <a:cxn ang="0">
                    <a:pos x="wd2" y="hd2"/>
                  </a:cxn>
                  <a:cxn ang="5400000">
                    <a:pos x="wd2" y="hd2"/>
                  </a:cxn>
                  <a:cxn ang="10800000">
                    <a:pos x="wd2" y="hd2"/>
                  </a:cxn>
                  <a:cxn ang="16200000">
                    <a:pos x="wd2" y="hd2"/>
                  </a:cxn>
                </a:cxnLst>
                <a:rect l="0" t="0" r="r" b="b"/>
                <a:pathLst>
                  <a:path w="21413" h="21600" extrusionOk="0">
                    <a:moveTo>
                      <a:pt x="21391" y="17954"/>
                    </a:moveTo>
                    <a:lnTo>
                      <a:pt x="21391" y="4312"/>
                    </a:lnTo>
                    <a:cubicBezTo>
                      <a:pt x="21391" y="1572"/>
                      <a:pt x="18120" y="0"/>
                      <a:pt x="12416" y="0"/>
                    </a:cubicBezTo>
                    <a:cubicBezTo>
                      <a:pt x="6906" y="0"/>
                      <a:pt x="4637" y="1784"/>
                      <a:pt x="4208" y="2728"/>
                    </a:cubicBezTo>
                    <a:lnTo>
                      <a:pt x="4197" y="7089"/>
                    </a:lnTo>
                    <a:lnTo>
                      <a:pt x="6880" y="7089"/>
                    </a:lnTo>
                    <a:lnTo>
                      <a:pt x="6880" y="2868"/>
                    </a:lnTo>
                    <a:cubicBezTo>
                      <a:pt x="7040" y="2591"/>
                      <a:pt x="8129" y="1035"/>
                      <a:pt x="12416" y="1035"/>
                    </a:cubicBezTo>
                    <a:cubicBezTo>
                      <a:pt x="16584" y="1035"/>
                      <a:pt x="18699" y="2138"/>
                      <a:pt x="18699" y="4312"/>
                    </a:cubicBezTo>
                    <a:lnTo>
                      <a:pt x="18699" y="17977"/>
                    </a:lnTo>
                    <a:lnTo>
                      <a:pt x="18706" y="18032"/>
                    </a:lnTo>
                    <a:cubicBezTo>
                      <a:pt x="18708" y="18042"/>
                      <a:pt x="18958" y="19074"/>
                      <a:pt x="17258" y="19796"/>
                    </a:cubicBezTo>
                    <a:cubicBezTo>
                      <a:pt x="16060" y="20306"/>
                      <a:pt x="14128" y="20565"/>
                      <a:pt x="11518" y="20565"/>
                    </a:cubicBezTo>
                    <a:cubicBezTo>
                      <a:pt x="4058" y="20565"/>
                      <a:pt x="2693" y="18628"/>
                      <a:pt x="2693" y="14815"/>
                    </a:cubicBezTo>
                    <a:lnTo>
                      <a:pt x="2693" y="6811"/>
                    </a:lnTo>
                    <a:cubicBezTo>
                      <a:pt x="2693" y="6525"/>
                      <a:pt x="2091" y="6294"/>
                      <a:pt x="1346" y="6294"/>
                    </a:cubicBezTo>
                    <a:cubicBezTo>
                      <a:pt x="602" y="6294"/>
                      <a:pt x="0" y="6525"/>
                      <a:pt x="0" y="6811"/>
                    </a:cubicBezTo>
                    <a:lnTo>
                      <a:pt x="0" y="14815"/>
                    </a:lnTo>
                    <a:cubicBezTo>
                      <a:pt x="0" y="17353"/>
                      <a:pt x="0" y="21600"/>
                      <a:pt x="11518" y="21600"/>
                    </a:cubicBezTo>
                    <a:cubicBezTo>
                      <a:pt x="14939" y="21600"/>
                      <a:pt x="17550" y="21222"/>
                      <a:pt x="19281" y="20480"/>
                    </a:cubicBezTo>
                    <a:cubicBezTo>
                      <a:pt x="21600" y="19484"/>
                      <a:pt x="21440" y="18185"/>
                      <a:pt x="21391" y="17954"/>
                    </a:cubicBezTo>
                    <a:close/>
                  </a:path>
                </a:pathLst>
              </a:custGeom>
              <a:solidFill>
                <a:srgbClr val="000000">
                  <a:alpha val="15000"/>
                </a:srgb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100" name="Shape 2542">
                <a:extLst>
                  <a:ext uri="{FF2B5EF4-FFF2-40B4-BE49-F238E27FC236}">
                    <a16:creationId xmlns:a16="http://schemas.microsoft.com/office/drawing/2014/main" xmlns="" id="{CC2CDFCC-A7CA-4BB3-8726-4DDAD1584465}"/>
                  </a:ext>
                </a:extLst>
              </p:cNvPr>
              <p:cNvSpPr/>
              <p:nvPr/>
            </p:nvSpPr>
            <p:spPr>
              <a:xfrm>
                <a:off x="2414730" y="352516"/>
                <a:ext cx="65856" cy="101830"/>
              </a:xfrm>
              <a:custGeom>
                <a:avLst/>
                <a:gdLst/>
                <a:ahLst/>
                <a:cxnLst>
                  <a:cxn ang="0">
                    <a:pos x="wd2" y="hd2"/>
                  </a:cxn>
                  <a:cxn ang="5400000">
                    <a:pos x="wd2" y="hd2"/>
                  </a:cxn>
                  <a:cxn ang="10800000">
                    <a:pos x="wd2" y="hd2"/>
                  </a:cxn>
                  <a:cxn ang="16200000">
                    <a:pos x="wd2" y="hd2"/>
                  </a:cxn>
                </a:cxnLst>
                <a:rect l="0" t="0" r="r" b="b"/>
                <a:pathLst>
                  <a:path w="21600" h="21600" extrusionOk="0">
                    <a:moveTo>
                      <a:pt x="21600" y="6988"/>
                    </a:moveTo>
                    <a:cubicBezTo>
                      <a:pt x="21600" y="3133"/>
                      <a:pt x="16767" y="0"/>
                      <a:pt x="10800" y="0"/>
                    </a:cubicBezTo>
                    <a:cubicBezTo>
                      <a:pt x="4833" y="0"/>
                      <a:pt x="0" y="3133"/>
                      <a:pt x="0" y="6988"/>
                    </a:cubicBezTo>
                    <a:lnTo>
                      <a:pt x="0" y="21600"/>
                    </a:lnTo>
                    <a:lnTo>
                      <a:pt x="21600" y="21600"/>
                    </a:lnTo>
                    <a:cubicBezTo>
                      <a:pt x="21600" y="21600"/>
                      <a:pt x="21600" y="6988"/>
                      <a:pt x="21600" y="6988"/>
                    </a:cubicBezTo>
                    <a:close/>
                  </a:path>
                </a:pathLst>
              </a:custGeom>
              <a:solidFill>
                <a:schemeClr val="accent6"/>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101" name="Shape 2543">
                <a:extLst>
                  <a:ext uri="{FF2B5EF4-FFF2-40B4-BE49-F238E27FC236}">
                    <a16:creationId xmlns:a16="http://schemas.microsoft.com/office/drawing/2014/main" xmlns="" id="{F5E2EA2D-ACBA-47BE-AB0D-58EBFC13D4F8}"/>
                  </a:ext>
                </a:extLst>
              </p:cNvPr>
              <p:cNvSpPr/>
              <p:nvPr/>
            </p:nvSpPr>
            <p:spPr>
              <a:xfrm>
                <a:off x="2026965" y="0"/>
                <a:ext cx="523749" cy="1374460"/>
              </a:xfrm>
              <a:custGeom>
                <a:avLst/>
                <a:gdLst/>
                <a:ahLst/>
                <a:cxnLst>
                  <a:cxn ang="0">
                    <a:pos x="wd2" y="hd2"/>
                  </a:cxn>
                  <a:cxn ang="5400000">
                    <a:pos x="wd2" y="hd2"/>
                  </a:cxn>
                  <a:cxn ang="10800000">
                    <a:pos x="wd2" y="hd2"/>
                  </a:cxn>
                  <a:cxn ang="16200000">
                    <a:pos x="wd2" y="hd2"/>
                  </a:cxn>
                </a:cxnLst>
                <a:rect l="0" t="0" r="r" b="b"/>
                <a:pathLst>
                  <a:path w="21414" h="21600" extrusionOk="0">
                    <a:moveTo>
                      <a:pt x="21391" y="17955"/>
                    </a:moveTo>
                    <a:lnTo>
                      <a:pt x="21391" y="4313"/>
                    </a:lnTo>
                    <a:cubicBezTo>
                      <a:pt x="21391" y="1572"/>
                      <a:pt x="18120" y="0"/>
                      <a:pt x="12415" y="0"/>
                    </a:cubicBezTo>
                    <a:cubicBezTo>
                      <a:pt x="6905" y="0"/>
                      <a:pt x="4637" y="1785"/>
                      <a:pt x="4207" y="2729"/>
                    </a:cubicBezTo>
                    <a:lnTo>
                      <a:pt x="4197" y="7090"/>
                    </a:lnTo>
                    <a:lnTo>
                      <a:pt x="6880" y="7090"/>
                    </a:lnTo>
                    <a:lnTo>
                      <a:pt x="6880" y="2870"/>
                    </a:lnTo>
                    <a:cubicBezTo>
                      <a:pt x="7040" y="2592"/>
                      <a:pt x="8129" y="1035"/>
                      <a:pt x="12415" y="1035"/>
                    </a:cubicBezTo>
                    <a:cubicBezTo>
                      <a:pt x="16584" y="1035"/>
                      <a:pt x="18698" y="2138"/>
                      <a:pt x="18698" y="4313"/>
                    </a:cubicBezTo>
                    <a:lnTo>
                      <a:pt x="18698" y="17977"/>
                    </a:lnTo>
                    <a:lnTo>
                      <a:pt x="18706" y="18033"/>
                    </a:lnTo>
                    <a:cubicBezTo>
                      <a:pt x="18708" y="18043"/>
                      <a:pt x="18958" y="19075"/>
                      <a:pt x="17259" y="19797"/>
                    </a:cubicBezTo>
                    <a:cubicBezTo>
                      <a:pt x="16060" y="20307"/>
                      <a:pt x="14128" y="20565"/>
                      <a:pt x="11518" y="20565"/>
                    </a:cubicBezTo>
                    <a:cubicBezTo>
                      <a:pt x="4058" y="20565"/>
                      <a:pt x="2693" y="18629"/>
                      <a:pt x="2693" y="14816"/>
                    </a:cubicBezTo>
                    <a:lnTo>
                      <a:pt x="2693" y="6812"/>
                    </a:lnTo>
                    <a:cubicBezTo>
                      <a:pt x="2693" y="6526"/>
                      <a:pt x="2090" y="6294"/>
                      <a:pt x="1346" y="6294"/>
                    </a:cubicBezTo>
                    <a:cubicBezTo>
                      <a:pt x="602" y="6294"/>
                      <a:pt x="0" y="6526"/>
                      <a:pt x="0" y="6812"/>
                    </a:cubicBezTo>
                    <a:lnTo>
                      <a:pt x="0" y="14816"/>
                    </a:lnTo>
                    <a:cubicBezTo>
                      <a:pt x="0" y="17353"/>
                      <a:pt x="0" y="21600"/>
                      <a:pt x="11518" y="21600"/>
                    </a:cubicBezTo>
                    <a:cubicBezTo>
                      <a:pt x="14939" y="21600"/>
                      <a:pt x="17550" y="21224"/>
                      <a:pt x="19281" y="20480"/>
                    </a:cubicBezTo>
                    <a:cubicBezTo>
                      <a:pt x="21600" y="19485"/>
                      <a:pt x="21441" y="18185"/>
                      <a:pt x="21391" y="17955"/>
                    </a:cubicBezTo>
                    <a:close/>
                  </a:path>
                </a:pathLst>
              </a:custGeom>
              <a:solidFill>
                <a:schemeClr val="accent6"/>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grpSp>
        <p:grpSp>
          <p:nvGrpSpPr>
            <p:cNvPr id="74" name="Group 5">
              <a:extLst>
                <a:ext uri="{FF2B5EF4-FFF2-40B4-BE49-F238E27FC236}">
                  <a16:creationId xmlns:a16="http://schemas.microsoft.com/office/drawing/2014/main" xmlns="" id="{8423ADD6-99B7-46BF-8C6B-702B95A407C4}"/>
                </a:ext>
              </a:extLst>
            </p:cNvPr>
            <p:cNvGrpSpPr/>
            <p:nvPr/>
          </p:nvGrpSpPr>
          <p:grpSpPr>
            <a:xfrm>
              <a:off x="6519920" y="3554059"/>
              <a:ext cx="2126892" cy="1690495"/>
              <a:chOff x="6518709" y="3554059"/>
              <a:chExt cx="2126892" cy="1690495"/>
            </a:xfrm>
          </p:grpSpPr>
          <p:sp>
            <p:nvSpPr>
              <p:cNvPr id="75" name="TextBox 110">
                <a:extLst>
                  <a:ext uri="{FF2B5EF4-FFF2-40B4-BE49-F238E27FC236}">
                    <a16:creationId xmlns:a16="http://schemas.microsoft.com/office/drawing/2014/main" xmlns="" id="{20C671DF-D97E-469A-906C-872438068585}"/>
                  </a:ext>
                </a:extLst>
              </p:cNvPr>
              <p:cNvSpPr txBox="1"/>
              <p:nvPr/>
            </p:nvSpPr>
            <p:spPr>
              <a:xfrm>
                <a:off x="6942170" y="3554059"/>
                <a:ext cx="1231106" cy="246221"/>
              </a:xfrm>
              <a:prstGeom prst="rect">
                <a:avLst/>
              </a:prstGeom>
              <a:noFill/>
            </p:spPr>
            <p:txBody>
              <a:bodyPr wrap="none" lIns="0" tIns="0" rIns="0" bIns="0" rtlCol="0">
                <a:spAutoFit/>
              </a:bodyPr>
              <a:lstStyle/>
              <a:p>
                <a:pPr algn="r"/>
                <a:r>
                  <a:rPr lang="zh-CN" altLang="en-US" sz="1600" b="1" dirty="0">
                    <a:solidFill>
                      <a:schemeClr val="bg1"/>
                    </a:solidFill>
                    <a:latin typeface="微软雅黑" panose="020B0503020204020204" pitchFamily="34" charset="-122"/>
                    <a:ea typeface="微软雅黑" panose="020B0503020204020204" pitchFamily="34" charset="-122"/>
                    <a:cs typeface="+mn-ea"/>
                  </a:rPr>
                  <a:t>学习焦虑问题</a:t>
                </a:r>
                <a:endParaRPr lang="zh-CN" altLang="en-US" sz="16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94" name="TextBox 117">
                <a:extLst>
                  <a:ext uri="{FF2B5EF4-FFF2-40B4-BE49-F238E27FC236}">
                    <a16:creationId xmlns:a16="http://schemas.microsoft.com/office/drawing/2014/main" xmlns="" id="{3FAA80BC-805C-4AE8-BAED-C4EAFCB5C568}"/>
                  </a:ext>
                </a:extLst>
              </p:cNvPr>
              <p:cNvSpPr txBox="1"/>
              <p:nvPr/>
            </p:nvSpPr>
            <p:spPr>
              <a:xfrm flipH="1">
                <a:off x="6518709" y="3880654"/>
                <a:ext cx="2126892" cy="1363900"/>
              </a:xfrm>
              <a:prstGeom prst="rect">
                <a:avLst/>
              </a:prstGeom>
              <a:noFill/>
            </p:spPr>
            <p:txBody>
              <a:bodyPr wrap="square" lIns="0" tIns="0" rIns="0" bIns="0" rtlCol="0">
                <a:spAutoFit/>
              </a:bodyPr>
              <a:lstStyle/>
              <a:p>
                <a:pPr algn="ctr">
                  <a:lnSpc>
                    <a:spcPct val="125000"/>
                  </a:lnSpc>
                </a:pPr>
                <a:r>
                  <a:rPr lang="zh-CN" altLang="en-US" sz="1200" dirty="0">
                    <a:solidFill>
                      <a:schemeClr val="bg1"/>
                    </a:solidFill>
                    <a:latin typeface="微软雅黑" panose="020B0503020204020204" pitchFamily="34" charset="-122"/>
                    <a:ea typeface="微软雅黑" panose="020B0503020204020204" pitchFamily="34" charset="-122"/>
                  </a:rPr>
                  <a:t>心理学研究表明，学生在学习过程中，保持适当的焦虑是必要的，它可以激发斗志，增强学习效果。但过度的学习焦虑却是有害的，会对学习产生非常不利的影响。</a:t>
                </a:r>
                <a:endParaRPr lang="en-US" sz="12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spTree>
    <p:extLst>
      <p:ext uri="{BB962C8B-B14F-4D97-AF65-F5344CB8AC3E}">
        <p14:creationId xmlns:p14="http://schemas.microsoft.com/office/powerpoint/2010/main" val="39930637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barn(inVertical)">
                                      <p:cBhvr>
                                        <p:cTn id="7" dur="500"/>
                                        <p:tgtEl>
                                          <p:spTgt spid="60"/>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barn(inVertical)">
                                      <p:cBhvr>
                                        <p:cTn id="1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xmlns="" id="{5C37229C-4612-4AE1-9B10-09890CDCC917}"/>
              </a:ext>
            </a:extLst>
          </p:cNvPr>
          <p:cNvSpPr txBox="1">
            <a:spLocks/>
          </p:cNvSpPr>
          <p:nvPr/>
        </p:nvSpPr>
        <p:spPr>
          <a:xfrm>
            <a:off x="539552" y="331293"/>
            <a:ext cx="453650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大学生的学习与心理健康的关系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矩形 9">
            <a:extLst>
              <a:ext uri="{FF2B5EF4-FFF2-40B4-BE49-F238E27FC236}">
                <a16:creationId xmlns:a16="http://schemas.microsoft.com/office/drawing/2014/main" xmlns="" id="{CEE5D188-87C2-4F6E-B2AE-90DE50116450}"/>
              </a:ext>
            </a:extLst>
          </p:cNvPr>
          <p:cNvSpPr/>
          <p:nvPr/>
        </p:nvSpPr>
        <p:spPr>
          <a:xfrm>
            <a:off x="126208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二、大学生学习心理问题及原因分析</a:t>
            </a:r>
          </a:p>
        </p:txBody>
      </p:sp>
      <p:cxnSp>
        <p:nvCxnSpPr>
          <p:cNvPr id="56" name="直接连接符 55">
            <a:extLst>
              <a:ext uri="{FF2B5EF4-FFF2-40B4-BE49-F238E27FC236}">
                <a16:creationId xmlns:a16="http://schemas.microsoft.com/office/drawing/2014/main" xmlns="" id="{1A56FD65-FA00-48D1-85BB-E890E9AF187E}"/>
              </a:ext>
            </a:extLst>
          </p:cNvPr>
          <p:cNvCxnSpPr>
            <a:cxnSpLocks/>
          </p:cNvCxnSpPr>
          <p:nvPr/>
        </p:nvCxnSpPr>
        <p:spPr>
          <a:xfrm flipH="1">
            <a:off x="611560" y="1131590"/>
            <a:ext cx="278937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7" name="等腰三角形 56">
            <a:extLst>
              <a:ext uri="{FF2B5EF4-FFF2-40B4-BE49-F238E27FC236}">
                <a16:creationId xmlns:a16="http://schemas.microsoft.com/office/drawing/2014/main" xmlns="" id="{C7DC0EE8-A502-4DCD-8EEB-0C509A1F2F03}"/>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58" name="直接连接符 57">
            <a:extLst>
              <a:ext uri="{FF2B5EF4-FFF2-40B4-BE49-F238E27FC236}">
                <a16:creationId xmlns:a16="http://schemas.microsoft.com/office/drawing/2014/main" xmlns="" id="{1F9526C6-3E05-486E-8F2A-90386CFD36D3}"/>
              </a:ext>
            </a:extLst>
          </p:cNvPr>
          <p:cNvCxnSpPr>
            <a:cxnSpLocks/>
          </p:cNvCxnSpPr>
          <p:nvPr/>
        </p:nvCxnSpPr>
        <p:spPr>
          <a:xfrm>
            <a:off x="4675399" y="521032"/>
            <a:ext cx="4468601"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9" name="等腰三角形 58">
            <a:extLst>
              <a:ext uri="{FF2B5EF4-FFF2-40B4-BE49-F238E27FC236}">
                <a16:creationId xmlns:a16="http://schemas.microsoft.com/office/drawing/2014/main" xmlns="" id="{15450BF5-CBB7-44C3-84B7-73CB5D051A70}"/>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60" name="Group 9">
            <a:extLst>
              <a:ext uri="{FF2B5EF4-FFF2-40B4-BE49-F238E27FC236}">
                <a16:creationId xmlns:a16="http://schemas.microsoft.com/office/drawing/2014/main" xmlns="" id="{B977E54D-4121-465B-894C-BCE14CE9432D}"/>
              </a:ext>
            </a:extLst>
          </p:cNvPr>
          <p:cNvGrpSpPr/>
          <p:nvPr/>
        </p:nvGrpSpPr>
        <p:grpSpPr>
          <a:xfrm>
            <a:off x="1979712" y="1418112"/>
            <a:ext cx="2460930" cy="3028683"/>
            <a:chOff x="3486997" y="2544437"/>
            <a:chExt cx="2460930" cy="3028683"/>
          </a:xfrm>
        </p:grpSpPr>
        <p:grpSp>
          <p:nvGrpSpPr>
            <p:cNvPr id="61" name="Group 2536">
              <a:extLst>
                <a:ext uri="{FF2B5EF4-FFF2-40B4-BE49-F238E27FC236}">
                  <a16:creationId xmlns:a16="http://schemas.microsoft.com/office/drawing/2014/main" xmlns="" id="{62AB86FE-5829-459F-8612-5C6D6070544B}"/>
                </a:ext>
              </a:extLst>
            </p:cNvPr>
            <p:cNvGrpSpPr/>
            <p:nvPr/>
          </p:nvGrpSpPr>
          <p:grpSpPr>
            <a:xfrm>
              <a:off x="3486997" y="2544437"/>
              <a:ext cx="2460930" cy="3028683"/>
              <a:chOff x="0" y="0"/>
              <a:chExt cx="4325834" cy="5323844"/>
            </a:xfrm>
          </p:grpSpPr>
          <p:sp>
            <p:nvSpPr>
              <p:cNvPr id="65" name="Shape 2529">
                <a:extLst>
                  <a:ext uri="{FF2B5EF4-FFF2-40B4-BE49-F238E27FC236}">
                    <a16:creationId xmlns:a16="http://schemas.microsoft.com/office/drawing/2014/main" xmlns="" id="{60391997-4CDC-4814-9478-BAC0B72F75CC}"/>
                  </a:ext>
                </a:extLst>
              </p:cNvPr>
              <p:cNvSpPr/>
              <p:nvPr/>
            </p:nvSpPr>
            <p:spPr>
              <a:xfrm>
                <a:off x="123380" y="581652"/>
                <a:ext cx="4125959" cy="474219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15495" y="20936"/>
                      <a:pt x="0" y="21216"/>
                    </a:cubicBezTo>
                    <a:lnTo>
                      <a:pt x="0" y="0"/>
                    </a:lnTo>
                    <a:lnTo>
                      <a:pt x="21600" y="0"/>
                    </a:lnTo>
                    <a:lnTo>
                      <a:pt x="21600" y="12584"/>
                    </a:lnTo>
                    <a:cubicBezTo>
                      <a:pt x="21600" y="13905"/>
                      <a:pt x="21433" y="17557"/>
                      <a:pt x="21600" y="21600"/>
                    </a:cubicBezTo>
                    <a:close/>
                  </a:path>
                </a:pathLst>
              </a:custGeom>
              <a:solidFill>
                <a:srgbClr val="000000">
                  <a:alpha val="15000"/>
                </a:srgb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66" name="Shape 2530">
                <a:extLst>
                  <a:ext uri="{FF2B5EF4-FFF2-40B4-BE49-F238E27FC236}">
                    <a16:creationId xmlns:a16="http://schemas.microsoft.com/office/drawing/2014/main" xmlns="" id="{84E1C2D0-BF7E-4B82-8E7E-BFE3126DD26E}"/>
                  </a:ext>
                </a:extLst>
              </p:cNvPr>
              <p:cNvSpPr/>
              <p:nvPr/>
            </p:nvSpPr>
            <p:spPr>
              <a:xfrm>
                <a:off x="0" y="458269"/>
                <a:ext cx="4321577" cy="4813289"/>
              </a:xfrm>
              <a:custGeom>
                <a:avLst/>
                <a:gdLst/>
                <a:ahLst/>
                <a:cxnLst>
                  <a:cxn ang="0">
                    <a:pos x="wd2" y="hd2"/>
                  </a:cxn>
                  <a:cxn ang="5400000">
                    <a:pos x="wd2" y="hd2"/>
                  </a:cxn>
                  <a:cxn ang="10800000">
                    <a:pos x="wd2" y="hd2"/>
                  </a:cxn>
                  <a:cxn ang="16200000">
                    <a:pos x="wd2" y="hd2"/>
                  </a:cxn>
                </a:cxnLst>
                <a:rect l="0" t="0" r="r" b="b"/>
                <a:pathLst>
                  <a:path w="21371" h="21600" extrusionOk="0">
                    <a:moveTo>
                      <a:pt x="21358" y="0"/>
                    </a:moveTo>
                    <a:lnTo>
                      <a:pt x="0" y="0"/>
                    </a:lnTo>
                    <a:lnTo>
                      <a:pt x="0" y="21600"/>
                    </a:lnTo>
                    <a:lnTo>
                      <a:pt x="9248" y="21112"/>
                    </a:lnTo>
                    <a:cubicBezTo>
                      <a:pt x="9248" y="21112"/>
                      <a:pt x="12110" y="20879"/>
                      <a:pt x="14781" y="20017"/>
                    </a:cubicBezTo>
                    <a:cubicBezTo>
                      <a:pt x="17461" y="19152"/>
                      <a:pt x="19950" y="17658"/>
                      <a:pt x="20015" y="17566"/>
                    </a:cubicBezTo>
                    <a:cubicBezTo>
                      <a:pt x="21600" y="15335"/>
                      <a:pt x="21358" y="0"/>
                      <a:pt x="21358" y="0"/>
                    </a:cubicBezTo>
                    <a:close/>
                  </a:path>
                </a:pathLst>
              </a:custGeom>
              <a:solidFill>
                <a:schemeClr val="bg1">
                  <a:lumMod val="95000"/>
                </a:scheme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67" name="Shape 2531">
                <a:extLst>
                  <a:ext uri="{FF2B5EF4-FFF2-40B4-BE49-F238E27FC236}">
                    <a16:creationId xmlns:a16="http://schemas.microsoft.com/office/drawing/2014/main" xmlns="" id="{25C25FC4-8A36-4A91-AE1C-F6FE1DEF08D5}"/>
                  </a:ext>
                </a:extLst>
              </p:cNvPr>
              <p:cNvSpPr/>
              <p:nvPr/>
            </p:nvSpPr>
            <p:spPr>
              <a:xfrm>
                <a:off x="1833077" y="4335947"/>
                <a:ext cx="2214273" cy="833646"/>
              </a:xfrm>
              <a:custGeom>
                <a:avLst/>
                <a:gdLst/>
                <a:ahLst/>
                <a:cxnLst>
                  <a:cxn ang="0">
                    <a:pos x="wd2" y="hd2"/>
                  </a:cxn>
                  <a:cxn ang="5400000">
                    <a:pos x="wd2" y="hd2"/>
                  </a:cxn>
                  <a:cxn ang="10800000">
                    <a:pos x="wd2" y="hd2"/>
                  </a:cxn>
                  <a:cxn ang="16200000">
                    <a:pos x="wd2" y="hd2"/>
                  </a:cxn>
                </a:cxnLst>
                <a:rect l="0" t="0" r="r" b="b"/>
                <a:pathLst>
                  <a:path w="21600" h="21600" extrusionOk="0">
                    <a:moveTo>
                      <a:pt x="21600" y="1127"/>
                    </a:moveTo>
                    <a:cubicBezTo>
                      <a:pt x="21600" y="1127"/>
                      <a:pt x="15259" y="7326"/>
                      <a:pt x="10803" y="0"/>
                    </a:cubicBezTo>
                    <a:cubicBezTo>
                      <a:pt x="10803" y="0"/>
                      <a:pt x="11275" y="17844"/>
                      <a:pt x="0" y="21600"/>
                    </a:cubicBezTo>
                    <a:cubicBezTo>
                      <a:pt x="0" y="21600"/>
                      <a:pt x="9934" y="19456"/>
                      <a:pt x="14448" y="14651"/>
                    </a:cubicBezTo>
                    <a:cubicBezTo>
                      <a:pt x="19917" y="8828"/>
                      <a:pt x="21600" y="1127"/>
                      <a:pt x="21600" y="1127"/>
                    </a:cubicBezTo>
                    <a:close/>
                  </a:path>
                </a:pathLst>
              </a:custGeom>
              <a:solidFill>
                <a:srgbClr val="DCE1E6"/>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68" name="Shape 2532">
                <a:extLst>
                  <a:ext uri="{FF2B5EF4-FFF2-40B4-BE49-F238E27FC236}">
                    <a16:creationId xmlns:a16="http://schemas.microsoft.com/office/drawing/2014/main" xmlns="" id="{470521FD-96EF-4FFD-8EC9-99A973BD0D76}"/>
                  </a:ext>
                </a:extLst>
              </p:cNvPr>
              <p:cNvSpPr/>
              <p:nvPr/>
            </p:nvSpPr>
            <p:spPr>
              <a:xfrm>
                <a:off x="0" y="458269"/>
                <a:ext cx="4325834" cy="1480163"/>
              </a:xfrm>
              <a:custGeom>
                <a:avLst/>
                <a:gdLst/>
                <a:ahLst/>
                <a:cxnLst>
                  <a:cxn ang="0">
                    <a:pos x="wd2" y="hd2"/>
                  </a:cxn>
                  <a:cxn ang="5400000">
                    <a:pos x="wd2" y="hd2"/>
                  </a:cxn>
                  <a:cxn ang="10800000">
                    <a:pos x="wd2" y="hd2"/>
                  </a:cxn>
                  <a:cxn ang="16200000">
                    <a:pos x="wd2" y="hd2"/>
                  </a:cxn>
                </a:cxnLst>
                <a:rect l="0" t="0" r="r" b="b"/>
                <a:pathLst>
                  <a:path w="21600" h="21600" extrusionOk="0">
                    <a:moveTo>
                      <a:pt x="21600" y="1152"/>
                    </a:moveTo>
                    <a:lnTo>
                      <a:pt x="0" y="21600"/>
                    </a:lnTo>
                    <a:lnTo>
                      <a:pt x="0" y="0"/>
                    </a:lnTo>
                    <a:lnTo>
                      <a:pt x="21600" y="0"/>
                    </a:lnTo>
                    <a:cubicBezTo>
                      <a:pt x="21600" y="0"/>
                      <a:pt x="21600" y="1152"/>
                      <a:pt x="21600" y="1152"/>
                    </a:cubicBezTo>
                    <a:close/>
                  </a:path>
                </a:pathLst>
              </a:custGeom>
              <a:solidFill>
                <a:srgbClr val="C1C6CA">
                  <a:alpha val="7000"/>
                </a:srgb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69" name="Shape 2533">
                <a:extLst>
                  <a:ext uri="{FF2B5EF4-FFF2-40B4-BE49-F238E27FC236}">
                    <a16:creationId xmlns:a16="http://schemas.microsoft.com/office/drawing/2014/main" xmlns="" id="{98720B94-FC2A-44CF-B533-211E78AFF497}"/>
                  </a:ext>
                </a:extLst>
              </p:cNvPr>
              <p:cNvSpPr/>
              <p:nvPr/>
            </p:nvSpPr>
            <p:spPr>
              <a:xfrm>
                <a:off x="2062214" y="17626"/>
                <a:ext cx="523761" cy="1374460"/>
              </a:xfrm>
              <a:custGeom>
                <a:avLst/>
                <a:gdLst/>
                <a:ahLst/>
                <a:cxnLst>
                  <a:cxn ang="0">
                    <a:pos x="wd2" y="hd2"/>
                  </a:cxn>
                  <a:cxn ang="5400000">
                    <a:pos x="wd2" y="hd2"/>
                  </a:cxn>
                  <a:cxn ang="10800000">
                    <a:pos x="wd2" y="hd2"/>
                  </a:cxn>
                  <a:cxn ang="16200000">
                    <a:pos x="wd2" y="hd2"/>
                  </a:cxn>
                </a:cxnLst>
                <a:rect l="0" t="0" r="r" b="b"/>
                <a:pathLst>
                  <a:path w="21413" h="21600" extrusionOk="0">
                    <a:moveTo>
                      <a:pt x="21391" y="17954"/>
                    </a:moveTo>
                    <a:lnTo>
                      <a:pt x="21391" y="4312"/>
                    </a:lnTo>
                    <a:cubicBezTo>
                      <a:pt x="21391" y="1572"/>
                      <a:pt x="18120" y="0"/>
                      <a:pt x="12416" y="0"/>
                    </a:cubicBezTo>
                    <a:cubicBezTo>
                      <a:pt x="6906" y="0"/>
                      <a:pt x="4637" y="1784"/>
                      <a:pt x="4208" y="2728"/>
                    </a:cubicBezTo>
                    <a:lnTo>
                      <a:pt x="4197" y="7089"/>
                    </a:lnTo>
                    <a:lnTo>
                      <a:pt x="6880" y="7089"/>
                    </a:lnTo>
                    <a:lnTo>
                      <a:pt x="6880" y="2868"/>
                    </a:lnTo>
                    <a:cubicBezTo>
                      <a:pt x="7040" y="2591"/>
                      <a:pt x="8129" y="1035"/>
                      <a:pt x="12416" y="1035"/>
                    </a:cubicBezTo>
                    <a:cubicBezTo>
                      <a:pt x="16584" y="1035"/>
                      <a:pt x="18699" y="2138"/>
                      <a:pt x="18699" y="4312"/>
                    </a:cubicBezTo>
                    <a:lnTo>
                      <a:pt x="18699" y="17977"/>
                    </a:lnTo>
                    <a:lnTo>
                      <a:pt x="18706" y="18032"/>
                    </a:lnTo>
                    <a:cubicBezTo>
                      <a:pt x="18708" y="18042"/>
                      <a:pt x="18958" y="19074"/>
                      <a:pt x="17258" y="19796"/>
                    </a:cubicBezTo>
                    <a:cubicBezTo>
                      <a:pt x="16060" y="20306"/>
                      <a:pt x="14128" y="20565"/>
                      <a:pt x="11518" y="20565"/>
                    </a:cubicBezTo>
                    <a:cubicBezTo>
                      <a:pt x="4058" y="20565"/>
                      <a:pt x="2693" y="18628"/>
                      <a:pt x="2693" y="14815"/>
                    </a:cubicBezTo>
                    <a:lnTo>
                      <a:pt x="2693" y="6811"/>
                    </a:lnTo>
                    <a:cubicBezTo>
                      <a:pt x="2693" y="6525"/>
                      <a:pt x="2091" y="6294"/>
                      <a:pt x="1346" y="6294"/>
                    </a:cubicBezTo>
                    <a:cubicBezTo>
                      <a:pt x="602" y="6294"/>
                      <a:pt x="0" y="6525"/>
                      <a:pt x="0" y="6811"/>
                    </a:cubicBezTo>
                    <a:lnTo>
                      <a:pt x="0" y="14815"/>
                    </a:lnTo>
                    <a:cubicBezTo>
                      <a:pt x="0" y="17353"/>
                      <a:pt x="0" y="21600"/>
                      <a:pt x="11518" y="21600"/>
                    </a:cubicBezTo>
                    <a:cubicBezTo>
                      <a:pt x="14939" y="21600"/>
                      <a:pt x="17550" y="21222"/>
                      <a:pt x="19281" y="20480"/>
                    </a:cubicBezTo>
                    <a:cubicBezTo>
                      <a:pt x="21600" y="19484"/>
                      <a:pt x="21440" y="18185"/>
                      <a:pt x="21391" y="17954"/>
                    </a:cubicBezTo>
                    <a:close/>
                  </a:path>
                </a:pathLst>
              </a:custGeom>
              <a:solidFill>
                <a:srgbClr val="000000">
                  <a:alpha val="15000"/>
                </a:srgb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70" name="Shape 2534">
                <a:extLst>
                  <a:ext uri="{FF2B5EF4-FFF2-40B4-BE49-F238E27FC236}">
                    <a16:creationId xmlns:a16="http://schemas.microsoft.com/office/drawing/2014/main" xmlns="" id="{A275F48C-9660-48AF-9D09-6E62CB624905}"/>
                  </a:ext>
                </a:extLst>
              </p:cNvPr>
              <p:cNvSpPr/>
              <p:nvPr/>
            </p:nvSpPr>
            <p:spPr>
              <a:xfrm>
                <a:off x="2414730" y="352516"/>
                <a:ext cx="65856" cy="101830"/>
              </a:xfrm>
              <a:custGeom>
                <a:avLst/>
                <a:gdLst/>
                <a:ahLst/>
                <a:cxnLst>
                  <a:cxn ang="0">
                    <a:pos x="wd2" y="hd2"/>
                  </a:cxn>
                  <a:cxn ang="5400000">
                    <a:pos x="wd2" y="hd2"/>
                  </a:cxn>
                  <a:cxn ang="10800000">
                    <a:pos x="wd2" y="hd2"/>
                  </a:cxn>
                  <a:cxn ang="16200000">
                    <a:pos x="wd2" y="hd2"/>
                  </a:cxn>
                </a:cxnLst>
                <a:rect l="0" t="0" r="r" b="b"/>
                <a:pathLst>
                  <a:path w="21600" h="21600" extrusionOk="0">
                    <a:moveTo>
                      <a:pt x="21600" y="6988"/>
                    </a:moveTo>
                    <a:cubicBezTo>
                      <a:pt x="21600" y="3133"/>
                      <a:pt x="16767" y="0"/>
                      <a:pt x="10800" y="0"/>
                    </a:cubicBezTo>
                    <a:cubicBezTo>
                      <a:pt x="4833" y="0"/>
                      <a:pt x="0" y="3133"/>
                      <a:pt x="0" y="6988"/>
                    </a:cubicBezTo>
                    <a:lnTo>
                      <a:pt x="0" y="21600"/>
                    </a:lnTo>
                    <a:lnTo>
                      <a:pt x="21600" y="21600"/>
                    </a:lnTo>
                    <a:cubicBezTo>
                      <a:pt x="21600" y="21600"/>
                      <a:pt x="21600" y="6988"/>
                      <a:pt x="21600" y="6988"/>
                    </a:cubicBezTo>
                    <a:close/>
                  </a:path>
                </a:pathLst>
              </a:custGeom>
              <a:solidFill>
                <a:srgbClr val="00BAA7"/>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71" name="Shape 2535">
                <a:extLst>
                  <a:ext uri="{FF2B5EF4-FFF2-40B4-BE49-F238E27FC236}">
                    <a16:creationId xmlns:a16="http://schemas.microsoft.com/office/drawing/2014/main" xmlns="" id="{0958F002-9831-45A1-A873-1AF8DA9D3C0A}"/>
                  </a:ext>
                </a:extLst>
              </p:cNvPr>
              <p:cNvSpPr/>
              <p:nvPr/>
            </p:nvSpPr>
            <p:spPr>
              <a:xfrm>
                <a:off x="2026965" y="0"/>
                <a:ext cx="523749" cy="1374460"/>
              </a:xfrm>
              <a:custGeom>
                <a:avLst/>
                <a:gdLst/>
                <a:ahLst/>
                <a:cxnLst>
                  <a:cxn ang="0">
                    <a:pos x="wd2" y="hd2"/>
                  </a:cxn>
                  <a:cxn ang="5400000">
                    <a:pos x="wd2" y="hd2"/>
                  </a:cxn>
                  <a:cxn ang="10800000">
                    <a:pos x="wd2" y="hd2"/>
                  </a:cxn>
                  <a:cxn ang="16200000">
                    <a:pos x="wd2" y="hd2"/>
                  </a:cxn>
                </a:cxnLst>
                <a:rect l="0" t="0" r="r" b="b"/>
                <a:pathLst>
                  <a:path w="21414" h="21600" extrusionOk="0">
                    <a:moveTo>
                      <a:pt x="21391" y="17955"/>
                    </a:moveTo>
                    <a:lnTo>
                      <a:pt x="21391" y="4313"/>
                    </a:lnTo>
                    <a:cubicBezTo>
                      <a:pt x="21391" y="1572"/>
                      <a:pt x="18120" y="0"/>
                      <a:pt x="12415" y="0"/>
                    </a:cubicBezTo>
                    <a:cubicBezTo>
                      <a:pt x="6905" y="0"/>
                      <a:pt x="4637" y="1785"/>
                      <a:pt x="4207" y="2729"/>
                    </a:cubicBezTo>
                    <a:lnTo>
                      <a:pt x="4197" y="7090"/>
                    </a:lnTo>
                    <a:lnTo>
                      <a:pt x="6880" y="7090"/>
                    </a:lnTo>
                    <a:lnTo>
                      <a:pt x="6880" y="2870"/>
                    </a:lnTo>
                    <a:cubicBezTo>
                      <a:pt x="7040" y="2592"/>
                      <a:pt x="8129" y="1035"/>
                      <a:pt x="12415" y="1035"/>
                    </a:cubicBezTo>
                    <a:cubicBezTo>
                      <a:pt x="16584" y="1035"/>
                      <a:pt x="18698" y="2138"/>
                      <a:pt x="18698" y="4313"/>
                    </a:cubicBezTo>
                    <a:lnTo>
                      <a:pt x="18698" y="17977"/>
                    </a:lnTo>
                    <a:lnTo>
                      <a:pt x="18706" y="18033"/>
                    </a:lnTo>
                    <a:cubicBezTo>
                      <a:pt x="18708" y="18043"/>
                      <a:pt x="18958" y="19075"/>
                      <a:pt x="17259" y="19797"/>
                    </a:cubicBezTo>
                    <a:cubicBezTo>
                      <a:pt x="16060" y="20307"/>
                      <a:pt x="14128" y="20565"/>
                      <a:pt x="11518" y="20565"/>
                    </a:cubicBezTo>
                    <a:cubicBezTo>
                      <a:pt x="4058" y="20565"/>
                      <a:pt x="2693" y="18629"/>
                      <a:pt x="2693" y="14816"/>
                    </a:cubicBezTo>
                    <a:lnTo>
                      <a:pt x="2693" y="6812"/>
                    </a:lnTo>
                    <a:cubicBezTo>
                      <a:pt x="2693" y="6526"/>
                      <a:pt x="2090" y="6294"/>
                      <a:pt x="1346" y="6294"/>
                    </a:cubicBezTo>
                    <a:cubicBezTo>
                      <a:pt x="602" y="6294"/>
                      <a:pt x="0" y="6526"/>
                      <a:pt x="0" y="6812"/>
                    </a:cubicBezTo>
                    <a:lnTo>
                      <a:pt x="0" y="14816"/>
                    </a:lnTo>
                    <a:cubicBezTo>
                      <a:pt x="0" y="17353"/>
                      <a:pt x="0" y="21600"/>
                      <a:pt x="11518" y="21600"/>
                    </a:cubicBezTo>
                    <a:cubicBezTo>
                      <a:pt x="14939" y="21600"/>
                      <a:pt x="17550" y="21224"/>
                      <a:pt x="19281" y="20480"/>
                    </a:cubicBezTo>
                    <a:cubicBezTo>
                      <a:pt x="21600" y="19485"/>
                      <a:pt x="21441" y="18185"/>
                      <a:pt x="21391" y="17955"/>
                    </a:cubicBezTo>
                    <a:close/>
                  </a:path>
                </a:pathLst>
              </a:custGeom>
              <a:solidFill>
                <a:srgbClr val="00BAA7"/>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grpSp>
        <p:grpSp>
          <p:nvGrpSpPr>
            <p:cNvPr id="62" name="Group 3">
              <a:extLst>
                <a:ext uri="{FF2B5EF4-FFF2-40B4-BE49-F238E27FC236}">
                  <a16:creationId xmlns:a16="http://schemas.microsoft.com/office/drawing/2014/main" xmlns="" id="{EBD9AA3F-F722-436F-943C-AF7B973B841E}"/>
                </a:ext>
              </a:extLst>
            </p:cNvPr>
            <p:cNvGrpSpPr/>
            <p:nvPr/>
          </p:nvGrpSpPr>
          <p:grpSpPr>
            <a:xfrm>
              <a:off x="3654016" y="3426719"/>
              <a:ext cx="2126892" cy="1783524"/>
              <a:chOff x="3636660" y="3426719"/>
              <a:chExt cx="2126892" cy="1783524"/>
            </a:xfrm>
          </p:grpSpPr>
          <p:sp>
            <p:nvSpPr>
              <p:cNvPr id="63" name="TextBox 107">
                <a:extLst>
                  <a:ext uri="{FF2B5EF4-FFF2-40B4-BE49-F238E27FC236}">
                    <a16:creationId xmlns:a16="http://schemas.microsoft.com/office/drawing/2014/main" xmlns="" id="{AAB2CF77-47DB-4F90-9864-F68918FD6C72}"/>
                  </a:ext>
                </a:extLst>
              </p:cNvPr>
              <p:cNvSpPr txBox="1"/>
              <p:nvPr/>
            </p:nvSpPr>
            <p:spPr>
              <a:xfrm>
                <a:off x="4049829" y="3426719"/>
                <a:ext cx="1292020" cy="246221"/>
              </a:xfrm>
              <a:prstGeom prst="rect">
                <a:avLst/>
              </a:prstGeom>
              <a:noFill/>
            </p:spPr>
            <p:txBody>
              <a:bodyPr wrap="none" lIns="0" tIns="0" rIns="0" bIns="0" rtlCol="0">
                <a:spAutoFit/>
              </a:bodyPr>
              <a:lstStyle/>
              <a:p>
                <a:r>
                  <a:rPr lang="zh-CN" altLang="en-US" sz="1600" b="1" dirty="0">
                    <a:solidFill>
                      <a:srgbClr val="FF0000"/>
                    </a:solidFill>
                    <a:latin typeface="微软雅黑" panose="020B0503020204020204" pitchFamily="34" charset="-122"/>
                    <a:ea typeface="微软雅黑" panose="020B0503020204020204" pitchFamily="34" charset="-122"/>
                    <a:cs typeface="+mn-ea"/>
                  </a:rPr>
                  <a:t>学习倦怠问题 </a:t>
                </a:r>
                <a:endParaRPr lang="zh-CN" altLang="en-US" sz="1600" b="1" dirty="0">
                  <a:solidFill>
                    <a:srgbClr val="FF0000"/>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4" name="TextBox 116">
                <a:extLst>
                  <a:ext uri="{FF2B5EF4-FFF2-40B4-BE49-F238E27FC236}">
                    <a16:creationId xmlns:a16="http://schemas.microsoft.com/office/drawing/2014/main" xmlns="" id="{6CDF9671-8122-49B9-91D2-B0EA01D796F4}"/>
                  </a:ext>
                </a:extLst>
              </p:cNvPr>
              <p:cNvSpPr txBox="1"/>
              <p:nvPr/>
            </p:nvSpPr>
            <p:spPr>
              <a:xfrm flipH="1">
                <a:off x="3636660" y="3748368"/>
                <a:ext cx="2126892" cy="1461875"/>
              </a:xfrm>
              <a:prstGeom prst="rect">
                <a:avLst/>
              </a:prstGeom>
              <a:noFill/>
            </p:spPr>
            <p:txBody>
              <a:bodyPr wrap="square" lIns="0" tIns="0" rIns="0" bIns="0" rtlCol="0">
                <a:spAutoFit/>
              </a:bodyPr>
              <a:lstStyle/>
              <a:p>
                <a:pPr algn="ctr">
                  <a:lnSpc>
                    <a:spcPct val="125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学习倦怠分为生理和心理两种。心理倦怠的症状是精神涣散、感知迟钝、注意力不集中、情绪不安、忧郁、厌烦、学习效率下降。生理倦怠表现为肌肉痉挛、功能失调、动作不协调、眼球发疼发胀、腰酸背痛、麻木、打瞌睡 等。</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grpSp>
        <p:nvGrpSpPr>
          <p:cNvPr id="72" name="Group 10">
            <a:extLst>
              <a:ext uri="{FF2B5EF4-FFF2-40B4-BE49-F238E27FC236}">
                <a16:creationId xmlns:a16="http://schemas.microsoft.com/office/drawing/2014/main" xmlns="" id="{EBF5118B-097B-4A05-8044-864134D9A139}"/>
              </a:ext>
            </a:extLst>
          </p:cNvPr>
          <p:cNvGrpSpPr/>
          <p:nvPr/>
        </p:nvGrpSpPr>
        <p:grpSpPr>
          <a:xfrm>
            <a:off x="4829342" y="1418112"/>
            <a:ext cx="2460930" cy="3028683"/>
            <a:chOff x="6336627" y="2544437"/>
            <a:chExt cx="2460930" cy="3028683"/>
          </a:xfrm>
        </p:grpSpPr>
        <p:grpSp>
          <p:nvGrpSpPr>
            <p:cNvPr id="73" name="Group 2544">
              <a:extLst>
                <a:ext uri="{FF2B5EF4-FFF2-40B4-BE49-F238E27FC236}">
                  <a16:creationId xmlns:a16="http://schemas.microsoft.com/office/drawing/2014/main" xmlns="" id="{49FD6055-99BA-405C-A514-A87000EBEBA4}"/>
                </a:ext>
              </a:extLst>
            </p:cNvPr>
            <p:cNvGrpSpPr/>
            <p:nvPr/>
          </p:nvGrpSpPr>
          <p:grpSpPr>
            <a:xfrm>
              <a:off x="6336627" y="2544437"/>
              <a:ext cx="2460930" cy="3028683"/>
              <a:chOff x="-1" y="0"/>
              <a:chExt cx="4325836" cy="5323844"/>
            </a:xfrm>
          </p:grpSpPr>
          <p:sp>
            <p:nvSpPr>
              <p:cNvPr id="95" name="Shape 2537">
                <a:extLst>
                  <a:ext uri="{FF2B5EF4-FFF2-40B4-BE49-F238E27FC236}">
                    <a16:creationId xmlns:a16="http://schemas.microsoft.com/office/drawing/2014/main" xmlns="" id="{3E18A757-7A18-4FEF-95C1-C411C169CEAC}"/>
                  </a:ext>
                </a:extLst>
              </p:cNvPr>
              <p:cNvSpPr/>
              <p:nvPr/>
            </p:nvSpPr>
            <p:spPr>
              <a:xfrm>
                <a:off x="123379" y="581652"/>
                <a:ext cx="4125961" cy="474219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15495" y="20936"/>
                      <a:pt x="0" y="21216"/>
                    </a:cubicBezTo>
                    <a:lnTo>
                      <a:pt x="0" y="0"/>
                    </a:lnTo>
                    <a:lnTo>
                      <a:pt x="21600" y="0"/>
                    </a:lnTo>
                    <a:lnTo>
                      <a:pt x="21600" y="12584"/>
                    </a:lnTo>
                    <a:cubicBezTo>
                      <a:pt x="21600" y="13905"/>
                      <a:pt x="21433" y="17557"/>
                      <a:pt x="21600" y="21600"/>
                    </a:cubicBezTo>
                    <a:close/>
                  </a:path>
                </a:pathLst>
              </a:custGeom>
              <a:solidFill>
                <a:srgbClr val="000000">
                  <a:alpha val="5000"/>
                </a:srgb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96" name="Shape 2538">
                <a:extLst>
                  <a:ext uri="{FF2B5EF4-FFF2-40B4-BE49-F238E27FC236}">
                    <a16:creationId xmlns:a16="http://schemas.microsoft.com/office/drawing/2014/main" xmlns="" id="{FBD94F9F-778D-4C1A-80E9-4595E0B00DDD}"/>
                  </a:ext>
                </a:extLst>
              </p:cNvPr>
              <p:cNvSpPr/>
              <p:nvPr/>
            </p:nvSpPr>
            <p:spPr>
              <a:xfrm>
                <a:off x="-1" y="458269"/>
                <a:ext cx="4321579" cy="4813289"/>
              </a:xfrm>
              <a:custGeom>
                <a:avLst/>
                <a:gdLst/>
                <a:ahLst/>
                <a:cxnLst>
                  <a:cxn ang="0">
                    <a:pos x="wd2" y="hd2"/>
                  </a:cxn>
                  <a:cxn ang="5400000">
                    <a:pos x="wd2" y="hd2"/>
                  </a:cxn>
                  <a:cxn ang="10800000">
                    <a:pos x="wd2" y="hd2"/>
                  </a:cxn>
                  <a:cxn ang="16200000">
                    <a:pos x="wd2" y="hd2"/>
                  </a:cxn>
                </a:cxnLst>
                <a:rect l="0" t="0" r="r" b="b"/>
                <a:pathLst>
                  <a:path w="21371" h="21600" extrusionOk="0">
                    <a:moveTo>
                      <a:pt x="21358" y="0"/>
                    </a:moveTo>
                    <a:lnTo>
                      <a:pt x="0" y="0"/>
                    </a:lnTo>
                    <a:lnTo>
                      <a:pt x="0" y="21600"/>
                    </a:lnTo>
                    <a:lnTo>
                      <a:pt x="9248" y="21112"/>
                    </a:lnTo>
                    <a:cubicBezTo>
                      <a:pt x="9248" y="21112"/>
                      <a:pt x="12110" y="20879"/>
                      <a:pt x="14781" y="20017"/>
                    </a:cubicBezTo>
                    <a:cubicBezTo>
                      <a:pt x="17461" y="19152"/>
                      <a:pt x="19950" y="17658"/>
                      <a:pt x="20015" y="17566"/>
                    </a:cubicBezTo>
                    <a:cubicBezTo>
                      <a:pt x="21600" y="15335"/>
                      <a:pt x="21358" y="0"/>
                      <a:pt x="21358" y="0"/>
                    </a:cubicBezTo>
                    <a:close/>
                  </a:path>
                </a:pathLst>
              </a:custGeom>
              <a:gradFill>
                <a:gsLst>
                  <a:gs pos="0">
                    <a:schemeClr val="accent1"/>
                  </a:gs>
                  <a:gs pos="100000">
                    <a:schemeClr val="accent4"/>
                  </a:gs>
                </a:gsLst>
                <a:lin ang="3000000" scaled="0"/>
              </a:gra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97" name="Shape 2539">
                <a:extLst>
                  <a:ext uri="{FF2B5EF4-FFF2-40B4-BE49-F238E27FC236}">
                    <a16:creationId xmlns:a16="http://schemas.microsoft.com/office/drawing/2014/main" xmlns="" id="{68A9346B-62CF-4260-A165-57780DAAB20F}"/>
                  </a:ext>
                </a:extLst>
              </p:cNvPr>
              <p:cNvSpPr/>
              <p:nvPr/>
            </p:nvSpPr>
            <p:spPr>
              <a:xfrm>
                <a:off x="1833077" y="4335947"/>
                <a:ext cx="2214274" cy="833646"/>
              </a:xfrm>
              <a:custGeom>
                <a:avLst/>
                <a:gdLst/>
                <a:ahLst/>
                <a:cxnLst>
                  <a:cxn ang="0">
                    <a:pos x="wd2" y="hd2"/>
                  </a:cxn>
                  <a:cxn ang="5400000">
                    <a:pos x="wd2" y="hd2"/>
                  </a:cxn>
                  <a:cxn ang="10800000">
                    <a:pos x="wd2" y="hd2"/>
                  </a:cxn>
                  <a:cxn ang="16200000">
                    <a:pos x="wd2" y="hd2"/>
                  </a:cxn>
                </a:cxnLst>
                <a:rect l="0" t="0" r="r" b="b"/>
                <a:pathLst>
                  <a:path w="21600" h="21600" extrusionOk="0">
                    <a:moveTo>
                      <a:pt x="21600" y="1127"/>
                    </a:moveTo>
                    <a:cubicBezTo>
                      <a:pt x="21600" y="1127"/>
                      <a:pt x="15259" y="7326"/>
                      <a:pt x="10803" y="0"/>
                    </a:cubicBezTo>
                    <a:cubicBezTo>
                      <a:pt x="10803" y="0"/>
                      <a:pt x="11275" y="17844"/>
                      <a:pt x="0" y="21600"/>
                    </a:cubicBezTo>
                    <a:cubicBezTo>
                      <a:pt x="0" y="21600"/>
                      <a:pt x="9934" y="19456"/>
                      <a:pt x="14448" y="14651"/>
                    </a:cubicBezTo>
                    <a:cubicBezTo>
                      <a:pt x="19917" y="8828"/>
                      <a:pt x="21600" y="1127"/>
                      <a:pt x="21600" y="1127"/>
                    </a:cubicBezTo>
                    <a:close/>
                  </a:path>
                </a:pathLst>
              </a:custGeom>
              <a:solidFill>
                <a:schemeClr val="accent1">
                  <a:lumMod val="75000"/>
                </a:scheme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98" name="Shape 2540">
                <a:extLst>
                  <a:ext uri="{FF2B5EF4-FFF2-40B4-BE49-F238E27FC236}">
                    <a16:creationId xmlns:a16="http://schemas.microsoft.com/office/drawing/2014/main" xmlns="" id="{E091806A-17C0-49AF-AA35-1EDA64DE2559}"/>
                  </a:ext>
                </a:extLst>
              </p:cNvPr>
              <p:cNvSpPr/>
              <p:nvPr/>
            </p:nvSpPr>
            <p:spPr>
              <a:xfrm>
                <a:off x="-1" y="458269"/>
                <a:ext cx="4325836" cy="1480163"/>
              </a:xfrm>
              <a:custGeom>
                <a:avLst/>
                <a:gdLst/>
                <a:ahLst/>
                <a:cxnLst>
                  <a:cxn ang="0">
                    <a:pos x="wd2" y="hd2"/>
                  </a:cxn>
                  <a:cxn ang="5400000">
                    <a:pos x="wd2" y="hd2"/>
                  </a:cxn>
                  <a:cxn ang="10800000">
                    <a:pos x="wd2" y="hd2"/>
                  </a:cxn>
                  <a:cxn ang="16200000">
                    <a:pos x="wd2" y="hd2"/>
                  </a:cxn>
                </a:cxnLst>
                <a:rect l="0" t="0" r="r" b="b"/>
                <a:pathLst>
                  <a:path w="21600" h="21600" extrusionOk="0">
                    <a:moveTo>
                      <a:pt x="21600" y="1152"/>
                    </a:moveTo>
                    <a:lnTo>
                      <a:pt x="0" y="21600"/>
                    </a:lnTo>
                    <a:lnTo>
                      <a:pt x="0" y="0"/>
                    </a:lnTo>
                    <a:lnTo>
                      <a:pt x="21600" y="0"/>
                    </a:lnTo>
                    <a:cubicBezTo>
                      <a:pt x="21600" y="0"/>
                      <a:pt x="21600" y="1152"/>
                      <a:pt x="21600" y="1152"/>
                    </a:cubicBezTo>
                    <a:close/>
                  </a:path>
                </a:pathLst>
              </a:custGeom>
              <a:solidFill>
                <a:srgbClr val="FFFFFF">
                  <a:alpha val="10000"/>
                </a:srgb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99" name="Shape 2541">
                <a:extLst>
                  <a:ext uri="{FF2B5EF4-FFF2-40B4-BE49-F238E27FC236}">
                    <a16:creationId xmlns:a16="http://schemas.microsoft.com/office/drawing/2014/main" xmlns="" id="{9839785E-19B2-40B0-ABC8-5133C146AE0C}"/>
                  </a:ext>
                </a:extLst>
              </p:cNvPr>
              <p:cNvSpPr/>
              <p:nvPr/>
            </p:nvSpPr>
            <p:spPr>
              <a:xfrm>
                <a:off x="2062216" y="17626"/>
                <a:ext cx="523761" cy="1374460"/>
              </a:xfrm>
              <a:custGeom>
                <a:avLst/>
                <a:gdLst/>
                <a:ahLst/>
                <a:cxnLst>
                  <a:cxn ang="0">
                    <a:pos x="wd2" y="hd2"/>
                  </a:cxn>
                  <a:cxn ang="5400000">
                    <a:pos x="wd2" y="hd2"/>
                  </a:cxn>
                  <a:cxn ang="10800000">
                    <a:pos x="wd2" y="hd2"/>
                  </a:cxn>
                  <a:cxn ang="16200000">
                    <a:pos x="wd2" y="hd2"/>
                  </a:cxn>
                </a:cxnLst>
                <a:rect l="0" t="0" r="r" b="b"/>
                <a:pathLst>
                  <a:path w="21413" h="21600" extrusionOk="0">
                    <a:moveTo>
                      <a:pt x="21391" y="17954"/>
                    </a:moveTo>
                    <a:lnTo>
                      <a:pt x="21391" y="4312"/>
                    </a:lnTo>
                    <a:cubicBezTo>
                      <a:pt x="21391" y="1572"/>
                      <a:pt x="18120" y="0"/>
                      <a:pt x="12416" y="0"/>
                    </a:cubicBezTo>
                    <a:cubicBezTo>
                      <a:pt x="6906" y="0"/>
                      <a:pt x="4637" y="1784"/>
                      <a:pt x="4208" y="2728"/>
                    </a:cubicBezTo>
                    <a:lnTo>
                      <a:pt x="4197" y="7089"/>
                    </a:lnTo>
                    <a:lnTo>
                      <a:pt x="6880" y="7089"/>
                    </a:lnTo>
                    <a:lnTo>
                      <a:pt x="6880" y="2868"/>
                    </a:lnTo>
                    <a:cubicBezTo>
                      <a:pt x="7040" y="2591"/>
                      <a:pt x="8129" y="1035"/>
                      <a:pt x="12416" y="1035"/>
                    </a:cubicBezTo>
                    <a:cubicBezTo>
                      <a:pt x="16584" y="1035"/>
                      <a:pt x="18699" y="2138"/>
                      <a:pt x="18699" y="4312"/>
                    </a:cubicBezTo>
                    <a:lnTo>
                      <a:pt x="18699" y="17977"/>
                    </a:lnTo>
                    <a:lnTo>
                      <a:pt x="18706" y="18032"/>
                    </a:lnTo>
                    <a:cubicBezTo>
                      <a:pt x="18708" y="18042"/>
                      <a:pt x="18958" y="19074"/>
                      <a:pt x="17258" y="19796"/>
                    </a:cubicBezTo>
                    <a:cubicBezTo>
                      <a:pt x="16060" y="20306"/>
                      <a:pt x="14128" y="20565"/>
                      <a:pt x="11518" y="20565"/>
                    </a:cubicBezTo>
                    <a:cubicBezTo>
                      <a:pt x="4058" y="20565"/>
                      <a:pt x="2693" y="18628"/>
                      <a:pt x="2693" y="14815"/>
                    </a:cubicBezTo>
                    <a:lnTo>
                      <a:pt x="2693" y="6811"/>
                    </a:lnTo>
                    <a:cubicBezTo>
                      <a:pt x="2693" y="6525"/>
                      <a:pt x="2091" y="6294"/>
                      <a:pt x="1346" y="6294"/>
                    </a:cubicBezTo>
                    <a:cubicBezTo>
                      <a:pt x="602" y="6294"/>
                      <a:pt x="0" y="6525"/>
                      <a:pt x="0" y="6811"/>
                    </a:cubicBezTo>
                    <a:lnTo>
                      <a:pt x="0" y="14815"/>
                    </a:lnTo>
                    <a:cubicBezTo>
                      <a:pt x="0" y="17353"/>
                      <a:pt x="0" y="21600"/>
                      <a:pt x="11518" y="21600"/>
                    </a:cubicBezTo>
                    <a:cubicBezTo>
                      <a:pt x="14939" y="21600"/>
                      <a:pt x="17550" y="21222"/>
                      <a:pt x="19281" y="20480"/>
                    </a:cubicBezTo>
                    <a:cubicBezTo>
                      <a:pt x="21600" y="19484"/>
                      <a:pt x="21440" y="18185"/>
                      <a:pt x="21391" y="17954"/>
                    </a:cubicBezTo>
                    <a:close/>
                  </a:path>
                </a:pathLst>
              </a:custGeom>
              <a:solidFill>
                <a:srgbClr val="000000">
                  <a:alpha val="15000"/>
                </a:srgb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100" name="Shape 2542">
                <a:extLst>
                  <a:ext uri="{FF2B5EF4-FFF2-40B4-BE49-F238E27FC236}">
                    <a16:creationId xmlns:a16="http://schemas.microsoft.com/office/drawing/2014/main" xmlns="" id="{CC2CDFCC-A7CA-4BB3-8726-4DDAD1584465}"/>
                  </a:ext>
                </a:extLst>
              </p:cNvPr>
              <p:cNvSpPr/>
              <p:nvPr/>
            </p:nvSpPr>
            <p:spPr>
              <a:xfrm>
                <a:off x="2414730" y="352516"/>
                <a:ext cx="65856" cy="101830"/>
              </a:xfrm>
              <a:custGeom>
                <a:avLst/>
                <a:gdLst/>
                <a:ahLst/>
                <a:cxnLst>
                  <a:cxn ang="0">
                    <a:pos x="wd2" y="hd2"/>
                  </a:cxn>
                  <a:cxn ang="5400000">
                    <a:pos x="wd2" y="hd2"/>
                  </a:cxn>
                  <a:cxn ang="10800000">
                    <a:pos x="wd2" y="hd2"/>
                  </a:cxn>
                  <a:cxn ang="16200000">
                    <a:pos x="wd2" y="hd2"/>
                  </a:cxn>
                </a:cxnLst>
                <a:rect l="0" t="0" r="r" b="b"/>
                <a:pathLst>
                  <a:path w="21600" h="21600" extrusionOk="0">
                    <a:moveTo>
                      <a:pt x="21600" y="6988"/>
                    </a:moveTo>
                    <a:cubicBezTo>
                      <a:pt x="21600" y="3133"/>
                      <a:pt x="16767" y="0"/>
                      <a:pt x="10800" y="0"/>
                    </a:cubicBezTo>
                    <a:cubicBezTo>
                      <a:pt x="4833" y="0"/>
                      <a:pt x="0" y="3133"/>
                      <a:pt x="0" y="6988"/>
                    </a:cubicBezTo>
                    <a:lnTo>
                      <a:pt x="0" y="21600"/>
                    </a:lnTo>
                    <a:lnTo>
                      <a:pt x="21600" y="21600"/>
                    </a:lnTo>
                    <a:cubicBezTo>
                      <a:pt x="21600" y="21600"/>
                      <a:pt x="21600" y="6988"/>
                      <a:pt x="21600" y="6988"/>
                    </a:cubicBezTo>
                    <a:close/>
                  </a:path>
                </a:pathLst>
              </a:custGeom>
              <a:solidFill>
                <a:schemeClr val="accent6"/>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101" name="Shape 2543">
                <a:extLst>
                  <a:ext uri="{FF2B5EF4-FFF2-40B4-BE49-F238E27FC236}">
                    <a16:creationId xmlns:a16="http://schemas.microsoft.com/office/drawing/2014/main" xmlns="" id="{F5E2EA2D-ACBA-47BE-AB0D-58EBFC13D4F8}"/>
                  </a:ext>
                </a:extLst>
              </p:cNvPr>
              <p:cNvSpPr/>
              <p:nvPr/>
            </p:nvSpPr>
            <p:spPr>
              <a:xfrm>
                <a:off x="2026965" y="0"/>
                <a:ext cx="523749" cy="1374460"/>
              </a:xfrm>
              <a:custGeom>
                <a:avLst/>
                <a:gdLst/>
                <a:ahLst/>
                <a:cxnLst>
                  <a:cxn ang="0">
                    <a:pos x="wd2" y="hd2"/>
                  </a:cxn>
                  <a:cxn ang="5400000">
                    <a:pos x="wd2" y="hd2"/>
                  </a:cxn>
                  <a:cxn ang="10800000">
                    <a:pos x="wd2" y="hd2"/>
                  </a:cxn>
                  <a:cxn ang="16200000">
                    <a:pos x="wd2" y="hd2"/>
                  </a:cxn>
                </a:cxnLst>
                <a:rect l="0" t="0" r="r" b="b"/>
                <a:pathLst>
                  <a:path w="21414" h="21600" extrusionOk="0">
                    <a:moveTo>
                      <a:pt x="21391" y="17955"/>
                    </a:moveTo>
                    <a:lnTo>
                      <a:pt x="21391" y="4313"/>
                    </a:lnTo>
                    <a:cubicBezTo>
                      <a:pt x="21391" y="1572"/>
                      <a:pt x="18120" y="0"/>
                      <a:pt x="12415" y="0"/>
                    </a:cubicBezTo>
                    <a:cubicBezTo>
                      <a:pt x="6905" y="0"/>
                      <a:pt x="4637" y="1785"/>
                      <a:pt x="4207" y="2729"/>
                    </a:cubicBezTo>
                    <a:lnTo>
                      <a:pt x="4197" y="7090"/>
                    </a:lnTo>
                    <a:lnTo>
                      <a:pt x="6880" y="7090"/>
                    </a:lnTo>
                    <a:lnTo>
                      <a:pt x="6880" y="2870"/>
                    </a:lnTo>
                    <a:cubicBezTo>
                      <a:pt x="7040" y="2592"/>
                      <a:pt x="8129" y="1035"/>
                      <a:pt x="12415" y="1035"/>
                    </a:cubicBezTo>
                    <a:cubicBezTo>
                      <a:pt x="16584" y="1035"/>
                      <a:pt x="18698" y="2138"/>
                      <a:pt x="18698" y="4313"/>
                    </a:cubicBezTo>
                    <a:lnTo>
                      <a:pt x="18698" y="17977"/>
                    </a:lnTo>
                    <a:lnTo>
                      <a:pt x="18706" y="18033"/>
                    </a:lnTo>
                    <a:cubicBezTo>
                      <a:pt x="18708" y="18043"/>
                      <a:pt x="18958" y="19075"/>
                      <a:pt x="17259" y="19797"/>
                    </a:cubicBezTo>
                    <a:cubicBezTo>
                      <a:pt x="16060" y="20307"/>
                      <a:pt x="14128" y="20565"/>
                      <a:pt x="11518" y="20565"/>
                    </a:cubicBezTo>
                    <a:cubicBezTo>
                      <a:pt x="4058" y="20565"/>
                      <a:pt x="2693" y="18629"/>
                      <a:pt x="2693" y="14816"/>
                    </a:cubicBezTo>
                    <a:lnTo>
                      <a:pt x="2693" y="6812"/>
                    </a:lnTo>
                    <a:cubicBezTo>
                      <a:pt x="2693" y="6526"/>
                      <a:pt x="2090" y="6294"/>
                      <a:pt x="1346" y="6294"/>
                    </a:cubicBezTo>
                    <a:cubicBezTo>
                      <a:pt x="602" y="6294"/>
                      <a:pt x="0" y="6526"/>
                      <a:pt x="0" y="6812"/>
                    </a:cubicBezTo>
                    <a:lnTo>
                      <a:pt x="0" y="14816"/>
                    </a:lnTo>
                    <a:cubicBezTo>
                      <a:pt x="0" y="17353"/>
                      <a:pt x="0" y="21600"/>
                      <a:pt x="11518" y="21600"/>
                    </a:cubicBezTo>
                    <a:cubicBezTo>
                      <a:pt x="14939" y="21600"/>
                      <a:pt x="17550" y="21224"/>
                      <a:pt x="19281" y="20480"/>
                    </a:cubicBezTo>
                    <a:cubicBezTo>
                      <a:pt x="21600" y="19485"/>
                      <a:pt x="21441" y="18185"/>
                      <a:pt x="21391" y="17955"/>
                    </a:cubicBezTo>
                    <a:close/>
                  </a:path>
                </a:pathLst>
              </a:custGeom>
              <a:solidFill>
                <a:schemeClr val="accent6"/>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grpSp>
        <p:grpSp>
          <p:nvGrpSpPr>
            <p:cNvPr id="74" name="Group 5">
              <a:extLst>
                <a:ext uri="{FF2B5EF4-FFF2-40B4-BE49-F238E27FC236}">
                  <a16:creationId xmlns:a16="http://schemas.microsoft.com/office/drawing/2014/main" xmlns="" id="{8423ADD6-99B7-46BF-8C6B-702B95A407C4}"/>
                </a:ext>
              </a:extLst>
            </p:cNvPr>
            <p:cNvGrpSpPr/>
            <p:nvPr/>
          </p:nvGrpSpPr>
          <p:grpSpPr>
            <a:xfrm>
              <a:off x="6503646" y="3410043"/>
              <a:ext cx="2126892" cy="1800200"/>
              <a:chOff x="6502435" y="3410043"/>
              <a:chExt cx="2126892" cy="1800200"/>
            </a:xfrm>
          </p:grpSpPr>
          <p:sp>
            <p:nvSpPr>
              <p:cNvPr id="75" name="TextBox 110">
                <a:extLst>
                  <a:ext uri="{FF2B5EF4-FFF2-40B4-BE49-F238E27FC236}">
                    <a16:creationId xmlns:a16="http://schemas.microsoft.com/office/drawing/2014/main" xmlns="" id="{20C671DF-D97E-469A-906C-872438068585}"/>
                  </a:ext>
                </a:extLst>
              </p:cNvPr>
              <p:cNvSpPr txBox="1"/>
              <p:nvPr/>
            </p:nvSpPr>
            <p:spPr>
              <a:xfrm>
                <a:off x="6942170" y="3410043"/>
                <a:ext cx="1292020" cy="246221"/>
              </a:xfrm>
              <a:prstGeom prst="rect">
                <a:avLst/>
              </a:prstGeom>
              <a:noFill/>
            </p:spPr>
            <p:txBody>
              <a:bodyPr wrap="none" lIns="0" tIns="0" rIns="0" bIns="0" rtlCol="0">
                <a:spAutoFit/>
              </a:bodyPr>
              <a:lstStyle/>
              <a:p>
                <a:pPr algn="r"/>
                <a:r>
                  <a:rPr lang="zh-CN" altLang="en-US" sz="1600" b="1" dirty="0">
                    <a:solidFill>
                      <a:schemeClr val="bg1"/>
                    </a:solidFill>
                    <a:latin typeface="微软雅黑" panose="020B0503020204020204" pitchFamily="34" charset="-122"/>
                    <a:ea typeface="微软雅黑" panose="020B0503020204020204" pitchFamily="34" charset="-122"/>
                    <a:cs typeface="+mn-ea"/>
                  </a:rPr>
                  <a:t>考试焦虑问题 </a:t>
                </a:r>
                <a:endParaRPr lang="zh-CN" altLang="en-US" sz="16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94" name="TextBox 117">
                <a:extLst>
                  <a:ext uri="{FF2B5EF4-FFF2-40B4-BE49-F238E27FC236}">
                    <a16:creationId xmlns:a16="http://schemas.microsoft.com/office/drawing/2014/main" xmlns="" id="{3FAA80BC-805C-4AE8-BAED-C4EAFCB5C568}"/>
                  </a:ext>
                </a:extLst>
              </p:cNvPr>
              <p:cNvSpPr txBox="1"/>
              <p:nvPr/>
            </p:nvSpPr>
            <p:spPr>
              <a:xfrm flipH="1">
                <a:off x="6502435" y="3748368"/>
                <a:ext cx="2126892" cy="1461875"/>
              </a:xfrm>
              <a:prstGeom prst="rect">
                <a:avLst/>
              </a:prstGeom>
              <a:noFill/>
            </p:spPr>
            <p:txBody>
              <a:bodyPr wrap="square" lIns="0" tIns="0" rIns="0" bIns="0" rtlCol="0">
                <a:spAutoFit/>
              </a:bodyPr>
              <a:lstStyle/>
              <a:p>
                <a:pPr algn="ctr">
                  <a:lnSpc>
                    <a:spcPct val="125000"/>
                  </a:lnSpc>
                </a:pPr>
                <a:r>
                  <a:rPr lang="zh-CN" altLang="en-US" sz="1100" dirty="0">
                    <a:solidFill>
                      <a:schemeClr val="bg1"/>
                    </a:solidFill>
                    <a:latin typeface="微软雅黑" panose="020B0503020204020204" pitchFamily="34" charset="-122"/>
                    <a:ea typeface="微软雅黑" panose="020B0503020204020204" pitchFamily="34" charset="-122"/>
                  </a:rPr>
                  <a:t>考试焦虑是指由于担心考试失败或渴望获得更好的分数而产生的一种忧虑、紧张的心理状态。多数大学生在面临重要考试时都会产生一定程度的考试焦虑，这是正常的，但 过度的考试焦虑对大学生的学习和身心健康危害很大。</a:t>
                </a:r>
                <a:endParaRPr lang="en-US" sz="11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spTree>
    <p:extLst>
      <p:ext uri="{BB962C8B-B14F-4D97-AF65-F5344CB8AC3E}">
        <p14:creationId xmlns:p14="http://schemas.microsoft.com/office/powerpoint/2010/main" val="5776480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barn(inVertical)">
                                      <p:cBhvr>
                                        <p:cTn id="7" dur="500"/>
                                        <p:tgtEl>
                                          <p:spTgt spid="60"/>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barn(inVertical)">
                                      <p:cBhvr>
                                        <p:cTn id="1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22"/>
          <p:cNvSpPr txBox="1"/>
          <p:nvPr/>
        </p:nvSpPr>
        <p:spPr>
          <a:xfrm>
            <a:off x="4393148" y="1779662"/>
            <a:ext cx="2695640" cy="1695575"/>
          </a:xfrm>
          <a:prstGeom prst="rect">
            <a:avLst/>
          </a:prstGeom>
          <a:noFill/>
        </p:spPr>
        <p:txBody>
          <a:bodyPr wrap="none" lIns="0" tIns="0" rIns="0" bIns="0" anchor="ctr" anchorCtr="0">
            <a:normAutofit/>
          </a:bodyPr>
          <a:lstStyle/>
          <a:p>
            <a:r>
              <a:rPr lang="zh-CN" altLang="en-US" sz="3600" b="1" dirty="0">
                <a:solidFill>
                  <a:srgbClr val="F8A724"/>
                </a:solidFill>
                <a:latin typeface="+mj-ea"/>
                <a:cs typeface="+mn-ea"/>
                <a:sym typeface="inpin heiti" panose="00000500000000000000" pitchFamily="2" charset="-122"/>
              </a:rPr>
              <a:t>第六章</a:t>
            </a:r>
            <a:endParaRPr lang="en-US" altLang="zh-CN" sz="3600" b="1" dirty="0">
              <a:solidFill>
                <a:srgbClr val="F8A724"/>
              </a:solidFill>
              <a:latin typeface="+mj-ea"/>
              <a:cs typeface="+mn-ea"/>
              <a:sym typeface="inpin heiti" panose="00000500000000000000" pitchFamily="2" charset="-122"/>
            </a:endParaRPr>
          </a:p>
          <a:p>
            <a:r>
              <a:rPr lang="zh-CN" altLang="en-US" sz="3200" b="1" dirty="0">
                <a:solidFill>
                  <a:schemeClr val="accent1">
                    <a:lumMod val="100000"/>
                  </a:schemeClr>
                </a:solidFill>
                <a:latin typeface="+mj-ea"/>
                <a:cs typeface="+mn-ea"/>
                <a:sym typeface="inpin heiti" panose="00000500000000000000" pitchFamily="2" charset="-122"/>
              </a:rPr>
              <a:t>学习与心理健康</a:t>
            </a:r>
          </a:p>
        </p:txBody>
      </p:sp>
      <p:grpSp>
        <p:nvGrpSpPr>
          <p:cNvPr id="16" name="组合 15">
            <a:extLst>
              <a:ext uri="{FF2B5EF4-FFF2-40B4-BE49-F238E27FC236}">
                <a16:creationId xmlns:a16="http://schemas.microsoft.com/office/drawing/2014/main" xmlns="" id="{311AE3C2-4D7F-41D1-BE10-BAC5E66D2012}"/>
              </a:ext>
            </a:extLst>
          </p:cNvPr>
          <p:cNvGrpSpPr/>
          <p:nvPr/>
        </p:nvGrpSpPr>
        <p:grpSpPr>
          <a:xfrm>
            <a:off x="1331640" y="659815"/>
            <a:ext cx="2872821" cy="3193462"/>
            <a:chOff x="1331640" y="659815"/>
            <a:chExt cx="2872821" cy="3193462"/>
          </a:xfrm>
        </p:grpSpPr>
        <p:sp>
          <p:nvSpPr>
            <p:cNvPr id="17" name="Freeform 5">
              <a:extLst>
                <a:ext uri="{FF2B5EF4-FFF2-40B4-BE49-F238E27FC236}">
                  <a16:creationId xmlns:a16="http://schemas.microsoft.com/office/drawing/2014/main" xmlns="" id="{2D2C1716-A73B-4C62-8BF3-BFA9CC8661BB}"/>
                </a:ext>
              </a:extLst>
            </p:cNvPr>
            <p:cNvSpPr>
              <a:spLocks/>
            </p:cNvSpPr>
            <p:nvPr/>
          </p:nvSpPr>
          <p:spPr bwMode="auto">
            <a:xfrm>
              <a:off x="2545414" y="659815"/>
              <a:ext cx="1659047" cy="1878542"/>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8" name="Freeform 6">
              <a:extLst>
                <a:ext uri="{FF2B5EF4-FFF2-40B4-BE49-F238E27FC236}">
                  <a16:creationId xmlns:a16="http://schemas.microsoft.com/office/drawing/2014/main" xmlns="" id="{999BED6C-8CD0-4E97-A690-A0310B5CCC16}"/>
                </a:ext>
              </a:extLst>
            </p:cNvPr>
            <p:cNvSpPr>
              <a:spLocks/>
            </p:cNvSpPr>
            <p:nvPr/>
          </p:nvSpPr>
          <p:spPr bwMode="auto">
            <a:xfrm>
              <a:off x="1564557" y="1223437"/>
              <a:ext cx="2319505" cy="2629840"/>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1">
              <a:blip r:embed="rId4">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9" name="Freeform 7">
              <a:extLst>
                <a:ext uri="{FF2B5EF4-FFF2-40B4-BE49-F238E27FC236}">
                  <a16:creationId xmlns:a16="http://schemas.microsoft.com/office/drawing/2014/main" xmlns="" id="{E150CE5C-CCD2-41D7-A7D0-9498D1D0B766}"/>
                </a:ext>
              </a:extLst>
            </p:cNvPr>
            <p:cNvSpPr>
              <a:spLocks/>
            </p:cNvSpPr>
            <p:nvPr/>
          </p:nvSpPr>
          <p:spPr bwMode="auto">
            <a:xfrm>
              <a:off x="1660025" y="1341532"/>
              <a:ext cx="2128569" cy="2394969"/>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0" name="组合 19">
              <a:extLst>
                <a:ext uri="{FF2B5EF4-FFF2-40B4-BE49-F238E27FC236}">
                  <a16:creationId xmlns:a16="http://schemas.microsoft.com/office/drawing/2014/main" xmlns="" id="{5B03C88C-E4B9-421A-9DC1-A323AAE0393C}"/>
                </a:ext>
              </a:extLst>
            </p:cNvPr>
            <p:cNvGrpSpPr/>
            <p:nvPr/>
          </p:nvGrpSpPr>
          <p:grpSpPr>
            <a:xfrm>
              <a:off x="1331640" y="2149966"/>
              <a:ext cx="688422" cy="776783"/>
              <a:chOff x="959665" y="1964065"/>
              <a:chExt cx="828675" cy="935038"/>
            </a:xfrm>
          </p:grpSpPr>
          <p:sp>
            <p:nvSpPr>
              <p:cNvPr id="22" name="Freeform 8">
                <a:extLst>
                  <a:ext uri="{FF2B5EF4-FFF2-40B4-BE49-F238E27FC236}">
                    <a16:creationId xmlns:a16="http://schemas.microsoft.com/office/drawing/2014/main" xmlns="" id="{E4864E0A-EBB1-4473-8BC3-7B7F4441F125}"/>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Freeform 9">
                <a:extLst>
                  <a:ext uri="{FF2B5EF4-FFF2-40B4-BE49-F238E27FC236}">
                    <a16:creationId xmlns:a16="http://schemas.microsoft.com/office/drawing/2014/main" xmlns="" id="{4A89B36F-B79B-4E6A-B082-B27E1A1511EB}"/>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4" name="Freeform 10">
                <a:extLst>
                  <a:ext uri="{FF2B5EF4-FFF2-40B4-BE49-F238E27FC236}">
                    <a16:creationId xmlns:a16="http://schemas.microsoft.com/office/drawing/2014/main" xmlns="" id="{367DF8E8-B940-4FA4-A9AD-B6EB3E057439}"/>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Freeform 11">
                <a:extLst>
                  <a:ext uri="{FF2B5EF4-FFF2-40B4-BE49-F238E27FC236}">
                    <a16:creationId xmlns:a16="http://schemas.microsoft.com/office/drawing/2014/main" xmlns="" id="{CDB00407-24CE-41BB-AD06-3623B8F27A7F}"/>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1" name="文本框 20">
              <a:extLst>
                <a:ext uri="{FF2B5EF4-FFF2-40B4-BE49-F238E27FC236}">
                  <a16:creationId xmlns:a16="http://schemas.microsoft.com/office/drawing/2014/main" xmlns="" id="{056B46AE-2AE4-4D23-80B4-2B490245A672}"/>
                </a:ext>
              </a:extLst>
            </p:cNvPr>
            <p:cNvSpPr txBox="1"/>
            <p:nvPr/>
          </p:nvSpPr>
          <p:spPr>
            <a:xfrm>
              <a:off x="2698335" y="1052031"/>
              <a:ext cx="1133644" cy="1015663"/>
            </a:xfrm>
            <a:prstGeom prst="rect">
              <a:avLst/>
            </a:prstGeom>
            <a:noFill/>
          </p:spPr>
          <p:txBody>
            <a:bodyPr wrap="none" rtlCol="0">
              <a:spAutoFit/>
            </a:bodyPr>
            <a:lstStyle/>
            <a:p>
              <a:r>
                <a:rPr lang="en-US" altLang="zh-CN" sz="6000" b="1" dirty="0">
                  <a:solidFill>
                    <a:schemeClr val="bg1"/>
                  </a:solidFill>
                  <a:latin typeface="+mj-ea"/>
                  <a:ea typeface="+mj-ea"/>
                  <a:sym typeface="inpin heiti" panose="00000500000000000000" pitchFamily="2" charset="-122"/>
                </a:rPr>
                <a:t>06</a:t>
              </a:r>
              <a:endParaRPr lang="zh-CN" altLang="en-US" sz="6000" b="1" dirty="0">
                <a:solidFill>
                  <a:schemeClr val="bg1"/>
                </a:solidFill>
                <a:latin typeface="+mj-ea"/>
                <a:ea typeface="+mj-ea"/>
                <a:sym typeface="inpin heiti" panose="00000500000000000000" pitchFamily="2" charset="-122"/>
              </a:endParaRPr>
            </a:p>
          </p:txBody>
        </p:sp>
      </p:grpSp>
    </p:spTree>
    <p:extLst>
      <p:ext uri="{BB962C8B-B14F-4D97-AF65-F5344CB8AC3E}">
        <p14:creationId xmlns:p14="http://schemas.microsoft.com/office/powerpoint/2010/main" val="188728834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xmlns="" id="{5C37229C-4612-4AE1-9B10-09890CDCC917}"/>
              </a:ext>
            </a:extLst>
          </p:cNvPr>
          <p:cNvSpPr txBox="1">
            <a:spLocks/>
          </p:cNvSpPr>
          <p:nvPr/>
        </p:nvSpPr>
        <p:spPr>
          <a:xfrm>
            <a:off x="539552" y="331293"/>
            <a:ext cx="453650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大学生的学习与心理健康的关系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矩形 9">
            <a:extLst>
              <a:ext uri="{FF2B5EF4-FFF2-40B4-BE49-F238E27FC236}">
                <a16:creationId xmlns:a16="http://schemas.microsoft.com/office/drawing/2014/main" xmlns="" id="{CEE5D188-87C2-4F6E-B2AE-90DE50116450}"/>
              </a:ext>
            </a:extLst>
          </p:cNvPr>
          <p:cNvSpPr/>
          <p:nvPr/>
        </p:nvSpPr>
        <p:spPr>
          <a:xfrm>
            <a:off x="126208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二、大学生学习心理问题及原因分析</a:t>
            </a:r>
          </a:p>
        </p:txBody>
      </p:sp>
      <p:cxnSp>
        <p:nvCxnSpPr>
          <p:cNvPr id="56" name="直接连接符 55">
            <a:extLst>
              <a:ext uri="{FF2B5EF4-FFF2-40B4-BE49-F238E27FC236}">
                <a16:creationId xmlns:a16="http://schemas.microsoft.com/office/drawing/2014/main" xmlns="" id="{1A56FD65-FA00-48D1-85BB-E890E9AF187E}"/>
              </a:ext>
            </a:extLst>
          </p:cNvPr>
          <p:cNvCxnSpPr>
            <a:cxnSpLocks/>
          </p:cNvCxnSpPr>
          <p:nvPr/>
        </p:nvCxnSpPr>
        <p:spPr>
          <a:xfrm flipH="1">
            <a:off x="611560" y="1131590"/>
            <a:ext cx="278937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7" name="等腰三角形 56">
            <a:extLst>
              <a:ext uri="{FF2B5EF4-FFF2-40B4-BE49-F238E27FC236}">
                <a16:creationId xmlns:a16="http://schemas.microsoft.com/office/drawing/2014/main" xmlns="" id="{C7DC0EE8-A502-4DCD-8EEB-0C509A1F2F03}"/>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58" name="直接连接符 57">
            <a:extLst>
              <a:ext uri="{FF2B5EF4-FFF2-40B4-BE49-F238E27FC236}">
                <a16:creationId xmlns:a16="http://schemas.microsoft.com/office/drawing/2014/main" xmlns="" id="{1F9526C6-3E05-486E-8F2A-90386CFD36D3}"/>
              </a:ext>
            </a:extLst>
          </p:cNvPr>
          <p:cNvCxnSpPr>
            <a:cxnSpLocks/>
          </p:cNvCxnSpPr>
          <p:nvPr/>
        </p:nvCxnSpPr>
        <p:spPr>
          <a:xfrm>
            <a:off x="4675399" y="521032"/>
            <a:ext cx="4468601"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9" name="等腰三角形 58">
            <a:extLst>
              <a:ext uri="{FF2B5EF4-FFF2-40B4-BE49-F238E27FC236}">
                <a16:creationId xmlns:a16="http://schemas.microsoft.com/office/drawing/2014/main" xmlns="" id="{15450BF5-CBB7-44C3-84B7-73CB5D051A70}"/>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72" name="Group 10">
            <a:extLst>
              <a:ext uri="{FF2B5EF4-FFF2-40B4-BE49-F238E27FC236}">
                <a16:creationId xmlns:a16="http://schemas.microsoft.com/office/drawing/2014/main" xmlns="" id="{EBF5118B-097B-4A05-8044-864134D9A139}"/>
              </a:ext>
            </a:extLst>
          </p:cNvPr>
          <p:cNvGrpSpPr/>
          <p:nvPr/>
        </p:nvGrpSpPr>
        <p:grpSpPr>
          <a:xfrm>
            <a:off x="2685240" y="194282"/>
            <a:ext cx="2761092" cy="4279977"/>
            <a:chOff x="6034043" y="1320607"/>
            <a:chExt cx="2761092" cy="4279977"/>
          </a:xfrm>
        </p:grpSpPr>
        <p:grpSp>
          <p:nvGrpSpPr>
            <p:cNvPr id="73" name="Group 2544">
              <a:extLst>
                <a:ext uri="{FF2B5EF4-FFF2-40B4-BE49-F238E27FC236}">
                  <a16:creationId xmlns:a16="http://schemas.microsoft.com/office/drawing/2014/main" xmlns="" id="{49FD6055-99BA-405C-A514-A87000EBEBA4}"/>
                </a:ext>
              </a:extLst>
            </p:cNvPr>
            <p:cNvGrpSpPr/>
            <p:nvPr/>
          </p:nvGrpSpPr>
          <p:grpSpPr>
            <a:xfrm>
              <a:off x="6034043" y="1320607"/>
              <a:ext cx="2761092" cy="4252513"/>
              <a:chOff x="-531885" y="-2151258"/>
              <a:chExt cx="4853463" cy="7475102"/>
            </a:xfrm>
          </p:grpSpPr>
          <p:sp>
            <p:nvSpPr>
              <p:cNvPr id="95" name="Shape 2537">
                <a:extLst>
                  <a:ext uri="{FF2B5EF4-FFF2-40B4-BE49-F238E27FC236}">
                    <a16:creationId xmlns:a16="http://schemas.microsoft.com/office/drawing/2014/main" xmlns="" id="{3E18A757-7A18-4FEF-95C1-C411C169CEAC}"/>
                  </a:ext>
                </a:extLst>
              </p:cNvPr>
              <p:cNvSpPr/>
              <p:nvPr/>
            </p:nvSpPr>
            <p:spPr>
              <a:xfrm>
                <a:off x="123379" y="581652"/>
                <a:ext cx="4125961" cy="474219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15495" y="20936"/>
                      <a:pt x="0" y="21216"/>
                    </a:cubicBezTo>
                    <a:lnTo>
                      <a:pt x="0" y="0"/>
                    </a:lnTo>
                    <a:lnTo>
                      <a:pt x="21600" y="0"/>
                    </a:lnTo>
                    <a:lnTo>
                      <a:pt x="21600" y="12584"/>
                    </a:lnTo>
                    <a:cubicBezTo>
                      <a:pt x="21600" y="13905"/>
                      <a:pt x="21433" y="17557"/>
                      <a:pt x="21600" y="21600"/>
                    </a:cubicBezTo>
                    <a:close/>
                  </a:path>
                </a:pathLst>
              </a:custGeom>
              <a:solidFill>
                <a:srgbClr val="000000">
                  <a:alpha val="5000"/>
                </a:srgb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96" name="Shape 2538">
                <a:extLst>
                  <a:ext uri="{FF2B5EF4-FFF2-40B4-BE49-F238E27FC236}">
                    <a16:creationId xmlns:a16="http://schemas.microsoft.com/office/drawing/2014/main" xmlns="" id="{FBD94F9F-778D-4C1A-80E9-4595E0B00DDD}"/>
                  </a:ext>
                </a:extLst>
              </p:cNvPr>
              <p:cNvSpPr/>
              <p:nvPr/>
            </p:nvSpPr>
            <p:spPr>
              <a:xfrm>
                <a:off x="-1" y="458269"/>
                <a:ext cx="4321579" cy="4813289"/>
              </a:xfrm>
              <a:custGeom>
                <a:avLst/>
                <a:gdLst/>
                <a:ahLst/>
                <a:cxnLst>
                  <a:cxn ang="0">
                    <a:pos x="wd2" y="hd2"/>
                  </a:cxn>
                  <a:cxn ang="5400000">
                    <a:pos x="wd2" y="hd2"/>
                  </a:cxn>
                  <a:cxn ang="10800000">
                    <a:pos x="wd2" y="hd2"/>
                  </a:cxn>
                  <a:cxn ang="16200000">
                    <a:pos x="wd2" y="hd2"/>
                  </a:cxn>
                </a:cxnLst>
                <a:rect l="0" t="0" r="r" b="b"/>
                <a:pathLst>
                  <a:path w="21371" h="21600" extrusionOk="0">
                    <a:moveTo>
                      <a:pt x="21358" y="0"/>
                    </a:moveTo>
                    <a:lnTo>
                      <a:pt x="0" y="0"/>
                    </a:lnTo>
                    <a:lnTo>
                      <a:pt x="0" y="21600"/>
                    </a:lnTo>
                    <a:lnTo>
                      <a:pt x="9248" y="21112"/>
                    </a:lnTo>
                    <a:cubicBezTo>
                      <a:pt x="9248" y="21112"/>
                      <a:pt x="12110" y="20879"/>
                      <a:pt x="14781" y="20017"/>
                    </a:cubicBezTo>
                    <a:cubicBezTo>
                      <a:pt x="17461" y="19152"/>
                      <a:pt x="19950" y="17658"/>
                      <a:pt x="20015" y="17566"/>
                    </a:cubicBezTo>
                    <a:cubicBezTo>
                      <a:pt x="21600" y="15335"/>
                      <a:pt x="21358" y="0"/>
                      <a:pt x="21358" y="0"/>
                    </a:cubicBezTo>
                    <a:close/>
                  </a:path>
                </a:pathLst>
              </a:custGeom>
              <a:gradFill>
                <a:gsLst>
                  <a:gs pos="0">
                    <a:schemeClr val="accent1"/>
                  </a:gs>
                  <a:gs pos="100000">
                    <a:schemeClr val="accent4"/>
                  </a:gs>
                </a:gsLst>
                <a:lin ang="3000000" scaled="0"/>
              </a:gra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97" name="Shape 2539">
                <a:extLst>
                  <a:ext uri="{FF2B5EF4-FFF2-40B4-BE49-F238E27FC236}">
                    <a16:creationId xmlns:a16="http://schemas.microsoft.com/office/drawing/2014/main" xmlns="" id="{68A9346B-62CF-4260-A165-57780DAAB20F}"/>
                  </a:ext>
                </a:extLst>
              </p:cNvPr>
              <p:cNvSpPr/>
              <p:nvPr/>
            </p:nvSpPr>
            <p:spPr>
              <a:xfrm>
                <a:off x="1833077" y="4335947"/>
                <a:ext cx="2214274" cy="833646"/>
              </a:xfrm>
              <a:custGeom>
                <a:avLst/>
                <a:gdLst/>
                <a:ahLst/>
                <a:cxnLst>
                  <a:cxn ang="0">
                    <a:pos x="wd2" y="hd2"/>
                  </a:cxn>
                  <a:cxn ang="5400000">
                    <a:pos x="wd2" y="hd2"/>
                  </a:cxn>
                  <a:cxn ang="10800000">
                    <a:pos x="wd2" y="hd2"/>
                  </a:cxn>
                  <a:cxn ang="16200000">
                    <a:pos x="wd2" y="hd2"/>
                  </a:cxn>
                </a:cxnLst>
                <a:rect l="0" t="0" r="r" b="b"/>
                <a:pathLst>
                  <a:path w="21600" h="21600" extrusionOk="0">
                    <a:moveTo>
                      <a:pt x="21600" y="1127"/>
                    </a:moveTo>
                    <a:cubicBezTo>
                      <a:pt x="21600" y="1127"/>
                      <a:pt x="15259" y="7326"/>
                      <a:pt x="10803" y="0"/>
                    </a:cubicBezTo>
                    <a:cubicBezTo>
                      <a:pt x="10803" y="0"/>
                      <a:pt x="11275" y="17844"/>
                      <a:pt x="0" y="21600"/>
                    </a:cubicBezTo>
                    <a:cubicBezTo>
                      <a:pt x="0" y="21600"/>
                      <a:pt x="9934" y="19456"/>
                      <a:pt x="14448" y="14651"/>
                    </a:cubicBezTo>
                    <a:cubicBezTo>
                      <a:pt x="19917" y="8828"/>
                      <a:pt x="21600" y="1127"/>
                      <a:pt x="21600" y="1127"/>
                    </a:cubicBezTo>
                    <a:close/>
                  </a:path>
                </a:pathLst>
              </a:custGeom>
              <a:solidFill>
                <a:schemeClr val="accent1">
                  <a:lumMod val="75000"/>
                </a:scheme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98" name="Shape 2540">
                <a:extLst>
                  <a:ext uri="{FF2B5EF4-FFF2-40B4-BE49-F238E27FC236}">
                    <a16:creationId xmlns:a16="http://schemas.microsoft.com/office/drawing/2014/main" xmlns="" id="{E091806A-17C0-49AF-AA35-1EDA64DE2559}"/>
                  </a:ext>
                </a:extLst>
              </p:cNvPr>
              <p:cNvSpPr/>
              <p:nvPr/>
            </p:nvSpPr>
            <p:spPr>
              <a:xfrm>
                <a:off x="-531885" y="-2151258"/>
                <a:ext cx="4325836" cy="1480162"/>
              </a:xfrm>
              <a:custGeom>
                <a:avLst/>
                <a:gdLst/>
                <a:ahLst/>
                <a:cxnLst>
                  <a:cxn ang="0">
                    <a:pos x="wd2" y="hd2"/>
                  </a:cxn>
                  <a:cxn ang="5400000">
                    <a:pos x="wd2" y="hd2"/>
                  </a:cxn>
                  <a:cxn ang="10800000">
                    <a:pos x="wd2" y="hd2"/>
                  </a:cxn>
                  <a:cxn ang="16200000">
                    <a:pos x="wd2" y="hd2"/>
                  </a:cxn>
                </a:cxnLst>
                <a:rect l="0" t="0" r="r" b="b"/>
                <a:pathLst>
                  <a:path w="21600" h="21600" extrusionOk="0">
                    <a:moveTo>
                      <a:pt x="21600" y="1152"/>
                    </a:moveTo>
                    <a:lnTo>
                      <a:pt x="0" y="21600"/>
                    </a:lnTo>
                    <a:lnTo>
                      <a:pt x="0" y="0"/>
                    </a:lnTo>
                    <a:lnTo>
                      <a:pt x="21600" y="0"/>
                    </a:lnTo>
                    <a:cubicBezTo>
                      <a:pt x="21600" y="0"/>
                      <a:pt x="21600" y="1152"/>
                      <a:pt x="21600" y="1152"/>
                    </a:cubicBezTo>
                    <a:close/>
                  </a:path>
                </a:pathLst>
              </a:custGeom>
              <a:solidFill>
                <a:srgbClr val="FFFFFF">
                  <a:alpha val="10000"/>
                </a:srgb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99" name="Shape 2541">
                <a:extLst>
                  <a:ext uri="{FF2B5EF4-FFF2-40B4-BE49-F238E27FC236}">
                    <a16:creationId xmlns:a16="http://schemas.microsoft.com/office/drawing/2014/main" xmlns="" id="{9839785E-19B2-40B0-ABC8-5133C146AE0C}"/>
                  </a:ext>
                </a:extLst>
              </p:cNvPr>
              <p:cNvSpPr/>
              <p:nvPr/>
            </p:nvSpPr>
            <p:spPr>
              <a:xfrm>
                <a:off x="2062216" y="17626"/>
                <a:ext cx="523761" cy="1374460"/>
              </a:xfrm>
              <a:custGeom>
                <a:avLst/>
                <a:gdLst/>
                <a:ahLst/>
                <a:cxnLst>
                  <a:cxn ang="0">
                    <a:pos x="wd2" y="hd2"/>
                  </a:cxn>
                  <a:cxn ang="5400000">
                    <a:pos x="wd2" y="hd2"/>
                  </a:cxn>
                  <a:cxn ang="10800000">
                    <a:pos x="wd2" y="hd2"/>
                  </a:cxn>
                  <a:cxn ang="16200000">
                    <a:pos x="wd2" y="hd2"/>
                  </a:cxn>
                </a:cxnLst>
                <a:rect l="0" t="0" r="r" b="b"/>
                <a:pathLst>
                  <a:path w="21413" h="21600" extrusionOk="0">
                    <a:moveTo>
                      <a:pt x="21391" y="17954"/>
                    </a:moveTo>
                    <a:lnTo>
                      <a:pt x="21391" y="4312"/>
                    </a:lnTo>
                    <a:cubicBezTo>
                      <a:pt x="21391" y="1572"/>
                      <a:pt x="18120" y="0"/>
                      <a:pt x="12416" y="0"/>
                    </a:cubicBezTo>
                    <a:cubicBezTo>
                      <a:pt x="6906" y="0"/>
                      <a:pt x="4637" y="1784"/>
                      <a:pt x="4208" y="2728"/>
                    </a:cubicBezTo>
                    <a:lnTo>
                      <a:pt x="4197" y="7089"/>
                    </a:lnTo>
                    <a:lnTo>
                      <a:pt x="6880" y="7089"/>
                    </a:lnTo>
                    <a:lnTo>
                      <a:pt x="6880" y="2868"/>
                    </a:lnTo>
                    <a:cubicBezTo>
                      <a:pt x="7040" y="2591"/>
                      <a:pt x="8129" y="1035"/>
                      <a:pt x="12416" y="1035"/>
                    </a:cubicBezTo>
                    <a:cubicBezTo>
                      <a:pt x="16584" y="1035"/>
                      <a:pt x="18699" y="2138"/>
                      <a:pt x="18699" y="4312"/>
                    </a:cubicBezTo>
                    <a:lnTo>
                      <a:pt x="18699" y="17977"/>
                    </a:lnTo>
                    <a:lnTo>
                      <a:pt x="18706" y="18032"/>
                    </a:lnTo>
                    <a:cubicBezTo>
                      <a:pt x="18708" y="18042"/>
                      <a:pt x="18958" y="19074"/>
                      <a:pt x="17258" y="19796"/>
                    </a:cubicBezTo>
                    <a:cubicBezTo>
                      <a:pt x="16060" y="20306"/>
                      <a:pt x="14128" y="20565"/>
                      <a:pt x="11518" y="20565"/>
                    </a:cubicBezTo>
                    <a:cubicBezTo>
                      <a:pt x="4058" y="20565"/>
                      <a:pt x="2693" y="18628"/>
                      <a:pt x="2693" y="14815"/>
                    </a:cubicBezTo>
                    <a:lnTo>
                      <a:pt x="2693" y="6811"/>
                    </a:lnTo>
                    <a:cubicBezTo>
                      <a:pt x="2693" y="6525"/>
                      <a:pt x="2091" y="6294"/>
                      <a:pt x="1346" y="6294"/>
                    </a:cubicBezTo>
                    <a:cubicBezTo>
                      <a:pt x="602" y="6294"/>
                      <a:pt x="0" y="6525"/>
                      <a:pt x="0" y="6811"/>
                    </a:cubicBezTo>
                    <a:lnTo>
                      <a:pt x="0" y="14815"/>
                    </a:lnTo>
                    <a:cubicBezTo>
                      <a:pt x="0" y="17353"/>
                      <a:pt x="0" y="21600"/>
                      <a:pt x="11518" y="21600"/>
                    </a:cubicBezTo>
                    <a:cubicBezTo>
                      <a:pt x="14939" y="21600"/>
                      <a:pt x="17550" y="21222"/>
                      <a:pt x="19281" y="20480"/>
                    </a:cubicBezTo>
                    <a:cubicBezTo>
                      <a:pt x="21600" y="19484"/>
                      <a:pt x="21440" y="18185"/>
                      <a:pt x="21391" y="17954"/>
                    </a:cubicBezTo>
                    <a:close/>
                  </a:path>
                </a:pathLst>
              </a:custGeom>
              <a:solidFill>
                <a:srgbClr val="000000">
                  <a:alpha val="15000"/>
                </a:srgbClr>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100" name="Shape 2542">
                <a:extLst>
                  <a:ext uri="{FF2B5EF4-FFF2-40B4-BE49-F238E27FC236}">
                    <a16:creationId xmlns:a16="http://schemas.microsoft.com/office/drawing/2014/main" xmlns="" id="{CC2CDFCC-A7CA-4BB3-8726-4DDAD1584465}"/>
                  </a:ext>
                </a:extLst>
              </p:cNvPr>
              <p:cNvSpPr/>
              <p:nvPr/>
            </p:nvSpPr>
            <p:spPr>
              <a:xfrm>
                <a:off x="2414730" y="352516"/>
                <a:ext cx="65856" cy="101830"/>
              </a:xfrm>
              <a:custGeom>
                <a:avLst/>
                <a:gdLst/>
                <a:ahLst/>
                <a:cxnLst>
                  <a:cxn ang="0">
                    <a:pos x="wd2" y="hd2"/>
                  </a:cxn>
                  <a:cxn ang="5400000">
                    <a:pos x="wd2" y="hd2"/>
                  </a:cxn>
                  <a:cxn ang="10800000">
                    <a:pos x="wd2" y="hd2"/>
                  </a:cxn>
                  <a:cxn ang="16200000">
                    <a:pos x="wd2" y="hd2"/>
                  </a:cxn>
                </a:cxnLst>
                <a:rect l="0" t="0" r="r" b="b"/>
                <a:pathLst>
                  <a:path w="21600" h="21600" extrusionOk="0">
                    <a:moveTo>
                      <a:pt x="21600" y="6988"/>
                    </a:moveTo>
                    <a:cubicBezTo>
                      <a:pt x="21600" y="3133"/>
                      <a:pt x="16767" y="0"/>
                      <a:pt x="10800" y="0"/>
                    </a:cubicBezTo>
                    <a:cubicBezTo>
                      <a:pt x="4833" y="0"/>
                      <a:pt x="0" y="3133"/>
                      <a:pt x="0" y="6988"/>
                    </a:cubicBezTo>
                    <a:lnTo>
                      <a:pt x="0" y="21600"/>
                    </a:lnTo>
                    <a:lnTo>
                      <a:pt x="21600" y="21600"/>
                    </a:lnTo>
                    <a:cubicBezTo>
                      <a:pt x="21600" y="21600"/>
                      <a:pt x="21600" y="6988"/>
                      <a:pt x="21600" y="6988"/>
                    </a:cubicBezTo>
                    <a:close/>
                  </a:path>
                </a:pathLst>
              </a:custGeom>
              <a:solidFill>
                <a:schemeClr val="accent6"/>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sp>
            <p:nvSpPr>
              <p:cNvPr id="101" name="Shape 2543">
                <a:extLst>
                  <a:ext uri="{FF2B5EF4-FFF2-40B4-BE49-F238E27FC236}">
                    <a16:creationId xmlns:a16="http://schemas.microsoft.com/office/drawing/2014/main" xmlns="" id="{F5E2EA2D-ACBA-47BE-AB0D-58EBFC13D4F8}"/>
                  </a:ext>
                </a:extLst>
              </p:cNvPr>
              <p:cNvSpPr/>
              <p:nvPr/>
            </p:nvSpPr>
            <p:spPr>
              <a:xfrm>
                <a:off x="2026965" y="0"/>
                <a:ext cx="523749" cy="1374460"/>
              </a:xfrm>
              <a:custGeom>
                <a:avLst/>
                <a:gdLst/>
                <a:ahLst/>
                <a:cxnLst>
                  <a:cxn ang="0">
                    <a:pos x="wd2" y="hd2"/>
                  </a:cxn>
                  <a:cxn ang="5400000">
                    <a:pos x="wd2" y="hd2"/>
                  </a:cxn>
                  <a:cxn ang="10800000">
                    <a:pos x="wd2" y="hd2"/>
                  </a:cxn>
                  <a:cxn ang="16200000">
                    <a:pos x="wd2" y="hd2"/>
                  </a:cxn>
                </a:cxnLst>
                <a:rect l="0" t="0" r="r" b="b"/>
                <a:pathLst>
                  <a:path w="21414" h="21600" extrusionOk="0">
                    <a:moveTo>
                      <a:pt x="21391" y="17955"/>
                    </a:moveTo>
                    <a:lnTo>
                      <a:pt x="21391" y="4313"/>
                    </a:lnTo>
                    <a:cubicBezTo>
                      <a:pt x="21391" y="1572"/>
                      <a:pt x="18120" y="0"/>
                      <a:pt x="12415" y="0"/>
                    </a:cubicBezTo>
                    <a:cubicBezTo>
                      <a:pt x="6905" y="0"/>
                      <a:pt x="4637" y="1785"/>
                      <a:pt x="4207" y="2729"/>
                    </a:cubicBezTo>
                    <a:lnTo>
                      <a:pt x="4197" y="7090"/>
                    </a:lnTo>
                    <a:lnTo>
                      <a:pt x="6880" y="7090"/>
                    </a:lnTo>
                    <a:lnTo>
                      <a:pt x="6880" y="2870"/>
                    </a:lnTo>
                    <a:cubicBezTo>
                      <a:pt x="7040" y="2592"/>
                      <a:pt x="8129" y="1035"/>
                      <a:pt x="12415" y="1035"/>
                    </a:cubicBezTo>
                    <a:cubicBezTo>
                      <a:pt x="16584" y="1035"/>
                      <a:pt x="18698" y="2138"/>
                      <a:pt x="18698" y="4313"/>
                    </a:cubicBezTo>
                    <a:lnTo>
                      <a:pt x="18698" y="17977"/>
                    </a:lnTo>
                    <a:lnTo>
                      <a:pt x="18706" y="18033"/>
                    </a:lnTo>
                    <a:cubicBezTo>
                      <a:pt x="18708" y="18043"/>
                      <a:pt x="18958" y="19075"/>
                      <a:pt x="17259" y="19797"/>
                    </a:cubicBezTo>
                    <a:cubicBezTo>
                      <a:pt x="16060" y="20307"/>
                      <a:pt x="14128" y="20565"/>
                      <a:pt x="11518" y="20565"/>
                    </a:cubicBezTo>
                    <a:cubicBezTo>
                      <a:pt x="4058" y="20565"/>
                      <a:pt x="2693" y="18629"/>
                      <a:pt x="2693" y="14816"/>
                    </a:cubicBezTo>
                    <a:lnTo>
                      <a:pt x="2693" y="6812"/>
                    </a:lnTo>
                    <a:cubicBezTo>
                      <a:pt x="2693" y="6526"/>
                      <a:pt x="2090" y="6294"/>
                      <a:pt x="1346" y="6294"/>
                    </a:cubicBezTo>
                    <a:cubicBezTo>
                      <a:pt x="602" y="6294"/>
                      <a:pt x="0" y="6526"/>
                      <a:pt x="0" y="6812"/>
                    </a:cubicBezTo>
                    <a:lnTo>
                      <a:pt x="0" y="14816"/>
                    </a:lnTo>
                    <a:cubicBezTo>
                      <a:pt x="0" y="17353"/>
                      <a:pt x="0" y="21600"/>
                      <a:pt x="11518" y="21600"/>
                    </a:cubicBezTo>
                    <a:cubicBezTo>
                      <a:pt x="14939" y="21600"/>
                      <a:pt x="17550" y="21224"/>
                      <a:pt x="19281" y="20480"/>
                    </a:cubicBezTo>
                    <a:cubicBezTo>
                      <a:pt x="21600" y="19485"/>
                      <a:pt x="21441" y="18185"/>
                      <a:pt x="21391" y="17955"/>
                    </a:cubicBezTo>
                    <a:close/>
                  </a:path>
                </a:pathLst>
              </a:custGeom>
              <a:solidFill>
                <a:schemeClr val="accent6"/>
              </a:solidFill>
              <a:ln w="12700" cap="flat">
                <a:noFill/>
                <a:miter lim="400000"/>
              </a:ln>
              <a:effectLst/>
            </p:spPr>
            <p:txBody>
              <a:bodyPr wrap="square" lIns="50800" tIns="50800" rIns="50800" bIns="50800" numCol="1" anchor="ctr">
                <a:noAutofit/>
              </a:bodyPr>
              <a:lstStyle/>
              <a:p>
                <a:pPr defTabSz="22859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dirty="0">
                  <a:latin typeface="字魂59号-创粗黑" panose="00000500000000000000" pitchFamily="2" charset="-122"/>
                  <a:ea typeface="字魂59号-创粗黑" panose="00000500000000000000" pitchFamily="2" charset="-122"/>
                </a:endParaRPr>
              </a:p>
            </p:txBody>
          </p:sp>
        </p:grpSp>
        <p:grpSp>
          <p:nvGrpSpPr>
            <p:cNvPr id="74" name="Group 5">
              <a:extLst>
                <a:ext uri="{FF2B5EF4-FFF2-40B4-BE49-F238E27FC236}">
                  <a16:creationId xmlns:a16="http://schemas.microsoft.com/office/drawing/2014/main" xmlns="" id="{8423ADD6-99B7-46BF-8C6B-702B95A407C4}"/>
                </a:ext>
              </a:extLst>
            </p:cNvPr>
            <p:cNvGrpSpPr/>
            <p:nvPr/>
          </p:nvGrpSpPr>
          <p:grpSpPr>
            <a:xfrm>
              <a:off x="6480643" y="3370486"/>
              <a:ext cx="2232248" cy="2230098"/>
              <a:chOff x="6479432" y="3370486"/>
              <a:chExt cx="2232248" cy="2230098"/>
            </a:xfrm>
          </p:grpSpPr>
          <p:sp>
            <p:nvSpPr>
              <p:cNvPr id="75" name="TextBox 110">
                <a:extLst>
                  <a:ext uri="{FF2B5EF4-FFF2-40B4-BE49-F238E27FC236}">
                    <a16:creationId xmlns:a16="http://schemas.microsoft.com/office/drawing/2014/main" xmlns="" id="{20C671DF-D97E-469A-906C-872438068585}"/>
                  </a:ext>
                </a:extLst>
              </p:cNvPr>
              <p:cNvSpPr txBox="1"/>
              <p:nvPr/>
            </p:nvSpPr>
            <p:spPr>
              <a:xfrm>
                <a:off x="6942170" y="3370486"/>
                <a:ext cx="1292020" cy="246221"/>
              </a:xfrm>
              <a:prstGeom prst="rect">
                <a:avLst/>
              </a:prstGeom>
              <a:noFill/>
            </p:spPr>
            <p:txBody>
              <a:bodyPr wrap="none" lIns="0" tIns="0" rIns="0" bIns="0" rtlCol="0">
                <a:spAutoFit/>
              </a:bodyPr>
              <a:lstStyle/>
              <a:p>
                <a:pPr algn="r"/>
                <a:r>
                  <a:rPr lang="zh-CN" altLang="en-US" sz="1600" b="1" dirty="0">
                    <a:solidFill>
                      <a:schemeClr val="bg1"/>
                    </a:solidFill>
                    <a:latin typeface="微软雅黑" panose="020B0503020204020204" pitchFamily="34" charset="-122"/>
                    <a:ea typeface="微软雅黑" panose="020B0503020204020204" pitchFamily="34" charset="-122"/>
                    <a:cs typeface="+mn-ea"/>
                  </a:rPr>
                  <a:t>学习自卑问题 </a:t>
                </a:r>
                <a:endParaRPr lang="zh-CN" altLang="en-US" sz="16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94" name="TextBox 117">
                <a:extLst>
                  <a:ext uri="{FF2B5EF4-FFF2-40B4-BE49-F238E27FC236}">
                    <a16:creationId xmlns:a16="http://schemas.microsoft.com/office/drawing/2014/main" xmlns="" id="{3FAA80BC-805C-4AE8-BAED-C4EAFCB5C568}"/>
                  </a:ext>
                </a:extLst>
              </p:cNvPr>
              <p:cNvSpPr txBox="1"/>
              <p:nvPr/>
            </p:nvSpPr>
            <p:spPr>
              <a:xfrm flipH="1">
                <a:off x="6479432" y="3698075"/>
                <a:ext cx="2232248" cy="1902509"/>
              </a:xfrm>
              <a:prstGeom prst="rect">
                <a:avLst/>
              </a:prstGeom>
              <a:noFill/>
            </p:spPr>
            <p:txBody>
              <a:bodyPr wrap="square" lIns="0" tIns="0" rIns="0" bIns="0" rtlCol="0">
                <a:spAutoFit/>
              </a:bodyPr>
              <a:lstStyle/>
              <a:p>
                <a:pPr>
                  <a:lnSpc>
                    <a:spcPct val="125000"/>
                  </a:lnSpc>
                </a:pPr>
                <a:r>
                  <a:rPr lang="zh-CN" altLang="en-US" sz="1100" dirty="0">
                    <a:solidFill>
                      <a:schemeClr val="bg1"/>
                    </a:solidFill>
                    <a:latin typeface="微软雅黑" panose="020B0503020204020204" pitchFamily="34" charset="-122"/>
                    <a:ea typeface="微软雅黑" panose="020B0503020204020204" pitchFamily="34" charset="-122"/>
                  </a:rPr>
                  <a:t>进入大学后，学生的自我意识增强，自尊感特别突出，如不能正确地进行自我评价则会 导致自我意识失调。</a:t>
                </a:r>
                <a:r>
                  <a:rPr lang="zh-CN" altLang="en-US" sz="11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自卑心 理产生的原因有的与家庭教育方法不当、社会影响不良有关；有的是由于学校教育失误造成 的；有的则因个人智力和非智力因素</a:t>
                </a:r>
                <a:endParaRPr lang="en-US" altLang="zh-CN" sz="11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a:p>
                <a:pPr>
                  <a:lnSpc>
                    <a:spcPct val="125000"/>
                  </a:lnSpc>
                </a:pPr>
                <a:r>
                  <a:rPr lang="zh-CN" altLang="en-US" sz="11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影响所致。</a:t>
                </a:r>
              </a:p>
              <a:p>
                <a:pPr>
                  <a:lnSpc>
                    <a:spcPct val="125000"/>
                  </a:lnSpc>
                </a:pPr>
                <a:endParaRPr lang="en-US" sz="12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spTree>
    <p:extLst>
      <p:ext uri="{BB962C8B-B14F-4D97-AF65-F5344CB8AC3E}">
        <p14:creationId xmlns:p14="http://schemas.microsoft.com/office/powerpoint/2010/main" val="28386541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barn(inVertical)">
                                      <p:cBhvr>
                                        <p:cTn id="7"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itle 1">
            <a:extLst>
              <a:ext uri="{FF2B5EF4-FFF2-40B4-BE49-F238E27FC236}">
                <a16:creationId xmlns:a16="http://schemas.microsoft.com/office/drawing/2014/main" xmlns="" id="{EC2E1CBA-11D1-4A47-BB6F-FBE3428BC82F}"/>
              </a:ext>
            </a:extLst>
          </p:cNvPr>
          <p:cNvSpPr txBox="1">
            <a:spLocks/>
          </p:cNvSpPr>
          <p:nvPr/>
        </p:nvSpPr>
        <p:spPr>
          <a:xfrm>
            <a:off x="539551" y="331293"/>
            <a:ext cx="520298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大学生学习心理健康教育对策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7" name="矩形 56">
            <a:extLst>
              <a:ext uri="{FF2B5EF4-FFF2-40B4-BE49-F238E27FC236}">
                <a16:creationId xmlns:a16="http://schemas.microsoft.com/office/drawing/2014/main" xmlns="" id="{188C161C-0283-40AA-88D6-0C15E301CED4}"/>
              </a:ext>
            </a:extLst>
          </p:cNvPr>
          <p:cNvSpPr/>
          <p:nvPr/>
        </p:nvSpPr>
        <p:spPr>
          <a:xfrm>
            <a:off x="937399" y="857008"/>
            <a:ext cx="1739631"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一、大学生学习心理的自我调适</a:t>
            </a:r>
          </a:p>
        </p:txBody>
      </p:sp>
      <p:sp>
        <p:nvSpPr>
          <p:cNvPr id="3" name="矩形 2">
            <a:extLst>
              <a:ext uri="{FF2B5EF4-FFF2-40B4-BE49-F238E27FC236}">
                <a16:creationId xmlns:a16="http://schemas.microsoft.com/office/drawing/2014/main" xmlns="" id="{FB94E5D0-7951-4A01-99AE-AFD1980D7197}"/>
              </a:ext>
            </a:extLst>
          </p:cNvPr>
          <p:cNvSpPr/>
          <p:nvPr/>
        </p:nvSpPr>
        <p:spPr>
          <a:xfrm>
            <a:off x="1548412" y="1419622"/>
            <a:ext cx="2860868" cy="1355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4" name="矩形 3">
            <a:extLst>
              <a:ext uri="{FF2B5EF4-FFF2-40B4-BE49-F238E27FC236}">
                <a16:creationId xmlns:a16="http://schemas.microsoft.com/office/drawing/2014/main" xmlns="" id="{C3211B4B-00E3-4A83-AF85-1A470BD8C0F4}"/>
              </a:ext>
            </a:extLst>
          </p:cNvPr>
          <p:cNvSpPr/>
          <p:nvPr/>
        </p:nvSpPr>
        <p:spPr>
          <a:xfrm>
            <a:off x="1938615" y="1762137"/>
            <a:ext cx="2157014" cy="740334"/>
          </a:xfrm>
          <a:prstGeom prst="rect">
            <a:avLst/>
          </a:prstGeom>
        </p:spPr>
        <p:txBody>
          <a:bodyPr wrap="none" lIns="0" tIns="0" rIns="0" bIns="0">
            <a:normAutofit/>
          </a:bodyPr>
          <a:lstStyle/>
          <a:p>
            <a:pPr algn="ctr"/>
            <a:r>
              <a:rPr lang="zh-CN" altLang="en-US"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确立适当的</a:t>
            </a:r>
            <a:endParaRPr lang="en-US" altLang="zh-CN"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学习抱负水平</a:t>
            </a:r>
          </a:p>
        </p:txBody>
      </p:sp>
      <p:sp>
        <p:nvSpPr>
          <p:cNvPr id="6" name="矩形 5">
            <a:extLst>
              <a:ext uri="{FF2B5EF4-FFF2-40B4-BE49-F238E27FC236}">
                <a16:creationId xmlns:a16="http://schemas.microsoft.com/office/drawing/2014/main" xmlns="" id="{0B625A70-BB29-4076-931C-20580DD13837}"/>
              </a:ext>
            </a:extLst>
          </p:cNvPr>
          <p:cNvSpPr/>
          <p:nvPr/>
        </p:nvSpPr>
        <p:spPr>
          <a:xfrm>
            <a:off x="1548412" y="2807170"/>
            <a:ext cx="2860868" cy="13556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矩形 13">
            <a:extLst>
              <a:ext uri="{FF2B5EF4-FFF2-40B4-BE49-F238E27FC236}">
                <a16:creationId xmlns:a16="http://schemas.microsoft.com/office/drawing/2014/main" xmlns="" id="{252A543B-431D-4B4C-B530-A518D447D49E}"/>
              </a:ext>
            </a:extLst>
          </p:cNvPr>
          <p:cNvSpPr/>
          <p:nvPr/>
        </p:nvSpPr>
        <p:spPr>
          <a:xfrm>
            <a:off x="1907239" y="3154718"/>
            <a:ext cx="2157014" cy="713176"/>
          </a:xfrm>
          <a:prstGeom prst="rect">
            <a:avLst/>
          </a:prstGeom>
        </p:spPr>
        <p:txBody>
          <a:bodyPr wrap="none" lIns="0" tIns="0" rIns="0" bIns="0">
            <a:normAutofit/>
          </a:bodyPr>
          <a:lstStyle/>
          <a:p>
            <a:pPr algn="ctr"/>
            <a:r>
              <a:rPr lang="zh-CN" altLang="en-US" b="1" dirty="0">
                <a:latin typeface="微软雅黑" panose="020B0503020204020204" pitchFamily="34" charset="-122"/>
                <a:ea typeface="微软雅黑" panose="020B0503020204020204" pitchFamily="34" charset="-122"/>
                <a:sym typeface="inpin heiti" panose="00000500000000000000" pitchFamily="2" charset="-122"/>
              </a:rPr>
              <a:t>注重有效的</a:t>
            </a:r>
            <a:endParaRPr lang="en-US" altLang="zh-CN" b="1" dirty="0">
              <a:latin typeface="微软雅黑" panose="020B0503020204020204" pitchFamily="34" charset="-122"/>
              <a:ea typeface="微软雅黑" panose="020B0503020204020204" pitchFamily="34" charset="-122"/>
              <a:sym typeface="inpin heiti" panose="00000500000000000000" pitchFamily="2" charset="-122"/>
            </a:endParaRPr>
          </a:p>
          <a:p>
            <a:pPr algn="ctr"/>
            <a:r>
              <a:rPr lang="zh-CN" altLang="en-US" b="1" dirty="0">
                <a:latin typeface="微软雅黑" panose="020B0503020204020204" pitchFamily="34" charset="-122"/>
                <a:ea typeface="微软雅黑" panose="020B0503020204020204" pitchFamily="34" charset="-122"/>
                <a:sym typeface="inpin heiti" panose="00000500000000000000" pitchFamily="2" charset="-122"/>
              </a:rPr>
              <a:t>学习策略和方法</a:t>
            </a:r>
          </a:p>
        </p:txBody>
      </p:sp>
      <p:sp>
        <p:nvSpPr>
          <p:cNvPr id="15" name="矩形 14">
            <a:extLst>
              <a:ext uri="{FF2B5EF4-FFF2-40B4-BE49-F238E27FC236}">
                <a16:creationId xmlns:a16="http://schemas.microsoft.com/office/drawing/2014/main" xmlns="" id="{0CD658C8-6F26-4330-A849-52974B632622}"/>
              </a:ext>
            </a:extLst>
          </p:cNvPr>
          <p:cNvSpPr/>
          <p:nvPr/>
        </p:nvSpPr>
        <p:spPr>
          <a:xfrm>
            <a:off x="4447436" y="1419622"/>
            <a:ext cx="3004884" cy="13556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7" name="矩形 16">
            <a:extLst>
              <a:ext uri="{FF2B5EF4-FFF2-40B4-BE49-F238E27FC236}">
                <a16:creationId xmlns:a16="http://schemas.microsoft.com/office/drawing/2014/main" xmlns="" id="{0854DDCF-890D-408E-B500-E9FDC6014DAF}"/>
              </a:ext>
            </a:extLst>
          </p:cNvPr>
          <p:cNvSpPr/>
          <p:nvPr/>
        </p:nvSpPr>
        <p:spPr>
          <a:xfrm>
            <a:off x="4760459" y="1762137"/>
            <a:ext cx="2348140" cy="658459"/>
          </a:xfrm>
          <a:prstGeom prst="rect">
            <a:avLst/>
          </a:prstGeom>
        </p:spPr>
        <p:txBody>
          <a:bodyPr wrap="none" lIns="0" tIns="0" rIns="0" bIns="0">
            <a:normAutofit/>
          </a:bodyPr>
          <a:lstStyle/>
          <a:p>
            <a:pPr algn="ctr"/>
            <a:r>
              <a:rPr lang="zh-CN" altLang="en-US" b="1" dirty="0">
                <a:latin typeface="微软雅黑" panose="020B0503020204020204" pitchFamily="34" charset="-122"/>
                <a:ea typeface="微软雅黑" panose="020B0503020204020204" pitchFamily="34" charset="-122"/>
                <a:sym typeface="inpin heiti" panose="00000500000000000000" pitchFamily="2" charset="-122"/>
              </a:rPr>
              <a:t>激发学习兴趣</a:t>
            </a:r>
            <a:endParaRPr lang="en-US" altLang="zh-CN" b="1" dirty="0">
              <a:latin typeface="微软雅黑" panose="020B0503020204020204" pitchFamily="34" charset="-122"/>
              <a:ea typeface="微软雅黑" panose="020B0503020204020204" pitchFamily="34" charset="-122"/>
              <a:sym typeface="inpin heiti" panose="00000500000000000000" pitchFamily="2" charset="-122"/>
            </a:endParaRPr>
          </a:p>
          <a:p>
            <a:pPr algn="ctr"/>
            <a:r>
              <a:rPr lang="zh-CN" altLang="en-US" b="1" dirty="0">
                <a:latin typeface="微软雅黑" panose="020B0503020204020204" pitchFamily="34" charset="-122"/>
                <a:ea typeface="微软雅黑" panose="020B0503020204020204" pitchFamily="34" charset="-122"/>
                <a:sym typeface="inpin heiti" panose="00000500000000000000" pitchFamily="2" charset="-122"/>
              </a:rPr>
              <a:t>和学习热情</a:t>
            </a:r>
          </a:p>
        </p:txBody>
      </p:sp>
      <p:sp>
        <p:nvSpPr>
          <p:cNvPr id="18" name="矩形 17">
            <a:extLst>
              <a:ext uri="{FF2B5EF4-FFF2-40B4-BE49-F238E27FC236}">
                <a16:creationId xmlns:a16="http://schemas.microsoft.com/office/drawing/2014/main" xmlns="" id="{BA53BE1D-2D20-401A-9D9F-D8A82E2CA5DE}"/>
              </a:ext>
            </a:extLst>
          </p:cNvPr>
          <p:cNvSpPr/>
          <p:nvPr/>
        </p:nvSpPr>
        <p:spPr>
          <a:xfrm>
            <a:off x="4447436" y="2807170"/>
            <a:ext cx="3004884" cy="13556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9" name="矩形 18">
            <a:extLst>
              <a:ext uri="{FF2B5EF4-FFF2-40B4-BE49-F238E27FC236}">
                <a16:creationId xmlns:a16="http://schemas.microsoft.com/office/drawing/2014/main" xmlns="" id="{A9D4FEA9-1A33-426A-9928-B63AFD0D7048}"/>
              </a:ext>
            </a:extLst>
          </p:cNvPr>
          <p:cNvSpPr/>
          <p:nvPr/>
        </p:nvSpPr>
        <p:spPr>
          <a:xfrm>
            <a:off x="5046705" y="3154718"/>
            <a:ext cx="1973567" cy="641168"/>
          </a:xfrm>
          <a:prstGeom prst="rect">
            <a:avLst/>
          </a:prstGeom>
        </p:spPr>
        <p:txBody>
          <a:bodyPr wrap="none" lIns="0" tIns="0" rIns="0" bIns="0">
            <a:normAutofit/>
          </a:bodyPr>
          <a:lstStyle/>
          <a:p>
            <a:pPr algn="ctr"/>
            <a:r>
              <a:rPr lang="zh-CN" altLang="en-US"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培养良好的</a:t>
            </a:r>
            <a:endParaRPr lang="en-US" altLang="zh-CN"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学习心境</a:t>
            </a:r>
          </a:p>
        </p:txBody>
      </p:sp>
      <p:sp>
        <p:nvSpPr>
          <p:cNvPr id="21" name="椭圆 20">
            <a:extLst>
              <a:ext uri="{FF2B5EF4-FFF2-40B4-BE49-F238E27FC236}">
                <a16:creationId xmlns:a16="http://schemas.microsoft.com/office/drawing/2014/main" xmlns="" id="{5EEA806E-855D-4F4C-A38E-49E29BC84819}"/>
              </a:ext>
            </a:extLst>
          </p:cNvPr>
          <p:cNvSpPr/>
          <p:nvPr/>
        </p:nvSpPr>
        <p:spPr>
          <a:xfrm>
            <a:off x="1358984" y="1851670"/>
            <a:ext cx="370427" cy="370427"/>
          </a:xfrm>
          <a:prstGeom prst="ellips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a:extLst>
              <a:ext uri="{FF2B5EF4-FFF2-40B4-BE49-F238E27FC236}">
                <a16:creationId xmlns:a16="http://schemas.microsoft.com/office/drawing/2014/main" xmlns="" id="{351CE187-1308-436F-BF7B-C4514BD42C23}"/>
              </a:ext>
            </a:extLst>
          </p:cNvPr>
          <p:cNvSpPr/>
          <p:nvPr/>
        </p:nvSpPr>
        <p:spPr>
          <a:xfrm>
            <a:off x="7281429" y="1851670"/>
            <a:ext cx="370427" cy="370427"/>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a:extLst>
              <a:ext uri="{FF2B5EF4-FFF2-40B4-BE49-F238E27FC236}">
                <a16:creationId xmlns:a16="http://schemas.microsoft.com/office/drawing/2014/main" xmlns="" id="{AD90E6A2-4C00-4DCD-8AAD-38C89A00B56C}"/>
              </a:ext>
            </a:extLst>
          </p:cNvPr>
          <p:cNvSpPr/>
          <p:nvPr/>
        </p:nvSpPr>
        <p:spPr>
          <a:xfrm>
            <a:off x="7281429" y="3269587"/>
            <a:ext cx="370427" cy="370427"/>
          </a:xfrm>
          <a:prstGeom prst="ellipse">
            <a:avLst/>
          </a:prstGeom>
          <a:solidFill>
            <a:srgbClr val="F8A7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a:extLst>
              <a:ext uri="{FF2B5EF4-FFF2-40B4-BE49-F238E27FC236}">
                <a16:creationId xmlns:a16="http://schemas.microsoft.com/office/drawing/2014/main" xmlns="" id="{D7073C03-D4B5-4C82-B228-1C47A9AFC97C}"/>
              </a:ext>
            </a:extLst>
          </p:cNvPr>
          <p:cNvSpPr/>
          <p:nvPr/>
        </p:nvSpPr>
        <p:spPr>
          <a:xfrm>
            <a:off x="1331640" y="3269587"/>
            <a:ext cx="370427" cy="370427"/>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a:extLst>
              <a:ext uri="{FF2B5EF4-FFF2-40B4-BE49-F238E27FC236}">
                <a16:creationId xmlns:a16="http://schemas.microsoft.com/office/drawing/2014/main" xmlns="" id="{07BF7390-AD9A-47CD-A348-884A7AD4A873}"/>
              </a:ext>
            </a:extLst>
          </p:cNvPr>
          <p:cNvCxnSpPr>
            <a:cxnSpLocks/>
          </p:cNvCxnSpPr>
          <p:nvPr/>
        </p:nvCxnSpPr>
        <p:spPr>
          <a:xfrm flipH="1">
            <a:off x="611560" y="1131590"/>
            <a:ext cx="244827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3" name="等腰三角形 22">
            <a:extLst>
              <a:ext uri="{FF2B5EF4-FFF2-40B4-BE49-F238E27FC236}">
                <a16:creationId xmlns:a16="http://schemas.microsoft.com/office/drawing/2014/main" xmlns="" id="{DB3BB052-FA80-4BFC-BCDC-E27F7F3A1868}"/>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4" name="直接连接符 23">
            <a:extLst>
              <a:ext uri="{FF2B5EF4-FFF2-40B4-BE49-F238E27FC236}">
                <a16:creationId xmlns:a16="http://schemas.microsoft.com/office/drawing/2014/main" xmlns="" id="{D31C32B7-ED9B-4FBF-B088-1C948C445A24}"/>
              </a:ext>
            </a:extLst>
          </p:cNvPr>
          <p:cNvCxnSpPr>
            <a:cxnSpLocks/>
          </p:cNvCxnSpPr>
          <p:nvPr/>
        </p:nvCxnSpPr>
        <p:spPr>
          <a:xfrm>
            <a:off x="4355976" y="521032"/>
            <a:ext cx="478802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等腰三角形 24">
            <a:extLst>
              <a:ext uri="{FF2B5EF4-FFF2-40B4-BE49-F238E27FC236}">
                <a16:creationId xmlns:a16="http://schemas.microsoft.com/office/drawing/2014/main" xmlns="" id="{8E6A23E3-AAA2-4374-B3FF-AED399367DA9}"/>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87765576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itle 1">
            <a:extLst>
              <a:ext uri="{FF2B5EF4-FFF2-40B4-BE49-F238E27FC236}">
                <a16:creationId xmlns:a16="http://schemas.microsoft.com/office/drawing/2014/main" xmlns="" id="{EC2E1CBA-11D1-4A47-BB6F-FBE3428BC82F}"/>
              </a:ext>
            </a:extLst>
          </p:cNvPr>
          <p:cNvSpPr txBox="1">
            <a:spLocks/>
          </p:cNvSpPr>
          <p:nvPr/>
        </p:nvSpPr>
        <p:spPr>
          <a:xfrm>
            <a:off x="539551" y="331293"/>
            <a:ext cx="520298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大学生学习心理健康教育对策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7" name="矩形 56">
            <a:extLst>
              <a:ext uri="{FF2B5EF4-FFF2-40B4-BE49-F238E27FC236}">
                <a16:creationId xmlns:a16="http://schemas.microsoft.com/office/drawing/2014/main" xmlns="" id="{188C161C-0283-40AA-88D6-0C15E301CED4}"/>
              </a:ext>
            </a:extLst>
          </p:cNvPr>
          <p:cNvSpPr/>
          <p:nvPr/>
        </p:nvSpPr>
        <p:spPr>
          <a:xfrm>
            <a:off x="937399" y="857008"/>
            <a:ext cx="1739631"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一、大学生学习心理的自我调适</a:t>
            </a:r>
          </a:p>
        </p:txBody>
      </p:sp>
      <p:sp>
        <p:nvSpPr>
          <p:cNvPr id="3" name="矩形 2">
            <a:extLst>
              <a:ext uri="{FF2B5EF4-FFF2-40B4-BE49-F238E27FC236}">
                <a16:creationId xmlns:a16="http://schemas.microsoft.com/office/drawing/2014/main" xmlns="" id="{FB94E5D0-7951-4A01-99AE-AFD1980D7197}"/>
              </a:ext>
            </a:extLst>
          </p:cNvPr>
          <p:cNvSpPr/>
          <p:nvPr/>
        </p:nvSpPr>
        <p:spPr>
          <a:xfrm>
            <a:off x="1578974" y="1916443"/>
            <a:ext cx="2860868" cy="4842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4" name="矩形 3">
            <a:extLst>
              <a:ext uri="{FF2B5EF4-FFF2-40B4-BE49-F238E27FC236}">
                <a16:creationId xmlns:a16="http://schemas.microsoft.com/office/drawing/2014/main" xmlns="" id="{C3211B4B-00E3-4A83-AF85-1A470BD8C0F4}"/>
              </a:ext>
            </a:extLst>
          </p:cNvPr>
          <p:cNvSpPr/>
          <p:nvPr/>
        </p:nvSpPr>
        <p:spPr>
          <a:xfrm>
            <a:off x="1949401" y="2040177"/>
            <a:ext cx="2157014" cy="278678"/>
          </a:xfrm>
          <a:prstGeom prst="rect">
            <a:avLst/>
          </a:prstGeom>
        </p:spPr>
        <p:txBody>
          <a:bodyPr wrap="none" lIns="0" tIns="0" rIns="0" bIns="0">
            <a:normAutofit/>
          </a:bodyPr>
          <a:lstStyle/>
          <a:p>
            <a:r>
              <a:rPr lang="zh-CN" altLang="en-US" sz="16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确立适当的学习抱负水平</a:t>
            </a:r>
          </a:p>
        </p:txBody>
      </p:sp>
      <p:sp>
        <p:nvSpPr>
          <p:cNvPr id="15" name="矩形 14">
            <a:extLst>
              <a:ext uri="{FF2B5EF4-FFF2-40B4-BE49-F238E27FC236}">
                <a16:creationId xmlns:a16="http://schemas.microsoft.com/office/drawing/2014/main" xmlns="" id="{0CD658C8-6F26-4330-A849-52974B632622}"/>
              </a:ext>
            </a:extLst>
          </p:cNvPr>
          <p:cNvSpPr/>
          <p:nvPr/>
        </p:nvSpPr>
        <p:spPr>
          <a:xfrm>
            <a:off x="4572000" y="1916443"/>
            <a:ext cx="3004884" cy="48426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7" name="矩形 16">
            <a:extLst>
              <a:ext uri="{FF2B5EF4-FFF2-40B4-BE49-F238E27FC236}">
                <a16:creationId xmlns:a16="http://schemas.microsoft.com/office/drawing/2014/main" xmlns="" id="{0854DDCF-890D-408E-B500-E9FDC6014DAF}"/>
              </a:ext>
            </a:extLst>
          </p:cNvPr>
          <p:cNvSpPr/>
          <p:nvPr/>
        </p:nvSpPr>
        <p:spPr>
          <a:xfrm>
            <a:off x="4865247" y="2030823"/>
            <a:ext cx="2348140" cy="269283"/>
          </a:xfrm>
          <a:prstGeom prst="rect">
            <a:avLst/>
          </a:prstGeom>
        </p:spPr>
        <p:txBody>
          <a:bodyPr wrap="none" lIns="0" tIns="0" rIns="0" bIns="0">
            <a:normAutofit/>
          </a:bodyPr>
          <a:lstStyle/>
          <a:p>
            <a:r>
              <a:rPr lang="zh-CN" altLang="en-US" sz="1600" b="1" dirty="0">
                <a:latin typeface="微软雅黑" panose="020B0503020204020204" pitchFamily="34" charset="-122"/>
                <a:ea typeface="微软雅黑" panose="020B0503020204020204" pitchFamily="34" charset="-122"/>
                <a:sym typeface="inpin heiti" panose="00000500000000000000" pitchFamily="2" charset="-122"/>
              </a:rPr>
              <a:t>激发学习兴趣和学习热情</a:t>
            </a:r>
          </a:p>
        </p:txBody>
      </p:sp>
      <p:sp>
        <p:nvSpPr>
          <p:cNvPr id="70" name="文本框 69">
            <a:extLst>
              <a:ext uri="{FF2B5EF4-FFF2-40B4-BE49-F238E27FC236}">
                <a16:creationId xmlns:a16="http://schemas.microsoft.com/office/drawing/2014/main" xmlns="" id="{DA171EA7-D34B-4759-AD1E-55156EF4F8FB}"/>
              </a:ext>
            </a:extLst>
          </p:cNvPr>
          <p:cNvSpPr txBox="1"/>
          <p:nvPr/>
        </p:nvSpPr>
        <p:spPr>
          <a:xfrm>
            <a:off x="1679900" y="2493794"/>
            <a:ext cx="2706638" cy="994247"/>
          </a:xfrm>
          <a:prstGeom prst="rect">
            <a:avLst/>
          </a:prstGeom>
          <a:noFill/>
        </p:spPr>
        <p:txBody>
          <a:bodyPr wrap="square">
            <a:spAutoFit/>
          </a:bodyPr>
          <a:lstStyle/>
          <a:p>
            <a:pPr>
              <a:lnSpc>
                <a:spcPts val="1800"/>
              </a:lnSpc>
            </a:pPr>
            <a:r>
              <a:rPr lang="zh-CN" altLang="en-US" sz="1200" dirty="0">
                <a:solidFill>
                  <a:schemeClr val="tx1">
                    <a:lumMod val="65000"/>
                    <a:lumOff val="35000"/>
                  </a:schemeClr>
                </a:solidFill>
              </a:rPr>
              <a:t>大学生在进入大学后，就应该根据学习任务的难度和自身的学习基础、学习能力等因 素为自己确立适当的学习目标和抱负水平。</a:t>
            </a:r>
          </a:p>
        </p:txBody>
      </p:sp>
      <p:sp>
        <p:nvSpPr>
          <p:cNvPr id="71" name="文本框 70">
            <a:extLst>
              <a:ext uri="{FF2B5EF4-FFF2-40B4-BE49-F238E27FC236}">
                <a16:creationId xmlns:a16="http://schemas.microsoft.com/office/drawing/2014/main" xmlns="" id="{1D06A14F-70E8-44CE-9BFE-46AD1B447B1C}"/>
              </a:ext>
            </a:extLst>
          </p:cNvPr>
          <p:cNvSpPr txBox="1"/>
          <p:nvPr/>
        </p:nvSpPr>
        <p:spPr>
          <a:xfrm>
            <a:off x="4624594" y="2530612"/>
            <a:ext cx="2827726" cy="1225079"/>
          </a:xfrm>
          <a:prstGeom prst="rect">
            <a:avLst/>
          </a:prstGeom>
          <a:noFill/>
        </p:spPr>
        <p:txBody>
          <a:bodyPr wrap="square">
            <a:spAutoFit/>
          </a:bodyPr>
          <a:lstStyle/>
          <a:p>
            <a:pPr>
              <a:lnSpc>
                <a:spcPts val="1800"/>
              </a:lnSpc>
            </a:pPr>
            <a:r>
              <a:rPr lang="zh-CN" altLang="en-US" sz="1200" dirty="0">
                <a:solidFill>
                  <a:schemeClr val="tx1">
                    <a:lumMod val="65000"/>
                    <a:lumOff val="35000"/>
                  </a:schemeClr>
                </a:solidFill>
              </a:rPr>
              <a:t>大学生应丰富感性认识、多观察自然和社会现象，理论联系实际、多参加科学实验和社 会实践活动，使学习不再仅仅是抽象的、理性的、富于逻辑性的，而是形象的、生动的、富有乐趣的。</a:t>
            </a:r>
          </a:p>
        </p:txBody>
      </p:sp>
      <p:sp>
        <p:nvSpPr>
          <p:cNvPr id="21" name="椭圆 20">
            <a:extLst>
              <a:ext uri="{FF2B5EF4-FFF2-40B4-BE49-F238E27FC236}">
                <a16:creationId xmlns:a16="http://schemas.microsoft.com/office/drawing/2014/main" xmlns="" id="{5EEA806E-855D-4F4C-A38E-49E29BC84819}"/>
              </a:ext>
            </a:extLst>
          </p:cNvPr>
          <p:cNvSpPr/>
          <p:nvPr/>
        </p:nvSpPr>
        <p:spPr>
          <a:xfrm>
            <a:off x="1403648" y="1959315"/>
            <a:ext cx="370427" cy="370427"/>
          </a:xfrm>
          <a:prstGeom prst="ellips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a:extLst>
              <a:ext uri="{FF2B5EF4-FFF2-40B4-BE49-F238E27FC236}">
                <a16:creationId xmlns:a16="http://schemas.microsoft.com/office/drawing/2014/main" xmlns="" id="{351CE187-1308-436F-BF7B-C4514BD42C23}"/>
              </a:ext>
            </a:extLst>
          </p:cNvPr>
          <p:cNvSpPr/>
          <p:nvPr/>
        </p:nvSpPr>
        <p:spPr>
          <a:xfrm>
            <a:off x="7363587" y="1973361"/>
            <a:ext cx="370427" cy="370427"/>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a:extLst>
              <a:ext uri="{FF2B5EF4-FFF2-40B4-BE49-F238E27FC236}">
                <a16:creationId xmlns:a16="http://schemas.microsoft.com/office/drawing/2014/main" xmlns="" id="{07BF7390-AD9A-47CD-A348-884A7AD4A873}"/>
              </a:ext>
            </a:extLst>
          </p:cNvPr>
          <p:cNvCxnSpPr>
            <a:cxnSpLocks/>
          </p:cNvCxnSpPr>
          <p:nvPr/>
        </p:nvCxnSpPr>
        <p:spPr>
          <a:xfrm flipH="1">
            <a:off x="611560" y="1131590"/>
            <a:ext cx="244827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3" name="等腰三角形 22">
            <a:extLst>
              <a:ext uri="{FF2B5EF4-FFF2-40B4-BE49-F238E27FC236}">
                <a16:creationId xmlns:a16="http://schemas.microsoft.com/office/drawing/2014/main" xmlns="" id="{DB3BB052-FA80-4BFC-BCDC-E27F7F3A1868}"/>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4" name="直接连接符 23">
            <a:extLst>
              <a:ext uri="{FF2B5EF4-FFF2-40B4-BE49-F238E27FC236}">
                <a16:creationId xmlns:a16="http://schemas.microsoft.com/office/drawing/2014/main" xmlns="" id="{D31C32B7-ED9B-4FBF-B088-1C948C445A24}"/>
              </a:ext>
            </a:extLst>
          </p:cNvPr>
          <p:cNvCxnSpPr>
            <a:cxnSpLocks/>
          </p:cNvCxnSpPr>
          <p:nvPr/>
        </p:nvCxnSpPr>
        <p:spPr>
          <a:xfrm>
            <a:off x="4355976" y="521032"/>
            <a:ext cx="478802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等腰三角形 24">
            <a:extLst>
              <a:ext uri="{FF2B5EF4-FFF2-40B4-BE49-F238E27FC236}">
                <a16:creationId xmlns:a16="http://schemas.microsoft.com/office/drawing/2014/main" xmlns="" id="{8E6A23E3-AAA2-4374-B3FF-AED399367DA9}"/>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51719278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itle 1">
            <a:extLst>
              <a:ext uri="{FF2B5EF4-FFF2-40B4-BE49-F238E27FC236}">
                <a16:creationId xmlns:a16="http://schemas.microsoft.com/office/drawing/2014/main" xmlns="" id="{EC2E1CBA-11D1-4A47-BB6F-FBE3428BC82F}"/>
              </a:ext>
            </a:extLst>
          </p:cNvPr>
          <p:cNvSpPr txBox="1">
            <a:spLocks/>
          </p:cNvSpPr>
          <p:nvPr/>
        </p:nvSpPr>
        <p:spPr>
          <a:xfrm>
            <a:off x="539551" y="331293"/>
            <a:ext cx="520298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大学生学习心理健康教育对策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7" name="矩形 56">
            <a:extLst>
              <a:ext uri="{FF2B5EF4-FFF2-40B4-BE49-F238E27FC236}">
                <a16:creationId xmlns:a16="http://schemas.microsoft.com/office/drawing/2014/main" xmlns="" id="{188C161C-0283-40AA-88D6-0C15E301CED4}"/>
              </a:ext>
            </a:extLst>
          </p:cNvPr>
          <p:cNvSpPr/>
          <p:nvPr/>
        </p:nvSpPr>
        <p:spPr>
          <a:xfrm>
            <a:off x="937399" y="857008"/>
            <a:ext cx="1739631"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一、大学生学习心理的自我调适</a:t>
            </a:r>
          </a:p>
        </p:txBody>
      </p:sp>
      <p:sp>
        <p:nvSpPr>
          <p:cNvPr id="3" name="矩形 2">
            <a:extLst>
              <a:ext uri="{FF2B5EF4-FFF2-40B4-BE49-F238E27FC236}">
                <a16:creationId xmlns:a16="http://schemas.microsoft.com/office/drawing/2014/main" xmlns="" id="{FB94E5D0-7951-4A01-99AE-AFD1980D7197}"/>
              </a:ext>
            </a:extLst>
          </p:cNvPr>
          <p:cNvSpPr/>
          <p:nvPr/>
        </p:nvSpPr>
        <p:spPr>
          <a:xfrm>
            <a:off x="1578974" y="1916443"/>
            <a:ext cx="2860868" cy="4842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4" name="矩形 3">
            <a:extLst>
              <a:ext uri="{FF2B5EF4-FFF2-40B4-BE49-F238E27FC236}">
                <a16:creationId xmlns:a16="http://schemas.microsoft.com/office/drawing/2014/main" xmlns="" id="{C3211B4B-00E3-4A83-AF85-1A470BD8C0F4}"/>
              </a:ext>
            </a:extLst>
          </p:cNvPr>
          <p:cNvSpPr/>
          <p:nvPr/>
        </p:nvSpPr>
        <p:spPr>
          <a:xfrm>
            <a:off x="1907704" y="2040177"/>
            <a:ext cx="2157014" cy="278678"/>
          </a:xfrm>
          <a:prstGeom prst="rect">
            <a:avLst/>
          </a:prstGeom>
        </p:spPr>
        <p:txBody>
          <a:bodyPr wrap="none" lIns="0" tIns="0" rIns="0" bIns="0">
            <a:normAutofit/>
          </a:bodyPr>
          <a:lstStyle/>
          <a:p>
            <a:r>
              <a:rPr lang="zh-CN" altLang="en-US" sz="1600" b="1" dirty="0">
                <a:latin typeface="微软雅黑" panose="020B0503020204020204" pitchFamily="34" charset="-122"/>
                <a:ea typeface="微软雅黑" panose="020B0503020204020204" pitchFamily="34" charset="-122"/>
                <a:sym typeface="inpin heiti" panose="00000500000000000000" pitchFamily="2" charset="-122"/>
              </a:rPr>
              <a:t>注重有效的学习策略和方法</a:t>
            </a:r>
          </a:p>
        </p:txBody>
      </p:sp>
      <p:sp>
        <p:nvSpPr>
          <p:cNvPr id="15" name="矩形 14">
            <a:extLst>
              <a:ext uri="{FF2B5EF4-FFF2-40B4-BE49-F238E27FC236}">
                <a16:creationId xmlns:a16="http://schemas.microsoft.com/office/drawing/2014/main" xmlns="" id="{0CD658C8-6F26-4330-A849-52974B632622}"/>
              </a:ext>
            </a:extLst>
          </p:cNvPr>
          <p:cNvSpPr/>
          <p:nvPr/>
        </p:nvSpPr>
        <p:spPr>
          <a:xfrm>
            <a:off x="4572000" y="1916443"/>
            <a:ext cx="3004884" cy="484265"/>
          </a:xfrm>
          <a:prstGeom prst="rect">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7" name="矩形 16">
            <a:extLst>
              <a:ext uri="{FF2B5EF4-FFF2-40B4-BE49-F238E27FC236}">
                <a16:creationId xmlns:a16="http://schemas.microsoft.com/office/drawing/2014/main" xmlns="" id="{0854DDCF-890D-408E-B500-E9FDC6014DAF}"/>
              </a:ext>
            </a:extLst>
          </p:cNvPr>
          <p:cNvSpPr/>
          <p:nvPr/>
        </p:nvSpPr>
        <p:spPr>
          <a:xfrm>
            <a:off x="4865247" y="2030823"/>
            <a:ext cx="2348140" cy="269283"/>
          </a:xfrm>
          <a:prstGeom prst="rect">
            <a:avLst/>
          </a:prstGeom>
        </p:spPr>
        <p:txBody>
          <a:bodyPr wrap="none" lIns="0" tIns="0" rIns="0" bIns="0">
            <a:normAutofit/>
          </a:bodyPr>
          <a:lstStyle/>
          <a:p>
            <a:r>
              <a:rPr lang="zh-CN" altLang="en-US" sz="16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培养良好的学习心境</a:t>
            </a:r>
          </a:p>
        </p:txBody>
      </p:sp>
      <p:sp>
        <p:nvSpPr>
          <p:cNvPr id="70" name="文本框 69">
            <a:extLst>
              <a:ext uri="{FF2B5EF4-FFF2-40B4-BE49-F238E27FC236}">
                <a16:creationId xmlns:a16="http://schemas.microsoft.com/office/drawing/2014/main" xmlns="" id="{DA171EA7-D34B-4759-AD1E-55156EF4F8FB}"/>
              </a:ext>
            </a:extLst>
          </p:cNvPr>
          <p:cNvSpPr txBox="1"/>
          <p:nvPr/>
        </p:nvSpPr>
        <p:spPr>
          <a:xfrm>
            <a:off x="1679900" y="2493794"/>
            <a:ext cx="2706638" cy="994247"/>
          </a:xfrm>
          <a:prstGeom prst="rect">
            <a:avLst/>
          </a:prstGeom>
          <a:noFill/>
        </p:spPr>
        <p:txBody>
          <a:bodyPr wrap="square">
            <a:spAutoFit/>
          </a:bodyPr>
          <a:lstStyle/>
          <a:p>
            <a:pPr>
              <a:lnSpc>
                <a:spcPts val="1800"/>
              </a:lnSpc>
            </a:pPr>
            <a:r>
              <a:rPr lang="zh-CN" altLang="en-US" sz="1200" dirty="0">
                <a:solidFill>
                  <a:schemeClr val="tx1">
                    <a:lumMod val="65000"/>
                    <a:lumOff val="35000"/>
                  </a:schemeClr>
                </a:solidFill>
              </a:rPr>
              <a:t>科学有效的学习策略和学习方法是有效帮助大学生积极健康地学习、提高学习效率和 成绩、减轻学习压力的重要措施和有力保障。</a:t>
            </a:r>
          </a:p>
        </p:txBody>
      </p:sp>
      <p:sp>
        <p:nvSpPr>
          <p:cNvPr id="71" name="文本框 70">
            <a:extLst>
              <a:ext uri="{FF2B5EF4-FFF2-40B4-BE49-F238E27FC236}">
                <a16:creationId xmlns:a16="http://schemas.microsoft.com/office/drawing/2014/main" xmlns="" id="{1D06A14F-70E8-44CE-9BFE-46AD1B447B1C}"/>
              </a:ext>
            </a:extLst>
          </p:cNvPr>
          <p:cNvSpPr txBox="1"/>
          <p:nvPr/>
        </p:nvSpPr>
        <p:spPr>
          <a:xfrm>
            <a:off x="4624594" y="2530612"/>
            <a:ext cx="2827726" cy="1225079"/>
          </a:xfrm>
          <a:prstGeom prst="rect">
            <a:avLst/>
          </a:prstGeom>
          <a:noFill/>
        </p:spPr>
        <p:txBody>
          <a:bodyPr wrap="square">
            <a:spAutoFit/>
          </a:bodyPr>
          <a:lstStyle/>
          <a:p>
            <a:pPr>
              <a:lnSpc>
                <a:spcPts val="1800"/>
              </a:lnSpc>
            </a:pPr>
            <a:r>
              <a:rPr lang="zh-CN" altLang="en-US" sz="1200" dirty="0">
                <a:solidFill>
                  <a:schemeClr val="tx1">
                    <a:lumMod val="65000"/>
                    <a:lumOff val="35000"/>
                  </a:schemeClr>
                </a:solidFill>
              </a:rPr>
              <a:t>在进入学习活动之前 和学习的过程中积极调整自己的学习心理准备状态，带着并保持一种愉快的心境进入学习 和完成学习活动，是保证积极健康的学习心态和良好的学习状态的重要条件。</a:t>
            </a:r>
          </a:p>
        </p:txBody>
      </p:sp>
      <p:sp>
        <p:nvSpPr>
          <p:cNvPr id="21" name="椭圆 20">
            <a:extLst>
              <a:ext uri="{FF2B5EF4-FFF2-40B4-BE49-F238E27FC236}">
                <a16:creationId xmlns:a16="http://schemas.microsoft.com/office/drawing/2014/main" xmlns="" id="{5EEA806E-855D-4F4C-A38E-49E29BC84819}"/>
              </a:ext>
            </a:extLst>
          </p:cNvPr>
          <p:cNvSpPr/>
          <p:nvPr/>
        </p:nvSpPr>
        <p:spPr>
          <a:xfrm>
            <a:off x="1403648" y="1959315"/>
            <a:ext cx="370427" cy="370427"/>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a:extLst>
              <a:ext uri="{FF2B5EF4-FFF2-40B4-BE49-F238E27FC236}">
                <a16:creationId xmlns:a16="http://schemas.microsoft.com/office/drawing/2014/main" xmlns="" id="{351CE187-1308-436F-BF7B-C4514BD42C23}"/>
              </a:ext>
            </a:extLst>
          </p:cNvPr>
          <p:cNvSpPr/>
          <p:nvPr/>
        </p:nvSpPr>
        <p:spPr>
          <a:xfrm>
            <a:off x="7363587" y="1973361"/>
            <a:ext cx="370427" cy="370427"/>
          </a:xfrm>
          <a:prstGeom prst="ellipse">
            <a:avLst/>
          </a:prstGeom>
          <a:solidFill>
            <a:srgbClr val="F8A7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a:extLst>
              <a:ext uri="{FF2B5EF4-FFF2-40B4-BE49-F238E27FC236}">
                <a16:creationId xmlns:a16="http://schemas.microsoft.com/office/drawing/2014/main" xmlns="" id="{07BF7390-AD9A-47CD-A348-884A7AD4A873}"/>
              </a:ext>
            </a:extLst>
          </p:cNvPr>
          <p:cNvCxnSpPr>
            <a:cxnSpLocks/>
          </p:cNvCxnSpPr>
          <p:nvPr/>
        </p:nvCxnSpPr>
        <p:spPr>
          <a:xfrm flipH="1">
            <a:off x="611560" y="1131590"/>
            <a:ext cx="244827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3" name="等腰三角形 22">
            <a:extLst>
              <a:ext uri="{FF2B5EF4-FFF2-40B4-BE49-F238E27FC236}">
                <a16:creationId xmlns:a16="http://schemas.microsoft.com/office/drawing/2014/main" xmlns="" id="{DB3BB052-FA80-4BFC-BCDC-E27F7F3A1868}"/>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4" name="直接连接符 23">
            <a:extLst>
              <a:ext uri="{FF2B5EF4-FFF2-40B4-BE49-F238E27FC236}">
                <a16:creationId xmlns:a16="http://schemas.microsoft.com/office/drawing/2014/main" xmlns="" id="{D31C32B7-ED9B-4FBF-B088-1C948C445A24}"/>
              </a:ext>
            </a:extLst>
          </p:cNvPr>
          <p:cNvCxnSpPr>
            <a:cxnSpLocks/>
          </p:cNvCxnSpPr>
          <p:nvPr/>
        </p:nvCxnSpPr>
        <p:spPr>
          <a:xfrm>
            <a:off x="4355976" y="521032"/>
            <a:ext cx="478802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等腰三角形 24">
            <a:extLst>
              <a:ext uri="{FF2B5EF4-FFF2-40B4-BE49-F238E27FC236}">
                <a16:creationId xmlns:a16="http://schemas.microsoft.com/office/drawing/2014/main" xmlns="" id="{8E6A23E3-AAA2-4374-B3FF-AED399367DA9}"/>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97853185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itle 1">
            <a:extLst>
              <a:ext uri="{FF2B5EF4-FFF2-40B4-BE49-F238E27FC236}">
                <a16:creationId xmlns:a16="http://schemas.microsoft.com/office/drawing/2014/main" xmlns="" id="{EC2E1CBA-11D1-4A47-BB6F-FBE3428BC82F}"/>
              </a:ext>
            </a:extLst>
          </p:cNvPr>
          <p:cNvSpPr txBox="1">
            <a:spLocks/>
          </p:cNvSpPr>
          <p:nvPr/>
        </p:nvSpPr>
        <p:spPr>
          <a:xfrm>
            <a:off x="539551" y="331293"/>
            <a:ext cx="520298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大学生学习心理健康教育对策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7" name="矩形 56">
            <a:extLst>
              <a:ext uri="{FF2B5EF4-FFF2-40B4-BE49-F238E27FC236}">
                <a16:creationId xmlns:a16="http://schemas.microsoft.com/office/drawing/2014/main" xmlns="" id="{188C161C-0283-40AA-88D6-0C15E301CED4}"/>
              </a:ext>
            </a:extLst>
          </p:cNvPr>
          <p:cNvSpPr/>
          <p:nvPr/>
        </p:nvSpPr>
        <p:spPr>
          <a:xfrm>
            <a:off x="827584" y="857008"/>
            <a:ext cx="1739631"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二、促进大学生学习心理健康</a:t>
            </a:r>
          </a:p>
        </p:txBody>
      </p:sp>
      <p:sp>
        <p:nvSpPr>
          <p:cNvPr id="2" name="Freeform: Shape 3">
            <a:extLst>
              <a:ext uri="{FF2B5EF4-FFF2-40B4-BE49-F238E27FC236}">
                <a16:creationId xmlns:a16="http://schemas.microsoft.com/office/drawing/2014/main" xmlns="" id="{386B6E1F-554B-4E89-9F5D-99F2172292F9}"/>
              </a:ext>
            </a:extLst>
          </p:cNvPr>
          <p:cNvSpPr/>
          <p:nvPr/>
        </p:nvSpPr>
        <p:spPr>
          <a:xfrm>
            <a:off x="4611324" y="1203598"/>
            <a:ext cx="1181395" cy="1292015"/>
          </a:xfrm>
          <a:custGeom>
            <a:avLst/>
            <a:gdLst>
              <a:gd name="connsiteX0" fmla="*/ 1287192 w 2574384"/>
              <a:gd name="connsiteY0" fmla="*/ 0 h 2815436"/>
              <a:gd name="connsiteX1" fmla="*/ 2574383 w 2574384"/>
              <a:gd name="connsiteY1" fmla="*/ 693056 h 2815436"/>
              <a:gd name="connsiteX2" fmla="*/ 2574384 w 2574384"/>
              <a:gd name="connsiteY2" fmla="*/ 693056 h 2815436"/>
              <a:gd name="connsiteX3" fmla="*/ 2574384 w 2574384"/>
              <a:gd name="connsiteY3" fmla="*/ 1961860 h 2815436"/>
              <a:gd name="connsiteX4" fmla="*/ 2574383 w 2574384"/>
              <a:gd name="connsiteY4" fmla="*/ 1961860 h 2815436"/>
              <a:gd name="connsiteX5" fmla="*/ 1287192 w 2574384"/>
              <a:gd name="connsiteY5" fmla="*/ 2654916 h 2815436"/>
              <a:gd name="connsiteX6" fmla="*/ 1071715 w 2574384"/>
              <a:gd name="connsiteY6" fmla="*/ 2538898 h 2815436"/>
              <a:gd name="connsiteX7" fmla="*/ 1031027 w 2574384"/>
              <a:gd name="connsiteY7" fmla="*/ 2613861 h 2815436"/>
              <a:gd name="connsiteX8" fmla="*/ 651909 w 2574384"/>
              <a:gd name="connsiteY8" fmla="*/ 2815436 h 2815436"/>
              <a:gd name="connsiteX9" fmla="*/ 194709 w 2574384"/>
              <a:gd name="connsiteY9" fmla="*/ 2358236 h 2815436"/>
              <a:gd name="connsiteX10" fmla="*/ 230638 w 2574384"/>
              <a:gd name="connsiteY10" fmla="*/ 2180273 h 2815436"/>
              <a:gd name="connsiteX11" fmla="*/ 270218 w 2574384"/>
              <a:gd name="connsiteY11" fmla="*/ 2107352 h 2815436"/>
              <a:gd name="connsiteX12" fmla="*/ 0 w 2574384"/>
              <a:gd name="connsiteY12" fmla="*/ 1961860 h 2815436"/>
              <a:gd name="connsiteX13" fmla="*/ 1 w 2574384"/>
              <a:gd name="connsiteY13" fmla="*/ 1961860 h 2815436"/>
              <a:gd name="connsiteX14" fmla="*/ 1 w 2574384"/>
              <a:gd name="connsiteY14" fmla="*/ 693056 h 2815436"/>
              <a:gd name="connsiteX15" fmla="*/ 0 w 2574384"/>
              <a:gd name="connsiteY15" fmla="*/ 693056 h 281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74384" h="2815436">
                <a:moveTo>
                  <a:pt x="1287192" y="0"/>
                </a:moveTo>
                <a:lnTo>
                  <a:pt x="2574383" y="693056"/>
                </a:lnTo>
                <a:lnTo>
                  <a:pt x="2574384" y="693056"/>
                </a:lnTo>
                <a:lnTo>
                  <a:pt x="2574384" y="1961860"/>
                </a:lnTo>
                <a:lnTo>
                  <a:pt x="2574383" y="1961860"/>
                </a:lnTo>
                <a:lnTo>
                  <a:pt x="1287192" y="2654916"/>
                </a:lnTo>
                <a:lnTo>
                  <a:pt x="1071715" y="2538898"/>
                </a:lnTo>
                <a:lnTo>
                  <a:pt x="1031027" y="2613861"/>
                </a:lnTo>
                <a:cubicBezTo>
                  <a:pt x="948865" y="2735477"/>
                  <a:pt x="809725" y="2815436"/>
                  <a:pt x="651909" y="2815436"/>
                </a:cubicBezTo>
                <a:cubicBezTo>
                  <a:pt x="399404" y="2815436"/>
                  <a:pt x="194709" y="2610741"/>
                  <a:pt x="194709" y="2358236"/>
                </a:cubicBezTo>
                <a:cubicBezTo>
                  <a:pt x="194709" y="2295110"/>
                  <a:pt x="207502" y="2234972"/>
                  <a:pt x="230638" y="2180273"/>
                </a:cubicBezTo>
                <a:lnTo>
                  <a:pt x="270218" y="2107352"/>
                </a:lnTo>
                <a:lnTo>
                  <a:pt x="0" y="1961860"/>
                </a:lnTo>
                <a:lnTo>
                  <a:pt x="1" y="1961860"/>
                </a:lnTo>
                <a:lnTo>
                  <a:pt x="1" y="693056"/>
                </a:lnTo>
                <a:lnTo>
                  <a:pt x="0" y="693056"/>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 name="Freeform: Shape 2">
            <a:extLst>
              <a:ext uri="{FF2B5EF4-FFF2-40B4-BE49-F238E27FC236}">
                <a16:creationId xmlns:a16="http://schemas.microsoft.com/office/drawing/2014/main" xmlns="" id="{5C7D0EFD-C0BD-4EC7-AB01-591C2E10CF67}"/>
              </a:ext>
            </a:extLst>
          </p:cNvPr>
          <p:cNvSpPr/>
          <p:nvPr/>
        </p:nvSpPr>
        <p:spPr>
          <a:xfrm>
            <a:off x="3390605" y="1203598"/>
            <a:ext cx="1181395" cy="1292015"/>
          </a:xfrm>
          <a:custGeom>
            <a:avLst/>
            <a:gdLst>
              <a:gd name="connsiteX0" fmla="*/ 1287192 w 2574384"/>
              <a:gd name="connsiteY0" fmla="*/ 0 h 2815436"/>
              <a:gd name="connsiteX1" fmla="*/ 2574383 w 2574384"/>
              <a:gd name="connsiteY1" fmla="*/ 693056 h 2815436"/>
              <a:gd name="connsiteX2" fmla="*/ 2574384 w 2574384"/>
              <a:gd name="connsiteY2" fmla="*/ 693056 h 2815436"/>
              <a:gd name="connsiteX3" fmla="*/ 2574384 w 2574384"/>
              <a:gd name="connsiteY3" fmla="*/ 1961860 h 2815436"/>
              <a:gd name="connsiteX4" fmla="*/ 2574383 w 2574384"/>
              <a:gd name="connsiteY4" fmla="*/ 1961860 h 2815436"/>
              <a:gd name="connsiteX5" fmla="*/ 2306886 w 2574384"/>
              <a:gd name="connsiteY5" fmla="*/ 2105887 h 2815436"/>
              <a:gd name="connsiteX6" fmla="*/ 2347261 w 2574384"/>
              <a:gd name="connsiteY6" fmla="*/ 2180273 h 2815436"/>
              <a:gd name="connsiteX7" fmla="*/ 2383190 w 2574384"/>
              <a:gd name="connsiteY7" fmla="*/ 2358236 h 2815436"/>
              <a:gd name="connsiteX8" fmla="*/ 1925990 w 2574384"/>
              <a:gd name="connsiteY8" fmla="*/ 2815436 h 2815436"/>
              <a:gd name="connsiteX9" fmla="*/ 1546872 w 2574384"/>
              <a:gd name="connsiteY9" fmla="*/ 2613861 h 2815436"/>
              <a:gd name="connsiteX10" fmla="*/ 1505389 w 2574384"/>
              <a:gd name="connsiteY10" fmla="*/ 2537433 h 2815436"/>
              <a:gd name="connsiteX11" fmla="*/ 1287192 w 2574384"/>
              <a:gd name="connsiteY11" fmla="*/ 2654916 h 2815436"/>
              <a:gd name="connsiteX12" fmla="*/ 0 w 2574384"/>
              <a:gd name="connsiteY12" fmla="*/ 1961860 h 2815436"/>
              <a:gd name="connsiteX13" fmla="*/ 1 w 2574384"/>
              <a:gd name="connsiteY13" fmla="*/ 1961860 h 2815436"/>
              <a:gd name="connsiteX14" fmla="*/ 1 w 2574384"/>
              <a:gd name="connsiteY14" fmla="*/ 693056 h 2815436"/>
              <a:gd name="connsiteX15" fmla="*/ 0 w 2574384"/>
              <a:gd name="connsiteY15" fmla="*/ 693056 h 281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74384" h="2815436">
                <a:moveTo>
                  <a:pt x="1287192" y="0"/>
                </a:moveTo>
                <a:lnTo>
                  <a:pt x="2574383" y="693056"/>
                </a:lnTo>
                <a:lnTo>
                  <a:pt x="2574384" y="693056"/>
                </a:lnTo>
                <a:lnTo>
                  <a:pt x="2574384" y="1961860"/>
                </a:lnTo>
                <a:lnTo>
                  <a:pt x="2574383" y="1961860"/>
                </a:lnTo>
                <a:lnTo>
                  <a:pt x="2306886" y="2105887"/>
                </a:lnTo>
                <a:lnTo>
                  <a:pt x="2347261" y="2180273"/>
                </a:lnTo>
                <a:cubicBezTo>
                  <a:pt x="2370397" y="2234972"/>
                  <a:pt x="2383190" y="2295110"/>
                  <a:pt x="2383190" y="2358236"/>
                </a:cubicBezTo>
                <a:cubicBezTo>
                  <a:pt x="2383190" y="2610741"/>
                  <a:pt x="2178495" y="2815436"/>
                  <a:pt x="1925990" y="2815436"/>
                </a:cubicBezTo>
                <a:cubicBezTo>
                  <a:pt x="1768174" y="2815436"/>
                  <a:pt x="1629035" y="2735477"/>
                  <a:pt x="1546872" y="2613861"/>
                </a:cubicBezTo>
                <a:lnTo>
                  <a:pt x="1505389" y="2537433"/>
                </a:lnTo>
                <a:lnTo>
                  <a:pt x="1287192" y="2654916"/>
                </a:lnTo>
                <a:lnTo>
                  <a:pt x="0" y="1961860"/>
                </a:lnTo>
                <a:lnTo>
                  <a:pt x="1" y="1961860"/>
                </a:lnTo>
                <a:lnTo>
                  <a:pt x="1" y="693056"/>
                </a:lnTo>
                <a:lnTo>
                  <a:pt x="0" y="693056"/>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 name="Freeform: Shape 4">
            <a:extLst>
              <a:ext uri="{FF2B5EF4-FFF2-40B4-BE49-F238E27FC236}">
                <a16:creationId xmlns:a16="http://schemas.microsoft.com/office/drawing/2014/main" xmlns="" id="{44920469-111C-4C20-8CBA-72EA8263D050}"/>
              </a:ext>
            </a:extLst>
          </p:cNvPr>
          <p:cNvSpPr/>
          <p:nvPr/>
        </p:nvSpPr>
        <p:spPr>
          <a:xfrm>
            <a:off x="4999840" y="2142025"/>
            <a:ext cx="1391206" cy="1218352"/>
          </a:xfrm>
          <a:custGeom>
            <a:avLst/>
            <a:gdLst>
              <a:gd name="connsiteX0" fmla="*/ 1744392 w 3031584"/>
              <a:gd name="connsiteY0" fmla="*/ 0 h 2654916"/>
              <a:gd name="connsiteX1" fmla="*/ 3031583 w 3031584"/>
              <a:gd name="connsiteY1" fmla="*/ 693056 h 2654916"/>
              <a:gd name="connsiteX2" fmla="*/ 3031584 w 3031584"/>
              <a:gd name="connsiteY2" fmla="*/ 693056 h 2654916"/>
              <a:gd name="connsiteX3" fmla="*/ 3031584 w 3031584"/>
              <a:gd name="connsiteY3" fmla="*/ 1961860 h 2654916"/>
              <a:gd name="connsiteX4" fmla="*/ 3031583 w 3031584"/>
              <a:gd name="connsiteY4" fmla="*/ 1961860 h 2654916"/>
              <a:gd name="connsiteX5" fmla="*/ 1744392 w 3031584"/>
              <a:gd name="connsiteY5" fmla="*/ 2654916 h 2654916"/>
              <a:gd name="connsiteX6" fmla="*/ 457200 w 3031584"/>
              <a:gd name="connsiteY6" fmla="*/ 1961860 h 2654916"/>
              <a:gd name="connsiteX7" fmla="*/ 457201 w 3031584"/>
              <a:gd name="connsiteY7" fmla="*/ 1961860 h 2654916"/>
              <a:gd name="connsiteX8" fmla="*/ 457201 w 3031584"/>
              <a:gd name="connsiteY8" fmla="*/ 1784658 h 2654916"/>
              <a:gd name="connsiteX9" fmla="*/ 457200 w 3031584"/>
              <a:gd name="connsiteY9" fmla="*/ 1784658 h 2654916"/>
              <a:gd name="connsiteX10" fmla="*/ 0 w 3031584"/>
              <a:gd name="connsiteY10" fmla="*/ 1327458 h 2654916"/>
              <a:gd name="connsiteX11" fmla="*/ 457200 w 3031584"/>
              <a:gd name="connsiteY11" fmla="*/ 870258 h 2654916"/>
              <a:gd name="connsiteX12" fmla="*/ 457201 w 3031584"/>
              <a:gd name="connsiteY12" fmla="*/ 870258 h 2654916"/>
              <a:gd name="connsiteX13" fmla="*/ 457201 w 3031584"/>
              <a:gd name="connsiteY13" fmla="*/ 693056 h 2654916"/>
              <a:gd name="connsiteX14" fmla="*/ 457200 w 3031584"/>
              <a:gd name="connsiteY14" fmla="*/ 693056 h 2654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31584" h="2654916">
                <a:moveTo>
                  <a:pt x="1744392" y="0"/>
                </a:moveTo>
                <a:lnTo>
                  <a:pt x="3031583" y="693056"/>
                </a:lnTo>
                <a:lnTo>
                  <a:pt x="3031584" y="693056"/>
                </a:lnTo>
                <a:lnTo>
                  <a:pt x="3031584" y="1961860"/>
                </a:lnTo>
                <a:lnTo>
                  <a:pt x="3031583" y="1961860"/>
                </a:lnTo>
                <a:lnTo>
                  <a:pt x="1744392" y="2654916"/>
                </a:lnTo>
                <a:lnTo>
                  <a:pt x="457200" y="1961860"/>
                </a:lnTo>
                <a:lnTo>
                  <a:pt x="457201" y="1961860"/>
                </a:lnTo>
                <a:lnTo>
                  <a:pt x="457201" y="1784658"/>
                </a:lnTo>
                <a:lnTo>
                  <a:pt x="457200" y="1784658"/>
                </a:lnTo>
                <a:cubicBezTo>
                  <a:pt x="204695" y="1784658"/>
                  <a:pt x="0" y="1579963"/>
                  <a:pt x="0" y="1327458"/>
                </a:cubicBezTo>
                <a:cubicBezTo>
                  <a:pt x="0" y="1074953"/>
                  <a:pt x="204695" y="870258"/>
                  <a:pt x="457200" y="870258"/>
                </a:cubicBezTo>
                <a:lnTo>
                  <a:pt x="457201" y="870258"/>
                </a:lnTo>
                <a:lnTo>
                  <a:pt x="457201" y="693056"/>
                </a:lnTo>
                <a:lnTo>
                  <a:pt x="457200" y="693056"/>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9" name="Freeform: Shape 5">
            <a:extLst>
              <a:ext uri="{FF2B5EF4-FFF2-40B4-BE49-F238E27FC236}">
                <a16:creationId xmlns:a16="http://schemas.microsoft.com/office/drawing/2014/main" xmlns="" id="{5638C057-6CB8-4B31-BC63-699B6F1A94D5}"/>
              </a:ext>
            </a:extLst>
          </p:cNvPr>
          <p:cNvSpPr/>
          <p:nvPr/>
        </p:nvSpPr>
        <p:spPr>
          <a:xfrm>
            <a:off x="2795505" y="2142025"/>
            <a:ext cx="1378149" cy="1218352"/>
          </a:xfrm>
          <a:custGeom>
            <a:avLst/>
            <a:gdLst>
              <a:gd name="connsiteX0" fmla="*/ 1287192 w 3003132"/>
              <a:gd name="connsiteY0" fmla="*/ 0 h 2654916"/>
              <a:gd name="connsiteX1" fmla="*/ 2574383 w 3003132"/>
              <a:gd name="connsiteY1" fmla="*/ 693056 h 2654916"/>
              <a:gd name="connsiteX2" fmla="*/ 2574384 w 3003132"/>
              <a:gd name="connsiteY2" fmla="*/ 693056 h 2654916"/>
              <a:gd name="connsiteX3" fmla="*/ 2574384 w 3003132"/>
              <a:gd name="connsiteY3" fmla="*/ 853922 h 2654916"/>
              <a:gd name="connsiteX4" fmla="*/ 2638074 w 3003132"/>
              <a:gd name="connsiteY4" fmla="*/ 860343 h 2654916"/>
              <a:gd name="connsiteX5" fmla="*/ 3003132 w 3003132"/>
              <a:gd name="connsiteY5" fmla="*/ 1308254 h 2654916"/>
              <a:gd name="connsiteX6" fmla="*/ 2638074 w 3003132"/>
              <a:gd name="connsiteY6" fmla="*/ 1756166 h 2654916"/>
              <a:gd name="connsiteX7" fmla="*/ 2574384 w 3003132"/>
              <a:gd name="connsiteY7" fmla="*/ 1762586 h 2654916"/>
              <a:gd name="connsiteX8" fmla="*/ 2574384 w 3003132"/>
              <a:gd name="connsiteY8" fmla="*/ 1961860 h 2654916"/>
              <a:gd name="connsiteX9" fmla="*/ 2574383 w 3003132"/>
              <a:gd name="connsiteY9" fmla="*/ 1961860 h 2654916"/>
              <a:gd name="connsiteX10" fmla="*/ 1287192 w 3003132"/>
              <a:gd name="connsiteY10" fmla="*/ 2654916 h 2654916"/>
              <a:gd name="connsiteX11" fmla="*/ 0 w 3003132"/>
              <a:gd name="connsiteY11" fmla="*/ 1961860 h 2654916"/>
              <a:gd name="connsiteX12" fmla="*/ 1 w 3003132"/>
              <a:gd name="connsiteY12" fmla="*/ 1961860 h 2654916"/>
              <a:gd name="connsiteX13" fmla="*/ 1 w 3003132"/>
              <a:gd name="connsiteY13" fmla="*/ 693056 h 2654916"/>
              <a:gd name="connsiteX14" fmla="*/ 0 w 3003132"/>
              <a:gd name="connsiteY14" fmla="*/ 693056 h 2654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03132" h="2654916">
                <a:moveTo>
                  <a:pt x="1287192" y="0"/>
                </a:moveTo>
                <a:lnTo>
                  <a:pt x="2574383" y="693056"/>
                </a:lnTo>
                <a:lnTo>
                  <a:pt x="2574384" y="693056"/>
                </a:lnTo>
                <a:lnTo>
                  <a:pt x="2574384" y="853922"/>
                </a:lnTo>
                <a:lnTo>
                  <a:pt x="2638074" y="860343"/>
                </a:lnTo>
                <a:cubicBezTo>
                  <a:pt x="2846412" y="902975"/>
                  <a:pt x="3003132" y="1087312"/>
                  <a:pt x="3003132" y="1308254"/>
                </a:cubicBezTo>
                <a:cubicBezTo>
                  <a:pt x="3003132" y="1529196"/>
                  <a:pt x="2846412" y="1713533"/>
                  <a:pt x="2638074" y="1756166"/>
                </a:cubicBezTo>
                <a:lnTo>
                  <a:pt x="2574384" y="1762586"/>
                </a:lnTo>
                <a:lnTo>
                  <a:pt x="2574384" y="1961860"/>
                </a:lnTo>
                <a:lnTo>
                  <a:pt x="2574383" y="1961860"/>
                </a:lnTo>
                <a:lnTo>
                  <a:pt x="1287192" y="2654916"/>
                </a:lnTo>
                <a:lnTo>
                  <a:pt x="0" y="1961860"/>
                </a:lnTo>
                <a:lnTo>
                  <a:pt x="1" y="1961860"/>
                </a:lnTo>
                <a:lnTo>
                  <a:pt x="1" y="693056"/>
                </a:lnTo>
                <a:lnTo>
                  <a:pt x="0" y="693056"/>
                </a:lnTo>
                <a:close/>
              </a:path>
            </a:pathLst>
          </a:cu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Freeform: Shape 6">
            <a:extLst>
              <a:ext uri="{FF2B5EF4-FFF2-40B4-BE49-F238E27FC236}">
                <a16:creationId xmlns:a16="http://schemas.microsoft.com/office/drawing/2014/main" xmlns="" id="{B604CDEA-7497-434D-BC91-E2CCF40E3539}"/>
              </a:ext>
            </a:extLst>
          </p:cNvPr>
          <p:cNvSpPr/>
          <p:nvPr/>
        </p:nvSpPr>
        <p:spPr>
          <a:xfrm>
            <a:off x="3390605" y="2989164"/>
            <a:ext cx="1181395" cy="1309640"/>
          </a:xfrm>
          <a:custGeom>
            <a:avLst/>
            <a:gdLst>
              <a:gd name="connsiteX0" fmla="*/ 1920719 w 2574384"/>
              <a:gd name="connsiteY0" fmla="*/ 0 h 2853844"/>
              <a:gd name="connsiteX1" fmla="*/ 2377919 w 2574384"/>
              <a:gd name="connsiteY1" fmla="*/ 457200 h 2853844"/>
              <a:gd name="connsiteX2" fmla="*/ 2299837 w 2574384"/>
              <a:gd name="connsiteY2" fmla="*/ 712825 h 2853844"/>
              <a:gd name="connsiteX3" fmla="*/ 2281934 w 2574384"/>
              <a:gd name="connsiteY3" fmla="*/ 734523 h 2853844"/>
              <a:gd name="connsiteX4" fmla="*/ 2574383 w 2574384"/>
              <a:gd name="connsiteY4" fmla="*/ 891985 h 2853844"/>
              <a:gd name="connsiteX5" fmla="*/ 2574384 w 2574384"/>
              <a:gd name="connsiteY5" fmla="*/ 891985 h 2853844"/>
              <a:gd name="connsiteX6" fmla="*/ 2574384 w 2574384"/>
              <a:gd name="connsiteY6" fmla="*/ 2160788 h 2853844"/>
              <a:gd name="connsiteX7" fmla="*/ 2574383 w 2574384"/>
              <a:gd name="connsiteY7" fmla="*/ 2160788 h 2853844"/>
              <a:gd name="connsiteX8" fmla="*/ 1287192 w 2574384"/>
              <a:gd name="connsiteY8" fmla="*/ 2853844 h 2853844"/>
              <a:gd name="connsiteX9" fmla="*/ 0 w 2574384"/>
              <a:gd name="connsiteY9" fmla="*/ 2160788 h 2853844"/>
              <a:gd name="connsiteX10" fmla="*/ 1 w 2574384"/>
              <a:gd name="connsiteY10" fmla="*/ 2160788 h 2853844"/>
              <a:gd name="connsiteX11" fmla="*/ 1 w 2574384"/>
              <a:gd name="connsiteY11" fmla="*/ 891985 h 2853844"/>
              <a:gd name="connsiteX12" fmla="*/ 0 w 2574384"/>
              <a:gd name="connsiteY12" fmla="*/ 891985 h 2853844"/>
              <a:gd name="connsiteX13" fmla="*/ 1287192 w 2574384"/>
              <a:gd name="connsiteY13" fmla="*/ 198928 h 2853844"/>
              <a:gd name="connsiteX14" fmla="*/ 1490412 w 2574384"/>
              <a:gd name="connsiteY14" fmla="*/ 308347 h 2853844"/>
              <a:gd name="connsiteX15" fmla="*/ 1499448 w 2574384"/>
              <a:gd name="connsiteY15" fmla="*/ 279237 h 2853844"/>
              <a:gd name="connsiteX16" fmla="*/ 1920719 w 2574384"/>
              <a:gd name="connsiteY16" fmla="*/ 0 h 285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4384" h="2853844">
                <a:moveTo>
                  <a:pt x="1920719" y="0"/>
                </a:moveTo>
                <a:cubicBezTo>
                  <a:pt x="2173224" y="0"/>
                  <a:pt x="2377919" y="204695"/>
                  <a:pt x="2377919" y="457200"/>
                </a:cubicBezTo>
                <a:cubicBezTo>
                  <a:pt x="2377919" y="551890"/>
                  <a:pt x="2349134" y="639856"/>
                  <a:pt x="2299837" y="712825"/>
                </a:cubicBezTo>
                <a:lnTo>
                  <a:pt x="2281934" y="734523"/>
                </a:lnTo>
                <a:lnTo>
                  <a:pt x="2574383" y="891985"/>
                </a:lnTo>
                <a:lnTo>
                  <a:pt x="2574384" y="891985"/>
                </a:lnTo>
                <a:lnTo>
                  <a:pt x="2574384" y="2160788"/>
                </a:lnTo>
                <a:lnTo>
                  <a:pt x="2574383" y="2160788"/>
                </a:lnTo>
                <a:lnTo>
                  <a:pt x="1287192" y="2853844"/>
                </a:lnTo>
                <a:lnTo>
                  <a:pt x="0" y="2160788"/>
                </a:lnTo>
                <a:lnTo>
                  <a:pt x="1" y="2160788"/>
                </a:lnTo>
                <a:lnTo>
                  <a:pt x="1" y="891985"/>
                </a:lnTo>
                <a:lnTo>
                  <a:pt x="0" y="891985"/>
                </a:lnTo>
                <a:lnTo>
                  <a:pt x="1287192" y="198928"/>
                </a:lnTo>
                <a:lnTo>
                  <a:pt x="1490412" y="308347"/>
                </a:lnTo>
                <a:lnTo>
                  <a:pt x="1499448" y="279237"/>
                </a:lnTo>
                <a:cubicBezTo>
                  <a:pt x="1568855" y="115141"/>
                  <a:pt x="1731340" y="0"/>
                  <a:pt x="1920719" y="0"/>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1" name="Freeform: Shape 7">
            <a:extLst>
              <a:ext uri="{FF2B5EF4-FFF2-40B4-BE49-F238E27FC236}">
                <a16:creationId xmlns:a16="http://schemas.microsoft.com/office/drawing/2014/main" xmlns="" id="{0FD18821-DB16-45B7-8D2E-9577E601ECE0}"/>
              </a:ext>
            </a:extLst>
          </p:cNvPr>
          <p:cNvSpPr/>
          <p:nvPr/>
        </p:nvSpPr>
        <p:spPr>
          <a:xfrm>
            <a:off x="4611324" y="2989164"/>
            <a:ext cx="1181395" cy="1309640"/>
          </a:xfrm>
          <a:custGeom>
            <a:avLst/>
            <a:gdLst>
              <a:gd name="connsiteX0" fmla="*/ 651909 w 2574384"/>
              <a:gd name="connsiteY0" fmla="*/ 0 h 2853844"/>
              <a:gd name="connsiteX1" fmla="*/ 1073180 w 2574384"/>
              <a:gd name="connsiteY1" fmla="*/ 279237 h 2853844"/>
              <a:gd name="connsiteX2" fmla="*/ 1082468 w 2574384"/>
              <a:gd name="connsiteY2" fmla="*/ 309157 h 2853844"/>
              <a:gd name="connsiteX3" fmla="*/ 1287192 w 2574384"/>
              <a:gd name="connsiteY3" fmla="*/ 198928 h 2853844"/>
              <a:gd name="connsiteX4" fmla="*/ 2574383 w 2574384"/>
              <a:gd name="connsiteY4" fmla="*/ 891985 h 2853844"/>
              <a:gd name="connsiteX5" fmla="*/ 2574384 w 2574384"/>
              <a:gd name="connsiteY5" fmla="*/ 891985 h 2853844"/>
              <a:gd name="connsiteX6" fmla="*/ 2574384 w 2574384"/>
              <a:gd name="connsiteY6" fmla="*/ 2160788 h 2853844"/>
              <a:gd name="connsiteX7" fmla="*/ 2574383 w 2574384"/>
              <a:gd name="connsiteY7" fmla="*/ 2160788 h 2853844"/>
              <a:gd name="connsiteX8" fmla="*/ 1287192 w 2574384"/>
              <a:gd name="connsiteY8" fmla="*/ 2853844 h 2853844"/>
              <a:gd name="connsiteX9" fmla="*/ 0 w 2574384"/>
              <a:gd name="connsiteY9" fmla="*/ 2160788 h 2853844"/>
              <a:gd name="connsiteX10" fmla="*/ 1 w 2574384"/>
              <a:gd name="connsiteY10" fmla="*/ 2160788 h 2853844"/>
              <a:gd name="connsiteX11" fmla="*/ 1 w 2574384"/>
              <a:gd name="connsiteY11" fmla="*/ 891985 h 2853844"/>
              <a:gd name="connsiteX12" fmla="*/ 0 w 2574384"/>
              <a:gd name="connsiteY12" fmla="*/ 891985 h 2853844"/>
              <a:gd name="connsiteX13" fmla="*/ 291234 w 2574384"/>
              <a:gd name="connsiteY13" fmla="*/ 735177 h 2853844"/>
              <a:gd name="connsiteX14" fmla="*/ 272791 w 2574384"/>
              <a:gd name="connsiteY14" fmla="*/ 712825 h 2853844"/>
              <a:gd name="connsiteX15" fmla="*/ 194709 w 2574384"/>
              <a:gd name="connsiteY15" fmla="*/ 457200 h 2853844"/>
              <a:gd name="connsiteX16" fmla="*/ 651909 w 2574384"/>
              <a:gd name="connsiteY16" fmla="*/ 0 h 285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4384" h="2853844">
                <a:moveTo>
                  <a:pt x="651909" y="0"/>
                </a:moveTo>
                <a:cubicBezTo>
                  <a:pt x="841288" y="0"/>
                  <a:pt x="1003773" y="115141"/>
                  <a:pt x="1073180" y="279237"/>
                </a:cubicBezTo>
                <a:lnTo>
                  <a:pt x="1082468" y="309157"/>
                </a:lnTo>
                <a:lnTo>
                  <a:pt x="1287192" y="198928"/>
                </a:lnTo>
                <a:lnTo>
                  <a:pt x="2574383" y="891985"/>
                </a:lnTo>
                <a:lnTo>
                  <a:pt x="2574384" y="891985"/>
                </a:lnTo>
                <a:lnTo>
                  <a:pt x="2574384" y="2160788"/>
                </a:lnTo>
                <a:lnTo>
                  <a:pt x="2574383" y="2160788"/>
                </a:lnTo>
                <a:lnTo>
                  <a:pt x="1287192" y="2853844"/>
                </a:lnTo>
                <a:lnTo>
                  <a:pt x="0" y="2160788"/>
                </a:lnTo>
                <a:lnTo>
                  <a:pt x="1" y="2160788"/>
                </a:lnTo>
                <a:lnTo>
                  <a:pt x="1" y="891985"/>
                </a:lnTo>
                <a:lnTo>
                  <a:pt x="0" y="891985"/>
                </a:lnTo>
                <a:lnTo>
                  <a:pt x="291234" y="735177"/>
                </a:lnTo>
                <a:lnTo>
                  <a:pt x="272791" y="712825"/>
                </a:lnTo>
                <a:cubicBezTo>
                  <a:pt x="223494" y="639856"/>
                  <a:pt x="194709" y="551890"/>
                  <a:pt x="194709" y="457200"/>
                </a:cubicBezTo>
                <a:cubicBezTo>
                  <a:pt x="194709" y="204695"/>
                  <a:pt x="399404" y="0"/>
                  <a:pt x="651909" y="0"/>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4" name="文本框 43">
            <a:extLst>
              <a:ext uri="{FF2B5EF4-FFF2-40B4-BE49-F238E27FC236}">
                <a16:creationId xmlns:a16="http://schemas.microsoft.com/office/drawing/2014/main" xmlns="" id="{2EFF03B1-21FB-4A98-A7B8-2DF409FAA435}"/>
              </a:ext>
            </a:extLst>
          </p:cNvPr>
          <p:cNvSpPr txBox="1"/>
          <p:nvPr/>
        </p:nvSpPr>
        <p:spPr>
          <a:xfrm>
            <a:off x="1575751" y="1464837"/>
            <a:ext cx="1607171" cy="584775"/>
          </a:xfrm>
          <a:prstGeom prst="rect">
            <a:avLst/>
          </a:prstGeom>
          <a:noFill/>
        </p:spPr>
        <p:txBody>
          <a:bodyPr wrap="square">
            <a:spAutoFit/>
          </a:bodyPr>
          <a:lstStyle/>
          <a:p>
            <a:r>
              <a:rPr lang="zh-CN" altLang="en-US" sz="1600" dirty="0"/>
              <a:t>重视培养大学生良好的学习动机</a:t>
            </a:r>
          </a:p>
        </p:txBody>
      </p:sp>
      <p:sp>
        <p:nvSpPr>
          <p:cNvPr id="46" name="文本框 45">
            <a:extLst>
              <a:ext uri="{FF2B5EF4-FFF2-40B4-BE49-F238E27FC236}">
                <a16:creationId xmlns:a16="http://schemas.microsoft.com/office/drawing/2014/main" xmlns="" id="{0F170DCA-679E-48DB-AA6D-41634A1840C6}"/>
              </a:ext>
            </a:extLst>
          </p:cNvPr>
          <p:cNvSpPr txBox="1"/>
          <p:nvPr/>
        </p:nvSpPr>
        <p:spPr>
          <a:xfrm>
            <a:off x="3550709" y="1626354"/>
            <a:ext cx="733259" cy="369332"/>
          </a:xfrm>
          <a:prstGeom prst="rect">
            <a:avLst/>
          </a:prstGeom>
          <a:noFill/>
        </p:spPr>
        <p:txBody>
          <a:bodyPr wrap="square">
            <a:spAutoFit/>
          </a:bodyPr>
          <a:lstStyle/>
          <a:p>
            <a:r>
              <a:rPr lang="zh-CN" altLang="en-US" sz="1800" b="1" dirty="0">
                <a:solidFill>
                  <a:schemeClr val="bg1"/>
                </a:solidFill>
              </a:rPr>
              <a:t>（一）</a:t>
            </a:r>
            <a:endParaRPr lang="zh-CN" altLang="en-US" dirty="0"/>
          </a:p>
        </p:txBody>
      </p:sp>
      <p:sp>
        <p:nvSpPr>
          <p:cNvPr id="49" name="文本框 48">
            <a:extLst>
              <a:ext uri="{FF2B5EF4-FFF2-40B4-BE49-F238E27FC236}">
                <a16:creationId xmlns:a16="http://schemas.microsoft.com/office/drawing/2014/main" xmlns="" id="{7551C546-F257-403A-906A-A6046772363C}"/>
              </a:ext>
            </a:extLst>
          </p:cNvPr>
          <p:cNvSpPr txBox="1"/>
          <p:nvPr/>
        </p:nvSpPr>
        <p:spPr>
          <a:xfrm>
            <a:off x="4800470" y="1626354"/>
            <a:ext cx="733259" cy="369332"/>
          </a:xfrm>
          <a:prstGeom prst="rect">
            <a:avLst/>
          </a:prstGeom>
          <a:noFill/>
        </p:spPr>
        <p:txBody>
          <a:bodyPr wrap="square">
            <a:spAutoFit/>
          </a:bodyPr>
          <a:lstStyle/>
          <a:p>
            <a:r>
              <a:rPr lang="zh-CN" altLang="en-US" sz="1800" b="1" dirty="0">
                <a:solidFill>
                  <a:schemeClr val="bg1"/>
                </a:solidFill>
              </a:rPr>
              <a:t>（二）</a:t>
            </a:r>
            <a:endParaRPr lang="zh-CN" altLang="en-US" dirty="0"/>
          </a:p>
        </p:txBody>
      </p:sp>
      <p:sp>
        <p:nvSpPr>
          <p:cNvPr id="50" name="文本框 49">
            <a:extLst>
              <a:ext uri="{FF2B5EF4-FFF2-40B4-BE49-F238E27FC236}">
                <a16:creationId xmlns:a16="http://schemas.microsoft.com/office/drawing/2014/main" xmlns="" id="{0444D934-24C3-4C05-B362-0BCF33CDFEE0}"/>
              </a:ext>
            </a:extLst>
          </p:cNvPr>
          <p:cNvSpPr txBox="1"/>
          <p:nvPr/>
        </p:nvSpPr>
        <p:spPr>
          <a:xfrm>
            <a:off x="2935459" y="2546663"/>
            <a:ext cx="733259" cy="369332"/>
          </a:xfrm>
          <a:prstGeom prst="rect">
            <a:avLst/>
          </a:prstGeom>
          <a:noFill/>
        </p:spPr>
        <p:txBody>
          <a:bodyPr wrap="square">
            <a:spAutoFit/>
          </a:bodyPr>
          <a:lstStyle/>
          <a:p>
            <a:r>
              <a:rPr lang="zh-CN" altLang="en-US" sz="1800" b="1" dirty="0">
                <a:solidFill>
                  <a:schemeClr val="bg1"/>
                </a:solidFill>
              </a:rPr>
              <a:t>（三）</a:t>
            </a:r>
            <a:endParaRPr lang="zh-CN" altLang="en-US" dirty="0"/>
          </a:p>
        </p:txBody>
      </p:sp>
      <p:sp>
        <p:nvSpPr>
          <p:cNvPr id="51" name="文本框 50">
            <a:extLst>
              <a:ext uri="{FF2B5EF4-FFF2-40B4-BE49-F238E27FC236}">
                <a16:creationId xmlns:a16="http://schemas.microsoft.com/office/drawing/2014/main" xmlns="" id="{F977A157-4617-4EFC-8052-9AA26BDBE7C9}"/>
              </a:ext>
            </a:extLst>
          </p:cNvPr>
          <p:cNvSpPr txBox="1"/>
          <p:nvPr/>
        </p:nvSpPr>
        <p:spPr>
          <a:xfrm>
            <a:off x="5375902" y="2518984"/>
            <a:ext cx="733259" cy="369332"/>
          </a:xfrm>
          <a:prstGeom prst="rect">
            <a:avLst/>
          </a:prstGeom>
          <a:noFill/>
        </p:spPr>
        <p:txBody>
          <a:bodyPr wrap="square">
            <a:spAutoFit/>
          </a:bodyPr>
          <a:lstStyle/>
          <a:p>
            <a:r>
              <a:rPr lang="zh-CN" altLang="en-US" sz="1800" b="1" dirty="0">
                <a:solidFill>
                  <a:schemeClr val="bg1"/>
                </a:solidFill>
              </a:rPr>
              <a:t>（四）</a:t>
            </a:r>
            <a:endParaRPr lang="zh-CN" altLang="en-US" dirty="0"/>
          </a:p>
        </p:txBody>
      </p:sp>
      <p:sp>
        <p:nvSpPr>
          <p:cNvPr id="52" name="文本框 51">
            <a:extLst>
              <a:ext uri="{FF2B5EF4-FFF2-40B4-BE49-F238E27FC236}">
                <a16:creationId xmlns:a16="http://schemas.microsoft.com/office/drawing/2014/main" xmlns="" id="{FC2E35BB-A8E5-4975-A0EC-7635F88A9377}"/>
              </a:ext>
            </a:extLst>
          </p:cNvPr>
          <p:cNvSpPr txBox="1"/>
          <p:nvPr/>
        </p:nvSpPr>
        <p:spPr>
          <a:xfrm>
            <a:off x="3550708" y="3442468"/>
            <a:ext cx="733259" cy="369332"/>
          </a:xfrm>
          <a:prstGeom prst="rect">
            <a:avLst/>
          </a:prstGeom>
          <a:noFill/>
        </p:spPr>
        <p:txBody>
          <a:bodyPr wrap="square">
            <a:spAutoFit/>
          </a:bodyPr>
          <a:lstStyle/>
          <a:p>
            <a:r>
              <a:rPr lang="zh-CN" altLang="en-US" sz="1800" b="1" dirty="0">
                <a:solidFill>
                  <a:schemeClr val="bg1"/>
                </a:solidFill>
              </a:rPr>
              <a:t>（五）</a:t>
            </a:r>
            <a:endParaRPr lang="zh-CN" altLang="en-US" dirty="0"/>
          </a:p>
        </p:txBody>
      </p:sp>
      <p:sp>
        <p:nvSpPr>
          <p:cNvPr id="53" name="文本框 52">
            <a:extLst>
              <a:ext uri="{FF2B5EF4-FFF2-40B4-BE49-F238E27FC236}">
                <a16:creationId xmlns:a16="http://schemas.microsoft.com/office/drawing/2014/main" xmlns="" id="{45018AA6-ACCB-457E-95D6-AFA44A50F80E}"/>
              </a:ext>
            </a:extLst>
          </p:cNvPr>
          <p:cNvSpPr txBox="1"/>
          <p:nvPr/>
        </p:nvSpPr>
        <p:spPr>
          <a:xfrm>
            <a:off x="4736957" y="3442468"/>
            <a:ext cx="733259" cy="369332"/>
          </a:xfrm>
          <a:prstGeom prst="rect">
            <a:avLst/>
          </a:prstGeom>
          <a:noFill/>
        </p:spPr>
        <p:txBody>
          <a:bodyPr wrap="square">
            <a:spAutoFit/>
          </a:bodyPr>
          <a:lstStyle/>
          <a:p>
            <a:r>
              <a:rPr lang="zh-CN" altLang="en-US" sz="1800" b="1" dirty="0">
                <a:solidFill>
                  <a:schemeClr val="bg1"/>
                </a:solidFill>
              </a:rPr>
              <a:t>（六）</a:t>
            </a:r>
            <a:endParaRPr lang="zh-CN" altLang="en-US" dirty="0"/>
          </a:p>
        </p:txBody>
      </p:sp>
      <p:sp>
        <p:nvSpPr>
          <p:cNvPr id="54" name="文本框 53">
            <a:extLst>
              <a:ext uri="{FF2B5EF4-FFF2-40B4-BE49-F238E27FC236}">
                <a16:creationId xmlns:a16="http://schemas.microsoft.com/office/drawing/2014/main" xmlns="" id="{CBEDDC19-9E1B-44A9-842E-7B38451B2CE1}"/>
              </a:ext>
            </a:extLst>
          </p:cNvPr>
          <p:cNvSpPr txBox="1"/>
          <p:nvPr/>
        </p:nvSpPr>
        <p:spPr>
          <a:xfrm>
            <a:off x="5936498" y="1484080"/>
            <a:ext cx="1586384" cy="584775"/>
          </a:xfrm>
          <a:prstGeom prst="rect">
            <a:avLst/>
          </a:prstGeom>
          <a:noFill/>
        </p:spPr>
        <p:txBody>
          <a:bodyPr wrap="square">
            <a:spAutoFit/>
          </a:bodyPr>
          <a:lstStyle/>
          <a:p>
            <a:r>
              <a:rPr lang="zh-CN" altLang="en-US" sz="1600" dirty="0"/>
              <a:t>大力加强教学改革</a:t>
            </a:r>
          </a:p>
        </p:txBody>
      </p:sp>
      <p:sp>
        <p:nvSpPr>
          <p:cNvPr id="56" name="文本框 55">
            <a:extLst>
              <a:ext uri="{FF2B5EF4-FFF2-40B4-BE49-F238E27FC236}">
                <a16:creationId xmlns:a16="http://schemas.microsoft.com/office/drawing/2014/main" xmlns="" id="{9441B858-6BFE-407E-8697-03DB31ACD758}"/>
              </a:ext>
            </a:extLst>
          </p:cNvPr>
          <p:cNvSpPr txBox="1"/>
          <p:nvPr/>
        </p:nvSpPr>
        <p:spPr>
          <a:xfrm>
            <a:off x="1279098" y="2458813"/>
            <a:ext cx="1586384" cy="584775"/>
          </a:xfrm>
          <a:prstGeom prst="rect">
            <a:avLst/>
          </a:prstGeom>
          <a:noFill/>
        </p:spPr>
        <p:txBody>
          <a:bodyPr wrap="square">
            <a:spAutoFit/>
          </a:bodyPr>
          <a:lstStyle/>
          <a:p>
            <a:r>
              <a:rPr lang="zh-CN" altLang="en-US" sz="1600" dirty="0"/>
              <a:t>注重教学质量和教学艺术</a:t>
            </a:r>
          </a:p>
        </p:txBody>
      </p:sp>
      <p:sp>
        <p:nvSpPr>
          <p:cNvPr id="59" name="文本框 58">
            <a:extLst>
              <a:ext uri="{FF2B5EF4-FFF2-40B4-BE49-F238E27FC236}">
                <a16:creationId xmlns:a16="http://schemas.microsoft.com/office/drawing/2014/main" xmlns="" id="{49DDE1B9-1EDB-4C11-9F47-7FA10C349810}"/>
              </a:ext>
            </a:extLst>
          </p:cNvPr>
          <p:cNvSpPr txBox="1"/>
          <p:nvPr/>
        </p:nvSpPr>
        <p:spPr>
          <a:xfrm>
            <a:off x="6436629" y="2335701"/>
            <a:ext cx="2263241" cy="830997"/>
          </a:xfrm>
          <a:prstGeom prst="rect">
            <a:avLst/>
          </a:prstGeom>
          <a:noFill/>
        </p:spPr>
        <p:txBody>
          <a:bodyPr wrap="square">
            <a:spAutoFit/>
          </a:bodyPr>
          <a:lstStyle/>
          <a:p>
            <a:r>
              <a:rPr lang="zh-CN" altLang="en-US" sz="1600" dirty="0"/>
              <a:t>切实帮助大学生提高学习策略和掌握科学的学习方法</a:t>
            </a:r>
          </a:p>
        </p:txBody>
      </p:sp>
      <p:sp>
        <p:nvSpPr>
          <p:cNvPr id="61" name="文本框 60">
            <a:extLst>
              <a:ext uri="{FF2B5EF4-FFF2-40B4-BE49-F238E27FC236}">
                <a16:creationId xmlns:a16="http://schemas.microsoft.com/office/drawing/2014/main" xmlns="" id="{19C0D2AA-935D-4630-80B2-33DEA7572EC9}"/>
              </a:ext>
            </a:extLst>
          </p:cNvPr>
          <p:cNvSpPr txBox="1"/>
          <p:nvPr/>
        </p:nvSpPr>
        <p:spPr>
          <a:xfrm>
            <a:off x="1668874" y="3396301"/>
            <a:ext cx="1778977" cy="830997"/>
          </a:xfrm>
          <a:prstGeom prst="rect">
            <a:avLst/>
          </a:prstGeom>
          <a:noFill/>
        </p:spPr>
        <p:txBody>
          <a:bodyPr wrap="square">
            <a:spAutoFit/>
          </a:bodyPr>
          <a:lstStyle/>
          <a:p>
            <a:r>
              <a:rPr lang="zh-CN" altLang="en-US" sz="1600" dirty="0"/>
              <a:t>注重学生的学习创造性和个性化的优势培养</a:t>
            </a:r>
          </a:p>
        </p:txBody>
      </p:sp>
      <p:sp>
        <p:nvSpPr>
          <p:cNvPr id="62" name="文本框 61">
            <a:extLst>
              <a:ext uri="{FF2B5EF4-FFF2-40B4-BE49-F238E27FC236}">
                <a16:creationId xmlns:a16="http://schemas.microsoft.com/office/drawing/2014/main" xmlns="" id="{3B0B310E-F352-4281-BDEA-34834F381B9C}"/>
              </a:ext>
            </a:extLst>
          </p:cNvPr>
          <p:cNvSpPr txBox="1"/>
          <p:nvPr/>
        </p:nvSpPr>
        <p:spPr>
          <a:xfrm>
            <a:off x="5946202" y="3396301"/>
            <a:ext cx="2358589" cy="584775"/>
          </a:xfrm>
          <a:prstGeom prst="rect">
            <a:avLst/>
          </a:prstGeom>
          <a:noFill/>
        </p:spPr>
        <p:txBody>
          <a:bodyPr wrap="square">
            <a:spAutoFit/>
          </a:bodyPr>
          <a:lstStyle/>
          <a:p>
            <a:r>
              <a:rPr lang="zh-CN" altLang="en-US" sz="1600" dirty="0"/>
              <a:t>增强大学生学习心理素质和加强心理健康教育</a:t>
            </a:r>
          </a:p>
        </p:txBody>
      </p:sp>
      <p:cxnSp>
        <p:nvCxnSpPr>
          <p:cNvPr id="23" name="直接连接符 22">
            <a:extLst>
              <a:ext uri="{FF2B5EF4-FFF2-40B4-BE49-F238E27FC236}">
                <a16:creationId xmlns:a16="http://schemas.microsoft.com/office/drawing/2014/main" xmlns="" id="{5BED0BEA-690C-489E-B138-1BCEC19109D2}"/>
              </a:ext>
            </a:extLst>
          </p:cNvPr>
          <p:cNvCxnSpPr>
            <a:cxnSpLocks/>
          </p:cNvCxnSpPr>
          <p:nvPr/>
        </p:nvCxnSpPr>
        <p:spPr>
          <a:xfrm flipH="1">
            <a:off x="611560" y="1131590"/>
            <a:ext cx="225392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4" name="等腰三角形 23">
            <a:extLst>
              <a:ext uri="{FF2B5EF4-FFF2-40B4-BE49-F238E27FC236}">
                <a16:creationId xmlns:a16="http://schemas.microsoft.com/office/drawing/2014/main" xmlns="" id="{66180572-A3F8-4EDA-810F-FD8696A5F423}"/>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5" name="直接连接符 24">
            <a:extLst>
              <a:ext uri="{FF2B5EF4-FFF2-40B4-BE49-F238E27FC236}">
                <a16:creationId xmlns:a16="http://schemas.microsoft.com/office/drawing/2014/main" xmlns="" id="{2546D0A6-D2A9-4956-8C29-6744CCD6247C}"/>
              </a:ext>
            </a:extLst>
          </p:cNvPr>
          <p:cNvCxnSpPr>
            <a:cxnSpLocks/>
          </p:cNvCxnSpPr>
          <p:nvPr/>
        </p:nvCxnSpPr>
        <p:spPr>
          <a:xfrm>
            <a:off x="4355976" y="521032"/>
            <a:ext cx="478802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6" name="等腰三角形 25">
            <a:extLst>
              <a:ext uri="{FF2B5EF4-FFF2-40B4-BE49-F238E27FC236}">
                <a16:creationId xmlns:a16="http://schemas.microsoft.com/office/drawing/2014/main" xmlns="" id="{A28A2E3C-4F11-4227-B4FE-85BA9EF160A4}"/>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65848925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itle 1">
            <a:extLst>
              <a:ext uri="{FF2B5EF4-FFF2-40B4-BE49-F238E27FC236}">
                <a16:creationId xmlns:a16="http://schemas.microsoft.com/office/drawing/2014/main" xmlns="" id="{EC2E1CBA-11D1-4A47-BB6F-FBE3428BC82F}"/>
              </a:ext>
            </a:extLst>
          </p:cNvPr>
          <p:cNvSpPr txBox="1">
            <a:spLocks/>
          </p:cNvSpPr>
          <p:nvPr/>
        </p:nvSpPr>
        <p:spPr>
          <a:xfrm>
            <a:off x="539551" y="331293"/>
            <a:ext cx="520298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大学生学习心理健康教育对策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7" name="矩形 56">
            <a:extLst>
              <a:ext uri="{FF2B5EF4-FFF2-40B4-BE49-F238E27FC236}">
                <a16:creationId xmlns:a16="http://schemas.microsoft.com/office/drawing/2014/main" xmlns="" id="{188C161C-0283-40AA-88D6-0C15E301CED4}"/>
              </a:ext>
            </a:extLst>
          </p:cNvPr>
          <p:cNvSpPr/>
          <p:nvPr/>
        </p:nvSpPr>
        <p:spPr>
          <a:xfrm>
            <a:off x="827584" y="857008"/>
            <a:ext cx="1739631"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二、促进大学生学习心理健康</a:t>
            </a:r>
          </a:p>
        </p:txBody>
      </p:sp>
      <p:cxnSp>
        <p:nvCxnSpPr>
          <p:cNvPr id="23" name="直接连接符 22">
            <a:extLst>
              <a:ext uri="{FF2B5EF4-FFF2-40B4-BE49-F238E27FC236}">
                <a16:creationId xmlns:a16="http://schemas.microsoft.com/office/drawing/2014/main" xmlns="" id="{5BED0BEA-690C-489E-B138-1BCEC19109D2}"/>
              </a:ext>
            </a:extLst>
          </p:cNvPr>
          <p:cNvCxnSpPr>
            <a:cxnSpLocks/>
          </p:cNvCxnSpPr>
          <p:nvPr/>
        </p:nvCxnSpPr>
        <p:spPr>
          <a:xfrm flipH="1">
            <a:off x="611560" y="1131590"/>
            <a:ext cx="225392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4" name="等腰三角形 23">
            <a:extLst>
              <a:ext uri="{FF2B5EF4-FFF2-40B4-BE49-F238E27FC236}">
                <a16:creationId xmlns:a16="http://schemas.microsoft.com/office/drawing/2014/main" xmlns="" id="{66180572-A3F8-4EDA-810F-FD8696A5F423}"/>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5" name="直接连接符 24">
            <a:extLst>
              <a:ext uri="{FF2B5EF4-FFF2-40B4-BE49-F238E27FC236}">
                <a16:creationId xmlns:a16="http://schemas.microsoft.com/office/drawing/2014/main" xmlns="" id="{2546D0A6-D2A9-4956-8C29-6744CCD6247C}"/>
              </a:ext>
            </a:extLst>
          </p:cNvPr>
          <p:cNvCxnSpPr>
            <a:cxnSpLocks/>
          </p:cNvCxnSpPr>
          <p:nvPr/>
        </p:nvCxnSpPr>
        <p:spPr>
          <a:xfrm>
            <a:off x="4355976" y="521032"/>
            <a:ext cx="478802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6" name="等腰三角形 25">
            <a:extLst>
              <a:ext uri="{FF2B5EF4-FFF2-40B4-BE49-F238E27FC236}">
                <a16:creationId xmlns:a16="http://schemas.microsoft.com/office/drawing/2014/main" xmlns="" id="{A28A2E3C-4F11-4227-B4FE-85BA9EF160A4}"/>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 name="矩形: 圆角 2">
            <a:extLst>
              <a:ext uri="{FF2B5EF4-FFF2-40B4-BE49-F238E27FC236}">
                <a16:creationId xmlns:a16="http://schemas.microsoft.com/office/drawing/2014/main" xmlns="" id="{833AE115-CD05-41DA-A7AB-FA69F7AA871F}"/>
              </a:ext>
            </a:extLst>
          </p:cNvPr>
          <p:cNvSpPr/>
          <p:nvPr/>
        </p:nvSpPr>
        <p:spPr>
          <a:xfrm>
            <a:off x="1849662" y="1548909"/>
            <a:ext cx="5688632" cy="1128086"/>
          </a:xfrm>
          <a:prstGeom prst="roundRect">
            <a:avLst/>
          </a:prstGeom>
          <a:solidFill>
            <a:schemeClr val="bg1"/>
          </a:solidFill>
          <a:ln>
            <a:solidFill>
              <a:srgbClr val="F769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9" name="Rounded Rectangle 3">
            <a:extLst>
              <a:ext uri="{FF2B5EF4-FFF2-40B4-BE49-F238E27FC236}">
                <a16:creationId xmlns:a16="http://schemas.microsoft.com/office/drawing/2014/main" xmlns="" id="{27B22A5E-4D95-4242-AFCF-AFF7FCD9CD3F}"/>
              </a:ext>
            </a:extLst>
          </p:cNvPr>
          <p:cNvSpPr/>
          <p:nvPr/>
        </p:nvSpPr>
        <p:spPr>
          <a:xfrm rot="2700000">
            <a:off x="1483365" y="1734080"/>
            <a:ext cx="732592" cy="732592"/>
          </a:xfrm>
          <a:prstGeom prst="roundRect">
            <a:avLst>
              <a:gd name="adj" fmla="val 17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字魂59号-创粗黑" panose="00000500000000000000" pitchFamily="2" charset="-122"/>
            </a:endParaRPr>
          </a:p>
        </p:txBody>
      </p:sp>
      <p:sp>
        <p:nvSpPr>
          <p:cNvPr id="64" name="文本框 63">
            <a:extLst>
              <a:ext uri="{FF2B5EF4-FFF2-40B4-BE49-F238E27FC236}">
                <a16:creationId xmlns:a16="http://schemas.microsoft.com/office/drawing/2014/main" xmlns="" id="{241D97CA-D8D7-42F8-9CC0-E7E522768651}"/>
              </a:ext>
            </a:extLst>
          </p:cNvPr>
          <p:cNvSpPr txBox="1"/>
          <p:nvPr/>
        </p:nvSpPr>
        <p:spPr>
          <a:xfrm>
            <a:off x="2293116" y="1850604"/>
            <a:ext cx="5245176" cy="707822"/>
          </a:xfrm>
          <a:prstGeom prst="rect">
            <a:avLst/>
          </a:prstGeom>
          <a:noFill/>
        </p:spPr>
        <p:txBody>
          <a:bodyPr wrap="square">
            <a:spAutoFit/>
          </a:bodyPr>
          <a:lstStyle/>
          <a:p>
            <a:pPr>
              <a:lnSpc>
                <a:spcPct val="125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学习动机是引起、维持和改变大学生学习活动的内在动力。研究表明，我国大学生的学习动机由求知进取、集体取向、物质追求、害怕失败、个人成就、他人取向六个因素构成；在性别差异上表现为男生更重视权力地位，女生更关心人际关系。</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6" name="文本框 65">
            <a:extLst>
              <a:ext uri="{FF2B5EF4-FFF2-40B4-BE49-F238E27FC236}">
                <a16:creationId xmlns:a16="http://schemas.microsoft.com/office/drawing/2014/main" xmlns="" id="{A2640E61-BEAE-405D-88E9-ACED24A0A1F3}"/>
              </a:ext>
            </a:extLst>
          </p:cNvPr>
          <p:cNvSpPr txBox="1"/>
          <p:nvPr/>
        </p:nvSpPr>
        <p:spPr>
          <a:xfrm>
            <a:off x="1668362" y="1854636"/>
            <a:ext cx="469330" cy="461665"/>
          </a:xfrm>
          <a:prstGeom prst="rect">
            <a:avLst/>
          </a:prstGeom>
          <a:noFill/>
        </p:spPr>
        <p:txBody>
          <a:bodyPr wrap="square">
            <a:spAutoFit/>
          </a:bodyPr>
          <a:lstStyle/>
          <a:p>
            <a:r>
              <a:rPr lang="en-US" altLang="zh-CN" sz="2400" b="1" dirty="0">
                <a:solidFill>
                  <a:schemeClr val="bg1"/>
                </a:solidFill>
                <a:latin typeface="+mj-ea"/>
                <a:ea typeface="+mj-ea"/>
              </a:rPr>
              <a:t>1</a:t>
            </a:r>
            <a:endParaRPr lang="zh-CN" altLang="en-US" sz="1600" b="1" dirty="0">
              <a:solidFill>
                <a:schemeClr val="bg1"/>
              </a:solidFill>
              <a:latin typeface="+mj-ea"/>
              <a:ea typeface="+mj-ea"/>
            </a:endParaRPr>
          </a:p>
        </p:txBody>
      </p:sp>
      <p:sp>
        <p:nvSpPr>
          <p:cNvPr id="67" name="矩形: 圆角 66">
            <a:extLst>
              <a:ext uri="{FF2B5EF4-FFF2-40B4-BE49-F238E27FC236}">
                <a16:creationId xmlns:a16="http://schemas.microsoft.com/office/drawing/2014/main" xmlns="" id="{8FB9747E-5B83-4180-A640-E711DAF4909D}"/>
              </a:ext>
            </a:extLst>
          </p:cNvPr>
          <p:cNvSpPr/>
          <p:nvPr/>
        </p:nvSpPr>
        <p:spPr>
          <a:xfrm>
            <a:off x="1849661" y="3099847"/>
            <a:ext cx="5688631" cy="1346947"/>
          </a:xfrm>
          <a:prstGeom prst="roundRect">
            <a:avLst/>
          </a:prstGeom>
          <a:solidFill>
            <a:schemeClr val="bg1"/>
          </a:solidFill>
          <a:ln>
            <a:solidFill>
              <a:srgbClr val="F769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8" name="Rounded Rectangle 3">
            <a:extLst>
              <a:ext uri="{FF2B5EF4-FFF2-40B4-BE49-F238E27FC236}">
                <a16:creationId xmlns:a16="http://schemas.microsoft.com/office/drawing/2014/main" xmlns="" id="{FC08CF1E-C049-449C-928D-2ABC3DB1D336}"/>
              </a:ext>
            </a:extLst>
          </p:cNvPr>
          <p:cNvSpPr/>
          <p:nvPr/>
        </p:nvSpPr>
        <p:spPr>
          <a:xfrm rot="2700000">
            <a:off x="7113955" y="3267632"/>
            <a:ext cx="732592" cy="732592"/>
          </a:xfrm>
          <a:prstGeom prst="roundRect">
            <a:avLst>
              <a:gd name="adj" fmla="val 17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字魂59号-创粗黑" panose="00000500000000000000" pitchFamily="2" charset="-122"/>
            </a:endParaRPr>
          </a:p>
        </p:txBody>
      </p:sp>
      <p:sp>
        <p:nvSpPr>
          <p:cNvPr id="69" name="文本框 68">
            <a:extLst>
              <a:ext uri="{FF2B5EF4-FFF2-40B4-BE49-F238E27FC236}">
                <a16:creationId xmlns:a16="http://schemas.microsoft.com/office/drawing/2014/main" xmlns="" id="{70F65EF1-2F58-4BB4-9A33-55AA2856FAC7}"/>
              </a:ext>
            </a:extLst>
          </p:cNvPr>
          <p:cNvSpPr txBox="1"/>
          <p:nvPr/>
        </p:nvSpPr>
        <p:spPr>
          <a:xfrm>
            <a:off x="2115964" y="3386206"/>
            <a:ext cx="4952998" cy="919419"/>
          </a:xfrm>
          <a:prstGeom prst="rect">
            <a:avLst/>
          </a:prstGeom>
          <a:noFill/>
        </p:spPr>
        <p:txBody>
          <a:bodyPr wrap="square">
            <a:spAutoFit/>
          </a:bodyPr>
          <a:lstStyle/>
          <a:p>
            <a:pPr>
              <a:lnSpc>
                <a:spcPct val="125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现行高等教育的弊端是：专业设置太细、专业面狭窄，造成人才的后劲不足，创造力平平； 教学内容整齐划一，忽视了学生中客观存在的素质差异，不利于拔尖人才的脱颖而出，也不利于学生的个性发展；学生对学习内容、学习难度和学习进度没有选择，容易诱发学生厌学、无学习热情和兴趣等问题。</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70" name="Flowchart: Terminator 54">
            <a:extLst>
              <a:ext uri="{FF2B5EF4-FFF2-40B4-BE49-F238E27FC236}">
                <a16:creationId xmlns:a16="http://schemas.microsoft.com/office/drawing/2014/main" xmlns="" id="{2AD6A2DB-658E-4A26-8DF1-58E78D8BA1F8}"/>
              </a:ext>
            </a:extLst>
          </p:cNvPr>
          <p:cNvSpPr/>
          <p:nvPr/>
        </p:nvSpPr>
        <p:spPr>
          <a:xfrm>
            <a:off x="3577854" y="1234591"/>
            <a:ext cx="2043112" cy="571340"/>
          </a:xfrm>
          <a:prstGeom prst="flowChartTerminator">
            <a:avLst/>
          </a:prstGeom>
          <a:gradFill>
            <a:gsLst>
              <a:gs pos="0">
                <a:schemeClr val="accent1"/>
              </a:gs>
              <a:gs pos="100000">
                <a:schemeClr val="accent4">
                  <a:lumMod val="100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400" b="1" dirty="0"/>
              <a:t>重视培养大学生良好的学习动机</a:t>
            </a:r>
          </a:p>
        </p:txBody>
      </p:sp>
      <p:sp>
        <p:nvSpPr>
          <p:cNvPr id="71" name="文本框 70">
            <a:extLst>
              <a:ext uri="{FF2B5EF4-FFF2-40B4-BE49-F238E27FC236}">
                <a16:creationId xmlns:a16="http://schemas.microsoft.com/office/drawing/2014/main" xmlns="" id="{773B26F4-3D20-4D1B-8484-760C2599CD09}"/>
              </a:ext>
            </a:extLst>
          </p:cNvPr>
          <p:cNvSpPr txBox="1"/>
          <p:nvPr/>
        </p:nvSpPr>
        <p:spPr>
          <a:xfrm>
            <a:off x="7298952" y="3388188"/>
            <a:ext cx="469330" cy="461665"/>
          </a:xfrm>
          <a:prstGeom prst="rect">
            <a:avLst/>
          </a:prstGeom>
          <a:noFill/>
        </p:spPr>
        <p:txBody>
          <a:bodyPr wrap="square">
            <a:spAutoFit/>
          </a:bodyPr>
          <a:lstStyle/>
          <a:p>
            <a:r>
              <a:rPr lang="en-US" altLang="zh-CN" sz="2400" b="1" dirty="0">
                <a:solidFill>
                  <a:schemeClr val="bg1"/>
                </a:solidFill>
                <a:latin typeface="+mj-ea"/>
                <a:ea typeface="+mj-ea"/>
              </a:rPr>
              <a:t>2</a:t>
            </a:r>
            <a:endParaRPr lang="zh-CN" altLang="en-US" sz="1600" b="1" dirty="0">
              <a:solidFill>
                <a:schemeClr val="bg1"/>
              </a:solidFill>
              <a:latin typeface="+mj-ea"/>
              <a:ea typeface="+mj-ea"/>
            </a:endParaRPr>
          </a:p>
        </p:txBody>
      </p:sp>
      <p:sp>
        <p:nvSpPr>
          <p:cNvPr id="7" name="Flowchart: Terminator 54">
            <a:extLst>
              <a:ext uri="{FF2B5EF4-FFF2-40B4-BE49-F238E27FC236}">
                <a16:creationId xmlns:a16="http://schemas.microsoft.com/office/drawing/2014/main" xmlns="" id="{9EEE7832-85B5-4575-B986-D5F2C40DFF1A}"/>
              </a:ext>
            </a:extLst>
          </p:cNvPr>
          <p:cNvSpPr/>
          <p:nvPr/>
        </p:nvSpPr>
        <p:spPr>
          <a:xfrm>
            <a:off x="3577854" y="2876044"/>
            <a:ext cx="2043112" cy="479725"/>
          </a:xfrm>
          <a:prstGeom prst="flowChartTerminator">
            <a:avLst/>
          </a:prstGeom>
          <a:gradFill>
            <a:gsLst>
              <a:gs pos="0">
                <a:schemeClr val="accent1"/>
              </a:gs>
              <a:gs pos="100000">
                <a:schemeClr val="accent4">
                  <a:lumMod val="100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600" b="1" dirty="0"/>
              <a:t>大力加强教学改革</a:t>
            </a:r>
          </a:p>
        </p:txBody>
      </p:sp>
    </p:spTree>
    <p:extLst>
      <p:ext uri="{BB962C8B-B14F-4D97-AF65-F5344CB8AC3E}">
        <p14:creationId xmlns:p14="http://schemas.microsoft.com/office/powerpoint/2010/main" val="135841921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itle 1">
            <a:extLst>
              <a:ext uri="{FF2B5EF4-FFF2-40B4-BE49-F238E27FC236}">
                <a16:creationId xmlns:a16="http://schemas.microsoft.com/office/drawing/2014/main" xmlns="" id="{EC2E1CBA-11D1-4A47-BB6F-FBE3428BC82F}"/>
              </a:ext>
            </a:extLst>
          </p:cNvPr>
          <p:cNvSpPr txBox="1">
            <a:spLocks/>
          </p:cNvSpPr>
          <p:nvPr/>
        </p:nvSpPr>
        <p:spPr>
          <a:xfrm>
            <a:off x="539551" y="331293"/>
            <a:ext cx="520298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大学生学习心理健康教育对策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7" name="矩形 56">
            <a:extLst>
              <a:ext uri="{FF2B5EF4-FFF2-40B4-BE49-F238E27FC236}">
                <a16:creationId xmlns:a16="http://schemas.microsoft.com/office/drawing/2014/main" xmlns="" id="{188C161C-0283-40AA-88D6-0C15E301CED4}"/>
              </a:ext>
            </a:extLst>
          </p:cNvPr>
          <p:cNvSpPr/>
          <p:nvPr/>
        </p:nvSpPr>
        <p:spPr>
          <a:xfrm>
            <a:off x="827584" y="857008"/>
            <a:ext cx="1739631"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二、促进大学生学习心理健康</a:t>
            </a:r>
          </a:p>
        </p:txBody>
      </p:sp>
      <p:cxnSp>
        <p:nvCxnSpPr>
          <p:cNvPr id="23" name="直接连接符 22">
            <a:extLst>
              <a:ext uri="{FF2B5EF4-FFF2-40B4-BE49-F238E27FC236}">
                <a16:creationId xmlns:a16="http://schemas.microsoft.com/office/drawing/2014/main" xmlns="" id="{5BED0BEA-690C-489E-B138-1BCEC19109D2}"/>
              </a:ext>
            </a:extLst>
          </p:cNvPr>
          <p:cNvCxnSpPr>
            <a:cxnSpLocks/>
          </p:cNvCxnSpPr>
          <p:nvPr/>
        </p:nvCxnSpPr>
        <p:spPr>
          <a:xfrm flipH="1">
            <a:off x="611560" y="1131590"/>
            <a:ext cx="225392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4" name="等腰三角形 23">
            <a:extLst>
              <a:ext uri="{FF2B5EF4-FFF2-40B4-BE49-F238E27FC236}">
                <a16:creationId xmlns:a16="http://schemas.microsoft.com/office/drawing/2014/main" xmlns="" id="{66180572-A3F8-4EDA-810F-FD8696A5F423}"/>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5" name="直接连接符 24">
            <a:extLst>
              <a:ext uri="{FF2B5EF4-FFF2-40B4-BE49-F238E27FC236}">
                <a16:creationId xmlns:a16="http://schemas.microsoft.com/office/drawing/2014/main" xmlns="" id="{2546D0A6-D2A9-4956-8C29-6744CCD6247C}"/>
              </a:ext>
            </a:extLst>
          </p:cNvPr>
          <p:cNvCxnSpPr>
            <a:cxnSpLocks/>
          </p:cNvCxnSpPr>
          <p:nvPr/>
        </p:nvCxnSpPr>
        <p:spPr>
          <a:xfrm>
            <a:off x="4355976" y="521032"/>
            <a:ext cx="478802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6" name="等腰三角形 25">
            <a:extLst>
              <a:ext uri="{FF2B5EF4-FFF2-40B4-BE49-F238E27FC236}">
                <a16:creationId xmlns:a16="http://schemas.microsoft.com/office/drawing/2014/main" xmlns="" id="{A28A2E3C-4F11-4227-B4FE-85BA9EF160A4}"/>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 name="矩形: 圆角 2">
            <a:extLst>
              <a:ext uri="{FF2B5EF4-FFF2-40B4-BE49-F238E27FC236}">
                <a16:creationId xmlns:a16="http://schemas.microsoft.com/office/drawing/2014/main" xmlns="" id="{833AE115-CD05-41DA-A7AB-FA69F7AA871F}"/>
              </a:ext>
            </a:extLst>
          </p:cNvPr>
          <p:cNvSpPr/>
          <p:nvPr/>
        </p:nvSpPr>
        <p:spPr>
          <a:xfrm>
            <a:off x="1849662" y="1548909"/>
            <a:ext cx="5688632" cy="1128086"/>
          </a:xfrm>
          <a:prstGeom prst="roundRect">
            <a:avLst/>
          </a:prstGeom>
          <a:solidFill>
            <a:schemeClr val="bg1"/>
          </a:solidFill>
          <a:ln>
            <a:solidFill>
              <a:srgbClr val="F769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9" name="Rounded Rectangle 3">
            <a:extLst>
              <a:ext uri="{FF2B5EF4-FFF2-40B4-BE49-F238E27FC236}">
                <a16:creationId xmlns:a16="http://schemas.microsoft.com/office/drawing/2014/main" xmlns="" id="{27B22A5E-4D95-4242-AFCF-AFF7FCD9CD3F}"/>
              </a:ext>
            </a:extLst>
          </p:cNvPr>
          <p:cNvSpPr/>
          <p:nvPr/>
        </p:nvSpPr>
        <p:spPr>
          <a:xfrm rot="2700000">
            <a:off x="1483365" y="1734080"/>
            <a:ext cx="732592" cy="732592"/>
          </a:xfrm>
          <a:prstGeom prst="roundRect">
            <a:avLst>
              <a:gd name="adj" fmla="val 17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字魂59号-创粗黑" panose="00000500000000000000" pitchFamily="2" charset="-122"/>
            </a:endParaRPr>
          </a:p>
        </p:txBody>
      </p:sp>
      <p:sp>
        <p:nvSpPr>
          <p:cNvPr id="64" name="文本框 63">
            <a:extLst>
              <a:ext uri="{FF2B5EF4-FFF2-40B4-BE49-F238E27FC236}">
                <a16:creationId xmlns:a16="http://schemas.microsoft.com/office/drawing/2014/main" xmlns="" id="{241D97CA-D8D7-42F8-9CC0-E7E522768651}"/>
              </a:ext>
            </a:extLst>
          </p:cNvPr>
          <p:cNvSpPr txBox="1"/>
          <p:nvPr/>
        </p:nvSpPr>
        <p:spPr>
          <a:xfrm>
            <a:off x="2496222" y="1900181"/>
            <a:ext cx="4669114" cy="496226"/>
          </a:xfrm>
          <a:prstGeom prst="rect">
            <a:avLst/>
          </a:prstGeom>
          <a:noFill/>
        </p:spPr>
        <p:txBody>
          <a:bodyPr wrap="square">
            <a:spAutoFit/>
          </a:bodyPr>
          <a:lstStyle/>
          <a:p>
            <a:pPr>
              <a:lnSpc>
                <a:spcPct val="125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要提高大学生的学习健康心理素质和水平，提高大学教师自身的师范素质是关键。</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6" name="文本框 65">
            <a:extLst>
              <a:ext uri="{FF2B5EF4-FFF2-40B4-BE49-F238E27FC236}">
                <a16:creationId xmlns:a16="http://schemas.microsoft.com/office/drawing/2014/main" xmlns="" id="{A2640E61-BEAE-405D-88E9-ACED24A0A1F3}"/>
              </a:ext>
            </a:extLst>
          </p:cNvPr>
          <p:cNvSpPr txBox="1"/>
          <p:nvPr/>
        </p:nvSpPr>
        <p:spPr>
          <a:xfrm>
            <a:off x="1668362" y="1854636"/>
            <a:ext cx="469330" cy="461665"/>
          </a:xfrm>
          <a:prstGeom prst="rect">
            <a:avLst/>
          </a:prstGeom>
          <a:noFill/>
        </p:spPr>
        <p:txBody>
          <a:bodyPr wrap="square">
            <a:spAutoFit/>
          </a:bodyPr>
          <a:lstStyle/>
          <a:p>
            <a:r>
              <a:rPr lang="en-US" altLang="zh-CN" sz="2400" b="1" dirty="0">
                <a:solidFill>
                  <a:schemeClr val="bg1"/>
                </a:solidFill>
                <a:latin typeface="+mj-ea"/>
                <a:ea typeface="+mj-ea"/>
              </a:rPr>
              <a:t>3</a:t>
            </a:r>
            <a:endParaRPr lang="zh-CN" altLang="en-US" sz="1600" b="1" dirty="0">
              <a:solidFill>
                <a:schemeClr val="bg1"/>
              </a:solidFill>
              <a:latin typeface="+mj-ea"/>
              <a:ea typeface="+mj-ea"/>
            </a:endParaRPr>
          </a:p>
        </p:txBody>
      </p:sp>
      <p:sp>
        <p:nvSpPr>
          <p:cNvPr id="67" name="矩形: 圆角 66">
            <a:extLst>
              <a:ext uri="{FF2B5EF4-FFF2-40B4-BE49-F238E27FC236}">
                <a16:creationId xmlns:a16="http://schemas.microsoft.com/office/drawing/2014/main" xmlns="" id="{8FB9747E-5B83-4180-A640-E711DAF4909D}"/>
              </a:ext>
            </a:extLst>
          </p:cNvPr>
          <p:cNvSpPr/>
          <p:nvPr/>
        </p:nvSpPr>
        <p:spPr>
          <a:xfrm>
            <a:off x="1849661" y="3099848"/>
            <a:ext cx="5688631" cy="1128086"/>
          </a:xfrm>
          <a:prstGeom prst="roundRect">
            <a:avLst/>
          </a:prstGeom>
          <a:solidFill>
            <a:schemeClr val="bg1"/>
          </a:solidFill>
          <a:ln>
            <a:solidFill>
              <a:srgbClr val="F769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8" name="Rounded Rectangle 3">
            <a:extLst>
              <a:ext uri="{FF2B5EF4-FFF2-40B4-BE49-F238E27FC236}">
                <a16:creationId xmlns:a16="http://schemas.microsoft.com/office/drawing/2014/main" xmlns="" id="{FC08CF1E-C049-449C-928D-2ABC3DB1D336}"/>
              </a:ext>
            </a:extLst>
          </p:cNvPr>
          <p:cNvSpPr/>
          <p:nvPr/>
        </p:nvSpPr>
        <p:spPr>
          <a:xfrm rot="2700000">
            <a:off x="7113955" y="3267632"/>
            <a:ext cx="732592" cy="732592"/>
          </a:xfrm>
          <a:prstGeom prst="roundRect">
            <a:avLst>
              <a:gd name="adj" fmla="val 17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字魂59号-创粗黑" panose="00000500000000000000" pitchFamily="2" charset="-122"/>
            </a:endParaRPr>
          </a:p>
        </p:txBody>
      </p:sp>
      <p:sp>
        <p:nvSpPr>
          <p:cNvPr id="69" name="文本框 68">
            <a:extLst>
              <a:ext uri="{FF2B5EF4-FFF2-40B4-BE49-F238E27FC236}">
                <a16:creationId xmlns:a16="http://schemas.microsoft.com/office/drawing/2014/main" xmlns="" id="{70F65EF1-2F58-4BB4-9A33-55AA2856FAC7}"/>
              </a:ext>
            </a:extLst>
          </p:cNvPr>
          <p:cNvSpPr txBox="1"/>
          <p:nvPr/>
        </p:nvSpPr>
        <p:spPr>
          <a:xfrm>
            <a:off x="2340780" y="3515134"/>
            <a:ext cx="4728181" cy="496226"/>
          </a:xfrm>
          <a:prstGeom prst="rect">
            <a:avLst/>
          </a:prstGeom>
          <a:noFill/>
        </p:spPr>
        <p:txBody>
          <a:bodyPr wrap="square">
            <a:spAutoFit/>
          </a:bodyPr>
          <a:lstStyle/>
          <a:p>
            <a:pPr>
              <a:lnSpc>
                <a:spcPct val="125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针对某些大学生学习独立性、自主性、计划性较低的现象，教师应加强对大学生学习策 略、方法和技巧的辅导。</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70" name="Flowchart: Terminator 54">
            <a:extLst>
              <a:ext uri="{FF2B5EF4-FFF2-40B4-BE49-F238E27FC236}">
                <a16:creationId xmlns:a16="http://schemas.microsoft.com/office/drawing/2014/main" xmlns="" id="{2AD6A2DB-658E-4A26-8DF1-58E78D8BA1F8}"/>
              </a:ext>
            </a:extLst>
          </p:cNvPr>
          <p:cNvSpPr/>
          <p:nvPr/>
        </p:nvSpPr>
        <p:spPr>
          <a:xfrm>
            <a:off x="3577854" y="1234591"/>
            <a:ext cx="2043112" cy="571340"/>
          </a:xfrm>
          <a:prstGeom prst="flowChartTerminator">
            <a:avLst/>
          </a:prstGeom>
          <a:gradFill>
            <a:gsLst>
              <a:gs pos="0">
                <a:schemeClr val="accent1"/>
              </a:gs>
              <a:gs pos="100000">
                <a:schemeClr val="accent4">
                  <a:lumMod val="100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400" b="1" dirty="0"/>
              <a:t>注重教学质量</a:t>
            </a:r>
            <a:endParaRPr lang="en-US" altLang="zh-CN" sz="1400" b="1" dirty="0"/>
          </a:p>
          <a:p>
            <a:pPr algn="ctr"/>
            <a:r>
              <a:rPr lang="zh-CN" altLang="en-US" sz="1400" b="1" dirty="0"/>
              <a:t>和教学艺术 </a:t>
            </a:r>
          </a:p>
        </p:txBody>
      </p:sp>
      <p:sp>
        <p:nvSpPr>
          <p:cNvPr id="71" name="文本框 70">
            <a:extLst>
              <a:ext uri="{FF2B5EF4-FFF2-40B4-BE49-F238E27FC236}">
                <a16:creationId xmlns:a16="http://schemas.microsoft.com/office/drawing/2014/main" xmlns="" id="{773B26F4-3D20-4D1B-8484-760C2599CD09}"/>
              </a:ext>
            </a:extLst>
          </p:cNvPr>
          <p:cNvSpPr txBox="1"/>
          <p:nvPr/>
        </p:nvSpPr>
        <p:spPr>
          <a:xfrm>
            <a:off x="7298952" y="3388188"/>
            <a:ext cx="469330" cy="461665"/>
          </a:xfrm>
          <a:prstGeom prst="rect">
            <a:avLst/>
          </a:prstGeom>
          <a:noFill/>
        </p:spPr>
        <p:txBody>
          <a:bodyPr wrap="square">
            <a:spAutoFit/>
          </a:bodyPr>
          <a:lstStyle/>
          <a:p>
            <a:r>
              <a:rPr lang="en-US" altLang="zh-CN" sz="2400" b="1" dirty="0">
                <a:solidFill>
                  <a:schemeClr val="bg1"/>
                </a:solidFill>
                <a:latin typeface="+mj-ea"/>
                <a:ea typeface="+mj-ea"/>
              </a:rPr>
              <a:t>4</a:t>
            </a:r>
            <a:endParaRPr lang="zh-CN" altLang="en-US" sz="1600" b="1" dirty="0">
              <a:solidFill>
                <a:schemeClr val="bg1"/>
              </a:solidFill>
              <a:latin typeface="+mj-ea"/>
              <a:ea typeface="+mj-ea"/>
            </a:endParaRPr>
          </a:p>
        </p:txBody>
      </p:sp>
      <p:sp>
        <p:nvSpPr>
          <p:cNvPr id="72" name="Flowchart: Terminator 54">
            <a:extLst>
              <a:ext uri="{FF2B5EF4-FFF2-40B4-BE49-F238E27FC236}">
                <a16:creationId xmlns:a16="http://schemas.microsoft.com/office/drawing/2014/main" xmlns="" id="{5F513C83-743D-4596-B97F-725C2615664E}"/>
              </a:ext>
            </a:extLst>
          </p:cNvPr>
          <p:cNvSpPr/>
          <p:nvPr/>
        </p:nvSpPr>
        <p:spPr>
          <a:xfrm>
            <a:off x="3310249" y="2826675"/>
            <a:ext cx="2578322" cy="571340"/>
          </a:xfrm>
          <a:prstGeom prst="flowChartTerminator">
            <a:avLst/>
          </a:prstGeom>
          <a:gradFill>
            <a:gsLst>
              <a:gs pos="0">
                <a:schemeClr val="accent1"/>
              </a:gs>
              <a:gs pos="100000">
                <a:schemeClr val="accent4">
                  <a:lumMod val="100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400" b="1" dirty="0"/>
              <a:t>切实帮助大学生提高学习</a:t>
            </a:r>
            <a:endParaRPr lang="en-US" altLang="zh-CN" sz="1400" b="1" dirty="0"/>
          </a:p>
          <a:p>
            <a:pPr algn="ctr"/>
            <a:r>
              <a:rPr lang="zh-CN" altLang="en-US" sz="1400" b="1" dirty="0"/>
              <a:t>策略和掌握科学的学习方法 </a:t>
            </a:r>
          </a:p>
        </p:txBody>
      </p:sp>
    </p:spTree>
    <p:extLst>
      <p:ext uri="{BB962C8B-B14F-4D97-AF65-F5344CB8AC3E}">
        <p14:creationId xmlns:p14="http://schemas.microsoft.com/office/powerpoint/2010/main" val="406957618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itle 1">
            <a:extLst>
              <a:ext uri="{FF2B5EF4-FFF2-40B4-BE49-F238E27FC236}">
                <a16:creationId xmlns:a16="http://schemas.microsoft.com/office/drawing/2014/main" xmlns="" id="{EC2E1CBA-11D1-4A47-BB6F-FBE3428BC82F}"/>
              </a:ext>
            </a:extLst>
          </p:cNvPr>
          <p:cNvSpPr txBox="1">
            <a:spLocks/>
          </p:cNvSpPr>
          <p:nvPr/>
        </p:nvSpPr>
        <p:spPr>
          <a:xfrm>
            <a:off x="539551" y="331293"/>
            <a:ext cx="520298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大学生学习心理健康教育对策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7" name="矩形 56">
            <a:extLst>
              <a:ext uri="{FF2B5EF4-FFF2-40B4-BE49-F238E27FC236}">
                <a16:creationId xmlns:a16="http://schemas.microsoft.com/office/drawing/2014/main" xmlns="" id="{188C161C-0283-40AA-88D6-0C15E301CED4}"/>
              </a:ext>
            </a:extLst>
          </p:cNvPr>
          <p:cNvSpPr/>
          <p:nvPr/>
        </p:nvSpPr>
        <p:spPr>
          <a:xfrm>
            <a:off x="827584" y="857008"/>
            <a:ext cx="1739631"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二、促进大学生学习心理健康</a:t>
            </a:r>
          </a:p>
        </p:txBody>
      </p:sp>
      <p:cxnSp>
        <p:nvCxnSpPr>
          <p:cNvPr id="23" name="直接连接符 22">
            <a:extLst>
              <a:ext uri="{FF2B5EF4-FFF2-40B4-BE49-F238E27FC236}">
                <a16:creationId xmlns:a16="http://schemas.microsoft.com/office/drawing/2014/main" xmlns="" id="{5BED0BEA-690C-489E-B138-1BCEC19109D2}"/>
              </a:ext>
            </a:extLst>
          </p:cNvPr>
          <p:cNvCxnSpPr>
            <a:cxnSpLocks/>
          </p:cNvCxnSpPr>
          <p:nvPr/>
        </p:nvCxnSpPr>
        <p:spPr>
          <a:xfrm flipH="1">
            <a:off x="611560" y="1131590"/>
            <a:ext cx="225392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4" name="等腰三角形 23">
            <a:extLst>
              <a:ext uri="{FF2B5EF4-FFF2-40B4-BE49-F238E27FC236}">
                <a16:creationId xmlns:a16="http://schemas.microsoft.com/office/drawing/2014/main" xmlns="" id="{66180572-A3F8-4EDA-810F-FD8696A5F423}"/>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5" name="直接连接符 24">
            <a:extLst>
              <a:ext uri="{FF2B5EF4-FFF2-40B4-BE49-F238E27FC236}">
                <a16:creationId xmlns:a16="http://schemas.microsoft.com/office/drawing/2014/main" xmlns="" id="{2546D0A6-D2A9-4956-8C29-6744CCD6247C}"/>
              </a:ext>
            </a:extLst>
          </p:cNvPr>
          <p:cNvCxnSpPr>
            <a:cxnSpLocks/>
          </p:cNvCxnSpPr>
          <p:nvPr/>
        </p:nvCxnSpPr>
        <p:spPr>
          <a:xfrm>
            <a:off x="4355976" y="521032"/>
            <a:ext cx="478802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6" name="等腰三角形 25">
            <a:extLst>
              <a:ext uri="{FF2B5EF4-FFF2-40B4-BE49-F238E27FC236}">
                <a16:creationId xmlns:a16="http://schemas.microsoft.com/office/drawing/2014/main" xmlns="" id="{A28A2E3C-4F11-4227-B4FE-85BA9EF160A4}"/>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 name="矩形: 圆角 2">
            <a:extLst>
              <a:ext uri="{FF2B5EF4-FFF2-40B4-BE49-F238E27FC236}">
                <a16:creationId xmlns:a16="http://schemas.microsoft.com/office/drawing/2014/main" xmlns="" id="{833AE115-CD05-41DA-A7AB-FA69F7AA871F}"/>
              </a:ext>
            </a:extLst>
          </p:cNvPr>
          <p:cNvSpPr/>
          <p:nvPr/>
        </p:nvSpPr>
        <p:spPr>
          <a:xfrm>
            <a:off x="1849662" y="1548909"/>
            <a:ext cx="5688632" cy="1128086"/>
          </a:xfrm>
          <a:prstGeom prst="roundRect">
            <a:avLst/>
          </a:prstGeom>
          <a:solidFill>
            <a:schemeClr val="bg1"/>
          </a:solidFill>
          <a:ln>
            <a:solidFill>
              <a:srgbClr val="F769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9" name="Rounded Rectangle 3">
            <a:extLst>
              <a:ext uri="{FF2B5EF4-FFF2-40B4-BE49-F238E27FC236}">
                <a16:creationId xmlns:a16="http://schemas.microsoft.com/office/drawing/2014/main" xmlns="" id="{27B22A5E-4D95-4242-AFCF-AFF7FCD9CD3F}"/>
              </a:ext>
            </a:extLst>
          </p:cNvPr>
          <p:cNvSpPr/>
          <p:nvPr/>
        </p:nvSpPr>
        <p:spPr>
          <a:xfrm rot="2700000">
            <a:off x="1483365" y="1734080"/>
            <a:ext cx="732592" cy="732592"/>
          </a:xfrm>
          <a:prstGeom prst="roundRect">
            <a:avLst>
              <a:gd name="adj" fmla="val 17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字魂59号-创粗黑" panose="00000500000000000000" pitchFamily="2" charset="-122"/>
            </a:endParaRPr>
          </a:p>
        </p:txBody>
      </p:sp>
      <p:sp>
        <p:nvSpPr>
          <p:cNvPr id="64" name="文本框 63">
            <a:extLst>
              <a:ext uri="{FF2B5EF4-FFF2-40B4-BE49-F238E27FC236}">
                <a16:creationId xmlns:a16="http://schemas.microsoft.com/office/drawing/2014/main" xmlns="" id="{241D97CA-D8D7-42F8-9CC0-E7E522768651}"/>
              </a:ext>
            </a:extLst>
          </p:cNvPr>
          <p:cNvSpPr txBox="1"/>
          <p:nvPr/>
        </p:nvSpPr>
        <p:spPr>
          <a:xfrm>
            <a:off x="2293116" y="1850604"/>
            <a:ext cx="5101162" cy="707822"/>
          </a:xfrm>
          <a:prstGeom prst="rect">
            <a:avLst/>
          </a:prstGeom>
          <a:noFill/>
        </p:spPr>
        <p:txBody>
          <a:bodyPr wrap="square">
            <a:spAutoFit/>
          </a:bodyPr>
          <a:lstStyle/>
          <a:p>
            <a:pPr>
              <a:lnSpc>
                <a:spcPct val="125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教育本身的内容就包含一种发展的意义，一种达到一定目的的发展。教育的重要目的 之一就是要教会学生在掌握各种社会生活模式和普通生活准则的基础上达到自我实现的目标。</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6" name="文本框 65">
            <a:extLst>
              <a:ext uri="{FF2B5EF4-FFF2-40B4-BE49-F238E27FC236}">
                <a16:creationId xmlns:a16="http://schemas.microsoft.com/office/drawing/2014/main" xmlns="" id="{A2640E61-BEAE-405D-88E9-ACED24A0A1F3}"/>
              </a:ext>
            </a:extLst>
          </p:cNvPr>
          <p:cNvSpPr txBox="1"/>
          <p:nvPr/>
        </p:nvSpPr>
        <p:spPr>
          <a:xfrm>
            <a:off x="1668362" y="1854636"/>
            <a:ext cx="469330" cy="461665"/>
          </a:xfrm>
          <a:prstGeom prst="rect">
            <a:avLst/>
          </a:prstGeom>
          <a:noFill/>
        </p:spPr>
        <p:txBody>
          <a:bodyPr wrap="square">
            <a:spAutoFit/>
          </a:bodyPr>
          <a:lstStyle/>
          <a:p>
            <a:r>
              <a:rPr lang="en-US" altLang="zh-CN" sz="2400" b="1" dirty="0">
                <a:solidFill>
                  <a:schemeClr val="bg1"/>
                </a:solidFill>
                <a:latin typeface="+mj-ea"/>
                <a:ea typeface="+mj-ea"/>
              </a:rPr>
              <a:t>5</a:t>
            </a:r>
            <a:endParaRPr lang="zh-CN" altLang="en-US" sz="1600" b="1" dirty="0">
              <a:solidFill>
                <a:schemeClr val="bg1"/>
              </a:solidFill>
              <a:latin typeface="+mj-ea"/>
              <a:ea typeface="+mj-ea"/>
            </a:endParaRPr>
          </a:p>
        </p:txBody>
      </p:sp>
      <p:sp>
        <p:nvSpPr>
          <p:cNvPr id="67" name="矩形: 圆角 66">
            <a:extLst>
              <a:ext uri="{FF2B5EF4-FFF2-40B4-BE49-F238E27FC236}">
                <a16:creationId xmlns:a16="http://schemas.microsoft.com/office/drawing/2014/main" xmlns="" id="{8FB9747E-5B83-4180-A640-E711DAF4909D}"/>
              </a:ext>
            </a:extLst>
          </p:cNvPr>
          <p:cNvSpPr/>
          <p:nvPr/>
        </p:nvSpPr>
        <p:spPr>
          <a:xfrm>
            <a:off x="1849661" y="3099848"/>
            <a:ext cx="5688631" cy="1128086"/>
          </a:xfrm>
          <a:prstGeom prst="roundRect">
            <a:avLst/>
          </a:prstGeom>
          <a:solidFill>
            <a:schemeClr val="bg1"/>
          </a:solidFill>
          <a:ln>
            <a:solidFill>
              <a:srgbClr val="F769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8" name="Rounded Rectangle 3">
            <a:extLst>
              <a:ext uri="{FF2B5EF4-FFF2-40B4-BE49-F238E27FC236}">
                <a16:creationId xmlns:a16="http://schemas.microsoft.com/office/drawing/2014/main" xmlns="" id="{FC08CF1E-C049-449C-928D-2ABC3DB1D336}"/>
              </a:ext>
            </a:extLst>
          </p:cNvPr>
          <p:cNvSpPr/>
          <p:nvPr/>
        </p:nvSpPr>
        <p:spPr>
          <a:xfrm rot="2700000">
            <a:off x="7113955" y="3267632"/>
            <a:ext cx="732592" cy="732592"/>
          </a:xfrm>
          <a:prstGeom prst="roundRect">
            <a:avLst>
              <a:gd name="adj" fmla="val 17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字魂59号-创粗黑" panose="00000500000000000000" pitchFamily="2" charset="-122"/>
            </a:endParaRPr>
          </a:p>
        </p:txBody>
      </p:sp>
      <p:sp>
        <p:nvSpPr>
          <p:cNvPr id="69" name="文本框 68">
            <a:extLst>
              <a:ext uri="{FF2B5EF4-FFF2-40B4-BE49-F238E27FC236}">
                <a16:creationId xmlns:a16="http://schemas.microsoft.com/office/drawing/2014/main" xmlns="" id="{70F65EF1-2F58-4BB4-9A33-55AA2856FAC7}"/>
              </a:ext>
            </a:extLst>
          </p:cNvPr>
          <p:cNvSpPr txBox="1"/>
          <p:nvPr/>
        </p:nvSpPr>
        <p:spPr>
          <a:xfrm>
            <a:off x="2267744" y="3435846"/>
            <a:ext cx="4728181" cy="707822"/>
          </a:xfrm>
          <a:prstGeom prst="rect">
            <a:avLst/>
          </a:prstGeom>
          <a:noFill/>
        </p:spPr>
        <p:txBody>
          <a:bodyPr wrap="square">
            <a:spAutoFit/>
          </a:bodyPr>
          <a:lstStyle/>
          <a:p>
            <a:pPr>
              <a:lnSpc>
                <a:spcPct val="125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在大学开设心理学必修课和学习心理方面的专题讲座。直接从正面向大学生灌输学习 心理学和健康心理学方面的科学知识，增强大学生健康心理素质和学习心理的自我调节控 制能力。</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70" name="Flowchart: Terminator 54">
            <a:extLst>
              <a:ext uri="{FF2B5EF4-FFF2-40B4-BE49-F238E27FC236}">
                <a16:creationId xmlns:a16="http://schemas.microsoft.com/office/drawing/2014/main" xmlns="" id="{2AD6A2DB-658E-4A26-8DF1-58E78D8BA1F8}"/>
              </a:ext>
            </a:extLst>
          </p:cNvPr>
          <p:cNvSpPr/>
          <p:nvPr/>
        </p:nvSpPr>
        <p:spPr>
          <a:xfrm>
            <a:off x="3419872" y="1234591"/>
            <a:ext cx="2218282" cy="571340"/>
          </a:xfrm>
          <a:prstGeom prst="flowChartTerminator">
            <a:avLst/>
          </a:prstGeom>
          <a:gradFill>
            <a:gsLst>
              <a:gs pos="0">
                <a:schemeClr val="accent1"/>
              </a:gs>
              <a:gs pos="100000">
                <a:schemeClr val="accent4">
                  <a:lumMod val="100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400" b="1" dirty="0"/>
              <a:t>注重学生的学习创造性和个性化的优势培养 </a:t>
            </a:r>
          </a:p>
        </p:txBody>
      </p:sp>
      <p:sp>
        <p:nvSpPr>
          <p:cNvPr id="71" name="文本框 70">
            <a:extLst>
              <a:ext uri="{FF2B5EF4-FFF2-40B4-BE49-F238E27FC236}">
                <a16:creationId xmlns:a16="http://schemas.microsoft.com/office/drawing/2014/main" xmlns="" id="{773B26F4-3D20-4D1B-8484-760C2599CD09}"/>
              </a:ext>
            </a:extLst>
          </p:cNvPr>
          <p:cNvSpPr txBox="1"/>
          <p:nvPr/>
        </p:nvSpPr>
        <p:spPr>
          <a:xfrm>
            <a:off x="7298952" y="3388188"/>
            <a:ext cx="469330" cy="461665"/>
          </a:xfrm>
          <a:prstGeom prst="rect">
            <a:avLst/>
          </a:prstGeom>
          <a:noFill/>
        </p:spPr>
        <p:txBody>
          <a:bodyPr wrap="square">
            <a:spAutoFit/>
          </a:bodyPr>
          <a:lstStyle/>
          <a:p>
            <a:r>
              <a:rPr lang="en-US" altLang="zh-CN" sz="2400" b="1" dirty="0">
                <a:solidFill>
                  <a:schemeClr val="bg1"/>
                </a:solidFill>
                <a:latin typeface="+mj-ea"/>
                <a:ea typeface="+mj-ea"/>
              </a:rPr>
              <a:t>6</a:t>
            </a:r>
            <a:endParaRPr lang="zh-CN" altLang="en-US" sz="1600" b="1" dirty="0">
              <a:solidFill>
                <a:schemeClr val="bg1"/>
              </a:solidFill>
              <a:latin typeface="+mj-ea"/>
              <a:ea typeface="+mj-ea"/>
            </a:endParaRPr>
          </a:p>
        </p:txBody>
      </p:sp>
      <p:sp>
        <p:nvSpPr>
          <p:cNvPr id="72" name="Flowchart: Terminator 54">
            <a:extLst>
              <a:ext uri="{FF2B5EF4-FFF2-40B4-BE49-F238E27FC236}">
                <a16:creationId xmlns:a16="http://schemas.microsoft.com/office/drawing/2014/main" xmlns="" id="{5F513C83-743D-4596-B97F-725C2615664E}"/>
              </a:ext>
            </a:extLst>
          </p:cNvPr>
          <p:cNvSpPr/>
          <p:nvPr/>
        </p:nvSpPr>
        <p:spPr>
          <a:xfrm>
            <a:off x="3310249" y="2826675"/>
            <a:ext cx="2578322" cy="571340"/>
          </a:xfrm>
          <a:prstGeom prst="flowChartTerminator">
            <a:avLst/>
          </a:prstGeom>
          <a:gradFill>
            <a:gsLst>
              <a:gs pos="0">
                <a:schemeClr val="accent1"/>
              </a:gs>
              <a:gs pos="100000">
                <a:schemeClr val="accent4">
                  <a:lumMod val="100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400" b="1" smtClean="0"/>
              <a:t>增强大学生学习心理素质和加强心理健康教育 </a:t>
            </a:r>
            <a:endParaRPr lang="zh-CN" altLang="en-US" sz="1400" b="1" dirty="0"/>
          </a:p>
        </p:txBody>
      </p:sp>
    </p:spTree>
    <p:extLst>
      <p:ext uri="{BB962C8B-B14F-4D97-AF65-F5344CB8AC3E}">
        <p14:creationId xmlns:p14="http://schemas.microsoft.com/office/powerpoint/2010/main" val="191288160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a16="http://schemas.microsoft.com/office/drawing/2014/main" xmlns="" id="{4FE7EFCC-9966-4F3F-97EC-EF1A58E5D1B9}"/>
              </a:ext>
            </a:extLst>
          </p:cNvPr>
          <p:cNvGrpSpPr/>
          <p:nvPr/>
        </p:nvGrpSpPr>
        <p:grpSpPr>
          <a:xfrm>
            <a:off x="1407037" y="699917"/>
            <a:ext cx="2165716" cy="3743665"/>
            <a:chOff x="3602593" y="1164760"/>
            <a:chExt cx="1586627" cy="2742650"/>
          </a:xfrm>
        </p:grpSpPr>
        <p:sp>
          <p:nvSpPr>
            <p:cNvPr id="5" name="Rounded Rectangle 6">
              <a:extLst>
                <a:ext uri="{FF2B5EF4-FFF2-40B4-BE49-F238E27FC236}">
                  <a16:creationId xmlns:a16="http://schemas.microsoft.com/office/drawing/2014/main" xmlns="" id="{3188D765-D36D-46BB-B219-62EC6FAC42DD}"/>
                </a:ext>
              </a:extLst>
            </p:cNvPr>
            <p:cNvSpPr/>
            <p:nvPr/>
          </p:nvSpPr>
          <p:spPr bwMode="auto">
            <a:xfrm>
              <a:off x="3602593" y="1164760"/>
              <a:ext cx="1586627" cy="2742650"/>
            </a:xfrm>
            <a:prstGeom prst="roundRect">
              <a:avLst>
                <a:gd name="adj" fmla="val 0"/>
              </a:avLst>
            </a:prstGeom>
            <a:solidFill>
              <a:schemeClr val="tx1">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t"/>
            <a:lstStyle/>
            <a:p>
              <a:pPr algn="ctr"/>
              <a:endParaRPr lang="en-US" altLang="zh-CN" sz="20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6" name="矩形 5">
              <a:extLst>
                <a:ext uri="{FF2B5EF4-FFF2-40B4-BE49-F238E27FC236}">
                  <a16:creationId xmlns:a16="http://schemas.microsoft.com/office/drawing/2014/main" xmlns="" id="{9088A53D-B231-4933-973A-F540944BF98C}"/>
                </a:ext>
              </a:extLst>
            </p:cNvPr>
            <p:cNvSpPr/>
            <p:nvPr/>
          </p:nvSpPr>
          <p:spPr>
            <a:xfrm>
              <a:off x="3729697" y="2377824"/>
              <a:ext cx="1325924" cy="249299"/>
            </a:xfrm>
            <a:prstGeom prst="rect">
              <a:avLst/>
            </a:prstGeom>
          </p:spPr>
          <p:txBody>
            <a:bodyPr wrap="none" lIns="0" tIns="0" rIns="0" bIns="0">
              <a:norm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案例导入</a:t>
              </a:r>
            </a:p>
          </p:txBody>
        </p:sp>
        <p:sp>
          <p:nvSpPr>
            <p:cNvPr id="7" name="矩形 6">
              <a:extLst>
                <a:ext uri="{FF2B5EF4-FFF2-40B4-BE49-F238E27FC236}">
                  <a16:creationId xmlns:a16="http://schemas.microsoft.com/office/drawing/2014/main" xmlns="" id="{B5FB3380-3C59-4F78-B5F3-FF1FE64B880E}"/>
                </a:ext>
              </a:extLst>
            </p:cNvPr>
            <p:cNvSpPr/>
            <p:nvPr/>
          </p:nvSpPr>
          <p:spPr>
            <a:xfrm>
              <a:off x="3729697" y="2588965"/>
              <a:ext cx="1349631" cy="774009"/>
            </a:xfrm>
            <a:prstGeom prst="rect">
              <a:avLst/>
            </a:prstGeom>
          </p:spPr>
          <p:txBody>
            <a:bodyPr wrap="square" lIns="0" tIns="0" rIns="0" bIns="0">
              <a:noAutofit/>
            </a:bodyPr>
            <a:lstStyle/>
            <a:p>
              <a:pPr>
                <a:lnSpc>
                  <a:spcPct val="150000"/>
                </a:lnSpc>
              </a:pPr>
              <a:r>
                <a:rPr lang="zh-CN" altLang="en-US" sz="1000" dirty="0">
                  <a:solidFill>
                    <a:schemeClr val="bg1"/>
                  </a:solidFill>
                  <a:latin typeface="+mj-ea"/>
                  <a:ea typeface="+mj-ea"/>
                </a:rPr>
                <a:t>在大学阶段，学习仍是大学生的主要任务。与中学阶段不同，大学学习有着很强的目的性、自主性与选择性，大学生不单纯是为了学习而学习，而是为了兴趣而学习，是为了未来而学习，为了成长而学习。</a:t>
              </a:r>
              <a:endParaRPr lang="zh-CN" altLang="en-US" sz="1000" dirty="0">
                <a:solidFill>
                  <a:schemeClr val="bg1"/>
                </a:solidFill>
                <a:latin typeface="+mj-ea"/>
                <a:ea typeface="+mj-ea"/>
                <a:sym typeface="inpin heiti" panose="00000500000000000000" pitchFamily="2" charset="-122"/>
              </a:endParaRPr>
            </a:p>
          </p:txBody>
        </p:sp>
      </p:grpSp>
      <p:pic>
        <p:nvPicPr>
          <p:cNvPr id="4" name="图片 3">
            <a:extLst>
              <a:ext uri="{FF2B5EF4-FFF2-40B4-BE49-F238E27FC236}">
                <a16:creationId xmlns:a16="http://schemas.microsoft.com/office/drawing/2014/main" xmlns="" id="{F7CCB4F5-9A11-4AA2-8B48-9E1F80E52EC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563888" y="1124385"/>
            <a:ext cx="4338854" cy="2894728"/>
          </a:xfrm>
          <a:prstGeom prst="rect">
            <a:avLst/>
          </a:prstGeom>
        </p:spPr>
      </p:pic>
    </p:spTree>
    <p:extLst>
      <p:ext uri="{BB962C8B-B14F-4D97-AF65-F5344CB8AC3E}">
        <p14:creationId xmlns:p14="http://schemas.microsoft.com/office/powerpoint/2010/main" val="16469308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大学生学习的一般问题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83003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一、学习与大学生的学习</a:t>
            </a:r>
          </a:p>
        </p:txBody>
      </p:sp>
      <p:sp>
        <p:nvSpPr>
          <p:cNvPr id="43" name="Rectangle 56">
            <a:extLst>
              <a:ext uri="{FF2B5EF4-FFF2-40B4-BE49-F238E27FC236}">
                <a16:creationId xmlns:a16="http://schemas.microsoft.com/office/drawing/2014/main" xmlns="" id="{161A4AD3-3D45-4122-AC62-066A0E491B3F}"/>
              </a:ext>
            </a:extLst>
          </p:cNvPr>
          <p:cNvSpPr/>
          <p:nvPr/>
        </p:nvSpPr>
        <p:spPr>
          <a:xfrm>
            <a:off x="957288" y="2088300"/>
            <a:ext cx="3384376" cy="1491562"/>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8" name="Rectangle 61">
            <a:extLst>
              <a:ext uri="{FF2B5EF4-FFF2-40B4-BE49-F238E27FC236}">
                <a16:creationId xmlns:a16="http://schemas.microsoft.com/office/drawing/2014/main" xmlns="" id="{587229B2-D9B9-497B-8374-0663F522D4F9}"/>
              </a:ext>
            </a:extLst>
          </p:cNvPr>
          <p:cNvSpPr/>
          <p:nvPr/>
        </p:nvSpPr>
        <p:spPr>
          <a:xfrm>
            <a:off x="957288" y="1810140"/>
            <a:ext cx="3384376" cy="294851"/>
          </a:xfrm>
          <a:prstGeom prst="rect">
            <a:avLst/>
          </a:prstGeom>
          <a:solidFill>
            <a:schemeClr val="accent1">
              <a:alpha val="2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0" name="TextBox 63">
            <a:extLst>
              <a:ext uri="{FF2B5EF4-FFF2-40B4-BE49-F238E27FC236}">
                <a16:creationId xmlns:a16="http://schemas.microsoft.com/office/drawing/2014/main" xmlns="" id="{5AEA279B-D8DB-438D-8E57-523C9F6DD121}"/>
              </a:ext>
            </a:extLst>
          </p:cNvPr>
          <p:cNvSpPr txBox="1"/>
          <p:nvPr/>
        </p:nvSpPr>
        <p:spPr>
          <a:xfrm>
            <a:off x="2330941" y="2249007"/>
            <a:ext cx="711779" cy="1182531"/>
          </a:xfrm>
          <a:prstGeom prst="rect">
            <a:avLst/>
          </a:prstGeom>
          <a:noFill/>
        </p:spPr>
        <p:txBody>
          <a:bodyPr wrap="none">
            <a:normAutofit/>
          </a:bodyPr>
          <a:lstStyle/>
          <a:p>
            <a:pPr algn="ctr"/>
            <a:r>
              <a:rPr lang="zh-CN" altLang="en-US" sz="54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rPr>
              <a:t>学习</a:t>
            </a:r>
            <a:endParaRPr lang="id-ID" sz="54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2" name="TextBox 65">
            <a:extLst>
              <a:ext uri="{FF2B5EF4-FFF2-40B4-BE49-F238E27FC236}">
                <a16:creationId xmlns:a16="http://schemas.microsoft.com/office/drawing/2014/main" xmlns="" id="{996119DF-0E90-4B9E-86FC-77005D9D2A91}"/>
              </a:ext>
            </a:extLst>
          </p:cNvPr>
          <p:cNvSpPr txBox="1"/>
          <p:nvPr/>
        </p:nvSpPr>
        <p:spPr>
          <a:xfrm>
            <a:off x="2426284" y="3117070"/>
            <a:ext cx="482173" cy="207749"/>
          </a:xfrm>
          <a:prstGeom prst="rect">
            <a:avLst/>
          </a:prstGeom>
          <a:noFill/>
        </p:spPr>
        <p:txBody>
          <a:bodyPr wrap="none">
            <a:noAutofit/>
          </a:bodyPr>
          <a:lstStyle/>
          <a:p>
            <a:pPr algn="ctr"/>
            <a:r>
              <a:rPr lang="zh-CN" altLang="en-US" sz="1200"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rPr>
              <a:t>的概念</a:t>
            </a:r>
          </a:p>
        </p:txBody>
      </p:sp>
      <p:sp>
        <p:nvSpPr>
          <p:cNvPr id="26" name="文本框 25">
            <a:extLst>
              <a:ext uri="{FF2B5EF4-FFF2-40B4-BE49-F238E27FC236}">
                <a16:creationId xmlns:a16="http://schemas.microsoft.com/office/drawing/2014/main" xmlns="" id="{A5EFC6B9-4D68-4646-904D-19857A13461E}"/>
              </a:ext>
            </a:extLst>
          </p:cNvPr>
          <p:cNvSpPr txBox="1"/>
          <p:nvPr/>
        </p:nvSpPr>
        <p:spPr>
          <a:xfrm>
            <a:off x="4435093" y="2176999"/>
            <a:ext cx="3458210" cy="1096454"/>
          </a:xfrm>
          <a:prstGeom prst="rect">
            <a:avLst/>
          </a:prstGeom>
          <a:noFill/>
        </p:spPr>
        <p:txBody>
          <a:bodyPr wrap="square">
            <a:spAutoFit/>
          </a:bodyPr>
          <a:lstStyle/>
          <a:p>
            <a:pPr>
              <a:lnSpc>
                <a:spcPts val="2000"/>
              </a:lnSpc>
            </a:pPr>
            <a:r>
              <a:rPr lang="zh-CN" altLang="en-US" sz="1400" dirty="0"/>
              <a:t>学习是人和动物在生活过程中通过实践训练而获得的由经验引起的相对持久的适应性的心理变化，即有机体以经验方式引起的对环境相对持久的适应性的心理变化。</a:t>
            </a:r>
          </a:p>
        </p:txBody>
      </p:sp>
      <p:cxnSp>
        <p:nvCxnSpPr>
          <p:cNvPr id="19" name="直接连接符 18">
            <a:extLst>
              <a:ext uri="{FF2B5EF4-FFF2-40B4-BE49-F238E27FC236}">
                <a16:creationId xmlns:a16="http://schemas.microsoft.com/office/drawing/2014/main" xmlns="" id="{1FC37A37-F210-48C5-B165-2321FC042849}"/>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等腰三角形 19">
            <a:extLst>
              <a:ext uri="{FF2B5EF4-FFF2-40B4-BE49-F238E27FC236}">
                <a16:creationId xmlns:a16="http://schemas.microsoft.com/office/drawing/2014/main" xmlns="" id="{0A41B2DA-67F0-4240-99B9-59F6B927D385}"/>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1" name="直接连接符 20">
            <a:extLst>
              <a:ext uri="{FF2B5EF4-FFF2-40B4-BE49-F238E27FC236}">
                <a16:creationId xmlns:a16="http://schemas.microsoft.com/office/drawing/2014/main" xmlns="" id="{FFD28E52-B40A-4857-B4BA-E838454A7745}"/>
              </a:ext>
            </a:extLst>
          </p:cNvPr>
          <p:cNvCxnSpPr>
            <a:cxnSpLocks/>
          </p:cNvCxnSpPr>
          <p:nvPr/>
        </p:nvCxnSpPr>
        <p:spPr>
          <a:xfrm>
            <a:off x="3707904" y="521032"/>
            <a:ext cx="543609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2" name="等腰三角形 21">
            <a:extLst>
              <a:ext uri="{FF2B5EF4-FFF2-40B4-BE49-F238E27FC236}">
                <a16:creationId xmlns:a16="http://schemas.microsoft.com/office/drawing/2014/main" xmlns="" id="{5AF8FAD4-F069-4108-960F-2E30DFF0CA4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14135889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大学生学习的一般问题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83003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一、学习与大学生的学习</a:t>
            </a:r>
          </a:p>
        </p:txBody>
      </p:sp>
      <p:sp>
        <p:nvSpPr>
          <p:cNvPr id="43" name="Rectangle 56">
            <a:extLst>
              <a:ext uri="{FF2B5EF4-FFF2-40B4-BE49-F238E27FC236}">
                <a16:creationId xmlns:a16="http://schemas.microsoft.com/office/drawing/2014/main" xmlns="" id="{161A4AD3-3D45-4122-AC62-066A0E491B3F}"/>
              </a:ext>
            </a:extLst>
          </p:cNvPr>
          <p:cNvSpPr/>
          <p:nvPr/>
        </p:nvSpPr>
        <p:spPr>
          <a:xfrm>
            <a:off x="1076141" y="2093863"/>
            <a:ext cx="3384376" cy="1691752"/>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8" name="Rectangle 61">
            <a:extLst>
              <a:ext uri="{FF2B5EF4-FFF2-40B4-BE49-F238E27FC236}">
                <a16:creationId xmlns:a16="http://schemas.microsoft.com/office/drawing/2014/main" xmlns="" id="{587229B2-D9B9-497B-8374-0663F522D4F9}"/>
              </a:ext>
            </a:extLst>
          </p:cNvPr>
          <p:cNvSpPr/>
          <p:nvPr/>
        </p:nvSpPr>
        <p:spPr>
          <a:xfrm>
            <a:off x="1076141" y="1722252"/>
            <a:ext cx="3384376" cy="294851"/>
          </a:xfrm>
          <a:prstGeom prst="rect">
            <a:avLst/>
          </a:prstGeom>
          <a:solidFill>
            <a:schemeClr val="accent1">
              <a:alpha val="2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0" name="TextBox 63">
            <a:extLst>
              <a:ext uri="{FF2B5EF4-FFF2-40B4-BE49-F238E27FC236}">
                <a16:creationId xmlns:a16="http://schemas.microsoft.com/office/drawing/2014/main" xmlns="" id="{5AEA279B-D8DB-438D-8E57-523C9F6DD121}"/>
              </a:ext>
            </a:extLst>
          </p:cNvPr>
          <p:cNvSpPr txBox="1"/>
          <p:nvPr/>
        </p:nvSpPr>
        <p:spPr>
          <a:xfrm>
            <a:off x="2449794" y="2348473"/>
            <a:ext cx="711779" cy="1182531"/>
          </a:xfrm>
          <a:prstGeom prst="rect">
            <a:avLst/>
          </a:prstGeom>
          <a:noFill/>
        </p:spPr>
        <p:txBody>
          <a:bodyPr wrap="none">
            <a:normAutofit/>
          </a:bodyPr>
          <a:lstStyle/>
          <a:p>
            <a:pPr algn="ctr"/>
            <a:r>
              <a:rPr lang="zh-CN" altLang="en-US" sz="54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rPr>
              <a:t>学习</a:t>
            </a:r>
            <a:endParaRPr lang="id-ID" sz="54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FC59B63D-F6E4-4D0E-8449-9A7169A0366B}"/>
              </a:ext>
            </a:extLst>
          </p:cNvPr>
          <p:cNvSpPr/>
          <p:nvPr/>
        </p:nvSpPr>
        <p:spPr>
          <a:xfrm>
            <a:off x="4703053" y="2006308"/>
            <a:ext cx="1628661" cy="75959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7" name="文本框 26">
            <a:extLst>
              <a:ext uri="{FF2B5EF4-FFF2-40B4-BE49-F238E27FC236}">
                <a16:creationId xmlns:a16="http://schemas.microsoft.com/office/drawing/2014/main" xmlns="" id="{74478655-89BC-4523-9B2B-551D7DDE28B3}"/>
              </a:ext>
            </a:extLst>
          </p:cNvPr>
          <p:cNvSpPr txBox="1"/>
          <p:nvPr/>
        </p:nvSpPr>
        <p:spPr>
          <a:xfrm>
            <a:off x="4817476" y="2093862"/>
            <a:ext cx="1514238" cy="523220"/>
          </a:xfrm>
          <a:prstGeom prst="rect">
            <a:avLst/>
          </a:prstGeom>
          <a:noFill/>
        </p:spPr>
        <p:txBody>
          <a:bodyPr wrap="square">
            <a:spAutoFit/>
          </a:bodyPr>
          <a:lstStyle/>
          <a:p>
            <a:pPr algn="ctr"/>
            <a:r>
              <a:rPr lang="zh-CN" altLang="en-US" sz="1400" dirty="0">
                <a:solidFill>
                  <a:schemeClr val="bg1"/>
                </a:solidFill>
              </a:rPr>
              <a:t>学习是动物和人共有的心理现象</a:t>
            </a:r>
          </a:p>
        </p:txBody>
      </p:sp>
      <p:sp>
        <p:nvSpPr>
          <p:cNvPr id="31" name="文本框 30">
            <a:extLst>
              <a:ext uri="{FF2B5EF4-FFF2-40B4-BE49-F238E27FC236}">
                <a16:creationId xmlns:a16="http://schemas.microsoft.com/office/drawing/2014/main" xmlns="" id="{58BBF534-36FD-4EBC-B4DA-906CB229EB00}"/>
              </a:ext>
            </a:extLst>
          </p:cNvPr>
          <p:cNvSpPr txBox="1"/>
          <p:nvPr/>
        </p:nvSpPr>
        <p:spPr>
          <a:xfrm>
            <a:off x="4579320" y="1605702"/>
            <a:ext cx="4590000" cy="307777"/>
          </a:xfrm>
          <a:prstGeom prst="rect">
            <a:avLst/>
          </a:prstGeom>
          <a:noFill/>
        </p:spPr>
        <p:txBody>
          <a:bodyPr wrap="square">
            <a:spAutoFit/>
          </a:bodyPr>
          <a:lstStyle/>
          <a:p>
            <a:r>
              <a:rPr lang="zh-CN" altLang="en-US" sz="1400" dirty="0"/>
              <a:t>在这个定义中，体现了四个论点：</a:t>
            </a:r>
          </a:p>
        </p:txBody>
      </p:sp>
      <p:sp>
        <p:nvSpPr>
          <p:cNvPr id="32" name="矩形 31">
            <a:extLst>
              <a:ext uri="{FF2B5EF4-FFF2-40B4-BE49-F238E27FC236}">
                <a16:creationId xmlns:a16="http://schemas.microsoft.com/office/drawing/2014/main" xmlns="" id="{0235881E-842F-4B7E-85D9-81B7B76CC737}"/>
              </a:ext>
            </a:extLst>
          </p:cNvPr>
          <p:cNvSpPr/>
          <p:nvPr/>
        </p:nvSpPr>
        <p:spPr>
          <a:xfrm>
            <a:off x="6657151" y="2006308"/>
            <a:ext cx="1743084" cy="75959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3" name="文本框 32">
            <a:extLst>
              <a:ext uri="{FF2B5EF4-FFF2-40B4-BE49-F238E27FC236}">
                <a16:creationId xmlns:a16="http://schemas.microsoft.com/office/drawing/2014/main" xmlns="" id="{711DF2B1-F8D0-476B-A70A-6F7D6F93FD35}"/>
              </a:ext>
            </a:extLst>
          </p:cNvPr>
          <p:cNvSpPr txBox="1"/>
          <p:nvPr/>
        </p:nvSpPr>
        <p:spPr>
          <a:xfrm>
            <a:off x="6687755" y="2093862"/>
            <a:ext cx="1628661" cy="523220"/>
          </a:xfrm>
          <a:prstGeom prst="rect">
            <a:avLst/>
          </a:prstGeom>
          <a:noFill/>
        </p:spPr>
        <p:txBody>
          <a:bodyPr wrap="square">
            <a:spAutoFit/>
          </a:bodyPr>
          <a:lstStyle/>
          <a:p>
            <a:pPr algn="ctr"/>
            <a:r>
              <a:rPr lang="zh-CN" altLang="en-US" sz="1400" dirty="0">
                <a:solidFill>
                  <a:schemeClr val="bg1"/>
                </a:solidFill>
              </a:rPr>
              <a:t>学习不是本能活动而是后天习得的</a:t>
            </a:r>
          </a:p>
        </p:txBody>
      </p:sp>
      <p:sp>
        <p:nvSpPr>
          <p:cNvPr id="34" name="矩形 33">
            <a:extLst>
              <a:ext uri="{FF2B5EF4-FFF2-40B4-BE49-F238E27FC236}">
                <a16:creationId xmlns:a16="http://schemas.microsoft.com/office/drawing/2014/main" xmlns="" id="{07ADB181-C47C-4E05-9B47-DA259ED4108D}"/>
              </a:ext>
            </a:extLst>
          </p:cNvPr>
          <p:cNvSpPr/>
          <p:nvPr/>
        </p:nvSpPr>
        <p:spPr>
          <a:xfrm>
            <a:off x="4703053" y="2960539"/>
            <a:ext cx="1628661" cy="82621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5" name="文本框 34">
            <a:extLst>
              <a:ext uri="{FF2B5EF4-FFF2-40B4-BE49-F238E27FC236}">
                <a16:creationId xmlns:a16="http://schemas.microsoft.com/office/drawing/2014/main" xmlns="" id="{EB3D43FF-C752-42CE-AE9B-1413B57BE4C6}"/>
              </a:ext>
            </a:extLst>
          </p:cNvPr>
          <p:cNvSpPr txBox="1"/>
          <p:nvPr/>
        </p:nvSpPr>
        <p:spPr>
          <a:xfrm>
            <a:off x="4785954" y="3003798"/>
            <a:ext cx="1514238" cy="738664"/>
          </a:xfrm>
          <a:prstGeom prst="rect">
            <a:avLst/>
          </a:prstGeom>
          <a:noFill/>
        </p:spPr>
        <p:txBody>
          <a:bodyPr wrap="square">
            <a:spAutoFit/>
          </a:bodyPr>
          <a:lstStyle/>
          <a:p>
            <a:pPr algn="ctr"/>
            <a:r>
              <a:rPr lang="zh-CN" altLang="en-US" sz="1400" dirty="0">
                <a:solidFill>
                  <a:schemeClr val="bg1"/>
                </a:solidFill>
              </a:rPr>
              <a:t>任何水平的学习都将引起适应性的行为变化</a:t>
            </a:r>
          </a:p>
        </p:txBody>
      </p:sp>
      <p:sp>
        <p:nvSpPr>
          <p:cNvPr id="36" name="矩形 35">
            <a:extLst>
              <a:ext uri="{FF2B5EF4-FFF2-40B4-BE49-F238E27FC236}">
                <a16:creationId xmlns:a16="http://schemas.microsoft.com/office/drawing/2014/main" xmlns="" id="{E705DA44-8B2F-4645-A184-3965006203BE}"/>
              </a:ext>
            </a:extLst>
          </p:cNvPr>
          <p:cNvSpPr/>
          <p:nvPr/>
        </p:nvSpPr>
        <p:spPr>
          <a:xfrm>
            <a:off x="6657151" y="2960539"/>
            <a:ext cx="1743084" cy="82621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7" name="文本框 36">
            <a:extLst>
              <a:ext uri="{FF2B5EF4-FFF2-40B4-BE49-F238E27FC236}">
                <a16:creationId xmlns:a16="http://schemas.microsoft.com/office/drawing/2014/main" xmlns="" id="{CFC4641D-C3C5-46D0-8886-1F2536924327}"/>
              </a:ext>
            </a:extLst>
          </p:cNvPr>
          <p:cNvSpPr txBox="1"/>
          <p:nvPr/>
        </p:nvSpPr>
        <p:spPr>
          <a:xfrm>
            <a:off x="6759763" y="3075806"/>
            <a:ext cx="1628661" cy="523220"/>
          </a:xfrm>
          <a:prstGeom prst="rect">
            <a:avLst/>
          </a:prstGeom>
          <a:noFill/>
        </p:spPr>
        <p:txBody>
          <a:bodyPr wrap="square">
            <a:spAutoFit/>
          </a:bodyPr>
          <a:lstStyle/>
          <a:p>
            <a:pPr algn="ctr"/>
            <a:r>
              <a:rPr lang="zh-CN" altLang="en-US" sz="1400" dirty="0">
                <a:solidFill>
                  <a:schemeClr val="bg1"/>
                </a:solidFill>
              </a:rPr>
              <a:t>不能把个体的一切变化都归为学习</a:t>
            </a:r>
          </a:p>
        </p:txBody>
      </p:sp>
      <p:cxnSp>
        <p:nvCxnSpPr>
          <p:cNvPr id="19" name="直接连接符 18">
            <a:extLst>
              <a:ext uri="{FF2B5EF4-FFF2-40B4-BE49-F238E27FC236}">
                <a16:creationId xmlns:a16="http://schemas.microsoft.com/office/drawing/2014/main" xmlns="" id="{1FC37A37-F210-48C5-B165-2321FC042849}"/>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等腰三角形 19">
            <a:extLst>
              <a:ext uri="{FF2B5EF4-FFF2-40B4-BE49-F238E27FC236}">
                <a16:creationId xmlns:a16="http://schemas.microsoft.com/office/drawing/2014/main" xmlns="" id="{0A41B2DA-67F0-4240-99B9-59F6B927D385}"/>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1" name="直接连接符 20">
            <a:extLst>
              <a:ext uri="{FF2B5EF4-FFF2-40B4-BE49-F238E27FC236}">
                <a16:creationId xmlns:a16="http://schemas.microsoft.com/office/drawing/2014/main" xmlns="" id="{FFD28E52-B40A-4857-B4BA-E838454A7745}"/>
              </a:ext>
            </a:extLst>
          </p:cNvPr>
          <p:cNvCxnSpPr>
            <a:cxnSpLocks/>
          </p:cNvCxnSpPr>
          <p:nvPr/>
        </p:nvCxnSpPr>
        <p:spPr>
          <a:xfrm>
            <a:off x="3707904" y="521032"/>
            <a:ext cx="543609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2" name="等腰三角形 21">
            <a:extLst>
              <a:ext uri="{FF2B5EF4-FFF2-40B4-BE49-F238E27FC236}">
                <a16:creationId xmlns:a16="http://schemas.microsoft.com/office/drawing/2014/main" xmlns="" id="{5AF8FAD4-F069-4108-960F-2E30DFF0CA4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12744842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大学生学习的一般问题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83003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一、学习与大学生的学习</a:t>
            </a:r>
          </a:p>
        </p:txBody>
      </p:sp>
      <p:grpSp>
        <p:nvGrpSpPr>
          <p:cNvPr id="38" name="组合 37">
            <a:extLst>
              <a:ext uri="{FF2B5EF4-FFF2-40B4-BE49-F238E27FC236}">
                <a16:creationId xmlns:a16="http://schemas.microsoft.com/office/drawing/2014/main" xmlns="" id="{F72AB02E-25F3-4724-B120-EAEC62EF2FA2}"/>
              </a:ext>
            </a:extLst>
          </p:cNvPr>
          <p:cNvGrpSpPr>
            <a:grpSpLocks noChangeAspect="1"/>
          </p:cNvGrpSpPr>
          <p:nvPr/>
        </p:nvGrpSpPr>
        <p:grpSpPr>
          <a:xfrm>
            <a:off x="2252643" y="1995685"/>
            <a:ext cx="2227125" cy="2242061"/>
            <a:chOff x="1983909" y="2663640"/>
            <a:chExt cx="1657350" cy="1668463"/>
          </a:xfrm>
          <a:solidFill>
            <a:schemeClr val="accent1"/>
          </a:solidFill>
        </p:grpSpPr>
        <p:sp>
          <p:nvSpPr>
            <p:cNvPr id="59" name="任意多边形: 形状 58">
              <a:extLst>
                <a:ext uri="{FF2B5EF4-FFF2-40B4-BE49-F238E27FC236}">
                  <a16:creationId xmlns:a16="http://schemas.microsoft.com/office/drawing/2014/main" xmlns="" id="{195A3984-1E4E-47B4-BECE-4C2C42BBD5B9}"/>
                </a:ext>
              </a:extLst>
            </p:cNvPr>
            <p:cNvSpPr>
              <a:spLocks/>
            </p:cNvSpPr>
            <p:nvPr/>
          </p:nvSpPr>
          <p:spPr bwMode="auto">
            <a:xfrm>
              <a:off x="1983909" y="3062103"/>
              <a:ext cx="1216025" cy="1270000"/>
            </a:xfrm>
            <a:custGeom>
              <a:avLst/>
              <a:gdLst>
                <a:gd name="T0" fmla="*/ 71 w 540"/>
                <a:gd name="T1" fmla="*/ 536 h 564"/>
                <a:gd name="T2" fmla="*/ 24 w 540"/>
                <a:gd name="T3" fmla="*/ 488 h 564"/>
                <a:gd name="T4" fmla="*/ 24 w 540"/>
                <a:gd name="T5" fmla="*/ 0 h 564"/>
                <a:gd name="T6" fmla="*/ 0 w 540"/>
                <a:gd name="T7" fmla="*/ 0 h 564"/>
                <a:gd name="T8" fmla="*/ 0 w 540"/>
                <a:gd name="T9" fmla="*/ 489 h 564"/>
                <a:gd name="T10" fmla="*/ 72 w 540"/>
                <a:gd name="T11" fmla="*/ 564 h 564"/>
                <a:gd name="T12" fmla="*/ 540 w 540"/>
                <a:gd name="T13" fmla="*/ 564 h 564"/>
                <a:gd name="T14" fmla="*/ 540 w 540"/>
                <a:gd name="T15" fmla="*/ 536 h 564"/>
                <a:gd name="T16" fmla="*/ 71 w 540"/>
                <a:gd name="T17" fmla="*/ 53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564">
                  <a:moveTo>
                    <a:pt x="71" y="536"/>
                  </a:moveTo>
                  <a:cubicBezTo>
                    <a:pt x="44" y="536"/>
                    <a:pt x="24" y="515"/>
                    <a:pt x="24" y="488"/>
                  </a:cubicBezTo>
                  <a:cubicBezTo>
                    <a:pt x="24" y="0"/>
                    <a:pt x="24" y="0"/>
                    <a:pt x="24" y="0"/>
                  </a:cubicBezTo>
                  <a:cubicBezTo>
                    <a:pt x="0" y="0"/>
                    <a:pt x="0" y="0"/>
                    <a:pt x="0" y="0"/>
                  </a:cubicBezTo>
                  <a:cubicBezTo>
                    <a:pt x="0" y="489"/>
                    <a:pt x="0" y="489"/>
                    <a:pt x="0" y="489"/>
                  </a:cubicBezTo>
                  <a:cubicBezTo>
                    <a:pt x="0" y="529"/>
                    <a:pt x="32" y="564"/>
                    <a:pt x="72" y="564"/>
                  </a:cubicBezTo>
                  <a:cubicBezTo>
                    <a:pt x="540" y="564"/>
                    <a:pt x="540" y="564"/>
                    <a:pt x="540" y="564"/>
                  </a:cubicBezTo>
                  <a:cubicBezTo>
                    <a:pt x="540" y="536"/>
                    <a:pt x="540" y="536"/>
                    <a:pt x="540" y="536"/>
                  </a:cubicBezTo>
                  <a:lnTo>
                    <a:pt x="71"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0" name="任意多边形: 形状 59">
              <a:extLst>
                <a:ext uri="{FF2B5EF4-FFF2-40B4-BE49-F238E27FC236}">
                  <a16:creationId xmlns:a16="http://schemas.microsoft.com/office/drawing/2014/main" xmlns="" id="{F0F4038E-4763-4E5D-9641-DA38A299AA5A}"/>
                </a:ext>
              </a:extLst>
            </p:cNvPr>
            <p:cNvSpPr>
              <a:spLocks/>
            </p:cNvSpPr>
            <p:nvPr/>
          </p:nvSpPr>
          <p:spPr bwMode="auto">
            <a:xfrm>
              <a:off x="2433171" y="2674753"/>
              <a:ext cx="1208088" cy="1243013"/>
            </a:xfrm>
            <a:custGeom>
              <a:avLst/>
              <a:gdLst>
                <a:gd name="T0" fmla="*/ 461 w 536"/>
                <a:gd name="T1" fmla="*/ 24 h 552"/>
                <a:gd name="T2" fmla="*/ 508 w 536"/>
                <a:gd name="T3" fmla="*/ 70 h 552"/>
                <a:gd name="T4" fmla="*/ 508 w 536"/>
                <a:gd name="T5" fmla="*/ 552 h 552"/>
                <a:gd name="T6" fmla="*/ 536 w 536"/>
                <a:gd name="T7" fmla="*/ 552 h 552"/>
                <a:gd name="T8" fmla="*/ 536 w 536"/>
                <a:gd name="T9" fmla="*/ 72 h 552"/>
                <a:gd name="T10" fmla="*/ 462 w 536"/>
                <a:gd name="T11" fmla="*/ 0 h 552"/>
                <a:gd name="T12" fmla="*/ 0 w 536"/>
                <a:gd name="T13" fmla="*/ 0 h 552"/>
                <a:gd name="T14" fmla="*/ 0 w 536"/>
                <a:gd name="T15" fmla="*/ 24 h 552"/>
                <a:gd name="T16" fmla="*/ 461 w 536"/>
                <a:gd name="T17" fmla="*/ 24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6" h="552">
                  <a:moveTo>
                    <a:pt x="461" y="24"/>
                  </a:moveTo>
                  <a:cubicBezTo>
                    <a:pt x="488" y="24"/>
                    <a:pt x="508" y="44"/>
                    <a:pt x="508" y="70"/>
                  </a:cubicBezTo>
                  <a:cubicBezTo>
                    <a:pt x="508" y="552"/>
                    <a:pt x="508" y="552"/>
                    <a:pt x="508" y="552"/>
                  </a:cubicBezTo>
                  <a:cubicBezTo>
                    <a:pt x="536" y="552"/>
                    <a:pt x="536" y="552"/>
                    <a:pt x="536" y="552"/>
                  </a:cubicBezTo>
                  <a:cubicBezTo>
                    <a:pt x="536" y="72"/>
                    <a:pt x="536" y="72"/>
                    <a:pt x="536" y="72"/>
                  </a:cubicBezTo>
                  <a:cubicBezTo>
                    <a:pt x="536" y="32"/>
                    <a:pt x="502" y="0"/>
                    <a:pt x="462" y="0"/>
                  </a:cubicBezTo>
                  <a:cubicBezTo>
                    <a:pt x="0" y="0"/>
                    <a:pt x="0" y="0"/>
                    <a:pt x="0" y="0"/>
                  </a:cubicBezTo>
                  <a:cubicBezTo>
                    <a:pt x="0" y="24"/>
                    <a:pt x="0" y="24"/>
                    <a:pt x="0" y="24"/>
                  </a:cubicBezTo>
                  <a:lnTo>
                    <a:pt x="46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1" name="任意多边形: 形状 60">
              <a:extLst>
                <a:ext uri="{FF2B5EF4-FFF2-40B4-BE49-F238E27FC236}">
                  <a16:creationId xmlns:a16="http://schemas.microsoft.com/office/drawing/2014/main" xmlns="" id="{9E998508-D506-4299-8452-53BAA2A519A9}"/>
                </a:ext>
              </a:extLst>
            </p:cNvPr>
            <p:cNvSpPr>
              <a:spLocks/>
            </p:cNvSpPr>
            <p:nvPr/>
          </p:nvSpPr>
          <p:spPr bwMode="auto">
            <a:xfrm>
              <a:off x="3277721" y="4006665"/>
              <a:ext cx="358775" cy="315913"/>
            </a:xfrm>
            <a:custGeom>
              <a:avLst/>
              <a:gdLst>
                <a:gd name="T0" fmla="*/ 43 w 159"/>
                <a:gd name="T1" fmla="*/ 69 h 140"/>
                <a:gd name="T2" fmla="*/ 34 w 159"/>
                <a:gd name="T3" fmla="*/ 61 h 140"/>
                <a:gd name="T4" fmla="*/ 24 w 159"/>
                <a:gd name="T5" fmla="*/ 61 h 140"/>
                <a:gd name="T6" fmla="*/ 7 w 159"/>
                <a:gd name="T7" fmla="*/ 52 h 140"/>
                <a:gd name="T8" fmla="*/ 0 w 159"/>
                <a:gd name="T9" fmla="*/ 32 h 140"/>
                <a:gd name="T10" fmla="*/ 10 w 159"/>
                <a:gd name="T11" fmla="*/ 9 h 140"/>
                <a:gd name="T12" fmla="*/ 34 w 159"/>
                <a:gd name="T13" fmla="*/ 0 h 140"/>
                <a:gd name="T14" fmla="*/ 61 w 159"/>
                <a:gd name="T15" fmla="*/ 13 h 140"/>
                <a:gd name="T16" fmla="*/ 72 w 159"/>
                <a:gd name="T17" fmla="*/ 47 h 140"/>
                <a:gd name="T18" fmla="*/ 42 w 159"/>
                <a:gd name="T19" fmla="*/ 126 h 140"/>
                <a:gd name="T20" fmla="*/ 23 w 159"/>
                <a:gd name="T21" fmla="*/ 140 h 140"/>
                <a:gd name="T22" fmla="*/ 13 w 159"/>
                <a:gd name="T23" fmla="*/ 131 h 140"/>
                <a:gd name="T24" fmla="*/ 18 w 159"/>
                <a:gd name="T25" fmla="*/ 120 h 140"/>
                <a:gd name="T26" fmla="*/ 36 w 159"/>
                <a:gd name="T27" fmla="*/ 92 h 140"/>
                <a:gd name="T28" fmla="*/ 43 w 159"/>
                <a:gd name="T29" fmla="*/ 69 h 140"/>
                <a:gd name="T30" fmla="*/ 130 w 159"/>
                <a:gd name="T31" fmla="*/ 69 h 140"/>
                <a:gd name="T32" fmla="*/ 121 w 159"/>
                <a:gd name="T33" fmla="*/ 61 h 140"/>
                <a:gd name="T34" fmla="*/ 112 w 159"/>
                <a:gd name="T35" fmla="*/ 61 h 140"/>
                <a:gd name="T36" fmla="*/ 94 w 159"/>
                <a:gd name="T37" fmla="*/ 52 h 140"/>
                <a:gd name="T38" fmla="*/ 87 w 159"/>
                <a:gd name="T39" fmla="*/ 32 h 140"/>
                <a:gd name="T40" fmla="*/ 96 w 159"/>
                <a:gd name="T41" fmla="*/ 9 h 140"/>
                <a:gd name="T42" fmla="*/ 120 w 159"/>
                <a:gd name="T43" fmla="*/ 0 h 140"/>
                <a:gd name="T44" fmla="*/ 148 w 159"/>
                <a:gd name="T45" fmla="*/ 13 h 140"/>
                <a:gd name="T46" fmla="*/ 159 w 159"/>
                <a:gd name="T47" fmla="*/ 47 h 140"/>
                <a:gd name="T48" fmla="*/ 129 w 159"/>
                <a:gd name="T49" fmla="*/ 126 h 140"/>
                <a:gd name="T50" fmla="*/ 109 w 159"/>
                <a:gd name="T51" fmla="*/ 140 h 140"/>
                <a:gd name="T52" fmla="*/ 100 w 159"/>
                <a:gd name="T53" fmla="*/ 131 h 140"/>
                <a:gd name="T54" fmla="*/ 106 w 159"/>
                <a:gd name="T55" fmla="*/ 120 h 140"/>
                <a:gd name="T56" fmla="*/ 122 w 159"/>
                <a:gd name="T57" fmla="*/ 92 h 140"/>
                <a:gd name="T58" fmla="*/ 130 w 159"/>
                <a:gd name="T59" fmla="*/ 6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140">
                  <a:moveTo>
                    <a:pt x="43" y="69"/>
                  </a:moveTo>
                  <a:cubicBezTo>
                    <a:pt x="43" y="64"/>
                    <a:pt x="40" y="61"/>
                    <a:pt x="34" y="61"/>
                  </a:cubicBezTo>
                  <a:cubicBezTo>
                    <a:pt x="24" y="61"/>
                    <a:pt x="24" y="61"/>
                    <a:pt x="24" y="61"/>
                  </a:cubicBezTo>
                  <a:cubicBezTo>
                    <a:pt x="18" y="60"/>
                    <a:pt x="12" y="57"/>
                    <a:pt x="7" y="52"/>
                  </a:cubicBezTo>
                  <a:cubicBezTo>
                    <a:pt x="2" y="46"/>
                    <a:pt x="0" y="40"/>
                    <a:pt x="0" y="32"/>
                  </a:cubicBezTo>
                  <a:cubicBezTo>
                    <a:pt x="0" y="23"/>
                    <a:pt x="3" y="15"/>
                    <a:pt x="10" y="9"/>
                  </a:cubicBezTo>
                  <a:cubicBezTo>
                    <a:pt x="16" y="3"/>
                    <a:pt x="24" y="0"/>
                    <a:pt x="34" y="0"/>
                  </a:cubicBezTo>
                  <a:cubicBezTo>
                    <a:pt x="44" y="0"/>
                    <a:pt x="54" y="4"/>
                    <a:pt x="61" y="13"/>
                  </a:cubicBezTo>
                  <a:cubicBezTo>
                    <a:pt x="68" y="22"/>
                    <a:pt x="72" y="33"/>
                    <a:pt x="72" y="47"/>
                  </a:cubicBezTo>
                  <a:cubicBezTo>
                    <a:pt x="72" y="73"/>
                    <a:pt x="62" y="99"/>
                    <a:pt x="42" y="126"/>
                  </a:cubicBezTo>
                  <a:cubicBezTo>
                    <a:pt x="34" y="136"/>
                    <a:pt x="28" y="140"/>
                    <a:pt x="23" y="140"/>
                  </a:cubicBezTo>
                  <a:cubicBezTo>
                    <a:pt x="16" y="140"/>
                    <a:pt x="13" y="137"/>
                    <a:pt x="13" y="131"/>
                  </a:cubicBezTo>
                  <a:cubicBezTo>
                    <a:pt x="13" y="128"/>
                    <a:pt x="15" y="125"/>
                    <a:pt x="18" y="120"/>
                  </a:cubicBezTo>
                  <a:cubicBezTo>
                    <a:pt x="25" y="112"/>
                    <a:pt x="30" y="103"/>
                    <a:pt x="36" y="92"/>
                  </a:cubicBezTo>
                  <a:cubicBezTo>
                    <a:pt x="41" y="82"/>
                    <a:pt x="43" y="74"/>
                    <a:pt x="43" y="69"/>
                  </a:cubicBezTo>
                  <a:close/>
                  <a:moveTo>
                    <a:pt x="130" y="69"/>
                  </a:moveTo>
                  <a:cubicBezTo>
                    <a:pt x="130" y="64"/>
                    <a:pt x="127" y="61"/>
                    <a:pt x="121" y="61"/>
                  </a:cubicBezTo>
                  <a:cubicBezTo>
                    <a:pt x="112" y="61"/>
                    <a:pt x="112" y="61"/>
                    <a:pt x="112" y="61"/>
                  </a:cubicBezTo>
                  <a:cubicBezTo>
                    <a:pt x="105" y="60"/>
                    <a:pt x="99" y="57"/>
                    <a:pt x="94" y="52"/>
                  </a:cubicBezTo>
                  <a:cubicBezTo>
                    <a:pt x="89" y="46"/>
                    <a:pt x="87" y="40"/>
                    <a:pt x="87" y="32"/>
                  </a:cubicBezTo>
                  <a:cubicBezTo>
                    <a:pt x="87" y="23"/>
                    <a:pt x="90" y="15"/>
                    <a:pt x="96" y="9"/>
                  </a:cubicBezTo>
                  <a:cubicBezTo>
                    <a:pt x="103" y="3"/>
                    <a:pt x="111" y="0"/>
                    <a:pt x="120" y="0"/>
                  </a:cubicBezTo>
                  <a:cubicBezTo>
                    <a:pt x="132" y="0"/>
                    <a:pt x="141" y="4"/>
                    <a:pt x="148" y="13"/>
                  </a:cubicBezTo>
                  <a:cubicBezTo>
                    <a:pt x="155" y="22"/>
                    <a:pt x="159" y="33"/>
                    <a:pt x="159" y="47"/>
                  </a:cubicBezTo>
                  <a:cubicBezTo>
                    <a:pt x="159" y="73"/>
                    <a:pt x="149" y="99"/>
                    <a:pt x="129" y="126"/>
                  </a:cubicBezTo>
                  <a:cubicBezTo>
                    <a:pt x="121" y="136"/>
                    <a:pt x="115" y="140"/>
                    <a:pt x="109" y="140"/>
                  </a:cubicBezTo>
                  <a:cubicBezTo>
                    <a:pt x="103" y="140"/>
                    <a:pt x="100" y="137"/>
                    <a:pt x="100" y="131"/>
                  </a:cubicBezTo>
                  <a:cubicBezTo>
                    <a:pt x="100" y="128"/>
                    <a:pt x="102" y="125"/>
                    <a:pt x="106" y="120"/>
                  </a:cubicBezTo>
                  <a:cubicBezTo>
                    <a:pt x="112" y="112"/>
                    <a:pt x="117" y="103"/>
                    <a:pt x="122" y="92"/>
                  </a:cubicBezTo>
                  <a:cubicBezTo>
                    <a:pt x="127" y="82"/>
                    <a:pt x="130" y="74"/>
                    <a:pt x="130"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2" name="任意多边形: 形状 61">
              <a:extLst>
                <a:ext uri="{FF2B5EF4-FFF2-40B4-BE49-F238E27FC236}">
                  <a16:creationId xmlns:a16="http://schemas.microsoft.com/office/drawing/2014/main" xmlns="" id="{D96CC0AD-0804-4D07-AE9B-95A06494EDA2}"/>
                </a:ext>
              </a:extLst>
            </p:cNvPr>
            <p:cNvSpPr>
              <a:spLocks/>
            </p:cNvSpPr>
            <p:nvPr/>
          </p:nvSpPr>
          <p:spPr bwMode="auto">
            <a:xfrm>
              <a:off x="1983909" y="2663640"/>
              <a:ext cx="355600" cy="317500"/>
            </a:xfrm>
            <a:custGeom>
              <a:avLst/>
              <a:gdLst>
                <a:gd name="T0" fmla="*/ 115 w 158"/>
                <a:gd name="T1" fmla="*/ 72 h 141"/>
                <a:gd name="T2" fmla="*/ 124 w 158"/>
                <a:gd name="T3" fmla="*/ 80 h 141"/>
                <a:gd name="T4" fmla="*/ 134 w 158"/>
                <a:gd name="T5" fmla="*/ 80 h 141"/>
                <a:gd name="T6" fmla="*/ 151 w 158"/>
                <a:gd name="T7" fmla="*/ 89 h 141"/>
                <a:gd name="T8" fmla="*/ 158 w 158"/>
                <a:gd name="T9" fmla="*/ 109 h 141"/>
                <a:gd name="T10" fmla="*/ 149 w 158"/>
                <a:gd name="T11" fmla="*/ 132 h 141"/>
                <a:gd name="T12" fmla="*/ 125 w 158"/>
                <a:gd name="T13" fmla="*/ 141 h 141"/>
                <a:gd name="T14" fmla="*/ 98 w 158"/>
                <a:gd name="T15" fmla="*/ 128 h 141"/>
                <a:gd name="T16" fmla="*/ 87 w 158"/>
                <a:gd name="T17" fmla="*/ 94 h 141"/>
                <a:gd name="T18" fmla="*/ 117 w 158"/>
                <a:gd name="T19" fmla="*/ 15 h 141"/>
                <a:gd name="T20" fmla="*/ 136 w 158"/>
                <a:gd name="T21" fmla="*/ 0 h 141"/>
                <a:gd name="T22" fmla="*/ 145 w 158"/>
                <a:gd name="T23" fmla="*/ 10 h 141"/>
                <a:gd name="T24" fmla="*/ 140 w 158"/>
                <a:gd name="T25" fmla="*/ 21 h 141"/>
                <a:gd name="T26" fmla="*/ 123 w 158"/>
                <a:gd name="T27" fmla="*/ 48 h 141"/>
                <a:gd name="T28" fmla="*/ 115 w 158"/>
                <a:gd name="T29" fmla="*/ 72 h 141"/>
                <a:gd name="T30" fmla="*/ 28 w 158"/>
                <a:gd name="T31" fmla="*/ 72 h 141"/>
                <a:gd name="T32" fmla="*/ 37 w 158"/>
                <a:gd name="T33" fmla="*/ 80 h 141"/>
                <a:gd name="T34" fmla="*/ 47 w 158"/>
                <a:gd name="T35" fmla="*/ 80 h 141"/>
                <a:gd name="T36" fmla="*/ 64 w 158"/>
                <a:gd name="T37" fmla="*/ 89 h 141"/>
                <a:gd name="T38" fmla="*/ 72 w 158"/>
                <a:gd name="T39" fmla="*/ 109 h 141"/>
                <a:gd name="T40" fmla="*/ 62 w 158"/>
                <a:gd name="T41" fmla="*/ 132 h 141"/>
                <a:gd name="T42" fmla="*/ 38 w 158"/>
                <a:gd name="T43" fmla="*/ 141 h 141"/>
                <a:gd name="T44" fmla="*/ 10 w 158"/>
                <a:gd name="T45" fmla="*/ 128 h 141"/>
                <a:gd name="T46" fmla="*/ 0 w 158"/>
                <a:gd name="T47" fmla="*/ 94 h 141"/>
                <a:gd name="T48" fmla="*/ 30 w 158"/>
                <a:gd name="T49" fmla="*/ 15 h 141"/>
                <a:gd name="T50" fmla="*/ 49 w 158"/>
                <a:gd name="T51" fmla="*/ 0 h 141"/>
                <a:gd name="T52" fmla="*/ 58 w 158"/>
                <a:gd name="T53" fmla="*/ 10 h 141"/>
                <a:gd name="T54" fmla="*/ 53 w 158"/>
                <a:gd name="T55" fmla="*/ 21 h 141"/>
                <a:gd name="T56" fmla="*/ 36 w 158"/>
                <a:gd name="T57" fmla="*/ 48 h 141"/>
                <a:gd name="T58" fmla="*/ 28 w 158"/>
                <a:gd name="T59" fmla="*/ 7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8" h="141">
                  <a:moveTo>
                    <a:pt x="115" y="72"/>
                  </a:moveTo>
                  <a:cubicBezTo>
                    <a:pt x="115" y="77"/>
                    <a:pt x="118" y="80"/>
                    <a:pt x="124" y="80"/>
                  </a:cubicBezTo>
                  <a:cubicBezTo>
                    <a:pt x="134" y="80"/>
                    <a:pt x="134" y="80"/>
                    <a:pt x="134" y="80"/>
                  </a:cubicBezTo>
                  <a:cubicBezTo>
                    <a:pt x="140" y="80"/>
                    <a:pt x="146" y="83"/>
                    <a:pt x="151" y="89"/>
                  </a:cubicBezTo>
                  <a:cubicBezTo>
                    <a:pt x="156" y="95"/>
                    <a:pt x="158" y="101"/>
                    <a:pt x="158" y="109"/>
                  </a:cubicBezTo>
                  <a:cubicBezTo>
                    <a:pt x="158" y="118"/>
                    <a:pt x="155" y="126"/>
                    <a:pt x="149" y="132"/>
                  </a:cubicBezTo>
                  <a:cubicBezTo>
                    <a:pt x="142" y="138"/>
                    <a:pt x="134" y="141"/>
                    <a:pt x="125" y="141"/>
                  </a:cubicBezTo>
                  <a:cubicBezTo>
                    <a:pt x="114" y="141"/>
                    <a:pt x="105" y="137"/>
                    <a:pt x="98" y="128"/>
                  </a:cubicBezTo>
                  <a:cubicBezTo>
                    <a:pt x="90" y="119"/>
                    <a:pt x="87" y="108"/>
                    <a:pt x="87" y="94"/>
                  </a:cubicBezTo>
                  <a:cubicBezTo>
                    <a:pt x="87" y="68"/>
                    <a:pt x="97" y="42"/>
                    <a:pt x="117" y="15"/>
                  </a:cubicBezTo>
                  <a:cubicBezTo>
                    <a:pt x="124" y="5"/>
                    <a:pt x="130" y="0"/>
                    <a:pt x="136" y="0"/>
                  </a:cubicBezTo>
                  <a:cubicBezTo>
                    <a:pt x="142" y="0"/>
                    <a:pt x="145" y="4"/>
                    <a:pt x="145" y="10"/>
                  </a:cubicBezTo>
                  <a:cubicBezTo>
                    <a:pt x="145" y="13"/>
                    <a:pt x="144" y="16"/>
                    <a:pt x="140" y="21"/>
                  </a:cubicBezTo>
                  <a:cubicBezTo>
                    <a:pt x="134" y="29"/>
                    <a:pt x="128" y="38"/>
                    <a:pt x="123" y="48"/>
                  </a:cubicBezTo>
                  <a:cubicBezTo>
                    <a:pt x="118" y="59"/>
                    <a:pt x="115" y="67"/>
                    <a:pt x="115" y="72"/>
                  </a:cubicBezTo>
                  <a:close/>
                  <a:moveTo>
                    <a:pt x="28" y="72"/>
                  </a:moveTo>
                  <a:cubicBezTo>
                    <a:pt x="28" y="77"/>
                    <a:pt x="31" y="80"/>
                    <a:pt x="37" y="80"/>
                  </a:cubicBezTo>
                  <a:cubicBezTo>
                    <a:pt x="47" y="80"/>
                    <a:pt x="47" y="80"/>
                    <a:pt x="47" y="80"/>
                  </a:cubicBezTo>
                  <a:cubicBezTo>
                    <a:pt x="53" y="80"/>
                    <a:pt x="59" y="83"/>
                    <a:pt x="64" y="89"/>
                  </a:cubicBezTo>
                  <a:cubicBezTo>
                    <a:pt x="69" y="95"/>
                    <a:pt x="72" y="101"/>
                    <a:pt x="72" y="109"/>
                  </a:cubicBezTo>
                  <a:cubicBezTo>
                    <a:pt x="72" y="118"/>
                    <a:pt x="68" y="126"/>
                    <a:pt x="62" y="132"/>
                  </a:cubicBezTo>
                  <a:cubicBezTo>
                    <a:pt x="56" y="138"/>
                    <a:pt x="48" y="141"/>
                    <a:pt x="38" y="141"/>
                  </a:cubicBezTo>
                  <a:cubicBezTo>
                    <a:pt x="27" y="141"/>
                    <a:pt x="18" y="137"/>
                    <a:pt x="10" y="128"/>
                  </a:cubicBezTo>
                  <a:cubicBezTo>
                    <a:pt x="3" y="119"/>
                    <a:pt x="0" y="108"/>
                    <a:pt x="0" y="94"/>
                  </a:cubicBezTo>
                  <a:cubicBezTo>
                    <a:pt x="0" y="68"/>
                    <a:pt x="10" y="42"/>
                    <a:pt x="30" y="15"/>
                  </a:cubicBezTo>
                  <a:cubicBezTo>
                    <a:pt x="37" y="5"/>
                    <a:pt x="44" y="0"/>
                    <a:pt x="49" y="0"/>
                  </a:cubicBezTo>
                  <a:cubicBezTo>
                    <a:pt x="55" y="0"/>
                    <a:pt x="58" y="4"/>
                    <a:pt x="58" y="10"/>
                  </a:cubicBezTo>
                  <a:cubicBezTo>
                    <a:pt x="58" y="13"/>
                    <a:pt x="56" y="16"/>
                    <a:pt x="53" y="21"/>
                  </a:cubicBezTo>
                  <a:cubicBezTo>
                    <a:pt x="47" y="29"/>
                    <a:pt x="41" y="38"/>
                    <a:pt x="36" y="48"/>
                  </a:cubicBezTo>
                  <a:cubicBezTo>
                    <a:pt x="31" y="59"/>
                    <a:pt x="28" y="67"/>
                    <a:pt x="28"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39" name="组合 38">
            <a:extLst>
              <a:ext uri="{FF2B5EF4-FFF2-40B4-BE49-F238E27FC236}">
                <a16:creationId xmlns:a16="http://schemas.microsoft.com/office/drawing/2014/main" xmlns="" id="{A306B60E-5C8B-4761-B6D3-1DE04E9BDE41}"/>
              </a:ext>
            </a:extLst>
          </p:cNvPr>
          <p:cNvGrpSpPr>
            <a:grpSpLocks noChangeAspect="1"/>
          </p:cNvGrpSpPr>
          <p:nvPr/>
        </p:nvGrpSpPr>
        <p:grpSpPr>
          <a:xfrm>
            <a:off x="5011949" y="1982885"/>
            <a:ext cx="2237894" cy="2242061"/>
            <a:chOff x="4052421" y="2654115"/>
            <a:chExt cx="1704976" cy="1708150"/>
          </a:xfrm>
          <a:solidFill>
            <a:schemeClr val="accent2"/>
          </a:solidFill>
        </p:grpSpPr>
        <p:sp>
          <p:nvSpPr>
            <p:cNvPr id="55" name="任意多边形: 形状 54">
              <a:extLst>
                <a:ext uri="{FF2B5EF4-FFF2-40B4-BE49-F238E27FC236}">
                  <a16:creationId xmlns:a16="http://schemas.microsoft.com/office/drawing/2014/main" xmlns="" id="{59D83E21-4D2C-4356-96AC-EC2AF3827306}"/>
                </a:ext>
              </a:extLst>
            </p:cNvPr>
            <p:cNvSpPr>
              <a:spLocks/>
            </p:cNvSpPr>
            <p:nvPr/>
          </p:nvSpPr>
          <p:spPr bwMode="auto">
            <a:xfrm>
              <a:off x="4052421" y="2735078"/>
              <a:ext cx="471488" cy="1528763"/>
            </a:xfrm>
            <a:custGeom>
              <a:avLst/>
              <a:gdLst>
                <a:gd name="T0" fmla="*/ 25 w 209"/>
                <a:gd name="T1" fmla="*/ 340 h 679"/>
                <a:gd name="T2" fmla="*/ 209 w 209"/>
                <a:gd name="T3" fmla="*/ 29 h 679"/>
                <a:gd name="T4" fmla="*/ 209 w 209"/>
                <a:gd name="T5" fmla="*/ 0 h 679"/>
                <a:gd name="T6" fmla="*/ 0 w 209"/>
                <a:gd name="T7" fmla="*/ 340 h 679"/>
                <a:gd name="T8" fmla="*/ 209 w 209"/>
                <a:gd name="T9" fmla="*/ 679 h 679"/>
                <a:gd name="T10" fmla="*/ 209 w 209"/>
                <a:gd name="T11" fmla="*/ 651 h 679"/>
                <a:gd name="T12" fmla="*/ 25 w 209"/>
                <a:gd name="T13" fmla="*/ 340 h 679"/>
              </a:gdLst>
              <a:ahLst/>
              <a:cxnLst>
                <a:cxn ang="0">
                  <a:pos x="T0" y="T1"/>
                </a:cxn>
                <a:cxn ang="0">
                  <a:pos x="T2" y="T3"/>
                </a:cxn>
                <a:cxn ang="0">
                  <a:pos x="T4" y="T5"/>
                </a:cxn>
                <a:cxn ang="0">
                  <a:pos x="T6" y="T7"/>
                </a:cxn>
                <a:cxn ang="0">
                  <a:pos x="T8" y="T9"/>
                </a:cxn>
                <a:cxn ang="0">
                  <a:pos x="T10" y="T11"/>
                </a:cxn>
                <a:cxn ang="0">
                  <a:pos x="T12" y="T13"/>
                </a:cxn>
              </a:cxnLst>
              <a:rect l="0" t="0" r="r" b="b"/>
              <a:pathLst>
                <a:path w="209" h="679">
                  <a:moveTo>
                    <a:pt x="25" y="340"/>
                  </a:moveTo>
                  <a:cubicBezTo>
                    <a:pt x="25" y="206"/>
                    <a:pt x="97" y="89"/>
                    <a:pt x="209" y="29"/>
                  </a:cubicBezTo>
                  <a:cubicBezTo>
                    <a:pt x="209" y="0"/>
                    <a:pt x="209" y="0"/>
                    <a:pt x="209" y="0"/>
                  </a:cubicBezTo>
                  <a:cubicBezTo>
                    <a:pt x="85" y="63"/>
                    <a:pt x="0" y="192"/>
                    <a:pt x="0" y="340"/>
                  </a:cubicBezTo>
                  <a:cubicBezTo>
                    <a:pt x="0" y="488"/>
                    <a:pt x="85" y="617"/>
                    <a:pt x="209" y="679"/>
                  </a:cubicBezTo>
                  <a:cubicBezTo>
                    <a:pt x="209" y="651"/>
                    <a:pt x="209" y="651"/>
                    <a:pt x="209" y="651"/>
                  </a:cubicBezTo>
                  <a:cubicBezTo>
                    <a:pt x="97" y="590"/>
                    <a:pt x="25" y="474"/>
                    <a:pt x="25" y="3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6" name="任意多边形: 形状 55">
              <a:extLst>
                <a:ext uri="{FF2B5EF4-FFF2-40B4-BE49-F238E27FC236}">
                  <a16:creationId xmlns:a16="http://schemas.microsoft.com/office/drawing/2014/main" xmlns="" id="{98C7EEE4-26E2-49A5-B1AE-A2B26F329B6E}"/>
                </a:ext>
              </a:extLst>
            </p:cNvPr>
            <p:cNvSpPr>
              <a:spLocks/>
            </p:cNvSpPr>
            <p:nvPr/>
          </p:nvSpPr>
          <p:spPr bwMode="auto">
            <a:xfrm>
              <a:off x="5270034" y="2728728"/>
              <a:ext cx="487363" cy="1544638"/>
            </a:xfrm>
            <a:custGeom>
              <a:avLst/>
              <a:gdLst>
                <a:gd name="T0" fmla="*/ 216 w 216"/>
                <a:gd name="T1" fmla="*/ 343 h 686"/>
                <a:gd name="T2" fmla="*/ 0 w 216"/>
                <a:gd name="T3" fmla="*/ 0 h 686"/>
                <a:gd name="T4" fmla="*/ 0 w 216"/>
                <a:gd name="T5" fmla="*/ 28 h 686"/>
                <a:gd name="T6" fmla="*/ 191 w 216"/>
                <a:gd name="T7" fmla="*/ 343 h 686"/>
                <a:gd name="T8" fmla="*/ 0 w 216"/>
                <a:gd name="T9" fmla="*/ 657 h 686"/>
                <a:gd name="T10" fmla="*/ 0 w 216"/>
                <a:gd name="T11" fmla="*/ 686 h 686"/>
                <a:gd name="T12" fmla="*/ 216 w 216"/>
                <a:gd name="T13" fmla="*/ 343 h 686"/>
              </a:gdLst>
              <a:ahLst/>
              <a:cxnLst>
                <a:cxn ang="0">
                  <a:pos x="T0" y="T1"/>
                </a:cxn>
                <a:cxn ang="0">
                  <a:pos x="T2" y="T3"/>
                </a:cxn>
                <a:cxn ang="0">
                  <a:pos x="T4" y="T5"/>
                </a:cxn>
                <a:cxn ang="0">
                  <a:pos x="T6" y="T7"/>
                </a:cxn>
                <a:cxn ang="0">
                  <a:pos x="T8" y="T9"/>
                </a:cxn>
                <a:cxn ang="0">
                  <a:pos x="T10" y="T11"/>
                </a:cxn>
                <a:cxn ang="0">
                  <a:pos x="T12" y="T13"/>
                </a:cxn>
              </a:cxnLst>
              <a:rect l="0" t="0" r="r" b="b"/>
              <a:pathLst>
                <a:path w="216" h="686">
                  <a:moveTo>
                    <a:pt x="216" y="343"/>
                  </a:moveTo>
                  <a:cubicBezTo>
                    <a:pt x="216" y="192"/>
                    <a:pt x="128" y="62"/>
                    <a:pt x="0" y="0"/>
                  </a:cubicBezTo>
                  <a:cubicBezTo>
                    <a:pt x="0" y="28"/>
                    <a:pt x="0" y="28"/>
                    <a:pt x="0" y="28"/>
                  </a:cubicBezTo>
                  <a:cubicBezTo>
                    <a:pt x="116" y="88"/>
                    <a:pt x="191" y="206"/>
                    <a:pt x="191" y="343"/>
                  </a:cubicBezTo>
                  <a:cubicBezTo>
                    <a:pt x="191" y="479"/>
                    <a:pt x="116" y="598"/>
                    <a:pt x="0" y="657"/>
                  </a:cubicBezTo>
                  <a:cubicBezTo>
                    <a:pt x="0" y="686"/>
                    <a:pt x="0" y="686"/>
                    <a:pt x="0" y="686"/>
                  </a:cubicBezTo>
                  <a:cubicBezTo>
                    <a:pt x="128" y="624"/>
                    <a:pt x="216" y="494"/>
                    <a:pt x="216"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7" name="任意多边形: 形状 56">
              <a:extLst>
                <a:ext uri="{FF2B5EF4-FFF2-40B4-BE49-F238E27FC236}">
                  <a16:creationId xmlns:a16="http://schemas.microsoft.com/office/drawing/2014/main" xmlns="" id="{792222BF-8BBA-4B13-B353-D32D527763D7}"/>
                </a:ext>
              </a:extLst>
            </p:cNvPr>
            <p:cNvSpPr>
              <a:spLocks/>
            </p:cNvSpPr>
            <p:nvPr/>
          </p:nvSpPr>
          <p:spPr bwMode="auto">
            <a:xfrm>
              <a:off x="4665196" y="4057465"/>
              <a:ext cx="463550" cy="304800"/>
            </a:xfrm>
            <a:custGeom>
              <a:avLst/>
              <a:gdLst>
                <a:gd name="T0" fmla="*/ 0 w 206"/>
                <a:gd name="T1" fmla="*/ 43 h 136"/>
                <a:gd name="T2" fmla="*/ 43 w 206"/>
                <a:gd name="T3" fmla="*/ 0 h 136"/>
                <a:gd name="T4" fmla="*/ 88 w 206"/>
                <a:gd name="T5" fmla="*/ 49 h 136"/>
                <a:gd name="T6" fmla="*/ 21 w 206"/>
                <a:gd name="T7" fmla="*/ 136 h 136"/>
                <a:gd name="T8" fmla="*/ 16 w 206"/>
                <a:gd name="T9" fmla="*/ 128 h 136"/>
                <a:gd name="T10" fmla="*/ 65 w 206"/>
                <a:gd name="T11" fmla="*/ 78 h 136"/>
                <a:gd name="T12" fmla="*/ 40 w 206"/>
                <a:gd name="T13" fmla="*/ 87 h 136"/>
                <a:gd name="T14" fmla="*/ 0 w 206"/>
                <a:gd name="T15" fmla="*/ 43 h 136"/>
                <a:gd name="T16" fmla="*/ 118 w 206"/>
                <a:gd name="T17" fmla="*/ 43 h 136"/>
                <a:gd name="T18" fmla="*/ 161 w 206"/>
                <a:gd name="T19" fmla="*/ 0 h 136"/>
                <a:gd name="T20" fmla="*/ 206 w 206"/>
                <a:gd name="T21" fmla="*/ 49 h 136"/>
                <a:gd name="T22" fmla="*/ 140 w 206"/>
                <a:gd name="T23" fmla="*/ 136 h 136"/>
                <a:gd name="T24" fmla="*/ 135 w 206"/>
                <a:gd name="T25" fmla="*/ 128 h 136"/>
                <a:gd name="T26" fmla="*/ 183 w 206"/>
                <a:gd name="T27" fmla="*/ 78 h 136"/>
                <a:gd name="T28" fmla="*/ 158 w 206"/>
                <a:gd name="T29" fmla="*/ 87 h 136"/>
                <a:gd name="T30" fmla="*/ 118 w 206"/>
                <a:gd name="T31"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6" h="136">
                  <a:moveTo>
                    <a:pt x="0" y="43"/>
                  </a:moveTo>
                  <a:cubicBezTo>
                    <a:pt x="0" y="15"/>
                    <a:pt x="25" y="0"/>
                    <a:pt x="43" y="0"/>
                  </a:cubicBezTo>
                  <a:cubicBezTo>
                    <a:pt x="61" y="0"/>
                    <a:pt x="88" y="17"/>
                    <a:pt x="88" y="49"/>
                  </a:cubicBezTo>
                  <a:cubicBezTo>
                    <a:pt x="88" y="98"/>
                    <a:pt x="49" y="133"/>
                    <a:pt x="21" y="136"/>
                  </a:cubicBezTo>
                  <a:cubicBezTo>
                    <a:pt x="19" y="133"/>
                    <a:pt x="16" y="128"/>
                    <a:pt x="16" y="128"/>
                  </a:cubicBezTo>
                  <a:cubicBezTo>
                    <a:pt x="29" y="123"/>
                    <a:pt x="63" y="99"/>
                    <a:pt x="65" y="78"/>
                  </a:cubicBezTo>
                  <a:cubicBezTo>
                    <a:pt x="55" y="84"/>
                    <a:pt x="51" y="87"/>
                    <a:pt x="40" y="87"/>
                  </a:cubicBezTo>
                  <a:cubicBezTo>
                    <a:pt x="16" y="87"/>
                    <a:pt x="0" y="65"/>
                    <a:pt x="0" y="43"/>
                  </a:cubicBezTo>
                  <a:close/>
                  <a:moveTo>
                    <a:pt x="118" y="43"/>
                  </a:moveTo>
                  <a:cubicBezTo>
                    <a:pt x="118" y="15"/>
                    <a:pt x="144" y="0"/>
                    <a:pt x="161" y="0"/>
                  </a:cubicBezTo>
                  <a:cubicBezTo>
                    <a:pt x="179" y="0"/>
                    <a:pt x="206" y="17"/>
                    <a:pt x="206" y="49"/>
                  </a:cubicBezTo>
                  <a:cubicBezTo>
                    <a:pt x="206" y="98"/>
                    <a:pt x="167" y="133"/>
                    <a:pt x="140" y="136"/>
                  </a:cubicBezTo>
                  <a:cubicBezTo>
                    <a:pt x="138" y="133"/>
                    <a:pt x="135" y="128"/>
                    <a:pt x="135" y="128"/>
                  </a:cubicBezTo>
                  <a:cubicBezTo>
                    <a:pt x="147" y="123"/>
                    <a:pt x="181" y="99"/>
                    <a:pt x="183" y="78"/>
                  </a:cubicBezTo>
                  <a:cubicBezTo>
                    <a:pt x="174" y="84"/>
                    <a:pt x="170" y="87"/>
                    <a:pt x="158" y="87"/>
                  </a:cubicBezTo>
                  <a:cubicBezTo>
                    <a:pt x="135" y="87"/>
                    <a:pt x="118" y="65"/>
                    <a:pt x="118"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8" name="任意多边形: 形状 57">
              <a:extLst>
                <a:ext uri="{FF2B5EF4-FFF2-40B4-BE49-F238E27FC236}">
                  <a16:creationId xmlns:a16="http://schemas.microsoft.com/office/drawing/2014/main" xmlns="" id="{C4ECBCA5-60FD-472F-861D-ED448DA820CB}"/>
                </a:ext>
              </a:extLst>
            </p:cNvPr>
            <p:cNvSpPr>
              <a:spLocks/>
            </p:cNvSpPr>
            <p:nvPr/>
          </p:nvSpPr>
          <p:spPr bwMode="auto">
            <a:xfrm>
              <a:off x="4665196" y="2654115"/>
              <a:ext cx="463550" cy="307975"/>
            </a:xfrm>
            <a:custGeom>
              <a:avLst/>
              <a:gdLst>
                <a:gd name="T0" fmla="*/ 206 w 206"/>
                <a:gd name="T1" fmla="*/ 94 h 137"/>
                <a:gd name="T2" fmla="*/ 163 w 206"/>
                <a:gd name="T3" fmla="*/ 137 h 137"/>
                <a:gd name="T4" fmla="*/ 118 w 206"/>
                <a:gd name="T5" fmla="*/ 88 h 137"/>
                <a:gd name="T6" fmla="*/ 185 w 206"/>
                <a:gd name="T7" fmla="*/ 0 h 137"/>
                <a:gd name="T8" fmla="*/ 190 w 206"/>
                <a:gd name="T9" fmla="*/ 9 h 137"/>
                <a:gd name="T10" fmla="*/ 141 w 206"/>
                <a:gd name="T11" fmla="*/ 59 h 137"/>
                <a:gd name="T12" fmla="*/ 166 w 206"/>
                <a:gd name="T13" fmla="*/ 50 h 137"/>
                <a:gd name="T14" fmla="*/ 206 w 206"/>
                <a:gd name="T15" fmla="*/ 94 h 137"/>
                <a:gd name="T16" fmla="*/ 88 w 206"/>
                <a:gd name="T17" fmla="*/ 94 h 137"/>
                <a:gd name="T18" fmla="*/ 45 w 206"/>
                <a:gd name="T19" fmla="*/ 137 h 137"/>
                <a:gd name="T20" fmla="*/ 0 w 206"/>
                <a:gd name="T21" fmla="*/ 88 h 137"/>
                <a:gd name="T22" fmla="*/ 67 w 206"/>
                <a:gd name="T23" fmla="*/ 0 h 137"/>
                <a:gd name="T24" fmla="*/ 71 w 206"/>
                <a:gd name="T25" fmla="*/ 9 h 137"/>
                <a:gd name="T26" fmla="*/ 23 w 206"/>
                <a:gd name="T27" fmla="*/ 59 h 137"/>
                <a:gd name="T28" fmla="*/ 48 w 206"/>
                <a:gd name="T29" fmla="*/ 50 h 137"/>
                <a:gd name="T30" fmla="*/ 88 w 206"/>
                <a:gd name="T31" fmla="*/ 9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6" h="137">
                  <a:moveTo>
                    <a:pt x="206" y="94"/>
                  </a:moveTo>
                  <a:cubicBezTo>
                    <a:pt x="206" y="122"/>
                    <a:pt x="181" y="137"/>
                    <a:pt x="163" y="137"/>
                  </a:cubicBezTo>
                  <a:cubicBezTo>
                    <a:pt x="145" y="137"/>
                    <a:pt x="118" y="119"/>
                    <a:pt x="118" y="88"/>
                  </a:cubicBezTo>
                  <a:cubicBezTo>
                    <a:pt x="118" y="39"/>
                    <a:pt x="157" y="4"/>
                    <a:pt x="185" y="0"/>
                  </a:cubicBezTo>
                  <a:cubicBezTo>
                    <a:pt x="187" y="4"/>
                    <a:pt x="190" y="9"/>
                    <a:pt x="190" y="9"/>
                  </a:cubicBezTo>
                  <a:cubicBezTo>
                    <a:pt x="177" y="14"/>
                    <a:pt x="143" y="38"/>
                    <a:pt x="141" y="59"/>
                  </a:cubicBezTo>
                  <a:cubicBezTo>
                    <a:pt x="151" y="53"/>
                    <a:pt x="155" y="50"/>
                    <a:pt x="166" y="50"/>
                  </a:cubicBezTo>
                  <a:cubicBezTo>
                    <a:pt x="190" y="50"/>
                    <a:pt x="206" y="72"/>
                    <a:pt x="206" y="94"/>
                  </a:cubicBezTo>
                  <a:close/>
                  <a:moveTo>
                    <a:pt x="88" y="94"/>
                  </a:moveTo>
                  <a:cubicBezTo>
                    <a:pt x="88" y="122"/>
                    <a:pt x="62" y="137"/>
                    <a:pt x="45" y="137"/>
                  </a:cubicBezTo>
                  <a:cubicBezTo>
                    <a:pt x="27" y="137"/>
                    <a:pt x="0" y="119"/>
                    <a:pt x="0" y="88"/>
                  </a:cubicBezTo>
                  <a:cubicBezTo>
                    <a:pt x="0" y="39"/>
                    <a:pt x="39" y="4"/>
                    <a:pt x="67" y="0"/>
                  </a:cubicBezTo>
                  <a:cubicBezTo>
                    <a:pt x="69" y="4"/>
                    <a:pt x="71" y="9"/>
                    <a:pt x="71" y="9"/>
                  </a:cubicBezTo>
                  <a:cubicBezTo>
                    <a:pt x="59" y="14"/>
                    <a:pt x="25" y="38"/>
                    <a:pt x="23" y="59"/>
                  </a:cubicBezTo>
                  <a:cubicBezTo>
                    <a:pt x="32" y="53"/>
                    <a:pt x="36" y="50"/>
                    <a:pt x="48" y="50"/>
                  </a:cubicBezTo>
                  <a:cubicBezTo>
                    <a:pt x="71" y="50"/>
                    <a:pt x="88" y="72"/>
                    <a:pt x="88"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21" name="矩形 20">
            <a:extLst>
              <a:ext uri="{FF2B5EF4-FFF2-40B4-BE49-F238E27FC236}">
                <a16:creationId xmlns:a16="http://schemas.microsoft.com/office/drawing/2014/main" xmlns="" id="{97C8CD6D-63FF-4F08-A0AF-6352EA0BD7BC}"/>
              </a:ext>
            </a:extLst>
          </p:cNvPr>
          <p:cNvSpPr/>
          <p:nvPr/>
        </p:nvSpPr>
        <p:spPr>
          <a:xfrm>
            <a:off x="2816422" y="2340985"/>
            <a:ext cx="1254514" cy="230765"/>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none" lIns="25400" tIns="25400" rIns="25400" bIns="25400" anchor="ctr">
            <a:noAutofit/>
          </a:bodyPr>
          <a:lstStyle/>
          <a:p>
            <a:pPr algn="ctr">
              <a:lnSpc>
                <a:spcPct val="110000"/>
              </a:lnSpc>
            </a:pPr>
            <a:r>
              <a:rPr lang="zh-CN" altLang="en-US" sz="1400" b="1" spc="30" dirty="0">
                <a:solidFill>
                  <a:schemeClr val="accent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其一</a:t>
            </a:r>
          </a:p>
        </p:txBody>
      </p:sp>
      <p:sp>
        <p:nvSpPr>
          <p:cNvPr id="22" name="矩形 21">
            <a:extLst>
              <a:ext uri="{FF2B5EF4-FFF2-40B4-BE49-F238E27FC236}">
                <a16:creationId xmlns:a16="http://schemas.microsoft.com/office/drawing/2014/main" xmlns="" id="{D2B486C5-C185-4E7B-BEBA-A749B9EF3F0F}"/>
              </a:ext>
            </a:extLst>
          </p:cNvPr>
          <p:cNvSpPr/>
          <p:nvPr/>
        </p:nvSpPr>
        <p:spPr>
          <a:xfrm>
            <a:off x="5501522" y="2557009"/>
            <a:ext cx="1254514" cy="230765"/>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none" lIns="25400" tIns="25400" rIns="25400" bIns="25400" anchor="ctr">
            <a:noAutofit/>
          </a:bodyPr>
          <a:lstStyle/>
          <a:p>
            <a:pPr algn="ctr">
              <a:lnSpc>
                <a:spcPct val="110000"/>
              </a:lnSpc>
            </a:pPr>
            <a:r>
              <a:rPr lang="zh-CN" altLang="en-US" sz="1400" b="1" spc="30" dirty="0">
                <a:solidFill>
                  <a:schemeClr val="accent2">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其二</a:t>
            </a:r>
          </a:p>
        </p:txBody>
      </p:sp>
      <p:sp>
        <p:nvSpPr>
          <p:cNvPr id="25" name="矩形 24">
            <a:extLst>
              <a:ext uri="{FF2B5EF4-FFF2-40B4-BE49-F238E27FC236}">
                <a16:creationId xmlns:a16="http://schemas.microsoft.com/office/drawing/2014/main" xmlns="" id="{B767A03D-2B93-4B5D-86DF-A727E4F60518}"/>
              </a:ext>
            </a:extLst>
          </p:cNvPr>
          <p:cNvSpPr/>
          <p:nvPr/>
        </p:nvSpPr>
        <p:spPr>
          <a:xfrm>
            <a:off x="2431268" y="2756879"/>
            <a:ext cx="1996716" cy="894991"/>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square" lIns="72000" tIns="72000" rIns="72000" bIns="72000" anchor="ctr" anchorCtr="1">
            <a:noAutofit/>
          </a:bodyPr>
          <a:lstStyle/>
          <a:p>
            <a:pPr algn="ctr">
              <a:lnSpc>
                <a:spcPct val="120000"/>
              </a:lnSpc>
            </a:pPr>
            <a:r>
              <a:rPr lang="zh-CN" altLang="en-US" sz="1000" spc="30" dirty="0">
                <a:latin typeface="微软雅黑" panose="020B0503020204020204" pitchFamily="34" charset="-122"/>
                <a:ea typeface="微软雅黑" panose="020B0503020204020204" pitchFamily="34" charset="-122"/>
                <a:cs typeface="+mn-ea"/>
                <a:sym typeface="inpin heiti" panose="00000500000000000000" pitchFamily="2" charset="-122"/>
              </a:rPr>
              <a:t>大学生的学习是一种特殊的认识活动，目的在于掌握前人积累的文化、科学知识，即间接的知识，在学习中会有发现与创造，但其主要内容还是学习前人积累的知识与经验。</a:t>
            </a:r>
          </a:p>
        </p:txBody>
      </p:sp>
      <p:sp>
        <p:nvSpPr>
          <p:cNvPr id="28" name="矩形 27">
            <a:extLst>
              <a:ext uri="{FF2B5EF4-FFF2-40B4-BE49-F238E27FC236}">
                <a16:creationId xmlns:a16="http://schemas.microsoft.com/office/drawing/2014/main" xmlns="" id="{0C04F567-5184-4E97-9510-E147C5B5B42F}"/>
              </a:ext>
            </a:extLst>
          </p:cNvPr>
          <p:cNvSpPr/>
          <p:nvPr/>
        </p:nvSpPr>
        <p:spPr>
          <a:xfrm>
            <a:off x="5203725" y="2756879"/>
            <a:ext cx="1996716" cy="894991"/>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square" lIns="72000" tIns="72000" rIns="72000" bIns="72000" anchor="ctr" anchorCtr="1">
            <a:normAutofit/>
          </a:bodyPr>
          <a:lstStyle/>
          <a:p>
            <a:pPr algn="ctr">
              <a:lnSpc>
                <a:spcPct val="120000"/>
              </a:lnSpc>
            </a:pPr>
            <a:r>
              <a:rPr lang="zh-CN" altLang="en-US" sz="1000" spc="30" dirty="0">
                <a:latin typeface="微软雅黑" panose="020B0503020204020204" pitchFamily="34" charset="-122"/>
                <a:ea typeface="微软雅黑" panose="020B0503020204020204" pitchFamily="34" charset="-122"/>
                <a:cs typeface="+mn-ea"/>
                <a:sym typeface="inpin heiti" panose="00000500000000000000" pitchFamily="2" charset="-122"/>
              </a:rPr>
              <a:t>学生的学习是在教师的指导下，有目的、有计划、有组织地进行的，是以掌握系统的科学知识为前提的。</a:t>
            </a:r>
          </a:p>
        </p:txBody>
      </p:sp>
      <p:cxnSp>
        <p:nvCxnSpPr>
          <p:cNvPr id="35" name="直接连接符 34">
            <a:extLst>
              <a:ext uri="{FF2B5EF4-FFF2-40B4-BE49-F238E27FC236}">
                <a16:creationId xmlns:a16="http://schemas.microsoft.com/office/drawing/2014/main" xmlns="" id="{F138B82B-B446-42BD-B726-98E612C7F73E}"/>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6" name="等腰三角形 35">
            <a:extLst>
              <a:ext uri="{FF2B5EF4-FFF2-40B4-BE49-F238E27FC236}">
                <a16:creationId xmlns:a16="http://schemas.microsoft.com/office/drawing/2014/main" xmlns="" id="{3E181BC9-C960-4E21-9DEE-23669100EFAC}"/>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7" name="直接连接符 36">
            <a:extLst>
              <a:ext uri="{FF2B5EF4-FFF2-40B4-BE49-F238E27FC236}">
                <a16:creationId xmlns:a16="http://schemas.microsoft.com/office/drawing/2014/main" xmlns="" id="{E4156E24-703E-4A19-AF64-EB3E3BA429D3}"/>
              </a:ext>
            </a:extLst>
          </p:cNvPr>
          <p:cNvCxnSpPr>
            <a:cxnSpLocks/>
          </p:cNvCxnSpPr>
          <p:nvPr/>
        </p:nvCxnSpPr>
        <p:spPr>
          <a:xfrm>
            <a:off x="3734019" y="521032"/>
            <a:ext cx="5409981"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3" name="等腰三角形 42">
            <a:extLst>
              <a:ext uri="{FF2B5EF4-FFF2-40B4-BE49-F238E27FC236}">
                <a16:creationId xmlns:a16="http://schemas.microsoft.com/office/drawing/2014/main" xmlns="" id="{4A5319A0-6E7C-4462-AC6A-8DEF3F7E9D3C}"/>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0" name="文本框 39">
            <a:extLst>
              <a:ext uri="{FF2B5EF4-FFF2-40B4-BE49-F238E27FC236}">
                <a16:creationId xmlns:a16="http://schemas.microsoft.com/office/drawing/2014/main" xmlns="" id="{1DFA25A2-B4B2-4E70-ABFE-6DABA3DA2A45}"/>
              </a:ext>
            </a:extLst>
          </p:cNvPr>
          <p:cNvSpPr txBox="1"/>
          <p:nvPr/>
        </p:nvSpPr>
        <p:spPr>
          <a:xfrm>
            <a:off x="3668061" y="1351378"/>
            <a:ext cx="2403285" cy="369332"/>
          </a:xfrm>
          <a:prstGeom prst="rect">
            <a:avLst/>
          </a:prstGeom>
          <a:noFill/>
        </p:spPr>
        <p:txBody>
          <a:bodyPr wrap="square">
            <a:spAutoFit/>
          </a:bodyPr>
          <a:lstStyle/>
          <a:p>
            <a:r>
              <a:rPr lang="zh-CN" altLang="en-US" dirty="0"/>
              <a:t>大学生学习的特殊性 </a:t>
            </a:r>
          </a:p>
        </p:txBody>
      </p:sp>
    </p:spTree>
    <p:extLst>
      <p:ext uri="{BB962C8B-B14F-4D97-AF65-F5344CB8AC3E}">
        <p14:creationId xmlns:p14="http://schemas.microsoft.com/office/powerpoint/2010/main" val="102080959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大学生学习的一般问题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83003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一、学习与大学生的学习</a:t>
            </a:r>
          </a:p>
        </p:txBody>
      </p:sp>
      <p:grpSp>
        <p:nvGrpSpPr>
          <p:cNvPr id="41" name="组合 40">
            <a:extLst>
              <a:ext uri="{FF2B5EF4-FFF2-40B4-BE49-F238E27FC236}">
                <a16:creationId xmlns:a16="http://schemas.microsoft.com/office/drawing/2014/main" xmlns="" id="{EDA53C48-1E01-47B9-A91E-611C97272DB6}"/>
              </a:ext>
            </a:extLst>
          </p:cNvPr>
          <p:cNvGrpSpPr>
            <a:grpSpLocks noChangeAspect="1"/>
          </p:cNvGrpSpPr>
          <p:nvPr/>
        </p:nvGrpSpPr>
        <p:grpSpPr>
          <a:xfrm>
            <a:off x="2126185" y="1923677"/>
            <a:ext cx="2342522" cy="2333951"/>
            <a:chOff x="6281271" y="2603315"/>
            <a:chExt cx="1735138" cy="1728788"/>
          </a:xfrm>
          <a:solidFill>
            <a:schemeClr val="accent3"/>
          </a:solidFill>
        </p:grpSpPr>
        <p:sp>
          <p:nvSpPr>
            <p:cNvPr id="49" name="任意多边形: 形状 48">
              <a:extLst>
                <a:ext uri="{FF2B5EF4-FFF2-40B4-BE49-F238E27FC236}">
                  <a16:creationId xmlns:a16="http://schemas.microsoft.com/office/drawing/2014/main" xmlns="" id="{8A31395D-58E4-4F33-9AC9-DBD381CBD2F0}"/>
                </a:ext>
              </a:extLst>
            </p:cNvPr>
            <p:cNvSpPr>
              <a:spLocks/>
            </p:cNvSpPr>
            <p:nvPr/>
          </p:nvSpPr>
          <p:spPr bwMode="auto">
            <a:xfrm>
              <a:off x="6306671" y="3062103"/>
              <a:ext cx="1214438" cy="1270000"/>
            </a:xfrm>
            <a:custGeom>
              <a:avLst/>
              <a:gdLst>
                <a:gd name="T0" fmla="*/ 71 w 540"/>
                <a:gd name="T1" fmla="*/ 536 h 564"/>
                <a:gd name="T2" fmla="*/ 24 w 540"/>
                <a:gd name="T3" fmla="*/ 488 h 564"/>
                <a:gd name="T4" fmla="*/ 24 w 540"/>
                <a:gd name="T5" fmla="*/ 0 h 564"/>
                <a:gd name="T6" fmla="*/ 0 w 540"/>
                <a:gd name="T7" fmla="*/ 0 h 564"/>
                <a:gd name="T8" fmla="*/ 0 w 540"/>
                <a:gd name="T9" fmla="*/ 489 h 564"/>
                <a:gd name="T10" fmla="*/ 72 w 540"/>
                <a:gd name="T11" fmla="*/ 564 h 564"/>
                <a:gd name="T12" fmla="*/ 540 w 540"/>
                <a:gd name="T13" fmla="*/ 564 h 564"/>
                <a:gd name="T14" fmla="*/ 540 w 540"/>
                <a:gd name="T15" fmla="*/ 536 h 564"/>
                <a:gd name="T16" fmla="*/ 71 w 540"/>
                <a:gd name="T17" fmla="*/ 53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564">
                  <a:moveTo>
                    <a:pt x="71" y="536"/>
                  </a:moveTo>
                  <a:cubicBezTo>
                    <a:pt x="44" y="536"/>
                    <a:pt x="24" y="515"/>
                    <a:pt x="24" y="488"/>
                  </a:cubicBezTo>
                  <a:cubicBezTo>
                    <a:pt x="24" y="0"/>
                    <a:pt x="24" y="0"/>
                    <a:pt x="24" y="0"/>
                  </a:cubicBezTo>
                  <a:cubicBezTo>
                    <a:pt x="0" y="0"/>
                    <a:pt x="0" y="0"/>
                    <a:pt x="0" y="0"/>
                  </a:cubicBezTo>
                  <a:cubicBezTo>
                    <a:pt x="0" y="489"/>
                    <a:pt x="0" y="489"/>
                    <a:pt x="0" y="489"/>
                  </a:cubicBezTo>
                  <a:cubicBezTo>
                    <a:pt x="0" y="529"/>
                    <a:pt x="32" y="564"/>
                    <a:pt x="72" y="564"/>
                  </a:cubicBezTo>
                  <a:cubicBezTo>
                    <a:pt x="540" y="564"/>
                    <a:pt x="540" y="564"/>
                    <a:pt x="540" y="564"/>
                  </a:cubicBezTo>
                  <a:cubicBezTo>
                    <a:pt x="540" y="536"/>
                    <a:pt x="540" y="536"/>
                    <a:pt x="540" y="536"/>
                  </a:cubicBezTo>
                  <a:lnTo>
                    <a:pt x="71"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1" name="任意多边形: 形状 50">
              <a:extLst>
                <a:ext uri="{FF2B5EF4-FFF2-40B4-BE49-F238E27FC236}">
                  <a16:creationId xmlns:a16="http://schemas.microsoft.com/office/drawing/2014/main" xmlns="" id="{F45153C9-6BD2-4FF4-8AA5-AE1FC5857FC1}"/>
                </a:ext>
              </a:extLst>
            </p:cNvPr>
            <p:cNvSpPr>
              <a:spLocks/>
            </p:cNvSpPr>
            <p:nvPr/>
          </p:nvSpPr>
          <p:spPr bwMode="auto">
            <a:xfrm>
              <a:off x="6755934" y="2674753"/>
              <a:ext cx="1206500" cy="1243013"/>
            </a:xfrm>
            <a:custGeom>
              <a:avLst/>
              <a:gdLst>
                <a:gd name="T0" fmla="*/ 461 w 536"/>
                <a:gd name="T1" fmla="*/ 24 h 552"/>
                <a:gd name="T2" fmla="*/ 508 w 536"/>
                <a:gd name="T3" fmla="*/ 70 h 552"/>
                <a:gd name="T4" fmla="*/ 508 w 536"/>
                <a:gd name="T5" fmla="*/ 552 h 552"/>
                <a:gd name="T6" fmla="*/ 536 w 536"/>
                <a:gd name="T7" fmla="*/ 552 h 552"/>
                <a:gd name="T8" fmla="*/ 536 w 536"/>
                <a:gd name="T9" fmla="*/ 72 h 552"/>
                <a:gd name="T10" fmla="*/ 462 w 536"/>
                <a:gd name="T11" fmla="*/ 0 h 552"/>
                <a:gd name="T12" fmla="*/ 0 w 536"/>
                <a:gd name="T13" fmla="*/ 0 h 552"/>
                <a:gd name="T14" fmla="*/ 0 w 536"/>
                <a:gd name="T15" fmla="*/ 24 h 552"/>
                <a:gd name="T16" fmla="*/ 461 w 536"/>
                <a:gd name="T17" fmla="*/ 24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6" h="552">
                  <a:moveTo>
                    <a:pt x="461" y="24"/>
                  </a:moveTo>
                  <a:cubicBezTo>
                    <a:pt x="488" y="24"/>
                    <a:pt x="508" y="44"/>
                    <a:pt x="508" y="70"/>
                  </a:cubicBezTo>
                  <a:cubicBezTo>
                    <a:pt x="508" y="552"/>
                    <a:pt x="508" y="552"/>
                    <a:pt x="508" y="552"/>
                  </a:cubicBezTo>
                  <a:cubicBezTo>
                    <a:pt x="536" y="552"/>
                    <a:pt x="536" y="552"/>
                    <a:pt x="536" y="552"/>
                  </a:cubicBezTo>
                  <a:cubicBezTo>
                    <a:pt x="536" y="72"/>
                    <a:pt x="536" y="72"/>
                    <a:pt x="536" y="72"/>
                  </a:cubicBezTo>
                  <a:cubicBezTo>
                    <a:pt x="536" y="32"/>
                    <a:pt x="502" y="0"/>
                    <a:pt x="462" y="0"/>
                  </a:cubicBezTo>
                  <a:cubicBezTo>
                    <a:pt x="0" y="0"/>
                    <a:pt x="0" y="0"/>
                    <a:pt x="0" y="0"/>
                  </a:cubicBezTo>
                  <a:cubicBezTo>
                    <a:pt x="0" y="24"/>
                    <a:pt x="0" y="24"/>
                    <a:pt x="0" y="24"/>
                  </a:cubicBezTo>
                  <a:lnTo>
                    <a:pt x="46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3" name="任意多边形: 形状 52">
              <a:extLst>
                <a:ext uri="{FF2B5EF4-FFF2-40B4-BE49-F238E27FC236}">
                  <a16:creationId xmlns:a16="http://schemas.microsoft.com/office/drawing/2014/main" xmlns="" id="{7660F1EC-1C76-4CC7-B642-28ECF6DE6770}"/>
                </a:ext>
              </a:extLst>
            </p:cNvPr>
            <p:cNvSpPr>
              <a:spLocks/>
            </p:cNvSpPr>
            <p:nvPr/>
          </p:nvSpPr>
          <p:spPr bwMode="auto">
            <a:xfrm>
              <a:off x="6281271" y="2603315"/>
              <a:ext cx="315913" cy="265113"/>
            </a:xfrm>
            <a:custGeom>
              <a:avLst/>
              <a:gdLst>
                <a:gd name="T0" fmla="*/ 68 w 140"/>
                <a:gd name="T1" fmla="*/ 4 h 118"/>
                <a:gd name="T2" fmla="*/ 80 w 140"/>
                <a:gd name="T3" fmla="*/ 0 h 118"/>
                <a:gd name="T4" fmla="*/ 95 w 140"/>
                <a:gd name="T5" fmla="*/ 7 h 118"/>
                <a:gd name="T6" fmla="*/ 107 w 140"/>
                <a:gd name="T7" fmla="*/ 20 h 118"/>
                <a:gd name="T8" fmla="*/ 127 w 140"/>
                <a:gd name="T9" fmla="*/ 62 h 118"/>
                <a:gd name="T10" fmla="*/ 140 w 140"/>
                <a:gd name="T11" fmla="*/ 106 h 118"/>
                <a:gd name="T12" fmla="*/ 132 w 140"/>
                <a:gd name="T13" fmla="*/ 113 h 118"/>
                <a:gd name="T14" fmla="*/ 125 w 140"/>
                <a:gd name="T15" fmla="*/ 118 h 118"/>
                <a:gd name="T16" fmla="*/ 123 w 140"/>
                <a:gd name="T17" fmla="*/ 118 h 118"/>
                <a:gd name="T18" fmla="*/ 121 w 140"/>
                <a:gd name="T19" fmla="*/ 118 h 118"/>
                <a:gd name="T20" fmla="*/ 85 w 140"/>
                <a:gd name="T21" fmla="*/ 63 h 118"/>
                <a:gd name="T22" fmla="*/ 78 w 140"/>
                <a:gd name="T23" fmla="*/ 53 h 118"/>
                <a:gd name="T24" fmla="*/ 72 w 140"/>
                <a:gd name="T25" fmla="*/ 43 h 118"/>
                <a:gd name="T26" fmla="*/ 63 w 140"/>
                <a:gd name="T27" fmla="*/ 16 h 118"/>
                <a:gd name="T28" fmla="*/ 68 w 140"/>
                <a:gd name="T29" fmla="*/ 4 h 118"/>
                <a:gd name="T30" fmla="*/ 5 w 140"/>
                <a:gd name="T31" fmla="*/ 4 h 118"/>
                <a:gd name="T32" fmla="*/ 17 w 140"/>
                <a:gd name="T33" fmla="*/ 0 h 118"/>
                <a:gd name="T34" fmla="*/ 32 w 140"/>
                <a:gd name="T35" fmla="*/ 7 h 118"/>
                <a:gd name="T36" fmla="*/ 45 w 140"/>
                <a:gd name="T37" fmla="*/ 20 h 118"/>
                <a:gd name="T38" fmla="*/ 64 w 140"/>
                <a:gd name="T39" fmla="*/ 62 h 118"/>
                <a:gd name="T40" fmla="*/ 77 w 140"/>
                <a:gd name="T41" fmla="*/ 106 h 118"/>
                <a:gd name="T42" fmla="*/ 69 w 140"/>
                <a:gd name="T43" fmla="*/ 113 h 118"/>
                <a:gd name="T44" fmla="*/ 61 w 140"/>
                <a:gd name="T45" fmla="*/ 118 h 118"/>
                <a:gd name="T46" fmla="*/ 59 w 140"/>
                <a:gd name="T47" fmla="*/ 118 h 118"/>
                <a:gd name="T48" fmla="*/ 57 w 140"/>
                <a:gd name="T49" fmla="*/ 118 h 118"/>
                <a:gd name="T50" fmla="*/ 22 w 140"/>
                <a:gd name="T51" fmla="*/ 63 h 118"/>
                <a:gd name="T52" fmla="*/ 15 w 140"/>
                <a:gd name="T53" fmla="*/ 53 h 118"/>
                <a:gd name="T54" fmla="*/ 8 w 140"/>
                <a:gd name="T55" fmla="*/ 43 h 118"/>
                <a:gd name="T56" fmla="*/ 0 w 140"/>
                <a:gd name="T57" fmla="*/ 16 h 118"/>
                <a:gd name="T58" fmla="*/ 5 w 140"/>
                <a:gd name="T59" fmla="*/ 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118">
                  <a:moveTo>
                    <a:pt x="68" y="4"/>
                  </a:moveTo>
                  <a:cubicBezTo>
                    <a:pt x="72" y="1"/>
                    <a:pt x="76" y="0"/>
                    <a:pt x="80" y="0"/>
                  </a:cubicBezTo>
                  <a:cubicBezTo>
                    <a:pt x="84" y="0"/>
                    <a:pt x="89" y="2"/>
                    <a:pt x="95" y="7"/>
                  </a:cubicBezTo>
                  <a:cubicBezTo>
                    <a:pt x="101" y="12"/>
                    <a:pt x="105" y="16"/>
                    <a:pt x="107" y="20"/>
                  </a:cubicBezTo>
                  <a:cubicBezTo>
                    <a:pt x="115" y="32"/>
                    <a:pt x="121" y="45"/>
                    <a:pt x="127" y="62"/>
                  </a:cubicBezTo>
                  <a:cubicBezTo>
                    <a:pt x="133" y="78"/>
                    <a:pt x="137" y="93"/>
                    <a:pt x="140" y="106"/>
                  </a:cubicBezTo>
                  <a:cubicBezTo>
                    <a:pt x="139" y="107"/>
                    <a:pt x="136" y="109"/>
                    <a:pt x="132" y="113"/>
                  </a:cubicBezTo>
                  <a:cubicBezTo>
                    <a:pt x="128" y="117"/>
                    <a:pt x="126" y="118"/>
                    <a:pt x="125" y="118"/>
                  </a:cubicBezTo>
                  <a:cubicBezTo>
                    <a:pt x="124" y="118"/>
                    <a:pt x="123" y="118"/>
                    <a:pt x="123" y="118"/>
                  </a:cubicBezTo>
                  <a:cubicBezTo>
                    <a:pt x="122" y="118"/>
                    <a:pt x="121" y="118"/>
                    <a:pt x="121" y="118"/>
                  </a:cubicBezTo>
                  <a:cubicBezTo>
                    <a:pt x="108" y="101"/>
                    <a:pt x="96" y="83"/>
                    <a:pt x="85" y="63"/>
                  </a:cubicBezTo>
                  <a:cubicBezTo>
                    <a:pt x="83" y="60"/>
                    <a:pt x="81" y="56"/>
                    <a:pt x="78" y="53"/>
                  </a:cubicBezTo>
                  <a:cubicBezTo>
                    <a:pt x="76" y="50"/>
                    <a:pt x="74" y="46"/>
                    <a:pt x="72" y="43"/>
                  </a:cubicBezTo>
                  <a:cubicBezTo>
                    <a:pt x="66" y="35"/>
                    <a:pt x="63" y="25"/>
                    <a:pt x="63" y="16"/>
                  </a:cubicBezTo>
                  <a:cubicBezTo>
                    <a:pt x="63" y="11"/>
                    <a:pt x="65" y="7"/>
                    <a:pt x="68" y="4"/>
                  </a:cubicBezTo>
                  <a:close/>
                  <a:moveTo>
                    <a:pt x="5" y="4"/>
                  </a:moveTo>
                  <a:cubicBezTo>
                    <a:pt x="8" y="1"/>
                    <a:pt x="12" y="0"/>
                    <a:pt x="17" y="0"/>
                  </a:cubicBezTo>
                  <a:cubicBezTo>
                    <a:pt x="22" y="0"/>
                    <a:pt x="27" y="2"/>
                    <a:pt x="32" y="7"/>
                  </a:cubicBezTo>
                  <a:cubicBezTo>
                    <a:pt x="38" y="12"/>
                    <a:pt x="42" y="16"/>
                    <a:pt x="45" y="20"/>
                  </a:cubicBezTo>
                  <a:cubicBezTo>
                    <a:pt x="52" y="32"/>
                    <a:pt x="58" y="45"/>
                    <a:pt x="64" y="62"/>
                  </a:cubicBezTo>
                  <a:cubicBezTo>
                    <a:pt x="70" y="78"/>
                    <a:pt x="74" y="93"/>
                    <a:pt x="77" y="106"/>
                  </a:cubicBezTo>
                  <a:cubicBezTo>
                    <a:pt x="76" y="107"/>
                    <a:pt x="73" y="109"/>
                    <a:pt x="69" y="113"/>
                  </a:cubicBezTo>
                  <a:cubicBezTo>
                    <a:pt x="65" y="117"/>
                    <a:pt x="63" y="118"/>
                    <a:pt x="61" y="118"/>
                  </a:cubicBezTo>
                  <a:cubicBezTo>
                    <a:pt x="61" y="118"/>
                    <a:pt x="60" y="118"/>
                    <a:pt x="59" y="118"/>
                  </a:cubicBezTo>
                  <a:cubicBezTo>
                    <a:pt x="58" y="118"/>
                    <a:pt x="58" y="118"/>
                    <a:pt x="57" y="118"/>
                  </a:cubicBezTo>
                  <a:cubicBezTo>
                    <a:pt x="44" y="101"/>
                    <a:pt x="32" y="83"/>
                    <a:pt x="22" y="63"/>
                  </a:cubicBezTo>
                  <a:cubicBezTo>
                    <a:pt x="20" y="60"/>
                    <a:pt x="17" y="56"/>
                    <a:pt x="15" y="53"/>
                  </a:cubicBezTo>
                  <a:cubicBezTo>
                    <a:pt x="13" y="50"/>
                    <a:pt x="11" y="46"/>
                    <a:pt x="8" y="43"/>
                  </a:cubicBezTo>
                  <a:cubicBezTo>
                    <a:pt x="3" y="35"/>
                    <a:pt x="0" y="25"/>
                    <a:pt x="0" y="16"/>
                  </a:cubicBezTo>
                  <a:cubicBezTo>
                    <a:pt x="0" y="11"/>
                    <a:pt x="2" y="7"/>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4" name="任意多边形: 形状 53">
              <a:extLst>
                <a:ext uri="{FF2B5EF4-FFF2-40B4-BE49-F238E27FC236}">
                  <a16:creationId xmlns:a16="http://schemas.microsoft.com/office/drawing/2014/main" xmlns="" id="{5D46B71F-B298-4AC3-871D-88247EEA4EDE}"/>
                </a:ext>
              </a:extLst>
            </p:cNvPr>
            <p:cNvSpPr>
              <a:spLocks/>
            </p:cNvSpPr>
            <p:nvPr/>
          </p:nvSpPr>
          <p:spPr bwMode="auto">
            <a:xfrm>
              <a:off x="7702084" y="4057465"/>
              <a:ext cx="314325" cy="266700"/>
            </a:xfrm>
            <a:custGeom>
              <a:avLst/>
              <a:gdLst>
                <a:gd name="T0" fmla="*/ 72 w 140"/>
                <a:gd name="T1" fmla="*/ 114 h 119"/>
                <a:gd name="T2" fmla="*/ 60 w 140"/>
                <a:gd name="T3" fmla="*/ 119 h 119"/>
                <a:gd name="T4" fmla="*/ 45 w 140"/>
                <a:gd name="T5" fmla="*/ 112 h 119"/>
                <a:gd name="T6" fmla="*/ 32 w 140"/>
                <a:gd name="T7" fmla="*/ 99 h 119"/>
                <a:gd name="T8" fmla="*/ 13 w 140"/>
                <a:gd name="T9" fmla="*/ 57 h 119"/>
                <a:gd name="T10" fmla="*/ 0 w 140"/>
                <a:gd name="T11" fmla="*/ 13 h 119"/>
                <a:gd name="T12" fmla="*/ 8 w 140"/>
                <a:gd name="T13" fmla="*/ 6 h 119"/>
                <a:gd name="T14" fmla="*/ 15 w 140"/>
                <a:gd name="T15" fmla="*/ 0 h 119"/>
                <a:gd name="T16" fmla="*/ 17 w 140"/>
                <a:gd name="T17" fmla="*/ 1 h 119"/>
                <a:gd name="T18" fmla="*/ 19 w 140"/>
                <a:gd name="T19" fmla="*/ 1 h 119"/>
                <a:gd name="T20" fmla="*/ 55 w 140"/>
                <a:gd name="T21" fmla="*/ 55 h 119"/>
                <a:gd name="T22" fmla="*/ 61 w 140"/>
                <a:gd name="T23" fmla="*/ 66 h 119"/>
                <a:gd name="T24" fmla="*/ 68 w 140"/>
                <a:gd name="T25" fmla="*/ 75 h 119"/>
                <a:gd name="T26" fmla="*/ 77 w 140"/>
                <a:gd name="T27" fmla="*/ 103 h 119"/>
                <a:gd name="T28" fmla="*/ 72 w 140"/>
                <a:gd name="T29" fmla="*/ 114 h 119"/>
                <a:gd name="T30" fmla="*/ 135 w 140"/>
                <a:gd name="T31" fmla="*/ 114 h 119"/>
                <a:gd name="T32" fmla="*/ 123 w 140"/>
                <a:gd name="T33" fmla="*/ 119 h 119"/>
                <a:gd name="T34" fmla="*/ 108 w 140"/>
                <a:gd name="T35" fmla="*/ 112 h 119"/>
                <a:gd name="T36" fmla="*/ 95 w 140"/>
                <a:gd name="T37" fmla="*/ 99 h 119"/>
                <a:gd name="T38" fmla="*/ 76 w 140"/>
                <a:gd name="T39" fmla="*/ 57 h 119"/>
                <a:gd name="T40" fmla="*/ 63 w 140"/>
                <a:gd name="T41" fmla="*/ 13 h 119"/>
                <a:gd name="T42" fmla="*/ 71 w 140"/>
                <a:gd name="T43" fmla="*/ 6 h 119"/>
                <a:gd name="T44" fmla="*/ 79 w 140"/>
                <a:gd name="T45" fmla="*/ 0 h 119"/>
                <a:gd name="T46" fmla="*/ 81 w 140"/>
                <a:gd name="T47" fmla="*/ 1 h 119"/>
                <a:gd name="T48" fmla="*/ 83 w 140"/>
                <a:gd name="T49" fmla="*/ 1 h 119"/>
                <a:gd name="T50" fmla="*/ 118 w 140"/>
                <a:gd name="T51" fmla="*/ 55 h 119"/>
                <a:gd name="T52" fmla="*/ 125 w 140"/>
                <a:gd name="T53" fmla="*/ 66 h 119"/>
                <a:gd name="T54" fmla="*/ 132 w 140"/>
                <a:gd name="T55" fmla="*/ 75 h 119"/>
                <a:gd name="T56" fmla="*/ 140 w 140"/>
                <a:gd name="T57" fmla="*/ 103 h 119"/>
                <a:gd name="T58" fmla="*/ 135 w 140"/>
                <a:gd name="T59" fmla="*/ 11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119">
                  <a:moveTo>
                    <a:pt x="72" y="114"/>
                  </a:moveTo>
                  <a:cubicBezTo>
                    <a:pt x="68" y="117"/>
                    <a:pt x="64" y="119"/>
                    <a:pt x="60" y="119"/>
                  </a:cubicBezTo>
                  <a:cubicBezTo>
                    <a:pt x="56" y="119"/>
                    <a:pt x="51" y="116"/>
                    <a:pt x="45" y="112"/>
                  </a:cubicBezTo>
                  <a:cubicBezTo>
                    <a:pt x="39" y="107"/>
                    <a:pt x="35" y="103"/>
                    <a:pt x="32" y="99"/>
                  </a:cubicBezTo>
                  <a:cubicBezTo>
                    <a:pt x="25" y="87"/>
                    <a:pt x="19" y="73"/>
                    <a:pt x="13" y="57"/>
                  </a:cubicBezTo>
                  <a:cubicBezTo>
                    <a:pt x="7" y="41"/>
                    <a:pt x="3" y="26"/>
                    <a:pt x="0" y="13"/>
                  </a:cubicBezTo>
                  <a:cubicBezTo>
                    <a:pt x="1" y="12"/>
                    <a:pt x="4" y="9"/>
                    <a:pt x="8" y="6"/>
                  </a:cubicBezTo>
                  <a:cubicBezTo>
                    <a:pt x="12" y="2"/>
                    <a:pt x="14" y="0"/>
                    <a:pt x="15" y="0"/>
                  </a:cubicBezTo>
                  <a:cubicBezTo>
                    <a:pt x="16" y="0"/>
                    <a:pt x="17" y="0"/>
                    <a:pt x="17" y="1"/>
                  </a:cubicBezTo>
                  <a:cubicBezTo>
                    <a:pt x="18" y="1"/>
                    <a:pt x="19" y="1"/>
                    <a:pt x="19" y="1"/>
                  </a:cubicBezTo>
                  <a:cubicBezTo>
                    <a:pt x="32" y="18"/>
                    <a:pt x="44" y="36"/>
                    <a:pt x="55" y="55"/>
                  </a:cubicBezTo>
                  <a:cubicBezTo>
                    <a:pt x="57" y="59"/>
                    <a:pt x="59" y="62"/>
                    <a:pt x="61" y="66"/>
                  </a:cubicBezTo>
                  <a:cubicBezTo>
                    <a:pt x="64" y="69"/>
                    <a:pt x="66" y="72"/>
                    <a:pt x="68" y="75"/>
                  </a:cubicBezTo>
                  <a:cubicBezTo>
                    <a:pt x="74" y="84"/>
                    <a:pt x="77" y="93"/>
                    <a:pt x="77" y="103"/>
                  </a:cubicBezTo>
                  <a:cubicBezTo>
                    <a:pt x="77" y="108"/>
                    <a:pt x="75" y="112"/>
                    <a:pt x="72" y="114"/>
                  </a:cubicBezTo>
                  <a:close/>
                  <a:moveTo>
                    <a:pt x="135" y="114"/>
                  </a:moveTo>
                  <a:cubicBezTo>
                    <a:pt x="132" y="117"/>
                    <a:pt x="128" y="119"/>
                    <a:pt x="123" y="119"/>
                  </a:cubicBezTo>
                  <a:cubicBezTo>
                    <a:pt x="118" y="119"/>
                    <a:pt x="113" y="116"/>
                    <a:pt x="108" y="112"/>
                  </a:cubicBezTo>
                  <a:cubicBezTo>
                    <a:pt x="102" y="107"/>
                    <a:pt x="98" y="103"/>
                    <a:pt x="95" y="99"/>
                  </a:cubicBezTo>
                  <a:cubicBezTo>
                    <a:pt x="88" y="87"/>
                    <a:pt x="82" y="73"/>
                    <a:pt x="76" y="57"/>
                  </a:cubicBezTo>
                  <a:cubicBezTo>
                    <a:pt x="70" y="41"/>
                    <a:pt x="66" y="26"/>
                    <a:pt x="63" y="13"/>
                  </a:cubicBezTo>
                  <a:cubicBezTo>
                    <a:pt x="64" y="12"/>
                    <a:pt x="67" y="9"/>
                    <a:pt x="71" y="6"/>
                  </a:cubicBezTo>
                  <a:cubicBezTo>
                    <a:pt x="75" y="2"/>
                    <a:pt x="77" y="0"/>
                    <a:pt x="79" y="0"/>
                  </a:cubicBezTo>
                  <a:cubicBezTo>
                    <a:pt x="79" y="0"/>
                    <a:pt x="80" y="0"/>
                    <a:pt x="81" y="1"/>
                  </a:cubicBezTo>
                  <a:cubicBezTo>
                    <a:pt x="82" y="1"/>
                    <a:pt x="82" y="1"/>
                    <a:pt x="83" y="1"/>
                  </a:cubicBezTo>
                  <a:cubicBezTo>
                    <a:pt x="96" y="18"/>
                    <a:pt x="108" y="36"/>
                    <a:pt x="118" y="55"/>
                  </a:cubicBezTo>
                  <a:cubicBezTo>
                    <a:pt x="120" y="59"/>
                    <a:pt x="123" y="62"/>
                    <a:pt x="125" y="66"/>
                  </a:cubicBezTo>
                  <a:cubicBezTo>
                    <a:pt x="127" y="69"/>
                    <a:pt x="129" y="72"/>
                    <a:pt x="132" y="75"/>
                  </a:cubicBezTo>
                  <a:cubicBezTo>
                    <a:pt x="137" y="84"/>
                    <a:pt x="140" y="93"/>
                    <a:pt x="140" y="103"/>
                  </a:cubicBezTo>
                  <a:cubicBezTo>
                    <a:pt x="140" y="108"/>
                    <a:pt x="138" y="112"/>
                    <a:pt x="135"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42" name="组合 41">
            <a:extLst>
              <a:ext uri="{FF2B5EF4-FFF2-40B4-BE49-F238E27FC236}">
                <a16:creationId xmlns:a16="http://schemas.microsoft.com/office/drawing/2014/main" xmlns="" id="{000AB667-32E2-43F9-9243-C84794E2C835}"/>
              </a:ext>
            </a:extLst>
          </p:cNvPr>
          <p:cNvGrpSpPr>
            <a:grpSpLocks noChangeAspect="1"/>
          </p:cNvGrpSpPr>
          <p:nvPr/>
        </p:nvGrpSpPr>
        <p:grpSpPr>
          <a:xfrm>
            <a:off x="4954047" y="1965988"/>
            <a:ext cx="2414137" cy="2333950"/>
            <a:chOff x="7437438" y="2481264"/>
            <a:chExt cx="1816100" cy="1755775"/>
          </a:xfrm>
          <a:solidFill>
            <a:schemeClr val="accent4"/>
          </a:solidFill>
        </p:grpSpPr>
        <p:sp>
          <p:nvSpPr>
            <p:cNvPr id="44" name="任意多边形: 形状 43">
              <a:extLst>
                <a:ext uri="{FF2B5EF4-FFF2-40B4-BE49-F238E27FC236}">
                  <a16:creationId xmlns:a16="http://schemas.microsoft.com/office/drawing/2014/main" xmlns="" id="{64874274-77DE-4F6C-8936-E687615EA477}"/>
                </a:ext>
              </a:extLst>
            </p:cNvPr>
            <p:cNvSpPr>
              <a:spLocks/>
            </p:cNvSpPr>
            <p:nvPr/>
          </p:nvSpPr>
          <p:spPr bwMode="auto">
            <a:xfrm>
              <a:off x="7489825" y="2525714"/>
              <a:ext cx="1160463" cy="1252538"/>
            </a:xfrm>
            <a:custGeom>
              <a:avLst/>
              <a:gdLst>
                <a:gd name="T0" fmla="*/ 24 w 516"/>
                <a:gd name="T1" fmla="*/ 536 h 556"/>
                <a:gd name="T2" fmla="*/ 24 w 516"/>
                <a:gd name="T3" fmla="*/ 223 h 556"/>
                <a:gd name="T4" fmla="*/ 222 w 516"/>
                <a:gd name="T5" fmla="*/ 24 h 556"/>
                <a:gd name="T6" fmla="*/ 516 w 516"/>
                <a:gd name="T7" fmla="*/ 24 h 556"/>
                <a:gd name="T8" fmla="*/ 516 w 516"/>
                <a:gd name="T9" fmla="*/ 0 h 556"/>
                <a:gd name="T10" fmla="*/ 222 w 516"/>
                <a:gd name="T11" fmla="*/ 0 h 556"/>
                <a:gd name="T12" fmla="*/ 0 w 516"/>
                <a:gd name="T13" fmla="*/ 223 h 556"/>
                <a:gd name="T14" fmla="*/ 0 w 516"/>
                <a:gd name="T15" fmla="*/ 536 h 556"/>
                <a:gd name="T16" fmla="*/ 0 w 516"/>
                <a:gd name="T17" fmla="*/ 556 h 556"/>
                <a:gd name="T18" fmla="*/ 25 w 516"/>
                <a:gd name="T19" fmla="*/ 556 h 556"/>
                <a:gd name="T20" fmla="*/ 24 w 516"/>
                <a:gd name="T21" fmla="*/ 536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6" h="556">
                  <a:moveTo>
                    <a:pt x="24" y="536"/>
                  </a:moveTo>
                  <a:cubicBezTo>
                    <a:pt x="24" y="223"/>
                    <a:pt x="24" y="223"/>
                    <a:pt x="24" y="223"/>
                  </a:cubicBezTo>
                  <a:cubicBezTo>
                    <a:pt x="24" y="114"/>
                    <a:pt x="113" y="24"/>
                    <a:pt x="222" y="24"/>
                  </a:cubicBezTo>
                  <a:cubicBezTo>
                    <a:pt x="516" y="24"/>
                    <a:pt x="516" y="24"/>
                    <a:pt x="516" y="24"/>
                  </a:cubicBezTo>
                  <a:cubicBezTo>
                    <a:pt x="516" y="0"/>
                    <a:pt x="516" y="0"/>
                    <a:pt x="516" y="0"/>
                  </a:cubicBezTo>
                  <a:cubicBezTo>
                    <a:pt x="222" y="0"/>
                    <a:pt x="222" y="0"/>
                    <a:pt x="222" y="0"/>
                  </a:cubicBezTo>
                  <a:cubicBezTo>
                    <a:pt x="99" y="0"/>
                    <a:pt x="0" y="100"/>
                    <a:pt x="0" y="223"/>
                  </a:cubicBezTo>
                  <a:cubicBezTo>
                    <a:pt x="0" y="536"/>
                    <a:pt x="0" y="536"/>
                    <a:pt x="0" y="536"/>
                  </a:cubicBezTo>
                  <a:cubicBezTo>
                    <a:pt x="0" y="542"/>
                    <a:pt x="0" y="548"/>
                    <a:pt x="0" y="556"/>
                  </a:cubicBezTo>
                  <a:cubicBezTo>
                    <a:pt x="25" y="556"/>
                    <a:pt x="25" y="556"/>
                    <a:pt x="25" y="556"/>
                  </a:cubicBezTo>
                  <a:cubicBezTo>
                    <a:pt x="25" y="548"/>
                    <a:pt x="24" y="542"/>
                    <a:pt x="24" y="5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5" name="任意多边形: 形状 44">
              <a:extLst>
                <a:ext uri="{FF2B5EF4-FFF2-40B4-BE49-F238E27FC236}">
                  <a16:creationId xmlns:a16="http://schemas.microsoft.com/office/drawing/2014/main" xmlns="" id="{2CC77850-6F0A-4831-97A8-9B84B61FEA3E}"/>
                </a:ext>
              </a:extLst>
            </p:cNvPr>
            <p:cNvSpPr>
              <a:spLocks/>
            </p:cNvSpPr>
            <p:nvPr/>
          </p:nvSpPr>
          <p:spPr bwMode="auto">
            <a:xfrm>
              <a:off x="8056563" y="2986089"/>
              <a:ext cx="1143000" cy="1250950"/>
            </a:xfrm>
            <a:custGeom>
              <a:avLst/>
              <a:gdLst>
                <a:gd name="T0" fmla="*/ 484 w 508"/>
                <a:gd name="T1" fmla="*/ 19 h 556"/>
                <a:gd name="T2" fmla="*/ 484 w 508"/>
                <a:gd name="T3" fmla="*/ 332 h 556"/>
                <a:gd name="T4" fmla="*/ 284 w 508"/>
                <a:gd name="T5" fmla="*/ 532 h 556"/>
                <a:gd name="T6" fmla="*/ 0 w 508"/>
                <a:gd name="T7" fmla="*/ 532 h 556"/>
                <a:gd name="T8" fmla="*/ 0 w 508"/>
                <a:gd name="T9" fmla="*/ 556 h 556"/>
                <a:gd name="T10" fmla="*/ 284 w 508"/>
                <a:gd name="T11" fmla="*/ 556 h 556"/>
                <a:gd name="T12" fmla="*/ 508 w 508"/>
                <a:gd name="T13" fmla="*/ 332 h 556"/>
                <a:gd name="T14" fmla="*/ 508 w 508"/>
                <a:gd name="T15" fmla="*/ 19 h 556"/>
                <a:gd name="T16" fmla="*/ 506 w 508"/>
                <a:gd name="T17" fmla="*/ 0 h 556"/>
                <a:gd name="T18" fmla="*/ 481 w 508"/>
                <a:gd name="T19" fmla="*/ 0 h 556"/>
                <a:gd name="T20" fmla="*/ 484 w 508"/>
                <a:gd name="T21" fmla="*/ 19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8" h="556">
                  <a:moveTo>
                    <a:pt x="484" y="19"/>
                  </a:moveTo>
                  <a:cubicBezTo>
                    <a:pt x="484" y="332"/>
                    <a:pt x="484" y="332"/>
                    <a:pt x="484" y="332"/>
                  </a:cubicBezTo>
                  <a:cubicBezTo>
                    <a:pt x="484" y="441"/>
                    <a:pt x="393" y="532"/>
                    <a:pt x="284" y="532"/>
                  </a:cubicBezTo>
                  <a:cubicBezTo>
                    <a:pt x="0" y="532"/>
                    <a:pt x="0" y="532"/>
                    <a:pt x="0" y="532"/>
                  </a:cubicBezTo>
                  <a:cubicBezTo>
                    <a:pt x="0" y="556"/>
                    <a:pt x="0" y="556"/>
                    <a:pt x="0" y="556"/>
                  </a:cubicBezTo>
                  <a:cubicBezTo>
                    <a:pt x="284" y="556"/>
                    <a:pt x="284" y="556"/>
                    <a:pt x="284" y="556"/>
                  </a:cubicBezTo>
                  <a:cubicBezTo>
                    <a:pt x="407" y="556"/>
                    <a:pt x="508" y="455"/>
                    <a:pt x="508" y="332"/>
                  </a:cubicBezTo>
                  <a:cubicBezTo>
                    <a:pt x="508" y="19"/>
                    <a:pt x="508" y="19"/>
                    <a:pt x="508" y="19"/>
                  </a:cubicBezTo>
                  <a:cubicBezTo>
                    <a:pt x="508" y="12"/>
                    <a:pt x="507" y="8"/>
                    <a:pt x="506" y="0"/>
                  </a:cubicBezTo>
                  <a:cubicBezTo>
                    <a:pt x="481" y="0"/>
                    <a:pt x="481" y="0"/>
                    <a:pt x="481" y="0"/>
                  </a:cubicBezTo>
                  <a:cubicBezTo>
                    <a:pt x="481" y="8"/>
                    <a:pt x="484" y="12"/>
                    <a:pt x="484"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6" name="任意多边形: 形状 45">
              <a:extLst>
                <a:ext uri="{FF2B5EF4-FFF2-40B4-BE49-F238E27FC236}">
                  <a16:creationId xmlns:a16="http://schemas.microsoft.com/office/drawing/2014/main" xmlns="" id="{9E84FB57-6906-43BD-9F9A-3A88FAEBE353}"/>
                </a:ext>
              </a:extLst>
            </p:cNvPr>
            <p:cNvSpPr>
              <a:spLocks/>
            </p:cNvSpPr>
            <p:nvPr/>
          </p:nvSpPr>
          <p:spPr bwMode="auto">
            <a:xfrm>
              <a:off x="8778875" y="2481264"/>
              <a:ext cx="474663" cy="360363"/>
            </a:xfrm>
            <a:custGeom>
              <a:avLst/>
              <a:gdLst>
                <a:gd name="T0" fmla="*/ 98 w 211"/>
                <a:gd name="T1" fmla="*/ 38 h 160"/>
                <a:gd name="T2" fmla="*/ 62 w 211"/>
                <a:gd name="T3" fmla="*/ 122 h 160"/>
                <a:gd name="T4" fmla="*/ 9 w 211"/>
                <a:gd name="T5" fmla="*/ 160 h 160"/>
                <a:gd name="T6" fmla="*/ 0 w 211"/>
                <a:gd name="T7" fmla="*/ 156 h 160"/>
                <a:gd name="T8" fmla="*/ 12 w 211"/>
                <a:gd name="T9" fmla="*/ 143 h 160"/>
                <a:gd name="T10" fmla="*/ 26 w 211"/>
                <a:gd name="T11" fmla="*/ 127 h 160"/>
                <a:gd name="T12" fmla="*/ 49 w 211"/>
                <a:gd name="T13" fmla="*/ 84 h 160"/>
                <a:gd name="T14" fmla="*/ 34 w 211"/>
                <a:gd name="T15" fmla="*/ 53 h 160"/>
                <a:gd name="T16" fmla="*/ 19 w 211"/>
                <a:gd name="T17" fmla="*/ 33 h 160"/>
                <a:gd name="T18" fmla="*/ 51 w 211"/>
                <a:gd name="T19" fmla="*/ 0 h 160"/>
                <a:gd name="T20" fmla="*/ 83 w 211"/>
                <a:gd name="T21" fmla="*/ 11 h 160"/>
                <a:gd name="T22" fmla="*/ 98 w 211"/>
                <a:gd name="T23" fmla="*/ 38 h 160"/>
                <a:gd name="T24" fmla="*/ 211 w 211"/>
                <a:gd name="T25" fmla="*/ 38 h 160"/>
                <a:gd name="T26" fmla="*/ 175 w 211"/>
                <a:gd name="T27" fmla="*/ 122 h 160"/>
                <a:gd name="T28" fmla="*/ 127 w 211"/>
                <a:gd name="T29" fmla="*/ 160 h 160"/>
                <a:gd name="T30" fmla="*/ 114 w 211"/>
                <a:gd name="T31" fmla="*/ 157 h 160"/>
                <a:gd name="T32" fmla="*/ 138 w 211"/>
                <a:gd name="T33" fmla="*/ 127 h 160"/>
                <a:gd name="T34" fmla="*/ 162 w 211"/>
                <a:gd name="T35" fmla="*/ 83 h 160"/>
                <a:gd name="T36" fmla="*/ 147 w 211"/>
                <a:gd name="T37" fmla="*/ 53 h 160"/>
                <a:gd name="T38" fmla="*/ 132 w 211"/>
                <a:gd name="T39" fmla="*/ 33 h 160"/>
                <a:gd name="T40" fmla="*/ 165 w 211"/>
                <a:gd name="T41" fmla="*/ 0 h 160"/>
                <a:gd name="T42" fmla="*/ 197 w 211"/>
                <a:gd name="T43" fmla="*/ 11 h 160"/>
                <a:gd name="T44" fmla="*/ 211 w 211"/>
                <a:gd name="T45" fmla="*/ 3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1" h="160">
                  <a:moveTo>
                    <a:pt x="98" y="38"/>
                  </a:moveTo>
                  <a:cubicBezTo>
                    <a:pt x="98" y="69"/>
                    <a:pt x="86" y="97"/>
                    <a:pt x="62" y="122"/>
                  </a:cubicBezTo>
                  <a:cubicBezTo>
                    <a:pt x="38" y="147"/>
                    <a:pt x="20" y="160"/>
                    <a:pt x="9" y="160"/>
                  </a:cubicBezTo>
                  <a:cubicBezTo>
                    <a:pt x="3" y="160"/>
                    <a:pt x="0" y="158"/>
                    <a:pt x="0" y="156"/>
                  </a:cubicBezTo>
                  <a:cubicBezTo>
                    <a:pt x="3" y="153"/>
                    <a:pt x="7" y="148"/>
                    <a:pt x="12" y="143"/>
                  </a:cubicBezTo>
                  <a:cubicBezTo>
                    <a:pt x="16" y="138"/>
                    <a:pt x="21" y="132"/>
                    <a:pt x="26" y="127"/>
                  </a:cubicBezTo>
                  <a:cubicBezTo>
                    <a:pt x="41" y="110"/>
                    <a:pt x="49" y="96"/>
                    <a:pt x="49" y="84"/>
                  </a:cubicBezTo>
                  <a:cubicBezTo>
                    <a:pt x="49" y="73"/>
                    <a:pt x="44" y="62"/>
                    <a:pt x="34" y="53"/>
                  </a:cubicBezTo>
                  <a:cubicBezTo>
                    <a:pt x="24" y="44"/>
                    <a:pt x="19" y="38"/>
                    <a:pt x="19" y="33"/>
                  </a:cubicBezTo>
                  <a:cubicBezTo>
                    <a:pt x="19" y="11"/>
                    <a:pt x="30" y="0"/>
                    <a:pt x="51" y="0"/>
                  </a:cubicBezTo>
                  <a:cubicBezTo>
                    <a:pt x="62" y="0"/>
                    <a:pt x="73" y="4"/>
                    <a:pt x="83" y="11"/>
                  </a:cubicBezTo>
                  <a:cubicBezTo>
                    <a:pt x="93" y="18"/>
                    <a:pt x="98" y="27"/>
                    <a:pt x="98" y="38"/>
                  </a:cubicBezTo>
                  <a:close/>
                  <a:moveTo>
                    <a:pt x="211" y="38"/>
                  </a:moveTo>
                  <a:cubicBezTo>
                    <a:pt x="211" y="69"/>
                    <a:pt x="199" y="97"/>
                    <a:pt x="175" y="122"/>
                  </a:cubicBezTo>
                  <a:cubicBezTo>
                    <a:pt x="151" y="147"/>
                    <a:pt x="135" y="160"/>
                    <a:pt x="127" y="160"/>
                  </a:cubicBezTo>
                  <a:cubicBezTo>
                    <a:pt x="118" y="160"/>
                    <a:pt x="114" y="159"/>
                    <a:pt x="114" y="157"/>
                  </a:cubicBezTo>
                  <a:cubicBezTo>
                    <a:pt x="114" y="155"/>
                    <a:pt x="122" y="145"/>
                    <a:pt x="138" y="127"/>
                  </a:cubicBezTo>
                  <a:cubicBezTo>
                    <a:pt x="154" y="108"/>
                    <a:pt x="162" y="94"/>
                    <a:pt x="162" y="83"/>
                  </a:cubicBezTo>
                  <a:cubicBezTo>
                    <a:pt x="162" y="72"/>
                    <a:pt x="157" y="62"/>
                    <a:pt x="147" y="53"/>
                  </a:cubicBezTo>
                  <a:cubicBezTo>
                    <a:pt x="137" y="44"/>
                    <a:pt x="132" y="38"/>
                    <a:pt x="132" y="33"/>
                  </a:cubicBezTo>
                  <a:cubicBezTo>
                    <a:pt x="132" y="11"/>
                    <a:pt x="143" y="0"/>
                    <a:pt x="165" y="0"/>
                  </a:cubicBezTo>
                  <a:cubicBezTo>
                    <a:pt x="176" y="0"/>
                    <a:pt x="187" y="4"/>
                    <a:pt x="197" y="11"/>
                  </a:cubicBezTo>
                  <a:cubicBezTo>
                    <a:pt x="206" y="18"/>
                    <a:pt x="211" y="27"/>
                    <a:pt x="211"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7" name="任意多边形: 形状 46">
              <a:extLst>
                <a:ext uri="{FF2B5EF4-FFF2-40B4-BE49-F238E27FC236}">
                  <a16:creationId xmlns:a16="http://schemas.microsoft.com/office/drawing/2014/main" xmlns="" id="{3D154FDE-12A3-46F8-B800-33AC2F164961}"/>
                </a:ext>
              </a:extLst>
            </p:cNvPr>
            <p:cNvSpPr>
              <a:spLocks/>
            </p:cNvSpPr>
            <p:nvPr/>
          </p:nvSpPr>
          <p:spPr bwMode="auto">
            <a:xfrm>
              <a:off x="7437438" y="3859214"/>
              <a:ext cx="477838" cy="360363"/>
            </a:xfrm>
            <a:custGeom>
              <a:avLst/>
              <a:gdLst>
                <a:gd name="T0" fmla="*/ 113 w 212"/>
                <a:gd name="T1" fmla="*/ 122 h 160"/>
                <a:gd name="T2" fmla="*/ 150 w 212"/>
                <a:gd name="T3" fmla="*/ 38 h 160"/>
                <a:gd name="T4" fmla="*/ 203 w 212"/>
                <a:gd name="T5" fmla="*/ 0 h 160"/>
                <a:gd name="T6" fmla="*/ 212 w 212"/>
                <a:gd name="T7" fmla="*/ 4 h 160"/>
                <a:gd name="T8" fmla="*/ 200 w 212"/>
                <a:gd name="T9" fmla="*/ 17 h 160"/>
                <a:gd name="T10" fmla="*/ 186 w 212"/>
                <a:gd name="T11" fmla="*/ 33 h 160"/>
                <a:gd name="T12" fmla="*/ 162 w 212"/>
                <a:gd name="T13" fmla="*/ 76 h 160"/>
                <a:gd name="T14" fmla="*/ 177 w 212"/>
                <a:gd name="T15" fmla="*/ 107 h 160"/>
                <a:gd name="T16" fmla="*/ 193 w 212"/>
                <a:gd name="T17" fmla="*/ 127 h 160"/>
                <a:gd name="T18" fmla="*/ 160 w 212"/>
                <a:gd name="T19" fmla="*/ 160 h 160"/>
                <a:gd name="T20" fmla="*/ 128 w 212"/>
                <a:gd name="T21" fmla="*/ 149 h 160"/>
                <a:gd name="T22" fmla="*/ 113 w 212"/>
                <a:gd name="T23" fmla="*/ 122 h 160"/>
                <a:gd name="T24" fmla="*/ 0 w 212"/>
                <a:gd name="T25" fmla="*/ 122 h 160"/>
                <a:gd name="T26" fmla="*/ 36 w 212"/>
                <a:gd name="T27" fmla="*/ 38 h 160"/>
                <a:gd name="T28" fmla="*/ 85 w 212"/>
                <a:gd name="T29" fmla="*/ 0 h 160"/>
                <a:gd name="T30" fmla="*/ 98 w 212"/>
                <a:gd name="T31" fmla="*/ 3 h 160"/>
                <a:gd name="T32" fmla="*/ 74 w 212"/>
                <a:gd name="T33" fmla="*/ 33 h 160"/>
                <a:gd name="T34" fmla="*/ 50 w 212"/>
                <a:gd name="T35" fmla="*/ 77 h 160"/>
                <a:gd name="T36" fmla="*/ 65 w 212"/>
                <a:gd name="T37" fmla="*/ 107 h 160"/>
                <a:gd name="T38" fmla="*/ 80 w 212"/>
                <a:gd name="T39" fmla="*/ 127 h 160"/>
                <a:gd name="T40" fmla="*/ 46 w 212"/>
                <a:gd name="T41" fmla="*/ 160 h 160"/>
                <a:gd name="T42" fmla="*/ 15 w 212"/>
                <a:gd name="T43" fmla="*/ 149 h 160"/>
                <a:gd name="T44" fmla="*/ 0 w 212"/>
                <a:gd name="T45" fmla="*/ 12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2" h="160">
                  <a:moveTo>
                    <a:pt x="113" y="122"/>
                  </a:moveTo>
                  <a:cubicBezTo>
                    <a:pt x="113" y="91"/>
                    <a:pt x="125" y="63"/>
                    <a:pt x="150" y="38"/>
                  </a:cubicBezTo>
                  <a:cubicBezTo>
                    <a:pt x="174" y="13"/>
                    <a:pt x="191" y="0"/>
                    <a:pt x="203" y="0"/>
                  </a:cubicBezTo>
                  <a:cubicBezTo>
                    <a:pt x="209" y="0"/>
                    <a:pt x="212" y="2"/>
                    <a:pt x="212" y="4"/>
                  </a:cubicBezTo>
                  <a:cubicBezTo>
                    <a:pt x="209" y="7"/>
                    <a:pt x="205" y="12"/>
                    <a:pt x="200" y="17"/>
                  </a:cubicBezTo>
                  <a:cubicBezTo>
                    <a:pt x="195" y="22"/>
                    <a:pt x="190" y="28"/>
                    <a:pt x="186" y="33"/>
                  </a:cubicBezTo>
                  <a:cubicBezTo>
                    <a:pt x="170" y="50"/>
                    <a:pt x="162" y="64"/>
                    <a:pt x="162" y="76"/>
                  </a:cubicBezTo>
                  <a:cubicBezTo>
                    <a:pt x="162" y="87"/>
                    <a:pt x="167" y="98"/>
                    <a:pt x="177" y="107"/>
                  </a:cubicBezTo>
                  <a:cubicBezTo>
                    <a:pt x="188" y="115"/>
                    <a:pt x="193" y="122"/>
                    <a:pt x="193" y="127"/>
                  </a:cubicBezTo>
                  <a:cubicBezTo>
                    <a:pt x="193" y="149"/>
                    <a:pt x="182" y="160"/>
                    <a:pt x="160" y="160"/>
                  </a:cubicBezTo>
                  <a:cubicBezTo>
                    <a:pt x="149" y="160"/>
                    <a:pt x="138" y="156"/>
                    <a:pt x="128" y="149"/>
                  </a:cubicBezTo>
                  <a:cubicBezTo>
                    <a:pt x="118" y="142"/>
                    <a:pt x="113" y="133"/>
                    <a:pt x="113" y="122"/>
                  </a:cubicBezTo>
                  <a:close/>
                  <a:moveTo>
                    <a:pt x="0" y="122"/>
                  </a:moveTo>
                  <a:cubicBezTo>
                    <a:pt x="0" y="91"/>
                    <a:pt x="12" y="63"/>
                    <a:pt x="36" y="38"/>
                  </a:cubicBezTo>
                  <a:cubicBezTo>
                    <a:pt x="60" y="13"/>
                    <a:pt x="76" y="0"/>
                    <a:pt x="85" y="0"/>
                  </a:cubicBezTo>
                  <a:cubicBezTo>
                    <a:pt x="93" y="0"/>
                    <a:pt x="98" y="1"/>
                    <a:pt x="98" y="3"/>
                  </a:cubicBezTo>
                  <a:cubicBezTo>
                    <a:pt x="98" y="5"/>
                    <a:pt x="90" y="15"/>
                    <a:pt x="74" y="33"/>
                  </a:cubicBezTo>
                  <a:cubicBezTo>
                    <a:pt x="58" y="52"/>
                    <a:pt x="50" y="66"/>
                    <a:pt x="50" y="77"/>
                  </a:cubicBezTo>
                  <a:cubicBezTo>
                    <a:pt x="50" y="88"/>
                    <a:pt x="55" y="98"/>
                    <a:pt x="65" y="107"/>
                  </a:cubicBezTo>
                  <a:cubicBezTo>
                    <a:pt x="75" y="115"/>
                    <a:pt x="80" y="122"/>
                    <a:pt x="80" y="127"/>
                  </a:cubicBezTo>
                  <a:cubicBezTo>
                    <a:pt x="80" y="149"/>
                    <a:pt x="69" y="160"/>
                    <a:pt x="46" y="160"/>
                  </a:cubicBezTo>
                  <a:cubicBezTo>
                    <a:pt x="35" y="160"/>
                    <a:pt x="25" y="156"/>
                    <a:pt x="15" y="149"/>
                  </a:cubicBezTo>
                  <a:cubicBezTo>
                    <a:pt x="5" y="142"/>
                    <a:pt x="0" y="133"/>
                    <a:pt x="0"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23" name="矩形 22">
            <a:extLst>
              <a:ext uri="{FF2B5EF4-FFF2-40B4-BE49-F238E27FC236}">
                <a16:creationId xmlns:a16="http://schemas.microsoft.com/office/drawing/2014/main" xmlns="" id="{C11D1251-711D-4D06-8736-C5B40AD2B85E}"/>
              </a:ext>
            </a:extLst>
          </p:cNvPr>
          <p:cNvSpPr/>
          <p:nvPr/>
        </p:nvSpPr>
        <p:spPr>
          <a:xfrm>
            <a:off x="2582601" y="2373510"/>
            <a:ext cx="1341327" cy="246734"/>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none" lIns="25400" tIns="25400" rIns="25400" bIns="25400" anchor="ctr">
            <a:noAutofit/>
          </a:bodyPr>
          <a:lstStyle/>
          <a:p>
            <a:pPr algn="ctr">
              <a:lnSpc>
                <a:spcPct val="110000"/>
              </a:lnSpc>
            </a:pPr>
            <a:r>
              <a:rPr lang="zh-CN" altLang="en-US" sz="1400" b="1" spc="30" dirty="0">
                <a:solidFill>
                  <a:schemeClr val="accent3">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其三</a:t>
            </a:r>
          </a:p>
        </p:txBody>
      </p:sp>
      <p:sp>
        <p:nvSpPr>
          <p:cNvPr id="24" name="矩形 23">
            <a:extLst>
              <a:ext uri="{FF2B5EF4-FFF2-40B4-BE49-F238E27FC236}">
                <a16:creationId xmlns:a16="http://schemas.microsoft.com/office/drawing/2014/main" xmlns="" id="{EF1B930F-E1D4-4EF4-AF2E-0CBEDECA83D7}"/>
              </a:ext>
            </a:extLst>
          </p:cNvPr>
          <p:cNvSpPr/>
          <p:nvPr/>
        </p:nvSpPr>
        <p:spPr>
          <a:xfrm>
            <a:off x="5534929" y="2373510"/>
            <a:ext cx="1341327" cy="246734"/>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none" lIns="25400" tIns="25400" rIns="25400" bIns="25400" anchor="ctr">
            <a:noAutofit/>
          </a:bodyPr>
          <a:lstStyle/>
          <a:p>
            <a:pPr algn="ctr">
              <a:lnSpc>
                <a:spcPct val="110000"/>
              </a:lnSpc>
            </a:pPr>
            <a:r>
              <a:rPr lang="zh-CN" altLang="en-US" sz="1400" b="1" spc="30" dirty="0">
                <a:solidFill>
                  <a:schemeClr val="accent4">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其四</a:t>
            </a:r>
          </a:p>
        </p:txBody>
      </p:sp>
      <p:sp>
        <p:nvSpPr>
          <p:cNvPr id="29" name="矩形 28">
            <a:extLst>
              <a:ext uri="{FF2B5EF4-FFF2-40B4-BE49-F238E27FC236}">
                <a16:creationId xmlns:a16="http://schemas.microsoft.com/office/drawing/2014/main" xmlns="" id="{A6DD5E08-9421-4FB1-8641-7C68D3D439EB}"/>
              </a:ext>
            </a:extLst>
          </p:cNvPr>
          <p:cNvSpPr/>
          <p:nvPr/>
        </p:nvSpPr>
        <p:spPr>
          <a:xfrm>
            <a:off x="2198114" y="2694947"/>
            <a:ext cx="2134887" cy="956923"/>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square" lIns="72000" tIns="72000" rIns="72000" bIns="72000" anchor="ctr" anchorCtr="1">
            <a:noAutofit/>
          </a:bodyPr>
          <a:lstStyle/>
          <a:p>
            <a:pPr algn="ctr">
              <a:lnSpc>
                <a:spcPct val="120000"/>
              </a:lnSpc>
            </a:pPr>
            <a:r>
              <a:rPr lang="zh-CN" altLang="en-US" sz="1000" spc="30" dirty="0">
                <a:latin typeface="微软雅黑" panose="020B0503020204020204" pitchFamily="34" charset="-122"/>
                <a:ea typeface="微软雅黑" panose="020B0503020204020204" pitchFamily="34" charset="-122"/>
                <a:cs typeface="+mn-ea"/>
                <a:sym typeface="inpin heiti" panose="00000500000000000000" pitchFamily="2" charset="-122"/>
              </a:rPr>
              <a:t>学生的学习是在较短时间内接受前人的知识与经验，重要的是间接经验的学习与掌握，学生的实践活动是服从于学习目的的。</a:t>
            </a:r>
          </a:p>
        </p:txBody>
      </p:sp>
      <p:sp>
        <p:nvSpPr>
          <p:cNvPr id="30" name="矩形 29">
            <a:extLst>
              <a:ext uri="{FF2B5EF4-FFF2-40B4-BE49-F238E27FC236}">
                <a16:creationId xmlns:a16="http://schemas.microsoft.com/office/drawing/2014/main" xmlns="" id="{45A588FC-D0EA-47FF-B450-A99FC6CC3A96}"/>
              </a:ext>
            </a:extLst>
          </p:cNvPr>
          <p:cNvSpPr/>
          <p:nvPr/>
        </p:nvSpPr>
        <p:spPr>
          <a:xfrm>
            <a:off x="5148064" y="2694947"/>
            <a:ext cx="2134887" cy="956923"/>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square" lIns="72000" tIns="72000" rIns="72000" bIns="72000" anchor="ctr" anchorCtr="1">
            <a:normAutofit/>
          </a:bodyPr>
          <a:lstStyle/>
          <a:p>
            <a:pPr algn="ctr">
              <a:lnSpc>
                <a:spcPct val="120000"/>
              </a:lnSpc>
            </a:pPr>
            <a:r>
              <a:rPr lang="zh-CN" altLang="en-US" sz="1000" spc="30" dirty="0">
                <a:latin typeface="微软雅黑" panose="020B0503020204020204" pitchFamily="34" charset="-122"/>
                <a:ea typeface="微软雅黑" panose="020B0503020204020204" pitchFamily="34" charset="-122"/>
                <a:cs typeface="+mn-ea"/>
                <a:sym typeface="inpin heiti" panose="00000500000000000000" pitchFamily="2" charset="-122"/>
              </a:rPr>
              <a:t>学生的学习不但要掌握知识经验与技能，还要发展智能，培养品德及促进健康个性的发展，形成科学的世界观。</a:t>
            </a:r>
          </a:p>
        </p:txBody>
      </p:sp>
      <p:cxnSp>
        <p:nvCxnSpPr>
          <p:cNvPr id="35" name="直接连接符 34">
            <a:extLst>
              <a:ext uri="{FF2B5EF4-FFF2-40B4-BE49-F238E27FC236}">
                <a16:creationId xmlns:a16="http://schemas.microsoft.com/office/drawing/2014/main" xmlns="" id="{F138B82B-B446-42BD-B726-98E612C7F73E}"/>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6" name="等腰三角形 35">
            <a:extLst>
              <a:ext uri="{FF2B5EF4-FFF2-40B4-BE49-F238E27FC236}">
                <a16:creationId xmlns:a16="http://schemas.microsoft.com/office/drawing/2014/main" xmlns="" id="{3E181BC9-C960-4E21-9DEE-23669100EFAC}"/>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7" name="直接连接符 36">
            <a:extLst>
              <a:ext uri="{FF2B5EF4-FFF2-40B4-BE49-F238E27FC236}">
                <a16:creationId xmlns:a16="http://schemas.microsoft.com/office/drawing/2014/main" xmlns="" id="{E4156E24-703E-4A19-AF64-EB3E3BA429D3}"/>
              </a:ext>
            </a:extLst>
          </p:cNvPr>
          <p:cNvCxnSpPr>
            <a:cxnSpLocks/>
          </p:cNvCxnSpPr>
          <p:nvPr/>
        </p:nvCxnSpPr>
        <p:spPr>
          <a:xfrm>
            <a:off x="3734019" y="521032"/>
            <a:ext cx="5409981"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3" name="等腰三角形 42">
            <a:extLst>
              <a:ext uri="{FF2B5EF4-FFF2-40B4-BE49-F238E27FC236}">
                <a16:creationId xmlns:a16="http://schemas.microsoft.com/office/drawing/2014/main" xmlns="" id="{4A5319A0-6E7C-4462-AC6A-8DEF3F7E9D3C}"/>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 name="文本框 5">
            <a:extLst>
              <a:ext uri="{FF2B5EF4-FFF2-40B4-BE49-F238E27FC236}">
                <a16:creationId xmlns:a16="http://schemas.microsoft.com/office/drawing/2014/main" xmlns="" id="{C5DF14B1-7907-46BF-A2C5-0A9F49E197B7}"/>
              </a:ext>
            </a:extLst>
          </p:cNvPr>
          <p:cNvSpPr txBox="1"/>
          <p:nvPr/>
        </p:nvSpPr>
        <p:spPr>
          <a:xfrm>
            <a:off x="3668061" y="1351378"/>
            <a:ext cx="2403285" cy="369332"/>
          </a:xfrm>
          <a:prstGeom prst="rect">
            <a:avLst/>
          </a:prstGeom>
          <a:noFill/>
        </p:spPr>
        <p:txBody>
          <a:bodyPr wrap="square">
            <a:spAutoFit/>
          </a:bodyPr>
          <a:lstStyle/>
          <a:p>
            <a:r>
              <a:rPr lang="zh-CN" altLang="en-US" dirty="0"/>
              <a:t>大学生学习的特殊性 </a:t>
            </a:r>
          </a:p>
        </p:txBody>
      </p:sp>
    </p:spTree>
    <p:extLst>
      <p:ext uri="{BB962C8B-B14F-4D97-AF65-F5344CB8AC3E}">
        <p14:creationId xmlns:p14="http://schemas.microsoft.com/office/powerpoint/2010/main" val="135890816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xmlns="" id="{5C37229C-4612-4AE1-9B10-09890CDCC917}"/>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大学生学习的一般问题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矩形 9">
            <a:extLst>
              <a:ext uri="{FF2B5EF4-FFF2-40B4-BE49-F238E27FC236}">
                <a16:creationId xmlns:a16="http://schemas.microsoft.com/office/drawing/2014/main" xmlns="" id="{CEE5D188-87C2-4F6E-B2AE-90DE50116450}"/>
              </a:ext>
            </a:extLst>
          </p:cNvPr>
          <p:cNvSpPr/>
          <p:nvPr/>
        </p:nvSpPr>
        <p:spPr>
          <a:xfrm>
            <a:off x="1043608"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二、大学生学习心理的发展变化</a:t>
            </a:r>
          </a:p>
        </p:txBody>
      </p:sp>
      <p:sp>
        <p:nvSpPr>
          <p:cNvPr id="6" name="文本框 5">
            <a:extLst>
              <a:ext uri="{FF2B5EF4-FFF2-40B4-BE49-F238E27FC236}">
                <a16:creationId xmlns:a16="http://schemas.microsoft.com/office/drawing/2014/main" xmlns="" id="{3E41AE25-73F4-4841-B3A9-D807595C5EAB}"/>
              </a:ext>
            </a:extLst>
          </p:cNvPr>
          <p:cNvSpPr txBox="1"/>
          <p:nvPr/>
        </p:nvSpPr>
        <p:spPr>
          <a:xfrm>
            <a:off x="2339752" y="1349363"/>
            <a:ext cx="4320480" cy="369332"/>
          </a:xfrm>
          <a:prstGeom prst="rect">
            <a:avLst/>
          </a:prstGeom>
          <a:noFill/>
        </p:spPr>
        <p:txBody>
          <a:bodyPr wrap="square">
            <a:spAutoFit/>
          </a:bodyPr>
          <a:lstStyle/>
          <a:p>
            <a:r>
              <a:rPr lang="zh-CN" altLang="en-US" b="1" dirty="0">
                <a:solidFill>
                  <a:srgbClr val="F76911"/>
                </a:solidFill>
              </a:rPr>
              <a:t>（一）大学生学习动机和学习兴趣的变化 </a:t>
            </a:r>
          </a:p>
        </p:txBody>
      </p:sp>
      <p:sp>
        <p:nvSpPr>
          <p:cNvPr id="4" name="椭圆 3">
            <a:extLst>
              <a:ext uri="{FF2B5EF4-FFF2-40B4-BE49-F238E27FC236}">
                <a16:creationId xmlns:a16="http://schemas.microsoft.com/office/drawing/2014/main" xmlns="" id="{6501BA27-83AB-4A89-9BB2-F78237139929}"/>
              </a:ext>
            </a:extLst>
          </p:cNvPr>
          <p:cNvSpPr/>
          <p:nvPr/>
        </p:nvSpPr>
        <p:spPr>
          <a:xfrm>
            <a:off x="3470060" y="2047336"/>
            <a:ext cx="2043913" cy="2043913"/>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椭圆 7">
            <a:extLst>
              <a:ext uri="{FF2B5EF4-FFF2-40B4-BE49-F238E27FC236}">
                <a16:creationId xmlns:a16="http://schemas.microsoft.com/office/drawing/2014/main" xmlns="" id="{58B4654D-D7F8-4970-8F75-4944D8F94C4A}"/>
              </a:ext>
            </a:extLst>
          </p:cNvPr>
          <p:cNvSpPr/>
          <p:nvPr/>
        </p:nvSpPr>
        <p:spPr>
          <a:xfrm>
            <a:off x="3517347" y="2000645"/>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a:extLst>
              <a:ext uri="{FF2B5EF4-FFF2-40B4-BE49-F238E27FC236}">
                <a16:creationId xmlns:a16="http://schemas.microsoft.com/office/drawing/2014/main" xmlns="" id="{89BC4249-6094-4846-8268-8AF607411833}"/>
              </a:ext>
            </a:extLst>
          </p:cNvPr>
          <p:cNvSpPr/>
          <p:nvPr/>
        </p:nvSpPr>
        <p:spPr>
          <a:xfrm>
            <a:off x="3484164" y="3633894"/>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a:extLst>
              <a:ext uri="{FF2B5EF4-FFF2-40B4-BE49-F238E27FC236}">
                <a16:creationId xmlns:a16="http://schemas.microsoft.com/office/drawing/2014/main" xmlns="" id="{FF62F8B1-5274-4BF6-9823-171C421A80C0}"/>
              </a:ext>
            </a:extLst>
          </p:cNvPr>
          <p:cNvSpPr/>
          <p:nvPr/>
        </p:nvSpPr>
        <p:spPr>
          <a:xfrm>
            <a:off x="4968684" y="2000645"/>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a16="http://schemas.microsoft.com/office/drawing/2014/main" xmlns="" id="{42EB5F64-166C-492D-8598-6736E186A19F}"/>
              </a:ext>
            </a:extLst>
          </p:cNvPr>
          <p:cNvSpPr txBox="1"/>
          <p:nvPr/>
        </p:nvSpPr>
        <p:spPr>
          <a:xfrm>
            <a:off x="1213338" y="2058747"/>
            <a:ext cx="2176902" cy="584775"/>
          </a:xfrm>
          <a:prstGeom prst="rect">
            <a:avLst/>
          </a:prstGeom>
          <a:noFill/>
        </p:spPr>
        <p:txBody>
          <a:bodyPr wrap="square">
            <a:spAutoFit/>
          </a:bodyPr>
          <a:lstStyle/>
          <a:p>
            <a:pPr algn="r"/>
            <a:r>
              <a:rPr lang="zh-CN" altLang="en-US" sz="1600" dirty="0"/>
              <a:t>个人事业心强</a:t>
            </a:r>
            <a:endParaRPr lang="en-US" altLang="zh-CN" sz="1600" dirty="0"/>
          </a:p>
          <a:p>
            <a:pPr algn="r"/>
            <a:r>
              <a:rPr lang="zh-CN" altLang="en-US" sz="1600" dirty="0"/>
              <a:t>社会责任感弱</a:t>
            </a:r>
          </a:p>
        </p:txBody>
      </p:sp>
      <p:sp>
        <p:nvSpPr>
          <p:cNvPr id="18" name="文本框 17">
            <a:extLst>
              <a:ext uri="{FF2B5EF4-FFF2-40B4-BE49-F238E27FC236}">
                <a16:creationId xmlns:a16="http://schemas.microsoft.com/office/drawing/2014/main" xmlns="" id="{6790D263-DE0C-4FD5-BBD7-6F1361B2B3A8}"/>
              </a:ext>
            </a:extLst>
          </p:cNvPr>
          <p:cNvSpPr txBox="1"/>
          <p:nvPr/>
        </p:nvSpPr>
        <p:spPr>
          <a:xfrm>
            <a:off x="1533926" y="3597878"/>
            <a:ext cx="1885964" cy="584775"/>
          </a:xfrm>
          <a:prstGeom prst="rect">
            <a:avLst/>
          </a:prstGeom>
          <a:noFill/>
        </p:spPr>
        <p:txBody>
          <a:bodyPr wrap="square">
            <a:spAutoFit/>
          </a:bodyPr>
          <a:lstStyle/>
          <a:p>
            <a:pPr algn="r"/>
            <a:r>
              <a:rPr lang="zh-CN" altLang="en-US" sz="1600" dirty="0">
                <a:latin typeface="微软雅黑" panose="020B0503020204020204" pitchFamily="34" charset="-122"/>
                <a:ea typeface="微软雅黑" panose="020B0503020204020204" pitchFamily="34" charset="-122"/>
              </a:rPr>
              <a:t> 求知欲望强烈</a:t>
            </a:r>
            <a:endParaRPr lang="en-US" altLang="zh-CN" sz="1600" dirty="0">
              <a:latin typeface="微软雅黑" panose="020B0503020204020204" pitchFamily="34" charset="-122"/>
              <a:ea typeface="微软雅黑" panose="020B0503020204020204" pitchFamily="34" charset="-122"/>
            </a:endParaRPr>
          </a:p>
          <a:p>
            <a:pPr algn="r"/>
            <a:r>
              <a:rPr lang="zh-CN" altLang="en-US" sz="1600" dirty="0">
                <a:latin typeface="微软雅黑" panose="020B0503020204020204" pitchFamily="34" charset="-122"/>
                <a:ea typeface="微软雅黑" panose="020B0503020204020204" pitchFamily="34" charset="-122"/>
              </a:rPr>
              <a:t>厌学情绪普遍</a:t>
            </a:r>
          </a:p>
        </p:txBody>
      </p:sp>
      <p:sp>
        <p:nvSpPr>
          <p:cNvPr id="20" name="文本框 19">
            <a:extLst>
              <a:ext uri="{FF2B5EF4-FFF2-40B4-BE49-F238E27FC236}">
                <a16:creationId xmlns:a16="http://schemas.microsoft.com/office/drawing/2014/main" xmlns="" id="{32121016-54D8-4550-B24F-EE5CDA1D887D}"/>
              </a:ext>
            </a:extLst>
          </p:cNvPr>
          <p:cNvSpPr txBox="1"/>
          <p:nvPr/>
        </p:nvSpPr>
        <p:spPr>
          <a:xfrm>
            <a:off x="5564143" y="3579862"/>
            <a:ext cx="2608257" cy="584775"/>
          </a:xfrm>
          <a:prstGeom prst="rect">
            <a:avLst/>
          </a:prstGeom>
          <a:noFill/>
        </p:spPr>
        <p:txBody>
          <a:bodyPr wrap="square">
            <a:spAutoFit/>
          </a:bodyPr>
          <a:lstStyle/>
          <a:p>
            <a:r>
              <a:rPr lang="zh-CN" altLang="en-US" sz="1600" dirty="0">
                <a:latin typeface="微软雅黑" panose="020B0503020204020204" pitchFamily="34" charset="-122"/>
                <a:ea typeface="微软雅黑" panose="020B0503020204020204" pitchFamily="34" charset="-122"/>
              </a:rPr>
              <a:t>重视考试分数</a:t>
            </a:r>
            <a:endParaRPr lang="en-US" altLang="zh-CN" sz="1600" dirty="0">
              <a:latin typeface="微软雅黑" panose="020B0503020204020204" pitchFamily="34" charset="-122"/>
              <a:ea typeface="微软雅黑" panose="020B0503020204020204" pitchFamily="34" charset="-122"/>
            </a:endParaRPr>
          </a:p>
          <a:p>
            <a:r>
              <a:rPr lang="zh-CN" altLang="en-US" sz="1600" dirty="0">
                <a:latin typeface="微软雅黑" panose="020B0503020204020204" pitchFamily="34" charset="-122"/>
                <a:ea typeface="微软雅黑" panose="020B0503020204020204" pitchFamily="34" charset="-122"/>
              </a:rPr>
              <a:t>不满考试现状</a:t>
            </a:r>
          </a:p>
        </p:txBody>
      </p:sp>
      <p:sp>
        <p:nvSpPr>
          <p:cNvPr id="22" name="椭圆 21">
            <a:extLst>
              <a:ext uri="{FF2B5EF4-FFF2-40B4-BE49-F238E27FC236}">
                <a16:creationId xmlns:a16="http://schemas.microsoft.com/office/drawing/2014/main" xmlns="" id="{B82E6803-E651-4519-902F-E500EA0EB1D0}"/>
              </a:ext>
            </a:extLst>
          </p:cNvPr>
          <p:cNvSpPr/>
          <p:nvPr/>
        </p:nvSpPr>
        <p:spPr>
          <a:xfrm>
            <a:off x="4947658" y="3586020"/>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a:extLst>
              <a:ext uri="{FF2B5EF4-FFF2-40B4-BE49-F238E27FC236}">
                <a16:creationId xmlns:a16="http://schemas.microsoft.com/office/drawing/2014/main" xmlns="" id="{5E96851D-BA77-4EDA-AD8E-BCBDB76EB2F6}"/>
              </a:ext>
            </a:extLst>
          </p:cNvPr>
          <p:cNvSpPr txBox="1"/>
          <p:nvPr/>
        </p:nvSpPr>
        <p:spPr>
          <a:xfrm>
            <a:off x="5634212" y="2000643"/>
            <a:ext cx="2176902" cy="584775"/>
          </a:xfrm>
          <a:prstGeom prst="rect">
            <a:avLst/>
          </a:prstGeom>
          <a:noFill/>
        </p:spPr>
        <p:txBody>
          <a:bodyPr wrap="square">
            <a:spAutoFit/>
          </a:bodyPr>
          <a:lstStyle/>
          <a:p>
            <a:r>
              <a:rPr lang="zh-CN" altLang="en-US" sz="1600" dirty="0">
                <a:latin typeface="微软雅黑" panose="020B0503020204020204" pitchFamily="34" charset="-122"/>
                <a:ea typeface="微软雅黑" panose="020B0503020204020204" pitchFamily="34" charset="-122"/>
              </a:rPr>
              <a:t>学习兴趣广泛</a:t>
            </a:r>
            <a:endParaRPr lang="en-US" altLang="zh-CN" sz="1600" dirty="0">
              <a:latin typeface="微软雅黑" panose="020B0503020204020204" pitchFamily="34" charset="-122"/>
              <a:ea typeface="微软雅黑" panose="020B0503020204020204" pitchFamily="34" charset="-122"/>
            </a:endParaRPr>
          </a:p>
          <a:p>
            <a:r>
              <a:rPr lang="zh-CN" altLang="en-US" sz="1600" dirty="0">
                <a:latin typeface="微软雅黑" panose="020B0503020204020204" pitchFamily="34" charset="-122"/>
                <a:ea typeface="微软雅黑" panose="020B0503020204020204" pitchFamily="34" charset="-122"/>
              </a:rPr>
              <a:t>专业兴趣淡化</a:t>
            </a:r>
          </a:p>
        </p:txBody>
      </p:sp>
      <p:sp>
        <p:nvSpPr>
          <p:cNvPr id="26" name="文本框 25">
            <a:extLst>
              <a:ext uri="{FF2B5EF4-FFF2-40B4-BE49-F238E27FC236}">
                <a16:creationId xmlns:a16="http://schemas.microsoft.com/office/drawing/2014/main" xmlns="" id="{30E9FD3B-BF11-4C5B-AD90-DC39F9CFC658}"/>
              </a:ext>
            </a:extLst>
          </p:cNvPr>
          <p:cNvSpPr txBox="1"/>
          <p:nvPr/>
        </p:nvSpPr>
        <p:spPr>
          <a:xfrm>
            <a:off x="3599211" y="2000643"/>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1</a:t>
            </a:r>
            <a:endParaRPr lang="zh-CN" altLang="en-US" sz="2400" b="1" dirty="0">
              <a:latin typeface="微软雅黑" panose="020B0503020204020204" pitchFamily="34" charset="-122"/>
              <a:ea typeface="微软雅黑" panose="020B0503020204020204" pitchFamily="34" charset="-122"/>
            </a:endParaRPr>
          </a:p>
        </p:txBody>
      </p:sp>
      <p:sp>
        <p:nvSpPr>
          <p:cNvPr id="28" name="文本框 27">
            <a:extLst>
              <a:ext uri="{FF2B5EF4-FFF2-40B4-BE49-F238E27FC236}">
                <a16:creationId xmlns:a16="http://schemas.microsoft.com/office/drawing/2014/main" xmlns="" id="{075B37FD-4E96-43BE-B0D7-E02D1E3AD68E}"/>
              </a:ext>
            </a:extLst>
          </p:cNvPr>
          <p:cNvSpPr txBox="1"/>
          <p:nvPr/>
        </p:nvSpPr>
        <p:spPr>
          <a:xfrm>
            <a:off x="5062705" y="2000643"/>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2</a:t>
            </a:r>
            <a:endParaRPr lang="zh-CN" altLang="en-US" sz="2400" b="1" dirty="0">
              <a:latin typeface="微软雅黑" panose="020B0503020204020204" pitchFamily="34" charset="-122"/>
              <a:ea typeface="微软雅黑" panose="020B0503020204020204" pitchFamily="34" charset="-122"/>
            </a:endParaRPr>
          </a:p>
        </p:txBody>
      </p:sp>
      <p:sp>
        <p:nvSpPr>
          <p:cNvPr id="30" name="文本框 29">
            <a:extLst>
              <a:ext uri="{FF2B5EF4-FFF2-40B4-BE49-F238E27FC236}">
                <a16:creationId xmlns:a16="http://schemas.microsoft.com/office/drawing/2014/main" xmlns="" id="{178E70A3-DA8A-4FBF-ACA1-B59CDD8325FD}"/>
              </a:ext>
            </a:extLst>
          </p:cNvPr>
          <p:cNvSpPr txBox="1"/>
          <p:nvPr/>
        </p:nvSpPr>
        <p:spPr>
          <a:xfrm>
            <a:off x="3579916" y="3628403"/>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3</a:t>
            </a:r>
            <a:endParaRPr lang="zh-CN" altLang="en-US" sz="2400" b="1" dirty="0">
              <a:latin typeface="微软雅黑" panose="020B0503020204020204" pitchFamily="34" charset="-122"/>
              <a:ea typeface="微软雅黑" panose="020B0503020204020204" pitchFamily="34" charset="-122"/>
            </a:endParaRPr>
          </a:p>
        </p:txBody>
      </p:sp>
      <p:sp>
        <p:nvSpPr>
          <p:cNvPr id="32" name="文本框 31">
            <a:extLst>
              <a:ext uri="{FF2B5EF4-FFF2-40B4-BE49-F238E27FC236}">
                <a16:creationId xmlns:a16="http://schemas.microsoft.com/office/drawing/2014/main" xmlns="" id="{895853A3-3387-4F80-B4B5-0986499F0CF8}"/>
              </a:ext>
            </a:extLst>
          </p:cNvPr>
          <p:cNvSpPr txBox="1"/>
          <p:nvPr/>
        </p:nvSpPr>
        <p:spPr>
          <a:xfrm>
            <a:off x="5041582" y="3628403"/>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4</a:t>
            </a:r>
            <a:endParaRPr lang="zh-CN" altLang="en-US" sz="2400" b="1" dirty="0">
              <a:latin typeface="微软雅黑" panose="020B0503020204020204" pitchFamily="34" charset="-122"/>
              <a:ea typeface="微软雅黑" panose="020B0503020204020204" pitchFamily="34" charset="-122"/>
            </a:endParaRPr>
          </a:p>
        </p:txBody>
      </p:sp>
      <p:sp>
        <p:nvSpPr>
          <p:cNvPr id="36" name="文本框 35">
            <a:extLst>
              <a:ext uri="{FF2B5EF4-FFF2-40B4-BE49-F238E27FC236}">
                <a16:creationId xmlns:a16="http://schemas.microsoft.com/office/drawing/2014/main" xmlns="" id="{765E0B14-EB42-49A9-A5CE-DD4D3A070155}"/>
              </a:ext>
            </a:extLst>
          </p:cNvPr>
          <p:cNvSpPr txBox="1"/>
          <p:nvPr/>
        </p:nvSpPr>
        <p:spPr>
          <a:xfrm>
            <a:off x="3627921" y="2643758"/>
            <a:ext cx="1728855" cy="830997"/>
          </a:xfrm>
          <a:prstGeom prst="rect">
            <a:avLst/>
          </a:prstGeom>
          <a:noFill/>
        </p:spPr>
        <p:txBody>
          <a:bodyPr wrap="square">
            <a:spAutoFit/>
          </a:bodyPr>
          <a:lstStyle/>
          <a:p>
            <a:pPr algn="ctr"/>
            <a:r>
              <a:rPr lang="zh-CN" altLang="en-US" sz="1600" b="1" dirty="0">
                <a:solidFill>
                  <a:schemeClr val="bg1"/>
                </a:solidFill>
              </a:rPr>
              <a:t>当前大学生的学习心理特点表现在四个方面：</a:t>
            </a:r>
          </a:p>
        </p:txBody>
      </p:sp>
      <p:cxnSp>
        <p:nvCxnSpPr>
          <p:cNvPr id="21" name="直接连接符 20">
            <a:extLst>
              <a:ext uri="{FF2B5EF4-FFF2-40B4-BE49-F238E27FC236}">
                <a16:creationId xmlns:a16="http://schemas.microsoft.com/office/drawing/2014/main" xmlns="" id="{17F67B6A-6BB7-46BD-AA0A-B96D3805ACCA}"/>
              </a:ext>
            </a:extLst>
          </p:cNvPr>
          <p:cNvCxnSpPr>
            <a:cxnSpLocks/>
          </p:cNvCxnSpPr>
          <p:nvPr/>
        </p:nvCxnSpPr>
        <p:spPr>
          <a:xfrm flipH="1">
            <a:off x="611560" y="1131590"/>
            <a:ext cx="237626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3" name="等腰三角形 22">
            <a:extLst>
              <a:ext uri="{FF2B5EF4-FFF2-40B4-BE49-F238E27FC236}">
                <a16:creationId xmlns:a16="http://schemas.microsoft.com/office/drawing/2014/main" xmlns="" id="{B4D33BF8-703E-4E7A-B5FE-689BB890FDFE}"/>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5" name="直接连接符 24">
            <a:extLst>
              <a:ext uri="{FF2B5EF4-FFF2-40B4-BE49-F238E27FC236}">
                <a16:creationId xmlns:a16="http://schemas.microsoft.com/office/drawing/2014/main" xmlns="" id="{2F958009-2E52-4F19-BFE2-A6981A90E68C}"/>
              </a:ext>
            </a:extLst>
          </p:cNvPr>
          <p:cNvCxnSpPr>
            <a:cxnSpLocks/>
          </p:cNvCxnSpPr>
          <p:nvPr/>
        </p:nvCxnSpPr>
        <p:spPr>
          <a:xfrm>
            <a:off x="3707904" y="521032"/>
            <a:ext cx="543609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7" name="等腰三角形 26">
            <a:extLst>
              <a:ext uri="{FF2B5EF4-FFF2-40B4-BE49-F238E27FC236}">
                <a16:creationId xmlns:a16="http://schemas.microsoft.com/office/drawing/2014/main" xmlns="" id="{5D502107-7D2C-435B-8B2A-A58801623C6E}"/>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2961499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xmlns="" id="{5C37229C-4612-4AE1-9B10-09890CDCC917}"/>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大学生学习的一般问题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矩形 9">
            <a:extLst>
              <a:ext uri="{FF2B5EF4-FFF2-40B4-BE49-F238E27FC236}">
                <a16:creationId xmlns:a16="http://schemas.microsoft.com/office/drawing/2014/main" xmlns="" id="{CEE5D188-87C2-4F6E-B2AE-90DE50116450}"/>
              </a:ext>
            </a:extLst>
          </p:cNvPr>
          <p:cNvSpPr/>
          <p:nvPr/>
        </p:nvSpPr>
        <p:spPr>
          <a:xfrm>
            <a:off x="1043608"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二、大学生学习心理的发展变化</a:t>
            </a:r>
          </a:p>
        </p:txBody>
      </p:sp>
      <p:sp>
        <p:nvSpPr>
          <p:cNvPr id="2" name="矩形 1">
            <a:extLst>
              <a:ext uri="{FF2B5EF4-FFF2-40B4-BE49-F238E27FC236}">
                <a16:creationId xmlns:a16="http://schemas.microsoft.com/office/drawing/2014/main" xmlns="" id="{AD7699DD-4611-4333-A50A-2E7E002E660B}"/>
              </a:ext>
            </a:extLst>
          </p:cNvPr>
          <p:cNvSpPr/>
          <p:nvPr/>
        </p:nvSpPr>
        <p:spPr>
          <a:xfrm>
            <a:off x="798771" y="2283721"/>
            <a:ext cx="2361881" cy="1152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5" name="矩形 4">
            <a:extLst>
              <a:ext uri="{FF2B5EF4-FFF2-40B4-BE49-F238E27FC236}">
                <a16:creationId xmlns:a16="http://schemas.microsoft.com/office/drawing/2014/main" xmlns="" id="{1439C920-3C1A-401B-85ED-4332DEA0F14B}"/>
              </a:ext>
            </a:extLst>
          </p:cNvPr>
          <p:cNvSpPr/>
          <p:nvPr/>
        </p:nvSpPr>
        <p:spPr>
          <a:xfrm>
            <a:off x="3391059" y="2283721"/>
            <a:ext cx="2361881" cy="1152125"/>
          </a:xfrm>
          <a:prstGeom prst="rect">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7" name="矩形 6">
            <a:extLst>
              <a:ext uri="{FF2B5EF4-FFF2-40B4-BE49-F238E27FC236}">
                <a16:creationId xmlns:a16="http://schemas.microsoft.com/office/drawing/2014/main" xmlns="" id="{0D38C04F-D5C1-4833-BD6D-399418F6573D}"/>
              </a:ext>
            </a:extLst>
          </p:cNvPr>
          <p:cNvSpPr/>
          <p:nvPr/>
        </p:nvSpPr>
        <p:spPr>
          <a:xfrm>
            <a:off x="5983387" y="2283721"/>
            <a:ext cx="2361881" cy="1152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7" name="文本框 26">
            <a:extLst>
              <a:ext uri="{FF2B5EF4-FFF2-40B4-BE49-F238E27FC236}">
                <a16:creationId xmlns:a16="http://schemas.microsoft.com/office/drawing/2014/main" xmlns="" id="{0B059272-F11B-4F8F-9168-7896313D3B20}"/>
              </a:ext>
            </a:extLst>
          </p:cNvPr>
          <p:cNvSpPr txBox="1"/>
          <p:nvPr/>
        </p:nvSpPr>
        <p:spPr>
          <a:xfrm>
            <a:off x="2771800" y="1476809"/>
            <a:ext cx="4590000" cy="369332"/>
          </a:xfrm>
          <a:prstGeom prst="rect">
            <a:avLst/>
          </a:prstGeom>
          <a:noFill/>
        </p:spPr>
        <p:txBody>
          <a:bodyPr wrap="square">
            <a:spAutoFit/>
          </a:bodyPr>
          <a:lstStyle/>
          <a:p>
            <a:r>
              <a:rPr lang="zh-CN" altLang="en-US" dirty="0"/>
              <a:t>社会转型期大学生的学习心理特点</a:t>
            </a:r>
          </a:p>
        </p:txBody>
      </p:sp>
      <p:cxnSp>
        <p:nvCxnSpPr>
          <p:cNvPr id="13" name="直接连接符 12">
            <a:extLst>
              <a:ext uri="{FF2B5EF4-FFF2-40B4-BE49-F238E27FC236}">
                <a16:creationId xmlns:a16="http://schemas.microsoft.com/office/drawing/2014/main" xmlns="" id="{1EC16E58-850B-4776-93F1-FA3C07EE2997}"/>
              </a:ext>
            </a:extLst>
          </p:cNvPr>
          <p:cNvCxnSpPr/>
          <p:nvPr/>
        </p:nvCxnSpPr>
        <p:spPr>
          <a:xfrm>
            <a:off x="2051720" y="1995689"/>
            <a:ext cx="525658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箭头连接符 16">
            <a:extLst>
              <a:ext uri="{FF2B5EF4-FFF2-40B4-BE49-F238E27FC236}">
                <a16:creationId xmlns:a16="http://schemas.microsoft.com/office/drawing/2014/main" xmlns="" id="{3FCAB79B-5FFA-4798-B3CD-DFE6C56808A3}"/>
              </a:ext>
            </a:extLst>
          </p:cNvPr>
          <p:cNvCxnSpPr/>
          <p:nvPr/>
        </p:nvCxnSpPr>
        <p:spPr>
          <a:xfrm>
            <a:off x="2051720" y="1995689"/>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直接箭头连接符 32">
            <a:extLst>
              <a:ext uri="{FF2B5EF4-FFF2-40B4-BE49-F238E27FC236}">
                <a16:creationId xmlns:a16="http://schemas.microsoft.com/office/drawing/2014/main" xmlns="" id="{72458392-6F20-4B83-BC36-96D35E55CB3E}"/>
              </a:ext>
            </a:extLst>
          </p:cNvPr>
          <p:cNvCxnSpPr/>
          <p:nvPr/>
        </p:nvCxnSpPr>
        <p:spPr>
          <a:xfrm>
            <a:off x="4679732" y="1995689"/>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直接箭头连接符 33">
            <a:extLst>
              <a:ext uri="{FF2B5EF4-FFF2-40B4-BE49-F238E27FC236}">
                <a16:creationId xmlns:a16="http://schemas.microsoft.com/office/drawing/2014/main" xmlns="" id="{C446019D-BB64-46B9-A1A0-CF945333B100}"/>
              </a:ext>
            </a:extLst>
          </p:cNvPr>
          <p:cNvCxnSpPr/>
          <p:nvPr/>
        </p:nvCxnSpPr>
        <p:spPr>
          <a:xfrm>
            <a:off x="7308036" y="1995689"/>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文本框 34">
            <a:extLst>
              <a:ext uri="{FF2B5EF4-FFF2-40B4-BE49-F238E27FC236}">
                <a16:creationId xmlns:a16="http://schemas.microsoft.com/office/drawing/2014/main" xmlns="" id="{C9853562-8C50-44BC-A9B5-6D0B620397C7}"/>
              </a:ext>
            </a:extLst>
          </p:cNvPr>
          <p:cNvSpPr txBox="1"/>
          <p:nvPr/>
        </p:nvSpPr>
        <p:spPr>
          <a:xfrm>
            <a:off x="1403648" y="2571753"/>
            <a:ext cx="1152128" cy="461665"/>
          </a:xfrm>
          <a:prstGeom prst="rect">
            <a:avLst/>
          </a:prstGeom>
          <a:noFill/>
        </p:spPr>
        <p:txBody>
          <a:bodyPr wrap="square">
            <a:spAutoFit/>
          </a:bodyPr>
          <a:lstStyle/>
          <a:p>
            <a:r>
              <a:rPr lang="zh-CN" altLang="en-US" sz="2400" b="1" dirty="0">
                <a:solidFill>
                  <a:schemeClr val="bg1"/>
                </a:solidFill>
              </a:rPr>
              <a:t>愿望型</a:t>
            </a:r>
          </a:p>
        </p:txBody>
      </p:sp>
      <p:sp>
        <p:nvSpPr>
          <p:cNvPr id="37" name="文本框 36">
            <a:extLst>
              <a:ext uri="{FF2B5EF4-FFF2-40B4-BE49-F238E27FC236}">
                <a16:creationId xmlns:a16="http://schemas.microsoft.com/office/drawing/2014/main" xmlns="" id="{5F4F6DB1-DD93-4E38-9D96-0D4A38EC1E3D}"/>
              </a:ext>
            </a:extLst>
          </p:cNvPr>
          <p:cNvSpPr txBox="1"/>
          <p:nvPr/>
        </p:nvSpPr>
        <p:spPr>
          <a:xfrm>
            <a:off x="4103668" y="2571753"/>
            <a:ext cx="1152128" cy="461665"/>
          </a:xfrm>
          <a:prstGeom prst="rect">
            <a:avLst/>
          </a:prstGeom>
          <a:noFill/>
        </p:spPr>
        <p:txBody>
          <a:bodyPr wrap="square">
            <a:spAutoFit/>
          </a:bodyPr>
          <a:lstStyle/>
          <a:p>
            <a:r>
              <a:rPr lang="zh-CN" altLang="en-US" sz="2400" b="1" dirty="0">
                <a:solidFill>
                  <a:schemeClr val="bg1"/>
                </a:solidFill>
              </a:rPr>
              <a:t>应试型</a:t>
            </a:r>
          </a:p>
        </p:txBody>
      </p:sp>
      <p:sp>
        <p:nvSpPr>
          <p:cNvPr id="38" name="文本框 37">
            <a:extLst>
              <a:ext uri="{FF2B5EF4-FFF2-40B4-BE49-F238E27FC236}">
                <a16:creationId xmlns:a16="http://schemas.microsoft.com/office/drawing/2014/main" xmlns="" id="{4E87236F-953B-411D-B46B-162A32FBB34E}"/>
              </a:ext>
            </a:extLst>
          </p:cNvPr>
          <p:cNvSpPr txBox="1"/>
          <p:nvPr/>
        </p:nvSpPr>
        <p:spPr>
          <a:xfrm>
            <a:off x="6731972" y="2571753"/>
            <a:ext cx="1152128" cy="461665"/>
          </a:xfrm>
          <a:prstGeom prst="rect">
            <a:avLst/>
          </a:prstGeom>
          <a:noFill/>
        </p:spPr>
        <p:txBody>
          <a:bodyPr wrap="square">
            <a:spAutoFit/>
          </a:bodyPr>
          <a:lstStyle/>
          <a:p>
            <a:r>
              <a:rPr lang="zh-CN" altLang="en-US" sz="2400" b="1" dirty="0">
                <a:solidFill>
                  <a:schemeClr val="bg1"/>
                </a:solidFill>
              </a:rPr>
              <a:t>经验型</a:t>
            </a:r>
          </a:p>
        </p:txBody>
      </p:sp>
      <p:cxnSp>
        <p:nvCxnSpPr>
          <p:cNvPr id="16" name="直接连接符 15">
            <a:extLst>
              <a:ext uri="{FF2B5EF4-FFF2-40B4-BE49-F238E27FC236}">
                <a16:creationId xmlns:a16="http://schemas.microsoft.com/office/drawing/2014/main" xmlns="" id="{AF0B1F51-8555-4ED3-85E7-708D2B3FD23C}"/>
              </a:ext>
            </a:extLst>
          </p:cNvPr>
          <p:cNvCxnSpPr>
            <a:cxnSpLocks/>
          </p:cNvCxnSpPr>
          <p:nvPr/>
        </p:nvCxnSpPr>
        <p:spPr>
          <a:xfrm flipH="1">
            <a:off x="611560" y="1131590"/>
            <a:ext cx="244827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等腰三角形 17">
            <a:extLst>
              <a:ext uri="{FF2B5EF4-FFF2-40B4-BE49-F238E27FC236}">
                <a16:creationId xmlns:a16="http://schemas.microsoft.com/office/drawing/2014/main" xmlns="" id="{4C58274D-23CA-4EAA-B6F6-D6EAA90CE8DC}"/>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9" name="直接连接符 18">
            <a:extLst>
              <a:ext uri="{FF2B5EF4-FFF2-40B4-BE49-F238E27FC236}">
                <a16:creationId xmlns:a16="http://schemas.microsoft.com/office/drawing/2014/main" xmlns="" id="{D3A1C104-7725-48B4-951F-0EA1C6686BB6}"/>
              </a:ext>
            </a:extLst>
          </p:cNvPr>
          <p:cNvCxnSpPr>
            <a:cxnSpLocks/>
          </p:cNvCxnSpPr>
          <p:nvPr/>
        </p:nvCxnSpPr>
        <p:spPr>
          <a:xfrm>
            <a:off x="3707904" y="521032"/>
            <a:ext cx="543609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0" name="等腰三角形 19">
            <a:extLst>
              <a:ext uri="{FF2B5EF4-FFF2-40B4-BE49-F238E27FC236}">
                <a16:creationId xmlns:a16="http://schemas.microsoft.com/office/drawing/2014/main" xmlns="" id="{2C7E2BC7-8DA0-48C4-B0A6-1BDBC6B6780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18937093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第一PPT模板网-WWW.1PPT.COM"/>
  <p:tag name="ISPRING_SCORM_RATE_SLIDES" val="0"/>
  <p:tag name="ISPRING_SCORM_RATE_QUIZZES" val="0"/>
  <p:tag name="ISPRING_SCORM_PASSING_SCORE" val="0.000000"/>
  <p:tag name="ISPRING_ULTRA_SCORM_COURSE_ID" val="D0752931-FA41-460D-A5C9-20ABD289CA81"/>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Repository"/>
  <p:tag name="ISPRING_OUTPUT_FOLDER" val="G:\第十批待发作品\288117"/>
  <p:tag name="ISPRING_FIRST_PUBLISH" val="1"/>
</p:tagLst>
</file>

<file path=ppt/theme/theme1.xml><?xml version="1.0" encoding="utf-8"?>
<a:theme xmlns:a="http://schemas.openxmlformats.org/drawingml/2006/main" name="第一PPT，www.1ppt.com">
  <a:themeElements>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ppt/theme/themeOverride2.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docProps/app.xml><?xml version="1.0" encoding="utf-8"?>
<Properties xmlns="http://schemas.openxmlformats.org/officeDocument/2006/extended-properties" xmlns:vt="http://schemas.openxmlformats.org/officeDocument/2006/docPropsVTypes">
  <TotalTime>5818</TotalTime>
  <Words>3945</Words>
  <Application>Microsoft Office PowerPoint</Application>
  <PresentationFormat>全屏显示(16:9)</PresentationFormat>
  <Paragraphs>239</Paragraphs>
  <Slides>27</Slides>
  <Notes>27</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27</vt:i4>
      </vt:variant>
    </vt:vector>
  </HeadingPairs>
  <TitlesOfParts>
    <vt:vector size="36" baseType="lpstr">
      <vt:lpstr>Gill Sans</vt:lpstr>
      <vt:lpstr>inpin heiti</vt:lpstr>
      <vt:lpstr>Open Sans</vt:lpstr>
      <vt:lpstr>宋体</vt:lpstr>
      <vt:lpstr>微软雅黑</vt:lpstr>
      <vt:lpstr>字魂59号-创粗黑</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user</dc:creator>
  <cp:keywords>第一PPT模板网-WWW.1PPT.COM</cp:keywords>
  <cp:lastModifiedBy>范美琳</cp:lastModifiedBy>
  <cp:revision>626</cp:revision>
  <dcterms:created xsi:type="dcterms:W3CDTF">2015-12-11T17:46:17Z</dcterms:created>
  <dcterms:modified xsi:type="dcterms:W3CDTF">2020-10-14T00:45:38Z</dcterms:modified>
</cp:coreProperties>
</file>