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359" r:id="rId2"/>
    <p:sldId id="322" r:id="rId3"/>
    <p:sldId id="471" r:id="rId4"/>
    <p:sldId id="528" r:id="rId5"/>
    <p:sldId id="621" r:id="rId6"/>
    <p:sldId id="611" r:id="rId7"/>
    <p:sldId id="622" r:id="rId8"/>
    <p:sldId id="623" r:id="rId9"/>
    <p:sldId id="612" r:id="rId10"/>
    <p:sldId id="613" r:id="rId11"/>
    <p:sldId id="614" r:id="rId12"/>
    <p:sldId id="624" r:id="rId13"/>
    <p:sldId id="625" r:id="rId14"/>
    <p:sldId id="626" r:id="rId15"/>
    <p:sldId id="616" r:id="rId16"/>
    <p:sldId id="627" r:id="rId17"/>
    <p:sldId id="628" r:id="rId18"/>
    <p:sldId id="629" r:id="rId19"/>
    <p:sldId id="617" r:id="rId20"/>
    <p:sldId id="618" r:id="rId21"/>
    <p:sldId id="619" r:id="rId22"/>
    <p:sldId id="630" r:id="rId23"/>
    <p:sldId id="631" r:id="rId24"/>
    <p:sldId id="632" r:id="rId25"/>
  </p:sldIdLst>
  <p:sldSz cx="9144000" cy="5143500" type="screen16x9"/>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3" orient="horz" pos="32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A724"/>
    <a:srgbClr val="F76911"/>
    <a:srgbClr val="FDE5BF"/>
    <a:srgbClr val="CC9900"/>
    <a:srgbClr val="DAB392"/>
    <a:srgbClr val="76C8D2"/>
    <a:srgbClr val="D2A37C"/>
    <a:srgbClr val="C871A6"/>
    <a:srgbClr val="0581BE"/>
    <a:srgbClr val="0617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14" autoAdjust="0"/>
    <p:restoredTop sz="95244" autoAdjust="0"/>
  </p:normalViewPr>
  <p:slideViewPr>
    <p:cSldViewPr>
      <p:cViewPr varScale="1">
        <p:scale>
          <a:sx n="114" d="100"/>
          <a:sy n="114" d="100"/>
        </p:scale>
        <p:origin x="677" y="82"/>
      </p:cViewPr>
      <p:guideLst>
        <p:guide pos="2880"/>
        <p:guide orient="horz" pos="32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pPr/>
              <a:t>2020/10/11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pPr/>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pPr/>
              <a:t>2020/10/11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pPr/>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a:t>
            </a:fld>
            <a:endParaRPr lang="zh-CN" altLang="en-US"/>
          </a:p>
        </p:txBody>
      </p:sp>
    </p:spTree>
    <p:extLst>
      <p:ext uri="{BB962C8B-B14F-4D97-AF65-F5344CB8AC3E}">
        <p14:creationId xmlns:p14="http://schemas.microsoft.com/office/powerpoint/2010/main" val="3010231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10</a:t>
            </a:fld>
            <a:endParaRPr lang="zh-CN" altLang="en-US"/>
          </a:p>
        </p:txBody>
      </p:sp>
    </p:spTree>
    <p:extLst>
      <p:ext uri="{BB962C8B-B14F-4D97-AF65-F5344CB8AC3E}">
        <p14:creationId xmlns:p14="http://schemas.microsoft.com/office/powerpoint/2010/main" val="56049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11</a:t>
            </a:fld>
            <a:endParaRPr lang="zh-CN" altLang="en-US"/>
          </a:p>
        </p:txBody>
      </p:sp>
    </p:spTree>
    <p:extLst>
      <p:ext uri="{BB962C8B-B14F-4D97-AF65-F5344CB8AC3E}">
        <p14:creationId xmlns:p14="http://schemas.microsoft.com/office/powerpoint/2010/main" val="28127829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12</a:t>
            </a:fld>
            <a:endParaRPr lang="zh-CN" altLang="en-US"/>
          </a:p>
        </p:txBody>
      </p:sp>
    </p:spTree>
    <p:extLst>
      <p:ext uri="{BB962C8B-B14F-4D97-AF65-F5344CB8AC3E}">
        <p14:creationId xmlns:p14="http://schemas.microsoft.com/office/powerpoint/2010/main" val="6105863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13</a:t>
            </a:fld>
            <a:endParaRPr lang="zh-CN" altLang="en-US"/>
          </a:p>
        </p:txBody>
      </p:sp>
    </p:spTree>
    <p:extLst>
      <p:ext uri="{BB962C8B-B14F-4D97-AF65-F5344CB8AC3E}">
        <p14:creationId xmlns:p14="http://schemas.microsoft.com/office/powerpoint/2010/main" val="39175758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14</a:t>
            </a:fld>
            <a:endParaRPr lang="zh-CN" altLang="en-US"/>
          </a:p>
        </p:txBody>
      </p:sp>
    </p:spTree>
    <p:extLst>
      <p:ext uri="{BB962C8B-B14F-4D97-AF65-F5344CB8AC3E}">
        <p14:creationId xmlns:p14="http://schemas.microsoft.com/office/powerpoint/2010/main" val="20361558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15</a:t>
            </a:fld>
            <a:endParaRPr lang="zh-CN" altLang="en-US"/>
          </a:p>
        </p:txBody>
      </p:sp>
    </p:spTree>
    <p:extLst>
      <p:ext uri="{BB962C8B-B14F-4D97-AF65-F5344CB8AC3E}">
        <p14:creationId xmlns:p14="http://schemas.microsoft.com/office/powerpoint/2010/main" val="37583085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16</a:t>
            </a:fld>
            <a:endParaRPr lang="zh-CN" altLang="en-US"/>
          </a:p>
        </p:txBody>
      </p:sp>
    </p:spTree>
    <p:extLst>
      <p:ext uri="{BB962C8B-B14F-4D97-AF65-F5344CB8AC3E}">
        <p14:creationId xmlns:p14="http://schemas.microsoft.com/office/powerpoint/2010/main" val="38207778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extLst>
      <p:ext uri="{BB962C8B-B14F-4D97-AF65-F5344CB8AC3E}">
        <p14:creationId xmlns:p14="http://schemas.microsoft.com/office/powerpoint/2010/main" val="25225682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18</a:t>
            </a:fld>
            <a:endParaRPr lang="zh-CN" altLang="en-US"/>
          </a:p>
        </p:txBody>
      </p:sp>
    </p:spTree>
    <p:extLst>
      <p:ext uri="{BB962C8B-B14F-4D97-AF65-F5344CB8AC3E}">
        <p14:creationId xmlns:p14="http://schemas.microsoft.com/office/powerpoint/2010/main" val="7197692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19</a:t>
            </a:fld>
            <a:endParaRPr lang="zh-CN" altLang="en-US"/>
          </a:p>
        </p:txBody>
      </p:sp>
    </p:spTree>
    <p:extLst>
      <p:ext uri="{BB962C8B-B14F-4D97-AF65-F5344CB8AC3E}">
        <p14:creationId xmlns:p14="http://schemas.microsoft.com/office/powerpoint/2010/main" val="1159290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20</a:t>
            </a:fld>
            <a:endParaRPr lang="zh-CN" altLang="en-US"/>
          </a:p>
        </p:txBody>
      </p:sp>
    </p:spTree>
    <p:extLst>
      <p:ext uri="{BB962C8B-B14F-4D97-AF65-F5344CB8AC3E}">
        <p14:creationId xmlns:p14="http://schemas.microsoft.com/office/powerpoint/2010/main" val="6306503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21</a:t>
            </a:fld>
            <a:endParaRPr lang="zh-CN" altLang="en-US"/>
          </a:p>
        </p:txBody>
      </p:sp>
    </p:spTree>
    <p:extLst>
      <p:ext uri="{BB962C8B-B14F-4D97-AF65-F5344CB8AC3E}">
        <p14:creationId xmlns:p14="http://schemas.microsoft.com/office/powerpoint/2010/main" val="36796015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22</a:t>
            </a:fld>
            <a:endParaRPr lang="zh-CN" altLang="en-US"/>
          </a:p>
        </p:txBody>
      </p:sp>
    </p:spTree>
    <p:extLst>
      <p:ext uri="{BB962C8B-B14F-4D97-AF65-F5344CB8AC3E}">
        <p14:creationId xmlns:p14="http://schemas.microsoft.com/office/powerpoint/2010/main" val="4692538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23</a:t>
            </a:fld>
            <a:endParaRPr lang="zh-CN" altLang="en-US"/>
          </a:p>
        </p:txBody>
      </p:sp>
    </p:spTree>
    <p:extLst>
      <p:ext uri="{BB962C8B-B14F-4D97-AF65-F5344CB8AC3E}">
        <p14:creationId xmlns:p14="http://schemas.microsoft.com/office/powerpoint/2010/main" val="11211919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24</a:t>
            </a:fld>
            <a:endParaRPr lang="zh-CN" altLang="en-US"/>
          </a:p>
        </p:txBody>
      </p:sp>
    </p:spTree>
    <p:extLst>
      <p:ext uri="{BB962C8B-B14F-4D97-AF65-F5344CB8AC3E}">
        <p14:creationId xmlns:p14="http://schemas.microsoft.com/office/powerpoint/2010/main" val="1498162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a:t>
            </a:fld>
            <a:endParaRPr lang="zh-CN" altLang="en-US"/>
          </a:p>
        </p:txBody>
      </p:sp>
    </p:spTree>
    <p:extLst>
      <p:ext uri="{BB962C8B-B14F-4D97-AF65-F5344CB8AC3E}">
        <p14:creationId xmlns:p14="http://schemas.microsoft.com/office/powerpoint/2010/main" val="3992795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extLst>
      <p:ext uri="{BB962C8B-B14F-4D97-AF65-F5344CB8AC3E}">
        <p14:creationId xmlns:p14="http://schemas.microsoft.com/office/powerpoint/2010/main" val="1617618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a:t>
            </a:fld>
            <a:endParaRPr lang="zh-CN" altLang="en-US"/>
          </a:p>
        </p:txBody>
      </p:sp>
    </p:spTree>
    <p:extLst>
      <p:ext uri="{BB962C8B-B14F-4D97-AF65-F5344CB8AC3E}">
        <p14:creationId xmlns:p14="http://schemas.microsoft.com/office/powerpoint/2010/main" val="2981344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a:t>
            </a:fld>
            <a:endParaRPr lang="zh-CN" altLang="en-US"/>
          </a:p>
        </p:txBody>
      </p:sp>
    </p:spTree>
    <p:extLst>
      <p:ext uri="{BB962C8B-B14F-4D97-AF65-F5344CB8AC3E}">
        <p14:creationId xmlns:p14="http://schemas.microsoft.com/office/powerpoint/2010/main" val="2999821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7</a:t>
            </a:fld>
            <a:endParaRPr lang="zh-CN" altLang="en-US"/>
          </a:p>
        </p:txBody>
      </p:sp>
    </p:spTree>
    <p:extLst>
      <p:ext uri="{BB962C8B-B14F-4D97-AF65-F5344CB8AC3E}">
        <p14:creationId xmlns:p14="http://schemas.microsoft.com/office/powerpoint/2010/main" val="2891358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8</a:t>
            </a:fld>
            <a:endParaRPr lang="zh-CN" altLang="en-US"/>
          </a:p>
        </p:txBody>
      </p:sp>
    </p:spTree>
    <p:extLst>
      <p:ext uri="{BB962C8B-B14F-4D97-AF65-F5344CB8AC3E}">
        <p14:creationId xmlns:p14="http://schemas.microsoft.com/office/powerpoint/2010/main" val="30368740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9</a:t>
            </a:fld>
            <a:endParaRPr lang="zh-CN" altLang="en-US"/>
          </a:p>
        </p:txBody>
      </p:sp>
    </p:spTree>
    <p:extLst>
      <p:ext uri="{BB962C8B-B14F-4D97-AF65-F5344CB8AC3E}">
        <p14:creationId xmlns:p14="http://schemas.microsoft.com/office/powerpoint/2010/main" val="3250108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2020/10/11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2020/10/11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email">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2020/10/11</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
        <p:nvSpPr>
          <p:cNvPr id="7" name="矩形 6">
            <a:extLst>
              <a:ext uri="{FF2B5EF4-FFF2-40B4-BE49-F238E27FC236}">
                <a16:creationId xmlns:a16="http://schemas.microsoft.com/office/drawing/2014/main" id="{726F7441-D702-43EF-AEE3-E205BA617283}"/>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60" r:id="rId2"/>
    <p:sldLayoutId id="2147483661" r:id="rId3"/>
    <p:sldLayoutId id="2147483654" r:id="rId4"/>
    <p:sldLayoutId id="2147483655" r:id="rId5"/>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blip>
          <a:srcRect/>
          <a:stretch>
            <a:fillRect t="-3000" b="-3000"/>
          </a:stretch>
        </a:blipFill>
        <a:effectLst/>
      </p:bgPr>
    </p:bg>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C4B9E70B-D621-47E5-906D-4E166E508837}"/>
              </a:ext>
            </a:extLst>
          </p:cNvPr>
          <p:cNvSpPr>
            <a:spLocks/>
          </p:cNvSpPr>
          <p:nvPr/>
        </p:nvSpPr>
        <p:spPr bwMode="auto">
          <a:xfrm>
            <a:off x="1774969" y="775643"/>
            <a:ext cx="2094268" cy="2371344"/>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 name="组合 1">
            <a:extLst>
              <a:ext uri="{FF2B5EF4-FFF2-40B4-BE49-F238E27FC236}">
                <a16:creationId xmlns:a16="http://schemas.microsoft.com/office/drawing/2014/main" id="{F950A6DA-97B1-4B66-8468-20A25D3C211D}"/>
              </a:ext>
            </a:extLst>
          </p:cNvPr>
          <p:cNvGrpSpPr/>
          <p:nvPr/>
        </p:nvGrpSpPr>
        <p:grpSpPr>
          <a:xfrm>
            <a:off x="1240035" y="848773"/>
            <a:ext cx="2792060" cy="3165622"/>
            <a:chOff x="1240035" y="848773"/>
            <a:chExt cx="2792060" cy="3165622"/>
          </a:xfrm>
        </p:grpSpPr>
        <p:sp>
          <p:nvSpPr>
            <p:cNvPr id="7" name="Freeform 6">
              <a:extLst>
                <a:ext uri="{FF2B5EF4-FFF2-40B4-BE49-F238E27FC236}">
                  <a16:creationId xmlns:a16="http://schemas.microsoft.com/office/drawing/2014/main" id="{AB6B0800-05A8-40F5-987D-9ACE7DAF812A}"/>
                </a:ext>
              </a:extLst>
            </p:cNvPr>
            <p:cNvSpPr>
              <a:spLocks/>
            </p:cNvSpPr>
            <p:nvPr/>
          </p:nvSpPr>
          <p:spPr bwMode="auto">
            <a:xfrm>
              <a:off x="1240035" y="848773"/>
              <a:ext cx="2792060" cy="3165622"/>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0">
              <a:blip r:embed="rId5" cstate="email"/>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Freeform 7">
              <a:extLst>
                <a:ext uri="{FF2B5EF4-FFF2-40B4-BE49-F238E27FC236}">
                  <a16:creationId xmlns:a16="http://schemas.microsoft.com/office/drawing/2014/main" id="{188A26DD-AB31-4FF7-808F-D34498D86D7A}"/>
                </a:ext>
              </a:extLst>
            </p:cNvPr>
            <p:cNvSpPr>
              <a:spLocks/>
            </p:cNvSpPr>
            <p:nvPr/>
          </p:nvSpPr>
          <p:spPr bwMode="auto">
            <a:xfrm>
              <a:off x="1354953" y="990928"/>
              <a:ext cx="2562225" cy="2882900"/>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3" name="组合 2">
            <a:extLst>
              <a:ext uri="{FF2B5EF4-FFF2-40B4-BE49-F238E27FC236}">
                <a16:creationId xmlns:a16="http://schemas.microsoft.com/office/drawing/2014/main" id="{EEA1B176-2A04-4F77-B219-D0CE6FA8CEE4}"/>
              </a:ext>
            </a:extLst>
          </p:cNvPr>
          <p:cNvGrpSpPr/>
          <p:nvPr/>
        </p:nvGrpSpPr>
        <p:grpSpPr>
          <a:xfrm>
            <a:off x="959665" y="1964065"/>
            <a:ext cx="828675" cy="935038"/>
            <a:chOff x="959665" y="1964065"/>
            <a:chExt cx="828675" cy="935038"/>
          </a:xfrm>
        </p:grpSpPr>
        <p:sp>
          <p:nvSpPr>
            <p:cNvPr id="11" name="Freeform 8">
              <a:extLst>
                <a:ext uri="{FF2B5EF4-FFF2-40B4-BE49-F238E27FC236}">
                  <a16:creationId xmlns:a16="http://schemas.microsoft.com/office/drawing/2014/main" id="{85F8B9E5-F279-490B-AA1A-4681815725D0}"/>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Freeform 9">
              <a:extLst>
                <a:ext uri="{FF2B5EF4-FFF2-40B4-BE49-F238E27FC236}">
                  <a16:creationId xmlns:a16="http://schemas.microsoft.com/office/drawing/2014/main" id="{55EAA086-F557-4242-87BB-23DDD1240949}"/>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Freeform 10">
              <a:extLst>
                <a:ext uri="{FF2B5EF4-FFF2-40B4-BE49-F238E27FC236}">
                  <a16:creationId xmlns:a16="http://schemas.microsoft.com/office/drawing/2014/main" id="{2498509E-4B90-4BD5-9195-4FCA04299C4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5" name="Freeform 11">
              <a:extLst>
                <a:ext uri="{FF2B5EF4-FFF2-40B4-BE49-F238E27FC236}">
                  <a16:creationId xmlns:a16="http://schemas.microsoft.com/office/drawing/2014/main" id="{CC1AB0A2-4B51-45C3-B331-2F15252A93EB}"/>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Freeform 5">
            <a:extLst>
              <a:ext uri="{FF2B5EF4-FFF2-40B4-BE49-F238E27FC236}">
                <a16:creationId xmlns:a16="http://schemas.microsoft.com/office/drawing/2014/main" id="{1E01CFC1-08C0-4185-A83C-6B13D7AAE3F3}"/>
              </a:ext>
            </a:extLst>
          </p:cNvPr>
          <p:cNvSpPr>
            <a:spLocks/>
          </p:cNvSpPr>
          <p:nvPr/>
        </p:nvSpPr>
        <p:spPr bwMode="auto">
          <a:xfrm flipH="1">
            <a:off x="2568174" y="-637331"/>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noFill/>
          <a:ln>
            <a:solidFill>
              <a:srgbClr val="F76911"/>
            </a:solid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2" name="Freeform 5">
            <a:extLst>
              <a:ext uri="{FF2B5EF4-FFF2-40B4-BE49-F238E27FC236}">
                <a16:creationId xmlns:a16="http://schemas.microsoft.com/office/drawing/2014/main" id="{544872F1-3879-4D76-8D64-9DA315FBC146}"/>
              </a:ext>
            </a:extLst>
          </p:cNvPr>
          <p:cNvSpPr>
            <a:spLocks/>
          </p:cNvSpPr>
          <p:nvPr/>
        </p:nvSpPr>
        <p:spPr bwMode="auto">
          <a:xfrm>
            <a:off x="4769966" y="-1316682"/>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5">
            <a:extLst>
              <a:ext uri="{FF2B5EF4-FFF2-40B4-BE49-F238E27FC236}">
                <a16:creationId xmlns:a16="http://schemas.microsoft.com/office/drawing/2014/main" id="{8FDAD97A-E218-43E4-83DA-F8EEDE507D69}"/>
              </a:ext>
            </a:extLst>
          </p:cNvPr>
          <p:cNvSpPr>
            <a:spLocks/>
          </p:cNvSpPr>
          <p:nvPr/>
        </p:nvSpPr>
        <p:spPr bwMode="auto">
          <a:xfrm flipH="1">
            <a:off x="1524343" y="3638078"/>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TextBox 7">
            <a:extLst>
              <a:ext uri="{FF2B5EF4-FFF2-40B4-BE49-F238E27FC236}">
                <a16:creationId xmlns:a16="http://schemas.microsoft.com/office/drawing/2014/main" id="{58029CC1-9F2C-49EB-A611-48DCA6D8ECB9}"/>
              </a:ext>
            </a:extLst>
          </p:cNvPr>
          <p:cNvSpPr>
            <a:spLocks noChangeArrowheads="1"/>
          </p:cNvSpPr>
          <p:nvPr/>
        </p:nvSpPr>
        <p:spPr bwMode="auto">
          <a:xfrm>
            <a:off x="4059876" y="1517179"/>
            <a:ext cx="4221842" cy="18466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6000" b="1" dirty="0">
                <a:solidFill>
                  <a:srgbClr val="F76911"/>
                </a:solidFill>
                <a:latin typeface="+mj-ea"/>
                <a:ea typeface="+mj-ea"/>
                <a:cs typeface="+mn-ea"/>
                <a:sym typeface="inpin heiti" panose="00000500000000000000" pitchFamily="2" charset="-122"/>
              </a:rPr>
              <a:t>大学生心理</a:t>
            </a:r>
            <a:endParaRPr lang="en-US" altLang="zh-CN" sz="6000" b="1" dirty="0">
              <a:solidFill>
                <a:srgbClr val="F76911"/>
              </a:solidFill>
              <a:latin typeface="+mj-ea"/>
              <a:ea typeface="+mj-ea"/>
              <a:cs typeface="+mn-ea"/>
              <a:sym typeface="inpin heiti" panose="00000500000000000000" pitchFamily="2" charset="-122"/>
            </a:endParaRPr>
          </a:p>
          <a:p>
            <a:pPr>
              <a:defRPr/>
            </a:pPr>
            <a:r>
              <a:rPr lang="zh-CN" altLang="en-US" sz="6000" b="1" dirty="0">
                <a:solidFill>
                  <a:srgbClr val="F76911"/>
                </a:solidFill>
                <a:latin typeface="+mj-ea"/>
                <a:ea typeface="+mj-ea"/>
                <a:cs typeface="+mn-ea"/>
                <a:sym typeface="inpin heiti" panose="00000500000000000000" pitchFamily="2" charset="-122"/>
              </a:rPr>
              <a:t>健康教育</a:t>
            </a:r>
            <a:endParaRPr lang="en-US" altLang="zh-CN" sz="6000" b="1" dirty="0">
              <a:solidFill>
                <a:srgbClr val="F76911"/>
              </a:solidFill>
              <a:latin typeface="+mj-ea"/>
              <a:ea typeface="+mj-ea"/>
              <a:cs typeface="+mn-ea"/>
              <a:sym typeface="inpin heiti" panose="00000500000000000000" pitchFamily="2" charset="-122"/>
            </a:endParaRPr>
          </a:p>
        </p:txBody>
      </p:sp>
      <p:sp>
        <p:nvSpPr>
          <p:cNvPr id="27" name="Freeform 5">
            <a:extLst>
              <a:ext uri="{FF2B5EF4-FFF2-40B4-BE49-F238E27FC236}">
                <a16:creationId xmlns:a16="http://schemas.microsoft.com/office/drawing/2014/main" id="{00C6367B-417A-4D5E-B834-F91BFAEA130D}"/>
              </a:ext>
            </a:extLst>
          </p:cNvPr>
          <p:cNvSpPr>
            <a:spLocks/>
          </p:cNvSpPr>
          <p:nvPr/>
        </p:nvSpPr>
        <p:spPr bwMode="auto">
          <a:xfrm flipH="1">
            <a:off x="7785730" y="3331217"/>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5" name="矩形 4"/>
          <p:cNvSpPr/>
          <p:nvPr/>
        </p:nvSpPr>
        <p:spPr>
          <a:xfrm>
            <a:off x="7039978" y="2862786"/>
            <a:ext cx="1348446" cy="461665"/>
          </a:xfrm>
          <a:prstGeom prst="rect">
            <a:avLst/>
          </a:prstGeom>
        </p:spPr>
        <p:txBody>
          <a:bodyPr wrap="none">
            <a:spAutoFit/>
          </a:bodyPr>
          <a:lstStyle/>
          <a:p>
            <a:pPr algn="ctr">
              <a:defRPr/>
            </a:pPr>
            <a:r>
              <a:rPr lang="en-US" altLang="zh-CN" sz="2400" b="1" dirty="0">
                <a:solidFill>
                  <a:srgbClr val="F76911"/>
                </a:solidFill>
                <a:latin typeface="+mj-ea"/>
                <a:cs typeface="+mn-ea"/>
                <a:sym typeface="inpin heiti" panose="00000500000000000000" pitchFamily="2" charset="-122"/>
              </a:rPr>
              <a:t>(</a:t>
            </a:r>
            <a:r>
              <a:rPr lang="zh-CN" altLang="en-US" sz="2400" b="1" dirty="0">
                <a:solidFill>
                  <a:srgbClr val="F76911"/>
                </a:solidFill>
                <a:latin typeface="+mj-ea"/>
                <a:cs typeface="+mn-ea"/>
                <a:sym typeface="inpin heiti" panose="00000500000000000000" pitchFamily="2" charset="-122"/>
              </a:rPr>
              <a:t>第三版</a:t>
            </a:r>
            <a:r>
              <a:rPr lang="en-US" altLang="zh-CN" sz="2400" b="1" dirty="0">
                <a:solidFill>
                  <a:srgbClr val="F76911"/>
                </a:solidFill>
                <a:latin typeface="+mj-ea"/>
                <a:cs typeface="+mn-ea"/>
                <a:sym typeface="inpin heiti" panose="00000500000000000000" pitchFamily="2" charset="-122"/>
              </a:rPr>
              <a:t>)</a:t>
            </a:r>
            <a:endParaRPr lang="zh-CN" altLang="en-US" sz="2400" b="1" dirty="0">
              <a:latin typeface="+mj-ea"/>
              <a:cs typeface="+mn-ea"/>
              <a:sym typeface="inpin heiti" panose="00000500000000000000" pitchFamily="2" charset="-122"/>
            </a:endParaRPr>
          </a:p>
        </p:txBody>
      </p:sp>
    </p:spTree>
    <p:extLst>
      <p:ext uri="{BB962C8B-B14F-4D97-AF65-F5344CB8AC3E}">
        <p14:creationId xmlns:p14="http://schemas.microsoft.com/office/powerpoint/2010/main" val="104806546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6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6000">
                                          <p:cBhvr additive="base">
                                            <p:cTn id="7" dur="500" fill="hold"/>
                                            <p:tgtEl>
                                              <p:spTgt spid="6"/>
                                            </p:tgtEl>
                                            <p:attrNameLst>
                                              <p:attrName>ppt_x</p:attrName>
                                            </p:attrNameLst>
                                          </p:cBhvr>
                                          <p:tavLst>
                                            <p:tav tm="0">
                                              <p:val>
                                                <p:strVal val="0-#ppt_w/2"/>
                                              </p:val>
                                            </p:tav>
                                            <p:tav tm="100000">
                                              <p:val>
                                                <p:strVal val="#ppt_x"/>
                                              </p:val>
                                            </p:tav>
                                          </p:tavLst>
                                        </p:anim>
                                        <p:anim calcmode="lin" valueType="num" p14:bounceEnd="56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6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56000">
                                          <p:cBhvr additive="base">
                                            <p:cTn id="11" dur="1000" fill="hold"/>
                                            <p:tgtEl>
                                              <p:spTgt spid="2"/>
                                            </p:tgtEl>
                                            <p:attrNameLst>
                                              <p:attrName>ppt_x</p:attrName>
                                            </p:attrNameLst>
                                          </p:cBhvr>
                                          <p:tavLst>
                                            <p:tav tm="0">
                                              <p:val>
                                                <p:strVal val="0-#ppt_w/2"/>
                                              </p:val>
                                            </p:tav>
                                            <p:tav tm="100000">
                                              <p:val>
                                                <p:strVal val="#ppt_x"/>
                                              </p:val>
                                            </p:tav>
                                          </p:tavLst>
                                        </p:anim>
                                        <p:anim calcmode="lin" valueType="num" p14:bounceEnd="56000">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6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56000">
                                          <p:cBhvr additive="base">
                                            <p:cTn id="15" dur="1000" fill="hold"/>
                                            <p:tgtEl>
                                              <p:spTgt spid="3"/>
                                            </p:tgtEl>
                                            <p:attrNameLst>
                                              <p:attrName>ppt_x</p:attrName>
                                            </p:attrNameLst>
                                          </p:cBhvr>
                                          <p:tavLst>
                                            <p:tav tm="0">
                                              <p:val>
                                                <p:strVal val="0-#ppt_w/2"/>
                                              </p:val>
                                            </p:tav>
                                            <p:tav tm="100000">
                                              <p:val>
                                                <p:strVal val="#ppt_x"/>
                                              </p:val>
                                            </p:tav>
                                          </p:tavLst>
                                        </p:anim>
                                        <p:anim calcmode="lin" valueType="num" p14:bounceEnd="56000">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980219"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大学生的压力应对</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一、应对与应对方式分类</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2" name="组合 11">
            <a:extLst>
              <a:ext uri="{FF2B5EF4-FFF2-40B4-BE49-F238E27FC236}">
                <a16:creationId xmlns:a16="http://schemas.microsoft.com/office/drawing/2014/main" id="{73230358-B9B6-4729-A23F-B4452D597335}"/>
              </a:ext>
            </a:extLst>
          </p:cNvPr>
          <p:cNvGrpSpPr/>
          <p:nvPr/>
        </p:nvGrpSpPr>
        <p:grpSpPr>
          <a:xfrm>
            <a:off x="1835696" y="1851672"/>
            <a:ext cx="5640255" cy="1154687"/>
            <a:chOff x="998243" y="1469467"/>
            <a:chExt cx="7520341" cy="1539582"/>
          </a:xfrm>
        </p:grpSpPr>
        <p:grpSp>
          <p:nvGrpSpPr>
            <p:cNvPr id="13" name="组合 12">
              <a:extLst>
                <a:ext uri="{FF2B5EF4-FFF2-40B4-BE49-F238E27FC236}">
                  <a16:creationId xmlns:a16="http://schemas.microsoft.com/office/drawing/2014/main" id="{3F5B6DDF-F15A-4DA0-A2DE-C1891F3E683A}"/>
                </a:ext>
              </a:extLst>
            </p:cNvPr>
            <p:cNvGrpSpPr/>
            <p:nvPr/>
          </p:nvGrpSpPr>
          <p:grpSpPr>
            <a:xfrm>
              <a:off x="998243" y="1469467"/>
              <a:ext cx="7520341" cy="1539582"/>
              <a:chOff x="3287071" y="1345115"/>
              <a:chExt cx="5911858" cy="1210290"/>
            </a:xfrm>
          </p:grpSpPr>
          <p:sp>
            <p:nvSpPr>
              <p:cNvPr id="15" name="矩形 14">
                <a:extLst>
                  <a:ext uri="{FF2B5EF4-FFF2-40B4-BE49-F238E27FC236}">
                    <a16:creationId xmlns:a16="http://schemas.microsoft.com/office/drawing/2014/main" id="{856605DE-634F-4299-B036-A4F94B61E503}"/>
                  </a:ext>
                </a:extLst>
              </p:cNvPr>
              <p:cNvSpPr/>
              <p:nvPr/>
            </p:nvSpPr>
            <p:spPr>
              <a:xfrm>
                <a:off x="3287071" y="1413123"/>
                <a:ext cx="5911858" cy="1142282"/>
              </a:xfrm>
              <a:prstGeom prst="rect">
                <a:avLst/>
              </a:prstGeom>
              <a:noFill/>
              <a:ln w="63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6" name="矩形 15">
                <a:extLst>
                  <a:ext uri="{FF2B5EF4-FFF2-40B4-BE49-F238E27FC236}">
                    <a16:creationId xmlns:a16="http://schemas.microsoft.com/office/drawing/2014/main" id="{E64C75F2-1FD6-43F8-BDCD-1B0D42BDC495}"/>
                  </a:ext>
                </a:extLst>
              </p:cNvPr>
              <p:cNvSpPr/>
              <p:nvPr/>
            </p:nvSpPr>
            <p:spPr>
              <a:xfrm>
                <a:off x="3355880" y="1345115"/>
                <a:ext cx="1012618" cy="69823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b">
                <a:normAutofit/>
              </a:bodyPr>
              <a:lstStyle/>
              <a:p>
                <a:pPr algn="ctr"/>
                <a:endParaRPr lang="en-US" sz="2500" dirty="0"/>
              </a:p>
            </p:txBody>
          </p:sp>
        </p:grpSp>
        <p:sp>
          <p:nvSpPr>
            <p:cNvPr id="14" name="矩形 13">
              <a:extLst>
                <a:ext uri="{FF2B5EF4-FFF2-40B4-BE49-F238E27FC236}">
                  <a16:creationId xmlns:a16="http://schemas.microsoft.com/office/drawing/2014/main" id="{FB060364-89A7-4828-9B76-3D7993C966D2}"/>
                </a:ext>
              </a:extLst>
            </p:cNvPr>
            <p:cNvSpPr/>
            <p:nvPr/>
          </p:nvSpPr>
          <p:spPr>
            <a:xfrm>
              <a:off x="2537763" y="1867144"/>
              <a:ext cx="5876171" cy="946468"/>
            </a:xfrm>
            <a:prstGeom prst="rect">
              <a:avLst/>
            </a:prstGeom>
            <a:noFill/>
            <a:ln w="25400" cap="flat">
              <a:noFill/>
              <a:miter lim="400000"/>
            </a:ln>
            <a:effectLst/>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square" lIns="0" tIns="0" rIns="0" bIns="0" anchor="t">
              <a:normAutofit/>
            </a:bodyPr>
            <a:lstStyle/>
            <a:p>
              <a:pPr>
                <a:lnSpc>
                  <a:spcPct val="120000"/>
                </a:lnSpc>
              </a:pPr>
              <a:r>
                <a:rPr lang="zh-CN" altLang="en-US" sz="1400" dirty="0">
                  <a:solidFill>
                    <a:schemeClr val="tx1">
                      <a:lumMod val="65000"/>
                      <a:lumOff val="35000"/>
                    </a:schemeClr>
                  </a:solidFill>
                  <a:latin typeface="+mj-ea"/>
                  <a:ea typeface="+mj-ea"/>
                </a:rPr>
                <a:t>应对，是指个体在面临压力时为减轻其负面影响而做出的认知和行为的努力过程。</a:t>
              </a:r>
              <a:endParaRPr lang="en-US" altLang="zh-CN" sz="1400" dirty="0">
                <a:solidFill>
                  <a:schemeClr val="tx1">
                    <a:lumMod val="65000"/>
                    <a:lumOff val="35000"/>
                  </a:schemeClr>
                </a:solidFill>
                <a:latin typeface="+mj-ea"/>
                <a:ea typeface="+mj-ea"/>
              </a:endParaRPr>
            </a:p>
          </p:txBody>
        </p:sp>
      </p:grpSp>
      <p:sp>
        <p:nvSpPr>
          <p:cNvPr id="17" name="文本框 16">
            <a:extLst>
              <a:ext uri="{FF2B5EF4-FFF2-40B4-BE49-F238E27FC236}">
                <a16:creationId xmlns:a16="http://schemas.microsoft.com/office/drawing/2014/main" id="{7478D78B-7671-4E52-9107-F95DC224D0FD}"/>
              </a:ext>
            </a:extLst>
          </p:cNvPr>
          <p:cNvSpPr txBox="1"/>
          <p:nvPr/>
        </p:nvSpPr>
        <p:spPr>
          <a:xfrm>
            <a:off x="2024240" y="1930732"/>
            <a:ext cx="908848" cy="430374"/>
          </a:xfrm>
          <a:prstGeom prst="rect">
            <a:avLst/>
          </a:prstGeom>
          <a:noFill/>
        </p:spPr>
        <p:txBody>
          <a:bodyPr wrap="square">
            <a:spAutoFit/>
          </a:bodyPr>
          <a:lstStyle/>
          <a:p>
            <a:pPr algn="just">
              <a:lnSpc>
                <a:spcPct val="120000"/>
              </a:lnSpc>
            </a:pPr>
            <a:r>
              <a:rPr lang="zh-CN" altLang="en-US" sz="2000" b="1" dirty="0">
                <a:solidFill>
                  <a:schemeClr val="bg1"/>
                </a:solidFill>
                <a:latin typeface="印品黑体" panose="00000500000000000000" pitchFamily="2" charset="-122"/>
              </a:rPr>
              <a:t>应对</a:t>
            </a:r>
          </a:p>
        </p:txBody>
      </p:sp>
    </p:spTree>
    <p:extLst>
      <p:ext uri="{BB962C8B-B14F-4D97-AF65-F5344CB8AC3E}">
        <p14:creationId xmlns:p14="http://schemas.microsoft.com/office/powerpoint/2010/main" val="280376035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980219"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大学生的压力应对</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82758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一、应对与应对方式分类</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2" name="组合 11">
            <a:extLst>
              <a:ext uri="{FF2B5EF4-FFF2-40B4-BE49-F238E27FC236}">
                <a16:creationId xmlns:a16="http://schemas.microsoft.com/office/drawing/2014/main" id="{467C53D9-5998-48EE-9D76-5BAA4D6607B7}"/>
              </a:ext>
            </a:extLst>
          </p:cNvPr>
          <p:cNvGrpSpPr/>
          <p:nvPr/>
        </p:nvGrpSpPr>
        <p:grpSpPr>
          <a:xfrm>
            <a:off x="3053354" y="1881836"/>
            <a:ext cx="2875406" cy="2705099"/>
            <a:chOff x="1282700" y="1357083"/>
            <a:chExt cx="4610100" cy="4337051"/>
          </a:xfrm>
        </p:grpSpPr>
        <p:grpSp>
          <p:nvGrpSpPr>
            <p:cNvPr id="13" name="组合 12">
              <a:extLst>
                <a:ext uri="{FF2B5EF4-FFF2-40B4-BE49-F238E27FC236}">
                  <a16:creationId xmlns:a16="http://schemas.microsoft.com/office/drawing/2014/main" id="{78984AC5-98DA-4A1E-A45D-2AF393FEC039}"/>
                </a:ext>
              </a:extLst>
            </p:cNvPr>
            <p:cNvGrpSpPr/>
            <p:nvPr/>
          </p:nvGrpSpPr>
          <p:grpSpPr>
            <a:xfrm>
              <a:off x="2256333" y="2963631"/>
              <a:ext cx="2662804" cy="2353876"/>
              <a:chOff x="2256333" y="2393949"/>
              <a:chExt cx="2662804" cy="2353876"/>
            </a:xfrm>
          </p:grpSpPr>
          <p:sp>
            <p:nvSpPr>
              <p:cNvPr id="18" name="任意多边形: 形状 17">
                <a:extLst>
                  <a:ext uri="{FF2B5EF4-FFF2-40B4-BE49-F238E27FC236}">
                    <a16:creationId xmlns:a16="http://schemas.microsoft.com/office/drawing/2014/main" id="{508EE27C-A721-440E-A127-4940358CB88D}"/>
                  </a:ext>
                </a:extLst>
              </p:cNvPr>
              <p:cNvSpPr/>
              <p:nvPr/>
            </p:nvSpPr>
            <p:spPr>
              <a:xfrm>
                <a:off x="2256333" y="2393949"/>
                <a:ext cx="1332753" cy="1066276"/>
              </a:xfrm>
              <a:custGeom>
                <a:avLst/>
                <a:gdLst>
                  <a:gd name="connsiteX0" fmla="*/ 391617 w 1332752"/>
                  <a:gd name="connsiteY0" fmla="*/ 0 h 1066274"/>
                  <a:gd name="connsiteX1" fmla="*/ 1260043 w 1332752"/>
                  <a:gd name="connsiteY1" fmla="*/ 311757 h 1066274"/>
                  <a:gd name="connsiteX2" fmla="*/ 1332752 w 1332752"/>
                  <a:gd name="connsiteY2" fmla="*/ 377839 h 1066274"/>
                  <a:gd name="connsiteX3" fmla="*/ 1294327 w 1332752"/>
                  <a:gd name="connsiteY3" fmla="*/ 411523 h 1066274"/>
                  <a:gd name="connsiteX4" fmla="*/ 967346 w 1332752"/>
                  <a:gd name="connsiteY4" fmla="*/ 959267 h 1066274"/>
                  <a:gd name="connsiteX5" fmla="*/ 939832 w 1332752"/>
                  <a:gd name="connsiteY5" fmla="*/ 1066274 h 1066274"/>
                  <a:gd name="connsiteX6" fmla="*/ 925433 w 1332752"/>
                  <a:gd name="connsiteY6" fmla="*/ 1062572 h 1066274"/>
                  <a:gd name="connsiteX7" fmla="*/ 7069 w 1332752"/>
                  <a:gd name="connsiteY7" fmla="*/ 91709 h 1066274"/>
                  <a:gd name="connsiteX8" fmla="*/ 0 w 1332752"/>
                  <a:gd name="connsiteY8" fmla="*/ 57685 h 1066274"/>
                  <a:gd name="connsiteX9" fmla="*/ 116471 w 1332752"/>
                  <a:gd name="connsiteY9" fmla="*/ 27737 h 1066274"/>
                  <a:gd name="connsiteX10" fmla="*/ 391617 w 1332752"/>
                  <a:gd name="connsiteY10" fmla="*/ 0 h 106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2752" h="1066274">
                    <a:moveTo>
                      <a:pt x="391617" y="0"/>
                    </a:moveTo>
                    <a:cubicBezTo>
                      <a:pt x="721495" y="0"/>
                      <a:pt x="1024047" y="116996"/>
                      <a:pt x="1260043" y="311757"/>
                    </a:cubicBezTo>
                    <a:lnTo>
                      <a:pt x="1332752" y="377839"/>
                    </a:lnTo>
                    <a:lnTo>
                      <a:pt x="1294327" y="411523"/>
                    </a:lnTo>
                    <a:cubicBezTo>
                      <a:pt x="1145578" y="563863"/>
                      <a:pt x="1032167" y="750861"/>
                      <a:pt x="967346" y="959267"/>
                    </a:cubicBezTo>
                    <a:lnTo>
                      <a:pt x="939832" y="1066274"/>
                    </a:lnTo>
                    <a:lnTo>
                      <a:pt x="925433" y="1062572"/>
                    </a:lnTo>
                    <a:cubicBezTo>
                      <a:pt x="473886" y="922127"/>
                      <a:pt x="122838" y="553579"/>
                      <a:pt x="7069" y="91709"/>
                    </a:cubicBezTo>
                    <a:lnTo>
                      <a:pt x="0" y="57685"/>
                    </a:lnTo>
                    <a:lnTo>
                      <a:pt x="116471" y="27737"/>
                    </a:lnTo>
                    <a:cubicBezTo>
                      <a:pt x="205346" y="9551"/>
                      <a:pt x="297366" y="0"/>
                      <a:pt x="391617" y="0"/>
                    </a:cubicBezTo>
                    <a:close/>
                  </a:path>
                </a:pathLst>
              </a:cu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sz="3200" b="1" dirty="0"/>
              </a:p>
            </p:txBody>
          </p:sp>
          <p:sp>
            <p:nvSpPr>
              <p:cNvPr id="19" name="任意多边形: 形状 18">
                <a:extLst>
                  <a:ext uri="{FF2B5EF4-FFF2-40B4-BE49-F238E27FC236}">
                    <a16:creationId xmlns:a16="http://schemas.microsoft.com/office/drawing/2014/main" id="{E0789C31-5367-4785-81B6-BBA04ED3CCAA}"/>
                  </a:ext>
                </a:extLst>
              </p:cNvPr>
              <p:cNvSpPr/>
              <p:nvPr/>
            </p:nvSpPr>
            <p:spPr>
              <a:xfrm>
                <a:off x="3589086" y="2393951"/>
                <a:ext cx="1330051" cy="1065858"/>
              </a:xfrm>
              <a:custGeom>
                <a:avLst/>
                <a:gdLst>
                  <a:gd name="connsiteX0" fmla="*/ 938465 w 1330051"/>
                  <a:gd name="connsiteY0" fmla="*/ 0 h 1065858"/>
                  <a:gd name="connsiteX1" fmla="*/ 1213611 w 1330051"/>
                  <a:gd name="connsiteY1" fmla="*/ 27737 h 1065858"/>
                  <a:gd name="connsiteX2" fmla="*/ 1330051 w 1330051"/>
                  <a:gd name="connsiteY2" fmla="*/ 57677 h 1065858"/>
                  <a:gd name="connsiteX3" fmla="*/ 1302536 w 1330051"/>
                  <a:gd name="connsiteY3" fmla="*/ 164684 h 1065858"/>
                  <a:gd name="connsiteX4" fmla="*/ 436541 w 1330051"/>
                  <a:gd name="connsiteY4" fmla="*/ 1052217 h 1065858"/>
                  <a:gd name="connsiteX5" fmla="*/ 390144 w 1330051"/>
                  <a:gd name="connsiteY5" fmla="*/ 1065858 h 1065858"/>
                  <a:gd name="connsiteX6" fmla="*/ 362736 w 1330051"/>
                  <a:gd name="connsiteY6" fmla="*/ 959265 h 1065858"/>
                  <a:gd name="connsiteX7" fmla="*/ 24243 w 1330051"/>
                  <a:gd name="connsiteY7" fmla="*/ 399871 h 1065858"/>
                  <a:gd name="connsiteX8" fmla="*/ 0 w 1330051"/>
                  <a:gd name="connsiteY8" fmla="*/ 377838 h 1065858"/>
                  <a:gd name="connsiteX9" fmla="*/ 121614 w 1330051"/>
                  <a:gd name="connsiteY9" fmla="*/ 271227 h 1065858"/>
                  <a:gd name="connsiteX10" fmla="*/ 938465 w 1330051"/>
                  <a:gd name="connsiteY10" fmla="*/ 0 h 1065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0051" h="1065858">
                    <a:moveTo>
                      <a:pt x="938465" y="0"/>
                    </a:moveTo>
                    <a:cubicBezTo>
                      <a:pt x="1032716" y="0"/>
                      <a:pt x="1124736" y="9551"/>
                      <a:pt x="1213611" y="27737"/>
                    </a:cubicBezTo>
                    <a:lnTo>
                      <a:pt x="1330051" y="57677"/>
                    </a:lnTo>
                    <a:lnTo>
                      <a:pt x="1302536" y="164684"/>
                    </a:lnTo>
                    <a:cubicBezTo>
                      <a:pt x="1172894" y="581497"/>
                      <a:pt x="848893" y="912678"/>
                      <a:pt x="436541" y="1052217"/>
                    </a:cubicBezTo>
                    <a:lnTo>
                      <a:pt x="390144" y="1065858"/>
                    </a:lnTo>
                    <a:lnTo>
                      <a:pt x="362736" y="959265"/>
                    </a:lnTo>
                    <a:cubicBezTo>
                      <a:pt x="296253" y="745515"/>
                      <a:pt x="178656" y="554285"/>
                      <a:pt x="24243" y="399871"/>
                    </a:cubicBezTo>
                    <a:lnTo>
                      <a:pt x="0" y="377838"/>
                    </a:lnTo>
                    <a:lnTo>
                      <a:pt x="121614" y="271227"/>
                    </a:lnTo>
                    <a:cubicBezTo>
                      <a:pt x="349396" y="100879"/>
                      <a:pt x="632150" y="0"/>
                      <a:pt x="938465" y="0"/>
                    </a:cubicBez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sz="3200" b="1" dirty="0"/>
              </a:p>
            </p:txBody>
          </p:sp>
          <p:sp>
            <p:nvSpPr>
              <p:cNvPr id="20" name="任意多边形: 形状 19">
                <a:extLst>
                  <a:ext uri="{FF2B5EF4-FFF2-40B4-BE49-F238E27FC236}">
                    <a16:creationId xmlns:a16="http://schemas.microsoft.com/office/drawing/2014/main" id="{C8E7E394-F95C-40BA-B9AA-2BBB18914C75}"/>
                  </a:ext>
                </a:extLst>
              </p:cNvPr>
              <p:cNvSpPr/>
              <p:nvPr/>
            </p:nvSpPr>
            <p:spPr>
              <a:xfrm>
                <a:off x="3162300" y="3459809"/>
                <a:ext cx="850900" cy="1288016"/>
              </a:xfrm>
              <a:custGeom>
                <a:avLst/>
                <a:gdLst>
                  <a:gd name="connsiteX0" fmla="*/ 816929 w 850900"/>
                  <a:gd name="connsiteY0" fmla="*/ 0 h 1288016"/>
                  <a:gd name="connsiteX1" fmla="*/ 823163 w 850900"/>
                  <a:gd name="connsiteY1" fmla="*/ 24245 h 1288016"/>
                  <a:gd name="connsiteX2" fmla="*/ 850900 w 850900"/>
                  <a:gd name="connsiteY2" fmla="*/ 299391 h 1288016"/>
                  <a:gd name="connsiteX3" fmla="*/ 451028 w 850900"/>
                  <a:gd name="connsiteY3" fmla="*/ 1264769 h 1288016"/>
                  <a:gd name="connsiteX4" fmla="*/ 425450 w 850900"/>
                  <a:gd name="connsiteY4" fmla="*/ 1288016 h 1288016"/>
                  <a:gd name="connsiteX5" fmla="*/ 399872 w 850900"/>
                  <a:gd name="connsiteY5" fmla="*/ 1264770 h 1288016"/>
                  <a:gd name="connsiteX6" fmla="*/ 0 w 850900"/>
                  <a:gd name="connsiteY6" fmla="*/ 299392 h 1288016"/>
                  <a:gd name="connsiteX7" fmla="*/ 27737 w 850900"/>
                  <a:gd name="connsiteY7" fmla="*/ 24246 h 1288016"/>
                  <a:gd name="connsiteX8" fmla="*/ 33865 w 850900"/>
                  <a:gd name="connsiteY8" fmla="*/ 415 h 1288016"/>
                  <a:gd name="connsiteX9" fmla="*/ 150304 w 850900"/>
                  <a:gd name="connsiteY9" fmla="*/ 30355 h 1288016"/>
                  <a:gd name="connsiteX10" fmla="*/ 425450 w 850900"/>
                  <a:gd name="connsiteY10" fmla="*/ 58092 h 1288016"/>
                  <a:gd name="connsiteX11" fmla="*/ 758458 w 850900"/>
                  <a:gd name="connsiteY11" fmla="*/ 17190 h 1288016"/>
                  <a:gd name="connsiteX12" fmla="*/ 816929 w 850900"/>
                  <a:gd name="connsiteY12" fmla="*/ 0 h 1288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50900" h="1288016">
                    <a:moveTo>
                      <a:pt x="816929" y="0"/>
                    </a:moveTo>
                    <a:lnTo>
                      <a:pt x="823163" y="24245"/>
                    </a:lnTo>
                    <a:cubicBezTo>
                      <a:pt x="841349" y="113120"/>
                      <a:pt x="850900" y="205140"/>
                      <a:pt x="850900" y="299391"/>
                    </a:cubicBezTo>
                    <a:cubicBezTo>
                      <a:pt x="850900" y="676395"/>
                      <a:pt x="698089" y="1017707"/>
                      <a:pt x="451028" y="1264769"/>
                    </a:cubicBezTo>
                    <a:lnTo>
                      <a:pt x="425450" y="1288016"/>
                    </a:lnTo>
                    <a:lnTo>
                      <a:pt x="399872" y="1264770"/>
                    </a:lnTo>
                    <a:cubicBezTo>
                      <a:pt x="152811" y="1017708"/>
                      <a:pt x="0" y="676396"/>
                      <a:pt x="0" y="299392"/>
                    </a:cubicBezTo>
                    <a:cubicBezTo>
                      <a:pt x="0" y="205141"/>
                      <a:pt x="9551" y="113121"/>
                      <a:pt x="27737" y="24246"/>
                    </a:cubicBezTo>
                    <a:lnTo>
                      <a:pt x="33865" y="415"/>
                    </a:lnTo>
                    <a:lnTo>
                      <a:pt x="150304" y="30355"/>
                    </a:lnTo>
                    <a:cubicBezTo>
                      <a:pt x="239179" y="48541"/>
                      <a:pt x="331199" y="58092"/>
                      <a:pt x="425450" y="58092"/>
                    </a:cubicBezTo>
                    <a:cubicBezTo>
                      <a:pt x="540318" y="58092"/>
                      <a:pt x="651873" y="43906"/>
                      <a:pt x="758458" y="17190"/>
                    </a:cubicBezTo>
                    <a:lnTo>
                      <a:pt x="816929" y="0"/>
                    </a:lnTo>
                    <a:close/>
                  </a:path>
                </a:pathLst>
              </a:cu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sz="3200" b="1" dirty="0"/>
              </a:p>
            </p:txBody>
          </p:sp>
        </p:grpSp>
        <p:sp>
          <p:nvSpPr>
            <p:cNvPr id="14" name="任意多边形: 形状 13">
              <a:extLst>
                <a:ext uri="{FF2B5EF4-FFF2-40B4-BE49-F238E27FC236}">
                  <a16:creationId xmlns:a16="http://schemas.microsoft.com/office/drawing/2014/main" id="{DFE645AA-DB38-4A5B-99DD-F47351F242FF}"/>
                </a:ext>
              </a:extLst>
            </p:cNvPr>
            <p:cNvSpPr/>
            <p:nvPr/>
          </p:nvSpPr>
          <p:spPr>
            <a:xfrm>
              <a:off x="2222500" y="1357083"/>
              <a:ext cx="2730500" cy="1984388"/>
            </a:xfrm>
            <a:custGeom>
              <a:avLst/>
              <a:gdLst>
                <a:gd name="connsiteX0" fmla="*/ 1365250 w 2730500"/>
                <a:gd name="connsiteY0" fmla="*/ 0 h 1984388"/>
                <a:gd name="connsiteX1" fmla="*/ 2730500 w 2730500"/>
                <a:gd name="connsiteY1" fmla="*/ 1365250 h 1984388"/>
                <a:gd name="connsiteX2" fmla="*/ 2702763 w 2730500"/>
                <a:gd name="connsiteY2" fmla="*/ 1640396 h 1984388"/>
                <a:gd name="connsiteX3" fmla="*/ 2696636 w 2730500"/>
                <a:gd name="connsiteY3" fmla="*/ 1664227 h 1984388"/>
                <a:gd name="connsiteX4" fmla="*/ 2580196 w 2730500"/>
                <a:gd name="connsiteY4" fmla="*/ 1634287 h 1984388"/>
                <a:gd name="connsiteX5" fmla="*/ 2305050 w 2730500"/>
                <a:gd name="connsiteY5" fmla="*/ 1606550 h 1984388"/>
                <a:gd name="connsiteX6" fmla="*/ 1488199 w 2730500"/>
                <a:gd name="connsiteY6" fmla="*/ 1877777 h 1984388"/>
                <a:gd name="connsiteX7" fmla="*/ 1366585 w 2730500"/>
                <a:gd name="connsiteY7" fmla="*/ 1984388 h 1984388"/>
                <a:gd name="connsiteX8" fmla="*/ 1293876 w 2730500"/>
                <a:gd name="connsiteY8" fmla="*/ 1918306 h 1984388"/>
                <a:gd name="connsiteX9" fmla="*/ 425450 w 2730500"/>
                <a:gd name="connsiteY9" fmla="*/ 1606549 h 1984388"/>
                <a:gd name="connsiteX10" fmla="*/ 150304 w 2730500"/>
                <a:gd name="connsiteY10" fmla="*/ 1634286 h 1984388"/>
                <a:gd name="connsiteX11" fmla="*/ 33833 w 2730500"/>
                <a:gd name="connsiteY11" fmla="*/ 1664234 h 1984388"/>
                <a:gd name="connsiteX12" fmla="*/ 18424 w 2730500"/>
                <a:gd name="connsiteY12" fmla="*/ 1590078 h 1984388"/>
                <a:gd name="connsiteX13" fmla="*/ 0 w 2730500"/>
                <a:gd name="connsiteY13" fmla="*/ 1365250 h 1984388"/>
                <a:gd name="connsiteX14" fmla="*/ 1365250 w 2730500"/>
                <a:gd name="connsiteY14" fmla="*/ 0 h 1984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30500" h="1984388">
                  <a:moveTo>
                    <a:pt x="1365250" y="0"/>
                  </a:moveTo>
                  <a:cubicBezTo>
                    <a:pt x="2119257" y="0"/>
                    <a:pt x="2730500" y="611243"/>
                    <a:pt x="2730500" y="1365250"/>
                  </a:cubicBezTo>
                  <a:cubicBezTo>
                    <a:pt x="2730500" y="1459501"/>
                    <a:pt x="2720950" y="1551521"/>
                    <a:pt x="2702763" y="1640396"/>
                  </a:cubicBezTo>
                  <a:lnTo>
                    <a:pt x="2696636" y="1664227"/>
                  </a:lnTo>
                  <a:lnTo>
                    <a:pt x="2580196" y="1634287"/>
                  </a:lnTo>
                  <a:cubicBezTo>
                    <a:pt x="2491321" y="1616101"/>
                    <a:pt x="2399301" y="1606550"/>
                    <a:pt x="2305050" y="1606550"/>
                  </a:cubicBezTo>
                  <a:cubicBezTo>
                    <a:pt x="1998735" y="1606550"/>
                    <a:pt x="1715981" y="1707429"/>
                    <a:pt x="1488199" y="1877777"/>
                  </a:cubicBezTo>
                  <a:lnTo>
                    <a:pt x="1366585" y="1984388"/>
                  </a:lnTo>
                  <a:lnTo>
                    <a:pt x="1293876" y="1918306"/>
                  </a:lnTo>
                  <a:cubicBezTo>
                    <a:pt x="1057880" y="1723545"/>
                    <a:pt x="755328" y="1606549"/>
                    <a:pt x="425450" y="1606549"/>
                  </a:cubicBezTo>
                  <a:cubicBezTo>
                    <a:pt x="331199" y="1606549"/>
                    <a:pt x="239179" y="1616100"/>
                    <a:pt x="150304" y="1634286"/>
                  </a:cubicBezTo>
                  <a:lnTo>
                    <a:pt x="33833" y="1664234"/>
                  </a:lnTo>
                  <a:lnTo>
                    <a:pt x="18424" y="1590078"/>
                  </a:lnTo>
                  <a:cubicBezTo>
                    <a:pt x="6305" y="1516935"/>
                    <a:pt x="0" y="1441829"/>
                    <a:pt x="0" y="1365250"/>
                  </a:cubicBezTo>
                  <a:cubicBezTo>
                    <a:pt x="0" y="611243"/>
                    <a:pt x="611243" y="0"/>
                    <a:pt x="1365250" y="0"/>
                  </a:cubicBezTo>
                  <a:close/>
                </a:path>
              </a:pathLst>
            </a:cu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5" name="任意多边形: 形状 14">
              <a:extLst>
                <a:ext uri="{FF2B5EF4-FFF2-40B4-BE49-F238E27FC236}">
                  <a16:creationId xmlns:a16="http://schemas.microsoft.com/office/drawing/2014/main" id="{B8C905B9-54DD-44EA-9A83-D39395211707}"/>
                </a:ext>
              </a:extLst>
            </p:cNvPr>
            <p:cNvSpPr/>
            <p:nvPr/>
          </p:nvSpPr>
          <p:spPr>
            <a:xfrm>
              <a:off x="3587750" y="3021311"/>
              <a:ext cx="2305050" cy="2672823"/>
            </a:xfrm>
            <a:custGeom>
              <a:avLst/>
              <a:gdLst>
                <a:gd name="connsiteX0" fmla="*/ 1331386 w 2305050"/>
                <a:gd name="connsiteY0" fmla="*/ 0 h 2672823"/>
                <a:gd name="connsiteX1" fmla="*/ 1345784 w 2305050"/>
                <a:gd name="connsiteY1" fmla="*/ 3702 h 2672823"/>
                <a:gd name="connsiteX2" fmla="*/ 2305050 w 2305050"/>
                <a:gd name="connsiteY2" fmla="*/ 1307573 h 2672823"/>
                <a:gd name="connsiteX3" fmla="*/ 939800 w 2305050"/>
                <a:gd name="connsiteY3" fmla="*/ 2672823 h 2672823"/>
                <a:gd name="connsiteX4" fmla="*/ 71374 w 2305050"/>
                <a:gd name="connsiteY4" fmla="*/ 2361066 h 2672823"/>
                <a:gd name="connsiteX5" fmla="*/ 0 w 2305050"/>
                <a:gd name="connsiteY5" fmla="*/ 2296197 h 2672823"/>
                <a:gd name="connsiteX6" fmla="*/ 25578 w 2305050"/>
                <a:gd name="connsiteY6" fmla="*/ 2272950 h 2672823"/>
                <a:gd name="connsiteX7" fmla="*/ 425450 w 2305050"/>
                <a:gd name="connsiteY7" fmla="*/ 1307572 h 2672823"/>
                <a:gd name="connsiteX8" fmla="*/ 397713 w 2305050"/>
                <a:gd name="connsiteY8" fmla="*/ 1032426 h 2672823"/>
                <a:gd name="connsiteX9" fmla="*/ 391479 w 2305050"/>
                <a:gd name="connsiteY9" fmla="*/ 1008181 h 2672823"/>
                <a:gd name="connsiteX10" fmla="*/ 437876 w 2305050"/>
                <a:gd name="connsiteY10" fmla="*/ 994540 h 2672823"/>
                <a:gd name="connsiteX11" fmla="*/ 1303871 w 2305050"/>
                <a:gd name="connsiteY11" fmla="*/ 107007 h 2672823"/>
                <a:gd name="connsiteX12" fmla="*/ 1331386 w 2305050"/>
                <a:gd name="connsiteY12" fmla="*/ 0 h 2672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05050" h="2672823">
                  <a:moveTo>
                    <a:pt x="1331386" y="0"/>
                  </a:moveTo>
                  <a:lnTo>
                    <a:pt x="1345784" y="3702"/>
                  </a:lnTo>
                  <a:cubicBezTo>
                    <a:pt x="1901534" y="176558"/>
                    <a:pt x="2305050" y="694942"/>
                    <a:pt x="2305050" y="1307573"/>
                  </a:cubicBezTo>
                  <a:cubicBezTo>
                    <a:pt x="2305050" y="2061580"/>
                    <a:pt x="1693807" y="2672823"/>
                    <a:pt x="939800" y="2672823"/>
                  </a:cubicBezTo>
                  <a:cubicBezTo>
                    <a:pt x="609922" y="2672823"/>
                    <a:pt x="307370" y="2555828"/>
                    <a:pt x="71374" y="2361066"/>
                  </a:cubicBezTo>
                  <a:lnTo>
                    <a:pt x="0" y="2296197"/>
                  </a:lnTo>
                  <a:lnTo>
                    <a:pt x="25578" y="2272950"/>
                  </a:lnTo>
                  <a:cubicBezTo>
                    <a:pt x="272639" y="2025888"/>
                    <a:pt x="425450" y="1684576"/>
                    <a:pt x="425450" y="1307572"/>
                  </a:cubicBezTo>
                  <a:cubicBezTo>
                    <a:pt x="425450" y="1213321"/>
                    <a:pt x="415899" y="1121301"/>
                    <a:pt x="397713" y="1032426"/>
                  </a:cubicBezTo>
                  <a:lnTo>
                    <a:pt x="391479" y="1008181"/>
                  </a:lnTo>
                  <a:lnTo>
                    <a:pt x="437876" y="994540"/>
                  </a:lnTo>
                  <a:cubicBezTo>
                    <a:pt x="850228" y="855001"/>
                    <a:pt x="1174229" y="523820"/>
                    <a:pt x="1303871" y="107007"/>
                  </a:cubicBezTo>
                  <a:lnTo>
                    <a:pt x="1331386" y="0"/>
                  </a:ln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6" name="任意多边形: 形状 15">
              <a:extLst>
                <a:ext uri="{FF2B5EF4-FFF2-40B4-BE49-F238E27FC236}">
                  <a16:creationId xmlns:a16="http://schemas.microsoft.com/office/drawing/2014/main" id="{0B8816A2-6C4E-46B2-8039-2D2FD5C5220E}"/>
                </a:ext>
              </a:extLst>
            </p:cNvPr>
            <p:cNvSpPr/>
            <p:nvPr/>
          </p:nvSpPr>
          <p:spPr>
            <a:xfrm>
              <a:off x="1282700" y="3021318"/>
              <a:ext cx="2305050" cy="2672815"/>
            </a:xfrm>
            <a:custGeom>
              <a:avLst/>
              <a:gdLst>
                <a:gd name="connsiteX0" fmla="*/ 973633 w 2305050"/>
                <a:gd name="connsiteY0" fmla="*/ 0 h 2672815"/>
                <a:gd name="connsiteX1" fmla="*/ 980702 w 2305050"/>
                <a:gd name="connsiteY1" fmla="*/ 34024 h 2672815"/>
                <a:gd name="connsiteX2" fmla="*/ 1899066 w 2305050"/>
                <a:gd name="connsiteY2" fmla="*/ 1004887 h 2672815"/>
                <a:gd name="connsiteX3" fmla="*/ 1913465 w 2305050"/>
                <a:gd name="connsiteY3" fmla="*/ 1008589 h 2672815"/>
                <a:gd name="connsiteX4" fmla="*/ 1907337 w 2305050"/>
                <a:gd name="connsiteY4" fmla="*/ 1032420 h 2672815"/>
                <a:gd name="connsiteX5" fmla="*/ 1879600 w 2305050"/>
                <a:gd name="connsiteY5" fmla="*/ 1307566 h 2672815"/>
                <a:gd name="connsiteX6" fmla="*/ 2279472 w 2305050"/>
                <a:gd name="connsiteY6" fmla="*/ 2272944 h 2672815"/>
                <a:gd name="connsiteX7" fmla="*/ 2305050 w 2305050"/>
                <a:gd name="connsiteY7" fmla="*/ 2296190 h 2672815"/>
                <a:gd name="connsiteX8" fmla="*/ 2233676 w 2305050"/>
                <a:gd name="connsiteY8" fmla="*/ 2361058 h 2672815"/>
                <a:gd name="connsiteX9" fmla="*/ 1365250 w 2305050"/>
                <a:gd name="connsiteY9" fmla="*/ 2672815 h 2672815"/>
                <a:gd name="connsiteX10" fmla="*/ 0 w 2305050"/>
                <a:gd name="connsiteY10" fmla="*/ 1307565 h 2672815"/>
                <a:gd name="connsiteX11" fmla="*/ 959266 w 2305050"/>
                <a:gd name="connsiteY11" fmla="*/ 3694 h 2672815"/>
                <a:gd name="connsiteX12" fmla="*/ 973633 w 2305050"/>
                <a:gd name="connsiteY12" fmla="*/ 0 h 2672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05050" h="2672815">
                  <a:moveTo>
                    <a:pt x="973633" y="0"/>
                  </a:moveTo>
                  <a:lnTo>
                    <a:pt x="980702" y="34024"/>
                  </a:lnTo>
                  <a:cubicBezTo>
                    <a:pt x="1096471" y="495894"/>
                    <a:pt x="1447519" y="864442"/>
                    <a:pt x="1899066" y="1004887"/>
                  </a:cubicBezTo>
                  <a:lnTo>
                    <a:pt x="1913465" y="1008589"/>
                  </a:lnTo>
                  <a:lnTo>
                    <a:pt x="1907337" y="1032420"/>
                  </a:lnTo>
                  <a:cubicBezTo>
                    <a:pt x="1889151" y="1121295"/>
                    <a:pt x="1879600" y="1213315"/>
                    <a:pt x="1879600" y="1307566"/>
                  </a:cubicBezTo>
                  <a:cubicBezTo>
                    <a:pt x="1879600" y="1684570"/>
                    <a:pt x="2032411" y="2025882"/>
                    <a:pt x="2279472" y="2272944"/>
                  </a:cubicBezTo>
                  <a:lnTo>
                    <a:pt x="2305050" y="2296190"/>
                  </a:lnTo>
                  <a:lnTo>
                    <a:pt x="2233676" y="2361058"/>
                  </a:lnTo>
                  <a:cubicBezTo>
                    <a:pt x="1997680" y="2555820"/>
                    <a:pt x="1695128" y="2672815"/>
                    <a:pt x="1365250" y="2672815"/>
                  </a:cubicBezTo>
                  <a:cubicBezTo>
                    <a:pt x="611243" y="2672815"/>
                    <a:pt x="0" y="2061572"/>
                    <a:pt x="0" y="1307565"/>
                  </a:cubicBezTo>
                  <a:cubicBezTo>
                    <a:pt x="0" y="694934"/>
                    <a:pt x="403516" y="176550"/>
                    <a:pt x="959266" y="3694"/>
                  </a:cubicBezTo>
                  <a:lnTo>
                    <a:pt x="973633" y="0"/>
                  </a:lnTo>
                  <a:close/>
                </a:path>
              </a:pathLst>
            </a:cu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7" name="任意多边形: 形状 16">
              <a:extLst>
                <a:ext uri="{FF2B5EF4-FFF2-40B4-BE49-F238E27FC236}">
                  <a16:creationId xmlns:a16="http://schemas.microsoft.com/office/drawing/2014/main" id="{06C1AEB0-2C0C-49B9-B4F8-C45185E5F3A6}"/>
                </a:ext>
              </a:extLst>
            </p:cNvPr>
            <p:cNvSpPr>
              <a:spLocks/>
            </p:cNvSpPr>
            <p:nvPr/>
          </p:nvSpPr>
          <p:spPr bwMode="auto">
            <a:xfrm>
              <a:off x="4099864" y="3761559"/>
              <a:ext cx="1454151" cy="1457775"/>
            </a:xfrm>
            <a:custGeom>
              <a:avLst/>
              <a:gdLst>
                <a:gd name="T0" fmla="*/ 2594 w 5188"/>
                <a:gd name="T1" fmla="*/ 0 h 5188"/>
                <a:gd name="T2" fmla="*/ 2594 w 5188"/>
                <a:gd name="T3" fmla="*/ 0 h 5188"/>
                <a:gd name="T4" fmla="*/ 0 w 5188"/>
                <a:gd name="T5" fmla="*/ 2593 h 5188"/>
                <a:gd name="T6" fmla="*/ 2594 w 5188"/>
                <a:gd name="T7" fmla="*/ 5188 h 5188"/>
                <a:gd name="T8" fmla="*/ 5188 w 5188"/>
                <a:gd name="T9" fmla="*/ 2593 h 5188"/>
                <a:gd name="T10" fmla="*/ 2594 w 5188"/>
                <a:gd name="T11" fmla="*/ 0 h 5188"/>
              </a:gdLst>
              <a:ahLst/>
              <a:cxnLst>
                <a:cxn ang="0">
                  <a:pos x="T0" y="T1"/>
                </a:cxn>
                <a:cxn ang="0">
                  <a:pos x="T2" y="T3"/>
                </a:cxn>
                <a:cxn ang="0">
                  <a:pos x="T4" y="T5"/>
                </a:cxn>
                <a:cxn ang="0">
                  <a:pos x="T6" y="T7"/>
                </a:cxn>
                <a:cxn ang="0">
                  <a:pos x="T8" y="T9"/>
                </a:cxn>
                <a:cxn ang="0">
                  <a:pos x="T10" y="T11"/>
                </a:cxn>
              </a:cxnLst>
              <a:rect l="0" t="0" r="r" b="b"/>
              <a:pathLst>
                <a:path w="5188" h="5188">
                  <a:moveTo>
                    <a:pt x="2594" y="0"/>
                  </a:moveTo>
                  <a:lnTo>
                    <a:pt x="2594" y="0"/>
                  </a:lnTo>
                  <a:cubicBezTo>
                    <a:pt x="1161" y="0"/>
                    <a:pt x="0" y="1160"/>
                    <a:pt x="0" y="2593"/>
                  </a:cubicBezTo>
                  <a:cubicBezTo>
                    <a:pt x="0" y="4026"/>
                    <a:pt x="1161" y="5188"/>
                    <a:pt x="2594" y="5188"/>
                  </a:cubicBezTo>
                  <a:cubicBezTo>
                    <a:pt x="4027" y="5188"/>
                    <a:pt x="5188" y="4026"/>
                    <a:pt x="5188" y="2593"/>
                  </a:cubicBezTo>
                  <a:cubicBezTo>
                    <a:pt x="5188" y="1160"/>
                    <a:pt x="4027" y="0"/>
                    <a:pt x="2594" y="0"/>
                  </a:cubicBezTo>
                  <a:close/>
                </a:path>
              </a:pathLst>
            </a:custGeom>
            <a:solidFill>
              <a:schemeClr val="accent2"/>
            </a:solidFill>
            <a:ln w="19050">
              <a:noFill/>
              <a:prstDash val="solid"/>
              <a:round/>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sp>
        <p:nvSpPr>
          <p:cNvPr id="21" name="文本框 59">
            <a:extLst>
              <a:ext uri="{FF2B5EF4-FFF2-40B4-BE49-F238E27FC236}">
                <a16:creationId xmlns:a16="http://schemas.microsoft.com/office/drawing/2014/main" id="{2D9AF6BA-6D77-4E9C-BAD3-FA30DD335828}"/>
              </a:ext>
            </a:extLst>
          </p:cNvPr>
          <p:cNvSpPr txBox="1"/>
          <p:nvPr/>
        </p:nvSpPr>
        <p:spPr>
          <a:xfrm>
            <a:off x="6084168" y="3270997"/>
            <a:ext cx="1958383" cy="380873"/>
          </a:xfrm>
          <a:prstGeom prst="rect">
            <a:avLst/>
          </a:prstGeom>
          <a:noFill/>
        </p:spPr>
        <p:txBody>
          <a:bodyPr wrap="squar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000" dirty="0"/>
              <a:t>逃避应对即个体在面对压力时，放弃对问题的任何努力。</a:t>
            </a:r>
          </a:p>
        </p:txBody>
      </p:sp>
      <p:sp>
        <p:nvSpPr>
          <p:cNvPr id="22" name="矩形 21">
            <a:extLst>
              <a:ext uri="{FF2B5EF4-FFF2-40B4-BE49-F238E27FC236}">
                <a16:creationId xmlns:a16="http://schemas.microsoft.com/office/drawing/2014/main" id="{D9FC4064-7B12-4AE1-935C-8E4349ABBE3D}"/>
              </a:ext>
            </a:extLst>
          </p:cNvPr>
          <p:cNvSpPr/>
          <p:nvPr/>
        </p:nvSpPr>
        <p:spPr>
          <a:xfrm>
            <a:off x="6430041" y="2890567"/>
            <a:ext cx="1022279" cy="587109"/>
          </a:xfrm>
          <a:prstGeom prst="rect">
            <a:avLst/>
          </a:prstGeom>
        </p:spPr>
        <p:txBody>
          <a:bodyPr wrap="non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b="1" dirty="0">
                <a:solidFill>
                  <a:schemeClr val="accent2"/>
                </a:solidFill>
              </a:rPr>
              <a:t>逃避应对 </a:t>
            </a:r>
          </a:p>
        </p:txBody>
      </p:sp>
      <p:sp>
        <p:nvSpPr>
          <p:cNvPr id="23" name="文本框 53">
            <a:extLst>
              <a:ext uri="{FF2B5EF4-FFF2-40B4-BE49-F238E27FC236}">
                <a16:creationId xmlns:a16="http://schemas.microsoft.com/office/drawing/2014/main" id="{D8EA72E7-3CEA-4E41-9873-8766FA6DDB01}"/>
              </a:ext>
            </a:extLst>
          </p:cNvPr>
          <p:cNvSpPr txBox="1"/>
          <p:nvPr/>
        </p:nvSpPr>
        <p:spPr>
          <a:xfrm>
            <a:off x="2843808" y="1419622"/>
            <a:ext cx="3500058" cy="645287"/>
          </a:xfrm>
          <a:prstGeom prst="rect">
            <a:avLst/>
          </a:prstGeom>
          <a:noFill/>
        </p:spPr>
        <p:txBody>
          <a:bodyPr wrap="squar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800"/>
              </a:lnSpc>
            </a:pPr>
            <a:r>
              <a:rPr lang="zh-CN" altLang="en-US" sz="1000" dirty="0"/>
              <a:t>问题取向应对即当事人的应对策略是着眼于问题解决的，通过直接的行为或问题解决 行为来改变压力源或任何其他关系。</a:t>
            </a:r>
          </a:p>
        </p:txBody>
      </p:sp>
      <p:sp>
        <p:nvSpPr>
          <p:cNvPr id="24" name="矩形 23">
            <a:extLst>
              <a:ext uri="{FF2B5EF4-FFF2-40B4-BE49-F238E27FC236}">
                <a16:creationId xmlns:a16="http://schemas.microsoft.com/office/drawing/2014/main" id="{FAB01C6D-048D-427C-AA41-2F429FCD2D68}"/>
              </a:ext>
            </a:extLst>
          </p:cNvPr>
          <p:cNvSpPr/>
          <p:nvPr/>
        </p:nvSpPr>
        <p:spPr>
          <a:xfrm>
            <a:off x="3837753" y="1131590"/>
            <a:ext cx="1958383" cy="230833"/>
          </a:xfrm>
          <a:prstGeom prst="rect">
            <a:avLst/>
          </a:prstGeom>
        </p:spPr>
        <p:txBody>
          <a:bodyPr wrap="none" lIns="0" tIns="0" rIns="0" bIns="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accent1"/>
                </a:solidFill>
              </a:rPr>
              <a:t>问题取向应对</a:t>
            </a:r>
          </a:p>
        </p:txBody>
      </p:sp>
      <p:sp>
        <p:nvSpPr>
          <p:cNvPr id="25" name="文本框 51">
            <a:extLst>
              <a:ext uri="{FF2B5EF4-FFF2-40B4-BE49-F238E27FC236}">
                <a16:creationId xmlns:a16="http://schemas.microsoft.com/office/drawing/2014/main" id="{47F360D4-B964-463C-B4E3-09C126C4D21D}"/>
              </a:ext>
            </a:extLst>
          </p:cNvPr>
          <p:cNvSpPr txBox="1"/>
          <p:nvPr/>
        </p:nvSpPr>
        <p:spPr>
          <a:xfrm>
            <a:off x="755576" y="3219821"/>
            <a:ext cx="2174407" cy="792085"/>
          </a:xfrm>
          <a:prstGeom prst="rect">
            <a:avLst/>
          </a:prstGeom>
          <a:noFill/>
        </p:spPr>
        <p:txBody>
          <a:bodyPr wrap="squar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800"/>
              </a:lnSpc>
            </a:pPr>
            <a:r>
              <a:rPr lang="zh-CN" altLang="en-US" sz="1000" dirty="0"/>
              <a:t>情绪取向应对即当事人采取的应对策略主要是尝试缓解抑郁、焦虑等消极情绪，而非处 理引起压力的问题情境。</a:t>
            </a:r>
          </a:p>
        </p:txBody>
      </p:sp>
      <p:sp>
        <p:nvSpPr>
          <p:cNvPr id="26" name="矩形 25">
            <a:extLst>
              <a:ext uri="{FF2B5EF4-FFF2-40B4-BE49-F238E27FC236}">
                <a16:creationId xmlns:a16="http://schemas.microsoft.com/office/drawing/2014/main" id="{700CEF28-0AA1-4E7F-94B6-D28F080EFF87}"/>
              </a:ext>
            </a:extLst>
          </p:cNvPr>
          <p:cNvSpPr/>
          <p:nvPr/>
        </p:nvSpPr>
        <p:spPr>
          <a:xfrm>
            <a:off x="971600" y="2895456"/>
            <a:ext cx="1958383" cy="612398"/>
          </a:xfrm>
          <a:prstGeom prst="rect">
            <a:avLst/>
          </a:prstGeom>
        </p:spPr>
        <p:txBody>
          <a:bodyPr wrap="non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accent2"/>
                </a:solidFill>
              </a:rPr>
              <a:t>情绪取向应对</a:t>
            </a:r>
          </a:p>
        </p:txBody>
      </p:sp>
      <p:sp>
        <p:nvSpPr>
          <p:cNvPr id="27" name="文本框 26">
            <a:extLst>
              <a:ext uri="{FF2B5EF4-FFF2-40B4-BE49-F238E27FC236}">
                <a16:creationId xmlns:a16="http://schemas.microsoft.com/office/drawing/2014/main" id="{269921A7-2980-4516-84D4-BF929B8BF1FE}"/>
              </a:ext>
            </a:extLst>
          </p:cNvPr>
          <p:cNvSpPr txBox="1"/>
          <p:nvPr/>
        </p:nvSpPr>
        <p:spPr>
          <a:xfrm>
            <a:off x="4187663" y="2219549"/>
            <a:ext cx="566212" cy="584775"/>
          </a:xfrm>
          <a:prstGeom prst="rect">
            <a:avLst/>
          </a:prstGeom>
          <a:noFill/>
        </p:spPr>
        <p:txBody>
          <a:bodyPr wrap="square">
            <a:spAutoFit/>
          </a:bodyPr>
          <a:lstStyle/>
          <a:p>
            <a:pPr algn="ctr"/>
            <a:r>
              <a:rPr lang="en-US" altLang="zh-CN" sz="3200" b="1" dirty="0">
                <a:solidFill>
                  <a:schemeClr val="bg1"/>
                </a:solidFill>
                <a:latin typeface="+mj-ea"/>
                <a:ea typeface="+mj-ea"/>
              </a:rPr>
              <a:t>1</a:t>
            </a:r>
          </a:p>
        </p:txBody>
      </p:sp>
      <p:sp>
        <p:nvSpPr>
          <p:cNvPr id="28" name="文本框 27">
            <a:extLst>
              <a:ext uri="{FF2B5EF4-FFF2-40B4-BE49-F238E27FC236}">
                <a16:creationId xmlns:a16="http://schemas.microsoft.com/office/drawing/2014/main" id="{DF4EE5D5-D595-4B7A-AE14-2B46994EDC81}"/>
              </a:ext>
            </a:extLst>
          </p:cNvPr>
          <p:cNvSpPr txBox="1"/>
          <p:nvPr/>
        </p:nvSpPr>
        <p:spPr>
          <a:xfrm>
            <a:off x="3509059" y="3525317"/>
            <a:ext cx="566212" cy="584775"/>
          </a:xfrm>
          <a:prstGeom prst="rect">
            <a:avLst/>
          </a:prstGeom>
          <a:noFill/>
        </p:spPr>
        <p:txBody>
          <a:bodyPr wrap="square">
            <a:spAutoFit/>
          </a:bodyPr>
          <a:lstStyle/>
          <a:p>
            <a:pPr algn="ctr"/>
            <a:r>
              <a:rPr lang="en-US" altLang="zh-CN" sz="3200" b="1" dirty="0">
                <a:solidFill>
                  <a:schemeClr val="bg1"/>
                </a:solidFill>
                <a:latin typeface="+mj-ea"/>
                <a:ea typeface="+mj-ea"/>
              </a:rPr>
              <a:t>2</a:t>
            </a:r>
          </a:p>
        </p:txBody>
      </p:sp>
      <p:sp>
        <p:nvSpPr>
          <p:cNvPr id="29" name="文本框 28">
            <a:extLst>
              <a:ext uri="{FF2B5EF4-FFF2-40B4-BE49-F238E27FC236}">
                <a16:creationId xmlns:a16="http://schemas.microsoft.com/office/drawing/2014/main" id="{2B1B12DE-A2BC-4146-B0A0-66EA6441E7CD}"/>
              </a:ext>
            </a:extLst>
          </p:cNvPr>
          <p:cNvSpPr txBox="1"/>
          <p:nvPr/>
        </p:nvSpPr>
        <p:spPr>
          <a:xfrm>
            <a:off x="4964507" y="3525317"/>
            <a:ext cx="566212" cy="584775"/>
          </a:xfrm>
          <a:prstGeom prst="rect">
            <a:avLst/>
          </a:prstGeom>
          <a:noFill/>
        </p:spPr>
        <p:txBody>
          <a:bodyPr wrap="square">
            <a:spAutoFit/>
          </a:bodyPr>
          <a:lstStyle/>
          <a:p>
            <a:pPr algn="ctr"/>
            <a:r>
              <a:rPr lang="en-US" altLang="zh-CN" sz="3200" b="1" dirty="0">
                <a:solidFill>
                  <a:schemeClr val="bg1"/>
                </a:solidFill>
                <a:latin typeface="+mj-ea"/>
                <a:ea typeface="+mj-ea"/>
              </a:rPr>
              <a:t>3</a:t>
            </a:r>
          </a:p>
        </p:txBody>
      </p:sp>
    </p:spTree>
    <p:extLst>
      <p:ext uri="{BB962C8B-B14F-4D97-AF65-F5344CB8AC3E}">
        <p14:creationId xmlns:p14="http://schemas.microsoft.com/office/powerpoint/2010/main" val="150571403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1" y="1131590"/>
            <a:ext cx="2520279"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大学生的压力应对</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二、当代大学生应对方式的特点</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0" name="Straight Connector 6">
            <a:extLst>
              <a:ext uri="{FF2B5EF4-FFF2-40B4-BE49-F238E27FC236}">
                <a16:creationId xmlns:a16="http://schemas.microsoft.com/office/drawing/2014/main" id="{632168E8-7D80-41C0-8E0C-62DEFE792CB0}"/>
              </a:ext>
            </a:extLst>
          </p:cNvPr>
          <p:cNvCxnSpPr/>
          <p:nvPr/>
        </p:nvCxnSpPr>
        <p:spPr>
          <a:xfrm>
            <a:off x="2828936" y="2669352"/>
            <a:ext cx="1887080" cy="2"/>
          </a:xfrm>
          <a:prstGeom prst="line">
            <a:avLst/>
          </a:prstGeom>
          <a:ln w="190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矩形 32">
            <a:extLst>
              <a:ext uri="{FF2B5EF4-FFF2-40B4-BE49-F238E27FC236}">
                <a16:creationId xmlns:a16="http://schemas.microsoft.com/office/drawing/2014/main" id="{AC3EFC86-75EB-43DC-BBAB-FA57B3B456AF}"/>
              </a:ext>
            </a:extLst>
          </p:cNvPr>
          <p:cNvSpPr/>
          <p:nvPr/>
        </p:nvSpPr>
        <p:spPr>
          <a:xfrm>
            <a:off x="4755940" y="2288774"/>
            <a:ext cx="3056419" cy="73834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latin typeface="印品黑体" panose="00000500000000000000" pitchFamily="2" charset="-122"/>
              </a:rPr>
              <a:t>大学生各项应对方式 的使用顺序依次为问题解决、忍耐、转移、求助、压抑、逃避、幻想、抱怨、退缩。</a:t>
            </a:r>
          </a:p>
        </p:txBody>
      </p:sp>
      <p:sp>
        <p:nvSpPr>
          <p:cNvPr id="40" name="Freeform: Shape 17">
            <a:extLst>
              <a:ext uri="{FF2B5EF4-FFF2-40B4-BE49-F238E27FC236}">
                <a16:creationId xmlns:a16="http://schemas.microsoft.com/office/drawing/2014/main" id="{0A8BCAEC-FB4D-460A-B753-544469510581}"/>
              </a:ext>
            </a:extLst>
          </p:cNvPr>
          <p:cNvSpPr/>
          <p:nvPr/>
        </p:nvSpPr>
        <p:spPr>
          <a:xfrm>
            <a:off x="1833356" y="1943267"/>
            <a:ext cx="1442500" cy="1442657"/>
          </a:xfrm>
          <a:custGeom>
            <a:avLst/>
            <a:gdLst>
              <a:gd name="connsiteX0" fmla="*/ 0 w 754893"/>
              <a:gd name="connsiteY0" fmla="*/ 377488 h 754976"/>
              <a:gd name="connsiteX1" fmla="*/ 377447 w 754893"/>
              <a:gd name="connsiteY1" fmla="*/ 0 h 754976"/>
              <a:gd name="connsiteX2" fmla="*/ 754894 w 754893"/>
              <a:gd name="connsiteY2" fmla="*/ 377488 h 754976"/>
              <a:gd name="connsiteX3" fmla="*/ 377447 w 754893"/>
              <a:gd name="connsiteY3" fmla="*/ 754976 h 754976"/>
              <a:gd name="connsiteX4" fmla="*/ 0 w 754893"/>
              <a:gd name="connsiteY4" fmla="*/ 377488 h 754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976">
                <a:moveTo>
                  <a:pt x="0" y="377488"/>
                </a:moveTo>
                <a:cubicBezTo>
                  <a:pt x="0" y="169007"/>
                  <a:pt x="168989" y="0"/>
                  <a:pt x="377447" y="0"/>
                </a:cubicBezTo>
                <a:cubicBezTo>
                  <a:pt x="585905" y="0"/>
                  <a:pt x="754894" y="169007"/>
                  <a:pt x="754894" y="377488"/>
                </a:cubicBezTo>
                <a:cubicBezTo>
                  <a:pt x="754894" y="585969"/>
                  <a:pt x="585905" y="754976"/>
                  <a:pt x="377447" y="754976"/>
                </a:cubicBezTo>
                <a:cubicBezTo>
                  <a:pt x="168989" y="754976"/>
                  <a:pt x="0" y="585969"/>
                  <a:pt x="0" y="377488"/>
                </a:cubicBezTo>
                <a:close/>
              </a:path>
            </a:pathLst>
          </a:custGeom>
          <a:solidFill>
            <a:schemeClr val="accent3"/>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55" rIns="119443" bIns="119455" anchor="ctr" anchorCtr="0">
            <a:normAutofit/>
          </a:bodyPr>
          <a:lstStyle/>
          <a:p>
            <a:pPr defTabSz="622268">
              <a:spcBef>
                <a:spcPct val="0"/>
              </a:spcBef>
              <a:spcAft>
                <a:spcPct val="0"/>
              </a:spcAft>
            </a:pPr>
            <a:endParaRPr lang="en-US" sz="1600" b="1" dirty="0">
              <a:latin typeface="印品黑体" panose="00000500000000000000" pitchFamily="2" charset="-122"/>
            </a:endParaRPr>
          </a:p>
        </p:txBody>
      </p:sp>
      <p:sp>
        <p:nvSpPr>
          <p:cNvPr id="44" name="文本框 43">
            <a:extLst>
              <a:ext uri="{FF2B5EF4-FFF2-40B4-BE49-F238E27FC236}">
                <a16:creationId xmlns:a16="http://schemas.microsoft.com/office/drawing/2014/main" id="{115D6EFD-407B-4919-8AC0-87A6D5636DF8}"/>
              </a:ext>
            </a:extLst>
          </p:cNvPr>
          <p:cNvSpPr txBox="1"/>
          <p:nvPr/>
        </p:nvSpPr>
        <p:spPr>
          <a:xfrm>
            <a:off x="2034756" y="2329785"/>
            <a:ext cx="1911971" cy="523220"/>
          </a:xfrm>
          <a:prstGeom prst="rect">
            <a:avLst/>
          </a:prstGeom>
          <a:noFill/>
        </p:spPr>
        <p:txBody>
          <a:bodyPr wrap="square">
            <a:spAutoFit/>
          </a:bodyPr>
          <a:lstStyle/>
          <a:p>
            <a:pPr defTabSz="622268">
              <a:spcBef>
                <a:spcPct val="0"/>
              </a:spcBef>
              <a:spcAft>
                <a:spcPct val="0"/>
              </a:spcAft>
            </a:pPr>
            <a:r>
              <a:rPr lang="zh-CN" altLang="en-US" sz="1400" b="1" dirty="0">
                <a:solidFill>
                  <a:schemeClr val="bg1"/>
                </a:solidFill>
                <a:latin typeface="印品黑体" panose="00000500000000000000" pitchFamily="2" charset="-122"/>
              </a:rPr>
              <a:t>既有传统性</a:t>
            </a:r>
            <a:endParaRPr lang="en-US" altLang="zh-CN" sz="1400" b="1" dirty="0">
              <a:solidFill>
                <a:schemeClr val="bg1"/>
              </a:solidFill>
              <a:latin typeface="印品黑体" panose="00000500000000000000" pitchFamily="2" charset="-122"/>
            </a:endParaRPr>
          </a:p>
          <a:p>
            <a:pPr defTabSz="622268">
              <a:spcBef>
                <a:spcPct val="0"/>
              </a:spcBef>
              <a:spcAft>
                <a:spcPct val="0"/>
              </a:spcAft>
            </a:pPr>
            <a:r>
              <a:rPr lang="zh-CN" altLang="en-US" sz="1400" b="1" dirty="0">
                <a:solidFill>
                  <a:schemeClr val="bg1"/>
                </a:solidFill>
                <a:latin typeface="印品黑体" panose="00000500000000000000" pitchFamily="2" charset="-122"/>
              </a:rPr>
              <a:t>又具现代性</a:t>
            </a:r>
            <a:endParaRPr lang="en-US" altLang="zh-CN" sz="1400" b="1" dirty="0">
              <a:solidFill>
                <a:schemeClr val="bg1"/>
              </a:solidFill>
              <a:latin typeface="印品黑体" panose="00000500000000000000" pitchFamily="2" charset="-122"/>
            </a:endParaRPr>
          </a:p>
        </p:txBody>
      </p:sp>
      <p:sp>
        <p:nvSpPr>
          <p:cNvPr id="47" name="矩形 46">
            <a:extLst>
              <a:ext uri="{FF2B5EF4-FFF2-40B4-BE49-F238E27FC236}">
                <a16:creationId xmlns:a16="http://schemas.microsoft.com/office/drawing/2014/main" id="{64F42130-D664-443D-82E7-8772D84A68A3}"/>
              </a:ext>
            </a:extLst>
          </p:cNvPr>
          <p:cNvSpPr/>
          <p:nvPr/>
        </p:nvSpPr>
        <p:spPr>
          <a:xfrm>
            <a:off x="4716016" y="2211710"/>
            <a:ext cx="3240360" cy="900472"/>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382010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1" y="1131590"/>
            <a:ext cx="2520279"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大学生的压力应对</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二、当代大学生应对方式的特点</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0" name="Straight Connector 6">
            <a:extLst>
              <a:ext uri="{FF2B5EF4-FFF2-40B4-BE49-F238E27FC236}">
                <a16:creationId xmlns:a16="http://schemas.microsoft.com/office/drawing/2014/main" id="{632168E8-7D80-41C0-8E0C-62DEFE792CB0}"/>
              </a:ext>
            </a:extLst>
          </p:cNvPr>
          <p:cNvCxnSpPr/>
          <p:nvPr/>
        </p:nvCxnSpPr>
        <p:spPr>
          <a:xfrm>
            <a:off x="2828936" y="2669352"/>
            <a:ext cx="1887080" cy="2"/>
          </a:xfrm>
          <a:prstGeom prst="line">
            <a:avLst/>
          </a:prstGeom>
          <a:ln w="190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矩形 32">
            <a:extLst>
              <a:ext uri="{FF2B5EF4-FFF2-40B4-BE49-F238E27FC236}">
                <a16:creationId xmlns:a16="http://schemas.microsoft.com/office/drawing/2014/main" id="{AC3EFC86-75EB-43DC-BBAB-FA57B3B456AF}"/>
              </a:ext>
            </a:extLst>
          </p:cNvPr>
          <p:cNvSpPr/>
          <p:nvPr/>
        </p:nvSpPr>
        <p:spPr>
          <a:xfrm>
            <a:off x="4775849" y="2026776"/>
            <a:ext cx="3056419" cy="118154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latin typeface="印品黑体" panose="00000500000000000000" pitchFamily="2" charset="-122"/>
              </a:rPr>
              <a:t>我国大学生在选择压力应对方式时，更倾向于采用积极、健康、具有适应性的应对方式， 而较少使用消极、非适应性的方式，对个别非适应性应对方式的使用接近中等水平。</a:t>
            </a:r>
          </a:p>
        </p:txBody>
      </p:sp>
      <p:sp>
        <p:nvSpPr>
          <p:cNvPr id="40" name="Freeform: Shape 17">
            <a:extLst>
              <a:ext uri="{FF2B5EF4-FFF2-40B4-BE49-F238E27FC236}">
                <a16:creationId xmlns:a16="http://schemas.microsoft.com/office/drawing/2014/main" id="{0A8BCAEC-FB4D-460A-B753-544469510581}"/>
              </a:ext>
            </a:extLst>
          </p:cNvPr>
          <p:cNvSpPr/>
          <p:nvPr/>
        </p:nvSpPr>
        <p:spPr>
          <a:xfrm>
            <a:off x="1833356" y="1943267"/>
            <a:ext cx="1442500" cy="1442657"/>
          </a:xfrm>
          <a:custGeom>
            <a:avLst/>
            <a:gdLst>
              <a:gd name="connsiteX0" fmla="*/ 0 w 754893"/>
              <a:gd name="connsiteY0" fmla="*/ 377488 h 754976"/>
              <a:gd name="connsiteX1" fmla="*/ 377447 w 754893"/>
              <a:gd name="connsiteY1" fmla="*/ 0 h 754976"/>
              <a:gd name="connsiteX2" fmla="*/ 754894 w 754893"/>
              <a:gd name="connsiteY2" fmla="*/ 377488 h 754976"/>
              <a:gd name="connsiteX3" fmla="*/ 377447 w 754893"/>
              <a:gd name="connsiteY3" fmla="*/ 754976 h 754976"/>
              <a:gd name="connsiteX4" fmla="*/ 0 w 754893"/>
              <a:gd name="connsiteY4" fmla="*/ 377488 h 754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976">
                <a:moveTo>
                  <a:pt x="0" y="377488"/>
                </a:moveTo>
                <a:cubicBezTo>
                  <a:pt x="0" y="169007"/>
                  <a:pt x="168989" y="0"/>
                  <a:pt x="377447" y="0"/>
                </a:cubicBezTo>
                <a:cubicBezTo>
                  <a:pt x="585905" y="0"/>
                  <a:pt x="754894" y="169007"/>
                  <a:pt x="754894" y="377488"/>
                </a:cubicBezTo>
                <a:cubicBezTo>
                  <a:pt x="754894" y="585969"/>
                  <a:pt x="585905" y="754976"/>
                  <a:pt x="377447" y="754976"/>
                </a:cubicBezTo>
                <a:cubicBezTo>
                  <a:pt x="168989" y="754976"/>
                  <a:pt x="0" y="585969"/>
                  <a:pt x="0" y="377488"/>
                </a:cubicBezTo>
                <a:close/>
              </a:path>
            </a:pathLst>
          </a:custGeom>
          <a:solidFill>
            <a:srgbClr val="F8A724"/>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55" rIns="119443" bIns="119455" anchor="ctr" anchorCtr="0">
            <a:normAutofit/>
          </a:bodyPr>
          <a:lstStyle/>
          <a:p>
            <a:pPr defTabSz="622268">
              <a:spcBef>
                <a:spcPct val="0"/>
              </a:spcBef>
              <a:spcAft>
                <a:spcPct val="0"/>
              </a:spcAft>
            </a:pPr>
            <a:endParaRPr lang="en-US" sz="1600" b="1" dirty="0">
              <a:latin typeface="印品黑体" panose="00000500000000000000" pitchFamily="2" charset="-122"/>
            </a:endParaRPr>
          </a:p>
        </p:txBody>
      </p:sp>
      <p:sp>
        <p:nvSpPr>
          <p:cNvPr id="44" name="文本框 43">
            <a:extLst>
              <a:ext uri="{FF2B5EF4-FFF2-40B4-BE49-F238E27FC236}">
                <a16:creationId xmlns:a16="http://schemas.microsoft.com/office/drawing/2014/main" id="{115D6EFD-407B-4919-8AC0-87A6D5636DF8}"/>
              </a:ext>
            </a:extLst>
          </p:cNvPr>
          <p:cNvSpPr txBox="1"/>
          <p:nvPr/>
        </p:nvSpPr>
        <p:spPr>
          <a:xfrm>
            <a:off x="1979712" y="2329785"/>
            <a:ext cx="1911971" cy="523220"/>
          </a:xfrm>
          <a:prstGeom prst="rect">
            <a:avLst/>
          </a:prstGeom>
          <a:noFill/>
        </p:spPr>
        <p:txBody>
          <a:bodyPr wrap="square">
            <a:spAutoFit/>
          </a:bodyPr>
          <a:lstStyle/>
          <a:p>
            <a:pPr defTabSz="622268">
              <a:spcBef>
                <a:spcPct val="0"/>
              </a:spcBef>
              <a:spcAft>
                <a:spcPct val="0"/>
              </a:spcAft>
            </a:pPr>
            <a:r>
              <a:rPr lang="zh-CN" altLang="en-US" sz="1400" b="1" dirty="0">
                <a:solidFill>
                  <a:schemeClr val="bg1"/>
                </a:solidFill>
                <a:latin typeface="印品黑体" panose="00000500000000000000" pitchFamily="2" charset="-122"/>
              </a:rPr>
              <a:t>大学生以积极</a:t>
            </a:r>
            <a:endParaRPr lang="en-US" altLang="zh-CN" sz="1400" b="1" dirty="0">
              <a:solidFill>
                <a:schemeClr val="bg1"/>
              </a:solidFill>
              <a:latin typeface="印品黑体" panose="00000500000000000000" pitchFamily="2" charset="-122"/>
            </a:endParaRPr>
          </a:p>
          <a:p>
            <a:pPr defTabSz="622268">
              <a:spcBef>
                <a:spcPct val="0"/>
              </a:spcBef>
              <a:spcAft>
                <a:spcPct val="0"/>
              </a:spcAft>
            </a:pPr>
            <a:r>
              <a:rPr lang="zh-CN" altLang="en-US" sz="1400" b="1" dirty="0">
                <a:solidFill>
                  <a:schemeClr val="bg1"/>
                </a:solidFill>
                <a:latin typeface="印品黑体" panose="00000500000000000000" pitchFamily="2" charset="-122"/>
              </a:rPr>
              <a:t>应对方式为主 </a:t>
            </a:r>
            <a:endParaRPr lang="en-US" altLang="zh-CN" sz="1400" b="1" dirty="0">
              <a:solidFill>
                <a:schemeClr val="bg1"/>
              </a:solidFill>
              <a:latin typeface="印品黑体" panose="00000500000000000000" pitchFamily="2" charset="-122"/>
            </a:endParaRPr>
          </a:p>
        </p:txBody>
      </p:sp>
      <p:sp>
        <p:nvSpPr>
          <p:cNvPr id="47" name="矩形 46">
            <a:extLst>
              <a:ext uri="{FF2B5EF4-FFF2-40B4-BE49-F238E27FC236}">
                <a16:creationId xmlns:a16="http://schemas.microsoft.com/office/drawing/2014/main" id="{64F42130-D664-443D-82E7-8772D84A68A3}"/>
              </a:ext>
            </a:extLst>
          </p:cNvPr>
          <p:cNvSpPr/>
          <p:nvPr/>
        </p:nvSpPr>
        <p:spPr>
          <a:xfrm>
            <a:off x="4716016" y="1943267"/>
            <a:ext cx="3240360" cy="1348561"/>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096853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1" y="1131590"/>
            <a:ext cx="2520279"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大学生的压力应对</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二、当代大学生应对方式的特点</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0" name="Straight Connector 6">
            <a:extLst>
              <a:ext uri="{FF2B5EF4-FFF2-40B4-BE49-F238E27FC236}">
                <a16:creationId xmlns:a16="http://schemas.microsoft.com/office/drawing/2014/main" id="{632168E8-7D80-41C0-8E0C-62DEFE792CB0}"/>
              </a:ext>
            </a:extLst>
          </p:cNvPr>
          <p:cNvCxnSpPr/>
          <p:nvPr/>
        </p:nvCxnSpPr>
        <p:spPr>
          <a:xfrm>
            <a:off x="2828936" y="2669352"/>
            <a:ext cx="1887080" cy="2"/>
          </a:xfrm>
          <a:prstGeom prst="line">
            <a:avLst/>
          </a:prstGeom>
          <a:ln w="190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矩形 32">
            <a:extLst>
              <a:ext uri="{FF2B5EF4-FFF2-40B4-BE49-F238E27FC236}">
                <a16:creationId xmlns:a16="http://schemas.microsoft.com/office/drawing/2014/main" id="{AC3EFC86-75EB-43DC-BBAB-FA57B3B456AF}"/>
              </a:ext>
            </a:extLst>
          </p:cNvPr>
          <p:cNvSpPr/>
          <p:nvPr/>
        </p:nvSpPr>
        <p:spPr>
          <a:xfrm>
            <a:off x="4775849" y="2307784"/>
            <a:ext cx="3056419" cy="73834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latin typeface="印品黑体" panose="00000500000000000000" pitchFamily="2" charset="-122"/>
              </a:rPr>
              <a:t>总体上高年级大学生比低年级大学生更多采用逃避、抱怨等防御应对。逃避、抱怨都属于不成熟的防御机制。</a:t>
            </a:r>
          </a:p>
        </p:txBody>
      </p:sp>
      <p:sp>
        <p:nvSpPr>
          <p:cNvPr id="40" name="Freeform: Shape 17">
            <a:extLst>
              <a:ext uri="{FF2B5EF4-FFF2-40B4-BE49-F238E27FC236}">
                <a16:creationId xmlns:a16="http://schemas.microsoft.com/office/drawing/2014/main" id="{0A8BCAEC-FB4D-460A-B753-544469510581}"/>
              </a:ext>
            </a:extLst>
          </p:cNvPr>
          <p:cNvSpPr/>
          <p:nvPr/>
        </p:nvSpPr>
        <p:spPr>
          <a:xfrm>
            <a:off x="1833356" y="1943267"/>
            <a:ext cx="1442500" cy="1442657"/>
          </a:xfrm>
          <a:custGeom>
            <a:avLst/>
            <a:gdLst>
              <a:gd name="connsiteX0" fmla="*/ 0 w 754893"/>
              <a:gd name="connsiteY0" fmla="*/ 377488 h 754976"/>
              <a:gd name="connsiteX1" fmla="*/ 377447 w 754893"/>
              <a:gd name="connsiteY1" fmla="*/ 0 h 754976"/>
              <a:gd name="connsiteX2" fmla="*/ 754894 w 754893"/>
              <a:gd name="connsiteY2" fmla="*/ 377488 h 754976"/>
              <a:gd name="connsiteX3" fmla="*/ 377447 w 754893"/>
              <a:gd name="connsiteY3" fmla="*/ 754976 h 754976"/>
              <a:gd name="connsiteX4" fmla="*/ 0 w 754893"/>
              <a:gd name="connsiteY4" fmla="*/ 377488 h 754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976">
                <a:moveTo>
                  <a:pt x="0" y="377488"/>
                </a:moveTo>
                <a:cubicBezTo>
                  <a:pt x="0" y="169007"/>
                  <a:pt x="168989" y="0"/>
                  <a:pt x="377447" y="0"/>
                </a:cubicBezTo>
                <a:cubicBezTo>
                  <a:pt x="585905" y="0"/>
                  <a:pt x="754894" y="169007"/>
                  <a:pt x="754894" y="377488"/>
                </a:cubicBezTo>
                <a:cubicBezTo>
                  <a:pt x="754894" y="585969"/>
                  <a:pt x="585905" y="754976"/>
                  <a:pt x="377447" y="754976"/>
                </a:cubicBezTo>
                <a:cubicBezTo>
                  <a:pt x="168989" y="754976"/>
                  <a:pt x="0" y="585969"/>
                  <a:pt x="0" y="377488"/>
                </a:cubicBezTo>
                <a:close/>
              </a:path>
            </a:pathLst>
          </a:custGeom>
          <a:solidFill>
            <a:schemeClr val="accent3"/>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55" rIns="119443" bIns="119455" anchor="ctr" anchorCtr="0">
            <a:normAutofit/>
          </a:bodyPr>
          <a:lstStyle/>
          <a:p>
            <a:pPr defTabSz="622268">
              <a:spcBef>
                <a:spcPct val="0"/>
              </a:spcBef>
              <a:spcAft>
                <a:spcPct val="0"/>
              </a:spcAft>
            </a:pPr>
            <a:endParaRPr lang="en-US" sz="1600" b="1" dirty="0">
              <a:latin typeface="印品黑体" panose="00000500000000000000" pitchFamily="2" charset="-122"/>
            </a:endParaRPr>
          </a:p>
        </p:txBody>
      </p:sp>
      <p:sp>
        <p:nvSpPr>
          <p:cNvPr id="44" name="文本框 43">
            <a:extLst>
              <a:ext uri="{FF2B5EF4-FFF2-40B4-BE49-F238E27FC236}">
                <a16:creationId xmlns:a16="http://schemas.microsoft.com/office/drawing/2014/main" id="{115D6EFD-407B-4919-8AC0-87A6D5636DF8}"/>
              </a:ext>
            </a:extLst>
          </p:cNvPr>
          <p:cNvSpPr txBox="1"/>
          <p:nvPr/>
        </p:nvSpPr>
        <p:spPr>
          <a:xfrm>
            <a:off x="1598620" y="2456511"/>
            <a:ext cx="1911971" cy="523220"/>
          </a:xfrm>
          <a:prstGeom prst="rect">
            <a:avLst/>
          </a:prstGeom>
          <a:noFill/>
        </p:spPr>
        <p:txBody>
          <a:bodyPr wrap="square">
            <a:spAutoFit/>
          </a:bodyPr>
          <a:lstStyle/>
          <a:p>
            <a:pPr algn="ctr" defTabSz="622268">
              <a:spcBef>
                <a:spcPct val="0"/>
              </a:spcBef>
              <a:spcAft>
                <a:spcPct val="0"/>
              </a:spcAft>
            </a:pPr>
            <a:r>
              <a:rPr lang="zh-CN" altLang="en-US" sz="1400" b="1" dirty="0">
                <a:solidFill>
                  <a:schemeClr val="bg1"/>
                </a:solidFill>
                <a:latin typeface="印品黑体" panose="00000500000000000000" pitchFamily="2" charset="-122"/>
              </a:rPr>
              <a:t>大学生应对方式</a:t>
            </a:r>
            <a:endParaRPr lang="en-US" altLang="zh-CN" sz="1400" b="1" dirty="0">
              <a:solidFill>
                <a:schemeClr val="bg1"/>
              </a:solidFill>
              <a:latin typeface="印品黑体" panose="00000500000000000000" pitchFamily="2" charset="-122"/>
            </a:endParaRPr>
          </a:p>
          <a:p>
            <a:pPr algn="ctr" defTabSz="622268">
              <a:spcBef>
                <a:spcPct val="0"/>
              </a:spcBef>
              <a:spcAft>
                <a:spcPct val="0"/>
              </a:spcAft>
            </a:pPr>
            <a:r>
              <a:rPr lang="zh-CN" altLang="en-US" sz="1400" b="1" dirty="0">
                <a:solidFill>
                  <a:schemeClr val="bg1"/>
                </a:solidFill>
                <a:latin typeface="印品黑体" panose="00000500000000000000" pitchFamily="2" charset="-122"/>
              </a:rPr>
              <a:t>存在年级差异 </a:t>
            </a:r>
            <a:endParaRPr lang="en-US" altLang="zh-CN" sz="1400" b="1" dirty="0">
              <a:solidFill>
                <a:schemeClr val="bg1"/>
              </a:solidFill>
              <a:latin typeface="印品黑体" panose="00000500000000000000" pitchFamily="2" charset="-122"/>
            </a:endParaRPr>
          </a:p>
        </p:txBody>
      </p:sp>
      <p:sp>
        <p:nvSpPr>
          <p:cNvPr id="47" name="矩形 46">
            <a:extLst>
              <a:ext uri="{FF2B5EF4-FFF2-40B4-BE49-F238E27FC236}">
                <a16:creationId xmlns:a16="http://schemas.microsoft.com/office/drawing/2014/main" id="{64F42130-D664-443D-82E7-8772D84A68A3}"/>
              </a:ext>
            </a:extLst>
          </p:cNvPr>
          <p:cNvSpPr/>
          <p:nvPr/>
        </p:nvSpPr>
        <p:spPr>
          <a:xfrm>
            <a:off x="4716016" y="2183358"/>
            <a:ext cx="3240360" cy="1036464"/>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3106488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1" y="1131590"/>
            <a:ext cx="2520279"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大学生的压力应对</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三、大学生常见的消极应对方式</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4" name="Group 35">
            <a:extLst>
              <a:ext uri="{FF2B5EF4-FFF2-40B4-BE49-F238E27FC236}">
                <a16:creationId xmlns:a16="http://schemas.microsoft.com/office/drawing/2014/main" id="{69158D66-C2CD-416D-8A48-F3A1FD1CF31C}"/>
              </a:ext>
            </a:extLst>
          </p:cNvPr>
          <p:cNvGrpSpPr/>
          <p:nvPr/>
        </p:nvGrpSpPr>
        <p:grpSpPr>
          <a:xfrm>
            <a:off x="3666248" y="2182255"/>
            <a:ext cx="2450518" cy="2961245"/>
            <a:chOff x="4037013" y="2519363"/>
            <a:chExt cx="2303463" cy="2633662"/>
          </a:xfrm>
        </p:grpSpPr>
        <p:sp>
          <p:nvSpPr>
            <p:cNvPr id="90" name="Freeform: Shape 104">
              <a:extLst>
                <a:ext uri="{FF2B5EF4-FFF2-40B4-BE49-F238E27FC236}">
                  <a16:creationId xmlns:a16="http://schemas.microsoft.com/office/drawing/2014/main" id="{67A469FE-A6F4-4729-8CAD-2175643A8FA9}"/>
                </a:ext>
              </a:extLst>
            </p:cNvPr>
            <p:cNvSpPr>
              <a:spLocks/>
            </p:cNvSpPr>
            <p:nvPr/>
          </p:nvSpPr>
          <p:spPr bwMode="auto">
            <a:xfrm>
              <a:off x="4037013" y="2647950"/>
              <a:ext cx="2047875" cy="2505075"/>
            </a:xfrm>
            <a:custGeom>
              <a:avLst/>
              <a:gdLst/>
              <a:ahLst/>
              <a:cxnLst>
                <a:cxn ang="0">
                  <a:pos x="403" y="0"/>
                </a:cxn>
                <a:cxn ang="0">
                  <a:pos x="403" y="0"/>
                </a:cxn>
                <a:cxn ang="0">
                  <a:pos x="0" y="404"/>
                </a:cxn>
                <a:cxn ang="0">
                  <a:pos x="0" y="666"/>
                </a:cxn>
                <a:cxn ang="0">
                  <a:pos x="74" y="666"/>
                </a:cxn>
                <a:cxn ang="0">
                  <a:pos x="74" y="404"/>
                </a:cxn>
                <a:cxn ang="0">
                  <a:pos x="405" y="74"/>
                </a:cxn>
                <a:cxn ang="0">
                  <a:pos x="544" y="74"/>
                </a:cxn>
                <a:cxn ang="0">
                  <a:pos x="544" y="0"/>
                </a:cxn>
                <a:cxn ang="0">
                  <a:pos x="403" y="0"/>
                </a:cxn>
              </a:cxnLst>
              <a:rect l="0" t="0" r="r" b="b"/>
              <a:pathLst>
                <a:path w="544" h="666">
                  <a:moveTo>
                    <a:pt x="403" y="0"/>
                  </a:moveTo>
                  <a:cubicBezTo>
                    <a:pt x="403" y="0"/>
                    <a:pt x="403" y="0"/>
                    <a:pt x="403" y="0"/>
                  </a:cubicBezTo>
                  <a:cubicBezTo>
                    <a:pt x="180" y="1"/>
                    <a:pt x="0" y="182"/>
                    <a:pt x="0" y="404"/>
                  </a:cubicBezTo>
                  <a:cubicBezTo>
                    <a:pt x="0" y="666"/>
                    <a:pt x="0" y="666"/>
                    <a:pt x="0" y="666"/>
                  </a:cubicBezTo>
                  <a:cubicBezTo>
                    <a:pt x="74" y="666"/>
                    <a:pt x="74" y="666"/>
                    <a:pt x="74" y="666"/>
                  </a:cubicBezTo>
                  <a:cubicBezTo>
                    <a:pt x="74" y="404"/>
                    <a:pt x="74" y="404"/>
                    <a:pt x="74" y="404"/>
                  </a:cubicBezTo>
                  <a:cubicBezTo>
                    <a:pt x="74" y="222"/>
                    <a:pt x="223" y="74"/>
                    <a:pt x="405" y="74"/>
                  </a:cubicBezTo>
                  <a:cubicBezTo>
                    <a:pt x="544" y="74"/>
                    <a:pt x="544" y="74"/>
                    <a:pt x="544" y="74"/>
                  </a:cubicBezTo>
                  <a:cubicBezTo>
                    <a:pt x="544" y="0"/>
                    <a:pt x="544" y="0"/>
                    <a:pt x="544" y="0"/>
                  </a:cubicBezTo>
                  <a:lnTo>
                    <a:pt x="403" y="0"/>
                  </a:ln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sp>
          <p:nvSpPr>
            <p:cNvPr id="91" name="Freeform: Shape 105">
              <a:extLst>
                <a:ext uri="{FF2B5EF4-FFF2-40B4-BE49-F238E27FC236}">
                  <a16:creationId xmlns:a16="http://schemas.microsoft.com/office/drawing/2014/main" id="{147CC67C-C4F6-47A7-842C-BAB7B0006DCF}"/>
                </a:ext>
              </a:extLst>
            </p:cNvPr>
            <p:cNvSpPr>
              <a:spLocks/>
            </p:cNvSpPr>
            <p:nvPr/>
          </p:nvSpPr>
          <p:spPr bwMode="auto">
            <a:xfrm>
              <a:off x="6084888" y="2519363"/>
              <a:ext cx="255588" cy="508000"/>
            </a:xfrm>
            <a:custGeom>
              <a:avLst/>
              <a:gdLst/>
              <a:ahLst/>
              <a:cxnLst>
                <a:cxn ang="0">
                  <a:pos x="0" y="320"/>
                </a:cxn>
                <a:cxn ang="0">
                  <a:pos x="161" y="159"/>
                </a:cxn>
                <a:cxn ang="0">
                  <a:pos x="0" y="0"/>
                </a:cxn>
                <a:cxn ang="0">
                  <a:pos x="0" y="320"/>
                </a:cxn>
              </a:cxnLst>
              <a:rect l="0" t="0" r="r" b="b"/>
              <a:pathLst>
                <a:path w="161" h="320">
                  <a:moveTo>
                    <a:pt x="0" y="320"/>
                  </a:moveTo>
                  <a:lnTo>
                    <a:pt x="161" y="159"/>
                  </a:lnTo>
                  <a:lnTo>
                    <a:pt x="0" y="0"/>
                  </a:lnTo>
                  <a:lnTo>
                    <a:pt x="0" y="320"/>
                  </a:ln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sp>
          <p:nvSpPr>
            <p:cNvPr id="92" name="Freeform: Shape 106">
              <a:extLst>
                <a:ext uri="{FF2B5EF4-FFF2-40B4-BE49-F238E27FC236}">
                  <a16:creationId xmlns:a16="http://schemas.microsoft.com/office/drawing/2014/main" id="{57C12C35-B017-45CA-B12D-3F95F4C89911}"/>
                </a:ext>
              </a:extLst>
            </p:cNvPr>
            <p:cNvSpPr>
              <a:spLocks/>
            </p:cNvSpPr>
            <p:nvPr/>
          </p:nvSpPr>
          <p:spPr bwMode="auto">
            <a:xfrm>
              <a:off x="4830763" y="2895600"/>
              <a:ext cx="161925" cy="109538"/>
            </a:xfrm>
            <a:custGeom>
              <a:avLst/>
              <a:gdLst/>
              <a:ahLst/>
              <a:cxnLst>
                <a:cxn ang="0">
                  <a:pos x="5" y="29"/>
                </a:cxn>
                <a:cxn ang="0">
                  <a:pos x="43" y="10"/>
                </a:cxn>
                <a:cxn ang="0">
                  <a:pos x="37" y="0"/>
                </a:cxn>
                <a:cxn ang="0">
                  <a:pos x="0" y="20"/>
                </a:cxn>
                <a:cxn ang="0">
                  <a:pos x="5" y="29"/>
                </a:cxn>
              </a:cxnLst>
              <a:rect l="0" t="0" r="r" b="b"/>
              <a:pathLst>
                <a:path w="43" h="29">
                  <a:moveTo>
                    <a:pt x="5" y="29"/>
                  </a:moveTo>
                  <a:cubicBezTo>
                    <a:pt x="17" y="22"/>
                    <a:pt x="30" y="16"/>
                    <a:pt x="43" y="10"/>
                  </a:cubicBezTo>
                  <a:cubicBezTo>
                    <a:pt x="37" y="0"/>
                    <a:pt x="37" y="0"/>
                    <a:pt x="37" y="0"/>
                  </a:cubicBezTo>
                  <a:cubicBezTo>
                    <a:pt x="25" y="6"/>
                    <a:pt x="12" y="12"/>
                    <a:pt x="0" y="20"/>
                  </a:cubicBezTo>
                  <a:lnTo>
                    <a:pt x="5" y="29"/>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93" name="Freeform: Shape 107">
              <a:extLst>
                <a:ext uri="{FF2B5EF4-FFF2-40B4-BE49-F238E27FC236}">
                  <a16:creationId xmlns:a16="http://schemas.microsoft.com/office/drawing/2014/main" id="{5483681B-8D78-4998-9991-DF6748688AD8}"/>
                </a:ext>
              </a:extLst>
            </p:cNvPr>
            <p:cNvSpPr>
              <a:spLocks/>
            </p:cNvSpPr>
            <p:nvPr/>
          </p:nvSpPr>
          <p:spPr bwMode="auto">
            <a:xfrm>
              <a:off x="5203825" y="2779713"/>
              <a:ext cx="161925" cy="74613"/>
            </a:xfrm>
            <a:custGeom>
              <a:avLst/>
              <a:gdLst/>
              <a:ahLst/>
              <a:cxnLst>
                <a:cxn ang="0">
                  <a:pos x="2" y="20"/>
                </a:cxn>
                <a:cxn ang="0">
                  <a:pos x="43" y="11"/>
                </a:cxn>
                <a:cxn ang="0">
                  <a:pos x="41" y="0"/>
                </a:cxn>
                <a:cxn ang="0">
                  <a:pos x="0" y="9"/>
                </a:cxn>
                <a:cxn ang="0">
                  <a:pos x="2" y="20"/>
                </a:cxn>
              </a:cxnLst>
              <a:rect l="0" t="0" r="r" b="b"/>
              <a:pathLst>
                <a:path w="43" h="20">
                  <a:moveTo>
                    <a:pt x="2" y="20"/>
                  </a:moveTo>
                  <a:cubicBezTo>
                    <a:pt x="15" y="16"/>
                    <a:pt x="29" y="13"/>
                    <a:pt x="43" y="11"/>
                  </a:cubicBezTo>
                  <a:cubicBezTo>
                    <a:pt x="41" y="0"/>
                    <a:pt x="41" y="0"/>
                    <a:pt x="41" y="0"/>
                  </a:cubicBezTo>
                  <a:cubicBezTo>
                    <a:pt x="27" y="2"/>
                    <a:pt x="13" y="5"/>
                    <a:pt x="0" y="9"/>
                  </a:cubicBezTo>
                  <a:lnTo>
                    <a:pt x="2" y="20"/>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94" name="Rectangle 108">
              <a:extLst>
                <a:ext uri="{FF2B5EF4-FFF2-40B4-BE49-F238E27FC236}">
                  <a16:creationId xmlns:a16="http://schemas.microsoft.com/office/drawing/2014/main" id="{1B437366-672F-4832-B87E-C78F2F44A19C}"/>
                </a:ext>
              </a:extLst>
            </p:cNvPr>
            <p:cNvSpPr>
              <a:spLocks/>
            </p:cNvSpPr>
            <p:nvPr/>
          </p:nvSpPr>
          <p:spPr bwMode="auto">
            <a:xfrm>
              <a:off x="5583238" y="2763838"/>
              <a:ext cx="161925" cy="4127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95" name="Rectangle 109">
              <a:extLst>
                <a:ext uri="{FF2B5EF4-FFF2-40B4-BE49-F238E27FC236}">
                  <a16:creationId xmlns:a16="http://schemas.microsoft.com/office/drawing/2014/main" id="{B6659E4F-3486-4FF3-9955-BF4046DBB30F}"/>
                </a:ext>
              </a:extLst>
            </p:cNvPr>
            <p:cNvSpPr>
              <a:spLocks/>
            </p:cNvSpPr>
            <p:nvPr/>
          </p:nvSpPr>
          <p:spPr bwMode="auto">
            <a:xfrm>
              <a:off x="5964238" y="2763838"/>
              <a:ext cx="120650" cy="4127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96" name="Freeform: Shape 110">
              <a:extLst>
                <a:ext uri="{FF2B5EF4-FFF2-40B4-BE49-F238E27FC236}">
                  <a16:creationId xmlns:a16="http://schemas.microsoft.com/office/drawing/2014/main" id="{50B0617F-53CA-4E3E-973B-277E4354730D}"/>
                </a:ext>
              </a:extLst>
            </p:cNvPr>
            <p:cNvSpPr>
              <a:spLocks/>
            </p:cNvSpPr>
            <p:nvPr/>
          </p:nvSpPr>
          <p:spPr bwMode="auto">
            <a:xfrm>
              <a:off x="4527550" y="3109913"/>
              <a:ext cx="142875" cy="139700"/>
            </a:xfrm>
            <a:custGeom>
              <a:avLst/>
              <a:gdLst/>
              <a:ahLst/>
              <a:cxnLst>
                <a:cxn ang="0">
                  <a:pos x="8" y="37"/>
                </a:cxn>
                <a:cxn ang="0">
                  <a:pos x="38" y="8"/>
                </a:cxn>
                <a:cxn ang="0">
                  <a:pos x="30" y="0"/>
                </a:cxn>
                <a:cxn ang="0">
                  <a:pos x="0" y="29"/>
                </a:cxn>
                <a:cxn ang="0">
                  <a:pos x="8" y="37"/>
                </a:cxn>
              </a:cxnLst>
              <a:rect l="0" t="0" r="r" b="b"/>
              <a:pathLst>
                <a:path w="38" h="37">
                  <a:moveTo>
                    <a:pt x="8" y="37"/>
                  </a:moveTo>
                  <a:cubicBezTo>
                    <a:pt x="17" y="27"/>
                    <a:pt x="27" y="17"/>
                    <a:pt x="38" y="8"/>
                  </a:cubicBezTo>
                  <a:cubicBezTo>
                    <a:pt x="30" y="0"/>
                    <a:pt x="30" y="0"/>
                    <a:pt x="30" y="0"/>
                  </a:cubicBezTo>
                  <a:cubicBezTo>
                    <a:pt x="20" y="9"/>
                    <a:pt x="10" y="19"/>
                    <a:pt x="0" y="29"/>
                  </a:cubicBezTo>
                  <a:lnTo>
                    <a:pt x="8" y="37"/>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97" name="Freeform: Shape 111">
              <a:extLst>
                <a:ext uri="{FF2B5EF4-FFF2-40B4-BE49-F238E27FC236}">
                  <a16:creationId xmlns:a16="http://schemas.microsoft.com/office/drawing/2014/main" id="{DE75EE29-3986-43C1-AA8B-4FB897C6B4EF}"/>
                </a:ext>
              </a:extLst>
            </p:cNvPr>
            <p:cNvSpPr>
              <a:spLocks/>
            </p:cNvSpPr>
            <p:nvPr/>
          </p:nvSpPr>
          <p:spPr bwMode="auto">
            <a:xfrm>
              <a:off x="4297363" y="3422650"/>
              <a:ext cx="112713" cy="157163"/>
            </a:xfrm>
            <a:custGeom>
              <a:avLst/>
              <a:gdLst/>
              <a:ahLst/>
              <a:cxnLst>
                <a:cxn ang="0">
                  <a:pos x="10" y="42"/>
                </a:cxn>
                <a:cxn ang="0">
                  <a:pos x="30" y="5"/>
                </a:cxn>
                <a:cxn ang="0">
                  <a:pos x="20" y="0"/>
                </a:cxn>
                <a:cxn ang="0">
                  <a:pos x="0" y="37"/>
                </a:cxn>
                <a:cxn ang="0">
                  <a:pos x="10" y="42"/>
                </a:cxn>
              </a:cxnLst>
              <a:rect l="0" t="0" r="r" b="b"/>
              <a:pathLst>
                <a:path w="30" h="42">
                  <a:moveTo>
                    <a:pt x="10" y="42"/>
                  </a:moveTo>
                  <a:cubicBezTo>
                    <a:pt x="16" y="29"/>
                    <a:pt x="23" y="17"/>
                    <a:pt x="30" y="5"/>
                  </a:cubicBezTo>
                  <a:cubicBezTo>
                    <a:pt x="20" y="0"/>
                    <a:pt x="20" y="0"/>
                    <a:pt x="20" y="0"/>
                  </a:cubicBezTo>
                  <a:cubicBezTo>
                    <a:pt x="13" y="12"/>
                    <a:pt x="6" y="24"/>
                    <a:pt x="0" y="37"/>
                  </a:cubicBezTo>
                  <a:lnTo>
                    <a:pt x="10" y="42"/>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98" name="Freeform: Shape 112">
              <a:extLst>
                <a:ext uri="{FF2B5EF4-FFF2-40B4-BE49-F238E27FC236}">
                  <a16:creationId xmlns:a16="http://schemas.microsoft.com/office/drawing/2014/main" id="{DB513407-5780-4E4E-8763-59544D86E3AA}"/>
                </a:ext>
              </a:extLst>
            </p:cNvPr>
            <p:cNvSpPr>
              <a:spLocks/>
            </p:cNvSpPr>
            <p:nvPr/>
          </p:nvSpPr>
          <p:spPr bwMode="auto">
            <a:xfrm>
              <a:off x="4176713" y="3787775"/>
              <a:ext cx="76200" cy="165100"/>
            </a:xfrm>
            <a:custGeom>
              <a:avLst/>
              <a:gdLst/>
              <a:ahLst/>
              <a:cxnLst>
                <a:cxn ang="0">
                  <a:pos x="11" y="44"/>
                </a:cxn>
                <a:cxn ang="0">
                  <a:pos x="20" y="3"/>
                </a:cxn>
                <a:cxn ang="0">
                  <a:pos x="9" y="0"/>
                </a:cxn>
                <a:cxn ang="0">
                  <a:pos x="0" y="41"/>
                </a:cxn>
                <a:cxn ang="0">
                  <a:pos x="11" y="44"/>
                </a:cxn>
              </a:cxnLst>
              <a:rect l="0" t="0" r="r" b="b"/>
              <a:pathLst>
                <a:path w="20" h="44">
                  <a:moveTo>
                    <a:pt x="11" y="44"/>
                  </a:moveTo>
                  <a:cubicBezTo>
                    <a:pt x="13" y="30"/>
                    <a:pt x="16" y="16"/>
                    <a:pt x="20" y="3"/>
                  </a:cubicBezTo>
                  <a:cubicBezTo>
                    <a:pt x="9" y="0"/>
                    <a:pt x="9" y="0"/>
                    <a:pt x="9" y="0"/>
                  </a:cubicBezTo>
                  <a:cubicBezTo>
                    <a:pt x="5" y="14"/>
                    <a:pt x="2" y="27"/>
                    <a:pt x="0" y="41"/>
                  </a:cubicBezTo>
                  <a:lnTo>
                    <a:pt x="11" y="44"/>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99" name="Rectangle 113">
              <a:extLst>
                <a:ext uri="{FF2B5EF4-FFF2-40B4-BE49-F238E27FC236}">
                  <a16:creationId xmlns:a16="http://schemas.microsoft.com/office/drawing/2014/main" id="{E7C05F23-37DF-4262-BF9D-D7F964D36699}"/>
                </a:ext>
              </a:extLst>
            </p:cNvPr>
            <p:cNvSpPr>
              <a:spLocks/>
            </p:cNvSpPr>
            <p:nvPr/>
          </p:nvSpPr>
          <p:spPr bwMode="auto">
            <a:xfrm>
              <a:off x="4157663" y="4156075"/>
              <a:ext cx="41275"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100" name="Rectangle 114">
              <a:extLst>
                <a:ext uri="{FF2B5EF4-FFF2-40B4-BE49-F238E27FC236}">
                  <a16:creationId xmlns:a16="http://schemas.microsoft.com/office/drawing/2014/main" id="{09207975-EF7C-4991-9C18-2FCF1B319A2C}"/>
                </a:ext>
              </a:extLst>
            </p:cNvPr>
            <p:cNvSpPr>
              <a:spLocks/>
            </p:cNvSpPr>
            <p:nvPr/>
          </p:nvSpPr>
          <p:spPr bwMode="auto">
            <a:xfrm>
              <a:off x="4157663" y="4911725"/>
              <a:ext cx="41275" cy="158750"/>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101" name="Rectangle 115">
              <a:extLst>
                <a:ext uri="{FF2B5EF4-FFF2-40B4-BE49-F238E27FC236}">
                  <a16:creationId xmlns:a16="http://schemas.microsoft.com/office/drawing/2014/main" id="{A7439655-F41C-46F7-8CA6-7399D0F88410}"/>
                </a:ext>
              </a:extLst>
            </p:cNvPr>
            <p:cNvSpPr>
              <a:spLocks/>
            </p:cNvSpPr>
            <p:nvPr/>
          </p:nvSpPr>
          <p:spPr bwMode="auto">
            <a:xfrm>
              <a:off x="4157663" y="4532313"/>
              <a:ext cx="41275"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grpSp>
      <p:grpSp>
        <p:nvGrpSpPr>
          <p:cNvPr id="25" name="Group 36">
            <a:extLst>
              <a:ext uri="{FF2B5EF4-FFF2-40B4-BE49-F238E27FC236}">
                <a16:creationId xmlns:a16="http://schemas.microsoft.com/office/drawing/2014/main" id="{66EE9809-3A07-4FBD-BE8F-8DA97B5E934E}"/>
              </a:ext>
            </a:extLst>
          </p:cNvPr>
          <p:cNvGrpSpPr/>
          <p:nvPr/>
        </p:nvGrpSpPr>
        <p:grpSpPr>
          <a:xfrm>
            <a:off x="3968716" y="1676329"/>
            <a:ext cx="543810" cy="3467168"/>
            <a:chOff x="4252913" y="1631950"/>
            <a:chExt cx="511175" cy="3521075"/>
          </a:xfrm>
        </p:grpSpPr>
        <p:sp>
          <p:nvSpPr>
            <p:cNvPr id="78" name="Freeform: Shape 92">
              <a:extLst>
                <a:ext uri="{FF2B5EF4-FFF2-40B4-BE49-F238E27FC236}">
                  <a16:creationId xmlns:a16="http://schemas.microsoft.com/office/drawing/2014/main" id="{DE8F0B2E-C321-4683-866A-9DC59467D02E}"/>
                </a:ext>
              </a:extLst>
            </p:cNvPr>
            <p:cNvSpPr>
              <a:spLocks/>
            </p:cNvSpPr>
            <p:nvPr/>
          </p:nvSpPr>
          <p:spPr bwMode="auto">
            <a:xfrm>
              <a:off x="4252913" y="1631950"/>
              <a:ext cx="511175" cy="255588"/>
            </a:xfrm>
            <a:custGeom>
              <a:avLst/>
              <a:gdLst/>
              <a:ahLst/>
              <a:cxnLst>
                <a:cxn ang="0">
                  <a:pos x="322" y="161"/>
                </a:cxn>
                <a:cxn ang="0">
                  <a:pos x="161" y="0"/>
                </a:cxn>
                <a:cxn ang="0">
                  <a:pos x="0" y="161"/>
                </a:cxn>
                <a:cxn ang="0">
                  <a:pos x="322" y="161"/>
                </a:cxn>
              </a:cxnLst>
              <a:rect l="0" t="0" r="r" b="b"/>
              <a:pathLst>
                <a:path w="322" h="161">
                  <a:moveTo>
                    <a:pt x="322" y="161"/>
                  </a:moveTo>
                  <a:lnTo>
                    <a:pt x="161" y="0"/>
                  </a:lnTo>
                  <a:lnTo>
                    <a:pt x="0" y="161"/>
                  </a:lnTo>
                  <a:lnTo>
                    <a:pt x="322" y="161"/>
                  </a:ln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grpSp>
          <p:nvGrpSpPr>
            <p:cNvPr id="79" name="Group 93">
              <a:extLst>
                <a:ext uri="{FF2B5EF4-FFF2-40B4-BE49-F238E27FC236}">
                  <a16:creationId xmlns:a16="http://schemas.microsoft.com/office/drawing/2014/main" id="{8E680B09-14C7-48DE-BA24-73D1049B5026}"/>
                </a:ext>
              </a:extLst>
            </p:cNvPr>
            <p:cNvGrpSpPr/>
            <p:nvPr/>
          </p:nvGrpSpPr>
          <p:grpSpPr>
            <a:xfrm>
              <a:off x="4368800" y="1879600"/>
              <a:ext cx="277813" cy="3273425"/>
              <a:chOff x="4368800" y="1879600"/>
              <a:chExt cx="277813" cy="3273425"/>
            </a:xfrm>
          </p:grpSpPr>
          <p:sp>
            <p:nvSpPr>
              <p:cNvPr id="80" name="Rectangle 94">
                <a:extLst>
                  <a:ext uri="{FF2B5EF4-FFF2-40B4-BE49-F238E27FC236}">
                    <a16:creationId xmlns:a16="http://schemas.microsoft.com/office/drawing/2014/main" id="{B8B400CB-481A-49F9-B9BD-844C6E763FF5}"/>
                  </a:ext>
                </a:extLst>
              </p:cNvPr>
              <p:cNvSpPr>
                <a:spLocks/>
              </p:cNvSpPr>
              <p:nvPr/>
            </p:nvSpPr>
            <p:spPr bwMode="auto">
              <a:xfrm>
                <a:off x="4368800" y="1879600"/>
                <a:ext cx="277813" cy="3273425"/>
              </a:xfrm>
              <a:prstGeom prst="rect">
                <a:avLst/>
              </a:prstGeom>
              <a:solidFill>
                <a:schemeClr val="accent3"/>
              </a:solidFill>
              <a:ln w="9525">
                <a:noFill/>
                <a:miter lim="800000"/>
                <a:headEnd/>
                <a:tailEnd/>
              </a:ln>
            </p:spPr>
            <p:txBody>
              <a:bodyPr anchor="ctr"/>
              <a:lstStyle/>
              <a:p>
                <a:pPr algn="ctr"/>
                <a:endParaRPr dirty="0">
                  <a:latin typeface="印品黑体" panose="00000500000000000000" pitchFamily="2" charset="-122"/>
                </a:endParaRPr>
              </a:p>
            </p:txBody>
          </p:sp>
          <p:sp>
            <p:nvSpPr>
              <p:cNvPr id="81" name="Rectangle 95">
                <a:extLst>
                  <a:ext uri="{FF2B5EF4-FFF2-40B4-BE49-F238E27FC236}">
                    <a16:creationId xmlns:a16="http://schemas.microsoft.com/office/drawing/2014/main" id="{239A3BD0-E36B-4000-A901-C7410887BC92}"/>
                  </a:ext>
                </a:extLst>
              </p:cNvPr>
              <p:cNvSpPr>
                <a:spLocks/>
              </p:cNvSpPr>
              <p:nvPr/>
            </p:nvSpPr>
            <p:spPr bwMode="auto">
              <a:xfrm>
                <a:off x="4489450" y="3400425"/>
                <a:ext cx="41275"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82" name="Rectangle 96">
                <a:extLst>
                  <a:ext uri="{FF2B5EF4-FFF2-40B4-BE49-F238E27FC236}">
                    <a16:creationId xmlns:a16="http://schemas.microsoft.com/office/drawing/2014/main" id="{056835A7-ACAD-473C-AD31-F59BA91716A5}"/>
                  </a:ext>
                </a:extLst>
              </p:cNvPr>
              <p:cNvSpPr>
                <a:spLocks/>
              </p:cNvSpPr>
              <p:nvPr/>
            </p:nvSpPr>
            <p:spPr bwMode="auto">
              <a:xfrm>
                <a:off x="4489450" y="3024188"/>
                <a:ext cx="41275"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83" name="Rectangle 97">
                <a:extLst>
                  <a:ext uri="{FF2B5EF4-FFF2-40B4-BE49-F238E27FC236}">
                    <a16:creationId xmlns:a16="http://schemas.microsoft.com/office/drawing/2014/main" id="{37D45387-09CE-460A-89B2-A2E0BB7FE8B1}"/>
                  </a:ext>
                </a:extLst>
              </p:cNvPr>
              <p:cNvSpPr>
                <a:spLocks/>
              </p:cNvSpPr>
              <p:nvPr/>
            </p:nvSpPr>
            <p:spPr bwMode="auto">
              <a:xfrm>
                <a:off x="4489450" y="4911725"/>
                <a:ext cx="41275" cy="158750"/>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84" name="Rectangle 98">
                <a:extLst>
                  <a:ext uri="{FF2B5EF4-FFF2-40B4-BE49-F238E27FC236}">
                    <a16:creationId xmlns:a16="http://schemas.microsoft.com/office/drawing/2014/main" id="{DDE50023-231B-49A2-A706-93586D5889D6}"/>
                  </a:ext>
                </a:extLst>
              </p:cNvPr>
              <p:cNvSpPr>
                <a:spLocks/>
              </p:cNvSpPr>
              <p:nvPr/>
            </p:nvSpPr>
            <p:spPr bwMode="auto">
              <a:xfrm>
                <a:off x="4489450" y="4532313"/>
                <a:ext cx="41275"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85" name="Rectangle 99">
                <a:extLst>
                  <a:ext uri="{FF2B5EF4-FFF2-40B4-BE49-F238E27FC236}">
                    <a16:creationId xmlns:a16="http://schemas.microsoft.com/office/drawing/2014/main" id="{02E5DB29-4FB2-4A3D-8513-472E9C4D0F75}"/>
                  </a:ext>
                </a:extLst>
              </p:cNvPr>
              <p:cNvSpPr>
                <a:spLocks/>
              </p:cNvSpPr>
              <p:nvPr/>
            </p:nvSpPr>
            <p:spPr bwMode="auto">
              <a:xfrm>
                <a:off x="4489450" y="4156075"/>
                <a:ext cx="41275"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86" name="Rectangle 100">
                <a:extLst>
                  <a:ext uri="{FF2B5EF4-FFF2-40B4-BE49-F238E27FC236}">
                    <a16:creationId xmlns:a16="http://schemas.microsoft.com/office/drawing/2014/main" id="{3E185F56-551A-47F6-B51D-FC75A07BEFDF}"/>
                  </a:ext>
                </a:extLst>
              </p:cNvPr>
              <p:cNvSpPr>
                <a:spLocks/>
              </p:cNvSpPr>
              <p:nvPr/>
            </p:nvSpPr>
            <p:spPr bwMode="auto">
              <a:xfrm>
                <a:off x="4489450" y="3779838"/>
                <a:ext cx="41275"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87" name="Rectangle 101">
                <a:extLst>
                  <a:ext uri="{FF2B5EF4-FFF2-40B4-BE49-F238E27FC236}">
                    <a16:creationId xmlns:a16="http://schemas.microsoft.com/office/drawing/2014/main" id="{FFE703B5-16D3-4F13-93CB-BC167B9E7647}"/>
                  </a:ext>
                </a:extLst>
              </p:cNvPr>
              <p:cNvSpPr>
                <a:spLocks/>
              </p:cNvSpPr>
              <p:nvPr/>
            </p:nvSpPr>
            <p:spPr bwMode="auto">
              <a:xfrm>
                <a:off x="4489450" y="2647950"/>
                <a:ext cx="41275"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88" name="Rectangle 102">
                <a:extLst>
                  <a:ext uri="{FF2B5EF4-FFF2-40B4-BE49-F238E27FC236}">
                    <a16:creationId xmlns:a16="http://schemas.microsoft.com/office/drawing/2014/main" id="{5939B513-7BA5-4970-8814-CD881E90F1A5}"/>
                  </a:ext>
                </a:extLst>
              </p:cNvPr>
              <p:cNvSpPr>
                <a:spLocks/>
              </p:cNvSpPr>
              <p:nvPr/>
            </p:nvSpPr>
            <p:spPr bwMode="auto">
              <a:xfrm>
                <a:off x="4489450" y="2266950"/>
                <a:ext cx="41275"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89" name="Rectangle 103">
                <a:extLst>
                  <a:ext uri="{FF2B5EF4-FFF2-40B4-BE49-F238E27FC236}">
                    <a16:creationId xmlns:a16="http://schemas.microsoft.com/office/drawing/2014/main" id="{AE83882D-8C16-4459-9FC7-897CB2FE10B2}"/>
                  </a:ext>
                </a:extLst>
              </p:cNvPr>
              <p:cNvSpPr>
                <a:spLocks/>
              </p:cNvSpPr>
              <p:nvPr/>
            </p:nvSpPr>
            <p:spPr bwMode="auto">
              <a:xfrm>
                <a:off x="4489450" y="1890713"/>
                <a:ext cx="41275"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grpSp>
      </p:grpSp>
      <p:grpSp>
        <p:nvGrpSpPr>
          <p:cNvPr id="26" name="Group 37">
            <a:extLst>
              <a:ext uri="{FF2B5EF4-FFF2-40B4-BE49-F238E27FC236}">
                <a16:creationId xmlns:a16="http://schemas.microsoft.com/office/drawing/2014/main" id="{49498F3C-DFD3-4C6B-B4C4-3685C3BAADE8}"/>
              </a:ext>
            </a:extLst>
          </p:cNvPr>
          <p:cNvGrpSpPr/>
          <p:nvPr/>
        </p:nvGrpSpPr>
        <p:grpSpPr>
          <a:xfrm>
            <a:off x="2347257" y="3735001"/>
            <a:ext cx="1268326" cy="1408499"/>
            <a:chOff x="2797175" y="3829050"/>
            <a:chExt cx="1192213" cy="1323975"/>
          </a:xfrm>
        </p:grpSpPr>
        <p:sp>
          <p:nvSpPr>
            <p:cNvPr id="70" name="Freeform: Shape 84">
              <a:extLst>
                <a:ext uri="{FF2B5EF4-FFF2-40B4-BE49-F238E27FC236}">
                  <a16:creationId xmlns:a16="http://schemas.microsoft.com/office/drawing/2014/main" id="{F1BE1C89-38C4-4E50-B3B5-60BB48291594}"/>
                </a:ext>
              </a:extLst>
            </p:cNvPr>
            <p:cNvSpPr>
              <a:spLocks/>
            </p:cNvSpPr>
            <p:nvPr/>
          </p:nvSpPr>
          <p:spPr bwMode="auto">
            <a:xfrm>
              <a:off x="2913063" y="3829050"/>
              <a:ext cx="1076325" cy="1323975"/>
            </a:xfrm>
            <a:custGeom>
              <a:avLst/>
              <a:gdLst/>
              <a:ahLst/>
              <a:cxnLst>
                <a:cxn ang="0">
                  <a:pos x="143" y="0"/>
                </a:cxn>
                <a:cxn ang="0">
                  <a:pos x="0" y="142"/>
                </a:cxn>
                <a:cxn ang="0">
                  <a:pos x="75" y="142"/>
                </a:cxn>
                <a:cxn ang="0">
                  <a:pos x="143" y="74"/>
                </a:cxn>
                <a:cxn ang="0">
                  <a:pos x="211" y="142"/>
                </a:cxn>
                <a:cxn ang="0">
                  <a:pos x="211" y="352"/>
                </a:cxn>
                <a:cxn ang="0">
                  <a:pos x="286" y="352"/>
                </a:cxn>
                <a:cxn ang="0">
                  <a:pos x="286" y="142"/>
                </a:cxn>
                <a:cxn ang="0">
                  <a:pos x="143" y="0"/>
                </a:cxn>
              </a:cxnLst>
              <a:rect l="0" t="0" r="r" b="b"/>
              <a:pathLst>
                <a:path w="286" h="352">
                  <a:moveTo>
                    <a:pt x="143" y="0"/>
                  </a:moveTo>
                  <a:cubicBezTo>
                    <a:pt x="64" y="0"/>
                    <a:pt x="0" y="64"/>
                    <a:pt x="0" y="142"/>
                  </a:cubicBezTo>
                  <a:cubicBezTo>
                    <a:pt x="75" y="142"/>
                    <a:pt x="75" y="142"/>
                    <a:pt x="75" y="142"/>
                  </a:cubicBezTo>
                  <a:cubicBezTo>
                    <a:pt x="75" y="105"/>
                    <a:pt x="105" y="74"/>
                    <a:pt x="143" y="74"/>
                  </a:cubicBezTo>
                  <a:cubicBezTo>
                    <a:pt x="181" y="74"/>
                    <a:pt x="211" y="105"/>
                    <a:pt x="211" y="142"/>
                  </a:cubicBezTo>
                  <a:cubicBezTo>
                    <a:pt x="211" y="352"/>
                    <a:pt x="211" y="352"/>
                    <a:pt x="211" y="352"/>
                  </a:cubicBezTo>
                  <a:cubicBezTo>
                    <a:pt x="286" y="352"/>
                    <a:pt x="286" y="352"/>
                    <a:pt x="286" y="352"/>
                  </a:cubicBezTo>
                  <a:cubicBezTo>
                    <a:pt x="286" y="142"/>
                    <a:pt x="286" y="142"/>
                    <a:pt x="286" y="142"/>
                  </a:cubicBezTo>
                  <a:cubicBezTo>
                    <a:pt x="286" y="64"/>
                    <a:pt x="222" y="0"/>
                    <a:pt x="143" y="0"/>
                  </a:cubicBez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sp>
          <p:nvSpPr>
            <p:cNvPr id="71" name="Rectangle 85">
              <a:extLst>
                <a:ext uri="{FF2B5EF4-FFF2-40B4-BE49-F238E27FC236}">
                  <a16:creationId xmlns:a16="http://schemas.microsoft.com/office/drawing/2014/main" id="{92A340E0-3EA0-451F-A326-017A91531967}"/>
                </a:ext>
              </a:extLst>
            </p:cNvPr>
            <p:cNvSpPr>
              <a:spLocks/>
            </p:cNvSpPr>
            <p:nvPr/>
          </p:nvSpPr>
          <p:spPr bwMode="auto">
            <a:xfrm>
              <a:off x="3827463" y="4911725"/>
              <a:ext cx="41275" cy="158750"/>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72" name="Rectangle 86">
              <a:extLst>
                <a:ext uri="{FF2B5EF4-FFF2-40B4-BE49-F238E27FC236}">
                  <a16:creationId xmlns:a16="http://schemas.microsoft.com/office/drawing/2014/main" id="{0D48B8B1-9CFB-41E0-B0A1-E51CD0E5A048}"/>
                </a:ext>
              </a:extLst>
            </p:cNvPr>
            <p:cNvSpPr>
              <a:spLocks/>
            </p:cNvSpPr>
            <p:nvPr/>
          </p:nvSpPr>
          <p:spPr bwMode="auto">
            <a:xfrm>
              <a:off x="3827463" y="4532313"/>
              <a:ext cx="41275" cy="157163"/>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73" name="Freeform: Shape 87">
              <a:extLst>
                <a:ext uri="{FF2B5EF4-FFF2-40B4-BE49-F238E27FC236}">
                  <a16:creationId xmlns:a16="http://schemas.microsoft.com/office/drawing/2014/main" id="{4DA45332-08D6-40C5-87C3-48525803996D}"/>
                </a:ext>
              </a:extLst>
            </p:cNvPr>
            <p:cNvSpPr>
              <a:spLocks/>
            </p:cNvSpPr>
            <p:nvPr/>
          </p:nvSpPr>
          <p:spPr bwMode="auto">
            <a:xfrm>
              <a:off x="3781425" y="4164013"/>
              <a:ext cx="87313" cy="173038"/>
            </a:xfrm>
            <a:custGeom>
              <a:avLst/>
              <a:gdLst/>
              <a:ahLst/>
              <a:cxnLst>
                <a:cxn ang="0">
                  <a:pos x="19" y="22"/>
                </a:cxn>
                <a:cxn ang="0">
                  <a:pos x="10" y="0"/>
                </a:cxn>
                <a:cxn ang="0">
                  <a:pos x="0" y="5"/>
                </a:cxn>
                <a:cxn ang="0">
                  <a:pos x="8" y="25"/>
                </a:cxn>
                <a:cxn ang="0">
                  <a:pos x="12" y="46"/>
                </a:cxn>
                <a:cxn ang="0">
                  <a:pos x="23" y="46"/>
                </a:cxn>
                <a:cxn ang="0">
                  <a:pos x="19" y="22"/>
                </a:cxn>
              </a:cxnLst>
              <a:rect l="0" t="0" r="r" b="b"/>
              <a:pathLst>
                <a:path w="23" h="46">
                  <a:moveTo>
                    <a:pt x="19" y="22"/>
                  </a:moveTo>
                  <a:cubicBezTo>
                    <a:pt x="17" y="14"/>
                    <a:pt x="14" y="7"/>
                    <a:pt x="10" y="0"/>
                  </a:cubicBezTo>
                  <a:cubicBezTo>
                    <a:pt x="0" y="5"/>
                    <a:pt x="0" y="5"/>
                    <a:pt x="0" y="5"/>
                  </a:cubicBezTo>
                  <a:cubicBezTo>
                    <a:pt x="3" y="12"/>
                    <a:pt x="6" y="18"/>
                    <a:pt x="8" y="25"/>
                  </a:cubicBezTo>
                  <a:cubicBezTo>
                    <a:pt x="10" y="32"/>
                    <a:pt x="11" y="39"/>
                    <a:pt x="12" y="46"/>
                  </a:cubicBezTo>
                  <a:cubicBezTo>
                    <a:pt x="23" y="46"/>
                    <a:pt x="23" y="46"/>
                    <a:pt x="23" y="46"/>
                  </a:cubicBezTo>
                  <a:cubicBezTo>
                    <a:pt x="22" y="38"/>
                    <a:pt x="21" y="30"/>
                    <a:pt x="19" y="22"/>
                  </a:cubicBez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74" name="Freeform: Shape 88">
              <a:extLst>
                <a:ext uri="{FF2B5EF4-FFF2-40B4-BE49-F238E27FC236}">
                  <a16:creationId xmlns:a16="http://schemas.microsoft.com/office/drawing/2014/main" id="{A859F093-A81F-4D85-A1AB-0AB95D71C94E}"/>
                </a:ext>
              </a:extLst>
            </p:cNvPr>
            <p:cNvSpPr>
              <a:spLocks/>
            </p:cNvSpPr>
            <p:nvPr/>
          </p:nvSpPr>
          <p:spPr bwMode="auto">
            <a:xfrm>
              <a:off x="3517900" y="3949700"/>
              <a:ext cx="173038" cy="104775"/>
            </a:xfrm>
            <a:custGeom>
              <a:avLst/>
              <a:gdLst/>
              <a:ahLst/>
              <a:cxnLst>
                <a:cxn ang="0">
                  <a:pos x="25" y="7"/>
                </a:cxn>
                <a:cxn ang="0">
                  <a:pos x="2" y="0"/>
                </a:cxn>
                <a:cxn ang="0">
                  <a:pos x="0" y="11"/>
                </a:cxn>
                <a:cxn ang="0">
                  <a:pos x="20" y="17"/>
                </a:cxn>
                <a:cxn ang="0">
                  <a:pos x="39" y="28"/>
                </a:cxn>
                <a:cxn ang="0">
                  <a:pos x="46" y="18"/>
                </a:cxn>
                <a:cxn ang="0">
                  <a:pos x="25" y="7"/>
                </a:cxn>
              </a:cxnLst>
              <a:rect l="0" t="0" r="r" b="b"/>
              <a:pathLst>
                <a:path w="46" h="28">
                  <a:moveTo>
                    <a:pt x="25" y="7"/>
                  </a:moveTo>
                  <a:cubicBezTo>
                    <a:pt x="17" y="4"/>
                    <a:pt x="10" y="2"/>
                    <a:pt x="2" y="0"/>
                  </a:cubicBezTo>
                  <a:cubicBezTo>
                    <a:pt x="0" y="11"/>
                    <a:pt x="0" y="11"/>
                    <a:pt x="0" y="11"/>
                  </a:cubicBezTo>
                  <a:cubicBezTo>
                    <a:pt x="7" y="12"/>
                    <a:pt x="14" y="14"/>
                    <a:pt x="20" y="17"/>
                  </a:cubicBezTo>
                  <a:cubicBezTo>
                    <a:pt x="27" y="20"/>
                    <a:pt x="33" y="24"/>
                    <a:pt x="39" y="28"/>
                  </a:cubicBezTo>
                  <a:cubicBezTo>
                    <a:pt x="46" y="18"/>
                    <a:pt x="46" y="18"/>
                    <a:pt x="46" y="18"/>
                  </a:cubicBezTo>
                  <a:cubicBezTo>
                    <a:pt x="39" y="14"/>
                    <a:pt x="32" y="10"/>
                    <a:pt x="25" y="7"/>
                  </a:cubicBez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75" name="Freeform: Shape 89">
              <a:extLst>
                <a:ext uri="{FF2B5EF4-FFF2-40B4-BE49-F238E27FC236}">
                  <a16:creationId xmlns:a16="http://schemas.microsoft.com/office/drawing/2014/main" id="{67B610BA-5BBC-4B27-90D6-1A68A60ED2B7}"/>
                </a:ext>
              </a:extLst>
            </p:cNvPr>
            <p:cNvSpPr>
              <a:spLocks/>
            </p:cNvSpPr>
            <p:nvPr/>
          </p:nvSpPr>
          <p:spPr bwMode="auto">
            <a:xfrm>
              <a:off x="3154363" y="3967163"/>
              <a:ext cx="165100" cy="128588"/>
            </a:xfrm>
            <a:custGeom>
              <a:avLst/>
              <a:gdLst/>
              <a:ahLst/>
              <a:cxnLst>
                <a:cxn ang="0">
                  <a:pos x="19" y="11"/>
                </a:cxn>
                <a:cxn ang="0">
                  <a:pos x="0" y="26"/>
                </a:cxn>
                <a:cxn ang="0">
                  <a:pos x="8" y="34"/>
                </a:cxn>
                <a:cxn ang="0">
                  <a:pos x="25" y="20"/>
                </a:cxn>
                <a:cxn ang="0">
                  <a:pos x="44" y="11"/>
                </a:cxn>
                <a:cxn ang="0">
                  <a:pos x="40" y="0"/>
                </a:cxn>
                <a:cxn ang="0">
                  <a:pos x="19" y="11"/>
                </a:cxn>
              </a:cxnLst>
              <a:rect l="0" t="0" r="r" b="b"/>
              <a:pathLst>
                <a:path w="44" h="34">
                  <a:moveTo>
                    <a:pt x="19" y="11"/>
                  </a:moveTo>
                  <a:cubicBezTo>
                    <a:pt x="12" y="15"/>
                    <a:pt x="6" y="20"/>
                    <a:pt x="0" y="26"/>
                  </a:cubicBezTo>
                  <a:cubicBezTo>
                    <a:pt x="8" y="34"/>
                    <a:pt x="8" y="34"/>
                    <a:pt x="8" y="34"/>
                  </a:cubicBezTo>
                  <a:cubicBezTo>
                    <a:pt x="13" y="29"/>
                    <a:pt x="19" y="24"/>
                    <a:pt x="25" y="20"/>
                  </a:cubicBezTo>
                  <a:cubicBezTo>
                    <a:pt x="31" y="16"/>
                    <a:pt x="37" y="13"/>
                    <a:pt x="44" y="11"/>
                  </a:cubicBezTo>
                  <a:cubicBezTo>
                    <a:pt x="40" y="0"/>
                    <a:pt x="40" y="0"/>
                    <a:pt x="40" y="0"/>
                  </a:cubicBezTo>
                  <a:cubicBezTo>
                    <a:pt x="33" y="3"/>
                    <a:pt x="26" y="7"/>
                    <a:pt x="19" y="11"/>
                  </a:cubicBez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76" name="Freeform: Shape 90">
              <a:extLst>
                <a:ext uri="{FF2B5EF4-FFF2-40B4-BE49-F238E27FC236}">
                  <a16:creationId xmlns:a16="http://schemas.microsoft.com/office/drawing/2014/main" id="{7A2E5FF8-EC45-4E97-B4F6-EDC5FABF3FC1}"/>
                </a:ext>
              </a:extLst>
            </p:cNvPr>
            <p:cNvSpPr>
              <a:spLocks/>
            </p:cNvSpPr>
            <p:nvPr/>
          </p:nvSpPr>
          <p:spPr bwMode="auto">
            <a:xfrm>
              <a:off x="3033713" y="4254500"/>
              <a:ext cx="52388" cy="107950"/>
            </a:xfrm>
            <a:custGeom>
              <a:avLst/>
              <a:gdLst/>
              <a:ahLst/>
              <a:cxnLst>
                <a:cxn ang="0">
                  <a:pos x="0" y="24"/>
                </a:cxn>
                <a:cxn ang="0">
                  <a:pos x="0" y="29"/>
                </a:cxn>
                <a:cxn ang="0">
                  <a:pos x="11" y="29"/>
                </a:cxn>
                <a:cxn ang="0">
                  <a:pos x="11" y="24"/>
                </a:cxn>
                <a:cxn ang="0">
                  <a:pos x="14" y="3"/>
                </a:cxn>
                <a:cxn ang="0">
                  <a:pos x="3" y="0"/>
                </a:cxn>
                <a:cxn ang="0">
                  <a:pos x="0" y="24"/>
                </a:cxn>
              </a:cxnLst>
              <a:rect l="0" t="0" r="r" b="b"/>
              <a:pathLst>
                <a:path w="14" h="29">
                  <a:moveTo>
                    <a:pt x="0" y="24"/>
                  </a:moveTo>
                  <a:cubicBezTo>
                    <a:pt x="0" y="26"/>
                    <a:pt x="0" y="28"/>
                    <a:pt x="0" y="29"/>
                  </a:cubicBezTo>
                  <a:cubicBezTo>
                    <a:pt x="11" y="29"/>
                    <a:pt x="11" y="29"/>
                    <a:pt x="11" y="29"/>
                  </a:cubicBezTo>
                  <a:cubicBezTo>
                    <a:pt x="11" y="28"/>
                    <a:pt x="11" y="26"/>
                    <a:pt x="11" y="24"/>
                  </a:cubicBezTo>
                  <a:cubicBezTo>
                    <a:pt x="11" y="17"/>
                    <a:pt x="12" y="10"/>
                    <a:pt x="14" y="3"/>
                  </a:cubicBezTo>
                  <a:cubicBezTo>
                    <a:pt x="3" y="0"/>
                    <a:pt x="3" y="0"/>
                    <a:pt x="3" y="0"/>
                  </a:cubicBezTo>
                  <a:cubicBezTo>
                    <a:pt x="1" y="8"/>
                    <a:pt x="0" y="16"/>
                    <a:pt x="0" y="24"/>
                  </a:cubicBez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77" name="Freeform: Shape 91">
              <a:extLst>
                <a:ext uri="{FF2B5EF4-FFF2-40B4-BE49-F238E27FC236}">
                  <a16:creationId xmlns:a16="http://schemas.microsoft.com/office/drawing/2014/main" id="{6696AC98-3C95-41A5-9DC4-0570B0B537E7}"/>
                </a:ext>
              </a:extLst>
            </p:cNvPr>
            <p:cNvSpPr>
              <a:spLocks/>
            </p:cNvSpPr>
            <p:nvPr/>
          </p:nvSpPr>
          <p:spPr bwMode="auto">
            <a:xfrm>
              <a:off x="2797175" y="4362450"/>
              <a:ext cx="511175" cy="255588"/>
            </a:xfrm>
            <a:custGeom>
              <a:avLst/>
              <a:gdLst/>
              <a:ahLst/>
              <a:cxnLst>
                <a:cxn ang="0">
                  <a:pos x="0" y="0"/>
                </a:cxn>
                <a:cxn ang="0">
                  <a:pos x="161" y="161"/>
                </a:cxn>
                <a:cxn ang="0">
                  <a:pos x="322" y="0"/>
                </a:cxn>
                <a:cxn ang="0">
                  <a:pos x="0" y="0"/>
                </a:cxn>
              </a:cxnLst>
              <a:rect l="0" t="0" r="r" b="b"/>
              <a:pathLst>
                <a:path w="322" h="161">
                  <a:moveTo>
                    <a:pt x="0" y="0"/>
                  </a:moveTo>
                  <a:lnTo>
                    <a:pt x="161" y="161"/>
                  </a:lnTo>
                  <a:lnTo>
                    <a:pt x="322" y="0"/>
                  </a:lnTo>
                  <a:lnTo>
                    <a:pt x="0" y="0"/>
                  </a:ln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grpSp>
      <p:grpSp>
        <p:nvGrpSpPr>
          <p:cNvPr id="27" name="Group 38">
            <a:extLst>
              <a:ext uri="{FF2B5EF4-FFF2-40B4-BE49-F238E27FC236}">
                <a16:creationId xmlns:a16="http://schemas.microsoft.com/office/drawing/2014/main" id="{42639090-0775-48C9-8170-1E16696E53A2}"/>
              </a:ext>
            </a:extLst>
          </p:cNvPr>
          <p:cNvGrpSpPr/>
          <p:nvPr/>
        </p:nvGrpSpPr>
        <p:grpSpPr>
          <a:xfrm>
            <a:off x="2558888" y="2002243"/>
            <a:ext cx="2247855" cy="3141257"/>
            <a:chOff x="3195638" y="2200275"/>
            <a:chExt cx="2112962" cy="2952751"/>
          </a:xfrm>
        </p:grpSpPr>
        <p:sp>
          <p:nvSpPr>
            <p:cNvPr id="57" name="Freeform: Shape 72">
              <a:extLst>
                <a:ext uri="{FF2B5EF4-FFF2-40B4-BE49-F238E27FC236}">
                  <a16:creationId xmlns:a16="http://schemas.microsoft.com/office/drawing/2014/main" id="{524CD82B-6ED0-4287-AD64-D849A859E71C}"/>
                </a:ext>
              </a:extLst>
            </p:cNvPr>
            <p:cNvSpPr>
              <a:spLocks/>
            </p:cNvSpPr>
            <p:nvPr/>
          </p:nvSpPr>
          <p:spPr bwMode="auto">
            <a:xfrm>
              <a:off x="3311525" y="2455863"/>
              <a:ext cx="1997075" cy="2697163"/>
            </a:xfrm>
            <a:custGeom>
              <a:avLst/>
              <a:gdLst/>
              <a:ahLst/>
              <a:cxnLst>
                <a:cxn ang="0">
                  <a:pos x="435" y="198"/>
                </a:cxn>
                <a:cxn ang="0">
                  <a:pos x="208" y="118"/>
                </a:cxn>
                <a:cxn ang="0">
                  <a:pos x="112" y="85"/>
                </a:cxn>
                <a:cxn ang="0">
                  <a:pos x="74" y="0"/>
                </a:cxn>
                <a:cxn ang="0">
                  <a:pos x="0" y="0"/>
                </a:cxn>
                <a:cxn ang="0">
                  <a:pos x="63" y="141"/>
                </a:cxn>
                <a:cxn ang="0">
                  <a:pos x="208" y="192"/>
                </a:cxn>
                <a:cxn ang="0">
                  <a:pos x="386" y="254"/>
                </a:cxn>
                <a:cxn ang="0">
                  <a:pos x="457" y="414"/>
                </a:cxn>
                <a:cxn ang="0">
                  <a:pos x="457" y="717"/>
                </a:cxn>
                <a:cxn ang="0">
                  <a:pos x="531" y="717"/>
                </a:cxn>
                <a:cxn ang="0">
                  <a:pos x="531" y="414"/>
                </a:cxn>
                <a:cxn ang="0">
                  <a:pos x="435" y="198"/>
                </a:cxn>
              </a:cxnLst>
              <a:rect l="0" t="0" r="r" b="b"/>
              <a:pathLst>
                <a:path w="531" h="717">
                  <a:moveTo>
                    <a:pt x="435" y="198"/>
                  </a:moveTo>
                  <a:cubicBezTo>
                    <a:pt x="376" y="146"/>
                    <a:pt x="296" y="118"/>
                    <a:pt x="208" y="118"/>
                  </a:cubicBezTo>
                  <a:cubicBezTo>
                    <a:pt x="170" y="118"/>
                    <a:pt x="136" y="106"/>
                    <a:pt x="112" y="85"/>
                  </a:cubicBezTo>
                  <a:cubicBezTo>
                    <a:pt x="87" y="64"/>
                    <a:pt x="74" y="34"/>
                    <a:pt x="74" y="0"/>
                  </a:cubicBezTo>
                  <a:cubicBezTo>
                    <a:pt x="0" y="0"/>
                    <a:pt x="0" y="0"/>
                    <a:pt x="0" y="0"/>
                  </a:cubicBezTo>
                  <a:cubicBezTo>
                    <a:pt x="0" y="55"/>
                    <a:pt x="22" y="106"/>
                    <a:pt x="63" y="141"/>
                  </a:cubicBezTo>
                  <a:cubicBezTo>
                    <a:pt x="101" y="174"/>
                    <a:pt x="153" y="192"/>
                    <a:pt x="208" y="192"/>
                  </a:cubicBezTo>
                  <a:cubicBezTo>
                    <a:pt x="278" y="192"/>
                    <a:pt x="341" y="214"/>
                    <a:pt x="386" y="254"/>
                  </a:cubicBezTo>
                  <a:cubicBezTo>
                    <a:pt x="432" y="294"/>
                    <a:pt x="457" y="350"/>
                    <a:pt x="457" y="414"/>
                  </a:cubicBezTo>
                  <a:cubicBezTo>
                    <a:pt x="457" y="717"/>
                    <a:pt x="457" y="717"/>
                    <a:pt x="457" y="717"/>
                  </a:cubicBezTo>
                  <a:cubicBezTo>
                    <a:pt x="531" y="717"/>
                    <a:pt x="531" y="717"/>
                    <a:pt x="531" y="717"/>
                  </a:cubicBezTo>
                  <a:cubicBezTo>
                    <a:pt x="531" y="414"/>
                    <a:pt x="531" y="414"/>
                    <a:pt x="531" y="414"/>
                  </a:cubicBezTo>
                  <a:cubicBezTo>
                    <a:pt x="531" y="329"/>
                    <a:pt x="497" y="252"/>
                    <a:pt x="435" y="198"/>
                  </a:cubicBez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sp>
          <p:nvSpPr>
            <p:cNvPr id="58" name="Freeform: Shape 73">
              <a:extLst>
                <a:ext uri="{FF2B5EF4-FFF2-40B4-BE49-F238E27FC236}">
                  <a16:creationId xmlns:a16="http://schemas.microsoft.com/office/drawing/2014/main" id="{E8C8924D-0A3B-4CA6-B60B-D2B48831A853}"/>
                </a:ext>
              </a:extLst>
            </p:cNvPr>
            <p:cNvSpPr>
              <a:spLocks/>
            </p:cNvSpPr>
            <p:nvPr/>
          </p:nvSpPr>
          <p:spPr bwMode="auto">
            <a:xfrm>
              <a:off x="4281488" y="3019425"/>
              <a:ext cx="173038" cy="82550"/>
            </a:xfrm>
            <a:custGeom>
              <a:avLst/>
              <a:gdLst/>
              <a:ahLst/>
              <a:cxnLst>
                <a:cxn ang="0">
                  <a:pos x="0" y="11"/>
                </a:cxn>
                <a:cxn ang="0">
                  <a:pos x="22" y="16"/>
                </a:cxn>
                <a:cxn ang="0">
                  <a:pos x="42" y="22"/>
                </a:cxn>
                <a:cxn ang="0">
                  <a:pos x="46" y="12"/>
                </a:cxn>
                <a:cxn ang="0">
                  <a:pos x="25" y="5"/>
                </a:cxn>
                <a:cxn ang="0">
                  <a:pos x="3" y="0"/>
                </a:cxn>
                <a:cxn ang="0">
                  <a:pos x="0" y="11"/>
                </a:cxn>
              </a:cxnLst>
              <a:rect l="0" t="0" r="r" b="b"/>
              <a:pathLst>
                <a:path w="46" h="22">
                  <a:moveTo>
                    <a:pt x="0" y="11"/>
                  </a:moveTo>
                  <a:cubicBezTo>
                    <a:pt x="7" y="12"/>
                    <a:pt x="15" y="14"/>
                    <a:pt x="22" y="16"/>
                  </a:cubicBezTo>
                  <a:cubicBezTo>
                    <a:pt x="29" y="17"/>
                    <a:pt x="35" y="19"/>
                    <a:pt x="42" y="22"/>
                  </a:cubicBezTo>
                  <a:cubicBezTo>
                    <a:pt x="46" y="12"/>
                    <a:pt x="46" y="12"/>
                    <a:pt x="46" y="12"/>
                  </a:cubicBezTo>
                  <a:cubicBezTo>
                    <a:pt x="39" y="9"/>
                    <a:pt x="32" y="7"/>
                    <a:pt x="25" y="5"/>
                  </a:cubicBezTo>
                  <a:cubicBezTo>
                    <a:pt x="18" y="3"/>
                    <a:pt x="10" y="1"/>
                    <a:pt x="3" y="0"/>
                  </a:cubicBezTo>
                  <a:lnTo>
                    <a:pt x="0" y="11"/>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59" name="Freeform: Shape 74">
              <a:extLst>
                <a:ext uri="{FF2B5EF4-FFF2-40B4-BE49-F238E27FC236}">
                  <a16:creationId xmlns:a16="http://schemas.microsoft.com/office/drawing/2014/main" id="{F6DD8BDA-7571-4671-AFFC-FB81A3E973EC}"/>
                </a:ext>
              </a:extLst>
            </p:cNvPr>
            <p:cNvSpPr>
              <a:spLocks/>
            </p:cNvSpPr>
            <p:nvPr/>
          </p:nvSpPr>
          <p:spPr bwMode="auto">
            <a:xfrm>
              <a:off x="4646613" y="3128963"/>
              <a:ext cx="166688" cy="131763"/>
            </a:xfrm>
            <a:custGeom>
              <a:avLst/>
              <a:gdLst/>
              <a:ahLst/>
              <a:cxnLst>
                <a:cxn ang="0">
                  <a:pos x="0" y="9"/>
                </a:cxn>
                <a:cxn ang="0">
                  <a:pos x="20" y="22"/>
                </a:cxn>
                <a:cxn ang="0">
                  <a:pos x="36" y="35"/>
                </a:cxn>
                <a:cxn ang="0">
                  <a:pos x="44" y="27"/>
                </a:cxn>
                <a:cxn ang="0">
                  <a:pos x="26" y="13"/>
                </a:cxn>
                <a:cxn ang="0">
                  <a:pos x="7" y="0"/>
                </a:cxn>
                <a:cxn ang="0">
                  <a:pos x="0" y="9"/>
                </a:cxn>
              </a:cxnLst>
              <a:rect l="0" t="0" r="r" b="b"/>
              <a:pathLst>
                <a:path w="44" h="35">
                  <a:moveTo>
                    <a:pt x="0" y="9"/>
                  </a:moveTo>
                  <a:cubicBezTo>
                    <a:pt x="7" y="13"/>
                    <a:pt x="13" y="17"/>
                    <a:pt x="20" y="22"/>
                  </a:cubicBezTo>
                  <a:cubicBezTo>
                    <a:pt x="25" y="26"/>
                    <a:pt x="31" y="31"/>
                    <a:pt x="36" y="35"/>
                  </a:cubicBezTo>
                  <a:cubicBezTo>
                    <a:pt x="44" y="27"/>
                    <a:pt x="44" y="27"/>
                    <a:pt x="44" y="27"/>
                  </a:cubicBezTo>
                  <a:cubicBezTo>
                    <a:pt x="38" y="22"/>
                    <a:pt x="32" y="18"/>
                    <a:pt x="26" y="13"/>
                  </a:cubicBezTo>
                  <a:cubicBezTo>
                    <a:pt x="20" y="8"/>
                    <a:pt x="14" y="4"/>
                    <a:pt x="7" y="0"/>
                  </a:cubicBezTo>
                  <a:lnTo>
                    <a:pt x="0" y="9"/>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60" name="Freeform: Shape 75">
              <a:extLst>
                <a:ext uri="{FF2B5EF4-FFF2-40B4-BE49-F238E27FC236}">
                  <a16:creationId xmlns:a16="http://schemas.microsoft.com/office/drawing/2014/main" id="{E5FC0050-51D3-47FF-BE57-27E186C7A395}"/>
                </a:ext>
              </a:extLst>
            </p:cNvPr>
            <p:cNvSpPr>
              <a:spLocks/>
            </p:cNvSpPr>
            <p:nvPr/>
          </p:nvSpPr>
          <p:spPr bwMode="auto">
            <a:xfrm>
              <a:off x="3868738" y="2974975"/>
              <a:ext cx="176213" cy="63500"/>
            </a:xfrm>
            <a:custGeom>
              <a:avLst/>
              <a:gdLst/>
              <a:ahLst/>
              <a:cxnLst>
                <a:cxn ang="0">
                  <a:pos x="47" y="6"/>
                </a:cxn>
                <a:cxn ang="0">
                  <a:pos x="23" y="4"/>
                </a:cxn>
                <a:cxn ang="0">
                  <a:pos x="3" y="0"/>
                </a:cxn>
                <a:cxn ang="0">
                  <a:pos x="0" y="11"/>
                </a:cxn>
                <a:cxn ang="0">
                  <a:pos x="22" y="15"/>
                </a:cxn>
                <a:cxn ang="0">
                  <a:pos x="45" y="17"/>
                </a:cxn>
                <a:cxn ang="0">
                  <a:pos x="47" y="6"/>
                </a:cxn>
              </a:cxnLst>
              <a:rect l="0" t="0" r="r" b="b"/>
              <a:pathLst>
                <a:path w="47" h="17">
                  <a:moveTo>
                    <a:pt x="47" y="6"/>
                  </a:moveTo>
                  <a:cubicBezTo>
                    <a:pt x="39" y="5"/>
                    <a:pt x="31" y="5"/>
                    <a:pt x="23" y="4"/>
                  </a:cubicBezTo>
                  <a:cubicBezTo>
                    <a:pt x="17" y="3"/>
                    <a:pt x="10" y="2"/>
                    <a:pt x="3" y="0"/>
                  </a:cubicBezTo>
                  <a:cubicBezTo>
                    <a:pt x="0" y="11"/>
                    <a:pt x="0" y="11"/>
                    <a:pt x="0" y="11"/>
                  </a:cubicBezTo>
                  <a:cubicBezTo>
                    <a:pt x="7" y="13"/>
                    <a:pt x="15" y="14"/>
                    <a:pt x="22" y="15"/>
                  </a:cubicBezTo>
                  <a:cubicBezTo>
                    <a:pt x="30" y="16"/>
                    <a:pt x="37" y="16"/>
                    <a:pt x="45" y="17"/>
                  </a:cubicBezTo>
                  <a:lnTo>
                    <a:pt x="47" y="6"/>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61" name="Freeform: Shape 76">
              <a:extLst>
                <a:ext uri="{FF2B5EF4-FFF2-40B4-BE49-F238E27FC236}">
                  <a16:creationId xmlns:a16="http://schemas.microsoft.com/office/drawing/2014/main" id="{BC04B1FD-3F0E-43E5-AD0C-E68182AA0602}"/>
                </a:ext>
              </a:extLst>
            </p:cNvPr>
            <p:cNvSpPr>
              <a:spLocks/>
            </p:cNvSpPr>
            <p:nvPr/>
          </p:nvSpPr>
          <p:spPr bwMode="auto">
            <a:xfrm>
              <a:off x="3522663" y="2749550"/>
              <a:ext cx="146050" cy="149225"/>
            </a:xfrm>
            <a:custGeom>
              <a:avLst/>
              <a:gdLst/>
              <a:ahLst/>
              <a:cxnLst>
                <a:cxn ang="0">
                  <a:pos x="39" y="32"/>
                </a:cxn>
                <a:cxn ang="0">
                  <a:pos x="23" y="16"/>
                </a:cxn>
                <a:cxn ang="0">
                  <a:pos x="10" y="0"/>
                </a:cxn>
                <a:cxn ang="0">
                  <a:pos x="0" y="6"/>
                </a:cxn>
                <a:cxn ang="0">
                  <a:pos x="15" y="24"/>
                </a:cxn>
                <a:cxn ang="0">
                  <a:pos x="31" y="40"/>
                </a:cxn>
                <a:cxn ang="0">
                  <a:pos x="39" y="32"/>
                </a:cxn>
              </a:cxnLst>
              <a:rect l="0" t="0" r="r" b="b"/>
              <a:pathLst>
                <a:path w="39" h="40">
                  <a:moveTo>
                    <a:pt x="39" y="32"/>
                  </a:moveTo>
                  <a:cubicBezTo>
                    <a:pt x="33" y="27"/>
                    <a:pt x="28" y="22"/>
                    <a:pt x="23" y="16"/>
                  </a:cubicBezTo>
                  <a:cubicBezTo>
                    <a:pt x="18" y="11"/>
                    <a:pt x="14" y="6"/>
                    <a:pt x="10" y="0"/>
                  </a:cubicBezTo>
                  <a:cubicBezTo>
                    <a:pt x="0" y="6"/>
                    <a:pt x="0" y="6"/>
                    <a:pt x="0" y="6"/>
                  </a:cubicBezTo>
                  <a:cubicBezTo>
                    <a:pt x="5" y="12"/>
                    <a:pt x="10" y="18"/>
                    <a:pt x="15" y="24"/>
                  </a:cubicBezTo>
                  <a:cubicBezTo>
                    <a:pt x="20" y="29"/>
                    <a:pt x="25" y="35"/>
                    <a:pt x="31" y="40"/>
                  </a:cubicBezTo>
                  <a:lnTo>
                    <a:pt x="39" y="32"/>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62" name="Rectangle 77">
              <a:extLst>
                <a:ext uri="{FF2B5EF4-FFF2-40B4-BE49-F238E27FC236}">
                  <a16:creationId xmlns:a16="http://schemas.microsoft.com/office/drawing/2014/main" id="{38FF5C62-D98B-42EB-B2F5-CFD65F939A56}"/>
                </a:ext>
              </a:extLst>
            </p:cNvPr>
            <p:cNvSpPr>
              <a:spLocks/>
            </p:cNvSpPr>
            <p:nvPr/>
          </p:nvSpPr>
          <p:spPr bwMode="auto">
            <a:xfrm>
              <a:off x="5146675" y="4911725"/>
              <a:ext cx="42863" cy="158750"/>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63" name="Rectangle 78">
              <a:extLst>
                <a:ext uri="{FF2B5EF4-FFF2-40B4-BE49-F238E27FC236}">
                  <a16:creationId xmlns:a16="http://schemas.microsoft.com/office/drawing/2014/main" id="{51FBED69-51DA-4649-B2AB-85342D5CD677}"/>
                </a:ext>
              </a:extLst>
            </p:cNvPr>
            <p:cNvSpPr>
              <a:spLocks/>
            </p:cNvSpPr>
            <p:nvPr/>
          </p:nvSpPr>
          <p:spPr bwMode="auto">
            <a:xfrm>
              <a:off x="5146675" y="4532313"/>
              <a:ext cx="42863"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64" name="Rectangle 79">
              <a:extLst>
                <a:ext uri="{FF2B5EF4-FFF2-40B4-BE49-F238E27FC236}">
                  <a16:creationId xmlns:a16="http://schemas.microsoft.com/office/drawing/2014/main" id="{8B1D1C7E-ED0B-48FA-BDE7-4984DDC8A441}"/>
                </a:ext>
              </a:extLst>
            </p:cNvPr>
            <p:cNvSpPr>
              <a:spLocks/>
            </p:cNvSpPr>
            <p:nvPr/>
          </p:nvSpPr>
          <p:spPr bwMode="auto">
            <a:xfrm>
              <a:off x="5146675" y="4156075"/>
              <a:ext cx="42863"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65" name="Freeform: Shape 80">
              <a:extLst>
                <a:ext uri="{FF2B5EF4-FFF2-40B4-BE49-F238E27FC236}">
                  <a16:creationId xmlns:a16="http://schemas.microsoft.com/office/drawing/2014/main" id="{F46450FE-55D0-4DD4-A5FD-76A537966ED1}"/>
                </a:ext>
              </a:extLst>
            </p:cNvPr>
            <p:cNvSpPr>
              <a:spLocks/>
            </p:cNvSpPr>
            <p:nvPr/>
          </p:nvSpPr>
          <p:spPr bwMode="auto">
            <a:xfrm>
              <a:off x="5121275" y="3768725"/>
              <a:ext cx="68263" cy="168275"/>
            </a:xfrm>
            <a:custGeom>
              <a:avLst/>
              <a:gdLst/>
              <a:ahLst/>
              <a:cxnLst>
                <a:cxn ang="0">
                  <a:pos x="0" y="2"/>
                </a:cxn>
                <a:cxn ang="0">
                  <a:pos x="5" y="25"/>
                </a:cxn>
                <a:cxn ang="0">
                  <a:pos x="7" y="45"/>
                </a:cxn>
                <a:cxn ang="0">
                  <a:pos x="18" y="45"/>
                </a:cxn>
                <a:cxn ang="0">
                  <a:pos x="16" y="23"/>
                </a:cxn>
                <a:cxn ang="0">
                  <a:pos x="11" y="0"/>
                </a:cxn>
                <a:cxn ang="0">
                  <a:pos x="0" y="2"/>
                </a:cxn>
              </a:cxnLst>
              <a:rect l="0" t="0" r="r" b="b"/>
              <a:pathLst>
                <a:path w="18" h="45">
                  <a:moveTo>
                    <a:pt x="0" y="2"/>
                  </a:moveTo>
                  <a:cubicBezTo>
                    <a:pt x="2" y="10"/>
                    <a:pt x="3" y="17"/>
                    <a:pt x="5" y="25"/>
                  </a:cubicBezTo>
                  <a:cubicBezTo>
                    <a:pt x="6" y="32"/>
                    <a:pt x="7" y="39"/>
                    <a:pt x="7" y="45"/>
                  </a:cubicBezTo>
                  <a:cubicBezTo>
                    <a:pt x="18" y="45"/>
                    <a:pt x="18" y="45"/>
                    <a:pt x="18" y="45"/>
                  </a:cubicBezTo>
                  <a:cubicBezTo>
                    <a:pt x="18" y="38"/>
                    <a:pt x="17" y="30"/>
                    <a:pt x="16" y="23"/>
                  </a:cubicBezTo>
                  <a:cubicBezTo>
                    <a:pt x="14" y="15"/>
                    <a:pt x="13" y="8"/>
                    <a:pt x="11" y="0"/>
                  </a:cubicBezTo>
                  <a:lnTo>
                    <a:pt x="0" y="2"/>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67" name="Freeform: Shape 81">
              <a:extLst>
                <a:ext uri="{FF2B5EF4-FFF2-40B4-BE49-F238E27FC236}">
                  <a16:creationId xmlns:a16="http://schemas.microsoft.com/office/drawing/2014/main" id="{71325608-4AA0-4AC5-A00A-FAE9AE094113}"/>
                </a:ext>
              </a:extLst>
            </p:cNvPr>
            <p:cNvSpPr>
              <a:spLocks/>
            </p:cNvSpPr>
            <p:nvPr/>
          </p:nvSpPr>
          <p:spPr bwMode="auto">
            <a:xfrm>
              <a:off x="4959350" y="3395663"/>
              <a:ext cx="123825" cy="161925"/>
            </a:xfrm>
            <a:custGeom>
              <a:avLst/>
              <a:gdLst/>
              <a:ahLst/>
              <a:cxnLst>
                <a:cxn ang="0">
                  <a:pos x="0" y="6"/>
                </a:cxn>
                <a:cxn ang="0">
                  <a:pos x="12" y="25"/>
                </a:cxn>
                <a:cxn ang="0">
                  <a:pos x="22" y="43"/>
                </a:cxn>
                <a:cxn ang="0">
                  <a:pos x="33" y="39"/>
                </a:cxn>
                <a:cxn ang="0">
                  <a:pos x="22" y="19"/>
                </a:cxn>
                <a:cxn ang="0">
                  <a:pos x="9" y="0"/>
                </a:cxn>
                <a:cxn ang="0">
                  <a:pos x="0" y="6"/>
                </a:cxn>
              </a:cxnLst>
              <a:rect l="0" t="0" r="r" b="b"/>
              <a:pathLst>
                <a:path w="33" h="43">
                  <a:moveTo>
                    <a:pt x="0" y="6"/>
                  </a:moveTo>
                  <a:cubicBezTo>
                    <a:pt x="4" y="12"/>
                    <a:pt x="8" y="19"/>
                    <a:pt x="12" y="25"/>
                  </a:cubicBezTo>
                  <a:cubicBezTo>
                    <a:pt x="16" y="31"/>
                    <a:pt x="19" y="37"/>
                    <a:pt x="22" y="43"/>
                  </a:cubicBezTo>
                  <a:cubicBezTo>
                    <a:pt x="33" y="39"/>
                    <a:pt x="33" y="39"/>
                    <a:pt x="33" y="39"/>
                  </a:cubicBezTo>
                  <a:cubicBezTo>
                    <a:pt x="29" y="32"/>
                    <a:pt x="26" y="26"/>
                    <a:pt x="22" y="19"/>
                  </a:cubicBezTo>
                  <a:cubicBezTo>
                    <a:pt x="18" y="13"/>
                    <a:pt x="14" y="6"/>
                    <a:pt x="9" y="0"/>
                  </a:cubicBezTo>
                  <a:lnTo>
                    <a:pt x="0" y="6"/>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68" name="Freeform: Shape 82">
              <a:extLst>
                <a:ext uri="{FF2B5EF4-FFF2-40B4-BE49-F238E27FC236}">
                  <a16:creationId xmlns:a16="http://schemas.microsoft.com/office/drawing/2014/main" id="{F1B49951-4BF6-4D33-83D4-3A3E15A6CB2C}"/>
                </a:ext>
              </a:extLst>
            </p:cNvPr>
            <p:cNvSpPr>
              <a:spLocks/>
            </p:cNvSpPr>
            <p:nvPr/>
          </p:nvSpPr>
          <p:spPr bwMode="auto">
            <a:xfrm>
              <a:off x="3424238" y="2455863"/>
              <a:ext cx="52388" cy="79375"/>
            </a:xfrm>
            <a:custGeom>
              <a:avLst/>
              <a:gdLst/>
              <a:ahLst/>
              <a:cxnLst>
                <a:cxn ang="0">
                  <a:pos x="3" y="21"/>
                </a:cxn>
                <a:cxn ang="0">
                  <a:pos x="14" y="21"/>
                </a:cxn>
                <a:cxn ang="0">
                  <a:pos x="11" y="0"/>
                </a:cxn>
                <a:cxn ang="0">
                  <a:pos x="0" y="0"/>
                </a:cxn>
                <a:cxn ang="0">
                  <a:pos x="3" y="21"/>
                </a:cxn>
              </a:cxnLst>
              <a:rect l="0" t="0" r="r" b="b"/>
              <a:pathLst>
                <a:path w="14" h="21">
                  <a:moveTo>
                    <a:pt x="3" y="21"/>
                  </a:moveTo>
                  <a:cubicBezTo>
                    <a:pt x="14" y="21"/>
                    <a:pt x="14" y="21"/>
                    <a:pt x="14" y="21"/>
                  </a:cubicBezTo>
                  <a:cubicBezTo>
                    <a:pt x="12" y="14"/>
                    <a:pt x="12" y="7"/>
                    <a:pt x="11" y="0"/>
                  </a:cubicBezTo>
                  <a:cubicBezTo>
                    <a:pt x="0" y="0"/>
                    <a:pt x="0" y="0"/>
                    <a:pt x="0" y="0"/>
                  </a:cubicBezTo>
                  <a:cubicBezTo>
                    <a:pt x="0" y="7"/>
                    <a:pt x="1" y="14"/>
                    <a:pt x="3" y="21"/>
                  </a:cubicBez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69" name="Freeform: Shape 83">
              <a:extLst>
                <a:ext uri="{FF2B5EF4-FFF2-40B4-BE49-F238E27FC236}">
                  <a16:creationId xmlns:a16="http://schemas.microsoft.com/office/drawing/2014/main" id="{D7A44167-03A9-4E3D-AF40-F3A543D1C6DC}"/>
                </a:ext>
              </a:extLst>
            </p:cNvPr>
            <p:cNvSpPr>
              <a:spLocks/>
            </p:cNvSpPr>
            <p:nvPr/>
          </p:nvSpPr>
          <p:spPr bwMode="auto">
            <a:xfrm>
              <a:off x="3195638" y="2200275"/>
              <a:ext cx="511175" cy="255588"/>
            </a:xfrm>
            <a:custGeom>
              <a:avLst/>
              <a:gdLst/>
              <a:ahLst/>
              <a:cxnLst>
                <a:cxn ang="0">
                  <a:pos x="322" y="161"/>
                </a:cxn>
                <a:cxn ang="0">
                  <a:pos x="161" y="0"/>
                </a:cxn>
                <a:cxn ang="0">
                  <a:pos x="0" y="161"/>
                </a:cxn>
                <a:cxn ang="0">
                  <a:pos x="322" y="161"/>
                </a:cxn>
              </a:cxnLst>
              <a:rect l="0" t="0" r="r" b="b"/>
              <a:pathLst>
                <a:path w="322" h="161">
                  <a:moveTo>
                    <a:pt x="322" y="161"/>
                  </a:moveTo>
                  <a:lnTo>
                    <a:pt x="161" y="0"/>
                  </a:lnTo>
                  <a:lnTo>
                    <a:pt x="0" y="161"/>
                  </a:lnTo>
                  <a:lnTo>
                    <a:pt x="322" y="161"/>
                  </a:ln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grpSp>
      <p:grpSp>
        <p:nvGrpSpPr>
          <p:cNvPr id="28" name="Group 3">
            <a:extLst>
              <a:ext uri="{FF2B5EF4-FFF2-40B4-BE49-F238E27FC236}">
                <a16:creationId xmlns:a16="http://schemas.microsoft.com/office/drawing/2014/main" id="{0109304A-D689-4679-98EF-6CDD93598B6E}"/>
              </a:ext>
            </a:extLst>
          </p:cNvPr>
          <p:cNvGrpSpPr/>
          <p:nvPr/>
        </p:nvGrpSpPr>
        <p:grpSpPr>
          <a:xfrm>
            <a:off x="4876747" y="2986841"/>
            <a:ext cx="987978" cy="2156659"/>
            <a:chOff x="6998212" y="3863022"/>
            <a:chExt cx="1372016" cy="2994977"/>
          </a:xfrm>
        </p:grpSpPr>
        <p:grpSp>
          <p:nvGrpSpPr>
            <p:cNvPr id="29" name="Group 34">
              <a:extLst>
                <a:ext uri="{FF2B5EF4-FFF2-40B4-BE49-F238E27FC236}">
                  <a16:creationId xmlns:a16="http://schemas.microsoft.com/office/drawing/2014/main" id="{4C4DC49F-ED0A-4F12-99D6-0358EBBF0249}"/>
                </a:ext>
              </a:extLst>
            </p:cNvPr>
            <p:cNvGrpSpPr/>
            <p:nvPr/>
          </p:nvGrpSpPr>
          <p:grpSpPr>
            <a:xfrm>
              <a:off x="6998212" y="3863022"/>
              <a:ext cx="1372016" cy="2994977"/>
              <a:chOff x="4700587" y="3125788"/>
              <a:chExt cx="928689" cy="2027238"/>
            </a:xfrm>
          </p:grpSpPr>
          <p:sp>
            <p:nvSpPr>
              <p:cNvPr id="36" name="Freeform: Shape 116">
                <a:extLst>
                  <a:ext uri="{FF2B5EF4-FFF2-40B4-BE49-F238E27FC236}">
                    <a16:creationId xmlns:a16="http://schemas.microsoft.com/office/drawing/2014/main" id="{1814B9A5-9CBC-4816-A3CE-0D19D8EE6CD1}"/>
                  </a:ext>
                </a:extLst>
              </p:cNvPr>
              <p:cNvSpPr>
                <a:spLocks/>
              </p:cNvSpPr>
              <p:nvPr/>
            </p:nvSpPr>
            <p:spPr bwMode="auto">
              <a:xfrm>
                <a:off x="4700587" y="3244850"/>
                <a:ext cx="673100" cy="1908176"/>
              </a:xfrm>
              <a:custGeom>
                <a:avLst/>
                <a:gdLst/>
                <a:ahLst/>
                <a:cxnLst>
                  <a:cxn ang="0">
                    <a:pos x="0" y="179"/>
                  </a:cxn>
                  <a:cxn ang="0">
                    <a:pos x="0" y="507"/>
                  </a:cxn>
                  <a:cxn ang="0">
                    <a:pos x="74" y="507"/>
                  </a:cxn>
                  <a:cxn ang="0">
                    <a:pos x="74" y="179"/>
                  </a:cxn>
                  <a:cxn ang="0">
                    <a:pos x="179" y="75"/>
                  </a:cxn>
                  <a:cxn ang="0">
                    <a:pos x="179" y="0"/>
                  </a:cxn>
                  <a:cxn ang="0">
                    <a:pos x="0" y="179"/>
                  </a:cxn>
                </a:cxnLst>
                <a:rect l="0" t="0" r="r" b="b"/>
                <a:pathLst>
                  <a:path w="179" h="507">
                    <a:moveTo>
                      <a:pt x="0" y="179"/>
                    </a:moveTo>
                    <a:cubicBezTo>
                      <a:pt x="0" y="507"/>
                      <a:pt x="0" y="507"/>
                      <a:pt x="0" y="507"/>
                    </a:cubicBezTo>
                    <a:cubicBezTo>
                      <a:pt x="74" y="507"/>
                      <a:pt x="74" y="507"/>
                      <a:pt x="74" y="507"/>
                    </a:cubicBezTo>
                    <a:cubicBezTo>
                      <a:pt x="74" y="179"/>
                      <a:pt x="74" y="179"/>
                      <a:pt x="74" y="179"/>
                    </a:cubicBezTo>
                    <a:cubicBezTo>
                      <a:pt x="74" y="122"/>
                      <a:pt x="121" y="75"/>
                      <a:pt x="179" y="75"/>
                    </a:cubicBezTo>
                    <a:cubicBezTo>
                      <a:pt x="179" y="0"/>
                      <a:pt x="179" y="0"/>
                      <a:pt x="179" y="0"/>
                    </a:cubicBezTo>
                    <a:cubicBezTo>
                      <a:pt x="80" y="0"/>
                      <a:pt x="0" y="81"/>
                      <a:pt x="0" y="179"/>
                    </a:cubicBez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sp>
            <p:nvSpPr>
              <p:cNvPr id="37" name="Freeform: Shape 117">
                <a:extLst>
                  <a:ext uri="{FF2B5EF4-FFF2-40B4-BE49-F238E27FC236}">
                    <a16:creationId xmlns:a16="http://schemas.microsoft.com/office/drawing/2014/main" id="{B903F40D-58D4-4A83-BFF9-CDAB815FD524}"/>
                  </a:ext>
                </a:extLst>
              </p:cNvPr>
              <p:cNvSpPr>
                <a:spLocks/>
              </p:cNvSpPr>
              <p:nvPr/>
            </p:nvSpPr>
            <p:spPr bwMode="auto">
              <a:xfrm>
                <a:off x="5373688" y="3125788"/>
                <a:ext cx="255588" cy="508000"/>
              </a:xfrm>
              <a:custGeom>
                <a:avLst/>
                <a:gdLst/>
                <a:ahLst/>
                <a:cxnLst>
                  <a:cxn ang="0">
                    <a:pos x="0" y="320"/>
                  </a:cxn>
                  <a:cxn ang="0">
                    <a:pos x="161" y="161"/>
                  </a:cxn>
                  <a:cxn ang="0">
                    <a:pos x="0" y="0"/>
                  </a:cxn>
                  <a:cxn ang="0">
                    <a:pos x="0" y="320"/>
                  </a:cxn>
                </a:cxnLst>
                <a:rect l="0" t="0" r="r" b="b"/>
                <a:pathLst>
                  <a:path w="161" h="320">
                    <a:moveTo>
                      <a:pt x="0" y="320"/>
                    </a:moveTo>
                    <a:lnTo>
                      <a:pt x="161" y="161"/>
                    </a:lnTo>
                    <a:lnTo>
                      <a:pt x="0" y="0"/>
                    </a:lnTo>
                    <a:lnTo>
                      <a:pt x="0" y="320"/>
                    </a:ln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sp>
            <p:nvSpPr>
              <p:cNvPr id="38" name="Freeform: Shape 118">
                <a:extLst>
                  <a:ext uri="{FF2B5EF4-FFF2-40B4-BE49-F238E27FC236}">
                    <a16:creationId xmlns:a16="http://schemas.microsoft.com/office/drawing/2014/main" id="{8771C4DB-AF43-4401-B758-A83B4DB03D17}"/>
                  </a:ext>
                </a:extLst>
              </p:cNvPr>
              <p:cNvSpPr>
                <a:spLocks/>
              </p:cNvSpPr>
              <p:nvPr/>
            </p:nvSpPr>
            <p:spPr bwMode="auto">
              <a:xfrm>
                <a:off x="5319713" y="3365500"/>
                <a:ext cx="53975" cy="46038"/>
              </a:xfrm>
              <a:custGeom>
                <a:avLst/>
                <a:gdLst/>
                <a:ahLst/>
                <a:cxnLst>
                  <a:cxn ang="0">
                    <a:pos x="14" y="0"/>
                  </a:cxn>
                  <a:cxn ang="0">
                    <a:pos x="0" y="1"/>
                  </a:cxn>
                  <a:cxn ang="0">
                    <a:pos x="0" y="12"/>
                  </a:cxn>
                  <a:cxn ang="0">
                    <a:pos x="14" y="11"/>
                  </a:cxn>
                  <a:cxn ang="0">
                    <a:pos x="14" y="0"/>
                  </a:cxn>
                </a:cxnLst>
                <a:rect l="0" t="0" r="r" b="b"/>
                <a:pathLst>
                  <a:path w="14" h="12">
                    <a:moveTo>
                      <a:pt x="14" y="0"/>
                    </a:moveTo>
                    <a:cubicBezTo>
                      <a:pt x="9" y="0"/>
                      <a:pt x="5" y="0"/>
                      <a:pt x="0" y="1"/>
                    </a:cubicBezTo>
                    <a:cubicBezTo>
                      <a:pt x="0" y="12"/>
                      <a:pt x="0" y="12"/>
                      <a:pt x="0" y="12"/>
                    </a:cubicBezTo>
                    <a:cubicBezTo>
                      <a:pt x="4" y="11"/>
                      <a:pt x="9" y="11"/>
                      <a:pt x="14" y="11"/>
                    </a:cubicBezTo>
                    <a:lnTo>
                      <a:pt x="14" y="0"/>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43" name="Rectangle 119">
                <a:extLst>
                  <a:ext uri="{FF2B5EF4-FFF2-40B4-BE49-F238E27FC236}">
                    <a16:creationId xmlns:a16="http://schemas.microsoft.com/office/drawing/2014/main" id="{F64BBD3C-4DED-457B-9081-1D4E42D1A3A2}"/>
                  </a:ext>
                </a:extLst>
              </p:cNvPr>
              <p:cNvSpPr>
                <a:spLocks/>
              </p:cNvSpPr>
              <p:nvPr/>
            </p:nvSpPr>
            <p:spPr bwMode="auto">
              <a:xfrm>
                <a:off x="4816475" y="4911725"/>
                <a:ext cx="44450" cy="158750"/>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54" name="Rectangle 120">
                <a:extLst>
                  <a:ext uri="{FF2B5EF4-FFF2-40B4-BE49-F238E27FC236}">
                    <a16:creationId xmlns:a16="http://schemas.microsoft.com/office/drawing/2014/main" id="{91DDDDC2-B077-4F3D-B350-40E9E6168CD3}"/>
                  </a:ext>
                </a:extLst>
              </p:cNvPr>
              <p:cNvSpPr>
                <a:spLocks/>
              </p:cNvSpPr>
              <p:nvPr/>
            </p:nvSpPr>
            <p:spPr bwMode="auto">
              <a:xfrm>
                <a:off x="4816475" y="4532313"/>
                <a:ext cx="44450"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55" name="Rectangle 121">
                <a:extLst>
                  <a:ext uri="{FF2B5EF4-FFF2-40B4-BE49-F238E27FC236}">
                    <a16:creationId xmlns:a16="http://schemas.microsoft.com/office/drawing/2014/main" id="{3F356211-CBBA-412C-9C88-46DACC3DF416}"/>
                  </a:ext>
                </a:extLst>
              </p:cNvPr>
              <p:cNvSpPr>
                <a:spLocks/>
              </p:cNvSpPr>
              <p:nvPr/>
            </p:nvSpPr>
            <p:spPr bwMode="auto">
              <a:xfrm>
                <a:off x="4816475" y="4156075"/>
                <a:ext cx="44450"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56" name="Freeform: Shape 122">
                <a:extLst>
                  <a:ext uri="{FF2B5EF4-FFF2-40B4-BE49-F238E27FC236}">
                    <a16:creationId xmlns:a16="http://schemas.microsoft.com/office/drawing/2014/main" id="{DCA1B994-1D1E-41B3-A531-7C15A089000A}"/>
                  </a:ext>
                </a:extLst>
              </p:cNvPr>
              <p:cNvSpPr>
                <a:spLocks/>
              </p:cNvSpPr>
              <p:nvPr/>
            </p:nvSpPr>
            <p:spPr bwMode="auto">
              <a:xfrm>
                <a:off x="4816475" y="3783013"/>
                <a:ext cx="60325" cy="166688"/>
              </a:xfrm>
              <a:custGeom>
                <a:avLst/>
                <a:gdLst/>
                <a:ahLst/>
                <a:cxnLst>
                  <a:cxn ang="0">
                    <a:pos x="12" y="44"/>
                  </a:cxn>
                  <a:cxn ang="0">
                    <a:pos x="16" y="1"/>
                  </a:cxn>
                  <a:cxn ang="0">
                    <a:pos x="5" y="0"/>
                  </a:cxn>
                  <a:cxn ang="0">
                    <a:pos x="1" y="42"/>
                  </a:cxn>
                  <a:cxn ang="0">
                    <a:pos x="12" y="44"/>
                  </a:cxn>
                </a:cxnLst>
                <a:rect l="0" t="0" r="r" b="b"/>
                <a:pathLst>
                  <a:path w="16" h="44">
                    <a:moveTo>
                      <a:pt x="12" y="44"/>
                    </a:moveTo>
                    <a:cubicBezTo>
                      <a:pt x="11" y="29"/>
                      <a:pt x="13" y="15"/>
                      <a:pt x="16" y="1"/>
                    </a:cubicBezTo>
                    <a:cubicBezTo>
                      <a:pt x="5" y="0"/>
                      <a:pt x="5" y="0"/>
                      <a:pt x="5" y="0"/>
                    </a:cubicBezTo>
                    <a:cubicBezTo>
                      <a:pt x="2" y="14"/>
                      <a:pt x="0" y="28"/>
                      <a:pt x="1" y="42"/>
                    </a:cubicBezTo>
                    <a:lnTo>
                      <a:pt x="12" y="44"/>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grpSp>
        <p:sp>
          <p:nvSpPr>
            <p:cNvPr id="34" name="Freeform: Shape 149">
              <a:extLst>
                <a:ext uri="{FF2B5EF4-FFF2-40B4-BE49-F238E27FC236}">
                  <a16:creationId xmlns:a16="http://schemas.microsoft.com/office/drawing/2014/main" id="{23099725-1D8D-454A-90C0-A097C4EE2DC1}"/>
                </a:ext>
              </a:extLst>
            </p:cNvPr>
            <p:cNvSpPr>
              <a:spLocks/>
            </p:cNvSpPr>
            <p:nvPr/>
          </p:nvSpPr>
          <p:spPr bwMode="auto">
            <a:xfrm rot="20207692">
              <a:off x="7214945" y="4473216"/>
              <a:ext cx="239223" cy="171037"/>
            </a:xfrm>
            <a:custGeom>
              <a:avLst/>
              <a:gdLst/>
              <a:ahLst/>
              <a:cxnLst>
                <a:cxn ang="0">
                  <a:pos x="5" y="29"/>
                </a:cxn>
                <a:cxn ang="0">
                  <a:pos x="43" y="10"/>
                </a:cxn>
                <a:cxn ang="0">
                  <a:pos x="37" y="0"/>
                </a:cxn>
                <a:cxn ang="0">
                  <a:pos x="0" y="20"/>
                </a:cxn>
                <a:cxn ang="0">
                  <a:pos x="5" y="29"/>
                </a:cxn>
              </a:cxnLst>
              <a:rect l="0" t="0" r="r" b="b"/>
              <a:pathLst>
                <a:path w="43" h="29">
                  <a:moveTo>
                    <a:pt x="5" y="29"/>
                  </a:moveTo>
                  <a:cubicBezTo>
                    <a:pt x="17" y="22"/>
                    <a:pt x="30" y="16"/>
                    <a:pt x="43" y="10"/>
                  </a:cubicBezTo>
                  <a:cubicBezTo>
                    <a:pt x="37" y="0"/>
                    <a:pt x="37" y="0"/>
                    <a:pt x="37" y="0"/>
                  </a:cubicBezTo>
                  <a:cubicBezTo>
                    <a:pt x="25" y="6"/>
                    <a:pt x="12" y="12"/>
                    <a:pt x="0" y="20"/>
                  </a:cubicBezTo>
                  <a:lnTo>
                    <a:pt x="5" y="29"/>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35" name="Freeform: Shape 150">
              <a:extLst>
                <a:ext uri="{FF2B5EF4-FFF2-40B4-BE49-F238E27FC236}">
                  <a16:creationId xmlns:a16="http://schemas.microsoft.com/office/drawing/2014/main" id="{C903F8A0-1279-467F-AC66-14BB8455F28E}"/>
                </a:ext>
              </a:extLst>
            </p:cNvPr>
            <p:cNvSpPr>
              <a:spLocks/>
            </p:cNvSpPr>
            <p:nvPr/>
          </p:nvSpPr>
          <p:spPr bwMode="auto">
            <a:xfrm rot="21091586">
              <a:off x="7505683" y="4267614"/>
              <a:ext cx="239223" cy="116504"/>
            </a:xfrm>
            <a:custGeom>
              <a:avLst/>
              <a:gdLst/>
              <a:ahLst/>
              <a:cxnLst>
                <a:cxn ang="0">
                  <a:pos x="2" y="20"/>
                </a:cxn>
                <a:cxn ang="0">
                  <a:pos x="43" y="11"/>
                </a:cxn>
                <a:cxn ang="0">
                  <a:pos x="41" y="0"/>
                </a:cxn>
                <a:cxn ang="0">
                  <a:pos x="0" y="9"/>
                </a:cxn>
                <a:cxn ang="0">
                  <a:pos x="2" y="20"/>
                </a:cxn>
              </a:cxnLst>
              <a:rect l="0" t="0" r="r" b="b"/>
              <a:pathLst>
                <a:path w="43" h="20">
                  <a:moveTo>
                    <a:pt x="2" y="20"/>
                  </a:moveTo>
                  <a:cubicBezTo>
                    <a:pt x="15" y="16"/>
                    <a:pt x="29" y="13"/>
                    <a:pt x="43" y="11"/>
                  </a:cubicBezTo>
                  <a:cubicBezTo>
                    <a:pt x="41" y="0"/>
                    <a:pt x="41" y="0"/>
                    <a:pt x="41" y="0"/>
                  </a:cubicBezTo>
                  <a:cubicBezTo>
                    <a:pt x="27" y="2"/>
                    <a:pt x="13" y="5"/>
                    <a:pt x="0" y="9"/>
                  </a:cubicBezTo>
                  <a:lnTo>
                    <a:pt x="2" y="20"/>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grpSp>
      <p:grpSp>
        <p:nvGrpSpPr>
          <p:cNvPr id="102" name="Group 37">
            <a:extLst>
              <a:ext uri="{FF2B5EF4-FFF2-40B4-BE49-F238E27FC236}">
                <a16:creationId xmlns:a16="http://schemas.microsoft.com/office/drawing/2014/main" id="{F79B60C6-68D5-499B-942D-505577C37525}"/>
              </a:ext>
            </a:extLst>
          </p:cNvPr>
          <p:cNvGrpSpPr/>
          <p:nvPr/>
        </p:nvGrpSpPr>
        <p:grpSpPr>
          <a:xfrm flipH="1">
            <a:off x="5256986" y="3732716"/>
            <a:ext cx="1195614" cy="1408499"/>
            <a:chOff x="2797175" y="3829050"/>
            <a:chExt cx="1192213" cy="1323975"/>
          </a:xfrm>
        </p:grpSpPr>
        <p:sp>
          <p:nvSpPr>
            <p:cNvPr id="103" name="Freeform: Shape 84">
              <a:extLst>
                <a:ext uri="{FF2B5EF4-FFF2-40B4-BE49-F238E27FC236}">
                  <a16:creationId xmlns:a16="http://schemas.microsoft.com/office/drawing/2014/main" id="{17A894CA-A130-46C4-B77F-452CEAC73FE4}"/>
                </a:ext>
              </a:extLst>
            </p:cNvPr>
            <p:cNvSpPr>
              <a:spLocks/>
            </p:cNvSpPr>
            <p:nvPr/>
          </p:nvSpPr>
          <p:spPr bwMode="auto">
            <a:xfrm>
              <a:off x="2913063" y="3829050"/>
              <a:ext cx="1076325" cy="1323975"/>
            </a:xfrm>
            <a:custGeom>
              <a:avLst/>
              <a:gdLst/>
              <a:ahLst/>
              <a:cxnLst>
                <a:cxn ang="0">
                  <a:pos x="143" y="0"/>
                </a:cxn>
                <a:cxn ang="0">
                  <a:pos x="0" y="142"/>
                </a:cxn>
                <a:cxn ang="0">
                  <a:pos x="75" y="142"/>
                </a:cxn>
                <a:cxn ang="0">
                  <a:pos x="143" y="74"/>
                </a:cxn>
                <a:cxn ang="0">
                  <a:pos x="211" y="142"/>
                </a:cxn>
                <a:cxn ang="0">
                  <a:pos x="211" y="352"/>
                </a:cxn>
                <a:cxn ang="0">
                  <a:pos x="286" y="352"/>
                </a:cxn>
                <a:cxn ang="0">
                  <a:pos x="286" y="142"/>
                </a:cxn>
                <a:cxn ang="0">
                  <a:pos x="143" y="0"/>
                </a:cxn>
              </a:cxnLst>
              <a:rect l="0" t="0" r="r" b="b"/>
              <a:pathLst>
                <a:path w="286" h="352">
                  <a:moveTo>
                    <a:pt x="143" y="0"/>
                  </a:moveTo>
                  <a:cubicBezTo>
                    <a:pt x="64" y="0"/>
                    <a:pt x="0" y="64"/>
                    <a:pt x="0" y="142"/>
                  </a:cubicBezTo>
                  <a:cubicBezTo>
                    <a:pt x="75" y="142"/>
                    <a:pt x="75" y="142"/>
                    <a:pt x="75" y="142"/>
                  </a:cubicBezTo>
                  <a:cubicBezTo>
                    <a:pt x="75" y="105"/>
                    <a:pt x="105" y="74"/>
                    <a:pt x="143" y="74"/>
                  </a:cubicBezTo>
                  <a:cubicBezTo>
                    <a:pt x="181" y="74"/>
                    <a:pt x="211" y="105"/>
                    <a:pt x="211" y="142"/>
                  </a:cubicBezTo>
                  <a:cubicBezTo>
                    <a:pt x="211" y="352"/>
                    <a:pt x="211" y="352"/>
                    <a:pt x="211" y="352"/>
                  </a:cubicBezTo>
                  <a:cubicBezTo>
                    <a:pt x="286" y="352"/>
                    <a:pt x="286" y="352"/>
                    <a:pt x="286" y="352"/>
                  </a:cubicBezTo>
                  <a:cubicBezTo>
                    <a:pt x="286" y="142"/>
                    <a:pt x="286" y="142"/>
                    <a:pt x="286" y="142"/>
                  </a:cubicBezTo>
                  <a:cubicBezTo>
                    <a:pt x="286" y="64"/>
                    <a:pt x="222" y="0"/>
                    <a:pt x="143" y="0"/>
                  </a:cubicBez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sp>
          <p:nvSpPr>
            <p:cNvPr id="104" name="Rectangle 85">
              <a:extLst>
                <a:ext uri="{FF2B5EF4-FFF2-40B4-BE49-F238E27FC236}">
                  <a16:creationId xmlns:a16="http://schemas.microsoft.com/office/drawing/2014/main" id="{4E13613D-BC52-499A-891A-F72AD0DF340E}"/>
                </a:ext>
              </a:extLst>
            </p:cNvPr>
            <p:cNvSpPr>
              <a:spLocks/>
            </p:cNvSpPr>
            <p:nvPr/>
          </p:nvSpPr>
          <p:spPr bwMode="auto">
            <a:xfrm>
              <a:off x="3827463" y="4911725"/>
              <a:ext cx="41275" cy="158750"/>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105" name="Rectangle 86">
              <a:extLst>
                <a:ext uri="{FF2B5EF4-FFF2-40B4-BE49-F238E27FC236}">
                  <a16:creationId xmlns:a16="http://schemas.microsoft.com/office/drawing/2014/main" id="{907D2F09-49A7-4793-B156-0D9E1E610F30}"/>
                </a:ext>
              </a:extLst>
            </p:cNvPr>
            <p:cNvSpPr>
              <a:spLocks/>
            </p:cNvSpPr>
            <p:nvPr/>
          </p:nvSpPr>
          <p:spPr bwMode="auto">
            <a:xfrm>
              <a:off x="3827463" y="4532313"/>
              <a:ext cx="41275" cy="157163"/>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106" name="Freeform: Shape 87">
              <a:extLst>
                <a:ext uri="{FF2B5EF4-FFF2-40B4-BE49-F238E27FC236}">
                  <a16:creationId xmlns:a16="http://schemas.microsoft.com/office/drawing/2014/main" id="{8963064B-248F-4A42-8357-3129F9029246}"/>
                </a:ext>
              </a:extLst>
            </p:cNvPr>
            <p:cNvSpPr>
              <a:spLocks/>
            </p:cNvSpPr>
            <p:nvPr/>
          </p:nvSpPr>
          <p:spPr bwMode="auto">
            <a:xfrm>
              <a:off x="3781425" y="4164013"/>
              <a:ext cx="87313" cy="173038"/>
            </a:xfrm>
            <a:custGeom>
              <a:avLst/>
              <a:gdLst/>
              <a:ahLst/>
              <a:cxnLst>
                <a:cxn ang="0">
                  <a:pos x="19" y="22"/>
                </a:cxn>
                <a:cxn ang="0">
                  <a:pos x="10" y="0"/>
                </a:cxn>
                <a:cxn ang="0">
                  <a:pos x="0" y="5"/>
                </a:cxn>
                <a:cxn ang="0">
                  <a:pos x="8" y="25"/>
                </a:cxn>
                <a:cxn ang="0">
                  <a:pos x="12" y="46"/>
                </a:cxn>
                <a:cxn ang="0">
                  <a:pos x="23" y="46"/>
                </a:cxn>
                <a:cxn ang="0">
                  <a:pos x="19" y="22"/>
                </a:cxn>
              </a:cxnLst>
              <a:rect l="0" t="0" r="r" b="b"/>
              <a:pathLst>
                <a:path w="23" h="46">
                  <a:moveTo>
                    <a:pt x="19" y="22"/>
                  </a:moveTo>
                  <a:cubicBezTo>
                    <a:pt x="17" y="14"/>
                    <a:pt x="14" y="7"/>
                    <a:pt x="10" y="0"/>
                  </a:cubicBezTo>
                  <a:cubicBezTo>
                    <a:pt x="0" y="5"/>
                    <a:pt x="0" y="5"/>
                    <a:pt x="0" y="5"/>
                  </a:cubicBezTo>
                  <a:cubicBezTo>
                    <a:pt x="3" y="12"/>
                    <a:pt x="6" y="18"/>
                    <a:pt x="8" y="25"/>
                  </a:cubicBezTo>
                  <a:cubicBezTo>
                    <a:pt x="10" y="32"/>
                    <a:pt x="11" y="39"/>
                    <a:pt x="12" y="46"/>
                  </a:cubicBezTo>
                  <a:cubicBezTo>
                    <a:pt x="23" y="46"/>
                    <a:pt x="23" y="46"/>
                    <a:pt x="23" y="46"/>
                  </a:cubicBezTo>
                  <a:cubicBezTo>
                    <a:pt x="22" y="38"/>
                    <a:pt x="21" y="30"/>
                    <a:pt x="19" y="22"/>
                  </a:cubicBez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107" name="Freeform: Shape 88">
              <a:extLst>
                <a:ext uri="{FF2B5EF4-FFF2-40B4-BE49-F238E27FC236}">
                  <a16:creationId xmlns:a16="http://schemas.microsoft.com/office/drawing/2014/main" id="{C1EEE1DB-CFE4-4271-B2AB-6F34376CAE96}"/>
                </a:ext>
              </a:extLst>
            </p:cNvPr>
            <p:cNvSpPr>
              <a:spLocks/>
            </p:cNvSpPr>
            <p:nvPr/>
          </p:nvSpPr>
          <p:spPr bwMode="auto">
            <a:xfrm>
              <a:off x="3517900" y="3949700"/>
              <a:ext cx="173038" cy="104775"/>
            </a:xfrm>
            <a:custGeom>
              <a:avLst/>
              <a:gdLst/>
              <a:ahLst/>
              <a:cxnLst>
                <a:cxn ang="0">
                  <a:pos x="25" y="7"/>
                </a:cxn>
                <a:cxn ang="0">
                  <a:pos x="2" y="0"/>
                </a:cxn>
                <a:cxn ang="0">
                  <a:pos x="0" y="11"/>
                </a:cxn>
                <a:cxn ang="0">
                  <a:pos x="20" y="17"/>
                </a:cxn>
                <a:cxn ang="0">
                  <a:pos x="39" y="28"/>
                </a:cxn>
                <a:cxn ang="0">
                  <a:pos x="46" y="18"/>
                </a:cxn>
                <a:cxn ang="0">
                  <a:pos x="25" y="7"/>
                </a:cxn>
              </a:cxnLst>
              <a:rect l="0" t="0" r="r" b="b"/>
              <a:pathLst>
                <a:path w="46" h="28">
                  <a:moveTo>
                    <a:pt x="25" y="7"/>
                  </a:moveTo>
                  <a:cubicBezTo>
                    <a:pt x="17" y="4"/>
                    <a:pt x="10" y="2"/>
                    <a:pt x="2" y="0"/>
                  </a:cubicBezTo>
                  <a:cubicBezTo>
                    <a:pt x="0" y="11"/>
                    <a:pt x="0" y="11"/>
                    <a:pt x="0" y="11"/>
                  </a:cubicBezTo>
                  <a:cubicBezTo>
                    <a:pt x="7" y="12"/>
                    <a:pt x="14" y="14"/>
                    <a:pt x="20" y="17"/>
                  </a:cubicBezTo>
                  <a:cubicBezTo>
                    <a:pt x="27" y="20"/>
                    <a:pt x="33" y="24"/>
                    <a:pt x="39" y="28"/>
                  </a:cubicBezTo>
                  <a:cubicBezTo>
                    <a:pt x="46" y="18"/>
                    <a:pt x="46" y="18"/>
                    <a:pt x="46" y="18"/>
                  </a:cubicBezTo>
                  <a:cubicBezTo>
                    <a:pt x="39" y="14"/>
                    <a:pt x="32" y="10"/>
                    <a:pt x="25" y="7"/>
                  </a:cubicBez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108" name="Freeform: Shape 89">
              <a:extLst>
                <a:ext uri="{FF2B5EF4-FFF2-40B4-BE49-F238E27FC236}">
                  <a16:creationId xmlns:a16="http://schemas.microsoft.com/office/drawing/2014/main" id="{C115A798-6209-45B5-8F45-FE52CB5C8137}"/>
                </a:ext>
              </a:extLst>
            </p:cNvPr>
            <p:cNvSpPr>
              <a:spLocks/>
            </p:cNvSpPr>
            <p:nvPr/>
          </p:nvSpPr>
          <p:spPr bwMode="auto">
            <a:xfrm>
              <a:off x="3154363" y="3967163"/>
              <a:ext cx="165100" cy="128588"/>
            </a:xfrm>
            <a:custGeom>
              <a:avLst/>
              <a:gdLst/>
              <a:ahLst/>
              <a:cxnLst>
                <a:cxn ang="0">
                  <a:pos x="19" y="11"/>
                </a:cxn>
                <a:cxn ang="0">
                  <a:pos x="0" y="26"/>
                </a:cxn>
                <a:cxn ang="0">
                  <a:pos x="8" y="34"/>
                </a:cxn>
                <a:cxn ang="0">
                  <a:pos x="25" y="20"/>
                </a:cxn>
                <a:cxn ang="0">
                  <a:pos x="44" y="11"/>
                </a:cxn>
                <a:cxn ang="0">
                  <a:pos x="40" y="0"/>
                </a:cxn>
                <a:cxn ang="0">
                  <a:pos x="19" y="11"/>
                </a:cxn>
              </a:cxnLst>
              <a:rect l="0" t="0" r="r" b="b"/>
              <a:pathLst>
                <a:path w="44" h="34">
                  <a:moveTo>
                    <a:pt x="19" y="11"/>
                  </a:moveTo>
                  <a:cubicBezTo>
                    <a:pt x="12" y="15"/>
                    <a:pt x="6" y="20"/>
                    <a:pt x="0" y="26"/>
                  </a:cubicBezTo>
                  <a:cubicBezTo>
                    <a:pt x="8" y="34"/>
                    <a:pt x="8" y="34"/>
                    <a:pt x="8" y="34"/>
                  </a:cubicBezTo>
                  <a:cubicBezTo>
                    <a:pt x="13" y="29"/>
                    <a:pt x="19" y="24"/>
                    <a:pt x="25" y="20"/>
                  </a:cubicBezTo>
                  <a:cubicBezTo>
                    <a:pt x="31" y="16"/>
                    <a:pt x="37" y="13"/>
                    <a:pt x="44" y="11"/>
                  </a:cubicBezTo>
                  <a:cubicBezTo>
                    <a:pt x="40" y="0"/>
                    <a:pt x="40" y="0"/>
                    <a:pt x="40" y="0"/>
                  </a:cubicBezTo>
                  <a:cubicBezTo>
                    <a:pt x="33" y="3"/>
                    <a:pt x="26" y="7"/>
                    <a:pt x="19" y="11"/>
                  </a:cubicBez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109" name="Freeform: Shape 90">
              <a:extLst>
                <a:ext uri="{FF2B5EF4-FFF2-40B4-BE49-F238E27FC236}">
                  <a16:creationId xmlns:a16="http://schemas.microsoft.com/office/drawing/2014/main" id="{F1BB3200-8688-4F58-B3DC-8C8E8851DC18}"/>
                </a:ext>
              </a:extLst>
            </p:cNvPr>
            <p:cNvSpPr>
              <a:spLocks/>
            </p:cNvSpPr>
            <p:nvPr/>
          </p:nvSpPr>
          <p:spPr bwMode="auto">
            <a:xfrm>
              <a:off x="3033713" y="4254500"/>
              <a:ext cx="52388" cy="107950"/>
            </a:xfrm>
            <a:custGeom>
              <a:avLst/>
              <a:gdLst/>
              <a:ahLst/>
              <a:cxnLst>
                <a:cxn ang="0">
                  <a:pos x="0" y="24"/>
                </a:cxn>
                <a:cxn ang="0">
                  <a:pos x="0" y="29"/>
                </a:cxn>
                <a:cxn ang="0">
                  <a:pos x="11" y="29"/>
                </a:cxn>
                <a:cxn ang="0">
                  <a:pos x="11" y="24"/>
                </a:cxn>
                <a:cxn ang="0">
                  <a:pos x="14" y="3"/>
                </a:cxn>
                <a:cxn ang="0">
                  <a:pos x="3" y="0"/>
                </a:cxn>
                <a:cxn ang="0">
                  <a:pos x="0" y="24"/>
                </a:cxn>
              </a:cxnLst>
              <a:rect l="0" t="0" r="r" b="b"/>
              <a:pathLst>
                <a:path w="14" h="29">
                  <a:moveTo>
                    <a:pt x="0" y="24"/>
                  </a:moveTo>
                  <a:cubicBezTo>
                    <a:pt x="0" y="26"/>
                    <a:pt x="0" y="28"/>
                    <a:pt x="0" y="29"/>
                  </a:cubicBezTo>
                  <a:cubicBezTo>
                    <a:pt x="11" y="29"/>
                    <a:pt x="11" y="29"/>
                    <a:pt x="11" y="29"/>
                  </a:cubicBezTo>
                  <a:cubicBezTo>
                    <a:pt x="11" y="28"/>
                    <a:pt x="11" y="26"/>
                    <a:pt x="11" y="24"/>
                  </a:cubicBezTo>
                  <a:cubicBezTo>
                    <a:pt x="11" y="17"/>
                    <a:pt x="12" y="10"/>
                    <a:pt x="14" y="3"/>
                  </a:cubicBezTo>
                  <a:cubicBezTo>
                    <a:pt x="3" y="0"/>
                    <a:pt x="3" y="0"/>
                    <a:pt x="3" y="0"/>
                  </a:cubicBezTo>
                  <a:cubicBezTo>
                    <a:pt x="1" y="8"/>
                    <a:pt x="0" y="16"/>
                    <a:pt x="0" y="24"/>
                  </a:cubicBez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110" name="Freeform: Shape 91">
              <a:extLst>
                <a:ext uri="{FF2B5EF4-FFF2-40B4-BE49-F238E27FC236}">
                  <a16:creationId xmlns:a16="http://schemas.microsoft.com/office/drawing/2014/main" id="{24972CDB-4E34-43E6-AC29-998829C29443}"/>
                </a:ext>
              </a:extLst>
            </p:cNvPr>
            <p:cNvSpPr>
              <a:spLocks/>
            </p:cNvSpPr>
            <p:nvPr/>
          </p:nvSpPr>
          <p:spPr bwMode="auto">
            <a:xfrm>
              <a:off x="2797175" y="4362450"/>
              <a:ext cx="511175" cy="255588"/>
            </a:xfrm>
            <a:custGeom>
              <a:avLst/>
              <a:gdLst/>
              <a:ahLst/>
              <a:cxnLst>
                <a:cxn ang="0">
                  <a:pos x="0" y="0"/>
                </a:cxn>
                <a:cxn ang="0">
                  <a:pos x="161" y="161"/>
                </a:cxn>
                <a:cxn ang="0">
                  <a:pos x="322" y="0"/>
                </a:cxn>
                <a:cxn ang="0">
                  <a:pos x="0" y="0"/>
                </a:cxn>
              </a:cxnLst>
              <a:rect l="0" t="0" r="r" b="b"/>
              <a:pathLst>
                <a:path w="322" h="161">
                  <a:moveTo>
                    <a:pt x="0" y="0"/>
                  </a:moveTo>
                  <a:lnTo>
                    <a:pt x="161" y="161"/>
                  </a:lnTo>
                  <a:lnTo>
                    <a:pt x="322" y="0"/>
                  </a:lnTo>
                  <a:lnTo>
                    <a:pt x="0" y="0"/>
                  </a:ln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grpSp>
      <p:sp>
        <p:nvSpPr>
          <p:cNvPr id="4" name="矩形 3">
            <a:extLst>
              <a:ext uri="{FF2B5EF4-FFF2-40B4-BE49-F238E27FC236}">
                <a16:creationId xmlns:a16="http://schemas.microsoft.com/office/drawing/2014/main" id="{5753C5D0-08CA-467C-B35F-427801232F92}"/>
              </a:ext>
            </a:extLst>
          </p:cNvPr>
          <p:cNvSpPr/>
          <p:nvPr/>
        </p:nvSpPr>
        <p:spPr>
          <a:xfrm>
            <a:off x="2477677" y="1569267"/>
            <a:ext cx="67478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印品黑体" panose="00000500000000000000" pitchFamily="2" charset="-122"/>
              </a:rPr>
              <a:t>冷漠 </a:t>
            </a:r>
          </a:p>
        </p:txBody>
      </p:sp>
      <p:sp>
        <p:nvSpPr>
          <p:cNvPr id="112" name="矩形 111">
            <a:extLst>
              <a:ext uri="{FF2B5EF4-FFF2-40B4-BE49-F238E27FC236}">
                <a16:creationId xmlns:a16="http://schemas.microsoft.com/office/drawing/2014/main" id="{6C233E89-1CED-4941-BC8D-A6E66C09E9A0}"/>
              </a:ext>
            </a:extLst>
          </p:cNvPr>
          <p:cNvSpPr/>
          <p:nvPr/>
        </p:nvSpPr>
        <p:spPr>
          <a:xfrm>
            <a:off x="3959697" y="1179045"/>
            <a:ext cx="67478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印品黑体" panose="00000500000000000000" pitchFamily="2" charset="-122"/>
              </a:rPr>
              <a:t>攻击 </a:t>
            </a:r>
          </a:p>
        </p:txBody>
      </p:sp>
      <p:sp>
        <p:nvSpPr>
          <p:cNvPr id="113" name="矩形 112">
            <a:extLst>
              <a:ext uri="{FF2B5EF4-FFF2-40B4-BE49-F238E27FC236}">
                <a16:creationId xmlns:a16="http://schemas.microsoft.com/office/drawing/2014/main" id="{C64BA622-6BBB-4523-9C0B-525A2707575D}"/>
              </a:ext>
            </a:extLst>
          </p:cNvPr>
          <p:cNvSpPr/>
          <p:nvPr/>
        </p:nvSpPr>
        <p:spPr>
          <a:xfrm>
            <a:off x="6184173" y="2268351"/>
            <a:ext cx="67478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印品黑体" panose="00000500000000000000" pitchFamily="2" charset="-122"/>
              </a:rPr>
              <a:t>退化 </a:t>
            </a:r>
          </a:p>
        </p:txBody>
      </p:sp>
      <p:sp>
        <p:nvSpPr>
          <p:cNvPr id="114" name="矩形 113">
            <a:extLst>
              <a:ext uri="{FF2B5EF4-FFF2-40B4-BE49-F238E27FC236}">
                <a16:creationId xmlns:a16="http://schemas.microsoft.com/office/drawing/2014/main" id="{7B0350C1-1214-4470-913B-BC19AF7E7B1D}"/>
              </a:ext>
            </a:extLst>
          </p:cNvPr>
          <p:cNvSpPr/>
          <p:nvPr/>
        </p:nvSpPr>
        <p:spPr>
          <a:xfrm>
            <a:off x="1651438" y="4047973"/>
            <a:ext cx="67478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印品黑体" panose="00000500000000000000" pitchFamily="2" charset="-122"/>
              </a:rPr>
              <a:t>压抑</a:t>
            </a:r>
          </a:p>
        </p:txBody>
      </p:sp>
      <p:sp>
        <p:nvSpPr>
          <p:cNvPr id="116" name="矩形 115">
            <a:extLst>
              <a:ext uri="{FF2B5EF4-FFF2-40B4-BE49-F238E27FC236}">
                <a16:creationId xmlns:a16="http://schemas.microsoft.com/office/drawing/2014/main" id="{4DFF615C-5493-40BF-86E5-8587C06B5418}"/>
              </a:ext>
            </a:extLst>
          </p:cNvPr>
          <p:cNvSpPr/>
          <p:nvPr/>
        </p:nvSpPr>
        <p:spPr>
          <a:xfrm>
            <a:off x="6008452" y="3078882"/>
            <a:ext cx="67478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印品黑体" panose="00000500000000000000" pitchFamily="2" charset="-122"/>
              </a:rPr>
              <a:t>固执 </a:t>
            </a:r>
          </a:p>
        </p:txBody>
      </p:sp>
      <p:sp>
        <p:nvSpPr>
          <p:cNvPr id="118" name="矩形 117">
            <a:extLst>
              <a:ext uri="{FF2B5EF4-FFF2-40B4-BE49-F238E27FC236}">
                <a16:creationId xmlns:a16="http://schemas.microsoft.com/office/drawing/2014/main" id="{3BD22D5A-A21B-4374-8CD5-C4A2E0F5D1E8}"/>
              </a:ext>
            </a:extLst>
          </p:cNvPr>
          <p:cNvSpPr/>
          <p:nvPr/>
        </p:nvSpPr>
        <p:spPr>
          <a:xfrm>
            <a:off x="6511222" y="4174763"/>
            <a:ext cx="67478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印品黑体" panose="00000500000000000000" pitchFamily="2" charset="-122"/>
              </a:rPr>
              <a:t>轻生</a:t>
            </a:r>
          </a:p>
        </p:txBody>
      </p:sp>
    </p:spTree>
    <p:extLst>
      <p:ext uri="{BB962C8B-B14F-4D97-AF65-F5344CB8AC3E}">
        <p14:creationId xmlns:p14="http://schemas.microsoft.com/office/powerpoint/2010/main" val="3505821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1" y="1131590"/>
            <a:ext cx="2520279"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大学生的压力应对</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三、大学生常见的消极应对方式</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1" name="Rectangle 48">
            <a:extLst>
              <a:ext uri="{FF2B5EF4-FFF2-40B4-BE49-F238E27FC236}">
                <a16:creationId xmlns:a16="http://schemas.microsoft.com/office/drawing/2014/main" id="{3CFDD0C3-CD9F-490B-98B6-70EE51E350AD}"/>
              </a:ext>
            </a:extLst>
          </p:cNvPr>
          <p:cNvSpPr/>
          <p:nvPr/>
        </p:nvSpPr>
        <p:spPr bwMode="auto">
          <a:xfrm>
            <a:off x="0" y="2757837"/>
            <a:ext cx="9144000" cy="114151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2" name="Oval 3">
            <a:extLst>
              <a:ext uri="{FF2B5EF4-FFF2-40B4-BE49-F238E27FC236}">
                <a16:creationId xmlns:a16="http://schemas.microsoft.com/office/drawing/2014/main" id="{D1BF39FA-F2A1-415F-B583-172572446481}"/>
              </a:ext>
            </a:extLst>
          </p:cNvPr>
          <p:cNvSpPr/>
          <p:nvPr/>
        </p:nvSpPr>
        <p:spPr>
          <a:xfrm>
            <a:off x="2781760" y="2263929"/>
            <a:ext cx="378725" cy="378725"/>
          </a:xfrm>
          <a:prstGeom prst="ellipse">
            <a:avLst/>
          </a:prstGeom>
          <a:solidFill>
            <a:schemeClr val="accent6"/>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GB" sz="2000">
                <a:latin typeface="Impact" panose="020B0806030902050204" pitchFamily="34" charset="0"/>
              </a:rPr>
              <a:t>01</a:t>
            </a:r>
          </a:p>
        </p:txBody>
      </p:sp>
      <p:sp>
        <p:nvSpPr>
          <p:cNvPr id="133" name="Oval 4">
            <a:extLst>
              <a:ext uri="{FF2B5EF4-FFF2-40B4-BE49-F238E27FC236}">
                <a16:creationId xmlns:a16="http://schemas.microsoft.com/office/drawing/2014/main" id="{74D2102A-2081-4576-AD00-6B072004B2C1}"/>
              </a:ext>
            </a:extLst>
          </p:cNvPr>
          <p:cNvSpPr/>
          <p:nvPr/>
        </p:nvSpPr>
        <p:spPr>
          <a:xfrm>
            <a:off x="5732203" y="2263929"/>
            <a:ext cx="378725" cy="378725"/>
          </a:xfrm>
          <a:prstGeom prst="ellipse">
            <a:avLst/>
          </a:prstGeom>
          <a:solidFill>
            <a:schemeClr val="accent1"/>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GB" sz="2000">
                <a:latin typeface="Impact" panose="020B0806030902050204" pitchFamily="34" charset="0"/>
              </a:rPr>
              <a:t>02</a:t>
            </a:r>
          </a:p>
        </p:txBody>
      </p:sp>
      <p:grpSp>
        <p:nvGrpSpPr>
          <p:cNvPr id="134" name="Group 32">
            <a:extLst>
              <a:ext uri="{FF2B5EF4-FFF2-40B4-BE49-F238E27FC236}">
                <a16:creationId xmlns:a16="http://schemas.microsoft.com/office/drawing/2014/main" id="{1321D66D-C7B1-41E6-9C37-CC5F74D7EA1C}"/>
              </a:ext>
            </a:extLst>
          </p:cNvPr>
          <p:cNvGrpSpPr/>
          <p:nvPr/>
        </p:nvGrpSpPr>
        <p:grpSpPr>
          <a:xfrm>
            <a:off x="1907704" y="1634058"/>
            <a:ext cx="2130342" cy="411817"/>
            <a:chOff x="750825" y="1703329"/>
            <a:chExt cx="1976360" cy="549088"/>
          </a:xfrm>
        </p:grpSpPr>
        <p:sp>
          <p:nvSpPr>
            <p:cNvPr id="136" name="Freeform: Shape 10">
              <a:extLst>
                <a:ext uri="{FF2B5EF4-FFF2-40B4-BE49-F238E27FC236}">
                  <a16:creationId xmlns:a16="http://schemas.microsoft.com/office/drawing/2014/main" id="{FAC238FA-A7C6-41C5-81F1-6EC489BB4943}"/>
                </a:ext>
              </a:extLst>
            </p:cNvPr>
            <p:cNvSpPr>
              <a:spLocks/>
            </p:cNvSpPr>
            <p:nvPr/>
          </p:nvSpPr>
          <p:spPr bwMode="auto">
            <a:xfrm>
              <a:off x="2344699" y="1888350"/>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7" name="Freeform: Shape 11">
              <a:extLst>
                <a:ext uri="{FF2B5EF4-FFF2-40B4-BE49-F238E27FC236}">
                  <a16:creationId xmlns:a16="http://schemas.microsoft.com/office/drawing/2014/main" id="{A27A0155-C737-4186-B030-5842CBC2CFDE}"/>
                </a:ext>
              </a:extLst>
            </p:cNvPr>
            <p:cNvSpPr>
              <a:spLocks/>
            </p:cNvSpPr>
            <p:nvPr/>
          </p:nvSpPr>
          <p:spPr bwMode="auto">
            <a:xfrm>
              <a:off x="2344699" y="2064966"/>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8" name="Freeform: Shape 12">
              <a:extLst>
                <a:ext uri="{FF2B5EF4-FFF2-40B4-BE49-F238E27FC236}">
                  <a16:creationId xmlns:a16="http://schemas.microsoft.com/office/drawing/2014/main" id="{02106646-EB04-4BEA-BDD2-6C23A922AC24}"/>
                </a:ext>
              </a:extLst>
            </p:cNvPr>
            <p:cNvSpPr>
              <a:spLocks/>
            </p:cNvSpPr>
            <p:nvPr/>
          </p:nvSpPr>
          <p:spPr bwMode="auto">
            <a:xfrm>
              <a:off x="750825" y="1888350"/>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9" name="Freeform: Shape 13">
              <a:extLst>
                <a:ext uri="{FF2B5EF4-FFF2-40B4-BE49-F238E27FC236}">
                  <a16:creationId xmlns:a16="http://schemas.microsoft.com/office/drawing/2014/main" id="{C60535FD-5385-45E1-8BB0-0CE5B56DFE9B}"/>
                </a:ext>
              </a:extLst>
            </p:cNvPr>
            <p:cNvSpPr>
              <a:spLocks/>
            </p:cNvSpPr>
            <p:nvPr/>
          </p:nvSpPr>
          <p:spPr bwMode="auto">
            <a:xfrm>
              <a:off x="938276" y="2064966"/>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0" name="Freeform: Shape 14">
              <a:extLst>
                <a:ext uri="{FF2B5EF4-FFF2-40B4-BE49-F238E27FC236}">
                  <a16:creationId xmlns:a16="http://schemas.microsoft.com/office/drawing/2014/main" id="{B70E0E37-DBC1-481B-A084-A3A6132BA10C}"/>
                </a:ext>
              </a:extLst>
            </p:cNvPr>
            <p:cNvSpPr/>
            <p:nvPr/>
          </p:nvSpPr>
          <p:spPr>
            <a:xfrm>
              <a:off x="845092" y="1703329"/>
              <a:ext cx="1784575" cy="482171"/>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8000" anchor="t" anchorCtr="1">
              <a:noAutofit/>
            </a:bodyPr>
            <a:lstStyle/>
            <a:p>
              <a:pPr algn="ctr"/>
              <a:endParaRPr lang="zh-CN" altLang="en-US" sz="1600" b="1" dirty="0"/>
            </a:p>
          </p:txBody>
        </p:sp>
      </p:grpSp>
      <p:grpSp>
        <p:nvGrpSpPr>
          <p:cNvPr id="141" name="Group 24">
            <a:extLst>
              <a:ext uri="{FF2B5EF4-FFF2-40B4-BE49-F238E27FC236}">
                <a16:creationId xmlns:a16="http://schemas.microsoft.com/office/drawing/2014/main" id="{661297D0-5096-4C5E-B49F-6BA519F7FE35}"/>
              </a:ext>
            </a:extLst>
          </p:cNvPr>
          <p:cNvGrpSpPr/>
          <p:nvPr/>
        </p:nvGrpSpPr>
        <p:grpSpPr>
          <a:xfrm>
            <a:off x="4823793" y="1638016"/>
            <a:ext cx="2130342" cy="409575"/>
            <a:chOff x="2952560" y="1708610"/>
            <a:chExt cx="1976360" cy="546100"/>
          </a:xfrm>
        </p:grpSpPr>
        <p:sp>
          <p:nvSpPr>
            <p:cNvPr id="142" name="Rectangle 16">
              <a:extLst>
                <a:ext uri="{FF2B5EF4-FFF2-40B4-BE49-F238E27FC236}">
                  <a16:creationId xmlns:a16="http://schemas.microsoft.com/office/drawing/2014/main" id="{AA9A0F78-E3FA-436D-B2DF-2ABE7552CCDE}"/>
                </a:ext>
              </a:extLst>
            </p:cNvPr>
            <p:cNvSpPr>
              <a:spLocks noChangeAspect="1"/>
            </p:cNvSpPr>
            <p:nvPr/>
          </p:nvSpPr>
          <p:spPr bwMode="auto">
            <a:xfrm>
              <a:off x="2954727" y="1708610"/>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43" name="Freeform: Shape 17">
              <a:extLst>
                <a:ext uri="{FF2B5EF4-FFF2-40B4-BE49-F238E27FC236}">
                  <a16:creationId xmlns:a16="http://schemas.microsoft.com/office/drawing/2014/main" id="{645D9B60-882F-4657-8F09-530F37CED63F}"/>
                </a:ext>
              </a:extLst>
            </p:cNvPr>
            <p:cNvSpPr>
              <a:spLocks/>
            </p:cNvSpPr>
            <p:nvPr/>
          </p:nvSpPr>
          <p:spPr bwMode="auto">
            <a:xfrm>
              <a:off x="4546434" y="1888476"/>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4" name="Freeform: Shape 18">
              <a:extLst>
                <a:ext uri="{FF2B5EF4-FFF2-40B4-BE49-F238E27FC236}">
                  <a16:creationId xmlns:a16="http://schemas.microsoft.com/office/drawing/2014/main" id="{D99E03A1-7369-4E59-96D3-78B3E9AD5C22}"/>
                </a:ext>
              </a:extLst>
            </p:cNvPr>
            <p:cNvSpPr>
              <a:spLocks/>
            </p:cNvSpPr>
            <p:nvPr/>
          </p:nvSpPr>
          <p:spPr bwMode="auto">
            <a:xfrm>
              <a:off x="4546434" y="2065092"/>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5" name="Freeform: Shape 19">
              <a:extLst>
                <a:ext uri="{FF2B5EF4-FFF2-40B4-BE49-F238E27FC236}">
                  <a16:creationId xmlns:a16="http://schemas.microsoft.com/office/drawing/2014/main" id="{A6339D5C-3344-46EE-AA95-E8926080A5B0}"/>
                </a:ext>
              </a:extLst>
            </p:cNvPr>
            <p:cNvSpPr>
              <a:spLocks/>
            </p:cNvSpPr>
            <p:nvPr/>
          </p:nvSpPr>
          <p:spPr bwMode="auto">
            <a:xfrm>
              <a:off x="2952560" y="1888476"/>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6" name="Freeform: Shape 20">
              <a:extLst>
                <a:ext uri="{FF2B5EF4-FFF2-40B4-BE49-F238E27FC236}">
                  <a16:creationId xmlns:a16="http://schemas.microsoft.com/office/drawing/2014/main" id="{E206DDEB-15B9-4F05-9BFD-C2D06D031C70}"/>
                </a:ext>
              </a:extLst>
            </p:cNvPr>
            <p:cNvSpPr>
              <a:spLocks/>
            </p:cNvSpPr>
            <p:nvPr/>
          </p:nvSpPr>
          <p:spPr bwMode="auto">
            <a:xfrm>
              <a:off x="3140011" y="2065092"/>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7" name="Freeform: Shape 21">
              <a:extLst>
                <a:ext uri="{FF2B5EF4-FFF2-40B4-BE49-F238E27FC236}">
                  <a16:creationId xmlns:a16="http://schemas.microsoft.com/office/drawing/2014/main" id="{6BCCB35A-4F87-49DE-9FC7-A23221060877}"/>
                </a:ext>
              </a:extLst>
            </p:cNvPr>
            <p:cNvSpPr/>
            <p:nvPr/>
          </p:nvSpPr>
          <p:spPr>
            <a:xfrm>
              <a:off x="3046827" y="1710777"/>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8000" anchor="t" anchorCtr="1">
              <a:normAutofit lnSpcReduction="10000"/>
            </a:bodyPr>
            <a:lstStyle/>
            <a:p>
              <a:pPr algn="ctr"/>
              <a:endParaRPr lang="zh-CN" altLang="en-US" sz="1400" b="1" dirty="0"/>
            </a:p>
          </p:txBody>
        </p:sp>
      </p:grpSp>
      <p:sp>
        <p:nvSpPr>
          <p:cNvPr id="153" name="TextBox 68">
            <a:extLst>
              <a:ext uri="{FF2B5EF4-FFF2-40B4-BE49-F238E27FC236}">
                <a16:creationId xmlns:a16="http://schemas.microsoft.com/office/drawing/2014/main" id="{CC37782F-76E2-4D90-BA2C-D8BDFAE11AE3}"/>
              </a:ext>
            </a:extLst>
          </p:cNvPr>
          <p:cNvSpPr txBox="1">
            <a:spLocks/>
          </p:cNvSpPr>
          <p:nvPr/>
        </p:nvSpPr>
        <p:spPr>
          <a:xfrm>
            <a:off x="2098106" y="2875567"/>
            <a:ext cx="1939940" cy="848311"/>
          </a:xfrm>
          <a:prstGeom prst="rect">
            <a:avLst/>
          </a:prstGeom>
        </p:spPr>
        <p:txBody>
          <a:bodyPr vert="horz" wrap="square" lIns="0" tIns="72000" rIns="0" bIns="0" anchor="t" anchorCtr="1">
            <a:normAutofit/>
          </a:bodyPr>
          <a:lstStyle/>
          <a:p>
            <a:pPr>
              <a:lnSpc>
                <a:spcPct val="120000"/>
              </a:lnSpc>
            </a:pPr>
            <a:r>
              <a:rPr lang="zh-CN" altLang="en-US" sz="1000" dirty="0">
                <a:solidFill>
                  <a:schemeClr val="dk1">
                    <a:lumMod val="100000"/>
                  </a:schemeClr>
                </a:solidFill>
              </a:rPr>
              <a:t>攻击是大学生面临压力或受挫后通常产生的最直接、最简单的行为反应，可分为直接攻 击和转向攻击。</a:t>
            </a:r>
          </a:p>
        </p:txBody>
      </p:sp>
      <p:sp>
        <p:nvSpPr>
          <p:cNvPr id="154" name="文本框 153">
            <a:extLst>
              <a:ext uri="{FF2B5EF4-FFF2-40B4-BE49-F238E27FC236}">
                <a16:creationId xmlns:a16="http://schemas.microsoft.com/office/drawing/2014/main" id="{127D295B-4073-4EF6-A2C5-0C046CD6EB79}"/>
              </a:ext>
            </a:extLst>
          </p:cNvPr>
          <p:cNvSpPr txBox="1"/>
          <p:nvPr/>
        </p:nvSpPr>
        <p:spPr>
          <a:xfrm>
            <a:off x="2169287" y="1619158"/>
            <a:ext cx="1603672" cy="369332"/>
          </a:xfrm>
          <a:prstGeom prst="rect">
            <a:avLst/>
          </a:prstGeom>
          <a:noFill/>
        </p:spPr>
        <p:txBody>
          <a:bodyPr wrap="square">
            <a:spAutoFit/>
          </a:bodyPr>
          <a:lstStyle/>
          <a:p>
            <a:pPr algn="ctr"/>
            <a:r>
              <a:rPr lang="zh-CN" altLang="en-US" sz="1800" b="1" dirty="0">
                <a:solidFill>
                  <a:schemeClr val="bg1"/>
                </a:solidFill>
              </a:rPr>
              <a:t>攻击</a:t>
            </a:r>
          </a:p>
        </p:txBody>
      </p:sp>
      <p:sp>
        <p:nvSpPr>
          <p:cNvPr id="155" name="文本框 154">
            <a:extLst>
              <a:ext uri="{FF2B5EF4-FFF2-40B4-BE49-F238E27FC236}">
                <a16:creationId xmlns:a16="http://schemas.microsoft.com/office/drawing/2014/main" id="{BC1DA384-BE10-4BAF-AF59-924BF66A4B21}"/>
              </a:ext>
            </a:extLst>
          </p:cNvPr>
          <p:cNvSpPr txBox="1"/>
          <p:nvPr/>
        </p:nvSpPr>
        <p:spPr>
          <a:xfrm>
            <a:off x="5103878" y="1619158"/>
            <a:ext cx="1603672" cy="369332"/>
          </a:xfrm>
          <a:prstGeom prst="rect">
            <a:avLst/>
          </a:prstGeom>
          <a:noFill/>
        </p:spPr>
        <p:txBody>
          <a:bodyPr wrap="square">
            <a:spAutoFit/>
          </a:bodyPr>
          <a:lstStyle/>
          <a:p>
            <a:pPr algn="ctr"/>
            <a:r>
              <a:rPr lang="zh-CN" altLang="en-US" sz="1800" b="1" dirty="0">
                <a:solidFill>
                  <a:schemeClr val="bg1"/>
                </a:solidFill>
              </a:rPr>
              <a:t>冷漠</a:t>
            </a:r>
          </a:p>
        </p:txBody>
      </p:sp>
      <p:sp>
        <p:nvSpPr>
          <p:cNvPr id="156" name="TextBox 68">
            <a:extLst>
              <a:ext uri="{FF2B5EF4-FFF2-40B4-BE49-F238E27FC236}">
                <a16:creationId xmlns:a16="http://schemas.microsoft.com/office/drawing/2014/main" id="{8223079C-35AA-4E19-B2DE-2E375569B816}"/>
              </a:ext>
            </a:extLst>
          </p:cNvPr>
          <p:cNvSpPr txBox="1">
            <a:spLocks/>
          </p:cNvSpPr>
          <p:nvPr/>
        </p:nvSpPr>
        <p:spPr>
          <a:xfrm>
            <a:off x="4975776" y="2787774"/>
            <a:ext cx="2116504" cy="1055569"/>
          </a:xfrm>
          <a:prstGeom prst="rect">
            <a:avLst/>
          </a:prstGeom>
        </p:spPr>
        <p:txBody>
          <a:bodyPr vert="horz" wrap="square" lIns="0" tIns="72000" rIns="0" bIns="0" anchor="t" anchorCtr="1">
            <a:normAutofit/>
          </a:bodyPr>
          <a:lstStyle/>
          <a:p>
            <a:pPr>
              <a:lnSpc>
                <a:spcPct val="120000"/>
              </a:lnSpc>
            </a:pPr>
            <a:r>
              <a:rPr lang="zh-CN" altLang="en-US" sz="1000" dirty="0">
                <a:solidFill>
                  <a:schemeClr val="dk1">
                    <a:lumMod val="100000"/>
                  </a:schemeClr>
                </a:solidFill>
              </a:rPr>
              <a:t>有些大学生由于压力过大或屡次遭受挫折，无法排遣消极情绪，就将不良情绪压抑在心 中，作出无动于衷、对什么都漠不关心的行为反应，其内心却相当痛苦。</a:t>
            </a:r>
          </a:p>
        </p:txBody>
      </p:sp>
    </p:spTree>
    <p:extLst>
      <p:ext uri="{BB962C8B-B14F-4D97-AF65-F5344CB8AC3E}">
        <p14:creationId xmlns:p14="http://schemas.microsoft.com/office/powerpoint/2010/main" val="65132531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32"/>
                                        </p:tgtEl>
                                        <p:attrNameLst>
                                          <p:attrName>style.visibility</p:attrName>
                                        </p:attrNameLst>
                                      </p:cBhvr>
                                      <p:to>
                                        <p:strVal val="visible"/>
                                      </p:to>
                                    </p:set>
                                    <p:anim calcmode="lin" valueType="num">
                                      <p:cBhvr>
                                        <p:cTn id="7" dur="500" fill="hold"/>
                                        <p:tgtEl>
                                          <p:spTgt spid="132"/>
                                        </p:tgtEl>
                                        <p:attrNameLst>
                                          <p:attrName>ppt_w</p:attrName>
                                        </p:attrNameLst>
                                      </p:cBhvr>
                                      <p:tavLst>
                                        <p:tav tm="0">
                                          <p:val>
                                            <p:fltVal val="0"/>
                                          </p:val>
                                        </p:tav>
                                        <p:tav tm="100000">
                                          <p:val>
                                            <p:strVal val="#ppt_w"/>
                                          </p:val>
                                        </p:tav>
                                      </p:tavLst>
                                    </p:anim>
                                    <p:anim calcmode="lin" valueType="num">
                                      <p:cBhvr>
                                        <p:cTn id="8" dur="500" fill="hold"/>
                                        <p:tgtEl>
                                          <p:spTgt spid="132"/>
                                        </p:tgtEl>
                                        <p:attrNameLst>
                                          <p:attrName>ppt_h</p:attrName>
                                        </p:attrNameLst>
                                      </p:cBhvr>
                                      <p:tavLst>
                                        <p:tav tm="0">
                                          <p:val>
                                            <p:fltVal val="0"/>
                                          </p:val>
                                        </p:tav>
                                        <p:tav tm="100000">
                                          <p:val>
                                            <p:strVal val="#ppt_h"/>
                                          </p:val>
                                        </p:tav>
                                      </p:tavLst>
                                    </p:anim>
                                    <p:animEffect transition="in" filter="fade">
                                      <p:cBhvr>
                                        <p:cTn id="9" dur="500"/>
                                        <p:tgtEl>
                                          <p:spTgt spid="13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33"/>
                                        </p:tgtEl>
                                        <p:attrNameLst>
                                          <p:attrName>style.visibility</p:attrName>
                                        </p:attrNameLst>
                                      </p:cBhvr>
                                      <p:to>
                                        <p:strVal val="visible"/>
                                      </p:to>
                                    </p:set>
                                    <p:anim calcmode="lin" valueType="num">
                                      <p:cBhvr>
                                        <p:cTn id="12" dur="500" fill="hold"/>
                                        <p:tgtEl>
                                          <p:spTgt spid="133"/>
                                        </p:tgtEl>
                                        <p:attrNameLst>
                                          <p:attrName>ppt_w</p:attrName>
                                        </p:attrNameLst>
                                      </p:cBhvr>
                                      <p:tavLst>
                                        <p:tav tm="0">
                                          <p:val>
                                            <p:fltVal val="0"/>
                                          </p:val>
                                        </p:tav>
                                        <p:tav tm="100000">
                                          <p:val>
                                            <p:strVal val="#ppt_w"/>
                                          </p:val>
                                        </p:tav>
                                      </p:tavLst>
                                    </p:anim>
                                    <p:anim calcmode="lin" valueType="num">
                                      <p:cBhvr>
                                        <p:cTn id="13" dur="500" fill="hold"/>
                                        <p:tgtEl>
                                          <p:spTgt spid="133"/>
                                        </p:tgtEl>
                                        <p:attrNameLst>
                                          <p:attrName>ppt_h</p:attrName>
                                        </p:attrNameLst>
                                      </p:cBhvr>
                                      <p:tavLst>
                                        <p:tav tm="0">
                                          <p:val>
                                            <p:fltVal val="0"/>
                                          </p:val>
                                        </p:tav>
                                        <p:tav tm="100000">
                                          <p:val>
                                            <p:strVal val="#ppt_h"/>
                                          </p:val>
                                        </p:tav>
                                      </p:tavLst>
                                    </p:anim>
                                    <p:animEffect transition="in" filter="fade">
                                      <p:cBhvr>
                                        <p:cTn id="14" dur="500"/>
                                        <p:tgtEl>
                                          <p:spTgt spid="13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34"/>
                                        </p:tgtEl>
                                        <p:attrNameLst>
                                          <p:attrName>style.visibility</p:attrName>
                                        </p:attrNameLst>
                                      </p:cBhvr>
                                      <p:to>
                                        <p:strVal val="visible"/>
                                      </p:to>
                                    </p:set>
                                    <p:animEffect transition="in" filter="fade">
                                      <p:cBhvr>
                                        <p:cTn id="19" dur="1000"/>
                                        <p:tgtEl>
                                          <p:spTgt spid="134"/>
                                        </p:tgtEl>
                                      </p:cBhvr>
                                    </p:animEffect>
                                    <p:anim calcmode="lin" valueType="num">
                                      <p:cBhvr>
                                        <p:cTn id="20" dur="1000" fill="hold"/>
                                        <p:tgtEl>
                                          <p:spTgt spid="134"/>
                                        </p:tgtEl>
                                        <p:attrNameLst>
                                          <p:attrName>ppt_x</p:attrName>
                                        </p:attrNameLst>
                                      </p:cBhvr>
                                      <p:tavLst>
                                        <p:tav tm="0">
                                          <p:val>
                                            <p:strVal val="#ppt_x"/>
                                          </p:val>
                                        </p:tav>
                                        <p:tav tm="100000">
                                          <p:val>
                                            <p:strVal val="#ppt_x"/>
                                          </p:val>
                                        </p:tav>
                                      </p:tavLst>
                                    </p:anim>
                                    <p:anim calcmode="lin" valueType="num">
                                      <p:cBhvr>
                                        <p:cTn id="21" dur="1000" fill="hold"/>
                                        <p:tgtEl>
                                          <p:spTgt spid="134"/>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41"/>
                                        </p:tgtEl>
                                        <p:attrNameLst>
                                          <p:attrName>style.visibility</p:attrName>
                                        </p:attrNameLst>
                                      </p:cBhvr>
                                      <p:to>
                                        <p:strVal val="visible"/>
                                      </p:to>
                                    </p:set>
                                    <p:animEffect transition="in" filter="fade">
                                      <p:cBhvr>
                                        <p:cTn id="24" dur="1000"/>
                                        <p:tgtEl>
                                          <p:spTgt spid="141"/>
                                        </p:tgtEl>
                                      </p:cBhvr>
                                    </p:animEffect>
                                    <p:anim calcmode="lin" valueType="num">
                                      <p:cBhvr>
                                        <p:cTn id="25" dur="1000" fill="hold"/>
                                        <p:tgtEl>
                                          <p:spTgt spid="141"/>
                                        </p:tgtEl>
                                        <p:attrNameLst>
                                          <p:attrName>ppt_x</p:attrName>
                                        </p:attrNameLst>
                                      </p:cBhvr>
                                      <p:tavLst>
                                        <p:tav tm="0">
                                          <p:val>
                                            <p:strVal val="#ppt_x"/>
                                          </p:val>
                                        </p:tav>
                                        <p:tav tm="100000">
                                          <p:val>
                                            <p:strVal val="#ppt_x"/>
                                          </p:val>
                                        </p:tav>
                                      </p:tavLst>
                                    </p:anim>
                                    <p:anim calcmode="lin" valueType="num">
                                      <p:cBhvr>
                                        <p:cTn id="26" dur="1000" fill="hold"/>
                                        <p:tgtEl>
                                          <p:spTgt spid="14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37" fill="hold" grpId="0" nodeType="clickEffect">
                                  <p:stCondLst>
                                    <p:cond delay="0"/>
                                  </p:stCondLst>
                                  <p:childTnLst>
                                    <p:set>
                                      <p:cBhvr>
                                        <p:cTn id="30" dur="1" fill="hold">
                                          <p:stCondLst>
                                            <p:cond delay="0"/>
                                          </p:stCondLst>
                                        </p:cTn>
                                        <p:tgtEl>
                                          <p:spTgt spid="131"/>
                                        </p:tgtEl>
                                        <p:attrNameLst>
                                          <p:attrName>style.visibility</p:attrName>
                                        </p:attrNameLst>
                                      </p:cBhvr>
                                      <p:to>
                                        <p:strVal val="visible"/>
                                      </p:to>
                                    </p:set>
                                    <p:animEffect transition="in" filter="barn(outVertical)">
                                      <p:cBhvr>
                                        <p:cTn id="31"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animBg="1"/>
      <p:bldP spid="132" grpId="0" animBg="1"/>
      <p:bldP spid="13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1" y="1131590"/>
            <a:ext cx="2520279"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大学生的压力应对</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三、大学生常见的消极应对方式</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1" name="Rectangle 48">
            <a:extLst>
              <a:ext uri="{FF2B5EF4-FFF2-40B4-BE49-F238E27FC236}">
                <a16:creationId xmlns:a16="http://schemas.microsoft.com/office/drawing/2014/main" id="{3CFDD0C3-CD9F-490B-98B6-70EE51E350AD}"/>
              </a:ext>
            </a:extLst>
          </p:cNvPr>
          <p:cNvSpPr/>
          <p:nvPr/>
        </p:nvSpPr>
        <p:spPr bwMode="auto">
          <a:xfrm>
            <a:off x="0" y="2757837"/>
            <a:ext cx="9144000" cy="114151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2" name="Oval 3">
            <a:extLst>
              <a:ext uri="{FF2B5EF4-FFF2-40B4-BE49-F238E27FC236}">
                <a16:creationId xmlns:a16="http://schemas.microsoft.com/office/drawing/2014/main" id="{D1BF39FA-F2A1-415F-B583-172572446481}"/>
              </a:ext>
            </a:extLst>
          </p:cNvPr>
          <p:cNvSpPr/>
          <p:nvPr/>
        </p:nvSpPr>
        <p:spPr>
          <a:xfrm>
            <a:off x="2781760" y="2263929"/>
            <a:ext cx="378725" cy="378725"/>
          </a:xfrm>
          <a:prstGeom prst="ellipse">
            <a:avLst/>
          </a:prstGeom>
          <a:solidFill>
            <a:schemeClr val="accent6"/>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US" altLang="zh-CN" sz="2000" dirty="0">
                <a:latin typeface="Impact" panose="020B0806030902050204" pitchFamily="34" charset="0"/>
              </a:rPr>
              <a:t>03</a:t>
            </a:r>
            <a:endParaRPr lang="en-GB" sz="2000" dirty="0">
              <a:latin typeface="Impact" panose="020B0806030902050204" pitchFamily="34" charset="0"/>
            </a:endParaRPr>
          </a:p>
        </p:txBody>
      </p:sp>
      <p:sp>
        <p:nvSpPr>
          <p:cNvPr id="133" name="Oval 4">
            <a:extLst>
              <a:ext uri="{FF2B5EF4-FFF2-40B4-BE49-F238E27FC236}">
                <a16:creationId xmlns:a16="http://schemas.microsoft.com/office/drawing/2014/main" id="{74D2102A-2081-4576-AD00-6B072004B2C1}"/>
              </a:ext>
            </a:extLst>
          </p:cNvPr>
          <p:cNvSpPr/>
          <p:nvPr/>
        </p:nvSpPr>
        <p:spPr>
          <a:xfrm>
            <a:off x="5732203" y="2263929"/>
            <a:ext cx="378725" cy="378725"/>
          </a:xfrm>
          <a:prstGeom prst="ellipse">
            <a:avLst/>
          </a:prstGeom>
          <a:solidFill>
            <a:schemeClr val="accent1"/>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US" altLang="zh-CN" sz="2000" dirty="0">
                <a:latin typeface="Impact" panose="020B0806030902050204" pitchFamily="34" charset="0"/>
              </a:rPr>
              <a:t>04</a:t>
            </a:r>
            <a:endParaRPr lang="en-GB" sz="2000" dirty="0">
              <a:latin typeface="Impact" panose="020B0806030902050204" pitchFamily="34" charset="0"/>
            </a:endParaRPr>
          </a:p>
        </p:txBody>
      </p:sp>
      <p:grpSp>
        <p:nvGrpSpPr>
          <p:cNvPr id="134" name="Group 32">
            <a:extLst>
              <a:ext uri="{FF2B5EF4-FFF2-40B4-BE49-F238E27FC236}">
                <a16:creationId xmlns:a16="http://schemas.microsoft.com/office/drawing/2014/main" id="{1321D66D-C7B1-41E6-9C37-CC5F74D7EA1C}"/>
              </a:ext>
            </a:extLst>
          </p:cNvPr>
          <p:cNvGrpSpPr/>
          <p:nvPr/>
        </p:nvGrpSpPr>
        <p:grpSpPr>
          <a:xfrm>
            <a:off x="1907704" y="1634058"/>
            <a:ext cx="2130342" cy="411817"/>
            <a:chOff x="750825" y="1703329"/>
            <a:chExt cx="1976360" cy="549088"/>
          </a:xfrm>
        </p:grpSpPr>
        <p:sp>
          <p:nvSpPr>
            <p:cNvPr id="136" name="Freeform: Shape 10">
              <a:extLst>
                <a:ext uri="{FF2B5EF4-FFF2-40B4-BE49-F238E27FC236}">
                  <a16:creationId xmlns:a16="http://schemas.microsoft.com/office/drawing/2014/main" id="{FAC238FA-A7C6-41C5-81F1-6EC489BB4943}"/>
                </a:ext>
              </a:extLst>
            </p:cNvPr>
            <p:cNvSpPr>
              <a:spLocks/>
            </p:cNvSpPr>
            <p:nvPr/>
          </p:nvSpPr>
          <p:spPr bwMode="auto">
            <a:xfrm>
              <a:off x="2344699" y="1888350"/>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7" name="Freeform: Shape 11">
              <a:extLst>
                <a:ext uri="{FF2B5EF4-FFF2-40B4-BE49-F238E27FC236}">
                  <a16:creationId xmlns:a16="http://schemas.microsoft.com/office/drawing/2014/main" id="{A27A0155-C737-4186-B030-5842CBC2CFDE}"/>
                </a:ext>
              </a:extLst>
            </p:cNvPr>
            <p:cNvSpPr>
              <a:spLocks/>
            </p:cNvSpPr>
            <p:nvPr/>
          </p:nvSpPr>
          <p:spPr bwMode="auto">
            <a:xfrm>
              <a:off x="2344699" y="2064966"/>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8" name="Freeform: Shape 12">
              <a:extLst>
                <a:ext uri="{FF2B5EF4-FFF2-40B4-BE49-F238E27FC236}">
                  <a16:creationId xmlns:a16="http://schemas.microsoft.com/office/drawing/2014/main" id="{02106646-EB04-4BEA-BDD2-6C23A922AC24}"/>
                </a:ext>
              </a:extLst>
            </p:cNvPr>
            <p:cNvSpPr>
              <a:spLocks/>
            </p:cNvSpPr>
            <p:nvPr/>
          </p:nvSpPr>
          <p:spPr bwMode="auto">
            <a:xfrm>
              <a:off x="750825" y="1888350"/>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9" name="Freeform: Shape 13">
              <a:extLst>
                <a:ext uri="{FF2B5EF4-FFF2-40B4-BE49-F238E27FC236}">
                  <a16:creationId xmlns:a16="http://schemas.microsoft.com/office/drawing/2014/main" id="{C60535FD-5385-45E1-8BB0-0CE5B56DFE9B}"/>
                </a:ext>
              </a:extLst>
            </p:cNvPr>
            <p:cNvSpPr>
              <a:spLocks/>
            </p:cNvSpPr>
            <p:nvPr/>
          </p:nvSpPr>
          <p:spPr bwMode="auto">
            <a:xfrm>
              <a:off x="938276" y="2064966"/>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0" name="Freeform: Shape 14">
              <a:extLst>
                <a:ext uri="{FF2B5EF4-FFF2-40B4-BE49-F238E27FC236}">
                  <a16:creationId xmlns:a16="http://schemas.microsoft.com/office/drawing/2014/main" id="{B70E0E37-DBC1-481B-A084-A3A6132BA10C}"/>
                </a:ext>
              </a:extLst>
            </p:cNvPr>
            <p:cNvSpPr/>
            <p:nvPr/>
          </p:nvSpPr>
          <p:spPr>
            <a:xfrm>
              <a:off x="845092" y="1703329"/>
              <a:ext cx="1784575" cy="482171"/>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8000" anchor="t" anchorCtr="1">
              <a:noAutofit/>
            </a:bodyPr>
            <a:lstStyle/>
            <a:p>
              <a:pPr algn="ctr"/>
              <a:endParaRPr lang="zh-CN" altLang="en-US" sz="1600" b="1" dirty="0"/>
            </a:p>
          </p:txBody>
        </p:sp>
      </p:grpSp>
      <p:grpSp>
        <p:nvGrpSpPr>
          <p:cNvPr id="141" name="Group 24">
            <a:extLst>
              <a:ext uri="{FF2B5EF4-FFF2-40B4-BE49-F238E27FC236}">
                <a16:creationId xmlns:a16="http://schemas.microsoft.com/office/drawing/2014/main" id="{661297D0-5096-4C5E-B49F-6BA519F7FE35}"/>
              </a:ext>
            </a:extLst>
          </p:cNvPr>
          <p:cNvGrpSpPr/>
          <p:nvPr/>
        </p:nvGrpSpPr>
        <p:grpSpPr>
          <a:xfrm>
            <a:off x="4823793" y="1638016"/>
            <a:ext cx="2130342" cy="409575"/>
            <a:chOff x="2952560" y="1708610"/>
            <a:chExt cx="1976360" cy="546100"/>
          </a:xfrm>
        </p:grpSpPr>
        <p:sp>
          <p:nvSpPr>
            <p:cNvPr id="142" name="Rectangle 16">
              <a:extLst>
                <a:ext uri="{FF2B5EF4-FFF2-40B4-BE49-F238E27FC236}">
                  <a16:creationId xmlns:a16="http://schemas.microsoft.com/office/drawing/2014/main" id="{AA9A0F78-E3FA-436D-B2DF-2ABE7552CCDE}"/>
                </a:ext>
              </a:extLst>
            </p:cNvPr>
            <p:cNvSpPr>
              <a:spLocks noChangeAspect="1"/>
            </p:cNvSpPr>
            <p:nvPr/>
          </p:nvSpPr>
          <p:spPr bwMode="auto">
            <a:xfrm>
              <a:off x="2954727" y="1708610"/>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43" name="Freeform: Shape 17">
              <a:extLst>
                <a:ext uri="{FF2B5EF4-FFF2-40B4-BE49-F238E27FC236}">
                  <a16:creationId xmlns:a16="http://schemas.microsoft.com/office/drawing/2014/main" id="{645D9B60-882F-4657-8F09-530F37CED63F}"/>
                </a:ext>
              </a:extLst>
            </p:cNvPr>
            <p:cNvSpPr>
              <a:spLocks/>
            </p:cNvSpPr>
            <p:nvPr/>
          </p:nvSpPr>
          <p:spPr bwMode="auto">
            <a:xfrm>
              <a:off x="4546434" y="1888476"/>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4" name="Freeform: Shape 18">
              <a:extLst>
                <a:ext uri="{FF2B5EF4-FFF2-40B4-BE49-F238E27FC236}">
                  <a16:creationId xmlns:a16="http://schemas.microsoft.com/office/drawing/2014/main" id="{D99E03A1-7369-4E59-96D3-78B3E9AD5C22}"/>
                </a:ext>
              </a:extLst>
            </p:cNvPr>
            <p:cNvSpPr>
              <a:spLocks/>
            </p:cNvSpPr>
            <p:nvPr/>
          </p:nvSpPr>
          <p:spPr bwMode="auto">
            <a:xfrm>
              <a:off x="4546434" y="2065092"/>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5" name="Freeform: Shape 19">
              <a:extLst>
                <a:ext uri="{FF2B5EF4-FFF2-40B4-BE49-F238E27FC236}">
                  <a16:creationId xmlns:a16="http://schemas.microsoft.com/office/drawing/2014/main" id="{A6339D5C-3344-46EE-AA95-E8926080A5B0}"/>
                </a:ext>
              </a:extLst>
            </p:cNvPr>
            <p:cNvSpPr>
              <a:spLocks/>
            </p:cNvSpPr>
            <p:nvPr/>
          </p:nvSpPr>
          <p:spPr bwMode="auto">
            <a:xfrm>
              <a:off x="2952560" y="1888476"/>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6" name="Freeform: Shape 20">
              <a:extLst>
                <a:ext uri="{FF2B5EF4-FFF2-40B4-BE49-F238E27FC236}">
                  <a16:creationId xmlns:a16="http://schemas.microsoft.com/office/drawing/2014/main" id="{E206DDEB-15B9-4F05-9BFD-C2D06D031C70}"/>
                </a:ext>
              </a:extLst>
            </p:cNvPr>
            <p:cNvSpPr>
              <a:spLocks/>
            </p:cNvSpPr>
            <p:nvPr/>
          </p:nvSpPr>
          <p:spPr bwMode="auto">
            <a:xfrm>
              <a:off x="3140011" y="2065092"/>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7" name="Freeform: Shape 21">
              <a:extLst>
                <a:ext uri="{FF2B5EF4-FFF2-40B4-BE49-F238E27FC236}">
                  <a16:creationId xmlns:a16="http://schemas.microsoft.com/office/drawing/2014/main" id="{6BCCB35A-4F87-49DE-9FC7-A23221060877}"/>
                </a:ext>
              </a:extLst>
            </p:cNvPr>
            <p:cNvSpPr/>
            <p:nvPr/>
          </p:nvSpPr>
          <p:spPr>
            <a:xfrm>
              <a:off x="3046827" y="1710777"/>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8000" anchor="t" anchorCtr="1">
              <a:normAutofit lnSpcReduction="10000"/>
            </a:bodyPr>
            <a:lstStyle/>
            <a:p>
              <a:pPr algn="ctr"/>
              <a:endParaRPr lang="zh-CN" altLang="en-US" sz="1400" b="1" dirty="0"/>
            </a:p>
          </p:txBody>
        </p:sp>
      </p:grpSp>
      <p:sp>
        <p:nvSpPr>
          <p:cNvPr id="153" name="TextBox 68">
            <a:extLst>
              <a:ext uri="{FF2B5EF4-FFF2-40B4-BE49-F238E27FC236}">
                <a16:creationId xmlns:a16="http://schemas.microsoft.com/office/drawing/2014/main" id="{CC37782F-76E2-4D90-BA2C-D8BDFAE11AE3}"/>
              </a:ext>
            </a:extLst>
          </p:cNvPr>
          <p:cNvSpPr txBox="1">
            <a:spLocks/>
          </p:cNvSpPr>
          <p:nvPr/>
        </p:nvSpPr>
        <p:spPr>
          <a:xfrm>
            <a:off x="2098106" y="2875567"/>
            <a:ext cx="1939940" cy="848311"/>
          </a:xfrm>
          <a:prstGeom prst="rect">
            <a:avLst/>
          </a:prstGeom>
        </p:spPr>
        <p:txBody>
          <a:bodyPr vert="horz" wrap="square" lIns="0" tIns="72000" rIns="0" bIns="0" anchor="t" anchorCtr="1">
            <a:normAutofit/>
          </a:bodyPr>
          <a:lstStyle/>
          <a:p>
            <a:pPr>
              <a:lnSpc>
                <a:spcPct val="120000"/>
              </a:lnSpc>
            </a:pPr>
            <a:r>
              <a:rPr lang="zh-CN" altLang="en-US" sz="1000" dirty="0">
                <a:solidFill>
                  <a:schemeClr val="dk1">
                    <a:lumMod val="100000"/>
                  </a:schemeClr>
                </a:solidFill>
              </a:rPr>
              <a:t>指个人在遭受挫折后出现与自身年龄、身份很不相称的幼稚行为，如像孩子那样哭泣、 耍赖、任性，做事没有主见，蒙头大睡等。</a:t>
            </a:r>
          </a:p>
        </p:txBody>
      </p:sp>
      <p:sp>
        <p:nvSpPr>
          <p:cNvPr id="154" name="文本框 153">
            <a:extLst>
              <a:ext uri="{FF2B5EF4-FFF2-40B4-BE49-F238E27FC236}">
                <a16:creationId xmlns:a16="http://schemas.microsoft.com/office/drawing/2014/main" id="{127D295B-4073-4EF6-A2C5-0C046CD6EB79}"/>
              </a:ext>
            </a:extLst>
          </p:cNvPr>
          <p:cNvSpPr txBox="1"/>
          <p:nvPr/>
        </p:nvSpPr>
        <p:spPr>
          <a:xfrm>
            <a:off x="2169287" y="1619158"/>
            <a:ext cx="1603672" cy="369332"/>
          </a:xfrm>
          <a:prstGeom prst="rect">
            <a:avLst/>
          </a:prstGeom>
          <a:noFill/>
        </p:spPr>
        <p:txBody>
          <a:bodyPr wrap="square">
            <a:spAutoFit/>
          </a:bodyPr>
          <a:lstStyle/>
          <a:p>
            <a:pPr algn="ctr"/>
            <a:r>
              <a:rPr lang="zh-CN" altLang="en-US" sz="1800" b="1" dirty="0">
                <a:solidFill>
                  <a:schemeClr val="bg1"/>
                </a:solidFill>
              </a:rPr>
              <a:t>退化</a:t>
            </a:r>
          </a:p>
        </p:txBody>
      </p:sp>
      <p:sp>
        <p:nvSpPr>
          <p:cNvPr id="155" name="文本框 154">
            <a:extLst>
              <a:ext uri="{FF2B5EF4-FFF2-40B4-BE49-F238E27FC236}">
                <a16:creationId xmlns:a16="http://schemas.microsoft.com/office/drawing/2014/main" id="{BC1DA384-BE10-4BAF-AF59-924BF66A4B21}"/>
              </a:ext>
            </a:extLst>
          </p:cNvPr>
          <p:cNvSpPr txBox="1"/>
          <p:nvPr/>
        </p:nvSpPr>
        <p:spPr>
          <a:xfrm>
            <a:off x="5103878" y="1619158"/>
            <a:ext cx="1603672" cy="369332"/>
          </a:xfrm>
          <a:prstGeom prst="rect">
            <a:avLst/>
          </a:prstGeom>
          <a:noFill/>
        </p:spPr>
        <p:txBody>
          <a:bodyPr wrap="square">
            <a:spAutoFit/>
          </a:bodyPr>
          <a:lstStyle/>
          <a:p>
            <a:pPr algn="ctr"/>
            <a:r>
              <a:rPr lang="zh-CN" altLang="en-US" sz="1800" b="1" dirty="0">
                <a:solidFill>
                  <a:schemeClr val="bg1"/>
                </a:solidFill>
              </a:rPr>
              <a:t>压抑</a:t>
            </a:r>
          </a:p>
        </p:txBody>
      </p:sp>
      <p:sp>
        <p:nvSpPr>
          <p:cNvPr id="156" name="TextBox 68">
            <a:extLst>
              <a:ext uri="{FF2B5EF4-FFF2-40B4-BE49-F238E27FC236}">
                <a16:creationId xmlns:a16="http://schemas.microsoft.com/office/drawing/2014/main" id="{8223079C-35AA-4E19-B2DE-2E375569B816}"/>
              </a:ext>
            </a:extLst>
          </p:cNvPr>
          <p:cNvSpPr txBox="1">
            <a:spLocks/>
          </p:cNvSpPr>
          <p:nvPr/>
        </p:nvSpPr>
        <p:spPr>
          <a:xfrm>
            <a:off x="4975776" y="2787774"/>
            <a:ext cx="2116504" cy="1055569"/>
          </a:xfrm>
          <a:prstGeom prst="rect">
            <a:avLst/>
          </a:prstGeom>
        </p:spPr>
        <p:txBody>
          <a:bodyPr vert="horz" wrap="square" lIns="0" tIns="72000" rIns="0" bIns="0" anchor="t" anchorCtr="1">
            <a:normAutofit/>
          </a:bodyPr>
          <a:lstStyle/>
          <a:p>
            <a:pPr>
              <a:lnSpc>
                <a:spcPct val="120000"/>
              </a:lnSpc>
            </a:pPr>
            <a:r>
              <a:rPr lang="zh-CN" altLang="en-US" sz="1000" dirty="0">
                <a:solidFill>
                  <a:schemeClr val="dk1">
                    <a:lumMod val="100000"/>
                  </a:schemeClr>
                </a:solidFill>
              </a:rPr>
              <a:t>在日常的学习生活中，大学生常常把不愉快的经历不知不觉地压抑到潜意识中，不再想起、不再回忆，由于压抑，痛苦的经历似乎被遗忘，使人在现实意识中感受不到焦虑和恐惧。 </a:t>
            </a:r>
          </a:p>
        </p:txBody>
      </p:sp>
    </p:spTree>
    <p:extLst>
      <p:ext uri="{BB962C8B-B14F-4D97-AF65-F5344CB8AC3E}">
        <p14:creationId xmlns:p14="http://schemas.microsoft.com/office/powerpoint/2010/main" val="59085814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32"/>
                                        </p:tgtEl>
                                        <p:attrNameLst>
                                          <p:attrName>style.visibility</p:attrName>
                                        </p:attrNameLst>
                                      </p:cBhvr>
                                      <p:to>
                                        <p:strVal val="visible"/>
                                      </p:to>
                                    </p:set>
                                    <p:anim calcmode="lin" valueType="num">
                                      <p:cBhvr>
                                        <p:cTn id="7" dur="500" fill="hold"/>
                                        <p:tgtEl>
                                          <p:spTgt spid="132"/>
                                        </p:tgtEl>
                                        <p:attrNameLst>
                                          <p:attrName>ppt_w</p:attrName>
                                        </p:attrNameLst>
                                      </p:cBhvr>
                                      <p:tavLst>
                                        <p:tav tm="0">
                                          <p:val>
                                            <p:fltVal val="0"/>
                                          </p:val>
                                        </p:tav>
                                        <p:tav tm="100000">
                                          <p:val>
                                            <p:strVal val="#ppt_w"/>
                                          </p:val>
                                        </p:tav>
                                      </p:tavLst>
                                    </p:anim>
                                    <p:anim calcmode="lin" valueType="num">
                                      <p:cBhvr>
                                        <p:cTn id="8" dur="500" fill="hold"/>
                                        <p:tgtEl>
                                          <p:spTgt spid="132"/>
                                        </p:tgtEl>
                                        <p:attrNameLst>
                                          <p:attrName>ppt_h</p:attrName>
                                        </p:attrNameLst>
                                      </p:cBhvr>
                                      <p:tavLst>
                                        <p:tav tm="0">
                                          <p:val>
                                            <p:fltVal val="0"/>
                                          </p:val>
                                        </p:tav>
                                        <p:tav tm="100000">
                                          <p:val>
                                            <p:strVal val="#ppt_h"/>
                                          </p:val>
                                        </p:tav>
                                      </p:tavLst>
                                    </p:anim>
                                    <p:animEffect transition="in" filter="fade">
                                      <p:cBhvr>
                                        <p:cTn id="9" dur="500"/>
                                        <p:tgtEl>
                                          <p:spTgt spid="13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33"/>
                                        </p:tgtEl>
                                        <p:attrNameLst>
                                          <p:attrName>style.visibility</p:attrName>
                                        </p:attrNameLst>
                                      </p:cBhvr>
                                      <p:to>
                                        <p:strVal val="visible"/>
                                      </p:to>
                                    </p:set>
                                    <p:anim calcmode="lin" valueType="num">
                                      <p:cBhvr>
                                        <p:cTn id="12" dur="500" fill="hold"/>
                                        <p:tgtEl>
                                          <p:spTgt spid="133"/>
                                        </p:tgtEl>
                                        <p:attrNameLst>
                                          <p:attrName>ppt_w</p:attrName>
                                        </p:attrNameLst>
                                      </p:cBhvr>
                                      <p:tavLst>
                                        <p:tav tm="0">
                                          <p:val>
                                            <p:fltVal val="0"/>
                                          </p:val>
                                        </p:tav>
                                        <p:tav tm="100000">
                                          <p:val>
                                            <p:strVal val="#ppt_w"/>
                                          </p:val>
                                        </p:tav>
                                      </p:tavLst>
                                    </p:anim>
                                    <p:anim calcmode="lin" valueType="num">
                                      <p:cBhvr>
                                        <p:cTn id="13" dur="500" fill="hold"/>
                                        <p:tgtEl>
                                          <p:spTgt spid="133"/>
                                        </p:tgtEl>
                                        <p:attrNameLst>
                                          <p:attrName>ppt_h</p:attrName>
                                        </p:attrNameLst>
                                      </p:cBhvr>
                                      <p:tavLst>
                                        <p:tav tm="0">
                                          <p:val>
                                            <p:fltVal val="0"/>
                                          </p:val>
                                        </p:tav>
                                        <p:tav tm="100000">
                                          <p:val>
                                            <p:strVal val="#ppt_h"/>
                                          </p:val>
                                        </p:tav>
                                      </p:tavLst>
                                    </p:anim>
                                    <p:animEffect transition="in" filter="fade">
                                      <p:cBhvr>
                                        <p:cTn id="14" dur="500"/>
                                        <p:tgtEl>
                                          <p:spTgt spid="13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34"/>
                                        </p:tgtEl>
                                        <p:attrNameLst>
                                          <p:attrName>style.visibility</p:attrName>
                                        </p:attrNameLst>
                                      </p:cBhvr>
                                      <p:to>
                                        <p:strVal val="visible"/>
                                      </p:to>
                                    </p:set>
                                    <p:animEffect transition="in" filter="fade">
                                      <p:cBhvr>
                                        <p:cTn id="19" dur="1000"/>
                                        <p:tgtEl>
                                          <p:spTgt spid="134"/>
                                        </p:tgtEl>
                                      </p:cBhvr>
                                    </p:animEffect>
                                    <p:anim calcmode="lin" valueType="num">
                                      <p:cBhvr>
                                        <p:cTn id="20" dur="1000" fill="hold"/>
                                        <p:tgtEl>
                                          <p:spTgt spid="134"/>
                                        </p:tgtEl>
                                        <p:attrNameLst>
                                          <p:attrName>ppt_x</p:attrName>
                                        </p:attrNameLst>
                                      </p:cBhvr>
                                      <p:tavLst>
                                        <p:tav tm="0">
                                          <p:val>
                                            <p:strVal val="#ppt_x"/>
                                          </p:val>
                                        </p:tav>
                                        <p:tav tm="100000">
                                          <p:val>
                                            <p:strVal val="#ppt_x"/>
                                          </p:val>
                                        </p:tav>
                                      </p:tavLst>
                                    </p:anim>
                                    <p:anim calcmode="lin" valueType="num">
                                      <p:cBhvr>
                                        <p:cTn id="21" dur="1000" fill="hold"/>
                                        <p:tgtEl>
                                          <p:spTgt spid="134"/>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41"/>
                                        </p:tgtEl>
                                        <p:attrNameLst>
                                          <p:attrName>style.visibility</p:attrName>
                                        </p:attrNameLst>
                                      </p:cBhvr>
                                      <p:to>
                                        <p:strVal val="visible"/>
                                      </p:to>
                                    </p:set>
                                    <p:animEffect transition="in" filter="fade">
                                      <p:cBhvr>
                                        <p:cTn id="24" dur="1000"/>
                                        <p:tgtEl>
                                          <p:spTgt spid="141"/>
                                        </p:tgtEl>
                                      </p:cBhvr>
                                    </p:animEffect>
                                    <p:anim calcmode="lin" valueType="num">
                                      <p:cBhvr>
                                        <p:cTn id="25" dur="1000" fill="hold"/>
                                        <p:tgtEl>
                                          <p:spTgt spid="141"/>
                                        </p:tgtEl>
                                        <p:attrNameLst>
                                          <p:attrName>ppt_x</p:attrName>
                                        </p:attrNameLst>
                                      </p:cBhvr>
                                      <p:tavLst>
                                        <p:tav tm="0">
                                          <p:val>
                                            <p:strVal val="#ppt_x"/>
                                          </p:val>
                                        </p:tav>
                                        <p:tav tm="100000">
                                          <p:val>
                                            <p:strVal val="#ppt_x"/>
                                          </p:val>
                                        </p:tav>
                                      </p:tavLst>
                                    </p:anim>
                                    <p:anim calcmode="lin" valueType="num">
                                      <p:cBhvr>
                                        <p:cTn id="26" dur="1000" fill="hold"/>
                                        <p:tgtEl>
                                          <p:spTgt spid="14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37" fill="hold" grpId="0" nodeType="clickEffect">
                                  <p:stCondLst>
                                    <p:cond delay="0"/>
                                  </p:stCondLst>
                                  <p:childTnLst>
                                    <p:set>
                                      <p:cBhvr>
                                        <p:cTn id="30" dur="1" fill="hold">
                                          <p:stCondLst>
                                            <p:cond delay="0"/>
                                          </p:stCondLst>
                                        </p:cTn>
                                        <p:tgtEl>
                                          <p:spTgt spid="131"/>
                                        </p:tgtEl>
                                        <p:attrNameLst>
                                          <p:attrName>style.visibility</p:attrName>
                                        </p:attrNameLst>
                                      </p:cBhvr>
                                      <p:to>
                                        <p:strVal val="visible"/>
                                      </p:to>
                                    </p:set>
                                    <p:animEffect transition="in" filter="barn(outVertical)">
                                      <p:cBhvr>
                                        <p:cTn id="31"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animBg="1"/>
      <p:bldP spid="132" grpId="0" animBg="1"/>
      <p:bldP spid="13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1" y="1131590"/>
            <a:ext cx="2520279"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大学生的压力应对</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三、大学生常见的消极应对方式</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1" name="Rectangle 48">
            <a:extLst>
              <a:ext uri="{FF2B5EF4-FFF2-40B4-BE49-F238E27FC236}">
                <a16:creationId xmlns:a16="http://schemas.microsoft.com/office/drawing/2014/main" id="{3CFDD0C3-CD9F-490B-98B6-70EE51E350AD}"/>
              </a:ext>
            </a:extLst>
          </p:cNvPr>
          <p:cNvSpPr/>
          <p:nvPr/>
        </p:nvSpPr>
        <p:spPr bwMode="auto">
          <a:xfrm>
            <a:off x="0" y="2757837"/>
            <a:ext cx="9144000" cy="114151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2" name="Oval 3">
            <a:extLst>
              <a:ext uri="{FF2B5EF4-FFF2-40B4-BE49-F238E27FC236}">
                <a16:creationId xmlns:a16="http://schemas.microsoft.com/office/drawing/2014/main" id="{D1BF39FA-F2A1-415F-B583-172572446481}"/>
              </a:ext>
            </a:extLst>
          </p:cNvPr>
          <p:cNvSpPr/>
          <p:nvPr/>
        </p:nvSpPr>
        <p:spPr>
          <a:xfrm>
            <a:off x="2781760" y="2263929"/>
            <a:ext cx="378725" cy="378725"/>
          </a:xfrm>
          <a:prstGeom prst="ellipse">
            <a:avLst/>
          </a:prstGeom>
          <a:solidFill>
            <a:schemeClr val="accent6"/>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US" altLang="zh-CN" sz="2000" dirty="0">
                <a:latin typeface="Impact" panose="020B0806030902050204" pitchFamily="34" charset="0"/>
              </a:rPr>
              <a:t>05</a:t>
            </a:r>
            <a:endParaRPr lang="en-GB" sz="2000" dirty="0">
              <a:latin typeface="Impact" panose="020B0806030902050204" pitchFamily="34" charset="0"/>
            </a:endParaRPr>
          </a:p>
        </p:txBody>
      </p:sp>
      <p:sp>
        <p:nvSpPr>
          <p:cNvPr id="133" name="Oval 4">
            <a:extLst>
              <a:ext uri="{FF2B5EF4-FFF2-40B4-BE49-F238E27FC236}">
                <a16:creationId xmlns:a16="http://schemas.microsoft.com/office/drawing/2014/main" id="{74D2102A-2081-4576-AD00-6B072004B2C1}"/>
              </a:ext>
            </a:extLst>
          </p:cNvPr>
          <p:cNvSpPr/>
          <p:nvPr/>
        </p:nvSpPr>
        <p:spPr>
          <a:xfrm>
            <a:off x="5732203" y="2263929"/>
            <a:ext cx="378725" cy="378725"/>
          </a:xfrm>
          <a:prstGeom prst="ellipse">
            <a:avLst/>
          </a:prstGeom>
          <a:solidFill>
            <a:schemeClr val="accent1"/>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lstStyle/>
          <a:p>
            <a:pPr algn="ctr"/>
            <a:r>
              <a:rPr lang="en-US" altLang="zh-CN" sz="2000" dirty="0">
                <a:latin typeface="Impact" panose="020B0806030902050204" pitchFamily="34" charset="0"/>
              </a:rPr>
              <a:t>06</a:t>
            </a:r>
            <a:endParaRPr lang="en-GB" sz="2000" dirty="0">
              <a:latin typeface="Impact" panose="020B0806030902050204" pitchFamily="34" charset="0"/>
            </a:endParaRPr>
          </a:p>
        </p:txBody>
      </p:sp>
      <p:grpSp>
        <p:nvGrpSpPr>
          <p:cNvPr id="134" name="Group 32">
            <a:extLst>
              <a:ext uri="{FF2B5EF4-FFF2-40B4-BE49-F238E27FC236}">
                <a16:creationId xmlns:a16="http://schemas.microsoft.com/office/drawing/2014/main" id="{1321D66D-C7B1-41E6-9C37-CC5F74D7EA1C}"/>
              </a:ext>
            </a:extLst>
          </p:cNvPr>
          <p:cNvGrpSpPr/>
          <p:nvPr/>
        </p:nvGrpSpPr>
        <p:grpSpPr>
          <a:xfrm>
            <a:off x="1907704" y="1634058"/>
            <a:ext cx="2130342" cy="411817"/>
            <a:chOff x="750825" y="1703329"/>
            <a:chExt cx="1976360" cy="549088"/>
          </a:xfrm>
        </p:grpSpPr>
        <p:sp>
          <p:nvSpPr>
            <p:cNvPr id="136" name="Freeform: Shape 10">
              <a:extLst>
                <a:ext uri="{FF2B5EF4-FFF2-40B4-BE49-F238E27FC236}">
                  <a16:creationId xmlns:a16="http://schemas.microsoft.com/office/drawing/2014/main" id="{FAC238FA-A7C6-41C5-81F1-6EC489BB4943}"/>
                </a:ext>
              </a:extLst>
            </p:cNvPr>
            <p:cNvSpPr>
              <a:spLocks/>
            </p:cNvSpPr>
            <p:nvPr/>
          </p:nvSpPr>
          <p:spPr bwMode="auto">
            <a:xfrm>
              <a:off x="2344699" y="1888350"/>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7" name="Freeform: Shape 11">
              <a:extLst>
                <a:ext uri="{FF2B5EF4-FFF2-40B4-BE49-F238E27FC236}">
                  <a16:creationId xmlns:a16="http://schemas.microsoft.com/office/drawing/2014/main" id="{A27A0155-C737-4186-B030-5842CBC2CFDE}"/>
                </a:ext>
              </a:extLst>
            </p:cNvPr>
            <p:cNvSpPr>
              <a:spLocks/>
            </p:cNvSpPr>
            <p:nvPr/>
          </p:nvSpPr>
          <p:spPr bwMode="auto">
            <a:xfrm>
              <a:off x="2344699" y="2064966"/>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8" name="Freeform: Shape 12">
              <a:extLst>
                <a:ext uri="{FF2B5EF4-FFF2-40B4-BE49-F238E27FC236}">
                  <a16:creationId xmlns:a16="http://schemas.microsoft.com/office/drawing/2014/main" id="{02106646-EB04-4BEA-BDD2-6C23A922AC24}"/>
                </a:ext>
              </a:extLst>
            </p:cNvPr>
            <p:cNvSpPr>
              <a:spLocks/>
            </p:cNvSpPr>
            <p:nvPr/>
          </p:nvSpPr>
          <p:spPr bwMode="auto">
            <a:xfrm>
              <a:off x="750825" y="1888350"/>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9" name="Freeform: Shape 13">
              <a:extLst>
                <a:ext uri="{FF2B5EF4-FFF2-40B4-BE49-F238E27FC236}">
                  <a16:creationId xmlns:a16="http://schemas.microsoft.com/office/drawing/2014/main" id="{C60535FD-5385-45E1-8BB0-0CE5B56DFE9B}"/>
                </a:ext>
              </a:extLst>
            </p:cNvPr>
            <p:cNvSpPr>
              <a:spLocks/>
            </p:cNvSpPr>
            <p:nvPr/>
          </p:nvSpPr>
          <p:spPr bwMode="auto">
            <a:xfrm>
              <a:off x="938276" y="2064966"/>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0" name="Freeform: Shape 14">
              <a:extLst>
                <a:ext uri="{FF2B5EF4-FFF2-40B4-BE49-F238E27FC236}">
                  <a16:creationId xmlns:a16="http://schemas.microsoft.com/office/drawing/2014/main" id="{B70E0E37-DBC1-481B-A084-A3A6132BA10C}"/>
                </a:ext>
              </a:extLst>
            </p:cNvPr>
            <p:cNvSpPr/>
            <p:nvPr/>
          </p:nvSpPr>
          <p:spPr>
            <a:xfrm>
              <a:off x="845092" y="1703329"/>
              <a:ext cx="1784575" cy="482171"/>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8000" anchor="t" anchorCtr="1">
              <a:noAutofit/>
            </a:bodyPr>
            <a:lstStyle/>
            <a:p>
              <a:pPr algn="ctr"/>
              <a:endParaRPr lang="zh-CN" altLang="en-US" sz="1600" b="1" dirty="0"/>
            </a:p>
          </p:txBody>
        </p:sp>
      </p:grpSp>
      <p:grpSp>
        <p:nvGrpSpPr>
          <p:cNvPr id="141" name="Group 24">
            <a:extLst>
              <a:ext uri="{FF2B5EF4-FFF2-40B4-BE49-F238E27FC236}">
                <a16:creationId xmlns:a16="http://schemas.microsoft.com/office/drawing/2014/main" id="{661297D0-5096-4C5E-B49F-6BA519F7FE35}"/>
              </a:ext>
            </a:extLst>
          </p:cNvPr>
          <p:cNvGrpSpPr/>
          <p:nvPr/>
        </p:nvGrpSpPr>
        <p:grpSpPr>
          <a:xfrm>
            <a:off x="4823793" y="1638016"/>
            <a:ext cx="2130342" cy="409575"/>
            <a:chOff x="2952560" y="1708610"/>
            <a:chExt cx="1976360" cy="546100"/>
          </a:xfrm>
        </p:grpSpPr>
        <p:sp>
          <p:nvSpPr>
            <p:cNvPr id="142" name="Rectangle 16">
              <a:extLst>
                <a:ext uri="{FF2B5EF4-FFF2-40B4-BE49-F238E27FC236}">
                  <a16:creationId xmlns:a16="http://schemas.microsoft.com/office/drawing/2014/main" id="{AA9A0F78-E3FA-436D-B2DF-2ABE7552CCDE}"/>
                </a:ext>
              </a:extLst>
            </p:cNvPr>
            <p:cNvSpPr>
              <a:spLocks noChangeAspect="1"/>
            </p:cNvSpPr>
            <p:nvPr/>
          </p:nvSpPr>
          <p:spPr bwMode="auto">
            <a:xfrm>
              <a:off x="2954727" y="1708610"/>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43" name="Freeform: Shape 17">
              <a:extLst>
                <a:ext uri="{FF2B5EF4-FFF2-40B4-BE49-F238E27FC236}">
                  <a16:creationId xmlns:a16="http://schemas.microsoft.com/office/drawing/2014/main" id="{645D9B60-882F-4657-8F09-530F37CED63F}"/>
                </a:ext>
              </a:extLst>
            </p:cNvPr>
            <p:cNvSpPr>
              <a:spLocks/>
            </p:cNvSpPr>
            <p:nvPr/>
          </p:nvSpPr>
          <p:spPr bwMode="auto">
            <a:xfrm>
              <a:off x="4546434" y="1888476"/>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4" name="Freeform: Shape 18">
              <a:extLst>
                <a:ext uri="{FF2B5EF4-FFF2-40B4-BE49-F238E27FC236}">
                  <a16:creationId xmlns:a16="http://schemas.microsoft.com/office/drawing/2014/main" id="{D99E03A1-7369-4E59-96D3-78B3E9AD5C22}"/>
                </a:ext>
              </a:extLst>
            </p:cNvPr>
            <p:cNvSpPr>
              <a:spLocks/>
            </p:cNvSpPr>
            <p:nvPr/>
          </p:nvSpPr>
          <p:spPr bwMode="auto">
            <a:xfrm>
              <a:off x="4546434" y="2065092"/>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5" name="Freeform: Shape 19">
              <a:extLst>
                <a:ext uri="{FF2B5EF4-FFF2-40B4-BE49-F238E27FC236}">
                  <a16:creationId xmlns:a16="http://schemas.microsoft.com/office/drawing/2014/main" id="{A6339D5C-3344-46EE-AA95-E8926080A5B0}"/>
                </a:ext>
              </a:extLst>
            </p:cNvPr>
            <p:cNvSpPr>
              <a:spLocks/>
            </p:cNvSpPr>
            <p:nvPr/>
          </p:nvSpPr>
          <p:spPr bwMode="auto">
            <a:xfrm>
              <a:off x="2952560" y="1888476"/>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6" name="Freeform: Shape 20">
              <a:extLst>
                <a:ext uri="{FF2B5EF4-FFF2-40B4-BE49-F238E27FC236}">
                  <a16:creationId xmlns:a16="http://schemas.microsoft.com/office/drawing/2014/main" id="{E206DDEB-15B9-4F05-9BFD-C2D06D031C70}"/>
                </a:ext>
              </a:extLst>
            </p:cNvPr>
            <p:cNvSpPr>
              <a:spLocks/>
            </p:cNvSpPr>
            <p:nvPr/>
          </p:nvSpPr>
          <p:spPr bwMode="auto">
            <a:xfrm>
              <a:off x="3140011" y="2065092"/>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7" name="Freeform: Shape 21">
              <a:extLst>
                <a:ext uri="{FF2B5EF4-FFF2-40B4-BE49-F238E27FC236}">
                  <a16:creationId xmlns:a16="http://schemas.microsoft.com/office/drawing/2014/main" id="{6BCCB35A-4F87-49DE-9FC7-A23221060877}"/>
                </a:ext>
              </a:extLst>
            </p:cNvPr>
            <p:cNvSpPr/>
            <p:nvPr/>
          </p:nvSpPr>
          <p:spPr>
            <a:xfrm>
              <a:off x="3046827" y="1710777"/>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8000" anchor="t" anchorCtr="1">
              <a:normAutofit lnSpcReduction="10000"/>
            </a:bodyPr>
            <a:lstStyle/>
            <a:p>
              <a:pPr algn="ctr"/>
              <a:endParaRPr lang="zh-CN" altLang="en-US" sz="1400" b="1" dirty="0"/>
            </a:p>
          </p:txBody>
        </p:sp>
      </p:grpSp>
      <p:sp>
        <p:nvSpPr>
          <p:cNvPr id="153" name="TextBox 68">
            <a:extLst>
              <a:ext uri="{FF2B5EF4-FFF2-40B4-BE49-F238E27FC236}">
                <a16:creationId xmlns:a16="http://schemas.microsoft.com/office/drawing/2014/main" id="{CC37782F-76E2-4D90-BA2C-D8BDFAE11AE3}"/>
              </a:ext>
            </a:extLst>
          </p:cNvPr>
          <p:cNvSpPr txBox="1">
            <a:spLocks/>
          </p:cNvSpPr>
          <p:nvPr/>
        </p:nvSpPr>
        <p:spPr>
          <a:xfrm>
            <a:off x="2098106" y="2828110"/>
            <a:ext cx="1939940" cy="967776"/>
          </a:xfrm>
          <a:prstGeom prst="rect">
            <a:avLst/>
          </a:prstGeom>
        </p:spPr>
        <p:txBody>
          <a:bodyPr vert="horz" wrap="square" lIns="0" tIns="72000" rIns="0" bIns="0" anchor="t" anchorCtr="1">
            <a:normAutofit lnSpcReduction="10000"/>
          </a:bodyPr>
          <a:lstStyle/>
          <a:p>
            <a:pPr>
              <a:lnSpc>
                <a:spcPct val="120000"/>
              </a:lnSpc>
            </a:pPr>
            <a:r>
              <a:rPr lang="zh-CN" altLang="en-US" sz="1000" dirty="0">
                <a:solidFill>
                  <a:schemeClr val="dk1">
                    <a:lumMod val="100000"/>
                  </a:schemeClr>
                </a:solidFill>
              </a:rPr>
              <a:t>有些大学生在受挫后不能适应已经变化了的情况，不分析失败原因，反而盲目重复导致 其挫折的无效行为，不接受他人的建议，一意孤行。这就是固执的行为反应。</a:t>
            </a:r>
          </a:p>
        </p:txBody>
      </p:sp>
      <p:sp>
        <p:nvSpPr>
          <p:cNvPr id="154" name="文本框 153">
            <a:extLst>
              <a:ext uri="{FF2B5EF4-FFF2-40B4-BE49-F238E27FC236}">
                <a16:creationId xmlns:a16="http://schemas.microsoft.com/office/drawing/2014/main" id="{127D295B-4073-4EF6-A2C5-0C046CD6EB79}"/>
              </a:ext>
            </a:extLst>
          </p:cNvPr>
          <p:cNvSpPr txBox="1"/>
          <p:nvPr/>
        </p:nvSpPr>
        <p:spPr>
          <a:xfrm>
            <a:off x="2169287" y="1619158"/>
            <a:ext cx="1603672" cy="369332"/>
          </a:xfrm>
          <a:prstGeom prst="rect">
            <a:avLst/>
          </a:prstGeom>
          <a:noFill/>
        </p:spPr>
        <p:txBody>
          <a:bodyPr wrap="square">
            <a:spAutoFit/>
          </a:bodyPr>
          <a:lstStyle/>
          <a:p>
            <a:pPr algn="ctr"/>
            <a:r>
              <a:rPr lang="zh-CN" altLang="en-US" sz="1800" b="1" dirty="0">
                <a:solidFill>
                  <a:schemeClr val="bg1"/>
                </a:solidFill>
              </a:rPr>
              <a:t>固执 </a:t>
            </a:r>
          </a:p>
        </p:txBody>
      </p:sp>
      <p:sp>
        <p:nvSpPr>
          <p:cNvPr id="155" name="文本框 154">
            <a:extLst>
              <a:ext uri="{FF2B5EF4-FFF2-40B4-BE49-F238E27FC236}">
                <a16:creationId xmlns:a16="http://schemas.microsoft.com/office/drawing/2014/main" id="{BC1DA384-BE10-4BAF-AF59-924BF66A4B21}"/>
              </a:ext>
            </a:extLst>
          </p:cNvPr>
          <p:cNvSpPr txBox="1"/>
          <p:nvPr/>
        </p:nvSpPr>
        <p:spPr>
          <a:xfrm>
            <a:off x="5103878" y="1619158"/>
            <a:ext cx="1603672" cy="369332"/>
          </a:xfrm>
          <a:prstGeom prst="rect">
            <a:avLst/>
          </a:prstGeom>
          <a:noFill/>
        </p:spPr>
        <p:txBody>
          <a:bodyPr wrap="square">
            <a:spAutoFit/>
          </a:bodyPr>
          <a:lstStyle/>
          <a:p>
            <a:pPr algn="ctr"/>
            <a:r>
              <a:rPr lang="zh-CN" altLang="en-US" sz="1800" b="1" dirty="0">
                <a:solidFill>
                  <a:schemeClr val="bg1"/>
                </a:solidFill>
              </a:rPr>
              <a:t>轻生</a:t>
            </a:r>
          </a:p>
        </p:txBody>
      </p:sp>
      <p:sp>
        <p:nvSpPr>
          <p:cNvPr id="156" name="TextBox 68">
            <a:extLst>
              <a:ext uri="{FF2B5EF4-FFF2-40B4-BE49-F238E27FC236}">
                <a16:creationId xmlns:a16="http://schemas.microsoft.com/office/drawing/2014/main" id="{8223079C-35AA-4E19-B2DE-2E375569B816}"/>
              </a:ext>
            </a:extLst>
          </p:cNvPr>
          <p:cNvSpPr txBox="1">
            <a:spLocks/>
          </p:cNvSpPr>
          <p:nvPr/>
        </p:nvSpPr>
        <p:spPr>
          <a:xfrm>
            <a:off x="4975776" y="2884333"/>
            <a:ext cx="2116504" cy="1055569"/>
          </a:xfrm>
          <a:prstGeom prst="rect">
            <a:avLst/>
          </a:prstGeom>
        </p:spPr>
        <p:txBody>
          <a:bodyPr vert="horz" wrap="square" lIns="0" tIns="72000" rIns="0" bIns="0" anchor="t" anchorCtr="1">
            <a:normAutofit/>
          </a:bodyPr>
          <a:lstStyle/>
          <a:p>
            <a:pPr>
              <a:lnSpc>
                <a:spcPct val="120000"/>
              </a:lnSpc>
            </a:pPr>
            <a:r>
              <a:rPr lang="zh-CN" altLang="en-US" sz="1000" dirty="0">
                <a:solidFill>
                  <a:schemeClr val="dk1">
                    <a:lumMod val="100000"/>
                  </a:schemeClr>
                </a:solidFill>
              </a:rPr>
              <a:t>轻生是人遭受挫折后的极端情绪反应，也是针对自身的转向攻击行为。想到轻生的人 往往处于万念俱灰、生不如死的情绪状态。</a:t>
            </a:r>
          </a:p>
        </p:txBody>
      </p:sp>
    </p:spTree>
    <p:extLst>
      <p:ext uri="{BB962C8B-B14F-4D97-AF65-F5344CB8AC3E}">
        <p14:creationId xmlns:p14="http://schemas.microsoft.com/office/powerpoint/2010/main" val="157681042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32"/>
                                        </p:tgtEl>
                                        <p:attrNameLst>
                                          <p:attrName>style.visibility</p:attrName>
                                        </p:attrNameLst>
                                      </p:cBhvr>
                                      <p:to>
                                        <p:strVal val="visible"/>
                                      </p:to>
                                    </p:set>
                                    <p:anim calcmode="lin" valueType="num">
                                      <p:cBhvr>
                                        <p:cTn id="7" dur="500" fill="hold"/>
                                        <p:tgtEl>
                                          <p:spTgt spid="132"/>
                                        </p:tgtEl>
                                        <p:attrNameLst>
                                          <p:attrName>ppt_w</p:attrName>
                                        </p:attrNameLst>
                                      </p:cBhvr>
                                      <p:tavLst>
                                        <p:tav tm="0">
                                          <p:val>
                                            <p:fltVal val="0"/>
                                          </p:val>
                                        </p:tav>
                                        <p:tav tm="100000">
                                          <p:val>
                                            <p:strVal val="#ppt_w"/>
                                          </p:val>
                                        </p:tav>
                                      </p:tavLst>
                                    </p:anim>
                                    <p:anim calcmode="lin" valueType="num">
                                      <p:cBhvr>
                                        <p:cTn id="8" dur="500" fill="hold"/>
                                        <p:tgtEl>
                                          <p:spTgt spid="132"/>
                                        </p:tgtEl>
                                        <p:attrNameLst>
                                          <p:attrName>ppt_h</p:attrName>
                                        </p:attrNameLst>
                                      </p:cBhvr>
                                      <p:tavLst>
                                        <p:tav tm="0">
                                          <p:val>
                                            <p:fltVal val="0"/>
                                          </p:val>
                                        </p:tav>
                                        <p:tav tm="100000">
                                          <p:val>
                                            <p:strVal val="#ppt_h"/>
                                          </p:val>
                                        </p:tav>
                                      </p:tavLst>
                                    </p:anim>
                                    <p:animEffect transition="in" filter="fade">
                                      <p:cBhvr>
                                        <p:cTn id="9" dur="500"/>
                                        <p:tgtEl>
                                          <p:spTgt spid="13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33"/>
                                        </p:tgtEl>
                                        <p:attrNameLst>
                                          <p:attrName>style.visibility</p:attrName>
                                        </p:attrNameLst>
                                      </p:cBhvr>
                                      <p:to>
                                        <p:strVal val="visible"/>
                                      </p:to>
                                    </p:set>
                                    <p:anim calcmode="lin" valueType="num">
                                      <p:cBhvr>
                                        <p:cTn id="12" dur="500" fill="hold"/>
                                        <p:tgtEl>
                                          <p:spTgt spid="133"/>
                                        </p:tgtEl>
                                        <p:attrNameLst>
                                          <p:attrName>ppt_w</p:attrName>
                                        </p:attrNameLst>
                                      </p:cBhvr>
                                      <p:tavLst>
                                        <p:tav tm="0">
                                          <p:val>
                                            <p:fltVal val="0"/>
                                          </p:val>
                                        </p:tav>
                                        <p:tav tm="100000">
                                          <p:val>
                                            <p:strVal val="#ppt_w"/>
                                          </p:val>
                                        </p:tav>
                                      </p:tavLst>
                                    </p:anim>
                                    <p:anim calcmode="lin" valueType="num">
                                      <p:cBhvr>
                                        <p:cTn id="13" dur="500" fill="hold"/>
                                        <p:tgtEl>
                                          <p:spTgt spid="133"/>
                                        </p:tgtEl>
                                        <p:attrNameLst>
                                          <p:attrName>ppt_h</p:attrName>
                                        </p:attrNameLst>
                                      </p:cBhvr>
                                      <p:tavLst>
                                        <p:tav tm="0">
                                          <p:val>
                                            <p:fltVal val="0"/>
                                          </p:val>
                                        </p:tav>
                                        <p:tav tm="100000">
                                          <p:val>
                                            <p:strVal val="#ppt_h"/>
                                          </p:val>
                                        </p:tav>
                                      </p:tavLst>
                                    </p:anim>
                                    <p:animEffect transition="in" filter="fade">
                                      <p:cBhvr>
                                        <p:cTn id="14" dur="500"/>
                                        <p:tgtEl>
                                          <p:spTgt spid="13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34"/>
                                        </p:tgtEl>
                                        <p:attrNameLst>
                                          <p:attrName>style.visibility</p:attrName>
                                        </p:attrNameLst>
                                      </p:cBhvr>
                                      <p:to>
                                        <p:strVal val="visible"/>
                                      </p:to>
                                    </p:set>
                                    <p:animEffect transition="in" filter="fade">
                                      <p:cBhvr>
                                        <p:cTn id="19" dur="1000"/>
                                        <p:tgtEl>
                                          <p:spTgt spid="134"/>
                                        </p:tgtEl>
                                      </p:cBhvr>
                                    </p:animEffect>
                                    <p:anim calcmode="lin" valueType="num">
                                      <p:cBhvr>
                                        <p:cTn id="20" dur="1000" fill="hold"/>
                                        <p:tgtEl>
                                          <p:spTgt spid="134"/>
                                        </p:tgtEl>
                                        <p:attrNameLst>
                                          <p:attrName>ppt_x</p:attrName>
                                        </p:attrNameLst>
                                      </p:cBhvr>
                                      <p:tavLst>
                                        <p:tav tm="0">
                                          <p:val>
                                            <p:strVal val="#ppt_x"/>
                                          </p:val>
                                        </p:tav>
                                        <p:tav tm="100000">
                                          <p:val>
                                            <p:strVal val="#ppt_x"/>
                                          </p:val>
                                        </p:tav>
                                      </p:tavLst>
                                    </p:anim>
                                    <p:anim calcmode="lin" valueType="num">
                                      <p:cBhvr>
                                        <p:cTn id="21" dur="1000" fill="hold"/>
                                        <p:tgtEl>
                                          <p:spTgt spid="134"/>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41"/>
                                        </p:tgtEl>
                                        <p:attrNameLst>
                                          <p:attrName>style.visibility</p:attrName>
                                        </p:attrNameLst>
                                      </p:cBhvr>
                                      <p:to>
                                        <p:strVal val="visible"/>
                                      </p:to>
                                    </p:set>
                                    <p:animEffect transition="in" filter="fade">
                                      <p:cBhvr>
                                        <p:cTn id="24" dur="1000"/>
                                        <p:tgtEl>
                                          <p:spTgt spid="141"/>
                                        </p:tgtEl>
                                      </p:cBhvr>
                                    </p:animEffect>
                                    <p:anim calcmode="lin" valueType="num">
                                      <p:cBhvr>
                                        <p:cTn id="25" dur="1000" fill="hold"/>
                                        <p:tgtEl>
                                          <p:spTgt spid="141"/>
                                        </p:tgtEl>
                                        <p:attrNameLst>
                                          <p:attrName>ppt_x</p:attrName>
                                        </p:attrNameLst>
                                      </p:cBhvr>
                                      <p:tavLst>
                                        <p:tav tm="0">
                                          <p:val>
                                            <p:strVal val="#ppt_x"/>
                                          </p:val>
                                        </p:tav>
                                        <p:tav tm="100000">
                                          <p:val>
                                            <p:strVal val="#ppt_x"/>
                                          </p:val>
                                        </p:tav>
                                      </p:tavLst>
                                    </p:anim>
                                    <p:anim calcmode="lin" valueType="num">
                                      <p:cBhvr>
                                        <p:cTn id="26" dur="1000" fill="hold"/>
                                        <p:tgtEl>
                                          <p:spTgt spid="14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37" fill="hold" grpId="0" nodeType="clickEffect">
                                  <p:stCondLst>
                                    <p:cond delay="0"/>
                                  </p:stCondLst>
                                  <p:childTnLst>
                                    <p:set>
                                      <p:cBhvr>
                                        <p:cTn id="30" dur="1" fill="hold">
                                          <p:stCondLst>
                                            <p:cond delay="0"/>
                                          </p:stCondLst>
                                        </p:cTn>
                                        <p:tgtEl>
                                          <p:spTgt spid="131"/>
                                        </p:tgtEl>
                                        <p:attrNameLst>
                                          <p:attrName>style.visibility</p:attrName>
                                        </p:attrNameLst>
                                      </p:cBhvr>
                                      <p:to>
                                        <p:strVal val="visible"/>
                                      </p:to>
                                    </p:set>
                                    <p:animEffect transition="in" filter="barn(outVertical)">
                                      <p:cBhvr>
                                        <p:cTn id="31"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animBg="1"/>
      <p:bldP spid="132" grpId="0" animBg="1"/>
      <p:bldP spid="1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2" y="1131590"/>
            <a:ext cx="1408335"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大学生的压力应对</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582185"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四、在压力中成长 </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11" name="组合 110">
            <a:extLst>
              <a:ext uri="{FF2B5EF4-FFF2-40B4-BE49-F238E27FC236}">
                <a16:creationId xmlns:a16="http://schemas.microsoft.com/office/drawing/2014/main" id="{EDC5653F-1CA9-43A3-B399-846AF80ADB4E}"/>
              </a:ext>
            </a:extLst>
          </p:cNvPr>
          <p:cNvGrpSpPr/>
          <p:nvPr/>
        </p:nvGrpSpPr>
        <p:grpSpPr>
          <a:xfrm>
            <a:off x="2699792" y="1489088"/>
            <a:ext cx="3132928" cy="2765270"/>
            <a:chOff x="3959352" y="1903457"/>
            <a:chExt cx="4273296" cy="3771812"/>
          </a:xfrm>
        </p:grpSpPr>
        <p:sp>
          <p:nvSpPr>
            <p:cNvPr id="115" name="Freeform: Shape 3">
              <a:extLst>
                <a:ext uri="{FF2B5EF4-FFF2-40B4-BE49-F238E27FC236}">
                  <a16:creationId xmlns:a16="http://schemas.microsoft.com/office/drawing/2014/main" id="{1D1601BF-05B0-4AC2-93BC-6D0FA337DE20}"/>
                </a:ext>
              </a:extLst>
            </p:cNvPr>
            <p:cNvSpPr/>
            <p:nvPr/>
          </p:nvSpPr>
          <p:spPr>
            <a:xfrm>
              <a:off x="4713347" y="2226306"/>
              <a:ext cx="2751703" cy="3122810"/>
            </a:xfrm>
            <a:custGeom>
              <a:avLst/>
              <a:gdLst/>
              <a:ahLst/>
              <a:cxnLst>
                <a:cxn ang="0">
                  <a:pos x="wd2" y="hd2"/>
                </a:cxn>
                <a:cxn ang="5400000">
                  <a:pos x="wd2" y="hd2"/>
                </a:cxn>
                <a:cxn ang="10800000">
                  <a:pos x="wd2" y="hd2"/>
                </a:cxn>
                <a:cxn ang="16200000">
                  <a:pos x="wd2" y="hd2"/>
                </a:cxn>
              </a:cxnLst>
              <a:rect l="0" t="0" r="r" b="b"/>
              <a:pathLst>
                <a:path w="21529" h="21570" extrusionOk="0">
                  <a:moveTo>
                    <a:pt x="538" y="6909"/>
                  </a:moveTo>
                  <a:cubicBezTo>
                    <a:pt x="1461" y="7610"/>
                    <a:pt x="2084" y="8535"/>
                    <a:pt x="2344" y="9550"/>
                  </a:cubicBezTo>
                  <a:cubicBezTo>
                    <a:pt x="2607" y="10563"/>
                    <a:pt x="2500" y="11653"/>
                    <a:pt x="2066" y="12653"/>
                  </a:cubicBezTo>
                  <a:cubicBezTo>
                    <a:pt x="1851" y="13153"/>
                    <a:pt x="1549" y="13624"/>
                    <a:pt x="1175" y="14047"/>
                  </a:cubicBezTo>
                  <a:cubicBezTo>
                    <a:pt x="988" y="14258"/>
                    <a:pt x="783" y="14456"/>
                    <a:pt x="563" y="14641"/>
                  </a:cubicBezTo>
                  <a:cubicBezTo>
                    <a:pt x="535" y="14664"/>
                    <a:pt x="508" y="14687"/>
                    <a:pt x="480" y="14710"/>
                  </a:cubicBezTo>
                  <a:cubicBezTo>
                    <a:pt x="448" y="14736"/>
                    <a:pt x="416" y="14761"/>
                    <a:pt x="384" y="14787"/>
                  </a:cubicBezTo>
                  <a:cubicBezTo>
                    <a:pt x="262" y="14888"/>
                    <a:pt x="169" y="15015"/>
                    <a:pt x="114" y="15148"/>
                  </a:cubicBezTo>
                  <a:cubicBezTo>
                    <a:pt x="5" y="15419"/>
                    <a:pt x="39" y="15673"/>
                    <a:pt x="115" y="15884"/>
                  </a:cubicBezTo>
                  <a:cubicBezTo>
                    <a:pt x="195" y="16097"/>
                    <a:pt x="324" y="16283"/>
                    <a:pt x="510" y="16443"/>
                  </a:cubicBezTo>
                  <a:cubicBezTo>
                    <a:pt x="604" y="16523"/>
                    <a:pt x="714" y="16596"/>
                    <a:pt x="845" y="16653"/>
                  </a:cubicBezTo>
                  <a:cubicBezTo>
                    <a:pt x="977" y="16710"/>
                    <a:pt x="1132" y="16749"/>
                    <a:pt x="1297" y="16755"/>
                  </a:cubicBezTo>
                  <a:cubicBezTo>
                    <a:pt x="1379" y="16758"/>
                    <a:pt x="1462" y="16752"/>
                    <a:pt x="1542" y="16738"/>
                  </a:cubicBezTo>
                  <a:cubicBezTo>
                    <a:pt x="1582" y="16731"/>
                    <a:pt x="1622" y="16722"/>
                    <a:pt x="1660" y="16711"/>
                  </a:cubicBezTo>
                  <a:cubicBezTo>
                    <a:pt x="1682" y="16705"/>
                    <a:pt x="1703" y="16698"/>
                    <a:pt x="1725" y="16692"/>
                  </a:cubicBezTo>
                  <a:cubicBezTo>
                    <a:pt x="1761" y="16682"/>
                    <a:pt x="1797" y="16672"/>
                    <a:pt x="1833" y="16661"/>
                  </a:cubicBezTo>
                  <a:cubicBezTo>
                    <a:pt x="1870" y="16652"/>
                    <a:pt x="1906" y="16642"/>
                    <a:pt x="1942" y="16633"/>
                  </a:cubicBezTo>
                  <a:cubicBezTo>
                    <a:pt x="2088" y="16595"/>
                    <a:pt x="2235" y="16563"/>
                    <a:pt x="2384" y="16535"/>
                  </a:cubicBezTo>
                  <a:cubicBezTo>
                    <a:pt x="2977" y="16425"/>
                    <a:pt x="3590" y="16393"/>
                    <a:pt x="4193" y="16443"/>
                  </a:cubicBezTo>
                  <a:cubicBezTo>
                    <a:pt x="5401" y="16540"/>
                    <a:pt x="6568" y="16973"/>
                    <a:pt x="7492" y="17666"/>
                  </a:cubicBezTo>
                  <a:cubicBezTo>
                    <a:pt x="8420" y="18356"/>
                    <a:pt x="9100" y="19300"/>
                    <a:pt x="9406" y="20334"/>
                  </a:cubicBezTo>
                  <a:cubicBezTo>
                    <a:pt x="9425" y="20399"/>
                    <a:pt x="9443" y="20464"/>
                    <a:pt x="9460" y="20529"/>
                  </a:cubicBezTo>
                  <a:cubicBezTo>
                    <a:pt x="9468" y="20561"/>
                    <a:pt x="9475" y="20594"/>
                    <a:pt x="9483" y="20627"/>
                  </a:cubicBezTo>
                  <a:cubicBezTo>
                    <a:pt x="9488" y="20647"/>
                    <a:pt x="9492" y="20666"/>
                    <a:pt x="9497" y="20686"/>
                  </a:cubicBezTo>
                  <a:cubicBezTo>
                    <a:pt x="9499" y="20695"/>
                    <a:pt x="9501" y="20704"/>
                    <a:pt x="9503" y="20713"/>
                  </a:cubicBezTo>
                  <a:cubicBezTo>
                    <a:pt x="9508" y="20728"/>
                    <a:pt x="9512" y="20744"/>
                    <a:pt x="9517" y="20759"/>
                  </a:cubicBezTo>
                  <a:cubicBezTo>
                    <a:pt x="9552" y="20878"/>
                    <a:pt x="9606" y="20989"/>
                    <a:pt x="9688" y="21099"/>
                  </a:cubicBezTo>
                  <a:cubicBezTo>
                    <a:pt x="9769" y="21207"/>
                    <a:pt x="9878" y="21306"/>
                    <a:pt x="10002" y="21381"/>
                  </a:cubicBezTo>
                  <a:cubicBezTo>
                    <a:pt x="10253" y="21532"/>
                    <a:pt x="10545" y="21583"/>
                    <a:pt x="10808" y="21567"/>
                  </a:cubicBezTo>
                  <a:cubicBezTo>
                    <a:pt x="11073" y="21551"/>
                    <a:pt x="11324" y="21474"/>
                    <a:pt x="11546" y="21332"/>
                  </a:cubicBezTo>
                  <a:cubicBezTo>
                    <a:pt x="11766" y="21192"/>
                    <a:pt x="11953" y="20969"/>
                    <a:pt x="12021" y="20712"/>
                  </a:cubicBezTo>
                  <a:cubicBezTo>
                    <a:pt x="12040" y="20640"/>
                    <a:pt x="12058" y="20569"/>
                    <a:pt x="12076" y="20498"/>
                  </a:cubicBezTo>
                  <a:cubicBezTo>
                    <a:pt x="12094" y="20432"/>
                    <a:pt x="12113" y="20368"/>
                    <a:pt x="12134" y="20303"/>
                  </a:cubicBezTo>
                  <a:cubicBezTo>
                    <a:pt x="12215" y="20044"/>
                    <a:pt x="12319" y="19791"/>
                    <a:pt x="12442" y="19546"/>
                  </a:cubicBezTo>
                  <a:cubicBezTo>
                    <a:pt x="12933" y="18564"/>
                    <a:pt x="13762" y="17719"/>
                    <a:pt x="14798" y="17166"/>
                  </a:cubicBezTo>
                  <a:cubicBezTo>
                    <a:pt x="15832" y="16609"/>
                    <a:pt x="17063" y="16343"/>
                    <a:pt x="18274" y="16412"/>
                  </a:cubicBezTo>
                  <a:cubicBezTo>
                    <a:pt x="18576" y="16429"/>
                    <a:pt x="18877" y="16466"/>
                    <a:pt x="19174" y="16523"/>
                  </a:cubicBezTo>
                  <a:cubicBezTo>
                    <a:pt x="19322" y="16551"/>
                    <a:pt x="19469" y="16584"/>
                    <a:pt x="19614" y="16622"/>
                  </a:cubicBezTo>
                  <a:cubicBezTo>
                    <a:pt x="19687" y="16641"/>
                    <a:pt x="19759" y="16661"/>
                    <a:pt x="19831" y="16683"/>
                  </a:cubicBezTo>
                  <a:cubicBezTo>
                    <a:pt x="19845" y="16687"/>
                    <a:pt x="19859" y="16690"/>
                    <a:pt x="19873" y="16694"/>
                  </a:cubicBezTo>
                  <a:cubicBezTo>
                    <a:pt x="19893" y="16699"/>
                    <a:pt x="19914" y="16704"/>
                    <a:pt x="19934" y="16709"/>
                  </a:cubicBezTo>
                  <a:cubicBezTo>
                    <a:pt x="19975" y="16717"/>
                    <a:pt x="20008" y="16723"/>
                    <a:pt x="20046" y="16728"/>
                  </a:cubicBezTo>
                  <a:cubicBezTo>
                    <a:pt x="20121" y="16737"/>
                    <a:pt x="20197" y="16740"/>
                    <a:pt x="20272" y="16737"/>
                  </a:cubicBezTo>
                  <a:cubicBezTo>
                    <a:pt x="20577" y="16722"/>
                    <a:pt x="20847" y="16603"/>
                    <a:pt x="21043" y="16447"/>
                  </a:cubicBezTo>
                  <a:cubicBezTo>
                    <a:pt x="21241" y="16290"/>
                    <a:pt x="21384" y="16093"/>
                    <a:pt x="21460" y="15864"/>
                  </a:cubicBezTo>
                  <a:cubicBezTo>
                    <a:pt x="21536" y="15637"/>
                    <a:pt x="21535" y="15362"/>
                    <a:pt x="21412" y="15118"/>
                  </a:cubicBezTo>
                  <a:cubicBezTo>
                    <a:pt x="21352" y="14997"/>
                    <a:pt x="21266" y="14888"/>
                    <a:pt x="21168" y="14801"/>
                  </a:cubicBezTo>
                  <a:cubicBezTo>
                    <a:pt x="21156" y="14789"/>
                    <a:pt x="21144" y="14778"/>
                    <a:pt x="21131" y="14768"/>
                  </a:cubicBezTo>
                  <a:cubicBezTo>
                    <a:pt x="21121" y="14759"/>
                    <a:pt x="21110" y="14751"/>
                    <a:pt x="21100" y="14742"/>
                  </a:cubicBezTo>
                  <a:cubicBezTo>
                    <a:pt x="21085" y="14730"/>
                    <a:pt x="21069" y="14718"/>
                    <a:pt x="21054" y="14706"/>
                  </a:cubicBezTo>
                  <a:cubicBezTo>
                    <a:pt x="21027" y="14683"/>
                    <a:pt x="21000" y="14660"/>
                    <a:pt x="20972" y="14638"/>
                  </a:cubicBezTo>
                  <a:cubicBezTo>
                    <a:pt x="20086" y="13898"/>
                    <a:pt x="19447" y="12932"/>
                    <a:pt x="19183" y="11888"/>
                  </a:cubicBezTo>
                  <a:cubicBezTo>
                    <a:pt x="18915" y="10846"/>
                    <a:pt x="19029" y="9733"/>
                    <a:pt x="19498" y="8745"/>
                  </a:cubicBezTo>
                  <a:cubicBezTo>
                    <a:pt x="19730" y="8251"/>
                    <a:pt x="20049" y="7788"/>
                    <a:pt x="20437" y="7376"/>
                  </a:cubicBezTo>
                  <a:cubicBezTo>
                    <a:pt x="20631" y="7169"/>
                    <a:pt x="20842" y="6976"/>
                    <a:pt x="21068" y="6797"/>
                  </a:cubicBezTo>
                  <a:cubicBezTo>
                    <a:pt x="21086" y="6783"/>
                    <a:pt x="21103" y="6768"/>
                    <a:pt x="21121" y="6754"/>
                  </a:cubicBezTo>
                  <a:cubicBezTo>
                    <a:pt x="21140" y="6738"/>
                    <a:pt x="21177" y="6706"/>
                    <a:pt x="21195" y="6687"/>
                  </a:cubicBezTo>
                  <a:cubicBezTo>
                    <a:pt x="21240" y="6644"/>
                    <a:pt x="21282" y="6597"/>
                    <a:pt x="21321" y="6545"/>
                  </a:cubicBezTo>
                  <a:cubicBezTo>
                    <a:pt x="21398" y="6443"/>
                    <a:pt x="21460" y="6324"/>
                    <a:pt x="21494" y="6198"/>
                  </a:cubicBezTo>
                  <a:cubicBezTo>
                    <a:pt x="21566" y="5945"/>
                    <a:pt x="21523" y="5678"/>
                    <a:pt x="21405" y="5462"/>
                  </a:cubicBezTo>
                  <a:cubicBezTo>
                    <a:pt x="21288" y="5244"/>
                    <a:pt x="21102" y="5063"/>
                    <a:pt x="20863" y="4939"/>
                  </a:cubicBezTo>
                  <a:cubicBezTo>
                    <a:pt x="20627" y="4815"/>
                    <a:pt x="20327" y="4759"/>
                    <a:pt x="20047" y="4795"/>
                  </a:cubicBezTo>
                  <a:cubicBezTo>
                    <a:pt x="19977" y="4804"/>
                    <a:pt x="19909" y="4818"/>
                    <a:pt x="19844" y="4836"/>
                  </a:cubicBezTo>
                  <a:cubicBezTo>
                    <a:pt x="19803" y="4847"/>
                    <a:pt x="19762" y="4859"/>
                    <a:pt x="19721" y="4870"/>
                  </a:cubicBezTo>
                  <a:cubicBezTo>
                    <a:pt x="19653" y="4889"/>
                    <a:pt x="19577" y="4908"/>
                    <a:pt x="19505" y="4926"/>
                  </a:cubicBezTo>
                  <a:cubicBezTo>
                    <a:pt x="19358" y="4961"/>
                    <a:pt x="19209" y="4992"/>
                    <a:pt x="19060" y="5018"/>
                  </a:cubicBezTo>
                  <a:cubicBezTo>
                    <a:pt x="18463" y="5122"/>
                    <a:pt x="17850" y="5149"/>
                    <a:pt x="17246" y="5096"/>
                  </a:cubicBezTo>
                  <a:cubicBezTo>
                    <a:pt x="16038" y="4993"/>
                    <a:pt x="14878" y="4552"/>
                    <a:pt x="13961" y="3850"/>
                  </a:cubicBezTo>
                  <a:cubicBezTo>
                    <a:pt x="13041" y="3153"/>
                    <a:pt x="12371" y="2203"/>
                    <a:pt x="12075" y="1166"/>
                  </a:cubicBezTo>
                  <a:cubicBezTo>
                    <a:pt x="12057" y="1101"/>
                    <a:pt x="12039" y="1036"/>
                    <a:pt x="12023" y="971"/>
                  </a:cubicBezTo>
                  <a:cubicBezTo>
                    <a:pt x="12015" y="934"/>
                    <a:pt x="12006" y="898"/>
                    <a:pt x="11998" y="861"/>
                  </a:cubicBezTo>
                  <a:cubicBezTo>
                    <a:pt x="11995" y="852"/>
                    <a:pt x="11993" y="843"/>
                    <a:pt x="11991" y="833"/>
                  </a:cubicBezTo>
                  <a:cubicBezTo>
                    <a:pt x="11985" y="815"/>
                    <a:pt x="11979" y="796"/>
                    <a:pt x="11974" y="777"/>
                  </a:cubicBezTo>
                  <a:cubicBezTo>
                    <a:pt x="11963" y="745"/>
                    <a:pt x="11951" y="715"/>
                    <a:pt x="11937" y="684"/>
                  </a:cubicBezTo>
                  <a:cubicBezTo>
                    <a:pt x="11829" y="437"/>
                    <a:pt x="11599" y="233"/>
                    <a:pt x="11351" y="127"/>
                  </a:cubicBezTo>
                  <a:cubicBezTo>
                    <a:pt x="11101" y="18"/>
                    <a:pt x="10837" y="-17"/>
                    <a:pt x="10575" y="7"/>
                  </a:cubicBezTo>
                  <a:cubicBezTo>
                    <a:pt x="10315" y="32"/>
                    <a:pt x="10046" y="122"/>
                    <a:pt x="9826" y="300"/>
                  </a:cubicBezTo>
                  <a:cubicBezTo>
                    <a:pt x="9718" y="388"/>
                    <a:pt x="9626" y="498"/>
                    <a:pt x="9562" y="615"/>
                  </a:cubicBezTo>
                  <a:cubicBezTo>
                    <a:pt x="9530" y="674"/>
                    <a:pt x="9505" y="735"/>
                    <a:pt x="9485" y="795"/>
                  </a:cubicBezTo>
                  <a:cubicBezTo>
                    <a:pt x="9481" y="810"/>
                    <a:pt x="9476" y="825"/>
                    <a:pt x="9472" y="840"/>
                  </a:cubicBezTo>
                  <a:cubicBezTo>
                    <a:pt x="9469" y="853"/>
                    <a:pt x="9466" y="866"/>
                    <a:pt x="9463" y="879"/>
                  </a:cubicBezTo>
                  <a:cubicBezTo>
                    <a:pt x="9459" y="897"/>
                    <a:pt x="9455" y="914"/>
                    <a:pt x="9450" y="932"/>
                  </a:cubicBezTo>
                  <a:cubicBezTo>
                    <a:pt x="9420" y="1060"/>
                    <a:pt x="9382" y="1193"/>
                    <a:pt x="9340" y="1321"/>
                  </a:cubicBezTo>
                  <a:cubicBezTo>
                    <a:pt x="9256" y="1578"/>
                    <a:pt x="9150" y="1830"/>
                    <a:pt x="9023" y="2073"/>
                  </a:cubicBezTo>
                  <a:cubicBezTo>
                    <a:pt x="8517" y="3047"/>
                    <a:pt x="7672" y="3880"/>
                    <a:pt x="6626" y="4420"/>
                  </a:cubicBezTo>
                  <a:cubicBezTo>
                    <a:pt x="5578" y="4965"/>
                    <a:pt x="4368" y="5265"/>
                    <a:pt x="3198" y="5207"/>
                  </a:cubicBezTo>
                  <a:cubicBezTo>
                    <a:pt x="2906" y="5192"/>
                    <a:pt x="2617" y="5155"/>
                    <a:pt x="2336" y="5095"/>
                  </a:cubicBezTo>
                  <a:cubicBezTo>
                    <a:pt x="2195" y="5065"/>
                    <a:pt x="2056" y="5030"/>
                    <a:pt x="1920" y="4988"/>
                  </a:cubicBezTo>
                  <a:cubicBezTo>
                    <a:pt x="1886" y="4977"/>
                    <a:pt x="1852" y="4966"/>
                    <a:pt x="1818" y="4956"/>
                  </a:cubicBezTo>
                  <a:cubicBezTo>
                    <a:pt x="1781" y="4943"/>
                    <a:pt x="1743" y="4930"/>
                    <a:pt x="1706" y="4918"/>
                  </a:cubicBezTo>
                  <a:cubicBezTo>
                    <a:pt x="1594" y="4880"/>
                    <a:pt x="1468" y="4854"/>
                    <a:pt x="1337" y="4844"/>
                  </a:cubicBezTo>
                  <a:cubicBezTo>
                    <a:pt x="1075" y="4823"/>
                    <a:pt x="781" y="4881"/>
                    <a:pt x="542" y="5026"/>
                  </a:cubicBezTo>
                  <a:cubicBezTo>
                    <a:pt x="302" y="5169"/>
                    <a:pt x="123" y="5392"/>
                    <a:pt x="46" y="5641"/>
                  </a:cubicBezTo>
                  <a:cubicBezTo>
                    <a:pt x="-34" y="5890"/>
                    <a:pt x="-4" y="6161"/>
                    <a:pt x="100" y="6382"/>
                  </a:cubicBezTo>
                  <a:cubicBezTo>
                    <a:pt x="203" y="6605"/>
                    <a:pt x="368" y="6779"/>
                    <a:pt x="541" y="6911"/>
                  </a:cubicBezTo>
                  <a:cubicBezTo>
                    <a:pt x="599" y="6852"/>
                    <a:pt x="656" y="6793"/>
                    <a:pt x="714" y="6734"/>
                  </a:cubicBezTo>
                  <a:cubicBezTo>
                    <a:pt x="772" y="6675"/>
                    <a:pt x="830" y="6616"/>
                    <a:pt x="888" y="6557"/>
                  </a:cubicBezTo>
                  <a:cubicBezTo>
                    <a:pt x="945" y="6497"/>
                    <a:pt x="1003" y="6438"/>
                    <a:pt x="1061" y="6379"/>
                  </a:cubicBezTo>
                  <a:cubicBezTo>
                    <a:pt x="1119" y="6320"/>
                    <a:pt x="1176" y="6261"/>
                    <a:pt x="1234" y="6202"/>
                  </a:cubicBezTo>
                  <a:cubicBezTo>
                    <a:pt x="1158" y="6144"/>
                    <a:pt x="1109" y="6084"/>
                    <a:pt x="1087" y="6034"/>
                  </a:cubicBezTo>
                  <a:cubicBezTo>
                    <a:pt x="1065" y="5985"/>
                    <a:pt x="1065" y="5946"/>
                    <a:pt x="1075" y="5913"/>
                  </a:cubicBezTo>
                  <a:cubicBezTo>
                    <a:pt x="1086" y="5879"/>
                    <a:pt x="1110" y="5850"/>
                    <a:pt x="1143" y="5831"/>
                  </a:cubicBezTo>
                  <a:cubicBezTo>
                    <a:pt x="1175" y="5812"/>
                    <a:pt x="1215" y="5802"/>
                    <a:pt x="1274" y="5806"/>
                  </a:cubicBezTo>
                  <a:cubicBezTo>
                    <a:pt x="1304" y="5809"/>
                    <a:pt x="1337" y="5815"/>
                    <a:pt x="1375" y="5828"/>
                  </a:cubicBezTo>
                  <a:cubicBezTo>
                    <a:pt x="1413" y="5841"/>
                    <a:pt x="1451" y="5854"/>
                    <a:pt x="1489" y="5866"/>
                  </a:cubicBezTo>
                  <a:cubicBezTo>
                    <a:pt x="1530" y="5880"/>
                    <a:pt x="1572" y="5893"/>
                    <a:pt x="1614" y="5907"/>
                  </a:cubicBezTo>
                  <a:cubicBezTo>
                    <a:pt x="1782" y="5959"/>
                    <a:pt x="1952" y="6003"/>
                    <a:pt x="2124" y="6040"/>
                  </a:cubicBezTo>
                  <a:cubicBezTo>
                    <a:pt x="2467" y="6114"/>
                    <a:pt x="2816" y="6157"/>
                    <a:pt x="3164" y="6173"/>
                  </a:cubicBezTo>
                  <a:cubicBezTo>
                    <a:pt x="4563" y="6236"/>
                    <a:pt x="5942" y="5862"/>
                    <a:pt x="7165" y="5228"/>
                  </a:cubicBezTo>
                  <a:cubicBezTo>
                    <a:pt x="8398" y="4591"/>
                    <a:pt x="9394" y="3609"/>
                    <a:pt x="9987" y="2465"/>
                  </a:cubicBezTo>
                  <a:cubicBezTo>
                    <a:pt x="10136" y="2179"/>
                    <a:pt x="10261" y="1883"/>
                    <a:pt x="10360" y="1582"/>
                  </a:cubicBezTo>
                  <a:cubicBezTo>
                    <a:pt x="10410" y="1430"/>
                    <a:pt x="10452" y="1280"/>
                    <a:pt x="10490" y="1122"/>
                  </a:cubicBezTo>
                  <a:cubicBezTo>
                    <a:pt x="10494" y="1105"/>
                    <a:pt x="10498" y="1087"/>
                    <a:pt x="10502" y="1069"/>
                  </a:cubicBezTo>
                  <a:cubicBezTo>
                    <a:pt x="10503" y="1064"/>
                    <a:pt x="10505" y="1059"/>
                    <a:pt x="10506" y="1054"/>
                  </a:cubicBezTo>
                  <a:cubicBezTo>
                    <a:pt x="10506" y="1051"/>
                    <a:pt x="10508" y="1049"/>
                    <a:pt x="10508" y="1047"/>
                  </a:cubicBezTo>
                  <a:cubicBezTo>
                    <a:pt x="10511" y="1037"/>
                    <a:pt x="10515" y="1029"/>
                    <a:pt x="10518" y="1022"/>
                  </a:cubicBezTo>
                  <a:cubicBezTo>
                    <a:pt x="10526" y="1009"/>
                    <a:pt x="10534" y="999"/>
                    <a:pt x="10547" y="989"/>
                  </a:cubicBezTo>
                  <a:cubicBezTo>
                    <a:pt x="10570" y="968"/>
                    <a:pt x="10622" y="945"/>
                    <a:pt x="10690" y="939"/>
                  </a:cubicBezTo>
                  <a:cubicBezTo>
                    <a:pt x="10756" y="932"/>
                    <a:pt x="10830" y="944"/>
                    <a:pt x="10876" y="965"/>
                  </a:cubicBezTo>
                  <a:cubicBezTo>
                    <a:pt x="10924" y="988"/>
                    <a:pt x="10939" y="1006"/>
                    <a:pt x="10951" y="1031"/>
                  </a:cubicBezTo>
                  <a:cubicBezTo>
                    <a:pt x="10952" y="1034"/>
                    <a:pt x="10954" y="1038"/>
                    <a:pt x="10955" y="1041"/>
                  </a:cubicBezTo>
                  <a:cubicBezTo>
                    <a:pt x="10955" y="1040"/>
                    <a:pt x="10955" y="1039"/>
                    <a:pt x="10955" y="1037"/>
                  </a:cubicBezTo>
                  <a:cubicBezTo>
                    <a:pt x="10957" y="1046"/>
                    <a:pt x="10959" y="1054"/>
                    <a:pt x="10961" y="1063"/>
                  </a:cubicBezTo>
                  <a:cubicBezTo>
                    <a:pt x="10969" y="1098"/>
                    <a:pt x="10977" y="1132"/>
                    <a:pt x="10985" y="1167"/>
                  </a:cubicBezTo>
                  <a:cubicBezTo>
                    <a:pt x="11004" y="1244"/>
                    <a:pt x="11024" y="1321"/>
                    <a:pt x="11046" y="1397"/>
                  </a:cubicBezTo>
                  <a:cubicBezTo>
                    <a:pt x="11396" y="2621"/>
                    <a:pt x="12185" y="3739"/>
                    <a:pt x="13267" y="4560"/>
                  </a:cubicBezTo>
                  <a:cubicBezTo>
                    <a:pt x="13808" y="4971"/>
                    <a:pt x="14418" y="5310"/>
                    <a:pt x="15075" y="5559"/>
                  </a:cubicBezTo>
                  <a:cubicBezTo>
                    <a:pt x="15732" y="5808"/>
                    <a:pt x="16432" y="5966"/>
                    <a:pt x="17141" y="6028"/>
                  </a:cubicBezTo>
                  <a:cubicBezTo>
                    <a:pt x="17850" y="6091"/>
                    <a:pt x="18568" y="6059"/>
                    <a:pt x="19266" y="5938"/>
                  </a:cubicBezTo>
                  <a:cubicBezTo>
                    <a:pt x="19440" y="5907"/>
                    <a:pt x="19613" y="5871"/>
                    <a:pt x="19784" y="5830"/>
                  </a:cubicBezTo>
                  <a:cubicBezTo>
                    <a:pt x="19871" y="5809"/>
                    <a:pt x="19954" y="5788"/>
                    <a:pt x="20043" y="5763"/>
                  </a:cubicBezTo>
                  <a:cubicBezTo>
                    <a:pt x="20080" y="5753"/>
                    <a:pt x="20118" y="5742"/>
                    <a:pt x="20156" y="5731"/>
                  </a:cubicBezTo>
                  <a:cubicBezTo>
                    <a:pt x="20169" y="5728"/>
                    <a:pt x="20182" y="5725"/>
                    <a:pt x="20194" y="5724"/>
                  </a:cubicBezTo>
                  <a:cubicBezTo>
                    <a:pt x="20240" y="5719"/>
                    <a:pt x="20281" y="5725"/>
                    <a:pt x="20329" y="5749"/>
                  </a:cubicBezTo>
                  <a:cubicBezTo>
                    <a:pt x="20376" y="5773"/>
                    <a:pt x="20422" y="5816"/>
                    <a:pt x="20445" y="5861"/>
                  </a:cubicBezTo>
                  <a:cubicBezTo>
                    <a:pt x="20469" y="5907"/>
                    <a:pt x="20472" y="5946"/>
                    <a:pt x="20463" y="5976"/>
                  </a:cubicBezTo>
                  <a:cubicBezTo>
                    <a:pt x="20459" y="5992"/>
                    <a:pt x="20451" y="6008"/>
                    <a:pt x="20437" y="6026"/>
                  </a:cubicBezTo>
                  <a:cubicBezTo>
                    <a:pt x="20430" y="6036"/>
                    <a:pt x="20422" y="6046"/>
                    <a:pt x="20411" y="6056"/>
                  </a:cubicBezTo>
                  <a:cubicBezTo>
                    <a:pt x="20407" y="6060"/>
                    <a:pt x="20403" y="6064"/>
                    <a:pt x="20399" y="6067"/>
                  </a:cubicBezTo>
                  <a:cubicBezTo>
                    <a:pt x="20386" y="6078"/>
                    <a:pt x="20373" y="6088"/>
                    <a:pt x="20360" y="6099"/>
                  </a:cubicBezTo>
                  <a:cubicBezTo>
                    <a:pt x="20095" y="6308"/>
                    <a:pt x="19847" y="6535"/>
                    <a:pt x="19620" y="6777"/>
                  </a:cubicBezTo>
                  <a:cubicBezTo>
                    <a:pt x="19165" y="7260"/>
                    <a:pt x="18791" y="7804"/>
                    <a:pt x="18518" y="8385"/>
                  </a:cubicBezTo>
                  <a:cubicBezTo>
                    <a:pt x="17966" y="9547"/>
                    <a:pt x="17830" y="10862"/>
                    <a:pt x="18148" y="12094"/>
                  </a:cubicBezTo>
                  <a:cubicBezTo>
                    <a:pt x="18460" y="13326"/>
                    <a:pt x="19211" y="14457"/>
                    <a:pt x="20241" y="15317"/>
                  </a:cubicBezTo>
                  <a:cubicBezTo>
                    <a:pt x="20296" y="15363"/>
                    <a:pt x="20351" y="15408"/>
                    <a:pt x="20406" y="15453"/>
                  </a:cubicBezTo>
                  <a:cubicBezTo>
                    <a:pt x="20424" y="15469"/>
                    <a:pt x="20433" y="15482"/>
                    <a:pt x="20440" y="15495"/>
                  </a:cubicBezTo>
                  <a:cubicBezTo>
                    <a:pt x="20451" y="15518"/>
                    <a:pt x="20457" y="15552"/>
                    <a:pt x="20440" y="15604"/>
                  </a:cubicBezTo>
                  <a:cubicBezTo>
                    <a:pt x="20424" y="15654"/>
                    <a:pt x="20383" y="15712"/>
                    <a:pt x="20336" y="15749"/>
                  </a:cubicBezTo>
                  <a:cubicBezTo>
                    <a:pt x="20287" y="15787"/>
                    <a:pt x="20242" y="15800"/>
                    <a:pt x="20216" y="15801"/>
                  </a:cubicBezTo>
                  <a:cubicBezTo>
                    <a:pt x="20209" y="15801"/>
                    <a:pt x="20160" y="15792"/>
                    <a:pt x="20160" y="15791"/>
                  </a:cubicBezTo>
                  <a:cubicBezTo>
                    <a:pt x="20156" y="15791"/>
                    <a:pt x="20001" y="15746"/>
                    <a:pt x="19916" y="15723"/>
                  </a:cubicBezTo>
                  <a:cubicBezTo>
                    <a:pt x="19745" y="15679"/>
                    <a:pt x="19572" y="15640"/>
                    <a:pt x="19398" y="15607"/>
                  </a:cubicBezTo>
                  <a:cubicBezTo>
                    <a:pt x="19050" y="15540"/>
                    <a:pt x="18696" y="15496"/>
                    <a:pt x="18340" y="15477"/>
                  </a:cubicBezTo>
                  <a:cubicBezTo>
                    <a:pt x="16917" y="15396"/>
                    <a:pt x="15466" y="15708"/>
                    <a:pt x="14247" y="16365"/>
                  </a:cubicBezTo>
                  <a:cubicBezTo>
                    <a:pt x="13022" y="17018"/>
                    <a:pt x="12047" y="18016"/>
                    <a:pt x="11472" y="19165"/>
                  </a:cubicBezTo>
                  <a:cubicBezTo>
                    <a:pt x="11327" y="19452"/>
                    <a:pt x="11207" y="19748"/>
                    <a:pt x="11111" y="20050"/>
                  </a:cubicBezTo>
                  <a:cubicBezTo>
                    <a:pt x="11087" y="20126"/>
                    <a:pt x="11065" y="20202"/>
                    <a:pt x="11044" y="20278"/>
                  </a:cubicBezTo>
                  <a:cubicBezTo>
                    <a:pt x="11024" y="20350"/>
                    <a:pt x="11000" y="20449"/>
                    <a:pt x="10990" y="20490"/>
                  </a:cubicBezTo>
                  <a:cubicBezTo>
                    <a:pt x="10982" y="20518"/>
                    <a:pt x="10965" y="20545"/>
                    <a:pt x="10918" y="20576"/>
                  </a:cubicBezTo>
                  <a:cubicBezTo>
                    <a:pt x="10873" y="20606"/>
                    <a:pt x="10802" y="20629"/>
                    <a:pt x="10738" y="20632"/>
                  </a:cubicBezTo>
                  <a:cubicBezTo>
                    <a:pt x="10672" y="20636"/>
                    <a:pt x="10624" y="20621"/>
                    <a:pt x="10602" y="20607"/>
                  </a:cubicBezTo>
                  <a:cubicBezTo>
                    <a:pt x="10581" y="20594"/>
                    <a:pt x="10560" y="20574"/>
                    <a:pt x="10543" y="20522"/>
                  </a:cubicBezTo>
                  <a:cubicBezTo>
                    <a:pt x="10543" y="20519"/>
                    <a:pt x="10537" y="20497"/>
                    <a:pt x="10535" y="20489"/>
                  </a:cubicBezTo>
                  <a:cubicBezTo>
                    <a:pt x="10531" y="20473"/>
                    <a:pt x="10527" y="20457"/>
                    <a:pt x="10524" y="20441"/>
                  </a:cubicBezTo>
                  <a:cubicBezTo>
                    <a:pt x="10514" y="20402"/>
                    <a:pt x="10505" y="20364"/>
                    <a:pt x="10496" y="20325"/>
                  </a:cubicBezTo>
                  <a:cubicBezTo>
                    <a:pt x="10477" y="20248"/>
                    <a:pt x="10455" y="20172"/>
                    <a:pt x="10433" y="20095"/>
                  </a:cubicBezTo>
                  <a:cubicBezTo>
                    <a:pt x="10071" y="18874"/>
                    <a:pt x="9269" y="17762"/>
                    <a:pt x="8178" y="16951"/>
                  </a:cubicBezTo>
                  <a:cubicBezTo>
                    <a:pt x="7091" y="16135"/>
                    <a:pt x="5713" y="15624"/>
                    <a:pt x="4292" y="15510"/>
                  </a:cubicBezTo>
                  <a:cubicBezTo>
                    <a:pt x="3582" y="15452"/>
                    <a:pt x="2863" y="15490"/>
                    <a:pt x="2166" y="15619"/>
                  </a:cubicBezTo>
                  <a:cubicBezTo>
                    <a:pt x="1991" y="15652"/>
                    <a:pt x="1818" y="15690"/>
                    <a:pt x="1647" y="15733"/>
                  </a:cubicBezTo>
                  <a:cubicBezTo>
                    <a:pt x="1604" y="15744"/>
                    <a:pt x="1562" y="15755"/>
                    <a:pt x="1519" y="15767"/>
                  </a:cubicBezTo>
                  <a:cubicBezTo>
                    <a:pt x="1385" y="15804"/>
                    <a:pt x="1250" y="15804"/>
                    <a:pt x="1168" y="15678"/>
                  </a:cubicBezTo>
                  <a:cubicBezTo>
                    <a:pt x="1062" y="15517"/>
                    <a:pt x="1174" y="15420"/>
                    <a:pt x="1197" y="15401"/>
                  </a:cubicBezTo>
                  <a:cubicBezTo>
                    <a:pt x="1229" y="15374"/>
                    <a:pt x="1262" y="15348"/>
                    <a:pt x="1294" y="15321"/>
                  </a:cubicBezTo>
                  <a:cubicBezTo>
                    <a:pt x="1552" y="15104"/>
                    <a:pt x="1793" y="14871"/>
                    <a:pt x="2012" y="14623"/>
                  </a:cubicBezTo>
                  <a:cubicBezTo>
                    <a:pt x="2450" y="14128"/>
                    <a:pt x="2805" y="13574"/>
                    <a:pt x="3058" y="12986"/>
                  </a:cubicBezTo>
                  <a:cubicBezTo>
                    <a:pt x="3570" y="11809"/>
                    <a:pt x="3690" y="10517"/>
                    <a:pt x="3374" y="9322"/>
                  </a:cubicBezTo>
                  <a:cubicBezTo>
                    <a:pt x="3218" y="8724"/>
                    <a:pt x="2955" y="8149"/>
                    <a:pt x="2595" y="7621"/>
                  </a:cubicBezTo>
                  <a:cubicBezTo>
                    <a:pt x="2236" y="7095"/>
                    <a:pt x="1772" y="6612"/>
                    <a:pt x="1237" y="6204"/>
                  </a:cubicBezTo>
                  <a:cubicBezTo>
                    <a:pt x="1179" y="6263"/>
                    <a:pt x="1121" y="6321"/>
                    <a:pt x="1062" y="6380"/>
                  </a:cubicBezTo>
                  <a:cubicBezTo>
                    <a:pt x="1004" y="6439"/>
                    <a:pt x="946" y="6498"/>
                    <a:pt x="888" y="6557"/>
                  </a:cubicBezTo>
                  <a:cubicBezTo>
                    <a:pt x="829" y="6615"/>
                    <a:pt x="771" y="6674"/>
                    <a:pt x="713" y="6733"/>
                  </a:cubicBezTo>
                  <a:cubicBezTo>
                    <a:pt x="655" y="6791"/>
                    <a:pt x="596" y="6850"/>
                    <a:pt x="538" y="6909"/>
                  </a:cubicBezTo>
                  <a:close/>
                </a:path>
              </a:pathLst>
            </a:custGeom>
            <a:solidFill>
              <a:schemeClr val="bg1">
                <a:lumMod val="85000"/>
              </a:schemeClr>
            </a:solidFill>
            <a:ln w="12700">
              <a:miter lim="400000"/>
            </a:ln>
          </p:spPr>
          <p:txBody>
            <a:bodyPr anchor="ctr"/>
            <a:lstStyle/>
            <a:p>
              <a:pPr algn="ctr"/>
              <a:endParaRPr dirty="0">
                <a:latin typeface="印品黑体" panose="00000500000000000000" pitchFamily="2" charset="-122"/>
              </a:endParaRPr>
            </a:p>
          </p:txBody>
        </p:sp>
        <p:sp>
          <p:nvSpPr>
            <p:cNvPr id="117" name="Freeform: Shape 8">
              <a:extLst>
                <a:ext uri="{FF2B5EF4-FFF2-40B4-BE49-F238E27FC236}">
                  <a16:creationId xmlns:a16="http://schemas.microsoft.com/office/drawing/2014/main" id="{DF5FFD24-D1B2-4344-8E4C-67654616D437}"/>
                </a:ext>
              </a:extLst>
            </p:cNvPr>
            <p:cNvSpPr/>
            <p:nvPr/>
          </p:nvSpPr>
          <p:spPr>
            <a:xfrm>
              <a:off x="7268542" y="3295117"/>
              <a:ext cx="964106" cy="964136"/>
            </a:xfrm>
            <a:custGeom>
              <a:avLst/>
              <a:gdLst/>
              <a:ahLst/>
              <a:cxnLst>
                <a:cxn ang="0">
                  <a:pos x="wd2" y="hd2"/>
                </a:cxn>
                <a:cxn ang="5400000">
                  <a:pos x="wd2" y="hd2"/>
                </a:cxn>
                <a:cxn ang="10800000">
                  <a:pos x="wd2" y="hd2"/>
                </a:cxn>
                <a:cxn ang="16200000">
                  <a:pos x="wd2" y="hd2"/>
                </a:cxn>
              </a:cxnLst>
              <a:rect l="0" t="0" r="r" b="b"/>
              <a:pathLst>
                <a:path w="19806" h="19806" extrusionOk="0">
                  <a:moveTo>
                    <a:pt x="11898" y="19600"/>
                  </a:moveTo>
                  <a:cubicBezTo>
                    <a:pt x="6542" y="20703"/>
                    <a:pt x="1307" y="17254"/>
                    <a:pt x="205" y="11898"/>
                  </a:cubicBezTo>
                  <a:cubicBezTo>
                    <a:pt x="-897" y="6542"/>
                    <a:pt x="2551" y="1307"/>
                    <a:pt x="7908" y="205"/>
                  </a:cubicBezTo>
                  <a:cubicBezTo>
                    <a:pt x="13261" y="-897"/>
                    <a:pt x="18494" y="2548"/>
                    <a:pt x="19599" y="7899"/>
                  </a:cubicBezTo>
                  <a:cubicBezTo>
                    <a:pt x="19600" y="7902"/>
                    <a:pt x="19600" y="7905"/>
                    <a:pt x="19600" y="7907"/>
                  </a:cubicBezTo>
                  <a:cubicBezTo>
                    <a:pt x="20703" y="13263"/>
                    <a:pt x="17254" y="18499"/>
                    <a:pt x="11898" y="19600"/>
                  </a:cubicBezTo>
                  <a:close/>
                </a:path>
              </a:pathLst>
            </a:custGeom>
            <a:solidFill>
              <a:schemeClr val="accent3"/>
            </a:solidFill>
            <a:ln w="12700" cap="flat">
              <a:noFill/>
              <a:miter lim="400000"/>
            </a:ln>
            <a:effectLst/>
          </p:spPr>
          <p:txBody>
            <a:bodyPr anchor="ctr"/>
            <a:lstStyle/>
            <a:p>
              <a:pPr algn="ctr"/>
              <a:endParaRPr dirty="0">
                <a:latin typeface="印品黑体" panose="00000500000000000000" pitchFamily="2" charset="-122"/>
              </a:endParaRPr>
            </a:p>
          </p:txBody>
        </p:sp>
        <p:sp>
          <p:nvSpPr>
            <p:cNvPr id="119" name="Freeform: Shape 11">
              <a:extLst>
                <a:ext uri="{FF2B5EF4-FFF2-40B4-BE49-F238E27FC236}">
                  <a16:creationId xmlns:a16="http://schemas.microsoft.com/office/drawing/2014/main" id="{9E3D6FC4-6335-48A8-ADA3-E65518AD159E}"/>
                </a:ext>
              </a:extLst>
            </p:cNvPr>
            <p:cNvSpPr/>
            <p:nvPr/>
          </p:nvSpPr>
          <p:spPr>
            <a:xfrm>
              <a:off x="6444737" y="4711139"/>
              <a:ext cx="964142" cy="964130"/>
            </a:xfrm>
            <a:custGeom>
              <a:avLst/>
              <a:gdLst/>
              <a:ahLst/>
              <a:cxnLst>
                <a:cxn ang="0">
                  <a:pos x="wd2" y="hd2"/>
                </a:cxn>
                <a:cxn ang="5400000">
                  <a:pos x="wd2" y="hd2"/>
                </a:cxn>
                <a:cxn ang="10800000">
                  <a:pos x="wd2" y="hd2"/>
                </a:cxn>
                <a:cxn ang="16200000">
                  <a:pos x="wd2" y="hd2"/>
                </a:cxn>
              </a:cxnLst>
              <a:rect l="0" t="0" r="r" b="b"/>
              <a:pathLst>
                <a:path w="19807" h="19806" extrusionOk="0">
                  <a:moveTo>
                    <a:pt x="7908" y="205"/>
                  </a:moveTo>
                  <a:cubicBezTo>
                    <a:pt x="13264" y="-897"/>
                    <a:pt x="18500" y="2551"/>
                    <a:pt x="19602" y="7907"/>
                  </a:cubicBezTo>
                  <a:cubicBezTo>
                    <a:pt x="20703" y="13264"/>
                    <a:pt x="17254" y="18499"/>
                    <a:pt x="11899" y="19601"/>
                  </a:cubicBezTo>
                  <a:cubicBezTo>
                    <a:pt x="6545" y="20703"/>
                    <a:pt x="1312" y="17258"/>
                    <a:pt x="207" y="11907"/>
                  </a:cubicBezTo>
                  <a:cubicBezTo>
                    <a:pt x="206" y="11904"/>
                    <a:pt x="206" y="11901"/>
                    <a:pt x="205" y="11898"/>
                  </a:cubicBezTo>
                  <a:cubicBezTo>
                    <a:pt x="-897" y="6542"/>
                    <a:pt x="2552" y="1307"/>
                    <a:pt x="7908" y="205"/>
                  </a:cubicBezTo>
                  <a:close/>
                </a:path>
              </a:pathLst>
            </a:custGeom>
            <a:solidFill>
              <a:schemeClr val="accent3"/>
            </a:solidFill>
            <a:ln w="12700" cap="flat">
              <a:noFill/>
              <a:miter lim="400000"/>
            </a:ln>
            <a:effectLst/>
          </p:spPr>
          <p:txBody>
            <a:bodyPr anchor="ctr"/>
            <a:lstStyle/>
            <a:p>
              <a:pPr algn="ctr"/>
              <a:endParaRPr dirty="0">
                <a:latin typeface="印品黑体" panose="00000500000000000000" pitchFamily="2" charset="-122"/>
              </a:endParaRPr>
            </a:p>
          </p:txBody>
        </p:sp>
        <p:sp>
          <p:nvSpPr>
            <p:cNvPr id="120" name="Freeform: Shape 20">
              <a:extLst>
                <a:ext uri="{FF2B5EF4-FFF2-40B4-BE49-F238E27FC236}">
                  <a16:creationId xmlns:a16="http://schemas.microsoft.com/office/drawing/2014/main" id="{348CAF11-69F0-4ED4-9208-843F7D86BCFD}"/>
                </a:ext>
              </a:extLst>
            </p:cNvPr>
            <p:cNvSpPr/>
            <p:nvPr/>
          </p:nvSpPr>
          <p:spPr>
            <a:xfrm>
              <a:off x="3959352" y="3295123"/>
              <a:ext cx="964142" cy="964123"/>
            </a:xfrm>
            <a:custGeom>
              <a:avLst/>
              <a:gdLst/>
              <a:ahLst/>
              <a:cxnLst>
                <a:cxn ang="0">
                  <a:pos x="wd2" y="hd2"/>
                </a:cxn>
                <a:cxn ang="5400000">
                  <a:pos x="wd2" y="hd2"/>
                </a:cxn>
                <a:cxn ang="10800000">
                  <a:pos x="wd2" y="hd2"/>
                </a:cxn>
                <a:cxn ang="16200000">
                  <a:pos x="wd2" y="hd2"/>
                </a:cxn>
              </a:cxnLst>
              <a:rect l="0" t="0" r="r" b="b"/>
              <a:pathLst>
                <a:path w="19807" h="19807" extrusionOk="0">
                  <a:moveTo>
                    <a:pt x="11898" y="19602"/>
                  </a:moveTo>
                  <a:cubicBezTo>
                    <a:pt x="6542" y="20704"/>
                    <a:pt x="1306" y="17256"/>
                    <a:pt x="204" y="11899"/>
                  </a:cubicBezTo>
                  <a:cubicBezTo>
                    <a:pt x="-897" y="6542"/>
                    <a:pt x="2552" y="1307"/>
                    <a:pt x="7907" y="205"/>
                  </a:cubicBezTo>
                  <a:cubicBezTo>
                    <a:pt x="13261" y="-896"/>
                    <a:pt x="18494" y="2549"/>
                    <a:pt x="19599" y="7900"/>
                  </a:cubicBezTo>
                  <a:cubicBezTo>
                    <a:pt x="19600" y="7903"/>
                    <a:pt x="19600" y="7905"/>
                    <a:pt x="19601" y="7908"/>
                  </a:cubicBezTo>
                  <a:cubicBezTo>
                    <a:pt x="20703" y="13264"/>
                    <a:pt x="17254" y="18500"/>
                    <a:pt x="11898" y="19602"/>
                  </a:cubicBezTo>
                  <a:close/>
                </a:path>
              </a:pathLst>
            </a:custGeom>
            <a:solidFill>
              <a:schemeClr val="accent3"/>
            </a:solidFill>
            <a:ln w="12700" cap="flat">
              <a:noFill/>
              <a:miter lim="400000"/>
            </a:ln>
            <a:effectLst/>
          </p:spPr>
          <p:txBody>
            <a:bodyPr anchor="ctr"/>
            <a:lstStyle/>
            <a:p>
              <a:pPr algn="ctr"/>
              <a:endParaRPr dirty="0">
                <a:latin typeface="印品黑体" panose="00000500000000000000" pitchFamily="2" charset="-122"/>
              </a:endParaRPr>
            </a:p>
          </p:txBody>
        </p:sp>
        <p:sp>
          <p:nvSpPr>
            <p:cNvPr id="121" name="Freeform: Shape 5">
              <a:extLst>
                <a:ext uri="{FF2B5EF4-FFF2-40B4-BE49-F238E27FC236}">
                  <a16:creationId xmlns:a16="http://schemas.microsoft.com/office/drawing/2014/main" id="{7E9B1820-B9A6-44B1-8F37-34B2C58DA282}"/>
                </a:ext>
              </a:extLst>
            </p:cNvPr>
            <p:cNvSpPr/>
            <p:nvPr/>
          </p:nvSpPr>
          <p:spPr>
            <a:xfrm>
              <a:off x="6430772" y="1903469"/>
              <a:ext cx="964114" cy="964123"/>
            </a:xfrm>
            <a:custGeom>
              <a:avLst/>
              <a:gdLst/>
              <a:ahLst/>
              <a:cxnLst>
                <a:cxn ang="0">
                  <a:pos x="wd2" y="hd2"/>
                </a:cxn>
                <a:cxn ang="5400000">
                  <a:pos x="wd2" y="hd2"/>
                </a:cxn>
                <a:cxn ang="10800000">
                  <a:pos x="wd2" y="hd2"/>
                </a:cxn>
                <a:cxn ang="16200000">
                  <a:pos x="wd2" y="hd2"/>
                </a:cxn>
              </a:cxnLst>
              <a:rect l="0" t="0" r="r" b="b"/>
              <a:pathLst>
                <a:path w="19807" h="19807" extrusionOk="0">
                  <a:moveTo>
                    <a:pt x="7907" y="205"/>
                  </a:moveTo>
                  <a:cubicBezTo>
                    <a:pt x="13264" y="-897"/>
                    <a:pt x="18498" y="2551"/>
                    <a:pt x="19601" y="7908"/>
                  </a:cubicBezTo>
                  <a:cubicBezTo>
                    <a:pt x="20703" y="13264"/>
                    <a:pt x="17254" y="18500"/>
                    <a:pt x="11898" y="19602"/>
                  </a:cubicBezTo>
                  <a:cubicBezTo>
                    <a:pt x="6545" y="20703"/>
                    <a:pt x="1312" y="17258"/>
                    <a:pt x="206" y="11907"/>
                  </a:cubicBezTo>
                  <a:cubicBezTo>
                    <a:pt x="206" y="11904"/>
                    <a:pt x="205" y="11901"/>
                    <a:pt x="204" y="11899"/>
                  </a:cubicBezTo>
                  <a:cubicBezTo>
                    <a:pt x="-897" y="6542"/>
                    <a:pt x="2551" y="1307"/>
                    <a:pt x="7907" y="205"/>
                  </a:cubicBezTo>
                  <a:close/>
                </a:path>
              </a:pathLst>
            </a:custGeom>
            <a:solidFill>
              <a:schemeClr val="accent3"/>
            </a:solidFill>
            <a:ln w="12700" cap="flat">
              <a:noFill/>
              <a:miter lim="400000"/>
            </a:ln>
            <a:effectLst/>
          </p:spPr>
          <p:txBody>
            <a:bodyPr anchor="ctr"/>
            <a:lstStyle/>
            <a:p>
              <a:pPr algn="ctr"/>
              <a:endParaRPr dirty="0">
                <a:latin typeface="印品黑体" panose="00000500000000000000" pitchFamily="2" charset="-122"/>
              </a:endParaRPr>
            </a:p>
          </p:txBody>
        </p:sp>
        <p:sp>
          <p:nvSpPr>
            <p:cNvPr id="122" name="Freeform: Shape 14">
              <a:extLst>
                <a:ext uri="{FF2B5EF4-FFF2-40B4-BE49-F238E27FC236}">
                  <a16:creationId xmlns:a16="http://schemas.microsoft.com/office/drawing/2014/main" id="{18034107-7D8F-41FF-A715-EAC27496F8B4}"/>
                </a:ext>
              </a:extLst>
            </p:cNvPr>
            <p:cNvSpPr/>
            <p:nvPr/>
          </p:nvSpPr>
          <p:spPr>
            <a:xfrm>
              <a:off x="4797121" y="4711143"/>
              <a:ext cx="964106" cy="964123"/>
            </a:xfrm>
            <a:custGeom>
              <a:avLst/>
              <a:gdLst/>
              <a:ahLst/>
              <a:cxnLst>
                <a:cxn ang="0">
                  <a:pos x="wd2" y="hd2"/>
                </a:cxn>
                <a:cxn ang="5400000">
                  <a:pos x="wd2" y="hd2"/>
                </a:cxn>
                <a:cxn ang="10800000">
                  <a:pos x="wd2" y="hd2"/>
                </a:cxn>
                <a:cxn ang="16200000">
                  <a:pos x="wd2" y="hd2"/>
                </a:cxn>
              </a:cxnLst>
              <a:rect l="0" t="0" r="r" b="b"/>
              <a:pathLst>
                <a:path w="19806" h="19807" extrusionOk="0">
                  <a:moveTo>
                    <a:pt x="7908" y="205"/>
                  </a:moveTo>
                  <a:cubicBezTo>
                    <a:pt x="13264" y="-897"/>
                    <a:pt x="18499" y="2552"/>
                    <a:pt x="19601" y="7908"/>
                  </a:cubicBezTo>
                  <a:cubicBezTo>
                    <a:pt x="20703" y="13265"/>
                    <a:pt x="17255" y="18500"/>
                    <a:pt x="11899" y="19602"/>
                  </a:cubicBezTo>
                  <a:cubicBezTo>
                    <a:pt x="6545" y="20703"/>
                    <a:pt x="1313" y="17258"/>
                    <a:pt x="207" y="11907"/>
                  </a:cubicBezTo>
                  <a:cubicBezTo>
                    <a:pt x="207" y="11904"/>
                    <a:pt x="206" y="11901"/>
                    <a:pt x="206" y="11899"/>
                  </a:cubicBezTo>
                  <a:cubicBezTo>
                    <a:pt x="-897" y="6543"/>
                    <a:pt x="2552" y="1307"/>
                    <a:pt x="7908" y="205"/>
                  </a:cubicBezTo>
                  <a:close/>
                </a:path>
              </a:pathLst>
            </a:custGeom>
            <a:solidFill>
              <a:schemeClr val="accent3"/>
            </a:solidFill>
            <a:ln w="12700" cap="flat">
              <a:noFill/>
              <a:miter lim="400000"/>
            </a:ln>
            <a:effectLst/>
          </p:spPr>
          <p:txBody>
            <a:bodyPr anchor="ctr"/>
            <a:lstStyle/>
            <a:p>
              <a:pPr algn="ctr"/>
              <a:endParaRPr dirty="0">
                <a:latin typeface="印品黑体" panose="00000500000000000000" pitchFamily="2" charset="-122"/>
              </a:endParaRPr>
            </a:p>
          </p:txBody>
        </p:sp>
        <p:sp>
          <p:nvSpPr>
            <p:cNvPr id="123" name="Freeform: Shape 17">
              <a:extLst>
                <a:ext uri="{FF2B5EF4-FFF2-40B4-BE49-F238E27FC236}">
                  <a16:creationId xmlns:a16="http://schemas.microsoft.com/office/drawing/2014/main" id="{A0D64C6B-183E-44F4-850F-A3A1C08E7539}"/>
                </a:ext>
              </a:extLst>
            </p:cNvPr>
            <p:cNvSpPr/>
            <p:nvPr/>
          </p:nvSpPr>
          <p:spPr>
            <a:xfrm>
              <a:off x="4783161" y="1903457"/>
              <a:ext cx="964121" cy="964149"/>
            </a:xfrm>
            <a:custGeom>
              <a:avLst/>
              <a:gdLst/>
              <a:ahLst/>
              <a:cxnLst>
                <a:cxn ang="0">
                  <a:pos x="wd2" y="hd2"/>
                </a:cxn>
                <a:cxn ang="5400000">
                  <a:pos x="wd2" y="hd2"/>
                </a:cxn>
                <a:cxn ang="10800000">
                  <a:pos x="wd2" y="hd2"/>
                </a:cxn>
                <a:cxn ang="16200000">
                  <a:pos x="wd2" y="hd2"/>
                </a:cxn>
              </a:cxnLst>
              <a:rect l="0" t="0" r="r" b="b"/>
              <a:pathLst>
                <a:path w="19806" h="19807" extrusionOk="0">
                  <a:moveTo>
                    <a:pt x="11898" y="19602"/>
                  </a:moveTo>
                  <a:cubicBezTo>
                    <a:pt x="6542" y="20703"/>
                    <a:pt x="1307" y="17255"/>
                    <a:pt x="205" y="11898"/>
                  </a:cubicBezTo>
                  <a:cubicBezTo>
                    <a:pt x="-897" y="6542"/>
                    <a:pt x="2552" y="1307"/>
                    <a:pt x="7908" y="205"/>
                  </a:cubicBezTo>
                  <a:cubicBezTo>
                    <a:pt x="13261" y="-897"/>
                    <a:pt x="18494" y="2548"/>
                    <a:pt x="19599" y="7899"/>
                  </a:cubicBezTo>
                  <a:cubicBezTo>
                    <a:pt x="19600" y="7902"/>
                    <a:pt x="19600" y="7904"/>
                    <a:pt x="19601" y="7908"/>
                  </a:cubicBezTo>
                  <a:cubicBezTo>
                    <a:pt x="20703" y="13264"/>
                    <a:pt x="17254" y="18500"/>
                    <a:pt x="11898" y="19602"/>
                  </a:cubicBezTo>
                  <a:close/>
                </a:path>
              </a:pathLst>
            </a:custGeom>
            <a:solidFill>
              <a:schemeClr val="accent3"/>
            </a:solidFill>
            <a:ln w="12700" cap="flat">
              <a:noFill/>
              <a:miter lim="400000"/>
            </a:ln>
            <a:effectLst/>
          </p:spPr>
          <p:txBody>
            <a:bodyPr anchor="ctr"/>
            <a:lstStyle/>
            <a:p>
              <a:pPr algn="ctr"/>
              <a:endParaRPr dirty="0">
                <a:latin typeface="印品黑体" panose="00000500000000000000" pitchFamily="2" charset="-122"/>
              </a:endParaRPr>
            </a:p>
          </p:txBody>
        </p:sp>
      </p:grpSp>
      <p:sp>
        <p:nvSpPr>
          <p:cNvPr id="124" name="矩形 123">
            <a:extLst>
              <a:ext uri="{FF2B5EF4-FFF2-40B4-BE49-F238E27FC236}">
                <a16:creationId xmlns:a16="http://schemas.microsoft.com/office/drawing/2014/main" id="{5AC21B71-A557-41CA-BF37-01803604BD2D}"/>
              </a:ext>
            </a:extLst>
          </p:cNvPr>
          <p:cNvSpPr/>
          <p:nvPr/>
        </p:nvSpPr>
        <p:spPr>
          <a:xfrm>
            <a:off x="1332880" y="1578540"/>
            <a:ext cx="1843597" cy="36279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chemeClr val="tx1">
                    <a:lumMod val="65000"/>
                    <a:lumOff val="35000"/>
                  </a:schemeClr>
                </a:solidFill>
                <a:latin typeface="印品黑体" panose="00000500000000000000" pitchFamily="2" charset="-122"/>
              </a:rPr>
              <a:t>改变对压力的看法 </a:t>
            </a:r>
          </a:p>
        </p:txBody>
      </p:sp>
      <p:sp>
        <p:nvSpPr>
          <p:cNvPr id="125" name="矩形 124">
            <a:extLst>
              <a:ext uri="{FF2B5EF4-FFF2-40B4-BE49-F238E27FC236}">
                <a16:creationId xmlns:a16="http://schemas.microsoft.com/office/drawing/2014/main" id="{578ADD1A-056C-48D4-A264-EAEB96C0D8CD}"/>
              </a:ext>
            </a:extLst>
          </p:cNvPr>
          <p:cNvSpPr/>
          <p:nvPr/>
        </p:nvSpPr>
        <p:spPr>
          <a:xfrm>
            <a:off x="3406644" y="1569737"/>
            <a:ext cx="431738" cy="497957"/>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2400" b="1" dirty="0">
                <a:solidFill>
                  <a:schemeClr val="bg1"/>
                </a:solidFill>
                <a:latin typeface="微软雅黑" panose="020B0503020204020204" pitchFamily="34" charset="-122"/>
                <a:ea typeface="微软雅黑" panose="020B0503020204020204" pitchFamily="34" charset="-122"/>
              </a:rPr>
              <a:t>1</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26" name="矩形 125">
            <a:extLst>
              <a:ext uri="{FF2B5EF4-FFF2-40B4-BE49-F238E27FC236}">
                <a16:creationId xmlns:a16="http://schemas.microsoft.com/office/drawing/2014/main" id="{697573B5-2B5D-4A4C-9748-71C5B0AF54FD}"/>
              </a:ext>
            </a:extLst>
          </p:cNvPr>
          <p:cNvSpPr/>
          <p:nvPr/>
        </p:nvSpPr>
        <p:spPr>
          <a:xfrm>
            <a:off x="4613574" y="1569737"/>
            <a:ext cx="431738" cy="497957"/>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2400" b="1" dirty="0">
                <a:solidFill>
                  <a:schemeClr val="bg1"/>
                </a:solidFill>
                <a:latin typeface="微软雅黑" panose="020B0503020204020204" pitchFamily="34" charset="-122"/>
                <a:ea typeface="微软雅黑" panose="020B0503020204020204" pitchFamily="34" charset="-122"/>
              </a:rPr>
              <a:t>2</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27" name="矩形 126">
            <a:extLst>
              <a:ext uri="{FF2B5EF4-FFF2-40B4-BE49-F238E27FC236}">
                <a16:creationId xmlns:a16="http://schemas.microsoft.com/office/drawing/2014/main" id="{83E7DDE4-F2EF-41C4-98FC-A0B4A16066FE}"/>
              </a:ext>
            </a:extLst>
          </p:cNvPr>
          <p:cNvSpPr/>
          <p:nvPr/>
        </p:nvSpPr>
        <p:spPr>
          <a:xfrm>
            <a:off x="5228781" y="2574905"/>
            <a:ext cx="431738" cy="497957"/>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2400" b="1" dirty="0">
                <a:solidFill>
                  <a:schemeClr val="bg1"/>
                </a:solidFill>
                <a:latin typeface="微软雅黑" panose="020B0503020204020204" pitchFamily="34" charset="-122"/>
                <a:ea typeface="微软雅黑" panose="020B0503020204020204" pitchFamily="34" charset="-122"/>
              </a:rPr>
              <a:t>4</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28" name="矩形 127">
            <a:extLst>
              <a:ext uri="{FF2B5EF4-FFF2-40B4-BE49-F238E27FC236}">
                <a16:creationId xmlns:a16="http://schemas.microsoft.com/office/drawing/2014/main" id="{9DE8F57D-D8EF-467B-AE6E-53E9948F14C8}"/>
              </a:ext>
            </a:extLst>
          </p:cNvPr>
          <p:cNvSpPr/>
          <p:nvPr/>
        </p:nvSpPr>
        <p:spPr>
          <a:xfrm>
            <a:off x="2820839" y="2588835"/>
            <a:ext cx="431738" cy="497957"/>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2400" b="1" dirty="0">
                <a:solidFill>
                  <a:schemeClr val="bg1"/>
                </a:solidFill>
                <a:latin typeface="微软雅黑" panose="020B0503020204020204" pitchFamily="34" charset="-122"/>
                <a:ea typeface="微软雅黑" panose="020B0503020204020204" pitchFamily="34" charset="-122"/>
              </a:rPr>
              <a:t>3</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29" name="矩形 128">
            <a:extLst>
              <a:ext uri="{FF2B5EF4-FFF2-40B4-BE49-F238E27FC236}">
                <a16:creationId xmlns:a16="http://schemas.microsoft.com/office/drawing/2014/main" id="{1D60DE27-4278-4639-8152-B20AA3B49A62}"/>
              </a:ext>
            </a:extLst>
          </p:cNvPr>
          <p:cNvSpPr/>
          <p:nvPr/>
        </p:nvSpPr>
        <p:spPr>
          <a:xfrm>
            <a:off x="3441309" y="3636842"/>
            <a:ext cx="431738" cy="497957"/>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2400" b="1" dirty="0">
                <a:solidFill>
                  <a:schemeClr val="bg1"/>
                </a:solidFill>
                <a:latin typeface="微软雅黑" panose="020B0503020204020204" pitchFamily="34" charset="-122"/>
                <a:ea typeface="微软雅黑" panose="020B0503020204020204" pitchFamily="34" charset="-122"/>
              </a:rPr>
              <a:t>5</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30" name="矩形 129">
            <a:extLst>
              <a:ext uri="{FF2B5EF4-FFF2-40B4-BE49-F238E27FC236}">
                <a16:creationId xmlns:a16="http://schemas.microsoft.com/office/drawing/2014/main" id="{003EBE50-73EB-4A1A-93AC-C8355C362615}"/>
              </a:ext>
            </a:extLst>
          </p:cNvPr>
          <p:cNvSpPr/>
          <p:nvPr/>
        </p:nvSpPr>
        <p:spPr>
          <a:xfrm>
            <a:off x="4636791" y="3636841"/>
            <a:ext cx="431738" cy="497957"/>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2400" b="1" dirty="0">
                <a:solidFill>
                  <a:schemeClr val="bg1"/>
                </a:solidFill>
                <a:latin typeface="微软雅黑" panose="020B0503020204020204" pitchFamily="34" charset="-122"/>
                <a:ea typeface="微软雅黑" panose="020B0503020204020204" pitchFamily="34" charset="-122"/>
              </a:rPr>
              <a:t>6</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31" name="矩形 130">
            <a:extLst>
              <a:ext uri="{FF2B5EF4-FFF2-40B4-BE49-F238E27FC236}">
                <a16:creationId xmlns:a16="http://schemas.microsoft.com/office/drawing/2014/main" id="{118DE60B-1BAE-411F-98E1-CFEBD3E8FDB2}"/>
              </a:ext>
            </a:extLst>
          </p:cNvPr>
          <p:cNvSpPr/>
          <p:nvPr/>
        </p:nvSpPr>
        <p:spPr>
          <a:xfrm>
            <a:off x="5286850" y="1595185"/>
            <a:ext cx="2488322" cy="36279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chemeClr val="tx1">
                    <a:lumMod val="65000"/>
                    <a:lumOff val="35000"/>
                  </a:schemeClr>
                </a:solidFill>
                <a:latin typeface="印品黑体" panose="00000500000000000000" pitchFamily="2" charset="-122"/>
              </a:rPr>
              <a:t>选择适合的压力应对策略 </a:t>
            </a:r>
          </a:p>
        </p:txBody>
      </p:sp>
      <p:sp>
        <p:nvSpPr>
          <p:cNvPr id="132" name="矩形 131">
            <a:extLst>
              <a:ext uri="{FF2B5EF4-FFF2-40B4-BE49-F238E27FC236}">
                <a16:creationId xmlns:a16="http://schemas.microsoft.com/office/drawing/2014/main" id="{5C82C416-7F04-42E8-B791-119ABFE15C05}"/>
              </a:ext>
            </a:extLst>
          </p:cNvPr>
          <p:cNvSpPr/>
          <p:nvPr/>
        </p:nvSpPr>
        <p:spPr>
          <a:xfrm>
            <a:off x="1143884" y="2509371"/>
            <a:ext cx="1480594" cy="658257"/>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chemeClr val="tx1">
                    <a:lumMod val="65000"/>
                    <a:lumOff val="35000"/>
                  </a:schemeClr>
                </a:solidFill>
                <a:latin typeface="印品黑体" panose="00000500000000000000" pitchFamily="2" charset="-122"/>
              </a:rPr>
              <a:t>培养在群体中的归属感 </a:t>
            </a:r>
          </a:p>
        </p:txBody>
      </p:sp>
      <p:sp>
        <p:nvSpPr>
          <p:cNvPr id="133" name="矩形 132">
            <a:extLst>
              <a:ext uri="{FF2B5EF4-FFF2-40B4-BE49-F238E27FC236}">
                <a16:creationId xmlns:a16="http://schemas.microsoft.com/office/drawing/2014/main" id="{8D34F4AF-8D53-4704-8A37-E4166C61549D}"/>
              </a:ext>
            </a:extLst>
          </p:cNvPr>
          <p:cNvSpPr/>
          <p:nvPr/>
        </p:nvSpPr>
        <p:spPr>
          <a:xfrm>
            <a:off x="5906187" y="2509371"/>
            <a:ext cx="1480594" cy="658257"/>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tx1">
                    <a:lumMod val="65000"/>
                    <a:lumOff val="35000"/>
                  </a:schemeClr>
                </a:solidFill>
                <a:latin typeface="印品黑体" panose="00000500000000000000" pitchFamily="2" charset="-122"/>
              </a:rPr>
              <a:t>培养压力抵抗者人格 </a:t>
            </a:r>
          </a:p>
        </p:txBody>
      </p:sp>
      <p:sp>
        <p:nvSpPr>
          <p:cNvPr id="134" name="矩形 133">
            <a:extLst>
              <a:ext uri="{FF2B5EF4-FFF2-40B4-BE49-F238E27FC236}">
                <a16:creationId xmlns:a16="http://schemas.microsoft.com/office/drawing/2014/main" id="{00D688BF-60E9-4ED5-AFA5-09F2774D2529}"/>
              </a:ext>
            </a:extLst>
          </p:cNvPr>
          <p:cNvSpPr/>
          <p:nvPr/>
        </p:nvSpPr>
        <p:spPr>
          <a:xfrm>
            <a:off x="1532794" y="3599690"/>
            <a:ext cx="1740019" cy="36279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chemeClr val="tx1">
                    <a:lumMod val="65000"/>
                    <a:lumOff val="35000"/>
                  </a:schemeClr>
                </a:solidFill>
                <a:latin typeface="印品黑体" panose="00000500000000000000" pitchFamily="2" charset="-122"/>
              </a:rPr>
              <a:t>调节抱负水平</a:t>
            </a:r>
          </a:p>
        </p:txBody>
      </p:sp>
      <p:sp>
        <p:nvSpPr>
          <p:cNvPr id="135" name="矩形 134">
            <a:extLst>
              <a:ext uri="{FF2B5EF4-FFF2-40B4-BE49-F238E27FC236}">
                <a16:creationId xmlns:a16="http://schemas.microsoft.com/office/drawing/2014/main" id="{1646C739-A56F-4B5A-82B4-3838BB509A3E}"/>
              </a:ext>
            </a:extLst>
          </p:cNvPr>
          <p:cNvSpPr/>
          <p:nvPr/>
        </p:nvSpPr>
        <p:spPr>
          <a:xfrm>
            <a:off x="5282912" y="3651870"/>
            <a:ext cx="2017386"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a:solidFill>
                  <a:schemeClr val="tx1">
                    <a:lumMod val="65000"/>
                    <a:lumOff val="35000"/>
                  </a:schemeClr>
                </a:solidFill>
                <a:latin typeface="印品黑体" panose="00000500000000000000" pitchFamily="2" charset="-122"/>
              </a:rPr>
              <a:t>必要时求助专业人员 </a:t>
            </a:r>
            <a:endParaRPr lang="zh-CN" altLang="en-US" sz="1600" dirty="0">
              <a:solidFill>
                <a:schemeClr val="tx1">
                  <a:lumMod val="65000"/>
                  <a:lumOff val="35000"/>
                </a:schemeClr>
              </a:solidFill>
              <a:latin typeface="印品黑体" panose="00000500000000000000" pitchFamily="2" charset="-122"/>
            </a:endParaRPr>
          </a:p>
        </p:txBody>
      </p:sp>
      <p:sp>
        <p:nvSpPr>
          <p:cNvPr id="136" name="文本框 135">
            <a:extLst>
              <a:ext uri="{FF2B5EF4-FFF2-40B4-BE49-F238E27FC236}">
                <a16:creationId xmlns:a16="http://schemas.microsoft.com/office/drawing/2014/main" id="{60D5B08F-7C96-43D2-9036-15900743F632}"/>
              </a:ext>
            </a:extLst>
          </p:cNvPr>
          <p:cNvSpPr txBox="1"/>
          <p:nvPr/>
        </p:nvSpPr>
        <p:spPr>
          <a:xfrm>
            <a:off x="3336298" y="2549642"/>
            <a:ext cx="1890892" cy="523220"/>
          </a:xfrm>
          <a:prstGeom prst="rect">
            <a:avLst/>
          </a:prstGeom>
          <a:noFill/>
        </p:spPr>
        <p:txBody>
          <a:bodyPr wrap="square">
            <a:spAutoFit/>
          </a:bodyPr>
          <a:lstStyle/>
          <a:p>
            <a:pPr algn="ctr"/>
            <a:r>
              <a:rPr lang="zh-CN" altLang="en-US" sz="1400" dirty="0"/>
              <a:t>压力是我们成长</a:t>
            </a:r>
            <a:endParaRPr lang="en-US" altLang="zh-CN" sz="1400" dirty="0"/>
          </a:p>
          <a:p>
            <a:pPr algn="ctr"/>
            <a:r>
              <a:rPr lang="zh-CN" altLang="en-US" sz="1400" dirty="0"/>
              <a:t>的一个机会</a:t>
            </a:r>
          </a:p>
        </p:txBody>
      </p:sp>
    </p:spTree>
    <p:extLst>
      <p:ext uri="{BB962C8B-B14F-4D97-AF65-F5344CB8AC3E}">
        <p14:creationId xmlns:p14="http://schemas.microsoft.com/office/powerpoint/2010/main" val="291785679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11"/>
                                        </p:tgtEl>
                                        <p:attrNameLst>
                                          <p:attrName>style.visibility</p:attrName>
                                        </p:attrNameLst>
                                      </p:cBhvr>
                                      <p:to>
                                        <p:strVal val="visible"/>
                                      </p:to>
                                    </p:set>
                                    <p:anim calcmode="lin" valueType="num">
                                      <p:cBhvr>
                                        <p:cTn id="7" dur="1000" fill="hold"/>
                                        <p:tgtEl>
                                          <p:spTgt spid="111"/>
                                        </p:tgtEl>
                                        <p:attrNameLst>
                                          <p:attrName>ppt_w</p:attrName>
                                        </p:attrNameLst>
                                      </p:cBhvr>
                                      <p:tavLst>
                                        <p:tav tm="0">
                                          <p:val>
                                            <p:fltVal val="0"/>
                                          </p:val>
                                        </p:tav>
                                        <p:tav tm="100000">
                                          <p:val>
                                            <p:strVal val="#ppt_w"/>
                                          </p:val>
                                        </p:tav>
                                      </p:tavLst>
                                    </p:anim>
                                    <p:anim calcmode="lin" valueType="num">
                                      <p:cBhvr>
                                        <p:cTn id="8" dur="1000" fill="hold"/>
                                        <p:tgtEl>
                                          <p:spTgt spid="111"/>
                                        </p:tgtEl>
                                        <p:attrNameLst>
                                          <p:attrName>ppt_h</p:attrName>
                                        </p:attrNameLst>
                                      </p:cBhvr>
                                      <p:tavLst>
                                        <p:tav tm="0">
                                          <p:val>
                                            <p:fltVal val="0"/>
                                          </p:val>
                                        </p:tav>
                                        <p:tav tm="100000">
                                          <p:val>
                                            <p:strVal val="#ppt_h"/>
                                          </p:val>
                                        </p:tav>
                                      </p:tavLst>
                                    </p:anim>
                                    <p:anim calcmode="lin" valueType="num">
                                      <p:cBhvr>
                                        <p:cTn id="9" dur="1000" fill="hold"/>
                                        <p:tgtEl>
                                          <p:spTgt spid="111"/>
                                        </p:tgtEl>
                                        <p:attrNameLst>
                                          <p:attrName>style.rotation</p:attrName>
                                        </p:attrNameLst>
                                      </p:cBhvr>
                                      <p:tavLst>
                                        <p:tav tm="0">
                                          <p:val>
                                            <p:fltVal val="90"/>
                                          </p:val>
                                        </p:tav>
                                        <p:tav tm="100000">
                                          <p:val>
                                            <p:fltVal val="0"/>
                                          </p:val>
                                        </p:tav>
                                      </p:tavLst>
                                    </p:anim>
                                    <p:animEffect transition="in" filter="fade">
                                      <p:cBhvr>
                                        <p:cTn id="10" dur="10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22"/>
          <p:cNvSpPr txBox="1"/>
          <p:nvPr/>
        </p:nvSpPr>
        <p:spPr>
          <a:xfrm>
            <a:off x="4431038" y="1777194"/>
            <a:ext cx="2695640" cy="1695575"/>
          </a:xfrm>
          <a:prstGeom prst="rect">
            <a:avLst/>
          </a:prstGeom>
          <a:noFill/>
        </p:spPr>
        <p:txBody>
          <a:bodyPr wrap="none" lIns="0" tIns="0" rIns="0" bIns="0" anchor="ctr" anchorCtr="0">
            <a:normAutofit/>
          </a:bodyPr>
          <a:lstStyle/>
          <a:p>
            <a:r>
              <a:rPr lang="zh-CN" altLang="en-US" sz="3600" b="1" dirty="0">
                <a:solidFill>
                  <a:srgbClr val="F8A724"/>
                </a:solidFill>
                <a:latin typeface="+mj-ea"/>
                <a:cs typeface="+mn-ea"/>
                <a:sym typeface="inpin heiti" panose="00000500000000000000" pitchFamily="2" charset="-122"/>
              </a:rPr>
              <a:t>第十四章</a:t>
            </a:r>
            <a:endParaRPr lang="en-US" altLang="zh-CN" sz="3600" b="1" dirty="0">
              <a:solidFill>
                <a:srgbClr val="F8A724"/>
              </a:solidFill>
              <a:latin typeface="+mj-ea"/>
              <a:cs typeface="+mn-ea"/>
              <a:sym typeface="inpin heiti" panose="00000500000000000000" pitchFamily="2" charset="-122"/>
            </a:endParaRPr>
          </a:p>
          <a:p>
            <a:r>
              <a:rPr lang="zh-CN" altLang="en-US" sz="3200" b="1" dirty="0">
                <a:solidFill>
                  <a:schemeClr val="accent1">
                    <a:lumMod val="100000"/>
                  </a:schemeClr>
                </a:solidFill>
                <a:latin typeface="+mj-ea"/>
                <a:cs typeface="+mn-ea"/>
                <a:sym typeface="inpin heiti" panose="00000500000000000000" pitchFamily="2" charset="-122"/>
              </a:rPr>
              <a:t>压力应对与幸福感</a:t>
            </a:r>
          </a:p>
        </p:txBody>
      </p:sp>
      <p:grpSp>
        <p:nvGrpSpPr>
          <p:cNvPr id="18" name="组合 17">
            <a:extLst>
              <a:ext uri="{FF2B5EF4-FFF2-40B4-BE49-F238E27FC236}">
                <a16:creationId xmlns:a16="http://schemas.microsoft.com/office/drawing/2014/main" id="{7AC6C6BE-A763-47FA-849C-171B381D4DBD}"/>
              </a:ext>
            </a:extLst>
          </p:cNvPr>
          <p:cNvGrpSpPr/>
          <p:nvPr/>
        </p:nvGrpSpPr>
        <p:grpSpPr>
          <a:xfrm>
            <a:off x="1331640" y="659815"/>
            <a:ext cx="2872821" cy="3193462"/>
            <a:chOff x="1331640" y="659815"/>
            <a:chExt cx="2872821" cy="3193462"/>
          </a:xfrm>
        </p:grpSpPr>
        <p:sp>
          <p:nvSpPr>
            <p:cNvPr id="19" name="Freeform 5">
              <a:extLst>
                <a:ext uri="{FF2B5EF4-FFF2-40B4-BE49-F238E27FC236}">
                  <a16:creationId xmlns:a16="http://schemas.microsoft.com/office/drawing/2014/main" id="{DF86E9EE-DA18-4104-AB41-EEEE8FDA49E1}"/>
                </a:ext>
              </a:extLst>
            </p:cNvPr>
            <p:cNvSpPr>
              <a:spLocks/>
            </p:cNvSpPr>
            <p:nvPr/>
          </p:nvSpPr>
          <p:spPr bwMode="auto">
            <a:xfrm>
              <a:off x="2545414" y="659815"/>
              <a:ext cx="1659047" cy="1878542"/>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0" name="Freeform 6">
              <a:extLst>
                <a:ext uri="{FF2B5EF4-FFF2-40B4-BE49-F238E27FC236}">
                  <a16:creationId xmlns:a16="http://schemas.microsoft.com/office/drawing/2014/main" id="{2C0352CB-B3DE-476C-BBB2-ACCBD0437C60}"/>
                </a:ext>
              </a:extLst>
            </p:cNvPr>
            <p:cNvSpPr>
              <a:spLocks/>
            </p:cNvSpPr>
            <p:nvPr/>
          </p:nvSpPr>
          <p:spPr bwMode="auto">
            <a:xfrm>
              <a:off x="1564557" y="1223437"/>
              <a:ext cx="2319505" cy="2629840"/>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1" name="Freeform 7">
              <a:extLst>
                <a:ext uri="{FF2B5EF4-FFF2-40B4-BE49-F238E27FC236}">
                  <a16:creationId xmlns:a16="http://schemas.microsoft.com/office/drawing/2014/main" id="{D3090610-DAD8-403A-8B6B-D8767B351CDB}"/>
                </a:ext>
              </a:extLst>
            </p:cNvPr>
            <p:cNvSpPr>
              <a:spLocks/>
            </p:cNvSpPr>
            <p:nvPr/>
          </p:nvSpPr>
          <p:spPr bwMode="auto">
            <a:xfrm>
              <a:off x="1660025" y="1341532"/>
              <a:ext cx="2128569" cy="2394969"/>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2" name="组合 21">
              <a:extLst>
                <a:ext uri="{FF2B5EF4-FFF2-40B4-BE49-F238E27FC236}">
                  <a16:creationId xmlns:a16="http://schemas.microsoft.com/office/drawing/2014/main" id="{4DFC8BED-18E5-49C1-895C-4CDB446E502F}"/>
                </a:ext>
              </a:extLst>
            </p:cNvPr>
            <p:cNvGrpSpPr/>
            <p:nvPr/>
          </p:nvGrpSpPr>
          <p:grpSpPr>
            <a:xfrm>
              <a:off x="1331640" y="2149966"/>
              <a:ext cx="688422" cy="776783"/>
              <a:chOff x="959665" y="1964065"/>
              <a:chExt cx="828675" cy="935038"/>
            </a:xfrm>
          </p:grpSpPr>
          <p:sp>
            <p:nvSpPr>
              <p:cNvPr id="24" name="Freeform 8">
                <a:extLst>
                  <a:ext uri="{FF2B5EF4-FFF2-40B4-BE49-F238E27FC236}">
                    <a16:creationId xmlns:a16="http://schemas.microsoft.com/office/drawing/2014/main" id="{8BD3D850-9648-465A-9F8F-D39818FB3AA8}"/>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Freeform 9">
                <a:extLst>
                  <a:ext uri="{FF2B5EF4-FFF2-40B4-BE49-F238E27FC236}">
                    <a16:creationId xmlns:a16="http://schemas.microsoft.com/office/drawing/2014/main" id="{2581D8D5-256A-45CB-AAC5-D32AEA867C2D}"/>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6" name="Freeform 10">
                <a:extLst>
                  <a:ext uri="{FF2B5EF4-FFF2-40B4-BE49-F238E27FC236}">
                    <a16:creationId xmlns:a16="http://schemas.microsoft.com/office/drawing/2014/main" id="{73C88432-0B87-4AF6-A484-253920F85EB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Freeform 11">
                <a:extLst>
                  <a:ext uri="{FF2B5EF4-FFF2-40B4-BE49-F238E27FC236}">
                    <a16:creationId xmlns:a16="http://schemas.microsoft.com/office/drawing/2014/main" id="{EF5ABE51-DB89-4739-83AB-7D65B4022AB5}"/>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3" name="文本框 22">
              <a:extLst>
                <a:ext uri="{FF2B5EF4-FFF2-40B4-BE49-F238E27FC236}">
                  <a16:creationId xmlns:a16="http://schemas.microsoft.com/office/drawing/2014/main" id="{10A1CC06-9058-4894-9DB4-9D3E6E9E5E8C}"/>
                </a:ext>
              </a:extLst>
            </p:cNvPr>
            <p:cNvSpPr txBox="1"/>
            <p:nvPr/>
          </p:nvSpPr>
          <p:spPr>
            <a:xfrm>
              <a:off x="2698335" y="1052031"/>
              <a:ext cx="1133644" cy="1015663"/>
            </a:xfrm>
            <a:prstGeom prst="rect">
              <a:avLst/>
            </a:prstGeom>
            <a:noFill/>
          </p:spPr>
          <p:txBody>
            <a:bodyPr wrap="none" rtlCol="0">
              <a:spAutoFit/>
            </a:bodyPr>
            <a:lstStyle/>
            <a:p>
              <a:r>
                <a:rPr lang="en-US" altLang="zh-CN" sz="6000" b="1" dirty="0">
                  <a:solidFill>
                    <a:schemeClr val="bg1"/>
                  </a:solidFill>
                  <a:latin typeface="+mj-ea"/>
                  <a:ea typeface="+mj-ea"/>
                  <a:sym typeface="inpin heiti" panose="00000500000000000000" pitchFamily="2" charset="-122"/>
                </a:rPr>
                <a:t>14</a:t>
              </a:r>
              <a:endParaRPr lang="zh-CN" altLang="en-US" sz="6000" b="1" dirty="0">
                <a:solidFill>
                  <a:schemeClr val="bg1"/>
                </a:solidFill>
                <a:latin typeface="+mj-ea"/>
                <a:ea typeface="+mj-ea"/>
                <a:sym typeface="inpin heiti" panose="00000500000000000000" pitchFamily="2" charset="-122"/>
              </a:endParaRPr>
            </a:p>
          </p:txBody>
        </p:sp>
      </p:grpSp>
    </p:spTree>
    <p:extLst>
      <p:ext uri="{BB962C8B-B14F-4D97-AF65-F5344CB8AC3E}">
        <p14:creationId xmlns:p14="http://schemas.microsoft.com/office/powerpoint/2010/main" val="18872883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3" y="1131590"/>
            <a:ext cx="2088229"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大学生的应对方式与幸福感</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89959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一、大学生主观幸福感现状</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139952" y="521031"/>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8" name="直接连接符 37">
            <a:extLst>
              <a:ext uri="{FF2B5EF4-FFF2-40B4-BE49-F238E27FC236}">
                <a16:creationId xmlns:a16="http://schemas.microsoft.com/office/drawing/2014/main" id="{F1E9C8FF-2D27-4984-A04E-8F9B1077E20E}"/>
              </a:ext>
            </a:extLst>
          </p:cNvPr>
          <p:cNvCxnSpPr>
            <a:cxnSpLocks/>
          </p:cNvCxnSpPr>
          <p:nvPr/>
        </p:nvCxnSpPr>
        <p:spPr>
          <a:xfrm flipV="1">
            <a:off x="971601" y="2049763"/>
            <a:ext cx="0" cy="1069288"/>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40" name="文本框 27">
            <a:extLst>
              <a:ext uri="{FF2B5EF4-FFF2-40B4-BE49-F238E27FC236}">
                <a16:creationId xmlns:a16="http://schemas.microsoft.com/office/drawing/2014/main" id="{D8D20184-B64D-4B30-8D02-FB506FA04B82}"/>
              </a:ext>
            </a:extLst>
          </p:cNvPr>
          <p:cNvSpPr txBox="1"/>
          <p:nvPr/>
        </p:nvSpPr>
        <p:spPr>
          <a:xfrm>
            <a:off x="971600" y="2085712"/>
            <a:ext cx="1798475" cy="338554"/>
          </a:xfrm>
          <a:prstGeom prst="rect">
            <a:avLst/>
          </a:prstGeom>
          <a:solidFill>
            <a:schemeClr val="accent3"/>
          </a:solidFill>
        </p:spPr>
        <p:txBody>
          <a:bodyPr wrap="none">
            <a:normAutofit/>
          </a:bodyPr>
          <a:lstStyle/>
          <a:p>
            <a:endParaRPr lang="zh-CN" altLang="en-US" sz="1600" b="1" dirty="0">
              <a:solidFill>
                <a:schemeClr val="bg1"/>
              </a:solidFill>
              <a:latin typeface="印品黑体" panose="00000500000000000000" pitchFamily="2" charset="-122"/>
            </a:endParaRPr>
          </a:p>
        </p:txBody>
      </p:sp>
      <p:sp>
        <p:nvSpPr>
          <p:cNvPr id="41" name="矩形 40">
            <a:extLst>
              <a:ext uri="{FF2B5EF4-FFF2-40B4-BE49-F238E27FC236}">
                <a16:creationId xmlns:a16="http://schemas.microsoft.com/office/drawing/2014/main" id="{F3AE574E-90C4-4DE5-B1FD-20EC0444FC46}"/>
              </a:ext>
            </a:extLst>
          </p:cNvPr>
          <p:cNvSpPr/>
          <p:nvPr/>
        </p:nvSpPr>
        <p:spPr>
          <a:xfrm>
            <a:off x="1040938" y="2057324"/>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latin typeface="印品黑体" panose="00000500000000000000" pitchFamily="2" charset="-122"/>
              </a:rPr>
              <a:t>幸福感</a:t>
            </a:r>
          </a:p>
        </p:txBody>
      </p:sp>
      <p:sp>
        <p:nvSpPr>
          <p:cNvPr id="42" name="矩形 41">
            <a:extLst>
              <a:ext uri="{FF2B5EF4-FFF2-40B4-BE49-F238E27FC236}">
                <a16:creationId xmlns:a16="http://schemas.microsoft.com/office/drawing/2014/main" id="{AF0A77EE-7410-4479-A0EE-E20BB4B84AF7}"/>
              </a:ext>
            </a:extLst>
          </p:cNvPr>
          <p:cNvSpPr/>
          <p:nvPr/>
        </p:nvSpPr>
        <p:spPr>
          <a:xfrm>
            <a:off x="1040936" y="2494539"/>
            <a:ext cx="3429529" cy="587469"/>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幸福感是衡量大学生心理状态和生活质量的重要指标</a:t>
            </a:r>
            <a:r>
              <a:rPr lang="zh-CN" altLang="en-US" sz="1400" dirty="0">
                <a:solidFill>
                  <a:schemeClr val="tx1">
                    <a:lumMod val="50000"/>
                    <a:lumOff val="50000"/>
                  </a:schemeClr>
                </a:solidFill>
                <a:latin typeface="+mj-ea"/>
                <a:ea typeface="+mj-ea"/>
              </a:rPr>
              <a:t>。</a:t>
            </a:r>
            <a:endParaRPr lang="en-US" altLang="zh-CN" sz="1400" dirty="0">
              <a:solidFill>
                <a:schemeClr val="tx1">
                  <a:lumMod val="50000"/>
                  <a:lumOff val="50000"/>
                </a:schemeClr>
              </a:solidFill>
              <a:latin typeface="+mj-ea"/>
              <a:ea typeface="+mj-ea"/>
            </a:endParaRPr>
          </a:p>
        </p:txBody>
      </p:sp>
      <p:cxnSp>
        <p:nvCxnSpPr>
          <p:cNvPr id="43" name="直接连接符 42">
            <a:extLst>
              <a:ext uri="{FF2B5EF4-FFF2-40B4-BE49-F238E27FC236}">
                <a16:creationId xmlns:a16="http://schemas.microsoft.com/office/drawing/2014/main" id="{EA218972-05EB-48C9-87C0-18E7F8A59254}"/>
              </a:ext>
            </a:extLst>
          </p:cNvPr>
          <p:cNvCxnSpPr>
            <a:cxnSpLocks/>
          </p:cNvCxnSpPr>
          <p:nvPr/>
        </p:nvCxnSpPr>
        <p:spPr>
          <a:xfrm flipV="1">
            <a:off x="4842857" y="2049763"/>
            <a:ext cx="0" cy="1069288"/>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44" name="文本框 27">
            <a:extLst>
              <a:ext uri="{FF2B5EF4-FFF2-40B4-BE49-F238E27FC236}">
                <a16:creationId xmlns:a16="http://schemas.microsoft.com/office/drawing/2014/main" id="{A4A3C801-D7F2-4A35-BC26-068D1DE21244}"/>
              </a:ext>
            </a:extLst>
          </p:cNvPr>
          <p:cNvSpPr txBox="1"/>
          <p:nvPr/>
        </p:nvSpPr>
        <p:spPr>
          <a:xfrm>
            <a:off x="4842856" y="2085712"/>
            <a:ext cx="1798475" cy="338554"/>
          </a:xfrm>
          <a:prstGeom prst="rect">
            <a:avLst/>
          </a:prstGeom>
          <a:solidFill>
            <a:schemeClr val="accent3"/>
          </a:solidFill>
        </p:spPr>
        <p:txBody>
          <a:bodyPr wrap="none">
            <a:normAutofit/>
          </a:bodyPr>
          <a:lstStyle/>
          <a:p>
            <a:endParaRPr lang="zh-CN" altLang="en-US" sz="1600" b="1" dirty="0">
              <a:solidFill>
                <a:schemeClr val="bg1"/>
              </a:solidFill>
              <a:latin typeface="印品黑体" panose="00000500000000000000" pitchFamily="2" charset="-122"/>
            </a:endParaRPr>
          </a:p>
        </p:txBody>
      </p:sp>
      <p:sp>
        <p:nvSpPr>
          <p:cNvPr id="45" name="矩形 44">
            <a:extLst>
              <a:ext uri="{FF2B5EF4-FFF2-40B4-BE49-F238E27FC236}">
                <a16:creationId xmlns:a16="http://schemas.microsoft.com/office/drawing/2014/main" id="{E5A9FCBB-41EB-4155-B9ED-42367A4DA9DC}"/>
              </a:ext>
            </a:extLst>
          </p:cNvPr>
          <p:cNvSpPr/>
          <p:nvPr/>
        </p:nvSpPr>
        <p:spPr>
          <a:xfrm>
            <a:off x="4912194" y="2057324"/>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latin typeface="印品黑体" panose="00000500000000000000" pitchFamily="2" charset="-122"/>
              </a:rPr>
              <a:t>幸福观</a:t>
            </a:r>
          </a:p>
        </p:txBody>
      </p:sp>
      <p:sp>
        <p:nvSpPr>
          <p:cNvPr id="46" name="矩形 45">
            <a:extLst>
              <a:ext uri="{FF2B5EF4-FFF2-40B4-BE49-F238E27FC236}">
                <a16:creationId xmlns:a16="http://schemas.microsoft.com/office/drawing/2014/main" id="{F4658D2B-C17F-4DB0-BF2A-51555ECC2288}"/>
              </a:ext>
            </a:extLst>
          </p:cNvPr>
          <p:cNvSpPr/>
          <p:nvPr/>
        </p:nvSpPr>
        <p:spPr>
          <a:xfrm>
            <a:off x="4912192" y="2494539"/>
            <a:ext cx="3429529" cy="738664"/>
          </a:xfrm>
          <a:prstGeom prst="rect">
            <a:avLst/>
          </a:prstGeom>
        </p:spPr>
        <p:txBody>
          <a:bodyPr wrap="square">
            <a:spAutoFit/>
            <a:scene3d>
              <a:camera prst="orthographicFront"/>
              <a:lightRig rig="threePt" dir="t"/>
            </a:scene3d>
            <a:sp3d contourW="12700"/>
          </a:bodyPr>
          <a:lstStyle/>
          <a:p>
            <a:r>
              <a:rPr lang="zh-CN" altLang="en-US" sz="1400" dirty="0">
                <a:solidFill>
                  <a:schemeClr val="tx1">
                    <a:lumMod val="50000"/>
                    <a:lumOff val="50000"/>
                  </a:schemeClr>
                </a:solidFill>
              </a:rPr>
              <a:t>一个人幸福观不正确， 受享乐主义、拜金主义的影响，势必会导致心理不健康，产生这样那样的不良情绪与行为。 </a:t>
            </a:r>
          </a:p>
        </p:txBody>
      </p:sp>
    </p:spTree>
    <p:extLst>
      <p:ext uri="{BB962C8B-B14F-4D97-AF65-F5344CB8AC3E}">
        <p14:creationId xmlns:p14="http://schemas.microsoft.com/office/powerpoint/2010/main" val="371813174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4" y="1131590"/>
            <a:ext cx="223224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大学生的应对方式与幸福感</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97160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二、压力应对、健康与幸福感</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139952" y="521031"/>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0" name="矩形 9">
            <a:extLst>
              <a:ext uri="{FF2B5EF4-FFF2-40B4-BE49-F238E27FC236}">
                <a16:creationId xmlns:a16="http://schemas.microsoft.com/office/drawing/2014/main" id="{4F874113-42A5-4A9D-8E53-158D5057AA74}"/>
              </a:ext>
            </a:extLst>
          </p:cNvPr>
          <p:cNvSpPr/>
          <p:nvPr/>
        </p:nvSpPr>
        <p:spPr>
          <a:xfrm>
            <a:off x="2625114" y="2039306"/>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latin typeface="印品黑体" panose="00000500000000000000" pitchFamily="2" charset="-122"/>
              </a:rPr>
              <a:t>应对</a:t>
            </a:r>
          </a:p>
        </p:txBody>
      </p:sp>
      <p:sp>
        <p:nvSpPr>
          <p:cNvPr id="11" name="矩形 10">
            <a:extLst>
              <a:ext uri="{FF2B5EF4-FFF2-40B4-BE49-F238E27FC236}">
                <a16:creationId xmlns:a16="http://schemas.microsoft.com/office/drawing/2014/main" id="{49598056-6709-408D-948F-7AED7AAD41BE}"/>
              </a:ext>
            </a:extLst>
          </p:cNvPr>
          <p:cNvSpPr/>
          <p:nvPr/>
        </p:nvSpPr>
        <p:spPr>
          <a:xfrm>
            <a:off x="2625113" y="2440570"/>
            <a:ext cx="4971222" cy="1104533"/>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latin typeface="+mj-ea"/>
                <a:ea typeface="+mj-ea"/>
              </a:rPr>
              <a:t>压力应对与幸福感、健康密切相关。积极的应对方式有利于青少年主观 幸福感和良好心理健康的发展。</a:t>
            </a:r>
            <a:endParaRPr lang="en-US" altLang="zh-CN" sz="1400" dirty="0">
              <a:solidFill>
                <a:schemeClr val="tx1">
                  <a:lumMod val="50000"/>
                  <a:lumOff val="50000"/>
                </a:schemeClr>
              </a:solidFill>
              <a:latin typeface="+mj-ea"/>
              <a:ea typeface="+mj-ea"/>
            </a:endParaRPr>
          </a:p>
          <a:p>
            <a:pPr>
              <a:lnSpc>
                <a:spcPct val="120000"/>
              </a:lnSpc>
            </a:pPr>
            <a:endParaRPr lang="en-US" altLang="zh-CN" sz="1400" dirty="0">
              <a:solidFill>
                <a:schemeClr val="tx1">
                  <a:lumMod val="50000"/>
                  <a:lumOff val="50000"/>
                </a:schemeClr>
              </a:solidFill>
              <a:latin typeface="+mj-ea"/>
              <a:ea typeface="+mj-ea"/>
            </a:endParaRPr>
          </a:p>
          <a:p>
            <a:pPr>
              <a:lnSpc>
                <a:spcPct val="120000"/>
              </a:lnSpc>
            </a:pPr>
            <a:endParaRPr lang="en-US" altLang="zh-CN" sz="1400" dirty="0">
              <a:solidFill>
                <a:schemeClr val="tx1">
                  <a:lumMod val="50000"/>
                  <a:lumOff val="50000"/>
                </a:schemeClr>
              </a:solidFill>
              <a:latin typeface="+mj-ea"/>
              <a:ea typeface="+mj-ea"/>
            </a:endParaRPr>
          </a:p>
        </p:txBody>
      </p:sp>
      <p:cxnSp>
        <p:nvCxnSpPr>
          <p:cNvPr id="12" name="直接连接符 11">
            <a:extLst>
              <a:ext uri="{FF2B5EF4-FFF2-40B4-BE49-F238E27FC236}">
                <a16:creationId xmlns:a16="http://schemas.microsoft.com/office/drawing/2014/main" id="{7292B4C1-8E79-4BF3-B97A-3B81005B176E}"/>
              </a:ext>
            </a:extLst>
          </p:cNvPr>
          <p:cNvCxnSpPr>
            <a:cxnSpLocks/>
          </p:cNvCxnSpPr>
          <p:nvPr/>
        </p:nvCxnSpPr>
        <p:spPr>
          <a:xfrm flipV="1">
            <a:off x="2537895" y="1967408"/>
            <a:ext cx="0" cy="1180406"/>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3" name="文本框 27">
            <a:extLst>
              <a:ext uri="{FF2B5EF4-FFF2-40B4-BE49-F238E27FC236}">
                <a16:creationId xmlns:a16="http://schemas.microsoft.com/office/drawing/2014/main" id="{CA7AAF4B-84AA-4F66-8F89-FDF809A38946}"/>
              </a:ext>
            </a:extLst>
          </p:cNvPr>
          <p:cNvSpPr txBox="1"/>
          <p:nvPr/>
        </p:nvSpPr>
        <p:spPr>
          <a:xfrm>
            <a:off x="2537894" y="2039306"/>
            <a:ext cx="2232244" cy="338554"/>
          </a:xfrm>
          <a:prstGeom prst="rect">
            <a:avLst/>
          </a:prstGeom>
          <a:solidFill>
            <a:schemeClr val="accent3"/>
          </a:solidFill>
        </p:spPr>
        <p:txBody>
          <a:bodyPr wrap="none">
            <a:normAutofit/>
          </a:bodyPr>
          <a:lstStyle/>
          <a:p>
            <a:endParaRPr lang="zh-CN" altLang="en-US" sz="1600" b="1" dirty="0">
              <a:solidFill>
                <a:schemeClr val="bg1"/>
              </a:solidFill>
              <a:latin typeface="印品黑体" panose="00000500000000000000" pitchFamily="2" charset="-122"/>
            </a:endParaRPr>
          </a:p>
        </p:txBody>
      </p:sp>
      <p:sp>
        <p:nvSpPr>
          <p:cNvPr id="14" name="矩形 13">
            <a:extLst>
              <a:ext uri="{FF2B5EF4-FFF2-40B4-BE49-F238E27FC236}">
                <a16:creationId xmlns:a16="http://schemas.microsoft.com/office/drawing/2014/main" id="{6D1894EF-3C5F-489D-9812-B012DD2B165A}"/>
              </a:ext>
            </a:extLst>
          </p:cNvPr>
          <p:cNvSpPr/>
          <p:nvPr/>
        </p:nvSpPr>
        <p:spPr>
          <a:xfrm>
            <a:off x="2607232" y="201091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800" b="1" dirty="0">
                <a:solidFill>
                  <a:schemeClr val="bg1"/>
                </a:solidFill>
                <a:latin typeface="+mj-ea"/>
                <a:ea typeface="+mj-ea"/>
              </a:rPr>
              <a:t>压力应对与幸福感</a:t>
            </a:r>
            <a:endParaRPr lang="zh-CN" altLang="en-US" b="1" dirty="0">
              <a:solidFill>
                <a:schemeClr val="bg1"/>
              </a:solidFill>
              <a:latin typeface="印品黑体" panose="00000500000000000000" pitchFamily="2" charset="-122"/>
            </a:endParaRPr>
          </a:p>
        </p:txBody>
      </p:sp>
    </p:spTree>
    <p:extLst>
      <p:ext uri="{BB962C8B-B14F-4D97-AF65-F5344CB8AC3E}">
        <p14:creationId xmlns:p14="http://schemas.microsoft.com/office/powerpoint/2010/main" val="32172435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 name="等腰三角形 5">
            <a:extLst>
              <a:ext uri="{FF2B5EF4-FFF2-40B4-BE49-F238E27FC236}">
                <a16:creationId xmlns:a16="http://schemas.microsoft.com/office/drawing/2014/main" id="{5C7501EB-70F5-4194-A0C7-8384FE9980B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0" name="直接连接符 39">
            <a:extLst>
              <a:ext uri="{FF2B5EF4-FFF2-40B4-BE49-F238E27FC236}">
                <a16:creationId xmlns:a16="http://schemas.microsoft.com/office/drawing/2014/main" id="{BE267ECE-20AE-4541-80D9-890964A716D0}"/>
              </a:ext>
            </a:extLst>
          </p:cNvPr>
          <p:cNvCxnSpPr>
            <a:cxnSpLocks/>
          </p:cNvCxnSpPr>
          <p:nvPr/>
        </p:nvCxnSpPr>
        <p:spPr>
          <a:xfrm flipH="1">
            <a:off x="611564" y="1131590"/>
            <a:ext cx="223224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41072FA-88C0-4455-B206-ACFBA5D356DF}"/>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大学生的应对方式与幸福感</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2" name="矩形 41">
            <a:extLst>
              <a:ext uri="{FF2B5EF4-FFF2-40B4-BE49-F238E27FC236}">
                <a16:creationId xmlns:a16="http://schemas.microsoft.com/office/drawing/2014/main" id="{4CFD6DFF-80C9-477D-8B5A-862C64BA31F5}"/>
              </a:ext>
            </a:extLst>
          </p:cNvPr>
          <p:cNvSpPr/>
          <p:nvPr/>
        </p:nvSpPr>
        <p:spPr>
          <a:xfrm>
            <a:off x="97160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二、压力应对、健康与幸福感</a:t>
            </a:r>
          </a:p>
        </p:txBody>
      </p:sp>
      <p:cxnSp>
        <p:nvCxnSpPr>
          <p:cNvPr id="43" name="直接连接符 42">
            <a:extLst>
              <a:ext uri="{FF2B5EF4-FFF2-40B4-BE49-F238E27FC236}">
                <a16:creationId xmlns:a16="http://schemas.microsoft.com/office/drawing/2014/main" id="{47BF9448-8EA9-44FF-82D0-3772F7B4F44D}"/>
              </a:ext>
            </a:extLst>
          </p:cNvPr>
          <p:cNvCxnSpPr>
            <a:cxnSpLocks/>
          </p:cNvCxnSpPr>
          <p:nvPr/>
        </p:nvCxnSpPr>
        <p:spPr>
          <a:xfrm>
            <a:off x="4139952" y="521031"/>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5" name="文本框 34">
            <a:extLst>
              <a:ext uri="{FF2B5EF4-FFF2-40B4-BE49-F238E27FC236}">
                <a16:creationId xmlns:a16="http://schemas.microsoft.com/office/drawing/2014/main" id="{CF979457-A3D1-4C9A-90E6-F15070CE8453}"/>
              </a:ext>
            </a:extLst>
          </p:cNvPr>
          <p:cNvSpPr txBox="1"/>
          <p:nvPr/>
        </p:nvSpPr>
        <p:spPr>
          <a:xfrm>
            <a:off x="1574315" y="1489558"/>
            <a:ext cx="5791067" cy="583493"/>
          </a:xfrm>
          <a:prstGeom prst="rect">
            <a:avLst/>
          </a:prstGeom>
          <a:noFill/>
        </p:spPr>
        <p:txBody>
          <a:bodyPr wrap="square">
            <a:spAutoFit/>
          </a:bodyPr>
          <a:lstStyle/>
          <a:p>
            <a:pPr>
              <a:lnSpc>
                <a:spcPts val="2000"/>
              </a:lnSpc>
            </a:pPr>
            <a:r>
              <a:rPr lang="zh-CN" altLang="en-US" sz="1400" dirty="0"/>
              <a:t>按照德西和瑞安（Ｄｅｃｉ＆Ｒｙａｎ，２０１０）的自我决定理论，人类有三种基本心理需要：自主 需要、能力需要及关系需要。</a:t>
            </a:r>
          </a:p>
        </p:txBody>
      </p:sp>
      <p:grpSp>
        <p:nvGrpSpPr>
          <p:cNvPr id="52" name="Group 19">
            <a:extLst>
              <a:ext uri="{FF2B5EF4-FFF2-40B4-BE49-F238E27FC236}">
                <a16:creationId xmlns:a16="http://schemas.microsoft.com/office/drawing/2014/main" id="{3D9EC1CC-ABFB-4E6B-9088-05478B6FFE64}"/>
              </a:ext>
            </a:extLst>
          </p:cNvPr>
          <p:cNvGrpSpPr/>
          <p:nvPr/>
        </p:nvGrpSpPr>
        <p:grpSpPr>
          <a:xfrm rot="5400000" flipV="1">
            <a:off x="2999052" y="2943888"/>
            <a:ext cx="920147" cy="475478"/>
            <a:chOff x="4180998" y="2052309"/>
            <a:chExt cx="1069148" cy="2396956"/>
          </a:xfrm>
        </p:grpSpPr>
        <p:cxnSp>
          <p:nvCxnSpPr>
            <p:cNvPr id="53" name="Straight Connector 20">
              <a:extLst>
                <a:ext uri="{FF2B5EF4-FFF2-40B4-BE49-F238E27FC236}">
                  <a16:creationId xmlns:a16="http://schemas.microsoft.com/office/drawing/2014/main" id="{F72B16FE-0C05-4E02-AE93-AADDD18F69DA}"/>
                </a:ext>
              </a:extLst>
            </p:cNvPr>
            <p:cNvCxnSpPr/>
            <p:nvPr/>
          </p:nvCxnSpPr>
          <p:spPr>
            <a:xfrm rot="16200000">
              <a:off x="4051668" y="3250787"/>
              <a:ext cx="2396956" cy="0"/>
            </a:xfrm>
            <a:prstGeom prst="line">
              <a:avLst/>
            </a:prstGeom>
            <a:ln w="12700">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Connector 21">
              <a:extLst>
                <a:ext uri="{FF2B5EF4-FFF2-40B4-BE49-F238E27FC236}">
                  <a16:creationId xmlns:a16="http://schemas.microsoft.com/office/drawing/2014/main" id="{EAD63672-378D-4EB7-B0F3-261035EF185D}"/>
                </a:ext>
              </a:extLst>
            </p:cNvPr>
            <p:cNvCxnSpPr/>
            <p:nvPr/>
          </p:nvCxnSpPr>
          <p:spPr>
            <a:xfrm>
              <a:off x="4180998" y="2066377"/>
              <a:ext cx="1069147" cy="0"/>
            </a:xfrm>
            <a:prstGeom prst="line">
              <a:avLst/>
            </a:prstGeom>
            <a:ln w="12700">
              <a:solidFill>
                <a:schemeClr val="bg1">
                  <a:lumMod val="65000"/>
                </a:schemeClr>
              </a:solidFill>
              <a:prstDash val="sysDot"/>
              <a:headEnd type="oval"/>
              <a:tailEnd type="none" w="med" len="med"/>
            </a:ln>
          </p:spPr>
          <p:style>
            <a:lnRef idx="1">
              <a:schemeClr val="accent1"/>
            </a:lnRef>
            <a:fillRef idx="0">
              <a:schemeClr val="accent1"/>
            </a:fillRef>
            <a:effectRef idx="0">
              <a:schemeClr val="accent1"/>
            </a:effectRef>
            <a:fontRef idx="minor">
              <a:schemeClr val="tx1"/>
            </a:fontRef>
          </p:style>
        </p:cxnSp>
      </p:grpSp>
      <p:sp>
        <p:nvSpPr>
          <p:cNvPr id="55" name="Freeform: Shape 4">
            <a:extLst>
              <a:ext uri="{FF2B5EF4-FFF2-40B4-BE49-F238E27FC236}">
                <a16:creationId xmlns:a16="http://schemas.microsoft.com/office/drawing/2014/main" id="{3B181FCE-809C-4FAA-AF75-72AA9BA611E5}"/>
              </a:ext>
            </a:extLst>
          </p:cNvPr>
          <p:cNvSpPr/>
          <p:nvPr/>
        </p:nvSpPr>
        <p:spPr>
          <a:xfrm>
            <a:off x="3305173" y="2431018"/>
            <a:ext cx="2249801" cy="614587"/>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solidFill>
            <a:schemeClr val="accent1">
              <a:lumMod val="20000"/>
              <a:lumOff val="80000"/>
              <a:alpha val="90000"/>
            </a:schemeClr>
          </a:solidFill>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none" lIns="1152000" tIns="121839" rIns="360000" bIns="121839" anchor="ctr" anchorCtr="0">
            <a:normAutofit/>
          </a:bodyPr>
          <a:lstStyle>
            <a:defPPr>
              <a:defRPr lang="zh-CN"/>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lvl="0" defTabSz="800100">
              <a:spcBef>
                <a:spcPct val="0"/>
              </a:spcBef>
              <a:spcAft>
                <a:spcPct val="0"/>
              </a:spcAft>
            </a:pPr>
            <a:endParaRPr lang="zh-CN" altLang="en-US" sz="1400" b="1" dirty="0">
              <a:solidFill>
                <a:schemeClr val="tx1"/>
              </a:solidFill>
            </a:endParaRPr>
          </a:p>
        </p:txBody>
      </p:sp>
      <p:sp>
        <p:nvSpPr>
          <p:cNvPr id="56" name="Freeform: Shape 5">
            <a:extLst>
              <a:ext uri="{FF2B5EF4-FFF2-40B4-BE49-F238E27FC236}">
                <a16:creationId xmlns:a16="http://schemas.microsoft.com/office/drawing/2014/main" id="{AA51AE09-2FBA-4B05-835E-ABF48E654BD9}"/>
              </a:ext>
            </a:extLst>
          </p:cNvPr>
          <p:cNvSpPr/>
          <p:nvPr/>
        </p:nvSpPr>
        <p:spPr>
          <a:xfrm>
            <a:off x="2821895" y="2290071"/>
            <a:ext cx="950947" cy="950947"/>
          </a:xfrm>
          <a:custGeom>
            <a:avLst/>
            <a:gdLst>
              <a:gd name="connsiteX0" fmla="*/ 0 w 1152002"/>
              <a:gd name="connsiteY0" fmla="*/ 576001 h 1152002"/>
              <a:gd name="connsiteX1" fmla="*/ 576001 w 1152002"/>
              <a:gd name="connsiteY1" fmla="*/ 0 h 1152002"/>
              <a:gd name="connsiteX2" fmla="*/ 1152002 w 1152002"/>
              <a:gd name="connsiteY2" fmla="*/ 576001 h 1152002"/>
              <a:gd name="connsiteX3" fmla="*/ 576001 w 1152002"/>
              <a:gd name="connsiteY3" fmla="*/ 1152002 h 1152002"/>
              <a:gd name="connsiteX4" fmla="*/ 0 w 1152002"/>
              <a:gd name="connsiteY4" fmla="*/ 576001 h 1152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2" h="1152002">
                <a:moveTo>
                  <a:pt x="0" y="576001"/>
                </a:moveTo>
                <a:cubicBezTo>
                  <a:pt x="0" y="257884"/>
                  <a:pt x="257884" y="0"/>
                  <a:pt x="576001" y="0"/>
                </a:cubicBezTo>
                <a:cubicBezTo>
                  <a:pt x="894118" y="0"/>
                  <a:pt x="1152002" y="257884"/>
                  <a:pt x="1152002" y="576001"/>
                </a:cubicBezTo>
                <a:cubicBezTo>
                  <a:pt x="1152002" y="894118"/>
                  <a:pt x="894118" y="1152002"/>
                  <a:pt x="576001" y="1152002"/>
                </a:cubicBezTo>
                <a:cubicBezTo>
                  <a:pt x="257884" y="1152002"/>
                  <a:pt x="0" y="894118"/>
                  <a:pt x="0" y="576001"/>
                </a:cubicBezTo>
                <a:close/>
              </a:path>
            </a:pathLst>
          </a:custGeom>
          <a:solidFill>
            <a:schemeClr val="accent1"/>
          </a:solidFill>
          <a:ln w="38100">
            <a:solidFill>
              <a:schemeClr val="bg1"/>
            </a:solid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7" name="Freeform: Shape 10">
            <a:extLst>
              <a:ext uri="{FF2B5EF4-FFF2-40B4-BE49-F238E27FC236}">
                <a16:creationId xmlns:a16="http://schemas.microsoft.com/office/drawing/2014/main" id="{85424A1E-0C99-4140-B7D0-D74CD5FD3E83}"/>
              </a:ext>
            </a:extLst>
          </p:cNvPr>
          <p:cNvSpPr>
            <a:spLocks noChangeAspect="1"/>
          </p:cNvSpPr>
          <p:nvPr/>
        </p:nvSpPr>
        <p:spPr bwMode="auto">
          <a:xfrm>
            <a:off x="3221386" y="2541177"/>
            <a:ext cx="266650" cy="351694"/>
          </a:xfrm>
          <a:custGeom>
            <a:avLst/>
            <a:gdLst>
              <a:gd name="T0" fmla="*/ 256 w 256"/>
              <a:gd name="T1" fmla="*/ 48 h 336"/>
              <a:gd name="T2" fmla="*/ 208 w 256"/>
              <a:gd name="T3" fmla="*/ 0 h 336"/>
              <a:gd name="T4" fmla="*/ 160 w 256"/>
              <a:gd name="T5" fmla="*/ 48 h 336"/>
              <a:gd name="T6" fmla="*/ 188 w 256"/>
              <a:gd name="T7" fmla="*/ 92 h 336"/>
              <a:gd name="T8" fmla="*/ 122 w 256"/>
              <a:gd name="T9" fmla="*/ 150 h 336"/>
              <a:gd name="T10" fmla="*/ 67 w 256"/>
              <a:gd name="T11" fmla="*/ 174 h 336"/>
              <a:gd name="T12" fmla="*/ 67 w 256"/>
              <a:gd name="T13" fmla="*/ 92 h 336"/>
              <a:gd name="T14" fmla="*/ 96 w 256"/>
              <a:gd name="T15" fmla="*/ 48 h 336"/>
              <a:gd name="T16" fmla="*/ 48 w 256"/>
              <a:gd name="T17" fmla="*/ 0 h 336"/>
              <a:gd name="T18" fmla="*/ 0 w 256"/>
              <a:gd name="T19" fmla="*/ 48 h 336"/>
              <a:gd name="T20" fmla="*/ 29 w 256"/>
              <a:gd name="T21" fmla="*/ 92 h 336"/>
              <a:gd name="T22" fmla="*/ 29 w 256"/>
              <a:gd name="T23" fmla="*/ 244 h 336"/>
              <a:gd name="T24" fmla="*/ 0 w 256"/>
              <a:gd name="T25" fmla="*/ 288 h 336"/>
              <a:gd name="T26" fmla="*/ 48 w 256"/>
              <a:gd name="T27" fmla="*/ 336 h 336"/>
              <a:gd name="T28" fmla="*/ 96 w 256"/>
              <a:gd name="T29" fmla="*/ 288 h 336"/>
              <a:gd name="T30" fmla="*/ 68 w 256"/>
              <a:gd name="T31" fmla="*/ 244 h 336"/>
              <a:gd name="T32" fmla="*/ 133 w 256"/>
              <a:gd name="T33" fmla="*/ 186 h 336"/>
              <a:gd name="T34" fmla="*/ 226 w 256"/>
              <a:gd name="T35" fmla="*/ 92 h 336"/>
              <a:gd name="T36" fmla="*/ 256 w 256"/>
              <a:gd name="T37" fmla="*/ 48 h 336"/>
              <a:gd name="T38" fmla="*/ 20 w 256"/>
              <a:gd name="T39" fmla="*/ 48 h 336"/>
              <a:gd name="T40" fmla="*/ 48 w 256"/>
              <a:gd name="T41" fmla="*/ 20 h 336"/>
              <a:gd name="T42" fmla="*/ 75 w 256"/>
              <a:gd name="T43" fmla="*/ 48 h 336"/>
              <a:gd name="T44" fmla="*/ 48 w 256"/>
              <a:gd name="T45" fmla="*/ 76 h 336"/>
              <a:gd name="T46" fmla="*/ 20 w 256"/>
              <a:gd name="T47" fmla="*/ 48 h 336"/>
              <a:gd name="T48" fmla="*/ 48 w 256"/>
              <a:gd name="T49" fmla="*/ 316 h 336"/>
              <a:gd name="T50" fmla="*/ 20 w 256"/>
              <a:gd name="T51" fmla="*/ 288 h 336"/>
              <a:gd name="T52" fmla="*/ 48 w 256"/>
              <a:gd name="T53" fmla="*/ 260 h 336"/>
              <a:gd name="T54" fmla="*/ 75 w 256"/>
              <a:gd name="T55" fmla="*/ 288 h 336"/>
              <a:gd name="T56" fmla="*/ 48 w 256"/>
              <a:gd name="T57" fmla="*/ 316 h 336"/>
              <a:gd name="T58" fmla="*/ 208 w 256"/>
              <a:gd name="T59" fmla="*/ 76 h 336"/>
              <a:gd name="T60" fmla="*/ 180 w 256"/>
              <a:gd name="T61" fmla="*/ 48 h 336"/>
              <a:gd name="T62" fmla="*/ 208 w 256"/>
              <a:gd name="T63" fmla="*/ 20 h 336"/>
              <a:gd name="T64" fmla="*/ 235 w 256"/>
              <a:gd name="T65" fmla="*/ 48 h 336"/>
              <a:gd name="T66" fmla="*/ 208 w 256"/>
              <a:gd name="T67" fmla="*/ 7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6" h="336">
                <a:moveTo>
                  <a:pt x="256" y="48"/>
                </a:moveTo>
                <a:cubicBezTo>
                  <a:pt x="256" y="21"/>
                  <a:pt x="234" y="0"/>
                  <a:pt x="208" y="0"/>
                </a:cubicBezTo>
                <a:cubicBezTo>
                  <a:pt x="181" y="0"/>
                  <a:pt x="160" y="21"/>
                  <a:pt x="160" y="48"/>
                </a:cubicBezTo>
                <a:cubicBezTo>
                  <a:pt x="160" y="67"/>
                  <a:pt x="171" y="84"/>
                  <a:pt x="188" y="92"/>
                </a:cubicBezTo>
                <a:cubicBezTo>
                  <a:pt x="183" y="131"/>
                  <a:pt x="158" y="138"/>
                  <a:pt x="122" y="150"/>
                </a:cubicBezTo>
                <a:cubicBezTo>
                  <a:pt x="105" y="155"/>
                  <a:pt x="84" y="162"/>
                  <a:pt x="67" y="174"/>
                </a:cubicBezTo>
                <a:cubicBezTo>
                  <a:pt x="67" y="92"/>
                  <a:pt x="67" y="92"/>
                  <a:pt x="67" y="92"/>
                </a:cubicBezTo>
                <a:cubicBezTo>
                  <a:pt x="84" y="85"/>
                  <a:pt x="96" y="68"/>
                  <a:pt x="96" y="48"/>
                </a:cubicBez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2"/>
                  <a:pt x="68" y="244"/>
                </a:cubicBezTo>
                <a:cubicBezTo>
                  <a:pt x="72" y="205"/>
                  <a:pt x="97" y="197"/>
                  <a:pt x="133" y="186"/>
                </a:cubicBezTo>
                <a:cubicBezTo>
                  <a:pt x="170" y="175"/>
                  <a:pt x="220" y="159"/>
                  <a:pt x="226" y="92"/>
                </a:cubicBezTo>
                <a:cubicBezTo>
                  <a:pt x="244" y="85"/>
                  <a:pt x="256" y="68"/>
                  <a:pt x="256" y="48"/>
                </a:cubicBezTo>
                <a:close/>
                <a:moveTo>
                  <a:pt x="20" y="48"/>
                </a:moveTo>
                <a:cubicBezTo>
                  <a:pt x="20" y="33"/>
                  <a:pt x="32" y="20"/>
                  <a:pt x="48" y="20"/>
                </a:cubicBezTo>
                <a:cubicBezTo>
                  <a:pt x="63" y="20"/>
                  <a:pt x="75" y="33"/>
                  <a:pt x="75" y="48"/>
                </a:cubicBezTo>
                <a:cubicBezTo>
                  <a:pt x="75" y="63"/>
                  <a:pt x="63" y="76"/>
                  <a:pt x="48" y="76"/>
                </a:cubicBezTo>
                <a:cubicBezTo>
                  <a:pt x="32" y="76"/>
                  <a:pt x="20" y="63"/>
                  <a:pt x="20" y="48"/>
                </a:cubicBezTo>
                <a:close/>
                <a:moveTo>
                  <a:pt x="48" y="316"/>
                </a:moveTo>
                <a:cubicBezTo>
                  <a:pt x="32" y="316"/>
                  <a:pt x="20" y="303"/>
                  <a:pt x="20" y="288"/>
                </a:cubicBezTo>
                <a:cubicBezTo>
                  <a:pt x="20" y="273"/>
                  <a:pt x="32" y="260"/>
                  <a:pt x="48" y="260"/>
                </a:cubicBezTo>
                <a:cubicBezTo>
                  <a:pt x="63" y="260"/>
                  <a:pt x="75" y="273"/>
                  <a:pt x="75" y="288"/>
                </a:cubicBezTo>
                <a:cubicBezTo>
                  <a:pt x="75" y="303"/>
                  <a:pt x="63" y="316"/>
                  <a:pt x="48" y="316"/>
                </a:cubicBezTo>
                <a:close/>
                <a:moveTo>
                  <a:pt x="208" y="76"/>
                </a:moveTo>
                <a:cubicBezTo>
                  <a:pt x="192" y="76"/>
                  <a:pt x="180" y="63"/>
                  <a:pt x="180" y="48"/>
                </a:cubicBezTo>
                <a:cubicBezTo>
                  <a:pt x="180" y="33"/>
                  <a:pt x="192" y="20"/>
                  <a:pt x="208" y="20"/>
                </a:cubicBezTo>
                <a:cubicBezTo>
                  <a:pt x="223" y="20"/>
                  <a:pt x="235" y="33"/>
                  <a:pt x="235" y="48"/>
                </a:cubicBezTo>
                <a:cubicBezTo>
                  <a:pt x="235" y="63"/>
                  <a:pt x="223" y="76"/>
                  <a:pt x="208" y="76"/>
                </a:cubicBezTo>
                <a:close/>
              </a:path>
            </a:pathLst>
          </a:custGeom>
          <a:solidFill>
            <a:schemeClr val="bg1">
              <a:lumMod val="95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58" name="TextBox 38">
            <a:extLst>
              <a:ext uri="{FF2B5EF4-FFF2-40B4-BE49-F238E27FC236}">
                <a16:creationId xmlns:a16="http://schemas.microsoft.com/office/drawing/2014/main" id="{5EC92EC4-3B15-4388-B0F0-FE1731468036}"/>
              </a:ext>
            </a:extLst>
          </p:cNvPr>
          <p:cNvSpPr txBox="1">
            <a:spLocks/>
          </p:cNvSpPr>
          <p:nvPr/>
        </p:nvSpPr>
        <p:spPr bwMode="auto">
          <a:xfrm>
            <a:off x="3501032" y="3228625"/>
            <a:ext cx="2518497" cy="701125"/>
          </a:xfrm>
          <a:prstGeom prst="rect">
            <a:avLst/>
          </a:prstGeom>
          <a:noFill/>
        </p:spPr>
        <p:txBody>
          <a:bodyPr wrap="square" lIns="360000" tIns="0" rIns="0" bIns="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latinLnBrk="0">
              <a:lnSpc>
                <a:spcPct val="120000"/>
              </a:lnSpc>
            </a:pPr>
            <a:r>
              <a:rPr lang="zh-CN" altLang="en-US" sz="1200" b="0" dirty="0">
                <a:solidFill>
                  <a:schemeClr val="tx1"/>
                </a:solidFill>
                <a:effectLst/>
              </a:rPr>
              <a:t>自主需要是在一定活动或行为上个体自我决定程度高的需要</a:t>
            </a:r>
            <a:r>
              <a:rPr lang="zh-CN" altLang="en-US" sz="1200" dirty="0"/>
              <a:t>。</a:t>
            </a:r>
            <a:endParaRPr lang="zh-CN" altLang="en-US" sz="1200" b="0" dirty="0">
              <a:solidFill>
                <a:schemeClr val="tx1"/>
              </a:solidFill>
              <a:effectLst/>
            </a:endParaRPr>
          </a:p>
        </p:txBody>
      </p:sp>
      <p:sp>
        <p:nvSpPr>
          <p:cNvPr id="59" name="文本框 58">
            <a:extLst>
              <a:ext uri="{FF2B5EF4-FFF2-40B4-BE49-F238E27FC236}">
                <a16:creationId xmlns:a16="http://schemas.microsoft.com/office/drawing/2014/main" id="{5E34C496-6B43-4C62-8B0C-12A743DE40A0}"/>
              </a:ext>
            </a:extLst>
          </p:cNvPr>
          <p:cNvSpPr txBox="1"/>
          <p:nvPr/>
        </p:nvSpPr>
        <p:spPr>
          <a:xfrm>
            <a:off x="3875277" y="2566518"/>
            <a:ext cx="1753717" cy="338554"/>
          </a:xfrm>
          <a:prstGeom prst="rect">
            <a:avLst/>
          </a:prstGeom>
          <a:noFill/>
        </p:spPr>
        <p:txBody>
          <a:bodyPr wrap="square">
            <a:spAutoFit/>
          </a:bodyPr>
          <a:lstStyle/>
          <a:p>
            <a:pPr lvl="0" defTabSz="800100">
              <a:spcBef>
                <a:spcPct val="0"/>
              </a:spcBef>
              <a:spcAft>
                <a:spcPct val="0"/>
              </a:spcAft>
            </a:pPr>
            <a:r>
              <a:rPr lang="zh-CN" altLang="en-US" sz="1600" b="1" dirty="0">
                <a:solidFill>
                  <a:schemeClr val="tx1"/>
                </a:solidFill>
              </a:rPr>
              <a:t>自主需要</a:t>
            </a:r>
          </a:p>
        </p:txBody>
      </p:sp>
    </p:spTree>
    <p:extLst>
      <p:ext uri="{BB962C8B-B14F-4D97-AF65-F5344CB8AC3E}">
        <p14:creationId xmlns:p14="http://schemas.microsoft.com/office/powerpoint/2010/main" val="218570437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 name="等腰三角形 5">
            <a:extLst>
              <a:ext uri="{FF2B5EF4-FFF2-40B4-BE49-F238E27FC236}">
                <a16:creationId xmlns:a16="http://schemas.microsoft.com/office/drawing/2014/main" id="{5C7501EB-70F5-4194-A0C7-8384FE9980B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0" name="直接连接符 39">
            <a:extLst>
              <a:ext uri="{FF2B5EF4-FFF2-40B4-BE49-F238E27FC236}">
                <a16:creationId xmlns:a16="http://schemas.microsoft.com/office/drawing/2014/main" id="{BE267ECE-20AE-4541-80D9-890964A716D0}"/>
              </a:ext>
            </a:extLst>
          </p:cNvPr>
          <p:cNvCxnSpPr>
            <a:cxnSpLocks/>
          </p:cNvCxnSpPr>
          <p:nvPr/>
        </p:nvCxnSpPr>
        <p:spPr>
          <a:xfrm flipH="1">
            <a:off x="611564" y="1131590"/>
            <a:ext cx="223224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41072FA-88C0-4455-B206-ACFBA5D356DF}"/>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大学生的应对方式与幸福感</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2" name="矩形 41">
            <a:extLst>
              <a:ext uri="{FF2B5EF4-FFF2-40B4-BE49-F238E27FC236}">
                <a16:creationId xmlns:a16="http://schemas.microsoft.com/office/drawing/2014/main" id="{4CFD6DFF-80C9-477D-8B5A-862C64BA31F5}"/>
              </a:ext>
            </a:extLst>
          </p:cNvPr>
          <p:cNvSpPr/>
          <p:nvPr/>
        </p:nvSpPr>
        <p:spPr>
          <a:xfrm>
            <a:off x="97160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二、压力应对、健康与幸福感</a:t>
            </a:r>
          </a:p>
        </p:txBody>
      </p:sp>
      <p:cxnSp>
        <p:nvCxnSpPr>
          <p:cNvPr id="43" name="直接连接符 42">
            <a:extLst>
              <a:ext uri="{FF2B5EF4-FFF2-40B4-BE49-F238E27FC236}">
                <a16:creationId xmlns:a16="http://schemas.microsoft.com/office/drawing/2014/main" id="{47BF9448-8EA9-44FF-82D0-3772F7B4F44D}"/>
              </a:ext>
            </a:extLst>
          </p:cNvPr>
          <p:cNvCxnSpPr>
            <a:cxnSpLocks/>
          </p:cNvCxnSpPr>
          <p:nvPr/>
        </p:nvCxnSpPr>
        <p:spPr>
          <a:xfrm>
            <a:off x="4139952" y="521031"/>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5" name="文本框 34">
            <a:extLst>
              <a:ext uri="{FF2B5EF4-FFF2-40B4-BE49-F238E27FC236}">
                <a16:creationId xmlns:a16="http://schemas.microsoft.com/office/drawing/2014/main" id="{CF979457-A3D1-4C9A-90E6-F15070CE8453}"/>
              </a:ext>
            </a:extLst>
          </p:cNvPr>
          <p:cNvSpPr txBox="1"/>
          <p:nvPr/>
        </p:nvSpPr>
        <p:spPr>
          <a:xfrm>
            <a:off x="1574315" y="1489558"/>
            <a:ext cx="5791067" cy="583493"/>
          </a:xfrm>
          <a:prstGeom prst="rect">
            <a:avLst/>
          </a:prstGeom>
          <a:noFill/>
        </p:spPr>
        <p:txBody>
          <a:bodyPr wrap="square">
            <a:spAutoFit/>
          </a:bodyPr>
          <a:lstStyle/>
          <a:p>
            <a:pPr>
              <a:lnSpc>
                <a:spcPts val="2000"/>
              </a:lnSpc>
            </a:pPr>
            <a:r>
              <a:rPr lang="zh-CN" altLang="en-US" sz="1400" dirty="0"/>
              <a:t>按照德西和瑞安（Ｄｅｃｉ＆Ｒｙａｎ，２０１０）的自我决定理论，人类有三种基本心理需要：自主 需要、能力需要及关系需要。</a:t>
            </a:r>
          </a:p>
        </p:txBody>
      </p:sp>
      <p:grpSp>
        <p:nvGrpSpPr>
          <p:cNvPr id="52" name="Group 19">
            <a:extLst>
              <a:ext uri="{FF2B5EF4-FFF2-40B4-BE49-F238E27FC236}">
                <a16:creationId xmlns:a16="http://schemas.microsoft.com/office/drawing/2014/main" id="{3D9EC1CC-ABFB-4E6B-9088-05478B6FFE64}"/>
              </a:ext>
            </a:extLst>
          </p:cNvPr>
          <p:cNvGrpSpPr/>
          <p:nvPr/>
        </p:nvGrpSpPr>
        <p:grpSpPr>
          <a:xfrm rot="5400000" flipV="1">
            <a:off x="2999052" y="2943888"/>
            <a:ext cx="920147" cy="475478"/>
            <a:chOff x="4180998" y="2052309"/>
            <a:chExt cx="1069148" cy="2396956"/>
          </a:xfrm>
        </p:grpSpPr>
        <p:cxnSp>
          <p:nvCxnSpPr>
            <p:cNvPr id="53" name="Straight Connector 20">
              <a:extLst>
                <a:ext uri="{FF2B5EF4-FFF2-40B4-BE49-F238E27FC236}">
                  <a16:creationId xmlns:a16="http://schemas.microsoft.com/office/drawing/2014/main" id="{F72B16FE-0C05-4E02-AE93-AADDD18F69DA}"/>
                </a:ext>
              </a:extLst>
            </p:cNvPr>
            <p:cNvCxnSpPr/>
            <p:nvPr/>
          </p:nvCxnSpPr>
          <p:spPr>
            <a:xfrm rot="16200000">
              <a:off x="4051668" y="3250787"/>
              <a:ext cx="2396956" cy="0"/>
            </a:xfrm>
            <a:prstGeom prst="line">
              <a:avLst/>
            </a:prstGeom>
            <a:ln w="12700">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Connector 21">
              <a:extLst>
                <a:ext uri="{FF2B5EF4-FFF2-40B4-BE49-F238E27FC236}">
                  <a16:creationId xmlns:a16="http://schemas.microsoft.com/office/drawing/2014/main" id="{EAD63672-378D-4EB7-B0F3-261035EF185D}"/>
                </a:ext>
              </a:extLst>
            </p:cNvPr>
            <p:cNvCxnSpPr/>
            <p:nvPr/>
          </p:nvCxnSpPr>
          <p:spPr>
            <a:xfrm>
              <a:off x="4180998" y="2066377"/>
              <a:ext cx="1069147" cy="0"/>
            </a:xfrm>
            <a:prstGeom prst="line">
              <a:avLst/>
            </a:prstGeom>
            <a:ln w="12700">
              <a:solidFill>
                <a:schemeClr val="bg1">
                  <a:lumMod val="65000"/>
                </a:schemeClr>
              </a:solidFill>
              <a:prstDash val="sysDot"/>
              <a:headEnd type="oval"/>
              <a:tailEnd type="none" w="med" len="med"/>
            </a:ln>
          </p:spPr>
          <p:style>
            <a:lnRef idx="1">
              <a:schemeClr val="accent1"/>
            </a:lnRef>
            <a:fillRef idx="0">
              <a:schemeClr val="accent1"/>
            </a:fillRef>
            <a:effectRef idx="0">
              <a:schemeClr val="accent1"/>
            </a:effectRef>
            <a:fontRef idx="minor">
              <a:schemeClr val="tx1"/>
            </a:fontRef>
          </p:style>
        </p:cxnSp>
      </p:grpSp>
      <p:sp>
        <p:nvSpPr>
          <p:cNvPr id="55" name="Freeform: Shape 4">
            <a:extLst>
              <a:ext uri="{FF2B5EF4-FFF2-40B4-BE49-F238E27FC236}">
                <a16:creationId xmlns:a16="http://schemas.microsoft.com/office/drawing/2014/main" id="{3B181FCE-809C-4FAA-AF75-72AA9BA611E5}"/>
              </a:ext>
            </a:extLst>
          </p:cNvPr>
          <p:cNvSpPr/>
          <p:nvPr/>
        </p:nvSpPr>
        <p:spPr>
          <a:xfrm>
            <a:off x="3305173" y="2431018"/>
            <a:ext cx="2249801" cy="614587"/>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solidFill>
            <a:schemeClr val="accent1">
              <a:lumMod val="20000"/>
              <a:lumOff val="80000"/>
              <a:alpha val="90000"/>
            </a:schemeClr>
          </a:solidFill>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none" lIns="1152000" tIns="121839" rIns="360000" bIns="121839" anchor="ctr" anchorCtr="0">
            <a:normAutofit/>
          </a:bodyPr>
          <a:lstStyle>
            <a:defPPr>
              <a:defRPr lang="zh-CN"/>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lvl="0" defTabSz="800100">
              <a:spcBef>
                <a:spcPct val="0"/>
              </a:spcBef>
              <a:spcAft>
                <a:spcPct val="0"/>
              </a:spcAft>
            </a:pPr>
            <a:endParaRPr lang="zh-CN" altLang="en-US" sz="1400" b="1" dirty="0">
              <a:solidFill>
                <a:schemeClr val="tx1"/>
              </a:solidFill>
            </a:endParaRPr>
          </a:p>
        </p:txBody>
      </p:sp>
      <p:sp>
        <p:nvSpPr>
          <p:cNvPr id="56" name="Freeform: Shape 5">
            <a:extLst>
              <a:ext uri="{FF2B5EF4-FFF2-40B4-BE49-F238E27FC236}">
                <a16:creationId xmlns:a16="http://schemas.microsoft.com/office/drawing/2014/main" id="{AA51AE09-2FBA-4B05-835E-ABF48E654BD9}"/>
              </a:ext>
            </a:extLst>
          </p:cNvPr>
          <p:cNvSpPr/>
          <p:nvPr/>
        </p:nvSpPr>
        <p:spPr>
          <a:xfrm>
            <a:off x="2821895" y="2290071"/>
            <a:ext cx="950947" cy="950947"/>
          </a:xfrm>
          <a:custGeom>
            <a:avLst/>
            <a:gdLst>
              <a:gd name="connsiteX0" fmla="*/ 0 w 1152002"/>
              <a:gd name="connsiteY0" fmla="*/ 576001 h 1152002"/>
              <a:gd name="connsiteX1" fmla="*/ 576001 w 1152002"/>
              <a:gd name="connsiteY1" fmla="*/ 0 h 1152002"/>
              <a:gd name="connsiteX2" fmla="*/ 1152002 w 1152002"/>
              <a:gd name="connsiteY2" fmla="*/ 576001 h 1152002"/>
              <a:gd name="connsiteX3" fmla="*/ 576001 w 1152002"/>
              <a:gd name="connsiteY3" fmla="*/ 1152002 h 1152002"/>
              <a:gd name="connsiteX4" fmla="*/ 0 w 1152002"/>
              <a:gd name="connsiteY4" fmla="*/ 576001 h 1152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2" h="1152002">
                <a:moveTo>
                  <a:pt x="0" y="576001"/>
                </a:moveTo>
                <a:cubicBezTo>
                  <a:pt x="0" y="257884"/>
                  <a:pt x="257884" y="0"/>
                  <a:pt x="576001" y="0"/>
                </a:cubicBezTo>
                <a:cubicBezTo>
                  <a:pt x="894118" y="0"/>
                  <a:pt x="1152002" y="257884"/>
                  <a:pt x="1152002" y="576001"/>
                </a:cubicBezTo>
                <a:cubicBezTo>
                  <a:pt x="1152002" y="894118"/>
                  <a:pt x="894118" y="1152002"/>
                  <a:pt x="576001" y="1152002"/>
                </a:cubicBezTo>
                <a:cubicBezTo>
                  <a:pt x="257884" y="1152002"/>
                  <a:pt x="0" y="894118"/>
                  <a:pt x="0" y="576001"/>
                </a:cubicBezTo>
                <a:close/>
              </a:path>
            </a:pathLst>
          </a:custGeom>
          <a:solidFill>
            <a:srgbClr val="F8A724"/>
          </a:solidFill>
          <a:ln w="38100">
            <a:solidFill>
              <a:schemeClr val="bg1"/>
            </a:solid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7" name="Freeform: Shape 10">
            <a:extLst>
              <a:ext uri="{FF2B5EF4-FFF2-40B4-BE49-F238E27FC236}">
                <a16:creationId xmlns:a16="http://schemas.microsoft.com/office/drawing/2014/main" id="{85424A1E-0C99-4140-B7D0-D74CD5FD3E83}"/>
              </a:ext>
            </a:extLst>
          </p:cNvPr>
          <p:cNvSpPr>
            <a:spLocks noChangeAspect="1"/>
          </p:cNvSpPr>
          <p:nvPr/>
        </p:nvSpPr>
        <p:spPr bwMode="auto">
          <a:xfrm>
            <a:off x="3221386" y="2541177"/>
            <a:ext cx="266650" cy="351694"/>
          </a:xfrm>
          <a:custGeom>
            <a:avLst/>
            <a:gdLst>
              <a:gd name="T0" fmla="*/ 256 w 256"/>
              <a:gd name="T1" fmla="*/ 48 h 336"/>
              <a:gd name="T2" fmla="*/ 208 w 256"/>
              <a:gd name="T3" fmla="*/ 0 h 336"/>
              <a:gd name="T4" fmla="*/ 160 w 256"/>
              <a:gd name="T5" fmla="*/ 48 h 336"/>
              <a:gd name="T6" fmla="*/ 188 w 256"/>
              <a:gd name="T7" fmla="*/ 92 h 336"/>
              <a:gd name="T8" fmla="*/ 122 w 256"/>
              <a:gd name="T9" fmla="*/ 150 h 336"/>
              <a:gd name="T10" fmla="*/ 67 w 256"/>
              <a:gd name="T11" fmla="*/ 174 h 336"/>
              <a:gd name="T12" fmla="*/ 67 w 256"/>
              <a:gd name="T13" fmla="*/ 92 h 336"/>
              <a:gd name="T14" fmla="*/ 96 w 256"/>
              <a:gd name="T15" fmla="*/ 48 h 336"/>
              <a:gd name="T16" fmla="*/ 48 w 256"/>
              <a:gd name="T17" fmla="*/ 0 h 336"/>
              <a:gd name="T18" fmla="*/ 0 w 256"/>
              <a:gd name="T19" fmla="*/ 48 h 336"/>
              <a:gd name="T20" fmla="*/ 29 w 256"/>
              <a:gd name="T21" fmla="*/ 92 h 336"/>
              <a:gd name="T22" fmla="*/ 29 w 256"/>
              <a:gd name="T23" fmla="*/ 244 h 336"/>
              <a:gd name="T24" fmla="*/ 0 w 256"/>
              <a:gd name="T25" fmla="*/ 288 h 336"/>
              <a:gd name="T26" fmla="*/ 48 w 256"/>
              <a:gd name="T27" fmla="*/ 336 h 336"/>
              <a:gd name="T28" fmla="*/ 96 w 256"/>
              <a:gd name="T29" fmla="*/ 288 h 336"/>
              <a:gd name="T30" fmla="*/ 68 w 256"/>
              <a:gd name="T31" fmla="*/ 244 h 336"/>
              <a:gd name="T32" fmla="*/ 133 w 256"/>
              <a:gd name="T33" fmla="*/ 186 h 336"/>
              <a:gd name="T34" fmla="*/ 226 w 256"/>
              <a:gd name="T35" fmla="*/ 92 h 336"/>
              <a:gd name="T36" fmla="*/ 256 w 256"/>
              <a:gd name="T37" fmla="*/ 48 h 336"/>
              <a:gd name="T38" fmla="*/ 20 w 256"/>
              <a:gd name="T39" fmla="*/ 48 h 336"/>
              <a:gd name="T40" fmla="*/ 48 w 256"/>
              <a:gd name="T41" fmla="*/ 20 h 336"/>
              <a:gd name="T42" fmla="*/ 75 w 256"/>
              <a:gd name="T43" fmla="*/ 48 h 336"/>
              <a:gd name="T44" fmla="*/ 48 w 256"/>
              <a:gd name="T45" fmla="*/ 76 h 336"/>
              <a:gd name="T46" fmla="*/ 20 w 256"/>
              <a:gd name="T47" fmla="*/ 48 h 336"/>
              <a:gd name="T48" fmla="*/ 48 w 256"/>
              <a:gd name="T49" fmla="*/ 316 h 336"/>
              <a:gd name="T50" fmla="*/ 20 w 256"/>
              <a:gd name="T51" fmla="*/ 288 h 336"/>
              <a:gd name="T52" fmla="*/ 48 w 256"/>
              <a:gd name="T53" fmla="*/ 260 h 336"/>
              <a:gd name="T54" fmla="*/ 75 w 256"/>
              <a:gd name="T55" fmla="*/ 288 h 336"/>
              <a:gd name="T56" fmla="*/ 48 w 256"/>
              <a:gd name="T57" fmla="*/ 316 h 336"/>
              <a:gd name="T58" fmla="*/ 208 w 256"/>
              <a:gd name="T59" fmla="*/ 76 h 336"/>
              <a:gd name="T60" fmla="*/ 180 w 256"/>
              <a:gd name="T61" fmla="*/ 48 h 336"/>
              <a:gd name="T62" fmla="*/ 208 w 256"/>
              <a:gd name="T63" fmla="*/ 20 h 336"/>
              <a:gd name="T64" fmla="*/ 235 w 256"/>
              <a:gd name="T65" fmla="*/ 48 h 336"/>
              <a:gd name="T66" fmla="*/ 208 w 256"/>
              <a:gd name="T67" fmla="*/ 7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6" h="336">
                <a:moveTo>
                  <a:pt x="256" y="48"/>
                </a:moveTo>
                <a:cubicBezTo>
                  <a:pt x="256" y="21"/>
                  <a:pt x="234" y="0"/>
                  <a:pt x="208" y="0"/>
                </a:cubicBezTo>
                <a:cubicBezTo>
                  <a:pt x="181" y="0"/>
                  <a:pt x="160" y="21"/>
                  <a:pt x="160" y="48"/>
                </a:cubicBezTo>
                <a:cubicBezTo>
                  <a:pt x="160" y="67"/>
                  <a:pt x="171" y="84"/>
                  <a:pt x="188" y="92"/>
                </a:cubicBezTo>
                <a:cubicBezTo>
                  <a:pt x="183" y="131"/>
                  <a:pt x="158" y="138"/>
                  <a:pt x="122" y="150"/>
                </a:cubicBezTo>
                <a:cubicBezTo>
                  <a:pt x="105" y="155"/>
                  <a:pt x="84" y="162"/>
                  <a:pt x="67" y="174"/>
                </a:cubicBezTo>
                <a:cubicBezTo>
                  <a:pt x="67" y="92"/>
                  <a:pt x="67" y="92"/>
                  <a:pt x="67" y="92"/>
                </a:cubicBezTo>
                <a:cubicBezTo>
                  <a:pt x="84" y="85"/>
                  <a:pt x="96" y="68"/>
                  <a:pt x="96" y="48"/>
                </a:cubicBez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2"/>
                  <a:pt x="68" y="244"/>
                </a:cubicBezTo>
                <a:cubicBezTo>
                  <a:pt x="72" y="205"/>
                  <a:pt x="97" y="197"/>
                  <a:pt x="133" y="186"/>
                </a:cubicBezTo>
                <a:cubicBezTo>
                  <a:pt x="170" y="175"/>
                  <a:pt x="220" y="159"/>
                  <a:pt x="226" y="92"/>
                </a:cubicBezTo>
                <a:cubicBezTo>
                  <a:pt x="244" y="85"/>
                  <a:pt x="256" y="68"/>
                  <a:pt x="256" y="48"/>
                </a:cubicBezTo>
                <a:close/>
                <a:moveTo>
                  <a:pt x="20" y="48"/>
                </a:moveTo>
                <a:cubicBezTo>
                  <a:pt x="20" y="33"/>
                  <a:pt x="32" y="20"/>
                  <a:pt x="48" y="20"/>
                </a:cubicBezTo>
                <a:cubicBezTo>
                  <a:pt x="63" y="20"/>
                  <a:pt x="75" y="33"/>
                  <a:pt x="75" y="48"/>
                </a:cubicBezTo>
                <a:cubicBezTo>
                  <a:pt x="75" y="63"/>
                  <a:pt x="63" y="76"/>
                  <a:pt x="48" y="76"/>
                </a:cubicBezTo>
                <a:cubicBezTo>
                  <a:pt x="32" y="76"/>
                  <a:pt x="20" y="63"/>
                  <a:pt x="20" y="48"/>
                </a:cubicBezTo>
                <a:close/>
                <a:moveTo>
                  <a:pt x="48" y="316"/>
                </a:moveTo>
                <a:cubicBezTo>
                  <a:pt x="32" y="316"/>
                  <a:pt x="20" y="303"/>
                  <a:pt x="20" y="288"/>
                </a:cubicBezTo>
                <a:cubicBezTo>
                  <a:pt x="20" y="273"/>
                  <a:pt x="32" y="260"/>
                  <a:pt x="48" y="260"/>
                </a:cubicBezTo>
                <a:cubicBezTo>
                  <a:pt x="63" y="260"/>
                  <a:pt x="75" y="273"/>
                  <a:pt x="75" y="288"/>
                </a:cubicBezTo>
                <a:cubicBezTo>
                  <a:pt x="75" y="303"/>
                  <a:pt x="63" y="316"/>
                  <a:pt x="48" y="316"/>
                </a:cubicBezTo>
                <a:close/>
                <a:moveTo>
                  <a:pt x="208" y="76"/>
                </a:moveTo>
                <a:cubicBezTo>
                  <a:pt x="192" y="76"/>
                  <a:pt x="180" y="63"/>
                  <a:pt x="180" y="48"/>
                </a:cubicBezTo>
                <a:cubicBezTo>
                  <a:pt x="180" y="33"/>
                  <a:pt x="192" y="20"/>
                  <a:pt x="208" y="20"/>
                </a:cubicBezTo>
                <a:cubicBezTo>
                  <a:pt x="223" y="20"/>
                  <a:pt x="235" y="33"/>
                  <a:pt x="235" y="48"/>
                </a:cubicBezTo>
                <a:cubicBezTo>
                  <a:pt x="235" y="63"/>
                  <a:pt x="223" y="76"/>
                  <a:pt x="208" y="76"/>
                </a:cubicBezTo>
                <a:close/>
              </a:path>
            </a:pathLst>
          </a:custGeom>
          <a:solidFill>
            <a:schemeClr val="bg1">
              <a:lumMod val="95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58" name="TextBox 38">
            <a:extLst>
              <a:ext uri="{FF2B5EF4-FFF2-40B4-BE49-F238E27FC236}">
                <a16:creationId xmlns:a16="http://schemas.microsoft.com/office/drawing/2014/main" id="{5EC92EC4-3B15-4388-B0F0-FE1731468036}"/>
              </a:ext>
            </a:extLst>
          </p:cNvPr>
          <p:cNvSpPr txBox="1">
            <a:spLocks/>
          </p:cNvSpPr>
          <p:nvPr/>
        </p:nvSpPr>
        <p:spPr bwMode="auto">
          <a:xfrm>
            <a:off x="3501032" y="3228625"/>
            <a:ext cx="2518497" cy="701125"/>
          </a:xfrm>
          <a:prstGeom prst="rect">
            <a:avLst/>
          </a:prstGeom>
          <a:noFill/>
        </p:spPr>
        <p:txBody>
          <a:bodyPr wrap="square" lIns="360000" tIns="0" rIns="0" bIns="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latinLnBrk="0">
              <a:lnSpc>
                <a:spcPct val="120000"/>
              </a:lnSpc>
            </a:pPr>
            <a:r>
              <a:rPr lang="zh-CN" altLang="en-US" sz="1200" b="0" dirty="0">
                <a:solidFill>
                  <a:schemeClr val="tx1"/>
                </a:solidFill>
                <a:effectLst/>
              </a:rPr>
              <a:t>能力需要是能胜任一定活动或任务的需要。</a:t>
            </a:r>
          </a:p>
        </p:txBody>
      </p:sp>
      <p:sp>
        <p:nvSpPr>
          <p:cNvPr id="59" name="文本框 58">
            <a:extLst>
              <a:ext uri="{FF2B5EF4-FFF2-40B4-BE49-F238E27FC236}">
                <a16:creationId xmlns:a16="http://schemas.microsoft.com/office/drawing/2014/main" id="{5E34C496-6B43-4C62-8B0C-12A743DE40A0}"/>
              </a:ext>
            </a:extLst>
          </p:cNvPr>
          <p:cNvSpPr txBox="1"/>
          <p:nvPr/>
        </p:nvSpPr>
        <p:spPr>
          <a:xfrm>
            <a:off x="3875277" y="2566518"/>
            <a:ext cx="1753717" cy="338554"/>
          </a:xfrm>
          <a:prstGeom prst="rect">
            <a:avLst/>
          </a:prstGeom>
          <a:noFill/>
        </p:spPr>
        <p:txBody>
          <a:bodyPr wrap="square">
            <a:spAutoFit/>
          </a:bodyPr>
          <a:lstStyle/>
          <a:p>
            <a:pPr lvl="0" defTabSz="800100">
              <a:spcBef>
                <a:spcPct val="0"/>
              </a:spcBef>
              <a:spcAft>
                <a:spcPct val="0"/>
              </a:spcAft>
            </a:pPr>
            <a:r>
              <a:rPr lang="zh-CN" altLang="en-US" sz="1600" b="1">
                <a:solidFill>
                  <a:schemeClr val="tx1"/>
                </a:solidFill>
              </a:rPr>
              <a:t>能力需要</a:t>
            </a:r>
            <a:endParaRPr lang="zh-CN" altLang="en-US" sz="1600" b="1" dirty="0">
              <a:solidFill>
                <a:schemeClr val="tx1"/>
              </a:solidFill>
            </a:endParaRPr>
          </a:p>
        </p:txBody>
      </p:sp>
    </p:spTree>
    <p:extLst>
      <p:ext uri="{BB962C8B-B14F-4D97-AF65-F5344CB8AC3E}">
        <p14:creationId xmlns:p14="http://schemas.microsoft.com/office/powerpoint/2010/main" val="3262767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 name="等腰三角形 5">
            <a:extLst>
              <a:ext uri="{FF2B5EF4-FFF2-40B4-BE49-F238E27FC236}">
                <a16:creationId xmlns:a16="http://schemas.microsoft.com/office/drawing/2014/main" id="{5C7501EB-70F5-4194-A0C7-8384FE9980B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0" name="直接连接符 39">
            <a:extLst>
              <a:ext uri="{FF2B5EF4-FFF2-40B4-BE49-F238E27FC236}">
                <a16:creationId xmlns:a16="http://schemas.microsoft.com/office/drawing/2014/main" id="{BE267ECE-20AE-4541-80D9-890964A716D0}"/>
              </a:ext>
            </a:extLst>
          </p:cNvPr>
          <p:cNvCxnSpPr>
            <a:cxnSpLocks/>
          </p:cNvCxnSpPr>
          <p:nvPr/>
        </p:nvCxnSpPr>
        <p:spPr>
          <a:xfrm flipH="1">
            <a:off x="611564" y="1131590"/>
            <a:ext cx="223224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41072FA-88C0-4455-B206-ACFBA5D356DF}"/>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大学生的应对方式与幸福感</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2" name="矩形 41">
            <a:extLst>
              <a:ext uri="{FF2B5EF4-FFF2-40B4-BE49-F238E27FC236}">
                <a16:creationId xmlns:a16="http://schemas.microsoft.com/office/drawing/2014/main" id="{4CFD6DFF-80C9-477D-8B5A-862C64BA31F5}"/>
              </a:ext>
            </a:extLst>
          </p:cNvPr>
          <p:cNvSpPr/>
          <p:nvPr/>
        </p:nvSpPr>
        <p:spPr>
          <a:xfrm>
            <a:off x="97160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二、压力应对、健康与幸福感</a:t>
            </a:r>
          </a:p>
        </p:txBody>
      </p:sp>
      <p:cxnSp>
        <p:nvCxnSpPr>
          <p:cNvPr id="43" name="直接连接符 42">
            <a:extLst>
              <a:ext uri="{FF2B5EF4-FFF2-40B4-BE49-F238E27FC236}">
                <a16:creationId xmlns:a16="http://schemas.microsoft.com/office/drawing/2014/main" id="{47BF9448-8EA9-44FF-82D0-3772F7B4F44D}"/>
              </a:ext>
            </a:extLst>
          </p:cNvPr>
          <p:cNvCxnSpPr>
            <a:cxnSpLocks/>
          </p:cNvCxnSpPr>
          <p:nvPr/>
        </p:nvCxnSpPr>
        <p:spPr>
          <a:xfrm>
            <a:off x="4139952" y="521031"/>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5" name="文本框 34">
            <a:extLst>
              <a:ext uri="{FF2B5EF4-FFF2-40B4-BE49-F238E27FC236}">
                <a16:creationId xmlns:a16="http://schemas.microsoft.com/office/drawing/2014/main" id="{CF979457-A3D1-4C9A-90E6-F15070CE8453}"/>
              </a:ext>
            </a:extLst>
          </p:cNvPr>
          <p:cNvSpPr txBox="1"/>
          <p:nvPr/>
        </p:nvSpPr>
        <p:spPr>
          <a:xfrm>
            <a:off x="1574315" y="1489558"/>
            <a:ext cx="5791067" cy="583493"/>
          </a:xfrm>
          <a:prstGeom prst="rect">
            <a:avLst/>
          </a:prstGeom>
          <a:noFill/>
        </p:spPr>
        <p:txBody>
          <a:bodyPr wrap="square">
            <a:spAutoFit/>
          </a:bodyPr>
          <a:lstStyle/>
          <a:p>
            <a:pPr>
              <a:lnSpc>
                <a:spcPts val="2000"/>
              </a:lnSpc>
            </a:pPr>
            <a:r>
              <a:rPr lang="zh-CN" altLang="en-US" sz="1400" dirty="0"/>
              <a:t>按照德西和瑞安（Ｄｅｃｉ＆Ｒｙａｎ，２０１０）的自我决定理论，人类有三种基本心理需要：自主 需要、能力需要及关系需要。</a:t>
            </a:r>
          </a:p>
        </p:txBody>
      </p:sp>
      <p:grpSp>
        <p:nvGrpSpPr>
          <p:cNvPr id="52" name="Group 19">
            <a:extLst>
              <a:ext uri="{FF2B5EF4-FFF2-40B4-BE49-F238E27FC236}">
                <a16:creationId xmlns:a16="http://schemas.microsoft.com/office/drawing/2014/main" id="{3D9EC1CC-ABFB-4E6B-9088-05478B6FFE64}"/>
              </a:ext>
            </a:extLst>
          </p:cNvPr>
          <p:cNvGrpSpPr/>
          <p:nvPr/>
        </p:nvGrpSpPr>
        <p:grpSpPr>
          <a:xfrm rot="5400000" flipV="1">
            <a:off x="2999052" y="2943888"/>
            <a:ext cx="920147" cy="475478"/>
            <a:chOff x="4180998" y="2052309"/>
            <a:chExt cx="1069148" cy="2396956"/>
          </a:xfrm>
        </p:grpSpPr>
        <p:cxnSp>
          <p:nvCxnSpPr>
            <p:cNvPr id="53" name="Straight Connector 20">
              <a:extLst>
                <a:ext uri="{FF2B5EF4-FFF2-40B4-BE49-F238E27FC236}">
                  <a16:creationId xmlns:a16="http://schemas.microsoft.com/office/drawing/2014/main" id="{F72B16FE-0C05-4E02-AE93-AADDD18F69DA}"/>
                </a:ext>
              </a:extLst>
            </p:cNvPr>
            <p:cNvCxnSpPr/>
            <p:nvPr/>
          </p:nvCxnSpPr>
          <p:spPr>
            <a:xfrm rot="16200000">
              <a:off x="4051668" y="3250787"/>
              <a:ext cx="2396956" cy="0"/>
            </a:xfrm>
            <a:prstGeom prst="line">
              <a:avLst/>
            </a:prstGeom>
            <a:ln w="12700">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Connector 21">
              <a:extLst>
                <a:ext uri="{FF2B5EF4-FFF2-40B4-BE49-F238E27FC236}">
                  <a16:creationId xmlns:a16="http://schemas.microsoft.com/office/drawing/2014/main" id="{EAD63672-378D-4EB7-B0F3-261035EF185D}"/>
                </a:ext>
              </a:extLst>
            </p:cNvPr>
            <p:cNvCxnSpPr/>
            <p:nvPr/>
          </p:nvCxnSpPr>
          <p:spPr>
            <a:xfrm>
              <a:off x="4180998" y="2066377"/>
              <a:ext cx="1069147" cy="0"/>
            </a:xfrm>
            <a:prstGeom prst="line">
              <a:avLst/>
            </a:prstGeom>
            <a:ln w="12700">
              <a:solidFill>
                <a:schemeClr val="bg1">
                  <a:lumMod val="65000"/>
                </a:schemeClr>
              </a:solidFill>
              <a:prstDash val="sysDot"/>
              <a:headEnd type="oval"/>
              <a:tailEnd type="none" w="med" len="med"/>
            </a:ln>
          </p:spPr>
          <p:style>
            <a:lnRef idx="1">
              <a:schemeClr val="accent1"/>
            </a:lnRef>
            <a:fillRef idx="0">
              <a:schemeClr val="accent1"/>
            </a:fillRef>
            <a:effectRef idx="0">
              <a:schemeClr val="accent1"/>
            </a:effectRef>
            <a:fontRef idx="minor">
              <a:schemeClr val="tx1"/>
            </a:fontRef>
          </p:style>
        </p:cxnSp>
      </p:grpSp>
      <p:sp>
        <p:nvSpPr>
          <p:cNvPr id="55" name="Freeform: Shape 4">
            <a:extLst>
              <a:ext uri="{FF2B5EF4-FFF2-40B4-BE49-F238E27FC236}">
                <a16:creationId xmlns:a16="http://schemas.microsoft.com/office/drawing/2014/main" id="{3B181FCE-809C-4FAA-AF75-72AA9BA611E5}"/>
              </a:ext>
            </a:extLst>
          </p:cNvPr>
          <p:cNvSpPr/>
          <p:nvPr/>
        </p:nvSpPr>
        <p:spPr>
          <a:xfrm>
            <a:off x="3305173" y="2431018"/>
            <a:ext cx="2249801" cy="614587"/>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solidFill>
            <a:schemeClr val="accent1">
              <a:lumMod val="20000"/>
              <a:lumOff val="80000"/>
              <a:alpha val="90000"/>
            </a:schemeClr>
          </a:solidFill>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none" lIns="1152000" tIns="121839" rIns="360000" bIns="121839" anchor="ctr" anchorCtr="0">
            <a:normAutofit/>
          </a:bodyPr>
          <a:lstStyle>
            <a:defPPr>
              <a:defRPr lang="zh-CN"/>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lvl="0" defTabSz="800100">
              <a:spcBef>
                <a:spcPct val="0"/>
              </a:spcBef>
              <a:spcAft>
                <a:spcPct val="0"/>
              </a:spcAft>
            </a:pPr>
            <a:endParaRPr lang="zh-CN" altLang="en-US" sz="1400" b="1" dirty="0">
              <a:solidFill>
                <a:schemeClr val="tx1"/>
              </a:solidFill>
            </a:endParaRPr>
          </a:p>
        </p:txBody>
      </p:sp>
      <p:sp>
        <p:nvSpPr>
          <p:cNvPr id="56" name="Freeform: Shape 5">
            <a:extLst>
              <a:ext uri="{FF2B5EF4-FFF2-40B4-BE49-F238E27FC236}">
                <a16:creationId xmlns:a16="http://schemas.microsoft.com/office/drawing/2014/main" id="{AA51AE09-2FBA-4B05-835E-ABF48E654BD9}"/>
              </a:ext>
            </a:extLst>
          </p:cNvPr>
          <p:cNvSpPr/>
          <p:nvPr/>
        </p:nvSpPr>
        <p:spPr>
          <a:xfrm>
            <a:off x="2821895" y="2290071"/>
            <a:ext cx="950947" cy="950947"/>
          </a:xfrm>
          <a:custGeom>
            <a:avLst/>
            <a:gdLst>
              <a:gd name="connsiteX0" fmla="*/ 0 w 1152002"/>
              <a:gd name="connsiteY0" fmla="*/ 576001 h 1152002"/>
              <a:gd name="connsiteX1" fmla="*/ 576001 w 1152002"/>
              <a:gd name="connsiteY1" fmla="*/ 0 h 1152002"/>
              <a:gd name="connsiteX2" fmla="*/ 1152002 w 1152002"/>
              <a:gd name="connsiteY2" fmla="*/ 576001 h 1152002"/>
              <a:gd name="connsiteX3" fmla="*/ 576001 w 1152002"/>
              <a:gd name="connsiteY3" fmla="*/ 1152002 h 1152002"/>
              <a:gd name="connsiteX4" fmla="*/ 0 w 1152002"/>
              <a:gd name="connsiteY4" fmla="*/ 576001 h 1152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2" h="1152002">
                <a:moveTo>
                  <a:pt x="0" y="576001"/>
                </a:moveTo>
                <a:cubicBezTo>
                  <a:pt x="0" y="257884"/>
                  <a:pt x="257884" y="0"/>
                  <a:pt x="576001" y="0"/>
                </a:cubicBezTo>
                <a:cubicBezTo>
                  <a:pt x="894118" y="0"/>
                  <a:pt x="1152002" y="257884"/>
                  <a:pt x="1152002" y="576001"/>
                </a:cubicBezTo>
                <a:cubicBezTo>
                  <a:pt x="1152002" y="894118"/>
                  <a:pt x="894118" y="1152002"/>
                  <a:pt x="576001" y="1152002"/>
                </a:cubicBezTo>
                <a:cubicBezTo>
                  <a:pt x="257884" y="1152002"/>
                  <a:pt x="0" y="894118"/>
                  <a:pt x="0" y="576001"/>
                </a:cubicBezTo>
                <a:close/>
              </a:path>
            </a:pathLst>
          </a:custGeom>
          <a:solidFill>
            <a:schemeClr val="accent1"/>
          </a:solidFill>
          <a:ln w="38100">
            <a:solidFill>
              <a:schemeClr val="bg1"/>
            </a:solid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7" name="Freeform: Shape 10">
            <a:extLst>
              <a:ext uri="{FF2B5EF4-FFF2-40B4-BE49-F238E27FC236}">
                <a16:creationId xmlns:a16="http://schemas.microsoft.com/office/drawing/2014/main" id="{85424A1E-0C99-4140-B7D0-D74CD5FD3E83}"/>
              </a:ext>
            </a:extLst>
          </p:cNvPr>
          <p:cNvSpPr>
            <a:spLocks noChangeAspect="1"/>
          </p:cNvSpPr>
          <p:nvPr/>
        </p:nvSpPr>
        <p:spPr bwMode="auto">
          <a:xfrm>
            <a:off x="3221386" y="2541177"/>
            <a:ext cx="266650" cy="351694"/>
          </a:xfrm>
          <a:custGeom>
            <a:avLst/>
            <a:gdLst>
              <a:gd name="T0" fmla="*/ 256 w 256"/>
              <a:gd name="T1" fmla="*/ 48 h 336"/>
              <a:gd name="T2" fmla="*/ 208 w 256"/>
              <a:gd name="T3" fmla="*/ 0 h 336"/>
              <a:gd name="T4" fmla="*/ 160 w 256"/>
              <a:gd name="T5" fmla="*/ 48 h 336"/>
              <a:gd name="T6" fmla="*/ 188 w 256"/>
              <a:gd name="T7" fmla="*/ 92 h 336"/>
              <a:gd name="T8" fmla="*/ 122 w 256"/>
              <a:gd name="T9" fmla="*/ 150 h 336"/>
              <a:gd name="T10" fmla="*/ 67 w 256"/>
              <a:gd name="T11" fmla="*/ 174 h 336"/>
              <a:gd name="T12" fmla="*/ 67 w 256"/>
              <a:gd name="T13" fmla="*/ 92 h 336"/>
              <a:gd name="T14" fmla="*/ 96 w 256"/>
              <a:gd name="T15" fmla="*/ 48 h 336"/>
              <a:gd name="T16" fmla="*/ 48 w 256"/>
              <a:gd name="T17" fmla="*/ 0 h 336"/>
              <a:gd name="T18" fmla="*/ 0 w 256"/>
              <a:gd name="T19" fmla="*/ 48 h 336"/>
              <a:gd name="T20" fmla="*/ 29 w 256"/>
              <a:gd name="T21" fmla="*/ 92 h 336"/>
              <a:gd name="T22" fmla="*/ 29 w 256"/>
              <a:gd name="T23" fmla="*/ 244 h 336"/>
              <a:gd name="T24" fmla="*/ 0 w 256"/>
              <a:gd name="T25" fmla="*/ 288 h 336"/>
              <a:gd name="T26" fmla="*/ 48 w 256"/>
              <a:gd name="T27" fmla="*/ 336 h 336"/>
              <a:gd name="T28" fmla="*/ 96 w 256"/>
              <a:gd name="T29" fmla="*/ 288 h 336"/>
              <a:gd name="T30" fmla="*/ 68 w 256"/>
              <a:gd name="T31" fmla="*/ 244 h 336"/>
              <a:gd name="T32" fmla="*/ 133 w 256"/>
              <a:gd name="T33" fmla="*/ 186 h 336"/>
              <a:gd name="T34" fmla="*/ 226 w 256"/>
              <a:gd name="T35" fmla="*/ 92 h 336"/>
              <a:gd name="T36" fmla="*/ 256 w 256"/>
              <a:gd name="T37" fmla="*/ 48 h 336"/>
              <a:gd name="T38" fmla="*/ 20 w 256"/>
              <a:gd name="T39" fmla="*/ 48 h 336"/>
              <a:gd name="T40" fmla="*/ 48 w 256"/>
              <a:gd name="T41" fmla="*/ 20 h 336"/>
              <a:gd name="T42" fmla="*/ 75 w 256"/>
              <a:gd name="T43" fmla="*/ 48 h 336"/>
              <a:gd name="T44" fmla="*/ 48 w 256"/>
              <a:gd name="T45" fmla="*/ 76 h 336"/>
              <a:gd name="T46" fmla="*/ 20 w 256"/>
              <a:gd name="T47" fmla="*/ 48 h 336"/>
              <a:gd name="T48" fmla="*/ 48 w 256"/>
              <a:gd name="T49" fmla="*/ 316 h 336"/>
              <a:gd name="T50" fmla="*/ 20 w 256"/>
              <a:gd name="T51" fmla="*/ 288 h 336"/>
              <a:gd name="T52" fmla="*/ 48 w 256"/>
              <a:gd name="T53" fmla="*/ 260 h 336"/>
              <a:gd name="T54" fmla="*/ 75 w 256"/>
              <a:gd name="T55" fmla="*/ 288 h 336"/>
              <a:gd name="T56" fmla="*/ 48 w 256"/>
              <a:gd name="T57" fmla="*/ 316 h 336"/>
              <a:gd name="T58" fmla="*/ 208 w 256"/>
              <a:gd name="T59" fmla="*/ 76 h 336"/>
              <a:gd name="T60" fmla="*/ 180 w 256"/>
              <a:gd name="T61" fmla="*/ 48 h 336"/>
              <a:gd name="T62" fmla="*/ 208 w 256"/>
              <a:gd name="T63" fmla="*/ 20 h 336"/>
              <a:gd name="T64" fmla="*/ 235 w 256"/>
              <a:gd name="T65" fmla="*/ 48 h 336"/>
              <a:gd name="T66" fmla="*/ 208 w 256"/>
              <a:gd name="T67" fmla="*/ 7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6" h="336">
                <a:moveTo>
                  <a:pt x="256" y="48"/>
                </a:moveTo>
                <a:cubicBezTo>
                  <a:pt x="256" y="21"/>
                  <a:pt x="234" y="0"/>
                  <a:pt x="208" y="0"/>
                </a:cubicBezTo>
                <a:cubicBezTo>
                  <a:pt x="181" y="0"/>
                  <a:pt x="160" y="21"/>
                  <a:pt x="160" y="48"/>
                </a:cubicBezTo>
                <a:cubicBezTo>
                  <a:pt x="160" y="67"/>
                  <a:pt x="171" y="84"/>
                  <a:pt x="188" y="92"/>
                </a:cubicBezTo>
                <a:cubicBezTo>
                  <a:pt x="183" y="131"/>
                  <a:pt x="158" y="138"/>
                  <a:pt x="122" y="150"/>
                </a:cubicBezTo>
                <a:cubicBezTo>
                  <a:pt x="105" y="155"/>
                  <a:pt x="84" y="162"/>
                  <a:pt x="67" y="174"/>
                </a:cubicBezTo>
                <a:cubicBezTo>
                  <a:pt x="67" y="92"/>
                  <a:pt x="67" y="92"/>
                  <a:pt x="67" y="92"/>
                </a:cubicBezTo>
                <a:cubicBezTo>
                  <a:pt x="84" y="85"/>
                  <a:pt x="96" y="68"/>
                  <a:pt x="96" y="48"/>
                </a:cubicBez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2"/>
                  <a:pt x="68" y="244"/>
                </a:cubicBezTo>
                <a:cubicBezTo>
                  <a:pt x="72" y="205"/>
                  <a:pt x="97" y="197"/>
                  <a:pt x="133" y="186"/>
                </a:cubicBezTo>
                <a:cubicBezTo>
                  <a:pt x="170" y="175"/>
                  <a:pt x="220" y="159"/>
                  <a:pt x="226" y="92"/>
                </a:cubicBezTo>
                <a:cubicBezTo>
                  <a:pt x="244" y="85"/>
                  <a:pt x="256" y="68"/>
                  <a:pt x="256" y="48"/>
                </a:cubicBezTo>
                <a:close/>
                <a:moveTo>
                  <a:pt x="20" y="48"/>
                </a:moveTo>
                <a:cubicBezTo>
                  <a:pt x="20" y="33"/>
                  <a:pt x="32" y="20"/>
                  <a:pt x="48" y="20"/>
                </a:cubicBezTo>
                <a:cubicBezTo>
                  <a:pt x="63" y="20"/>
                  <a:pt x="75" y="33"/>
                  <a:pt x="75" y="48"/>
                </a:cubicBezTo>
                <a:cubicBezTo>
                  <a:pt x="75" y="63"/>
                  <a:pt x="63" y="76"/>
                  <a:pt x="48" y="76"/>
                </a:cubicBezTo>
                <a:cubicBezTo>
                  <a:pt x="32" y="76"/>
                  <a:pt x="20" y="63"/>
                  <a:pt x="20" y="48"/>
                </a:cubicBezTo>
                <a:close/>
                <a:moveTo>
                  <a:pt x="48" y="316"/>
                </a:moveTo>
                <a:cubicBezTo>
                  <a:pt x="32" y="316"/>
                  <a:pt x="20" y="303"/>
                  <a:pt x="20" y="288"/>
                </a:cubicBezTo>
                <a:cubicBezTo>
                  <a:pt x="20" y="273"/>
                  <a:pt x="32" y="260"/>
                  <a:pt x="48" y="260"/>
                </a:cubicBezTo>
                <a:cubicBezTo>
                  <a:pt x="63" y="260"/>
                  <a:pt x="75" y="273"/>
                  <a:pt x="75" y="288"/>
                </a:cubicBezTo>
                <a:cubicBezTo>
                  <a:pt x="75" y="303"/>
                  <a:pt x="63" y="316"/>
                  <a:pt x="48" y="316"/>
                </a:cubicBezTo>
                <a:close/>
                <a:moveTo>
                  <a:pt x="208" y="76"/>
                </a:moveTo>
                <a:cubicBezTo>
                  <a:pt x="192" y="76"/>
                  <a:pt x="180" y="63"/>
                  <a:pt x="180" y="48"/>
                </a:cubicBezTo>
                <a:cubicBezTo>
                  <a:pt x="180" y="33"/>
                  <a:pt x="192" y="20"/>
                  <a:pt x="208" y="20"/>
                </a:cubicBezTo>
                <a:cubicBezTo>
                  <a:pt x="223" y="20"/>
                  <a:pt x="235" y="33"/>
                  <a:pt x="235" y="48"/>
                </a:cubicBezTo>
                <a:cubicBezTo>
                  <a:pt x="235" y="63"/>
                  <a:pt x="223" y="76"/>
                  <a:pt x="208" y="76"/>
                </a:cubicBezTo>
                <a:close/>
              </a:path>
            </a:pathLst>
          </a:custGeom>
          <a:solidFill>
            <a:schemeClr val="bg1">
              <a:lumMod val="95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58" name="TextBox 38">
            <a:extLst>
              <a:ext uri="{FF2B5EF4-FFF2-40B4-BE49-F238E27FC236}">
                <a16:creationId xmlns:a16="http://schemas.microsoft.com/office/drawing/2014/main" id="{5EC92EC4-3B15-4388-B0F0-FE1731468036}"/>
              </a:ext>
            </a:extLst>
          </p:cNvPr>
          <p:cNvSpPr txBox="1">
            <a:spLocks/>
          </p:cNvSpPr>
          <p:nvPr/>
        </p:nvSpPr>
        <p:spPr bwMode="auto">
          <a:xfrm>
            <a:off x="3501032" y="3228625"/>
            <a:ext cx="2655140" cy="701125"/>
          </a:xfrm>
          <a:prstGeom prst="rect">
            <a:avLst/>
          </a:prstGeom>
          <a:noFill/>
        </p:spPr>
        <p:txBody>
          <a:bodyPr wrap="square" lIns="360000" tIns="0" rIns="0" bIns="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latinLnBrk="0">
              <a:lnSpc>
                <a:spcPct val="120000"/>
              </a:lnSpc>
            </a:pPr>
            <a:r>
              <a:rPr lang="zh-CN" altLang="en-US" sz="1200" b="0" dirty="0">
                <a:solidFill>
                  <a:schemeClr val="tx1"/>
                </a:solidFill>
                <a:effectLst/>
              </a:rPr>
              <a:t>关系需要是个体对来自周围环境或他人支持、关 爱和理解的需要</a:t>
            </a:r>
            <a:r>
              <a:rPr lang="zh-CN" altLang="en-US" sz="1200" dirty="0"/>
              <a:t>。</a:t>
            </a:r>
            <a:endParaRPr lang="zh-CN" altLang="en-US" sz="1200" b="0" dirty="0">
              <a:solidFill>
                <a:schemeClr val="tx1"/>
              </a:solidFill>
              <a:effectLst/>
            </a:endParaRPr>
          </a:p>
        </p:txBody>
      </p:sp>
      <p:sp>
        <p:nvSpPr>
          <p:cNvPr id="59" name="文本框 58">
            <a:extLst>
              <a:ext uri="{FF2B5EF4-FFF2-40B4-BE49-F238E27FC236}">
                <a16:creationId xmlns:a16="http://schemas.microsoft.com/office/drawing/2014/main" id="{5E34C496-6B43-4C62-8B0C-12A743DE40A0}"/>
              </a:ext>
            </a:extLst>
          </p:cNvPr>
          <p:cNvSpPr txBox="1"/>
          <p:nvPr/>
        </p:nvSpPr>
        <p:spPr>
          <a:xfrm>
            <a:off x="3875277" y="2566518"/>
            <a:ext cx="1753717" cy="338554"/>
          </a:xfrm>
          <a:prstGeom prst="rect">
            <a:avLst/>
          </a:prstGeom>
          <a:noFill/>
        </p:spPr>
        <p:txBody>
          <a:bodyPr wrap="square">
            <a:spAutoFit/>
          </a:bodyPr>
          <a:lstStyle/>
          <a:p>
            <a:pPr lvl="0" defTabSz="800100">
              <a:spcBef>
                <a:spcPct val="0"/>
              </a:spcBef>
              <a:spcAft>
                <a:spcPct val="0"/>
              </a:spcAft>
            </a:pPr>
            <a:r>
              <a:rPr lang="zh-CN" altLang="en-US" sz="1600" b="1" dirty="0">
                <a:solidFill>
                  <a:schemeClr val="tx1"/>
                </a:solidFill>
              </a:rPr>
              <a:t>关系需要</a:t>
            </a:r>
          </a:p>
        </p:txBody>
      </p:sp>
    </p:spTree>
    <p:extLst>
      <p:ext uri="{BB962C8B-B14F-4D97-AF65-F5344CB8AC3E}">
        <p14:creationId xmlns:p14="http://schemas.microsoft.com/office/powerpoint/2010/main" val="241629027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id="{4FE7EFCC-9966-4F3F-97EC-EF1A58E5D1B9}"/>
              </a:ext>
            </a:extLst>
          </p:cNvPr>
          <p:cNvGrpSpPr/>
          <p:nvPr/>
        </p:nvGrpSpPr>
        <p:grpSpPr>
          <a:xfrm>
            <a:off x="1167017" y="699917"/>
            <a:ext cx="2165716" cy="3743665"/>
            <a:chOff x="3602595" y="1164760"/>
            <a:chExt cx="1586628" cy="2742650"/>
          </a:xfrm>
        </p:grpSpPr>
        <p:sp>
          <p:nvSpPr>
            <p:cNvPr id="5" name="Rounded Rectangle 6">
              <a:extLst>
                <a:ext uri="{FF2B5EF4-FFF2-40B4-BE49-F238E27FC236}">
                  <a16:creationId xmlns:a16="http://schemas.microsoft.com/office/drawing/2014/main" id="{3188D765-D36D-46BB-B219-62EC6FAC42DD}"/>
                </a:ext>
              </a:extLst>
            </p:cNvPr>
            <p:cNvSpPr/>
            <p:nvPr/>
          </p:nvSpPr>
          <p:spPr bwMode="auto">
            <a:xfrm>
              <a:off x="3602595" y="1164760"/>
              <a:ext cx="1586628" cy="2742650"/>
            </a:xfrm>
            <a:prstGeom prst="roundRect">
              <a:avLst>
                <a:gd name="adj" fmla="val 0"/>
              </a:avLst>
            </a:prstGeom>
            <a:solidFill>
              <a:schemeClr val="tx1">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t"/>
            <a:lstStyle/>
            <a:p>
              <a:pPr algn="ctr"/>
              <a:endParaRPr lang="en-US" altLang="zh-CN"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6" name="矩形 5">
              <a:extLst>
                <a:ext uri="{FF2B5EF4-FFF2-40B4-BE49-F238E27FC236}">
                  <a16:creationId xmlns:a16="http://schemas.microsoft.com/office/drawing/2014/main" id="{9088A53D-B231-4933-973A-F540944BF98C}"/>
                </a:ext>
              </a:extLst>
            </p:cNvPr>
            <p:cNvSpPr/>
            <p:nvPr/>
          </p:nvSpPr>
          <p:spPr>
            <a:xfrm>
              <a:off x="3729697" y="2764274"/>
              <a:ext cx="1325924" cy="249299"/>
            </a:xfrm>
            <a:prstGeom prst="rect">
              <a:avLst/>
            </a:prstGeom>
          </p:spPr>
          <p:txBody>
            <a:bodyPr wrap="none" lIns="0" tIns="0" rIns="0" bIns="0">
              <a:norm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案例导入</a:t>
              </a:r>
            </a:p>
          </p:txBody>
        </p:sp>
        <p:sp>
          <p:nvSpPr>
            <p:cNvPr id="7" name="矩形 6">
              <a:extLst>
                <a:ext uri="{FF2B5EF4-FFF2-40B4-BE49-F238E27FC236}">
                  <a16:creationId xmlns:a16="http://schemas.microsoft.com/office/drawing/2014/main" id="{B5FB3380-3C59-4F78-B5F3-FF1FE64B880E}"/>
                </a:ext>
              </a:extLst>
            </p:cNvPr>
            <p:cNvSpPr/>
            <p:nvPr/>
          </p:nvSpPr>
          <p:spPr>
            <a:xfrm>
              <a:off x="3729697" y="2975415"/>
              <a:ext cx="1349631" cy="774009"/>
            </a:xfrm>
            <a:prstGeom prst="rect">
              <a:avLst/>
            </a:prstGeom>
          </p:spPr>
          <p:txBody>
            <a:bodyPr wrap="square" lIns="0" tIns="0" rIns="0" bIns="0">
              <a:noAutofit/>
            </a:bodyPr>
            <a:lstStyle/>
            <a:p>
              <a:pPr>
                <a:lnSpc>
                  <a:spcPct val="150000"/>
                </a:lnSpc>
              </a:pPr>
              <a:r>
                <a:rPr lang="zh-CN" altLang="en-US" sz="1000" dirty="0">
                  <a:solidFill>
                    <a:schemeClr val="bg1"/>
                  </a:solidFill>
                  <a:latin typeface="+mj-ea"/>
                  <a:ea typeface="+mj-ea"/>
                </a:rPr>
                <a:t>大学生由于生活阅历缺乏，对社会的感受敏锐，思想不成熟，在压力应 对方面常常欠成熟，从而影响到心理健康。</a:t>
              </a:r>
              <a:endParaRPr lang="zh-CN" altLang="en-US" sz="1000" dirty="0">
                <a:solidFill>
                  <a:schemeClr val="bg1"/>
                </a:solidFill>
                <a:latin typeface="+mj-ea"/>
                <a:ea typeface="+mj-ea"/>
                <a:sym typeface="inpin heiti" panose="00000500000000000000" pitchFamily="2" charset="-122"/>
              </a:endParaRPr>
            </a:p>
          </p:txBody>
        </p:sp>
      </p:grpSp>
      <p:pic>
        <p:nvPicPr>
          <p:cNvPr id="3" name="图片 2">
            <a:extLst>
              <a:ext uri="{FF2B5EF4-FFF2-40B4-BE49-F238E27FC236}">
                <a16:creationId xmlns:a16="http://schemas.microsoft.com/office/drawing/2014/main" id="{B4A4C796-B3A9-486B-B74E-CB84229A0DD9}"/>
              </a:ext>
            </a:extLst>
          </p:cNvPr>
          <p:cNvPicPr>
            <a:picLocks noChangeAspect="1"/>
          </p:cNvPicPr>
          <p:nvPr/>
        </p:nvPicPr>
        <p:blipFill rotWithShape="1">
          <a:blip r:embed="rId3">
            <a:extLst>
              <a:ext uri="{28A0092B-C50C-407E-A947-70E740481C1C}">
                <a14:useLocalDpi xmlns:a14="http://schemas.microsoft.com/office/drawing/2010/main" val="0"/>
              </a:ext>
            </a:extLst>
          </a:blip>
          <a:srcRect b="16736"/>
          <a:stretch/>
        </p:blipFill>
        <p:spPr>
          <a:xfrm>
            <a:off x="3323861" y="1243137"/>
            <a:ext cx="4255120" cy="2657223"/>
          </a:xfrm>
          <a:prstGeom prst="rect">
            <a:avLst/>
          </a:prstGeom>
        </p:spPr>
      </p:pic>
    </p:spTree>
    <p:extLst>
      <p:ext uri="{BB962C8B-B14F-4D97-AF65-F5344CB8AC3E}">
        <p14:creationId xmlns:p14="http://schemas.microsoft.com/office/powerpoint/2010/main" val="16469308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65618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压力与大学生的压力源</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75802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一、压力与身心健康</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707904" y="521031"/>
            <a:ext cx="54360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90" name="直接连接符 89">
            <a:extLst>
              <a:ext uri="{FF2B5EF4-FFF2-40B4-BE49-F238E27FC236}">
                <a16:creationId xmlns:a16="http://schemas.microsoft.com/office/drawing/2014/main" id="{889DDAFF-6A5D-4247-AC1A-5A27E3517680}"/>
              </a:ext>
            </a:extLst>
          </p:cNvPr>
          <p:cNvCxnSpPr>
            <a:cxnSpLocks/>
          </p:cNvCxnSpPr>
          <p:nvPr/>
        </p:nvCxnSpPr>
        <p:spPr>
          <a:xfrm flipV="1">
            <a:off x="2555777" y="1646478"/>
            <a:ext cx="0" cy="1759218"/>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91" name="文本框 27">
            <a:extLst>
              <a:ext uri="{FF2B5EF4-FFF2-40B4-BE49-F238E27FC236}">
                <a16:creationId xmlns:a16="http://schemas.microsoft.com/office/drawing/2014/main" id="{122654A9-055E-4F0E-9CC6-F74CFB25798B}"/>
              </a:ext>
            </a:extLst>
          </p:cNvPr>
          <p:cNvSpPr txBox="1"/>
          <p:nvPr/>
        </p:nvSpPr>
        <p:spPr>
          <a:xfrm>
            <a:off x="2555776" y="1682427"/>
            <a:ext cx="1798475" cy="338554"/>
          </a:xfrm>
          <a:prstGeom prst="rect">
            <a:avLst/>
          </a:prstGeom>
          <a:solidFill>
            <a:schemeClr val="accent3"/>
          </a:solidFill>
        </p:spPr>
        <p:txBody>
          <a:bodyPr wrap="none">
            <a:normAutofit/>
          </a:bodyPr>
          <a:lstStyle/>
          <a:p>
            <a:endParaRPr lang="zh-CN" altLang="en-US" sz="1600" b="1" dirty="0">
              <a:solidFill>
                <a:schemeClr val="bg1"/>
              </a:solidFill>
              <a:latin typeface="印品黑体" panose="00000500000000000000" pitchFamily="2" charset="-122"/>
            </a:endParaRPr>
          </a:p>
        </p:txBody>
      </p:sp>
      <p:sp>
        <p:nvSpPr>
          <p:cNvPr id="108" name="矩形 107">
            <a:extLst>
              <a:ext uri="{FF2B5EF4-FFF2-40B4-BE49-F238E27FC236}">
                <a16:creationId xmlns:a16="http://schemas.microsoft.com/office/drawing/2014/main" id="{27DF169B-5734-4CF0-9248-106987686995}"/>
              </a:ext>
            </a:extLst>
          </p:cNvPr>
          <p:cNvSpPr/>
          <p:nvPr/>
        </p:nvSpPr>
        <p:spPr>
          <a:xfrm>
            <a:off x="2625114" y="1654039"/>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latin typeface="印品黑体" panose="00000500000000000000" pitchFamily="2" charset="-122"/>
              </a:rPr>
              <a:t>压力</a:t>
            </a:r>
          </a:p>
        </p:txBody>
      </p:sp>
      <p:sp>
        <p:nvSpPr>
          <p:cNvPr id="109" name="矩形 108">
            <a:extLst>
              <a:ext uri="{FF2B5EF4-FFF2-40B4-BE49-F238E27FC236}">
                <a16:creationId xmlns:a16="http://schemas.microsoft.com/office/drawing/2014/main" id="{7065FCD1-9E4F-44AC-80BC-851BC3C0F9FD}"/>
              </a:ext>
            </a:extLst>
          </p:cNvPr>
          <p:cNvSpPr/>
          <p:nvPr/>
        </p:nvSpPr>
        <p:spPr>
          <a:xfrm>
            <a:off x="2625113" y="2091254"/>
            <a:ext cx="4971222" cy="328936"/>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latin typeface="+mj-ea"/>
                <a:ea typeface="+mj-ea"/>
              </a:rPr>
              <a:t>压力，也称应激或精神压力，是一种内部的精神紧张状态。</a:t>
            </a:r>
          </a:p>
        </p:txBody>
      </p: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3" name="文本框 22">
            <a:extLst>
              <a:ext uri="{FF2B5EF4-FFF2-40B4-BE49-F238E27FC236}">
                <a16:creationId xmlns:a16="http://schemas.microsoft.com/office/drawing/2014/main" id="{AAFC0B1A-7065-4696-837F-A3D2081720D8}"/>
              </a:ext>
            </a:extLst>
          </p:cNvPr>
          <p:cNvSpPr txBox="1"/>
          <p:nvPr/>
        </p:nvSpPr>
        <p:spPr>
          <a:xfrm>
            <a:off x="2625114" y="2571750"/>
            <a:ext cx="4585446" cy="833946"/>
          </a:xfrm>
          <a:prstGeom prst="rect">
            <a:avLst/>
          </a:prstGeom>
          <a:noFill/>
        </p:spPr>
        <p:txBody>
          <a:bodyPr wrap="square">
            <a:spAutoFit/>
          </a:bodyPr>
          <a:lstStyle/>
          <a:p>
            <a:pPr>
              <a:lnSpc>
                <a:spcPts val="2000"/>
              </a:lnSpc>
            </a:pPr>
            <a:r>
              <a:rPr lang="zh-CN" altLang="en-US" sz="1200" dirty="0">
                <a:solidFill>
                  <a:schemeClr val="tx1">
                    <a:lumMod val="50000"/>
                    <a:lumOff val="50000"/>
                  </a:schemeClr>
                </a:solidFill>
              </a:rPr>
              <a:t>压力对人的积极影响在于压力引起适度的紧张，有利于人们更清醒地认识自己及所处的环境，能不断调整自己、磨炼意志，使人更加 成熟、坚强，从而有更好的发展。</a:t>
            </a:r>
          </a:p>
        </p:txBody>
      </p:sp>
    </p:spTree>
    <p:extLst>
      <p:ext uri="{BB962C8B-B14F-4D97-AF65-F5344CB8AC3E}">
        <p14:creationId xmlns:p14="http://schemas.microsoft.com/office/powerpoint/2010/main" val="347425962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65618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压力与大学生的压力源</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75802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一、压力与身心健康</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707904" y="521031"/>
            <a:ext cx="54360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4" name="图片 3">
            <a:extLst>
              <a:ext uri="{FF2B5EF4-FFF2-40B4-BE49-F238E27FC236}">
                <a16:creationId xmlns:a16="http://schemas.microsoft.com/office/drawing/2014/main" id="{59674E8B-5565-47A1-B871-199DC44D6514}"/>
              </a:ext>
            </a:extLst>
          </p:cNvPr>
          <p:cNvPicPr>
            <a:picLocks noChangeAspect="1"/>
          </p:cNvPicPr>
          <p:nvPr/>
        </p:nvPicPr>
        <p:blipFill>
          <a:blip r:embed="rId3"/>
          <a:stretch>
            <a:fillRect/>
          </a:stretch>
        </p:blipFill>
        <p:spPr>
          <a:xfrm>
            <a:off x="4175956" y="1779671"/>
            <a:ext cx="4054182" cy="2070113"/>
          </a:xfrm>
          <a:prstGeom prst="rect">
            <a:avLst/>
          </a:prstGeom>
        </p:spPr>
      </p:pic>
      <p:sp>
        <p:nvSpPr>
          <p:cNvPr id="5" name="文本框 4">
            <a:extLst>
              <a:ext uri="{FF2B5EF4-FFF2-40B4-BE49-F238E27FC236}">
                <a16:creationId xmlns:a16="http://schemas.microsoft.com/office/drawing/2014/main" id="{FEB46E62-C92D-4E04-8F9A-7D3E715F4AC3}"/>
              </a:ext>
            </a:extLst>
          </p:cNvPr>
          <p:cNvSpPr txBox="1"/>
          <p:nvPr/>
        </p:nvSpPr>
        <p:spPr>
          <a:xfrm>
            <a:off x="1187624" y="1694772"/>
            <a:ext cx="1800200" cy="338554"/>
          </a:xfrm>
          <a:prstGeom prst="rect">
            <a:avLst/>
          </a:prstGeom>
          <a:noFill/>
        </p:spPr>
        <p:txBody>
          <a:bodyPr wrap="square">
            <a:spAutoFit/>
          </a:bodyPr>
          <a:lstStyle/>
          <a:p>
            <a:r>
              <a:rPr lang="zh-CN" altLang="en-US" sz="1600" dirty="0">
                <a:solidFill>
                  <a:srgbClr val="F76911"/>
                </a:solidFill>
              </a:rPr>
              <a:t>压力的反应模型 </a:t>
            </a:r>
          </a:p>
        </p:txBody>
      </p:sp>
      <p:sp>
        <p:nvSpPr>
          <p:cNvPr id="14" name="文本框 13">
            <a:extLst>
              <a:ext uri="{FF2B5EF4-FFF2-40B4-BE49-F238E27FC236}">
                <a16:creationId xmlns:a16="http://schemas.microsoft.com/office/drawing/2014/main" id="{BDFB1E1E-5299-4B64-B6C5-9DE8C1A2BE80}"/>
              </a:ext>
            </a:extLst>
          </p:cNvPr>
          <p:cNvSpPr txBox="1"/>
          <p:nvPr/>
        </p:nvSpPr>
        <p:spPr>
          <a:xfrm>
            <a:off x="1201488" y="2049143"/>
            <a:ext cx="2941667" cy="1603388"/>
          </a:xfrm>
          <a:prstGeom prst="rect">
            <a:avLst/>
          </a:prstGeom>
          <a:noFill/>
        </p:spPr>
        <p:txBody>
          <a:bodyPr wrap="square">
            <a:spAutoFit/>
          </a:bodyPr>
          <a:lstStyle/>
          <a:p>
            <a:pPr>
              <a:lnSpc>
                <a:spcPts val="2000"/>
              </a:lnSpc>
            </a:pPr>
            <a:r>
              <a:rPr lang="zh-CN" altLang="en-US" sz="1200" dirty="0"/>
              <a:t>压力的反应模型由加拿大病理生理学家塞里（Ｈ．Ｓｅｌ ｙ ｅ）提出，该模型将压力看成是个体 对刺激事件做出的反应。塞里用一般适应综合征来解释这一过程，包括警觉反应阶段、抗拒 阶段和衰竭阶段等三个阶段。</a:t>
            </a:r>
          </a:p>
        </p:txBody>
      </p:sp>
    </p:spTree>
    <p:extLst>
      <p:ext uri="{BB962C8B-B14F-4D97-AF65-F5344CB8AC3E}">
        <p14:creationId xmlns:p14="http://schemas.microsoft.com/office/powerpoint/2010/main" val="301836622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E5A530B9-17DB-4E8E-8589-D6765EC868B1}"/>
              </a:ext>
            </a:extLst>
          </p:cNvPr>
          <p:cNvSpPr/>
          <p:nvPr/>
        </p:nvSpPr>
        <p:spPr>
          <a:xfrm>
            <a:off x="1487294" y="2167137"/>
            <a:ext cx="5893018" cy="155673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65618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压力与大学生的压力源</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75802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一、压力与身心健康</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707904" y="521031"/>
            <a:ext cx="54360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0" name="文本框 19">
            <a:extLst>
              <a:ext uri="{FF2B5EF4-FFF2-40B4-BE49-F238E27FC236}">
                <a16:creationId xmlns:a16="http://schemas.microsoft.com/office/drawing/2014/main" id="{6270EB31-F285-4494-929C-625117EA266C}"/>
              </a:ext>
            </a:extLst>
          </p:cNvPr>
          <p:cNvSpPr txBox="1"/>
          <p:nvPr/>
        </p:nvSpPr>
        <p:spPr>
          <a:xfrm>
            <a:off x="1403648" y="1792579"/>
            <a:ext cx="1800200" cy="338554"/>
          </a:xfrm>
          <a:prstGeom prst="rect">
            <a:avLst/>
          </a:prstGeom>
          <a:noFill/>
        </p:spPr>
        <p:txBody>
          <a:bodyPr wrap="square">
            <a:spAutoFit/>
          </a:bodyPr>
          <a:lstStyle/>
          <a:p>
            <a:r>
              <a:rPr lang="zh-CN" altLang="en-US" sz="1600" dirty="0"/>
              <a:t>压力的心身模型 </a:t>
            </a:r>
          </a:p>
        </p:txBody>
      </p:sp>
      <p:sp>
        <p:nvSpPr>
          <p:cNvPr id="19" name="文本框 18">
            <a:extLst>
              <a:ext uri="{FF2B5EF4-FFF2-40B4-BE49-F238E27FC236}">
                <a16:creationId xmlns:a16="http://schemas.microsoft.com/office/drawing/2014/main" id="{40F547CB-5E8D-4B0D-8C2C-514135E0BE00}"/>
              </a:ext>
            </a:extLst>
          </p:cNvPr>
          <p:cNvSpPr txBox="1"/>
          <p:nvPr/>
        </p:nvSpPr>
        <p:spPr>
          <a:xfrm>
            <a:off x="1763688" y="2329650"/>
            <a:ext cx="5400600" cy="1169551"/>
          </a:xfrm>
          <a:prstGeom prst="rect">
            <a:avLst/>
          </a:prstGeom>
          <a:noFill/>
        </p:spPr>
        <p:txBody>
          <a:bodyPr wrap="square">
            <a:spAutoFit/>
          </a:bodyPr>
          <a:lstStyle/>
          <a:p>
            <a:r>
              <a:rPr lang="zh-CN" altLang="en-US" sz="1400" dirty="0">
                <a:solidFill>
                  <a:schemeClr val="bg1"/>
                </a:solidFill>
              </a:rPr>
              <a:t>压力的心身模型由亚历山大（Ｆ．Ａｌｅｘａｎｄｅｒ）等提出。该模型从心理生理学的角度强调 了心理功能与生理功能之间的相互联系、相互作用。</a:t>
            </a:r>
            <a:endParaRPr lang="en-US" altLang="zh-CN" sz="1400" dirty="0">
              <a:solidFill>
                <a:schemeClr val="bg1"/>
              </a:solidFill>
            </a:endParaRPr>
          </a:p>
          <a:p>
            <a:r>
              <a:rPr lang="zh-CN" altLang="en-US" sz="1400" dirty="0">
                <a:solidFill>
                  <a:schemeClr val="bg1"/>
                </a:solidFill>
              </a:rPr>
              <a:t>该模型认为，压力源在身体的一个系统 内所造成的“应变”可以影响到其他系统，甚至导致其他系统的病变。</a:t>
            </a:r>
          </a:p>
        </p:txBody>
      </p:sp>
    </p:spTree>
    <p:extLst>
      <p:ext uri="{BB962C8B-B14F-4D97-AF65-F5344CB8AC3E}">
        <p14:creationId xmlns:p14="http://schemas.microsoft.com/office/powerpoint/2010/main" val="242962591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51216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压力与大学生的压力源</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1156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二、大学生的压力源</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707904" y="521031"/>
            <a:ext cx="54360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2" name="矩形 31">
            <a:extLst>
              <a:ext uri="{FF2B5EF4-FFF2-40B4-BE49-F238E27FC236}">
                <a16:creationId xmlns:a16="http://schemas.microsoft.com/office/drawing/2014/main" id="{B01C61DC-A7CC-4239-99CC-BC1F978A117B}"/>
              </a:ext>
            </a:extLst>
          </p:cNvPr>
          <p:cNvSpPr/>
          <p:nvPr/>
        </p:nvSpPr>
        <p:spPr>
          <a:xfrm>
            <a:off x="1475656" y="1761755"/>
            <a:ext cx="6552728" cy="1602078"/>
          </a:xfrm>
          <a:prstGeom prst="rect">
            <a:avLst/>
          </a:prstGeom>
          <a:solidFill>
            <a:srgbClr val="FDE5BF"/>
          </a:solidFill>
          <a:ln>
            <a:solidFill>
              <a:srgbClr val="F769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33" name="直接连接符 32">
            <a:extLst>
              <a:ext uri="{FF2B5EF4-FFF2-40B4-BE49-F238E27FC236}">
                <a16:creationId xmlns:a16="http://schemas.microsoft.com/office/drawing/2014/main" id="{EB342658-0CE3-4EBF-B24B-FC89A886ADCC}"/>
              </a:ext>
            </a:extLst>
          </p:cNvPr>
          <p:cNvCxnSpPr>
            <a:cxnSpLocks/>
          </p:cNvCxnSpPr>
          <p:nvPr/>
        </p:nvCxnSpPr>
        <p:spPr>
          <a:xfrm>
            <a:off x="4067944" y="2211710"/>
            <a:ext cx="3384376" cy="0"/>
          </a:xfrm>
          <a:prstGeom prst="line">
            <a:avLst/>
          </a:prstGeom>
          <a:ln cap="rnd">
            <a:solidFill>
              <a:srgbClr val="F76911"/>
            </a:solidFill>
            <a:round/>
          </a:ln>
        </p:spPr>
        <p:style>
          <a:lnRef idx="1">
            <a:schemeClr val="accent1"/>
          </a:lnRef>
          <a:fillRef idx="0">
            <a:schemeClr val="accent1"/>
          </a:fillRef>
          <a:effectRef idx="0">
            <a:schemeClr val="accent1"/>
          </a:effectRef>
          <a:fontRef idx="minor">
            <a:schemeClr val="tx1"/>
          </a:fontRef>
        </p:style>
      </p:cxnSp>
      <p:sp>
        <p:nvSpPr>
          <p:cNvPr id="34" name="文本框 33">
            <a:extLst>
              <a:ext uri="{FF2B5EF4-FFF2-40B4-BE49-F238E27FC236}">
                <a16:creationId xmlns:a16="http://schemas.microsoft.com/office/drawing/2014/main" id="{5A7AB40D-D9C2-4839-B27C-374360B30022}"/>
              </a:ext>
            </a:extLst>
          </p:cNvPr>
          <p:cNvSpPr txBox="1"/>
          <p:nvPr/>
        </p:nvSpPr>
        <p:spPr>
          <a:xfrm>
            <a:off x="2271523" y="2342112"/>
            <a:ext cx="5411357" cy="583493"/>
          </a:xfrm>
          <a:prstGeom prst="rect">
            <a:avLst/>
          </a:prstGeom>
          <a:noFill/>
        </p:spPr>
        <p:txBody>
          <a:bodyPr wrap="square">
            <a:spAutoFit/>
          </a:bodyPr>
          <a:lstStyle/>
          <a:p>
            <a:pPr>
              <a:lnSpc>
                <a:spcPts val="2000"/>
              </a:lnSpc>
            </a:pPr>
            <a:r>
              <a:rPr lang="zh-CN" altLang="en-US" sz="1400" dirty="0">
                <a:solidFill>
                  <a:schemeClr val="tx1">
                    <a:lumMod val="65000"/>
                    <a:lumOff val="35000"/>
                  </a:schemeClr>
                </a:solidFill>
              </a:rPr>
              <a:t>外部环境压力源指外部环境中突然发生或变化的事情，通常指消极事件或灾难性事件， 既包括重大突发事件。</a:t>
            </a:r>
          </a:p>
        </p:txBody>
      </p:sp>
      <p:sp>
        <p:nvSpPr>
          <p:cNvPr id="36" name="椭圆 35">
            <a:extLst>
              <a:ext uri="{FF2B5EF4-FFF2-40B4-BE49-F238E27FC236}">
                <a16:creationId xmlns:a16="http://schemas.microsoft.com/office/drawing/2014/main" id="{D12DF5F7-B436-4B40-AD40-FB08CF144553}"/>
              </a:ext>
            </a:extLst>
          </p:cNvPr>
          <p:cNvSpPr/>
          <p:nvPr/>
        </p:nvSpPr>
        <p:spPr>
          <a:xfrm>
            <a:off x="1108348" y="2119741"/>
            <a:ext cx="734616" cy="734616"/>
          </a:xfrm>
          <a:prstGeom prst="ellipse">
            <a:avLst/>
          </a:prstGeom>
          <a:solidFill>
            <a:schemeClr val="accent1"/>
          </a:solid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8" name="矩形 37">
            <a:extLst>
              <a:ext uri="{FF2B5EF4-FFF2-40B4-BE49-F238E27FC236}">
                <a16:creationId xmlns:a16="http://schemas.microsoft.com/office/drawing/2014/main" id="{B790985C-112B-454E-9E81-5C9FAA875F44}"/>
              </a:ext>
            </a:extLst>
          </p:cNvPr>
          <p:cNvSpPr/>
          <p:nvPr/>
        </p:nvSpPr>
        <p:spPr>
          <a:xfrm>
            <a:off x="2195736" y="2069759"/>
            <a:ext cx="1514677" cy="272343"/>
          </a:xfrm>
          <a:prstGeom prst="rect">
            <a:avLst/>
          </a:prstGeom>
        </p:spPr>
        <p:txBody>
          <a:bodyPr wrap="none" lIns="144000" tIns="0" rIns="144000" bIns="0">
            <a:normAutofit/>
          </a:bodyPr>
          <a:lstStyle/>
          <a:p>
            <a:pPr>
              <a:lnSpc>
                <a:spcPts val="2000"/>
              </a:lnSpc>
            </a:pPr>
            <a:r>
              <a:rPr lang="zh-CN" altLang="en-US" sz="1800" b="1" dirty="0">
                <a:solidFill>
                  <a:srgbClr val="F76911"/>
                </a:solidFill>
              </a:rPr>
              <a:t>外部环境压力源 </a:t>
            </a:r>
          </a:p>
        </p:txBody>
      </p:sp>
    </p:spTree>
    <p:extLst>
      <p:ext uri="{BB962C8B-B14F-4D97-AF65-F5344CB8AC3E}">
        <p14:creationId xmlns:p14="http://schemas.microsoft.com/office/powerpoint/2010/main" val="403392747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51216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压力与大学生的压力源</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1156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二、大学生的压力源</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707904" y="521031"/>
            <a:ext cx="54360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2" name="矩形 31">
            <a:extLst>
              <a:ext uri="{FF2B5EF4-FFF2-40B4-BE49-F238E27FC236}">
                <a16:creationId xmlns:a16="http://schemas.microsoft.com/office/drawing/2014/main" id="{B01C61DC-A7CC-4239-99CC-BC1F978A117B}"/>
              </a:ext>
            </a:extLst>
          </p:cNvPr>
          <p:cNvSpPr/>
          <p:nvPr/>
        </p:nvSpPr>
        <p:spPr>
          <a:xfrm>
            <a:off x="1475656" y="1761755"/>
            <a:ext cx="6552728" cy="1602078"/>
          </a:xfrm>
          <a:prstGeom prst="rect">
            <a:avLst/>
          </a:prstGeom>
          <a:solidFill>
            <a:srgbClr val="FDE5BF"/>
          </a:solidFill>
          <a:ln>
            <a:solidFill>
              <a:srgbClr val="F769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33" name="直接连接符 32">
            <a:extLst>
              <a:ext uri="{FF2B5EF4-FFF2-40B4-BE49-F238E27FC236}">
                <a16:creationId xmlns:a16="http://schemas.microsoft.com/office/drawing/2014/main" id="{EB342658-0CE3-4EBF-B24B-FC89A886ADCC}"/>
              </a:ext>
            </a:extLst>
          </p:cNvPr>
          <p:cNvCxnSpPr>
            <a:cxnSpLocks/>
          </p:cNvCxnSpPr>
          <p:nvPr/>
        </p:nvCxnSpPr>
        <p:spPr>
          <a:xfrm>
            <a:off x="3635896" y="2211710"/>
            <a:ext cx="3816424" cy="0"/>
          </a:xfrm>
          <a:prstGeom prst="line">
            <a:avLst/>
          </a:prstGeom>
          <a:ln cap="rnd">
            <a:solidFill>
              <a:srgbClr val="F76911"/>
            </a:solidFill>
            <a:round/>
          </a:ln>
        </p:spPr>
        <p:style>
          <a:lnRef idx="1">
            <a:schemeClr val="accent1"/>
          </a:lnRef>
          <a:fillRef idx="0">
            <a:schemeClr val="accent1"/>
          </a:fillRef>
          <a:effectRef idx="0">
            <a:schemeClr val="accent1"/>
          </a:effectRef>
          <a:fontRef idx="minor">
            <a:schemeClr val="tx1"/>
          </a:fontRef>
        </p:style>
      </p:cxnSp>
      <p:sp>
        <p:nvSpPr>
          <p:cNvPr id="34" name="文本框 33">
            <a:extLst>
              <a:ext uri="{FF2B5EF4-FFF2-40B4-BE49-F238E27FC236}">
                <a16:creationId xmlns:a16="http://schemas.microsoft.com/office/drawing/2014/main" id="{5A7AB40D-D9C2-4839-B27C-374360B30022}"/>
              </a:ext>
            </a:extLst>
          </p:cNvPr>
          <p:cNvSpPr txBox="1"/>
          <p:nvPr/>
        </p:nvSpPr>
        <p:spPr>
          <a:xfrm>
            <a:off x="2271523" y="2342112"/>
            <a:ext cx="5411357" cy="583493"/>
          </a:xfrm>
          <a:prstGeom prst="rect">
            <a:avLst/>
          </a:prstGeom>
          <a:noFill/>
        </p:spPr>
        <p:txBody>
          <a:bodyPr wrap="square">
            <a:spAutoFit/>
          </a:bodyPr>
          <a:lstStyle/>
          <a:p>
            <a:pPr>
              <a:lnSpc>
                <a:spcPts val="2000"/>
              </a:lnSpc>
            </a:pPr>
            <a:r>
              <a:rPr lang="zh-CN" altLang="en-US" sz="1400" dirty="0">
                <a:solidFill>
                  <a:schemeClr val="tx1">
                    <a:lumMod val="65000"/>
                    <a:lumOff val="35000"/>
                  </a:schemeClr>
                </a:solidFill>
              </a:rPr>
              <a:t>个人压力源指个体所遇到的特殊压力事件。大学生在日常生活中可能遭遇到各式各样的压力。</a:t>
            </a:r>
          </a:p>
        </p:txBody>
      </p:sp>
      <p:sp>
        <p:nvSpPr>
          <p:cNvPr id="36" name="椭圆 35">
            <a:extLst>
              <a:ext uri="{FF2B5EF4-FFF2-40B4-BE49-F238E27FC236}">
                <a16:creationId xmlns:a16="http://schemas.microsoft.com/office/drawing/2014/main" id="{D12DF5F7-B436-4B40-AD40-FB08CF144553}"/>
              </a:ext>
            </a:extLst>
          </p:cNvPr>
          <p:cNvSpPr/>
          <p:nvPr/>
        </p:nvSpPr>
        <p:spPr>
          <a:xfrm>
            <a:off x="1108348" y="2119741"/>
            <a:ext cx="734616" cy="734616"/>
          </a:xfrm>
          <a:prstGeom prst="ellipse">
            <a:avLst/>
          </a:prstGeom>
          <a:solidFill>
            <a:schemeClr val="accent1"/>
          </a:solid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8" name="矩形 37">
            <a:extLst>
              <a:ext uri="{FF2B5EF4-FFF2-40B4-BE49-F238E27FC236}">
                <a16:creationId xmlns:a16="http://schemas.microsoft.com/office/drawing/2014/main" id="{B790985C-112B-454E-9E81-5C9FAA875F44}"/>
              </a:ext>
            </a:extLst>
          </p:cNvPr>
          <p:cNvSpPr/>
          <p:nvPr/>
        </p:nvSpPr>
        <p:spPr>
          <a:xfrm>
            <a:off x="2195736" y="2069759"/>
            <a:ext cx="1514677" cy="272343"/>
          </a:xfrm>
          <a:prstGeom prst="rect">
            <a:avLst/>
          </a:prstGeom>
        </p:spPr>
        <p:txBody>
          <a:bodyPr wrap="none" lIns="144000" tIns="0" rIns="144000" bIns="0">
            <a:normAutofit/>
          </a:bodyPr>
          <a:lstStyle/>
          <a:p>
            <a:pPr>
              <a:lnSpc>
                <a:spcPts val="2000"/>
              </a:lnSpc>
            </a:pPr>
            <a:r>
              <a:rPr lang="zh-CN" altLang="en-US" sz="1800" b="1" dirty="0">
                <a:solidFill>
                  <a:srgbClr val="F76911"/>
                </a:solidFill>
              </a:rPr>
              <a:t>个人压力源 </a:t>
            </a:r>
          </a:p>
        </p:txBody>
      </p:sp>
    </p:spTree>
    <p:extLst>
      <p:ext uri="{BB962C8B-B14F-4D97-AF65-F5344CB8AC3E}">
        <p14:creationId xmlns:p14="http://schemas.microsoft.com/office/powerpoint/2010/main" val="381546219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id="{EB201FDB-CADF-4AD5-9481-655166025190}"/>
              </a:ext>
            </a:extLst>
          </p:cNvPr>
          <p:cNvSpPr/>
          <p:nvPr/>
        </p:nvSpPr>
        <p:spPr>
          <a:xfrm>
            <a:off x="4966913" y="1660787"/>
            <a:ext cx="2999211" cy="654742"/>
          </a:xfrm>
          <a:prstGeom prst="rect">
            <a:avLst/>
          </a:prstGeom>
          <a:noFill/>
          <a:ln w="12700">
            <a:solidFill>
              <a:srgbClr val="F7691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51216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压力与大学生的压力源</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1156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二、大学生的压力源</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707904" y="521031"/>
            <a:ext cx="543609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5" name="文本框 14">
            <a:extLst>
              <a:ext uri="{FF2B5EF4-FFF2-40B4-BE49-F238E27FC236}">
                <a16:creationId xmlns:a16="http://schemas.microsoft.com/office/drawing/2014/main" id="{631A1C15-376B-445C-B730-1529C3F31220}"/>
              </a:ext>
            </a:extLst>
          </p:cNvPr>
          <p:cNvSpPr txBox="1"/>
          <p:nvPr/>
        </p:nvSpPr>
        <p:spPr>
          <a:xfrm>
            <a:off x="1281243" y="2459740"/>
            <a:ext cx="1036962" cy="323999"/>
          </a:xfrm>
          <a:prstGeom prst="rect">
            <a:avLst/>
          </a:prstGeom>
          <a:noFill/>
        </p:spPr>
        <p:txBody>
          <a:bodyPr wrap="square">
            <a:spAutoFit/>
          </a:bodyPr>
          <a:lstStyle/>
          <a:p>
            <a:pPr>
              <a:lnSpc>
                <a:spcPts val="2000"/>
              </a:lnSpc>
            </a:pPr>
            <a:r>
              <a:rPr lang="zh-CN" altLang="en-US" sz="1300" b="1" dirty="0"/>
              <a:t>个人压力源</a:t>
            </a:r>
            <a:endParaRPr lang="zh-CN" altLang="en-US" sz="1300" dirty="0"/>
          </a:p>
        </p:txBody>
      </p:sp>
      <p:sp>
        <p:nvSpPr>
          <p:cNvPr id="16" name="文本框 15">
            <a:extLst>
              <a:ext uri="{FF2B5EF4-FFF2-40B4-BE49-F238E27FC236}">
                <a16:creationId xmlns:a16="http://schemas.microsoft.com/office/drawing/2014/main" id="{6D07B08C-E5FE-4142-A921-FC24488C717D}"/>
              </a:ext>
            </a:extLst>
          </p:cNvPr>
          <p:cNvSpPr txBox="1"/>
          <p:nvPr/>
        </p:nvSpPr>
        <p:spPr>
          <a:xfrm>
            <a:off x="3434623" y="1851880"/>
            <a:ext cx="1353397" cy="307777"/>
          </a:xfrm>
          <a:prstGeom prst="rect">
            <a:avLst/>
          </a:prstGeom>
          <a:noFill/>
        </p:spPr>
        <p:txBody>
          <a:bodyPr wrap="square">
            <a:spAutoFit/>
          </a:bodyPr>
          <a:lstStyle/>
          <a:p>
            <a:r>
              <a:rPr lang="zh-CN" altLang="en-US" sz="1400" dirty="0"/>
              <a:t>重大生活事件</a:t>
            </a:r>
          </a:p>
        </p:txBody>
      </p:sp>
      <p:sp>
        <p:nvSpPr>
          <p:cNvPr id="17" name="文本框 16">
            <a:extLst>
              <a:ext uri="{FF2B5EF4-FFF2-40B4-BE49-F238E27FC236}">
                <a16:creationId xmlns:a16="http://schemas.microsoft.com/office/drawing/2014/main" id="{BABDF376-2EAD-4C6B-B7FD-02FE2DC0091C}"/>
              </a:ext>
            </a:extLst>
          </p:cNvPr>
          <p:cNvSpPr txBox="1"/>
          <p:nvPr/>
        </p:nvSpPr>
        <p:spPr>
          <a:xfrm>
            <a:off x="3434623" y="2482005"/>
            <a:ext cx="1497411" cy="307777"/>
          </a:xfrm>
          <a:prstGeom prst="rect">
            <a:avLst/>
          </a:prstGeom>
          <a:noFill/>
        </p:spPr>
        <p:txBody>
          <a:bodyPr wrap="square">
            <a:spAutoFit/>
          </a:bodyPr>
          <a:lstStyle/>
          <a:p>
            <a:r>
              <a:rPr lang="zh-CN" altLang="en-US" sz="1400" dirty="0"/>
              <a:t>日常生活压力源</a:t>
            </a:r>
          </a:p>
        </p:txBody>
      </p:sp>
      <p:sp>
        <p:nvSpPr>
          <p:cNvPr id="18" name="文本框 17">
            <a:extLst>
              <a:ext uri="{FF2B5EF4-FFF2-40B4-BE49-F238E27FC236}">
                <a16:creationId xmlns:a16="http://schemas.microsoft.com/office/drawing/2014/main" id="{C02BD55E-155B-447D-80C9-B06EC078832C}"/>
              </a:ext>
            </a:extLst>
          </p:cNvPr>
          <p:cNvSpPr txBox="1"/>
          <p:nvPr/>
        </p:nvSpPr>
        <p:spPr>
          <a:xfrm>
            <a:off x="3434624" y="3130077"/>
            <a:ext cx="2793560" cy="307777"/>
          </a:xfrm>
          <a:prstGeom prst="rect">
            <a:avLst/>
          </a:prstGeom>
          <a:noFill/>
        </p:spPr>
        <p:txBody>
          <a:bodyPr wrap="square">
            <a:spAutoFit/>
          </a:bodyPr>
          <a:lstStyle/>
          <a:p>
            <a:r>
              <a:rPr lang="zh-CN" altLang="en-US" sz="1400" dirty="0"/>
              <a:t>慢性压力源 </a:t>
            </a:r>
          </a:p>
        </p:txBody>
      </p:sp>
      <p:sp>
        <p:nvSpPr>
          <p:cNvPr id="21" name="任意多边形: 形状 20">
            <a:extLst>
              <a:ext uri="{FF2B5EF4-FFF2-40B4-BE49-F238E27FC236}">
                <a16:creationId xmlns:a16="http://schemas.microsoft.com/office/drawing/2014/main" id="{A63E0EC9-FE85-48C3-B5A1-2717DCFFE20C}"/>
              </a:ext>
            </a:extLst>
          </p:cNvPr>
          <p:cNvSpPr>
            <a:spLocks/>
          </p:cNvSpPr>
          <p:nvPr/>
        </p:nvSpPr>
        <p:spPr bwMode="auto">
          <a:xfrm>
            <a:off x="2913246" y="3026858"/>
            <a:ext cx="462923" cy="462922"/>
          </a:xfrm>
          <a:custGeom>
            <a:avLst/>
            <a:gdLst>
              <a:gd name="T0" fmla="*/ 390 w 474"/>
              <a:gd name="T1" fmla="*/ 84 h 474"/>
              <a:gd name="T2" fmla="*/ 390 w 474"/>
              <a:gd name="T3" fmla="*/ 390 h 474"/>
              <a:gd name="T4" fmla="*/ 84 w 474"/>
              <a:gd name="T5" fmla="*/ 390 h 474"/>
              <a:gd name="T6" fmla="*/ 84 w 474"/>
              <a:gd name="T7" fmla="*/ 84 h 474"/>
              <a:gd name="T8" fmla="*/ 390 w 474"/>
              <a:gd name="T9" fmla="*/ 84 h 474"/>
            </a:gdLst>
            <a:ahLst/>
            <a:cxnLst>
              <a:cxn ang="0">
                <a:pos x="T0" y="T1"/>
              </a:cxn>
              <a:cxn ang="0">
                <a:pos x="T2" y="T3"/>
              </a:cxn>
              <a:cxn ang="0">
                <a:pos x="T4" y="T5"/>
              </a:cxn>
              <a:cxn ang="0">
                <a:pos x="T6" y="T7"/>
              </a:cxn>
              <a:cxn ang="0">
                <a:pos x="T8" y="T9"/>
              </a:cxn>
            </a:cxnLst>
            <a:rect l="0" t="0" r="r" b="b"/>
            <a:pathLst>
              <a:path w="474" h="474">
                <a:moveTo>
                  <a:pt x="390" y="84"/>
                </a:moveTo>
                <a:cubicBezTo>
                  <a:pt x="474" y="168"/>
                  <a:pt x="474" y="305"/>
                  <a:pt x="390" y="390"/>
                </a:cubicBezTo>
                <a:cubicBezTo>
                  <a:pt x="305" y="474"/>
                  <a:pt x="168" y="474"/>
                  <a:pt x="84" y="390"/>
                </a:cubicBezTo>
                <a:cubicBezTo>
                  <a:pt x="0" y="305"/>
                  <a:pt x="0" y="168"/>
                  <a:pt x="84" y="84"/>
                </a:cubicBezTo>
                <a:cubicBezTo>
                  <a:pt x="168" y="0"/>
                  <a:pt x="305" y="0"/>
                  <a:pt x="390" y="84"/>
                </a:cubicBezTo>
                <a:close/>
              </a:path>
            </a:pathLst>
          </a:custGeom>
          <a:solidFill>
            <a:schemeClr val="accent1"/>
          </a:solidFill>
          <a:ln w="58738" cap="flat">
            <a:solidFill>
              <a:schemeClr val="accent3">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2" name="文本框 28">
            <a:extLst>
              <a:ext uri="{FF2B5EF4-FFF2-40B4-BE49-F238E27FC236}">
                <a16:creationId xmlns:a16="http://schemas.microsoft.com/office/drawing/2014/main" id="{DAA89102-AE6D-468C-89CC-2294683E803D}"/>
              </a:ext>
            </a:extLst>
          </p:cNvPr>
          <p:cNvSpPr txBox="1"/>
          <p:nvPr/>
        </p:nvSpPr>
        <p:spPr>
          <a:xfrm flipH="1">
            <a:off x="3097816" y="3049325"/>
            <a:ext cx="216094" cy="212114"/>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3</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3" name="椭圆 22">
            <a:extLst>
              <a:ext uri="{FF2B5EF4-FFF2-40B4-BE49-F238E27FC236}">
                <a16:creationId xmlns:a16="http://schemas.microsoft.com/office/drawing/2014/main" id="{CE857B7C-F8FA-47BE-986E-B6FB2845E4DC}"/>
              </a:ext>
            </a:extLst>
          </p:cNvPr>
          <p:cNvSpPr>
            <a:spLocks/>
          </p:cNvSpPr>
          <p:nvPr/>
        </p:nvSpPr>
        <p:spPr bwMode="auto">
          <a:xfrm>
            <a:off x="2913246" y="2425536"/>
            <a:ext cx="422041" cy="421628"/>
          </a:xfrm>
          <a:prstGeom prst="ellipse">
            <a:avLst/>
          </a:prstGeom>
          <a:solidFill>
            <a:schemeClr val="accent2"/>
          </a:solidFill>
          <a:ln w="58738" cap="flat">
            <a:solidFill>
              <a:schemeClr val="accent2">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4" name="文本框 28">
            <a:extLst>
              <a:ext uri="{FF2B5EF4-FFF2-40B4-BE49-F238E27FC236}">
                <a16:creationId xmlns:a16="http://schemas.microsoft.com/office/drawing/2014/main" id="{A56BB5FD-FEFD-4B69-9655-1892F726C9A7}"/>
              </a:ext>
            </a:extLst>
          </p:cNvPr>
          <p:cNvSpPr txBox="1"/>
          <p:nvPr/>
        </p:nvSpPr>
        <p:spPr>
          <a:xfrm flipH="1">
            <a:off x="2990831" y="2425536"/>
            <a:ext cx="307752" cy="421628"/>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2</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5" name="任意多边形: 形状 24">
            <a:extLst>
              <a:ext uri="{FF2B5EF4-FFF2-40B4-BE49-F238E27FC236}">
                <a16:creationId xmlns:a16="http://schemas.microsoft.com/office/drawing/2014/main" id="{770C884A-7C98-4F29-B8E1-DE150E7BAA0A}"/>
              </a:ext>
            </a:extLst>
          </p:cNvPr>
          <p:cNvSpPr>
            <a:spLocks/>
          </p:cNvSpPr>
          <p:nvPr/>
        </p:nvSpPr>
        <p:spPr bwMode="auto">
          <a:xfrm>
            <a:off x="2913246" y="1782920"/>
            <a:ext cx="462923" cy="462922"/>
          </a:xfrm>
          <a:custGeom>
            <a:avLst/>
            <a:gdLst>
              <a:gd name="T0" fmla="*/ 84 w 474"/>
              <a:gd name="T1" fmla="*/ 84 h 474"/>
              <a:gd name="T2" fmla="*/ 390 w 474"/>
              <a:gd name="T3" fmla="*/ 84 h 474"/>
              <a:gd name="T4" fmla="*/ 390 w 474"/>
              <a:gd name="T5" fmla="*/ 390 h 474"/>
              <a:gd name="T6" fmla="*/ 84 w 474"/>
              <a:gd name="T7" fmla="*/ 390 h 474"/>
              <a:gd name="T8" fmla="*/ 84 w 474"/>
              <a:gd name="T9" fmla="*/ 84 h 474"/>
            </a:gdLst>
            <a:ahLst/>
            <a:cxnLst>
              <a:cxn ang="0">
                <a:pos x="T0" y="T1"/>
              </a:cxn>
              <a:cxn ang="0">
                <a:pos x="T2" y="T3"/>
              </a:cxn>
              <a:cxn ang="0">
                <a:pos x="T4" y="T5"/>
              </a:cxn>
              <a:cxn ang="0">
                <a:pos x="T6" y="T7"/>
              </a:cxn>
              <a:cxn ang="0">
                <a:pos x="T8" y="T9"/>
              </a:cxn>
            </a:cxnLst>
            <a:rect l="0" t="0" r="r" b="b"/>
            <a:pathLst>
              <a:path w="474" h="474">
                <a:moveTo>
                  <a:pt x="84" y="84"/>
                </a:moveTo>
                <a:cubicBezTo>
                  <a:pt x="168" y="0"/>
                  <a:pt x="305" y="0"/>
                  <a:pt x="390" y="84"/>
                </a:cubicBezTo>
                <a:cubicBezTo>
                  <a:pt x="474" y="169"/>
                  <a:pt x="474" y="306"/>
                  <a:pt x="390" y="390"/>
                </a:cubicBezTo>
                <a:cubicBezTo>
                  <a:pt x="305" y="474"/>
                  <a:pt x="168" y="474"/>
                  <a:pt x="84" y="390"/>
                </a:cubicBezTo>
                <a:cubicBezTo>
                  <a:pt x="0" y="306"/>
                  <a:pt x="0" y="169"/>
                  <a:pt x="84" y="84"/>
                </a:cubicBezTo>
                <a:close/>
              </a:path>
            </a:pathLst>
          </a:custGeom>
          <a:solidFill>
            <a:schemeClr val="accent3"/>
          </a:solidFill>
          <a:ln w="58738" cap="flat">
            <a:solidFill>
              <a:schemeClr val="accent1">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6" name="文本框 28">
            <a:extLst>
              <a:ext uri="{FF2B5EF4-FFF2-40B4-BE49-F238E27FC236}">
                <a16:creationId xmlns:a16="http://schemas.microsoft.com/office/drawing/2014/main" id="{697AA42C-7086-4F84-A1F9-97DE2BF39BA2}"/>
              </a:ext>
            </a:extLst>
          </p:cNvPr>
          <p:cNvSpPr txBox="1"/>
          <p:nvPr/>
        </p:nvSpPr>
        <p:spPr>
          <a:xfrm flipH="1">
            <a:off x="3097816" y="1817621"/>
            <a:ext cx="216094" cy="212114"/>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1</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27" name="直接连接符 26">
            <a:extLst>
              <a:ext uri="{FF2B5EF4-FFF2-40B4-BE49-F238E27FC236}">
                <a16:creationId xmlns:a16="http://schemas.microsoft.com/office/drawing/2014/main" id="{5A88A49D-FEFA-4727-B58D-BA8C22E88991}"/>
              </a:ext>
            </a:extLst>
          </p:cNvPr>
          <p:cNvCxnSpPr/>
          <p:nvPr/>
        </p:nvCxnSpPr>
        <p:spPr>
          <a:xfrm>
            <a:off x="2483768" y="1933961"/>
            <a:ext cx="0" cy="1296144"/>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箭头连接符 27">
            <a:extLst>
              <a:ext uri="{FF2B5EF4-FFF2-40B4-BE49-F238E27FC236}">
                <a16:creationId xmlns:a16="http://schemas.microsoft.com/office/drawing/2014/main" id="{2F6620CB-A521-4C05-9046-B89FBF686A76}"/>
              </a:ext>
            </a:extLst>
          </p:cNvPr>
          <p:cNvCxnSpPr/>
          <p:nvPr/>
        </p:nvCxnSpPr>
        <p:spPr>
          <a:xfrm>
            <a:off x="2483768" y="1923678"/>
            <a:ext cx="3600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直接箭头连接符 28">
            <a:extLst>
              <a:ext uri="{FF2B5EF4-FFF2-40B4-BE49-F238E27FC236}">
                <a16:creationId xmlns:a16="http://schemas.microsoft.com/office/drawing/2014/main" id="{7A9D1AF3-AE50-4F76-B37E-E504226D1B11}"/>
              </a:ext>
            </a:extLst>
          </p:cNvPr>
          <p:cNvCxnSpPr/>
          <p:nvPr/>
        </p:nvCxnSpPr>
        <p:spPr>
          <a:xfrm>
            <a:off x="2483768" y="2636350"/>
            <a:ext cx="3600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直接箭头连接符 29">
            <a:extLst>
              <a:ext uri="{FF2B5EF4-FFF2-40B4-BE49-F238E27FC236}">
                <a16:creationId xmlns:a16="http://schemas.microsoft.com/office/drawing/2014/main" id="{5F3465F1-1929-40B9-A79C-0C2642CF3B2A}"/>
              </a:ext>
            </a:extLst>
          </p:cNvPr>
          <p:cNvCxnSpPr/>
          <p:nvPr/>
        </p:nvCxnSpPr>
        <p:spPr>
          <a:xfrm>
            <a:off x="2483768" y="3230105"/>
            <a:ext cx="3600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文本框 32">
            <a:extLst>
              <a:ext uri="{FF2B5EF4-FFF2-40B4-BE49-F238E27FC236}">
                <a16:creationId xmlns:a16="http://schemas.microsoft.com/office/drawing/2014/main" id="{12213267-F7E7-40E3-821E-AEA1BE107FFF}"/>
              </a:ext>
            </a:extLst>
          </p:cNvPr>
          <p:cNvSpPr txBox="1"/>
          <p:nvPr/>
        </p:nvSpPr>
        <p:spPr>
          <a:xfrm>
            <a:off x="5029172" y="1736424"/>
            <a:ext cx="2793560" cy="553998"/>
          </a:xfrm>
          <a:prstGeom prst="rect">
            <a:avLst/>
          </a:prstGeom>
          <a:noFill/>
        </p:spPr>
        <p:txBody>
          <a:bodyPr wrap="square">
            <a:spAutoFit/>
          </a:bodyPr>
          <a:lstStyle/>
          <a:p>
            <a:r>
              <a:rPr lang="zh-CN" altLang="en-US" sz="1000" dirty="0"/>
              <a:t>重大生活事件指的是大学生在与自己关系密切或影响个人前途发展的问题上遭受的挫 折，如亲人亡故、家庭悲剧、失恋、重要考试失败等。</a:t>
            </a:r>
          </a:p>
        </p:txBody>
      </p:sp>
      <p:sp>
        <p:nvSpPr>
          <p:cNvPr id="34" name="文本框 33">
            <a:extLst>
              <a:ext uri="{FF2B5EF4-FFF2-40B4-BE49-F238E27FC236}">
                <a16:creationId xmlns:a16="http://schemas.microsoft.com/office/drawing/2014/main" id="{C8288856-8507-4FC5-A3D6-0A4E000898FC}"/>
              </a:ext>
            </a:extLst>
          </p:cNvPr>
          <p:cNvSpPr txBox="1"/>
          <p:nvPr/>
        </p:nvSpPr>
        <p:spPr>
          <a:xfrm>
            <a:off x="5029172" y="2433250"/>
            <a:ext cx="2793560" cy="553998"/>
          </a:xfrm>
          <a:prstGeom prst="rect">
            <a:avLst/>
          </a:prstGeom>
          <a:noFill/>
        </p:spPr>
        <p:txBody>
          <a:bodyPr wrap="square">
            <a:spAutoFit/>
          </a:bodyPr>
          <a:lstStyle/>
          <a:p>
            <a:r>
              <a:rPr lang="zh-CN" altLang="en-US" sz="1000" dirty="0"/>
              <a:t>日常生活压力源指的是在对自己而言不太重要的事情上遭受的挫折，也就是日常生活中的</a:t>
            </a:r>
          </a:p>
          <a:p>
            <a:r>
              <a:rPr lang="zh-CN" altLang="en-US" sz="1000" dirty="0"/>
              <a:t>“ 小事”或”不愉快”。</a:t>
            </a:r>
          </a:p>
        </p:txBody>
      </p:sp>
      <p:sp>
        <p:nvSpPr>
          <p:cNvPr id="35" name="文本框 34">
            <a:extLst>
              <a:ext uri="{FF2B5EF4-FFF2-40B4-BE49-F238E27FC236}">
                <a16:creationId xmlns:a16="http://schemas.microsoft.com/office/drawing/2014/main" id="{DD74B235-1041-410F-9EC5-EB6A4D03E517}"/>
              </a:ext>
            </a:extLst>
          </p:cNvPr>
          <p:cNvSpPr txBox="1"/>
          <p:nvPr/>
        </p:nvSpPr>
        <p:spPr>
          <a:xfrm>
            <a:off x="5059342" y="3180573"/>
            <a:ext cx="2793560" cy="400110"/>
          </a:xfrm>
          <a:prstGeom prst="rect">
            <a:avLst/>
          </a:prstGeom>
          <a:noFill/>
        </p:spPr>
        <p:txBody>
          <a:bodyPr wrap="square">
            <a:spAutoFit/>
          </a:bodyPr>
          <a:lstStyle/>
          <a:p>
            <a:r>
              <a:rPr lang="zh-CN" altLang="en-US" sz="1000" dirty="0"/>
              <a:t>慢性压力源是长期存在的、与自身相关的、短期内难以实现或解决的某一类问题。</a:t>
            </a:r>
          </a:p>
        </p:txBody>
      </p:sp>
      <p:sp>
        <p:nvSpPr>
          <p:cNvPr id="36" name="矩形 35">
            <a:extLst>
              <a:ext uri="{FF2B5EF4-FFF2-40B4-BE49-F238E27FC236}">
                <a16:creationId xmlns:a16="http://schemas.microsoft.com/office/drawing/2014/main" id="{059EA757-84A5-4BBD-8E67-769588E11F8F}"/>
              </a:ext>
            </a:extLst>
          </p:cNvPr>
          <p:cNvSpPr/>
          <p:nvPr/>
        </p:nvSpPr>
        <p:spPr>
          <a:xfrm>
            <a:off x="4966913" y="2366025"/>
            <a:ext cx="2999211" cy="654742"/>
          </a:xfrm>
          <a:prstGeom prst="rect">
            <a:avLst/>
          </a:prstGeom>
          <a:noFill/>
          <a:ln w="12700">
            <a:solidFill>
              <a:srgbClr val="F7691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a:extLst>
              <a:ext uri="{FF2B5EF4-FFF2-40B4-BE49-F238E27FC236}">
                <a16:creationId xmlns:a16="http://schemas.microsoft.com/office/drawing/2014/main" id="{54F9D3C2-A752-4D17-BE6E-6F70A867880D}"/>
              </a:ext>
            </a:extLst>
          </p:cNvPr>
          <p:cNvSpPr/>
          <p:nvPr/>
        </p:nvSpPr>
        <p:spPr>
          <a:xfrm>
            <a:off x="4966913" y="3087992"/>
            <a:ext cx="2999211" cy="654742"/>
          </a:xfrm>
          <a:prstGeom prst="rect">
            <a:avLst/>
          </a:prstGeom>
          <a:noFill/>
          <a:ln w="12700">
            <a:solidFill>
              <a:srgbClr val="F7691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0395264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第一PPT模板网-WWW.1PPT.COM"/>
  <p:tag name="ISPRING_SCORM_RATE_SLIDES" val="0"/>
  <p:tag name="ISPRING_SCORM_RATE_QUIZZES" val="0"/>
  <p:tag name="ISPRING_SCORM_PASSING_SCORE" val="0.000000"/>
  <p:tag name="ISPRING_ULTRA_SCORM_COURSE_ID" val="D0752931-FA41-460D-A5C9-20ABD289CA81"/>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G:\第十批待发作品\288117"/>
  <p:tag name="ISPRING_FIRST_PUBLISH" val="1"/>
</p:tagLst>
</file>

<file path=ppt/theme/theme1.xml><?xml version="1.0" encoding="utf-8"?>
<a:theme xmlns:a="http://schemas.openxmlformats.org/drawingml/2006/main" name="第一PPT，www.1ppt.com">
  <a:themeElements>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ppt/theme/themeOverride2.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docProps/app.xml><?xml version="1.0" encoding="utf-8"?>
<Properties xmlns="http://schemas.openxmlformats.org/officeDocument/2006/extended-properties" xmlns:vt="http://schemas.openxmlformats.org/officeDocument/2006/docPropsVTypes">
  <TotalTime>7065</TotalTime>
  <Words>1478</Words>
  <Application>Microsoft Office PowerPoint</Application>
  <PresentationFormat>全屏显示(16:9)</PresentationFormat>
  <Paragraphs>171</Paragraphs>
  <Slides>24</Slides>
  <Notes>24</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24</vt:i4>
      </vt:variant>
    </vt:vector>
  </HeadingPairs>
  <TitlesOfParts>
    <vt:vector size="30" baseType="lpstr">
      <vt:lpstr>微软雅黑</vt:lpstr>
      <vt:lpstr>印品黑体</vt:lpstr>
      <vt:lpstr>Arial</vt:lpstr>
      <vt:lpstr>Calibri</vt:lpstr>
      <vt:lpstr>Impact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user</dc:creator>
  <cp:keywords>第一PPT模板网-WWW.1PPT.COM</cp:keywords>
  <cp:lastModifiedBy>seafly</cp:lastModifiedBy>
  <cp:revision>993</cp:revision>
  <dcterms:created xsi:type="dcterms:W3CDTF">2015-12-11T17:46:17Z</dcterms:created>
  <dcterms:modified xsi:type="dcterms:W3CDTF">2020-10-11T15:32:47Z</dcterms:modified>
</cp:coreProperties>
</file>