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359" r:id="rId2"/>
    <p:sldId id="322" r:id="rId3"/>
    <p:sldId id="471" r:id="rId4"/>
    <p:sldId id="528" r:id="rId5"/>
    <p:sldId id="502" r:id="rId6"/>
    <p:sldId id="529" r:id="rId7"/>
    <p:sldId id="530" r:id="rId8"/>
    <p:sldId id="531" r:id="rId9"/>
    <p:sldId id="532" r:id="rId10"/>
    <p:sldId id="534" r:id="rId11"/>
    <p:sldId id="536" r:id="rId12"/>
    <p:sldId id="537" r:id="rId13"/>
    <p:sldId id="546" r:id="rId14"/>
    <p:sldId id="538" r:id="rId15"/>
    <p:sldId id="547" r:id="rId16"/>
    <p:sldId id="548" r:id="rId17"/>
    <p:sldId id="539" r:id="rId18"/>
    <p:sldId id="540" r:id="rId19"/>
    <p:sldId id="541" r:id="rId20"/>
    <p:sldId id="543" r:id="rId21"/>
    <p:sldId id="542" r:id="rId22"/>
    <p:sldId id="549" r:id="rId23"/>
    <p:sldId id="550" r:id="rId24"/>
    <p:sldId id="551" r:id="rId25"/>
    <p:sldId id="552" r:id="rId26"/>
    <p:sldId id="545" r:id="rId27"/>
  </p:sldIdLst>
  <p:sldSz cx="9144000" cy="5143500" type="screen16x9"/>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A4A3A4"/>
          </p15:clr>
        </p15:guide>
        <p15:guide id="3" orient="horz" pos="32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6911"/>
    <a:srgbClr val="F8A724"/>
    <a:srgbClr val="DAB392"/>
    <a:srgbClr val="FDE5BF"/>
    <a:srgbClr val="76C8D2"/>
    <a:srgbClr val="D2A37C"/>
    <a:srgbClr val="C871A6"/>
    <a:srgbClr val="0581BE"/>
    <a:srgbClr val="061735"/>
    <a:srgbClr val="EDDA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64" autoAdjust="0"/>
    <p:restoredTop sz="93492" autoAdjust="0"/>
  </p:normalViewPr>
  <p:slideViewPr>
    <p:cSldViewPr>
      <p:cViewPr varScale="1">
        <p:scale>
          <a:sx n="58" d="100"/>
          <a:sy n="58" d="100"/>
        </p:scale>
        <p:origin x="1166" y="58"/>
      </p:cViewPr>
      <p:guideLst>
        <p:guide pos="2880"/>
        <p:guide orient="horz" pos="32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pPr/>
              <a:t>2020/10/14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pPr/>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pPr/>
              <a:t>2020/10/14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pPr/>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a:t>
            </a:fld>
            <a:endParaRPr lang="zh-CN" altLang="en-US"/>
          </a:p>
        </p:txBody>
      </p:sp>
    </p:spTree>
    <p:extLst>
      <p:ext uri="{BB962C8B-B14F-4D97-AF65-F5344CB8AC3E}">
        <p14:creationId xmlns:p14="http://schemas.microsoft.com/office/powerpoint/2010/main" val="3010231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10</a:t>
            </a:fld>
            <a:endParaRPr lang="zh-CN" altLang="en-US"/>
          </a:p>
        </p:txBody>
      </p:sp>
    </p:spTree>
    <p:extLst>
      <p:ext uri="{BB962C8B-B14F-4D97-AF65-F5344CB8AC3E}">
        <p14:creationId xmlns:p14="http://schemas.microsoft.com/office/powerpoint/2010/main" val="3062798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11</a:t>
            </a:fld>
            <a:endParaRPr lang="zh-CN" altLang="en-US"/>
          </a:p>
        </p:txBody>
      </p:sp>
    </p:spTree>
    <p:extLst>
      <p:ext uri="{BB962C8B-B14F-4D97-AF65-F5344CB8AC3E}">
        <p14:creationId xmlns:p14="http://schemas.microsoft.com/office/powerpoint/2010/main" val="41105817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12</a:t>
            </a:fld>
            <a:endParaRPr lang="zh-CN" altLang="en-US"/>
          </a:p>
        </p:txBody>
      </p:sp>
    </p:spTree>
    <p:extLst>
      <p:ext uri="{BB962C8B-B14F-4D97-AF65-F5344CB8AC3E}">
        <p14:creationId xmlns:p14="http://schemas.microsoft.com/office/powerpoint/2010/main" val="15299502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13</a:t>
            </a:fld>
            <a:endParaRPr lang="zh-CN" altLang="en-US"/>
          </a:p>
        </p:txBody>
      </p:sp>
    </p:spTree>
    <p:extLst>
      <p:ext uri="{BB962C8B-B14F-4D97-AF65-F5344CB8AC3E}">
        <p14:creationId xmlns:p14="http://schemas.microsoft.com/office/powerpoint/2010/main" val="25653296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14</a:t>
            </a:fld>
            <a:endParaRPr lang="zh-CN" altLang="en-US"/>
          </a:p>
        </p:txBody>
      </p:sp>
    </p:spTree>
    <p:extLst>
      <p:ext uri="{BB962C8B-B14F-4D97-AF65-F5344CB8AC3E}">
        <p14:creationId xmlns:p14="http://schemas.microsoft.com/office/powerpoint/2010/main" val="35638732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15</a:t>
            </a:fld>
            <a:endParaRPr lang="zh-CN" altLang="en-US"/>
          </a:p>
        </p:txBody>
      </p:sp>
    </p:spTree>
    <p:extLst>
      <p:ext uri="{BB962C8B-B14F-4D97-AF65-F5344CB8AC3E}">
        <p14:creationId xmlns:p14="http://schemas.microsoft.com/office/powerpoint/2010/main" val="28998161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16</a:t>
            </a:fld>
            <a:endParaRPr lang="zh-CN" altLang="en-US"/>
          </a:p>
        </p:txBody>
      </p:sp>
    </p:spTree>
    <p:extLst>
      <p:ext uri="{BB962C8B-B14F-4D97-AF65-F5344CB8AC3E}">
        <p14:creationId xmlns:p14="http://schemas.microsoft.com/office/powerpoint/2010/main" val="39718406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17</a:t>
            </a:fld>
            <a:endParaRPr lang="zh-CN" altLang="en-US"/>
          </a:p>
        </p:txBody>
      </p:sp>
    </p:spTree>
    <p:extLst>
      <p:ext uri="{BB962C8B-B14F-4D97-AF65-F5344CB8AC3E}">
        <p14:creationId xmlns:p14="http://schemas.microsoft.com/office/powerpoint/2010/main" val="40919158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18</a:t>
            </a:fld>
            <a:endParaRPr lang="zh-CN" altLang="en-US"/>
          </a:p>
        </p:txBody>
      </p:sp>
    </p:spTree>
    <p:extLst>
      <p:ext uri="{BB962C8B-B14F-4D97-AF65-F5344CB8AC3E}">
        <p14:creationId xmlns:p14="http://schemas.microsoft.com/office/powerpoint/2010/main" val="3454617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19</a:t>
            </a:fld>
            <a:endParaRPr lang="zh-CN" altLang="en-US"/>
          </a:p>
        </p:txBody>
      </p:sp>
    </p:spTree>
    <p:extLst>
      <p:ext uri="{BB962C8B-B14F-4D97-AF65-F5344CB8AC3E}">
        <p14:creationId xmlns:p14="http://schemas.microsoft.com/office/powerpoint/2010/main" val="3276266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20</a:t>
            </a:fld>
            <a:endParaRPr lang="zh-CN" altLang="en-US"/>
          </a:p>
        </p:txBody>
      </p:sp>
    </p:spTree>
    <p:extLst>
      <p:ext uri="{BB962C8B-B14F-4D97-AF65-F5344CB8AC3E}">
        <p14:creationId xmlns:p14="http://schemas.microsoft.com/office/powerpoint/2010/main" val="27876227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21</a:t>
            </a:fld>
            <a:endParaRPr lang="zh-CN" altLang="en-US"/>
          </a:p>
        </p:txBody>
      </p:sp>
    </p:spTree>
    <p:extLst>
      <p:ext uri="{BB962C8B-B14F-4D97-AF65-F5344CB8AC3E}">
        <p14:creationId xmlns:p14="http://schemas.microsoft.com/office/powerpoint/2010/main" val="27426834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22</a:t>
            </a:fld>
            <a:endParaRPr lang="zh-CN" altLang="en-US"/>
          </a:p>
        </p:txBody>
      </p:sp>
    </p:spTree>
    <p:extLst>
      <p:ext uri="{BB962C8B-B14F-4D97-AF65-F5344CB8AC3E}">
        <p14:creationId xmlns:p14="http://schemas.microsoft.com/office/powerpoint/2010/main" val="25483374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23</a:t>
            </a:fld>
            <a:endParaRPr lang="zh-CN" altLang="en-US"/>
          </a:p>
        </p:txBody>
      </p:sp>
    </p:spTree>
    <p:extLst>
      <p:ext uri="{BB962C8B-B14F-4D97-AF65-F5344CB8AC3E}">
        <p14:creationId xmlns:p14="http://schemas.microsoft.com/office/powerpoint/2010/main" val="3405509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24</a:t>
            </a:fld>
            <a:endParaRPr lang="zh-CN" altLang="en-US"/>
          </a:p>
        </p:txBody>
      </p:sp>
    </p:spTree>
    <p:extLst>
      <p:ext uri="{BB962C8B-B14F-4D97-AF65-F5344CB8AC3E}">
        <p14:creationId xmlns:p14="http://schemas.microsoft.com/office/powerpoint/2010/main" val="16352948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25</a:t>
            </a:fld>
            <a:endParaRPr lang="zh-CN" altLang="en-US"/>
          </a:p>
        </p:txBody>
      </p:sp>
    </p:spTree>
    <p:extLst>
      <p:ext uri="{BB962C8B-B14F-4D97-AF65-F5344CB8AC3E}">
        <p14:creationId xmlns:p14="http://schemas.microsoft.com/office/powerpoint/2010/main" val="3268773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26</a:t>
            </a:fld>
            <a:endParaRPr lang="zh-CN" altLang="en-US"/>
          </a:p>
        </p:txBody>
      </p:sp>
    </p:spTree>
    <p:extLst>
      <p:ext uri="{BB962C8B-B14F-4D97-AF65-F5344CB8AC3E}">
        <p14:creationId xmlns:p14="http://schemas.microsoft.com/office/powerpoint/2010/main" val="575805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a:t>
            </a:fld>
            <a:endParaRPr lang="zh-CN" altLang="en-US"/>
          </a:p>
        </p:txBody>
      </p:sp>
    </p:spTree>
    <p:extLst>
      <p:ext uri="{BB962C8B-B14F-4D97-AF65-F5344CB8AC3E}">
        <p14:creationId xmlns:p14="http://schemas.microsoft.com/office/powerpoint/2010/main" val="3992795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a:t>
            </a:fld>
            <a:endParaRPr lang="zh-CN" altLang="en-US"/>
          </a:p>
        </p:txBody>
      </p:sp>
    </p:spTree>
    <p:extLst>
      <p:ext uri="{BB962C8B-B14F-4D97-AF65-F5344CB8AC3E}">
        <p14:creationId xmlns:p14="http://schemas.microsoft.com/office/powerpoint/2010/main" val="1617618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a:t>
            </a:fld>
            <a:endParaRPr lang="zh-CN" altLang="en-US"/>
          </a:p>
        </p:txBody>
      </p:sp>
    </p:spTree>
    <p:extLst>
      <p:ext uri="{BB962C8B-B14F-4D97-AF65-F5344CB8AC3E}">
        <p14:creationId xmlns:p14="http://schemas.microsoft.com/office/powerpoint/2010/main" val="3353241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a:t>
            </a:fld>
            <a:endParaRPr lang="zh-CN" altLang="en-US"/>
          </a:p>
        </p:txBody>
      </p:sp>
    </p:spTree>
    <p:extLst>
      <p:ext uri="{BB962C8B-B14F-4D97-AF65-F5344CB8AC3E}">
        <p14:creationId xmlns:p14="http://schemas.microsoft.com/office/powerpoint/2010/main" val="39305577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7</a:t>
            </a:fld>
            <a:endParaRPr lang="zh-CN" altLang="en-US"/>
          </a:p>
        </p:txBody>
      </p:sp>
    </p:spTree>
    <p:extLst>
      <p:ext uri="{BB962C8B-B14F-4D97-AF65-F5344CB8AC3E}">
        <p14:creationId xmlns:p14="http://schemas.microsoft.com/office/powerpoint/2010/main" val="26468015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8</a:t>
            </a:fld>
            <a:endParaRPr lang="zh-CN" altLang="en-US"/>
          </a:p>
        </p:txBody>
      </p:sp>
    </p:spTree>
    <p:extLst>
      <p:ext uri="{BB962C8B-B14F-4D97-AF65-F5344CB8AC3E}">
        <p14:creationId xmlns:p14="http://schemas.microsoft.com/office/powerpoint/2010/main" val="18101776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9</a:t>
            </a:fld>
            <a:endParaRPr lang="zh-CN" altLang="en-US"/>
          </a:p>
        </p:txBody>
      </p:sp>
    </p:spTree>
    <p:extLst>
      <p:ext uri="{BB962C8B-B14F-4D97-AF65-F5344CB8AC3E}">
        <p14:creationId xmlns:p14="http://schemas.microsoft.com/office/powerpoint/2010/main" val="34497114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2020/10/14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2020/10/14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email">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2020/10/14</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
        <p:nvSpPr>
          <p:cNvPr id="7" name="矩形 6">
            <a:extLst>
              <a:ext uri="{FF2B5EF4-FFF2-40B4-BE49-F238E27FC236}">
                <a16:creationId xmlns:a16="http://schemas.microsoft.com/office/drawing/2014/main" xmlns="" id="{726F7441-D702-43EF-AEE3-E205BA617283}"/>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60" r:id="rId2"/>
    <p:sldLayoutId id="2147483661" r:id="rId3"/>
    <p:sldLayoutId id="2147483654" r:id="rId4"/>
    <p:sldLayoutId id="2147483655" r:id="rId5"/>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blip>
          <a:srcRect/>
          <a:stretch>
            <a:fillRect t="-3000" b="-3000"/>
          </a:stretch>
        </a:blipFill>
        <a:effectLst/>
      </p:bgPr>
    </p:bg>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xmlns="" id="{C4B9E70B-D621-47E5-906D-4E166E508837}"/>
              </a:ext>
            </a:extLst>
          </p:cNvPr>
          <p:cNvSpPr>
            <a:spLocks/>
          </p:cNvSpPr>
          <p:nvPr/>
        </p:nvSpPr>
        <p:spPr bwMode="auto">
          <a:xfrm>
            <a:off x="1774969" y="775643"/>
            <a:ext cx="2094268" cy="2371344"/>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 name="组合 1">
            <a:extLst>
              <a:ext uri="{FF2B5EF4-FFF2-40B4-BE49-F238E27FC236}">
                <a16:creationId xmlns:a16="http://schemas.microsoft.com/office/drawing/2014/main" xmlns="" id="{F950A6DA-97B1-4B66-8468-20A25D3C211D}"/>
              </a:ext>
            </a:extLst>
          </p:cNvPr>
          <p:cNvGrpSpPr/>
          <p:nvPr/>
        </p:nvGrpSpPr>
        <p:grpSpPr>
          <a:xfrm>
            <a:off x="1240035" y="848773"/>
            <a:ext cx="2792060" cy="3165622"/>
            <a:chOff x="1240035" y="848773"/>
            <a:chExt cx="2792060" cy="3165622"/>
          </a:xfrm>
        </p:grpSpPr>
        <p:sp>
          <p:nvSpPr>
            <p:cNvPr id="7" name="Freeform 6">
              <a:extLst>
                <a:ext uri="{FF2B5EF4-FFF2-40B4-BE49-F238E27FC236}">
                  <a16:creationId xmlns:a16="http://schemas.microsoft.com/office/drawing/2014/main" xmlns="" id="{AB6B0800-05A8-40F5-987D-9ACE7DAF812A}"/>
                </a:ext>
              </a:extLst>
            </p:cNvPr>
            <p:cNvSpPr>
              <a:spLocks/>
            </p:cNvSpPr>
            <p:nvPr/>
          </p:nvSpPr>
          <p:spPr bwMode="auto">
            <a:xfrm>
              <a:off x="1240035" y="848773"/>
              <a:ext cx="2792060" cy="3165622"/>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0">
              <a:blip r:embed="rId5" cstate="email"/>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Freeform 7">
              <a:extLst>
                <a:ext uri="{FF2B5EF4-FFF2-40B4-BE49-F238E27FC236}">
                  <a16:creationId xmlns:a16="http://schemas.microsoft.com/office/drawing/2014/main" xmlns="" id="{188A26DD-AB31-4FF7-808F-D34498D86D7A}"/>
                </a:ext>
              </a:extLst>
            </p:cNvPr>
            <p:cNvSpPr>
              <a:spLocks/>
            </p:cNvSpPr>
            <p:nvPr/>
          </p:nvSpPr>
          <p:spPr bwMode="auto">
            <a:xfrm>
              <a:off x="1354953" y="990928"/>
              <a:ext cx="2562225" cy="2882900"/>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grpSp>
        <p:nvGrpSpPr>
          <p:cNvPr id="3" name="组合 2">
            <a:extLst>
              <a:ext uri="{FF2B5EF4-FFF2-40B4-BE49-F238E27FC236}">
                <a16:creationId xmlns:a16="http://schemas.microsoft.com/office/drawing/2014/main" xmlns="" id="{EEA1B176-2A04-4F77-B219-D0CE6FA8CEE4}"/>
              </a:ext>
            </a:extLst>
          </p:cNvPr>
          <p:cNvGrpSpPr/>
          <p:nvPr/>
        </p:nvGrpSpPr>
        <p:grpSpPr>
          <a:xfrm>
            <a:off x="959665" y="1964065"/>
            <a:ext cx="828675" cy="935038"/>
            <a:chOff x="959665" y="1964065"/>
            <a:chExt cx="828675" cy="935038"/>
          </a:xfrm>
        </p:grpSpPr>
        <p:sp>
          <p:nvSpPr>
            <p:cNvPr id="11" name="Freeform 8">
              <a:extLst>
                <a:ext uri="{FF2B5EF4-FFF2-40B4-BE49-F238E27FC236}">
                  <a16:creationId xmlns:a16="http://schemas.microsoft.com/office/drawing/2014/main" xmlns="" id="{85F8B9E5-F279-490B-AA1A-4681815725D0}"/>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3" name="Freeform 9">
              <a:extLst>
                <a:ext uri="{FF2B5EF4-FFF2-40B4-BE49-F238E27FC236}">
                  <a16:creationId xmlns:a16="http://schemas.microsoft.com/office/drawing/2014/main" xmlns="" id="{55EAA086-F557-4242-87BB-23DDD1240949}"/>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Freeform 10">
              <a:extLst>
                <a:ext uri="{FF2B5EF4-FFF2-40B4-BE49-F238E27FC236}">
                  <a16:creationId xmlns:a16="http://schemas.microsoft.com/office/drawing/2014/main" xmlns="" id="{2498509E-4B90-4BD5-9195-4FCA04299C4D}"/>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5" name="Freeform 11">
              <a:extLst>
                <a:ext uri="{FF2B5EF4-FFF2-40B4-BE49-F238E27FC236}">
                  <a16:creationId xmlns:a16="http://schemas.microsoft.com/office/drawing/2014/main" xmlns="" id="{CC1AB0A2-4B51-45C3-B331-2F15252A93EB}"/>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Freeform 5">
            <a:extLst>
              <a:ext uri="{FF2B5EF4-FFF2-40B4-BE49-F238E27FC236}">
                <a16:creationId xmlns:a16="http://schemas.microsoft.com/office/drawing/2014/main" xmlns="" id="{1E01CFC1-08C0-4185-A83C-6B13D7AAE3F3}"/>
              </a:ext>
            </a:extLst>
          </p:cNvPr>
          <p:cNvSpPr>
            <a:spLocks/>
          </p:cNvSpPr>
          <p:nvPr/>
        </p:nvSpPr>
        <p:spPr bwMode="auto">
          <a:xfrm flipH="1">
            <a:off x="2568174" y="-637331"/>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noFill/>
          <a:ln>
            <a:solidFill>
              <a:srgbClr val="F76911"/>
            </a:solid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2" name="Freeform 5">
            <a:extLst>
              <a:ext uri="{FF2B5EF4-FFF2-40B4-BE49-F238E27FC236}">
                <a16:creationId xmlns:a16="http://schemas.microsoft.com/office/drawing/2014/main" xmlns="" id="{544872F1-3879-4D76-8D64-9DA315FBC146}"/>
              </a:ext>
            </a:extLst>
          </p:cNvPr>
          <p:cNvSpPr>
            <a:spLocks/>
          </p:cNvSpPr>
          <p:nvPr/>
        </p:nvSpPr>
        <p:spPr bwMode="auto">
          <a:xfrm>
            <a:off x="4769966" y="-1316682"/>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5">
            <a:extLst>
              <a:ext uri="{FF2B5EF4-FFF2-40B4-BE49-F238E27FC236}">
                <a16:creationId xmlns:a16="http://schemas.microsoft.com/office/drawing/2014/main" xmlns="" id="{8FDAD97A-E218-43E4-83DA-F8EEDE507D69}"/>
              </a:ext>
            </a:extLst>
          </p:cNvPr>
          <p:cNvSpPr>
            <a:spLocks/>
          </p:cNvSpPr>
          <p:nvPr/>
        </p:nvSpPr>
        <p:spPr bwMode="auto">
          <a:xfrm flipH="1">
            <a:off x="1524343" y="3638078"/>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TextBox 7">
            <a:extLst>
              <a:ext uri="{FF2B5EF4-FFF2-40B4-BE49-F238E27FC236}">
                <a16:creationId xmlns:a16="http://schemas.microsoft.com/office/drawing/2014/main" xmlns="" id="{58029CC1-9F2C-49EB-A611-48DCA6D8ECB9}"/>
              </a:ext>
            </a:extLst>
          </p:cNvPr>
          <p:cNvSpPr>
            <a:spLocks noChangeArrowheads="1"/>
          </p:cNvSpPr>
          <p:nvPr/>
        </p:nvSpPr>
        <p:spPr bwMode="auto">
          <a:xfrm>
            <a:off x="4059876" y="1517179"/>
            <a:ext cx="4221842" cy="18466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6000" b="1" dirty="0">
                <a:solidFill>
                  <a:srgbClr val="F76911"/>
                </a:solidFill>
                <a:latin typeface="+mj-ea"/>
                <a:ea typeface="+mj-ea"/>
                <a:cs typeface="+mn-ea"/>
                <a:sym typeface="inpin heiti" panose="00000500000000000000" pitchFamily="2" charset="-122"/>
              </a:rPr>
              <a:t>大学生心理</a:t>
            </a:r>
            <a:endParaRPr lang="en-US" altLang="zh-CN" sz="6000" b="1" dirty="0">
              <a:solidFill>
                <a:srgbClr val="F76911"/>
              </a:solidFill>
              <a:latin typeface="+mj-ea"/>
              <a:ea typeface="+mj-ea"/>
              <a:cs typeface="+mn-ea"/>
              <a:sym typeface="inpin heiti" panose="00000500000000000000" pitchFamily="2" charset="-122"/>
            </a:endParaRPr>
          </a:p>
          <a:p>
            <a:pPr>
              <a:defRPr/>
            </a:pPr>
            <a:r>
              <a:rPr lang="zh-CN" altLang="en-US" sz="6000" b="1" dirty="0">
                <a:solidFill>
                  <a:srgbClr val="F76911"/>
                </a:solidFill>
                <a:latin typeface="+mj-ea"/>
                <a:ea typeface="+mj-ea"/>
                <a:cs typeface="+mn-ea"/>
                <a:sym typeface="inpin heiti" panose="00000500000000000000" pitchFamily="2" charset="-122"/>
              </a:rPr>
              <a:t>健康教育</a:t>
            </a:r>
            <a:endParaRPr lang="en-US" altLang="zh-CN" sz="6000" b="1" dirty="0">
              <a:solidFill>
                <a:srgbClr val="F76911"/>
              </a:solidFill>
              <a:latin typeface="+mj-ea"/>
              <a:ea typeface="+mj-ea"/>
              <a:cs typeface="+mn-ea"/>
              <a:sym typeface="inpin heiti" panose="00000500000000000000" pitchFamily="2" charset="-122"/>
            </a:endParaRPr>
          </a:p>
        </p:txBody>
      </p:sp>
      <p:sp>
        <p:nvSpPr>
          <p:cNvPr id="27" name="Freeform 5">
            <a:extLst>
              <a:ext uri="{FF2B5EF4-FFF2-40B4-BE49-F238E27FC236}">
                <a16:creationId xmlns:a16="http://schemas.microsoft.com/office/drawing/2014/main" xmlns="" id="{00C6367B-417A-4D5E-B834-F91BFAEA130D}"/>
              </a:ext>
            </a:extLst>
          </p:cNvPr>
          <p:cNvSpPr>
            <a:spLocks/>
          </p:cNvSpPr>
          <p:nvPr/>
        </p:nvSpPr>
        <p:spPr bwMode="auto">
          <a:xfrm flipH="1">
            <a:off x="7785730" y="3331217"/>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5" name="矩形 4"/>
          <p:cNvSpPr/>
          <p:nvPr/>
        </p:nvSpPr>
        <p:spPr>
          <a:xfrm>
            <a:off x="7039978" y="2862786"/>
            <a:ext cx="1348446" cy="461665"/>
          </a:xfrm>
          <a:prstGeom prst="rect">
            <a:avLst/>
          </a:prstGeom>
        </p:spPr>
        <p:txBody>
          <a:bodyPr wrap="none">
            <a:spAutoFit/>
          </a:bodyPr>
          <a:lstStyle/>
          <a:p>
            <a:pPr algn="ctr">
              <a:defRPr/>
            </a:pPr>
            <a:r>
              <a:rPr lang="en-US" altLang="zh-CN" sz="2400" b="1" dirty="0">
                <a:solidFill>
                  <a:srgbClr val="F76911"/>
                </a:solidFill>
                <a:latin typeface="+mj-ea"/>
                <a:cs typeface="+mn-ea"/>
                <a:sym typeface="inpin heiti" panose="00000500000000000000" pitchFamily="2" charset="-122"/>
              </a:rPr>
              <a:t>(</a:t>
            </a:r>
            <a:r>
              <a:rPr lang="zh-CN" altLang="en-US" sz="2400" b="1" dirty="0">
                <a:solidFill>
                  <a:srgbClr val="F76911"/>
                </a:solidFill>
                <a:latin typeface="+mj-ea"/>
                <a:cs typeface="+mn-ea"/>
                <a:sym typeface="inpin heiti" panose="00000500000000000000" pitchFamily="2" charset="-122"/>
              </a:rPr>
              <a:t>第三版</a:t>
            </a:r>
            <a:r>
              <a:rPr lang="en-US" altLang="zh-CN" sz="2400" b="1" dirty="0">
                <a:solidFill>
                  <a:srgbClr val="F76911"/>
                </a:solidFill>
                <a:latin typeface="+mj-ea"/>
                <a:cs typeface="+mn-ea"/>
                <a:sym typeface="inpin heiti" panose="00000500000000000000" pitchFamily="2" charset="-122"/>
              </a:rPr>
              <a:t>)</a:t>
            </a:r>
            <a:endParaRPr lang="zh-CN" altLang="en-US" sz="2400" b="1" dirty="0">
              <a:latin typeface="+mj-ea"/>
              <a:cs typeface="+mn-ea"/>
              <a:sym typeface="inpin heiti" panose="00000500000000000000" pitchFamily="2" charset="-122"/>
            </a:endParaRPr>
          </a:p>
        </p:txBody>
      </p:sp>
    </p:spTree>
    <p:extLst>
      <p:ext uri="{BB962C8B-B14F-4D97-AF65-F5344CB8AC3E}">
        <p14:creationId xmlns:p14="http://schemas.microsoft.com/office/powerpoint/2010/main" val="104806546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6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6000">
                                          <p:cBhvr additive="base">
                                            <p:cTn id="7" dur="500" fill="hold"/>
                                            <p:tgtEl>
                                              <p:spTgt spid="6"/>
                                            </p:tgtEl>
                                            <p:attrNameLst>
                                              <p:attrName>ppt_x</p:attrName>
                                            </p:attrNameLst>
                                          </p:cBhvr>
                                          <p:tavLst>
                                            <p:tav tm="0">
                                              <p:val>
                                                <p:strVal val="0-#ppt_w/2"/>
                                              </p:val>
                                            </p:tav>
                                            <p:tav tm="100000">
                                              <p:val>
                                                <p:strVal val="#ppt_x"/>
                                              </p:val>
                                            </p:tav>
                                          </p:tavLst>
                                        </p:anim>
                                        <p:anim calcmode="lin" valueType="num" p14:bounceEnd="56000">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6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56000">
                                          <p:cBhvr additive="base">
                                            <p:cTn id="11" dur="1000" fill="hold"/>
                                            <p:tgtEl>
                                              <p:spTgt spid="2"/>
                                            </p:tgtEl>
                                            <p:attrNameLst>
                                              <p:attrName>ppt_x</p:attrName>
                                            </p:attrNameLst>
                                          </p:cBhvr>
                                          <p:tavLst>
                                            <p:tav tm="0">
                                              <p:val>
                                                <p:strVal val="0-#ppt_w/2"/>
                                              </p:val>
                                            </p:tav>
                                            <p:tav tm="100000">
                                              <p:val>
                                                <p:strVal val="#ppt_x"/>
                                              </p:val>
                                            </p:tav>
                                          </p:tavLst>
                                        </p:anim>
                                        <p:anim calcmode="lin" valueType="num" p14:bounceEnd="56000">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6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56000">
                                          <p:cBhvr additive="base">
                                            <p:cTn id="15" dur="1000" fill="hold"/>
                                            <p:tgtEl>
                                              <p:spTgt spid="3"/>
                                            </p:tgtEl>
                                            <p:attrNameLst>
                                              <p:attrName>ppt_x</p:attrName>
                                            </p:attrNameLst>
                                          </p:cBhvr>
                                          <p:tavLst>
                                            <p:tav tm="0">
                                              <p:val>
                                                <p:strVal val="0-#ppt_w/2"/>
                                              </p:val>
                                            </p:tav>
                                            <p:tav tm="100000">
                                              <p:val>
                                                <p:strVal val="#ppt_x"/>
                                              </p:val>
                                            </p:tav>
                                          </p:tavLst>
                                        </p:anim>
                                        <p:anim calcmode="lin" valueType="num" p14:bounceEnd="56000">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大学生学习的一般问题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90204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三、大学生网络心理的特点</a:t>
            </a:r>
          </a:p>
        </p:txBody>
      </p:sp>
      <p:sp>
        <p:nvSpPr>
          <p:cNvPr id="29" name="椭圆 28">
            <a:extLst>
              <a:ext uri="{FF2B5EF4-FFF2-40B4-BE49-F238E27FC236}">
                <a16:creationId xmlns:a16="http://schemas.microsoft.com/office/drawing/2014/main" xmlns="" id="{A005987D-156B-4CCD-9F63-8A933C4CF83C}"/>
              </a:ext>
            </a:extLst>
          </p:cNvPr>
          <p:cNvSpPr/>
          <p:nvPr/>
        </p:nvSpPr>
        <p:spPr>
          <a:xfrm>
            <a:off x="3258208" y="1912580"/>
            <a:ext cx="2043913" cy="2043913"/>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文本框 36">
            <a:extLst>
              <a:ext uri="{FF2B5EF4-FFF2-40B4-BE49-F238E27FC236}">
                <a16:creationId xmlns:a16="http://schemas.microsoft.com/office/drawing/2014/main" xmlns="" id="{45671797-B773-4E0F-A7BA-422EEEA5B900}"/>
              </a:ext>
            </a:extLst>
          </p:cNvPr>
          <p:cNvSpPr txBox="1"/>
          <p:nvPr/>
        </p:nvSpPr>
        <p:spPr>
          <a:xfrm>
            <a:off x="3320702" y="1187007"/>
            <a:ext cx="1689743" cy="461665"/>
          </a:xfrm>
          <a:prstGeom prst="rect">
            <a:avLst/>
          </a:prstGeom>
          <a:noFill/>
        </p:spPr>
        <p:txBody>
          <a:bodyPr wrap="square">
            <a:spAutoFit/>
          </a:bodyPr>
          <a:lstStyle/>
          <a:p>
            <a:pPr algn="r"/>
            <a:r>
              <a:rPr lang="zh-CN" altLang="en-US" sz="2400" b="1" dirty="0">
                <a:solidFill>
                  <a:schemeClr val="tx1">
                    <a:lumMod val="50000"/>
                    <a:lumOff val="50000"/>
                  </a:schemeClr>
                </a:solidFill>
              </a:rPr>
              <a:t>减压心理</a:t>
            </a:r>
          </a:p>
        </p:txBody>
      </p:sp>
      <p:grpSp>
        <p:nvGrpSpPr>
          <p:cNvPr id="64" name="组合 63">
            <a:extLst>
              <a:ext uri="{FF2B5EF4-FFF2-40B4-BE49-F238E27FC236}">
                <a16:creationId xmlns:a16="http://schemas.microsoft.com/office/drawing/2014/main" xmlns="" id="{89B00E59-8435-4D5A-AADE-23CC8006C214}"/>
              </a:ext>
            </a:extLst>
          </p:cNvPr>
          <p:cNvGrpSpPr/>
          <p:nvPr/>
        </p:nvGrpSpPr>
        <p:grpSpPr>
          <a:xfrm>
            <a:off x="4007519" y="1706741"/>
            <a:ext cx="545289" cy="504050"/>
            <a:chOff x="3191617" y="1588953"/>
            <a:chExt cx="545289" cy="504050"/>
          </a:xfrm>
        </p:grpSpPr>
        <p:sp>
          <p:nvSpPr>
            <p:cNvPr id="31" name="椭圆 30">
              <a:extLst>
                <a:ext uri="{FF2B5EF4-FFF2-40B4-BE49-F238E27FC236}">
                  <a16:creationId xmlns:a16="http://schemas.microsoft.com/office/drawing/2014/main" xmlns="" id="{12D6EBA9-CEA6-4E7F-A6FD-98E0B5FF737B}"/>
                </a:ext>
              </a:extLst>
            </p:cNvPr>
            <p:cNvSpPr/>
            <p:nvPr/>
          </p:nvSpPr>
          <p:spPr>
            <a:xfrm>
              <a:off x="3191617" y="1588955"/>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4">
              <a:extLst>
                <a:ext uri="{FF2B5EF4-FFF2-40B4-BE49-F238E27FC236}">
                  <a16:creationId xmlns:a16="http://schemas.microsoft.com/office/drawing/2014/main" xmlns="" id="{F77CA26B-513F-4F66-AC25-610265A8EC67}"/>
                </a:ext>
              </a:extLst>
            </p:cNvPr>
            <p:cNvSpPr txBox="1"/>
            <p:nvPr/>
          </p:nvSpPr>
          <p:spPr>
            <a:xfrm>
              <a:off x="3273481" y="1588953"/>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1</a:t>
              </a:r>
              <a:endParaRPr lang="zh-CN" altLang="en-US" sz="2400" b="1" dirty="0">
                <a:latin typeface="微软雅黑" panose="020B0503020204020204" pitchFamily="34" charset="-122"/>
                <a:ea typeface="微软雅黑" panose="020B0503020204020204" pitchFamily="34" charset="-122"/>
              </a:endParaRPr>
            </a:p>
          </p:txBody>
        </p:sp>
      </p:grpSp>
      <p:grpSp>
        <p:nvGrpSpPr>
          <p:cNvPr id="65" name="组合 64">
            <a:extLst>
              <a:ext uri="{FF2B5EF4-FFF2-40B4-BE49-F238E27FC236}">
                <a16:creationId xmlns:a16="http://schemas.microsoft.com/office/drawing/2014/main" xmlns="" id="{BB14D86C-F102-411A-A05A-1285B5712705}"/>
              </a:ext>
            </a:extLst>
          </p:cNvPr>
          <p:cNvGrpSpPr/>
          <p:nvPr/>
        </p:nvGrpSpPr>
        <p:grpSpPr>
          <a:xfrm>
            <a:off x="3047247" y="2346431"/>
            <a:ext cx="545289" cy="504050"/>
            <a:chOff x="4642954" y="1588953"/>
            <a:chExt cx="545289" cy="504050"/>
          </a:xfrm>
        </p:grpSpPr>
        <p:sp>
          <p:nvSpPr>
            <p:cNvPr id="35" name="椭圆 34">
              <a:extLst>
                <a:ext uri="{FF2B5EF4-FFF2-40B4-BE49-F238E27FC236}">
                  <a16:creationId xmlns:a16="http://schemas.microsoft.com/office/drawing/2014/main" xmlns="" id="{8F1E5320-F17C-4DC3-BF53-07CC22A99EBC}"/>
                </a:ext>
              </a:extLst>
            </p:cNvPr>
            <p:cNvSpPr/>
            <p:nvPr/>
          </p:nvSpPr>
          <p:spPr>
            <a:xfrm>
              <a:off x="4642954" y="1588955"/>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56">
              <a:extLst>
                <a:ext uri="{FF2B5EF4-FFF2-40B4-BE49-F238E27FC236}">
                  <a16:creationId xmlns:a16="http://schemas.microsoft.com/office/drawing/2014/main" xmlns="" id="{2DA8F881-D754-42BB-A91A-E7F7DFFEC289}"/>
                </a:ext>
              </a:extLst>
            </p:cNvPr>
            <p:cNvSpPr txBox="1"/>
            <p:nvPr/>
          </p:nvSpPr>
          <p:spPr>
            <a:xfrm>
              <a:off x="4736975" y="1588953"/>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2</a:t>
              </a:r>
              <a:endParaRPr lang="zh-CN" altLang="en-US" sz="2400" b="1" dirty="0">
                <a:latin typeface="微软雅黑" panose="020B0503020204020204" pitchFamily="34" charset="-122"/>
                <a:ea typeface="微软雅黑" panose="020B0503020204020204" pitchFamily="34" charset="-122"/>
              </a:endParaRPr>
            </a:p>
          </p:txBody>
        </p:sp>
      </p:grpSp>
      <p:grpSp>
        <p:nvGrpSpPr>
          <p:cNvPr id="66" name="组合 65">
            <a:extLst>
              <a:ext uri="{FF2B5EF4-FFF2-40B4-BE49-F238E27FC236}">
                <a16:creationId xmlns:a16="http://schemas.microsoft.com/office/drawing/2014/main" xmlns="" id="{B1E187EC-0011-4D43-AF87-1DD9DEEA0A6A}"/>
              </a:ext>
            </a:extLst>
          </p:cNvPr>
          <p:cNvGrpSpPr/>
          <p:nvPr/>
        </p:nvGrpSpPr>
        <p:grpSpPr>
          <a:xfrm>
            <a:off x="4950878" y="2324213"/>
            <a:ext cx="545289" cy="509539"/>
            <a:chOff x="3158434" y="3216713"/>
            <a:chExt cx="545289" cy="509539"/>
          </a:xfrm>
        </p:grpSpPr>
        <p:sp>
          <p:nvSpPr>
            <p:cNvPr id="33" name="椭圆 32">
              <a:extLst>
                <a:ext uri="{FF2B5EF4-FFF2-40B4-BE49-F238E27FC236}">
                  <a16:creationId xmlns:a16="http://schemas.microsoft.com/office/drawing/2014/main" xmlns="" id="{A1D88807-4432-4E65-B6C3-A711E350FFEC}"/>
                </a:ext>
              </a:extLst>
            </p:cNvPr>
            <p:cNvSpPr/>
            <p:nvPr/>
          </p:nvSpPr>
          <p:spPr>
            <a:xfrm>
              <a:off x="3158434" y="3222204"/>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文本框 58">
              <a:extLst>
                <a:ext uri="{FF2B5EF4-FFF2-40B4-BE49-F238E27FC236}">
                  <a16:creationId xmlns:a16="http://schemas.microsoft.com/office/drawing/2014/main" xmlns="" id="{C465987B-5700-4E94-B9EF-22947E0FE148}"/>
                </a:ext>
              </a:extLst>
            </p:cNvPr>
            <p:cNvSpPr txBox="1"/>
            <p:nvPr/>
          </p:nvSpPr>
          <p:spPr>
            <a:xfrm>
              <a:off x="3254186" y="3216713"/>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3</a:t>
              </a:r>
              <a:endParaRPr lang="zh-CN" altLang="en-US" sz="2400" b="1" dirty="0">
                <a:latin typeface="微软雅黑" panose="020B0503020204020204" pitchFamily="34" charset="-122"/>
                <a:ea typeface="微软雅黑" panose="020B0503020204020204" pitchFamily="34" charset="-122"/>
              </a:endParaRPr>
            </a:p>
          </p:txBody>
        </p:sp>
      </p:grpSp>
      <p:sp>
        <p:nvSpPr>
          <p:cNvPr id="63" name="文本框 62">
            <a:extLst>
              <a:ext uri="{FF2B5EF4-FFF2-40B4-BE49-F238E27FC236}">
                <a16:creationId xmlns:a16="http://schemas.microsoft.com/office/drawing/2014/main" xmlns="" id="{4AE17F2A-407A-4047-B9C9-28CA16257A9D}"/>
              </a:ext>
            </a:extLst>
          </p:cNvPr>
          <p:cNvSpPr txBox="1"/>
          <p:nvPr/>
        </p:nvSpPr>
        <p:spPr>
          <a:xfrm>
            <a:off x="3416069" y="2427734"/>
            <a:ext cx="1728855" cy="954107"/>
          </a:xfrm>
          <a:prstGeom prst="rect">
            <a:avLst/>
          </a:prstGeom>
          <a:noFill/>
        </p:spPr>
        <p:txBody>
          <a:bodyPr wrap="square">
            <a:spAutoFit/>
          </a:bodyPr>
          <a:lstStyle/>
          <a:p>
            <a:pPr algn="ctr"/>
            <a:r>
              <a:rPr lang="zh-CN" altLang="en-US" sz="2800" b="1" dirty="0">
                <a:solidFill>
                  <a:schemeClr val="bg1"/>
                </a:solidFill>
              </a:rPr>
              <a:t>情感</a:t>
            </a:r>
            <a:endParaRPr lang="en-US" altLang="zh-CN" sz="2800" b="1" dirty="0">
              <a:solidFill>
                <a:schemeClr val="bg1"/>
              </a:solidFill>
            </a:endParaRPr>
          </a:p>
          <a:p>
            <a:pPr algn="ctr"/>
            <a:r>
              <a:rPr lang="zh-CN" altLang="en-US" sz="2800" b="1" dirty="0">
                <a:solidFill>
                  <a:schemeClr val="bg1"/>
                </a:solidFill>
              </a:rPr>
              <a:t>方面</a:t>
            </a:r>
            <a:endParaRPr lang="zh-CN" altLang="en-US" sz="1600" b="1" dirty="0">
              <a:solidFill>
                <a:schemeClr val="bg1"/>
              </a:solidFill>
            </a:endParaRPr>
          </a:p>
        </p:txBody>
      </p:sp>
      <p:sp>
        <p:nvSpPr>
          <p:cNvPr id="67" name="文本框 66">
            <a:extLst>
              <a:ext uri="{FF2B5EF4-FFF2-40B4-BE49-F238E27FC236}">
                <a16:creationId xmlns:a16="http://schemas.microsoft.com/office/drawing/2014/main" xmlns="" id="{0D42F8D2-2920-4C9B-947E-836A67BC99D7}"/>
              </a:ext>
            </a:extLst>
          </p:cNvPr>
          <p:cNvSpPr txBox="1"/>
          <p:nvPr/>
        </p:nvSpPr>
        <p:spPr>
          <a:xfrm>
            <a:off x="1308101" y="3792107"/>
            <a:ext cx="2185411" cy="461665"/>
          </a:xfrm>
          <a:prstGeom prst="rect">
            <a:avLst/>
          </a:prstGeom>
          <a:noFill/>
        </p:spPr>
        <p:txBody>
          <a:bodyPr wrap="square">
            <a:spAutoFit/>
          </a:bodyPr>
          <a:lstStyle/>
          <a:p>
            <a:pPr algn="r"/>
            <a:r>
              <a:rPr lang="zh-CN" altLang="en-US" sz="2400" b="1" dirty="0">
                <a:solidFill>
                  <a:schemeClr val="tx1">
                    <a:lumMod val="50000"/>
                    <a:lumOff val="50000"/>
                  </a:schemeClr>
                </a:solidFill>
              </a:rPr>
              <a:t>情感表达心理</a:t>
            </a:r>
          </a:p>
        </p:txBody>
      </p:sp>
      <p:sp>
        <p:nvSpPr>
          <p:cNvPr id="68" name="文本框 67">
            <a:extLst>
              <a:ext uri="{FF2B5EF4-FFF2-40B4-BE49-F238E27FC236}">
                <a16:creationId xmlns:a16="http://schemas.microsoft.com/office/drawing/2014/main" xmlns="" id="{5B6176ED-5BD0-49FD-AB71-9A6F0665A5E2}"/>
              </a:ext>
            </a:extLst>
          </p:cNvPr>
          <p:cNvSpPr txBox="1"/>
          <p:nvPr/>
        </p:nvSpPr>
        <p:spPr>
          <a:xfrm>
            <a:off x="5184931" y="3792107"/>
            <a:ext cx="1477436" cy="461665"/>
          </a:xfrm>
          <a:prstGeom prst="rect">
            <a:avLst/>
          </a:prstGeom>
          <a:noFill/>
        </p:spPr>
        <p:txBody>
          <a:bodyPr wrap="square">
            <a:spAutoFit/>
          </a:bodyPr>
          <a:lstStyle/>
          <a:p>
            <a:pPr algn="r"/>
            <a:r>
              <a:rPr lang="zh-CN" altLang="en-US" sz="2400" b="1" dirty="0">
                <a:solidFill>
                  <a:schemeClr val="tx1">
                    <a:lumMod val="50000"/>
                    <a:lumOff val="50000"/>
                  </a:schemeClr>
                </a:solidFill>
              </a:rPr>
              <a:t>逃避心理</a:t>
            </a:r>
          </a:p>
        </p:txBody>
      </p:sp>
      <p:grpSp>
        <p:nvGrpSpPr>
          <p:cNvPr id="69" name="组合 68">
            <a:extLst>
              <a:ext uri="{FF2B5EF4-FFF2-40B4-BE49-F238E27FC236}">
                <a16:creationId xmlns:a16="http://schemas.microsoft.com/office/drawing/2014/main" xmlns="" id="{2B8D187E-CFA5-4246-91E4-75D7AA890266}"/>
              </a:ext>
            </a:extLst>
          </p:cNvPr>
          <p:cNvGrpSpPr/>
          <p:nvPr/>
        </p:nvGrpSpPr>
        <p:grpSpPr>
          <a:xfrm>
            <a:off x="4773985" y="3428311"/>
            <a:ext cx="545289" cy="509539"/>
            <a:chOff x="3158434" y="3216713"/>
            <a:chExt cx="545289" cy="509539"/>
          </a:xfrm>
        </p:grpSpPr>
        <p:sp>
          <p:nvSpPr>
            <p:cNvPr id="70" name="椭圆 69">
              <a:extLst>
                <a:ext uri="{FF2B5EF4-FFF2-40B4-BE49-F238E27FC236}">
                  <a16:creationId xmlns:a16="http://schemas.microsoft.com/office/drawing/2014/main" xmlns="" id="{66B329E7-E7F1-49CA-A692-2D67844D4531}"/>
                </a:ext>
              </a:extLst>
            </p:cNvPr>
            <p:cNvSpPr/>
            <p:nvPr/>
          </p:nvSpPr>
          <p:spPr>
            <a:xfrm>
              <a:off x="3158434" y="3222204"/>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文本框 70">
              <a:extLst>
                <a:ext uri="{FF2B5EF4-FFF2-40B4-BE49-F238E27FC236}">
                  <a16:creationId xmlns:a16="http://schemas.microsoft.com/office/drawing/2014/main" xmlns="" id="{61F1977D-8F90-4FEC-96FE-D8A180328C18}"/>
                </a:ext>
              </a:extLst>
            </p:cNvPr>
            <p:cNvSpPr txBox="1"/>
            <p:nvPr/>
          </p:nvSpPr>
          <p:spPr>
            <a:xfrm>
              <a:off x="3254186" y="3216713"/>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5</a:t>
              </a:r>
              <a:endParaRPr lang="zh-CN" altLang="en-US" sz="2400" b="1" dirty="0">
                <a:latin typeface="微软雅黑" panose="020B0503020204020204" pitchFamily="34" charset="-122"/>
                <a:ea typeface="微软雅黑" panose="020B0503020204020204" pitchFamily="34" charset="-122"/>
              </a:endParaRPr>
            </a:p>
          </p:txBody>
        </p:sp>
      </p:grpSp>
      <p:grpSp>
        <p:nvGrpSpPr>
          <p:cNvPr id="72" name="组合 71">
            <a:extLst>
              <a:ext uri="{FF2B5EF4-FFF2-40B4-BE49-F238E27FC236}">
                <a16:creationId xmlns:a16="http://schemas.microsoft.com/office/drawing/2014/main" xmlns="" id="{F05A9831-F1CE-4E2F-8481-32E06E7AFA22}"/>
              </a:ext>
            </a:extLst>
          </p:cNvPr>
          <p:cNvGrpSpPr/>
          <p:nvPr/>
        </p:nvGrpSpPr>
        <p:grpSpPr>
          <a:xfrm>
            <a:off x="3377921" y="3428311"/>
            <a:ext cx="545289" cy="504050"/>
            <a:chOff x="4642954" y="1588953"/>
            <a:chExt cx="545289" cy="504050"/>
          </a:xfrm>
        </p:grpSpPr>
        <p:sp>
          <p:nvSpPr>
            <p:cNvPr id="73" name="椭圆 72">
              <a:extLst>
                <a:ext uri="{FF2B5EF4-FFF2-40B4-BE49-F238E27FC236}">
                  <a16:creationId xmlns:a16="http://schemas.microsoft.com/office/drawing/2014/main" xmlns="" id="{C232E4D7-7660-4B1B-A614-1A6FBF1592EB}"/>
                </a:ext>
              </a:extLst>
            </p:cNvPr>
            <p:cNvSpPr/>
            <p:nvPr/>
          </p:nvSpPr>
          <p:spPr>
            <a:xfrm>
              <a:off x="4642954" y="1588955"/>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文本框 73">
              <a:extLst>
                <a:ext uri="{FF2B5EF4-FFF2-40B4-BE49-F238E27FC236}">
                  <a16:creationId xmlns:a16="http://schemas.microsoft.com/office/drawing/2014/main" xmlns="" id="{F38CA9D0-91D2-4C13-B039-7E1F869BB6BC}"/>
                </a:ext>
              </a:extLst>
            </p:cNvPr>
            <p:cNvSpPr txBox="1"/>
            <p:nvPr/>
          </p:nvSpPr>
          <p:spPr>
            <a:xfrm>
              <a:off x="4736975" y="1588953"/>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4</a:t>
              </a:r>
              <a:endParaRPr lang="zh-CN" altLang="en-US" sz="2400" b="1" dirty="0">
                <a:latin typeface="微软雅黑" panose="020B0503020204020204" pitchFamily="34" charset="-122"/>
                <a:ea typeface="微软雅黑" panose="020B0503020204020204" pitchFamily="34" charset="-122"/>
              </a:endParaRPr>
            </a:p>
          </p:txBody>
        </p:sp>
      </p:grpSp>
      <p:sp>
        <p:nvSpPr>
          <p:cNvPr id="75" name="文本框 74">
            <a:extLst>
              <a:ext uri="{FF2B5EF4-FFF2-40B4-BE49-F238E27FC236}">
                <a16:creationId xmlns:a16="http://schemas.microsoft.com/office/drawing/2014/main" xmlns="" id="{7382F149-BEB2-48CD-AA8A-7F3423EAEE94}"/>
              </a:ext>
            </a:extLst>
          </p:cNvPr>
          <p:cNvSpPr txBox="1"/>
          <p:nvPr/>
        </p:nvSpPr>
        <p:spPr>
          <a:xfrm>
            <a:off x="1308101" y="2353083"/>
            <a:ext cx="1689743" cy="461665"/>
          </a:xfrm>
          <a:prstGeom prst="rect">
            <a:avLst/>
          </a:prstGeom>
          <a:noFill/>
        </p:spPr>
        <p:txBody>
          <a:bodyPr wrap="square">
            <a:spAutoFit/>
          </a:bodyPr>
          <a:lstStyle/>
          <a:p>
            <a:pPr algn="r"/>
            <a:r>
              <a:rPr lang="zh-CN" altLang="en-US" sz="2400" b="1" dirty="0">
                <a:solidFill>
                  <a:schemeClr val="tx1">
                    <a:lumMod val="50000"/>
                    <a:lumOff val="50000"/>
                  </a:schemeClr>
                </a:solidFill>
              </a:rPr>
              <a:t>娱乐心理</a:t>
            </a:r>
          </a:p>
        </p:txBody>
      </p:sp>
      <p:sp>
        <p:nvSpPr>
          <p:cNvPr id="76" name="文本框 75">
            <a:extLst>
              <a:ext uri="{FF2B5EF4-FFF2-40B4-BE49-F238E27FC236}">
                <a16:creationId xmlns:a16="http://schemas.microsoft.com/office/drawing/2014/main" xmlns="" id="{B6A88846-8595-401E-8394-5DECEE15AD87}"/>
              </a:ext>
            </a:extLst>
          </p:cNvPr>
          <p:cNvSpPr txBox="1"/>
          <p:nvPr/>
        </p:nvSpPr>
        <p:spPr>
          <a:xfrm>
            <a:off x="5289506" y="2353083"/>
            <a:ext cx="2234822" cy="461665"/>
          </a:xfrm>
          <a:prstGeom prst="rect">
            <a:avLst/>
          </a:prstGeom>
          <a:noFill/>
        </p:spPr>
        <p:txBody>
          <a:bodyPr wrap="square">
            <a:spAutoFit/>
          </a:bodyPr>
          <a:lstStyle/>
          <a:p>
            <a:pPr algn="r"/>
            <a:r>
              <a:rPr lang="zh-CN" altLang="en-US" sz="2400" b="1" dirty="0">
                <a:solidFill>
                  <a:schemeClr val="tx1">
                    <a:lumMod val="50000"/>
                    <a:lumOff val="50000"/>
                  </a:schemeClr>
                </a:solidFill>
              </a:rPr>
              <a:t>价值体现心理</a:t>
            </a:r>
          </a:p>
        </p:txBody>
      </p:sp>
      <p:cxnSp>
        <p:nvCxnSpPr>
          <p:cNvPr id="27" name="直接连接符 26">
            <a:extLst>
              <a:ext uri="{FF2B5EF4-FFF2-40B4-BE49-F238E27FC236}">
                <a16:creationId xmlns:a16="http://schemas.microsoft.com/office/drawing/2014/main" xmlns="" id="{141C4748-A21A-4763-9086-435316921CD7}"/>
              </a:ext>
            </a:extLst>
          </p:cNvPr>
          <p:cNvCxnSpPr>
            <a:cxnSpLocks/>
          </p:cNvCxnSpPr>
          <p:nvPr/>
        </p:nvCxnSpPr>
        <p:spPr>
          <a:xfrm flipH="1">
            <a:off x="611560" y="1131590"/>
            <a:ext cx="216024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8" name="等腰三角形 27">
            <a:extLst>
              <a:ext uri="{FF2B5EF4-FFF2-40B4-BE49-F238E27FC236}">
                <a16:creationId xmlns:a16="http://schemas.microsoft.com/office/drawing/2014/main" xmlns="" id="{D3829458-8B6B-4CA1-973C-9D685F675389}"/>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0" name="直接连接符 29">
            <a:extLst>
              <a:ext uri="{FF2B5EF4-FFF2-40B4-BE49-F238E27FC236}">
                <a16:creationId xmlns:a16="http://schemas.microsoft.com/office/drawing/2014/main" xmlns="" id="{97F95A0F-6A43-48BC-9DC7-7DF58E249D79}"/>
              </a:ext>
            </a:extLst>
          </p:cNvPr>
          <p:cNvCxnSpPr>
            <a:cxnSpLocks/>
          </p:cNvCxnSpPr>
          <p:nvPr/>
        </p:nvCxnSpPr>
        <p:spPr>
          <a:xfrm>
            <a:off x="3707904" y="521032"/>
            <a:ext cx="543609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2" name="等腰三角形 31">
            <a:extLst>
              <a:ext uri="{FF2B5EF4-FFF2-40B4-BE49-F238E27FC236}">
                <a16:creationId xmlns:a16="http://schemas.microsoft.com/office/drawing/2014/main" xmlns="" id="{3D2FF151-C74B-4F9A-BB5C-3649F53C4E55}"/>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22232215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大学生学习的一般问题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90204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三、大学生网络心理的特点</a:t>
            </a:r>
          </a:p>
        </p:txBody>
      </p:sp>
      <p:sp>
        <p:nvSpPr>
          <p:cNvPr id="29" name="椭圆 28">
            <a:extLst>
              <a:ext uri="{FF2B5EF4-FFF2-40B4-BE49-F238E27FC236}">
                <a16:creationId xmlns:a16="http://schemas.microsoft.com/office/drawing/2014/main" xmlns="" id="{A005987D-156B-4CCD-9F63-8A933C4CF83C}"/>
              </a:ext>
            </a:extLst>
          </p:cNvPr>
          <p:cNvSpPr/>
          <p:nvPr/>
        </p:nvSpPr>
        <p:spPr>
          <a:xfrm>
            <a:off x="3258208" y="1912580"/>
            <a:ext cx="2043913" cy="2043913"/>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文本框 36">
            <a:extLst>
              <a:ext uri="{FF2B5EF4-FFF2-40B4-BE49-F238E27FC236}">
                <a16:creationId xmlns:a16="http://schemas.microsoft.com/office/drawing/2014/main" xmlns="" id="{45671797-B773-4E0F-A7BA-422EEEA5B900}"/>
              </a:ext>
            </a:extLst>
          </p:cNvPr>
          <p:cNvSpPr txBox="1"/>
          <p:nvPr/>
        </p:nvSpPr>
        <p:spPr>
          <a:xfrm>
            <a:off x="3320702" y="1187007"/>
            <a:ext cx="1689743" cy="461665"/>
          </a:xfrm>
          <a:prstGeom prst="rect">
            <a:avLst/>
          </a:prstGeom>
          <a:noFill/>
        </p:spPr>
        <p:txBody>
          <a:bodyPr wrap="square">
            <a:spAutoFit/>
          </a:bodyPr>
          <a:lstStyle/>
          <a:p>
            <a:pPr algn="r"/>
            <a:r>
              <a:rPr lang="zh-CN" altLang="en-US" sz="2400" b="1" dirty="0">
                <a:solidFill>
                  <a:schemeClr val="tx1">
                    <a:lumMod val="50000"/>
                    <a:lumOff val="50000"/>
                  </a:schemeClr>
                </a:solidFill>
              </a:rPr>
              <a:t>沟通心理</a:t>
            </a:r>
          </a:p>
        </p:txBody>
      </p:sp>
      <p:grpSp>
        <p:nvGrpSpPr>
          <p:cNvPr id="64" name="组合 63">
            <a:extLst>
              <a:ext uri="{FF2B5EF4-FFF2-40B4-BE49-F238E27FC236}">
                <a16:creationId xmlns:a16="http://schemas.microsoft.com/office/drawing/2014/main" xmlns="" id="{89B00E59-8435-4D5A-AADE-23CC8006C214}"/>
              </a:ext>
            </a:extLst>
          </p:cNvPr>
          <p:cNvGrpSpPr/>
          <p:nvPr/>
        </p:nvGrpSpPr>
        <p:grpSpPr>
          <a:xfrm>
            <a:off x="4007519" y="1706741"/>
            <a:ext cx="545289" cy="504050"/>
            <a:chOff x="3191617" y="1588953"/>
            <a:chExt cx="545289" cy="504050"/>
          </a:xfrm>
        </p:grpSpPr>
        <p:sp>
          <p:nvSpPr>
            <p:cNvPr id="31" name="椭圆 30">
              <a:extLst>
                <a:ext uri="{FF2B5EF4-FFF2-40B4-BE49-F238E27FC236}">
                  <a16:creationId xmlns:a16="http://schemas.microsoft.com/office/drawing/2014/main" xmlns="" id="{12D6EBA9-CEA6-4E7F-A6FD-98E0B5FF737B}"/>
                </a:ext>
              </a:extLst>
            </p:cNvPr>
            <p:cNvSpPr/>
            <p:nvPr/>
          </p:nvSpPr>
          <p:spPr>
            <a:xfrm>
              <a:off x="3191617" y="1588955"/>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4">
              <a:extLst>
                <a:ext uri="{FF2B5EF4-FFF2-40B4-BE49-F238E27FC236}">
                  <a16:creationId xmlns:a16="http://schemas.microsoft.com/office/drawing/2014/main" xmlns="" id="{F77CA26B-513F-4F66-AC25-610265A8EC67}"/>
                </a:ext>
              </a:extLst>
            </p:cNvPr>
            <p:cNvSpPr txBox="1"/>
            <p:nvPr/>
          </p:nvSpPr>
          <p:spPr>
            <a:xfrm>
              <a:off x="3273481" y="1588953"/>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1</a:t>
              </a:r>
              <a:endParaRPr lang="zh-CN" altLang="en-US" sz="2400" b="1" dirty="0">
                <a:latin typeface="微软雅黑" panose="020B0503020204020204" pitchFamily="34" charset="-122"/>
                <a:ea typeface="微软雅黑" panose="020B0503020204020204" pitchFamily="34" charset="-122"/>
              </a:endParaRPr>
            </a:p>
          </p:txBody>
        </p:sp>
      </p:grpSp>
      <p:grpSp>
        <p:nvGrpSpPr>
          <p:cNvPr id="65" name="组合 64">
            <a:extLst>
              <a:ext uri="{FF2B5EF4-FFF2-40B4-BE49-F238E27FC236}">
                <a16:creationId xmlns:a16="http://schemas.microsoft.com/office/drawing/2014/main" xmlns="" id="{BB14D86C-F102-411A-A05A-1285B5712705}"/>
              </a:ext>
            </a:extLst>
          </p:cNvPr>
          <p:cNvGrpSpPr/>
          <p:nvPr/>
        </p:nvGrpSpPr>
        <p:grpSpPr>
          <a:xfrm>
            <a:off x="3048057" y="3071815"/>
            <a:ext cx="545289" cy="504050"/>
            <a:chOff x="4642954" y="1588953"/>
            <a:chExt cx="545289" cy="504050"/>
          </a:xfrm>
        </p:grpSpPr>
        <p:sp>
          <p:nvSpPr>
            <p:cNvPr id="35" name="椭圆 34">
              <a:extLst>
                <a:ext uri="{FF2B5EF4-FFF2-40B4-BE49-F238E27FC236}">
                  <a16:creationId xmlns:a16="http://schemas.microsoft.com/office/drawing/2014/main" xmlns="" id="{8F1E5320-F17C-4DC3-BF53-07CC22A99EBC}"/>
                </a:ext>
              </a:extLst>
            </p:cNvPr>
            <p:cNvSpPr/>
            <p:nvPr/>
          </p:nvSpPr>
          <p:spPr>
            <a:xfrm>
              <a:off x="4642954" y="1588955"/>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56">
              <a:extLst>
                <a:ext uri="{FF2B5EF4-FFF2-40B4-BE49-F238E27FC236}">
                  <a16:creationId xmlns:a16="http://schemas.microsoft.com/office/drawing/2014/main" xmlns="" id="{2DA8F881-D754-42BB-A91A-E7F7DFFEC289}"/>
                </a:ext>
              </a:extLst>
            </p:cNvPr>
            <p:cNvSpPr txBox="1"/>
            <p:nvPr/>
          </p:nvSpPr>
          <p:spPr>
            <a:xfrm>
              <a:off x="4736975" y="1588953"/>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2</a:t>
              </a:r>
              <a:endParaRPr lang="zh-CN" altLang="en-US" sz="2400" b="1" dirty="0">
                <a:latin typeface="微软雅黑" panose="020B0503020204020204" pitchFamily="34" charset="-122"/>
                <a:ea typeface="微软雅黑" panose="020B0503020204020204" pitchFamily="34" charset="-122"/>
              </a:endParaRPr>
            </a:p>
          </p:txBody>
        </p:sp>
      </p:grpSp>
      <p:grpSp>
        <p:nvGrpSpPr>
          <p:cNvPr id="66" name="组合 65">
            <a:extLst>
              <a:ext uri="{FF2B5EF4-FFF2-40B4-BE49-F238E27FC236}">
                <a16:creationId xmlns:a16="http://schemas.microsoft.com/office/drawing/2014/main" xmlns="" id="{B1E187EC-0011-4D43-AF87-1DD9DEEA0A6A}"/>
              </a:ext>
            </a:extLst>
          </p:cNvPr>
          <p:cNvGrpSpPr/>
          <p:nvPr/>
        </p:nvGrpSpPr>
        <p:grpSpPr>
          <a:xfrm>
            <a:off x="4951688" y="3049597"/>
            <a:ext cx="545289" cy="509539"/>
            <a:chOff x="3158434" y="3216713"/>
            <a:chExt cx="545289" cy="509539"/>
          </a:xfrm>
        </p:grpSpPr>
        <p:sp>
          <p:nvSpPr>
            <p:cNvPr id="33" name="椭圆 32">
              <a:extLst>
                <a:ext uri="{FF2B5EF4-FFF2-40B4-BE49-F238E27FC236}">
                  <a16:creationId xmlns:a16="http://schemas.microsoft.com/office/drawing/2014/main" xmlns="" id="{A1D88807-4432-4E65-B6C3-A711E350FFEC}"/>
                </a:ext>
              </a:extLst>
            </p:cNvPr>
            <p:cNvSpPr/>
            <p:nvPr/>
          </p:nvSpPr>
          <p:spPr>
            <a:xfrm>
              <a:off x="3158434" y="3222204"/>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文本框 58">
              <a:extLst>
                <a:ext uri="{FF2B5EF4-FFF2-40B4-BE49-F238E27FC236}">
                  <a16:creationId xmlns:a16="http://schemas.microsoft.com/office/drawing/2014/main" xmlns="" id="{C465987B-5700-4E94-B9EF-22947E0FE148}"/>
                </a:ext>
              </a:extLst>
            </p:cNvPr>
            <p:cNvSpPr txBox="1"/>
            <p:nvPr/>
          </p:nvSpPr>
          <p:spPr>
            <a:xfrm>
              <a:off x="3254186" y="3216713"/>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3</a:t>
              </a:r>
              <a:endParaRPr lang="zh-CN" altLang="en-US" sz="2400" b="1" dirty="0">
                <a:latin typeface="微软雅黑" panose="020B0503020204020204" pitchFamily="34" charset="-122"/>
                <a:ea typeface="微软雅黑" panose="020B0503020204020204" pitchFamily="34" charset="-122"/>
              </a:endParaRPr>
            </a:p>
          </p:txBody>
        </p:sp>
      </p:grpSp>
      <p:sp>
        <p:nvSpPr>
          <p:cNvPr id="63" name="文本框 62">
            <a:extLst>
              <a:ext uri="{FF2B5EF4-FFF2-40B4-BE49-F238E27FC236}">
                <a16:creationId xmlns:a16="http://schemas.microsoft.com/office/drawing/2014/main" xmlns="" id="{4AE17F2A-407A-4047-B9C9-28CA16257A9D}"/>
              </a:ext>
            </a:extLst>
          </p:cNvPr>
          <p:cNvSpPr txBox="1"/>
          <p:nvPr/>
        </p:nvSpPr>
        <p:spPr>
          <a:xfrm>
            <a:off x="3416069" y="2427734"/>
            <a:ext cx="1728855" cy="954107"/>
          </a:xfrm>
          <a:prstGeom prst="rect">
            <a:avLst/>
          </a:prstGeom>
          <a:noFill/>
        </p:spPr>
        <p:txBody>
          <a:bodyPr wrap="square">
            <a:spAutoFit/>
          </a:bodyPr>
          <a:lstStyle/>
          <a:p>
            <a:pPr algn="ctr"/>
            <a:r>
              <a:rPr lang="zh-CN" altLang="en-US" sz="2800" b="1" dirty="0">
                <a:solidFill>
                  <a:schemeClr val="bg1"/>
                </a:solidFill>
              </a:rPr>
              <a:t>人际</a:t>
            </a:r>
            <a:endParaRPr lang="en-US" altLang="zh-CN" sz="2800" b="1" dirty="0">
              <a:solidFill>
                <a:schemeClr val="bg1"/>
              </a:solidFill>
            </a:endParaRPr>
          </a:p>
          <a:p>
            <a:pPr algn="ctr"/>
            <a:r>
              <a:rPr lang="zh-CN" altLang="en-US" sz="2800" b="1" dirty="0">
                <a:solidFill>
                  <a:schemeClr val="bg1"/>
                </a:solidFill>
              </a:rPr>
              <a:t>方面</a:t>
            </a:r>
            <a:endParaRPr lang="zh-CN" altLang="en-US" sz="1600" b="1" dirty="0">
              <a:solidFill>
                <a:schemeClr val="bg1"/>
              </a:solidFill>
            </a:endParaRPr>
          </a:p>
        </p:txBody>
      </p:sp>
      <p:sp>
        <p:nvSpPr>
          <p:cNvPr id="68" name="文本框 67">
            <a:extLst>
              <a:ext uri="{FF2B5EF4-FFF2-40B4-BE49-F238E27FC236}">
                <a16:creationId xmlns:a16="http://schemas.microsoft.com/office/drawing/2014/main" xmlns="" id="{5B6176ED-5BD0-49FD-AB71-9A6F0665A5E2}"/>
              </a:ext>
            </a:extLst>
          </p:cNvPr>
          <p:cNvSpPr txBox="1"/>
          <p:nvPr/>
        </p:nvSpPr>
        <p:spPr>
          <a:xfrm>
            <a:off x="5456056" y="3090998"/>
            <a:ext cx="1477436" cy="461665"/>
          </a:xfrm>
          <a:prstGeom prst="rect">
            <a:avLst/>
          </a:prstGeom>
          <a:noFill/>
        </p:spPr>
        <p:txBody>
          <a:bodyPr wrap="square">
            <a:spAutoFit/>
          </a:bodyPr>
          <a:lstStyle/>
          <a:p>
            <a:pPr algn="r"/>
            <a:r>
              <a:rPr lang="zh-CN" altLang="en-US" sz="2400" b="1" dirty="0">
                <a:solidFill>
                  <a:schemeClr val="tx1">
                    <a:lumMod val="50000"/>
                    <a:lumOff val="50000"/>
                  </a:schemeClr>
                </a:solidFill>
              </a:rPr>
              <a:t>恋爱心理</a:t>
            </a:r>
          </a:p>
        </p:txBody>
      </p:sp>
      <p:sp>
        <p:nvSpPr>
          <p:cNvPr id="75" name="文本框 74">
            <a:extLst>
              <a:ext uri="{FF2B5EF4-FFF2-40B4-BE49-F238E27FC236}">
                <a16:creationId xmlns:a16="http://schemas.microsoft.com/office/drawing/2014/main" xmlns="" id="{7382F149-BEB2-48CD-AA8A-7F3423EAEE94}"/>
              </a:ext>
            </a:extLst>
          </p:cNvPr>
          <p:cNvSpPr txBox="1"/>
          <p:nvPr/>
        </p:nvSpPr>
        <p:spPr>
          <a:xfrm>
            <a:off x="1316261" y="3085124"/>
            <a:ext cx="1689743" cy="461665"/>
          </a:xfrm>
          <a:prstGeom prst="rect">
            <a:avLst/>
          </a:prstGeom>
          <a:noFill/>
        </p:spPr>
        <p:txBody>
          <a:bodyPr wrap="square">
            <a:spAutoFit/>
          </a:bodyPr>
          <a:lstStyle/>
          <a:p>
            <a:pPr algn="r"/>
            <a:r>
              <a:rPr lang="zh-CN" altLang="en-US" sz="2400" b="1" dirty="0">
                <a:solidFill>
                  <a:schemeClr val="tx1">
                    <a:lumMod val="50000"/>
                    <a:lumOff val="50000"/>
                  </a:schemeClr>
                </a:solidFill>
              </a:rPr>
              <a:t>交友心理</a:t>
            </a:r>
          </a:p>
        </p:txBody>
      </p:sp>
      <p:cxnSp>
        <p:nvCxnSpPr>
          <p:cNvPr id="19" name="直接连接符 18">
            <a:extLst>
              <a:ext uri="{FF2B5EF4-FFF2-40B4-BE49-F238E27FC236}">
                <a16:creationId xmlns:a16="http://schemas.microsoft.com/office/drawing/2014/main" xmlns="" id="{767BC17E-87C7-4704-AAC9-32F2E4A86F3D}"/>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等腰三角形 19">
            <a:extLst>
              <a:ext uri="{FF2B5EF4-FFF2-40B4-BE49-F238E27FC236}">
                <a16:creationId xmlns:a16="http://schemas.microsoft.com/office/drawing/2014/main" xmlns="" id="{C944ADA4-DCA8-42D3-BBE2-EF5BDFEC1188}"/>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1" name="直接连接符 20">
            <a:extLst>
              <a:ext uri="{FF2B5EF4-FFF2-40B4-BE49-F238E27FC236}">
                <a16:creationId xmlns:a16="http://schemas.microsoft.com/office/drawing/2014/main" xmlns="" id="{87B804DC-9753-44D7-9B5F-37DEA217282B}"/>
              </a:ext>
            </a:extLst>
          </p:cNvPr>
          <p:cNvCxnSpPr>
            <a:cxnSpLocks/>
          </p:cNvCxnSpPr>
          <p:nvPr/>
        </p:nvCxnSpPr>
        <p:spPr>
          <a:xfrm>
            <a:off x="3707904" y="521032"/>
            <a:ext cx="543609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2" name="等腰三角形 21">
            <a:extLst>
              <a:ext uri="{FF2B5EF4-FFF2-40B4-BE49-F238E27FC236}">
                <a16:creationId xmlns:a16="http://schemas.microsoft.com/office/drawing/2014/main" xmlns="" id="{CF28208A-2AD8-495B-BBAC-AF9324F7D1B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30677541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a:extLst>
              <a:ext uri="{FF2B5EF4-FFF2-40B4-BE49-F238E27FC236}">
                <a16:creationId xmlns:a16="http://schemas.microsoft.com/office/drawing/2014/main" xmlns="" id="{4A57329F-AC92-4345-BE21-24322350D86A}"/>
              </a:ext>
            </a:extLst>
          </p:cNvPr>
          <p:cNvSpPr/>
          <p:nvPr/>
        </p:nvSpPr>
        <p:spPr>
          <a:xfrm>
            <a:off x="5740420" y="3712786"/>
            <a:ext cx="3403580" cy="1551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441213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网络与大学生心理健康的关系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119007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一、网络对大学生心理健康的影响</a:t>
            </a:r>
          </a:p>
        </p:txBody>
      </p:sp>
      <p:sp>
        <p:nvSpPr>
          <p:cNvPr id="21" name="文本框 20">
            <a:extLst>
              <a:ext uri="{FF2B5EF4-FFF2-40B4-BE49-F238E27FC236}">
                <a16:creationId xmlns:a16="http://schemas.microsoft.com/office/drawing/2014/main" xmlns="" id="{5D0FAF8C-4461-4E18-A893-B3A813B1E3AF}"/>
              </a:ext>
            </a:extLst>
          </p:cNvPr>
          <p:cNvSpPr txBox="1"/>
          <p:nvPr/>
        </p:nvSpPr>
        <p:spPr>
          <a:xfrm>
            <a:off x="1211591" y="2257030"/>
            <a:ext cx="4257439" cy="836960"/>
          </a:xfrm>
          <a:prstGeom prst="rect">
            <a:avLst/>
          </a:prstGeom>
          <a:noFill/>
        </p:spPr>
        <p:txBody>
          <a:bodyPr wrap="square">
            <a:spAutoFit/>
          </a:bodyPr>
          <a:lstStyle/>
          <a:p>
            <a:pPr>
              <a:lnSpc>
                <a:spcPts val="2000"/>
              </a:lnSpc>
            </a:pPr>
            <a:r>
              <a:rPr lang="zh-CN" altLang="en-US" sz="1300" dirty="0">
                <a:solidFill>
                  <a:schemeClr val="tx1">
                    <a:lumMod val="65000"/>
                    <a:lumOff val="35000"/>
                  </a:schemeClr>
                </a:solidFill>
              </a:rPr>
              <a:t>网络为大学生展现自我提供了一个广阔的平台。网络的海量信息以及强大的信息搜索功能可以帮助青少年获得有关自我认识方面的 信息，从而促进对自我的探索。</a:t>
            </a:r>
          </a:p>
        </p:txBody>
      </p:sp>
      <p:sp>
        <p:nvSpPr>
          <p:cNvPr id="23" name="文本框 22">
            <a:extLst>
              <a:ext uri="{FF2B5EF4-FFF2-40B4-BE49-F238E27FC236}">
                <a16:creationId xmlns:a16="http://schemas.microsoft.com/office/drawing/2014/main" xmlns="" id="{5E2B9B08-7F99-4348-B019-3112FB0A0283}"/>
              </a:ext>
            </a:extLst>
          </p:cNvPr>
          <p:cNvSpPr txBox="1"/>
          <p:nvPr/>
        </p:nvSpPr>
        <p:spPr>
          <a:xfrm>
            <a:off x="1247887" y="1851670"/>
            <a:ext cx="3168352" cy="307777"/>
          </a:xfrm>
          <a:prstGeom prst="rect">
            <a:avLst/>
          </a:prstGeom>
          <a:noFill/>
        </p:spPr>
        <p:txBody>
          <a:bodyPr wrap="square">
            <a:spAutoFit/>
          </a:bodyPr>
          <a:lstStyle/>
          <a:p>
            <a:r>
              <a:rPr lang="zh-CN" altLang="en-US" sz="1400" dirty="0">
                <a:solidFill>
                  <a:schemeClr val="bg1"/>
                </a:solidFill>
              </a:rPr>
              <a:t>（一）对大学生自我同一性的影响 </a:t>
            </a:r>
          </a:p>
        </p:txBody>
      </p:sp>
      <p:pic>
        <p:nvPicPr>
          <p:cNvPr id="19" name="图片 18">
            <a:extLst>
              <a:ext uri="{FF2B5EF4-FFF2-40B4-BE49-F238E27FC236}">
                <a16:creationId xmlns:a16="http://schemas.microsoft.com/office/drawing/2014/main" xmlns="" id="{EBB6ADA5-3D07-4D58-BB93-0D97F086B5C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40420" y="1458597"/>
            <a:ext cx="3403580" cy="2254189"/>
          </a:xfrm>
          <a:prstGeom prst="rect">
            <a:avLst/>
          </a:prstGeom>
        </p:spPr>
      </p:pic>
      <p:cxnSp>
        <p:nvCxnSpPr>
          <p:cNvPr id="24" name="直接连接符 23">
            <a:extLst>
              <a:ext uri="{FF2B5EF4-FFF2-40B4-BE49-F238E27FC236}">
                <a16:creationId xmlns:a16="http://schemas.microsoft.com/office/drawing/2014/main" xmlns="" id="{F1929BD5-C0E9-4761-9FCB-8AF6DC15F6E9}"/>
              </a:ext>
            </a:extLst>
          </p:cNvPr>
          <p:cNvCxnSpPr>
            <a:cxnSpLocks/>
          </p:cNvCxnSpPr>
          <p:nvPr/>
        </p:nvCxnSpPr>
        <p:spPr>
          <a:xfrm flipH="1">
            <a:off x="611560" y="1131590"/>
            <a:ext cx="266429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等腰三角形 25">
            <a:extLst>
              <a:ext uri="{FF2B5EF4-FFF2-40B4-BE49-F238E27FC236}">
                <a16:creationId xmlns:a16="http://schemas.microsoft.com/office/drawing/2014/main" xmlns="" id="{984DAAD2-28F8-466B-BD97-514ED795A84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9" name="直接连接符 28">
            <a:extLst>
              <a:ext uri="{FF2B5EF4-FFF2-40B4-BE49-F238E27FC236}">
                <a16:creationId xmlns:a16="http://schemas.microsoft.com/office/drawing/2014/main" xmlns="" id="{87E79E4A-387F-41C8-83B6-B1C1312823D0}"/>
              </a:ext>
            </a:extLst>
          </p:cNvPr>
          <p:cNvCxnSpPr>
            <a:cxnSpLocks/>
          </p:cNvCxnSpPr>
          <p:nvPr/>
        </p:nvCxnSpPr>
        <p:spPr>
          <a:xfrm>
            <a:off x="4416239" y="521032"/>
            <a:ext cx="4727761"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1" name="等腰三角形 30">
            <a:extLst>
              <a:ext uri="{FF2B5EF4-FFF2-40B4-BE49-F238E27FC236}">
                <a16:creationId xmlns:a16="http://schemas.microsoft.com/office/drawing/2014/main" xmlns="" id="{4008A947-5BD6-4EAC-AC67-556C9CE1EF71}"/>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 name="矩形: 一个圆顶角，剪去另一个顶角 2">
            <a:extLst>
              <a:ext uri="{FF2B5EF4-FFF2-40B4-BE49-F238E27FC236}">
                <a16:creationId xmlns:a16="http://schemas.microsoft.com/office/drawing/2014/main" xmlns="" id="{76A4C37D-34C7-4A2A-9BAC-E5CFEF44105E}"/>
              </a:ext>
            </a:extLst>
          </p:cNvPr>
          <p:cNvSpPr/>
          <p:nvPr/>
        </p:nvSpPr>
        <p:spPr>
          <a:xfrm>
            <a:off x="575556" y="1240327"/>
            <a:ext cx="3132348" cy="379471"/>
          </a:xfrm>
          <a:prstGeom prst="snipRound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28510B53-313B-4E74-AA9E-BB7D914A643E}"/>
              </a:ext>
            </a:extLst>
          </p:cNvPr>
          <p:cNvSpPr txBox="1"/>
          <p:nvPr/>
        </p:nvSpPr>
        <p:spPr>
          <a:xfrm>
            <a:off x="539552" y="1277260"/>
            <a:ext cx="3168352" cy="307777"/>
          </a:xfrm>
          <a:prstGeom prst="rect">
            <a:avLst/>
          </a:prstGeom>
          <a:noFill/>
        </p:spPr>
        <p:txBody>
          <a:bodyPr wrap="square">
            <a:spAutoFit/>
          </a:bodyPr>
          <a:lstStyle/>
          <a:p>
            <a:r>
              <a:rPr lang="zh-CN" altLang="en-US" sz="1400" dirty="0">
                <a:solidFill>
                  <a:schemeClr val="bg1"/>
                </a:solidFill>
              </a:rPr>
              <a:t>（一）对大学生自我同一性的影响 </a:t>
            </a:r>
          </a:p>
        </p:txBody>
      </p:sp>
    </p:spTree>
    <p:extLst>
      <p:ext uri="{BB962C8B-B14F-4D97-AF65-F5344CB8AC3E}">
        <p14:creationId xmlns:p14="http://schemas.microsoft.com/office/powerpoint/2010/main" val="228606545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一个圆顶角，剪去另一个顶角 8">
            <a:extLst>
              <a:ext uri="{FF2B5EF4-FFF2-40B4-BE49-F238E27FC236}">
                <a16:creationId xmlns:a16="http://schemas.microsoft.com/office/drawing/2014/main" xmlns="" id="{E24B2C77-646B-41C1-8DE7-555E1845AF84}"/>
              </a:ext>
            </a:extLst>
          </p:cNvPr>
          <p:cNvSpPr/>
          <p:nvPr/>
        </p:nvSpPr>
        <p:spPr>
          <a:xfrm>
            <a:off x="575556" y="1240327"/>
            <a:ext cx="3132348" cy="379471"/>
          </a:xfrm>
          <a:prstGeom prst="snipRound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441213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网络与大学生心理健康的关系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119007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一、网络对大学生心理健康的影响</a:t>
            </a:r>
          </a:p>
        </p:txBody>
      </p:sp>
      <p:sp>
        <p:nvSpPr>
          <p:cNvPr id="23" name="文本框 22">
            <a:extLst>
              <a:ext uri="{FF2B5EF4-FFF2-40B4-BE49-F238E27FC236}">
                <a16:creationId xmlns:a16="http://schemas.microsoft.com/office/drawing/2014/main" xmlns="" id="{5E2B9B08-7F99-4348-B019-3112FB0A0283}"/>
              </a:ext>
            </a:extLst>
          </p:cNvPr>
          <p:cNvSpPr txBox="1"/>
          <p:nvPr/>
        </p:nvSpPr>
        <p:spPr>
          <a:xfrm>
            <a:off x="539552" y="1277260"/>
            <a:ext cx="3168352" cy="307777"/>
          </a:xfrm>
          <a:prstGeom prst="rect">
            <a:avLst/>
          </a:prstGeom>
          <a:noFill/>
        </p:spPr>
        <p:txBody>
          <a:bodyPr wrap="square">
            <a:spAutoFit/>
          </a:bodyPr>
          <a:lstStyle/>
          <a:p>
            <a:r>
              <a:rPr lang="zh-CN" altLang="en-US" sz="1400" dirty="0">
                <a:solidFill>
                  <a:schemeClr val="bg1"/>
                </a:solidFill>
              </a:rPr>
              <a:t>（一）对大学生自我同一性的影响 </a:t>
            </a:r>
          </a:p>
        </p:txBody>
      </p:sp>
      <p:sp>
        <p:nvSpPr>
          <p:cNvPr id="25" name="文本框 24">
            <a:extLst>
              <a:ext uri="{FF2B5EF4-FFF2-40B4-BE49-F238E27FC236}">
                <a16:creationId xmlns:a16="http://schemas.microsoft.com/office/drawing/2014/main" xmlns="" id="{7D17BBA6-4324-4F0F-9AE0-8EB4E02042CE}"/>
              </a:ext>
            </a:extLst>
          </p:cNvPr>
          <p:cNvSpPr txBox="1"/>
          <p:nvPr/>
        </p:nvSpPr>
        <p:spPr>
          <a:xfrm>
            <a:off x="1211912" y="2295101"/>
            <a:ext cx="3269292" cy="692497"/>
          </a:xfrm>
          <a:prstGeom prst="rect">
            <a:avLst/>
          </a:prstGeom>
          <a:noFill/>
        </p:spPr>
        <p:txBody>
          <a:bodyPr wrap="square">
            <a:spAutoFit/>
          </a:bodyPr>
          <a:lstStyle/>
          <a:p>
            <a:r>
              <a:rPr lang="zh-CN" altLang="en-US" sz="1300" dirty="0"/>
              <a:t>但网络环境的虚拟性、网络信息的多变性等，也可能给当代大学生自我同一性的探索带 来混乱</a:t>
            </a:r>
          </a:p>
        </p:txBody>
      </p:sp>
      <p:sp>
        <p:nvSpPr>
          <p:cNvPr id="27" name="文本框 26">
            <a:extLst>
              <a:ext uri="{FF2B5EF4-FFF2-40B4-BE49-F238E27FC236}">
                <a16:creationId xmlns:a16="http://schemas.microsoft.com/office/drawing/2014/main" xmlns="" id="{664FA1C8-3221-43F6-B13B-9957A34BB0A4}"/>
              </a:ext>
            </a:extLst>
          </p:cNvPr>
          <p:cNvSpPr txBox="1"/>
          <p:nvPr/>
        </p:nvSpPr>
        <p:spPr>
          <a:xfrm>
            <a:off x="5309582" y="2067694"/>
            <a:ext cx="2793560" cy="307777"/>
          </a:xfrm>
          <a:prstGeom prst="rect">
            <a:avLst/>
          </a:prstGeom>
          <a:noFill/>
        </p:spPr>
        <p:txBody>
          <a:bodyPr wrap="square">
            <a:spAutoFit/>
          </a:bodyPr>
          <a:lstStyle/>
          <a:p>
            <a:r>
              <a:rPr lang="zh-CN" altLang="en-US" sz="1400" dirty="0"/>
              <a:t>容易产生角色混乱。</a:t>
            </a:r>
          </a:p>
        </p:txBody>
      </p:sp>
      <p:sp>
        <p:nvSpPr>
          <p:cNvPr id="28" name="文本框 27">
            <a:extLst>
              <a:ext uri="{FF2B5EF4-FFF2-40B4-BE49-F238E27FC236}">
                <a16:creationId xmlns:a16="http://schemas.microsoft.com/office/drawing/2014/main" xmlns="" id="{B23B14D7-4AAD-4EC1-BEF9-86411283F54E}"/>
              </a:ext>
            </a:extLst>
          </p:cNvPr>
          <p:cNvSpPr txBox="1"/>
          <p:nvPr/>
        </p:nvSpPr>
        <p:spPr>
          <a:xfrm>
            <a:off x="5309582" y="2621949"/>
            <a:ext cx="2793560" cy="523220"/>
          </a:xfrm>
          <a:prstGeom prst="rect">
            <a:avLst/>
          </a:prstGeom>
          <a:noFill/>
        </p:spPr>
        <p:txBody>
          <a:bodyPr wrap="square">
            <a:spAutoFit/>
          </a:bodyPr>
          <a:lstStyle/>
          <a:p>
            <a:r>
              <a:rPr lang="zh-CN" altLang="en-US" sz="1400" dirty="0"/>
              <a:t>容易导致现实自我与理想自我距离过大。</a:t>
            </a:r>
          </a:p>
        </p:txBody>
      </p:sp>
      <p:sp>
        <p:nvSpPr>
          <p:cNvPr id="30" name="文本框 29">
            <a:extLst>
              <a:ext uri="{FF2B5EF4-FFF2-40B4-BE49-F238E27FC236}">
                <a16:creationId xmlns:a16="http://schemas.microsoft.com/office/drawing/2014/main" xmlns="" id="{0B4B3177-D0CC-45C0-876E-CCD24CA56BA1}"/>
              </a:ext>
            </a:extLst>
          </p:cNvPr>
          <p:cNvSpPr txBox="1"/>
          <p:nvPr/>
        </p:nvSpPr>
        <p:spPr>
          <a:xfrm>
            <a:off x="5309582" y="3242672"/>
            <a:ext cx="2793560" cy="523220"/>
          </a:xfrm>
          <a:prstGeom prst="rect">
            <a:avLst/>
          </a:prstGeom>
          <a:noFill/>
        </p:spPr>
        <p:txBody>
          <a:bodyPr wrap="square">
            <a:spAutoFit/>
          </a:bodyPr>
          <a:lstStyle/>
          <a:p>
            <a:r>
              <a:rPr lang="zh-CN" altLang="en-US" sz="1400" dirty="0"/>
              <a:t>主观“我”和客观“我”之间矛盾加大。</a:t>
            </a:r>
          </a:p>
        </p:txBody>
      </p:sp>
      <p:sp>
        <p:nvSpPr>
          <p:cNvPr id="34" name="任意多边形: 形状 33">
            <a:extLst>
              <a:ext uri="{FF2B5EF4-FFF2-40B4-BE49-F238E27FC236}">
                <a16:creationId xmlns:a16="http://schemas.microsoft.com/office/drawing/2014/main" xmlns="" id="{587B7255-C461-4563-8D0A-6E7798B757B9}"/>
              </a:ext>
            </a:extLst>
          </p:cNvPr>
          <p:cNvSpPr>
            <a:spLocks/>
          </p:cNvSpPr>
          <p:nvPr/>
        </p:nvSpPr>
        <p:spPr bwMode="auto">
          <a:xfrm>
            <a:off x="4788204" y="3242672"/>
            <a:ext cx="462923" cy="462922"/>
          </a:xfrm>
          <a:custGeom>
            <a:avLst/>
            <a:gdLst>
              <a:gd name="T0" fmla="*/ 390 w 474"/>
              <a:gd name="T1" fmla="*/ 84 h 474"/>
              <a:gd name="T2" fmla="*/ 390 w 474"/>
              <a:gd name="T3" fmla="*/ 390 h 474"/>
              <a:gd name="T4" fmla="*/ 84 w 474"/>
              <a:gd name="T5" fmla="*/ 390 h 474"/>
              <a:gd name="T6" fmla="*/ 84 w 474"/>
              <a:gd name="T7" fmla="*/ 84 h 474"/>
              <a:gd name="T8" fmla="*/ 390 w 474"/>
              <a:gd name="T9" fmla="*/ 84 h 474"/>
            </a:gdLst>
            <a:ahLst/>
            <a:cxnLst>
              <a:cxn ang="0">
                <a:pos x="T0" y="T1"/>
              </a:cxn>
              <a:cxn ang="0">
                <a:pos x="T2" y="T3"/>
              </a:cxn>
              <a:cxn ang="0">
                <a:pos x="T4" y="T5"/>
              </a:cxn>
              <a:cxn ang="0">
                <a:pos x="T6" y="T7"/>
              </a:cxn>
              <a:cxn ang="0">
                <a:pos x="T8" y="T9"/>
              </a:cxn>
            </a:cxnLst>
            <a:rect l="0" t="0" r="r" b="b"/>
            <a:pathLst>
              <a:path w="474" h="474">
                <a:moveTo>
                  <a:pt x="390" y="84"/>
                </a:moveTo>
                <a:cubicBezTo>
                  <a:pt x="474" y="168"/>
                  <a:pt x="474" y="305"/>
                  <a:pt x="390" y="390"/>
                </a:cubicBezTo>
                <a:cubicBezTo>
                  <a:pt x="305" y="474"/>
                  <a:pt x="168" y="474"/>
                  <a:pt x="84" y="390"/>
                </a:cubicBezTo>
                <a:cubicBezTo>
                  <a:pt x="0" y="305"/>
                  <a:pt x="0" y="168"/>
                  <a:pt x="84" y="84"/>
                </a:cubicBezTo>
                <a:cubicBezTo>
                  <a:pt x="168" y="0"/>
                  <a:pt x="305" y="0"/>
                  <a:pt x="390" y="84"/>
                </a:cubicBezTo>
                <a:close/>
              </a:path>
            </a:pathLst>
          </a:custGeom>
          <a:solidFill>
            <a:schemeClr val="accent1"/>
          </a:solidFill>
          <a:ln w="58738" cap="flat">
            <a:solidFill>
              <a:schemeClr val="accent3">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6" name="文本框 28">
            <a:extLst>
              <a:ext uri="{FF2B5EF4-FFF2-40B4-BE49-F238E27FC236}">
                <a16:creationId xmlns:a16="http://schemas.microsoft.com/office/drawing/2014/main" xmlns="" id="{244A8311-F818-4D67-B497-81160B0C3443}"/>
              </a:ext>
            </a:extLst>
          </p:cNvPr>
          <p:cNvSpPr txBox="1"/>
          <p:nvPr/>
        </p:nvSpPr>
        <p:spPr>
          <a:xfrm flipH="1">
            <a:off x="4972774" y="3265139"/>
            <a:ext cx="216094" cy="212114"/>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3</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9" name="椭圆 38">
            <a:extLst>
              <a:ext uri="{FF2B5EF4-FFF2-40B4-BE49-F238E27FC236}">
                <a16:creationId xmlns:a16="http://schemas.microsoft.com/office/drawing/2014/main" xmlns="" id="{E8999416-D7C8-4246-90AC-5175BE29199D}"/>
              </a:ext>
            </a:extLst>
          </p:cNvPr>
          <p:cNvSpPr>
            <a:spLocks/>
          </p:cNvSpPr>
          <p:nvPr/>
        </p:nvSpPr>
        <p:spPr bwMode="auto">
          <a:xfrm>
            <a:off x="4788204" y="2641350"/>
            <a:ext cx="422041" cy="421628"/>
          </a:xfrm>
          <a:prstGeom prst="ellipse">
            <a:avLst/>
          </a:prstGeom>
          <a:solidFill>
            <a:schemeClr val="accent2"/>
          </a:solidFill>
          <a:ln w="58738" cap="flat">
            <a:solidFill>
              <a:schemeClr val="accent2">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1" name="文本框 28">
            <a:extLst>
              <a:ext uri="{FF2B5EF4-FFF2-40B4-BE49-F238E27FC236}">
                <a16:creationId xmlns:a16="http://schemas.microsoft.com/office/drawing/2014/main" xmlns="" id="{259D223C-B162-4427-A3CB-27CDCAA4ACDF}"/>
              </a:ext>
            </a:extLst>
          </p:cNvPr>
          <p:cNvSpPr txBox="1"/>
          <p:nvPr/>
        </p:nvSpPr>
        <p:spPr>
          <a:xfrm flipH="1">
            <a:off x="4865789" y="2641350"/>
            <a:ext cx="307752" cy="421628"/>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2</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3" name="任意多边形: 形状 42">
            <a:extLst>
              <a:ext uri="{FF2B5EF4-FFF2-40B4-BE49-F238E27FC236}">
                <a16:creationId xmlns:a16="http://schemas.microsoft.com/office/drawing/2014/main" xmlns="" id="{D14349DA-DD41-4202-9091-68E7239F43A2}"/>
              </a:ext>
            </a:extLst>
          </p:cNvPr>
          <p:cNvSpPr>
            <a:spLocks/>
          </p:cNvSpPr>
          <p:nvPr/>
        </p:nvSpPr>
        <p:spPr bwMode="auto">
          <a:xfrm>
            <a:off x="4788204" y="1998734"/>
            <a:ext cx="462923" cy="462922"/>
          </a:xfrm>
          <a:custGeom>
            <a:avLst/>
            <a:gdLst>
              <a:gd name="T0" fmla="*/ 84 w 474"/>
              <a:gd name="T1" fmla="*/ 84 h 474"/>
              <a:gd name="T2" fmla="*/ 390 w 474"/>
              <a:gd name="T3" fmla="*/ 84 h 474"/>
              <a:gd name="T4" fmla="*/ 390 w 474"/>
              <a:gd name="T5" fmla="*/ 390 h 474"/>
              <a:gd name="T6" fmla="*/ 84 w 474"/>
              <a:gd name="T7" fmla="*/ 390 h 474"/>
              <a:gd name="T8" fmla="*/ 84 w 474"/>
              <a:gd name="T9" fmla="*/ 84 h 474"/>
            </a:gdLst>
            <a:ahLst/>
            <a:cxnLst>
              <a:cxn ang="0">
                <a:pos x="T0" y="T1"/>
              </a:cxn>
              <a:cxn ang="0">
                <a:pos x="T2" y="T3"/>
              </a:cxn>
              <a:cxn ang="0">
                <a:pos x="T4" y="T5"/>
              </a:cxn>
              <a:cxn ang="0">
                <a:pos x="T6" y="T7"/>
              </a:cxn>
              <a:cxn ang="0">
                <a:pos x="T8" y="T9"/>
              </a:cxn>
            </a:cxnLst>
            <a:rect l="0" t="0" r="r" b="b"/>
            <a:pathLst>
              <a:path w="474" h="474">
                <a:moveTo>
                  <a:pt x="84" y="84"/>
                </a:moveTo>
                <a:cubicBezTo>
                  <a:pt x="168" y="0"/>
                  <a:pt x="305" y="0"/>
                  <a:pt x="390" y="84"/>
                </a:cubicBezTo>
                <a:cubicBezTo>
                  <a:pt x="474" y="169"/>
                  <a:pt x="474" y="306"/>
                  <a:pt x="390" y="390"/>
                </a:cubicBezTo>
                <a:cubicBezTo>
                  <a:pt x="305" y="474"/>
                  <a:pt x="168" y="474"/>
                  <a:pt x="84" y="390"/>
                </a:cubicBezTo>
                <a:cubicBezTo>
                  <a:pt x="0" y="306"/>
                  <a:pt x="0" y="169"/>
                  <a:pt x="84" y="84"/>
                </a:cubicBezTo>
                <a:close/>
              </a:path>
            </a:pathLst>
          </a:custGeom>
          <a:solidFill>
            <a:schemeClr val="accent3"/>
          </a:solidFill>
          <a:ln w="58738" cap="flat">
            <a:solidFill>
              <a:schemeClr val="accent1">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4" name="文本框 28">
            <a:extLst>
              <a:ext uri="{FF2B5EF4-FFF2-40B4-BE49-F238E27FC236}">
                <a16:creationId xmlns:a16="http://schemas.microsoft.com/office/drawing/2014/main" xmlns="" id="{C6E9AB5D-0783-45FD-9F5B-EBB122DB0229}"/>
              </a:ext>
            </a:extLst>
          </p:cNvPr>
          <p:cNvSpPr txBox="1"/>
          <p:nvPr/>
        </p:nvSpPr>
        <p:spPr>
          <a:xfrm flipH="1">
            <a:off x="4972774" y="2033435"/>
            <a:ext cx="216094" cy="212114"/>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1</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cxnSp>
        <p:nvCxnSpPr>
          <p:cNvPr id="11" name="直接连接符 10">
            <a:extLst>
              <a:ext uri="{FF2B5EF4-FFF2-40B4-BE49-F238E27FC236}">
                <a16:creationId xmlns:a16="http://schemas.microsoft.com/office/drawing/2014/main" xmlns="" id="{6ADD8233-E621-429E-9B56-183252026C82}"/>
              </a:ext>
            </a:extLst>
          </p:cNvPr>
          <p:cNvCxnSpPr/>
          <p:nvPr/>
        </p:nvCxnSpPr>
        <p:spPr>
          <a:xfrm>
            <a:off x="4358726" y="2149775"/>
            <a:ext cx="0" cy="12961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箭头连接符 12">
            <a:extLst>
              <a:ext uri="{FF2B5EF4-FFF2-40B4-BE49-F238E27FC236}">
                <a16:creationId xmlns:a16="http://schemas.microsoft.com/office/drawing/2014/main" xmlns="" id="{66614FAE-0733-4189-A4FC-75059E52E225}"/>
              </a:ext>
            </a:extLst>
          </p:cNvPr>
          <p:cNvCxnSpPr/>
          <p:nvPr/>
        </p:nvCxnSpPr>
        <p:spPr>
          <a:xfrm>
            <a:off x="4358726" y="2139492"/>
            <a:ext cx="3600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直接箭头连接符 14">
            <a:extLst>
              <a:ext uri="{FF2B5EF4-FFF2-40B4-BE49-F238E27FC236}">
                <a16:creationId xmlns:a16="http://schemas.microsoft.com/office/drawing/2014/main" xmlns="" id="{07E8B0C3-A7EB-4965-AC6B-5D8650F66210}"/>
              </a:ext>
            </a:extLst>
          </p:cNvPr>
          <p:cNvCxnSpPr/>
          <p:nvPr/>
        </p:nvCxnSpPr>
        <p:spPr>
          <a:xfrm>
            <a:off x="4358726" y="2852164"/>
            <a:ext cx="3600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直接箭头连接符 16">
            <a:extLst>
              <a:ext uri="{FF2B5EF4-FFF2-40B4-BE49-F238E27FC236}">
                <a16:creationId xmlns:a16="http://schemas.microsoft.com/office/drawing/2014/main" xmlns="" id="{66405CE1-8E78-4535-9098-DB268BC25C81}"/>
              </a:ext>
            </a:extLst>
          </p:cNvPr>
          <p:cNvCxnSpPr/>
          <p:nvPr/>
        </p:nvCxnSpPr>
        <p:spPr>
          <a:xfrm>
            <a:off x="4358726" y="3445919"/>
            <a:ext cx="3600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F1929BD5-C0E9-4761-9FCB-8AF6DC15F6E9}"/>
              </a:ext>
            </a:extLst>
          </p:cNvPr>
          <p:cNvCxnSpPr>
            <a:cxnSpLocks/>
          </p:cNvCxnSpPr>
          <p:nvPr/>
        </p:nvCxnSpPr>
        <p:spPr>
          <a:xfrm flipH="1">
            <a:off x="611560" y="1131590"/>
            <a:ext cx="266429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等腰三角形 25">
            <a:extLst>
              <a:ext uri="{FF2B5EF4-FFF2-40B4-BE49-F238E27FC236}">
                <a16:creationId xmlns:a16="http://schemas.microsoft.com/office/drawing/2014/main" xmlns="" id="{984DAAD2-28F8-466B-BD97-514ED795A84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9" name="直接连接符 28">
            <a:extLst>
              <a:ext uri="{FF2B5EF4-FFF2-40B4-BE49-F238E27FC236}">
                <a16:creationId xmlns:a16="http://schemas.microsoft.com/office/drawing/2014/main" xmlns="" id="{87E79E4A-387F-41C8-83B6-B1C1312823D0}"/>
              </a:ext>
            </a:extLst>
          </p:cNvPr>
          <p:cNvCxnSpPr>
            <a:cxnSpLocks/>
          </p:cNvCxnSpPr>
          <p:nvPr/>
        </p:nvCxnSpPr>
        <p:spPr>
          <a:xfrm>
            <a:off x="4416239" y="521032"/>
            <a:ext cx="4727761"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1" name="等腰三角形 30">
            <a:extLst>
              <a:ext uri="{FF2B5EF4-FFF2-40B4-BE49-F238E27FC236}">
                <a16:creationId xmlns:a16="http://schemas.microsoft.com/office/drawing/2014/main" xmlns="" id="{4008A947-5BD6-4EAC-AC67-556C9CE1EF71}"/>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40472613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一个圆顶角，剪去另一个顶角 8">
            <a:extLst>
              <a:ext uri="{FF2B5EF4-FFF2-40B4-BE49-F238E27FC236}">
                <a16:creationId xmlns:a16="http://schemas.microsoft.com/office/drawing/2014/main" xmlns="" id="{E24B2C77-646B-41C1-8DE7-555E1845AF84}"/>
              </a:ext>
            </a:extLst>
          </p:cNvPr>
          <p:cNvSpPr/>
          <p:nvPr/>
        </p:nvSpPr>
        <p:spPr>
          <a:xfrm>
            <a:off x="575556" y="1240327"/>
            <a:ext cx="3132348" cy="379471"/>
          </a:xfrm>
          <a:prstGeom prst="snipRound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441213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网络与大学生心理健康的关系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119007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一、网络对大学生心理健康的影响</a:t>
            </a:r>
          </a:p>
        </p:txBody>
      </p:sp>
      <p:sp>
        <p:nvSpPr>
          <p:cNvPr id="21" name="文本框 20">
            <a:extLst>
              <a:ext uri="{FF2B5EF4-FFF2-40B4-BE49-F238E27FC236}">
                <a16:creationId xmlns:a16="http://schemas.microsoft.com/office/drawing/2014/main" xmlns="" id="{5D0FAF8C-4461-4E18-A893-B3A813B1E3AF}"/>
              </a:ext>
            </a:extLst>
          </p:cNvPr>
          <p:cNvSpPr txBox="1"/>
          <p:nvPr/>
        </p:nvSpPr>
        <p:spPr>
          <a:xfrm>
            <a:off x="1019912" y="2355726"/>
            <a:ext cx="4572800" cy="836960"/>
          </a:xfrm>
          <a:prstGeom prst="rect">
            <a:avLst/>
          </a:prstGeom>
          <a:noFill/>
        </p:spPr>
        <p:txBody>
          <a:bodyPr wrap="square">
            <a:spAutoFit/>
          </a:bodyPr>
          <a:lstStyle/>
          <a:p>
            <a:pPr>
              <a:lnSpc>
                <a:spcPts val="2000"/>
              </a:lnSpc>
            </a:pPr>
            <a:r>
              <a:rPr lang="zh-CN" altLang="en-US" sz="1300" dirty="0"/>
              <a:t>网络交往的虚拟性、安全性和广泛性恰恰迎合了大学生渴望交往而内心闭锁、渴望获得真情而又怀疑真情的矛盾心理。所以，网络给大学生创造了发泄心中不满情绪的场所和空间。 </a:t>
            </a:r>
          </a:p>
        </p:txBody>
      </p:sp>
      <p:sp>
        <p:nvSpPr>
          <p:cNvPr id="23" name="文本框 22">
            <a:extLst>
              <a:ext uri="{FF2B5EF4-FFF2-40B4-BE49-F238E27FC236}">
                <a16:creationId xmlns:a16="http://schemas.microsoft.com/office/drawing/2014/main" xmlns="" id="{5E2B9B08-7F99-4348-B019-3112FB0A0283}"/>
              </a:ext>
            </a:extLst>
          </p:cNvPr>
          <p:cNvSpPr txBox="1"/>
          <p:nvPr/>
        </p:nvSpPr>
        <p:spPr>
          <a:xfrm>
            <a:off x="539552" y="1277260"/>
            <a:ext cx="3168352" cy="307777"/>
          </a:xfrm>
          <a:prstGeom prst="rect">
            <a:avLst/>
          </a:prstGeom>
          <a:noFill/>
        </p:spPr>
        <p:txBody>
          <a:bodyPr wrap="square">
            <a:spAutoFit/>
          </a:bodyPr>
          <a:lstStyle/>
          <a:p>
            <a:r>
              <a:rPr lang="zh-CN" altLang="en-US" sz="1400" dirty="0">
                <a:solidFill>
                  <a:schemeClr val="bg1"/>
                </a:solidFill>
              </a:rPr>
              <a:t>（二）对大学生情绪健康的影响 </a:t>
            </a:r>
          </a:p>
        </p:txBody>
      </p:sp>
      <p:pic>
        <p:nvPicPr>
          <p:cNvPr id="10" name="图片 9">
            <a:extLst>
              <a:ext uri="{FF2B5EF4-FFF2-40B4-BE49-F238E27FC236}">
                <a16:creationId xmlns:a16="http://schemas.microsoft.com/office/drawing/2014/main" xmlns="" id="{03025386-2359-4730-87F2-2105353A3C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4546" y="1540670"/>
            <a:ext cx="3299454" cy="2062159"/>
          </a:xfrm>
          <a:prstGeom prst="rect">
            <a:avLst/>
          </a:prstGeom>
        </p:spPr>
      </p:pic>
      <p:cxnSp>
        <p:nvCxnSpPr>
          <p:cNvPr id="14" name="直接连接符 13">
            <a:extLst>
              <a:ext uri="{FF2B5EF4-FFF2-40B4-BE49-F238E27FC236}">
                <a16:creationId xmlns:a16="http://schemas.microsoft.com/office/drawing/2014/main" xmlns="" id="{14C942BF-0D88-4AD5-A22D-3E7700FA8F4F}"/>
              </a:ext>
            </a:extLst>
          </p:cNvPr>
          <p:cNvCxnSpPr>
            <a:cxnSpLocks/>
          </p:cNvCxnSpPr>
          <p:nvPr/>
        </p:nvCxnSpPr>
        <p:spPr>
          <a:xfrm flipH="1">
            <a:off x="611560" y="1131590"/>
            <a:ext cx="266429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 name="等腰三角形 14">
            <a:extLst>
              <a:ext uri="{FF2B5EF4-FFF2-40B4-BE49-F238E27FC236}">
                <a16:creationId xmlns:a16="http://schemas.microsoft.com/office/drawing/2014/main" xmlns="" id="{EC41543A-8179-470A-ABD4-0016EC734622}"/>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6" name="直接连接符 15">
            <a:extLst>
              <a:ext uri="{FF2B5EF4-FFF2-40B4-BE49-F238E27FC236}">
                <a16:creationId xmlns:a16="http://schemas.microsoft.com/office/drawing/2014/main" xmlns="" id="{9687E214-887F-4BA6-A280-68E097082A1A}"/>
              </a:ext>
            </a:extLst>
          </p:cNvPr>
          <p:cNvCxnSpPr>
            <a:cxnSpLocks/>
          </p:cNvCxnSpPr>
          <p:nvPr/>
        </p:nvCxnSpPr>
        <p:spPr>
          <a:xfrm>
            <a:off x="4427984" y="521032"/>
            <a:ext cx="471601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7" name="等腰三角形 16">
            <a:extLst>
              <a:ext uri="{FF2B5EF4-FFF2-40B4-BE49-F238E27FC236}">
                <a16:creationId xmlns:a16="http://schemas.microsoft.com/office/drawing/2014/main" xmlns="" id="{B495D150-79AC-445C-8380-E78444EBD37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89521441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一个圆顶角，剪去另一个顶角 8">
            <a:extLst>
              <a:ext uri="{FF2B5EF4-FFF2-40B4-BE49-F238E27FC236}">
                <a16:creationId xmlns:a16="http://schemas.microsoft.com/office/drawing/2014/main" xmlns="" id="{E24B2C77-646B-41C1-8DE7-555E1845AF84}"/>
              </a:ext>
            </a:extLst>
          </p:cNvPr>
          <p:cNvSpPr/>
          <p:nvPr/>
        </p:nvSpPr>
        <p:spPr>
          <a:xfrm>
            <a:off x="575556" y="1240327"/>
            <a:ext cx="3132348" cy="379471"/>
          </a:xfrm>
          <a:prstGeom prst="snipRound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441213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网络与大学生心理健康的关系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119007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一、网络对大学生心理健康的影响</a:t>
            </a:r>
          </a:p>
        </p:txBody>
      </p:sp>
      <p:sp>
        <p:nvSpPr>
          <p:cNvPr id="23" name="文本框 22">
            <a:extLst>
              <a:ext uri="{FF2B5EF4-FFF2-40B4-BE49-F238E27FC236}">
                <a16:creationId xmlns:a16="http://schemas.microsoft.com/office/drawing/2014/main" xmlns="" id="{5E2B9B08-7F99-4348-B019-3112FB0A0283}"/>
              </a:ext>
            </a:extLst>
          </p:cNvPr>
          <p:cNvSpPr txBox="1"/>
          <p:nvPr/>
        </p:nvSpPr>
        <p:spPr>
          <a:xfrm>
            <a:off x="539552" y="1277260"/>
            <a:ext cx="3168352" cy="307777"/>
          </a:xfrm>
          <a:prstGeom prst="rect">
            <a:avLst/>
          </a:prstGeom>
          <a:noFill/>
        </p:spPr>
        <p:txBody>
          <a:bodyPr wrap="square">
            <a:spAutoFit/>
          </a:bodyPr>
          <a:lstStyle/>
          <a:p>
            <a:r>
              <a:rPr lang="zh-CN" altLang="en-US" sz="1400" dirty="0">
                <a:solidFill>
                  <a:schemeClr val="bg1"/>
                </a:solidFill>
              </a:rPr>
              <a:t>（二）对大学生情绪健康的影响 </a:t>
            </a:r>
          </a:p>
        </p:txBody>
      </p:sp>
      <p:sp>
        <p:nvSpPr>
          <p:cNvPr id="27" name="文本框 26">
            <a:extLst>
              <a:ext uri="{FF2B5EF4-FFF2-40B4-BE49-F238E27FC236}">
                <a16:creationId xmlns:a16="http://schemas.microsoft.com/office/drawing/2014/main" xmlns="" id="{664FA1C8-3221-43F6-B13B-9957A34BB0A4}"/>
              </a:ext>
            </a:extLst>
          </p:cNvPr>
          <p:cNvSpPr txBox="1"/>
          <p:nvPr/>
        </p:nvSpPr>
        <p:spPr>
          <a:xfrm>
            <a:off x="2296053" y="2263973"/>
            <a:ext cx="5311270" cy="307777"/>
          </a:xfrm>
          <a:prstGeom prst="rect">
            <a:avLst/>
          </a:prstGeom>
          <a:noFill/>
        </p:spPr>
        <p:txBody>
          <a:bodyPr wrap="square">
            <a:spAutoFit/>
          </a:bodyPr>
          <a:lstStyle/>
          <a:p>
            <a:r>
              <a:rPr lang="zh-CN" altLang="en-US" sz="1400" dirty="0"/>
              <a:t>虚拟的网上交往给大学生提供了全新的渠道，使他们敞开心扉。</a:t>
            </a:r>
          </a:p>
        </p:txBody>
      </p:sp>
      <p:sp>
        <p:nvSpPr>
          <p:cNvPr id="28" name="文本框 27">
            <a:extLst>
              <a:ext uri="{FF2B5EF4-FFF2-40B4-BE49-F238E27FC236}">
                <a16:creationId xmlns:a16="http://schemas.microsoft.com/office/drawing/2014/main" xmlns="" id="{B23B14D7-4AAD-4EC1-BEF9-86411283F54E}"/>
              </a:ext>
            </a:extLst>
          </p:cNvPr>
          <p:cNvSpPr txBox="1"/>
          <p:nvPr/>
        </p:nvSpPr>
        <p:spPr>
          <a:xfrm>
            <a:off x="2296053" y="2896888"/>
            <a:ext cx="5455286" cy="307777"/>
          </a:xfrm>
          <a:prstGeom prst="rect">
            <a:avLst/>
          </a:prstGeom>
          <a:noFill/>
        </p:spPr>
        <p:txBody>
          <a:bodyPr wrap="square">
            <a:spAutoFit/>
          </a:bodyPr>
          <a:lstStyle/>
          <a:p>
            <a:r>
              <a:rPr lang="zh-CN" altLang="en-US" sz="1400" dirty="0"/>
              <a:t>网络给大学生创造了发泄心中不满情绪的场所和空间。 </a:t>
            </a:r>
          </a:p>
        </p:txBody>
      </p:sp>
      <p:sp>
        <p:nvSpPr>
          <p:cNvPr id="34" name="任意多边形: 形状 33">
            <a:extLst>
              <a:ext uri="{FF2B5EF4-FFF2-40B4-BE49-F238E27FC236}">
                <a16:creationId xmlns:a16="http://schemas.microsoft.com/office/drawing/2014/main" xmlns="" id="{587B7255-C461-4563-8D0A-6E7798B757B9}"/>
              </a:ext>
            </a:extLst>
          </p:cNvPr>
          <p:cNvSpPr>
            <a:spLocks/>
          </p:cNvSpPr>
          <p:nvPr/>
        </p:nvSpPr>
        <p:spPr bwMode="auto">
          <a:xfrm>
            <a:off x="1936013" y="2869462"/>
            <a:ext cx="360040" cy="360039"/>
          </a:xfrm>
          <a:custGeom>
            <a:avLst/>
            <a:gdLst>
              <a:gd name="T0" fmla="*/ 390 w 474"/>
              <a:gd name="T1" fmla="*/ 84 h 474"/>
              <a:gd name="T2" fmla="*/ 390 w 474"/>
              <a:gd name="T3" fmla="*/ 390 h 474"/>
              <a:gd name="T4" fmla="*/ 84 w 474"/>
              <a:gd name="T5" fmla="*/ 390 h 474"/>
              <a:gd name="T6" fmla="*/ 84 w 474"/>
              <a:gd name="T7" fmla="*/ 84 h 474"/>
              <a:gd name="T8" fmla="*/ 390 w 474"/>
              <a:gd name="T9" fmla="*/ 84 h 474"/>
            </a:gdLst>
            <a:ahLst/>
            <a:cxnLst>
              <a:cxn ang="0">
                <a:pos x="T0" y="T1"/>
              </a:cxn>
              <a:cxn ang="0">
                <a:pos x="T2" y="T3"/>
              </a:cxn>
              <a:cxn ang="0">
                <a:pos x="T4" y="T5"/>
              </a:cxn>
              <a:cxn ang="0">
                <a:pos x="T6" y="T7"/>
              </a:cxn>
              <a:cxn ang="0">
                <a:pos x="T8" y="T9"/>
              </a:cxn>
            </a:cxnLst>
            <a:rect l="0" t="0" r="r" b="b"/>
            <a:pathLst>
              <a:path w="474" h="474">
                <a:moveTo>
                  <a:pt x="390" y="84"/>
                </a:moveTo>
                <a:cubicBezTo>
                  <a:pt x="474" y="168"/>
                  <a:pt x="474" y="305"/>
                  <a:pt x="390" y="390"/>
                </a:cubicBezTo>
                <a:cubicBezTo>
                  <a:pt x="305" y="474"/>
                  <a:pt x="168" y="474"/>
                  <a:pt x="84" y="390"/>
                </a:cubicBezTo>
                <a:cubicBezTo>
                  <a:pt x="0" y="305"/>
                  <a:pt x="0" y="168"/>
                  <a:pt x="84" y="84"/>
                </a:cubicBezTo>
                <a:cubicBezTo>
                  <a:pt x="168" y="0"/>
                  <a:pt x="305" y="0"/>
                  <a:pt x="390" y="84"/>
                </a:cubicBezTo>
                <a:close/>
              </a:path>
            </a:pathLst>
          </a:custGeom>
          <a:solidFill>
            <a:schemeClr val="accent1"/>
          </a:solidFill>
          <a:ln w="58738" cap="flat">
            <a:solidFill>
              <a:schemeClr val="accent3">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3" name="任意多边形: 形状 42">
            <a:extLst>
              <a:ext uri="{FF2B5EF4-FFF2-40B4-BE49-F238E27FC236}">
                <a16:creationId xmlns:a16="http://schemas.microsoft.com/office/drawing/2014/main" xmlns="" id="{D14349DA-DD41-4202-9091-68E7239F43A2}"/>
              </a:ext>
            </a:extLst>
          </p:cNvPr>
          <p:cNvSpPr>
            <a:spLocks/>
          </p:cNvSpPr>
          <p:nvPr/>
        </p:nvSpPr>
        <p:spPr bwMode="auto">
          <a:xfrm>
            <a:off x="1936013" y="2236547"/>
            <a:ext cx="360040" cy="360039"/>
          </a:xfrm>
          <a:custGeom>
            <a:avLst/>
            <a:gdLst>
              <a:gd name="T0" fmla="*/ 84 w 474"/>
              <a:gd name="T1" fmla="*/ 84 h 474"/>
              <a:gd name="T2" fmla="*/ 390 w 474"/>
              <a:gd name="T3" fmla="*/ 84 h 474"/>
              <a:gd name="T4" fmla="*/ 390 w 474"/>
              <a:gd name="T5" fmla="*/ 390 h 474"/>
              <a:gd name="T6" fmla="*/ 84 w 474"/>
              <a:gd name="T7" fmla="*/ 390 h 474"/>
              <a:gd name="T8" fmla="*/ 84 w 474"/>
              <a:gd name="T9" fmla="*/ 84 h 474"/>
            </a:gdLst>
            <a:ahLst/>
            <a:cxnLst>
              <a:cxn ang="0">
                <a:pos x="T0" y="T1"/>
              </a:cxn>
              <a:cxn ang="0">
                <a:pos x="T2" y="T3"/>
              </a:cxn>
              <a:cxn ang="0">
                <a:pos x="T4" y="T5"/>
              </a:cxn>
              <a:cxn ang="0">
                <a:pos x="T6" y="T7"/>
              </a:cxn>
              <a:cxn ang="0">
                <a:pos x="T8" y="T9"/>
              </a:cxn>
            </a:cxnLst>
            <a:rect l="0" t="0" r="r" b="b"/>
            <a:pathLst>
              <a:path w="474" h="474">
                <a:moveTo>
                  <a:pt x="84" y="84"/>
                </a:moveTo>
                <a:cubicBezTo>
                  <a:pt x="168" y="0"/>
                  <a:pt x="305" y="0"/>
                  <a:pt x="390" y="84"/>
                </a:cubicBezTo>
                <a:cubicBezTo>
                  <a:pt x="474" y="169"/>
                  <a:pt x="474" y="306"/>
                  <a:pt x="390" y="390"/>
                </a:cubicBezTo>
                <a:cubicBezTo>
                  <a:pt x="305" y="474"/>
                  <a:pt x="168" y="474"/>
                  <a:pt x="84" y="390"/>
                </a:cubicBezTo>
                <a:cubicBezTo>
                  <a:pt x="0" y="306"/>
                  <a:pt x="0" y="169"/>
                  <a:pt x="84" y="84"/>
                </a:cubicBezTo>
                <a:close/>
              </a:path>
            </a:pathLst>
          </a:custGeom>
          <a:solidFill>
            <a:schemeClr val="accent3"/>
          </a:solidFill>
          <a:ln w="58738" cap="flat">
            <a:solidFill>
              <a:schemeClr val="accent1">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cxnSp>
        <p:nvCxnSpPr>
          <p:cNvPr id="14" name="直接连接符 13">
            <a:extLst>
              <a:ext uri="{FF2B5EF4-FFF2-40B4-BE49-F238E27FC236}">
                <a16:creationId xmlns:a16="http://schemas.microsoft.com/office/drawing/2014/main" xmlns="" id="{14C942BF-0D88-4AD5-A22D-3E7700FA8F4F}"/>
              </a:ext>
            </a:extLst>
          </p:cNvPr>
          <p:cNvCxnSpPr>
            <a:cxnSpLocks/>
          </p:cNvCxnSpPr>
          <p:nvPr/>
        </p:nvCxnSpPr>
        <p:spPr>
          <a:xfrm flipH="1">
            <a:off x="611560" y="1131590"/>
            <a:ext cx="266429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 name="等腰三角形 14">
            <a:extLst>
              <a:ext uri="{FF2B5EF4-FFF2-40B4-BE49-F238E27FC236}">
                <a16:creationId xmlns:a16="http://schemas.microsoft.com/office/drawing/2014/main" xmlns="" id="{EC41543A-8179-470A-ABD4-0016EC734622}"/>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6" name="直接连接符 15">
            <a:extLst>
              <a:ext uri="{FF2B5EF4-FFF2-40B4-BE49-F238E27FC236}">
                <a16:creationId xmlns:a16="http://schemas.microsoft.com/office/drawing/2014/main" xmlns="" id="{9687E214-887F-4BA6-A280-68E097082A1A}"/>
              </a:ext>
            </a:extLst>
          </p:cNvPr>
          <p:cNvCxnSpPr>
            <a:cxnSpLocks/>
          </p:cNvCxnSpPr>
          <p:nvPr/>
        </p:nvCxnSpPr>
        <p:spPr>
          <a:xfrm>
            <a:off x="4427984" y="521032"/>
            <a:ext cx="471601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7" name="等腰三角形 16">
            <a:extLst>
              <a:ext uri="{FF2B5EF4-FFF2-40B4-BE49-F238E27FC236}">
                <a16:creationId xmlns:a16="http://schemas.microsoft.com/office/drawing/2014/main" xmlns="" id="{B495D150-79AC-445C-8380-E78444EBD37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92552882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一个圆顶角，剪去另一个顶角 8">
            <a:extLst>
              <a:ext uri="{FF2B5EF4-FFF2-40B4-BE49-F238E27FC236}">
                <a16:creationId xmlns:a16="http://schemas.microsoft.com/office/drawing/2014/main" xmlns="" id="{E24B2C77-646B-41C1-8DE7-555E1845AF84}"/>
              </a:ext>
            </a:extLst>
          </p:cNvPr>
          <p:cNvSpPr/>
          <p:nvPr/>
        </p:nvSpPr>
        <p:spPr>
          <a:xfrm>
            <a:off x="575556" y="1240327"/>
            <a:ext cx="3132348" cy="379471"/>
          </a:xfrm>
          <a:prstGeom prst="snipRound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441213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网络与大学生心理健康的关系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119007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一、网络对大学生心理健康的影响</a:t>
            </a:r>
          </a:p>
        </p:txBody>
      </p:sp>
      <p:sp>
        <p:nvSpPr>
          <p:cNvPr id="21" name="文本框 20">
            <a:extLst>
              <a:ext uri="{FF2B5EF4-FFF2-40B4-BE49-F238E27FC236}">
                <a16:creationId xmlns:a16="http://schemas.microsoft.com/office/drawing/2014/main" xmlns="" id="{5D0FAF8C-4461-4E18-A893-B3A813B1E3AF}"/>
              </a:ext>
            </a:extLst>
          </p:cNvPr>
          <p:cNvSpPr txBox="1"/>
          <p:nvPr/>
        </p:nvSpPr>
        <p:spPr>
          <a:xfrm>
            <a:off x="1043608" y="2192369"/>
            <a:ext cx="4448432" cy="1093441"/>
          </a:xfrm>
          <a:prstGeom prst="rect">
            <a:avLst/>
          </a:prstGeom>
          <a:noFill/>
        </p:spPr>
        <p:txBody>
          <a:bodyPr wrap="square">
            <a:spAutoFit/>
          </a:bodyPr>
          <a:lstStyle/>
          <a:p>
            <a:pPr>
              <a:lnSpc>
                <a:spcPts val="2000"/>
              </a:lnSpc>
            </a:pPr>
            <a:r>
              <a:rPr lang="zh-CN" altLang="en-US" sz="1300" dirty="0"/>
              <a:t>大学生社会适应能力是指大学生在与社会环境的相互作用过程中为达到和谐与平衡， 而必须具备的顺应、改变、调控环境的能力。它包括人际适应能力、语言表达能力、自主学习 能力、应对挫折能力等。</a:t>
            </a:r>
          </a:p>
        </p:txBody>
      </p:sp>
      <p:sp>
        <p:nvSpPr>
          <p:cNvPr id="23" name="文本框 22">
            <a:extLst>
              <a:ext uri="{FF2B5EF4-FFF2-40B4-BE49-F238E27FC236}">
                <a16:creationId xmlns:a16="http://schemas.microsoft.com/office/drawing/2014/main" xmlns="" id="{5E2B9B08-7F99-4348-B019-3112FB0A0283}"/>
              </a:ext>
            </a:extLst>
          </p:cNvPr>
          <p:cNvSpPr txBox="1"/>
          <p:nvPr/>
        </p:nvSpPr>
        <p:spPr>
          <a:xfrm>
            <a:off x="539552" y="1277260"/>
            <a:ext cx="3168352" cy="307777"/>
          </a:xfrm>
          <a:prstGeom prst="rect">
            <a:avLst/>
          </a:prstGeom>
          <a:noFill/>
        </p:spPr>
        <p:txBody>
          <a:bodyPr wrap="square">
            <a:spAutoFit/>
          </a:bodyPr>
          <a:lstStyle/>
          <a:p>
            <a:r>
              <a:rPr lang="zh-CN" altLang="en-US" sz="1400" dirty="0">
                <a:solidFill>
                  <a:schemeClr val="bg1"/>
                </a:solidFill>
              </a:rPr>
              <a:t>（三）对大学生社会适应性的影响 </a:t>
            </a:r>
          </a:p>
        </p:txBody>
      </p:sp>
      <p:pic>
        <p:nvPicPr>
          <p:cNvPr id="12" name="图片 11">
            <a:extLst>
              <a:ext uri="{FF2B5EF4-FFF2-40B4-BE49-F238E27FC236}">
                <a16:creationId xmlns:a16="http://schemas.microsoft.com/office/drawing/2014/main" xmlns="" id="{0B5B035D-36DD-457D-BFB9-9AEFEC09FEB9}"/>
              </a:ext>
            </a:extLst>
          </p:cNvPr>
          <p:cNvPicPr>
            <a:picLocks noChangeAspect="1"/>
          </p:cNvPicPr>
          <p:nvPr/>
        </p:nvPicPr>
        <p:blipFill rotWithShape="1">
          <a:blip r:embed="rId3">
            <a:extLst>
              <a:ext uri="{28A0092B-C50C-407E-A947-70E740481C1C}">
                <a14:useLocalDpi xmlns:a14="http://schemas.microsoft.com/office/drawing/2010/main" val="0"/>
              </a:ext>
            </a:extLst>
          </a:blip>
          <a:srcRect l="-9698" t="414" r="9698" b="-414"/>
          <a:stretch/>
        </p:blipFill>
        <p:spPr>
          <a:xfrm>
            <a:off x="5284961" y="1402548"/>
            <a:ext cx="3859039" cy="2103177"/>
          </a:xfrm>
          <a:prstGeom prst="rect">
            <a:avLst/>
          </a:prstGeom>
        </p:spPr>
      </p:pic>
      <p:cxnSp>
        <p:nvCxnSpPr>
          <p:cNvPr id="16" name="直接连接符 15">
            <a:extLst>
              <a:ext uri="{FF2B5EF4-FFF2-40B4-BE49-F238E27FC236}">
                <a16:creationId xmlns:a16="http://schemas.microsoft.com/office/drawing/2014/main" xmlns="" id="{676450EF-320F-48DE-9C65-C9A58C22DE47}"/>
              </a:ext>
            </a:extLst>
          </p:cNvPr>
          <p:cNvCxnSpPr>
            <a:cxnSpLocks/>
          </p:cNvCxnSpPr>
          <p:nvPr/>
        </p:nvCxnSpPr>
        <p:spPr>
          <a:xfrm flipH="1">
            <a:off x="611560" y="1131590"/>
            <a:ext cx="259228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7" name="等腰三角形 16">
            <a:extLst>
              <a:ext uri="{FF2B5EF4-FFF2-40B4-BE49-F238E27FC236}">
                <a16:creationId xmlns:a16="http://schemas.microsoft.com/office/drawing/2014/main" xmlns="" id="{6840B998-D817-452D-87EA-F3543CFAAD0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8" name="直接连接符 17">
            <a:extLst>
              <a:ext uri="{FF2B5EF4-FFF2-40B4-BE49-F238E27FC236}">
                <a16:creationId xmlns:a16="http://schemas.microsoft.com/office/drawing/2014/main" xmlns="" id="{B2DF8EB6-46E7-4BB5-88CD-B62F0B580DE7}"/>
              </a:ext>
            </a:extLst>
          </p:cNvPr>
          <p:cNvCxnSpPr>
            <a:cxnSpLocks/>
          </p:cNvCxnSpPr>
          <p:nvPr/>
        </p:nvCxnSpPr>
        <p:spPr>
          <a:xfrm>
            <a:off x="4355976" y="521032"/>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等腰三角形 18">
            <a:extLst>
              <a:ext uri="{FF2B5EF4-FFF2-40B4-BE49-F238E27FC236}">
                <a16:creationId xmlns:a16="http://schemas.microsoft.com/office/drawing/2014/main" xmlns="" id="{8EA9E4E4-4B44-4A5A-8EFF-2106E4D89C6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57469938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一个圆顶角，剪去另一个顶角 8">
            <a:extLst>
              <a:ext uri="{FF2B5EF4-FFF2-40B4-BE49-F238E27FC236}">
                <a16:creationId xmlns:a16="http://schemas.microsoft.com/office/drawing/2014/main" xmlns="" id="{E24B2C77-646B-41C1-8DE7-555E1845AF84}"/>
              </a:ext>
            </a:extLst>
          </p:cNvPr>
          <p:cNvSpPr/>
          <p:nvPr/>
        </p:nvSpPr>
        <p:spPr>
          <a:xfrm>
            <a:off x="575556" y="1240327"/>
            <a:ext cx="3132348" cy="379471"/>
          </a:xfrm>
          <a:prstGeom prst="snipRound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441213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网络与大学生心理健康的关系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119007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一、网络对大学生心理健康的影响</a:t>
            </a:r>
          </a:p>
        </p:txBody>
      </p:sp>
      <p:sp>
        <p:nvSpPr>
          <p:cNvPr id="23" name="文本框 22">
            <a:extLst>
              <a:ext uri="{FF2B5EF4-FFF2-40B4-BE49-F238E27FC236}">
                <a16:creationId xmlns:a16="http://schemas.microsoft.com/office/drawing/2014/main" xmlns="" id="{5E2B9B08-7F99-4348-B019-3112FB0A0283}"/>
              </a:ext>
            </a:extLst>
          </p:cNvPr>
          <p:cNvSpPr txBox="1"/>
          <p:nvPr/>
        </p:nvSpPr>
        <p:spPr>
          <a:xfrm>
            <a:off x="539552" y="1277260"/>
            <a:ext cx="3168352" cy="307777"/>
          </a:xfrm>
          <a:prstGeom prst="rect">
            <a:avLst/>
          </a:prstGeom>
          <a:noFill/>
        </p:spPr>
        <p:txBody>
          <a:bodyPr wrap="square">
            <a:spAutoFit/>
          </a:bodyPr>
          <a:lstStyle/>
          <a:p>
            <a:r>
              <a:rPr lang="zh-CN" altLang="en-US" sz="1400" dirty="0">
                <a:solidFill>
                  <a:schemeClr val="bg1"/>
                </a:solidFill>
              </a:rPr>
              <a:t>（三）对大学生社会适应性的影响 </a:t>
            </a:r>
          </a:p>
        </p:txBody>
      </p:sp>
      <p:sp>
        <p:nvSpPr>
          <p:cNvPr id="27" name="文本框 26">
            <a:extLst>
              <a:ext uri="{FF2B5EF4-FFF2-40B4-BE49-F238E27FC236}">
                <a16:creationId xmlns:a16="http://schemas.microsoft.com/office/drawing/2014/main" xmlns="" id="{664FA1C8-3221-43F6-B13B-9957A34BB0A4}"/>
              </a:ext>
            </a:extLst>
          </p:cNvPr>
          <p:cNvSpPr txBox="1"/>
          <p:nvPr/>
        </p:nvSpPr>
        <p:spPr>
          <a:xfrm>
            <a:off x="2195736" y="2139702"/>
            <a:ext cx="5959341" cy="839974"/>
          </a:xfrm>
          <a:prstGeom prst="rect">
            <a:avLst/>
          </a:prstGeom>
          <a:noFill/>
        </p:spPr>
        <p:txBody>
          <a:bodyPr wrap="square">
            <a:spAutoFit/>
          </a:bodyPr>
          <a:lstStyle/>
          <a:p>
            <a:pPr>
              <a:lnSpc>
                <a:spcPts val="2000"/>
              </a:lnSpc>
            </a:pPr>
            <a:r>
              <a:rPr lang="zh-CN" altLang="en-US" sz="1300" b="1" dirty="0"/>
              <a:t>一方面，</a:t>
            </a:r>
            <a:r>
              <a:rPr lang="zh-CN" altLang="en-US" sz="1300" dirty="0"/>
              <a:t>网络技术的飞速发展和信息传递的快捷，有助于启发和引导大学生培养和形成学习、效率、平等、开放等现代观念；有助于他们扩大交往的范围；网络还 为大学生的社会化提供了角色的练兵场。</a:t>
            </a:r>
          </a:p>
        </p:txBody>
      </p:sp>
      <p:sp>
        <p:nvSpPr>
          <p:cNvPr id="28" name="文本框 27">
            <a:extLst>
              <a:ext uri="{FF2B5EF4-FFF2-40B4-BE49-F238E27FC236}">
                <a16:creationId xmlns:a16="http://schemas.microsoft.com/office/drawing/2014/main" xmlns="" id="{B23B14D7-4AAD-4EC1-BEF9-86411283F54E}"/>
              </a:ext>
            </a:extLst>
          </p:cNvPr>
          <p:cNvSpPr txBox="1"/>
          <p:nvPr/>
        </p:nvSpPr>
        <p:spPr>
          <a:xfrm>
            <a:off x="2195737" y="3195700"/>
            <a:ext cx="5455286" cy="583493"/>
          </a:xfrm>
          <a:prstGeom prst="rect">
            <a:avLst/>
          </a:prstGeom>
          <a:noFill/>
        </p:spPr>
        <p:txBody>
          <a:bodyPr wrap="square">
            <a:spAutoFit/>
          </a:bodyPr>
          <a:lstStyle/>
          <a:p>
            <a:pPr>
              <a:lnSpc>
                <a:spcPts val="2000"/>
              </a:lnSpc>
            </a:pPr>
            <a:r>
              <a:rPr lang="zh-CN" altLang="en-US" sz="1300" b="1" dirty="0"/>
              <a:t>另一方面，</a:t>
            </a:r>
            <a:r>
              <a:rPr lang="zh-CN" altLang="en-US" sz="1300" dirty="0"/>
              <a:t>网络又是一个虚拟的世界，在网络环境 下，人的交往的对象、身份都不确定，这就减弱了青少年的社会角色的获得能力。</a:t>
            </a:r>
          </a:p>
        </p:txBody>
      </p:sp>
      <p:sp>
        <p:nvSpPr>
          <p:cNvPr id="34" name="任意多边形: 形状 33">
            <a:extLst>
              <a:ext uri="{FF2B5EF4-FFF2-40B4-BE49-F238E27FC236}">
                <a16:creationId xmlns:a16="http://schemas.microsoft.com/office/drawing/2014/main" xmlns="" id="{587B7255-C461-4563-8D0A-6E7798B757B9}"/>
              </a:ext>
            </a:extLst>
          </p:cNvPr>
          <p:cNvSpPr>
            <a:spLocks/>
          </p:cNvSpPr>
          <p:nvPr/>
        </p:nvSpPr>
        <p:spPr bwMode="auto">
          <a:xfrm>
            <a:off x="1442625" y="3236834"/>
            <a:ext cx="462923" cy="462922"/>
          </a:xfrm>
          <a:custGeom>
            <a:avLst/>
            <a:gdLst>
              <a:gd name="T0" fmla="*/ 390 w 474"/>
              <a:gd name="T1" fmla="*/ 84 h 474"/>
              <a:gd name="T2" fmla="*/ 390 w 474"/>
              <a:gd name="T3" fmla="*/ 390 h 474"/>
              <a:gd name="T4" fmla="*/ 84 w 474"/>
              <a:gd name="T5" fmla="*/ 390 h 474"/>
              <a:gd name="T6" fmla="*/ 84 w 474"/>
              <a:gd name="T7" fmla="*/ 84 h 474"/>
              <a:gd name="T8" fmla="*/ 390 w 474"/>
              <a:gd name="T9" fmla="*/ 84 h 474"/>
            </a:gdLst>
            <a:ahLst/>
            <a:cxnLst>
              <a:cxn ang="0">
                <a:pos x="T0" y="T1"/>
              </a:cxn>
              <a:cxn ang="0">
                <a:pos x="T2" y="T3"/>
              </a:cxn>
              <a:cxn ang="0">
                <a:pos x="T4" y="T5"/>
              </a:cxn>
              <a:cxn ang="0">
                <a:pos x="T6" y="T7"/>
              </a:cxn>
              <a:cxn ang="0">
                <a:pos x="T8" y="T9"/>
              </a:cxn>
            </a:cxnLst>
            <a:rect l="0" t="0" r="r" b="b"/>
            <a:pathLst>
              <a:path w="474" h="474">
                <a:moveTo>
                  <a:pt x="390" y="84"/>
                </a:moveTo>
                <a:cubicBezTo>
                  <a:pt x="474" y="168"/>
                  <a:pt x="474" y="305"/>
                  <a:pt x="390" y="390"/>
                </a:cubicBezTo>
                <a:cubicBezTo>
                  <a:pt x="305" y="474"/>
                  <a:pt x="168" y="474"/>
                  <a:pt x="84" y="390"/>
                </a:cubicBezTo>
                <a:cubicBezTo>
                  <a:pt x="0" y="305"/>
                  <a:pt x="0" y="168"/>
                  <a:pt x="84" y="84"/>
                </a:cubicBezTo>
                <a:cubicBezTo>
                  <a:pt x="168" y="0"/>
                  <a:pt x="305" y="0"/>
                  <a:pt x="390" y="84"/>
                </a:cubicBezTo>
                <a:close/>
              </a:path>
            </a:pathLst>
          </a:custGeom>
          <a:solidFill>
            <a:schemeClr val="accent1"/>
          </a:solidFill>
          <a:ln w="58738" cap="flat">
            <a:solidFill>
              <a:schemeClr val="accent3">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3" name="任意多边形: 形状 42">
            <a:extLst>
              <a:ext uri="{FF2B5EF4-FFF2-40B4-BE49-F238E27FC236}">
                <a16:creationId xmlns:a16="http://schemas.microsoft.com/office/drawing/2014/main" xmlns="" id="{D14349DA-DD41-4202-9091-68E7239F43A2}"/>
              </a:ext>
            </a:extLst>
          </p:cNvPr>
          <p:cNvSpPr>
            <a:spLocks/>
          </p:cNvSpPr>
          <p:nvPr/>
        </p:nvSpPr>
        <p:spPr bwMode="auto">
          <a:xfrm>
            <a:off x="1442625" y="2372738"/>
            <a:ext cx="462923" cy="462922"/>
          </a:xfrm>
          <a:custGeom>
            <a:avLst/>
            <a:gdLst>
              <a:gd name="T0" fmla="*/ 84 w 474"/>
              <a:gd name="T1" fmla="*/ 84 h 474"/>
              <a:gd name="T2" fmla="*/ 390 w 474"/>
              <a:gd name="T3" fmla="*/ 84 h 474"/>
              <a:gd name="T4" fmla="*/ 390 w 474"/>
              <a:gd name="T5" fmla="*/ 390 h 474"/>
              <a:gd name="T6" fmla="*/ 84 w 474"/>
              <a:gd name="T7" fmla="*/ 390 h 474"/>
              <a:gd name="T8" fmla="*/ 84 w 474"/>
              <a:gd name="T9" fmla="*/ 84 h 474"/>
            </a:gdLst>
            <a:ahLst/>
            <a:cxnLst>
              <a:cxn ang="0">
                <a:pos x="T0" y="T1"/>
              </a:cxn>
              <a:cxn ang="0">
                <a:pos x="T2" y="T3"/>
              </a:cxn>
              <a:cxn ang="0">
                <a:pos x="T4" y="T5"/>
              </a:cxn>
              <a:cxn ang="0">
                <a:pos x="T6" y="T7"/>
              </a:cxn>
              <a:cxn ang="0">
                <a:pos x="T8" y="T9"/>
              </a:cxn>
            </a:cxnLst>
            <a:rect l="0" t="0" r="r" b="b"/>
            <a:pathLst>
              <a:path w="474" h="474">
                <a:moveTo>
                  <a:pt x="84" y="84"/>
                </a:moveTo>
                <a:cubicBezTo>
                  <a:pt x="168" y="0"/>
                  <a:pt x="305" y="0"/>
                  <a:pt x="390" y="84"/>
                </a:cubicBezTo>
                <a:cubicBezTo>
                  <a:pt x="474" y="169"/>
                  <a:pt x="474" y="306"/>
                  <a:pt x="390" y="390"/>
                </a:cubicBezTo>
                <a:cubicBezTo>
                  <a:pt x="305" y="474"/>
                  <a:pt x="168" y="474"/>
                  <a:pt x="84" y="390"/>
                </a:cubicBezTo>
                <a:cubicBezTo>
                  <a:pt x="0" y="306"/>
                  <a:pt x="0" y="169"/>
                  <a:pt x="84" y="84"/>
                </a:cubicBezTo>
                <a:close/>
              </a:path>
            </a:pathLst>
          </a:custGeom>
          <a:solidFill>
            <a:schemeClr val="accent3"/>
          </a:solidFill>
          <a:ln w="58738" cap="flat">
            <a:solidFill>
              <a:schemeClr val="accent1">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cxnSp>
        <p:nvCxnSpPr>
          <p:cNvPr id="5" name="直接连接符 4">
            <a:extLst>
              <a:ext uri="{FF2B5EF4-FFF2-40B4-BE49-F238E27FC236}">
                <a16:creationId xmlns:a16="http://schemas.microsoft.com/office/drawing/2014/main" xmlns="" id="{D86B755E-2241-47B4-8AA5-52FB16F0DD96}"/>
              </a:ext>
            </a:extLst>
          </p:cNvPr>
          <p:cNvCxnSpPr/>
          <p:nvPr/>
        </p:nvCxnSpPr>
        <p:spPr>
          <a:xfrm>
            <a:off x="2052401" y="2187588"/>
            <a:ext cx="0" cy="86409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xmlns="" id="{F79CAA56-9013-4E3B-98BF-E40BF5D091E3}"/>
              </a:ext>
            </a:extLst>
          </p:cNvPr>
          <p:cNvCxnSpPr>
            <a:cxnSpLocks/>
          </p:cNvCxnSpPr>
          <p:nvPr/>
        </p:nvCxnSpPr>
        <p:spPr>
          <a:xfrm>
            <a:off x="2052401" y="3267708"/>
            <a:ext cx="0" cy="47318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676450EF-320F-48DE-9C65-C9A58C22DE47}"/>
              </a:ext>
            </a:extLst>
          </p:cNvPr>
          <p:cNvCxnSpPr>
            <a:cxnSpLocks/>
          </p:cNvCxnSpPr>
          <p:nvPr/>
        </p:nvCxnSpPr>
        <p:spPr>
          <a:xfrm flipH="1">
            <a:off x="611560" y="1131590"/>
            <a:ext cx="259228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7" name="等腰三角形 16">
            <a:extLst>
              <a:ext uri="{FF2B5EF4-FFF2-40B4-BE49-F238E27FC236}">
                <a16:creationId xmlns:a16="http://schemas.microsoft.com/office/drawing/2014/main" xmlns="" id="{6840B998-D817-452D-87EA-F3543CFAAD0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8" name="直接连接符 17">
            <a:extLst>
              <a:ext uri="{FF2B5EF4-FFF2-40B4-BE49-F238E27FC236}">
                <a16:creationId xmlns:a16="http://schemas.microsoft.com/office/drawing/2014/main" xmlns="" id="{B2DF8EB6-46E7-4BB5-88CD-B62F0B580DE7}"/>
              </a:ext>
            </a:extLst>
          </p:cNvPr>
          <p:cNvCxnSpPr>
            <a:cxnSpLocks/>
          </p:cNvCxnSpPr>
          <p:nvPr/>
        </p:nvCxnSpPr>
        <p:spPr>
          <a:xfrm>
            <a:off x="4355976" y="521032"/>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等腰三角形 18">
            <a:extLst>
              <a:ext uri="{FF2B5EF4-FFF2-40B4-BE49-F238E27FC236}">
                <a16:creationId xmlns:a16="http://schemas.microsoft.com/office/drawing/2014/main" xmlns="" id="{8EA9E4E4-4B44-4A5A-8EFF-2106E4D89C6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09595541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51B06695-8BB8-402D-81F2-6FD2760D8A1E}"/>
              </a:ext>
            </a:extLst>
          </p:cNvPr>
          <p:cNvSpPr/>
          <p:nvPr/>
        </p:nvSpPr>
        <p:spPr>
          <a:xfrm>
            <a:off x="5292080" y="591456"/>
            <a:ext cx="3712751" cy="2052302"/>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一个圆顶角，剪去另一个顶角 8">
            <a:extLst>
              <a:ext uri="{FF2B5EF4-FFF2-40B4-BE49-F238E27FC236}">
                <a16:creationId xmlns:a16="http://schemas.microsoft.com/office/drawing/2014/main" xmlns="" id="{E24B2C77-646B-41C1-8DE7-555E1845AF84}"/>
              </a:ext>
            </a:extLst>
          </p:cNvPr>
          <p:cNvSpPr/>
          <p:nvPr/>
        </p:nvSpPr>
        <p:spPr>
          <a:xfrm>
            <a:off x="575556" y="1240327"/>
            <a:ext cx="3132348" cy="379471"/>
          </a:xfrm>
          <a:prstGeom prst="snipRound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441213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网络与大学生心理健康的关系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119007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一、网络对大学生心理健康的影响</a:t>
            </a:r>
          </a:p>
        </p:txBody>
      </p:sp>
      <p:sp>
        <p:nvSpPr>
          <p:cNvPr id="21" name="文本框 20">
            <a:extLst>
              <a:ext uri="{FF2B5EF4-FFF2-40B4-BE49-F238E27FC236}">
                <a16:creationId xmlns:a16="http://schemas.microsoft.com/office/drawing/2014/main" xmlns="" id="{5D0FAF8C-4461-4E18-A893-B3A813B1E3AF}"/>
              </a:ext>
            </a:extLst>
          </p:cNvPr>
          <p:cNvSpPr txBox="1"/>
          <p:nvPr/>
        </p:nvSpPr>
        <p:spPr>
          <a:xfrm>
            <a:off x="467544" y="2329367"/>
            <a:ext cx="7885168" cy="1909049"/>
          </a:xfrm>
          <a:prstGeom prst="rect">
            <a:avLst/>
          </a:prstGeom>
          <a:noFill/>
        </p:spPr>
        <p:txBody>
          <a:bodyPr wrap="square">
            <a:spAutoFit/>
          </a:bodyPr>
          <a:lstStyle/>
          <a:p>
            <a:pPr>
              <a:lnSpc>
                <a:spcPts val="3600"/>
              </a:lnSpc>
            </a:pPr>
            <a:r>
              <a:rPr lang="zh-CN" altLang="en-US" sz="1300" dirty="0"/>
              <a:t>研究显示，大学生的网络成瘾行为与时间管理能力呈显著负相关</a:t>
            </a:r>
            <a:endParaRPr lang="en-US" altLang="zh-CN" sz="1300" dirty="0"/>
          </a:p>
          <a:p>
            <a:pPr>
              <a:lnSpc>
                <a:spcPts val="3600"/>
              </a:lnSpc>
            </a:pPr>
            <a:r>
              <a:rPr lang="zh-CN" altLang="en-US" b="1" dirty="0"/>
              <a:t>即时间管理能力</a:t>
            </a:r>
            <a:r>
              <a:rPr lang="zh-CN" altLang="en-US" sz="2800" b="1" dirty="0">
                <a:solidFill>
                  <a:srgbClr val="F76911"/>
                </a:solidFill>
              </a:rPr>
              <a:t>越强</a:t>
            </a:r>
            <a:r>
              <a:rPr lang="zh-CN" altLang="en-US" b="1" dirty="0"/>
              <a:t>的大学生，网络成瘾的概率</a:t>
            </a:r>
            <a:r>
              <a:rPr lang="zh-CN" altLang="en-US" sz="2800" b="1" dirty="0">
                <a:solidFill>
                  <a:srgbClr val="F76911"/>
                </a:solidFill>
              </a:rPr>
              <a:t>越小</a:t>
            </a:r>
            <a:r>
              <a:rPr lang="zh-CN" altLang="en-US" b="1" dirty="0"/>
              <a:t>。</a:t>
            </a:r>
            <a:endParaRPr lang="en-US" altLang="zh-CN" b="1" dirty="0"/>
          </a:p>
          <a:p>
            <a:pPr>
              <a:lnSpc>
                <a:spcPts val="3600"/>
              </a:lnSpc>
            </a:pPr>
            <a:r>
              <a:rPr lang="zh-CN" altLang="en-US" b="1" dirty="0"/>
              <a:t>反之，时间管理能力</a:t>
            </a:r>
            <a:r>
              <a:rPr lang="zh-CN" altLang="en-US" sz="2800" b="1" dirty="0">
                <a:solidFill>
                  <a:srgbClr val="F76911"/>
                </a:solidFill>
              </a:rPr>
              <a:t>越差</a:t>
            </a:r>
            <a:r>
              <a:rPr lang="zh-CN" altLang="en-US" b="1" dirty="0"/>
              <a:t>的大学生，越无法控制上网时间，导致上网时间毫无节制，网络成瘾的概率</a:t>
            </a:r>
            <a:r>
              <a:rPr lang="zh-CN" altLang="en-US" sz="2800" b="1" dirty="0">
                <a:solidFill>
                  <a:srgbClr val="F76911"/>
                </a:solidFill>
              </a:rPr>
              <a:t>越来越大</a:t>
            </a:r>
            <a:r>
              <a:rPr lang="zh-CN" altLang="en-US" b="1" dirty="0"/>
              <a:t>。</a:t>
            </a:r>
          </a:p>
        </p:txBody>
      </p:sp>
      <p:sp>
        <p:nvSpPr>
          <p:cNvPr id="23" name="文本框 22">
            <a:extLst>
              <a:ext uri="{FF2B5EF4-FFF2-40B4-BE49-F238E27FC236}">
                <a16:creationId xmlns:a16="http://schemas.microsoft.com/office/drawing/2014/main" xmlns="" id="{5E2B9B08-7F99-4348-B019-3112FB0A0283}"/>
              </a:ext>
            </a:extLst>
          </p:cNvPr>
          <p:cNvSpPr txBox="1"/>
          <p:nvPr/>
        </p:nvSpPr>
        <p:spPr>
          <a:xfrm>
            <a:off x="539552" y="1277260"/>
            <a:ext cx="3168352" cy="307777"/>
          </a:xfrm>
          <a:prstGeom prst="rect">
            <a:avLst/>
          </a:prstGeom>
          <a:noFill/>
        </p:spPr>
        <p:txBody>
          <a:bodyPr wrap="square">
            <a:spAutoFit/>
          </a:bodyPr>
          <a:lstStyle/>
          <a:p>
            <a:r>
              <a:rPr lang="zh-CN" altLang="en-US" sz="1400" dirty="0">
                <a:solidFill>
                  <a:schemeClr val="bg1"/>
                </a:solidFill>
              </a:rPr>
              <a:t>（四）对大学生时间管理能力的影响 </a:t>
            </a:r>
          </a:p>
        </p:txBody>
      </p:sp>
      <p:pic>
        <p:nvPicPr>
          <p:cNvPr id="6" name="图片 5">
            <a:extLst>
              <a:ext uri="{FF2B5EF4-FFF2-40B4-BE49-F238E27FC236}">
                <a16:creationId xmlns:a16="http://schemas.microsoft.com/office/drawing/2014/main" xmlns="" id="{CFCCF840-FB92-4D8E-ABC6-DF5385983D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7940" y="585946"/>
            <a:ext cx="3646058" cy="2049084"/>
          </a:xfrm>
          <a:prstGeom prst="rect">
            <a:avLst/>
          </a:prstGeom>
        </p:spPr>
      </p:pic>
      <p:cxnSp>
        <p:nvCxnSpPr>
          <p:cNvPr id="11" name="直接连接符 10">
            <a:extLst>
              <a:ext uri="{FF2B5EF4-FFF2-40B4-BE49-F238E27FC236}">
                <a16:creationId xmlns:a16="http://schemas.microsoft.com/office/drawing/2014/main" xmlns="" id="{3018865C-555C-4162-B0D6-F84A14EEF910}"/>
              </a:ext>
            </a:extLst>
          </p:cNvPr>
          <p:cNvCxnSpPr>
            <a:cxnSpLocks/>
          </p:cNvCxnSpPr>
          <p:nvPr/>
        </p:nvCxnSpPr>
        <p:spPr>
          <a:xfrm flipH="1">
            <a:off x="611560" y="1131590"/>
            <a:ext cx="266429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 name="等腰三角形 11">
            <a:extLst>
              <a:ext uri="{FF2B5EF4-FFF2-40B4-BE49-F238E27FC236}">
                <a16:creationId xmlns:a16="http://schemas.microsoft.com/office/drawing/2014/main" xmlns="" id="{2E86BDFA-03A9-4CE3-BE02-98727358C7F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3" name="直接连接符 12">
            <a:extLst>
              <a:ext uri="{FF2B5EF4-FFF2-40B4-BE49-F238E27FC236}">
                <a16:creationId xmlns:a16="http://schemas.microsoft.com/office/drawing/2014/main" xmlns="" id="{2983AE6A-DF9E-4F58-8450-6B5D6D5AF25E}"/>
              </a:ext>
            </a:extLst>
          </p:cNvPr>
          <p:cNvCxnSpPr>
            <a:cxnSpLocks/>
          </p:cNvCxnSpPr>
          <p:nvPr/>
        </p:nvCxnSpPr>
        <p:spPr>
          <a:xfrm>
            <a:off x="4427984" y="521032"/>
            <a:ext cx="471601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4" name="等腰三角形 13">
            <a:extLst>
              <a:ext uri="{FF2B5EF4-FFF2-40B4-BE49-F238E27FC236}">
                <a16:creationId xmlns:a16="http://schemas.microsoft.com/office/drawing/2014/main" xmlns="" id="{7CA7F049-D435-4B87-801C-F34FB407777C}"/>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21774886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4" name="直接连接符 43">
            <a:extLst>
              <a:ext uri="{FF2B5EF4-FFF2-40B4-BE49-F238E27FC236}">
                <a16:creationId xmlns:a16="http://schemas.microsoft.com/office/drawing/2014/main" xmlns="" id="{27C5C523-603A-4C84-BE5A-342E6382570A}"/>
              </a:ext>
            </a:extLst>
          </p:cNvPr>
          <p:cNvCxnSpPr>
            <a:cxnSpLocks noChangeShapeType="1"/>
            <a:endCxn id="157" idx="2"/>
          </p:cNvCxnSpPr>
          <p:nvPr/>
        </p:nvCxnSpPr>
        <p:spPr bwMode="auto">
          <a:xfrm flipV="1">
            <a:off x="8189794" y="2781487"/>
            <a:ext cx="491932" cy="436545"/>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145" name="直接连接符 43">
            <a:extLst>
              <a:ext uri="{FF2B5EF4-FFF2-40B4-BE49-F238E27FC236}">
                <a16:creationId xmlns:a16="http://schemas.microsoft.com/office/drawing/2014/main" xmlns="" id="{3A776D72-9F68-47BA-B57F-08C5E08A87BF}"/>
              </a:ext>
            </a:extLst>
          </p:cNvPr>
          <p:cNvCxnSpPr>
            <a:cxnSpLocks noChangeShapeType="1"/>
            <a:stCxn id="148" idx="0"/>
          </p:cNvCxnSpPr>
          <p:nvPr/>
        </p:nvCxnSpPr>
        <p:spPr bwMode="auto">
          <a:xfrm flipV="1">
            <a:off x="7357532" y="3743375"/>
            <a:ext cx="461477" cy="691462"/>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139" name="直接连接符 43">
            <a:extLst>
              <a:ext uri="{FF2B5EF4-FFF2-40B4-BE49-F238E27FC236}">
                <a16:creationId xmlns:a16="http://schemas.microsoft.com/office/drawing/2014/main" xmlns="" id="{FA08F33D-4F16-4098-B39A-4C0BBBEC4168}"/>
              </a:ext>
            </a:extLst>
          </p:cNvPr>
          <p:cNvCxnSpPr>
            <a:cxnSpLocks noChangeShapeType="1"/>
          </p:cNvCxnSpPr>
          <p:nvPr/>
        </p:nvCxnSpPr>
        <p:spPr bwMode="auto">
          <a:xfrm flipH="1" flipV="1">
            <a:off x="7976448" y="3591484"/>
            <a:ext cx="409081" cy="774370"/>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134" name="直接连接符 43">
            <a:extLst>
              <a:ext uri="{FF2B5EF4-FFF2-40B4-BE49-F238E27FC236}">
                <a16:creationId xmlns:a16="http://schemas.microsoft.com/office/drawing/2014/main" xmlns="" id="{3375C8F1-925A-4765-A43B-0A3576CD53E4}"/>
              </a:ext>
            </a:extLst>
          </p:cNvPr>
          <p:cNvCxnSpPr>
            <a:cxnSpLocks noChangeShapeType="1"/>
            <a:stCxn id="71" idx="0"/>
            <a:endCxn id="137" idx="2"/>
          </p:cNvCxnSpPr>
          <p:nvPr/>
        </p:nvCxnSpPr>
        <p:spPr bwMode="auto">
          <a:xfrm flipH="1" flipV="1">
            <a:off x="7811794" y="2426754"/>
            <a:ext cx="116011" cy="695018"/>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125" name="直接连接符 13">
            <a:extLst>
              <a:ext uri="{FF2B5EF4-FFF2-40B4-BE49-F238E27FC236}">
                <a16:creationId xmlns:a16="http://schemas.microsoft.com/office/drawing/2014/main" xmlns="" id="{2F95FE86-4E3C-4276-8529-DF88196D8EAC}"/>
              </a:ext>
            </a:extLst>
          </p:cNvPr>
          <p:cNvCxnSpPr>
            <a:cxnSpLocks noChangeShapeType="1"/>
          </p:cNvCxnSpPr>
          <p:nvPr/>
        </p:nvCxnSpPr>
        <p:spPr bwMode="auto">
          <a:xfrm>
            <a:off x="1729069" y="1716247"/>
            <a:ext cx="723639" cy="300648"/>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114" name="直接连接符 13">
            <a:extLst>
              <a:ext uri="{FF2B5EF4-FFF2-40B4-BE49-F238E27FC236}">
                <a16:creationId xmlns:a16="http://schemas.microsoft.com/office/drawing/2014/main" xmlns="" id="{A723D955-F940-4676-9952-01E305D8A1D8}"/>
              </a:ext>
            </a:extLst>
          </p:cNvPr>
          <p:cNvCxnSpPr>
            <a:cxnSpLocks noChangeShapeType="1"/>
          </p:cNvCxnSpPr>
          <p:nvPr/>
        </p:nvCxnSpPr>
        <p:spPr bwMode="auto">
          <a:xfrm flipV="1">
            <a:off x="3333997" y="1653369"/>
            <a:ext cx="410298" cy="266793"/>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104" name="直接连接符 13">
            <a:extLst>
              <a:ext uri="{FF2B5EF4-FFF2-40B4-BE49-F238E27FC236}">
                <a16:creationId xmlns:a16="http://schemas.microsoft.com/office/drawing/2014/main" xmlns="" id="{A3B3C56A-E4A6-4443-8BD2-FE9EEE3C7C15}"/>
              </a:ext>
            </a:extLst>
          </p:cNvPr>
          <p:cNvCxnSpPr>
            <a:cxnSpLocks noChangeShapeType="1"/>
          </p:cNvCxnSpPr>
          <p:nvPr/>
        </p:nvCxnSpPr>
        <p:spPr bwMode="auto">
          <a:xfrm flipH="1" flipV="1">
            <a:off x="2809827" y="2747149"/>
            <a:ext cx="83677" cy="792285"/>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96" name="直接连接符 13">
            <a:extLst>
              <a:ext uri="{FF2B5EF4-FFF2-40B4-BE49-F238E27FC236}">
                <a16:creationId xmlns:a16="http://schemas.microsoft.com/office/drawing/2014/main" xmlns="" id="{4B732D21-1A99-4E68-92B7-3040EA9EF6C7}"/>
              </a:ext>
            </a:extLst>
          </p:cNvPr>
          <p:cNvCxnSpPr>
            <a:cxnSpLocks noChangeShapeType="1"/>
          </p:cNvCxnSpPr>
          <p:nvPr/>
        </p:nvCxnSpPr>
        <p:spPr bwMode="auto">
          <a:xfrm flipV="1">
            <a:off x="1702523" y="2242635"/>
            <a:ext cx="646742" cy="207365"/>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90" name="直接连接符 43">
            <a:extLst>
              <a:ext uri="{FF2B5EF4-FFF2-40B4-BE49-F238E27FC236}">
                <a16:creationId xmlns:a16="http://schemas.microsoft.com/office/drawing/2014/main" xmlns="" id="{0F26A80E-AF03-4DCD-B807-41D205634D60}"/>
              </a:ext>
            </a:extLst>
          </p:cNvPr>
          <p:cNvCxnSpPr>
            <a:cxnSpLocks noChangeShapeType="1"/>
            <a:stCxn id="92" idx="0"/>
          </p:cNvCxnSpPr>
          <p:nvPr/>
        </p:nvCxnSpPr>
        <p:spPr bwMode="auto">
          <a:xfrm flipH="1" flipV="1">
            <a:off x="5678837" y="3341561"/>
            <a:ext cx="539600" cy="600964"/>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84" name="直接连接符 43">
            <a:extLst>
              <a:ext uri="{FF2B5EF4-FFF2-40B4-BE49-F238E27FC236}">
                <a16:creationId xmlns:a16="http://schemas.microsoft.com/office/drawing/2014/main" xmlns="" id="{9519109C-51EC-44ED-B048-1C703BCD4B36}"/>
              </a:ext>
            </a:extLst>
          </p:cNvPr>
          <p:cNvCxnSpPr>
            <a:cxnSpLocks noChangeShapeType="1"/>
            <a:stCxn id="86" idx="0"/>
          </p:cNvCxnSpPr>
          <p:nvPr/>
        </p:nvCxnSpPr>
        <p:spPr bwMode="auto">
          <a:xfrm flipV="1">
            <a:off x="4867154" y="3574616"/>
            <a:ext cx="380544" cy="713208"/>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cxnSp>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441213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mj-ea"/>
                <a:ea typeface="+mj-ea"/>
                <a:cs typeface="+mn-ea"/>
                <a:sym typeface="inpin heiti" panose="00000500000000000000" pitchFamily="2" charset="-122"/>
              </a:rPr>
              <a:t>第二节 网络与大学生心理健康的关系</a:t>
            </a:r>
            <a:endParaRPr lang="en-GB" altLang="zh-CN" sz="1800" dirty="0">
              <a:solidFill>
                <a:schemeClr val="tx1">
                  <a:lumMod val="65000"/>
                  <a:lumOff val="35000"/>
                </a:schemeClr>
              </a:solidFill>
              <a:latin typeface="+mj-ea"/>
              <a:ea typeface="+mj-ea"/>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133164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二、由网络引发的大学生常见心理问题</a:t>
            </a:r>
          </a:p>
        </p:txBody>
      </p:sp>
      <p:cxnSp>
        <p:nvCxnSpPr>
          <p:cNvPr id="34" name="直接连接符 13">
            <a:extLst>
              <a:ext uri="{FF2B5EF4-FFF2-40B4-BE49-F238E27FC236}">
                <a16:creationId xmlns:a16="http://schemas.microsoft.com/office/drawing/2014/main" xmlns="" id="{7BAF5BF3-101E-43EE-98BF-BC1C9FAF6C40}"/>
              </a:ext>
            </a:extLst>
          </p:cNvPr>
          <p:cNvCxnSpPr>
            <a:cxnSpLocks noChangeShapeType="1"/>
            <a:stCxn id="66" idx="7"/>
          </p:cNvCxnSpPr>
          <p:nvPr/>
        </p:nvCxnSpPr>
        <p:spPr bwMode="auto">
          <a:xfrm flipV="1">
            <a:off x="2045250" y="2637305"/>
            <a:ext cx="367754" cy="532763"/>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cxnSp>
      <p:sp>
        <p:nvSpPr>
          <p:cNvPr id="35" name="直接连接符 17">
            <a:extLst>
              <a:ext uri="{FF2B5EF4-FFF2-40B4-BE49-F238E27FC236}">
                <a16:creationId xmlns:a16="http://schemas.microsoft.com/office/drawing/2014/main" xmlns="" id="{957977C0-4277-4537-88D8-88DC414AE62F}"/>
              </a:ext>
            </a:extLst>
          </p:cNvPr>
          <p:cNvSpPr>
            <a:spLocks noChangeShapeType="1"/>
          </p:cNvSpPr>
          <p:nvPr/>
        </p:nvSpPr>
        <p:spPr bwMode="auto">
          <a:xfrm flipV="1">
            <a:off x="3417611" y="1875242"/>
            <a:ext cx="2237827" cy="653349"/>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txBody>
          <a:bodyPr lIns="91440" tIns="45720" rIns="91440" bIns="45720"/>
          <a:lstStyle/>
          <a:p>
            <a:pPr fontAlgn="base">
              <a:spcBef>
                <a:spcPct val="0"/>
              </a:spcBef>
              <a:spcAft>
                <a:spcPct val="0"/>
              </a:spcAft>
              <a:buFont typeface="Arial" panose="020B0604020202020204" pitchFamily="34" charset="0"/>
              <a:buNone/>
            </a:pPr>
            <a:endParaRPr lang="zh-CN" altLang="en-US" sz="1200" dirty="0">
              <a:solidFill>
                <a:schemeClr val="bg1">
                  <a:lumMod val="95000"/>
                </a:schemeClr>
              </a:solidFill>
              <a:latin typeface="+mj-ea"/>
              <a:ea typeface="+mj-ea"/>
              <a:sym typeface="Arial"/>
            </a:endParaRPr>
          </a:p>
        </p:txBody>
      </p:sp>
      <p:cxnSp>
        <p:nvCxnSpPr>
          <p:cNvPr id="36" name="直接连接符 20">
            <a:extLst>
              <a:ext uri="{FF2B5EF4-FFF2-40B4-BE49-F238E27FC236}">
                <a16:creationId xmlns:a16="http://schemas.microsoft.com/office/drawing/2014/main" xmlns="" id="{F219D74D-CB11-4231-9CF3-9D189EA32CE1}"/>
              </a:ext>
            </a:extLst>
          </p:cNvPr>
          <p:cNvCxnSpPr>
            <a:cxnSpLocks noChangeShapeType="1"/>
          </p:cNvCxnSpPr>
          <p:nvPr/>
        </p:nvCxnSpPr>
        <p:spPr bwMode="auto">
          <a:xfrm flipV="1">
            <a:off x="5436864" y="2488045"/>
            <a:ext cx="277619" cy="430749"/>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37" name="直接连接符 23">
            <a:extLst>
              <a:ext uri="{FF2B5EF4-FFF2-40B4-BE49-F238E27FC236}">
                <a16:creationId xmlns:a16="http://schemas.microsoft.com/office/drawing/2014/main" xmlns="" id="{45BFC597-7472-4D95-B8F6-2502F79168BA}"/>
              </a:ext>
            </a:extLst>
          </p:cNvPr>
          <p:cNvCxnSpPr>
            <a:cxnSpLocks noChangeShapeType="1"/>
          </p:cNvCxnSpPr>
          <p:nvPr/>
        </p:nvCxnSpPr>
        <p:spPr bwMode="auto">
          <a:xfrm flipV="1">
            <a:off x="524049" y="2618157"/>
            <a:ext cx="662196" cy="313533"/>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38" name="直接连接符 43">
            <a:extLst>
              <a:ext uri="{FF2B5EF4-FFF2-40B4-BE49-F238E27FC236}">
                <a16:creationId xmlns:a16="http://schemas.microsoft.com/office/drawing/2014/main" xmlns="" id="{FF2AA838-0635-4E8A-B5FC-E0CCB3F938A5}"/>
              </a:ext>
            </a:extLst>
          </p:cNvPr>
          <p:cNvCxnSpPr>
            <a:cxnSpLocks noChangeShapeType="1"/>
            <a:stCxn id="42" idx="7"/>
            <a:endCxn id="56" idx="2"/>
          </p:cNvCxnSpPr>
          <p:nvPr/>
        </p:nvCxnSpPr>
        <p:spPr bwMode="auto">
          <a:xfrm flipV="1">
            <a:off x="4259935" y="3210609"/>
            <a:ext cx="365515" cy="132086"/>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39" name="直接连接符 72">
            <a:extLst>
              <a:ext uri="{FF2B5EF4-FFF2-40B4-BE49-F238E27FC236}">
                <a16:creationId xmlns:a16="http://schemas.microsoft.com/office/drawing/2014/main" xmlns="" id="{6794158A-B662-4050-9B34-7076003DDC5A}"/>
              </a:ext>
            </a:extLst>
          </p:cNvPr>
          <p:cNvCxnSpPr>
            <a:cxnSpLocks noChangeShapeType="1"/>
            <a:stCxn id="52" idx="5"/>
          </p:cNvCxnSpPr>
          <p:nvPr/>
        </p:nvCxnSpPr>
        <p:spPr bwMode="auto">
          <a:xfrm>
            <a:off x="6812446" y="2379686"/>
            <a:ext cx="792443" cy="720942"/>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cxnSp>
      <p:sp>
        <p:nvSpPr>
          <p:cNvPr id="41" name="椭圆 56">
            <a:extLst>
              <a:ext uri="{FF2B5EF4-FFF2-40B4-BE49-F238E27FC236}">
                <a16:creationId xmlns:a16="http://schemas.microsoft.com/office/drawing/2014/main" xmlns="" id="{B96A6D1B-7D46-4C0F-AA76-F4200B9E8238}"/>
              </a:ext>
            </a:extLst>
          </p:cNvPr>
          <p:cNvSpPr>
            <a:spLocks noChangeArrowheads="1"/>
          </p:cNvSpPr>
          <p:nvPr/>
        </p:nvSpPr>
        <p:spPr bwMode="auto">
          <a:xfrm rot="21019160">
            <a:off x="220226" y="2799646"/>
            <a:ext cx="457769" cy="456352"/>
          </a:xfrm>
          <a:prstGeom prst="ellipse">
            <a:avLst/>
          </a:prstGeom>
          <a:solidFill>
            <a:srgbClr val="87D1D9"/>
          </a:solidFill>
          <a:ln>
            <a:noFill/>
          </a:ln>
        </p:spPr>
        <p:txBody>
          <a:bodyPr lIns="107527" tIns="53764" rIns="107527" bIns="53764"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bg1">
                  <a:lumMod val="95000"/>
                </a:schemeClr>
              </a:solidFill>
              <a:latin typeface="+mj-ea"/>
              <a:ea typeface="+mj-ea"/>
              <a:sym typeface="Arial"/>
            </a:endParaRPr>
          </a:p>
        </p:txBody>
      </p:sp>
      <p:sp>
        <p:nvSpPr>
          <p:cNvPr id="42" name="椭圆 58">
            <a:extLst>
              <a:ext uri="{FF2B5EF4-FFF2-40B4-BE49-F238E27FC236}">
                <a16:creationId xmlns:a16="http://schemas.microsoft.com/office/drawing/2014/main" xmlns="" id="{D8D8C0FE-D5FB-4605-A4E7-A1BF7A15E1A8}"/>
              </a:ext>
            </a:extLst>
          </p:cNvPr>
          <p:cNvSpPr>
            <a:spLocks noChangeArrowheads="1"/>
          </p:cNvSpPr>
          <p:nvPr/>
        </p:nvSpPr>
        <p:spPr bwMode="auto">
          <a:xfrm>
            <a:off x="3496079" y="3211322"/>
            <a:ext cx="894913" cy="897073"/>
          </a:xfrm>
          <a:prstGeom prst="ellipse">
            <a:avLst/>
          </a:prstGeom>
          <a:solidFill>
            <a:srgbClr val="B2A36C"/>
          </a:solidFill>
          <a:ln>
            <a:noFill/>
          </a:ln>
        </p:spPr>
        <p:txBody>
          <a:bodyPr lIns="107527" tIns="53764" rIns="107527" bIns="53764"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bg1">
                  <a:lumMod val="95000"/>
                </a:schemeClr>
              </a:solidFill>
              <a:latin typeface="+mj-ea"/>
              <a:ea typeface="+mj-ea"/>
              <a:sym typeface="Arial"/>
            </a:endParaRPr>
          </a:p>
        </p:txBody>
      </p:sp>
      <p:sp>
        <p:nvSpPr>
          <p:cNvPr id="43" name="椭圆 70">
            <a:extLst>
              <a:ext uri="{FF2B5EF4-FFF2-40B4-BE49-F238E27FC236}">
                <a16:creationId xmlns:a16="http://schemas.microsoft.com/office/drawing/2014/main" xmlns="" id="{B551C02B-4053-499E-B379-36814BB06208}"/>
              </a:ext>
            </a:extLst>
          </p:cNvPr>
          <p:cNvSpPr>
            <a:spLocks noChangeArrowheads="1"/>
          </p:cNvSpPr>
          <p:nvPr/>
        </p:nvSpPr>
        <p:spPr bwMode="auto">
          <a:xfrm>
            <a:off x="7312638" y="2896466"/>
            <a:ext cx="1285934" cy="1285936"/>
          </a:xfrm>
          <a:prstGeom prst="ellipse">
            <a:avLst/>
          </a:prstGeom>
          <a:solidFill>
            <a:srgbClr val="FFC000"/>
          </a:solidFill>
          <a:ln>
            <a:noFill/>
          </a:ln>
        </p:spPr>
        <p:txBody>
          <a:bodyPr lIns="107527" tIns="53764" rIns="107527" bIns="53764"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bg1">
                  <a:lumMod val="95000"/>
                </a:schemeClr>
              </a:solidFill>
              <a:latin typeface="+mj-ea"/>
              <a:ea typeface="+mj-ea"/>
              <a:sym typeface="Arial"/>
            </a:endParaRPr>
          </a:p>
        </p:txBody>
      </p:sp>
      <p:grpSp>
        <p:nvGrpSpPr>
          <p:cNvPr id="48" name="组合 35">
            <a:extLst>
              <a:ext uri="{FF2B5EF4-FFF2-40B4-BE49-F238E27FC236}">
                <a16:creationId xmlns:a16="http://schemas.microsoft.com/office/drawing/2014/main" xmlns="" id="{E392B3A7-949D-4CD5-A76C-DCD37FF74B71}"/>
              </a:ext>
            </a:extLst>
          </p:cNvPr>
          <p:cNvGrpSpPr/>
          <p:nvPr/>
        </p:nvGrpSpPr>
        <p:grpSpPr>
          <a:xfrm>
            <a:off x="5303951" y="881176"/>
            <a:ext cx="3126556" cy="3010166"/>
            <a:chOff x="6930955" y="1927496"/>
            <a:chExt cx="3433770" cy="3305941"/>
          </a:xfrm>
          <a:solidFill>
            <a:srgbClr val="FFC000"/>
          </a:solidFill>
        </p:grpSpPr>
        <p:grpSp>
          <p:nvGrpSpPr>
            <p:cNvPr id="49" name="Group 21">
              <a:extLst>
                <a:ext uri="{FF2B5EF4-FFF2-40B4-BE49-F238E27FC236}">
                  <a16:creationId xmlns:a16="http://schemas.microsoft.com/office/drawing/2014/main" xmlns="" id="{40F9703A-7FA4-48EE-8128-C665A3BB53AB}"/>
                </a:ext>
              </a:extLst>
            </p:cNvPr>
            <p:cNvGrpSpPr>
              <a:grpSpLocks/>
            </p:cNvGrpSpPr>
            <p:nvPr/>
          </p:nvGrpSpPr>
          <p:grpSpPr bwMode="auto">
            <a:xfrm>
              <a:off x="6930955" y="1927496"/>
              <a:ext cx="2042247" cy="2040830"/>
              <a:chOff x="0" y="0"/>
              <a:chExt cx="1080120" cy="1080120"/>
            </a:xfrm>
            <a:grpFill/>
          </p:grpSpPr>
          <p:sp>
            <p:nvSpPr>
              <p:cNvPr id="51" name="椭圆 38">
                <a:extLst>
                  <a:ext uri="{FF2B5EF4-FFF2-40B4-BE49-F238E27FC236}">
                    <a16:creationId xmlns:a16="http://schemas.microsoft.com/office/drawing/2014/main" xmlns="" id="{B26C019F-0B58-48DC-853D-041CDE56D43A}"/>
                  </a:ext>
                </a:extLst>
              </p:cNvPr>
              <p:cNvSpPr>
                <a:spLocks noChangeArrowheads="1"/>
              </p:cNvSpPr>
              <p:nvPr/>
            </p:nvSpPr>
            <p:spPr bwMode="auto">
              <a:xfrm>
                <a:off x="0" y="0"/>
                <a:ext cx="1080120" cy="1080120"/>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tx1">
                      <a:lumMod val="75000"/>
                      <a:lumOff val="25000"/>
                    </a:schemeClr>
                  </a:solidFill>
                  <a:latin typeface="+mj-ea"/>
                  <a:ea typeface="+mj-ea"/>
                  <a:sym typeface="Arial"/>
                </a:endParaRPr>
              </a:p>
            </p:txBody>
          </p:sp>
          <p:sp>
            <p:nvSpPr>
              <p:cNvPr id="52" name="椭圆 39">
                <a:extLst>
                  <a:ext uri="{FF2B5EF4-FFF2-40B4-BE49-F238E27FC236}">
                    <a16:creationId xmlns:a16="http://schemas.microsoft.com/office/drawing/2014/main" xmlns="" id="{E85F9709-F239-4088-AE56-C89631FAB30A}"/>
                  </a:ext>
                </a:extLst>
              </p:cNvPr>
              <p:cNvSpPr>
                <a:spLocks noChangeArrowheads="1"/>
              </p:cNvSpPr>
              <p:nvPr/>
            </p:nvSpPr>
            <p:spPr bwMode="auto">
              <a:xfrm>
                <a:off x="77204" y="72008"/>
                <a:ext cx="936104" cy="936104"/>
              </a:xfrm>
              <a:prstGeom prst="ellipse">
                <a:avLst/>
              </a:prstGeom>
              <a:grpFill/>
              <a:ln w="19050">
                <a:noFill/>
                <a:round/>
                <a:headEnd/>
                <a:tailEnd/>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tx1">
                      <a:lumMod val="75000"/>
                      <a:lumOff val="25000"/>
                    </a:schemeClr>
                  </a:solidFill>
                  <a:latin typeface="+mj-ea"/>
                  <a:ea typeface="+mj-ea"/>
                  <a:sym typeface="Arial"/>
                </a:endParaRPr>
              </a:p>
            </p:txBody>
          </p:sp>
        </p:grpSp>
        <p:sp>
          <p:nvSpPr>
            <p:cNvPr id="50" name="矩形 19">
              <a:extLst>
                <a:ext uri="{FF2B5EF4-FFF2-40B4-BE49-F238E27FC236}">
                  <a16:creationId xmlns:a16="http://schemas.microsoft.com/office/drawing/2014/main" xmlns="" id="{2212475F-51AF-483B-B6B5-53CE5F9C512D}"/>
                </a:ext>
              </a:extLst>
            </p:cNvPr>
            <p:cNvSpPr>
              <a:spLocks noChangeArrowheads="1"/>
            </p:cNvSpPr>
            <p:nvPr/>
          </p:nvSpPr>
          <p:spPr bwMode="auto">
            <a:xfrm>
              <a:off x="7174636" y="2542673"/>
              <a:ext cx="1554885" cy="8901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ts val="2800"/>
                </a:lnSpc>
              </a:pPr>
              <a:r>
                <a:rPr lang="zh-CN" altLang="en-US" sz="2400" b="1" dirty="0">
                  <a:solidFill>
                    <a:schemeClr val="tx1">
                      <a:lumMod val="75000"/>
                      <a:lumOff val="25000"/>
                    </a:schemeClr>
                  </a:solidFill>
                  <a:latin typeface="+mj-ea"/>
                  <a:ea typeface="+mj-ea"/>
                  <a:sym typeface="Arial"/>
                </a:rPr>
                <a:t>网络成瘾</a:t>
              </a:r>
              <a:endParaRPr lang="en-US" altLang="zh-CN" sz="2400" b="1" dirty="0">
                <a:solidFill>
                  <a:schemeClr val="tx1">
                    <a:lumMod val="75000"/>
                    <a:lumOff val="25000"/>
                  </a:schemeClr>
                </a:solidFill>
                <a:latin typeface="+mj-ea"/>
                <a:ea typeface="+mj-ea"/>
                <a:sym typeface="Arial"/>
              </a:endParaRPr>
            </a:p>
            <a:p>
              <a:pPr algn="ctr">
                <a:lnSpc>
                  <a:spcPts val="2800"/>
                </a:lnSpc>
              </a:pPr>
              <a:r>
                <a:rPr lang="zh-CN" altLang="en-US" sz="2400" b="1" dirty="0">
                  <a:solidFill>
                    <a:schemeClr val="tx1">
                      <a:lumMod val="75000"/>
                      <a:lumOff val="25000"/>
                    </a:schemeClr>
                  </a:solidFill>
                  <a:latin typeface="+mj-ea"/>
                  <a:ea typeface="+mj-ea"/>
                  <a:sym typeface="Arial"/>
                </a:rPr>
                <a:t>综合征</a:t>
              </a:r>
              <a:endParaRPr lang="zh-CN" altLang="en-US" sz="2800" b="1" dirty="0">
                <a:solidFill>
                  <a:schemeClr val="tx1">
                    <a:lumMod val="75000"/>
                    <a:lumOff val="25000"/>
                  </a:schemeClr>
                </a:solidFill>
                <a:latin typeface="+mj-ea"/>
                <a:ea typeface="+mj-ea"/>
                <a:sym typeface="Arial"/>
              </a:endParaRPr>
            </a:p>
          </p:txBody>
        </p:sp>
        <p:sp>
          <p:nvSpPr>
            <p:cNvPr id="71" name="矩形 19">
              <a:extLst>
                <a:ext uri="{FF2B5EF4-FFF2-40B4-BE49-F238E27FC236}">
                  <a16:creationId xmlns:a16="http://schemas.microsoft.com/office/drawing/2014/main" xmlns="" id="{552EFEE5-E8FA-42F9-B6C0-6A0F519C0031}"/>
                </a:ext>
              </a:extLst>
            </p:cNvPr>
            <p:cNvSpPr>
              <a:spLocks noChangeArrowheads="1"/>
            </p:cNvSpPr>
            <p:nvPr/>
          </p:nvSpPr>
          <p:spPr bwMode="auto">
            <a:xfrm>
              <a:off x="9260530" y="4388250"/>
              <a:ext cx="1104195" cy="845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ts val="2800"/>
                </a:lnSpc>
              </a:pPr>
              <a:r>
                <a:rPr lang="zh-CN" altLang="en-US" sz="1600" dirty="0">
                  <a:solidFill>
                    <a:schemeClr val="tx1">
                      <a:lumMod val="75000"/>
                      <a:lumOff val="25000"/>
                    </a:schemeClr>
                  </a:solidFill>
                  <a:latin typeface="+mj-ea"/>
                  <a:ea typeface="+mj-ea"/>
                  <a:sym typeface="Arial"/>
                </a:rPr>
                <a:t>网络成瘾</a:t>
              </a:r>
              <a:endParaRPr lang="en-US" altLang="zh-CN" sz="1600" dirty="0">
                <a:solidFill>
                  <a:schemeClr val="tx1">
                    <a:lumMod val="75000"/>
                    <a:lumOff val="25000"/>
                  </a:schemeClr>
                </a:solidFill>
                <a:latin typeface="+mj-ea"/>
                <a:ea typeface="+mj-ea"/>
                <a:sym typeface="Arial"/>
              </a:endParaRPr>
            </a:p>
            <a:p>
              <a:pPr algn="ctr">
                <a:lnSpc>
                  <a:spcPts val="2800"/>
                </a:lnSpc>
              </a:pPr>
              <a:r>
                <a:rPr lang="zh-CN" altLang="en-US" sz="1600" dirty="0">
                  <a:solidFill>
                    <a:schemeClr val="tx1">
                      <a:lumMod val="75000"/>
                      <a:lumOff val="25000"/>
                    </a:schemeClr>
                  </a:solidFill>
                  <a:latin typeface="+mj-ea"/>
                  <a:ea typeface="+mj-ea"/>
                  <a:sym typeface="Arial"/>
                </a:rPr>
                <a:t>的成因</a:t>
              </a:r>
              <a:endParaRPr lang="zh-CN" altLang="en-US" dirty="0">
                <a:solidFill>
                  <a:schemeClr val="tx1">
                    <a:lumMod val="75000"/>
                    <a:lumOff val="25000"/>
                  </a:schemeClr>
                </a:solidFill>
                <a:latin typeface="+mj-ea"/>
                <a:ea typeface="+mj-ea"/>
                <a:sym typeface="Arial"/>
              </a:endParaRPr>
            </a:p>
          </p:txBody>
        </p:sp>
      </p:grpSp>
      <p:grpSp>
        <p:nvGrpSpPr>
          <p:cNvPr id="53" name="组合 34">
            <a:extLst>
              <a:ext uri="{FF2B5EF4-FFF2-40B4-BE49-F238E27FC236}">
                <a16:creationId xmlns:a16="http://schemas.microsoft.com/office/drawing/2014/main" xmlns="" id="{AC6BBC66-8847-4AB2-B690-2F09FA69F333}"/>
              </a:ext>
            </a:extLst>
          </p:cNvPr>
          <p:cNvGrpSpPr/>
          <p:nvPr/>
        </p:nvGrpSpPr>
        <p:grpSpPr>
          <a:xfrm>
            <a:off x="4625450" y="2570047"/>
            <a:ext cx="1281126" cy="1281124"/>
            <a:chOff x="5299708" y="4117137"/>
            <a:chExt cx="1393150" cy="1393149"/>
          </a:xfrm>
          <a:solidFill>
            <a:srgbClr val="B2A36C"/>
          </a:solidFill>
        </p:grpSpPr>
        <p:grpSp>
          <p:nvGrpSpPr>
            <p:cNvPr id="54" name="Group 16">
              <a:extLst>
                <a:ext uri="{FF2B5EF4-FFF2-40B4-BE49-F238E27FC236}">
                  <a16:creationId xmlns:a16="http://schemas.microsoft.com/office/drawing/2014/main" xmlns="" id="{D4069BC0-E2EC-4CBE-827C-9C5C4B22E77B}"/>
                </a:ext>
              </a:extLst>
            </p:cNvPr>
            <p:cNvGrpSpPr>
              <a:grpSpLocks/>
            </p:cNvGrpSpPr>
            <p:nvPr/>
          </p:nvGrpSpPr>
          <p:grpSpPr bwMode="auto">
            <a:xfrm>
              <a:off x="5299708" y="4117137"/>
              <a:ext cx="1393150" cy="1393149"/>
              <a:chOff x="0" y="0"/>
              <a:chExt cx="1080120" cy="1080120"/>
            </a:xfrm>
            <a:grpFill/>
          </p:grpSpPr>
          <p:sp>
            <p:nvSpPr>
              <p:cNvPr id="56" name="椭圆 32">
                <a:extLst>
                  <a:ext uri="{FF2B5EF4-FFF2-40B4-BE49-F238E27FC236}">
                    <a16:creationId xmlns:a16="http://schemas.microsoft.com/office/drawing/2014/main" xmlns="" id="{649C4F3E-C84B-4BF8-99EC-EFBC22F85CA6}"/>
                  </a:ext>
                </a:extLst>
              </p:cNvPr>
              <p:cNvSpPr>
                <a:spLocks noChangeArrowheads="1"/>
              </p:cNvSpPr>
              <p:nvPr/>
            </p:nvSpPr>
            <p:spPr bwMode="auto">
              <a:xfrm>
                <a:off x="0" y="0"/>
                <a:ext cx="1080120" cy="1080120"/>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tx1">
                      <a:lumMod val="75000"/>
                      <a:lumOff val="25000"/>
                    </a:schemeClr>
                  </a:solidFill>
                  <a:latin typeface="+mj-ea"/>
                  <a:ea typeface="+mj-ea"/>
                  <a:sym typeface="Arial"/>
                </a:endParaRPr>
              </a:p>
            </p:txBody>
          </p:sp>
          <p:sp>
            <p:nvSpPr>
              <p:cNvPr id="57" name="椭圆 33">
                <a:extLst>
                  <a:ext uri="{FF2B5EF4-FFF2-40B4-BE49-F238E27FC236}">
                    <a16:creationId xmlns:a16="http://schemas.microsoft.com/office/drawing/2014/main" xmlns="" id="{BDF73874-0798-4A84-A427-3CE264ABA978}"/>
                  </a:ext>
                </a:extLst>
              </p:cNvPr>
              <p:cNvSpPr>
                <a:spLocks noChangeArrowheads="1"/>
              </p:cNvSpPr>
              <p:nvPr/>
            </p:nvSpPr>
            <p:spPr bwMode="auto">
              <a:xfrm>
                <a:off x="72008" y="72008"/>
                <a:ext cx="936104" cy="936104"/>
              </a:xfrm>
              <a:prstGeom prst="ellipse">
                <a:avLst/>
              </a:prstGeom>
              <a:grpFill/>
              <a:ln w="19050">
                <a:noFill/>
                <a:round/>
                <a:headEnd/>
                <a:tailEnd/>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tx1">
                      <a:lumMod val="75000"/>
                      <a:lumOff val="25000"/>
                    </a:schemeClr>
                  </a:solidFill>
                  <a:latin typeface="+mj-ea"/>
                  <a:ea typeface="+mj-ea"/>
                  <a:sym typeface="Arial"/>
                </a:endParaRPr>
              </a:p>
            </p:txBody>
          </p:sp>
        </p:grpSp>
        <p:sp>
          <p:nvSpPr>
            <p:cNvPr id="55" name="矩形 19">
              <a:extLst>
                <a:ext uri="{FF2B5EF4-FFF2-40B4-BE49-F238E27FC236}">
                  <a16:creationId xmlns:a16="http://schemas.microsoft.com/office/drawing/2014/main" xmlns="" id="{BE0C1DDA-27C4-4165-A703-42F66B538275}"/>
                </a:ext>
              </a:extLst>
            </p:cNvPr>
            <p:cNvSpPr>
              <a:spLocks noChangeArrowheads="1"/>
            </p:cNvSpPr>
            <p:nvPr/>
          </p:nvSpPr>
          <p:spPr bwMode="auto">
            <a:xfrm>
              <a:off x="5470193" y="4428546"/>
              <a:ext cx="1093317" cy="7880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ts val="2600"/>
                </a:lnSpc>
              </a:pPr>
              <a:r>
                <a:rPr lang="zh-CN" altLang="en-US" sz="1600" dirty="0">
                  <a:solidFill>
                    <a:schemeClr val="tx1">
                      <a:lumMod val="75000"/>
                      <a:lumOff val="25000"/>
                    </a:schemeClr>
                  </a:solidFill>
                  <a:latin typeface="+mj-ea"/>
                  <a:ea typeface="+mj-ea"/>
                  <a:sym typeface="Arial"/>
                </a:rPr>
                <a:t>网络成瘾</a:t>
              </a:r>
              <a:endParaRPr lang="en-US" altLang="zh-CN" sz="1600" dirty="0">
                <a:solidFill>
                  <a:schemeClr val="tx1">
                    <a:lumMod val="75000"/>
                    <a:lumOff val="25000"/>
                  </a:schemeClr>
                </a:solidFill>
                <a:latin typeface="+mj-ea"/>
                <a:ea typeface="+mj-ea"/>
                <a:sym typeface="Arial"/>
              </a:endParaRPr>
            </a:p>
            <a:p>
              <a:pPr algn="ctr">
                <a:lnSpc>
                  <a:spcPts val="2600"/>
                </a:lnSpc>
              </a:pPr>
              <a:r>
                <a:rPr lang="zh-CN" altLang="en-US" sz="1600" dirty="0">
                  <a:solidFill>
                    <a:schemeClr val="tx1">
                      <a:lumMod val="75000"/>
                      <a:lumOff val="25000"/>
                    </a:schemeClr>
                  </a:solidFill>
                  <a:latin typeface="+mj-ea"/>
                  <a:ea typeface="+mj-ea"/>
                  <a:sym typeface="Arial"/>
                </a:rPr>
                <a:t>的表现</a:t>
              </a:r>
              <a:endParaRPr lang="zh-CN" altLang="en-US" sz="2400" dirty="0">
                <a:solidFill>
                  <a:schemeClr val="tx1">
                    <a:lumMod val="75000"/>
                    <a:lumOff val="25000"/>
                  </a:schemeClr>
                </a:solidFill>
                <a:latin typeface="+mj-ea"/>
                <a:ea typeface="+mj-ea"/>
                <a:sym typeface="Arial"/>
              </a:endParaRPr>
            </a:p>
          </p:txBody>
        </p:sp>
      </p:grpSp>
      <p:grpSp>
        <p:nvGrpSpPr>
          <p:cNvPr id="58" name="组合 57">
            <a:extLst>
              <a:ext uri="{FF2B5EF4-FFF2-40B4-BE49-F238E27FC236}">
                <a16:creationId xmlns:a16="http://schemas.microsoft.com/office/drawing/2014/main" xmlns="" id="{C388787A-D60C-40ED-A150-80B5AC917745}"/>
              </a:ext>
            </a:extLst>
          </p:cNvPr>
          <p:cNvGrpSpPr/>
          <p:nvPr/>
        </p:nvGrpSpPr>
        <p:grpSpPr>
          <a:xfrm>
            <a:off x="1966352" y="1399049"/>
            <a:ext cx="1554716" cy="1554716"/>
            <a:chOff x="3241871" y="2607773"/>
            <a:chExt cx="1554716" cy="1554716"/>
          </a:xfrm>
          <a:solidFill>
            <a:srgbClr val="87D1D9"/>
          </a:solidFill>
        </p:grpSpPr>
        <p:grpSp>
          <p:nvGrpSpPr>
            <p:cNvPr id="59" name="Group 11">
              <a:extLst>
                <a:ext uri="{FF2B5EF4-FFF2-40B4-BE49-F238E27FC236}">
                  <a16:creationId xmlns:a16="http://schemas.microsoft.com/office/drawing/2014/main" xmlns="" id="{AAE78CDE-DCC4-4613-98FE-D7F90DC7A1B4}"/>
                </a:ext>
              </a:extLst>
            </p:cNvPr>
            <p:cNvGrpSpPr>
              <a:grpSpLocks/>
            </p:cNvGrpSpPr>
            <p:nvPr/>
          </p:nvGrpSpPr>
          <p:grpSpPr bwMode="auto">
            <a:xfrm>
              <a:off x="3241871" y="2607773"/>
              <a:ext cx="1554716" cy="1554716"/>
              <a:chOff x="0" y="0"/>
              <a:chExt cx="1080120" cy="1080120"/>
            </a:xfrm>
            <a:grpFill/>
          </p:grpSpPr>
          <p:sp>
            <p:nvSpPr>
              <p:cNvPr id="61" name="椭圆 27">
                <a:extLst>
                  <a:ext uri="{FF2B5EF4-FFF2-40B4-BE49-F238E27FC236}">
                    <a16:creationId xmlns:a16="http://schemas.microsoft.com/office/drawing/2014/main" xmlns="" id="{2DCECCA9-6469-4D86-9667-6946B63B1254}"/>
                  </a:ext>
                </a:extLst>
              </p:cNvPr>
              <p:cNvSpPr>
                <a:spLocks noChangeArrowheads="1"/>
              </p:cNvSpPr>
              <p:nvPr/>
            </p:nvSpPr>
            <p:spPr bwMode="auto">
              <a:xfrm>
                <a:off x="0" y="0"/>
                <a:ext cx="1080120" cy="1080120"/>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tx1">
                      <a:lumMod val="75000"/>
                      <a:lumOff val="25000"/>
                    </a:schemeClr>
                  </a:solidFill>
                  <a:latin typeface="+mj-ea"/>
                  <a:ea typeface="+mj-ea"/>
                  <a:sym typeface="Arial"/>
                </a:endParaRPr>
              </a:p>
            </p:txBody>
          </p:sp>
          <p:sp>
            <p:nvSpPr>
              <p:cNvPr id="62" name="椭圆 28">
                <a:extLst>
                  <a:ext uri="{FF2B5EF4-FFF2-40B4-BE49-F238E27FC236}">
                    <a16:creationId xmlns:a16="http://schemas.microsoft.com/office/drawing/2014/main" xmlns="" id="{B96D4A72-2014-48F1-AE7F-A755B27A2439}"/>
                  </a:ext>
                </a:extLst>
              </p:cNvPr>
              <p:cNvSpPr>
                <a:spLocks noChangeArrowheads="1"/>
              </p:cNvSpPr>
              <p:nvPr/>
            </p:nvSpPr>
            <p:spPr bwMode="auto">
              <a:xfrm>
                <a:off x="72008" y="72008"/>
                <a:ext cx="936104" cy="936104"/>
              </a:xfrm>
              <a:prstGeom prst="ellipse">
                <a:avLst/>
              </a:prstGeom>
              <a:grpFill/>
              <a:ln w="19050">
                <a:noFill/>
                <a:round/>
                <a:headEnd/>
                <a:tailEnd/>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tx1">
                      <a:lumMod val="75000"/>
                      <a:lumOff val="25000"/>
                    </a:schemeClr>
                  </a:solidFill>
                  <a:latin typeface="+mj-ea"/>
                  <a:ea typeface="+mj-ea"/>
                  <a:sym typeface="Arial"/>
                </a:endParaRPr>
              </a:p>
            </p:txBody>
          </p:sp>
        </p:grpSp>
        <p:sp>
          <p:nvSpPr>
            <p:cNvPr id="60" name="矩形 19">
              <a:extLst>
                <a:ext uri="{FF2B5EF4-FFF2-40B4-BE49-F238E27FC236}">
                  <a16:creationId xmlns:a16="http://schemas.microsoft.com/office/drawing/2014/main" xmlns="" id="{3FC30503-3AD3-42C8-B384-BAEEC31EDA53}"/>
                </a:ext>
              </a:extLst>
            </p:cNvPr>
            <p:cNvSpPr>
              <a:spLocks noChangeArrowheads="1"/>
            </p:cNvSpPr>
            <p:nvPr/>
          </p:nvSpPr>
          <p:spPr bwMode="auto">
            <a:xfrm>
              <a:off x="3510639" y="2938676"/>
              <a:ext cx="1005403" cy="7246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ts val="2600"/>
                </a:lnSpc>
              </a:pPr>
              <a:r>
                <a:rPr lang="zh-CN" altLang="en-US" sz="1600" b="1" dirty="0">
                  <a:solidFill>
                    <a:schemeClr val="tx1">
                      <a:lumMod val="75000"/>
                      <a:lumOff val="25000"/>
                    </a:schemeClr>
                  </a:solidFill>
                  <a:latin typeface="+mj-ea"/>
                  <a:ea typeface="+mj-ea"/>
                  <a:sym typeface="Arial"/>
                </a:rPr>
                <a:t>网络成瘾</a:t>
              </a:r>
              <a:endParaRPr lang="en-US" altLang="zh-CN" sz="1600" b="1" dirty="0">
                <a:solidFill>
                  <a:schemeClr val="tx1">
                    <a:lumMod val="75000"/>
                    <a:lumOff val="25000"/>
                  </a:schemeClr>
                </a:solidFill>
                <a:latin typeface="+mj-ea"/>
                <a:ea typeface="+mj-ea"/>
                <a:sym typeface="Arial"/>
              </a:endParaRPr>
            </a:p>
            <a:p>
              <a:pPr algn="ctr">
                <a:lnSpc>
                  <a:spcPts val="2600"/>
                </a:lnSpc>
              </a:pPr>
              <a:r>
                <a:rPr lang="zh-CN" altLang="en-US" sz="1600" b="1" dirty="0">
                  <a:solidFill>
                    <a:schemeClr val="tx1">
                      <a:lumMod val="75000"/>
                      <a:lumOff val="25000"/>
                    </a:schemeClr>
                  </a:solidFill>
                  <a:latin typeface="+mj-ea"/>
                  <a:ea typeface="+mj-ea"/>
                  <a:sym typeface="Arial"/>
                </a:rPr>
                <a:t>的类型</a:t>
              </a:r>
              <a:endParaRPr lang="zh-CN" altLang="en-US" sz="2400" b="1" dirty="0">
                <a:solidFill>
                  <a:schemeClr val="tx1">
                    <a:lumMod val="75000"/>
                    <a:lumOff val="25000"/>
                  </a:schemeClr>
                </a:solidFill>
                <a:latin typeface="+mj-ea"/>
                <a:ea typeface="+mj-ea"/>
                <a:sym typeface="Arial"/>
              </a:endParaRPr>
            </a:p>
          </p:txBody>
        </p:sp>
      </p:grpSp>
      <p:grpSp>
        <p:nvGrpSpPr>
          <p:cNvPr id="63" name="组合 1">
            <a:extLst>
              <a:ext uri="{FF2B5EF4-FFF2-40B4-BE49-F238E27FC236}">
                <a16:creationId xmlns:a16="http://schemas.microsoft.com/office/drawing/2014/main" xmlns="" id="{E974CAC1-D7D5-497C-BE75-7424C19430D2}"/>
              </a:ext>
            </a:extLst>
          </p:cNvPr>
          <p:cNvGrpSpPr/>
          <p:nvPr/>
        </p:nvGrpSpPr>
        <p:grpSpPr>
          <a:xfrm>
            <a:off x="1308755" y="3043548"/>
            <a:ext cx="862857" cy="863935"/>
            <a:chOff x="2071228" y="4117137"/>
            <a:chExt cx="1133794" cy="1135211"/>
          </a:xfrm>
          <a:solidFill>
            <a:srgbClr val="87D1D9"/>
          </a:solidFill>
        </p:grpSpPr>
        <p:grpSp>
          <p:nvGrpSpPr>
            <p:cNvPr id="64" name="Group 6">
              <a:extLst>
                <a:ext uri="{FF2B5EF4-FFF2-40B4-BE49-F238E27FC236}">
                  <a16:creationId xmlns:a16="http://schemas.microsoft.com/office/drawing/2014/main" xmlns="" id="{76281C71-3982-4220-A1A4-6A26D0C9299E}"/>
                </a:ext>
              </a:extLst>
            </p:cNvPr>
            <p:cNvGrpSpPr>
              <a:grpSpLocks/>
            </p:cNvGrpSpPr>
            <p:nvPr/>
          </p:nvGrpSpPr>
          <p:grpSpPr bwMode="auto">
            <a:xfrm>
              <a:off x="2071228" y="4117137"/>
              <a:ext cx="1133794" cy="1135211"/>
              <a:chOff x="0" y="0"/>
              <a:chExt cx="1080120" cy="1080120"/>
            </a:xfrm>
            <a:grpFill/>
          </p:grpSpPr>
          <p:sp>
            <p:nvSpPr>
              <p:cNvPr id="66" name="椭圆 6">
                <a:extLst>
                  <a:ext uri="{FF2B5EF4-FFF2-40B4-BE49-F238E27FC236}">
                    <a16:creationId xmlns:a16="http://schemas.microsoft.com/office/drawing/2014/main" xmlns="" id="{65881D15-97E7-4009-88A7-2F462A356EE5}"/>
                  </a:ext>
                </a:extLst>
              </p:cNvPr>
              <p:cNvSpPr>
                <a:spLocks noChangeArrowheads="1"/>
              </p:cNvSpPr>
              <p:nvPr/>
            </p:nvSpPr>
            <p:spPr bwMode="auto">
              <a:xfrm>
                <a:off x="0" y="0"/>
                <a:ext cx="1080120" cy="1080120"/>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tx1">
                      <a:lumMod val="75000"/>
                      <a:lumOff val="25000"/>
                    </a:schemeClr>
                  </a:solidFill>
                  <a:latin typeface="+mj-ea"/>
                  <a:ea typeface="+mj-ea"/>
                  <a:sym typeface="Arial"/>
                </a:endParaRPr>
              </a:p>
            </p:txBody>
          </p:sp>
          <p:sp>
            <p:nvSpPr>
              <p:cNvPr id="67" name="椭圆 5">
                <a:extLst>
                  <a:ext uri="{FF2B5EF4-FFF2-40B4-BE49-F238E27FC236}">
                    <a16:creationId xmlns:a16="http://schemas.microsoft.com/office/drawing/2014/main" xmlns="" id="{50715653-BEEA-45D9-B9C2-258DE338DC2F}"/>
                  </a:ext>
                </a:extLst>
              </p:cNvPr>
              <p:cNvSpPr>
                <a:spLocks noChangeArrowheads="1"/>
              </p:cNvSpPr>
              <p:nvPr/>
            </p:nvSpPr>
            <p:spPr bwMode="auto">
              <a:xfrm>
                <a:off x="72008" y="72008"/>
                <a:ext cx="936104" cy="936104"/>
              </a:xfrm>
              <a:prstGeom prst="ellipse">
                <a:avLst/>
              </a:prstGeom>
              <a:grpFill/>
              <a:ln w="19050">
                <a:noFill/>
                <a:round/>
                <a:headEnd/>
                <a:tailEnd/>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tx1">
                      <a:lumMod val="75000"/>
                      <a:lumOff val="25000"/>
                    </a:schemeClr>
                  </a:solidFill>
                  <a:latin typeface="+mj-ea"/>
                  <a:ea typeface="+mj-ea"/>
                  <a:sym typeface="Arial"/>
                </a:endParaRPr>
              </a:p>
            </p:txBody>
          </p:sp>
        </p:grpSp>
        <p:sp>
          <p:nvSpPr>
            <p:cNvPr id="65" name="矩形 19">
              <a:extLst>
                <a:ext uri="{FF2B5EF4-FFF2-40B4-BE49-F238E27FC236}">
                  <a16:creationId xmlns:a16="http://schemas.microsoft.com/office/drawing/2014/main" xmlns="" id="{82122286-40E6-4CF1-A5A4-846EF332D165}"/>
                </a:ext>
              </a:extLst>
            </p:cNvPr>
            <p:cNvSpPr>
              <a:spLocks noChangeArrowheads="1"/>
            </p:cNvSpPr>
            <p:nvPr/>
          </p:nvSpPr>
          <p:spPr bwMode="auto">
            <a:xfrm>
              <a:off x="2222176" y="4354987"/>
              <a:ext cx="849280" cy="67074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ts val="1700"/>
                </a:lnSpc>
              </a:pPr>
              <a:r>
                <a:rPr lang="zh-CN" altLang="en-US" sz="1200" dirty="0">
                  <a:solidFill>
                    <a:schemeClr val="tx1">
                      <a:lumMod val="75000"/>
                      <a:lumOff val="25000"/>
                    </a:schemeClr>
                  </a:solidFill>
                  <a:latin typeface="+mj-ea"/>
                  <a:ea typeface="+mj-ea"/>
                  <a:sym typeface="Arial"/>
                </a:rPr>
                <a:t>网络游</a:t>
              </a:r>
              <a:endParaRPr lang="en-US" altLang="zh-CN" sz="1200" dirty="0">
                <a:solidFill>
                  <a:schemeClr val="tx1">
                    <a:lumMod val="75000"/>
                    <a:lumOff val="25000"/>
                  </a:schemeClr>
                </a:solidFill>
                <a:latin typeface="+mj-ea"/>
                <a:ea typeface="+mj-ea"/>
                <a:sym typeface="Arial"/>
              </a:endParaRPr>
            </a:p>
            <a:p>
              <a:pPr algn="ctr">
                <a:lnSpc>
                  <a:spcPts val="1700"/>
                </a:lnSpc>
              </a:pPr>
              <a:r>
                <a:rPr lang="zh-CN" altLang="en-US" sz="1200" dirty="0">
                  <a:solidFill>
                    <a:schemeClr val="tx1">
                      <a:lumMod val="75000"/>
                      <a:lumOff val="25000"/>
                    </a:schemeClr>
                  </a:solidFill>
                  <a:latin typeface="+mj-ea"/>
                  <a:ea typeface="+mj-ea"/>
                  <a:sym typeface="Arial"/>
                </a:rPr>
                <a:t>戏成瘾</a:t>
              </a:r>
              <a:endParaRPr lang="zh-CN" altLang="en-US" sz="2400" dirty="0">
                <a:solidFill>
                  <a:schemeClr val="tx1">
                    <a:lumMod val="75000"/>
                    <a:lumOff val="25000"/>
                  </a:schemeClr>
                </a:solidFill>
                <a:latin typeface="+mj-ea"/>
                <a:ea typeface="+mj-ea"/>
                <a:sym typeface="Arial"/>
              </a:endParaRPr>
            </a:p>
          </p:txBody>
        </p:sp>
      </p:grpSp>
      <p:sp>
        <p:nvSpPr>
          <p:cNvPr id="78" name="文本框 77">
            <a:extLst>
              <a:ext uri="{FF2B5EF4-FFF2-40B4-BE49-F238E27FC236}">
                <a16:creationId xmlns:a16="http://schemas.microsoft.com/office/drawing/2014/main" xmlns="" id="{5A5064D2-267C-4260-B122-E177967F1D19}"/>
              </a:ext>
            </a:extLst>
          </p:cNvPr>
          <p:cNvSpPr txBox="1"/>
          <p:nvPr/>
        </p:nvSpPr>
        <p:spPr>
          <a:xfrm>
            <a:off x="3356122" y="3437046"/>
            <a:ext cx="1196146" cy="430887"/>
          </a:xfrm>
          <a:prstGeom prst="rect">
            <a:avLst/>
          </a:prstGeom>
          <a:noFill/>
        </p:spPr>
        <p:txBody>
          <a:bodyPr wrap="square">
            <a:spAutoFit/>
          </a:bodyPr>
          <a:lstStyle/>
          <a:p>
            <a:pPr algn="ctr"/>
            <a:r>
              <a:rPr lang="zh-CN" altLang="en-US" sz="1100" dirty="0">
                <a:latin typeface="+mj-ea"/>
                <a:ea typeface="+mj-ea"/>
              </a:rPr>
              <a:t>无法自我</a:t>
            </a:r>
            <a:endParaRPr lang="en-US" altLang="zh-CN" sz="1100" dirty="0">
              <a:latin typeface="+mj-ea"/>
              <a:ea typeface="+mj-ea"/>
            </a:endParaRPr>
          </a:p>
          <a:p>
            <a:pPr algn="ctr"/>
            <a:r>
              <a:rPr lang="zh-CN" altLang="en-US" sz="1100" dirty="0">
                <a:latin typeface="+mj-ea"/>
                <a:ea typeface="+mj-ea"/>
              </a:rPr>
              <a:t>控制上网时间</a:t>
            </a:r>
          </a:p>
        </p:txBody>
      </p:sp>
      <p:sp>
        <p:nvSpPr>
          <p:cNvPr id="85" name="椭圆 58">
            <a:extLst>
              <a:ext uri="{FF2B5EF4-FFF2-40B4-BE49-F238E27FC236}">
                <a16:creationId xmlns:a16="http://schemas.microsoft.com/office/drawing/2014/main" xmlns="" id="{51338F05-3FA0-4443-8C63-72AF5205E52E}"/>
              </a:ext>
            </a:extLst>
          </p:cNvPr>
          <p:cNvSpPr>
            <a:spLocks noChangeArrowheads="1"/>
          </p:cNvSpPr>
          <p:nvPr/>
        </p:nvSpPr>
        <p:spPr bwMode="auto">
          <a:xfrm>
            <a:off x="4409038" y="4062100"/>
            <a:ext cx="894913" cy="897073"/>
          </a:xfrm>
          <a:prstGeom prst="ellipse">
            <a:avLst/>
          </a:prstGeom>
          <a:solidFill>
            <a:srgbClr val="B2A36C"/>
          </a:solidFill>
          <a:ln>
            <a:noFill/>
          </a:ln>
        </p:spPr>
        <p:txBody>
          <a:bodyPr lIns="107527" tIns="53764" rIns="107527" bIns="53764"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bg1">
                  <a:lumMod val="95000"/>
                </a:schemeClr>
              </a:solidFill>
              <a:latin typeface="+mj-ea"/>
              <a:ea typeface="+mj-ea"/>
              <a:sym typeface="Arial"/>
            </a:endParaRPr>
          </a:p>
        </p:txBody>
      </p:sp>
      <p:sp>
        <p:nvSpPr>
          <p:cNvPr id="86" name="文本框 85">
            <a:extLst>
              <a:ext uri="{FF2B5EF4-FFF2-40B4-BE49-F238E27FC236}">
                <a16:creationId xmlns:a16="http://schemas.microsoft.com/office/drawing/2014/main" xmlns="" id="{7EF5F8E7-AE79-44C8-B1D8-CD779400E6A4}"/>
              </a:ext>
            </a:extLst>
          </p:cNvPr>
          <p:cNvSpPr txBox="1"/>
          <p:nvPr/>
        </p:nvSpPr>
        <p:spPr>
          <a:xfrm>
            <a:off x="4269081" y="4287824"/>
            <a:ext cx="1196146" cy="430887"/>
          </a:xfrm>
          <a:prstGeom prst="rect">
            <a:avLst/>
          </a:prstGeom>
          <a:noFill/>
        </p:spPr>
        <p:txBody>
          <a:bodyPr wrap="square">
            <a:spAutoFit/>
          </a:bodyPr>
          <a:lstStyle/>
          <a:p>
            <a:pPr algn="ctr"/>
            <a:r>
              <a:rPr lang="zh-CN" altLang="en-US" sz="1100" dirty="0">
                <a:latin typeface="+mj-ea"/>
                <a:ea typeface="+mj-ea"/>
              </a:rPr>
              <a:t>多沉溺于</a:t>
            </a:r>
            <a:endParaRPr lang="en-US" altLang="zh-CN" sz="1100" dirty="0">
              <a:latin typeface="+mj-ea"/>
              <a:ea typeface="+mj-ea"/>
            </a:endParaRPr>
          </a:p>
          <a:p>
            <a:pPr algn="ctr"/>
            <a:r>
              <a:rPr lang="zh-CN" altLang="en-US" sz="1100" dirty="0">
                <a:latin typeface="+mj-ea"/>
                <a:ea typeface="+mj-ea"/>
              </a:rPr>
              <a:t>网聊或网游</a:t>
            </a:r>
          </a:p>
        </p:txBody>
      </p:sp>
      <p:sp>
        <p:nvSpPr>
          <p:cNvPr id="91" name="椭圆 58">
            <a:extLst>
              <a:ext uri="{FF2B5EF4-FFF2-40B4-BE49-F238E27FC236}">
                <a16:creationId xmlns:a16="http://schemas.microsoft.com/office/drawing/2014/main" xmlns="" id="{0A04CC96-A397-428B-B2D3-2882CF84B245}"/>
              </a:ext>
            </a:extLst>
          </p:cNvPr>
          <p:cNvSpPr>
            <a:spLocks noChangeArrowheads="1"/>
          </p:cNvSpPr>
          <p:nvPr/>
        </p:nvSpPr>
        <p:spPr bwMode="auto">
          <a:xfrm>
            <a:off x="5760321" y="3747438"/>
            <a:ext cx="894913" cy="897073"/>
          </a:xfrm>
          <a:prstGeom prst="ellipse">
            <a:avLst/>
          </a:prstGeom>
          <a:solidFill>
            <a:srgbClr val="B2A36C"/>
          </a:solidFill>
          <a:ln>
            <a:noFill/>
          </a:ln>
        </p:spPr>
        <p:txBody>
          <a:bodyPr lIns="107527" tIns="53764" rIns="107527" bIns="53764"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bg1">
                  <a:lumMod val="95000"/>
                </a:schemeClr>
              </a:solidFill>
              <a:latin typeface="+mj-ea"/>
              <a:ea typeface="+mj-ea"/>
              <a:sym typeface="Arial"/>
            </a:endParaRPr>
          </a:p>
        </p:txBody>
      </p:sp>
      <p:sp>
        <p:nvSpPr>
          <p:cNvPr id="92" name="文本框 91">
            <a:extLst>
              <a:ext uri="{FF2B5EF4-FFF2-40B4-BE49-F238E27FC236}">
                <a16:creationId xmlns:a16="http://schemas.microsoft.com/office/drawing/2014/main" xmlns="" id="{BDC5B354-73B5-427B-B6EB-CCAC7BF33292}"/>
              </a:ext>
            </a:extLst>
          </p:cNvPr>
          <p:cNvSpPr txBox="1"/>
          <p:nvPr/>
        </p:nvSpPr>
        <p:spPr>
          <a:xfrm>
            <a:off x="5620364" y="3942525"/>
            <a:ext cx="1196146" cy="553998"/>
          </a:xfrm>
          <a:prstGeom prst="rect">
            <a:avLst/>
          </a:prstGeom>
          <a:noFill/>
        </p:spPr>
        <p:txBody>
          <a:bodyPr wrap="square">
            <a:spAutoFit/>
          </a:bodyPr>
          <a:lstStyle/>
          <a:p>
            <a:pPr algn="ctr"/>
            <a:r>
              <a:rPr lang="zh-CN" altLang="en-US" sz="1000" dirty="0">
                <a:latin typeface="+mj-ea"/>
                <a:ea typeface="+mj-ea"/>
              </a:rPr>
              <a:t>几乎不理会</a:t>
            </a:r>
            <a:endParaRPr lang="en-US" altLang="zh-CN" sz="1000" dirty="0">
              <a:latin typeface="+mj-ea"/>
              <a:ea typeface="+mj-ea"/>
            </a:endParaRPr>
          </a:p>
          <a:p>
            <a:pPr algn="ctr"/>
            <a:r>
              <a:rPr lang="zh-CN" altLang="en-US" sz="1000" dirty="0">
                <a:latin typeface="+mj-ea"/>
                <a:ea typeface="+mj-ea"/>
              </a:rPr>
              <a:t>现实生活</a:t>
            </a:r>
            <a:endParaRPr lang="en-US" altLang="zh-CN" sz="1000" dirty="0">
              <a:latin typeface="+mj-ea"/>
              <a:ea typeface="+mj-ea"/>
            </a:endParaRPr>
          </a:p>
          <a:p>
            <a:pPr algn="ctr"/>
            <a:r>
              <a:rPr lang="zh-CN" altLang="en-US" sz="1000" dirty="0">
                <a:latin typeface="+mj-ea"/>
                <a:ea typeface="+mj-ea"/>
              </a:rPr>
              <a:t>的存在</a:t>
            </a:r>
          </a:p>
        </p:txBody>
      </p:sp>
      <p:grpSp>
        <p:nvGrpSpPr>
          <p:cNvPr id="97" name="组合 1">
            <a:extLst>
              <a:ext uri="{FF2B5EF4-FFF2-40B4-BE49-F238E27FC236}">
                <a16:creationId xmlns:a16="http://schemas.microsoft.com/office/drawing/2014/main" xmlns="" id="{6BDA3310-0D94-4D8D-A8E7-59562C2565FE}"/>
              </a:ext>
            </a:extLst>
          </p:cNvPr>
          <p:cNvGrpSpPr/>
          <p:nvPr/>
        </p:nvGrpSpPr>
        <p:grpSpPr>
          <a:xfrm>
            <a:off x="904168" y="2112453"/>
            <a:ext cx="862857" cy="863935"/>
            <a:chOff x="2071228" y="4117137"/>
            <a:chExt cx="1133794" cy="1135211"/>
          </a:xfrm>
          <a:solidFill>
            <a:srgbClr val="87D1D9"/>
          </a:solidFill>
        </p:grpSpPr>
        <p:grpSp>
          <p:nvGrpSpPr>
            <p:cNvPr id="98" name="Group 6">
              <a:extLst>
                <a:ext uri="{FF2B5EF4-FFF2-40B4-BE49-F238E27FC236}">
                  <a16:creationId xmlns:a16="http://schemas.microsoft.com/office/drawing/2014/main" xmlns="" id="{737804CD-D1DC-4606-BA79-8FDD8BDA34E5}"/>
                </a:ext>
              </a:extLst>
            </p:cNvPr>
            <p:cNvGrpSpPr>
              <a:grpSpLocks/>
            </p:cNvGrpSpPr>
            <p:nvPr/>
          </p:nvGrpSpPr>
          <p:grpSpPr bwMode="auto">
            <a:xfrm>
              <a:off x="2071228" y="4117137"/>
              <a:ext cx="1133794" cy="1135211"/>
              <a:chOff x="0" y="0"/>
              <a:chExt cx="1080120" cy="1080120"/>
            </a:xfrm>
            <a:grpFill/>
          </p:grpSpPr>
          <p:sp>
            <p:nvSpPr>
              <p:cNvPr id="100" name="椭圆 6">
                <a:extLst>
                  <a:ext uri="{FF2B5EF4-FFF2-40B4-BE49-F238E27FC236}">
                    <a16:creationId xmlns:a16="http://schemas.microsoft.com/office/drawing/2014/main" xmlns="" id="{BE32CDB9-44CF-46C3-A7C1-CCC8FAE81CB9}"/>
                  </a:ext>
                </a:extLst>
              </p:cNvPr>
              <p:cNvSpPr>
                <a:spLocks noChangeArrowheads="1"/>
              </p:cNvSpPr>
              <p:nvPr/>
            </p:nvSpPr>
            <p:spPr bwMode="auto">
              <a:xfrm>
                <a:off x="0" y="0"/>
                <a:ext cx="1080120" cy="1080120"/>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tx1">
                      <a:lumMod val="75000"/>
                      <a:lumOff val="25000"/>
                    </a:schemeClr>
                  </a:solidFill>
                  <a:latin typeface="+mj-ea"/>
                  <a:ea typeface="+mj-ea"/>
                  <a:sym typeface="Arial"/>
                </a:endParaRPr>
              </a:p>
            </p:txBody>
          </p:sp>
          <p:sp>
            <p:nvSpPr>
              <p:cNvPr id="101" name="椭圆 5">
                <a:extLst>
                  <a:ext uri="{FF2B5EF4-FFF2-40B4-BE49-F238E27FC236}">
                    <a16:creationId xmlns:a16="http://schemas.microsoft.com/office/drawing/2014/main" xmlns="" id="{22667AE8-E57D-4279-99C8-3C93DE452D75}"/>
                  </a:ext>
                </a:extLst>
              </p:cNvPr>
              <p:cNvSpPr>
                <a:spLocks noChangeArrowheads="1"/>
              </p:cNvSpPr>
              <p:nvPr/>
            </p:nvSpPr>
            <p:spPr bwMode="auto">
              <a:xfrm>
                <a:off x="72008" y="72008"/>
                <a:ext cx="936104" cy="936104"/>
              </a:xfrm>
              <a:prstGeom prst="ellipse">
                <a:avLst/>
              </a:prstGeom>
              <a:grpFill/>
              <a:ln w="19050">
                <a:noFill/>
                <a:round/>
                <a:headEnd/>
                <a:tailEnd/>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tx1">
                      <a:lumMod val="75000"/>
                      <a:lumOff val="25000"/>
                    </a:schemeClr>
                  </a:solidFill>
                  <a:latin typeface="+mj-ea"/>
                  <a:ea typeface="+mj-ea"/>
                  <a:sym typeface="Arial"/>
                </a:endParaRPr>
              </a:p>
            </p:txBody>
          </p:sp>
        </p:grpSp>
        <p:sp>
          <p:nvSpPr>
            <p:cNvPr id="99" name="矩形 19">
              <a:extLst>
                <a:ext uri="{FF2B5EF4-FFF2-40B4-BE49-F238E27FC236}">
                  <a16:creationId xmlns:a16="http://schemas.microsoft.com/office/drawing/2014/main" xmlns="" id="{EC5C56AE-0E54-44BC-82F8-34BADFCADECC}"/>
                </a:ext>
              </a:extLst>
            </p:cNvPr>
            <p:cNvSpPr>
              <a:spLocks noChangeArrowheads="1"/>
            </p:cNvSpPr>
            <p:nvPr/>
          </p:nvSpPr>
          <p:spPr bwMode="auto">
            <a:xfrm>
              <a:off x="2222178" y="4354987"/>
              <a:ext cx="849279" cy="67074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ts val="1700"/>
                </a:lnSpc>
              </a:pPr>
              <a:r>
                <a:rPr lang="zh-CN" altLang="en-US" sz="1200" dirty="0">
                  <a:solidFill>
                    <a:schemeClr val="tx1">
                      <a:lumMod val="75000"/>
                      <a:lumOff val="25000"/>
                    </a:schemeClr>
                  </a:solidFill>
                  <a:latin typeface="+mj-ea"/>
                  <a:ea typeface="+mj-ea"/>
                  <a:sym typeface="Arial"/>
                </a:rPr>
                <a:t>网络色</a:t>
              </a:r>
              <a:endParaRPr lang="en-US" altLang="zh-CN" sz="1200" dirty="0">
                <a:solidFill>
                  <a:schemeClr val="tx1">
                    <a:lumMod val="75000"/>
                    <a:lumOff val="25000"/>
                  </a:schemeClr>
                </a:solidFill>
                <a:latin typeface="+mj-ea"/>
                <a:ea typeface="+mj-ea"/>
                <a:sym typeface="Arial"/>
              </a:endParaRPr>
            </a:p>
            <a:p>
              <a:pPr algn="ctr">
                <a:lnSpc>
                  <a:spcPts val="1700"/>
                </a:lnSpc>
              </a:pPr>
              <a:r>
                <a:rPr lang="zh-CN" altLang="en-US" sz="1200" dirty="0">
                  <a:solidFill>
                    <a:schemeClr val="tx1">
                      <a:lumMod val="75000"/>
                      <a:lumOff val="25000"/>
                    </a:schemeClr>
                  </a:solidFill>
                  <a:latin typeface="+mj-ea"/>
                  <a:ea typeface="+mj-ea"/>
                  <a:sym typeface="Arial"/>
                </a:rPr>
                <a:t>情成瘾</a:t>
              </a:r>
              <a:endParaRPr lang="zh-CN" altLang="en-US" sz="2400" dirty="0">
                <a:solidFill>
                  <a:schemeClr val="tx1">
                    <a:lumMod val="75000"/>
                    <a:lumOff val="25000"/>
                  </a:schemeClr>
                </a:solidFill>
                <a:latin typeface="+mj-ea"/>
                <a:ea typeface="+mj-ea"/>
                <a:sym typeface="Arial"/>
              </a:endParaRPr>
            </a:p>
          </p:txBody>
        </p:sp>
      </p:grpSp>
      <p:grpSp>
        <p:nvGrpSpPr>
          <p:cNvPr id="105" name="组合 1">
            <a:extLst>
              <a:ext uri="{FF2B5EF4-FFF2-40B4-BE49-F238E27FC236}">
                <a16:creationId xmlns:a16="http://schemas.microsoft.com/office/drawing/2014/main" xmlns="" id="{712560A9-2F4A-48CC-A042-FD215EEF314E}"/>
              </a:ext>
            </a:extLst>
          </p:cNvPr>
          <p:cNvGrpSpPr/>
          <p:nvPr/>
        </p:nvGrpSpPr>
        <p:grpSpPr>
          <a:xfrm>
            <a:off x="2395184" y="3416364"/>
            <a:ext cx="862857" cy="863935"/>
            <a:chOff x="2071228" y="4117137"/>
            <a:chExt cx="1133794" cy="1135211"/>
          </a:xfrm>
          <a:solidFill>
            <a:srgbClr val="87D1D9"/>
          </a:solidFill>
        </p:grpSpPr>
        <p:grpSp>
          <p:nvGrpSpPr>
            <p:cNvPr id="106" name="Group 6">
              <a:extLst>
                <a:ext uri="{FF2B5EF4-FFF2-40B4-BE49-F238E27FC236}">
                  <a16:creationId xmlns:a16="http://schemas.microsoft.com/office/drawing/2014/main" xmlns="" id="{77F6F2ED-91D8-472D-B85A-E1E0565373BE}"/>
                </a:ext>
              </a:extLst>
            </p:cNvPr>
            <p:cNvGrpSpPr>
              <a:grpSpLocks/>
            </p:cNvGrpSpPr>
            <p:nvPr/>
          </p:nvGrpSpPr>
          <p:grpSpPr bwMode="auto">
            <a:xfrm>
              <a:off x="2071228" y="4117137"/>
              <a:ext cx="1133794" cy="1135211"/>
              <a:chOff x="0" y="0"/>
              <a:chExt cx="1080120" cy="1080120"/>
            </a:xfrm>
            <a:grpFill/>
          </p:grpSpPr>
          <p:sp>
            <p:nvSpPr>
              <p:cNvPr id="108" name="椭圆 6">
                <a:extLst>
                  <a:ext uri="{FF2B5EF4-FFF2-40B4-BE49-F238E27FC236}">
                    <a16:creationId xmlns:a16="http://schemas.microsoft.com/office/drawing/2014/main" xmlns="" id="{4DB7CFA3-C048-4A59-873F-8D207E4B3EFE}"/>
                  </a:ext>
                </a:extLst>
              </p:cNvPr>
              <p:cNvSpPr>
                <a:spLocks noChangeArrowheads="1"/>
              </p:cNvSpPr>
              <p:nvPr/>
            </p:nvSpPr>
            <p:spPr bwMode="auto">
              <a:xfrm>
                <a:off x="0" y="0"/>
                <a:ext cx="1080120" cy="1080120"/>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tx1">
                      <a:lumMod val="75000"/>
                      <a:lumOff val="25000"/>
                    </a:schemeClr>
                  </a:solidFill>
                  <a:latin typeface="+mj-ea"/>
                  <a:ea typeface="+mj-ea"/>
                  <a:sym typeface="Arial"/>
                </a:endParaRPr>
              </a:p>
            </p:txBody>
          </p:sp>
          <p:sp>
            <p:nvSpPr>
              <p:cNvPr id="109" name="椭圆 5">
                <a:extLst>
                  <a:ext uri="{FF2B5EF4-FFF2-40B4-BE49-F238E27FC236}">
                    <a16:creationId xmlns:a16="http://schemas.microsoft.com/office/drawing/2014/main" xmlns="" id="{B89DAB4A-D154-4464-96AC-BF697D692F68}"/>
                  </a:ext>
                </a:extLst>
              </p:cNvPr>
              <p:cNvSpPr>
                <a:spLocks noChangeArrowheads="1"/>
              </p:cNvSpPr>
              <p:nvPr/>
            </p:nvSpPr>
            <p:spPr bwMode="auto">
              <a:xfrm>
                <a:off x="72008" y="72008"/>
                <a:ext cx="936104" cy="936104"/>
              </a:xfrm>
              <a:prstGeom prst="ellipse">
                <a:avLst/>
              </a:prstGeom>
              <a:grpFill/>
              <a:ln w="19050">
                <a:noFill/>
                <a:round/>
                <a:headEnd/>
                <a:tailEnd/>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tx1">
                      <a:lumMod val="75000"/>
                      <a:lumOff val="25000"/>
                    </a:schemeClr>
                  </a:solidFill>
                  <a:latin typeface="+mj-ea"/>
                  <a:ea typeface="+mj-ea"/>
                  <a:sym typeface="Arial"/>
                </a:endParaRPr>
              </a:p>
            </p:txBody>
          </p:sp>
        </p:grpSp>
        <p:sp>
          <p:nvSpPr>
            <p:cNvPr id="107" name="矩形 19">
              <a:extLst>
                <a:ext uri="{FF2B5EF4-FFF2-40B4-BE49-F238E27FC236}">
                  <a16:creationId xmlns:a16="http://schemas.microsoft.com/office/drawing/2014/main" xmlns="" id="{0AC40CBC-DD37-4EB9-A5A8-2D912AAB3895}"/>
                </a:ext>
              </a:extLst>
            </p:cNvPr>
            <p:cNvSpPr>
              <a:spLocks noChangeArrowheads="1"/>
            </p:cNvSpPr>
            <p:nvPr/>
          </p:nvSpPr>
          <p:spPr bwMode="auto">
            <a:xfrm>
              <a:off x="2222178" y="4354987"/>
              <a:ext cx="849279" cy="67074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ts val="1700"/>
                </a:lnSpc>
              </a:pPr>
              <a:r>
                <a:rPr lang="zh-CN" altLang="en-US" sz="1200" dirty="0">
                  <a:solidFill>
                    <a:schemeClr val="tx1">
                      <a:lumMod val="75000"/>
                      <a:lumOff val="25000"/>
                    </a:schemeClr>
                  </a:solidFill>
                  <a:latin typeface="+mj-ea"/>
                  <a:ea typeface="+mj-ea"/>
                  <a:sym typeface="Arial"/>
                </a:rPr>
                <a:t>网络关</a:t>
              </a:r>
              <a:endParaRPr lang="en-US" altLang="zh-CN" sz="1200" dirty="0">
                <a:solidFill>
                  <a:schemeClr val="tx1">
                    <a:lumMod val="75000"/>
                    <a:lumOff val="25000"/>
                  </a:schemeClr>
                </a:solidFill>
                <a:latin typeface="+mj-ea"/>
                <a:ea typeface="+mj-ea"/>
                <a:sym typeface="Arial"/>
              </a:endParaRPr>
            </a:p>
            <a:p>
              <a:pPr algn="ctr">
                <a:lnSpc>
                  <a:spcPts val="1700"/>
                </a:lnSpc>
              </a:pPr>
              <a:r>
                <a:rPr lang="zh-CN" altLang="en-US" sz="1200" dirty="0">
                  <a:solidFill>
                    <a:schemeClr val="tx1">
                      <a:lumMod val="75000"/>
                      <a:lumOff val="25000"/>
                    </a:schemeClr>
                  </a:solidFill>
                  <a:latin typeface="+mj-ea"/>
                  <a:ea typeface="+mj-ea"/>
                  <a:sym typeface="Arial"/>
                </a:rPr>
                <a:t>系成瘾</a:t>
              </a:r>
              <a:endParaRPr lang="zh-CN" altLang="en-US" sz="2400" dirty="0">
                <a:solidFill>
                  <a:schemeClr val="tx1">
                    <a:lumMod val="75000"/>
                    <a:lumOff val="25000"/>
                  </a:schemeClr>
                </a:solidFill>
                <a:latin typeface="+mj-ea"/>
                <a:ea typeface="+mj-ea"/>
                <a:sym typeface="Arial"/>
              </a:endParaRPr>
            </a:p>
          </p:txBody>
        </p:sp>
      </p:grpSp>
      <p:grpSp>
        <p:nvGrpSpPr>
          <p:cNvPr id="115" name="组合 1">
            <a:extLst>
              <a:ext uri="{FF2B5EF4-FFF2-40B4-BE49-F238E27FC236}">
                <a16:creationId xmlns:a16="http://schemas.microsoft.com/office/drawing/2014/main" xmlns="" id="{29299890-5CF3-4828-A4BC-8079333A0EA8}"/>
              </a:ext>
            </a:extLst>
          </p:cNvPr>
          <p:cNvGrpSpPr/>
          <p:nvPr/>
        </p:nvGrpSpPr>
        <p:grpSpPr>
          <a:xfrm>
            <a:off x="3645448" y="1170068"/>
            <a:ext cx="862857" cy="863935"/>
            <a:chOff x="2071228" y="4117137"/>
            <a:chExt cx="1133794" cy="1135211"/>
          </a:xfrm>
          <a:solidFill>
            <a:srgbClr val="87D1D9"/>
          </a:solidFill>
        </p:grpSpPr>
        <p:grpSp>
          <p:nvGrpSpPr>
            <p:cNvPr id="116" name="Group 6">
              <a:extLst>
                <a:ext uri="{FF2B5EF4-FFF2-40B4-BE49-F238E27FC236}">
                  <a16:creationId xmlns:a16="http://schemas.microsoft.com/office/drawing/2014/main" xmlns="" id="{9D341BBE-6213-4E64-867E-2FA94F7F127F}"/>
                </a:ext>
              </a:extLst>
            </p:cNvPr>
            <p:cNvGrpSpPr>
              <a:grpSpLocks/>
            </p:cNvGrpSpPr>
            <p:nvPr/>
          </p:nvGrpSpPr>
          <p:grpSpPr bwMode="auto">
            <a:xfrm>
              <a:off x="2071228" y="4117137"/>
              <a:ext cx="1133794" cy="1135211"/>
              <a:chOff x="0" y="0"/>
              <a:chExt cx="1080120" cy="1080120"/>
            </a:xfrm>
            <a:grpFill/>
          </p:grpSpPr>
          <p:sp>
            <p:nvSpPr>
              <p:cNvPr id="118" name="椭圆 6">
                <a:extLst>
                  <a:ext uri="{FF2B5EF4-FFF2-40B4-BE49-F238E27FC236}">
                    <a16:creationId xmlns:a16="http://schemas.microsoft.com/office/drawing/2014/main" xmlns="" id="{231482FA-2C1A-45DF-99F4-0A19729F5460}"/>
                  </a:ext>
                </a:extLst>
              </p:cNvPr>
              <p:cNvSpPr>
                <a:spLocks noChangeArrowheads="1"/>
              </p:cNvSpPr>
              <p:nvPr/>
            </p:nvSpPr>
            <p:spPr bwMode="auto">
              <a:xfrm>
                <a:off x="0" y="0"/>
                <a:ext cx="1080120" cy="1080120"/>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tx1">
                      <a:lumMod val="75000"/>
                      <a:lumOff val="25000"/>
                    </a:schemeClr>
                  </a:solidFill>
                  <a:latin typeface="+mj-ea"/>
                  <a:ea typeface="+mj-ea"/>
                  <a:sym typeface="Arial"/>
                </a:endParaRPr>
              </a:p>
            </p:txBody>
          </p:sp>
          <p:sp>
            <p:nvSpPr>
              <p:cNvPr id="119" name="椭圆 5">
                <a:extLst>
                  <a:ext uri="{FF2B5EF4-FFF2-40B4-BE49-F238E27FC236}">
                    <a16:creationId xmlns:a16="http://schemas.microsoft.com/office/drawing/2014/main" xmlns="" id="{FB1CE62C-6EE2-49C4-B90B-81A04DEFA275}"/>
                  </a:ext>
                </a:extLst>
              </p:cNvPr>
              <p:cNvSpPr>
                <a:spLocks noChangeArrowheads="1"/>
              </p:cNvSpPr>
              <p:nvPr/>
            </p:nvSpPr>
            <p:spPr bwMode="auto">
              <a:xfrm>
                <a:off x="72008" y="72008"/>
                <a:ext cx="936104" cy="936104"/>
              </a:xfrm>
              <a:prstGeom prst="ellipse">
                <a:avLst/>
              </a:prstGeom>
              <a:grpFill/>
              <a:ln w="19050">
                <a:noFill/>
                <a:round/>
                <a:headEnd/>
                <a:tailEnd/>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tx1">
                      <a:lumMod val="75000"/>
                      <a:lumOff val="25000"/>
                    </a:schemeClr>
                  </a:solidFill>
                  <a:latin typeface="+mj-ea"/>
                  <a:ea typeface="+mj-ea"/>
                  <a:sym typeface="Arial"/>
                </a:endParaRPr>
              </a:p>
            </p:txBody>
          </p:sp>
        </p:grpSp>
        <p:sp>
          <p:nvSpPr>
            <p:cNvPr id="117" name="矩形 19">
              <a:extLst>
                <a:ext uri="{FF2B5EF4-FFF2-40B4-BE49-F238E27FC236}">
                  <a16:creationId xmlns:a16="http://schemas.microsoft.com/office/drawing/2014/main" xmlns="" id="{BD0184CD-7258-4925-8EC6-86809CF6F886}"/>
                </a:ext>
              </a:extLst>
            </p:cNvPr>
            <p:cNvSpPr>
              <a:spLocks noChangeArrowheads="1"/>
            </p:cNvSpPr>
            <p:nvPr/>
          </p:nvSpPr>
          <p:spPr bwMode="auto">
            <a:xfrm>
              <a:off x="2222178" y="4354987"/>
              <a:ext cx="849279" cy="67074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ts val="1700"/>
                </a:lnSpc>
              </a:pPr>
              <a:r>
                <a:rPr lang="zh-CN" altLang="en-US" sz="1200" dirty="0">
                  <a:solidFill>
                    <a:schemeClr val="tx1">
                      <a:lumMod val="75000"/>
                      <a:lumOff val="25000"/>
                    </a:schemeClr>
                  </a:solidFill>
                  <a:latin typeface="+mj-ea"/>
                  <a:ea typeface="+mj-ea"/>
                  <a:sym typeface="Arial"/>
                </a:rPr>
                <a:t>网络信</a:t>
              </a:r>
              <a:endParaRPr lang="en-US" altLang="zh-CN" sz="1200" dirty="0">
                <a:solidFill>
                  <a:schemeClr val="tx1">
                    <a:lumMod val="75000"/>
                    <a:lumOff val="25000"/>
                  </a:schemeClr>
                </a:solidFill>
                <a:latin typeface="+mj-ea"/>
                <a:ea typeface="+mj-ea"/>
                <a:sym typeface="Arial"/>
              </a:endParaRPr>
            </a:p>
            <a:p>
              <a:pPr algn="ctr">
                <a:lnSpc>
                  <a:spcPts val="1700"/>
                </a:lnSpc>
              </a:pPr>
              <a:r>
                <a:rPr lang="zh-CN" altLang="en-US" sz="1200" dirty="0">
                  <a:solidFill>
                    <a:schemeClr val="tx1">
                      <a:lumMod val="75000"/>
                      <a:lumOff val="25000"/>
                    </a:schemeClr>
                  </a:solidFill>
                  <a:latin typeface="+mj-ea"/>
                  <a:ea typeface="+mj-ea"/>
                  <a:sym typeface="Arial"/>
                </a:rPr>
                <a:t>息成瘾</a:t>
              </a:r>
              <a:endParaRPr lang="zh-CN" altLang="en-US" sz="2400" dirty="0">
                <a:solidFill>
                  <a:schemeClr val="tx1">
                    <a:lumMod val="75000"/>
                    <a:lumOff val="25000"/>
                  </a:schemeClr>
                </a:solidFill>
                <a:latin typeface="+mj-ea"/>
                <a:ea typeface="+mj-ea"/>
                <a:sym typeface="Arial"/>
              </a:endParaRPr>
            </a:p>
          </p:txBody>
        </p:sp>
      </p:grpSp>
      <p:grpSp>
        <p:nvGrpSpPr>
          <p:cNvPr id="126" name="组合 1">
            <a:extLst>
              <a:ext uri="{FF2B5EF4-FFF2-40B4-BE49-F238E27FC236}">
                <a16:creationId xmlns:a16="http://schemas.microsoft.com/office/drawing/2014/main" xmlns="" id="{07E10DED-E618-42F3-B715-E3E30A97ED2B}"/>
              </a:ext>
            </a:extLst>
          </p:cNvPr>
          <p:cNvGrpSpPr/>
          <p:nvPr/>
        </p:nvGrpSpPr>
        <p:grpSpPr>
          <a:xfrm>
            <a:off x="1001095" y="1198751"/>
            <a:ext cx="862857" cy="863935"/>
            <a:chOff x="2071228" y="4117137"/>
            <a:chExt cx="1133794" cy="1135211"/>
          </a:xfrm>
          <a:solidFill>
            <a:srgbClr val="87D1D9"/>
          </a:solidFill>
        </p:grpSpPr>
        <p:grpSp>
          <p:nvGrpSpPr>
            <p:cNvPr id="127" name="Group 6">
              <a:extLst>
                <a:ext uri="{FF2B5EF4-FFF2-40B4-BE49-F238E27FC236}">
                  <a16:creationId xmlns:a16="http://schemas.microsoft.com/office/drawing/2014/main" xmlns="" id="{AF672E21-632F-464A-930B-A9D06D10D456}"/>
                </a:ext>
              </a:extLst>
            </p:cNvPr>
            <p:cNvGrpSpPr>
              <a:grpSpLocks/>
            </p:cNvGrpSpPr>
            <p:nvPr/>
          </p:nvGrpSpPr>
          <p:grpSpPr bwMode="auto">
            <a:xfrm>
              <a:off x="2071228" y="4117137"/>
              <a:ext cx="1133794" cy="1135211"/>
              <a:chOff x="0" y="0"/>
              <a:chExt cx="1080120" cy="1080120"/>
            </a:xfrm>
            <a:grpFill/>
          </p:grpSpPr>
          <p:sp>
            <p:nvSpPr>
              <p:cNvPr id="129" name="椭圆 6">
                <a:extLst>
                  <a:ext uri="{FF2B5EF4-FFF2-40B4-BE49-F238E27FC236}">
                    <a16:creationId xmlns:a16="http://schemas.microsoft.com/office/drawing/2014/main" xmlns="" id="{506C69ED-99FE-400E-8F33-BE4C814A7CF3}"/>
                  </a:ext>
                </a:extLst>
              </p:cNvPr>
              <p:cNvSpPr>
                <a:spLocks noChangeArrowheads="1"/>
              </p:cNvSpPr>
              <p:nvPr/>
            </p:nvSpPr>
            <p:spPr bwMode="auto">
              <a:xfrm>
                <a:off x="0" y="0"/>
                <a:ext cx="1080120" cy="1080120"/>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tx1">
                      <a:lumMod val="75000"/>
                      <a:lumOff val="25000"/>
                    </a:schemeClr>
                  </a:solidFill>
                  <a:latin typeface="+mj-ea"/>
                  <a:ea typeface="+mj-ea"/>
                  <a:sym typeface="Arial"/>
                </a:endParaRPr>
              </a:p>
            </p:txBody>
          </p:sp>
          <p:sp>
            <p:nvSpPr>
              <p:cNvPr id="130" name="椭圆 5">
                <a:extLst>
                  <a:ext uri="{FF2B5EF4-FFF2-40B4-BE49-F238E27FC236}">
                    <a16:creationId xmlns:a16="http://schemas.microsoft.com/office/drawing/2014/main" xmlns="" id="{4776E0CD-2957-4742-B29B-E71DA3CB7586}"/>
                  </a:ext>
                </a:extLst>
              </p:cNvPr>
              <p:cNvSpPr>
                <a:spLocks noChangeArrowheads="1"/>
              </p:cNvSpPr>
              <p:nvPr/>
            </p:nvSpPr>
            <p:spPr bwMode="auto">
              <a:xfrm>
                <a:off x="72008" y="72008"/>
                <a:ext cx="936104" cy="936104"/>
              </a:xfrm>
              <a:prstGeom prst="ellipse">
                <a:avLst/>
              </a:prstGeom>
              <a:grpFill/>
              <a:ln w="19050">
                <a:noFill/>
                <a:round/>
                <a:headEnd/>
                <a:tailEnd/>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tx1">
                      <a:lumMod val="75000"/>
                      <a:lumOff val="25000"/>
                    </a:schemeClr>
                  </a:solidFill>
                  <a:latin typeface="+mj-ea"/>
                  <a:ea typeface="+mj-ea"/>
                  <a:sym typeface="Arial"/>
                </a:endParaRPr>
              </a:p>
            </p:txBody>
          </p:sp>
        </p:grpSp>
        <p:sp>
          <p:nvSpPr>
            <p:cNvPr id="128" name="矩形 19">
              <a:extLst>
                <a:ext uri="{FF2B5EF4-FFF2-40B4-BE49-F238E27FC236}">
                  <a16:creationId xmlns:a16="http://schemas.microsoft.com/office/drawing/2014/main" xmlns="" id="{44D351E5-3D8D-40DD-8CD9-2970D4B3434E}"/>
                </a:ext>
              </a:extLst>
            </p:cNvPr>
            <p:cNvSpPr>
              <a:spLocks noChangeArrowheads="1"/>
            </p:cNvSpPr>
            <p:nvPr/>
          </p:nvSpPr>
          <p:spPr bwMode="auto">
            <a:xfrm>
              <a:off x="2192689" y="4354987"/>
              <a:ext cx="908256" cy="67074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ts val="1700"/>
                </a:lnSpc>
              </a:pPr>
              <a:r>
                <a:rPr lang="zh-CN" altLang="en-US" sz="1200" dirty="0">
                  <a:solidFill>
                    <a:schemeClr val="tx1">
                      <a:lumMod val="75000"/>
                      <a:lumOff val="25000"/>
                    </a:schemeClr>
                  </a:solidFill>
                  <a:latin typeface="+mj-ea"/>
                  <a:ea typeface="+mj-ea"/>
                  <a:sym typeface="Arial"/>
                </a:rPr>
                <a:t> 网络交</a:t>
              </a:r>
              <a:endParaRPr lang="en-US" altLang="zh-CN" sz="1200" dirty="0">
                <a:solidFill>
                  <a:schemeClr val="tx1">
                    <a:lumMod val="75000"/>
                    <a:lumOff val="25000"/>
                  </a:schemeClr>
                </a:solidFill>
                <a:latin typeface="+mj-ea"/>
                <a:ea typeface="+mj-ea"/>
                <a:sym typeface="Arial"/>
              </a:endParaRPr>
            </a:p>
            <a:p>
              <a:pPr algn="ctr">
                <a:lnSpc>
                  <a:spcPts val="1700"/>
                </a:lnSpc>
              </a:pPr>
              <a:r>
                <a:rPr lang="zh-CN" altLang="en-US" sz="1200" dirty="0">
                  <a:solidFill>
                    <a:schemeClr val="tx1">
                      <a:lumMod val="75000"/>
                      <a:lumOff val="25000"/>
                    </a:schemeClr>
                  </a:solidFill>
                  <a:latin typeface="+mj-ea"/>
                  <a:ea typeface="+mj-ea"/>
                  <a:sym typeface="Arial"/>
                </a:rPr>
                <a:t>易成瘾</a:t>
              </a:r>
              <a:endParaRPr lang="zh-CN" altLang="en-US" sz="2400" dirty="0">
                <a:solidFill>
                  <a:schemeClr val="tx1">
                    <a:lumMod val="75000"/>
                    <a:lumOff val="25000"/>
                  </a:schemeClr>
                </a:solidFill>
                <a:latin typeface="+mj-ea"/>
                <a:ea typeface="+mj-ea"/>
                <a:sym typeface="Arial"/>
              </a:endParaRPr>
            </a:p>
          </p:txBody>
        </p:sp>
      </p:grpSp>
      <p:grpSp>
        <p:nvGrpSpPr>
          <p:cNvPr id="138" name="组合 137">
            <a:extLst>
              <a:ext uri="{FF2B5EF4-FFF2-40B4-BE49-F238E27FC236}">
                <a16:creationId xmlns:a16="http://schemas.microsoft.com/office/drawing/2014/main" xmlns="" id="{15AA9809-1343-4B24-906C-612C53FED7FC}"/>
              </a:ext>
            </a:extLst>
          </p:cNvPr>
          <p:cNvGrpSpPr/>
          <p:nvPr/>
        </p:nvGrpSpPr>
        <p:grpSpPr>
          <a:xfrm>
            <a:off x="7213721" y="1889048"/>
            <a:ext cx="1196146" cy="694540"/>
            <a:chOff x="7783589" y="1864265"/>
            <a:chExt cx="1196146" cy="694540"/>
          </a:xfrm>
        </p:grpSpPr>
        <p:sp>
          <p:nvSpPr>
            <p:cNvPr id="135" name="椭圆 58">
              <a:extLst>
                <a:ext uri="{FF2B5EF4-FFF2-40B4-BE49-F238E27FC236}">
                  <a16:creationId xmlns:a16="http://schemas.microsoft.com/office/drawing/2014/main" xmlns="" id="{38D8620A-28B7-414B-A589-2657457174A2}"/>
                </a:ext>
              </a:extLst>
            </p:cNvPr>
            <p:cNvSpPr>
              <a:spLocks noChangeArrowheads="1"/>
            </p:cNvSpPr>
            <p:nvPr/>
          </p:nvSpPr>
          <p:spPr bwMode="auto">
            <a:xfrm>
              <a:off x="8005207" y="1864265"/>
              <a:ext cx="692868" cy="694540"/>
            </a:xfrm>
            <a:prstGeom prst="ellipse">
              <a:avLst/>
            </a:prstGeom>
            <a:solidFill>
              <a:srgbClr val="FFC000"/>
            </a:solidFill>
            <a:ln>
              <a:noFill/>
            </a:ln>
          </p:spPr>
          <p:txBody>
            <a:bodyPr lIns="107527" tIns="53764" rIns="107527" bIns="53764"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bg1">
                    <a:lumMod val="95000"/>
                  </a:schemeClr>
                </a:solidFill>
                <a:latin typeface="+mj-ea"/>
                <a:ea typeface="+mj-ea"/>
                <a:sym typeface="Arial"/>
              </a:endParaRPr>
            </a:p>
          </p:txBody>
        </p:sp>
        <p:sp>
          <p:nvSpPr>
            <p:cNvPr id="137" name="文本框 136">
              <a:extLst>
                <a:ext uri="{FF2B5EF4-FFF2-40B4-BE49-F238E27FC236}">
                  <a16:creationId xmlns:a16="http://schemas.microsoft.com/office/drawing/2014/main" xmlns="" id="{1083CD4D-561F-42BB-9093-CB1675581356}"/>
                </a:ext>
              </a:extLst>
            </p:cNvPr>
            <p:cNvSpPr txBox="1"/>
            <p:nvPr/>
          </p:nvSpPr>
          <p:spPr>
            <a:xfrm>
              <a:off x="7783589" y="2001861"/>
              <a:ext cx="1196146" cy="400110"/>
            </a:xfrm>
            <a:prstGeom prst="rect">
              <a:avLst/>
            </a:prstGeom>
            <a:noFill/>
          </p:spPr>
          <p:txBody>
            <a:bodyPr wrap="square">
              <a:spAutoFit/>
            </a:bodyPr>
            <a:lstStyle/>
            <a:p>
              <a:pPr algn="ctr"/>
              <a:r>
                <a:rPr lang="zh-CN" altLang="en-US" sz="1000" dirty="0">
                  <a:latin typeface="+mj-ea"/>
                  <a:ea typeface="+mj-ea"/>
                </a:rPr>
                <a:t>网络本身</a:t>
              </a:r>
              <a:endParaRPr lang="en-US" altLang="zh-CN" sz="1000" dirty="0">
                <a:latin typeface="+mj-ea"/>
                <a:ea typeface="+mj-ea"/>
              </a:endParaRPr>
            </a:p>
            <a:p>
              <a:pPr algn="ctr"/>
              <a:r>
                <a:rPr lang="zh-CN" altLang="en-US" sz="1000" dirty="0">
                  <a:latin typeface="+mj-ea"/>
                  <a:ea typeface="+mj-ea"/>
                </a:rPr>
                <a:t>的诱惑</a:t>
              </a:r>
            </a:p>
          </p:txBody>
        </p:sp>
      </p:grpSp>
      <p:grpSp>
        <p:nvGrpSpPr>
          <p:cNvPr id="140" name="组合 139">
            <a:extLst>
              <a:ext uri="{FF2B5EF4-FFF2-40B4-BE49-F238E27FC236}">
                <a16:creationId xmlns:a16="http://schemas.microsoft.com/office/drawing/2014/main" xmlns="" id="{FF1E658A-8FDE-4EDA-8F78-03339592B5D7}"/>
              </a:ext>
            </a:extLst>
          </p:cNvPr>
          <p:cNvGrpSpPr/>
          <p:nvPr/>
        </p:nvGrpSpPr>
        <p:grpSpPr>
          <a:xfrm>
            <a:off x="7916773" y="4263538"/>
            <a:ext cx="1196146" cy="694540"/>
            <a:chOff x="7783589" y="1864265"/>
            <a:chExt cx="1196146" cy="694540"/>
          </a:xfrm>
        </p:grpSpPr>
        <p:sp>
          <p:nvSpPr>
            <p:cNvPr id="141" name="椭圆 58">
              <a:extLst>
                <a:ext uri="{FF2B5EF4-FFF2-40B4-BE49-F238E27FC236}">
                  <a16:creationId xmlns:a16="http://schemas.microsoft.com/office/drawing/2014/main" xmlns="" id="{954398DB-0594-4118-B60A-B9BE444B4F2D}"/>
                </a:ext>
              </a:extLst>
            </p:cNvPr>
            <p:cNvSpPr>
              <a:spLocks noChangeArrowheads="1"/>
            </p:cNvSpPr>
            <p:nvPr/>
          </p:nvSpPr>
          <p:spPr bwMode="auto">
            <a:xfrm>
              <a:off x="8005207" y="1864265"/>
              <a:ext cx="692868" cy="694540"/>
            </a:xfrm>
            <a:prstGeom prst="ellipse">
              <a:avLst/>
            </a:prstGeom>
            <a:solidFill>
              <a:srgbClr val="FFC000"/>
            </a:solidFill>
            <a:ln>
              <a:noFill/>
            </a:ln>
          </p:spPr>
          <p:txBody>
            <a:bodyPr lIns="107527" tIns="53764" rIns="107527" bIns="53764"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bg1">
                    <a:lumMod val="95000"/>
                  </a:schemeClr>
                </a:solidFill>
                <a:latin typeface="+mj-ea"/>
                <a:ea typeface="+mj-ea"/>
                <a:sym typeface="Arial"/>
              </a:endParaRPr>
            </a:p>
          </p:txBody>
        </p:sp>
        <p:sp>
          <p:nvSpPr>
            <p:cNvPr id="142" name="文本框 141">
              <a:extLst>
                <a:ext uri="{FF2B5EF4-FFF2-40B4-BE49-F238E27FC236}">
                  <a16:creationId xmlns:a16="http://schemas.microsoft.com/office/drawing/2014/main" xmlns="" id="{86EDB6CC-B5C2-4A8F-BE6D-3053E5A8474C}"/>
                </a:ext>
              </a:extLst>
            </p:cNvPr>
            <p:cNvSpPr txBox="1"/>
            <p:nvPr/>
          </p:nvSpPr>
          <p:spPr>
            <a:xfrm>
              <a:off x="7783589" y="2001861"/>
              <a:ext cx="1196146" cy="400110"/>
            </a:xfrm>
            <a:prstGeom prst="rect">
              <a:avLst/>
            </a:prstGeom>
            <a:noFill/>
          </p:spPr>
          <p:txBody>
            <a:bodyPr wrap="square">
              <a:spAutoFit/>
            </a:bodyPr>
            <a:lstStyle/>
            <a:p>
              <a:pPr algn="ctr"/>
              <a:r>
                <a:rPr lang="zh-CN" altLang="en-US" sz="1000" dirty="0">
                  <a:latin typeface="+mj-ea"/>
                  <a:ea typeface="+mj-ea"/>
                </a:rPr>
                <a:t>压力和</a:t>
              </a:r>
              <a:endParaRPr lang="en-US" altLang="zh-CN" sz="1000" dirty="0">
                <a:latin typeface="+mj-ea"/>
                <a:ea typeface="+mj-ea"/>
              </a:endParaRPr>
            </a:p>
            <a:p>
              <a:pPr algn="ctr"/>
              <a:r>
                <a:rPr lang="zh-CN" altLang="en-US" sz="1000" dirty="0">
                  <a:latin typeface="+mj-ea"/>
                  <a:ea typeface="+mj-ea"/>
                </a:rPr>
                <a:t>社会支持</a:t>
              </a:r>
            </a:p>
          </p:txBody>
        </p:sp>
      </p:grpSp>
      <p:grpSp>
        <p:nvGrpSpPr>
          <p:cNvPr id="146" name="组合 145">
            <a:extLst>
              <a:ext uri="{FF2B5EF4-FFF2-40B4-BE49-F238E27FC236}">
                <a16:creationId xmlns:a16="http://schemas.microsoft.com/office/drawing/2014/main" xmlns="" id="{AAAFAD89-571E-4F7C-9B6B-2439A0FD19FD}"/>
              </a:ext>
            </a:extLst>
          </p:cNvPr>
          <p:cNvGrpSpPr/>
          <p:nvPr/>
        </p:nvGrpSpPr>
        <p:grpSpPr>
          <a:xfrm>
            <a:off x="6759459" y="4297241"/>
            <a:ext cx="1196146" cy="694540"/>
            <a:chOff x="7783589" y="1864265"/>
            <a:chExt cx="1196146" cy="694540"/>
          </a:xfrm>
        </p:grpSpPr>
        <p:sp>
          <p:nvSpPr>
            <p:cNvPr id="147" name="椭圆 58">
              <a:extLst>
                <a:ext uri="{FF2B5EF4-FFF2-40B4-BE49-F238E27FC236}">
                  <a16:creationId xmlns:a16="http://schemas.microsoft.com/office/drawing/2014/main" xmlns="" id="{8D236C2E-8A9F-4229-A4FE-544CE429AF61}"/>
                </a:ext>
              </a:extLst>
            </p:cNvPr>
            <p:cNvSpPr>
              <a:spLocks noChangeArrowheads="1"/>
            </p:cNvSpPr>
            <p:nvPr/>
          </p:nvSpPr>
          <p:spPr bwMode="auto">
            <a:xfrm>
              <a:off x="8005207" y="1864265"/>
              <a:ext cx="692868" cy="694540"/>
            </a:xfrm>
            <a:prstGeom prst="ellipse">
              <a:avLst/>
            </a:prstGeom>
            <a:solidFill>
              <a:srgbClr val="FFC000"/>
            </a:solidFill>
            <a:ln>
              <a:noFill/>
            </a:ln>
          </p:spPr>
          <p:txBody>
            <a:bodyPr lIns="107527" tIns="53764" rIns="107527" bIns="53764"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bg1">
                    <a:lumMod val="95000"/>
                  </a:schemeClr>
                </a:solidFill>
                <a:latin typeface="+mj-ea"/>
                <a:ea typeface="+mj-ea"/>
                <a:sym typeface="Arial"/>
              </a:endParaRPr>
            </a:p>
          </p:txBody>
        </p:sp>
        <p:sp>
          <p:nvSpPr>
            <p:cNvPr id="148" name="文本框 147">
              <a:extLst>
                <a:ext uri="{FF2B5EF4-FFF2-40B4-BE49-F238E27FC236}">
                  <a16:creationId xmlns:a16="http://schemas.microsoft.com/office/drawing/2014/main" xmlns="" id="{72B331EC-7334-4718-A972-62DF1C45ACD5}"/>
                </a:ext>
              </a:extLst>
            </p:cNvPr>
            <p:cNvSpPr txBox="1"/>
            <p:nvPr/>
          </p:nvSpPr>
          <p:spPr>
            <a:xfrm>
              <a:off x="7783589" y="2001861"/>
              <a:ext cx="1196146" cy="400110"/>
            </a:xfrm>
            <a:prstGeom prst="rect">
              <a:avLst/>
            </a:prstGeom>
            <a:noFill/>
          </p:spPr>
          <p:txBody>
            <a:bodyPr wrap="square">
              <a:spAutoFit/>
            </a:bodyPr>
            <a:lstStyle/>
            <a:p>
              <a:pPr algn="ctr"/>
              <a:r>
                <a:rPr lang="zh-CN" altLang="en-US" sz="1000" dirty="0">
                  <a:latin typeface="+mj-ea"/>
                  <a:ea typeface="+mj-ea"/>
                </a:rPr>
                <a:t>家庭环境</a:t>
              </a:r>
              <a:endParaRPr lang="en-US" altLang="zh-CN" sz="1000" dirty="0">
                <a:latin typeface="+mj-ea"/>
                <a:ea typeface="+mj-ea"/>
              </a:endParaRPr>
            </a:p>
            <a:p>
              <a:pPr algn="ctr"/>
              <a:r>
                <a:rPr lang="zh-CN" altLang="en-US" sz="1000" dirty="0">
                  <a:latin typeface="+mj-ea"/>
                  <a:ea typeface="+mj-ea"/>
                </a:rPr>
                <a:t>的影响</a:t>
              </a:r>
            </a:p>
          </p:txBody>
        </p:sp>
      </p:grpSp>
      <p:grpSp>
        <p:nvGrpSpPr>
          <p:cNvPr id="155" name="组合 154">
            <a:extLst>
              <a:ext uri="{FF2B5EF4-FFF2-40B4-BE49-F238E27FC236}">
                <a16:creationId xmlns:a16="http://schemas.microsoft.com/office/drawing/2014/main" xmlns="" id="{77B6A5D7-F0A6-4656-93DC-95126B606034}"/>
              </a:ext>
            </a:extLst>
          </p:cNvPr>
          <p:cNvGrpSpPr/>
          <p:nvPr/>
        </p:nvGrpSpPr>
        <p:grpSpPr>
          <a:xfrm>
            <a:off x="8083653" y="2243781"/>
            <a:ext cx="1196146" cy="694540"/>
            <a:chOff x="7783589" y="1864265"/>
            <a:chExt cx="1196146" cy="694540"/>
          </a:xfrm>
        </p:grpSpPr>
        <p:sp>
          <p:nvSpPr>
            <p:cNvPr id="156" name="椭圆 58">
              <a:extLst>
                <a:ext uri="{FF2B5EF4-FFF2-40B4-BE49-F238E27FC236}">
                  <a16:creationId xmlns:a16="http://schemas.microsoft.com/office/drawing/2014/main" xmlns="" id="{DBFDC100-7B91-4DD8-9256-4D19A56A27D0}"/>
                </a:ext>
              </a:extLst>
            </p:cNvPr>
            <p:cNvSpPr>
              <a:spLocks noChangeArrowheads="1"/>
            </p:cNvSpPr>
            <p:nvPr/>
          </p:nvSpPr>
          <p:spPr bwMode="auto">
            <a:xfrm>
              <a:off x="8005207" y="1864265"/>
              <a:ext cx="692868" cy="694540"/>
            </a:xfrm>
            <a:prstGeom prst="ellipse">
              <a:avLst/>
            </a:prstGeom>
            <a:solidFill>
              <a:srgbClr val="FFC000"/>
            </a:solidFill>
            <a:ln>
              <a:noFill/>
            </a:ln>
          </p:spPr>
          <p:txBody>
            <a:bodyPr lIns="107527" tIns="53764" rIns="107527" bIns="53764"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bg1">
                    <a:lumMod val="95000"/>
                  </a:schemeClr>
                </a:solidFill>
                <a:latin typeface="+mj-ea"/>
                <a:ea typeface="+mj-ea"/>
                <a:sym typeface="Arial"/>
              </a:endParaRPr>
            </a:p>
          </p:txBody>
        </p:sp>
        <p:sp>
          <p:nvSpPr>
            <p:cNvPr id="157" name="文本框 156">
              <a:extLst>
                <a:ext uri="{FF2B5EF4-FFF2-40B4-BE49-F238E27FC236}">
                  <a16:creationId xmlns:a16="http://schemas.microsoft.com/office/drawing/2014/main" xmlns="" id="{63713292-D3EB-4E97-BE9B-5BB136E05BE6}"/>
                </a:ext>
              </a:extLst>
            </p:cNvPr>
            <p:cNvSpPr txBox="1"/>
            <p:nvPr/>
          </p:nvSpPr>
          <p:spPr>
            <a:xfrm>
              <a:off x="7783589" y="2001861"/>
              <a:ext cx="1196146" cy="400110"/>
            </a:xfrm>
            <a:prstGeom prst="rect">
              <a:avLst/>
            </a:prstGeom>
            <a:noFill/>
          </p:spPr>
          <p:txBody>
            <a:bodyPr wrap="square">
              <a:spAutoFit/>
            </a:bodyPr>
            <a:lstStyle/>
            <a:p>
              <a:pPr algn="ctr"/>
              <a:r>
                <a:rPr lang="zh-CN" altLang="en-US" sz="1000" dirty="0">
                  <a:latin typeface="+mj-ea"/>
                  <a:ea typeface="+mj-ea"/>
                </a:rPr>
                <a:t>大学生</a:t>
              </a:r>
              <a:endParaRPr lang="en-US" altLang="zh-CN" sz="1000" dirty="0">
                <a:latin typeface="+mj-ea"/>
                <a:ea typeface="+mj-ea"/>
              </a:endParaRPr>
            </a:p>
            <a:p>
              <a:pPr algn="ctr"/>
              <a:r>
                <a:rPr lang="zh-CN" altLang="en-US" sz="1000" dirty="0">
                  <a:latin typeface="+mj-ea"/>
                  <a:ea typeface="+mj-ea"/>
                </a:rPr>
                <a:t>自身原因</a:t>
              </a:r>
            </a:p>
          </p:txBody>
        </p:sp>
      </p:grpSp>
      <p:cxnSp>
        <p:nvCxnSpPr>
          <p:cNvPr id="82" name="直接连接符 81">
            <a:extLst>
              <a:ext uri="{FF2B5EF4-FFF2-40B4-BE49-F238E27FC236}">
                <a16:creationId xmlns:a16="http://schemas.microsoft.com/office/drawing/2014/main" xmlns="" id="{F5190D26-2342-4912-91E2-8F82899E2DE8}"/>
              </a:ext>
            </a:extLst>
          </p:cNvPr>
          <p:cNvCxnSpPr>
            <a:cxnSpLocks/>
          </p:cNvCxnSpPr>
          <p:nvPr/>
        </p:nvCxnSpPr>
        <p:spPr>
          <a:xfrm flipH="1">
            <a:off x="611560" y="1131590"/>
            <a:ext cx="290950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3" name="等腰三角形 82">
            <a:extLst>
              <a:ext uri="{FF2B5EF4-FFF2-40B4-BE49-F238E27FC236}">
                <a16:creationId xmlns:a16="http://schemas.microsoft.com/office/drawing/2014/main" xmlns="" id="{F1116423-E1FF-40E6-A9B6-DA8A3EFB460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mj-ea"/>
              <a:ea typeface="+mj-ea"/>
            </a:endParaRPr>
          </a:p>
        </p:txBody>
      </p:sp>
      <p:cxnSp>
        <p:nvCxnSpPr>
          <p:cNvPr id="87" name="直接连接符 86">
            <a:extLst>
              <a:ext uri="{FF2B5EF4-FFF2-40B4-BE49-F238E27FC236}">
                <a16:creationId xmlns:a16="http://schemas.microsoft.com/office/drawing/2014/main" xmlns="" id="{12AEE69B-B141-4643-97B8-40854DC282AD}"/>
              </a:ext>
            </a:extLst>
          </p:cNvPr>
          <p:cNvCxnSpPr>
            <a:cxnSpLocks/>
          </p:cNvCxnSpPr>
          <p:nvPr/>
        </p:nvCxnSpPr>
        <p:spPr>
          <a:xfrm>
            <a:off x="4390992" y="521032"/>
            <a:ext cx="475300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88" name="等腰三角形 87">
            <a:extLst>
              <a:ext uri="{FF2B5EF4-FFF2-40B4-BE49-F238E27FC236}">
                <a16:creationId xmlns:a16="http://schemas.microsoft.com/office/drawing/2014/main" xmlns="" id="{3EE1F645-27DE-4248-89B2-F437D50C6E50}"/>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60829120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p:cTn id="12" dur="500" fill="hold"/>
                                        <p:tgtEl>
                                          <p:spTgt spid="42"/>
                                        </p:tgtEl>
                                        <p:attrNameLst>
                                          <p:attrName>ppt_w</p:attrName>
                                        </p:attrNameLst>
                                      </p:cBhvr>
                                      <p:tavLst>
                                        <p:tav tm="0">
                                          <p:val>
                                            <p:fltVal val="0"/>
                                          </p:val>
                                        </p:tav>
                                        <p:tav tm="100000">
                                          <p:val>
                                            <p:strVal val="#ppt_w"/>
                                          </p:val>
                                        </p:tav>
                                      </p:tavLst>
                                    </p:anim>
                                    <p:anim calcmode="lin" valueType="num">
                                      <p:cBhvr>
                                        <p:cTn id="13" dur="500" fill="hold"/>
                                        <p:tgtEl>
                                          <p:spTgt spid="42"/>
                                        </p:tgtEl>
                                        <p:attrNameLst>
                                          <p:attrName>ppt_h</p:attrName>
                                        </p:attrNameLst>
                                      </p:cBhvr>
                                      <p:tavLst>
                                        <p:tav tm="0">
                                          <p:val>
                                            <p:fltVal val="0"/>
                                          </p:val>
                                        </p:tav>
                                        <p:tav tm="100000">
                                          <p:val>
                                            <p:strVal val="#ppt_h"/>
                                          </p:val>
                                        </p:tav>
                                      </p:tavLst>
                                    </p:anim>
                                    <p:animEffect transition="in" filter="fade">
                                      <p:cBhvr>
                                        <p:cTn id="14" dur="500"/>
                                        <p:tgtEl>
                                          <p:spTgt spid="4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childTnLst>
                          </p:cTn>
                        </p:par>
                        <p:par>
                          <p:cTn id="20" fill="hold">
                            <p:stCondLst>
                              <p:cond delay="500"/>
                            </p:stCondLst>
                            <p:childTnLst>
                              <p:par>
                                <p:cTn id="21" presetID="22" presetClass="entr" presetSubtype="8"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par>
                                <p:cTn id="24" presetID="22" presetClass="entr" presetSubtype="4" fill="hold" nodeType="with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wipe(down)">
                                      <p:cBhvr>
                                        <p:cTn id="26" dur="500"/>
                                        <p:tgtEl>
                                          <p:spTgt spid="38"/>
                                        </p:tgtEl>
                                      </p:cBhvr>
                                    </p:animEffect>
                                  </p:childTnLst>
                                </p:cTn>
                              </p:par>
                              <p:par>
                                <p:cTn id="27" presetID="22" presetClass="entr" presetSubtype="2" fill="hold"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wipe(right)">
                                      <p:cBhvr>
                                        <p:cTn id="29" dur="500"/>
                                        <p:tgtEl>
                                          <p:spTgt spid="39"/>
                                        </p:tgtEl>
                                      </p:cBhvr>
                                    </p:animEffect>
                                  </p:childTnLst>
                                </p:cTn>
                              </p:par>
                            </p:childTnLst>
                          </p:cTn>
                        </p:par>
                        <p:par>
                          <p:cTn id="30" fill="hold">
                            <p:stCondLst>
                              <p:cond delay="1000"/>
                            </p:stCondLst>
                            <p:childTnLst>
                              <p:par>
                                <p:cTn id="31" presetID="31" presetClass="entr" presetSubtype="0" fill="hold" nodeType="afterEffect">
                                  <p:stCondLst>
                                    <p:cond delay="0"/>
                                  </p:stCondLst>
                                  <p:childTnLst>
                                    <p:set>
                                      <p:cBhvr>
                                        <p:cTn id="32" dur="1" fill="hold">
                                          <p:stCondLst>
                                            <p:cond delay="0"/>
                                          </p:stCondLst>
                                        </p:cTn>
                                        <p:tgtEl>
                                          <p:spTgt spid="63"/>
                                        </p:tgtEl>
                                        <p:attrNameLst>
                                          <p:attrName>style.visibility</p:attrName>
                                        </p:attrNameLst>
                                      </p:cBhvr>
                                      <p:to>
                                        <p:strVal val="visible"/>
                                      </p:to>
                                    </p:set>
                                    <p:anim calcmode="lin" valueType="num">
                                      <p:cBhvr>
                                        <p:cTn id="33" dur="500" fill="hold"/>
                                        <p:tgtEl>
                                          <p:spTgt spid="63"/>
                                        </p:tgtEl>
                                        <p:attrNameLst>
                                          <p:attrName>ppt_w</p:attrName>
                                        </p:attrNameLst>
                                      </p:cBhvr>
                                      <p:tavLst>
                                        <p:tav tm="0">
                                          <p:val>
                                            <p:fltVal val="0"/>
                                          </p:val>
                                        </p:tav>
                                        <p:tav tm="100000">
                                          <p:val>
                                            <p:strVal val="#ppt_w"/>
                                          </p:val>
                                        </p:tav>
                                      </p:tavLst>
                                    </p:anim>
                                    <p:anim calcmode="lin" valueType="num">
                                      <p:cBhvr>
                                        <p:cTn id="34" dur="500" fill="hold"/>
                                        <p:tgtEl>
                                          <p:spTgt spid="63"/>
                                        </p:tgtEl>
                                        <p:attrNameLst>
                                          <p:attrName>ppt_h</p:attrName>
                                        </p:attrNameLst>
                                      </p:cBhvr>
                                      <p:tavLst>
                                        <p:tav tm="0">
                                          <p:val>
                                            <p:fltVal val="0"/>
                                          </p:val>
                                        </p:tav>
                                        <p:tav tm="100000">
                                          <p:val>
                                            <p:strVal val="#ppt_h"/>
                                          </p:val>
                                        </p:tav>
                                      </p:tavLst>
                                    </p:anim>
                                    <p:anim calcmode="lin" valueType="num">
                                      <p:cBhvr>
                                        <p:cTn id="35" dur="500" fill="hold"/>
                                        <p:tgtEl>
                                          <p:spTgt spid="63"/>
                                        </p:tgtEl>
                                        <p:attrNameLst>
                                          <p:attrName>style.rotation</p:attrName>
                                        </p:attrNameLst>
                                      </p:cBhvr>
                                      <p:tavLst>
                                        <p:tav tm="0">
                                          <p:val>
                                            <p:fltVal val="90"/>
                                          </p:val>
                                        </p:tav>
                                        <p:tav tm="100000">
                                          <p:val>
                                            <p:fltVal val="0"/>
                                          </p:val>
                                        </p:tav>
                                      </p:tavLst>
                                    </p:anim>
                                    <p:animEffect transition="in" filter="fade">
                                      <p:cBhvr>
                                        <p:cTn id="36" dur="500"/>
                                        <p:tgtEl>
                                          <p:spTgt spid="63"/>
                                        </p:tgtEl>
                                      </p:cBhvr>
                                    </p:animEffect>
                                  </p:childTnLst>
                                </p:cTn>
                              </p:par>
                              <p:par>
                                <p:cTn id="37" presetID="31" presetClass="entr" presetSubtype="0" fill="hold" nodeType="withEffect">
                                  <p:stCondLst>
                                    <p:cond delay="0"/>
                                  </p:stCondLst>
                                  <p:childTnLst>
                                    <p:set>
                                      <p:cBhvr>
                                        <p:cTn id="38" dur="1" fill="hold">
                                          <p:stCondLst>
                                            <p:cond delay="0"/>
                                          </p:stCondLst>
                                        </p:cTn>
                                        <p:tgtEl>
                                          <p:spTgt spid="53"/>
                                        </p:tgtEl>
                                        <p:attrNameLst>
                                          <p:attrName>style.visibility</p:attrName>
                                        </p:attrNameLst>
                                      </p:cBhvr>
                                      <p:to>
                                        <p:strVal val="visible"/>
                                      </p:to>
                                    </p:set>
                                    <p:anim calcmode="lin" valueType="num">
                                      <p:cBhvr>
                                        <p:cTn id="39" dur="500" fill="hold"/>
                                        <p:tgtEl>
                                          <p:spTgt spid="53"/>
                                        </p:tgtEl>
                                        <p:attrNameLst>
                                          <p:attrName>ppt_w</p:attrName>
                                        </p:attrNameLst>
                                      </p:cBhvr>
                                      <p:tavLst>
                                        <p:tav tm="0">
                                          <p:val>
                                            <p:fltVal val="0"/>
                                          </p:val>
                                        </p:tav>
                                        <p:tav tm="100000">
                                          <p:val>
                                            <p:strVal val="#ppt_w"/>
                                          </p:val>
                                        </p:tav>
                                      </p:tavLst>
                                    </p:anim>
                                    <p:anim calcmode="lin" valueType="num">
                                      <p:cBhvr>
                                        <p:cTn id="40" dur="500" fill="hold"/>
                                        <p:tgtEl>
                                          <p:spTgt spid="53"/>
                                        </p:tgtEl>
                                        <p:attrNameLst>
                                          <p:attrName>ppt_h</p:attrName>
                                        </p:attrNameLst>
                                      </p:cBhvr>
                                      <p:tavLst>
                                        <p:tav tm="0">
                                          <p:val>
                                            <p:fltVal val="0"/>
                                          </p:val>
                                        </p:tav>
                                        <p:tav tm="100000">
                                          <p:val>
                                            <p:strVal val="#ppt_h"/>
                                          </p:val>
                                        </p:tav>
                                      </p:tavLst>
                                    </p:anim>
                                    <p:anim calcmode="lin" valueType="num">
                                      <p:cBhvr>
                                        <p:cTn id="41" dur="500" fill="hold"/>
                                        <p:tgtEl>
                                          <p:spTgt spid="53"/>
                                        </p:tgtEl>
                                        <p:attrNameLst>
                                          <p:attrName>style.rotation</p:attrName>
                                        </p:attrNameLst>
                                      </p:cBhvr>
                                      <p:tavLst>
                                        <p:tav tm="0">
                                          <p:val>
                                            <p:fltVal val="90"/>
                                          </p:val>
                                        </p:tav>
                                        <p:tav tm="100000">
                                          <p:val>
                                            <p:fltVal val="0"/>
                                          </p:val>
                                        </p:tav>
                                      </p:tavLst>
                                    </p:anim>
                                    <p:animEffect transition="in" filter="fade">
                                      <p:cBhvr>
                                        <p:cTn id="42" dur="500"/>
                                        <p:tgtEl>
                                          <p:spTgt spid="53"/>
                                        </p:tgtEl>
                                      </p:cBhvr>
                                    </p:animEffect>
                                  </p:childTnLst>
                                </p:cTn>
                              </p:par>
                              <p:par>
                                <p:cTn id="43" presetID="31" presetClass="entr" presetSubtype="0" fill="hold" nodeType="withEffect">
                                  <p:stCondLst>
                                    <p:cond delay="0"/>
                                  </p:stCondLst>
                                  <p:childTnLst>
                                    <p:set>
                                      <p:cBhvr>
                                        <p:cTn id="44" dur="1" fill="hold">
                                          <p:stCondLst>
                                            <p:cond delay="0"/>
                                          </p:stCondLst>
                                        </p:cTn>
                                        <p:tgtEl>
                                          <p:spTgt spid="48"/>
                                        </p:tgtEl>
                                        <p:attrNameLst>
                                          <p:attrName>style.visibility</p:attrName>
                                        </p:attrNameLst>
                                      </p:cBhvr>
                                      <p:to>
                                        <p:strVal val="visible"/>
                                      </p:to>
                                    </p:set>
                                    <p:anim calcmode="lin" valueType="num">
                                      <p:cBhvr>
                                        <p:cTn id="45" dur="500" fill="hold"/>
                                        <p:tgtEl>
                                          <p:spTgt spid="48"/>
                                        </p:tgtEl>
                                        <p:attrNameLst>
                                          <p:attrName>ppt_w</p:attrName>
                                        </p:attrNameLst>
                                      </p:cBhvr>
                                      <p:tavLst>
                                        <p:tav tm="0">
                                          <p:val>
                                            <p:fltVal val="0"/>
                                          </p:val>
                                        </p:tav>
                                        <p:tav tm="100000">
                                          <p:val>
                                            <p:strVal val="#ppt_w"/>
                                          </p:val>
                                        </p:tav>
                                      </p:tavLst>
                                    </p:anim>
                                    <p:anim calcmode="lin" valueType="num">
                                      <p:cBhvr>
                                        <p:cTn id="46" dur="500" fill="hold"/>
                                        <p:tgtEl>
                                          <p:spTgt spid="48"/>
                                        </p:tgtEl>
                                        <p:attrNameLst>
                                          <p:attrName>ppt_h</p:attrName>
                                        </p:attrNameLst>
                                      </p:cBhvr>
                                      <p:tavLst>
                                        <p:tav tm="0">
                                          <p:val>
                                            <p:fltVal val="0"/>
                                          </p:val>
                                        </p:tav>
                                        <p:tav tm="100000">
                                          <p:val>
                                            <p:strVal val="#ppt_h"/>
                                          </p:val>
                                        </p:tav>
                                      </p:tavLst>
                                    </p:anim>
                                    <p:anim calcmode="lin" valueType="num">
                                      <p:cBhvr>
                                        <p:cTn id="47" dur="500" fill="hold"/>
                                        <p:tgtEl>
                                          <p:spTgt spid="48"/>
                                        </p:tgtEl>
                                        <p:attrNameLst>
                                          <p:attrName>style.rotation</p:attrName>
                                        </p:attrNameLst>
                                      </p:cBhvr>
                                      <p:tavLst>
                                        <p:tav tm="0">
                                          <p:val>
                                            <p:fltVal val="90"/>
                                          </p:val>
                                        </p:tav>
                                        <p:tav tm="100000">
                                          <p:val>
                                            <p:fltVal val="0"/>
                                          </p:val>
                                        </p:tav>
                                      </p:tavLst>
                                    </p:anim>
                                    <p:animEffect transition="in" filter="fade">
                                      <p:cBhvr>
                                        <p:cTn id="48" dur="500"/>
                                        <p:tgtEl>
                                          <p:spTgt spid="48"/>
                                        </p:tgtEl>
                                      </p:cBhvr>
                                    </p:animEffect>
                                  </p:childTnLst>
                                </p:cTn>
                              </p:par>
                            </p:childTnLst>
                          </p:cTn>
                        </p:par>
                        <p:par>
                          <p:cTn id="49" fill="hold">
                            <p:stCondLst>
                              <p:cond delay="1500"/>
                            </p:stCondLst>
                            <p:childTnLst>
                              <p:par>
                                <p:cTn id="50" presetID="22" presetClass="entr" presetSubtype="8" fill="hold" nodeType="after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500"/>
                                        <p:tgtEl>
                                          <p:spTgt spid="34"/>
                                        </p:tgtEl>
                                      </p:cBhvr>
                                    </p:animEffect>
                                  </p:childTnLst>
                                </p:cTn>
                              </p:par>
                              <p:par>
                                <p:cTn id="53" presetID="22" presetClass="entr" presetSubtype="8" fill="hold"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wipe(left)">
                                      <p:cBhvr>
                                        <p:cTn id="55" dur="500"/>
                                        <p:tgtEl>
                                          <p:spTgt spid="36"/>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wipe(right)">
                                      <p:cBhvr>
                                        <p:cTn id="58" dur="500"/>
                                        <p:tgtEl>
                                          <p:spTgt spid="35"/>
                                        </p:tgtEl>
                                      </p:cBhvr>
                                    </p:animEffect>
                                  </p:childTnLst>
                                </p:cTn>
                              </p:par>
                              <p:par>
                                <p:cTn id="59" presetID="31" presetClass="entr" presetSubtype="0" fill="hold" nodeType="with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 calcmode="lin" valueType="num">
                                      <p:cBhvr>
                                        <p:cTn id="63" dur="500" fill="hold"/>
                                        <p:tgtEl>
                                          <p:spTgt spid="58"/>
                                        </p:tgtEl>
                                        <p:attrNameLst>
                                          <p:attrName>style.rotation</p:attrName>
                                        </p:attrNameLst>
                                      </p:cBhvr>
                                      <p:tavLst>
                                        <p:tav tm="0">
                                          <p:val>
                                            <p:fltVal val="90"/>
                                          </p:val>
                                        </p:tav>
                                        <p:tav tm="100000">
                                          <p:val>
                                            <p:fltVal val="0"/>
                                          </p:val>
                                        </p:tav>
                                      </p:tavLst>
                                    </p:anim>
                                    <p:animEffect transition="in" filter="fade">
                                      <p:cBhvr>
                                        <p:cTn id="64" dur="500"/>
                                        <p:tgtEl>
                                          <p:spTgt spid="58"/>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85"/>
                                        </p:tgtEl>
                                        <p:attrNameLst>
                                          <p:attrName>style.visibility</p:attrName>
                                        </p:attrNameLst>
                                      </p:cBhvr>
                                      <p:to>
                                        <p:strVal val="visible"/>
                                      </p:to>
                                    </p:set>
                                    <p:anim calcmode="lin" valueType="num">
                                      <p:cBhvr>
                                        <p:cTn id="67" dur="500" fill="hold"/>
                                        <p:tgtEl>
                                          <p:spTgt spid="85"/>
                                        </p:tgtEl>
                                        <p:attrNameLst>
                                          <p:attrName>ppt_w</p:attrName>
                                        </p:attrNameLst>
                                      </p:cBhvr>
                                      <p:tavLst>
                                        <p:tav tm="0">
                                          <p:val>
                                            <p:fltVal val="0"/>
                                          </p:val>
                                        </p:tav>
                                        <p:tav tm="100000">
                                          <p:val>
                                            <p:strVal val="#ppt_w"/>
                                          </p:val>
                                        </p:tav>
                                      </p:tavLst>
                                    </p:anim>
                                    <p:anim calcmode="lin" valueType="num">
                                      <p:cBhvr>
                                        <p:cTn id="68" dur="500" fill="hold"/>
                                        <p:tgtEl>
                                          <p:spTgt spid="85"/>
                                        </p:tgtEl>
                                        <p:attrNameLst>
                                          <p:attrName>ppt_h</p:attrName>
                                        </p:attrNameLst>
                                      </p:cBhvr>
                                      <p:tavLst>
                                        <p:tav tm="0">
                                          <p:val>
                                            <p:fltVal val="0"/>
                                          </p:val>
                                        </p:tav>
                                        <p:tav tm="100000">
                                          <p:val>
                                            <p:strVal val="#ppt_h"/>
                                          </p:val>
                                        </p:tav>
                                      </p:tavLst>
                                    </p:anim>
                                    <p:animEffect transition="in" filter="fade">
                                      <p:cBhvr>
                                        <p:cTn id="69" dur="500"/>
                                        <p:tgtEl>
                                          <p:spTgt spid="85"/>
                                        </p:tgtEl>
                                      </p:cBhvr>
                                    </p:animEffect>
                                  </p:childTnLst>
                                </p:cTn>
                              </p:par>
                              <p:par>
                                <p:cTn id="70" presetID="22" presetClass="entr" presetSubtype="4" fill="hold" nodeType="withEffect">
                                  <p:stCondLst>
                                    <p:cond delay="0"/>
                                  </p:stCondLst>
                                  <p:childTnLst>
                                    <p:set>
                                      <p:cBhvr>
                                        <p:cTn id="71" dur="1" fill="hold">
                                          <p:stCondLst>
                                            <p:cond delay="0"/>
                                          </p:stCondLst>
                                        </p:cTn>
                                        <p:tgtEl>
                                          <p:spTgt spid="84"/>
                                        </p:tgtEl>
                                        <p:attrNameLst>
                                          <p:attrName>style.visibility</p:attrName>
                                        </p:attrNameLst>
                                      </p:cBhvr>
                                      <p:to>
                                        <p:strVal val="visible"/>
                                      </p:to>
                                    </p:set>
                                    <p:animEffect transition="in" filter="wipe(down)">
                                      <p:cBhvr>
                                        <p:cTn id="72" dur="500"/>
                                        <p:tgtEl>
                                          <p:spTgt spid="84"/>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par>
                                <p:cTn id="78" presetID="22" presetClass="entr" presetSubtype="4" fill="hold" nodeType="withEffect">
                                  <p:stCondLst>
                                    <p:cond delay="0"/>
                                  </p:stCondLst>
                                  <p:childTnLst>
                                    <p:set>
                                      <p:cBhvr>
                                        <p:cTn id="79" dur="1" fill="hold">
                                          <p:stCondLst>
                                            <p:cond delay="0"/>
                                          </p:stCondLst>
                                        </p:cTn>
                                        <p:tgtEl>
                                          <p:spTgt spid="90"/>
                                        </p:tgtEl>
                                        <p:attrNameLst>
                                          <p:attrName>style.visibility</p:attrName>
                                        </p:attrNameLst>
                                      </p:cBhvr>
                                      <p:to>
                                        <p:strVal val="visible"/>
                                      </p:to>
                                    </p:set>
                                    <p:animEffect transition="in" filter="wipe(down)">
                                      <p:cBhvr>
                                        <p:cTn id="80" dur="500"/>
                                        <p:tgtEl>
                                          <p:spTgt spid="90"/>
                                        </p:tgtEl>
                                      </p:cBhvr>
                                    </p:animEffect>
                                  </p:childTnLst>
                                </p:cTn>
                              </p:par>
                            </p:childTnLst>
                          </p:cTn>
                        </p:par>
                        <p:par>
                          <p:cTn id="81" fill="hold">
                            <p:stCondLst>
                              <p:cond delay="2000"/>
                            </p:stCondLst>
                            <p:childTnLst>
                              <p:par>
                                <p:cTn id="82" presetID="31" presetClass="entr" presetSubtype="0" fill="hold" nodeType="afterEffect">
                                  <p:stCondLst>
                                    <p:cond delay="0"/>
                                  </p:stCondLst>
                                  <p:childTnLst>
                                    <p:set>
                                      <p:cBhvr>
                                        <p:cTn id="83" dur="1" fill="hold">
                                          <p:stCondLst>
                                            <p:cond delay="0"/>
                                          </p:stCondLst>
                                        </p:cTn>
                                        <p:tgtEl>
                                          <p:spTgt spid="97"/>
                                        </p:tgtEl>
                                        <p:attrNameLst>
                                          <p:attrName>style.visibility</p:attrName>
                                        </p:attrNameLst>
                                      </p:cBhvr>
                                      <p:to>
                                        <p:strVal val="visible"/>
                                      </p:to>
                                    </p:set>
                                    <p:anim calcmode="lin" valueType="num">
                                      <p:cBhvr>
                                        <p:cTn id="84" dur="500" fill="hold"/>
                                        <p:tgtEl>
                                          <p:spTgt spid="97"/>
                                        </p:tgtEl>
                                        <p:attrNameLst>
                                          <p:attrName>ppt_w</p:attrName>
                                        </p:attrNameLst>
                                      </p:cBhvr>
                                      <p:tavLst>
                                        <p:tav tm="0">
                                          <p:val>
                                            <p:fltVal val="0"/>
                                          </p:val>
                                        </p:tav>
                                        <p:tav tm="100000">
                                          <p:val>
                                            <p:strVal val="#ppt_w"/>
                                          </p:val>
                                        </p:tav>
                                      </p:tavLst>
                                    </p:anim>
                                    <p:anim calcmode="lin" valueType="num">
                                      <p:cBhvr>
                                        <p:cTn id="85" dur="500" fill="hold"/>
                                        <p:tgtEl>
                                          <p:spTgt spid="97"/>
                                        </p:tgtEl>
                                        <p:attrNameLst>
                                          <p:attrName>ppt_h</p:attrName>
                                        </p:attrNameLst>
                                      </p:cBhvr>
                                      <p:tavLst>
                                        <p:tav tm="0">
                                          <p:val>
                                            <p:fltVal val="0"/>
                                          </p:val>
                                        </p:tav>
                                        <p:tav tm="100000">
                                          <p:val>
                                            <p:strVal val="#ppt_h"/>
                                          </p:val>
                                        </p:tav>
                                      </p:tavLst>
                                    </p:anim>
                                    <p:anim calcmode="lin" valueType="num">
                                      <p:cBhvr>
                                        <p:cTn id="86" dur="500" fill="hold"/>
                                        <p:tgtEl>
                                          <p:spTgt spid="97"/>
                                        </p:tgtEl>
                                        <p:attrNameLst>
                                          <p:attrName>style.rotation</p:attrName>
                                        </p:attrNameLst>
                                      </p:cBhvr>
                                      <p:tavLst>
                                        <p:tav tm="0">
                                          <p:val>
                                            <p:fltVal val="90"/>
                                          </p:val>
                                        </p:tav>
                                        <p:tav tm="100000">
                                          <p:val>
                                            <p:fltVal val="0"/>
                                          </p:val>
                                        </p:tav>
                                      </p:tavLst>
                                    </p:anim>
                                    <p:animEffect transition="in" filter="fade">
                                      <p:cBhvr>
                                        <p:cTn id="87" dur="500"/>
                                        <p:tgtEl>
                                          <p:spTgt spid="97"/>
                                        </p:tgtEl>
                                      </p:cBhvr>
                                    </p:animEffect>
                                  </p:childTnLst>
                                </p:cTn>
                              </p:par>
                            </p:childTnLst>
                          </p:cTn>
                        </p:par>
                        <p:par>
                          <p:cTn id="88" fill="hold">
                            <p:stCondLst>
                              <p:cond delay="2500"/>
                            </p:stCondLst>
                            <p:childTnLst>
                              <p:par>
                                <p:cTn id="89" presetID="22" presetClass="entr" presetSubtype="8" fill="hold" nodeType="afterEffect">
                                  <p:stCondLst>
                                    <p:cond delay="0"/>
                                  </p:stCondLst>
                                  <p:childTnLst>
                                    <p:set>
                                      <p:cBhvr>
                                        <p:cTn id="90" dur="1" fill="hold">
                                          <p:stCondLst>
                                            <p:cond delay="0"/>
                                          </p:stCondLst>
                                        </p:cTn>
                                        <p:tgtEl>
                                          <p:spTgt spid="96"/>
                                        </p:tgtEl>
                                        <p:attrNameLst>
                                          <p:attrName>style.visibility</p:attrName>
                                        </p:attrNameLst>
                                      </p:cBhvr>
                                      <p:to>
                                        <p:strVal val="visible"/>
                                      </p:to>
                                    </p:set>
                                    <p:animEffect transition="in" filter="wipe(left)">
                                      <p:cBhvr>
                                        <p:cTn id="91" dur="500"/>
                                        <p:tgtEl>
                                          <p:spTgt spid="96"/>
                                        </p:tgtEl>
                                      </p:cBhvr>
                                    </p:animEffect>
                                  </p:childTnLst>
                                </p:cTn>
                              </p:par>
                            </p:childTnLst>
                          </p:cTn>
                        </p:par>
                        <p:par>
                          <p:cTn id="92" fill="hold">
                            <p:stCondLst>
                              <p:cond delay="3000"/>
                            </p:stCondLst>
                            <p:childTnLst>
                              <p:par>
                                <p:cTn id="93" presetID="31" presetClass="entr" presetSubtype="0" fill="hold" nodeType="afterEffect">
                                  <p:stCondLst>
                                    <p:cond delay="0"/>
                                  </p:stCondLst>
                                  <p:childTnLst>
                                    <p:set>
                                      <p:cBhvr>
                                        <p:cTn id="94" dur="1" fill="hold">
                                          <p:stCondLst>
                                            <p:cond delay="0"/>
                                          </p:stCondLst>
                                        </p:cTn>
                                        <p:tgtEl>
                                          <p:spTgt spid="105"/>
                                        </p:tgtEl>
                                        <p:attrNameLst>
                                          <p:attrName>style.visibility</p:attrName>
                                        </p:attrNameLst>
                                      </p:cBhvr>
                                      <p:to>
                                        <p:strVal val="visible"/>
                                      </p:to>
                                    </p:set>
                                    <p:anim calcmode="lin" valueType="num">
                                      <p:cBhvr>
                                        <p:cTn id="95" dur="500" fill="hold"/>
                                        <p:tgtEl>
                                          <p:spTgt spid="105"/>
                                        </p:tgtEl>
                                        <p:attrNameLst>
                                          <p:attrName>ppt_w</p:attrName>
                                        </p:attrNameLst>
                                      </p:cBhvr>
                                      <p:tavLst>
                                        <p:tav tm="0">
                                          <p:val>
                                            <p:fltVal val="0"/>
                                          </p:val>
                                        </p:tav>
                                        <p:tav tm="100000">
                                          <p:val>
                                            <p:strVal val="#ppt_w"/>
                                          </p:val>
                                        </p:tav>
                                      </p:tavLst>
                                    </p:anim>
                                    <p:anim calcmode="lin" valueType="num">
                                      <p:cBhvr>
                                        <p:cTn id="96" dur="500" fill="hold"/>
                                        <p:tgtEl>
                                          <p:spTgt spid="105"/>
                                        </p:tgtEl>
                                        <p:attrNameLst>
                                          <p:attrName>ppt_h</p:attrName>
                                        </p:attrNameLst>
                                      </p:cBhvr>
                                      <p:tavLst>
                                        <p:tav tm="0">
                                          <p:val>
                                            <p:fltVal val="0"/>
                                          </p:val>
                                        </p:tav>
                                        <p:tav tm="100000">
                                          <p:val>
                                            <p:strVal val="#ppt_h"/>
                                          </p:val>
                                        </p:tav>
                                      </p:tavLst>
                                    </p:anim>
                                    <p:anim calcmode="lin" valueType="num">
                                      <p:cBhvr>
                                        <p:cTn id="97" dur="500" fill="hold"/>
                                        <p:tgtEl>
                                          <p:spTgt spid="105"/>
                                        </p:tgtEl>
                                        <p:attrNameLst>
                                          <p:attrName>style.rotation</p:attrName>
                                        </p:attrNameLst>
                                      </p:cBhvr>
                                      <p:tavLst>
                                        <p:tav tm="0">
                                          <p:val>
                                            <p:fltVal val="90"/>
                                          </p:val>
                                        </p:tav>
                                        <p:tav tm="100000">
                                          <p:val>
                                            <p:fltVal val="0"/>
                                          </p:val>
                                        </p:tav>
                                      </p:tavLst>
                                    </p:anim>
                                    <p:animEffect transition="in" filter="fade">
                                      <p:cBhvr>
                                        <p:cTn id="98" dur="500"/>
                                        <p:tgtEl>
                                          <p:spTgt spid="105"/>
                                        </p:tgtEl>
                                      </p:cBhvr>
                                    </p:animEffect>
                                  </p:childTnLst>
                                </p:cTn>
                              </p:par>
                            </p:childTnLst>
                          </p:cTn>
                        </p:par>
                        <p:par>
                          <p:cTn id="99" fill="hold">
                            <p:stCondLst>
                              <p:cond delay="3500"/>
                            </p:stCondLst>
                            <p:childTnLst>
                              <p:par>
                                <p:cTn id="100" presetID="22" presetClass="entr" presetSubtype="8" fill="hold" nodeType="afterEffect">
                                  <p:stCondLst>
                                    <p:cond delay="0"/>
                                  </p:stCondLst>
                                  <p:childTnLst>
                                    <p:set>
                                      <p:cBhvr>
                                        <p:cTn id="101" dur="1" fill="hold">
                                          <p:stCondLst>
                                            <p:cond delay="0"/>
                                          </p:stCondLst>
                                        </p:cTn>
                                        <p:tgtEl>
                                          <p:spTgt spid="104"/>
                                        </p:tgtEl>
                                        <p:attrNameLst>
                                          <p:attrName>style.visibility</p:attrName>
                                        </p:attrNameLst>
                                      </p:cBhvr>
                                      <p:to>
                                        <p:strVal val="visible"/>
                                      </p:to>
                                    </p:set>
                                    <p:animEffect transition="in" filter="wipe(left)">
                                      <p:cBhvr>
                                        <p:cTn id="102" dur="500"/>
                                        <p:tgtEl>
                                          <p:spTgt spid="104"/>
                                        </p:tgtEl>
                                      </p:cBhvr>
                                    </p:animEffect>
                                  </p:childTnLst>
                                </p:cTn>
                              </p:par>
                            </p:childTnLst>
                          </p:cTn>
                        </p:par>
                        <p:par>
                          <p:cTn id="103" fill="hold">
                            <p:stCondLst>
                              <p:cond delay="4000"/>
                            </p:stCondLst>
                            <p:childTnLst>
                              <p:par>
                                <p:cTn id="104" presetID="31" presetClass="entr" presetSubtype="0" fill="hold" nodeType="afterEffect">
                                  <p:stCondLst>
                                    <p:cond delay="0"/>
                                  </p:stCondLst>
                                  <p:childTnLst>
                                    <p:set>
                                      <p:cBhvr>
                                        <p:cTn id="105" dur="1" fill="hold">
                                          <p:stCondLst>
                                            <p:cond delay="0"/>
                                          </p:stCondLst>
                                        </p:cTn>
                                        <p:tgtEl>
                                          <p:spTgt spid="115"/>
                                        </p:tgtEl>
                                        <p:attrNameLst>
                                          <p:attrName>style.visibility</p:attrName>
                                        </p:attrNameLst>
                                      </p:cBhvr>
                                      <p:to>
                                        <p:strVal val="visible"/>
                                      </p:to>
                                    </p:set>
                                    <p:anim calcmode="lin" valueType="num">
                                      <p:cBhvr>
                                        <p:cTn id="106" dur="500" fill="hold"/>
                                        <p:tgtEl>
                                          <p:spTgt spid="115"/>
                                        </p:tgtEl>
                                        <p:attrNameLst>
                                          <p:attrName>ppt_w</p:attrName>
                                        </p:attrNameLst>
                                      </p:cBhvr>
                                      <p:tavLst>
                                        <p:tav tm="0">
                                          <p:val>
                                            <p:fltVal val="0"/>
                                          </p:val>
                                        </p:tav>
                                        <p:tav tm="100000">
                                          <p:val>
                                            <p:strVal val="#ppt_w"/>
                                          </p:val>
                                        </p:tav>
                                      </p:tavLst>
                                    </p:anim>
                                    <p:anim calcmode="lin" valueType="num">
                                      <p:cBhvr>
                                        <p:cTn id="107" dur="500" fill="hold"/>
                                        <p:tgtEl>
                                          <p:spTgt spid="115"/>
                                        </p:tgtEl>
                                        <p:attrNameLst>
                                          <p:attrName>ppt_h</p:attrName>
                                        </p:attrNameLst>
                                      </p:cBhvr>
                                      <p:tavLst>
                                        <p:tav tm="0">
                                          <p:val>
                                            <p:fltVal val="0"/>
                                          </p:val>
                                        </p:tav>
                                        <p:tav tm="100000">
                                          <p:val>
                                            <p:strVal val="#ppt_h"/>
                                          </p:val>
                                        </p:tav>
                                      </p:tavLst>
                                    </p:anim>
                                    <p:anim calcmode="lin" valueType="num">
                                      <p:cBhvr>
                                        <p:cTn id="108" dur="500" fill="hold"/>
                                        <p:tgtEl>
                                          <p:spTgt spid="115"/>
                                        </p:tgtEl>
                                        <p:attrNameLst>
                                          <p:attrName>style.rotation</p:attrName>
                                        </p:attrNameLst>
                                      </p:cBhvr>
                                      <p:tavLst>
                                        <p:tav tm="0">
                                          <p:val>
                                            <p:fltVal val="90"/>
                                          </p:val>
                                        </p:tav>
                                        <p:tav tm="100000">
                                          <p:val>
                                            <p:fltVal val="0"/>
                                          </p:val>
                                        </p:tav>
                                      </p:tavLst>
                                    </p:anim>
                                    <p:animEffect transition="in" filter="fade">
                                      <p:cBhvr>
                                        <p:cTn id="109" dur="500"/>
                                        <p:tgtEl>
                                          <p:spTgt spid="115"/>
                                        </p:tgtEl>
                                      </p:cBhvr>
                                    </p:animEffect>
                                  </p:childTnLst>
                                </p:cTn>
                              </p:par>
                            </p:childTnLst>
                          </p:cTn>
                        </p:par>
                        <p:par>
                          <p:cTn id="110" fill="hold">
                            <p:stCondLst>
                              <p:cond delay="4500"/>
                            </p:stCondLst>
                            <p:childTnLst>
                              <p:par>
                                <p:cTn id="111" presetID="22" presetClass="entr" presetSubtype="8" fill="hold" nodeType="afterEffect">
                                  <p:stCondLst>
                                    <p:cond delay="0"/>
                                  </p:stCondLst>
                                  <p:childTnLst>
                                    <p:set>
                                      <p:cBhvr>
                                        <p:cTn id="112" dur="1" fill="hold">
                                          <p:stCondLst>
                                            <p:cond delay="0"/>
                                          </p:stCondLst>
                                        </p:cTn>
                                        <p:tgtEl>
                                          <p:spTgt spid="114"/>
                                        </p:tgtEl>
                                        <p:attrNameLst>
                                          <p:attrName>style.visibility</p:attrName>
                                        </p:attrNameLst>
                                      </p:cBhvr>
                                      <p:to>
                                        <p:strVal val="visible"/>
                                      </p:to>
                                    </p:set>
                                    <p:animEffect transition="in" filter="wipe(left)">
                                      <p:cBhvr>
                                        <p:cTn id="113" dur="500"/>
                                        <p:tgtEl>
                                          <p:spTgt spid="114"/>
                                        </p:tgtEl>
                                      </p:cBhvr>
                                    </p:animEffect>
                                  </p:childTnLst>
                                </p:cTn>
                              </p:par>
                            </p:childTnLst>
                          </p:cTn>
                        </p:par>
                        <p:par>
                          <p:cTn id="114" fill="hold">
                            <p:stCondLst>
                              <p:cond delay="5000"/>
                            </p:stCondLst>
                            <p:childTnLst>
                              <p:par>
                                <p:cTn id="115" presetID="31" presetClass="entr" presetSubtype="0" fill="hold" nodeType="afterEffect">
                                  <p:stCondLst>
                                    <p:cond delay="0"/>
                                  </p:stCondLst>
                                  <p:childTnLst>
                                    <p:set>
                                      <p:cBhvr>
                                        <p:cTn id="116" dur="1" fill="hold">
                                          <p:stCondLst>
                                            <p:cond delay="0"/>
                                          </p:stCondLst>
                                        </p:cTn>
                                        <p:tgtEl>
                                          <p:spTgt spid="126"/>
                                        </p:tgtEl>
                                        <p:attrNameLst>
                                          <p:attrName>style.visibility</p:attrName>
                                        </p:attrNameLst>
                                      </p:cBhvr>
                                      <p:to>
                                        <p:strVal val="visible"/>
                                      </p:to>
                                    </p:set>
                                    <p:anim calcmode="lin" valueType="num">
                                      <p:cBhvr>
                                        <p:cTn id="117" dur="500" fill="hold"/>
                                        <p:tgtEl>
                                          <p:spTgt spid="126"/>
                                        </p:tgtEl>
                                        <p:attrNameLst>
                                          <p:attrName>ppt_w</p:attrName>
                                        </p:attrNameLst>
                                      </p:cBhvr>
                                      <p:tavLst>
                                        <p:tav tm="0">
                                          <p:val>
                                            <p:fltVal val="0"/>
                                          </p:val>
                                        </p:tav>
                                        <p:tav tm="100000">
                                          <p:val>
                                            <p:strVal val="#ppt_w"/>
                                          </p:val>
                                        </p:tav>
                                      </p:tavLst>
                                    </p:anim>
                                    <p:anim calcmode="lin" valueType="num">
                                      <p:cBhvr>
                                        <p:cTn id="118" dur="500" fill="hold"/>
                                        <p:tgtEl>
                                          <p:spTgt spid="126"/>
                                        </p:tgtEl>
                                        <p:attrNameLst>
                                          <p:attrName>ppt_h</p:attrName>
                                        </p:attrNameLst>
                                      </p:cBhvr>
                                      <p:tavLst>
                                        <p:tav tm="0">
                                          <p:val>
                                            <p:fltVal val="0"/>
                                          </p:val>
                                        </p:tav>
                                        <p:tav tm="100000">
                                          <p:val>
                                            <p:strVal val="#ppt_h"/>
                                          </p:val>
                                        </p:tav>
                                      </p:tavLst>
                                    </p:anim>
                                    <p:anim calcmode="lin" valueType="num">
                                      <p:cBhvr>
                                        <p:cTn id="119" dur="500" fill="hold"/>
                                        <p:tgtEl>
                                          <p:spTgt spid="126"/>
                                        </p:tgtEl>
                                        <p:attrNameLst>
                                          <p:attrName>style.rotation</p:attrName>
                                        </p:attrNameLst>
                                      </p:cBhvr>
                                      <p:tavLst>
                                        <p:tav tm="0">
                                          <p:val>
                                            <p:fltVal val="90"/>
                                          </p:val>
                                        </p:tav>
                                        <p:tav tm="100000">
                                          <p:val>
                                            <p:fltVal val="0"/>
                                          </p:val>
                                        </p:tav>
                                      </p:tavLst>
                                    </p:anim>
                                    <p:animEffect transition="in" filter="fade">
                                      <p:cBhvr>
                                        <p:cTn id="120" dur="500"/>
                                        <p:tgtEl>
                                          <p:spTgt spid="126"/>
                                        </p:tgtEl>
                                      </p:cBhvr>
                                    </p:animEffect>
                                  </p:childTnLst>
                                </p:cTn>
                              </p:par>
                            </p:childTnLst>
                          </p:cTn>
                        </p:par>
                        <p:par>
                          <p:cTn id="121" fill="hold">
                            <p:stCondLst>
                              <p:cond delay="5500"/>
                            </p:stCondLst>
                            <p:childTnLst>
                              <p:par>
                                <p:cTn id="122" presetID="22" presetClass="entr" presetSubtype="8" fill="hold" nodeType="afterEffect">
                                  <p:stCondLst>
                                    <p:cond delay="0"/>
                                  </p:stCondLst>
                                  <p:childTnLst>
                                    <p:set>
                                      <p:cBhvr>
                                        <p:cTn id="123" dur="1" fill="hold">
                                          <p:stCondLst>
                                            <p:cond delay="0"/>
                                          </p:stCondLst>
                                        </p:cTn>
                                        <p:tgtEl>
                                          <p:spTgt spid="125"/>
                                        </p:tgtEl>
                                        <p:attrNameLst>
                                          <p:attrName>style.visibility</p:attrName>
                                        </p:attrNameLst>
                                      </p:cBhvr>
                                      <p:to>
                                        <p:strVal val="visible"/>
                                      </p:to>
                                    </p:set>
                                    <p:animEffect transition="in" filter="wipe(left)">
                                      <p:cBhvr>
                                        <p:cTn id="124" dur="500"/>
                                        <p:tgtEl>
                                          <p:spTgt spid="125"/>
                                        </p:tgtEl>
                                      </p:cBhvr>
                                    </p:animEffect>
                                  </p:childTnLst>
                                </p:cTn>
                              </p:par>
                              <p:par>
                                <p:cTn id="125" presetID="22" presetClass="entr" presetSubtype="4" fill="hold" nodeType="withEffect">
                                  <p:stCondLst>
                                    <p:cond delay="0"/>
                                  </p:stCondLst>
                                  <p:childTnLst>
                                    <p:set>
                                      <p:cBhvr>
                                        <p:cTn id="126" dur="1" fill="hold">
                                          <p:stCondLst>
                                            <p:cond delay="0"/>
                                          </p:stCondLst>
                                        </p:cTn>
                                        <p:tgtEl>
                                          <p:spTgt spid="134"/>
                                        </p:tgtEl>
                                        <p:attrNameLst>
                                          <p:attrName>style.visibility</p:attrName>
                                        </p:attrNameLst>
                                      </p:cBhvr>
                                      <p:to>
                                        <p:strVal val="visible"/>
                                      </p:to>
                                    </p:set>
                                    <p:animEffect transition="in" filter="wipe(down)">
                                      <p:cBhvr>
                                        <p:cTn id="127" dur="500"/>
                                        <p:tgtEl>
                                          <p:spTgt spid="134"/>
                                        </p:tgtEl>
                                      </p:cBhvr>
                                    </p:animEffect>
                                  </p:childTnLst>
                                </p:cTn>
                              </p:par>
                              <p:par>
                                <p:cTn id="128" presetID="22" presetClass="entr" presetSubtype="4" fill="hold" nodeType="withEffect">
                                  <p:stCondLst>
                                    <p:cond delay="0"/>
                                  </p:stCondLst>
                                  <p:childTnLst>
                                    <p:set>
                                      <p:cBhvr>
                                        <p:cTn id="129" dur="1" fill="hold">
                                          <p:stCondLst>
                                            <p:cond delay="0"/>
                                          </p:stCondLst>
                                        </p:cTn>
                                        <p:tgtEl>
                                          <p:spTgt spid="139"/>
                                        </p:tgtEl>
                                        <p:attrNameLst>
                                          <p:attrName>style.visibility</p:attrName>
                                        </p:attrNameLst>
                                      </p:cBhvr>
                                      <p:to>
                                        <p:strVal val="visible"/>
                                      </p:to>
                                    </p:set>
                                    <p:animEffect transition="in" filter="wipe(down)">
                                      <p:cBhvr>
                                        <p:cTn id="130" dur="500"/>
                                        <p:tgtEl>
                                          <p:spTgt spid="139"/>
                                        </p:tgtEl>
                                      </p:cBhvr>
                                    </p:animEffect>
                                  </p:childTnLst>
                                </p:cTn>
                              </p:par>
                              <p:par>
                                <p:cTn id="131" presetID="22" presetClass="entr" presetSubtype="4" fill="hold" nodeType="withEffect">
                                  <p:stCondLst>
                                    <p:cond delay="0"/>
                                  </p:stCondLst>
                                  <p:childTnLst>
                                    <p:set>
                                      <p:cBhvr>
                                        <p:cTn id="132" dur="1" fill="hold">
                                          <p:stCondLst>
                                            <p:cond delay="0"/>
                                          </p:stCondLst>
                                        </p:cTn>
                                        <p:tgtEl>
                                          <p:spTgt spid="145"/>
                                        </p:tgtEl>
                                        <p:attrNameLst>
                                          <p:attrName>style.visibility</p:attrName>
                                        </p:attrNameLst>
                                      </p:cBhvr>
                                      <p:to>
                                        <p:strVal val="visible"/>
                                      </p:to>
                                    </p:set>
                                    <p:animEffect transition="in" filter="wipe(down)">
                                      <p:cBhvr>
                                        <p:cTn id="133" dur="500"/>
                                        <p:tgtEl>
                                          <p:spTgt spid="145"/>
                                        </p:tgtEl>
                                      </p:cBhvr>
                                    </p:animEffect>
                                  </p:childTnLst>
                                </p:cTn>
                              </p:par>
                              <p:par>
                                <p:cTn id="134" presetID="22" presetClass="entr" presetSubtype="4" fill="hold" nodeType="withEffect">
                                  <p:stCondLst>
                                    <p:cond delay="0"/>
                                  </p:stCondLst>
                                  <p:childTnLst>
                                    <p:set>
                                      <p:cBhvr>
                                        <p:cTn id="135" dur="1" fill="hold">
                                          <p:stCondLst>
                                            <p:cond delay="0"/>
                                          </p:stCondLst>
                                        </p:cTn>
                                        <p:tgtEl>
                                          <p:spTgt spid="154"/>
                                        </p:tgtEl>
                                        <p:attrNameLst>
                                          <p:attrName>style.visibility</p:attrName>
                                        </p:attrNameLst>
                                      </p:cBhvr>
                                      <p:to>
                                        <p:strVal val="visible"/>
                                      </p:to>
                                    </p:set>
                                    <p:animEffect transition="in" filter="wipe(down)">
                                      <p:cBhvr>
                                        <p:cTn id="136"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41" grpId="0" animBg="1"/>
      <p:bldP spid="42" grpId="0" animBg="1"/>
      <p:bldP spid="43" grpId="0" animBg="1"/>
      <p:bldP spid="85" grpId="0" animBg="1"/>
      <p:bldP spid="9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22"/>
          <p:cNvSpPr txBox="1"/>
          <p:nvPr/>
        </p:nvSpPr>
        <p:spPr>
          <a:xfrm>
            <a:off x="4393148" y="1779662"/>
            <a:ext cx="2695640" cy="1695575"/>
          </a:xfrm>
          <a:prstGeom prst="rect">
            <a:avLst/>
          </a:prstGeom>
          <a:noFill/>
        </p:spPr>
        <p:txBody>
          <a:bodyPr wrap="none" lIns="0" tIns="0" rIns="0" bIns="0" anchor="ctr" anchorCtr="0">
            <a:normAutofit/>
          </a:bodyPr>
          <a:lstStyle/>
          <a:p>
            <a:r>
              <a:rPr lang="zh-CN" altLang="en-US" sz="3600" b="1" dirty="0">
                <a:solidFill>
                  <a:srgbClr val="F8A724"/>
                </a:solidFill>
                <a:latin typeface="+mj-ea"/>
                <a:cs typeface="+mn-ea"/>
                <a:sym typeface="inpin heiti" panose="00000500000000000000" pitchFamily="2" charset="-122"/>
              </a:rPr>
              <a:t>第七章</a:t>
            </a:r>
            <a:endParaRPr lang="en-US" altLang="zh-CN" sz="3600" b="1" dirty="0">
              <a:solidFill>
                <a:srgbClr val="F8A724"/>
              </a:solidFill>
              <a:latin typeface="+mj-ea"/>
              <a:cs typeface="+mn-ea"/>
              <a:sym typeface="inpin heiti" panose="00000500000000000000" pitchFamily="2" charset="-122"/>
            </a:endParaRPr>
          </a:p>
          <a:p>
            <a:r>
              <a:rPr lang="zh-CN" altLang="en-US" sz="3200" b="1" dirty="0">
                <a:solidFill>
                  <a:schemeClr val="accent1">
                    <a:lumMod val="100000"/>
                  </a:schemeClr>
                </a:solidFill>
                <a:latin typeface="+mj-ea"/>
                <a:cs typeface="+mn-ea"/>
                <a:sym typeface="inpin heiti" panose="00000500000000000000" pitchFamily="2" charset="-122"/>
              </a:rPr>
              <a:t>网络与心理健康</a:t>
            </a:r>
          </a:p>
        </p:txBody>
      </p:sp>
      <p:grpSp>
        <p:nvGrpSpPr>
          <p:cNvPr id="16" name="组合 15">
            <a:extLst>
              <a:ext uri="{FF2B5EF4-FFF2-40B4-BE49-F238E27FC236}">
                <a16:creationId xmlns:a16="http://schemas.microsoft.com/office/drawing/2014/main" xmlns="" id="{08BCC62B-143F-4CD6-A807-64DD47DCE67D}"/>
              </a:ext>
            </a:extLst>
          </p:cNvPr>
          <p:cNvGrpSpPr/>
          <p:nvPr/>
        </p:nvGrpSpPr>
        <p:grpSpPr>
          <a:xfrm>
            <a:off x="1331640" y="659815"/>
            <a:ext cx="2872821" cy="3193462"/>
            <a:chOff x="1331640" y="659815"/>
            <a:chExt cx="2872821" cy="3193462"/>
          </a:xfrm>
        </p:grpSpPr>
        <p:sp>
          <p:nvSpPr>
            <p:cNvPr id="17" name="Freeform 5">
              <a:extLst>
                <a:ext uri="{FF2B5EF4-FFF2-40B4-BE49-F238E27FC236}">
                  <a16:creationId xmlns:a16="http://schemas.microsoft.com/office/drawing/2014/main" xmlns="" id="{FBEE0499-3A5A-49D1-90CB-70031B9583C4}"/>
                </a:ext>
              </a:extLst>
            </p:cNvPr>
            <p:cNvSpPr>
              <a:spLocks/>
            </p:cNvSpPr>
            <p:nvPr/>
          </p:nvSpPr>
          <p:spPr bwMode="auto">
            <a:xfrm>
              <a:off x="2545414" y="659815"/>
              <a:ext cx="1659047" cy="1878542"/>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8" name="Freeform 6">
              <a:extLst>
                <a:ext uri="{FF2B5EF4-FFF2-40B4-BE49-F238E27FC236}">
                  <a16:creationId xmlns:a16="http://schemas.microsoft.com/office/drawing/2014/main" xmlns="" id="{390C31B1-B1DA-4707-9D47-E70A5D84DC54}"/>
                </a:ext>
              </a:extLst>
            </p:cNvPr>
            <p:cNvSpPr>
              <a:spLocks/>
            </p:cNvSpPr>
            <p:nvPr/>
          </p:nvSpPr>
          <p:spPr bwMode="auto">
            <a:xfrm>
              <a:off x="1564557" y="1223437"/>
              <a:ext cx="2319505" cy="2629840"/>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1">
              <a:blip r:embed="rId4">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9" name="Freeform 7">
              <a:extLst>
                <a:ext uri="{FF2B5EF4-FFF2-40B4-BE49-F238E27FC236}">
                  <a16:creationId xmlns:a16="http://schemas.microsoft.com/office/drawing/2014/main" xmlns="" id="{5714A1EE-C0E9-4C65-8206-7D2506F2C3E0}"/>
                </a:ext>
              </a:extLst>
            </p:cNvPr>
            <p:cNvSpPr>
              <a:spLocks/>
            </p:cNvSpPr>
            <p:nvPr/>
          </p:nvSpPr>
          <p:spPr bwMode="auto">
            <a:xfrm>
              <a:off x="1660025" y="1341532"/>
              <a:ext cx="2128569" cy="2394969"/>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0" name="组合 19">
              <a:extLst>
                <a:ext uri="{FF2B5EF4-FFF2-40B4-BE49-F238E27FC236}">
                  <a16:creationId xmlns:a16="http://schemas.microsoft.com/office/drawing/2014/main" xmlns="" id="{15FBB14B-BC5E-468D-9BFB-8B14CB823307}"/>
                </a:ext>
              </a:extLst>
            </p:cNvPr>
            <p:cNvGrpSpPr/>
            <p:nvPr/>
          </p:nvGrpSpPr>
          <p:grpSpPr>
            <a:xfrm>
              <a:off x="1331640" y="2149966"/>
              <a:ext cx="688422" cy="776783"/>
              <a:chOff x="959665" y="1964065"/>
              <a:chExt cx="828675" cy="935038"/>
            </a:xfrm>
          </p:grpSpPr>
          <p:sp>
            <p:nvSpPr>
              <p:cNvPr id="22" name="Freeform 8">
                <a:extLst>
                  <a:ext uri="{FF2B5EF4-FFF2-40B4-BE49-F238E27FC236}">
                    <a16:creationId xmlns:a16="http://schemas.microsoft.com/office/drawing/2014/main" xmlns="" id="{D5CDB276-044E-4932-AF9F-5704265A5D1A}"/>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9">
                <a:extLst>
                  <a:ext uri="{FF2B5EF4-FFF2-40B4-BE49-F238E27FC236}">
                    <a16:creationId xmlns:a16="http://schemas.microsoft.com/office/drawing/2014/main" xmlns="" id="{DE025432-EAD7-43E8-93CC-E7D001D91FC6}"/>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4" name="Freeform 10">
                <a:extLst>
                  <a:ext uri="{FF2B5EF4-FFF2-40B4-BE49-F238E27FC236}">
                    <a16:creationId xmlns:a16="http://schemas.microsoft.com/office/drawing/2014/main" xmlns="" id="{B4BAA856-8595-451B-8EF2-A85E81C4B47B}"/>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Freeform 11">
                <a:extLst>
                  <a:ext uri="{FF2B5EF4-FFF2-40B4-BE49-F238E27FC236}">
                    <a16:creationId xmlns:a16="http://schemas.microsoft.com/office/drawing/2014/main" xmlns="" id="{7FD2E89F-25C2-4BF8-8A41-431B3E77123D}"/>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文本框 20">
              <a:extLst>
                <a:ext uri="{FF2B5EF4-FFF2-40B4-BE49-F238E27FC236}">
                  <a16:creationId xmlns:a16="http://schemas.microsoft.com/office/drawing/2014/main" xmlns="" id="{03DA24F3-0E5A-46BF-844D-5A1E95DD5523}"/>
                </a:ext>
              </a:extLst>
            </p:cNvPr>
            <p:cNvSpPr txBox="1"/>
            <p:nvPr/>
          </p:nvSpPr>
          <p:spPr>
            <a:xfrm>
              <a:off x="2698335" y="1052031"/>
              <a:ext cx="1133644" cy="1015663"/>
            </a:xfrm>
            <a:prstGeom prst="rect">
              <a:avLst/>
            </a:prstGeom>
            <a:noFill/>
          </p:spPr>
          <p:txBody>
            <a:bodyPr wrap="none" rtlCol="0">
              <a:spAutoFit/>
            </a:bodyPr>
            <a:lstStyle/>
            <a:p>
              <a:r>
                <a:rPr lang="en-US" altLang="zh-CN" sz="6000" b="1" dirty="0">
                  <a:solidFill>
                    <a:schemeClr val="bg1"/>
                  </a:solidFill>
                  <a:latin typeface="+mj-ea"/>
                  <a:ea typeface="+mj-ea"/>
                  <a:sym typeface="inpin heiti" panose="00000500000000000000" pitchFamily="2" charset="-122"/>
                </a:rPr>
                <a:t>07</a:t>
              </a:r>
              <a:endParaRPr lang="zh-CN" altLang="en-US" sz="6000" b="1" dirty="0">
                <a:solidFill>
                  <a:schemeClr val="bg1"/>
                </a:solidFill>
                <a:latin typeface="+mj-ea"/>
                <a:ea typeface="+mj-ea"/>
                <a:sym typeface="inpin heiti" panose="00000500000000000000" pitchFamily="2" charset="-122"/>
              </a:endParaRPr>
            </a:p>
          </p:txBody>
        </p:sp>
      </p:grpSp>
    </p:spTree>
    <p:extLst>
      <p:ext uri="{BB962C8B-B14F-4D97-AF65-F5344CB8AC3E}">
        <p14:creationId xmlns:p14="http://schemas.microsoft.com/office/powerpoint/2010/main" val="188728834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4412136"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mj-ea"/>
                <a:ea typeface="+mj-ea"/>
                <a:cs typeface="+mn-ea"/>
                <a:sym typeface="inpin heiti" panose="00000500000000000000" pitchFamily="2" charset="-122"/>
              </a:rPr>
              <a:t>第二节 网络与大学生心理健康的关系</a:t>
            </a:r>
            <a:endParaRPr lang="en-GB" altLang="zh-CN" sz="1800" dirty="0">
              <a:solidFill>
                <a:schemeClr val="tx1">
                  <a:lumMod val="65000"/>
                  <a:lumOff val="35000"/>
                </a:schemeClr>
              </a:solidFill>
              <a:latin typeface="+mj-ea"/>
              <a:ea typeface="+mj-ea"/>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133164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二、由网络引发的大学生常见心理问题</a:t>
            </a:r>
          </a:p>
        </p:txBody>
      </p:sp>
      <p:sp>
        <p:nvSpPr>
          <p:cNvPr id="35" name="直接连接符 17">
            <a:extLst>
              <a:ext uri="{FF2B5EF4-FFF2-40B4-BE49-F238E27FC236}">
                <a16:creationId xmlns:a16="http://schemas.microsoft.com/office/drawing/2014/main" xmlns="" id="{957977C0-4277-4537-88D8-88DC414AE62F}"/>
              </a:ext>
            </a:extLst>
          </p:cNvPr>
          <p:cNvSpPr>
            <a:spLocks noChangeShapeType="1"/>
          </p:cNvSpPr>
          <p:nvPr/>
        </p:nvSpPr>
        <p:spPr bwMode="auto">
          <a:xfrm flipV="1">
            <a:off x="2483768" y="2035006"/>
            <a:ext cx="2237827" cy="653349"/>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txBody>
          <a:bodyPr lIns="91440" tIns="45720" rIns="91440" bIns="45720"/>
          <a:lstStyle/>
          <a:p>
            <a:pPr fontAlgn="base">
              <a:spcBef>
                <a:spcPct val="0"/>
              </a:spcBef>
              <a:spcAft>
                <a:spcPct val="0"/>
              </a:spcAft>
              <a:buFont typeface="Arial" panose="020B0604020202020204" pitchFamily="34" charset="0"/>
              <a:buNone/>
            </a:pPr>
            <a:endParaRPr lang="zh-CN" altLang="en-US" sz="1200" dirty="0">
              <a:solidFill>
                <a:schemeClr val="bg1">
                  <a:lumMod val="95000"/>
                </a:schemeClr>
              </a:solidFill>
              <a:latin typeface="+mj-ea"/>
              <a:ea typeface="+mj-ea"/>
              <a:sym typeface="Arial"/>
            </a:endParaRPr>
          </a:p>
        </p:txBody>
      </p:sp>
      <p:cxnSp>
        <p:nvCxnSpPr>
          <p:cNvPr id="36" name="直接连接符 20">
            <a:extLst>
              <a:ext uri="{FF2B5EF4-FFF2-40B4-BE49-F238E27FC236}">
                <a16:creationId xmlns:a16="http://schemas.microsoft.com/office/drawing/2014/main" xmlns="" id="{F219D74D-CB11-4231-9CF3-9D189EA32CE1}"/>
              </a:ext>
            </a:extLst>
          </p:cNvPr>
          <p:cNvCxnSpPr>
            <a:cxnSpLocks noChangeShapeType="1"/>
          </p:cNvCxnSpPr>
          <p:nvPr/>
        </p:nvCxnSpPr>
        <p:spPr bwMode="auto">
          <a:xfrm flipV="1">
            <a:off x="4503021" y="2647809"/>
            <a:ext cx="277619" cy="430749"/>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39" name="直接连接符 72">
            <a:extLst>
              <a:ext uri="{FF2B5EF4-FFF2-40B4-BE49-F238E27FC236}">
                <a16:creationId xmlns:a16="http://schemas.microsoft.com/office/drawing/2014/main" xmlns="" id="{6794158A-B662-4050-9B34-7076003DDC5A}"/>
              </a:ext>
            </a:extLst>
          </p:cNvPr>
          <p:cNvCxnSpPr>
            <a:cxnSpLocks noChangeShapeType="1"/>
            <a:stCxn id="52" idx="5"/>
          </p:cNvCxnSpPr>
          <p:nvPr/>
        </p:nvCxnSpPr>
        <p:spPr bwMode="auto">
          <a:xfrm>
            <a:off x="5878603" y="2539450"/>
            <a:ext cx="792443" cy="720942"/>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cxnSp>
      <p:sp>
        <p:nvSpPr>
          <p:cNvPr id="43" name="椭圆 70">
            <a:extLst>
              <a:ext uri="{FF2B5EF4-FFF2-40B4-BE49-F238E27FC236}">
                <a16:creationId xmlns:a16="http://schemas.microsoft.com/office/drawing/2014/main" xmlns="" id="{B551C02B-4053-499E-B379-36814BB06208}"/>
              </a:ext>
            </a:extLst>
          </p:cNvPr>
          <p:cNvSpPr>
            <a:spLocks noChangeArrowheads="1"/>
          </p:cNvSpPr>
          <p:nvPr/>
        </p:nvSpPr>
        <p:spPr bwMode="auto">
          <a:xfrm>
            <a:off x="6378795" y="3056230"/>
            <a:ext cx="1285934" cy="1285936"/>
          </a:xfrm>
          <a:prstGeom prst="ellipse">
            <a:avLst/>
          </a:prstGeom>
          <a:solidFill>
            <a:srgbClr val="FFC000"/>
          </a:solidFill>
          <a:ln>
            <a:noFill/>
          </a:ln>
        </p:spPr>
        <p:txBody>
          <a:bodyPr lIns="107527" tIns="53764" rIns="107527" bIns="53764"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bg1">
                  <a:lumMod val="95000"/>
                </a:schemeClr>
              </a:solidFill>
              <a:latin typeface="+mj-ea"/>
              <a:ea typeface="+mj-ea"/>
              <a:sym typeface="Arial"/>
            </a:endParaRPr>
          </a:p>
        </p:txBody>
      </p:sp>
      <p:grpSp>
        <p:nvGrpSpPr>
          <p:cNvPr id="48" name="组合 35">
            <a:extLst>
              <a:ext uri="{FF2B5EF4-FFF2-40B4-BE49-F238E27FC236}">
                <a16:creationId xmlns:a16="http://schemas.microsoft.com/office/drawing/2014/main" xmlns="" id="{E392B3A7-949D-4CD5-A76C-DCD37FF74B71}"/>
              </a:ext>
            </a:extLst>
          </p:cNvPr>
          <p:cNvGrpSpPr/>
          <p:nvPr/>
        </p:nvGrpSpPr>
        <p:grpSpPr>
          <a:xfrm>
            <a:off x="4370108" y="1040940"/>
            <a:ext cx="3126553" cy="3010166"/>
            <a:chOff x="6930955" y="1927496"/>
            <a:chExt cx="3433767" cy="3305941"/>
          </a:xfrm>
          <a:solidFill>
            <a:srgbClr val="FFC000"/>
          </a:solidFill>
        </p:grpSpPr>
        <p:grpSp>
          <p:nvGrpSpPr>
            <p:cNvPr id="49" name="Group 21">
              <a:extLst>
                <a:ext uri="{FF2B5EF4-FFF2-40B4-BE49-F238E27FC236}">
                  <a16:creationId xmlns:a16="http://schemas.microsoft.com/office/drawing/2014/main" xmlns="" id="{40F9703A-7FA4-48EE-8128-C665A3BB53AB}"/>
                </a:ext>
              </a:extLst>
            </p:cNvPr>
            <p:cNvGrpSpPr>
              <a:grpSpLocks/>
            </p:cNvGrpSpPr>
            <p:nvPr/>
          </p:nvGrpSpPr>
          <p:grpSpPr bwMode="auto">
            <a:xfrm>
              <a:off x="6930955" y="1927496"/>
              <a:ext cx="2042247" cy="2040830"/>
              <a:chOff x="0" y="0"/>
              <a:chExt cx="1080120" cy="1080120"/>
            </a:xfrm>
            <a:grpFill/>
          </p:grpSpPr>
          <p:sp>
            <p:nvSpPr>
              <p:cNvPr id="51" name="椭圆 38">
                <a:extLst>
                  <a:ext uri="{FF2B5EF4-FFF2-40B4-BE49-F238E27FC236}">
                    <a16:creationId xmlns:a16="http://schemas.microsoft.com/office/drawing/2014/main" xmlns="" id="{B26C019F-0B58-48DC-853D-041CDE56D43A}"/>
                  </a:ext>
                </a:extLst>
              </p:cNvPr>
              <p:cNvSpPr>
                <a:spLocks noChangeArrowheads="1"/>
              </p:cNvSpPr>
              <p:nvPr/>
            </p:nvSpPr>
            <p:spPr bwMode="auto">
              <a:xfrm>
                <a:off x="0" y="0"/>
                <a:ext cx="1080120" cy="1080120"/>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tx1">
                      <a:lumMod val="75000"/>
                      <a:lumOff val="25000"/>
                    </a:schemeClr>
                  </a:solidFill>
                  <a:latin typeface="+mj-ea"/>
                  <a:ea typeface="+mj-ea"/>
                  <a:sym typeface="Arial"/>
                </a:endParaRPr>
              </a:p>
            </p:txBody>
          </p:sp>
          <p:sp>
            <p:nvSpPr>
              <p:cNvPr id="52" name="椭圆 39">
                <a:extLst>
                  <a:ext uri="{FF2B5EF4-FFF2-40B4-BE49-F238E27FC236}">
                    <a16:creationId xmlns:a16="http://schemas.microsoft.com/office/drawing/2014/main" xmlns="" id="{E85F9709-F239-4088-AE56-C89631FAB30A}"/>
                  </a:ext>
                </a:extLst>
              </p:cNvPr>
              <p:cNvSpPr>
                <a:spLocks noChangeArrowheads="1"/>
              </p:cNvSpPr>
              <p:nvPr/>
            </p:nvSpPr>
            <p:spPr bwMode="auto">
              <a:xfrm>
                <a:off x="77204" y="72008"/>
                <a:ext cx="936104" cy="936104"/>
              </a:xfrm>
              <a:prstGeom prst="ellipse">
                <a:avLst/>
              </a:prstGeom>
              <a:grpFill/>
              <a:ln w="19050">
                <a:noFill/>
                <a:round/>
                <a:headEnd/>
                <a:tailEnd/>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tx1">
                      <a:lumMod val="75000"/>
                      <a:lumOff val="25000"/>
                    </a:schemeClr>
                  </a:solidFill>
                  <a:latin typeface="+mj-ea"/>
                  <a:ea typeface="+mj-ea"/>
                  <a:sym typeface="Arial"/>
                </a:endParaRPr>
              </a:p>
            </p:txBody>
          </p:sp>
        </p:grpSp>
        <p:sp>
          <p:nvSpPr>
            <p:cNvPr id="50" name="矩形 19">
              <a:extLst>
                <a:ext uri="{FF2B5EF4-FFF2-40B4-BE49-F238E27FC236}">
                  <a16:creationId xmlns:a16="http://schemas.microsoft.com/office/drawing/2014/main" xmlns="" id="{2212475F-51AF-483B-B6B5-53CE5F9C512D}"/>
                </a:ext>
              </a:extLst>
            </p:cNvPr>
            <p:cNvSpPr>
              <a:spLocks noChangeArrowheads="1"/>
            </p:cNvSpPr>
            <p:nvPr/>
          </p:nvSpPr>
          <p:spPr bwMode="auto">
            <a:xfrm>
              <a:off x="7287308" y="2542674"/>
              <a:ext cx="1329540" cy="85856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ts val="2800"/>
                </a:lnSpc>
              </a:pPr>
              <a:r>
                <a:rPr lang="zh-CN" altLang="en-US" sz="2000" b="1" dirty="0">
                  <a:solidFill>
                    <a:schemeClr val="tx1">
                      <a:lumMod val="75000"/>
                      <a:lumOff val="25000"/>
                    </a:schemeClr>
                  </a:solidFill>
                  <a:latin typeface="+mj-ea"/>
                  <a:ea typeface="+mj-ea"/>
                  <a:sym typeface="Arial"/>
                </a:rPr>
                <a:t>其他网络</a:t>
              </a:r>
              <a:endParaRPr lang="en-US" altLang="zh-CN" sz="2000" b="1" dirty="0">
                <a:solidFill>
                  <a:schemeClr val="tx1">
                    <a:lumMod val="75000"/>
                    <a:lumOff val="25000"/>
                  </a:schemeClr>
                </a:solidFill>
                <a:latin typeface="+mj-ea"/>
                <a:ea typeface="+mj-ea"/>
                <a:sym typeface="Arial"/>
              </a:endParaRPr>
            </a:p>
            <a:p>
              <a:pPr algn="ctr">
                <a:lnSpc>
                  <a:spcPts val="2800"/>
                </a:lnSpc>
              </a:pPr>
              <a:r>
                <a:rPr lang="zh-CN" altLang="en-US" sz="2000" b="1" dirty="0">
                  <a:solidFill>
                    <a:schemeClr val="tx1">
                      <a:lumMod val="75000"/>
                      <a:lumOff val="25000"/>
                    </a:schemeClr>
                  </a:solidFill>
                  <a:latin typeface="+mj-ea"/>
                  <a:ea typeface="+mj-ea"/>
                  <a:sym typeface="Arial"/>
                </a:rPr>
                <a:t>心理问题</a:t>
              </a:r>
              <a:endParaRPr lang="zh-CN" altLang="en-US" sz="2400" b="1" dirty="0">
                <a:solidFill>
                  <a:schemeClr val="tx1">
                    <a:lumMod val="75000"/>
                    <a:lumOff val="25000"/>
                  </a:schemeClr>
                </a:solidFill>
                <a:latin typeface="+mj-ea"/>
                <a:ea typeface="+mj-ea"/>
                <a:sym typeface="Arial"/>
              </a:endParaRPr>
            </a:p>
          </p:txBody>
        </p:sp>
        <p:sp>
          <p:nvSpPr>
            <p:cNvPr id="71" name="矩形 19">
              <a:extLst>
                <a:ext uri="{FF2B5EF4-FFF2-40B4-BE49-F238E27FC236}">
                  <a16:creationId xmlns:a16="http://schemas.microsoft.com/office/drawing/2014/main" xmlns="" id="{552EFEE5-E8FA-42F9-B6C0-6A0F519C0031}"/>
                </a:ext>
              </a:extLst>
            </p:cNvPr>
            <p:cNvSpPr>
              <a:spLocks noChangeArrowheads="1"/>
            </p:cNvSpPr>
            <p:nvPr/>
          </p:nvSpPr>
          <p:spPr bwMode="auto">
            <a:xfrm>
              <a:off x="9260529" y="4388250"/>
              <a:ext cx="1104193" cy="845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ts val="2800"/>
                </a:lnSpc>
              </a:pPr>
              <a:r>
                <a:rPr lang="zh-CN" altLang="en-US" sz="1600" dirty="0">
                  <a:solidFill>
                    <a:schemeClr val="tx1">
                      <a:lumMod val="75000"/>
                      <a:lumOff val="25000"/>
                    </a:schemeClr>
                  </a:solidFill>
                  <a:latin typeface="+mj-ea"/>
                  <a:ea typeface="+mj-ea"/>
                  <a:sym typeface="Arial"/>
                </a:rPr>
                <a:t>网络犯罪</a:t>
              </a:r>
              <a:endParaRPr lang="en-US" altLang="zh-CN" sz="1600" dirty="0">
                <a:solidFill>
                  <a:schemeClr val="tx1">
                    <a:lumMod val="75000"/>
                    <a:lumOff val="25000"/>
                  </a:schemeClr>
                </a:solidFill>
                <a:latin typeface="+mj-ea"/>
                <a:ea typeface="+mj-ea"/>
                <a:sym typeface="Arial"/>
              </a:endParaRPr>
            </a:p>
            <a:p>
              <a:pPr algn="ctr">
                <a:lnSpc>
                  <a:spcPts val="2800"/>
                </a:lnSpc>
              </a:pPr>
              <a:r>
                <a:rPr lang="zh-CN" altLang="en-US" sz="1600" dirty="0">
                  <a:solidFill>
                    <a:schemeClr val="tx1">
                      <a:lumMod val="75000"/>
                      <a:lumOff val="25000"/>
                    </a:schemeClr>
                  </a:solidFill>
                  <a:latin typeface="+mj-ea"/>
                  <a:ea typeface="+mj-ea"/>
                  <a:sym typeface="Arial"/>
                </a:rPr>
                <a:t>倾向</a:t>
              </a:r>
              <a:endParaRPr lang="zh-CN" altLang="en-US" dirty="0">
                <a:solidFill>
                  <a:schemeClr val="tx1">
                    <a:lumMod val="75000"/>
                    <a:lumOff val="25000"/>
                  </a:schemeClr>
                </a:solidFill>
                <a:latin typeface="+mj-ea"/>
                <a:ea typeface="+mj-ea"/>
                <a:sym typeface="Arial"/>
              </a:endParaRPr>
            </a:p>
          </p:txBody>
        </p:sp>
      </p:grpSp>
      <p:grpSp>
        <p:nvGrpSpPr>
          <p:cNvPr id="53" name="组合 34">
            <a:extLst>
              <a:ext uri="{FF2B5EF4-FFF2-40B4-BE49-F238E27FC236}">
                <a16:creationId xmlns:a16="http://schemas.microsoft.com/office/drawing/2014/main" xmlns="" id="{AC6BBC66-8847-4AB2-B690-2F09FA69F333}"/>
              </a:ext>
            </a:extLst>
          </p:cNvPr>
          <p:cNvGrpSpPr/>
          <p:nvPr/>
        </p:nvGrpSpPr>
        <p:grpSpPr>
          <a:xfrm>
            <a:off x="3638161" y="2951847"/>
            <a:ext cx="1281127" cy="1281124"/>
            <a:chOff x="5299708" y="4117137"/>
            <a:chExt cx="1393150" cy="1393149"/>
          </a:xfrm>
          <a:solidFill>
            <a:srgbClr val="B2A36C"/>
          </a:solidFill>
        </p:grpSpPr>
        <p:grpSp>
          <p:nvGrpSpPr>
            <p:cNvPr id="54" name="Group 16">
              <a:extLst>
                <a:ext uri="{FF2B5EF4-FFF2-40B4-BE49-F238E27FC236}">
                  <a16:creationId xmlns:a16="http://schemas.microsoft.com/office/drawing/2014/main" xmlns="" id="{D4069BC0-E2EC-4CBE-827C-9C5C4B22E77B}"/>
                </a:ext>
              </a:extLst>
            </p:cNvPr>
            <p:cNvGrpSpPr>
              <a:grpSpLocks/>
            </p:cNvGrpSpPr>
            <p:nvPr/>
          </p:nvGrpSpPr>
          <p:grpSpPr bwMode="auto">
            <a:xfrm>
              <a:off x="5299708" y="4117137"/>
              <a:ext cx="1393150" cy="1393149"/>
              <a:chOff x="0" y="0"/>
              <a:chExt cx="1080120" cy="1080120"/>
            </a:xfrm>
            <a:grpFill/>
          </p:grpSpPr>
          <p:sp>
            <p:nvSpPr>
              <p:cNvPr id="56" name="椭圆 32">
                <a:extLst>
                  <a:ext uri="{FF2B5EF4-FFF2-40B4-BE49-F238E27FC236}">
                    <a16:creationId xmlns:a16="http://schemas.microsoft.com/office/drawing/2014/main" xmlns="" id="{649C4F3E-C84B-4BF8-99EC-EFBC22F85CA6}"/>
                  </a:ext>
                </a:extLst>
              </p:cNvPr>
              <p:cNvSpPr>
                <a:spLocks noChangeArrowheads="1"/>
              </p:cNvSpPr>
              <p:nvPr/>
            </p:nvSpPr>
            <p:spPr bwMode="auto">
              <a:xfrm>
                <a:off x="0" y="0"/>
                <a:ext cx="1080120" cy="1080120"/>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tx1">
                      <a:lumMod val="75000"/>
                      <a:lumOff val="25000"/>
                    </a:schemeClr>
                  </a:solidFill>
                  <a:latin typeface="+mj-ea"/>
                  <a:ea typeface="+mj-ea"/>
                  <a:sym typeface="Arial"/>
                </a:endParaRPr>
              </a:p>
            </p:txBody>
          </p:sp>
          <p:sp>
            <p:nvSpPr>
              <p:cNvPr id="57" name="椭圆 33">
                <a:extLst>
                  <a:ext uri="{FF2B5EF4-FFF2-40B4-BE49-F238E27FC236}">
                    <a16:creationId xmlns:a16="http://schemas.microsoft.com/office/drawing/2014/main" xmlns="" id="{BDF73874-0798-4A84-A427-3CE264ABA978}"/>
                  </a:ext>
                </a:extLst>
              </p:cNvPr>
              <p:cNvSpPr>
                <a:spLocks noChangeArrowheads="1"/>
              </p:cNvSpPr>
              <p:nvPr/>
            </p:nvSpPr>
            <p:spPr bwMode="auto">
              <a:xfrm>
                <a:off x="72008" y="72008"/>
                <a:ext cx="936104" cy="936104"/>
              </a:xfrm>
              <a:prstGeom prst="ellipse">
                <a:avLst/>
              </a:prstGeom>
              <a:grpFill/>
              <a:ln w="19050">
                <a:noFill/>
                <a:round/>
                <a:headEnd/>
                <a:tailEnd/>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tx1">
                      <a:lumMod val="75000"/>
                      <a:lumOff val="25000"/>
                    </a:schemeClr>
                  </a:solidFill>
                  <a:latin typeface="+mj-ea"/>
                  <a:ea typeface="+mj-ea"/>
                  <a:sym typeface="Arial"/>
                </a:endParaRPr>
              </a:p>
            </p:txBody>
          </p:sp>
        </p:grpSp>
        <p:sp>
          <p:nvSpPr>
            <p:cNvPr id="55" name="矩形 19">
              <a:extLst>
                <a:ext uri="{FF2B5EF4-FFF2-40B4-BE49-F238E27FC236}">
                  <a16:creationId xmlns:a16="http://schemas.microsoft.com/office/drawing/2014/main" xmlns="" id="{BE0C1DDA-27C4-4165-A703-42F66B538275}"/>
                </a:ext>
              </a:extLst>
            </p:cNvPr>
            <p:cNvSpPr>
              <a:spLocks noChangeArrowheads="1"/>
            </p:cNvSpPr>
            <p:nvPr/>
          </p:nvSpPr>
          <p:spPr bwMode="auto">
            <a:xfrm>
              <a:off x="5470192" y="4428546"/>
              <a:ext cx="1093316" cy="7880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ts val="2600"/>
                </a:lnSpc>
              </a:pPr>
              <a:r>
                <a:rPr lang="zh-CN" altLang="en-US" sz="1600" dirty="0">
                  <a:solidFill>
                    <a:schemeClr val="tx1">
                      <a:lumMod val="75000"/>
                      <a:lumOff val="25000"/>
                    </a:schemeClr>
                  </a:solidFill>
                  <a:latin typeface="+mj-ea"/>
                  <a:ea typeface="+mj-ea"/>
                  <a:sym typeface="Arial"/>
                </a:rPr>
                <a:t>网络</a:t>
              </a:r>
              <a:endParaRPr lang="en-US" altLang="zh-CN" sz="1600" dirty="0">
                <a:solidFill>
                  <a:schemeClr val="tx1">
                    <a:lumMod val="75000"/>
                    <a:lumOff val="25000"/>
                  </a:schemeClr>
                </a:solidFill>
                <a:latin typeface="+mj-ea"/>
                <a:ea typeface="+mj-ea"/>
                <a:sym typeface="Arial"/>
              </a:endParaRPr>
            </a:p>
            <a:p>
              <a:pPr algn="ctr">
                <a:lnSpc>
                  <a:spcPts val="2600"/>
                </a:lnSpc>
              </a:pPr>
              <a:r>
                <a:rPr lang="zh-CN" altLang="en-US" sz="1600" dirty="0">
                  <a:solidFill>
                    <a:schemeClr val="tx1">
                      <a:lumMod val="75000"/>
                      <a:lumOff val="25000"/>
                    </a:schemeClr>
                  </a:solidFill>
                  <a:latin typeface="+mj-ea"/>
                  <a:ea typeface="+mj-ea"/>
                  <a:sym typeface="Arial"/>
                </a:rPr>
                <a:t>人格障碍</a:t>
              </a:r>
              <a:endParaRPr lang="zh-CN" altLang="en-US" sz="2400" dirty="0">
                <a:solidFill>
                  <a:schemeClr val="tx1">
                    <a:lumMod val="75000"/>
                    <a:lumOff val="25000"/>
                  </a:schemeClr>
                </a:solidFill>
                <a:latin typeface="+mj-ea"/>
                <a:ea typeface="+mj-ea"/>
                <a:sym typeface="Arial"/>
              </a:endParaRPr>
            </a:p>
          </p:txBody>
        </p:sp>
      </p:grpSp>
      <p:grpSp>
        <p:nvGrpSpPr>
          <p:cNvPr id="82" name="组合 34">
            <a:extLst>
              <a:ext uri="{FF2B5EF4-FFF2-40B4-BE49-F238E27FC236}">
                <a16:creationId xmlns:a16="http://schemas.microsoft.com/office/drawing/2014/main" xmlns="" id="{B4AA1C2A-3622-4754-83F1-3B3E8A8A95FC}"/>
              </a:ext>
            </a:extLst>
          </p:cNvPr>
          <p:cNvGrpSpPr/>
          <p:nvPr/>
        </p:nvGrpSpPr>
        <p:grpSpPr>
          <a:xfrm>
            <a:off x="2128000" y="1970060"/>
            <a:ext cx="1281126" cy="1281124"/>
            <a:chOff x="5299708" y="4117137"/>
            <a:chExt cx="1393150" cy="1393149"/>
          </a:xfrm>
          <a:solidFill>
            <a:srgbClr val="B2A36C"/>
          </a:solidFill>
        </p:grpSpPr>
        <p:grpSp>
          <p:nvGrpSpPr>
            <p:cNvPr id="83" name="Group 16">
              <a:extLst>
                <a:ext uri="{FF2B5EF4-FFF2-40B4-BE49-F238E27FC236}">
                  <a16:creationId xmlns:a16="http://schemas.microsoft.com/office/drawing/2014/main" xmlns="" id="{E1764E37-A150-424B-8F9E-448AB018DE77}"/>
                </a:ext>
              </a:extLst>
            </p:cNvPr>
            <p:cNvGrpSpPr>
              <a:grpSpLocks/>
            </p:cNvGrpSpPr>
            <p:nvPr/>
          </p:nvGrpSpPr>
          <p:grpSpPr bwMode="auto">
            <a:xfrm>
              <a:off x="5299708" y="4117137"/>
              <a:ext cx="1393150" cy="1393149"/>
              <a:chOff x="0" y="0"/>
              <a:chExt cx="1080120" cy="1080120"/>
            </a:xfrm>
            <a:grpFill/>
          </p:grpSpPr>
          <p:sp>
            <p:nvSpPr>
              <p:cNvPr id="88" name="椭圆 32">
                <a:extLst>
                  <a:ext uri="{FF2B5EF4-FFF2-40B4-BE49-F238E27FC236}">
                    <a16:creationId xmlns:a16="http://schemas.microsoft.com/office/drawing/2014/main" xmlns="" id="{E458B9CF-A417-4031-BEC6-7504CF5C47AA}"/>
                  </a:ext>
                </a:extLst>
              </p:cNvPr>
              <p:cNvSpPr>
                <a:spLocks noChangeArrowheads="1"/>
              </p:cNvSpPr>
              <p:nvPr/>
            </p:nvSpPr>
            <p:spPr bwMode="auto">
              <a:xfrm>
                <a:off x="0" y="0"/>
                <a:ext cx="1080120" cy="1080120"/>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tx1">
                      <a:lumMod val="75000"/>
                      <a:lumOff val="25000"/>
                    </a:schemeClr>
                  </a:solidFill>
                  <a:latin typeface="+mj-ea"/>
                  <a:ea typeface="+mj-ea"/>
                  <a:sym typeface="Arial"/>
                </a:endParaRPr>
              </a:p>
            </p:txBody>
          </p:sp>
          <p:sp>
            <p:nvSpPr>
              <p:cNvPr id="89" name="椭圆 33">
                <a:extLst>
                  <a:ext uri="{FF2B5EF4-FFF2-40B4-BE49-F238E27FC236}">
                    <a16:creationId xmlns:a16="http://schemas.microsoft.com/office/drawing/2014/main" xmlns="" id="{A6C8DB0D-5F11-4488-93E8-2308210F180E}"/>
                  </a:ext>
                </a:extLst>
              </p:cNvPr>
              <p:cNvSpPr>
                <a:spLocks noChangeArrowheads="1"/>
              </p:cNvSpPr>
              <p:nvPr/>
            </p:nvSpPr>
            <p:spPr bwMode="auto">
              <a:xfrm>
                <a:off x="72008" y="72008"/>
                <a:ext cx="936104" cy="936104"/>
              </a:xfrm>
              <a:prstGeom prst="ellipse">
                <a:avLst/>
              </a:prstGeom>
              <a:grpFill/>
              <a:ln w="19050">
                <a:noFill/>
                <a:round/>
                <a:headEnd/>
                <a:tailEnd/>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600" dirty="0">
                  <a:solidFill>
                    <a:schemeClr val="tx1">
                      <a:lumMod val="75000"/>
                      <a:lumOff val="25000"/>
                    </a:schemeClr>
                  </a:solidFill>
                  <a:latin typeface="+mj-ea"/>
                  <a:ea typeface="+mj-ea"/>
                  <a:sym typeface="Arial"/>
                </a:endParaRPr>
              </a:p>
            </p:txBody>
          </p:sp>
        </p:grpSp>
        <p:sp>
          <p:nvSpPr>
            <p:cNvPr id="87" name="矩形 19">
              <a:extLst>
                <a:ext uri="{FF2B5EF4-FFF2-40B4-BE49-F238E27FC236}">
                  <a16:creationId xmlns:a16="http://schemas.microsoft.com/office/drawing/2014/main" xmlns="" id="{E4950966-6C17-4629-9B09-2E18F424BE30}"/>
                </a:ext>
              </a:extLst>
            </p:cNvPr>
            <p:cNvSpPr>
              <a:spLocks noChangeArrowheads="1"/>
            </p:cNvSpPr>
            <p:nvPr/>
          </p:nvSpPr>
          <p:spPr bwMode="auto">
            <a:xfrm>
              <a:off x="5599439" y="4374909"/>
              <a:ext cx="870192" cy="7880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ts val="2600"/>
                </a:lnSpc>
              </a:pPr>
              <a:r>
                <a:rPr lang="zh-CN" altLang="en-US" sz="1600" dirty="0">
                  <a:solidFill>
                    <a:schemeClr val="tx1">
                      <a:lumMod val="75000"/>
                      <a:lumOff val="25000"/>
                    </a:schemeClr>
                  </a:solidFill>
                  <a:latin typeface="+mj-ea"/>
                  <a:ea typeface="+mj-ea"/>
                  <a:sym typeface="Arial"/>
                </a:rPr>
                <a:t>网络</a:t>
              </a:r>
              <a:endParaRPr lang="en-US" altLang="zh-CN" sz="1600" dirty="0">
                <a:solidFill>
                  <a:schemeClr val="tx1">
                    <a:lumMod val="75000"/>
                    <a:lumOff val="25000"/>
                  </a:schemeClr>
                </a:solidFill>
                <a:latin typeface="+mj-ea"/>
                <a:ea typeface="+mj-ea"/>
                <a:sym typeface="Arial"/>
              </a:endParaRPr>
            </a:p>
            <a:p>
              <a:pPr algn="ctr">
                <a:lnSpc>
                  <a:spcPts val="2600"/>
                </a:lnSpc>
              </a:pPr>
              <a:r>
                <a:rPr lang="zh-CN" altLang="en-US" sz="1600" dirty="0">
                  <a:solidFill>
                    <a:schemeClr val="tx1">
                      <a:lumMod val="75000"/>
                      <a:lumOff val="25000"/>
                    </a:schemeClr>
                  </a:solidFill>
                  <a:latin typeface="+mj-ea"/>
                  <a:ea typeface="+mj-ea"/>
                  <a:sym typeface="Arial"/>
                </a:rPr>
                <a:t>孤独症</a:t>
              </a:r>
              <a:endParaRPr lang="zh-CN" altLang="en-US" sz="2400" dirty="0">
                <a:solidFill>
                  <a:schemeClr val="tx1">
                    <a:lumMod val="75000"/>
                    <a:lumOff val="25000"/>
                  </a:schemeClr>
                </a:solidFill>
                <a:latin typeface="+mj-ea"/>
                <a:ea typeface="+mj-ea"/>
                <a:sym typeface="Arial"/>
              </a:endParaRPr>
            </a:p>
          </p:txBody>
        </p:sp>
      </p:grpSp>
      <p:cxnSp>
        <p:nvCxnSpPr>
          <p:cNvPr id="25" name="直接连接符 24">
            <a:extLst>
              <a:ext uri="{FF2B5EF4-FFF2-40B4-BE49-F238E27FC236}">
                <a16:creationId xmlns:a16="http://schemas.microsoft.com/office/drawing/2014/main" xmlns="" id="{772FAB9F-A87B-4E98-83B4-C330C0B4882C}"/>
              </a:ext>
            </a:extLst>
          </p:cNvPr>
          <p:cNvCxnSpPr>
            <a:cxnSpLocks/>
          </p:cNvCxnSpPr>
          <p:nvPr/>
        </p:nvCxnSpPr>
        <p:spPr>
          <a:xfrm flipH="1">
            <a:off x="611560" y="1131590"/>
            <a:ext cx="295232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等腰三角形 25">
            <a:extLst>
              <a:ext uri="{FF2B5EF4-FFF2-40B4-BE49-F238E27FC236}">
                <a16:creationId xmlns:a16="http://schemas.microsoft.com/office/drawing/2014/main" xmlns="" id="{912392ED-406F-44AE-9432-80FE65B172A0}"/>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mj-ea"/>
              <a:ea typeface="+mj-ea"/>
            </a:endParaRPr>
          </a:p>
        </p:txBody>
      </p:sp>
      <p:cxnSp>
        <p:nvCxnSpPr>
          <p:cNvPr id="27" name="直接连接符 26">
            <a:extLst>
              <a:ext uri="{FF2B5EF4-FFF2-40B4-BE49-F238E27FC236}">
                <a16:creationId xmlns:a16="http://schemas.microsoft.com/office/drawing/2014/main" xmlns="" id="{FCF66652-722B-409B-8577-0AE7F797BE70}"/>
              </a:ext>
            </a:extLst>
          </p:cNvPr>
          <p:cNvCxnSpPr>
            <a:cxnSpLocks/>
          </p:cNvCxnSpPr>
          <p:nvPr/>
        </p:nvCxnSpPr>
        <p:spPr>
          <a:xfrm>
            <a:off x="4546301" y="521032"/>
            <a:ext cx="4597699"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8" name="等腰三角形 27">
            <a:extLst>
              <a:ext uri="{FF2B5EF4-FFF2-40B4-BE49-F238E27FC236}">
                <a16:creationId xmlns:a16="http://schemas.microsoft.com/office/drawing/2014/main" xmlns="" id="{9C28B4B8-0469-45A5-82F7-BF35CC7E2F13}"/>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mj-ea"/>
              <a:ea typeface="+mj-ea"/>
            </a:endParaRPr>
          </a:p>
        </p:txBody>
      </p:sp>
    </p:spTree>
    <p:extLst>
      <p:ext uri="{BB962C8B-B14F-4D97-AF65-F5344CB8AC3E}">
        <p14:creationId xmlns:p14="http://schemas.microsoft.com/office/powerpoint/2010/main" val="405167766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par>
                                <p:cTn id="10" presetID="22" presetClass="entr" presetSubtype="2" fill="hold" nodeType="with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right)">
                                      <p:cBhvr>
                                        <p:cTn id="12" dur="500"/>
                                        <p:tgtEl>
                                          <p:spTgt spid="39"/>
                                        </p:tgtEl>
                                      </p:cBhvr>
                                    </p:animEffect>
                                  </p:childTnLst>
                                </p:cTn>
                              </p:par>
                              <p:par>
                                <p:cTn id="13" presetID="31" presetClass="entr" presetSubtype="0" fill="hold" nodeType="with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p:cTn id="15" dur="500" fill="hold"/>
                                        <p:tgtEl>
                                          <p:spTgt spid="53"/>
                                        </p:tgtEl>
                                        <p:attrNameLst>
                                          <p:attrName>ppt_w</p:attrName>
                                        </p:attrNameLst>
                                      </p:cBhvr>
                                      <p:tavLst>
                                        <p:tav tm="0">
                                          <p:val>
                                            <p:fltVal val="0"/>
                                          </p:val>
                                        </p:tav>
                                        <p:tav tm="100000">
                                          <p:val>
                                            <p:strVal val="#ppt_w"/>
                                          </p:val>
                                        </p:tav>
                                      </p:tavLst>
                                    </p:anim>
                                    <p:anim calcmode="lin" valueType="num">
                                      <p:cBhvr>
                                        <p:cTn id="16" dur="500" fill="hold"/>
                                        <p:tgtEl>
                                          <p:spTgt spid="53"/>
                                        </p:tgtEl>
                                        <p:attrNameLst>
                                          <p:attrName>ppt_h</p:attrName>
                                        </p:attrNameLst>
                                      </p:cBhvr>
                                      <p:tavLst>
                                        <p:tav tm="0">
                                          <p:val>
                                            <p:fltVal val="0"/>
                                          </p:val>
                                        </p:tav>
                                        <p:tav tm="100000">
                                          <p:val>
                                            <p:strVal val="#ppt_h"/>
                                          </p:val>
                                        </p:tav>
                                      </p:tavLst>
                                    </p:anim>
                                    <p:anim calcmode="lin" valueType="num">
                                      <p:cBhvr>
                                        <p:cTn id="17" dur="500" fill="hold"/>
                                        <p:tgtEl>
                                          <p:spTgt spid="53"/>
                                        </p:tgtEl>
                                        <p:attrNameLst>
                                          <p:attrName>style.rotation</p:attrName>
                                        </p:attrNameLst>
                                      </p:cBhvr>
                                      <p:tavLst>
                                        <p:tav tm="0">
                                          <p:val>
                                            <p:fltVal val="90"/>
                                          </p:val>
                                        </p:tav>
                                        <p:tav tm="100000">
                                          <p:val>
                                            <p:fltVal val="0"/>
                                          </p:val>
                                        </p:tav>
                                      </p:tavLst>
                                    </p:anim>
                                    <p:animEffect transition="in" filter="fade">
                                      <p:cBhvr>
                                        <p:cTn id="18" dur="500"/>
                                        <p:tgtEl>
                                          <p:spTgt spid="53"/>
                                        </p:tgtEl>
                                      </p:cBhvr>
                                    </p:animEffect>
                                  </p:childTnLst>
                                </p:cTn>
                              </p:par>
                              <p:par>
                                <p:cTn id="19" presetID="31" presetClass="entr" presetSubtype="0" fill="hold" nodeType="withEffect">
                                  <p:stCondLst>
                                    <p:cond delay="0"/>
                                  </p:stCondLst>
                                  <p:childTnLst>
                                    <p:set>
                                      <p:cBhvr>
                                        <p:cTn id="20" dur="1" fill="hold">
                                          <p:stCondLst>
                                            <p:cond delay="0"/>
                                          </p:stCondLst>
                                        </p:cTn>
                                        <p:tgtEl>
                                          <p:spTgt spid="48"/>
                                        </p:tgtEl>
                                        <p:attrNameLst>
                                          <p:attrName>style.visibility</p:attrName>
                                        </p:attrNameLst>
                                      </p:cBhvr>
                                      <p:to>
                                        <p:strVal val="visible"/>
                                      </p:to>
                                    </p:set>
                                    <p:anim calcmode="lin" valueType="num">
                                      <p:cBhvr>
                                        <p:cTn id="21" dur="500" fill="hold"/>
                                        <p:tgtEl>
                                          <p:spTgt spid="48"/>
                                        </p:tgtEl>
                                        <p:attrNameLst>
                                          <p:attrName>ppt_w</p:attrName>
                                        </p:attrNameLst>
                                      </p:cBhvr>
                                      <p:tavLst>
                                        <p:tav tm="0">
                                          <p:val>
                                            <p:fltVal val="0"/>
                                          </p:val>
                                        </p:tav>
                                        <p:tav tm="100000">
                                          <p:val>
                                            <p:strVal val="#ppt_w"/>
                                          </p:val>
                                        </p:tav>
                                      </p:tavLst>
                                    </p:anim>
                                    <p:anim calcmode="lin" valueType="num">
                                      <p:cBhvr>
                                        <p:cTn id="22" dur="500" fill="hold"/>
                                        <p:tgtEl>
                                          <p:spTgt spid="48"/>
                                        </p:tgtEl>
                                        <p:attrNameLst>
                                          <p:attrName>ppt_h</p:attrName>
                                        </p:attrNameLst>
                                      </p:cBhvr>
                                      <p:tavLst>
                                        <p:tav tm="0">
                                          <p:val>
                                            <p:fltVal val="0"/>
                                          </p:val>
                                        </p:tav>
                                        <p:tav tm="100000">
                                          <p:val>
                                            <p:strVal val="#ppt_h"/>
                                          </p:val>
                                        </p:tav>
                                      </p:tavLst>
                                    </p:anim>
                                    <p:anim calcmode="lin" valueType="num">
                                      <p:cBhvr>
                                        <p:cTn id="23" dur="500" fill="hold"/>
                                        <p:tgtEl>
                                          <p:spTgt spid="48"/>
                                        </p:tgtEl>
                                        <p:attrNameLst>
                                          <p:attrName>style.rotation</p:attrName>
                                        </p:attrNameLst>
                                      </p:cBhvr>
                                      <p:tavLst>
                                        <p:tav tm="0">
                                          <p:val>
                                            <p:fltVal val="90"/>
                                          </p:val>
                                        </p:tav>
                                        <p:tav tm="100000">
                                          <p:val>
                                            <p:fltVal val="0"/>
                                          </p:val>
                                        </p:tav>
                                      </p:tavLst>
                                    </p:anim>
                                    <p:animEffect transition="in" filter="fade">
                                      <p:cBhvr>
                                        <p:cTn id="24" dur="500"/>
                                        <p:tgtEl>
                                          <p:spTgt spid="48"/>
                                        </p:tgtEl>
                                      </p:cBhvr>
                                    </p:animEffect>
                                  </p:childTnLst>
                                </p:cTn>
                              </p:par>
                              <p:par>
                                <p:cTn id="25" presetID="22" presetClass="entr" presetSubtype="8"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left)">
                                      <p:cBhvr>
                                        <p:cTn id="27" dur="500"/>
                                        <p:tgtEl>
                                          <p:spTgt spid="36"/>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right)">
                                      <p:cBhvr>
                                        <p:cTn id="30" dur="500"/>
                                        <p:tgtEl>
                                          <p:spTgt spid="35"/>
                                        </p:tgtEl>
                                      </p:cBhvr>
                                    </p:animEffect>
                                  </p:childTnLst>
                                </p:cTn>
                              </p:par>
                              <p:par>
                                <p:cTn id="31" presetID="31" presetClass="entr" presetSubtype="0" fill="hold" nodeType="withEffect">
                                  <p:stCondLst>
                                    <p:cond delay="0"/>
                                  </p:stCondLst>
                                  <p:childTnLst>
                                    <p:set>
                                      <p:cBhvr>
                                        <p:cTn id="32" dur="1" fill="hold">
                                          <p:stCondLst>
                                            <p:cond delay="0"/>
                                          </p:stCondLst>
                                        </p:cTn>
                                        <p:tgtEl>
                                          <p:spTgt spid="82"/>
                                        </p:tgtEl>
                                        <p:attrNameLst>
                                          <p:attrName>style.visibility</p:attrName>
                                        </p:attrNameLst>
                                      </p:cBhvr>
                                      <p:to>
                                        <p:strVal val="visible"/>
                                      </p:to>
                                    </p:set>
                                    <p:anim calcmode="lin" valueType="num">
                                      <p:cBhvr>
                                        <p:cTn id="33" dur="500" fill="hold"/>
                                        <p:tgtEl>
                                          <p:spTgt spid="82"/>
                                        </p:tgtEl>
                                        <p:attrNameLst>
                                          <p:attrName>ppt_w</p:attrName>
                                        </p:attrNameLst>
                                      </p:cBhvr>
                                      <p:tavLst>
                                        <p:tav tm="0">
                                          <p:val>
                                            <p:fltVal val="0"/>
                                          </p:val>
                                        </p:tav>
                                        <p:tav tm="100000">
                                          <p:val>
                                            <p:strVal val="#ppt_w"/>
                                          </p:val>
                                        </p:tav>
                                      </p:tavLst>
                                    </p:anim>
                                    <p:anim calcmode="lin" valueType="num">
                                      <p:cBhvr>
                                        <p:cTn id="34" dur="500" fill="hold"/>
                                        <p:tgtEl>
                                          <p:spTgt spid="82"/>
                                        </p:tgtEl>
                                        <p:attrNameLst>
                                          <p:attrName>ppt_h</p:attrName>
                                        </p:attrNameLst>
                                      </p:cBhvr>
                                      <p:tavLst>
                                        <p:tav tm="0">
                                          <p:val>
                                            <p:fltVal val="0"/>
                                          </p:val>
                                        </p:tav>
                                        <p:tav tm="100000">
                                          <p:val>
                                            <p:strVal val="#ppt_h"/>
                                          </p:val>
                                        </p:tav>
                                      </p:tavLst>
                                    </p:anim>
                                    <p:anim calcmode="lin" valueType="num">
                                      <p:cBhvr>
                                        <p:cTn id="35" dur="500" fill="hold"/>
                                        <p:tgtEl>
                                          <p:spTgt spid="82"/>
                                        </p:tgtEl>
                                        <p:attrNameLst>
                                          <p:attrName>style.rotation</p:attrName>
                                        </p:attrNameLst>
                                      </p:cBhvr>
                                      <p:tavLst>
                                        <p:tav tm="0">
                                          <p:val>
                                            <p:fltVal val="90"/>
                                          </p:val>
                                        </p:tav>
                                        <p:tav tm="100000">
                                          <p:val>
                                            <p:fltVal val="0"/>
                                          </p:val>
                                        </p:tav>
                                      </p:tavLst>
                                    </p:anim>
                                    <p:animEffect transition="in" filter="fade">
                                      <p:cBhvr>
                                        <p:cTn id="36"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4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30963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大学生网络心理调适</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111561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一、大学生网络心理的自我调适</a:t>
            </a:r>
          </a:p>
        </p:txBody>
      </p:sp>
      <p:cxnSp>
        <p:nvCxnSpPr>
          <p:cNvPr id="39" name="直接连接符 38">
            <a:extLst>
              <a:ext uri="{FF2B5EF4-FFF2-40B4-BE49-F238E27FC236}">
                <a16:creationId xmlns:a16="http://schemas.microsoft.com/office/drawing/2014/main" xmlns="" id="{E3509EDD-D63E-4C3C-A619-1096C6571EA2}"/>
              </a:ext>
            </a:extLst>
          </p:cNvPr>
          <p:cNvCxnSpPr>
            <a:cxnSpLocks/>
          </p:cNvCxnSpPr>
          <p:nvPr/>
        </p:nvCxnSpPr>
        <p:spPr>
          <a:xfrm flipH="1">
            <a:off x="611560" y="1131590"/>
            <a:ext cx="2469675"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等腰三角形 40">
            <a:extLst>
              <a:ext uri="{FF2B5EF4-FFF2-40B4-BE49-F238E27FC236}">
                <a16:creationId xmlns:a16="http://schemas.microsoft.com/office/drawing/2014/main" xmlns="" id="{9D6525E5-4546-44A6-B6AC-48631564C20B}"/>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2" name="直接连接符 41">
            <a:extLst>
              <a:ext uri="{FF2B5EF4-FFF2-40B4-BE49-F238E27FC236}">
                <a16:creationId xmlns:a16="http://schemas.microsoft.com/office/drawing/2014/main" xmlns="" id="{0F3C9844-0B2F-48C2-A2AC-4D41BC4811E9}"/>
              </a:ext>
            </a:extLst>
          </p:cNvPr>
          <p:cNvCxnSpPr>
            <a:cxnSpLocks/>
          </p:cNvCxnSpPr>
          <p:nvPr/>
        </p:nvCxnSpPr>
        <p:spPr>
          <a:xfrm>
            <a:off x="3503097" y="521032"/>
            <a:ext cx="5640903"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3" name="等腰三角形 42">
            <a:extLst>
              <a:ext uri="{FF2B5EF4-FFF2-40B4-BE49-F238E27FC236}">
                <a16:creationId xmlns:a16="http://schemas.microsoft.com/office/drawing/2014/main" xmlns="" id="{F642695A-2DA1-4BD4-8DB6-E1CE030F4F5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Rectangle 48">
            <a:extLst>
              <a:ext uri="{FF2B5EF4-FFF2-40B4-BE49-F238E27FC236}">
                <a16:creationId xmlns:a16="http://schemas.microsoft.com/office/drawing/2014/main" xmlns="" id="{A4A6384C-AD88-40CF-9CEC-1528C35A4243}"/>
              </a:ext>
            </a:extLst>
          </p:cNvPr>
          <p:cNvSpPr/>
          <p:nvPr/>
        </p:nvSpPr>
        <p:spPr bwMode="auto">
          <a:xfrm>
            <a:off x="843657" y="1856957"/>
            <a:ext cx="8300343" cy="726828"/>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5" name="Oval 3">
            <a:extLst>
              <a:ext uri="{FF2B5EF4-FFF2-40B4-BE49-F238E27FC236}">
                <a16:creationId xmlns:a16="http://schemas.microsoft.com/office/drawing/2014/main" xmlns="" id="{2AA60037-FBBD-42F3-BEC9-AD5C701038DC}"/>
              </a:ext>
            </a:extLst>
          </p:cNvPr>
          <p:cNvSpPr/>
          <p:nvPr/>
        </p:nvSpPr>
        <p:spPr>
          <a:xfrm>
            <a:off x="1958549" y="1363048"/>
            <a:ext cx="378725" cy="378725"/>
          </a:xfrm>
          <a:prstGeom prst="ellipse">
            <a:avLst/>
          </a:prstGeom>
          <a:solidFill>
            <a:schemeClr val="accent6"/>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GB" sz="2000">
                <a:latin typeface="Impact" panose="020B0806030902050204" pitchFamily="34" charset="0"/>
              </a:rPr>
              <a:t>01</a:t>
            </a:r>
          </a:p>
        </p:txBody>
      </p:sp>
      <p:sp>
        <p:nvSpPr>
          <p:cNvPr id="46" name="Oval 4">
            <a:extLst>
              <a:ext uri="{FF2B5EF4-FFF2-40B4-BE49-F238E27FC236}">
                <a16:creationId xmlns:a16="http://schemas.microsoft.com/office/drawing/2014/main" xmlns="" id="{BDF38645-4A60-4F4E-9A60-3073A5525A2B}"/>
              </a:ext>
            </a:extLst>
          </p:cNvPr>
          <p:cNvSpPr/>
          <p:nvPr/>
        </p:nvSpPr>
        <p:spPr>
          <a:xfrm>
            <a:off x="3553307" y="1363048"/>
            <a:ext cx="378725" cy="378725"/>
          </a:xfrm>
          <a:prstGeom prst="ellipse">
            <a:avLst/>
          </a:prstGeom>
          <a:solidFill>
            <a:schemeClr val="accent1"/>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GB" sz="2000">
                <a:latin typeface="Impact" panose="020B0806030902050204" pitchFamily="34" charset="0"/>
              </a:rPr>
              <a:t>02</a:t>
            </a:r>
          </a:p>
        </p:txBody>
      </p:sp>
      <p:sp>
        <p:nvSpPr>
          <p:cNvPr id="47" name="Oval 5">
            <a:extLst>
              <a:ext uri="{FF2B5EF4-FFF2-40B4-BE49-F238E27FC236}">
                <a16:creationId xmlns:a16="http://schemas.microsoft.com/office/drawing/2014/main" xmlns="" id="{F1CB9262-4197-4B6D-A16E-1B918D977CFC}"/>
              </a:ext>
            </a:extLst>
          </p:cNvPr>
          <p:cNvSpPr/>
          <p:nvPr/>
        </p:nvSpPr>
        <p:spPr>
          <a:xfrm>
            <a:off x="5148064" y="1363048"/>
            <a:ext cx="378725" cy="378725"/>
          </a:xfrm>
          <a:prstGeom prst="ellipse">
            <a:avLst/>
          </a:prstGeom>
          <a:solidFill>
            <a:schemeClr val="bg1">
              <a:lumMod val="65000"/>
            </a:schemeClr>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GB" sz="2000">
                <a:latin typeface="Impact" panose="020B0806030902050204" pitchFamily="34" charset="0"/>
              </a:rPr>
              <a:t>03</a:t>
            </a:r>
          </a:p>
        </p:txBody>
      </p:sp>
      <p:sp>
        <p:nvSpPr>
          <p:cNvPr id="48" name="Oval 6">
            <a:extLst>
              <a:ext uri="{FF2B5EF4-FFF2-40B4-BE49-F238E27FC236}">
                <a16:creationId xmlns:a16="http://schemas.microsoft.com/office/drawing/2014/main" xmlns="" id="{85248552-16E1-42BC-A361-9FF86C1A5D26}"/>
              </a:ext>
            </a:extLst>
          </p:cNvPr>
          <p:cNvSpPr/>
          <p:nvPr/>
        </p:nvSpPr>
        <p:spPr>
          <a:xfrm>
            <a:off x="6742821" y="1363047"/>
            <a:ext cx="378725" cy="378725"/>
          </a:xfrm>
          <a:prstGeom prst="ellipse">
            <a:avLst/>
          </a:prstGeom>
          <a:solidFill>
            <a:schemeClr val="accent4"/>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GB" sz="2000">
                <a:latin typeface="Impact" panose="020B0806030902050204" pitchFamily="34" charset="0"/>
              </a:rPr>
              <a:t>04</a:t>
            </a:r>
          </a:p>
        </p:txBody>
      </p:sp>
      <p:sp>
        <p:nvSpPr>
          <p:cNvPr id="51" name="TextBox 55">
            <a:extLst>
              <a:ext uri="{FF2B5EF4-FFF2-40B4-BE49-F238E27FC236}">
                <a16:creationId xmlns:a16="http://schemas.microsoft.com/office/drawing/2014/main" xmlns="" id="{4C1135FE-420D-4069-8386-A7A2D563BFD4}"/>
              </a:ext>
            </a:extLst>
          </p:cNvPr>
          <p:cNvSpPr txBox="1"/>
          <p:nvPr/>
        </p:nvSpPr>
        <p:spPr>
          <a:xfrm>
            <a:off x="4813724" y="2034611"/>
            <a:ext cx="1047405" cy="321115"/>
          </a:xfrm>
          <a:prstGeom prst="rect">
            <a:avLst/>
          </a:prstGeom>
          <a:noFill/>
        </p:spPr>
        <p:txBody>
          <a:bodyPr wrap="none" lIns="0" tIns="0" rIns="0" bIns="0" anchor="b" anchorCtr="1">
            <a:normAutofit/>
          </a:bodyPr>
          <a:lstStyle/>
          <a:p>
            <a:pPr algn="ctr"/>
            <a:r>
              <a:rPr lang="zh-CN" altLang="en-US" sz="1600" b="1" dirty="0">
                <a:solidFill>
                  <a:schemeClr val="tx1">
                    <a:lumMod val="50000"/>
                    <a:lumOff val="50000"/>
                  </a:schemeClr>
                </a:solidFill>
              </a:rPr>
              <a:t>遵守网络道德</a:t>
            </a:r>
          </a:p>
        </p:txBody>
      </p:sp>
      <p:sp>
        <p:nvSpPr>
          <p:cNvPr id="54" name="TextBox 58">
            <a:extLst>
              <a:ext uri="{FF2B5EF4-FFF2-40B4-BE49-F238E27FC236}">
                <a16:creationId xmlns:a16="http://schemas.microsoft.com/office/drawing/2014/main" xmlns="" id="{0D9D744E-56A2-416D-9577-59CD3D792C8C}"/>
              </a:ext>
            </a:extLst>
          </p:cNvPr>
          <p:cNvSpPr txBox="1"/>
          <p:nvPr/>
        </p:nvSpPr>
        <p:spPr>
          <a:xfrm>
            <a:off x="6408481" y="2034611"/>
            <a:ext cx="1047405" cy="321115"/>
          </a:xfrm>
          <a:prstGeom prst="rect">
            <a:avLst/>
          </a:prstGeom>
          <a:noFill/>
        </p:spPr>
        <p:txBody>
          <a:bodyPr wrap="none" lIns="0" tIns="0" rIns="0" bIns="0" anchor="b" anchorCtr="1">
            <a:normAutofit/>
          </a:bodyPr>
          <a:lstStyle/>
          <a:p>
            <a:pPr algn="ctr"/>
            <a:r>
              <a:rPr lang="zh-CN" altLang="en-US" sz="1600" b="1" dirty="0">
                <a:solidFill>
                  <a:schemeClr val="accent4">
                    <a:lumMod val="100000"/>
                  </a:schemeClr>
                </a:solidFill>
              </a:rPr>
              <a:t>选择网络环境</a:t>
            </a:r>
          </a:p>
        </p:txBody>
      </p:sp>
      <p:sp>
        <p:nvSpPr>
          <p:cNvPr id="60" name="TextBox 64">
            <a:extLst>
              <a:ext uri="{FF2B5EF4-FFF2-40B4-BE49-F238E27FC236}">
                <a16:creationId xmlns:a16="http://schemas.microsoft.com/office/drawing/2014/main" xmlns="" id="{CBC949D0-5591-45C1-A1AD-12F7455EAD68}"/>
              </a:ext>
            </a:extLst>
          </p:cNvPr>
          <p:cNvSpPr txBox="1"/>
          <p:nvPr/>
        </p:nvSpPr>
        <p:spPr>
          <a:xfrm>
            <a:off x="3214867" y="2034611"/>
            <a:ext cx="1047405" cy="321115"/>
          </a:xfrm>
          <a:prstGeom prst="rect">
            <a:avLst/>
          </a:prstGeom>
          <a:noFill/>
        </p:spPr>
        <p:txBody>
          <a:bodyPr wrap="none" lIns="0" tIns="0" rIns="0" bIns="0" anchor="b" anchorCtr="1">
            <a:normAutofit/>
          </a:bodyPr>
          <a:lstStyle/>
          <a:p>
            <a:pPr algn="ctr"/>
            <a:r>
              <a:rPr lang="zh-CN" altLang="en-US" sz="1600" b="1" dirty="0">
                <a:solidFill>
                  <a:schemeClr val="accent1">
                    <a:lumMod val="100000"/>
                  </a:schemeClr>
                </a:solidFill>
              </a:rPr>
              <a:t>讲究网络礼仪 </a:t>
            </a:r>
          </a:p>
        </p:txBody>
      </p:sp>
      <p:sp>
        <p:nvSpPr>
          <p:cNvPr id="63" name="TextBox 67">
            <a:extLst>
              <a:ext uri="{FF2B5EF4-FFF2-40B4-BE49-F238E27FC236}">
                <a16:creationId xmlns:a16="http://schemas.microsoft.com/office/drawing/2014/main" xmlns="" id="{CADCEDCB-6BE5-42C2-83EA-9DB28F537183}"/>
              </a:ext>
            </a:extLst>
          </p:cNvPr>
          <p:cNvSpPr txBox="1"/>
          <p:nvPr/>
        </p:nvSpPr>
        <p:spPr>
          <a:xfrm>
            <a:off x="1616010" y="2034611"/>
            <a:ext cx="1047405" cy="321115"/>
          </a:xfrm>
          <a:prstGeom prst="rect">
            <a:avLst/>
          </a:prstGeom>
          <a:noFill/>
        </p:spPr>
        <p:txBody>
          <a:bodyPr wrap="none" lIns="0" tIns="0" rIns="0" bIns="0" anchor="b" anchorCtr="1">
            <a:normAutofit/>
          </a:bodyPr>
          <a:lstStyle/>
          <a:p>
            <a:pPr algn="ctr"/>
            <a:r>
              <a:rPr lang="zh-CN" altLang="en-US" sz="1600" b="1" dirty="0">
                <a:solidFill>
                  <a:schemeClr val="accent6">
                    <a:lumMod val="100000"/>
                  </a:schemeClr>
                </a:solidFill>
              </a:rPr>
              <a:t>理性看待网络</a:t>
            </a:r>
          </a:p>
        </p:txBody>
      </p:sp>
      <p:sp>
        <p:nvSpPr>
          <p:cNvPr id="65" name="Rectangle 48">
            <a:extLst>
              <a:ext uri="{FF2B5EF4-FFF2-40B4-BE49-F238E27FC236}">
                <a16:creationId xmlns:a16="http://schemas.microsoft.com/office/drawing/2014/main" xmlns="" id="{557CFA29-6196-4F2A-9442-B3D58B26BE6F}"/>
              </a:ext>
            </a:extLst>
          </p:cNvPr>
          <p:cNvSpPr/>
          <p:nvPr/>
        </p:nvSpPr>
        <p:spPr bwMode="auto">
          <a:xfrm>
            <a:off x="843657" y="3382421"/>
            <a:ext cx="8300343" cy="726828"/>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6" name="Oval 3">
            <a:extLst>
              <a:ext uri="{FF2B5EF4-FFF2-40B4-BE49-F238E27FC236}">
                <a16:creationId xmlns:a16="http://schemas.microsoft.com/office/drawing/2014/main" xmlns="" id="{5BA38C6D-49AA-42FB-955C-A81A5F62ADC3}"/>
              </a:ext>
            </a:extLst>
          </p:cNvPr>
          <p:cNvSpPr/>
          <p:nvPr/>
        </p:nvSpPr>
        <p:spPr>
          <a:xfrm>
            <a:off x="1958549" y="2888512"/>
            <a:ext cx="378725" cy="378725"/>
          </a:xfrm>
          <a:prstGeom prst="ellipse">
            <a:avLst/>
          </a:prstGeom>
          <a:solidFill>
            <a:schemeClr val="accent6"/>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GB" sz="2000" dirty="0">
                <a:latin typeface="Impact" panose="020B0806030902050204" pitchFamily="34" charset="0"/>
              </a:rPr>
              <a:t>05</a:t>
            </a:r>
          </a:p>
        </p:txBody>
      </p:sp>
      <p:sp>
        <p:nvSpPr>
          <p:cNvPr id="67" name="Oval 4">
            <a:extLst>
              <a:ext uri="{FF2B5EF4-FFF2-40B4-BE49-F238E27FC236}">
                <a16:creationId xmlns:a16="http://schemas.microsoft.com/office/drawing/2014/main" xmlns="" id="{4DB7EF78-7884-408C-92FC-0B55A4E3568C}"/>
              </a:ext>
            </a:extLst>
          </p:cNvPr>
          <p:cNvSpPr/>
          <p:nvPr/>
        </p:nvSpPr>
        <p:spPr>
          <a:xfrm>
            <a:off x="3553307" y="2888512"/>
            <a:ext cx="378725" cy="378725"/>
          </a:xfrm>
          <a:prstGeom prst="ellipse">
            <a:avLst/>
          </a:prstGeom>
          <a:solidFill>
            <a:schemeClr val="accent1"/>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GB" sz="2000" dirty="0">
                <a:latin typeface="Impact" panose="020B0806030902050204" pitchFamily="34" charset="0"/>
              </a:rPr>
              <a:t>06</a:t>
            </a:r>
          </a:p>
        </p:txBody>
      </p:sp>
      <p:sp>
        <p:nvSpPr>
          <p:cNvPr id="68" name="Oval 5">
            <a:extLst>
              <a:ext uri="{FF2B5EF4-FFF2-40B4-BE49-F238E27FC236}">
                <a16:creationId xmlns:a16="http://schemas.microsoft.com/office/drawing/2014/main" xmlns="" id="{416201D8-D8B9-47E2-9D52-BBC9E0261C2A}"/>
              </a:ext>
            </a:extLst>
          </p:cNvPr>
          <p:cNvSpPr/>
          <p:nvPr/>
        </p:nvSpPr>
        <p:spPr>
          <a:xfrm>
            <a:off x="5148064" y="2888512"/>
            <a:ext cx="378725" cy="378725"/>
          </a:xfrm>
          <a:prstGeom prst="ellipse">
            <a:avLst/>
          </a:prstGeom>
          <a:solidFill>
            <a:schemeClr val="bg1">
              <a:lumMod val="65000"/>
            </a:schemeClr>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GB" sz="2000" dirty="0">
                <a:latin typeface="Impact" panose="020B0806030902050204" pitchFamily="34" charset="0"/>
              </a:rPr>
              <a:t>07</a:t>
            </a:r>
          </a:p>
        </p:txBody>
      </p:sp>
      <p:sp>
        <p:nvSpPr>
          <p:cNvPr id="69" name="Oval 6">
            <a:extLst>
              <a:ext uri="{FF2B5EF4-FFF2-40B4-BE49-F238E27FC236}">
                <a16:creationId xmlns:a16="http://schemas.microsoft.com/office/drawing/2014/main" xmlns="" id="{6D2325AD-401D-40C7-A410-35104BBAC8C6}"/>
              </a:ext>
            </a:extLst>
          </p:cNvPr>
          <p:cNvSpPr/>
          <p:nvPr/>
        </p:nvSpPr>
        <p:spPr>
          <a:xfrm>
            <a:off x="6742821" y="2888511"/>
            <a:ext cx="378725" cy="378725"/>
          </a:xfrm>
          <a:prstGeom prst="ellipse">
            <a:avLst/>
          </a:prstGeom>
          <a:solidFill>
            <a:schemeClr val="accent4"/>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GB" sz="2000" dirty="0">
                <a:latin typeface="Impact" panose="020B0806030902050204" pitchFamily="34" charset="0"/>
              </a:rPr>
              <a:t>08</a:t>
            </a:r>
          </a:p>
        </p:txBody>
      </p:sp>
      <p:sp>
        <p:nvSpPr>
          <p:cNvPr id="70" name="TextBox 55">
            <a:extLst>
              <a:ext uri="{FF2B5EF4-FFF2-40B4-BE49-F238E27FC236}">
                <a16:creationId xmlns:a16="http://schemas.microsoft.com/office/drawing/2014/main" xmlns="" id="{4FCFBE9C-6748-4762-B691-7A2EF48732F9}"/>
              </a:ext>
            </a:extLst>
          </p:cNvPr>
          <p:cNvSpPr txBox="1"/>
          <p:nvPr/>
        </p:nvSpPr>
        <p:spPr>
          <a:xfrm>
            <a:off x="4813724" y="3476012"/>
            <a:ext cx="1047405" cy="507920"/>
          </a:xfrm>
          <a:prstGeom prst="rect">
            <a:avLst/>
          </a:prstGeom>
          <a:noFill/>
        </p:spPr>
        <p:txBody>
          <a:bodyPr wrap="none" lIns="0" tIns="0" rIns="0" bIns="0" anchor="b" anchorCtr="1">
            <a:normAutofit/>
          </a:bodyPr>
          <a:lstStyle/>
          <a:p>
            <a:pPr algn="ctr"/>
            <a:r>
              <a:rPr lang="zh-CN" altLang="en-US" sz="1600" b="1" dirty="0">
                <a:solidFill>
                  <a:schemeClr val="tx1">
                    <a:lumMod val="50000"/>
                    <a:lumOff val="50000"/>
                  </a:schemeClr>
                </a:solidFill>
              </a:rPr>
              <a:t>科学规划</a:t>
            </a:r>
            <a:endParaRPr lang="en-US" altLang="zh-CN" sz="1600" b="1" dirty="0">
              <a:solidFill>
                <a:schemeClr val="tx1">
                  <a:lumMod val="50000"/>
                  <a:lumOff val="50000"/>
                </a:schemeClr>
              </a:solidFill>
            </a:endParaRPr>
          </a:p>
          <a:p>
            <a:pPr algn="ctr"/>
            <a:r>
              <a:rPr lang="zh-CN" altLang="en-US" sz="1600" b="1" dirty="0">
                <a:solidFill>
                  <a:schemeClr val="tx1">
                    <a:lumMod val="50000"/>
                    <a:lumOff val="50000"/>
                  </a:schemeClr>
                </a:solidFill>
              </a:rPr>
              <a:t>人生目标</a:t>
            </a:r>
          </a:p>
        </p:txBody>
      </p:sp>
      <p:sp>
        <p:nvSpPr>
          <p:cNvPr id="71" name="TextBox 58">
            <a:extLst>
              <a:ext uri="{FF2B5EF4-FFF2-40B4-BE49-F238E27FC236}">
                <a16:creationId xmlns:a16="http://schemas.microsoft.com/office/drawing/2014/main" xmlns="" id="{49E70D79-3DBC-4C6C-B2BC-B801E7E81831}"/>
              </a:ext>
            </a:extLst>
          </p:cNvPr>
          <p:cNvSpPr txBox="1"/>
          <p:nvPr/>
        </p:nvSpPr>
        <p:spPr>
          <a:xfrm>
            <a:off x="6408481" y="3411789"/>
            <a:ext cx="1047405" cy="321115"/>
          </a:xfrm>
          <a:prstGeom prst="rect">
            <a:avLst/>
          </a:prstGeom>
          <a:noFill/>
        </p:spPr>
        <p:txBody>
          <a:bodyPr wrap="none" lIns="0" tIns="0" rIns="0" bIns="0" anchor="b" anchorCtr="1">
            <a:normAutofit/>
          </a:bodyPr>
          <a:lstStyle/>
          <a:p>
            <a:pPr algn="ctr"/>
            <a:r>
              <a:rPr lang="zh-CN" altLang="en-US" sz="1600" b="1" dirty="0">
                <a:solidFill>
                  <a:schemeClr val="accent4">
                    <a:lumMod val="100000"/>
                  </a:schemeClr>
                </a:solidFill>
              </a:rPr>
              <a:t>寻求社会支持</a:t>
            </a:r>
          </a:p>
        </p:txBody>
      </p:sp>
      <p:sp>
        <p:nvSpPr>
          <p:cNvPr id="72" name="TextBox 64">
            <a:extLst>
              <a:ext uri="{FF2B5EF4-FFF2-40B4-BE49-F238E27FC236}">
                <a16:creationId xmlns:a16="http://schemas.microsoft.com/office/drawing/2014/main" xmlns="" id="{4B062F5E-0025-467A-8535-B08EA769B822}"/>
              </a:ext>
            </a:extLst>
          </p:cNvPr>
          <p:cNvSpPr txBox="1"/>
          <p:nvPr/>
        </p:nvSpPr>
        <p:spPr>
          <a:xfrm>
            <a:off x="3238313" y="3476012"/>
            <a:ext cx="1047405" cy="507920"/>
          </a:xfrm>
          <a:prstGeom prst="rect">
            <a:avLst/>
          </a:prstGeom>
          <a:noFill/>
        </p:spPr>
        <p:txBody>
          <a:bodyPr wrap="none" lIns="0" tIns="0" rIns="0" bIns="0" anchor="b" anchorCtr="1">
            <a:normAutofit/>
          </a:bodyPr>
          <a:lstStyle/>
          <a:p>
            <a:pPr algn="ctr"/>
            <a:r>
              <a:rPr lang="zh-CN" altLang="en-US" sz="1600" b="1" dirty="0">
                <a:solidFill>
                  <a:schemeClr val="accent1">
                    <a:lumMod val="100000"/>
                  </a:schemeClr>
                </a:solidFill>
              </a:rPr>
              <a:t>培养多样兴趣</a:t>
            </a:r>
            <a:endParaRPr lang="en-US" altLang="zh-CN" sz="1600" b="1" dirty="0">
              <a:solidFill>
                <a:schemeClr val="accent1">
                  <a:lumMod val="100000"/>
                </a:schemeClr>
              </a:solidFill>
            </a:endParaRPr>
          </a:p>
          <a:p>
            <a:pPr algn="ctr"/>
            <a:r>
              <a:rPr lang="zh-CN" altLang="en-US" sz="1600" b="1" dirty="0">
                <a:solidFill>
                  <a:schemeClr val="accent1">
                    <a:lumMod val="100000"/>
                  </a:schemeClr>
                </a:solidFill>
              </a:rPr>
              <a:t>与爱好 </a:t>
            </a:r>
          </a:p>
        </p:txBody>
      </p:sp>
      <p:sp>
        <p:nvSpPr>
          <p:cNvPr id="73" name="TextBox 67">
            <a:extLst>
              <a:ext uri="{FF2B5EF4-FFF2-40B4-BE49-F238E27FC236}">
                <a16:creationId xmlns:a16="http://schemas.microsoft.com/office/drawing/2014/main" xmlns="" id="{AF6171F2-88A8-4B15-99BD-EB3E78D3CFCA}"/>
              </a:ext>
            </a:extLst>
          </p:cNvPr>
          <p:cNvSpPr txBox="1"/>
          <p:nvPr/>
        </p:nvSpPr>
        <p:spPr>
          <a:xfrm>
            <a:off x="1616010" y="3411789"/>
            <a:ext cx="1047405" cy="321115"/>
          </a:xfrm>
          <a:prstGeom prst="rect">
            <a:avLst/>
          </a:prstGeom>
          <a:noFill/>
        </p:spPr>
        <p:txBody>
          <a:bodyPr wrap="none" lIns="0" tIns="0" rIns="0" bIns="0" anchor="b" anchorCtr="1">
            <a:normAutofit/>
          </a:bodyPr>
          <a:lstStyle/>
          <a:p>
            <a:pPr algn="ctr"/>
            <a:r>
              <a:rPr lang="zh-CN" altLang="en-US" sz="1600" b="1" dirty="0">
                <a:solidFill>
                  <a:schemeClr val="accent6">
                    <a:lumMod val="100000"/>
                  </a:schemeClr>
                </a:solidFill>
              </a:rPr>
              <a:t>设定上网目标</a:t>
            </a:r>
          </a:p>
        </p:txBody>
      </p:sp>
    </p:spTree>
    <p:extLst>
      <p:ext uri="{BB962C8B-B14F-4D97-AF65-F5344CB8AC3E}">
        <p14:creationId xmlns:p14="http://schemas.microsoft.com/office/powerpoint/2010/main" val="77445915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p:cTn id="17" dur="500" fill="hold"/>
                                        <p:tgtEl>
                                          <p:spTgt spid="47"/>
                                        </p:tgtEl>
                                        <p:attrNameLst>
                                          <p:attrName>ppt_w</p:attrName>
                                        </p:attrNameLst>
                                      </p:cBhvr>
                                      <p:tavLst>
                                        <p:tav tm="0">
                                          <p:val>
                                            <p:fltVal val="0"/>
                                          </p:val>
                                        </p:tav>
                                        <p:tav tm="100000">
                                          <p:val>
                                            <p:strVal val="#ppt_w"/>
                                          </p:val>
                                        </p:tav>
                                      </p:tavLst>
                                    </p:anim>
                                    <p:anim calcmode="lin" valueType="num">
                                      <p:cBhvr>
                                        <p:cTn id="18" dur="500" fill="hold"/>
                                        <p:tgtEl>
                                          <p:spTgt spid="47"/>
                                        </p:tgtEl>
                                        <p:attrNameLst>
                                          <p:attrName>ppt_h</p:attrName>
                                        </p:attrNameLst>
                                      </p:cBhvr>
                                      <p:tavLst>
                                        <p:tav tm="0">
                                          <p:val>
                                            <p:fltVal val="0"/>
                                          </p:val>
                                        </p:tav>
                                        <p:tav tm="100000">
                                          <p:val>
                                            <p:strVal val="#ppt_h"/>
                                          </p:val>
                                        </p:tav>
                                      </p:tavLst>
                                    </p:anim>
                                    <p:animEffect transition="in" filter="fade">
                                      <p:cBhvr>
                                        <p:cTn id="19" dur="500"/>
                                        <p:tgtEl>
                                          <p:spTgt spid="4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p:cTn id="22" dur="500" fill="hold"/>
                                        <p:tgtEl>
                                          <p:spTgt spid="48"/>
                                        </p:tgtEl>
                                        <p:attrNameLst>
                                          <p:attrName>ppt_w</p:attrName>
                                        </p:attrNameLst>
                                      </p:cBhvr>
                                      <p:tavLst>
                                        <p:tav tm="0">
                                          <p:val>
                                            <p:fltVal val="0"/>
                                          </p:val>
                                        </p:tav>
                                        <p:tav tm="100000">
                                          <p:val>
                                            <p:strVal val="#ppt_w"/>
                                          </p:val>
                                        </p:tav>
                                      </p:tavLst>
                                    </p:anim>
                                    <p:anim calcmode="lin" valueType="num">
                                      <p:cBhvr>
                                        <p:cTn id="23" dur="500" fill="hold"/>
                                        <p:tgtEl>
                                          <p:spTgt spid="48"/>
                                        </p:tgtEl>
                                        <p:attrNameLst>
                                          <p:attrName>ppt_h</p:attrName>
                                        </p:attrNameLst>
                                      </p:cBhvr>
                                      <p:tavLst>
                                        <p:tav tm="0">
                                          <p:val>
                                            <p:fltVal val="0"/>
                                          </p:val>
                                        </p:tav>
                                        <p:tav tm="100000">
                                          <p:val>
                                            <p:strVal val="#ppt_h"/>
                                          </p:val>
                                        </p:tav>
                                      </p:tavLst>
                                    </p:anim>
                                    <p:animEffect transition="in" filter="fade">
                                      <p:cBhvr>
                                        <p:cTn id="24" dur="500"/>
                                        <p:tgtEl>
                                          <p:spTgt spid="48"/>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37" fill="hold" grpId="0" nodeType="click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barn(outVertical)">
                                      <p:cBhvr>
                                        <p:cTn id="29" dur="500"/>
                                        <p:tgtEl>
                                          <p:spTgt spid="44"/>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66"/>
                                        </p:tgtEl>
                                        <p:attrNameLst>
                                          <p:attrName>style.visibility</p:attrName>
                                        </p:attrNameLst>
                                      </p:cBhvr>
                                      <p:to>
                                        <p:strVal val="visible"/>
                                      </p:to>
                                    </p:set>
                                    <p:anim calcmode="lin" valueType="num">
                                      <p:cBhvr>
                                        <p:cTn id="34" dur="500" fill="hold"/>
                                        <p:tgtEl>
                                          <p:spTgt spid="66"/>
                                        </p:tgtEl>
                                        <p:attrNameLst>
                                          <p:attrName>ppt_w</p:attrName>
                                        </p:attrNameLst>
                                      </p:cBhvr>
                                      <p:tavLst>
                                        <p:tav tm="0">
                                          <p:val>
                                            <p:fltVal val="0"/>
                                          </p:val>
                                        </p:tav>
                                        <p:tav tm="100000">
                                          <p:val>
                                            <p:strVal val="#ppt_w"/>
                                          </p:val>
                                        </p:tav>
                                      </p:tavLst>
                                    </p:anim>
                                    <p:anim calcmode="lin" valueType="num">
                                      <p:cBhvr>
                                        <p:cTn id="35" dur="500" fill="hold"/>
                                        <p:tgtEl>
                                          <p:spTgt spid="66"/>
                                        </p:tgtEl>
                                        <p:attrNameLst>
                                          <p:attrName>ppt_h</p:attrName>
                                        </p:attrNameLst>
                                      </p:cBhvr>
                                      <p:tavLst>
                                        <p:tav tm="0">
                                          <p:val>
                                            <p:fltVal val="0"/>
                                          </p:val>
                                        </p:tav>
                                        <p:tav tm="100000">
                                          <p:val>
                                            <p:strVal val="#ppt_h"/>
                                          </p:val>
                                        </p:tav>
                                      </p:tavLst>
                                    </p:anim>
                                    <p:animEffect transition="in" filter="fade">
                                      <p:cBhvr>
                                        <p:cTn id="36" dur="500"/>
                                        <p:tgtEl>
                                          <p:spTgt spid="6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67"/>
                                        </p:tgtEl>
                                        <p:attrNameLst>
                                          <p:attrName>style.visibility</p:attrName>
                                        </p:attrNameLst>
                                      </p:cBhvr>
                                      <p:to>
                                        <p:strVal val="visible"/>
                                      </p:to>
                                    </p:set>
                                    <p:anim calcmode="lin" valueType="num">
                                      <p:cBhvr>
                                        <p:cTn id="39" dur="500" fill="hold"/>
                                        <p:tgtEl>
                                          <p:spTgt spid="67"/>
                                        </p:tgtEl>
                                        <p:attrNameLst>
                                          <p:attrName>ppt_w</p:attrName>
                                        </p:attrNameLst>
                                      </p:cBhvr>
                                      <p:tavLst>
                                        <p:tav tm="0">
                                          <p:val>
                                            <p:fltVal val="0"/>
                                          </p:val>
                                        </p:tav>
                                        <p:tav tm="100000">
                                          <p:val>
                                            <p:strVal val="#ppt_w"/>
                                          </p:val>
                                        </p:tav>
                                      </p:tavLst>
                                    </p:anim>
                                    <p:anim calcmode="lin" valueType="num">
                                      <p:cBhvr>
                                        <p:cTn id="40" dur="500" fill="hold"/>
                                        <p:tgtEl>
                                          <p:spTgt spid="67"/>
                                        </p:tgtEl>
                                        <p:attrNameLst>
                                          <p:attrName>ppt_h</p:attrName>
                                        </p:attrNameLst>
                                      </p:cBhvr>
                                      <p:tavLst>
                                        <p:tav tm="0">
                                          <p:val>
                                            <p:fltVal val="0"/>
                                          </p:val>
                                        </p:tav>
                                        <p:tav tm="100000">
                                          <p:val>
                                            <p:strVal val="#ppt_h"/>
                                          </p:val>
                                        </p:tav>
                                      </p:tavLst>
                                    </p:anim>
                                    <p:animEffect transition="in" filter="fade">
                                      <p:cBhvr>
                                        <p:cTn id="41" dur="500"/>
                                        <p:tgtEl>
                                          <p:spTgt spid="6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68"/>
                                        </p:tgtEl>
                                        <p:attrNameLst>
                                          <p:attrName>style.visibility</p:attrName>
                                        </p:attrNameLst>
                                      </p:cBhvr>
                                      <p:to>
                                        <p:strVal val="visible"/>
                                      </p:to>
                                    </p:set>
                                    <p:anim calcmode="lin" valueType="num">
                                      <p:cBhvr>
                                        <p:cTn id="44" dur="500" fill="hold"/>
                                        <p:tgtEl>
                                          <p:spTgt spid="68"/>
                                        </p:tgtEl>
                                        <p:attrNameLst>
                                          <p:attrName>ppt_w</p:attrName>
                                        </p:attrNameLst>
                                      </p:cBhvr>
                                      <p:tavLst>
                                        <p:tav tm="0">
                                          <p:val>
                                            <p:fltVal val="0"/>
                                          </p:val>
                                        </p:tav>
                                        <p:tav tm="100000">
                                          <p:val>
                                            <p:strVal val="#ppt_w"/>
                                          </p:val>
                                        </p:tav>
                                      </p:tavLst>
                                    </p:anim>
                                    <p:anim calcmode="lin" valueType="num">
                                      <p:cBhvr>
                                        <p:cTn id="45" dur="500" fill="hold"/>
                                        <p:tgtEl>
                                          <p:spTgt spid="68"/>
                                        </p:tgtEl>
                                        <p:attrNameLst>
                                          <p:attrName>ppt_h</p:attrName>
                                        </p:attrNameLst>
                                      </p:cBhvr>
                                      <p:tavLst>
                                        <p:tav tm="0">
                                          <p:val>
                                            <p:fltVal val="0"/>
                                          </p:val>
                                        </p:tav>
                                        <p:tav tm="100000">
                                          <p:val>
                                            <p:strVal val="#ppt_h"/>
                                          </p:val>
                                        </p:tav>
                                      </p:tavLst>
                                    </p:anim>
                                    <p:animEffect transition="in" filter="fade">
                                      <p:cBhvr>
                                        <p:cTn id="46" dur="500"/>
                                        <p:tgtEl>
                                          <p:spTgt spid="68"/>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 calcmode="lin" valueType="num">
                                      <p:cBhvr>
                                        <p:cTn id="49" dur="500" fill="hold"/>
                                        <p:tgtEl>
                                          <p:spTgt spid="69"/>
                                        </p:tgtEl>
                                        <p:attrNameLst>
                                          <p:attrName>ppt_w</p:attrName>
                                        </p:attrNameLst>
                                      </p:cBhvr>
                                      <p:tavLst>
                                        <p:tav tm="0">
                                          <p:val>
                                            <p:fltVal val="0"/>
                                          </p:val>
                                        </p:tav>
                                        <p:tav tm="100000">
                                          <p:val>
                                            <p:strVal val="#ppt_w"/>
                                          </p:val>
                                        </p:tav>
                                      </p:tavLst>
                                    </p:anim>
                                    <p:anim calcmode="lin" valueType="num">
                                      <p:cBhvr>
                                        <p:cTn id="50" dur="500" fill="hold"/>
                                        <p:tgtEl>
                                          <p:spTgt spid="69"/>
                                        </p:tgtEl>
                                        <p:attrNameLst>
                                          <p:attrName>ppt_h</p:attrName>
                                        </p:attrNameLst>
                                      </p:cBhvr>
                                      <p:tavLst>
                                        <p:tav tm="0">
                                          <p:val>
                                            <p:fltVal val="0"/>
                                          </p:val>
                                        </p:tav>
                                        <p:tav tm="100000">
                                          <p:val>
                                            <p:strVal val="#ppt_h"/>
                                          </p:val>
                                        </p:tav>
                                      </p:tavLst>
                                    </p:anim>
                                    <p:animEffect transition="in" filter="fade">
                                      <p:cBhvr>
                                        <p:cTn id="51" dur="500"/>
                                        <p:tgtEl>
                                          <p:spTgt spid="69"/>
                                        </p:tgtEl>
                                      </p:cBhvr>
                                    </p:animEffect>
                                  </p:childTnLst>
                                </p:cTn>
                              </p:par>
                            </p:childTnLst>
                          </p:cTn>
                        </p:par>
                      </p:childTnLst>
                    </p:cTn>
                  </p:par>
                  <p:par>
                    <p:cTn id="52" fill="hold">
                      <p:stCondLst>
                        <p:cond delay="indefinite"/>
                      </p:stCondLst>
                      <p:childTnLst>
                        <p:par>
                          <p:cTn id="53" fill="hold">
                            <p:stCondLst>
                              <p:cond delay="0"/>
                            </p:stCondLst>
                            <p:childTnLst>
                              <p:par>
                                <p:cTn id="54" presetID="16" presetClass="entr" presetSubtype="37" fill="hold" grpId="0" nodeType="clickEffect">
                                  <p:stCondLst>
                                    <p:cond delay="0"/>
                                  </p:stCondLst>
                                  <p:childTnLst>
                                    <p:set>
                                      <p:cBhvr>
                                        <p:cTn id="55" dur="1" fill="hold">
                                          <p:stCondLst>
                                            <p:cond delay="0"/>
                                          </p:stCondLst>
                                        </p:cTn>
                                        <p:tgtEl>
                                          <p:spTgt spid="65"/>
                                        </p:tgtEl>
                                        <p:attrNameLst>
                                          <p:attrName>style.visibility</p:attrName>
                                        </p:attrNameLst>
                                      </p:cBhvr>
                                      <p:to>
                                        <p:strVal val="visible"/>
                                      </p:to>
                                    </p:set>
                                    <p:animEffect transition="in" filter="barn(outVertical)">
                                      <p:cBhvr>
                                        <p:cTn id="56"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65" grpId="0" animBg="1"/>
      <p:bldP spid="66" grpId="0" animBg="1"/>
      <p:bldP spid="67" grpId="0" animBg="1"/>
      <p:bldP spid="68" grpId="0" animBg="1"/>
      <p:bldP spid="6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48">
            <a:extLst>
              <a:ext uri="{FF2B5EF4-FFF2-40B4-BE49-F238E27FC236}">
                <a16:creationId xmlns:a16="http://schemas.microsoft.com/office/drawing/2014/main" xmlns="" id="{6BA0B64D-8170-4B1E-8CF7-87CBF7BD060A}"/>
              </a:ext>
            </a:extLst>
          </p:cNvPr>
          <p:cNvSpPr/>
          <p:nvPr/>
        </p:nvSpPr>
        <p:spPr bwMode="auto">
          <a:xfrm>
            <a:off x="5004047" y="1844921"/>
            <a:ext cx="2237578" cy="2815057"/>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30963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大学生网络心理调适</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111561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一、大学生网络心理的自我调适</a:t>
            </a:r>
          </a:p>
        </p:txBody>
      </p:sp>
      <p:cxnSp>
        <p:nvCxnSpPr>
          <p:cNvPr id="39" name="直接连接符 38">
            <a:extLst>
              <a:ext uri="{FF2B5EF4-FFF2-40B4-BE49-F238E27FC236}">
                <a16:creationId xmlns:a16="http://schemas.microsoft.com/office/drawing/2014/main" xmlns="" id="{E3509EDD-D63E-4C3C-A619-1096C6571EA2}"/>
              </a:ext>
            </a:extLst>
          </p:cNvPr>
          <p:cNvCxnSpPr>
            <a:cxnSpLocks/>
          </p:cNvCxnSpPr>
          <p:nvPr/>
        </p:nvCxnSpPr>
        <p:spPr>
          <a:xfrm flipH="1">
            <a:off x="611560" y="1131590"/>
            <a:ext cx="2469675"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等腰三角形 40">
            <a:extLst>
              <a:ext uri="{FF2B5EF4-FFF2-40B4-BE49-F238E27FC236}">
                <a16:creationId xmlns:a16="http://schemas.microsoft.com/office/drawing/2014/main" xmlns="" id="{9D6525E5-4546-44A6-B6AC-48631564C20B}"/>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2" name="直接连接符 41">
            <a:extLst>
              <a:ext uri="{FF2B5EF4-FFF2-40B4-BE49-F238E27FC236}">
                <a16:creationId xmlns:a16="http://schemas.microsoft.com/office/drawing/2014/main" xmlns="" id="{0F3C9844-0B2F-48C2-A2AC-4D41BC4811E9}"/>
              </a:ext>
            </a:extLst>
          </p:cNvPr>
          <p:cNvCxnSpPr>
            <a:cxnSpLocks/>
          </p:cNvCxnSpPr>
          <p:nvPr/>
        </p:nvCxnSpPr>
        <p:spPr>
          <a:xfrm>
            <a:off x="3503097" y="521032"/>
            <a:ext cx="5640903"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3" name="等腰三角形 42">
            <a:extLst>
              <a:ext uri="{FF2B5EF4-FFF2-40B4-BE49-F238E27FC236}">
                <a16:creationId xmlns:a16="http://schemas.microsoft.com/office/drawing/2014/main" xmlns="" id="{F642695A-2DA1-4BD4-8DB6-E1CE030F4F5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Rectangle 48">
            <a:extLst>
              <a:ext uri="{FF2B5EF4-FFF2-40B4-BE49-F238E27FC236}">
                <a16:creationId xmlns:a16="http://schemas.microsoft.com/office/drawing/2014/main" xmlns="" id="{A4A6384C-AD88-40CF-9CEC-1528C35A4243}"/>
              </a:ext>
            </a:extLst>
          </p:cNvPr>
          <p:cNvSpPr/>
          <p:nvPr/>
        </p:nvSpPr>
        <p:spPr bwMode="auto">
          <a:xfrm>
            <a:off x="1686350" y="1844921"/>
            <a:ext cx="2237578" cy="2815057"/>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5" name="Oval 3">
            <a:extLst>
              <a:ext uri="{FF2B5EF4-FFF2-40B4-BE49-F238E27FC236}">
                <a16:creationId xmlns:a16="http://schemas.microsoft.com/office/drawing/2014/main" xmlns="" id="{2AA60037-FBBD-42F3-BEC9-AD5C701038DC}"/>
              </a:ext>
            </a:extLst>
          </p:cNvPr>
          <p:cNvSpPr/>
          <p:nvPr/>
        </p:nvSpPr>
        <p:spPr>
          <a:xfrm>
            <a:off x="2592396" y="1363048"/>
            <a:ext cx="378725" cy="378725"/>
          </a:xfrm>
          <a:prstGeom prst="ellipse">
            <a:avLst/>
          </a:prstGeom>
          <a:solidFill>
            <a:schemeClr val="accent6"/>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GB" sz="2000">
                <a:latin typeface="Impact" panose="020B0806030902050204" pitchFamily="34" charset="0"/>
              </a:rPr>
              <a:t>01</a:t>
            </a:r>
          </a:p>
        </p:txBody>
      </p:sp>
      <p:sp>
        <p:nvSpPr>
          <p:cNvPr id="46" name="Oval 4">
            <a:extLst>
              <a:ext uri="{FF2B5EF4-FFF2-40B4-BE49-F238E27FC236}">
                <a16:creationId xmlns:a16="http://schemas.microsoft.com/office/drawing/2014/main" xmlns="" id="{BDF38645-4A60-4F4E-9A60-3073A5525A2B}"/>
              </a:ext>
            </a:extLst>
          </p:cNvPr>
          <p:cNvSpPr/>
          <p:nvPr/>
        </p:nvSpPr>
        <p:spPr>
          <a:xfrm>
            <a:off x="5937575" y="1363048"/>
            <a:ext cx="378725" cy="378725"/>
          </a:xfrm>
          <a:prstGeom prst="ellipse">
            <a:avLst/>
          </a:prstGeom>
          <a:solidFill>
            <a:schemeClr val="accent1"/>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GB" sz="2000">
                <a:latin typeface="Impact" panose="020B0806030902050204" pitchFamily="34" charset="0"/>
              </a:rPr>
              <a:t>02</a:t>
            </a:r>
          </a:p>
        </p:txBody>
      </p:sp>
      <p:sp>
        <p:nvSpPr>
          <p:cNvPr id="63" name="TextBox 67">
            <a:extLst>
              <a:ext uri="{FF2B5EF4-FFF2-40B4-BE49-F238E27FC236}">
                <a16:creationId xmlns:a16="http://schemas.microsoft.com/office/drawing/2014/main" xmlns="" id="{CADCEDCB-6BE5-42C2-83EA-9DB28F537183}"/>
              </a:ext>
            </a:extLst>
          </p:cNvPr>
          <p:cNvSpPr txBox="1"/>
          <p:nvPr/>
        </p:nvSpPr>
        <p:spPr>
          <a:xfrm>
            <a:off x="2249857" y="1923678"/>
            <a:ext cx="1047405" cy="321115"/>
          </a:xfrm>
          <a:prstGeom prst="rect">
            <a:avLst/>
          </a:prstGeom>
          <a:noFill/>
        </p:spPr>
        <p:txBody>
          <a:bodyPr wrap="none" lIns="0" tIns="0" rIns="0" bIns="0" anchor="b" anchorCtr="1">
            <a:normAutofit/>
          </a:bodyPr>
          <a:lstStyle/>
          <a:p>
            <a:pPr algn="ctr"/>
            <a:r>
              <a:rPr lang="zh-CN" altLang="en-US" sz="1600" b="1" dirty="0">
                <a:solidFill>
                  <a:schemeClr val="accent6">
                    <a:lumMod val="100000"/>
                  </a:schemeClr>
                </a:solidFill>
              </a:rPr>
              <a:t>理性看待网络</a:t>
            </a:r>
          </a:p>
        </p:txBody>
      </p:sp>
      <p:sp>
        <p:nvSpPr>
          <p:cNvPr id="28" name="文本框 27">
            <a:extLst>
              <a:ext uri="{FF2B5EF4-FFF2-40B4-BE49-F238E27FC236}">
                <a16:creationId xmlns:a16="http://schemas.microsoft.com/office/drawing/2014/main" xmlns="" id="{A68FFBC4-2137-41AF-83F3-81F17FFA0127}"/>
              </a:ext>
            </a:extLst>
          </p:cNvPr>
          <p:cNvSpPr txBox="1"/>
          <p:nvPr/>
        </p:nvSpPr>
        <p:spPr>
          <a:xfrm>
            <a:off x="1846396" y="2344170"/>
            <a:ext cx="2005523" cy="2145396"/>
          </a:xfrm>
          <a:prstGeom prst="rect">
            <a:avLst/>
          </a:prstGeom>
          <a:noFill/>
        </p:spPr>
        <p:txBody>
          <a:bodyPr wrap="square">
            <a:spAutoFit/>
          </a:bodyPr>
          <a:lstStyle/>
          <a:p>
            <a:pPr>
              <a:lnSpc>
                <a:spcPts val="1800"/>
              </a:lnSpc>
            </a:pPr>
            <a:r>
              <a:rPr lang="zh-CN" altLang="en-US" sz="1100" dirty="0"/>
              <a:t>互联网的出现消除了人类跨地域沟通在时间上的滞后性，拓展了人类的交往空间，深刻地改变着人与人、人与社会的关系。然而，网络在充满自由、平等和开放的同时，又充满着诱惑与陷阱。我们既不能将其视作洪水猛兽，又要清楚地 看到沉迷于它会“玩物丧志”。</a:t>
            </a:r>
          </a:p>
        </p:txBody>
      </p:sp>
      <p:sp>
        <p:nvSpPr>
          <p:cNvPr id="29" name="文本框 28">
            <a:extLst>
              <a:ext uri="{FF2B5EF4-FFF2-40B4-BE49-F238E27FC236}">
                <a16:creationId xmlns:a16="http://schemas.microsoft.com/office/drawing/2014/main" xmlns="" id="{4099CF00-D319-4DF1-8536-DF974F8E4456}"/>
              </a:ext>
            </a:extLst>
          </p:cNvPr>
          <p:cNvSpPr txBox="1"/>
          <p:nvPr/>
        </p:nvSpPr>
        <p:spPr>
          <a:xfrm>
            <a:off x="5120075" y="2344170"/>
            <a:ext cx="2005523" cy="2145396"/>
          </a:xfrm>
          <a:prstGeom prst="rect">
            <a:avLst/>
          </a:prstGeom>
          <a:noFill/>
        </p:spPr>
        <p:txBody>
          <a:bodyPr wrap="square">
            <a:spAutoFit/>
          </a:bodyPr>
          <a:lstStyle/>
          <a:p>
            <a:pPr>
              <a:lnSpc>
                <a:spcPts val="1800"/>
              </a:lnSpc>
            </a:pPr>
            <a:r>
              <a:rPr lang="zh-CN" altLang="en-US" sz="1100" dirty="0"/>
              <a:t>上网作为一种新型人际交往行为，需要我们遵守一种特殊的礼仪。 网络礼仪就是 指人们在计算机网络上通过电子媒介而体现的、规定的社会行为和方式，是指在网络世界的 交往中，以一定的、约定俗成的程序、方式来表示尊重对方的过程和手段。</a:t>
            </a:r>
          </a:p>
        </p:txBody>
      </p:sp>
      <p:sp>
        <p:nvSpPr>
          <p:cNvPr id="60" name="TextBox 64">
            <a:extLst>
              <a:ext uri="{FF2B5EF4-FFF2-40B4-BE49-F238E27FC236}">
                <a16:creationId xmlns:a16="http://schemas.microsoft.com/office/drawing/2014/main" xmlns="" id="{CBC949D0-5591-45C1-A1AD-12F7455EAD68}"/>
              </a:ext>
            </a:extLst>
          </p:cNvPr>
          <p:cNvSpPr txBox="1"/>
          <p:nvPr/>
        </p:nvSpPr>
        <p:spPr>
          <a:xfrm>
            <a:off x="5599135" y="1995686"/>
            <a:ext cx="1047405" cy="321115"/>
          </a:xfrm>
          <a:prstGeom prst="rect">
            <a:avLst/>
          </a:prstGeom>
          <a:noFill/>
        </p:spPr>
        <p:txBody>
          <a:bodyPr wrap="none" lIns="0" tIns="0" rIns="0" bIns="0" anchor="b" anchorCtr="1">
            <a:normAutofit/>
          </a:bodyPr>
          <a:lstStyle/>
          <a:p>
            <a:pPr algn="ctr"/>
            <a:r>
              <a:rPr lang="zh-CN" altLang="en-US" sz="1600" b="1" dirty="0">
                <a:solidFill>
                  <a:schemeClr val="accent1">
                    <a:lumMod val="100000"/>
                  </a:schemeClr>
                </a:solidFill>
              </a:rPr>
              <a:t>讲究网络礼仪 </a:t>
            </a:r>
          </a:p>
        </p:txBody>
      </p:sp>
    </p:spTree>
    <p:extLst>
      <p:ext uri="{BB962C8B-B14F-4D97-AF65-F5344CB8AC3E}">
        <p14:creationId xmlns:p14="http://schemas.microsoft.com/office/powerpoint/2010/main" val="112925125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37" fill="hold" grpId="0" nodeType="click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barn(outVertical)">
                                      <p:cBhvr>
                                        <p:cTn id="19" dur="500"/>
                                        <p:tgtEl>
                                          <p:spTgt spid="4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37" fill="hold" grpId="0"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barn(outVertical)">
                                      <p:cBhvr>
                                        <p:cTn id="2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44" grpId="0" animBg="1"/>
      <p:bldP spid="45" grpId="0" animBg="1"/>
      <p:bldP spid="4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48">
            <a:extLst>
              <a:ext uri="{FF2B5EF4-FFF2-40B4-BE49-F238E27FC236}">
                <a16:creationId xmlns:a16="http://schemas.microsoft.com/office/drawing/2014/main" xmlns="" id="{6BA0B64D-8170-4B1E-8CF7-87CBF7BD060A}"/>
              </a:ext>
            </a:extLst>
          </p:cNvPr>
          <p:cNvSpPr/>
          <p:nvPr/>
        </p:nvSpPr>
        <p:spPr bwMode="auto">
          <a:xfrm>
            <a:off x="5004047" y="1844921"/>
            <a:ext cx="2237578" cy="2815057"/>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30963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大学生网络心理调适</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111561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一、大学生网络心理的自我调适</a:t>
            </a:r>
          </a:p>
        </p:txBody>
      </p:sp>
      <p:cxnSp>
        <p:nvCxnSpPr>
          <p:cNvPr id="39" name="直接连接符 38">
            <a:extLst>
              <a:ext uri="{FF2B5EF4-FFF2-40B4-BE49-F238E27FC236}">
                <a16:creationId xmlns:a16="http://schemas.microsoft.com/office/drawing/2014/main" xmlns="" id="{E3509EDD-D63E-4C3C-A619-1096C6571EA2}"/>
              </a:ext>
            </a:extLst>
          </p:cNvPr>
          <p:cNvCxnSpPr>
            <a:cxnSpLocks/>
          </p:cNvCxnSpPr>
          <p:nvPr/>
        </p:nvCxnSpPr>
        <p:spPr>
          <a:xfrm flipH="1">
            <a:off x="611560" y="1131590"/>
            <a:ext cx="2469675"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等腰三角形 40">
            <a:extLst>
              <a:ext uri="{FF2B5EF4-FFF2-40B4-BE49-F238E27FC236}">
                <a16:creationId xmlns:a16="http://schemas.microsoft.com/office/drawing/2014/main" xmlns="" id="{9D6525E5-4546-44A6-B6AC-48631564C20B}"/>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2" name="直接连接符 41">
            <a:extLst>
              <a:ext uri="{FF2B5EF4-FFF2-40B4-BE49-F238E27FC236}">
                <a16:creationId xmlns:a16="http://schemas.microsoft.com/office/drawing/2014/main" xmlns="" id="{0F3C9844-0B2F-48C2-A2AC-4D41BC4811E9}"/>
              </a:ext>
            </a:extLst>
          </p:cNvPr>
          <p:cNvCxnSpPr>
            <a:cxnSpLocks/>
          </p:cNvCxnSpPr>
          <p:nvPr/>
        </p:nvCxnSpPr>
        <p:spPr>
          <a:xfrm>
            <a:off x="3503097" y="521032"/>
            <a:ext cx="5640903"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3" name="等腰三角形 42">
            <a:extLst>
              <a:ext uri="{FF2B5EF4-FFF2-40B4-BE49-F238E27FC236}">
                <a16:creationId xmlns:a16="http://schemas.microsoft.com/office/drawing/2014/main" xmlns="" id="{F642695A-2DA1-4BD4-8DB6-E1CE030F4F5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Rectangle 48">
            <a:extLst>
              <a:ext uri="{FF2B5EF4-FFF2-40B4-BE49-F238E27FC236}">
                <a16:creationId xmlns:a16="http://schemas.microsoft.com/office/drawing/2014/main" xmlns="" id="{A4A6384C-AD88-40CF-9CEC-1528C35A4243}"/>
              </a:ext>
            </a:extLst>
          </p:cNvPr>
          <p:cNvSpPr/>
          <p:nvPr/>
        </p:nvSpPr>
        <p:spPr bwMode="auto">
          <a:xfrm>
            <a:off x="1686350" y="1844921"/>
            <a:ext cx="2237578" cy="2815057"/>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5" name="Oval 3">
            <a:extLst>
              <a:ext uri="{FF2B5EF4-FFF2-40B4-BE49-F238E27FC236}">
                <a16:creationId xmlns:a16="http://schemas.microsoft.com/office/drawing/2014/main" xmlns="" id="{2AA60037-FBBD-42F3-BEC9-AD5C701038DC}"/>
              </a:ext>
            </a:extLst>
          </p:cNvPr>
          <p:cNvSpPr/>
          <p:nvPr/>
        </p:nvSpPr>
        <p:spPr>
          <a:xfrm>
            <a:off x="2592396" y="1363048"/>
            <a:ext cx="378725" cy="378725"/>
          </a:xfrm>
          <a:prstGeom prst="ellipse">
            <a:avLst/>
          </a:prstGeom>
          <a:solidFill>
            <a:schemeClr val="accent6"/>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GB" sz="2000" dirty="0">
                <a:latin typeface="Impact" panose="020B0806030902050204" pitchFamily="34" charset="0"/>
              </a:rPr>
              <a:t>03</a:t>
            </a:r>
          </a:p>
        </p:txBody>
      </p:sp>
      <p:sp>
        <p:nvSpPr>
          <p:cNvPr id="46" name="Oval 4">
            <a:extLst>
              <a:ext uri="{FF2B5EF4-FFF2-40B4-BE49-F238E27FC236}">
                <a16:creationId xmlns:a16="http://schemas.microsoft.com/office/drawing/2014/main" xmlns="" id="{BDF38645-4A60-4F4E-9A60-3073A5525A2B}"/>
              </a:ext>
            </a:extLst>
          </p:cNvPr>
          <p:cNvSpPr/>
          <p:nvPr/>
        </p:nvSpPr>
        <p:spPr>
          <a:xfrm>
            <a:off x="5937575" y="1363048"/>
            <a:ext cx="378725" cy="378725"/>
          </a:xfrm>
          <a:prstGeom prst="ellipse">
            <a:avLst/>
          </a:prstGeom>
          <a:solidFill>
            <a:schemeClr val="accent1"/>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GB" sz="2000" dirty="0">
                <a:latin typeface="Impact" panose="020B0806030902050204" pitchFamily="34" charset="0"/>
              </a:rPr>
              <a:t>04</a:t>
            </a:r>
          </a:p>
        </p:txBody>
      </p:sp>
      <p:sp>
        <p:nvSpPr>
          <p:cNvPr id="63" name="TextBox 67">
            <a:extLst>
              <a:ext uri="{FF2B5EF4-FFF2-40B4-BE49-F238E27FC236}">
                <a16:creationId xmlns:a16="http://schemas.microsoft.com/office/drawing/2014/main" xmlns="" id="{CADCEDCB-6BE5-42C2-83EA-9DB28F537183}"/>
              </a:ext>
            </a:extLst>
          </p:cNvPr>
          <p:cNvSpPr txBox="1"/>
          <p:nvPr/>
        </p:nvSpPr>
        <p:spPr>
          <a:xfrm>
            <a:off x="2249857" y="1923678"/>
            <a:ext cx="1047405" cy="321115"/>
          </a:xfrm>
          <a:prstGeom prst="rect">
            <a:avLst/>
          </a:prstGeom>
          <a:noFill/>
        </p:spPr>
        <p:txBody>
          <a:bodyPr wrap="none" lIns="0" tIns="0" rIns="0" bIns="0" anchor="b" anchorCtr="1">
            <a:normAutofit/>
          </a:bodyPr>
          <a:lstStyle/>
          <a:p>
            <a:pPr algn="ctr"/>
            <a:r>
              <a:rPr lang="zh-CN" altLang="en-US" sz="1600" b="1" dirty="0">
                <a:solidFill>
                  <a:schemeClr val="accent6">
                    <a:lumMod val="100000"/>
                  </a:schemeClr>
                </a:solidFill>
              </a:rPr>
              <a:t>遵守网络道德</a:t>
            </a:r>
          </a:p>
        </p:txBody>
      </p:sp>
      <p:sp>
        <p:nvSpPr>
          <p:cNvPr id="28" name="文本框 27">
            <a:extLst>
              <a:ext uri="{FF2B5EF4-FFF2-40B4-BE49-F238E27FC236}">
                <a16:creationId xmlns:a16="http://schemas.microsoft.com/office/drawing/2014/main" xmlns="" id="{A68FFBC4-2137-41AF-83F3-81F17FFA0127}"/>
              </a:ext>
            </a:extLst>
          </p:cNvPr>
          <p:cNvSpPr txBox="1"/>
          <p:nvPr/>
        </p:nvSpPr>
        <p:spPr>
          <a:xfrm>
            <a:off x="1846396" y="2344170"/>
            <a:ext cx="2005523" cy="1451744"/>
          </a:xfrm>
          <a:prstGeom prst="rect">
            <a:avLst/>
          </a:prstGeom>
          <a:noFill/>
        </p:spPr>
        <p:txBody>
          <a:bodyPr wrap="square">
            <a:spAutoFit/>
          </a:bodyPr>
          <a:lstStyle/>
          <a:p>
            <a:pPr>
              <a:lnSpc>
                <a:spcPts val="1800"/>
              </a:lnSpc>
            </a:pPr>
            <a:r>
              <a:rPr lang="zh-CN" altLang="en-US" sz="1100" dirty="0"/>
              <a:t>第一，传播文明，不发布虚假、污秽信息。</a:t>
            </a:r>
            <a:endParaRPr lang="en-US" altLang="zh-CN" sz="1100" dirty="0"/>
          </a:p>
          <a:p>
            <a:pPr>
              <a:lnSpc>
                <a:spcPts val="1800"/>
              </a:lnSpc>
            </a:pPr>
            <a:r>
              <a:rPr lang="zh-CN" altLang="en-US" sz="1100" dirty="0"/>
              <a:t>第二，不盗用 别人的网上资源。</a:t>
            </a:r>
            <a:endParaRPr lang="en-US" altLang="zh-CN" sz="1100" dirty="0"/>
          </a:p>
          <a:p>
            <a:pPr>
              <a:lnSpc>
                <a:spcPts val="1800"/>
              </a:lnSpc>
            </a:pPr>
            <a:r>
              <a:rPr lang="zh-CN" altLang="en-US" sz="1100" dirty="0"/>
              <a:t>第三，不用网络赌博。</a:t>
            </a:r>
            <a:endParaRPr lang="en-US" altLang="zh-CN" sz="1100" dirty="0"/>
          </a:p>
          <a:p>
            <a:pPr>
              <a:lnSpc>
                <a:spcPts val="1800"/>
              </a:lnSpc>
            </a:pPr>
            <a:r>
              <a:rPr lang="zh-CN" altLang="en-US" sz="1100" dirty="0"/>
              <a:t>第四，不破坏网络系统。 </a:t>
            </a:r>
          </a:p>
        </p:txBody>
      </p:sp>
      <p:sp>
        <p:nvSpPr>
          <p:cNvPr id="29" name="文本框 28">
            <a:extLst>
              <a:ext uri="{FF2B5EF4-FFF2-40B4-BE49-F238E27FC236}">
                <a16:creationId xmlns:a16="http://schemas.microsoft.com/office/drawing/2014/main" xmlns="" id="{4099CF00-D319-4DF1-8536-DF974F8E4456}"/>
              </a:ext>
            </a:extLst>
          </p:cNvPr>
          <p:cNvSpPr txBox="1"/>
          <p:nvPr/>
        </p:nvSpPr>
        <p:spPr>
          <a:xfrm>
            <a:off x="5120075" y="2344170"/>
            <a:ext cx="2005523" cy="1914563"/>
          </a:xfrm>
          <a:prstGeom prst="rect">
            <a:avLst/>
          </a:prstGeom>
          <a:noFill/>
        </p:spPr>
        <p:txBody>
          <a:bodyPr wrap="square">
            <a:spAutoFit/>
          </a:bodyPr>
          <a:lstStyle/>
          <a:p>
            <a:pPr>
              <a:lnSpc>
                <a:spcPts val="1800"/>
              </a:lnSpc>
            </a:pPr>
            <a:r>
              <a:rPr lang="zh-CN" altLang="en-US" sz="1100" dirty="0"/>
              <a:t>在网络世界，信息含量十分巨大，各种文化与价值观交织，各种论断莫衷一是，各种诱惑 比比皆是。大学生应学会自我主宰、自我约束和自我控制，自觉避免黄、赌、暴力等不良信 息，为自己选择健康的网络环境。 </a:t>
            </a:r>
          </a:p>
        </p:txBody>
      </p:sp>
      <p:sp>
        <p:nvSpPr>
          <p:cNvPr id="60" name="TextBox 64">
            <a:extLst>
              <a:ext uri="{FF2B5EF4-FFF2-40B4-BE49-F238E27FC236}">
                <a16:creationId xmlns:a16="http://schemas.microsoft.com/office/drawing/2014/main" xmlns="" id="{CBC949D0-5591-45C1-A1AD-12F7455EAD68}"/>
              </a:ext>
            </a:extLst>
          </p:cNvPr>
          <p:cNvSpPr txBox="1"/>
          <p:nvPr/>
        </p:nvSpPr>
        <p:spPr>
          <a:xfrm>
            <a:off x="5599135" y="1995686"/>
            <a:ext cx="1047405" cy="321115"/>
          </a:xfrm>
          <a:prstGeom prst="rect">
            <a:avLst/>
          </a:prstGeom>
          <a:noFill/>
        </p:spPr>
        <p:txBody>
          <a:bodyPr wrap="none" lIns="0" tIns="0" rIns="0" bIns="0" anchor="b" anchorCtr="1">
            <a:normAutofit/>
          </a:bodyPr>
          <a:lstStyle/>
          <a:p>
            <a:pPr algn="ctr"/>
            <a:r>
              <a:rPr lang="zh-CN" altLang="en-US" sz="1600" b="1" dirty="0">
                <a:solidFill>
                  <a:schemeClr val="accent1">
                    <a:lumMod val="100000"/>
                  </a:schemeClr>
                </a:solidFill>
              </a:rPr>
              <a:t>选择网络环境</a:t>
            </a:r>
          </a:p>
        </p:txBody>
      </p:sp>
    </p:spTree>
    <p:extLst>
      <p:ext uri="{BB962C8B-B14F-4D97-AF65-F5344CB8AC3E}">
        <p14:creationId xmlns:p14="http://schemas.microsoft.com/office/powerpoint/2010/main" val="25824274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37" fill="hold" grpId="0" nodeType="click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barn(outVertical)">
                                      <p:cBhvr>
                                        <p:cTn id="19" dur="500"/>
                                        <p:tgtEl>
                                          <p:spTgt spid="4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37" fill="hold" grpId="0"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barn(outVertical)">
                                      <p:cBhvr>
                                        <p:cTn id="2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44" grpId="0" animBg="1"/>
      <p:bldP spid="45" grpId="0" animBg="1"/>
      <p:bldP spid="4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48">
            <a:extLst>
              <a:ext uri="{FF2B5EF4-FFF2-40B4-BE49-F238E27FC236}">
                <a16:creationId xmlns:a16="http://schemas.microsoft.com/office/drawing/2014/main" xmlns="" id="{6BA0B64D-8170-4B1E-8CF7-87CBF7BD060A}"/>
              </a:ext>
            </a:extLst>
          </p:cNvPr>
          <p:cNvSpPr/>
          <p:nvPr/>
        </p:nvSpPr>
        <p:spPr bwMode="auto">
          <a:xfrm>
            <a:off x="5004047" y="1844921"/>
            <a:ext cx="2237578" cy="2815057"/>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30963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大学生网络心理调适</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111561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一、大学生网络心理的自我调适</a:t>
            </a:r>
          </a:p>
        </p:txBody>
      </p:sp>
      <p:cxnSp>
        <p:nvCxnSpPr>
          <p:cNvPr id="39" name="直接连接符 38">
            <a:extLst>
              <a:ext uri="{FF2B5EF4-FFF2-40B4-BE49-F238E27FC236}">
                <a16:creationId xmlns:a16="http://schemas.microsoft.com/office/drawing/2014/main" xmlns="" id="{E3509EDD-D63E-4C3C-A619-1096C6571EA2}"/>
              </a:ext>
            </a:extLst>
          </p:cNvPr>
          <p:cNvCxnSpPr>
            <a:cxnSpLocks/>
          </p:cNvCxnSpPr>
          <p:nvPr/>
        </p:nvCxnSpPr>
        <p:spPr>
          <a:xfrm flipH="1">
            <a:off x="611560" y="1131590"/>
            <a:ext cx="2469675"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等腰三角形 40">
            <a:extLst>
              <a:ext uri="{FF2B5EF4-FFF2-40B4-BE49-F238E27FC236}">
                <a16:creationId xmlns:a16="http://schemas.microsoft.com/office/drawing/2014/main" xmlns="" id="{9D6525E5-4546-44A6-B6AC-48631564C20B}"/>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2" name="直接连接符 41">
            <a:extLst>
              <a:ext uri="{FF2B5EF4-FFF2-40B4-BE49-F238E27FC236}">
                <a16:creationId xmlns:a16="http://schemas.microsoft.com/office/drawing/2014/main" xmlns="" id="{0F3C9844-0B2F-48C2-A2AC-4D41BC4811E9}"/>
              </a:ext>
            </a:extLst>
          </p:cNvPr>
          <p:cNvCxnSpPr>
            <a:cxnSpLocks/>
          </p:cNvCxnSpPr>
          <p:nvPr/>
        </p:nvCxnSpPr>
        <p:spPr>
          <a:xfrm>
            <a:off x="3503097" y="521032"/>
            <a:ext cx="5640903"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3" name="等腰三角形 42">
            <a:extLst>
              <a:ext uri="{FF2B5EF4-FFF2-40B4-BE49-F238E27FC236}">
                <a16:creationId xmlns:a16="http://schemas.microsoft.com/office/drawing/2014/main" xmlns="" id="{F642695A-2DA1-4BD4-8DB6-E1CE030F4F5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Rectangle 48">
            <a:extLst>
              <a:ext uri="{FF2B5EF4-FFF2-40B4-BE49-F238E27FC236}">
                <a16:creationId xmlns:a16="http://schemas.microsoft.com/office/drawing/2014/main" xmlns="" id="{A4A6384C-AD88-40CF-9CEC-1528C35A4243}"/>
              </a:ext>
            </a:extLst>
          </p:cNvPr>
          <p:cNvSpPr/>
          <p:nvPr/>
        </p:nvSpPr>
        <p:spPr bwMode="auto">
          <a:xfrm>
            <a:off x="1686350" y="1844921"/>
            <a:ext cx="2237578" cy="2815057"/>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5" name="Oval 3">
            <a:extLst>
              <a:ext uri="{FF2B5EF4-FFF2-40B4-BE49-F238E27FC236}">
                <a16:creationId xmlns:a16="http://schemas.microsoft.com/office/drawing/2014/main" xmlns="" id="{2AA60037-FBBD-42F3-BEC9-AD5C701038DC}"/>
              </a:ext>
            </a:extLst>
          </p:cNvPr>
          <p:cNvSpPr/>
          <p:nvPr/>
        </p:nvSpPr>
        <p:spPr>
          <a:xfrm>
            <a:off x="2592396" y="1363048"/>
            <a:ext cx="378725" cy="378725"/>
          </a:xfrm>
          <a:prstGeom prst="ellipse">
            <a:avLst/>
          </a:prstGeom>
          <a:solidFill>
            <a:schemeClr val="accent6"/>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GB" sz="2000" dirty="0">
                <a:latin typeface="Impact" panose="020B0806030902050204" pitchFamily="34" charset="0"/>
              </a:rPr>
              <a:t>05</a:t>
            </a:r>
          </a:p>
        </p:txBody>
      </p:sp>
      <p:sp>
        <p:nvSpPr>
          <p:cNvPr id="46" name="Oval 4">
            <a:extLst>
              <a:ext uri="{FF2B5EF4-FFF2-40B4-BE49-F238E27FC236}">
                <a16:creationId xmlns:a16="http://schemas.microsoft.com/office/drawing/2014/main" xmlns="" id="{BDF38645-4A60-4F4E-9A60-3073A5525A2B}"/>
              </a:ext>
            </a:extLst>
          </p:cNvPr>
          <p:cNvSpPr/>
          <p:nvPr/>
        </p:nvSpPr>
        <p:spPr>
          <a:xfrm>
            <a:off x="5937575" y="1363048"/>
            <a:ext cx="378725" cy="378725"/>
          </a:xfrm>
          <a:prstGeom prst="ellipse">
            <a:avLst/>
          </a:prstGeom>
          <a:solidFill>
            <a:schemeClr val="accent1"/>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GB" sz="2000" dirty="0">
                <a:latin typeface="Impact" panose="020B0806030902050204" pitchFamily="34" charset="0"/>
              </a:rPr>
              <a:t>06</a:t>
            </a:r>
          </a:p>
        </p:txBody>
      </p:sp>
      <p:sp>
        <p:nvSpPr>
          <p:cNvPr id="63" name="TextBox 67">
            <a:extLst>
              <a:ext uri="{FF2B5EF4-FFF2-40B4-BE49-F238E27FC236}">
                <a16:creationId xmlns:a16="http://schemas.microsoft.com/office/drawing/2014/main" xmlns="" id="{CADCEDCB-6BE5-42C2-83EA-9DB28F537183}"/>
              </a:ext>
            </a:extLst>
          </p:cNvPr>
          <p:cNvSpPr txBox="1"/>
          <p:nvPr/>
        </p:nvSpPr>
        <p:spPr>
          <a:xfrm>
            <a:off x="2249857" y="1923678"/>
            <a:ext cx="1047405" cy="321115"/>
          </a:xfrm>
          <a:prstGeom prst="rect">
            <a:avLst/>
          </a:prstGeom>
          <a:noFill/>
        </p:spPr>
        <p:txBody>
          <a:bodyPr wrap="none" lIns="0" tIns="0" rIns="0" bIns="0" anchor="b" anchorCtr="1">
            <a:normAutofit/>
          </a:bodyPr>
          <a:lstStyle/>
          <a:p>
            <a:pPr algn="ctr"/>
            <a:r>
              <a:rPr lang="zh-CN" altLang="en-US" sz="1600" b="1" dirty="0">
                <a:solidFill>
                  <a:schemeClr val="accent6">
                    <a:lumMod val="100000"/>
                  </a:schemeClr>
                </a:solidFill>
              </a:rPr>
              <a:t>设定上网目标</a:t>
            </a:r>
          </a:p>
        </p:txBody>
      </p:sp>
      <p:sp>
        <p:nvSpPr>
          <p:cNvPr id="28" name="文本框 27">
            <a:extLst>
              <a:ext uri="{FF2B5EF4-FFF2-40B4-BE49-F238E27FC236}">
                <a16:creationId xmlns:a16="http://schemas.microsoft.com/office/drawing/2014/main" xmlns="" id="{A68FFBC4-2137-41AF-83F3-81F17FFA0127}"/>
              </a:ext>
            </a:extLst>
          </p:cNvPr>
          <p:cNvSpPr txBox="1"/>
          <p:nvPr/>
        </p:nvSpPr>
        <p:spPr>
          <a:xfrm>
            <a:off x="1846396" y="2344170"/>
            <a:ext cx="2005523" cy="1451744"/>
          </a:xfrm>
          <a:prstGeom prst="rect">
            <a:avLst/>
          </a:prstGeom>
          <a:noFill/>
        </p:spPr>
        <p:txBody>
          <a:bodyPr wrap="square">
            <a:spAutoFit/>
          </a:bodyPr>
          <a:lstStyle/>
          <a:p>
            <a:pPr>
              <a:lnSpc>
                <a:spcPts val="1800"/>
              </a:lnSpc>
            </a:pPr>
            <a:r>
              <a:rPr lang="zh-CN" altLang="en-US" sz="1100" dirty="0"/>
              <a:t>每次上网前，明确自己的上网目标，并将内容按重要性和紧迫性给予排序。</a:t>
            </a:r>
            <a:endParaRPr lang="en-US" altLang="zh-CN" sz="1100" dirty="0"/>
          </a:p>
          <a:p>
            <a:pPr>
              <a:lnSpc>
                <a:spcPts val="1800"/>
              </a:lnSpc>
            </a:pPr>
            <a:r>
              <a:rPr lang="zh-CN" altLang="en-US" sz="1100" dirty="0"/>
              <a:t>①设置时间警示框。</a:t>
            </a:r>
            <a:endParaRPr lang="en-US" altLang="zh-CN" sz="1100" dirty="0"/>
          </a:p>
          <a:p>
            <a:pPr>
              <a:lnSpc>
                <a:spcPts val="1800"/>
              </a:lnSpc>
            </a:pPr>
            <a:r>
              <a:rPr lang="zh-CN" altLang="en-US" sz="1100" dirty="0"/>
              <a:t>②设置手机闹铃。</a:t>
            </a:r>
            <a:endParaRPr lang="en-US" altLang="zh-CN" sz="1100" dirty="0"/>
          </a:p>
          <a:p>
            <a:pPr>
              <a:lnSpc>
                <a:spcPts val="1800"/>
              </a:lnSpc>
            </a:pPr>
            <a:r>
              <a:rPr lang="zh-CN" altLang="en-US" sz="1100" dirty="0"/>
              <a:t>③电脑设置上网限时</a:t>
            </a:r>
          </a:p>
        </p:txBody>
      </p:sp>
      <p:sp>
        <p:nvSpPr>
          <p:cNvPr id="29" name="文本框 28">
            <a:extLst>
              <a:ext uri="{FF2B5EF4-FFF2-40B4-BE49-F238E27FC236}">
                <a16:creationId xmlns:a16="http://schemas.microsoft.com/office/drawing/2014/main" xmlns="" id="{4099CF00-D319-4DF1-8536-DF974F8E4456}"/>
              </a:ext>
            </a:extLst>
          </p:cNvPr>
          <p:cNvSpPr txBox="1"/>
          <p:nvPr/>
        </p:nvSpPr>
        <p:spPr>
          <a:xfrm>
            <a:off x="5120075" y="2344170"/>
            <a:ext cx="2005523" cy="1222066"/>
          </a:xfrm>
          <a:prstGeom prst="rect">
            <a:avLst/>
          </a:prstGeom>
          <a:noFill/>
        </p:spPr>
        <p:txBody>
          <a:bodyPr wrap="square">
            <a:spAutoFit/>
          </a:bodyPr>
          <a:lstStyle/>
          <a:p>
            <a:pPr>
              <a:lnSpc>
                <a:spcPts val="1800"/>
              </a:lnSpc>
            </a:pPr>
            <a:r>
              <a:rPr lang="zh-CN" altLang="en-US" sz="1100" dirty="0"/>
              <a:t>大学生应积极寻找有意义、有兴趣的现实体验来取代网络虚拟刺激，挖掘自我优势，找准自身亮点，用现实的成功感驱除网络的诱惑感。</a:t>
            </a:r>
          </a:p>
        </p:txBody>
      </p:sp>
      <p:sp>
        <p:nvSpPr>
          <p:cNvPr id="60" name="TextBox 64">
            <a:extLst>
              <a:ext uri="{FF2B5EF4-FFF2-40B4-BE49-F238E27FC236}">
                <a16:creationId xmlns:a16="http://schemas.microsoft.com/office/drawing/2014/main" xmlns="" id="{CBC949D0-5591-45C1-A1AD-12F7455EAD68}"/>
              </a:ext>
            </a:extLst>
          </p:cNvPr>
          <p:cNvSpPr txBox="1"/>
          <p:nvPr/>
        </p:nvSpPr>
        <p:spPr>
          <a:xfrm>
            <a:off x="5599135" y="1995686"/>
            <a:ext cx="1047405" cy="321115"/>
          </a:xfrm>
          <a:prstGeom prst="rect">
            <a:avLst/>
          </a:prstGeom>
          <a:noFill/>
        </p:spPr>
        <p:txBody>
          <a:bodyPr wrap="none" lIns="0" tIns="0" rIns="0" bIns="0" anchor="b" anchorCtr="1">
            <a:normAutofit/>
          </a:bodyPr>
          <a:lstStyle/>
          <a:p>
            <a:pPr algn="ctr"/>
            <a:r>
              <a:rPr lang="zh-CN" altLang="en-US" sz="1600" b="1" dirty="0">
                <a:solidFill>
                  <a:schemeClr val="accent1">
                    <a:lumMod val="100000"/>
                  </a:schemeClr>
                </a:solidFill>
              </a:rPr>
              <a:t>培养多样兴趣与爱好</a:t>
            </a:r>
          </a:p>
        </p:txBody>
      </p:sp>
    </p:spTree>
    <p:extLst>
      <p:ext uri="{BB962C8B-B14F-4D97-AF65-F5344CB8AC3E}">
        <p14:creationId xmlns:p14="http://schemas.microsoft.com/office/powerpoint/2010/main" val="423301157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37" fill="hold" grpId="0" nodeType="click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barn(outVertical)">
                                      <p:cBhvr>
                                        <p:cTn id="19" dur="500"/>
                                        <p:tgtEl>
                                          <p:spTgt spid="4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37" fill="hold" grpId="0"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barn(outVertical)">
                                      <p:cBhvr>
                                        <p:cTn id="2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44" grpId="0" animBg="1"/>
      <p:bldP spid="45" grpId="0" animBg="1"/>
      <p:bldP spid="4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48">
            <a:extLst>
              <a:ext uri="{FF2B5EF4-FFF2-40B4-BE49-F238E27FC236}">
                <a16:creationId xmlns:a16="http://schemas.microsoft.com/office/drawing/2014/main" xmlns="" id="{6BA0B64D-8170-4B1E-8CF7-87CBF7BD060A}"/>
              </a:ext>
            </a:extLst>
          </p:cNvPr>
          <p:cNvSpPr/>
          <p:nvPr/>
        </p:nvSpPr>
        <p:spPr bwMode="auto">
          <a:xfrm>
            <a:off x="5004047" y="1844921"/>
            <a:ext cx="2237578" cy="2815057"/>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30963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大学生网络心理调适</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111561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一、大学生网络心理的自我调适</a:t>
            </a:r>
          </a:p>
        </p:txBody>
      </p:sp>
      <p:cxnSp>
        <p:nvCxnSpPr>
          <p:cNvPr id="39" name="直接连接符 38">
            <a:extLst>
              <a:ext uri="{FF2B5EF4-FFF2-40B4-BE49-F238E27FC236}">
                <a16:creationId xmlns:a16="http://schemas.microsoft.com/office/drawing/2014/main" xmlns="" id="{E3509EDD-D63E-4C3C-A619-1096C6571EA2}"/>
              </a:ext>
            </a:extLst>
          </p:cNvPr>
          <p:cNvCxnSpPr>
            <a:cxnSpLocks/>
          </p:cNvCxnSpPr>
          <p:nvPr/>
        </p:nvCxnSpPr>
        <p:spPr>
          <a:xfrm flipH="1">
            <a:off x="611560" y="1131590"/>
            <a:ext cx="2469675"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等腰三角形 40">
            <a:extLst>
              <a:ext uri="{FF2B5EF4-FFF2-40B4-BE49-F238E27FC236}">
                <a16:creationId xmlns:a16="http://schemas.microsoft.com/office/drawing/2014/main" xmlns="" id="{9D6525E5-4546-44A6-B6AC-48631564C20B}"/>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2" name="直接连接符 41">
            <a:extLst>
              <a:ext uri="{FF2B5EF4-FFF2-40B4-BE49-F238E27FC236}">
                <a16:creationId xmlns:a16="http://schemas.microsoft.com/office/drawing/2014/main" xmlns="" id="{0F3C9844-0B2F-48C2-A2AC-4D41BC4811E9}"/>
              </a:ext>
            </a:extLst>
          </p:cNvPr>
          <p:cNvCxnSpPr>
            <a:cxnSpLocks/>
          </p:cNvCxnSpPr>
          <p:nvPr/>
        </p:nvCxnSpPr>
        <p:spPr>
          <a:xfrm>
            <a:off x="3503097" y="521032"/>
            <a:ext cx="5640903"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3" name="等腰三角形 42">
            <a:extLst>
              <a:ext uri="{FF2B5EF4-FFF2-40B4-BE49-F238E27FC236}">
                <a16:creationId xmlns:a16="http://schemas.microsoft.com/office/drawing/2014/main" xmlns="" id="{F642695A-2DA1-4BD4-8DB6-E1CE030F4F5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Rectangle 48">
            <a:extLst>
              <a:ext uri="{FF2B5EF4-FFF2-40B4-BE49-F238E27FC236}">
                <a16:creationId xmlns:a16="http://schemas.microsoft.com/office/drawing/2014/main" xmlns="" id="{A4A6384C-AD88-40CF-9CEC-1528C35A4243}"/>
              </a:ext>
            </a:extLst>
          </p:cNvPr>
          <p:cNvSpPr/>
          <p:nvPr/>
        </p:nvSpPr>
        <p:spPr bwMode="auto">
          <a:xfrm>
            <a:off x="1686350" y="1844921"/>
            <a:ext cx="2237578" cy="2815057"/>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5" name="Oval 3">
            <a:extLst>
              <a:ext uri="{FF2B5EF4-FFF2-40B4-BE49-F238E27FC236}">
                <a16:creationId xmlns:a16="http://schemas.microsoft.com/office/drawing/2014/main" xmlns="" id="{2AA60037-FBBD-42F3-BEC9-AD5C701038DC}"/>
              </a:ext>
            </a:extLst>
          </p:cNvPr>
          <p:cNvSpPr/>
          <p:nvPr/>
        </p:nvSpPr>
        <p:spPr>
          <a:xfrm>
            <a:off x="2592396" y="1363048"/>
            <a:ext cx="378725" cy="378725"/>
          </a:xfrm>
          <a:prstGeom prst="ellipse">
            <a:avLst/>
          </a:prstGeom>
          <a:solidFill>
            <a:schemeClr val="accent6"/>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GB" sz="2000" dirty="0">
                <a:latin typeface="Impact" panose="020B0806030902050204" pitchFamily="34" charset="0"/>
              </a:rPr>
              <a:t>07</a:t>
            </a:r>
          </a:p>
        </p:txBody>
      </p:sp>
      <p:sp>
        <p:nvSpPr>
          <p:cNvPr id="46" name="Oval 4">
            <a:extLst>
              <a:ext uri="{FF2B5EF4-FFF2-40B4-BE49-F238E27FC236}">
                <a16:creationId xmlns:a16="http://schemas.microsoft.com/office/drawing/2014/main" xmlns="" id="{BDF38645-4A60-4F4E-9A60-3073A5525A2B}"/>
              </a:ext>
            </a:extLst>
          </p:cNvPr>
          <p:cNvSpPr/>
          <p:nvPr/>
        </p:nvSpPr>
        <p:spPr>
          <a:xfrm>
            <a:off x="5937575" y="1363048"/>
            <a:ext cx="378725" cy="378725"/>
          </a:xfrm>
          <a:prstGeom prst="ellipse">
            <a:avLst/>
          </a:prstGeom>
          <a:solidFill>
            <a:schemeClr val="accent1"/>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GB" sz="2000" dirty="0">
                <a:latin typeface="Impact" panose="020B0806030902050204" pitchFamily="34" charset="0"/>
              </a:rPr>
              <a:t>08</a:t>
            </a:r>
          </a:p>
        </p:txBody>
      </p:sp>
      <p:sp>
        <p:nvSpPr>
          <p:cNvPr id="63" name="TextBox 67">
            <a:extLst>
              <a:ext uri="{FF2B5EF4-FFF2-40B4-BE49-F238E27FC236}">
                <a16:creationId xmlns:a16="http://schemas.microsoft.com/office/drawing/2014/main" xmlns="" id="{CADCEDCB-6BE5-42C2-83EA-9DB28F537183}"/>
              </a:ext>
            </a:extLst>
          </p:cNvPr>
          <p:cNvSpPr txBox="1"/>
          <p:nvPr/>
        </p:nvSpPr>
        <p:spPr>
          <a:xfrm>
            <a:off x="2249857" y="1923678"/>
            <a:ext cx="1047405" cy="321115"/>
          </a:xfrm>
          <a:prstGeom prst="rect">
            <a:avLst/>
          </a:prstGeom>
          <a:noFill/>
        </p:spPr>
        <p:txBody>
          <a:bodyPr wrap="none" lIns="0" tIns="0" rIns="0" bIns="0" anchor="b" anchorCtr="1">
            <a:normAutofit/>
          </a:bodyPr>
          <a:lstStyle/>
          <a:p>
            <a:pPr algn="ctr"/>
            <a:r>
              <a:rPr lang="zh-CN" altLang="en-US" sz="1600" b="1" dirty="0">
                <a:solidFill>
                  <a:schemeClr val="accent6">
                    <a:lumMod val="100000"/>
                  </a:schemeClr>
                </a:solidFill>
              </a:rPr>
              <a:t>科学规划人生目标</a:t>
            </a:r>
          </a:p>
        </p:txBody>
      </p:sp>
      <p:sp>
        <p:nvSpPr>
          <p:cNvPr id="28" name="文本框 27">
            <a:extLst>
              <a:ext uri="{FF2B5EF4-FFF2-40B4-BE49-F238E27FC236}">
                <a16:creationId xmlns:a16="http://schemas.microsoft.com/office/drawing/2014/main" xmlns="" id="{A68FFBC4-2137-41AF-83F3-81F17FFA0127}"/>
              </a:ext>
            </a:extLst>
          </p:cNvPr>
          <p:cNvSpPr txBox="1"/>
          <p:nvPr/>
        </p:nvSpPr>
        <p:spPr>
          <a:xfrm>
            <a:off x="1763688" y="2283718"/>
            <a:ext cx="2088231" cy="2376228"/>
          </a:xfrm>
          <a:prstGeom prst="rect">
            <a:avLst/>
          </a:prstGeom>
          <a:noFill/>
        </p:spPr>
        <p:txBody>
          <a:bodyPr wrap="square">
            <a:spAutoFit/>
          </a:bodyPr>
          <a:lstStyle/>
          <a:p>
            <a:pPr>
              <a:lnSpc>
                <a:spcPts val="1800"/>
              </a:lnSpc>
            </a:pPr>
            <a:r>
              <a:rPr lang="zh-CN" altLang="en-US" sz="1100" dirty="0"/>
              <a:t>大学生首先要客观、全面地认识和评价自己，弄清楚自己的优势和劣势是什么，才能知道“我可以做什么”和“我应该怎么做”。然后结合自己的个性特点、专业背景、综合能力等认真思考，定位自己的个人理想与人生追求，将社会需要和个人实际结合起来，制定切实可行的人生规划。</a:t>
            </a:r>
          </a:p>
        </p:txBody>
      </p:sp>
      <p:sp>
        <p:nvSpPr>
          <p:cNvPr id="29" name="文本框 28">
            <a:extLst>
              <a:ext uri="{FF2B5EF4-FFF2-40B4-BE49-F238E27FC236}">
                <a16:creationId xmlns:a16="http://schemas.microsoft.com/office/drawing/2014/main" xmlns="" id="{4099CF00-D319-4DF1-8536-DF974F8E4456}"/>
              </a:ext>
            </a:extLst>
          </p:cNvPr>
          <p:cNvSpPr txBox="1"/>
          <p:nvPr/>
        </p:nvSpPr>
        <p:spPr>
          <a:xfrm>
            <a:off x="5120075" y="2298562"/>
            <a:ext cx="2005523" cy="2145396"/>
          </a:xfrm>
          <a:prstGeom prst="rect">
            <a:avLst/>
          </a:prstGeom>
          <a:noFill/>
        </p:spPr>
        <p:txBody>
          <a:bodyPr wrap="square">
            <a:spAutoFit/>
          </a:bodyPr>
          <a:lstStyle/>
          <a:p>
            <a:pPr>
              <a:lnSpc>
                <a:spcPts val="1800"/>
              </a:lnSpc>
            </a:pPr>
            <a:r>
              <a:rPr lang="zh-CN" altLang="en-US" sz="1100" dirty="0"/>
              <a:t>社会支持是指由他人提供的一种资源，它对于个体的发展与适应有重要的影响。大 量研究表明，个体社会支持水平越高，主观幸福感越高，焦虑、抑郁和孤独程度越低，社会 适应状况越好。同时，社会支持也会影响网络成瘾，社会支持越高，网络成瘾程度越低。</a:t>
            </a:r>
          </a:p>
        </p:txBody>
      </p:sp>
      <p:sp>
        <p:nvSpPr>
          <p:cNvPr id="60" name="TextBox 64">
            <a:extLst>
              <a:ext uri="{FF2B5EF4-FFF2-40B4-BE49-F238E27FC236}">
                <a16:creationId xmlns:a16="http://schemas.microsoft.com/office/drawing/2014/main" xmlns="" id="{CBC949D0-5591-45C1-A1AD-12F7455EAD68}"/>
              </a:ext>
            </a:extLst>
          </p:cNvPr>
          <p:cNvSpPr txBox="1"/>
          <p:nvPr/>
        </p:nvSpPr>
        <p:spPr>
          <a:xfrm>
            <a:off x="5599135" y="1950078"/>
            <a:ext cx="1047405" cy="321115"/>
          </a:xfrm>
          <a:prstGeom prst="rect">
            <a:avLst/>
          </a:prstGeom>
          <a:noFill/>
        </p:spPr>
        <p:txBody>
          <a:bodyPr wrap="none" lIns="0" tIns="0" rIns="0" bIns="0" anchor="b" anchorCtr="1">
            <a:normAutofit/>
          </a:bodyPr>
          <a:lstStyle/>
          <a:p>
            <a:pPr algn="ctr"/>
            <a:r>
              <a:rPr lang="zh-CN" altLang="en-US" sz="1600" b="1" dirty="0">
                <a:solidFill>
                  <a:schemeClr val="accent1">
                    <a:lumMod val="100000"/>
                  </a:schemeClr>
                </a:solidFill>
              </a:rPr>
              <a:t>寻求社会支持</a:t>
            </a:r>
          </a:p>
        </p:txBody>
      </p:sp>
    </p:spTree>
    <p:extLst>
      <p:ext uri="{BB962C8B-B14F-4D97-AF65-F5344CB8AC3E}">
        <p14:creationId xmlns:p14="http://schemas.microsoft.com/office/powerpoint/2010/main" val="188862785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37" fill="hold" grpId="0" nodeType="click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barn(outVertical)">
                                      <p:cBhvr>
                                        <p:cTn id="19" dur="500"/>
                                        <p:tgtEl>
                                          <p:spTgt spid="4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37" fill="hold" grpId="0"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barn(outVertical)">
                                      <p:cBhvr>
                                        <p:cTn id="2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44" grpId="0" animBg="1"/>
      <p:bldP spid="45" grpId="0" animBg="1"/>
      <p:bldP spid="4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椭圆 24">
            <a:extLst>
              <a:ext uri="{FF2B5EF4-FFF2-40B4-BE49-F238E27FC236}">
                <a16:creationId xmlns:a16="http://schemas.microsoft.com/office/drawing/2014/main" xmlns="" id="{F37F3E0B-2294-44D8-BA69-911790DB1090}"/>
              </a:ext>
            </a:extLst>
          </p:cNvPr>
          <p:cNvSpPr>
            <a:spLocks/>
          </p:cNvSpPr>
          <p:nvPr/>
        </p:nvSpPr>
        <p:spPr bwMode="auto">
          <a:xfrm>
            <a:off x="3149506" y="1474681"/>
            <a:ext cx="2823099" cy="2821948"/>
          </a:xfrm>
          <a:prstGeom prst="ellipse">
            <a:avLst/>
          </a:prstGeom>
          <a:noFill/>
          <a:ln w="9525" cap="rnd">
            <a:solidFill>
              <a:schemeClr val="tx2">
                <a:lumMod val="20000"/>
                <a:lumOff val="8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6" name="椭圆 25">
            <a:extLst>
              <a:ext uri="{FF2B5EF4-FFF2-40B4-BE49-F238E27FC236}">
                <a16:creationId xmlns:a16="http://schemas.microsoft.com/office/drawing/2014/main" xmlns="" id="{51A4B7E7-F68C-4160-8E93-F67A11D9AA30}"/>
              </a:ext>
            </a:extLst>
          </p:cNvPr>
          <p:cNvSpPr>
            <a:spLocks/>
          </p:cNvSpPr>
          <p:nvPr/>
        </p:nvSpPr>
        <p:spPr bwMode="auto">
          <a:xfrm>
            <a:off x="3360330" y="1685507"/>
            <a:ext cx="2400874" cy="2399721"/>
          </a:xfrm>
          <a:prstGeom prst="ellipse">
            <a:avLst/>
          </a:prstGeom>
          <a:noFill/>
          <a:ln w="9525" cap="rnd">
            <a:solidFill>
              <a:schemeClr val="tx2">
                <a:lumMod val="20000"/>
                <a:lumOff val="8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nvGrpSpPr>
          <p:cNvPr id="28" name="组合 27">
            <a:extLst>
              <a:ext uri="{FF2B5EF4-FFF2-40B4-BE49-F238E27FC236}">
                <a16:creationId xmlns:a16="http://schemas.microsoft.com/office/drawing/2014/main" xmlns="" id="{757A315A-1D7D-462E-9592-C528D91711C6}"/>
              </a:ext>
            </a:extLst>
          </p:cNvPr>
          <p:cNvGrpSpPr/>
          <p:nvPr/>
        </p:nvGrpSpPr>
        <p:grpSpPr>
          <a:xfrm>
            <a:off x="3844194" y="2067694"/>
            <a:ext cx="1465985" cy="3072519"/>
            <a:chOff x="5101641" y="2822878"/>
            <a:chExt cx="1925269" cy="4035122"/>
          </a:xfrm>
        </p:grpSpPr>
        <p:sp>
          <p:nvSpPr>
            <p:cNvPr id="30" name="矩形 29">
              <a:extLst>
                <a:ext uri="{FF2B5EF4-FFF2-40B4-BE49-F238E27FC236}">
                  <a16:creationId xmlns:a16="http://schemas.microsoft.com/office/drawing/2014/main" xmlns="" id="{3196157B-000D-461C-B2BD-BF6638CD36C4}"/>
                </a:ext>
              </a:extLst>
            </p:cNvPr>
            <p:cNvSpPr>
              <a:spLocks/>
            </p:cNvSpPr>
            <p:nvPr/>
          </p:nvSpPr>
          <p:spPr bwMode="auto">
            <a:xfrm>
              <a:off x="5928485" y="4683089"/>
              <a:ext cx="264772" cy="27158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1" name="任意多边形: 形状 30">
              <a:extLst>
                <a:ext uri="{FF2B5EF4-FFF2-40B4-BE49-F238E27FC236}">
                  <a16:creationId xmlns:a16="http://schemas.microsoft.com/office/drawing/2014/main" xmlns="" id="{53BFB132-541D-4B8F-A00E-21641C9B3EBD}"/>
                </a:ext>
              </a:extLst>
            </p:cNvPr>
            <p:cNvSpPr>
              <a:spLocks/>
            </p:cNvSpPr>
            <p:nvPr/>
          </p:nvSpPr>
          <p:spPr bwMode="auto">
            <a:xfrm>
              <a:off x="6057088" y="5957776"/>
              <a:ext cx="685381" cy="621079"/>
            </a:xfrm>
            <a:custGeom>
              <a:avLst/>
              <a:gdLst>
                <a:gd name="T0" fmla="*/ 383 w 383"/>
                <a:gd name="T1" fmla="*/ 0 h 347"/>
                <a:gd name="T2" fmla="*/ 200 w 383"/>
                <a:gd name="T3" fmla="*/ 198 h 347"/>
                <a:gd name="T4" fmla="*/ 200 w 383"/>
                <a:gd name="T5" fmla="*/ 347 h 347"/>
                <a:gd name="T6" fmla="*/ 0 w 383"/>
                <a:gd name="T7" fmla="*/ 347 h 347"/>
                <a:gd name="T8" fmla="*/ 0 w 383"/>
                <a:gd name="T9" fmla="*/ 90 h 347"/>
                <a:gd name="T10" fmla="*/ 383 w 383"/>
                <a:gd name="T11" fmla="*/ 0 h 347"/>
              </a:gdLst>
              <a:ahLst/>
              <a:cxnLst>
                <a:cxn ang="0">
                  <a:pos x="T0" y="T1"/>
                </a:cxn>
                <a:cxn ang="0">
                  <a:pos x="T2" y="T3"/>
                </a:cxn>
                <a:cxn ang="0">
                  <a:pos x="T4" y="T5"/>
                </a:cxn>
                <a:cxn ang="0">
                  <a:pos x="T6" y="T7"/>
                </a:cxn>
                <a:cxn ang="0">
                  <a:pos x="T8" y="T9"/>
                </a:cxn>
                <a:cxn ang="0">
                  <a:pos x="T10" y="T11"/>
                </a:cxn>
              </a:cxnLst>
              <a:rect l="0" t="0" r="r" b="b"/>
              <a:pathLst>
                <a:path w="383" h="347">
                  <a:moveTo>
                    <a:pt x="383" y="0"/>
                  </a:moveTo>
                  <a:cubicBezTo>
                    <a:pt x="383" y="0"/>
                    <a:pt x="352" y="89"/>
                    <a:pt x="200" y="198"/>
                  </a:cubicBezTo>
                  <a:cubicBezTo>
                    <a:pt x="200" y="347"/>
                    <a:pt x="200" y="347"/>
                    <a:pt x="200" y="347"/>
                  </a:cubicBezTo>
                  <a:cubicBezTo>
                    <a:pt x="0" y="347"/>
                    <a:pt x="0" y="347"/>
                    <a:pt x="0" y="347"/>
                  </a:cubicBezTo>
                  <a:cubicBezTo>
                    <a:pt x="0" y="90"/>
                    <a:pt x="0" y="90"/>
                    <a:pt x="0" y="90"/>
                  </a:cubicBezTo>
                  <a:lnTo>
                    <a:pt x="383" y="0"/>
                  </a:lnTo>
                  <a:close/>
                </a:path>
              </a:pathLst>
            </a:custGeom>
            <a:solidFill>
              <a:srgbClr val="F4B28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2" name="矩形 31">
              <a:extLst>
                <a:ext uri="{FF2B5EF4-FFF2-40B4-BE49-F238E27FC236}">
                  <a16:creationId xmlns:a16="http://schemas.microsoft.com/office/drawing/2014/main" xmlns="" id="{F6F5DDD9-DA85-4DB4-A7F7-BF91800BAD66}"/>
                </a:ext>
              </a:extLst>
            </p:cNvPr>
            <p:cNvSpPr>
              <a:spLocks/>
            </p:cNvSpPr>
            <p:nvPr/>
          </p:nvSpPr>
          <p:spPr bwMode="auto">
            <a:xfrm>
              <a:off x="5792317" y="4919114"/>
              <a:ext cx="543917" cy="1165752"/>
            </a:xfrm>
            <a:prstGeom prst="rect">
              <a:avLst/>
            </a:prstGeom>
            <a:solidFill>
              <a:schemeClr val="tx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3" name="任意多边形: 形状 32">
              <a:extLst>
                <a:ext uri="{FF2B5EF4-FFF2-40B4-BE49-F238E27FC236}">
                  <a16:creationId xmlns:a16="http://schemas.microsoft.com/office/drawing/2014/main" xmlns="" id="{59E5D582-0F2F-40FD-BBC9-F3BC6B83CEB6}"/>
                </a:ext>
              </a:extLst>
            </p:cNvPr>
            <p:cNvSpPr>
              <a:spLocks/>
            </p:cNvSpPr>
            <p:nvPr/>
          </p:nvSpPr>
          <p:spPr bwMode="auto">
            <a:xfrm>
              <a:off x="6039689" y="4904741"/>
              <a:ext cx="731527" cy="482641"/>
            </a:xfrm>
            <a:custGeom>
              <a:avLst/>
              <a:gdLst>
                <a:gd name="T0" fmla="*/ 395 w 409"/>
                <a:gd name="T1" fmla="*/ 56 h 270"/>
                <a:gd name="T2" fmla="*/ 353 w 409"/>
                <a:gd name="T3" fmla="*/ 150 h 270"/>
                <a:gd name="T4" fmla="*/ 108 w 409"/>
                <a:gd name="T5" fmla="*/ 256 h 270"/>
                <a:gd name="T6" fmla="*/ 15 w 409"/>
                <a:gd name="T7" fmla="*/ 213 h 270"/>
                <a:gd name="T8" fmla="*/ 15 w 409"/>
                <a:gd name="T9" fmla="*/ 213 h 270"/>
                <a:gd name="T10" fmla="*/ 57 w 409"/>
                <a:gd name="T11" fmla="*/ 119 h 270"/>
                <a:gd name="T12" fmla="*/ 302 w 409"/>
                <a:gd name="T13" fmla="*/ 14 h 270"/>
                <a:gd name="T14" fmla="*/ 395 w 409"/>
                <a:gd name="T15" fmla="*/ 56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9" h="270">
                  <a:moveTo>
                    <a:pt x="395" y="56"/>
                  </a:moveTo>
                  <a:cubicBezTo>
                    <a:pt x="409" y="94"/>
                    <a:pt x="390" y="136"/>
                    <a:pt x="353" y="150"/>
                  </a:cubicBezTo>
                  <a:cubicBezTo>
                    <a:pt x="108" y="256"/>
                    <a:pt x="108" y="256"/>
                    <a:pt x="108" y="256"/>
                  </a:cubicBezTo>
                  <a:cubicBezTo>
                    <a:pt x="71" y="270"/>
                    <a:pt x="29" y="250"/>
                    <a:pt x="15" y="213"/>
                  </a:cubicBezTo>
                  <a:cubicBezTo>
                    <a:pt x="15" y="213"/>
                    <a:pt x="15" y="213"/>
                    <a:pt x="15" y="213"/>
                  </a:cubicBezTo>
                  <a:cubicBezTo>
                    <a:pt x="0" y="175"/>
                    <a:pt x="20" y="133"/>
                    <a:pt x="57" y="119"/>
                  </a:cubicBezTo>
                  <a:cubicBezTo>
                    <a:pt x="302" y="14"/>
                    <a:pt x="302" y="14"/>
                    <a:pt x="302" y="14"/>
                  </a:cubicBezTo>
                  <a:cubicBezTo>
                    <a:pt x="339" y="0"/>
                    <a:pt x="381" y="19"/>
                    <a:pt x="395" y="56"/>
                  </a:cubicBezTo>
                  <a:close/>
                </a:path>
              </a:pathLst>
            </a:custGeom>
            <a:solidFill>
              <a:srgbClr val="F4B28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4" name="任意多边形: 形状 33">
              <a:extLst>
                <a:ext uri="{FF2B5EF4-FFF2-40B4-BE49-F238E27FC236}">
                  <a16:creationId xmlns:a16="http://schemas.microsoft.com/office/drawing/2014/main" xmlns="" id="{04880BD4-D81F-4878-B2D8-5FF86AFDE4A7}"/>
                </a:ext>
              </a:extLst>
            </p:cNvPr>
            <p:cNvSpPr>
              <a:spLocks/>
            </p:cNvSpPr>
            <p:nvPr/>
          </p:nvSpPr>
          <p:spPr bwMode="auto">
            <a:xfrm>
              <a:off x="6079027" y="5136983"/>
              <a:ext cx="161133" cy="225434"/>
            </a:xfrm>
            <a:custGeom>
              <a:avLst/>
              <a:gdLst>
                <a:gd name="T0" fmla="*/ 12 w 90"/>
                <a:gd name="T1" fmla="*/ 78 h 126"/>
                <a:gd name="T2" fmla="*/ 47 w 90"/>
                <a:gd name="T3" fmla="*/ 0 h 126"/>
                <a:gd name="T4" fmla="*/ 90 w 90"/>
                <a:gd name="T5" fmla="*/ 114 h 126"/>
                <a:gd name="T6" fmla="*/ 12 w 90"/>
                <a:gd name="T7" fmla="*/ 78 h 126"/>
              </a:gdLst>
              <a:ahLst/>
              <a:cxnLst>
                <a:cxn ang="0">
                  <a:pos x="T0" y="T1"/>
                </a:cxn>
                <a:cxn ang="0">
                  <a:pos x="T2" y="T3"/>
                </a:cxn>
                <a:cxn ang="0">
                  <a:pos x="T4" y="T5"/>
                </a:cxn>
                <a:cxn ang="0">
                  <a:pos x="T6" y="T7"/>
                </a:cxn>
              </a:cxnLst>
              <a:rect l="0" t="0" r="r" b="b"/>
              <a:pathLst>
                <a:path w="90" h="126">
                  <a:moveTo>
                    <a:pt x="12" y="78"/>
                  </a:moveTo>
                  <a:cubicBezTo>
                    <a:pt x="0" y="47"/>
                    <a:pt x="16" y="12"/>
                    <a:pt x="47" y="0"/>
                  </a:cubicBezTo>
                  <a:cubicBezTo>
                    <a:pt x="90" y="114"/>
                    <a:pt x="90" y="114"/>
                    <a:pt x="90" y="114"/>
                  </a:cubicBezTo>
                  <a:cubicBezTo>
                    <a:pt x="58" y="126"/>
                    <a:pt x="23" y="110"/>
                    <a:pt x="12" y="78"/>
                  </a:cubicBezTo>
                  <a:close/>
                </a:path>
              </a:pathLst>
            </a:custGeom>
            <a:solidFill>
              <a:srgbClr val="FFE1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5" name="任意多边形: 形状 34">
              <a:extLst>
                <a:ext uri="{FF2B5EF4-FFF2-40B4-BE49-F238E27FC236}">
                  <a16:creationId xmlns:a16="http://schemas.microsoft.com/office/drawing/2014/main" xmlns="" id="{08320BBD-DE6D-41AE-9E69-7ECFAE80FA3A}"/>
                </a:ext>
              </a:extLst>
            </p:cNvPr>
            <p:cNvSpPr>
              <a:spLocks/>
            </p:cNvSpPr>
            <p:nvPr/>
          </p:nvSpPr>
          <p:spPr bwMode="auto">
            <a:xfrm>
              <a:off x="6057088" y="5180103"/>
              <a:ext cx="732283" cy="484911"/>
            </a:xfrm>
            <a:custGeom>
              <a:avLst/>
              <a:gdLst>
                <a:gd name="T0" fmla="*/ 395 w 409"/>
                <a:gd name="T1" fmla="*/ 57 h 271"/>
                <a:gd name="T2" fmla="*/ 352 w 409"/>
                <a:gd name="T3" fmla="*/ 151 h 271"/>
                <a:gd name="T4" fmla="*/ 108 w 409"/>
                <a:gd name="T5" fmla="*/ 256 h 271"/>
                <a:gd name="T6" fmla="*/ 14 w 409"/>
                <a:gd name="T7" fmla="*/ 214 h 271"/>
                <a:gd name="T8" fmla="*/ 14 w 409"/>
                <a:gd name="T9" fmla="*/ 214 h 271"/>
                <a:gd name="T10" fmla="*/ 57 w 409"/>
                <a:gd name="T11" fmla="*/ 120 h 271"/>
                <a:gd name="T12" fmla="*/ 301 w 409"/>
                <a:gd name="T13" fmla="*/ 15 h 271"/>
                <a:gd name="T14" fmla="*/ 395 w 409"/>
                <a:gd name="T15" fmla="*/ 57 h 2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9" h="271">
                  <a:moveTo>
                    <a:pt x="395" y="57"/>
                  </a:moveTo>
                  <a:cubicBezTo>
                    <a:pt x="409" y="95"/>
                    <a:pt x="390" y="137"/>
                    <a:pt x="352" y="151"/>
                  </a:cubicBezTo>
                  <a:cubicBezTo>
                    <a:pt x="108" y="256"/>
                    <a:pt x="108" y="256"/>
                    <a:pt x="108" y="256"/>
                  </a:cubicBezTo>
                  <a:cubicBezTo>
                    <a:pt x="70" y="271"/>
                    <a:pt x="28" y="251"/>
                    <a:pt x="14" y="214"/>
                  </a:cubicBezTo>
                  <a:cubicBezTo>
                    <a:pt x="14" y="214"/>
                    <a:pt x="14" y="214"/>
                    <a:pt x="14" y="214"/>
                  </a:cubicBezTo>
                  <a:cubicBezTo>
                    <a:pt x="0" y="176"/>
                    <a:pt x="19" y="134"/>
                    <a:pt x="57" y="120"/>
                  </a:cubicBezTo>
                  <a:cubicBezTo>
                    <a:pt x="301" y="15"/>
                    <a:pt x="301" y="15"/>
                    <a:pt x="301" y="15"/>
                  </a:cubicBezTo>
                  <a:cubicBezTo>
                    <a:pt x="339" y="0"/>
                    <a:pt x="381" y="20"/>
                    <a:pt x="395" y="57"/>
                  </a:cubicBezTo>
                  <a:close/>
                </a:path>
              </a:pathLst>
            </a:custGeom>
            <a:solidFill>
              <a:srgbClr val="F4B28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6" name="任意多边形: 形状 35">
              <a:extLst>
                <a:ext uri="{FF2B5EF4-FFF2-40B4-BE49-F238E27FC236}">
                  <a16:creationId xmlns:a16="http://schemas.microsoft.com/office/drawing/2014/main" xmlns="" id="{5C8E1E8A-E32D-4F06-A78E-FE062BFEF7A5}"/>
                </a:ext>
              </a:extLst>
            </p:cNvPr>
            <p:cNvSpPr>
              <a:spLocks/>
            </p:cNvSpPr>
            <p:nvPr/>
          </p:nvSpPr>
          <p:spPr bwMode="auto">
            <a:xfrm>
              <a:off x="6094913" y="5405537"/>
              <a:ext cx="161133" cy="225434"/>
            </a:xfrm>
            <a:custGeom>
              <a:avLst/>
              <a:gdLst>
                <a:gd name="T0" fmla="*/ 12 w 90"/>
                <a:gd name="T1" fmla="*/ 79 h 126"/>
                <a:gd name="T2" fmla="*/ 48 w 90"/>
                <a:gd name="T3" fmla="*/ 0 h 126"/>
                <a:gd name="T4" fmla="*/ 90 w 90"/>
                <a:gd name="T5" fmla="*/ 114 h 126"/>
                <a:gd name="T6" fmla="*/ 12 w 90"/>
                <a:gd name="T7" fmla="*/ 79 h 126"/>
              </a:gdLst>
              <a:ahLst/>
              <a:cxnLst>
                <a:cxn ang="0">
                  <a:pos x="T0" y="T1"/>
                </a:cxn>
                <a:cxn ang="0">
                  <a:pos x="T2" y="T3"/>
                </a:cxn>
                <a:cxn ang="0">
                  <a:pos x="T4" y="T5"/>
                </a:cxn>
                <a:cxn ang="0">
                  <a:pos x="T6" y="T7"/>
                </a:cxn>
              </a:cxnLst>
              <a:rect l="0" t="0" r="r" b="b"/>
              <a:pathLst>
                <a:path w="90" h="126">
                  <a:moveTo>
                    <a:pt x="12" y="79"/>
                  </a:moveTo>
                  <a:cubicBezTo>
                    <a:pt x="0" y="47"/>
                    <a:pt x="16" y="12"/>
                    <a:pt x="48" y="0"/>
                  </a:cubicBezTo>
                  <a:cubicBezTo>
                    <a:pt x="90" y="114"/>
                    <a:pt x="90" y="114"/>
                    <a:pt x="90" y="114"/>
                  </a:cubicBezTo>
                  <a:cubicBezTo>
                    <a:pt x="59" y="126"/>
                    <a:pt x="24" y="110"/>
                    <a:pt x="12" y="79"/>
                  </a:cubicBezTo>
                  <a:close/>
                </a:path>
              </a:pathLst>
            </a:custGeom>
            <a:solidFill>
              <a:srgbClr val="FFE1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7" name="任意多边形: 形状 36">
              <a:extLst>
                <a:ext uri="{FF2B5EF4-FFF2-40B4-BE49-F238E27FC236}">
                  <a16:creationId xmlns:a16="http://schemas.microsoft.com/office/drawing/2014/main" xmlns="" id="{349B4E06-9319-4F22-AD42-D23CC3DD1E24}"/>
                </a:ext>
              </a:extLst>
            </p:cNvPr>
            <p:cNvSpPr>
              <a:spLocks/>
            </p:cNvSpPr>
            <p:nvPr/>
          </p:nvSpPr>
          <p:spPr bwMode="auto">
            <a:xfrm>
              <a:off x="5463243" y="5195990"/>
              <a:ext cx="963013" cy="1382865"/>
            </a:xfrm>
            <a:custGeom>
              <a:avLst/>
              <a:gdLst>
                <a:gd name="T0" fmla="*/ 485 w 538"/>
                <a:gd name="T1" fmla="*/ 66 h 773"/>
                <a:gd name="T2" fmla="*/ 357 w 538"/>
                <a:gd name="T3" fmla="*/ 9 h 773"/>
                <a:gd name="T4" fmla="*/ 275 w 538"/>
                <a:gd name="T5" fmla="*/ 5 h 773"/>
                <a:gd name="T6" fmla="*/ 140 w 538"/>
                <a:gd name="T7" fmla="*/ 5 h 773"/>
                <a:gd name="T8" fmla="*/ 85 w 538"/>
                <a:gd name="T9" fmla="*/ 5 h 773"/>
                <a:gd name="T10" fmla="*/ 0 w 538"/>
                <a:gd name="T11" fmla="*/ 80 h 773"/>
                <a:gd name="T12" fmla="*/ 0 w 538"/>
                <a:gd name="T13" fmla="*/ 136 h 773"/>
                <a:gd name="T14" fmla="*/ 0 w 538"/>
                <a:gd name="T15" fmla="*/ 540 h 773"/>
                <a:gd name="T16" fmla="*/ 124 w 538"/>
                <a:gd name="T17" fmla="*/ 675 h 773"/>
                <a:gd name="T18" fmla="*/ 124 w 538"/>
                <a:gd name="T19" fmla="*/ 773 h 773"/>
                <a:gd name="T20" fmla="*/ 344 w 538"/>
                <a:gd name="T21" fmla="*/ 773 h 773"/>
                <a:gd name="T22" fmla="*/ 344 w 538"/>
                <a:gd name="T23" fmla="*/ 596 h 773"/>
                <a:gd name="T24" fmla="*/ 344 w 538"/>
                <a:gd name="T25" fmla="*/ 552 h 773"/>
                <a:gd name="T26" fmla="*/ 188 w 538"/>
                <a:gd name="T27" fmla="*/ 148 h 773"/>
                <a:gd name="T28" fmla="*/ 315 w 538"/>
                <a:gd name="T29" fmla="*/ 151 h 773"/>
                <a:gd name="T30" fmla="*/ 424 w 538"/>
                <a:gd name="T31" fmla="*/ 198 h 773"/>
                <a:gd name="T32" fmla="*/ 521 w 538"/>
                <a:gd name="T33" fmla="*/ 162 h 773"/>
                <a:gd name="T34" fmla="*/ 485 w 538"/>
                <a:gd name="T35" fmla="*/ 66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8" h="773">
                  <a:moveTo>
                    <a:pt x="485" y="66"/>
                  </a:moveTo>
                  <a:cubicBezTo>
                    <a:pt x="357" y="9"/>
                    <a:pt x="357" y="9"/>
                    <a:pt x="357" y="9"/>
                  </a:cubicBezTo>
                  <a:cubicBezTo>
                    <a:pt x="338" y="0"/>
                    <a:pt x="284" y="5"/>
                    <a:pt x="275" y="5"/>
                  </a:cubicBezTo>
                  <a:cubicBezTo>
                    <a:pt x="140" y="5"/>
                    <a:pt x="140" y="5"/>
                    <a:pt x="140" y="5"/>
                  </a:cubicBezTo>
                  <a:cubicBezTo>
                    <a:pt x="85" y="5"/>
                    <a:pt x="85" y="5"/>
                    <a:pt x="85" y="5"/>
                  </a:cubicBezTo>
                  <a:cubicBezTo>
                    <a:pt x="41" y="5"/>
                    <a:pt x="0" y="35"/>
                    <a:pt x="0" y="80"/>
                  </a:cubicBezTo>
                  <a:cubicBezTo>
                    <a:pt x="0" y="136"/>
                    <a:pt x="0" y="136"/>
                    <a:pt x="0" y="136"/>
                  </a:cubicBezTo>
                  <a:cubicBezTo>
                    <a:pt x="0" y="540"/>
                    <a:pt x="0" y="540"/>
                    <a:pt x="0" y="540"/>
                  </a:cubicBezTo>
                  <a:cubicBezTo>
                    <a:pt x="0" y="610"/>
                    <a:pt x="56" y="669"/>
                    <a:pt x="124" y="675"/>
                  </a:cubicBezTo>
                  <a:cubicBezTo>
                    <a:pt x="124" y="773"/>
                    <a:pt x="124" y="773"/>
                    <a:pt x="124" y="773"/>
                  </a:cubicBezTo>
                  <a:cubicBezTo>
                    <a:pt x="344" y="773"/>
                    <a:pt x="344" y="773"/>
                    <a:pt x="344" y="773"/>
                  </a:cubicBezTo>
                  <a:cubicBezTo>
                    <a:pt x="344" y="596"/>
                    <a:pt x="344" y="596"/>
                    <a:pt x="344" y="596"/>
                  </a:cubicBezTo>
                  <a:cubicBezTo>
                    <a:pt x="344" y="552"/>
                    <a:pt x="344" y="552"/>
                    <a:pt x="344" y="552"/>
                  </a:cubicBezTo>
                  <a:cubicBezTo>
                    <a:pt x="344" y="303"/>
                    <a:pt x="188" y="148"/>
                    <a:pt x="188" y="148"/>
                  </a:cubicBezTo>
                  <a:cubicBezTo>
                    <a:pt x="188" y="148"/>
                    <a:pt x="283" y="147"/>
                    <a:pt x="315" y="151"/>
                  </a:cubicBezTo>
                  <a:cubicBezTo>
                    <a:pt x="349" y="155"/>
                    <a:pt x="424" y="198"/>
                    <a:pt x="424" y="198"/>
                  </a:cubicBezTo>
                  <a:cubicBezTo>
                    <a:pt x="461" y="215"/>
                    <a:pt x="504" y="199"/>
                    <a:pt x="521" y="162"/>
                  </a:cubicBezTo>
                  <a:cubicBezTo>
                    <a:pt x="538" y="126"/>
                    <a:pt x="522" y="83"/>
                    <a:pt x="485" y="66"/>
                  </a:cubicBezTo>
                  <a:close/>
                </a:path>
              </a:pathLst>
            </a:custGeom>
            <a:solidFill>
              <a:srgbClr val="FCC39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8" name="任意多边形: 形状 37">
              <a:extLst>
                <a:ext uri="{FF2B5EF4-FFF2-40B4-BE49-F238E27FC236}">
                  <a16:creationId xmlns:a16="http://schemas.microsoft.com/office/drawing/2014/main" xmlns="" id="{0360EDE6-C138-48C9-A3F2-893C14E98CDA}"/>
                </a:ext>
              </a:extLst>
            </p:cNvPr>
            <p:cNvSpPr>
              <a:spLocks/>
            </p:cNvSpPr>
            <p:nvPr/>
          </p:nvSpPr>
          <p:spPr bwMode="auto">
            <a:xfrm>
              <a:off x="6228812" y="5329888"/>
              <a:ext cx="164915" cy="218626"/>
            </a:xfrm>
            <a:custGeom>
              <a:avLst/>
              <a:gdLst>
                <a:gd name="T0" fmla="*/ 78 w 92"/>
                <a:gd name="T1" fmla="*/ 79 h 122"/>
                <a:gd name="T2" fmla="*/ 0 w 92"/>
                <a:gd name="T3" fmla="*/ 108 h 122"/>
                <a:gd name="T4" fmla="*/ 49 w 92"/>
                <a:gd name="T5" fmla="*/ 0 h 122"/>
                <a:gd name="T6" fmla="*/ 78 w 92"/>
                <a:gd name="T7" fmla="*/ 79 h 122"/>
              </a:gdLst>
              <a:ahLst/>
              <a:cxnLst>
                <a:cxn ang="0">
                  <a:pos x="T0" y="T1"/>
                </a:cxn>
                <a:cxn ang="0">
                  <a:pos x="T2" y="T3"/>
                </a:cxn>
                <a:cxn ang="0">
                  <a:pos x="T4" y="T5"/>
                </a:cxn>
                <a:cxn ang="0">
                  <a:pos x="T6" y="T7"/>
                </a:cxn>
              </a:cxnLst>
              <a:rect l="0" t="0" r="r" b="b"/>
              <a:pathLst>
                <a:path w="92" h="122">
                  <a:moveTo>
                    <a:pt x="78" y="79"/>
                  </a:moveTo>
                  <a:cubicBezTo>
                    <a:pt x="65" y="109"/>
                    <a:pt x="30" y="122"/>
                    <a:pt x="0" y="108"/>
                  </a:cubicBezTo>
                  <a:cubicBezTo>
                    <a:pt x="49" y="0"/>
                    <a:pt x="49" y="0"/>
                    <a:pt x="49" y="0"/>
                  </a:cubicBezTo>
                  <a:cubicBezTo>
                    <a:pt x="79" y="14"/>
                    <a:pt x="92" y="49"/>
                    <a:pt x="78" y="79"/>
                  </a:cubicBezTo>
                  <a:close/>
                </a:path>
              </a:pathLst>
            </a:custGeom>
            <a:solidFill>
              <a:srgbClr val="FFE1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9" name="矩形 38">
              <a:extLst>
                <a:ext uri="{FF2B5EF4-FFF2-40B4-BE49-F238E27FC236}">
                  <a16:creationId xmlns:a16="http://schemas.microsoft.com/office/drawing/2014/main" xmlns="" id="{A2F0B2D8-7E9F-4263-8BC8-29D2772A7472}"/>
                </a:ext>
              </a:extLst>
            </p:cNvPr>
            <p:cNvSpPr>
              <a:spLocks/>
            </p:cNvSpPr>
            <p:nvPr/>
          </p:nvSpPr>
          <p:spPr bwMode="auto">
            <a:xfrm>
              <a:off x="5628158" y="6556917"/>
              <a:ext cx="865425" cy="301083"/>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1" name="矩形 40">
              <a:extLst>
                <a:ext uri="{FF2B5EF4-FFF2-40B4-BE49-F238E27FC236}">
                  <a16:creationId xmlns:a16="http://schemas.microsoft.com/office/drawing/2014/main" xmlns="" id="{A019DA27-52DC-47AB-92C0-004C75B7161C}"/>
                </a:ext>
              </a:extLst>
            </p:cNvPr>
            <p:cNvSpPr>
              <a:spLocks/>
            </p:cNvSpPr>
            <p:nvPr/>
          </p:nvSpPr>
          <p:spPr bwMode="auto">
            <a:xfrm>
              <a:off x="6079027" y="6556917"/>
              <a:ext cx="414557" cy="301083"/>
            </a:xfrm>
            <a:prstGeom prst="rect">
              <a:avLst/>
            </a:prstGeom>
            <a:solidFill>
              <a:schemeClr val="tx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2" name="任意多边形: 形状 41">
              <a:extLst>
                <a:ext uri="{FF2B5EF4-FFF2-40B4-BE49-F238E27FC236}">
                  <a16:creationId xmlns:a16="http://schemas.microsoft.com/office/drawing/2014/main" xmlns="" id="{52A0A3CC-DF58-4766-9DD1-27EA505FD961}"/>
                </a:ext>
              </a:extLst>
            </p:cNvPr>
            <p:cNvSpPr>
              <a:spLocks/>
            </p:cNvSpPr>
            <p:nvPr/>
          </p:nvSpPr>
          <p:spPr bwMode="auto">
            <a:xfrm>
              <a:off x="6066166" y="5456979"/>
              <a:ext cx="732283" cy="483398"/>
            </a:xfrm>
            <a:custGeom>
              <a:avLst/>
              <a:gdLst>
                <a:gd name="T0" fmla="*/ 395 w 409"/>
                <a:gd name="T1" fmla="*/ 57 h 270"/>
                <a:gd name="T2" fmla="*/ 352 w 409"/>
                <a:gd name="T3" fmla="*/ 151 h 270"/>
                <a:gd name="T4" fmla="*/ 107 w 409"/>
                <a:gd name="T5" fmla="*/ 256 h 270"/>
                <a:gd name="T6" fmla="*/ 14 w 409"/>
                <a:gd name="T7" fmla="*/ 214 h 270"/>
                <a:gd name="T8" fmla="*/ 14 w 409"/>
                <a:gd name="T9" fmla="*/ 214 h 270"/>
                <a:gd name="T10" fmla="*/ 56 w 409"/>
                <a:gd name="T11" fmla="*/ 120 h 270"/>
                <a:gd name="T12" fmla="*/ 301 w 409"/>
                <a:gd name="T13" fmla="*/ 14 h 270"/>
                <a:gd name="T14" fmla="*/ 395 w 409"/>
                <a:gd name="T15" fmla="*/ 57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9" h="270">
                  <a:moveTo>
                    <a:pt x="395" y="57"/>
                  </a:moveTo>
                  <a:cubicBezTo>
                    <a:pt x="409" y="95"/>
                    <a:pt x="389" y="137"/>
                    <a:pt x="352" y="151"/>
                  </a:cubicBezTo>
                  <a:cubicBezTo>
                    <a:pt x="107" y="256"/>
                    <a:pt x="107" y="256"/>
                    <a:pt x="107" y="256"/>
                  </a:cubicBezTo>
                  <a:cubicBezTo>
                    <a:pt x="70" y="270"/>
                    <a:pt x="28" y="251"/>
                    <a:pt x="14" y="214"/>
                  </a:cubicBezTo>
                  <a:cubicBezTo>
                    <a:pt x="14" y="214"/>
                    <a:pt x="14" y="214"/>
                    <a:pt x="14" y="214"/>
                  </a:cubicBezTo>
                  <a:cubicBezTo>
                    <a:pt x="0" y="176"/>
                    <a:pt x="19" y="134"/>
                    <a:pt x="56" y="120"/>
                  </a:cubicBezTo>
                  <a:cubicBezTo>
                    <a:pt x="301" y="14"/>
                    <a:pt x="301" y="14"/>
                    <a:pt x="301" y="14"/>
                  </a:cubicBezTo>
                  <a:cubicBezTo>
                    <a:pt x="339" y="0"/>
                    <a:pt x="380" y="19"/>
                    <a:pt x="395" y="57"/>
                  </a:cubicBezTo>
                  <a:close/>
                </a:path>
              </a:pathLst>
            </a:custGeom>
            <a:solidFill>
              <a:srgbClr val="F4B28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3" name="任意多边形: 形状 42">
              <a:extLst>
                <a:ext uri="{FF2B5EF4-FFF2-40B4-BE49-F238E27FC236}">
                  <a16:creationId xmlns:a16="http://schemas.microsoft.com/office/drawing/2014/main" xmlns="" id="{F0BEF959-9C82-4093-A82B-F753ABAE74D5}"/>
                </a:ext>
              </a:extLst>
            </p:cNvPr>
            <p:cNvSpPr>
              <a:spLocks/>
            </p:cNvSpPr>
            <p:nvPr/>
          </p:nvSpPr>
          <p:spPr bwMode="auto">
            <a:xfrm>
              <a:off x="6096426" y="5691491"/>
              <a:ext cx="155837" cy="216356"/>
            </a:xfrm>
            <a:custGeom>
              <a:avLst/>
              <a:gdLst>
                <a:gd name="T0" fmla="*/ 12 w 87"/>
                <a:gd name="T1" fmla="*/ 76 h 121"/>
                <a:gd name="T2" fmla="*/ 46 w 87"/>
                <a:gd name="T3" fmla="*/ 0 h 121"/>
                <a:gd name="T4" fmla="*/ 87 w 87"/>
                <a:gd name="T5" fmla="*/ 110 h 121"/>
                <a:gd name="T6" fmla="*/ 12 w 87"/>
                <a:gd name="T7" fmla="*/ 76 h 121"/>
              </a:gdLst>
              <a:ahLst/>
              <a:cxnLst>
                <a:cxn ang="0">
                  <a:pos x="T0" y="T1"/>
                </a:cxn>
                <a:cxn ang="0">
                  <a:pos x="T2" y="T3"/>
                </a:cxn>
                <a:cxn ang="0">
                  <a:pos x="T4" y="T5"/>
                </a:cxn>
                <a:cxn ang="0">
                  <a:pos x="T6" y="T7"/>
                </a:cxn>
              </a:cxnLst>
              <a:rect l="0" t="0" r="r" b="b"/>
              <a:pathLst>
                <a:path w="87" h="121">
                  <a:moveTo>
                    <a:pt x="12" y="76"/>
                  </a:moveTo>
                  <a:cubicBezTo>
                    <a:pt x="0" y="45"/>
                    <a:pt x="16" y="11"/>
                    <a:pt x="46" y="0"/>
                  </a:cubicBezTo>
                  <a:cubicBezTo>
                    <a:pt x="87" y="110"/>
                    <a:pt x="87" y="110"/>
                    <a:pt x="87" y="110"/>
                  </a:cubicBezTo>
                  <a:cubicBezTo>
                    <a:pt x="57" y="121"/>
                    <a:pt x="23" y="106"/>
                    <a:pt x="12" y="76"/>
                  </a:cubicBezTo>
                  <a:close/>
                </a:path>
              </a:pathLst>
            </a:custGeom>
            <a:solidFill>
              <a:srgbClr val="FFE1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4" name="任意多边形: 形状 43">
              <a:extLst>
                <a:ext uri="{FF2B5EF4-FFF2-40B4-BE49-F238E27FC236}">
                  <a16:creationId xmlns:a16="http://schemas.microsoft.com/office/drawing/2014/main" xmlns="" id="{DA4912C8-2251-4E65-9A3A-526F72E1EF43}"/>
                </a:ext>
              </a:extLst>
            </p:cNvPr>
            <p:cNvSpPr>
              <a:spLocks/>
            </p:cNvSpPr>
            <p:nvPr/>
          </p:nvSpPr>
          <p:spPr bwMode="auto">
            <a:xfrm>
              <a:off x="6057088" y="5743689"/>
              <a:ext cx="732283" cy="482641"/>
            </a:xfrm>
            <a:custGeom>
              <a:avLst/>
              <a:gdLst>
                <a:gd name="T0" fmla="*/ 395 w 409"/>
                <a:gd name="T1" fmla="*/ 57 h 270"/>
                <a:gd name="T2" fmla="*/ 352 w 409"/>
                <a:gd name="T3" fmla="*/ 150 h 270"/>
                <a:gd name="T4" fmla="*/ 108 w 409"/>
                <a:gd name="T5" fmla="*/ 256 h 270"/>
                <a:gd name="T6" fmla="*/ 14 w 409"/>
                <a:gd name="T7" fmla="*/ 213 h 270"/>
                <a:gd name="T8" fmla="*/ 14 w 409"/>
                <a:gd name="T9" fmla="*/ 213 h 270"/>
                <a:gd name="T10" fmla="*/ 57 w 409"/>
                <a:gd name="T11" fmla="*/ 120 h 270"/>
                <a:gd name="T12" fmla="*/ 301 w 409"/>
                <a:gd name="T13" fmla="*/ 14 h 270"/>
                <a:gd name="T14" fmla="*/ 395 w 409"/>
                <a:gd name="T15" fmla="*/ 57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9" h="270">
                  <a:moveTo>
                    <a:pt x="395" y="57"/>
                  </a:moveTo>
                  <a:cubicBezTo>
                    <a:pt x="409" y="94"/>
                    <a:pt x="390" y="136"/>
                    <a:pt x="352" y="150"/>
                  </a:cubicBezTo>
                  <a:cubicBezTo>
                    <a:pt x="108" y="256"/>
                    <a:pt x="108" y="256"/>
                    <a:pt x="108" y="256"/>
                  </a:cubicBezTo>
                  <a:cubicBezTo>
                    <a:pt x="70" y="270"/>
                    <a:pt x="28" y="251"/>
                    <a:pt x="14" y="213"/>
                  </a:cubicBezTo>
                  <a:cubicBezTo>
                    <a:pt x="14" y="213"/>
                    <a:pt x="14" y="213"/>
                    <a:pt x="14" y="213"/>
                  </a:cubicBezTo>
                  <a:cubicBezTo>
                    <a:pt x="0" y="176"/>
                    <a:pt x="19" y="134"/>
                    <a:pt x="57" y="120"/>
                  </a:cubicBezTo>
                  <a:cubicBezTo>
                    <a:pt x="301" y="14"/>
                    <a:pt x="301" y="14"/>
                    <a:pt x="301" y="14"/>
                  </a:cubicBezTo>
                  <a:cubicBezTo>
                    <a:pt x="339" y="0"/>
                    <a:pt x="381" y="19"/>
                    <a:pt x="395" y="57"/>
                  </a:cubicBezTo>
                  <a:close/>
                </a:path>
              </a:pathLst>
            </a:custGeom>
            <a:solidFill>
              <a:srgbClr val="F4B28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5" name="任意多边形: 形状 44">
              <a:extLst>
                <a:ext uri="{FF2B5EF4-FFF2-40B4-BE49-F238E27FC236}">
                  <a16:creationId xmlns:a16="http://schemas.microsoft.com/office/drawing/2014/main" xmlns="" id="{806FB21D-472C-4008-A5DA-5D20D3FD41AB}"/>
                </a:ext>
              </a:extLst>
            </p:cNvPr>
            <p:cNvSpPr>
              <a:spLocks/>
            </p:cNvSpPr>
            <p:nvPr/>
          </p:nvSpPr>
          <p:spPr bwMode="auto">
            <a:xfrm>
              <a:off x="6096426" y="5977445"/>
              <a:ext cx="155837" cy="216356"/>
            </a:xfrm>
            <a:custGeom>
              <a:avLst/>
              <a:gdLst>
                <a:gd name="T0" fmla="*/ 12 w 87"/>
                <a:gd name="T1" fmla="*/ 75 h 121"/>
                <a:gd name="T2" fmla="*/ 46 w 87"/>
                <a:gd name="T3" fmla="*/ 0 h 121"/>
                <a:gd name="T4" fmla="*/ 87 w 87"/>
                <a:gd name="T5" fmla="*/ 110 h 121"/>
                <a:gd name="T6" fmla="*/ 12 w 87"/>
                <a:gd name="T7" fmla="*/ 75 h 121"/>
              </a:gdLst>
              <a:ahLst/>
              <a:cxnLst>
                <a:cxn ang="0">
                  <a:pos x="T0" y="T1"/>
                </a:cxn>
                <a:cxn ang="0">
                  <a:pos x="T2" y="T3"/>
                </a:cxn>
                <a:cxn ang="0">
                  <a:pos x="T4" y="T5"/>
                </a:cxn>
                <a:cxn ang="0">
                  <a:pos x="T6" y="T7"/>
                </a:cxn>
              </a:cxnLst>
              <a:rect l="0" t="0" r="r" b="b"/>
              <a:pathLst>
                <a:path w="87" h="121">
                  <a:moveTo>
                    <a:pt x="12" y="75"/>
                  </a:moveTo>
                  <a:cubicBezTo>
                    <a:pt x="0" y="45"/>
                    <a:pt x="16" y="11"/>
                    <a:pt x="46" y="0"/>
                  </a:cubicBezTo>
                  <a:cubicBezTo>
                    <a:pt x="87" y="110"/>
                    <a:pt x="87" y="110"/>
                    <a:pt x="87" y="110"/>
                  </a:cubicBezTo>
                  <a:cubicBezTo>
                    <a:pt x="57" y="121"/>
                    <a:pt x="23" y="106"/>
                    <a:pt x="12" y="75"/>
                  </a:cubicBezTo>
                  <a:close/>
                </a:path>
              </a:pathLst>
            </a:custGeom>
            <a:solidFill>
              <a:srgbClr val="FFE1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6" name="任意多边形: 形状 45">
              <a:extLst>
                <a:ext uri="{FF2B5EF4-FFF2-40B4-BE49-F238E27FC236}">
                  <a16:creationId xmlns:a16="http://schemas.microsoft.com/office/drawing/2014/main" xmlns="" id="{23818C89-78CA-42EA-9D43-64D82236E0FF}"/>
                </a:ext>
              </a:extLst>
            </p:cNvPr>
            <p:cNvSpPr>
              <a:spLocks/>
            </p:cNvSpPr>
            <p:nvPr/>
          </p:nvSpPr>
          <p:spPr bwMode="auto">
            <a:xfrm>
              <a:off x="5101641" y="2822878"/>
              <a:ext cx="1925269" cy="1924513"/>
            </a:xfrm>
            <a:custGeom>
              <a:avLst/>
              <a:gdLst>
                <a:gd name="T0" fmla="*/ 538 w 1076"/>
                <a:gd name="T1" fmla="*/ 1076 h 1076"/>
                <a:gd name="T2" fmla="*/ 0 w 1076"/>
                <a:gd name="T3" fmla="*/ 538 h 1076"/>
                <a:gd name="T4" fmla="*/ 538 w 1076"/>
                <a:gd name="T5" fmla="*/ 0 h 1076"/>
                <a:gd name="T6" fmla="*/ 1076 w 1076"/>
                <a:gd name="T7" fmla="*/ 538 h 1076"/>
                <a:gd name="T8" fmla="*/ 538 w 1076"/>
                <a:gd name="T9" fmla="*/ 1076 h 1076"/>
                <a:gd name="T10" fmla="*/ 538 w 1076"/>
                <a:gd name="T11" fmla="*/ 80 h 1076"/>
                <a:gd name="T12" fmla="*/ 80 w 1076"/>
                <a:gd name="T13" fmla="*/ 538 h 1076"/>
                <a:gd name="T14" fmla="*/ 538 w 1076"/>
                <a:gd name="T15" fmla="*/ 996 h 1076"/>
                <a:gd name="T16" fmla="*/ 996 w 1076"/>
                <a:gd name="T17" fmla="*/ 538 h 1076"/>
                <a:gd name="T18" fmla="*/ 538 w 1076"/>
                <a:gd name="T19" fmla="*/ 80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6" h="1076">
                  <a:moveTo>
                    <a:pt x="538" y="1076"/>
                  </a:moveTo>
                  <a:cubicBezTo>
                    <a:pt x="241" y="1076"/>
                    <a:pt x="0" y="835"/>
                    <a:pt x="0" y="538"/>
                  </a:cubicBezTo>
                  <a:cubicBezTo>
                    <a:pt x="0" y="242"/>
                    <a:pt x="241" y="0"/>
                    <a:pt x="538" y="0"/>
                  </a:cubicBezTo>
                  <a:cubicBezTo>
                    <a:pt x="835" y="0"/>
                    <a:pt x="1076" y="242"/>
                    <a:pt x="1076" y="538"/>
                  </a:cubicBezTo>
                  <a:cubicBezTo>
                    <a:pt x="1076" y="835"/>
                    <a:pt x="835" y="1076"/>
                    <a:pt x="538" y="1076"/>
                  </a:cubicBezTo>
                  <a:close/>
                  <a:moveTo>
                    <a:pt x="538" y="80"/>
                  </a:moveTo>
                  <a:cubicBezTo>
                    <a:pt x="286" y="80"/>
                    <a:pt x="80" y="286"/>
                    <a:pt x="80" y="538"/>
                  </a:cubicBezTo>
                  <a:cubicBezTo>
                    <a:pt x="80" y="791"/>
                    <a:pt x="286" y="996"/>
                    <a:pt x="538" y="996"/>
                  </a:cubicBezTo>
                  <a:cubicBezTo>
                    <a:pt x="791" y="996"/>
                    <a:pt x="996" y="791"/>
                    <a:pt x="996" y="538"/>
                  </a:cubicBezTo>
                  <a:cubicBezTo>
                    <a:pt x="996" y="286"/>
                    <a:pt x="791" y="80"/>
                    <a:pt x="538" y="8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47" name="文本框 22">
            <a:extLst>
              <a:ext uri="{FF2B5EF4-FFF2-40B4-BE49-F238E27FC236}">
                <a16:creationId xmlns:a16="http://schemas.microsoft.com/office/drawing/2014/main" xmlns="" id="{1493F24F-81C2-4F7E-BBBA-D085B9803290}"/>
              </a:ext>
            </a:extLst>
          </p:cNvPr>
          <p:cNvSpPr txBox="1"/>
          <p:nvPr/>
        </p:nvSpPr>
        <p:spPr>
          <a:xfrm>
            <a:off x="6897368" y="2610193"/>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开展心理健康课程</a:t>
            </a:r>
            <a:endParaRPr lang="en-US" altLang="zh-CN"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重视心理咨询工作 </a:t>
            </a:r>
          </a:p>
        </p:txBody>
      </p:sp>
      <p:sp>
        <p:nvSpPr>
          <p:cNvPr id="48" name="文本框 24">
            <a:extLst>
              <a:ext uri="{FF2B5EF4-FFF2-40B4-BE49-F238E27FC236}">
                <a16:creationId xmlns:a16="http://schemas.microsoft.com/office/drawing/2014/main" xmlns="" id="{C65016C6-D6AD-4F5E-876A-45582A4BC53A}"/>
              </a:ext>
            </a:extLst>
          </p:cNvPr>
          <p:cNvSpPr txBox="1"/>
          <p:nvPr/>
        </p:nvSpPr>
        <p:spPr>
          <a:xfrm>
            <a:off x="6580913" y="3584071"/>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加强网络心理咨询</a:t>
            </a:r>
            <a:endParaRPr lang="en-US" altLang="zh-CN"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体系的建设</a:t>
            </a:r>
          </a:p>
        </p:txBody>
      </p:sp>
      <p:sp>
        <p:nvSpPr>
          <p:cNvPr id="50" name="文本框 28">
            <a:extLst>
              <a:ext uri="{FF2B5EF4-FFF2-40B4-BE49-F238E27FC236}">
                <a16:creationId xmlns:a16="http://schemas.microsoft.com/office/drawing/2014/main" xmlns="" id="{6141DA2F-B825-4BD7-855C-1F41FA2AFE88}"/>
              </a:ext>
            </a:extLst>
          </p:cNvPr>
          <p:cNvSpPr txBox="1"/>
          <p:nvPr/>
        </p:nvSpPr>
        <p:spPr>
          <a:xfrm flipH="1">
            <a:off x="251520" y="3651870"/>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rPr>
              <a:t>提高学生对网络的客观认识</a:t>
            </a:r>
            <a:endPar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1" name="文本框 30">
            <a:extLst>
              <a:ext uri="{FF2B5EF4-FFF2-40B4-BE49-F238E27FC236}">
                <a16:creationId xmlns:a16="http://schemas.microsoft.com/office/drawing/2014/main" xmlns="" id="{F961D3F3-F338-49C2-82C8-3C6CFA588D7D}"/>
              </a:ext>
            </a:extLst>
          </p:cNvPr>
          <p:cNvSpPr txBox="1"/>
          <p:nvPr/>
        </p:nvSpPr>
        <p:spPr>
          <a:xfrm flipH="1">
            <a:off x="1205915" y="2657832"/>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rPr>
              <a:t>加强时间管理教育 </a:t>
            </a:r>
            <a:endPar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2" name="文本框 32">
            <a:extLst>
              <a:ext uri="{FF2B5EF4-FFF2-40B4-BE49-F238E27FC236}">
                <a16:creationId xmlns:a16="http://schemas.microsoft.com/office/drawing/2014/main" xmlns="" id="{5046FE46-E90B-4581-9A31-A6E8EBB8891F}"/>
              </a:ext>
            </a:extLst>
          </p:cNvPr>
          <p:cNvSpPr txBox="1"/>
          <p:nvPr/>
        </p:nvSpPr>
        <p:spPr>
          <a:xfrm flipH="1">
            <a:off x="605880" y="1741770"/>
            <a:ext cx="797768"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对学生加强选择性教育 </a:t>
            </a:r>
          </a:p>
        </p:txBody>
      </p:sp>
      <p:cxnSp>
        <p:nvCxnSpPr>
          <p:cNvPr id="53" name="直接连接符 52">
            <a:extLst>
              <a:ext uri="{FF2B5EF4-FFF2-40B4-BE49-F238E27FC236}">
                <a16:creationId xmlns:a16="http://schemas.microsoft.com/office/drawing/2014/main" xmlns="" id="{29A662D2-821A-4EC0-AB15-94810CB9B492}"/>
              </a:ext>
            </a:extLst>
          </p:cNvPr>
          <p:cNvCxnSpPr/>
          <p:nvPr/>
        </p:nvCxnSpPr>
        <p:spPr>
          <a:xfrm flipH="1">
            <a:off x="2309862" y="2821885"/>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4" name="直接连接符 53">
            <a:extLst>
              <a:ext uri="{FF2B5EF4-FFF2-40B4-BE49-F238E27FC236}">
                <a16:creationId xmlns:a16="http://schemas.microsoft.com/office/drawing/2014/main" xmlns="" id="{11459948-BB0D-42AB-8338-D817EF712D71}"/>
              </a:ext>
            </a:extLst>
          </p:cNvPr>
          <p:cNvCxnSpPr/>
          <p:nvPr/>
        </p:nvCxnSpPr>
        <p:spPr>
          <a:xfrm flipH="1">
            <a:off x="2677030" y="3813843"/>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5" name="直接连接符 54">
            <a:extLst>
              <a:ext uri="{FF2B5EF4-FFF2-40B4-BE49-F238E27FC236}">
                <a16:creationId xmlns:a16="http://schemas.microsoft.com/office/drawing/2014/main" xmlns="" id="{D656B450-5ADE-465C-99EE-C82F48FBC877}"/>
              </a:ext>
            </a:extLst>
          </p:cNvPr>
          <p:cNvCxnSpPr/>
          <p:nvPr/>
        </p:nvCxnSpPr>
        <p:spPr>
          <a:xfrm flipH="1">
            <a:off x="2677030" y="1885104"/>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6" name="直接连接符 75">
            <a:extLst>
              <a:ext uri="{FF2B5EF4-FFF2-40B4-BE49-F238E27FC236}">
                <a16:creationId xmlns:a16="http://schemas.microsoft.com/office/drawing/2014/main" xmlns="" id="{D07D2141-E563-41EC-8C57-C2F6A4A59C57}"/>
              </a:ext>
            </a:extLst>
          </p:cNvPr>
          <p:cNvCxnSpPr/>
          <p:nvPr/>
        </p:nvCxnSpPr>
        <p:spPr>
          <a:xfrm>
            <a:off x="6031589" y="3728082"/>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8" name="直接连接符 77">
            <a:extLst>
              <a:ext uri="{FF2B5EF4-FFF2-40B4-BE49-F238E27FC236}">
                <a16:creationId xmlns:a16="http://schemas.microsoft.com/office/drawing/2014/main" xmlns="" id="{3C3F274A-DF68-4D18-9D48-5F014F38AC59}"/>
              </a:ext>
            </a:extLst>
          </p:cNvPr>
          <p:cNvCxnSpPr/>
          <p:nvPr/>
        </p:nvCxnSpPr>
        <p:spPr>
          <a:xfrm>
            <a:off x="6394633" y="2787643"/>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1" name="组合 10">
            <a:extLst>
              <a:ext uri="{FF2B5EF4-FFF2-40B4-BE49-F238E27FC236}">
                <a16:creationId xmlns:a16="http://schemas.microsoft.com/office/drawing/2014/main" xmlns="" id="{12558247-9F36-4C28-83D0-388BCBA57109}"/>
              </a:ext>
            </a:extLst>
          </p:cNvPr>
          <p:cNvGrpSpPr/>
          <p:nvPr/>
        </p:nvGrpSpPr>
        <p:grpSpPr>
          <a:xfrm>
            <a:off x="5070134" y="1523313"/>
            <a:ext cx="554648" cy="554152"/>
            <a:chOff x="4294391" y="1286861"/>
            <a:chExt cx="554648" cy="554152"/>
          </a:xfrm>
        </p:grpSpPr>
        <p:sp>
          <p:nvSpPr>
            <p:cNvPr id="79" name="任意多边形: 形状 78">
              <a:extLst>
                <a:ext uri="{FF2B5EF4-FFF2-40B4-BE49-F238E27FC236}">
                  <a16:creationId xmlns:a16="http://schemas.microsoft.com/office/drawing/2014/main" xmlns="" id="{843FB20B-2FDF-47BA-9FBF-4AC022317A1E}"/>
                </a:ext>
              </a:extLst>
            </p:cNvPr>
            <p:cNvSpPr>
              <a:spLocks/>
            </p:cNvSpPr>
            <p:nvPr/>
          </p:nvSpPr>
          <p:spPr bwMode="auto">
            <a:xfrm>
              <a:off x="4294391" y="1286861"/>
              <a:ext cx="554648" cy="554152"/>
            </a:xfrm>
            <a:custGeom>
              <a:avLst/>
              <a:gdLst>
                <a:gd name="T0" fmla="*/ 390 w 474"/>
                <a:gd name="T1" fmla="*/ 390 h 474"/>
                <a:gd name="T2" fmla="*/ 84 w 474"/>
                <a:gd name="T3" fmla="*/ 390 h 474"/>
                <a:gd name="T4" fmla="*/ 84 w 474"/>
                <a:gd name="T5" fmla="*/ 84 h 474"/>
                <a:gd name="T6" fmla="*/ 390 w 474"/>
                <a:gd name="T7" fmla="*/ 84 h 474"/>
                <a:gd name="T8" fmla="*/ 390 w 474"/>
                <a:gd name="T9" fmla="*/ 390 h 474"/>
              </a:gdLst>
              <a:ahLst/>
              <a:cxnLst>
                <a:cxn ang="0">
                  <a:pos x="T0" y="T1"/>
                </a:cxn>
                <a:cxn ang="0">
                  <a:pos x="T2" y="T3"/>
                </a:cxn>
                <a:cxn ang="0">
                  <a:pos x="T4" y="T5"/>
                </a:cxn>
                <a:cxn ang="0">
                  <a:pos x="T6" y="T7"/>
                </a:cxn>
                <a:cxn ang="0">
                  <a:pos x="T8" y="T9"/>
                </a:cxn>
              </a:cxnLst>
              <a:rect l="0" t="0" r="r" b="b"/>
              <a:pathLst>
                <a:path w="474" h="474">
                  <a:moveTo>
                    <a:pt x="390" y="390"/>
                  </a:moveTo>
                  <a:cubicBezTo>
                    <a:pt x="306" y="474"/>
                    <a:pt x="169" y="474"/>
                    <a:pt x="84" y="390"/>
                  </a:cubicBezTo>
                  <a:cubicBezTo>
                    <a:pt x="0" y="305"/>
                    <a:pt x="0" y="168"/>
                    <a:pt x="84" y="84"/>
                  </a:cubicBezTo>
                  <a:cubicBezTo>
                    <a:pt x="169" y="0"/>
                    <a:pt x="306" y="0"/>
                    <a:pt x="390" y="84"/>
                  </a:cubicBezTo>
                  <a:cubicBezTo>
                    <a:pt x="474" y="168"/>
                    <a:pt x="474" y="305"/>
                    <a:pt x="390" y="390"/>
                  </a:cubicBezTo>
                  <a:close/>
                </a:path>
              </a:pathLst>
            </a:custGeom>
            <a:solidFill>
              <a:schemeClr val="accent4"/>
            </a:solidFill>
            <a:ln w="58738" cap="flat">
              <a:solidFill>
                <a:schemeClr val="accent5">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6" name="文本框 28">
              <a:extLst>
                <a:ext uri="{FF2B5EF4-FFF2-40B4-BE49-F238E27FC236}">
                  <a16:creationId xmlns:a16="http://schemas.microsoft.com/office/drawing/2014/main" xmlns="" id="{93E3F8D8-E6A9-44B5-BEA4-E7FE2D9E2ED0}"/>
                </a:ext>
              </a:extLst>
            </p:cNvPr>
            <p:cNvSpPr txBox="1"/>
            <p:nvPr/>
          </p:nvSpPr>
          <p:spPr>
            <a:xfrm flipH="1">
              <a:off x="4499992" y="1347614"/>
              <a:ext cx="258681"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4</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4" name="组合 3">
            <a:extLst>
              <a:ext uri="{FF2B5EF4-FFF2-40B4-BE49-F238E27FC236}">
                <a16:creationId xmlns:a16="http://schemas.microsoft.com/office/drawing/2014/main" xmlns="" id="{F3FA8390-1844-4A00-A58D-8EC50C6C60E7}"/>
              </a:ext>
            </a:extLst>
          </p:cNvPr>
          <p:cNvGrpSpPr/>
          <p:nvPr/>
        </p:nvGrpSpPr>
        <p:grpSpPr>
          <a:xfrm>
            <a:off x="3499411" y="1522685"/>
            <a:ext cx="554153" cy="554152"/>
            <a:chOff x="3400932" y="1709404"/>
            <a:chExt cx="554153" cy="554152"/>
          </a:xfrm>
        </p:grpSpPr>
        <p:sp>
          <p:nvSpPr>
            <p:cNvPr id="82" name="任意多边形: 形状 81">
              <a:extLst>
                <a:ext uri="{FF2B5EF4-FFF2-40B4-BE49-F238E27FC236}">
                  <a16:creationId xmlns:a16="http://schemas.microsoft.com/office/drawing/2014/main" xmlns="" id="{AFF9095C-9F00-4C7B-9F00-C27FCA58E97D}"/>
                </a:ext>
              </a:extLst>
            </p:cNvPr>
            <p:cNvSpPr>
              <a:spLocks/>
            </p:cNvSpPr>
            <p:nvPr/>
          </p:nvSpPr>
          <p:spPr bwMode="auto">
            <a:xfrm>
              <a:off x="3400932" y="1709404"/>
              <a:ext cx="554153" cy="554152"/>
            </a:xfrm>
            <a:custGeom>
              <a:avLst/>
              <a:gdLst>
                <a:gd name="T0" fmla="*/ 390 w 474"/>
                <a:gd name="T1" fmla="*/ 84 h 474"/>
                <a:gd name="T2" fmla="*/ 390 w 474"/>
                <a:gd name="T3" fmla="*/ 390 h 474"/>
                <a:gd name="T4" fmla="*/ 84 w 474"/>
                <a:gd name="T5" fmla="*/ 390 h 474"/>
                <a:gd name="T6" fmla="*/ 84 w 474"/>
                <a:gd name="T7" fmla="*/ 84 h 474"/>
                <a:gd name="T8" fmla="*/ 390 w 474"/>
                <a:gd name="T9" fmla="*/ 84 h 474"/>
              </a:gdLst>
              <a:ahLst/>
              <a:cxnLst>
                <a:cxn ang="0">
                  <a:pos x="T0" y="T1"/>
                </a:cxn>
                <a:cxn ang="0">
                  <a:pos x="T2" y="T3"/>
                </a:cxn>
                <a:cxn ang="0">
                  <a:pos x="T4" y="T5"/>
                </a:cxn>
                <a:cxn ang="0">
                  <a:pos x="T6" y="T7"/>
                </a:cxn>
                <a:cxn ang="0">
                  <a:pos x="T8" y="T9"/>
                </a:cxn>
              </a:cxnLst>
              <a:rect l="0" t="0" r="r" b="b"/>
              <a:pathLst>
                <a:path w="474" h="474">
                  <a:moveTo>
                    <a:pt x="390" y="84"/>
                  </a:moveTo>
                  <a:cubicBezTo>
                    <a:pt x="474" y="168"/>
                    <a:pt x="474" y="305"/>
                    <a:pt x="390" y="390"/>
                  </a:cubicBezTo>
                  <a:cubicBezTo>
                    <a:pt x="305" y="474"/>
                    <a:pt x="168" y="474"/>
                    <a:pt x="84" y="390"/>
                  </a:cubicBezTo>
                  <a:cubicBezTo>
                    <a:pt x="0" y="305"/>
                    <a:pt x="0" y="168"/>
                    <a:pt x="84" y="84"/>
                  </a:cubicBezTo>
                  <a:cubicBezTo>
                    <a:pt x="168" y="0"/>
                    <a:pt x="305" y="0"/>
                    <a:pt x="390" y="84"/>
                  </a:cubicBezTo>
                  <a:close/>
                </a:path>
              </a:pathLst>
            </a:custGeom>
            <a:solidFill>
              <a:schemeClr val="accent1"/>
            </a:solidFill>
            <a:ln w="58738" cap="flat">
              <a:solidFill>
                <a:schemeClr val="accent3">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7" name="文本框 28">
              <a:extLst>
                <a:ext uri="{FF2B5EF4-FFF2-40B4-BE49-F238E27FC236}">
                  <a16:creationId xmlns:a16="http://schemas.microsoft.com/office/drawing/2014/main" xmlns="" id="{8EA8C84C-54DA-41C6-9C1E-6237748928E5}"/>
                </a:ext>
              </a:extLst>
            </p:cNvPr>
            <p:cNvSpPr txBox="1"/>
            <p:nvPr/>
          </p:nvSpPr>
          <p:spPr>
            <a:xfrm flipH="1">
              <a:off x="3596647" y="1736299"/>
              <a:ext cx="258681"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3</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2" name="组合 1">
            <a:extLst>
              <a:ext uri="{FF2B5EF4-FFF2-40B4-BE49-F238E27FC236}">
                <a16:creationId xmlns:a16="http://schemas.microsoft.com/office/drawing/2014/main" xmlns="" id="{30D4AAEC-E2A5-4913-B510-BAF8D2FE2866}"/>
              </a:ext>
            </a:extLst>
          </p:cNvPr>
          <p:cNvGrpSpPr/>
          <p:nvPr/>
        </p:nvGrpSpPr>
        <p:grpSpPr>
          <a:xfrm>
            <a:off x="3011637" y="2495536"/>
            <a:ext cx="505214" cy="504719"/>
            <a:chOff x="3054729" y="2627535"/>
            <a:chExt cx="505214" cy="504719"/>
          </a:xfrm>
        </p:grpSpPr>
        <p:sp>
          <p:nvSpPr>
            <p:cNvPr id="83" name="椭圆 82">
              <a:extLst>
                <a:ext uri="{FF2B5EF4-FFF2-40B4-BE49-F238E27FC236}">
                  <a16:creationId xmlns:a16="http://schemas.microsoft.com/office/drawing/2014/main" xmlns="" id="{AB68F8CD-6DDB-4F8F-9A0C-BA2C1297C402}"/>
                </a:ext>
              </a:extLst>
            </p:cNvPr>
            <p:cNvSpPr>
              <a:spLocks/>
            </p:cNvSpPr>
            <p:nvPr/>
          </p:nvSpPr>
          <p:spPr bwMode="auto">
            <a:xfrm>
              <a:off x="3054729" y="2627535"/>
              <a:ext cx="505214" cy="504719"/>
            </a:xfrm>
            <a:prstGeom prst="ellipse">
              <a:avLst/>
            </a:prstGeom>
            <a:solidFill>
              <a:schemeClr val="accent2"/>
            </a:solidFill>
            <a:ln w="58738" cap="flat">
              <a:solidFill>
                <a:schemeClr val="accent2">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8" name="文本框 28">
              <a:extLst>
                <a:ext uri="{FF2B5EF4-FFF2-40B4-BE49-F238E27FC236}">
                  <a16:creationId xmlns:a16="http://schemas.microsoft.com/office/drawing/2014/main" xmlns="" id="{701A1CCD-1405-44F8-9813-C5201E5F08AE}"/>
                </a:ext>
              </a:extLst>
            </p:cNvPr>
            <p:cNvSpPr txBox="1"/>
            <p:nvPr/>
          </p:nvSpPr>
          <p:spPr>
            <a:xfrm flipH="1">
              <a:off x="3228923" y="2643758"/>
              <a:ext cx="258681"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2</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9" name="组合 8">
            <a:extLst>
              <a:ext uri="{FF2B5EF4-FFF2-40B4-BE49-F238E27FC236}">
                <a16:creationId xmlns:a16="http://schemas.microsoft.com/office/drawing/2014/main" xmlns="" id="{0734C1E6-1742-4C29-A7FF-849F0EEDD58E}"/>
              </a:ext>
            </a:extLst>
          </p:cNvPr>
          <p:cNvGrpSpPr/>
          <p:nvPr/>
        </p:nvGrpSpPr>
        <p:grpSpPr>
          <a:xfrm>
            <a:off x="5684129" y="2491284"/>
            <a:ext cx="554153" cy="554152"/>
            <a:chOff x="5226778" y="1693855"/>
            <a:chExt cx="554153" cy="554152"/>
          </a:xfrm>
        </p:grpSpPr>
        <p:sp>
          <p:nvSpPr>
            <p:cNvPr id="85" name="任意多边形: 形状 84">
              <a:extLst>
                <a:ext uri="{FF2B5EF4-FFF2-40B4-BE49-F238E27FC236}">
                  <a16:creationId xmlns:a16="http://schemas.microsoft.com/office/drawing/2014/main" xmlns="" id="{A18EC033-D2A6-45B1-B0E6-7DC8C6524866}"/>
                </a:ext>
              </a:extLst>
            </p:cNvPr>
            <p:cNvSpPr>
              <a:spLocks/>
            </p:cNvSpPr>
            <p:nvPr/>
          </p:nvSpPr>
          <p:spPr bwMode="auto">
            <a:xfrm>
              <a:off x="5226778" y="1693855"/>
              <a:ext cx="554153" cy="554152"/>
            </a:xfrm>
            <a:custGeom>
              <a:avLst/>
              <a:gdLst>
                <a:gd name="T0" fmla="*/ 390 w 474"/>
                <a:gd name="T1" fmla="*/ 84 h 474"/>
                <a:gd name="T2" fmla="*/ 390 w 474"/>
                <a:gd name="T3" fmla="*/ 390 h 474"/>
                <a:gd name="T4" fmla="*/ 84 w 474"/>
                <a:gd name="T5" fmla="*/ 390 h 474"/>
                <a:gd name="T6" fmla="*/ 84 w 474"/>
                <a:gd name="T7" fmla="*/ 84 h 474"/>
                <a:gd name="T8" fmla="*/ 390 w 474"/>
                <a:gd name="T9" fmla="*/ 84 h 474"/>
              </a:gdLst>
              <a:ahLst/>
              <a:cxnLst>
                <a:cxn ang="0">
                  <a:pos x="T0" y="T1"/>
                </a:cxn>
                <a:cxn ang="0">
                  <a:pos x="T2" y="T3"/>
                </a:cxn>
                <a:cxn ang="0">
                  <a:pos x="T4" y="T5"/>
                </a:cxn>
                <a:cxn ang="0">
                  <a:pos x="T6" y="T7"/>
                </a:cxn>
                <a:cxn ang="0">
                  <a:pos x="T8" y="T9"/>
                </a:cxn>
              </a:cxnLst>
              <a:rect l="0" t="0" r="r" b="b"/>
              <a:pathLst>
                <a:path w="474" h="474">
                  <a:moveTo>
                    <a:pt x="390" y="84"/>
                  </a:moveTo>
                  <a:cubicBezTo>
                    <a:pt x="474" y="168"/>
                    <a:pt x="474" y="305"/>
                    <a:pt x="390" y="390"/>
                  </a:cubicBezTo>
                  <a:cubicBezTo>
                    <a:pt x="305" y="474"/>
                    <a:pt x="168" y="474"/>
                    <a:pt x="84" y="390"/>
                  </a:cubicBezTo>
                  <a:cubicBezTo>
                    <a:pt x="0" y="305"/>
                    <a:pt x="0" y="168"/>
                    <a:pt x="84" y="84"/>
                  </a:cubicBezTo>
                  <a:cubicBezTo>
                    <a:pt x="168" y="0"/>
                    <a:pt x="305" y="0"/>
                    <a:pt x="390" y="84"/>
                  </a:cubicBezTo>
                  <a:close/>
                </a:path>
              </a:pathLst>
            </a:custGeom>
            <a:solidFill>
              <a:schemeClr val="accent1"/>
            </a:solidFill>
            <a:ln w="58738" cap="flat">
              <a:solidFill>
                <a:schemeClr val="accent3">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9" name="文本框 28">
              <a:extLst>
                <a:ext uri="{FF2B5EF4-FFF2-40B4-BE49-F238E27FC236}">
                  <a16:creationId xmlns:a16="http://schemas.microsoft.com/office/drawing/2014/main" xmlns="" id="{9B7EB16E-FDBF-458A-8AB1-C8D7FA8A2D38}"/>
                </a:ext>
              </a:extLst>
            </p:cNvPr>
            <p:cNvSpPr txBox="1"/>
            <p:nvPr/>
          </p:nvSpPr>
          <p:spPr>
            <a:xfrm flipH="1">
              <a:off x="5420399" y="1732563"/>
              <a:ext cx="258681" cy="257651"/>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5</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5" name="组合 4">
            <a:extLst>
              <a:ext uri="{FF2B5EF4-FFF2-40B4-BE49-F238E27FC236}">
                <a16:creationId xmlns:a16="http://schemas.microsoft.com/office/drawing/2014/main" xmlns="" id="{9715B9B5-6F19-4E80-9892-5D9E0E0F39FE}"/>
              </a:ext>
            </a:extLst>
          </p:cNvPr>
          <p:cNvGrpSpPr/>
          <p:nvPr/>
        </p:nvGrpSpPr>
        <p:grpSpPr>
          <a:xfrm>
            <a:off x="3400932" y="3496234"/>
            <a:ext cx="554153" cy="554152"/>
            <a:chOff x="3400932" y="3496234"/>
            <a:chExt cx="554153" cy="554152"/>
          </a:xfrm>
        </p:grpSpPr>
        <p:sp>
          <p:nvSpPr>
            <p:cNvPr id="80" name="任意多边形: 形状 79">
              <a:extLst>
                <a:ext uri="{FF2B5EF4-FFF2-40B4-BE49-F238E27FC236}">
                  <a16:creationId xmlns:a16="http://schemas.microsoft.com/office/drawing/2014/main" xmlns="" id="{3CBAC135-AAA5-4699-8FE5-1651A0948272}"/>
                </a:ext>
              </a:extLst>
            </p:cNvPr>
            <p:cNvSpPr>
              <a:spLocks/>
            </p:cNvSpPr>
            <p:nvPr/>
          </p:nvSpPr>
          <p:spPr bwMode="auto">
            <a:xfrm>
              <a:off x="3400932" y="3496234"/>
              <a:ext cx="554153" cy="554152"/>
            </a:xfrm>
            <a:custGeom>
              <a:avLst/>
              <a:gdLst>
                <a:gd name="T0" fmla="*/ 84 w 474"/>
                <a:gd name="T1" fmla="*/ 84 h 474"/>
                <a:gd name="T2" fmla="*/ 390 w 474"/>
                <a:gd name="T3" fmla="*/ 84 h 474"/>
                <a:gd name="T4" fmla="*/ 390 w 474"/>
                <a:gd name="T5" fmla="*/ 390 h 474"/>
                <a:gd name="T6" fmla="*/ 84 w 474"/>
                <a:gd name="T7" fmla="*/ 390 h 474"/>
                <a:gd name="T8" fmla="*/ 84 w 474"/>
                <a:gd name="T9" fmla="*/ 84 h 474"/>
              </a:gdLst>
              <a:ahLst/>
              <a:cxnLst>
                <a:cxn ang="0">
                  <a:pos x="T0" y="T1"/>
                </a:cxn>
                <a:cxn ang="0">
                  <a:pos x="T2" y="T3"/>
                </a:cxn>
                <a:cxn ang="0">
                  <a:pos x="T4" y="T5"/>
                </a:cxn>
                <a:cxn ang="0">
                  <a:pos x="T6" y="T7"/>
                </a:cxn>
                <a:cxn ang="0">
                  <a:pos x="T8" y="T9"/>
                </a:cxn>
              </a:cxnLst>
              <a:rect l="0" t="0" r="r" b="b"/>
              <a:pathLst>
                <a:path w="474" h="474">
                  <a:moveTo>
                    <a:pt x="84" y="84"/>
                  </a:moveTo>
                  <a:cubicBezTo>
                    <a:pt x="168" y="0"/>
                    <a:pt x="305" y="0"/>
                    <a:pt x="390" y="84"/>
                  </a:cubicBezTo>
                  <a:cubicBezTo>
                    <a:pt x="474" y="169"/>
                    <a:pt x="474" y="306"/>
                    <a:pt x="390" y="390"/>
                  </a:cubicBezTo>
                  <a:cubicBezTo>
                    <a:pt x="305" y="474"/>
                    <a:pt x="168" y="474"/>
                    <a:pt x="84" y="390"/>
                  </a:cubicBezTo>
                  <a:cubicBezTo>
                    <a:pt x="0" y="306"/>
                    <a:pt x="0" y="169"/>
                    <a:pt x="84" y="84"/>
                  </a:cubicBezTo>
                  <a:close/>
                </a:path>
              </a:pathLst>
            </a:custGeom>
            <a:solidFill>
              <a:schemeClr val="accent3"/>
            </a:solidFill>
            <a:ln w="58738" cap="flat">
              <a:solidFill>
                <a:schemeClr val="accent1">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90" name="文本框 28">
              <a:extLst>
                <a:ext uri="{FF2B5EF4-FFF2-40B4-BE49-F238E27FC236}">
                  <a16:creationId xmlns:a16="http://schemas.microsoft.com/office/drawing/2014/main" xmlns="" id="{64D5A29B-BA2A-4EF4-8A4C-CEB21C8B18D7}"/>
                </a:ext>
              </a:extLst>
            </p:cNvPr>
            <p:cNvSpPr txBox="1"/>
            <p:nvPr/>
          </p:nvSpPr>
          <p:spPr>
            <a:xfrm flipH="1">
              <a:off x="3609547" y="3537774"/>
              <a:ext cx="258681"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1</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8" name="组合 7">
            <a:extLst>
              <a:ext uri="{FF2B5EF4-FFF2-40B4-BE49-F238E27FC236}">
                <a16:creationId xmlns:a16="http://schemas.microsoft.com/office/drawing/2014/main" xmlns="" id="{0EAE607A-A65B-49D6-98F9-4E6F10C6AB76}"/>
              </a:ext>
            </a:extLst>
          </p:cNvPr>
          <p:cNvGrpSpPr/>
          <p:nvPr/>
        </p:nvGrpSpPr>
        <p:grpSpPr>
          <a:xfrm>
            <a:off x="5370043" y="3500077"/>
            <a:ext cx="505214" cy="504719"/>
            <a:chOff x="5584056" y="2627535"/>
            <a:chExt cx="505214" cy="504719"/>
          </a:xfrm>
        </p:grpSpPr>
        <p:sp>
          <p:nvSpPr>
            <p:cNvPr id="81" name="椭圆 80">
              <a:extLst>
                <a:ext uri="{FF2B5EF4-FFF2-40B4-BE49-F238E27FC236}">
                  <a16:creationId xmlns:a16="http://schemas.microsoft.com/office/drawing/2014/main" xmlns="" id="{7C127FBC-0E15-4C90-857F-EDE824BC331C}"/>
                </a:ext>
              </a:extLst>
            </p:cNvPr>
            <p:cNvSpPr>
              <a:spLocks/>
            </p:cNvSpPr>
            <p:nvPr/>
          </p:nvSpPr>
          <p:spPr bwMode="auto">
            <a:xfrm>
              <a:off x="5584056" y="2627535"/>
              <a:ext cx="505214" cy="504719"/>
            </a:xfrm>
            <a:prstGeom prst="ellipse">
              <a:avLst/>
            </a:prstGeom>
            <a:solidFill>
              <a:schemeClr val="accent6"/>
            </a:solidFill>
            <a:ln w="58738" cap="flat">
              <a:solidFill>
                <a:schemeClr val="accent6">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91" name="文本框 28">
              <a:extLst>
                <a:ext uri="{FF2B5EF4-FFF2-40B4-BE49-F238E27FC236}">
                  <a16:creationId xmlns:a16="http://schemas.microsoft.com/office/drawing/2014/main" xmlns="" id="{BACF942A-07F8-4AFE-AD4C-72E5E84E3167}"/>
                </a:ext>
              </a:extLst>
            </p:cNvPr>
            <p:cNvSpPr txBox="1"/>
            <p:nvPr/>
          </p:nvSpPr>
          <p:spPr>
            <a:xfrm flipH="1">
              <a:off x="5768802" y="2654097"/>
              <a:ext cx="258681" cy="257651"/>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6</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93" name="文本框 30">
            <a:extLst>
              <a:ext uri="{FF2B5EF4-FFF2-40B4-BE49-F238E27FC236}">
                <a16:creationId xmlns:a16="http://schemas.microsoft.com/office/drawing/2014/main" xmlns="" id="{9EDFE1DF-3EC3-439C-97D2-EAE148C848FF}"/>
              </a:ext>
            </a:extLst>
          </p:cNvPr>
          <p:cNvSpPr txBox="1"/>
          <p:nvPr/>
        </p:nvSpPr>
        <p:spPr>
          <a:xfrm flipH="1">
            <a:off x="7476291" y="1634673"/>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rPr>
              <a:t>根据性别差异有针对地进行教育</a:t>
            </a:r>
            <a:endPar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 name="Title 1">
            <a:extLst>
              <a:ext uri="{FF2B5EF4-FFF2-40B4-BE49-F238E27FC236}">
                <a16:creationId xmlns:a16="http://schemas.microsoft.com/office/drawing/2014/main" xmlns="" id="{95A31BD7-3FB3-40C7-B75C-80C5FA13838B}"/>
              </a:ext>
            </a:extLst>
          </p:cNvPr>
          <p:cNvSpPr txBox="1">
            <a:spLocks/>
          </p:cNvSpPr>
          <p:nvPr/>
        </p:nvSpPr>
        <p:spPr>
          <a:xfrm>
            <a:off x="539552" y="331293"/>
            <a:ext cx="30963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大学生网络心理调适</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 name="矩形 6">
            <a:extLst>
              <a:ext uri="{FF2B5EF4-FFF2-40B4-BE49-F238E27FC236}">
                <a16:creationId xmlns:a16="http://schemas.microsoft.com/office/drawing/2014/main" xmlns="" id="{547371EA-469E-4FE8-9752-9B96861B573D}"/>
              </a:ext>
            </a:extLst>
          </p:cNvPr>
          <p:cNvSpPr/>
          <p:nvPr/>
        </p:nvSpPr>
        <p:spPr>
          <a:xfrm>
            <a:off x="119007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二、加强大学生网络心理健康教育</a:t>
            </a:r>
          </a:p>
        </p:txBody>
      </p:sp>
      <p:cxnSp>
        <p:nvCxnSpPr>
          <p:cNvPr id="56" name="直接连接符 55">
            <a:extLst>
              <a:ext uri="{FF2B5EF4-FFF2-40B4-BE49-F238E27FC236}">
                <a16:creationId xmlns:a16="http://schemas.microsoft.com/office/drawing/2014/main" xmlns="" id="{5A62A5A7-7DAA-4CEE-9A65-FBD7DDEEC357}"/>
              </a:ext>
            </a:extLst>
          </p:cNvPr>
          <p:cNvCxnSpPr>
            <a:cxnSpLocks/>
          </p:cNvCxnSpPr>
          <p:nvPr/>
        </p:nvCxnSpPr>
        <p:spPr>
          <a:xfrm flipH="1">
            <a:off x="611560" y="1131590"/>
            <a:ext cx="266429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7" name="等腰三角形 56">
            <a:extLst>
              <a:ext uri="{FF2B5EF4-FFF2-40B4-BE49-F238E27FC236}">
                <a16:creationId xmlns:a16="http://schemas.microsoft.com/office/drawing/2014/main" xmlns="" id="{685D03FD-8FC8-498C-8420-D7FCFE220CEC}"/>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58" name="直接连接符 57">
            <a:extLst>
              <a:ext uri="{FF2B5EF4-FFF2-40B4-BE49-F238E27FC236}">
                <a16:creationId xmlns:a16="http://schemas.microsoft.com/office/drawing/2014/main" xmlns="" id="{C03CD3CA-DAF6-41FF-BC7C-43379659AF52}"/>
              </a:ext>
            </a:extLst>
          </p:cNvPr>
          <p:cNvCxnSpPr>
            <a:cxnSpLocks/>
          </p:cNvCxnSpPr>
          <p:nvPr/>
        </p:nvCxnSpPr>
        <p:spPr>
          <a:xfrm>
            <a:off x="3499411" y="521032"/>
            <a:ext cx="5644589"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9" name="等腰三角形 58">
            <a:extLst>
              <a:ext uri="{FF2B5EF4-FFF2-40B4-BE49-F238E27FC236}">
                <a16:creationId xmlns:a16="http://schemas.microsoft.com/office/drawing/2014/main" xmlns="" id="{A9828753-3384-4E8D-86D6-756863328488}"/>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0" name="文本框 59">
            <a:extLst>
              <a:ext uri="{FF2B5EF4-FFF2-40B4-BE49-F238E27FC236}">
                <a16:creationId xmlns:a16="http://schemas.microsoft.com/office/drawing/2014/main" xmlns="" id="{A37B1647-8A1E-4678-A22B-B5357EFD3B75}"/>
              </a:ext>
            </a:extLst>
          </p:cNvPr>
          <p:cNvSpPr txBox="1"/>
          <p:nvPr/>
        </p:nvSpPr>
        <p:spPr>
          <a:xfrm>
            <a:off x="3923928" y="2399534"/>
            <a:ext cx="1275131" cy="892296"/>
          </a:xfrm>
          <a:prstGeom prst="rect">
            <a:avLst/>
          </a:prstGeom>
          <a:noFill/>
        </p:spPr>
        <p:txBody>
          <a:bodyPr wrap="square">
            <a:spAutoFit/>
          </a:bodyPr>
          <a:lstStyle/>
          <a:p>
            <a:pPr algn="ctr">
              <a:lnSpc>
                <a:spcPts val="16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建立科学的网络心理健康教育理论，并采取有效的教育模式和具体方法。</a:t>
            </a:r>
          </a:p>
        </p:txBody>
      </p:sp>
    </p:spTree>
    <p:extLst>
      <p:ext uri="{BB962C8B-B14F-4D97-AF65-F5344CB8AC3E}">
        <p14:creationId xmlns:p14="http://schemas.microsoft.com/office/powerpoint/2010/main" val="28936654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a16="http://schemas.microsoft.com/office/drawing/2014/main" xmlns="" id="{4FE7EFCC-9966-4F3F-97EC-EF1A58E5D1B9}"/>
              </a:ext>
            </a:extLst>
          </p:cNvPr>
          <p:cNvGrpSpPr/>
          <p:nvPr/>
        </p:nvGrpSpPr>
        <p:grpSpPr>
          <a:xfrm>
            <a:off x="1407037" y="699917"/>
            <a:ext cx="2165716" cy="3743665"/>
            <a:chOff x="3602593" y="1164760"/>
            <a:chExt cx="1586627" cy="2742650"/>
          </a:xfrm>
        </p:grpSpPr>
        <p:sp>
          <p:nvSpPr>
            <p:cNvPr id="5" name="Rounded Rectangle 6">
              <a:extLst>
                <a:ext uri="{FF2B5EF4-FFF2-40B4-BE49-F238E27FC236}">
                  <a16:creationId xmlns:a16="http://schemas.microsoft.com/office/drawing/2014/main" xmlns="" id="{3188D765-D36D-46BB-B219-62EC6FAC42DD}"/>
                </a:ext>
              </a:extLst>
            </p:cNvPr>
            <p:cNvSpPr/>
            <p:nvPr/>
          </p:nvSpPr>
          <p:spPr bwMode="auto">
            <a:xfrm>
              <a:off x="3602593" y="1164760"/>
              <a:ext cx="1586627" cy="2742650"/>
            </a:xfrm>
            <a:prstGeom prst="roundRect">
              <a:avLst>
                <a:gd name="adj" fmla="val 0"/>
              </a:avLst>
            </a:prstGeom>
            <a:solidFill>
              <a:schemeClr val="tx1">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t"/>
            <a:lstStyle/>
            <a:p>
              <a:pPr algn="ctr"/>
              <a:endParaRPr lang="en-US" altLang="zh-CN" sz="2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6" name="矩形 5">
              <a:extLst>
                <a:ext uri="{FF2B5EF4-FFF2-40B4-BE49-F238E27FC236}">
                  <a16:creationId xmlns:a16="http://schemas.microsoft.com/office/drawing/2014/main" xmlns="" id="{9088A53D-B231-4933-973A-F540944BF98C}"/>
                </a:ext>
              </a:extLst>
            </p:cNvPr>
            <p:cNvSpPr/>
            <p:nvPr/>
          </p:nvSpPr>
          <p:spPr>
            <a:xfrm>
              <a:off x="3729697" y="2377824"/>
              <a:ext cx="1325924" cy="249299"/>
            </a:xfrm>
            <a:prstGeom prst="rect">
              <a:avLst/>
            </a:prstGeom>
          </p:spPr>
          <p:txBody>
            <a:bodyPr wrap="none" lIns="0" tIns="0" rIns="0" bIns="0">
              <a:norm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案例导入</a:t>
              </a:r>
            </a:p>
          </p:txBody>
        </p:sp>
        <p:sp>
          <p:nvSpPr>
            <p:cNvPr id="7" name="矩形 6">
              <a:extLst>
                <a:ext uri="{FF2B5EF4-FFF2-40B4-BE49-F238E27FC236}">
                  <a16:creationId xmlns:a16="http://schemas.microsoft.com/office/drawing/2014/main" xmlns="" id="{B5FB3380-3C59-4F78-B5F3-FF1FE64B880E}"/>
                </a:ext>
              </a:extLst>
            </p:cNvPr>
            <p:cNvSpPr/>
            <p:nvPr/>
          </p:nvSpPr>
          <p:spPr>
            <a:xfrm>
              <a:off x="3729697" y="2588965"/>
              <a:ext cx="1349631" cy="774009"/>
            </a:xfrm>
            <a:prstGeom prst="rect">
              <a:avLst/>
            </a:prstGeom>
          </p:spPr>
          <p:txBody>
            <a:bodyPr wrap="square" lIns="0" tIns="0" rIns="0" bIns="0">
              <a:noAutofit/>
            </a:bodyPr>
            <a:lstStyle/>
            <a:p>
              <a:pPr>
                <a:lnSpc>
                  <a:spcPct val="150000"/>
                </a:lnSpc>
              </a:pPr>
              <a:r>
                <a:rPr lang="zh-CN" altLang="en-US" sz="1000" dirty="0">
                  <a:solidFill>
                    <a:schemeClr val="bg1"/>
                  </a:solidFill>
                  <a:latin typeface="+mj-ea"/>
                  <a:ea typeface="+mj-ea"/>
                </a:rPr>
                <a:t>互联网不仅是学习和信息检索的有效工具，迅猛发展的互联网在很大程度上改变 着大学生的学习、生活和娱乐方式，给大学生的学习和生活带来了很大的便利，也使大学 生的思想受到前所未有的冲击。</a:t>
              </a:r>
              <a:endParaRPr lang="zh-CN" altLang="en-US" sz="1000" dirty="0">
                <a:solidFill>
                  <a:schemeClr val="bg1"/>
                </a:solidFill>
                <a:latin typeface="+mj-ea"/>
                <a:ea typeface="+mj-ea"/>
                <a:sym typeface="inpin heiti" panose="00000500000000000000" pitchFamily="2" charset="-122"/>
              </a:endParaRPr>
            </a:p>
          </p:txBody>
        </p:sp>
      </p:grpSp>
      <p:pic>
        <p:nvPicPr>
          <p:cNvPr id="4" name="图片 3">
            <a:extLst>
              <a:ext uri="{FF2B5EF4-FFF2-40B4-BE49-F238E27FC236}">
                <a16:creationId xmlns:a16="http://schemas.microsoft.com/office/drawing/2014/main" xmlns="" id="{F7CCB4F5-9A11-4AA2-8B48-9E1F80E52EC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369" r="-2574"/>
          <a:stretch/>
        </p:blipFill>
        <p:spPr>
          <a:xfrm>
            <a:off x="3563888" y="1124385"/>
            <a:ext cx="4500009" cy="2894728"/>
          </a:xfrm>
          <a:prstGeom prst="rect">
            <a:avLst/>
          </a:prstGeom>
        </p:spPr>
      </p:pic>
    </p:spTree>
    <p:extLst>
      <p:ext uri="{BB962C8B-B14F-4D97-AF65-F5344CB8AC3E}">
        <p14:creationId xmlns:p14="http://schemas.microsoft.com/office/powerpoint/2010/main" val="16469308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994493" y="1170620"/>
            <a:ext cx="3132349" cy="3104896"/>
            <a:chOff x="4007765" y="1772811"/>
            <a:chExt cx="4176465" cy="4139861"/>
          </a:xfrm>
        </p:grpSpPr>
        <p:grpSp>
          <p:nvGrpSpPr>
            <p:cNvPr id="22" name="Group 4"/>
            <p:cNvGrpSpPr/>
            <p:nvPr/>
          </p:nvGrpSpPr>
          <p:grpSpPr>
            <a:xfrm>
              <a:off x="4007765" y="1772811"/>
              <a:ext cx="4176465" cy="4139861"/>
              <a:chOff x="3884472" y="2091871"/>
              <a:chExt cx="3113872" cy="3086581"/>
            </a:xfrm>
          </p:grpSpPr>
          <p:grpSp>
            <p:nvGrpSpPr>
              <p:cNvPr id="27" name="Group 9"/>
              <p:cNvGrpSpPr/>
              <p:nvPr/>
            </p:nvGrpSpPr>
            <p:grpSpPr>
              <a:xfrm rot="2700000">
                <a:off x="3884473" y="2091871"/>
                <a:ext cx="1437890" cy="1437892"/>
                <a:chOff x="4748213" y="2079625"/>
                <a:chExt cx="2695576" cy="2695576"/>
              </a:xfrm>
            </p:grpSpPr>
            <p:sp>
              <p:nvSpPr>
                <p:cNvPr id="55" name="Freeform: Shape 37"/>
                <p:cNvSpPr>
                  <a:spLocks/>
                </p:cNvSpPr>
                <p:nvPr/>
              </p:nvSpPr>
              <p:spPr bwMode="auto">
                <a:xfrm>
                  <a:off x="6905626" y="2079625"/>
                  <a:ext cx="538163" cy="2695575"/>
                </a:xfrm>
                <a:custGeom>
                  <a:avLst/>
                  <a:gdLst>
                    <a:gd name="T0" fmla="*/ 339 w 339"/>
                    <a:gd name="T1" fmla="*/ 1359 h 1698"/>
                    <a:gd name="T2" fmla="*/ 339 w 339"/>
                    <a:gd name="T3" fmla="*/ 339 h 1698"/>
                    <a:gd name="T4" fmla="*/ 0 w 339"/>
                    <a:gd name="T5" fmla="*/ 0 h 1698"/>
                    <a:gd name="T6" fmla="*/ 0 w 339"/>
                    <a:gd name="T7" fmla="*/ 1698 h 1698"/>
                    <a:gd name="T8" fmla="*/ 339 w 339"/>
                    <a:gd name="T9" fmla="*/ 1359 h 1698"/>
                  </a:gdLst>
                  <a:ahLst/>
                  <a:cxnLst>
                    <a:cxn ang="0">
                      <a:pos x="T0" y="T1"/>
                    </a:cxn>
                    <a:cxn ang="0">
                      <a:pos x="T2" y="T3"/>
                    </a:cxn>
                    <a:cxn ang="0">
                      <a:pos x="T4" y="T5"/>
                    </a:cxn>
                    <a:cxn ang="0">
                      <a:pos x="T6" y="T7"/>
                    </a:cxn>
                    <a:cxn ang="0">
                      <a:pos x="T8" y="T9"/>
                    </a:cxn>
                  </a:cxnLst>
                  <a:rect l="0" t="0" r="r" b="b"/>
                  <a:pathLst>
                    <a:path w="339" h="1698">
                      <a:moveTo>
                        <a:pt x="339" y="1359"/>
                      </a:moveTo>
                      <a:lnTo>
                        <a:pt x="339" y="339"/>
                      </a:lnTo>
                      <a:lnTo>
                        <a:pt x="0" y="0"/>
                      </a:lnTo>
                      <a:lnTo>
                        <a:pt x="0" y="1698"/>
                      </a:lnTo>
                      <a:lnTo>
                        <a:pt x="339" y="135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6" name="Freeform: Shape 38"/>
                <p:cNvSpPr>
                  <a:spLocks/>
                </p:cNvSpPr>
                <p:nvPr/>
              </p:nvSpPr>
              <p:spPr bwMode="auto">
                <a:xfrm>
                  <a:off x="6905626" y="4067175"/>
                  <a:ext cx="538163" cy="169863"/>
                </a:xfrm>
                <a:custGeom>
                  <a:avLst/>
                  <a:gdLst>
                    <a:gd name="T0" fmla="*/ 339 w 339"/>
                    <a:gd name="T1" fmla="*/ 107 h 107"/>
                    <a:gd name="T2" fmla="*/ 0 w 339"/>
                    <a:gd name="T3" fmla="*/ 107 h 107"/>
                    <a:gd name="T4" fmla="*/ 0 w 339"/>
                    <a:gd name="T5" fmla="*/ 0 h 107"/>
                    <a:gd name="T6" fmla="*/ 339 w 339"/>
                    <a:gd name="T7" fmla="*/ 107 h 107"/>
                  </a:gdLst>
                  <a:ahLst/>
                  <a:cxnLst>
                    <a:cxn ang="0">
                      <a:pos x="T0" y="T1"/>
                    </a:cxn>
                    <a:cxn ang="0">
                      <a:pos x="T2" y="T3"/>
                    </a:cxn>
                    <a:cxn ang="0">
                      <a:pos x="T4" y="T5"/>
                    </a:cxn>
                    <a:cxn ang="0">
                      <a:pos x="T6" y="T7"/>
                    </a:cxn>
                  </a:cxnLst>
                  <a:rect l="0" t="0" r="r" b="b"/>
                  <a:pathLst>
                    <a:path w="339" h="107">
                      <a:moveTo>
                        <a:pt x="339" y="107"/>
                      </a:moveTo>
                      <a:lnTo>
                        <a:pt x="0" y="107"/>
                      </a:lnTo>
                      <a:lnTo>
                        <a:pt x="0" y="0"/>
                      </a:lnTo>
                      <a:lnTo>
                        <a:pt x="339" y="107"/>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7" name="Freeform: Shape 39"/>
                <p:cNvSpPr>
                  <a:spLocks/>
                </p:cNvSpPr>
                <p:nvPr/>
              </p:nvSpPr>
              <p:spPr bwMode="auto">
                <a:xfrm>
                  <a:off x="4748213" y="4237038"/>
                  <a:ext cx="2695575" cy="538163"/>
                </a:xfrm>
                <a:custGeom>
                  <a:avLst/>
                  <a:gdLst>
                    <a:gd name="T0" fmla="*/ 0 w 1698"/>
                    <a:gd name="T1" fmla="*/ 0 h 339"/>
                    <a:gd name="T2" fmla="*/ 339 w 1698"/>
                    <a:gd name="T3" fmla="*/ 339 h 339"/>
                    <a:gd name="T4" fmla="*/ 1359 w 1698"/>
                    <a:gd name="T5" fmla="*/ 339 h 339"/>
                    <a:gd name="T6" fmla="*/ 1698 w 1698"/>
                    <a:gd name="T7" fmla="*/ 0 h 339"/>
                    <a:gd name="T8" fmla="*/ 0 w 1698"/>
                    <a:gd name="T9" fmla="*/ 0 h 339"/>
                  </a:gdLst>
                  <a:ahLst/>
                  <a:cxnLst>
                    <a:cxn ang="0">
                      <a:pos x="T0" y="T1"/>
                    </a:cxn>
                    <a:cxn ang="0">
                      <a:pos x="T2" y="T3"/>
                    </a:cxn>
                    <a:cxn ang="0">
                      <a:pos x="T4" y="T5"/>
                    </a:cxn>
                    <a:cxn ang="0">
                      <a:pos x="T6" y="T7"/>
                    </a:cxn>
                    <a:cxn ang="0">
                      <a:pos x="T8" y="T9"/>
                    </a:cxn>
                  </a:cxnLst>
                  <a:rect l="0" t="0" r="r" b="b"/>
                  <a:pathLst>
                    <a:path w="1698" h="339">
                      <a:moveTo>
                        <a:pt x="0" y="0"/>
                      </a:moveTo>
                      <a:lnTo>
                        <a:pt x="339" y="339"/>
                      </a:lnTo>
                      <a:lnTo>
                        <a:pt x="1359" y="339"/>
                      </a:lnTo>
                      <a:lnTo>
                        <a:pt x="1698" y="0"/>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8" name="Freeform: Shape 40"/>
                <p:cNvSpPr>
                  <a:spLocks/>
                </p:cNvSpPr>
                <p:nvPr/>
              </p:nvSpPr>
              <p:spPr bwMode="auto">
                <a:xfrm>
                  <a:off x="5286376" y="4237038"/>
                  <a:ext cx="169863" cy="538163"/>
                </a:xfrm>
                <a:custGeom>
                  <a:avLst/>
                  <a:gdLst>
                    <a:gd name="T0" fmla="*/ 0 w 107"/>
                    <a:gd name="T1" fmla="*/ 339 h 339"/>
                    <a:gd name="T2" fmla="*/ 0 w 107"/>
                    <a:gd name="T3" fmla="*/ 0 h 339"/>
                    <a:gd name="T4" fmla="*/ 107 w 107"/>
                    <a:gd name="T5" fmla="*/ 0 h 339"/>
                    <a:gd name="T6" fmla="*/ 0 w 107"/>
                    <a:gd name="T7" fmla="*/ 339 h 339"/>
                  </a:gdLst>
                  <a:ahLst/>
                  <a:cxnLst>
                    <a:cxn ang="0">
                      <a:pos x="T0" y="T1"/>
                    </a:cxn>
                    <a:cxn ang="0">
                      <a:pos x="T2" y="T3"/>
                    </a:cxn>
                    <a:cxn ang="0">
                      <a:pos x="T4" y="T5"/>
                    </a:cxn>
                    <a:cxn ang="0">
                      <a:pos x="T6" y="T7"/>
                    </a:cxn>
                  </a:cxnLst>
                  <a:rect l="0" t="0" r="r" b="b"/>
                  <a:pathLst>
                    <a:path w="107" h="339">
                      <a:moveTo>
                        <a:pt x="0" y="339"/>
                      </a:moveTo>
                      <a:lnTo>
                        <a:pt x="0" y="0"/>
                      </a:lnTo>
                      <a:lnTo>
                        <a:pt x="107" y="0"/>
                      </a:lnTo>
                      <a:lnTo>
                        <a:pt x="0" y="339"/>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9" name="Freeform: Shape 41"/>
                <p:cNvSpPr>
                  <a:spLocks/>
                </p:cNvSpPr>
                <p:nvPr/>
              </p:nvSpPr>
              <p:spPr bwMode="auto">
                <a:xfrm>
                  <a:off x="4748213" y="2079625"/>
                  <a:ext cx="538163" cy="2695575"/>
                </a:xfrm>
                <a:custGeom>
                  <a:avLst/>
                  <a:gdLst>
                    <a:gd name="T0" fmla="*/ 0 w 339"/>
                    <a:gd name="T1" fmla="*/ 339 h 1698"/>
                    <a:gd name="T2" fmla="*/ 0 w 339"/>
                    <a:gd name="T3" fmla="*/ 1359 h 1698"/>
                    <a:gd name="T4" fmla="*/ 339 w 339"/>
                    <a:gd name="T5" fmla="*/ 1698 h 1698"/>
                    <a:gd name="T6" fmla="*/ 339 w 339"/>
                    <a:gd name="T7" fmla="*/ 0 h 1698"/>
                    <a:gd name="T8" fmla="*/ 0 w 339"/>
                    <a:gd name="T9" fmla="*/ 339 h 1698"/>
                  </a:gdLst>
                  <a:ahLst/>
                  <a:cxnLst>
                    <a:cxn ang="0">
                      <a:pos x="T0" y="T1"/>
                    </a:cxn>
                    <a:cxn ang="0">
                      <a:pos x="T2" y="T3"/>
                    </a:cxn>
                    <a:cxn ang="0">
                      <a:pos x="T4" y="T5"/>
                    </a:cxn>
                    <a:cxn ang="0">
                      <a:pos x="T6" y="T7"/>
                    </a:cxn>
                    <a:cxn ang="0">
                      <a:pos x="T8" y="T9"/>
                    </a:cxn>
                  </a:cxnLst>
                  <a:rect l="0" t="0" r="r" b="b"/>
                  <a:pathLst>
                    <a:path w="339" h="1698">
                      <a:moveTo>
                        <a:pt x="0" y="339"/>
                      </a:moveTo>
                      <a:lnTo>
                        <a:pt x="0" y="1359"/>
                      </a:lnTo>
                      <a:lnTo>
                        <a:pt x="339" y="1698"/>
                      </a:lnTo>
                      <a:lnTo>
                        <a:pt x="339" y="0"/>
                      </a:lnTo>
                      <a:lnTo>
                        <a:pt x="0" y="33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0" name="Freeform: Shape 42"/>
                <p:cNvSpPr>
                  <a:spLocks/>
                </p:cNvSpPr>
                <p:nvPr/>
              </p:nvSpPr>
              <p:spPr bwMode="auto">
                <a:xfrm>
                  <a:off x="4748213" y="2617788"/>
                  <a:ext cx="538163" cy="169863"/>
                </a:xfrm>
                <a:custGeom>
                  <a:avLst/>
                  <a:gdLst>
                    <a:gd name="T0" fmla="*/ 0 w 339"/>
                    <a:gd name="T1" fmla="*/ 0 h 107"/>
                    <a:gd name="T2" fmla="*/ 339 w 339"/>
                    <a:gd name="T3" fmla="*/ 0 h 107"/>
                    <a:gd name="T4" fmla="*/ 339 w 339"/>
                    <a:gd name="T5" fmla="*/ 107 h 107"/>
                    <a:gd name="T6" fmla="*/ 0 w 339"/>
                    <a:gd name="T7" fmla="*/ 0 h 107"/>
                  </a:gdLst>
                  <a:ahLst/>
                  <a:cxnLst>
                    <a:cxn ang="0">
                      <a:pos x="T0" y="T1"/>
                    </a:cxn>
                    <a:cxn ang="0">
                      <a:pos x="T2" y="T3"/>
                    </a:cxn>
                    <a:cxn ang="0">
                      <a:pos x="T4" y="T5"/>
                    </a:cxn>
                    <a:cxn ang="0">
                      <a:pos x="T6" y="T7"/>
                    </a:cxn>
                  </a:cxnLst>
                  <a:rect l="0" t="0" r="r" b="b"/>
                  <a:pathLst>
                    <a:path w="339" h="107">
                      <a:moveTo>
                        <a:pt x="0" y="0"/>
                      </a:moveTo>
                      <a:lnTo>
                        <a:pt x="339" y="0"/>
                      </a:lnTo>
                      <a:lnTo>
                        <a:pt x="339" y="107"/>
                      </a:lnTo>
                      <a:lnTo>
                        <a:pt x="0"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1" name="Freeform: Shape 43"/>
                <p:cNvSpPr>
                  <a:spLocks/>
                </p:cNvSpPr>
                <p:nvPr/>
              </p:nvSpPr>
              <p:spPr bwMode="auto">
                <a:xfrm>
                  <a:off x="4748213" y="2079625"/>
                  <a:ext cx="2157413" cy="538163"/>
                </a:xfrm>
                <a:custGeom>
                  <a:avLst/>
                  <a:gdLst>
                    <a:gd name="T0" fmla="*/ 678 w 1359"/>
                    <a:gd name="T1" fmla="*/ 0 h 339"/>
                    <a:gd name="T2" fmla="*/ 339 w 1359"/>
                    <a:gd name="T3" fmla="*/ 0 h 339"/>
                    <a:gd name="T4" fmla="*/ 0 w 1359"/>
                    <a:gd name="T5" fmla="*/ 339 h 339"/>
                    <a:gd name="T6" fmla="*/ 339 w 1359"/>
                    <a:gd name="T7" fmla="*/ 339 h 339"/>
                    <a:gd name="T8" fmla="*/ 678 w 1359"/>
                    <a:gd name="T9" fmla="*/ 339 h 339"/>
                    <a:gd name="T10" fmla="*/ 1359 w 1359"/>
                    <a:gd name="T11" fmla="*/ 339 h 339"/>
                    <a:gd name="T12" fmla="*/ 1359 w 1359"/>
                    <a:gd name="T13" fmla="*/ 0 h 339"/>
                    <a:gd name="T14" fmla="*/ 678 w 1359"/>
                    <a:gd name="T15" fmla="*/ 0 h 3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9" h="339">
                      <a:moveTo>
                        <a:pt x="678" y="0"/>
                      </a:moveTo>
                      <a:lnTo>
                        <a:pt x="339" y="0"/>
                      </a:lnTo>
                      <a:lnTo>
                        <a:pt x="0" y="339"/>
                      </a:lnTo>
                      <a:lnTo>
                        <a:pt x="339" y="339"/>
                      </a:lnTo>
                      <a:lnTo>
                        <a:pt x="678" y="339"/>
                      </a:lnTo>
                      <a:lnTo>
                        <a:pt x="1359" y="339"/>
                      </a:lnTo>
                      <a:lnTo>
                        <a:pt x="1359" y="0"/>
                      </a:lnTo>
                      <a:lnTo>
                        <a:pt x="678"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2" name="Freeform: Shape 44"/>
                <p:cNvSpPr>
                  <a:spLocks/>
                </p:cNvSpPr>
                <p:nvPr/>
              </p:nvSpPr>
              <p:spPr bwMode="auto">
                <a:xfrm>
                  <a:off x="6735763" y="2079625"/>
                  <a:ext cx="169863" cy="538163"/>
                </a:xfrm>
                <a:custGeom>
                  <a:avLst/>
                  <a:gdLst>
                    <a:gd name="T0" fmla="*/ 107 w 107"/>
                    <a:gd name="T1" fmla="*/ 0 h 339"/>
                    <a:gd name="T2" fmla="*/ 107 w 107"/>
                    <a:gd name="T3" fmla="*/ 339 h 339"/>
                    <a:gd name="T4" fmla="*/ 0 w 107"/>
                    <a:gd name="T5" fmla="*/ 339 h 339"/>
                    <a:gd name="T6" fmla="*/ 107 w 107"/>
                    <a:gd name="T7" fmla="*/ 0 h 339"/>
                  </a:gdLst>
                  <a:ahLst/>
                  <a:cxnLst>
                    <a:cxn ang="0">
                      <a:pos x="T0" y="T1"/>
                    </a:cxn>
                    <a:cxn ang="0">
                      <a:pos x="T2" y="T3"/>
                    </a:cxn>
                    <a:cxn ang="0">
                      <a:pos x="T4" y="T5"/>
                    </a:cxn>
                    <a:cxn ang="0">
                      <a:pos x="T6" y="T7"/>
                    </a:cxn>
                  </a:cxnLst>
                  <a:rect l="0" t="0" r="r" b="b"/>
                  <a:pathLst>
                    <a:path w="107" h="339">
                      <a:moveTo>
                        <a:pt x="107" y="0"/>
                      </a:moveTo>
                      <a:lnTo>
                        <a:pt x="107" y="339"/>
                      </a:lnTo>
                      <a:lnTo>
                        <a:pt x="0" y="339"/>
                      </a:lnTo>
                      <a:lnTo>
                        <a:pt x="107"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28" name="Group 10"/>
              <p:cNvGrpSpPr/>
              <p:nvPr/>
            </p:nvGrpSpPr>
            <p:grpSpPr>
              <a:xfrm rot="2700000">
                <a:off x="3898328" y="3740561"/>
                <a:ext cx="1437890" cy="1437892"/>
                <a:chOff x="4748213" y="2079625"/>
                <a:chExt cx="2695576" cy="2695576"/>
              </a:xfrm>
            </p:grpSpPr>
            <p:sp>
              <p:nvSpPr>
                <p:cNvPr id="47" name="Freeform: Shape 29"/>
                <p:cNvSpPr>
                  <a:spLocks/>
                </p:cNvSpPr>
                <p:nvPr/>
              </p:nvSpPr>
              <p:spPr bwMode="auto">
                <a:xfrm>
                  <a:off x="6905626" y="2079625"/>
                  <a:ext cx="538163" cy="2695575"/>
                </a:xfrm>
                <a:custGeom>
                  <a:avLst/>
                  <a:gdLst>
                    <a:gd name="T0" fmla="*/ 339 w 339"/>
                    <a:gd name="T1" fmla="*/ 1359 h 1698"/>
                    <a:gd name="T2" fmla="*/ 339 w 339"/>
                    <a:gd name="T3" fmla="*/ 339 h 1698"/>
                    <a:gd name="T4" fmla="*/ 0 w 339"/>
                    <a:gd name="T5" fmla="*/ 0 h 1698"/>
                    <a:gd name="T6" fmla="*/ 0 w 339"/>
                    <a:gd name="T7" fmla="*/ 1698 h 1698"/>
                    <a:gd name="T8" fmla="*/ 339 w 339"/>
                    <a:gd name="T9" fmla="*/ 1359 h 1698"/>
                  </a:gdLst>
                  <a:ahLst/>
                  <a:cxnLst>
                    <a:cxn ang="0">
                      <a:pos x="T0" y="T1"/>
                    </a:cxn>
                    <a:cxn ang="0">
                      <a:pos x="T2" y="T3"/>
                    </a:cxn>
                    <a:cxn ang="0">
                      <a:pos x="T4" y="T5"/>
                    </a:cxn>
                    <a:cxn ang="0">
                      <a:pos x="T6" y="T7"/>
                    </a:cxn>
                    <a:cxn ang="0">
                      <a:pos x="T8" y="T9"/>
                    </a:cxn>
                  </a:cxnLst>
                  <a:rect l="0" t="0" r="r" b="b"/>
                  <a:pathLst>
                    <a:path w="339" h="1698">
                      <a:moveTo>
                        <a:pt x="339" y="1359"/>
                      </a:moveTo>
                      <a:lnTo>
                        <a:pt x="339" y="339"/>
                      </a:lnTo>
                      <a:lnTo>
                        <a:pt x="0" y="0"/>
                      </a:lnTo>
                      <a:lnTo>
                        <a:pt x="0" y="1698"/>
                      </a:lnTo>
                      <a:lnTo>
                        <a:pt x="339" y="135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8" name="Freeform: Shape 30"/>
                <p:cNvSpPr>
                  <a:spLocks/>
                </p:cNvSpPr>
                <p:nvPr/>
              </p:nvSpPr>
              <p:spPr bwMode="auto">
                <a:xfrm>
                  <a:off x="6905626" y="4067175"/>
                  <a:ext cx="538163" cy="169863"/>
                </a:xfrm>
                <a:custGeom>
                  <a:avLst/>
                  <a:gdLst>
                    <a:gd name="T0" fmla="*/ 339 w 339"/>
                    <a:gd name="T1" fmla="*/ 107 h 107"/>
                    <a:gd name="T2" fmla="*/ 0 w 339"/>
                    <a:gd name="T3" fmla="*/ 107 h 107"/>
                    <a:gd name="T4" fmla="*/ 0 w 339"/>
                    <a:gd name="T5" fmla="*/ 0 h 107"/>
                    <a:gd name="T6" fmla="*/ 339 w 339"/>
                    <a:gd name="T7" fmla="*/ 107 h 107"/>
                  </a:gdLst>
                  <a:ahLst/>
                  <a:cxnLst>
                    <a:cxn ang="0">
                      <a:pos x="T0" y="T1"/>
                    </a:cxn>
                    <a:cxn ang="0">
                      <a:pos x="T2" y="T3"/>
                    </a:cxn>
                    <a:cxn ang="0">
                      <a:pos x="T4" y="T5"/>
                    </a:cxn>
                    <a:cxn ang="0">
                      <a:pos x="T6" y="T7"/>
                    </a:cxn>
                  </a:cxnLst>
                  <a:rect l="0" t="0" r="r" b="b"/>
                  <a:pathLst>
                    <a:path w="339" h="107">
                      <a:moveTo>
                        <a:pt x="339" y="107"/>
                      </a:moveTo>
                      <a:lnTo>
                        <a:pt x="0" y="107"/>
                      </a:lnTo>
                      <a:lnTo>
                        <a:pt x="0" y="0"/>
                      </a:lnTo>
                      <a:lnTo>
                        <a:pt x="339" y="107"/>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9" name="Freeform: Shape 31"/>
                <p:cNvSpPr>
                  <a:spLocks/>
                </p:cNvSpPr>
                <p:nvPr/>
              </p:nvSpPr>
              <p:spPr bwMode="auto">
                <a:xfrm>
                  <a:off x="4748213" y="4237038"/>
                  <a:ext cx="2695575" cy="538163"/>
                </a:xfrm>
                <a:custGeom>
                  <a:avLst/>
                  <a:gdLst>
                    <a:gd name="T0" fmla="*/ 0 w 1698"/>
                    <a:gd name="T1" fmla="*/ 0 h 339"/>
                    <a:gd name="T2" fmla="*/ 339 w 1698"/>
                    <a:gd name="T3" fmla="*/ 339 h 339"/>
                    <a:gd name="T4" fmla="*/ 1359 w 1698"/>
                    <a:gd name="T5" fmla="*/ 339 h 339"/>
                    <a:gd name="T6" fmla="*/ 1698 w 1698"/>
                    <a:gd name="T7" fmla="*/ 0 h 339"/>
                    <a:gd name="T8" fmla="*/ 0 w 1698"/>
                    <a:gd name="T9" fmla="*/ 0 h 339"/>
                  </a:gdLst>
                  <a:ahLst/>
                  <a:cxnLst>
                    <a:cxn ang="0">
                      <a:pos x="T0" y="T1"/>
                    </a:cxn>
                    <a:cxn ang="0">
                      <a:pos x="T2" y="T3"/>
                    </a:cxn>
                    <a:cxn ang="0">
                      <a:pos x="T4" y="T5"/>
                    </a:cxn>
                    <a:cxn ang="0">
                      <a:pos x="T6" y="T7"/>
                    </a:cxn>
                    <a:cxn ang="0">
                      <a:pos x="T8" y="T9"/>
                    </a:cxn>
                  </a:cxnLst>
                  <a:rect l="0" t="0" r="r" b="b"/>
                  <a:pathLst>
                    <a:path w="1698" h="339">
                      <a:moveTo>
                        <a:pt x="0" y="0"/>
                      </a:moveTo>
                      <a:lnTo>
                        <a:pt x="339" y="339"/>
                      </a:lnTo>
                      <a:lnTo>
                        <a:pt x="1359" y="339"/>
                      </a:lnTo>
                      <a:lnTo>
                        <a:pt x="1698" y="0"/>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0" name="Freeform: Shape 32"/>
                <p:cNvSpPr>
                  <a:spLocks/>
                </p:cNvSpPr>
                <p:nvPr/>
              </p:nvSpPr>
              <p:spPr bwMode="auto">
                <a:xfrm>
                  <a:off x="5286376" y="4237038"/>
                  <a:ext cx="169863" cy="538163"/>
                </a:xfrm>
                <a:custGeom>
                  <a:avLst/>
                  <a:gdLst>
                    <a:gd name="T0" fmla="*/ 0 w 107"/>
                    <a:gd name="T1" fmla="*/ 339 h 339"/>
                    <a:gd name="T2" fmla="*/ 0 w 107"/>
                    <a:gd name="T3" fmla="*/ 0 h 339"/>
                    <a:gd name="T4" fmla="*/ 107 w 107"/>
                    <a:gd name="T5" fmla="*/ 0 h 339"/>
                    <a:gd name="T6" fmla="*/ 0 w 107"/>
                    <a:gd name="T7" fmla="*/ 339 h 339"/>
                  </a:gdLst>
                  <a:ahLst/>
                  <a:cxnLst>
                    <a:cxn ang="0">
                      <a:pos x="T0" y="T1"/>
                    </a:cxn>
                    <a:cxn ang="0">
                      <a:pos x="T2" y="T3"/>
                    </a:cxn>
                    <a:cxn ang="0">
                      <a:pos x="T4" y="T5"/>
                    </a:cxn>
                    <a:cxn ang="0">
                      <a:pos x="T6" y="T7"/>
                    </a:cxn>
                  </a:cxnLst>
                  <a:rect l="0" t="0" r="r" b="b"/>
                  <a:pathLst>
                    <a:path w="107" h="339">
                      <a:moveTo>
                        <a:pt x="0" y="339"/>
                      </a:moveTo>
                      <a:lnTo>
                        <a:pt x="0" y="0"/>
                      </a:lnTo>
                      <a:lnTo>
                        <a:pt x="107" y="0"/>
                      </a:lnTo>
                      <a:lnTo>
                        <a:pt x="0" y="339"/>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1" name="Freeform: Shape 33"/>
                <p:cNvSpPr>
                  <a:spLocks/>
                </p:cNvSpPr>
                <p:nvPr/>
              </p:nvSpPr>
              <p:spPr bwMode="auto">
                <a:xfrm>
                  <a:off x="4748213" y="2079625"/>
                  <a:ext cx="538163" cy="2695575"/>
                </a:xfrm>
                <a:custGeom>
                  <a:avLst/>
                  <a:gdLst>
                    <a:gd name="T0" fmla="*/ 0 w 339"/>
                    <a:gd name="T1" fmla="*/ 339 h 1698"/>
                    <a:gd name="T2" fmla="*/ 0 w 339"/>
                    <a:gd name="T3" fmla="*/ 1359 h 1698"/>
                    <a:gd name="T4" fmla="*/ 339 w 339"/>
                    <a:gd name="T5" fmla="*/ 1698 h 1698"/>
                    <a:gd name="T6" fmla="*/ 339 w 339"/>
                    <a:gd name="T7" fmla="*/ 0 h 1698"/>
                    <a:gd name="T8" fmla="*/ 0 w 339"/>
                    <a:gd name="T9" fmla="*/ 339 h 1698"/>
                  </a:gdLst>
                  <a:ahLst/>
                  <a:cxnLst>
                    <a:cxn ang="0">
                      <a:pos x="T0" y="T1"/>
                    </a:cxn>
                    <a:cxn ang="0">
                      <a:pos x="T2" y="T3"/>
                    </a:cxn>
                    <a:cxn ang="0">
                      <a:pos x="T4" y="T5"/>
                    </a:cxn>
                    <a:cxn ang="0">
                      <a:pos x="T6" y="T7"/>
                    </a:cxn>
                    <a:cxn ang="0">
                      <a:pos x="T8" y="T9"/>
                    </a:cxn>
                  </a:cxnLst>
                  <a:rect l="0" t="0" r="r" b="b"/>
                  <a:pathLst>
                    <a:path w="339" h="1698">
                      <a:moveTo>
                        <a:pt x="0" y="339"/>
                      </a:moveTo>
                      <a:lnTo>
                        <a:pt x="0" y="1359"/>
                      </a:lnTo>
                      <a:lnTo>
                        <a:pt x="339" y="1698"/>
                      </a:lnTo>
                      <a:lnTo>
                        <a:pt x="339" y="0"/>
                      </a:lnTo>
                      <a:lnTo>
                        <a:pt x="0" y="33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2" name="Freeform: Shape 34"/>
                <p:cNvSpPr>
                  <a:spLocks/>
                </p:cNvSpPr>
                <p:nvPr/>
              </p:nvSpPr>
              <p:spPr bwMode="auto">
                <a:xfrm>
                  <a:off x="4748213" y="2617788"/>
                  <a:ext cx="538163" cy="169863"/>
                </a:xfrm>
                <a:custGeom>
                  <a:avLst/>
                  <a:gdLst>
                    <a:gd name="T0" fmla="*/ 0 w 339"/>
                    <a:gd name="T1" fmla="*/ 0 h 107"/>
                    <a:gd name="T2" fmla="*/ 339 w 339"/>
                    <a:gd name="T3" fmla="*/ 0 h 107"/>
                    <a:gd name="T4" fmla="*/ 339 w 339"/>
                    <a:gd name="T5" fmla="*/ 107 h 107"/>
                    <a:gd name="T6" fmla="*/ 0 w 339"/>
                    <a:gd name="T7" fmla="*/ 0 h 107"/>
                  </a:gdLst>
                  <a:ahLst/>
                  <a:cxnLst>
                    <a:cxn ang="0">
                      <a:pos x="T0" y="T1"/>
                    </a:cxn>
                    <a:cxn ang="0">
                      <a:pos x="T2" y="T3"/>
                    </a:cxn>
                    <a:cxn ang="0">
                      <a:pos x="T4" y="T5"/>
                    </a:cxn>
                    <a:cxn ang="0">
                      <a:pos x="T6" y="T7"/>
                    </a:cxn>
                  </a:cxnLst>
                  <a:rect l="0" t="0" r="r" b="b"/>
                  <a:pathLst>
                    <a:path w="339" h="107">
                      <a:moveTo>
                        <a:pt x="0" y="0"/>
                      </a:moveTo>
                      <a:lnTo>
                        <a:pt x="339" y="0"/>
                      </a:lnTo>
                      <a:lnTo>
                        <a:pt x="339" y="107"/>
                      </a:lnTo>
                      <a:lnTo>
                        <a:pt x="0"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3" name="Freeform: Shape 35"/>
                <p:cNvSpPr>
                  <a:spLocks/>
                </p:cNvSpPr>
                <p:nvPr/>
              </p:nvSpPr>
              <p:spPr bwMode="auto">
                <a:xfrm>
                  <a:off x="4748213" y="2079625"/>
                  <a:ext cx="2157413" cy="538163"/>
                </a:xfrm>
                <a:custGeom>
                  <a:avLst/>
                  <a:gdLst>
                    <a:gd name="T0" fmla="*/ 678 w 1359"/>
                    <a:gd name="T1" fmla="*/ 0 h 339"/>
                    <a:gd name="T2" fmla="*/ 339 w 1359"/>
                    <a:gd name="T3" fmla="*/ 0 h 339"/>
                    <a:gd name="T4" fmla="*/ 0 w 1359"/>
                    <a:gd name="T5" fmla="*/ 339 h 339"/>
                    <a:gd name="T6" fmla="*/ 339 w 1359"/>
                    <a:gd name="T7" fmla="*/ 339 h 339"/>
                    <a:gd name="T8" fmla="*/ 678 w 1359"/>
                    <a:gd name="T9" fmla="*/ 339 h 339"/>
                    <a:gd name="T10" fmla="*/ 1359 w 1359"/>
                    <a:gd name="T11" fmla="*/ 339 h 339"/>
                    <a:gd name="T12" fmla="*/ 1359 w 1359"/>
                    <a:gd name="T13" fmla="*/ 0 h 339"/>
                    <a:gd name="T14" fmla="*/ 678 w 1359"/>
                    <a:gd name="T15" fmla="*/ 0 h 3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9" h="339">
                      <a:moveTo>
                        <a:pt x="678" y="0"/>
                      </a:moveTo>
                      <a:lnTo>
                        <a:pt x="339" y="0"/>
                      </a:lnTo>
                      <a:lnTo>
                        <a:pt x="0" y="339"/>
                      </a:lnTo>
                      <a:lnTo>
                        <a:pt x="339" y="339"/>
                      </a:lnTo>
                      <a:lnTo>
                        <a:pt x="678" y="339"/>
                      </a:lnTo>
                      <a:lnTo>
                        <a:pt x="1359" y="339"/>
                      </a:lnTo>
                      <a:lnTo>
                        <a:pt x="1359" y="0"/>
                      </a:lnTo>
                      <a:lnTo>
                        <a:pt x="678"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4" name="Freeform: Shape 36"/>
                <p:cNvSpPr>
                  <a:spLocks/>
                </p:cNvSpPr>
                <p:nvPr/>
              </p:nvSpPr>
              <p:spPr bwMode="auto">
                <a:xfrm>
                  <a:off x="6735763" y="2079625"/>
                  <a:ext cx="169863" cy="538163"/>
                </a:xfrm>
                <a:custGeom>
                  <a:avLst/>
                  <a:gdLst>
                    <a:gd name="T0" fmla="*/ 107 w 107"/>
                    <a:gd name="T1" fmla="*/ 0 h 339"/>
                    <a:gd name="T2" fmla="*/ 107 w 107"/>
                    <a:gd name="T3" fmla="*/ 339 h 339"/>
                    <a:gd name="T4" fmla="*/ 0 w 107"/>
                    <a:gd name="T5" fmla="*/ 339 h 339"/>
                    <a:gd name="T6" fmla="*/ 107 w 107"/>
                    <a:gd name="T7" fmla="*/ 0 h 339"/>
                  </a:gdLst>
                  <a:ahLst/>
                  <a:cxnLst>
                    <a:cxn ang="0">
                      <a:pos x="T0" y="T1"/>
                    </a:cxn>
                    <a:cxn ang="0">
                      <a:pos x="T2" y="T3"/>
                    </a:cxn>
                    <a:cxn ang="0">
                      <a:pos x="T4" y="T5"/>
                    </a:cxn>
                    <a:cxn ang="0">
                      <a:pos x="T6" y="T7"/>
                    </a:cxn>
                  </a:cxnLst>
                  <a:rect l="0" t="0" r="r" b="b"/>
                  <a:pathLst>
                    <a:path w="107" h="339">
                      <a:moveTo>
                        <a:pt x="107" y="0"/>
                      </a:moveTo>
                      <a:lnTo>
                        <a:pt x="107" y="339"/>
                      </a:lnTo>
                      <a:lnTo>
                        <a:pt x="0" y="339"/>
                      </a:lnTo>
                      <a:lnTo>
                        <a:pt x="107"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29" name="Group 11"/>
              <p:cNvGrpSpPr/>
              <p:nvPr/>
            </p:nvGrpSpPr>
            <p:grpSpPr>
              <a:xfrm rot="2700000">
                <a:off x="5548682" y="2091870"/>
                <a:ext cx="1437890" cy="1437892"/>
                <a:chOff x="4748213" y="2079625"/>
                <a:chExt cx="2695576" cy="2695576"/>
              </a:xfrm>
            </p:grpSpPr>
            <p:sp>
              <p:nvSpPr>
                <p:cNvPr id="39" name="Freeform: Shape 21"/>
                <p:cNvSpPr>
                  <a:spLocks/>
                </p:cNvSpPr>
                <p:nvPr/>
              </p:nvSpPr>
              <p:spPr bwMode="auto">
                <a:xfrm>
                  <a:off x="6905626" y="2079625"/>
                  <a:ext cx="538163" cy="2695575"/>
                </a:xfrm>
                <a:custGeom>
                  <a:avLst/>
                  <a:gdLst>
                    <a:gd name="T0" fmla="*/ 339 w 339"/>
                    <a:gd name="T1" fmla="*/ 1359 h 1698"/>
                    <a:gd name="T2" fmla="*/ 339 w 339"/>
                    <a:gd name="T3" fmla="*/ 339 h 1698"/>
                    <a:gd name="T4" fmla="*/ 0 w 339"/>
                    <a:gd name="T5" fmla="*/ 0 h 1698"/>
                    <a:gd name="T6" fmla="*/ 0 w 339"/>
                    <a:gd name="T7" fmla="*/ 1698 h 1698"/>
                    <a:gd name="T8" fmla="*/ 339 w 339"/>
                    <a:gd name="T9" fmla="*/ 1359 h 1698"/>
                  </a:gdLst>
                  <a:ahLst/>
                  <a:cxnLst>
                    <a:cxn ang="0">
                      <a:pos x="T0" y="T1"/>
                    </a:cxn>
                    <a:cxn ang="0">
                      <a:pos x="T2" y="T3"/>
                    </a:cxn>
                    <a:cxn ang="0">
                      <a:pos x="T4" y="T5"/>
                    </a:cxn>
                    <a:cxn ang="0">
                      <a:pos x="T6" y="T7"/>
                    </a:cxn>
                    <a:cxn ang="0">
                      <a:pos x="T8" y="T9"/>
                    </a:cxn>
                  </a:cxnLst>
                  <a:rect l="0" t="0" r="r" b="b"/>
                  <a:pathLst>
                    <a:path w="339" h="1698">
                      <a:moveTo>
                        <a:pt x="339" y="1359"/>
                      </a:moveTo>
                      <a:lnTo>
                        <a:pt x="339" y="339"/>
                      </a:lnTo>
                      <a:lnTo>
                        <a:pt x="0" y="0"/>
                      </a:lnTo>
                      <a:lnTo>
                        <a:pt x="0" y="1698"/>
                      </a:lnTo>
                      <a:lnTo>
                        <a:pt x="339" y="135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0" name="Freeform: Shape 22"/>
                <p:cNvSpPr>
                  <a:spLocks/>
                </p:cNvSpPr>
                <p:nvPr/>
              </p:nvSpPr>
              <p:spPr bwMode="auto">
                <a:xfrm>
                  <a:off x="6905626" y="4067175"/>
                  <a:ext cx="538163" cy="169863"/>
                </a:xfrm>
                <a:custGeom>
                  <a:avLst/>
                  <a:gdLst>
                    <a:gd name="T0" fmla="*/ 339 w 339"/>
                    <a:gd name="T1" fmla="*/ 107 h 107"/>
                    <a:gd name="T2" fmla="*/ 0 w 339"/>
                    <a:gd name="T3" fmla="*/ 107 h 107"/>
                    <a:gd name="T4" fmla="*/ 0 w 339"/>
                    <a:gd name="T5" fmla="*/ 0 h 107"/>
                    <a:gd name="T6" fmla="*/ 339 w 339"/>
                    <a:gd name="T7" fmla="*/ 107 h 107"/>
                  </a:gdLst>
                  <a:ahLst/>
                  <a:cxnLst>
                    <a:cxn ang="0">
                      <a:pos x="T0" y="T1"/>
                    </a:cxn>
                    <a:cxn ang="0">
                      <a:pos x="T2" y="T3"/>
                    </a:cxn>
                    <a:cxn ang="0">
                      <a:pos x="T4" y="T5"/>
                    </a:cxn>
                    <a:cxn ang="0">
                      <a:pos x="T6" y="T7"/>
                    </a:cxn>
                  </a:cxnLst>
                  <a:rect l="0" t="0" r="r" b="b"/>
                  <a:pathLst>
                    <a:path w="339" h="107">
                      <a:moveTo>
                        <a:pt x="339" y="107"/>
                      </a:moveTo>
                      <a:lnTo>
                        <a:pt x="0" y="107"/>
                      </a:lnTo>
                      <a:lnTo>
                        <a:pt x="0" y="0"/>
                      </a:lnTo>
                      <a:lnTo>
                        <a:pt x="339" y="107"/>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1" name="Freeform: Shape 23"/>
                <p:cNvSpPr>
                  <a:spLocks/>
                </p:cNvSpPr>
                <p:nvPr/>
              </p:nvSpPr>
              <p:spPr bwMode="auto">
                <a:xfrm>
                  <a:off x="4748213" y="4237038"/>
                  <a:ext cx="2695575" cy="538163"/>
                </a:xfrm>
                <a:custGeom>
                  <a:avLst/>
                  <a:gdLst>
                    <a:gd name="T0" fmla="*/ 0 w 1698"/>
                    <a:gd name="T1" fmla="*/ 0 h 339"/>
                    <a:gd name="T2" fmla="*/ 339 w 1698"/>
                    <a:gd name="T3" fmla="*/ 339 h 339"/>
                    <a:gd name="T4" fmla="*/ 1359 w 1698"/>
                    <a:gd name="T5" fmla="*/ 339 h 339"/>
                    <a:gd name="T6" fmla="*/ 1698 w 1698"/>
                    <a:gd name="T7" fmla="*/ 0 h 339"/>
                    <a:gd name="T8" fmla="*/ 0 w 1698"/>
                    <a:gd name="T9" fmla="*/ 0 h 339"/>
                  </a:gdLst>
                  <a:ahLst/>
                  <a:cxnLst>
                    <a:cxn ang="0">
                      <a:pos x="T0" y="T1"/>
                    </a:cxn>
                    <a:cxn ang="0">
                      <a:pos x="T2" y="T3"/>
                    </a:cxn>
                    <a:cxn ang="0">
                      <a:pos x="T4" y="T5"/>
                    </a:cxn>
                    <a:cxn ang="0">
                      <a:pos x="T6" y="T7"/>
                    </a:cxn>
                    <a:cxn ang="0">
                      <a:pos x="T8" y="T9"/>
                    </a:cxn>
                  </a:cxnLst>
                  <a:rect l="0" t="0" r="r" b="b"/>
                  <a:pathLst>
                    <a:path w="1698" h="339">
                      <a:moveTo>
                        <a:pt x="0" y="0"/>
                      </a:moveTo>
                      <a:lnTo>
                        <a:pt x="339" y="339"/>
                      </a:lnTo>
                      <a:lnTo>
                        <a:pt x="1359" y="339"/>
                      </a:lnTo>
                      <a:lnTo>
                        <a:pt x="1698" y="0"/>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2" name="Freeform: Shape 24"/>
                <p:cNvSpPr>
                  <a:spLocks/>
                </p:cNvSpPr>
                <p:nvPr/>
              </p:nvSpPr>
              <p:spPr bwMode="auto">
                <a:xfrm>
                  <a:off x="5286376" y="4237038"/>
                  <a:ext cx="169863" cy="538163"/>
                </a:xfrm>
                <a:custGeom>
                  <a:avLst/>
                  <a:gdLst>
                    <a:gd name="T0" fmla="*/ 0 w 107"/>
                    <a:gd name="T1" fmla="*/ 339 h 339"/>
                    <a:gd name="T2" fmla="*/ 0 w 107"/>
                    <a:gd name="T3" fmla="*/ 0 h 339"/>
                    <a:gd name="T4" fmla="*/ 107 w 107"/>
                    <a:gd name="T5" fmla="*/ 0 h 339"/>
                    <a:gd name="T6" fmla="*/ 0 w 107"/>
                    <a:gd name="T7" fmla="*/ 339 h 339"/>
                  </a:gdLst>
                  <a:ahLst/>
                  <a:cxnLst>
                    <a:cxn ang="0">
                      <a:pos x="T0" y="T1"/>
                    </a:cxn>
                    <a:cxn ang="0">
                      <a:pos x="T2" y="T3"/>
                    </a:cxn>
                    <a:cxn ang="0">
                      <a:pos x="T4" y="T5"/>
                    </a:cxn>
                    <a:cxn ang="0">
                      <a:pos x="T6" y="T7"/>
                    </a:cxn>
                  </a:cxnLst>
                  <a:rect l="0" t="0" r="r" b="b"/>
                  <a:pathLst>
                    <a:path w="107" h="339">
                      <a:moveTo>
                        <a:pt x="0" y="339"/>
                      </a:moveTo>
                      <a:lnTo>
                        <a:pt x="0" y="0"/>
                      </a:lnTo>
                      <a:lnTo>
                        <a:pt x="107" y="0"/>
                      </a:lnTo>
                      <a:lnTo>
                        <a:pt x="0" y="339"/>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3" name="Freeform: Shape 25"/>
                <p:cNvSpPr>
                  <a:spLocks/>
                </p:cNvSpPr>
                <p:nvPr/>
              </p:nvSpPr>
              <p:spPr bwMode="auto">
                <a:xfrm>
                  <a:off x="4748213" y="2079625"/>
                  <a:ext cx="538163" cy="2695575"/>
                </a:xfrm>
                <a:custGeom>
                  <a:avLst/>
                  <a:gdLst>
                    <a:gd name="T0" fmla="*/ 0 w 339"/>
                    <a:gd name="T1" fmla="*/ 339 h 1698"/>
                    <a:gd name="T2" fmla="*/ 0 w 339"/>
                    <a:gd name="T3" fmla="*/ 1359 h 1698"/>
                    <a:gd name="T4" fmla="*/ 339 w 339"/>
                    <a:gd name="T5" fmla="*/ 1698 h 1698"/>
                    <a:gd name="T6" fmla="*/ 339 w 339"/>
                    <a:gd name="T7" fmla="*/ 0 h 1698"/>
                    <a:gd name="T8" fmla="*/ 0 w 339"/>
                    <a:gd name="T9" fmla="*/ 339 h 1698"/>
                  </a:gdLst>
                  <a:ahLst/>
                  <a:cxnLst>
                    <a:cxn ang="0">
                      <a:pos x="T0" y="T1"/>
                    </a:cxn>
                    <a:cxn ang="0">
                      <a:pos x="T2" y="T3"/>
                    </a:cxn>
                    <a:cxn ang="0">
                      <a:pos x="T4" y="T5"/>
                    </a:cxn>
                    <a:cxn ang="0">
                      <a:pos x="T6" y="T7"/>
                    </a:cxn>
                    <a:cxn ang="0">
                      <a:pos x="T8" y="T9"/>
                    </a:cxn>
                  </a:cxnLst>
                  <a:rect l="0" t="0" r="r" b="b"/>
                  <a:pathLst>
                    <a:path w="339" h="1698">
                      <a:moveTo>
                        <a:pt x="0" y="339"/>
                      </a:moveTo>
                      <a:lnTo>
                        <a:pt x="0" y="1359"/>
                      </a:lnTo>
                      <a:lnTo>
                        <a:pt x="339" y="1698"/>
                      </a:lnTo>
                      <a:lnTo>
                        <a:pt x="339" y="0"/>
                      </a:lnTo>
                      <a:lnTo>
                        <a:pt x="0" y="33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4" name="Freeform: Shape 26"/>
                <p:cNvSpPr>
                  <a:spLocks/>
                </p:cNvSpPr>
                <p:nvPr/>
              </p:nvSpPr>
              <p:spPr bwMode="auto">
                <a:xfrm>
                  <a:off x="4748213" y="2617788"/>
                  <a:ext cx="538163" cy="169863"/>
                </a:xfrm>
                <a:custGeom>
                  <a:avLst/>
                  <a:gdLst>
                    <a:gd name="T0" fmla="*/ 0 w 339"/>
                    <a:gd name="T1" fmla="*/ 0 h 107"/>
                    <a:gd name="T2" fmla="*/ 339 w 339"/>
                    <a:gd name="T3" fmla="*/ 0 h 107"/>
                    <a:gd name="T4" fmla="*/ 339 w 339"/>
                    <a:gd name="T5" fmla="*/ 107 h 107"/>
                    <a:gd name="T6" fmla="*/ 0 w 339"/>
                    <a:gd name="T7" fmla="*/ 0 h 107"/>
                  </a:gdLst>
                  <a:ahLst/>
                  <a:cxnLst>
                    <a:cxn ang="0">
                      <a:pos x="T0" y="T1"/>
                    </a:cxn>
                    <a:cxn ang="0">
                      <a:pos x="T2" y="T3"/>
                    </a:cxn>
                    <a:cxn ang="0">
                      <a:pos x="T4" y="T5"/>
                    </a:cxn>
                    <a:cxn ang="0">
                      <a:pos x="T6" y="T7"/>
                    </a:cxn>
                  </a:cxnLst>
                  <a:rect l="0" t="0" r="r" b="b"/>
                  <a:pathLst>
                    <a:path w="339" h="107">
                      <a:moveTo>
                        <a:pt x="0" y="0"/>
                      </a:moveTo>
                      <a:lnTo>
                        <a:pt x="339" y="0"/>
                      </a:lnTo>
                      <a:lnTo>
                        <a:pt x="339" y="107"/>
                      </a:lnTo>
                      <a:lnTo>
                        <a:pt x="0"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5" name="Freeform: Shape 27"/>
                <p:cNvSpPr>
                  <a:spLocks/>
                </p:cNvSpPr>
                <p:nvPr/>
              </p:nvSpPr>
              <p:spPr bwMode="auto">
                <a:xfrm>
                  <a:off x="4748213" y="2079625"/>
                  <a:ext cx="2157413" cy="538163"/>
                </a:xfrm>
                <a:custGeom>
                  <a:avLst/>
                  <a:gdLst>
                    <a:gd name="T0" fmla="*/ 678 w 1359"/>
                    <a:gd name="T1" fmla="*/ 0 h 339"/>
                    <a:gd name="T2" fmla="*/ 339 w 1359"/>
                    <a:gd name="T3" fmla="*/ 0 h 339"/>
                    <a:gd name="T4" fmla="*/ 0 w 1359"/>
                    <a:gd name="T5" fmla="*/ 339 h 339"/>
                    <a:gd name="T6" fmla="*/ 339 w 1359"/>
                    <a:gd name="T7" fmla="*/ 339 h 339"/>
                    <a:gd name="T8" fmla="*/ 678 w 1359"/>
                    <a:gd name="T9" fmla="*/ 339 h 339"/>
                    <a:gd name="T10" fmla="*/ 1359 w 1359"/>
                    <a:gd name="T11" fmla="*/ 339 h 339"/>
                    <a:gd name="T12" fmla="*/ 1359 w 1359"/>
                    <a:gd name="T13" fmla="*/ 0 h 339"/>
                    <a:gd name="T14" fmla="*/ 678 w 1359"/>
                    <a:gd name="T15" fmla="*/ 0 h 3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9" h="339">
                      <a:moveTo>
                        <a:pt x="678" y="0"/>
                      </a:moveTo>
                      <a:lnTo>
                        <a:pt x="339" y="0"/>
                      </a:lnTo>
                      <a:lnTo>
                        <a:pt x="0" y="339"/>
                      </a:lnTo>
                      <a:lnTo>
                        <a:pt x="339" y="339"/>
                      </a:lnTo>
                      <a:lnTo>
                        <a:pt x="678" y="339"/>
                      </a:lnTo>
                      <a:lnTo>
                        <a:pt x="1359" y="339"/>
                      </a:lnTo>
                      <a:lnTo>
                        <a:pt x="1359" y="0"/>
                      </a:lnTo>
                      <a:lnTo>
                        <a:pt x="678"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6" name="Freeform: Shape 28"/>
                <p:cNvSpPr>
                  <a:spLocks/>
                </p:cNvSpPr>
                <p:nvPr/>
              </p:nvSpPr>
              <p:spPr bwMode="auto">
                <a:xfrm>
                  <a:off x="6735763" y="2079625"/>
                  <a:ext cx="169863" cy="538163"/>
                </a:xfrm>
                <a:custGeom>
                  <a:avLst/>
                  <a:gdLst>
                    <a:gd name="T0" fmla="*/ 107 w 107"/>
                    <a:gd name="T1" fmla="*/ 0 h 339"/>
                    <a:gd name="T2" fmla="*/ 107 w 107"/>
                    <a:gd name="T3" fmla="*/ 339 h 339"/>
                    <a:gd name="T4" fmla="*/ 0 w 107"/>
                    <a:gd name="T5" fmla="*/ 339 h 339"/>
                    <a:gd name="T6" fmla="*/ 107 w 107"/>
                    <a:gd name="T7" fmla="*/ 0 h 339"/>
                  </a:gdLst>
                  <a:ahLst/>
                  <a:cxnLst>
                    <a:cxn ang="0">
                      <a:pos x="T0" y="T1"/>
                    </a:cxn>
                    <a:cxn ang="0">
                      <a:pos x="T2" y="T3"/>
                    </a:cxn>
                    <a:cxn ang="0">
                      <a:pos x="T4" y="T5"/>
                    </a:cxn>
                    <a:cxn ang="0">
                      <a:pos x="T6" y="T7"/>
                    </a:cxn>
                  </a:cxnLst>
                  <a:rect l="0" t="0" r="r" b="b"/>
                  <a:pathLst>
                    <a:path w="107" h="339">
                      <a:moveTo>
                        <a:pt x="107" y="0"/>
                      </a:moveTo>
                      <a:lnTo>
                        <a:pt x="107" y="339"/>
                      </a:lnTo>
                      <a:lnTo>
                        <a:pt x="0" y="339"/>
                      </a:lnTo>
                      <a:lnTo>
                        <a:pt x="107"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30" name="Group 12"/>
              <p:cNvGrpSpPr/>
              <p:nvPr/>
            </p:nvGrpSpPr>
            <p:grpSpPr>
              <a:xfrm rot="2700000">
                <a:off x="5560453" y="3740559"/>
                <a:ext cx="1437890" cy="1437892"/>
                <a:chOff x="4748213" y="2079625"/>
                <a:chExt cx="2695576" cy="2695576"/>
              </a:xfrm>
            </p:grpSpPr>
            <p:sp>
              <p:nvSpPr>
                <p:cNvPr id="31" name="Freeform: Shape 13"/>
                <p:cNvSpPr>
                  <a:spLocks/>
                </p:cNvSpPr>
                <p:nvPr/>
              </p:nvSpPr>
              <p:spPr bwMode="auto">
                <a:xfrm>
                  <a:off x="6905626" y="2079625"/>
                  <a:ext cx="538163" cy="2695575"/>
                </a:xfrm>
                <a:custGeom>
                  <a:avLst/>
                  <a:gdLst>
                    <a:gd name="T0" fmla="*/ 339 w 339"/>
                    <a:gd name="T1" fmla="*/ 1359 h 1698"/>
                    <a:gd name="T2" fmla="*/ 339 w 339"/>
                    <a:gd name="T3" fmla="*/ 339 h 1698"/>
                    <a:gd name="T4" fmla="*/ 0 w 339"/>
                    <a:gd name="T5" fmla="*/ 0 h 1698"/>
                    <a:gd name="T6" fmla="*/ 0 w 339"/>
                    <a:gd name="T7" fmla="*/ 1698 h 1698"/>
                    <a:gd name="T8" fmla="*/ 339 w 339"/>
                    <a:gd name="T9" fmla="*/ 1359 h 1698"/>
                  </a:gdLst>
                  <a:ahLst/>
                  <a:cxnLst>
                    <a:cxn ang="0">
                      <a:pos x="T0" y="T1"/>
                    </a:cxn>
                    <a:cxn ang="0">
                      <a:pos x="T2" y="T3"/>
                    </a:cxn>
                    <a:cxn ang="0">
                      <a:pos x="T4" y="T5"/>
                    </a:cxn>
                    <a:cxn ang="0">
                      <a:pos x="T6" y="T7"/>
                    </a:cxn>
                    <a:cxn ang="0">
                      <a:pos x="T8" y="T9"/>
                    </a:cxn>
                  </a:cxnLst>
                  <a:rect l="0" t="0" r="r" b="b"/>
                  <a:pathLst>
                    <a:path w="339" h="1698">
                      <a:moveTo>
                        <a:pt x="339" y="1359"/>
                      </a:moveTo>
                      <a:lnTo>
                        <a:pt x="339" y="339"/>
                      </a:lnTo>
                      <a:lnTo>
                        <a:pt x="0" y="0"/>
                      </a:lnTo>
                      <a:lnTo>
                        <a:pt x="0" y="1698"/>
                      </a:lnTo>
                      <a:lnTo>
                        <a:pt x="339" y="135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2" name="Freeform: Shape 14"/>
                <p:cNvSpPr>
                  <a:spLocks/>
                </p:cNvSpPr>
                <p:nvPr/>
              </p:nvSpPr>
              <p:spPr bwMode="auto">
                <a:xfrm>
                  <a:off x="6905626" y="4067175"/>
                  <a:ext cx="538163" cy="169863"/>
                </a:xfrm>
                <a:custGeom>
                  <a:avLst/>
                  <a:gdLst>
                    <a:gd name="T0" fmla="*/ 339 w 339"/>
                    <a:gd name="T1" fmla="*/ 107 h 107"/>
                    <a:gd name="T2" fmla="*/ 0 w 339"/>
                    <a:gd name="T3" fmla="*/ 107 h 107"/>
                    <a:gd name="T4" fmla="*/ 0 w 339"/>
                    <a:gd name="T5" fmla="*/ 0 h 107"/>
                    <a:gd name="T6" fmla="*/ 339 w 339"/>
                    <a:gd name="T7" fmla="*/ 107 h 107"/>
                  </a:gdLst>
                  <a:ahLst/>
                  <a:cxnLst>
                    <a:cxn ang="0">
                      <a:pos x="T0" y="T1"/>
                    </a:cxn>
                    <a:cxn ang="0">
                      <a:pos x="T2" y="T3"/>
                    </a:cxn>
                    <a:cxn ang="0">
                      <a:pos x="T4" y="T5"/>
                    </a:cxn>
                    <a:cxn ang="0">
                      <a:pos x="T6" y="T7"/>
                    </a:cxn>
                  </a:cxnLst>
                  <a:rect l="0" t="0" r="r" b="b"/>
                  <a:pathLst>
                    <a:path w="339" h="107">
                      <a:moveTo>
                        <a:pt x="339" y="107"/>
                      </a:moveTo>
                      <a:lnTo>
                        <a:pt x="0" y="107"/>
                      </a:lnTo>
                      <a:lnTo>
                        <a:pt x="0" y="0"/>
                      </a:lnTo>
                      <a:lnTo>
                        <a:pt x="339" y="107"/>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3" name="Freeform: Shape 15"/>
                <p:cNvSpPr>
                  <a:spLocks/>
                </p:cNvSpPr>
                <p:nvPr/>
              </p:nvSpPr>
              <p:spPr bwMode="auto">
                <a:xfrm>
                  <a:off x="4748213" y="4237038"/>
                  <a:ext cx="2695575" cy="538163"/>
                </a:xfrm>
                <a:custGeom>
                  <a:avLst/>
                  <a:gdLst>
                    <a:gd name="T0" fmla="*/ 0 w 1698"/>
                    <a:gd name="T1" fmla="*/ 0 h 339"/>
                    <a:gd name="T2" fmla="*/ 339 w 1698"/>
                    <a:gd name="T3" fmla="*/ 339 h 339"/>
                    <a:gd name="T4" fmla="*/ 1359 w 1698"/>
                    <a:gd name="T5" fmla="*/ 339 h 339"/>
                    <a:gd name="T6" fmla="*/ 1698 w 1698"/>
                    <a:gd name="T7" fmla="*/ 0 h 339"/>
                    <a:gd name="T8" fmla="*/ 0 w 1698"/>
                    <a:gd name="T9" fmla="*/ 0 h 339"/>
                  </a:gdLst>
                  <a:ahLst/>
                  <a:cxnLst>
                    <a:cxn ang="0">
                      <a:pos x="T0" y="T1"/>
                    </a:cxn>
                    <a:cxn ang="0">
                      <a:pos x="T2" y="T3"/>
                    </a:cxn>
                    <a:cxn ang="0">
                      <a:pos x="T4" y="T5"/>
                    </a:cxn>
                    <a:cxn ang="0">
                      <a:pos x="T6" y="T7"/>
                    </a:cxn>
                    <a:cxn ang="0">
                      <a:pos x="T8" y="T9"/>
                    </a:cxn>
                  </a:cxnLst>
                  <a:rect l="0" t="0" r="r" b="b"/>
                  <a:pathLst>
                    <a:path w="1698" h="339">
                      <a:moveTo>
                        <a:pt x="0" y="0"/>
                      </a:moveTo>
                      <a:lnTo>
                        <a:pt x="339" y="339"/>
                      </a:lnTo>
                      <a:lnTo>
                        <a:pt x="1359" y="339"/>
                      </a:lnTo>
                      <a:lnTo>
                        <a:pt x="1698" y="0"/>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4" name="Freeform: Shape 16"/>
                <p:cNvSpPr>
                  <a:spLocks/>
                </p:cNvSpPr>
                <p:nvPr/>
              </p:nvSpPr>
              <p:spPr bwMode="auto">
                <a:xfrm>
                  <a:off x="5286376" y="4237038"/>
                  <a:ext cx="169863" cy="538163"/>
                </a:xfrm>
                <a:custGeom>
                  <a:avLst/>
                  <a:gdLst>
                    <a:gd name="T0" fmla="*/ 0 w 107"/>
                    <a:gd name="T1" fmla="*/ 339 h 339"/>
                    <a:gd name="T2" fmla="*/ 0 w 107"/>
                    <a:gd name="T3" fmla="*/ 0 h 339"/>
                    <a:gd name="T4" fmla="*/ 107 w 107"/>
                    <a:gd name="T5" fmla="*/ 0 h 339"/>
                    <a:gd name="T6" fmla="*/ 0 w 107"/>
                    <a:gd name="T7" fmla="*/ 339 h 339"/>
                  </a:gdLst>
                  <a:ahLst/>
                  <a:cxnLst>
                    <a:cxn ang="0">
                      <a:pos x="T0" y="T1"/>
                    </a:cxn>
                    <a:cxn ang="0">
                      <a:pos x="T2" y="T3"/>
                    </a:cxn>
                    <a:cxn ang="0">
                      <a:pos x="T4" y="T5"/>
                    </a:cxn>
                    <a:cxn ang="0">
                      <a:pos x="T6" y="T7"/>
                    </a:cxn>
                  </a:cxnLst>
                  <a:rect l="0" t="0" r="r" b="b"/>
                  <a:pathLst>
                    <a:path w="107" h="339">
                      <a:moveTo>
                        <a:pt x="0" y="339"/>
                      </a:moveTo>
                      <a:lnTo>
                        <a:pt x="0" y="0"/>
                      </a:lnTo>
                      <a:lnTo>
                        <a:pt x="107" y="0"/>
                      </a:lnTo>
                      <a:lnTo>
                        <a:pt x="0" y="339"/>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5" name="Freeform: Shape 17"/>
                <p:cNvSpPr>
                  <a:spLocks/>
                </p:cNvSpPr>
                <p:nvPr/>
              </p:nvSpPr>
              <p:spPr bwMode="auto">
                <a:xfrm>
                  <a:off x="4748213" y="2079625"/>
                  <a:ext cx="538163" cy="2695575"/>
                </a:xfrm>
                <a:custGeom>
                  <a:avLst/>
                  <a:gdLst>
                    <a:gd name="T0" fmla="*/ 0 w 339"/>
                    <a:gd name="T1" fmla="*/ 339 h 1698"/>
                    <a:gd name="T2" fmla="*/ 0 w 339"/>
                    <a:gd name="T3" fmla="*/ 1359 h 1698"/>
                    <a:gd name="T4" fmla="*/ 339 w 339"/>
                    <a:gd name="T5" fmla="*/ 1698 h 1698"/>
                    <a:gd name="T6" fmla="*/ 339 w 339"/>
                    <a:gd name="T7" fmla="*/ 0 h 1698"/>
                    <a:gd name="T8" fmla="*/ 0 w 339"/>
                    <a:gd name="T9" fmla="*/ 339 h 1698"/>
                  </a:gdLst>
                  <a:ahLst/>
                  <a:cxnLst>
                    <a:cxn ang="0">
                      <a:pos x="T0" y="T1"/>
                    </a:cxn>
                    <a:cxn ang="0">
                      <a:pos x="T2" y="T3"/>
                    </a:cxn>
                    <a:cxn ang="0">
                      <a:pos x="T4" y="T5"/>
                    </a:cxn>
                    <a:cxn ang="0">
                      <a:pos x="T6" y="T7"/>
                    </a:cxn>
                    <a:cxn ang="0">
                      <a:pos x="T8" y="T9"/>
                    </a:cxn>
                  </a:cxnLst>
                  <a:rect l="0" t="0" r="r" b="b"/>
                  <a:pathLst>
                    <a:path w="339" h="1698">
                      <a:moveTo>
                        <a:pt x="0" y="339"/>
                      </a:moveTo>
                      <a:lnTo>
                        <a:pt x="0" y="1359"/>
                      </a:lnTo>
                      <a:lnTo>
                        <a:pt x="339" y="1698"/>
                      </a:lnTo>
                      <a:lnTo>
                        <a:pt x="339" y="0"/>
                      </a:lnTo>
                      <a:lnTo>
                        <a:pt x="0" y="33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6" name="Freeform: Shape 18"/>
                <p:cNvSpPr>
                  <a:spLocks/>
                </p:cNvSpPr>
                <p:nvPr/>
              </p:nvSpPr>
              <p:spPr bwMode="auto">
                <a:xfrm>
                  <a:off x="4748213" y="2617788"/>
                  <a:ext cx="538163" cy="169863"/>
                </a:xfrm>
                <a:custGeom>
                  <a:avLst/>
                  <a:gdLst>
                    <a:gd name="T0" fmla="*/ 0 w 339"/>
                    <a:gd name="T1" fmla="*/ 0 h 107"/>
                    <a:gd name="T2" fmla="*/ 339 w 339"/>
                    <a:gd name="T3" fmla="*/ 0 h 107"/>
                    <a:gd name="T4" fmla="*/ 339 w 339"/>
                    <a:gd name="T5" fmla="*/ 107 h 107"/>
                    <a:gd name="T6" fmla="*/ 0 w 339"/>
                    <a:gd name="T7" fmla="*/ 0 h 107"/>
                  </a:gdLst>
                  <a:ahLst/>
                  <a:cxnLst>
                    <a:cxn ang="0">
                      <a:pos x="T0" y="T1"/>
                    </a:cxn>
                    <a:cxn ang="0">
                      <a:pos x="T2" y="T3"/>
                    </a:cxn>
                    <a:cxn ang="0">
                      <a:pos x="T4" y="T5"/>
                    </a:cxn>
                    <a:cxn ang="0">
                      <a:pos x="T6" y="T7"/>
                    </a:cxn>
                  </a:cxnLst>
                  <a:rect l="0" t="0" r="r" b="b"/>
                  <a:pathLst>
                    <a:path w="339" h="107">
                      <a:moveTo>
                        <a:pt x="0" y="0"/>
                      </a:moveTo>
                      <a:lnTo>
                        <a:pt x="339" y="0"/>
                      </a:lnTo>
                      <a:lnTo>
                        <a:pt x="339" y="107"/>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7" name="Freeform: Shape 19"/>
                <p:cNvSpPr>
                  <a:spLocks/>
                </p:cNvSpPr>
                <p:nvPr/>
              </p:nvSpPr>
              <p:spPr bwMode="auto">
                <a:xfrm>
                  <a:off x="4748213" y="2079625"/>
                  <a:ext cx="2157413" cy="538163"/>
                </a:xfrm>
                <a:custGeom>
                  <a:avLst/>
                  <a:gdLst>
                    <a:gd name="T0" fmla="*/ 678 w 1359"/>
                    <a:gd name="T1" fmla="*/ 0 h 339"/>
                    <a:gd name="T2" fmla="*/ 339 w 1359"/>
                    <a:gd name="T3" fmla="*/ 0 h 339"/>
                    <a:gd name="T4" fmla="*/ 0 w 1359"/>
                    <a:gd name="T5" fmla="*/ 339 h 339"/>
                    <a:gd name="T6" fmla="*/ 339 w 1359"/>
                    <a:gd name="T7" fmla="*/ 339 h 339"/>
                    <a:gd name="T8" fmla="*/ 678 w 1359"/>
                    <a:gd name="T9" fmla="*/ 339 h 339"/>
                    <a:gd name="T10" fmla="*/ 1359 w 1359"/>
                    <a:gd name="T11" fmla="*/ 339 h 339"/>
                    <a:gd name="T12" fmla="*/ 1359 w 1359"/>
                    <a:gd name="T13" fmla="*/ 0 h 339"/>
                    <a:gd name="T14" fmla="*/ 678 w 1359"/>
                    <a:gd name="T15" fmla="*/ 0 h 3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9" h="339">
                      <a:moveTo>
                        <a:pt x="678" y="0"/>
                      </a:moveTo>
                      <a:lnTo>
                        <a:pt x="339" y="0"/>
                      </a:lnTo>
                      <a:lnTo>
                        <a:pt x="0" y="339"/>
                      </a:lnTo>
                      <a:lnTo>
                        <a:pt x="339" y="339"/>
                      </a:lnTo>
                      <a:lnTo>
                        <a:pt x="678" y="339"/>
                      </a:lnTo>
                      <a:lnTo>
                        <a:pt x="1359" y="339"/>
                      </a:lnTo>
                      <a:lnTo>
                        <a:pt x="1359" y="0"/>
                      </a:lnTo>
                      <a:lnTo>
                        <a:pt x="678"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8" name="Freeform: Shape 20"/>
                <p:cNvSpPr>
                  <a:spLocks/>
                </p:cNvSpPr>
                <p:nvPr/>
              </p:nvSpPr>
              <p:spPr bwMode="auto">
                <a:xfrm>
                  <a:off x="6735763" y="2079625"/>
                  <a:ext cx="169863" cy="538163"/>
                </a:xfrm>
                <a:custGeom>
                  <a:avLst/>
                  <a:gdLst>
                    <a:gd name="T0" fmla="*/ 107 w 107"/>
                    <a:gd name="T1" fmla="*/ 0 h 339"/>
                    <a:gd name="T2" fmla="*/ 107 w 107"/>
                    <a:gd name="T3" fmla="*/ 339 h 339"/>
                    <a:gd name="T4" fmla="*/ 0 w 107"/>
                    <a:gd name="T5" fmla="*/ 339 h 339"/>
                    <a:gd name="T6" fmla="*/ 107 w 107"/>
                    <a:gd name="T7" fmla="*/ 0 h 339"/>
                  </a:gdLst>
                  <a:ahLst/>
                  <a:cxnLst>
                    <a:cxn ang="0">
                      <a:pos x="T0" y="T1"/>
                    </a:cxn>
                    <a:cxn ang="0">
                      <a:pos x="T2" y="T3"/>
                    </a:cxn>
                    <a:cxn ang="0">
                      <a:pos x="T4" y="T5"/>
                    </a:cxn>
                    <a:cxn ang="0">
                      <a:pos x="T6" y="T7"/>
                    </a:cxn>
                  </a:cxnLst>
                  <a:rect l="0" t="0" r="r" b="b"/>
                  <a:pathLst>
                    <a:path w="107" h="339">
                      <a:moveTo>
                        <a:pt x="107" y="0"/>
                      </a:moveTo>
                      <a:lnTo>
                        <a:pt x="107" y="339"/>
                      </a:lnTo>
                      <a:lnTo>
                        <a:pt x="0" y="339"/>
                      </a:lnTo>
                      <a:lnTo>
                        <a:pt x="107"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sp>
          <p:nvSpPr>
            <p:cNvPr id="23" name="TextBox 5"/>
            <p:cNvSpPr txBox="1"/>
            <p:nvPr/>
          </p:nvSpPr>
          <p:spPr>
            <a:xfrm>
              <a:off x="4305649" y="2341731"/>
              <a:ext cx="1304313" cy="646331"/>
            </a:xfrm>
            <a:prstGeom prst="rect">
              <a:avLst/>
            </a:prstGeom>
            <a:noFill/>
          </p:spPr>
          <p:txBody>
            <a:bodyPr wrap="none">
              <a:noAutofit/>
            </a:bodyPr>
            <a:lstStyle/>
            <a:p>
              <a:pPr>
                <a:lnSpc>
                  <a:spcPts val="2000"/>
                </a:lnSpc>
              </a:pPr>
              <a:r>
                <a:rPr lang="zh-CN" altLang="en-US" sz="1600" b="0" i="0" u="none" strike="noStrike" baseline="0" dirty="0">
                  <a:latin typeface="FZSSK-GBK1-0200038e1-Identity-H"/>
                </a:rPr>
                <a:t>网络本身</a:t>
              </a:r>
              <a:endParaRPr lang="en-US" altLang="zh-CN" sz="1600" b="0" i="0" u="none" strike="noStrike" baseline="0" dirty="0">
                <a:latin typeface="FZSSK-GBK1-0200038e1-Identity-H"/>
              </a:endParaRPr>
            </a:p>
            <a:p>
              <a:pPr>
                <a:lnSpc>
                  <a:spcPts val="2000"/>
                </a:lnSpc>
              </a:pPr>
              <a:r>
                <a:rPr lang="zh-CN" altLang="en-US" sz="1600" b="0" i="0" u="none" strike="noStrike" baseline="0" dirty="0">
                  <a:latin typeface="FZSSK-GBK1-0200038e1-Identity-H"/>
                </a:rPr>
                <a:t>的开放性</a:t>
              </a:r>
              <a:endParaRPr lang="en-US" sz="1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69" name="TextBox 5">
            <a:extLst>
              <a:ext uri="{FF2B5EF4-FFF2-40B4-BE49-F238E27FC236}">
                <a16:creationId xmlns:a16="http://schemas.microsoft.com/office/drawing/2014/main" xmlns="" id="{CC93222C-A67E-467F-BF33-D4287A4EB6AF}"/>
              </a:ext>
            </a:extLst>
          </p:cNvPr>
          <p:cNvSpPr txBox="1"/>
          <p:nvPr/>
        </p:nvSpPr>
        <p:spPr>
          <a:xfrm>
            <a:off x="4901844" y="1586654"/>
            <a:ext cx="978235" cy="484748"/>
          </a:xfrm>
          <a:prstGeom prst="rect">
            <a:avLst/>
          </a:prstGeom>
          <a:noFill/>
        </p:spPr>
        <p:txBody>
          <a:bodyPr wrap="none">
            <a:noAutofit/>
          </a:bodyPr>
          <a:lstStyle/>
          <a:p>
            <a:pPr algn="ctr">
              <a:lnSpc>
                <a:spcPts val="2000"/>
              </a:lnSpc>
            </a:pPr>
            <a:r>
              <a:rPr lang="zh-CN" altLang="en-US" sz="1600" b="0" i="0" u="none" strike="noStrike" baseline="0" dirty="0">
                <a:latin typeface="FZSSK-GBK1-0200038e1-Identity-H"/>
              </a:rPr>
              <a:t>网络环境</a:t>
            </a:r>
            <a:endParaRPr lang="en-US" altLang="zh-CN" sz="1600" b="0" i="0" u="none" strike="noStrike" baseline="0" dirty="0">
              <a:latin typeface="FZSSK-GBK1-0200038e1-Identity-H"/>
            </a:endParaRPr>
          </a:p>
          <a:p>
            <a:pPr algn="ctr">
              <a:lnSpc>
                <a:spcPts val="2000"/>
              </a:lnSpc>
            </a:pPr>
            <a:r>
              <a:rPr lang="zh-CN" altLang="en-US" sz="1600" b="0" i="0" u="none" strike="noStrike" baseline="0" dirty="0">
                <a:latin typeface="FZSSK-GBK1-0200038e1-Identity-H"/>
              </a:rPr>
              <a:t>的虚拟性</a:t>
            </a:r>
            <a:endParaRPr lang="en-US" sz="1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1" name="TextBox 5">
            <a:extLst>
              <a:ext uri="{FF2B5EF4-FFF2-40B4-BE49-F238E27FC236}">
                <a16:creationId xmlns:a16="http://schemas.microsoft.com/office/drawing/2014/main" xmlns="" id="{B687194F-18BF-49D1-87C4-2DEC2389928D}"/>
              </a:ext>
            </a:extLst>
          </p:cNvPr>
          <p:cNvSpPr txBox="1"/>
          <p:nvPr/>
        </p:nvSpPr>
        <p:spPr>
          <a:xfrm>
            <a:off x="4064477" y="2438453"/>
            <a:ext cx="978235" cy="484748"/>
          </a:xfrm>
          <a:prstGeom prst="rect">
            <a:avLst/>
          </a:prstGeom>
          <a:noFill/>
        </p:spPr>
        <p:txBody>
          <a:bodyPr wrap="none">
            <a:noAutofit/>
          </a:bodyPr>
          <a:lstStyle/>
          <a:p>
            <a:pPr algn="ctr">
              <a:lnSpc>
                <a:spcPts val="2000"/>
              </a:lnSpc>
            </a:pPr>
            <a:r>
              <a:rPr lang="zh-CN" altLang="en-US" sz="1600" b="1" i="0" u="none" strike="noStrike" baseline="0" dirty="0">
                <a:solidFill>
                  <a:srgbClr val="FF0000"/>
                </a:solidFill>
                <a:latin typeface="FZSSK-GBK1-0200038e1-Identity-H"/>
              </a:rPr>
              <a:t>互联网的</a:t>
            </a:r>
            <a:endParaRPr lang="en-US" altLang="zh-CN" sz="1600" b="1" i="0" u="none" strike="noStrike" baseline="0" dirty="0">
              <a:solidFill>
                <a:srgbClr val="FF0000"/>
              </a:solidFill>
              <a:latin typeface="FZSSK-GBK1-0200038e1-Identity-H"/>
            </a:endParaRPr>
          </a:p>
          <a:p>
            <a:pPr algn="ctr">
              <a:lnSpc>
                <a:spcPts val="2000"/>
              </a:lnSpc>
            </a:pPr>
            <a:r>
              <a:rPr lang="zh-CN" altLang="en-US" sz="1600" b="1" i="0" u="none" strike="noStrike" baseline="0" dirty="0">
                <a:solidFill>
                  <a:srgbClr val="FF0000"/>
                </a:solidFill>
                <a:latin typeface="FZSSK-GBK1-0200038e1-Identity-H"/>
              </a:rPr>
              <a:t>基本特征</a:t>
            </a:r>
            <a:endParaRPr lang="en-US" sz="1600" b="1" dirty="0">
              <a:solidFill>
                <a:srgbClr val="FF0000"/>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3" name="TextBox 5">
            <a:extLst>
              <a:ext uri="{FF2B5EF4-FFF2-40B4-BE49-F238E27FC236}">
                <a16:creationId xmlns:a16="http://schemas.microsoft.com/office/drawing/2014/main" xmlns="" id="{A7D2256A-2E5F-4119-8C20-4203A5C200CB}"/>
              </a:ext>
            </a:extLst>
          </p:cNvPr>
          <p:cNvSpPr txBox="1"/>
          <p:nvPr/>
        </p:nvSpPr>
        <p:spPr>
          <a:xfrm>
            <a:off x="3228586" y="3269179"/>
            <a:ext cx="978235" cy="484748"/>
          </a:xfrm>
          <a:prstGeom prst="rect">
            <a:avLst/>
          </a:prstGeom>
          <a:noFill/>
        </p:spPr>
        <p:txBody>
          <a:bodyPr wrap="none">
            <a:noAutofit/>
          </a:bodyPr>
          <a:lstStyle/>
          <a:p>
            <a:pPr algn="ctr">
              <a:lnSpc>
                <a:spcPts val="1600"/>
              </a:lnSpc>
            </a:pPr>
            <a:r>
              <a:rPr lang="zh-CN" altLang="en-US" sz="1200" b="0" i="0" u="none" strike="noStrike" baseline="0" dirty="0">
                <a:latin typeface="FZSSK-GBK1-0200038e1-Identity-H"/>
              </a:rPr>
              <a:t>网络信息的</a:t>
            </a:r>
            <a:endParaRPr lang="en-US" altLang="zh-CN" sz="1200" b="0" i="0" u="none" strike="noStrike" baseline="0" dirty="0">
              <a:latin typeface="FZSSK-GBK1-0200038e1-Identity-H"/>
            </a:endParaRPr>
          </a:p>
          <a:p>
            <a:pPr algn="ctr">
              <a:lnSpc>
                <a:spcPts val="1600"/>
              </a:lnSpc>
            </a:pPr>
            <a:r>
              <a:rPr lang="zh-CN" altLang="en-US" sz="1200" b="0" i="0" u="none" strike="noStrike" baseline="0" dirty="0">
                <a:latin typeface="FZSSK-GBK1-0200038e1-Identity-H"/>
              </a:rPr>
              <a:t>迅捷性和多元性</a:t>
            </a:r>
            <a:endParaRPr lang="en-US" sz="12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5" name="TextBox 5">
            <a:extLst>
              <a:ext uri="{FF2B5EF4-FFF2-40B4-BE49-F238E27FC236}">
                <a16:creationId xmlns:a16="http://schemas.microsoft.com/office/drawing/2014/main" xmlns="" id="{7F06C760-367D-4FA4-A836-B3F6E37D3F1D}"/>
              </a:ext>
            </a:extLst>
          </p:cNvPr>
          <p:cNvSpPr txBox="1"/>
          <p:nvPr/>
        </p:nvSpPr>
        <p:spPr>
          <a:xfrm>
            <a:off x="4901843" y="3243107"/>
            <a:ext cx="978235" cy="484748"/>
          </a:xfrm>
          <a:prstGeom prst="rect">
            <a:avLst/>
          </a:prstGeom>
          <a:noFill/>
        </p:spPr>
        <p:txBody>
          <a:bodyPr wrap="none">
            <a:noAutofit/>
          </a:bodyPr>
          <a:lstStyle/>
          <a:p>
            <a:pPr algn="ctr">
              <a:lnSpc>
                <a:spcPts val="2000"/>
              </a:lnSpc>
            </a:pPr>
            <a:r>
              <a:rPr lang="zh-CN" altLang="en-US" sz="1600" b="0" i="0" u="none" strike="noStrike" baseline="0" dirty="0">
                <a:latin typeface="FZSSK-GBK1-0200038e1-Identity-H"/>
              </a:rPr>
              <a:t>网络关系</a:t>
            </a:r>
            <a:endParaRPr lang="en-US" altLang="zh-CN" sz="1600" b="0" i="0" u="none" strike="noStrike" baseline="0" dirty="0">
              <a:latin typeface="FZSSK-GBK1-0200038e1-Identity-H"/>
            </a:endParaRPr>
          </a:p>
          <a:p>
            <a:pPr algn="ctr">
              <a:lnSpc>
                <a:spcPts val="2000"/>
              </a:lnSpc>
            </a:pPr>
            <a:r>
              <a:rPr lang="zh-CN" altLang="en-US" sz="1600" b="0" i="0" u="none" strike="noStrike" baseline="0" dirty="0">
                <a:latin typeface="FZSSK-GBK1-0200038e1-Identity-H"/>
              </a:rPr>
              <a:t>的互动性</a:t>
            </a:r>
            <a:endParaRPr lang="en-US" sz="1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大学生学习的一般问题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一、大学生网络心理的一般问题</a:t>
            </a:r>
          </a:p>
        </p:txBody>
      </p:sp>
      <p:cxnSp>
        <p:nvCxnSpPr>
          <p:cNvPr id="63" name="直接连接符 62">
            <a:extLst>
              <a:ext uri="{FF2B5EF4-FFF2-40B4-BE49-F238E27FC236}">
                <a16:creationId xmlns:a16="http://schemas.microsoft.com/office/drawing/2014/main" xmlns="" id="{DAD9F196-4429-43A4-ABBD-678BE341FA0A}"/>
              </a:ext>
            </a:extLst>
          </p:cNvPr>
          <p:cNvCxnSpPr>
            <a:cxnSpLocks/>
          </p:cNvCxnSpPr>
          <p:nvPr/>
        </p:nvCxnSpPr>
        <p:spPr>
          <a:xfrm flipH="1">
            <a:off x="611560" y="1131590"/>
            <a:ext cx="244827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4" name="等腰三角形 63">
            <a:extLst>
              <a:ext uri="{FF2B5EF4-FFF2-40B4-BE49-F238E27FC236}">
                <a16:creationId xmlns:a16="http://schemas.microsoft.com/office/drawing/2014/main" xmlns="" id="{52079DE1-F99E-4C98-9183-3C205C34C48D}"/>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65" name="直接连接符 64">
            <a:extLst>
              <a:ext uri="{FF2B5EF4-FFF2-40B4-BE49-F238E27FC236}">
                <a16:creationId xmlns:a16="http://schemas.microsoft.com/office/drawing/2014/main" xmlns="" id="{92729536-CD35-48FC-8985-7CE2FC6CF510}"/>
              </a:ext>
            </a:extLst>
          </p:cNvPr>
          <p:cNvCxnSpPr>
            <a:cxnSpLocks/>
          </p:cNvCxnSpPr>
          <p:nvPr/>
        </p:nvCxnSpPr>
        <p:spPr>
          <a:xfrm>
            <a:off x="3717704" y="521032"/>
            <a:ext cx="542629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67" name="等腰三角形 66">
            <a:extLst>
              <a:ext uri="{FF2B5EF4-FFF2-40B4-BE49-F238E27FC236}">
                <a16:creationId xmlns:a16="http://schemas.microsoft.com/office/drawing/2014/main" xmlns="" id="{04A16129-15A4-4359-A88B-3119F8F299F4}"/>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47425962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大学生学习的一般问题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二、互联网的心理学解读</a:t>
            </a:r>
          </a:p>
        </p:txBody>
      </p:sp>
      <p:sp>
        <p:nvSpPr>
          <p:cNvPr id="43" name="Rectangle 56">
            <a:extLst>
              <a:ext uri="{FF2B5EF4-FFF2-40B4-BE49-F238E27FC236}">
                <a16:creationId xmlns:a16="http://schemas.microsoft.com/office/drawing/2014/main" xmlns="" id="{161A4AD3-3D45-4122-AC62-066A0E491B3F}"/>
              </a:ext>
            </a:extLst>
          </p:cNvPr>
          <p:cNvSpPr/>
          <p:nvPr/>
        </p:nvSpPr>
        <p:spPr>
          <a:xfrm>
            <a:off x="957288" y="1690962"/>
            <a:ext cx="3384376" cy="1888899"/>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8" name="Rectangle 61">
            <a:extLst>
              <a:ext uri="{FF2B5EF4-FFF2-40B4-BE49-F238E27FC236}">
                <a16:creationId xmlns:a16="http://schemas.microsoft.com/office/drawing/2014/main" xmlns="" id="{587229B2-D9B9-497B-8374-0663F522D4F9}"/>
              </a:ext>
            </a:extLst>
          </p:cNvPr>
          <p:cNvSpPr/>
          <p:nvPr/>
        </p:nvSpPr>
        <p:spPr>
          <a:xfrm>
            <a:off x="957288" y="1412803"/>
            <a:ext cx="3384376" cy="294851"/>
          </a:xfrm>
          <a:prstGeom prst="rect">
            <a:avLst/>
          </a:prstGeom>
          <a:solidFill>
            <a:schemeClr val="accent1">
              <a:alpha val="2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0" name="TextBox 63">
            <a:extLst>
              <a:ext uri="{FF2B5EF4-FFF2-40B4-BE49-F238E27FC236}">
                <a16:creationId xmlns:a16="http://schemas.microsoft.com/office/drawing/2014/main" xmlns="" id="{5AEA279B-D8DB-438D-8E57-523C9F6DD121}"/>
              </a:ext>
            </a:extLst>
          </p:cNvPr>
          <p:cNvSpPr txBox="1"/>
          <p:nvPr/>
        </p:nvSpPr>
        <p:spPr>
          <a:xfrm>
            <a:off x="2330941" y="2109299"/>
            <a:ext cx="711779" cy="1182531"/>
          </a:xfrm>
          <a:prstGeom prst="rect">
            <a:avLst/>
          </a:prstGeom>
          <a:noFill/>
        </p:spPr>
        <p:txBody>
          <a:bodyPr wrap="none">
            <a:normAutofit/>
          </a:bodyPr>
          <a:lstStyle/>
          <a:p>
            <a:pPr algn="ctr"/>
            <a:r>
              <a:rPr lang="zh-CN" altLang="en-US" sz="44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rPr>
              <a:t>网络与认知 </a:t>
            </a:r>
            <a:endParaRPr lang="id-ID" sz="44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FC59B63D-F6E4-4D0E-8449-9A7169A0366B}"/>
              </a:ext>
            </a:extLst>
          </p:cNvPr>
          <p:cNvSpPr/>
          <p:nvPr/>
        </p:nvSpPr>
        <p:spPr>
          <a:xfrm>
            <a:off x="4341664" y="1412804"/>
            <a:ext cx="4046760" cy="216705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7" name="文本框 26">
            <a:extLst>
              <a:ext uri="{FF2B5EF4-FFF2-40B4-BE49-F238E27FC236}">
                <a16:creationId xmlns:a16="http://schemas.microsoft.com/office/drawing/2014/main" xmlns="" id="{74478655-89BC-4523-9B2B-551D7DDE28B3}"/>
              </a:ext>
            </a:extLst>
          </p:cNvPr>
          <p:cNvSpPr txBox="1"/>
          <p:nvPr/>
        </p:nvSpPr>
        <p:spPr>
          <a:xfrm>
            <a:off x="4557736" y="2019808"/>
            <a:ext cx="3312368" cy="839974"/>
          </a:xfrm>
          <a:prstGeom prst="rect">
            <a:avLst/>
          </a:prstGeom>
          <a:noFill/>
        </p:spPr>
        <p:txBody>
          <a:bodyPr wrap="square">
            <a:spAutoFit/>
          </a:bodyPr>
          <a:lstStyle/>
          <a:p>
            <a:pPr>
              <a:lnSpc>
                <a:spcPts val="2000"/>
              </a:lnSpc>
            </a:pPr>
            <a:r>
              <a:rPr lang="zh-CN" altLang="en-US" sz="1400" dirty="0">
                <a:solidFill>
                  <a:schemeClr val="bg1"/>
                </a:solidFill>
              </a:rPr>
              <a:t>网络文化不仅给人们带来一种全新的生活和学习方式，同时也潜移默化地改变着人们 对自身和对社会的认知。</a:t>
            </a:r>
          </a:p>
        </p:txBody>
      </p:sp>
      <p:cxnSp>
        <p:nvCxnSpPr>
          <p:cNvPr id="6" name="直接连接符 5">
            <a:extLst>
              <a:ext uri="{FF2B5EF4-FFF2-40B4-BE49-F238E27FC236}">
                <a16:creationId xmlns:a16="http://schemas.microsoft.com/office/drawing/2014/main" xmlns="" id="{5C5C4A9C-37EF-4A22-A69D-B67AAA81A585}"/>
              </a:ext>
            </a:extLst>
          </p:cNvPr>
          <p:cNvCxnSpPr/>
          <p:nvPr/>
        </p:nvCxnSpPr>
        <p:spPr>
          <a:xfrm>
            <a:off x="4644008" y="1923678"/>
            <a:ext cx="3024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C3F9FC13-1E70-4E3D-815E-B260DECB8E56}"/>
              </a:ext>
            </a:extLst>
          </p:cNvPr>
          <p:cNvCxnSpPr/>
          <p:nvPr/>
        </p:nvCxnSpPr>
        <p:spPr>
          <a:xfrm>
            <a:off x="4644008" y="3003798"/>
            <a:ext cx="3024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B97B78FB-865E-429F-B46B-5A4D039C78F3}"/>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 name="等腰三角形 12">
            <a:extLst>
              <a:ext uri="{FF2B5EF4-FFF2-40B4-BE49-F238E27FC236}">
                <a16:creationId xmlns:a16="http://schemas.microsoft.com/office/drawing/2014/main" xmlns="" id="{05FDAB43-3A29-423F-8FB8-14EE150192F4}"/>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4" name="直接连接符 13">
            <a:extLst>
              <a:ext uri="{FF2B5EF4-FFF2-40B4-BE49-F238E27FC236}">
                <a16:creationId xmlns:a16="http://schemas.microsoft.com/office/drawing/2014/main" xmlns="" id="{CB61A796-57CA-4C41-A1C6-2BEADFAF2B80}"/>
              </a:ext>
            </a:extLst>
          </p:cNvPr>
          <p:cNvCxnSpPr>
            <a:cxnSpLocks/>
          </p:cNvCxnSpPr>
          <p:nvPr/>
        </p:nvCxnSpPr>
        <p:spPr>
          <a:xfrm>
            <a:off x="3779912" y="521032"/>
            <a:ext cx="53640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5" name="等腰三角形 14">
            <a:extLst>
              <a:ext uri="{FF2B5EF4-FFF2-40B4-BE49-F238E27FC236}">
                <a16:creationId xmlns:a16="http://schemas.microsoft.com/office/drawing/2014/main" xmlns="" id="{FDFCF766-F0E2-475A-BDA1-6EA185B7CC9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12744842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大学生学习的一般问题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二、互联网的心理学解读</a:t>
            </a:r>
          </a:p>
        </p:txBody>
      </p:sp>
      <p:sp>
        <p:nvSpPr>
          <p:cNvPr id="43" name="Rectangle 56">
            <a:extLst>
              <a:ext uri="{FF2B5EF4-FFF2-40B4-BE49-F238E27FC236}">
                <a16:creationId xmlns:a16="http://schemas.microsoft.com/office/drawing/2014/main" xmlns="" id="{161A4AD3-3D45-4122-AC62-066A0E491B3F}"/>
              </a:ext>
            </a:extLst>
          </p:cNvPr>
          <p:cNvSpPr/>
          <p:nvPr/>
        </p:nvSpPr>
        <p:spPr>
          <a:xfrm>
            <a:off x="957288" y="1690962"/>
            <a:ext cx="3384376" cy="1888899"/>
          </a:xfrm>
          <a:prstGeom prst="rect">
            <a:avLst/>
          </a:prstGeom>
          <a:solidFill>
            <a:srgbClr val="F8A724"/>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8" name="Rectangle 61">
            <a:extLst>
              <a:ext uri="{FF2B5EF4-FFF2-40B4-BE49-F238E27FC236}">
                <a16:creationId xmlns:a16="http://schemas.microsoft.com/office/drawing/2014/main" xmlns="" id="{587229B2-D9B9-497B-8374-0663F522D4F9}"/>
              </a:ext>
            </a:extLst>
          </p:cNvPr>
          <p:cNvSpPr/>
          <p:nvPr/>
        </p:nvSpPr>
        <p:spPr>
          <a:xfrm>
            <a:off x="957288" y="1412803"/>
            <a:ext cx="3384376" cy="294851"/>
          </a:xfrm>
          <a:prstGeom prst="rect">
            <a:avLst/>
          </a:prstGeom>
          <a:solidFill>
            <a:schemeClr val="accent1">
              <a:alpha val="2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0" name="TextBox 63">
            <a:extLst>
              <a:ext uri="{FF2B5EF4-FFF2-40B4-BE49-F238E27FC236}">
                <a16:creationId xmlns:a16="http://schemas.microsoft.com/office/drawing/2014/main" xmlns="" id="{5AEA279B-D8DB-438D-8E57-523C9F6DD121}"/>
              </a:ext>
            </a:extLst>
          </p:cNvPr>
          <p:cNvSpPr txBox="1"/>
          <p:nvPr/>
        </p:nvSpPr>
        <p:spPr>
          <a:xfrm>
            <a:off x="2330941" y="2109299"/>
            <a:ext cx="711779" cy="1182531"/>
          </a:xfrm>
          <a:prstGeom prst="rect">
            <a:avLst/>
          </a:prstGeom>
          <a:noFill/>
        </p:spPr>
        <p:txBody>
          <a:bodyPr wrap="none">
            <a:normAutofit/>
          </a:bodyPr>
          <a:lstStyle/>
          <a:p>
            <a:pPr algn="ctr"/>
            <a:r>
              <a:rPr lang="zh-CN" altLang="en-US" sz="44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rPr>
              <a:t>网络与情感</a:t>
            </a:r>
            <a:endParaRPr lang="id-ID" sz="44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FC59B63D-F6E4-4D0E-8449-9A7169A0366B}"/>
              </a:ext>
            </a:extLst>
          </p:cNvPr>
          <p:cNvSpPr/>
          <p:nvPr/>
        </p:nvSpPr>
        <p:spPr>
          <a:xfrm>
            <a:off x="4341664" y="1412804"/>
            <a:ext cx="4046760" cy="216705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7" name="文本框 26">
            <a:extLst>
              <a:ext uri="{FF2B5EF4-FFF2-40B4-BE49-F238E27FC236}">
                <a16:creationId xmlns:a16="http://schemas.microsoft.com/office/drawing/2014/main" xmlns="" id="{74478655-89BC-4523-9B2B-551D7DDE28B3}"/>
              </a:ext>
            </a:extLst>
          </p:cNvPr>
          <p:cNvSpPr txBox="1"/>
          <p:nvPr/>
        </p:nvSpPr>
        <p:spPr>
          <a:xfrm>
            <a:off x="4557736" y="1947800"/>
            <a:ext cx="3312368" cy="1096454"/>
          </a:xfrm>
          <a:prstGeom prst="rect">
            <a:avLst/>
          </a:prstGeom>
          <a:noFill/>
        </p:spPr>
        <p:txBody>
          <a:bodyPr wrap="square">
            <a:spAutoFit/>
          </a:bodyPr>
          <a:lstStyle/>
          <a:p>
            <a:pPr>
              <a:lnSpc>
                <a:spcPts val="2000"/>
              </a:lnSpc>
            </a:pPr>
            <a:r>
              <a:rPr lang="zh-CN" altLang="en-US" sz="1400" dirty="0">
                <a:solidFill>
                  <a:schemeClr val="bg1"/>
                </a:solidFill>
              </a:rPr>
              <a:t>与传统表达方式相比，由于网络的即时性、便利性、匿名性等特点，使得网络成为人们自由阐述观点、抒发情绪、传递情感的一个平台。</a:t>
            </a:r>
          </a:p>
        </p:txBody>
      </p:sp>
      <p:cxnSp>
        <p:nvCxnSpPr>
          <p:cNvPr id="6" name="直接连接符 5">
            <a:extLst>
              <a:ext uri="{FF2B5EF4-FFF2-40B4-BE49-F238E27FC236}">
                <a16:creationId xmlns:a16="http://schemas.microsoft.com/office/drawing/2014/main" xmlns="" id="{5C5C4A9C-37EF-4A22-A69D-B67AAA81A585}"/>
              </a:ext>
            </a:extLst>
          </p:cNvPr>
          <p:cNvCxnSpPr/>
          <p:nvPr/>
        </p:nvCxnSpPr>
        <p:spPr>
          <a:xfrm>
            <a:off x="4644008" y="1851670"/>
            <a:ext cx="3024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C3F9FC13-1E70-4E3D-815E-B260DECB8E56}"/>
              </a:ext>
            </a:extLst>
          </p:cNvPr>
          <p:cNvCxnSpPr/>
          <p:nvPr/>
        </p:nvCxnSpPr>
        <p:spPr>
          <a:xfrm>
            <a:off x="4644008" y="3147814"/>
            <a:ext cx="3024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54937DFA-B8EA-4C36-B4FA-C18E1DE22DF8}"/>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 name="等腰三角形 12">
            <a:extLst>
              <a:ext uri="{FF2B5EF4-FFF2-40B4-BE49-F238E27FC236}">
                <a16:creationId xmlns:a16="http://schemas.microsoft.com/office/drawing/2014/main" xmlns="" id="{640162A6-0A40-4790-8DB1-795695C5F208}"/>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4" name="直接连接符 13">
            <a:extLst>
              <a:ext uri="{FF2B5EF4-FFF2-40B4-BE49-F238E27FC236}">
                <a16:creationId xmlns:a16="http://schemas.microsoft.com/office/drawing/2014/main" xmlns="" id="{B30B7F17-A3F7-4D08-8915-B1AB1BB3888A}"/>
              </a:ext>
            </a:extLst>
          </p:cNvPr>
          <p:cNvCxnSpPr>
            <a:cxnSpLocks/>
          </p:cNvCxnSpPr>
          <p:nvPr/>
        </p:nvCxnSpPr>
        <p:spPr>
          <a:xfrm>
            <a:off x="3707904" y="521032"/>
            <a:ext cx="543609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5" name="等腰三角形 14">
            <a:extLst>
              <a:ext uri="{FF2B5EF4-FFF2-40B4-BE49-F238E27FC236}">
                <a16:creationId xmlns:a16="http://schemas.microsoft.com/office/drawing/2014/main" xmlns="" id="{4C833BA8-31BB-4B93-BA08-10C839E1D7C9}"/>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5332640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大学生学习的一般问题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二、互联网的心理学解读</a:t>
            </a:r>
          </a:p>
        </p:txBody>
      </p:sp>
      <p:sp>
        <p:nvSpPr>
          <p:cNvPr id="43" name="Rectangle 56">
            <a:extLst>
              <a:ext uri="{FF2B5EF4-FFF2-40B4-BE49-F238E27FC236}">
                <a16:creationId xmlns:a16="http://schemas.microsoft.com/office/drawing/2014/main" xmlns="" id="{161A4AD3-3D45-4122-AC62-066A0E491B3F}"/>
              </a:ext>
            </a:extLst>
          </p:cNvPr>
          <p:cNvSpPr/>
          <p:nvPr/>
        </p:nvSpPr>
        <p:spPr>
          <a:xfrm>
            <a:off x="957288" y="1690962"/>
            <a:ext cx="3384376" cy="1888899"/>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8" name="Rectangle 61">
            <a:extLst>
              <a:ext uri="{FF2B5EF4-FFF2-40B4-BE49-F238E27FC236}">
                <a16:creationId xmlns:a16="http://schemas.microsoft.com/office/drawing/2014/main" xmlns="" id="{587229B2-D9B9-497B-8374-0663F522D4F9}"/>
              </a:ext>
            </a:extLst>
          </p:cNvPr>
          <p:cNvSpPr/>
          <p:nvPr/>
        </p:nvSpPr>
        <p:spPr>
          <a:xfrm>
            <a:off x="957288" y="1412803"/>
            <a:ext cx="3384376" cy="294851"/>
          </a:xfrm>
          <a:prstGeom prst="rect">
            <a:avLst/>
          </a:prstGeom>
          <a:solidFill>
            <a:schemeClr val="accent1">
              <a:alpha val="2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0" name="TextBox 63">
            <a:extLst>
              <a:ext uri="{FF2B5EF4-FFF2-40B4-BE49-F238E27FC236}">
                <a16:creationId xmlns:a16="http://schemas.microsoft.com/office/drawing/2014/main" xmlns="" id="{5AEA279B-D8DB-438D-8E57-523C9F6DD121}"/>
              </a:ext>
            </a:extLst>
          </p:cNvPr>
          <p:cNvSpPr txBox="1"/>
          <p:nvPr/>
        </p:nvSpPr>
        <p:spPr>
          <a:xfrm>
            <a:off x="2330941" y="2109299"/>
            <a:ext cx="711779" cy="1182531"/>
          </a:xfrm>
          <a:prstGeom prst="rect">
            <a:avLst/>
          </a:prstGeom>
          <a:noFill/>
        </p:spPr>
        <p:txBody>
          <a:bodyPr wrap="none">
            <a:normAutofit/>
          </a:bodyPr>
          <a:lstStyle/>
          <a:p>
            <a:pPr algn="ctr"/>
            <a:r>
              <a:rPr lang="zh-CN" altLang="en-US" sz="44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rPr>
              <a:t>网络与行为</a:t>
            </a:r>
            <a:endParaRPr lang="id-ID" sz="44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FC59B63D-F6E4-4D0E-8449-9A7169A0366B}"/>
              </a:ext>
            </a:extLst>
          </p:cNvPr>
          <p:cNvSpPr/>
          <p:nvPr/>
        </p:nvSpPr>
        <p:spPr>
          <a:xfrm>
            <a:off x="4341664" y="1412804"/>
            <a:ext cx="4046760" cy="216705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7" name="文本框 26">
            <a:extLst>
              <a:ext uri="{FF2B5EF4-FFF2-40B4-BE49-F238E27FC236}">
                <a16:creationId xmlns:a16="http://schemas.microsoft.com/office/drawing/2014/main" xmlns="" id="{74478655-89BC-4523-9B2B-551D7DDE28B3}"/>
              </a:ext>
            </a:extLst>
          </p:cNvPr>
          <p:cNvSpPr txBox="1"/>
          <p:nvPr/>
        </p:nvSpPr>
        <p:spPr>
          <a:xfrm>
            <a:off x="4557736" y="2204281"/>
            <a:ext cx="3312368" cy="583493"/>
          </a:xfrm>
          <a:prstGeom prst="rect">
            <a:avLst/>
          </a:prstGeom>
          <a:noFill/>
        </p:spPr>
        <p:txBody>
          <a:bodyPr wrap="square">
            <a:spAutoFit/>
          </a:bodyPr>
          <a:lstStyle/>
          <a:p>
            <a:pPr>
              <a:lnSpc>
                <a:spcPts val="2000"/>
              </a:lnSpc>
            </a:pPr>
            <a:r>
              <a:rPr lang="zh-CN" altLang="en-US" sz="1400" dirty="0">
                <a:solidFill>
                  <a:schemeClr val="bg1"/>
                </a:solidFill>
              </a:rPr>
              <a:t>互联网的出现和发展同样影响着人们的行为方式。</a:t>
            </a:r>
          </a:p>
        </p:txBody>
      </p:sp>
      <p:cxnSp>
        <p:nvCxnSpPr>
          <p:cNvPr id="6" name="直接连接符 5">
            <a:extLst>
              <a:ext uri="{FF2B5EF4-FFF2-40B4-BE49-F238E27FC236}">
                <a16:creationId xmlns:a16="http://schemas.microsoft.com/office/drawing/2014/main" xmlns="" id="{5C5C4A9C-37EF-4A22-A69D-B67AAA81A585}"/>
              </a:ext>
            </a:extLst>
          </p:cNvPr>
          <p:cNvCxnSpPr/>
          <p:nvPr/>
        </p:nvCxnSpPr>
        <p:spPr>
          <a:xfrm>
            <a:off x="4644008" y="2108151"/>
            <a:ext cx="3024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C3F9FC13-1E70-4E3D-815E-B260DECB8E56}"/>
              </a:ext>
            </a:extLst>
          </p:cNvPr>
          <p:cNvCxnSpPr/>
          <p:nvPr/>
        </p:nvCxnSpPr>
        <p:spPr>
          <a:xfrm>
            <a:off x="4644008" y="2859782"/>
            <a:ext cx="3024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BBD302DC-B153-4019-8C3B-AB79E30D0AD3}"/>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 name="等腰三角形 12">
            <a:extLst>
              <a:ext uri="{FF2B5EF4-FFF2-40B4-BE49-F238E27FC236}">
                <a16:creationId xmlns:a16="http://schemas.microsoft.com/office/drawing/2014/main" xmlns="" id="{A00D6DFD-BABE-4D7F-881B-FC953AE97EE8}"/>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4" name="直接连接符 13">
            <a:extLst>
              <a:ext uri="{FF2B5EF4-FFF2-40B4-BE49-F238E27FC236}">
                <a16:creationId xmlns:a16="http://schemas.microsoft.com/office/drawing/2014/main" xmlns="" id="{65FD138A-72E2-4CDD-99BD-3F22C297A449}"/>
              </a:ext>
            </a:extLst>
          </p:cNvPr>
          <p:cNvCxnSpPr>
            <a:cxnSpLocks/>
          </p:cNvCxnSpPr>
          <p:nvPr/>
        </p:nvCxnSpPr>
        <p:spPr>
          <a:xfrm>
            <a:off x="3635896" y="521032"/>
            <a:ext cx="550810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5" name="等腰三角形 14">
            <a:extLst>
              <a:ext uri="{FF2B5EF4-FFF2-40B4-BE49-F238E27FC236}">
                <a16:creationId xmlns:a16="http://schemas.microsoft.com/office/drawing/2014/main" xmlns="" id="{7D57C3C5-A62E-4B90-9F4D-74678C5E8086}"/>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64898661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大学生学习的一般问题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二、互联网的心理学解读</a:t>
            </a:r>
          </a:p>
        </p:txBody>
      </p:sp>
      <p:sp>
        <p:nvSpPr>
          <p:cNvPr id="43" name="Rectangle 56">
            <a:extLst>
              <a:ext uri="{FF2B5EF4-FFF2-40B4-BE49-F238E27FC236}">
                <a16:creationId xmlns:a16="http://schemas.microsoft.com/office/drawing/2014/main" xmlns="" id="{161A4AD3-3D45-4122-AC62-066A0E491B3F}"/>
              </a:ext>
            </a:extLst>
          </p:cNvPr>
          <p:cNvSpPr/>
          <p:nvPr/>
        </p:nvSpPr>
        <p:spPr>
          <a:xfrm>
            <a:off x="957288" y="1690962"/>
            <a:ext cx="3384376" cy="1888899"/>
          </a:xfrm>
          <a:prstGeom prst="rect">
            <a:avLst/>
          </a:prstGeom>
          <a:solidFill>
            <a:srgbClr val="F8A724"/>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8" name="Rectangle 61">
            <a:extLst>
              <a:ext uri="{FF2B5EF4-FFF2-40B4-BE49-F238E27FC236}">
                <a16:creationId xmlns:a16="http://schemas.microsoft.com/office/drawing/2014/main" xmlns="" id="{587229B2-D9B9-497B-8374-0663F522D4F9}"/>
              </a:ext>
            </a:extLst>
          </p:cNvPr>
          <p:cNvSpPr/>
          <p:nvPr/>
        </p:nvSpPr>
        <p:spPr>
          <a:xfrm>
            <a:off x="957288" y="1412803"/>
            <a:ext cx="3384376" cy="294851"/>
          </a:xfrm>
          <a:prstGeom prst="rect">
            <a:avLst/>
          </a:prstGeom>
          <a:solidFill>
            <a:schemeClr val="accent1">
              <a:alpha val="2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0" name="TextBox 63">
            <a:extLst>
              <a:ext uri="{FF2B5EF4-FFF2-40B4-BE49-F238E27FC236}">
                <a16:creationId xmlns:a16="http://schemas.microsoft.com/office/drawing/2014/main" xmlns="" id="{5AEA279B-D8DB-438D-8E57-523C9F6DD121}"/>
              </a:ext>
            </a:extLst>
          </p:cNvPr>
          <p:cNvSpPr txBox="1"/>
          <p:nvPr/>
        </p:nvSpPr>
        <p:spPr>
          <a:xfrm>
            <a:off x="2276045" y="2109299"/>
            <a:ext cx="711779" cy="1182531"/>
          </a:xfrm>
          <a:prstGeom prst="rect">
            <a:avLst/>
          </a:prstGeom>
          <a:noFill/>
        </p:spPr>
        <p:txBody>
          <a:bodyPr wrap="none">
            <a:normAutofit/>
          </a:bodyPr>
          <a:lstStyle/>
          <a:p>
            <a:pPr algn="ctr"/>
            <a:r>
              <a:rPr lang="zh-CN" altLang="en-US" sz="36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rPr>
              <a:t>网络与人际关系</a:t>
            </a:r>
            <a:endParaRPr lang="id-ID" sz="36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FC59B63D-F6E4-4D0E-8449-9A7169A0366B}"/>
              </a:ext>
            </a:extLst>
          </p:cNvPr>
          <p:cNvSpPr/>
          <p:nvPr/>
        </p:nvSpPr>
        <p:spPr>
          <a:xfrm>
            <a:off x="4341664" y="1412804"/>
            <a:ext cx="4046760" cy="216705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7" name="文本框 26">
            <a:extLst>
              <a:ext uri="{FF2B5EF4-FFF2-40B4-BE49-F238E27FC236}">
                <a16:creationId xmlns:a16="http://schemas.microsoft.com/office/drawing/2014/main" xmlns="" id="{74478655-89BC-4523-9B2B-551D7DDE28B3}"/>
              </a:ext>
            </a:extLst>
          </p:cNvPr>
          <p:cNvSpPr txBox="1"/>
          <p:nvPr/>
        </p:nvSpPr>
        <p:spPr>
          <a:xfrm>
            <a:off x="4557736" y="2091816"/>
            <a:ext cx="3312368" cy="839974"/>
          </a:xfrm>
          <a:prstGeom prst="rect">
            <a:avLst/>
          </a:prstGeom>
          <a:noFill/>
        </p:spPr>
        <p:txBody>
          <a:bodyPr wrap="square">
            <a:spAutoFit/>
          </a:bodyPr>
          <a:lstStyle/>
          <a:p>
            <a:pPr>
              <a:lnSpc>
                <a:spcPts val="2000"/>
              </a:lnSpc>
            </a:pPr>
            <a:r>
              <a:rPr lang="zh-CN" altLang="en-US" sz="1400" dirty="0">
                <a:solidFill>
                  <a:schemeClr val="bg1"/>
                </a:solidFill>
              </a:rPr>
              <a:t>网络人际的优点是可以“天涯若比邻”，但是也容易造成现实生活中的“比邻若天涯”，带来负面影响。</a:t>
            </a:r>
          </a:p>
        </p:txBody>
      </p:sp>
      <p:cxnSp>
        <p:nvCxnSpPr>
          <p:cNvPr id="6" name="直接连接符 5">
            <a:extLst>
              <a:ext uri="{FF2B5EF4-FFF2-40B4-BE49-F238E27FC236}">
                <a16:creationId xmlns:a16="http://schemas.microsoft.com/office/drawing/2014/main" xmlns="" id="{5C5C4A9C-37EF-4A22-A69D-B67AAA81A585}"/>
              </a:ext>
            </a:extLst>
          </p:cNvPr>
          <p:cNvCxnSpPr/>
          <p:nvPr/>
        </p:nvCxnSpPr>
        <p:spPr>
          <a:xfrm>
            <a:off x="4644008" y="1995686"/>
            <a:ext cx="3024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C3F9FC13-1E70-4E3D-815E-B260DECB8E56}"/>
              </a:ext>
            </a:extLst>
          </p:cNvPr>
          <p:cNvCxnSpPr/>
          <p:nvPr/>
        </p:nvCxnSpPr>
        <p:spPr>
          <a:xfrm>
            <a:off x="4644008" y="3003798"/>
            <a:ext cx="3024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6FABF543-CDBB-44D7-96F9-8F96A609E5B7}"/>
              </a:ext>
            </a:extLst>
          </p:cNvPr>
          <p:cNvCxnSpPr>
            <a:cxnSpLocks/>
          </p:cNvCxnSpPr>
          <p:nvPr/>
        </p:nvCxnSpPr>
        <p:spPr>
          <a:xfrm flipH="1">
            <a:off x="611560" y="1131590"/>
            <a:ext cx="187220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 name="等腰三角形 12">
            <a:extLst>
              <a:ext uri="{FF2B5EF4-FFF2-40B4-BE49-F238E27FC236}">
                <a16:creationId xmlns:a16="http://schemas.microsoft.com/office/drawing/2014/main" xmlns="" id="{2366883A-506F-4483-B5EE-F5184AFA786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4" name="直接连接符 13">
            <a:extLst>
              <a:ext uri="{FF2B5EF4-FFF2-40B4-BE49-F238E27FC236}">
                <a16:creationId xmlns:a16="http://schemas.microsoft.com/office/drawing/2014/main" xmlns="" id="{2E7916B4-B5C8-4C6A-9176-B6EEEF067BB4}"/>
              </a:ext>
            </a:extLst>
          </p:cNvPr>
          <p:cNvCxnSpPr>
            <a:cxnSpLocks/>
          </p:cNvCxnSpPr>
          <p:nvPr/>
        </p:nvCxnSpPr>
        <p:spPr>
          <a:xfrm>
            <a:off x="3779912" y="521032"/>
            <a:ext cx="53640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5" name="等腰三角形 14">
            <a:extLst>
              <a:ext uri="{FF2B5EF4-FFF2-40B4-BE49-F238E27FC236}">
                <a16:creationId xmlns:a16="http://schemas.microsoft.com/office/drawing/2014/main" xmlns="" id="{281EE77E-CA0F-4EB4-854C-A8579592B084}"/>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91709126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6285FF-DF3A-4FAD-AEE5-62A6B031DB1C}"/>
              </a:ext>
            </a:extLst>
          </p:cNvPr>
          <p:cNvSpPr txBox="1">
            <a:spLocks/>
          </p:cNvSpPr>
          <p:nvPr/>
        </p:nvSpPr>
        <p:spPr>
          <a:xfrm>
            <a:off x="539552" y="331293"/>
            <a:ext cx="3312368"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大学生学习的一般问题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012B1961-FD41-4BF9-A368-21E0A02B4365}"/>
              </a:ext>
            </a:extLst>
          </p:cNvPr>
          <p:cNvSpPr/>
          <p:nvPr/>
        </p:nvSpPr>
        <p:spPr>
          <a:xfrm>
            <a:off x="90204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三、大学生网络心理的特点</a:t>
            </a:r>
          </a:p>
        </p:txBody>
      </p:sp>
      <p:sp>
        <p:nvSpPr>
          <p:cNvPr id="29" name="椭圆 28">
            <a:extLst>
              <a:ext uri="{FF2B5EF4-FFF2-40B4-BE49-F238E27FC236}">
                <a16:creationId xmlns:a16="http://schemas.microsoft.com/office/drawing/2014/main" xmlns="" id="{A005987D-156B-4CCD-9F63-8A933C4CF83C}"/>
              </a:ext>
            </a:extLst>
          </p:cNvPr>
          <p:cNvSpPr/>
          <p:nvPr/>
        </p:nvSpPr>
        <p:spPr>
          <a:xfrm>
            <a:off x="3258208" y="1912580"/>
            <a:ext cx="2043913" cy="2043913"/>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文本框 36">
            <a:extLst>
              <a:ext uri="{FF2B5EF4-FFF2-40B4-BE49-F238E27FC236}">
                <a16:creationId xmlns:a16="http://schemas.microsoft.com/office/drawing/2014/main" xmlns="" id="{45671797-B773-4E0F-A7BA-422EEEA5B900}"/>
              </a:ext>
            </a:extLst>
          </p:cNvPr>
          <p:cNvSpPr txBox="1"/>
          <p:nvPr/>
        </p:nvSpPr>
        <p:spPr>
          <a:xfrm>
            <a:off x="3320702" y="1187007"/>
            <a:ext cx="1689743" cy="461665"/>
          </a:xfrm>
          <a:prstGeom prst="rect">
            <a:avLst/>
          </a:prstGeom>
          <a:noFill/>
        </p:spPr>
        <p:txBody>
          <a:bodyPr wrap="square">
            <a:spAutoFit/>
          </a:bodyPr>
          <a:lstStyle/>
          <a:p>
            <a:pPr algn="r"/>
            <a:r>
              <a:rPr lang="zh-CN" altLang="en-US" sz="2400" b="1" dirty="0">
                <a:solidFill>
                  <a:schemeClr val="tx1">
                    <a:lumMod val="50000"/>
                    <a:lumOff val="50000"/>
                  </a:schemeClr>
                </a:solidFill>
              </a:rPr>
              <a:t>尝试心理</a:t>
            </a:r>
          </a:p>
        </p:txBody>
      </p:sp>
      <p:grpSp>
        <p:nvGrpSpPr>
          <p:cNvPr id="64" name="组合 63">
            <a:extLst>
              <a:ext uri="{FF2B5EF4-FFF2-40B4-BE49-F238E27FC236}">
                <a16:creationId xmlns:a16="http://schemas.microsoft.com/office/drawing/2014/main" xmlns="" id="{89B00E59-8435-4D5A-AADE-23CC8006C214}"/>
              </a:ext>
            </a:extLst>
          </p:cNvPr>
          <p:cNvGrpSpPr/>
          <p:nvPr/>
        </p:nvGrpSpPr>
        <p:grpSpPr>
          <a:xfrm>
            <a:off x="4007519" y="1706741"/>
            <a:ext cx="545289" cy="504050"/>
            <a:chOff x="3191617" y="1588953"/>
            <a:chExt cx="545289" cy="504050"/>
          </a:xfrm>
        </p:grpSpPr>
        <p:sp>
          <p:nvSpPr>
            <p:cNvPr id="31" name="椭圆 30">
              <a:extLst>
                <a:ext uri="{FF2B5EF4-FFF2-40B4-BE49-F238E27FC236}">
                  <a16:creationId xmlns:a16="http://schemas.microsoft.com/office/drawing/2014/main" xmlns="" id="{12D6EBA9-CEA6-4E7F-A6FD-98E0B5FF737B}"/>
                </a:ext>
              </a:extLst>
            </p:cNvPr>
            <p:cNvSpPr/>
            <p:nvPr/>
          </p:nvSpPr>
          <p:spPr>
            <a:xfrm>
              <a:off x="3191617" y="1588955"/>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4">
              <a:extLst>
                <a:ext uri="{FF2B5EF4-FFF2-40B4-BE49-F238E27FC236}">
                  <a16:creationId xmlns:a16="http://schemas.microsoft.com/office/drawing/2014/main" xmlns="" id="{F77CA26B-513F-4F66-AC25-610265A8EC67}"/>
                </a:ext>
              </a:extLst>
            </p:cNvPr>
            <p:cNvSpPr txBox="1"/>
            <p:nvPr/>
          </p:nvSpPr>
          <p:spPr>
            <a:xfrm>
              <a:off x="3273481" y="1588953"/>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1</a:t>
              </a:r>
              <a:endParaRPr lang="zh-CN" altLang="en-US" sz="2400" b="1" dirty="0">
                <a:latin typeface="微软雅黑" panose="020B0503020204020204" pitchFamily="34" charset="-122"/>
                <a:ea typeface="微软雅黑" panose="020B0503020204020204" pitchFamily="34" charset="-122"/>
              </a:endParaRPr>
            </a:p>
          </p:txBody>
        </p:sp>
      </p:grpSp>
      <p:grpSp>
        <p:nvGrpSpPr>
          <p:cNvPr id="65" name="组合 64">
            <a:extLst>
              <a:ext uri="{FF2B5EF4-FFF2-40B4-BE49-F238E27FC236}">
                <a16:creationId xmlns:a16="http://schemas.microsoft.com/office/drawing/2014/main" xmlns="" id="{BB14D86C-F102-411A-A05A-1285B5712705}"/>
              </a:ext>
            </a:extLst>
          </p:cNvPr>
          <p:cNvGrpSpPr/>
          <p:nvPr/>
        </p:nvGrpSpPr>
        <p:grpSpPr>
          <a:xfrm>
            <a:off x="3048057" y="3071815"/>
            <a:ext cx="545289" cy="504050"/>
            <a:chOff x="4642954" y="1588953"/>
            <a:chExt cx="545289" cy="504050"/>
          </a:xfrm>
        </p:grpSpPr>
        <p:sp>
          <p:nvSpPr>
            <p:cNvPr id="35" name="椭圆 34">
              <a:extLst>
                <a:ext uri="{FF2B5EF4-FFF2-40B4-BE49-F238E27FC236}">
                  <a16:creationId xmlns:a16="http://schemas.microsoft.com/office/drawing/2014/main" xmlns="" id="{8F1E5320-F17C-4DC3-BF53-07CC22A99EBC}"/>
                </a:ext>
              </a:extLst>
            </p:cNvPr>
            <p:cNvSpPr/>
            <p:nvPr/>
          </p:nvSpPr>
          <p:spPr>
            <a:xfrm>
              <a:off x="4642954" y="1588955"/>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56">
              <a:extLst>
                <a:ext uri="{FF2B5EF4-FFF2-40B4-BE49-F238E27FC236}">
                  <a16:creationId xmlns:a16="http://schemas.microsoft.com/office/drawing/2014/main" xmlns="" id="{2DA8F881-D754-42BB-A91A-E7F7DFFEC289}"/>
                </a:ext>
              </a:extLst>
            </p:cNvPr>
            <p:cNvSpPr txBox="1"/>
            <p:nvPr/>
          </p:nvSpPr>
          <p:spPr>
            <a:xfrm>
              <a:off x="4736975" y="1588953"/>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2</a:t>
              </a:r>
              <a:endParaRPr lang="zh-CN" altLang="en-US" sz="2400" b="1" dirty="0">
                <a:latin typeface="微软雅黑" panose="020B0503020204020204" pitchFamily="34" charset="-122"/>
                <a:ea typeface="微软雅黑" panose="020B0503020204020204" pitchFamily="34" charset="-122"/>
              </a:endParaRPr>
            </a:p>
          </p:txBody>
        </p:sp>
      </p:grpSp>
      <p:grpSp>
        <p:nvGrpSpPr>
          <p:cNvPr id="66" name="组合 65">
            <a:extLst>
              <a:ext uri="{FF2B5EF4-FFF2-40B4-BE49-F238E27FC236}">
                <a16:creationId xmlns:a16="http://schemas.microsoft.com/office/drawing/2014/main" xmlns="" id="{B1E187EC-0011-4D43-AF87-1DD9DEEA0A6A}"/>
              </a:ext>
            </a:extLst>
          </p:cNvPr>
          <p:cNvGrpSpPr/>
          <p:nvPr/>
        </p:nvGrpSpPr>
        <p:grpSpPr>
          <a:xfrm>
            <a:off x="4951688" y="3049597"/>
            <a:ext cx="545289" cy="509539"/>
            <a:chOff x="3158434" y="3216713"/>
            <a:chExt cx="545289" cy="509539"/>
          </a:xfrm>
        </p:grpSpPr>
        <p:sp>
          <p:nvSpPr>
            <p:cNvPr id="33" name="椭圆 32">
              <a:extLst>
                <a:ext uri="{FF2B5EF4-FFF2-40B4-BE49-F238E27FC236}">
                  <a16:creationId xmlns:a16="http://schemas.microsoft.com/office/drawing/2014/main" xmlns="" id="{A1D88807-4432-4E65-B6C3-A711E350FFEC}"/>
                </a:ext>
              </a:extLst>
            </p:cNvPr>
            <p:cNvSpPr/>
            <p:nvPr/>
          </p:nvSpPr>
          <p:spPr>
            <a:xfrm>
              <a:off x="3158434" y="3222204"/>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文本框 58">
              <a:extLst>
                <a:ext uri="{FF2B5EF4-FFF2-40B4-BE49-F238E27FC236}">
                  <a16:creationId xmlns:a16="http://schemas.microsoft.com/office/drawing/2014/main" xmlns="" id="{C465987B-5700-4E94-B9EF-22947E0FE148}"/>
                </a:ext>
              </a:extLst>
            </p:cNvPr>
            <p:cNvSpPr txBox="1"/>
            <p:nvPr/>
          </p:nvSpPr>
          <p:spPr>
            <a:xfrm>
              <a:off x="3254186" y="3216713"/>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3</a:t>
              </a:r>
              <a:endParaRPr lang="zh-CN" altLang="en-US" sz="2400" b="1" dirty="0">
                <a:latin typeface="微软雅黑" panose="020B0503020204020204" pitchFamily="34" charset="-122"/>
                <a:ea typeface="微软雅黑" panose="020B0503020204020204" pitchFamily="34" charset="-122"/>
              </a:endParaRPr>
            </a:p>
          </p:txBody>
        </p:sp>
      </p:grpSp>
      <p:sp>
        <p:nvSpPr>
          <p:cNvPr id="63" name="文本框 62">
            <a:extLst>
              <a:ext uri="{FF2B5EF4-FFF2-40B4-BE49-F238E27FC236}">
                <a16:creationId xmlns:a16="http://schemas.microsoft.com/office/drawing/2014/main" xmlns="" id="{4AE17F2A-407A-4047-B9C9-28CA16257A9D}"/>
              </a:ext>
            </a:extLst>
          </p:cNvPr>
          <p:cNvSpPr txBox="1"/>
          <p:nvPr/>
        </p:nvSpPr>
        <p:spPr>
          <a:xfrm>
            <a:off x="3416069" y="2427734"/>
            <a:ext cx="1728855" cy="954107"/>
          </a:xfrm>
          <a:prstGeom prst="rect">
            <a:avLst/>
          </a:prstGeom>
          <a:noFill/>
        </p:spPr>
        <p:txBody>
          <a:bodyPr wrap="square">
            <a:spAutoFit/>
          </a:bodyPr>
          <a:lstStyle/>
          <a:p>
            <a:pPr algn="ctr"/>
            <a:r>
              <a:rPr lang="zh-CN" altLang="en-US" sz="2800" b="1" dirty="0">
                <a:solidFill>
                  <a:schemeClr val="bg1"/>
                </a:solidFill>
              </a:rPr>
              <a:t>认知</a:t>
            </a:r>
            <a:endParaRPr lang="en-US" altLang="zh-CN" sz="2800" b="1" dirty="0">
              <a:solidFill>
                <a:schemeClr val="bg1"/>
              </a:solidFill>
            </a:endParaRPr>
          </a:p>
          <a:p>
            <a:pPr algn="ctr"/>
            <a:r>
              <a:rPr lang="zh-CN" altLang="en-US" sz="2800" b="1" dirty="0">
                <a:solidFill>
                  <a:schemeClr val="bg1"/>
                </a:solidFill>
              </a:rPr>
              <a:t>方面</a:t>
            </a:r>
            <a:endParaRPr lang="zh-CN" altLang="en-US" sz="1600" b="1" dirty="0">
              <a:solidFill>
                <a:schemeClr val="bg1"/>
              </a:solidFill>
            </a:endParaRPr>
          </a:p>
        </p:txBody>
      </p:sp>
      <p:sp>
        <p:nvSpPr>
          <p:cNvPr id="68" name="文本框 67">
            <a:extLst>
              <a:ext uri="{FF2B5EF4-FFF2-40B4-BE49-F238E27FC236}">
                <a16:creationId xmlns:a16="http://schemas.microsoft.com/office/drawing/2014/main" xmlns="" id="{5B6176ED-5BD0-49FD-AB71-9A6F0665A5E2}"/>
              </a:ext>
            </a:extLst>
          </p:cNvPr>
          <p:cNvSpPr txBox="1"/>
          <p:nvPr/>
        </p:nvSpPr>
        <p:spPr>
          <a:xfrm>
            <a:off x="5456056" y="3090998"/>
            <a:ext cx="1477436" cy="461665"/>
          </a:xfrm>
          <a:prstGeom prst="rect">
            <a:avLst/>
          </a:prstGeom>
          <a:noFill/>
        </p:spPr>
        <p:txBody>
          <a:bodyPr wrap="square">
            <a:spAutoFit/>
          </a:bodyPr>
          <a:lstStyle/>
          <a:p>
            <a:pPr algn="r"/>
            <a:r>
              <a:rPr lang="zh-CN" altLang="en-US" sz="2400" b="1" dirty="0">
                <a:solidFill>
                  <a:schemeClr val="tx1">
                    <a:lumMod val="50000"/>
                    <a:lumOff val="50000"/>
                  </a:schemeClr>
                </a:solidFill>
              </a:rPr>
              <a:t>信息搜集</a:t>
            </a:r>
          </a:p>
        </p:txBody>
      </p:sp>
      <p:sp>
        <p:nvSpPr>
          <p:cNvPr id="75" name="文本框 74">
            <a:extLst>
              <a:ext uri="{FF2B5EF4-FFF2-40B4-BE49-F238E27FC236}">
                <a16:creationId xmlns:a16="http://schemas.microsoft.com/office/drawing/2014/main" xmlns="" id="{7382F149-BEB2-48CD-AA8A-7F3423EAEE94}"/>
              </a:ext>
            </a:extLst>
          </p:cNvPr>
          <p:cNvSpPr txBox="1"/>
          <p:nvPr/>
        </p:nvSpPr>
        <p:spPr>
          <a:xfrm>
            <a:off x="1316261" y="3085124"/>
            <a:ext cx="1689743" cy="461665"/>
          </a:xfrm>
          <a:prstGeom prst="rect">
            <a:avLst/>
          </a:prstGeom>
          <a:noFill/>
        </p:spPr>
        <p:txBody>
          <a:bodyPr wrap="square">
            <a:spAutoFit/>
          </a:bodyPr>
          <a:lstStyle/>
          <a:p>
            <a:pPr algn="r"/>
            <a:r>
              <a:rPr lang="zh-CN" altLang="en-US" sz="2400" b="1" dirty="0">
                <a:solidFill>
                  <a:schemeClr val="tx1">
                    <a:lumMod val="50000"/>
                    <a:lumOff val="50000"/>
                  </a:schemeClr>
                </a:solidFill>
              </a:rPr>
              <a:t>猎奇心理</a:t>
            </a:r>
          </a:p>
        </p:txBody>
      </p:sp>
      <p:cxnSp>
        <p:nvCxnSpPr>
          <p:cNvPr id="19" name="直接连接符 18">
            <a:extLst>
              <a:ext uri="{FF2B5EF4-FFF2-40B4-BE49-F238E27FC236}">
                <a16:creationId xmlns:a16="http://schemas.microsoft.com/office/drawing/2014/main" xmlns="" id="{BC9C172E-2ECC-43E3-8F06-F8C4713C388B}"/>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等腰三角形 19">
            <a:extLst>
              <a:ext uri="{FF2B5EF4-FFF2-40B4-BE49-F238E27FC236}">
                <a16:creationId xmlns:a16="http://schemas.microsoft.com/office/drawing/2014/main" xmlns="" id="{A5EDD2CE-0F8D-424F-A685-E40732D14FB8}"/>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1" name="直接连接符 20">
            <a:extLst>
              <a:ext uri="{FF2B5EF4-FFF2-40B4-BE49-F238E27FC236}">
                <a16:creationId xmlns:a16="http://schemas.microsoft.com/office/drawing/2014/main" xmlns="" id="{684020CD-9A72-43DD-96FA-C3A0089C69F9}"/>
              </a:ext>
            </a:extLst>
          </p:cNvPr>
          <p:cNvCxnSpPr>
            <a:cxnSpLocks/>
          </p:cNvCxnSpPr>
          <p:nvPr/>
        </p:nvCxnSpPr>
        <p:spPr>
          <a:xfrm>
            <a:off x="3779912" y="521032"/>
            <a:ext cx="53640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2" name="等腰三角形 21">
            <a:extLst>
              <a:ext uri="{FF2B5EF4-FFF2-40B4-BE49-F238E27FC236}">
                <a16:creationId xmlns:a16="http://schemas.microsoft.com/office/drawing/2014/main" xmlns="" id="{21A4B424-8AD7-4AD5-B77E-0D06D7C139D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3283376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第一PPT模板网-WWW.1PPT.COM"/>
  <p:tag name="ISPRING_SCORM_RATE_SLIDES" val="0"/>
  <p:tag name="ISPRING_SCORM_RATE_QUIZZES" val="0"/>
  <p:tag name="ISPRING_SCORM_PASSING_SCORE" val="0.000000"/>
  <p:tag name="ISPRING_ULTRA_SCORM_COURSE_ID" val="D0752931-FA41-460D-A5C9-20ABD289CA81"/>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OUTPUT_FOLDER" val="G:\第十批待发作品\288117"/>
  <p:tag name="ISPRING_FIRST_PUBLISH" val="1"/>
</p:tagLst>
</file>

<file path=ppt/theme/theme1.xml><?xml version="1.0" encoding="utf-8"?>
<a:theme xmlns:a="http://schemas.openxmlformats.org/drawingml/2006/main" name="第一PPT，www.1ppt.com">
  <a:themeElements>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ppt/theme/themeOverride2.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docProps/app.xml><?xml version="1.0" encoding="utf-8"?>
<Properties xmlns="http://schemas.openxmlformats.org/officeDocument/2006/extended-properties" xmlns:vt="http://schemas.openxmlformats.org/officeDocument/2006/docPropsVTypes">
  <TotalTime>5868</TotalTime>
  <Words>2946</Words>
  <Application>Microsoft Office PowerPoint</Application>
  <PresentationFormat>全屏显示(16:9)</PresentationFormat>
  <Paragraphs>255</Paragraphs>
  <Slides>26</Slides>
  <Notes>26</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26</vt:i4>
      </vt:variant>
    </vt:vector>
  </HeadingPairs>
  <TitlesOfParts>
    <vt:vector size="34" baseType="lpstr">
      <vt:lpstr>FZSSK-GBK1-0200038e1-Identity-H</vt:lpstr>
      <vt:lpstr>inpin heiti</vt:lpstr>
      <vt:lpstr>宋体</vt:lpstr>
      <vt:lpstr>微软雅黑</vt:lpstr>
      <vt:lpstr>Arial</vt:lpstr>
      <vt:lpstr>Calibri</vt:lpstr>
      <vt:lpstr>Impact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user</dc:creator>
  <cp:keywords>第一PPT模板网-WWW.1PPT.COM</cp:keywords>
  <cp:lastModifiedBy>范美琳</cp:lastModifiedBy>
  <cp:revision>667</cp:revision>
  <dcterms:created xsi:type="dcterms:W3CDTF">2015-12-11T17:46:17Z</dcterms:created>
  <dcterms:modified xsi:type="dcterms:W3CDTF">2020-10-14T00:49:05Z</dcterms:modified>
</cp:coreProperties>
</file>