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59" r:id="rId2"/>
    <p:sldId id="322" r:id="rId3"/>
    <p:sldId id="471" r:id="rId4"/>
    <p:sldId id="528" r:id="rId5"/>
    <p:sldId id="605" r:id="rId6"/>
    <p:sldId id="593" r:id="rId7"/>
    <p:sldId id="577" r:id="rId8"/>
    <p:sldId id="594" r:id="rId9"/>
    <p:sldId id="606" r:id="rId10"/>
    <p:sldId id="608" r:id="rId11"/>
    <p:sldId id="609" r:id="rId12"/>
    <p:sldId id="595" r:id="rId13"/>
    <p:sldId id="596" r:id="rId14"/>
    <p:sldId id="597" r:id="rId15"/>
    <p:sldId id="598" r:id="rId16"/>
    <p:sldId id="599" r:id="rId17"/>
    <p:sldId id="600" r:id="rId18"/>
    <p:sldId id="610" r:id="rId19"/>
    <p:sldId id="612" r:id="rId20"/>
    <p:sldId id="613" r:id="rId21"/>
    <p:sldId id="601" r:id="rId22"/>
    <p:sldId id="604" r:id="rId23"/>
  </p:sldIdLst>
  <p:sldSz cx="9144000" cy="5143500" type="screen16x9"/>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32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6911"/>
    <a:srgbClr val="F8A724"/>
    <a:srgbClr val="FDE5BF"/>
    <a:srgbClr val="CC9900"/>
    <a:srgbClr val="DAB392"/>
    <a:srgbClr val="76C8D2"/>
    <a:srgbClr val="D2A37C"/>
    <a:srgbClr val="C871A6"/>
    <a:srgbClr val="0581BE"/>
    <a:srgbClr val="0617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5244" autoAdjust="0"/>
  </p:normalViewPr>
  <p:slideViewPr>
    <p:cSldViewPr>
      <p:cViewPr varScale="1">
        <p:scale>
          <a:sx n="64" d="100"/>
          <a:sy n="64" d="100"/>
        </p:scale>
        <p:origin x="763" y="53"/>
      </p:cViewPr>
      <p:guideLst>
        <p:guide pos="2880"/>
        <p:guide orient="horz"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pPr/>
              <a:t>2020/10/14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pPr/>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pPr/>
              <a:t>2020/10/14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pPr/>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a:t>
            </a:fld>
            <a:endParaRPr lang="zh-CN" altLang="en-US"/>
          </a:p>
        </p:txBody>
      </p:sp>
    </p:spTree>
    <p:extLst>
      <p:ext uri="{BB962C8B-B14F-4D97-AF65-F5344CB8AC3E}">
        <p14:creationId xmlns:p14="http://schemas.microsoft.com/office/powerpoint/2010/main" val="301023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10</a:t>
            </a:fld>
            <a:endParaRPr lang="zh-CN" altLang="en-US"/>
          </a:p>
        </p:txBody>
      </p:sp>
    </p:spTree>
    <p:extLst>
      <p:ext uri="{BB962C8B-B14F-4D97-AF65-F5344CB8AC3E}">
        <p14:creationId xmlns:p14="http://schemas.microsoft.com/office/powerpoint/2010/main" val="8090745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2675560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3170329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2300236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1901355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1048167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2485441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24414429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18</a:t>
            </a:fld>
            <a:endParaRPr lang="zh-CN" altLang="en-US"/>
          </a:p>
        </p:txBody>
      </p:sp>
    </p:spTree>
    <p:extLst>
      <p:ext uri="{BB962C8B-B14F-4D97-AF65-F5344CB8AC3E}">
        <p14:creationId xmlns:p14="http://schemas.microsoft.com/office/powerpoint/2010/main" val="3752413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19</a:t>
            </a:fld>
            <a:endParaRPr lang="zh-CN" altLang="en-US"/>
          </a:p>
        </p:txBody>
      </p:sp>
    </p:spTree>
    <p:extLst>
      <p:ext uri="{BB962C8B-B14F-4D97-AF65-F5344CB8AC3E}">
        <p14:creationId xmlns:p14="http://schemas.microsoft.com/office/powerpoint/2010/main" val="2990470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1947204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1821156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999392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a:t>
            </a:fld>
            <a:endParaRPr lang="zh-CN" altLang="en-US"/>
          </a:p>
        </p:txBody>
      </p:sp>
    </p:spTree>
    <p:extLst>
      <p:ext uri="{BB962C8B-B14F-4D97-AF65-F5344CB8AC3E}">
        <p14:creationId xmlns:p14="http://schemas.microsoft.com/office/powerpoint/2010/main" val="3992795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1761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3182814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a:p>
        </p:txBody>
      </p:sp>
    </p:spTree>
    <p:extLst>
      <p:ext uri="{BB962C8B-B14F-4D97-AF65-F5344CB8AC3E}">
        <p14:creationId xmlns:p14="http://schemas.microsoft.com/office/powerpoint/2010/main" val="1132956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1958216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8</a:t>
            </a:fld>
            <a:endParaRPr lang="zh-CN" altLang="en-US"/>
          </a:p>
        </p:txBody>
      </p:sp>
    </p:spTree>
    <p:extLst>
      <p:ext uri="{BB962C8B-B14F-4D97-AF65-F5344CB8AC3E}">
        <p14:creationId xmlns:p14="http://schemas.microsoft.com/office/powerpoint/2010/main" val="2485150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3613187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email">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2020/10/14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
        <p:nvSpPr>
          <p:cNvPr id="7" name="矩形 6">
            <a:extLst>
              <a:ext uri="{FF2B5EF4-FFF2-40B4-BE49-F238E27FC236}">
                <a16:creationId xmlns:a16="http://schemas.microsoft.com/office/drawing/2014/main" xmlns="" id="{726F7441-D702-43EF-AEE3-E205BA617283}"/>
              </a:ext>
            </a:extLst>
          </p:cNvPr>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54" r:id="rId4"/>
    <p:sldLayoutId id="2147483655" r:id="rId5"/>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blip>
          <a:srcRect/>
          <a:stretch>
            <a:fillRect t="-3000" b="-3000"/>
          </a:stretch>
        </a:blipFill>
        <a:effectLst/>
      </p:bgPr>
    </p:bg>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xmlns="" id="{C4B9E70B-D621-47E5-906D-4E166E508837}"/>
              </a:ext>
            </a:extLst>
          </p:cNvPr>
          <p:cNvSpPr>
            <a:spLocks/>
          </p:cNvSpPr>
          <p:nvPr/>
        </p:nvSpPr>
        <p:spPr bwMode="auto">
          <a:xfrm>
            <a:off x="1774969" y="775643"/>
            <a:ext cx="2094268" cy="2371344"/>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 name="组合 1">
            <a:extLst>
              <a:ext uri="{FF2B5EF4-FFF2-40B4-BE49-F238E27FC236}">
                <a16:creationId xmlns:a16="http://schemas.microsoft.com/office/drawing/2014/main" xmlns="" id="{F950A6DA-97B1-4B66-8468-20A25D3C211D}"/>
              </a:ext>
            </a:extLst>
          </p:cNvPr>
          <p:cNvGrpSpPr/>
          <p:nvPr/>
        </p:nvGrpSpPr>
        <p:grpSpPr>
          <a:xfrm>
            <a:off x="1240035" y="848773"/>
            <a:ext cx="2792060" cy="3165622"/>
            <a:chOff x="1240035" y="848773"/>
            <a:chExt cx="2792060" cy="3165622"/>
          </a:xfrm>
        </p:grpSpPr>
        <p:sp>
          <p:nvSpPr>
            <p:cNvPr id="7" name="Freeform 6">
              <a:extLst>
                <a:ext uri="{FF2B5EF4-FFF2-40B4-BE49-F238E27FC236}">
                  <a16:creationId xmlns:a16="http://schemas.microsoft.com/office/drawing/2014/main" xmlns="" id="{AB6B0800-05A8-40F5-987D-9ACE7DAF812A}"/>
                </a:ext>
              </a:extLst>
            </p:cNvPr>
            <p:cNvSpPr>
              <a:spLocks/>
            </p:cNvSpPr>
            <p:nvPr/>
          </p:nvSpPr>
          <p:spPr bwMode="auto">
            <a:xfrm>
              <a:off x="1240035" y="848773"/>
              <a:ext cx="2792060" cy="3165622"/>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0">
              <a:blip r:embed="rId5" cstate="email"/>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0" name="Freeform 7">
              <a:extLst>
                <a:ext uri="{FF2B5EF4-FFF2-40B4-BE49-F238E27FC236}">
                  <a16:creationId xmlns:a16="http://schemas.microsoft.com/office/drawing/2014/main" xmlns="" id="{188A26DD-AB31-4FF7-808F-D34498D86D7A}"/>
                </a:ext>
              </a:extLst>
            </p:cNvPr>
            <p:cNvSpPr>
              <a:spLocks/>
            </p:cNvSpPr>
            <p:nvPr/>
          </p:nvSpPr>
          <p:spPr bwMode="auto">
            <a:xfrm>
              <a:off x="1354953" y="990928"/>
              <a:ext cx="2562225" cy="2882900"/>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 name="组合 2">
            <a:extLst>
              <a:ext uri="{FF2B5EF4-FFF2-40B4-BE49-F238E27FC236}">
                <a16:creationId xmlns:a16="http://schemas.microsoft.com/office/drawing/2014/main" xmlns="" id="{EEA1B176-2A04-4F77-B219-D0CE6FA8CEE4}"/>
              </a:ext>
            </a:extLst>
          </p:cNvPr>
          <p:cNvGrpSpPr/>
          <p:nvPr/>
        </p:nvGrpSpPr>
        <p:grpSpPr>
          <a:xfrm>
            <a:off x="959665" y="1964065"/>
            <a:ext cx="828675" cy="935038"/>
            <a:chOff x="959665" y="1964065"/>
            <a:chExt cx="828675" cy="935038"/>
          </a:xfrm>
        </p:grpSpPr>
        <p:sp>
          <p:nvSpPr>
            <p:cNvPr id="11" name="Freeform 8">
              <a:extLst>
                <a:ext uri="{FF2B5EF4-FFF2-40B4-BE49-F238E27FC236}">
                  <a16:creationId xmlns:a16="http://schemas.microsoft.com/office/drawing/2014/main" xmlns="" id="{85F8B9E5-F279-490B-AA1A-4681815725D0}"/>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3" name="Freeform 9">
              <a:extLst>
                <a:ext uri="{FF2B5EF4-FFF2-40B4-BE49-F238E27FC236}">
                  <a16:creationId xmlns:a16="http://schemas.microsoft.com/office/drawing/2014/main" xmlns="" id="{55EAA086-F557-4242-87BB-23DDD1240949}"/>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4" name="Freeform 10">
              <a:extLst>
                <a:ext uri="{FF2B5EF4-FFF2-40B4-BE49-F238E27FC236}">
                  <a16:creationId xmlns:a16="http://schemas.microsoft.com/office/drawing/2014/main" xmlns="" id="{2498509E-4B90-4BD5-9195-4FCA04299C4D}"/>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5" name="Freeform 11">
              <a:extLst>
                <a:ext uri="{FF2B5EF4-FFF2-40B4-BE49-F238E27FC236}">
                  <a16:creationId xmlns:a16="http://schemas.microsoft.com/office/drawing/2014/main" xmlns="" id="{CC1AB0A2-4B51-45C3-B331-2F15252A93EB}"/>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Freeform 5">
            <a:extLst>
              <a:ext uri="{FF2B5EF4-FFF2-40B4-BE49-F238E27FC236}">
                <a16:creationId xmlns:a16="http://schemas.microsoft.com/office/drawing/2014/main" xmlns="" id="{1E01CFC1-08C0-4185-A83C-6B13D7AAE3F3}"/>
              </a:ext>
            </a:extLst>
          </p:cNvPr>
          <p:cNvSpPr>
            <a:spLocks/>
          </p:cNvSpPr>
          <p:nvPr/>
        </p:nvSpPr>
        <p:spPr bwMode="auto">
          <a:xfrm flipH="1">
            <a:off x="2568174" y="-637331"/>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noFill/>
          <a:ln>
            <a:solidFill>
              <a:srgbClr val="F76911"/>
            </a:solid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Freeform 5">
            <a:extLst>
              <a:ext uri="{FF2B5EF4-FFF2-40B4-BE49-F238E27FC236}">
                <a16:creationId xmlns:a16="http://schemas.microsoft.com/office/drawing/2014/main" xmlns="" id="{544872F1-3879-4D76-8D64-9DA315FBC146}"/>
              </a:ext>
            </a:extLst>
          </p:cNvPr>
          <p:cNvSpPr>
            <a:spLocks/>
          </p:cNvSpPr>
          <p:nvPr/>
        </p:nvSpPr>
        <p:spPr bwMode="auto">
          <a:xfrm>
            <a:off x="4769966" y="-1316682"/>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5">
            <a:extLst>
              <a:ext uri="{FF2B5EF4-FFF2-40B4-BE49-F238E27FC236}">
                <a16:creationId xmlns:a16="http://schemas.microsoft.com/office/drawing/2014/main" xmlns="" id="{8FDAD97A-E218-43E4-83DA-F8EEDE507D69}"/>
              </a:ext>
            </a:extLst>
          </p:cNvPr>
          <p:cNvSpPr>
            <a:spLocks/>
          </p:cNvSpPr>
          <p:nvPr/>
        </p:nvSpPr>
        <p:spPr bwMode="auto">
          <a:xfrm flipH="1">
            <a:off x="1524343" y="3638078"/>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DE5BF"/>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TextBox 7">
            <a:extLst>
              <a:ext uri="{FF2B5EF4-FFF2-40B4-BE49-F238E27FC236}">
                <a16:creationId xmlns:a16="http://schemas.microsoft.com/office/drawing/2014/main" xmlns="" id="{58029CC1-9F2C-49EB-A611-48DCA6D8ECB9}"/>
              </a:ext>
            </a:extLst>
          </p:cNvPr>
          <p:cNvSpPr>
            <a:spLocks noChangeArrowheads="1"/>
          </p:cNvSpPr>
          <p:nvPr/>
        </p:nvSpPr>
        <p:spPr bwMode="auto">
          <a:xfrm>
            <a:off x="4059876" y="1517179"/>
            <a:ext cx="4221842" cy="1846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6000" b="1" dirty="0">
                <a:solidFill>
                  <a:srgbClr val="F76911"/>
                </a:solidFill>
                <a:latin typeface="+mj-ea"/>
                <a:ea typeface="+mj-ea"/>
                <a:cs typeface="+mn-ea"/>
                <a:sym typeface="inpin heiti" panose="00000500000000000000" pitchFamily="2" charset="-122"/>
              </a:rPr>
              <a:t>大学生心理</a:t>
            </a:r>
            <a:endParaRPr lang="en-US" altLang="zh-CN" sz="6000" b="1" dirty="0">
              <a:solidFill>
                <a:srgbClr val="F76911"/>
              </a:solidFill>
              <a:latin typeface="+mj-ea"/>
              <a:ea typeface="+mj-ea"/>
              <a:cs typeface="+mn-ea"/>
              <a:sym typeface="inpin heiti" panose="00000500000000000000" pitchFamily="2" charset="-122"/>
            </a:endParaRPr>
          </a:p>
          <a:p>
            <a:pPr>
              <a:defRPr/>
            </a:pPr>
            <a:r>
              <a:rPr lang="zh-CN" altLang="en-US" sz="6000" b="1" dirty="0">
                <a:solidFill>
                  <a:srgbClr val="F76911"/>
                </a:solidFill>
                <a:latin typeface="+mj-ea"/>
                <a:ea typeface="+mj-ea"/>
                <a:cs typeface="+mn-ea"/>
                <a:sym typeface="inpin heiti" panose="00000500000000000000" pitchFamily="2" charset="-122"/>
              </a:rPr>
              <a:t>健康教育</a:t>
            </a:r>
            <a:endParaRPr lang="en-US" altLang="zh-CN" sz="6000" b="1" dirty="0">
              <a:solidFill>
                <a:srgbClr val="F76911"/>
              </a:solidFill>
              <a:latin typeface="+mj-ea"/>
              <a:ea typeface="+mj-ea"/>
              <a:cs typeface="+mn-ea"/>
              <a:sym typeface="inpin heiti" panose="00000500000000000000" pitchFamily="2" charset="-122"/>
            </a:endParaRPr>
          </a:p>
        </p:txBody>
      </p:sp>
      <p:sp>
        <p:nvSpPr>
          <p:cNvPr id="27" name="Freeform 5">
            <a:extLst>
              <a:ext uri="{FF2B5EF4-FFF2-40B4-BE49-F238E27FC236}">
                <a16:creationId xmlns:a16="http://schemas.microsoft.com/office/drawing/2014/main" xmlns="" id="{00C6367B-417A-4D5E-B834-F91BFAEA130D}"/>
              </a:ext>
            </a:extLst>
          </p:cNvPr>
          <p:cNvSpPr>
            <a:spLocks/>
          </p:cNvSpPr>
          <p:nvPr/>
        </p:nvSpPr>
        <p:spPr bwMode="auto">
          <a:xfrm flipH="1">
            <a:off x="7785730" y="3331217"/>
            <a:ext cx="1847850" cy="2092325"/>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5" name="矩形 4"/>
          <p:cNvSpPr/>
          <p:nvPr/>
        </p:nvSpPr>
        <p:spPr>
          <a:xfrm>
            <a:off x="7039978" y="2862786"/>
            <a:ext cx="1348446" cy="461665"/>
          </a:xfrm>
          <a:prstGeom prst="rect">
            <a:avLst/>
          </a:prstGeom>
        </p:spPr>
        <p:txBody>
          <a:bodyPr wrap="none">
            <a:spAutoFit/>
          </a:bodyPr>
          <a:lstStyle/>
          <a:p>
            <a:pPr algn="ctr">
              <a:defRPr/>
            </a:pPr>
            <a:r>
              <a:rPr lang="en-US" altLang="zh-CN" sz="2400" b="1" dirty="0">
                <a:solidFill>
                  <a:srgbClr val="F76911"/>
                </a:solidFill>
                <a:latin typeface="+mj-ea"/>
                <a:cs typeface="+mn-ea"/>
                <a:sym typeface="inpin heiti" panose="00000500000000000000" pitchFamily="2" charset="-122"/>
              </a:rPr>
              <a:t>(</a:t>
            </a:r>
            <a:r>
              <a:rPr lang="zh-CN" altLang="en-US" sz="2400" b="1" dirty="0">
                <a:solidFill>
                  <a:srgbClr val="F76911"/>
                </a:solidFill>
                <a:latin typeface="+mj-ea"/>
                <a:cs typeface="+mn-ea"/>
                <a:sym typeface="inpin heiti" panose="00000500000000000000" pitchFamily="2" charset="-122"/>
              </a:rPr>
              <a:t>第三版</a:t>
            </a:r>
            <a:r>
              <a:rPr lang="en-US" altLang="zh-CN" sz="2400" b="1" dirty="0">
                <a:solidFill>
                  <a:srgbClr val="F76911"/>
                </a:solidFill>
                <a:latin typeface="+mj-ea"/>
                <a:cs typeface="+mn-ea"/>
                <a:sym typeface="inpin heiti" panose="00000500000000000000" pitchFamily="2" charset="-122"/>
              </a:rPr>
              <a:t>)</a:t>
            </a:r>
            <a:endParaRPr lang="zh-CN" altLang="en-US" sz="2400" b="1" dirty="0">
              <a:latin typeface="+mj-ea"/>
              <a:cs typeface="+mn-ea"/>
              <a:sym typeface="inpin heiti" panose="00000500000000000000" pitchFamily="2" charset="-122"/>
            </a:endParaRPr>
          </a:p>
        </p:txBody>
      </p:sp>
    </p:spTree>
    <p:extLst>
      <p:ext uri="{BB962C8B-B14F-4D97-AF65-F5344CB8AC3E}">
        <p14:creationId xmlns:p14="http://schemas.microsoft.com/office/powerpoint/2010/main" val="104806546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6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56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1000" fill="hold"/>
                                            <p:tgtEl>
                                              <p:spTgt spid="23"/>
                                            </p:tgtEl>
                                            <p:attrNameLst>
                                              <p:attrName>ppt_w</p:attrName>
                                            </p:attrNameLst>
                                          </p:cBhvr>
                                          <p:tavLst>
                                            <p:tav tm="0">
                                              <p:val>
                                                <p:fltVal val="0"/>
                                              </p:val>
                                            </p:tav>
                                            <p:tav tm="100000">
                                              <p:val>
                                                <p:strVal val="#ppt_w"/>
                                              </p:val>
                                            </p:tav>
                                          </p:tavLst>
                                        </p:anim>
                                        <p:anim calcmode="lin" valueType="num">
                                          <p:cBhvr>
                                            <p:cTn id="21" dur="1000" fill="hold"/>
                                            <p:tgtEl>
                                              <p:spTgt spid="23"/>
                                            </p:tgtEl>
                                            <p:attrNameLst>
                                              <p:attrName>ppt_h</p:attrName>
                                            </p:attrNameLst>
                                          </p:cBhvr>
                                          <p:tavLst>
                                            <p:tav tm="0">
                                              <p:val>
                                                <p:fltVal val="0"/>
                                              </p:val>
                                            </p:tav>
                                            <p:tav tm="100000">
                                              <p:val>
                                                <p:strVal val="#ppt_h"/>
                                              </p:val>
                                            </p:tav>
                                          </p:tavLst>
                                        </p:anim>
                                        <p:anim calcmode="lin" valueType="num">
                                          <p:cBhvr>
                                            <p:cTn id="22" dur="1000" fill="hold"/>
                                            <p:tgtEl>
                                              <p:spTgt spid="23"/>
                                            </p:tgtEl>
                                            <p:attrNameLst>
                                              <p:attrName>style.rotation</p:attrName>
                                            </p:attrNameLst>
                                          </p:cBhvr>
                                          <p:tavLst>
                                            <p:tav tm="0">
                                              <p:val>
                                                <p:fltVal val="90"/>
                                              </p:val>
                                            </p:tav>
                                            <p:tav tm="100000">
                                              <p:val>
                                                <p:fltVal val="0"/>
                                              </p:val>
                                            </p:tav>
                                          </p:tavLst>
                                        </p:anim>
                                        <p:animEffect transition="in" filter="fade">
                                          <p:cBhvr>
                                            <p:cTn id="23" dur="1000"/>
                                            <p:tgtEl>
                                              <p:spTgt spid="2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fltVal val="0"/>
                                              </p:val>
                                            </p:tav>
                                            <p:tav tm="100000">
                                              <p:val>
                                                <p:strVal val="#ppt_w"/>
                                              </p:val>
                                            </p:tav>
                                          </p:tavLst>
                                        </p:anim>
                                        <p:anim calcmode="lin" valueType="num">
                                          <p:cBhvr>
                                            <p:cTn id="27" dur="1000" fill="hold"/>
                                            <p:tgtEl>
                                              <p:spTgt spid="22"/>
                                            </p:tgtEl>
                                            <p:attrNameLst>
                                              <p:attrName>ppt_h</p:attrName>
                                            </p:attrNameLst>
                                          </p:cBhvr>
                                          <p:tavLst>
                                            <p:tav tm="0">
                                              <p:val>
                                                <p:fltVal val="0"/>
                                              </p:val>
                                            </p:tav>
                                            <p:tav tm="100000">
                                              <p:val>
                                                <p:strVal val="#ppt_h"/>
                                              </p:val>
                                            </p:tav>
                                          </p:tavLst>
                                        </p:anim>
                                        <p:anim calcmode="lin" valueType="num">
                                          <p:cBhvr>
                                            <p:cTn id="28" dur="1000" fill="hold"/>
                                            <p:tgtEl>
                                              <p:spTgt spid="22"/>
                                            </p:tgtEl>
                                            <p:attrNameLst>
                                              <p:attrName>style.rotation</p:attrName>
                                            </p:attrNameLst>
                                          </p:cBhvr>
                                          <p:tavLst>
                                            <p:tav tm="0">
                                              <p:val>
                                                <p:fltVal val="90"/>
                                              </p:val>
                                            </p:tav>
                                            <p:tav tm="100000">
                                              <p:val>
                                                <p:fltVal val="0"/>
                                              </p:val>
                                            </p:tav>
                                          </p:tavLst>
                                        </p:anim>
                                        <p:animEffect transition="in" filter="fade">
                                          <p:cBhvr>
                                            <p:cTn id="29" dur="1000"/>
                                            <p:tgtEl>
                                              <p:spTgt spid="2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 calcmode="lin" valueType="num">
                                          <p:cBhvr>
                                            <p:cTn id="34" dur="1000" fill="hold"/>
                                            <p:tgtEl>
                                              <p:spTgt spid="21"/>
                                            </p:tgtEl>
                                            <p:attrNameLst>
                                              <p:attrName>style.rotation</p:attrName>
                                            </p:attrNameLst>
                                          </p:cBhvr>
                                          <p:tavLst>
                                            <p:tav tm="0">
                                              <p:val>
                                                <p:fltVal val="90"/>
                                              </p:val>
                                            </p:tav>
                                            <p:tav tm="100000">
                                              <p:val>
                                                <p:fltVal val="0"/>
                                              </p:val>
                                            </p:tav>
                                          </p:tavLst>
                                        </p:anim>
                                        <p:animEffect transition="in" filter="fade">
                                          <p:cBhvr>
                                            <p:cTn id="35" dur="1000"/>
                                            <p:tgtEl>
                                              <p:spTgt spid="21"/>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by="(-#ppt_w*2)" calcmode="lin" valueType="num">
                                          <p:cBhvr rctx="PPT">
                                            <p:cTn id="44" dur="500" autoRev="1" fill="hold">
                                              <p:stCondLst>
                                                <p:cond delay="0"/>
                                              </p:stCondLst>
                                            </p:cTn>
                                            <p:tgtEl>
                                              <p:spTgt spid="25"/>
                                            </p:tgtEl>
                                            <p:attrNameLst>
                                              <p:attrName>ppt_w</p:attrName>
                                            </p:attrNameLst>
                                          </p:cBhvr>
                                        </p:anim>
                                        <p:anim by="(#ppt_w*0.50)" calcmode="lin" valueType="num">
                                          <p:cBhvr>
                                            <p:cTn id="45" dur="500" decel="50000" autoRev="1" fill="hold">
                                              <p:stCondLst>
                                                <p:cond delay="0"/>
                                              </p:stCondLst>
                                            </p:cTn>
                                            <p:tgtEl>
                                              <p:spTgt spid="25"/>
                                            </p:tgtEl>
                                            <p:attrNameLst>
                                              <p:attrName>ppt_x</p:attrName>
                                            </p:attrNameLst>
                                          </p:cBhvr>
                                        </p:anim>
                                        <p:anim from="(-#ppt_h/2)" to="(#ppt_y)" calcmode="lin" valueType="num">
                                          <p:cBhvr>
                                            <p:cTn id="46" dur="1000" fill="hold">
                                              <p:stCondLst>
                                                <p:cond delay="0"/>
                                              </p:stCondLst>
                                            </p:cTn>
                                            <p:tgtEl>
                                              <p:spTgt spid="25"/>
                                            </p:tgtEl>
                                            <p:attrNameLst>
                                              <p:attrName>ppt_y</p:attrName>
                                            </p:attrNameLst>
                                          </p:cBhvr>
                                        </p:anim>
                                        <p:animRot by="21600000">
                                          <p:cBhvr>
                                            <p:cTn id="47" dur="1000" fill="hold">
                                              <p:stCondLst>
                                                <p:cond delay="0"/>
                                              </p:stCondLst>
                                            </p:cTn>
                                            <p:tgtEl>
                                              <p:spTgt spid="25"/>
                                            </p:tgtEl>
                                            <p:attrNameLst>
                                              <p:attrName>r</p:attrName>
                                            </p:attrNameLst>
                                          </p:cBhvr>
                                        </p:animRot>
                                      </p:childTnLst>
                                    </p:cTn>
                                  </p:par>
                                </p:childTnLst>
                              </p:cTn>
                            </p:par>
                            <p:par>
                              <p:cTn id="48" fill="hold">
                                <p:stCondLst>
                                  <p:cond delay="4300"/>
                                </p:stCondLst>
                                <p:childTnLst>
                                  <p:par>
                                    <p:cTn id="49" presetID="36" presetClass="emph" presetSubtype="0" fill="hold" grpId="1" nodeType="afterEffect">
                                      <p:stCondLst>
                                        <p:cond delay="0"/>
                                      </p:stCondLst>
                                      <p:iterate type="lt">
                                        <p:tmPct val="10000"/>
                                      </p:iterate>
                                      <p:childTnLst>
                                        <p:animScale>
                                          <p:cBhvr>
                                            <p:cTn id="50" dur="250" autoRev="1" fill="hold">
                                              <p:stCondLst>
                                                <p:cond delay="0"/>
                                              </p:stCondLst>
                                            </p:cTn>
                                            <p:tgtEl>
                                              <p:spTgt spid="25"/>
                                            </p:tgtEl>
                                          </p:cBhvr>
                                          <p:to x="80000" y="100000"/>
                                        </p:animScale>
                                        <p:anim by="(#ppt_w*0.10)" calcmode="lin" valueType="num">
                                          <p:cBhvr>
                                            <p:cTn id="51" dur="250" autoRev="1" fill="hold">
                                              <p:stCondLst>
                                                <p:cond delay="0"/>
                                              </p:stCondLst>
                                            </p:cTn>
                                            <p:tgtEl>
                                              <p:spTgt spid="25"/>
                                            </p:tgtEl>
                                            <p:attrNameLst>
                                              <p:attrName>ppt_x</p:attrName>
                                            </p:attrNameLst>
                                          </p:cBhvr>
                                        </p:anim>
                                        <p:anim by="(-#ppt_w*0.10)" calcmode="lin" valueType="num">
                                          <p:cBhvr>
                                            <p:cTn id="52" dur="250" autoRev="1" fill="hold">
                                              <p:stCondLst>
                                                <p:cond delay="0"/>
                                              </p:stCondLst>
                                            </p:cTn>
                                            <p:tgtEl>
                                              <p:spTgt spid="25"/>
                                            </p:tgtEl>
                                            <p:attrNameLst>
                                              <p:attrName>ppt_y</p:attrName>
                                            </p:attrNameLst>
                                          </p:cBhvr>
                                        </p:anim>
                                        <p:animRot by="-480000">
                                          <p:cBhvr>
                                            <p:cTn id="53" dur="2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animBg="1"/>
          <p:bldP spid="22" grpId="0" animBg="1"/>
          <p:bldP spid="23" grpId="0" animBg="1"/>
          <p:bldP spid="25" grpId="0"/>
          <p:bldP spid="25" grpId="1"/>
          <p:bldP spid="27"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06E7DB9-5899-4F16-A729-1FEAA4687181}"/>
              </a:ext>
            </a:extLst>
          </p:cNvPr>
          <p:cNvSpPr/>
          <p:nvPr/>
        </p:nvSpPr>
        <p:spPr>
          <a:xfrm>
            <a:off x="9020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三、大学生社团活动的功能</a:t>
            </a:r>
          </a:p>
        </p:txBody>
      </p:sp>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大学生社团活动的一般问题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3" name="文本框 15">
            <a:extLst>
              <a:ext uri="{FF2B5EF4-FFF2-40B4-BE49-F238E27FC236}">
                <a16:creationId xmlns:a16="http://schemas.microsoft.com/office/drawing/2014/main" xmlns="" id="{FAE84F26-4AF0-4282-AD63-977809A5353E}"/>
              </a:ext>
            </a:extLst>
          </p:cNvPr>
          <p:cNvSpPr txBox="1"/>
          <p:nvPr/>
        </p:nvSpPr>
        <p:spPr>
          <a:xfrm flipH="1">
            <a:off x="1992019" y="2581482"/>
            <a:ext cx="1867839" cy="627476"/>
          </a:xfrm>
          <a:prstGeom prst="rect">
            <a:avLst/>
          </a:prstGeom>
          <a:noFill/>
          <a:ln>
            <a:noFill/>
          </a:ln>
        </p:spPr>
        <p:txBody>
          <a:bodyPr wrap="none" lIns="0" tIns="0" rIns="0" bIns="0" anchor="ctr" anchorCtr="0">
            <a:normAutofit/>
          </a:bodyPr>
          <a:lstStyle/>
          <a:p>
            <a:pPr>
              <a:buSzPct val="25000"/>
            </a:pPr>
            <a:r>
              <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rPr>
              <a:t>繁荣校园</a:t>
            </a:r>
            <a:endParaRPr lang="en-US" altLang="zh-CN"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a:p>
            <a:pPr>
              <a:buSzPct val="25000"/>
            </a:pPr>
            <a:r>
              <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rPr>
              <a:t>文化功能</a:t>
            </a:r>
          </a:p>
          <a:p>
            <a:pPr marL="0" marR="0" lvl="0" indent="0" rtl="0">
              <a:buSzPct val="25000"/>
              <a:buNone/>
            </a:pPr>
            <a:endPar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endParaRPr>
          </a:p>
        </p:txBody>
      </p:sp>
      <p:cxnSp>
        <p:nvCxnSpPr>
          <p:cNvPr id="29" name="直接连接符 28">
            <a:extLst>
              <a:ext uri="{FF2B5EF4-FFF2-40B4-BE49-F238E27FC236}">
                <a16:creationId xmlns:a16="http://schemas.microsoft.com/office/drawing/2014/main" xmlns="" id="{8045DA2D-08A6-4D15-AA95-2BF03EE9AD95}"/>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4" name="等腰三角形 33">
            <a:extLst>
              <a:ext uri="{FF2B5EF4-FFF2-40B4-BE49-F238E27FC236}">
                <a16:creationId xmlns:a16="http://schemas.microsoft.com/office/drawing/2014/main" xmlns="" id="{A0515D16-8FB9-4A33-AA07-15C6C0F83D99}"/>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7" name="直接连接符 36">
            <a:extLst>
              <a:ext uri="{FF2B5EF4-FFF2-40B4-BE49-F238E27FC236}">
                <a16:creationId xmlns:a16="http://schemas.microsoft.com/office/drawing/2014/main" xmlns="" id="{9A0C00F8-0677-4BD6-B13A-162CACC0C975}"/>
              </a:ext>
            </a:extLst>
          </p:cNvPr>
          <p:cNvCxnSpPr>
            <a:cxnSpLocks/>
          </p:cNvCxnSpPr>
          <p:nvPr/>
        </p:nvCxnSpPr>
        <p:spPr>
          <a:xfrm>
            <a:off x="4138835" y="521032"/>
            <a:ext cx="5005165"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8" name="等腰三角形 37">
            <a:extLst>
              <a:ext uri="{FF2B5EF4-FFF2-40B4-BE49-F238E27FC236}">
                <a16:creationId xmlns:a16="http://schemas.microsoft.com/office/drawing/2014/main" xmlns="" id="{1D5C67A5-26A5-4B26-A6C2-F6B45BC55F7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椭圆 46">
            <a:extLst>
              <a:ext uri="{FF2B5EF4-FFF2-40B4-BE49-F238E27FC236}">
                <a16:creationId xmlns:a16="http://schemas.microsoft.com/office/drawing/2014/main" xmlns="" id="{6F8683BB-4A25-4D1A-A8B4-A7694246E38C}"/>
              </a:ext>
            </a:extLst>
          </p:cNvPr>
          <p:cNvSpPr/>
          <p:nvPr/>
        </p:nvSpPr>
        <p:spPr>
          <a:xfrm>
            <a:off x="1259632" y="2515081"/>
            <a:ext cx="513126" cy="513126"/>
          </a:xfrm>
          <a:prstGeom prst="ellipse">
            <a:avLst/>
          </a:prstGeom>
          <a:solidFill>
            <a:srgbClr val="F8A724"/>
          </a:solidFill>
          <a:ln w="285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3" name="文本框 52">
            <a:extLst>
              <a:ext uri="{FF2B5EF4-FFF2-40B4-BE49-F238E27FC236}">
                <a16:creationId xmlns:a16="http://schemas.microsoft.com/office/drawing/2014/main" xmlns="" id="{CAE3B950-116D-408F-8A65-C10443413819}"/>
              </a:ext>
            </a:extLst>
          </p:cNvPr>
          <p:cNvSpPr txBox="1"/>
          <p:nvPr/>
        </p:nvSpPr>
        <p:spPr>
          <a:xfrm>
            <a:off x="3347864" y="2067694"/>
            <a:ext cx="3960440" cy="1340880"/>
          </a:xfrm>
          <a:prstGeom prst="rect">
            <a:avLst/>
          </a:prstGeom>
          <a:noFill/>
        </p:spPr>
        <p:txBody>
          <a:bodyPr wrap="square">
            <a:spAutoFit/>
          </a:bodyPr>
          <a:lstStyle/>
          <a:p>
            <a:pPr>
              <a:lnSpc>
                <a:spcPts val="2000"/>
              </a:lnSpc>
            </a:pPr>
            <a:r>
              <a:rPr lang="zh-CN" altLang="en-US" sz="1400" b="1" dirty="0"/>
              <a:t>一方面，</a:t>
            </a:r>
            <a:r>
              <a:rPr lang="zh-CN" altLang="en-US" sz="1100" dirty="0"/>
              <a:t>从高校社团自身来说，社团的名称、社 团成员组成、社团文化宣传、规章制度、机构组成、活动安排等，都在向外传递着独特的文化。</a:t>
            </a:r>
            <a:endParaRPr lang="en-US" altLang="zh-CN" sz="1100" dirty="0"/>
          </a:p>
          <a:p>
            <a:pPr>
              <a:lnSpc>
                <a:spcPts val="2000"/>
              </a:lnSpc>
            </a:pPr>
            <a:r>
              <a:rPr lang="zh-CN" altLang="en-US" sz="1400" b="1" dirty="0"/>
              <a:t>另一方面，</a:t>
            </a:r>
            <a:r>
              <a:rPr lang="zh-CN" altLang="en-US" sz="1000" dirty="0"/>
              <a:t>高校社团孕育的文化氛围有助于增强大学校园文化的生命力。</a:t>
            </a:r>
            <a:endParaRPr lang="en-US" altLang="zh-CN" sz="1000" dirty="0"/>
          </a:p>
        </p:txBody>
      </p:sp>
      <p:cxnSp>
        <p:nvCxnSpPr>
          <p:cNvPr id="54" name="直接连接符 53">
            <a:extLst>
              <a:ext uri="{FF2B5EF4-FFF2-40B4-BE49-F238E27FC236}">
                <a16:creationId xmlns:a16="http://schemas.microsoft.com/office/drawing/2014/main" xmlns="" id="{F327952B-7481-4A58-8516-05C40F31C02D}"/>
              </a:ext>
            </a:extLst>
          </p:cNvPr>
          <p:cNvCxnSpPr/>
          <p:nvPr/>
        </p:nvCxnSpPr>
        <p:spPr>
          <a:xfrm>
            <a:off x="3419872" y="1923678"/>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a16="http://schemas.microsoft.com/office/drawing/2014/main" xmlns="" id="{2FA837A8-0D9D-4F2B-8ACA-EEAD40CBC68F}"/>
              </a:ext>
            </a:extLst>
          </p:cNvPr>
          <p:cNvCxnSpPr/>
          <p:nvPr/>
        </p:nvCxnSpPr>
        <p:spPr>
          <a:xfrm>
            <a:off x="3419872" y="3579862"/>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396254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06E7DB9-5899-4F16-A729-1FEAA4687181}"/>
              </a:ext>
            </a:extLst>
          </p:cNvPr>
          <p:cNvSpPr/>
          <p:nvPr/>
        </p:nvSpPr>
        <p:spPr>
          <a:xfrm>
            <a:off x="9020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三、大学生社团活动的功能</a:t>
            </a:r>
          </a:p>
        </p:txBody>
      </p:sp>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大学生社团活动的一般问题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3" name="文本框 15">
            <a:extLst>
              <a:ext uri="{FF2B5EF4-FFF2-40B4-BE49-F238E27FC236}">
                <a16:creationId xmlns:a16="http://schemas.microsoft.com/office/drawing/2014/main" xmlns="" id="{FAE84F26-4AF0-4282-AD63-977809A5353E}"/>
              </a:ext>
            </a:extLst>
          </p:cNvPr>
          <p:cNvSpPr txBox="1"/>
          <p:nvPr/>
        </p:nvSpPr>
        <p:spPr>
          <a:xfrm flipH="1">
            <a:off x="1907704" y="2350119"/>
            <a:ext cx="1867839" cy="379104"/>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rPr>
              <a:t>服务社会功能</a:t>
            </a:r>
          </a:p>
        </p:txBody>
      </p:sp>
      <p:cxnSp>
        <p:nvCxnSpPr>
          <p:cNvPr id="29" name="直接连接符 28">
            <a:extLst>
              <a:ext uri="{FF2B5EF4-FFF2-40B4-BE49-F238E27FC236}">
                <a16:creationId xmlns:a16="http://schemas.microsoft.com/office/drawing/2014/main" xmlns="" id="{8045DA2D-08A6-4D15-AA95-2BF03EE9AD95}"/>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4" name="等腰三角形 33">
            <a:extLst>
              <a:ext uri="{FF2B5EF4-FFF2-40B4-BE49-F238E27FC236}">
                <a16:creationId xmlns:a16="http://schemas.microsoft.com/office/drawing/2014/main" xmlns="" id="{A0515D16-8FB9-4A33-AA07-15C6C0F83D99}"/>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7" name="直接连接符 36">
            <a:extLst>
              <a:ext uri="{FF2B5EF4-FFF2-40B4-BE49-F238E27FC236}">
                <a16:creationId xmlns:a16="http://schemas.microsoft.com/office/drawing/2014/main" xmlns="" id="{9A0C00F8-0677-4BD6-B13A-162CACC0C975}"/>
              </a:ext>
            </a:extLst>
          </p:cNvPr>
          <p:cNvCxnSpPr>
            <a:cxnSpLocks/>
          </p:cNvCxnSpPr>
          <p:nvPr/>
        </p:nvCxnSpPr>
        <p:spPr>
          <a:xfrm>
            <a:off x="4138835" y="521032"/>
            <a:ext cx="5005165"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8" name="等腰三角形 37">
            <a:extLst>
              <a:ext uri="{FF2B5EF4-FFF2-40B4-BE49-F238E27FC236}">
                <a16:creationId xmlns:a16="http://schemas.microsoft.com/office/drawing/2014/main" xmlns="" id="{1D5C67A5-26A5-4B26-A6C2-F6B45BC55F7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椭圆 46">
            <a:extLst>
              <a:ext uri="{FF2B5EF4-FFF2-40B4-BE49-F238E27FC236}">
                <a16:creationId xmlns:a16="http://schemas.microsoft.com/office/drawing/2014/main" xmlns="" id="{6F8683BB-4A25-4D1A-A8B4-A7694246E38C}"/>
              </a:ext>
            </a:extLst>
          </p:cNvPr>
          <p:cNvSpPr/>
          <p:nvPr/>
        </p:nvSpPr>
        <p:spPr>
          <a:xfrm>
            <a:off x="1259632" y="2283718"/>
            <a:ext cx="513126" cy="513126"/>
          </a:xfrm>
          <a:prstGeom prst="ellipse">
            <a:avLst/>
          </a:prstGeom>
          <a:solidFill>
            <a:schemeClr val="bg1"/>
          </a:solidFill>
          <a:ln w="28575" cap="flat" cmpd="sng" algn="ctr">
            <a:solidFill>
              <a:schemeClr val="tx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54" name="直接连接符 53">
            <a:extLst>
              <a:ext uri="{FF2B5EF4-FFF2-40B4-BE49-F238E27FC236}">
                <a16:creationId xmlns:a16="http://schemas.microsoft.com/office/drawing/2014/main" xmlns="" id="{F327952B-7481-4A58-8516-05C40F31C02D}"/>
              </a:ext>
            </a:extLst>
          </p:cNvPr>
          <p:cNvCxnSpPr/>
          <p:nvPr/>
        </p:nvCxnSpPr>
        <p:spPr>
          <a:xfrm>
            <a:off x="3419872" y="1923678"/>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a16="http://schemas.microsoft.com/office/drawing/2014/main" xmlns="" id="{2FA837A8-0D9D-4F2B-8ACA-EEAD40CBC68F}"/>
              </a:ext>
            </a:extLst>
          </p:cNvPr>
          <p:cNvCxnSpPr/>
          <p:nvPr/>
        </p:nvCxnSpPr>
        <p:spPr>
          <a:xfrm>
            <a:off x="3419872" y="3219822"/>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xmlns="" id="{41CB9C04-17C8-41AE-9476-000498148A67}"/>
              </a:ext>
            </a:extLst>
          </p:cNvPr>
          <p:cNvSpPr txBox="1"/>
          <p:nvPr/>
        </p:nvSpPr>
        <p:spPr>
          <a:xfrm>
            <a:off x="3347864" y="2139702"/>
            <a:ext cx="3960440" cy="840358"/>
          </a:xfrm>
          <a:prstGeom prst="rect">
            <a:avLst/>
          </a:prstGeom>
          <a:noFill/>
        </p:spPr>
        <p:txBody>
          <a:bodyPr wrap="square">
            <a:spAutoFit/>
          </a:bodyPr>
          <a:lstStyle/>
          <a:p>
            <a:pPr>
              <a:lnSpc>
                <a:spcPts val="2000"/>
              </a:lnSpc>
            </a:pPr>
            <a:r>
              <a:rPr lang="zh-CN" altLang="en-US" sz="1400" b="1" dirty="0"/>
              <a:t>一方面，</a:t>
            </a:r>
            <a:r>
              <a:rPr lang="zh-CN" altLang="en-US" sz="1100" dirty="0"/>
              <a:t>高校 社团有助于大学生深入社会实际、了解社会对人才的真实需求，成长为对社会有价值的人才。</a:t>
            </a:r>
            <a:endParaRPr lang="en-US" altLang="zh-CN" sz="1100" dirty="0"/>
          </a:p>
          <a:p>
            <a:pPr>
              <a:lnSpc>
                <a:spcPts val="2000"/>
              </a:lnSpc>
            </a:pPr>
            <a:r>
              <a:rPr lang="zh-CN" altLang="en-US" sz="1400" b="1" dirty="0"/>
              <a:t>另一方面，</a:t>
            </a:r>
            <a:r>
              <a:rPr lang="zh-CN" altLang="en-US" sz="1000" dirty="0"/>
              <a:t>高校社团有助于培养大学生的社会责任感。</a:t>
            </a:r>
            <a:endParaRPr lang="en-US" altLang="zh-CN" sz="1000" dirty="0"/>
          </a:p>
        </p:txBody>
      </p:sp>
    </p:spTree>
    <p:extLst>
      <p:ext uri="{BB962C8B-B14F-4D97-AF65-F5344CB8AC3E}">
        <p14:creationId xmlns:p14="http://schemas.microsoft.com/office/powerpoint/2010/main" val="156122569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681459"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大学生社团活动与心理健康的关系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EEF80604-A9D2-4042-A51A-441399672D8C}"/>
              </a:ext>
            </a:extLst>
          </p:cNvPr>
          <p:cNvSpPr txBox="1"/>
          <p:nvPr/>
        </p:nvSpPr>
        <p:spPr>
          <a:xfrm>
            <a:off x="395536" y="782470"/>
            <a:ext cx="2791970" cy="307777"/>
          </a:xfrm>
          <a:prstGeom prst="rect">
            <a:avLst/>
          </a:prstGeom>
          <a:noFill/>
        </p:spPr>
        <p:txBody>
          <a:bodyPr wrap="square">
            <a:spAutoFit/>
          </a:bodyPr>
          <a:lstStyle/>
          <a:p>
            <a:pPr algn="ctr"/>
            <a:r>
              <a:rPr lang="zh-CN" altLang="en-US" sz="1400" b="1" dirty="0">
                <a:solidFill>
                  <a:schemeClr val="accent1"/>
                </a:solidFill>
                <a:latin typeface="+mj-ea"/>
                <a:ea typeface="+mj-ea"/>
                <a:sym typeface="inpin heiti" panose="00000500000000000000" pitchFamily="2" charset="-122"/>
              </a:rPr>
              <a:t>一、大学生社团活动与行为规范</a:t>
            </a:r>
          </a:p>
        </p:txBody>
      </p:sp>
      <p:sp>
        <p:nvSpPr>
          <p:cNvPr id="34" name="文本框 33">
            <a:extLst>
              <a:ext uri="{FF2B5EF4-FFF2-40B4-BE49-F238E27FC236}">
                <a16:creationId xmlns:a16="http://schemas.microsoft.com/office/drawing/2014/main" xmlns="" id="{039EDBCB-D64A-48DF-A457-6CB9783F19E2}"/>
              </a:ext>
            </a:extLst>
          </p:cNvPr>
          <p:cNvSpPr txBox="1"/>
          <p:nvPr/>
        </p:nvSpPr>
        <p:spPr>
          <a:xfrm>
            <a:off x="539551" y="2067694"/>
            <a:ext cx="3312368" cy="1096454"/>
          </a:xfrm>
          <a:prstGeom prst="rect">
            <a:avLst/>
          </a:prstGeom>
          <a:noFill/>
        </p:spPr>
        <p:txBody>
          <a:bodyPr wrap="square">
            <a:spAutoFit/>
          </a:bodyPr>
          <a:lstStyle/>
          <a:p>
            <a:pPr>
              <a:lnSpc>
                <a:spcPts val="2000"/>
              </a:lnSpc>
            </a:pPr>
            <a:r>
              <a:rPr lang="zh-CN" altLang="en-US" sz="1400" dirty="0">
                <a:solidFill>
                  <a:schemeClr val="tx1">
                    <a:lumMod val="65000"/>
                    <a:lumOff val="35000"/>
                  </a:schemeClr>
                </a:solidFill>
              </a:rPr>
              <a:t>研究发现，高校学生社团可以改善大学生的价值观与性别认同，提高大学生的归属感、改善大学生的生活态度，帮助大学生形成奉献社会的愿望。</a:t>
            </a:r>
          </a:p>
        </p:txBody>
      </p:sp>
      <p:pic>
        <p:nvPicPr>
          <p:cNvPr id="7" name="图片 6">
            <a:extLst>
              <a:ext uri="{FF2B5EF4-FFF2-40B4-BE49-F238E27FC236}">
                <a16:creationId xmlns:a16="http://schemas.microsoft.com/office/drawing/2014/main" xmlns="" id="{2F7D766D-5C38-4727-AE8B-D1B050B184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5130" y="1275606"/>
            <a:ext cx="4217665" cy="2811777"/>
          </a:xfrm>
          <a:prstGeom prst="rect">
            <a:avLst/>
          </a:prstGeom>
        </p:spPr>
      </p:pic>
      <p:cxnSp>
        <p:nvCxnSpPr>
          <p:cNvPr id="8" name="直接连接符 7">
            <a:extLst>
              <a:ext uri="{FF2B5EF4-FFF2-40B4-BE49-F238E27FC236}">
                <a16:creationId xmlns:a16="http://schemas.microsoft.com/office/drawing/2014/main" xmlns="" id="{E0DCEB8C-56B9-435E-87D5-DB448D4E65B8}"/>
              </a:ext>
            </a:extLst>
          </p:cNvPr>
          <p:cNvCxnSpPr>
            <a:cxnSpLocks/>
          </p:cNvCxnSpPr>
          <p:nvPr/>
        </p:nvCxnSpPr>
        <p:spPr>
          <a:xfrm flipH="1">
            <a:off x="611560" y="1131590"/>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等腰三角形 8">
            <a:extLst>
              <a:ext uri="{FF2B5EF4-FFF2-40B4-BE49-F238E27FC236}">
                <a16:creationId xmlns:a16="http://schemas.microsoft.com/office/drawing/2014/main" xmlns="" id="{5D14BAB9-7EF5-4FEF-B79B-D15BFA9A5A54}"/>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0" name="直接连接符 9">
            <a:extLst>
              <a:ext uri="{FF2B5EF4-FFF2-40B4-BE49-F238E27FC236}">
                <a16:creationId xmlns:a16="http://schemas.microsoft.com/office/drawing/2014/main" xmlns="" id="{1B5476AC-3176-441C-847D-E28E08943FF4}"/>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等腰三角形 10">
            <a:extLst>
              <a:ext uri="{FF2B5EF4-FFF2-40B4-BE49-F238E27FC236}">
                <a16:creationId xmlns:a16="http://schemas.microsoft.com/office/drawing/2014/main" xmlns="" id="{A510CD44-CFC7-41CF-B110-F4673DC3812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6085223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681459"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大学生社团活动与心理健康的关系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EEF80604-A9D2-4042-A51A-441399672D8C}"/>
              </a:ext>
            </a:extLst>
          </p:cNvPr>
          <p:cNvSpPr txBox="1"/>
          <p:nvPr/>
        </p:nvSpPr>
        <p:spPr>
          <a:xfrm>
            <a:off x="395536" y="782470"/>
            <a:ext cx="2791970" cy="307777"/>
          </a:xfrm>
          <a:prstGeom prst="rect">
            <a:avLst/>
          </a:prstGeom>
          <a:noFill/>
        </p:spPr>
        <p:txBody>
          <a:bodyPr wrap="square">
            <a:spAutoFit/>
          </a:bodyPr>
          <a:lstStyle/>
          <a:p>
            <a:pPr algn="ctr"/>
            <a:r>
              <a:rPr lang="zh-CN" altLang="en-US" sz="1400" b="1" dirty="0">
                <a:solidFill>
                  <a:schemeClr val="accent1"/>
                </a:solidFill>
                <a:latin typeface="+mj-ea"/>
                <a:ea typeface="+mj-ea"/>
                <a:sym typeface="inpin heiti" panose="00000500000000000000" pitchFamily="2" charset="-122"/>
              </a:rPr>
              <a:t>二、大学生社团活动与需要满足</a:t>
            </a:r>
          </a:p>
        </p:txBody>
      </p:sp>
      <p:sp>
        <p:nvSpPr>
          <p:cNvPr id="3" name="文本框 2">
            <a:extLst>
              <a:ext uri="{FF2B5EF4-FFF2-40B4-BE49-F238E27FC236}">
                <a16:creationId xmlns:a16="http://schemas.microsoft.com/office/drawing/2014/main" xmlns="" id="{7895C898-B1DB-446C-996D-42A47089E49A}"/>
              </a:ext>
            </a:extLst>
          </p:cNvPr>
          <p:cNvSpPr txBox="1"/>
          <p:nvPr/>
        </p:nvSpPr>
        <p:spPr>
          <a:xfrm>
            <a:off x="4860032" y="2136538"/>
            <a:ext cx="3312368" cy="1096454"/>
          </a:xfrm>
          <a:prstGeom prst="rect">
            <a:avLst/>
          </a:prstGeom>
          <a:noFill/>
        </p:spPr>
        <p:txBody>
          <a:bodyPr wrap="square">
            <a:spAutoFit/>
          </a:bodyPr>
          <a:lstStyle/>
          <a:p>
            <a:pPr>
              <a:lnSpc>
                <a:spcPts val="2000"/>
              </a:lnSpc>
            </a:pPr>
            <a:r>
              <a:rPr lang="zh-CN" altLang="en-US" sz="1400" dirty="0">
                <a:solidFill>
                  <a:schemeClr val="tx1">
                    <a:lumMod val="65000"/>
                    <a:lumOff val="35000"/>
                  </a:schemeClr>
                </a:solidFill>
              </a:rPr>
              <a:t>在正确的价值观体系指导下的高校社团能够帮助大学生正确地认识自己的各种需 要，并且采用恰当适宜的方式来满足自己的需要。</a:t>
            </a:r>
          </a:p>
        </p:txBody>
      </p:sp>
      <p:pic>
        <p:nvPicPr>
          <p:cNvPr id="5" name="图片 4">
            <a:extLst>
              <a:ext uri="{FF2B5EF4-FFF2-40B4-BE49-F238E27FC236}">
                <a16:creationId xmlns:a16="http://schemas.microsoft.com/office/drawing/2014/main" xmlns="" id="{6B061DE9-7648-4753-B35B-E2C5F21F72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1629524"/>
            <a:ext cx="3255549" cy="2084616"/>
          </a:xfrm>
          <a:prstGeom prst="rect">
            <a:avLst/>
          </a:prstGeom>
        </p:spPr>
      </p:pic>
      <p:cxnSp>
        <p:nvCxnSpPr>
          <p:cNvPr id="7" name="直接连接符 6">
            <a:extLst>
              <a:ext uri="{FF2B5EF4-FFF2-40B4-BE49-F238E27FC236}">
                <a16:creationId xmlns:a16="http://schemas.microsoft.com/office/drawing/2014/main" xmlns="" id="{132EE429-88F2-4620-9170-D967B25505EE}"/>
              </a:ext>
            </a:extLst>
          </p:cNvPr>
          <p:cNvCxnSpPr>
            <a:cxnSpLocks/>
          </p:cNvCxnSpPr>
          <p:nvPr/>
        </p:nvCxnSpPr>
        <p:spPr>
          <a:xfrm flipH="1">
            <a:off x="611560" y="1131590"/>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等腰三角形 7">
            <a:extLst>
              <a:ext uri="{FF2B5EF4-FFF2-40B4-BE49-F238E27FC236}">
                <a16:creationId xmlns:a16="http://schemas.microsoft.com/office/drawing/2014/main" xmlns="" id="{FCC2ECCC-1BEF-424A-B6F8-A98FDFADCB6D}"/>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9" name="直接连接符 8">
            <a:extLst>
              <a:ext uri="{FF2B5EF4-FFF2-40B4-BE49-F238E27FC236}">
                <a16:creationId xmlns:a16="http://schemas.microsoft.com/office/drawing/2014/main" xmlns="" id="{CA3FD76F-0119-426C-B921-8210BA400FF5}"/>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等腰三角形 9">
            <a:extLst>
              <a:ext uri="{FF2B5EF4-FFF2-40B4-BE49-F238E27FC236}">
                <a16:creationId xmlns:a16="http://schemas.microsoft.com/office/drawing/2014/main" xmlns="" id="{BED4380C-B945-416C-9657-AC45681E49D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3765949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681459"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大学生社团活动与心理健康的关系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EEF80604-A9D2-4042-A51A-441399672D8C}"/>
              </a:ext>
            </a:extLst>
          </p:cNvPr>
          <p:cNvSpPr txBox="1"/>
          <p:nvPr/>
        </p:nvSpPr>
        <p:spPr>
          <a:xfrm>
            <a:off x="395536" y="782470"/>
            <a:ext cx="2791970" cy="307777"/>
          </a:xfrm>
          <a:prstGeom prst="rect">
            <a:avLst/>
          </a:prstGeom>
          <a:noFill/>
        </p:spPr>
        <p:txBody>
          <a:bodyPr wrap="square">
            <a:spAutoFit/>
          </a:bodyPr>
          <a:lstStyle/>
          <a:p>
            <a:pPr algn="ctr"/>
            <a:r>
              <a:rPr lang="zh-CN" altLang="en-US" sz="1400" b="1" dirty="0">
                <a:solidFill>
                  <a:schemeClr val="accent1"/>
                </a:solidFill>
                <a:latin typeface="+mj-ea"/>
                <a:ea typeface="+mj-ea"/>
                <a:sym typeface="inpin heiti" panose="00000500000000000000" pitchFamily="2" charset="-122"/>
              </a:rPr>
              <a:t>三、大学生社团活动与社会支持</a:t>
            </a:r>
          </a:p>
        </p:txBody>
      </p:sp>
      <p:sp>
        <p:nvSpPr>
          <p:cNvPr id="3" name="文本框 2">
            <a:extLst>
              <a:ext uri="{FF2B5EF4-FFF2-40B4-BE49-F238E27FC236}">
                <a16:creationId xmlns:a16="http://schemas.microsoft.com/office/drawing/2014/main" xmlns="" id="{7895C898-B1DB-446C-996D-42A47089E49A}"/>
              </a:ext>
            </a:extLst>
          </p:cNvPr>
          <p:cNvSpPr txBox="1"/>
          <p:nvPr/>
        </p:nvSpPr>
        <p:spPr>
          <a:xfrm>
            <a:off x="971600" y="2100900"/>
            <a:ext cx="3312368" cy="1096454"/>
          </a:xfrm>
          <a:prstGeom prst="rect">
            <a:avLst/>
          </a:prstGeom>
          <a:noFill/>
        </p:spPr>
        <p:txBody>
          <a:bodyPr wrap="square">
            <a:spAutoFit/>
          </a:bodyPr>
          <a:lstStyle/>
          <a:p>
            <a:pPr>
              <a:lnSpc>
                <a:spcPts val="2000"/>
              </a:lnSpc>
            </a:pPr>
            <a:r>
              <a:rPr lang="zh-CN" altLang="en-US" sz="1400" dirty="0">
                <a:solidFill>
                  <a:schemeClr val="tx1">
                    <a:lumMod val="65000"/>
                    <a:lumOff val="35000"/>
                  </a:schemeClr>
                </a:solidFill>
              </a:rPr>
              <a:t>高校社团给予参加者以机会与不同背景的同伴交上朋友，拓宽 了他们的眼界。仅仅只是成为社会网络中的一员就能够给予人们归属感和认同感。</a:t>
            </a:r>
          </a:p>
        </p:txBody>
      </p:sp>
      <p:pic>
        <p:nvPicPr>
          <p:cNvPr id="7" name="图片 6">
            <a:extLst>
              <a:ext uri="{FF2B5EF4-FFF2-40B4-BE49-F238E27FC236}">
                <a16:creationId xmlns:a16="http://schemas.microsoft.com/office/drawing/2014/main" xmlns="" id="{3CA3F1CA-0670-4105-B634-4446C9AA9B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1685187"/>
            <a:ext cx="3096344" cy="2006431"/>
          </a:xfrm>
          <a:prstGeom prst="rect">
            <a:avLst/>
          </a:prstGeom>
        </p:spPr>
      </p:pic>
      <p:cxnSp>
        <p:nvCxnSpPr>
          <p:cNvPr id="8" name="直接连接符 7">
            <a:extLst>
              <a:ext uri="{FF2B5EF4-FFF2-40B4-BE49-F238E27FC236}">
                <a16:creationId xmlns:a16="http://schemas.microsoft.com/office/drawing/2014/main" xmlns="" id="{FC7FA245-C796-4E20-A6B5-88C3D07AEDBC}"/>
              </a:ext>
            </a:extLst>
          </p:cNvPr>
          <p:cNvCxnSpPr>
            <a:cxnSpLocks/>
          </p:cNvCxnSpPr>
          <p:nvPr/>
        </p:nvCxnSpPr>
        <p:spPr>
          <a:xfrm flipH="1">
            <a:off x="611560" y="1131590"/>
            <a:ext cx="244827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等腰三角形 8">
            <a:extLst>
              <a:ext uri="{FF2B5EF4-FFF2-40B4-BE49-F238E27FC236}">
                <a16:creationId xmlns:a16="http://schemas.microsoft.com/office/drawing/2014/main" xmlns="" id="{C4A64437-9DF5-4FA6-98D9-AEA9D020ECD7}"/>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0" name="直接连接符 9">
            <a:extLst>
              <a:ext uri="{FF2B5EF4-FFF2-40B4-BE49-F238E27FC236}">
                <a16:creationId xmlns:a16="http://schemas.microsoft.com/office/drawing/2014/main" xmlns="" id="{0AD4C780-E655-4645-B188-A3EB49195D10}"/>
              </a:ext>
            </a:extLst>
          </p:cNvPr>
          <p:cNvCxnSpPr>
            <a:cxnSpLocks/>
          </p:cNvCxnSpPr>
          <p:nvPr/>
        </p:nvCxnSpPr>
        <p:spPr>
          <a:xfrm>
            <a:off x="4788024" y="521032"/>
            <a:ext cx="4355976"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等腰三角形 10">
            <a:extLst>
              <a:ext uri="{FF2B5EF4-FFF2-40B4-BE49-F238E27FC236}">
                <a16:creationId xmlns:a16="http://schemas.microsoft.com/office/drawing/2014/main" xmlns="" id="{7FB942D1-8483-4D95-AF07-8B599B7D28A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50226940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681459"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大学生社团活动与心理健康的关系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EEF80604-A9D2-4042-A51A-441399672D8C}"/>
              </a:ext>
            </a:extLst>
          </p:cNvPr>
          <p:cNvSpPr txBox="1"/>
          <p:nvPr/>
        </p:nvSpPr>
        <p:spPr>
          <a:xfrm>
            <a:off x="395536" y="782470"/>
            <a:ext cx="2791970" cy="307777"/>
          </a:xfrm>
          <a:prstGeom prst="rect">
            <a:avLst/>
          </a:prstGeom>
          <a:noFill/>
        </p:spPr>
        <p:txBody>
          <a:bodyPr wrap="square">
            <a:spAutoFit/>
          </a:bodyPr>
          <a:lstStyle/>
          <a:p>
            <a:pPr algn="ctr"/>
            <a:r>
              <a:rPr lang="zh-CN" altLang="en-US" sz="1400" b="1" dirty="0">
                <a:solidFill>
                  <a:schemeClr val="accent1"/>
                </a:solidFill>
                <a:latin typeface="+mj-ea"/>
                <a:ea typeface="+mj-ea"/>
                <a:sym typeface="inpin heiti" panose="00000500000000000000" pitchFamily="2" charset="-122"/>
              </a:rPr>
              <a:t>四、大学生社团活动与能力提升</a:t>
            </a:r>
          </a:p>
        </p:txBody>
      </p:sp>
      <p:sp>
        <p:nvSpPr>
          <p:cNvPr id="3" name="文本框 2">
            <a:extLst>
              <a:ext uri="{FF2B5EF4-FFF2-40B4-BE49-F238E27FC236}">
                <a16:creationId xmlns:a16="http://schemas.microsoft.com/office/drawing/2014/main" xmlns="" id="{7895C898-B1DB-446C-996D-42A47089E49A}"/>
              </a:ext>
            </a:extLst>
          </p:cNvPr>
          <p:cNvSpPr txBox="1"/>
          <p:nvPr/>
        </p:nvSpPr>
        <p:spPr>
          <a:xfrm>
            <a:off x="4815016" y="2125424"/>
            <a:ext cx="3312368" cy="1096454"/>
          </a:xfrm>
          <a:prstGeom prst="rect">
            <a:avLst/>
          </a:prstGeom>
          <a:noFill/>
        </p:spPr>
        <p:txBody>
          <a:bodyPr wrap="square">
            <a:spAutoFit/>
          </a:bodyPr>
          <a:lstStyle/>
          <a:p>
            <a:pPr>
              <a:lnSpc>
                <a:spcPts val="2000"/>
              </a:lnSpc>
            </a:pPr>
            <a:r>
              <a:rPr lang="zh-CN" altLang="en-US" sz="1400" dirty="0">
                <a:solidFill>
                  <a:schemeClr val="tx1">
                    <a:lumMod val="65000"/>
                    <a:lumOff val="35000"/>
                  </a:schemeClr>
                </a:solidFill>
              </a:rPr>
              <a:t>高校社团的参与可以帮助大学生学会如何管理他们的时间，和他人进行合作，能够更加清 楚地、更加有效地与其他人进行交流。</a:t>
            </a:r>
          </a:p>
        </p:txBody>
      </p:sp>
      <p:pic>
        <p:nvPicPr>
          <p:cNvPr id="5" name="图片 4">
            <a:extLst>
              <a:ext uri="{FF2B5EF4-FFF2-40B4-BE49-F238E27FC236}">
                <a16:creationId xmlns:a16="http://schemas.microsoft.com/office/drawing/2014/main" xmlns="" id="{BD98E913-6B2F-4404-A7FA-D82C3A07E0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1635646"/>
            <a:ext cx="3168352" cy="2106954"/>
          </a:xfrm>
          <a:prstGeom prst="rect">
            <a:avLst/>
          </a:prstGeom>
        </p:spPr>
      </p:pic>
      <p:cxnSp>
        <p:nvCxnSpPr>
          <p:cNvPr id="7" name="直接连接符 6">
            <a:extLst>
              <a:ext uri="{FF2B5EF4-FFF2-40B4-BE49-F238E27FC236}">
                <a16:creationId xmlns:a16="http://schemas.microsoft.com/office/drawing/2014/main" xmlns="" id="{42631105-5EE1-4940-AD00-AE63F8B52BDA}"/>
              </a:ext>
            </a:extLst>
          </p:cNvPr>
          <p:cNvCxnSpPr>
            <a:cxnSpLocks/>
          </p:cNvCxnSpPr>
          <p:nvPr/>
        </p:nvCxnSpPr>
        <p:spPr>
          <a:xfrm flipH="1">
            <a:off x="611560" y="1131590"/>
            <a:ext cx="252028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等腰三角形 7">
            <a:extLst>
              <a:ext uri="{FF2B5EF4-FFF2-40B4-BE49-F238E27FC236}">
                <a16:creationId xmlns:a16="http://schemas.microsoft.com/office/drawing/2014/main" xmlns="" id="{87D1E5A4-0B29-4A9E-8EDD-EDD6428F0CCB}"/>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9" name="直接连接符 8">
            <a:extLst>
              <a:ext uri="{FF2B5EF4-FFF2-40B4-BE49-F238E27FC236}">
                <a16:creationId xmlns:a16="http://schemas.microsoft.com/office/drawing/2014/main" xmlns="" id="{A6A20985-C137-49CE-9224-CE5E43C24ABD}"/>
              </a:ext>
            </a:extLst>
          </p:cNvPr>
          <p:cNvCxnSpPr>
            <a:cxnSpLocks/>
          </p:cNvCxnSpPr>
          <p:nvPr/>
        </p:nvCxnSpPr>
        <p:spPr>
          <a:xfrm>
            <a:off x="4815016" y="521032"/>
            <a:ext cx="432898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等腰三角形 9">
            <a:extLst>
              <a:ext uri="{FF2B5EF4-FFF2-40B4-BE49-F238E27FC236}">
                <a16:creationId xmlns:a16="http://schemas.microsoft.com/office/drawing/2014/main" xmlns="" id="{FBF75A52-C668-483E-A0F8-2868A8BA7A1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10356567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681459"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第二节 大学生社团活动与心理健康的关系</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EEF80604-A9D2-4042-A51A-441399672D8C}"/>
              </a:ext>
            </a:extLst>
          </p:cNvPr>
          <p:cNvSpPr txBox="1"/>
          <p:nvPr/>
        </p:nvSpPr>
        <p:spPr>
          <a:xfrm>
            <a:off x="395536" y="782470"/>
            <a:ext cx="3384376" cy="307777"/>
          </a:xfrm>
          <a:prstGeom prst="rect">
            <a:avLst/>
          </a:prstGeom>
          <a:noFill/>
        </p:spPr>
        <p:txBody>
          <a:bodyPr wrap="square">
            <a:spAutoFit/>
          </a:bodyPr>
          <a:lstStyle/>
          <a:p>
            <a:pPr algn="ctr"/>
            <a:r>
              <a:rPr lang="zh-CN" altLang="en-US" sz="1400" b="1" dirty="0">
                <a:solidFill>
                  <a:schemeClr val="accent1"/>
                </a:solidFill>
                <a:latin typeface="+mj-ea"/>
                <a:ea typeface="+mj-ea"/>
                <a:sym typeface="inpin heiti" panose="00000500000000000000" pitchFamily="2" charset="-122"/>
              </a:rPr>
              <a:t>五、大学生社团活动与同一性和目标感</a:t>
            </a:r>
          </a:p>
        </p:txBody>
      </p:sp>
      <p:sp>
        <p:nvSpPr>
          <p:cNvPr id="7" name="椭圆 6">
            <a:extLst>
              <a:ext uri="{FF2B5EF4-FFF2-40B4-BE49-F238E27FC236}">
                <a16:creationId xmlns:a16="http://schemas.microsoft.com/office/drawing/2014/main" xmlns="" id="{64513F63-99C4-47B4-8772-A95B78B22354}"/>
              </a:ext>
            </a:extLst>
          </p:cNvPr>
          <p:cNvSpPr/>
          <p:nvPr/>
        </p:nvSpPr>
        <p:spPr>
          <a:xfrm>
            <a:off x="1521642" y="1383812"/>
            <a:ext cx="2702651" cy="2702651"/>
          </a:xfrm>
          <a:prstGeom prst="ellipse">
            <a:avLst/>
          </a:prstGeom>
          <a:solidFill>
            <a:srgbClr val="FF0000"/>
          </a:solid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867">
              <a:solidFill>
                <a:schemeClr val="bg1"/>
              </a:solidFill>
              <a:latin typeface="字魂36号-正文宋楷" panose="02000000000000000000" pitchFamily="2" charset="-122"/>
              <a:ea typeface="字魂36号-正文宋楷" panose="02000000000000000000" pitchFamily="2" charset="-122"/>
            </a:endParaRPr>
          </a:p>
        </p:txBody>
      </p:sp>
      <p:sp>
        <p:nvSpPr>
          <p:cNvPr id="9" name="椭圆 8">
            <a:extLst>
              <a:ext uri="{FF2B5EF4-FFF2-40B4-BE49-F238E27FC236}">
                <a16:creationId xmlns:a16="http://schemas.microsoft.com/office/drawing/2014/main" xmlns="" id="{DE9B33CE-191E-4F15-AC72-482F71D82F32}"/>
              </a:ext>
            </a:extLst>
          </p:cNvPr>
          <p:cNvSpPr/>
          <p:nvPr/>
        </p:nvSpPr>
        <p:spPr>
          <a:xfrm>
            <a:off x="4732880" y="1416618"/>
            <a:ext cx="2719440" cy="2719438"/>
          </a:xfrm>
          <a:prstGeom prst="ellipse">
            <a:avLst/>
          </a:prstGeom>
          <a:solidFill>
            <a:srgbClr val="FFC000"/>
          </a:solid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867" dirty="0">
              <a:solidFill>
                <a:schemeClr val="bg1"/>
              </a:solidFill>
              <a:latin typeface="字魂36号-正文宋楷" panose="02000000000000000000" pitchFamily="2" charset="-122"/>
              <a:ea typeface="字魂36号-正文宋楷" panose="02000000000000000000" pitchFamily="2" charset="-122"/>
            </a:endParaRPr>
          </a:p>
        </p:txBody>
      </p:sp>
      <p:sp>
        <p:nvSpPr>
          <p:cNvPr id="10" name="TextBox 27">
            <a:extLst>
              <a:ext uri="{FF2B5EF4-FFF2-40B4-BE49-F238E27FC236}">
                <a16:creationId xmlns:a16="http://schemas.microsoft.com/office/drawing/2014/main" xmlns="" id="{B4EC30D0-7573-4A47-8510-23B2EBAECE25}"/>
              </a:ext>
            </a:extLst>
          </p:cNvPr>
          <p:cNvSpPr txBox="1"/>
          <p:nvPr/>
        </p:nvSpPr>
        <p:spPr>
          <a:xfrm>
            <a:off x="5321202" y="2034199"/>
            <a:ext cx="1800200" cy="1102546"/>
          </a:xfrm>
          <a:prstGeom prst="rect">
            <a:avLst/>
          </a:prstGeom>
          <a:noFill/>
        </p:spPr>
        <p:txBody>
          <a:bodyPr wrap="square" rtlCol="0">
            <a:spAutoFit/>
          </a:bodyPr>
          <a:lstStyle/>
          <a:p>
            <a:pPr>
              <a:lnSpc>
                <a:spcPts val="2000"/>
              </a:lnSpc>
            </a:pPr>
            <a:r>
              <a:rPr lang="zh-CN" altLang="en-US" sz="1600" dirty="0">
                <a:solidFill>
                  <a:schemeClr val="tx1">
                    <a:lumMod val="65000"/>
                    <a:lumOff val="35000"/>
                  </a:schemeClr>
                </a:solidFill>
              </a:rPr>
              <a:t>高校社团是大学生出于某个共同的目标 而自愿组成、建立起来的。</a:t>
            </a:r>
          </a:p>
        </p:txBody>
      </p:sp>
      <p:sp>
        <p:nvSpPr>
          <p:cNvPr id="11" name="TextBox 27">
            <a:extLst>
              <a:ext uri="{FF2B5EF4-FFF2-40B4-BE49-F238E27FC236}">
                <a16:creationId xmlns:a16="http://schemas.microsoft.com/office/drawing/2014/main" xmlns="" id="{5DC64877-AF14-41AC-9B66-F7ED7B14EDF2}"/>
              </a:ext>
            </a:extLst>
          </p:cNvPr>
          <p:cNvSpPr txBox="1"/>
          <p:nvPr/>
        </p:nvSpPr>
        <p:spPr>
          <a:xfrm>
            <a:off x="1823944" y="2047769"/>
            <a:ext cx="2098045" cy="1374735"/>
          </a:xfrm>
          <a:prstGeom prst="rect">
            <a:avLst/>
          </a:prstGeom>
          <a:noFill/>
        </p:spPr>
        <p:txBody>
          <a:bodyPr wrap="square" rtlCol="0">
            <a:spAutoFit/>
          </a:bodyPr>
          <a:lstStyle/>
          <a:p>
            <a:pPr algn="ctr">
              <a:lnSpc>
                <a:spcPts val="2000"/>
              </a:lnSpc>
            </a:pPr>
            <a:r>
              <a:rPr lang="zh-CN" altLang="en-US" sz="1600" dirty="0">
                <a:solidFill>
                  <a:schemeClr val="bg1"/>
                </a:solidFill>
              </a:rPr>
              <a:t>高校社团为学生提供了尝试各种角色、体验不同生活形态的机会，有利于学生发展自我认同。</a:t>
            </a:r>
            <a:endParaRPr lang="en-US" altLang="zh-CN" sz="1600" dirty="0">
              <a:solidFill>
                <a:schemeClr val="bg1"/>
              </a:solidFill>
            </a:endParaRPr>
          </a:p>
        </p:txBody>
      </p:sp>
      <p:cxnSp>
        <p:nvCxnSpPr>
          <p:cNvPr id="12" name="直接连接符 11">
            <a:extLst>
              <a:ext uri="{FF2B5EF4-FFF2-40B4-BE49-F238E27FC236}">
                <a16:creationId xmlns:a16="http://schemas.microsoft.com/office/drawing/2014/main" xmlns="" id="{84577E7D-00A6-472E-89ED-4B781E726CAD}"/>
              </a:ext>
            </a:extLst>
          </p:cNvPr>
          <p:cNvCxnSpPr>
            <a:cxnSpLocks/>
          </p:cNvCxnSpPr>
          <p:nvPr/>
        </p:nvCxnSpPr>
        <p:spPr>
          <a:xfrm flipH="1">
            <a:off x="611560" y="1131590"/>
            <a:ext cx="302433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等腰三角形 12">
            <a:extLst>
              <a:ext uri="{FF2B5EF4-FFF2-40B4-BE49-F238E27FC236}">
                <a16:creationId xmlns:a16="http://schemas.microsoft.com/office/drawing/2014/main" xmlns="" id="{8E321746-44D3-4903-95A5-0C5AD17CFBFC}"/>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4" name="直接连接符 13">
            <a:extLst>
              <a:ext uri="{FF2B5EF4-FFF2-40B4-BE49-F238E27FC236}">
                <a16:creationId xmlns:a16="http://schemas.microsoft.com/office/drawing/2014/main" xmlns="" id="{178193B8-3121-483E-8936-57B9EE1CD4E9}"/>
              </a:ext>
            </a:extLst>
          </p:cNvPr>
          <p:cNvCxnSpPr>
            <a:cxnSpLocks/>
          </p:cNvCxnSpPr>
          <p:nvPr/>
        </p:nvCxnSpPr>
        <p:spPr>
          <a:xfrm>
            <a:off x="4860032" y="521032"/>
            <a:ext cx="428396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9A172C13-55F9-454A-9397-85B878A766A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7253628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681459"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大学生参与社团活动需要注意的问题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EEF80604-A9D2-4042-A51A-441399672D8C}"/>
              </a:ext>
            </a:extLst>
          </p:cNvPr>
          <p:cNvSpPr txBox="1"/>
          <p:nvPr/>
        </p:nvSpPr>
        <p:spPr>
          <a:xfrm>
            <a:off x="179512" y="790224"/>
            <a:ext cx="2376264" cy="307777"/>
          </a:xfrm>
          <a:prstGeom prst="rect">
            <a:avLst/>
          </a:prstGeom>
          <a:noFill/>
        </p:spPr>
        <p:txBody>
          <a:bodyPr wrap="square">
            <a:spAutoFit/>
          </a:bodyPr>
          <a:lstStyle/>
          <a:p>
            <a:pPr algn="ctr"/>
            <a:r>
              <a:rPr lang="zh-CN" altLang="en-US" sz="1400" b="1" dirty="0">
                <a:solidFill>
                  <a:schemeClr val="accent1"/>
                </a:solidFill>
                <a:latin typeface="+mj-ea"/>
                <a:ea typeface="+mj-ea"/>
                <a:sym typeface="inpin heiti" panose="00000500000000000000" pitchFamily="2" charset="-122"/>
              </a:rPr>
              <a:t>一、 个人层面的问题</a:t>
            </a:r>
          </a:p>
        </p:txBody>
      </p:sp>
      <p:grpSp>
        <p:nvGrpSpPr>
          <p:cNvPr id="12" name="组合 11">
            <a:extLst>
              <a:ext uri="{FF2B5EF4-FFF2-40B4-BE49-F238E27FC236}">
                <a16:creationId xmlns:a16="http://schemas.microsoft.com/office/drawing/2014/main" xmlns="" id="{1E68F2F5-2627-4311-BEF8-265231EB34AB}"/>
              </a:ext>
            </a:extLst>
          </p:cNvPr>
          <p:cNvGrpSpPr/>
          <p:nvPr/>
        </p:nvGrpSpPr>
        <p:grpSpPr>
          <a:xfrm>
            <a:off x="4904986" y="2394451"/>
            <a:ext cx="1986746" cy="934373"/>
            <a:chOff x="6359436" y="2728516"/>
            <a:chExt cx="2648995" cy="1245831"/>
          </a:xfrm>
        </p:grpSpPr>
        <p:grpSp>
          <p:nvGrpSpPr>
            <p:cNvPr id="13" name="组合 12">
              <a:extLst>
                <a:ext uri="{FF2B5EF4-FFF2-40B4-BE49-F238E27FC236}">
                  <a16:creationId xmlns:a16="http://schemas.microsoft.com/office/drawing/2014/main" xmlns="" id="{FFF61222-62AE-4BD7-8C5A-1C4028E6D13B}"/>
                </a:ext>
              </a:extLst>
            </p:cNvPr>
            <p:cNvGrpSpPr/>
            <p:nvPr/>
          </p:nvGrpSpPr>
          <p:grpSpPr>
            <a:xfrm>
              <a:off x="6359436" y="2728516"/>
              <a:ext cx="1212728" cy="1234483"/>
              <a:chOff x="6129344" y="2728516"/>
              <a:chExt cx="1212728" cy="1234483"/>
            </a:xfrm>
          </p:grpSpPr>
          <p:sp>
            <p:nvSpPr>
              <p:cNvPr id="19" name="对角圆角矩形 23">
                <a:extLst>
                  <a:ext uri="{FF2B5EF4-FFF2-40B4-BE49-F238E27FC236}">
                    <a16:creationId xmlns:a16="http://schemas.microsoft.com/office/drawing/2014/main" xmlns="" id="{145B6E0D-C681-48B0-B82A-EA70BCEC363A}"/>
                  </a:ext>
                </a:extLst>
              </p:cNvPr>
              <p:cNvSpPr/>
              <p:nvPr/>
            </p:nvSpPr>
            <p:spPr>
              <a:xfrm rot="16200000">
                <a:off x="6118466" y="2739394"/>
                <a:ext cx="1234483" cy="1212728"/>
              </a:xfrm>
              <a:prstGeom prst="round2DiagRect">
                <a:avLst>
                  <a:gd name="adj1" fmla="val 50000"/>
                  <a:gd name="adj2" fmla="val 0"/>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0" name="对角圆角矩形 24">
                <a:extLst>
                  <a:ext uri="{FF2B5EF4-FFF2-40B4-BE49-F238E27FC236}">
                    <a16:creationId xmlns:a16="http://schemas.microsoft.com/office/drawing/2014/main" xmlns="" id="{4EED87C8-1D34-442C-B816-4E8413CD48D9}"/>
                  </a:ext>
                </a:extLst>
              </p:cNvPr>
              <p:cNvSpPr/>
              <p:nvPr/>
            </p:nvSpPr>
            <p:spPr>
              <a:xfrm rot="16200000">
                <a:off x="6229699" y="2836404"/>
                <a:ext cx="1034918" cy="1016679"/>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7" name="矩形 16">
              <a:extLst>
                <a:ext uri="{FF2B5EF4-FFF2-40B4-BE49-F238E27FC236}">
                  <a16:creationId xmlns:a16="http://schemas.microsoft.com/office/drawing/2014/main" xmlns="" id="{E8FAB054-F1F8-460E-BBB8-0A1A87842F63}"/>
                </a:ext>
              </a:extLst>
            </p:cNvPr>
            <p:cNvSpPr/>
            <p:nvPr/>
          </p:nvSpPr>
          <p:spPr>
            <a:xfrm>
              <a:off x="7349588" y="2803789"/>
              <a:ext cx="1658843" cy="1170558"/>
            </a:xfrm>
            <a:prstGeom prst="rect">
              <a:avLst/>
            </a:prstGeom>
          </p:spPr>
          <p:txBody>
            <a:bodyPr wrap="none" lIns="360000" tIns="0" rIns="216000" bIns="0" anchor="ctr" anchorCtr="0">
              <a:normAutofit/>
            </a:bodyPr>
            <a:lstStyle/>
            <a:p>
              <a:r>
                <a:rPr lang="zh-CN" altLang="en-US" sz="1600" dirty="0">
                  <a:sym typeface="inpin heiti" panose="00000500000000000000" pitchFamily="2" charset="-122"/>
                </a:rPr>
                <a:t>参与的</a:t>
              </a:r>
              <a:endParaRPr lang="en-US" altLang="zh-CN" sz="1600" dirty="0">
                <a:sym typeface="inpin heiti" panose="00000500000000000000" pitchFamily="2" charset="-122"/>
              </a:endParaRPr>
            </a:p>
            <a:p>
              <a:r>
                <a:rPr lang="zh-CN" altLang="en-US" sz="2400" b="1" dirty="0">
                  <a:solidFill>
                    <a:schemeClr val="accent2">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积极性</a:t>
              </a:r>
            </a:p>
          </p:txBody>
        </p:sp>
      </p:grpSp>
      <p:grpSp>
        <p:nvGrpSpPr>
          <p:cNvPr id="21" name="组合 20">
            <a:extLst>
              <a:ext uri="{FF2B5EF4-FFF2-40B4-BE49-F238E27FC236}">
                <a16:creationId xmlns:a16="http://schemas.microsoft.com/office/drawing/2014/main" xmlns="" id="{FABF4D50-61C8-40D5-BB6F-FB3A8D40891A}"/>
              </a:ext>
            </a:extLst>
          </p:cNvPr>
          <p:cNvGrpSpPr/>
          <p:nvPr/>
        </p:nvGrpSpPr>
        <p:grpSpPr>
          <a:xfrm>
            <a:off x="2373902" y="2557782"/>
            <a:ext cx="1834593" cy="1662312"/>
            <a:chOff x="3325840" y="2508837"/>
            <a:chExt cx="2446124" cy="2216418"/>
          </a:xfrm>
        </p:grpSpPr>
        <p:grpSp>
          <p:nvGrpSpPr>
            <p:cNvPr id="22" name="组合 21">
              <a:extLst>
                <a:ext uri="{FF2B5EF4-FFF2-40B4-BE49-F238E27FC236}">
                  <a16:creationId xmlns:a16="http://schemas.microsoft.com/office/drawing/2014/main" xmlns="" id="{5F0B7C3F-16B7-4004-8AEE-157D34F0A7D5}"/>
                </a:ext>
              </a:extLst>
            </p:cNvPr>
            <p:cNvGrpSpPr/>
            <p:nvPr/>
          </p:nvGrpSpPr>
          <p:grpSpPr>
            <a:xfrm>
              <a:off x="4603247" y="3535572"/>
              <a:ext cx="1168717" cy="1189683"/>
              <a:chOff x="4852515" y="3535572"/>
              <a:chExt cx="1168717" cy="1189683"/>
            </a:xfrm>
          </p:grpSpPr>
          <p:sp>
            <p:nvSpPr>
              <p:cNvPr id="26" name="对角圆角矩形 29">
                <a:extLst>
                  <a:ext uri="{FF2B5EF4-FFF2-40B4-BE49-F238E27FC236}">
                    <a16:creationId xmlns:a16="http://schemas.microsoft.com/office/drawing/2014/main" xmlns="" id="{B0C874E1-3E3D-4272-A156-845E7AF82536}"/>
                  </a:ext>
                </a:extLst>
              </p:cNvPr>
              <p:cNvSpPr/>
              <p:nvPr/>
            </p:nvSpPr>
            <p:spPr>
              <a:xfrm rot="16200000">
                <a:off x="4842032" y="3546055"/>
                <a:ext cx="1189683" cy="1168717"/>
              </a:xfrm>
              <a:prstGeom prst="round2DiagRect">
                <a:avLst>
                  <a:gd name="adj1" fmla="val 50000"/>
                  <a:gd name="adj2" fmla="val 0"/>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7" name="对角圆角矩形 30">
                <a:extLst>
                  <a:ext uri="{FF2B5EF4-FFF2-40B4-BE49-F238E27FC236}">
                    <a16:creationId xmlns:a16="http://schemas.microsoft.com/office/drawing/2014/main" xmlns="" id="{D2F15B9A-0FFE-410F-BBB0-66D8F27DD0DC}"/>
                  </a:ext>
                </a:extLst>
              </p:cNvPr>
              <p:cNvSpPr/>
              <p:nvPr/>
            </p:nvSpPr>
            <p:spPr>
              <a:xfrm rot="16200000">
                <a:off x="4949228" y="3639545"/>
                <a:ext cx="997360" cy="979782"/>
              </a:xfrm>
              <a:prstGeom prst="round2Diag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25" name="矩形 24">
              <a:extLst>
                <a:ext uri="{FF2B5EF4-FFF2-40B4-BE49-F238E27FC236}">
                  <a16:creationId xmlns:a16="http://schemas.microsoft.com/office/drawing/2014/main" xmlns="" id="{7F9BD2BE-7AE2-4A87-8489-DEDBD0CFF148}"/>
                </a:ext>
              </a:extLst>
            </p:cNvPr>
            <p:cNvSpPr/>
            <p:nvPr/>
          </p:nvSpPr>
          <p:spPr>
            <a:xfrm>
              <a:off x="3325840" y="2508837"/>
              <a:ext cx="1440733" cy="1966528"/>
            </a:xfrm>
            <a:prstGeom prst="rect">
              <a:avLst/>
            </a:prstGeom>
          </p:spPr>
          <p:txBody>
            <a:bodyPr wrap="none" lIns="0" tIns="0" rIns="360000" bIns="0" anchor="b" anchorCtr="0">
              <a:normAutofit/>
            </a:bodyPr>
            <a:lstStyle/>
            <a:p>
              <a:pPr algn="r"/>
              <a:r>
                <a:rPr lang="zh-CN" altLang="en-US" sz="1400" dirty="0">
                  <a:latin typeface="微软雅黑" panose="020B0503020204020204" pitchFamily="34" charset="-122"/>
                  <a:ea typeface="微软雅黑" panose="020B0503020204020204" pitchFamily="34" charset="-122"/>
                  <a:cs typeface="+mn-ea"/>
                  <a:sym typeface="inpin heiti" panose="00000500000000000000" pitchFamily="2" charset="-122"/>
                </a:rPr>
                <a:t>合理安排</a:t>
              </a:r>
              <a:r>
                <a:rPr lang="zh-CN" altLang="en-US" sz="2000" b="1" dirty="0">
                  <a:solidFill>
                    <a:schemeClr val="accent3">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时间</a:t>
              </a:r>
              <a:endParaRPr lang="en-US" altLang="zh-CN" sz="2000" b="1" dirty="0">
                <a:solidFill>
                  <a:schemeClr val="accent3">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r"/>
              <a:r>
                <a:rPr lang="zh-CN" altLang="en-US" sz="2000" b="1" dirty="0">
                  <a:solidFill>
                    <a:schemeClr val="accent3">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精力</a:t>
              </a:r>
            </a:p>
          </p:txBody>
        </p:sp>
      </p:grpSp>
      <p:sp>
        <p:nvSpPr>
          <p:cNvPr id="28" name="矩形 27">
            <a:extLst>
              <a:ext uri="{FF2B5EF4-FFF2-40B4-BE49-F238E27FC236}">
                <a16:creationId xmlns:a16="http://schemas.microsoft.com/office/drawing/2014/main" xmlns="" id="{106F4509-3A37-4411-9946-03F63E782F7F}"/>
              </a:ext>
            </a:extLst>
          </p:cNvPr>
          <p:cNvSpPr/>
          <p:nvPr/>
        </p:nvSpPr>
        <p:spPr>
          <a:xfrm>
            <a:off x="4533882" y="1329612"/>
            <a:ext cx="34289" cy="2997333"/>
          </a:xfrm>
          <a:prstGeom prst="rect">
            <a:avLst/>
          </a:prstGeom>
          <a:solidFill>
            <a:schemeClr val="bg2">
              <a:lumMod val="100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nvGrpSpPr>
          <p:cNvPr id="30" name="组合 29">
            <a:extLst>
              <a:ext uri="{FF2B5EF4-FFF2-40B4-BE49-F238E27FC236}">
                <a16:creationId xmlns:a16="http://schemas.microsoft.com/office/drawing/2014/main" xmlns="" id="{9E4F1433-2725-4083-917F-EEE937DEECAA}"/>
              </a:ext>
            </a:extLst>
          </p:cNvPr>
          <p:cNvGrpSpPr/>
          <p:nvPr/>
        </p:nvGrpSpPr>
        <p:grpSpPr>
          <a:xfrm>
            <a:off x="2340005" y="1404254"/>
            <a:ext cx="3176036" cy="2586462"/>
            <a:chOff x="3280643" y="1456171"/>
            <a:chExt cx="4234715" cy="3448618"/>
          </a:xfrm>
        </p:grpSpPr>
        <p:grpSp>
          <p:nvGrpSpPr>
            <p:cNvPr id="31" name="组合 30">
              <a:extLst>
                <a:ext uri="{FF2B5EF4-FFF2-40B4-BE49-F238E27FC236}">
                  <a16:creationId xmlns:a16="http://schemas.microsoft.com/office/drawing/2014/main" xmlns="" id="{3013AC2E-C9B9-4248-966A-66D7EA93DD25}"/>
                </a:ext>
              </a:extLst>
            </p:cNvPr>
            <p:cNvGrpSpPr/>
            <p:nvPr/>
          </p:nvGrpSpPr>
          <p:grpSpPr>
            <a:xfrm>
              <a:off x="4559236" y="1456171"/>
              <a:ext cx="2956122" cy="3448618"/>
              <a:chOff x="4816253" y="1456171"/>
              <a:chExt cx="2956122" cy="3448618"/>
            </a:xfrm>
          </p:grpSpPr>
          <p:sp>
            <p:nvSpPr>
              <p:cNvPr id="35" name="对角圆角矩形 26">
                <a:extLst>
                  <a:ext uri="{FF2B5EF4-FFF2-40B4-BE49-F238E27FC236}">
                    <a16:creationId xmlns:a16="http://schemas.microsoft.com/office/drawing/2014/main" xmlns="" id="{658864E2-628C-4B57-9A78-1916BC4DB1A4}"/>
                  </a:ext>
                </a:extLst>
              </p:cNvPr>
              <p:cNvSpPr/>
              <p:nvPr/>
            </p:nvSpPr>
            <p:spPr>
              <a:xfrm rot="16200000">
                <a:off x="4805375" y="1467049"/>
                <a:ext cx="1234483" cy="1212728"/>
              </a:xfrm>
              <a:prstGeom prst="round2DiagRect">
                <a:avLst>
                  <a:gd name="adj1" fmla="val 50000"/>
                  <a:gd name="adj2" fmla="val 0"/>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6" name="对角圆角矩形 27">
                <a:extLst>
                  <a:ext uri="{FF2B5EF4-FFF2-40B4-BE49-F238E27FC236}">
                    <a16:creationId xmlns:a16="http://schemas.microsoft.com/office/drawing/2014/main" xmlns="" id="{28EFC753-1489-455B-BD8E-CEEBF98BC07E}"/>
                  </a:ext>
                </a:extLst>
              </p:cNvPr>
              <p:cNvSpPr/>
              <p:nvPr/>
            </p:nvSpPr>
            <p:spPr>
              <a:xfrm rot="16200000">
                <a:off x="4916607" y="1564059"/>
                <a:ext cx="1034918" cy="1016679"/>
              </a:xfrm>
              <a:prstGeom prst="round2DiagRect">
                <a:avLst>
                  <a:gd name="adj1" fmla="val 50000"/>
                  <a:gd name="adj2" fmla="val 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任意多边形 28">
                <a:extLst>
                  <a:ext uri="{FF2B5EF4-FFF2-40B4-BE49-F238E27FC236}">
                    <a16:creationId xmlns:a16="http://schemas.microsoft.com/office/drawing/2014/main" xmlns="" id="{6EA7D5DB-E4E7-43CA-B405-4DC90EE9CB71}"/>
                  </a:ext>
                </a:extLst>
              </p:cNvPr>
              <p:cNvSpPr>
                <a:spLocks/>
              </p:cNvSpPr>
              <p:nvPr/>
            </p:nvSpPr>
            <p:spPr bwMode="auto">
              <a:xfrm>
                <a:off x="5250981" y="1792284"/>
                <a:ext cx="393853" cy="57995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任意多边形 28">
                <a:extLst>
                  <a:ext uri="{FF2B5EF4-FFF2-40B4-BE49-F238E27FC236}">
                    <a16:creationId xmlns:a16="http://schemas.microsoft.com/office/drawing/2014/main" xmlns="" id="{2C4C7984-84B2-4BE7-911B-47FA77E0E0CB}"/>
                  </a:ext>
                </a:extLst>
              </p:cNvPr>
              <p:cNvSpPr>
                <a:spLocks/>
              </p:cNvSpPr>
              <p:nvPr/>
            </p:nvSpPr>
            <p:spPr bwMode="auto">
              <a:xfrm>
                <a:off x="7378522" y="3107154"/>
                <a:ext cx="393853" cy="579958"/>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9" name="任意多边形 28">
                <a:extLst>
                  <a:ext uri="{FF2B5EF4-FFF2-40B4-BE49-F238E27FC236}">
                    <a16:creationId xmlns:a16="http://schemas.microsoft.com/office/drawing/2014/main" xmlns="" id="{87F7EF1C-D193-4457-A6CA-B22C961DA7A6}"/>
                  </a:ext>
                </a:extLst>
              </p:cNvPr>
              <p:cNvSpPr>
                <a:spLocks/>
              </p:cNvSpPr>
              <p:nvPr/>
            </p:nvSpPr>
            <p:spPr bwMode="auto">
              <a:xfrm>
                <a:off x="5247694" y="4324831"/>
                <a:ext cx="393853" cy="579958"/>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34" name="矩形 33">
              <a:extLst>
                <a:ext uri="{FF2B5EF4-FFF2-40B4-BE49-F238E27FC236}">
                  <a16:creationId xmlns:a16="http://schemas.microsoft.com/office/drawing/2014/main" xmlns="" id="{A8283C3F-2235-470E-A1D4-4340914EA15B}"/>
                </a:ext>
              </a:extLst>
            </p:cNvPr>
            <p:cNvSpPr/>
            <p:nvPr/>
          </p:nvSpPr>
          <p:spPr>
            <a:xfrm>
              <a:off x="3280643" y="1572672"/>
              <a:ext cx="1440733" cy="881023"/>
            </a:xfrm>
            <a:prstGeom prst="rect">
              <a:avLst/>
            </a:prstGeom>
          </p:spPr>
          <p:txBody>
            <a:bodyPr wrap="none" lIns="0" tIns="0" rIns="360000" bIns="0" anchor="b" anchorCtr="0">
              <a:normAutofit/>
            </a:bodyPr>
            <a:lstStyle/>
            <a:p>
              <a:pPr algn="r"/>
              <a:r>
                <a:rPr lang="zh-CN" altLang="en-US" sz="1400" dirty="0">
                  <a:latin typeface="微软雅黑" panose="020B0503020204020204" pitchFamily="34" charset="-122"/>
                  <a:ea typeface="微软雅黑" panose="020B0503020204020204" pitchFamily="34" charset="-122"/>
                  <a:cs typeface="+mn-ea"/>
                  <a:sym typeface="inpin heiti" panose="00000500000000000000" pitchFamily="2" charset="-122"/>
                </a:rPr>
                <a:t>参与的</a:t>
              </a:r>
              <a:r>
                <a:rPr lang="zh-CN" altLang="en-US" sz="2000" b="1"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连续性</a:t>
              </a:r>
              <a:endParaRPr lang="en-US" altLang="zh-CN" sz="1400" b="1"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r"/>
              <a:r>
                <a:rPr lang="zh-CN" altLang="en-US" sz="2000" b="1"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强度</a:t>
              </a:r>
              <a:r>
                <a:rPr lang="zh-CN" altLang="en-US" sz="1400" dirty="0">
                  <a:latin typeface="微软雅黑" panose="020B0503020204020204" pitchFamily="34" charset="-122"/>
                  <a:ea typeface="微软雅黑" panose="020B0503020204020204" pitchFamily="34" charset="-122"/>
                  <a:cs typeface="+mn-ea"/>
                  <a:sym typeface="inpin heiti" panose="00000500000000000000" pitchFamily="2" charset="-122"/>
                </a:rPr>
                <a:t>和</a:t>
              </a:r>
              <a:r>
                <a:rPr lang="zh-CN" altLang="en-US" sz="2000" b="1"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多样性</a:t>
              </a:r>
              <a:endParaRPr lang="zh-CN" altLang="en-US" sz="1400" b="1" dirty="0">
                <a:solidFill>
                  <a:schemeClr val="accent1">
                    <a:lumMod val="100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cxnSp>
        <p:nvCxnSpPr>
          <p:cNvPr id="24" name="直接连接符 23">
            <a:extLst>
              <a:ext uri="{FF2B5EF4-FFF2-40B4-BE49-F238E27FC236}">
                <a16:creationId xmlns:a16="http://schemas.microsoft.com/office/drawing/2014/main" xmlns="" id="{23AFD5E8-A552-4EB8-B40D-CE038B6023D1}"/>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等腰三角形 31">
            <a:extLst>
              <a:ext uri="{FF2B5EF4-FFF2-40B4-BE49-F238E27FC236}">
                <a16:creationId xmlns:a16="http://schemas.microsoft.com/office/drawing/2014/main" xmlns="" id="{1861A30B-9245-41B7-8A50-59F60AD1853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3" name="直接连接符 32">
            <a:extLst>
              <a:ext uri="{FF2B5EF4-FFF2-40B4-BE49-F238E27FC236}">
                <a16:creationId xmlns:a16="http://schemas.microsoft.com/office/drawing/2014/main" xmlns="" id="{6EE18925-399F-493D-96F7-7D48BC99180A}"/>
              </a:ext>
            </a:extLst>
          </p:cNvPr>
          <p:cNvCxnSpPr>
            <a:cxnSpLocks/>
          </p:cNvCxnSpPr>
          <p:nvPr/>
        </p:nvCxnSpPr>
        <p:spPr>
          <a:xfrm>
            <a:off x="5076056" y="521032"/>
            <a:ext cx="40679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0" name="等腰三角形 39">
            <a:extLst>
              <a:ext uri="{FF2B5EF4-FFF2-40B4-BE49-F238E27FC236}">
                <a16:creationId xmlns:a16="http://schemas.microsoft.com/office/drawing/2014/main" xmlns="" id="{C62779EB-31DF-490B-96FC-7B6E9701EAB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94742386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500"/>
                                        <p:tgtEl>
                                          <p:spTgt spid="2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681459"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大学生参与社团活动需要注意的问题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EEF80604-A9D2-4042-A51A-441399672D8C}"/>
              </a:ext>
            </a:extLst>
          </p:cNvPr>
          <p:cNvSpPr txBox="1"/>
          <p:nvPr/>
        </p:nvSpPr>
        <p:spPr>
          <a:xfrm>
            <a:off x="179512" y="790224"/>
            <a:ext cx="2376264" cy="307777"/>
          </a:xfrm>
          <a:prstGeom prst="rect">
            <a:avLst/>
          </a:prstGeom>
          <a:noFill/>
        </p:spPr>
        <p:txBody>
          <a:bodyPr wrap="square">
            <a:spAutoFit/>
          </a:bodyPr>
          <a:lstStyle/>
          <a:p>
            <a:pPr algn="ctr"/>
            <a:r>
              <a:rPr lang="zh-CN" altLang="en-US" sz="1400" b="1" dirty="0">
                <a:solidFill>
                  <a:schemeClr val="accent1"/>
                </a:solidFill>
                <a:latin typeface="+mj-ea"/>
                <a:ea typeface="+mj-ea"/>
                <a:sym typeface="inpin heiti" panose="00000500000000000000" pitchFamily="2" charset="-122"/>
              </a:rPr>
              <a:t>一、 个人层面的问题</a:t>
            </a:r>
          </a:p>
        </p:txBody>
      </p:sp>
      <p:cxnSp>
        <p:nvCxnSpPr>
          <p:cNvPr id="24" name="直接连接符 23">
            <a:extLst>
              <a:ext uri="{FF2B5EF4-FFF2-40B4-BE49-F238E27FC236}">
                <a16:creationId xmlns:a16="http://schemas.microsoft.com/office/drawing/2014/main" xmlns="" id="{23AFD5E8-A552-4EB8-B40D-CE038B6023D1}"/>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等腰三角形 31">
            <a:extLst>
              <a:ext uri="{FF2B5EF4-FFF2-40B4-BE49-F238E27FC236}">
                <a16:creationId xmlns:a16="http://schemas.microsoft.com/office/drawing/2014/main" xmlns="" id="{1861A30B-9245-41B7-8A50-59F60AD1853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3" name="直接连接符 32">
            <a:extLst>
              <a:ext uri="{FF2B5EF4-FFF2-40B4-BE49-F238E27FC236}">
                <a16:creationId xmlns:a16="http://schemas.microsoft.com/office/drawing/2014/main" xmlns="" id="{6EE18925-399F-493D-96F7-7D48BC99180A}"/>
              </a:ext>
            </a:extLst>
          </p:cNvPr>
          <p:cNvCxnSpPr>
            <a:cxnSpLocks/>
          </p:cNvCxnSpPr>
          <p:nvPr/>
        </p:nvCxnSpPr>
        <p:spPr>
          <a:xfrm>
            <a:off x="5076056" y="521032"/>
            <a:ext cx="40679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0" name="等腰三角形 39">
            <a:extLst>
              <a:ext uri="{FF2B5EF4-FFF2-40B4-BE49-F238E27FC236}">
                <a16:creationId xmlns:a16="http://schemas.microsoft.com/office/drawing/2014/main" xmlns="" id="{C62779EB-31DF-490B-96FC-7B6E9701EAB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2" name="组合 41">
            <a:extLst>
              <a:ext uri="{FF2B5EF4-FFF2-40B4-BE49-F238E27FC236}">
                <a16:creationId xmlns:a16="http://schemas.microsoft.com/office/drawing/2014/main" xmlns="" id="{B9AB598E-B039-4DFF-9AEE-B7D46150CB3D}"/>
              </a:ext>
            </a:extLst>
          </p:cNvPr>
          <p:cNvGrpSpPr/>
          <p:nvPr/>
        </p:nvGrpSpPr>
        <p:grpSpPr>
          <a:xfrm>
            <a:off x="1661534" y="1720694"/>
            <a:ext cx="5574763" cy="1931169"/>
            <a:chOff x="1661533" y="1942598"/>
            <a:chExt cx="5574763" cy="1931169"/>
          </a:xfrm>
        </p:grpSpPr>
        <p:grpSp>
          <p:nvGrpSpPr>
            <p:cNvPr id="43" name="组合 42">
              <a:extLst>
                <a:ext uri="{FF2B5EF4-FFF2-40B4-BE49-F238E27FC236}">
                  <a16:creationId xmlns:a16="http://schemas.microsoft.com/office/drawing/2014/main" xmlns="" id="{08AF1E80-98F2-47FB-97E4-610C34774B7B}"/>
                </a:ext>
              </a:extLst>
            </p:cNvPr>
            <p:cNvGrpSpPr/>
            <p:nvPr/>
          </p:nvGrpSpPr>
          <p:grpSpPr>
            <a:xfrm>
              <a:off x="1661533" y="1942598"/>
              <a:ext cx="5574763" cy="1931169"/>
              <a:chOff x="575607" y="2557058"/>
              <a:chExt cx="6970251" cy="2414585"/>
            </a:xfrm>
          </p:grpSpPr>
          <p:sp>
            <p:nvSpPr>
              <p:cNvPr id="45" name="Rounded Rectangle 2">
                <a:extLst>
                  <a:ext uri="{FF2B5EF4-FFF2-40B4-BE49-F238E27FC236}">
                    <a16:creationId xmlns:a16="http://schemas.microsoft.com/office/drawing/2014/main" xmlns="" id="{23FE0BEE-9E52-4B2C-9B42-790817D7062F}"/>
                  </a:ext>
                </a:extLst>
              </p:cNvPr>
              <p:cNvSpPr/>
              <p:nvPr/>
            </p:nvSpPr>
            <p:spPr>
              <a:xfrm>
                <a:off x="1063467" y="2557058"/>
                <a:ext cx="6482391" cy="2414585"/>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46" name="Rounded Rectangle 3">
                <a:extLst>
                  <a:ext uri="{FF2B5EF4-FFF2-40B4-BE49-F238E27FC236}">
                    <a16:creationId xmlns:a16="http://schemas.microsoft.com/office/drawing/2014/main" xmlns="" id="{06298D77-6B22-4B51-BCD4-D768621F6E80}"/>
                  </a:ext>
                </a:extLst>
              </p:cNvPr>
              <p:cNvSpPr/>
              <p:nvPr/>
            </p:nvSpPr>
            <p:spPr>
              <a:xfrm rot="2700000">
                <a:off x="575606" y="2892896"/>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47" name="Group 42">
                <a:extLst>
                  <a:ext uri="{FF2B5EF4-FFF2-40B4-BE49-F238E27FC236}">
                    <a16:creationId xmlns:a16="http://schemas.microsoft.com/office/drawing/2014/main" xmlns="" id="{D84A611F-E302-4B78-B33D-894D6E747DF2}"/>
                  </a:ext>
                </a:extLst>
              </p:cNvPr>
              <p:cNvGrpSpPr/>
              <p:nvPr/>
            </p:nvGrpSpPr>
            <p:grpSpPr>
              <a:xfrm>
                <a:off x="1794868" y="2690817"/>
                <a:ext cx="5570919" cy="2088225"/>
                <a:chOff x="1219743" y="3377336"/>
                <a:chExt cx="5570919" cy="2088225"/>
              </a:xfrm>
            </p:grpSpPr>
            <p:sp>
              <p:nvSpPr>
                <p:cNvPr id="48" name="TextBox 43">
                  <a:extLst>
                    <a:ext uri="{FF2B5EF4-FFF2-40B4-BE49-F238E27FC236}">
                      <a16:creationId xmlns:a16="http://schemas.microsoft.com/office/drawing/2014/main" xmlns="" id="{89BDB7BB-857C-43CB-920B-D933C361EBF5}"/>
                    </a:ext>
                  </a:extLst>
                </p:cNvPr>
                <p:cNvSpPr txBox="1"/>
                <p:nvPr/>
              </p:nvSpPr>
              <p:spPr>
                <a:xfrm>
                  <a:off x="1219743" y="3377336"/>
                  <a:ext cx="3407260" cy="307856"/>
                </a:xfrm>
                <a:prstGeom prst="rect">
                  <a:avLst/>
                </a:prstGeom>
                <a:noFill/>
              </p:spPr>
              <p:txBody>
                <a:bodyPr wrap="none" lIns="0" tIns="0" rIns="0" bIns="0" rtlCol="0">
                  <a:spAutoFit/>
                </a:bodyPr>
                <a:lstStyle/>
                <a:p>
                  <a:r>
                    <a:rPr lang="zh-CN" altLang="en-US" sz="1600" b="1" dirty="0">
                      <a:solidFill>
                        <a:srgbClr val="F76911"/>
                      </a:solidFill>
                    </a:rPr>
                    <a:t>参与的连续性、强度和多样性 </a:t>
                  </a:r>
                </a:p>
              </p:txBody>
            </p:sp>
            <p:sp>
              <p:nvSpPr>
                <p:cNvPr id="49" name="TextBox 44">
                  <a:extLst>
                    <a:ext uri="{FF2B5EF4-FFF2-40B4-BE49-F238E27FC236}">
                      <a16:creationId xmlns:a16="http://schemas.microsoft.com/office/drawing/2014/main" xmlns="" id="{0668C365-B4A8-4785-A597-FE3B630CD2FF}"/>
                    </a:ext>
                  </a:extLst>
                </p:cNvPr>
                <p:cNvSpPr txBox="1"/>
                <p:nvPr/>
              </p:nvSpPr>
              <p:spPr>
                <a:xfrm flipH="1">
                  <a:off x="1219743" y="3760247"/>
                  <a:ext cx="5570919" cy="1705314"/>
                </a:xfrm>
                <a:prstGeom prst="rect">
                  <a:avLst/>
                </a:prstGeom>
                <a:noFill/>
              </p:spPr>
              <p:txBody>
                <a:bodyPr wrap="square" lIns="0" tIns="0" rIns="0" bIns="0" rtlCol="0">
                  <a:spAutoFit/>
                </a:bodyPr>
                <a:lstStyle/>
                <a:p>
                  <a:pPr>
                    <a:lnSpc>
                      <a:spcPct val="125000"/>
                    </a:lnSpc>
                  </a:pPr>
                  <a:r>
                    <a:rPr lang="zh-CN" altLang="en-US" sz="1200" b="1" dirty="0">
                      <a:solidFill>
                        <a:schemeClr val="tx1">
                          <a:lumMod val="65000"/>
                          <a:lumOff val="35000"/>
                        </a:schemeClr>
                      </a:solidFill>
                      <a:latin typeface="造字工房尚黑长体" pitchFamily="2" charset="-122"/>
                      <a:ea typeface="字魂59号-创粗黑" panose="00000500000000000000" pitchFamily="2" charset="-122"/>
                    </a:rPr>
                    <a:t>参与的连续性或者规律性。</a:t>
                  </a:r>
                  <a:r>
                    <a:rPr lang="zh-CN" altLang="en-US" sz="1200" dirty="0">
                      <a:solidFill>
                        <a:schemeClr val="tx1">
                          <a:lumMod val="65000"/>
                          <a:lumOff val="35000"/>
                        </a:schemeClr>
                      </a:solidFill>
                      <a:latin typeface="造字工房尚黑长体" pitchFamily="2" charset="-122"/>
                      <a:ea typeface="字魂59号-创粗黑" panose="00000500000000000000" pitchFamily="2" charset="-122"/>
                    </a:rPr>
                    <a:t>在一段较长的时间内定期地参与活动的人们，比那些在 较短的时间内零星参与的人们，体验到了更多的受益。</a:t>
                  </a:r>
                  <a:endParaRPr lang="en-US" altLang="zh-CN" sz="1200" dirty="0">
                    <a:solidFill>
                      <a:schemeClr val="tx1">
                        <a:lumMod val="65000"/>
                        <a:lumOff val="35000"/>
                      </a:schemeClr>
                    </a:solidFill>
                    <a:latin typeface="造字工房尚黑长体" pitchFamily="2" charset="-122"/>
                    <a:ea typeface="字魂59号-创粗黑" panose="00000500000000000000" pitchFamily="2" charset="-122"/>
                  </a:endParaRPr>
                </a:p>
                <a:p>
                  <a:pPr>
                    <a:lnSpc>
                      <a:spcPct val="125000"/>
                    </a:lnSpc>
                  </a:pPr>
                  <a:r>
                    <a:rPr lang="zh-CN" altLang="en-US" sz="1200" b="1" dirty="0">
                      <a:solidFill>
                        <a:schemeClr val="tx1">
                          <a:lumMod val="65000"/>
                          <a:lumOff val="35000"/>
                        </a:schemeClr>
                      </a:solidFill>
                      <a:latin typeface="造字工房尚黑长体" pitchFamily="2" charset="-122"/>
                      <a:ea typeface="字魂59号-创粗黑" panose="00000500000000000000" pitchFamily="2" charset="-122"/>
                    </a:rPr>
                    <a:t>强度和多样性</a:t>
                  </a:r>
                  <a:r>
                    <a:rPr lang="zh-CN" altLang="en-US" sz="1200" dirty="0">
                      <a:solidFill>
                        <a:schemeClr val="tx1">
                          <a:lumMod val="65000"/>
                          <a:lumOff val="35000"/>
                        </a:schemeClr>
                      </a:solidFill>
                      <a:latin typeface="造字工房尚黑长体" pitchFamily="2" charset="-122"/>
                      <a:ea typeface="字魂59号-创粗黑" panose="00000500000000000000" pitchFamily="2" charset="-122"/>
                    </a:rPr>
                    <a:t>。大学生参与高校社团的强度采用个体为一个社团贡献的时间来度量， 通过确定个人在社团活动中贡献了多少时间或者参与这些活动的频繁程度来测量强度。</a:t>
                  </a:r>
                  <a:endParaRPr lang="en-US" altLang="zh-CN" sz="1200" dirty="0">
                    <a:solidFill>
                      <a:schemeClr val="tx1">
                        <a:lumMod val="65000"/>
                        <a:lumOff val="35000"/>
                      </a:schemeClr>
                    </a:solidFill>
                    <a:latin typeface="造字工房尚黑长体" pitchFamily="2" charset="-122"/>
                    <a:ea typeface="字魂59号-创粗黑" panose="00000500000000000000" pitchFamily="2" charset="-122"/>
                    <a:cs typeface="Open Sans" panose="020B0606030504020204" pitchFamily="34" charset="0"/>
                  </a:endParaRPr>
                </a:p>
              </p:txBody>
            </p:sp>
          </p:grpSp>
        </p:grpSp>
        <p:sp>
          <p:nvSpPr>
            <p:cNvPr id="44" name="文本框 43">
              <a:extLst>
                <a:ext uri="{FF2B5EF4-FFF2-40B4-BE49-F238E27FC236}">
                  <a16:creationId xmlns:a16="http://schemas.microsoft.com/office/drawing/2014/main" xmlns="" id="{3D152197-785D-444D-82E5-0EB754FBDC67}"/>
                </a:ext>
              </a:extLst>
            </p:cNvPr>
            <p:cNvSpPr txBox="1"/>
            <p:nvPr/>
          </p:nvSpPr>
          <p:spPr>
            <a:xfrm>
              <a:off x="1907702" y="2305442"/>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1</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329905418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681459"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大学生参与社团活动需要注意的问题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EEF80604-A9D2-4042-A51A-441399672D8C}"/>
              </a:ext>
            </a:extLst>
          </p:cNvPr>
          <p:cNvSpPr txBox="1"/>
          <p:nvPr/>
        </p:nvSpPr>
        <p:spPr>
          <a:xfrm>
            <a:off x="179512" y="790224"/>
            <a:ext cx="2376264" cy="307777"/>
          </a:xfrm>
          <a:prstGeom prst="rect">
            <a:avLst/>
          </a:prstGeom>
          <a:noFill/>
        </p:spPr>
        <p:txBody>
          <a:bodyPr wrap="square">
            <a:spAutoFit/>
          </a:bodyPr>
          <a:lstStyle/>
          <a:p>
            <a:pPr algn="ctr"/>
            <a:r>
              <a:rPr lang="zh-CN" altLang="en-US" sz="1400" b="1" dirty="0">
                <a:solidFill>
                  <a:schemeClr val="accent1"/>
                </a:solidFill>
                <a:latin typeface="+mj-ea"/>
                <a:ea typeface="+mj-ea"/>
                <a:sym typeface="inpin heiti" panose="00000500000000000000" pitchFamily="2" charset="-122"/>
              </a:rPr>
              <a:t>一、 个人层面的问题</a:t>
            </a:r>
          </a:p>
        </p:txBody>
      </p:sp>
      <p:cxnSp>
        <p:nvCxnSpPr>
          <p:cNvPr id="24" name="直接连接符 23">
            <a:extLst>
              <a:ext uri="{FF2B5EF4-FFF2-40B4-BE49-F238E27FC236}">
                <a16:creationId xmlns:a16="http://schemas.microsoft.com/office/drawing/2014/main" xmlns="" id="{23AFD5E8-A552-4EB8-B40D-CE038B6023D1}"/>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等腰三角形 31">
            <a:extLst>
              <a:ext uri="{FF2B5EF4-FFF2-40B4-BE49-F238E27FC236}">
                <a16:creationId xmlns:a16="http://schemas.microsoft.com/office/drawing/2014/main" xmlns="" id="{1861A30B-9245-41B7-8A50-59F60AD1853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3" name="直接连接符 32">
            <a:extLst>
              <a:ext uri="{FF2B5EF4-FFF2-40B4-BE49-F238E27FC236}">
                <a16:creationId xmlns:a16="http://schemas.microsoft.com/office/drawing/2014/main" xmlns="" id="{6EE18925-399F-493D-96F7-7D48BC99180A}"/>
              </a:ext>
            </a:extLst>
          </p:cNvPr>
          <p:cNvCxnSpPr>
            <a:cxnSpLocks/>
          </p:cNvCxnSpPr>
          <p:nvPr/>
        </p:nvCxnSpPr>
        <p:spPr>
          <a:xfrm>
            <a:off x="5076056" y="521032"/>
            <a:ext cx="40679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0" name="等腰三角形 39">
            <a:extLst>
              <a:ext uri="{FF2B5EF4-FFF2-40B4-BE49-F238E27FC236}">
                <a16:creationId xmlns:a16="http://schemas.microsoft.com/office/drawing/2014/main" xmlns="" id="{C62779EB-31DF-490B-96FC-7B6E9701EAB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2" name="组合 41">
            <a:extLst>
              <a:ext uri="{FF2B5EF4-FFF2-40B4-BE49-F238E27FC236}">
                <a16:creationId xmlns:a16="http://schemas.microsoft.com/office/drawing/2014/main" xmlns="" id="{B9AB598E-B039-4DFF-9AEE-B7D46150CB3D}"/>
              </a:ext>
            </a:extLst>
          </p:cNvPr>
          <p:cNvGrpSpPr/>
          <p:nvPr/>
        </p:nvGrpSpPr>
        <p:grpSpPr>
          <a:xfrm>
            <a:off x="1661534" y="1936718"/>
            <a:ext cx="5574763" cy="1283104"/>
            <a:chOff x="1661533" y="1942599"/>
            <a:chExt cx="5574763" cy="1283104"/>
          </a:xfrm>
        </p:grpSpPr>
        <p:grpSp>
          <p:nvGrpSpPr>
            <p:cNvPr id="43" name="组合 42">
              <a:extLst>
                <a:ext uri="{FF2B5EF4-FFF2-40B4-BE49-F238E27FC236}">
                  <a16:creationId xmlns:a16="http://schemas.microsoft.com/office/drawing/2014/main" xmlns="" id="{08AF1E80-98F2-47FB-97E4-610C34774B7B}"/>
                </a:ext>
              </a:extLst>
            </p:cNvPr>
            <p:cNvGrpSpPr/>
            <p:nvPr/>
          </p:nvGrpSpPr>
          <p:grpSpPr>
            <a:xfrm>
              <a:off x="1661533" y="1942599"/>
              <a:ext cx="5574763" cy="1283104"/>
              <a:chOff x="575607" y="2557059"/>
              <a:chExt cx="6970251" cy="1604294"/>
            </a:xfrm>
          </p:grpSpPr>
          <p:sp>
            <p:nvSpPr>
              <p:cNvPr id="45" name="Rounded Rectangle 2">
                <a:extLst>
                  <a:ext uri="{FF2B5EF4-FFF2-40B4-BE49-F238E27FC236}">
                    <a16:creationId xmlns:a16="http://schemas.microsoft.com/office/drawing/2014/main" xmlns="" id="{23FE0BEE-9E52-4B2C-9B42-790817D7062F}"/>
                  </a:ext>
                </a:extLst>
              </p:cNvPr>
              <p:cNvSpPr/>
              <p:nvPr/>
            </p:nvSpPr>
            <p:spPr>
              <a:xfrm>
                <a:off x="1063467" y="2557059"/>
                <a:ext cx="6482391" cy="1604294"/>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46" name="Rounded Rectangle 3">
                <a:extLst>
                  <a:ext uri="{FF2B5EF4-FFF2-40B4-BE49-F238E27FC236}">
                    <a16:creationId xmlns:a16="http://schemas.microsoft.com/office/drawing/2014/main" xmlns="" id="{06298D77-6B22-4B51-BCD4-D768621F6E80}"/>
                  </a:ext>
                </a:extLst>
              </p:cNvPr>
              <p:cNvSpPr/>
              <p:nvPr/>
            </p:nvSpPr>
            <p:spPr>
              <a:xfrm rot="2700000">
                <a:off x="575606" y="2892896"/>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47" name="Group 42">
                <a:extLst>
                  <a:ext uri="{FF2B5EF4-FFF2-40B4-BE49-F238E27FC236}">
                    <a16:creationId xmlns:a16="http://schemas.microsoft.com/office/drawing/2014/main" xmlns="" id="{D84A611F-E302-4B78-B33D-894D6E747DF2}"/>
                  </a:ext>
                </a:extLst>
              </p:cNvPr>
              <p:cNvGrpSpPr/>
              <p:nvPr/>
            </p:nvGrpSpPr>
            <p:grpSpPr>
              <a:xfrm>
                <a:off x="1794868" y="2690817"/>
                <a:ext cx="5570919" cy="1218533"/>
                <a:chOff x="1219743" y="3377336"/>
                <a:chExt cx="5570919" cy="1218533"/>
              </a:xfrm>
            </p:grpSpPr>
            <p:sp>
              <p:nvSpPr>
                <p:cNvPr id="48" name="TextBox 43">
                  <a:extLst>
                    <a:ext uri="{FF2B5EF4-FFF2-40B4-BE49-F238E27FC236}">
                      <a16:creationId xmlns:a16="http://schemas.microsoft.com/office/drawing/2014/main" xmlns="" id="{89BDB7BB-857C-43CB-920B-D933C361EBF5}"/>
                    </a:ext>
                  </a:extLst>
                </p:cNvPr>
                <p:cNvSpPr txBox="1"/>
                <p:nvPr/>
              </p:nvSpPr>
              <p:spPr>
                <a:xfrm>
                  <a:off x="1219743" y="3377336"/>
                  <a:ext cx="1539279" cy="307856"/>
                </a:xfrm>
                <a:prstGeom prst="rect">
                  <a:avLst/>
                </a:prstGeom>
                <a:noFill/>
              </p:spPr>
              <p:txBody>
                <a:bodyPr wrap="none" lIns="0" tIns="0" rIns="0" bIns="0" rtlCol="0">
                  <a:spAutoFit/>
                </a:bodyPr>
                <a:lstStyle/>
                <a:p>
                  <a:r>
                    <a:rPr lang="zh-CN" altLang="en-US" sz="1600" b="1" dirty="0">
                      <a:solidFill>
                        <a:srgbClr val="F76911"/>
                      </a:solidFill>
                    </a:rPr>
                    <a:t>参与的积极性</a:t>
                  </a:r>
                </a:p>
              </p:txBody>
            </p:sp>
            <p:sp>
              <p:nvSpPr>
                <p:cNvPr id="49" name="TextBox 44">
                  <a:extLst>
                    <a:ext uri="{FF2B5EF4-FFF2-40B4-BE49-F238E27FC236}">
                      <a16:creationId xmlns:a16="http://schemas.microsoft.com/office/drawing/2014/main" xmlns="" id="{0668C365-B4A8-4785-A597-FE3B630CD2FF}"/>
                    </a:ext>
                  </a:extLst>
                </p:cNvPr>
                <p:cNvSpPr txBox="1"/>
                <p:nvPr/>
              </p:nvSpPr>
              <p:spPr>
                <a:xfrm flipH="1">
                  <a:off x="1219743" y="3760248"/>
                  <a:ext cx="5570919" cy="835621"/>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造字工房尚黑长体" pitchFamily="2" charset="-122"/>
                      <a:ea typeface="字魂59号-创粗黑" panose="00000500000000000000" pitchFamily="2" charset="-122"/>
                    </a:rPr>
                    <a:t>大学生以积极的态度参与高校社团活动，反思和讨论他们在高校社团活动中的经历，主 动参与社团活动中的决策制定，能够更好地提高他们的心理健康程度。</a:t>
                  </a:r>
                  <a:endParaRPr lang="en-US" altLang="zh-CN" sz="1200" dirty="0">
                    <a:solidFill>
                      <a:schemeClr val="tx1">
                        <a:lumMod val="65000"/>
                        <a:lumOff val="35000"/>
                      </a:schemeClr>
                    </a:solidFill>
                    <a:latin typeface="造字工房尚黑长体" pitchFamily="2" charset="-122"/>
                    <a:ea typeface="字魂59号-创粗黑" panose="00000500000000000000" pitchFamily="2" charset="-122"/>
                    <a:cs typeface="Open Sans" panose="020B0606030504020204" pitchFamily="34" charset="0"/>
                  </a:endParaRPr>
                </a:p>
              </p:txBody>
            </p:sp>
          </p:grpSp>
        </p:grpSp>
        <p:sp>
          <p:nvSpPr>
            <p:cNvPr id="44" name="文本框 43">
              <a:extLst>
                <a:ext uri="{FF2B5EF4-FFF2-40B4-BE49-F238E27FC236}">
                  <a16:creationId xmlns:a16="http://schemas.microsoft.com/office/drawing/2014/main" xmlns="" id="{3D152197-785D-444D-82E5-0EB754FBDC67}"/>
                </a:ext>
              </a:extLst>
            </p:cNvPr>
            <p:cNvSpPr txBox="1"/>
            <p:nvPr/>
          </p:nvSpPr>
          <p:spPr>
            <a:xfrm>
              <a:off x="1907702" y="2305442"/>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2</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38690413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22"/>
          <p:cNvSpPr txBox="1"/>
          <p:nvPr/>
        </p:nvSpPr>
        <p:spPr>
          <a:xfrm>
            <a:off x="4431038" y="1777194"/>
            <a:ext cx="2695640" cy="1695575"/>
          </a:xfrm>
          <a:prstGeom prst="rect">
            <a:avLst/>
          </a:prstGeom>
          <a:noFill/>
        </p:spPr>
        <p:txBody>
          <a:bodyPr wrap="none" lIns="0" tIns="0" rIns="0" bIns="0" anchor="ctr" anchorCtr="0">
            <a:normAutofit/>
          </a:bodyPr>
          <a:lstStyle/>
          <a:p>
            <a:r>
              <a:rPr lang="zh-CN" altLang="en-US" sz="3600" b="1" dirty="0">
                <a:solidFill>
                  <a:srgbClr val="F8A724"/>
                </a:solidFill>
                <a:latin typeface="+mj-ea"/>
                <a:cs typeface="+mn-ea"/>
                <a:sym typeface="inpin heiti" panose="00000500000000000000" pitchFamily="2" charset="-122"/>
              </a:rPr>
              <a:t>第十一章</a:t>
            </a:r>
            <a:endParaRPr lang="en-US" altLang="zh-CN" sz="3600" b="1" dirty="0">
              <a:solidFill>
                <a:srgbClr val="F8A724"/>
              </a:solidFill>
              <a:latin typeface="+mj-ea"/>
              <a:cs typeface="+mn-ea"/>
              <a:sym typeface="inpin heiti" panose="00000500000000000000" pitchFamily="2" charset="-122"/>
            </a:endParaRPr>
          </a:p>
          <a:p>
            <a:r>
              <a:rPr lang="zh-CN" altLang="en-US" sz="3200" b="1" dirty="0">
                <a:solidFill>
                  <a:schemeClr val="accent1">
                    <a:lumMod val="100000"/>
                  </a:schemeClr>
                </a:solidFill>
                <a:latin typeface="+mj-ea"/>
                <a:cs typeface="+mn-ea"/>
                <a:sym typeface="inpin heiti" panose="00000500000000000000" pitchFamily="2" charset="-122"/>
              </a:rPr>
              <a:t>社团活动与心理健康</a:t>
            </a:r>
          </a:p>
        </p:txBody>
      </p:sp>
      <p:grpSp>
        <p:nvGrpSpPr>
          <p:cNvPr id="16" name="组合 15">
            <a:extLst>
              <a:ext uri="{FF2B5EF4-FFF2-40B4-BE49-F238E27FC236}">
                <a16:creationId xmlns:a16="http://schemas.microsoft.com/office/drawing/2014/main" xmlns="" id="{72A188EF-EBF2-454B-AD48-9A54703E796E}"/>
              </a:ext>
            </a:extLst>
          </p:cNvPr>
          <p:cNvGrpSpPr/>
          <p:nvPr/>
        </p:nvGrpSpPr>
        <p:grpSpPr>
          <a:xfrm>
            <a:off x="1331640" y="659815"/>
            <a:ext cx="2872821" cy="3193462"/>
            <a:chOff x="1331640" y="659815"/>
            <a:chExt cx="2872821" cy="3193462"/>
          </a:xfrm>
        </p:grpSpPr>
        <p:sp>
          <p:nvSpPr>
            <p:cNvPr id="17" name="Freeform 5">
              <a:extLst>
                <a:ext uri="{FF2B5EF4-FFF2-40B4-BE49-F238E27FC236}">
                  <a16:creationId xmlns:a16="http://schemas.microsoft.com/office/drawing/2014/main" xmlns="" id="{1FB52823-4C25-47A4-9EE7-627362CE89FF}"/>
                </a:ext>
              </a:extLst>
            </p:cNvPr>
            <p:cNvSpPr>
              <a:spLocks/>
            </p:cNvSpPr>
            <p:nvPr/>
          </p:nvSpPr>
          <p:spPr bwMode="auto">
            <a:xfrm>
              <a:off x="2545414" y="659815"/>
              <a:ext cx="1659047" cy="1878542"/>
            </a:xfrm>
            <a:custGeom>
              <a:avLst/>
              <a:gdLst>
                <a:gd name="T0" fmla="*/ 53 w 435"/>
                <a:gd name="T1" fmla="*/ 486 h 492"/>
                <a:gd name="T2" fmla="*/ 18 w 435"/>
                <a:gd name="T3" fmla="*/ 486 h 492"/>
                <a:gd name="T4" fmla="*/ 0 w 435"/>
                <a:gd name="T5" fmla="*/ 456 h 492"/>
                <a:gd name="T6" fmla="*/ 0 w 435"/>
                <a:gd name="T7" fmla="*/ 36 h 492"/>
                <a:gd name="T8" fmla="*/ 18 w 435"/>
                <a:gd name="T9" fmla="*/ 6 h 492"/>
                <a:gd name="T10" fmla="*/ 53 w 435"/>
                <a:gd name="T11" fmla="*/ 6 h 492"/>
                <a:gd name="T12" fmla="*/ 418 w 435"/>
                <a:gd name="T13" fmla="*/ 216 h 492"/>
                <a:gd name="T14" fmla="*/ 435 w 435"/>
                <a:gd name="T15" fmla="*/ 246 h 492"/>
                <a:gd name="T16" fmla="*/ 418 w 435"/>
                <a:gd name="T17" fmla="*/ 276 h 492"/>
                <a:gd name="T18" fmla="*/ 53 w 435"/>
                <a:gd name="T19" fmla="*/ 48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92">
                  <a:moveTo>
                    <a:pt x="53" y="486"/>
                  </a:moveTo>
                  <a:cubicBezTo>
                    <a:pt x="42" y="492"/>
                    <a:pt x="29" y="492"/>
                    <a:pt x="18" y="486"/>
                  </a:cubicBezTo>
                  <a:cubicBezTo>
                    <a:pt x="7" y="480"/>
                    <a:pt x="0" y="468"/>
                    <a:pt x="0" y="456"/>
                  </a:cubicBezTo>
                  <a:cubicBezTo>
                    <a:pt x="0" y="36"/>
                    <a:pt x="0" y="36"/>
                    <a:pt x="0" y="36"/>
                  </a:cubicBezTo>
                  <a:cubicBezTo>
                    <a:pt x="0" y="24"/>
                    <a:pt x="7" y="12"/>
                    <a:pt x="18" y="6"/>
                  </a:cubicBezTo>
                  <a:cubicBezTo>
                    <a:pt x="29" y="0"/>
                    <a:pt x="42" y="0"/>
                    <a:pt x="53" y="6"/>
                  </a:cubicBezTo>
                  <a:cubicBezTo>
                    <a:pt x="418" y="216"/>
                    <a:pt x="418" y="216"/>
                    <a:pt x="418" y="216"/>
                  </a:cubicBezTo>
                  <a:cubicBezTo>
                    <a:pt x="429" y="222"/>
                    <a:pt x="435" y="233"/>
                    <a:pt x="435" y="246"/>
                  </a:cubicBezTo>
                  <a:cubicBezTo>
                    <a:pt x="435" y="258"/>
                    <a:pt x="429" y="270"/>
                    <a:pt x="418" y="276"/>
                  </a:cubicBezTo>
                  <a:cubicBezTo>
                    <a:pt x="53" y="486"/>
                    <a:pt x="53" y="486"/>
                    <a:pt x="53" y="486"/>
                  </a:cubicBezTo>
                </a:path>
              </a:pathLst>
            </a:custGeom>
            <a:solidFill>
              <a:srgbClr val="F8A7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8" name="Freeform 6">
              <a:extLst>
                <a:ext uri="{FF2B5EF4-FFF2-40B4-BE49-F238E27FC236}">
                  <a16:creationId xmlns:a16="http://schemas.microsoft.com/office/drawing/2014/main" xmlns="" id="{3A38FC95-B9E1-4113-9F22-B312CB9CBA00}"/>
                </a:ext>
              </a:extLst>
            </p:cNvPr>
            <p:cNvSpPr>
              <a:spLocks/>
            </p:cNvSpPr>
            <p:nvPr/>
          </p:nvSpPr>
          <p:spPr bwMode="auto">
            <a:xfrm>
              <a:off x="1564557" y="1223437"/>
              <a:ext cx="2319505" cy="2629840"/>
            </a:xfrm>
            <a:custGeom>
              <a:avLst/>
              <a:gdLst>
                <a:gd name="T0" fmla="*/ 72 w 595"/>
                <a:gd name="T1" fmla="*/ 665 h 674"/>
                <a:gd name="T2" fmla="*/ 24 w 595"/>
                <a:gd name="T3" fmla="*/ 665 h 674"/>
                <a:gd name="T4" fmla="*/ 0 w 595"/>
                <a:gd name="T5" fmla="*/ 624 h 674"/>
                <a:gd name="T6" fmla="*/ 0 w 595"/>
                <a:gd name="T7" fmla="*/ 50 h 674"/>
                <a:gd name="T8" fmla="*/ 24 w 595"/>
                <a:gd name="T9" fmla="*/ 9 h 674"/>
                <a:gd name="T10" fmla="*/ 72 w 595"/>
                <a:gd name="T11" fmla="*/ 9 h 674"/>
                <a:gd name="T12" fmla="*/ 571 w 595"/>
                <a:gd name="T13" fmla="*/ 296 h 674"/>
                <a:gd name="T14" fmla="*/ 595 w 595"/>
                <a:gd name="T15" fmla="*/ 337 h 674"/>
                <a:gd name="T16" fmla="*/ 571 w 595"/>
                <a:gd name="T17" fmla="*/ 378 h 674"/>
                <a:gd name="T18" fmla="*/ 72 w 595"/>
                <a:gd name="T19" fmla="*/ 66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5" h="674">
                  <a:moveTo>
                    <a:pt x="72" y="665"/>
                  </a:moveTo>
                  <a:cubicBezTo>
                    <a:pt x="57" y="674"/>
                    <a:pt x="39" y="674"/>
                    <a:pt x="24" y="665"/>
                  </a:cubicBezTo>
                  <a:cubicBezTo>
                    <a:pt x="9" y="657"/>
                    <a:pt x="0" y="641"/>
                    <a:pt x="0" y="624"/>
                  </a:cubicBezTo>
                  <a:cubicBezTo>
                    <a:pt x="0" y="50"/>
                    <a:pt x="0" y="50"/>
                    <a:pt x="0" y="50"/>
                  </a:cubicBezTo>
                  <a:cubicBezTo>
                    <a:pt x="0" y="33"/>
                    <a:pt x="9" y="17"/>
                    <a:pt x="24" y="9"/>
                  </a:cubicBezTo>
                  <a:cubicBezTo>
                    <a:pt x="39" y="0"/>
                    <a:pt x="57" y="0"/>
                    <a:pt x="72" y="9"/>
                  </a:cubicBezTo>
                  <a:cubicBezTo>
                    <a:pt x="571" y="296"/>
                    <a:pt x="571" y="296"/>
                    <a:pt x="571" y="296"/>
                  </a:cubicBezTo>
                  <a:cubicBezTo>
                    <a:pt x="586" y="304"/>
                    <a:pt x="595" y="320"/>
                    <a:pt x="595" y="337"/>
                  </a:cubicBezTo>
                  <a:cubicBezTo>
                    <a:pt x="595" y="354"/>
                    <a:pt x="586" y="370"/>
                    <a:pt x="571" y="378"/>
                  </a:cubicBezTo>
                  <a:cubicBezTo>
                    <a:pt x="72" y="665"/>
                    <a:pt x="72" y="665"/>
                    <a:pt x="72" y="665"/>
                  </a:cubicBezTo>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19" name="Freeform 7">
              <a:extLst>
                <a:ext uri="{FF2B5EF4-FFF2-40B4-BE49-F238E27FC236}">
                  <a16:creationId xmlns:a16="http://schemas.microsoft.com/office/drawing/2014/main" xmlns="" id="{F3F06183-0506-4299-889A-8E4B639C089F}"/>
                </a:ext>
              </a:extLst>
            </p:cNvPr>
            <p:cNvSpPr>
              <a:spLocks/>
            </p:cNvSpPr>
            <p:nvPr/>
          </p:nvSpPr>
          <p:spPr bwMode="auto">
            <a:xfrm>
              <a:off x="1660025" y="1341532"/>
              <a:ext cx="2128569" cy="2394969"/>
            </a:xfrm>
            <a:custGeom>
              <a:avLst/>
              <a:gdLst>
                <a:gd name="T0" fmla="*/ 76 w 603"/>
                <a:gd name="T1" fmla="*/ 667 h 678"/>
                <a:gd name="T2" fmla="*/ 74 w 603"/>
                <a:gd name="T3" fmla="*/ 664 h 678"/>
                <a:gd name="T4" fmla="*/ 52 w 603"/>
                <a:gd name="T5" fmla="*/ 670 h 678"/>
                <a:gd name="T6" fmla="*/ 30 w 603"/>
                <a:gd name="T7" fmla="*/ 664 h 678"/>
                <a:gd name="T8" fmla="*/ 8 w 603"/>
                <a:gd name="T9" fmla="*/ 626 h 678"/>
                <a:gd name="T10" fmla="*/ 8 w 603"/>
                <a:gd name="T11" fmla="*/ 52 h 678"/>
                <a:gd name="T12" fmla="*/ 30 w 603"/>
                <a:gd name="T13" fmla="*/ 14 h 678"/>
                <a:gd name="T14" fmla="*/ 52 w 603"/>
                <a:gd name="T15" fmla="*/ 8 h 678"/>
                <a:gd name="T16" fmla="*/ 74 w 603"/>
                <a:gd name="T17" fmla="*/ 14 h 678"/>
                <a:gd name="T18" fmla="*/ 573 w 603"/>
                <a:gd name="T19" fmla="*/ 301 h 678"/>
                <a:gd name="T20" fmla="*/ 595 w 603"/>
                <a:gd name="T21" fmla="*/ 339 h 678"/>
                <a:gd name="T22" fmla="*/ 573 w 603"/>
                <a:gd name="T23" fmla="*/ 377 h 678"/>
                <a:gd name="T24" fmla="*/ 74 w 603"/>
                <a:gd name="T25" fmla="*/ 664 h 678"/>
                <a:gd name="T26" fmla="*/ 76 w 603"/>
                <a:gd name="T27" fmla="*/ 667 h 678"/>
                <a:gd name="T28" fmla="*/ 78 w 603"/>
                <a:gd name="T29" fmla="*/ 671 h 678"/>
                <a:gd name="T30" fmla="*/ 577 w 603"/>
                <a:gd name="T31" fmla="*/ 384 h 678"/>
                <a:gd name="T32" fmla="*/ 603 w 603"/>
                <a:gd name="T33" fmla="*/ 339 h 678"/>
                <a:gd name="T34" fmla="*/ 577 w 603"/>
                <a:gd name="T35" fmla="*/ 294 h 678"/>
                <a:gd name="T36" fmla="*/ 78 w 603"/>
                <a:gd name="T37" fmla="*/ 7 h 678"/>
                <a:gd name="T38" fmla="*/ 52 w 603"/>
                <a:gd name="T39" fmla="*/ 0 h 678"/>
                <a:gd name="T40" fmla="*/ 26 w 603"/>
                <a:gd name="T41" fmla="*/ 7 h 678"/>
                <a:gd name="T42" fmla="*/ 0 w 603"/>
                <a:gd name="T43" fmla="*/ 52 h 678"/>
                <a:gd name="T44" fmla="*/ 0 w 603"/>
                <a:gd name="T45" fmla="*/ 626 h 678"/>
                <a:gd name="T46" fmla="*/ 26 w 603"/>
                <a:gd name="T47" fmla="*/ 671 h 678"/>
                <a:gd name="T48" fmla="*/ 52 w 603"/>
                <a:gd name="T49" fmla="*/ 678 h 678"/>
                <a:gd name="T50" fmla="*/ 78 w 603"/>
                <a:gd name="T51" fmla="*/ 671 h 678"/>
                <a:gd name="T52" fmla="*/ 76 w 603"/>
                <a:gd name="T53" fmla="*/ 66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3" h="678">
                  <a:moveTo>
                    <a:pt x="76" y="667"/>
                  </a:moveTo>
                  <a:cubicBezTo>
                    <a:pt x="74" y="664"/>
                    <a:pt x="74" y="664"/>
                    <a:pt x="74" y="664"/>
                  </a:cubicBezTo>
                  <a:cubicBezTo>
                    <a:pt x="67" y="668"/>
                    <a:pt x="60" y="670"/>
                    <a:pt x="52" y="670"/>
                  </a:cubicBezTo>
                  <a:cubicBezTo>
                    <a:pt x="44" y="670"/>
                    <a:pt x="37" y="668"/>
                    <a:pt x="30" y="664"/>
                  </a:cubicBezTo>
                  <a:cubicBezTo>
                    <a:pt x="17" y="656"/>
                    <a:pt x="8" y="642"/>
                    <a:pt x="8" y="626"/>
                  </a:cubicBezTo>
                  <a:cubicBezTo>
                    <a:pt x="8" y="52"/>
                    <a:pt x="8" y="52"/>
                    <a:pt x="8" y="52"/>
                  </a:cubicBezTo>
                  <a:cubicBezTo>
                    <a:pt x="8" y="36"/>
                    <a:pt x="17" y="22"/>
                    <a:pt x="30" y="14"/>
                  </a:cubicBezTo>
                  <a:cubicBezTo>
                    <a:pt x="37" y="10"/>
                    <a:pt x="44" y="8"/>
                    <a:pt x="52" y="8"/>
                  </a:cubicBezTo>
                  <a:cubicBezTo>
                    <a:pt x="60" y="8"/>
                    <a:pt x="67" y="10"/>
                    <a:pt x="74" y="14"/>
                  </a:cubicBezTo>
                  <a:cubicBezTo>
                    <a:pt x="573" y="301"/>
                    <a:pt x="573" y="301"/>
                    <a:pt x="573" y="301"/>
                  </a:cubicBezTo>
                  <a:cubicBezTo>
                    <a:pt x="587" y="309"/>
                    <a:pt x="595" y="323"/>
                    <a:pt x="595" y="339"/>
                  </a:cubicBezTo>
                  <a:cubicBezTo>
                    <a:pt x="595" y="355"/>
                    <a:pt x="587" y="369"/>
                    <a:pt x="573" y="377"/>
                  </a:cubicBezTo>
                  <a:cubicBezTo>
                    <a:pt x="74" y="664"/>
                    <a:pt x="74" y="664"/>
                    <a:pt x="74" y="664"/>
                  </a:cubicBezTo>
                  <a:cubicBezTo>
                    <a:pt x="76" y="667"/>
                    <a:pt x="76" y="667"/>
                    <a:pt x="76" y="667"/>
                  </a:cubicBezTo>
                  <a:cubicBezTo>
                    <a:pt x="78" y="671"/>
                    <a:pt x="78" y="671"/>
                    <a:pt x="78" y="671"/>
                  </a:cubicBezTo>
                  <a:cubicBezTo>
                    <a:pt x="577" y="384"/>
                    <a:pt x="577" y="384"/>
                    <a:pt x="577" y="384"/>
                  </a:cubicBezTo>
                  <a:cubicBezTo>
                    <a:pt x="593" y="375"/>
                    <a:pt x="603" y="358"/>
                    <a:pt x="603" y="339"/>
                  </a:cubicBezTo>
                  <a:cubicBezTo>
                    <a:pt x="603" y="320"/>
                    <a:pt x="593" y="303"/>
                    <a:pt x="577" y="294"/>
                  </a:cubicBezTo>
                  <a:cubicBezTo>
                    <a:pt x="78" y="7"/>
                    <a:pt x="78" y="7"/>
                    <a:pt x="78" y="7"/>
                  </a:cubicBezTo>
                  <a:cubicBezTo>
                    <a:pt x="70" y="3"/>
                    <a:pt x="61" y="0"/>
                    <a:pt x="52" y="0"/>
                  </a:cubicBezTo>
                  <a:cubicBezTo>
                    <a:pt x="43" y="0"/>
                    <a:pt x="34" y="3"/>
                    <a:pt x="26" y="7"/>
                  </a:cubicBezTo>
                  <a:cubicBezTo>
                    <a:pt x="10" y="17"/>
                    <a:pt x="0" y="34"/>
                    <a:pt x="0" y="52"/>
                  </a:cubicBezTo>
                  <a:cubicBezTo>
                    <a:pt x="0" y="626"/>
                    <a:pt x="0" y="626"/>
                    <a:pt x="0" y="626"/>
                  </a:cubicBezTo>
                  <a:cubicBezTo>
                    <a:pt x="0" y="644"/>
                    <a:pt x="10" y="661"/>
                    <a:pt x="26" y="671"/>
                  </a:cubicBezTo>
                  <a:cubicBezTo>
                    <a:pt x="34" y="675"/>
                    <a:pt x="43" y="678"/>
                    <a:pt x="52" y="678"/>
                  </a:cubicBezTo>
                  <a:cubicBezTo>
                    <a:pt x="61" y="678"/>
                    <a:pt x="70" y="675"/>
                    <a:pt x="78" y="671"/>
                  </a:cubicBezTo>
                  <a:cubicBezTo>
                    <a:pt x="76" y="667"/>
                    <a:pt x="76" y="667"/>
                    <a:pt x="76" y="6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0" name="组合 19">
              <a:extLst>
                <a:ext uri="{FF2B5EF4-FFF2-40B4-BE49-F238E27FC236}">
                  <a16:creationId xmlns:a16="http://schemas.microsoft.com/office/drawing/2014/main" xmlns="" id="{B86FF1E3-CAEE-46DF-9ECA-4CAF6097484B}"/>
                </a:ext>
              </a:extLst>
            </p:cNvPr>
            <p:cNvGrpSpPr/>
            <p:nvPr/>
          </p:nvGrpSpPr>
          <p:grpSpPr>
            <a:xfrm>
              <a:off x="1331640" y="2149966"/>
              <a:ext cx="688422" cy="776783"/>
              <a:chOff x="959665" y="1964065"/>
              <a:chExt cx="828675" cy="935038"/>
            </a:xfrm>
          </p:grpSpPr>
          <p:sp>
            <p:nvSpPr>
              <p:cNvPr id="22" name="Freeform 8">
                <a:extLst>
                  <a:ext uri="{FF2B5EF4-FFF2-40B4-BE49-F238E27FC236}">
                    <a16:creationId xmlns:a16="http://schemas.microsoft.com/office/drawing/2014/main" xmlns="" id="{47987E4D-F77D-4075-B7B5-69729FFBF9B8}"/>
                  </a:ext>
                </a:extLst>
              </p:cNvPr>
              <p:cNvSpPr>
                <a:spLocks/>
              </p:cNvSpPr>
              <p:nvPr/>
            </p:nvSpPr>
            <p:spPr bwMode="auto">
              <a:xfrm>
                <a:off x="959665" y="1964065"/>
                <a:ext cx="395288" cy="935038"/>
              </a:xfrm>
              <a:custGeom>
                <a:avLst/>
                <a:gdLst>
                  <a:gd name="T0" fmla="*/ 15 w 93"/>
                  <a:gd name="T1" fmla="*/ 0 h 220"/>
                  <a:gd name="T2" fmla="*/ 8 w 93"/>
                  <a:gd name="T3" fmla="*/ 2 h 220"/>
                  <a:gd name="T4" fmla="*/ 0 w 93"/>
                  <a:gd name="T5" fmla="*/ 16 h 220"/>
                  <a:gd name="T6" fmla="*/ 0 w 93"/>
                  <a:gd name="T7" fmla="*/ 204 h 220"/>
                  <a:gd name="T8" fmla="*/ 8 w 93"/>
                  <a:gd name="T9" fmla="*/ 218 h 220"/>
                  <a:gd name="T10" fmla="*/ 16 w 93"/>
                  <a:gd name="T11" fmla="*/ 220 h 220"/>
                  <a:gd name="T12" fmla="*/ 23 w 93"/>
                  <a:gd name="T13" fmla="*/ 218 h 220"/>
                  <a:gd name="T14" fmla="*/ 93 w 93"/>
                  <a:gd name="T15" fmla="*/ 177 h 220"/>
                  <a:gd name="T16" fmla="*/ 93 w 93"/>
                  <a:gd name="T17" fmla="*/ 43 h 220"/>
                  <a:gd name="T18" fmla="*/ 23 w 93"/>
                  <a:gd name="T19" fmla="*/ 2 h 220"/>
                  <a:gd name="T20" fmla="*/ 15 w 93"/>
                  <a:gd name="T2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220">
                    <a:moveTo>
                      <a:pt x="15" y="0"/>
                    </a:moveTo>
                    <a:cubicBezTo>
                      <a:pt x="13" y="0"/>
                      <a:pt x="10" y="1"/>
                      <a:pt x="8" y="2"/>
                    </a:cubicBezTo>
                    <a:cubicBezTo>
                      <a:pt x="3" y="5"/>
                      <a:pt x="0" y="10"/>
                      <a:pt x="0" y="16"/>
                    </a:cubicBezTo>
                    <a:cubicBezTo>
                      <a:pt x="0" y="204"/>
                      <a:pt x="0" y="204"/>
                      <a:pt x="0" y="204"/>
                    </a:cubicBezTo>
                    <a:cubicBezTo>
                      <a:pt x="0" y="210"/>
                      <a:pt x="3" y="215"/>
                      <a:pt x="8" y="218"/>
                    </a:cubicBezTo>
                    <a:cubicBezTo>
                      <a:pt x="10" y="219"/>
                      <a:pt x="13" y="220"/>
                      <a:pt x="16" y="220"/>
                    </a:cubicBezTo>
                    <a:cubicBezTo>
                      <a:pt x="18" y="220"/>
                      <a:pt x="21" y="219"/>
                      <a:pt x="23" y="218"/>
                    </a:cubicBezTo>
                    <a:cubicBezTo>
                      <a:pt x="93" y="177"/>
                      <a:pt x="93" y="177"/>
                      <a:pt x="93" y="177"/>
                    </a:cubicBezTo>
                    <a:cubicBezTo>
                      <a:pt x="93" y="43"/>
                      <a:pt x="93" y="43"/>
                      <a:pt x="93" y="43"/>
                    </a:cubicBezTo>
                    <a:cubicBezTo>
                      <a:pt x="23" y="2"/>
                      <a:pt x="23" y="2"/>
                      <a:pt x="23" y="2"/>
                    </a:cubicBezTo>
                    <a:cubicBezTo>
                      <a:pt x="21" y="1"/>
                      <a:pt x="18" y="0"/>
                      <a:pt x="15" y="0"/>
                    </a:cubicBezTo>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3" name="Freeform 9">
                <a:extLst>
                  <a:ext uri="{FF2B5EF4-FFF2-40B4-BE49-F238E27FC236}">
                    <a16:creationId xmlns:a16="http://schemas.microsoft.com/office/drawing/2014/main" xmlns="" id="{3E4C4B76-4E55-476F-BF7D-9DAA75080CA2}"/>
                  </a:ext>
                </a:extLst>
              </p:cNvPr>
              <p:cNvSpPr>
                <a:spLocks/>
              </p:cNvSpPr>
              <p:nvPr/>
            </p:nvSpPr>
            <p:spPr bwMode="auto">
              <a:xfrm>
                <a:off x="1388290" y="2164090"/>
                <a:ext cx="400050" cy="536575"/>
              </a:xfrm>
              <a:custGeom>
                <a:avLst/>
                <a:gdLst>
                  <a:gd name="T0" fmla="*/ 0 w 94"/>
                  <a:gd name="T1" fmla="*/ 0 h 126"/>
                  <a:gd name="T2" fmla="*/ 0 w 94"/>
                  <a:gd name="T3" fmla="*/ 126 h 126"/>
                  <a:gd name="T4" fmla="*/ 86 w 94"/>
                  <a:gd name="T5" fmla="*/ 77 h 126"/>
                  <a:gd name="T6" fmla="*/ 94 w 94"/>
                  <a:gd name="T7" fmla="*/ 63 h 126"/>
                  <a:gd name="T8" fmla="*/ 86 w 94"/>
                  <a:gd name="T9" fmla="*/ 49 h 126"/>
                  <a:gd name="T10" fmla="*/ 0 w 94"/>
                  <a:gd name="T11" fmla="*/ 0 h 126"/>
                </a:gdLst>
                <a:ahLst/>
                <a:cxnLst>
                  <a:cxn ang="0">
                    <a:pos x="T0" y="T1"/>
                  </a:cxn>
                  <a:cxn ang="0">
                    <a:pos x="T2" y="T3"/>
                  </a:cxn>
                  <a:cxn ang="0">
                    <a:pos x="T4" y="T5"/>
                  </a:cxn>
                  <a:cxn ang="0">
                    <a:pos x="T6" y="T7"/>
                  </a:cxn>
                  <a:cxn ang="0">
                    <a:pos x="T8" y="T9"/>
                  </a:cxn>
                  <a:cxn ang="0">
                    <a:pos x="T10" y="T11"/>
                  </a:cxn>
                </a:cxnLst>
                <a:rect l="0" t="0" r="r" b="b"/>
                <a:pathLst>
                  <a:path w="94" h="126">
                    <a:moveTo>
                      <a:pt x="0" y="0"/>
                    </a:moveTo>
                    <a:cubicBezTo>
                      <a:pt x="0" y="126"/>
                      <a:pt x="0" y="126"/>
                      <a:pt x="0" y="126"/>
                    </a:cubicBezTo>
                    <a:cubicBezTo>
                      <a:pt x="86" y="77"/>
                      <a:pt x="86" y="77"/>
                      <a:pt x="86" y="77"/>
                    </a:cubicBezTo>
                    <a:cubicBezTo>
                      <a:pt x="91" y="74"/>
                      <a:pt x="94" y="69"/>
                      <a:pt x="94" y="63"/>
                    </a:cubicBezTo>
                    <a:cubicBezTo>
                      <a:pt x="94" y="57"/>
                      <a:pt x="91" y="52"/>
                      <a:pt x="86" y="49"/>
                    </a:cubicBezTo>
                    <a:cubicBezTo>
                      <a:pt x="0" y="0"/>
                      <a:pt x="0" y="0"/>
                      <a:pt x="0" y="0"/>
                    </a:cubicBezTo>
                  </a:path>
                </a:pathLst>
              </a:custGeom>
              <a:solidFill>
                <a:srgbClr val="BC9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4" name="Freeform 10">
                <a:extLst>
                  <a:ext uri="{FF2B5EF4-FFF2-40B4-BE49-F238E27FC236}">
                    <a16:creationId xmlns:a16="http://schemas.microsoft.com/office/drawing/2014/main" xmlns="" id="{293D4294-839A-41C1-8C4C-6CB0D183C64A}"/>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close/>
                  </a:path>
                </a:pathLst>
              </a:custGeom>
              <a:solidFill>
                <a:srgbClr val="FBD3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Freeform 11">
                <a:extLst>
                  <a:ext uri="{FF2B5EF4-FFF2-40B4-BE49-F238E27FC236}">
                    <a16:creationId xmlns:a16="http://schemas.microsoft.com/office/drawing/2014/main" xmlns="" id="{92DD9ECC-6127-4852-94B8-A0F4473EA663}"/>
                  </a:ext>
                </a:extLst>
              </p:cNvPr>
              <p:cNvSpPr>
                <a:spLocks/>
              </p:cNvSpPr>
              <p:nvPr/>
            </p:nvSpPr>
            <p:spPr bwMode="auto">
              <a:xfrm>
                <a:off x="1354953" y="2146628"/>
                <a:ext cx="33338" cy="569913"/>
              </a:xfrm>
              <a:custGeom>
                <a:avLst/>
                <a:gdLst>
                  <a:gd name="T0" fmla="*/ 0 w 21"/>
                  <a:gd name="T1" fmla="*/ 0 h 359"/>
                  <a:gd name="T2" fmla="*/ 0 w 21"/>
                  <a:gd name="T3" fmla="*/ 359 h 359"/>
                  <a:gd name="T4" fmla="*/ 21 w 21"/>
                  <a:gd name="T5" fmla="*/ 349 h 359"/>
                  <a:gd name="T6" fmla="*/ 21 w 21"/>
                  <a:gd name="T7" fmla="*/ 11 h 359"/>
                  <a:gd name="T8" fmla="*/ 0 w 21"/>
                  <a:gd name="T9" fmla="*/ 0 h 359"/>
                </a:gdLst>
                <a:ahLst/>
                <a:cxnLst>
                  <a:cxn ang="0">
                    <a:pos x="T0" y="T1"/>
                  </a:cxn>
                  <a:cxn ang="0">
                    <a:pos x="T2" y="T3"/>
                  </a:cxn>
                  <a:cxn ang="0">
                    <a:pos x="T4" y="T5"/>
                  </a:cxn>
                  <a:cxn ang="0">
                    <a:pos x="T6" y="T7"/>
                  </a:cxn>
                  <a:cxn ang="0">
                    <a:pos x="T8" y="T9"/>
                  </a:cxn>
                </a:cxnLst>
                <a:rect l="0" t="0" r="r" b="b"/>
                <a:pathLst>
                  <a:path w="21" h="359">
                    <a:moveTo>
                      <a:pt x="0" y="0"/>
                    </a:moveTo>
                    <a:lnTo>
                      <a:pt x="0" y="359"/>
                    </a:lnTo>
                    <a:lnTo>
                      <a:pt x="21" y="349"/>
                    </a:lnTo>
                    <a:lnTo>
                      <a:pt x="21"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1" name="文本框 20">
              <a:extLst>
                <a:ext uri="{FF2B5EF4-FFF2-40B4-BE49-F238E27FC236}">
                  <a16:creationId xmlns:a16="http://schemas.microsoft.com/office/drawing/2014/main" xmlns="" id="{CA2BA717-EB58-4E83-8C45-13FBE8AB473A}"/>
                </a:ext>
              </a:extLst>
            </p:cNvPr>
            <p:cNvSpPr txBox="1"/>
            <p:nvPr/>
          </p:nvSpPr>
          <p:spPr>
            <a:xfrm>
              <a:off x="2698335" y="1052031"/>
              <a:ext cx="1133644" cy="1015663"/>
            </a:xfrm>
            <a:prstGeom prst="rect">
              <a:avLst/>
            </a:prstGeom>
            <a:noFill/>
          </p:spPr>
          <p:txBody>
            <a:bodyPr wrap="none" rtlCol="0">
              <a:spAutoFit/>
            </a:bodyPr>
            <a:lstStyle/>
            <a:p>
              <a:r>
                <a:rPr lang="en-US" altLang="zh-CN" sz="6000" b="1" dirty="0">
                  <a:solidFill>
                    <a:schemeClr val="bg1"/>
                  </a:solidFill>
                  <a:latin typeface="+mj-ea"/>
                  <a:ea typeface="+mj-ea"/>
                  <a:sym typeface="inpin heiti" panose="00000500000000000000" pitchFamily="2" charset="-122"/>
                </a:rPr>
                <a:t>11</a:t>
              </a:r>
              <a:endParaRPr lang="zh-CN" altLang="en-US" sz="6000" b="1" dirty="0">
                <a:solidFill>
                  <a:schemeClr val="bg1"/>
                </a:solidFill>
                <a:latin typeface="+mj-ea"/>
                <a:ea typeface="+mj-ea"/>
                <a:sym typeface="inpin heiti" panose="00000500000000000000" pitchFamily="2" charset="-122"/>
              </a:endParaRPr>
            </a:p>
          </p:txBody>
        </p:sp>
      </p:gr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681459"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大学生参与社团活动需要注意的问题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EEF80604-A9D2-4042-A51A-441399672D8C}"/>
              </a:ext>
            </a:extLst>
          </p:cNvPr>
          <p:cNvSpPr txBox="1"/>
          <p:nvPr/>
        </p:nvSpPr>
        <p:spPr>
          <a:xfrm>
            <a:off x="179512" y="790224"/>
            <a:ext cx="2376264" cy="307777"/>
          </a:xfrm>
          <a:prstGeom prst="rect">
            <a:avLst/>
          </a:prstGeom>
          <a:noFill/>
        </p:spPr>
        <p:txBody>
          <a:bodyPr wrap="square">
            <a:spAutoFit/>
          </a:bodyPr>
          <a:lstStyle/>
          <a:p>
            <a:pPr algn="ctr"/>
            <a:r>
              <a:rPr lang="zh-CN" altLang="en-US" sz="1400" b="1" dirty="0">
                <a:solidFill>
                  <a:schemeClr val="accent1"/>
                </a:solidFill>
                <a:latin typeface="+mj-ea"/>
                <a:ea typeface="+mj-ea"/>
                <a:sym typeface="inpin heiti" panose="00000500000000000000" pitchFamily="2" charset="-122"/>
              </a:rPr>
              <a:t>一、 个人层面的问题</a:t>
            </a:r>
          </a:p>
        </p:txBody>
      </p:sp>
      <p:cxnSp>
        <p:nvCxnSpPr>
          <p:cNvPr id="24" name="直接连接符 23">
            <a:extLst>
              <a:ext uri="{FF2B5EF4-FFF2-40B4-BE49-F238E27FC236}">
                <a16:creationId xmlns:a16="http://schemas.microsoft.com/office/drawing/2014/main" xmlns="" id="{23AFD5E8-A552-4EB8-B40D-CE038B6023D1}"/>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等腰三角形 31">
            <a:extLst>
              <a:ext uri="{FF2B5EF4-FFF2-40B4-BE49-F238E27FC236}">
                <a16:creationId xmlns:a16="http://schemas.microsoft.com/office/drawing/2014/main" xmlns="" id="{1861A30B-9245-41B7-8A50-59F60AD1853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3" name="直接连接符 32">
            <a:extLst>
              <a:ext uri="{FF2B5EF4-FFF2-40B4-BE49-F238E27FC236}">
                <a16:creationId xmlns:a16="http://schemas.microsoft.com/office/drawing/2014/main" xmlns="" id="{6EE18925-399F-493D-96F7-7D48BC99180A}"/>
              </a:ext>
            </a:extLst>
          </p:cNvPr>
          <p:cNvCxnSpPr>
            <a:cxnSpLocks/>
          </p:cNvCxnSpPr>
          <p:nvPr/>
        </p:nvCxnSpPr>
        <p:spPr>
          <a:xfrm>
            <a:off x="5076056" y="521032"/>
            <a:ext cx="40679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0" name="等腰三角形 39">
            <a:extLst>
              <a:ext uri="{FF2B5EF4-FFF2-40B4-BE49-F238E27FC236}">
                <a16:creationId xmlns:a16="http://schemas.microsoft.com/office/drawing/2014/main" xmlns="" id="{C62779EB-31DF-490B-96FC-7B6E9701EAB6}"/>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2" name="组合 41">
            <a:extLst>
              <a:ext uri="{FF2B5EF4-FFF2-40B4-BE49-F238E27FC236}">
                <a16:creationId xmlns:a16="http://schemas.microsoft.com/office/drawing/2014/main" xmlns="" id="{B9AB598E-B039-4DFF-9AEE-B7D46150CB3D}"/>
              </a:ext>
            </a:extLst>
          </p:cNvPr>
          <p:cNvGrpSpPr/>
          <p:nvPr/>
        </p:nvGrpSpPr>
        <p:grpSpPr>
          <a:xfrm>
            <a:off x="1661534" y="1936719"/>
            <a:ext cx="5574763" cy="1715148"/>
            <a:chOff x="1661533" y="1942600"/>
            <a:chExt cx="5574763" cy="1715148"/>
          </a:xfrm>
        </p:grpSpPr>
        <p:grpSp>
          <p:nvGrpSpPr>
            <p:cNvPr id="43" name="组合 42">
              <a:extLst>
                <a:ext uri="{FF2B5EF4-FFF2-40B4-BE49-F238E27FC236}">
                  <a16:creationId xmlns:a16="http://schemas.microsoft.com/office/drawing/2014/main" xmlns="" id="{08AF1E80-98F2-47FB-97E4-610C34774B7B}"/>
                </a:ext>
              </a:extLst>
            </p:cNvPr>
            <p:cNvGrpSpPr/>
            <p:nvPr/>
          </p:nvGrpSpPr>
          <p:grpSpPr>
            <a:xfrm>
              <a:off x="1661533" y="1942600"/>
              <a:ext cx="5574763" cy="1715148"/>
              <a:chOff x="575607" y="2557059"/>
              <a:chExt cx="6970251" cy="2144487"/>
            </a:xfrm>
          </p:grpSpPr>
          <p:sp>
            <p:nvSpPr>
              <p:cNvPr id="45" name="Rounded Rectangle 2">
                <a:extLst>
                  <a:ext uri="{FF2B5EF4-FFF2-40B4-BE49-F238E27FC236}">
                    <a16:creationId xmlns:a16="http://schemas.microsoft.com/office/drawing/2014/main" xmlns="" id="{23FE0BEE-9E52-4B2C-9B42-790817D7062F}"/>
                  </a:ext>
                </a:extLst>
              </p:cNvPr>
              <p:cNvSpPr/>
              <p:nvPr/>
            </p:nvSpPr>
            <p:spPr>
              <a:xfrm>
                <a:off x="1063467" y="2557059"/>
                <a:ext cx="6482391" cy="2144487"/>
              </a:xfrm>
              <a:prstGeom prst="roundRect">
                <a:avLst>
                  <a:gd name="adj" fmla="val 373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字魂59号-创粗黑" panose="00000500000000000000" pitchFamily="2" charset="-122"/>
                </a:endParaRPr>
              </a:p>
            </p:txBody>
          </p:sp>
          <p:sp>
            <p:nvSpPr>
              <p:cNvPr id="46" name="Rounded Rectangle 3">
                <a:extLst>
                  <a:ext uri="{FF2B5EF4-FFF2-40B4-BE49-F238E27FC236}">
                    <a16:creationId xmlns:a16="http://schemas.microsoft.com/office/drawing/2014/main" xmlns="" id="{06298D77-6B22-4B51-BCD4-D768621F6E80}"/>
                  </a:ext>
                </a:extLst>
              </p:cNvPr>
              <p:cNvSpPr/>
              <p:nvPr/>
            </p:nvSpPr>
            <p:spPr>
              <a:xfrm rot="2700000">
                <a:off x="575606" y="2892896"/>
                <a:ext cx="975721" cy="975720"/>
              </a:xfrm>
              <a:prstGeom prst="roundRect">
                <a:avLst>
                  <a:gd name="adj" fmla="val 178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latin typeface="字魂59号-创粗黑" panose="00000500000000000000" pitchFamily="2" charset="-122"/>
                </a:endParaRPr>
              </a:p>
            </p:txBody>
          </p:sp>
          <p:grpSp>
            <p:nvGrpSpPr>
              <p:cNvPr id="47" name="Group 42">
                <a:extLst>
                  <a:ext uri="{FF2B5EF4-FFF2-40B4-BE49-F238E27FC236}">
                    <a16:creationId xmlns:a16="http://schemas.microsoft.com/office/drawing/2014/main" xmlns="" id="{D84A611F-E302-4B78-B33D-894D6E747DF2}"/>
                  </a:ext>
                </a:extLst>
              </p:cNvPr>
              <p:cNvGrpSpPr/>
              <p:nvPr/>
            </p:nvGrpSpPr>
            <p:grpSpPr>
              <a:xfrm>
                <a:off x="1794868" y="2690817"/>
                <a:ext cx="5570919" cy="1795764"/>
                <a:chOff x="1219743" y="3377336"/>
                <a:chExt cx="5570919" cy="1795764"/>
              </a:xfrm>
            </p:grpSpPr>
            <p:sp>
              <p:nvSpPr>
                <p:cNvPr id="48" name="TextBox 43">
                  <a:extLst>
                    <a:ext uri="{FF2B5EF4-FFF2-40B4-BE49-F238E27FC236}">
                      <a16:creationId xmlns:a16="http://schemas.microsoft.com/office/drawing/2014/main" xmlns="" id="{89BDB7BB-857C-43CB-920B-D933C361EBF5}"/>
                    </a:ext>
                  </a:extLst>
                </p:cNvPr>
                <p:cNvSpPr txBox="1"/>
                <p:nvPr/>
              </p:nvSpPr>
              <p:spPr>
                <a:xfrm>
                  <a:off x="1219743" y="3377336"/>
                  <a:ext cx="2381073" cy="307856"/>
                </a:xfrm>
                <a:prstGeom prst="rect">
                  <a:avLst/>
                </a:prstGeom>
                <a:noFill/>
              </p:spPr>
              <p:txBody>
                <a:bodyPr wrap="none" lIns="0" tIns="0" rIns="0" bIns="0" rtlCol="0">
                  <a:spAutoFit/>
                </a:bodyPr>
                <a:lstStyle/>
                <a:p>
                  <a:r>
                    <a:rPr lang="zh-CN" altLang="en-US" sz="1600" b="1" dirty="0">
                      <a:solidFill>
                        <a:srgbClr val="F76911"/>
                      </a:solidFill>
                    </a:rPr>
                    <a:t>合理安排时间、精力 </a:t>
                  </a:r>
                </a:p>
              </p:txBody>
            </p:sp>
            <p:sp>
              <p:nvSpPr>
                <p:cNvPr id="49" name="TextBox 44">
                  <a:extLst>
                    <a:ext uri="{FF2B5EF4-FFF2-40B4-BE49-F238E27FC236}">
                      <a16:creationId xmlns:a16="http://schemas.microsoft.com/office/drawing/2014/main" xmlns="" id="{0668C365-B4A8-4785-A597-FE3B630CD2FF}"/>
                    </a:ext>
                  </a:extLst>
                </p:cNvPr>
                <p:cNvSpPr txBox="1"/>
                <p:nvPr/>
              </p:nvSpPr>
              <p:spPr>
                <a:xfrm flipH="1">
                  <a:off x="1219743" y="3760249"/>
                  <a:ext cx="5570919" cy="1412851"/>
                </a:xfrm>
                <a:prstGeom prst="rect">
                  <a:avLst/>
                </a:prstGeom>
                <a:noFill/>
              </p:spPr>
              <p:txBody>
                <a:bodyPr wrap="square" lIns="0" tIns="0" rIns="0" bIns="0" rtlCol="0">
                  <a:spAutoFit/>
                </a:bodyPr>
                <a:lstStyle/>
                <a:p>
                  <a:pPr>
                    <a:lnSpc>
                      <a:spcPct val="125000"/>
                    </a:lnSpc>
                  </a:pPr>
                  <a:r>
                    <a:rPr lang="zh-CN" altLang="en-US" sz="1200" dirty="0">
                      <a:solidFill>
                        <a:schemeClr val="tx1">
                          <a:lumMod val="65000"/>
                          <a:lumOff val="35000"/>
                        </a:schemeClr>
                      </a:solidFill>
                      <a:latin typeface="造字工房尚黑长体" pitchFamily="2" charset="-122"/>
                      <a:ea typeface="字魂59号-创粗黑" panose="00000500000000000000" pitchFamily="2" charset="-122"/>
                    </a:rPr>
                    <a:t>人的时间和精力是有限的。高校社团是高校课堂教育的重要补充，起到了第二课堂的作用。</a:t>
                  </a:r>
                  <a:endParaRPr lang="en-US" altLang="zh-CN" sz="1200" dirty="0">
                    <a:solidFill>
                      <a:schemeClr val="tx1">
                        <a:lumMod val="65000"/>
                        <a:lumOff val="35000"/>
                      </a:schemeClr>
                    </a:solidFill>
                    <a:latin typeface="造字工房尚黑长体" pitchFamily="2" charset="-122"/>
                    <a:ea typeface="字魂59号-创粗黑" panose="00000500000000000000" pitchFamily="2" charset="-122"/>
                  </a:endParaRPr>
                </a:p>
                <a:p>
                  <a:pPr>
                    <a:lnSpc>
                      <a:spcPct val="125000"/>
                    </a:lnSpc>
                  </a:pPr>
                  <a:r>
                    <a:rPr lang="zh-CN" altLang="en-US" sz="1200" dirty="0">
                      <a:solidFill>
                        <a:schemeClr val="tx1">
                          <a:lumMod val="65000"/>
                          <a:lumOff val="35000"/>
                        </a:schemeClr>
                      </a:solidFill>
                      <a:latin typeface="造字工房尚黑长体" pitchFamily="2" charset="-122"/>
                      <a:ea typeface="字魂59号-创粗黑" panose="00000500000000000000" pitchFamily="2" charset="-122"/>
                    </a:rPr>
                    <a:t>专业课程的学习会占据大学生大量的时间和精力，大学生在参与高校社团的活动时， 要合理地安排好时间和精力，避免主次不分、耽误了专业知识的学习</a:t>
                  </a:r>
                  <a:endParaRPr lang="en-US" altLang="zh-CN" sz="1200" dirty="0">
                    <a:solidFill>
                      <a:schemeClr val="tx1">
                        <a:lumMod val="65000"/>
                        <a:lumOff val="35000"/>
                      </a:schemeClr>
                    </a:solidFill>
                    <a:latin typeface="造字工房尚黑长体" pitchFamily="2" charset="-122"/>
                    <a:ea typeface="字魂59号-创粗黑" panose="00000500000000000000" pitchFamily="2" charset="-122"/>
                    <a:cs typeface="Open Sans" panose="020B0606030504020204" pitchFamily="34" charset="0"/>
                  </a:endParaRPr>
                </a:p>
              </p:txBody>
            </p:sp>
          </p:grpSp>
        </p:grpSp>
        <p:sp>
          <p:nvSpPr>
            <p:cNvPr id="44" name="文本框 43">
              <a:extLst>
                <a:ext uri="{FF2B5EF4-FFF2-40B4-BE49-F238E27FC236}">
                  <a16:creationId xmlns:a16="http://schemas.microsoft.com/office/drawing/2014/main" xmlns="" id="{3D152197-785D-444D-82E5-0EB754FBDC67}"/>
                </a:ext>
              </a:extLst>
            </p:cNvPr>
            <p:cNvSpPr txBox="1"/>
            <p:nvPr/>
          </p:nvSpPr>
          <p:spPr>
            <a:xfrm>
              <a:off x="1907702" y="2305442"/>
              <a:ext cx="360040" cy="373309"/>
            </a:xfrm>
            <a:prstGeom prst="rect">
              <a:avLst/>
            </a:prstGeom>
            <a:noFill/>
          </p:spPr>
          <p:txBody>
            <a:bodyPr wrap="none">
              <a:noAutofit/>
            </a:bodyPr>
            <a:lstStyle/>
            <a:p>
              <a:pPr algn="r"/>
              <a:r>
                <a:rPr lang="en-US" altLang="zh-CN"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rPr>
                <a:t>3</a:t>
              </a:r>
              <a:endParaRPr lang="zh-CN" altLang="en-US" sz="2800" b="1" dirty="0">
                <a:solidFill>
                  <a:schemeClr val="bg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Tree>
    <p:extLst>
      <p:ext uri="{BB962C8B-B14F-4D97-AF65-F5344CB8AC3E}">
        <p14:creationId xmlns:p14="http://schemas.microsoft.com/office/powerpoint/2010/main" val="322734176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681459"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大学生参与社团活动需要注意的问题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EEF80604-A9D2-4042-A51A-441399672D8C}"/>
              </a:ext>
            </a:extLst>
          </p:cNvPr>
          <p:cNvSpPr txBox="1"/>
          <p:nvPr/>
        </p:nvSpPr>
        <p:spPr>
          <a:xfrm>
            <a:off x="179512" y="790224"/>
            <a:ext cx="2376264" cy="307777"/>
          </a:xfrm>
          <a:prstGeom prst="rect">
            <a:avLst/>
          </a:prstGeom>
          <a:noFill/>
        </p:spPr>
        <p:txBody>
          <a:bodyPr wrap="square">
            <a:spAutoFit/>
          </a:bodyPr>
          <a:lstStyle/>
          <a:p>
            <a:pPr algn="ctr"/>
            <a:r>
              <a:rPr lang="zh-CN" altLang="en-US" sz="1400" b="1" dirty="0">
                <a:solidFill>
                  <a:schemeClr val="accent1"/>
                </a:solidFill>
                <a:latin typeface="+mj-ea"/>
                <a:ea typeface="+mj-ea"/>
                <a:sym typeface="inpin heiti" panose="00000500000000000000" pitchFamily="2" charset="-122"/>
              </a:rPr>
              <a:t>二、社团层面的问题</a:t>
            </a:r>
          </a:p>
        </p:txBody>
      </p:sp>
      <p:sp>
        <p:nvSpPr>
          <p:cNvPr id="24" name="Rectangle 56">
            <a:extLst>
              <a:ext uri="{FF2B5EF4-FFF2-40B4-BE49-F238E27FC236}">
                <a16:creationId xmlns:a16="http://schemas.microsoft.com/office/drawing/2014/main" xmlns="" id="{1C163AA4-083E-419F-9714-85A831CB0AB1}"/>
              </a:ext>
            </a:extLst>
          </p:cNvPr>
          <p:cNvSpPr/>
          <p:nvPr/>
        </p:nvSpPr>
        <p:spPr>
          <a:xfrm>
            <a:off x="957288" y="1690962"/>
            <a:ext cx="3384376" cy="1888899"/>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Rectangle 61">
            <a:extLst>
              <a:ext uri="{FF2B5EF4-FFF2-40B4-BE49-F238E27FC236}">
                <a16:creationId xmlns:a16="http://schemas.microsoft.com/office/drawing/2014/main" xmlns="" id="{282E39C1-2D81-4F6C-9A4D-F0065BC82F62}"/>
              </a:ext>
            </a:extLst>
          </p:cNvPr>
          <p:cNvSpPr/>
          <p:nvPr/>
        </p:nvSpPr>
        <p:spPr>
          <a:xfrm>
            <a:off x="957288" y="1412803"/>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3" name="TextBox 63">
            <a:extLst>
              <a:ext uri="{FF2B5EF4-FFF2-40B4-BE49-F238E27FC236}">
                <a16:creationId xmlns:a16="http://schemas.microsoft.com/office/drawing/2014/main" xmlns="" id="{65A26AFF-81B1-4E89-84D8-82B7D7BEE084}"/>
              </a:ext>
            </a:extLst>
          </p:cNvPr>
          <p:cNvSpPr txBox="1"/>
          <p:nvPr/>
        </p:nvSpPr>
        <p:spPr>
          <a:xfrm>
            <a:off x="2330941" y="2109299"/>
            <a:ext cx="711779" cy="1182531"/>
          </a:xfrm>
          <a:prstGeom prst="rect">
            <a:avLst/>
          </a:prstGeom>
          <a:noFill/>
        </p:spPr>
        <p:txBody>
          <a:bodyPr wrap="none">
            <a:normAutofit lnSpcReduction="10000"/>
          </a:bodyPr>
          <a:lstStyle/>
          <a:p>
            <a:pPr algn="ctr"/>
            <a:r>
              <a:rPr lang="zh-CN" altLang="en-US" sz="28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社团活动的</a:t>
            </a:r>
            <a:endParaRPr lang="en-US" altLang="zh-CN" sz="28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品质</a:t>
            </a:r>
            <a:endParaRPr lang="id-ID" sz="44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矩形 39">
            <a:extLst>
              <a:ext uri="{FF2B5EF4-FFF2-40B4-BE49-F238E27FC236}">
                <a16:creationId xmlns:a16="http://schemas.microsoft.com/office/drawing/2014/main" xmlns="" id="{67E9B88E-3676-4C24-961F-97717F325C0B}"/>
              </a:ext>
            </a:extLst>
          </p:cNvPr>
          <p:cNvSpPr/>
          <p:nvPr/>
        </p:nvSpPr>
        <p:spPr>
          <a:xfrm>
            <a:off x="4341664" y="1412804"/>
            <a:ext cx="4046760" cy="21670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1" name="文本框 40">
            <a:extLst>
              <a:ext uri="{FF2B5EF4-FFF2-40B4-BE49-F238E27FC236}">
                <a16:creationId xmlns:a16="http://schemas.microsoft.com/office/drawing/2014/main" xmlns="" id="{D65711B0-BC75-42BD-8DEC-CDDCE39B14B1}"/>
              </a:ext>
            </a:extLst>
          </p:cNvPr>
          <p:cNvSpPr txBox="1"/>
          <p:nvPr/>
        </p:nvSpPr>
        <p:spPr>
          <a:xfrm>
            <a:off x="4580048" y="1854133"/>
            <a:ext cx="3312368" cy="1352934"/>
          </a:xfrm>
          <a:prstGeom prst="rect">
            <a:avLst/>
          </a:prstGeom>
          <a:noFill/>
        </p:spPr>
        <p:txBody>
          <a:bodyPr wrap="square">
            <a:spAutoFit/>
          </a:bodyPr>
          <a:lstStyle/>
          <a:p>
            <a:pPr>
              <a:lnSpc>
                <a:spcPts val="2000"/>
              </a:lnSpc>
            </a:pPr>
            <a:r>
              <a:rPr lang="zh-CN" altLang="en-US" sz="1400" dirty="0">
                <a:solidFill>
                  <a:schemeClr val="bg1"/>
                </a:solidFill>
              </a:rPr>
              <a:t>高品质的活动是那些得到了家庭和朋友的支持，能够为个人赢得所在社团的欣赏和 承认，为个体提供了发展技能的机会，能够发现新的兴趣，发展友谊，并且做一些重要的、 有趣的事情的活动</a:t>
            </a:r>
          </a:p>
        </p:txBody>
      </p:sp>
      <p:cxnSp>
        <p:nvCxnSpPr>
          <p:cNvPr id="42" name="直接连接符 41">
            <a:extLst>
              <a:ext uri="{FF2B5EF4-FFF2-40B4-BE49-F238E27FC236}">
                <a16:creationId xmlns:a16="http://schemas.microsoft.com/office/drawing/2014/main" xmlns="" id="{206FC8D0-FFE3-4319-B0EC-33952885B486}"/>
              </a:ext>
            </a:extLst>
          </p:cNvPr>
          <p:cNvCxnSpPr/>
          <p:nvPr/>
        </p:nvCxnSpPr>
        <p:spPr>
          <a:xfrm>
            <a:off x="4644008" y="1779662"/>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xmlns="" id="{734741AD-4F6C-474F-890D-7152B7161718}"/>
              </a:ext>
            </a:extLst>
          </p:cNvPr>
          <p:cNvCxnSpPr/>
          <p:nvPr/>
        </p:nvCxnSpPr>
        <p:spPr>
          <a:xfrm>
            <a:off x="4644008" y="3291830"/>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5953E6B9-472C-4687-83ED-993F55A6B18F}"/>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等腰三角形 12">
            <a:extLst>
              <a:ext uri="{FF2B5EF4-FFF2-40B4-BE49-F238E27FC236}">
                <a16:creationId xmlns:a16="http://schemas.microsoft.com/office/drawing/2014/main" xmlns="" id="{2E49913A-530B-4603-B212-9C24F4D3FDD5}"/>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4" name="直接连接符 13">
            <a:extLst>
              <a:ext uri="{FF2B5EF4-FFF2-40B4-BE49-F238E27FC236}">
                <a16:creationId xmlns:a16="http://schemas.microsoft.com/office/drawing/2014/main" xmlns="" id="{A02AFAE2-AEA6-4CEB-BEF1-D6AA2B1EAF2C}"/>
              </a:ext>
            </a:extLst>
          </p:cNvPr>
          <p:cNvCxnSpPr>
            <a:cxnSpLocks/>
          </p:cNvCxnSpPr>
          <p:nvPr/>
        </p:nvCxnSpPr>
        <p:spPr>
          <a:xfrm>
            <a:off x="5076056" y="521032"/>
            <a:ext cx="40679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AB4D6DE9-69B4-43BB-959E-570738925801}"/>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8780035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681459"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第三节 大学生参与社团活动需要注意的问题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文本框 28">
            <a:extLst>
              <a:ext uri="{FF2B5EF4-FFF2-40B4-BE49-F238E27FC236}">
                <a16:creationId xmlns:a16="http://schemas.microsoft.com/office/drawing/2014/main" xmlns="" id="{EEF80604-A9D2-4042-A51A-441399672D8C}"/>
              </a:ext>
            </a:extLst>
          </p:cNvPr>
          <p:cNvSpPr txBox="1"/>
          <p:nvPr/>
        </p:nvSpPr>
        <p:spPr>
          <a:xfrm>
            <a:off x="179512" y="790224"/>
            <a:ext cx="2376264" cy="307777"/>
          </a:xfrm>
          <a:prstGeom prst="rect">
            <a:avLst/>
          </a:prstGeom>
          <a:noFill/>
        </p:spPr>
        <p:txBody>
          <a:bodyPr wrap="square">
            <a:spAutoFit/>
          </a:bodyPr>
          <a:lstStyle/>
          <a:p>
            <a:pPr algn="ctr"/>
            <a:r>
              <a:rPr lang="zh-CN" altLang="en-US" sz="1400" b="1" dirty="0">
                <a:solidFill>
                  <a:schemeClr val="accent1"/>
                </a:solidFill>
                <a:latin typeface="+mj-ea"/>
                <a:ea typeface="+mj-ea"/>
                <a:sym typeface="inpin heiti" panose="00000500000000000000" pitchFamily="2" charset="-122"/>
              </a:rPr>
              <a:t>二、社团层面的问题</a:t>
            </a:r>
          </a:p>
        </p:txBody>
      </p:sp>
      <p:sp>
        <p:nvSpPr>
          <p:cNvPr id="24" name="Rectangle 56">
            <a:extLst>
              <a:ext uri="{FF2B5EF4-FFF2-40B4-BE49-F238E27FC236}">
                <a16:creationId xmlns:a16="http://schemas.microsoft.com/office/drawing/2014/main" xmlns="" id="{1C163AA4-083E-419F-9714-85A831CB0AB1}"/>
              </a:ext>
            </a:extLst>
          </p:cNvPr>
          <p:cNvSpPr/>
          <p:nvPr/>
        </p:nvSpPr>
        <p:spPr>
          <a:xfrm>
            <a:off x="957288" y="1690962"/>
            <a:ext cx="3384376" cy="1888899"/>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2" name="Rectangle 61">
            <a:extLst>
              <a:ext uri="{FF2B5EF4-FFF2-40B4-BE49-F238E27FC236}">
                <a16:creationId xmlns:a16="http://schemas.microsoft.com/office/drawing/2014/main" xmlns="" id="{282E39C1-2D81-4F6C-9A4D-F0065BC82F62}"/>
              </a:ext>
            </a:extLst>
          </p:cNvPr>
          <p:cNvSpPr/>
          <p:nvPr/>
        </p:nvSpPr>
        <p:spPr>
          <a:xfrm>
            <a:off x="957288" y="1412803"/>
            <a:ext cx="3384376" cy="294851"/>
          </a:xfrm>
          <a:prstGeom prst="rect">
            <a:avLst/>
          </a:prstGeom>
          <a:solidFill>
            <a:schemeClr val="accent1">
              <a:alpha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3" name="TextBox 63">
            <a:extLst>
              <a:ext uri="{FF2B5EF4-FFF2-40B4-BE49-F238E27FC236}">
                <a16:creationId xmlns:a16="http://schemas.microsoft.com/office/drawing/2014/main" xmlns="" id="{65A26AFF-81B1-4E89-84D8-82B7D7BEE084}"/>
              </a:ext>
            </a:extLst>
          </p:cNvPr>
          <p:cNvSpPr txBox="1"/>
          <p:nvPr/>
        </p:nvSpPr>
        <p:spPr>
          <a:xfrm>
            <a:off x="2330941" y="1995686"/>
            <a:ext cx="711779" cy="1182531"/>
          </a:xfrm>
          <a:prstGeom prst="rect">
            <a:avLst/>
          </a:prstGeom>
          <a:noFill/>
        </p:spPr>
        <p:txBody>
          <a:bodyPr wrap="none">
            <a:normAutofit/>
          </a:bodyPr>
          <a:lstStyle/>
          <a:p>
            <a:pPr algn="ctr"/>
            <a:r>
              <a:rPr lang="zh-CN" altLang="en-US" sz="28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活动的</a:t>
            </a:r>
            <a:endParaRPr lang="en-US" altLang="zh-CN" sz="28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a:p>
            <a:pPr algn="ctr"/>
            <a:r>
              <a:rPr lang="zh-CN" altLang="en-US" sz="40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rPr>
              <a:t>组织化程度 </a:t>
            </a:r>
            <a:endParaRPr lang="id-ID" sz="6000" b="1" dirty="0">
              <a:solidFill>
                <a:srgbClr val="FFFFFF"/>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矩形 39">
            <a:extLst>
              <a:ext uri="{FF2B5EF4-FFF2-40B4-BE49-F238E27FC236}">
                <a16:creationId xmlns:a16="http://schemas.microsoft.com/office/drawing/2014/main" xmlns="" id="{67E9B88E-3676-4C24-961F-97717F325C0B}"/>
              </a:ext>
            </a:extLst>
          </p:cNvPr>
          <p:cNvSpPr/>
          <p:nvPr/>
        </p:nvSpPr>
        <p:spPr>
          <a:xfrm>
            <a:off x="4341664" y="1412804"/>
            <a:ext cx="4046760" cy="21670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41" name="文本框 40">
            <a:extLst>
              <a:ext uri="{FF2B5EF4-FFF2-40B4-BE49-F238E27FC236}">
                <a16:creationId xmlns:a16="http://schemas.microsoft.com/office/drawing/2014/main" xmlns="" id="{D65711B0-BC75-42BD-8DEC-CDDCE39B14B1}"/>
              </a:ext>
            </a:extLst>
          </p:cNvPr>
          <p:cNvSpPr txBox="1"/>
          <p:nvPr/>
        </p:nvSpPr>
        <p:spPr>
          <a:xfrm>
            <a:off x="4557736" y="1803603"/>
            <a:ext cx="3312368" cy="1488227"/>
          </a:xfrm>
          <a:prstGeom prst="rect">
            <a:avLst/>
          </a:prstGeom>
          <a:noFill/>
        </p:spPr>
        <p:txBody>
          <a:bodyPr wrap="square">
            <a:spAutoFit/>
          </a:bodyPr>
          <a:lstStyle/>
          <a:p>
            <a:pPr>
              <a:lnSpc>
                <a:spcPts val="2000"/>
              </a:lnSpc>
            </a:pPr>
            <a:r>
              <a:rPr lang="zh-CN" altLang="en-US" sz="1400" dirty="0">
                <a:solidFill>
                  <a:schemeClr val="bg1"/>
                </a:solidFill>
              </a:rPr>
              <a:t>比起那些参加组织化程度很小的活动的大学生来说，那些参加组织化程度更好的活动 的学生有着更高的自尊水平，更多的社会支持，承受着的压力更低，而且普遍对大学生活适 应得更好。</a:t>
            </a:r>
          </a:p>
        </p:txBody>
      </p:sp>
      <p:cxnSp>
        <p:nvCxnSpPr>
          <p:cNvPr id="42" name="直接连接符 41">
            <a:extLst>
              <a:ext uri="{FF2B5EF4-FFF2-40B4-BE49-F238E27FC236}">
                <a16:creationId xmlns:a16="http://schemas.microsoft.com/office/drawing/2014/main" xmlns="" id="{206FC8D0-FFE3-4319-B0EC-33952885B486}"/>
              </a:ext>
            </a:extLst>
          </p:cNvPr>
          <p:cNvCxnSpPr/>
          <p:nvPr/>
        </p:nvCxnSpPr>
        <p:spPr>
          <a:xfrm>
            <a:off x="4644008" y="1775119"/>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xmlns="" id="{734741AD-4F6C-474F-890D-7152B7161718}"/>
              </a:ext>
            </a:extLst>
          </p:cNvPr>
          <p:cNvCxnSpPr/>
          <p:nvPr/>
        </p:nvCxnSpPr>
        <p:spPr>
          <a:xfrm>
            <a:off x="4644008" y="3250949"/>
            <a:ext cx="30243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D631BC32-700F-4FC3-AF72-72F59AD91ECC}"/>
              </a:ext>
            </a:extLst>
          </p:cNvPr>
          <p:cNvCxnSpPr>
            <a:cxnSpLocks/>
          </p:cNvCxnSpPr>
          <p:nvPr/>
        </p:nvCxnSpPr>
        <p:spPr>
          <a:xfrm flipH="1">
            <a:off x="611560" y="1131590"/>
            <a:ext cx="158417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等腰三角形 12">
            <a:extLst>
              <a:ext uri="{FF2B5EF4-FFF2-40B4-BE49-F238E27FC236}">
                <a16:creationId xmlns:a16="http://schemas.microsoft.com/office/drawing/2014/main" xmlns="" id="{AD7DE92C-8980-4353-9822-09C61536B5D8}"/>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4" name="直接连接符 13">
            <a:extLst>
              <a:ext uri="{FF2B5EF4-FFF2-40B4-BE49-F238E27FC236}">
                <a16:creationId xmlns:a16="http://schemas.microsoft.com/office/drawing/2014/main" xmlns="" id="{98667421-3AF2-45BE-9EB5-85E4CE967C09}"/>
              </a:ext>
            </a:extLst>
          </p:cNvPr>
          <p:cNvCxnSpPr>
            <a:cxnSpLocks/>
          </p:cNvCxnSpPr>
          <p:nvPr/>
        </p:nvCxnSpPr>
        <p:spPr>
          <a:xfrm>
            <a:off x="5076056" y="521032"/>
            <a:ext cx="4067944"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等腰三角形 14">
            <a:extLst>
              <a:ext uri="{FF2B5EF4-FFF2-40B4-BE49-F238E27FC236}">
                <a16:creationId xmlns:a16="http://schemas.microsoft.com/office/drawing/2014/main" xmlns="" id="{DCFB5749-14C0-45E3-ADD4-6FA9357C8930}"/>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2161207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4FE7EFCC-9966-4F3F-97EC-EF1A58E5D1B9}"/>
              </a:ext>
            </a:extLst>
          </p:cNvPr>
          <p:cNvGrpSpPr/>
          <p:nvPr/>
        </p:nvGrpSpPr>
        <p:grpSpPr>
          <a:xfrm>
            <a:off x="1167017" y="699917"/>
            <a:ext cx="2165716" cy="3743665"/>
            <a:chOff x="3602595" y="1164760"/>
            <a:chExt cx="1586628" cy="2742650"/>
          </a:xfrm>
        </p:grpSpPr>
        <p:sp>
          <p:nvSpPr>
            <p:cNvPr id="5" name="Rounded Rectangle 6">
              <a:extLst>
                <a:ext uri="{FF2B5EF4-FFF2-40B4-BE49-F238E27FC236}">
                  <a16:creationId xmlns:a16="http://schemas.microsoft.com/office/drawing/2014/main" xmlns="" id="{3188D765-D36D-46BB-B219-62EC6FAC42DD}"/>
                </a:ext>
              </a:extLst>
            </p:cNvPr>
            <p:cNvSpPr/>
            <p:nvPr/>
          </p:nvSpPr>
          <p:spPr bwMode="auto">
            <a:xfrm>
              <a:off x="3602595" y="1164760"/>
              <a:ext cx="1586628" cy="2742650"/>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t"/>
            <a:lstStyle/>
            <a:p>
              <a:pPr algn="ctr"/>
              <a:endParaRPr lang="en-US" altLang="zh-CN" sz="20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6" name="矩形 5">
              <a:extLst>
                <a:ext uri="{FF2B5EF4-FFF2-40B4-BE49-F238E27FC236}">
                  <a16:creationId xmlns:a16="http://schemas.microsoft.com/office/drawing/2014/main" xmlns="" id="{9088A53D-B231-4933-973A-F540944BF98C}"/>
                </a:ext>
              </a:extLst>
            </p:cNvPr>
            <p:cNvSpPr/>
            <p:nvPr/>
          </p:nvSpPr>
          <p:spPr>
            <a:xfrm>
              <a:off x="3729697" y="2236736"/>
              <a:ext cx="1325924" cy="249299"/>
            </a:xfrm>
            <a:prstGeom prst="rect">
              <a:avLst/>
            </a:prstGeom>
          </p:spPr>
          <p:txBody>
            <a:bodyPr wrap="none" lIns="0" tIns="0" rIns="0" bIns="0">
              <a:norm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inpin heiti" panose="00000500000000000000" pitchFamily="2" charset="-122"/>
                </a:rPr>
                <a:t>案例导入</a:t>
              </a:r>
            </a:p>
          </p:txBody>
        </p:sp>
        <p:sp>
          <p:nvSpPr>
            <p:cNvPr id="7" name="矩形 6">
              <a:extLst>
                <a:ext uri="{FF2B5EF4-FFF2-40B4-BE49-F238E27FC236}">
                  <a16:creationId xmlns:a16="http://schemas.microsoft.com/office/drawing/2014/main" xmlns="" id="{B5FB3380-3C59-4F78-B5F3-FF1FE64B880E}"/>
                </a:ext>
              </a:extLst>
            </p:cNvPr>
            <p:cNvSpPr/>
            <p:nvPr/>
          </p:nvSpPr>
          <p:spPr>
            <a:xfrm>
              <a:off x="3729697" y="2447876"/>
              <a:ext cx="1349631" cy="774009"/>
            </a:xfrm>
            <a:prstGeom prst="rect">
              <a:avLst/>
            </a:prstGeom>
          </p:spPr>
          <p:txBody>
            <a:bodyPr wrap="square" lIns="0" tIns="0" rIns="0" bIns="0">
              <a:noAutofit/>
            </a:bodyPr>
            <a:lstStyle/>
            <a:p>
              <a:pPr>
                <a:lnSpc>
                  <a:spcPct val="150000"/>
                </a:lnSpc>
              </a:pPr>
              <a:r>
                <a:rPr lang="zh-CN" altLang="en-US" sz="1000" dirty="0">
                  <a:solidFill>
                    <a:schemeClr val="bg1"/>
                  </a:solidFill>
                  <a:latin typeface="+mj-ea"/>
                  <a:ea typeface="+mj-ea"/>
                </a:rPr>
                <a:t>大学是个体成长成才的关键时期，高校社团从出现之初就为大学生的成长成才做出了 重大的贡献，国内外的研究和高等教育经验都表明高校社团培养了大学生的学习兴趣，极大 地促进了大学生的成熟和能力的提高，加强了大学生和社会的联系。</a:t>
              </a:r>
              <a:endParaRPr lang="zh-CN" altLang="en-US" sz="1000" dirty="0">
                <a:solidFill>
                  <a:schemeClr val="bg1"/>
                </a:solidFill>
                <a:latin typeface="+mj-ea"/>
                <a:ea typeface="+mj-ea"/>
                <a:sym typeface="inpin heiti" panose="00000500000000000000" pitchFamily="2" charset="-122"/>
              </a:endParaRPr>
            </a:p>
          </p:txBody>
        </p:sp>
      </p:grpSp>
      <p:pic>
        <p:nvPicPr>
          <p:cNvPr id="3" name="图片 2">
            <a:extLst>
              <a:ext uri="{FF2B5EF4-FFF2-40B4-BE49-F238E27FC236}">
                <a16:creationId xmlns:a16="http://schemas.microsoft.com/office/drawing/2014/main" xmlns="" id="{986417B0-37E6-4CA1-BD5D-89BC0BA4AB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7892" y="871707"/>
            <a:ext cx="4762500" cy="3571875"/>
          </a:xfrm>
          <a:prstGeom prst="rect">
            <a:avLst/>
          </a:prstGeom>
        </p:spPr>
      </p:pic>
    </p:spTree>
    <p:extLst>
      <p:ext uri="{BB962C8B-B14F-4D97-AF65-F5344CB8AC3E}">
        <p14:creationId xmlns:p14="http://schemas.microsoft.com/office/powerpoint/2010/main" val="16469308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大学生社团活动的一般问题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一、高校社团及其类型</a:t>
            </a:r>
          </a:p>
        </p:txBody>
      </p:sp>
      <p:cxnSp>
        <p:nvCxnSpPr>
          <p:cNvPr id="38" name="直接连接符 37">
            <a:extLst>
              <a:ext uri="{FF2B5EF4-FFF2-40B4-BE49-F238E27FC236}">
                <a16:creationId xmlns:a16="http://schemas.microsoft.com/office/drawing/2014/main" xmlns="" id="{B48DF5AC-1E1F-48F4-8441-26DDCADB62B8}"/>
              </a:ext>
            </a:extLst>
          </p:cNvPr>
          <p:cNvCxnSpPr>
            <a:cxnSpLocks/>
          </p:cNvCxnSpPr>
          <p:nvPr/>
        </p:nvCxnSpPr>
        <p:spPr>
          <a:xfrm flipH="1">
            <a:off x="611560" y="1131590"/>
            <a:ext cx="180105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等腰三角形 38">
            <a:extLst>
              <a:ext uri="{FF2B5EF4-FFF2-40B4-BE49-F238E27FC236}">
                <a16:creationId xmlns:a16="http://schemas.microsoft.com/office/drawing/2014/main" xmlns="" id="{41875969-7DB2-4A6F-895D-BF8601181D7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0" name="直接连接符 39">
            <a:extLst>
              <a:ext uri="{FF2B5EF4-FFF2-40B4-BE49-F238E27FC236}">
                <a16:creationId xmlns:a16="http://schemas.microsoft.com/office/drawing/2014/main" xmlns="" id="{B814E749-8D64-43AD-9442-D2B65FD6D9ED}"/>
              </a:ext>
            </a:extLst>
          </p:cNvPr>
          <p:cNvCxnSpPr>
            <a:cxnSpLocks/>
          </p:cNvCxnSpPr>
          <p:nvPr/>
        </p:nvCxnSpPr>
        <p:spPr>
          <a:xfrm>
            <a:off x="4139952" y="521032"/>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1" name="等腰三角形 40">
            <a:extLst>
              <a:ext uri="{FF2B5EF4-FFF2-40B4-BE49-F238E27FC236}">
                <a16:creationId xmlns:a16="http://schemas.microsoft.com/office/drawing/2014/main" xmlns="" id="{B711AFF3-7677-4A9E-9B8F-5EA30EF43B7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2" name="组合 41">
            <a:extLst>
              <a:ext uri="{FF2B5EF4-FFF2-40B4-BE49-F238E27FC236}">
                <a16:creationId xmlns:a16="http://schemas.microsoft.com/office/drawing/2014/main" xmlns="" id="{B3218B7B-4A46-4856-A9BC-B08F0893FF13}"/>
              </a:ext>
            </a:extLst>
          </p:cNvPr>
          <p:cNvGrpSpPr/>
          <p:nvPr/>
        </p:nvGrpSpPr>
        <p:grpSpPr>
          <a:xfrm>
            <a:off x="1835696" y="1851672"/>
            <a:ext cx="5640255" cy="1440158"/>
            <a:chOff x="998243" y="1469467"/>
            <a:chExt cx="7520341" cy="1920210"/>
          </a:xfrm>
        </p:grpSpPr>
        <p:grpSp>
          <p:nvGrpSpPr>
            <p:cNvPr id="43" name="组合 42">
              <a:extLst>
                <a:ext uri="{FF2B5EF4-FFF2-40B4-BE49-F238E27FC236}">
                  <a16:creationId xmlns:a16="http://schemas.microsoft.com/office/drawing/2014/main" xmlns="" id="{97D5B035-DCDE-4E3D-BF57-84C46A77A883}"/>
                </a:ext>
              </a:extLst>
            </p:cNvPr>
            <p:cNvGrpSpPr/>
            <p:nvPr/>
          </p:nvGrpSpPr>
          <p:grpSpPr>
            <a:xfrm>
              <a:off x="998243" y="1469467"/>
              <a:ext cx="7520341" cy="1861130"/>
              <a:chOff x="3287071" y="1345115"/>
              <a:chExt cx="5911858" cy="1463064"/>
            </a:xfrm>
          </p:grpSpPr>
          <p:sp>
            <p:nvSpPr>
              <p:cNvPr id="45" name="矩形 44">
                <a:extLst>
                  <a:ext uri="{FF2B5EF4-FFF2-40B4-BE49-F238E27FC236}">
                    <a16:creationId xmlns:a16="http://schemas.microsoft.com/office/drawing/2014/main" xmlns="" id="{E9FE3399-E42A-46CC-91AA-248561745F6D}"/>
                  </a:ext>
                </a:extLst>
              </p:cNvPr>
              <p:cNvSpPr/>
              <p:nvPr/>
            </p:nvSpPr>
            <p:spPr>
              <a:xfrm>
                <a:off x="3287071" y="1413122"/>
                <a:ext cx="5911858" cy="1395057"/>
              </a:xfrm>
              <a:prstGeom prst="rect">
                <a:avLst/>
              </a:prstGeom>
              <a:noFill/>
              <a:ln w="635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6" name="矩形 45">
                <a:extLst>
                  <a:ext uri="{FF2B5EF4-FFF2-40B4-BE49-F238E27FC236}">
                    <a16:creationId xmlns:a16="http://schemas.microsoft.com/office/drawing/2014/main" xmlns="" id="{102071DD-9F23-49DF-B060-9CBB4D1E4EE5}"/>
                  </a:ext>
                </a:extLst>
              </p:cNvPr>
              <p:cNvSpPr/>
              <p:nvPr/>
            </p:nvSpPr>
            <p:spPr>
              <a:xfrm>
                <a:off x="3355880" y="1345115"/>
                <a:ext cx="1012618" cy="6982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b">
                <a:normAutofit/>
              </a:bodyPr>
              <a:lstStyle/>
              <a:p>
                <a:pPr algn="ctr"/>
                <a:endParaRPr lang="en-US" sz="2500" dirty="0"/>
              </a:p>
            </p:txBody>
          </p:sp>
        </p:grpSp>
        <p:sp>
          <p:nvSpPr>
            <p:cNvPr id="44" name="矩形 43">
              <a:extLst>
                <a:ext uri="{FF2B5EF4-FFF2-40B4-BE49-F238E27FC236}">
                  <a16:creationId xmlns:a16="http://schemas.microsoft.com/office/drawing/2014/main" xmlns="" id="{8B6E4F32-4782-4D74-A269-A8C90E9EAE34}"/>
                </a:ext>
              </a:extLst>
            </p:cNvPr>
            <p:cNvSpPr/>
            <p:nvPr/>
          </p:nvSpPr>
          <p:spPr>
            <a:xfrm>
              <a:off x="2503527" y="1706287"/>
              <a:ext cx="5876171" cy="1683390"/>
            </a:xfrm>
            <a:prstGeom prst="rect">
              <a:avLst/>
            </a:prstGeom>
            <a:noFill/>
            <a:ln w="254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rmAutofit/>
            </a:bodyPr>
            <a:lstStyle/>
            <a:p>
              <a:pPr>
                <a:lnSpc>
                  <a:spcPts val="2000"/>
                </a:lnSpc>
              </a:pPr>
              <a:r>
                <a:rPr lang="zh-CN" altLang="en-US" sz="1400" dirty="0"/>
                <a:t>共青团中央、教育部、全国学联（２０１６）印发的</a:t>
              </a:r>
              <a:r>
                <a:rPr lang="en-US" altLang="zh-CN" sz="1400" dirty="0"/>
                <a:t>《</a:t>
              </a:r>
              <a:r>
                <a:rPr lang="zh-CN" altLang="en-US" sz="1400" dirty="0"/>
                <a:t>高校学生社团管理暂行办法</a:t>
              </a:r>
              <a:r>
                <a:rPr lang="en-US" altLang="zh-CN" sz="1400" dirty="0"/>
                <a:t>》</a:t>
              </a:r>
              <a:r>
                <a:rPr lang="zh-CN" altLang="en-US" sz="1400" dirty="0"/>
                <a:t>指出，高校学生社团是指由高校学生依据兴趣爱好自愿组成，为实现成员共同意愿，按照其章程自主开展活动的群众性学生组织。</a:t>
              </a:r>
              <a:endParaRPr lang="en-US" altLang="zh-CN" sz="1400" dirty="0"/>
            </a:p>
          </p:txBody>
        </p:sp>
      </p:grpSp>
      <p:sp>
        <p:nvSpPr>
          <p:cNvPr id="47" name="文本框 46">
            <a:extLst>
              <a:ext uri="{FF2B5EF4-FFF2-40B4-BE49-F238E27FC236}">
                <a16:creationId xmlns:a16="http://schemas.microsoft.com/office/drawing/2014/main" xmlns="" id="{221E9781-8FCB-40B7-AF1A-D6275300D5D5}"/>
              </a:ext>
            </a:extLst>
          </p:cNvPr>
          <p:cNvSpPr txBox="1"/>
          <p:nvPr/>
        </p:nvSpPr>
        <p:spPr>
          <a:xfrm>
            <a:off x="1901344" y="1835617"/>
            <a:ext cx="908848" cy="646331"/>
          </a:xfrm>
          <a:prstGeom prst="rect">
            <a:avLst/>
          </a:prstGeom>
          <a:noFill/>
        </p:spPr>
        <p:txBody>
          <a:bodyPr wrap="square">
            <a:spAutoFit/>
          </a:bodyPr>
          <a:lstStyle/>
          <a:p>
            <a:pPr algn="ctr"/>
            <a:r>
              <a:rPr lang="zh-CN" altLang="en-US" b="1" dirty="0">
                <a:solidFill>
                  <a:schemeClr val="bg1"/>
                </a:solidFill>
              </a:rPr>
              <a:t>高校</a:t>
            </a:r>
            <a:endParaRPr lang="en-US" altLang="zh-CN" b="1" dirty="0">
              <a:solidFill>
                <a:schemeClr val="bg1"/>
              </a:solidFill>
            </a:endParaRPr>
          </a:p>
          <a:p>
            <a:pPr algn="ctr"/>
            <a:r>
              <a:rPr lang="zh-CN" altLang="en-US" b="1" dirty="0">
                <a:solidFill>
                  <a:schemeClr val="bg1"/>
                </a:solidFill>
              </a:rPr>
              <a:t>社团</a:t>
            </a:r>
            <a:endParaRPr lang="en-US" altLang="zh-CN" b="1" dirty="0">
              <a:solidFill>
                <a:schemeClr val="bg1"/>
              </a:solidFill>
            </a:endParaRPr>
          </a:p>
        </p:txBody>
      </p:sp>
    </p:spTree>
    <p:extLst>
      <p:ext uri="{BB962C8B-B14F-4D97-AF65-F5344CB8AC3E}">
        <p14:creationId xmlns:p14="http://schemas.microsoft.com/office/powerpoint/2010/main" val="34742596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大学生社团活动的一般问题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一、高校社团及其类型</a:t>
            </a:r>
          </a:p>
        </p:txBody>
      </p:sp>
      <p:grpSp>
        <p:nvGrpSpPr>
          <p:cNvPr id="24" name="组合 23">
            <a:extLst>
              <a:ext uri="{FF2B5EF4-FFF2-40B4-BE49-F238E27FC236}">
                <a16:creationId xmlns:a16="http://schemas.microsoft.com/office/drawing/2014/main" xmlns="" id="{70433E05-37A8-4462-9FC5-12354FA84E4C}"/>
              </a:ext>
            </a:extLst>
          </p:cNvPr>
          <p:cNvGrpSpPr/>
          <p:nvPr/>
        </p:nvGrpSpPr>
        <p:grpSpPr>
          <a:xfrm>
            <a:off x="1748423" y="1786102"/>
            <a:ext cx="1457661" cy="1457661"/>
            <a:chOff x="1391521" y="1910552"/>
            <a:chExt cx="1093246" cy="1093246"/>
          </a:xfrm>
          <a:solidFill>
            <a:srgbClr val="B2A36C"/>
          </a:solidFill>
        </p:grpSpPr>
        <p:sp>
          <p:nvSpPr>
            <p:cNvPr id="25" name="椭圆 24">
              <a:extLst>
                <a:ext uri="{FF2B5EF4-FFF2-40B4-BE49-F238E27FC236}">
                  <a16:creationId xmlns:a16="http://schemas.microsoft.com/office/drawing/2014/main" xmlns="" id="{CEDE27B7-86DA-453E-AE7E-3AEFF70F871C}"/>
                </a:ext>
              </a:extLst>
            </p:cNvPr>
            <p:cNvSpPr/>
            <p:nvPr/>
          </p:nvSpPr>
          <p:spPr>
            <a:xfrm>
              <a:off x="1391521" y="1910552"/>
              <a:ext cx="1093246" cy="1093246"/>
            </a:xfrm>
            <a:prstGeom prst="ellipse">
              <a:avLst/>
            </a:prstGeom>
            <a:grp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3733">
                <a:latin typeface="字魂36号-正文宋楷" panose="02000000000000000000" pitchFamily="2" charset="-122"/>
                <a:ea typeface="字魂36号-正文宋楷" panose="02000000000000000000" pitchFamily="2" charset="-122"/>
              </a:endParaRPr>
            </a:p>
          </p:txBody>
        </p:sp>
        <p:sp>
          <p:nvSpPr>
            <p:cNvPr id="26" name="TextBox 19">
              <a:extLst>
                <a:ext uri="{FF2B5EF4-FFF2-40B4-BE49-F238E27FC236}">
                  <a16:creationId xmlns:a16="http://schemas.microsoft.com/office/drawing/2014/main" xmlns="" id="{BB5B625C-ACD6-4713-8929-631BEE6B9C76}"/>
                </a:ext>
              </a:extLst>
            </p:cNvPr>
            <p:cNvSpPr txBox="1"/>
            <p:nvPr/>
          </p:nvSpPr>
          <p:spPr>
            <a:xfrm>
              <a:off x="1621316" y="2169697"/>
              <a:ext cx="675906" cy="500233"/>
            </a:xfrm>
            <a:prstGeom prst="rect">
              <a:avLst/>
            </a:prstGeom>
            <a:noFill/>
          </p:spPr>
          <p:txBody>
            <a:bodyPr wrap="none" rtlCol="0">
              <a:spAutoFit/>
            </a:bodyPr>
            <a:lstStyle/>
            <a:p>
              <a:pPr algn="ctr"/>
              <a:r>
                <a:rPr lang="zh-CN" altLang="en-US" sz="1867" dirty="0">
                  <a:solidFill>
                    <a:schemeClr val="bg1"/>
                  </a:solidFill>
                  <a:latin typeface="字魂36号-正文宋楷" panose="02000000000000000000" pitchFamily="2" charset="-122"/>
                  <a:ea typeface="字魂36号-正文宋楷" panose="02000000000000000000" pitchFamily="2" charset="-122"/>
                </a:rPr>
                <a:t>文学</a:t>
              </a:r>
              <a:endParaRPr lang="en-US" altLang="zh-CN" sz="1867"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sz="1867" dirty="0">
                  <a:solidFill>
                    <a:schemeClr val="bg1"/>
                  </a:solidFill>
                  <a:latin typeface="字魂36号-正文宋楷" panose="02000000000000000000" pitchFamily="2" charset="-122"/>
                  <a:ea typeface="字魂36号-正文宋楷" panose="02000000000000000000" pitchFamily="2" charset="-122"/>
                </a:rPr>
                <a:t>艺术类</a:t>
              </a:r>
            </a:p>
          </p:txBody>
        </p:sp>
      </p:grpSp>
      <p:grpSp>
        <p:nvGrpSpPr>
          <p:cNvPr id="5" name="组合 4">
            <a:extLst>
              <a:ext uri="{FF2B5EF4-FFF2-40B4-BE49-F238E27FC236}">
                <a16:creationId xmlns:a16="http://schemas.microsoft.com/office/drawing/2014/main" xmlns="" id="{389E090A-A82F-4834-A33B-EE69084A2F53}"/>
              </a:ext>
            </a:extLst>
          </p:cNvPr>
          <p:cNvGrpSpPr/>
          <p:nvPr/>
        </p:nvGrpSpPr>
        <p:grpSpPr>
          <a:xfrm>
            <a:off x="4893371" y="2487213"/>
            <a:ext cx="1330763" cy="1330763"/>
            <a:chOff x="5539395" y="2662138"/>
            <a:chExt cx="1330763" cy="1330763"/>
          </a:xfrm>
        </p:grpSpPr>
        <p:sp>
          <p:nvSpPr>
            <p:cNvPr id="13" name="椭圆 12">
              <a:extLst>
                <a:ext uri="{FF2B5EF4-FFF2-40B4-BE49-F238E27FC236}">
                  <a16:creationId xmlns:a16="http://schemas.microsoft.com/office/drawing/2014/main" xmlns="" id="{11BD49A4-638D-4882-8509-DAEEFC4E425E}"/>
                </a:ext>
              </a:extLst>
            </p:cNvPr>
            <p:cNvSpPr/>
            <p:nvPr/>
          </p:nvSpPr>
          <p:spPr>
            <a:xfrm>
              <a:off x="5539395" y="2662138"/>
              <a:ext cx="1330763" cy="1330763"/>
            </a:xfrm>
            <a:prstGeom prst="ellipse">
              <a:avLst/>
            </a:prstGeom>
            <a:solidFill>
              <a:srgbClr val="FF0000"/>
            </a:solid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867">
                <a:solidFill>
                  <a:schemeClr val="bg1"/>
                </a:solidFill>
                <a:latin typeface="字魂36号-正文宋楷" panose="02000000000000000000" pitchFamily="2" charset="-122"/>
                <a:ea typeface="字魂36号-正文宋楷" panose="02000000000000000000" pitchFamily="2" charset="-122"/>
              </a:endParaRPr>
            </a:p>
          </p:txBody>
        </p:sp>
        <p:sp>
          <p:nvSpPr>
            <p:cNvPr id="30" name="TextBox 23">
              <a:extLst>
                <a:ext uri="{FF2B5EF4-FFF2-40B4-BE49-F238E27FC236}">
                  <a16:creationId xmlns:a16="http://schemas.microsoft.com/office/drawing/2014/main" xmlns="" id="{EDA17B08-4F31-4E44-AA33-31D2EBD05961}"/>
                </a:ext>
              </a:extLst>
            </p:cNvPr>
            <p:cNvSpPr txBox="1"/>
            <p:nvPr/>
          </p:nvSpPr>
          <p:spPr>
            <a:xfrm>
              <a:off x="5775224" y="3109136"/>
              <a:ext cx="901209" cy="379656"/>
            </a:xfrm>
            <a:prstGeom prst="rect">
              <a:avLst/>
            </a:prstGeom>
            <a:solidFill>
              <a:srgbClr val="FF0000"/>
            </a:solidFill>
          </p:spPr>
          <p:txBody>
            <a:bodyPr wrap="none" rtlCol="0">
              <a:spAutoFit/>
            </a:bodyPr>
            <a:lstStyle/>
            <a:p>
              <a:pPr algn="ctr"/>
              <a:r>
                <a:rPr lang="zh-CN" altLang="en-US" sz="1867" dirty="0">
                  <a:solidFill>
                    <a:schemeClr val="bg1"/>
                  </a:solidFill>
                  <a:latin typeface="字魂36号-正文宋楷" panose="02000000000000000000" pitchFamily="2" charset="-122"/>
                  <a:ea typeface="字魂36号-正文宋楷" panose="02000000000000000000" pitchFamily="2" charset="-122"/>
                </a:rPr>
                <a:t>体育类</a:t>
              </a:r>
            </a:p>
          </p:txBody>
        </p:sp>
      </p:grpSp>
      <p:grpSp>
        <p:nvGrpSpPr>
          <p:cNvPr id="31" name="组合 30">
            <a:extLst>
              <a:ext uri="{FF2B5EF4-FFF2-40B4-BE49-F238E27FC236}">
                <a16:creationId xmlns:a16="http://schemas.microsoft.com/office/drawing/2014/main" xmlns="" id="{473FB32E-8D69-493B-9E1B-8E605EC8ADE3}"/>
              </a:ext>
            </a:extLst>
          </p:cNvPr>
          <p:cNvGrpSpPr/>
          <p:nvPr/>
        </p:nvGrpSpPr>
        <p:grpSpPr>
          <a:xfrm>
            <a:off x="5220072" y="976774"/>
            <a:ext cx="1339030" cy="1339029"/>
            <a:chOff x="3635896" y="987574"/>
            <a:chExt cx="1004272" cy="1004272"/>
          </a:xfrm>
          <a:solidFill>
            <a:srgbClr val="FFC000"/>
          </a:solidFill>
        </p:grpSpPr>
        <p:sp>
          <p:nvSpPr>
            <p:cNvPr id="32" name="椭圆 31">
              <a:extLst>
                <a:ext uri="{FF2B5EF4-FFF2-40B4-BE49-F238E27FC236}">
                  <a16:creationId xmlns:a16="http://schemas.microsoft.com/office/drawing/2014/main" xmlns="" id="{EA6685DF-24A2-459C-9189-A8E3F3022B9D}"/>
                </a:ext>
              </a:extLst>
            </p:cNvPr>
            <p:cNvSpPr/>
            <p:nvPr/>
          </p:nvSpPr>
          <p:spPr>
            <a:xfrm>
              <a:off x="3635896" y="987574"/>
              <a:ext cx="1004272" cy="1004272"/>
            </a:xfrm>
            <a:prstGeom prst="ellipse">
              <a:avLst/>
            </a:prstGeom>
            <a:grp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867" dirty="0">
                <a:solidFill>
                  <a:schemeClr val="bg1"/>
                </a:solidFill>
                <a:latin typeface="字魂36号-正文宋楷" panose="02000000000000000000" pitchFamily="2" charset="-122"/>
                <a:ea typeface="字魂36号-正文宋楷" panose="02000000000000000000" pitchFamily="2" charset="-122"/>
              </a:endParaRPr>
            </a:p>
          </p:txBody>
        </p:sp>
        <p:sp>
          <p:nvSpPr>
            <p:cNvPr id="33" name="TextBox 27">
              <a:extLst>
                <a:ext uri="{FF2B5EF4-FFF2-40B4-BE49-F238E27FC236}">
                  <a16:creationId xmlns:a16="http://schemas.microsoft.com/office/drawing/2014/main" xmlns="" id="{2EA3200C-00E5-40FD-8497-FDE3A2279E70}"/>
                </a:ext>
              </a:extLst>
            </p:cNvPr>
            <p:cNvSpPr txBox="1"/>
            <p:nvPr/>
          </p:nvSpPr>
          <p:spPr>
            <a:xfrm>
              <a:off x="3791135" y="1196549"/>
              <a:ext cx="715580" cy="530915"/>
            </a:xfrm>
            <a:prstGeom prst="rect">
              <a:avLst/>
            </a:prstGeom>
            <a:noFill/>
          </p:spPr>
          <p:txBody>
            <a:bodyPr wrap="none" rtlCol="0">
              <a:spAutoFit/>
            </a:bodyPr>
            <a:lstStyle/>
            <a:p>
              <a:pPr algn="ctr"/>
              <a:r>
                <a:rPr lang="zh-CN" altLang="en-US" sz="2000" dirty="0">
                  <a:solidFill>
                    <a:schemeClr val="bg1"/>
                  </a:solidFill>
                  <a:latin typeface="字魂36号-正文宋楷" panose="02000000000000000000" pitchFamily="2" charset="-122"/>
                  <a:ea typeface="字魂36号-正文宋楷" panose="02000000000000000000" pitchFamily="2" charset="-122"/>
                </a:rPr>
                <a:t>专业</a:t>
              </a:r>
              <a:endParaRPr lang="en-US" altLang="zh-CN" sz="2000"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sz="2000" dirty="0">
                  <a:solidFill>
                    <a:schemeClr val="bg1"/>
                  </a:solidFill>
                  <a:latin typeface="字魂36号-正文宋楷" panose="02000000000000000000" pitchFamily="2" charset="-122"/>
                  <a:ea typeface="字魂36号-正文宋楷" panose="02000000000000000000" pitchFamily="2" charset="-122"/>
                </a:rPr>
                <a:t>技能类</a:t>
              </a:r>
              <a:endParaRPr lang="zh-CN" altLang="en-US" sz="1867" dirty="0">
                <a:solidFill>
                  <a:schemeClr val="bg1"/>
                </a:solidFill>
                <a:latin typeface="字魂36号-正文宋楷" panose="02000000000000000000" pitchFamily="2" charset="-122"/>
                <a:ea typeface="字魂36号-正文宋楷" panose="02000000000000000000" pitchFamily="2" charset="-122"/>
              </a:endParaRPr>
            </a:p>
          </p:txBody>
        </p:sp>
      </p:grpSp>
      <p:grpSp>
        <p:nvGrpSpPr>
          <p:cNvPr id="4" name="组合 3">
            <a:extLst>
              <a:ext uri="{FF2B5EF4-FFF2-40B4-BE49-F238E27FC236}">
                <a16:creationId xmlns:a16="http://schemas.microsoft.com/office/drawing/2014/main" xmlns="" id="{FAC651D9-E520-4F14-AA52-E58A464DD522}"/>
              </a:ext>
            </a:extLst>
          </p:cNvPr>
          <p:cNvGrpSpPr/>
          <p:nvPr/>
        </p:nvGrpSpPr>
        <p:grpSpPr>
          <a:xfrm>
            <a:off x="3328903" y="1190002"/>
            <a:ext cx="1671277" cy="1671276"/>
            <a:chOff x="3830041" y="1329815"/>
            <a:chExt cx="1671277" cy="1671276"/>
          </a:xfrm>
        </p:grpSpPr>
        <p:sp>
          <p:nvSpPr>
            <p:cNvPr id="29" name="椭圆 28">
              <a:extLst>
                <a:ext uri="{FF2B5EF4-FFF2-40B4-BE49-F238E27FC236}">
                  <a16:creationId xmlns:a16="http://schemas.microsoft.com/office/drawing/2014/main" xmlns="" id="{AC0673CD-E4A1-422F-8405-E4892CFA970A}"/>
                </a:ext>
              </a:extLst>
            </p:cNvPr>
            <p:cNvSpPr/>
            <p:nvPr/>
          </p:nvSpPr>
          <p:spPr>
            <a:xfrm>
              <a:off x="3830041" y="1329815"/>
              <a:ext cx="1671277" cy="1671276"/>
            </a:xfrm>
            <a:prstGeom prst="ellipse">
              <a:avLst/>
            </a:prstGeom>
            <a:solidFill>
              <a:srgbClr val="FF0000"/>
            </a:solid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867">
                <a:solidFill>
                  <a:schemeClr val="bg1"/>
                </a:solidFill>
                <a:latin typeface="字魂36号-正文宋楷" panose="02000000000000000000" pitchFamily="2" charset="-122"/>
                <a:ea typeface="字魂36号-正文宋楷" panose="02000000000000000000" pitchFamily="2" charset="-122"/>
              </a:endParaRPr>
            </a:p>
          </p:txBody>
        </p:sp>
        <p:sp>
          <p:nvSpPr>
            <p:cNvPr id="36" name="文本框 35">
              <a:extLst>
                <a:ext uri="{FF2B5EF4-FFF2-40B4-BE49-F238E27FC236}">
                  <a16:creationId xmlns:a16="http://schemas.microsoft.com/office/drawing/2014/main" xmlns="" id="{C3AB9A4C-9F8D-4D98-8D89-FBA53E12DD47}"/>
                </a:ext>
              </a:extLst>
            </p:cNvPr>
            <p:cNvSpPr txBox="1"/>
            <p:nvPr/>
          </p:nvSpPr>
          <p:spPr>
            <a:xfrm>
              <a:off x="3936848" y="1786102"/>
              <a:ext cx="1457661" cy="646331"/>
            </a:xfrm>
            <a:prstGeom prst="rect">
              <a:avLst/>
            </a:prstGeom>
            <a:noFill/>
          </p:spPr>
          <p:txBody>
            <a:bodyPr wrap="square">
              <a:spAutoFit/>
            </a:bodyPr>
            <a:lstStyle/>
            <a:p>
              <a:pPr algn="ctr"/>
              <a:r>
                <a:rPr lang="zh-CN" altLang="en-US" sz="1800" dirty="0">
                  <a:solidFill>
                    <a:schemeClr val="bg1"/>
                  </a:solidFill>
                  <a:latin typeface="字魂36号-正文宋楷" panose="02000000000000000000" pitchFamily="2" charset="-122"/>
                  <a:ea typeface="字魂36号-正文宋楷" panose="02000000000000000000" pitchFamily="2" charset="-122"/>
                </a:rPr>
                <a:t>社会</a:t>
              </a:r>
              <a:endParaRPr lang="en-US" altLang="zh-CN" sz="1800"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sz="1800" dirty="0">
                  <a:solidFill>
                    <a:schemeClr val="bg1"/>
                  </a:solidFill>
                  <a:latin typeface="字魂36号-正文宋楷" panose="02000000000000000000" pitchFamily="2" charset="-122"/>
                  <a:ea typeface="字魂36号-正文宋楷" panose="02000000000000000000" pitchFamily="2" charset="-122"/>
                </a:rPr>
                <a:t>服务类</a:t>
              </a:r>
            </a:p>
          </p:txBody>
        </p:sp>
      </p:grpSp>
      <p:grpSp>
        <p:nvGrpSpPr>
          <p:cNvPr id="6" name="组合 5">
            <a:extLst>
              <a:ext uri="{FF2B5EF4-FFF2-40B4-BE49-F238E27FC236}">
                <a16:creationId xmlns:a16="http://schemas.microsoft.com/office/drawing/2014/main" xmlns="" id="{E2FA9EBD-A56E-4D02-83D0-8115761B9C97}"/>
              </a:ext>
            </a:extLst>
          </p:cNvPr>
          <p:cNvGrpSpPr/>
          <p:nvPr/>
        </p:nvGrpSpPr>
        <p:grpSpPr>
          <a:xfrm>
            <a:off x="3407696" y="3003798"/>
            <a:ext cx="1236312" cy="1236311"/>
            <a:chOff x="5291568" y="581932"/>
            <a:chExt cx="1236312" cy="1236311"/>
          </a:xfrm>
        </p:grpSpPr>
        <p:sp>
          <p:nvSpPr>
            <p:cNvPr id="23" name="椭圆 22">
              <a:extLst>
                <a:ext uri="{FF2B5EF4-FFF2-40B4-BE49-F238E27FC236}">
                  <a16:creationId xmlns:a16="http://schemas.microsoft.com/office/drawing/2014/main" xmlns="" id="{146DED4A-F165-47B4-829A-B6D2E888F8F3}"/>
                </a:ext>
              </a:extLst>
            </p:cNvPr>
            <p:cNvSpPr/>
            <p:nvPr/>
          </p:nvSpPr>
          <p:spPr>
            <a:xfrm>
              <a:off x="5291568" y="581932"/>
              <a:ext cx="1236312" cy="1236311"/>
            </a:xfrm>
            <a:prstGeom prst="ellipse">
              <a:avLst/>
            </a:prstGeom>
            <a:solidFill>
              <a:srgbClr val="FFC000"/>
            </a:solid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867" dirty="0">
                <a:solidFill>
                  <a:schemeClr val="bg1"/>
                </a:solidFill>
                <a:latin typeface="字魂36号-正文宋楷" panose="02000000000000000000" pitchFamily="2" charset="-122"/>
                <a:ea typeface="字魂36号-正文宋楷" panose="02000000000000000000" pitchFamily="2" charset="-122"/>
              </a:endParaRPr>
            </a:p>
          </p:txBody>
        </p:sp>
        <p:sp>
          <p:nvSpPr>
            <p:cNvPr id="37" name="文本框 36">
              <a:extLst>
                <a:ext uri="{FF2B5EF4-FFF2-40B4-BE49-F238E27FC236}">
                  <a16:creationId xmlns:a16="http://schemas.microsoft.com/office/drawing/2014/main" xmlns="" id="{9845F9AE-7E9D-4B53-B484-97376549B1CA}"/>
                </a:ext>
              </a:extLst>
            </p:cNvPr>
            <p:cNvSpPr txBox="1"/>
            <p:nvPr/>
          </p:nvSpPr>
          <p:spPr>
            <a:xfrm>
              <a:off x="5414387" y="800194"/>
              <a:ext cx="1044745" cy="646331"/>
            </a:xfrm>
            <a:prstGeom prst="rect">
              <a:avLst/>
            </a:prstGeom>
            <a:noFill/>
          </p:spPr>
          <p:txBody>
            <a:bodyPr wrap="square">
              <a:spAutoFit/>
            </a:bodyPr>
            <a:lstStyle/>
            <a:p>
              <a:pPr algn="ctr"/>
              <a:r>
                <a:rPr lang="zh-CN" altLang="en-US" sz="1800" dirty="0">
                  <a:solidFill>
                    <a:schemeClr val="bg1"/>
                  </a:solidFill>
                  <a:latin typeface="字魂36号-正文宋楷" panose="02000000000000000000" pitchFamily="2" charset="-122"/>
                  <a:ea typeface="字魂36号-正文宋楷" panose="02000000000000000000" pitchFamily="2" charset="-122"/>
                </a:rPr>
                <a:t>知识</a:t>
              </a:r>
              <a:endParaRPr lang="en-US" altLang="zh-CN" sz="1800"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sz="1800" dirty="0">
                  <a:solidFill>
                    <a:schemeClr val="bg1"/>
                  </a:solidFill>
                  <a:latin typeface="字魂36号-正文宋楷" panose="02000000000000000000" pitchFamily="2" charset="-122"/>
                  <a:ea typeface="字魂36号-正文宋楷" panose="02000000000000000000" pitchFamily="2" charset="-122"/>
                </a:rPr>
                <a:t>学术类</a:t>
              </a:r>
              <a:endParaRPr lang="zh-CN" altLang="en-US" dirty="0"/>
            </a:p>
          </p:txBody>
        </p:sp>
      </p:grpSp>
      <p:cxnSp>
        <p:nvCxnSpPr>
          <p:cNvPr id="38" name="直接连接符 37">
            <a:extLst>
              <a:ext uri="{FF2B5EF4-FFF2-40B4-BE49-F238E27FC236}">
                <a16:creationId xmlns:a16="http://schemas.microsoft.com/office/drawing/2014/main" xmlns="" id="{B48DF5AC-1E1F-48F4-8441-26DDCADB62B8}"/>
              </a:ext>
            </a:extLst>
          </p:cNvPr>
          <p:cNvCxnSpPr>
            <a:cxnSpLocks/>
          </p:cNvCxnSpPr>
          <p:nvPr/>
        </p:nvCxnSpPr>
        <p:spPr>
          <a:xfrm flipH="1">
            <a:off x="611560" y="1131590"/>
            <a:ext cx="1801050"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等腰三角形 38">
            <a:extLst>
              <a:ext uri="{FF2B5EF4-FFF2-40B4-BE49-F238E27FC236}">
                <a16:creationId xmlns:a16="http://schemas.microsoft.com/office/drawing/2014/main" xmlns="" id="{41875969-7DB2-4A6F-895D-BF8601181D72}"/>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0" name="直接连接符 39">
            <a:extLst>
              <a:ext uri="{FF2B5EF4-FFF2-40B4-BE49-F238E27FC236}">
                <a16:creationId xmlns:a16="http://schemas.microsoft.com/office/drawing/2014/main" xmlns="" id="{B814E749-8D64-43AD-9442-D2B65FD6D9ED}"/>
              </a:ext>
            </a:extLst>
          </p:cNvPr>
          <p:cNvCxnSpPr>
            <a:cxnSpLocks/>
          </p:cNvCxnSpPr>
          <p:nvPr/>
        </p:nvCxnSpPr>
        <p:spPr>
          <a:xfrm>
            <a:off x="4139952" y="521032"/>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1" name="等腰三角形 40">
            <a:extLst>
              <a:ext uri="{FF2B5EF4-FFF2-40B4-BE49-F238E27FC236}">
                <a16:creationId xmlns:a16="http://schemas.microsoft.com/office/drawing/2014/main" xmlns="" id="{B711AFF3-7677-4A9E-9B8F-5EA30EF43B7A}"/>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78870651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90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80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6445E7-CC70-4F17-A60A-9641A57FC43C}"/>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大学生社团活动的一般问题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 name="矩形 2">
            <a:extLst>
              <a:ext uri="{FF2B5EF4-FFF2-40B4-BE49-F238E27FC236}">
                <a16:creationId xmlns:a16="http://schemas.microsoft.com/office/drawing/2014/main" xmlns="" id="{206E7DB9-5899-4F16-A729-1FEAA4687181}"/>
              </a:ext>
            </a:extLst>
          </p:cNvPr>
          <p:cNvSpPr/>
          <p:nvPr/>
        </p:nvSpPr>
        <p:spPr>
          <a:xfrm>
            <a:off x="758024"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一、高校社团及其类型</a:t>
            </a:r>
          </a:p>
        </p:txBody>
      </p:sp>
      <p:grpSp>
        <p:nvGrpSpPr>
          <p:cNvPr id="24" name="组合 23">
            <a:extLst>
              <a:ext uri="{FF2B5EF4-FFF2-40B4-BE49-F238E27FC236}">
                <a16:creationId xmlns:a16="http://schemas.microsoft.com/office/drawing/2014/main" xmlns="" id="{70433E05-37A8-4462-9FC5-12354FA84E4C}"/>
              </a:ext>
            </a:extLst>
          </p:cNvPr>
          <p:cNvGrpSpPr/>
          <p:nvPr/>
        </p:nvGrpSpPr>
        <p:grpSpPr>
          <a:xfrm>
            <a:off x="2173860" y="2571750"/>
            <a:ext cx="1089065" cy="1089065"/>
            <a:chOff x="1391521" y="1910552"/>
            <a:chExt cx="1093246" cy="1093246"/>
          </a:xfrm>
          <a:solidFill>
            <a:srgbClr val="B2A36C"/>
          </a:solidFill>
        </p:grpSpPr>
        <p:sp>
          <p:nvSpPr>
            <p:cNvPr id="25" name="椭圆 24">
              <a:extLst>
                <a:ext uri="{FF2B5EF4-FFF2-40B4-BE49-F238E27FC236}">
                  <a16:creationId xmlns:a16="http://schemas.microsoft.com/office/drawing/2014/main" xmlns="" id="{CEDE27B7-86DA-453E-AE7E-3AEFF70F871C}"/>
                </a:ext>
              </a:extLst>
            </p:cNvPr>
            <p:cNvSpPr/>
            <p:nvPr/>
          </p:nvSpPr>
          <p:spPr>
            <a:xfrm>
              <a:off x="1391521" y="1910552"/>
              <a:ext cx="1093246" cy="1093246"/>
            </a:xfrm>
            <a:prstGeom prst="ellipse">
              <a:avLst/>
            </a:prstGeom>
            <a:grp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3733">
                <a:latin typeface="字魂36号-正文宋楷" panose="02000000000000000000" pitchFamily="2" charset="-122"/>
                <a:ea typeface="字魂36号-正文宋楷" panose="02000000000000000000" pitchFamily="2" charset="-122"/>
              </a:endParaRPr>
            </a:p>
          </p:txBody>
        </p:sp>
        <p:sp>
          <p:nvSpPr>
            <p:cNvPr id="26" name="TextBox 19">
              <a:extLst>
                <a:ext uri="{FF2B5EF4-FFF2-40B4-BE49-F238E27FC236}">
                  <a16:creationId xmlns:a16="http://schemas.microsoft.com/office/drawing/2014/main" xmlns="" id="{BB5B625C-ACD6-4713-8929-631BEE6B9C76}"/>
                </a:ext>
              </a:extLst>
            </p:cNvPr>
            <p:cNvSpPr txBox="1"/>
            <p:nvPr/>
          </p:nvSpPr>
          <p:spPr>
            <a:xfrm>
              <a:off x="1694819" y="2279645"/>
              <a:ext cx="496771" cy="284742"/>
            </a:xfrm>
            <a:prstGeom prst="rect">
              <a:avLst/>
            </a:prstGeom>
            <a:noFill/>
          </p:spPr>
          <p:txBody>
            <a:bodyPr wrap="none" rtlCol="0">
              <a:spAutoFit/>
            </a:bodyPr>
            <a:lstStyle/>
            <a:p>
              <a:pPr algn="ctr"/>
              <a:r>
                <a:rPr lang="zh-CN" altLang="en-US" sz="1867" dirty="0">
                  <a:solidFill>
                    <a:schemeClr val="bg1"/>
                  </a:solidFill>
                  <a:latin typeface="字魂36号-正文宋楷" panose="02000000000000000000" pitchFamily="2" charset="-122"/>
                  <a:ea typeface="字魂36号-正文宋楷" panose="02000000000000000000" pitchFamily="2" charset="-122"/>
                </a:rPr>
                <a:t>信仰</a:t>
              </a:r>
            </a:p>
          </p:txBody>
        </p:sp>
      </p:grpSp>
      <p:grpSp>
        <p:nvGrpSpPr>
          <p:cNvPr id="31" name="组合 30">
            <a:extLst>
              <a:ext uri="{FF2B5EF4-FFF2-40B4-BE49-F238E27FC236}">
                <a16:creationId xmlns:a16="http://schemas.microsoft.com/office/drawing/2014/main" xmlns="" id="{473FB32E-8D69-493B-9E1B-8E605EC8ADE3}"/>
              </a:ext>
            </a:extLst>
          </p:cNvPr>
          <p:cNvGrpSpPr/>
          <p:nvPr/>
        </p:nvGrpSpPr>
        <p:grpSpPr>
          <a:xfrm>
            <a:off x="3284734" y="1879898"/>
            <a:ext cx="1014573" cy="1014572"/>
            <a:chOff x="3635896" y="987574"/>
            <a:chExt cx="1004272" cy="1004272"/>
          </a:xfrm>
          <a:solidFill>
            <a:srgbClr val="FFC000"/>
          </a:solidFill>
        </p:grpSpPr>
        <p:sp>
          <p:nvSpPr>
            <p:cNvPr id="32" name="椭圆 31">
              <a:extLst>
                <a:ext uri="{FF2B5EF4-FFF2-40B4-BE49-F238E27FC236}">
                  <a16:creationId xmlns:a16="http://schemas.microsoft.com/office/drawing/2014/main" xmlns="" id="{EA6685DF-24A2-459C-9189-A8E3F3022B9D}"/>
                </a:ext>
              </a:extLst>
            </p:cNvPr>
            <p:cNvSpPr/>
            <p:nvPr/>
          </p:nvSpPr>
          <p:spPr>
            <a:xfrm>
              <a:off x="3635896" y="987574"/>
              <a:ext cx="1004272" cy="1004272"/>
            </a:xfrm>
            <a:prstGeom prst="ellipse">
              <a:avLst/>
            </a:prstGeom>
            <a:grp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867" dirty="0">
                <a:solidFill>
                  <a:schemeClr val="bg1"/>
                </a:solidFill>
                <a:latin typeface="字魂36号-正文宋楷" panose="02000000000000000000" pitchFamily="2" charset="-122"/>
                <a:ea typeface="字魂36号-正文宋楷" panose="02000000000000000000" pitchFamily="2" charset="-122"/>
              </a:endParaRPr>
            </a:p>
          </p:txBody>
        </p:sp>
        <p:sp>
          <p:nvSpPr>
            <p:cNvPr id="33" name="TextBox 27">
              <a:extLst>
                <a:ext uri="{FF2B5EF4-FFF2-40B4-BE49-F238E27FC236}">
                  <a16:creationId xmlns:a16="http://schemas.microsoft.com/office/drawing/2014/main" xmlns="" id="{2EA3200C-00E5-40FD-8497-FDE3A2279E70}"/>
                </a:ext>
              </a:extLst>
            </p:cNvPr>
            <p:cNvSpPr txBox="1"/>
            <p:nvPr/>
          </p:nvSpPr>
          <p:spPr>
            <a:xfrm>
              <a:off x="3876422" y="1290190"/>
              <a:ext cx="523220" cy="300083"/>
            </a:xfrm>
            <a:prstGeom prst="rect">
              <a:avLst/>
            </a:prstGeom>
            <a:noFill/>
          </p:spPr>
          <p:txBody>
            <a:bodyPr wrap="none" rtlCol="0">
              <a:spAutoFit/>
            </a:bodyPr>
            <a:lstStyle/>
            <a:p>
              <a:pPr algn="ctr"/>
              <a:r>
                <a:rPr lang="zh-CN" altLang="en-US" sz="2000" dirty="0">
                  <a:solidFill>
                    <a:schemeClr val="bg1"/>
                  </a:solidFill>
                  <a:latin typeface="字魂36号-正文宋楷" panose="02000000000000000000" pitchFamily="2" charset="-122"/>
                  <a:ea typeface="字魂36号-正文宋楷" panose="02000000000000000000" pitchFamily="2" charset="-122"/>
                </a:rPr>
                <a:t>友谊</a:t>
              </a:r>
              <a:endParaRPr lang="zh-CN" altLang="en-US" sz="1867" dirty="0">
                <a:solidFill>
                  <a:schemeClr val="bg1"/>
                </a:solidFill>
                <a:latin typeface="字魂36号-正文宋楷" panose="02000000000000000000" pitchFamily="2" charset="-122"/>
                <a:ea typeface="字魂36号-正文宋楷" panose="02000000000000000000" pitchFamily="2" charset="-122"/>
              </a:endParaRPr>
            </a:p>
          </p:txBody>
        </p:sp>
      </p:grpSp>
      <p:grpSp>
        <p:nvGrpSpPr>
          <p:cNvPr id="5" name="组合 4">
            <a:extLst>
              <a:ext uri="{FF2B5EF4-FFF2-40B4-BE49-F238E27FC236}">
                <a16:creationId xmlns:a16="http://schemas.microsoft.com/office/drawing/2014/main" xmlns="" id="{C8EF4318-487D-4045-BF1A-94DC7AD543E9}"/>
              </a:ext>
            </a:extLst>
          </p:cNvPr>
          <p:cNvGrpSpPr/>
          <p:nvPr/>
        </p:nvGrpSpPr>
        <p:grpSpPr>
          <a:xfrm>
            <a:off x="3716782" y="3116282"/>
            <a:ext cx="1330763" cy="1330763"/>
            <a:chOff x="5539395" y="2662138"/>
            <a:chExt cx="1330763" cy="1330763"/>
          </a:xfrm>
        </p:grpSpPr>
        <p:sp>
          <p:nvSpPr>
            <p:cNvPr id="13" name="椭圆 12">
              <a:extLst>
                <a:ext uri="{FF2B5EF4-FFF2-40B4-BE49-F238E27FC236}">
                  <a16:creationId xmlns:a16="http://schemas.microsoft.com/office/drawing/2014/main" xmlns="" id="{11BD49A4-638D-4882-8509-DAEEFC4E425E}"/>
                </a:ext>
              </a:extLst>
            </p:cNvPr>
            <p:cNvSpPr/>
            <p:nvPr/>
          </p:nvSpPr>
          <p:spPr>
            <a:xfrm>
              <a:off x="5539395" y="2662138"/>
              <a:ext cx="1330763" cy="1330763"/>
            </a:xfrm>
            <a:prstGeom prst="ellipse">
              <a:avLst/>
            </a:prstGeom>
            <a:solidFill>
              <a:srgbClr val="FF0000"/>
            </a:solid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867">
                <a:solidFill>
                  <a:schemeClr val="bg1"/>
                </a:solidFill>
                <a:latin typeface="字魂36号-正文宋楷" panose="02000000000000000000" pitchFamily="2" charset="-122"/>
                <a:ea typeface="字魂36号-正文宋楷" panose="02000000000000000000" pitchFamily="2" charset="-122"/>
              </a:endParaRPr>
            </a:p>
          </p:txBody>
        </p:sp>
        <p:sp>
          <p:nvSpPr>
            <p:cNvPr id="30" name="TextBox 23">
              <a:extLst>
                <a:ext uri="{FF2B5EF4-FFF2-40B4-BE49-F238E27FC236}">
                  <a16:creationId xmlns:a16="http://schemas.microsoft.com/office/drawing/2014/main" xmlns="" id="{EDA17B08-4F31-4E44-AA33-31D2EBD05961}"/>
                </a:ext>
              </a:extLst>
            </p:cNvPr>
            <p:cNvSpPr txBox="1"/>
            <p:nvPr/>
          </p:nvSpPr>
          <p:spPr>
            <a:xfrm>
              <a:off x="5962382" y="3090788"/>
              <a:ext cx="482203" cy="255933"/>
            </a:xfrm>
            <a:prstGeom prst="rect">
              <a:avLst/>
            </a:prstGeom>
            <a:solidFill>
              <a:srgbClr val="FF0000"/>
            </a:solidFill>
          </p:spPr>
          <p:txBody>
            <a:bodyPr wrap="none" rtlCol="0">
              <a:spAutoFit/>
            </a:bodyPr>
            <a:lstStyle/>
            <a:p>
              <a:pPr algn="ctr"/>
              <a:r>
                <a:rPr lang="zh-CN" altLang="en-US" sz="1800" dirty="0">
                  <a:solidFill>
                    <a:schemeClr val="bg1"/>
                  </a:solidFill>
                  <a:latin typeface="字魂36号-正文宋楷" panose="02000000000000000000" pitchFamily="2" charset="-122"/>
                  <a:ea typeface="字魂36号-正文宋楷" panose="02000000000000000000" pitchFamily="2" charset="-122"/>
                </a:rPr>
                <a:t>服务</a:t>
              </a:r>
              <a:endParaRPr lang="zh-CN" altLang="en-US" sz="1867" dirty="0">
                <a:solidFill>
                  <a:schemeClr val="bg1"/>
                </a:solidFill>
                <a:latin typeface="字魂36号-正文宋楷" panose="02000000000000000000" pitchFamily="2" charset="-122"/>
                <a:ea typeface="字魂36号-正文宋楷" panose="02000000000000000000" pitchFamily="2" charset="-122"/>
              </a:endParaRPr>
            </a:p>
          </p:txBody>
        </p:sp>
      </p:grpSp>
      <p:grpSp>
        <p:nvGrpSpPr>
          <p:cNvPr id="6" name="组合 5">
            <a:extLst>
              <a:ext uri="{FF2B5EF4-FFF2-40B4-BE49-F238E27FC236}">
                <a16:creationId xmlns:a16="http://schemas.microsoft.com/office/drawing/2014/main" xmlns="" id="{7B713B90-78EB-42AD-9162-6C60951695DA}"/>
              </a:ext>
            </a:extLst>
          </p:cNvPr>
          <p:cNvGrpSpPr/>
          <p:nvPr/>
        </p:nvGrpSpPr>
        <p:grpSpPr>
          <a:xfrm>
            <a:off x="4593688" y="1025180"/>
            <a:ext cx="1246878" cy="1158131"/>
            <a:chOff x="3997609" y="1600942"/>
            <a:chExt cx="1246878" cy="1158131"/>
          </a:xfrm>
        </p:grpSpPr>
        <p:sp>
          <p:nvSpPr>
            <p:cNvPr id="29" name="椭圆 28">
              <a:extLst>
                <a:ext uri="{FF2B5EF4-FFF2-40B4-BE49-F238E27FC236}">
                  <a16:creationId xmlns:a16="http://schemas.microsoft.com/office/drawing/2014/main" xmlns="" id="{AC0673CD-E4A1-422F-8405-E4892CFA970A}"/>
                </a:ext>
              </a:extLst>
            </p:cNvPr>
            <p:cNvSpPr/>
            <p:nvPr/>
          </p:nvSpPr>
          <p:spPr>
            <a:xfrm>
              <a:off x="3997609" y="1600942"/>
              <a:ext cx="1246878" cy="1158131"/>
            </a:xfrm>
            <a:prstGeom prst="ellipse">
              <a:avLst/>
            </a:prstGeom>
            <a:solidFill>
              <a:srgbClr val="FF0000"/>
            </a:solid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867">
                <a:solidFill>
                  <a:schemeClr val="bg1"/>
                </a:solidFill>
                <a:latin typeface="字魂36号-正文宋楷" panose="02000000000000000000" pitchFamily="2" charset="-122"/>
                <a:ea typeface="字魂36号-正文宋楷" panose="02000000000000000000" pitchFamily="2" charset="-122"/>
              </a:endParaRPr>
            </a:p>
          </p:txBody>
        </p:sp>
        <p:sp>
          <p:nvSpPr>
            <p:cNvPr id="36" name="文本框 35">
              <a:extLst>
                <a:ext uri="{FF2B5EF4-FFF2-40B4-BE49-F238E27FC236}">
                  <a16:creationId xmlns:a16="http://schemas.microsoft.com/office/drawing/2014/main" xmlns="" id="{C3AB9A4C-9F8D-4D98-8D89-FBA53E12DD47}"/>
                </a:ext>
              </a:extLst>
            </p:cNvPr>
            <p:cNvSpPr txBox="1"/>
            <p:nvPr/>
          </p:nvSpPr>
          <p:spPr>
            <a:xfrm>
              <a:off x="4088465" y="1999952"/>
              <a:ext cx="1087508" cy="255933"/>
            </a:xfrm>
            <a:prstGeom prst="rect">
              <a:avLst/>
            </a:prstGeom>
            <a:noFill/>
          </p:spPr>
          <p:txBody>
            <a:bodyPr wrap="square">
              <a:spAutoFit/>
            </a:bodyPr>
            <a:lstStyle/>
            <a:p>
              <a:pPr algn="ctr"/>
              <a:r>
                <a:rPr lang="zh-CN" altLang="en-US" sz="1800" dirty="0">
                  <a:solidFill>
                    <a:schemeClr val="bg1"/>
                  </a:solidFill>
                  <a:latin typeface="字魂36号-正文宋楷" panose="02000000000000000000" pitchFamily="2" charset="-122"/>
                  <a:ea typeface="字魂36号-正文宋楷" panose="02000000000000000000" pitchFamily="2" charset="-122"/>
                </a:rPr>
                <a:t>学术</a:t>
              </a:r>
            </a:p>
          </p:txBody>
        </p:sp>
      </p:grpSp>
      <p:grpSp>
        <p:nvGrpSpPr>
          <p:cNvPr id="7" name="组合 6">
            <a:extLst>
              <a:ext uri="{FF2B5EF4-FFF2-40B4-BE49-F238E27FC236}">
                <a16:creationId xmlns:a16="http://schemas.microsoft.com/office/drawing/2014/main" xmlns="" id="{1E04D43B-BC6C-4794-A087-5E75E0B0AEF5}"/>
              </a:ext>
            </a:extLst>
          </p:cNvPr>
          <p:cNvGrpSpPr/>
          <p:nvPr/>
        </p:nvGrpSpPr>
        <p:grpSpPr>
          <a:xfrm>
            <a:off x="5228298" y="2484428"/>
            <a:ext cx="1158132" cy="1158131"/>
            <a:chOff x="5222820" y="488088"/>
            <a:chExt cx="1339030" cy="1339029"/>
          </a:xfrm>
        </p:grpSpPr>
        <p:sp>
          <p:nvSpPr>
            <p:cNvPr id="23" name="椭圆 22">
              <a:extLst>
                <a:ext uri="{FF2B5EF4-FFF2-40B4-BE49-F238E27FC236}">
                  <a16:creationId xmlns:a16="http://schemas.microsoft.com/office/drawing/2014/main" xmlns="" id="{146DED4A-F165-47B4-829A-B6D2E888F8F3}"/>
                </a:ext>
              </a:extLst>
            </p:cNvPr>
            <p:cNvSpPr/>
            <p:nvPr/>
          </p:nvSpPr>
          <p:spPr>
            <a:xfrm>
              <a:off x="5222820" y="488088"/>
              <a:ext cx="1339030" cy="1339029"/>
            </a:xfrm>
            <a:prstGeom prst="ellipse">
              <a:avLst/>
            </a:prstGeom>
            <a:solidFill>
              <a:srgbClr val="FFC000"/>
            </a:solidFill>
            <a:ln w="12700" cap="flat" cmpd="sng" algn="ctr">
              <a:noFill/>
              <a:prstDash val="solid"/>
              <a:headEnd type="none" w="med" len="med"/>
              <a:tailEnd type="arrow" w="med" len="med"/>
            </a:ln>
            <a:effectLst/>
          </p:spPr>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1867" dirty="0">
                <a:solidFill>
                  <a:schemeClr val="bg1"/>
                </a:solidFill>
                <a:latin typeface="字魂36号-正文宋楷" panose="02000000000000000000" pitchFamily="2" charset="-122"/>
                <a:ea typeface="字魂36号-正文宋楷" panose="02000000000000000000" pitchFamily="2" charset="-122"/>
              </a:endParaRPr>
            </a:p>
          </p:txBody>
        </p:sp>
        <p:sp>
          <p:nvSpPr>
            <p:cNvPr id="37" name="文本框 36">
              <a:extLst>
                <a:ext uri="{FF2B5EF4-FFF2-40B4-BE49-F238E27FC236}">
                  <a16:creationId xmlns:a16="http://schemas.microsoft.com/office/drawing/2014/main" xmlns="" id="{9845F9AE-7E9D-4B53-B484-97376549B1CA}"/>
                </a:ext>
              </a:extLst>
            </p:cNvPr>
            <p:cNvSpPr txBox="1"/>
            <p:nvPr/>
          </p:nvSpPr>
          <p:spPr>
            <a:xfrm>
              <a:off x="5369962" y="958768"/>
              <a:ext cx="1044745" cy="369332"/>
            </a:xfrm>
            <a:prstGeom prst="rect">
              <a:avLst/>
            </a:prstGeom>
            <a:noFill/>
          </p:spPr>
          <p:txBody>
            <a:bodyPr wrap="square">
              <a:spAutoFit/>
            </a:bodyPr>
            <a:lstStyle/>
            <a:p>
              <a:pPr algn="ctr"/>
              <a:r>
                <a:rPr lang="zh-CN" altLang="en-US" sz="1800" dirty="0">
                  <a:solidFill>
                    <a:schemeClr val="bg1"/>
                  </a:solidFill>
                  <a:latin typeface="字魂36号-正文宋楷" panose="02000000000000000000" pitchFamily="2" charset="-122"/>
                  <a:ea typeface="字魂36号-正文宋楷" panose="02000000000000000000" pitchFamily="2" charset="-122"/>
                </a:rPr>
                <a:t>文娱</a:t>
              </a:r>
              <a:endParaRPr lang="zh-CN" altLang="en-US" dirty="0"/>
            </a:p>
          </p:txBody>
        </p:sp>
      </p:grpSp>
      <p:cxnSp>
        <p:nvCxnSpPr>
          <p:cNvPr id="38" name="直接连接符 37">
            <a:extLst>
              <a:ext uri="{FF2B5EF4-FFF2-40B4-BE49-F238E27FC236}">
                <a16:creationId xmlns:a16="http://schemas.microsoft.com/office/drawing/2014/main" xmlns="" id="{5902150B-35AB-4668-81B2-722E796775BD}"/>
              </a:ext>
            </a:extLst>
          </p:cNvPr>
          <p:cNvCxnSpPr>
            <a:cxnSpLocks/>
          </p:cNvCxnSpPr>
          <p:nvPr/>
        </p:nvCxnSpPr>
        <p:spPr>
          <a:xfrm flipH="1">
            <a:off x="611560" y="1131590"/>
            <a:ext cx="1826846"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等腰三角形 38">
            <a:extLst>
              <a:ext uri="{FF2B5EF4-FFF2-40B4-BE49-F238E27FC236}">
                <a16:creationId xmlns:a16="http://schemas.microsoft.com/office/drawing/2014/main" xmlns="" id="{202C491A-08A1-415B-B0F7-4E73B136C4A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0" name="直接连接符 39">
            <a:extLst>
              <a:ext uri="{FF2B5EF4-FFF2-40B4-BE49-F238E27FC236}">
                <a16:creationId xmlns:a16="http://schemas.microsoft.com/office/drawing/2014/main" xmlns="" id="{477B00DC-4FCA-4521-B21B-564EF51923E9}"/>
              </a:ext>
            </a:extLst>
          </p:cNvPr>
          <p:cNvCxnSpPr>
            <a:cxnSpLocks/>
          </p:cNvCxnSpPr>
          <p:nvPr/>
        </p:nvCxnSpPr>
        <p:spPr>
          <a:xfrm>
            <a:off x="4139952" y="470684"/>
            <a:ext cx="5004048"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41" name="等腰三角形 40">
            <a:extLst>
              <a:ext uri="{FF2B5EF4-FFF2-40B4-BE49-F238E27FC236}">
                <a16:creationId xmlns:a16="http://schemas.microsoft.com/office/drawing/2014/main" xmlns="" id="{D91E5655-BF96-4D19-8BC8-4CCEA58DC7FF}"/>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309205135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90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80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anim calcmode="lin" valueType="num">
                                      <p:cBhvr>
                                        <p:cTn id="13" dur="500" fill="hold"/>
                                        <p:tgtEl>
                                          <p:spTgt spid="31"/>
                                        </p:tgtEl>
                                        <p:attrNameLst>
                                          <p:attrName>ppt_x</p:attrName>
                                        </p:attrNameLst>
                                      </p:cBhvr>
                                      <p:tavLst>
                                        <p:tav tm="0">
                                          <p:val>
                                            <p:strVal val="#ppt_x"/>
                                          </p:val>
                                        </p:tav>
                                        <p:tav tm="100000">
                                          <p:val>
                                            <p:strVal val="#ppt_x"/>
                                          </p:val>
                                        </p:tav>
                                      </p:tavLst>
                                    </p:anim>
                                    <p:anim calcmode="lin" valueType="num">
                                      <p:cBhvr>
                                        <p:cTn id="14"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06E7DB9-5899-4F16-A729-1FEAA4687181}"/>
              </a:ext>
            </a:extLst>
          </p:cNvPr>
          <p:cNvSpPr/>
          <p:nvPr/>
        </p:nvSpPr>
        <p:spPr>
          <a:xfrm>
            <a:off x="9020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二、大学生社团活动的特点</a:t>
            </a:r>
          </a:p>
        </p:txBody>
      </p:sp>
      <p:grpSp>
        <p:nvGrpSpPr>
          <p:cNvPr id="7" name="组合 6">
            <a:extLst>
              <a:ext uri="{FF2B5EF4-FFF2-40B4-BE49-F238E27FC236}">
                <a16:creationId xmlns:a16="http://schemas.microsoft.com/office/drawing/2014/main" xmlns="" id="{B6CC8692-053A-4A52-9D59-25CC2D543675}"/>
              </a:ext>
            </a:extLst>
          </p:cNvPr>
          <p:cNvGrpSpPr/>
          <p:nvPr/>
        </p:nvGrpSpPr>
        <p:grpSpPr>
          <a:xfrm>
            <a:off x="3437874" y="1347614"/>
            <a:ext cx="2007218" cy="2007219"/>
            <a:chOff x="3437874" y="1707654"/>
            <a:chExt cx="2007218" cy="2007219"/>
          </a:xfrm>
        </p:grpSpPr>
        <p:grpSp>
          <p:nvGrpSpPr>
            <p:cNvPr id="8" name="组合 7">
              <a:extLst>
                <a:ext uri="{FF2B5EF4-FFF2-40B4-BE49-F238E27FC236}">
                  <a16:creationId xmlns:a16="http://schemas.microsoft.com/office/drawing/2014/main" xmlns="" id="{E80334E9-8DB3-427E-9A35-0D66AE94ABDA}"/>
                </a:ext>
              </a:extLst>
            </p:cNvPr>
            <p:cNvGrpSpPr/>
            <p:nvPr/>
          </p:nvGrpSpPr>
          <p:grpSpPr>
            <a:xfrm>
              <a:off x="3437874" y="1707654"/>
              <a:ext cx="2007218" cy="2007219"/>
              <a:chOff x="3437874" y="1707654"/>
              <a:chExt cx="2007218" cy="2007219"/>
            </a:xfrm>
          </p:grpSpPr>
          <p:sp>
            <p:nvSpPr>
              <p:cNvPr id="10" name="椭圆 9">
                <a:extLst>
                  <a:ext uri="{FF2B5EF4-FFF2-40B4-BE49-F238E27FC236}">
                    <a16:creationId xmlns:a16="http://schemas.microsoft.com/office/drawing/2014/main" xmlns="" id="{B0219294-80E1-4EE4-986A-E60CA53B4320}"/>
                  </a:ext>
                </a:extLst>
              </p:cNvPr>
              <p:cNvSpPr/>
              <p:nvPr/>
            </p:nvSpPr>
            <p:spPr bwMode="auto">
              <a:xfrm>
                <a:off x="3610121" y="1866070"/>
                <a:ext cx="1704830" cy="1704830"/>
              </a:xfrm>
              <a:prstGeom prst="ellipse">
                <a:avLst/>
              </a:prstGeom>
              <a:blipFill dpi="0" rotWithShape="1">
                <a:blip r:embed="rId3" cstate="email"/>
                <a:srcRect/>
                <a:stretch>
                  <a:fillRect/>
                </a:stretch>
              </a:blipFill>
              <a:ln w="635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a:bodyPr>
              <a:lstStyle/>
              <a:p>
                <a:pPr algn="ctr" defTabSz="914400"/>
                <a:endParaRPr lang="zh-CN" altLang="en-US" sz="2000" b="1" dirty="0">
                  <a:solidFill>
                    <a:schemeClr val="lt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1" name="弧形 10">
                <a:extLst>
                  <a:ext uri="{FF2B5EF4-FFF2-40B4-BE49-F238E27FC236}">
                    <a16:creationId xmlns:a16="http://schemas.microsoft.com/office/drawing/2014/main" xmlns="" id="{4F935D31-6B0C-4B76-8917-B36A17BC7823}"/>
                  </a:ext>
                </a:extLst>
              </p:cNvPr>
              <p:cNvSpPr/>
              <p:nvPr/>
            </p:nvSpPr>
            <p:spPr>
              <a:xfrm>
                <a:off x="3437874" y="1707654"/>
                <a:ext cx="2007218" cy="2007219"/>
              </a:xfrm>
              <a:prstGeom prst="arc">
                <a:avLst>
                  <a:gd name="adj1" fmla="val 12272767"/>
                  <a:gd name="adj2" fmla="val 20003823"/>
                </a:avLst>
              </a:prstGeom>
              <a:noFill/>
              <a:ln w="19050">
                <a:solidFill>
                  <a:schemeClr val="bg1">
                    <a:lumMod val="85000"/>
                  </a:schemeClr>
                </a:solidFill>
                <a:prstDash val="soli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9" name="弧形 8">
              <a:extLst>
                <a:ext uri="{FF2B5EF4-FFF2-40B4-BE49-F238E27FC236}">
                  <a16:creationId xmlns:a16="http://schemas.microsoft.com/office/drawing/2014/main" xmlns="" id="{F1D3EA71-E39C-4472-8973-4EDF1BF61B88}"/>
                </a:ext>
              </a:extLst>
            </p:cNvPr>
            <p:cNvSpPr/>
            <p:nvPr/>
          </p:nvSpPr>
          <p:spPr>
            <a:xfrm>
              <a:off x="3437874" y="1707654"/>
              <a:ext cx="2007218" cy="2007219"/>
            </a:xfrm>
            <a:prstGeom prst="arc">
              <a:avLst>
                <a:gd name="adj1" fmla="val 1657893"/>
                <a:gd name="adj2" fmla="val 9194934"/>
              </a:avLst>
            </a:prstGeom>
            <a:noFill/>
            <a:ln w="19050">
              <a:solidFill>
                <a:schemeClr val="bg1">
                  <a:lumMod val="85000"/>
                </a:schemeClr>
              </a:solidFill>
              <a:prstDash val="soli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grpSp>
      <p:sp>
        <p:nvSpPr>
          <p:cNvPr id="13" name="椭圆 12">
            <a:extLst>
              <a:ext uri="{FF2B5EF4-FFF2-40B4-BE49-F238E27FC236}">
                <a16:creationId xmlns:a16="http://schemas.microsoft.com/office/drawing/2014/main" xmlns="" id="{576B487E-1C16-416E-8B63-D04BB0CA12D6}"/>
              </a:ext>
            </a:extLst>
          </p:cNvPr>
          <p:cNvSpPr/>
          <p:nvPr/>
        </p:nvSpPr>
        <p:spPr>
          <a:xfrm>
            <a:off x="3194808" y="1995686"/>
            <a:ext cx="612102" cy="612102"/>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7" name="椭圆 16">
            <a:extLst>
              <a:ext uri="{FF2B5EF4-FFF2-40B4-BE49-F238E27FC236}">
                <a16:creationId xmlns:a16="http://schemas.microsoft.com/office/drawing/2014/main" xmlns="" id="{D88E974C-5389-400F-9BB5-23F4ABAFA275}"/>
              </a:ext>
            </a:extLst>
          </p:cNvPr>
          <p:cNvSpPr/>
          <p:nvPr/>
        </p:nvSpPr>
        <p:spPr>
          <a:xfrm>
            <a:off x="5076056" y="1970651"/>
            <a:ext cx="612102" cy="612102"/>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9" name="椭圆 28">
            <a:extLst>
              <a:ext uri="{FF2B5EF4-FFF2-40B4-BE49-F238E27FC236}">
                <a16:creationId xmlns:a16="http://schemas.microsoft.com/office/drawing/2014/main" xmlns="" id="{CF539EB7-9EAA-484A-84DD-C16529B88F3B}"/>
              </a:ext>
            </a:extLst>
          </p:cNvPr>
          <p:cNvSpPr/>
          <p:nvPr/>
        </p:nvSpPr>
        <p:spPr>
          <a:xfrm>
            <a:off x="4210925" y="3081195"/>
            <a:ext cx="506163" cy="506163"/>
          </a:xfrm>
          <a:prstGeom prst="ellipse">
            <a:avLst/>
          </a:prstGeom>
          <a:solidFill>
            <a:schemeClr val="bg1"/>
          </a:solidFill>
          <a:ln w="28575" cap="flat" cmpd="sng" algn="ctr">
            <a:solidFill>
              <a:schemeClr val="tx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7" name="文本框 36">
            <a:extLst>
              <a:ext uri="{FF2B5EF4-FFF2-40B4-BE49-F238E27FC236}">
                <a16:creationId xmlns:a16="http://schemas.microsoft.com/office/drawing/2014/main" xmlns="" id="{9E827A37-0D58-4BEC-B2DB-73662F836B16}"/>
              </a:ext>
            </a:extLst>
          </p:cNvPr>
          <p:cNvSpPr txBox="1"/>
          <p:nvPr/>
        </p:nvSpPr>
        <p:spPr>
          <a:xfrm>
            <a:off x="1167808" y="1995686"/>
            <a:ext cx="1880944" cy="769441"/>
          </a:xfrm>
          <a:prstGeom prst="rect">
            <a:avLst/>
          </a:prstGeom>
          <a:noFill/>
        </p:spPr>
        <p:txBody>
          <a:bodyPr wrap="square">
            <a:spAutoFit/>
          </a:bodyPr>
          <a:lstStyle/>
          <a:p>
            <a:pPr algn="r"/>
            <a:r>
              <a:rPr lang="zh-CN" altLang="en-US" sz="1400" dirty="0">
                <a:latin typeface="微软雅黑" panose="020B0503020204020204" pitchFamily="34" charset="-122"/>
                <a:ea typeface="微软雅黑" panose="020B0503020204020204" pitchFamily="34" charset="-122"/>
                <a:cs typeface="+mn-ea"/>
                <a:sym typeface="inpin heiti" panose="00000500000000000000" pitchFamily="2" charset="-122"/>
              </a:rPr>
              <a:t>首先，在高校社团的建立和运行上体现了</a:t>
            </a:r>
            <a:r>
              <a:rPr lang="zh-CN" altLang="en-US" sz="1600" b="1" dirty="0">
                <a:solidFill>
                  <a:srgbClr val="F76911"/>
                </a:solidFill>
                <a:latin typeface="微软雅黑" panose="020B0503020204020204" pitchFamily="34" charset="-122"/>
                <a:ea typeface="微软雅黑" panose="020B0503020204020204" pitchFamily="34" charset="-122"/>
                <a:cs typeface="+mn-ea"/>
                <a:sym typeface="inpin heiti" panose="00000500000000000000" pitchFamily="2" charset="-122"/>
              </a:rPr>
              <a:t>自治和他治的统一</a:t>
            </a:r>
            <a:endParaRPr lang="zh-CN" altLang="en-US" sz="1400"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38" name="文本框 37">
            <a:extLst>
              <a:ext uri="{FF2B5EF4-FFF2-40B4-BE49-F238E27FC236}">
                <a16:creationId xmlns:a16="http://schemas.microsoft.com/office/drawing/2014/main" xmlns="" id="{84C36F2B-CBB7-4FF0-B74F-56774717DCFF}"/>
              </a:ext>
            </a:extLst>
          </p:cNvPr>
          <p:cNvSpPr txBox="1"/>
          <p:nvPr/>
        </p:nvSpPr>
        <p:spPr>
          <a:xfrm>
            <a:off x="5773766" y="1995686"/>
            <a:ext cx="1880944" cy="553998"/>
          </a:xfrm>
          <a:prstGeom prst="rect">
            <a:avLst/>
          </a:prstGeom>
          <a:noFill/>
        </p:spPr>
        <p:txBody>
          <a:bodyPr wrap="square">
            <a:spAutoFit/>
          </a:bodyPr>
          <a:lstStyle/>
          <a:p>
            <a:r>
              <a:rPr lang="zh-CN" altLang="en-US" sz="1400" dirty="0">
                <a:latin typeface="微软雅黑" panose="020B0503020204020204" pitchFamily="34" charset="-122"/>
                <a:ea typeface="微软雅黑" panose="020B0503020204020204" pitchFamily="34" charset="-122"/>
                <a:cs typeface="+mn-ea"/>
                <a:sym typeface="inpin heiti" panose="00000500000000000000" pitchFamily="2" charset="-122"/>
              </a:rPr>
              <a:t>其次，在高校社团的活动上体现了</a:t>
            </a:r>
            <a:r>
              <a:rPr lang="zh-CN" altLang="en-US" sz="1600" b="1" dirty="0">
                <a:solidFill>
                  <a:srgbClr val="F76911"/>
                </a:solidFill>
                <a:latin typeface="微软雅黑" panose="020B0503020204020204" pitchFamily="34" charset="-122"/>
                <a:ea typeface="微软雅黑" panose="020B0503020204020204" pitchFamily="34" charset="-122"/>
                <a:cs typeface="+mn-ea"/>
                <a:sym typeface="inpin heiti" panose="00000500000000000000" pitchFamily="2" charset="-122"/>
              </a:rPr>
              <a:t>开放性</a:t>
            </a:r>
            <a:endParaRPr lang="zh-CN" altLang="en-US" sz="1400" b="1" dirty="0">
              <a:solidFill>
                <a:srgbClr val="F7691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40" name="文本框 39">
            <a:extLst>
              <a:ext uri="{FF2B5EF4-FFF2-40B4-BE49-F238E27FC236}">
                <a16:creationId xmlns:a16="http://schemas.microsoft.com/office/drawing/2014/main" xmlns="" id="{7821A833-E337-4E92-B6D5-01AC930EC861}"/>
              </a:ext>
            </a:extLst>
          </p:cNvPr>
          <p:cNvSpPr txBox="1"/>
          <p:nvPr/>
        </p:nvSpPr>
        <p:spPr>
          <a:xfrm>
            <a:off x="3522064" y="3675481"/>
            <a:ext cx="1880944" cy="800219"/>
          </a:xfrm>
          <a:prstGeom prst="rect">
            <a:avLst/>
          </a:prstGeom>
          <a:noFill/>
        </p:spPr>
        <p:txBody>
          <a:bodyPr wrap="square">
            <a:spAutoFit/>
          </a:bodyPr>
          <a:lstStyle/>
          <a:p>
            <a:pPr algn="r"/>
            <a:r>
              <a:rPr lang="zh-CN" altLang="en-US" sz="1400" dirty="0">
                <a:latin typeface="微软雅黑" panose="020B0503020204020204" pitchFamily="34" charset="-122"/>
                <a:ea typeface="微软雅黑" panose="020B0503020204020204" pitchFamily="34" charset="-122"/>
                <a:cs typeface="+mn-ea"/>
                <a:sym typeface="inpin heiti" panose="00000500000000000000" pitchFamily="2" charset="-122"/>
              </a:rPr>
              <a:t>最后，在高校社团的主体上体现了</a:t>
            </a:r>
            <a:r>
              <a:rPr lang="zh-CN" altLang="en-US" sz="1600" b="1" dirty="0">
                <a:solidFill>
                  <a:srgbClr val="F76911"/>
                </a:solidFill>
                <a:latin typeface="微软雅黑" panose="020B0503020204020204" pitchFamily="34" charset="-122"/>
                <a:ea typeface="微软雅黑" panose="020B0503020204020204" pitchFamily="34" charset="-122"/>
                <a:cs typeface="+mn-ea"/>
                <a:sym typeface="inpin heiti" panose="00000500000000000000" pitchFamily="2" charset="-122"/>
              </a:rPr>
              <a:t>趋同性和广泛性的统一</a:t>
            </a:r>
            <a:endParaRPr lang="zh-CN" altLang="en-US" sz="1400" b="1" dirty="0">
              <a:solidFill>
                <a:srgbClr val="F76911"/>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6" name="Title 1">
            <a:extLst>
              <a:ext uri="{FF2B5EF4-FFF2-40B4-BE49-F238E27FC236}">
                <a16:creationId xmlns:a16="http://schemas.microsoft.com/office/drawing/2014/main" xmlns="" id="{29AE049B-C788-4516-8D31-955BFC9484C7}"/>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大学生社团活动的一般问题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cxnSp>
        <p:nvCxnSpPr>
          <p:cNvPr id="16" name="直接连接符 15">
            <a:extLst>
              <a:ext uri="{FF2B5EF4-FFF2-40B4-BE49-F238E27FC236}">
                <a16:creationId xmlns:a16="http://schemas.microsoft.com/office/drawing/2014/main" xmlns="" id="{9450D0E2-6258-47CD-B34E-A9329D202E11}"/>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等腰三角形 17">
            <a:extLst>
              <a:ext uri="{FF2B5EF4-FFF2-40B4-BE49-F238E27FC236}">
                <a16:creationId xmlns:a16="http://schemas.microsoft.com/office/drawing/2014/main" xmlns="" id="{A31C8AB5-728A-4A20-9D3D-AE4AC7F28853}"/>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9" name="直接连接符 18">
            <a:extLst>
              <a:ext uri="{FF2B5EF4-FFF2-40B4-BE49-F238E27FC236}">
                <a16:creationId xmlns:a16="http://schemas.microsoft.com/office/drawing/2014/main" xmlns="" id="{5E4C058D-474A-4E93-9123-34AC17DD6A82}"/>
              </a:ext>
            </a:extLst>
          </p:cNvPr>
          <p:cNvCxnSpPr>
            <a:cxnSpLocks/>
          </p:cNvCxnSpPr>
          <p:nvPr/>
        </p:nvCxnSpPr>
        <p:spPr>
          <a:xfrm>
            <a:off x="4210925" y="521032"/>
            <a:ext cx="4933075"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a16="http://schemas.microsoft.com/office/drawing/2014/main" xmlns="" id="{F185DB47-805E-40BA-BBD6-54B676CBB0BB}"/>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3413482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06E7DB9-5899-4F16-A729-1FEAA4687181}"/>
              </a:ext>
            </a:extLst>
          </p:cNvPr>
          <p:cNvSpPr/>
          <p:nvPr/>
        </p:nvSpPr>
        <p:spPr>
          <a:xfrm>
            <a:off x="9020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三、大学生社团活动的功能</a:t>
            </a:r>
          </a:p>
        </p:txBody>
      </p:sp>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大学生社团活动的一般问题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19" name="椭圆 18">
            <a:extLst>
              <a:ext uri="{FF2B5EF4-FFF2-40B4-BE49-F238E27FC236}">
                <a16:creationId xmlns:a16="http://schemas.microsoft.com/office/drawing/2014/main" xmlns="" id="{0EE5F6A0-A5AD-40FD-972D-EBB9562C2837}"/>
              </a:ext>
            </a:extLst>
          </p:cNvPr>
          <p:cNvSpPr/>
          <p:nvPr/>
        </p:nvSpPr>
        <p:spPr>
          <a:xfrm flipH="1">
            <a:off x="1696316" y="1351140"/>
            <a:ext cx="2846933" cy="2846933"/>
          </a:xfrm>
          <a:prstGeom prst="ellipse">
            <a:avLst/>
          </a:prstGeom>
          <a:noFill/>
          <a:ln w="25400">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0" name="组合 19">
            <a:extLst>
              <a:ext uri="{FF2B5EF4-FFF2-40B4-BE49-F238E27FC236}">
                <a16:creationId xmlns:a16="http://schemas.microsoft.com/office/drawing/2014/main" xmlns="" id="{9253CE11-7F10-4C1B-BBB9-BCFFB760E45C}"/>
              </a:ext>
            </a:extLst>
          </p:cNvPr>
          <p:cNvGrpSpPr/>
          <p:nvPr/>
        </p:nvGrpSpPr>
        <p:grpSpPr>
          <a:xfrm flipH="1">
            <a:off x="4301139" y="2345609"/>
            <a:ext cx="651818" cy="1392595"/>
            <a:chOff x="5450011" y="2920775"/>
            <a:chExt cx="946884" cy="2022997"/>
          </a:xfrm>
        </p:grpSpPr>
        <p:sp>
          <p:nvSpPr>
            <p:cNvPr id="21" name="椭圆 20">
              <a:extLst>
                <a:ext uri="{FF2B5EF4-FFF2-40B4-BE49-F238E27FC236}">
                  <a16:creationId xmlns:a16="http://schemas.microsoft.com/office/drawing/2014/main" xmlns="" id="{4713C950-4E91-4FD4-9A9B-2351148779E4}"/>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2" name="任意多边形: 形状 21">
              <a:extLst>
                <a:ext uri="{FF2B5EF4-FFF2-40B4-BE49-F238E27FC236}">
                  <a16:creationId xmlns:a16="http://schemas.microsoft.com/office/drawing/2014/main" xmlns="" id="{3E9CD6B7-94B8-4F3A-AB55-1B5E47BC18B3}"/>
                </a:ext>
              </a:extLst>
            </p:cNvPr>
            <p:cNvSpPr/>
            <p:nvPr/>
          </p:nvSpPr>
          <p:spPr>
            <a:xfrm>
              <a:off x="6071183" y="4673958"/>
              <a:ext cx="273744"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23" name="文本框 15">
            <a:extLst>
              <a:ext uri="{FF2B5EF4-FFF2-40B4-BE49-F238E27FC236}">
                <a16:creationId xmlns:a16="http://schemas.microsoft.com/office/drawing/2014/main" xmlns="" id="{FAE84F26-4AF0-4282-AD63-977809A5353E}"/>
              </a:ext>
            </a:extLst>
          </p:cNvPr>
          <p:cNvSpPr txBox="1"/>
          <p:nvPr/>
        </p:nvSpPr>
        <p:spPr>
          <a:xfrm flipH="1">
            <a:off x="4760202" y="1373026"/>
            <a:ext cx="1867839" cy="379104"/>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rPr>
              <a:t>教育功能</a:t>
            </a:r>
          </a:p>
        </p:txBody>
      </p:sp>
      <p:sp>
        <p:nvSpPr>
          <p:cNvPr id="24" name="椭圆 23">
            <a:extLst>
              <a:ext uri="{FF2B5EF4-FFF2-40B4-BE49-F238E27FC236}">
                <a16:creationId xmlns:a16="http://schemas.microsoft.com/office/drawing/2014/main" xmlns="" id="{232D4762-75A1-4721-9204-8895BBA076B9}"/>
              </a:ext>
            </a:extLst>
          </p:cNvPr>
          <p:cNvSpPr/>
          <p:nvPr/>
        </p:nvSpPr>
        <p:spPr>
          <a:xfrm>
            <a:off x="2078431" y="1694260"/>
            <a:ext cx="2160240" cy="2133904"/>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5" name="任意多边形: 形状 24">
            <a:extLst>
              <a:ext uri="{FF2B5EF4-FFF2-40B4-BE49-F238E27FC236}">
                <a16:creationId xmlns:a16="http://schemas.microsoft.com/office/drawing/2014/main" xmlns="" id="{522360EB-67C0-43A6-A756-40B42E96D038}"/>
              </a:ext>
            </a:extLst>
          </p:cNvPr>
          <p:cNvSpPr/>
          <p:nvPr/>
        </p:nvSpPr>
        <p:spPr>
          <a:xfrm flipH="1">
            <a:off x="4516613" y="2565270"/>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26" name="任意多边形: 形状 25">
            <a:extLst>
              <a:ext uri="{FF2B5EF4-FFF2-40B4-BE49-F238E27FC236}">
                <a16:creationId xmlns:a16="http://schemas.microsoft.com/office/drawing/2014/main" xmlns="" id="{9759FF6E-D6A0-431D-9A19-054612A005D0}"/>
              </a:ext>
            </a:extLst>
          </p:cNvPr>
          <p:cNvSpPr/>
          <p:nvPr/>
        </p:nvSpPr>
        <p:spPr>
          <a:xfrm flipH="1">
            <a:off x="4083609" y="1502225"/>
            <a:ext cx="188440" cy="185735"/>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nvGrpSpPr>
          <p:cNvPr id="27" name="组合 26">
            <a:extLst>
              <a:ext uri="{FF2B5EF4-FFF2-40B4-BE49-F238E27FC236}">
                <a16:creationId xmlns:a16="http://schemas.microsoft.com/office/drawing/2014/main" xmlns="" id="{25E076D5-9B58-4F2A-9867-3F9406589DE3}"/>
              </a:ext>
            </a:extLst>
          </p:cNvPr>
          <p:cNvGrpSpPr/>
          <p:nvPr/>
        </p:nvGrpSpPr>
        <p:grpSpPr>
          <a:xfrm flipH="1">
            <a:off x="3907146" y="1279296"/>
            <a:ext cx="651818" cy="651818"/>
            <a:chOff x="5450011" y="2920775"/>
            <a:chExt cx="946884" cy="946884"/>
          </a:xfrm>
        </p:grpSpPr>
        <p:sp>
          <p:nvSpPr>
            <p:cNvPr id="28" name="椭圆 27">
              <a:extLst>
                <a:ext uri="{FF2B5EF4-FFF2-40B4-BE49-F238E27FC236}">
                  <a16:creationId xmlns:a16="http://schemas.microsoft.com/office/drawing/2014/main" xmlns="" id="{06A18E88-928A-4BD6-8A08-06CA1BF34EF1}"/>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0" name="任意多边形: 形状 29">
              <a:extLst>
                <a:ext uri="{FF2B5EF4-FFF2-40B4-BE49-F238E27FC236}">
                  <a16:creationId xmlns:a16="http://schemas.microsoft.com/office/drawing/2014/main" xmlns="" id="{9244F3BF-4467-4B07-B719-F4E3644775DA}"/>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grpSp>
        <p:nvGrpSpPr>
          <p:cNvPr id="31" name="组合 30">
            <a:extLst>
              <a:ext uri="{FF2B5EF4-FFF2-40B4-BE49-F238E27FC236}">
                <a16:creationId xmlns:a16="http://schemas.microsoft.com/office/drawing/2014/main" xmlns="" id="{9429985E-33A2-4A1B-B60B-A62B8B2ABC80}"/>
              </a:ext>
            </a:extLst>
          </p:cNvPr>
          <p:cNvGrpSpPr/>
          <p:nvPr/>
        </p:nvGrpSpPr>
        <p:grpSpPr>
          <a:xfrm flipH="1">
            <a:off x="3757700" y="3591787"/>
            <a:ext cx="651818" cy="651818"/>
            <a:chOff x="5450011" y="2920775"/>
            <a:chExt cx="946884" cy="946884"/>
          </a:xfrm>
        </p:grpSpPr>
        <p:sp>
          <p:nvSpPr>
            <p:cNvPr id="32" name="椭圆 31">
              <a:extLst>
                <a:ext uri="{FF2B5EF4-FFF2-40B4-BE49-F238E27FC236}">
                  <a16:creationId xmlns:a16="http://schemas.microsoft.com/office/drawing/2014/main" xmlns="" id="{6FFAAD1D-C5E0-4996-B22E-828879608AAE}"/>
                </a:ext>
              </a:extLst>
            </p:cNvPr>
            <p:cNvSpPr/>
            <p:nvPr/>
          </p:nvSpPr>
          <p:spPr>
            <a:xfrm rot="10800000" flipV="1">
              <a:off x="5450011" y="2920775"/>
              <a:ext cx="946884" cy="946884"/>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sp>
          <p:nvSpPr>
            <p:cNvPr id="33" name="任意多边形: 形状 32">
              <a:extLst>
                <a:ext uri="{FF2B5EF4-FFF2-40B4-BE49-F238E27FC236}">
                  <a16:creationId xmlns:a16="http://schemas.microsoft.com/office/drawing/2014/main" xmlns="" id="{B35C128B-CB25-4C7B-AF56-DCD6D9DB6770}"/>
                </a:ext>
              </a:extLst>
            </p:cNvPr>
            <p:cNvSpPr/>
            <p:nvPr/>
          </p:nvSpPr>
          <p:spPr>
            <a:xfrm>
              <a:off x="5786581" y="3258924"/>
              <a:ext cx="273743" cy="269814"/>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dirty="0">
                <a:latin typeface="微软雅黑" panose="020B0503020204020204" pitchFamily="34" charset="-122"/>
                <a:ea typeface="微软雅黑" panose="020B0503020204020204" pitchFamily="34" charset="-122"/>
                <a:sym typeface="inpin heiti" panose="00000500000000000000" pitchFamily="2" charset="-122"/>
              </a:endParaRPr>
            </a:p>
          </p:txBody>
        </p:sp>
      </p:grpSp>
      <p:sp>
        <p:nvSpPr>
          <p:cNvPr id="35" name="文本框 15">
            <a:extLst>
              <a:ext uri="{FF2B5EF4-FFF2-40B4-BE49-F238E27FC236}">
                <a16:creationId xmlns:a16="http://schemas.microsoft.com/office/drawing/2014/main" xmlns="" id="{5E66C37C-2F87-4A43-9701-6690391207A8}"/>
              </a:ext>
            </a:extLst>
          </p:cNvPr>
          <p:cNvSpPr txBox="1"/>
          <p:nvPr/>
        </p:nvSpPr>
        <p:spPr>
          <a:xfrm flipH="1">
            <a:off x="5176062" y="2235425"/>
            <a:ext cx="1867839" cy="932575"/>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rPr>
              <a:t>繁荣校园文化功能</a:t>
            </a:r>
          </a:p>
        </p:txBody>
      </p:sp>
      <p:sp>
        <p:nvSpPr>
          <p:cNvPr id="36" name="文本框 15">
            <a:extLst>
              <a:ext uri="{FF2B5EF4-FFF2-40B4-BE49-F238E27FC236}">
                <a16:creationId xmlns:a16="http://schemas.microsoft.com/office/drawing/2014/main" xmlns="" id="{55E60529-06A5-4DFF-B1A8-A5C8A7E9C179}"/>
              </a:ext>
            </a:extLst>
          </p:cNvPr>
          <p:cNvSpPr txBox="1"/>
          <p:nvPr/>
        </p:nvSpPr>
        <p:spPr>
          <a:xfrm flipH="1">
            <a:off x="4587587" y="3738204"/>
            <a:ext cx="2959598" cy="423132"/>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rPr>
              <a:t>服务社会功能</a:t>
            </a:r>
          </a:p>
        </p:txBody>
      </p:sp>
      <p:cxnSp>
        <p:nvCxnSpPr>
          <p:cNvPr id="29" name="直接连接符 28">
            <a:extLst>
              <a:ext uri="{FF2B5EF4-FFF2-40B4-BE49-F238E27FC236}">
                <a16:creationId xmlns:a16="http://schemas.microsoft.com/office/drawing/2014/main" xmlns="" id="{8045DA2D-08A6-4D15-AA95-2BF03EE9AD95}"/>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4" name="等腰三角形 33">
            <a:extLst>
              <a:ext uri="{FF2B5EF4-FFF2-40B4-BE49-F238E27FC236}">
                <a16:creationId xmlns:a16="http://schemas.microsoft.com/office/drawing/2014/main" xmlns="" id="{A0515D16-8FB9-4A33-AA07-15C6C0F83D99}"/>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7" name="直接连接符 36">
            <a:extLst>
              <a:ext uri="{FF2B5EF4-FFF2-40B4-BE49-F238E27FC236}">
                <a16:creationId xmlns:a16="http://schemas.microsoft.com/office/drawing/2014/main" xmlns="" id="{9A0C00F8-0677-4BD6-B13A-162CACC0C975}"/>
              </a:ext>
            </a:extLst>
          </p:cNvPr>
          <p:cNvCxnSpPr>
            <a:cxnSpLocks/>
          </p:cNvCxnSpPr>
          <p:nvPr/>
        </p:nvCxnSpPr>
        <p:spPr>
          <a:xfrm>
            <a:off x="4138835" y="521032"/>
            <a:ext cx="5005165"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8" name="等腰三角形 37">
            <a:extLst>
              <a:ext uri="{FF2B5EF4-FFF2-40B4-BE49-F238E27FC236}">
                <a16:creationId xmlns:a16="http://schemas.microsoft.com/office/drawing/2014/main" xmlns="" id="{1D5C67A5-26A5-4B26-A6C2-F6B45BC55F7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7930932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06E7DB9-5899-4F16-A729-1FEAA4687181}"/>
              </a:ext>
            </a:extLst>
          </p:cNvPr>
          <p:cNvSpPr/>
          <p:nvPr/>
        </p:nvSpPr>
        <p:spPr>
          <a:xfrm>
            <a:off x="902040" y="857008"/>
            <a:ext cx="1437712" cy="184666"/>
          </a:xfrm>
          <a:prstGeom prst="rect">
            <a:avLst/>
          </a:prstGeom>
        </p:spPr>
        <p:txBody>
          <a:bodyPr wrap="none" lIns="144000" tIns="0" rIns="144000" bIns="0">
            <a:normAutofit fontScale="85000" lnSpcReduction="20000"/>
          </a:bodyPr>
          <a:lstStyle/>
          <a:p>
            <a:pPr algn="ctr"/>
            <a:r>
              <a:rPr lang="zh-CN" altLang="en-US" sz="1600" b="1" dirty="0">
                <a:solidFill>
                  <a:schemeClr val="accent1"/>
                </a:solidFill>
                <a:latin typeface="+mj-ea"/>
                <a:ea typeface="+mj-ea"/>
                <a:sym typeface="inpin heiti" panose="00000500000000000000" pitchFamily="2" charset="-122"/>
              </a:rPr>
              <a:t>三、大学生社团活动的功能</a:t>
            </a:r>
          </a:p>
        </p:txBody>
      </p:sp>
      <p:sp>
        <p:nvSpPr>
          <p:cNvPr id="18" name="Title 1">
            <a:extLst>
              <a:ext uri="{FF2B5EF4-FFF2-40B4-BE49-F238E27FC236}">
                <a16:creationId xmlns:a16="http://schemas.microsoft.com/office/drawing/2014/main" xmlns="" id="{4BDADFE6-B238-484A-8E1C-526E433654D8}"/>
              </a:ext>
            </a:extLst>
          </p:cNvPr>
          <p:cNvSpPr txBox="1">
            <a:spLocks/>
          </p:cNvSpPr>
          <p:nvPr/>
        </p:nvSpPr>
        <p:spPr>
          <a:xfrm>
            <a:off x="539551" y="331293"/>
            <a:ext cx="4104457"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rPr>
              <a:t>第一节 大学生社团活动的一般问题</a:t>
            </a:r>
            <a:endParaRPr lang="en-GB" altLang="zh-CN" sz="18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23" name="文本框 15">
            <a:extLst>
              <a:ext uri="{FF2B5EF4-FFF2-40B4-BE49-F238E27FC236}">
                <a16:creationId xmlns:a16="http://schemas.microsoft.com/office/drawing/2014/main" xmlns="" id="{FAE84F26-4AF0-4282-AD63-977809A5353E}"/>
              </a:ext>
            </a:extLst>
          </p:cNvPr>
          <p:cNvSpPr txBox="1"/>
          <p:nvPr/>
        </p:nvSpPr>
        <p:spPr>
          <a:xfrm flipH="1">
            <a:off x="1992020" y="2581482"/>
            <a:ext cx="1867839" cy="379104"/>
          </a:xfrm>
          <a:prstGeom prst="rect">
            <a:avLst/>
          </a:prstGeom>
          <a:noFill/>
          <a:ln>
            <a:noFill/>
          </a:ln>
        </p:spPr>
        <p:txBody>
          <a:bodyPr wrap="none" lIns="0" tIns="0" rIns="0" bIns="0" anchor="ctr" anchorCtr="0">
            <a:normAutofit/>
          </a:bodyPr>
          <a:lstStyle/>
          <a:p>
            <a:pPr marL="0" marR="0" lvl="0" indent="0" rtl="0">
              <a:buSzPct val="25000"/>
              <a:buNone/>
            </a:pPr>
            <a:r>
              <a:rPr lang="zh-CN" altLang="en-US" b="1" i="0" u="none" strike="noStrike" cap="none" baseline="0" dirty="0">
                <a:solidFill>
                  <a:srgbClr val="F76911"/>
                </a:solidFill>
                <a:latin typeface="微软雅黑" panose="020B0503020204020204" pitchFamily="34" charset="-122"/>
                <a:ea typeface="微软雅黑" panose="020B0503020204020204" pitchFamily="34" charset="-122"/>
                <a:sym typeface="inpin heiti" panose="00000500000000000000" pitchFamily="2" charset="-122"/>
              </a:rPr>
              <a:t>教育功能</a:t>
            </a:r>
          </a:p>
        </p:txBody>
      </p:sp>
      <p:cxnSp>
        <p:nvCxnSpPr>
          <p:cNvPr id="29" name="直接连接符 28">
            <a:extLst>
              <a:ext uri="{FF2B5EF4-FFF2-40B4-BE49-F238E27FC236}">
                <a16:creationId xmlns:a16="http://schemas.microsoft.com/office/drawing/2014/main" xmlns="" id="{8045DA2D-08A6-4D15-AA95-2BF03EE9AD95}"/>
              </a:ext>
            </a:extLst>
          </p:cNvPr>
          <p:cNvCxnSpPr>
            <a:cxnSpLocks/>
          </p:cNvCxnSpPr>
          <p:nvPr/>
        </p:nvCxnSpPr>
        <p:spPr>
          <a:xfrm flipH="1">
            <a:off x="611560" y="1131590"/>
            <a:ext cx="2088232"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4" name="等腰三角形 33">
            <a:extLst>
              <a:ext uri="{FF2B5EF4-FFF2-40B4-BE49-F238E27FC236}">
                <a16:creationId xmlns:a16="http://schemas.microsoft.com/office/drawing/2014/main" xmlns="" id="{A0515D16-8FB9-4A33-AA07-15C6C0F83D99}"/>
              </a:ext>
            </a:extLst>
          </p:cNvPr>
          <p:cNvSpPr/>
          <p:nvPr/>
        </p:nvSpPr>
        <p:spPr>
          <a:xfrm rot="10800000" flipH="1">
            <a:off x="1" y="0"/>
            <a:ext cx="691465" cy="596090"/>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7" name="直接连接符 36">
            <a:extLst>
              <a:ext uri="{FF2B5EF4-FFF2-40B4-BE49-F238E27FC236}">
                <a16:creationId xmlns:a16="http://schemas.microsoft.com/office/drawing/2014/main" xmlns="" id="{9A0C00F8-0677-4BD6-B13A-162CACC0C975}"/>
              </a:ext>
            </a:extLst>
          </p:cNvPr>
          <p:cNvCxnSpPr>
            <a:cxnSpLocks/>
          </p:cNvCxnSpPr>
          <p:nvPr/>
        </p:nvCxnSpPr>
        <p:spPr>
          <a:xfrm>
            <a:off x="4138835" y="521032"/>
            <a:ext cx="5005165" cy="0"/>
          </a:xfrm>
          <a:prstGeom prst="line">
            <a:avLst/>
          </a:prstGeom>
          <a:ln w="50800" cmpd="thickThin">
            <a:solidFill>
              <a:schemeClr val="accent3"/>
            </a:solidFill>
          </a:ln>
        </p:spPr>
        <p:style>
          <a:lnRef idx="1">
            <a:schemeClr val="accent1"/>
          </a:lnRef>
          <a:fillRef idx="0">
            <a:schemeClr val="accent1"/>
          </a:fillRef>
          <a:effectRef idx="0">
            <a:schemeClr val="accent1"/>
          </a:effectRef>
          <a:fontRef idx="minor">
            <a:schemeClr val="tx1"/>
          </a:fontRef>
        </p:style>
      </p:cxnSp>
      <p:sp>
        <p:nvSpPr>
          <p:cNvPr id="38" name="等腰三角形 37">
            <a:extLst>
              <a:ext uri="{FF2B5EF4-FFF2-40B4-BE49-F238E27FC236}">
                <a16:creationId xmlns:a16="http://schemas.microsoft.com/office/drawing/2014/main" xmlns="" id="{1D5C67A5-26A5-4B26-A6C2-F6B45BC55F77}"/>
              </a:ext>
            </a:extLst>
          </p:cNvPr>
          <p:cNvSpPr/>
          <p:nvPr/>
        </p:nvSpPr>
        <p:spPr>
          <a:xfrm rot="16200000">
            <a:off x="8495344" y="4494844"/>
            <a:ext cx="696704" cy="600607"/>
          </a:xfrm>
          <a:prstGeom prst="triangle">
            <a:avLst>
              <a:gd name="adj" fmla="val 0"/>
            </a:avLst>
          </a:prstGeom>
          <a:solidFill>
            <a:srgbClr val="F8A7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椭圆 46">
            <a:extLst>
              <a:ext uri="{FF2B5EF4-FFF2-40B4-BE49-F238E27FC236}">
                <a16:creationId xmlns:a16="http://schemas.microsoft.com/office/drawing/2014/main" xmlns="" id="{6F8683BB-4A25-4D1A-A8B4-A7694246E38C}"/>
              </a:ext>
            </a:extLst>
          </p:cNvPr>
          <p:cNvSpPr/>
          <p:nvPr/>
        </p:nvSpPr>
        <p:spPr>
          <a:xfrm>
            <a:off x="1259632" y="2515081"/>
            <a:ext cx="513126" cy="513126"/>
          </a:xfrm>
          <a:prstGeom prst="ellipse">
            <a:avLst/>
          </a:prstGeom>
          <a:solidFill>
            <a:schemeClr val="bg1"/>
          </a:solidFill>
          <a:ln w="28575" cap="flat" cmpd="sng" algn="ctr">
            <a:solidFill>
              <a:schemeClr val="tx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inpin heiti" panose="00000500000000000000" pitchFamily="2" charset="-122"/>
            </a:endParaRPr>
          </a:p>
        </p:txBody>
      </p:sp>
      <p:sp>
        <p:nvSpPr>
          <p:cNvPr id="53" name="文本框 52">
            <a:extLst>
              <a:ext uri="{FF2B5EF4-FFF2-40B4-BE49-F238E27FC236}">
                <a16:creationId xmlns:a16="http://schemas.microsoft.com/office/drawing/2014/main" xmlns="" id="{CAE3B950-116D-408F-8A65-C10443413819}"/>
              </a:ext>
            </a:extLst>
          </p:cNvPr>
          <p:cNvSpPr txBox="1"/>
          <p:nvPr/>
        </p:nvSpPr>
        <p:spPr>
          <a:xfrm>
            <a:off x="3347864" y="1923678"/>
            <a:ext cx="4586400" cy="908069"/>
          </a:xfrm>
          <a:prstGeom prst="rect">
            <a:avLst/>
          </a:prstGeom>
          <a:noFill/>
        </p:spPr>
        <p:txBody>
          <a:bodyPr wrap="square">
            <a:spAutoFit/>
          </a:bodyPr>
          <a:lstStyle/>
          <a:p>
            <a:pPr>
              <a:lnSpc>
                <a:spcPts val="2000"/>
              </a:lnSpc>
            </a:pPr>
            <a:r>
              <a:rPr lang="zh-CN" altLang="en-US" sz="1400" b="1" dirty="0"/>
              <a:t>塑造健全人格，成为幸福的进取者</a:t>
            </a:r>
            <a:endParaRPr lang="en-US" altLang="zh-CN" sz="1400" b="1" dirty="0"/>
          </a:p>
          <a:p>
            <a:pPr>
              <a:lnSpc>
                <a:spcPts val="1500"/>
              </a:lnSpc>
            </a:pPr>
            <a:r>
              <a:rPr lang="zh-CN" altLang="en-US" sz="1000" dirty="0"/>
              <a:t>想要成为幸福的进取者首先应当具备 正确的价值观。价值观是每个人区分好坏、美丑、益损、正确和错误、符合或者违背自己意愿 等的信念系统，它不仅引导人们追求自己的理想，而且还决定着人生中的各种选择。</a:t>
            </a:r>
            <a:endParaRPr lang="en-US" altLang="zh-CN" sz="1000" dirty="0"/>
          </a:p>
        </p:txBody>
      </p:sp>
      <p:cxnSp>
        <p:nvCxnSpPr>
          <p:cNvPr id="54" name="直接连接符 53">
            <a:extLst>
              <a:ext uri="{FF2B5EF4-FFF2-40B4-BE49-F238E27FC236}">
                <a16:creationId xmlns:a16="http://schemas.microsoft.com/office/drawing/2014/main" xmlns="" id="{F327952B-7481-4A58-8516-05C40F31C02D}"/>
              </a:ext>
            </a:extLst>
          </p:cNvPr>
          <p:cNvCxnSpPr/>
          <p:nvPr/>
        </p:nvCxnSpPr>
        <p:spPr>
          <a:xfrm>
            <a:off x="3419872" y="1779662"/>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a16="http://schemas.microsoft.com/office/drawing/2014/main" xmlns="" id="{2FA837A8-0D9D-4F2B-8ACA-EEAD40CBC68F}"/>
              </a:ext>
            </a:extLst>
          </p:cNvPr>
          <p:cNvCxnSpPr/>
          <p:nvPr/>
        </p:nvCxnSpPr>
        <p:spPr>
          <a:xfrm>
            <a:off x="3419872" y="3867894"/>
            <a:ext cx="424847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7" name="文本框 56">
            <a:extLst>
              <a:ext uri="{FF2B5EF4-FFF2-40B4-BE49-F238E27FC236}">
                <a16:creationId xmlns:a16="http://schemas.microsoft.com/office/drawing/2014/main" xmlns="" id="{9765AC47-F3CD-46BE-9441-C588C277096A}"/>
              </a:ext>
            </a:extLst>
          </p:cNvPr>
          <p:cNvSpPr txBox="1"/>
          <p:nvPr/>
        </p:nvSpPr>
        <p:spPr>
          <a:xfrm>
            <a:off x="3347864" y="3136272"/>
            <a:ext cx="4588808" cy="669414"/>
          </a:xfrm>
          <a:prstGeom prst="rect">
            <a:avLst/>
          </a:prstGeom>
          <a:noFill/>
        </p:spPr>
        <p:txBody>
          <a:bodyPr wrap="square">
            <a:spAutoFit/>
          </a:bodyPr>
          <a:lstStyle/>
          <a:p>
            <a:pPr>
              <a:lnSpc>
                <a:spcPts val="1500"/>
              </a:lnSpc>
            </a:pPr>
            <a:r>
              <a:rPr lang="zh-CN" altLang="en-US" sz="1000" dirty="0"/>
              <a:t>高校社团打破了专业和院系的限制，大学生社团成员通过加入社团、参 与社团活动可以了解、学习到本专业以外的其他领域的知识，有助于完善大学生的知识结构。</a:t>
            </a:r>
          </a:p>
        </p:txBody>
      </p:sp>
      <p:sp>
        <p:nvSpPr>
          <p:cNvPr id="58" name="文本框 57">
            <a:extLst>
              <a:ext uri="{FF2B5EF4-FFF2-40B4-BE49-F238E27FC236}">
                <a16:creationId xmlns:a16="http://schemas.microsoft.com/office/drawing/2014/main" xmlns="" id="{C9F4062C-5AA6-4D90-9424-A0B9EEB1055E}"/>
              </a:ext>
            </a:extLst>
          </p:cNvPr>
          <p:cNvSpPr txBox="1"/>
          <p:nvPr/>
        </p:nvSpPr>
        <p:spPr>
          <a:xfrm>
            <a:off x="3347864" y="2853800"/>
            <a:ext cx="4588808" cy="333105"/>
          </a:xfrm>
          <a:prstGeom prst="rect">
            <a:avLst/>
          </a:prstGeom>
          <a:noFill/>
        </p:spPr>
        <p:txBody>
          <a:bodyPr wrap="square">
            <a:spAutoFit/>
          </a:bodyPr>
          <a:lstStyle/>
          <a:p>
            <a:pPr>
              <a:lnSpc>
                <a:spcPts val="2000"/>
              </a:lnSpc>
            </a:pPr>
            <a:r>
              <a:rPr lang="zh-CN" altLang="en-US" sz="1400" b="1" dirty="0"/>
              <a:t>汲取知识，培养能力</a:t>
            </a:r>
            <a:endParaRPr lang="en-US" altLang="zh-CN" sz="1400" b="1" dirty="0"/>
          </a:p>
        </p:txBody>
      </p:sp>
    </p:spTree>
    <p:extLst>
      <p:ext uri="{BB962C8B-B14F-4D97-AF65-F5344CB8AC3E}">
        <p14:creationId xmlns:p14="http://schemas.microsoft.com/office/powerpoint/2010/main" val="162214406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第一PPT模板网-WWW.1PPT.COM"/>
  <p:tag name="ISPRING_SCORM_RATE_SLIDES" val="0"/>
  <p:tag name="ISPRING_SCORM_RATE_QUIZZES" val="0"/>
  <p:tag name="ISPRING_SCORM_PASSING_SCORE" val="0.000000"/>
  <p:tag name="ISPRING_ULTRA_SCORM_COURSE_ID" val="D0752931-FA41-460D-A5C9-20ABD289CA8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第十批待发作品\288117"/>
  <p:tag name="ISPRING_FIRST_PUBLISH" val="1"/>
</p:tagLst>
</file>

<file path=ppt/theme/theme1.xml><?xml version="1.0" encoding="utf-8"?>
<a:theme xmlns:a="http://schemas.openxmlformats.org/drawingml/2006/main" name="第一PPT，www.1ppt.com">
  <a:themeElements>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ppt/theme/themeOverride2.xml><?xml version="1.0" encoding="utf-8"?>
<a:themeOverride xmlns:a="http://schemas.openxmlformats.org/drawingml/2006/main">
  <a:clrScheme name="自定义 237">
    <a:dk1>
      <a:srgbClr val="000000"/>
    </a:dk1>
    <a:lt1>
      <a:srgbClr val="FFFFFF"/>
    </a:lt1>
    <a:dk2>
      <a:srgbClr val="778495"/>
    </a:dk2>
    <a:lt2>
      <a:srgbClr val="F0F0F0"/>
    </a:lt2>
    <a:accent1>
      <a:srgbClr val="F76911"/>
    </a:accent1>
    <a:accent2>
      <a:srgbClr val="F8A724"/>
    </a:accent2>
    <a:accent3>
      <a:srgbClr val="F76911"/>
    </a:accent3>
    <a:accent4>
      <a:srgbClr val="F8A724"/>
    </a:accent4>
    <a:accent5>
      <a:srgbClr val="F76911"/>
    </a:accent5>
    <a:accent6>
      <a:srgbClr val="F8A724"/>
    </a:accent6>
    <a:hlink>
      <a:srgbClr val="76C8D2"/>
    </a:hlink>
    <a:folHlink>
      <a:srgbClr val="D2A37C"/>
    </a:folHlink>
  </a:clrScheme>
</a:themeOverride>
</file>

<file path=docProps/app.xml><?xml version="1.0" encoding="utf-8"?>
<Properties xmlns="http://schemas.openxmlformats.org/officeDocument/2006/extended-properties" xmlns:vt="http://schemas.openxmlformats.org/officeDocument/2006/docPropsVTypes">
  <TotalTime>6845</TotalTime>
  <Words>2150</Words>
  <Application>Microsoft Office PowerPoint</Application>
  <PresentationFormat>全屏显示(16:9)</PresentationFormat>
  <Paragraphs>132</Paragraphs>
  <Slides>22</Slides>
  <Notes>22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inpin heiti</vt:lpstr>
      <vt:lpstr>Open Sans</vt:lpstr>
      <vt:lpstr>宋体</vt:lpstr>
      <vt:lpstr>微软雅黑</vt:lpstr>
      <vt:lpstr>造字工房尚黑长体</vt:lpstr>
      <vt:lpstr>字魂36号-正文宋楷</vt:lpstr>
      <vt:lpstr>字魂59号-创粗黑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范美琳</cp:lastModifiedBy>
  <cp:revision>904</cp:revision>
  <dcterms:created xsi:type="dcterms:W3CDTF">2015-12-11T17:46:17Z</dcterms:created>
  <dcterms:modified xsi:type="dcterms:W3CDTF">2020-10-14T01:12:22Z</dcterms:modified>
</cp:coreProperties>
</file>