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59" r:id="rId2"/>
    <p:sldId id="322" r:id="rId3"/>
    <p:sldId id="471" r:id="rId4"/>
    <p:sldId id="528" r:id="rId5"/>
    <p:sldId id="643" r:id="rId6"/>
    <p:sldId id="644" r:id="rId7"/>
    <p:sldId id="645" r:id="rId8"/>
    <p:sldId id="647" r:id="rId9"/>
    <p:sldId id="652" r:id="rId10"/>
    <p:sldId id="648" r:id="rId11"/>
    <p:sldId id="653" r:id="rId12"/>
    <p:sldId id="654" r:id="rId13"/>
    <p:sldId id="655" r:id="rId14"/>
    <p:sldId id="656" r:id="rId15"/>
    <p:sldId id="657" r:id="rId16"/>
    <p:sldId id="658" r:id="rId17"/>
    <p:sldId id="649" r:id="rId18"/>
    <p:sldId id="659" r:id="rId19"/>
    <p:sldId id="660" r:id="rId20"/>
    <p:sldId id="650" r:id="rId21"/>
    <p:sldId id="651" r:id="rId22"/>
    <p:sldId id="661" r:id="rId23"/>
    <p:sldId id="663" r:id="rId24"/>
    <p:sldId id="664" r:id="rId25"/>
  </p:sldIdLst>
  <p:sldSz cx="9144000" cy="5143500" type="screen16x9"/>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9" autoAdjust="0"/>
    <p:restoredTop sz="95244" autoAdjust="0"/>
  </p:normalViewPr>
  <p:slideViewPr>
    <p:cSldViewPr>
      <p:cViewPr varScale="1">
        <p:scale>
          <a:sx n="58" d="100"/>
          <a:sy n="58" d="100"/>
        </p:scale>
        <p:origin x="936" y="58"/>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2499148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432229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1961688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2604778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18767862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976218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3662225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34985449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226006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490984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28066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3818920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35828866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4129585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extLst>
      <p:ext uri="{BB962C8B-B14F-4D97-AF65-F5344CB8AC3E}">
        <p14:creationId xmlns:p14="http://schemas.microsoft.com/office/powerpoint/2010/main" val="3742420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2681264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3876821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3826778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4036760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636319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3" name="Group 35">
            <a:extLst>
              <a:ext uri="{FF2B5EF4-FFF2-40B4-BE49-F238E27FC236}">
                <a16:creationId xmlns:a16="http://schemas.microsoft.com/office/drawing/2014/main" xmlns="" id="{676C986C-D7B9-428D-A96D-4EB92618D8DD}"/>
              </a:ext>
            </a:extLst>
          </p:cNvPr>
          <p:cNvGrpSpPr/>
          <p:nvPr/>
        </p:nvGrpSpPr>
        <p:grpSpPr>
          <a:xfrm>
            <a:off x="3666248" y="2182255"/>
            <a:ext cx="2450518" cy="2961245"/>
            <a:chOff x="4037013" y="2519363"/>
            <a:chExt cx="2303463" cy="2633662"/>
          </a:xfrm>
        </p:grpSpPr>
        <p:sp>
          <p:nvSpPr>
            <p:cNvPr id="34" name="Freeform: Shape 104">
              <a:extLst>
                <a:ext uri="{FF2B5EF4-FFF2-40B4-BE49-F238E27FC236}">
                  <a16:creationId xmlns:a16="http://schemas.microsoft.com/office/drawing/2014/main" xmlns="" id="{0AB55F48-22D9-44C3-8DCB-6FD4A437A10A}"/>
                </a:ext>
              </a:extLst>
            </p:cNvPr>
            <p:cNvSpPr>
              <a:spLocks/>
            </p:cNvSpPr>
            <p:nvPr/>
          </p:nvSpPr>
          <p:spPr bwMode="auto">
            <a:xfrm>
              <a:off x="4037013" y="2647950"/>
              <a:ext cx="2047875" cy="2505075"/>
            </a:xfrm>
            <a:custGeom>
              <a:avLst/>
              <a:gdLst/>
              <a:ahLst/>
              <a:cxnLst>
                <a:cxn ang="0">
                  <a:pos x="403" y="0"/>
                </a:cxn>
                <a:cxn ang="0">
                  <a:pos x="403" y="0"/>
                </a:cxn>
                <a:cxn ang="0">
                  <a:pos x="0" y="404"/>
                </a:cxn>
                <a:cxn ang="0">
                  <a:pos x="0" y="666"/>
                </a:cxn>
                <a:cxn ang="0">
                  <a:pos x="74" y="666"/>
                </a:cxn>
                <a:cxn ang="0">
                  <a:pos x="74" y="404"/>
                </a:cxn>
                <a:cxn ang="0">
                  <a:pos x="405" y="74"/>
                </a:cxn>
                <a:cxn ang="0">
                  <a:pos x="544" y="74"/>
                </a:cxn>
                <a:cxn ang="0">
                  <a:pos x="544" y="0"/>
                </a:cxn>
                <a:cxn ang="0">
                  <a:pos x="403" y="0"/>
                </a:cxn>
              </a:cxnLst>
              <a:rect l="0" t="0" r="r" b="b"/>
              <a:pathLst>
                <a:path w="544" h="666">
                  <a:moveTo>
                    <a:pt x="403" y="0"/>
                  </a:moveTo>
                  <a:cubicBezTo>
                    <a:pt x="403" y="0"/>
                    <a:pt x="403" y="0"/>
                    <a:pt x="403" y="0"/>
                  </a:cubicBezTo>
                  <a:cubicBezTo>
                    <a:pt x="180" y="1"/>
                    <a:pt x="0" y="182"/>
                    <a:pt x="0" y="404"/>
                  </a:cubicBezTo>
                  <a:cubicBezTo>
                    <a:pt x="0" y="666"/>
                    <a:pt x="0" y="666"/>
                    <a:pt x="0" y="666"/>
                  </a:cubicBezTo>
                  <a:cubicBezTo>
                    <a:pt x="74" y="666"/>
                    <a:pt x="74" y="666"/>
                    <a:pt x="74" y="666"/>
                  </a:cubicBezTo>
                  <a:cubicBezTo>
                    <a:pt x="74" y="404"/>
                    <a:pt x="74" y="404"/>
                    <a:pt x="74" y="404"/>
                  </a:cubicBezTo>
                  <a:cubicBezTo>
                    <a:pt x="74" y="222"/>
                    <a:pt x="223" y="74"/>
                    <a:pt x="405" y="74"/>
                  </a:cubicBezTo>
                  <a:cubicBezTo>
                    <a:pt x="544" y="74"/>
                    <a:pt x="544" y="74"/>
                    <a:pt x="544" y="74"/>
                  </a:cubicBezTo>
                  <a:cubicBezTo>
                    <a:pt x="544" y="0"/>
                    <a:pt x="544" y="0"/>
                    <a:pt x="544" y="0"/>
                  </a:cubicBezTo>
                  <a:lnTo>
                    <a:pt x="403" y="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35" name="Freeform: Shape 105">
              <a:extLst>
                <a:ext uri="{FF2B5EF4-FFF2-40B4-BE49-F238E27FC236}">
                  <a16:creationId xmlns:a16="http://schemas.microsoft.com/office/drawing/2014/main" xmlns="" id="{C8181D3B-41EA-4927-BBE7-BA859B2B8777}"/>
                </a:ext>
              </a:extLst>
            </p:cNvPr>
            <p:cNvSpPr>
              <a:spLocks/>
            </p:cNvSpPr>
            <p:nvPr/>
          </p:nvSpPr>
          <p:spPr bwMode="auto">
            <a:xfrm>
              <a:off x="6084888" y="2519363"/>
              <a:ext cx="255588" cy="508000"/>
            </a:xfrm>
            <a:custGeom>
              <a:avLst/>
              <a:gdLst/>
              <a:ahLst/>
              <a:cxnLst>
                <a:cxn ang="0">
                  <a:pos x="0" y="320"/>
                </a:cxn>
                <a:cxn ang="0">
                  <a:pos x="161" y="159"/>
                </a:cxn>
                <a:cxn ang="0">
                  <a:pos x="0" y="0"/>
                </a:cxn>
                <a:cxn ang="0">
                  <a:pos x="0" y="320"/>
                </a:cxn>
              </a:cxnLst>
              <a:rect l="0" t="0" r="r" b="b"/>
              <a:pathLst>
                <a:path w="161" h="320">
                  <a:moveTo>
                    <a:pt x="0" y="320"/>
                  </a:moveTo>
                  <a:lnTo>
                    <a:pt x="161" y="159"/>
                  </a:lnTo>
                  <a:lnTo>
                    <a:pt x="0" y="0"/>
                  </a:lnTo>
                  <a:lnTo>
                    <a:pt x="0" y="32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36" name="Freeform: Shape 106">
              <a:extLst>
                <a:ext uri="{FF2B5EF4-FFF2-40B4-BE49-F238E27FC236}">
                  <a16:creationId xmlns:a16="http://schemas.microsoft.com/office/drawing/2014/main" xmlns="" id="{D6C1921A-A157-4D77-9FBA-676E7B4EA906}"/>
                </a:ext>
              </a:extLst>
            </p:cNvPr>
            <p:cNvSpPr>
              <a:spLocks/>
            </p:cNvSpPr>
            <p:nvPr/>
          </p:nvSpPr>
          <p:spPr bwMode="auto">
            <a:xfrm>
              <a:off x="4830763" y="2895600"/>
              <a:ext cx="161925" cy="109538"/>
            </a:xfrm>
            <a:custGeom>
              <a:avLst/>
              <a:gdLst/>
              <a:ahLst/>
              <a:cxnLst>
                <a:cxn ang="0">
                  <a:pos x="5" y="29"/>
                </a:cxn>
                <a:cxn ang="0">
                  <a:pos x="43" y="10"/>
                </a:cxn>
                <a:cxn ang="0">
                  <a:pos x="37" y="0"/>
                </a:cxn>
                <a:cxn ang="0">
                  <a:pos x="0" y="20"/>
                </a:cxn>
                <a:cxn ang="0">
                  <a:pos x="5" y="29"/>
                </a:cxn>
              </a:cxnLst>
              <a:rect l="0" t="0" r="r" b="b"/>
              <a:pathLst>
                <a:path w="43" h="29">
                  <a:moveTo>
                    <a:pt x="5" y="29"/>
                  </a:moveTo>
                  <a:cubicBezTo>
                    <a:pt x="17" y="22"/>
                    <a:pt x="30" y="16"/>
                    <a:pt x="43" y="10"/>
                  </a:cubicBezTo>
                  <a:cubicBezTo>
                    <a:pt x="37" y="0"/>
                    <a:pt x="37" y="0"/>
                    <a:pt x="37" y="0"/>
                  </a:cubicBezTo>
                  <a:cubicBezTo>
                    <a:pt x="25" y="6"/>
                    <a:pt x="12" y="12"/>
                    <a:pt x="0" y="20"/>
                  </a:cubicBezTo>
                  <a:lnTo>
                    <a:pt x="5" y="29"/>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38" name="Freeform: Shape 107">
              <a:extLst>
                <a:ext uri="{FF2B5EF4-FFF2-40B4-BE49-F238E27FC236}">
                  <a16:creationId xmlns:a16="http://schemas.microsoft.com/office/drawing/2014/main" xmlns="" id="{F09AEAC6-2CBE-487C-BB88-1F5DAA1182A8}"/>
                </a:ext>
              </a:extLst>
            </p:cNvPr>
            <p:cNvSpPr>
              <a:spLocks/>
            </p:cNvSpPr>
            <p:nvPr/>
          </p:nvSpPr>
          <p:spPr bwMode="auto">
            <a:xfrm>
              <a:off x="5203825" y="2779713"/>
              <a:ext cx="161925" cy="74613"/>
            </a:xfrm>
            <a:custGeom>
              <a:avLst/>
              <a:gdLst/>
              <a:ahLst/>
              <a:cxnLst>
                <a:cxn ang="0">
                  <a:pos x="2" y="20"/>
                </a:cxn>
                <a:cxn ang="0">
                  <a:pos x="43" y="11"/>
                </a:cxn>
                <a:cxn ang="0">
                  <a:pos x="41" y="0"/>
                </a:cxn>
                <a:cxn ang="0">
                  <a:pos x="0" y="9"/>
                </a:cxn>
                <a:cxn ang="0">
                  <a:pos x="2" y="20"/>
                </a:cxn>
              </a:cxnLst>
              <a:rect l="0" t="0" r="r" b="b"/>
              <a:pathLst>
                <a:path w="43" h="20">
                  <a:moveTo>
                    <a:pt x="2" y="20"/>
                  </a:moveTo>
                  <a:cubicBezTo>
                    <a:pt x="15" y="16"/>
                    <a:pt x="29" y="13"/>
                    <a:pt x="43" y="11"/>
                  </a:cubicBezTo>
                  <a:cubicBezTo>
                    <a:pt x="41" y="0"/>
                    <a:pt x="41" y="0"/>
                    <a:pt x="41" y="0"/>
                  </a:cubicBezTo>
                  <a:cubicBezTo>
                    <a:pt x="27" y="2"/>
                    <a:pt x="13" y="5"/>
                    <a:pt x="0" y="9"/>
                  </a:cubicBezTo>
                  <a:lnTo>
                    <a:pt x="2" y="20"/>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40" name="Rectangle 108">
              <a:extLst>
                <a:ext uri="{FF2B5EF4-FFF2-40B4-BE49-F238E27FC236}">
                  <a16:creationId xmlns:a16="http://schemas.microsoft.com/office/drawing/2014/main" xmlns="" id="{4BA06328-4057-4645-9181-057F83E2F184}"/>
                </a:ext>
              </a:extLst>
            </p:cNvPr>
            <p:cNvSpPr>
              <a:spLocks/>
            </p:cNvSpPr>
            <p:nvPr/>
          </p:nvSpPr>
          <p:spPr bwMode="auto">
            <a:xfrm>
              <a:off x="5583238" y="2763838"/>
              <a:ext cx="161925" cy="4127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42" name="Rectangle 109">
              <a:extLst>
                <a:ext uri="{FF2B5EF4-FFF2-40B4-BE49-F238E27FC236}">
                  <a16:creationId xmlns:a16="http://schemas.microsoft.com/office/drawing/2014/main" xmlns="" id="{FEBB8A57-09C8-4F51-A460-C970E3B08CB7}"/>
                </a:ext>
              </a:extLst>
            </p:cNvPr>
            <p:cNvSpPr>
              <a:spLocks/>
            </p:cNvSpPr>
            <p:nvPr/>
          </p:nvSpPr>
          <p:spPr bwMode="auto">
            <a:xfrm>
              <a:off x="5964238" y="2763838"/>
              <a:ext cx="120650" cy="4127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43" name="Freeform: Shape 110">
              <a:extLst>
                <a:ext uri="{FF2B5EF4-FFF2-40B4-BE49-F238E27FC236}">
                  <a16:creationId xmlns:a16="http://schemas.microsoft.com/office/drawing/2014/main" xmlns="" id="{A0735F30-4DAC-471B-8241-F4F32E0DD99C}"/>
                </a:ext>
              </a:extLst>
            </p:cNvPr>
            <p:cNvSpPr>
              <a:spLocks/>
            </p:cNvSpPr>
            <p:nvPr/>
          </p:nvSpPr>
          <p:spPr bwMode="auto">
            <a:xfrm>
              <a:off x="4527550" y="3109913"/>
              <a:ext cx="142875" cy="139700"/>
            </a:xfrm>
            <a:custGeom>
              <a:avLst/>
              <a:gdLst/>
              <a:ahLst/>
              <a:cxnLst>
                <a:cxn ang="0">
                  <a:pos x="8" y="37"/>
                </a:cxn>
                <a:cxn ang="0">
                  <a:pos x="38" y="8"/>
                </a:cxn>
                <a:cxn ang="0">
                  <a:pos x="30" y="0"/>
                </a:cxn>
                <a:cxn ang="0">
                  <a:pos x="0" y="29"/>
                </a:cxn>
                <a:cxn ang="0">
                  <a:pos x="8" y="37"/>
                </a:cxn>
              </a:cxnLst>
              <a:rect l="0" t="0" r="r" b="b"/>
              <a:pathLst>
                <a:path w="38" h="37">
                  <a:moveTo>
                    <a:pt x="8" y="37"/>
                  </a:moveTo>
                  <a:cubicBezTo>
                    <a:pt x="17" y="27"/>
                    <a:pt x="27" y="17"/>
                    <a:pt x="38" y="8"/>
                  </a:cubicBezTo>
                  <a:cubicBezTo>
                    <a:pt x="30" y="0"/>
                    <a:pt x="30" y="0"/>
                    <a:pt x="30" y="0"/>
                  </a:cubicBezTo>
                  <a:cubicBezTo>
                    <a:pt x="20" y="9"/>
                    <a:pt x="10" y="19"/>
                    <a:pt x="0" y="29"/>
                  </a:cubicBezTo>
                  <a:lnTo>
                    <a:pt x="8" y="37"/>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44" name="Freeform: Shape 111">
              <a:extLst>
                <a:ext uri="{FF2B5EF4-FFF2-40B4-BE49-F238E27FC236}">
                  <a16:creationId xmlns:a16="http://schemas.microsoft.com/office/drawing/2014/main" xmlns="" id="{148A3CB8-D823-43CE-B43D-7A8F3831A8E9}"/>
                </a:ext>
              </a:extLst>
            </p:cNvPr>
            <p:cNvSpPr>
              <a:spLocks/>
            </p:cNvSpPr>
            <p:nvPr/>
          </p:nvSpPr>
          <p:spPr bwMode="auto">
            <a:xfrm>
              <a:off x="4297363" y="3422650"/>
              <a:ext cx="112713" cy="157163"/>
            </a:xfrm>
            <a:custGeom>
              <a:avLst/>
              <a:gdLst/>
              <a:ahLst/>
              <a:cxnLst>
                <a:cxn ang="0">
                  <a:pos x="10" y="42"/>
                </a:cxn>
                <a:cxn ang="0">
                  <a:pos x="30" y="5"/>
                </a:cxn>
                <a:cxn ang="0">
                  <a:pos x="20" y="0"/>
                </a:cxn>
                <a:cxn ang="0">
                  <a:pos x="0" y="37"/>
                </a:cxn>
                <a:cxn ang="0">
                  <a:pos x="10" y="42"/>
                </a:cxn>
              </a:cxnLst>
              <a:rect l="0" t="0" r="r" b="b"/>
              <a:pathLst>
                <a:path w="30" h="42">
                  <a:moveTo>
                    <a:pt x="10" y="42"/>
                  </a:moveTo>
                  <a:cubicBezTo>
                    <a:pt x="16" y="29"/>
                    <a:pt x="23" y="17"/>
                    <a:pt x="30" y="5"/>
                  </a:cubicBezTo>
                  <a:cubicBezTo>
                    <a:pt x="20" y="0"/>
                    <a:pt x="20" y="0"/>
                    <a:pt x="20" y="0"/>
                  </a:cubicBezTo>
                  <a:cubicBezTo>
                    <a:pt x="13" y="12"/>
                    <a:pt x="6" y="24"/>
                    <a:pt x="0" y="37"/>
                  </a:cubicBezTo>
                  <a:lnTo>
                    <a:pt x="10" y="42"/>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45" name="Freeform: Shape 112">
              <a:extLst>
                <a:ext uri="{FF2B5EF4-FFF2-40B4-BE49-F238E27FC236}">
                  <a16:creationId xmlns:a16="http://schemas.microsoft.com/office/drawing/2014/main" xmlns="" id="{818E8FE8-B42B-4E7A-92D8-9555D07ECB6A}"/>
                </a:ext>
              </a:extLst>
            </p:cNvPr>
            <p:cNvSpPr>
              <a:spLocks/>
            </p:cNvSpPr>
            <p:nvPr/>
          </p:nvSpPr>
          <p:spPr bwMode="auto">
            <a:xfrm>
              <a:off x="4176713" y="3787775"/>
              <a:ext cx="76200" cy="165100"/>
            </a:xfrm>
            <a:custGeom>
              <a:avLst/>
              <a:gdLst/>
              <a:ahLst/>
              <a:cxnLst>
                <a:cxn ang="0">
                  <a:pos x="11" y="44"/>
                </a:cxn>
                <a:cxn ang="0">
                  <a:pos x="20" y="3"/>
                </a:cxn>
                <a:cxn ang="0">
                  <a:pos x="9" y="0"/>
                </a:cxn>
                <a:cxn ang="0">
                  <a:pos x="0" y="41"/>
                </a:cxn>
                <a:cxn ang="0">
                  <a:pos x="11" y="44"/>
                </a:cxn>
              </a:cxnLst>
              <a:rect l="0" t="0" r="r" b="b"/>
              <a:pathLst>
                <a:path w="20" h="44">
                  <a:moveTo>
                    <a:pt x="11" y="44"/>
                  </a:moveTo>
                  <a:cubicBezTo>
                    <a:pt x="13" y="30"/>
                    <a:pt x="16" y="16"/>
                    <a:pt x="20" y="3"/>
                  </a:cubicBezTo>
                  <a:cubicBezTo>
                    <a:pt x="9" y="0"/>
                    <a:pt x="9" y="0"/>
                    <a:pt x="9" y="0"/>
                  </a:cubicBezTo>
                  <a:cubicBezTo>
                    <a:pt x="5" y="14"/>
                    <a:pt x="2" y="27"/>
                    <a:pt x="0" y="41"/>
                  </a:cubicBezTo>
                  <a:lnTo>
                    <a:pt x="11" y="44"/>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46" name="Rectangle 113">
              <a:extLst>
                <a:ext uri="{FF2B5EF4-FFF2-40B4-BE49-F238E27FC236}">
                  <a16:creationId xmlns:a16="http://schemas.microsoft.com/office/drawing/2014/main" xmlns="" id="{D0E2CB3F-916D-41DC-91EB-A8CB8B81E871}"/>
                </a:ext>
              </a:extLst>
            </p:cNvPr>
            <p:cNvSpPr>
              <a:spLocks/>
            </p:cNvSpPr>
            <p:nvPr/>
          </p:nvSpPr>
          <p:spPr bwMode="auto">
            <a:xfrm>
              <a:off x="4157663" y="4156075"/>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47" name="Rectangle 114">
              <a:extLst>
                <a:ext uri="{FF2B5EF4-FFF2-40B4-BE49-F238E27FC236}">
                  <a16:creationId xmlns:a16="http://schemas.microsoft.com/office/drawing/2014/main" xmlns="" id="{3BC9EF4B-57E3-4E19-84A4-A5FDC79B5C17}"/>
                </a:ext>
              </a:extLst>
            </p:cNvPr>
            <p:cNvSpPr>
              <a:spLocks/>
            </p:cNvSpPr>
            <p:nvPr/>
          </p:nvSpPr>
          <p:spPr bwMode="auto">
            <a:xfrm>
              <a:off x="4157663"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0" name="Rectangle 115">
              <a:extLst>
                <a:ext uri="{FF2B5EF4-FFF2-40B4-BE49-F238E27FC236}">
                  <a16:creationId xmlns:a16="http://schemas.microsoft.com/office/drawing/2014/main" xmlns="" id="{675F96B2-BC01-4070-9CAF-B5A75C846DCB}"/>
                </a:ext>
              </a:extLst>
            </p:cNvPr>
            <p:cNvSpPr>
              <a:spLocks/>
            </p:cNvSpPr>
            <p:nvPr/>
          </p:nvSpPr>
          <p:spPr bwMode="auto">
            <a:xfrm>
              <a:off x="4157663" y="4532313"/>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grpSp>
      <p:grpSp>
        <p:nvGrpSpPr>
          <p:cNvPr id="52" name="Group 36">
            <a:extLst>
              <a:ext uri="{FF2B5EF4-FFF2-40B4-BE49-F238E27FC236}">
                <a16:creationId xmlns:a16="http://schemas.microsoft.com/office/drawing/2014/main" xmlns="" id="{80701571-6DD5-4D43-B714-1254FCFBE57E}"/>
              </a:ext>
            </a:extLst>
          </p:cNvPr>
          <p:cNvGrpSpPr/>
          <p:nvPr/>
        </p:nvGrpSpPr>
        <p:grpSpPr>
          <a:xfrm>
            <a:off x="3968716" y="1676329"/>
            <a:ext cx="543810" cy="3467168"/>
            <a:chOff x="4252913" y="1631950"/>
            <a:chExt cx="511175" cy="3521075"/>
          </a:xfrm>
        </p:grpSpPr>
        <p:sp>
          <p:nvSpPr>
            <p:cNvPr id="53" name="Freeform: Shape 92">
              <a:extLst>
                <a:ext uri="{FF2B5EF4-FFF2-40B4-BE49-F238E27FC236}">
                  <a16:creationId xmlns:a16="http://schemas.microsoft.com/office/drawing/2014/main" xmlns="" id="{A744A99A-410D-433D-BB7B-9868AB77A35F}"/>
                </a:ext>
              </a:extLst>
            </p:cNvPr>
            <p:cNvSpPr>
              <a:spLocks/>
            </p:cNvSpPr>
            <p:nvPr/>
          </p:nvSpPr>
          <p:spPr bwMode="auto">
            <a:xfrm>
              <a:off x="4252913" y="1631950"/>
              <a:ext cx="511175" cy="255588"/>
            </a:xfrm>
            <a:custGeom>
              <a:avLst/>
              <a:gdLst/>
              <a:ahLst/>
              <a:cxnLst>
                <a:cxn ang="0">
                  <a:pos x="322" y="161"/>
                </a:cxn>
                <a:cxn ang="0">
                  <a:pos x="161" y="0"/>
                </a:cxn>
                <a:cxn ang="0">
                  <a:pos x="0" y="161"/>
                </a:cxn>
                <a:cxn ang="0">
                  <a:pos x="322" y="161"/>
                </a:cxn>
              </a:cxnLst>
              <a:rect l="0" t="0" r="r" b="b"/>
              <a:pathLst>
                <a:path w="322" h="161">
                  <a:moveTo>
                    <a:pt x="322" y="161"/>
                  </a:moveTo>
                  <a:lnTo>
                    <a:pt x="161" y="0"/>
                  </a:lnTo>
                  <a:lnTo>
                    <a:pt x="0" y="161"/>
                  </a:lnTo>
                  <a:lnTo>
                    <a:pt x="322" y="161"/>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nvGrpSpPr>
            <p:cNvPr id="54" name="Group 93">
              <a:extLst>
                <a:ext uri="{FF2B5EF4-FFF2-40B4-BE49-F238E27FC236}">
                  <a16:creationId xmlns:a16="http://schemas.microsoft.com/office/drawing/2014/main" xmlns="" id="{61AED183-BD2D-453A-B05F-3E3C7DFC2149}"/>
                </a:ext>
              </a:extLst>
            </p:cNvPr>
            <p:cNvGrpSpPr/>
            <p:nvPr/>
          </p:nvGrpSpPr>
          <p:grpSpPr>
            <a:xfrm>
              <a:off x="4368800" y="1879600"/>
              <a:ext cx="277813" cy="3273425"/>
              <a:chOff x="4368800" y="1879600"/>
              <a:chExt cx="277813" cy="3273425"/>
            </a:xfrm>
          </p:grpSpPr>
          <p:sp>
            <p:nvSpPr>
              <p:cNvPr id="55" name="Rectangle 94">
                <a:extLst>
                  <a:ext uri="{FF2B5EF4-FFF2-40B4-BE49-F238E27FC236}">
                    <a16:creationId xmlns:a16="http://schemas.microsoft.com/office/drawing/2014/main" xmlns="" id="{2A8B3895-FB75-4777-AD33-25BBCA814418}"/>
                  </a:ext>
                </a:extLst>
              </p:cNvPr>
              <p:cNvSpPr>
                <a:spLocks/>
              </p:cNvSpPr>
              <p:nvPr/>
            </p:nvSpPr>
            <p:spPr bwMode="auto">
              <a:xfrm>
                <a:off x="4368800" y="1879600"/>
                <a:ext cx="277813" cy="3273425"/>
              </a:xfrm>
              <a:prstGeom prst="rect">
                <a:avLst/>
              </a:prstGeom>
              <a:solidFill>
                <a:schemeClr val="accent3"/>
              </a:solidFill>
              <a:ln w="9525">
                <a:noFill/>
                <a:miter lim="800000"/>
                <a:headEnd/>
                <a:tailEnd/>
              </a:ln>
            </p:spPr>
            <p:txBody>
              <a:bodyPr anchor="ctr"/>
              <a:lstStyle/>
              <a:p>
                <a:pPr algn="ctr"/>
                <a:endParaRPr dirty="0">
                  <a:latin typeface="印品黑体" panose="00000500000000000000" pitchFamily="2" charset="-122"/>
                </a:endParaRPr>
              </a:p>
            </p:txBody>
          </p:sp>
          <p:sp>
            <p:nvSpPr>
              <p:cNvPr id="56" name="Rectangle 95">
                <a:extLst>
                  <a:ext uri="{FF2B5EF4-FFF2-40B4-BE49-F238E27FC236}">
                    <a16:creationId xmlns:a16="http://schemas.microsoft.com/office/drawing/2014/main" xmlns="" id="{2FFF7C4E-FD8D-4604-A470-CD58941E2B1C}"/>
                  </a:ext>
                </a:extLst>
              </p:cNvPr>
              <p:cNvSpPr>
                <a:spLocks/>
              </p:cNvSpPr>
              <p:nvPr/>
            </p:nvSpPr>
            <p:spPr bwMode="auto">
              <a:xfrm>
                <a:off x="4489450" y="3400425"/>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7" name="Rectangle 96">
                <a:extLst>
                  <a:ext uri="{FF2B5EF4-FFF2-40B4-BE49-F238E27FC236}">
                    <a16:creationId xmlns:a16="http://schemas.microsoft.com/office/drawing/2014/main" xmlns="" id="{82AA74D3-65BF-48DE-A3E7-3E4FC5C096FF}"/>
                  </a:ext>
                </a:extLst>
              </p:cNvPr>
              <p:cNvSpPr>
                <a:spLocks/>
              </p:cNvSpPr>
              <p:nvPr/>
            </p:nvSpPr>
            <p:spPr bwMode="auto">
              <a:xfrm>
                <a:off x="4489450" y="3024188"/>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8" name="Rectangle 97">
                <a:extLst>
                  <a:ext uri="{FF2B5EF4-FFF2-40B4-BE49-F238E27FC236}">
                    <a16:creationId xmlns:a16="http://schemas.microsoft.com/office/drawing/2014/main" xmlns="" id="{DC9FD971-2F68-4B9A-A310-036353F1888B}"/>
                  </a:ext>
                </a:extLst>
              </p:cNvPr>
              <p:cNvSpPr>
                <a:spLocks/>
              </p:cNvSpPr>
              <p:nvPr/>
            </p:nvSpPr>
            <p:spPr bwMode="auto">
              <a:xfrm>
                <a:off x="4489450"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59" name="Rectangle 98">
                <a:extLst>
                  <a:ext uri="{FF2B5EF4-FFF2-40B4-BE49-F238E27FC236}">
                    <a16:creationId xmlns:a16="http://schemas.microsoft.com/office/drawing/2014/main" xmlns="" id="{5E10F4A0-C666-42C3-A7A5-22CDDB1CDAFB}"/>
                  </a:ext>
                </a:extLst>
              </p:cNvPr>
              <p:cNvSpPr>
                <a:spLocks/>
              </p:cNvSpPr>
              <p:nvPr/>
            </p:nvSpPr>
            <p:spPr bwMode="auto">
              <a:xfrm>
                <a:off x="4489450" y="4532313"/>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0" name="Rectangle 99">
                <a:extLst>
                  <a:ext uri="{FF2B5EF4-FFF2-40B4-BE49-F238E27FC236}">
                    <a16:creationId xmlns:a16="http://schemas.microsoft.com/office/drawing/2014/main" xmlns="" id="{1018729C-2749-4AD4-90D3-9A623A63179D}"/>
                  </a:ext>
                </a:extLst>
              </p:cNvPr>
              <p:cNvSpPr>
                <a:spLocks/>
              </p:cNvSpPr>
              <p:nvPr/>
            </p:nvSpPr>
            <p:spPr bwMode="auto">
              <a:xfrm>
                <a:off x="4489450" y="4156075"/>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1" name="Rectangle 100">
                <a:extLst>
                  <a:ext uri="{FF2B5EF4-FFF2-40B4-BE49-F238E27FC236}">
                    <a16:creationId xmlns:a16="http://schemas.microsoft.com/office/drawing/2014/main" xmlns="" id="{418AED4B-A6C8-474A-8437-78B923E7B14B}"/>
                  </a:ext>
                </a:extLst>
              </p:cNvPr>
              <p:cNvSpPr>
                <a:spLocks/>
              </p:cNvSpPr>
              <p:nvPr/>
            </p:nvSpPr>
            <p:spPr bwMode="auto">
              <a:xfrm>
                <a:off x="4489450" y="3779838"/>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2" name="Rectangle 101">
                <a:extLst>
                  <a:ext uri="{FF2B5EF4-FFF2-40B4-BE49-F238E27FC236}">
                    <a16:creationId xmlns:a16="http://schemas.microsoft.com/office/drawing/2014/main" xmlns="" id="{93FFA015-70FF-4BC2-952D-8CD5CADA58ED}"/>
                  </a:ext>
                </a:extLst>
              </p:cNvPr>
              <p:cNvSpPr>
                <a:spLocks/>
              </p:cNvSpPr>
              <p:nvPr/>
            </p:nvSpPr>
            <p:spPr bwMode="auto">
              <a:xfrm>
                <a:off x="4489450" y="2647950"/>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3" name="Rectangle 102">
                <a:extLst>
                  <a:ext uri="{FF2B5EF4-FFF2-40B4-BE49-F238E27FC236}">
                    <a16:creationId xmlns:a16="http://schemas.microsoft.com/office/drawing/2014/main" xmlns="" id="{36BFB167-0314-42B3-91FB-4092F9438D7A}"/>
                  </a:ext>
                </a:extLst>
              </p:cNvPr>
              <p:cNvSpPr>
                <a:spLocks/>
              </p:cNvSpPr>
              <p:nvPr/>
            </p:nvSpPr>
            <p:spPr bwMode="auto">
              <a:xfrm>
                <a:off x="4489450" y="2266950"/>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4" name="Rectangle 103">
                <a:extLst>
                  <a:ext uri="{FF2B5EF4-FFF2-40B4-BE49-F238E27FC236}">
                    <a16:creationId xmlns:a16="http://schemas.microsoft.com/office/drawing/2014/main" xmlns="" id="{16535431-7B6A-4BD4-9FE7-A005517A15DF}"/>
                  </a:ext>
                </a:extLst>
              </p:cNvPr>
              <p:cNvSpPr>
                <a:spLocks/>
              </p:cNvSpPr>
              <p:nvPr/>
            </p:nvSpPr>
            <p:spPr bwMode="auto">
              <a:xfrm>
                <a:off x="4489450" y="1890713"/>
                <a:ext cx="41275"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grpSp>
      </p:grpSp>
      <p:grpSp>
        <p:nvGrpSpPr>
          <p:cNvPr id="65" name="Group 37">
            <a:extLst>
              <a:ext uri="{FF2B5EF4-FFF2-40B4-BE49-F238E27FC236}">
                <a16:creationId xmlns:a16="http://schemas.microsoft.com/office/drawing/2014/main" xmlns="" id="{C063065F-11D5-4BE9-A085-88A4985D03C0}"/>
              </a:ext>
            </a:extLst>
          </p:cNvPr>
          <p:cNvGrpSpPr/>
          <p:nvPr/>
        </p:nvGrpSpPr>
        <p:grpSpPr>
          <a:xfrm>
            <a:off x="2347257" y="3735001"/>
            <a:ext cx="1268326" cy="1408499"/>
            <a:chOff x="2797175" y="3829050"/>
            <a:chExt cx="1192213" cy="1323975"/>
          </a:xfrm>
        </p:grpSpPr>
        <p:sp>
          <p:nvSpPr>
            <p:cNvPr id="67" name="Freeform: Shape 84">
              <a:extLst>
                <a:ext uri="{FF2B5EF4-FFF2-40B4-BE49-F238E27FC236}">
                  <a16:creationId xmlns:a16="http://schemas.microsoft.com/office/drawing/2014/main" xmlns="" id="{5C527F48-011C-480C-93B2-2373A7B2AD59}"/>
                </a:ext>
              </a:extLst>
            </p:cNvPr>
            <p:cNvSpPr>
              <a:spLocks/>
            </p:cNvSpPr>
            <p:nvPr/>
          </p:nvSpPr>
          <p:spPr bwMode="auto">
            <a:xfrm>
              <a:off x="2913063" y="3829050"/>
              <a:ext cx="1076325" cy="1323975"/>
            </a:xfrm>
            <a:custGeom>
              <a:avLst/>
              <a:gdLst/>
              <a:ahLst/>
              <a:cxnLst>
                <a:cxn ang="0">
                  <a:pos x="143" y="0"/>
                </a:cxn>
                <a:cxn ang="0">
                  <a:pos x="0" y="142"/>
                </a:cxn>
                <a:cxn ang="0">
                  <a:pos x="75" y="142"/>
                </a:cxn>
                <a:cxn ang="0">
                  <a:pos x="143" y="74"/>
                </a:cxn>
                <a:cxn ang="0">
                  <a:pos x="211" y="142"/>
                </a:cxn>
                <a:cxn ang="0">
                  <a:pos x="211" y="352"/>
                </a:cxn>
                <a:cxn ang="0">
                  <a:pos x="286" y="352"/>
                </a:cxn>
                <a:cxn ang="0">
                  <a:pos x="286" y="142"/>
                </a:cxn>
                <a:cxn ang="0">
                  <a:pos x="143" y="0"/>
                </a:cxn>
              </a:cxnLst>
              <a:rect l="0" t="0" r="r" b="b"/>
              <a:pathLst>
                <a:path w="286" h="352">
                  <a:moveTo>
                    <a:pt x="143" y="0"/>
                  </a:moveTo>
                  <a:cubicBezTo>
                    <a:pt x="64" y="0"/>
                    <a:pt x="0" y="64"/>
                    <a:pt x="0" y="142"/>
                  </a:cubicBezTo>
                  <a:cubicBezTo>
                    <a:pt x="75" y="142"/>
                    <a:pt x="75" y="142"/>
                    <a:pt x="75" y="142"/>
                  </a:cubicBezTo>
                  <a:cubicBezTo>
                    <a:pt x="75" y="105"/>
                    <a:pt x="105" y="74"/>
                    <a:pt x="143" y="74"/>
                  </a:cubicBezTo>
                  <a:cubicBezTo>
                    <a:pt x="181" y="74"/>
                    <a:pt x="211" y="105"/>
                    <a:pt x="211" y="142"/>
                  </a:cubicBezTo>
                  <a:cubicBezTo>
                    <a:pt x="211" y="352"/>
                    <a:pt x="211" y="352"/>
                    <a:pt x="211" y="352"/>
                  </a:cubicBezTo>
                  <a:cubicBezTo>
                    <a:pt x="286" y="352"/>
                    <a:pt x="286" y="352"/>
                    <a:pt x="286" y="352"/>
                  </a:cubicBezTo>
                  <a:cubicBezTo>
                    <a:pt x="286" y="142"/>
                    <a:pt x="286" y="142"/>
                    <a:pt x="286" y="142"/>
                  </a:cubicBezTo>
                  <a:cubicBezTo>
                    <a:pt x="286" y="64"/>
                    <a:pt x="222" y="0"/>
                    <a:pt x="143" y="0"/>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68" name="Rectangle 85">
              <a:extLst>
                <a:ext uri="{FF2B5EF4-FFF2-40B4-BE49-F238E27FC236}">
                  <a16:creationId xmlns:a16="http://schemas.microsoft.com/office/drawing/2014/main" xmlns="" id="{4DFCB4AE-BCB3-4275-B80F-5EF7015989CE}"/>
                </a:ext>
              </a:extLst>
            </p:cNvPr>
            <p:cNvSpPr>
              <a:spLocks/>
            </p:cNvSpPr>
            <p:nvPr/>
          </p:nvSpPr>
          <p:spPr bwMode="auto">
            <a:xfrm>
              <a:off x="3827463"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69" name="Rectangle 86">
              <a:extLst>
                <a:ext uri="{FF2B5EF4-FFF2-40B4-BE49-F238E27FC236}">
                  <a16:creationId xmlns:a16="http://schemas.microsoft.com/office/drawing/2014/main" xmlns="" id="{189A4CF3-A72B-46E4-A407-71733C5CD153}"/>
                </a:ext>
              </a:extLst>
            </p:cNvPr>
            <p:cNvSpPr>
              <a:spLocks/>
            </p:cNvSpPr>
            <p:nvPr/>
          </p:nvSpPr>
          <p:spPr bwMode="auto">
            <a:xfrm>
              <a:off x="3827463" y="4532313"/>
              <a:ext cx="41275" cy="157163"/>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70" name="Freeform: Shape 87">
              <a:extLst>
                <a:ext uri="{FF2B5EF4-FFF2-40B4-BE49-F238E27FC236}">
                  <a16:creationId xmlns:a16="http://schemas.microsoft.com/office/drawing/2014/main" xmlns="" id="{4F345CB7-1FE8-46AF-A2A8-6C71B6080290}"/>
                </a:ext>
              </a:extLst>
            </p:cNvPr>
            <p:cNvSpPr>
              <a:spLocks/>
            </p:cNvSpPr>
            <p:nvPr/>
          </p:nvSpPr>
          <p:spPr bwMode="auto">
            <a:xfrm>
              <a:off x="3781425" y="4164013"/>
              <a:ext cx="87313" cy="173038"/>
            </a:xfrm>
            <a:custGeom>
              <a:avLst/>
              <a:gdLst/>
              <a:ahLst/>
              <a:cxnLst>
                <a:cxn ang="0">
                  <a:pos x="19" y="22"/>
                </a:cxn>
                <a:cxn ang="0">
                  <a:pos x="10" y="0"/>
                </a:cxn>
                <a:cxn ang="0">
                  <a:pos x="0" y="5"/>
                </a:cxn>
                <a:cxn ang="0">
                  <a:pos x="8" y="25"/>
                </a:cxn>
                <a:cxn ang="0">
                  <a:pos x="12" y="46"/>
                </a:cxn>
                <a:cxn ang="0">
                  <a:pos x="23" y="46"/>
                </a:cxn>
                <a:cxn ang="0">
                  <a:pos x="19" y="22"/>
                </a:cxn>
              </a:cxnLst>
              <a:rect l="0" t="0" r="r" b="b"/>
              <a:pathLst>
                <a:path w="23" h="46">
                  <a:moveTo>
                    <a:pt x="19" y="22"/>
                  </a:moveTo>
                  <a:cubicBezTo>
                    <a:pt x="17" y="14"/>
                    <a:pt x="14" y="7"/>
                    <a:pt x="10" y="0"/>
                  </a:cubicBezTo>
                  <a:cubicBezTo>
                    <a:pt x="0" y="5"/>
                    <a:pt x="0" y="5"/>
                    <a:pt x="0" y="5"/>
                  </a:cubicBezTo>
                  <a:cubicBezTo>
                    <a:pt x="3" y="12"/>
                    <a:pt x="6" y="18"/>
                    <a:pt x="8" y="25"/>
                  </a:cubicBezTo>
                  <a:cubicBezTo>
                    <a:pt x="10" y="32"/>
                    <a:pt x="11" y="39"/>
                    <a:pt x="12" y="46"/>
                  </a:cubicBezTo>
                  <a:cubicBezTo>
                    <a:pt x="23" y="46"/>
                    <a:pt x="23" y="46"/>
                    <a:pt x="23" y="46"/>
                  </a:cubicBezTo>
                  <a:cubicBezTo>
                    <a:pt x="22" y="38"/>
                    <a:pt x="21" y="30"/>
                    <a:pt x="19" y="22"/>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1" name="Freeform: Shape 88">
              <a:extLst>
                <a:ext uri="{FF2B5EF4-FFF2-40B4-BE49-F238E27FC236}">
                  <a16:creationId xmlns:a16="http://schemas.microsoft.com/office/drawing/2014/main" xmlns="" id="{9F7256CA-D657-4F2F-B326-0FDD7F7592EC}"/>
                </a:ext>
              </a:extLst>
            </p:cNvPr>
            <p:cNvSpPr>
              <a:spLocks/>
            </p:cNvSpPr>
            <p:nvPr/>
          </p:nvSpPr>
          <p:spPr bwMode="auto">
            <a:xfrm>
              <a:off x="3517900" y="3949700"/>
              <a:ext cx="173038" cy="104775"/>
            </a:xfrm>
            <a:custGeom>
              <a:avLst/>
              <a:gdLst/>
              <a:ahLst/>
              <a:cxnLst>
                <a:cxn ang="0">
                  <a:pos x="25" y="7"/>
                </a:cxn>
                <a:cxn ang="0">
                  <a:pos x="2" y="0"/>
                </a:cxn>
                <a:cxn ang="0">
                  <a:pos x="0" y="11"/>
                </a:cxn>
                <a:cxn ang="0">
                  <a:pos x="20" y="17"/>
                </a:cxn>
                <a:cxn ang="0">
                  <a:pos x="39" y="28"/>
                </a:cxn>
                <a:cxn ang="0">
                  <a:pos x="46" y="18"/>
                </a:cxn>
                <a:cxn ang="0">
                  <a:pos x="25" y="7"/>
                </a:cxn>
              </a:cxnLst>
              <a:rect l="0" t="0" r="r" b="b"/>
              <a:pathLst>
                <a:path w="46" h="28">
                  <a:moveTo>
                    <a:pt x="25" y="7"/>
                  </a:moveTo>
                  <a:cubicBezTo>
                    <a:pt x="17" y="4"/>
                    <a:pt x="10" y="2"/>
                    <a:pt x="2" y="0"/>
                  </a:cubicBezTo>
                  <a:cubicBezTo>
                    <a:pt x="0" y="11"/>
                    <a:pt x="0" y="11"/>
                    <a:pt x="0" y="11"/>
                  </a:cubicBezTo>
                  <a:cubicBezTo>
                    <a:pt x="7" y="12"/>
                    <a:pt x="14" y="14"/>
                    <a:pt x="20" y="17"/>
                  </a:cubicBezTo>
                  <a:cubicBezTo>
                    <a:pt x="27" y="20"/>
                    <a:pt x="33" y="24"/>
                    <a:pt x="39" y="28"/>
                  </a:cubicBezTo>
                  <a:cubicBezTo>
                    <a:pt x="46" y="18"/>
                    <a:pt x="46" y="18"/>
                    <a:pt x="46" y="18"/>
                  </a:cubicBezTo>
                  <a:cubicBezTo>
                    <a:pt x="39" y="14"/>
                    <a:pt x="32" y="10"/>
                    <a:pt x="25" y="7"/>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2" name="Freeform: Shape 89">
              <a:extLst>
                <a:ext uri="{FF2B5EF4-FFF2-40B4-BE49-F238E27FC236}">
                  <a16:creationId xmlns:a16="http://schemas.microsoft.com/office/drawing/2014/main" xmlns="" id="{D2FDAF93-8C2F-469A-B123-8BD2765A78A0}"/>
                </a:ext>
              </a:extLst>
            </p:cNvPr>
            <p:cNvSpPr>
              <a:spLocks/>
            </p:cNvSpPr>
            <p:nvPr/>
          </p:nvSpPr>
          <p:spPr bwMode="auto">
            <a:xfrm>
              <a:off x="3154363" y="3967163"/>
              <a:ext cx="165100" cy="128588"/>
            </a:xfrm>
            <a:custGeom>
              <a:avLst/>
              <a:gdLst/>
              <a:ahLst/>
              <a:cxnLst>
                <a:cxn ang="0">
                  <a:pos x="19" y="11"/>
                </a:cxn>
                <a:cxn ang="0">
                  <a:pos x="0" y="26"/>
                </a:cxn>
                <a:cxn ang="0">
                  <a:pos x="8" y="34"/>
                </a:cxn>
                <a:cxn ang="0">
                  <a:pos x="25" y="20"/>
                </a:cxn>
                <a:cxn ang="0">
                  <a:pos x="44" y="11"/>
                </a:cxn>
                <a:cxn ang="0">
                  <a:pos x="40" y="0"/>
                </a:cxn>
                <a:cxn ang="0">
                  <a:pos x="19" y="11"/>
                </a:cxn>
              </a:cxnLst>
              <a:rect l="0" t="0" r="r" b="b"/>
              <a:pathLst>
                <a:path w="44" h="34">
                  <a:moveTo>
                    <a:pt x="19" y="11"/>
                  </a:moveTo>
                  <a:cubicBezTo>
                    <a:pt x="12" y="15"/>
                    <a:pt x="6" y="20"/>
                    <a:pt x="0" y="26"/>
                  </a:cubicBezTo>
                  <a:cubicBezTo>
                    <a:pt x="8" y="34"/>
                    <a:pt x="8" y="34"/>
                    <a:pt x="8" y="34"/>
                  </a:cubicBezTo>
                  <a:cubicBezTo>
                    <a:pt x="13" y="29"/>
                    <a:pt x="19" y="24"/>
                    <a:pt x="25" y="20"/>
                  </a:cubicBezTo>
                  <a:cubicBezTo>
                    <a:pt x="31" y="16"/>
                    <a:pt x="37" y="13"/>
                    <a:pt x="44" y="11"/>
                  </a:cubicBezTo>
                  <a:cubicBezTo>
                    <a:pt x="40" y="0"/>
                    <a:pt x="40" y="0"/>
                    <a:pt x="40" y="0"/>
                  </a:cubicBezTo>
                  <a:cubicBezTo>
                    <a:pt x="33" y="3"/>
                    <a:pt x="26" y="7"/>
                    <a:pt x="19" y="11"/>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3" name="Freeform: Shape 90">
              <a:extLst>
                <a:ext uri="{FF2B5EF4-FFF2-40B4-BE49-F238E27FC236}">
                  <a16:creationId xmlns:a16="http://schemas.microsoft.com/office/drawing/2014/main" xmlns="" id="{463BA9CC-9042-47B0-9516-636A392E12B5}"/>
                </a:ext>
              </a:extLst>
            </p:cNvPr>
            <p:cNvSpPr>
              <a:spLocks/>
            </p:cNvSpPr>
            <p:nvPr/>
          </p:nvSpPr>
          <p:spPr bwMode="auto">
            <a:xfrm>
              <a:off x="3033713" y="4254500"/>
              <a:ext cx="52388" cy="107950"/>
            </a:xfrm>
            <a:custGeom>
              <a:avLst/>
              <a:gdLst/>
              <a:ahLst/>
              <a:cxnLst>
                <a:cxn ang="0">
                  <a:pos x="0" y="24"/>
                </a:cxn>
                <a:cxn ang="0">
                  <a:pos x="0" y="29"/>
                </a:cxn>
                <a:cxn ang="0">
                  <a:pos x="11" y="29"/>
                </a:cxn>
                <a:cxn ang="0">
                  <a:pos x="11" y="24"/>
                </a:cxn>
                <a:cxn ang="0">
                  <a:pos x="14" y="3"/>
                </a:cxn>
                <a:cxn ang="0">
                  <a:pos x="3" y="0"/>
                </a:cxn>
                <a:cxn ang="0">
                  <a:pos x="0" y="24"/>
                </a:cxn>
              </a:cxnLst>
              <a:rect l="0" t="0" r="r" b="b"/>
              <a:pathLst>
                <a:path w="14" h="29">
                  <a:moveTo>
                    <a:pt x="0" y="24"/>
                  </a:moveTo>
                  <a:cubicBezTo>
                    <a:pt x="0" y="26"/>
                    <a:pt x="0" y="28"/>
                    <a:pt x="0" y="29"/>
                  </a:cubicBezTo>
                  <a:cubicBezTo>
                    <a:pt x="11" y="29"/>
                    <a:pt x="11" y="29"/>
                    <a:pt x="11" y="29"/>
                  </a:cubicBezTo>
                  <a:cubicBezTo>
                    <a:pt x="11" y="28"/>
                    <a:pt x="11" y="26"/>
                    <a:pt x="11" y="24"/>
                  </a:cubicBezTo>
                  <a:cubicBezTo>
                    <a:pt x="11" y="17"/>
                    <a:pt x="12" y="10"/>
                    <a:pt x="14" y="3"/>
                  </a:cubicBezTo>
                  <a:cubicBezTo>
                    <a:pt x="3" y="0"/>
                    <a:pt x="3" y="0"/>
                    <a:pt x="3" y="0"/>
                  </a:cubicBezTo>
                  <a:cubicBezTo>
                    <a:pt x="1" y="8"/>
                    <a:pt x="0" y="16"/>
                    <a:pt x="0" y="24"/>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4" name="Freeform: Shape 91">
              <a:extLst>
                <a:ext uri="{FF2B5EF4-FFF2-40B4-BE49-F238E27FC236}">
                  <a16:creationId xmlns:a16="http://schemas.microsoft.com/office/drawing/2014/main" xmlns="" id="{A0D22D3C-879E-4D37-93BC-E6257ABDEF21}"/>
                </a:ext>
              </a:extLst>
            </p:cNvPr>
            <p:cNvSpPr>
              <a:spLocks/>
            </p:cNvSpPr>
            <p:nvPr/>
          </p:nvSpPr>
          <p:spPr bwMode="auto">
            <a:xfrm>
              <a:off x="2797175" y="4362450"/>
              <a:ext cx="511175" cy="255588"/>
            </a:xfrm>
            <a:custGeom>
              <a:avLst/>
              <a:gdLst/>
              <a:ahLst/>
              <a:cxnLst>
                <a:cxn ang="0">
                  <a:pos x="0" y="0"/>
                </a:cxn>
                <a:cxn ang="0">
                  <a:pos x="161" y="161"/>
                </a:cxn>
                <a:cxn ang="0">
                  <a:pos x="322" y="0"/>
                </a:cxn>
                <a:cxn ang="0">
                  <a:pos x="0" y="0"/>
                </a:cxn>
              </a:cxnLst>
              <a:rect l="0" t="0" r="r" b="b"/>
              <a:pathLst>
                <a:path w="322" h="161">
                  <a:moveTo>
                    <a:pt x="0" y="0"/>
                  </a:moveTo>
                  <a:lnTo>
                    <a:pt x="161" y="161"/>
                  </a:lnTo>
                  <a:lnTo>
                    <a:pt x="322" y="0"/>
                  </a:lnTo>
                  <a:lnTo>
                    <a:pt x="0" y="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grpSp>
        <p:nvGrpSpPr>
          <p:cNvPr id="75" name="Group 38">
            <a:extLst>
              <a:ext uri="{FF2B5EF4-FFF2-40B4-BE49-F238E27FC236}">
                <a16:creationId xmlns:a16="http://schemas.microsoft.com/office/drawing/2014/main" xmlns="" id="{3C696AA5-A85D-452E-8978-7ADB1E519F88}"/>
              </a:ext>
            </a:extLst>
          </p:cNvPr>
          <p:cNvGrpSpPr/>
          <p:nvPr/>
        </p:nvGrpSpPr>
        <p:grpSpPr>
          <a:xfrm>
            <a:off x="2558888" y="2002243"/>
            <a:ext cx="2247855" cy="3141257"/>
            <a:chOff x="3195638" y="2200275"/>
            <a:chExt cx="2112962" cy="2952751"/>
          </a:xfrm>
        </p:grpSpPr>
        <p:sp>
          <p:nvSpPr>
            <p:cNvPr id="76" name="Freeform: Shape 72">
              <a:extLst>
                <a:ext uri="{FF2B5EF4-FFF2-40B4-BE49-F238E27FC236}">
                  <a16:creationId xmlns:a16="http://schemas.microsoft.com/office/drawing/2014/main" xmlns="" id="{0762BAC1-ABEA-4953-A630-47F127B8AE14}"/>
                </a:ext>
              </a:extLst>
            </p:cNvPr>
            <p:cNvSpPr>
              <a:spLocks/>
            </p:cNvSpPr>
            <p:nvPr/>
          </p:nvSpPr>
          <p:spPr bwMode="auto">
            <a:xfrm>
              <a:off x="3311525" y="2455863"/>
              <a:ext cx="1997075" cy="2697163"/>
            </a:xfrm>
            <a:custGeom>
              <a:avLst/>
              <a:gdLst/>
              <a:ahLst/>
              <a:cxnLst>
                <a:cxn ang="0">
                  <a:pos x="435" y="198"/>
                </a:cxn>
                <a:cxn ang="0">
                  <a:pos x="208" y="118"/>
                </a:cxn>
                <a:cxn ang="0">
                  <a:pos x="112" y="85"/>
                </a:cxn>
                <a:cxn ang="0">
                  <a:pos x="74" y="0"/>
                </a:cxn>
                <a:cxn ang="0">
                  <a:pos x="0" y="0"/>
                </a:cxn>
                <a:cxn ang="0">
                  <a:pos x="63" y="141"/>
                </a:cxn>
                <a:cxn ang="0">
                  <a:pos x="208" y="192"/>
                </a:cxn>
                <a:cxn ang="0">
                  <a:pos x="386" y="254"/>
                </a:cxn>
                <a:cxn ang="0">
                  <a:pos x="457" y="414"/>
                </a:cxn>
                <a:cxn ang="0">
                  <a:pos x="457" y="717"/>
                </a:cxn>
                <a:cxn ang="0">
                  <a:pos x="531" y="717"/>
                </a:cxn>
                <a:cxn ang="0">
                  <a:pos x="531" y="414"/>
                </a:cxn>
                <a:cxn ang="0">
                  <a:pos x="435" y="198"/>
                </a:cxn>
              </a:cxnLst>
              <a:rect l="0" t="0" r="r" b="b"/>
              <a:pathLst>
                <a:path w="531" h="717">
                  <a:moveTo>
                    <a:pt x="435" y="198"/>
                  </a:moveTo>
                  <a:cubicBezTo>
                    <a:pt x="376" y="146"/>
                    <a:pt x="296" y="118"/>
                    <a:pt x="208" y="118"/>
                  </a:cubicBezTo>
                  <a:cubicBezTo>
                    <a:pt x="170" y="118"/>
                    <a:pt x="136" y="106"/>
                    <a:pt x="112" y="85"/>
                  </a:cubicBezTo>
                  <a:cubicBezTo>
                    <a:pt x="87" y="64"/>
                    <a:pt x="74" y="34"/>
                    <a:pt x="74" y="0"/>
                  </a:cubicBezTo>
                  <a:cubicBezTo>
                    <a:pt x="0" y="0"/>
                    <a:pt x="0" y="0"/>
                    <a:pt x="0" y="0"/>
                  </a:cubicBezTo>
                  <a:cubicBezTo>
                    <a:pt x="0" y="55"/>
                    <a:pt x="22" y="106"/>
                    <a:pt x="63" y="141"/>
                  </a:cubicBezTo>
                  <a:cubicBezTo>
                    <a:pt x="101" y="174"/>
                    <a:pt x="153" y="192"/>
                    <a:pt x="208" y="192"/>
                  </a:cubicBezTo>
                  <a:cubicBezTo>
                    <a:pt x="278" y="192"/>
                    <a:pt x="341" y="214"/>
                    <a:pt x="386" y="254"/>
                  </a:cubicBezTo>
                  <a:cubicBezTo>
                    <a:pt x="432" y="294"/>
                    <a:pt x="457" y="350"/>
                    <a:pt x="457" y="414"/>
                  </a:cubicBezTo>
                  <a:cubicBezTo>
                    <a:pt x="457" y="717"/>
                    <a:pt x="457" y="717"/>
                    <a:pt x="457" y="717"/>
                  </a:cubicBezTo>
                  <a:cubicBezTo>
                    <a:pt x="531" y="717"/>
                    <a:pt x="531" y="717"/>
                    <a:pt x="531" y="717"/>
                  </a:cubicBezTo>
                  <a:cubicBezTo>
                    <a:pt x="531" y="414"/>
                    <a:pt x="531" y="414"/>
                    <a:pt x="531" y="414"/>
                  </a:cubicBezTo>
                  <a:cubicBezTo>
                    <a:pt x="531" y="329"/>
                    <a:pt x="497" y="252"/>
                    <a:pt x="435" y="198"/>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77" name="Freeform: Shape 73">
              <a:extLst>
                <a:ext uri="{FF2B5EF4-FFF2-40B4-BE49-F238E27FC236}">
                  <a16:creationId xmlns:a16="http://schemas.microsoft.com/office/drawing/2014/main" xmlns="" id="{8DD50D94-7CDA-42A5-9013-CB98BDA6AE9B}"/>
                </a:ext>
              </a:extLst>
            </p:cNvPr>
            <p:cNvSpPr>
              <a:spLocks/>
            </p:cNvSpPr>
            <p:nvPr/>
          </p:nvSpPr>
          <p:spPr bwMode="auto">
            <a:xfrm>
              <a:off x="4281488" y="3019425"/>
              <a:ext cx="173038" cy="82550"/>
            </a:xfrm>
            <a:custGeom>
              <a:avLst/>
              <a:gdLst/>
              <a:ahLst/>
              <a:cxnLst>
                <a:cxn ang="0">
                  <a:pos x="0" y="11"/>
                </a:cxn>
                <a:cxn ang="0">
                  <a:pos x="22" y="16"/>
                </a:cxn>
                <a:cxn ang="0">
                  <a:pos x="42" y="22"/>
                </a:cxn>
                <a:cxn ang="0">
                  <a:pos x="46" y="12"/>
                </a:cxn>
                <a:cxn ang="0">
                  <a:pos x="25" y="5"/>
                </a:cxn>
                <a:cxn ang="0">
                  <a:pos x="3" y="0"/>
                </a:cxn>
                <a:cxn ang="0">
                  <a:pos x="0" y="11"/>
                </a:cxn>
              </a:cxnLst>
              <a:rect l="0" t="0" r="r" b="b"/>
              <a:pathLst>
                <a:path w="46" h="22">
                  <a:moveTo>
                    <a:pt x="0" y="11"/>
                  </a:moveTo>
                  <a:cubicBezTo>
                    <a:pt x="7" y="12"/>
                    <a:pt x="15" y="14"/>
                    <a:pt x="22" y="16"/>
                  </a:cubicBezTo>
                  <a:cubicBezTo>
                    <a:pt x="29" y="17"/>
                    <a:pt x="35" y="19"/>
                    <a:pt x="42" y="22"/>
                  </a:cubicBezTo>
                  <a:cubicBezTo>
                    <a:pt x="46" y="12"/>
                    <a:pt x="46" y="12"/>
                    <a:pt x="46" y="12"/>
                  </a:cubicBezTo>
                  <a:cubicBezTo>
                    <a:pt x="39" y="9"/>
                    <a:pt x="32" y="7"/>
                    <a:pt x="25" y="5"/>
                  </a:cubicBezTo>
                  <a:cubicBezTo>
                    <a:pt x="18" y="3"/>
                    <a:pt x="10" y="1"/>
                    <a:pt x="3" y="0"/>
                  </a:cubicBezTo>
                  <a:lnTo>
                    <a:pt x="0" y="11"/>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8" name="Freeform: Shape 74">
              <a:extLst>
                <a:ext uri="{FF2B5EF4-FFF2-40B4-BE49-F238E27FC236}">
                  <a16:creationId xmlns:a16="http://schemas.microsoft.com/office/drawing/2014/main" xmlns="" id="{C0C05EF5-C33C-429B-807C-A636ED14142F}"/>
                </a:ext>
              </a:extLst>
            </p:cNvPr>
            <p:cNvSpPr>
              <a:spLocks/>
            </p:cNvSpPr>
            <p:nvPr/>
          </p:nvSpPr>
          <p:spPr bwMode="auto">
            <a:xfrm>
              <a:off x="4646613" y="3128963"/>
              <a:ext cx="166688" cy="131763"/>
            </a:xfrm>
            <a:custGeom>
              <a:avLst/>
              <a:gdLst/>
              <a:ahLst/>
              <a:cxnLst>
                <a:cxn ang="0">
                  <a:pos x="0" y="9"/>
                </a:cxn>
                <a:cxn ang="0">
                  <a:pos x="20" y="22"/>
                </a:cxn>
                <a:cxn ang="0">
                  <a:pos x="36" y="35"/>
                </a:cxn>
                <a:cxn ang="0">
                  <a:pos x="44" y="27"/>
                </a:cxn>
                <a:cxn ang="0">
                  <a:pos x="26" y="13"/>
                </a:cxn>
                <a:cxn ang="0">
                  <a:pos x="7" y="0"/>
                </a:cxn>
                <a:cxn ang="0">
                  <a:pos x="0" y="9"/>
                </a:cxn>
              </a:cxnLst>
              <a:rect l="0" t="0" r="r" b="b"/>
              <a:pathLst>
                <a:path w="44" h="35">
                  <a:moveTo>
                    <a:pt x="0" y="9"/>
                  </a:moveTo>
                  <a:cubicBezTo>
                    <a:pt x="7" y="13"/>
                    <a:pt x="13" y="17"/>
                    <a:pt x="20" y="22"/>
                  </a:cubicBezTo>
                  <a:cubicBezTo>
                    <a:pt x="25" y="26"/>
                    <a:pt x="31" y="31"/>
                    <a:pt x="36" y="35"/>
                  </a:cubicBezTo>
                  <a:cubicBezTo>
                    <a:pt x="44" y="27"/>
                    <a:pt x="44" y="27"/>
                    <a:pt x="44" y="27"/>
                  </a:cubicBezTo>
                  <a:cubicBezTo>
                    <a:pt x="38" y="22"/>
                    <a:pt x="32" y="18"/>
                    <a:pt x="26" y="13"/>
                  </a:cubicBezTo>
                  <a:cubicBezTo>
                    <a:pt x="20" y="8"/>
                    <a:pt x="14" y="4"/>
                    <a:pt x="7" y="0"/>
                  </a:cubicBezTo>
                  <a:lnTo>
                    <a:pt x="0" y="9"/>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79" name="Freeform: Shape 75">
              <a:extLst>
                <a:ext uri="{FF2B5EF4-FFF2-40B4-BE49-F238E27FC236}">
                  <a16:creationId xmlns:a16="http://schemas.microsoft.com/office/drawing/2014/main" xmlns="" id="{7C180C95-0D27-4E59-B0C4-46290F7DC829}"/>
                </a:ext>
              </a:extLst>
            </p:cNvPr>
            <p:cNvSpPr>
              <a:spLocks/>
            </p:cNvSpPr>
            <p:nvPr/>
          </p:nvSpPr>
          <p:spPr bwMode="auto">
            <a:xfrm>
              <a:off x="3868738" y="2974975"/>
              <a:ext cx="176213" cy="63500"/>
            </a:xfrm>
            <a:custGeom>
              <a:avLst/>
              <a:gdLst/>
              <a:ahLst/>
              <a:cxnLst>
                <a:cxn ang="0">
                  <a:pos x="47" y="6"/>
                </a:cxn>
                <a:cxn ang="0">
                  <a:pos x="23" y="4"/>
                </a:cxn>
                <a:cxn ang="0">
                  <a:pos x="3" y="0"/>
                </a:cxn>
                <a:cxn ang="0">
                  <a:pos x="0" y="11"/>
                </a:cxn>
                <a:cxn ang="0">
                  <a:pos x="22" y="15"/>
                </a:cxn>
                <a:cxn ang="0">
                  <a:pos x="45" y="17"/>
                </a:cxn>
                <a:cxn ang="0">
                  <a:pos x="47" y="6"/>
                </a:cxn>
              </a:cxnLst>
              <a:rect l="0" t="0" r="r" b="b"/>
              <a:pathLst>
                <a:path w="47" h="17">
                  <a:moveTo>
                    <a:pt x="47" y="6"/>
                  </a:moveTo>
                  <a:cubicBezTo>
                    <a:pt x="39" y="5"/>
                    <a:pt x="31" y="5"/>
                    <a:pt x="23" y="4"/>
                  </a:cubicBezTo>
                  <a:cubicBezTo>
                    <a:pt x="17" y="3"/>
                    <a:pt x="10" y="2"/>
                    <a:pt x="3" y="0"/>
                  </a:cubicBezTo>
                  <a:cubicBezTo>
                    <a:pt x="0" y="11"/>
                    <a:pt x="0" y="11"/>
                    <a:pt x="0" y="11"/>
                  </a:cubicBezTo>
                  <a:cubicBezTo>
                    <a:pt x="7" y="13"/>
                    <a:pt x="15" y="14"/>
                    <a:pt x="22" y="15"/>
                  </a:cubicBezTo>
                  <a:cubicBezTo>
                    <a:pt x="30" y="16"/>
                    <a:pt x="37" y="16"/>
                    <a:pt x="45" y="17"/>
                  </a:cubicBezTo>
                  <a:lnTo>
                    <a:pt x="47" y="6"/>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80" name="Freeform: Shape 76">
              <a:extLst>
                <a:ext uri="{FF2B5EF4-FFF2-40B4-BE49-F238E27FC236}">
                  <a16:creationId xmlns:a16="http://schemas.microsoft.com/office/drawing/2014/main" xmlns="" id="{4503B116-F70B-4D30-9B9C-0D0261DAF80B}"/>
                </a:ext>
              </a:extLst>
            </p:cNvPr>
            <p:cNvSpPr>
              <a:spLocks/>
            </p:cNvSpPr>
            <p:nvPr/>
          </p:nvSpPr>
          <p:spPr bwMode="auto">
            <a:xfrm>
              <a:off x="3522663" y="2749550"/>
              <a:ext cx="146050" cy="149225"/>
            </a:xfrm>
            <a:custGeom>
              <a:avLst/>
              <a:gdLst/>
              <a:ahLst/>
              <a:cxnLst>
                <a:cxn ang="0">
                  <a:pos x="39" y="32"/>
                </a:cxn>
                <a:cxn ang="0">
                  <a:pos x="23" y="16"/>
                </a:cxn>
                <a:cxn ang="0">
                  <a:pos x="10" y="0"/>
                </a:cxn>
                <a:cxn ang="0">
                  <a:pos x="0" y="6"/>
                </a:cxn>
                <a:cxn ang="0">
                  <a:pos x="15" y="24"/>
                </a:cxn>
                <a:cxn ang="0">
                  <a:pos x="31" y="40"/>
                </a:cxn>
                <a:cxn ang="0">
                  <a:pos x="39" y="32"/>
                </a:cxn>
              </a:cxnLst>
              <a:rect l="0" t="0" r="r" b="b"/>
              <a:pathLst>
                <a:path w="39" h="40">
                  <a:moveTo>
                    <a:pt x="39" y="32"/>
                  </a:moveTo>
                  <a:cubicBezTo>
                    <a:pt x="33" y="27"/>
                    <a:pt x="28" y="22"/>
                    <a:pt x="23" y="16"/>
                  </a:cubicBezTo>
                  <a:cubicBezTo>
                    <a:pt x="18" y="11"/>
                    <a:pt x="14" y="6"/>
                    <a:pt x="10" y="0"/>
                  </a:cubicBezTo>
                  <a:cubicBezTo>
                    <a:pt x="0" y="6"/>
                    <a:pt x="0" y="6"/>
                    <a:pt x="0" y="6"/>
                  </a:cubicBezTo>
                  <a:cubicBezTo>
                    <a:pt x="5" y="12"/>
                    <a:pt x="10" y="18"/>
                    <a:pt x="15" y="24"/>
                  </a:cubicBezTo>
                  <a:cubicBezTo>
                    <a:pt x="20" y="29"/>
                    <a:pt x="25" y="35"/>
                    <a:pt x="31" y="40"/>
                  </a:cubicBezTo>
                  <a:lnTo>
                    <a:pt x="39" y="32"/>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81" name="Rectangle 77">
              <a:extLst>
                <a:ext uri="{FF2B5EF4-FFF2-40B4-BE49-F238E27FC236}">
                  <a16:creationId xmlns:a16="http://schemas.microsoft.com/office/drawing/2014/main" xmlns="" id="{84D27265-6CE7-4877-A16E-12B70DC8FE02}"/>
                </a:ext>
              </a:extLst>
            </p:cNvPr>
            <p:cNvSpPr>
              <a:spLocks/>
            </p:cNvSpPr>
            <p:nvPr/>
          </p:nvSpPr>
          <p:spPr bwMode="auto">
            <a:xfrm>
              <a:off x="5146675" y="4911725"/>
              <a:ext cx="42863"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2" name="Rectangle 78">
              <a:extLst>
                <a:ext uri="{FF2B5EF4-FFF2-40B4-BE49-F238E27FC236}">
                  <a16:creationId xmlns:a16="http://schemas.microsoft.com/office/drawing/2014/main" xmlns="" id="{96EDEAE2-B397-42A2-8B0C-A27C345AB604}"/>
                </a:ext>
              </a:extLst>
            </p:cNvPr>
            <p:cNvSpPr>
              <a:spLocks/>
            </p:cNvSpPr>
            <p:nvPr/>
          </p:nvSpPr>
          <p:spPr bwMode="auto">
            <a:xfrm>
              <a:off x="5146675" y="4532313"/>
              <a:ext cx="42863"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3" name="Rectangle 79">
              <a:extLst>
                <a:ext uri="{FF2B5EF4-FFF2-40B4-BE49-F238E27FC236}">
                  <a16:creationId xmlns:a16="http://schemas.microsoft.com/office/drawing/2014/main" xmlns="" id="{6C0FBD03-971D-4FD8-AD58-D8C79C44BDDC}"/>
                </a:ext>
              </a:extLst>
            </p:cNvPr>
            <p:cNvSpPr>
              <a:spLocks/>
            </p:cNvSpPr>
            <p:nvPr/>
          </p:nvSpPr>
          <p:spPr bwMode="auto">
            <a:xfrm>
              <a:off x="5146675" y="4156075"/>
              <a:ext cx="42863"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84" name="Freeform: Shape 80">
              <a:extLst>
                <a:ext uri="{FF2B5EF4-FFF2-40B4-BE49-F238E27FC236}">
                  <a16:creationId xmlns:a16="http://schemas.microsoft.com/office/drawing/2014/main" xmlns="" id="{8700F0CF-78F0-4EEF-AF78-4A4E68B0297C}"/>
                </a:ext>
              </a:extLst>
            </p:cNvPr>
            <p:cNvSpPr>
              <a:spLocks/>
            </p:cNvSpPr>
            <p:nvPr/>
          </p:nvSpPr>
          <p:spPr bwMode="auto">
            <a:xfrm>
              <a:off x="5121275" y="3768725"/>
              <a:ext cx="68263" cy="168275"/>
            </a:xfrm>
            <a:custGeom>
              <a:avLst/>
              <a:gdLst/>
              <a:ahLst/>
              <a:cxnLst>
                <a:cxn ang="0">
                  <a:pos x="0" y="2"/>
                </a:cxn>
                <a:cxn ang="0">
                  <a:pos x="5" y="25"/>
                </a:cxn>
                <a:cxn ang="0">
                  <a:pos x="7" y="45"/>
                </a:cxn>
                <a:cxn ang="0">
                  <a:pos x="18" y="45"/>
                </a:cxn>
                <a:cxn ang="0">
                  <a:pos x="16" y="23"/>
                </a:cxn>
                <a:cxn ang="0">
                  <a:pos x="11" y="0"/>
                </a:cxn>
                <a:cxn ang="0">
                  <a:pos x="0" y="2"/>
                </a:cxn>
              </a:cxnLst>
              <a:rect l="0" t="0" r="r" b="b"/>
              <a:pathLst>
                <a:path w="18" h="45">
                  <a:moveTo>
                    <a:pt x="0" y="2"/>
                  </a:moveTo>
                  <a:cubicBezTo>
                    <a:pt x="2" y="10"/>
                    <a:pt x="3" y="17"/>
                    <a:pt x="5" y="25"/>
                  </a:cubicBezTo>
                  <a:cubicBezTo>
                    <a:pt x="6" y="32"/>
                    <a:pt x="7" y="39"/>
                    <a:pt x="7" y="45"/>
                  </a:cubicBezTo>
                  <a:cubicBezTo>
                    <a:pt x="18" y="45"/>
                    <a:pt x="18" y="45"/>
                    <a:pt x="18" y="45"/>
                  </a:cubicBezTo>
                  <a:cubicBezTo>
                    <a:pt x="18" y="38"/>
                    <a:pt x="17" y="30"/>
                    <a:pt x="16" y="23"/>
                  </a:cubicBezTo>
                  <a:cubicBezTo>
                    <a:pt x="14" y="15"/>
                    <a:pt x="13" y="8"/>
                    <a:pt x="11" y="0"/>
                  </a:cubicBezTo>
                  <a:lnTo>
                    <a:pt x="0" y="2"/>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85" name="Freeform: Shape 81">
              <a:extLst>
                <a:ext uri="{FF2B5EF4-FFF2-40B4-BE49-F238E27FC236}">
                  <a16:creationId xmlns:a16="http://schemas.microsoft.com/office/drawing/2014/main" xmlns="" id="{0C72BA5C-7913-48C4-BD3B-AB56A33ADA59}"/>
                </a:ext>
              </a:extLst>
            </p:cNvPr>
            <p:cNvSpPr>
              <a:spLocks/>
            </p:cNvSpPr>
            <p:nvPr/>
          </p:nvSpPr>
          <p:spPr bwMode="auto">
            <a:xfrm>
              <a:off x="4959350" y="3395663"/>
              <a:ext cx="123825" cy="161925"/>
            </a:xfrm>
            <a:custGeom>
              <a:avLst/>
              <a:gdLst/>
              <a:ahLst/>
              <a:cxnLst>
                <a:cxn ang="0">
                  <a:pos x="0" y="6"/>
                </a:cxn>
                <a:cxn ang="0">
                  <a:pos x="12" y="25"/>
                </a:cxn>
                <a:cxn ang="0">
                  <a:pos x="22" y="43"/>
                </a:cxn>
                <a:cxn ang="0">
                  <a:pos x="33" y="39"/>
                </a:cxn>
                <a:cxn ang="0">
                  <a:pos x="22" y="19"/>
                </a:cxn>
                <a:cxn ang="0">
                  <a:pos x="9" y="0"/>
                </a:cxn>
                <a:cxn ang="0">
                  <a:pos x="0" y="6"/>
                </a:cxn>
              </a:cxnLst>
              <a:rect l="0" t="0" r="r" b="b"/>
              <a:pathLst>
                <a:path w="33" h="43">
                  <a:moveTo>
                    <a:pt x="0" y="6"/>
                  </a:moveTo>
                  <a:cubicBezTo>
                    <a:pt x="4" y="12"/>
                    <a:pt x="8" y="19"/>
                    <a:pt x="12" y="25"/>
                  </a:cubicBezTo>
                  <a:cubicBezTo>
                    <a:pt x="16" y="31"/>
                    <a:pt x="19" y="37"/>
                    <a:pt x="22" y="43"/>
                  </a:cubicBezTo>
                  <a:cubicBezTo>
                    <a:pt x="33" y="39"/>
                    <a:pt x="33" y="39"/>
                    <a:pt x="33" y="39"/>
                  </a:cubicBezTo>
                  <a:cubicBezTo>
                    <a:pt x="29" y="32"/>
                    <a:pt x="26" y="26"/>
                    <a:pt x="22" y="19"/>
                  </a:cubicBezTo>
                  <a:cubicBezTo>
                    <a:pt x="18" y="13"/>
                    <a:pt x="14" y="6"/>
                    <a:pt x="9" y="0"/>
                  </a:cubicBezTo>
                  <a:lnTo>
                    <a:pt x="0" y="6"/>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86" name="Freeform: Shape 82">
              <a:extLst>
                <a:ext uri="{FF2B5EF4-FFF2-40B4-BE49-F238E27FC236}">
                  <a16:creationId xmlns:a16="http://schemas.microsoft.com/office/drawing/2014/main" xmlns="" id="{01D783C3-BE8A-4511-9054-FC431B417F6B}"/>
                </a:ext>
              </a:extLst>
            </p:cNvPr>
            <p:cNvSpPr>
              <a:spLocks/>
            </p:cNvSpPr>
            <p:nvPr/>
          </p:nvSpPr>
          <p:spPr bwMode="auto">
            <a:xfrm>
              <a:off x="3424238" y="2455863"/>
              <a:ext cx="52388" cy="79375"/>
            </a:xfrm>
            <a:custGeom>
              <a:avLst/>
              <a:gdLst/>
              <a:ahLst/>
              <a:cxnLst>
                <a:cxn ang="0">
                  <a:pos x="3" y="21"/>
                </a:cxn>
                <a:cxn ang="0">
                  <a:pos x="14" y="21"/>
                </a:cxn>
                <a:cxn ang="0">
                  <a:pos x="11" y="0"/>
                </a:cxn>
                <a:cxn ang="0">
                  <a:pos x="0" y="0"/>
                </a:cxn>
                <a:cxn ang="0">
                  <a:pos x="3" y="21"/>
                </a:cxn>
              </a:cxnLst>
              <a:rect l="0" t="0" r="r" b="b"/>
              <a:pathLst>
                <a:path w="14" h="21">
                  <a:moveTo>
                    <a:pt x="3" y="21"/>
                  </a:moveTo>
                  <a:cubicBezTo>
                    <a:pt x="14" y="21"/>
                    <a:pt x="14" y="21"/>
                    <a:pt x="14" y="21"/>
                  </a:cubicBezTo>
                  <a:cubicBezTo>
                    <a:pt x="12" y="14"/>
                    <a:pt x="12" y="7"/>
                    <a:pt x="11" y="0"/>
                  </a:cubicBezTo>
                  <a:cubicBezTo>
                    <a:pt x="0" y="0"/>
                    <a:pt x="0" y="0"/>
                    <a:pt x="0" y="0"/>
                  </a:cubicBezTo>
                  <a:cubicBezTo>
                    <a:pt x="0" y="7"/>
                    <a:pt x="1" y="14"/>
                    <a:pt x="3" y="21"/>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87" name="Freeform: Shape 83">
              <a:extLst>
                <a:ext uri="{FF2B5EF4-FFF2-40B4-BE49-F238E27FC236}">
                  <a16:creationId xmlns:a16="http://schemas.microsoft.com/office/drawing/2014/main" xmlns="" id="{13CB4982-2BB5-4C02-8CC7-EE94D2A862F7}"/>
                </a:ext>
              </a:extLst>
            </p:cNvPr>
            <p:cNvSpPr>
              <a:spLocks/>
            </p:cNvSpPr>
            <p:nvPr/>
          </p:nvSpPr>
          <p:spPr bwMode="auto">
            <a:xfrm>
              <a:off x="3195638" y="2200275"/>
              <a:ext cx="511175" cy="255588"/>
            </a:xfrm>
            <a:custGeom>
              <a:avLst/>
              <a:gdLst/>
              <a:ahLst/>
              <a:cxnLst>
                <a:cxn ang="0">
                  <a:pos x="322" y="161"/>
                </a:cxn>
                <a:cxn ang="0">
                  <a:pos x="161" y="0"/>
                </a:cxn>
                <a:cxn ang="0">
                  <a:pos x="0" y="161"/>
                </a:cxn>
                <a:cxn ang="0">
                  <a:pos x="322" y="161"/>
                </a:cxn>
              </a:cxnLst>
              <a:rect l="0" t="0" r="r" b="b"/>
              <a:pathLst>
                <a:path w="322" h="161">
                  <a:moveTo>
                    <a:pt x="322" y="161"/>
                  </a:moveTo>
                  <a:lnTo>
                    <a:pt x="161" y="0"/>
                  </a:lnTo>
                  <a:lnTo>
                    <a:pt x="0" y="161"/>
                  </a:lnTo>
                  <a:lnTo>
                    <a:pt x="322" y="161"/>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grpSp>
        <p:nvGrpSpPr>
          <p:cNvPr id="88" name="Group 3">
            <a:extLst>
              <a:ext uri="{FF2B5EF4-FFF2-40B4-BE49-F238E27FC236}">
                <a16:creationId xmlns:a16="http://schemas.microsoft.com/office/drawing/2014/main" xmlns="" id="{E7B47315-6B72-413B-A41F-93B8A3565FE2}"/>
              </a:ext>
            </a:extLst>
          </p:cNvPr>
          <p:cNvGrpSpPr/>
          <p:nvPr/>
        </p:nvGrpSpPr>
        <p:grpSpPr>
          <a:xfrm>
            <a:off x="4876747" y="2986841"/>
            <a:ext cx="987978" cy="2156659"/>
            <a:chOff x="6998212" y="3863022"/>
            <a:chExt cx="1372016" cy="2994977"/>
          </a:xfrm>
        </p:grpSpPr>
        <p:grpSp>
          <p:nvGrpSpPr>
            <p:cNvPr id="89" name="Group 34">
              <a:extLst>
                <a:ext uri="{FF2B5EF4-FFF2-40B4-BE49-F238E27FC236}">
                  <a16:creationId xmlns:a16="http://schemas.microsoft.com/office/drawing/2014/main" xmlns="" id="{1A09D709-6FC4-48BB-B09D-1DE2D872C127}"/>
                </a:ext>
              </a:extLst>
            </p:cNvPr>
            <p:cNvGrpSpPr/>
            <p:nvPr/>
          </p:nvGrpSpPr>
          <p:grpSpPr>
            <a:xfrm>
              <a:off x="6998212" y="3863022"/>
              <a:ext cx="1372016" cy="2994977"/>
              <a:chOff x="4700587" y="3125788"/>
              <a:chExt cx="928689" cy="2027238"/>
            </a:xfrm>
          </p:grpSpPr>
          <p:sp>
            <p:nvSpPr>
              <p:cNvPr id="92" name="Freeform: Shape 116">
                <a:extLst>
                  <a:ext uri="{FF2B5EF4-FFF2-40B4-BE49-F238E27FC236}">
                    <a16:creationId xmlns:a16="http://schemas.microsoft.com/office/drawing/2014/main" xmlns="" id="{9E20483D-A3A8-46D4-AEAE-6C66582A8F4D}"/>
                  </a:ext>
                </a:extLst>
              </p:cNvPr>
              <p:cNvSpPr>
                <a:spLocks/>
              </p:cNvSpPr>
              <p:nvPr/>
            </p:nvSpPr>
            <p:spPr bwMode="auto">
              <a:xfrm>
                <a:off x="4700587" y="3244850"/>
                <a:ext cx="673100" cy="1908176"/>
              </a:xfrm>
              <a:custGeom>
                <a:avLst/>
                <a:gdLst/>
                <a:ahLst/>
                <a:cxnLst>
                  <a:cxn ang="0">
                    <a:pos x="0" y="179"/>
                  </a:cxn>
                  <a:cxn ang="0">
                    <a:pos x="0" y="507"/>
                  </a:cxn>
                  <a:cxn ang="0">
                    <a:pos x="74" y="507"/>
                  </a:cxn>
                  <a:cxn ang="0">
                    <a:pos x="74" y="179"/>
                  </a:cxn>
                  <a:cxn ang="0">
                    <a:pos x="179" y="75"/>
                  </a:cxn>
                  <a:cxn ang="0">
                    <a:pos x="179" y="0"/>
                  </a:cxn>
                  <a:cxn ang="0">
                    <a:pos x="0" y="179"/>
                  </a:cxn>
                </a:cxnLst>
                <a:rect l="0" t="0" r="r" b="b"/>
                <a:pathLst>
                  <a:path w="179" h="507">
                    <a:moveTo>
                      <a:pt x="0" y="179"/>
                    </a:moveTo>
                    <a:cubicBezTo>
                      <a:pt x="0" y="507"/>
                      <a:pt x="0" y="507"/>
                      <a:pt x="0" y="507"/>
                    </a:cubicBezTo>
                    <a:cubicBezTo>
                      <a:pt x="74" y="507"/>
                      <a:pt x="74" y="507"/>
                      <a:pt x="74" y="507"/>
                    </a:cubicBezTo>
                    <a:cubicBezTo>
                      <a:pt x="74" y="179"/>
                      <a:pt x="74" y="179"/>
                      <a:pt x="74" y="179"/>
                    </a:cubicBezTo>
                    <a:cubicBezTo>
                      <a:pt x="74" y="122"/>
                      <a:pt x="121" y="75"/>
                      <a:pt x="179" y="75"/>
                    </a:cubicBezTo>
                    <a:cubicBezTo>
                      <a:pt x="179" y="0"/>
                      <a:pt x="179" y="0"/>
                      <a:pt x="179" y="0"/>
                    </a:cubicBezTo>
                    <a:cubicBezTo>
                      <a:pt x="80" y="0"/>
                      <a:pt x="0" y="81"/>
                      <a:pt x="0" y="179"/>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93" name="Freeform: Shape 117">
                <a:extLst>
                  <a:ext uri="{FF2B5EF4-FFF2-40B4-BE49-F238E27FC236}">
                    <a16:creationId xmlns:a16="http://schemas.microsoft.com/office/drawing/2014/main" xmlns="" id="{FC221869-2BEC-4854-9250-430C1EB51E85}"/>
                  </a:ext>
                </a:extLst>
              </p:cNvPr>
              <p:cNvSpPr>
                <a:spLocks/>
              </p:cNvSpPr>
              <p:nvPr/>
            </p:nvSpPr>
            <p:spPr bwMode="auto">
              <a:xfrm>
                <a:off x="5373688" y="3125788"/>
                <a:ext cx="255588" cy="508000"/>
              </a:xfrm>
              <a:custGeom>
                <a:avLst/>
                <a:gdLst/>
                <a:ahLst/>
                <a:cxnLst>
                  <a:cxn ang="0">
                    <a:pos x="0" y="320"/>
                  </a:cxn>
                  <a:cxn ang="0">
                    <a:pos x="161" y="161"/>
                  </a:cxn>
                  <a:cxn ang="0">
                    <a:pos x="0" y="0"/>
                  </a:cxn>
                  <a:cxn ang="0">
                    <a:pos x="0" y="320"/>
                  </a:cxn>
                </a:cxnLst>
                <a:rect l="0" t="0" r="r" b="b"/>
                <a:pathLst>
                  <a:path w="161" h="320">
                    <a:moveTo>
                      <a:pt x="0" y="320"/>
                    </a:moveTo>
                    <a:lnTo>
                      <a:pt x="161" y="161"/>
                    </a:lnTo>
                    <a:lnTo>
                      <a:pt x="0" y="0"/>
                    </a:lnTo>
                    <a:lnTo>
                      <a:pt x="0" y="32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94" name="Freeform: Shape 118">
                <a:extLst>
                  <a:ext uri="{FF2B5EF4-FFF2-40B4-BE49-F238E27FC236}">
                    <a16:creationId xmlns:a16="http://schemas.microsoft.com/office/drawing/2014/main" xmlns="" id="{34AF579F-DA2C-4845-9A85-EEEA448260D5}"/>
                  </a:ext>
                </a:extLst>
              </p:cNvPr>
              <p:cNvSpPr>
                <a:spLocks/>
              </p:cNvSpPr>
              <p:nvPr/>
            </p:nvSpPr>
            <p:spPr bwMode="auto">
              <a:xfrm>
                <a:off x="5319713" y="3365500"/>
                <a:ext cx="53975" cy="46038"/>
              </a:xfrm>
              <a:custGeom>
                <a:avLst/>
                <a:gdLst/>
                <a:ahLst/>
                <a:cxnLst>
                  <a:cxn ang="0">
                    <a:pos x="14" y="0"/>
                  </a:cxn>
                  <a:cxn ang="0">
                    <a:pos x="0" y="1"/>
                  </a:cxn>
                  <a:cxn ang="0">
                    <a:pos x="0" y="12"/>
                  </a:cxn>
                  <a:cxn ang="0">
                    <a:pos x="14" y="11"/>
                  </a:cxn>
                  <a:cxn ang="0">
                    <a:pos x="14" y="0"/>
                  </a:cxn>
                </a:cxnLst>
                <a:rect l="0" t="0" r="r" b="b"/>
                <a:pathLst>
                  <a:path w="14" h="12">
                    <a:moveTo>
                      <a:pt x="14" y="0"/>
                    </a:moveTo>
                    <a:cubicBezTo>
                      <a:pt x="9" y="0"/>
                      <a:pt x="5" y="0"/>
                      <a:pt x="0" y="1"/>
                    </a:cubicBezTo>
                    <a:cubicBezTo>
                      <a:pt x="0" y="12"/>
                      <a:pt x="0" y="12"/>
                      <a:pt x="0" y="12"/>
                    </a:cubicBezTo>
                    <a:cubicBezTo>
                      <a:pt x="4" y="11"/>
                      <a:pt x="9" y="11"/>
                      <a:pt x="14" y="11"/>
                    </a:cubicBezTo>
                    <a:lnTo>
                      <a:pt x="14" y="0"/>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5" name="Rectangle 119">
                <a:extLst>
                  <a:ext uri="{FF2B5EF4-FFF2-40B4-BE49-F238E27FC236}">
                    <a16:creationId xmlns:a16="http://schemas.microsoft.com/office/drawing/2014/main" xmlns="" id="{FB89C375-44B6-4ED1-A0F4-60E349AF0B97}"/>
                  </a:ext>
                </a:extLst>
              </p:cNvPr>
              <p:cNvSpPr>
                <a:spLocks/>
              </p:cNvSpPr>
              <p:nvPr/>
            </p:nvSpPr>
            <p:spPr bwMode="auto">
              <a:xfrm>
                <a:off x="4816475" y="4911725"/>
                <a:ext cx="44450"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96" name="Rectangle 120">
                <a:extLst>
                  <a:ext uri="{FF2B5EF4-FFF2-40B4-BE49-F238E27FC236}">
                    <a16:creationId xmlns:a16="http://schemas.microsoft.com/office/drawing/2014/main" xmlns="" id="{161DA6F2-3C1D-49A4-B466-06C611AF81D3}"/>
                  </a:ext>
                </a:extLst>
              </p:cNvPr>
              <p:cNvSpPr>
                <a:spLocks/>
              </p:cNvSpPr>
              <p:nvPr/>
            </p:nvSpPr>
            <p:spPr bwMode="auto">
              <a:xfrm>
                <a:off x="4816475" y="4532313"/>
                <a:ext cx="44450"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97" name="Rectangle 121">
                <a:extLst>
                  <a:ext uri="{FF2B5EF4-FFF2-40B4-BE49-F238E27FC236}">
                    <a16:creationId xmlns:a16="http://schemas.microsoft.com/office/drawing/2014/main" xmlns="" id="{7E944C6B-B08B-40E0-BC95-FDC6DE723407}"/>
                  </a:ext>
                </a:extLst>
              </p:cNvPr>
              <p:cNvSpPr>
                <a:spLocks/>
              </p:cNvSpPr>
              <p:nvPr/>
            </p:nvSpPr>
            <p:spPr bwMode="auto">
              <a:xfrm>
                <a:off x="4816475" y="4156075"/>
                <a:ext cx="44450" cy="161925"/>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98" name="Freeform: Shape 122">
                <a:extLst>
                  <a:ext uri="{FF2B5EF4-FFF2-40B4-BE49-F238E27FC236}">
                    <a16:creationId xmlns:a16="http://schemas.microsoft.com/office/drawing/2014/main" xmlns="" id="{6BAB74CD-1D33-4A9D-B7EF-C3681BD256DF}"/>
                  </a:ext>
                </a:extLst>
              </p:cNvPr>
              <p:cNvSpPr>
                <a:spLocks/>
              </p:cNvSpPr>
              <p:nvPr/>
            </p:nvSpPr>
            <p:spPr bwMode="auto">
              <a:xfrm>
                <a:off x="4816475" y="3783013"/>
                <a:ext cx="60325" cy="166688"/>
              </a:xfrm>
              <a:custGeom>
                <a:avLst/>
                <a:gdLst/>
                <a:ahLst/>
                <a:cxnLst>
                  <a:cxn ang="0">
                    <a:pos x="12" y="44"/>
                  </a:cxn>
                  <a:cxn ang="0">
                    <a:pos x="16" y="1"/>
                  </a:cxn>
                  <a:cxn ang="0">
                    <a:pos x="5" y="0"/>
                  </a:cxn>
                  <a:cxn ang="0">
                    <a:pos x="1" y="42"/>
                  </a:cxn>
                  <a:cxn ang="0">
                    <a:pos x="12" y="44"/>
                  </a:cxn>
                </a:cxnLst>
                <a:rect l="0" t="0" r="r" b="b"/>
                <a:pathLst>
                  <a:path w="16" h="44">
                    <a:moveTo>
                      <a:pt x="12" y="44"/>
                    </a:moveTo>
                    <a:cubicBezTo>
                      <a:pt x="11" y="29"/>
                      <a:pt x="13" y="15"/>
                      <a:pt x="16" y="1"/>
                    </a:cubicBezTo>
                    <a:cubicBezTo>
                      <a:pt x="5" y="0"/>
                      <a:pt x="5" y="0"/>
                      <a:pt x="5" y="0"/>
                    </a:cubicBezTo>
                    <a:cubicBezTo>
                      <a:pt x="2" y="14"/>
                      <a:pt x="0" y="28"/>
                      <a:pt x="1" y="42"/>
                    </a:cubicBezTo>
                    <a:lnTo>
                      <a:pt x="12" y="44"/>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grpSp>
        <p:sp>
          <p:nvSpPr>
            <p:cNvPr id="90" name="Freeform: Shape 149">
              <a:extLst>
                <a:ext uri="{FF2B5EF4-FFF2-40B4-BE49-F238E27FC236}">
                  <a16:creationId xmlns:a16="http://schemas.microsoft.com/office/drawing/2014/main" xmlns="" id="{F5A66694-DBCE-4AFE-893F-76BEA54DEE26}"/>
                </a:ext>
              </a:extLst>
            </p:cNvPr>
            <p:cNvSpPr>
              <a:spLocks/>
            </p:cNvSpPr>
            <p:nvPr/>
          </p:nvSpPr>
          <p:spPr bwMode="auto">
            <a:xfrm rot="20207692">
              <a:off x="7214945" y="4473216"/>
              <a:ext cx="239223" cy="171037"/>
            </a:xfrm>
            <a:custGeom>
              <a:avLst/>
              <a:gdLst/>
              <a:ahLst/>
              <a:cxnLst>
                <a:cxn ang="0">
                  <a:pos x="5" y="29"/>
                </a:cxn>
                <a:cxn ang="0">
                  <a:pos x="43" y="10"/>
                </a:cxn>
                <a:cxn ang="0">
                  <a:pos x="37" y="0"/>
                </a:cxn>
                <a:cxn ang="0">
                  <a:pos x="0" y="20"/>
                </a:cxn>
                <a:cxn ang="0">
                  <a:pos x="5" y="29"/>
                </a:cxn>
              </a:cxnLst>
              <a:rect l="0" t="0" r="r" b="b"/>
              <a:pathLst>
                <a:path w="43" h="29">
                  <a:moveTo>
                    <a:pt x="5" y="29"/>
                  </a:moveTo>
                  <a:cubicBezTo>
                    <a:pt x="17" y="22"/>
                    <a:pt x="30" y="16"/>
                    <a:pt x="43" y="10"/>
                  </a:cubicBezTo>
                  <a:cubicBezTo>
                    <a:pt x="37" y="0"/>
                    <a:pt x="37" y="0"/>
                    <a:pt x="37" y="0"/>
                  </a:cubicBezTo>
                  <a:cubicBezTo>
                    <a:pt x="25" y="6"/>
                    <a:pt x="12" y="12"/>
                    <a:pt x="0" y="20"/>
                  </a:cubicBezTo>
                  <a:lnTo>
                    <a:pt x="5" y="29"/>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91" name="Freeform: Shape 150">
              <a:extLst>
                <a:ext uri="{FF2B5EF4-FFF2-40B4-BE49-F238E27FC236}">
                  <a16:creationId xmlns:a16="http://schemas.microsoft.com/office/drawing/2014/main" xmlns="" id="{C7794245-4D1D-49F8-9199-FF07AD171328}"/>
                </a:ext>
              </a:extLst>
            </p:cNvPr>
            <p:cNvSpPr>
              <a:spLocks/>
            </p:cNvSpPr>
            <p:nvPr/>
          </p:nvSpPr>
          <p:spPr bwMode="auto">
            <a:xfrm rot="21091586">
              <a:off x="7505683" y="4267614"/>
              <a:ext cx="239223" cy="116504"/>
            </a:xfrm>
            <a:custGeom>
              <a:avLst/>
              <a:gdLst/>
              <a:ahLst/>
              <a:cxnLst>
                <a:cxn ang="0">
                  <a:pos x="2" y="20"/>
                </a:cxn>
                <a:cxn ang="0">
                  <a:pos x="43" y="11"/>
                </a:cxn>
                <a:cxn ang="0">
                  <a:pos x="41" y="0"/>
                </a:cxn>
                <a:cxn ang="0">
                  <a:pos x="0" y="9"/>
                </a:cxn>
                <a:cxn ang="0">
                  <a:pos x="2" y="20"/>
                </a:cxn>
              </a:cxnLst>
              <a:rect l="0" t="0" r="r" b="b"/>
              <a:pathLst>
                <a:path w="43" h="20">
                  <a:moveTo>
                    <a:pt x="2" y="20"/>
                  </a:moveTo>
                  <a:cubicBezTo>
                    <a:pt x="15" y="16"/>
                    <a:pt x="29" y="13"/>
                    <a:pt x="43" y="11"/>
                  </a:cubicBezTo>
                  <a:cubicBezTo>
                    <a:pt x="41" y="0"/>
                    <a:pt x="41" y="0"/>
                    <a:pt x="41" y="0"/>
                  </a:cubicBezTo>
                  <a:cubicBezTo>
                    <a:pt x="27" y="2"/>
                    <a:pt x="13" y="5"/>
                    <a:pt x="0" y="9"/>
                  </a:cubicBezTo>
                  <a:lnTo>
                    <a:pt x="2" y="20"/>
                  </a:ln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grpSp>
      <p:grpSp>
        <p:nvGrpSpPr>
          <p:cNvPr id="99" name="Group 37">
            <a:extLst>
              <a:ext uri="{FF2B5EF4-FFF2-40B4-BE49-F238E27FC236}">
                <a16:creationId xmlns:a16="http://schemas.microsoft.com/office/drawing/2014/main" xmlns="" id="{43D3BEA2-4EC0-40A6-937E-5F0D9C859729}"/>
              </a:ext>
            </a:extLst>
          </p:cNvPr>
          <p:cNvGrpSpPr/>
          <p:nvPr/>
        </p:nvGrpSpPr>
        <p:grpSpPr>
          <a:xfrm flipH="1">
            <a:off x="5256986" y="3732716"/>
            <a:ext cx="1195614" cy="1408499"/>
            <a:chOff x="2797175" y="3829050"/>
            <a:chExt cx="1192213" cy="1323975"/>
          </a:xfrm>
        </p:grpSpPr>
        <p:sp>
          <p:nvSpPr>
            <p:cNvPr id="100" name="Freeform: Shape 84">
              <a:extLst>
                <a:ext uri="{FF2B5EF4-FFF2-40B4-BE49-F238E27FC236}">
                  <a16:creationId xmlns:a16="http://schemas.microsoft.com/office/drawing/2014/main" xmlns="" id="{A0190F26-32B3-4C22-A975-C84D6210F57E}"/>
                </a:ext>
              </a:extLst>
            </p:cNvPr>
            <p:cNvSpPr>
              <a:spLocks/>
            </p:cNvSpPr>
            <p:nvPr/>
          </p:nvSpPr>
          <p:spPr bwMode="auto">
            <a:xfrm>
              <a:off x="2913063" y="3829050"/>
              <a:ext cx="1076325" cy="1323975"/>
            </a:xfrm>
            <a:custGeom>
              <a:avLst/>
              <a:gdLst/>
              <a:ahLst/>
              <a:cxnLst>
                <a:cxn ang="0">
                  <a:pos x="143" y="0"/>
                </a:cxn>
                <a:cxn ang="0">
                  <a:pos x="0" y="142"/>
                </a:cxn>
                <a:cxn ang="0">
                  <a:pos x="75" y="142"/>
                </a:cxn>
                <a:cxn ang="0">
                  <a:pos x="143" y="74"/>
                </a:cxn>
                <a:cxn ang="0">
                  <a:pos x="211" y="142"/>
                </a:cxn>
                <a:cxn ang="0">
                  <a:pos x="211" y="352"/>
                </a:cxn>
                <a:cxn ang="0">
                  <a:pos x="286" y="352"/>
                </a:cxn>
                <a:cxn ang="0">
                  <a:pos x="286" y="142"/>
                </a:cxn>
                <a:cxn ang="0">
                  <a:pos x="143" y="0"/>
                </a:cxn>
              </a:cxnLst>
              <a:rect l="0" t="0" r="r" b="b"/>
              <a:pathLst>
                <a:path w="286" h="352">
                  <a:moveTo>
                    <a:pt x="143" y="0"/>
                  </a:moveTo>
                  <a:cubicBezTo>
                    <a:pt x="64" y="0"/>
                    <a:pt x="0" y="64"/>
                    <a:pt x="0" y="142"/>
                  </a:cubicBezTo>
                  <a:cubicBezTo>
                    <a:pt x="75" y="142"/>
                    <a:pt x="75" y="142"/>
                    <a:pt x="75" y="142"/>
                  </a:cubicBezTo>
                  <a:cubicBezTo>
                    <a:pt x="75" y="105"/>
                    <a:pt x="105" y="74"/>
                    <a:pt x="143" y="74"/>
                  </a:cubicBezTo>
                  <a:cubicBezTo>
                    <a:pt x="181" y="74"/>
                    <a:pt x="211" y="105"/>
                    <a:pt x="211" y="142"/>
                  </a:cubicBezTo>
                  <a:cubicBezTo>
                    <a:pt x="211" y="352"/>
                    <a:pt x="211" y="352"/>
                    <a:pt x="211" y="352"/>
                  </a:cubicBezTo>
                  <a:cubicBezTo>
                    <a:pt x="286" y="352"/>
                    <a:pt x="286" y="352"/>
                    <a:pt x="286" y="352"/>
                  </a:cubicBezTo>
                  <a:cubicBezTo>
                    <a:pt x="286" y="142"/>
                    <a:pt x="286" y="142"/>
                    <a:pt x="286" y="142"/>
                  </a:cubicBezTo>
                  <a:cubicBezTo>
                    <a:pt x="286" y="64"/>
                    <a:pt x="222" y="0"/>
                    <a:pt x="143" y="0"/>
                  </a:cubicBez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sp>
          <p:nvSpPr>
            <p:cNvPr id="101" name="Rectangle 85">
              <a:extLst>
                <a:ext uri="{FF2B5EF4-FFF2-40B4-BE49-F238E27FC236}">
                  <a16:creationId xmlns:a16="http://schemas.microsoft.com/office/drawing/2014/main" xmlns="" id="{B1124492-0101-439C-AB43-928FAC4D6FF3}"/>
                </a:ext>
              </a:extLst>
            </p:cNvPr>
            <p:cNvSpPr>
              <a:spLocks/>
            </p:cNvSpPr>
            <p:nvPr/>
          </p:nvSpPr>
          <p:spPr bwMode="auto">
            <a:xfrm>
              <a:off x="3827463" y="4911725"/>
              <a:ext cx="41275" cy="158750"/>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102" name="Rectangle 86">
              <a:extLst>
                <a:ext uri="{FF2B5EF4-FFF2-40B4-BE49-F238E27FC236}">
                  <a16:creationId xmlns:a16="http://schemas.microsoft.com/office/drawing/2014/main" xmlns="" id="{295BBFC8-9771-4297-8B51-D100D9AC0D0A}"/>
                </a:ext>
              </a:extLst>
            </p:cNvPr>
            <p:cNvSpPr>
              <a:spLocks/>
            </p:cNvSpPr>
            <p:nvPr/>
          </p:nvSpPr>
          <p:spPr bwMode="auto">
            <a:xfrm>
              <a:off x="3827463" y="4532313"/>
              <a:ext cx="41275" cy="157163"/>
            </a:xfrm>
            <a:prstGeom prst="rect">
              <a:avLst/>
            </a:prstGeom>
            <a:solidFill>
              <a:srgbClr val="FFFFFF"/>
            </a:solidFill>
            <a:ln w="9525">
              <a:noFill/>
              <a:miter lim="800000"/>
              <a:headEnd/>
              <a:tailEnd/>
            </a:ln>
          </p:spPr>
          <p:txBody>
            <a:bodyPr anchor="ctr"/>
            <a:lstStyle/>
            <a:p>
              <a:pPr algn="ctr"/>
              <a:endParaRPr dirty="0">
                <a:latin typeface="印品黑体" panose="00000500000000000000" pitchFamily="2" charset="-122"/>
              </a:endParaRPr>
            </a:p>
          </p:txBody>
        </p:sp>
        <p:sp>
          <p:nvSpPr>
            <p:cNvPr id="103" name="Freeform: Shape 87">
              <a:extLst>
                <a:ext uri="{FF2B5EF4-FFF2-40B4-BE49-F238E27FC236}">
                  <a16:creationId xmlns:a16="http://schemas.microsoft.com/office/drawing/2014/main" xmlns="" id="{D5E8F0F3-E583-4096-80C6-9BDD70199DC5}"/>
                </a:ext>
              </a:extLst>
            </p:cNvPr>
            <p:cNvSpPr>
              <a:spLocks/>
            </p:cNvSpPr>
            <p:nvPr/>
          </p:nvSpPr>
          <p:spPr bwMode="auto">
            <a:xfrm>
              <a:off x="3781425" y="4164013"/>
              <a:ext cx="87313" cy="173038"/>
            </a:xfrm>
            <a:custGeom>
              <a:avLst/>
              <a:gdLst/>
              <a:ahLst/>
              <a:cxnLst>
                <a:cxn ang="0">
                  <a:pos x="19" y="22"/>
                </a:cxn>
                <a:cxn ang="0">
                  <a:pos x="10" y="0"/>
                </a:cxn>
                <a:cxn ang="0">
                  <a:pos x="0" y="5"/>
                </a:cxn>
                <a:cxn ang="0">
                  <a:pos x="8" y="25"/>
                </a:cxn>
                <a:cxn ang="0">
                  <a:pos x="12" y="46"/>
                </a:cxn>
                <a:cxn ang="0">
                  <a:pos x="23" y="46"/>
                </a:cxn>
                <a:cxn ang="0">
                  <a:pos x="19" y="22"/>
                </a:cxn>
              </a:cxnLst>
              <a:rect l="0" t="0" r="r" b="b"/>
              <a:pathLst>
                <a:path w="23" h="46">
                  <a:moveTo>
                    <a:pt x="19" y="22"/>
                  </a:moveTo>
                  <a:cubicBezTo>
                    <a:pt x="17" y="14"/>
                    <a:pt x="14" y="7"/>
                    <a:pt x="10" y="0"/>
                  </a:cubicBezTo>
                  <a:cubicBezTo>
                    <a:pt x="0" y="5"/>
                    <a:pt x="0" y="5"/>
                    <a:pt x="0" y="5"/>
                  </a:cubicBezTo>
                  <a:cubicBezTo>
                    <a:pt x="3" y="12"/>
                    <a:pt x="6" y="18"/>
                    <a:pt x="8" y="25"/>
                  </a:cubicBezTo>
                  <a:cubicBezTo>
                    <a:pt x="10" y="32"/>
                    <a:pt x="11" y="39"/>
                    <a:pt x="12" y="46"/>
                  </a:cubicBezTo>
                  <a:cubicBezTo>
                    <a:pt x="23" y="46"/>
                    <a:pt x="23" y="46"/>
                    <a:pt x="23" y="46"/>
                  </a:cubicBezTo>
                  <a:cubicBezTo>
                    <a:pt x="22" y="38"/>
                    <a:pt x="21" y="30"/>
                    <a:pt x="19" y="22"/>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4" name="Freeform: Shape 88">
              <a:extLst>
                <a:ext uri="{FF2B5EF4-FFF2-40B4-BE49-F238E27FC236}">
                  <a16:creationId xmlns:a16="http://schemas.microsoft.com/office/drawing/2014/main" xmlns="" id="{D0317E04-614E-4D3C-B0FC-F92C8BC9A490}"/>
                </a:ext>
              </a:extLst>
            </p:cNvPr>
            <p:cNvSpPr>
              <a:spLocks/>
            </p:cNvSpPr>
            <p:nvPr/>
          </p:nvSpPr>
          <p:spPr bwMode="auto">
            <a:xfrm>
              <a:off x="3517900" y="3949700"/>
              <a:ext cx="173038" cy="104775"/>
            </a:xfrm>
            <a:custGeom>
              <a:avLst/>
              <a:gdLst/>
              <a:ahLst/>
              <a:cxnLst>
                <a:cxn ang="0">
                  <a:pos x="25" y="7"/>
                </a:cxn>
                <a:cxn ang="0">
                  <a:pos x="2" y="0"/>
                </a:cxn>
                <a:cxn ang="0">
                  <a:pos x="0" y="11"/>
                </a:cxn>
                <a:cxn ang="0">
                  <a:pos x="20" y="17"/>
                </a:cxn>
                <a:cxn ang="0">
                  <a:pos x="39" y="28"/>
                </a:cxn>
                <a:cxn ang="0">
                  <a:pos x="46" y="18"/>
                </a:cxn>
                <a:cxn ang="0">
                  <a:pos x="25" y="7"/>
                </a:cxn>
              </a:cxnLst>
              <a:rect l="0" t="0" r="r" b="b"/>
              <a:pathLst>
                <a:path w="46" h="28">
                  <a:moveTo>
                    <a:pt x="25" y="7"/>
                  </a:moveTo>
                  <a:cubicBezTo>
                    <a:pt x="17" y="4"/>
                    <a:pt x="10" y="2"/>
                    <a:pt x="2" y="0"/>
                  </a:cubicBezTo>
                  <a:cubicBezTo>
                    <a:pt x="0" y="11"/>
                    <a:pt x="0" y="11"/>
                    <a:pt x="0" y="11"/>
                  </a:cubicBezTo>
                  <a:cubicBezTo>
                    <a:pt x="7" y="12"/>
                    <a:pt x="14" y="14"/>
                    <a:pt x="20" y="17"/>
                  </a:cubicBezTo>
                  <a:cubicBezTo>
                    <a:pt x="27" y="20"/>
                    <a:pt x="33" y="24"/>
                    <a:pt x="39" y="28"/>
                  </a:cubicBezTo>
                  <a:cubicBezTo>
                    <a:pt x="46" y="18"/>
                    <a:pt x="46" y="18"/>
                    <a:pt x="46" y="18"/>
                  </a:cubicBezTo>
                  <a:cubicBezTo>
                    <a:pt x="39" y="14"/>
                    <a:pt x="32" y="10"/>
                    <a:pt x="25" y="7"/>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5" name="Freeform: Shape 89">
              <a:extLst>
                <a:ext uri="{FF2B5EF4-FFF2-40B4-BE49-F238E27FC236}">
                  <a16:creationId xmlns:a16="http://schemas.microsoft.com/office/drawing/2014/main" xmlns="" id="{FF5C04BF-AC48-465D-A0F4-442E9884A2AB}"/>
                </a:ext>
              </a:extLst>
            </p:cNvPr>
            <p:cNvSpPr>
              <a:spLocks/>
            </p:cNvSpPr>
            <p:nvPr/>
          </p:nvSpPr>
          <p:spPr bwMode="auto">
            <a:xfrm>
              <a:off x="3154363" y="3967163"/>
              <a:ext cx="165100" cy="128588"/>
            </a:xfrm>
            <a:custGeom>
              <a:avLst/>
              <a:gdLst/>
              <a:ahLst/>
              <a:cxnLst>
                <a:cxn ang="0">
                  <a:pos x="19" y="11"/>
                </a:cxn>
                <a:cxn ang="0">
                  <a:pos x="0" y="26"/>
                </a:cxn>
                <a:cxn ang="0">
                  <a:pos x="8" y="34"/>
                </a:cxn>
                <a:cxn ang="0">
                  <a:pos x="25" y="20"/>
                </a:cxn>
                <a:cxn ang="0">
                  <a:pos x="44" y="11"/>
                </a:cxn>
                <a:cxn ang="0">
                  <a:pos x="40" y="0"/>
                </a:cxn>
                <a:cxn ang="0">
                  <a:pos x="19" y="11"/>
                </a:cxn>
              </a:cxnLst>
              <a:rect l="0" t="0" r="r" b="b"/>
              <a:pathLst>
                <a:path w="44" h="34">
                  <a:moveTo>
                    <a:pt x="19" y="11"/>
                  </a:moveTo>
                  <a:cubicBezTo>
                    <a:pt x="12" y="15"/>
                    <a:pt x="6" y="20"/>
                    <a:pt x="0" y="26"/>
                  </a:cubicBezTo>
                  <a:cubicBezTo>
                    <a:pt x="8" y="34"/>
                    <a:pt x="8" y="34"/>
                    <a:pt x="8" y="34"/>
                  </a:cubicBezTo>
                  <a:cubicBezTo>
                    <a:pt x="13" y="29"/>
                    <a:pt x="19" y="24"/>
                    <a:pt x="25" y="20"/>
                  </a:cubicBezTo>
                  <a:cubicBezTo>
                    <a:pt x="31" y="16"/>
                    <a:pt x="37" y="13"/>
                    <a:pt x="44" y="11"/>
                  </a:cubicBezTo>
                  <a:cubicBezTo>
                    <a:pt x="40" y="0"/>
                    <a:pt x="40" y="0"/>
                    <a:pt x="40" y="0"/>
                  </a:cubicBezTo>
                  <a:cubicBezTo>
                    <a:pt x="33" y="3"/>
                    <a:pt x="26" y="7"/>
                    <a:pt x="19" y="11"/>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6" name="Freeform: Shape 90">
              <a:extLst>
                <a:ext uri="{FF2B5EF4-FFF2-40B4-BE49-F238E27FC236}">
                  <a16:creationId xmlns:a16="http://schemas.microsoft.com/office/drawing/2014/main" xmlns="" id="{93D2163C-DB80-4E4B-B84B-C3D56F893BA2}"/>
                </a:ext>
              </a:extLst>
            </p:cNvPr>
            <p:cNvSpPr>
              <a:spLocks/>
            </p:cNvSpPr>
            <p:nvPr/>
          </p:nvSpPr>
          <p:spPr bwMode="auto">
            <a:xfrm>
              <a:off x="3033713" y="4254500"/>
              <a:ext cx="52388" cy="107950"/>
            </a:xfrm>
            <a:custGeom>
              <a:avLst/>
              <a:gdLst/>
              <a:ahLst/>
              <a:cxnLst>
                <a:cxn ang="0">
                  <a:pos x="0" y="24"/>
                </a:cxn>
                <a:cxn ang="0">
                  <a:pos x="0" y="29"/>
                </a:cxn>
                <a:cxn ang="0">
                  <a:pos x="11" y="29"/>
                </a:cxn>
                <a:cxn ang="0">
                  <a:pos x="11" y="24"/>
                </a:cxn>
                <a:cxn ang="0">
                  <a:pos x="14" y="3"/>
                </a:cxn>
                <a:cxn ang="0">
                  <a:pos x="3" y="0"/>
                </a:cxn>
                <a:cxn ang="0">
                  <a:pos x="0" y="24"/>
                </a:cxn>
              </a:cxnLst>
              <a:rect l="0" t="0" r="r" b="b"/>
              <a:pathLst>
                <a:path w="14" h="29">
                  <a:moveTo>
                    <a:pt x="0" y="24"/>
                  </a:moveTo>
                  <a:cubicBezTo>
                    <a:pt x="0" y="26"/>
                    <a:pt x="0" y="28"/>
                    <a:pt x="0" y="29"/>
                  </a:cubicBezTo>
                  <a:cubicBezTo>
                    <a:pt x="11" y="29"/>
                    <a:pt x="11" y="29"/>
                    <a:pt x="11" y="29"/>
                  </a:cubicBezTo>
                  <a:cubicBezTo>
                    <a:pt x="11" y="28"/>
                    <a:pt x="11" y="26"/>
                    <a:pt x="11" y="24"/>
                  </a:cubicBezTo>
                  <a:cubicBezTo>
                    <a:pt x="11" y="17"/>
                    <a:pt x="12" y="10"/>
                    <a:pt x="14" y="3"/>
                  </a:cubicBezTo>
                  <a:cubicBezTo>
                    <a:pt x="3" y="0"/>
                    <a:pt x="3" y="0"/>
                    <a:pt x="3" y="0"/>
                  </a:cubicBezTo>
                  <a:cubicBezTo>
                    <a:pt x="1" y="8"/>
                    <a:pt x="0" y="16"/>
                    <a:pt x="0" y="24"/>
                  </a:cubicBezTo>
                  <a:close/>
                </a:path>
              </a:pathLst>
            </a:custGeom>
            <a:solidFill>
              <a:srgbClr val="FFFFFF"/>
            </a:solidFill>
            <a:ln w="9525">
              <a:noFill/>
              <a:round/>
              <a:headEnd/>
              <a:tailEnd/>
            </a:ln>
          </p:spPr>
          <p:txBody>
            <a:bodyPr anchor="ctr"/>
            <a:lstStyle/>
            <a:p>
              <a:pPr algn="ctr"/>
              <a:endParaRPr dirty="0">
                <a:latin typeface="印品黑体" panose="00000500000000000000" pitchFamily="2" charset="-122"/>
              </a:endParaRPr>
            </a:p>
          </p:txBody>
        </p:sp>
        <p:sp>
          <p:nvSpPr>
            <p:cNvPr id="107" name="Freeform: Shape 91">
              <a:extLst>
                <a:ext uri="{FF2B5EF4-FFF2-40B4-BE49-F238E27FC236}">
                  <a16:creationId xmlns:a16="http://schemas.microsoft.com/office/drawing/2014/main" xmlns="" id="{FE9F8395-512C-40B5-8AAC-61C424C4F66E}"/>
                </a:ext>
              </a:extLst>
            </p:cNvPr>
            <p:cNvSpPr>
              <a:spLocks/>
            </p:cNvSpPr>
            <p:nvPr/>
          </p:nvSpPr>
          <p:spPr bwMode="auto">
            <a:xfrm>
              <a:off x="2797175" y="4362450"/>
              <a:ext cx="511175" cy="255588"/>
            </a:xfrm>
            <a:custGeom>
              <a:avLst/>
              <a:gdLst/>
              <a:ahLst/>
              <a:cxnLst>
                <a:cxn ang="0">
                  <a:pos x="0" y="0"/>
                </a:cxn>
                <a:cxn ang="0">
                  <a:pos x="161" y="161"/>
                </a:cxn>
                <a:cxn ang="0">
                  <a:pos x="322" y="0"/>
                </a:cxn>
                <a:cxn ang="0">
                  <a:pos x="0" y="0"/>
                </a:cxn>
              </a:cxnLst>
              <a:rect l="0" t="0" r="r" b="b"/>
              <a:pathLst>
                <a:path w="322" h="161">
                  <a:moveTo>
                    <a:pt x="0" y="0"/>
                  </a:moveTo>
                  <a:lnTo>
                    <a:pt x="161" y="161"/>
                  </a:lnTo>
                  <a:lnTo>
                    <a:pt x="322" y="0"/>
                  </a:lnTo>
                  <a:lnTo>
                    <a:pt x="0" y="0"/>
                  </a:lnTo>
                  <a:close/>
                </a:path>
              </a:pathLst>
            </a:custGeom>
            <a:solidFill>
              <a:schemeClr val="accent3"/>
            </a:solidFill>
            <a:ln w="9525">
              <a:noFill/>
              <a:round/>
              <a:headEnd/>
              <a:tailEnd/>
            </a:ln>
          </p:spPr>
          <p:txBody>
            <a:bodyPr anchor="ctr"/>
            <a:lstStyle/>
            <a:p>
              <a:pPr algn="ctr"/>
              <a:endParaRPr dirty="0">
                <a:latin typeface="印品黑体" panose="00000500000000000000" pitchFamily="2" charset="-122"/>
              </a:endParaRPr>
            </a:p>
          </p:txBody>
        </p:sp>
      </p:grpSp>
      <p:sp>
        <p:nvSpPr>
          <p:cNvPr id="108" name="矩形 107">
            <a:extLst>
              <a:ext uri="{FF2B5EF4-FFF2-40B4-BE49-F238E27FC236}">
                <a16:creationId xmlns:a16="http://schemas.microsoft.com/office/drawing/2014/main" xmlns="" id="{BDE7E357-BDE1-4146-8844-7F2FFC2AEF37}"/>
              </a:ext>
            </a:extLst>
          </p:cNvPr>
          <p:cNvSpPr/>
          <p:nvPr/>
        </p:nvSpPr>
        <p:spPr>
          <a:xfrm>
            <a:off x="1872719" y="1569801"/>
            <a:ext cx="1676805"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人际关系危机  </a:t>
            </a:r>
          </a:p>
        </p:txBody>
      </p:sp>
      <p:sp>
        <p:nvSpPr>
          <p:cNvPr id="109" name="矩形 108">
            <a:extLst>
              <a:ext uri="{FF2B5EF4-FFF2-40B4-BE49-F238E27FC236}">
                <a16:creationId xmlns:a16="http://schemas.microsoft.com/office/drawing/2014/main" xmlns="" id="{E78FD8B8-5F6D-4F94-9DF7-F51BE8CE1DC4}"/>
              </a:ext>
            </a:extLst>
          </p:cNvPr>
          <p:cNvSpPr/>
          <p:nvPr/>
        </p:nvSpPr>
        <p:spPr>
          <a:xfrm>
            <a:off x="3718634" y="1239344"/>
            <a:ext cx="1277235"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就业危机 </a:t>
            </a:r>
          </a:p>
        </p:txBody>
      </p:sp>
      <p:sp>
        <p:nvSpPr>
          <p:cNvPr id="110" name="矩形 109">
            <a:extLst>
              <a:ext uri="{FF2B5EF4-FFF2-40B4-BE49-F238E27FC236}">
                <a16:creationId xmlns:a16="http://schemas.microsoft.com/office/drawing/2014/main" xmlns="" id="{5ED769F1-0FBB-41C2-A15D-C279E3F37FC4}"/>
              </a:ext>
            </a:extLst>
          </p:cNvPr>
          <p:cNvSpPr/>
          <p:nvPr/>
        </p:nvSpPr>
        <p:spPr>
          <a:xfrm>
            <a:off x="6184173" y="2268351"/>
            <a:ext cx="113786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学业危机 </a:t>
            </a:r>
          </a:p>
        </p:txBody>
      </p:sp>
      <p:sp>
        <p:nvSpPr>
          <p:cNvPr id="111" name="矩形 110">
            <a:extLst>
              <a:ext uri="{FF2B5EF4-FFF2-40B4-BE49-F238E27FC236}">
                <a16:creationId xmlns:a16="http://schemas.microsoft.com/office/drawing/2014/main" xmlns="" id="{AEB42568-9554-4020-8896-28DCC08FD88D}"/>
              </a:ext>
            </a:extLst>
          </p:cNvPr>
          <p:cNvSpPr/>
          <p:nvPr/>
        </p:nvSpPr>
        <p:spPr>
          <a:xfrm>
            <a:off x="1244191" y="4182624"/>
            <a:ext cx="1145040"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成长危机 </a:t>
            </a:r>
          </a:p>
        </p:txBody>
      </p:sp>
      <p:sp>
        <p:nvSpPr>
          <p:cNvPr id="112" name="矩形 111">
            <a:extLst>
              <a:ext uri="{FF2B5EF4-FFF2-40B4-BE49-F238E27FC236}">
                <a16:creationId xmlns:a16="http://schemas.microsoft.com/office/drawing/2014/main" xmlns="" id="{F7A9A448-9E6A-44A8-BE09-976B5A661106}"/>
              </a:ext>
            </a:extLst>
          </p:cNvPr>
          <p:cNvSpPr/>
          <p:nvPr/>
        </p:nvSpPr>
        <p:spPr>
          <a:xfrm>
            <a:off x="6008452" y="3078882"/>
            <a:ext cx="1371860"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经济危机 </a:t>
            </a:r>
          </a:p>
        </p:txBody>
      </p:sp>
      <p:sp>
        <p:nvSpPr>
          <p:cNvPr id="113" name="矩形 112">
            <a:extLst>
              <a:ext uri="{FF2B5EF4-FFF2-40B4-BE49-F238E27FC236}">
                <a16:creationId xmlns:a16="http://schemas.microsoft.com/office/drawing/2014/main" xmlns="" id="{217D3423-FF3F-4F1A-AA1D-6903F352070B}"/>
              </a:ext>
            </a:extLst>
          </p:cNvPr>
          <p:cNvSpPr/>
          <p:nvPr/>
        </p:nvSpPr>
        <p:spPr>
          <a:xfrm>
            <a:off x="6511222" y="4174763"/>
            <a:ext cx="1288608"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印品黑体" panose="00000500000000000000" pitchFamily="2" charset="-122"/>
              </a:rPr>
              <a:t>情感危机 </a:t>
            </a:r>
          </a:p>
        </p:txBody>
      </p:sp>
    </p:spTree>
    <p:extLst>
      <p:ext uri="{BB962C8B-B14F-4D97-AF65-F5344CB8AC3E}">
        <p14:creationId xmlns:p14="http://schemas.microsoft.com/office/powerpoint/2010/main" val="4906621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3">
            <a:extLst>
              <a:ext uri="{FF2B5EF4-FFF2-40B4-BE49-F238E27FC236}">
                <a16:creationId xmlns:a16="http://schemas.microsoft.com/office/drawing/2014/main" xmlns="" id="{293411EC-B081-4ADC-B4A4-3F99505C441B}"/>
              </a:ext>
            </a:extLst>
          </p:cNvPr>
          <p:cNvSpPr>
            <a:spLocks/>
          </p:cNvSpPr>
          <p:nvPr/>
        </p:nvSpPr>
        <p:spPr bwMode="auto">
          <a:xfrm flipH="1">
            <a:off x="2260898" y="1997286"/>
            <a:ext cx="2295647" cy="869021"/>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7">
            <a:extLst>
              <a:ext uri="{FF2B5EF4-FFF2-40B4-BE49-F238E27FC236}">
                <a16:creationId xmlns:a16="http://schemas.microsoft.com/office/drawing/2014/main" xmlns="" id="{D9933D32-1C43-4CE7-A93F-FBAFAEC5A199}"/>
              </a:ext>
            </a:extLst>
          </p:cNvPr>
          <p:cNvSpPr>
            <a:spLocks/>
          </p:cNvSpPr>
          <p:nvPr/>
        </p:nvSpPr>
        <p:spPr bwMode="auto">
          <a:xfrm>
            <a:off x="1403648" y="203665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chemeClr val="accent3"/>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b="1" dirty="0">
                <a:solidFill>
                  <a:schemeClr val="bg1"/>
                </a:solidFill>
              </a:rPr>
              <a:t>成长</a:t>
            </a:r>
            <a:endParaRPr lang="en-US" altLang="zh-CN" sz="1400" b="1" dirty="0">
              <a:solidFill>
                <a:schemeClr val="bg1"/>
              </a:solidFill>
            </a:endParaRPr>
          </a:p>
          <a:p>
            <a:pPr algn="ctr"/>
            <a:r>
              <a:rPr lang="zh-CN" altLang="en-US" sz="1400" b="1" dirty="0">
                <a:solidFill>
                  <a:schemeClr val="bg1"/>
                </a:solidFill>
              </a:rPr>
              <a:t>危机</a:t>
            </a:r>
          </a:p>
        </p:txBody>
      </p:sp>
      <p:sp>
        <p:nvSpPr>
          <p:cNvPr id="6" name="文本框 52">
            <a:extLst>
              <a:ext uri="{FF2B5EF4-FFF2-40B4-BE49-F238E27FC236}">
                <a16:creationId xmlns:a16="http://schemas.microsoft.com/office/drawing/2014/main" xmlns="" id="{E6C6CBAD-8A43-4E5E-893F-933DE2717F0E}"/>
              </a:ext>
            </a:extLst>
          </p:cNvPr>
          <p:cNvSpPr txBox="1">
            <a:spLocks/>
          </p:cNvSpPr>
          <p:nvPr/>
        </p:nvSpPr>
        <p:spPr bwMode="auto">
          <a:xfrm>
            <a:off x="4853186" y="1541011"/>
            <a:ext cx="3096344" cy="2061477"/>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nSpc>
                <a:spcPts val="1800"/>
              </a:lnSpc>
              <a:defRPr/>
            </a:pPr>
            <a:r>
              <a:rPr lang="zh-CN" altLang="en-US" sz="1050" b="1" dirty="0"/>
              <a:t>一方面，</a:t>
            </a:r>
            <a:r>
              <a:rPr lang="zh-CN" altLang="en-US" sz="1000" dirty="0"/>
              <a:t>大学生已经进入青年中期，正处于生理发育的基本成熟和部分心理发展相对滞 后的特殊时期，人生观和世界观逐渐形成，心理状态不稳定，容易受到外界的各种影响而产 生心理危机；</a:t>
            </a:r>
            <a:endParaRPr lang="en-US" altLang="zh-CN" sz="1000" dirty="0"/>
          </a:p>
          <a:p>
            <a:pPr>
              <a:lnSpc>
                <a:spcPts val="1800"/>
              </a:lnSpc>
              <a:defRPr/>
            </a:pPr>
            <a:r>
              <a:rPr lang="zh-CN" altLang="en-US" sz="1050" b="1" dirty="0"/>
              <a:t>另一方面，</a:t>
            </a:r>
            <a:r>
              <a:rPr lang="zh-CN" altLang="en-US" sz="1000" dirty="0"/>
              <a:t>大学生性生理已经基本成熟，性意识增强，渴望异性的友谊和爱情， 但由于大学生性心理还没有完全成熟，生活经验缺乏，常会产生一些不正当的行为，给身心 带来严重影响。 </a:t>
            </a:r>
          </a:p>
        </p:txBody>
      </p:sp>
    </p:spTree>
    <p:extLst>
      <p:ext uri="{BB962C8B-B14F-4D97-AF65-F5344CB8AC3E}">
        <p14:creationId xmlns:p14="http://schemas.microsoft.com/office/powerpoint/2010/main" val="1600654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3">
            <a:extLst>
              <a:ext uri="{FF2B5EF4-FFF2-40B4-BE49-F238E27FC236}">
                <a16:creationId xmlns:a16="http://schemas.microsoft.com/office/drawing/2014/main" xmlns="" id="{293411EC-B081-4ADC-B4A4-3F99505C441B}"/>
              </a:ext>
            </a:extLst>
          </p:cNvPr>
          <p:cNvSpPr>
            <a:spLocks/>
          </p:cNvSpPr>
          <p:nvPr/>
        </p:nvSpPr>
        <p:spPr bwMode="auto">
          <a:xfrm>
            <a:off x="4667483" y="2049403"/>
            <a:ext cx="2081386" cy="869021"/>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rgbClr val="F8A724"/>
          </a:solidFill>
          <a:ln>
            <a:noFill/>
          </a:ln>
        </p:spPr>
        <p:txBody>
          <a:bodyPr anchor="ctr"/>
          <a:lstStyle/>
          <a:p>
            <a:pPr algn="ctr"/>
            <a:endParaRPr/>
          </a:p>
        </p:txBody>
      </p:sp>
      <p:sp>
        <p:nvSpPr>
          <p:cNvPr id="5" name="Freeform: Shape 7">
            <a:extLst>
              <a:ext uri="{FF2B5EF4-FFF2-40B4-BE49-F238E27FC236}">
                <a16:creationId xmlns:a16="http://schemas.microsoft.com/office/drawing/2014/main" xmlns="" id="{D9933D32-1C43-4CE7-A93F-FBAFAEC5A199}"/>
              </a:ext>
            </a:extLst>
          </p:cNvPr>
          <p:cNvSpPr>
            <a:spLocks/>
          </p:cNvSpPr>
          <p:nvPr/>
        </p:nvSpPr>
        <p:spPr bwMode="auto">
          <a:xfrm>
            <a:off x="6948264" y="203665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rgbClr val="F8A724"/>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b="1" dirty="0">
                <a:solidFill>
                  <a:schemeClr val="bg1"/>
                </a:solidFill>
              </a:rPr>
              <a:t>人际关系</a:t>
            </a:r>
            <a:endParaRPr lang="en-US" altLang="zh-CN" sz="1400" b="1" dirty="0">
              <a:solidFill>
                <a:schemeClr val="bg1"/>
              </a:solidFill>
            </a:endParaRPr>
          </a:p>
          <a:p>
            <a:pPr algn="ctr"/>
            <a:r>
              <a:rPr lang="zh-CN" altLang="en-US" sz="1400" b="1" dirty="0">
                <a:solidFill>
                  <a:schemeClr val="bg1"/>
                </a:solidFill>
              </a:rPr>
              <a:t>危机 </a:t>
            </a:r>
          </a:p>
        </p:txBody>
      </p:sp>
      <p:sp>
        <p:nvSpPr>
          <p:cNvPr id="6" name="文本框 52">
            <a:extLst>
              <a:ext uri="{FF2B5EF4-FFF2-40B4-BE49-F238E27FC236}">
                <a16:creationId xmlns:a16="http://schemas.microsoft.com/office/drawing/2014/main" xmlns="" id="{E6C6CBAD-8A43-4E5E-893F-933DE2717F0E}"/>
              </a:ext>
            </a:extLst>
          </p:cNvPr>
          <p:cNvSpPr txBox="1">
            <a:spLocks/>
          </p:cNvSpPr>
          <p:nvPr/>
        </p:nvSpPr>
        <p:spPr bwMode="auto">
          <a:xfrm>
            <a:off x="1338486" y="1707660"/>
            <a:ext cx="3096344" cy="1728179"/>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nSpc>
                <a:spcPts val="1800"/>
              </a:lnSpc>
              <a:defRPr/>
            </a:pPr>
            <a:r>
              <a:rPr lang="zh-CN" altLang="en-US" sz="1100" dirty="0"/>
              <a:t>和谐的人际关系既是大学生心理健康的一个组成部分，也是大学生获得心理健康的重要途径。</a:t>
            </a:r>
            <a:endParaRPr lang="en-US" altLang="zh-CN" sz="1100" dirty="0"/>
          </a:p>
          <a:p>
            <a:pPr>
              <a:lnSpc>
                <a:spcPts val="1800"/>
              </a:lnSpc>
              <a:defRPr/>
            </a:pPr>
            <a:r>
              <a:rPr lang="zh-CN" altLang="en-US" sz="1050" dirty="0"/>
              <a:t>他们的人际交往危机主要是指在校大学生在与他人相处和交往的过程中表现出的 不适、自闭、逃避、自恋、自负，以及难以调和与他人关系的不良心理状态和行为表现。</a:t>
            </a:r>
          </a:p>
        </p:txBody>
      </p:sp>
    </p:spTree>
    <p:extLst>
      <p:ext uri="{BB962C8B-B14F-4D97-AF65-F5344CB8AC3E}">
        <p14:creationId xmlns:p14="http://schemas.microsoft.com/office/powerpoint/2010/main" val="3514788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3">
            <a:extLst>
              <a:ext uri="{FF2B5EF4-FFF2-40B4-BE49-F238E27FC236}">
                <a16:creationId xmlns:a16="http://schemas.microsoft.com/office/drawing/2014/main" xmlns="" id="{293411EC-B081-4ADC-B4A4-3F99505C441B}"/>
              </a:ext>
            </a:extLst>
          </p:cNvPr>
          <p:cNvSpPr>
            <a:spLocks/>
          </p:cNvSpPr>
          <p:nvPr/>
        </p:nvSpPr>
        <p:spPr bwMode="auto">
          <a:xfrm flipH="1">
            <a:off x="2260898" y="1997286"/>
            <a:ext cx="2295647" cy="869021"/>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7">
            <a:extLst>
              <a:ext uri="{FF2B5EF4-FFF2-40B4-BE49-F238E27FC236}">
                <a16:creationId xmlns:a16="http://schemas.microsoft.com/office/drawing/2014/main" xmlns="" id="{D9933D32-1C43-4CE7-A93F-FBAFAEC5A199}"/>
              </a:ext>
            </a:extLst>
          </p:cNvPr>
          <p:cNvSpPr>
            <a:spLocks/>
          </p:cNvSpPr>
          <p:nvPr/>
        </p:nvSpPr>
        <p:spPr bwMode="auto">
          <a:xfrm>
            <a:off x="1403648" y="203665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chemeClr val="accent3"/>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b="1" dirty="0">
                <a:solidFill>
                  <a:schemeClr val="bg1"/>
                </a:solidFill>
              </a:rPr>
              <a:t>就业</a:t>
            </a:r>
            <a:endParaRPr lang="en-US" altLang="zh-CN" sz="1400" b="1" dirty="0">
              <a:solidFill>
                <a:schemeClr val="bg1"/>
              </a:solidFill>
            </a:endParaRPr>
          </a:p>
          <a:p>
            <a:pPr algn="ctr"/>
            <a:r>
              <a:rPr lang="zh-CN" altLang="en-US" sz="1400" b="1" dirty="0">
                <a:solidFill>
                  <a:schemeClr val="bg1"/>
                </a:solidFill>
              </a:rPr>
              <a:t>危机</a:t>
            </a:r>
          </a:p>
        </p:txBody>
      </p:sp>
      <p:sp>
        <p:nvSpPr>
          <p:cNvPr id="6" name="文本框 52">
            <a:extLst>
              <a:ext uri="{FF2B5EF4-FFF2-40B4-BE49-F238E27FC236}">
                <a16:creationId xmlns:a16="http://schemas.microsoft.com/office/drawing/2014/main" xmlns="" id="{E6C6CBAD-8A43-4E5E-893F-933DE2717F0E}"/>
              </a:ext>
            </a:extLst>
          </p:cNvPr>
          <p:cNvSpPr txBox="1">
            <a:spLocks/>
          </p:cNvSpPr>
          <p:nvPr/>
        </p:nvSpPr>
        <p:spPr bwMode="auto">
          <a:xfrm>
            <a:off x="4788024" y="1847257"/>
            <a:ext cx="3096344" cy="1246763"/>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nSpc>
                <a:spcPts val="1800"/>
              </a:lnSpc>
              <a:defRPr/>
            </a:pPr>
            <a:r>
              <a:rPr lang="zh-CN" altLang="en-US" sz="1050" dirty="0">
                <a:solidFill>
                  <a:schemeClr val="tx1">
                    <a:lumMod val="65000"/>
                    <a:lumOff val="35000"/>
                  </a:schemeClr>
                </a:solidFill>
              </a:rPr>
              <a:t>近几年来，由于社会竞争的加剧，高校扩招，就业市场的不景气，大学生找工作或找比较 理想的工作越来越困难，一些同学表现出严重的危机感，同时一些同学为了缓解就业带来的压力，不断给自己施压，长期处于紧张状态。</a:t>
            </a:r>
            <a:endParaRPr lang="zh-CN" altLang="en-US" sz="1000" dirty="0">
              <a:solidFill>
                <a:schemeClr val="tx1">
                  <a:lumMod val="65000"/>
                  <a:lumOff val="35000"/>
                </a:schemeClr>
              </a:solidFill>
            </a:endParaRPr>
          </a:p>
        </p:txBody>
      </p:sp>
    </p:spTree>
    <p:extLst>
      <p:ext uri="{BB962C8B-B14F-4D97-AF65-F5344CB8AC3E}">
        <p14:creationId xmlns:p14="http://schemas.microsoft.com/office/powerpoint/2010/main" val="133716428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3">
            <a:extLst>
              <a:ext uri="{FF2B5EF4-FFF2-40B4-BE49-F238E27FC236}">
                <a16:creationId xmlns:a16="http://schemas.microsoft.com/office/drawing/2014/main" xmlns="" id="{293411EC-B081-4ADC-B4A4-3F99505C441B}"/>
              </a:ext>
            </a:extLst>
          </p:cNvPr>
          <p:cNvSpPr>
            <a:spLocks/>
          </p:cNvSpPr>
          <p:nvPr/>
        </p:nvSpPr>
        <p:spPr bwMode="auto">
          <a:xfrm>
            <a:off x="4667483" y="2049403"/>
            <a:ext cx="2081386" cy="869021"/>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rgbClr val="F8A724"/>
          </a:solidFill>
          <a:ln>
            <a:noFill/>
          </a:ln>
        </p:spPr>
        <p:txBody>
          <a:bodyPr anchor="ctr"/>
          <a:lstStyle/>
          <a:p>
            <a:pPr algn="ctr"/>
            <a:endParaRPr/>
          </a:p>
        </p:txBody>
      </p:sp>
      <p:sp>
        <p:nvSpPr>
          <p:cNvPr id="5" name="Freeform: Shape 7">
            <a:extLst>
              <a:ext uri="{FF2B5EF4-FFF2-40B4-BE49-F238E27FC236}">
                <a16:creationId xmlns:a16="http://schemas.microsoft.com/office/drawing/2014/main" xmlns="" id="{D9933D32-1C43-4CE7-A93F-FBAFAEC5A199}"/>
              </a:ext>
            </a:extLst>
          </p:cNvPr>
          <p:cNvSpPr>
            <a:spLocks/>
          </p:cNvSpPr>
          <p:nvPr/>
        </p:nvSpPr>
        <p:spPr bwMode="auto">
          <a:xfrm>
            <a:off x="6948264" y="203665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rgbClr val="F8A724"/>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b="1" dirty="0">
                <a:solidFill>
                  <a:schemeClr val="bg1"/>
                </a:solidFill>
              </a:rPr>
              <a:t>学业</a:t>
            </a:r>
            <a:endParaRPr lang="en-US" altLang="zh-CN" sz="1400" b="1" dirty="0">
              <a:solidFill>
                <a:schemeClr val="bg1"/>
              </a:solidFill>
            </a:endParaRPr>
          </a:p>
          <a:p>
            <a:pPr algn="ctr"/>
            <a:r>
              <a:rPr lang="zh-CN" altLang="en-US" sz="1400" b="1" dirty="0">
                <a:solidFill>
                  <a:schemeClr val="bg1"/>
                </a:solidFill>
              </a:rPr>
              <a:t>危机 </a:t>
            </a:r>
          </a:p>
        </p:txBody>
      </p:sp>
      <p:sp>
        <p:nvSpPr>
          <p:cNvPr id="6" name="文本框 52">
            <a:extLst>
              <a:ext uri="{FF2B5EF4-FFF2-40B4-BE49-F238E27FC236}">
                <a16:creationId xmlns:a16="http://schemas.microsoft.com/office/drawing/2014/main" xmlns="" id="{E6C6CBAD-8A43-4E5E-893F-933DE2717F0E}"/>
              </a:ext>
            </a:extLst>
          </p:cNvPr>
          <p:cNvSpPr txBox="1">
            <a:spLocks/>
          </p:cNvSpPr>
          <p:nvPr/>
        </p:nvSpPr>
        <p:spPr bwMode="auto">
          <a:xfrm>
            <a:off x="1338486" y="1707660"/>
            <a:ext cx="3096344" cy="1728179"/>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nSpc>
                <a:spcPts val="1800"/>
              </a:lnSpc>
              <a:defRPr/>
            </a:pPr>
            <a:r>
              <a:rPr lang="zh-CN" altLang="en-US" sz="1100" dirty="0"/>
              <a:t>如果学生在高中时期对老师过于依赖，进入大学后就会出 现茫然、不知所措的情况。并且大学学习要求学生有一定的自控能力，如果大学生的自控能 力较低，可能会出现沉迷游戏等情况，这将严重影响大学生的学习。</a:t>
            </a:r>
            <a:endParaRPr lang="zh-CN" altLang="en-US" sz="1050" dirty="0"/>
          </a:p>
        </p:txBody>
      </p:sp>
    </p:spTree>
    <p:extLst>
      <p:ext uri="{BB962C8B-B14F-4D97-AF65-F5344CB8AC3E}">
        <p14:creationId xmlns:p14="http://schemas.microsoft.com/office/powerpoint/2010/main" val="253125088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3">
            <a:extLst>
              <a:ext uri="{FF2B5EF4-FFF2-40B4-BE49-F238E27FC236}">
                <a16:creationId xmlns:a16="http://schemas.microsoft.com/office/drawing/2014/main" xmlns="" id="{293411EC-B081-4ADC-B4A4-3F99505C441B}"/>
              </a:ext>
            </a:extLst>
          </p:cNvPr>
          <p:cNvSpPr>
            <a:spLocks/>
          </p:cNvSpPr>
          <p:nvPr/>
        </p:nvSpPr>
        <p:spPr bwMode="auto">
          <a:xfrm flipH="1">
            <a:off x="2260898" y="1997286"/>
            <a:ext cx="2295647" cy="869021"/>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7">
            <a:extLst>
              <a:ext uri="{FF2B5EF4-FFF2-40B4-BE49-F238E27FC236}">
                <a16:creationId xmlns:a16="http://schemas.microsoft.com/office/drawing/2014/main" xmlns="" id="{D9933D32-1C43-4CE7-A93F-FBAFAEC5A199}"/>
              </a:ext>
            </a:extLst>
          </p:cNvPr>
          <p:cNvSpPr>
            <a:spLocks/>
          </p:cNvSpPr>
          <p:nvPr/>
        </p:nvSpPr>
        <p:spPr bwMode="auto">
          <a:xfrm>
            <a:off x="1403648" y="203665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chemeClr val="accent3"/>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b="1" dirty="0">
                <a:solidFill>
                  <a:schemeClr val="bg1"/>
                </a:solidFill>
              </a:rPr>
              <a:t>经济</a:t>
            </a:r>
            <a:endParaRPr lang="en-US" altLang="zh-CN" sz="1400" b="1" dirty="0">
              <a:solidFill>
                <a:schemeClr val="bg1"/>
              </a:solidFill>
            </a:endParaRPr>
          </a:p>
          <a:p>
            <a:pPr algn="ctr"/>
            <a:r>
              <a:rPr lang="zh-CN" altLang="en-US" sz="1400" b="1" dirty="0">
                <a:solidFill>
                  <a:schemeClr val="bg1"/>
                </a:solidFill>
              </a:rPr>
              <a:t>危机</a:t>
            </a:r>
          </a:p>
        </p:txBody>
      </p:sp>
      <p:sp>
        <p:nvSpPr>
          <p:cNvPr id="6" name="文本框 52">
            <a:extLst>
              <a:ext uri="{FF2B5EF4-FFF2-40B4-BE49-F238E27FC236}">
                <a16:creationId xmlns:a16="http://schemas.microsoft.com/office/drawing/2014/main" xmlns="" id="{E6C6CBAD-8A43-4E5E-893F-933DE2717F0E}"/>
              </a:ext>
            </a:extLst>
          </p:cNvPr>
          <p:cNvSpPr txBox="1">
            <a:spLocks/>
          </p:cNvSpPr>
          <p:nvPr/>
        </p:nvSpPr>
        <p:spPr bwMode="auto">
          <a:xfrm>
            <a:off x="4788024" y="1847257"/>
            <a:ext cx="3096344" cy="1246763"/>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nSpc>
                <a:spcPts val="1800"/>
              </a:lnSpc>
              <a:defRPr/>
            </a:pPr>
            <a:r>
              <a:rPr lang="zh-CN" altLang="en-US" sz="1050" dirty="0">
                <a:solidFill>
                  <a:schemeClr val="tx1">
                    <a:lumMod val="65000"/>
                    <a:lumOff val="35000"/>
                  </a:schemeClr>
                </a:solidFill>
              </a:rPr>
              <a:t>家庭的困 难可能会让大学生形成较强的自尊，以及敏感、自卑。同时，在大学这个环境中，不同学生 的情况千差万别，可能会有虚荣心比较强的学生与条件好的学生进行攀比，购买奢侈品。</a:t>
            </a:r>
            <a:endParaRPr lang="zh-CN" altLang="en-US" sz="1000" dirty="0">
              <a:solidFill>
                <a:schemeClr val="tx1">
                  <a:lumMod val="65000"/>
                  <a:lumOff val="35000"/>
                </a:schemeClr>
              </a:solidFill>
            </a:endParaRPr>
          </a:p>
        </p:txBody>
      </p:sp>
    </p:spTree>
    <p:extLst>
      <p:ext uri="{BB962C8B-B14F-4D97-AF65-F5344CB8AC3E}">
        <p14:creationId xmlns:p14="http://schemas.microsoft.com/office/powerpoint/2010/main" val="11376870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80020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一、大学生常见的危机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Freeform: Shape 3">
            <a:extLst>
              <a:ext uri="{FF2B5EF4-FFF2-40B4-BE49-F238E27FC236}">
                <a16:creationId xmlns:a16="http://schemas.microsoft.com/office/drawing/2014/main" xmlns="" id="{293411EC-B081-4ADC-B4A4-3F99505C441B}"/>
              </a:ext>
            </a:extLst>
          </p:cNvPr>
          <p:cNvSpPr>
            <a:spLocks/>
          </p:cNvSpPr>
          <p:nvPr/>
        </p:nvSpPr>
        <p:spPr bwMode="auto">
          <a:xfrm>
            <a:off x="4667483" y="2049403"/>
            <a:ext cx="2081386" cy="869021"/>
          </a:xfrm>
          <a:custGeom>
            <a:avLst/>
            <a:gdLst>
              <a:gd name="T0" fmla="*/ 507 w 509"/>
              <a:gd name="T1" fmla="*/ 150 h 203"/>
              <a:gd name="T2" fmla="*/ 416 w 509"/>
              <a:gd name="T3" fmla="*/ 3 h 203"/>
              <a:gd name="T4" fmla="*/ 408 w 509"/>
              <a:gd name="T5" fmla="*/ 1 h 203"/>
              <a:gd name="T6" fmla="*/ 406 w 509"/>
              <a:gd name="T7" fmla="*/ 10 h 203"/>
              <a:gd name="T8" fmla="*/ 491 w 509"/>
              <a:gd name="T9" fmla="*/ 147 h 203"/>
              <a:gd name="T10" fmla="*/ 194 w 509"/>
              <a:gd name="T11" fmla="*/ 147 h 203"/>
              <a:gd name="T12" fmla="*/ 194 w 509"/>
              <a:gd name="T13" fmla="*/ 120 h 203"/>
              <a:gd name="T14" fmla="*/ 431 w 509"/>
              <a:gd name="T15" fmla="*/ 120 h 203"/>
              <a:gd name="T16" fmla="*/ 436 w 509"/>
              <a:gd name="T17" fmla="*/ 116 h 203"/>
              <a:gd name="T18" fmla="*/ 436 w 509"/>
              <a:gd name="T19" fmla="*/ 110 h 203"/>
              <a:gd name="T20" fmla="*/ 383 w 509"/>
              <a:gd name="T21" fmla="*/ 24 h 203"/>
              <a:gd name="T22" fmla="*/ 374 w 509"/>
              <a:gd name="T23" fmla="*/ 22 h 203"/>
              <a:gd name="T24" fmla="*/ 372 w 509"/>
              <a:gd name="T25" fmla="*/ 31 h 203"/>
              <a:gd name="T26" fmla="*/ 419 w 509"/>
              <a:gd name="T27" fmla="*/ 107 h 203"/>
              <a:gd name="T28" fmla="*/ 194 w 509"/>
              <a:gd name="T29" fmla="*/ 107 h 203"/>
              <a:gd name="T30" fmla="*/ 194 w 509"/>
              <a:gd name="T31" fmla="*/ 80 h 203"/>
              <a:gd name="T32" fmla="*/ 359 w 509"/>
              <a:gd name="T33" fmla="*/ 80 h 203"/>
              <a:gd name="T34" fmla="*/ 365 w 509"/>
              <a:gd name="T35" fmla="*/ 77 h 203"/>
              <a:gd name="T36" fmla="*/ 365 w 509"/>
              <a:gd name="T37" fmla="*/ 70 h 203"/>
              <a:gd name="T38" fmla="*/ 349 w 509"/>
              <a:gd name="T39" fmla="*/ 45 h 203"/>
              <a:gd name="T40" fmla="*/ 340 w 509"/>
              <a:gd name="T41" fmla="*/ 43 h 203"/>
              <a:gd name="T42" fmla="*/ 338 w 509"/>
              <a:gd name="T43" fmla="*/ 52 h 203"/>
              <a:gd name="T44" fmla="*/ 348 w 509"/>
              <a:gd name="T45" fmla="*/ 67 h 203"/>
              <a:gd name="T46" fmla="*/ 194 w 509"/>
              <a:gd name="T47" fmla="*/ 67 h 203"/>
              <a:gd name="T48" fmla="*/ 194 w 509"/>
              <a:gd name="T49" fmla="*/ 30 h 203"/>
              <a:gd name="T50" fmla="*/ 191 w 509"/>
              <a:gd name="T51" fmla="*/ 25 h 203"/>
              <a:gd name="T52" fmla="*/ 185 w 509"/>
              <a:gd name="T53" fmla="*/ 25 h 203"/>
              <a:gd name="T54" fmla="*/ 3 w 509"/>
              <a:gd name="T55" fmla="*/ 108 h 203"/>
              <a:gd name="T56" fmla="*/ 0 w 509"/>
              <a:gd name="T57" fmla="*/ 113 h 203"/>
              <a:gd name="T58" fmla="*/ 3 w 509"/>
              <a:gd name="T59" fmla="*/ 119 h 203"/>
              <a:gd name="T60" fmla="*/ 185 w 509"/>
              <a:gd name="T61" fmla="*/ 202 h 203"/>
              <a:gd name="T62" fmla="*/ 188 w 509"/>
              <a:gd name="T63" fmla="*/ 203 h 203"/>
              <a:gd name="T64" fmla="*/ 191 w 509"/>
              <a:gd name="T65" fmla="*/ 202 h 203"/>
              <a:gd name="T66" fmla="*/ 194 w 509"/>
              <a:gd name="T67" fmla="*/ 196 h 203"/>
              <a:gd name="T68" fmla="*/ 194 w 509"/>
              <a:gd name="T69" fmla="*/ 159 h 203"/>
              <a:gd name="T70" fmla="*/ 502 w 509"/>
              <a:gd name="T71" fmla="*/ 159 h 203"/>
              <a:gd name="T72" fmla="*/ 507 w 509"/>
              <a:gd name="T73" fmla="*/ 156 h 203"/>
              <a:gd name="T74" fmla="*/ 507 w 509"/>
              <a:gd name="T75" fmla="*/ 150 h 203"/>
              <a:gd name="T76" fmla="*/ 182 w 509"/>
              <a:gd name="T77" fmla="*/ 187 h 203"/>
              <a:gd name="T78" fmla="*/ 21 w 509"/>
              <a:gd name="T79" fmla="*/ 113 h 203"/>
              <a:gd name="T80" fmla="*/ 182 w 509"/>
              <a:gd name="T81" fmla="*/ 40 h 203"/>
              <a:gd name="T82" fmla="*/ 182 w 509"/>
              <a:gd name="T83" fmla="*/ 18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9" h="203">
                <a:moveTo>
                  <a:pt x="507" y="150"/>
                </a:moveTo>
                <a:cubicBezTo>
                  <a:pt x="416" y="3"/>
                  <a:pt x="416" y="3"/>
                  <a:pt x="416" y="3"/>
                </a:cubicBezTo>
                <a:cubicBezTo>
                  <a:pt x="414" y="0"/>
                  <a:pt x="411" y="0"/>
                  <a:pt x="408" y="1"/>
                </a:cubicBezTo>
                <a:cubicBezTo>
                  <a:pt x="405" y="3"/>
                  <a:pt x="404" y="7"/>
                  <a:pt x="406" y="10"/>
                </a:cubicBezTo>
                <a:cubicBezTo>
                  <a:pt x="491" y="147"/>
                  <a:pt x="491" y="147"/>
                  <a:pt x="491" y="147"/>
                </a:cubicBezTo>
                <a:cubicBezTo>
                  <a:pt x="194" y="147"/>
                  <a:pt x="194" y="147"/>
                  <a:pt x="194" y="147"/>
                </a:cubicBezTo>
                <a:cubicBezTo>
                  <a:pt x="194" y="120"/>
                  <a:pt x="194" y="120"/>
                  <a:pt x="194" y="120"/>
                </a:cubicBezTo>
                <a:cubicBezTo>
                  <a:pt x="431" y="120"/>
                  <a:pt x="431" y="120"/>
                  <a:pt x="431" y="120"/>
                </a:cubicBezTo>
                <a:cubicBezTo>
                  <a:pt x="433" y="120"/>
                  <a:pt x="435" y="118"/>
                  <a:pt x="436" y="116"/>
                </a:cubicBezTo>
                <a:cubicBezTo>
                  <a:pt x="437" y="114"/>
                  <a:pt x="437" y="112"/>
                  <a:pt x="436" y="110"/>
                </a:cubicBezTo>
                <a:cubicBezTo>
                  <a:pt x="383" y="24"/>
                  <a:pt x="383" y="24"/>
                  <a:pt x="383" y="24"/>
                </a:cubicBezTo>
                <a:cubicBezTo>
                  <a:pt x="381" y="21"/>
                  <a:pt x="377" y="20"/>
                  <a:pt x="374" y="22"/>
                </a:cubicBezTo>
                <a:cubicBezTo>
                  <a:pt x="371" y="24"/>
                  <a:pt x="370" y="28"/>
                  <a:pt x="372" y="31"/>
                </a:cubicBezTo>
                <a:cubicBezTo>
                  <a:pt x="419" y="107"/>
                  <a:pt x="419" y="107"/>
                  <a:pt x="419" y="107"/>
                </a:cubicBezTo>
                <a:cubicBezTo>
                  <a:pt x="194" y="107"/>
                  <a:pt x="194" y="107"/>
                  <a:pt x="194" y="107"/>
                </a:cubicBezTo>
                <a:cubicBezTo>
                  <a:pt x="194" y="80"/>
                  <a:pt x="194" y="80"/>
                  <a:pt x="194" y="80"/>
                </a:cubicBezTo>
                <a:cubicBezTo>
                  <a:pt x="359" y="80"/>
                  <a:pt x="359" y="80"/>
                  <a:pt x="359" y="80"/>
                </a:cubicBezTo>
                <a:cubicBezTo>
                  <a:pt x="362" y="80"/>
                  <a:pt x="364" y="79"/>
                  <a:pt x="365" y="77"/>
                </a:cubicBezTo>
                <a:cubicBezTo>
                  <a:pt x="366" y="75"/>
                  <a:pt x="366" y="72"/>
                  <a:pt x="365" y="70"/>
                </a:cubicBezTo>
                <a:cubicBezTo>
                  <a:pt x="349" y="45"/>
                  <a:pt x="349" y="45"/>
                  <a:pt x="349" y="45"/>
                </a:cubicBezTo>
                <a:cubicBezTo>
                  <a:pt x="347" y="42"/>
                  <a:pt x="343" y="41"/>
                  <a:pt x="340" y="43"/>
                </a:cubicBezTo>
                <a:cubicBezTo>
                  <a:pt x="337" y="45"/>
                  <a:pt x="337" y="49"/>
                  <a:pt x="338" y="52"/>
                </a:cubicBezTo>
                <a:cubicBezTo>
                  <a:pt x="348" y="67"/>
                  <a:pt x="348" y="67"/>
                  <a:pt x="348" y="67"/>
                </a:cubicBezTo>
                <a:cubicBezTo>
                  <a:pt x="194" y="67"/>
                  <a:pt x="194" y="67"/>
                  <a:pt x="194" y="67"/>
                </a:cubicBezTo>
                <a:cubicBezTo>
                  <a:pt x="194" y="30"/>
                  <a:pt x="194" y="30"/>
                  <a:pt x="194" y="30"/>
                </a:cubicBezTo>
                <a:cubicBezTo>
                  <a:pt x="194" y="28"/>
                  <a:pt x="193" y="26"/>
                  <a:pt x="191" y="25"/>
                </a:cubicBezTo>
                <a:cubicBezTo>
                  <a:pt x="190" y="24"/>
                  <a:pt x="187" y="24"/>
                  <a:pt x="185" y="25"/>
                </a:cubicBezTo>
                <a:cubicBezTo>
                  <a:pt x="3" y="108"/>
                  <a:pt x="3" y="108"/>
                  <a:pt x="3" y="108"/>
                </a:cubicBezTo>
                <a:cubicBezTo>
                  <a:pt x="1" y="109"/>
                  <a:pt x="0" y="111"/>
                  <a:pt x="0" y="113"/>
                </a:cubicBezTo>
                <a:cubicBezTo>
                  <a:pt x="0" y="116"/>
                  <a:pt x="1" y="118"/>
                  <a:pt x="3" y="119"/>
                </a:cubicBezTo>
                <a:cubicBezTo>
                  <a:pt x="185" y="202"/>
                  <a:pt x="185" y="202"/>
                  <a:pt x="185" y="202"/>
                </a:cubicBezTo>
                <a:cubicBezTo>
                  <a:pt x="186" y="202"/>
                  <a:pt x="187" y="203"/>
                  <a:pt x="188" y="203"/>
                </a:cubicBezTo>
                <a:cubicBezTo>
                  <a:pt x="189" y="203"/>
                  <a:pt x="190" y="202"/>
                  <a:pt x="191" y="202"/>
                </a:cubicBezTo>
                <a:cubicBezTo>
                  <a:pt x="193" y="200"/>
                  <a:pt x="194" y="198"/>
                  <a:pt x="194" y="196"/>
                </a:cubicBezTo>
                <a:cubicBezTo>
                  <a:pt x="194" y="159"/>
                  <a:pt x="194" y="159"/>
                  <a:pt x="194" y="159"/>
                </a:cubicBezTo>
                <a:cubicBezTo>
                  <a:pt x="502" y="159"/>
                  <a:pt x="502" y="159"/>
                  <a:pt x="502" y="159"/>
                </a:cubicBezTo>
                <a:cubicBezTo>
                  <a:pt x="504" y="159"/>
                  <a:pt x="506" y="158"/>
                  <a:pt x="507" y="156"/>
                </a:cubicBezTo>
                <a:cubicBezTo>
                  <a:pt x="509" y="154"/>
                  <a:pt x="508" y="152"/>
                  <a:pt x="507" y="150"/>
                </a:cubicBezTo>
                <a:close/>
                <a:moveTo>
                  <a:pt x="182" y="187"/>
                </a:moveTo>
                <a:cubicBezTo>
                  <a:pt x="21" y="113"/>
                  <a:pt x="21" y="113"/>
                  <a:pt x="21" y="113"/>
                </a:cubicBezTo>
                <a:cubicBezTo>
                  <a:pt x="182" y="40"/>
                  <a:pt x="182" y="40"/>
                  <a:pt x="182" y="40"/>
                </a:cubicBezTo>
                <a:lnTo>
                  <a:pt x="182" y="187"/>
                </a:lnTo>
                <a:close/>
              </a:path>
            </a:pathLst>
          </a:custGeom>
          <a:solidFill>
            <a:srgbClr val="F8A724"/>
          </a:solidFill>
          <a:ln>
            <a:noFill/>
          </a:ln>
        </p:spPr>
        <p:txBody>
          <a:bodyPr anchor="ctr"/>
          <a:lstStyle/>
          <a:p>
            <a:pPr algn="ctr"/>
            <a:endParaRPr/>
          </a:p>
        </p:txBody>
      </p:sp>
      <p:sp>
        <p:nvSpPr>
          <p:cNvPr id="5" name="Freeform: Shape 7">
            <a:extLst>
              <a:ext uri="{FF2B5EF4-FFF2-40B4-BE49-F238E27FC236}">
                <a16:creationId xmlns:a16="http://schemas.microsoft.com/office/drawing/2014/main" xmlns="" id="{D9933D32-1C43-4CE7-A93F-FBAFAEC5A199}"/>
              </a:ext>
            </a:extLst>
          </p:cNvPr>
          <p:cNvSpPr>
            <a:spLocks/>
          </p:cNvSpPr>
          <p:nvPr/>
        </p:nvSpPr>
        <p:spPr bwMode="auto">
          <a:xfrm>
            <a:off x="6948264" y="2036657"/>
            <a:ext cx="857250" cy="867965"/>
          </a:xfrm>
          <a:custGeom>
            <a:avLst/>
            <a:gdLst>
              <a:gd name="T0" fmla="*/ 50 w 280"/>
              <a:gd name="T1" fmla="*/ 52 h 294"/>
              <a:gd name="T2" fmla="*/ 50 w 280"/>
              <a:gd name="T3" fmla="*/ 241 h 294"/>
              <a:gd name="T4" fmla="*/ 231 w 280"/>
              <a:gd name="T5" fmla="*/ 241 h 294"/>
              <a:gd name="T6" fmla="*/ 231 w 280"/>
              <a:gd name="T7" fmla="*/ 52 h 294"/>
              <a:gd name="T8" fmla="*/ 50 w 280"/>
              <a:gd name="T9" fmla="*/ 52 h 294"/>
            </a:gdLst>
            <a:ahLst/>
            <a:cxnLst>
              <a:cxn ang="0">
                <a:pos x="T0" y="T1"/>
              </a:cxn>
              <a:cxn ang="0">
                <a:pos x="T2" y="T3"/>
              </a:cxn>
              <a:cxn ang="0">
                <a:pos x="T4" y="T5"/>
              </a:cxn>
              <a:cxn ang="0">
                <a:pos x="T6" y="T7"/>
              </a:cxn>
              <a:cxn ang="0">
                <a:pos x="T8" y="T9"/>
              </a:cxn>
            </a:cxnLst>
            <a:rect l="0" t="0" r="r" b="b"/>
            <a:pathLst>
              <a:path w="280" h="294">
                <a:moveTo>
                  <a:pt x="50" y="52"/>
                </a:moveTo>
                <a:cubicBezTo>
                  <a:pt x="0" y="104"/>
                  <a:pt x="0" y="189"/>
                  <a:pt x="50" y="241"/>
                </a:cubicBezTo>
                <a:cubicBezTo>
                  <a:pt x="100" y="294"/>
                  <a:pt x="181" y="294"/>
                  <a:pt x="231" y="241"/>
                </a:cubicBezTo>
                <a:cubicBezTo>
                  <a:pt x="280" y="189"/>
                  <a:pt x="280" y="104"/>
                  <a:pt x="231" y="52"/>
                </a:cubicBezTo>
                <a:cubicBezTo>
                  <a:pt x="181" y="0"/>
                  <a:pt x="100" y="0"/>
                  <a:pt x="50" y="52"/>
                </a:cubicBezTo>
                <a:close/>
              </a:path>
            </a:pathLst>
          </a:custGeom>
          <a:solidFill>
            <a:srgbClr val="F8A724"/>
          </a:solidFill>
          <a:ln w="9525">
            <a:noFill/>
            <a:round/>
            <a:headEnd/>
            <a:tailEnd/>
          </a:ln>
        </p:spPr>
        <p:txBody>
          <a:bodyPr vert="horz" wrap="none" lIns="91440" tIns="45720" rIns="91440" bIns="45720" anchor="ctr" anchorCtr="0" compatLnSpc="1">
            <a:prstTxWarp prst="textNoShape">
              <a:avLst/>
            </a:prstTxWarp>
            <a:normAutofit/>
          </a:bodyPr>
          <a:lstStyle/>
          <a:p>
            <a:pPr algn="ctr"/>
            <a:r>
              <a:rPr lang="zh-CN" altLang="en-US" sz="1400" b="1" dirty="0">
                <a:solidFill>
                  <a:schemeClr val="bg1"/>
                </a:solidFill>
              </a:rPr>
              <a:t>情感</a:t>
            </a:r>
            <a:endParaRPr lang="en-US" altLang="zh-CN" sz="1400" b="1" dirty="0">
              <a:solidFill>
                <a:schemeClr val="bg1"/>
              </a:solidFill>
            </a:endParaRPr>
          </a:p>
          <a:p>
            <a:pPr algn="ctr"/>
            <a:r>
              <a:rPr lang="zh-CN" altLang="en-US" sz="1400" b="1" dirty="0">
                <a:solidFill>
                  <a:schemeClr val="bg1"/>
                </a:solidFill>
              </a:rPr>
              <a:t>危机</a:t>
            </a:r>
          </a:p>
        </p:txBody>
      </p:sp>
      <p:sp>
        <p:nvSpPr>
          <p:cNvPr id="6" name="文本框 52">
            <a:extLst>
              <a:ext uri="{FF2B5EF4-FFF2-40B4-BE49-F238E27FC236}">
                <a16:creationId xmlns:a16="http://schemas.microsoft.com/office/drawing/2014/main" xmlns="" id="{E6C6CBAD-8A43-4E5E-893F-933DE2717F0E}"/>
              </a:ext>
            </a:extLst>
          </p:cNvPr>
          <p:cNvSpPr txBox="1">
            <a:spLocks/>
          </p:cNvSpPr>
          <p:nvPr/>
        </p:nvSpPr>
        <p:spPr bwMode="auto">
          <a:xfrm>
            <a:off x="1338486" y="1707660"/>
            <a:ext cx="3096344" cy="1728179"/>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nSpc>
                <a:spcPts val="1800"/>
              </a:lnSpc>
              <a:defRPr/>
            </a:pPr>
            <a:r>
              <a:rPr lang="zh-CN" altLang="en-US" sz="1100" dirty="0"/>
              <a:t>情感危机是指一个人在感情中遭到突然的打击，使其无法控制和驱使自己的感情，从而 严重地干扰他的正常思维和对事物的判断处理能力，甚至使工作学习无法进行。</a:t>
            </a:r>
            <a:endParaRPr lang="zh-CN" altLang="en-US" sz="1050" dirty="0"/>
          </a:p>
        </p:txBody>
      </p:sp>
    </p:spTree>
    <p:extLst>
      <p:ext uri="{BB962C8B-B14F-4D97-AF65-F5344CB8AC3E}">
        <p14:creationId xmlns:p14="http://schemas.microsoft.com/office/powerpoint/2010/main" val="11107149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971600"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二、危机干预的自我支持技术</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2" name="五边形 28">
            <a:extLst>
              <a:ext uri="{FF2B5EF4-FFF2-40B4-BE49-F238E27FC236}">
                <a16:creationId xmlns:a16="http://schemas.microsoft.com/office/drawing/2014/main" xmlns="" id="{9BCAA332-121D-4942-A44F-11CC033FE06B}"/>
              </a:ext>
            </a:extLst>
          </p:cNvPr>
          <p:cNvSpPr/>
          <p:nvPr/>
        </p:nvSpPr>
        <p:spPr>
          <a:xfrm>
            <a:off x="2470412" y="1928586"/>
            <a:ext cx="1659857"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defTabSz="914378">
              <a:defRPr/>
            </a:pPr>
            <a:endParaRPr lang="zh-CN" altLang="en-US" sz="1400" b="1" dirty="0">
              <a:solidFill>
                <a:schemeClr val="tx1"/>
              </a:solidFill>
            </a:endParaRPr>
          </a:p>
        </p:txBody>
      </p:sp>
      <p:sp>
        <p:nvSpPr>
          <p:cNvPr id="153" name="椭圆 152">
            <a:extLst>
              <a:ext uri="{FF2B5EF4-FFF2-40B4-BE49-F238E27FC236}">
                <a16:creationId xmlns:a16="http://schemas.microsoft.com/office/drawing/2014/main" xmlns="" id="{C7223945-9DB7-483B-91CB-9092AB765C0B}"/>
              </a:ext>
            </a:extLst>
          </p:cNvPr>
          <p:cNvSpPr/>
          <p:nvPr/>
        </p:nvSpPr>
        <p:spPr>
          <a:xfrm>
            <a:off x="1835696" y="1843702"/>
            <a:ext cx="787501" cy="787502"/>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51" name="文本框 14">
            <a:extLst>
              <a:ext uri="{FF2B5EF4-FFF2-40B4-BE49-F238E27FC236}">
                <a16:creationId xmlns:a16="http://schemas.microsoft.com/office/drawing/2014/main" xmlns="" id="{635C075C-9A1B-48AF-B429-CA972CABAEDA}"/>
              </a:ext>
            </a:extLst>
          </p:cNvPr>
          <p:cNvSpPr txBox="1">
            <a:spLocks/>
          </p:cNvSpPr>
          <p:nvPr/>
        </p:nvSpPr>
        <p:spPr bwMode="auto">
          <a:xfrm>
            <a:off x="2229446" y="2693452"/>
            <a:ext cx="1659857" cy="430673"/>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50" dirty="0"/>
              <a:t>改变境况的第一步就是要充分了解问题之所在。</a:t>
            </a:r>
          </a:p>
        </p:txBody>
      </p:sp>
      <p:sp>
        <p:nvSpPr>
          <p:cNvPr id="145" name="五边形 31">
            <a:extLst>
              <a:ext uri="{FF2B5EF4-FFF2-40B4-BE49-F238E27FC236}">
                <a16:creationId xmlns:a16="http://schemas.microsoft.com/office/drawing/2014/main" xmlns="" id="{29EA8A15-549B-4B7B-899B-8DE53C009143}"/>
              </a:ext>
            </a:extLst>
          </p:cNvPr>
          <p:cNvSpPr/>
          <p:nvPr/>
        </p:nvSpPr>
        <p:spPr>
          <a:xfrm>
            <a:off x="5381124" y="1928586"/>
            <a:ext cx="1659856"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defTabSz="914378">
              <a:defRPr/>
            </a:pPr>
            <a:r>
              <a:rPr lang="zh-CN" altLang="en-US" sz="1400" b="1" dirty="0">
                <a:solidFill>
                  <a:schemeClr val="tx1"/>
                </a:solidFill>
              </a:rPr>
              <a:t>    </a:t>
            </a:r>
          </a:p>
        </p:txBody>
      </p:sp>
      <p:sp>
        <p:nvSpPr>
          <p:cNvPr id="146" name="椭圆 145">
            <a:extLst>
              <a:ext uri="{FF2B5EF4-FFF2-40B4-BE49-F238E27FC236}">
                <a16:creationId xmlns:a16="http://schemas.microsoft.com/office/drawing/2014/main" xmlns="" id="{916F5B2C-EC48-42E1-8C1D-EBBAB5D61379}"/>
              </a:ext>
            </a:extLst>
          </p:cNvPr>
          <p:cNvSpPr/>
          <p:nvPr/>
        </p:nvSpPr>
        <p:spPr>
          <a:xfrm>
            <a:off x="4746407" y="1843702"/>
            <a:ext cx="787501" cy="787502"/>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7" name="任意多边形 33">
            <a:extLst>
              <a:ext uri="{FF2B5EF4-FFF2-40B4-BE49-F238E27FC236}">
                <a16:creationId xmlns:a16="http://schemas.microsoft.com/office/drawing/2014/main" xmlns="" id="{E72F079D-CE61-4337-AAD0-96445F7D5F04}"/>
              </a:ext>
            </a:extLst>
          </p:cNvPr>
          <p:cNvSpPr>
            <a:spLocks noChangeAspect="1"/>
          </p:cNvSpPr>
          <p:nvPr/>
        </p:nvSpPr>
        <p:spPr bwMode="auto">
          <a:xfrm>
            <a:off x="4905208" y="1999743"/>
            <a:ext cx="475917" cy="475418"/>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55" name="任意多边形 33">
            <a:extLst>
              <a:ext uri="{FF2B5EF4-FFF2-40B4-BE49-F238E27FC236}">
                <a16:creationId xmlns:a16="http://schemas.microsoft.com/office/drawing/2014/main" xmlns="" id="{ED8896E9-C11A-4F43-937F-63A01910FE94}"/>
              </a:ext>
            </a:extLst>
          </p:cNvPr>
          <p:cNvSpPr>
            <a:spLocks noChangeAspect="1"/>
          </p:cNvSpPr>
          <p:nvPr/>
        </p:nvSpPr>
        <p:spPr bwMode="auto">
          <a:xfrm>
            <a:off x="1994496" y="1999743"/>
            <a:ext cx="475917" cy="475418"/>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44" name="文本框 12">
            <a:extLst>
              <a:ext uri="{FF2B5EF4-FFF2-40B4-BE49-F238E27FC236}">
                <a16:creationId xmlns:a16="http://schemas.microsoft.com/office/drawing/2014/main" xmlns="" id="{769D5240-6417-43BB-AC48-D2F310E13103}"/>
              </a:ext>
            </a:extLst>
          </p:cNvPr>
          <p:cNvSpPr txBox="1">
            <a:spLocks/>
          </p:cNvSpPr>
          <p:nvPr/>
        </p:nvSpPr>
        <p:spPr bwMode="auto">
          <a:xfrm>
            <a:off x="5254697" y="2787223"/>
            <a:ext cx="1659857" cy="430673"/>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050" dirty="0"/>
              <a:t>调整情绪的中心环节，就是要培养承受 这些痛苦的感受能力。</a:t>
            </a:r>
          </a:p>
        </p:txBody>
      </p:sp>
      <p:sp>
        <p:nvSpPr>
          <p:cNvPr id="158" name="文本框 157">
            <a:extLst>
              <a:ext uri="{FF2B5EF4-FFF2-40B4-BE49-F238E27FC236}">
                <a16:creationId xmlns:a16="http://schemas.microsoft.com/office/drawing/2014/main" xmlns="" id="{5449CE0C-C979-48C6-9937-1FAAD16105FF}"/>
              </a:ext>
            </a:extLst>
          </p:cNvPr>
          <p:cNvSpPr txBox="1"/>
          <p:nvPr/>
        </p:nvSpPr>
        <p:spPr>
          <a:xfrm>
            <a:off x="2623197" y="2030544"/>
            <a:ext cx="1386655" cy="430887"/>
          </a:xfrm>
          <a:prstGeom prst="rect">
            <a:avLst/>
          </a:prstGeom>
          <a:noFill/>
        </p:spPr>
        <p:txBody>
          <a:bodyPr wrap="square">
            <a:spAutoFit/>
          </a:bodyPr>
          <a:lstStyle/>
          <a:p>
            <a:pPr lvl="0" defTabSz="914378">
              <a:defRPr/>
            </a:pPr>
            <a:r>
              <a:rPr lang="zh-CN" altLang="en-US" sz="1100" b="1" dirty="0">
                <a:solidFill>
                  <a:schemeClr val="tx1"/>
                </a:solidFill>
              </a:rPr>
              <a:t>寻求滋养性的环境</a:t>
            </a:r>
            <a:endParaRPr lang="en-US" altLang="zh-CN" sz="1100" b="1" dirty="0">
              <a:solidFill>
                <a:schemeClr val="tx1"/>
              </a:solidFill>
            </a:endParaRPr>
          </a:p>
          <a:p>
            <a:pPr lvl="0" defTabSz="914378">
              <a:defRPr/>
            </a:pPr>
            <a:r>
              <a:rPr lang="zh-CN" altLang="en-US" sz="1100" b="1" dirty="0">
                <a:solidFill>
                  <a:schemeClr val="tx1"/>
                </a:solidFill>
              </a:rPr>
              <a:t>搜集充分的信息</a:t>
            </a:r>
          </a:p>
        </p:txBody>
      </p:sp>
      <p:sp>
        <p:nvSpPr>
          <p:cNvPr id="159" name="文本框 158">
            <a:extLst>
              <a:ext uri="{FF2B5EF4-FFF2-40B4-BE49-F238E27FC236}">
                <a16:creationId xmlns:a16="http://schemas.microsoft.com/office/drawing/2014/main" xmlns="" id="{9992C738-A8AD-425D-B459-B4E55039AFDD}"/>
              </a:ext>
            </a:extLst>
          </p:cNvPr>
          <p:cNvSpPr txBox="1"/>
          <p:nvPr/>
        </p:nvSpPr>
        <p:spPr>
          <a:xfrm>
            <a:off x="5543131" y="2084605"/>
            <a:ext cx="1386655" cy="261610"/>
          </a:xfrm>
          <a:prstGeom prst="rect">
            <a:avLst/>
          </a:prstGeom>
          <a:noFill/>
        </p:spPr>
        <p:txBody>
          <a:bodyPr wrap="square">
            <a:spAutoFit/>
          </a:bodyPr>
          <a:lstStyle/>
          <a:p>
            <a:pPr lvl="0" defTabSz="914378">
              <a:defRPr/>
            </a:pPr>
            <a:r>
              <a:rPr lang="zh-CN" altLang="en-US" sz="1100" b="1" dirty="0">
                <a:solidFill>
                  <a:schemeClr val="tx1"/>
                </a:solidFill>
              </a:rPr>
              <a:t>积极调整情绪 </a:t>
            </a:r>
          </a:p>
        </p:txBody>
      </p:sp>
    </p:spTree>
    <p:extLst>
      <p:ext uri="{BB962C8B-B14F-4D97-AF65-F5344CB8AC3E}">
        <p14:creationId xmlns:p14="http://schemas.microsoft.com/office/powerpoint/2010/main" val="276242702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五边形 24">
            <a:extLst>
              <a:ext uri="{FF2B5EF4-FFF2-40B4-BE49-F238E27FC236}">
                <a16:creationId xmlns:a16="http://schemas.microsoft.com/office/drawing/2014/main" xmlns="" id="{7B42DF88-19DF-4070-ABFE-842CA3EE9A94}"/>
              </a:ext>
            </a:extLst>
          </p:cNvPr>
          <p:cNvSpPr/>
          <p:nvPr/>
        </p:nvSpPr>
        <p:spPr>
          <a:xfrm>
            <a:off x="2542420" y="1953650"/>
            <a:ext cx="1659857"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defTabSz="914378">
              <a:defRPr/>
            </a:pPr>
            <a:r>
              <a:rPr lang="zh-CN" altLang="en-US" sz="1400" b="1" dirty="0">
                <a:solidFill>
                  <a:schemeClr val="tx1"/>
                </a:solidFill>
              </a:rPr>
              <a:t>    </a:t>
            </a:r>
          </a:p>
        </p:txBody>
      </p:sp>
      <p:sp>
        <p:nvSpPr>
          <p:cNvPr id="139" name="椭圆 138">
            <a:extLst>
              <a:ext uri="{FF2B5EF4-FFF2-40B4-BE49-F238E27FC236}">
                <a16:creationId xmlns:a16="http://schemas.microsoft.com/office/drawing/2014/main" xmlns="" id="{D6D3B705-33CA-4E13-A79E-EB016B14E51A}"/>
              </a:ext>
            </a:extLst>
          </p:cNvPr>
          <p:cNvSpPr/>
          <p:nvPr/>
        </p:nvSpPr>
        <p:spPr>
          <a:xfrm>
            <a:off x="1907704" y="1868766"/>
            <a:ext cx="787501" cy="787502"/>
          </a:xfrm>
          <a:prstGeom prst="ellipse">
            <a:avLst/>
          </a:prstGeom>
          <a:solidFill>
            <a:schemeClr val="accent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971600"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二、危机干预的自我支持技术</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6" name="任意多边形 33">
            <a:extLst>
              <a:ext uri="{FF2B5EF4-FFF2-40B4-BE49-F238E27FC236}">
                <a16:creationId xmlns:a16="http://schemas.microsoft.com/office/drawing/2014/main" xmlns="" id="{72229BC0-A5F5-44A7-9515-3ED606FA39FD}"/>
              </a:ext>
            </a:extLst>
          </p:cNvPr>
          <p:cNvSpPr>
            <a:spLocks noChangeAspect="1"/>
          </p:cNvSpPr>
          <p:nvPr/>
        </p:nvSpPr>
        <p:spPr bwMode="auto">
          <a:xfrm>
            <a:off x="2063495" y="2024807"/>
            <a:ext cx="475917" cy="475418"/>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37" name="文本框 10">
            <a:extLst>
              <a:ext uri="{FF2B5EF4-FFF2-40B4-BE49-F238E27FC236}">
                <a16:creationId xmlns:a16="http://schemas.microsoft.com/office/drawing/2014/main" xmlns="" id="{C7F12B83-3745-4AD0-BDC1-31A53F99D171}"/>
              </a:ext>
            </a:extLst>
          </p:cNvPr>
          <p:cNvSpPr txBox="1">
            <a:spLocks/>
          </p:cNvSpPr>
          <p:nvPr/>
        </p:nvSpPr>
        <p:spPr bwMode="auto">
          <a:xfrm>
            <a:off x="2353180" y="2789149"/>
            <a:ext cx="1659857" cy="430673"/>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050" dirty="0"/>
              <a:t>在危机期间和危机过后，个体都需要与 周围的人保持这种良好的人际关系。</a:t>
            </a:r>
          </a:p>
        </p:txBody>
      </p:sp>
      <p:sp>
        <p:nvSpPr>
          <p:cNvPr id="131" name="五边形 53">
            <a:extLst>
              <a:ext uri="{FF2B5EF4-FFF2-40B4-BE49-F238E27FC236}">
                <a16:creationId xmlns:a16="http://schemas.microsoft.com/office/drawing/2014/main" xmlns="" id="{A436F92F-318A-4A50-8D18-722B21F267E7}"/>
              </a:ext>
            </a:extLst>
          </p:cNvPr>
          <p:cNvSpPr/>
          <p:nvPr/>
        </p:nvSpPr>
        <p:spPr>
          <a:xfrm>
            <a:off x="5504218" y="1953650"/>
            <a:ext cx="1659857"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defTabSz="914378">
              <a:defRPr/>
            </a:pPr>
            <a:r>
              <a:rPr lang="zh-CN" altLang="en-US" sz="1400" b="1" dirty="0">
                <a:solidFill>
                  <a:schemeClr val="tx1"/>
                </a:solidFill>
              </a:rPr>
              <a:t>    </a:t>
            </a:r>
          </a:p>
        </p:txBody>
      </p:sp>
      <p:sp>
        <p:nvSpPr>
          <p:cNvPr id="132" name="椭圆 131">
            <a:extLst>
              <a:ext uri="{FF2B5EF4-FFF2-40B4-BE49-F238E27FC236}">
                <a16:creationId xmlns:a16="http://schemas.microsoft.com/office/drawing/2014/main" xmlns="" id="{311ED70B-E167-4299-87EE-0C165709410D}"/>
              </a:ext>
            </a:extLst>
          </p:cNvPr>
          <p:cNvSpPr/>
          <p:nvPr/>
        </p:nvSpPr>
        <p:spPr>
          <a:xfrm>
            <a:off x="4869501" y="1868766"/>
            <a:ext cx="787501" cy="787502"/>
          </a:xfrm>
          <a:prstGeom prst="ellipse">
            <a:avLst/>
          </a:prstGeom>
          <a:solidFill>
            <a:schemeClr val="accent4">
              <a:lumMod val="10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3" name="任意多边形 55">
            <a:extLst>
              <a:ext uri="{FF2B5EF4-FFF2-40B4-BE49-F238E27FC236}">
                <a16:creationId xmlns:a16="http://schemas.microsoft.com/office/drawing/2014/main" xmlns="" id="{EA2B5D7C-BEFC-41F5-B55A-53F4FE3BB361}"/>
              </a:ext>
            </a:extLst>
          </p:cNvPr>
          <p:cNvSpPr>
            <a:spLocks noChangeAspect="1"/>
          </p:cNvSpPr>
          <p:nvPr/>
        </p:nvSpPr>
        <p:spPr bwMode="auto">
          <a:xfrm>
            <a:off x="5028302" y="2024807"/>
            <a:ext cx="475917" cy="475418"/>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30" name="文本框 52">
            <a:extLst>
              <a:ext uri="{FF2B5EF4-FFF2-40B4-BE49-F238E27FC236}">
                <a16:creationId xmlns:a16="http://schemas.microsoft.com/office/drawing/2014/main" xmlns="" id="{1DB1F96C-AF9F-4C7B-BB0C-EAB0DFC097E4}"/>
              </a:ext>
            </a:extLst>
          </p:cNvPr>
          <p:cNvSpPr txBox="1">
            <a:spLocks/>
          </p:cNvSpPr>
          <p:nvPr/>
        </p:nvSpPr>
        <p:spPr bwMode="auto">
          <a:xfrm>
            <a:off x="5307342" y="2726141"/>
            <a:ext cx="1659857" cy="787502"/>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50" dirty="0"/>
              <a:t>面对现实，正视危机，有利于个体激发自身潜在的力量，动员一切资源来寻求危机的解决办法。 </a:t>
            </a:r>
          </a:p>
        </p:txBody>
      </p:sp>
      <p:sp>
        <p:nvSpPr>
          <p:cNvPr id="160" name="文本框 159">
            <a:extLst>
              <a:ext uri="{FF2B5EF4-FFF2-40B4-BE49-F238E27FC236}">
                <a16:creationId xmlns:a16="http://schemas.microsoft.com/office/drawing/2014/main" xmlns="" id="{29A7701F-CE5F-4850-806B-7591CF2BC985}"/>
              </a:ext>
            </a:extLst>
          </p:cNvPr>
          <p:cNvSpPr txBox="1"/>
          <p:nvPr/>
        </p:nvSpPr>
        <p:spPr>
          <a:xfrm>
            <a:off x="2705190" y="2055608"/>
            <a:ext cx="1386655" cy="430887"/>
          </a:xfrm>
          <a:prstGeom prst="rect">
            <a:avLst/>
          </a:prstGeom>
          <a:noFill/>
        </p:spPr>
        <p:txBody>
          <a:bodyPr wrap="square">
            <a:spAutoFit/>
          </a:bodyPr>
          <a:lstStyle/>
          <a:p>
            <a:pPr lvl="0" defTabSz="914378">
              <a:defRPr/>
            </a:pPr>
            <a:r>
              <a:rPr lang="zh-CN" altLang="en-US" sz="1100" b="1" dirty="0">
                <a:solidFill>
                  <a:schemeClr val="tx1"/>
                </a:solidFill>
              </a:rPr>
              <a:t>建立良好的</a:t>
            </a:r>
            <a:endParaRPr lang="en-US" altLang="zh-CN" sz="1100" b="1" dirty="0">
              <a:solidFill>
                <a:schemeClr val="tx1"/>
              </a:solidFill>
            </a:endParaRPr>
          </a:p>
          <a:p>
            <a:pPr lvl="0" defTabSz="914378">
              <a:defRPr/>
            </a:pPr>
            <a:r>
              <a:rPr lang="zh-CN" altLang="en-US" sz="1100" b="1" dirty="0">
                <a:solidFill>
                  <a:schemeClr val="tx1"/>
                </a:solidFill>
              </a:rPr>
              <a:t>人际关系</a:t>
            </a:r>
          </a:p>
        </p:txBody>
      </p:sp>
      <p:sp>
        <p:nvSpPr>
          <p:cNvPr id="162" name="文本框 161">
            <a:extLst>
              <a:ext uri="{FF2B5EF4-FFF2-40B4-BE49-F238E27FC236}">
                <a16:creationId xmlns:a16="http://schemas.microsoft.com/office/drawing/2014/main" xmlns="" id="{17F8B22E-84E0-4B7A-AEF5-4E66E2B8D3C3}"/>
              </a:ext>
            </a:extLst>
          </p:cNvPr>
          <p:cNvSpPr txBox="1"/>
          <p:nvPr/>
        </p:nvSpPr>
        <p:spPr>
          <a:xfrm>
            <a:off x="5678549" y="2025499"/>
            <a:ext cx="1386655" cy="430887"/>
          </a:xfrm>
          <a:prstGeom prst="rect">
            <a:avLst/>
          </a:prstGeom>
          <a:noFill/>
        </p:spPr>
        <p:txBody>
          <a:bodyPr wrap="square">
            <a:spAutoFit/>
          </a:bodyPr>
          <a:lstStyle/>
          <a:p>
            <a:pPr lvl="0" defTabSz="914378">
              <a:defRPr/>
            </a:pPr>
            <a:r>
              <a:rPr lang="zh-CN" altLang="en-US" sz="1100" b="1" dirty="0">
                <a:solidFill>
                  <a:schemeClr val="tx1"/>
                </a:solidFill>
              </a:rPr>
              <a:t>面对现实</a:t>
            </a:r>
            <a:endParaRPr lang="en-US" altLang="zh-CN" sz="1100" b="1" dirty="0">
              <a:solidFill>
                <a:schemeClr val="tx1"/>
              </a:solidFill>
            </a:endParaRPr>
          </a:p>
          <a:p>
            <a:pPr lvl="0" defTabSz="914378">
              <a:defRPr/>
            </a:pPr>
            <a:r>
              <a:rPr lang="zh-CN" altLang="en-US" sz="1100" b="1" dirty="0">
                <a:solidFill>
                  <a:schemeClr val="tx1"/>
                </a:solidFill>
              </a:rPr>
              <a:t>正视危机 </a:t>
            </a:r>
          </a:p>
        </p:txBody>
      </p:sp>
    </p:spTree>
    <p:extLst>
      <p:ext uri="{BB962C8B-B14F-4D97-AF65-F5344CB8AC3E}">
        <p14:creationId xmlns:p14="http://schemas.microsoft.com/office/powerpoint/2010/main" val="10479141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五边形 61">
            <a:extLst>
              <a:ext uri="{FF2B5EF4-FFF2-40B4-BE49-F238E27FC236}">
                <a16:creationId xmlns:a16="http://schemas.microsoft.com/office/drawing/2014/main" xmlns="" id="{2BCA61CE-C140-41AF-9D82-A4509819672F}"/>
              </a:ext>
            </a:extLst>
          </p:cNvPr>
          <p:cNvSpPr/>
          <p:nvPr/>
        </p:nvSpPr>
        <p:spPr>
          <a:xfrm>
            <a:off x="3766556" y="1869132"/>
            <a:ext cx="1659857" cy="617733"/>
          </a:xfrm>
          <a:prstGeom prst="homePlate">
            <a:avLst>
              <a:gd name="adj" fmla="val 40279"/>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defTabSz="914378">
              <a:defRPr/>
            </a:pPr>
            <a:r>
              <a:rPr lang="zh-CN" altLang="en-US" sz="1400" b="1" dirty="0">
                <a:solidFill>
                  <a:schemeClr val="tx1"/>
                </a:solidFill>
              </a:rPr>
              <a:t>    </a:t>
            </a:r>
          </a:p>
        </p:txBody>
      </p:sp>
      <p:sp>
        <p:nvSpPr>
          <p:cNvPr id="125" name="椭圆 124">
            <a:extLst>
              <a:ext uri="{FF2B5EF4-FFF2-40B4-BE49-F238E27FC236}">
                <a16:creationId xmlns:a16="http://schemas.microsoft.com/office/drawing/2014/main" xmlns="" id="{262F26D7-7022-4277-9293-991713836191}"/>
              </a:ext>
            </a:extLst>
          </p:cNvPr>
          <p:cNvSpPr/>
          <p:nvPr/>
        </p:nvSpPr>
        <p:spPr>
          <a:xfrm>
            <a:off x="3131840" y="1784248"/>
            <a:ext cx="787501" cy="787502"/>
          </a:xfrm>
          <a:prstGeom prst="ellipse">
            <a:avLst/>
          </a:prstGeom>
          <a:solidFill>
            <a:schemeClr val="accent5">
              <a:lumMod val="10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223224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大学生的危机表现与干预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971600"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二、危机干预的自我支持技术</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3995936" y="521031"/>
            <a:ext cx="514806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7" name="任意多边形 55">
            <a:extLst>
              <a:ext uri="{FF2B5EF4-FFF2-40B4-BE49-F238E27FC236}">
                <a16:creationId xmlns:a16="http://schemas.microsoft.com/office/drawing/2014/main" xmlns="" id="{6D514476-F685-42B5-B053-B6E70A493C8F}"/>
              </a:ext>
            </a:extLst>
          </p:cNvPr>
          <p:cNvSpPr>
            <a:spLocks noChangeAspect="1"/>
          </p:cNvSpPr>
          <p:nvPr/>
        </p:nvSpPr>
        <p:spPr bwMode="auto">
          <a:xfrm>
            <a:off x="3290640" y="1940289"/>
            <a:ext cx="475917" cy="475418"/>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23" name="文本框 60">
            <a:extLst>
              <a:ext uri="{FF2B5EF4-FFF2-40B4-BE49-F238E27FC236}">
                <a16:creationId xmlns:a16="http://schemas.microsoft.com/office/drawing/2014/main" xmlns="" id="{1C3C3862-9CDB-4A07-87F5-053ADA483103}"/>
              </a:ext>
            </a:extLst>
          </p:cNvPr>
          <p:cNvSpPr txBox="1">
            <a:spLocks/>
          </p:cNvSpPr>
          <p:nvPr/>
        </p:nvSpPr>
        <p:spPr bwMode="auto">
          <a:xfrm>
            <a:off x="3133746" y="2662219"/>
            <a:ext cx="2546709" cy="617733"/>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50" dirty="0"/>
              <a:t>在危机时期，避免做重大的决定，有利于个体的自我保护，以免再次受到伤害。</a:t>
            </a:r>
          </a:p>
        </p:txBody>
      </p:sp>
      <p:sp>
        <p:nvSpPr>
          <p:cNvPr id="161" name="文本框 160">
            <a:extLst>
              <a:ext uri="{FF2B5EF4-FFF2-40B4-BE49-F238E27FC236}">
                <a16:creationId xmlns:a16="http://schemas.microsoft.com/office/drawing/2014/main" xmlns="" id="{70DC03D2-2D4C-45E6-B243-D0CDC415DDF1}"/>
              </a:ext>
            </a:extLst>
          </p:cNvPr>
          <p:cNvSpPr txBox="1"/>
          <p:nvPr/>
        </p:nvSpPr>
        <p:spPr>
          <a:xfrm>
            <a:off x="3919341" y="1940981"/>
            <a:ext cx="1386655" cy="430887"/>
          </a:xfrm>
          <a:prstGeom prst="rect">
            <a:avLst/>
          </a:prstGeom>
          <a:noFill/>
        </p:spPr>
        <p:txBody>
          <a:bodyPr wrap="square">
            <a:spAutoFit/>
          </a:bodyPr>
          <a:lstStyle/>
          <a:p>
            <a:pPr lvl="0" defTabSz="914378">
              <a:defRPr/>
            </a:pPr>
            <a:r>
              <a:rPr lang="zh-CN" altLang="en-US" sz="1100" b="1" dirty="0">
                <a:solidFill>
                  <a:schemeClr val="tx1"/>
                </a:solidFill>
              </a:rPr>
              <a:t>暂时避免</a:t>
            </a:r>
            <a:endParaRPr lang="en-US" altLang="zh-CN" sz="1100" b="1" dirty="0">
              <a:solidFill>
                <a:schemeClr val="tx1"/>
              </a:solidFill>
            </a:endParaRPr>
          </a:p>
          <a:p>
            <a:pPr lvl="0" defTabSz="914378">
              <a:defRPr/>
            </a:pPr>
            <a:r>
              <a:rPr lang="zh-CN" altLang="en-US" sz="1100" b="1" dirty="0">
                <a:solidFill>
                  <a:schemeClr val="tx1"/>
                </a:solidFill>
              </a:rPr>
              <a:t>作重大的决定</a:t>
            </a:r>
          </a:p>
        </p:txBody>
      </p:sp>
    </p:spTree>
    <p:extLst>
      <p:ext uri="{BB962C8B-B14F-4D97-AF65-F5344CB8AC3E}">
        <p14:creationId xmlns:p14="http://schemas.microsoft.com/office/powerpoint/2010/main" val="341048033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第十七章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危机的觉察与干预</a:t>
            </a:r>
          </a:p>
        </p:txBody>
      </p:sp>
      <p:grpSp>
        <p:nvGrpSpPr>
          <p:cNvPr id="18" name="组合 17">
            <a:extLst>
              <a:ext uri="{FF2B5EF4-FFF2-40B4-BE49-F238E27FC236}">
                <a16:creationId xmlns:a16="http://schemas.microsoft.com/office/drawing/2014/main" xmlns="" id="{7AC6C6BE-A763-47FA-849C-171B381D4DBD}"/>
              </a:ext>
            </a:extLst>
          </p:cNvPr>
          <p:cNvGrpSpPr/>
          <p:nvPr/>
        </p:nvGrpSpPr>
        <p:grpSpPr>
          <a:xfrm>
            <a:off x="1331640" y="659815"/>
            <a:ext cx="2872821" cy="3193462"/>
            <a:chOff x="1331640" y="659815"/>
            <a:chExt cx="2872821" cy="3193462"/>
          </a:xfrm>
        </p:grpSpPr>
        <p:sp>
          <p:nvSpPr>
            <p:cNvPr id="19" name="Freeform 5">
              <a:extLst>
                <a:ext uri="{FF2B5EF4-FFF2-40B4-BE49-F238E27FC236}">
                  <a16:creationId xmlns:a16="http://schemas.microsoft.com/office/drawing/2014/main" xmlns="" id="{DF86E9EE-DA18-4104-AB41-EEEE8FDA49E1}"/>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0" name="Freeform 6">
              <a:extLst>
                <a:ext uri="{FF2B5EF4-FFF2-40B4-BE49-F238E27FC236}">
                  <a16:creationId xmlns:a16="http://schemas.microsoft.com/office/drawing/2014/main" xmlns="" id="{2C0352CB-B3DE-476C-BBB2-ACCBD0437C6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1" name="Freeform 7">
              <a:extLst>
                <a:ext uri="{FF2B5EF4-FFF2-40B4-BE49-F238E27FC236}">
                  <a16:creationId xmlns:a16="http://schemas.microsoft.com/office/drawing/2014/main" xmlns="" id="{D3090610-DAD8-403A-8B6B-D8767B351CDB}"/>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2" name="组合 21">
              <a:extLst>
                <a:ext uri="{FF2B5EF4-FFF2-40B4-BE49-F238E27FC236}">
                  <a16:creationId xmlns:a16="http://schemas.microsoft.com/office/drawing/2014/main" xmlns="" id="{4DFC8BED-18E5-49C1-895C-4CDB446E502F}"/>
                </a:ext>
              </a:extLst>
            </p:cNvPr>
            <p:cNvGrpSpPr/>
            <p:nvPr/>
          </p:nvGrpSpPr>
          <p:grpSpPr>
            <a:xfrm>
              <a:off x="1331640" y="2149966"/>
              <a:ext cx="688422" cy="776783"/>
              <a:chOff x="959665" y="1964065"/>
              <a:chExt cx="828675" cy="935038"/>
            </a:xfrm>
          </p:grpSpPr>
          <p:sp>
            <p:nvSpPr>
              <p:cNvPr id="24" name="Freeform 8">
                <a:extLst>
                  <a:ext uri="{FF2B5EF4-FFF2-40B4-BE49-F238E27FC236}">
                    <a16:creationId xmlns:a16="http://schemas.microsoft.com/office/drawing/2014/main" xmlns="" id="{8BD3D850-9648-465A-9F8F-D39818FB3AA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9">
                <a:extLst>
                  <a:ext uri="{FF2B5EF4-FFF2-40B4-BE49-F238E27FC236}">
                    <a16:creationId xmlns:a16="http://schemas.microsoft.com/office/drawing/2014/main" xmlns="" id="{2581D8D5-256A-45CB-AAC5-D32AEA867C2D}"/>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6" name="Freeform 10">
                <a:extLst>
                  <a:ext uri="{FF2B5EF4-FFF2-40B4-BE49-F238E27FC236}">
                    <a16:creationId xmlns:a16="http://schemas.microsoft.com/office/drawing/2014/main" xmlns="" id="{73C88432-0B87-4AF6-A484-253920F85EB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7" name="Freeform 11">
                <a:extLst>
                  <a:ext uri="{FF2B5EF4-FFF2-40B4-BE49-F238E27FC236}">
                    <a16:creationId xmlns:a16="http://schemas.microsoft.com/office/drawing/2014/main" xmlns="" id="{EF5ABE51-DB89-4739-83AB-7D65B4022AB5}"/>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3" name="文本框 22">
              <a:extLst>
                <a:ext uri="{FF2B5EF4-FFF2-40B4-BE49-F238E27FC236}">
                  <a16:creationId xmlns:a16="http://schemas.microsoft.com/office/drawing/2014/main" xmlns="" id="{10A1CC06-9058-4894-9DB4-9D3E6E9E5E8C}"/>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17</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437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自杀干预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一、自杀及其原因</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409312" y="521031"/>
            <a:ext cx="67346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5" name="直接连接符 34">
            <a:extLst>
              <a:ext uri="{FF2B5EF4-FFF2-40B4-BE49-F238E27FC236}">
                <a16:creationId xmlns:a16="http://schemas.microsoft.com/office/drawing/2014/main" xmlns="" id="{1BCB21E2-7503-4339-8F10-D37F83E0144B}"/>
              </a:ext>
            </a:extLst>
          </p:cNvPr>
          <p:cNvCxnSpPr>
            <a:cxnSpLocks/>
          </p:cNvCxnSpPr>
          <p:nvPr/>
        </p:nvCxnSpPr>
        <p:spPr>
          <a:xfrm flipV="1">
            <a:off x="2409313" y="1399010"/>
            <a:ext cx="0" cy="1388764"/>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6" name="文本框 27">
            <a:extLst>
              <a:ext uri="{FF2B5EF4-FFF2-40B4-BE49-F238E27FC236}">
                <a16:creationId xmlns:a16="http://schemas.microsoft.com/office/drawing/2014/main" xmlns="" id="{925A9319-6208-4507-A83B-8E8F074B6903}"/>
              </a:ext>
            </a:extLst>
          </p:cNvPr>
          <p:cNvSpPr txBox="1"/>
          <p:nvPr/>
        </p:nvSpPr>
        <p:spPr>
          <a:xfrm>
            <a:off x="2409312" y="1434957"/>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37" name="矩形 36">
            <a:extLst>
              <a:ext uri="{FF2B5EF4-FFF2-40B4-BE49-F238E27FC236}">
                <a16:creationId xmlns:a16="http://schemas.microsoft.com/office/drawing/2014/main" xmlns="" id="{7C824BD8-8909-4107-904D-702143723360}"/>
              </a:ext>
            </a:extLst>
          </p:cNvPr>
          <p:cNvSpPr/>
          <p:nvPr/>
        </p:nvSpPr>
        <p:spPr>
          <a:xfrm>
            <a:off x="2478650" y="140656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自杀</a:t>
            </a:r>
          </a:p>
        </p:txBody>
      </p:sp>
      <p:sp>
        <p:nvSpPr>
          <p:cNvPr id="38" name="矩形 37">
            <a:extLst>
              <a:ext uri="{FF2B5EF4-FFF2-40B4-BE49-F238E27FC236}">
                <a16:creationId xmlns:a16="http://schemas.microsoft.com/office/drawing/2014/main" xmlns="" id="{716664B1-0CF1-4EC4-91F0-A820564CA1AA}"/>
              </a:ext>
            </a:extLst>
          </p:cNvPr>
          <p:cNvSpPr/>
          <p:nvPr/>
        </p:nvSpPr>
        <p:spPr>
          <a:xfrm>
            <a:off x="2478649" y="1843784"/>
            <a:ext cx="4755191" cy="959943"/>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自杀是个体有意识地采取各种手段自愿结束自己生命的异常行为。</a:t>
            </a:r>
            <a:endParaRPr lang="en-US" altLang="zh-CN" sz="1200" dirty="0">
              <a:solidFill>
                <a:schemeClr val="tx1">
                  <a:lumMod val="50000"/>
                  <a:lumOff val="50000"/>
                </a:schemeClr>
              </a:solidFill>
              <a:latin typeface="+mj-ea"/>
              <a:ea typeface="+mj-ea"/>
            </a:endParaRPr>
          </a:p>
          <a:p>
            <a:pPr>
              <a:lnSpc>
                <a:spcPct val="120000"/>
              </a:lnSpc>
            </a:pPr>
            <a:r>
              <a:rPr lang="zh-CN" altLang="en-US" sz="1200" dirty="0">
                <a:solidFill>
                  <a:schemeClr val="tx1">
                    <a:lumMod val="50000"/>
                    <a:lumOff val="50000"/>
                  </a:schemeClr>
                </a:solidFill>
                <a:latin typeface="+mj-ea"/>
                <a:ea typeface="+mj-ea"/>
              </a:rPr>
              <a:t>从心理学角度分析，自杀者多数是由于生活中遭遇困境而 产生激烈的内心冲突，陷入危机状态不能自拔，难以承受或心理异常而产生自毁行为。</a:t>
            </a:r>
          </a:p>
        </p:txBody>
      </p:sp>
      <p:cxnSp>
        <p:nvCxnSpPr>
          <p:cNvPr id="44" name="直接连接符 43">
            <a:extLst>
              <a:ext uri="{FF2B5EF4-FFF2-40B4-BE49-F238E27FC236}">
                <a16:creationId xmlns:a16="http://schemas.microsoft.com/office/drawing/2014/main" xmlns="" id="{E31C888A-1CC7-442D-949E-DA839A862A16}"/>
              </a:ext>
            </a:extLst>
          </p:cNvPr>
          <p:cNvCxnSpPr>
            <a:cxnSpLocks/>
          </p:cNvCxnSpPr>
          <p:nvPr/>
        </p:nvCxnSpPr>
        <p:spPr>
          <a:xfrm flipV="1">
            <a:off x="2460430" y="3123026"/>
            <a:ext cx="0" cy="961519"/>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45" name="文本框 27">
            <a:extLst>
              <a:ext uri="{FF2B5EF4-FFF2-40B4-BE49-F238E27FC236}">
                <a16:creationId xmlns:a16="http://schemas.microsoft.com/office/drawing/2014/main" xmlns="" id="{0F9D0413-F727-421C-9424-DAB3F325D2A2}"/>
              </a:ext>
            </a:extLst>
          </p:cNvPr>
          <p:cNvSpPr txBox="1"/>
          <p:nvPr/>
        </p:nvSpPr>
        <p:spPr>
          <a:xfrm>
            <a:off x="2460429" y="3158973"/>
            <a:ext cx="1798475" cy="338554"/>
          </a:xfrm>
          <a:prstGeom prst="rect">
            <a:avLst/>
          </a:prstGeom>
          <a:solidFill>
            <a:schemeClr val="accent3"/>
          </a:solidFill>
        </p:spPr>
        <p:txBody>
          <a:bodyPr wrap="none">
            <a:normAutofit/>
          </a:bodyPr>
          <a:lstStyle/>
          <a:p>
            <a:endParaRPr lang="zh-CN" altLang="en-US" sz="1600" b="1" dirty="0">
              <a:solidFill>
                <a:schemeClr val="bg1"/>
              </a:solidFill>
              <a:latin typeface="印品黑体" panose="00000500000000000000" pitchFamily="2" charset="-122"/>
            </a:endParaRPr>
          </a:p>
        </p:txBody>
      </p:sp>
      <p:sp>
        <p:nvSpPr>
          <p:cNvPr id="46" name="矩形 45">
            <a:extLst>
              <a:ext uri="{FF2B5EF4-FFF2-40B4-BE49-F238E27FC236}">
                <a16:creationId xmlns:a16="http://schemas.microsoft.com/office/drawing/2014/main" xmlns="" id="{46652F25-207B-4219-B037-0C8F067E0C33}"/>
              </a:ext>
            </a:extLst>
          </p:cNvPr>
          <p:cNvSpPr/>
          <p:nvPr/>
        </p:nvSpPr>
        <p:spPr>
          <a:xfrm>
            <a:off x="2529767" y="313058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rPr>
              <a:t>自杀干预</a:t>
            </a:r>
          </a:p>
        </p:txBody>
      </p:sp>
      <p:sp>
        <p:nvSpPr>
          <p:cNvPr id="47" name="矩形 46">
            <a:extLst>
              <a:ext uri="{FF2B5EF4-FFF2-40B4-BE49-F238E27FC236}">
                <a16:creationId xmlns:a16="http://schemas.microsoft.com/office/drawing/2014/main" xmlns="" id="{0EE7683C-85A3-4387-B5C4-EF550B93FF3D}"/>
              </a:ext>
            </a:extLst>
          </p:cNvPr>
          <p:cNvSpPr/>
          <p:nvPr/>
        </p:nvSpPr>
        <p:spPr>
          <a:xfrm>
            <a:off x="2529766" y="3567800"/>
            <a:ext cx="4755191" cy="516745"/>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mj-ea"/>
                <a:ea typeface="+mj-ea"/>
              </a:rPr>
              <a:t>自杀干预也叫自杀管理，是针对诱发自杀的种种因素，采取不同的干预策略，对自杀进行干预的最终目的是预防自杀。</a:t>
            </a:r>
            <a:endParaRPr lang="en-US" altLang="zh-CN" sz="1200" dirty="0">
              <a:solidFill>
                <a:schemeClr val="tx1">
                  <a:lumMod val="50000"/>
                  <a:lumOff val="50000"/>
                </a:schemeClr>
              </a:solidFill>
              <a:latin typeface="+mj-ea"/>
              <a:ea typeface="+mj-ea"/>
            </a:endParaRPr>
          </a:p>
        </p:txBody>
      </p:sp>
    </p:spTree>
    <p:extLst>
      <p:ext uri="{BB962C8B-B14F-4D97-AF65-F5344CB8AC3E}">
        <p14:creationId xmlns:p14="http://schemas.microsoft.com/office/powerpoint/2010/main" val="399185582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79775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自杀干预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二、学校自杀干预措施</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409312" y="521031"/>
            <a:ext cx="67346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8" name="组合 17">
            <a:extLst>
              <a:ext uri="{FF2B5EF4-FFF2-40B4-BE49-F238E27FC236}">
                <a16:creationId xmlns:a16="http://schemas.microsoft.com/office/drawing/2014/main" xmlns="" id="{449F7FA2-8D61-4797-807E-080A4C8326CF}"/>
              </a:ext>
            </a:extLst>
          </p:cNvPr>
          <p:cNvGrpSpPr/>
          <p:nvPr/>
        </p:nvGrpSpPr>
        <p:grpSpPr>
          <a:xfrm>
            <a:off x="3207390" y="1930984"/>
            <a:ext cx="2526758" cy="2377101"/>
            <a:chOff x="1282700" y="1357083"/>
            <a:chExt cx="4610100" cy="4337051"/>
          </a:xfrm>
        </p:grpSpPr>
        <p:grpSp>
          <p:nvGrpSpPr>
            <p:cNvPr id="19" name="组合 18">
              <a:extLst>
                <a:ext uri="{FF2B5EF4-FFF2-40B4-BE49-F238E27FC236}">
                  <a16:creationId xmlns:a16="http://schemas.microsoft.com/office/drawing/2014/main" xmlns="" id="{368C7E1B-83CF-4D2E-98EF-4ADC3987DA9B}"/>
                </a:ext>
              </a:extLst>
            </p:cNvPr>
            <p:cNvGrpSpPr/>
            <p:nvPr/>
          </p:nvGrpSpPr>
          <p:grpSpPr>
            <a:xfrm>
              <a:off x="2256333" y="2963631"/>
              <a:ext cx="2662804" cy="2353876"/>
              <a:chOff x="2256333" y="2393949"/>
              <a:chExt cx="2662804" cy="2353876"/>
            </a:xfrm>
          </p:grpSpPr>
          <p:sp>
            <p:nvSpPr>
              <p:cNvPr id="24" name="任意多边形: 形状 23">
                <a:extLst>
                  <a:ext uri="{FF2B5EF4-FFF2-40B4-BE49-F238E27FC236}">
                    <a16:creationId xmlns:a16="http://schemas.microsoft.com/office/drawing/2014/main" xmlns="" id="{4BA138BD-EAB1-4A2D-BB99-CCD024E19E66}"/>
                  </a:ext>
                </a:extLst>
              </p:cNvPr>
              <p:cNvSpPr/>
              <p:nvPr/>
            </p:nvSpPr>
            <p:spPr>
              <a:xfrm>
                <a:off x="2256333" y="2393949"/>
                <a:ext cx="1332753" cy="1066276"/>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25" name="任意多边形: 形状 24">
                <a:extLst>
                  <a:ext uri="{FF2B5EF4-FFF2-40B4-BE49-F238E27FC236}">
                    <a16:creationId xmlns:a16="http://schemas.microsoft.com/office/drawing/2014/main" xmlns="" id="{960D9511-3556-4624-A531-E9BE42133C66}"/>
                  </a:ext>
                </a:extLst>
              </p:cNvPr>
              <p:cNvSpPr/>
              <p:nvPr/>
            </p:nvSpPr>
            <p:spPr>
              <a:xfrm>
                <a:off x="3589086" y="2393951"/>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26" name="任意多边形: 形状 25">
                <a:extLst>
                  <a:ext uri="{FF2B5EF4-FFF2-40B4-BE49-F238E27FC236}">
                    <a16:creationId xmlns:a16="http://schemas.microsoft.com/office/drawing/2014/main" xmlns="" id="{E32455F7-853E-4D86-ACFC-E9446B533D38}"/>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grpSp>
        <p:sp>
          <p:nvSpPr>
            <p:cNvPr id="20" name="任意多边形: 形状 19">
              <a:extLst>
                <a:ext uri="{FF2B5EF4-FFF2-40B4-BE49-F238E27FC236}">
                  <a16:creationId xmlns:a16="http://schemas.microsoft.com/office/drawing/2014/main" xmlns="" id="{00D30A66-AD91-475F-8E83-39A73392179B}"/>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1" name="任意多边形: 形状 20">
              <a:extLst>
                <a:ext uri="{FF2B5EF4-FFF2-40B4-BE49-F238E27FC236}">
                  <a16:creationId xmlns:a16="http://schemas.microsoft.com/office/drawing/2014/main" xmlns="" id="{D97EF635-BFC6-4C3D-BE95-B9FCCACF2456}"/>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2" name="任意多边形: 形状 21">
              <a:extLst>
                <a:ext uri="{FF2B5EF4-FFF2-40B4-BE49-F238E27FC236}">
                  <a16:creationId xmlns:a16="http://schemas.microsoft.com/office/drawing/2014/main" xmlns="" id="{6ABA7880-7051-4702-8929-3C191B1DB0E4}"/>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3" name="任意多边形: 形状 22">
              <a:extLst>
                <a:ext uri="{FF2B5EF4-FFF2-40B4-BE49-F238E27FC236}">
                  <a16:creationId xmlns:a16="http://schemas.microsoft.com/office/drawing/2014/main" xmlns="" id="{59F30D78-95F5-43B3-BE91-7348C1AC2C7D}"/>
                </a:ext>
              </a:extLst>
            </p:cNvPr>
            <p:cNvSpPr>
              <a:spLocks/>
            </p:cNvSpPr>
            <p:nvPr/>
          </p:nvSpPr>
          <p:spPr bwMode="auto">
            <a:xfrm>
              <a:off x="4099864" y="3761559"/>
              <a:ext cx="1454151" cy="145777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28" name="矩形 27">
            <a:extLst>
              <a:ext uri="{FF2B5EF4-FFF2-40B4-BE49-F238E27FC236}">
                <a16:creationId xmlns:a16="http://schemas.microsoft.com/office/drawing/2014/main" xmlns="" id="{64143126-999D-484F-B27C-1962B92CBD8C}"/>
              </a:ext>
            </a:extLst>
          </p:cNvPr>
          <p:cNvSpPr/>
          <p:nvPr/>
        </p:nvSpPr>
        <p:spPr>
          <a:xfrm>
            <a:off x="5967333" y="3169358"/>
            <a:ext cx="1958383" cy="587109"/>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rPr>
              <a:t>在心理健康教育中增加</a:t>
            </a:r>
            <a:endParaRPr lang="en-US" altLang="zh-CN" sz="1600" b="1" dirty="0">
              <a:solidFill>
                <a:schemeClr val="tx1">
                  <a:lumMod val="65000"/>
                  <a:lumOff val="35000"/>
                </a:schemeClr>
              </a:solidFill>
            </a:endParaRPr>
          </a:p>
          <a:p>
            <a:pPr algn="ctr"/>
            <a:r>
              <a:rPr lang="zh-CN" altLang="en-US" sz="1600" b="1" dirty="0">
                <a:solidFill>
                  <a:schemeClr val="tx1">
                    <a:lumMod val="65000"/>
                    <a:lumOff val="35000"/>
                  </a:schemeClr>
                </a:solidFill>
              </a:rPr>
              <a:t>自杀预防知识宣传 </a:t>
            </a:r>
          </a:p>
        </p:txBody>
      </p:sp>
      <p:sp>
        <p:nvSpPr>
          <p:cNvPr id="30" name="矩形 29">
            <a:extLst>
              <a:ext uri="{FF2B5EF4-FFF2-40B4-BE49-F238E27FC236}">
                <a16:creationId xmlns:a16="http://schemas.microsoft.com/office/drawing/2014/main" xmlns="" id="{06F8389E-6E45-4B4D-8FBD-758E2523C01A}"/>
              </a:ext>
            </a:extLst>
          </p:cNvPr>
          <p:cNvSpPr/>
          <p:nvPr/>
        </p:nvSpPr>
        <p:spPr>
          <a:xfrm>
            <a:off x="3949414" y="1555333"/>
            <a:ext cx="1042708" cy="230833"/>
          </a:xfrm>
          <a:prstGeom prst="rect">
            <a:avLst/>
          </a:prstGeom>
        </p:spPr>
        <p:txBody>
          <a:bodyPr wrap="non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65000"/>
                    <a:lumOff val="35000"/>
                  </a:schemeClr>
                </a:solidFill>
              </a:rPr>
              <a:t>提高心理素质 </a:t>
            </a:r>
          </a:p>
        </p:txBody>
      </p:sp>
      <p:sp>
        <p:nvSpPr>
          <p:cNvPr id="32" name="矩形 31">
            <a:extLst>
              <a:ext uri="{FF2B5EF4-FFF2-40B4-BE49-F238E27FC236}">
                <a16:creationId xmlns:a16="http://schemas.microsoft.com/office/drawing/2014/main" xmlns="" id="{A0D21158-D8CB-4850-B99D-DED3DA9BE666}"/>
              </a:ext>
            </a:extLst>
          </p:cNvPr>
          <p:cNvSpPr/>
          <p:nvPr/>
        </p:nvSpPr>
        <p:spPr>
          <a:xfrm>
            <a:off x="1136088" y="3342155"/>
            <a:ext cx="1958383" cy="612398"/>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rPr>
              <a:t>设置危机干预机构 </a:t>
            </a:r>
          </a:p>
        </p:txBody>
      </p:sp>
      <p:sp>
        <p:nvSpPr>
          <p:cNvPr id="33" name="文本框 32">
            <a:extLst>
              <a:ext uri="{FF2B5EF4-FFF2-40B4-BE49-F238E27FC236}">
                <a16:creationId xmlns:a16="http://schemas.microsoft.com/office/drawing/2014/main" xmlns="" id="{07D6A2CD-971B-4B18-9062-52A3E2D3F400}"/>
              </a:ext>
            </a:extLst>
          </p:cNvPr>
          <p:cNvSpPr txBox="1"/>
          <p:nvPr/>
        </p:nvSpPr>
        <p:spPr>
          <a:xfrm>
            <a:off x="4187663" y="2219549"/>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sp>
        <p:nvSpPr>
          <p:cNvPr id="34" name="文本框 33">
            <a:extLst>
              <a:ext uri="{FF2B5EF4-FFF2-40B4-BE49-F238E27FC236}">
                <a16:creationId xmlns:a16="http://schemas.microsoft.com/office/drawing/2014/main" xmlns="" id="{8345F857-57B5-4B4E-886E-20E4F9869423}"/>
              </a:ext>
            </a:extLst>
          </p:cNvPr>
          <p:cNvSpPr txBox="1"/>
          <p:nvPr/>
        </p:nvSpPr>
        <p:spPr>
          <a:xfrm>
            <a:off x="3558452" y="3435846"/>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2</a:t>
            </a:r>
          </a:p>
        </p:txBody>
      </p:sp>
      <p:sp>
        <p:nvSpPr>
          <p:cNvPr id="40" name="文本框 39">
            <a:extLst>
              <a:ext uri="{FF2B5EF4-FFF2-40B4-BE49-F238E27FC236}">
                <a16:creationId xmlns:a16="http://schemas.microsoft.com/office/drawing/2014/main" xmlns="" id="{22D20502-9CEF-4024-B2DB-51FC38134731}"/>
              </a:ext>
            </a:extLst>
          </p:cNvPr>
          <p:cNvSpPr txBox="1"/>
          <p:nvPr/>
        </p:nvSpPr>
        <p:spPr>
          <a:xfrm>
            <a:off x="4869884" y="3435846"/>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3</a:t>
            </a:r>
          </a:p>
        </p:txBody>
      </p:sp>
    </p:spTree>
    <p:extLst>
      <p:ext uri="{BB962C8B-B14F-4D97-AF65-F5344CB8AC3E}">
        <p14:creationId xmlns:p14="http://schemas.microsoft.com/office/powerpoint/2010/main" val="28245685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79775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自杀干预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二、学校自杀干预措施</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409312" y="521031"/>
            <a:ext cx="67346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文本框 15">
            <a:extLst>
              <a:ext uri="{FF2B5EF4-FFF2-40B4-BE49-F238E27FC236}">
                <a16:creationId xmlns:a16="http://schemas.microsoft.com/office/drawing/2014/main" xmlns="" id="{55D73257-9083-4283-BFA3-755BC2AD080A}"/>
              </a:ext>
            </a:extLst>
          </p:cNvPr>
          <p:cNvSpPr txBox="1"/>
          <p:nvPr/>
        </p:nvSpPr>
        <p:spPr>
          <a:xfrm flipH="1">
            <a:off x="2136035" y="2355726"/>
            <a:ext cx="1139821" cy="627476"/>
          </a:xfrm>
          <a:prstGeom prst="rect">
            <a:avLst/>
          </a:prstGeom>
          <a:noFill/>
          <a:ln>
            <a:noFill/>
          </a:ln>
        </p:spPr>
        <p:txBody>
          <a:bodyPr wrap="none" lIns="0" tIns="0" rIns="0" bIns="0" anchor="ctr" anchorCtr="0">
            <a:normAutofit/>
          </a:bodyPr>
          <a:lstStyle/>
          <a:p>
            <a:r>
              <a:rPr lang="zh-CN" altLang="en-US" sz="1800" b="1" dirty="0">
                <a:solidFill>
                  <a:schemeClr val="accent1"/>
                </a:solidFill>
              </a:rPr>
              <a:t>提高</a:t>
            </a:r>
            <a:endParaRPr lang="en-US" altLang="zh-CN" sz="1800" b="1" dirty="0">
              <a:solidFill>
                <a:schemeClr val="accent1"/>
              </a:solidFill>
            </a:endParaRPr>
          </a:p>
          <a:p>
            <a:r>
              <a:rPr lang="zh-CN" altLang="en-US" sz="1800" b="1" dirty="0">
                <a:solidFill>
                  <a:schemeClr val="accent1"/>
                </a:solidFill>
              </a:rPr>
              <a:t>心理素质 </a:t>
            </a:r>
          </a:p>
        </p:txBody>
      </p:sp>
      <p:sp>
        <p:nvSpPr>
          <p:cNvPr id="36" name="文本框 35">
            <a:extLst>
              <a:ext uri="{FF2B5EF4-FFF2-40B4-BE49-F238E27FC236}">
                <a16:creationId xmlns:a16="http://schemas.microsoft.com/office/drawing/2014/main" xmlns="" id="{E038C3C1-4416-4414-9072-C27D1A4F52C7}"/>
              </a:ext>
            </a:extLst>
          </p:cNvPr>
          <p:cNvSpPr txBox="1"/>
          <p:nvPr/>
        </p:nvSpPr>
        <p:spPr>
          <a:xfrm>
            <a:off x="3347864" y="2259907"/>
            <a:ext cx="4536504" cy="833946"/>
          </a:xfrm>
          <a:prstGeom prst="rect">
            <a:avLst/>
          </a:prstGeom>
          <a:noFill/>
        </p:spPr>
        <p:txBody>
          <a:bodyPr wrap="square">
            <a:spAutoFit/>
          </a:bodyPr>
          <a:lstStyle/>
          <a:p>
            <a:pPr>
              <a:lnSpc>
                <a:spcPts val="2000"/>
              </a:lnSpc>
            </a:pPr>
            <a:r>
              <a:rPr lang="zh-CN" altLang="en-US" sz="1200" dirty="0"/>
              <a:t>一方面，从知识上掌握挫折的各种应付方式和情绪 的各种调控技术；另一方面，在实际生活中有意识地加以运用，甚至可以主动地给自己创造 一些挫折的环境，培养自己的容忍力和调控能力。</a:t>
            </a:r>
          </a:p>
        </p:txBody>
      </p:sp>
      <p:cxnSp>
        <p:nvCxnSpPr>
          <p:cNvPr id="37" name="直接连接符 36">
            <a:extLst>
              <a:ext uri="{FF2B5EF4-FFF2-40B4-BE49-F238E27FC236}">
                <a16:creationId xmlns:a16="http://schemas.microsoft.com/office/drawing/2014/main" xmlns="" id="{AA4F84C8-968B-4E1B-8A41-F75E8E10DD42}"/>
              </a:ext>
            </a:extLst>
          </p:cNvPr>
          <p:cNvCxnSpPr>
            <a:cxnSpLocks/>
          </p:cNvCxnSpPr>
          <p:nvPr/>
        </p:nvCxnSpPr>
        <p:spPr>
          <a:xfrm>
            <a:off x="3419872" y="2174363"/>
            <a:ext cx="432048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BD989733-3DA6-4792-925A-3FE915269107}"/>
              </a:ext>
            </a:extLst>
          </p:cNvPr>
          <p:cNvCxnSpPr>
            <a:cxnSpLocks/>
          </p:cNvCxnSpPr>
          <p:nvPr/>
        </p:nvCxnSpPr>
        <p:spPr>
          <a:xfrm>
            <a:off x="3419872" y="3326491"/>
            <a:ext cx="432048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1" name="椭圆 40">
            <a:extLst>
              <a:ext uri="{FF2B5EF4-FFF2-40B4-BE49-F238E27FC236}">
                <a16:creationId xmlns:a16="http://schemas.microsoft.com/office/drawing/2014/main" xmlns="" id="{D85826FB-18DF-459C-A3AE-9DABB1B87FF9}"/>
              </a:ext>
            </a:extLst>
          </p:cNvPr>
          <p:cNvSpPr/>
          <p:nvPr/>
        </p:nvSpPr>
        <p:spPr>
          <a:xfrm>
            <a:off x="1403649" y="2427734"/>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22869123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79775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自杀干预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二、学校自杀干预措施</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409312" y="521031"/>
            <a:ext cx="67346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文本框 15">
            <a:extLst>
              <a:ext uri="{FF2B5EF4-FFF2-40B4-BE49-F238E27FC236}">
                <a16:creationId xmlns:a16="http://schemas.microsoft.com/office/drawing/2014/main" xmlns="" id="{55D73257-9083-4283-BFA3-755BC2AD080A}"/>
              </a:ext>
            </a:extLst>
          </p:cNvPr>
          <p:cNvSpPr txBox="1"/>
          <p:nvPr/>
        </p:nvSpPr>
        <p:spPr>
          <a:xfrm flipH="1">
            <a:off x="2021868" y="2355726"/>
            <a:ext cx="1139821" cy="627476"/>
          </a:xfrm>
          <a:prstGeom prst="rect">
            <a:avLst/>
          </a:prstGeom>
          <a:noFill/>
          <a:ln>
            <a:noFill/>
          </a:ln>
        </p:spPr>
        <p:txBody>
          <a:bodyPr wrap="none" lIns="0" tIns="0" rIns="0" bIns="0" anchor="ctr" anchorCtr="0">
            <a:normAutofit/>
          </a:bodyPr>
          <a:lstStyle/>
          <a:p>
            <a:pPr algn="ctr"/>
            <a:r>
              <a:rPr lang="zh-CN" altLang="en-US" sz="1800" b="1" dirty="0">
                <a:solidFill>
                  <a:schemeClr val="accent2"/>
                </a:solidFill>
              </a:rPr>
              <a:t>设置危机</a:t>
            </a:r>
            <a:endParaRPr lang="en-US" altLang="zh-CN" sz="1800" b="1" dirty="0">
              <a:solidFill>
                <a:schemeClr val="accent2"/>
              </a:solidFill>
            </a:endParaRPr>
          </a:p>
          <a:p>
            <a:pPr algn="ctr"/>
            <a:r>
              <a:rPr lang="zh-CN" altLang="en-US" sz="1800" b="1" dirty="0">
                <a:solidFill>
                  <a:schemeClr val="accent2"/>
                </a:solidFill>
              </a:rPr>
              <a:t>干预机构</a:t>
            </a:r>
          </a:p>
        </p:txBody>
      </p:sp>
      <p:sp>
        <p:nvSpPr>
          <p:cNvPr id="36" name="文本框 35">
            <a:extLst>
              <a:ext uri="{FF2B5EF4-FFF2-40B4-BE49-F238E27FC236}">
                <a16:creationId xmlns:a16="http://schemas.microsoft.com/office/drawing/2014/main" xmlns="" id="{E038C3C1-4416-4414-9072-C27D1A4F52C7}"/>
              </a:ext>
            </a:extLst>
          </p:cNvPr>
          <p:cNvSpPr txBox="1"/>
          <p:nvPr/>
        </p:nvSpPr>
        <p:spPr>
          <a:xfrm>
            <a:off x="3347864" y="2441270"/>
            <a:ext cx="4536504" cy="516423"/>
          </a:xfrm>
          <a:prstGeom prst="rect">
            <a:avLst/>
          </a:prstGeom>
          <a:noFill/>
        </p:spPr>
        <p:txBody>
          <a:bodyPr wrap="square">
            <a:spAutoFit/>
          </a:bodyPr>
          <a:lstStyle/>
          <a:p>
            <a:pPr>
              <a:lnSpc>
                <a:spcPct val="120000"/>
              </a:lnSpc>
            </a:pPr>
            <a:r>
              <a:rPr lang="zh-CN" altLang="en-US" sz="1200" dirty="0"/>
              <a:t>如建立危机干预中心、自杀预防中心、生命热线、希望热线，使处于危机之中的人知道有求助的机构。</a:t>
            </a:r>
          </a:p>
        </p:txBody>
      </p:sp>
      <p:cxnSp>
        <p:nvCxnSpPr>
          <p:cNvPr id="37" name="直接连接符 36">
            <a:extLst>
              <a:ext uri="{FF2B5EF4-FFF2-40B4-BE49-F238E27FC236}">
                <a16:creationId xmlns:a16="http://schemas.microsoft.com/office/drawing/2014/main" xmlns="" id="{AA4F84C8-968B-4E1B-8A41-F75E8E10DD42}"/>
              </a:ext>
            </a:extLst>
          </p:cNvPr>
          <p:cNvCxnSpPr>
            <a:cxnSpLocks/>
          </p:cNvCxnSpPr>
          <p:nvPr/>
        </p:nvCxnSpPr>
        <p:spPr>
          <a:xfrm>
            <a:off x="3419872" y="2355726"/>
            <a:ext cx="432048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BD989733-3DA6-4792-925A-3FE915269107}"/>
              </a:ext>
            </a:extLst>
          </p:cNvPr>
          <p:cNvCxnSpPr>
            <a:cxnSpLocks/>
          </p:cNvCxnSpPr>
          <p:nvPr/>
        </p:nvCxnSpPr>
        <p:spPr>
          <a:xfrm>
            <a:off x="3419872" y="3122223"/>
            <a:ext cx="432048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1" name="椭圆 40">
            <a:extLst>
              <a:ext uri="{FF2B5EF4-FFF2-40B4-BE49-F238E27FC236}">
                <a16:creationId xmlns:a16="http://schemas.microsoft.com/office/drawing/2014/main" xmlns="" id="{D85826FB-18DF-459C-A3AE-9DABB1B87FF9}"/>
              </a:ext>
            </a:extLst>
          </p:cNvPr>
          <p:cNvSpPr/>
          <p:nvPr/>
        </p:nvSpPr>
        <p:spPr>
          <a:xfrm>
            <a:off x="1403649" y="2427734"/>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40897342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79775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自杀干预</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二、学校自杀干预措施</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409312" y="521031"/>
            <a:ext cx="673468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文本框 15">
            <a:extLst>
              <a:ext uri="{FF2B5EF4-FFF2-40B4-BE49-F238E27FC236}">
                <a16:creationId xmlns:a16="http://schemas.microsoft.com/office/drawing/2014/main" xmlns="" id="{55D73257-9083-4283-BFA3-755BC2AD080A}"/>
              </a:ext>
            </a:extLst>
          </p:cNvPr>
          <p:cNvSpPr txBox="1"/>
          <p:nvPr/>
        </p:nvSpPr>
        <p:spPr>
          <a:xfrm flipH="1">
            <a:off x="4283968" y="1435476"/>
            <a:ext cx="1139821" cy="627476"/>
          </a:xfrm>
          <a:prstGeom prst="rect">
            <a:avLst/>
          </a:prstGeom>
          <a:noFill/>
          <a:ln>
            <a:noFill/>
          </a:ln>
        </p:spPr>
        <p:txBody>
          <a:bodyPr wrap="none" lIns="0" tIns="0" rIns="0" bIns="0" anchor="ctr" anchorCtr="0">
            <a:normAutofit/>
          </a:bodyPr>
          <a:lstStyle/>
          <a:p>
            <a:pPr algn="ctr"/>
            <a:r>
              <a:rPr lang="zh-CN" altLang="en-US" sz="1800" b="1" dirty="0">
                <a:solidFill>
                  <a:srgbClr val="F76911"/>
                </a:solidFill>
              </a:rPr>
              <a:t>在心理健康教育中增加</a:t>
            </a:r>
            <a:endParaRPr lang="en-US" altLang="zh-CN" sz="1800" b="1" dirty="0">
              <a:solidFill>
                <a:srgbClr val="F76911"/>
              </a:solidFill>
            </a:endParaRPr>
          </a:p>
          <a:p>
            <a:pPr algn="ctr"/>
            <a:r>
              <a:rPr lang="zh-CN" altLang="en-US" sz="1800" b="1" dirty="0">
                <a:solidFill>
                  <a:srgbClr val="F76911"/>
                </a:solidFill>
              </a:rPr>
              <a:t>自杀预防知识宣传  </a:t>
            </a:r>
          </a:p>
        </p:txBody>
      </p:sp>
      <p:sp>
        <p:nvSpPr>
          <p:cNvPr id="36" name="文本框 35">
            <a:extLst>
              <a:ext uri="{FF2B5EF4-FFF2-40B4-BE49-F238E27FC236}">
                <a16:creationId xmlns:a16="http://schemas.microsoft.com/office/drawing/2014/main" xmlns="" id="{E038C3C1-4416-4414-9072-C27D1A4F52C7}"/>
              </a:ext>
            </a:extLst>
          </p:cNvPr>
          <p:cNvSpPr txBox="1"/>
          <p:nvPr/>
        </p:nvSpPr>
        <p:spPr>
          <a:xfrm>
            <a:off x="2425148" y="2290617"/>
            <a:ext cx="4536504" cy="1624419"/>
          </a:xfrm>
          <a:prstGeom prst="rect">
            <a:avLst/>
          </a:prstGeom>
          <a:noFill/>
        </p:spPr>
        <p:txBody>
          <a:bodyPr wrap="square">
            <a:spAutoFit/>
          </a:bodyPr>
          <a:lstStyle/>
          <a:p>
            <a:pPr>
              <a:lnSpc>
                <a:spcPct val="120000"/>
              </a:lnSpc>
            </a:pPr>
            <a:r>
              <a:rPr lang="zh-CN" altLang="en-US" sz="1200" b="1" dirty="0"/>
              <a:t>第一，</a:t>
            </a:r>
            <a:r>
              <a:rPr lang="zh-CN" altLang="en-US" sz="1200" dirty="0"/>
              <a:t>对大学生进行宣传，正确引导他们认识社会、适应社会，热爱生活、钟爱生命，提高 对挫折的应对能力与康复能力，增强遇挫不气馁以及重新开始的勇气和自信，学会以积极乐观的生活态度面对困境</a:t>
            </a:r>
            <a:endParaRPr lang="en-US" altLang="zh-CN" sz="1200" dirty="0"/>
          </a:p>
          <a:p>
            <a:pPr>
              <a:lnSpc>
                <a:spcPct val="120000"/>
              </a:lnSpc>
            </a:pPr>
            <a:endParaRPr lang="en-US" altLang="zh-CN" sz="1200" dirty="0"/>
          </a:p>
          <a:p>
            <a:pPr algn="ctr">
              <a:lnSpc>
                <a:spcPct val="120000"/>
              </a:lnSpc>
            </a:pPr>
            <a:r>
              <a:rPr lang="zh-CN" altLang="en-US" sz="1200" b="1" dirty="0"/>
              <a:t>第二，</a:t>
            </a:r>
            <a:r>
              <a:rPr lang="zh-CN" altLang="en-US" sz="1200" dirty="0"/>
              <a:t>对学生工作干部、班级辅导员、教师进行宣传，使他们了解什 么是心理危机，大学生哪些方面的问题容易出现心理危机。</a:t>
            </a:r>
          </a:p>
        </p:txBody>
      </p:sp>
      <p:cxnSp>
        <p:nvCxnSpPr>
          <p:cNvPr id="37" name="直接连接符 36">
            <a:extLst>
              <a:ext uri="{FF2B5EF4-FFF2-40B4-BE49-F238E27FC236}">
                <a16:creationId xmlns:a16="http://schemas.microsoft.com/office/drawing/2014/main" xmlns="" id="{AA4F84C8-968B-4E1B-8A41-F75E8E10DD42}"/>
              </a:ext>
            </a:extLst>
          </p:cNvPr>
          <p:cNvCxnSpPr>
            <a:cxnSpLocks/>
          </p:cNvCxnSpPr>
          <p:nvPr/>
        </p:nvCxnSpPr>
        <p:spPr>
          <a:xfrm>
            <a:off x="2497156" y="2205073"/>
            <a:ext cx="432048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BD989733-3DA6-4792-925A-3FE915269107}"/>
              </a:ext>
            </a:extLst>
          </p:cNvPr>
          <p:cNvCxnSpPr>
            <a:cxnSpLocks/>
          </p:cNvCxnSpPr>
          <p:nvPr/>
        </p:nvCxnSpPr>
        <p:spPr>
          <a:xfrm>
            <a:off x="2497156" y="4024040"/>
            <a:ext cx="432048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1" name="椭圆 40">
            <a:extLst>
              <a:ext uri="{FF2B5EF4-FFF2-40B4-BE49-F238E27FC236}">
                <a16:creationId xmlns:a16="http://schemas.microsoft.com/office/drawing/2014/main" xmlns="" id="{D85826FB-18DF-459C-A3AE-9DABB1B87FF9}"/>
              </a:ext>
            </a:extLst>
          </p:cNvPr>
          <p:cNvSpPr/>
          <p:nvPr/>
        </p:nvSpPr>
        <p:spPr>
          <a:xfrm>
            <a:off x="2915816" y="1492651"/>
            <a:ext cx="513126" cy="513126"/>
          </a:xfrm>
          <a:prstGeom prst="ellipse">
            <a:avLst/>
          </a:prstGeom>
          <a:solidFill>
            <a:srgbClr val="F76911"/>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Tree>
    <p:extLst>
      <p:ext uri="{BB962C8B-B14F-4D97-AF65-F5344CB8AC3E}">
        <p14:creationId xmlns:p14="http://schemas.microsoft.com/office/powerpoint/2010/main" val="7531999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764274"/>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975415"/>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危机伴随着人生发展的各个阶段，谁也不能避免。并且，不同阶段可能会遇到不同的压力事件和危机事件。</a:t>
              </a:r>
              <a:endParaRPr lang="zh-CN" altLang="en-US" sz="1000" dirty="0">
                <a:solidFill>
                  <a:schemeClr val="bg1"/>
                </a:solidFill>
                <a:latin typeface="+mj-ea"/>
                <a:ea typeface="+mj-ea"/>
                <a:sym typeface="inpin heiti" panose="00000500000000000000" pitchFamily="2" charset="-122"/>
              </a:endParaRPr>
            </a:p>
          </p:txBody>
        </p:sp>
      </p:grpSp>
      <p:pic>
        <p:nvPicPr>
          <p:cNvPr id="13" name="图片 12">
            <a:extLst>
              <a:ext uri="{FF2B5EF4-FFF2-40B4-BE49-F238E27FC236}">
                <a16:creationId xmlns:a16="http://schemas.microsoft.com/office/drawing/2014/main" xmlns="" id="{1C18D0F7-E064-4996-B654-30BAE15C84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3861" y="1148691"/>
            <a:ext cx="4464496" cy="2846116"/>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437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危机及其理论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一、危机及其特征</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771800" y="521031"/>
            <a:ext cx="63722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xmlns="" id="{CB46CA0A-60D0-4C59-97C7-CA8D416CAD89}"/>
              </a:ext>
            </a:extLst>
          </p:cNvPr>
          <p:cNvGrpSpPr/>
          <p:nvPr/>
        </p:nvGrpSpPr>
        <p:grpSpPr>
          <a:xfrm>
            <a:off x="1835696" y="1851672"/>
            <a:ext cx="5640255" cy="1224134"/>
            <a:chOff x="998243" y="1469467"/>
            <a:chExt cx="7520341" cy="1632179"/>
          </a:xfrm>
        </p:grpSpPr>
        <p:grpSp>
          <p:nvGrpSpPr>
            <p:cNvPr id="13" name="组合 12">
              <a:extLst>
                <a:ext uri="{FF2B5EF4-FFF2-40B4-BE49-F238E27FC236}">
                  <a16:creationId xmlns:a16="http://schemas.microsoft.com/office/drawing/2014/main" xmlns="" id="{22DA19F2-C865-47FA-9A17-2F7561117E77}"/>
                </a:ext>
              </a:extLst>
            </p:cNvPr>
            <p:cNvGrpSpPr/>
            <p:nvPr/>
          </p:nvGrpSpPr>
          <p:grpSpPr>
            <a:xfrm>
              <a:off x="998243" y="1469467"/>
              <a:ext cx="7520341" cy="1632179"/>
              <a:chOff x="3287071" y="1345115"/>
              <a:chExt cx="5911858" cy="1283082"/>
            </a:xfrm>
          </p:grpSpPr>
          <p:sp>
            <p:nvSpPr>
              <p:cNvPr id="15" name="矩形 14">
                <a:extLst>
                  <a:ext uri="{FF2B5EF4-FFF2-40B4-BE49-F238E27FC236}">
                    <a16:creationId xmlns:a16="http://schemas.microsoft.com/office/drawing/2014/main" xmlns="" id="{107273F8-0D7A-4A27-8C85-DFACBA40E43E}"/>
                  </a:ext>
                </a:extLst>
              </p:cNvPr>
              <p:cNvSpPr/>
              <p:nvPr/>
            </p:nvSpPr>
            <p:spPr>
              <a:xfrm>
                <a:off x="3287071" y="1413123"/>
                <a:ext cx="5911858" cy="1215074"/>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矩形 15">
                <a:extLst>
                  <a:ext uri="{FF2B5EF4-FFF2-40B4-BE49-F238E27FC236}">
                    <a16:creationId xmlns:a16="http://schemas.microsoft.com/office/drawing/2014/main" xmlns="" id="{F0A56BA4-F528-4B2A-A64F-8D329CDA0113}"/>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14" name="矩形 13">
              <a:extLst>
                <a:ext uri="{FF2B5EF4-FFF2-40B4-BE49-F238E27FC236}">
                  <a16:creationId xmlns:a16="http://schemas.microsoft.com/office/drawing/2014/main" xmlns="" id="{DB0151C9-0632-4323-9D85-4E46C39B5640}"/>
                </a:ext>
              </a:extLst>
            </p:cNvPr>
            <p:cNvSpPr/>
            <p:nvPr/>
          </p:nvSpPr>
          <p:spPr>
            <a:xfrm>
              <a:off x="2546403" y="1706288"/>
              <a:ext cx="5876171" cy="1302772"/>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ct val="120000"/>
                </a:lnSpc>
              </a:pPr>
              <a:r>
                <a:rPr lang="zh-CN" altLang="en-US" sz="1400" dirty="0">
                  <a:solidFill>
                    <a:schemeClr val="tx1">
                      <a:lumMod val="65000"/>
                      <a:lumOff val="35000"/>
                    </a:schemeClr>
                  </a:solidFill>
                  <a:latin typeface="+mj-ea"/>
                  <a:ea typeface="+mj-ea"/>
                </a:rPr>
                <a:t>危机是当事人的一个认知或体验，即将某一事件或生活境遇认知或体验为远远超出自己当下资源及应对机制无法忍受的困难。</a:t>
              </a:r>
            </a:p>
          </p:txBody>
        </p:sp>
      </p:grpSp>
      <p:sp>
        <p:nvSpPr>
          <p:cNvPr id="17" name="文本框 16">
            <a:extLst>
              <a:ext uri="{FF2B5EF4-FFF2-40B4-BE49-F238E27FC236}">
                <a16:creationId xmlns:a16="http://schemas.microsoft.com/office/drawing/2014/main" xmlns="" id="{FBBC3D51-9DA1-470A-81A1-9A6EFE3F8220}"/>
              </a:ext>
            </a:extLst>
          </p:cNvPr>
          <p:cNvSpPr txBox="1"/>
          <p:nvPr/>
        </p:nvSpPr>
        <p:spPr>
          <a:xfrm>
            <a:off x="1928888" y="1977650"/>
            <a:ext cx="908848" cy="400110"/>
          </a:xfrm>
          <a:prstGeom prst="rect">
            <a:avLst/>
          </a:prstGeom>
          <a:noFill/>
        </p:spPr>
        <p:txBody>
          <a:bodyPr wrap="square">
            <a:spAutoFit/>
          </a:bodyPr>
          <a:lstStyle/>
          <a:p>
            <a:pPr algn="ctr"/>
            <a:r>
              <a:rPr lang="zh-CN" altLang="en-US" sz="2000" b="1" dirty="0">
                <a:solidFill>
                  <a:schemeClr val="bg1"/>
                </a:solidFill>
              </a:rPr>
              <a:t>危机</a:t>
            </a:r>
            <a:endParaRPr lang="en-US" altLang="zh-CN" sz="2000" b="1" dirty="0">
              <a:solidFill>
                <a:schemeClr val="bg1"/>
              </a:solidFill>
            </a:endParaRPr>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437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危机及其理论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156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一、危机及其特征</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771800" y="521031"/>
            <a:ext cx="63722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a:extLst>
              <a:ext uri="{FF2B5EF4-FFF2-40B4-BE49-F238E27FC236}">
                <a16:creationId xmlns:a16="http://schemas.microsoft.com/office/drawing/2014/main" xmlns="" id="{F6145005-509D-4067-B145-2B3B7EA2DDC1}"/>
              </a:ext>
            </a:extLst>
          </p:cNvPr>
          <p:cNvGrpSpPr/>
          <p:nvPr/>
        </p:nvGrpSpPr>
        <p:grpSpPr>
          <a:xfrm>
            <a:off x="3053354" y="1881836"/>
            <a:ext cx="2875406" cy="2705099"/>
            <a:chOff x="1282700" y="1357083"/>
            <a:chExt cx="4610100" cy="4337051"/>
          </a:xfrm>
        </p:grpSpPr>
        <p:grpSp>
          <p:nvGrpSpPr>
            <p:cNvPr id="13" name="组合 12">
              <a:extLst>
                <a:ext uri="{FF2B5EF4-FFF2-40B4-BE49-F238E27FC236}">
                  <a16:creationId xmlns:a16="http://schemas.microsoft.com/office/drawing/2014/main" xmlns="" id="{D19F3E6C-0CC0-48D9-B9AA-E9C07D8E622F}"/>
                </a:ext>
              </a:extLst>
            </p:cNvPr>
            <p:cNvGrpSpPr/>
            <p:nvPr/>
          </p:nvGrpSpPr>
          <p:grpSpPr>
            <a:xfrm>
              <a:off x="2256333" y="2963631"/>
              <a:ext cx="2662804" cy="2353876"/>
              <a:chOff x="2256333" y="2393949"/>
              <a:chExt cx="2662804" cy="2353876"/>
            </a:xfrm>
          </p:grpSpPr>
          <p:sp>
            <p:nvSpPr>
              <p:cNvPr id="18" name="任意多边形: 形状 17">
                <a:extLst>
                  <a:ext uri="{FF2B5EF4-FFF2-40B4-BE49-F238E27FC236}">
                    <a16:creationId xmlns:a16="http://schemas.microsoft.com/office/drawing/2014/main" xmlns="" id="{C1C0BC44-AA3D-465D-AB30-8A6742B84736}"/>
                  </a:ext>
                </a:extLst>
              </p:cNvPr>
              <p:cNvSpPr/>
              <p:nvPr/>
            </p:nvSpPr>
            <p:spPr>
              <a:xfrm>
                <a:off x="2256333" y="2393949"/>
                <a:ext cx="1332753" cy="1066276"/>
              </a:xfrm>
              <a:custGeom>
                <a:avLst/>
                <a:gdLst>
                  <a:gd name="connsiteX0" fmla="*/ 391617 w 1332752"/>
                  <a:gd name="connsiteY0" fmla="*/ 0 h 1066274"/>
                  <a:gd name="connsiteX1" fmla="*/ 1260043 w 1332752"/>
                  <a:gd name="connsiteY1" fmla="*/ 311757 h 1066274"/>
                  <a:gd name="connsiteX2" fmla="*/ 1332752 w 1332752"/>
                  <a:gd name="connsiteY2" fmla="*/ 377839 h 1066274"/>
                  <a:gd name="connsiteX3" fmla="*/ 1294327 w 1332752"/>
                  <a:gd name="connsiteY3" fmla="*/ 411523 h 1066274"/>
                  <a:gd name="connsiteX4" fmla="*/ 967346 w 1332752"/>
                  <a:gd name="connsiteY4" fmla="*/ 959267 h 1066274"/>
                  <a:gd name="connsiteX5" fmla="*/ 939832 w 1332752"/>
                  <a:gd name="connsiteY5" fmla="*/ 1066274 h 1066274"/>
                  <a:gd name="connsiteX6" fmla="*/ 925433 w 1332752"/>
                  <a:gd name="connsiteY6" fmla="*/ 1062572 h 1066274"/>
                  <a:gd name="connsiteX7" fmla="*/ 7069 w 1332752"/>
                  <a:gd name="connsiteY7" fmla="*/ 91709 h 1066274"/>
                  <a:gd name="connsiteX8" fmla="*/ 0 w 1332752"/>
                  <a:gd name="connsiteY8" fmla="*/ 57685 h 1066274"/>
                  <a:gd name="connsiteX9" fmla="*/ 116471 w 1332752"/>
                  <a:gd name="connsiteY9" fmla="*/ 27737 h 1066274"/>
                  <a:gd name="connsiteX10" fmla="*/ 391617 w 1332752"/>
                  <a:gd name="connsiteY10" fmla="*/ 0 h 106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752" h="1066274">
                    <a:moveTo>
                      <a:pt x="391617" y="0"/>
                    </a:moveTo>
                    <a:cubicBezTo>
                      <a:pt x="721495" y="0"/>
                      <a:pt x="1024047" y="116996"/>
                      <a:pt x="1260043" y="311757"/>
                    </a:cubicBezTo>
                    <a:lnTo>
                      <a:pt x="1332752" y="377839"/>
                    </a:lnTo>
                    <a:lnTo>
                      <a:pt x="1294327" y="411523"/>
                    </a:lnTo>
                    <a:cubicBezTo>
                      <a:pt x="1145578" y="563863"/>
                      <a:pt x="1032167" y="750861"/>
                      <a:pt x="967346" y="959267"/>
                    </a:cubicBezTo>
                    <a:lnTo>
                      <a:pt x="939832" y="1066274"/>
                    </a:lnTo>
                    <a:lnTo>
                      <a:pt x="925433" y="1062572"/>
                    </a:lnTo>
                    <a:cubicBezTo>
                      <a:pt x="473886" y="922127"/>
                      <a:pt x="122838" y="553579"/>
                      <a:pt x="7069" y="91709"/>
                    </a:cubicBezTo>
                    <a:lnTo>
                      <a:pt x="0" y="57685"/>
                    </a:lnTo>
                    <a:lnTo>
                      <a:pt x="116471" y="27737"/>
                    </a:lnTo>
                    <a:cubicBezTo>
                      <a:pt x="205346" y="9551"/>
                      <a:pt x="297366" y="0"/>
                      <a:pt x="391617"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19" name="任意多边形: 形状 18">
                <a:extLst>
                  <a:ext uri="{FF2B5EF4-FFF2-40B4-BE49-F238E27FC236}">
                    <a16:creationId xmlns:a16="http://schemas.microsoft.com/office/drawing/2014/main" xmlns="" id="{5088BB43-B28B-4BDC-9E92-BF05361F2C71}"/>
                  </a:ext>
                </a:extLst>
              </p:cNvPr>
              <p:cNvSpPr/>
              <p:nvPr/>
            </p:nvSpPr>
            <p:spPr>
              <a:xfrm>
                <a:off x="3589086" y="2393951"/>
                <a:ext cx="1330051" cy="1065858"/>
              </a:xfrm>
              <a:custGeom>
                <a:avLst/>
                <a:gdLst>
                  <a:gd name="connsiteX0" fmla="*/ 938465 w 1330051"/>
                  <a:gd name="connsiteY0" fmla="*/ 0 h 1065858"/>
                  <a:gd name="connsiteX1" fmla="*/ 1213611 w 1330051"/>
                  <a:gd name="connsiteY1" fmla="*/ 27737 h 1065858"/>
                  <a:gd name="connsiteX2" fmla="*/ 1330051 w 1330051"/>
                  <a:gd name="connsiteY2" fmla="*/ 57677 h 1065858"/>
                  <a:gd name="connsiteX3" fmla="*/ 1302536 w 1330051"/>
                  <a:gd name="connsiteY3" fmla="*/ 164684 h 1065858"/>
                  <a:gd name="connsiteX4" fmla="*/ 436541 w 1330051"/>
                  <a:gd name="connsiteY4" fmla="*/ 1052217 h 1065858"/>
                  <a:gd name="connsiteX5" fmla="*/ 390144 w 1330051"/>
                  <a:gd name="connsiteY5" fmla="*/ 1065858 h 1065858"/>
                  <a:gd name="connsiteX6" fmla="*/ 362736 w 1330051"/>
                  <a:gd name="connsiteY6" fmla="*/ 959265 h 1065858"/>
                  <a:gd name="connsiteX7" fmla="*/ 24243 w 1330051"/>
                  <a:gd name="connsiteY7" fmla="*/ 399871 h 1065858"/>
                  <a:gd name="connsiteX8" fmla="*/ 0 w 1330051"/>
                  <a:gd name="connsiteY8" fmla="*/ 377838 h 1065858"/>
                  <a:gd name="connsiteX9" fmla="*/ 121614 w 1330051"/>
                  <a:gd name="connsiteY9" fmla="*/ 271227 h 1065858"/>
                  <a:gd name="connsiteX10" fmla="*/ 938465 w 1330051"/>
                  <a:gd name="connsiteY10" fmla="*/ 0 h 10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051" h="1065858">
                    <a:moveTo>
                      <a:pt x="938465" y="0"/>
                    </a:moveTo>
                    <a:cubicBezTo>
                      <a:pt x="1032716" y="0"/>
                      <a:pt x="1124736" y="9551"/>
                      <a:pt x="1213611" y="27737"/>
                    </a:cubicBezTo>
                    <a:lnTo>
                      <a:pt x="1330051" y="57677"/>
                    </a:lnTo>
                    <a:lnTo>
                      <a:pt x="1302536" y="164684"/>
                    </a:lnTo>
                    <a:cubicBezTo>
                      <a:pt x="1172894" y="581497"/>
                      <a:pt x="848893" y="912678"/>
                      <a:pt x="436541" y="1052217"/>
                    </a:cubicBezTo>
                    <a:lnTo>
                      <a:pt x="390144" y="1065858"/>
                    </a:lnTo>
                    <a:lnTo>
                      <a:pt x="362736" y="959265"/>
                    </a:lnTo>
                    <a:cubicBezTo>
                      <a:pt x="296253" y="745515"/>
                      <a:pt x="178656" y="554285"/>
                      <a:pt x="24243" y="399871"/>
                    </a:cubicBezTo>
                    <a:lnTo>
                      <a:pt x="0" y="377838"/>
                    </a:lnTo>
                    <a:lnTo>
                      <a:pt x="121614" y="271227"/>
                    </a:lnTo>
                    <a:cubicBezTo>
                      <a:pt x="349396" y="100879"/>
                      <a:pt x="632150" y="0"/>
                      <a:pt x="938465"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sp>
            <p:nvSpPr>
              <p:cNvPr id="20" name="任意多边形: 形状 19">
                <a:extLst>
                  <a:ext uri="{FF2B5EF4-FFF2-40B4-BE49-F238E27FC236}">
                    <a16:creationId xmlns:a16="http://schemas.microsoft.com/office/drawing/2014/main" xmlns="" id="{5EB303C7-E10F-48DB-B771-6F5FB1B62CB0}"/>
                  </a:ext>
                </a:extLst>
              </p:cNvPr>
              <p:cNvSpPr/>
              <p:nvPr/>
            </p:nvSpPr>
            <p:spPr>
              <a:xfrm>
                <a:off x="3162300" y="3459809"/>
                <a:ext cx="850900" cy="1288016"/>
              </a:xfrm>
              <a:custGeom>
                <a:avLst/>
                <a:gdLst>
                  <a:gd name="connsiteX0" fmla="*/ 816929 w 850900"/>
                  <a:gd name="connsiteY0" fmla="*/ 0 h 1288016"/>
                  <a:gd name="connsiteX1" fmla="*/ 823163 w 850900"/>
                  <a:gd name="connsiteY1" fmla="*/ 24245 h 1288016"/>
                  <a:gd name="connsiteX2" fmla="*/ 850900 w 850900"/>
                  <a:gd name="connsiteY2" fmla="*/ 299391 h 1288016"/>
                  <a:gd name="connsiteX3" fmla="*/ 451028 w 850900"/>
                  <a:gd name="connsiteY3" fmla="*/ 1264769 h 1288016"/>
                  <a:gd name="connsiteX4" fmla="*/ 425450 w 850900"/>
                  <a:gd name="connsiteY4" fmla="*/ 1288016 h 1288016"/>
                  <a:gd name="connsiteX5" fmla="*/ 399872 w 850900"/>
                  <a:gd name="connsiteY5" fmla="*/ 1264770 h 1288016"/>
                  <a:gd name="connsiteX6" fmla="*/ 0 w 850900"/>
                  <a:gd name="connsiteY6" fmla="*/ 299392 h 1288016"/>
                  <a:gd name="connsiteX7" fmla="*/ 27737 w 850900"/>
                  <a:gd name="connsiteY7" fmla="*/ 24246 h 1288016"/>
                  <a:gd name="connsiteX8" fmla="*/ 33865 w 850900"/>
                  <a:gd name="connsiteY8" fmla="*/ 415 h 1288016"/>
                  <a:gd name="connsiteX9" fmla="*/ 150304 w 850900"/>
                  <a:gd name="connsiteY9" fmla="*/ 30355 h 1288016"/>
                  <a:gd name="connsiteX10" fmla="*/ 425450 w 850900"/>
                  <a:gd name="connsiteY10" fmla="*/ 58092 h 1288016"/>
                  <a:gd name="connsiteX11" fmla="*/ 758458 w 850900"/>
                  <a:gd name="connsiteY11" fmla="*/ 17190 h 1288016"/>
                  <a:gd name="connsiteX12" fmla="*/ 816929 w 850900"/>
                  <a:gd name="connsiteY12" fmla="*/ 0 h 1288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0900" h="1288016">
                    <a:moveTo>
                      <a:pt x="816929" y="0"/>
                    </a:moveTo>
                    <a:lnTo>
                      <a:pt x="823163" y="24245"/>
                    </a:lnTo>
                    <a:cubicBezTo>
                      <a:pt x="841349" y="113120"/>
                      <a:pt x="850900" y="205140"/>
                      <a:pt x="850900" y="299391"/>
                    </a:cubicBezTo>
                    <a:cubicBezTo>
                      <a:pt x="850900" y="676395"/>
                      <a:pt x="698089" y="1017707"/>
                      <a:pt x="451028" y="1264769"/>
                    </a:cubicBezTo>
                    <a:lnTo>
                      <a:pt x="425450" y="1288016"/>
                    </a:lnTo>
                    <a:lnTo>
                      <a:pt x="399872" y="1264770"/>
                    </a:lnTo>
                    <a:cubicBezTo>
                      <a:pt x="152811" y="1017708"/>
                      <a:pt x="0" y="676396"/>
                      <a:pt x="0" y="299392"/>
                    </a:cubicBezTo>
                    <a:cubicBezTo>
                      <a:pt x="0" y="205141"/>
                      <a:pt x="9551" y="113121"/>
                      <a:pt x="27737" y="24246"/>
                    </a:cubicBezTo>
                    <a:lnTo>
                      <a:pt x="33865" y="415"/>
                    </a:lnTo>
                    <a:lnTo>
                      <a:pt x="150304" y="30355"/>
                    </a:lnTo>
                    <a:cubicBezTo>
                      <a:pt x="239179" y="48541"/>
                      <a:pt x="331199" y="58092"/>
                      <a:pt x="425450" y="58092"/>
                    </a:cubicBezTo>
                    <a:cubicBezTo>
                      <a:pt x="540318" y="58092"/>
                      <a:pt x="651873" y="43906"/>
                      <a:pt x="758458" y="17190"/>
                    </a:cubicBezTo>
                    <a:lnTo>
                      <a:pt x="816929"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3200" b="1" dirty="0"/>
              </a:p>
            </p:txBody>
          </p:sp>
        </p:grpSp>
        <p:sp>
          <p:nvSpPr>
            <p:cNvPr id="14" name="任意多边形: 形状 13">
              <a:extLst>
                <a:ext uri="{FF2B5EF4-FFF2-40B4-BE49-F238E27FC236}">
                  <a16:creationId xmlns:a16="http://schemas.microsoft.com/office/drawing/2014/main" xmlns="" id="{5DE1181C-C474-4152-BEB9-A65C778C68A3}"/>
                </a:ext>
              </a:extLst>
            </p:cNvPr>
            <p:cNvSpPr/>
            <p:nvPr/>
          </p:nvSpPr>
          <p:spPr>
            <a:xfrm>
              <a:off x="2222500" y="1357083"/>
              <a:ext cx="2730500" cy="1984388"/>
            </a:xfrm>
            <a:custGeom>
              <a:avLst/>
              <a:gdLst>
                <a:gd name="connsiteX0" fmla="*/ 1365250 w 2730500"/>
                <a:gd name="connsiteY0" fmla="*/ 0 h 1984388"/>
                <a:gd name="connsiteX1" fmla="*/ 2730500 w 2730500"/>
                <a:gd name="connsiteY1" fmla="*/ 1365250 h 1984388"/>
                <a:gd name="connsiteX2" fmla="*/ 2702763 w 2730500"/>
                <a:gd name="connsiteY2" fmla="*/ 1640396 h 1984388"/>
                <a:gd name="connsiteX3" fmla="*/ 2696636 w 2730500"/>
                <a:gd name="connsiteY3" fmla="*/ 1664227 h 1984388"/>
                <a:gd name="connsiteX4" fmla="*/ 2580196 w 2730500"/>
                <a:gd name="connsiteY4" fmla="*/ 1634287 h 1984388"/>
                <a:gd name="connsiteX5" fmla="*/ 2305050 w 2730500"/>
                <a:gd name="connsiteY5" fmla="*/ 1606550 h 1984388"/>
                <a:gd name="connsiteX6" fmla="*/ 1488199 w 2730500"/>
                <a:gd name="connsiteY6" fmla="*/ 1877777 h 1984388"/>
                <a:gd name="connsiteX7" fmla="*/ 1366585 w 2730500"/>
                <a:gd name="connsiteY7" fmla="*/ 1984388 h 1984388"/>
                <a:gd name="connsiteX8" fmla="*/ 1293876 w 2730500"/>
                <a:gd name="connsiteY8" fmla="*/ 1918306 h 1984388"/>
                <a:gd name="connsiteX9" fmla="*/ 425450 w 2730500"/>
                <a:gd name="connsiteY9" fmla="*/ 1606549 h 1984388"/>
                <a:gd name="connsiteX10" fmla="*/ 150304 w 2730500"/>
                <a:gd name="connsiteY10" fmla="*/ 1634286 h 1984388"/>
                <a:gd name="connsiteX11" fmla="*/ 33833 w 2730500"/>
                <a:gd name="connsiteY11" fmla="*/ 1664234 h 1984388"/>
                <a:gd name="connsiteX12" fmla="*/ 18424 w 2730500"/>
                <a:gd name="connsiteY12" fmla="*/ 1590078 h 1984388"/>
                <a:gd name="connsiteX13" fmla="*/ 0 w 2730500"/>
                <a:gd name="connsiteY13" fmla="*/ 1365250 h 1984388"/>
                <a:gd name="connsiteX14" fmla="*/ 1365250 w 2730500"/>
                <a:gd name="connsiteY14" fmla="*/ 0 h 198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0500" h="1984388">
                  <a:moveTo>
                    <a:pt x="1365250" y="0"/>
                  </a:moveTo>
                  <a:cubicBezTo>
                    <a:pt x="2119257" y="0"/>
                    <a:pt x="2730500" y="611243"/>
                    <a:pt x="2730500" y="1365250"/>
                  </a:cubicBezTo>
                  <a:cubicBezTo>
                    <a:pt x="2730500" y="1459501"/>
                    <a:pt x="2720950" y="1551521"/>
                    <a:pt x="2702763" y="1640396"/>
                  </a:cubicBezTo>
                  <a:lnTo>
                    <a:pt x="2696636" y="1664227"/>
                  </a:lnTo>
                  <a:lnTo>
                    <a:pt x="2580196" y="1634287"/>
                  </a:lnTo>
                  <a:cubicBezTo>
                    <a:pt x="2491321" y="1616101"/>
                    <a:pt x="2399301" y="1606550"/>
                    <a:pt x="2305050" y="1606550"/>
                  </a:cubicBezTo>
                  <a:cubicBezTo>
                    <a:pt x="1998735" y="1606550"/>
                    <a:pt x="1715981" y="1707429"/>
                    <a:pt x="1488199" y="1877777"/>
                  </a:cubicBezTo>
                  <a:lnTo>
                    <a:pt x="1366585" y="1984388"/>
                  </a:lnTo>
                  <a:lnTo>
                    <a:pt x="1293876" y="1918306"/>
                  </a:lnTo>
                  <a:cubicBezTo>
                    <a:pt x="1057880" y="1723545"/>
                    <a:pt x="755328" y="1606549"/>
                    <a:pt x="425450" y="1606549"/>
                  </a:cubicBezTo>
                  <a:cubicBezTo>
                    <a:pt x="331199" y="1606549"/>
                    <a:pt x="239179" y="1616100"/>
                    <a:pt x="150304" y="1634286"/>
                  </a:cubicBezTo>
                  <a:lnTo>
                    <a:pt x="33833" y="1664234"/>
                  </a:lnTo>
                  <a:lnTo>
                    <a:pt x="18424" y="1590078"/>
                  </a:lnTo>
                  <a:cubicBezTo>
                    <a:pt x="6305" y="1516935"/>
                    <a:pt x="0" y="1441829"/>
                    <a:pt x="0" y="1365250"/>
                  </a:cubicBezTo>
                  <a:cubicBezTo>
                    <a:pt x="0" y="611243"/>
                    <a:pt x="611243" y="0"/>
                    <a:pt x="1365250" y="0"/>
                  </a:cubicBez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5" name="任意多边形: 形状 14">
              <a:extLst>
                <a:ext uri="{FF2B5EF4-FFF2-40B4-BE49-F238E27FC236}">
                  <a16:creationId xmlns:a16="http://schemas.microsoft.com/office/drawing/2014/main" xmlns="" id="{63F83ACD-6091-4C39-A1DD-0D6313322CBC}"/>
                </a:ext>
              </a:extLst>
            </p:cNvPr>
            <p:cNvSpPr/>
            <p:nvPr/>
          </p:nvSpPr>
          <p:spPr>
            <a:xfrm>
              <a:off x="3587750" y="3021311"/>
              <a:ext cx="2305050" cy="2672823"/>
            </a:xfrm>
            <a:custGeom>
              <a:avLst/>
              <a:gdLst>
                <a:gd name="connsiteX0" fmla="*/ 1331386 w 2305050"/>
                <a:gd name="connsiteY0" fmla="*/ 0 h 2672823"/>
                <a:gd name="connsiteX1" fmla="*/ 1345784 w 2305050"/>
                <a:gd name="connsiteY1" fmla="*/ 3702 h 2672823"/>
                <a:gd name="connsiteX2" fmla="*/ 2305050 w 2305050"/>
                <a:gd name="connsiteY2" fmla="*/ 1307573 h 2672823"/>
                <a:gd name="connsiteX3" fmla="*/ 939800 w 2305050"/>
                <a:gd name="connsiteY3" fmla="*/ 2672823 h 2672823"/>
                <a:gd name="connsiteX4" fmla="*/ 71374 w 2305050"/>
                <a:gd name="connsiteY4" fmla="*/ 2361066 h 2672823"/>
                <a:gd name="connsiteX5" fmla="*/ 0 w 2305050"/>
                <a:gd name="connsiteY5" fmla="*/ 2296197 h 2672823"/>
                <a:gd name="connsiteX6" fmla="*/ 25578 w 2305050"/>
                <a:gd name="connsiteY6" fmla="*/ 2272950 h 2672823"/>
                <a:gd name="connsiteX7" fmla="*/ 425450 w 2305050"/>
                <a:gd name="connsiteY7" fmla="*/ 1307572 h 2672823"/>
                <a:gd name="connsiteX8" fmla="*/ 397713 w 2305050"/>
                <a:gd name="connsiteY8" fmla="*/ 1032426 h 2672823"/>
                <a:gd name="connsiteX9" fmla="*/ 391479 w 2305050"/>
                <a:gd name="connsiteY9" fmla="*/ 1008181 h 2672823"/>
                <a:gd name="connsiteX10" fmla="*/ 437876 w 2305050"/>
                <a:gd name="connsiteY10" fmla="*/ 994540 h 2672823"/>
                <a:gd name="connsiteX11" fmla="*/ 1303871 w 2305050"/>
                <a:gd name="connsiteY11" fmla="*/ 107007 h 2672823"/>
                <a:gd name="connsiteX12" fmla="*/ 1331386 w 2305050"/>
                <a:gd name="connsiteY12" fmla="*/ 0 h 2672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23">
                  <a:moveTo>
                    <a:pt x="1331386" y="0"/>
                  </a:moveTo>
                  <a:lnTo>
                    <a:pt x="1345784" y="3702"/>
                  </a:lnTo>
                  <a:cubicBezTo>
                    <a:pt x="1901534" y="176558"/>
                    <a:pt x="2305050" y="694942"/>
                    <a:pt x="2305050" y="1307573"/>
                  </a:cubicBezTo>
                  <a:cubicBezTo>
                    <a:pt x="2305050" y="2061580"/>
                    <a:pt x="1693807" y="2672823"/>
                    <a:pt x="939800" y="2672823"/>
                  </a:cubicBezTo>
                  <a:cubicBezTo>
                    <a:pt x="609922" y="2672823"/>
                    <a:pt x="307370" y="2555828"/>
                    <a:pt x="71374" y="2361066"/>
                  </a:cubicBezTo>
                  <a:lnTo>
                    <a:pt x="0" y="2296197"/>
                  </a:lnTo>
                  <a:lnTo>
                    <a:pt x="25578" y="2272950"/>
                  </a:lnTo>
                  <a:cubicBezTo>
                    <a:pt x="272639" y="2025888"/>
                    <a:pt x="425450" y="1684576"/>
                    <a:pt x="425450" y="1307572"/>
                  </a:cubicBezTo>
                  <a:cubicBezTo>
                    <a:pt x="425450" y="1213321"/>
                    <a:pt x="415899" y="1121301"/>
                    <a:pt x="397713" y="1032426"/>
                  </a:cubicBezTo>
                  <a:lnTo>
                    <a:pt x="391479" y="1008181"/>
                  </a:lnTo>
                  <a:lnTo>
                    <a:pt x="437876" y="994540"/>
                  </a:lnTo>
                  <a:cubicBezTo>
                    <a:pt x="850228" y="855001"/>
                    <a:pt x="1174229" y="523820"/>
                    <a:pt x="1303871" y="107007"/>
                  </a:cubicBezTo>
                  <a:lnTo>
                    <a:pt x="1331386" y="0"/>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6" name="任意多边形: 形状 15">
              <a:extLst>
                <a:ext uri="{FF2B5EF4-FFF2-40B4-BE49-F238E27FC236}">
                  <a16:creationId xmlns:a16="http://schemas.microsoft.com/office/drawing/2014/main" xmlns="" id="{1B000FB5-05AB-4858-B41E-BA7F7FCD9723}"/>
                </a:ext>
              </a:extLst>
            </p:cNvPr>
            <p:cNvSpPr/>
            <p:nvPr/>
          </p:nvSpPr>
          <p:spPr>
            <a:xfrm>
              <a:off x="1282700" y="3021318"/>
              <a:ext cx="2305050" cy="2672815"/>
            </a:xfrm>
            <a:custGeom>
              <a:avLst/>
              <a:gdLst>
                <a:gd name="connsiteX0" fmla="*/ 973633 w 2305050"/>
                <a:gd name="connsiteY0" fmla="*/ 0 h 2672815"/>
                <a:gd name="connsiteX1" fmla="*/ 980702 w 2305050"/>
                <a:gd name="connsiteY1" fmla="*/ 34024 h 2672815"/>
                <a:gd name="connsiteX2" fmla="*/ 1899066 w 2305050"/>
                <a:gd name="connsiteY2" fmla="*/ 1004887 h 2672815"/>
                <a:gd name="connsiteX3" fmla="*/ 1913465 w 2305050"/>
                <a:gd name="connsiteY3" fmla="*/ 1008589 h 2672815"/>
                <a:gd name="connsiteX4" fmla="*/ 1907337 w 2305050"/>
                <a:gd name="connsiteY4" fmla="*/ 1032420 h 2672815"/>
                <a:gd name="connsiteX5" fmla="*/ 1879600 w 2305050"/>
                <a:gd name="connsiteY5" fmla="*/ 1307566 h 2672815"/>
                <a:gd name="connsiteX6" fmla="*/ 2279472 w 2305050"/>
                <a:gd name="connsiteY6" fmla="*/ 2272944 h 2672815"/>
                <a:gd name="connsiteX7" fmla="*/ 2305050 w 2305050"/>
                <a:gd name="connsiteY7" fmla="*/ 2296190 h 2672815"/>
                <a:gd name="connsiteX8" fmla="*/ 2233676 w 2305050"/>
                <a:gd name="connsiteY8" fmla="*/ 2361058 h 2672815"/>
                <a:gd name="connsiteX9" fmla="*/ 1365250 w 2305050"/>
                <a:gd name="connsiteY9" fmla="*/ 2672815 h 2672815"/>
                <a:gd name="connsiteX10" fmla="*/ 0 w 2305050"/>
                <a:gd name="connsiteY10" fmla="*/ 1307565 h 2672815"/>
                <a:gd name="connsiteX11" fmla="*/ 959266 w 2305050"/>
                <a:gd name="connsiteY11" fmla="*/ 3694 h 2672815"/>
                <a:gd name="connsiteX12" fmla="*/ 973633 w 2305050"/>
                <a:gd name="connsiteY12" fmla="*/ 0 h 2672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05050" h="2672815">
                  <a:moveTo>
                    <a:pt x="973633" y="0"/>
                  </a:moveTo>
                  <a:lnTo>
                    <a:pt x="980702" y="34024"/>
                  </a:lnTo>
                  <a:cubicBezTo>
                    <a:pt x="1096471" y="495894"/>
                    <a:pt x="1447519" y="864442"/>
                    <a:pt x="1899066" y="1004887"/>
                  </a:cubicBezTo>
                  <a:lnTo>
                    <a:pt x="1913465" y="1008589"/>
                  </a:lnTo>
                  <a:lnTo>
                    <a:pt x="1907337" y="1032420"/>
                  </a:lnTo>
                  <a:cubicBezTo>
                    <a:pt x="1889151" y="1121295"/>
                    <a:pt x="1879600" y="1213315"/>
                    <a:pt x="1879600" y="1307566"/>
                  </a:cubicBezTo>
                  <a:cubicBezTo>
                    <a:pt x="1879600" y="1684570"/>
                    <a:pt x="2032411" y="2025882"/>
                    <a:pt x="2279472" y="2272944"/>
                  </a:cubicBezTo>
                  <a:lnTo>
                    <a:pt x="2305050" y="2296190"/>
                  </a:lnTo>
                  <a:lnTo>
                    <a:pt x="2233676" y="2361058"/>
                  </a:lnTo>
                  <a:cubicBezTo>
                    <a:pt x="1997680" y="2555820"/>
                    <a:pt x="1695128" y="2672815"/>
                    <a:pt x="1365250" y="2672815"/>
                  </a:cubicBezTo>
                  <a:cubicBezTo>
                    <a:pt x="611243" y="2672815"/>
                    <a:pt x="0" y="2061572"/>
                    <a:pt x="0" y="1307565"/>
                  </a:cubicBezTo>
                  <a:cubicBezTo>
                    <a:pt x="0" y="694934"/>
                    <a:pt x="403516" y="176550"/>
                    <a:pt x="959266" y="3694"/>
                  </a:cubicBezTo>
                  <a:lnTo>
                    <a:pt x="973633"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7" name="任意多边形: 形状 16">
              <a:extLst>
                <a:ext uri="{FF2B5EF4-FFF2-40B4-BE49-F238E27FC236}">
                  <a16:creationId xmlns:a16="http://schemas.microsoft.com/office/drawing/2014/main" xmlns="" id="{1684AAE6-AFD6-4B01-974E-6B2ABD7D3D88}"/>
                </a:ext>
              </a:extLst>
            </p:cNvPr>
            <p:cNvSpPr>
              <a:spLocks/>
            </p:cNvSpPr>
            <p:nvPr/>
          </p:nvSpPr>
          <p:spPr bwMode="auto">
            <a:xfrm>
              <a:off x="4099864" y="3761559"/>
              <a:ext cx="1454151" cy="145777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21" name="文本框 59">
            <a:extLst>
              <a:ext uri="{FF2B5EF4-FFF2-40B4-BE49-F238E27FC236}">
                <a16:creationId xmlns:a16="http://schemas.microsoft.com/office/drawing/2014/main" xmlns="" id="{B1BCB156-B283-4767-A9CF-60558DAA80CB}"/>
              </a:ext>
            </a:extLst>
          </p:cNvPr>
          <p:cNvSpPr txBox="1"/>
          <p:nvPr/>
        </p:nvSpPr>
        <p:spPr>
          <a:xfrm>
            <a:off x="6084168" y="3363838"/>
            <a:ext cx="1958383" cy="648069"/>
          </a:xfrm>
          <a:prstGeom prst="rect">
            <a:avLst/>
          </a:prstGeom>
          <a:noFill/>
        </p:spPr>
        <p:txBody>
          <a:bodyPr wrap="square" lIns="0" tIns="0" rIns="0" bIns="0">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危机通常不是单一的事件，它往往错综复杂而难于把握。突发性危机事件发生的同时， 不同症状开始涌现，这些症状会冲击到个体生活的方方面面。</a:t>
            </a:r>
          </a:p>
        </p:txBody>
      </p:sp>
      <p:sp>
        <p:nvSpPr>
          <p:cNvPr id="22" name="矩形 21">
            <a:extLst>
              <a:ext uri="{FF2B5EF4-FFF2-40B4-BE49-F238E27FC236}">
                <a16:creationId xmlns:a16="http://schemas.microsoft.com/office/drawing/2014/main" xmlns="" id="{F330069E-2EC4-448E-B117-32A97B373948}"/>
              </a:ext>
            </a:extLst>
          </p:cNvPr>
          <p:cNvSpPr/>
          <p:nvPr/>
        </p:nvSpPr>
        <p:spPr>
          <a:xfrm>
            <a:off x="5965352" y="3067696"/>
            <a:ext cx="1958383" cy="587109"/>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accent2"/>
                </a:solidFill>
              </a:rPr>
              <a:t>冲击性与心理弹性 </a:t>
            </a:r>
          </a:p>
        </p:txBody>
      </p:sp>
      <p:sp>
        <p:nvSpPr>
          <p:cNvPr id="23" name="文本框 53">
            <a:extLst>
              <a:ext uri="{FF2B5EF4-FFF2-40B4-BE49-F238E27FC236}">
                <a16:creationId xmlns:a16="http://schemas.microsoft.com/office/drawing/2014/main" xmlns="" id="{E52FCE54-8582-43AF-A625-5042F721E4BF}"/>
              </a:ext>
            </a:extLst>
          </p:cNvPr>
          <p:cNvSpPr txBox="1"/>
          <p:nvPr/>
        </p:nvSpPr>
        <p:spPr>
          <a:xfrm>
            <a:off x="2525296" y="1554927"/>
            <a:ext cx="3846904" cy="584775"/>
          </a:xfrm>
          <a:prstGeom prst="rect">
            <a:avLst/>
          </a:prstGeom>
          <a:noFill/>
        </p:spPr>
        <p:txBody>
          <a:bodyPr wrap="squar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危机具有两面性，它包含着危险和机遇两层含义。</a:t>
            </a:r>
          </a:p>
        </p:txBody>
      </p:sp>
      <p:sp>
        <p:nvSpPr>
          <p:cNvPr id="24" name="矩形 23">
            <a:extLst>
              <a:ext uri="{FF2B5EF4-FFF2-40B4-BE49-F238E27FC236}">
                <a16:creationId xmlns:a16="http://schemas.microsoft.com/office/drawing/2014/main" xmlns="" id="{30B67A9A-18FE-4381-8BD0-175FEEC76FD2}"/>
              </a:ext>
            </a:extLst>
          </p:cNvPr>
          <p:cNvSpPr/>
          <p:nvPr/>
        </p:nvSpPr>
        <p:spPr>
          <a:xfrm>
            <a:off x="3772205" y="1290307"/>
            <a:ext cx="1042708" cy="230833"/>
          </a:xfrm>
          <a:prstGeom prst="rect">
            <a:avLst/>
          </a:prstGeom>
        </p:spPr>
        <p:txBody>
          <a:bodyPr wrap="non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1"/>
                </a:solidFill>
              </a:rPr>
              <a:t>危险与机遇并存 </a:t>
            </a:r>
          </a:p>
        </p:txBody>
      </p:sp>
      <p:sp>
        <p:nvSpPr>
          <p:cNvPr id="25" name="文本框 51">
            <a:extLst>
              <a:ext uri="{FF2B5EF4-FFF2-40B4-BE49-F238E27FC236}">
                <a16:creationId xmlns:a16="http://schemas.microsoft.com/office/drawing/2014/main" xmlns="" id="{9746EEB2-E0DA-4B89-935E-7DA4EFF5DEBE}"/>
              </a:ext>
            </a:extLst>
          </p:cNvPr>
          <p:cNvSpPr txBox="1"/>
          <p:nvPr/>
        </p:nvSpPr>
        <p:spPr>
          <a:xfrm>
            <a:off x="755576" y="3363838"/>
            <a:ext cx="2174407" cy="504056"/>
          </a:xfrm>
          <a:prstGeom prst="rect">
            <a:avLst/>
          </a:prstGeom>
          <a:noFill/>
        </p:spPr>
        <p:txBody>
          <a:bodyPr wrap="square" lIns="0" tIns="0" rIns="0" bIns="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000" dirty="0"/>
              <a:t>危机是普遍存在的，每个人都会遇到危机，并且在特定事态的特定组合中，危机一定会 发生。</a:t>
            </a:r>
          </a:p>
        </p:txBody>
      </p:sp>
      <p:sp>
        <p:nvSpPr>
          <p:cNvPr id="26" name="矩形 25">
            <a:extLst>
              <a:ext uri="{FF2B5EF4-FFF2-40B4-BE49-F238E27FC236}">
                <a16:creationId xmlns:a16="http://schemas.microsoft.com/office/drawing/2014/main" xmlns="" id="{6483D242-857F-4EF9-A22A-375299898926}"/>
              </a:ext>
            </a:extLst>
          </p:cNvPr>
          <p:cNvSpPr/>
          <p:nvPr/>
        </p:nvSpPr>
        <p:spPr>
          <a:xfrm>
            <a:off x="971600" y="3067696"/>
            <a:ext cx="1958383" cy="612398"/>
          </a:xfrm>
          <a:prstGeom prst="rect">
            <a:avLst/>
          </a:prstGeom>
        </p:spPr>
        <p:txBody>
          <a:bodyPr wrap="none" lIns="0" tIns="0" rIns="0" bIns="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accent2"/>
                </a:solidFill>
              </a:rPr>
              <a:t>普遍性与特殊性 </a:t>
            </a:r>
          </a:p>
        </p:txBody>
      </p:sp>
      <p:sp>
        <p:nvSpPr>
          <p:cNvPr id="27" name="文本框 26">
            <a:extLst>
              <a:ext uri="{FF2B5EF4-FFF2-40B4-BE49-F238E27FC236}">
                <a16:creationId xmlns:a16="http://schemas.microsoft.com/office/drawing/2014/main" xmlns="" id="{E82E0F56-DC72-4F2A-A80F-7C1D52FE8377}"/>
              </a:ext>
            </a:extLst>
          </p:cNvPr>
          <p:cNvSpPr txBox="1"/>
          <p:nvPr/>
        </p:nvSpPr>
        <p:spPr>
          <a:xfrm>
            <a:off x="4187663" y="2219549"/>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sp>
        <p:nvSpPr>
          <p:cNvPr id="28" name="文本框 27">
            <a:extLst>
              <a:ext uri="{FF2B5EF4-FFF2-40B4-BE49-F238E27FC236}">
                <a16:creationId xmlns:a16="http://schemas.microsoft.com/office/drawing/2014/main" xmlns="" id="{D3753700-10CC-4D5F-8601-8F216D62D79E}"/>
              </a:ext>
            </a:extLst>
          </p:cNvPr>
          <p:cNvSpPr txBox="1"/>
          <p:nvPr/>
        </p:nvSpPr>
        <p:spPr>
          <a:xfrm>
            <a:off x="3509059"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2</a:t>
            </a:r>
          </a:p>
        </p:txBody>
      </p:sp>
      <p:sp>
        <p:nvSpPr>
          <p:cNvPr id="29" name="文本框 28">
            <a:extLst>
              <a:ext uri="{FF2B5EF4-FFF2-40B4-BE49-F238E27FC236}">
                <a16:creationId xmlns:a16="http://schemas.microsoft.com/office/drawing/2014/main" xmlns="" id="{DB72110A-C604-42A2-B5F8-5B05A18DA9EB}"/>
              </a:ext>
            </a:extLst>
          </p:cNvPr>
          <p:cNvSpPr txBox="1"/>
          <p:nvPr/>
        </p:nvSpPr>
        <p:spPr>
          <a:xfrm>
            <a:off x="4964507" y="3525317"/>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3</a:t>
            </a:r>
          </a:p>
        </p:txBody>
      </p:sp>
    </p:spTree>
    <p:extLst>
      <p:ext uri="{BB962C8B-B14F-4D97-AF65-F5344CB8AC3E}">
        <p14:creationId xmlns:p14="http://schemas.microsoft.com/office/powerpoint/2010/main" val="30826729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43771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危机及其理论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395536"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二、危机历程</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771800" y="521031"/>
            <a:ext cx="63722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文本框 26">
            <a:extLst>
              <a:ext uri="{FF2B5EF4-FFF2-40B4-BE49-F238E27FC236}">
                <a16:creationId xmlns:a16="http://schemas.microsoft.com/office/drawing/2014/main" xmlns="" id="{E82E0F56-DC72-4F2A-A80F-7C1D52FE8377}"/>
              </a:ext>
            </a:extLst>
          </p:cNvPr>
          <p:cNvSpPr txBox="1"/>
          <p:nvPr/>
        </p:nvSpPr>
        <p:spPr>
          <a:xfrm>
            <a:off x="4187663" y="2219549"/>
            <a:ext cx="566212" cy="584775"/>
          </a:xfrm>
          <a:prstGeom prst="rect">
            <a:avLst/>
          </a:prstGeom>
          <a:noFill/>
        </p:spPr>
        <p:txBody>
          <a:bodyPr wrap="square">
            <a:spAutoFit/>
          </a:bodyPr>
          <a:lstStyle/>
          <a:p>
            <a:pPr algn="ctr"/>
            <a:r>
              <a:rPr lang="en-US" altLang="zh-CN" sz="3200" b="1" dirty="0">
                <a:solidFill>
                  <a:schemeClr val="bg1"/>
                </a:solidFill>
                <a:latin typeface="+mj-ea"/>
                <a:ea typeface="+mj-ea"/>
              </a:rPr>
              <a:t>1</a:t>
            </a:r>
          </a:p>
        </p:txBody>
      </p:sp>
      <p:grpSp>
        <p:nvGrpSpPr>
          <p:cNvPr id="30" name="组合 29">
            <a:extLst>
              <a:ext uri="{FF2B5EF4-FFF2-40B4-BE49-F238E27FC236}">
                <a16:creationId xmlns:a16="http://schemas.microsoft.com/office/drawing/2014/main" xmlns="" id="{2A2C7064-845E-4EA4-AC3A-269FD0346E0B}"/>
              </a:ext>
            </a:extLst>
          </p:cNvPr>
          <p:cNvGrpSpPr/>
          <p:nvPr/>
        </p:nvGrpSpPr>
        <p:grpSpPr>
          <a:xfrm>
            <a:off x="3442399" y="2139702"/>
            <a:ext cx="2259202" cy="2192803"/>
            <a:chOff x="3396196" y="1599450"/>
            <a:chExt cx="2259202" cy="2192803"/>
          </a:xfrm>
        </p:grpSpPr>
        <p:sp>
          <p:nvSpPr>
            <p:cNvPr id="31" name="Freeform: Shape 2">
              <a:extLst>
                <a:ext uri="{FF2B5EF4-FFF2-40B4-BE49-F238E27FC236}">
                  <a16:creationId xmlns:a16="http://schemas.microsoft.com/office/drawing/2014/main" xmlns="" id="{3321D54E-DBB3-46BC-BCC4-FC60F0C2FD22}"/>
                </a:ext>
              </a:extLst>
            </p:cNvPr>
            <p:cNvSpPr>
              <a:spLocks/>
            </p:cNvSpPr>
            <p:nvPr/>
          </p:nvSpPr>
          <p:spPr bwMode="auto">
            <a:xfrm rot="10800000">
              <a:off x="4071799" y="2878170"/>
              <a:ext cx="914083" cy="9140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1"/>
                  </a:moveTo>
                  <a:cubicBezTo>
                    <a:pt x="21600" y="4836"/>
                    <a:pt x="16765" y="0"/>
                    <a:pt x="10799" y="0"/>
                  </a:cubicBezTo>
                  <a:cubicBezTo>
                    <a:pt x="4834" y="0"/>
                    <a:pt x="0" y="4836"/>
                    <a:pt x="0" y="10801"/>
                  </a:cubicBezTo>
                  <a:lnTo>
                    <a:pt x="10799" y="21600"/>
                  </a:lnTo>
                  <a:cubicBezTo>
                    <a:pt x="10799" y="21600"/>
                    <a:pt x="21600" y="10801"/>
                    <a:pt x="21600" y="10801"/>
                  </a:cubicBezTo>
                  <a:close/>
                </a:path>
              </a:pathLst>
            </a:custGeom>
            <a:solidFill>
              <a:schemeClr val="accent4"/>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2" name="Freeform: Shape 3">
              <a:extLst>
                <a:ext uri="{FF2B5EF4-FFF2-40B4-BE49-F238E27FC236}">
                  <a16:creationId xmlns:a16="http://schemas.microsoft.com/office/drawing/2014/main" xmlns="" id="{C348DF9C-B493-4218-A08C-B14CE415112D}"/>
                </a:ext>
              </a:extLst>
            </p:cNvPr>
            <p:cNvSpPr>
              <a:spLocks/>
            </p:cNvSpPr>
            <p:nvPr/>
          </p:nvSpPr>
          <p:spPr bwMode="auto">
            <a:xfrm rot="10800000">
              <a:off x="3396196" y="2411169"/>
              <a:ext cx="901910" cy="902463"/>
            </a:xfrm>
            <a:custGeom>
              <a:avLst/>
              <a:gdLst>
                <a:gd name="T0" fmla="*/ 10167 w 20334"/>
                <a:gd name="T1" fmla="+- 0 11433 1266"/>
                <a:gd name="T2" fmla="*/ 11433 h 20334"/>
                <a:gd name="T3" fmla="*/ 10167 w 20334"/>
                <a:gd name="T4" fmla="+- 0 11433 1266"/>
                <a:gd name="T5" fmla="*/ 11433 h 20334"/>
                <a:gd name="T6" fmla="*/ 10167 w 20334"/>
                <a:gd name="T7" fmla="+- 0 11433 1266"/>
                <a:gd name="T8" fmla="*/ 11433 h 20334"/>
                <a:gd name="T9" fmla="*/ 10167 w 20334"/>
                <a:gd name="T10" fmla="+- 0 11433 1266"/>
                <a:gd name="T11" fmla="*/ 11433 h 20334"/>
              </a:gdLst>
              <a:ahLst/>
              <a:cxnLst>
                <a:cxn ang="0">
                  <a:pos x="T0" y="T2"/>
                </a:cxn>
                <a:cxn ang="0">
                  <a:pos x="T3" y="T5"/>
                </a:cxn>
                <a:cxn ang="0">
                  <a:pos x="T6" y="T8"/>
                </a:cxn>
                <a:cxn ang="0">
                  <a:pos x="T9" y="T11"/>
                </a:cxn>
              </a:cxnLst>
              <a:rect l="0" t="0" r="r" b="b"/>
              <a:pathLst>
                <a:path w="20334" h="20334">
                  <a:moveTo>
                    <a:pt x="13129" y="20333"/>
                  </a:moveTo>
                  <a:cubicBezTo>
                    <a:pt x="18604" y="18555"/>
                    <a:pt x="21600" y="12677"/>
                    <a:pt x="19821" y="7203"/>
                  </a:cubicBezTo>
                  <a:cubicBezTo>
                    <a:pt x="18042" y="1729"/>
                    <a:pt x="12162" y="-1266"/>
                    <a:pt x="6688" y="512"/>
                  </a:cubicBezTo>
                  <a:lnTo>
                    <a:pt x="0" y="13641"/>
                  </a:lnTo>
                  <a:cubicBezTo>
                    <a:pt x="0" y="13641"/>
                    <a:pt x="13129" y="20333"/>
                    <a:pt x="13129" y="20333"/>
                  </a:cubicBezTo>
                  <a:close/>
                </a:path>
              </a:pathLst>
            </a:custGeom>
            <a:solidFill>
              <a:schemeClr val="accent5"/>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3" name="Freeform: Shape 4">
              <a:extLst>
                <a:ext uri="{FF2B5EF4-FFF2-40B4-BE49-F238E27FC236}">
                  <a16:creationId xmlns:a16="http://schemas.microsoft.com/office/drawing/2014/main" xmlns="" id="{312F7242-236F-4F28-BF45-14B9581DA979}"/>
                </a:ext>
              </a:extLst>
            </p:cNvPr>
            <p:cNvSpPr>
              <a:spLocks/>
            </p:cNvSpPr>
            <p:nvPr/>
          </p:nvSpPr>
          <p:spPr bwMode="auto">
            <a:xfrm rot="10800000">
              <a:off x="4759021" y="2414489"/>
              <a:ext cx="896377" cy="896376"/>
            </a:xfrm>
            <a:custGeom>
              <a:avLst/>
              <a:gdLst>
                <a:gd name="T0" fmla="+- 0 11433 1266"/>
                <a:gd name="T1" fmla="*/ T0 w 20334"/>
                <a:gd name="T2" fmla="+- 0 11432 1265"/>
                <a:gd name="T3" fmla="*/ 11432 h 20335"/>
                <a:gd name="T4" fmla="+- 0 11433 1266"/>
                <a:gd name="T5" fmla="*/ T4 w 20334"/>
                <a:gd name="T6" fmla="+- 0 11432 1265"/>
                <a:gd name="T7" fmla="*/ 11432 h 20335"/>
                <a:gd name="T8" fmla="+- 0 11433 1266"/>
                <a:gd name="T9" fmla="*/ T8 w 20334"/>
                <a:gd name="T10" fmla="+- 0 11432 1265"/>
                <a:gd name="T11" fmla="*/ 11432 h 20335"/>
                <a:gd name="T12" fmla="+- 0 11433 1266"/>
                <a:gd name="T13" fmla="*/ T12 w 20334"/>
                <a:gd name="T14" fmla="+- 0 11432 1265"/>
                <a:gd name="T15" fmla="*/ 11432 h 20335"/>
              </a:gdLst>
              <a:ahLst/>
              <a:cxnLst>
                <a:cxn ang="0">
                  <a:pos x="T1" y="T3"/>
                </a:cxn>
                <a:cxn ang="0">
                  <a:pos x="T5" y="T7"/>
                </a:cxn>
                <a:cxn ang="0">
                  <a:pos x="T9" y="T11"/>
                </a:cxn>
                <a:cxn ang="0">
                  <a:pos x="T13" y="T15"/>
                </a:cxn>
              </a:cxnLst>
              <a:rect l="0" t="0" r="r" b="b"/>
              <a:pathLst>
                <a:path w="20334" h="20335">
                  <a:moveTo>
                    <a:pt x="13646" y="513"/>
                  </a:moveTo>
                  <a:cubicBezTo>
                    <a:pt x="8171" y="-1265"/>
                    <a:pt x="2291" y="1729"/>
                    <a:pt x="513" y="7203"/>
                  </a:cubicBezTo>
                  <a:cubicBezTo>
                    <a:pt x="-1266" y="12677"/>
                    <a:pt x="1730" y="18556"/>
                    <a:pt x="7204" y="20334"/>
                  </a:cubicBezTo>
                  <a:lnTo>
                    <a:pt x="20333" y="13644"/>
                  </a:lnTo>
                  <a:cubicBezTo>
                    <a:pt x="20333" y="13644"/>
                    <a:pt x="13646" y="513"/>
                    <a:pt x="13646" y="513"/>
                  </a:cubicBezTo>
                  <a:close/>
                </a:path>
              </a:pathLst>
            </a:custGeom>
            <a:solidFill>
              <a:schemeClr val="accent3"/>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4" name="Freeform: Shape 5">
              <a:extLst>
                <a:ext uri="{FF2B5EF4-FFF2-40B4-BE49-F238E27FC236}">
                  <a16:creationId xmlns:a16="http://schemas.microsoft.com/office/drawing/2014/main" xmlns="" id="{6AC8B059-0AB5-431D-A26D-70DD0D7EB882}"/>
                </a:ext>
              </a:extLst>
            </p:cNvPr>
            <p:cNvSpPr>
              <a:spLocks/>
            </p:cNvSpPr>
            <p:nvPr/>
          </p:nvSpPr>
          <p:spPr bwMode="auto">
            <a:xfrm rot="10800000">
              <a:off x="3661790" y="1599450"/>
              <a:ext cx="827212" cy="827765"/>
            </a:xfrm>
            <a:custGeom>
              <a:avLst/>
              <a:gdLst>
                <a:gd name="T0" fmla="*/ 10057 w 20115"/>
                <a:gd name="T1" fmla="*/ 10057 h 20114"/>
                <a:gd name="T2" fmla="*/ 10057 w 20115"/>
                <a:gd name="T3" fmla="*/ 10057 h 20114"/>
                <a:gd name="T4" fmla="*/ 10057 w 20115"/>
                <a:gd name="T5" fmla="*/ 10057 h 20114"/>
                <a:gd name="T6" fmla="*/ 10057 w 20115"/>
                <a:gd name="T7" fmla="*/ 10057 h 20114"/>
              </a:gdLst>
              <a:ahLst/>
              <a:cxnLst>
                <a:cxn ang="0">
                  <a:pos x="T0" y="T1"/>
                </a:cxn>
                <a:cxn ang="0">
                  <a:pos x="T2" y="T3"/>
                </a:cxn>
                <a:cxn ang="0">
                  <a:pos x="T4" y="T5"/>
                </a:cxn>
                <a:cxn ang="0">
                  <a:pos x="T6" y="T7"/>
                </a:cxn>
              </a:cxnLst>
              <a:rect l="0" t="0" r="r" b="b"/>
              <a:pathLst>
                <a:path w="20115" h="20114">
                  <a:moveTo>
                    <a:pt x="0" y="15529"/>
                  </a:moveTo>
                  <a:cubicBezTo>
                    <a:pt x="3609" y="20497"/>
                    <a:pt x="10562" y="21600"/>
                    <a:pt x="15530" y="17989"/>
                  </a:cubicBezTo>
                  <a:cubicBezTo>
                    <a:pt x="20499" y="14379"/>
                    <a:pt x="21599" y="7425"/>
                    <a:pt x="17990" y="2457"/>
                  </a:cubicBezTo>
                  <a:lnTo>
                    <a:pt x="2462" y="0"/>
                  </a:lnTo>
                  <a:cubicBezTo>
                    <a:pt x="2462" y="0"/>
                    <a:pt x="0" y="15529"/>
                    <a:pt x="0" y="15529"/>
                  </a:cubicBezTo>
                  <a:close/>
                </a:path>
              </a:pathLst>
            </a:custGeom>
            <a:solidFill>
              <a:schemeClr val="accent1"/>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5" name="Freeform: Shape 6">
              <a:extLst>
                <a:ext uri="{FF2B5EF4-FFF2-40B4-BE49-F238E27FC236}">
                  <a16:creationId xmlns:a16="http://schemas.microsoft.com/office/drawing/2014/main" xmlns="" id="{541F5B76-A673-47C2-AEB5-87A4D87742A6}"/>
                </a:ext>
              </a:extLst>
            </p:cNvPr>
            <p:cNvSpPr>
              <a:spLocks/>
            </p:cNvSpPr>
            <p:nvPr/>
          </p:nvSpPr>
          <p:spPr bwMode="auto">
            <a:xfrm rot="10800000">
              <a:off x="4577533" y="1602217"/>
              <a:ext cx="829979" cy="829978"/>
            </a:xfrm>
            <a:custGeom>
              <a:avLst/>
              <a:gdLst>
                <a:gd name="T0" fmla="+- 0 11542 1485"/>
                <a:gd name="T1" fmla="*/ T0 w 20115"/>
                <a:gd name="T2" fmla="*/ 10057 h 20114"/>
                <a:gd name="T3" fmla="+- 0 11542 1485"/>
                <a:gd name="T4" fmla="*/ T3 w 20115"/>
                <a:gd name="T5" fmla="*/ 10057 h 20114"/>
                <a:gd name="T6" fmla="+- 0 11542 1485"/>
                <a:gd name="T7" fmla="*/ T6 w 20115"/>
                <a:gd name="T8" fmla="*/ 10057 h 20114"/>
                <a:gd name="T9" fmla="+- 0 11542 1485"/>
                <a:gd name="T10" fmla="*/ T9 w 20115"/>
                <a:gd name="T11" fmla="*/ 10057 h 20114"/>
              </a:gdLst>
              <a:ahLst/>
              <a:cxnLst>
                <a:cxn ang="0">
                  <a:pos x="T1" y="T2"/>
                </a:cxn>
                <a:cxn ang="0">
                  <a:pos x="T4" y="T5"/>
                </a:cxn>
                <a:cxn ang="0">
                  <a:pos x="T7" y="T8"/>
                </a:cxn>
                <a:cxn ang="0">
                  <a:pos x="T10" y="T11"/>
                </a:cxn>
              </a:cxnLst>
              <a:rect l="0" t="0" r="r" b="b"/>
              <a:pathLst>
                <a:path w="20115" h="20114">
                  <a:moveTo>
                    <a:pt x="2124" y="2456"/>
                  </a:moveTo>
                  <a:cubicBezTo>
                    <a:pt x="-1485" y="7425"/>
                    <a:pt x="-385" y="14379"/>
                    <a:pt x="4584" y="17988"/>
                  </a:cubicBezTo>
                  <a:cubicBezTo>
                    <a:pt x="9552" y="21600"/>
                    <a:pt x="16505" y="20497"/>
                    <a:pt x="20115" y="15529"/>
                  </a:cubicBezTo>
                  <a:lnTo>
                    <a:pt x="17653" y="0"/>
                  </a:lnTo>
                  <a:cubicBezTo>
                    <a:pt x="17653" y="0"/>
                    <a:pt x="2124" y="2456"/>
                    <a:pt x="2124" y="2456"/>
                  </a:cubicBezTo>
                  <a:close/>
                </a:path>
              </a:pathLst>
            </a:custGeom>
            <a:solidFill>
              <a:schemeClr val="accent2"/>
            </a:solidFill>
            <a:ln>
              <a:noFill/>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p>
          </p:txBody>
        </p:sp>
        <p:sp>
          <p:nvSpPr>
            <p:cNvPr id="36" name="Freeform: Shape 17">
              <a:extLst>
                <a:ext uri="{FF2B5EF4-FFF2-40B4-BE49-F238E27FC236}">
                  <a16:creationId xmlns:a16="http://schemas.microsoft.com/office/drawing/2014/main" xmlns="" id="{AB9165C3-7CA6-415A-8166-896EC2E2C60B}"/>
                </a:ext>
              </a:extLst>
            </p:cNvPr>
            <p:cNvSpPr>
              <a:spLocks/>
            </p:cNvSpPr>
            <p:nvPr/>
          </p:nvSpPr>
          <p:spPr bwMode="auto">
            <a:xfrm>
              <a:off x="3698309" y="1762680"/>
              <a:ext cx="1681537" cy="1694262"/>
            </a:xfrm>
            <a:custGeom>
              <a:avLst/>
              <a:gdLst>
                <a:gd name="T0" fmla="+- 0 10739 398"/>
                <a:gd name="T1" fmla="*/ T0 w 20682"/>
                <a:gd name="T2" fmla="*/ 10648 h 21297"/>
                <a:gd name="T3" fmla="+- 0 10739 398"/>
                <a:gd name="T4" fmla="*/ T3 w 20682"/>
                <a:gd name="T5" fmla="*/ 10648 h 21297"/>
                <a:gd name="T6" fmla="+- 0 10739 398"/>
                <a:gd name="T7" fmla="*/ T6 w 20682"/>
                <a:gd name="T8" fmla="*/ 10648 h 21297"/>
                <a:gd name="T9" fmla="+- 0 10739 398"/>
                <a:gd name="T10" fmla="*/ T9 w 20682"/>
                <a:gd name="T11" fmla="*/ 10648 h 21297"/>
              </a:gdLst>
              <a:ahLst/>
              <a:cxnLst>
                <a:cxn ang="0">
                  <a:pos x="T1" y="T2"/>
                </a:cxn>
                <a:cxn ang="0">
                  <a:pos x="T4" y="T5"/>
                </a:cxn>
                <a:cxn ang="0">
                  <a:pos x="T7" y="T8"/>
                </a:cxn>
                <a:cxn ang="0">
                  <a:pos x="T10" y="T11"/>
                </a:cxn>
              </a:cxnLst>
              <a:rect l="0" t="0" r="r" b="b"/>
              <a:pathLst>
                <a:path w="20682" h="21297">
                  <a:moveTo>
                    <a:pt x="10215" y="0"/>
                  </a:moveTo>
                  <a:cubicBezTo>
                    <a:pt x="7681" y="0"/>
                    <a:pt x="5539" y="1714"/>
                    <a:pt x="4836" y="4067"/>
                  </a:cubicBezTo>
                  <a:cubicBezTo>
                    <a:pt x="2637" y="4387"/>
                    <a:pt x="740" y="6025"/>
                    <a:pt x="168" y="8362"/>
                  </a:cubicBezTo>
                  <a:cubicBezTo>
                    <a:pt x="-398" y="10678"/>
                    <a:pt x="501" y="13016"/>
                    <a:pt x="2264" y="14360"/>
                  </a:cubicBezTo>
                  <a:cubicBezTo>
                    <a:pt x="1787" y="16656"/>
                    <a:pt x="2719" y="19112"/>
                    <a:pt x="4781" y="20426"/>
                  </a:cubicBezTo>
                  <a:cubicBezTo>
                    <a:pt x="6529" y="21541"/>
                    <a:pt x="8640" y="21549"/>
                    <a:pt x="10346" y="20647"/>
                  </a:cubicBezTo>
                  <a:cubicBezTo>
                    <a:pt x="12143" y="21599"/>
                    <a:pt x="14382" y="21530"/>
                    <a:pt x="16157" y="20265"/>
                  </a:cubicBezTo>
                  <a:cubicBezTo>
                    <a:pt x="18071" y="18900"/>
                    <a:pt x="18898" y="16539"/>
                    <a:pt x="18438" y="14346"/>
                  </a:cubicBezTo>
                  <a:cubicBezTo>
                    <a:pt x="20356" y="12873"/>
                    <a:pt x="21202" y="10246"/>
                    <a:pt x="20350" y="7817"/>
                  </a:cubicBezTo>
                  <a:cubicBezTo>
                    <a:pt x="19591" y="5651"/>
                    <a:pt x="17688" y="4245"/>
                    <a:pt x="15585" y="4040"/>
                  </a:cubicBezTo>
                  <a:cubicBezTo>
                    <a:pt x="14874" y="1700"/>
                    <a:pt x="12739" y="0"/>
                    <a:pt x="10215" y="0"/>
                  </a:cubicBezTo>
                  <a:close/>
                </a:path>
              </a:pathLst>
            </a:custGeom>
            <a:solidFill>
              <a:srgbClr val="FFFFFF">
                <a:alpha val="18581"/>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38" name="文本框 37">
            <a:extLst>
              <a:ext uri="{FF2B5EF4-FFF2-40B4-BE49-F238E27FC236}">
                <a16:creationId xmlns:a16="http://schemas.microsoft.com/office/drawing/2014/main" xmlns="" id="{4EA9A160-694E-42DB-BBEA-FF25A8DFE333}"/>
              </a:ext>
            </a:extLst>
          </p:cNvPr>
          <p:cNvSpPr txBox="1"/>
          <p:nvPr/>
        </p:nvSpPr>
        <p:spPr>
          <a:xfrm>
            <a:off x="2703144" y="1342060"/>
            <a:ext cx="3737712" cy="461665"/>
          </a:xfrm>
          <a:prstGeom prst="rect">
            <a:avLst/>
          </a:prstGeom>
          <a:noFill/>
        </p:spPr>
        <p:txBody>
          <a:bodyPr wrap="square">
            <a:spAutoFit/>
          </a:bodyPr>
          <a:lstStyle/>
          <a:p>
            <a:r>
              <a:rPr lang="zh-CN" altLang="en-US" sz="1200" dirty="0"/>
              <a:t>危机的发生不是突然的，而是一个动态发展的过程，在危机的不同阶段，个体会有不同 的心理和行为表现</a:t>
            </a:r>
          </a:p>
        </p:txBody>
      </p:sp>
      <p:sp>
        <p:nvSpPr>
          <p:cNvPr id="40" name="文本框 39">
            <a:extLst>
              <a:ext uri="{FF2B5EF4-FFF2-40B4-BE49-F238E27FC236}">
                <a16:creationId xmlns:a16="http://schemas.microsoft.com/office/drawing/2014/main" xmlns="" id="{3DC9ABFC-1FC5-44FE-BB73-7197DA974D18}"/>
              </a:ext>
            </a:extLst>
          </p:cNvPr>
          <p:cNvSpPr txBox="1"/>
          <p:nvPr/>
        </p:nvSpPr>
        <p:spPr>
          <a:xfrm>
            <a:off x="2642112" y="2316976"/>
            <a:ext cx="1323976" cy="307777"/>
          </a:xfrm>
          <a:prstGeom prst="rect">
            <a:avLst/>
          </a:prstGeom>
          <a:noFill/>
        </p:spPr>
        <p:txBody>
          <a:bodyPr wrap="square">
            <a:spAutoFit/>
          </a:bodyPr>
          <a:lstStyle/>
          <a:p>
            <a:r>
              <a:rPr lang="zh-CN" altLang="en-US" sz="1400" dirty="0"/>
              <a:t>前危机期</a:t>
            </a:r>
          </a:p>
        </p:txBody>
      </p:sp>
      <p:sp>
        <p:nvSpPr>
          <p:cNvPr id="42" name="文本框 41">
            <a:extLst>
              <a:ext uri="{FF2B5EF4-FFF2-40B4-BE49-F238E27FC236}">
                <a16:creationId xmlns:a16="http://schemas.microsoft.com/office/drawing/2014/main" xmlns="" id="{7A08AC33-A7F5-4E2F-9F9B-EEA52EBFC1D8}"/>
              </a:ext>
            </a:extLst>
          </p:cNvPr>
          <p:cNvSpPr txBox="1"/>
          <p:nvPr/>
        </p:nvSpPr>
        <p:spPr>
          <a:xfrm>
            <a:off x="5601086" y="2316976"/>
            <a:ext cx="1323976" cy="307777"/>
          </a:xfrm>
          <a:prstGeom prst="rect">
            <a:avLst/>
          </a:prstGeom>
          <a:noFill/>
        </p:spPr>
        <p:txBody>
          <a:bodyPr wrap="square">
            <a:spAutoFit/>
          </a:bodyPr>
          <a:lstStyle/>
          <a:p>
            <a:r>
              <a:rPr lang="zh-CN" altLang="en-US" sz="1400" dirty="0"/>
              <a:t>冲击期 </a:t>
            </a:r>
          </a:p>
        </p:txBody>
      </p:sp>
      <p:sp>
        <p:nvSpPr>
          <p:cNvPr id="43" name="文本框 42">
            <a:extLst>
              <a:ext uri="{FF2B5EF4-FFF2-40B4-BE49-F238E27FC236}">
                <a16:creationId xmlns:a16="http://schemas.microsoft.com/office/drawing/2014/main" xmlns="" id="{9F605C91-0167-4540-8328-8AFB62074D99}"/>
              </a:ext>
            </a:extLst>
          </p:cNvPr>
          <p:cNvSpPr txBox="1"/>
          <p:nvPr/>
        </p:nvSpPr>
        <p:spPr>
          <a:xfrm>
            <a:off x="2458911" y="3248764"/>
            <a:ext cx="1323976" cy="307777"/>
          </a:xfrm>
          <a:prstGeom prst="rect">
            <a:avLst/>
          </a:prstGeom>
          <a:noFill/>
        </p:spPr>
        <p:txBody>
          <a:bodyPr wrap="square">
            <a:spAutoFit/>
          </a:bodyPr>
          <a:lstStyle/>
          <a:p>
            <a:r>
              <a:rPr lang="zh-CN" altLang="en-US" sz="1400" dirty="0"/>
              <a:t>危机期</a:t>
            </a:r>
          </a:p>
        </p:txBody>
      </p:sp>
      <p:sp>
        <p:nvSpPr>
          <p:cNvPr id="44" name="文本框 43">
            <a:extLst>
              <a:ext uri="{FF2B5EF4-FFF2-40B4-BE49-F238E27FC236}">
                <a16:creationId xmlns:a16="http://schemas.microsoft.com/office/drawing/2014/main" xmlns="" id="{28767C59-0357-47AB-B665-926652F9EEAF}"/>
              </a:ext>
            </a:extLst>
          </p:cNvPr>
          <p:cNvSpPr txBox="1"/>
          <p:nvPr/>
        </p:nvSpPr>
        <p:spPr>
          <a:xfrm>
            <a:off x="5865878" y="3248764"/>
            <a:ext cx="1323976" cy="307777"/>
          </a:xfrm>
          <a:prstGeom prst="rect">
            <a:avLst/>
          </a:prstGeom>
          <a:noFill/>
        </p:spPr>
        <p:txBody>
          <a:bodyPr wrap="square">
            <a:spAutoFit/>
          </a:bodyPr>
          <a:lstStyle/>
          <a:p>
            <a:r>
              <a:rPr lang="zh-CN" altLang="en-US" sz="1400" dirty="0"/>
              <a:t>适应期 </a:t>
            </a:r>
          </a:p>
        </p:txBody>
      </p:sp>
      <p:sp>
        <p:nvSpPr>
          <p:cNvPr id="45" name="文本框 44">
            <a:extLst>
              <a:ext uri="{FF2B5EF4-FFF2-40B4-BE49-F238E27FC236}">
                <a16:creationId xmlns:a16="http://schemas.microsoft.com/office/drawing/2014/main" xmlns="" id="{A4C5B18D-B8B4-4570-B79F-41DD63CA4591}"/>
              </a:ext>
            </a:extLst>
          </p:cNvPr>
          <p:cNvSpPr txBox="1"/>
          <p:nvPr/>
        </p:nvSpPr>
        <p:spPr>
          <a:xfrm>
            <a:off x="4147809" y="4443168"/>
            <a:ext cx="1323976" cy="307777"/>
          </a:xfrm>
          <a:prstGeom prst="rect">
            <a:avLst/>
          </a:prstGeom>
          <a:noFill/>
        </p:spPr>
        <p:txBody>
          <a:bodyPr wrap="square">
            <a:spAutoFit/>
          </a:bodyPr>
          <a:lstStyle/>
          <a:p>
            <a:r>
              <a:rPr lang="zh-CN" altLang="en-US" sz="1400" dirty="0"/>
              <a:t>危机后期 </a:t>
            </a:r>
          </a:p>
        </p:txBody>
      </p:sp>
    </p:spTree>
    <p:extLst>
      <p:ext uri="{BB962C8B-B14F-4D97-AF65-F5344CB8AC3E}">
        <p14:creationId xmlns:p14="http://schemas.microsoft.com/office/powerpoint/2010/main" val="6691556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危机及其理论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4008"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三、危机的有关理论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771800" y="521031"/>
            <a:ext cx="63722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矩形 22">
            <a:extLst>
              <a:ext uri="{FF2B5EF4-FFF2-40B4-BE49-F238E27FC236}">
                <a16:creationId xmlns:a16="http://schemas.microsoft.com/office/drawing/2014/main" xmlns="" id="{AFBFD8BE-00F4-4D3A-AA9B-2BCEB0ED53D9}"/>
              </a:ext>
            </a:extLst>
          </p:cNvPr>
          <p:cNvSpPr/>
          <p:nvPr/>
        </p:nvSpPr>
        <p:spPr>
          <a:xfrm>
            <a:off x="1511660" y="1814480"/>
            <a:ext cx="6120680" cy="1909398"/>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Group 24">
            <a:extLst>
              <a:ext uri="{FF2B5EF4-FFF2-40B4-BE49-F238E27FC236}">
                <a16:creationId xmlns:a16="http://schemas.microsoft.com/office/drawing/2014/main" xmlns="" id="{72DC26B3-373F-4BD5-A69A-DC1469904D38}"/>
              </a:ext>
            </a:extLst>
          </p:cNvPr>
          <p:cNvGrpSpPr/>
          <p:nvPr/>
        </p:nvGrpSpPr>
        <p:grpSpPr>
          <a:xfrm>
            <a:off x="2817146" y="1491631"/>
            <a:ext cx="3509708" cy="645699"/>
            <a:chOff x="2952560" y="1708610"/>
            <a:chExt cx="1976360" cy="546100"/>
          </a:xfrm>
        </p:grpSpPr>
        <p:sp>
          <p:nvSpPr>
            <p:cNvPr id="25" name="Rectangle 16">
              <a:extLst>
                <a:ext uri="{FF2B5EF4-FFF2-40B4-BE49-F238E27FC236}">
                  <a16:creationId xmlns:a16="http://schemas.microsoft.com/office/drawing/2014/main" xmlns="" id="{E9278AEE-BD59-4595-A0E3-EA2F2EB7A4CF}"/>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 name="Freeform: Shape 17">
              <a:extLst>
                <a:ext uri="{FF2B5EF4-FFF2-40B4-BE49-F238E27FC236}">
                  <a16:creationId xmlns:a16="http://schemas.microsoft.com/office/drawing/2014/main" xmlns="" id="{8F8D0255-508D-4107-9325-A286DDDAE92D}"/>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18">
              <a:extLst>
                <a:ext uri="{FF2B5EF4-FFF2-40B4-BE49-F238E27FC236}">
                  <a16:creationId xmlns:a16="http://schemas.microsoft.com/office/drawing/2014/main" xmlns="" id="{6385C913-6E9D-4F93-A7DF-DEF4B0C4992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19">
              <a:extLst>
                <a:ext uri="{FF2B5EF4-FFF2-40B4-BE49-F238E27FC236}">
                  <a16:creationId xmlns:a16="http://schemas.microsoft.com/office/drawing/2014/main" xmlns="" id="{696742F5-C565-48B8-B3F7-1E25E86B7BE4}"/>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20">
              <a:extLst>
                <a:ext uri="{FF2B5EF4-FFF2-40B4-BE49-F238E27FC236}">
                  <a16:creationId xmlns:a16="http://schemas.microsoft.com/office/drawing/2014/main" xmlns="" id="{42D736EC-7336-4F5B-94A8-204D82F7BC38}"/>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21">
              <a:extLst>
                <a:ext uri="{FF2B5EF4-FFF2-40B4-BE49-F238E27FC236}">
                  <a16:creationId xmlns:a16="http://schemas.microsoft.com/office/drawing/2014/main" xmlns="" id="{90F48EE3-BFA3-4024-8E9F-F840ACFC4D2F}"/>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基本危机理论</a:t>
              </a:r>
            </a:p>
          </p:txBody>
        </p:sp>
      </p:grpSp>
      <p:sp>
        <p:nvSpPr>
          <p:cNvPr id="47" name="文本框 46">
            <a:extLst>
              <a:ext uri="{FF2B5EF4-FFF2-40B4-BE49-F238E27FC236}">
                <a16:creationId xmlns:a16="http://schemas.microsoft.com/office/drawing/2014/main" xmlns="" id="{B7C9FA63-B184-4FC6-9925-EC37A8EC51AB}"/>
              </a:ext>
            </a:extLst>
          </p:cNvPr>
          <p:cNvSpPr txBox="1"/>
          <p:nvPr/>
        </p:nvSpPr>
        <p:spPr>
          <a:xfrm>
            <a:off x="1745686" y="2253084"/>
            <a:ext cx="5796644" cy="301749"/>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林德曼（Ｌｉｎｄｅｍａｎｎ，１９５６）由此提出基本危机理论。</a:t>
            </a:r>
          </a:p>
        </p:txBody>
      </p:sp>
      <p:sp>
        <p:nvSpPr>
          <p:cNvPr id="48" name="文本框 47">
            <a:extLst>
              <a:ext uri="{FF2B5EF4-FFF2-40B4-BE49-F238E27FC236}">
                <a16:creationId xmlns:a16="http://schemas.microsoft.com/office/drawing/2014/main" xmlns="" id="{8CF36278-B3BE-4899-94CD-B0C869D34AFB}"/>
              </a:ext>
            </a:extLst>
          </p:cNvPr>
          <p:cNvSpPr txBox="1"/>
          <p:nvPr/>
        </p:nvSpPr>
        <p:spPr>
          <a:xfrm>
            <a:off x="1745686" y="2715878"/>
            <a:ext cx="5796644" cy="763414"/>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在基本危机理论中，林德曼主要关心的是 悲哀反应的即时解决，在对创伤进行危机干预时，采用了平衡／失衡模式。这一模式分为紊 乱的平衡、短期治疗或悲哀反应起作用、求助者试图解决问题或产生悲哀反应、恢复平衡情 况等四个时期。 </a:t>
            </a:r>
          </a:p>
        </p:txBody>
      </p:sp>
    </p:spTree>
    <p:extLst>
      <p:ext uri="{BB962C8B-B14F-4D97-AF65-F5344CB8AC3E}">
        <p14:creationId xmlns:p14="http://schemas.microsoft.com/office/powerpoint/2010/main" val="342194499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危机及其理论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4008"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三、危机的有关理论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771800" y="521031"/>
            <a:ext cx="63722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矩形 22">
            <a:extLst>
              <a:ext uri="{FF2B5EF4-FFF2-40B4-BE49-F238E27FC236}">
                <a16:creationId xmlns:a16="http://schemas.microsoft.com/office/drawing/2014/main" xmlns="" id="{AFBFD8BE-00F4-4D3A-AA9B-2BCEB0ED53D9}"/>
              </a:ext>
            </a:extLst>
          </p:cNvPr>
          <p:cNvSpPr/>
          <p:nvPr/>
        </p:nvSpPr>
        <p:spPr>
          <a:xfrm>
            <a:off x="1511660" y="2127159"/>
            <a:ext cx="6120680" cy="1103706"/>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Group 24">
            <a:extLst>
              <a:ext uri="{FF2B5EF4-FFF2-40B4-BE49-F238E27FC236}">
                <a16:creationId xmlns:a16="http://schemas.microsoft.com/office/drawing/2014/main" xmlns="" id="{72DC26B3-373F-4BD5-A69A-DC1469904D38}"/>
              </a:ext>
            </a:extLst>
          </p:cNvPr>
          <p:cNvGrpSpPr/>
          <p:nvPr/>
        </p:nvGrpSpPr>
        <p:grpSpPr>
          <a:xfrm>
            <a:off x="2817146" y="1804310"/>
            <a:ext cx="3509708" cy="645699"/>
            <a:chOff x="2952560" y="1708610"/>
            <a:chExt cx="1976360" cy="546100"/>
          </a:xfrm>
        </p:grpSpPr>
        <p:sp>
          <p:nvSpPr>
            <p:cNvPr id="25" name="Rectangle 16">
              <a:extLst>
                <a:ext uri="{FF2B5EF4-FFF2-40B4-BE49-F238E27FC236}">
                  <a16:creationId xmlns:a16="http://schemas.microsoft.com/office/drawing/2014/main" xmlns="" id="{E9278AEE-BD59-4595-A0E3-EA2F2EB7A4CF}"/>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6" name="Freeform: Shape 17">
              <a:extLst>
                <a:ext uri="{FF2B5EF4-FFF2-40B4-BE49-F238E27FC236}">
                  <a16:creationId xmlns:a16="http://schemas.microsoft.com/office/drawing/2014/main" xmlns="" id="{8F8D0255-508D-4107-9325-A286DDDAE92D}"/>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18">
              <a:extLst>
                <a:ext uri="{FF2B5EF4-FFF2-40B4-BE49-F238E27FC236}">
                  <a16:creationId xmlns:a16="http://schemas.microsoft.com/office/drawing/2014/main" xmlns="" id="{6385C913-6E9D-4F93-A7DF-DEF4B0C4992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19">
              <a:extLst>
                <a:ext uri="{FF2B5EF4-FFF2-40B4-BE49-F238E27FC236}">
                  <a16:creationId xmlns:a16="http://schemas.microsoft.com/office/drawing/2014/main" xmlns="" id="{696742F5-C565-48B8-B3F7-1E25E86B7BE4}"/>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20">
              <a:extLst>
                <a:ext uri="{FF2B5EF4-FFF2-40B4-BE49-F238E27FC236}">
                  <a16:creationId xmlns:a16="http://schemas.microsoft.com/office/drawing/2014/main" xmlns="" id="{42D736EC-7336-4F5B-94A8-204D82F7BC38}"/>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21">
              <a:extLst>
                <a:ext uri="{FF2B5EF4-FFF2-40B4-BE49-F238E27FC236}">
                  <a16:creationId xmlns:a16="http://schemas.microsoft.com/office/drawing/2014/main" xmlns="" id="{90F48EE3-BFA3-4024-8E9F-F840ACFC4D2F}"/>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扩展危机理论</a:t>
              </a:r>
            </a:p>
          </p:txBody>
        </p:sp>
      </p:grpSp>
      <p:sp>
        <p:nvSpPr>
          <p:cNvPr id="48" name="文本框 47">
            <a:extLst>
              <a:ext uri="{FF2B5EF4-FFF2-40B4-BE49-F238E27FC236}">
                <a16:creationId xmlns:a16="http://schemas.microsoft.com/office/drawing/2014/main" xmlns="" id="{8CF36278-B3BE-4899-94CD-B0C869D34AFB}"/>
              </a:ext>
            </a:extLst>
          </p:cNvPr>
          <p:cNvSpPr txBox="1"/>
          <p:nvPr/>
        </p:nvSpPr>
        <p:spPr>
          <a:xfrm>
            <a:off x="1745686" y="2512991"/>
            <a:ext cx="5796644" cy="532582"/>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扩展危机理论就是在这种基础上建立起来的，这一理论主要 是从精神分析理论、一般系统理论、适应理论和人际关系理论中汲取了有用的成分。 </a:t>
            </a:r>
          </a:p>
        </p:txBody>
      </p:sp>
    </p:spTree>
    <p:extLst>
      <p:ext uri="{BB962C8B-B14F-4D97-AF65-F5344CB8AC3E}">
        <p14:creationId xmlns:p14="http://schemas.microsoft.com/office/powerpoint/2010/main" val="33940855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a:extLst>
              <a:ext uri="{FF2B5EF4-FFF2-40B4-BE49-F238E27FC236}">
                <a16:creationId xmlns:a16="http://schemas.microsoft.com/office/drawing/2014/main" xmlns="" id="{47C588BE-A6B5-4755-94AE-53A58427319E}"/>
              </a:ext>
            </a:extLst>
          </p:cNvPr>
          <p:cNvCxnSpPr>
            <a:cxnSpLocks/>
          </p:cNvCxnSpPr>
          <p:nvPr/>
        </p:nvCxnSpPr>
        <p:spPr>
          <a:xfrm flipH="1">
            <a:off x="611560" y="1131590"/>
            <a:ext cx="1512168"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危机及其理论</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614008" y="84355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三、危机的有关理论</a:t>
            </a:r>
          </a:p>
        </p:txBody>
      </p:sp>
      <p:sp>
        <p:nvSpPr>
          <p:cNvPr id="39" name="等腰三角形 38">
            <a:extLst>
              <a:ext uri="{FF2B5EF4-FFF2-40B4-BE49-F238E27FC236}">
                <a16:creationId xmlns:a16="http://schemas.microsoft.com/office/drawing/2014/main" xmlns="" id="{B2CA647C-63A4-4451-9833-77E8B80C449A}"/>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9" name="直接连接符 48">
            <a:extLst>
              <a:ext uri="{FF2B5EF4-FFF2-40B4-BE49-F238E27FC236}">
                <a16:creationId xmlns:a16="http://schemas.microsoft.com/office/drawing/2014/main" xmlns="" id="{22EE882C-B158-4764-BFD4-540EA055944F}"/>
              </a:ext>
            </a:extLst>
          </p:cNvPr>
          <p:cNvCxnSpPr>
            <a:cxnSpLocks/>
          </p:cNvCxnSpPr>
          <p:nvPr/>
        </p:nvCxnSpPr>
        <p:spPr>
          <a:xfrm>
            <a:off x="2771800" y="521031"/>
            <a:ext cx="6372200"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51" name="等腰三角形 50">
            <a:extLst>
              <a:ext uri="{FF2B5EF4-FFF2-40B4-BE49-F238E27FC236}">
                <a16:creationId xmlns:a16="http://schemas.microsoft.com/office/drawing/2014/main" xmlns="" id="{085ACC6C-55FD-4C8D-8269-BFAD585394C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矩形 17">
            <a:extLst>
              <a:ext uri="{FF2B5EF4-FFF2-40B4-BE49-F238E27FC236}">
                <a16:creationId xmlns:a16="http://schemas.microsoft.com/office/drawing/2014/main" xmlns="" id="{8683A76F-7113-4969-8944-5DD73C00E64D}"/>
              </a:ext>
            </a:extLst>
          </p:cNvPr>
          <p:cNvSpPr/>
          <p:nvPr/>
        </p:nvSpPr>
        <p:spPr>
          <a:xfrm>
            <a:off x="1511660" y="2139702"/>
            <a:ext cx="6120680" cy="1103706"/>
          </a:xfrm>
          <a:prstGeom prst="rect">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Group 24">
            <a:extLst>
              <a:ext uri="{FF2B5EF4-FFF2-40B4-BE49-F238E27FC236}">
                <a16:creationId xmlns:a16="http://schemas.microsoft.com/office/drawing/2014/main" xmlns="" id="{162EA34B-40FB-488D-A29A-FB3873A08587}"/>
              </a:ext>
            </a:extLst>
          </p:cNvPr>
          <p:cNvGrpSpPr/>
          <p:nvPr/>
        </p:nvGrpSpPr>
        <p:grpSpPr>
          <a:xfrm>
            <a:off x="2817146" y="1816853"/>
            <a:ext cx="3509708" cy="645699"/>
            <a:chOff x="2952560" y="1708610"/>
            <a:chExt cx="1976360" cy="546100"/>
          </a:xfrm>
        </p:grpSpPr>
        <p:sp>
          <p:nvSpPr>
            <p:cNvPr id="20" name="Rectangle 16">
              <a:extLst>
                <a:ext uri="{FF2B5EF4-FFF2-40B4-BE49-F238E27FC236}">
                  <a16:creationId xmlns:a16="http://schemas.microsoft.com/office/drawing/2014/main" xmlns="" id="{A74ACE43-0D28-4A50-878A-909098A71FCF}"/>
                </a:ext>
              </a:extLst>
            </p:cNvPr>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21" name="Freeform: Shape 17">
              <a:extLst>
                <a:ext uri="{FF2B5EF4-FFF2-40B4-BE49-F238E27FC236}">
                  <a16:creationId xmlns:a16="http://schemas.microsoft.com/office/drawing/2014/main" xmlns="" id="{FF217888-9D0F-4261-AB2D-F1626A766612}"/>
                </a:ext>
              </a:extLst>
            </p:cNvPr>
            <p:cNvSpPr>
              <a:spLocks/>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18">
              <a:extLst>
                <a:ext uri="{FF2B5EF4-FFF2-40B4-BE49-F238E27FC236}">
                  <a16:creationId xmlns:a16="http://schemas.microsoft.com/office/drawing/2014/main" xmlns="" id="{A4433D41-C1DE-4BBE-98D1-A83090FE3974}"/>
                </a:ext>
              </a:extLst>
            </p:cNvPr>
            <p:cNvSpPr>
              <a:spLocks/>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19">
              <a:extLst>
                <a:ext uri="{FF2B5EF4-FFF2-40B4-BE49-F238E27FC236}">
                  <a16:creationId xmlns:a16="http://schemas.microsoft.com/office/drawing/2014/main" xmlns="" id="{E3CF894F-2172-483D-A09D-2611AC060EFC}"/>
                </a:ext>
              </a:extLst>
            </p:cNvPr>
            <p:cNvSpPr>
              <a:spLocks/>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20">
              <a:extLst>
                <a:ext uri="{FF2B5EF4-FFF2-40B4-BE49-F238E27FC236}">
                  <a16:creationId xmlns:a16="http://schemas.microsoft.com/office/drawing/2014/main" xmlns="" id="{4120161E-1131-4A73-ABA3-71619935C198}"/>
                </a:ext>
              </a:extLst>
            </p:cNvPr>
            <p:cNvSpPr>
              <a:spLocks/>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21">
              <a:extLst>
                <a:ext uri="{FF2B5EF4-FFF2-40B4-BE49-F238E27FC236}">
                  <a16:creationId xmlns:a16="http://schemas.microsoft.com/office/drawing/2014/main" xmlns="" id="{D9478D8A-FA6B-4A0F-B652-CD1F0077FD58}"/>
                </a:ext>
              </a:extLst>
            </p:cNvPr>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8000" anchor="t" anchorCtr="1">
              <a:normAutofit/>
            </a:bodyPr>
            <a:lstStyle/>
            <a:p>
              <a:pPr algn="ctr"/>
              <a:r>
                <a:rPr lang="zh-CN" altLang="en-US" sz="1600" b="1" dirty="0"/>
                <a:t>应用危机理论</a:t>
              </a:r>
            </a:p>
          </p:txBody>
        </p:sp>
      </p:grpSp>
      <p:sp>
        <p:nvSpPr>
          <p:cNvPr id="32" name="文本框 31">
            <a:extLst>
              <a:ext uri="{FF2B5EF4-FFF2-40B4-BE49-F238E27FC236}">
                <a16:creationId xmlns:a16="http://schemas.microsoft.com/office/drawing/2014/main" xmlns="" id="{70369953-0083-45AA-9BB6-E82F6183D1D2}"/>
              </a:ext>
            </a:extLst>
          </p:cNvPr>
          <p:cNvSpPr txBox="1"/>
          <p:nvPr/>
        </p:nvSpPr>
        <p:spPr>
          <a:xfrm>
            <a:off x="1745686" y="2525534"/>
            <a:ext cx="5796644" cy="532582"/>
          </a:xfrm>
          <a:prstGeom prst="rect">
            <a:avLst/>
          </a:prstGeom>
          <a:noFill/>
        </p:spPr>
        <p:txBody>
          <a:bodyPr wrap="square">
            <a:spAutoFit/>
          </a:bodyPr>
          <a:lstStyle/>
          <a:p>
            <a:pPr>
              <a:lnSpc>
                <a:spcPts val="1800"/>
              </a:lnSpc>
            </a:pPr>
            <a:r>
              <a:rPr lang="zh-CN" altLang="en-US" sz="1200" dirty="0">
                <a:solidFill>
                  <a:schemeClr val="tx1">
                    <a:lumMod val="50000"/>
                    <a:lumOff val="50000"/>
                  </a:schemeClr>
                </a:solidFill>
              </a:rPr>
              <a:t>布拉默（Ｂｒａｍｍｅｒ，１９８５）提出应用危机理论包括发展性危机、境遇性危机和存在性危机 三个方面。</a:t>
            </a:r>
          </a:p>
        </p:txBody>
      </p:sp>
    </p:spTree>
    <p:extLst>
      <p:ext uri="{BB962C8B-B14F-4D97-AF65-F5344CB8AC3E}">
        <p14:creationId xmlns:p14="http://schemas.microsoft.com/office/powerpoint/2010/main" val="13991896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7245</TotalTime>
  <Words>2455</Words>
  <Application>Microsoft Office PowerPoint</Application>
  <PresentationFormat>全屏显示(16:9)</PresentationFormat>
  <Paragraphs>166</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inpin heiti</vt:lpstr>
      <vt:lpstr>宋体</vt:lpstr>
      <vt:lpstr>微软雅黑</vt:lpstr>
      <vt:lpstr>印品黑体</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1118</cp:revision>
  <dcterms:created xsi:type="dcterms:W3CDTF">2015-12-11T17:46:17Z</dcterms:created>
  <dcterms:modified xsi:type="dcterms:W3CDTF">2020-10-13T07:56:25Z</dcterms:modified>
</cp:coreProperties>
</file>