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359" r:id="rId2"/>
    <p:sldId id="322" r:id="rId3"/>
    <p:sldId id="471" r:id="rId4"/>
    <p:sldId id="528" r:id="rId5"/>
    <p:sldId id="611" r:id="rId6"/>
    <p:sldId id="605" r:id="rId7"/>
    <p:sldId id="614" r:id="rId8"/>
    <p:sldId id="615" r:id="rId9"/>
    <p:sldId id="606" r:id="rId10"/>
    <p:sldId id="616" r:id="rId11"/>
    <p:sldId id="617" r:id="rId12"/>
    <p:sldId id="619" r:id="rId13"/>
    <p:sldId id="620" r:id="rId14"/>
    <p:sldId id="621" r:id="rId15"/>
    <p:sldId id="618" r:id="rId16"/>
    <p:sldId id="622" r:id="rId17"/>
    <p:sldId id="607" r:id="rId18"/>
    <p:sldId id="625" r:id="rId19"/>
    <p:sldId id="627" r:id="rId20"/>
    <p:sldId id="628" r:id="rId21"/>
    <p:sldId id="629" r:id="rId22"/>
    <p:sldId id="630" r:id="rId23"/>
    <p:sldId id="623" r:id="rId24"/>
    <p:sldId id="624" r:id="rId25"/>
    <p:sldId id="609" r:id="rId26"/>
    <p:sldId id="631" r:id="rId27"/>
    <p:sldId id="632" r:id="rId28"/>
    <p:sldId id="633" r:id="rId29"/>
    <p:sldId id="634" r:id="rId30"/>
  </p:sldIdLst>
  <p:sldSz cx="9144000" cy="5143500" type="screen16x9"/>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724"/>
    <a:srgbClr val="F76911"/>
    <a:srgbClr val="FDE5BF"/>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5244" autoAdjust="0"/>
  </p:normalViewPr>
  <p:slideViewPr>
    <p:cSldViewPr>
      <p:cViewPr varScale="1">
        <p:scale>
          <a:sx n="64" d="100"/>
          <a:sy n="64" d="100"/>
        </p:scale>
        <p:origin x="763" y="53"/>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3737052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3176669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2512215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14031554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32623961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3515066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0054813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3762949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3922833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3957048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4195421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1346059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23342960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29318615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3816627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16423696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39824753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40151593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28</a:t>
            </a:fld>
            <a:endParaRPr lang="zh-CN" altLang="en-US"/>
          </a:p>
        </p:txBody>
      </p:sp>
    </p:spTree>
    <p:extLst>
      <p:ext uri="{BB962C8B-B14F-4D97-AF65-F5344CB8AC3E}">
        <p14:creationId xmlns:p14="http://schemas.microsoft.com/office/powerpoint/2010/main" val="42770210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29</a:t>
            </a:fld>
            <a:endParaRPr lang="zh-CN" altLang="en-US"/>
          </a:p>
        </p:txBody>
      </p:sp>
    </p:spTree>
    <p:extLst>
      <p:ext uri="{BB962C8B-B14F-4D97-AF65-F5344CB8AC3E}">
        <p14:creationId xmlns:p14="http://schemas.microsoft.com/office/powerpoint/2010/main" val="3175826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2470332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4128067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2767848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157581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2652336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 xmlns:a16="http://schemas.microsoft.com/office/drawing/2014/main"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 xmlns:a16="http://schemas.microsoft.com/office/drawing/2014/main"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 xmlns:a16="http://schemas.microsoft.com/office/drawing/2014/main"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 xmlns:a16="http://schemas.microsoft.com/office/drawing/2014/main"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 xmlns:a16="http://schemas.microsoft.com/office/drawing/2014/main"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 xmlns:a16="http://schemas.microsoft.com/office/drawing/2014/main"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 xmlns:a16="http://schemas.microsoft.com/office/drawing/2014/main"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 xmlns:a16="http://schemas.microsoft.com/office/drawing/2014/main"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 xmlns:a16="http://schemas.microsoft.com/office/drawing/2014/main"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 xmlns:a16="http://schemas.microsoft.com/office/drawing/2014/main"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 xmlns:a16="http://schemas.microsoft.com/office/drawing/2014/main"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 xmlns:a16="http://schemas.microsoft.com/office/drawing/2014/main"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 xmlns:a16="http://schemas.microsoft.com/office/drawing/2014/main"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 xmlns:a16="http://schemas.microsoft.com/office/drawing/2014/main"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 xmlns:a16="http://schemas.microsoft.com/office/drawing/2014/main"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文本框 15">
            <a:extLst>
              <a:ext uri="{FF2B5EF4-FFF2-40B4-BE49-F238E27FC236}">
                <a16:creationId xmlns="" xmlns:a16="http://schemas.microsoft.com/office/drawing/2014/main" id="{043258F9-3B8A-4042-961E-47357EAE7D22}"/>
              </a:ext>
            </a:extLst>
          </p:cNvPr>
          <p:cNvSpPr txBox="1"/>
          <p:nvPr/>
        </p:nvSpPr>
        <p:spPr>
          <a:xfrm flipH="1">
            <a:off x="2136035" y="2581482"/>
            <a:ext cx="1139821" cy="627476"/>
          </a:xfrm>
          <a:prstGeom prst="rect">
            <a:avLst/>
          </a:prstGeom>
          <a:noFill/>
          <a:ln>
            <a:noFill/>
          </a:ln>
        </p:spPr>
        <p:txBody>
          <a:bodyPr wrap="none" lIns="0" tIns="0" rIns="0" bIns="0" anchor="ctr" anchorCtr="0">
            <a:normAutofit/>
          </a:bodyPr>
          <a:lstStyle/>
          <a:p>
            <a:r>
              <a:rPr lang="zh-CN" altLang="en-US" b="1" dirty="0">
                <a:solidFill>
                  <a:srgbClr val="F76911"/>
                </a:solidFill>
              </a:rPr>
              <a:t>休闲时间</a:t>
            </a:r>
            <a:endParaRPr lang="en-US" altLang="zh-CN" b="1" dirty="0">
              <a:solidFill>
                <a:srgbClr val="F76911"/>
              </a:solidFill>
            </a:endParaRPr>
          </a:p>
          <a:p>
            <a:r>
              <a:rPr lang="zh-CN" altLang="en-US" b="1" dirty="0">
                <a:solidFill>
                  <a:srgbClr val="F76911"/>
                </a:solidFill>
              </a:rPr>
              <a:t>充裕 </a:t>
            </a:r>
          </a:p>
          <a:p>
            <a:pPr marL="0" marR="0" lvl="0" indent="0" rtl="0">
              <a:buSzPct val="25000"/>
              <a:buNone/>
            </a:pP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文本框 31">
            <a:extLst>
              <a:ext uri="{FF2B5EF4-FFF2-40B4-BE49-F238E27FC236}">
                <a16:creationId xmlns="" xmlns:a16="http://schemas.microsoft.com/office/drawing/2014/main" id="{3602D6D4-E174-482C-A03C-3C0F56E89430}"/>
              </a:ext>
            </a:extLst>
          </p:cNvPr>
          <p:cNvSpPr txBox="1"/>
          <p:nvPr/>
        </p:nvSpPr>
        <p:spPr>
          <a:xfrm>
            <a:off x="3347864" y="2067694"/>
            <a:ext cx="4320480" cy="1352934"/>
          </a:xfrm>
          <a:prstGeom prst="rect">
            <a:avLst/>
          </a:prstGeom>
          <a:noFill/>
        </p:spPr>
        <p:txBody>
          <a:bodyPr wrap="square">
            <a:spAutoFit/>
          </a:bodyPr>
          <a:lstStyle/>
          <a:p>
            <a:pPr>
              <a:lnSpc>
                <a:spcPts val="2000"/>
              </a:lnSpc>
            </a:pPr>
            <a:r>
              <a:rPr lang="zh-CN" altLang="en-US" sz="1400" dirty="0">
                <a:latin typeface="+mj-ea"/>
                <a:ea typeface="+mj-ea"/>
              </a:rPr>
              <a:t>休闲时间是休闲活动的时间基础，没有闲暇时间，就不会有休闲活动。</a:t>
            </a:r>
            <a:endParaRPr lang="en-US" altLang="zh-CN" sz="1400" dirty="0">
              <a:latin typeface="+mj-ea"/>
              <a:ea typeface="+mj-ea"/>
            </a:endParaRPr>
          </a:p>
          <a:p>
            <a:pPr>
              <a:lnSpc>
                <a:spcPts val="2000"/>
              </a:lnSpc>
            </a:pPr>
            <a:r>
              <a:rPr lang="zh-CN" altLang="en-US" sz="1400" dirty="0">
                <a:latin typeface="+mj-ea"/>
                <a:ea typeface="+mj-ea"/>
              </a:rPr>
              <a:t>休闲时间是大学生休闲活动的前提条件，它既表现为节假日，也更多地表现为每天工作、学习之余归自己自由支配的课余时间。</a:t>
            </a:r>
            <a:endParaRPr lang="en-US" altLang="zh-CN" sz="1000" dirty="0">
              <a:latin typeface="+mj-ea"/>
              <a:ea typeface="+mj-ea"/>
            </a:endParaRPr>
          </a:p>
        </p:txBody>
      </p:sp>
      <p:cxnSp>
        <p:nvCxnSpPr>
          <p:cNvPr id="33" name="直接连接符 32">
            <a:extLst>
              <a:ext uri="{FF2B5EF4-FFF2-40B4-BE49-F238E27FC236}">
                <a16:creationId xmlns="" xmlns:a16="http://schemas.microsoft.com/office/drawing/2014/main" id="{A3F9F62E-3412-4998-8559-502A05325977}"/>
              </a:ext>
            </a:extLst>
          </p:cNvPr>
          <p:cNvCxnSpPr/>
          <p:nvPr/>
        </p:nvCxnSpPr>
        <p:spPr>
          <a:xfrm>
            <a:off x="3419872" y="1923678"/>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8877F02-A900-4B03-885C-DD78AD8D9497}"/>
              </a:ext>
            </a:extLst>
          </p:cNvPr>
          <p:cNvCxnSpPr/>
          <p:nvPr/>
        </p:nvCxnSpPr>
        <p:spPr>
          <a:xfrm>
            <a:off x="3419872" y="357986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 xmlns:a16="http://schemas.microsoft.com/office/drawing/2014/main" id="{E413ED07-7A96-443B-AC36-A36F817822B4}"/>
              </a:ext>
            </a:extLst>
          </p:cNvPr>
          <p:cNvSpPr/>
          <p:nvPr/>
        </p:nvSpPr>
        <p:spPr>
          <a:xfrm>
            <a:off x="1403649" y="2515081"/>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105382828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文本框 15">
            <a:extLst>
              <a:ext uri="{FF2B5EF4-FFF2-40B4-BE49-F238E27FC236}">
                <a16:creationId xmlns="" xmlns:a16="http://schemas.microsoft.com/office/drawing/2014/main" id="{043258F9-3B8A-4042-961E-47357EAE7D22}"/>
              </a:ext>
            </a:extLst>
          </p:cNvPr>
          <p:cNvSpPr txBox="1"/>
          <p:nvPr/>
        </p:nvSpPr>
        <p:spPr>
          <a:xfrm flipH="1">
            <a:off x="2152504" y="2430423"/>
            <a:ext cx="1139821" cy="627476"/>
          </a:xfrm>
          <a:prstGeom prst="rect">
            <a:avLst/>
          </a:prstGeom>
          <a:noFill/>
          <a:ln>
            <a:noFill/>
          </a:ln>
        </p:spPr>
        <p:txBody>
          <a:bodyPr wrap="none" lIns="0" tIns="0" rIns="0" bIns="0" anchor="ctr" anchorCtr="0">
            <a:normAutofit/>
          </a:bodyPr>
          <a:lstStyle/>
          <a:p>
            <a:r>
              <a:rPr lang="zh-CN" altLang="en-US" b="1" dirty="0">
                <a:solidFill>
                  <a:srgbClr val="F8A724"/>
                </a:solidFill>
              </a:rPr>
              <a:t>休闲活动</a:t>
            </a:r>
            <a:endParaRPr lang="en-US" altLang="zh-CN" b="1" dirty="0">
              <a:solidFill>
                <a:srgbClr val="F8A724"/>
              </a:solidFill>
            </a:endParaRPr>
          </a:p>
          <a:p>
            <a:r>
              <a:rPr lang="zh-CN" altLang="en-US" b="1" dirty="0">
                <a:solidFill>
                  <a:srgbClr val="F8A724"/>
                </a:solidFill>
              </a:rPr>
              <a:t>类别丰富 </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文本框 31">
            <a:extLst>
              <a:ext uri="{FF2B5EF4-FFF2-40B4-BE49-F238E27FC236}">
                <a16:creationId xmlns="" xmlns:a16="http://schemas.microsoft.com/office/drawing/2014/main" id="{3602D6D4-E174-482C-A03C-3C0F56E89430}"/>
              </a:ext>
            </a:extLst>
          </p:cNvPr>
          <p:cNvSpPr txBox="1"/>
          <p:nvPr/>
        </p:nvSpPr>
        <p:spPr>
          <a:xfrm>
            <a:off x="3347864" y="2211710"/>
            <a:ext cx="4320480" cy="1096839"/>
          </a:xfrm>
          <a:prstGeom prst="rect">
            <a:avLst/>
          </a:prstGeom>
          <a:noFill/>
        </p:spPr>
        <p:txBody>
          <a:bodyPr wrap="square">
            <a:spAutoFit/>
          </a:bodyPr>
          <a:lstStyle/>
          <a:p>
            <a:pPr>
              <a:lnSpc>
                <a:spcPts val="2000"/>
              </a:lnSpc>
            </a:pPr>
            <a:r>
              <a:rPr lang="zh-CN" altLang="en-US" sz="1400" dirty="0">
                <a:latin typeface="+mj-ea"/>
                <a:ea typeface="+mj-ea"/>
              </a:rPr>
              <a:t>大学生休闲活动的内容丰富多彩，既有追求自我发展和自我完善的知识扩充、能力培养、素质锻炼活动；又有满足精神和生理需要的恢复性消遣、娱乐活动；也有无所事事的消磨时光。</a:t>
            </a:r>
            <a:endParaRPr lang="en-US" altLang="zh-CN" sz="1000" dirty="0">
              <a:latin typeface="+mj-ea"/>
              <a:ea typeface="+mj-ea"/>
            </a:endParaRPr>
          </a:p>
        </p:txBody>
      </p:sp>
      <p:cxnSp>
        <p:nvCxnSpPr>
          <p:cNvPr id="33" name="直接连接符 32">
            <a:extLst>
              <a:ext uri="{FF2B5EF4-FFF2-40B4-BE49-F238E27FC236}">
                <a16:creationId xmlns="" xmlns:a16="http://schemas.microsoft.com/office/drawing/2014/main" id="{A3F9F62E-3412-4998-8559-502A05325977}"/>
              </a:ext>
            </a:extLst>
          </p:cNvPr>
          <p:cNvCxnSpPr/>
          <p:nvPr/>
        </p:nvCxnSpPr>
        <p:spPr>
          <a:xfrm>
            <a:off x="3419872" y="206769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8877F02-A900-4B03-885C-DD78AD8D9497}"/>
              </a:ext>
            </a:extLst>
          </p:cNvPr>
          <p:cNvCxnSpPr/>
          <p:nvPr/>
        </p:nvCxnSpPr>
        <p:spPr>
          <a:xfrm>
            <a:off x="3419872" y="350785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 name="椭圆 3">
            <a:extLst>
              <a:ext uri="{FF2B5EF4-FFF2-40B4-BE49-F238E27FC236}">
                <a16:creationId xmlns="" xmlns:a16="http://schemas.microsoft.com/office/drawing/2014/main" id="{45CCF908-7006-4144-90DD-1CAB046A1F02}"/>
              </a:ext>
            </a:extLst>
          </p:cNvPr>
          <p:cNvSpPr/>
          <p:nvPr/>
        </p:nvSpPr>
        <p:spPr>
          <a:xfrm>
            <a:off x="1403649" y="2515081"/>
            <a:ext cx="513126" cy="513126"/>
          </a:xfrm>
          <a:prstGeom prst="ellipse">
            <a:avLst/>
          </a:prstGeom>
          <a:solidFill>
            <a:srgbClr val="F8A724"/>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424236126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文本框 15">
            <a:extLst>
              <a:ext uri="{FF2B5EF4-FFF2-40B4-BE49-F238E27FC236}">
                <a16:creationId xmlns="" xmlns:a16="http://schemas.microsoft.com/office/drawing/2014/main" id="{043258F9-3B8A-4042-961E-47357EAE7D22}"/>
              </a:ext>
            </a:extLst>
          </p:cNvPr>
          <p:cNvSpPr txBox="1"/>
          <p:nvPr/>
        </p:nvSpPr>
        <p:spPr>
          <a:xfrm flipH="1">
            <a:off x="2136035" y="2355726"/>
            <a:ext cx="1139821" cy="627476"/>
          </a:xfrm>
          <a:prstGeom prst="rect">
            <a:avLst/>
          </a:prstGeom>
          <a:noFill/>
          <a:ln>
            <a:noFill/>
          </a:ln>
        </p:spPr>
        <p:txBody>
          <a:bodyPr wrap="none" lIns="0" tIns="0" rIns="0" bIns="0" anchor="ctr" anchorCtr="0">
            <a:normAutofit/>
          </a:bodyPr>
          <a:lstStyle/>
          <a:p>
            <a:r>
              <a:rPr lang="zh-CN" altLang="en-US" b="1" dirty="0">
                <a:solidFill>
                  <a:srgbClr val="F76911"/>
                </a:solidFill>
              </a:rPr>
              <a:t>休闲活动</a:t>
            </a:r>
            <a:endParaRPr lang="en-US" altLang="zh-CN" b="1" dirty="0">
              <a:solidFill>
                <a:srgbClr val="F76911"/>
              </a:solidFill>
            </a:endParaRPr>
          </a:p>
          <a:p>
            <a:r>
              <a:rPr lang="zh-CN" altLang="en-US" b="1" dirty="0">
                <a:solidFill>
                  <a:srgbClr val="F76911"/>
                </a:solidFill>
              </a:rPr>
              <a:t>以积极为主 </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文本框 31">
            <a:extLst>
              <a:ext uri="{FF2B5EF4-FFF2-40B4-BE49-F238E27FC236}">
                <a16:creationId xmlns="" xmlns:a16="http://schemas.microsoft.com/office/drawing/2014/main" id="{3602D6D4-E174-482C-A03C-3C0F56E89430}"/>
              </a:ext>
            </a:extLst>
          </p:cNvPr>
          <p:cNvSpPr txBox="1"/>
          <p:nvPr/>
        </p:nvSpPr>
        <p:spPr>
          <a:xfrm>
            <a:off x="3347864" y="2009222"/>
            <a:ext cx="4464496" cy="1341136"/>
          </a:xfrm>
          <a:prstGeom prst="rect">
            <a:avLst/>
          </a:prstGeom>
          <a:noFill/>
        </p:spPr>
        <p:txBody>
          <a:bodyPr wrap="square">
            <a:spAutoFit/>
          </a:bodyPr>
          <a:lstStyle/>
          <a:p>
            <a:pPr>
              <a:lnSpc>
                <a:spcPts val="2000"/>
              </a:lnSpc>
            </a:pPr>
            <a:r>
              <a:rPr lang="zh-CN" altLang="en-US" sz="1400" dirty="0">
                <a:latin typeface="+mj-ea"/>
                <a:ea typeface="+mj-ea"/>
              </a:rPr>
              <a:t>在大学生休闲活动中起主导作用的动机有以下几种：</a:t>
            </a:r>
            <a:endParaRPr lang="en-US" altLang="zh-CN" sz="1400" dirty="0">
              <a:latin typeface="+mj-ea"/>
              <a:ea typeface="+mj-ea"/>
            </a:endParaRPr>
          </a:p>
          <a:p>
            <a:pPr>
              <a:lnSpc>
                <a:spcPts val="2000"/>
              </a:lnSpc>
            </a:pPr>
            <a:r>
              <a:rPr lang="zh-CN" altLang="en-US" sz="1400" dirty="0">
                <a:latin typeface="+mj-ea"/>
                <a:ea typeface="+mj-ea"/>
              </a:rPr>
              <a:t>①松弛动机。</a:t>
            </a:r>
            <a:endParaRPr lang="en-US" altLang="zh-CN" sz="1400" dirty="0">
              <a:latin typeface="+mj-ea"/>
              <a:ea typeface="+mj-ea"/>
            </a:endParaRPr>
          </a:p>
          <a:p>
            <a:pPr>
              <a:lnSpc>
                <a:spcPts val="2000"/>
              </a:lnSpc>
            </a:pPr>
            <a:r>
              <a:rPr lang="zh-CN" altLang="en-US" sz="1000" dirty="0">
                <a:latin typeface="+mj-ea"/>
                <a:ea typeface="+mj-ea"/>
              </a:rPr>
              <a:t>大学生的学习负担 一般较重，较长时间的集中学习，就需要一定的放松。</a:t>
            </a:r>
            <a:endParaRPr lang="en-US" altLang="zh-CN" sz="1000" dirty="0">
              <a:latin typeface="+mj-ea"/>
              <a:ea typeface="+mj-ea"/>
            </a:endParaRPr>
          </a:p>
          <a:p>
            <a:pPr>
              <a:lnSpc>
                <a:spcPts val="2000"/>
              </a:lnSpc>
            </a:pPr>
            <a:r>
              <a:rPr lang="zh-CN" altLang="en-US" sz="1400" dirty="0">
                <a:latin typeface="+mj-ea"/>
                <a:ea typeface="+mj-ea"/>
              </a:rPr>
              <a:t>②娱乐动机。</a:t>
            </a:r>
            <a:endParaRPr lang="en-US" altLang="zh-CN" sz="1400" dirty="0">
              <a:latin typeface="+mj-ea"/>
              <a:ea typeface="+mj-ea"/>
            </a:endParaRPr>
          </a:p>
          <a:p>
            <a:pPr>
              <a:lnSpc>
                <a:spcPts val="2000"/>
              </a:lnSpc>
            </a:pPr>
            <a:r>
              <a:rPr lang="zh-CN" altLang="en-US" sz="1000" dirty="0">
                <a:latin typeface="+mj-ea"/>
                <a:ea typeface="+mj-ea"/>
              </a:rPr>
              <a:t>大学生的休闲活动，大 多为了从中寻找乐趣，娱乐身心。</a:t>
            </a:r>
            <a:endParaRPr lang="en-US" altLang="zh-CN" sz="1000" dirty="0">
              <a:latin typeface="+mj-ea"/>
              <a:ea typeface="+mj-ea"/>
            </a:endParaRPr>
          </a:p>
        </p:txBody>
      </p:sp>
      <p:cxnSp>
        <p:nvCxnSpPr>
          <p:cNvPr id="33" name="直接连接符 32">
            <a:extLst>
              <a:ext uri="{FF2B5EF4-FFF2-40B4-BE49-F238E27FC236}">
                <a16:creationId xmlns="" xmlns:a16="http://schemas.microsoft.com/office/drawing/2014/main" id="{A3F9F62E-3412-4998-8559-502A05325977}"/>
              </a:ext>
            </a:extLst>
          </p:cNvPr>
          <p:cNvCxnSpPr/>
          <p:nvPr/>
        </p:nvCxnSpPr>
        <p:spPr>
          <a:xfrm>
            <a:off x="3419872" y="1923678"/>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8877F02-A900-4B03-885C-DD78AD8D9497}"/>
              </a:ext>
            </a:extLst>
          </p:cNvPr>
          <p:cNvCxnSpPr/>
          <p:nvPr/>
        </p:nvCxnSpPr>
        <p:spPr>
          <a:xfrm>
            <a:off x="3419872" y="3506557"/>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 xmlns:a16="http://schemas.microsoft.com/office/drawing/2014/main" id="{E413ED07-7A96-443B-AC36-A36F817822B4}"/>
              </a:ext>
            </a:extLst>
          </p:cNvPr>
          <p:cNvSpPr/>
          <p:nvPr/>
        </p:nvSpPr>
        <p:spPr>
          <a:xfrm>
            <a:off x="1403649" y="2427734"/>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405166090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文本框 15">
            <a:extLst>
              <a:ext uri="{FF2B5EF4-FFF2-40B4-BE49-F238E27FC236}">
                <a16:creationId xmlns="" xmlns:a16="http://schemas.microsoft.com/office/drawing/2014/main" id="{043258F9-3B8A-4042-961E-47357EAE7D22}"/>
              </a:ext>
            </a:extLst>
          </p:cNvPr>
          <p:cNvSpPr txBox="1"/>
          <p:nvPr/>
        </p:nvSpPr>
        <p:spPr>
          <a:xfrm flipH="1">
            <a:off x="2136035" y="2355726"/>
            <a:ext cx="1139821" cy="627476"/>
          </a:xfrm>
          <a:prstGeom prst="rect">
            <a:avLst/>
          </a:prstGeom>
          <a:noFill/>
          <a:ln>
            <a:noFill/>
          </a:ln>
        </p:spPr>
        <p:txBody>
          <a:bodyPr wrap="none" lIns="0" tIns="0" rIns="0" bIns="0" anchor="ctr" anchorCtr="0">
            <a:normAutofit/>
          </a:bodyPr>
          <a:lstStyle/>
          <a:p>
            <a:r>
              <a:rPr lang="zh-CN" altLang="en-US" b="1" dirty="0">
                <a:solidFill>
                  <a:srgbClr val="F76911"/>
                </a:solidFill>
              </a:rPr>
              <a:t>休闲活动</a:t>
            </a:r>
            <a:endParaRPr lang="en-US" altLang="zh-CN" b="1" dirty="0">
              <a:solidFill>
                <a:srgbClr val="F76911"/>
              </a:solidFill>
            </a:endParaRPr>
          </a:p>
          <a:p>
            <a:r>
              <a:rPr lang="zh-CN" altLang="en-US" b="1" dirty="0">
                <a:solidFill>
                  <a:srgbClr val="F76911"/>
                </a:solidFill>
              </a:rPr>
              <a:t>以积极为主 </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文本框 31">
            <a:extLst>
              <a:ext uri="{FF2B5EF4-FFF2-40B4-BE49-F238E27FC236}">
                <a16:creationId xmlns="" xmlns:a16="http://schemas.microsoft.com/office/drawing/2014/main" id="{3602D6D4-E174-482C-A03C-3C0F56E89430}"/>
              </a:ext>
            </a:extLst>
          </p:cNvPr>
          <p:cNvSpPr txBox="1"/>
          <p:nvPr/>
        </p:nvSpPr>
        <p:spPr>
          <a:xfrm>
            <a:off x="3347864" y="1865206"/>
            <a:ext cx="4464496" cy="1860189"/>
          </a:xfrm>
          <a:prstGeom prst="rect">
            <a:avLst/>
          </a:prstGeom>
          <a:noFill/>
        </p:spPr>
        <p:txBody>
          <a:bodyPr wrap="square">
            <a:spAutoFit/>
          </a:bodyPr>
          <a:lstStyle/>
          <a:p>
            <a:pPr>
              <a:lnSpc>
                <a:spcPts val="2000"/>
              </a:lnSpc>
            </a:pPr>
            <a:r>
              <a:rPr lang="zh-CN" altLang="en-US" sz="1400" dirty="0">
                <a:latin typeface="+mj-ea"/>
                <a:ea typeface="+mj-ea"/>
              </a:rPr>
              <a:t>③交往动机。</a:t>
            </a:r>
            <a:endParaRPr lang="en-US" altLang="zh-CN" sz="1400" dirty="0">
              <a:latin typeface="+mj-ea"/>
              <a:ea typeface="+mj-ea"/>
            </a:endParaRPr>
          </a:p>
          <a:p>
            <a:pPr>
              <a:lnSpc>
                <a:spcPts val="2000"/>
              </a:lnSpc>
            </a:pPr>
            <a:r>
              <a:rPr lang="zh-CN" altLang="en-US" sz="1000" dirty="0">
                <a:latin typeface="+mj-ea"/>
                <a:ea typeface="+mj-ea"/>
              </a:rPr>
              <a:t>大学生参加休闲活动，在活动中与他人交往，可以交流思想，获得理解，获得友谊，满足自己的交往需要和归属于某一个群体或团体的需要。</a:t>
            </a:r>
            <a:endParaRPr lang="en-US" altLang="zh-CN" sz="1000" dirty="0">
              <a:latin typeface="+mj-ea"/>
              <a:ea typeface="+mj-ea"/>
            </a:endParaRPr>
          </a:p>
          <a:p>
            <a:pPr>
              <a:lnSpc>
                <a:spcPts val="2000"/>
              </a:lnSpc>
            </a:pPr>
            <a:r>
              <a:rPr lang="zh-CN" altLang="en-US" sz="1200" dirty="0">
                <a:latin typeface="+mj-ea"/>
                <a:ea typeface="+mj-ea"/>
              </a:rPr>
              <a:t>④成就动机。</a:t>
            </a:r>
            <a:endParaRPr lang="en-US" altLang="zh-CN" sz="1200" dirty="0">
              <a:latin typeface="+mj-ea"/>
              <a:ea typeface="+mj-ea"/>
            </a:endParaRPr>
          </a:p>
          <a:p>
            <a:pPr>
              <a:lnSpc>
                <a:spcPts val="2000"/>
              </a:lnSpc>
            </a:pPr>
            <a:r>
              <a:rPr lang="zh-CN" altLang="en-US" sz="1000" dirty="0">
                <a:latin typeface="+mj-ea"/>
                <a:ea typeface="+mj-ea"/>
              </a:rPr>
              <a:t>为了适应这一要求，大学生 都希望在确立系统专业知识的同时，建立合理的知识结构，同时发展自己的创造能力，把自 己培养成为通才基础上的专才，做到博学多识。</a:t>
            </a:r>
            <a:endParaRPr lang="en-US" altLang="zh-CN" sz="1000" dirty="0">
              <a:latin typeface="+mj-ea"/>
              <a:ea typeface="+mj-ea"/>
            </a:endParaRPr>
          </a:p>
        </p:txBody>
      </p:sp>
      <p:cxnSp>
        <p:nvCxnSpPr>
          <p:cNvPr id="33" name="直接连接符 32">
            <a:extLst>
              <a:ext uri="{FF2B5EF4-FFF2-40B4-BE49-F238E27FC236}">
                <a16:creationId xmlns="" xmlns:a16="http://schemas.microsoft.com/office/drawing/2014/main" id="{A3F9F62E-3412-4998-8559-502A05325977}"/>
              </a:ext>
            </a:extLst>
          </p:cNvPr>
          <p:cNvCxnSpPr/>
          <p:nvPr/>
        </p:nvCxnSpPr>
        <p:spPr>
          <a:xfrm>
            <a:off x="3419872" y="177966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8877F02-A900-4B03-885C-DD78AD8D9497}"/>
              </a:ext>
            </a:extLst>
          </p:cNvPr>
          <p:cNvCxnSpPr/>
          <p:nvPr/>
        </p:nvCxnSpPr>
        <p:spPr>
          <a:xfrm>
            <a:off x="3419872" y="386789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 xmlns:a16="http://schemas.microsoft.com/office/drawing/2014/main" id="{E413ED07-7A96-443B-AC36-A36F817822B4}"/>
              </a:ext>
            </a:extLst>
          </p:cNvPr>
          <p:cNvSpPr/>
          <p:nvPr/>
        </p:nvSpPr>
        <p:spPr>
          <a:xfrm>
            <a:off x="1403649" y="2427734"/>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23504240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文本框 15">
            <a:extLst>
              <a:ext uri="{FF2B5EF4-FFF2-40B4-BE49-F238E27FC236}">
                <a16:creationId xmlns="" xmlns:a16="http://schemas.microsoft.com/office/drawing/2014/main" id="{043258F9-3B8A-4042-961E-47357EAE7D22}"/>
              </a:ext>
            </a:extLst>
          </p:cNvPr>
          <p:cNvSpPr txBox="1"/>
          <p:nvPr/>
        </p:nvSpPr>
        <p:spPr>
          <a:xfrm flipH="1">
            <a:off x="2136035" y="2258012"/>
            <a:ext cx="1139821" cy="627476"/>
          </a:xfrm>
          <a:prstGeom prst="rect">
            <a:avLst/>
          </a:prstGeom>
          <a:noFill/>
          <a:ln>
            <a:noFill/>
          </a:ln>
        </p:spPr>
        <p:txBody>
          <a:bodyPr wrap="none" lIns="0" tIns="0" rIns="0" bIns="0" anchor="ctr" anchorCtr="0">
            <a:normAutofit/>
          </a:bodyPr>
          <a:lstStyle/>
          <a:p>
            <a:r>
              <a:rPr lang="zh-CN" altLang="en-US" b="1" dirty="0">
                <a:solidFill>
                  <a:srgbClr val="F8A724"/>
                </a:solidFill>
              </a:rPr>
              <a:t>休闲活动</a:t>
            </a:r>
            <a:endParaRPr lang="en-US" altLang="zh-CN" b="1" dirty="0">
              <a:solidFill>
                <a:srgbClr val="F8A724"/>
              </a:solidFill>
            </a:endParaRPr>
          </a:p>
          <a:p>
            <a:r>
              <a:rPr lang="zh-CN" altLang="en-US" b="1" dirty="0">
                <a:solidFill>
                  <a:srgbClr val="F8A724"/>
                </a:solidFill>
              </a:rPr>
              <a:t>层次较低 </a:t>
            </a:r>
            <a:endParaRPr lang="zh-CN" altLang="en-US" b="1" i="0" u="none" strike="noStrike" cap="none" baseline="0" dirty="0">
              <a:solidFill>
                <a:srgbClr val="F8A724"/>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文本框 31">
            <a:extLst>
              <a:ext uri="{FF2B5EF4-FFF2-40B4-BE49-F238E27FC236}">
                <a16:creationId xmlns="" xmlns:a16="http://schemas.microsoft.com/office/drawing/2014/main" id="{3602D6D4-E174-482C-A03C-3C0F56E89430}"/>
              </a:ext>
            </a:extLst>
          </p:cNvPr>
          <p:cNvSpPr txBox="1"/>
          <p:nvPr/>
        </p:nvSpPr>
        <p:spPr>
          <a:xfrm>
            <a:off x="3347864" y="1626465"/>
            <a:ext cx="4464496" cy="1854097"/>
          </a:xfrm>
          <a:prstGeom prst="rect">
            <a:avLst/>
          </a:prstGeom>
          <a:noFill/>
        </p:spPr>
        <p:txBody>
          <a:bodyPr wrap="square">
            <a:spAutoFit/>
          </a:bodyPr>
          <a:lstStyle/>
          <a:p>
            <a:pPr>
              <a:lnSpc>
                <a:spcPts val="2000"/>
              </a:lnSpc>
            </a:pPr>
            <a:r>
              <a:rPr lang="zh-CN" altLang="en-US" sz="1400" dirty="0">
                <a:latin typeface="+mj-ea"/>
                <a:ea typeface="+mj-ea"/>
              </a:rPr>
              <a:t>斯特宾斯</a:t>
            </a:r>
            <a:r>
              <a:rPr lang="zh-CN" altLang="en-US" sz="1200" dirty="0">
                <a:latin typeface="+mj-ea"/>
                <a:ea typeface="+mj-ea"/>
              </a:rPr>
              <a:t>（Ｓｔｅｂｂｉｎｓ，２０１５）</a:t>
            </a:r>
            <a:r>
              <a:rPr lang="zh-CN" altLang="en-US" sz="1400" dirty="0">
                <a:latin typeface="+mj-ea"/>
                <a:ea typeface="+mj-ea"/>
              </a:rPr>
              <a:t>将休闲分为三类：</a:t>
            </a:r>
            <a:endParaRPr lang="en-US" altLang="zh-CN" sz="1400" dirty="0">
              <a:latin typeface="+mj-ea"/>
              <a:ea typeface="+mj-ea"/>
            </a:endParaRPr>
          </a:p>
          <a:p>
            <a:pPr>
              <a:lnSpc>
                <a:spcPts val="2000"/>
              </a:lnSpc>
            </a:pPr>
            <a:r>
              <a:rPr lang="zh-CN" altLang="en-US" sz="1000" dirty="0">
                <a:latin typeface="+mj-ea"/>
                <a:ea typeface="+mj-ea"/>
              </a:rPr>
              <a:t>①随意的休闲，包括玩、放松、被动娱乐、积 极娱乐、聊天、感官刺激、偶然的志愿活动等。</a:t>
            </a:r>
            <a:endParaRPr lang="en-US" altLang="zh-CN" sz="1000" dirty="0">
              <a:latin typeface="+mj-ea"/>
              <a:ea typeface="+mj-ea"/>
            </a:endParaRPr>
          </a:p>
          <a:p>
            <a:pPr>
              <a:lnSpc>
                <a:spcPts val="2000"/>
              </a:lnSpc>
            </a:pPr>
            <a:r>
              <a:rPr lang="zh-CN" altLang="en-US" sz="1000" dirty="0">
                <a:latin typeface="+mj-ea"/>
                <a:ea typeface="+mj-ea"/>
              </a:rPr>
              <a:t>②基于项目的休闲，包括文学艺术、活动参与、 志愿活动、艺术项目等。</a:t>
            </a:r>
            <a:endParaRPr lang="en-US" altLang="zh-CN" sz="1000" dirty="0">
              <a:latin typeface="+mj-ea"/>
              <a:ea typeface="+mj-ea"/>
            </a:endParaRPr>
          </a:p>
          <a:p>
            <a:pPr>
              <a:lnSpc>
                <a:spcPts val="2000"/>
              </a:lnSpc>
            </a:pPr>
            <a:r>
              <a:rPr lang="zh-CN" altLang="en-US" sz="1000" dirty="0">
                <a:latin typeface="+mj-ea"/>
                <a:ea typeface="+mj-ea"/>
              </a:rPr>
              <a:t>③执着的追求，包括执着的休闲和喜爱的工作。</a:t>
            </a:r>
            <a:endParaRPr lang="en-US" altLang="zh-CN" sz="1000" dirty="0">
              <a:latin typeface="+mj-ea"/>
              <a:ea typeface="+mj-ea"/>
            </a:endParaRPr>
          </a:p>
          <a:p>
            <a:pPr>
              <a:lnSpc>
                <a:spcPts val="2000"/>
              </a:lnSpc>
            </a:pPr>
            <a:r>
              <a:rPr lang="zh-CN" altLang="en-US" sz="1000" dirty="0">
                <a:latin typeface="+mj-ea"/>
                <a:ea typeface="+mj-ea"/>
              </a:rPr>
              <a:t>大部分大学生的休闲活动只是随意的休闲和基于项目的休闲，很少有大学 生会有执着的追求，缺乏目标。</a:t>
            </a:r>
            <a:endParaRPr lang="en-US" altLang="zh-CN" sz="1000" dirty="0">
              <a:latin typeface="+mj-ea"/>
              <a:ea typeface="+mj-ea"/>
            </a:endParaRPr>
          </a:p>
        </p:txBody>
      </p:sp>
      <p:cxnSp>
        <p:nvCxnSpPr>
          <p:cNvPr id="33" name="直接连接符 32">
            <a:extLst>
              <a:ext uri="{FF2B5EF4-FFF2-40B4-BE49-F238E27FC236}">
                <a16:creationId xmlns="" xmlns:a16="http://schemas.microsoft.com/office/drawing/2014/main" id="{A3F9F62E-3412-4998-8559-502A05325977}"/>
              </a:ext>
            </a:extLst>
          </p:cNvPr>
          <p:cNvCxnSpPr/>
          <p:nvPr/>
        </p:nvCxnSpPr>
        <p:spPr>
          <a:xfrm>
            <a:off x="3419872" y="1564935"/>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8877F02-A900-4B03-885C-DD78AD8D9497}"/>
              </a:ext>
            </a:extLst>
          </p:cNvPr>
          <p:cNvCxnSpPr/>
          <p:nvPr/>
        </p:nvCxnSpPr>
        <p:spPr>
          <a:xfrm>
            <a:off x="3419872" y="3651870"/>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 xmlns:a16="http://schemas.microsoft.com/office/drawing/2014/main" id="{E413ED07-7A96-443B-AC36-A36F817822B4}"/>
              </a:ext>
            </a:extLst>
          </p:cNvPr>
          <p:cNvSpPr/>
          <p:nvPr/>
        </p:nvSpPr>
        <p:spPr>
          <a:xfrm>
            <a:off x="1403649" y="2355726"/>
            <a:ext cx="513126" cy="513126"/>
          </a:xfrm>
          <a:prstGeom prst="ellipse">
            <a:avLst/>
          </a:prstGeom>
          <a:solidFill>
            <a:srgbClr val="F8A724"/>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385937347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文本框 15">
            <a:extLst>
              <a:ext uri="{FF2B5EF4-FFF2-40B4-BE49-F238E27FC236}">
                <a16:creationId xmlns="" xmlns:a16="http://schemas.microsoft.com/office/drawing/2014/main" id="{043258F9-3B8A-4042-961E-47357EAE7D22}"/>
              </a:ext>
            </a:extLst>
          </p:cNvPr>
          <p:cNvSpPr txBox="1"/>
          <p:nvPr/>
        </p:nvSpPr>
        <p:spPr>
          <a:xfrm flipH="1">
            <a:off x="1848003" y="2330020"/>
            <a:ext cx="1139821" cy="627476"/>
          </a:xfrm>
          <a:prstGeom prst="rect">
            <a:avLst/>
          </a:prstGeom>
          <a:noFill/>
          <a:ln>
            <a:noFill/>
          </a:ln>
        </p:spPr>
        <p:txBody>
          <a:bodyPr wrap="none" lIns="0" tIns="0" rIns="0" bIns="0" anchor="ctr" anchorCtr="0">
            <a:normAutofit/>
          </a:bodyPr>
          <a:lstStyle/>
          <a:p>
            <a:r>
              <a:rPr lang="zh-CN" altLang="en-US" b="1" dirty="0">
                <a:solidFill>
                  <a:srgbClr val="F76911"/>
                </a:solidFill>
              </a:rPr>
              <a:t>休闲活动中经济</a:t>
            </a:r>
            <a:endParaRPr lang="en-US" altLang="zh-CN" b="1" dirty="0">
              <a:solidFill>
                <a:srgbClr val="F76911"/>
              </a:solidFill>
            </a:endParaRPr>
          </a:p>
          <a:p>
            <a:r>
              <a:rPr lang="zh-CN" altLang="en-US" b="1" dirty="0">
                <a:solidFill>
                  <a:srgbClr val="F76911"/>
                </a:solidFill>
              </a:rPr>
              <a:t>支付能力较低</a:t>
            </a: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文本框 31">
            <a:extLst>
              <a:ext uri="{FF2B5EF4-FFF2-40B4-BE49-F238E27FC236}">
                <a16:creationId xmlns="" xmlns:a16="http://schemas.microsoft.com/office/drawing/2014/main" id="{3602D6D4-E174-482C-A03C-3C0F56E89430}"/>
              </a:ext>
            </a:extLst>
          </p:cNvPr>
          <p:cNvSpPr txBox="1"/>
          <p:nvPr/>
        </p:nvSpPr>
        <p:spPr>
          <a:xfrm>
            <a:off x="3563888" y="1986505"/>
            <a:ext cx="4464496" cy="1096839"/>
          </a:xfrm>
          <a:prstGeom prst="rect">
            <a:avLst/>
          </a:prstGeom>
          <a:noFill/>
        </p:spPr>
        <p:txBody>
          <a:bodyPr wrap="square">
            <a:spAutoFit/>
          </a:bodyPr>
          <a:lstStyle/>
          <a:p>
            <a:pPr>
              <a:lnSpc>
                <a:spcPts val="2000"/>
              </a:lnSpc>
            </a:pPr>
            <a:r>
              <a:rPr lang="zh-CN" altLang="en-US" sz="1400" dirty="0">
                <a:latin typeface="+mj-ea"/>
                <a:ea typeface="+mj-ea"/>
              </a:rPr>
              <a:t>大学生潜在的休闲活动是非常多的，影响大学生休闲活动的主要因素是经济收入。大 学生经济没有独立，许多休闲活动需要较大的经济投入，这在一定程度上影响了大学生参与 休闲活动的广度和深度。</a:t>
            </a:r>
            <a:endParaRPr lang="en-US" altLang="zh-CN" sz="1000" dirty="0">
              <a:latin typeface="+mj-ea"/>
              <a:ea typeface="+mj-ea"/>
            </a:endParaRPr>
          </a:p>
        </p:txBody>
      </p:sp>
      <p:cxnSp>
        <p:nvCxnSpPr>
          <p:cNvPr id="33" name="直接连接符 32">
            <a:extLst>
              <a:ext uri="{FF2B5EF4-FFF2-40B4-BE49-F238E27FC236}">
                <a16:creationId xmlns="" xmlns:a16="http://schemas.microsoft.com/office/drawing/2014/main" id="{A3F9F62E-3412-4998-8559-502A05325977}"/>
              </a:ext>
            </a:extLst>
          </p:cNvPr>
          <p:cNvCxnSpPr/>
          <p:nvPr/>
        </p:nvCxnSpPr>
        <p:spPr>
          <a:xfrm>
            <a:off x="3635896" y="1924975"/>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8877F02-A900-4B03-885C-DD78AD8D9497}"/>
              </a:ext>
            </a:extLst>
          </p:cNvPr>
          <p:cNvCxnSpPr/>
          <p:nvPr/>
        </p:nvCxnSpPr>
        <p:spPr>
          <a:xfrm>
            <a:off x="3635896" y="321982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 xmlns:a16="http://schemas.microsoft.com/office/drawing/2014/main" id="{E413ED07-7A96-443B-AC36-A36F817822B4}"/>
              </a:ext>
            </a:extLst>
          </p:cNvPr>
          <p:cNvSpPr/>
          <p:nvPr/>
        </p:nvSpPr>
        <p:spPr>
          <a:xfrm>
            <a:off x="1115617" y="2427734"/>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32701119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文本框 15">
            <a:extLst>
              <a:ext uri="{FF2B5EF4-FFF2-40B4-BE49-F238E27FC236}">
                <a16:creationId xmlns="" xmlns:a16="http://schemas.microsoft.com/office/drawing/2014/main" id="{043258F9-3B8A-4042-961E-47357EAE7D22}"/>
              </a:ext>
            </a:extLst>
          </p:cNvPr>
          <p:cNvSpPr txBox="1"/>
          <p:nvPr/>
        </p:nvSpPr>
        <p:spPr>
          <a:xfrm flipH="1">
            <a:off x="1807463" y="2258012"/>
            <a:ext cx="1139821" cy="627476"/>
          </a:xfrm>
          <a:prstGeom prst="rect">
            <a:avLst/>
          </a:prstGeom>
          <a:noFill/>
          <a:ln>
            <a:noFill/>
          </a:ln>
        </p:spPr>
        <p:txBody>
          <a:bodyPr wrap="none" lIns="0" tIns="0" rIns="0" bIns="0" anchor="ctr" anchorCtr="0">
            <a:normAutofit/>
          </a:bodyPr>
          <a:lstStyle/>
          <a:p>
            <a:r>
              <a:rPr lang="zh-CN" altLang="en-US" b="1" dirty="0">
                <a:solidFill>
                  <a:srgbClr val="F8A724"/>
                </a:solidFill>
              </a:rPr>
              <a:t>休闲活动和学习</a:t>
            </a:r>
            <a:endParaRPr lang="en-US" altLang="zh-CN" b="1" dirty="0">
              <a:solidFill>
                <a:srgbClr val="F8A724"/>
              </a:solidFill>
            </a:endParaRPr>
          </a:p>
          <a:p>
            <a:r>
              <a:rPr lang="zh-CN" altLang="en-US" b="1" dirty="0">
                <a:solidFill>
                  <a:srgbClr val="F8A724"/>
                </a:solidFill>
              </a:rPr>
              <a:t>活动很难区分开</a:t>
            </a:r>
            <a:endParaRPr lang="zh-CN" altLang="en-US" b="1" i="0" u="none" strike="noStrike" cap="none" baseline="0" dirty="0">
              <a:solidFill>
                <a:srgbClr val="F8A724"/>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2" name="文本框 31">
            <a:extLst>
              <a:ext uri="{FF2B5EF4-FFF2-40B4-BE49-F238E27FC236}">
                <a16:creationId xmlns="" xmlns:a16="http://schemas.microsoft.com/office/drawing/2014/main" id="{3602D6D4-E174-482C-A03C-3C0F56E89430}"/>
              </a:ext>
            </a:extLst>
          </p:cNvPr>
          <p:cNvSpPr txBox="1"/>
          <p:nvPr/>
        </p:nvSpPr>
        <p:spPr>
          <a:xfrm>
            <a:off x="3563888" y="2125264"/>
            <a:ext cx="4464496" cy="840358"/>
          </a:xfrm>
          <a:prstGeom prst="rect">
            <a:avLst/>
          </a:prstGeom>
          <a:noFill/>
        </p:spPr>
        <p:txBody>
          <a:bodyPr wrap="square">
            <a:spAutoFit/>
          </a:bodyPr>
          <a:lstStyle/>
          <a:p>
            <a:pPr>
              <a:lnSpc>
                <a:spcPts val="2000"/>
              </a:lnSpc>
            </a:pPr>
            <a:r>
              <a:rPr lang="zh-CN" altLang="en-US" sz="1400" dirty="0">
                <a:latin typeface="+mj-ea"/>
                <a:ea typeface="+mj-ea"/>
              </a:rPr>
              <a:t>虽然学习和休闲活动都是大学生的基本生活，它们相对独立，但实际上二者是很难截然 分开的。从本源上讲，休闲与教育密不可分。</a:t>
            </a:r>
            <a:endParaRPr lang="en-US" altLang="zh-CN" sz="1000" dirty="0">
              <a:latin typeface="+mj-ea"/>
              <a:ea typeface="+mj-ea"/>
            </a:endParaRPr>
          </a:p>
        </p:txBody>
      </p:sp>
      <p:cxnSp>
        <p:nvCxnSpPr>
          <p:cNvPr id="33" name="直接连接符 32">
            <a:extLst>
              <a:ext uri="{FF2B5EF4-FFF2-40B4-BE49-F238E27FC236}">
                <a16:creationId xmlns="" xmlns:a16="http://schemas.microsoft.com/office/drawing/2014/main" id="{A3F9F62E-3412-4998-8559-502A05325977}"/>
              </a:ext>
            </a:extLst>
          </p:cNvPr>
          <p:cNvCxnSpPr/>
          <p:nvPr/>
        </p:nvCxnSpPr>
        <p:spPr>
          <a:xfrm>
            <a:off x="3635896" y="206373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58877F02-A900-4B03-885C-DD78AD8D9497}"/>
              </a:ext>
            </a:extLst>
          </p:cNvPr>
          <p:cNvCxnSpPr/>
          <p:nvPr/>
        </p:nvCxnSpPr>
        <p:spPr>
          <a:xfrm>
            <a:off x="3635896" y="3142557"/>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 xmlns:a16="http://schemas.microsoft.com/office/drawing/2014/main" id="{E413ED07-7A96-443B-AC36-A36F817822B4}"/>
              </a:ext>
            </a:extLst>
          </p:cNvPr>
          <p:cNvSpPr/>
          <p:nvPr/>
        </p:nvSpPr>
        <p:spPr>
          <a:xfrm>
            <a:off x="1075077" y="2355726"/>
            <a:ext cx="513126" cy="513126"/>
          </a:xfrm>
          <a:prstGeom prst="ellipse">
            <a:avLst/>
          </a:prstGeom>
          <a:solidFill>
            <a:srgbClr val="F8A724"/>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380201640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605889"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一、大学生休闲活动对心理健康的促进作用</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Freeform: Shape 2">
            <a:extLst>
              <a:ext uri="{FF2B5EF4-FFF2-40B4-BE49-F238E27FC236}">
                <a16:creationId xmlns="" xmlns:a16="http://schemas.microsoft.com/office/drawing/2014/main" id="{39CD64A4-5AB4-4853-9F5C-6E8B7D8FBE43}"/>
              </a:ext>
            </a:extLst>
          </p:cNvPr>
          <p:cNvSpPr>
            <a:spLocks/>
          </p:cNvSpPr>
          <p:nvPr/>
        </p:nvSpPr>
        <p:spPr bwMode="auto">
          <a:xfrm rot="10800000">
            <a:off x="4071799" y="2878170"/>
            <a:ext cx="914083" cy="9140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1"/>
                </a:moveTo>
                <a:cubicBezTo>
                  <a:pt x="21600" y="4836"/>
                  <a:pt x="16765" y="0"/>
                  <a:pt x="10799" y="0"/>
                </a:cubicBezTo>
                <a:cubicBezTo>
                  <a:pt x="4834" y="0"/>
                  <a:pt x="0" y="4836"/>
                  <a:pt x="0" y="10801"/>
                </a:cubicBezTo>
                <a:lnTo>
                  <a:pt x="10799" y="21600"/>
                </a:lnTo>
                <a:cubicBezTo>
                  <a:pt x="10799" y="21600"/>
                  <a:pt x="21600" y="10801"/>
                  <a:pt x="21600" y="10801"/>
                </a:cubicBezTo>
                <a:close/>
              </a:path>
            </a:pathLst>
          </a:custGeom>
          <a:solidFill>
            <a:schemeClr val="accent4"/>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3" name="Freeform: Shape 3">
            <a:extLst>
              <a:ext uri="{FF2B5EF4-FFF2-40B4-BE49-F238E27FC236}">
                <a16:creationId xmlns="" xmlns:a16="http://schemas.microsoft.com/office/drawing/2014/main" id="{4C4015E8-6FEC-41C2-8DA2-27914C6F24DD}"/>
              </a:ext>
            </a:extLst>
          </p:cNvPr>
          <p:cNvSpPr>
            <a:spLocks/>
          </p:cNvSpPr>
          <p:nvPr/>
        </p:nvSpPr>
        <p:spPr bwMode="auto">
          <a:xfrm rot="10800000">
            <a:off x="3396196" y="2411169"/>
            <a:ext cx="901910" cy="902463"/>
          </a:xfrm>
          <a:custGeom>
            <a:avLst/>
            <a:gdLst>
              <a:gd name="T0" fmla="*/ 10167 w 20334"/>
              <a:gd name="T1" fmla="+- 0 11433 1266"/>
              <a:gd name="T2" fmla="*/ 11433 h 20334"/>
              <a:gd name="T3" fmla="*/ 10167 w 20334"/>
              <a:gd name="T4" fmla="+- 0 11433 1266"/>
              <a:gd name="T5" fmla="*/ 11433 h 20334"/>
              <a:gd name="T6" fmla="*/ 10167 w 20334"/>
              <a:gd name="T7" fmla="+- 0 11433 1266"/>
              <a:gd name="T8" fmla="*/ 11433 h 20334"/>
              <a:gd name="T9" fmla="*/ 10167 w 20334"/>
              <a:gd name="T10" fmla="+- 0 11433 1266"/>
              <a:gd name="T11" fmla="*/ 11433 h 20334"/>
            </a:gdLst>
            <a:ahLst/>
            <a:cxnLst>
              <a:cxn ang="0">
                <a:pos x="T0" y="T2"/>
              </a:cxn>
              <a:cxn ang="0">
                <a:pos x="T3" y="T5"/>
              </a:cxn>
              <a:cxn ang="0">
                <a:pos x="T6" y="T8"/>
              </a:cxn>
              <a:cxn ang="0">
                <a:pos x="T9" y="T11"/>
              </a:cxn>
            </a:cxnLst>
            <a:rect l="0" t="0" r="r" b="b"/>
            <a:pathLst>
              <a:path w="20334" h="20334">
                <a:moveTo>
                  <a:pt x="13129" y="20333"/>
                </a:moveTo>
                <a:cubicBezTo>
                  <a:pt x="18604" y="18555"/>
                  <a:pt x="21600" y="12677"/>
                  <a:pt x="19821" y="7203"/>
                </a:cubicBezTo>
                <a:cubicBezTo>
                  <a:pt x="18042" y="1729"/>
                  <a:pt x="12162" y="-1266"/>
                  <a:pt x="6688" y="512"/>
                </a:cubicBezTo>
                <a:lnTo>
                  <a:pt x="0" y="13641"/>
                </a:lnTo>
                <a:cubicBezTo>
                  <a:pt x="0" y="13641"/>
                  <a:pt x="13129" y="20333"/>
                  <a:pt x="13129" y="20333"/>
                </a:cubicBezTo>
                <a:close/>
              </a:path>
            </a:pathLst>
          </a:custGeom>
          <a:solidFill>
            <a:schemeClr val="accent5"/>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4" name="Freeform: Shape 4">
            <a:extLst>
              <a:ext uri="{FF2B5EF4-FFF2-40B4-BE49-F238E27FC236}">
                <a16:creationId xmlns="" xmlns:a16="http://schemas.microsoft.com/office/drawing/2014/main" id="{F7A516E8-4577-419D-A8CA-125987B6753B}"/>
              </a:ext>
            </a:extLst>
          </p:cNvPr>
          <p:cNvSpPr>
            <a:spLocks/>
          </p:cNvSpPr>
          <p:nvPr/>
        </p:nvSpPr>
        <p:spPr bwMode="auto">
          <a:xfrm rot="10800000">
            <a:off x="4759021" y="2414489"/>
            <a:ext cx="896377" cy="896376"/>
          </a:xfrm>
          <a:custGeom>
            <a:avLst/>
            <a:gdLst>
              <a:gd name="T0" fmla="+- 0 11433 1266"/>
              <a:gd name="T1" fmla="*/ T0 w 20334"/>
              <a:gd name="T2" fmla="+- 0 11432 1265"/>
              <a:gd name="T3" fmla="*/ 11432 h 20335"/>
              <a:gd name="T4" fmla="+- 0 11433 1266"/>
              <a:gd name="T5" fmla="*/ T4 w 20334"/>
              <a:gd name="T6" fmla="+- 0 11432 1265"/>
              <a:gd name="T7" fmla="*/ 11432 h 20335"/>
              <a:gd name="T8" fmla="+- 0 11433 1266"/>
              <a:gd name="T9" fmla="*/ T8 w 20334"/>
              <a:gd name="T10" fmla="+- 0 11432 1265"/>
              <a:gd name="T11" fmla="*/ 11432 h 20335"/>
              <a:gd name="T12" fmla="+- 0 11433 1266"/>
              <a:gd name="T13" fmla="*/ T12 w 20334"/>
              <a:gd name="T14" fmla="+- 0 11432 1265"/>
              <a:gd name="T15" fmla="*/ 11432 h 20335"/>
            </a:gdLst>
            <a:ahLst/>
            <a:cxnLst>
              <a:cxn ang="0">
                <a:pos x="T1" y="T3"/>
              </a:cxn>
              <a:cxn ang="0">
                <a:pos x="T5" y="T7"/>
              </a:cxn>
              <a:cxn ang="0">
                <a:pos x="T9" y="T11"/>
              </a:cxn>
              <a:cxn ang="0">
                <a:pos x="T13" y="T15"/>
              </a:cxn>
            </a:cxnLst>
            <a:rect l="0" t="0" r="r" b="b"/>
            <a:pathLst>
              <a:path w="20334" h="20335">
                <a:moveTo>
                  <a:pt x="13646" y="513"/>
                </a:moveTo>
                <a:cubicBezTo>
                  <a:pt x="8171" y="-1265"/>
                  <a:pt x="2291" y="1729"/>
                  <a:pt x="513" y="7203"/>
                </a:cubicBezTo>
                <a:cubicBezTo>
                  <a:pt x="-1266" y="12677"/>
                  <a:pt x="1730" y="18556"/>
                  <a:pt x="7204" y="20334"/>
                </a:cubicBezTo>
                <a:lnTo>
                  <a:pt x="20333" y="13644"/>
                </a:lnTo>
                <a:cubicBezTo>
                  <a:pt x="20333" y="13644"/>
                  <a:pt x="13646" y="513"/>
                  <a:pt x="13646" y="513"/>
                </a:cubicBezTo>
                <a:close/>
              </a:path>
            </a:pathLst>
          </a:custGeom>
          <a:solidFill>
            <a:schemeClr val="accent3"/>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5" name="Freeform: Shape 5">
            <a:extLst>
              <a:ext uri="{FF2B5EF4-FFF2-40B4-BE49-F238E27FC236}">
                <a16:creationId xmlns="" xmlns:a16="http://schemas.microsoft.com/office/drawing/2014/main" id="{D5FA4D1C-0165-4DBA-A259-26BF72027E26}"/>
              </a:ext>
            </a:extLst>
          </p:cNvPr>
          <p:cNvSpPr>
            <a:spLocks/>
          </p:cNvSpPr>
          <p:nvPr/>
        </p:nvSpPr>
        <p:spPr bwMode="auto">
          <a:xfrm rot="10800000">
            <a:off x="3661790" y="1599450"/>
            <a:ext cx="827212" cy="827765"/>
          </a:xfrm>
          <a:custGeom>
            <a:avLst/>
            <a:gdLst>
              <a:gd name="T0" fmla="*/ 10057 w 20115"/>
              <a:gd name="T1" fmla="*/ 10057 h 20114"/>
              <a:gd name="T2" fmla="*/ 10057 w 20115"/>
              <a:gd name="T3" fmla="*/ 10057 h 20114"/>
              <a:gd name="T4" fmla="*/ 10057 w 20115"/>
              <a:gd name="T5" fmla="*/ 10057 h 20114"/>
              <a:gd name="T6" fmla="*/ 10057 w 20115"/>
              <a:gd name="T7" fmla="*/ 10057 h 20114"/>
            </a:gdLst>
            <a:ahLst/>
            <a:cxnLst>
              <a:cxn ang="0">
                <a:pos x="T0" y="T1"/>
              </a:cxn>
              <a:cxn ang="0">
                <a:pos x="T2" y="T3"/>
              </a:cxn>
              <a:cxn ang="0">
                <a:pos x="T4" y="T5"/>
              </a:cxn>
              <a:cxn ang="0">
                <a:pos x="T6" y="T7"/>
              </a:cxn>
            </a:cxnLst>
            <a:rect l="0" t="0" r="r" b="b"/>
            <a:pathLst>
              <a:path w="20115" h="20114">
                <a:moveTo>
                  <a:pt x="0" y="15529"/>
                </a:moveTo>
                <a:cubicBezTo>
                  <a:pt x="3609" y="20497"/>
                  <a:pt x="10562" y="21600"/>
                  <a:pt x="15530" y="17989"/>
                </a:cubicBezTo>
                <a:cubicBezTo>
                  <a:pt x="20499" y="14379"/>
                  <a:pt x="21599" y="7425"/>
                  <a:pt x="17990" y="2457"/>
                </a:cubicBezTo>
                <a:lnTo>
                  <a:pt x="2462" y="0"/>
                </a:lnTo>
                <a:cubicBezTo>
                  <a:pt x="2462" y="0"/>
                  <a:pt x="0" y="15529"/>
                  <a:pt x="0" y="15529"/>
                </a:cubicBezTo>
                <a:close/>
              </a:path>
            </a:pathLst>
          </a:custGeom>
          <a:solidFill>
            <a:schemeClr val="accent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40" name="Freeform: Shape 6">
            <a:extLst>
              <a:ext uri="{FF2B5EF4-FFF2-40B4-BE49-F238E27FC236}">
                <a16:creationId xmlns="" xmlns:a16="http://schemas.microsoft.com/office/drawing/2014/main" id="{40DFA5CD-F8D6-4112-8DE0-8C6FB392955A}"/>
              </a:ext>
            </a:extLst>
          </p:cNvPr>
          <p:cNvSpPr>
            <a:spLocks/>
          </p:cNvSpPr>
          <p:nvPr/>
        </p:nvSpPr>
        <p:spPr bwMode="auto">
          <a:xfrm rot="10800000">
            <a:off x="4577533" y="1602217"/>
            <a:ext cx="829979" cy="829978"/>
          </a:xfrm>
          <a:custGeom>
            <a:avLst/>
            <a:gdLst>
              <a:gd name="T0" fmla="+- 0 11542 1485"/>
              <a:gd name="T1" fmla="*/ T0 w 20115"/>
              <a:gd name="T2" fmla="*/ 10057 h 20114"/>
              <a:gd name="T3" fmla="+- 0 11542 1485"/>
              <a:gd name="T4" fmla="*/ T3 w 20115"/>
              <a:gd name="T5" fmla="*/ 10057 h 20114"/>
              <a:gd name="T6" fmla="+- 0 11542 1485"/>
              <a:gd name="T7" fmla="*/ T6 w 20115"/>
              <a:gd name="T8" fmla="*/ 10057 h 20114"/>
              <a:gd name="T9" fmla="+- 0 11542 1485"/>
              <a:gd name="T10" fmla="*/ T9 w 20115"/>
              <a:gd name="T11" fmla="*/ 10057 h 20114"/>
            </a:gdLst>
            <a:ahLst/>
            <a:cxnLst>
              <a:cxn ang="0">
                <a:pos x="T1" y="T2"/>
              </a:cxn>
              <a:cxn ang="0">
                <a:pos x="T4" y="T5"/>
              </a:cxn>
              <a:cxn ang="0">
                <a:pos x="T7" y="T8"/>
              </a:cxn>
              <a:cxn ang="0">
                <a:pos x="T10" y="T11"/>
              </a:cxn>
            </a:cxnLst>
            <a:rect l="0" t="0" r="r" b="b"/>
            <a:pathLst>
              <a:path w="20115" h="20114">
                <a:moveTo>
                  <a:pt x="2124" y="2456"/>
                </a:moveTo>
                <a:cubicBezTo>
                  <a:pt x="-1485" y="7425"/>
                  <a:pt x="-385" y="14379"/>
                  <a:pt x="4584" y="17988"/>
                </a:cubicBezTo>
                <a:cubicBezTo>
                  <a:pt x="9552" y="21600"/>
                  <a:pt x="16505" y="20497"/>
                  <a:pt x="20115" y="15529"/>
                </a:cubicBezTo>
                <a:lnTo>
                  <a:pt x="17653" y="0"/>
                </a:lnTo>
                <a:cubicBezTo>
                  <a:pt x="17653" y="0"/>
                  <a:pt x="2124" y="2456"/>
                  <a:pt x="2124" y="2456"/>
                </a:cubicBezTo>
                <a:close/>
              </a:path>
            </a:pathLst>
          </a:custGeom>
          <a:solidFill>
            <a:schemeClr val="accent2"/>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43" name="Freeform: Shape 8">
            <a:extLst>
              <a:ext uri="{FF2B5EF4-FFF2-40B4-BE49-F238E27FC236}">
                <a16:creationId xmlns="" xmlns:a16="http://schemas.microsoft.com/office/drawing/2014/main" id="{636837AB-6AF2-40DA-8BB7-B9BD0C2AC956}"/>
              </a:ext>
            </a:extLst>
          </p:cNvPr>
          <p:cNvSpPr>
            <a:spLocks/>
          </p:cNvSpPr>
          <p:nvPr/>
        </p:nvSpPr>
        <p:spPr bwMode="auto">
          <a:xfrm>
            <a:off x="5559438" y="1648729"/>
            <a:ext cx="981034" cy="430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400" b="1" dirty="0">
                <a:solidFill>
                  <a:srgbClr val="53585F"/>
                </a:solidFill>
              </a:rPr>
              <a:t>调节情绪，宣泄烦闷</a:t>
            </a:r>
          </a:p>
        </p:txBody>
      </p:sp>
      <p:sp>
        <p:nvSpPr>
          <p:cNvPr id="46" name="Freeform: Shape 10">
            <a:extLst>
              <a:ext uri="{FF2B5EF4-FFF2-40B4-BE49-F238E27FC236}">
                <a16:creationId xmlns="" xmlns:a16="http://schemas.microsoft.com/office/drawing/2014/main" id="{9F4321F0-A7BD-4AD1-A636-607FB7CE72C5}"/>
              </a:ext>
            </a:extLst>
          </p:cNvPr>
          <p:cNvSpPr>
            <a:spLocks/>
          </p:cNvSpPr>
          <p:nvPr/>
        </p:nvSpPr>
        <p:spPr bwMode="auto">
          <a:xfrm>
            <a:off x="2479143" y="1666435"/>
            <a:ext cx="952815" cy="430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提高机体活力</a:t>
            </a:r>
          </a:p>
        </p:txBody>
      </p:sp>
      <p:sp>
        <p:nvSpPr>
          <p:cNvPr id="50" name="Freeform: Shape 12">
            <a:extLst>
              <a:ext uri="{FF2B5EF4-FFF2-40B4-BE49-F238E27FC236}">
                <a16:creationId xmlns="" xmlns:a16="http://schemas.microsoft.com/office/drawing/2014/main" id="{B4F5A16D-FF0A-4A9E-AB0F-34DD25D77731}"/>
              </a:ext>
            </a:extLst>
          </p:cNvPr>
          <p:cNvSpPr>
            <a:spLocks/>
          </p:cNvSpPr>
          <p:nvPr/>
        </p:nvSpPr>
        <p:spPr bwMode="auto">
          <a:xfrm>
            <a:off x="5836886" y="2571750"/>
            <a:ext cx="981588" cy="432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400" b="1" dirty="0">
                <a:solidFill>
                  <a:srgbClr val="53585F"/>
                </a:solidFill>
              </a:rPr>
              <a:t>对心理疾病有一定的治疗功能</a:t>
            </a:r>
          </a:p>
        </p:txBody>
      </p:sp>
      <p:sp>
        <p:nvSpPr>
          <p:cNvPr id="52" name="Freeform: Shape 14">
            <a:extLst>
              <a:ext uri="{FF2B5EF4-FFF2-40B4-BE49-F238E27FC236}">
                <a16:creationId xmlns="" xmlns:a16="http://schemas.microsoft.com/office/drawing/2014/main" id="{7C41536A-AF77-4053-9E17-D83FB12B64DC}"/>
              </a:ext>
            </a:extLst>
          </p:cNvPr>
          <p:cNvSpPr>
            <a:spLocks/>
          </p:cNvSpPr>
          <p:nvPr/>
        </p:nvSpPr>
        <p:spPr bwMode="auto">
          <a:xfrm>
            <a:off x="2106963" y="2571750"/>
            <a:ext cx="952815" cy="432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有利于发掘人的潜力</a:t>
            </a:r>
          </a:p>
        </p:txBody>
      </p:sp>
      <p:sp>
        <p:nvSpPr>
          <p:cNvPr id="54" name="Freeform: Shape 16">
            <a:extLst>
              <a:ext uri="{FF2B5EF4-FFF2-40B4-BE49-F238E27FC236}">
                <a16:creationId xmlns="" xmlns:a16="http://schemas.microsoft.com/office/drawing/2014/main" id="{2EF8FB63-8B8D-4A00-B89E-8BD9C8CF472C}"/>
              </a:ext>
            </a:extLst>
          </p:cNvPr>
          <p:cNvSpPr>
            <a:spLocks/>
          </p:cNvSpPr>
          <p:nvPr/>
        </p:nvSpPr>
        <p:spPr bwMode="auto">
          <a:xfrm>
            <a:off x="3547806" y="3889411"/>
            <a:ext cx="981034" cy="432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SzTx/>
              <a:buFontTx/>
              <a:buNone/>
            </a:pPr>
            <a:r>
              <a:rPr lang="zh-CN" altLang="en-US" sz="1400" b="1" dirty="0">
                <a:solidFill>
                  <a:srgbClr val="53585F"/>
                </a:solidFill>
              </a:rPr>
              <a:t>提高生活质量、增强幸福感</a:t>
            </a:r>
          </a:p>
        </p:txBody>
      </p:sp>
      <p:sp>
        <p:nvSpPr>
          <p:cNvPr id="56" name="Freeform: Shape 17">
            <a:extLst>
              <a:ext uri="{FF2B5EF4-FFF2-40B4-BE49-F238E27FC236}">
                <a16:creationId xmlns="" xmlns:a16="http://schemas.microsoft.com/office/drawing/2014/main" id="{3013B522-76CA-45A0-BBB1-6D7ECC7DFFF0}"/>
              </a:ext>
            </a:extLst>
          </p:cNvPr>
          <p:cNvSpPr>
            <a:spLocks/>
          </p:cNvSpPr>
          <p:nvPr/>
        </p:nvSpPr>
        <p:spPr bwMode="auto">
          <a:xfrm>
            <a:off x="3698309" y="1762680"/>
            <a:ext cx="1681537" cy="1694262"/>
          </a:xfrm>
          <a:custGeom>
            <a:avLst/>
            <a:gdLst>
              <a:gd name="T0" fmla="+- 0 10739 398"/>
              <a:gd name="T1" fmla="*/ T0 w 20682"/>
              <a:gd name="T2" fmla="*/ 10648 h 21297"/>
              <a:gd name="T3" fmla="+- 0 10739 398"/>
              <a:gd name="T4" fmla="*/ T3 w 20682"/>
              <a:gd name="T5" fmla="*/ 10648 h 21297"/>
              <a:gd name="T6" fmla="+- 0 10739 398"/>
              <a:gd name="T7" fmla="*/ T6 w 20682"/>
              <a:gd name="T8" fmla="*/ 10648 h 21297"/>
              <a:gd name="T9" fmla="+- 0 10739 398"/>
              <a:gd name="T10" fmla="*/ T9 w 20682"/>
              <a:gd name="T11" fmla="*/ 10648 h 21297"/>
            </a:gdLst>
            <a:ahLst/>
            <a:cxnLst>
              <a:cxn ang="0">
                <a:pos x="T1" y="T2"/>
              </a:cxn>
              <a:cxn ang="0">
                <a:pos x="T4" y="T5"/>
              </a:cxn>
              <a:cxn ang="0">
                <a:pos x="T7" y="T8"/>
              </a:cxn>
              <a:cxn ang="0">
                <a:pos x="T10" y="T11"/>
              </a:cxn>
            </a:cxnLst>
            <a:rect l="0" t="0" r="r" b="b"/>
            <a:pathLst>
              <a:path w="20682" h="21297">
                <a:moveTo>
                  <a:pt x="10215" y="0"/>
                </a:moveTo>
                <a:cubicBezTo>
                  <a:pt x="7681" y="0"/>
                  <a:pt x="5539" y="1714"/>
                  <a:pt x="4836" y="4067"/>
                </a:cubicBezTo>
                <a:cubicBezTo>
                  <a:pt x="2637" y="4387"/>
                  <a:pt x="740" y="6025"/>
                  <a:pt x="168" y="8362"/>
                </a:cubicBezTo>
                <a:cubicBezTo>
                  <a:pt x="-398" y="10678"/>
                  <a:pt x="501" y="13016"/>
                  <a:pt x="2264" y="14360"/>
                </a:cubicBezTo>
                <a:cubicBezTo>
                  <a:pt x="1787" y="16656"/>
                  <a:pt x="2719" y="19112"/>
                  <a:pt x="4781" y="20426"/>
                </a:cubicBezTo>
                <a:cubicBezTo>
                  <a:pt x="6529" y="21541"/>
                  <a:pt x="8640" y="21549"/>
                  <a:pt x="10346" y="20647"/>
                </a:cubicBezTo>
                <a:cubicBezTo>
                  <a:pt x="12143" y="21599"/>
                  <a:pt x="14382" y="21530"/>
                  <a:pt x="16157" y="20265"/>
                </a:cubicBezTo>
                <a:cubicBezTo>
                  <a:pt x="18071" y="18900"/>
                  <a:pt x="18898" y="16539"/>
                  <a:pt x="18438" y="14346"/>
                </a:cubicBezTo>
                <a:cubicBezTo>
                  <a:pt x="20356" y="12873"/>
                  <a:pt x="21202" y="10246"/>
                  <a:pt x="20350" y="7817"/>
                </a:cubicBezTo>
                <a:cubicBezTo>
                  <a:pt x="19591" y="5651"/>
                  <a:pt x="17688" y="4245"/>
                  <a:pt x="15585" y="4040"/>
                </a:cubicBezTo>
                <a:cubicBezTo>
                  <a:pt x="14874" y="1700"/>
                  <a:pt x="12739" y="0"/>
                  <a:pt x="10215" y="0"/>
                </a:cubicBezTo>
                <a:close/>
              </a:path>
            </a:pathLst>
          </a:custGeom>
          <a:solidFill>
            <a:srgbClr val="FFFFFF">
              <a:alpha val="18581"/>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Tree>
    <p:extLst>
      <p:ext uri="{BB962C8B-B14F-4D97-AF65-F5344CB8AC3E}">
        <p14:creationId xmlns:p14="http://schemas.microsoft.com/office/powerpoint/2010/main" val="16331551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605889"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一、大学生休闲活动对心理健康的促进作用</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Freeform: Shape 9">
            <a:extLst>
              <a:ext uri="{FF2B5EF4-FFF2-40B4-BE49-F238E27FC236}">
                <a16:creationId xmlns="" xmlns:a16="http://schemas.microsoft.com/office/drawing/2014/main" id="{F31449D9-D902-4751-AB10-CEE76132F97C}"/>
              </a:ext>
            </a:extLst>
          </p:cNvPr>
          <p:cNvSpPr>
            <a:spLocks/>
          </p:cNvSpPr>
          <p:nvPr/>
        </p:nvSpPr>
        <p:spPr bwMode="auto">
          <a:xfrm>
            <a:off x="3074886" y="2388393"/>
            <a:ext cx="4129292"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100" dirty="0">
                <a:solidFill>
                  <a:srgbClr val="53585F"/>
                </a:solidFill>
              </a:rPr>
              <a:t>休闲活动（尤其是休闲体育等）能提高诸如最大输氧量 和最大肌肉力量等生理功能，这就能够减少疲劳。</a:t>
            </a:r>
          </a:p>
        </p:txBody>
      </p:sp>
      <p:sp>
        <p:nvSpPr>
          <p:cNvPr id="46" name="Freeform: Shape 10">
            <a:extLst>
              <a:ext uri="{FF2B5EF4-FFF2-40B4-BE49-F238E27FC236}">
                <a16:creationId xmlns="" xmlns:a16="http://schemas.microsoft.com/office/drawing/2014/main" id="{9F4321F0-A7BD-4AD1-A636-607FB7CE72C5}"/>
              </a:ext>
            </a:extLst>
          </p:cNvPr>
          <p:cNvSpPr>
            <a:spLocks/>
          </p:cNvSpPr>
          <p:nvPr/>
        </p:nvSpPr>
        <p:spPr bwMode="auto">
          <a:xfrm>
            <a:off x="2843808" y="2125852"/>
            <a:ext cx="1591703"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b="1" dirty="0">
                <a:solidFill>
                  <a:srgbClr val="53585F"/>
                </a:solidFill>
              </a:rPr>
              <a:t>提高机体活力</a:t>
            </a:r>
          </a:p>
        </p:txBody>
      </p:sp>
      <p:grpSp>
        <p:nvGrpSpPr>
          <p:cNvPr id="38" name="组合 37">
            <a:extLst>
              <a:ext uri="{FF2B5EF4-FFF2-40B4-BE49-F238E27FC236}">
                <a16:creationId xmlns="" xmlns:a16="http://schemas.microsoft.com/office/drawing/2014/main" id="{F3493DE9-CC7D-4C7A-8F61-C026FAEB8EA6}"/>
              </a:ext>
            </a:extLst>
          </p:cNvPr>
          <p:cNvGrpSpPr/>
          <p:nvPr/>
        </p:nvGrpSpPr>
        <p:grpSpPr>
          <a:xfrm>
            <a:off x="1454795" y="1878908"/>
            <a:ext cx="1385684" cy="1385684"/>
            <a:chOff x="1670819" y="1734892"/>
            <a:chExt cx="1385684" cy="1385684"/>
          </a:xfrm>
        </p:grpSpPr>
        <p:sp>
          <p:nvSpPr>
            <p:cNvPr id="41" name="Diamond 6">
              <a:extLst>
                <a:ext uri="{FF2B5EF4-FFF2-40B4-BE49-F238E27FC236}">
                  <a16:creationId xmlns="" xmlns:a16="http://schemas.microsoft.com/office/drawing/2014/main" id="{9E12CADC-0298-4F2F-B249-DFE331DDF04B}"/>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4" name="文本框 43">
              <a:extLst>
                <a:ext uri="{FF2B5EF4-FFF2-40B4-BE49-F238E27FC236}">
                  <a16:creationId xmlns="" xmlns:a16="http://schemas.microsoft.com/office/drawing/2014/main" id="{D62AF773-FE7F-45A8-ADEC-5C4E00718744}"/>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47" name="直接连接符 46">
            <a:extLst>
              <a:ext uri="{FF2B5EF4-FFF2-40B4-BE49-F238E27FC236}">
                <a16:creationId xmlns="" xmlns:a16="http://schemas.microsoft.com/office/drawing/2014/main" id="{86522268-1EBE-43D5-B0B9-304F701955B4}"/>
              </a:ext>
            </a:extLst>
          </p:cNvPr>
          <p:cNvCxnSpPr/>
          <p:nvPr/>
        </p:nvCxnSpPr>
        <p:spPr>
          <a:xfrm>
            <a:off x="3074886" y="3147814"/>
            <a:ext cx="494506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5268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605889"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一、大学生休闲活动对心理健康的促进作用</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Freeform: Shape 9">
            <a:extLst>
              <a:ext uri="{FF2B5EF4-FFF2-40B4-BE49-F238E27FC236}">
                <a16:creationId xmlns="" xmlns:a16="http://schemas.microsoft.com/office/drawing/2014/main" id="{F31449D9-D902-4751-AB10-CEE76132F97C}"/>
              </a:ext>
            </a:extLst>
          </p:cNvPr>
          <p:cNvSpPr>
            <a:spLocks/>
          </p:cNvSpPr>
          <p:nvPr/>
        </p:nvSpPr>
        <p:spPr bwMode="auto">
          <a:xfrm>
            <a:off x="3074886" y="2388393"/>
            <a:ext cx="4129292"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20000"/>
              </a:lnSpc>
              <a:buSzTx/>
              <a:buFontTx/>
              <a:buNone/>
            </a:pPr>
            <a:r>
              <a:rPr lang="zh-CN" altLang="en-US" sz="1100" dirty="0">
                <a:solidFill>
                  <a:srgbClr val="53585F"/>
                </a:solidFill>
              </a:rPr>
              <a:t>当某事引起不愉快时，如何能尽快把它忘掉，最好的办 法就是改变环境，去做或想一些使你高兴的事。休闲活动刚好能达到这一目的。</a:t>
            </a:r>
          </a:p>
        </p:txBody>
      </p:sp>
      <p:sp>
        <p:nvSpPr>
          <p:cNvPr id="46" name="Freeform: Shape 10">
            <a:extLst>
              <a:ext uri="{FF2B5EF4-FFF2-40B4-BE49-F238E27FC236}">
                <a16:creationId xmlns="" xmlns:a16="http://schemas.microsoft.com/office/drawing/2014/main" id="{9F4321F0-A7BD-4AD1-A636-607FB7CE72C5}"/>
              </a:ext>
            </a:extLst>
          </p:cNvPr>
          <p:cNvSpPr>
            <a:spLocks/>
          </p:cNvSpPr>
          <p:nvPr/>
        </p:nvSpPr>
        <p:spPr bwMode="auto">
          <a:xfrm>
            <a:off x="3074886" y="2125852"/>
            <a:ext cx="1591703"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800" b="1" dirty="0">
                <a:solidFill>
                  <a:srgbClr val="53585F"/>
                </a:solidFill>
              </a:rPr>
              <a:t>调节情绪，宣泄烦闷</a:t>
            </a:r>
          </a:p>
        </p:txBody>
      </p:sp>
      <p:grpSp>
        <p:nvGrpSpPr>
          <p:cNvPr id="38" name="组合 37">
            <a:extLst>
              <a:ext uri="{FF2B5EF4-FFF2-40B4-BE49-F238E27FC236}">
                <a16:creationId xmlns="" xmlns:a16="http://schemas.microsoft.com/office/drawing/2014/main" id="{F3493DE9-CC7D-4C7A-8F61-C026FAEB8EA6}"/>
              </a:ext>
            </a:extLst>
          </p:cNvPr>
          <p:cNvGrpSpPr/>
          <p:nvPr/>
        </p:nvGrpSpPr>
        <p:grpSpPr>
          <a:xfrm>
            <a:off x="1454795" y="1878908"/>
            <a:ext cx="1385684" cy="1385684"/>
            <a:chOff x="1670819" y="1734892"/>
            <a:chExt cx="1385684" cy="1385684"/>
          </a:xfrm>
        </p:grpSpPr>
        <p:sp>
          <p:nvSpPr>
            <p:cNvPr id="41" name="Diamond 6">
              <a:extLst>
                <a:ext uri="{FF2B5EF4-FFF2-40B4-BE49-F238E27FC236}">
                  <a16:creationId xmlns="" xmlns:a16="http://schemas.microsoft.com/office/drawing/2014/main" id="{9E12CADC-0298-4F2F-B249-DFE331DDF04B}"/>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4" name="文本框 43">
              <a:extLst>
                <a:ext uri="{FF2B5EF4-FFF2-40B4-BE49-F238E27FC236}">
                  <a16:creationId xmlns="" xmlns:a16="http://schemas.microsoft.com/office/drawing/2014/main" id="{D62AF773-FE7F-45A8-ADEC-5C4E00718744}"/>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47" name="直接连接符 46">
            <a:extLst>
              <a:ext uri="{FF2B5EF4-FFF2-40B4-BE49-F238E27FC236}">
                <a16:creationId xmlns="" xmlns:a16="http://schemas.microsoft.com/office/drawing/2014/main" id="{86522268-1EBE-43D5-B0B9-304F701955B4}"/>
              </a:ext>
            </a:extLst>
          </p:cNvPr>
          <p:cNvCxnSpPr/>
          <p:nvPr/>
        </p:nvCxnSpPr>
        <p:spPr>
          <a:xfrm>
            <a:off x="3074886" y="3147814"/>
            <a:ext cx="494506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07307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第十二章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休闲活动与心理健康</a:t>
            </a:r>
          </a:p>
        </p:txBody>
      </p:sp>
      <p:grpSp>
        <p:nvGrpSpPr>
          <p:cNvPr id="18" name="组合 17">
            <a:extLst>
              <a:ext uri="{FF2B5EF4-FFF2-40B4-BE49-F238E27FC236}">
                <a16:creationId xmlns="" xmlns:a16="http://schemas.microsoft.com/office/drawing/2014/main" id="{7AC6C6BE-A763-47FA-849C-171B381D4DBD}"/>
              </a:ext>
            </a:extLst>
          </p:cNvPr>
          <p:cNvGrpSpPr/>
          <p:nvPr/>
        </p:nvGrpSpPr>
        <p:grpSpPr>
          <a:xfrm>
            <a:off x="1331640" y="659815"/>
            <a:ext cx="2872821" cy="3193462"/>
            <a:chOff x="1331640" y="659815"/>
            <a:chExt cx="2872821" cy="3193462"/>
          </a:xfrm>
        </p:grpSpPr>
        <p:sp>
          <p:nvSpPr>
            <p:cNvPr id="19" name="Freeform 5">
              <a:extLst>
                <a:ext uri="{FF2B5EF4-FFF2-40B4-BE49-F238E27FC236}">
                  <a16:creationId xmlns="" xmlns:a16="http://schemas.microsoft.com/office/drawing/2014/main" id="{DF86E9EE-DA18-4104-AB41-EEEE8FDA49E1}"/>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Freeform 6">
              <a:extLst>
                <a:ext uri="{FF2B5EF4-FFF2-40B4-BE49-F238E27FC236}">
                  <a16:creationId xmlns="" xmlns:a16="http://schemas.microsoft.com/office/drawing/2014/main" id="{2C0352CB-B3DE-476C-BBB2-ACCBD0437C60}"/>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Freeform 7">
              <a:extLst>
                <a:ext uri="{FF2B5EF4-FFF2-40B4-BE49-F238E27FC236}">
                  <a16:creationId xmlns="" xmlns:a16="http://schemas.microsoft.com/office/drawing/2014/main" id="{D3090610-DAD8-403A-8B6B-D8767B351CDB}"/>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 xmlns:a16="http://schemas.microsoft.com/office/drawing/2014/main" id="{4DFC8BED-18E5-49C1-895C-4CDB446E502F}"/>
                </a:ext>
              </a:extLst>
            </p:cNvPr>
            <p:cNvGrpSpPr/>
            <p:nvPr/>
          </p:nvGrpSpPr>
          <p:grpSpPr>
            <a:xfrm>
              <a:off x="1331640" y="2149966"/>
              <a:ext cx="688422" cy="776783"/>
              <a:chOff x="959665" y="1964065"/>
              <a:chExt cx="828675" cy="935038"/>
            </a:xfrm>
          </p:grpSpPr>
          <p:sp>
            <p:nvSpPr>
              <p:cNvPr id="24" name="Freeform 8">
                <a:extLst>
                  <a:ext uri="{FF2B5EF4-FFF2-40B4-BE49-F238E27FC236}">
                    <a16:creationId xmlns="" xmlns:a16="http://schemas.microsoft.com/office/drawing/2014/main" id="{8BD3D850-9648-465A-9F8F-D39818FB3AA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9">
                <a:extLst>
                  <a:ext uri="{FF2B5EF4-FFF2-40B4-BE49-F238E27FC236}">
                    <a16:creationId xmlns="" xmlns:a16="http://schemas.microsoft.com/office/drawing/2014/main" id="{2581D8D5-256A-45CB-AAC5-D32AEA867C2D}"/>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6" name="Freeform 10">
                <a:extLst>
                  <a:ext uri="{FF2B5EF4-FFF2-40B4-BE49-F238E27FC236}">
                    <a16:creationId xmlns="" xmlns:a16="http://schemas.microsoft.com/office/drawing/2014/main" id="{73C88432-0B87-4AF6-A484-253920F85EB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Freeform 11">
                <a:extLst>
                  <a:ext uri="{FF2B5EF4-FFF2-40B4-BE49-F238E27FC236}">
                    <a16:creationId xmlns="" xmlns:a16="http://schemas.microsoft.com/office/drawing/2014/main" id="{EF5ABE51-DB89-4739-83AB-7D65B4022AB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3" name="文本框 22">
              <a:extLst>
                <a:ext uri="{FF2B5EF4-FFF2-40B4-BE49-F238E27FC236}">
                  <a16:creationId xmlns="" xmlns:a16="http://schemas.microsoft.com/office/drawing/2014/main" id="{10A1CC06-9058-4894-9DB4-9D3E6E9E5E8C}"/>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12</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605889"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一、大学生休闲活动对心理健康的促进作用</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Freeform: Shape 9">
            <a:extLst>
              <a:ext uri="{FF2B5EF4-FFF2-40B4-BE49-F238E27FC236}">
                <a16:creationId xmlns="" xmlns:a16="http://schemas.microsoft.com/office/drawing/2014/main" id="{F31449D9-D902-4751-AB10-CEE76132F97C}"/>
              </a:ext>
            </a:extLst>
          </p:cNvPr>
          <p:cNvSpPr>
            <a:spLocks/>
          </p:cNvSpPr>
          <p:nvPr/>
        </p:nvSpPr>
        <p:spPr bwMode="auto">
          <a:xfrm>
            <a:off x="3074886" y="2388393"/>
            <a:ext cx="4129292"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100" dirty="0">
                <a:solidFill>
                  <a:srgbClr val="53585F"/>
                </a:solidFill>
              </a:rPr>
              <a:t>休闲活动是一个开放的体系，其目标不在于系统的知识和能力，而在于发掘个体的内在 潜力，促进人的自由、和谐全面的发展。</a:t>
            </a:r>
          </a:p>
        </p:txBody>
      </p:sp>
      <p:sp>
        <p:nvSpPr>
          <p:cNvPr id="46" name="Freeform: Shape 10">
            <a:extLst>
              <a:ext uri="{FF2B5EF4-FFF2-40B4-BE49-F238E27FC236}">
                <a16:creationId xmlns="" xmlns:a16="http://schemas.microsoft.com/office/drawing/2014/main" id="{9F4321F0-A7BD-4AD1-A636-607FB7CE72C5}"/>
              </a:ext>
            </a:extLst>
          </p:cNvPr>
          <p:cNvSpPr>
            <a:spLocks/>
          </p:cNvSpPr>
          <p:nvPr/>
        </p:nvSpPr>
        <p:spPr bwMode="auto">
          <a:xfrm>
            <a:off x="3512394" y="2125852"/>
            <a:ext cx="1591703"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800" b="1" dirty="0">
                <a:solidFill>
                  <a:srgbClr val="53585F"/>
                </a:solidFill>
              </a:rPr>
              <a:t>有利于发掘人的潜力</a:t>
            </a:r>
          </a:p>
        </p:txBody>
      </p:sp>
      <p:grpSp>
        <p:nvGrpSpPr>
          <p:cNvPr id="38" name="组合 37">
            <a:extLst>
              <a:ext uri="{FF2B5EF4-FFF2-40B4-BE49-F238E27FC236}">
                <a16:creationId xmlns="" xmlns:a16="http://schemas.microsoft.com/office/drawing/2014/main" id="{F3493DE9-CC7D-4C7A-8F61-C026FAEB8EA6}"/>
              </a:ext>
            </a:extLst>
          </p:cNvPr>
          <p:cNvGrpSpPr/>
          <p:nvPr/>
        </p:nvGrpSpPr>
        <p:grpSpPr>
          <a:xfrm>
            <a:off x="1454795" y="1878908"/>
            <a:ext cx="1385684" cy="1385684"/>
            <a:chOff x="1670819" y="1734892"/>
            <a:chExt cx="1385684" cy="1385684"/>
          </a:xfrm>
        </p:grpSpPr>
        <p:sp>
          <p:nvSpPr>
            <p:cNvPr id="41" name="Diamond 6">
              <a:extLst>
                <a:ext uri="{FF2B5EF4-FFF2-40B4-BE49-F238E27FC236}">
                  <a16:creationId xmlns="" xmlns:a16="http://schemas.microsoft.com/office/drawing/2014/main" id="{9E12CADC-0298-4F2F-B249-DFE331DDF04B}"/>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4" name="文本框 43">
              <a:extLst>
                <a:ext uri="{FF2B5EF4-FFF2-40B4-BE49-F238E27FC236}">
                  <a16:creationId xmlns="" xmlns:a16="http://schemas.microsoft.com/office/drawing/2014/main" id="{D62AF773-FE7F-45A8-ADEC-5C4E00718744}"/>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3</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47" name="直接连接符 46">
            <a:extLst>
              <a:ext uri="{FF2B5EF4-FFF2-40B4-BE49-F238E27FC236}">
                <a16:creationId xmlns="" xmlns:a16="http://schemas.microsoft.com/office/drawing/2014/main" id="{86522268-1EBE-43D5-B0B9-304F701955B4}"/>
              </a:ext>
            </a:extLst>
          </p:cNvPr>
          <p:cNvCxnSpPr/>
          <p:nvPr/>
        </p:nvCxnSpPr>
        <p:spPr>
          <a:xfrm>
            <a:off x="3074886" y="3147814"/>
            <a:ext cx="494506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55624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605889"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一、大学生休闲活动对心理健康的促进作用</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Freeform: Shape 9">
            <a:extLst>
              <a:ext uri="{FF2B5EF4-FFF2-40B4-BE49-F238E27FC236}">
                <a16:creationId xmlns="" xmlns:a16="http://schemas.microsoft.com/office/drawing/2014/main" id="{F31449D9-D902-4751-AB10-CEE76132F97C}"/>
              </a:ext>
            </a:extLst>
          </p:cNvPr>
          <p:cNvSpPr>
            <a:spLocks/>
          </p:cNvSpPr>
          <p:nvPr/>
        </p:nvSpPr>
        <p:spPr bwMode="auto">
          <a:xfrm>
            <a:off x="3074886" y="2388393"/>
            <a:ext cx="4521450"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20000"/>
              </a:lnSpc>
              <a:buSzTx/>
              <a:buFontTx/>
              <a:buNone/>
            </a:pPr>
            <a:r>
              <a:rPr lang="zh-CN" altLang="en-US" sz="1100" dirty="0">
                <a:solidFill>
                  <a:srgbClr val="53585F"/>
                </a:solidFill>
              </a:rPr>
              <a:t>休闲活动除了本身能给人带来从容、惬意、愉快和幸福的感受外，还可以有效调节学习 和生活带给我们的焦虑、抑郁等负性情绪和其他问题行为。</a:t>
            </a:r>
          </a:p>
        </p:txBody>
      </p:sp>
      <p:sp>
        <p:nvSpPr>
          <p:cNvPr id="46" name="Freeform: Shape 10">
            <a:extLst>
              <a:ext uri="{FF2B5EF4-FFF2-40B4-BE49-F238E27FC236}">
                <a16:creationId xmlns="" xmlns:a16="http://schemas.microsoft.com/office/drawing/2014/main" id="{9F4321F0-A7BD-4AD1-A636-607FB7CE72C5}"/>
              </a:ext>
            </a:extLst>
          </p:cNvPr>
          <p:cNvSpPr>
            <a:spLocks/>
          </p:cNvSpPr>
          <p:nvPr/>
        </p:nvSpPr>
        <p:spPr bwMode="auto">
          <a:xfrm>
            <a:off x="3074886" y="2125852"/>
            <a:ext cx="1591703"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800" b="1" dirty="0">
                <a:solidFill>
                  <a:srgbClr val="53585F"/>
                </a:solidFill>
              </a:rPr>
              <a:t>对心理疾病有一定的治疗功能</a:t>
            </a:r>
          </a:p>
        </p:txBody>
      </p:sp>
      <p:grpSp>
        <p:nvGrpSpPr>
          <p:cNvPr id="38" name="组合 37">
            <a:extLst>
              <a:ext uri="{FF2B5EF4-FFF2-40B4-BE49-F238E27FC236}">
                <a16:creationId xmlns="" xmlns:a16="http://schemas.microsoft.com/office/drawing/2014/main" id="{F3493DE9-CC7D-4C7A-8F61-C026FAEB8EA6}"/>
              </a:ext>
            </a:extLst>
          </p:cNvPr>
          <p:cNvGrpSpPr/>
          <p:nvPr/>
        </p:nvGrpSpPr>
        <p:grpSpPr>
          <a:xfrm>
            <a:off x="1454795" y="1878908"/>
            <a:ext cx="1385684" cy="1385684"/>
            <a:chOff x="1670819" y="1734892"/>
            <a:chExt cx="1385684" cy="1385684"/>
          </a:xfrm>
        </p:grpSpPr>
        <p:sp>
          <p:nvSpPr>
            <p:cNvPr id="41" name="Diamond 6">
              <a:extLst>
                <a:ext uri="{FF2B5EF4-FFF2-40B4-BE49-F238E27FC236}">
                  <a16:creationId xmlns="" xmlns:a16="http://schemas.microsoft.com/office/drawing/2014/main" id="{9E12CADC-0298-4F2F-B249-DFE331DDF04B}"/>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4" name="文本框 43">
              <a:extLst>
                <a:ext uri="{FF2B5EF4-FFF2-40B4-BE49-F238E27FC236}">
                  <a16:creationId xmlns="" xmlns:a16="http://schemas.microsoft.com/office/drawing/2014/main" id="{D62AF773-FE7F-45A8-ADEC-5C4E00718744}"/>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4</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47" name="直接连接符 46">
            <a:extLst>
              <a:ext uri="{FF2B5EF4-FFF2-40B4-BE49-F238E27FC236}">
                <a16:creationId xmlns="" xmlns:a16="http://schemas.microsoft.com/office/drawing/2014/main" id="{86522268-1EBE-43D5-B0B9-304F701955B4}"/>
              </a:ext>
            </a:extLst>
          </p:cNvPr>
          <p:cNvCxnSpPr/>
          <p:nvPr/>
        </p:nvCxnSpPr>
        <p:spPr>
          <a:xfrm>
            <a:off x="3074886" y="3147814"/>
            <a:ext cx="494506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23881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3843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605889"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一、大学生休闲活动对心理健康的促进作用</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Freeform: Shape 9">
            <a:extLst>
              <a:ext uri="{FF2B5EF4-FFF2-40B4-BE49-F238E27FC236}">
                <a16:creationId xmlns="" xmlns:a16="http://schemas.microsoft.com/office/drawing/2014/main" id="{F31449D9-D902-4751-AB10-CEE76132F97C}"/>
              </a:ext>
            </a:extLst>
          </p:cNvPr>
          <p:cNvSpPr>
            <a:spLocks/>
          </p:cNvSpPr>
          <p:nvPr/>
        </p:nvSpPr>
        <p:spPr bwMode="auto">
          <a:xfrm>
            <a:off x="3074886" y="2388393"/>
            <a:ext cx="4521450"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100" dirty="0">
                <a:solidFill>
                  <a:srgbClr val="53585F"/>
                </a:solidFill>
              </a:rPr>
              <a:t>休闲对青 少年发展与犯罪预防、心理健康维护、主观幸福感提升、抑郁改善及认知损伤干预等方面有 明显的积极作用。</a:t>
            </a:r>
          </a:p>
        </p:txBody>
      </p:sp>
      <p:sp>
        <p:nvSpPr>
          <p:cNvPr id="46" name="Freeform: Shape 10">
            <a:extLst>
              <a:ext uri="{FF2B5EF4-FFF2-40B4-BE49-F238E27FC236}">
                <a16:creationId xmlns="" xmlns:a16="http://schemas.microsoft.com/office/drawing/2014/main" id="{9F4321F0-A7BD-4AD1-A636-607FB7CE72C5}"/>
              </a:ext>
            </a:extLst>
          </p:cNvPr>
          <p:cNvSpPr>
            <a:spLocks/>
          </p:cNvSpPr>
          <p:nvPr/>
        </p:nvSpPr>
        <p:spPr bwMode="auto">
          <a:xfrm>
            <a:off x="3074886" y="2125852"/>
            <a:ext cx="1591703"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SzTx/>
              <a:buFontTx/>
              <a:buNone/>
            </a:pPr>
            <a:r>
              <a:rPr lang="zh-CN" altLang="en-US" sz="1800" b="1" dirty="0">
                <a:solidFill>
                  <a:srgbClr val="53585F"/>
                </a:solidFill>
              </a:rPr>
              <a:t>提高生活质量、增强幸福感</a:t>
            </a:r>
          </a:p>
        </p:txBody>
      </p:sp>
      <p:grpSp>
        <p:nvGrpSpPr>
          <p:cNvPr id="38" name="组合 37">
            <a:extLst>
              <a:ext uri="{FF2B5EF4-FFF2-40B4-BE49-F238E27FC236}">
                <a16:creationId xmlns="" xmlns:a16="http://schemas.microsoft.com/office/drawing/2014/main" id="{F3493DE9-CC7D-4C7A-8F61-C026FAEB8EA6}"/>
              </a:ext>
            </a:extLst>
          </p:cNvPr>
          <p:cNvGrpSpPr/>
          <p:nvPr/>
        </p:nvGrpSpPr>
        <p:grpSpPr>
          <a:xfrm>
            <a:off x="1454795" y="1878908"/>
            <a:ext cx="1385684" cy="1385684"/>
            <a:chOff x="1670819" y="1734892"/>
            <a:chExt cx="1385684" cy="1385684"/>
          </a:xfrm>
        </p:grpSpPr>
        <p:sp>
          <p:nvSpPr>
            <p:cNvPr id="41" name="Diamond 6">
              <a:extLst>
                <a:ext uri="{FF2B5EF4-FFF2-40B4-BE49-F238E27FC236}">
                  <a16:creationId xmlns="" xmlns:a16="http://schemas.microsoft.com/office/drawing/2014/main" id="{9E12CADC-0298-4F2F-B249-DFE331DDF04B}"/>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44" name="文本框 43">
              <a:extLst>
                <a:ext uri="{FF2B5EF4-FFF2-40B4-BE49-F238E27FC236}">
                  <a16:creationId xmlns="" xmlns:a16="http://schemas.microsoft.com/office/drawing/2014/main" id="{D62AF773-FE7F-45A8-ADEC-5C4E00718744}"/>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5</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47" name="直接连接符 46">
            <a:extLst>
              <a:ext uri="{FF2B5EF4-FFF2-40B4-BE49-F238E27FC236}">
                <a16:creationId xmlns="" xmlns:a16="http://schemas.microsoft.com/office/drawing/2014/main" id="{86522268-1EBE-43D5-B0B9-304F701955B4}"/>
              </a:ext>
            </a:extLst>
          </p:cNvPr>
          <p:cNvCxnSpPr/>
          <p:nvPr/>
        </p:nvCxnSpPr>
        <p:spPr>
          <a:xfrm>
            <a:off x="3074886" y="3147814"/>
            <a:ext cx="494506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65837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59228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79512"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二、大学生休闲活动中的心理问题</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任意多边形: 形状 27">
            <a:extLst>
              <a:ext uri="{FF2B5EF4-FFF2-40B4-BE49-F238E27FC236}">
                <a16:creationId xmlns="" xmlns:a16="http://schemas.microsoft.com/office/drawing/2014/main" id="{FAD517EC-177B-4CED-911B-F48FE81CCC56}"/>
              </a:ext>
            </a:extLst>
          </p:cNvPr>
          <p:cNvSpPr>
            <a:spLocks/>
          </p:cNvSpPr>
          <p:nvPr/>
        </p:nvSpPr>
        <p:spPr bwMode="auto">
          <a:xfrm>
            <a:off x="2411760" y="2473867"/>
            <a:ext cx="2073875" cy="924838"/>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chemeClr val="accent3"/>
          </a:solidFill>
          <a:ln>
            <a:noFill/>
          </a:ln>
        </p:spPr>
        <p:txBody>
          <a:bodyPr anchor="ctr"/>
          <a:lstStyle/>
          <a:p>
            <a:pPr algn="ctr"/>
            <a:endParaRPr dirty="0">
              <a:latin typeface="印品黑体" panose="00000500000000000000" pitchFamily="2" charset="-122"/>
            </a:endParaRPr>
          </a:p>
        </p:txBody>
      </p:sp>
      <p:sp>
        <p:nvSpPr>
          <p:cNvPr id="29" name="任意多边形: 形状 28">
            <a:extLst>
              <a:ext uri="{FF2B5EF4-FFF2-40B4-BE49-F238E27FC236}">
                <a16:creationId xmlns="" xmlns:a16="http://schemas.microsoft.com/office/drawing/2014/main" id="{1DFC3EB4-BFE3-413E-828B-035296D601BA}"/>
              </a:ext>
            </a:extLst>
          </p:cNvPr>
          <p:cNvSpPr>
            <a:spLocks/>
          </p:cNvSpPr>
          <p:nvPr/>
        </p:nvSpPr>
        <p:spPr bwMode="auto">
          <a:xfrm>
            <a:off x="4136773" y="1995686"/>
            <a:ext cx="2567484" cy="1881200"/>
          </a:xfrm>
          <a:custGeom>
            <a:avLst/>
            <a:gdLst>
              <a:gd name="connsiteX0" fmla="*/ 1818396 w 3294359"/>
              <a:gd name="connsiteY0" fmla="*/ 0 h 2413783"/>
              <a:gd name="connsiteX1" fmla="*/ 3294359 w 3294359"/>
              <a:gd name="connsiteY1" fmla="*/ 1206892 h 2413783"/>
              <a:gd name="connsiteX2" fmla="*/ 1818396 w 3294359"/>
              <a:gd name="connsiteY2" fmla="*/ 2413783 h 2413783"/>
              <a:gd name="connsiteX3" fmla="*/ 1818396 w 3294359"/>
              <a:gd name="connsiteY3" fmla="*/ 1800225 h 2413783"/>
              <a:gd name="connsiteX4" fmla="*/ 0 w 3294359"/>
              <a:gd name="connsiteY4" fmla="*/ 1800225 h 2413783"/>
              <a:gd name="connsiteX5" fmla="*/ 853917 w 3294359"/>
              <a:gd name="connsiteY5" fmla="*/ 613557 h 2413783"/>
              <a:gd name="connsiteX6" fmla="*/ 1818396 w 3294359"/>
              <a:gd name="connsiteY6" fmla="*/ 619645 h 2413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4359" h="2413783">
                <a:moveTo>
                  <a:pt x="1818396" y="0"/>
                </a:moveTo>
                <a:lnTo>
                  <a:pt x="3294359" y="1206892"/>
                </a:lnTo>
                <a:lnTo>
                  <a:pt x="1818396" y="2413783"/>
                </a:lnTo>
                <a:lnTo>
                  <a:pt x="1818396" y="1800225"/>
                </a:lnTo>
                <a:lnTo>
                  <a:pt x="0" y="1800225"/>
                </a:lnTo>
                <a:lnTo>
                  <a:pt x="853917" y="613557"/>
                </a:lnTo>
                <a:lnTo>
                  <a:pt x="1818396" y="619645"/>
                </a:lnTo>
                <a:close/>
              </a:path>
            </a:pathLst>
          </a:custGeom>
          <a:solidFill>
            <a:schemeClr val="accent3"/>
          </a:solidFill>
          <a:ln>
            <a:noFill/>
          </a:ln>
        </p:spPr>
        <p:txBody>
          <a:bodyPr anchor="ctr"/>
          <a:lstStyle/>
          <a:p>
            <a:pPr algn="ctr"/>
            <a:endParaRPr dirty="0">
              <a:latin typeface="印品黑体" panose="00000500000000000000" pitchFamily="2" charset="-122"/>
            </a:endParaRPr>
          </a:p>
        </p:txBody>
      </p:sp>
      <p:grpSp>
        <p:nvGrpSpPr>
          <p:cNvPr id="83" name="组合 82">
            <a:extLst>
              <a:ext uri="{FF2B5EF4-FFF2-40B4-BE49-F238E27FC236}">
                <a16:creationId xmlns="" xmlns:a16="http://schemas.microsoft.com/office/drawing/2014/main" id="{2617F22D-E06E-407C-A6AB-814E891465F4}"/>
              </a:ext>
            </a:extLst>
          </p:cNvPr>
          <p:cNvGrpSpPr/>
          <p:nvPr/>
        </p:nvGrpSpPr>
        <p:grpSpPr>
          <a:xfrm>
            <a:off x="2116082" y="3521400"/>
            <a:ext cx="3297671" cy="774956"/>
            <a:chOff x="7108580" y="1678126"/>
            <a:chExt cx="4422351" cy="1039258"/>
          </a:xfrm>
        </p:grpSpPr>
        <p:sp>
          <p:nvSpPr>
            <p:cNvPr id="84" name="矩形 83">
              <a:extLst>
                <a:ext uri="{FF2B5EF4-FFF2-40B4-BE49-F238E27FC236}">
                  <a16:creationId xmlns="" xmlns:a16="http://schemas.microsoft.com/office/drawing/2014/main" id="{B489BC00-086E-48FD-85E0-E31EDDDE33B5}"/>
                </a:ext>
              </a:extLst>
            </p:cNvPr>
            <p:cNvSpPr/>
            <p:nvPr/>
          </p:nvSpPr>
          <p:spPr>
            <a:xfrm>
              <a:off x="7108580" y="2119247"/>
              <a:ext cx="4417852" cy="59813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000" dirty="0">
                  <a:solidFill>
                    <a:schemeClr val="tx1">
                      <a:lumMod val="50000"/>
                      <a:lumOff val="50000"/>
                    </a:schemeClr>
                  </a:solidFill>
                  <a:latin typeface="印品黑体" panose="00000500000000000000" pitchFamily="2" charset="-122"/>
                </a:rPr>
                <a:t>用户可以在投影仪或者计算机上进行演示也可以将演示文稿打印出来制作成胶片以便应用到更广泛的领域中</a:t>
              </a:r>
            </a:p>
          </p:txBody>
        </p:sp>
        <p:sp>
          <p:nvSpPr>
            <p:cNvPr id="85" name="矩形 84">
              <a:extLst>
                <a:ext uri="{FF2B5EF4-FFF2-40B4-BE49-F238E27FC236}">
                  <a16:creationId xmlns="" xmlns:a16="http://schemas.microsoft.com/office/drawing/2014/main" id="{016FCE72-BA99-42AB-BEEF-D536E13FBE8D}"/>
                </a:ext>
              </a:extLst>
            </p:cNvPr>
            <p:cNvSpPr/>
            <p:nvPr/>
          </p:nvSpPr>
          <p:spPr>
            <a:xfrm>
              <a:off x="8108675" y="1678126"/>
              <a:ext cx="3422256" cy="44112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b="1" dirty="0">
                  <a:solidFill>
                    <a:schemeClr val="accent3"/>
                  </a:solidFill>
                  <a:latin typeface="印品黑体" panose="00000500000000000000" pitchFamily="2" charset="-122"/>
                </a:rPr>
                <a:t>缺少方向，在休闲时间里迷失 </a:t>
              </a:r>
            </a:p>
          </p:txBody>
        </p:sp>
      </p:grpSp>
      <p:sp>
        <p:nvSpPr>
          <p:cNvPr id="87" name="矩形 86">
            <a:extLst>
              <a:ext uri="{FF2B5EF4-FFF2-40B4-BE49-F238E27FC236}">
                <a16:creationId xmlns="" xmlns:a16="http://schemas.microsoft.com/office/drawing/2014/main" id="{254831F1-6ADA-4820-9E54-1616EB6059CF}"/>
              </a:ext>
            </a:extLst>
          </p:cNvPr>
          <p:cNvSpPr/>
          <p:nvPr/>
        </p:nvSpPr>
        <p:spPr>
          <a:xfrm>
            <a:off x="3132680" y="2677809"/>
            <a:ext cx="691466" cy="673478"/>
          </a:xfrm>
          <a:prstGeom prst="rect">
            <a:avLst/>
          </a:prstGeom>
        </p:spPr>
        <p:txBody>
          <a:bodyPr wrap="none" lIns="144000" tIns="0" rIns="144000" bIns="0">
            <a:normAutofit/>
          </a:bodyPr>
          <a:lstStyle/>
          <a:p>
            <a:pPr algn="ctr"/>
            <a:r>
              <a:rPr lang="en-US" altLang="zh-CN" sz="4000" b="1" dirty="0">
                <a:solidFill>
                  <a:schemeClr val="bg1"/>
                </a:solidFill>
                <a:latin typeface="+mj-ea"/>
                <a:ea typeface="+mj-ea"/>
                <a:sym typeface="inpin heiti" panose="00000500000000000000" pitchFamily="2" charset="-122"/>
              </a:rPr>
              <a:t>1</a:t>
            </a:r>
            <a:endParaRPr lang="zh-CN" altLang="en-US" sz="4000" b="1" dirty="0">
              <a:solidFill>
                <a:schemeClr val="bg1"/>
              </a:solidFill>
              <a:latin typeface="+mj-ea"/>
              <a:ea typeface="+mj-ea"/>
              <a:sym typeface="inpin heiti" panose="00000500000000000000" pitchFamily="2" charset="-122"/>
            </a:endParaRPr>
          </a:p>
        </p:txBody>
      </p:sp>
      <p:sp>
        <p:nvSpPr>
          <p:cNvPr id="90" name="矩形 89">
            <a:extLst>
              <a:ext uri="{FF2B5EF4-FFF2-40B4-BE49-F238E27FC236}">
                <a16:creationId xmlns="" xmlns:a16="http://schemas.microsoft.com/office/drawing/2014/main" id="{39751794-947E-4DC7-8224-7F10881E8B8B}"/>
              </a:ext>
            </a:extLst>
          </p:cNvPr>
          <p:cNvSpPr/>
          <p:nvPr/>
        </p:nvSpPr>
        <p:spPr>
          <a:xfrm>
            <a:off x="4871468" y="2677809"/>
            <a:ext cx="691466" cy="673478"/>
          </a:xfrm>
          <a:prstGeom prst="rect">
            <a:avLst/>
          </a:prstGeom>
        </p:spPr>
        <p:txBody>
          <a:bodyPr wrap="none" lIns="144000" tIns="0" rIns="144000" bIns="0">
            <a:normAutofit/>
          </a:bodyPr>
          <a:lstStyle/>
          <a:p>
            <a:pPr algn="ctr"/>
            <a:r>
              <a:rPr lang="en-US" altLang="zh-CN" sz="4000" b="1" dirty="0">
                <a:solidFill>
                  <a:schemeClr val="bg1"/>
                </a:solidFill>
                <a:latin typeface="+mj-ea"/>
                <a:ea typeface="+mj-ea"/>
                <a:sym typeface="inpin heiti" panose="00000500000000000000" pitchFamily="2" charset="-122"/>
              </a:rPr>
              <a:t>2</a:t>
            </a:r>
            <a:endParaRPr lang="zh-CN" altLang="en-US" sz="4000" b="1" dirty="0">
              <a:solidFill>
                <a:schemeClr val="bg1"/>
              </a:solidFill>
              <a:latin typeface="+mj-ea"/>
              <a:ea typeface="+mj-ea"/>
              <a:sym typeface="inpin heiti" panose="00000500000000000000" pitchFamily="2" charset="-122"/>
            </a:endParaRPr>
          </a:p>
        </p:txBody>
      </p:sp>
      <p:grpSp>
        <p:nvGrpSpPr>
          <p:cNvPr id="30" name="组合 29">
            <a:extLst>
              <a:ext uri="{FF2B5EF4-FFF2-40B4-BE49-F238E27FC236}">
                <a16:creationId xmlns="" xmlns:a16="http://schemas.microsoft.com/office/drawing/2014/main" id="{6D6C24A5-5571-4572-885D-333FDCC84FC5}"/>
              </a:ext>
            </a:extLst>
          </p:cNvPr>
          <p:cNvGrpSpPr/>
          <p:nvPr/>
        </p:nvGrpSpPr>
        <p:grpSpPr>
          <a:xfrm>
            <a:off x="1911337" y="1519855"/>
            <a:ext cx="3565796" cy="708966"/>
            <a:chOff x="6749010" y="1678126"/>
            <a:chExt cx="4781921" cy="950762"/>
          </a:xfrm>
        </p:grpSpPr>
        <p:sp>
          <p:nvSpPr>
            <p:cNvPr id="31" name="矩形 30">
              <a:extLst>
                <a:ext uri="{FF2B5EF4-FFF2-40B4-BE49-F238E27FC236}">
                  <a16:creationId xmlns="" xmlns:a16="http://schemas.microsoft.com/office/drawing/2014/main" id="{8CAEAB1B-BBA9-43FB-8648-3D90A4A47BC8}"/>
                </a:ext>
              </a:extLst>
            </p:cNvPr>
            <p:cNvSpPr/>
            <p:nvPr/>
          </p:nvSpPr>
          <p:spPr>
            <a:xfrm>
              <a:off x="6749010" y="2030751"/>
              <a:ext cx="4781921" cy="59813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000" dirty="0">
                  <a:solidFill>
                    <a:schemeClr val="tx1">
                      <a:lumMod val="50000"/>
                      <a:lumOff val="50000"/>
                    </a:schemeClr>
                  </a:solidFill>
                  <a:latin typeface="印品黑体" panose="00000500000000000000" pitchFamily="2" charset="-122"/>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1285C39B-9B17-4D91-BC46-A5A9FE297853}"/>
                </a:ext>
              </a:extLst>
            </p:cNvPr>
            <p:cNvSpPr/>
            <p:nvPr/>
          </p:nvSpPr>
          <p:spPr>
            <a:xfrm>
              <a:off x="8394883" y="1678126"/>
              <a:ext cx="3136048" cy="44112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b="1" dirty="0">
                  <a:solidFill>
                    <a:schemeClr val="accent3"/>
                  </a:solidFill>
                  <a:latin typeface="印品黑体" panose="00000500000000000000" pitchFamily="2" charset="-122"/>
                </a:rPr>
                <a:t>缺少自制力，在休闲里沉沦 </a:t>
              </a:r>
            </a:p>
          </p:txBody>
        </p:sp>
      </p:grpSp>
    </p:spTree>
    <p:extLst>
      <p:ext uri="{BB962C8B-B14F-4D97-AF65-F5344CB8AC3E}">
        <p14:creationId xmlns:p14="http://schemas.microsoft.com/office/powerpoint/2010/main" val="32588790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25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p:tgtEl>
                                          <p:spTgt spid="83"/>
                                        </p:tgtEl>
                                        <p:attrNameLst>
                                          <p:attrName>ppt_x</p:attrName>
                                        </p:attrNameLst>
                                      </p:cBhvr>
                                      <p:tavLst>
                                        <p:tav tm="0">
                                          <p:val>
                                            <p:strVal val="#ppt_x+#ppt_w*1.125000"/>
                                          </p:val>
                                        </p:tav>
                                        <p:tav tm="100000">
                                          <p:val>
                                            <p:strVal val="#ppt_x"/>
                                          </p:val>
                                        </p:tav>
                                      </p:tavLst>
                                    </p:anim>
                                    <p:animEffect transition="in" filter="wipe(left)">
                                      <p:cBhvr>
                                        <p:cTn id="8" dur="500"/>
                                        <p:tgtEl>
                                          <p:spTgt spid="83"/>
                                        </p:tgtEl>
                                      </p:cBhvr>
                                    </p:animEffect>
                                  </p:childTnLst>
                                </p:cTn>
                              </p:par>
                              <p:par>
                                <p:cTn id="9" presetID="12" presetClass="entr" presetSubtype="2" fill="hold" nodeType="withEffect">
                                  <p:stCondLst>
                                    <p:cond delay="7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p:tgtEl>
                                          <p:spTgt spid="30"/>
                                        </p:tgtEl>
                                        <p:attrNameLst>
                                          <p:attrName>ppt_x</p:attrName>
                                        </p:attrNameLst>
                                      </p:cBhvr>
                                      <p:tavLst>
                                        <p:tav tm="0">
                                          <p:val>
                                            <p:strVal val="#ppt_x+#ppt_w*1.125000"/>
                                          </p:val>
                                        </p:tav>
                                        <p:tav tm="100000">
                                          <p:val>
                                            <p:strVal val="#ppt_x"/>
                                          </p:val>
                                        </p:tav>
                                      </p:tavLst>
                                    </p:anim>
                                    <p:animEffect transition="in" filter="wipe(left)">
                                      <p:cBhvr>
                                        <p:cTn id="1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59228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大学生的休闲活动与心理健康的关系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79512"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二、大学生休闲活动中的心理问题</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5068529" y="521031"/>
            <a:ext cx="4075471"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任意多边形: 形状 27">
            <a:extLst>
              <a:ext uri="{FF2B5EF4-FFF2-40B4-BE49-F238E27FC236}">
                <a16:creationId xmlns="" xmlns:a16="http://schemas.microsoft.com/office/drawing/2014/main" id="{FAD517EC-177B-4CED-911B-F48FE81CCC56}"/>
              </a:ext>
            </a:extLst>
          </p:cNvPr>
          <p:cNvSpPr>
            <a:spLocks/>
          </p:cNvSpPr>
          <p:nvPr/>
        </p:nvSpPr>
        <p:spPr bwMode="auto">
          <a:xfrm>
            <a:off x="2411760" y="2473867"/>
            <a:ext cx="2073875" cy="924838"/>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chemeClr val="accent3"/>
          </a:solidFill>
          <a:ln>
            <a:noFill/>
          </a:ln>
        </p:spPr>
        <p:txBody>
          <a:bodyPr anchor="ctr"/>
          <a:lstStyle/>
          <a:p>
            <a:pPr algn="ctr"/>
            <a:endParaRPr dirty="0">
              <a:latin typeface="印品黑体" panose="00000500000000000000" pitchFamily="2" charset="-122"/>
            </a:endParaRPr>
          </a:p>
        </p:txBody>
      </p:sp>
      <p:sp>
        <p:nvSpPr>
          <p:cNvPr id="29" name="任意多边形: 形状 28">
            <a:extLst>
              <a:ext uri="{FF2B5EF4-FFF2-40B4-BE49-F238E27FC236}">
                <a16:creationId xmlns="" xmlns:a16="http://schemas.microsoft.com/office/drawing/2014/main" id="{1DFC3EB4-BFE3-413E-828B-035296D601BA}"/>
              </a:ext>
            </a:extLst>
          </p:cNvPr>
          <p:cNvSpPr>
            <a:spLocks/>
          </p:cNvSpPr>
          <p:nvPr/>
        </p:nvSpPr>
        <p:spPr bwMode="auto">
          <a:xfrm>
            <a:off x="4136773" y="1995686"/>
            <a:ext cx="2567484" cy="1881200"/>
          </a:xfrm>
          <a:custGeom>
            <a:avLst/>
            <a:gdLst>
              <a:gd name="connsiteX0" fmla="*/ 1818396 w 3294359"/>
              <a:gd name="connsiteY0" fmla="*/ 0 h 2413783"/>
              <a:gd name="connsiteX1" fmla="*/ 3294359 w 3294359"/>
              <a:gd name="connsiteY1" fmla="*/ 1206892 h 2413783"/>
              <a:gd name="connsiteX2" fmla="*/ 1818396 w 3294359"/>
              <a:gd name="connsiteY2" fmla="*/ 2413783 h 2413783"/>
              <a:gd name="connsiteX3" fmla="*/ 1818396 w 3294359"/>
              <a:gd name="connsiteY3" fmla="*/ 1800225 h 2413783"/>
              <a:gd name="connsiteX4" fmla="*/ 0 w 3294359"/>
              <a:gd name="connsiteY4" fmla="*/ 1800225 h 2413783"/>
              <a:gd name="connsiteX5" fmla="*/ 853917 w 3294359"/>
              <a:gd name="connsiteY5" fmla="*/ 613557 h 2413783"/>
              <a:gd name="connsiteX6" fmla="*/ 1818396 w 3294359"/>
              <a:gd name="connsiteY6" fmla="*/ 619645 h 2413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4359" h="2413783">
                <a:moveTo>
                  <a:pt x="1818396" y="0"/>
                </a:moveTo>
                <a:lnTo>
                  <a:pt x="3294359" y="1206892"/>
                </a:lnTo>
                <a:lnTo>
                  <a:pt x="1818396" y="2413783"/>
                </a:lnTo>
                <a:lnTo>
                  <a:pt x="1818396" y="1800225"/>
                </a:lnTo>
                <a:lnTo>
                  <a:pt x="0" y="1800225"/>
                </a:lnTo>
                <a:lnTo>
                  <a:pt x="853917" y="613557"/>
                </a:lnTo>
                <a:lnTo>
                  <a:pt x="1818396" y="619645"/>
                </a:lnTo>
                <a:close/>
              </a:path>
            </a:pathLst>
          </a:custGeom>
          <a:solidFill>
            <a:schemeClr val="accent3"/>
          </a:solidFill>
          <a:ln>
            <a:noFill/>
          </a:ln>
        </p:spPr>
        <p:txBody>
          <a:bodyPr anchor="ctr"/>
          <a:lstStyle/>
          <a:p>
            <a:pPr algn="ctr"/>
            <a:endParaRPr dirty="0">
              <a:latin typeface="印品黑体" panose="00000500000000000000" pitchFamily="2" charset="-122"/>
            </a:endParaRPr>
          </a:p>
        </p:txBody>
      </p:sp>
      <p:sp>
        <p:nvSpPr>
          <p:cNvPr id="87" name="矩形 86">
            <a:extLst>
              <a:ext uri="{FF2B5EF4-FFF2-40B4-BE49-F238E27FC236}">
                <a16:creationId xmlns="" xmlns:a16="http://schemas.microsoft.com/office/drawing/2014/main" id="{254831F1-6ADA-4820-9E54-1616EB6059CF}"/>
              </a:ext>
            </a:extLst>
          </p:cNvPr>
          <p:cNvSpPr/>
          <p:nvPr/>
        </p:nvSpPr>
        <p:spPr>
          <a:xfrm>
            <a:off x="3132680" y="2677809"/>
            <a:ext cx="691466" cy="673478"/>
          </a:xfrm>
          <a:prstGeom prst="rect">
            <a:avLst/>
          </a:prstGeom>
        </p:spPr>
        <p:txBody>
          <a:bodyPr wrap="none" lIns="144000" tIns="0" rIns="144000" bIns="0">
            <a:normAutofit/>
          </a:bodyPr>
          <a:lstStyle/>
          <a:p>
            <a:pPr algn="ctr"/>
            <a:r>
              <a:rPr lang="en-US" altLang="zh-CN" sz="4000" b="1" dirty="0">
                <a:solidFill>
                  <a:schemeClr val="bg1"/>
                </a:solidFill>
                <a:latin typeface="+mj-ea"/>
                <a:ea typeface="+mj-ea"/>
                <a:sym typeface="inpin heiti" panose="00000500000000000000" pitchFamily="2" charset="-122"/>
              </a:rPr>
              <a:t>3</a:t>
            </a:r>
            <a:endParaRPr lang="zh-CN" altLang="en-US" sz="4000" b="1" dirty="0">
              <a:solidFill>
                <a:schemeClr val="bg1"/>
              </a:solidFill>
              <a:latin typeface="+mj-ea"/>
              <a:ea typeface="+mj-ea"/>
              <a:sym typeface="inpin heiti" panose="00000500000000000000" pitchFamily="2" charset="-122"/>
            </a:endParaRPr>
          </a:p>
        </p:txBody>
      </p:sp>
      <p:sp>
        <p:nvSpPr>
          <p:cNvPr id="90" name="矩形 89">
            <a:extLst>
              <a:ext uri="{FF2B5EF4-FFF2-40B4-BE49-F238E27FC236}">
                <a16:creationId xmlns="" xmlns:a16="http://schemas.microsoft.com/office/drawing/2014/main" id="{39751794-947E-4DC7-8224-7F10881E8B8B}"/>
              </a:ext>
            </a:extLst>
          </p:cNvPr>
          <p:cNvSpPr/>
          <p:nvPr/>
        </p:nvSpPr>
        <p:spPr>
          <a:xfrm>
            <a:off x="4871468" y="2677809"/>
            <a:ext cx="691466" cy="673478"/>
          </a:xfrm>
          <a:prstGeom prst="rect">
            <a:avLst/>
          </a:prstGeom>
        </p:spPr>
        <p:txBody>
          <a:bodyPr wrap="none" lIns="144000" tIns="0" rIns="144000" bIns="0">
            <a:normAutofit/>
          </a:bodyPr>
          <a:lstStyle/>
          <a:p>
            <a:pPr algn="ctr"/>
            <a:r>
              <a:rPr lang="en-US" altLang="zh-CN" sz="4000" b="1" dirty="0">
                <a:solidFill>
                  <a:schemeClr val="bg1"/>
                </a:solidFill>
                <a:latin typeface="+mj-ea"/>
                <a:ea typeface="+mj-ea"/>
                <a:sym typeface="inpin heiti" panose="00000500000000000000" pitchFamily="2" charset="-122"/>
              </a:rPr>
              <a:t>4</a:t>
            </a:r>
            <a:endParaRPr lang="zh-CN" altLang="en-US" sz="4000" b="1" dirty="0">
              <a:solidFill>
                <a:schemeClr val="bg1"/>
              </a:solidFill>
              <a:latin typeface="+mj-ea"/>
              <a:ea typeface="+mj-ea"/>
              <a:sym typeface="inpin heiti" panose="00000500000000000000" pitchFamily="2" charset="-122"/>
            </a:endParaRPr>
          </a:p>
        </p:txBody>
      </p:sp>
      <p:grpSp>
        <p:nvGrpSpPr>
          <p:cNvPr id="18" name="组合 17">
            <a:extLst>
              <a:ext uri="{FF2B5EF4-FFF2-40B4-BE49-F238E27FC236}">
                <a16:creationId xmlns="" xmlns:a16="http://schemas.microsoft.com/office/drawing/2014/main" id="{3F06FCD6-8C96-4117-9222-DC63803D16CD}"/>
              </a:ext>
            </a:extLst>
          </p:cNvPr>
          <p:cNvGrpSpPr/>
          <p:nvPr/>
        </p:nvGrpSpPr>
        <p:grpSpPr>
          <a:xfrm>
            <a:off x="1997156" y="3531887"/>
            <a:ext cx="3429854" cy="984459"/>
            <a:chOff x="7692478" y="1678126"/>
            <a:chExt cx="4599616" cy="1320211"/>
          </a:xfrm>
        </p:grpSpPr>
        <p:sp>
          <p:nvSpPr>
            <p:cNvPr id="19" name="矩形 18">
              <a:extLst>
                <a:ext uri="{FF2B5EF4-FFF2-40B4-BE49-F238E27FC236}">
                  <a16:creationId xmlns="" xmlns:a16="http://schemas.microsoft.com/office/drawing/2014/main" id="{30C0A401-1A69-4C19-8CB5-BDDF94DC4827}"/>
                </a:ext>
              </a:extLst>
            </p:cNvPr>
            <p:cNvSpPr/>
            <p:nvPr/>
          </p:nvSpPr>
          <p:spPr>
            <a:xfrm>
              <a:off x="7692478" y="2376468"/>
              <a:ext cx="4599616" cy="6218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50000"/>
                      <a:lumOff val="50000"/>
                    </a:schemeClr>
                  </a:solidFill>
                  <a:latin typeface="印品黑体" panose="00000500000000000000" pitchFamily="2" charset="-122"/>
                </a:rPr>
                <a:t>用户可以在投影仪或者计算机上进行演示也可以将演示文稿打印出来制作成胶片以便应用</a:t>
              </a:r>
            </a:p>
          </p:txBody>
        </p:sp>
        <p:sp>
          <p:nvSpPr>
            <p:cNvPr id="20" name="矩形 19">
              <a:extLst>
                <a:ext uri="{FF2B5EF4-FFF2-40B4-BE49-F238E27FC236}">
                  <a16:creationId xmlns="" xmlns:a16="http://schemas.microsoft.com/office/drawing/2014/main" id="{67FBF5C8-812B-40A6-8523-951DEA97B20F}"/>
                </a:ext>
              </a:extLst>
            </p:cNvPr>
            <p:cNvSpPr/>
            <p:nvPr/>
          </p:nvSpPr>
          <p:spPr>
            <a:xfrm>
              <a:off x="7692478" y="1678126"/>
              <a:ext cx="3729467" cy="7878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accent3"/>
                  </a:solidFill>
                  <a:latin typeface="印品黑体" panose="00000500000000000000" pitchFamily="2" charset="-122"/>
                </a:rPr>
                <a:t>休闲消费增多，由经济“危机”导致心理问题 </a:t>
              </a:r>
            </a:p>
          </p:txBody>
        </p:sp>
      </p:grpSp>
      <p:grpSp>
        <p:nvGrpSpPr>
          <p:cNvPr id="24" name="组合 23">
            <a:extLst>
              <a:ext uri="{FF2B5EF4-FFF2-40B4-BE49-F238E27FC236}">
                <a16:creationId xmlns="" xmlns:a16="http://schemas.microsoft.com/office/drawing/2014/main" id="{036F3A62-BF3D-4C05-A642-FA34AB7A23D0}"/>
              </a:ext>
            </a:extLst>
          </p:cNvPr>
          <p:cNvGrpSpPr/>
          <p:nvPr/>
        </p:nvGrpSpPr>
        <p:grpSpPr>
          <a:xfrm>
            <a:off x="1934465" y="1481444"/>
            <a:ext cx="3294316" cy="708966"/>
            <a:chOff x="7692478" y="1678126"/>
            <a:chExt cx="4417852" cy="950762"/>
          </a:xfrm>
        </p:grpSpPr>
        <p:sp>
          <p:nvSpPr>
            <p:cNvPr id="25" name="矩形 24">
              <a:extLst>
                <a:ext uri="{FF2B5EF4-FFF2-40B4-BE49-F238E27FC236}">
                  <a16:creationId xmlns="" xmlns:a16="http://schemas.microsoft.com/office/drawing/2014/main" id="{CAC06151-1F26-42B9-AD09-B11C93CDE843}"/>
                </a:ext>
              </a:extLst>
            </p:cNvPr>
            <p:cNvSpPr/>
            <p:nvPr/>
          </p:nvSpPr>
          <p:spPr>
            <a:xfrm>
              <a:off x="7692478" y="2030751"/>
              <a:ext cx="4417852" cy="59813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50000"/>
                      <a:lumOff val="50000"/>
                    </a:schemeClr>
                  </a:solidFill>
                  <a:latin typeface="印品黑体" panose="00000500000000000000" pitchFamily="2" charset="-122"/>
                </a:rPr>
                <a:t>用户可以在投影仪或者计算机上进行演示也可以将演示文稿打印出来制作成胶片以便应用到更广泛的领域中。</a:t>
              </a:r>
            </a:p>
          </p:txBody>
        </p:sp>
        <p:sp>
          <p:nvSpPr>
            <p:cNvPr id="26" name="矩形 25">
              <a:extLst>
                <a:ext uri="{FF2B5EF4-FFF2-40B4-BE49-F238E27FC236}">
                  <a16:creationId xmlns="" xmlns:a16="http://schemas.microsoft.com/office/drawing/2014/main" id="{B2E4DCA4-5F3C-4FD0-BB61-9FF96A1E9F7C}"/>
                </a:ext>
              </a:extLst>
            </p:cNvPr>
            <p:cNvSpPr/>
            <p:nvPr/>
          </p:nvSpPr>
          <p:spPr>
            <a:xfrm>
              <a:off x="7692478" y="1678126"/>
              <a:ext cx="3456769" cy="44112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accent3"/>
                  </a:solidFill>
                  <a:latin typeface="印品黑体" panose="00000500000000000000" pitchFamily="2" charset="-122"/>
                </a:rPr>
                <a:t>从休闲活动结构看，层次较低 </a:t>
              </a:r>
            </a:p>
          </p:txBody>
        </p:sp>
      </p:grpSp>
    </p:spTree>
    <p:extLst>
      <p:ext uri="{BB962C8B-B14F-4D97-AF65-F5344CB8AC3E}">
        <p14:creationId xmlns:p14="http://schemas.microsoft.com/office/powerpoint/2010/main" val="19476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ppt_x</p:attrName>
                                        </p:attrNameLst>
                                      </p:cBhvr>
                                      <p:tavLst>
                                        <p:tav tm="0">
                                          <p:val>
                                            <p:strVal val="#ppt_x-#ppt_w*1.125000"/>
                                          </p:val>
                                        </p:tav>
                                        <p:tav tm="100000">
                                          <p:val>
                                            <p:strVal val="#ppt_x"/>
                                          </p:val>
                                        </p:tav>
                                      </p:tavLst>
                                    </p:anim>
                                    <p:animEffect transition="in" filter="wipe(right)">
                                      <p:cBhvr>
                                        <p:cTn id="8" dur="500"/>
                                        <p:tgtEl>
                                          <p:spTgt spid="18"/>
                                        </p:tgtEl>
                                      </p:cBhvr>
                                    </p:animEffect>
                                  </p:childTnLst>
                                </p:cTn>
                              </p:par>
                            </p:childTnLst>
                          </p:cTn>
                        </p:par>
                        <p:par>
                          <p:cTn id="9" fill="hold">
                            <p:stCondLst>
                              <p:cond delay="1000"/>
                            </p:stCondLst>
                            <p:childTnLst>
                              <p:par>
                                <p:cTn id="10" presetID="12" presetClass="entr" presetSubtype="8"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p:tgtEl>
                                          <p:spTgt spid="24"/>
                                        </p:tgtEl>
                                        <p:attrNameLst>
                                          <p:attrName>ppt_x</p:attrName>
                                        </p:attrNameLst>
                                      </p:cBhvr>
                                      <p:tavLst>
                                        <p:tav tm="0">
                                          <p:val>
                                            <p:strVal val="#ppt_x-#ppt_w*1.125000"/>
                                          </p:val>
                                        </p:tav>
                                        <p:tav tm="100000">
                                          <p:val>
                                            <p:strVal val="#ppt_x"/>
                                          </p:val>
                                        </p:tav>
                                      </p:tavLst>
                                    </p:anim>
                                    <p:animEffect transition="in" filter="wipe(right)">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59228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大学生休闲活动心理健康教育对策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79512"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一、大学生休闲活动中的自我调适</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860032" y="521031"/>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1" name="组合 30">
            <a:extLst>
              <a:ext uri="{FF2B5EF4-FFF2-40B4-BE49-F238E27FC236}">
                <a16:creationId xmlns="" xmlns:a16="http://schemas.microsoft.com/office/drawing/2014/main" id="{48F664A4-2837-4AFE-8728-DAB4FD4318BB}"/>
              </a:ext>
            </a:extLst>
          </p:cNvPr>
          <p:cNvGrpSpPr/>
          <p:nvPr/>
        </p:nvGrpSpPr>
        <p:grpSpPr>
          <a:xfrm>
            <a:off x="3053354" y="1881836"/>
            <a:ext cx="2875406" cy="2705099"/>
            <a:chOff x="1282700" y="1357083"/>
            <a:chExt cx="4610100" cy="4337051"/>
          </a:xfrm>
        </p:grpSpPr>
        <p:grpSp>
          <p:nvGrpSpPr>
            <p:cNvPr id="53" name="组合 52">
              <a:extLst>
                <a:ext uri="{FF2B5EF4-FFF2-40B4-BE49-F238E27FC236}">
                  <a16:creationId xmlns="" xmlns:a16="http://schemas.microsoft.com/office/drawing/2014/main" id="{258F594F-3B79-4028-9CAE-A90B5DD1CBE7}"/>
                </a:ext>
              </a:extLst>
            </p:cNvPr>
            <p:cNvGrpSpPr/>
            <p:nvPr/>
          </p:nvGrpSpPr>
          <p:grpSpPr>
            <a:xfrm>
              <a:off x="2256333" y="2963631"/>
              <a:ext cx="2662804" cy="2353876"/>
              <a:chOff x="2256333" y="2393949"/>
              <a:chExt cx="2662804" cy="2353876"/>
            </a:xfrm>
          </p:grpSpPr>
          <p:sp>
            <p:nvSpPr>
              <p:cNvPr id="67" name="任意多边形: 形状 66">
                <a:extLst>
                  <a:ext uri="{FF2B5EF4-FFF2-40B4-BE49-F238E27FC236}">
                    <a16:creationId xmlns="" xmlns:a16="http://schemas.microsoft.com/office/drawing/2014/main" id="{F20E0773-C62A-4493-9D27-DF47F5D8098D}"/>
                  </a:ext>
                </a:extLst>
              </p:cNvPr>
              <p:cNvSpPr/>
              <p:nvPr/>
            </p:nvSpPr>
            <p:spPr>
              <a:xfrm>
                <a:off x="2256333" y="2393949"/>
                <a:ext cx="1332753" cy="1066276"/>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68" name="任意多边形: 形状 67">
                <a:extLst>
                  <a:ext uri="{FF2B5EF4-FFF2-40B4-BE49-F238E27FC236}">
                    <a16:creationId xmlns="" xmlns:a16="http://schemas.microsoft.com/office/drawing/2014/main" id="{36A5A396-1824-4FC7-9F73-41F00A7DCCAA}"/>
                  </a:ext>
                </a:extLst>
              </p:cNvPr>
              <p:cNvSpPr/>
              <p:nvPr/>
            </p:nvSpPr>
            <p:spPr>
              <a:xfrm>
                <a:off x="3589086" y="2393951"/>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69" name="任意多边形: 形状 68">
                <a:extLst>
                  <a:ext uri="{FF2B5EF4-FFF2-40B4-BE49-F238E27FC236}">
                    <a16:creationId xmlns="" xmlns:a16="http://schemas.microsoft.com/office/drawing/2014/main" id="{AAED43E6-B38B-4FB3-B556-051B90A13807}"/>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grpSp>
        <p:sp>
          <p:nvSpPr>
            <p:cNvPr id="54" name="任意多边形: 形状 53">
              <a:extLst>
                <a:ext uri="{FF2B5EF4-FFF2-40B4-BE49-F238E27FC236}">
                  <a16:creationId xmlns="" xmlns:a16="http://schemas.microsoft.com/office/drawing/2014/main" id="{FFECCF90-7B8B-475A-BD5F-BAEB029A967E}"/>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5" name="任意多边形: 形状 54">
              <a:extLst>
                <a:ext uri="{FF2B5EF4-FFF2-40B4-BE49-F238E27FC236}">
                  <a16:creationId xmlns="" xmlns:a16="http://schemas.microsoft.com/office/drawing/2014/main" id="{2ABA4AB0-CD19-40E3-AEC2-0F0B1363BCB7}"/>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6" name="任意多边形: 形状 55">
              <a:extLst>
                <a:ext uri="{FF2B5EF4-FFF2-40B4-BE49-F238E27FC236}">
                  <a16:creationId xmlns="" xmlns:a16="http://schemas.microsoft.com/office/drawing/2014/main" id="{09771E5D-450F-462F-82DC-B49FC9377937}"/>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64" name="任意多边形: 形状 63">
              <a:extLst>
                <a:ext uri="{FF2B5EF4-FFF2-40B4-BE49-F238E27FC236}">
                  <a16:creationId xmlns="" xmlns:a16="http://schemas.microsoft.com/office/drawing/2014/main" id="{D6EFDCCB-3F2D-464E-B52D-F9FD4ECA2986}"/>
                </a:ext>
              </a:extLst>
            </p:cNvPr>
            <p:cNvSpPr>
              <a:spLocks/>
            </p:cNvSpPr>
            <p:nvPr/>
          </p:nvSpPr>
          <p:spPr bwMode="auto">
            <a:xfrm>
              <a:off x="4099864" y="3761559"/>
              <a:ext cx="1454151" cy="145777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48" name="文本框 59">
            <a:extLst>
              <a:ext uri="{FF2B5EF4-FFF2-40B4-BE49-F238E27FC236}">
                <a16:creationId xmlns="" xmlns:a16="http://schemas.microsoft.com/office/drawing/2014/main" id="{B9FE37D1-DB3F-4096-9378-BB0777DC5CA4}"/>
              </a:ext>
            </a:extLst>
          </p:cNvPr>
          <p:cNvSpPr txBox="1"/>
          <p:nvPr/>
        </p:nvSpPr>
        <p:spPr>
          <a:xfrm>
            <a:off x="6084168" y="3363838"/>
            <a:ext cx="1958383" cy="380873"/>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休闲活动是种能力，而非兴趣。</a:t>
            </a:r>
          </a:p>
        </p:txBody>
      </p:sp>
      <p:sp>
        <p:nvSpPr>
          <p:cNvPr id="50" name="矩形 49">
            <a:extLst>
              <a:ext uri="{FF2B5EF4-FFF2-40B4-BE49-F238E27FC236}">
                <a16:creationId xmlns="" xmlns:a16="http://schemas.microsoft.com/office/drawing/2014/main" id="{7F71D128-C24C-46E4-B7DC-AC27E96F1281}"/>
              </a:ext>
            </a:extLst>
          </p:cNvPr>
          <p:cNvSpPr/>
          <p:nvPr/>
        </p:nvSpPr>
        <p:spPr>
          <a:xfrm>
            <a:off x="5421929" y="2782886"/>
            <a:ext cx="1958383" cy="587109"/>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accent2"/>
                </a:solidFill>
              </a:rPr>
              <a:t>增长休闲知识</a:t>
            </a:r>
            <a:endParaRPr lang="en-US" altLang="zh-CN" sz="1600" b="1" dirty="0">
              <a:solidFill>
                <a:schemeClr val="accent2"/>
              </a:solidFill>
            </a:endParaRPr>
          </a:p>
          <a:p>
            <a:pPr algn="r"/>
            <a:r>
              <a:rPr lang="zh-CN" altLang="en-US" sz="1600" b="1" dirty="0">
                <a:solidFill>
                  <a:schemeClr val="accent2"/>
                </a:solidFill>
              </a:rPr>
              <a:t>提高休闲能力</a:t>
            </a:r>
          </a:p>
        </p:txBody>
      </p:sp>
      <p:sp>
        <p:nvSpPr>
          <p:cNvPr id="42" name="文本框 53">
            <a:extLst>
              <a:ext uri="{FF2B5EF4-FFF2-40B4-BE49-F238E27FC236}">
                <a16:creationId xmlns="" xmlns:a16="http://schemas.microsoft.com/office/drawing/2014/main" id="{2F8F1F41-E853-49C5-A447-06F364D5840E}"/>
              </a:ext>
            </a:extLst>
          </p:cNvPr>
          <p:cNvSpPr txBox="1"/>
          <p:nvPr/>
        </p:nvSpPr>
        <p:spPr>
          <a:xfrm>
            <a:off x="3491577" y="1542805"/>
            <a:ext cx="1958383" cy="380873"/>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正确处理好学习时间、生活时间与休闲时间的关系，保证休闲时间。</a:t>
            </a:r>
          </a:p>
        </p:txBody>
      </p:sp>
      <p:sp>
        <p:nvSpPr>
          <p:cNvPr id="43" name="矩形 42">
            <a:extLst>
              <a:ext uri="{FF2B5EF4-FFF2-40B4-BE49-F238E27FC236}">
                <a16:creationId xmlns="" xmlns:a16="http://schemas.microsoft.com/office/drawing/2014/main" id="{619991E6-460C-41F2-A0EA-3373332EEB95}"/>
              </a:ext>
            </a:extLst>
          </p:cNvPr>
          <p:cNvSpPr/>
          <p:nvPr/>
        </p:nvSpPr>
        <p:spPr>
          <a:xfrm>
            <a:off x="3201231" y="1239146"/>
            <a:ext cx="1958383" cy="230833"/>
          </a:xfrm>
          <a:prstGeom prst="rect">
            <a:avLst/>
          </a:prstGeom>
        </p:spPr>
        <p:txBody>
          <a:bodyPr wrap="none" lIns="0" tIns="0" rIns="0" bIns="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1"/>
                </a:solidFill>
              </a:rPr>
              <a:t>安排好学习、生活和休闲时间</a:t>
            </a:r>
          </a:p>
        </p:txBody>
      </p:sp>
      <p:sp>
        <p:nvSpPr>
          <p:cNvPr id="40" name="文本框 51">
            <a:extLst>
              <a:ext uri="{FF2B5EF4-FFF2-40B4-BE49-F238E27FC236}">
                <a16:creationId xmlns="" xmlns:a16="http://schemas.microsoft.com/office/drawing/2014/main" id="{7E639542-8D4E-49D3-98F7-F7F373BD827A}"/>
              </a:ext>
            </a:extLst>
          </p:cNvPr>
          <p:cNvSpPr txBox="1"/>
          <p:nvPr/>
        </p:nvSpPr>
        <p:spPr>
          <a:xfrm>
            <a:off x="755576" y="3363838"/>
            <a:ext cx="2174407" cy="504056"/>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大学生要根据自己的实际情况，分配好它们 的时间，计划好休闲活动的内容。</a:t>
            </a:r>
          </a:p>
        </p:txBody>
      </p:sp>
      <p:sp>
        <p:nvSpPr>
          <p:cNvPr id="41" name="矩形 40">
            <a:extLst>
              <a:ext uri="{FF2B5EF4-FFF2-40B4-BE49-F238E27FC236}">
                <a16:creationId xmlns="" xmlns:a16="http://schemas.microsoft.com/office/drawing/2014/main" id="{1523A09B-C85F-426A-9CFB-76F8EB685CFB}"/>
              </a:ext>
            </a:extLst>
          </p:cNvPr>
          <p:cNvSpPr/>
          <p:nvPr/>
        </p:nvSpPr>
        <p:spPr>
          <a:xfrm>
            <a:off x="971600" y="2787775"/>
            <a:ext cx="1958383" cy="612398"/>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accent2"/>
                </a:solidFill>
              </a:rPr>
              <a:t>明确自我概念</a:t>
            </a:r>
            <a:endParaRPr lang="en-US" altLang="zh-CN" sz="1600" b="1" dirty="0">
              <a:solidFill>
                <a:schemeClr val="accent2"/>
              </a:solidFill>
            </a:endParaRPr>
          </a:p>
          <a:p>
            <a:pPr algn="ctr"/>
            <a:r>
              <a:rPr lang="zh-CN" altLang="en-US" sz="1600" b="1" dirty="0">
                <a:solidFill>
                  <a:schemeClr val="accent2"/>
                </a:solidFill>
              </a:rPr>
              <a:t>建立个性化的休闲活动体系</a:t>
            </a:r>
          </a:p>
        </p:txBody>
      </p:sp>
      <p:sp>
        <p:nvSpPr>
          <p:cNvPr id="70" name="文本框 69">
            <a:extLst>
              <a:ext uri="{FF2B5EF4-FFF2-40B4-BE49-F238E27FC236}">
                <a16:creationId xmlns="" xmlns:a16="http://schemas.microsoft.com/office/drawing/2014/main" id="{D7729050-2575-4860-A601-A1231EA8D3F8}"/>
              </a:ext>
            </a:extLst>
          </p:cNvPr>
          <p:cNvSpPr txBox="1"/>
          <p:nvPr/>
        </p:nvSpPr>
        <p:spPr>
          <a:xfrm>
            <a:off x="4187663" y="2219549"/>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1</a:t>
            </a:r>
          </a:p>
        </p:txBody>
      </p:sp>
      <p:sp>
        <p:nvSpPr>
          <p:cNvPr id="71" name="文本框 70">
            <a:extLst>
              <a:ext uri="{FF2B5EF4-FFF2-40B4-BE49-F238E27FC236}">
                <a16:creationId xmlns="" xmlns:a16="http://schemas.microsoft.com/office/drawing/2014/main" id="{84322948-2E9B-451F-8B36-D099EF17F919}"/>
              </a:ext>
            </a:extLst>
          </p:cNvPr>
          <p:cNvSpPr txBox="1"/>
          <p:nvPr/>
        </p:nvSpPr>
        <p:spPr>
          <a:xfrm>
            <a:off x="3509059"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2</a:t>
            </a:r>
          </a:p>
        </p:txBody>
      </p:sp>
      <p:sp>
        <p:nvSpPr>
          <p:cNvPr id="72" name="文本框 71">
            <a:extLst>
              <a:ext uri="{FF2B5EF4-FFF2-40B4-BE49-F238E27FC236}">
                <a16:creationId xmlns="" xmlns:a16="http://schemas.microsoft.com/office/drawing/2014/main" id="{A25A71F9-5A2B-4362-A835-BD339FF8BE95}"/>
              </a:ext>
            </a:extLst>
          </p:cNvPr>
          <p:cNvSpPr txBox="1"/>
          <p:nvPr/>
        </p:nvSpPr>
        <p:spPr>
          <a:xfrm>
            <a:off x="4964507"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3</a:t>
            </a:r>
          </a:p>
        </p:txBody>
      </p:sp>
    </p:spTree>
    <p:extLst>
      <p:ext uri="{BB962C8B-B14F-4D97-AF65-F5344CB8AC3E}">
        <p14:creationId xmlns:p14="http://schemas.microsoft.com/office/powerpoint/2010/main" val="31533151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9">
            <a:extLst>
              <a:ext uri="{FF2B5EF4-FFF2-40B4-BE49-F238E27FC236}">
                <a16:creationId xmlns="" xmlns:a16="http://schemas.microsoft.com/office/drawing/2014/main" id="{BEEBBC10-6E0A-43CA-8ABB-5D45DDC4598A}"/>
              </a:ext>
            </a:extLst>
          </p:cNvPr>
          <p:cNvGrpSpPr/>
          <p:nvPr/>
        </p:nvGrpSpPr>
        <p:grpSpPr>
          <a:xfrm rot="5400000" flipV="1">
            <a:off x="2012853" y="2433479"/>
            <a:ext cx="920147" cy="475478"/>
            <a:chOff x="4180998" y="2052309"/>
            <a:chExt cx="1069148" cy="2396956"/>
          </a:xfrm>
        </p:grpSpPr>
        <p:cxnSp>
          <p:nvCxnSpPr>
            <p:cNvPr id="38" name="Straight Connector 20">
              <a:extLst>
                <a:ext uri="{FF2B5EF4-FFF2-40B4-BE49-F238E27FC236}">
                  <a16:creationId xmlns="" xmlns:a16="http://schemas.microsoft.com/office/drawing/2014/main" id="{9C598E39-41A8-4A2C-B614-C51F4E3F6417}"/>
                </a:ext>
              </a:extLst>
            </p:cNvPr>
            <p:cNvCxnSpPr/>
            <p:nvPr/>
          </p:nvCxnSpPr>
          <p:spPr>
            <a:xfrm rot="16200000">
              <a:off x="4051668" y="3250787"/>
              <a:ext cx="2396956"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21">
              <a:extLst>
                <a:ext uri="{FF2B5EF4-FFF2-40B4-BE49-F238E27FC236}">
                  <a16:creationId xmlns="" xmlns:a16="http://schemas.microsoft.com/office/drawing/2014/main" id="{E68B66D2-7F58-42F1-8294-38B357FE50F1}"/>
                </a:ext>
              </a:extLst>
            </p:cNvPr>
            <p:cNvCxnSpPr/>
            <p:nvPr/>
          </p:nvCxnSpPr>
          <p:spPr>
            <a:xfrm>
              <a:off x="4180998" y="2066377"/>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0963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大学生休闲活动心理健康教育对策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467544"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二、加强大学生休闲活动的心理健康教育</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860032" y="521031"/>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Freeform: Shape 4">
            <a:extLst>
              <a:ext uri="{FF2B5EF4-FFF2-40B4-BE49-F238E27FC236}">
                <a16:creationId xmlns="" xmlns:a16="http://schemas.microsoft.com/office/drawing/2014/main" id="{9B6F0288-4FE2-4DB4-BFEA-4D9A4A30A5E3}"/>
              </a:ext>
            </a:extLst>
          </p:cNvPr>
          <p:cNvSpPr/>
          <p:nvPr/>
        </p:nvSpPr>
        <p:spPr>
          <a:xfrm>
            <a:off x="2318974" y="1920609"/>
            <a:ext cx="2249801" cy="61458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defTabSz="800100">
              <a:spcBef>
                <a:spcPct val="0"/>
              </a:spcBef>
              <a:spcAft>
                <a:spcPct val="0"/>
              </a:spcAft>
            </a:pPr>
            <a:endParaRPr lang="zh-CN" altLang="en-US" sz="1400" b="1" dirty="0">
              <a:solidFill>
                <a:schemeClr val="tx1"/>
              </a:solidFill>
            </a:endParaRPr>
          </a:p>
        </p:txBody>
      </p:sp>
      <p:sp>
        <p:nvSpPr>
          <p:cNvPr id="32" name="Freeform: Shape 5">
            <a:extLst>
              <a:ext uri="{FF2B5EF4-FFF2-40B4-BE49-F238E27FC236}">
                <a16:creationId xmlns="" xmlns:a16="http://schemas.microsoft.com/office/drawing/2014/main" id="{A72E64B8-A639-4192-AB65-FD3C233A7EDE}"/>
              </a:ext>
            </a:extLst>
          </p:cNvPr>
          <p:cNvSpPr/>
          <p:nvPr/>
        </p:nvSpPr>
        <p:spPr>
          <a:xfrm>
            <a:off x="1835696" y="1779662"/>
            <a:ext cx="950947" cy="950947"/>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chemeClr val="accent1"/>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3" name="Freeform: Shape 10">
            <a:extLst>
              <a:ext uri="{FF2B5EF4-FFF2-40B4-BE49-F238E27FC236}">
                <a16:creationId xmlns="" xmlns:a16="http://schemas.microsoft.com/office/drawing/2014/main" id="{A6FF7334-7907-41B3-96DD-1F04BA9413BD}"/>
              </a:ext>
            </a:extLst>
          </p:cNvPr>
          <p:cNvSpPr>
            <a:spLocks noChangeAspect="1"/>
          </p:cNvSpPr>
          <p:nvPr/>
        </p:nvSpPr>
        <p:spPr bwMode="auto">
          <a:xfrm>
            <a:off x="2235187" y="2030768"/>
            <a:ext cx="266650" cy="351694"/>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7" name="TextBox 38">
            <a:extLst>
              <a:ext uri="{FF2B5EF4-FFF2-40B4-BE49-F238E27FC236}">
                <a16:creationId xmlns="" xmlns:a16="http://schemas.microsoft.com/office/drawing/2014/main" id="{5D84A265-5D8E-46E9-8C65-3DF624934092}"/>
              </a:ext>
            </a:extLst>
          </p:cNvPr>
          <p:cNvSpPr txBox="1">
            <a:spLocks/>
          </p:cNvSpPr>
          <p:nvPr/>
        </p:nvSpPr>
        <p:spPr bwMode="auto">
          <a:xfrm>
            <a:off x="2507460" y="2717987"/>
            <a:ext cx="4224778" cy="724509"/>
          </a:xfrm>
          <a:prstGeom prst="rect">
            <a:avLst/>
          </a:prstGeom>
          <a:noFill/>
        </p:spPr>
        <p:txBody>
          <a:bodyPr wrap="square" lIns="36000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latinLnBrk="0">
              <a:lnSpc>
                <a:spcPct val="120000"/>
              </a:lnSpc>
            </a:pPr>
            <a:r>
              <a:rPr lang="zh-CN" altLang="en-US" sz="1200" b="0" dirty="0">
                <a:solidFill>
                  <a:schemeClr val="tx1"/>
                </a:solidFill>
                <a:effectLst/>
              </a:rPr>
              <a:t>休闲是人生活中的重要组成部分，要明确休闲的意义以及正确理解学习、生活、休闲活动 之间的辩证关系，创造条件，努力丰富大学生的休闲知识，提高大学生的休闲能力。 </a:t>
            </a:r>
          </a:p>
        </p:txBody>
      </p:sp>
      <p:sp>
        <p:nvSpPr>
          <p:cNvPr id="78" name="文本框 77">
            <a:extLst>
              <a:ext uri="{FF2B5EF4-FFF2-40B4-BE49-F238E27FC236}">
                <a16:creationId xmlns="" xmlns:a16="http://schemas.microsoft.com/office/drawing/2014/main" id="{3985B2C1-64EE-4A17-9738-7A716EE73265}"/>
              </a:ext>
            </a:extLst>
          </p:cNvPr>
          <p:cNvSpPr txBox="1"/>
          <p:nvPr/>
        </p:nvSpPr>
        <p:spPr>
          <a:xfrm>
            <a:off x="2795493" y="1954100"/>
            <a:ext cx="1753717" cy="523220"/>
          </a:xfrm>
          <a:prstGeom prst="rect">
            <a:avLst/>
          </a:prstGeom>
          <a:noFill/>
        </p:spPr>
        <p:txBody>
          <a:bodyPr wrap="square">
            <a:spAutoFit/>
          </a:bodyPr>
          <a:lstStyle/>
          <a:p>
            <a:pPr lvl="0" defTabSz="800100">
              <a:spcBef>
                <a:spcPct val="0"/>
              </a:spcBef>
              <a:spcAft>
                <a:spcPct val="0"/>
              </a:spcAft>
            </a:pPr>
            <a:r>
              <a:rPr lang="zh-CN" altLang="en-US" sz="1400" b="1" dirty="0">
                <a:solidFill>
                  <a:schemeClr val="tx1">
                    <a:lumMod val="65000"/>
                    <a:lumOff val="35000"/>
                  </a:schemeClr>
                </a:solidFill>
              </a:rPr>
              <a:t>改变观念</a:t>
            </a:r>
            <a:endParaRPr lang="en-US" altLang="zh-CN" sz="1400" b="1" dirty="0">
              <a:solidFill>
                <a:schemeClr val="tx1">
                  <a:lumMod val="65000"/>
                  <a:lumOff val="35000"/>
                </a:schemeClr>
              </a:solidFill>
            </a:endParaRPr>
          </a:p>
          <a:p>
            <a:pPr lvl="0" defTabSz="800100">
              <a:spcBef>
                <a:spcPct val="0"/>
              </a:spcBef>
              <a:spcAft>
                <a:spcPct val="0"/>
              </a:spcAft>
            </a:pPr>
            <a:r>
              <a:rPr lang="zh-CN" altLang="en-US" sz="1400" b="1" dirty="0">
                <a:solidFill>
                  <a:schemeClr val="tx1">
                    <a:lumMod val="65000"/>
                    <a:lumOff val="35000"/>
                  </a:schemeClr>
                </a:solidFill>
              </a:rPr>
              <a:t>树立正确的休闲观 </a:t>
            </a:r>
          </a:p>
        </p:txBody>
      </p:sp>
    </p:spTree>
    <p:extLst>
      <p:ext uri="{BB962C8B-B14F-4D97-AF65-F5344CB8AC3E}">
        <p14:creationId xmlns:p14="http://schemas.microsoft.com/office/powerpoint/2010/main" val="332052911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9">
            <a:extLst>
              <a:ext uri="{FF2B5EF4-FFF2-40B4-BE49-F238E27FC236}">
                <a16:creationId xmlns="" xmlns:a16="http://schemas.microsoft.com/office/drawing/2014/main" id="{BEEBBC10-6E0A-43CA-8ABB-5D45DDC4598A}"/>
              </a:ext>
            </a:extLst>
          </p:cNvPr>
          <p:cNvGrpSpPr/>
          <p:nvPr/>
        </p:nvGrpSpPr>
        <p:grpSpPr>
          <a:xfrm rot="5400000" flipV="1">
            <a:off x="2012853" y="2433479"/>
            <a:ext cx="920147" cy="475478"/>
            <a:chOff x="4180998" y="2052309"/>
            <a:chExt cx="1069148" cy="2396956"/>
          </a:xfrm>
        </p:grpSpPr>
        <p:cxnSp>
          <p:nvCxnSpPr>
            <p:cNvPr id="38" name="Straight Connector 20">
              <a:extLst>
                <a:ext uri="{FF2B5EF4-FFF2-40B4-BE49-F238E27FC236}">
                  <a16:creationId xmlns="" xmlns:a16="http://schemas.microsoft.com/office/drawing/2014/main" id="{9C598E39-41A8-4A2C-B614-C51F4E3F6417}"/>
                </a:ext>
              </a:extLst>
            </p:cNvPr>
            <p:cNvCxnSpPr/>
            <p:nvPr/>
          </p:nvCxnSpPr>
          <p:spPr>
            <a:xfrm rot="16200000">
              <a:off x="4051668" y="3250787"/>
              <a:ext cx="2396956"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21">
              <a:extLst>
                <a:ext uri="{FF2B5EF4-FFF2-40B4-BE49-F238E27FC236}">
                  <a16:creationId xmlns="" xmlns:a16="http://schemas.microsoft.com/office/drawing/2014/main" id="{E68B66D2-7F58-42F1-8294-38B357FE50F1}"/>
                </a:ext>
              </a:extLst>
            </p:cNvPr>
            <p:cNvCxnSpPr/>
            <p:nvPr/>
          </p:nvCxnSpPr>
          <p:spPr>
            <a:xfrm>
              <a:off x="4180998" y="2066377"/>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0963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大学生休闲活动心理健康教育对策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467544"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二、加强大学生休闲活动的心理健康教育</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860032" y="521031"/>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Freeform: Shape 4">
            <a:extLst>
              <a:ext uri="{FF2B5EF4-FFF2-40B4-BE49-F238E27FC236}">
                <a16:creationId xmlns="" xmlns:a16="http://schemas.microsoft.com/office/drawing/2014/main" id="{9B6F0288-4FE2-4DB4-BFEA-4D9A4A30A5E3}"/>
              </a:ext>
            </a:extLst>
          </p:cNvPr>
          <p:cNvSpPr/>
          <p:nvPr/>
        </p:nvSpPr>
        <p:spPr>
          <a:xfrm>
            <a:off x="2318974" y="1920609"/>
            <a:ext cx="3189126" cy="61458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defTabSz="800100">
              <a:spcBef>
                <a:spcPct val="0"/>
              </a:spcBef>
              <a:spcAft>
                <a:spcPct val="0"/>
              </a:spcAft>
            </a:pPr>
            <a:endParaRPr lang="zh-CN" altLang="en-US" sz="1400" b="1" dirty="0">
              <a:solidFill>
                <a:schemeClr val="tx1"/>
              </a:solidFill>
            </a:endParaRPr>
          </a:p>
        </p:txBody>
      </p:sp>
      <p:sp>
        <p:nvSpPr>
          <p:cNvPr id="32" name="Freeform: Shape 5">
            <a:extLst>
              <a:ext uri="{FF2B5EF4-FFF2-40B4-BE49-F238E27FC236}">
                <a16:creationId xmlns="" xmlns:a16="http://schemas.microsoft.com/office/drawing/2014/main" id="{A72E64B8-A639-4192-AB65-FD3C233A7EDE}"/>
              </a:ext>
            </a:extLst>
          </p:cNvPr>
          <p:cNvSpPr/>
          <p:nvPr/>
        </p:nvSpPr>
        <p:spPr>
          <a:xfrm>
            <a:off x="1835696" y="1779662"/>
            <a:ext cx="950947" cy="950947"/>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rgbClr val="F8A724"/>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dirty="0"/>
          </a:p>
        </p:txBody>
      </p:sp>
      <p:sp>
        <p:nvSpPr>
          <p:cNvPr id="37" name="TextBox 38">
            <a:extLst>
              <a:ext uri="{FF2B5EF4-FFF2-40B4-BE49-F238E27FC236}">
                <a16:creationId xmlns="" xmlns:a16="http://schemas.microsoft.com/office/drawing/2014/main" id="{5D84A265-5D8E-46E9-8C65-3DF624934092}"/>
              </a:ext>
            </a:extLst>
          </p:cNvPr>
          <p:cNvSpPr txBox="1">
            <a:spLocks/>
          </p:cNvSpPr>
          <p:nvPr/>
        </p:nvSpPr>
        <p:spPr bwMode="auto">
          <a:xfrm>
            <a:off x="2507460" y="2717987"/>
            <a:ext cx="4224778" cy="724509"/>
          </a:xfrm>
          <a:prstGeom prst="rect">
            <a:avLst/>
          </a:prstGeom>
          <a:noFill/>
        </p:spPr>
        <p:txBody>
          <a:bodyPr wrap="square" lIns="36000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latinLnBrk="0">
              <a:lnSpc>
                <a:spcPct val="120000"/>
              </a:lnSpc>
            </a:pPr>
            <a:r>
              <a:rPr lang="zh-CN" altLang="en-US" sz="1200" b="0" dirty="0">
                <a:solidFill>
                  <a:schemeClr val="tx1"/>
                </a:solidFill>
                <a:effectLst/>
              </a:rPr>
              <a:t>休闲教育，就是在教育过程中让学生树立正确的休闲价值观，掌握一定的休闲知识和休闲技能，使休闲时间得到充分的利用，实现大学生充实自我、发展自我的目标。</a:t>
            </a:r>
          </a:p>
        </p:txBody>
      </p:sp>
      <p:sp>
        <p:nvSpPr>
          <p:cNvPr id="78" name="文本框 77">
            <a:extLst>
              <a:ext uri="{FF2B5EF4-FFF2-40B4-BE49-F238E27FC236}">
                <a16:creationId xmlns="" xmlns:a16="http://schemas.microsoft.com/office/drawing/2014/main" id="{3985B2C1-64EE-4A17-9738-7A716EE73265}"/>
              </a:ext>
            </a:extLst>
          </p:cNvPr>
          <p:cNvSpPr txBox="1"/>
          <p:nvPr/>
        </p:nvSpPr>
        <p:spPr>
          <a:xfrm>
            <a:off x="2795493" y="1954100"/>
            <a:ext cx="2568594" cy="553998"/>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lumMod val="65000"/>
                    <a:lumOff val="35000"/>
                  </a:schemeClr>
                </a:solidFill>
              </a:rPr>
              <a:t>加强休闲教育，</a:t>
            </a:r>
            <a:endParaRPr lang="en-US" altLang="zh-CN" sz="1600" b="1" dirty="0">
              <a:solidFill>
                <a:schemeClr val="tx1">
                  <a:lumMod val="65000"/>
                  <a:lumOff val="35000"/>
                </a:schemeClr>
              </a:solidFill>
            </a:endParaRPr>
          </a:p>
          <a:p>
            <a:pPr lvl="0" defTabSz="800100">
              <a:spcBef>
                <a:spcPct val="0"/>
              </a:spcBef>
              <a:spcAft>
                <a:spcPct val="0"/>
              </a:spcAft>
            </a:pPr>
            <a:r>
              <a:rPr lang="zh-CN" altLang="en-US" sz="1400" b="1" dirty="0">
                <a:solidFill>
                  <a:schemeClr val="tx1">
                    <a:lumMod val="65000"/>
                    <a:lumOff val="35000"/>
                  </a:schemeClr>
                </a:solidFill>
              </a:rPr>
              <a:t>丰富休闲知识和提高休闲技能 </a:t>
            </a:r>
          </a:p>
        </p:txBody>
      </p:sp>
      <p:sp>
        <p:nvSpPr>
          <p:cNvPr id="4" name="Freeform: Shape 12">
            <a:extLst>
              <a:ext uri="{FF2B5EF4-FFF2-40B4-BE49-F238E27FC236}">
                <a16:creationId xmlns="" xmlns:a16="http://schemas.microsoft.com/office/drawing/2014/main" id="{E991C56A-2711-4C57-BB7F-0E3B2BE6E4F4}"/>
              </a:ext>
            </a:extLst>
          </p:cNvPr>
          <p:cNvSpPr>
            <a:spLocks noChangeAspect="1"/>
          </p:cNvSpPr>
          <p:nvPr/>
        </p:nvSpPr>
        <p:spPr bwMode="auto">
          <a:xfrm>
            <a:off x="2134481" y="2010526"/>
            <a:ext cx="338445" cy="351694"/>
          </a:xfrm>
          <a:custGeom>
            <a:avLst/>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bg1">
              <a:lumMod val="9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Tree>
    <p:extLst>
      <p:ext uri="{BB962C8B-B14F-4D97-AF65-F5344CB8AC3E}">
        <p14:creationId xmlns:p14="http://schemas.microsoft.com/office/powerpoint/2010/main" val="34596639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9">
            <a:extLst>
              <a:ext uri="{FF2B5EF4-FFF2-40B4-BE49-F238E27FC236}">
                <a16:creationId xmlns="" xmlns:a16="http://schemas.microsoft.com/office/drawing/2014/main" id="{BEEBBC10-6E0A-43CA-8ABB-5D45DDC4598A}"/>
              </a:ext>
            </a:extLst>
          </p:cNvPr>
          <p:cNvGrpSpPr/>
          <p:nvPr/>
        </p:nvGrpSpPr>
        <p:grpSpPr>
          <a:xfrm rot="5400000" flipV="1">
            <a:off x="2012853" y="2433479"/>
            <a:ext cx="920147" cy="475478"/>
            <a:chOff x="4180998" y="2052309"/>
            <a:chExt cx="1069148" cy="2396956"/>
          </a:xfrm>
        </p:grpSpPr>
        <p:cxnSp>
          <p:nvCxnSpPr>
            <p:cNvPr id="38" name="Straight Connector 20">
              <a:extLst>
                <a:ext uri="{FF2B5EF4-FFF2-40B4-BE49-F238E27FC236}">
                  <a16:creationId xmlns="" xmlns:a16="http://schemas.microsoft.com/office/drawing/2014/main" id="{9C598E39-41A8-4A2C-B614-C51F4E3F6417}"/>
                </a:ext>
              </a:extLst>
            </p:cNvPr>
            <p:cNvCxnSpPr/>
            <p:nvPr/>
          </p:nvCxnSpPr>
          <p:spPr>
            <a:xfrm rot="16200000">
              <a:off x="4051668" y="3250787"/>
              <a:ext cx="2396956"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21">
              <a:extLst>
                <a:ext uri="{FF2B5EF4-FFF2-40B4-BE49-F238E27FC236}">
                  <a16:creationId xmlns="" xmlns:a16="http://schemas.microsoft.com/office/drawing/2014/main" id="{E68B66D2-7F58-42F1-8294-38B357FE50F1}"/>
                </a:ext>
              </a:extLst>
            </p:cNvPr>
            <p:cNvCxnSpPr/>
            <p:nvPr/>
          </p:nvCxnSpPr>
          <p:spPr>
            <a:xfrm>
              <a:off x="4180998" y="2066377"/>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0963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大学生休闲活动心理健康教育对策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467544"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二、加强大学生休闲活动的心理健康教育</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860032" y="521031"/>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Freeform: Shape 4">
            <a:extLst>
              <a:ext uri="{FF2B5EF4-FFF2-40B4-BE49-F238E27FC236}">
                <a16:creationId xmlns="" xmlns:a16="http://schemas.microsoft.com/office/drawing/2014/main" id="{9B6F0288-4FE2-4DB4-BFEA-4D9A4A30A5E3}"/>
              </a:ext>
            </a:extLst>
          </p:cNvPr>
          <p:cNvSpPr/>
          <p:nvPr/>
        </p:nvSpPr>
        <p:spPr>
          <a:xfrm>
            <a:off x="2318974" y="1920609"/>
            <a:ext cx="2397040" cy="61458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defTabSz="800100">
              <a:spcBef>
                <a:spcPct val="0"/>
              </a:spcBef>
              <a:spcAft>
                <a:spcPct val="0"/>
              </a:spcAft>
            </a:pPr>
            <a:endParaRPr lang="zh-CN" altLang="en-US" sz="1400" b="1" dirty="0">
              <a:solidFill>
                <a:schemeClr val="tx1"/>
              </a:solidFill>
            </a:endParaRPr>
          </a:p>
        </p:txBody>
      </p:sp>
      <p:sp>
        <p:nvSpPr>
          <p:cNvPr id="32" name="Freeform: Shape 5">
            <a:extLst>
              <a:ext uri="{FF2B5EF4-FFF2-40B4-BE49-F238E27FC236}">
                <a16:creationId xmlns="" xmlns:a16="http://schemas.microsoft.com/office/drawing/2014/main" id="{A72E64B8-A639-4192-AB65-FD3C233A7EDE}"/>
              </a:ext>
            </a:extLst>
          </p:cNvPr>
          <p:cNvSpPr/>
          <p:nvPr/>
        </p:nvSpPr>
        <p:spPr>
          <a:xfrm>
            <a:off x="1835696" y="1779662"/>
            <a:ext cx="950947" cy="950947"/>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chemeClr val="accent1"/>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3" name="Freeform: Shape 10">
            <a:extLst>
              <a:ext uri="{FF2B5EF4-FFF2-40B4-BE49-F238E27FC236}">
                <a16:creationId xmlns="" xmlns:a16="http://schemas.microsoft.com/office/drawing/2014/main" id="{A6FF7334-7907-41B3-96DD-1F04BA9413BD}"/>
              </a:ext>
            </a:extLst>
          </p:cNvPr>
          <p:cNvSpPr>
            <a:spLocks noChangeAspect="1"/>
          </p:cNvSpPr>
          <p:nvPr/>
        </p:nvSpPr>
        <p:spPr bwMode="auto">
          <a:xfrm>
            <a:off x="2235187" y="2030768"/>
            <a:ext cx="266650" cy="351694"/>
          </a:xfrm>
          <a:custGeom>
            <a:avLst/>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bg1">
              <a:lumMod val="9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7" name="TextBox 38">
            <a:extLst>
              <a:ext uri="{FF2B5EF4-FFF2-40B4-BE49-F238E27FC236}">
                <a16:creationId xmlns="" xmlns:a16="http://schemas.microsoft.com/office/drawing/2014/main" id="{5D84A265-5D8E-46E9-8C65-3DF624934092}"/>
              </a:ext>
            </a:extLst>
          </p:cNvPr>
          <p:cNvSpPr txBox="1">
            <a:spLocks/>
          </p:cNvSpPr>
          <p:nvPr/>
        </p:nvSpPr>
        <p:spPr bwMode="auto">
          <a:xfrm>
            <a:off x="2507460" y="2717987"/>
            <a:ext cx="4224778" cy="724509"/>
          </a:xfrm>
          <a:prstGeom prst="rect">
            <a:avLst/>
          </a:prstGeom>
          <a:noFill/>
        </p:spPr>
        <p:txBody>
          <a:bodyPr wrap="square" lIns="36000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latinLnBrk="0">
              <a:lnSpc>
                <a:spcPct val="120000"/>
              </a:lnSpc>
            </a:pPr>
            <a:r>
              <a:rPr lang="zh-CN" altLang="en-US" sz="1200" b="0" dirty="0">
                <a:solidFill>
                  <a:schemeClr val="tx1"/>
                </a:solidFill>
                <a:effectLst/>
              </a:rPr>
              <a:t>改善大学生休闲的客观条件，也是提高大学生休闲能力的有效途径。</a:t>
            </a:r>
          </a:p>
        </p:txBody>
      </p:sp>
      <p:sp>
        <p:nvSpPr>
          <p:cNvPr id="78" name="文本框 77">
            <a:extLst>
              <a:ext uri="{FF2B5EF4-FFF2-40B4-BE49-F238E27FC236}">
                <a16:creationId xmlns="" xmlns:a16="http://schemas.microsoft.com/office/drawing/2014/main" id="{3985B2C1-64EE-4A17-9738-7A716EE73265}"/>
              </a:ext>
            </a:extLst>
          </p:cNvPr>
          <p:cNvSpPr txBox="1"/>
          <p:nvPr/>
        </p:nvSpPr>
        <p:spPr>
          <a:xfrm>
            <a:off x="2795493" y="1954100"/>
            <a:ext cx="1854277" cy="523220"/>
          </a:xfrm>
          <a:prstGeom prst="rect">
            <a:avLst/>
          </a:prstGeom>
          <a:noFill/>
        </p:spPr>
        <p:txBody>
          <a:bodyPr wrap="square">
            <a:spAutoFit/>
          </a:bodyPr>
          <a:lstStyle/>
          <a:p>
            <a:pPr lvl="0" defTabSz="800100">
              <a:spcBef>
                <a:spcPct val="0"/>
              </a:spcBef>
              <a:spcAft>
                <a:spcPct val="0"/>
              </a:spcAft>
            </a:pPr>
            <a:r>
              <a:rPr lang="zh-CN" altLang="en-US" sz="1400" b="1" dirty="0">
                <a:solidFill>
                  <a:schemeClr val="tx1">
                    <a:lumMod val="65000"/>
                    <a:lumOff val="35000"/>
                  </a:schemeClr>
                </a:solidFill>
              </a:rPr>
              <a:t>创造条件</a:t>
            </a:r>
            <a:endParaRPr lang="en-US" altLang="zh-CN" sz="1400" b="1" dirty="0">
              <a:solidFill>
                <a:schemeClr val="tx1">
                  <a:lumMod val="65000"/>
                  <a:lumOff val="35000"/>
                </a:schemeClr>
              </a:solidFill>
            </a:endParaRPr>
          </a:p>
          <a:p>
            <a:pPr lvl="0" defTabSz="800100">
              <a:spcBef>
                <a:spcPct val="0"/>
              </a:spcBef>
              <a:spcAft>
                <a:spcPct val="0"/>
              </a:spcAft>
            </a:pPr>
            <a:r>
              <a:rPr lang="zh-CN" altLang="en-US" sz="1400" b="1" dirty="0">
                <a:solidFill>
                  <a:schemeClr val="tx1">
                    <a:lumMod val="65000"/>
                    <a:lumOff val="35000"/>
                  </a:schemeClr>
                </a:solidFill>
              </a:rPr>
              <a:t>为休闲活动提供平台 </a:t>
            </a:r>
          </a:p>
        </p:txBody>
      </p:sp>
    </p:spTree>
    <p:extLst>
      <p:ext uri="{BB962C8B-B14F-4D97-AF65-F5344CB8AC3E}">
        <p14:creationId xmlns:p14="http://schemas.microsoft.com/office/powerpoint/2010/main" val="21511758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9">
            <a:extLst>
              <a:ext uri="{FF2B5EF4-FFF2-40B4-BE49-F238E27FC236}">
                <a16:creationId xmlns="" xmlns:a16="http://schemas.microsoft.com/office/drawing/2014/main" id="{BEEBBC10-6E0A-43CA-8ABB-5D45DDC4598A}"/>
              </a:ext>
            </a:extLst>
          </p:cNvPr>
          <p:cNvGrpSpPr/>
          <p:nvPr/>
        </p:nvGrpSpPr>
        <p:grpSpPr>
          <a:xfrm rot="5400000" flipV="1">
            <a:off x="2012853" y="2433479"/>
            <a:ext cx="920147" cy="475478"/>
            <a:chOff x="4180998" y="2052309"/>
            <a:chExt cx="1069148" cy="2396956"/>
          </a:xfrm>
        </p:grpSpPr>
        <p:cxnSp>
          <p:nvCxnSpPr>
            <p:cNvPr id="38" name="Straight Connector 20">
              <a:extLst>
                <a:ext uri="{FF2B5EF4-FFF2-40B4-BE49-F238E27FC236}">
                  <a16:creationId xmlns="" xmlns:a16="http://schemas.microsoft.com/office/drawing/2014/main" id="{9C598E39-41A8-4A2C-B614-C51F4E3F6417}"/>
                </a:ext>
              </a:extLst>
            </p:cNvPr>
            <p:cNvCxnSpPr/>
            <p:nvPr/>
          </p:nvCxnSpPr>
          <p:spPr>
            <a:xfrm rot="16200000">
              <a:off x="4051668" y="3250787"/>
              <a:ext cx="2396956" cy="0"/>
            </a:xfrm>
            <a:prstGeom prst="line">
              <a:avLst/>
            </a:prstGeom>
            <a:ln w="12700">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21">
              <a:extLst>
                <a:ext uri="{FF2B5EF4-FFF2-40B4-BE49-F238E27FC236}">
                  <a16:creationId xmlns="" xmlns:a16="http://schemas.microsoft.com/office/drawing/2014/main" id="{E68B66D2-7F58-42F1-8294-38B357FE50F1}"/>
                </a:ext>
              </a:extLst>
            </p:cNvPr>
            <p:cNvCxnSpPr/>
            <p:nvPr/>
          </p:nvCxnSpPr>
          <p:spPr>
            <a:xfrm>
              <a:off x="4180998" y="2066377"/>
              <a:ext cx="1069147" cy="0"/>
            </a:xfrm>
            <a:prstGeom prst="line">
              <a:avLst/>
            </a:prstGeom>
            <a:ln w="12700">
              <a:solidFill>
                <a:schemeClr val="bg1">
                  <a:lumMod val="65000"/>
                </a:schemeClr>
              </a:solidFill>
              <a:prstDash val="sysDot"/>
              <a:headEnd type="oval"/>
              <a:tailEnd type="none" w="med" len="med"/>
            </a:ln>
          </p:spPr>
          <p:style>
            <a:lnRef idx="1">
              <a:schemeClr val="accent1"/>
            </a:lnRef>
            <a:fillRef idx="0">
              <a:schemeClr val="accent1"/>
            </a:fillRef>
            <a:effectRef idx="0">
              <a:schemeClr val="accent1"/>
            </a:effectRef>
            <a:fontRef idx="minor">
              <a:schemeClr val="tx1"/>
            </a:fontRef>
          </p:style>
        </p:cxnSp>
      </p:grpSp>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309634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689230"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大学生休闲活动心理健康教育对策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467544" y="857008"/>
            <a:ext cx="3390047"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二、加强大学生休闲活动的心理健康教育</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860032" y="521031"/>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5C7501EB-70F5-4194-A0C7-8384FE9980B2}"/>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Freeform: Shape 4">
            <a:extLst>
              <a:ext uri="{FF2B5EF4-FFF2-40B4-BE49-F238E27FC236}">
                <a16:creationId xmlns="" xmlns:a16="http://schemas.microsoft.com/office/drawing/2014/main" id="{9B6F0288-4FE2-4DB4-BFEA-4D9A4A30A5E3}"/>
              </a:ext>
            </a:extLst>
          </p:cNvPr>
          <p:cNvSpPr/>
          <p:nvPr/>
        </p:nvSpPr>
        <p:spPr>
          <a:xfrm>
            <a:off x="2318974" y="1920609"/>
            <a:ext cx="3189126" cy="61458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solidFill>
            <a:schemeClr val="accent1">
              <a:lumMod val="20000"/>
              <a:lumOff val="80000"/>
              <a:alpha val="90000"/>
            </a:schemeClr>
          </a:solidFill>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none" lIns="1152000" tIns="121839" rIns="360000" bIns="121839" anchor="ctr" anchorCtr="0">
            <a:normAutofit/>
          </a:bodyPr>
          <a:lstStyle>
            <a:defPPr>
              <a:defRPr lang="zh-CN"/>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lvl="0" defTabSz="800100">
              <a:spcBef>
                <a:spcPct val="0"/>
              </a:spcBef>
              <a:spcAft>
                <a:spcPct val="0"/>
              </a:spcAft>
            </a:pPr>
            <a:endParaRPr lang="zh-CN" altLang="en-US" sz="1400" b="1" dirty="0">
              <a:solidFill>
                <a:schemeClr val="tx1"/>
              </a:solidFill>
            </a:endParaRPr>
          </a:p>
        </p:txBody>
      </p:sp>
      <p:sp>
        <p:nvSpPr>
          <p:cNvPr id="32" name="Freeform: Shape 5">
            <a:extLst>
              <a:ext uri="{FF2B5EF4-FFF2-40B4-BE49-F238E27FC236}">
                <a16:creationId xmlns="" xmlns:a16="http://schemas.microsoft.com/office/drawing/2014/main" id="{A72E64B8-A639-4192-AB65-FD3C233A7EDE}"/>
              </a:ext>
            </a:extLst>
          </p:cNvPr>
          <p:cNvSpPr/>
          <p:nvPr/>
        </p:nvSpPr>
        <p:spPr>
          <a:xfrm>
            <a:off x="1835696" y="1779662"/>
            <a:ext cx="950947" cy="950947"/>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solidFill>
            <a:srgbClr val="F8A724"/>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dirty="0"/>
          </a:p>
        </p:txBody>
      </p:sp>
      <p:sp>
        <p:nvSpPr>
          <p:cNvPr id="37" name="TextBox 38">
            <a:extLst>
              <a:ext uri="{FF2B5EF4-FFF2-40B4-BE49-F238E27FC236}">
                <a16:creationId xmlns="" xmlns:a16="http://schemas.microsoft.com/office/drawing/2014/main" id="{5D84A265-5D8E-46E9-8C65-3DF624934092}"/>
              </a:ext>
            </a:extLst>
          </p:cNvPr>
          <p:cNvSpPr txBox="1">
            <a:spLocks/>
          </p:cNvSpPr>
          <p:nvPr/>
        </p:nvSpPr>
        <p:spPr bwMode="auto">
          <a:xfrm>
            <a:off x="2507460" y="2717987"/>
            <a:ext cx="4224778" cy="724509"/>
          </a:xfrm>
          <a:prstGeom prst="rect">
            <a:avLst/>
          </a:prstGeom>
          <a:noFill/>
        </p:spPr>
        <p:txBody>
          <a:bodyPr wrap="square" lIns="360000" tIns="0" rIns="0" bIns="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latinLnBrk="0">
              <a:lnSpc>
                <a:spcPct val="120000"/>
              </a:lnSpc>
            </a:pPr>
            <a:r>
              <a:rPr lang="zh-CN" altLang="en-US" sz="1200" b="0" dirty="0">
                <a:solidFill>
                  <a:schemeClr val="tx1"/>
                </a:solidFill>
                <a:effectLst/>
              </a:rPr>
              <a:t>针对个别大学生中出现的休闲过度和休闲不足，以及在休闲活动中的迷失和沉沦，及时 开展心理咨询是非常必要的。</a:t>
            </a:r>
          </a:p>
        </p:txBody>
      </p:sp>
      <p:sp>
        <p:nvSpPr>
          <p:cNvPr id="78" name="文本框 77">
            <a:extLst>
              <a:ext uri="{FF2B5EF4-FFF2-40B4-BE49-F238E27FC236}">
                <a16:creationId xmlns="" xmlns:a16="http://schemas.microsoft.com/office/drawing/2014/main" id="{3985B2C1-64EE-4A17-9738-7A716EE73265}"/>
              </a:ext>
            </a:extLst>
          </p:cNvPr>
          <p:cNvSpPr txBox="1"/>
          <p:nvPr/>
        </p:nvSpPr>
        <p:spPr>
          <a:xfrm>
            <a:off x="2795493" y="1954100"/>
            <a:ext cx="2568594" cy="584775"/>
          </a:xfrm>
          <a:prstGeom prst="rect">
            <a:avLst/>
          </a:prstGeom>
          <a:noFill/>
        </p:spPr>
        <p:txBody>
          <a:bodyPr wrap="square">
            <a:spAutoFit/>
          </a:bodyPr>
          <a:lstStyle/>
          <a:p>
            <a:pPr lvl="0" defTabSz="800100">
              <a:spcBef>
                <a:spcPct val="0"/>
              </a:spcBef>
              <a:spcAft>
                <a:spcPct val="0"/>
              </a:spcAft>
            </a:pPr>
            <a:r>
              <a:rPr lang="zh-CN" altLang="en-US" sz="1600" b="1" dirty="0">
                <a:solidFill>
                  <a:schemeClr val="tx1">
                    <a:lumMod val="65000"/>
                    <a:lumOff val="35000"/>
                  </a:schemeClr>
                </a:solidFill>
              </a:rPr>
              <a:t>开展心理咨询</a:t>
            </a:r>
            <a:endParaRPr lang="en-US" altLang="zh-CN" sz="1600" b="1" dirty="0">
              <a:solidFill>
                <a:schemeClr val="tx1">
                  <a:lumMod val="65000"/>
                  <a:lumOff val="35000"/>
                </a:schemeClr>
              </a:solidFill>
            </a:endParaRPr>
          </a:p>
          <a:p>
            <a:pPr lvl="0" defTabSz="800100">
              <a:spcBef>
                <a:spcPct val="0"/>
              </a:spcBef>
              <a:spcAft>
                <a:spcPct val="0"/>
              </a:spcAft>
            </a:pPr>
            <a:r>
              <a:rPr lang="zh-CN" altLang="en-US" sz="1600" b="1" dirty="0">
                <a:solidFill>
                  <a:schemeClr val="tx1">
                    <a:lumMod val="65000"/>
                    <a:lumOff val="35000"/>
                  </a:schemeClr>
                </a:solidFill>
              </a:rPr>
              <a:t>及时纠正休闲活动偏差 </a:t>
            </a:r>
          </a:p>
        </p:txBody>
      </p:sp>
      <p:sp>
        <p:nvSpPr>
          <p:cNvPr id="4" name="Freeform: Shape 12">
            <a:extLst>
              <a:ext uri="{FF2B5EF4-FFF2-40B4-BE49-F238E27FC236}">
                <a16:creationId xmlns="" xmlns:a16="http://schemas.microsoft.com/office/drawing/2014/main" id="{E991C56A-2711-4C57-BB7F-0E3B2BE6E4F4}"/>
              </a:ext>
            </a:extLst>
          </p:cNvPr>
          <p:cNvSpPr>
            <a:spLocks noChangeAspect="1"/>
          </p:cNvSpPr>
          <p:nvPr/>
        </p:nvSpPr>
        <p:spPr bwMode="auto">
          <a:xfrm>
            <a:off x="2134481" y="2010526"/>
            <a:ext cx="338445" cy="351694"/>
          </a:xfrm>
          <a:custGeom>
            <a:avLst/>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bg1">
              <a:lumMod val="9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Tree>
    <p:extLst>
      <p:ext uri="{BB962C8B-B14F-4D97-AF65-F5344CB8AC3E}">
        <p14:creationId xmlns:p14="http://schemas.microsoft.com/office/powerpoint/2010/main" val="30740570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 xmlns:a16="http://schemas.microsoft.com/office/drawing/2014/main"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 xmlns:a16="http://schemas.microsoft.com/office/drawing/2014/main" id="{9088A53D-B231-4933-973A-F540944BF98C}"/>
                </a:ext>
              </a:extLst>
            </p:cNvPr>
            <p:cNvSpPr/>
            <p:nvPr/>
          </p:nvSpPr>
          <p:spPr>
            <a:xfrm>
              <a:off x="3729697" y="2236736"/>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 xmlns:a16="http://schemas.microsoft.com/office/drawing/2014/main" id="{B5FB3380-3C59-4F78-B5F3-FF1FE64B880E}"/>
                </a:ext>
              </a:extLst>
            </p:cNvPr>
            <p:cNvSpPr/>
            <p:nvPr/>
          </p:nvSpPr>
          <p:spPr>
            <a:xfrm>
              <a:off x="3729697" y="2447876"/>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这些年来，随着休闲 概念越来越深入人心，以及大学生生活观念及生活方式的日益显著的变化，休闲活动与心理 健康的关系也理应受到足够的重视。</a:t>
              </a:r>
              <a:endParaRPr lang="zh-CN" altLang="en-US" sz="1000" dirty="0">
                <a:solidFill>
                  <a:schemeClr val="bg1"/>
                </a:solidFill>
                <a:latin typeface="+mj-ea"/>
                <a:ea typeface="+mj-ea"/>
                <a:sym typeface="inpin heiti" panose="00000500000000000000" pitchFamily="2" charset="-122"/>
              </a:endParaRPr>
            </a:p>
          </p:txBody>
        </p:sp>
      </p:grpSp>
      <p:pic>
        <p:nvPicPr>
          <p:cNvPr id="8" name="图片 7">
            <a:extLst>
              <a:ext uri="{FF2B5EF4-FFF2-40B4-BE49-F238E27FC236}">
                <a16:creationId xmlns="" xmlns:a16="http://schemas.microsoft.com/office/drawing/2014/main" id="{5ECC431C-BFF5-4FCC-A52A-2531D577F5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2733" y="1173973"/>
            <a:ext cx="4202232" cy="2795553"/>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 xmlns:a16="http://schemas.microsoft.com/office/drawing/2014/main" id="{889DDAFF-6A5D-4247-AC1A-5A27E3517680}"/>
              </a:ext>
            </a:extLst>
          </p:cNvPr>
          <p:cNvCxnSpPr>
            <a:cxnSpLocks/>
          </p:cNvCxnSpPr>
          <p:nvPr/>
        </p:nvCxnSpPr>
        <p:spPr>
          <a:xfrm flipV="1">
            <a:off x="1331641" y="1887727"/>
            <a:ext cx="0" cy="1321299"/>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1" name="文本框 27">
            <a:extLst>
              <a:ext uri="{FF2B5EF4-FFF2-40B4-BE49-F238E27FC236}">
                <a16:creationId xmlns="" xmlns:a16="http://schemas.microsoft.com/office/drawing/2014/main" id="{122654A9-055E-4F0E-9CC6-F74CFB25798B}"/>
              </a:ext>
            </a:extLst>
          </p:cNvPr>
          <p:cNvSpPr txBox="1"/>
          <p:nvPr/>
        </p:nvSpPr>
        <p:spPr>
          <a:xfrm>
            <a:off x="1331640" y="1923678"/>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08" name="矩形 107">
            <a:extLst>
              <a:ext uri="{FF2B5EF4-FFF2-40B4-BE49-F238E27FC236}">
                <a16:creationId xmlns="" xmlns:a16="http://schemas.microsoft.com/office/drawing/2014/main" id="{27DF169B-5734-4CF0-9248-106987686995}"/>
              </a:ext>
            </a:extLst>
          </p:cNvPr>
          <p:cNvSpPr/>
          <p:nvPr/>
        </p:nvSpPr>
        <p:spPr>
          <a:xfrm>
            <a:off x="1400978" y="1895290"/>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休闲</a:t>
            </a:r>
          </a:p>
        </p:txBody>
      </p:sp>
      <p:sp>
        <p:nvSpPr>
          <p:cNvPr id="109" name="矩形 108">
            <a:extLst>
              <a:ext uri="{FF2B5EF4-FFF2-40B4-BE49-F238E27FC236}">
                <a16:creationId xmlns="" xmlns:a16="http://schemas.microsoft.com/office/drawing/2014/main" id="{7065FCD1-9E4F-44AC-80BC-851BC3C0F9FD}"/>
              </a:ext>
            </a:extLst>
          </p:cNvPr>
          <p:cNvSpPr/>
          <p:nvPr/>
        </p:nvSpPr>
        <p:spPr>
          <a:xfrm>
            <a:off x="1400977" y="2332505"/>
            <a:ext cx="3243029" cy="959943"/>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休闲作为一种时间的概念，是指个人生活时间中生理必需时间</a:t>
            </a:r>
            <a:r>
              <a:rPr lang="en-US" altLang="zh-CN" sz="1200" dirty="0">
                <a:solidFill>
                  <a:schemeClr val="tx1">
                    <a:lumMod val="50000"/>
                    <a:lumOff val="50000"/>
                  </a:schemeClr>
                </a:solidFill>
                <a:latin typeface="+mj-ea"/>
                <a:ea typeface="+mj-ea"/>
              </a:rPr>
              <a:t>(</a:t>
            </a:r>
            <a:r>
              <a:rPr lang="zh-CN" altLang="en-US" sz="1200" dirty="0">
                <a:solidFill>
                  <a:schemeClr val="tx1">
                    <a:lumMod val="50000"/>
                    <a:lumOff val="50000"/>
                  </a:schemeClr>
                </a:solidFill>
                <a:latin typeface="+mj-ea"/>
                <a:ea typeface="+mj-ea"/>
              </a:rPr>
              <a:t>如睡眠、饮食等</a:t>
            </a:r>
            <a:r>
              <a:rPr lang="en-US" altLang="zh-CN" sz="1200" dirty="0">
                <a:solidFill>
                  <a:schemeClr val="tx1">
                    <a:lumMod val="50000"/>
                    <a:lumOff val="50000"/>
                  </a:schemeClr>
                </a:solidFill>
                <a:latin typeface="+mj-ea"/>
                <a:ea typeface="+mj-ea"/>
              </a:rPr>
              <a:t>)</a:t>
            </a:r>
            <a:r>
              <a:rPr lang="zh-CN" altLang="en-US" sz="1200" dirty="0">
                <a:solidFill>
                  <a:schemeClr val="tx1">
                    <a:lumMod val="50000"/>
                    <a:lumOff val="50000"/>
                  </a:schemeClr>
                </a:solidFill>
                <a:latin typeface="+mj-ea"/>
                <a:ea typeface="+mj-ea"/>
              </a:rPr>
              <a:t>和社会必需时间</a:t>
            </a:r>
            <a:r>
              <a:rPr lang="en-US" altLang="zh-CN" sz="1200" dirty="0">
                <a:solidFill>
                  <a:schemeClr val="tx1">
                    <a:lumMod val="50000"/>
                    <a:lumOff val="50000"/>
                  </a:schemeClr>
                </a:solidFill>
                <a:latin typeface="+mj-ea"/>
                <a:ea typeface="+mj-ea"/>
              </a:rPr>
              <a:t>(</a:t>
            </a:r>
            <a:r>
              <a:rPr lang="zh-CN" altLang="en-US" sz="1200" dirty="0">
                <a:solidFill>
                  <a:schemeClr val="tx1">
                    <a:lumMod val="50000"/>
                    <a:lumOff val="50000"/>
                  </a:schemeClr>
                </a:solidFill>
                <a:latin typeface="+mj-ea"/>
                <a:ea typeface="+mj-ea"/>
              </a:rPr>
              <a:t>如工作、上课、作业、复习等</a:t>
            </a:r>
            <a:r>
              <a:rPr lang="en-US" altLang="zh-CN" sz="1200" dirty="0">
                <a:solidFill>
                  <a:schemeClr val="tx1">
                    <a:lumMod val="50000"/>
                    <a:lumOff val="50000"/>
                  </a:schemeClr>
                </a:solidFill>
                <a:latin typeface="+mj-ea"/>
                <a:ea typeface="+mj-ea"/>
              </a:rPr>
              <a:t>)</a:t>
            </a:r>
            <a:r>
              <a:rPr lang="zh-CN" altLang="en-US" sz="1200" dirty="0">
                <a:solidFill>
                  <a:schemeClr val="tx1">
                    <a:lumMod val="50000"/>
                    <a:lumOff val="50000"/>
                  </a:schemeClr>
                </a:solidFill>
                <a:latin typeface="+mj-ea"/>
                <a:ea typeface="+mj-ea"/>
              </a:rPr>
              <a:t>之外的那一部分时间。</a:t>
            </a:r>
          </a:p>
        </p:txBody>
      </p:sp>
      <p:cxnSp>
        <p:nvCxnSpPr>
          <p:cNvPr id="110" name="直接连接符 109">
            <a:extLst>
              <a:ext uri="{FF2B5EF4-FFF2-40B4-BE49-F238E27FC236}">
                <a16:creationId xmlns="" xmlns:a16="http://schemas.microsoft.com/office/drawing/2014/main" id="{A26C53D0-9161-4D81-9B00-CECC6478359B}"/>
              </a:ext>
            </a:extLst>
          </p:cNvPr>
          <p:cNvCxnSpPr>
            <a:cxnSpLocks/>
          </p:cNvCxnSpPr>
          <p:nvPr/>
        </p:nvCxnSpPr>
        <p:spPr>
          <a:xfrm flipV="1">
            <a:off x="5436097" y="1936762"/>
            <a:ext cx="0" cy="1355686"/>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11" name="文本框 27">
            <a:extLst>
              <a:ext uri="{FF2B5EF4-FFF2-40B4-BE49-F238E27FC236}">
                <a16:creationId xmlns="" xmlns:a16="http://schemas.microsoft.com/office/drawing/2014/main" id="{D0E2EFA5-7693-4171-8796-1B9071D5D177}"/>
              </a:ext>
            </a:extLst>
          </p:cNvPr>
          <p:cNvSpPr txBox="1"/>
          <p:nvPr/>
        </p:nvSpPr>
        <p:spPr>
          <a:xfrm>
            <a:off x="5436096" y="1972712"/>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12" name="矩形 111">
            <a:extLst>
              <a:ext uri="{FF2B5EF4-FFF2-40B4-BE49-F238E27FC236}">
                <a16:creationId xmlns="" xmlns:a16="http://schemas.microsoft.com/office/drawing/2014/main" id="{65EBCC16-CA08-4EB2-A52E-C84D0BC72C4F}"/>
              </a:ext>
            </a:extLst>
          </p:cNvPr>
          <p:cNvSpPr/>
          <p:nvPr/>
        </p:nvSpPr>
        <p:spPr>
          <a:xfrm>
            <a:off x="5505434" y="1944324"/>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休闲活动</a:t>
            </a:r>
          </a:p>
        </p:txBody>
      </p:sp>
      <p:sp>
        <p:nvSpPr>
          <p:cNvPr id="113" name="矩形 112">
            <a:extLst>
              <a:ext uri="{FF2B5EF4-FFF2-40B4-BE49-F238E27FC236}">
                <a16:creationId xmlns="" xmlns:a16="http://schemas.microsoft.com/office/drawing/2014/main" id="{C87972CC-8B2F-4F68-B9BB-C8DF74551E1E}"/>
              </a:ext>
            </a:extLst>
          </p:cNvPr>
          <p:cNvSpPr/>
          <p:nvPr/>
        </p:nvSpPr>
        <p:spPr>
          <a:xfrm>
            <a:off x="5505434" y="2381539"/>
            <a:ext cx="2162908" cy="959943"/>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休闲活动则是人们在可以自由支配的休闲时间内为了满足精神生活需要所从事的各种活动。</a:t>
            </a:r>
          </a:p>
        </p:txBody>
      </p:sp>
      <p:sp>
        <p:nvSpPr>
          <p:cNvPr id="51" name="等腰三角形 50">
            <a:extLst>
              <a:ext uri="{FF2B5EF4-FFF2-40B4-BE49-F238E27FC236}">
                <a16:creationId xmlns=""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 name="组合 3">
            <a:extLst>
              <a:ext uri="{FF2B5EF4-FFF2-40B4-BE49-F238E27FC236}">
                <a16:creationId xmlns="" xmlns:a16="http://schemas.microsoft.com/office/drawing/2014/main" id="{A3A23F6D-FA1F-4B5B-BF81-00CF803CDE64}"/>
              </a:ext>
            </a:extLst>
          </p:cNvPr>
          <p:cNvGrpSpPr/>
          <p:nvPr/>
        </p:nvGrpSpPr>
        <p:grpSpPr>
          <a:xfrm>
            <a:off x="4274473" y="1275606"/>
            <a:ext cx="865500" cy="865594"/>
            <a:chOff x="3858276" y="1275606"/>
            <a:chExt cx="865500" cy="865594"/>
          </a:xfrm>
        </p:grpSpPr>
        <p:sp>
          <p:nvSpPr>
            <p:cNvPr id="33" name="Freeform: Shape 17">
              <a:extLst>
                <a:ext uri="{FF2B5EF4-FFF2-40B4-BE49-F238E27FC236}">
                  <a16:creationId xmlns="" xmlns:a16="http://schemas.microsoft.com/office/drawing/2014/main" id="{4218FE1C-3FFC-4CCD-9B5B-3C5937ED456D}"/>
                </a:ext>
              </a:extLst>
            </p:cNvPr>
            <p:cNvSpPr/>
            <p:nvPr/>
          </p:nvSpPr>
          <p:spPr>
            <a:xfrm>
              <a:off x="3858276" y="1275606"/>
              <a:ext cx="865500" cy="865594"/>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5" name="文本框 44">
              <a:extLst>
                <a:ext uri="{FF2B5EF4-FFF2-40B4-BE49-F238E27FC236}">
                  <a16:creationId xmlns="" xmlns:a16="http://schemas.microsoft.com/office/drawing/2014/main" id="{ABC9818F-8328-4E6E-A7B0-FFC4EAE7010E}"/>
                </a:ext>
              </a:extLst>
            </p:cNvPr>
            <p:cNvSpPr txBox="1"/>
            <p:nvPr/>
          </p:nvSpPr>
          <p:spPr>
            <a:xfrm>
              <a:off x="3986989" y="1409025"/>
              <a:ext cx="693255" cy="584775"/>
            </a:xfrm>
            <a:prstGeom prst="rect">
              <a:avLst/>
            </a:prstGeom>
            <a:noFill/>
          </p:spPr>
          <p:txBody>
            <a:bodyPr wrap="square">
              <a:spAutoFit/>
            </a:bodyPr>
            <a:lstStyle/>
            <a:p>
              <a:pPr defTabSz="622268">
                <a:spcBef>
                  <a:spcPct val="0"/>
                </a:spcBef>
                <a:spcAft>
                  <a:spcPct val="0"/>
                </a:spcAft>
              </a:pPr>
              <a:r>
                <a:rPr lang="zh-CN" altLang="en-US" sz="1600" b="1" dirty="0">
                  <a:solidFill>
                    <a:schemeClr val="bg1"/>
                  </a:solidFill>
                  <a:latin typeface="印品黑体" panose="00000500000000000000" pitchFamily="2" charset="-122"/>
                </a:rPr>
                <a:t>放松</a:t>
              </a:r>
              <a:endParaRPr lang="en-US" altLang="zh-CN" sz="1600" b="1" dirty="0">
                <a:solidFill>
                  <a:schemeClr val="bg1"/>
                </a:solidFill>
                <a:latin typeface="印品黑体" panose="00000500000000000000" pitchFamily="2" charset="-122"/>
              </a:endParaRPr>
            </a:p>
            <a:p>
              <a:pPr defTabSz="622268">
                <a:spcBef>
                  <a:spcPct val="0"/>
                </a:spcBef>
                <a:spcAft>
                  <a:spcPct val="0"/>
                </a:spcAft>
              </a:pPr>
              <a:r>
                <a:rPr lang="zh-CN" altLang="en-US" sz="1600" b="1" dirty="0">
                  <a:solidFill>
                    <a:schemeClr val="bg1"/>
                  </a:solidFill>
                  <a:latin typeface="印品黑体" panose="00000500000000000000" pitchFamily="2" charset="-122"/>
                </a:rPr>
                <a:t>功能</a:t>
              </a:r>
              <a:endParaRPr lang="en-US" altLang="zh-CN" sz="1600" b="1" dirty="0">
                <a:solidFill>
                  <a:schemeClr val="bg1"/>
                </a:solidFill>
                <a:latin typeface="印品黑体" panose="00000500000000000000" pitchFamily="2" charset="-122"/>
              </a:endParaRPr>
            </a:p>
          </p:txBody>
        </p:sp>
      </p:grpSp>
      <p:grpSp>
        <p:nvGrpSpPr>
          <p:cNvPr id="5" name="组合 4">
            <a:extLst>
              <a:ext uri="{FF2B5EF4-FFF2-40B4-BE49-F238E27FC236}">
                <a16:creationId xmlns="" xmlns:a16="http://schemas.microsoft.com/office/drawing/2014/main" id="{B84DD47E-F2E1-4D89-90B1-70636826CFF8}"/>
              </a:ext>
            </a:extLst>
          </p:cNvPr>
          <p:cNvGrpSpPr/>
          <p:nvPr/>
        </p:nvGrpSpPr>
        <p:grpSpPr>
          <a:xfrm>
            <a:off x="4780964" y="2343995"/>
            <a:ext cx="865500" cy="865500"/>
            <a:chOff x="4144539" y="2343995"/>
            <a:chExt cx="865500" cy="865500"/>
          </a:xfrm>
        </p:grpSpPr>
        <p:sp>
          <p:nvSpPr>
            <p:cNvPr id="34" name="Freeform: Shape 18">
              <a:extLst>
                <a:ext uri="{FF2B5EF4-FFF2-40B4-BE49-F238E27FC236}">
                  <a16:creationId xmlns="" xmlns:a16="http://schemas.microsoft.com/office/drawing/2014/main" id="{0639F2BF-3A3A-487D-A2A0-C688A548A775}"/>
                </a:ext>
              </a:extLst>
            </p:cNvPr>
            <p:cNvSpPr/>
            <p:nvPr/>
          </p:nvSpPr>
          <p:spPr>
            <a:xfrm>
              <a:off x="4144539" y="2343995"/>
              <a:ext cx="865500" cy="865500"/>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a:bodyPr>
            <a:lstStyle/>
            <a:p>
              <a:pPr algn="ctr" defTabSz="622268">
                <a:spcBef>
                  <a:spcPct val="0"/>
                </a:spcBef>
                <a:spcAft>
                  <a:spcPct val="0"/>
                </a:spcAft>
              </a:pPr>
              <a:endParaRPr lang="en-US" sz="2400" b="1" dirty="0">
                <a:latin typeface="印品黑体" panose="00000500000000000000" pitchFamily="2" charset="-122"/>
              </a:endParaRPr>
            </a:p>
          </p:txBody>
        </p:sp>
        <p:sp>
          <p:nvSpPr>
            <p:cNvPr id="48" name="文本框 47">
              <a:extLst>
                <a:ext uri="{FF2B5EF4-FFF2-40B4-BE49-F238E27FC236}">
                  <a16:creationId xmlns="" xmlns:a16="http://schemas.microsoft.com/office/drawing/2014/main" id="{857C5047-512A-41E4-8672-C22910BD3568}"/>
                </a:ext>
              </a:extLst>
            </p:cNvPr>
            <p:cNvSpPr txBox="1"/>
            <p:nvPr/>
          </p:nvSpPr>
          <p:spPr>
            <a:xfrm>
              <a:off x="4282081" y="2457529"/>
              <a:ext cx="693255" cy="584775"/>
            </a:xfrm>
            <a:prstGeom prst="rect">
              <a:avLst/>
            </a:prstGeom>
            <a:noFill/>
          </p:spPr>
          <p:txBody>
            <a:bodyPr wrap="square">
              <a:spAutoFit/>
            </a:bodyPr>
            <a:lstStyle/>
            <a:p>
              <a:pPr defTabSz="622268">
                <a:spcBef>
                  <a:spcPct val="0"/>
                </a:spcBef>
                <a:spcAft>
                  <a:spcPct val="0"/>
                </a:spcAft>
              </a:pPr>
              <a:r>
                <a:rPr lang="zh-CN" altLang="en-US" sz="1600" b="1" dirty="0">
                  <a:solidFill>
                    <a:schemeClr val="bg1"/>
                  </a:solidFill>
                  <a:latin typeface="印品黑体" panose="00000500000000000000" pitchFamily="2" charset="-122"/>
                </a:rPr>
                <a:t>娱乐功能 </a:t>
              </a:r>
              <a:endParaRPr lang="en-US" altLang="zh-CN" sz="1600" b="1" dirty="0">
                <a:solidFill>
                  <a:schemeClr val="bg1"/>
                </a:solidFill>
                <a:latin typeface="印品黑体" panose="00000500000000000000" pitchFamily="2" charset="-122"/>
              </a:endParaRPr>
            </a:p>
          </p:txBody>
        </p:sp>
      </p:grpSp>
      <p:grpSp>
        <p:nvGrpSpPr>
          <p:cNvPr id="6" name="组合 5">
            <a:extLst>
              <a:ext uri="{FF2B5EF4-FFF2-40B4-BE49-F238E27FC236}">
                <a16:creationId xmlns="" xmlns:a16="http://schemas.microsoft.com/office/drawing/2014/main" id="{7E57E966-9C72-4130-8ED9-3602AA569045}"/>
              </a:ext>
            </a:extLst>
          </p:cNvPr>
          <p:cNvGrpSpPr/>
          <p:nvPr/>
        </p:nvGrpSpPr>
        <p:grpSpPr>
          <a:xfrm>
            <a:off x="4274473" y="3412335"/>
            <a:ext cx="865500" cy="865500"/>
            <a:chOff x="3858276" y="3412335"/>
            <a:chExt cx="865500" cy="865500"/>
          </a:xfrm>
        </p:grpSpPr>
        <p:sp>
          <p:nvSpPr>
            <p:cNvPr id="35" name="Freeform: Shape 26">
              <a:extLst>
                <a:ext uri="{FF2B5EF4-FFF2-40B4-BE49-F238E27FC236}">
                  <a16:creationId xmlns="" xmlns:a16="http://schemas.microsoft.com/office/drawing/2014/main" id="{476EED75-D5B4-4889-8120-C4E5DC0D8D12}"/>
                </a:ext>
              </a:extLst>
            </p:cNvPr>
            <p:cNvSpPr/>
            <p:nvPr/>
          </p:nvSpPr>
          <p:spPr>
            <a:xfrm>
              <a:off x="3858276" y="3412335"/>
              <a:ext cx="865500" cy="865500"/>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43" rIns="119443" bIns="119443" anchor="ctr" anchorCtr="0">
              <a:normAutofit/>
            </a:bodyPr>
            <a:lstStyle/>
            <a:p>
              <a:pPr algn="ctr" defTabSz="622268">
                <a:spcBef>
                  <a:spcPct val="0"/>
                </a:spcBef>
                <a:spcAft>
                  <a:spcPct val="0"/>
                </a:spcAft>
              </a:pPr>
              <a:endParaRPr lang="en-US" sz="2400" b="1" dirty="0">
                <a:latin typeface="印品黑体" panose="00000500000000000000" pitchFamily="2" charset="-122"/>
              </a:endParaRPr>
            </a:p>
          </p:txBody>
        </p:sp>
        <p:sp>
          <p:nvSpPr>
            <p:cNvPr id="50" name="文本框 49">
              <a:extLst>
                <a:ext uri="{FF2B5EF4-FFF2-40B4-BE49-F238E27FC236}">
                  <a16:creationId xmlns="" xmlns:a16="http://schemas.microsoft.com/office/drawing/2014/main" id="{6A743BBC-75F8-4D93-BA6B-363C34296655}"/>
                </a:ext>
              </a:extLst>
            </p:cNvPr>
            <p:cNvSpPr txBox="1"/>
            <p:nvPr/>
          </p:nvSpPr>
          <p:spPr>
            <a:xfrm>
              <a:off x="4001049" y="3543282"/>
              <a:ext cx="693255" cy="584775"/>
            </a:xfrm>
            <a:prstGeom prst="rect">
              <a:avLst/>
            </a:prstGeom>
            <a:noFill/>
          </p:spPr>
          <p:txBody>
            <a:bodyPr wrap="square">
              <a:spAutoFit/>
            </a:bodyPr>
            <a:lstStyle/>
            <a:p>
              <a:pPr defTabSz="622268">
                <a:spcBef>
                  <a:spcPct val="0"/>
                </a:spcBef>
                <a:spcAft>
                  <a:spcPct val="0"/>
                </a:spcAft>
              </a:pPr>
              <a:r>
                <a:rPr lang="zh-CN" altLang="en-US" sz="1600" b="1" dirty="0">
                  <a:solidFill>
                    <a:schemeClr val="bg1"/>
                  </a:solidFill>
                  <a:latin typeface="印品黑体" panose="00000500000000000000" pitchFamily="2" charset="-122"/>
                </a:rPr>
                <a:t>发展功能</a:t>
              </a:r>
              <a:endParaRPr lang="en-US" altLang="zh-CN" sz="1600" b="1" dirty="0">
                <a:solidFill>
                  <a:schemeClr val="bg1"/>
                </a:solidFill>
                <a:latin typeface="印品黑体" panose="00000500000000000000" pitchFamily="2" charset="-122"/>
              </a:endParaRPr>
            </a:p>
          </p:txBody>
        </p:sp>
      </p:grpSp>
      <p:sp>
        <p:nvSpPr>
          <p:cNvPr id="10" name="等腰三角形 9">
            <a:extLst>
              <a:ext uri="{FF2B5EF4-FFF2-40B4-BE49-F238E27FC236}">
                <a16:creationId xmlns="" xmlns:a16="http://schemas.microsoft.com/office/drawing/2014/main" id="{E42B0C02-6000-4C6D-8992-775225A83E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 name="直接连接符 8">
            <a:extLst>
              <a:ext uri="{FF2B5EF4-FFF2-40B4-BE49-F238E27FC236}">
                <a16:creationId xmlns="" xmlns:a16="http://schemas.microsoft.com/office/drawing/2014/main" id="{B6C2D098-8ACC-4010-AB24-F2A32E31F37A}"/>
              </a:ext>
            </a:extLst>
          </p:cNvPr>
          <p:cNvCxnSpPr/>
          <p:nvPr/>
        </p:nvCxnSpPr>
        <p:spPr>
          <a:xfrm flipV="1">
            <a:off x="3695979" y="1851670"/>
            <a:ext cx="721267"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4A3B9ACB-4756-41CF-A043-04B141198811}"/>
              </a:ext>
            </a:extLst>
          </p:cNvPr>
          <p:cNvCxnSpPr>
            <a:cxnSpLocks/>
            <a:endCxn id="34" idx="0"/>
          </p:cNvCxnSpPr>
          <p:nvPr/>
        </p:nvCxnSpPr>
        <p:spPr>
          <a:xfrm flipV="1">
            <a:off x="3526636" y="2776746"/>
            <a:ext cx="1254328" cy="61972"/>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70178568-1FFD-47C5-842B-BFE05854536C}"/>
              </a:ext>
            </a:extLst>
          </p:cNvPr>
          <p:cNvCxnSpPr>
            <a:cxnSpLocks/>
          </p:cNvCxnSpPr>
          <p:nvPr/>
        </p:nvCxnSpPr>
        <p:spPr>
          <a:xfrm>
            <a:off x="3526636" y="3125477"/>
            <a:ext cx="911046" cy="576349"/>
          </a:xfrm>
          <a:prstGeom prst="line">
            <a:avLst/>
          </a:prstGeom>
        </p:spPr>
        <p:style>
          <a:lnRef idx="1">
            <a:schemeClr val="accent1"/>
          </a:lnRef>
          <a:fillRef idx="0">
            <a:schemeClr val="accent1"/>
          </a:fillRef>
          <a:effectRef idx="0">
            <a:schemeClr val="accent1"/>
          </a:effectRef>
          <a:fontRef idx="minor">
            <a:schemeClr val="tx1"/>
          </a:fontRef>
        </p:style>
      </p:cxnSp>
      <p:grpSp>
        <p:nvGrpSpPr>
          <p:cNvPr id="13" name="组合 12">
            <a:extLst>
              <a:ext uri="{FF2B5EF4-FFF2-40B4-BE49-F238E27FC236}">
                <a16:creationId xmlns="" xmlns:a16="http://schemas.microsoft.com/office/drawing/2014/main" id="{E877A00A-45A8-446F-B593-824F63CFEB6F}"/>
              </a:ext>
            </a:extLst>
          </p:cNvPr>
          <p:cNvGrpSpPr/>
          <p:nvPr/>
        </p:nvGrpSpPr>
        <p:grpSpPr>
          <a:xfrm>
            <a:off x="2411760" y="2055498"/>
            <a:ext cx="1442500" cy="1442500"/>
            <a:chOff x="2411760" y="2055498"/>
            <a:chExt cx="1442500" cy="1442500"/>
          </a:xfrm>
        </p:grpSpPr>
        <p:sp>
          <p:nvSpPr>
            <p:cNvPr id="32" name="Oval 16">
              <a:extLst>
                <a:ext uri="{FF2B5EF4-FFF2-40B4-BE49-F238E27FC236}">
                  <a16:creationId xmlns="" xmlns:a16="http://schemas.microsoft.com/office/drawing/2014/main" id="{999395B9-22DE-4734-BB7B-7F4BC5846549}"/>
                </a:ext>
              </a:extLst>
            </p:cNvPr>
            <p:cNvSpPr/>
            <p:nvPr/>
          </p:nvSpPr>
          <p:spPr>
            <a:xfrm>
              <a:off x="2411760" y="2055498"/>
              <a:ext cx="1442500" cy="1442500"/>
            </a:xfrm>
            <a:prstGeom prst="ellipse">
              <a:avLst/>
            </a:prstGeom>
            <a:solidFill>
              <a:srgbClr val="F8A724"/>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anchor="ctr"/>
            <a:lstStyle/>
            <a:p>
              <a:pPr algn="ctr"/>
              <a:endParaRPr dirty="0">
                <a:latin typeface="印品黑体" panose="00000500000000000000" pitchFamily="2" charset="-122"/>
              </a:endParaRPr>
            </a:p>
          </p:txBody>
        </p:sp>
        <p:sp>
          <p:nvSpPr>
            <p:cNvPr id="43" name="文本框 42">
              <a:extLst>
                <a:ext uri="{FF2B5EF4-FFF2-40B4-BE49-F238E27FC236}">
                  <a16:creationId xmlns="" xmlns:a16="http://schemas.microsoft.com/office/drawing/2014/main" id="{1F6C47A7-0A68-45D4-BD08-4D4289B7843B}"/>
                </a:ext>
              </a:extLst>
            </p:cNvPr>
            <p:cNvSpPr txBox="1"/>
            <p:nvPr/>
          </p:nvSpPr>
          <p:spPr>
            <a:xfrm>
              <a:off x="2570040" y="2453440"/>
              <a:ext cx="1125939" cy="646331"/>
            </a:xfrm>
            <a:prstGeom prst="rect">
              <a:avLst/>
            </a:prstGeom>
            <a:noFill/>
          </p:spPr>
          <p:txBody>
            <a:bodyPr wrap="square">
              <a:spAutoFit/>
            </a:bodyPr>
            <a:lstStyle/>
            <a:p>
              <a:pPr algn="ctr"/>
              <a:r>
                <a:rPr lang="zh-CN" altLang="en-US" b="1" dirty="0">
                  <a:solidFill>
                    <a:schemeClr val="bg1"/>
                  </a:solidFill>
                </a:rPr>
                <a:t>休闲活动</a:t>
              </a:r>
              <a:endParaRPr lang="en-US" altLang="zh-CN" b="1" dirty="0">
                <a:solidFill>
                  <a:schemeClr val="bg1"/>
                </a:solidFill>
              </a:endParaRPr>
            </a:p>
            <a:p>
              <a:pPr algn="ctr"/>
              <a:r>
                <a:rPr lang="zh-CN" altLang="en-US" b="1" dirty="0">
                  <a:solidFill>
                    <a:schemeClr val="bg1"/>
                  </a:solidFill>
                </a:rPr>
                <a:t>的功能 </a:t>
              </a:r>
            </a:p>
          </p:txBody>
        </p:sp>
      </p:grpSp>
    </p:spTree>
    <p:extLst>
      <p:ext uri="{BB962C8B-B14F-4D97-AF65-F5344CB8AC3E}">
        <p14:creationId xmlns:p14="http://schemas.microsoft.com/office/powerpoint/2010/main" val="34804572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6">
            <a:extLst>
              <a:ext uri="{FF2B5EF4-FFF2-40B4-BE49-F238E27FC236}">
                <a16:creationId xmlns="" xmlns:a16="http://schemas.microsoft.com/office/drawing/2014/main" id="{0B08C49B-2A29-4486-97BD-F491C6E399ED}"/>
              </a:ext>
            </a:extLst>
          </p:cNvPr>
          <p:cNvCxnSpPr>
            <a:cxnSpLocks/>
          </p:cNvCxnSpPr>
          <p:nvPr/>
        </p:nvCxnSpPr>
        <p:spPr>
          <a:xfrm>
            <a:off x="3131840" y="2439110"/>
            <a:ext cx="864096" cy="0"/>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A7F6E591-96F7-489C-8A9B-3AD9ED8FC9FA}"/>
              </a:ext>
            </a:extLst>
          </p:cNvPr>
          <p:cNvSpPr/>
          <p:nvPr/>
        </p:nvSpPr>
        <p:spPr>
          <a:xfrm>
            <a:off x="4035860" y="2007060"/>
            <a:ext cx="3056419" cy="9599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印品黑体" panose="00000500000000000000" pitchFamily="2" charset="-122"/>
              </a:rPr>
              <a:t>人们在完成相应的工作任务以后，就要寻找生理和心理上放松的渠道，形成工作之外特殊的社会活动方式，这种活动方式就是休闲活动。</a:t>
            </a:r>
          </a:p>
        </p:txBody>
      </p:sp>
      <p:sp>
        <p:nvSpPr>
          <p:cNvPr id="33" name="Freeform: Shape 17">
            <a:extLst>
              <a:ext uri="{FF2B5EF4-FFF2-40B4-BE49-F238E27FC236}">
                <a16:creationId xmlns="" xmlns:a16="http://schemas.microsoft.com/office/drawing/2014/main" id="{4218FE1C-3FFC-4CCD-9B5B-3C5937ED456D}"/>
              </a:ext>
            </a:extLst>
          </p:cNvPr>
          <p:cNvSpPr/>
          <p:nvPr/>
        </p:nvSpPr>
        <p:spPr>
          <a:xfrm>
            <a:off x="1816135" y="1823305"/>
            <a:ext cx="1252365" cy="125250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5" name="文本框 44">
            <a:extLst>
              <a:ext uri="{FF2B5EF4-FFF2-40B4-BE49-F238E27FC236}">
                <a16:creationId xmlns="" xmlns:a16="http://schemas.microsoft.com/office/drawing/2014/main" id="{ABC9818F-8328-4E6E-A7B0-FFC4EAE7010E}"/>
              </a:ext>
            </a:extLst>
          </p:cNvPr>
          <p:cNvSpPr txBox="1"/>
          <p:nvPr/>
        </p:nvSpPr>
        <p:spPr>
          <a:xfrm>
            <a:off x="2083581" y="2069470"/>
            <a:ext cx="693255" cy="707886"/>
          </a:xfrm>
          <a:prstGeom prst="rect">
            <a:avLst/>
          </a:prstGeom>
          <a:noFill/>
        </p:spPr>
        <p:txBody>
          <a:bodyPr wrap="square">
            <a:spAutoFit/>
          </a:bodyPr>
          <a:lstStyle/>
          <a:p>
            <a:pPr defTabSz="622268">
              <a:spcBef>
                <a:spcPct val="0"/>
              </a:spcBef>
              <a:spcAft>
                <a:spcPct val="0"/>
              </a:spcAft>
            </a:pPr>
            <a:r>
              <a:rPr lang="zh-CN" altLang="en-US" sz="2000" b="1" dirty="0">
                <a:solidFill>
                  <a:schemeClr val="bg1"/>
                </a:solidFill>
                <a:latin typeface="印品黑体" panose="00000500000000000000" pitchFamily="2" charset="-122"/>
              </a:rPr>
              <a:t>放松</a:t>
            </a:r>
            <a:endParaRPr lang="en-US" altLang="zh-CN" sz="2000" b="1" dirty="0">
              <a:solidFill>
                <a:schemeClr val="bg1"/>
              </a:solidFill>
              <a:latin typeface="印品黑体" panose="00000500000000000000" pitchFamily="2" charset="-122"/>
            </a:endParaRPr>
          </a:p>
          <a:p>
            <a:pPr defTabSz="622268">
              <a:spcBef>
                <a:spcPct val="0"/>
              </a:spcBef>
              <a:spcAft>
                <a:spcPct val="0"/>
              </a:spcAft>
            </a:pPr>
            <a:r>
              <a:rPr lang="zh-CN" altLang="en-US" sz="2000" b="1" dirty="0">
                <a:solidFill>
                  <a:schemeClr val="bg1"/>
                </a:solidFill>
                <a:latin typeface="印品黑体" panose="00000500000000000000" pitchFamily="2" charset="-122"/>
              </a:rPr>
              <a:t>功能</a:t>
            </a:r>
            <a:endParaRPr lang="en-US" altLang="zh-CN" sz="2000" b="1" dirty="0">
              <a:solidFill>
                <a:schemeClr val="bg1"/>
              </a:solidFill>
              <a:latin typeface="印品黑体" panose="00000500000000000000" pitchFamily="2" charset="-122"/>
            </a:endParaRPr>
          </a:p>
        </p:txBody>
      </p:sp>
      <p:sp>
        <p:nvSpPr>
          <p:cNvPr id="7" name="矩形 6">
            <a:extLst>
              <a:ext uri="{FF2B5EF4-FFF2-40B4-BE49-F238E27FC236}">
                <a16:creationId xmlns="" xmlns:a16="http://schemas.microsoft.com/office/drawing/2014/main" id="{6241931D-6F0D-48B1-B2E5-9E64EC5B064D}"/>
              </a:ext>
            </a:extLst>
          </p:cNvPr>
          <p:cNvSpPr/>
          <p:nvPr/>
        </p:nvSpPr>
        <p:spPr>
          <a:xfrm>
            <a:off x="3995936" y="1935052"/>
            <a:ext cx="3240360" cy="1086925"/>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a:extLst>
              <a:ext uri="{FF2B5EF4-FFF2-40B4-BE49-F238E27FC236}">
                <a16:creationId xmlns="" xmlns:a16="http://schemas.microsoft.com/office/drawing/2014/main" id="{E42B0C02-6000-4C6D-8992-775225A83E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31237089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6">
            <a:extLst>
              <a:ext uri="{FF2B5EF4-FFF2-40B4-BE49-F238E27FC236}">
                <a16:creationId xmlns="" xmlns:a16="http://schemas.microsoft.com/office/drawing/2014/main" id="{0B08C49B-2A29-4486-97BD-F491C6E399ED}"/>
              </a:ext>
            </a:extLst>
          </p:cNvPr>
          <p:cNvCxnSpPr>
            <a:cxnSpLocks/>
          </p:cNvCxnSpPr>
          <p:nvPr/>
        </p:nvCxnSpPr>
        <p:spPr>
          <a:xfrm>
            <a:off x="3131840" y="2439110"/>
            <a:ext cx="864096" cy="0"/>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A7F6E591-96F7-489C-8A9B-3AD9ED8FC9FA}"/>
              </a:ext>
            </a:extLst>
          </p:cNvPr>
          <p:cNvSpPr/>
          <p:nvPr/>
        </p:nvSpPr>
        <p:spPr>
          <a:xfrm>
            <a:off x="4035860" y="2007060"/>
            <a:ext cx="3056419" cy="9599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印品黑体" panose="00000500000000000000" pitchFamily="2" charset="-122"/>
              </a:rPr>
              <a:t>娱乐是一种体验，也是一种以调节自身生理和心理平衡为目的的活动。人们利用休闲时间，通过参与经常性的娱乐活动，达到保持心情愉快、强身健体的目的。</a:t>
            </a:r>
          </a:p>
        </p:txBody>
      </p:sp>
      <p:sp>
        <p:nvSpPr>
          <p:cNvPr id="33" name="Freeform: Shape 17">
            <a:extLst>
              <a:ext uri="{FF2B5EF4-FFF2-40B4-BE49-F238E27FC236}">
                <a16:creationId xmlns="" xmlns:a16="http://schemas.microsoft.com/office/drawing/2014/main" id="{4218FE1C-3FFC-4CCD-9B5B-3C5937ED456D}"/>
              </a:ext>
            </a:extLst>
          </p:cNvPr>
          <p:cNvSpPr/>
          <p:nvPr/>
        </p:nvSpPr>
        <p:spPr>
          <a:xfrm>
            <a:off x="1816135" y="1823305"/>
            <a:ext cx="1252365" cy="125250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rgbClr val="F8A724"/>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5" name="文本框 44">
            <a:extLst>
              <a:ext uri="{FF2B5EF4-FFF2-40B4-BE49-F238E27FC236}">
                <a16:creationId xmlns="" xmlns:a16="http://schemas.microsoft.com/office/drawing/2014/main" id="{ABC9818F-8328-4E6E-A7B0-FFC4EAE7010E}"/>
              </a:ext>
            </a:extLst>
          </p:cNvPr>
          <p:cNvSpPr txBox="1"/>
          <p:nvPr/>
        </p:nvSpPr>
        <p:spPr>
          <a:xfrm>
            <a:off x="2083581" y="2069470"/>
            <a:ext cx="693255" cy="707886"/>
          </a:xfrm>
          <a:prstGeom prst="rect">
            <a:avLst/>
          </a:prstGeom>
          <a:noFill/>
        </p:spPr>
        <p:txBody>
          <a:bodyPr wrap="square">
            <a:spAutoFit/>
          </a:bodyPr>
          <a:lstStyle/>
          <a:p>
            <a:pPr defTabSz="622268">
              <a:spcBef>
                <a:spcPct val="0"/>
              </a:spcBef>
              <a:spcAft>
                <a:spcPct val="0"/>
              </a:spcAft>
            </a:pPr>
            <a:r>
              <a:rPr lang="zh-CN" altLang="en-US" sz="2000" b="1" dirty="0">
                <a:solidFill>
                  <a:schemeClr val="bg1"/>
                </a:solidFill>
                <a:latin typeface="印品黑体" panose="00000500000000000000" pitchFamily="2" charset="-122"/>
              </a:rPr>
              <a:t>娱乐</a:t>
            </a:r>
            <a:endParaRPr lang="en-US" altLang="zh-CN" sz="2000" b="1" dirty="0">
              <a:solidFill>
                <a:schemeClr val="bg1"/>
              </a:solidFill>
              <a:latin typeface="印品黑体" panose="00000500000000000000" pitchFamily="2" charset="-122"/>
            </a:endParaRPr>
          </a:p>
          <a:p>
            <a:pPr defTabSz="622268">
              <a:spcBef>
                <a:spcPct val="0"/>
              </a:spcBef>
              <a:spcAft>
                <a:spcPct val="0"/>
              </a:spcAft>
            </a:pPr>
            <a:r>
              <a:rPr lang="zh-CN" altLang="en-US" sz="2000" b="1" dirty="0">
                <a:solidFill>
                  <a:schemeClr val="bg1"/>
                </a:solidFill>
                <a:latin typeface="印品黑体" panose="00000500000000000000" pitchFamily="2" charset="-122"/>
              </a:rPr>
              <a:t>功能</a:t>
            </a:r>
            <a:endParaRPr lang="en-US" altLang="zh-CN" sz="2000" b="1" dirty="0">
              <a:solidFill>
                <a:schemeClr val="bg1"/>
              </a:solidFill>
              <a:latin typeface="印品黑体" panose="00000500000000000000" pitchFamily="2" charset="-122"/>
            </a:endParaRPr>
          </a:p>
        </p:txBody>
      </p:sp>
      <p:sp>
        <p:nvSpPr>
          <p:cNvPr id="7" name="矩形 6">
            <a:extLst>
              <a:ext uri="{FF2B5EF4-FFF2-40B4-BE49-F238E27FC236}">
                <a16:creationId xmlns="" xmlns:a16="http://schemas.microsoft.com/office/drawing/2014/main" id="{6241931D-6F0D-48B1-B2E5-9E64EC5B064D}"/>
              </a:ext>
            </a:extLst>
          </p:cNvPr>
          <p:cNvSpPr/>
          <p:nvPr/>
        </p:nvSpPr>
        <p:spPr>
          <a:xfrm>
            <a:off x="3995936" y="1935052"/>
            <a:ext cx="3240360" cy="1086925"/>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a:extLst>
              <a:ext uri="{FF2B5EF4-FFF2-40B4-BE49-F238E27FC236}">
                <a16:creationId xmlns="" xmlns:a16="http://schemas.microsoft.com/office/drawing/2014/main" id="{E42B0C02-6000-4C6D-8992-775225A83E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806115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172819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一、休闲活动及其功能</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 name="Straight Connector 6">
            <a:extLst>
              <a:ext uri="{FF2B5EF4-FFF2-40B4-BE49-F238E27FC236}">
                <a16:creationId xmlns="" xmlns:a16="http://schemas.microsoft.com/office/drawing/2014/main" id="{0B08C49B-2A29-4486-97BD-F491C6E399ED}"/>
              </a:ext>
            </a:extLst>
          </p:cNvPr>
          <p:cNvCxnSpPr>
            <a:cxnSpLocks/>
          </p:cNvCxnSpPr>
          <p:nvPr/>
        </p:nvCxnSpPr>
        <p:spPr>
          <a:xfrm>
            <a:off x="3131840" y="2439110"/>
            <a:ext cx="864096" cy="0"/>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A7F6E591-96F7-489C-8A9B-3AD9ED8FC9FA}"/>
              </a:ext>
            </a:extLst>
          </p:cNvPr>
          <p:cNvSpPr/>
          <p:nvPr/>
        </p:nvSpPr>
        <p:spPr>
          <a:xfrm>
            <a:off x="4035860" y="2007060"/>
            <a:ext cx="3056419" cy="73834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印品黑体" panose="00000500000000000000" pitchFamily="2" charset="-122"/>
              </a:rPr>
              <a:t>从休闲的本质意义上讲，应该积极鼓励和充分肯定职业以外的各种休闲活动带给人们的自我发展。</a:t>
            </a:r>
          </a:p>
        </p:txBody>
      </p:sp>
      <p:sp>
        <p:nvSpPr>
          <p:cNvPr id="33" name="Freeform: Shape 17">
            <a:extLst>
              <a:ext uri="{FF2B5EF4-FFF2-40B4-BE49-F238E27FC236}">
                <a16:creationId xmlns="" xmlns:a16="http://schemas.microsoft.com/office/drawing/2014/main" id="{4218FE1C-3FFC-4CCD-9B5B-3C5937ED456D}"/>
              </a:ext>
            </a:extLst>
          </p:cNvPr>
          <p:cNvSpPr/>
          <p:nvPr/>
        </p:nvSpPr>
        <p:spPr>
          <a:xfrm>
            <a:off x="1816135" y="1823305"/>
            <a:ext cx="1252365" cy="125250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3"/>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19443" tIns="119455" rIns="119443" bIns="119455" anchor="ctr" anchorCtr="0">
            <a:normAutofit/>
          </a:bodyPr>
          <a:lstStyle/>
          <a:p>
            <a:pPr defTabSz="622268">
              <a:spcBef>
                <a:spcPct val="0"/>
              </a:spcBef>
              <a:spcAft>
                <a:spcPct val="0"/>
              </a:spcAft>
            </a:pPr>
            <a:endParaRPr lang="en-US" sz="1600" b="1" dirty="0">
              <a:latin typeface="印品黑体" panose="00000500000000000000" pitchFamily="2" charset="-122"/>
            </a:endParaRPr>
          </a:p>
        </p:txBody>
      </p:sp>
      <p:sp>
        <p:nvSpPr>
          <p:cNvPr id="45" name="文本框 44">
            <a:extLst>
              <a:ext uri="{FF2B5EF4-FFF2-40B4-BE49-F238E27FC236}">
                <a16:creationId xmlns="" xmlns:a16="http://schemas.microsoft.com/office/drawing/2014/main" id="{ABC9818F-8328-4E6E-A7B0-FFC4EAE7010E}"/>
              </a:ext>
            </a:extLst>
          </p:cNvPr>
          <p:cNvSpPr txBox="1"/>
          <p:nvPr/>
        </p:nvSpPr>
        <p:spPr>
          <a:xfrm>
            <a:off x="2083581" y="2069470"/>
            <a:ext cx="693255" cy="707886"/>
          </a:xfrm>
          <a:prstGeom prst="rect">
            <a:avLst/>
          </a:prstGeom>
          <a:noFill/>
        </p:spPr>
        <p:txBody>
          <a:bodyPr wrap="square">
            <a:spAutoFit/>
          </a:bodyPr>
          <a:lstStyle/>
          <a:p>
            <a:pPr defTabSz="622268">
              <a:spcBef>
                <a:spcPct val="0"/>
              </a:spcBef>
              <a:spcAft>
                <a:spcPct val="0"/>
              </a:spcAft>
            </a:pPr>
            <a:r>
              <a:rPr lang="zh-CN" altLang="en-US" sz="2000" b="1" dirty="0">
                <a:solidFill>
                  <a:schemeClr val="bg1"/>
                </a:solidFill>
                <a:latin typeface="印品黑体" panose="00000500000000000000" pitchFamily="2" charset="-122"/>
              </a:rPr>
              <a:t>发展</a:t>
            </a:r>
            <a:endParaRPr lang="en-US" altLang="zh-CN" sz="2000" b="1" dirty="0">
              <a:solidFill>
                <a:schemeClr val="bg1"/>
              </a:solidFill>
              <a:latin typeface="印品黑体" panose="00000500000000000000" pitchFamily="2" charset="-122"/>
            </a:endParaRPr>
          </a:p>
          <a:p>
            <a:pPr defTabSz="622268">
              <a:spcBef>
                <a:spcPct val="0"/>
              </a:spcBef>
              <a:spcAft>
                <a:spcPct val="0"/>
              </a:spcAft>
            </a:pPr>
            <a:r>
              <a:rPr lang="zh-CN" altLang="en-US" sz="2000" b="1" dirty="0">
                <a:solidFill>
                  <a:schemeClr val="bg1"/>
                </a:solidFill>
                <a:latin typeface="印品黑体" panose="00000500000000000000" pitchFamily="2" charset="-122"/>
              </a:rPr>
              <a:t>功能</a:t>
            </a:r>
            <a:endParaRPr lang="en-US" altLang="zh-CN" sz="2000" b="1" dirty="0">
              <a:solidFill>
                <a:schemeClr val="bg1"/>
              </a:solidFill>
              <a:latin typeface="印品黑体" panose="00000500000000000000" pitchFamily="2" charset="-122"/>
            </a:endParaRPr>
          </a:p>
        </p:txBody>
      </p:sp>
      <p:sp>
        <p:nvSpPr>
          <p:cNvPr id="7" name="矩形 6">
            <a:extLst>
              <a:ext uri="{FF2B5EF4-FFF2-40B4-BE49-F238E27FC236}">
                <a16:creationId xmlns="" xmlns:a16="http://schemas.microsoft.com/office/drawing/2014/main" id="{6241931D-6F0D-48B1-B2E5-9E64EC5B064D}"/>
              </a:ext>
            </a:extLst>
          </p:cNvPr>
          <p:cNvSpPr/>
          <p:nvPr/>
        </p:nvSpPr>
        <p:spPr>
          <a:xfrm>
            <a:off x="3995936" y="1935053"/>
            <a:ext cx="3240360" cy="924730"/>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a:extLst>
              <a:ext uri="{FF2B5EF4-FFF2-40B4-BE49-F238E27FC236}">
                <a16:creationId xmlns="" xmlns:a16="http://schemas.microsoft.com/office/drawing/2014/main" id="{E42B0C02-6000-4C6D-8992-775225A83E58}"/>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8300914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大学生休闲活动的一般问题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 xmlns:a16="http://schemas.microsoft.com/office/drawing/2014/main" id="{206E7DB9-5899-4F16-A729-1FEAA4687181}"/>
              </a:ext>
            </a:extLst>
          </p:cNvPr>
          <p:cNvSpPr/>
          <p:nvPr/>
        </p:nvSpPr>
        <p:spPr>
          <a:xfrm>
            <a:off x="1284703"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二、当代大学生休闲活动的基本特点</a:t>
            </a:r>
          </a:p>
        </p:txBody>
      </p:sp>
      <p:sp>
        <p:nvSpPr>
          <p:cNvPr id="39" name="等腰三角形 38">
            <a:extLst>
              <a:ext uri="{FF2B5EF4-FFF2-40B4-BE49-F238E27FC236}">
                <a16:creationId xmlns=""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 xmlns:a16="http://schemas.microsoft.com/office/drawing/2014/main" id="{22EE882C-B158-4764-BFD4-540EA055944F}"/>
              </a:ext>
            </a:extLst>
          </p:cNvPr>
          <p:cNvCxnSpPr>
            <a:cxnSpLocks/>
          </p:cNvCxnSpPr>
          <p:nvPr/>
        </p:nvCxnSpPr>
        <p:spPr>
          <a:xfrm>
            <a:off x="4067944" y="521031"/>
            <a:ext cx="507605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 xmlns:a16="http://schemas.microsoft.com/office/drawing/2014/main" id="{AE45E134-9243-40C6-BAB0-BD5804E403B8}"/>
              </a:ext>
            </a:extLst>
          </p:cNvPr>
          <p:cNvGrpSpPr/>
          <p:nvPr/>
        </p:nvGrpSpPr>
        <p:grpSpPr>
          <a:xfrm>
            <a:off x="2699792" y="1489088"/>
            <a:ext cx="3132928" cy="2765270"/>
            <a:chOff x="3959352" y="1903457"/>
            <a:chExt cx="4273296" cy="3771812"/>
          </a:xfrm>
        </p:grpSpPr>
        <p:sp>
          <p:nvSpPr>
            <p:cNvPr id="37" name="Freeform: Shape 3">
              <a:extLst>
                <a:ext uri="{FF2B5EF4-FFF2-40B4-BE49-F238E27FC236}">
                  <a16:creationId xmlns="" xmlns:a16="http://schemas.microsoft.com/office/drawing/2014/main" id="{FF287C19-8A14-4654-873B-2C8C89378612}"/>
                </a:ext>
              </a:extLst>
            </p:cNvPr>
            <p:cNvSpPr/>
            <p:nvPr/>
          </p:nvSpPr>
          <p:spPr>
            <a:xfrm>
              <a:off x="4713347" y="2226306"/>
              <a:ext cx="2751703" cy="3122810"/>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bg1">
                <a:lumMod val="85000"/>
              </a:schemeClr>
            </a:solidFill>
            <a:ln w="12700">
              <a:miter lim="400000"/>
            </a:ln>
          </p:spPr>
          <p:txBody>
            <a:bodyPr anchor="ctr"/>
            <a:lstStyle/>
            <a:p>
              <a:pPr algn="ctr"/>
              <a:endParaRPr dirty="0">
                <a:latin typeface="印品黑体" panose="00000500000000000000" pitchFamily="2" charset="-122"/>
              </a:endParaRPr>
            </a:p>
          </p:txBody>
        </p:sp>
        <p:sp>
          <p:nvSpPr>
            <p:cNvPr id="38" name="Freeform: Shape 8">
              <a:extLst>
                <a:ext uri="{FF2B5EF4-FFF2-40B4-BE49-F238E27FC236}">
                  <a16:creationId xmlns="" xmlns:a16="http://schemas.microsoft.com/office/drawing/2014/main" id="{2A5682AB-F861-4297-B994-E571D9AFFDDA}"/>
                </a:ext>
              </a:extLst>
            </p:cNvPr>
            <p:cNvSpPr/>
            <p:nvPr/>
          </p:nvSpPr>
          <p:spPr>
            <a:xfrm>
              <a:off x="7268542" y="3295117"/>
              <a:ext cx="964106" cy="964136"/>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41" name="Freeform: Shape 11">
              <a:extLst>
                <a:ext uri="{FF2B5EF4-FFF2-40B4-BE49-F238E27FC236}">
                  <a16:creationId xmlns="" xmlns:a16="http://schemas.microsoft.com/office/drawing/2014/main" id="{265AFC43-370C-4527-964A-26C71AC88FB2}"/>
                </a:ext>
              </a:extLst>
            </p:cNvPr>
            <p:cNvSpPr/>
            <p:nvPr/>
          </p:nvSpPr>
          <p:spPr>
            <a:xfrm>
              <a:off x="6444737" y="4711139"/>
              <a:ext cx="964142" cy="96413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44" name="Freeform: Shape 20">
              <a:extLst>
                <a:ext uri="{FF2B5EF4-FFF2-40B4-BE49-F238E27FC236}">
                  <a16:creationId xmlns="" xmlns:a16="http://schemas.microsoft.com/office/drawing/2014/main" id="{85927A60-EB2C-4859-A854-BA4BC04DF91A}"/>
                </a:ext>
              </a:extLst>
            </p:cNvPr>
            <p:cNvSpPr/>
            <p:nvPr/>
          </p:nvSpPr>
          <p:spPr>
            <a:xfrm>
              <a:off x="3959352" y="3295123"/>
              <a:ext cx="964142" cy="964123"/>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47" name="Freeform: Shape 5">
              <a:extLst>
                <a:ext uri="{FF2B5EF4-FFF2-40B4-BE49-F238E27FC236}">
                  <a16:creationId xmlns="" xmlns:a16="http://schemas.microsoft.com/office/drawing/2014/main" id="{31F318F1-8EB4-4457-A92B-652E02802A0D}"/>
                </a:ext>
              </a:extLst>
            </p:cNvPr>
            <p:cNvSpPr/>
            <p:nvPr/>
          </p:nvSpPr>
          <p:spPr>
            <a:xfrm>
              <a:off x="6430772" y="1903469"/>
              <a:ext cx="964114" cy="964123"/>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55" name="Freeform: Shape 14">
              <a:extLst>
                <a:ext uri="{FF2B5EF4-FFF2-40B4-BE49-F238E27FC236}">
                  <a16:creationId xmlns="" xmlns:a16="http://schemas.microsoft.com/office/drawing/2014/main" id="{34CB1729-190C-46B4-993D-8716396F964D}"/>
                </a:ext>
              </a:extLst>
            </p:cNvPr>
            <p:cNvSpPr/>
            <p:nvPr/>
          </p:nvSpPr>
          <p:spPr>
            <a:xfrm>
              <a:off x="4797121" y="4711143"/>
              <a:ext cx="964106" cy="964123"/>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sp>
          <p:nvSpPr>
            <p:cNvPr id="58" name="Freeform: Shape 17">
              <a:extLst>
                <a:ext uri="{FF2B5EF4-FFF2-40B4-BE49-F238E27FC236}">
                  <a16:creationId xmlns="" xmlns:a16="http://schemas.microsoft.com/office/drawing/2014/main" id="{EE51491E-9795-446A-ABD8-0881D5A910EC}"/>
                </a:ext>
              </a:extLst>
            </p:cNvPr>
            <p:cNvSpPr/>
            <p:nvPr/>
          </p:nvSpPr>
          <p:spPr>
            <a:xfrm>
              <a:off x="4783161" y="1903457"/>
              <a:ext cx="964121" cy="964149"/>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3"/>
            </a:solidFill>
            <a:ln w="12700" cap="flat">
              <a:noFill/>
              <a:miter lim="400000"/>
            </a:ln>
            <a:effectLst/>
          </p:spPr>
          <p:txBody>
            <a:bodyPr anchor="ctr"/>
            <a:lstStyle/>
            <a:p>
              <a:pPr algn="ctr"/>
              <a:endParaRPr dirty="0">
                <a:latin typeface="印品黑体" panose="00000500000000000000" pitchFamily="2" charset="-122"/>
              </a:endParaRPr>
            </a:p>
          </p:txBody>
        </p:sp>
      </p:grpSp>
      <p:sp>
        <p:nvSpPr>
          <p:cNvPr id="72" name="矩形 71">
            <a:extLst>
              <a:ext uri="{FF2B5EF4-FFF2-40B4-BE49-F238E27FC236}">
                <a16:creationId xmlns="" xmlns:a16="http://schemas.microsoft.com/office/drawing/2014/main" id="{56346E9D-E559-40C6-BB43-09A4E8F8AECB}"/>
              </a:ext>
            </a:extLst>
          </p:cNvPr>
          <p:cNvSpPr/>
          <p:nvPr/>
        </p:nvSpPr>
        <p:spPr>
          <a:xfrm>
            <a:off x="1532794" y="1578540"/>
            <a:ext cx="1643683"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休闲时间充裕</a:t>
            </a:r>
          </a:p>
        </p:txBody>
      </p:sp>
      <p:sp>
        <p:nvSpPr>
          <p:cNvPr id="79" name="矩形 78">
            <a:extLst>
              <a:ext uri="{FF2B5EF4-FFF2-40B4-BE49-F238E27FC236}">
                <a16:creationId xmlns="" xmlns:a16="http://schemas.microsoft.com/office/drawing/2014/main" id="{856A40D7-A2D1-4BCE-8A1A-58603547CB85}"/>
              </a:ext>
            </a:extLst>
          </p:cNvPr>
          <p:cNvSpPr/>
          <p:nvPr/>
        </p:nvSpPr>
        <p:spPr>
          <a:xfrm>
            <a:off x="3406644" y="1569737"/>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0" name="矩形 79">
            <a:extLst>
              <a:ext uri="{FF2B5EF4-FFF2-40B4-BE49-F238E27FC236}">
                <a16:creationId xmlns="" xmlns:a16="http://schemas.microsoft.com/office/drawing/2014/main" id="{044E497B-051F-4F07-9CC7-9A50C092BE50}"/>
              </a:ext>
            </a:extLst>
          </p:cNvPr>
          <p:cNvSpPr/>
          <p:nvPr/>
        </p:nvSpPr>
        <p:spPr>
          <a:xfrm>
            <a:off x="4613574" y="1569737"/>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1" name="矩形 80">
            <a:extLst>
              <a:ext uri="{FF2B5EF4-FFF2-40B4-BE49-F238E27FC236}">
                <a16:creationId xmlns="" xmlns:a16="http://schemas.microsoft.com/office/drawing/2014/main" id="{60CF3CAD-5F93-47F7-94B8-16F00FF00191}"/>
              </a:ext>
            </a:extLst>
          </p:cNvPr>
          <p:cNvSpPr/>
          <p:nvPr/>
        </p:nvSpPr>
        <p:spPr>
          <a:xfrm>
            <a:off x="5228781" y="2574905"/>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2" name="矩形 81">
            <a:extLst>
              <a:ext uri="{FF2B5EF4-FFF2-40B4-BE49-F238E27FC236}">
                <a16:creationId xmlns="" xmlns:a16="http://schemas.microsoft.com/office/drawing/2014/main" id="{831AD2BE-8FF9-4E6E-8225-A1B66D1F6B8F}"/>
              </a:ext>
            </a:extLst>
          </p:cNvPr>
          <p:cNvSpPr/>
          <p:nvPr/>
        </p:nvSpPr>
        <p:spPr>
          <a:xfrm>
            <a:off x="2820839" y="2588835"/>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3" name="矩形 82">
            <a:extLst>
              <a:ext uri="{FF2B5EF4-FFF2-40B4-BE49-F238E27FC236}">
                <a16:creationId xmlns="" xmlns:a16="http://schemas.microsoft.com/office/drawing/2014/main" id="{8A2C0B9E-86D8-4190-9769-E6897ACABF9D}"/>
              </a:ext>
            </a:extLst>
          </p:cNvPr>
          <p:cNvSpPr/>
          <p:nvPr/>
        </p:nvSpPr>
        <p:spPr>
          <a:xfrm>
            <a:off x="3441309" y="3636842"/>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5</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2" name="矩形 91">
            <a:extLst>
              <a:ext uri="{FF2B5EF4-FFF2-40B4-BE49-F238E27FC236}">
                <a16:creationId xmlns="" xmlns:a16="http://schemas.microsoft.com/office/drawing/2014/main" id="{DBCD4EE1-5984-446D-9649-23DC3A99EF89}"/>
              </a:ext>
            </a:extLst>
          </p:cNvPr>
          <p:cNvSpPr/>
          <p:nvPr/>
        </p:nvSpPr>
        <p:spPr>
          <a:xfrm>
            <a:off x="4636791" y="3636841"/>
            <a:ext cx="431738" cy="497957"/>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6</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3" name="矩形 92">
            <a:extLst>
              <a:ext uri="{FF2B5EF4-FFF2-40B4-BE49-F238E27FC236}">
                <a16:creationId xmlns="" xmlns:a16="http://schemas.microsoft.com/office/drawing/2014/main" id="{70EE3440-45C9-44B0-93F3-FFE4AB9893E7}"/>
              </a:ext>
            </a:extLst>
          </p:cNvPr>
          <p:cNvSpPr/>
          <p:nvPr/>
        </p:nvSpPr>
        <p:spPr>
          <a:xfrm>
            <a:off x="4649897" y="1595185"/>
            <a:ext cx="2488322"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休闲活动类别丰富 </a:t>
            </a:r>
          </a:p>
        </p:txBody>
      </p:sp>
      <p:sp>
        <p:nvSpPr>
          <p:cNvPr id="94" name="矩形 93">
            <a:extLst>
              <a:ext uri="{FF2B5EF4-FFF2-40B4-BE49-F238E27FC236}">
                <a16:creationId xmlns="" xmlns:a16="http://schemas.microsoft.com/office/drawing/2014/main" id="{423D79BA-3CCE-49F5-B9D1-405EF4B8668A}"/>
              </a:ext>
            </a:extLst>
          </p:cNvPr>
          <p:cNvSpPr/>
          <p:nvPr/>
        </p:nvSpPr>
        <p:spPr>
          <a:xfrm>
            <a:off x="1143884" y="2509371"/>
            <a:ext cx="1480594" cy="65825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休闲活动以积极为主 </a:t>
            </a:r>
          </a:p>
        </p:txBody>
      </p:sp>
      <p:sp>
        <p:nvSpPr>
          <p:cNvPr id="95" name="矩形 94">
            <a:extLst>
              <a:ext uri="{FF2B5EF4-FFF2-40B4-BE49-F238E27FC236}">
                <a16:creationId xmlns="" xmlns:a16="http://schemas.microsoft.com/office/drawing/2014/main" id="{C89405AC-91C9-4D98-938E-342E40F3C312}"/>
              </a:ext>
            </a:extLst>
          </p:cNvPr>
          <p:cNvSpPr/>
          <p:nvPr/>
        </p:nvSpPr>
        <p:spPr>
          <a:xfrm>
            <a:off x="5906187" y="2509371"/>
            <a:ext cx="1480594" cy="658257"/>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65000"/>
                    <a:lumOff val="35000"/>
                  </a:schemeClr>
                </a:solidFill>
                <a:latin typeface="印品黑体" panose="00000500000000000000" pitchFamily="2" charset="-122"/>
              </a:rPr>
              <a:t>休闲活动层次较低 </a:t>
            </a:r>
          </a:p>
        </p:txBody>
      </p:sp>
      <p:sp>
        <p:nvSpPr>
          <p:cNvPr id="96" name="矩形 95">
            <a:extLst>
              <a:ext uri="{FF2B5EF4-FFF2-40B4-BE49-F238E27FC236}">
                <a16:creationId xmlns="" xmlns:a16="http://schemas.microsoft.com/office/drawing/2014/main" id="{9C06CD45-7ED2-452A-AEF2-62D959406F46}"/>
              </a:ext>
            </a:extLst>
          </p:cNvPr>
          <p:cNvSpPr/>
          <p:nvPr/>
        </p:nvSpPr>
        <p:spPr>
          <a:xfrm>
            <a:off x="1532794" y="3599690"/>
            <a:ext cx="1740019" cy="65825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chemeClr val="tx1">
                    <a:lumMod val="65000"/>
                    <a:lumOff val="35000"/>
                  </a:schemeClr>
                </a:solidFill>
                <a:latin typeface="印品黑体" panose="00000500000000000000" pitchFamily="2" charset="-122"/>
              </a:rPr>
              <a:t>休闲活动中经济支付能力较低</a:t>
            </a:r>
          </a:p>
        </p:txBody>
      </p:sp>
      <p:sp>
        <p:nvSpPr>
          <p:cNvPr id="97" name="矩形 96">
            <a:extLst>
              <a:ext uri="{FF2B5EF4-FFF2-40B4-BE49-F238E27FC236}">
                <a16:creationId xmlns="" xmlns:a16="http://schemas.microsoft.com/office/drawing/2014/main" id="{C7E715BB-CE08-4585-AE67-EB970D807AD0}"/>
              </a:ext>
            </a:extLst>
          </p:cNvPr>
          <p:cNvSpPr/>
          <p:nvPr/>
        </p:nvSpPr>
        <p:spPr>
          <a:xfrm>
            <a:off x="5282912" y="3599690"/>
            <a:ext cx="1706833" cy="658257"/>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solidFill>
                  <a:schemeClr val="tx1">
                    <a:lumMod val="65000"/>
                    <a:lumOff val="35000"/>
                  </a:schemeClr>
                </a:solidFill>
                <a:latin typeface="印品黑体" panose="00000500000000000000" pitchFamily="2" charset="-122"/>
              </a:rPr>
              <a:t>休闲活动和学习活动很难区分开</a:t>
            </a:r>
          </a:p>
        </p:txBody>
      </p:sp>
      <p:sp>
        <p:nvSpPr>
          <p:cNvPr id="5" name="等腰三角形 4">
            <a:extLst>
              <a:ext uri="{FF2B5EF4-FFF2-40B4-BE49-F238E27FC236}">
                <a16:creationId xmlns="" xmlns:a16="http://schemas.microsoft.com/office/drawing/2014/main" id="{D4088F1B-98F7-4A72-A991-A8B24939EF9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9828768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transition="in" filter="fade">
                                      <p:cBhvr>
                                        <p:cTn id="1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7006</TotalTime>
  <Words>3176</Words>
  <Application>Microsoft Office PowerPoint</Application>
  <PresentationFormat>全屏显示(16:9)</PresentationFormat>
  <Paragraphs>208</Paragraphs>
  <Slides>29</Slides>
  <Notes>29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inpin heiti</vt:lpstr>
      <vt:lpstr>宋体</vt:lpstr>
      <vt:lpstr>微软雅黑</vt:lpstr>
      <vt:lpstr>印品黑体</vt:lpstr>
      <vt:lpstr>字魂59号-创粗黑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956</cp:revision>
  <dcterms:created xsi:type="dcterms:W3CDTF">2015-12-11T17:46:17Z</dcterms:created>
  <dcterms:modified xsi:type="dcterms:W3CDTF">2020-10-14T01:17:50Z</dcterms:modified>
</cp:coreProperties>
</file>