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9"/>
  </p:handoutMasterIdLst>
  <p:sldIdLst>
    <p:sldId id="11090274" r:id="rId3"/>
    <p:sldId id="3619" r:id="rId4"/>
    <p:sldId id="11090628" r:id="rId6"/>
    <p:sldId id="11090600" r:id="rId7"/>
    <p:sldId id="11090599" r:id="rId8"/>
    <p:sldId id="11090601" r:id="rId9"/>
    <p:sldId id="11090602" r:id="rId10"/>
    <p:sldId id="11090603" r:id="rId11"/>
    <p:sldId id="11090604" r:id="rId12"/>
    <p:sldId id="11090605" r:id="rId13"/>
    <p:sldId id="11090606" r:id="rId14"/>
    <p:sldId id="11090607" r:id="rId15"/>
    <p:sldId id="11090608" r:id="rId16"/>
    <p:sldId id="11090609" r:id="rId17"/>
    <p:sldId id="11090610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8AE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2100" y="864"/>
      </p:cViewPr>
      <p:guideLst>
        <p:guide orient="horz" pos="216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306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9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DB74A3-C1F4-42D6-B31E-7A002EF7B0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5E044-8DF6-4D44-AE9C-DC074DCF57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645190-C92B-4638-974F-2FE6EA0FD7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531882"/>
            <a:ext cx="12192000" cy="326118"/>
          </a:xfrm>
          <a:prstGeom prst="rect">
            <a:avLst/>
          </a:prstGeom>
          <a:gradFill>
            <a:gsLst>
              <a:gs pos="1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83353"/>
            <a:ext cx="108488" cy="467855"/>
          </a:xfrm>
          <a:prstGeom prst="rect">
            <a:avLst/>
          </a:prstGeom>
          <a:gradFill>
            <a:gsLst>
              <a:gs pos="11000">
                <a:schemeClr val="accent1">
                  <a:lumMod val="97000"/>
                </a:schemeClr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9" name="直线连接符 7"/>
          <p:cNvCxnSpPr/>
          <p:nvPr userDrawn="1"/>
        </p:nvCxnSpPr>
        <p:spPr>
          <a:xfrm>
            <a:off x="3126658" y="717280"/>
            <a:ext cx="9065342" cy="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82"/>
          <p:cNvSpPr txBox="1"/>
          <p:nvPr userDrawn="1"/>
        </p:nvSpPr>
        <p:spPr>
          <a:xfrm>
            <a:off x="234729" y="426366"/>
            <a:ext cx="2646878" cy="53553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zh-CN" altLang="en-US" sz="2800" b="1" kern="1200">
                <a:solidFill>
                  <a:schemeClr val="accen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微软雅黑" panose="020B0503020204020204" pitchFamily="34" charset="-122"/>
              </a:rPr>
              <a:t>未来发展前景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D90A95-9157-4620-88D4-ABF89BD8EB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F95C51-E715-4EFD-82DB-8AC60CD14A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75FDA-6D59-4903-A6EF-0717273C2C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16864-0EE8-42CE-BC1B-942B7ECBC9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D90A95-9157-4620-88D4-ABF89BD8EB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F95C51-E715-4EFD-82DB-8AC60CD14A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D90A95-9157-4620-88D4-ABF89BD8EB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F95C51-E715-4EFD-82DB-8AC60CD14A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D90A95-9157-4620-88D4-ABF89BD8EB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F95C51-E715-4EFD-82DB-8AC60CD14A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6531882"/>
            <a:ext cx="12192000" cy="326118"/>
          </a:xfrm>
          <a:prstGeom prst="rect">
            <a:avLst/>
          </a:prstGeom>
          <a:gradFill>
            <a:gsLst>
              <a:gs pos="1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483353"/>
            <a:ext cx="108488" cy="467855"/>
          </a:xfrm>
          <a:prstGeom prst="rect">
            <a:avLst/>
          </a:prstGeom>
          <a:gradFill>
            <a:gsLst>
              <a:gs pos="11000">
                <a:schemeClr val="accent1">
                  <a:lumMod val="97000"/>
                </a:schemeClr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31882"/>
            <a:ext cx="12192000" cy="326118"/>
          </a:xfrm>
          <a:prstGeom prst="rect">
            <a:avLst/>
          </a:prstGeom>
          <a:gradFill>
            <a:gsLst>
              <a:gs pos="1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83353"/>
            <a:ext cx="108488" cy="467855"/>
          </a:xfrm>
          <a:prstGeom prst="rect">
            <a:avLst/>
          </a:prstGeom>
          <a:gradFill>
            <a:gsLst>
              <a:gs pos="11000">
                <a:schemeClr val="accent1">
                  <a:lumMod val="97000"/>
                </a:schemeClr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10" name="直线连接符 7"/>
          <p:cNvCxnSpPr/>
          <p:nvPr userDrawn="1"/>
        </p:nvCxnSpPr>
        <p:spPr>
          <a:xfrm>
            <a:off x="3126658" y="717280"/>
            <a:ext cx="9065342" cy="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标题 82"/>
          <p:cNvSpPr txBox="1"/>
          <p:nvPr userDrawn="1"/>
        </p:nvSpPr>
        <p:spPr>
          <a:xfrm>
            <a:off x="234729" y="426366"/>
            <a:ext cx="2646878" cy="53553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zh-CN" altLang="en-US" sz="2800" b="1" kern="1200">
                <a:solidFill>
                  <a:schemeClr val="accen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3200" b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微软雅黑" panose="020B0503020204020204" pitchFamily="34" charset="-122"/>
              </a:rPr>
              <a:t>先进理念优势</a:t>
            </a:r>
            <a:endParaRPr lang="zh-CN" altLang="en-US" sz="3200" b="0">
              <a:solidFill>
                <a:schemeClr val="tx1">
                  <a:lumMod val="75000"/>
                  <a:lumOff val="2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31882"/>
            <a:ext cx="12192000" cy="326118"/>
          </a:xfrm>
          <a:prstGeom prst="rect">
            <a:avLst/>
          </a:prstGeom>
          <a:gradFill>
            <a:gsLst>
              <a:gs pos="1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83353"/>
            <a:ext cx="108488" cy="467855"/>
          </a:xfrm>
          <a:prstGeom prst="rect">
            <a:avLst/>
          </a:prstGeom>
          <a:gradFill>
            <a:gsLst>
              <a:gs pos="11000">
                <a:schemeClr val="accent1">
                  <a:lumMod val="97000"/>
                </a:schemeClr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10" name="直线连接符 7"/>
          <p:cNvCxnSpPr/>
          <p:nvPr userDrawn="1"/>
        </p:nvCxnSpPr>
        <p:spPr>
          <a:xfrm>
            <a:off x="3126658" y="717280"/>
            <a:ext cx="9065342" cy="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标题 82"/>
          <p:cNvSpPr txBox="1"/>
          <p:nvPr userDrawn="1"/>
        </p:nvSpPr>
        <p:spPr>
          <a:xfrm>
            <a:off x="234729" y="426366"/>
            <a:ext cx="2646878" cy="53553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zh-CN" altLang="en-US" sz="2800" b="1" kern="1200">
                <a:solidFill>
                  <a:schemeClr val="accen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3200" b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微软雅黑" panose="020B0503020204020204" pitchFamily="34" charset="-122"/>
              </a:rPr>
              <a:t>市场竞争水平</a:t>
            </a:r>
            <a:endParaRPr lang="zh-CN" altLang="en-US" sz="3200" b="0">
              <a:solidFill>
                <a:schemeClr val="tx1">
                  <a:lumMod val="75000"/>
                  <a:lumOff val="2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4" Type="http://schemas.openxmlformats.org/officeDocument/2006/relationships/notesSlide" Target="../notesSlides/notesSlide1.xml"/><Relationship Id="rId23" Type="http://schemas.openxmlformats.org/officeDocument/2006/relationships/slideLayout" Target="../slideLayouts/slideLayout7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image" Target="../media/image1.png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8" Type="http://schemas.openxmlformats.org/officeDocument/2006/relationships/notesSlide" Target="../notesSlides/notesSlide3.xml"/><Relationship Id="rId37" Type="http://schemas.openxmlformats.org/officeDocument/2006/relationships/slideLayout" Target="../slideLayouts/slideLayout7.xml"/><Relationship Id="rId36" Type="http://schemas.openxmlformats.org/officeDocument/2006/relationships/tags" Target="../tags/tag59.xml"/><Relationship Id="rId35" Type="http://schemas.openxmlformats.org/officeDocument/2006/relationships/tags" Target="../tags/tag58.xml"/><Relationship Id="rId34" Type="http://schemas.openxmlformats.org/officeDocument/2006/relationships/tags" Target="../tags/tag57.xml"/><Relationship Id="rId33" Type="http://schemas.openxmlformats.org/officeDocument/2006/relationships/tags" Target="../tags/tag56.xml"/><Relationship Id="rId32" Type="http://schemas.openxmlformats.org/officeDocument/2006/relationships/tags" Target="../tags/tag55.xml"/><Relationship Id="rId31" Type="http://schemas.openxmlformats.org/officeDocument/2006/relationships/tags" Target="../tags/tag54.xml"/><Relationship Id="rId30" Type="http://schemas.openxmlformats.org/officeDocument/2006/relationships/tags" Target="../tags/tag53.xml"/><Relationship Id="rId3" Type="http://schemas.openxmlformats.org/officeDocument/2006/relationships/tags" Target="../tags/tag26.xml"/><Relationship Id="rId29" Type="http://schemas.openxmlformats.org/officeDocument/2006/relationships/tags" Target="../tags/tag52.xml"/><Relationship Id="rId28" Type="http://schemas.openxmlformats.org/officeDocument/2006/relationships/tags" Target="../tags/tag51.xml"/><Relationship Id="rId27" Type="http://schemas.openxmlformats.org/officeDocument/2006/relationships/tags" Target="../tags/tag50.xml"/><Relationship Id="rId26" Type="http://schemas.openxmlformats.org/officeDocument/2006/relationships/tags" Target="../tags/tag49.xml"/><Relationship Id="rId25" Type="http://schemas.openxmlformats.org/officeDocument/2006/relationships/tags" Target="../tags/tag48.xml"/><Relationship Id="rId24" Type="http://schemas.openxmlformats.org/officeDocument/2006/relationships/tags" Target="../tags/tag47.xml"/><Relationship Id="rId23" Type="http://schemas.openxmlformats.org/officeDocument/2006/relationships/tags" Target="../tags/tag46.xml"/><Relationship Id="rId22" Type="http://schemas.openxmlformats.org/officeDocument/2006/relationships/tags" Target="../tags/tag45.xml"/><Relationship Id="rId21" Type="http://schemas.openxmlformats.org/officeDocument/2006/relationships/tags" Target="../tags/tag44.xml"/><Relationship Id="rId20" Type="http://schemas.openxmlformats.org/officeDocument/2006/relationships/tags" Target="../tags/tag43.xml"/><Relationship Id="rId2" Type="http://schemas.openxmlformats.org/officeDocument/2006/relationships/tags" Target="../tags/tag25.xml"/><Relationship Id="rId19" Type="http://schemas.openxmlformats.org/officeDocument/2006/relationships/tags" Target="../tags/tag42.xml"/><Relationship Id="rId18" Type="http://schemas.openxmlformats.org/officeDocument/2006/relationships/tags" Target="../tags/tag41.xml"/><Relationship Id="rId17" Type="http://schemas.openxmlformats.org/officeDocument/2006/relationships/tags" Target="../tags/tag40.xml"/><Relationship Id="rId16" Type="http://schemas.openxmlformats.org/officeDocument/2006/relationships/tags" Target="../tags/tag3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tags" Target="../tags/tag60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590"/>
            <a:ext cx="12192635" cy="6857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21590"/>
            <a:ext cx="12191998" cy="6857999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778230"/>
            <a:ext cx="12192000" cy="1079770"/>
          </a:xfrm>
          <a:prstGeom prst="rect">
            <a:avLst/>
          </a:prstGeom>
          <a:gradFill flip="none" rotWithShape="1">
            <a:gsLst>
              <a:gs pos="0">
                <a:srgbClr val="18B88C"/>
              </a:gs>
              <a:gs pos="100000">
                <a:srgbClr val="006E5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0629" y="1582783"/>
            <a:ext cx="1799771" cy="1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3762" y="1963787"/>
            <a:ext cx="10439152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300">
                <a:solidFill>
                  <a:srgbClr val="18B8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新能源汽车</a:t>
            </a:r>
            <a:r>
              <a:rPr lang="zh-CN" altLang="en-US" sz="6000" b="1" spc="300">
                <a:solidFill>
                  <a:srgbClr val="18B8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充电系统</a:t>
            </a:r>
            <a:endParaRPr lang="zh-CN" altLang="en-US" sz="6000" b="1" spc="300">
              <a:solidFill>
                <a:srgbClr val="18B88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6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构造与检修</a:t>
            </a:r>
            <a:endParaRPr lang="zh-CN" altLang="en-US" sz="6000" b="1" spc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endParaRPr lang="zh-CN" altLang="en-US" sz="6000" b="1" spc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09870" y="4040505"/>
            <a:ext cx="1572260" cy="56384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18B88C"/>
              </a:gs>
              <a:gs pos="100000">
                <a:srgbClr val="006E51"/>
              </a:gs>
            </a:gsLst>
            <a:path path="circle">
              <a:fillToRect l="50000" t="50000" r="50000" b="50000"/>
            </a:path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 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微课版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)</a:t>
            </a:r>
            <a:endParaRPr lang="en-US" altLang="zh-CN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70020" y="6120130"/>
            <a:ext cx="4281170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华东师范大学出版社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/>
      <p:bldP spid="13" grpId="0" bldLvl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交流充电的互操作性测试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3864610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交流充电的控制过程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1"/>
          <p:cNvSpPr txBox="1"/>
          <p:nvPr>
            <p:custDataLst>
              <p:tags r:id="rId2"/>
            </p:custDataLst>
          </p:nvPr>
        </p:nvSpPr>
        <p:spPr>
          <a:xfrm>
            <a:off x="939165" y="2305050"/>
            <a:ext cx="9883140" cy="84391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车辆设置的结束条件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达到或者驾驶员对车辆实施停止充电指令。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39165" y="2038350"/>
            <a:ext cx="315214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5345" y="2817495"/>
            <a:ext cx="4479290" cy="3567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直流充电的互操作性测试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422211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直流充电互操作性的测试条件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1"/>
          <p:cNvSpPr txBox="1"/>
          <p:nvPr>
            <p:custDataLst>
              <p:tags r:id="rId2"/>
            </p:custDataLst>
          </p:nvPr>
        </p:nvSpPr>
        <p:spPr>
          <a:xfrm>
            <a:off x="939165" y="2305050"/>
            <a:ext cx="9883140" cy="84391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根据《电动汽车传导充电互操作性测试规范第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部分：车辆》（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GB/T 34657.2-2017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）的规定，直流充电互操作性测试所需要的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环境条件、电源条件、仪器仪表要求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车辆要求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与交流充电互操作性测试相同。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不同的是，进行直流充电互操作性测试的车辆，其直流传导充电通信协议必须符合《非车载传导式充电机与电动汽车之间的数字通信协议》（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GB/T 27930-2023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）的规定，直流充电连接装置应满足《电动汽车传导充电用连接装置第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部分：直流充电接口》（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GB/T 20234.3-2023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）的规定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直流充电的互操作性测试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364426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直流充电的控制过程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1"/>
          <p:cNvSpPr txBox="1"/>
          <p:nvPr>
            <p:custDataLst>
              <p:tags r:id="rId2"/>
            </p:custDataLst>
          </p:nvPr>
        </p:nvSpPr>
        <p:spPr>
          <a:xfrm>
            <a:off x="939165" y="1795780"/>
            <a:ext cx="3865880" cy="84391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在整个充电过程中，非车载充电机控制装置监测接触器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K1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K2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K3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K4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的状态，电动汽车车辆控制装置监测接触器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K5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K6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状态并控制其接通及断开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充电流程分为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物理连接阶段、低压辅助上电、充电握手阶段、充电参数配置阶段、充电阶段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充电结束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个阶段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695" y="1746250"/>
            <a:ext cx="6457315" cy="3857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直流充电的互操作性测试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364426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直流充电的控制过程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1"/>
          <p:cNvSpPr txBox="1"/>
          <p:nvPr>
            <p:custDataLst>
              <p:tags r:id="rId2"/>
            </p:custDataLst>
          </p:nvPr>
        </p:nvSpPr>
        <p:spPr>
          <a:xfrm>
            <a:off x="976630" y="2192020"/>
            <a:ext cx="9883140" cy="3346450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30000"/>
              </a:lnSpc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充电枪自然状态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。开关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闭合、未插入充电插座中的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CC1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，经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R2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、开关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构成回路。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3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物理连接阶段</a:t>
            </a:r>
            <a:r>
              <a:rPr lang="en-US" altLang="zh-CN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。开关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断开、未插入充电插座（捏枪）。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30000"/>
              </a:lnSpc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物理连接阶段</a:t>
            </a:r>
            <a:r>
              <a:rPr lang="en-US" altLang="zh-CN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。开关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断开、插入充电插座（捏着插枪）。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30000"/>
              </a:lnSpc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物理连接阶段</a:t>
            </a:r>
            <a:r>
              <a:rPr lang="en-US" altLang="zh-CN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。开关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闭合、充电枪完全连接，电子锁动作（插入松手）。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39165" y="1793240"/>
            <a:ext cx="315214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物理连接阶段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"/>
          <p:cNvSpPr txBox="1"/>
          <p:nvPr>
            <p:custDataLst>
              <p:tags r:id="rId4"/>
            </p:custDataLst>
          </p:nvPr>
        </p:nvSpPr>
        <p:spPr>
          <a:xfrm>
            <a:off x="976630" y="5460365"/>
            <a:ext cx="9883140" cy="416560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辅助电源闭合，在充电口完全连接后闭合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K3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K4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，使低压辅助供电回路导通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939165" y="5061585"/>
            <a:ext cx="315214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低压辅助上电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直流充电的互操作性测试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364426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直流充电的控制过程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1"/>
          <p:cNvSpPr txBox="1"/>
          <p:nvPr>
            <p:custDataLst>
              <p:tags r:id="rId2"/>
            </p:custDataLst>
          </p:nvPr>
        </p:nvSpPr>
        <p:spPr>
          <a:xfrm>
            <a:off x="1002030" y="2251075"/>
            <a:ext cx="9883140" cy="3503930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30000"/>
              </a:lnSpc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握手起动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。当充电机和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BMS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完成物理连接并低压辅助上电后，进入握手起动阶段。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3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绝缘监测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。在充电机端和车辆端均设置绝缘监测（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IMD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）电路，供电接口连接后到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K5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K6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闭合充电之前，由充电机负责充电机内部（含充电电缆）的绝缘检查。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3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en-US" altLang="zh-CN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泄放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。充电机进行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IMD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检测后，应及时对充电输出电压进行泄放。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3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握手辨识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。残余电压泄放完毕后，退出泄放电路，断开接触器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K1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K2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，进入握手辨识步骤，双方同时开始周期发送通信辨识报文。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002030" y="1997075"/>
            <a:ext cx="315214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充电握手阶段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直流充电的互操作性测试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364426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直流充电的控制过程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1"/>
          <p:cNvSpPr txBox="1"/>
          <p:nvPr>
            <p:custDataLst>
              <p:tags r:id="rId2"/>
            </p:custDataLst>
          </p:nvPr>
        </p:nvSpPr>
        <p:spPr>
          <a:xfrm>
            <a:off x="1002030" y="2251075"/>
            <a:ext cx="9883140" cy="788670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BMS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首先向充电机发送动力电池充电参数报文（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BCP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），充电机收到后配置充电参数并向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BMS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发送时间同步和充电机最大输出能力参数（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BMS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据此判断能否进行充电。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002030" y="1997075"/>
            <a:ext cx="315214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充电参数配置阶段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002030" y="3491230"/>
            <a:ext cx="9883140" cy="788670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在整个充电阶段，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BMS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实时向充电机发送蓄电池充电总状态（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BCS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）和蓄电池充电需求报文（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BCL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充电机收到后向蓄电池发送充电机充电状态（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CCS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），车辆开始充电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002030" y="3237230"/>
            <a:ext cx="315214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充电阶段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"/>
          <p:cNvSpPr txBox="1"/>
          <p:nvPr>
            <p:custDataLst>
              <p:tags r:id="rId6"/>
            </p:custDataLst>
          </p:nvPr>
        </p:nvSpPr>
        <p:spPr>
          <a:xfrm>
            <a:off x="1002030" y="4864100"/>
            <a:ext cx="9883140" cy="788670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BMS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根据充电过程是否正常、蓄电池状态是否达到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BMS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自身设定的充电结束条件以及是否收到充电机中止充电报文（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CST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）来判断是否结束充电。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002030" y="4572000"/>
            <a:ext cx="315214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6456" t="36380" b="23866"/>
          <a:stretch>
            <a:fillRect/>
          </a:stretch>
        </p:blipFill>
        <p:spPr>
          <a:xfrm>
            <a:off x="-635" y="13335"/>
            <a:ext cx="12192635" cy="21475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-6984"/>
            <a:ext cx="12191998" cy="2160824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1387475" y="3903980"/>
            <a:ext cx="434911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新能源汽车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充电系统认知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 11"/>
          <p:cNvSpPr/>
          <p:nvPr/>
        </p:nvSpPr>
        <p:spPr>
          <a:xfrm>
            <a:off x="4102100" y="1727835"/>
            <a:ext cx="4299585" cy="1099185"/>
          </a:xfrm>
          <a:custGeom>
            <a:avLst/>
            <a:gdLst>
              <a:gd name="adj" fmla="val 16809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il 12"/>
              <a:gd name="il-1" fmla="*/ q1 w 1"/>
              <a:gd name="it" fmla="*/ q1 h 1"/>
              <a:gd name="ir" fmla="+- r 0 q2"/>
              <a:gd name="ib" fmla="+- b 0 il-1"/>
              <a:gd name="q3" fmla="*/ h hc x2"/>
              <a:gd name="y1" fmla="pin 0 ib h"/>
              <a:gd name="y2" fmla="+- b 0 q3"/>
            </a:gdLst>
            <a:ahLst/>
            <a:cxnLst>
              <a:cxn ang="3">
                <a:pos x="hc" y="y1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q3"/>
              </a:cxn>
              <a:cxn ang="cd2">
                <a:pos x="x1" y="vc"/>
              </a:cxn>
            </a:cxnLst>
            <a:rect l="l" t="t" r="r" b="b"/>
            <a:pathLst>
              <a:path w="5742" h="1716">
                <a:moveTo>
                  <a:pt x="0" y="1398"/>
                </a:moveTo>
                <a:lnTo>
                  <a:pt x="235" y="0"/>
                </a:lnTo>
                <a:lnTo>
                  <a:pt x="5742" y="0"/>
                </a:lnTo>
                <a:lnTo>
                  <a:pt x="5507" y="1398"/>
                </a:lnTo>
                <a:lnTo>
                  <a:pt x="860" y="1398"/>
                </a:lnTo>
                <a:lnTo>
                  <a:pt x="697" y="1717"/>
                </a:lnTo>
                <a:lnTo>
                  <a:pt x="534" y="1398"/>
                </a:lnTo>
                <a:lnTo>
                  <a:pt x="0" y="1398"/>
                </a:lnTo>
                <a:close/>
              </a:path>
            </a:pathLst>
          </a:custGeom>
          <a:gradFill>
            <a:gsLst>
              <a:gs pos="1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ctr"/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5125" y="1788160"/>
            <a:ext cx="41535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</a:t>
            </a:r>
            <a:r>
              <a:rPr lang="en-US" altLang="zh-CN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录</a:t>
            </a:r>
            <a:r>
              <a:rPr lang="en-US" altLang="zh-CN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C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ONTENTS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557655" y="3505200"/>
            <a:ext cx="10401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任务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1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32" name="矩形: 圆角 22"/>
          <p:cNvSpPr/>
          <p:nvPr>
            <p:custDataLst>
              <p:tags r:id="rId5"/>
            </p:custDataLst>
          </p:nvPr>
        </p:nvSpPr>
        <p:spPr>
          <a:xfrm>
            <a:off x="1387475" y="3415030"/>
            <a:ext cx="127698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en-US" altLang="zh-CN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6"/>
            </p:custDataLst>
          </p:nvPr>
        </p:nvSpPr>
        <p:spPr>
          <a:xfrm>
            <a:off x="1282700" y="3423920"/>
            <a:ext cx="15322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项目一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7"/>
            </p:custDataLst>
          </p:nvPr>
        </p:nvSpPr>
        <p:spPr>
          <a:xfrm>
            <a:off x="1387475" y="5019675"/>
            <a:ext cx="434911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新能源汽车充电系统的装调与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测试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8"/>
            </p:custDataLst>
          </p:nvPr>
        </p:nvSpPr>
        <p:spPr>
          <a:xfrm>
            <a:off x="1557655" y="4620895"/>
            <a:ext cx="10401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任务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1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39" name="矩形: 圆角 22"/>
          <p:cNvSpPr/>
          <p:nvPr>
            <p:custDataLst>
              <p:tags r:id="rId9"/>
            </p:custDataLst>
          </p:nvPr>
        </p:nvSpPr>
        <p:spPr>
          <a:xfrm>
            <a:off x="1387475" y="4530725"/>
            <a:ext cx="127698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en-US" altLang="zh-CN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10"/>
            </p:custDataLst>
          </p:nvPr>
        </p:nvSpPr>
        <p:spPr>
          <a:xfrm>
            <a:off x="1282700" y="4539615"/>
            <a:ext cx="15322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项目二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11"/>
            </p:custDataLst>
          </p:nvPr>
        </p:nvSpPr>
        <p:spPr>
          <a:xfrm>
            <a:off x="6875145" y="3478530"/>
            <a:ext cx="454279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新能源汽车充电设备总成的装调与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测试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12"/>
            </p:custDataLst>
          </p:nvPr>
        </p:nvSpPr>
        <p:spPr>
          <a:xfrm>
            <a:off x="7045325" y="3079750"/>
            <a:ext cx="10401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任务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1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43" name="矩形: 圆角 22"/>
          <p:cNvSpPr/>
          <p:nvPr>
            <p:custDataLst>
              <p:tags r:id="rId13"/>
            </p:custDataLst>
          </p:nvPr>
        </p:nvSpPr>
        <p:spPr>
          <a:xfrm>
            <a:off x="6875145" y="2989580"/>
            <a:ext cx="127698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en-US" altLang="zh-CN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14"/>
            </p:custDataLst>
          </p:nvPr>
        </p:nvSpPr>
        <p:spPr>
          <a:xfrm>
            <a:off x="6770370" y="2998470"/>
            <a:ext cx="15322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项目三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15"/>
            </p:custDataLst>
          </p:nvPr>
        </p:nvSpPr>
        <p:spPr>
          <a:xfrm>
            <a:off x="6875145" y="4594225"/>
            <a:ext cx="434911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新能源汽车充电的互操作性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测试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16"/>
            </p:custDataLst>
          </p:nvPr>
        </p:nvSpPr>
        <p:spPr>
          <a:xfrm>
            <a:off x="7045325" y="4195445"/>
            <a:ext cx="10401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任务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1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47" name="矩形: 圆角 22"/>
          <p:cNvSpPr/>
          <p:nvPr>
            <p:custDataLst>
              <p:tags r:id="rId17"/>
            </p:custDataLst>
          </p:nvPr>
        </p:nvSpPr>
        <p:spPr>
          <a:xfrm>
            <a:off x="6875145" y="4105275"/>
            <a:ext cx="127698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en-US" altLang="zh-CN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18"/>
            </p:custDataLst>
          </p:nvPr>
        </p:nvSpPr>
        <p:spPr>
          <a:xfrm>
            <a:off x="6770370" y="4114165"/>
            <a:ext cx="15322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项目四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19"/>
            </p:custDataLst>
          </p:nvPr>
        </p:nvSpPr>
        <p:spPr>
          <a:xfrm>
            <a:off x="6875145" y="5709920"/>
            <a:ext cx="434911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新能源汽车充电系统的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故障检修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20"/>
            </p:custDataLst>
          </p:nvPr>
        </p:nvSpPr>
        <p:spPr>
          <a:xfrm>
            <a:off x="7045325" y="5311140"/>
            <a:ext cx="10401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任务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1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51" name="矩形: 圆角 22"/>
          <p:cNvSpPr/>
          <p:nvPr>
            <p:custDataLst>
              <p:tags r:id="rId21"/>
            </p:custDataLst>
          </p:nvPr>
        </p:nvSpPr>
        <p:spPr>
          <a:xfrm>
            <a:off x="6875145" y="5220970"/>
            <a:ext cx="127698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en-US" altLang="zh-CN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22"/>
            </p:custDataLst>
          </p:nvPr>
        </p:nvSpPr>
        <p:spPr>
          <a:xfrm>
            <a:off x="6770370" y="5229860"/>
            <a:ext cx="15322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项目五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3025" y="609600"/>
            <a:ext cx="6497320" cy="4039870"/>
          </a:xfrm>
          <a:prstGeom prst="rect">
            <a:avLst/>
          </a:prstGeom>
        </p:spPr>
      </p:pic>
      <p:sp>
        <p:nvSpPr>
          <p:cNvPr id="16" name="任意多边形: 形状 15"/>
          <p:cNvSpPr/>
          <p:nvPr/>
        </p:nvSpPr>
        <p:spPr>
          <a:xfrm>
            <a:off x="502399" y="609603"/>
            <a:ext cx="4650736" cy="5642398"/>
          </a:xfrm>
          <a:custGeom>
            <a:avLst/>
            <a:gdLst>
              <a:gd name="connsiteX0" fmla="*/ 0 w 4650736"/>
              <a:gd name="connsiteY0" fmla="*/ 0 h 5642398"/>
              <a:gd name="connsiteX1" fmla="*/ 596626 w 4650736"/>
              <a:gd name="connsiteY1" fmla="*/ 0 h 5642398"/>
              <a:gd name="connsiteX2" fmla="*/ 4054110 w 4650736"/>
              <a:gd name="connsiteY2" fmla="*/ 0 h 5642398"/>
              <a:gd name="connsiteX3" fmla="*/ 4650736 w 4650736"/>
              <a:gd name="connsiteY3" fmla="*/ 0 h 5642398"/>
              <a:gd name="connsiteX4" fmla="*/ 4650736 w 4650736"/>
              <a:gd name="connsiteY4" fmla="*/ 4828316 h 5642398"/>
              <a:gd name="connsiteX5" fmla="*/ 3649876 w 4650736"/>
              <a:gd name="connsiteY5" fmla="*/ 5642398 h 5642398"/>
              <a:gd name="connsiteX6" fmla="*/ 3053250 w 4650736"/>
              <a:gd name="connsiteY6" fmla="*/ 5642398 h 5642398"/>
              <a:gd name="connsiteX7" fmla="*/ 596626 w 4650736"/>
              <a:gd name="connsiteY7" fmla="*/ 5642398 h 5642398"/>
              <a:gd name="connsiteX8" fmla="*/ 0 w 4650736"/>
              <a:gd name="connsiteY8" fmla="*/ 5642398 h 5642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50736" h="5642398">
                <a:moveTo>
                  <a:pt x="0" y="0"/>
                </a:moveTo>
                <a:lnTo>
                  <a:pt x="596626" y="0"/>
                </a:lnTo>
                <a:lnTo>
                  <a:pt x="4054110" y="0"/>
                </a:lnTo>
                <a:lnTo>
                  <a:pt x="4650736" y="0"/>
                </a:lnTo>
                <a:lnTo>
                  <a:pt x="4650736" y="4828316"/>
                </a:lnTo>
                <a:lnTo>
                  <a:pt x="3649876" y="5642398"/>
                </a:lnTo>
                <a:lnTo>
                  <a:pt x="3053250" y="5642398"/>
                </a:lnTo>
                <a:lnTo>
                  <a:pt x="596626" y="5642398"/>
                </a:lnTo>
                <a:lnTo>
                  <a:pt x="0" y="5642398"/>
                </a:lnTo>
                <a:close/>
              </a:path>
            </a:pathLst>
          </a:custGeom>
          <a:gradFill>
            <a:gsLst>
              <a:gs pos="1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  <a:sym typeface="三极正极黑简体" panose="00000500000000000000" pitchFamily="2" charset="-122"/>
            </a:endParaRPr>
          </a:p>
        </p:txBody>
      </p:sp>
      <p:sp>
        <p:nvSpPr>
          <p:cNvPr id="11" name="任意多边形: 形状 10"/>
          <p:cNvSpPr/>
          <p:nvPr/>
        </p:nvSpPr>
        <p:spPr>
          <a:xfrm>
            <a:off x="4461037" y="5311574"/>
            <a:ext cx="1000860" cy="814082"/>
          </a:xfrm>
          <a:custGeom>
            <a:avLst/>
            <a:gdLst>
              <a:gd name="connsiteX0" fmla="*/ 1000860 w 1000860"/>
              <a:gd name="connsiteY0" fmla="*/ 0 h 814082"/>
              <a:gd name="connsiteX1" fmla="*/ 1000860 w 1000860"/>
              <a:gd name="connsiteY1" fmla="*/ 814082 h 814082"/>
              <a:gd name="connsiteX2" fmla="*/ 0 w 1000860"/>
              <a:gd name="connsiteY2" fmla="*/ 814082 h 814082"/>
              <a:gd name="connsiteX3" fmla="*/ 1000860 w 1000860"/>
              <a:gd name="connsiteY3" fmla="*/ 0 h 814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859" h="814082">
                <a:moveTo>
                  <a:pt x="1000860" y="0"/>
                </a:moveTo>
                <a:lnTo>
                  <a:pt x="1000860" y="814082"/>
                </a:lnTo>
                <a:lnTo>
                  <a:pt x="0" y="814082"/>
                </a:lnTo>
                <a:lnTo>
                  <a:pt x="100086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三极正极黑简体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1865" y="1357630"/>
            <a:ext cx="19754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105号-简雅黑" panose="00000500000000000000" pitchFamily="2" charset="-122"/>
                <a:sym typeface="三极正极黑简体" panose="00000500000000000000" pitchFamily="2" charset="-122"/>
              </a:rPr>
              <a:t>项目</a:t>
            </a:r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105号-简雅黑" panose="00000500000000000000" pitchFamily="2" charset="-122"/>
                <a:sym typeface="三极正极黑简体" panose="00000500000000000000" pitchFamily="2" charset="-122"/>
              </a:rPr>
              <a:t>四</a:t>
            </a:r>
            <a:endParaRPr lang="zh-CN" altLang="en-US" sz="4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105号-简雅黑" panose="00000500000000000000" pitchFamily="2" charset="-122"/>
              <a:sym typeface="三极正极黑简体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5835" y="2545080"/>
            <a:ext cx="3647440" cy="1918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新能源汽车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充电的互操作性测试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4969" y="2321907"/>
            <a:ext cx="655317" cy="47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三极正极黑简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1" grpId="0" bldLvl="0" animBg="1"/>
      <p:bldP spid="6" grpId="0"/>
      <p:bldP spid="8" grpId="0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交流充电的互操作性测试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3864610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充电互操作性测试的概念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1"/>
          <p:cNvSpPr txBox="1"/>
          <p:nvPr>
            <p:custDataLst>
              <p:tags r:id="rId2"/>
            </p:custDataLst>
          </p:nvPr>
        </p:nvSpPr>
        <p:spPr>
          <a:xfrm>
            <a:off x="939165" y="2534920"/>
            <a:ext cx="9878060" cy="3364230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充电互操作性指相同或不同型号、版本的供电设备与电动汽车通过信息交换和过程控制，实现充电互联、互通的能力。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新能源汽车交流充电互操作性测试包括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充电控制过程测试、充电连接控制时序测试、充电异常状态测试、充电控制输出测试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控制回路测试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五部分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交流充电的互操作性测试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443039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交流充电互操作性的测试条件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Rounded Rectangle 2"/>
          <p:cNvSpPr/>
          <p:nvPr>
            <p:custDataLst>
              <p:tags r:id="rId2"/>
            </p:custDataLst>
          </p:nvPr>
        </p:nvSpPr>
        <p:spPr>
          <a:xfrm>
            <a:off x="1739265" y="3606165"/>
            <a:ext cx="1953895" cy="340995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" name="Rounded Rectangle 10"/>
          <p:cNvSpPr/>
          <p:nvPr>
            <p:custDataLst>
              <p:tags r:id="rId3"/>
            </p:custDataLst>
          </p:nvPr>
        </p:nvSpPr>
        <p:spPr>
          <a:xfrm>
            <a:off x="3331210" y="3606165"/>
            <a:ext cx="1953895" cy="340995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1" name="Rounded Rectangle 17"/>
          <p:cNvSpPr/>
          <p:nvPr>
            <p:custDataLst>
              <p:tags r:id="rId4"/>
            </p:custDataLst>
          </p:nvPr>
        </p:nvSpPr>
        <p:spPr>
          <a:xfrm>
            <a:off x="4923790" y="3606165"/>
            <a:ext cx="1953895" cy="340995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4" name="Rounded Rectangle 23"/>
          <p:cNvSpPr/>
          <p:nvPr>
            <p:custDataLst>
              <p:tags r:id="rId5"/>
            </p:custDataLst>
          </p:nvPr>
        </p:nvSpPr>
        <p:spPr>
          <a:xfrm>
            <a:off x="6516370" y="3606165"/>
            <a:ext cx="1953895" cy="340995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4" name="Rounded Rectangle 28"/>
          <p:cNvSpPr/>
          <p:nvPr>
            <p:custDataLst>
              <p:tags r:id="rId6"/>
            </p:custDataLst>
          </p:nvPr>
        </p:nvSpPr>
        <p:spPr>
          <a:xfrm>
            <a:off x="8107680" y="3606165"/>
            <a:ext cx="1953895" cy="340995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cxnSp>
        <p:nvCxnSpPr>
          <p:cNvPr id="87" name="Straight Connector 5"/>
          <p:cNvCxnSpPr/>
          <p:nvPr>
            <p:custDataLst>
              <p:tags r:id="rId7"/>
            </p:custDataLst>
          </p:nvPr>
        </p:nvCxnSpPr>
        <p:spPr>
          <a:xfrm flipH="1" flipV="1">
            <a:off x="1923415" y="2743200"/>
            <a:ext cx="0" cy="915670"/>
          </a:xfrm>
          <a:prstGeom prst="line">
            <a:avLst/>
          </a:prstGeom>
          <a:solidFill>
            <a:srgbClr val="549F98"/>
          </a:solidFill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Oval 6"/>
          <p:cNvSpPr/>
          <p:nvPr>
            <p:custDataLst>
              <p:tags r:id="rId8"/>
            </p:custDataLst>
          </p:nvPr>
        </p:nvSpPr>
        <p:spPr>
          <a:xfrm>
            <a:off x="1782445" y="2480945"/>
            <a:ext cx="283210" cy="283210"/>
          </a:xfrm>
          <a:prstGeom prst="ellipse">
            <a:avLst/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89" name="Oval 33"/>
          <p:cNvSpPr/>
          <p:nvPr>
            <p:custDataLst>
              <p:tags r:id="rId9"/>
            </p:custDataLst>
          </p:nvPr>
        </p:nvSpPr>
        <p:spPr>
          <a:xfrm>
            <a:off x="1811655" y="3667760"/>
            <a:ext cx="217170" cy="21717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26" name="Group 39"/>
          <p:cNvGrpSpPr/>
          <p:nvPr>
            <p:custDataLst>
              <p:tags r:id="rId10"/>
            </p:custDataLst>
          </p:nvPr>
        </p:nvGrpSpPr>
        <p:grpSpPr>
          <a:xfrm rot="0">
            <a:off x="3403650" y="3667760"/>
            <a:ext cx="217071" cy="1132709"/>
            <a:chOff x="3486460" y="3335035"/>
            <a:chExt cx="273825" cy="1429026"/>
          </a:xfrm>
          <a:solidFill>
            <a:schemeClr val="accent2"/>
          </a:solidFill>
        </p:grpSpPr>
        <p:cxnSp>
          <p:nvCxnSpPr>
            <p:cNvPr id="84" name="Straight Connector 13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3627651" y="3608860"/>
              <a:ext cx="0" cy="1155201"/>
            </a:xfrm>
            <a:prstGeom prst="line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Oval 34"/>
            <p:cNvSpPr/>
            <p:nvPr>
              <p:custDataLst>
                <p:tags r:id="rId12"/>
              </p:custDataLst>
            </p:nvPr>
          </p:nvSpPr>
          <p:spPr>
            <a:xfrm>
              <a:off x="3486460" y="3335035"/>
              <a:ext cx="273825" cy="273825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Group 40"/>
          <p:cNvGrpSpPr/>
          <p:nvPr>
            <p:custDataLst>
              <p:tags r:id="rId13"/>
            </p:custDataLst>
          </p:nvPr>
        </p:nvGrpSpPr>
        <p:grpSpPr>
          <a:xfrm rot="0">
            <a:off x="4996230" y="2743016"/>
            <a:ext cx="217071" cy="1141914"/>
            <a:chOff x="5495379" y="2168221"/>
            <a:chExt cx="273825" cy="1440639"/>
          </a:xfrm>
          <a:solidFill>
            <a:schemeClr val="accent1"/>
          </a:solidFill>
        </p:grpSpPr>
        <p:cxnSp>
          <p:nvCxnSpPr>
            <p:cNvPr id="81" name="Straight Connector 20"/>
            <p:cNvCxnSpPr/>
            <p:nvPr>
              <p:custDataLst>
                <p:tags r:id="rId14"/>
              </p:custDataLst>
            </p:nvPr>
          </p:nvCxnSpPr>
          <p:spPr>
            <a:xfrm flipH="1" flipV="1">
              <a:off x="5636570" y="2168221"/>
              <a:ext cx="0" cy="1155201"/>
            </a:xfrm>
            <a:prstGeom prst="lin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Oval 35"/>
            <p:cNvSpPr/>
            <p:nvPr>
              <p:custDataLst>
                <p:tags r:id="rId15"/>
              </p:custDataLst>
            </p:nvPr>
          </p:nvSpPr>
          <p:spPr>
            <a:xfrm>
              <a:off x="5495379" y="3335035"/>
              <a:ext cx="273825" cy="273825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" name="Group 41"/>
          <p:cNvGrpSpPr/>
          <p:nvPr>
            <p:custDataLst>
              <p:tags r:id="rId16"/>
            </p:custDataLst>
          </p:nvPr>
        </p:nvGrpSpPr>
        <p:grpSpPr>
          <a:xfrm rot="0">
            <a:off x="6588810" y="3667760"/>
            <a:ext cx="217071" cy="1132709"/>
            <a:chOff x="7504298" y="3335035"/>
            <a:chExt cx="273825" cy="1429026"/>
          </a:xfrm>
          <a:solidFill>
            <a:schemeClr val="accent2"/>
          </a:solidFill>
        </p:grpSpPr>
        <p:cxnSp>
          <p:nvCxnSpPr>
            <p:cNvPr id="78" name="Straight Connector 25"/>
            <p:cNvCxnSpPr/>
            <p:nvPr>
              <p:custDataLst>
                <p:tags r:id="rId17"/>
              </p:custDataLst>
            </p:nvPr>
          </p:nvCxnSpPr>
          <p:spPr>
            <a:xfrm flipH="1" flipV="1">
              <a:off x="7645489" y="3608860"/>
              <a:ext cx="0" cy="1155201"/>
            </a:xfrm>
            <a:prstGeom prst="line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Oval 36"/>
            <p:cNvSpPr/>
            <p:nvPr>
              <p:custDataLst>
                <p:tags r:id="rId18"/>
              </p:custDataLst>
            </p:nvPr>
          </p:nvSpPr>
          <p:spPr>
            <a:xfrm>
              <a:off x="7504298" y="3335035"/>
              <a:ext cx="273825" cy="273825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Group 42"/>
          <p:cNvGrpSpPr/>
          <p:nvPr>
            <p:custDataLst>
              <p:tags r:id="rId19"/>
            </p:custDataLst>
          </p:nvPr>
        </p:nvGrpSpPr>
        <p:grpSpPr>
          <a:xfrm rot="0">
            <a:off x="8181390" y="2743016"/>
            <a:ext cx="217071" cy="1141914"/>
            <a:chOff x="9513219" y="2168221"/>
            <a:chExt cx="273825" cy="1440639"/>
          </a:xfrm>
          <a:solidFill>
            <a:schemeClr val="accent1"/>
          </a:solidFill>
        </p:grpSpPr>
        <p:cxnSp>
          <p:nvCxnSpPr>
            <p:cNvPr id="75" name="Straight Connector 31"/>
            <p:cNvCxnSpPr/>
            <p:nvPr>
              <p:custDataLst>
                <p:tags r:id="rId20"/>
              </p:custDataLst>
            </p:nvPr>
          </p:nvCxnSpPr>
          <p:spPr>
            <a:xfrm flipH="1" flipV="1">
              <a:off x="9654410" y="2168221"/>
              <a:ext cx="0" cy="1155201"/>
            </a:xfrm>
            <a:prstGeom prst="lin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Oval 37"/>
            <p:cNvSpPr/>
            <p:nvPr>
              <p:custDataLst>
                <p:tags r:id="rId21"/>
              </p:custDataLst>
            </p:nvPr>
          </p:nvSpPr>
          <p:spPr>
            <a:xfrm>
              <a:off x="9513219" y="3335035"/>
              <a:ext cx="273825" cy="273825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endParaRPr>
            </a:p>
          </p:txBody>
        </p:sp>
      </p:grpSp>
      <p:sp>
        <p:nvSpPr>
          <p:cNvPr id="6" name="Inhaltsplatzhalter 4"/>
          <p:cNvSpPr txBox="1"/>
          <p:nvPr>
            <p:custDataLst>
              <p:tags r:id="rId22"/>
            </p:custDataLst>
          </p:nvPr>
        </p:nvSpPr>
        <p:spPr>
          <a:xfrm>
            <a:off x="1268095" y="4262438"/>
            <a:ext cx="1441450" cy="32004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ts val="2500"/>
              </a:lnSpc>
              <a:buNone/>
            </a:pP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rPr>
              <a:t> </a:t>
            </a: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rPr>
              <a:t>环境条件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58" name="Oval 6"/>
          <p:cNvSpPr/>
          <p:nvPr>
            <p:custDataLst>
              <p:tags r:id="rId23"/>
            </p:custDataLst>
          </p:nvPr>
        </p:nvSpPr>
        <p:spPr>
          <a:xfrm>
            <a:off x="4966335" y="2480945"/>
            <a:ext cx="283210" cy="283210"/>
          </a:xfrm>
          <a:prstGeom prst="ellipse">
            <a:avLst/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59" name="Oval 6"/>
          <p:cNvSpPr/>
          <p:nvPr>
            <p:custDataLst>
              <p:tags r:id="rId24"/>
            </p:custDataLst>
          </p:nvPr>
        </p:nvSpPr>
        <p:spPr>
          <a:xfrm>
            <a:off x="8150225" y="2480945"/>
            <a:ext cx="283210" cy="283210"/>
          </a:xfrm>
          <a:prstGeom prst="ellipse">
            <a:avLst/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9" name="Oval 6"/>
          <p:cNvSpPr/>
          <p:nvPr>
            <p:custDataLst>
              <p:tags r:id="rId25"/>
            </p:custDataLst>
          </p:nvPr>
        </p:nvSpPr>
        <p:spPr>
          <a:xfrm>
            <a:off x="3373120" y="4789170"/>
            <a:ext cx="283210" cy="283210"/>
          </a:xfrm>
          <a:prstGeom prst="ellipse">
            <a:avLst/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90" name="Oval 6"/>
          <p:cNvSpPr/>
          <p:nvPr>
            <p:custDataLst>
              <p:tags r:id="rId26"/>
            </p:custDataLst>
          </p:nvPr>
        </p:nvSpPr>
        <p:spPr>
          <a:xfrm>
            <a:off x="6552565" y="4789170"/>
            <a:ext cx="283210" cy="283210"/>
          </a:xfrm>
          <a:prstGeom prst="ellipse">
            <a:avLst/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92" name="Inhaltsplatzhalter 4"/>
          <p:cNvSpPr txBox="1"/>
          <p:nvPr>
            <p:custDataLst>
              <p:tags r:id="rId27"/>
            </p:custDataLst>
          </p:nvPr>
        </p:nvSpPr>
        <p:spPr>
          <a:xfrm>
            <a:off x="2848610" y="2926081"/>
            <a:ext cx="1316355" cy="32004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ts val="2500"/>
              </a:lnSpc>
              <a:buNone/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rPr>
              <a:t>电源条件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94" name="Inhaltsplatzhalter 4"/>
          <p:cNvSpPr txBox="1"/>
          <p:nvPr>
            <p:custDataLst>
              <p:tags r:id="rId28"/>
            </p:custDataLst>
          </p:nvPr>
        </p:nvSpPr>
        <p:spPr>
          <a:xfrm>
            <a:off x="5869940" y="2926081"/>
            <a:ext cx="1617980" cy="32004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ts val="2500"/>
              </a:lnSpc>
              <a:buNone/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rPr>
              <a:t>车辆要求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96" name="Inhaltsplatzhalter 4"/>
          <p:cNvSpPr txBox="1"/>
          <p:nvPr>
            <p:custDataLst>
              <p:tags r:id="rId29"/>
            </p:custDataLst>
          </p:nvPr>
        </p:nvSpPr>
        <p:spPr>
          <a:xfrm>
            <a:off x="4258310" y="4262438"/>
            <a:ext cx="1600200" cy="32004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ts val="2500"/>
              </a:lnSpc>
              <a:buNone/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rPr>
              <a:t>仪器、仪表要求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97" name="Inhaltsplatzhalter 4"/>
          <p:cNvSpPr txBox="1"/>
          <p:nvPr>
            <p:custDataLst>
              <p:tags r:id="rId30"/>
            </p:custDataLst>
          </p:nvPr>
        </p:nvSpPr>
        <p:spPr>
          <a:xfrm>
            <a:off x="7564120" y="4262122"/>
            <a:ext cx="1494155" cy="64071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ts val="2500"/>
              </a:lnSpc>
              <a:buNone/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rPr>
              <a:t>其他要求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  <a:p>
            <a:pPr indent="0" algn="ctr" fontAlgn="auto">
              <a:lnSpc>
                <a:spcPts val="2500"/>
              </a:lnSpc>
              <a:buNone/>
            </a:pP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98" name="Inhaltsplatzhalter 4"/>
          <p:cNvSpPr txBox="1"/>
          <p:nvPr>
            <p:custDataLst>
              <p:tags r:id="rId31"/>
            </p:custDataLst>
          </p:nvPr>
        </p:nvSpPr>
        <p:spPr>
          <a:xfrm>
            <a:off x="1708785" y="2440305"/>
            <a:ext cx="427990" cy="32004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ts val="2500"/>
              </a:lnSpc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rPr>
              <a:t>1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99" name="Inhaltsplatzhalter 4"/>
          <p:cNvSpPr txBox="1"/>
          <p:nvPr>
            <p:custDataLst>
              <p:tags r:id="rId32"/>
            </p:custDataLst>
          </p:nvPr>
        </p:nvSpPr>
        <p:spPr>
          <a:xfrm>
            <a:off x="4893945" y="2444115"/>
            <a:ext cx="427990" cy="32004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ts val="2500"/>
              </a:lnSpc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rPr>
              <a:t>3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100" name="Inhaltsplatzhalter 4"/>
          <p:cNvSpPr txBox="1"/>
          <p:nvPr>
            <p:custDataLst>
              <p:tags r:id="rId33"/>
            </p:custDataLst>
          </p:nvPr>
        </p:nvSpPr>
        <p:spPr>
          <a:xfrm>
            <a:off x="8079105" y="2444115"/>
            <a:ext cx="427990" cy="32004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ts val="2500"/>
              </a:lnSpc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rPr>
              <a:t>5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101" name="Inhaltsplatzhalter 4"/>
          <p:cNvSpPr txBox="1"/>
          <p:nvPr>
            <p:custDataLst>
              <p:tags r:id="rId34"/>
            </p:custDataLst>
          </p:nvPr>
        </p:nvSpPr>
        <p:spPr>
          <a:xfrm>
            <a:off x="3304540" y="4743450"/>
            <a:ext cx="427990" cy="32004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ts val="2500"/>
              </a:lnSpc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rPr>
              <a:t>2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102" name="Inhaltsplatzhalter 4"/>
          <p:cNvSpPr txBox="1"/>
          <p:nvPr>
            <p:custDataLst>
              <p:tags r:id="rId35"/>
            </p:custDataLst>
          </p:nvPr>
        </p:nvSpPr>
        <p:spPr>
          <a:xfrm>
            <a:off x="6480175" y="4743450"/>
            <a:ext cx="427990" cy="32004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ts val="2500"/>
              </a:lnSpc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rPr>
              <a:t>4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8" name="Inhaltsplatzhalter 4"/>
          <p:cNvSpPr txBox="1"/>
          <p:nvPr>
            <p:custDataLst>
              <p:tags r:id="rId36"/>
            </p:custDataLst>
          </p:nvPr>
        </p:nvSpPr>
        <p:spPr>
          <a:xfrm>
            <a:off x="5107940" y="5280025"/>
            <a:ext cx="5880735" cy="64071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ts val="2500"/>
              </a:lnSpc>
              <a:buNone/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rPr>
              <a:t>《电动汽车传导充电用连接装置第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rPr>
              <a:t>2</a:t>
            </a: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rPr>
              <a:t>部分：交流充电接口》要求（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rPr>
              <a:t>GB/T 20234.2-2015</a:t>
            </a: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  <a:sym typeface="微软雅黑" panose="020B0503020204020204" pitchFamily="34" charset="-122"/>
              </a:rPr>
              <a:t>）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交流充电的互操作性测试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3864610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交流充电的控制过程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110" y="2059305"/>
            <a:ext cx="7861935" cy="4185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交流充电的互操作性测试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3864610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交流充电的控制过程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1"/>
          <p:cNvSpPr txBox="1"/>
          <p:nvPr>
            <p:custDataLst>
              <p:tags r:id="rId2"/>
            </p:custDataLst>
          </p:nvPr>
        </p:nvSpPr>
        <p:spPr>
          <a:xfrm>
            <a:off x="939165" y="2145030"/>
            <a:ext cx="10180320" cy="64833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充电流程分为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插枪、确认完全连接、充电准备就绪、起动充电、充电过程监测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充电结束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个阶段。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"/>
          <p:cNvSpPr txBox="1"/>
          <p:nvPr>
            <p:custDataLst>
              <p:tags r:id="rId3"/>
            </p:custDataLst>
          </p:nvPr>
        </p:nvSpPr>
        <p:spPr>
          <a:xfrm>
            <a:off x="970280" y="3192145"/>
            <a:ext cx="9883140" cy="84391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将充电桩的充电插头插入充电插座中，此时车辆处于不可行驶状态。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70280" y="2793365"/>
            <a:ext cx="315214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插枪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6615" y="3775710"/>
            <a:ext cx="5398135" cy="2628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交流充电的互操作性测试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3864610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交流充电的控制过程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1"/>
          <p:cNvSpPr txBox="1"/>
          <p:nvPr>
            <p:custDataLst>
              <p:tags r:id="rId2"/>
            </p:custDataLst>
          </p:nvPr>
        </p:nvSpPr>
        <p:spPr>
          <a:xfrm>
            <a:off x="939165" y="2437130"/>
            <a:ext cx="9883140" cy="84391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车辆上的充电控制装置通过测量检测点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与端子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之间的电阻值来判断充电口是否已完全连接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39165" y="2038350"/>
            <a:ext cx="315214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确认完全连接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4235" y="3322955"/>
            <a:ext cx="7493000" cy="2413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交流充电的互操作性测试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3864610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交流充电的控制过程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1"/>
          <p:cNvSpPr txBox="1"/>
          <p:nvPr>
            <p:custDataLst>
              <p:tags r:id="rId2"/>
            </p:custDataLst>
          </p:nvPr>
        </p:nvSpPr>
        <p:spPr>
          <a:xfrm>
            <a:off x="939165" y="2305050"/>
            <a:ext cx="9883140" cy="84391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在车载充电机自检完成且没有故障的情况下，当动力电池处于可充电状态时，车辆控制装置闭合开关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S2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，表示车辆充电准备就绪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39165" y="2038350"/>
            <a:ext cx="315214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充电准备就绪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1"/>
          <p:cNvSpPr txBox="1"/>
          <p:nvPr>
            <p:custDataLst>
              <p:tags r:id="rId4"/>
            </p:custDataLst>
          </p:nvPr>
        </p:nvSpPr>
        <p:spPr>
          <a:xfrm>
            <a:off x="939165" y="3620135"/>
            <a:ext cx="9883140" cy="84391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充电控制装置通过判断检测点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PWM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信号确认当前供电设备的最大供电能力通过测量检测点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与端子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PE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间的电阻来确认电缆的额定容量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939165" y="3322320"/>
            <a:ext cx="315214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起动充电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"/>
          <p:cNvSpPr txBox="1"/>
          <p:nvPr>
            <p:custDataLst>
              <p:tags r:id="rId6"/>
            </p:custDataLst>
          </p:nvPr>
        </p:nvSpPr>
        <p:spPr>
          <a:xfrm>
            <a:off x="939165" y="4860290"/>
            <a:ext cx="9883140" cy="84391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充电过程中，供电控制装置对检测点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进行周期性监测，车辆控制装置对检测点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和检测点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进行周期性监测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939165" y="4606290"/>
            <a:ext cx="315214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充电过程监测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0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1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2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3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4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5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6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7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8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9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2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20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21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22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23.xml><?xml version="1.0" encoding="utf-8"?>
<p:tagLst xmlns:p="http://schemas.openxmlformats.org/presentationml/2006/main">
  <p:tag name="KSO_WM_DIAGRAM_VIRTUALLY_FRAME" val="{&quot;height&quot;:352.35,&quot;left&quot;:69.25,&quot;top&quot;:151.85,&quot;width&quot;:747.5}"/>
</p:tagLst>
</file>

<file path=ppt/tags/tag24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25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26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27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28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29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3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30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31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32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33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34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35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36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37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38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39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4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40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41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42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43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44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45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46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47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48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49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5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50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51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52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53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54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55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56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57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58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59.xml><?xml version="1.0" encoding="utf-8"?>
<p:tagLst xmlns:p="http://schemas.openxmlformats.org/presentationml/2006/main">
  <p:tag name="KSO_WM_DIAGRAM_VIRTUALLY_FRAME" val="{&quot;height&quot;:289.59133858267717,&quot;left&quot;:55.4,&quot;top&quot;:170.55866141732284,&quot;width&quot;:844.5}"/>
</p:tagLst>
</file>

<file path=ppt/tags/tag6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60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61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62.xml><?xml version="1.0" encoding="utf-8"?>
<p:tagLst xmlns:p="http://schemas.openxmlformats.org/presentationml/2006/main">
  <p:tag name="KSO_WM_DIAGRAM_VIRTUALLY_FRAME" val="{&quot;height&quot;:352.35,&quot;left&quot;:69.25,&quot;top&quot;:151.85,&quot;width&quot;:747.5}"/>
</p:tagLst>
</file>

<file path=ppt/tags/tag63.xml><?xml version="1.0" encoding="utf-8"?>
<p:tagLst xmlns:p="http://schemas.openxmlformats.org/presentationml/2006/main">
  <p:tag name="KSO_WM_DIAGRAM_VIRTUALLY_FRAME" val="{&quot;height&quot;:352.35,&quot;left&quot;:69.25,&quot;top&quot;:151.85,&quot;width&quot;:747.5}"/>
</p:tagLst>
</file>

<file path=ppt/tags/tag64.xml><?xml version="1.0" encoding="utf-8"?>
<p:tagLst xmlns:p="http://schemas.openxmlformats.org/presentationml/2006/main">
  <p:tag name="KSO_WM_DIAGRAM_VIRTUALLY_FRAME" val="{&quot;height&quot;:352.35,&quot;left&quot;:69.25,&quot;top&quot;:151.85,&quot;width&quot;:747.5}"/>
</p:tagLst>
</file>

<file path=ppt/tags/tag65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66.xml><?xml version="1.0" encoding="utf-8"?>
<p:tagLst xmlns:p="http://schemas.openxmlformats.org/presentationml/2006/main">
  <p:tag name="KSO_WM_DIAGRAM_VIRTUALLY_FRAME" val="{&quot;height&quot;:352.35,&quot;left&quot;:69.25,&quot;top&quot;:151.85,&quot;width&quot;:747.5}"/>
</p:tagLst>
</file>

<file path=ppt/tags/tag67.xml><?xml version="1.0" encoding="utf-8"?>
<p:tagLst xmlns:p="http://schemas.openxmlformats.org/presentationml/2006/main">
  <p:tag name="KSO_WM_DIAGRAM_VIRTUALLY_FRAME" val="{&quot;height&quot;:352.35,&quot;left&quot;:69.25,&quot;top&quot;:151.85,&quot;width&quot;:747.5}"/>
</p:tagLst>
</file>

<file path=ppt/tags/tag68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69.xml><?xml version="1.0" encoding="utf-8"?>
<p:tagLst xmlns:p="http://schemas.openxmlformats.org/presentationml/2006/main">
  <p:tag name="KSO_WM_DIAGRAM_VIRTUALLY_FRAME" val="{&quot;height&quot;:352.35,&quot;left&quot;:69.25,&quot;top&quot;:151.85,&quot;width&quot;:782.9}"/>
</p:tagLst>
</file>

<file path=ppt/tags/tag7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70.xml><?xml version="1.0" encoding="utf-8"?>
<p:tagLst xmlns:p="http://schemas.openxmlformats.org/presentationml/2006/main">
  <p:tag name="KSO_WM_DIAGRAM_VIRTUALLY_FRAME" val="{&quot;height&quot;:352.35,&quot;left&quot;:69.25,&quot;top&quot;:151.85,&quot;width&quot;:782.9}"/>
</p:tagLst>
</file>

<file path=ppt/tags/tag71.xml><?xml version="1.0" encoding="utf-8"?>
<p:tagLst xmlns:p="http://schemas.openxmlformats.org/presentationml/2006/main">
  <p:tag name="KSO_WM_DIAGRAM_VIRTUALLY_FRAME" val="{&quot;height&quot;:352.35,&quot;left&quot;:69.25,&quot;top&quot;:151.85,&quot;width&quot;:782.9}"/>
</p:tagLst>
</file>

<file path=ppt/tags/tag72.xml><?xml version="1.0" encoding="utf-8"?>
<p:tagLst xmlns:p="http://schemas.openxmlformats.org/presentationml/2006/main">
  <p:tag name="KSO_WM_DIAGRAM_VIRTUALLY_FRAME" val="{&quot;height&quot;:352.35,&quot;left&quot;:69.25,&quot;top&quot;:151.85,&quot;width&quot;:782.9}"/>
</p:tagLst>
</file>

<file path=ppt/tags/tag73.xml><?xml version="1.0" encoding="utf-8"?>
<p:tagLst xmlns:p="http://schemas.openxmlformats.org/presentationml/2006/main">
  <p:tag name="KSO_WM_DIAGRAM_VIRTUALLY_FRAME" val="{&quot;height&quot;:352.35,&quot;left&quot;:69.25,&quot;top&quot;:151.85,&quot;width&quot;:782.9}"/>
</p:tagLst>
</file>

<file path=ppt/tags/tag74.xml><?xml version="1.0" encoding="utf-8"?>
<p:tagLst xmlns:p="http://schemas.openxmlformats.org/presentationml/2006/main">
  <p:tag name="KSO_WM_DIAGRAM_VIRTUALLY_FRAME" val="{&quot;height&quot;:352.35,&quot;left&quot;:69.25,&quot;top&quot;:151.85,&quot;width&quot;:782.9}"/>
</p:tagLst>
</file>

<file path=ppt/tags/tag75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76.xml><?xml version="1.0" encoding="utf-8"?>
<p:tagLst xmlns:p="http://schemas.openxmlformats.org/presentationml/2006/main">
  <p:tag name="KSO_WM_DIAGRAM_VIRTUALLY_FRAME" val="{&quot;height&quot;:352.35,&quot;left&quot;:69.25,&quot;top&quot;:151.85,&quot;width&quot;:782.9}"/>
</p:tagLst>
</file>

<file path=ppt/tags/tag77.xml><?xml version="1.0" encoding="utf-8"?>
<p:tagLst xmlns:p="http://schemas.openxmlformats.org/presentationml/2006/main">
  <p:tag name="KSO_WM_DIAGRAM_VIRTUALLY_FRAME" val="{&quot;height&quot;:352.35,&quot;left&quot;:69.25,&quot;top&quot;:151.85,&quot;width&quot;:782.9}"/>
</p:tagLst>
</file>

<file path=ppt/tags/tag78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79.xml><?xml version="1.0" encoding="utf-8"?>
<p:tagLst xmlns:p="http://schemas.openxmlformats.org/presentationml/2006/main">
  <p:tag name="KSO_WM_DIAGRAM_VIRTUALLY_FRAME" val="{&quot;height&quot;:352.35,&quot;left&quot;:69.25,&quot;top&quot;:151.85,&quot;width&quot;:782.9}"/>
</p:tagLst>
</file>

<file path=ppt/tags/tag8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80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81.xml><?xml version="1.0" encoding="utf-8"?>
<p:tagLst xmlns:p="http://schemas.openxmlformats.org/presentationml/2006/main">
  <p:tag name="KSO_WM_DIAGRAM_VIRTUALLY_FRAME" val="{&quot;height&quot;:352.35,&quot;left&quot;:69.25,&quot;top&quot;:151.85,&quot;width&quot;:782.9}"/>
</p:tagLst>
</file>

<file path=ppt/tags/tag82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83.xml><?xml version="1.0" encoding="utf-8"?>
<p:tagLst xmlns:p="http://schemas.openxmlformats.org/presentationml/2006/main">
  <p:tag name="KSO_WM_DIAGRAM_VIRTUALLY_FRAME" val="{&quot;height&quot;:352.35,&quot;left&quot;:69.25,&quot;top&quot;:151.85,&quot;width&quot;:785.85}"/>
</p:tagLst>
</file>

<file path=ppt/tags/tag84.xml><?xml version="1.0" encoding="utf-8"?>
<p:tagLst xmlns:p="http://schemas.openxmlformats.org/presentationml/2006/main">
  <p:tag name="KSO_WM_DIAGRAM_VIRTUALLY_FRAME" val="{&quot;height&quot;:352.35,&quot;left&quot;:69.25,&quot;top&quot;:151.85,&quot;width&quot;:785.85}"/>
</p:tagLst>
</file>

<file path=ppt/tags/tag85.xml><?xml version="1.0" encoding="utf-8"?>
<p:tagLst xmlns:p="http://schemas.openxmlformats.org/presentationml/2006/main">
  <p:tag name="KSO_WM_DIAGRAM_VIRTUALLY_FRAME" val="{&quot;height&quot;:403,&quot;left&quot;:51.65,&quot;top&quot;:148.25,&quot;width&quot;:800.5}"/>
</p:tagLst>
</file>

<file path=ppt/tags/tag86.xml><?xml version="1.0" encoding="utf-8"?>
<p:tagLst xmlns:p="http://schemas.openxmlformats.org/presentationml/2006/main">
  <p:tag name="KSO_WM_DIAGRAM_VIRTUALLY_FRAME" val="{&quot;height&quot;:403,&quot;left&quot;:51.65,&quot;top&quot;:148.25,&quot;width&quot;:800.5}"/>
</p:tagLst>
</file>

<file path=ppt/tags/tag87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88.xml><?xml version="1.0" encoding="utf-8"?>
<p:tagLst xmlns:p="http://schemas.openxmlformats.org/presentationml/2006/main">
  <p:tag name="KSO_WM_DIAGRAM_VIRTUALLY_FRAME" val="{&quot;height&quot;:403,&quot;left&quot;:51.65,&quot;top&quot;:148.25,&quot;width&quot;:800.5}"/>
</p:tagLst>
</file>

<file path=ppt/tags/tag89.xml><?xml version="1.0" encoding="utf-8"?>
<p:tagLst xmlns:p="http://schemas.openxmlformats.org/presentationml/2006/main">
  <p:tag name="KSO_WM_DIAGRAM_VIRTUALLY_FRAME" val="{&quot;height&quot;:403,&quot;left&quot;:51.65,&quot;top&quot;:148.25,&quot;width&quot;:800.5}"/>
</p:tagLst>
</file>

<file path=ppt/tags/tag9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90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91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92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93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94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95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96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97.xml><?xml version="1.0" encoding="utf-8"?>
<p:tagLst xmlns:p="http://schemas.openxmlformats.org/presentationml/2006/main">
  <p:tag name="AS_NET" val="4.0.30319.42000"/>
  <p:tag name="AS_OS" val="Microsoft Windows NT 6.2.9200.0"/>
  <p:tag name="AS_RELEASE_DATE" val="2024.02.14"/>
  <p:tag name="AS_TITLE" val="Aspose.Slides for .NET 4.0 Client Profile"/>
  <p:tag name="AS_VERSION" val="24.2"/>
  <p:tag name="COMMONDATA" val="eyJoZGlkIjoiYjNkNDYxMmIwNmM5NTY2OTdkODYxNGM2OGY2YmI2OGYifQ=="/>
</p:tagLst>
</file>

<file path=ppt/theme/theme1.xml><?xml version="1.0" encoding="utf-8"?>
<a:theme xmlns:a="http://schemas.openxmlformats.org/drawingml/2006/main" name="Office 主题​​">
  <a:themeElements>
    <a:clrScheme name="自定义 19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E51"/>
      </a:accent1>
      <a:accent2>
        <a:srgbClr val="18B88C"/>
      </a:accent2>
      <a:accent3>
        <a:srgbClr val="006E51"/>
      </a:accent3>
      <a:accent4>
        <a:srgbClr val="18B88C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2093</Words>
  <Application>WPS 演示</Application>
  <PresentationFormat>宽屏</PresentationFormat>
  <Paragraphs>233</Paragraphs>
  <Slides>15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思源宋体 CN Heavy</vt:lpstr>
      <vt:lpstr>微软雅黑</vt:lpstr>
      <vt:lpstr>思源宋体 Heavy</vt:lpstr>
      <vt:lpstr>inpin heiti</vt:lpstr>
      <vt:lpstr>三极正极黑简体</vt:lpstr>
      <vt:lpstr>字魂105号-简雅黑</vt:lpstr>
      <vt:lpstr>黑体</vt:lpstr>
      <vt:lpstr>Arial Unicode MS</vt:lpstr>
      <vt:lpstr>等线 Light</vt:lpstr>
      <vt:lpstr>等线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陈启奕</cp:lastModifiedBy>
  <cp:revision>80</cp:revision>
  <dcterms:created xsi:type="dcterms:W3CDTF">2026-01-28T09:03:00Z</dcterms:created>
  <dcterms:modified xsi:type="dcterms:W3CDTF">2026-01-30T08:12:19Z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4A1E005F31AA48F18B866AE3D3132DE2_13</vt:lpwstr>
  </property>
  <property fmtid="{D5CDD505-2E9C-101B-9397-08002B2CF9AE}" pid="3" name="KSOProductBuildVer">
    <vt:lpwstr>2052-12.1.0.23542</vt:lpwstr>
  </property>
</Properties>
</file>