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handoutMasterIdLst>
    <p:handoutMasterId r:id="rId32"/>
  </p:handoutMasterIdLst>
  <p:sldIdLst>
    <p:sldId id="11090274" r:id="rId3"/>
    <p:sldId id="3619" r:id="rId4"/>
    <p:sldId id="11090419" r:id="rId6"/>
    <p:sldId id="11090487" r:id="rId7"/>
    <p:sldId id="11090508" r:id="rId8"/>
    <p:sldId id="11090510" r:id="rId9"/>
    <p:sldId id="11090518" r:id="rId10"/>
    <p:sldId id="11090519" r:id="rId11"/>
    <p:sldId id="11090513" r:id="rId12"/>
    <p:sldId id="11090514" r:id="rId13"/>
    <p:sldId id="11090515" r:id="rId14"/>
    <p:sldId id="11090517" r:id="rId15"/>
    <p:sldId id="11090488" r:id="rId16"/>
    <p:sldId id="11090531" r:id="rId17"/>
    <p:sldId id="11090538" r:id="rId18"/>
    <p:sldId id="11090539" r:id="rId19"/>
    <p:sldId id="11090540" r:id="rId20"/>
    <p:sldId id="11090541" r:id="rId21"/>
    <p:sldId id="11090526" r:id="rId22"/>
    <p:sldId id="11090542" r:id="rId23"/>
    <p:sldId id="11090543" r:id="rId24"/>
    <p:sldId id="11090544" r:id="rId25"/>
    <p:sldId id="11090525" r:id="rId26"/>
    <p:sldId id="11090546" r:id="rId27"/>
    <p:sldId id="11090547" r:id="rId28"/>
    <p:sldId id="11090548" r:id="rId29"/>
    <p:sldId id="11090549" r:id="rId30"/>
    <p:sldId id="11090550" r:id="rId31"/>
  </p:sldIdLst>
  <p:sldSz cx="12192000" cy="6858000"/>
  <p:notesSz cx="6858000" cy="9144000"/>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5"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showPr>
  <p:clrMru>
    <a:srgbClr val="8AE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000" autoAdjust="0"/>
    <p:restoredTop sz="94660"/>
  </p:normalViewPr>
  <p:slideViewPr>
    <p:cSldViewPr snapToGrid="0" showGuides="1">
      <p:cViewPr>
        <p:scale>
          <a:sx n="33" d="100"/>
          <a:sy n="33" d="100"/>
        </p:scale>
        <p:origin x="2100" y="864"/>
      </p:cViewPr>
      <p:guideLst>
        <p:guide orient="horz" pos="2165"/>
        <p:guide pos="3840"/>
      </p:guideLst>
    </p:cSldViewPr>
  </p:slideViewPr>
  <p:notesTextViewPr>
    <p:cViewPr>
      <p:scale>
        <a:sx n="1" d="1"/>
        <a:sy n="1" d="1"/>
      </p:scale>
      <p:origin x="0" y="0"/>
    </p:cViewPr>
  </p:notesTextViewPr>
  <p:sorterViewPr>
    <p:cViewPr>
      <p:scale>
        <a:sx n="50" d="100"/>
        <a:sy n="50" d="100"/>
      </p:scale>
      <p:origin x="0" y="-306"/>
    </p:cViewPr>
  </p:sorterViewPr>
  <p:notesViewPr>
    <p:cSldViewPr>
      <p:cViewPr>
        <p:scale>
          <a:sx n="1" d="100"/>
          <a:sy n="1" d="100"/>
        </p:scale>
        <p:origin x="0" y="0"/>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6" Type="http://schemas.openxmlformats.org/officeDocument/2006/relationships/tags" Target="tags/tag158.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handoutMaster" Target="handoutMasters/handoutMaster1.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8DB74A3-C1F4-42D6-B31E-7A002EF7B05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FF5E044-8DF6-4D44-AE9C-DC074DCF57E7}"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645190-C92B-4638-974F-2FE6EA0FD731}"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7" name="矩形 6"/>
          <p:cNvSpPr/>
          <p:nvPr userDrawn="1"/>
        </p:nvSpPr>
        <p:spPr>
          <a:xfrm>
            <a:off x="0" y="6531882"/>
            <a:ext cx="12192000" cy="326118"/>
          </a:xfrm>
          <a:prstGeom prst="rect">
            <a:avLst/>
          </a:prstGeom>
          <a:gradFill>
            <a:gsLst>
              <a:gs pos="11000">
                <a:schemeClr val="accent1"/>
              </a:gs>
              <a:gs pos="100000">
                <a:schemeClr val="accent2"/>
              </a:gs>
            </a:gsLst>
            <a:lin ang="27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0" y="483353"/>
            <a:ext cx="108488" cy="467855"/>
          </a:xfrm>
          <a:prstGeom prst="rect">
            <a:avLst/>
          </a:prstGeom>
          <a:gradFill>
            <a:gsLst>
              <a:gs pos="11000">
                <a:schemeClr val="accent1">
                  <a:lumMod val="97000"/>
                </a:schemeClr>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宋体 CN Heavy" panose="02020900000000000000" pitchFamily="18" charset="-122"/>
              <a:ea typeface="思源宋体 CN Heavy" panose="02020900000000000000" pitchFamily="18" charset="-122"/>
            </a:endParaRPr>
          </a:p>
        </p:txBody>
      </p:sp>
      <p:cxnSp>
        <p:nvCxnSpPr>
          <p:cNvPr id="9" name="直线连接符 7"/>
          <p:cNvCxnSpPr/>
          <p:nvPr userDrawn="1"/>
        </p:nvCxnSpPr>
        <p:spPr>
          <a:xfrm>
            <a:off x="3126658" y="717280"/>
            <a:ext cx="9065342" cy="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10" name="标题 82"/>
          <p:cNvSpPr txBox="1"/>
          <p:nvPr userDrawn="1"/>
        </p:nvSpPr>
        <p:spPr>
          <a:xfrm>
            <a:off x="234729" y="426366"/>
            <a:ext cx="2646878" cy="535531"/>
          </a:xfrm>
          <a:prstGeom prst="rect">
            <a:avLst/>
          </a:prstGeom>
          <a:noFill/>
        </p:spPr>
        <p:txBody>
          <a:bodyPr vert="horz" wrap="none" lIns="91440" tIns="45720" rIns="91440" bIns="45720" rtlCol="0" anchor="ctr">
            <a:spAutoFit/>
          </a:bodyPr>
          <a:lstStyle>
            <a:lvl1pPr algn="l" defTabSz="914400" rtl="0" eaLnBrk="1" latinLnBrk="0" hangingPunct="1">
              <a:lnSpc>
                <a:spcPct val="90000"/>
              </a:lnSpc>
              <a:spcBef>
                <a:spcPct val="0"/>
              </a:spcBef>
              <a:buNone/>
              <a:defRPr kumimoji="1" lang="zh-CN" altLang="en-US" sz="2800" b="1" kern="1200">
                <a:solidFill>
                  <a:schemeClr val="accent1">
                    <a:lumMod val="100000"/>
                  </a:schemeClr>
                </a:solidFill>
                <a:latin typeface="微软雅黑" panose="020B0503020204020204" pitchFamily="34" charset="-122"/>
                <a:ea typeface="微软雅黑" panose="020B0503020204020204" pitchFamily="34" charset="-122"/>
                <a:cs typeface="+mn-cs"/>
              </a:defRPr>
            </a:lvl1pPr>
          </a:lstStyle>
          <a:p>
            <a:r>
              <a:rPr lang="zh-CN" altLang="en-US" sz="3200">
                <a:solidFill>
                  <a:schemeClr val="tx1">
                    <a:lumMod val="75000"/>
                    <a:lumOff val="25000"/>
                  </a:schemeClr>
                </a:solidFill>
                <a:latin typeface="思源宋体 Heavy" panose="02020900000000000000" pitchFamily="18" charset="-122"/>
                <a:ea typeface="思源宋体 Heavy" panose="02020900000000000000" pitchFamily="18" charset="-122"/>
                <a:sym typeface="微软雅黑" panose="020B0503020204020204" pitchFamily="34" charset="-122"/>
              </a:rPr>
              <a:t>未来发展前景</a:t>
            </a:r>
            <a:endParaRPr lang="zh-CN" altLang="en-US" sz="3200">
              <a:solidFill>
                <a:schemeClr val="tx1">
                  <a:lumMod val="75000"/>
                  <a:lumOff val="25000"/>
                </a:schemeClr>
              </a:solidFill>
              <a:latin typeface="思源宋体 Heavy" panose="02020900000000000000" pitchFamily="18" charset="-122"/>
              <a:ea typeface="思源宋体 Heavy" panose="02020900000000000000" pitchFamily="18" charset="-122"/>
              <a:sym typeface="微软雅黑" panose="020B0503020204020204" pitchFamily="34" charset="-122"/>
            </a:endParaRP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25D90A95-9157-4620-88D4-ABF89BD8EB03}"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4FF95C51-E715-4EFD-82DB-8AC60CD14A33}" type="slidenum">
              <a:rPr lang="zh-CN" altLang="en-US" smtClean="0"/>
            </a:fld>
            <a:endParaRPr lang="zh-CN"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A2675FDA-6D59-4903-A6EF-0717273C2CC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216864-0EE8-42CE-BC1B-942B7ECBC902}" type="slidenum">
              <a:rPr lang="zh-CN" altLang="en-US" smtClean="0"/>
            </a:fld>
            <a:endParaRPr lang="zh-CN" alt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cSld name="2_标题幻灯片">
    <p:spTree>
      <p:nvGrpSpPr>
        <p:cNvPr id="1" name=""/>
        <p:cNvGrpSpPr/>
        <p:nvPr/>
      </p:nvGrpSpPr>
      <p:grpSpPr>
        <a:xfrm>
          <a:off x="0" y="0"/>
          <a:ext cx="0" cy="0"/>
          <a:chOff x="0" y="0"/>
          <a:chExt cx="0" cy="0"/>
        </a:xfrm>
      </p:grpSpPr>
    </p:spTree>
  </p:cSld>
  <p:clrMapOvr>
    <a:masterClrMapping/>
  </p:clrMapOvr>
  <p:transition advTm="2000">
    <p:wedg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25D90A95-9157-4620-88D4-ABF89BD8EB03}"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4FF95C51-E715-4EFD-82DB-8AC60CD14A33}" type="slidenum">
              <a:rPr lang="zh-CN" altLang="en-US" smtClean="0"/>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25D90A95-9157-4620-88D4-ABF89BD8EB03}"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4FF95C51-E715-4EFD-82DB-8AC60CD14A33}" type="slidenum">
              <a:rPr lang="zh-CN" altLang="en-US" smtClean="0"/>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25D90A95-9157-4620-88D4-ABF89BD8EB03}"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4FF95C51-E715-4EFD-82DB-8AC60CD14A33}" type="slidenum">
              <a:rPr lang="zh-CN" altLang="en-US" smtClean="0"/>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矩形 4"/>
          <p:cNvSpPr/>
          <p:nvPr userDrawn="1"/>
        </p:nvSpPr>
        <p:spPr>
          <a:xfrm>
            <a:off x="0" y="6531882"/>
            <a:ext cx="12192000" cy="326118"/>
          </a:xfrm>
          <a:prstGeom prst="rect">
            <a:avLst/>
          </a:prstGeom>
          <a:gradFill>
            <a:gsLst>
              <a:gs pos="11000">
                <a:schemeClr val="accent1"/>
              </a:gs>
              <a:gs pos="100000">
                <a:schemeClr val="accent2"/>
              </a:gs>
            </a:gsLst>
            <a:lin ang="27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0" y="483353"/>
            <a:ext cx="108488" cy="467855"/>
          </a:xfrm>
          <a:prstGeom prst="rect">
            <a:avLst/>
          </a:prstGeom>
          <a:gradFill>
            <a:gsLst>
              <a:gs pos="11000">
                <a:schemeClr val="accent1">
                  <a:lumMod val="97000"/>
                </a:schemeClr>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宋体 CN Heavy" panose="02020900000000000000" pitchFamily="18" charset="-122"/>
              <a:ea typeface="思源宋体 CN Heavy" panose="02020900000000000000" pitchFamily="18" charset="-122"/>
            </a:endParaRP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8" name="矩形 7"/>
          <p:cNvSpPr/>
          <p:nvPr userDrawn="1"/>
        </p:nvSpPr>
        <p:spPr>
          <a:xfrm>
            <a:off x="0" y="6531882"/>
            <a:ext cx="12192000" cy="326118"/>
          </a:xfrm>
          <a:prstGeom prst="rect">
            <a:avLst/>
          </a:prstGeom>
          <a:gradFill>
            <a:gsLst>
              <a:gs pos="11000">
                <a:schemeClr val="accent1"/>
              </a:gs>
              <a:gs pos="100000">
                <a:schemeClr val="accent2"/>
              </a:gs>
            </a:gsLst>
            <a:lin ang="27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0" y="483353"/>
            <a:ext cx="108488" cy="467855"/>
          </a:xfrm>
          <a:prstGeom prst="rect">
            <a:avLst/>
          </a:prstGeom>
          <a:gradFill>
            <a:gsLst>
              <a:gs pos="11000">
                <a:schemeClr val="accent1">
                  <a:lumMod val="97000"/>
                </a:schemeClr>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宋体 CN Heavy" panose="02020900000000000000" pitchFamily="18" charset="-122"/>
              <a:ea typeface="思源宋体 CN Heavy" panose="02020900000000000000" pitchFamily="18" charset="-122"/>
            </a:endParaRPr>
          </a:p>
        </p:txBody>
      </p:sp>
      <p:cxnSp>
        <p:nvCxnSpPr>
          <p:cNvPr id="10" name="直线连接符 7"/>
          <p:cNvCxnSpPr/>
          <p:nvPr userDrawn="1"/>
        </p:nvCxnSpPr>
        <p:spPr>
          <a:xfrm>
            <a:off x="3126658" y="717280"/>
            <a:ext cx="9065342" cy="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11" name="标题 82"/>
          <p:cNvSpPr txBox="1"/>
          <p:nvPr userDrawn="1"/>
        </p:nvSpPr>
        <p:spPr>
          <a:xfrm>
            <a:off x="234729" y="426366"/>
            <a:ext cx="2646878" cy="535531"/>
          </a:xfrm>
          <a:prstGeom prst="rect">
            <a:avLst/>
          </a:prstGeom>
          <a:noFill/>
        </p:spPr>
        <p:txBody>
          <a:bodyPr vert="horz" wrap="none" lIns="91440" tIns="45720" rIns="91440" bIns="45720" rtlCol="0" anchor="ctr">
            <a:spAutoFit/>
          </a:bodyPr>
          <a:lstStyle>
            <a:lvl1pPr algn="l" defTabSz="914400" rtl="0" eaLnBrk="1" latinLnBrk="0" hangingPunct="1">
              <a:lnSpc>
                <a:spcPct val="90000"/>
              </a:lnSpc>
              <a:spcBef>
                <a:spcPct val="0"/>
              </a:spcBef>
              <a:buNone/>
              <a:defRPr kumimoji="1" lang="zh-CN" altLang="en-US" sz="2800" b="1" kern="1200">
                <a:solidFill>
                  <a:schemeClr val="accent1">
                    <a:lumMod val="100000"/>
                  </a:schemeClr>
                </a:solidFill>
                <a:latin typeface="微软雅黑" panose="020B0503020204020204" pitchFamily="34" charset="-122"/>
                <a:ea typeface="微软雅黑" panose="020B0503020204020204" pitchFamily="34" charset="-122"/>
                <a:cs typeface="+mn-cs"/>
              </a:defRPr>
            </a:lvl1pPr>
          </a:lstStyle>
          <a:p>
            <a:r>
              <a:rPr lang="zh-CN" altLang="en-US" sz="3200" b="0">
                <a:solidFill>
                  <a:schemeClr val="tx1">
                    <a:lumMod val="75000"/>
                    <a:lumOff val="25000"/>
                  </a:schemeClr>
                </a:solidFill>
                <a:latin typeface="思源宋体 Heavy" panose="02020900000000000000" pitchFamily="18" charset="-122"/>
                <a:ea typeface="思源宋体 Heavy" panose="02020900000000000000" pitchFamily="18" charset="-122"/>
                <a:sym typeface="微软雅黑" panose="020B0503020204020204" pitchFamily="34" charset="-122"/>
              </a:rPr>
              <a:t>先进理念优势</a:t>
            </a:r>
            <a:endParaRPr lang="zh-CN" altLang="en-US" sz="3200" b="0">
              <a:solidFill>
                <a:schemeClr val="tx1">
                  <a:lumMod val="75000"/>
                  <a:lumOff val="25000"/>
                </a:schemeClr>
              </a:solidFill>
              <a:latin typeface="思源宋体 Heavy" panose="02020900000000000000" pitchFamily="18" charset="-122"/>
              <a:ea typeface="思源宋体 Heavy" panose="02020900000000000000" pitchFamily="18" charset="-122"/>
              <a:sym typeface="微软雅黑" panose="020B0503020204020204" pitchFamily="34" charset="-122"/>
            </a:endParaRP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8" name="矩形 7"/>
          <p:cNvSpPr/>
          <p:nvPr userDrawn="1"/>
        </p:nvSpPr>
        <p:spPr>
          <a:xfrm>
            <a:off x="0" y="6531882"/>
            <a:ext cx="12192000" cy="326118"/>
          </a:xfrm>
          <a:prstGeom prst="rect">
            <a:avLst/>
          </a:prstGeom>
          <a:gradFill>
            <a:gsLst>
              <a:gs pos="11000">
                <a:schemeClr val="accent1"/>
              </a:gs>
              <a:gs pos="100000">
                <a:schemeClr val="accent2"/>
              </a:gs>
            </a:gsLst>
            <a:lin ang="27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0" y="483353"/>
            <a:ext cx="108488" cy="467855"/>
          </a:xfrm>
          <a:prstGeom prst="rect">
            <a:avLst/>
          </a:prstGeom>
          <a:gradFill>
            <a:gsLst>
              <a:gs pos="11000">
                <a:schemeClr val="accent1">
                  <a:lumMod val="97000"/>
                </a:schemeClr>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宋体 CN Heavy" panose="02020900000000000000" pitchFamily="18" charset="-122"/>
              <a:ea typeface="思源宋体 CN Heavy" panose="02020900000000000000" pitchFamily="18" charset="-122"/>
            </a:endParaRPr>
          </a:p>
        </p:txBody>
      </p:sp>
      <p:cxnSp>
        <p:nvCxnSpPr>
          <p:cNvPr id="10" name="直线连接符 7"/>
          <p:cNvCxnSpPr/>
          <p:nvPr userDrawn="1"/>
        </p:nvCxnSpPr>
        <p:spPr>
          <a:xfrm>
            <a:off x="3126658" y="717280"/>
            <a:ext cx="9065342" cy="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11" name="标题 82"/>
          <p:cNvSpPr txBox="1"/>
          <p:nvPr userDrawn="1"/>
        </p:nvSpPr>
        <p:spPr>
          <a:xfrm>
            <a:off x="234729" y="426366"/>
            <a:ext cx="2646878" cy="535531"/>
          </a:xfrm>
          <a:prstGeom prst="rect">
            <a:avLst/>
          </a:prstGeom>
          <a:noFill/>
        </p:spPr>
        <p:txBody>
          <a:bodyPr vert="horz" wrap="none" lIns="91440" tIns="45720" rIns="91440" bIns="45720" rtlCol="0" anchor="ctr">
            <a:spAutoFit/>
          </a:bodyPr>
          <a:lstStyle>
            <a:lvl1pPr algn="l" defTabSz="914400" rtl="0" eaLnBrk="1" latinLnBrk="0" hangingPunct="1">
              <a:lnSpc>
                <a:spcPct val="90000"/>
              </a:lnSpc>
              <a:spcBef>
                <a:spcPct val="0"/>
              </a:spcBef>
              <a:buNone/>
              <a:defRPr kumimoji="1" lang="zh-CN" altLang="en-US" sz="2800" b="1" kern="1200">
                <a:solidFill>
                  <a:schemeClr val="accent1">
                    <a:lumMod val="100000"/>
                  </a:schemeClr>
                </a:solidFill>
                <a:latin typeface="微软雅黑" panose="020B0503020204020204" pitchFamily="34" charset="-122"/>
                <a:ea typeface="微软雅黑" panose="020B0503020204020204" pitchFamily="34" charset="-122"/>
                <a:cs typeface="+mn-cs"/>
              </a:defRPr>
            </a:lvl1pPr>
          </a:lstStyle>
          <a:p>
            <a:r>
              <a:rPr lang="zh-CN" altLang="en-US" sz="3200" b="0">
                <a:solidFill>
                  <a:schemeClr val="tx1">
                    <a:lumMod val="75000"/>
                    <a:lumOff val="25000"/>
                  </a:schemeClr>
                </a:solidFill>
                <a:latin typeface="思源宋体 Heavy" panose="02020900000000000000" pitchFamily="18" charset="-122"/>
                <a:ea typeface="思源宋体 Heavy" panose="02020900000000000000" pitchFamily="18" charset="-122"/>
                <a:sym typeface="微软雅黑" panose="020B0503020204020204" pitchFamily="34" charset="-122"/>
              </a:rPr>
              <a:t>市场竞争水平</a:t>
            </a:r>
            <a:endParaRPr lang="zh-CN" altLang="en-US" sz="3200" b="0">
              <a:solidFill>
                <a:schemeClr val="tx1">
                  <a:lumMod val="75000"/>
                  <a:lumOff val="25000"/>
                </a:schemeClr>
              </a:solidFill>
              <a:latin typeface="思源宋体 Heavy" panose="02020900000000000000" pitchFamily="18" charset="-122"/>
              <a:ea typeface="思源宋体 Heavy" panose="02020900000000000000" pitchFamily="18" charset="-122"/>
              <a:sym typeface="微软雅黑" panose="020B0503020204020204" pitchFamily="34" charset="-122"/>
            </a:endParaRPr>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tags" Target="../tags/tag28.xml"/></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tags" Target="../tags/tag29.xml"/></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7.xml"/><Relationship Id="rId2" Type="http://schemas.openxmlformats.org/officeDocument/2006/relationships/image" Target="../media/image7.png"/><Relationship Id="rId1" Type="http://schemas.openxmlformats.org/officeDocument/2006/relationships/tags" Target="../tags/tag30.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tags" Target="../tags/tag31.xml"/></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7.xml"/><Relationship Id="rId2" Type="http://schemas.openxmlformats.org/officeDocument/2006/relationships/image" Target="../media/image8.png"/><Relationship Id="rId1" Type="http://schemas.openxmlformats.org/officeDocument/2006/relationships/tags" Target="../tags/tag32.xml"/></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7.xml"/><Relationship Id="rId2" Type="http://schemas.openxmlformats.org/officeDocument/2006/relationships/image" Target="../media/image9.png"/><Relationship Id="rId1" Type="http://schemas.openxmlformats.org/officeDocument/2006/relationships/tags" Target="../tags/tag33.xml"/></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7.xml"/><Relationship Id="rId2" Type="http://schemas.openxmlformats.org/officeDocument/2006/relationships/image" Target="../media/image10.png"/><Relationship Id="rId1" Type="http://schemas.openxmlformats.org/officeDocument/2006/relationships/tags" Target="../tags/tag34.xml"/></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7.xml"/><Relationship Id="rId2" Type="http://schemas.openxmlformats.org/officeDocument/2006/relationships/image" Target="../media/image11.png"/><Relationship Id="rId1" Type="http://schemas.openxmlformats.org/officeDocument/2006/relationships/tags" Target="../tags/tag35.xml"/></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7.xml"/><Relationship Id="rId2" Type="http://schemas.openxmlformats.org/officeDocument/2006/relationships/image" Target="../media/image12.png"/><Relationship Id="rId1" Type="http://schemas.openxmlformats.org/officeDocument/2006/relationships/tags" Target="../tags/tag36.xml"/></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7.xml"/><Relationship Id="rId2" Type="http://schemas.openxmlformats.org/officeDocument/2006/relationships/image" Target="../media/image13.png"/><Relationship Id="rId1" Type="http://schemas.openxmlformats.org/officeDocument/2006/relationships/tags" Target="../tags/tag37.xml"/></Relationships>
</file>

<file path=ppt/slides/_rels/slide2.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4" Type="http://schemas.openxmlformats.org/officeDocument/2006/relationships/notesSlide" Target="../notesSlides/notesSlide1.xml"/><Relationship Id="rId23" Type="http://schemas.openxmlformats.org/officeDocument/2006/relationships/slideLayout" Target="../slideLayouts/slideLayout7.xml"/><Relationship Id="rId22" Type="http://schemas.openxmlformats.org/officeDocument/2006/relationships/tags" Target="../tags/tag21.xml"/><Relationship Id="rId21" Type="http://schemas.openxmlformats.org/officeDocument/2006/relationships/tags" Target="../tags/tag20.xml"/><Relationship Id="rId20" Type="http://schemas.openxmlformats.org/officeDocument/2006/relationships/tags" Target="../tags/tag19.xml"/><Relationship Id="rId2" Type="http://schemas.openxmlformats.org/officeDocument/2006/relationships/image" Target="../media/image1.png"/><Relationship Id="rId19" Type="http://schemas.openxmlformats.org/officeDocument/2006/relationships/tags" Target="../tags/tag18.xml"/><Relationship Id="rId18" Type="http://schemas.openxmlformats.org/officeDocument/2006/relationships/tags" Target="../tags/tag17.xml"/><Relationship Id="rId17" Type="http://schemas.openxmlformats.org/officeDocument/2006/relationships/tags" Target="../tags/tag16.xml"/><Relationship Id="rId16" Type="http://schemas.openxmlformats.org/officeDocument/2006/relationships/tags" Target="../tags/tag15.xml"/><Relationship Id="rId15" Type="http://schemas.openxmlformats.org/officeDocument/2006/relationships/tags" Target="../tags/tag14.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7.xml"/><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tags" Target="../tags/tag38.xml"/></Relationships>
</file>

<file path=ppt/slides/_rels/slide21.xml.rels><?xml version="1.0" encoding="UTF-8" standalone="yes"?>
<Relationships xmlns="http://schemas.openxmlformats.org/package/2006/relationships"><Relationship Id="rId9" Type="http://schemas.openxmlformats.org/officeDocument/2006/relationships/notesSlide" Target="../notesSlides/notesSlide19.xml"/><Relationship Id="rId8" Type="http://schemas.openxmlformats.org/officeDocument/2006/relationships/slideLayout" Target="../slideLayouts/slideLayout7.xml"/><Relationship Id="rId7" Type="http://schemas.openxmlformats.org/officeDocument/2006/relationships/image" Target="../media/image17.png"/><Relationship Id="rId6" Type="http://schemas.openxmlformats.org/officeDocument/2006/relationships/image" Target="../media/image16.png"/><Relationship Id="rId5" Type="http://schemas.openxmlformats.org/officeDocument/2006/relationships/tags" Target="../tags/tag43.xml"/><Relationship Id="rId4" Type="http://schemas.openxmlformats.org/officeDocument/2006/relationships/tags" Target="../tags/tag42.xml"/><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tags" Target="../tags/tag39.xml"/></Relationships>
</file>

<file path=ppt/slides/_rels/slide22.xml.rels><?xml version="1.0" encoding="UTF-8" standalone="yes"?>
<Relationships xmlns="http://schemas.openxmlformats.org/package/2006/relationships"><Relationship Id="rId6" Type="http://schemas.openxmlformats.org/officeDocument/2006/relationships/notesSlide" Target="../notesSlides/notesSlide20.xml"/><Relationship Id="rId5" Type="http://schemas.openxmlformats.org/officeDocument/2006/relationships/slideLayout" Target="../slideLayouts/slideLayout7.xml"/><Relationship Id="rId4" Type="http://schemas.openxmlformats.org/officeDocument/2006/relationships/image" Target="../media/image18.png"/><Relationship Id="rId3" Type="http://schemas.openxmlformats.org/officeDocument/2006/relationships/tags" Target="../tags/tag46.xml"/><Relationship Id="rId2" Type="http://schemas.openxmlformats.org/officeDocument/2006/relationships/tags" Target="../tags/tag45.xml"/><Relationship Id="rId1" Type="http://schemas.openxmlformats.org/officeDocument/2006/relationships/tags" Target="../tags/tag44.xml"/></Relationships>
</file>

<file path=ppt/slides/_rels/slide23.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7.xml"/><Relationship Id="rId3" Type="http://schemas.openxmlformats.org/officeDocument/2006/relationships/tags" Target="../tags/tag48.xml"/><Relationship Id="rId2" Type="http://schemas.openxmlformats.org/officeDocument/2006/relationships/image" Target="../media/image19.png"/><Relationship Id="rId1" Type="http://schemas.openxmlformats.org/officeDocument/2006/relationships/tags" Target="../tags/tag47.xml"/></Relationships>
</file>

<file path=ppt/slides/_rels/slide24.xml.rels><?xml version="1.0" encoding="UTF-8" standalone="yes"?>
<Relationships xmlns="http://schemas.openxmlformats.org/package/2006/relationships"><Relationship Id="rId7" Type="http://schemas.openxmlformats.org/officeDocument/2006/relationships/notesSlide" Target="../notesSlides/notesSlide22.xml"/><Relationship Id="rId6" Type="http://schemas.openxmlformats.org/officeDocument/2006/relationships/slideLayout" Target="../slideLayouts/slideLayout7.xml"/><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tags" Target="../tags/tag49.xml"/></Relationships>
</file>

<file path=ppt/slides/_rels/slide25.xml.rels><?xml version="1.0" encoding="UTF-8" standalone="yes"?>
<Relationships xmlns="http://schemas.openxmlformats.org/package/2006/relationships"><Relationship Id="rId9" Type="http://schemas.openxmlformats.org/officeDocument/2006/relationships/notesSlide" Target="../notesSlides/notesSlide23.xml"/><Relationship Id="rId8" Type="http://schemas.openxmlformats.org/officeDocument/2006/relationships/slideLayout" Target="../slideLayouts/slideLayout7.xml"/><Relationship Id="rId7" Type="http://schemas.openxmlformats.org/officeDocument/2006/relationships/tags" Target="../tags/tag56.xml"/><Relationship Id="rId6" Type="http://schemas.openxmlformats.org/officeDocument/2006/relationships/tags" Target="../tags/tag55.xml"/><Relationship Id="rId5" Type="http://schemas.openxmlformats.org/officeDocument/2006/relationships/image" Target="../media/image23.png"/><Relationship Id="rId4" Type="http://schemas.openxmlformats.org/officeDocument/2006/relationships/image" Target="../media/image22.png"/><Relationship Id="rId3" Type="http://schemas.openxmlformats.org/officeDocument/2006/relationships/tags" Target="../tags/tag54.xml"/><Relationship Id="rId2" Type="http://schemas.openxmlformats.org/officeDocument/2006/relationships/tags" Target="../tags/tag53.xml"/><Relationship Id="rId1" Type="http://schemas.openxmlformats.org/officeDocument/2006/relationships/tags" Target="../tags/tag52.xml"/></Relationships>
</file>

<file path=ppt/slides/_rels/slide26.xml.rels><?xml version="1.0" encoding="UTF-8" standalone="yes"?>
<Relationships xmlns="http://schemas.openxmlformats.org/package/2006/relationships"><Relationship Id="rId9" Type="http://schemas.openxmlformats.org/officeDocument/2006/relationships/notesSlide" Target="../notesSlides/notesSlide24.xml"/><Relationship Id="rId8" Type="http://schemas.openxmlformats.org/officeDocument/2006/relationships/slideLayout" Target="../slideLayouts/slideLayout7.xml"/><Relationship Id="rId7" Type="http://schemas.openxmlformats.org/officeDocument/2006/relationships/image" Target="../media/image25.png"/><Relationship Id="rId6" Type="http://schemas.openxmlformats.org/officeDocument/2006/relationships/image" Target="../media/image24.png"/><Relationship Id="rId5" Type="http://schemas.openxmlformats.org/officeDocument/2006/relationships/tags" Target="../tags/tag61.xml"/><Relationship Id="rId4" Type="http://schemas.openxmlformats.org/officeDocument/2006/relationships/tags" Target="../tags/tag60.xml"/><Relationship Id="rId3" Type="http://schemas.openxmlformats.org/officeDocument/2006/relationships/tags" Target="../tags/tag59.xml"/><Relationship Id="rId2" Type="http://schemas.openxmlformats.org/officeDocument/2006/relationships/tags" Target="../tags/tag58.xml"/><Relationship Id="rId1" Type="http://schemas.openxmlformats.org/officeDocument/2006/relationships/tags" Target="../tags/tag57.xml"/></Relationships>
</file>

<file path=ppt/slides/_rels/slide27.xml.rels><?xml version="1.0" encoding="UTF-8" standalone="yes"?>
<Relationships xmlns="http://schemas.openxmlformats.org/package/2006/relationships"><Relationship Id="rId9" Type="http://schemas.openxmlformats.org/officeDocument/2006/relationships/tags" Target="../tags/tag70.xml"/><Relationship Id="rId8" Type="http://schemas.openxmlformats.org/officeDocument/2006/relationships/tags" Target="../tags/tag69.xml"/><Relationship Id="rId7" Type="http://schemas.openxmlformats.org/officeDocument/2006/relationships/tags" Target="../tags/tag68.xml"/><Relationship Id="rId63" Type="http://schemas.openxmlformats.org/officeDocument/2006/relationships/notesSlide" Target="../notesSlides/notesSlide25.xml"/><Relationship Id="rId62" Type="http://schemas.openxmlformats.org/officeDocument/2006/relationships/slideLayout" Target="../slideLayouts/slideLayout7.xml"/><Relationship Id="rId61" Type="http://schemas.openxmlformats.org/officeDocument/2006/relationships/tags" Target="../tags/tag122.xml"/><Relationship Id="rId60" Type="http://schemas.openxmlformats.org/officeDocument/2006/relationships/tags" Target="../tags/tag121.xml"/><Relationship Id="rId6" Type="http://schemas.openxmlformats.org/officeDocument/2006/relationships/tags" Target="../tags/tag67.xml"/><Relationship Id="rId59" Type="http://schemas.openxmlformats.org/officeDocument/2006/relationships/tags" Target="../tags/tag120.xml"/><Relationship Id="rId58" Type="http://schemas.openxmlformats.org/officeDocument/2006/relationships/tags" Target="../tags/tag119.xml"/><Relationship Id="rId57" Type="http://schemas.openxmlformats.org/officeDocument/2006/relationships/tags" Target="../tags/tag118.xml"/><Relationship Id="rId56" Type="http://schemas.openxmlformats.org/officeDocument/2006/relationships/tags" Target="../tags/tag117.xml"/><Relationship Id="rId55" Type="http://schemas.openxmlformats.org/officeDocument/2006/relationships/tags" Target="../tags/tag116.xml"/><Relationship Id="rId54" Type="http://schemas.openxmlformats.org/officeDocument/2006/relationships/tags" Target="../tags/tag115.xml"/><Relationship Id="rId53" Type="http://schemas.openxmlformats.org/officeDocument/2006/relationships/tags" Target="../tags/tag114.xml"/><Relationship Id="rId52" Type="http://schemas.openxmlformats.org/officeDocument/2006/relationships/tags" Target="../tags/tag113.xml"/><Relationship Id="rId51" Type="http://schemas.openxmlformats.org/officeDocument/2006/relationships/tags" Target="../tags/tag112.xml"/><Relationship Id="rId50" Type="http://schemas.openxmlformats.org/officeDocument/2006/relationships/tags" Target="../tags/tag111.xml"/><Relationship Id="rId5" Type="http://schemas.openxmlformats.org/officeDocument/2006/relationships/tags" Target="../tags/tag66.xml"/><Relationship Id="rId49" Type="http://schemas.openxmlformats.org/officeDocument/2006/relationships/tags" Target="../tags/tag110.xml"/><Relationship Id="rId48" Type="http://schemas.openxmlformats.org/officeDocument/2006/relationships/tags" Target="../tags/tag109.xml"/><Relationship Id="rId47" Type="http://schemas.openxmlformats.org/officeDocument/2006/relationships/tags" Target="../tags/tag108.xml"/><Relationship Id="rId46" Type="http://schemas.openxmlformats.org/officeDocument/2006/relationships/tags" Target="../tags/tag107.xml"/><Relationship Id="rId45" Type="http://schemas.openxmlformats.org/officeDocument/2006/relationships/tags" Target="../tags/tag106.xml"/><Relationship Id="rId44" Type="http://schemas.openxmlformats.org/officeDocument/2006/relationships/tags" Target="../tags/tag105.xml"/><Relationship Id="rId43" Type="http://schemas.openxmlformats.org/officeDocument/2006/relationships/tags" Target="../tags/tag104.xml"/><Relationship Id="rId42" Type="http://schemas.openxmlformats.org/officeDocument/2006/relationships/tags" Target="../tags/tag103.xml"/><Relationship Id="rId41" Type="http://schemas.openxmlformats.org/officeDocument/2006/relationships/tags" Target="../tags/tag102.xml"/><Relationship Id="rId40" Type="http://schemas.openxmlformats.org/officeDocument/2006/relationships/tags" Target="../tags/tag101.xml"/><Relationship Id="rId4" Type="http://schemas.openxmlformats.org/officeDocument/2006/relationships/tags" Target="../tags/tag65.xml"/><Relationship Id="rId39" Type="http://schemas.openxmlformats.org/officeDocument/2006/relationships/tags" Target="../tags/tag100.xml"/><Relationship Id="rId38" Type="http://schemas.openxmlformats.org/officeDocument/2006/relationships/tags" Target="../tags/tag99.xml"/><Relationship Id="rId37" Type="http://schemas.openxmlformats.org/officeDocument/2006/relationships/tags" Target="../tags/tag98.xml"/><Relationship Id="rId36" Type="http://schemas.openxmlformats.org/officeDocument/2006/relationships/tags" Target="../tags/tag97.xml"/><Relationship Id="rId35" Type="http://schemas.openxmlformats.org/officeDocument/2006/relationships/tags" Target="../tags/tag96.xml"/><Relationship Id="rId34" Type="http://schemas.openxmlformats.org/officeDocument/2006/relationships/tags" Target="../tags/tag95.xml"/><Relationship Id="rId33" Type="http://schemas.openxmlformats.org/officeDocument/2006/relationships/tags" Target="../tags/tag94.xml"/><Relationship Id="rId32" Type="http://schemas.openxmlformats.org/officeDocument/2006/relationships/tags" Target="../tags/tag93.xml"/><Relationship Id="rId31" Type="http://schemas.openxmlformats.org/officeDocument/2006/relationships/tags" Target="../tags/tag92.xml"/><Relationship Id="rId30" Type="http://schemas.openxmlformats.org/officeDocument/2006/relationships/tags" Target="../tags/tag91.xml"/><Relationship Id="rId3" Type="http://schemas.openxmlformats.org/officeDocument/2006/relationships/tags" Target="../tags/tag64.xml"/><Relationship Id="rId29" Type="http://schemas.openxmlformats.org/officeDocument/2006/relationships/tags" Target="../tags/tag90.xml"/><Relationship Id="rId28" Type="http://schemas.openxmlformats.org/officeDocument/2006/relationships/tags" Target="../tags/tag89.xml"/><Relationship Id="rId27" Type="http://schemas.openxmlformats.org/officeDocument/2006/relationships/tags" Target="../tags/tag88.xml"/><Relationship Id="rId26" Type="http://schemas.openxmlformats.org/officeDocument/2006/relationships/tags" Target="../tags/tag87.xml"/><Relationship Id="rId25" Type="http://schemas.openxmlformats.org/officeDocument/2006/relationships/tags" Target="../tags/tag86.xml"/><Relationship Id="rId24" Type="http://schemas.openxmlformats.org/officeDocument/2006/relationships/tags" Target="../tags/tag85.xml"/><Relationship Id="rId23" Type="http://schemas.openxmlformats.org/officeDocument/2006/relationships/tags" Target="../tags/tag84.xml"/><Relationship Id="rId22" Type="http://schemas.openxmlformats.org/officeDocument/2006/relationships/tags" Target="../tags/tag83.xml"/><Relationship Id="rId21" Type="http://schemas.openxmlformats.org/officeDocument/2006/relationships/tags" Target="../tags/tag82.xml"/><Relationship Id="rId20" Type="http://schemas.openxmlformats.org/officeDocument/2006/relationships/tags" Target="../tags/tag81.xml"/><Relationship Id="rId2" Type="http://schemas.openxmlformats.org/officeDocument/2006/relationships/tags" Target="../tags/tag63.xml"/><Relationship Id="rId19" Type="http://schemas.openxmlformats.org/officeDocument/2006/relationships/tags" Target="../tags/tag80.xml"/><Relationship Id="rId18" Type="http://schemas.openxmlformats.org/officeDocument/2006/relationships/tags" Target="../tags/tag79.xml"/><Relationship Id="rId17" Type="http://schemas.openxmlformats.org/officeDocument/2006/relationships/tags" Target="../tags/tag78.xml"/><Relationship Id="rId16" Type="http://schemas.openxmlformats.org/officeDocument/2006/relationships/tags" Target="../tags/tag77.xml"/><Relationship Id="rId15" Type="http://schemas.openxmlformats.org/officeDocument/2006/relationships/tags" Target="../tags/tag76.xml"/><Relationship Id="rId14" Type="http://schemas.openxmlformats.org/officeDocument/2006/relationships/tags" Target="../tags/tag75.xml"/><Relationship Id="rId13" Type="http://schemas.openxmlformats.org/officeDocument/2006/relationships/tags" Target="../tags/tag74.xml"/><Relationship Id="rId12" Type="http://schemas.openxmlformats.org/officeDocument/2006/relationships/tags" Target="../tags/tag73.xml"/><Relationship Id="rId11" Type="http://schemas.openxmlformats.org/officeDocument/2006/relationships/tags" Target="../tags/tag72.xml"/><Relationship Id="rId10" Type="http://schemas.openxmlformats.org/officeDocument/2006/relationships/tags" Target="../tags/tag71.xml"/><Relationship Id="rId1" Type="http://schemas.openxmlformats.org/officeDocument/2006/relationships/tags" Target="../tags/tag62.xml"/></Relationships>
</file>

<file path=ppt/slides/_rels/slide28.xml.rels><?xml version="1.0" encoding="UTF-8" standalone="yes"?>
<Relationships xmlns="http://schemas.openxmlformats.org/package/2006/relationships"><Relationship Id="rId9" Type="http://schemas.openxmlformats.org/officeDocument/2006/relationships/tags" Target="../tags/tag131.xml"/><Relationship Id="rId8" Type="http://schemas.openxmlformats.org/officeDocument/2006/relationships/tags" Target="../tags/tag130.xml"/><Relationship Id="rId7" Type="http://schemas.openxmlformats.org/officeDocument/2006/relationships/tags" Target="../tags/tag129.xml"/><Relationship Id="rId6" Type="http://schemas.openxmlformats.org/officeDocument/2006/relationships/tags" Target="../tags/tag128.xml"/><Relationship Id="rId5" Type="http://schemas.openxmlformats.org/officeDocument/2006/relationships/tags" Target="../tags/tag127.xml"/><Relationship Id="rId4" Type="http://schemas.openxmlformats.org/officeDocument/2006/relationships/tags" Target="../tags/tag126.xml"/><Relationship Id="rId37" Type="http://schemas.openxmlformats.org/officeDocument/2006/relationships/notesSlide" Target="../notesSlides/notesSlide26.xml"/><Relationship Id="rId36" Type="http://schemas.openxmlformats.org/officeDocument/2006/relationships/slideLayout" Target="../slideLayouts/slideLayout7.xml"/><Relationship Id="rId35" Type="http://schemas.openxmlformats.org/officeDocument/2006/relationships/tags" Target="../tags/tag157.xml"/><Relationship Id="rId34" Type="http://schemas.openxmlformats.org/officeDocument/2006/relationships/tags" Target="../tags/tag156.xml"/><Relationship Id="rId33" Type="http://schemas.openxmlformats.org/officeDocument/2006/relationships/tags" Target="../tags/tag155.xml"/><Relationship Id="rId32" Type="http://schemas.openxmlformats.org/officeDocument/2006/relationships/tags" Target="../tags/tag154.xml"/><Relationship Id="rId31" Type="http://schemas.openxmlformats.org/officeDocument/2006/relationships/tags" Target="../tags/tag153.xml"/><Relationship Id="rId30" Type="http://schemas.openxmlformats.org/officeDocument/2006/relationships/tags" Target="../tags/tag152.xml"/><Relationship Id="rId3" Type="http://schemas.openxmlformats.org/officeDocument/2006/relationships/tags" Target="../tags/tag125.xml"/><Relationship Id="rId29" Type="http://schemas.openxmlformats.org/officeDocument/2006/relationships/tags" Target="../tags/tag151.xml"/><Relationship Id="rId28" Type="http://schemas.openxmlformats.org/officeDocument/2006/relationships/tags" Target="../tags/tag150.xml"/><Relationship Id="rId27" Type="http://schemas.openxmlformats.org/officeDocument/2006/relationships/tags" Target="../tags/tag149.xml"/><Relationship Id="rId26" Type="http://schemas.openxmlformats.org/officeDocument/2006/relationships/tags" Target="../tags/tag148.xml"/><Relationship Id="rId25" Type="http://schemas.openxmlformats.org/officeDocument/2006/relationships/tags" Target="../tags/tag147.xml"/><Relationship Id="rId24" Type="http://schemas.openxmlformats.org/officeDocument/2006/relationships/tags" Target="../tags/tag146.xml"/><Relationship Id="rId23" Type="http://schemas.openxmlformats.org/officeDocument/2006/relationships/tags" Target="../tags/tag145.xml"/><Relationship Id="rId22" Type="http://schemas.openxmlformats.org/officeDocument/2006/relationships/tags" Target="../tags/tag144.xml"/><Relationship Id="rId21" Type="http://schemas.openxmlformats.org/officeDocument/2006/relationships/tags" Target="../tags/tag143.xml"/><Relationship Id="rId20" Type="http://schemas.openxmlformats.org/officeDocument/2006/relationships/tags" Target="../tags/tag142.xml"/><Relationship Id="rId2" Type="http://schemas.openxmlformats.org/officeDocument/2006/relationships/tags" Target="../tags/tag124.xml"/><Relationship Id="rId19" Type="http://schemas.openxmlformats.org/officeDocument/2006/relationships/tags" Target="../tags/tag141.xml"/><Relationship Id="rId18" Type="http://schemas.openxmlformats.org/officeDocument/2006/relationships/tags" Target="../tags/tag140.xml"/><Relationship Id="rId17" Type="http://schemas.openxmlformats.org/officeDocument/2006/relationships/tags" Target="../tags/tag139.xml"/><Relationship Id="rId16" Type="http://schemas.openxmlformats.org/officeDocument/2006/relationships/tags" Target="../tags/tag138.xml"/><Relationship Id="rId15" Type="http://schemas.openxmlformats.org/officeDocument/2006/relationships/tags" Target="../tags/tag137.xml"/><Relationship Id="rId14" Type="http://schemas.openxmlformats.org/officeDocument/2006/relationships/tags" Target="../tags/tag136.xml"/><Relationship Id="rId13" Type="http://schemas.openxmlformats.org/officeDocument/2006/relationships/tags" Target="../tags/tag135.xml"/><Relationship Id="rId12" Type="http://schemas.openxmlformats.org/officeDocument/2006/relationships/tags" Target="../tags/tag134.xml"/><Relationship Id="rId11" Type="http://schemas.openxmlformats.org/officeDocument/2006/relationships/tags" Target="../tags/tag133.xml"/><Relationship Id="rId10" Type="http://schemas.openxmlformats.org/officeDocument/2006/relationships/tags" Target="../tags/tag132.xml"/><Relationship Id="rId1" Type="http://schemas.openxmlformats.org/officeDocument/2006/relationships/tags" Target="../tags/tag123.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tags" Target="../tags/tag2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ags" Target="../tags/tag23.xml"/></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7.xml"/><Relationship Id="rId2" Type="http://schemas.openxmlformats.org/officeDocument/2006/relationships/image" Target="../media/image3.png"/><Relationship Id="rId1" Type="http://schemas.openxmlformats.org/officeDocument/2006/relationships/tags" Target="../tags/tag24.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tags" Target="../tags/tag25.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tags" Target="../tags/tag26.xml"/></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tags" Target="../tags/tag2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0" y="-21590"/>
            <a:ext cx="12192635" cy="6857365"/>
          </a:xfrm>
          <a:prstGeom prst="rect">
            <a:avLst/>
          </a:prstGeom>
        </p:spPr>
      </p:pic>
      <p:sp>
        <p:nvSpPr>
          <p:cNvPr id="3" name="矩形 2"/>
          <p:cNvSpPr/>
          <p:nvPr/>
        </p:nvSpPr>
        <p:spPr>
          <a:xfrm>
            <a:off x="0" y="-21590"/>
            <a:ext cx="12191998" cy="6857999"/>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矩形 5"/>
          <p:cNvSpPr/>
          <p:nvPr/>
        </p:nvSpPr>
        <p:spPr>
          <a:xfrm>
            <a:off x="0" y="5778230"/>
            <a:ext cx="12192000" cy="1079770"/>
          </a:xfrm>
          <a:prstGeom prst="rect">
            <a:avLst/>
          </a:prstGeom>
          <a:gradFill flip="none" rotWithShape="1">
            <a:gsLst>
              <a:gs pos="0">
                <a:srgbClr val="18B88C"/>
              </a:gs>
              <a:gs pos="100000">
                <a:srgbClr val="006E51"/>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矩形 8"/>
          <p:cNvSpPr/>
          <p:nvPr/>
        </p:nvSpPr>
        <p:spPr>
          <a:xfrm>
            <a:off x="5210629" y="1582783"/>
            <a:ext cx="1799771" cy="10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文本框 9"/>
          <p:cNvSpPr txBox="1"/>
          <p:nvPr/>
        </p:nvSpPr>
        <p:spPr>
          <a:xfrm>
            <a:off x="903762" y="1963787"/>
            <a:ext cx="10439152" cy="2861310"/>
          </a:xfrm>
          <a:prstGeom prst="rect">
            <a:avLst/>
          </a:prstGeom>
          <a:noFill/>
        </p:spPr>
        <p:txBody>
          <a:bodyPr wrap="square" rtlCol="0">
            <a:spAutoFit/>
          </a:bodyPr>
          <a:lstStyle/>
          <a:p>
            <a:pPr algn="ctr"/>
            <a:r>
              <a:rPr lang="zh-CN" altLang="en-US" sz="6000" b="1" spc="300">
                <a:solidFill>
                  <a:srgbClr val="18B88C"/>
                </a:solidFill>
                <a:latin typeface="微软雅黑" panose="020B0503020204020204" pitchFamily="34" charset="-122"/>
                <a:ea typeface="微软雅黑" panose="020B0503020204020204" pitchFamily="34" charset="-122"/>
                <a:sym typeface="微软雅黑" panose="020B0503020204020204" pitchFamily="34" charset="-122"/>
              </a:rPr>
              <a:t>新能源汽车</a:t>
            </a:r>
            <a:r>
              <a:rPr lang="zh-CN" altLang="en-US" sz="6000" b="1" spc="300">
                <a:solidFill>
                  <a:srgbClr val="18B88C"/>
                </a:solidFill>
                <a:latin typeface="微软雅黑" panose="020B0503020204020204" pitchFamily="34" charset="-122"/>
                <a:ea typeface="微软雅黑" panose="020B0503020204020204" pitchFamily="34" charset="-122"/>
                <a:sym typeface="微软雅黑" panose="020B0503020204020204" pitchFamily="34" charset="-122"/>
              </a:rPr>
              <a:t>充电系统</a:t>
            </a:r>
            <a:endParaRPr lang="zh-CN" altLang="en-US" sz="6000" b="1" spc="300">
              <a:solidFill>
                <a:srgbClr val="18B88C"/>
              </a:solidFill>
              <a:latin typeface="微软雅黑" panose="020B0503020204020204" pitchFamily="34" charset="-122"/>
              <a:ea typeface="微软雅黑" panose="020B0503020204020204" pitchFamily="34" charset="-122"/>
              <a:sym typeface="微软雅黑" panose="020B0503020204020204" pitchFamily="34" charset="-122"/>
            </a:endParaRPr>
          </a:p>
          <a:p>
            <a:pPr algn="ctr"/>
            <a:r>
              <a:rPr lang="zh-CN" altLang="en-US" sz="6000" b="1" spc="3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构造与检修</a:t>
            </a:r>
            <a:endParaRPr lang="zh-CN" altLang="en-US" sz="6000" b="1" spc="3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a:endParaRPr lang="zh-CN" altLang="en-US" sz="6000" b="1" spc="3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文本框 12"/>
          <p:cNvSpPr txBox="1"/>
          <p:nvPr/>
        </p:nvSpPr>
        <p:spPr>
          <a:xfrm>
            <a:off x="5309870" y="4040505"/>
            <a:ext cx="1572260" cy="563840"/>
          </a:xfrm>
          <a:prstGeom prst="roundRect">
            <a:avLst>
              <a:gd name="adj" fmla="val 50000"/>
            </a:avLst>
          </a:prstGeom>
          <a:gradFill>
            <a:gsLst>
              <a:gs pos="0">
                <a:srgbClr val="18B88C"/>
              </a:gs>
              <a:gs pos="100000">
                <a:srgbClr val="006E51"/>
              </a:gs>
            </a:gsLst>
            <a:path path="circle">
              <a:fillToRect l="50000" t="50000" r="50000" b="50000"/>
            </a:path>
          </a:gradFill>
        </p:spPr>
        <p:txBody>
          <a:bodyPr wrap="square" rtlCol="0">
            <a:spAutoFit/>
          </a:bodyPr>
          <a:lstStyle/>
          <a:p>
            <a:pPr algn="ctr"/>
            <a:r>
              <a:rPr lang="en-US" altLang="zh-CN"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微课版</a:t>
            </a:r>
            <a:r>
              <a:rPr lang="en-US" altLang="zh-CN"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endParaRPr lang="en-US" altLang="zh-CN"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文本框 13"/>
          <p:cNvSpPr txBox="1"/>
          <p:nvPr/>
        </p:nvSpPr>
        <p:spPr>
          <a:xfrm>
            <a:off x="3970020" y="6120130"/>
            <a:ext cx="4281170" cy="337185"/>
          </a:xfrm>
          <a:prstGeom prst="rect">
            <a:avLst/>
          </a:prstGeom>
          <a:noFill/>
        </p:spPr>
        <p:txBody>
          <a:bodyPr wrap="square">
            <a:spAutoFit/>
          </a:bodyPr>
          <a:lstStyle/>
          <a:p>
            <a:pPr algn="dist"/>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华东师范大学出版社</a:t>
            </a:r>
            <a:endPar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down)">
                                      <p:cBhvr>
                                        <p:cTn id="24" dur="500"/>
                                        <p:tgtEl>
                                          <p:spTgt spid="13"/>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9" grpId="0" bldLvl="0" animBg="1"/>
      <p:bldP spid="10" grpId="0"/>
      <p:bldP spid="13" grpId="0" bldLvl="0" animBg="1"/>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p:nvPr userDrawn="1"/>
        </p:nvCxnSpPr>
        <p:spPr>
          <a:xfrm>
            <a:off x="5250098" y="717280"/>
            <a:ext cx="6941820" cy="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639445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认识新能源</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汽车充电系统</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文本框 24"/>
          <p:cNvSpPr txBox="1"/>
          <p:nvPr/>
        </p:nvSpPr>
        <p:spPr>
          <a:xfrm>
            <a:off x="1549400" y="2334260"/>
            <a:ext cx="9526905" cy="506730"/>
          </a:xfrm>
          <a:prstGeom prst="rect">
            <a:avLst/>
          </a:prstGeom>
        </p:spPr>
        <p:txBody>
          <a:bodyPr wrap="square">
            <a:sp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无线充电技术允许新能源汽车在不使用导线或电缆的情况下自动连入电网进行充电。</a:t>
            </a:r>
            <a:endParaRPr lang="en-US"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1513840" y="1986915"/>
            <a:ext cx="3131820"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无</a:t>
            </a:r>
            <a:r>
              <a:rPr lang="zh-CN" altLang="en-US" sz="2000" b="1">
                <a:solidFill>
                  <a:schemeClr val="accent1"/>
                </a:solidFill>
                <a:latin typeface="微软雅黑" panose="020B0503020204020204" pitchFamily="34" charset="-122"/>
                <a:ea typeface="微软雅黑" panose="020B0503020204020204" pitchFamily="34" charset="-122"/>
              </a:rPr>
              <a:t>线充电</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31" name="矩形: 圆角 6"/>
          <p:cNvSpPr/>
          <p:nvPr/>
        </p:nvSpPr>
        <p:spPr>
          <a:xfrm>
            <a:off x="939165" y="1314450"/>
            <a:ext cx="4110355"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一、新能源汽车的充电</a:t>
            </a: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方式</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文本框 10"/>
          <p:cNvSpPr txBox="1"/>
          <p:nvPr/>
        </p:nvSpPr>
        <p:spPr>
          <a:xfrm>
            <a:off x="1549400" y="2970530"/>
            <a:ext cx="2360295" cy="36830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磁场共振式充电</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3" name="文本框 24"/>
          <p:cNvSpPr txBox="1"/>
          <p:nvPr/>
        </p:nvSpPr>
        <p:spPr>
          <a:xfrm>
            <a:off x="1549400" y="3528060"/>
            <a:ext cx="4342130" cy="1337945"/>
          </a:xfrm>
          <a:prstGeom prst="rect">
            <a:avLst/>
          </a:prstGeom>
        </p:spPr>
        <p:txBody>
          <a:bodyPr wrap="square">
            <a:sp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利用磁场共振在充电器与设备之间的空气中传输电荷，线圈和电容器在充电器与设备之间形成共振，实现电能高效传输。</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4" name="Picture 3" descr="Screenshot 2026-01-28 at 16.44.38"/>
          <p:cNvPicPr>
            <a:picLocks noChangeAspect="1"/>
          </p:cNvPicPr>
          <p:nvPr/>
        </p:nvPicPr>
        <p:blipFill>
          <a:blip r:embed="rId2"/>
          <a:stretch>
            <a:fillRect/>
          </a:stretch>
        </p:blipFill>
        <p:spPr>
          <a:xfrm>
            <a:off x="5891530" y="2970530"/>
            <a:ext cx="6151880" cy="24491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p:nvPr userDrawn="1"/>
        </p:nvCxnSpPr>
        <p:spPr>
          <a:xfrm>
            <a:off x="5250098" y="717280"/>
            <a:ext cx="6941820" cy="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639445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认识新能源</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汽车充电系统</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文本框 24"/>
          <p:cNvSpPr txBox="1"/>
          <p:nvPr/>
        </p:nvSpPr>
        <p:spPr>
          <a:xfrm>
            <a:off x="1549400" y="2334260"/>
            <a:ext cx="9526905" cy="506730"/>
          </a:xfrm>
          <a:prstGeom prst="rect">
            <a:avLst/>
          </a:prstGeom>
        </p:spPr>
        <p:txBody>
          <a:bodyPr wrap="square">
            <a:sp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无线充电技术允许新能源汽车在不使用导线或电缆的情况下自动连入电网进行充电。</a:t>
            </a:r>
            <a:endParaRPr lang="en-US"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1513840" y="1986915"/>
            <a:ext cx="3131820"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无</a:t>
            </a:r>
            <a:r>
              <a:rPr lang="zh-CN" altLang="en-US" sz="2000" b="1">
                <a:solidFill>
                  <a:schemeClr val="accent1"/>
                </a:solidFill>
                <a:latin typeface="微软雅黑" panose="020B0503020204020204" pitchFamily="34" charset="-122"/>
                <a:ea typeface="微软雅黑" panose="020B0503020204020204" pitchFamily="34" charset="-122"/>
              </a:rPr>
              <a:t>线充电</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31" name="矩形: 圆角 6"/>
          <p:cNvSpPr/>
          <p:nvPr/>
        </p:nvSpPr>
        <p:spPr>
          <a:xfrm>
            <a:off x="939165" y="1314450"/>
            <a:ext cx="4110355"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一、新能源汽车的充电</a:t>
            </a: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方式</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文本框 10"/>
          <p:cNvSpPr txBox="1"/>
          <p:nvPr/>
        </p:nvSpPr>
        <p:spPr>
          <a:xfrm>
            <a:off x="1549400" y="2970530"/>
            <a:ext cx="2360295" cy="36830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无线电波式充电</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3" name="文本框 24"/>
          <p:cNvSpPr txBox="1"/>
          <p:nvPr/>
        </p:nvSpPr>
        <p:spPr>
          <a:xfrm>
            <a:off x="1549400" y="3528060"/>
            <a:ext cx="4342130" cy="922020"/>
          </a:xfrm>
          <a:prstGeom prst="rect">
            <a:avLst/>
          </a:prstGeom>
        </p:spPr>
        <p:txBody>
          <a:bodyPr wrap="square">
            <a:sp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将变压器一次绕组、二次绕组分置于车外和车内，通过高频磁场的耦合传输电能。</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5" name="Picture 4" descr="Screenshot 2026-01-28 at 16.45.56"/>
          <p:cNvPicPr>
            <a:picLocks noChangeAspect="1"/>
          </p:cNvPicPr>
          <p:nvPr/>
        </p:nvPicPr>
        <p:blipFill>
          <a:blip r:embed="rId2"/>
          <a:stretch>
            <a:fillRect/>
          </a:stretch>
        </p:blipFill>
        <p:spPr>
          <a:xfrm>
            <a:off x="6567805" y="2970530"/>
            <a:ext cx="5033010" cy="32702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p:nvPr userDrawn="1"/>
        </p:nvCxnSpPr>
        <p:spPr>
          <a:xfrm>
            <a:off x="5250098" y="717280"/>
            <a:ext cx="6941820" cy="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639445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认识新能源</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汽车充电系统</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文本框 24"/>
          <p:cNvSpPr txBox="1"/>
          <p:nvPr/>
        </p:nvSpPr>
        <p:spPr>
          <a:xfrm>
            <a:off x="1549400" y="2334260"/>
            <a:ext cx="9526905" cy="1337945"/>
          </a:xfrm>
          <a:prstGeom prst="rect">
            <a:avLst/>
          </a:prstGeom>
        </p:spPr>
        <p:txBody>
          <a:bodyPr wrap="square">
            <a:sp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移动式充电（</a:t>
            </a:r>
            <a:r>
              <a:rPr lang="en-US" altLang="en-US">
                <a:solidFill>
                  <a:schemeClr val="tx1">
                    <a:lumMod val="85000"/>
                    <a:lumOff val="15000"/>
                  </a:schemeClr>
                </a:solidFill>
                <a:latin typeface="微软雅黑" panose="020B0503020204020204" pitchFamily="34" charset="-122"/>
                <a:ea typeface="微软雅黑" panose="020B0503020204020204" pitchFamily="34" charset="-122"/>
              </a:rPr>
              <a:t>MAC</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）埋设在指定路面之下，做成专用的新能源汽车充电区域（专用充电车道），不需要额外的空间。</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a:p>
            <a:pPr indent="0" fontAlgn="auto">
              <a:lnSpc>
                <a:spcPct val="150000"/>
              </a:lnSpc>
            </a:pP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1513840" y="1986915"/>
            <a:ext cx="3131820"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sym typeface="+mn-ea"/>
              </a:rPr>
              <a:t>＞</a:t>
            </a:r>
            <a:r>
              <a:rPr lang="en-US" altLang="zh-CN" sz="2000" b="1">
                <a:solidFill>
                  <a:schemeClr val="accent1"/>
                </a:solidFill>
                <a:latin typeface="微软雅黑" panose="020B0503020204020204" pitchFamily="34" charset="-122"/>
                <a:ea typeface="微软雅黑" panose="020B0503020204020204" pitchFamily="34" charset="-122"/>
                <a:sym typeface="+mn-ea"/>
              </a:rPr>
              <a:t> </a:t>
            </a:r>
            <a:r>
              <a:rPr lang="zh-CN" altLang="en-US" sz="2000" b="1">
                <a:solidFill>
                  <a:schemeClr val="accent1"/>
                </a:solidFill>
                <a:latin typeface="微软雅黑" panose="020B0503020204020204" pitchFamily="34" charset="-122"/>
                <a:ea typeface="微软雅黑" panose="020B0503020204020204" pitchFamily="34" charset="-122"/>
                <a:sym typeface="+mn-ea"/>
              </a:rPr>
              <a:t>移动式充电</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31" name="矩形: 圆角 6"/>
          <p:cNvSpPr/>
          <p:nvPr/>
        </p:nvSpPr>
        <p:spPr>
          <a:xfrm>
            <a:off x="939165" y="1314450"/>
            <a:ext cx="4110355"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一、新能源汽车的充电</a:t>
            </a: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方式</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文本框 10"/>
          <p:cNvSpPr txBox="1"/>
          <p:nvPr/>
        </p:nvSpPr>
        <p:spPr>
          <a:xfrm>
            <a:off x="1649730" y="3416935"/>
            <a:ext cx="3708400" cy="36830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接触式充电</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12" name="文本框 11"/>
          <p:cNvSpPr txBox="1"/>
          <p:nvPr/>
        </p:nvSpPr>
        <p:spPr>
          <a:xfrm>
            <a:off x="1649730" y="4079240"/>
            <a:ext cx="3708400" cy="36830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感应式充电</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pic>
        <p:nvPicPr>
          <p:cNvPr id="9" name="Picture 8" descr="Screenshot 2026-01-28 at 16.53.50"/>
          <p:cNvPicPr>
            <a:picLocks noChangeAspect="1"/>
          </p:cNvPicPr>
          <p:nvPr/>
        </p:nvPicPr>
        <p:blipFill>
          <a:blip r:embed="rId2"/>
          <a:stretch>
            <a:fillRect/>
          </a:stretch>
        </p:blipFill>
        <p:spPr>
          <a:xfrm>
            <a:off x="5913120" y="2886075"/>
            <a:ext cx="4758690" cy="31953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p:nvPr userDrawn="1"/>
        </p:nvCxnSpPr>
        <p:spPr>
          <a:xfrm flipV="1">
            <a:off x="5447583" y="717280"/>
            <a:ext cx="6744335" cy="1397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7014845"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认识新能源汽车充电系统</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文本框 24"/>
          <p:cNvSpPr txBox="1"/>
          <p:nvPr/>
        </p:nvSpPr>
        <p:spPr>
          <a:xfrm>
            <a:off x="1323340" y="2388235"/>
            <a:ext cx="8712200" cy="2168525"/>
          </a:xfrm>
          <a:prstGeom prst="rect">
            <a:avLst/>
          </a:prstGeom>
        </p:spPr>
        <p:txBody>
          <a:bodyPr wrap="square">
            <a:sp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新能源汽车共有</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4</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种充电模式</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a:p>
            <a:pPr indent="0" fontAlgn="auto">
              <a:lnSpc>
                <a:spcPct val="150000"/>
              </a:lnSpc>
            </a:pPr>
            <a:r>
              <a:rPr lang="zh-CN" altLang="en-US" b="1">
                <a:solidFill>
                  <a:schemeClr val="tx1">
                    <a:lumMod val="85000"/>
                    <a:lumOff val="15000"/>
                  </a:schemeClr>
                </a:solidFill>
                <a:latin typeface="微软雅黑" panose="020B0503020204020204" pitchFamily="34" charset="-122"/>
                <a:ea typeface="微软雅黑" panose="020B0503020204020204" pitchFamily="34" charset="-122"/>
              </a:rPr>
              <a:t>交流充电</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：充电模式</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1</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充电模式</a:t>
            </a:r>
            <a:r>
              <a:rPr lang="en-US" altLang="zh-CN">
                <a:solidFill>
                  <a:schemeClr val="tx1">
                    <a:lumMod val="85000"/>
                    <a:lumOff val="15000"/>
                  </a:schemeClr>
                </a:solidFill>
                <a:latin typeface="微软雅黑" panose="020B0503020204020204" pitchFamily="34" charset="-122"/>
                <a:ea typeface="微软雅黑" panose="020B0503020204020204" pitchFamily="34" charset="-122"/>
                <a:sym typeface="+mn-ea"/>
              </a:rPr>
              <a:t>2</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、充电模式</a:t>
            </a:r>
            <a:r>
              <a:rPr lang="en-US" altLang="zh-CN">
                <a:solidFill>
                  <a:schemeClr val="tx1">
                    <a:lumMod val="85000"/>
                    <a:lumOff val="15000"/>
                  </a:schemeClr>
                </a:solidFill>
                <a:latin typeface="微软雅黑" panose="020B0503020204020204" pitchFamily="34" charset="-122"/>
                <a:ea typeface="微软雅黑" panose="020B0503020204020204" pitchFamily="34" charset="-122"/>
                <a:sym typeface="+mn-ea"/>
              </a:rPr>
              <a:t>3</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a:p>
            <a:pPr indent="0" fontAlgn="auto">
              <a:lnSpc>
                <a:spcPct val="150000"/>
              </a:lnSpc>
            </a:pPr>
            <a:r>
              <a:rPr lang="zh-CN" altLang="en-US" b="1">
                <a:solidFill>
                  <a:schemeClr val="tx1">
                    <a:lumMod val="85000"/>
                    <a:lumOff val="15000"/>
                  </a:schemeClr>
                </a:solidFill>
                <a:latin typeface="微软雅黑" panose="020B0503020204020204" pitchFamily="34" charset="-122"/>
                <a:ea typeface="微软雅黑" panose="020B0503020204020204" pitchFamily="34" charset="-122"/>
                <a:sym typeface="+mn-ea"/>
              </a:rPr>
              <a:t>直流充电</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：充电模式</a:t>
            </a:r>
            <a:r>
              <a:rPr lang="en-US" altLang="zh-CN">
                <a:solidFill>
                  <a:schemeClr val="tx1">
                    <a:lumMod val="85000"/>
                    <a:lumOff val="15000"/>
                  </a:schemeClr>
                </a:solidFill>
                <a:latin typeface="微软雅黑" panose="020B0503020204020204" pitchFamily="34" charset="-122"/>
                <a:ea typeface="微软雅黑" panose="020B0503020204020204" pitchFamily="34" charset="-122"/>
                <a:sym typeface="+mn-ea"/>
              </a:rPr>
              <a:t>4</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a:t>
            </a:r>
            <a:endParaRPr lang="en-US" altLang="zh-CN">
              <a:solidFill>
                <a:schemeClr val="tx1">
                  <a:lumMod val="85000"/>
                  <a:lumOff val="15000"/>
                </a:schemeClr>
              </a:solidFill>
              <a:latin typeface="微软雅黑" panose="020B0503020204020204" pitchFamily="34" charset="-122"/>
              <a:ea typeface="微软雅黑" panose="020B0503020204020204" pitchFamily="34" charset="-122"/>
            </a:endParaRPr>
          </a:p>
          <a:p>
            <a:pPr indent="0" fontAlgn="auto">
              <a:lnSpc>
                <a:spcPct val="150000"/>
              </a:lnSpc>
            </a:pPr>
            <a:endParaRPr lang="en-US" altLang="zh-CN">
              <a:solidFill>
                <a:schemeClr val="tx1">
                  <a:lumMod val="85000"/>
                  <a:lumOff val="15000"/>
                </a:schemeClr>
              </a:solidFill>
              <a:latin typeface="微软雅黑" panose="020B0503020204020204" pitchFamily="34" charset="-122"/>
              <a:ea typeface="微软雅黑" panose="020B0503020204020204" pitchFamily="34" charset="-122"/>
            </a:endParaRPr>
          </a:p>
          <a:p>
            <a:pPr indent="0" fontAlgn="auto">
              <a:lnSpc>
                <a:spcPct val="150000"/>
              </a:lnSpc>
            </a:pP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1272540" y="1917065"/>
            <a:ext cx="3131820"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充电模式</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31" name="矩形: 圆角 6"/>
          <p:cNvSpPr/>
          <p:nvPr/>
        </p:nvSpPr>
        <p:spPr>
          <a:xfrm>
            <a:off x="939165" y="1244600"/>
            <a:ext cx="574421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二、新能源汽车充电系统的充电模式和连接方式</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graphicFrame>
        <p:nvGraphicFramePr>
          <p:cNvPr id="14" name="表格 13"/>
          <p:cNvGraphicFramePr/>
          <p:nvPr/>
        </p:nvGraphicFramePr>
        <p:xfrm>
          <a:off x="1323340" y="3814445"/>
          <a:ext cx="9373235" cy="2477770"/>
        </p:xfrm>
        <a:graphic>
          <a:graphicData uri="http://schemas.openxmlformats.org/drawingml/2006/table">
            <a:tbl>
              <a:tblPr firstRow="1" bandRow="1">
                <a:tableStyleId>{5C22544A-7EE6-4342-B048-85BDC9FD1C3A}</a:tableStyleId>
              </a:tblPr>
              <a:tblGrid>
                <a:gridCol w="1537335"/>
                <a:gridCol w="1647825"/>
                <a:gridCol w="1962150"/>
                <a:gridCol w="2307590"/>
                <a:gridCol w="1918335"/>
              </a:tblGrid>
              <a:tr h="365760">
                <a:tc>
                  <a:txBody>
                    <a:bodyPr/>
                    <a:p>
                      <a:pPr>
                        <a:buNone/>
                      </a:pPr>
                      <a:r>
                        <a:rPr lang="zh-CN" altLang="en-US"/>
                        <a:t>充电类型</a:t>
                      </a:r>
                      <a:endParaRPr lang="zh-CN" altLang="en-US"/>
                    </a:p>
                  </a:txBody>
                  <a:tcPr/>
                </a:tc>
                <a:tc>
                  <a:txBody>
                    <a:bodyPr/>
                    <a:p>
                      <a:pPr>
                        <a:buNone/>
                      </a:pPr>
                      <a:r>
                        <a:rPr lang="zh-CN" altLang="en-US"/>
                        <a:t>充电模式</a:t>
                      </a:r>
                      <a:endParaRPr lang="zh-CN" altLang="en-US"/>
                    </a:p>
                  </a:txBody>
                  <a:tcPr/>
                </a:tc>
                <a:tc>
                  <a:txBody>
                    <a:bodyPr/>
                    <a:p>
                      <a:pPr>
                        <a:buNone/>
                      </a:pPr>
                      <a:r>
                        <a:rPr lang="zh-CN" altLang="en-US"/>
                        <a:t>额定电压</a:t>
                      </a:r>
                      <a:endParaRPr lang="zh-CN" altLang="en-US"/>
                    </a:p>
                  </a:txBody>
                  <a:tcPr/>
                </a:tc>
                <a:tc>
                  <a:txBody>
                    <a:bodyPr/>
                    <a:p>
                      <a:pPr>
                        <a:buNone/>
                      </a:pPr>
                      <a:r>
                        <a:rPr lang="zh-CN" altLang="en-US"/>
                        <a:t>与车辆</a:t>
                      </a:r>
                      <a:r>
                        <a:rPr lang="zh-CN" altLang="en-US"/>
                        <a:t>通信</a:t>
                      </a:r>
                      <a:endParaRPr lang="zh-CN" altLang="en-US"/>
                    </a:p>
                  </a:txBody>
                  <a:tcPr/>
                </a:tc>
                <a:tc>
                  <a:txBody>
                    <a:bodyPr/>
                    <a:p>
                      <a:pPr>
                        <a:buNone/>
                      </a:pPr>
                      <a:r>
                        <a:rPr lang="zh-CN" altLang="en-US"/>
                        <a:t>充电插头</a:t>
                      </a:r>
                      <a:r>
                        <a:rPr lang="zh-CN" altLang="en-US"/>
                        <a:t>连接</a:t>
                      </a:r>
                      <a:endParaRPr lang="zh-CN" altLang="en-US"/>
                    </a:p>
                  </a:txBody>
                  <a:tcPr/>
                </a:tc>
              </a:tr>
              <a:tr h="511810">
                <a:tc rowSpan="3">
                  <a:txBody>
                    <a:bodyPr/>
                    <a:p>
                      <a:pPr>
                        <a:buNone/>
                      </a:pPr>
                      <a:endParaRPr lang="zh-CN" altLang="en-US" sz="1600"/>
                    </a:p>
                    <a:p>
                      <a:pPr>
                        <a:buNone/>
                      </a:pPr>
                      <a:r>
                        <a:rPr lang="zh-CN" altLang="en-US" sz="1600"/>
                        <a:t>交流充电</a:t>
                      </a:r>
                      <a:endParaRPr lang="zh-CN" altLang="en-US" sz="1600"/>
                    </a:p>
                  </a:txBody>
                  <a:tcPr/>
                </a:tc>
                <a:tc>
                  <a:txBody>
                    <a:bodyPr/>
                    <a:p>
                      <a:pPr>
                        <a:buNone/>
                      </a:pP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sym typeface="+mn-ea"/>
                        </a:rPr>
                        <a:t>充电模式</a:t>
                      </a:r>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sym typeface="+mn-ea"/>
                        </a:rPr>
                        <a:t>1</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sym typeface="+mn-ea"/>
                      </a:endParaRPr>
                    </a:p>
                  </a:txBody>
                  <a:tcPr/>
                </a:tc>
                <a:tc>
                  <a:txBody>
                    <a:bodyPr/>
                    <a:p>
                      <a:pPr>
                        <a:buNone/>
                      </a:pPr>
                      <a:r>
                        <a:rPr lang="en-US" altLang="zh-CN" sz="1600"/>
                        <a:t>AC 220V/16A</a:t>
                      </a:r>
                      <a:endParaRPr lang="en-US" altLang="zh-CN" sz="1600"/>
                    </a:p>
                  </a:txBody>
                  <a:tcPr/>
                </a:tc>
                <a:tc>
                  <a:txBody>
                    <a:bodyPr/>
                    <a:p>
                      <a:pPr>
                        <a:buNone/>
                      </a:pPr>
                      <a:r>
                        <a:rPr lang="zh-CN" altLang="en-US" sz="1600"/>
                        <a:t>无</a:t>
                      </a:r>
                      <a:endParaRPr lang="zh-CN" altLang="en-US" sz="1600"/>
                    </a:p>
                  </a:txBody>
                  <a:tcPr/>
                </a:tc>
                <a:tc>
                  <a:txBody>
                    <a:bodyPr/>
                    <a:p>
                      <a:pPr>
                        <a:buNone/>
                      </a:pPr>
                      <a:r>
                        <a:rPr lang="zh-CN" altLang="en-US" sz="1600"/>
                        <a:t>插座</a:t>
                      </a:r>
                      <a:endParaRPr lang="zh-CN" altLang="en-US" sz="1600"/>
                    </a:p>
                  </a:txBody>
                  <a:tcPr/>
                </a:tc>
              </a:tr>
              <a:tr h="509270">
                <a:tc vMerge="1">
                  <a:tcPr/>
                </a:tc>
                <a:tc>
                  <a:txBody>
                    <a:bodyPr/>
                    <a:p>
                      <a:pPr>
                        <a:buNone/>
                      </a:pP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sym typeface="+mn-ea"/>
                        </a:rPr>
                        <a:t>充电模式</a:t>
                      </a:r>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sym typeface="+mn-ea"/>
                        </a:rPr>
                        <a:t>2</a:t>
                      </a:r>
                      <a:endParaRPr lang="en-US" altLang="zh-CN" sz="1600">
                        <a:solidFill>
                          <a:schemeClr val="tx1">
                            <a:lumMod val="85000"/>
                            <a:lumOff val="15000"/>
                          </a:schemeClr>
                        </a:solidFill>
                        <a:latin typeface="微软雅黑" panose="020B0503020204020204" pitchFamily="34" charset="-122"/>
                        <a:ea typeface="微软雅黑" panose="020B0503020204020204" pitchFamily="34" charset="-122"/>
                        <a:sym typeface="+mn-ea"/>
                      </a:endParaRPr>
                    </a:p>
                  </a:txBody>
                  <a:tcPr/>
                </a:tc>
                <a:tc>
                  <a:txBody>
                    <a:bodyPr/>
                    <a:p>
                      <a:pPr>
                        <a:buNone/>
                      </a:pPr>
                      <a:r>
                        <a:rPr lang="en-US" altLang="zh-CN" sz="1600"/>
                        <a:t>AC 220V/8A~16A</a:t>
                      </a:r>
                      <a:endParaRPr lang="en-US" altLang="zh-CN" sz="1600"/>
                    </a:p>
                  </a:txBody>
                  <a:tcPr/>
                </a:tc>
                <a:tc>
                  <a:txBody>
                    <a:bodyPr/>
                    <a:p>
                      <a:pPr>
                        <a:buNone/>
                      </a:pPr>
                      <a:r>
                        <a:rPr lang="zh-CN" altLang="en-US" sz="1600"/>
                        <a:t>通过充电电缆内的模块</a:t>
                      </a:r>
                      <a:endParaRPr lang="zh-CN" altLang="en-US" sz="1600"/>
                    </a:p>
                  </a:txBody>
                  <a:tcPr/>
                </a:tc>
                <a:tc>
                  <a:txBody>
                    <a:bodyPr/>
                    <a:p>
                      <a:pPr>
                        <a:buNone/>
                      </a:pPr>
                      <a:r>
                        <a:rPr lang="zh-CN" altLang="en-US" sz="1600"/>
                        <a:t>插座</a:t>
                      </a:r>
                      <a:endParaRPr lang="zh-CN" altLang="en-US" sz="1600"/>
                    </a:p>
                  </a:txBody>
                  <a:tcPr/>
                </a:tc>
              </a:tr>
              <a:tr h="511810">
                <a:tc vMerge="1">
                  <a:tcPr/>
                </a:tc>
                <a:tc>
                  <a:txBody>
                    <a:bodyPr/>
                    <a:p>
                      <a:pPr>
                        <a:buNone/>
                      </a:pP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sym typeface="+mn-ea"/>
                        </a:rPr>
                        <a:t>充电模式</a:t>
                      </a:r>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sym typeface="+mn-ea"/>
                        </a:rPr>
                        <a:t>3</a:t>
                      </a:r>
                      <a:endParaRPr lang="en-US" altLang="zh-CN" sz="1600">
                        <a:solidFill>
                          <a:schemeClr val="tx1">
                            <a:lumMod val="85000"/>
                            <a:lumOff val="15000"/>
                          </a:schemeClr>
                        </a:solidFill>
                        <a:latin typeface="微软雅黑" panose="020B0503020204020204" pitchFamily="34" charset="-122"/>
                        <a:ea typeface="微软雅黑" panose="020B0503020204020204" pitchFamily="34" charset="-122"/>
                        <a:sym typeface="+mn-ea"/>
                      </a:endParaRPr>
                    </a:p>
                  </a:txBody>
                  <a:tcPr/>
                </a:tc>
                <a:tc>
                  <a:txBody>
                    <a:bodyPr/>
                    <a:p>
                      <a:pPr>
                        <a:buNone/>
                      </a:pPr>
                      <a:r>
                        <a:rPr lang="en-US" altLang="zh-CN" sz="1600"/>
                        <a:t>AC 220V/16A~63A</a:t>
                      </a:r>
                      <a:endParaRPr lang="en-US" altLang="zh-CN" sz="1600"/>
                    </a:p>
                  </a:txBody>
                  <a:tcPr/>
                </a:tc>
                <a:tc>
                  <a:txBody>
                    <a:bodyPr/>
                    <a:p>
                      <a:pPr>
                        <a:buNone/>
                      </a:pPr>
                      <a:r>
                        <a:rPr lang="zh-CN" altLang="en-US" sz="1600"/>
                        <a:t>通过充电站的模块</a:t>
                      </a:r>
                      <a:endParaRPr lang="zh-CN" altLang="en-US" sz="1600"/>
                    </a:p>
                  </a:txBody>
                  <a:tcPr/>
                </a:tc>
                <a:tc>
                  <a:txBody>
                    <a:bodyPr/>
                    <a:p>
                      <a:pPr>
                        <a:buNone/>
                      </a:pPr>
                      <a:r>
                        <a:rPr lang="zh-CN" altLang="en-US" sz="1600"/>
                        <a:t>交流充电桩</a:t>
                      </a:r>
                      <a:endParaRPr lang="zh-CN" altLang="en-US" sz="1600"/>
                    </a:p>
                  </a:txBody>
                  <a:tcPr/>
                </a:tc>
              </a:tr>
              <a:tr h="339725">
                <a:tc>
                  <a:txBody>
                    <a:bodyPr/>
                    <a:p>
                      <a:pPr>
                        <a:buNone/>
                      </a:pPr>
                      <a:r>
                        <a:rPr lang="zh-CN" altLang="en-US" sz="1600"/>
                        <a:t>直流充电</a:t>
                      </a:r>
                      <a:endParaRPr lang="zh-CN" altLang="en-US" sz="1600"/>
                    </a:p>
                  </a:txBody>
                  <a:tcPr/>
                </a:tc>
                <a:tc>
                  <a:txBody>
                    <a:bodyPr/>
                    <a:p>
                      <a:pPr>
                        <a:buNone/>
                      </a:pP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sym typeface="+mn-ea"/>
                        </a:rPr>
                        <a:t>充电模式</a:t>
                      </a:r>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sym typeface="+mn-ea"/>
                        </a:rPr>
                        <a:t>4</a:t>
                      </a:r>
                      <a:endParaRPr lang="en-US" altLang="zh-CN" sz="1600">
                        <a:solidFill>
                          <a:schemeClr val="tx1">
                            <a:lumMod val="85000"/>
                            <a:lumOff val="15000"/>
                          </a:schemeClr>
                        </a:solidFill>
                        <a:latin typeface="微软雅黑" panose="020B0503020204020204" pitchFamily="34" charset="-122"/>
                        <a:ea typeface="微软雅黑" panose="020B0503020204020204" pitchFamily="34" charset="-122"/>
                        <a:sym typeface="+mn-ea"/>
                      </a:endParaRPr>
                    </a:p>
                  </a:txBody>
                  <a:tcPr/>
                </a:tc>
                <a:tc>
                  <a:txBody>
                    <a:bodyPr/>
                    <a:p>
                      <a:pPr>
                        <a:buNone/>
                      </a:pPr>
                      <a:r>
                        <a:rPr lang="en-US" altLang="zh-CN" sz="1600"/>
                        <a:t>AC 380V/30A~300A</a:t>
                      </a:r>
                      <a:endParaRPr lang="en-US" altLang="zh-CN" sz="1600"/>
                    </a:p>
                  </a:txBody>
                  <a:tcPr/>
                </a:tc>
                <a:tc>
                  <a:txBody>
                    <a:bodyPr/>
                    <a:p>
                      <a:pPr>
                        <a:buNone/>
                      </a:pPr>
                      <a:r>
                        <a:rPr lang="zh-CN" altLang="en-US" sz="1600">
                          <a:sym typeface="+mn-ea"/>
                        </a:rPr>
                        <a:t>通过充电站的模块</a:t>
                      </a:r>
                      <a:endParaRPr lang="zh-CN" altLang="en-US" sz="1600"/>
                    </a:p>
                    <a:p>
                      <a:pPr>
                        <a:buNone/>
                      </a:pPr>
                      <a:endParaRPr lang="zh-CN" altLang="en-US" sz="1600"/>
                    </a:p>
                  </a:txBody>
                  <a:tcPr/>
                </a:tc>
                <a:tc>
                  <a:txBody>
                    <a:bodyPr/>
                    <a:p>
                      <a:pPr>
                        <a:buNone/>
                      </a:pPr>
                      <a:r>
                        <a:rPr lang="zh-CN" altLang="en-US" sz="1600"/>
                        <a:t>非交流充电机</a:t>
                      </a:r>
                      <a:endParaRPr lang="zh-CN" altLang="en-US" sz="1600"/>
                    </a:p>
                  </a:txBody>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p:nvPr userDrawn="1"/>
        </p:nvCxnSpPr>
        <p:spPr>
          <a:xfrm flipV="1">
            <a:off x="5447583" y="717280"/>
            <a:ext cx="6744335" cy="1397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7014845"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认识新能源汽车充电系统</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文本框 24"/>
          <p:cNvSpPr txBox="1"/>
          <p:nvPr/>
        </p:nvSpPr>
        <p:spPr>
          <a:xfrm>
            <a:off x="1235075" y="2759075"/>
            <a:ext cx="3877945" cy="2168525"/>
          </a:xfrm>
          <a:prstGeom prst="rect">
            <a:avLst/>
          </a:prstGeom>
        </p:spPr>
        <p:txBody>
          <a:bodyPr wrap="square">
            <a:sp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这种连接方式是指将新能源汽车和交流电网连接时，使用和新能源汽车永久连接在一起的充电电缆和供电插头，电缆组件是车辆的一部分。</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a:p>
            <a:pPr indent="0" fontAlgn="auto">
              <a:lnSpc>
                <a:spcPct val="150000"/>
              </a:lnSpc>
            </a:pP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1272540" y="1917065"/>
            <a:ext cx="3131820"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连接方式</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31" name="矩形: 圆角 6"/>
          <p:cNvSpPr/>
          <p:nvPr/>
        </p:nvSpPr>
        <p:spPr>
          <a:xfrm>
            <a:off x="939165" y="1244600"/>
            <a:ext cx="574421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二、新能源汽车充电系统的充电模式和连接方式</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文本框 10"/>
          <p:cNvSpPr txBox="1"/>
          <p:nvPr/>
        </p:nvSpPr>
        <p:spPr>
          <a:xfrm>
            <a:off x="1272540" y="2390775"/>
            <a:ext cx="2360295" cy="36830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连接方式</a:t>
            </a:r>
            <a:r>
              <a:rPr lang="en-US" altLang="zh-CN">
                <a:solidFill>
                  <a:schemeClr val="tx1">
                    <a:lumMod val="85000"/>
                    <a:lumOff val="15000"/>
                  </a:schemeClr>
                </a:solidFill>
                <a:latin typeface="微软雅黑" panose="020B0503020204020204" pitchFamily="34" charset="-122"/>
                <a:ea typeface="微软雅黑" panose="020B0503020204020204" pitchFamily="34" charset="-122"/>
                <a:sym typeface="+mn-ea"/>
              </a:rPr>
              <a:t>A</a:t>
            </a:r>
            <a:endParaRPr lang="en-US" altLang="zh-CN">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pic>
        <p:nvPicPr>
          <p:cNvPr id="4" name="图片 3"/>
          <p:cNvPicPr>
            <a:picLocks noChangeAspect="1"/>
          </p:cNvPicPr>
          <p:nvPr/>
        </p:nvPicPr>
        <p:blipFill>
          <a:blip r:embed="rId2"/>
          <a:stretch>
            <a:fillRect/>
          </a:stretch>
        </p:blipFill>
        <p:spPr>
          <a:xfrm>
            <a:off x="6055995" y="2065655"/>
            <a:ext cx="4845050" cy="3708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p:nvPr userDrawn="1"/>
        </p:nvCxnSpPr>
        <p:spPr>
          <a:xfrm flipV="1">
            <a:off x="5447583" y="717280"/>
            <a:ext cx="6744335" cy="1397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7014845"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认识新能源汽车充电系统</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文本框 24"/>
          <p:cNvSpPr txBox="1"/>
          <p:nvPr/>
        </p:nvSpPr>
        <p:spPr>
          <a:xfrm>
            <a:off x="1235075" y="2759075"/>
            <a:ext cx="3877945" cy="1753235"/>
          </a:xfrm>
          <a:prstGeom prst="rect">
            <a:avLst/>
          </a:prstGeom>
        </p:spPr>
        <p:txBody>
          <a:bodyPr wrap="square">
            <a:sp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这种连接方式是指将新能源汽车和交流电网连接时，使用带有车辆插头和供电插头的独立的活动电缆组件。</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a:p>
            <a:pPr indent="0" fontAlgn="auto">
              <a:lnSpc>
                <a:spcPct val="150000"/>
              </a:lnSpc>
            </a:pP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1272540" y="1917065"/>
            <a:ext cx="3131820"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连接方式</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31" name="矩形: 圆角 6"/>
          <p:cNvSpPr/>
          <p:nvPr/>
        </p:nvSpPr>
        <p:spPr>
          <a:xfrm>
            <a:off x="939165" y="1244600"/>
            <a:ext cx="574421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二、新能源汽车充电系统的充电模式和连接方式</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文本框 10"/>
          <p:cNvSpPr txBox="1"/>
          <p:nvPr/>
        </p:nvSpPr>
        <p:spPr>
          <a:xfrm>
            <a:off x="1272540" y="2390775"/>
            <a:ext cx="2360295" cy="36830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连接方式</a:t>
            </a:r>
            <a:r>
              <a:rPr lang="en-US" altLang="zh-CN">
                <a:solidFill>
                  <a:schemeClr val="tx1">
                    <a:lumMod val="85000"/>
                    <a:lumOff val="15000"/>
                  </a:schemeClr>
                </a:solidFill>
                <a:latin typeface="微软雅黑" panose="020B0503020204020204" pitchFamily="34" charset="-122"/>
                <a:ea typeface="微软雅黑" panose="020B0503020204020204" pitchFamily="34" charset="-122"/>
                <a:sym typeface="+mn-ea"/>
              </a:rPr>
              <a:t>B</a:t>
            </a:r>
            <a:endParaRPr lang="en-US" altLang="zh-CN">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pic>
        <p:nvPicPr>
          <p:cNvPr id="3" name="图片 2"/>
          <p:cNvPicPr>
            <a:picLocks noChangeAspect="1"/>
          </p:cNvPicPr>
          <p:nvPr/>
        </p:nvPicPr>
        <p:blipFill>
          <a:blip r:embed="rId2"/>
          <a:stretch>
            <a:fillRect/>
          </a:stretch>
        </p:blipFill>
        <p:spPr>
          <a:xfrm>
            <a:off x="5753100" y="2270125"/>
            <a:ext cx="5086350" cy="34099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p:nvPr userDrawn="1"/>
        </p:nvCxnSpPr>
        <p:spPr>
          <a:xfrm flipV="1">
            <a:off x="5447583" y="717280"/>
            <a:ext cx="6744335" cy="1397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7014845"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认识新能源汽车充电系统</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文本框 24"/>
          <p:cNvSpPr txBox="1"/>
          <p:nvPr/>
        </p:nvSpPr>
        <p:spPr>
          <a:xfrm>
            <a:off x="1235075" y="2759075"/>
            <a:ext cx="3877945" cy="2168525"/>
          </a:xfrm>
          <a:prstGeom prst="rect">
            <a:avLst/>
          </a:prstGeom>
        </p:spPr>
        <p:txBody>
          <a:bodyPr wrap="square">
            <a:sp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这种连接方式是指将新能源汽车和交流电网连接时，电缆组件、车辆插头</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充电枪）和供电设备永久连接在一起，新能源汽车上具有车辆插座</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a:p>
            <a:pPr indent="0" fontAlgn="auto">
              <a:lnSpc>
                <a:spcPct val="150000"/>
              </a:lnSpc>
            </a:pP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1272540" y="1917065"/>
            <a:ext cx="3131820"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连接方式</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31" name="矩形: 圆角 6"/>
          <p:cNvSpPr/>
          <p:nvPr/>
        </p:nvSpPr>
        <p:spPr>
          <a:xfrm>
            <a:off x="939165" y="1244600"/>
            <a:ext cx="574421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二、新能源汽车充电系统的充电模式和连接方式</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文本框 10"/>
          <p:cNvSpPr txBox="1"/>
          <p:nvPr/>
        </p:nvSpPr>
        <p:spPr>
          <a:xfrm>
            <a:off x="1272540" y="2390775"/>
            <a:ext cx="2360295" cy="36830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连接方式</a:t>
            </a:r>
            <a:r>
              <a:rPr lang="en-US" altLang="zh-CN">
                <a:solidFill>
                  <a:schemeClr val="tx1">
                    <a:lumMod val="85000"/>
                    <a:lumOff val="15000"/>
                  </a:schemeClr>
                </a:solidFill>
                <a:latin typeface="微软雅黑" panose="020B0503020204020204" pitchFamily="34" charset="-122"/>
                <a:ea typeface="微软雅黑" panose="020B0503020204020204" pitchFamily="34" charset="-122"/>
                <a:sym typeface="+mn-ea"/>
              </a:rPr>
              <a:t>C</a:t>
            </a:r>
            <a:endParaRPr lang="en-US" altLang="zh-CN">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pic>
        <p:nvPicPr>
          <p:cNvPr id="3" name="图片 2"/>
          <p:cNvPicPr>
            <a:picLocks noChangeAspect="1"/>
          </p:cNvPicPr>
          <p:nvPr/>
        </p:nvPicPr>
        <p:blipFill>
          <a:blip r:embed="rId2"/>
          <a:stretch>
            <a:fillRect/>
          </a:stretch>
        </p:blipFill>
        <p:spPr>
          <a:xfrm>
            <a:off x="5447665" y="2440305"/>
            <a:ext cx="5181600" cy="28829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p:nvPr userDrawn="1"/>
        </p:nvCxnSpPr>
        <p:spPr>
          <a:xfrm flipV="1">
            <a:off x="5447583" y="717280"/>
            <a:ext cx="6744335" cy="1397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7014845"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认识新能源汽车充电系统</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文本框 24"/>
          <p:cNvSpPr txBox="1"/>
          <p:nvPr/>
        </p:nvSpPr>
        <p:spPr>
          <a:xfrm>
            <a:off x="1235075" y="2759075"/>
            <a:ext cx="3877945" cy="2584450"/>
          </a:xfrm>
          <a:prstGeom prst="rect">
            <a:avLst/>
          </a:prstGeom>
        </p:spPr>
        <p:txBody>
          <a:bodyPr wrap="square">
            <a:sp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这种充电方式是指将电动汽车与供电网</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供电设备连接时，使用了与供电设备永久连接的充电自动耦合器主动端和与电动汽车永久连接的充电自动耦合器被动端组成的充电自动耦合器</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a:p>
            <a:pPr indent="0" fontAlgn="auto">
              <a:lnSpc>
                <a:spcPct val="150000"/>
              </a:lnSpc>
            </a:pP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1272540" y="1917065"/>
            <a:ext cx="3131820"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连接方式</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31" name="矩形: 圆角 6"/>
          <p:cNvSpPr/>
          <p:nvPr/>
        </p:nvSpPr>
        <p:spPr>
          <a:xfrm>
            <a:off x="939165" y="1244600"/>
            <a:ext cx="574421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二、新能源汽车充电系统的充电模式和连接方式</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文本框 10"/>
          <p:cNvSpPr txBox="1"/>
          <p:nvPr/>
        </p:nvSpPr>
        <p:spPr>
          <a:xfrm>
            <a:off x="1272540" y="2390775"/>
            <a:ext cx="2360295" cy="36830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连接方式</a:t>
            </a:r>
            <a:r>
              <a:rPr lang="en-US" altLang="zh-CN">
                <a:solidFill>
                  <a:schemeClr val="tx1">
                    <a:lumMod val="85000"/>
                    <a:lumOff val="15000"/>
                  </a:schemeClr>
                </a:solidFill>
                <a:latin typeface="微软雅黑" panose="020B0503020204020204" pitchFamily="34" charset="-122"/>
                <a:ea typeface="微软雅黑" panose="020B0503020204020204" pitchFamily="34" charset="-122"/>
                <a:sym typeface="+mn-ea"/>
              </a:rPr>
              <a:t>D</a:t>
            </a:r>
            <a:endParaRPr lang="en-US" altLang="zh-CN">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pic>
        <p:nvPicPr>
          <p:cNvPr id="3" name="图片 2"/>
          <p:cNvPicPr>
            <a:picLocks noChangeAspect="1"/>
          </p:cNvPicPr>
          <p:nvPr/>
        </p:nvPicPr>
        <p:blipFill>
          <a:blip r:embed="rId2"/>
          <a:stretch>
            <a:fillRect/>
          </a:stretch>
        </p:blipFill>
        <p:spPr>
          <a:xfrm>
            <a:off x="5447665" y="2432050"/>
            <a:ext cx="5114925" cy="27959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p:nvPr userDrawn="1"/>
        </p:nvCxnSpPr>
        <p:spPr>
          <a:xfrm flipV="1">
            <a:off x="5447583" y="717280"/>
            <a:ext cx="6744335" cy="1397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7014845"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认识新能源汽车充电系统</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文本框 24"/>
          <p:cNvSpPr txBox="1"/>
          <p:nvPr/>
        </p:nvSpPr>
        <p:spPr>
          <a:xfrm>
            <a:off x="1235075" y="2759075"/>
            <a:ext cx="3877945" cy="2584450"/>
          </a:xfrm>
          <a:prstGeom prst="rect">
            <a:avLst/>
          </a:prstGeom>
        </p:spPr>
        <p:txBody>
          <a:bodyPr wrap="square">
            <a:sp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这种充电方式是指将电动汽车与供电网</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供电设备连接时，使用了与电动汽车永久连接的充电自动耦合器主动端和与供电设备永久连接的充电自动耦合器被动端组成的充电自动耦合器</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a:p>
            <a:pPr indent="0" fontAlgn="auto">
              <a:lnSpc>
                <a:spcPct val="150000"/>
              </a:lnSpc>
            </a:pP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1272540" y="1917065"/>
            <a:ext cx="3131820"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连接方式</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31" name="矩形: 圆角 6"/>
          <p:cNvSpPr/>
          <p:nvPr/>
        </p:nvSpPr>
        <p:spPr>
          <a:xfrm>
            <a:off x="939165" y="1244600"/>
            <a:ext cx="574421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二、新能源汽车充电系统的充电模式和连接方式</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文本框 10"/>
          <p:cNvSpPr txBox="1"/>
          <p:nvPr/>
        </p:nvSpPr>
        <p:spPr>
          <a:xfrm>
            <a:off x="1272540" y="2390775"/>
            <a:ext cx="2360295" cy="36830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连接方式</a:t>
            </a:r>
            <a:r>
              <a:rPr lang="en-US" altLang="zh-CN">
                <a:solidFill>
                  <a:schemeClr val="tx1">
                    <a:lumMod val="85000"/>
                    <a:lumOff val="15000"/>
                  </a:schemeClr>
                </a:solidFill>
                <a:latin typeface="微软雅黑" panose="020B0503020204020204" pitchFamily="34" charset="-122"/>
                <a:ea typeface="微软雅黑" panose="020B0503020204020204" pitchFamily="34" charset="-122"/>
                <a:sym typeface="+mn-ea"/>
              </a:rPr>
              <a:t>E</a:t>
            </a:r>
            <a:endParaRPr lang="en-US" altLang="zh-CN">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pic>
        <p:nvPicPr>
          <p:cNvPr id="3" name="图片 2"/>
          <p:cNvPicPr>
            <a:picLocks noChangeAspect="1"/>
          </p:cNvPicPr>
          <p:nvPr/>
        </p:nvPicPr>
        <p:blipFill>
          <a:blip r:embed="rId2"/>
          <a:stretch>
            <a:fillRect/>
          </a:stretch>
        </p:blipFill>
        <p:spPr>
          <a:xfrm>
            <a:off x="5447665" y="2522855"/>
            <a:ext cx="5532120" cy="29813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p:nvPr userDrawn="1"/>
        </p:nvCxnSpPr>
        <p:spPr>
          <a:xfrm>
            <a:off x="5650783" y="717280"/>
            <a:ext cx="6541135" cy="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639445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认识新能源汽车充电系统</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文本框 24"/>
          <p:cNvSpPr txBox="1"/>
          <p:nvPr/>
        </p:nvSpPr>
        <p:spPr>
          <a:xfrm>
            <a:off x="1129030" y="2578735"/>
            <a:ext cx="9476740" cy="922020"/>
          </a:xfrm>
          <a:prstGeom prst="rect">
            <a:avLst/>
          </a:prstGeom>
        </p:spPr>
        <p:txBody>
          <a:bodyPr wrap="square">
            <a:sp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吉利帝豪</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EV450</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纯电动汽车的充电系统由</a:t>
            </a:r>
            <a:r>
              <a:rPr lang="zh-CN" altLang="en-US" b="1">
                <a:solidFill>
                  <a:schemeClr val="tx1">
                    <a:lumMod val="85000"/>
                    <a:lumOff val="15000"/>
                  </a:schemeClr>
                </a:solidFill>
                <a:latin typeface="微软雅黑" panose="020B0503020204020204" pitchFamily="34" charset="-122"/>
                <a:ea typeface="微软雅黑" panose="020B0503020204020204" pitchFamily="34" charset="-122"/>
              </a:rPr>
              <a:t>交流充电口、直流充电口、车载充电机及分线盒、电池管理器、电机控制器</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和</a:t>
            </a:r>
            <a:r>
              <a:rPr lang="zh-CN" altLang="en-US" b="1">
                <a:solidFill>
                  <a:schemeClr val="tx1">
                    <a:lumMod val="85000"/>
                    <a:lumOff val="15000"/>
                  </a:schemeClr>
                </a:solidFill>
                <a:latin typeface="微软雅黑" panose="020B0503020204020204" pitchFamily="34" charset="-122"/>
                <a:ea typeface="微软雅黑" panose="020B0503020204020204" pitchFamily="34" charset="-122"/>
              </a:rPr>
              <a:t>动力电池组</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等组成。</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1078230" y="2138045"/>
            <a:ext cx="5923915"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吉利帝豪</a:t>
            </a:r>
            <a:r>
              <a:rPr lang="en-US" altLang="zh-CN" sz="2000" b="1">
                <a:solidFill>
                  <a:schemeClr val="accent1"/>
                </a:solidFill>
                <a:latin typeface="微软雅黑" panose="020B0503020204020204" pitchFamily="34" charset="-122"/>
                <a:ea typeface="微软雅黑" panose="020B0503020204020204" pitchFamily="34" charset="-122"/>
              </a:rPr>
              <a:t>EV450 </a:t>
            </a:r>
            <a:r>
              <a:rPr lang="zh-CN" altLang="en-US" sz="2000" b="1">
                <a:solidFill>
                  <a:schemeClr val="accent1"/>
                </a:solidFill>
                <a:latin typeface="微软雅黑" panose="020B0503020204020204" pitchFamily="34" charset="-122"/>
                <a:ea typeface="微软雅黑" panose="020B0503020204020204" pitchFamily="34" charset="-122"/>
              </a:rPr>
              <a:t>纯电动汽车充电系统的组成</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31" name="矩形: 圆角 6"/>
          <p:cNvSpPr/>
          <p:nvPr/>
        </p:nvSpPr>
        <p:spPr>
          <a:xfrm>
            <a:off x="939165" y="1397000"/>
            <a:ext cx="5692775"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三、</a:t>
            </a:r>
            <a:r>
              <a:rPr lang="en-US" altLang="zh-CN"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典型车辆充电系统的组成及各部件的功能</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3070860" y="3663950"/>
            <a:ext cx="5382895" cy="27971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custDataLst>
              <p:tags r:id="rId1"/>
            </p:custDataLst>
          </p:nvPr>
        </p:nvPicPr>
        <p:blipFill>
          <a:blip r:embed="rId2"/>
          <a:srcRect l="16456" t="36380" b="23866"/>
          <a:stretch>
            <a:fillRect/>
          </a:stretch>
        </p:blipFill>
        <p:spPr>
          <a:xfrm>
            <a:off x="-635" y="13335"/>
            <a:ext cx="12192635" cy="2147570"/>
          </a:xfrm>
          <a:prstGeom prst="rect">
            <a:avLst/>
          </a:prstGeom>
        </p:spPr>
      </p:pic>
      <p:sp>
        <p:nvSpPr>
          <p:cNvPr id="4" name="矩形 3"/>
          <p:cNvSpPr/>
          <p:nvPr/>
        </p:nvSpPr>
        <p:spPr>
          <a:xfrm>
            <a:off x="0" y="-6984"/>
            <a:ext cx="12191998" cy="2160824"/>
          </a:xfrm>
          <a:prstGeom prst="rect">
            <a:avLst/>
          </a:prstGeom>
          <a:solidFill>
            <a:schemeClr val="tx1">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文本框 18"/>
          <p:cNvSpPr txBox="1"/>
          <p:nvPr>
            <p:custDataLst>
              <p:tags r:id="rId3"/>
            </p:custDataLst>
          </p:nvPr>
        </p:nvSpPr>
        <p:spPr>
          <a:xfrm>
            <a:off x="1387475" y="3903980"/>
            <a:ext cx="4349115" cy="398780"/>
          </a:xfrm>
          <a:prstGeom prst="rect">
            <a:avLst/>
          </a:prstGeom>
          <a:noFill/>
        </p:spPr>
        <p:txBody>
          <a:bodyPr wrap="square" rtlCol="0">
            <a:spAutoFit/>
            <a:scene3d>
              <a:camera prst="orthographicFront"/>
              <a:lightRig rig="threePt" dir="t"/>
            </a:scene3d>
            <a:sp3d contourW="12700"/>
          </a:bodyPr>
          <a:lstStyle/>
          <a:p>
            <a:pPr algn="l"/>
            <a:r>
              <a:rPr lang="zh-CN" altLang="en-US" sz="200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新能源汽车</a:t>
            </a:r>
            <a:r>
              <a:rPr lang="zh-CN" altLang="en-US" sz="200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充电系统认知</a:t>
            </a:r>
            <a:endParaRPr lang="zh-CN" altLang="en-US" sz="200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任意多边形 11"/>
          <p:cNvSpPr/>
          <p:nvPr/>
        </p:nvSpPr>
        <p:spPr>
          <a:xfrm>
            <a:off x="4102100" y="1727835"/>
            <a:ext cx="4299585" cy="1099185"/>
          </a:xfrm>
          <a:custGeom>
            <a:avLst/>
            <a:gdLst>
              <a:gd name="adj" fmla="val 16809"/>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il 12"/>
              <a:gd name="il-1" fmla="*/ q1 w 1"/>
              <a:gd name="it" fmla="*/ q1 h 1"/>
              <a:gd name="ir" fmla="+- r 0 q2"/>
              <a:gd name="ib" fmla="+- b 0 il-1"/>
              <a:gd name="q3" fmla="*/ h hc x2"/>
              <a:gd name="y1" fmla="pin 0 ib h"/>
              <a:gd name="y2" fmla="+- b 0 q3"/>
            </a:gdLst>
            <a:ahLst/>
            <a:cxnLst>
              <a:cxn ang="3">
                <a:pos x="hc" y="y1"/>
              </a:cxn>
              <a:cxn ang="3">
                <a:pos x="x4" y="t"/>
              </a:cxn>
              <a:cxn ang="0">
                <a:pos x="x6" y="vc"/>
              </a:cxn>
              <a:cxn ang="cd4">
                <a:pos x="x3" y="b"/>
              </a:cxn>
              <a:cxn ang="cd4">
                <a:pos x="hc" y="q3"/>
              </a:cxn>
              <a:cxn ang="cd2">
                <a:pos x="x1" y="vc"/>
              </a:cxn>
            </a:cxnLst>
            <a:rect l="l" t="t" r="r" b="b"/>
            <a:pathLst>
              <a:path w="5742" h="1716">
                <a:moveTo>
                  <a:pt x="0" y="1398"/>
                </a:moveTo>
                <a:lnTo>
                  <a:pt x="235" y="0"/>
                </a:lnTo>
                <a:lnTo>
                  <a:pt x="5742" y="0"/>
                </a:lnTo>
                <a:lnTo>
                  <a:pt x="5507" y="1398"/>
                </a:lnTo>
                <a:lnTo>
                  <a:pt x="860" y="1398"/>
                </a:lnTo>
                <a:lnTo>
                  <a:pt x="697" y="1717"/>
                </a:lnTo>
                <a:lnTo>
                  <a:pt x="534" y="1398"/>
                </a:lnTo>
                <a:lnTo>
                  <a:pt x="0" y="1398"/>
                </a:lnTo>
                <a:close/>
              </a:path>
            </a:pathLst>
          </a:custGeom>
          <a:gradFill>
            <a:gsLst>
              <a:gs pos="1100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chorCtr="0">
            <a:noAutofit/>
          </a:bodyPr>
          <a:lstStyle/>
          <a:p>
            <a:pPr algn="ctr"/>
            <a:endParaRPr lang="en-US" altLang="zh-CN" sz="2400">
              <a:solidFill>
                <a:schemeClr val="bg1"/>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4175125" y="1788160"/>
            <a:ext cx="4153535" cy="706755"/>
          </a:xfrm>
          <a:prstGeom prst="rect">
            <a:avLst/>
          </a:prstGeom>
          <a:noFill/>
        </p:spPr>
        <p:txBody>
          <a:bodyPr wrap="square" rtlCol="0" anchor="t">
            <a:spAutoFit/>
          </a:bodyPr>
          <a:p>
            <a:pPr algn="ctr"/>
            <a:r>
              <a:rPr lang="zh-CN" altLang="en-US" sz="4000">
                <a:solidFill>
                  <a:schemeClr val="bg1"/>
                </a:solidFill>
                <a:latin typeface="微软雅黑" panose="020B0503020204020204" pitchFamily="34" charset="-122"/>
                <a:ea typeface="微软雅黑" panose="020B0503020204020204" pitchFamily="34" charset="-122"/>
                <a:sym typeface="+mn-ea"/>
              </a:rPr>
              <a:t>目</a:t>
            </a:r>
            <a:r>
              <a:rPr lang="en-US" altLang="zh-CN" sz="4000">
                <a:solidFill>
                  <a:schemeClr val="bg1"/>
                </a:solidFill>
                <a:latin typeface="微软雅黑" panose="020B0503020204020204" pitchFamily="34" charset="-122"/>
                <a:ea typeface="微软雅黑" panose="020B0503020204020204" pitchFamily="34" charset="-122"/>
                <a:sym typeface="+mn-ea"/>
              </a:rPr>
              <a:t> </a:t>
            </a:r>
            <a:r>
              <a:rPr lang="zh-CN" altLang="en-US" sz="4000">
                <a:solidFill>
                  <a:schemeClr val="bg1"/>
                </a:solidFill>
                <a:latin typeface="微软雅黑" panose="020B0503020204020204" pitchFamily="34" charset="-122"/>
                <a:ea typeface="微软雅黑" panose="020B0503020204020204" pitchFamily="34" charset="-122"/>
                <a:sym typeface="+mn-ea"/>
              </a:rPr>
              <a:t>录</a:t>
            </a:r>
            <a:r>
              <a:rPr lang="en-US" altLang="zh-CN" sz="4000">
                <a:solidFill>
                  <a:schemeClr val="bg1"/>
                </a:solidFill>
                <a:latin typeface="微软雅黑" panose="020B0503020204020204" pitchFamily="34" charset="-122"/>
                <a:ea typeface="微软雅黑" panose="020B0503020204020204" pitchFamily="34" charset="-122"/>
                <a:sym typeface="+mn-ea"/>
              </a:rPr>
              <a:t> C</a:t>
            </a:r>
            <a:r>
              <a:rPr lang="en-US" altLang="zh-CN" sz="2400">
                <a:solidFill>
                  <a:schemeClr val="bg1"/>
                </a:solidFill>
                <a:latin typeface="微软雅黑" panose="020B0503020204020204" pitchFamily="34" charset="-122"/>
                <a:ea typeface="微软雅黑" panose="020B0503020204020204" pitchFamily="34" charset="-122"/>
                <a:sym typeface="+mn-ea"/>
              </a:rPr>
              <a:t>ONTENTS</a:t>
            </a:r>
            <a:endParaRPr lang="en-US" altLang="zh-CN" sz="2400">
              <a:solidFill>
                <a:schemeClr val="bg1"/>
              </a:solidFill>
              <a:latin typeface="微软雅黑" panose="020B0503020204020204" pitchFamily="34" charset="-122"/>
              <a:ea typeface="微软雅黑" panose="020B0503020204020204" pitchFamily="34" charset="-122"/>
              <a:sym typeface="+mn-ea"/>
            </a:endParaRPr>
          </a:p>
        </p:txBody>
      </p:sp>
      <p:sp>
        <p:nvSpPr>
          <p:cNvPr id="5" name="文本框 4"/>
          <p:cNvSpPr txBox="1"/>
          <p:nvPr>
            <p:custDataLst>
              <p:tags r:id="rId4"/>
            </p:custDataLst>
          </p:nvPr>
        </p:nvSpPr>
        <p:spPr>
          <a:xfrm>
            <a:off x="1557655" y="3505200"/>
            <a:ext cx="1040130" cy="398780"/>
          </a:xfrm>
          <a:prstGeom prst="rect">
            <a:avLst/>
          </a:prstGeom>
          <a:noFill/>
        </p:spPr>
        <p:txBody>
          <a:bodyPr wrap="square" rtlCol="0" anchor="t">
            <a:spAutoFit/>
          </a:bodyPr>
          <a:p>
            <a:pPr algn="ctr"/>
            <a:r>
              <a:rPr lang="zh-CN" altLang="en-US" sz="2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inpin heiti" panose="00000500000000000000" pitchFamily="2" charset="-122"/>
              </a:rPr>
              <a:t>任务</a:t>
            </a:r>
            <a:r>
              <a:rPr lang="en-US" altLang="zh-CN" sz="2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inpin heiti" panose="00000500000000000000" pitchFamily="2" charset="-122"/>
              </a:rPr>
              <a:t>1</a:t>
            </a:r>
            <a:endParaRPr lang="en-US" altLang="zh-CN" sz="2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inpin heiti" panose="00000500000000000000" pitchFamily="2" charset="-122"/>
            </a:endParaRPr>
          </a:p>
        </p:txBody>
      </p:sp>
      <p:sp>
        <p:nvSpPr>
          <p:cNvPr id="32" name="矩形: 圆角 22"/>
          <p:cNvSpPr/>
          <p:nvPr>
            <p:custDataLst>
              <p:tags r:id="rId5"/>
            </p:custDataLst>
          </p:nvPr>
        </p:nvSpPr>
        <p:spPr>
          <a:xfrm>
            <a:off x="1387475" y="3415030"/>
            <a:ext cx="1276985"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endParaRPr lang="en-US" altLang="zh-CN"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文本框 35"/>
          <p:cNvSpPr txBox="1"/>
          <p:nvPr>
            <p:custDataLst>
              <p:tags r:id="rId6"/>
            </p:custDataLst>
          </p:nvPr>
        </p:nvSpPr>
        <p:spPr>
          <a:xfrm>
            <a:off x="1282700" y="3423920"/>
            <a:ext cx="1532255" cy="398780"/>
          </a:xfrm>
          <a:prstGeom prst="rect">
            <a:avLst/>
          </a:prstGeom>
          <a:noFill/>
        </p:spPr>
        <p:txBody>
          <a:bodyPr wrap="square" rtlCol="0" anchor="t">
            <a:spAutoFit/>
          </a:bodyP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项目一</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7" name="文本框 36"/>
          <p:cNvSpPr txBox="1"/>
          <p:nvPr>
            <p:custDataLst>
              <p:tags r:id="rId7"/>
            </p:custDataLst>
          </p:nvPr>
        </p:nvSpPr>
        <p:spPr>
          <a:xfrm>
            <a:off x="1387475" y="5019675"/>
            <a:ext cx="4349115" cy="398780"/>
          </a:xfrm>
          <a:prstGeom prst="rect">
            <a:avLst/>
          </a:prstGeom>
          <a:noFill/>
        </p:spPr>
        <p:txBody>
          <a:bodyPr wrap="square" rtlCol="0">
            <a:spAutoFit/>
            <a:scene3d>
              <a:camera prst="orthographicFront"/>
              <a:lightRig rig="threePt" dir="t"/>
            </a:scene3d>
            <a:sp3d contourW="12700"/>
          </a:bodyPr>
          <a:p>
            <a:pPr algn="l"/>
            <a:r>
              <a:rPr lang="zh-CN" altLang="en-US" sz="200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新能源汽车充电系统的装调与</a:t>
            </a:r>
            <a:r>
              <a:rPr lang="zh-CN" altLang="en-US" sz="200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测试</a:t>
            </a:r>
            <a:endParaRPr lang="zh-CN" altLang="en-US" sz="200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 name="文本框 37"/>
          <p:cNvSpPr txBox="1"/>
          <p:nvPr>
            <p:custDataLst>
              <p:tags r:id="rId8"/>
            </p:custDataLst>
          </p:nvPr>
        </p:nvSpPr>
        <p:spPr>
          <a:xfrm>
            <a:off x="1557655" y="4620895"/>
            <a:ext cx="1040130" cy="398780"/>
          </a:xfrm>
          <a:prstGeom prst="rect">
            <a:avLst/>
          </a:prstGeom>
          <a:noFill/>
        </p:spPr>
        <p:txBody>
          <a:bodyPr wrap="square" rtlCol="0" anchor="t">
            <a:spAutoFit/>
          </a:bodyPr>
          <a:p>
            <a:pPr algn="ctr"/>
            <a:r>
              <a:rPr lang="zh-CN" altLang="en-US" sz="2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inpin heiti" panose="00000500000000000000" pitchFamily="2" charset="-122"/>
              </a:rPr>
              <a:t>任务</a:t>
            </a:r>
            <a:r>
              <a:rPr lang="en-US" altLang="zh-CN" sz="2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inpin heiti" panose="00000500000000000000" pitchFamily="2" charset="-122"/>
              </a:rPr>
              <a:t>1</a:t>
            </a:r>
            <a:endParaRPr lang="en-US" altLang="zh-CN" sz="2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inpin heiti" panose="00000500000000000000" pitchFamily="2" charset="-122"/>
            </a:endParaRPr>
          </a:p>
        </p:txBody>
      </p:sp>
      <p:sp>
        <p:nvSpPr>
          <p:cNvPr id="39" name="矩形: 圆角 22"/>
          <p:cNvSpPr/>
          <p:nvPr>
            <p:custDataLst>
              <p:tags r:id="rId9"/>
            </p:custDataLst>
          </p:nvPr>
        </p:nvSpPr>
        <p:spPr>
          <a:xfrm>
            <a:off x="1387475" y="4530725"/>
            <a:ext cx="1276985"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endParaRPr lang="en-US" altLang="zh-CN"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 name="文本框 39"/>
          <p:cNvSpPr txBox="1"/>
          <p:nvPr>
            <p:custDataLst>
              <p:tags r:id="rId10"/>
            </p:custDataLst>
          </p:nvPr>
        </p:nvSpPr>
        <p:spPr>
          <a:xfrm>
            <a:off x="1282700" y="4539615"/>
            <a:ext cx="1532255" cy="398780"/>
          </a:xfrm>
          <a:prstGeom prst="rect">
            <a:avLst/>
          </a:prstGeom>
          <a:noFill/>
        </p:spPr>
        <p:txBody>
          <a:bodyPr wrap="square" rtlCol="0" anchor="t">
            <a:spAutoFit/>
          </a:bodyP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项目二</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 name="文本框 40"/>
          <p:cNvSpPr txBox="1"/>
          <p:nvPr>
            <p:custDataLst>
              <p:tags r:id="rId11"/>
            </p:custDataLst>
          </p:nvPr>
        </p:nvSpPr>
        <p:spPr>
          <a:xfrm>
            <a:off x="6875145" y="3478530"/>
            <a:ext cx="4542790" cy="398780"/>
          </a:xfrm>
          <a:prstGeom prst="rect">
            <a:avLst/>
          </a:prstGeom>
          <a:noFill/>
        </p:spPr>
        <p:txBody>
          <a:bodyPr wrap="square" rtlCol="0">
            <a:spAutoFit/>
            <a:scene3d>
              <a:camera prst="orthographicFront"/>
              <a:lightRig rig="threePt" dir="t"/>
            </a:scene3d>
            <a:sp3d contourW="12700"/>
          </a:bodyPr>
          <a:p>
            <a:pPr algn="l"/>
            <a:r>
              <a:rPr lang="zh-CN" altLang="en-US" sz="200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新能源汽车充电设备总成的装调与</a:t>
            </a:r>
            <a:r>
              <a:rPr lang="zh-CN" altLang="en-US" sz="200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测试</a:t>
            </a:r>
            <a:endParaRPr lang="zh-CN" altLang="en-US" sz="200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2" name="文本框 41"/>
          <p:cNvSpPr txBox="1"/>
          <p:nvPr>
            <p:custDataLst>
              <p:tags r:id="rId12"/>
            </p:custDataLst>
          </p:nvPr>
        </p:nvSpPr>
        <p:spPr>
          <a:xfrm>
            <a:off x="7045325" y="3079750"/>
            <a:ext cx="1040130" cy="398780"/>
          </a:xfrm>
          <a:prstGeom prst="rect">
            <a:avLst/>
          </a:prstGeom>
          <a:noFill/>
        </p:spPr>
        <p:txBody>
          <a:bodyPr wrap="square" rtlCol="0" anchor="t">
            <a:spAutoFit/>
          </a:bodyPr>
          <a:p>
            <a:pPr algn="ctr"/>
            <a:r>
              <a:rPr lang="zh-CN" altLang="en-US" sz="2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inpin heiti" panose="00000500000000000000" pitchFamily="2" charset="-122"/>
              </a:rPr>
              <a:t>任务</a:t>
            </a:r>
            <a:r>
              <a:rPr lang="en-US" altLang="zh-CN" sz="2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inpin heiti" panose="00000500000000000000" pitchFamily="2" charset="-122"/>
              </a:rPr>
              <a:t>1</a:t>
            </a:r>
            <a:endParaRPr lang="en-US" altLang="zh-CN" sz="2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inpin heiti" panose="00000500000000000000" pitchFamily="2" charset="-122"/>
            </a:endParaRPr>
          </a:p>
        </p:txBody>
      </p:sp>
      <p:sp>
        <p:nvSpPr>
          <p:cNvPr id="43" name="矩形: 圆角 22"/>
          <p:cNvSpPr/>
          <p:nvPr>
            <p:custDataLst>
              <p:tags r:id="rId13"/>
            </p:custDataLst>
          </p:nvPr>
        </p:nvSpPr>
        <p:spPr>
          <a:xfrm>
            <a:off x="6875145" y="2989580"/>
            <a:ext cx="1276985"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endParaRPr lang="en-US" altLang="zh-CN"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4" name="文本框 43"/>
          <p:cNvSpPr txBox="1"/>
          <p:nvPr>
            <p:custDataLst>
              <p:tags r:id="rId14"/>
            </p:custDataLst>
          </p:nvPr>
        </p:nvSpPr>
        <p:spPr>
          <a:xfrm>
            <a:off x="6770370" y="2998470"/>
            <a:ext cx="1532255" cy="398780"/>
          </a:xfrm>
          <a:prstGeom prst="rect">
            <a:avLst/>
          </a:prstGeom>
          <a:noFill/>
        </p:spPr>
        <p:txBody>
          <a:bodyPr wrap="square" rtlCol="0" anchor="t">
            <a:spAutoFit/>
          </a:bodyP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项目三</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5" name="文本框 44"/>
          <p:cNvSpPr txBox="1"/>
          <p:nvPr>
            <p:custDataLst>
              <p:tags r:id="rId15"/>
            </p:custDataLst>
          </p:nvPr>
        </p:nvSpPr>
        <p:spPr>
          <a:xfrm>
            <a:off x="6875145" y="4594225"/>
            <a:ext cx="4349115" cy="398780"/>
          </a:xfrm>
          <a:prstGeom prst="rect">
            <a:avLst/>
          </a:prstGeom>
          <a:noFill/>
        </p:spPr>
        <p:txBody>
          <a:bodyPr wrap="square" rtlCol="0">
            <a:spAutoFit/>
            <a:scene3d>
              <a:camera prst="orthographicFront"/>
              <a:lightRig rig="threePt" dir="t"/>
            </a:scene3d>
            <a:sp3d contourW="12700"/>
          </a:bodyPr>
          <a:p>
            <a:pPr algn="l"/>
            <a:r>
              <a:rPr lang="zh-CN" altLang="en-US" sz="200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新能源汽车充电的互操作性</a:t>
            </a:r>
            <a:r>
              <a:rPr lang="zh-CN" altLang="en-US" sz="200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测试</a:t>
            </a:r>
            <a:endParaRPr lang="zh-CN" altLang="en-US" sz="200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6" name="文本框 45"/>
          <p:cNvSpPr txBox="1"/>
          <p:nvPr>
            <p:custDataLst>
              <p:tags r:id="rId16"/>
            </p:custDataLst>
          </p:nvPr>
        </p:nvSpPr>
        <p:spPr>
          <a:xfrm>
            <a:off x="7045325" y="4195445"/>
            <a:ext cx="1040130" cy="398780"/>
          </a:xfrm>
          <a:prstGeom prst="rect">
            <a:avLst/>
          </a:prstGeom>
          <a:noFill/>
        </p:spPr>
        <p:txBody>
          <a:bodyPr wrap="square" rtlCol="0" anchor="t">
            <a:spAutoFit/>
          </a:bodyPr>
          <a:p>
            <a:pPr algn="ctr"/>
            <a:r>
              <a:rPr lang="zh-CN" altLang="en-US" sz="2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inpin heiti" panose="00000500000000000000" pitchFamily="2" charset="-122"/>
              </a:rPr>
              <a:t>任务</a:t>
            </a:r>
            <a:r>
              <a:rPr lang="en-US" altLang="zh-CN" sz="2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inpin heiti" panose="00000500000000000000" pitchFamily="2" charset="-122"/>
              </a:rPr>
              <a:t>1</a:t>
            </a:r>
            <a:endParaRPr lang="en-US" altLang="zh-CN" sz="2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inpin heiti" panose="00000500000000000000" pitchFamily="2" charset="-122"/>
            </a:endParaRPr>
          </a:p>
        </p:txBody>
      </p:sp>
      <p:sp>
        <p:nvSpPr>
          <p:cNvPr id="47" name="矩形: 圆角 22"/>
          <p:cNvSpPr/>
          <p:nvPr>
            <p:custDataLst>
              <p:tags r:id="rId17"/>
            </p:custDataLst>
          </p:nvPr>
        </p:nvSpPr>
        <p:spPr>
          <a:xfrm>
            <a:off x="6875145" y="4105275"/>
            <a:ext cx="1276985"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endParaRPr lang="en-US" altLang="zh-CN"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8" name="文本框 47"/>
          <p:cNvSpPr txBox="1"/>
          <p:nvPr>
            <p:custDataLst>
              <p:tags r:id="rId18"/>
            </p:custDataLst>
          </p:nvPr>
        </p:nvSpPr>
        <p:spPr>
          <a:xfrm>
            <a:off x="6770370" y="4114165"/>
            <a:ext cx="1532255" cy="398780"/>
          </a:xfrm>
          <a:prstGeom prst="rect">
            <a:avLst/>
          </a:prstGeom>
          <a:noFill/>
        </p:spPr>
        <p:txBody>
          <a:bodyPr wrap="square" rtlCol="0" anchor="t">
            <a:spAutoFit/>
          </a:bodyP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项目四</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9" name="文本框 48"/>
          <p:cNvSpPr txBox="1"/>
          <p:nvPr>
            <p:custDataLst>
              <p:tags r:id="rId19"/>
            </p:custDataLst>
          </p:nvPr>
        </p:nvSpPr>
        <p:spPr>
          <a:xfrm>
            <a:off x="6875145" y="5709920"/>
            <a:ext cx="4349115" cy="398780"/>
          </a:xfrm>
          <a:prstGeom prst="rect">
            <a:avLst/>
          </a:prstGeom>
          <a:noFill/>
        </p:spPr>
        <p:txBody>
          <a:bodyPr wrap="square" rtlCol="0">
            <a:spAutoFit/>
            <a:scene3d>
              <a:camera prst="orthographicFront"/>
              <a:lightRig rig="threePt" dir="t"/>
            </a:scene3d>
            <a:sp3d contourW="12700"/>
          </a:bodyPr>
          <a:p>
            <a:pPr algn="l"/>
            <a:r>
              <a:rPr lang="zh-CN" altLang="en-US" sz="200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新能源汽车充电系统的</a:t>
            </a:r>
            <a:r>
              <a:rPr lang="zh-CN" altLang="en-US" sz="200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故障检修</a:t>
            </a:r>
            <a:endParaRPr lang="zh-CN" altLang="en-US" sz="200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0" name="文本框 49"/>
          <p:cNvSpPr txBox="1"/>
          <p:nvPr>
            <p:custDataLst>
              <p:tags r:id="rId20"/>
            </p:custDataLst>
          </p:nvPr>
        </p:nvSpPr>
        <p:spPr>
          <a:xfrm>
            <a:off x="7045325" y="5311140"/>
            <a:ext cx="1040130" cy="398780"/>
          </a:xfrm>
          <a:prstGeom prst="rect">
            <a:avLst/>
          </a:prstGeom>
          <a:noFill/>
        </p:spPr>
        <p:txBody>
          <a:bodyPr wrap="square" rtlCol="0" anchor="t">
            <a:spAutoFit/>
          </a:bodyPr>
          <a:p>
            <a:pPr algn="ctr"/>
            <a:r>
              <a:rPr lang="zh-CN" altLang="en-US" sz="2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inpin heiti" panose="00000500000000000000" pitchFamily="2" charset="-122"/>
              </a:rPr>
              <a:t>任务</a:t>
            </a:r>
            <a:r>
              <a:rPr lang="en-US" altLang="zh-CN" sz="2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inpin heiti" panose="00000500000000000000" pitchFamily="2" charset="-122"/>
              </a:rPr>
              <a:t>1</a:t>
            </a:r>
            <a:endParaRPr lang="en-US" altLang="zh-CN" sz="2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inpin heiti" panose="00000500000000000000" pitchFamily="2" charset="-122"/>
            </a:endParaRPr>
          </a:p>
        </p:txBody>
      </p:sp>
      <p:sp>
        <p:nvSpPr>
          <p:cNvPr id="51" name="矩形: 圆角 22"/>
          <p:cNvSpPr/>
          <p:nvPr>
            <p:custDataLst>
              <p:tags r:id="rId21"/>
            </p:custDataLst>
          </p:nvPr>
        </p:nvSpPr>
        <p:spPr>
          <a:xfrm>
            <a:off x="6875145" y="5220970"/>
            <a:ext cx="1276985"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endParaRPr lang="en-US" altLang="zh-CN"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2" name="文本框 51"/>
          <p:cNvSpPr txBox="1"/>
          <p:nvPr>
            <p:custDataLst>
              <p:tags r:id="rId22"/>
            </p:custDataLst>
          </p:nvPr>
        </p:nvSpPr>
        <p:spPr>
          <a:xfrm>
            <a:off x="6770370" y="5229860"/>
            <a:ext cx="1532255" cy="398780"/>
          </a:xfrm>
          <a:prstGeom prst="rect">
            <a:avLst/>
          </a:prstGeom>
          <a:noFill/>
        </p:spPr>
        <p:txBody>
          <a:bodyPr wrap="square" rtlCol="0" anchor="t">
            <a:spAutoFit/>
          </a:bodyP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项目五</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p:nvPr userDrawn="1"/>
        </p:nvCxnSpPr>
        <p:spPr>
          <a:xfrm>
            <a:off x="5650783" y="717280"/>
            <a:ext cx="6541135" cy="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639445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认识新能源汽车充电系统</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文本框 29"/>
          <p:cNvSpPr txBox="1"/>
          <p:nvPr/>
        </p:nvSpPr>
        <p:spPr>
          <a:xfrm>
            <a:off x="1078230" y="2138045"/>
            <a:ext cx="6671945"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吉利帝豪</a:t>
            </a:r>
            <a:r>
              <a:rPr lang="en-US" altLang="zh-CN" sz="2000" b="1">
                <a:solidFill>
                  <a:schemeClr val="accent1"/>
                </a:solidFill>
                <a:latin typeface="微软雅黑" panose="020B0503020204020204" pitchFamily="34" charset="-122"/>
                <a:ea typeface="微软雅黑" panose="020B0503020204020204" pitchFamily="34" charset="-122"/>
              </a:rPr>
              <a:t>EV450 </a:t>
            </a:r>
            <a:r>
              <a:rPr lang="zh-CN" altLang="en-US" sz="2000" b="1">
                <a:solidFill>
                  <a:schemeClr val="accent1"/>
                </a:solidFill>
                <a:latin typeface="微软雅黑" panose="020B0503020204020204" pitchFamily="34" charset="-122"/>
                <a:ea typeface="微软雅黑" panose="020B0503020204020204" pitchFamily="34" charset="-122"/>
              </a:rPr>
              <a:t>纯电动汽车充电系统各部件的功能</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31" name="矩形: 圆角 6"/>
          <p:cNvSpPr/>
          <p:nvPr/>
        </p:nvSpPr>
        <p:spPr>
          <a:xfrm>
            <a:off x="939165" y="1397000"/>
            <a:ext cx="5692775"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三、</a:t>
            </a:r>
            <a:r>
              <a:rPr lang="en-US" altLang="zh-CN"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典型车辆充电系统的组成及各部件的功能</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文本框 10"/>
          <p:cNvSpPr txBox="1"/>
          <p:nvPr/>
        </p:nvSpPr>
        <p:spPr>
          <a:xfrm>
            <a:off x="1178560" y="2749550"/>
            <a:ext cx="2360295" cy="36830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充电口</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20" name="文本框 19"/>
          <p:cNvSpPr txBox="1"/>
          <p:nvPr/>
        </p:nvSpPr>
        <p:spPr>
          <a:xfrm>
            <a:off x="1078230" y="3093085"/>
            <a:ext cx="4081780" cy="922020"/>
          </a:xfrm>
          <a:prstGeom prst="rect">
            <a:avLst/>
          </a:prstGeom>
        </p:spPr>
        <p:txBody>
          <a:bodyPr wrap="square">
            <a:sp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交流充电口设置在车头左前翼子板上，直流充电口设置在车尾左后翼子板上。</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1" name="文本框 10"/>
          <p:cNvSpPr txBox="1"/>
          <p:nvPr/>
        </p:nvSpPr>
        <p:spPr>
          <a:xfrm>
            <a:off x="1178560" y="4525645"/>
            <a:ext cx="2360295" cy="36830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充电</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指示灯</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24" name="文本框 23"/>
          <p:cNvSpPr txBox="1"/>
          <p:nvPr/>
        </p:nvSpPr>
        <p:spPr>
          <a:xfrm>
            <a:off x="1078230" y="4932045"/>
            <a:ext cx="4081780" cy="922020"/>
          </a:xfrm>
          <a:prstGeom prst="rect">
            <a:avLst/>
          </a:prstGeom>
        </p:spPr>
        <p:txBody>
          <a:bodyPr wrap="square">
            <a:sp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充电指示灯位于车辆充电口上方，用于指示不同的充电状态。</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26" name="图片 25"/>
          <p:cNvPicPr>
            <a:picLocks noChangeAspect="1"/>
          </p:cNvPicPr>
          <p:nvPr/>
        </p:nvPicPr>
        <p:blipFill>
          <a:blip r:embed="rId2"/>
          <a:stretch>
            <a:fillRect/>
          </a:stretch>
        </p:blipFill>
        <p:spPr>
          <a:xfrm>
            <a:off x="6468745" y="2486025"/>
            <a:ext cx="3856355" cy="2039620"/>
          </a:xfrm>
          <a:prstGeom prst="rect">
            <a:avLst/>
          </a:prstGeom>
        </p:spPr>
      </p:pic>
      <p:pic>
        <p:nvPicPr>
          <p:cNvPr id="27" name="图片 26"/>
          <p:cNvPicPr>
            <a:picLocks noChangeAspect="1"/>
          </p:cNvPicPr>
          <p:nvPr/>
        </p:nvPicPr>
        <p:blipFill>
          <a:blip r:embed="rId3"/>
          <a:stretch>
            <a:fillRect/>
          </a:stretch>
        </p:blipFill>
        <p:spPr>
          <a:xfrm>
            <a:off x="6367145" y="4856480"/>
            <a:ext cx="4587875" cy="9359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p:nvPr userDrawn="1"/>
        </p:nvCxnSpPr>
        <p:spPr>
          <a:xfrm>
            <a:off x="5650783" y="717280"/>
            <a:ext cx="6541135" cy="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639445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认识新能源汽车充电系统</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文本框 24"/>
          <p:cNvSpPr txBox="1"/>
          <p:nvPr>
            <p:custDataLst>
              <p:tags r:id="rId2"/>
            </p:custDataLst>
          </p:nvPr>
        </p:nvSpPr>
        <p:spPr>
          <a:xfrm>
            <a:off x="1023620" y="3176270"/>
            <a:ext cx="4705350" cy="506730"/>
          </a:xfrm>
          <a:prstGeom prst="rect">
            <a:avLst/>
          </a:prstGeom>
        </p:spPr>
        <p:txBody>
          <a:bodyPr wrap="square">
            <a:sp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充电口照明灯为白色光，直接由</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BCM</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控制</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1078230" y="2138045"/>
            <a:ext cx="6671945"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吉利帝豪</a:t>
            </a:r>
            <a:r>
              <a:rPr lang="en-US" altLang="zh-CN" sz="2000" b="1">
                <a:solidFill>
                  <a:schemeClr val="accent1"/>
                </a:solidFill>
                <a:latin typeface="微软雅黑" panose="020B0503020204020204" pitchFamily="34" charset="-122"/>
                <a:ea typeface="微软雅黑" panose="020B0503020204020204" pitchFamily="34" charset="-122"/>
              </a:rPr>
              <a:t>EV450 </a:t>
            </a:r>
            <a:r>
              <a:rPr lang="zh-CN" altLang="en-US" sz="2000" b="1">
                <a:solidFill>
                  <a:schemeClr val="accent1"/>
                </a:solidFill>
                <a:latin typeface="微软雅黑" panose="020B0503020204020204" pitchFamily="34" charset="-122"/>
                <a:ea typeface="微软雅黑" panose="020B0503020204020204" pitchFamily="34" charset="-122"/>
              </a:rPr>
              <a:t>纯电动汽车充电系统各部件的功能</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31" name="矩形: 圆角 6"/>
          <p:cNvSpPr/>
          <p:nvPr/>
        </p:nvSpPr>
        <p:spPr>
          <a:xfrm>
            <a:off x="939165" y="1397000"/>
            <a:ext cx="5692775"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三、</a:t>
            </a:r>
            <a:r>
              <a:rPr lang="en-US" altLang="zh-CN"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典型车辆充电系统的组成及各部件的功能</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文本框 10"/>
          <p:cNvSpPr txBox="1"/>
          <p:nvPr>
            <p:custDataLst>
              <p:tags r:id="rId3"/>
            </p:custDataLst>
          </p:nvPr>
        </p:nvSpPr>
        <p:spPr>
          <a:xfrm>
            <a:off x="1178560" y="2749550"/>
            <a:ext cx="2360295" cy="36830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充电口照明</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灯</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3" name="文本框 10"/>
          <p:cNvSpPr txBox="1"/>
          <p:nvPr>
            <p:custDataLst>
              <p:tags r:id="rId4"/>
            </p:custDataLst>
          </p:nvPr>
        </p:nvSpPr>
        <p:spPr>
          <a:xfrm>
            <a:off x="1178560" y="4292600"/>
            <a:ext cx="2360295" cy="36830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家用随车</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充电枪</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4" name="文本框 3"/>
          <p:cNvSpPr txBox="1"/>
          <p:nvPr>
            <p:custDataLst>
              <p:tags r:id="rId5"/>
            </p:custDataLst>
          </p:nvPr>
        </p:nvSpPr>
        <p:spPr>
          <a:xfrm>
            <a:off x="1023620" y="4885055"/>
            <a:ext cx="6257290" cy="922020"/>
          </a:xfrm>
          <a:prstGeom prst="rect">
            <a:avLst/>
          </a:prstGeom>
        </p:spPr>
        <p:txBody>
          <a:bodyPr wrap="square">
            <a:sp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家用随车充电枪由三脚充电插头、充电枪指示灯、充电插头和充电线缆组成。</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6"/>
          <a:stretch>
            <a:fillRect/>
          </a:stretch>
        </p:blipFill>
        <p:spPr>
          <a:xfrm>
            <a:off x="7456805" y="1999615"/>
            <a:ext cx="3654425" cy="1990090"/>
          </a:xfrm>
          <a:prstGeom prst="rect">
            <a:avLst/>
          </a:prstGeom>
        </p:spPr>
      </p:pic>
      <p:pic>
        <p:nvPicPr>
          <p:cNvPr id="6" name="图片 5"/>
          <p:cNvPicPr>
            <a:picLocks noChangeAspect="1"/>
          </p:cNvPicPr>
          <p:nvPr/>
        </p:nvPicPr>
        <p:blipFill>
          <a:blip r:embed="rId7"/>
          <a:stretch>
            <a:fillRect/>
          </a:stretch>
        </p:blipFill>
        <p:spPr>
          <a:xfrm>
            <a:off x="7916545" y="4128135"/>
            <a:ext cx="2659380" cy="21780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p:nvPr userDrawn="1"/>
        </p:nvCxnSpPr>
        <p:spPr>
          <a:xfrm>
            <a:off x="5650783" y="717280"/>
            <a:ext cx="6541135" cy="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639445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认识新能源汽车充电系统</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文本框 24"/>
          <p:cNvSpPr txBox="1"/>
          <p:nvPr>
            <p:custDataLst>
              <p:tags r:id="rId2"/>
            </p:custDataLst>
          </p:nvPr>
        </p:nvSpPr>
        <p:spPr>
          <a:xfrm>
            <a:off x="1023620" y="3957320"/>
            <a:ext cx="4705350" cy="922020"/>
          </a:xfrm>
          <a:prstGeom prst="rect">
            <a:avLst/>
          </a:prstGeom>
        </p:spPr>
        <p:txBody>
          <a:bodyPr wrap="square">
            <a:sp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吉利帝豪</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EV450</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纯电动汽车的车载充电机安装在车辆前机舱右侧并集成了分线盒功能</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1078230" y="2138045"/>
            <a:ext cx="6671945"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吉利帝豪</a:t>
            </a:r>
            <a:r>
              <a:rPr lang="en-US" altLang="zh-CN" sz="2000" b="1">
                <a:solidFill>
                  <a:schemeClr val="accent1"/>
                </a:solidFill>
                <a:latin typeface="微软雅黑" panose="020B0503020204020204" pitchFamily="34" charset="-122"/>
                <a:ea typeface="微软雅黑" panose="020B0503020204020204" pitchFamily="34" charset="-122"/>
              </a:rPr>
              <a:t>EV450 </a:t>
            </a:r>
            <a:r>
              <a:rPr lang="zh-CN" altLang="en-US" sz="2000" b="1">
                <a:solidFill>
                  <a:schemeClr val="accent1"/>
                </a:solidFill>
                <a:latin typeface="微软雅黑" panose="020B0503020204020204" pitchFamily="34" charset="-122"/>
                <a:ea typeface="微软雅黑" panose="020B0503020204020204" pitchFamily="34" charset="-122"/>
              </a:rPr>
              <a:t>纯电动汽车充电系统各部件的功能</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31" name="矩形: 圆角 6"/>
          <p:cNvSpPr/>
          <p:nvPr/>
        </p:nvSpPr>
        <p:spPr>
          <a:xfrm>
            <a:off x="939165" y="1397000"/>
            <a:ext cx="5692775"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三、</a:t>
            </a:r>
            <a:r>
              <a:rPr lang="en-US" altLang="zh-CN"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典型车辆充电系统的组成及各部件的功能</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文本框 10"/>
          <p:cNvSpPr txBox="1"/>
          <p:nvPr>
            <p:custDataLst>
              <p:tags r:id="rId3"/>
            </p:custDataLst>
          </p:nvPr>
        </p:nvSpPr>
        <p:spPr>
          <a:xfrm>
            <a:off x="1178560" y="3530600"/>
            <a:ext cx="2360295" cy="36830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车载</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充电机</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pic>
        <p:nvPicPr>
          <p:cNvPr id="2" name="图片 1"/>
          <p:cNvPicPr>
            <a:picLocks noChangeAspect="1"/>
          </p:cNvPicPr>
          <p:nvPr/>
        </p:nvPicPr>
        <p:blipFill>
          <a:blip r:embed="rId4"/>
          <a:stretch>
            <a:fillRect/>
          </a:stretch>
        </p:blipFill>
        <p:spPr>
          <a:xfrm>
            <a:off x="7599045" y="2138045"/>
            <a:ext cx="3365500" cy="40093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p:nvPr userDrawn="1"/>
        </p:nvCxnSpPr>
        <p:spPr>
          <a:xfrm flipV="1">
            <a:off x="5447583" y="717280"/>
            <a:ext cx="6744335" cy="1397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7014845"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新能源汽车充电系统工作原</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理</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244600"/>
            <a:ext cx="574421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一、</a:t>
            </a:r>
            <a:r>
              <a:rPr lang="en-US" altLang="zh-CN"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典型新能源汽车充电系统的工作原理</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7" name="图片 16"/>
          <p:cNvPicPr>
            <a:picLocks noChangeAspect="1"/>
          </p:cNvPicPr>
          <p:nvPr/>
        </p:nvPicPr>
        <p:blipFill>
          <a:blip r:embed="rId2"/>
          <a:stretch>
            <a:fillRect/>
          </a:stretch>
        </p:blipFill>
        <p:spPr>
          <a:xfrm>
            <a:off x="7023735" y="1525905"/>
            <a:ext cx="3948430" cy="4793615"/>
          </a:xfrm>
          <a:prstGeom prst="rect">
            <a:avLst/>
          </a:prstGeom>
        </p:spPr>
      </p:pic>
      <p:sp>
        <p:nvSpPr>
          <p:cNvPr id="18" name="文本框 17"/>
          <p:cNvSpPr txBox="1"/>
          <p:nvPr>
            <p:custDataLst>
              <p:tags r:id="rId3"/>
            </p:custDataLst>
          </p:nvPr>
        </p:nvSpPr>
        <p:spPr>
          <a:xfrm>
            <a:off x="939165" y="2746375"/>
            <a:ext cx="4705350" cy="2584450"/>
          </a:xfrm>
          <a:prstGeom prst="rect">
            <a:avLst/>
          </a:prstGeom>
        </p:spPr>
        <p:txBody>
          <a:bodyPr wrap="square">
            <a:sp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新能源汽车充电系统的工作原理主要是通过充电桩或家用电源提供电能，经过车载充电机或直流快充桩的转换，将交流电变为适合动力电池的直流电。</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a:p>
            <a:pPr indent="0" fontAlgn="auto">
              <a:lnSpc>
                <a:spcPct val="150000"/>
              </a:lnSpc>
            </a:pP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a:p>
            <a:pPr indent="0" fontAlgn="auto">
              <a:lnSpc>
                <a:spcPct val="150000"/>
              </a:lnSpc>
            </a:pP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p:nvPr userDrawn="1"/>
        </p:nvCxnSpPr>
        <p:spPr>
          <a:xfrm flipV="1">
            <a:off x="5447583" y="717280"/>
            <a:ext cx="6744335" cy="1397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7014845"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新能源汽车充电系统工作原</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理</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244600"/>
            <a:ext cx="574421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一、</a:t>
            </a:r>
            <a:r>
              <a:rPr lang="en-US" altLang="zh-CN"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典型新能源汽车充电系统的工作原理</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文本框 29"/>
          <p:cNvSpPr txBox="1"/>
          <p:nvPr/>
        </p:nvSpPr>
        <p:spPr>
          <a:xfrm>
            <a:off x="1078230" y="2138045"/>
            <a:ext cx="3152140"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快充（</a:t>
            </a:r>
            <a:r>
              <a:rPr lang="zh-CN" altLang="en-US" sz="2000" b="1">
                <a:solidFill>
                  <a:schemeClr val="accent1"/>
                </a:solidFill>
                <a:latin typeface="微软雅黑" panose="020B0503020204020204" pitchFamily="34" charset="-122"/>
                <a:ea typeface="微软雅黑" panose="020B0503020204020204" pitchFamily="34" charset="-122"/>
              </a:rPr>
              <a:t>直流高压充电）</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6819265" y="2138045"/>
            <a:ext cx="3152140"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慢充（</a:t>
            </a:r>
            <a:r>
              <a:rPr lang="zh-CN" altLang="en-US" sz="2000" b="1">
                <a:solidFill>
                  <a:schemeClr val="accent1"/>
                </a:solidFill>
                <a:latin typeface="微软雅黑" panose="020B0503020204020204" pitchFamily="34" charset="-122"/>
                <a:ea typeface="微软雅黑" panose="020B0503020204020204" pitchFamily="34" charset="-122"/>
              </a:rPr>
              <a:t>交流高压充电）</a:t>
            </a:r>
            <a:endParaRPr lang="zh-CN" altLang="en-US" sz="2000" b="1">
              <a:solidFill>
                <a:schemeClr val="accent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2"/>
          <a:stretch>
            <a:fillRect/>
          </a:stretch>
        </p:blipFill>
        <p:spPr>
          <a:xfrm>
            <a:off x="1008380" y="3943350"/>
            <a:ext cx="4705350" cy="1710055"/>
          </a:xfrm>
          <a:prstGeom prst="rect">
            <a:avLst/>
          </a:prstGeom>
        </p:spPr>
      </p:pic>
      <p:pic>
        <p:nvPicPr>
          <p:cNvPr id="4" name="图片 3"/>
          <p:cNvPicPr>
            <a:picLocks noChangeAspect="1"/>
          </p:cNvPicPr>
          <p:nvPr/>
        </p:nvPicPr>
        <p:blipFill>
          <a:blip r:embed="rId3"/>
          <a:stretch>
            <a:fillRect/>
          </a:stretch>
        </p:blipFill>
        <p:spPr>
          <a:xfrm>
            <a:off x="6461125" y="3848735"/>
            <a:ext cx="4927600" cy="1898650"/>
          </a:xfrm>
          <a:prstGeom prst="rect">
            <a:avLst/>
          </a:prstGeom>
        </p:spPr>
      </p:pic>
      <p:sp>
        <p:nvSpPr>
          <p:cNvPr id="6" name="文本框 5"/>
          <p:cNvSpPr txBox="1"/>
          <p:nvPr>
            <p:custDataLst>
              <p:tags r:id="rId4"/>
            </p:custDataLst>
          </p:nvPr>
        </p:nvSpPr>
        <p:spPr>
          <a:xfrm>
            <a:off x="1008380" y="2461895"/>
            <a:ext cx="4705350" cy="1481455"/>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吉利帝豪</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EV450</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纯电动汽车的快充系统由</a:t>
            </a:r>
            <a:r>
              <a:rPr lang="zh-CN" altLang="en-US" b="1">
                <a:solidFill>
                  <a:schemeClr val="tx1">
                    <a:lumMod val="85000"/>
                    <a:lumOff val="15000"/>
                  </a:schemeClr>
                </a:solidFill>
                <a:latin typeface="微软雅黑" panose="020B0503020204020204" pitchFamily="34" charset="-122"/>
                <a:ea typeface="微软雅黑" panose="020B0503020204020204" pitchFamily="34" charset="-122"/>
              </a:rPr>
              <a:t>直流充电口、直流充电线束</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和</a:t>
            </a:r>
            <a:r>
              <a:rPr lang="zh-CN" altLang="en-US" b="1">
                <a:solidFill>
                  <a:schemeClr val="tx1">
                    <a:lumMod val="85000"/>
                    <a:lumOff val="15000"/>
                  </a:schemeClr>
                </a:solidFill>
                <a:latin typeface="微软雅黑" panose="020B0503020204020204" pitchFamily="34" charset="-122"/>
                <a:ea typeface="微软雅黑" panose="020B0503020204020204" pitchFamily="34" charset="-122"/>
              </a:rPr>
              <a:t>动力电池</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等部件组成。</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 name="文本框 6"/>
          <p:cNvSpPr txBox="1"/>
          <p:nvPr>
            <p:custDataLst>
              <p:tags r:id="rId5"/>
            </p:custDataLst>
          </p:nvPr>
        </p:nvSpPr>
        <p:spPr>
          <a:xfrm>
            <a:off x="6683375" y="2461895"/>
            <a:ext cx="4705350" cy="1481455"/>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吉利帝豪</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EV450</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纯电动汽车的慢充系统由</a:t>
            </a:r>
            <a:r>
              <a:rPr lang="zh-CN" altLang="en-US" b="1">
                <a:solidFill>
                  <a:schemeClr val="tx1">
                    <a:lumMod val="85000"/>
                    <a:lumOff val="15000"/>
                  </a:schemeClr>
                </a:solidFill>
                <a:latin typeface="微软雅黑" panose="020B0503020204020204" pitchFamily="34" charset="-122"/>
                <a:ea typeface="微软雅黑" panose="020B0503020204020204" pitchFamily="34" charset="-122"/>
              </a:rPr>
              <a:t>交流充电口、交流充电线束、交流充电插座、动力电池</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和</a:t>
            </a:r>
            <a:r>
              <a:rPr lang="zh-CN" altLang="en-US" b="1">
                <a:solidFill>
                  <a:schemeClr val="tx1">
                    <a:lumMod val="85000"/>
                    <a:lumOff val="15000"/>
                  </a:schemeClr>
                </a:solidFill>
                <a:latin typeface="微软雅黑" panose="020B0503020204020204" pitchFamily="34" charset="-122"/>
                <a:ea typeface="微软雅黑" panose="020B0503020204020204" pitchFamily="34" charset="-122"/>
              </a:rPr>
              <a:t>车载充电机</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等部件组成。</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p:nvPr userDrawn="1"/>
        </p:nvCxnSpPr>
        <p:spPr>
          <a:xfrm flipV="1">
            <a:off x="5447583" y="717280"/>
            <a:ext cx="6744335" cy="1397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7014845"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新能源汽车充电系统工作原</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理</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244600"/>
            <a:ext cx="574421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一、</a:t>
            </a:r>
            <a:r>
              <a:rPr lang="en-US" altLang="zh-CN"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典型新能源汽车充电系统的工作原理</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文本框 29"/>
          <p:cNvSpPr txBox="1"/>
          <p:nvPr>
            <p:custDataLst>
              <p:tags r:id="rId2"/>
            </p:custDataLst>
          </p:nvPr>
        </p:nvSpPr>
        <p:spPr>
          <a:xfrm>
            <a:off x="1078230" y="2138045"/>
            <a:ext cx="3152140"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充电锁</a:t>
            </a:r>
            <a:r>
              <a:rPr lang="zh-CN" altLang="en-US" sz="2000" b="1">
                <a:solidFill>
                  <a:schemeClr val="accent1"/>
                </a:solidFill>
                <a:latin typeface="微软雅黑" panose="020B0503020204020204" pitchFamily="34" charset="-122"/>
                <a:ea typeface="微软雅黑" panose="020B0503020204020204" pitchFamily="34" charset="-122"/>
              </a:rPr>
              <a:t>枪功能</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2" name="文本框 1"/>
          <p:cNvSpPr txBox="1"/>
          <p:nvPr>
            <p:custDataLst>
              <p:tags r:id="rId3"/>
            </p:custDataLst>
          </p:nvPr>
        </p:nvSpPr>
        <p:spPr>
          <a:xfrm>
            <a:off x="6523355" y="2138045"/>
            <a:ext cx="3152140"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低压充电</a:t>
            </a:r>
            <a:endParaRPr lang="zh-CN" altLang="en-US" sz="2000" b="1">
              <a:solidFill>
                <a:schemeClr val="accent1"/>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4"/>
          <a:stretch>
            <a:fillRect/>
          </a:stretch>
        </p:blipFill>
        <p:spPr>
          <a:xfrm>
            <a:off x="861060" y="3739515"/>
            <a:ext cx="5234940" cy="1890395"/>
          </a:xfrm>
          <a:prstGeom prst="rect">
            <a:avLst/>
          </a:prstGeom>
        </p:spPr>
      </p:pic>
      <p:pic>
        <p:nvPicPr>
          <p:cNvPr id="6" name="图片 5"/>
          <p:cNvPicPr>
            <a:picLocks noChangeAspect="1"/>
          </p:cNvPicPr>
          <p:nvPr/>
        </p:nvPicPr>
        <p:blipFill>
          <a:blip r:embed="rId5"/>
          <a:stretch>
            <a:fillRect/>
          </a:stretch>
        </p:blipFill>
        <p:spPr>
          <a:xfrm>
            <a:off x="6624320" y="3989070"/>
            <a:ext cx="5044440" cy="1647190"/>
          </a:xfrm>
          <a:prstGeom prst="rect">
            <a:avLst/>
          </a:prstGeom>
        </p:spPr>
      </p:pic>
      <p:sp>
        <p:nvSpPr>
          <p:cNvPr id="7" name="文本框 6"/>
          <p:cNvSpPr txBox="1"/>
          <p:nvPr>
            <p:custDataLst>
              <p:tags r:id="rId6"/>
            </p:custDataLst>
          </p:nvPr>
        </p:nvSpPr>
        <p:spPr>
          <a:xfrm>
            <a:off x="1008380" y="2461895"/>
            <a:ext cx="4705350" cy="1481455"/>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为防止车辆充电过程中充电枪丢失，车辆具有充电枪锁功能。</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 name="文本框 7"/>
          <p:cNvSpPr txBox="1"/>
          <p:nvPr>
            <p:custDataLst>
              <p:tags r:id="rId7"/>
            </p:custDataLst>
          </p:nvPr>
        </p:nvSpPr>
        <p:spPr>
          <a:xfrm>
            <a:off x="6683375" y="2461895"/>
            <a:ext cx="4705350" cy="1481455"/>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吉利帝豪</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EV450</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纯电动汽车的低压充电系统由</a:t>
            </a:r>
            <a:r>
              <a:rPr lang="en-US" altLang="zh-CN" b="1">
                <a:solidFill>
                  <a:schemeClr val="tx1">
                    <a:lumMod val="85000"/>
                    <a:lumOff val="15000"/>
                  </a:schemeClr>
                </a:solidFill>
                <a:latin typeface="微软雅黑" panose="020B0503020204020204" pitchFamily="34" charset="-122"/>
                <a:ea typeface="微软雅黑" panose="020B0503020204020204" pitchFamily="34" charset="-122"/>
              </a:rPr>
              <a:t>12V</a:t>
            </a:r>
            <a:r>
              <a:rPr lang="zh-CN" altLang="en-US" b="1">
                <a:solidFill>
                  <a:schemeClr val="tx1">
                    <a:lumMod val="85000"/>
                    <a:lumOff val="15000"/>
                  </a:schemeClr>
                </a:solidFill>
                <a:latin typeface="微软雅黑" panose="020B0503020204020204" pitchFamily="34" charset="-122"/>
                <a:ea typeface="微软雅黑" panose="020B0503020204020204" pitchFamily="34" charset="-122"/>
              </a:rPr>
              <a:t>铅酸蓄电池、电机控制器、车载充电机（分线盒）</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和</a:t>
            </a:r>
            <a:r>
              <a:rPr lang="zh-CN" altLang="en-US" b="1">
                <a:solidFill>
                  <a:schemeClr val="tx1">
                    <a:lumMod val="85000"/>
                    <a:lumOff val="15000"/>
                  </a:schemeClr>
                </a:solidFill>
                <a:latin typeface="微软雅黑" panose="020B0503020204020204" pitchFamily="34" charset="-122"/>
                <a:ea typeface="微软雅黑" panose="020B0503020204020204" pitchFamily="34" charset="-122"/>
              </a:rPr>
              <a:t>动力电池</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等部件组成。</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p:nvPr userDrawn="1"/>
        </p:nvCxnSpPr>
        <p:spPr>
          <a:xfrm flipV="1">
            <a:off x="5447583" y="717280"/>
            <a:ext cx="6744335" cy="1397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7014845"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新能源汽车充电系统工作原</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理</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244600"/>
            <a:ext cx="574421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一、</a:t>
            </a:r>
            <a:r>
              <a:rPr lang="en-US" altLang="zh-CN"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典型新能源汽车充电系统的工作原理</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文本框 29"/>
          <p:cNvSpPr txBox="1"/>
          <p:nvPr>
            <p:custDataLst>
              <p:tags r:id="rId2"/>
            </p:custDataLst>
          </p:nvPr>
        </p:nvSpPr>
        <p:spPr>
          <a:xfrm>
            <a:off x="1078230" y="2138045"/>
            <a:ext cx="3152140"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智能充电</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2" name="文本框 1"/>
          <p:cNvSpPr txBox="1"/>
          <p:nvPr>
            <p:custDataLst>
              <p:tags r:id="rId3"/>
            </p:custDataLst>
          </p:nvPr>
        </p:nvSpPr>
        <p:spPr>
          <a:xfrm>
            <a:off x="6523355" y="2138045"/>
            <a:ext cx="3152140"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制动能量</a:t>
            </a:r>
            <a:r>
              <a:rPr lang="zh-CN" altLang="en-US" sz="2000" b="1">
                <a:solidFill>
                  <a:schemeClr val="accent1"/>
                </a:solidFill>
                <a:latin typeface="微软雅黑" panose="020B0503020204020204" pitchFamily="34" charset="-122"/>
                <a:ea typeface="微软雅黑" panose="020B0503020204020204" pitchFamily="34" charset="-122"/>
              </a:rPr>
              <a:t>回收</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7" name="文本框 6"/>
          <p:cNvSpPr txBox="1"/>
          <p:nvPr>
            <p:custDataLst>
              <p:tags r:id="rId4"/>
            </p:custDataLst>
          </p:nvPr>
        </p:nvSpPr>
        <p:spPr>
          <a:xfrm>
            <a:off x="1008380" y="2461895"/>
            <a:ext cx="4705350" cy="1481455"/>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长期停放的车辆容易造成低压蓄电池馈电，低压蓄电池严重馈电将会导致车辆无法起动上电。为避免这一问题，电动汽车配置有</a:t>
            </a:r>
            <a:r>
              <a:rPr lang="zh-CN" altLang="en-US" b="1">
                <a:solidFill>
                  <a:schemeClr val="tx1">
                    <a:lumMod val="85000"/>
                    <a:lumOff val="15000"/>
                  </a:schemeClr>
                </a:solidFill>
                <a:latin typeface="微软雅黑" panose="020B0503020204020204" pitchFamily="34" charset="-122"/>
                <a:ea typeface="微软雅黑" panose="020B0503020204020204" pitchFamily="34" charset="-122"/>
              </a:rPr>
              <a:t>智能充电</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功能。</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 name="文本框 2"/>
          <p:cNvSpPr txBox="1"/>
          <p:nvPr>
            <p:custDataLst>
              <p:tags r:id="rId5"/>
            </p:custDataLst>
          </p:nvPr>
        </p:nvSpPr>
        <p:spPr>
          <a:xfrm>
            <a:off x="6683375" y="2461895"/>
            <a:ext cx="4705350" cy="1481455"/>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吉利帝豪</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EV450</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纯电动汽车的能量回收系统由</a:t>
            </a:r>
            <a:r>
              <a:rPr lang="zh-CN" altLang="en-US" b="1">
                <a:solidFill>
                  <a:schemeClr val="tx1">
                    <a:lumMod val="85000"/>
                    <a:lumOff val="15000"/>
                  </a:schemeClr>
                </a:solidFill>
                <a:latin typeface="微软雅黑" panose="020B0503020204020204" pitchFamily="34" charset="-122"/>
                <a:ea typeface="微软雅黑" panose="020B0503020204020204" pitchFamily="34" charset="-122"/>
              </a:rPr>
              <a:t>制动开关、动力电池、驱动电机、电机控制器</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和</a:t>
            </a:r>
            <a:r>
              <a:rPr lang="zh-CN" altLang="en-US" b="1">
                <a:solidFill>
                  <a:schemeClr val="tx1">
                    <a:lumMod val="85000"/>
                    <a:lumOff val="15000"/>
                  </a:schemeClr>
                </a:solidFill>
                <a:latin typeface="微软雅黑" panose="020B0503020204020204" pitchFamily="34" charset="-122"/>
                <a:ea typeface="微软雅黑" panose="020B0503020204020204" pitchFamily="34" charset="-122"/>
              </a:rPr>
              <a:t>高压线束</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等部件组成。</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6"/>
          <a:stretch>
            <a:fillRect/>
          </a:stretch>
        </p:blipFill>
        <p:spPr>
          <a:xfrm>
            <a:off x="1228090" y="4299585"/>
            <a:ext cx="4134485" cy="1868170"/>
          </a:xfrm>
          <a:prstGeom prst="rect">
            <a:avLst/>
          </a:prstGeom>
        </p:spPr>
      </p:pic>
      <p:pic>
        <p:nvPicPr>
          <p:cNvPr id="8" name="图片 7"/>
          <p:cNvPicPr>
            <a:picLocks noChangeAspect="1"/>
          </p:cNvPicPr>
          <p:nvPr/>
        </p:nvPicPr>
        <p:blipFill>
          <a:blip r:embed="rId7"/>
          <a:stretch>
            <a:fillRect/>
          </a:stretch>
        </p:blipFill>
        <p:spPr>
          <a:xfrm>
            <a:off x="6683375" y="4408170"/>
            <a:ext cx="4901565" cy="1651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p:nvPr userDrawn="1"/>
        </p:nvCxnSpPr>
        <p:spPr>
          <a:xfrm flipV="1">
            <a:off x="5447583" y="717280"/>
            <a:ext cx="6744335" cy="1397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7014845"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新能源汽车充电系统工作原</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理</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244600"/>
            <a:ext cx="574421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en-US" altLang="zh-CN"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二、</a:t>
            </a:r>
            <a:r>
              <a:rPr lang="en-US" altLang="zh-CN"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新能源汽车充电时的注意事项</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36" name="组合 35"/>
          <p:cNvGrpSpPr/>
          <p:nvPr>
            <p:custDataLst>
              <p:tags r:id="rId2"/>
            </p:custDataLst>
          </p:nvPr>
        </p:nvGrpSpPr>
        <p:grpSpPr>
          <a:xfrm>
            <a:off x="600635" y="2203586"/>
            <a:ext cx="2159000" cy="1421030"/>
            <a:chOff x="1968" y="4944"/>
            <a:chExt cx="3400" cy="2238"/>
          </a:xfrm>
        </p:grpSpPr>
        <p:grpSp>
          <p:nvGrpSpPr>
            <p:cNvPr id="37" name="组合 16"/>
            <p:cNvGrpSpPr/>
            <p:nvPr/>
          </p:nvGrpSpPr>
          <p:grpSpPr>
            <a:xfrm>
              <a:off x="1968" y="4944"/>
              <a:ext cx="916" cy="2238"/>
              <a:chOff x="1727133" y="2541319"/>
              <a:chExt cx="581528" cy="1421073"/>
            </a:xfrm>
          </p:grpSpPr>
          <p:grpSp>
            <p:nvGrpSpPr>
              <p:cNvPr id="41" name="组合 13"/>
              <p:cNvGrpSpPr/>
              <p:nvPr/>
            </p:nvGrpSpPr>
            <p:grpSpPr>
              <a:xfrm>
                <a:off x="1727133" y="2541319"/>
                <a:ext cx="581528" cy="581528"/>
                <a:chOff x="1727133" y="2541319"/>
                <a:chExt cx="581528" cy="581528"/>
              </a:xfrm>
            </p:grpSpPr>
            <p:grpSp>
              <p:nvGrpSpPr>
                <p:cNvPr id="43" name="组合 7"/>
                <p:cNvGrpSpPr/>
                <p:nvPr/>
              </p:nvGrpSpPr>
              <p:grpSpPr>
                <a:xfrm>
                  <a:off x="1727133" y="2541319"/>
                  <a:ext cx="581528" cy="581528"/>
                  <a:chOff x="5538750" y="2469705"/>
                  <a:chExt cx="795646" cy="795646"/>
                </a:xfrm>
              </p:grpSpPr>
              <p:sp>
                <p:nvSpPr>
                  <p:cNvPr id="45" name="椭圆 10"/>
                  <p:cNvSpPr/>
                  <p:nvPr>
                    <p:custDataLst>
                      <p:tags r:id="rId3"/>
                    </p:custDataLst>
                  </p:nvPr>
                </p:nvSpPr>
                <p:spPr>
                  <a:xfrm>
                    <a:off x="5607170" y="2543794"/>
                    <a:ext cx="647700" cy="647700"/>
                  </a:xfrm>
                  <a:prstGeom prst="ellipse">
                    <a:avLst/>
                  </a:prstGeom>
                  <a:gradFill>
                    <a:gsLst>
                      <a:gs pos="5000">
                        <a:schemeClr val="accent1"/>
                      </a:gs>
                      <a:gs pos="100000">
                        <a:schemeClr val="accent2"/>
                      </a:gs>
                    </a:gsLst>
                    <a:lin ang="2700000" scaled="0"/>
                  </a:gra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6" name="椭圆 9"/>
                  <p:cNvSpPr/>
                  <p:nvPr>
                    <p:custDataLst>
                      <p:tags r:id="rId4"/>
                    </p:custDataLst>
                  </p:nvPr>
                </p:nvSpPr>
                <p:spPr>
                  <a:xfrm>
                    <a:off x="5538750" y="2469705"/>
                    <a:ext cx="795646" cy="79564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44" name="文本框 12"/>
                <p:cNvSpPr txBox="1"/>
                <p:nvPr>
                  <p:custDataLst>
                    <p:tags r:id="rId5"/>
                  </p:custDataLst>
                </p:nvPr>
              </p:nvSpPr>
              <p:spPr>
                <a:xfrm>
                  <a:off x="1780574" y="2651415"/>
                  <a:ext cx="464715" cy="368311"/>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01</a:t>
                  </a:r>
                  <a:endPar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42" name="直接连接符 15"/>
              <p:cNvCxnSpPr/>
              <p:nvPr>
                <p:custDataLst>
                  <p:tags r:id="rId6"/>
                </p:custDataLst>
              </p:nvPr>
            </p:nvCxnSpPr>
            <p:spPr>
              <a:xfrm>
                <a:off x="1998367" y="3182588"/>
                <a:ext cx="0" cy="779804"/>
              </a:xfrm>
              <a:prstGeom prst="line">
                <a:avLst/>
              </a:prstGeom>
              <a:ln>
                <a:gradFill>
                  <a:gsLst>
                    <a:gs pos="0">
                      <a:schemeClr val="accent1"/>
                    </a:gs>
                    <a:gs pos="100000">
                      <a:srgbClr val="8DBEBC">
                        <a:alpha val="0"/>
                      </a:srgbClr>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40" name="文本框 27"/>
            <p:cNvSpPr txBox="1"/>
            <p:nvPr>
              <p:custDataLst>
                <p:tags r:id="rId7"/>
              </p:custDataLst>
            </p:nvPr>
          </p:nvSpPr>
          <p:spPr>
            <a:xfrm>
              <a:off x="2658" y="5860"/>
              <a:ext cx="2710" cy="130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20000"/>
                </a:lnSpc>
              </a:pPr>
              <a:r>
                <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不在电量耗尽后</a:t>
              </a:r>
              <a:r>
                <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充电</a:t>
              </a:r>
              <a:endPar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nvGrpSpPr>
          <p:cNvPr id="13" name="组合 12"/>
          <p:cNvGrpSpPr/>
          <p:nvPr>
            <p:custDataLst>
              <p:tags r:id="rId8"/>
            </p:custDataLst>
          </p:nvPr>
        </p:nvGrpSpPr>
        <p:grpSpPr>
          <a:xfrm>
            <a:off x="2694230" y="2203586"/>
            <a:ext cx="2159000" cy="1421030"/>
            <a:chOff x="1968" y="4944"/>
            <a:chExt cx="3400" cy="2238"/>
          </a:xfrm>
        </p:grpSpPr>
        <p:grpSp>
          <p:nvGrpSpPr>
            <p:cNvPr id="14" name="组合 16"/>
            <p:cNvGrpSpPr/>
            <p:nvPr/>
          </p:nvGrpSpPr>
          <p:grpSpPr>
            <a:xfrm>
              <a:off x="1968" y="4944"/>
              <a:ext cx="916" cy="2238"/>
              <a:chOff x="1727133" y="2541319"/>
              <a:chExt cx="581528" cy="1421073"/>
            </a:xfrm>
          </p:grpSpPr>
          <p:grpSp>
            <p:nvGrpSpPr>
              <p:cNvPr id="20" name="组合 13"/>
              <p:cNvGrpSpPr/>
              <p:nvPr/>
            </p:nvGrpSpPr>
            <p:grpSpPr>
              <a:xfrm>
                <a:off x="1727133" y="2541319"/>
                <a:ext cx="581528" cy="581528"/>
                <a:chOff x="1727133" y="2541319"/>
                <a:chExt cx="581528" cy="581528"/>
              </a:xfrm>
            </p:grpSpPr>
            <p:grpSp>
              <p:nvGrpSpPr>
                <p:cNvPr id="25" name="组合 7"/>
                <p:cNvGrpSpPr/>
                <p:nvPr/>
              </p:nvGrpSpPr>
              <p:grpSpPr>
                <a:xfrm>
                  <a:off x="1727133" y="2541319"/>
                  <a:ext cx="581528" cy="581528"/>
                  <a:chOff x="5538750" y="2469705"/>
                  <a:chExt cx="795646" cy="795646"/>
                </a:xfrm>
              </p:grpSpPr>
              <p:sp>
                <p:nvSpPr>
                  <p:cNvPr id="29" name="椭圆 10"/>
                  <p:cNvSpPr/>
                  <p:nvPr>
                    <p:custDataLst>
                      <p:tags r:id="rId9"/>
                    </p:custDataLst>
                  </p:nvPr>
                </p:nvSpPr>
                <p:spPr>
                  <a:xfrm>
                    <a:off x="5607170" y="2543794"/>
                    <a:ext cx="647700" cy="647700"/>
                  </a:xfrm>
                  <a:prstGeom prst="ellipse">
                    <a:avLst/>
                  </a:prstGeom>
                  <a:gradFill>
                    <a:gsLst>
                      <a:gs pos="5000">
                        <a:schemeClr val="accent1"/>
                      </a:gs>
                      <a:gs pos="100000">
                        <a:schemeClr val="accent2"/>
                      </a:gs>
                    </a:gsLst>
                    <a:lin ang="2700000" scaled="0"/>
                  </a:gra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椭圆 9"/>
                  <p:cNvSpPr/>
                  <p:nvPr>
                    <p:custDataLst>
                      <p:tags r:id="rId10"/>
                    </p:custDataLst>
                  </p:nvPr>
                </p:nvSpPr>
                <p:spPr>
                  <a:xfrm>
                    <a:off x="5538750" y="2469705"/>
                    <a:ext cx="795646" cy="79564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3" name="文本框 12"/>
                <p:cNvSpPr txBox="1"/>
                <p:nvPr>
                  <p:custDataLst>
                    <p:tags r:id="rId11"/>
                  </p:custDataLst>
                </p:nvPr>
              </p:nvSpPr>
              <p:spPr>
                <a:xfrm>
                  <a:off x="1780574" y="2651415"/>
                  <a:ext cx="464715" cy="368311"/>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02</a:t>
                  </a:r>
                  <a:endPar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34" name="直接连接符 15"/>
              <p:cNvCxnSpPr/>
              <p:nvPr>
                <p:custDataLst>
                  <p:tags r:id="rId12"/>
                </p:custDataLst>
              </p:nvPr>
            </p:nvCxnSpPr>
            <p:spPr>
              <a:xfrm>
                <a:off x="1998367" y="3182588"/>
                <a:ext cx="0" cy="779804"/>
              </a:xfrm>
              <a:prstGeom prst="line">
                <a:avLst/>
              </a:prstGeom>
              <a:ln>
                <a:gradFill>
                  <a:gsLst>
                    <a:gs pos="0">
                      <a:schemeClr val="accent1"/>
                    </a:gs>
                    <a:gs pos="100000">
                      <a:srgbClr val="8DBEBC">
                        <a:alpha val="0"/>
                      </a:srgbClr>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35" name="文本框 27"/>
            <p:cNvSpPr txBox="1"/>
            <p:nvPr>
              <p:custDataLst>
                <p:tags r:id="rId13"/>
              </p:custDataLst>
            </p:nvPr>
          </p:nvSpPr>
          <p:spPr>
            <a:xfrm>
              <a:off x="2658" y="5860"/>
              <a:ext cx="2710" cy="130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20000"/>
                </a:lnSpc>
              </a:pPr>
              <a:r>
                <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保持电池温度</a:t>
              </a:r>
              <a:r>
                <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在合理范围</a:t>
              </a:r>
              <a:r>
                <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内</a:t>
              </a:r>
              <a:endPar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nvGrpSpPr>
          <p:cNvPr id="62" name="组合 61"/>
          <p:cNvGrpSpPr/>
          <p:nvPr>
            <p:custDataLst>
              <p:tags r:id="rId14"/>
            </p:custDataLst>
          </p:nvPr>
        </p:nvGrpSpPr>
        <p:grpSpPr>
          <a:xfrm>
            <a:off x="5093895" y="2203586"/>
            <a:ext cx="1793875" cy="1421030"/>
            <a:chOff x="1968" y="4944"/>
            <a:chExt cx="2825" cy="2238"/>
          </a:xfrm>
        </p:grpSpPr>
        <p:grpSp>
          <p:nvGrpSpPr>
            <p:cNvPr id="63" name="组合 16"/>
            <p:cNvGrpSpPr/>
            <p:nvPr/>
          </p:nvGrpSpPr>
          <p:grpSpPr>
            <a:xfrm>
              <a:off x="1968" y="4944"/>
              <a:ext cx="916" cy="2238"/>
              <a:chOff x="1727133" y="2541319"/>
              <a:chExt cx="581528" cy="1421073"/>
            </a:xfrm>
          </p:grpSpPr>
          <p:grpSp>
            <p:nvGrpSpPr>
              <p:cNvPr id="64" name="组合 13"/>
              <p:cNvGrpSpPr/>
              <p:nvPr/>
            </p:nvGrpSpPr>
            <p:grpSpPr>
              <a:xfrm>
                <a:off x="1727133" y="2541319"/>
                <a:ext cx="581528" cy="581528"/>
                <a:chOff x="1727133" y="2541319"/>
                <a:chExt cx="581528" cy="581528"/>
              </a:xfrm>
            </p:grpSpPr>
            <p:grpSp>
              <p:nvGrpSpPr>
                <p:cNvPr id="65" name="组合 7"/>
                <p:cNvGrpSpPr/>
                <p:nvPr/>
              </p:nvGrpSpPr>
              <p:grpSpPr>
                <a:xfrm>
                  <a:off x="1727133" y="2541319"/>
                  <a:ext cx="581528" cy="581528"/>
                  <a:chOff x="5538750" y="2469705"/>
                  <a:chExt cx="795646" cy="795646"/>
                </a:xfrm>
              </p:grpSpPr>
              <p:sp>
                <p:nvSpPr>
                  <p:cNvPr id="66" name="椭圆 10"/>
                  <p:cNvSpPr/>
                  <p:nvPr>
                    <p:custDataLst>
                      <p:tags r:id="rId15"/>
                    </p:custDataLst>
                  </p:nvPr>
                </p:nvSpPr>
                <p:spPr>
                  <a:xfrm>
                    <a:off x="5607170" y="2543794"/>
                    <a:ext cx="647700" cy="647700"/>
                  </a:xfrm>
                  <a:prstGeom prst="ellipse">
                    <a:avLst/>
                  </a:prstGeom>
                  <a:gradFill>
                    <a:gsLst>
                      <a:gs pos="5000">
                        <a:schemeClr val="accent1"/>
                      </a:gs>
                      <a:gs pos="100000">
                        <a:schemeClr val="accent2"/>
                      </a:gs>
                    </a:gsLst>
                    <a:lin ang="2700000" scaled="0"/>
                  </a:gra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7" name="椭圆 9"/>
                  <p:cNvSpPr/>
                  <p:nvPr>
                    <p:custDataLst>
                      <p:tags r:id="rId16"/>
                    </p:custDataLst>
                  </p:nvPr>
                </p:nvSpPr>
                <p:spPr>
                  <a:xfrm>
                    <a:off x="5538750" y="2469705"/>
                    <a:ext cx="795646" cy="79564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8" name="文本框 12"/>
                <p:cNvSpPr txBox="1"/>
                <p:nvPr>
                  <p:custDataLst>
                    <p:tags r:id="rId17"/>
                  </p:custDataLst>
                </p:nvPr>
              </p:nvSpPr>
              <p:spPr>
                <a:xfrm>
                  <a:off x="1780574" y="2651415"/>
                  <a:ext cx="464715" cy="368311"/>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03</a:t>
                  </a:r>
                  <a:endPar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70" name="直接连接符 15"/>
              <p:cNvCxnSpPr/>
              <p:nvPr>
                <p:custDataLst>
                  <p:tags r:id="rId18"/>
                </p:custDataLst>
              </p:nvPr>
            </p:nvCxnSpPr>
            <p:spPr>
              <a:xfrm>
                <a:off x="1998367" y="3182588"/>
                <a:ext cx="0" cy="779804"/>
              </a:xfrm>
              <a:prstGeom prst="line">
                <a:avLst/>
              </a:prstGeom>
              <a:ln>
                <a:gradFill>
                  <a:gsLst>
                    <a:gs pos="0">
                      <a:schemeClr val="accent1"/>
                    </a:gs>
                    <a:gs pos="100000">
                      <a:srgbClr val="8DBEBC">
                        <a:alpha val="0"/>
                      </a:srgbClr>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71" name="文本框 27"/>
            <p:cNvSpPr txBox="1"/>
            <p:nvPr>
              <p:custDataLst>
                <p:tags r:id="rId19"/>
              </p:custDataLst>
            </p:nvPr>
          </p:nvSpPr>
          <p:spPr>
            <a:xfrm>
              <a:off x="2658" y="5860"/>
              <a:ext cx="2135" cy="130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20000"/>
                </a:lnSpc>
              </a:pPr>
              <a:r>
                <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避免破坏</a:t>
              </a:r>
              <a:r>
                <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充电设备</a:t>
              </a:r>
              <a:endPar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nvGrpSpPr>
          <p:cNvPr id="72" name="组合 71"/>
          <p:cNvGrpSpPr/>
          <p:nvPr>
            <p:custDataLst>
              <p:tags r:id="rId20"/>
            </p:custDataLst>
          </p:nvPr>
        </p:nvGrpSpPr>
        <p:grpSpPr>
          <a:xfrm>
            <a:off x="6847765" y="2203586"/>
            <a:ext cx="2404110" cy="1421030"/>
            <a:chOff x="1968" y="4944"/>
            <a:chExt cx="3786" cy="2238"/>
          </a:xfrm>
        </p:grpSpPr>
        <p:grpSp>
          <p:nvGrpSpPr>
            <p:cNvPr id="73" name="组合 16"/>
            <p:cNvGrpSpPr/>
            <p:nvPr/>
          </p:nvGrpSpPr>
          <p:grpSpPr>
            <a:xfrm>
              <a:off x="1968" y="4944"/>
              <a:ext cx="916" cy="2238"/>
              <a:chOff x="1727133" y="2541319"/>
              <a:chExt cx="581528" cy="1421073"/>
            </a:xfrm>
          </p:grpSpPr>
          <p:grpSp>
            <p:nvGrpSpPr>
              <p:cNvPr id="74" name="组合 13"/>
              <p:cNvGrpSpPr/>
              <p:nvPr/>
            </p:nvGrpSpPr>
            <p:grpSpPr>
              <a:xfrm>
                <a:off x="1727133" y="2541319"/>
                <a:ext cx="581528" cy="581528"/>
                <a:chOff x="1727133" y="2541319"/>
                <a:chExt cx="581528" cy="581528"/>
              </a:xfrm>
            </p:grpSpPr>
            <p:grpSp>
              <p:nvGrpSpPr>
                <p:cNvPr id="76" name="组合 7"/>
                <p:cNvGrpSpPr/>
                <p:nvPr/>
              </p:nvGrpSpPr>
              <p:grpSpPr>
                <a:xfrm>
                  <a:off x="1727133" y="2541319"/>
                  <a:ext cx="581528" cy="581528"/>
                  <a:chOff x="5538750" y="2469705"/>
                  <a:chExt cx="795646" cy="795646"/>
                </a:xfrm>
              </p:grpSpPr>
              <p:sp>
                <p:nvSpPr>
                  <p:cNvPr id="79" name="椭圆 10"/>
                  <p:cNvSpPr/>
                  <p:nvPr>
                    <p:custDataLst>
                      <p:tags r:id="rId21"/>
                    </p:custDataLst>
                  </p:nvPr>
                </p:nvSpPr>
                <p:spPr>
                  <a:xfrm>
                    <a:off x="5607170" y="2543794"/>
                    <a:ext cx="647700" cy="647700"/>
                  </a:xfrm>
                  <a:prstGeom prst="ellipse">
                    <a:avLst/>
                  </a:prstGeom>
                  <a:gradFill>
                    <a:gsLst>
                      <a:gs pos="5000">
                        <a:schemeClr val="accent1"/>
                      </a:gs>
                      <a:gs pos="100000">
                        <a:schemeClr val="accent2"/>
                      </a:gs>
                    </a:gsLst>
                    <a:lin ang="2700000" scaled="0"/>
                  </a:gra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2" name="椭圆 9"/>
                  <p:cNvSpPr/>
                  <p:nvPr>
                    <p:custDataLst>
                      <p:tags r:id="rId22"/>
                    </p:custDataLst>
                  </p:nvPr>
                </p:nvSpPr>
                <p:spPr>
                  <a:xfrm>
                    <a:off x="5538750" y="2469705"/>
                    <a:ext cx="795646" cy="79564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85" name="文本框 12"/>
                <p:cNvSpPr txBox="1"/>
                <p:nvPr>
                  <p:custDataLst>
                    <p:tags r:id="rId23"/>
                  </p:custDataLst>
                </p:nvPr>
              </p:nvSpPr>
              <p:spPr>
                <a:xfrm>
                  <a:off x="1780574" y="2651415"/>
                  <a:ext cx="464715" cy="368311"/>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04</a:t>
                  </a:r>
                  <a:endPar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93" name="直接连接符 15"/>
              <p:cNvCxnSpPr/>
              <p:nvPr>
                <p:custDataLst>
                  <p:tags r:id="rId24"/>
                </p:custDataLst>
              </p:nvPr>
            </p:nvCxnSpPr>
            <p:spPr>
              <a:xfrm>
                <a:off x="1998367" y="3182588"/>
                <a:ext cx="0" cy="779804"/>
              </a:xfrm>
              <a:prstGeom prst="line">
                <a:avLst/>
              </a:prstGeom>
              <a:ln>
                <a:gradFill>
                  <a:gsLst>
                    <a:gs pos="0">
                      <a:schemeClr val="accent1"/>
                    </a:gs>
                    <a:gs pos="100000">
                      <a:srgbClr val="8DBEBC">
                        <a:alpha val="0"/>
                      </a:srgbClr>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104" name="文本框 27"/>
            <p:cNvSpPr txBox="1"/>
            <p:nvPr>
              <p:custDataLst>
                <p:tags r:id="rId25"/>
              </p:custDataLst>
            </p:nvPr>
          </p:nvSpPr>
          <p:spPr>
            <a:xfrm>
              <a:off x="2658" y="5860"/>
              <a:ext cx="3096" cy="130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20000"/>
                </a:lnSpc>
              </a:pPr>
              <a:r>
                <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家用设备断电后不需</a:t>
              </a:r>
              <a:r>
                <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重新连接</a:t>
              </a:r>
              <a:endPar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nvGrpSpPr>
          <p:cNvPr id="106" name="组合 105"/>
          <p:cNvGrpSpPr/>
          <p:nvPr>
            <p:custDataLst>
              <p:tags r:id="rId26"/>
            </p:custDataLst>
          </p:nvPr>
        </p:nvGrpSpPr>
        <p:grpSpPr>
          <a:xfrm>
            <a:off x="9371890" y="2194061"/>
            <a:ext cx="2159000" cy="1421030"/>
            <a:chOff x="1968" y="4944"/>
            <a:chExt cx="3400" cy="2238"/>
          </a:xfrm>
        </p:grpSpPr>
        <p:grpSp>
          <p:nvGrpSpPr>
            <p:cNvPr id="107" name="组合 16"/>
            <p:cNvGrpSpPr/>
            <p:nvPr/>
          </p:nvGrpSpPr>
          <p:grpSpPr>
            <a:xfrm>
              <a:off x="1968" y="4944"/>
              <a:ext cx="916" cy="2238"/>
              <a:chOff x="1727133" y="2541319"/>
              <a:chExt cx="581528" cy="1421073"/>
            </a:xfrm>
          </p:grpSpPr>
          <p:grpSp>
            <p:nvGrpSpPr>
              <p:cNvPr id="108" name="组合 13"/>
              <p:cNvGrpSpPr/>
              <p:nvPr/>
            </p:nvGrpSpPr>
            <p:grpSpPr>
              <a:xfrm>
                <a:off x="1727133" y="2541319"/>
                <a:ext cx="581528" cy="581528"/>
                <a:chOff x="1727133" y="2541319"/>
                <a:chExt cx="581528" cy="581528"/>
              </a:xfrm>
            </p:grpSpPr>
            <p:grpSp>
              <p:nvGrpSpPr>
                <p:cNvPr id="109" name="组合 7"/>
                <p:cNvGrpSpPr/>
                <p:nvPr/>
              </p:nvGrpSpPr>
              <p:grpSpPr>
                <a:xfrm>
                  <a:off x="1727133" y="2541319"/>
                  <a:ext cx="581528" cy="581528"/>
                  <a:chOff x="5538750" y="2469705"/>
                  <a:chExt cx="795646" cy="795646"/>
                </a:xfrm>
              </p:grpSpPr>
              <p:sp>
                <p:nvSpPr>
                  <p:cNvPr id="110" name="椭圆 10"/>
                  <p:cNvSpPr/>
                  <p:nvPr>
                    <p:custDataLst>
                      <p:tags r:id="rId27"/>
                    </p:custDataLst>
                  </p:nvPr>
                </p:nvSpPr>
                <p:spPr>
                  <a:xfrm>
                    <a:off x="5607170" y="2543794"/>
                    <a:ext cx="647700" cy="647700"/>
                  </a:xfrm>
                  <a:prstGeom prst="ellipse">
                    <a:avLst/>
                  </a:prstGeom>
                  <a:gradFill>
                    <a:gsLst>
                      <a:gs pos="5000">
                        <a:schemeClr val="accent1"/>
                      </a:gs>
                      <a:gs pos="100000">
                        <a:schemeClr val="accent2"/>
                      </a:gs>
                    </a:gsLst>
                    <a:lin ang="2700000" scaled="0"/>
                  </a:gra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1" name="椭圆 9"/>
                  <p:cNvSpPr/>
                  <p:nvPr>
                    <p:custDataLst>
                      <p:tags r:id="rId28"/>
                    </p:custDataLst>
                  </p:nvPr>
                </p:nvSpPr>
                <p:spPr>
                  <a:xfrm>
                    <a:off x="5538750" y="2469705"/>
                    <a:ext cx="795646" cy="79564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12" name="文本框 12"/>
                <p:cNvSpPr txBox="1"/>
                <p:nvPr>
                  <p:custDataLst>
                    <p:tags r:id="rId29"/>
                  </p:custDataLst>
                </p:nvPr>
              </p:nvSpPr>
              <p:spPr>
                <a:xfrm>
                  <a:off x="1780574" y="2651415"/>
                  <a:ext cx="464715" cy="368311"/>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05</a:t>
                  </a:r>
                  <a:endPar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113" name="直接连接符 15"/>
              <p:cNvCxnSpPr/>
              <p:nvPr>
                <p:custDataLst>
                  <p:tags r:id="rId30"/>
                </p:custDataLst>
              </p:nvPr>
            </p:nvCxnSpPr>
            <p:spPr>
              <a:xfrm>
                <a:off x="1998367" y="3182588"/>
                <a:ext cx="0" cy="779804"/>
              </a:xfrm>
              <a:prstGeom prst="line">
                <a:avLst/>
              </a:prstGeom>
              <a:ln>
                <a:gradFill>
                  <a:gsLst>
                    <a:gs pos="0">
                      <a:schemeClr val="accent1"/>
                    </a:gs>
                    <a:gs pos="100000">
                      <a:srgbClr val="8DBEBC">
                        <a:alpha val="0"/>
                      </a:srgbClr>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114" name="文本框 27"/>
            <p:cNvSpPr txBox="1"/>
            <p:nvPr>
              <p:custDataLst>
                <p:tags r:id="rId31"/>
              </p:custDataLst>
            </p:nvPr>
          </p:nvSpPr>
          <p:spPr>
            <a:xfrm>
              <a:off x="2658" y="5860"/>
              <a:ext cx="2710" cy="130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20000"/>
                </a:lnSpc>
              </a:pPr>
              <a:r>
                <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充电时人员离开</a:t>
              </a:r>
              <a:r>
                <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车内</a:t>
              </a:r>
              <a:endPar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nvGrpSpPr>
          <p:cNvPr id="115" name="组合 114"/>
          <p:cNvGrpSpPr/>
          <p:nvPr>
            <p:custDataLst>
              <p:tags r:id="rId32"/>
            </p:custDataLst>
          </p:nvPr>
        </p:nvGrpSpPr>
        <p:grpSpPr>
          <a:xfrm>
            <a:off x="596825" y="4172086"/>
            <a:ext cx="1492250" cy="1421030"/>
            <a:chOff x="1968" y="4944"/>
            <a:chExt cx="2350" cy="2238"/>
          </a:xfrm>
        </p:grpSpPr>
        <p:grpSp>
          <p:nvGrpSpPr>
            <p:cNvPr id="116" name="组合 16"/>
            <p:cNvGrpSpPr/>
            <p:nvPr/>
          </p:nvGrpSpPr>
          <p:grpSpPr>
            <a:xfrm>
              <a:off x="1968" y="4944"/>
              <a:ext cx="916" cy="2238"/>
              <a:chOff x="1727133" y="2541319"/>
              <a:chExt cx="581528" cy="1421073"/>
            </a:xfrm>
          </p:grpSpPr>
          <p:grpSp>
            <p:nvGrpSpPr>
              <p:cNvPr id="117" name="组合 13"/>
              <p:cNvGrpSpPr/>
              <p:nvPr/>
            </p:nvGrpSpPr>
            <p:grpSpPr>
              <a:xfrm>
                <a:off x="1727133" y="2541319"/>
                <a:ext cx="581528" cy="581528"/>
                <a:chOff x="1727133" y="2541319"/>
                <a:chExt cx="581528" cy="581528"/>
              </a:xfrm>
            </p:grpSpPr>
            <p:grpSp>
              <p:nvGrpSpPr>
                <p:cNvPr id="118" name="组合 7"/>
                <p:cNvGrpSpPr/>
                <p:nvPr/>
              </p:nvGrpSpPr>
              <p:grpSpPr>
                <a:xfrm>
                  <a:off x="1727133" y="2541319"/>
                  <a:ext cx="581528" cy="581528"/>
                  <a:chOff x="5538750" y="2469705"/>
                  <a:chExt cx="795646" cy="795646"/>
                </a:xfrm>
              </p:grpSpPr>
              <p:sp>
                <p:nvSpPr>
                  <p:cNvPr id="119" name="椭圆 10"/>
                  <p:cNvSpPr/>
                  <p:nvPr>
                    <p:custDataLst>
                      <p:tags r:id="rId33"/>
                    </p:custDataLst>
                  </p:nvPr>
                </p:nvSpPr>
                <p:spPr>
                  <a:xfrm>
                    <a:off x="5607170" y="2543794"/>
                    <a:ext cx="647700" cy="647700"/>
                  </a:xfrm>
                  <a:prstGeom prst="ellipse">
                    <a:avLst/>
                  </a:prstGeom>
                  <a:gradFill>
                    <a:gsLst>
                      <a:gs pos="5000">
                        <a:schemeClr val="accent1"/>
                      </a:gs>
                      <a:gs pos="100000">
                        <a:schemeClr val="accent2"/>
                      </a:gs>
                    </a:gsLst>
                    <a:lin ang="2700000" scaled="0"/>
                  </a:gra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0" name="椭圆 9"/>
                  <p:cNvSpPr/>
                  <p:nvPr>
                    <p:custDataLst>
                      <p:tags r:id="rId34"/>
                    </p:custDataLst>
                  </p:nvPr>
                </p:nvSpPr>
                <p:spPr>
                  <a:xfrm>
                    <a:off x="5538750" y="2469705"/>
                    <a:ext cx="795646" cy="79564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21" name="文本框 12"/>
                <p:cNvSpPr txBox="1"/>
                <p:nvPr>
                  <p:custDataLst>
                    <p:tags r:id="rId35"/>
                  </p:custDataLst>
                </p:nvPr>
              </p:nvSpPr>
              <p:spPr>
                <a:xfrm>
                  <a:off x="1780574" y="2651415"/>
                  <a:ext cx="464715" cy="368311"/>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06</a:t>
                  </a:r>
                  <a:endPar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122" name="直接连接符 15"/>
              <p:cNvCxnSpPr/>
              <p:nvPr>
                <p:custDataLst>
                  <p:tags r:id="rId36"/>
                </p:custDataLst>
              </p:nvPr>
            </p:nvCxnSpPr>
            <p:spPr>
              <a:xfrm>
                <a:off x="1998367" y="3182588"/>
                <a:ext cx="0" cy="779804"/>
              </a:xfrm>
              <a:prstGeom prst="line">
                <a:avLst/>
              </a:prstGeom>
              <a:ln>
                <a:gradFill>
                  <a:gsLst>
                    <a:gs pos="0">
                      <a:schemeClr val="accent1"/>
                    </a:gs>
                    <a:gs pos="100000">
                      <a:srgbClr val="8DBEBC">
                        <a:alpha val="0"/>
                      </a:srgbClr>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123" name="文本框 27"/>
            <p:cNvSpPr txBox="1"/>
            <p:nvPr>
              <p:custDataLst>
                <p:tags r:id="rId37"/>
              </p:custDataLst>
            </p:nvPr>
          </p:nvSpPr>
          <p:spPr>
            <a:xfrm>
              <a:off x="2658" y="5860"/>
              <a:ext cx="1660" cy="130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20000"/>
                </a:lnSpc>
              </a:pPr>
              <a:r>
                <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通风处</a:t>
              </a:r>
              <a:r>
                <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充电</a:t>
              </a:r>
              <a:endPar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nvGrpSpPr>
          <p:cNvPr id="124" name="组合 123"/>
          <p:cNvGrpSpPr/>
          <p:nvPr>
            <p:custDataLst>
              <p:tags r:id="rId38"/>
            </p:custDataLst>
          </p:nvPr>
        </p:nvGrpSpPr>
        <p:grpSpPr>
          <a:xfrm>
            <a:off x="2256080" y="4172086"/>
            <a:ext cx="1929765" cy="1421030"/>
            <a:chOff x="1968" y="4944"/>
            <a:chExt cx="3039" cy="2238"/>
          </a:xfrm>
        </p:grpSpPr>
        <p:grpSp>
          <p:nvGrpSpPr>
            <p:cNvPr id="125" name="组合 16"/>
            <p:cNvGrpSpPr/>
            <p:nvPr/>
          </p:nvGrpSpPr>
          <p:grpSpPr>
            <a:xfrm>
              <a:off x="1968" y="4944"/>
              <a:ext cx="916" cy="2238"/>
              <a:chOff x="1727133" y="2541319"/>
              <a:chExt cx="581528" cy="1421073"/>
            </a:xfrm>
          </p:grpSpPr>
          <p:grpSp>
            <p:nvGrpSpPr>
              <p:cNvPr id="126" name="组合 13"/>
              <p:cNvGrpSpPr/>
              <p:nvPr/>
            </p:nvGrpSpPr>
            <p:grpSpPr>
              <a:xfrm>
                <a:off x="1727133" y="2541319"/>
                <a:ext cx="581528" cy="581528"/>
                <a:chOff x="1727133" y="2541319"/>
                <a:chExt cx="581528" cy="581528"/>
              </a:xfrm>
            </p:grpSpPr>
            <p:grpSp>
              <p:nvGrpSpPr>
                <p:cNvPr id="127" name="组合 7"/>
                <p:cNvGrpSpPr/>
                <p:nvPr/>
              </p:nvGrpSpPr>
              <p:grpSpPr>
                <a:xfrm>
                  <a:off x="1727133" y="2541319"/>
                  <a:ext cx="581528" cy="581528"/>
                  <a:chOff x="5538750" y="2469705"/>
                  <a:chExt cx="795646" cy="795646"/>
                </a:xfrm>
              </p:grpSpPr>
              <p:sp>
                <p:nvSpPr>
                  <p:cNvPr id="128" name="椭圆 10"/>
                  <p:cNvSpPr/>
                  <p:nvPr>
                    <p:custDataLst>
                      <p:tags r:id="rId39"/>
                    </p:custDataLst>
                  </p:nvPr>
                </p:nvSpPr>
                <p:spPr>
                  <a:xfrm>
                    <a:off x="5607170" y="2543794"/>
                    <a:ext cx="647700" cy="647700"/>
                  </a:xfrm>
                  <a:prstGeom prst="ellipse">
                    <a:avLst/>
                  </a:prstGeom>
                  <a:gradFill>
                    <a:gsLst>
                      <a:gs pos="5000">
                        <a:schemeClr val="accent1"/>
                      </a:gs>
                      <a:gs pos="100000">
                        <a:schemeClr val="accent2"/>
                      </a:gs>
                    </a:gsLst>
                    <a:lin ang="2700000" scaled="0"/>
                  </a:gra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9" name="椭圆 9"/>
                  <p:cNvSpPr/>
                  <p:nvPr>
                    <p:custDataLst>
                      <p:tags r:id="rId40"/>
                    </p:custDataLst>
                  </p:nvPr>
                </p:nvSpPr>
                <p:spPr>
                  <a:xfrm>
                    <a:off x="5538750" y="2469705"/>
                    <a:ext cx="795646" cy="79564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30" name="文本框 12"/>
                <p:cNvSpPr txBox="1"/>
                <p:nvPr>
                  <p:custDataLst>
                    <p:tags r:id="rId41"/>
                  </p:custDataLst>
                </p:nvPr>
              </p:nvSpPr>
              <p:spPr>
                <a:xfrm>
                  <a:off x="1780574" y="2651415"/>
                  <a:ext cx="464715" cy="368311"/>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07</a:t>
                  </a:r>
                  <a:endPar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131" name="直接连接符 15"/>
              <p:cNvCxnSpPr/>
              <p:nvPr>
                <p:custDataLst>
                  <p:tags r:id="rId42"/>
                </p:custDataLst>
              </p:nvPr>
            </p:nvCxnSpPr>
            <p:spPr>
              <a:xfrm>
                <a:off x="1998367" y="3182588"/>
                <a:ext cx="0" cy="779804"/>
              </a:xfrm>
              <a:prstGeom prst="line">
                <a:avLst/>
              </a:prstGeom>
              <a:ln>
                <a:gradFill>
                  <a:gsLst>
                    <a:gs pos="0">
                      <a:schemeClr val="accent1"/>
                    </a:gs>
                    <a:gs pos="100000">
                      <a:srgbClr val="8DBEBC">
                        <a:alpha val="0"/>
                      </a:srgbClr>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132" name="文本框 27"/>
            <p:cNvSpPr txBox="1"/>
            <p:nvPr>
              <p:custDataLst>
                <p:tags r:id="rId43"/>
              </p:custDataLst>
            </p:nvPr>
          </p:nvSpPr>
          <p:spPr>
            <a:xfrm>
              <a:off x="2658" y="5860"/>
              <a:ext cx="2349" cy="130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20000"/>
                </a:lnSpc>
              </a:pPr>
              <a:r>
                <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电量满后自动停止</a:t>
              </a:r>
              <a:r>
                <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充电</a:t>
              </a:r>
              <a:endPar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nvGrpSpPr>
          <p:cNvPr id="133" name="组合 132"/>
          <p:cNvGrpSpPr/>
          <p:nvPr>
            <p:custDataLst>
              <p:tags r:id="rId44"/>
            </p:custDataLst>
          </p:nvPr>
        </p:nvGrpSpPr>
        <p:grpSpPr>
          <a:xfrm>
            <a:off x="4378250" y="4172086"/>
            <a:ext cx="2740660" cy="1421030"/>
            <a:chOff x="1968" y="4944"/>
            <a:chExt cx="4316" cy="2238"/>
          </a:xfrm>
        </p:grpSpPr>
        <p:grpSp>
          <p:nvGrpSpPr>
            <p:cNvPr id="134" name="组合 16"/>
            <p:cNvGrpSpPr/>
            <p:nvPr/>
          </p:nvGrpSpPr>
          <p:grpSpPr>
            <a:xfrm>
              <a:off x="1968" y="4944"/>
              <a:ext cx="916" cy="2238"/>
              <a:chOff x="1727133" y="2541319"/>
              <a:chExt cx="581528" cy="1421073"/>
            </a:xfrm>
          </p:grpSpPr>
          <p:grpSp>
            <p:nvGrpSpPr>
              <p:cNvPr id="135" name="组合 13"/>
              <p:cNvGrpSpPr/>
              <p:nvPr/>
            </p:nvGrpSpPr>
            <p:grpSpPr>
              <a:xfrm>
                <a:off x="1727133" y="2541319"/>
                <a:ext cx="581528" cy="581528"/>
                <a:chOff x="1727133" y="2541319"/>
                <a:chExt cx="581528" cy="581528"/>
              </a:xfrm>
            </p:grpSpPr>
            <p:grpSp>
              <p:nvGrpSpPr>
                <p:cNvPr id="136" name="组合 7"/>
                <p:cNvGrpSpPr/>
                <p:nvPr/>
              </p:nvGrpSpPr>
              <p:grpSpPr>
                <a:xfrm>
                  <a:off x="1727133" y="2541319"/>
                  <a:ext cx="581528" cy="581528"/>
                  <a:chOff x="5538750" y="2469705"/>
                  <a:chExt cx="795646" cy="795646"/>
                </a:xfrm>
              </p:grpSpPr>
              <p:sp>
                <p:nvSpPr>
                  <p:cNvPr id="137" name="椭圆 10"/>
                  <p:cNvSpPr/>
                  <p:nvPr>
                    <p:custDataLst>
                      <p:tags r:id="rId45"/>
                    </p:custDataLst>
                  </p:nvPr>
                </p:nvSpPr>
                <p:spPr>
                  <a:xfrm>
                    <a:off x="5607170" y="2543794"/>
                    <a:ext cx="647700" cy="647700"/>
                  </a:xfrm>
                  <a:prstGeom prst="ellipse">
                    <a:avLst/>
                  </a:prstGeom>
                  <a:gradFill>
                    <a:gsLst>
                      <a:gs pos="5000">
                        <a:schemeClr val="accent1"/>
                      </a:gs>
                      <a:gs pos="100000">
                        <a:schemeClr val="accent2"/>
                      </a:gs>
                    </a:gsLst>
                    <a:lin ang="2700000" scaled="0"/>
                  </a:gra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8" name="椭圆 9"/>
                  <p:cNvSpPr/>
                  <p:nvPr>
                    <p:custDataLst>
                      <p:tags r:id="rId46"/>
                    </p:custDataLst>
                  </p:nvPr>
                </p:nvSpPr>
                <p:spPr>
                  <a:xfrm>
                    <a:off x="5538750" y="2469705"/>
                    <a:ext cx="795646" cy="79564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39" name="文本框 12"/>
                <p:cNvSpPr txBox="1"/>
                <p:nvPr>
                  <p:custDataLst>
                    <p:tags r:id="rId47"/>
                  </p:custDataLst>
                </p:nvPr>
              </p:nvSpPr>
              <p:spPr>
                <a:xfrm>
                  <a:off x="1780574" y="2651415"/>
                  <a:ext cx="464715" cy="368311"/>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08</a:t>
                  </a:r>
                  <a:endPar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140" name="直接连接符 15"/>
              <p:cNvCxnSpPr/>
              <p:nvPr>
                <p:custDataLst>
                  <p:tags r:id="rId48"/>
                </p:custDataLst>
              </p:nvPr>
            </p:nvCxnSpPr>
            <p:spPr>
              <a:xfrm>
                <a:off x="1998367" y="3182588"/>
                <a:ext cx="0" cy="779804"/>
              </a:xfrm>
              <a:prstGeom prst="line">
                <a:avLst/>
              </a:prstGeom>
              <a:ln>
                <a:gradFill>
                  <a:gsLst>
                    <a:gs pos="0">
                      <a:schemeClr val="accent1"/>
                    </a:gs>
                    <a:gs pos="100000">
                      <a:srgbClr val="8DBEBC">
                        <a:alpha val="0"/>
                      </a:srgbClr>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141" name="文本框 27"/>
            <p:cNvSpPr txBox="1"/>
            <p:nvPr>
              <p:custDataLst>
                <p:tags r:id="rId49"/>
              </p:custDataLst>
            </p:nvPr>
          </p:nvSpPr>
          <p:spPr>
            <a:xfrm>
              <a:off x="2658" y="5860"/>
              <a:ext cx="3626" cy="130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20000"/>
                </a:lnSpc>
              </a:pPr>
              <a:r>
                <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先断开连接装置，后断开电源端</a:t>
              </a:r>
              <a:r>
                <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插头</a:t>
              </a:r>
              <a:endPar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nvGrpSpPr>
          <p:cNvPr id="142" name="组合 141"/>
          <p:cNvGrpSpPr/>
          <p:nvPr>
            <p:custDataLst>
              <p:tags r:id="rId50"/>
            </p:custDataLst>
          </p:nvPr>
        </p:nvGrpSpPr>
        <p:grpSpPr>
          <a:xfrm>
            <a:off x="7118910" y="4162561"/>
            <a:ext cx="1800225" cy="1421030"/>
            <a:chOff x="1968" y="4944"/>
            <a:chExt cx="2835" cy="2238"/>
          </a:xfrm>
        </p:grpSpPr>
        <p:grpSp>
          <p:nvGrpSpPr>
            <p:cNvPr id="143" name="组合 16"/>
            <p:cNvGrpSpPr/>
            <p:nvPr/>
          </p:nvGrpSpPr>
          <p:grpSpPr>
            <a:xfrm>
              <a:off x="1968" y="4944"/>
              <a:ext cx="916" cy="2238"/>
              <a:chOff x="1727133" y="2541319"/>
              <a:chExt cx="581528" cy="1421073"/>
            </a:xfrm>
          </p:grpSpPr>
          <p:grpSp>
            <p:nvGrpSpPr>
              <p:cNvPr id="144" name="组合 13"/>
              <p:cNvGrpSpPr/>
              <p:nvPr/>
            </p:nvGrpSpPr>
            <p:grpSpPr>
              <a:xfrm>
                <a:off x="1727133" y="2541319"/>
                <a:ext cx="581528" cy="581528"/>
                <a:chOff x="1727133" y="2541319"/>
                <a:chExt cx="581528" cy="581528"/>
              </a:xfrm>
            </p:grpSpPr>
            <p:grpSp>
              <p:nvGrpSpPr>
                <p:cNvPr id="145" name="组合 7"/>
                <p:cNvGrpSpPr/>
                <p:nvPr/>
              </p:nvGrpSpPr>
              <p:grpSpPr>
                <a:xfrm>
                  <a:off x="1727133" y="2541319"/>
                  <a:ext cx="581528" cy="581528"/>
                  <a:chOff x="5538750" y="2469705"/>
                  <a:chExt cx="795646" cy="795646"/>
                </a:xfrm>
              </p:grpSpPr>
              <p:sp>
                <p:nvSpPr>
                  <p:cNvPr id="146" name="椭圆 10"/>
                  <p:cNvSpPr/>
                  <p:nvPr>
                    <p:custDataLst>
                      <p:tags r:id="rId51"/>
                    </p:custDataLst>
                  </p:nvPr>
                </p:nvSpPr>
                <p:spPr>
                  <a:xfrm>
                    <a:off x="5607170" y="2543794"/>
                    <a:ext cx="647700" cy="647700"/>
                  </a:xfrm>
                  <a:prstGeom prst="ellipse">
                    <a:avLst/>
                  </a:prstGeom>
                  <a:gradFill>
                    <a:gsLst>
                      <a:gs pos="5000">
                        <a:schemeClr val="accent1"/>
                      </a:gs>
                      <a:gs pos="100000">
                        <a:schemeClr val="accent2"/>
                      </a:gs>
                    </a:gsLst>
                    <a:lin ang="2700000" scaled="0"/>
                  </a:gra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7" name="椭圆 9"/>
                  <p:cNvSpPr/>
                  <p:nvPr>
                    <p:custDataLst>
                      <p:tags r:id="rId52"/>
                    </p:custDataLst>
                  </p:nvPr>
                </p:nvSpPr>
                <p:spPr>
                  <a:xfrm>
                    <a:off x="5538750" y="2469705"/>
                    <a:ext cx="795646" cy="79564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48" name="文本框 12"/>
                <p:cNvSpPr txBox="1"/>
                <p:nvPr>
                  <p:custDataLst>
                    <p:tags r:id="rId53"/>
                  </p:custDataLst>
                </p:nvPr>
              </p:nvSpPr>
              <p:spPr>
                <a:xfrm>
                  <a:off x="1780574" y="2651415"/>
                  <a:ext cx="464715" cy="368311"/>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09</a:t>
                  </a:r>
                  <a:endPar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149" name="直接连接符 15"/>
              <p:cNvCxnSpPr/>
              <p:nvPr>
                <p:custDataLst>
                  <p:tags r:id="rId54"/>
                </p:custDataLst>
              </p:nvPr>
            </p:nvCxnSpPr>
            <p:spPr>
              <a:xfrm>
                <a:off x="1998367" y="3182588"/>
                <a:ext cx="0" cy="779804"/>
              </a:xfrm>
              <a:prstGeom prst="line">
                <a:avLst/>
              </a:prstGeom>
              <a:ln>
                <a:gradFill>
                  <a:gsLst>
                    <a:gs pos="0">
                      <a:schemeClr val="accent1"/>
                    </a:gs>
                    <a:gs pos="100000">
                      <a:srgbClr val="8DBEBC">
                        <a:alpha val="0"/>
                      </a:srgbClr>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150" name="文本框 27"/>
            <p:cNvSpPr txBox="1"/>
            <p:nvPr>
              <p:custDataLst>
                <p:tags r:id="rId55"/>
              </p:custDataLst>
            </p:nvPr>
          </p:nvSpPr>
          <p:spPr>
            <a:xfrm>
              <a:off x="2658" y="5860"/>
              <a:ext cx="2145" cy="130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20000"/>
                </a:lnSpc>
              </a:pPr>
              <a:r>
                <a:rPr lang="en-US" altLang="zh-CN" sz="2000">
                  <a:solidFill>
                    <a:schemeClr val="tx1">
                      <a:lumMod val="85000"/>
                      <a:lumOff val="1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0℃</a:t>
              </a:r>
              <a:r>
                <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以下充电</a:t>
              </a:r>
              <a:r>
                <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较慢</a:t>
              </a:r>
              <a:endPar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nvGrpSpPr>
          <p:cNvPr id="5" name="组合 4"/>
          <p:cNvGrpSpPr/>
          <p:nvPr>
            <p:custDataLst>
              <p:tags r:id="rId56"/>
            </p:custDataLst>
          </p:nvPr>
        </p:nvGrpSpPr>
        <p:grpSpPr>
          <a:xfrm>
            <a:off x="9425230" y="4226061"/>
            <a:ext cx="2158365" cy="1421030"/>
            <a:chOff x="1968" y="4944"/>
            <a:chExt cx="3399" cy="2238"/>
          </a:xfrm>
        </p:grpSpPr>
        <p:grpSp>
          <p:nvGrpSpPr>
            <p:cNvPr id="6" name="组合 16"/>
            <p:cNvGrpSpPr/>
            <p:nvPr/>
          </p:nvGrpSpPr>
          <p:grpSpPr>
            <a:xfrm>
              <a:off x="1968" y="4944"/>
              <a:ext cx="916" cy="2238"/>
              <a:chOff x="1727133" y="2541319"/>
              <a:chExt cx="581528" cy="1421073"/>
            </a:xfrm>
          </p:grpSpPr>
          <p:grpSp>
            <p:nvGrpSpPr>
              <p:cNvPr id="9" name="组合 13"/>
              <p:cNvGrpSpPr/>
              <p:nvPr/>
            </p:nvGrpSpPr>
            <p:grpSpPr>
              <a:xfrm>
                <a:off x="1727133" y="2541319"/>
                <a:ext cx="581528" cy="581528"/>
                <a:chOff x="1727133" y="2541319"/>
                <a:chExt cx="581528" cy="581528"/>
              </a:xfrm>
            </p:grpSpPr>
            <p:grpSp>
              <p:nvGrpSpPr>
                <p:cNvPr id="10" name="组合 7"/>
                <p:cNvGrpSpPr/>
                <p:nvPr/>
              </p:nvGrpSpPr>
              <p:grpSpPr>
                <a:xfrm>
                  <a:off x="1727133" y="2541319"/>
                  <a:ext cx="581528" cy="581528"/>
                  <a:chOff x="5538750" y="2469705"/>
                  <a:chExt cx="795646" cy="795646"/>
                </a:xfrm>
              </p:grpSpPr>
              <p:sp>
                <p:nvSpPr>
                  <p:cNvPr id="11" name="椭圆 10"/>
                  <p:cNvSpPr/>
                  <p:nvPr>
                    <p:custDataLst>
                      <p:tags r:id="rId57"/>
                    </p:custDataLst>
                  </p:nvPr>
                </p:nvSpPr>
                <p:spPr>
                  <a:xfrm>
                    <a:off x="5607170" y="2543794"/>
                    <a:ext cx="647700" cy="647700"/>
                  </a:xfrm>
                  <a:prstGeom prst="ellipse">
                    <a:avLst/>
                  </a:prstGeom>
                  <a:gradFill>
                    <a:gsLst>
                      <a:gs pos="5000">
                        <a:schemeClr val="accent1"/>
                      </a:gs>
                      <a:gs pos="100000">
                        <a:schemeClr val="accent2"/>
                      </a:gs>
                    </a:gsLst>
                    <a:lin ang="2700000" scaled="0"/>
                  </a:gra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椭圆 9"/>
                  <p:cNvSpPr/>
                  <p:nvPr>
                    <p:custDataLst>
                      <p:tags r:id="rId58"/>
                    </p:custDataLst>
                  </p:nvPr>
                </p:nvSpPr>
                <p:spPr>
                  <a:xfrm>
                    <a:off x="5538750" y="2469705"/>
                    <a:ext cx="795646" cy="79564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5" name="文本框 12"/>
                <p:cNvSpPr txBox="1"/>
                <p:nvPr>
                  <p:custDataLst>
                    <p:tags r:id="rId59"/>
                  </p:custDataLst>
                </p:nvPr>
              </p:nvSpPr>
              <p:spPr>
                <a:xfrm>
                  <a:off x="1780574" y="2651415"/>
                  <a:ext cx="464715" cy="368311"/>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10</a:t>
                  </a:r>
                  <a:endPar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16" name="直接连接符 15"/>
              <p:cNvCxnSpPr/>
              <p:nvPr>
                <p:custDataLst>
                  <p:tags r:id="rId60"/>
                </p:custDataLst>
              </p:nvPr>
            </p:nvCxnSpPr>
            <p:spPr>
              <a:xfrm>
                <a:off x="1998367" y="3182588"/>
                <a:ext cx="0" cy="779804"/>
              </a:xfrm>
              <a:prstGeom prst="line">
                <a:avLst/>
              </a:prstGeom>
              <a:ln>
                <a:gradFill>
                  <a:gsLst>
                    <a:gs pos="0">
                      <a:schemeClr val="accent1"/>
                    </a:gs>
                    <a:gs pos="100000">
                      <a:srgbClr val="8DBEBC">
                        <a:alpha val="0"/>
                      </a:srgbClr>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17" name="文本框 27"/>
            <p:cNvSpPr txBox="1"/>
            <p:nvPr>
              <p:custDataLst>
                <p:tags r:id="rId61"/>
              </p:custDataLst>
            </p:nvPr>
          </p:nvSpPr>
          <p:spPr>
            <a:xfrm>
              <a:off x="2658" y="5860"/>
              <a:ext cx="2709" cy="130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20000"/>
                </a:lnSpc>
              </a:pPr>
              <a:r>
                <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搁置中处于半电</a:t>
              </a:r>
              <a:r>
                <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状态</a:t>
              </a:r>
              <a:endParaRPr lang="zh-CN" altLang="en-US" sz="2000">
                <a:solidFill>
                  <a:schemeClr val="tx1">
                    <a:lumMod val="85000"/>
                    <a:lumOff val="1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ppt_x"/>
                                          </p:val>
                                        </p:tav>
                                        <p:tav tm="100000">
                                          <p:val>
                                            <p:strVal val="#ppt_x"/>
                                          </p:val>
                                        </p:tav>
                                      </p:tavLst>
                                    </p:anim>
                                    <p:anim calcmode="lin" valueType="num">
                                      <p:cBhvr additive="base">
                                        <p:cTn id="8" dur="500" fill="hold"/>
                                        <p:tgtEl>
                                          <p:spTgt spid="3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ppt_x"/>
                                          </p:val>
                                        </p:tav>
                                        <p:tav tm="100000">
                                          <p:val>
                                            <p:strVal val="#ppt_x"/>
                                          </p:val>
                                        </p:tav>
                                      </p:tavLst>
                                    </p:anim>
                                    <p:anim calcmode="lin" valueType="num">
                                      <p:cBhvr additive="base">
                                        <p:cTn id="13" dur="500" fill="hold"/>
                                        <p:tgtEl>
                                          <p:spTgt spid="1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62"/>
                                        </p:tgtEl>
                                        <p:attrNameLst>
                                          <p:attrName>style.visibility</p:attrName>
                                        </p:attrNameLst>
                                      </p:cBhvr>
                                      <p:to>
                                        <p:strVal val="visible"/>
                                      </p:to>
                                    </p:set>
                                    <p:anim calcmode="lin" valueType="num">
                                      <p:cBhvr additive="base">
                                        <p:cTn id="17" dur="500" fill="hold"/>
                                        <p:tgtEl>
                                          <p:spTgt spid="62"/>
                                        </p:tgtEl>
                                        <p:attrNameLst>
                                          <p:attrName>ppt_x</p:attrName>
                                        </p:attrNameLst>
                                      </p:cBhvr>
                                      <p:tavLst>
                                        <p:tav tm="0">
                                          <p:val>
                                            <p:strVal val="#ppt_x"/>
                                          </p:val>
                                        </p:tav>
                                        <p:tav tm="100000">
                                          <p:val>
                                            <p:strVal val="#ppt_x"/>
                                          </p:val>
                                        </p:tav>
                                      </p:tavLst>
                                    </p:anim>
                                    <p:anim calcmode="lin" valueType="num">
                                      <p:cBhvr additive="base">
                                        <p:cTn id="18" dur="500" fill="hold"/>
                                        <p:tgtEl>
                                          <p:spTgt spid="62"/>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72"/>
                                        </p:tgtEl>
                                        <p:attrNameLst>
                                          <p:attrName>style.visibility</p:attrName>
                                        </p:attrNameLst>
                                      </p:cBhvr>
                                      <p:to>
                                        <p:strVal val="visible"/>
                                      </p:to>
                                    </p:set>
                                    <p:anim calcmode="lin" valueType="num">
                                      <p:cBhvr additive="base">
                                        <p:cTn id="22" dur="500" fill="hold"/>
                                        <p:tgtEl>
                                          <p:spTgt spid="72"/>
                                        </p:tgtEl>
                                        <p:attrNameLst>
                                          <p:attrName>ppt_x</p:attrName>
                                        </p:attrNameLst>
                                      </p:cBhvr>
                                      <p:tavLst>
                                        <p:tav tm="0">
                                          <p:val>
                                            <p:strVal val="#ppt_x"/>
                                          </p:val>
                                        </p:tav>
                                        <p:tav tm="100000">
                                          <p:val>
                                            <p:strVal val="#ppt_x"/>
                                          </p:val>
                                        </p:tav>
                                      </p:tavLst>
                                    </p:anim>
                                    <p:anim calcmode="lin" valueType="num">
                                      <p:cBhvr additive="base">
                                        <p:cTn id="23" dur="500" fill="hold"/>
                                        <p:tgtEl>
                                          <p:spTgt spid="72"/>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106"/>
                                        </p:tgtEl>
                                        <p:attrNameLst>
                                          <p:attrName>style.visibility</p:attrName>
                                        </p:attrNameLst>
                                      </p:cBhvr>
                                      <p:to>
                                        <p:strVal val="visible"/>
                                      </p:to>
                                    </p:set>
                                    <p:anim calcmode="lin" valueType="num">
                                      <p:cBhvr additive="base">
                                        <p:cTn id="27" dur="500" fill="hold"/>
                                        <p:tgtEl>
                                          <p:spTgt spid="106"/>
                                        </p:tgtEl>
                                        <p:attrNameLst>
                                          <p:attrName>ppt_x</p:attrName>
                                        </p:attrNameLst>
                                      </p:cBhvr>
                                      <p:tavLst>
                                        <p:tav tm="0">
                                          <p:val>
                                            <p:strVal val="#ppt_x"/>
                                          </p:val>
                                        </p:tav>
                                        <p:tav tm="100000">
                                          <p:val>
                                            <p:strVal val="#ppt_x"/>
                                          </p:val>
                                        </p:tav>
                                      </p:tavLst>
                                    </p:anim>
                                    <p:anim calcmode="lin" valueType="num">
                                      <p:cBhvr additive="base">
                                        <p:cTn id="28" dur="500" fill="hold"/>
                                        <p:tgtEl>
                                          <p:spTgt spid="106"/>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115"/>
                                        </p:tgtEl>
                                        <p:attrNameLst>
                                          <p:attrName>style.visibility</p:attrName>
                                        </p:attrNameLst>
                                      </p:cBhvr>
                                      <p:to>
                                        <p:strVal val="visible"/>
                                      </p:to>
                                    </p:set>
                                    <p:anim calcmode="lin" valueType="num">
                                      <p:cBhvr additive="base">
                                        <p:cTn id="32" dur="500" fill="hold"/>
                                        <p:tgtEl>
                                          <p:spTgt spid="115"/>
                                        </p:tgtEl>
                                        <p:attrNameLst>
                                          <p:attrName>ppt_x</p:attrName>
                                        </p:attrNameLst>
                                      </p:cBhvr>
                                      <p:tavLst>
                                        <p:tav tm="0">
                                          <p:val>
                                            <p:strVal val="#ppt_x"/>
                                          </p:val>
                                        </p:tav>
                                        <p:tav tm="100000">
                                          <p:val>
                                            <p:strVal val="#ppt_x"/>
                                          </p:val>
                                        </p:tav>
                                      </p:tavLst>
                                    </p:anim>
                                    <p:anim calcmode="lin" valueType="num">
                                      <p:cBhvr additive="base">
                                        <p:cTn id="33" dur="500" fill="hold"/>
                                        <p:tgtEl>
                                          <p:spTgt spid="115"/>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nodeType="afterEffect">
                                  <p:stCondLst>
                                    <p:cond delay="0"/>
                                  </p:stCondLst>
                                  <p:childTnLst>
                                    <p:set>
                                      <p:cBhvr>
                                        <p:cTn id="36" dur="1" fill="hold">
                                          <p:stCondLst>
                                            <p:cond delay="0"/>
                                          </p:stCondLst>
                                        </p:cTn>
                                        <p:tgtEl>
                                          <p:spTgt spid="124"/>
                                        </p:tgtEl>
                                        <p:attrNameLst>
                                          <p:attrName>style.visibility</p:attrName>
                                        </p:attrNameLst>
                                      </p:cBhvr>
                                      <p:to>
                                        <p:strVal val="visible"/>
                                      </p:to>
                                    </p:set>
                                    <p:anim calcmode="lin" valueType="num">
                                      <p:cBhvr additive="base">
                                        <p:cTn id="37" dur="500" fill="hold"/>
                                        <p:tgtEl>
                                          <p:spTgt spid="124"/>
                                        </p:tgtEl>
                                        <p:attrNameLst>
                                          <p:attrName>ppt_x</p:attrName>
                                        </p:attrNameLst>
                                      </p:cBhvr>
                                      <p:tavLst>
                                        <p:tav tm="0">
                                          <p:val>
                                            <p:strVal val="#ppt_x"/>
                                          </p:val>
                                        </p:tav>
                                        <p:tav tm="100000">
                                          <p:val>
                                            <p:strVal val="#ppt_x"/>
                                          </p:val>
                                        </p:tav>
                                      </p:tavLst>
                                    </p:anim>
                                    <p:anim calcmode="lin" valueType="num">
                                      <p:cBhvr additive="base">
                                        <p:cTn id="38" dur="500" fill="hold"/>
                                        <p:tgtEl>
                                          <p:spTgt spid="124"/>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nodeType="afterEffect">
                                  <p:stCondLst>
                                    <p:cond delay="0"/>
                                  </p:stCondLst>
                                  <p:childTnLst>
                                    <p:set>
                                      <p:cBhvr>
                                        <p:cTn id="41" dur="1" fill="hold">
                                          <p:stCondLst>
                                            <p:cond delay="0"/>
                                          </p:stCondLst>
                                        </p:cTn>
                                        <p:tgtEl>
                                          <p:spTgt spid="133"/>
                                        </p:tgtEl>
                                        <p:attrNameLst>
                                          <p:attrName>style.visibility</p:attrName>
                                        </p:attrNameLst>
                                      </p:cBhvr>
                                      <p:to>
                                        <p:strVal val="visible"/>
                                      </p:to>
                                    </p:set>
                                    <p:anim calcmode="lin" valueType="num">
                                      <p:cBhvr additive="base">
                                        <p:cTn id="42" dur="500" fill="hold"/>
                                        <p:tgtEl>
                                          <p:spTgt spid="133"/>
                                        </p:tgtEl>
                                        <p:attrNameLst>
                                          <p:attrName>ppt_x</p:attrName>
                                        </p:attrNameLst>
                                      </p:cBhvr>
                                      <p:tavLst>
                                        <p:tav tm="0">
                                          <p:val>
                                            <p:strVal val="#ppt_x"/>
                                          </p:val>
                                        </p:tav>
                                        <p:tav tm="100000">
                                          <p:val>
                                            <p:strVal val="#ppt_x"/>
                                          </p:val>
                                        </p:tav>
                                      </p:tavLst>
                                    </p:anim>
                                    <p:anim calcmode="lin" valueType="num">
                                      <p:cBhvr additive="base">
                                        <p:cTn id="43" dur="500" fill="hold"/>
                                        <p:tgtEl>
                                          <p:spTgt spid="133"/>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nodeType="afterEffect">
                                  <p:stCondLst>
                                    <p:cond delay="0"/>
                                  </p:stCondLst>
                                  <p:childTnLst>
                                    <p:set>
                                      <p:cBhvr>
                                        <p:cTn id="46" dur="1" fill="hold">
                                          <p:stCondLst>
                                            <p:cond delay="0"/>
                                          </p:stCondLst>
                                        </p:cTn>
                                        <p:tgtEl>
                                          <p:spTgt spid="142"/>
                                        </p:tgtEl>
                                        <p:attrNameLst>
                                          <p:attrName>style.visibility</p:attrName>
                                        </p:attrNameLst>
                                      </p:cBhvr>
                                      <p:to>
                                        <p:strVal val="visible"/>
                                      </p:to>
                                    </p:set>
                                    <p:anim calcmode="lin" valueType="num">
                                      <p:cBhvr additive="base">
                                        <p:cTn id="47" dur="500" fill="hold"/>
                                        <p:tgtEl>
                                          <p:spTgt spid="142"/>
                                        </p:tgtEl>
                                        <p:attrNameLst>
                                          <p:attrName>ppt_x</p:attrName>
                                        </p:attrNameLst>
                                      </p:cBhvr>
                                      <p:tavLst>
                                        <p:tav tm="0">
                                          <p:val>
                                            <p:strVal val="#ppt_x"/>
                                          </p:val>
                                        </p:tav>
                                        <p:tav tm="100000">
                                          <p:val>
                                            <p:strVal val="#ppt_x"/>
                                          </p:val>
                                        </p:tav>
                                      </p:tavLst>
                                    </p:anim>
                                    <p:anim calcmode="lin" valueType="num">
                                      <p:cBhvr additive="base">
                                        <p:cTn id="48" dur="500" fill="hold"/>
                                        <p:tgtEl>
                                          <p:spTgt spid="142"/>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fill="hold" nodeType="afterEffect">
                                  <p:stCondLst>
                                    <p:cond delay="0"/>
                                  </p:stCondLst>
                                  <p:childTnLst>
                                    <p:set>
                                      <p:cBhvr>
                                        <p:cTn id="51" dur="1" fill="hold">
                                          <p:stCondLst>
                                            <p:cond delay="0"/>
                                          </p:stCondLst>
                                        </p:cTn>
                                        <p:tgtEl>
                                          <p:spTgt spid="5"/>
                                        </p:tgtEl>
                                        <p:attrNameLst>
                                          <p:attrName>style.visibility</p:attrName>
                                        </p:attrNameLst>
                                      </p:cBhvr>
                                      <p:to>
                                        <p:strVal val="visible"/>
                                      </p:to>
                                    </p:set>
                                    <p:anim calcmode="lin" valueType="num">
                                      <p:cBhvr additive="base">
                                        <p:cTn id="52" dur="500" fill="hold"/>
                                        <p:tgtEl>
                                          <p:spTgt spid="5"/>
                                        </p:tgtEl>
                                        <p:attrNameLst>
                                          <p:attrName>ppt_x</p:attrName>
                                        </p:attrNameLst>
                                      </p:cBhvr>
                                      <p:tavLst>
                                        <p:tav tm="0">
                                          <p:val>
                                            <p:strVal val="#ppt_x"/>
                                          </p:val>
                                        </p:tav>
                                        <p:tav tm="100000">
                                          <p:val>
                                            <p:strVal val="#ppt_x"/>
                                          </p:val>
                                        </p:tav>
                                      </p:tavLst>
                                    </p:anim>
                                    <p:anim calcmode="lin" valueType="num">
                                      <p:cBhvr additive="base">
                                        <p:cTn id="5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p:nvPr userDrawn="1"/>
        </p:nvCxnSpPr>
        <p:spPr>
          <a:xfrm flipV="1">
            <a:off x="5447583" y="717280"/>
            <a:ext cx="6744335" cy="1397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7014845"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新能源汽车充电系统工作原</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理</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244600"/>
            <a:ext cx="574421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en-US" altLang="zh-CN"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三、</a:t>
            </a:r>
            <a:r>
              <a:rPr lang="en-US" altLang="zh-CN"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新能源汽车充电系统的发展趋势</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Rounded Rectangle 2"/>
          <p:cNvSpPr/>
          <p:nvPr>
            <p:custDataLst>
              <p:tags r:id="rId2"/>
            </p:custDataLst>
          </p:nvPr>
        </p:nvSpPr>
        <p:spPr>
          <a:xfrm>
            <a:off x="1739265" y="3606165"/>
            <a:ext cx="1953895" cy="340995"/>
          </a:xfrm>
          <a:prstGeom prst="roundRect">
            <a:avLst>
              <a:gd name="adj" fmla="val 50000"/>
            </a:avLst>
          </a:prstGeom>
          <a:gradFill>
            <a:gsLst>
              <a:gs pos="500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50000"/>
              </a:lnSpc>
            </a:pPr>
            <a:endParaRPr lang="en-US" sz="1600">
              <a:solidFill>
                <a:schemeClr val="tx1">
                  <a:lumMod val="75000"/>
                  <a:lumOff val="25000"/>
                </a:schemeClr>
              </a:solidFill>
              <a:latin typeface="微软雅黑" panose="020B0503020204020204" pitchFamily="34" charset="-122"/>
              <a:ea typeface="微软雅黑" panose="020B0503020204020204" pitchFamily="34" charset="-122"/>
              <a:cs typeface="Calibri Light" panose="020F0302020204030204" pitchFamily="34" charset="0"/>
              <a:sym typeface="微软雅黑" panose="020B0503020204020204" pitchFamily="34" charset="-122"/>
            </a:endParaRPr>
          </a:p>
        </p:txBody>
      </p:sp>
      <p:sp>
        <p:nvSpPr>
          <p:cNvPr id="16" name="Rounded Rectangle 10"/>
          <p:cNvSpPr/>
          <p:nvPr>
            <p:custDataLst>
              <p:tags r:id="rId3"/>
            </p:custDataLst>
          </p:nvPr>
        </p:nvSpPr>
        <p:spPr>
          <a:xfrm>
            <a:off x="3331210" y="3606165"/>
            <a:ext cx="1953895" cy="340995"/>
          </a:xfrm>
          <a:prstGeom prst="roundRect">
            <a:avLst>
              <a:gd name="adj" fmla="val 50000"/>
            </a:avLst>
          </a:prstGeom>
          <a:gradFill>
            <a:gsLst>
              <a:gs pos="500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50000"/>
              </a:lnSpc>
            </a:pPr>
            <a:endParaRPr lang="en-US" sz="1600">
              <a:solidFill>
                <a:schemeClr val="tx1">
                  <a:lumMod val="75000"/>
                  <a:lumOff val="25000"/>
                </a:schemeClr>
              </a:solidFill>
              <a:latin typeface="微软雅黑" panose="020B0503020204020204" pitchFamily="34" charset="-122"/>
              <a:ea typeface="微软雅黑" panose="020B0503020204020204" pitchFamily="34" charset="-122"/>
              <a:cs typeface="Calibri Light" panose="020F0302020204030204" pitchFamily="34" charset="0"/>
              <a:sym typeface="微软雅黑" panose="020B0503020204020204" pitchFamily="34" charset="-122"/>
            </a:endParaRPr>
          </a:p>
        </p:txBody>
      </p:sp>
      <p:sp>
        <p:nvSpPr>
          <p:cNvPr id="17" name="Rounded Rectangle 17"/>
          <p:cNvSpPr/>
          <p:nvPr>
            <p:custDataLst>
              <p:tags r:id="rId4"/>
            </p:custDataLst>
          </p:nvPr>
        </p:nvSpPr>
        <p:spPr>
          <a:xfrm>
            <a:off x="4923790" y="3606165"/>
            <a:ext cx="1953895" cy="340995"/>
          </a:xfrm>
          <a:prstGeom prst="roundRect">
            <a:avLst>
              <a:gd name="adj" fmla="val 50000"/>
            </a:avLst>
          </a:prstGeom>
          <a:gradFill>
            <a:gsLst>
              <a:gs pos="500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50000"/>
              </a:lnSpc>
            </a:pPr>
            <a:endParaRPr lang="en-US" sz="1600">
              <a:solidFill>
                <a:schemeClr val="tx1">
                  <a:lumMod val="75000"/>
                  <a:lumOff val="25000"/>
                </a:schemeClr>
              </a:solidFill>
              <a:latin typeface="微软雅黑" panose="020B0503020204020204" pitchFamily="34" charset="-122"/>
              <a:ea typeface="微软雅黑" panose="020B0503020204020204" pitchFamily="34" charset="-122"/>
              <a:cs typeface="Calibri Light" panose="020F0302020204030204" pitchFamily="34" charset="0"/>
              <a:sym typeface="微软雅黑" panose="020B0503020204020204" pitchFamily="34" charset="-122"/>
            </a:endParaRPr>
          </a:p>
        </p:txBody>
      </p:sp>
      <p:sp>
        <p:nvSpPr>
          <p:cNvPr id="18" name="Rounded Rectangle 23"/>
          <p:cNvSpPr/>
          <p:nvPr>
            <p:custDataLst>
              <p:tags r:id="rId5"/>
            </p:custDataLst>
          </p:nvPr>
        </p:nvSpPr>
        <p:spPr>
          <a:xfrm>
            <a:off x="6516370" y="3606165"/>
            <a:ext cx="1953895" cy="340995"/>
          </a:xfrm>
          <a:prstGeom prst="roundRect">
            <a:avLst>
              <a:gd name="adj" fmla="val 50000"/>
            </a:avLst>
          </a:prstGeom>
          <a:gradFill>
            <a:gsLst>
              <a:gs pos="500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50000"/>
              </a:lnSpc>
            </a:pPr>
            <a:endParaRPr lang="en-US" sz="1600">
              <a:solidFill>
                <a:schemeClr val="tx1">
                  <a:lumMod val="75000"/>
                  <a:lumOff val="25000"/>
                </a:schemeClr>
              </a:solidFill>
              <a:latin typeface="微软雅黑" panose="020B0503020204020204" pitchFamily="34" charset="-122"/>
              <a:ea typeface="微软雅黑" panose="020B0503020204020204" pitchFamily="34" charset="-122"/>
              <a:cs typeface="Calibri Light" panose="020F0302020204030204" pitchFamily="34" charset="0"/>
              <a:sym typeface="微软雅黑" panose="020B0503020204020204" pitchFamily="34" charset="-122"/>
            </a:endParaRPr>
          </a:p>
        </p:txBody>
      </p:sp>
      <p:sp>
        <p:nvSpPr>
          <p:cNvPr id="19" name="Rounded Rectangle 28"/>
          <p:cNvSpPr/>
          <p:nvPr>
            <p:custDataLst>
              <p:tags r:id="rId6"/>
            </p:custDataLst>
          </p:nvPr>
        </p:nvSpPr>
        <p:spPr>
          <a:xfrm>
            <a:off x="8107680" y="3606165"/>
            <a:ext cx="1953895" cy="340995"/>
          </a:xfrm>
          <a:prstGeom prst="roundRect">
            <a:avLst>
              <a:gd name="adj" fmla="val 50000"/>
            </a:avLst>
          </a:prstGeom>
          <a:gradFill>
            <a:gsLst>
              <a:gs pos="500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50000"/>
              </a:lnSpc>
            </a:pPr>
            <a:endParaRPr lang="en-US" sz="1600">
              <a:solidFill>
                <a:schemeClr val="tx1">
                  <a:lumMod val="75000"/>
                  <a:lumOff val="25000"/>
                </a:schemeClr>
              </a:solidFill>
              <a:latin typeface="微软雅黑" panose="020B0503020204020204" pitchFamily="34" charset="-122"/>
              <a:ea typeface="微软雅黑" panose="020B0503020204020204" pitchFamily="34" charset="-122"/>
              <a:cs typeface="Calibri Light" panose="020F0302020204030204" pitchFamily="34" charset="0"/>
              <a:sym typeface="微软雅黑" panose="020B0503020204020204" pitchFamily="34" charset="-122"/>
            </a:endParaRPr>
          </a:p>
        </p:txBody>
      </p:sp>
      <p:cxnSp>
        <p:nvCxnSpPr>
          <p:cNvPr id="87" name="Straight Connector 5"/>
          <p:cNvCxnSpPr/>
          <p:nvPr>
            <p:custDataLst>
              <p:tags r:id="rId7"/>
            </p:custDataLst>
          </p:nvPr>
        </p:nvCxnSpPr>
        <p:spPr>
          <a:xfrm flipH="1" flipV="1">
            <a:off x="1923415" y="2743200"/>
            <a:ext cx="0" cy="915670"/>
          </a:xfrm>
          <a:prstGeom prst="line">
            <a:avLst/>
          </a:prstGeom>
          <a:solidFill>
            <a:srgbClr val="549F98"/>
          </a:solidFill>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88" name="Oval 6"/>
          <p:cNvSpPr/>
          <p:nvPr>
            <p:custDataLst>
              <p:tags r:id="rId8"/>
            </p:custDataLst>
          </p:nvPr>
        </p:nvSpPr>
        <p:spPr>
          <a:xfrm>
            <a:off x="1782445" y="2480945"/>
            <a:ext cx="283210" cy="283210"/>
          </a:xfrm>
          <a:prstGeom prst="ellipse">
            <a:avLst/>
          </a:prstGeom>
          <a:gradFill>
            <a:gsLst>
              <a:gs pos="5000">
                <a:schemeClr val="accent1"/>
              </a:gs>
              <a:gs pos="100000">
                <a:schemeClr val="accent2"/>
              </a:gs>
            </a:gsLst>
            <a:lin ang="2700000" scaled="0"/>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50000"/>
              </a:lnSpc>
            </a:pPr>
            <a:endParaRPr lang="en-US" sz="1600" b="1">
              <a:solidFill>
                <a:schemeClr val="bg1"/>
              </a:solidFill>
              <a:latin typeface="微软雅黑" panose="020B0503020204020204" pitchFamily="34" charset="-122"/>
              <a:ea typeface="微软雅黑" panose="020B0503020204020204" pitchFamily="34" charset="-122"/>
              <a:cs typeface="Calibri Light" panose="020F0302020204030204" pitchFamily="34" charset="0"/>
              <a:sym typeface="微软雅黑" panose="020B0503020204020204" pitchFamily="34" charset="-122"/>
            </a:endParaRPr>
          </a:p>
        </p:txBody>
      </p:sp>
      <p:sp>
        <p:nvSpPr>
          <p:cNvPr id="89" name="Oval 33"/>
          <p:cNvSpPr/>
          <p:nvPr>
            <p:custDataLst>
              <p:tags r:id="rId9"/>
            </p:custDataLst>
          </p:nvPr>
        </p:nvSpPr>
        <p:spPr>
          <a:xfrm>
            <a:off x="1811655" y="3667760"/>
            <a:ext cx="217170" cy="217170"/>
          </a:xfrm>
          <a:prstGeom prst="ellipse">
            <a:avLst/>
          </a:prstGeom>
          <a:solidFill>
            <a:schemeClr val="accent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50000"/>
              </a:lnSpc>
            </a:pPr>
            <a:endParaRPr lang="en-US" sz="1600">
              <a:solidFill>
                <a:schemeClr val="tx1">
                  <a:lumMod val="75000"/>
                  <a:lumOff val="25000"/>
                </a:schemeClr>
              </a:solidFill>
              <a:latin typeface="微软雅黑" panose="020B0503020204020204" pitchFamily="34" charset="-122"/>
              <a:ea typeface="微软雅黑" panose="020B0503020204020204" pitchFamily="34" charset="-122"/>
              <a:cs typeface="Calibri Light" panose="020F0302020204030204" pitchFamily="34" charset="0"/>
              <a:sym typeface="微软雅黑" panose="020B0503020204020204" pitchFamily="34" charset="-122"/>
            </a:endParaRPr>
          </a:p>
        </p:txBody>
      </p:sp>
      <p:grpSp>
        <p:nvGrpSpPr>
          <p:cNvPr id="21" name="Group 39"/>
          <p:cNvGrpSpPr/>
          <p:nvPr>
            <p:custDataLst>
              <p:tags r:id="rId10"/>
            </p:custDataLst>
          </p:nvPr>
        </p:nvGrpSpPr>
        <p:grpSpPr>
          <a:xfrm rot="0">
            <a:off x="3403650" y="3667760"/>
            <a:ext cx="217071" cy="1132709"/>
            <a:chOff x="3486460" y="3335035"/>
            <a:chExt cx="273825" cy="1429026"/>
          </a:xfrm>
          <a:solidFill>
            <a:schemeClr val="accent2"/>
          </a:solidFill>
        </p:grpSpPr>
        <p:cxnSp>
          <p:nvCxnSpPr>
            <p:cNvPr id="84" name="Straight Connector 13"/>
            <p:cNvCxnSpPr/>
            <p:nvPr>
              <p:custDataLst>
                <p:tags r:id="rId11"/>
              </p:custDataLst>
            </p:nvPr>
          </p:nvCxnSpPr>
          <p:spPr>
            <a:xfrm flipH="1" flipV="1">
              <a:off x="3627651" y="3608860"/>
              <a:ext cx="0" cy="1155201"/>
            </a:xfrm>
            <a:prstGeom prst="line">
              <a:avLst/>
            </a:prstGeom>
            <a:grpFill/>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86" name="Oval 34"/>
            <p:cNvSpPr/>
            <p:nvPr>
              <p:custDataLst>
                <p:tags r:id="rId12"/>
              </p:custDataLst>
            </p:nvPr>
          </p:nvSpPr>
          <p:spPr>
            <a:xfrm>
              <a:off x="3486460" y="3335035"/>
              <a:ext cx="273825" cy="273825"/>
            </a:xfrm>
            <a:prstGeom prst="ellipse">
              <a:avLst/>
            </a:prstGeom>
            <a:grp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50000"/>
                </a:lnSpc>
              </a:pPr>
              <a:endParaRPr lang="en-US" sz="1600">
                <a:solidFill>
                  <a:schemeClr val="tx1">
                    <a:lumMod val="75000"/>
                    <a:lumOff val="25000"/>
                  </a:schemeClr>
                </a:solidFill>
                <a:latin typeface="微软雅黑" panose="020B0503020204020204" pitchFamily="34" charset="-122"/>
                <a:ea typeface="微软雅黑" panose="020B0503020204020204" pitchFamily="34" charset="-122"/>
                <a:cs typeface="Calibri Light" panose="020F0302020204030204" pitchFamily="34" charset="0"/>
                <a:sym typeface="微软雅黑" panose="020B0503020204020204" pitchFamily="34" charset="-122"/>
              </a:endParaRPr>
            </a:p>
          </p:txBody>
        </p:sp>
      </p:grpSp>
      <p:grpSp>
        <p:nvGrpSpPr>
          <p:cNvPr id="24" name="Group 40"/>
          <p:cNvGrpSpPr/>
          <p:nvPr>
            <p:custDataLst>
              <p:tags r:id="rId13"/>
            </p:custDataLst>
          </p:nvPr>
        </p:nvGrpSpPr>
        <p:grpSpPr>
          <a:xfrm rot="0">
            <a:off x="4996230" y="2743016"/>
            <a:ext cx="217071" cy="1141914"/>
            <a:chOff x="5495379" y="2168221"/>
            <a:chExt cx="273825" cy="1440639"/>
          </a:xfrm>
          <a:solidFill>
            <a:schemeClr val="accent1"/>
          </a:solidFill>
        </p:grpSpPr>
        <p:cxnSp>
          <p:nvCxnSpPr>
            <p:cNvPr id="81" name="Straight Connector 20"/>
            <p:cNvCxnSpPr/>
            <p:nvPr>
              <p:custDataLst>
                <p:tags r:id="rId14"/>
              </p:custDataLst>
            </p:nvPr>
          </p:nvCxnSpPr>
          <p:spPr>
            <a:xfrm flipH="1" flipV="1">
              <a:off x="5636570" y="2168221"/>
              <a:ext cx="0" cy="1155201"/>
            </a:xfrm>
            <a:prstGeom prst="line">
              <a:avLst/>
            </a:prstGeom>
            <a:grpFill/>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83" name="Oval 35"/>
            <p:cNvSpPr/>
            <p:nvPr>
              <p:custDataLst>
                <p:tags r:id="rId15"/>
              </p:custDataLst>
            </p:nvPr>
          </p:nvSpPr>
          <p:spPr>
            <a:xfrm>
              <a:off x="5495379" y="3335035"/>
              <a:ext cx="273825" cy="273825"/>
            </a:xfrm>
            <a:prstGeom prst="ellipse">
              <a:avLst/>
            </a:prstGeom>
            <a:grp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50000"/>
                </a:lnSpc>
              </a:pPr>
              <a:endParaRPr lang="en-US" sz="1600">
                <a:solidFill>
                  <a:schemeClr val="tx1">
                    <a:lumMod val="75000"/>
                    <a:lumOff val="25000"/>
                  </a:schemeClr>
                </a:solidFill>
                <a:latin typeface="微软雅黑" panose="020B0503020204020204" pitchFamily="34" charset="-122"/>
                <a:ea typeface="微软雅黑" panose="020B0503020204020204" pitchFamily="34" charset="-122"/>
                <a:cs typeface="Calibri Light" panose="020F0302020204030204" pitchFamily="34" charset="0"/>
                <a:sym typeface="微软雅黑" panose="020B0503020204020204" pitchFamily="34" charset="-122"/>
              </a:endParaRPr>
            </a:p>
          </p:txBody>
        </p:sp>
      </p:grpSp>
      <p:grpSp>
        <p:nvGrpSpPr>
          <p:cNvPr id="26" name="Group 41"/>
          <p:cNvGrpSpPr/>
          <p:nvPr>
            <p:custDataLst>
              <p:tags r:id="rId16"/>
            </p:custDataLst>
          </p:nvPr>
        </p:nvGrpSpPr>
        <p:grpSpPr>
          <a:xfrm rot="0">
            <a:off x="6588810" y="3667760"/>
            <a:ext cx="217071" cy="1132709"/>
            <a:chOff x="7504298" y="3335035"/>
            <a:chExt cx="273825" cy="1429026"/>
          </a:xfrm>
          <a:solidFill>
            <a:schemeClr val="accent2"/>
          </a:solidFill>
        </p:grpSpPr>
        <p:cxnSp>
          <p:nvCxnSpPr>
            <p:cNvPr id="78" name="Straight Connector 25"/>
            <p:cNvCxnSpPr/>
            <p:nvPr>
              <p:custDataLst>
                <p:tags r:id="rId17"/>
              </p:custDataLst>
            </p:nvPr>
          </p:nvCxnSpPr>
          <p:spPr>
            <a:xfrm flipH="1" flipV="1">
              <a:off x="7645489" y="3608860"/>
              <a:ext cx="0" cy="1155201"/>
            </a:xfrm>
            <a:prstGeom prst="line">
              <a:avLst/>
            </a:prstGeom>
            <a:grpFill/>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80" name="Oval 36"/>
            <p:cNvSpPr/>
            <p:nvPr>
              <p:custDataLst>
                <p:tags r:id="rId18"/>
              </p:custDataLst>
            </p:nvPr>
          </p:nvSpPr>
          <p:spPr>
            <a:xfrm>
              <a:off x="7504298" y="3335035"/>
              <a:ext cx="273825" cy="273825"/>
            </a:xfrm>
            <a:prstGeom prst="ellipse">
              <a:avLst/>
            </a:prstGeom>
            <a:grp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50000"/>
                </a:lnSpc>
              </a:pPr>
              <a:endParaRPr lang="en-US" sz="1600">
                <a:solidFill>
                  <a:schemeClr val="tx1">
                    <a:lumMod val="75000"/>
                    <a:lumOff val="25000"/>
                  </a:schemeClr>
                </a:solidFill>
                <a:latin typeface="微软雅黑" panose="020B0503020204020204" pitchFamily="34" charset="-122"/>
                <a:ea typeface="微软雅黑" panose="020B0503020204020204" pitchFamily="34" charset="-122"/>
                <a:cs typeface="Calibri Light" panose="020F0302020204030204" pitchFamily="34" charset="0"/>
                <a:sym typeface="微软雅黑" panose="020B0503020204020204" pitchFamily="34" charset="-122"/>
              </a:endParaRPr>
            </a:p>
          </p:txBody>
        </p:sp>
      </p:grpSp>
      <p:grpSp>
        <p:nvGrpSpPr>
          <p:cNvPr id="27" name="Group 42"/>
          <p:cNvGrpSpPr/>
          <p:nvPr>
            <p:custDataLst>
              <p:tags r:id="rId19"/>
            </p:custDataLst>
          </p:nvPr>
        </p:nvGrpSpPr>
        <p:grpSpPr>
          <a:xfrm rot="0">
            <a:off x="8181390" y="2743016"/>
            <a:ext cx="217071" cy="1141914"/>
            <a:chOff x="9513219" y="2168221"/>
            <a:chExt cx="273825" cy="1440639"/>
          </a:xfrm>
          <a:solidFill>
            <a:schemeClr val="accent1"/>
          </a:solidFill>
        </p:grpSpPr>
        <p:cxnSp>
          <p:nvCxnSpPr>
            <p:cNvPr id="75" name="Straight Connector 31"/>
            <p:cNvCxnSpPr/>
            <p:nvPr>
              <p:custDataLst>
                <p:tags r:id="rId20"/>
              </p:custDataLst>
            </p:nvPr>
          </p:nvCxnSpPr>
          <p:spPr>
            <a:xfrm flipH="1" flipV="1">
              <a:off x="9654410" y="2168221"/>
              <a:ext cx="0" cy="1155201"/>
            </a:xfrm>
            <a:prstGeom prst="line">
              <a:avLst/>
            </a:prstGeom>
            <a:grpFill/>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77" name="Oval 37"/>
            <p:cNvSpPr/>
            <p:nvPr>
              <p:custDataLst>
                <p:tags r:id="rId21"/>
              </p:custDataLst>
            </p:nvPr>
          </p:nvSpPr>
          <p:spPr>
            <a:xfrm>
              <a:off x="9513219" y="3335035"/>
              <a:ext cx="273825" cy="273825"/>
            </a:xfrm>
            <a:prstGeom prst="ellipse">
              <a:avLst/>
            </a:prstGeom>
            <a:grp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50000"/>
                </a:lnSpc>
              </a:pPr>
              <a:endParaRPr lang="en-US" sz="1600">
                <a:solidFill>
                  <a:schemeClr val="tx1">
                    <a:lumMod val="75000"/>
                    <a:lumOff val="25000"/>
                  </a:schemeClr>
                </a:solidFill>
                <a:latin typeface="微软雅黑" panose="020B0503020204020204" pitchFamily="34" charset="-122"/>
                <a:ea typeface="微软雅黑" panose="020B0503020204020204" pitchFamily="34" charset="-122"/>
                <a:cs typeface="Calibri Light" panose="020F0302020204030204" pitchFamily="34" charset="0"/>
                <a:sym typeface="微软雅黑" panose="020B0503020204020204" pitchFamily="34" charset="-122"/>
              </a:endParaRPr>
            </a:p>
          </p:txBody>
        </p:sp>
      </p:grpSp>
      <p:sp>
        <p:nvSpPr>
          <p:cNvPr id="28" name="Inhaltsplatzhalter 4"/>
          <p:cNvSpPr txBox="1"/>
          <p:nvPr>
            <p:custDataLst>
              <p:tags r:id="rId22"/>
            </p:custDataLst>
          </p:nvPr>
        </p:nvSpPr>
        <p:spPr>
          <a:xfrm>
            <a:off x="1268095" y="4101783"/>
            <a:ext cx="1316355" cy="640715"/>
          </a:xfrm>
          <a:prstGeom prst="rect">
            <a:avLst/>
          </a:prstGeom>
        </p:spPr>
        <p:txBody>
          <a:bodyPr wrap="square" lIns="0" tIns="0" rIns="0" bIns="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fontAlgn="auto">
              <a:lnSpc>
                <a:spcPts val="2500"/>
              </a:lnSpc>
              <a:buNone/>
            </a:pPr>
            <a:r>
              <a:rPr lang="en-US" altLang="zh-CN" sz="1800">
                <a:solidFill>
                  <a:schemeClr val="tx1">
                    <a:lumMod val="75000"/>
                    <a:lumOff val="25000"/>
                  </a:schemeClr>
                </a:solidFill>
                <a:latin typeface="微软雅黑" panose="020B0503020204020204" pitchFamily="34" charset="-122"/>
                <a:ea typeface="微软雅黑" panose="020B0503020204020204" pitchFamily="34" charset="-122"/>
                <a:cs typeface="Calibri Light" panose="020F0302020204030204" pitchFamily="34" charset="0"/>
                <a:sym typeface="微软雅黑" panose="020B0503020204020204" pitchFamily="34" charset="-122"/>
              </a:rPr>
              <a:t> </a:t>
            </a:r>
            <a:r>
              <a:rPr lang="zh-CN" altLang="en-US" sz="1800">
                <a:solidFill>
                  <a:schemeClr val="tx1">
                    <a:lumMod val="75000"/>
                    <a:lumOff val="25000"/>
                  </a:schemeClr>
                </a:solidFill>
                <a:latin typeface="微软雅黑" panose="020B0503020204020204" pitchFamily="34" charset="-122"/>
                <a:ea typeface="微软雅黑" panose="020B0503020204020204" pitchFamily="34" charset="-122"/>
                <a:cs typeface="Calibri Light" panose="020F0302020204030204" pitchFamily="34" charset="0"/>
                <a:sym typeface="微软雅黑" panose="020B0503020204020204" pitchFamily="34" charset="-122"/>
              </a:rPr>
              <a:t>快充技术的持续演进</a:t>
            </a:r>
            <a:endParaRPr lang="zh-CN" altLang="en-US" sz="1800">
              <a:solidFill>
                <a:schemeClr val="tx1">
                  <a:lumMod val="75000"/>
                  <a:lumOff val="25000"/>
                </a:schemeClr>
              </a:solidFill>
              <a:latin typeface="微软雅黑" panose="020B0503020204020204" pitchFamily="34" charset="-122"/>
              <a:ea typeface="微软雅黑" panose="020B0503020204020204" pitchFamily="34" charset="-122"/>
              <a:cs typeface="Calibri Light" panose="020F0302020204030204" pitchFamily="34" charset="0"/>
              <a:sym typeface="微软雅黑" panose="020B0503020204020204" pitchFamily="34" charset="-122"/>
            </a:endParaRPr>
          </a:p>
        </p:txBody>
      </p:sp>
      <p:sp>
        <p:nvSpPr>
          <p:cNvPr id="58" name="Oval 6"/>
          <p:cNvSpPr/>
          <p:nvPr>
            <p:custDataLst>
              <p:tags r:id="rId23"/>
            </p:custDataLst>
          </p:nvPr>
        </p:nvSpPr>
        <p:spPr>
          <a:xfrm>
            <a:off x="4966335" y="2480945"/>
            <a:ext cx="283210" cy="283210"/>
          </a:xfrm>
          <a:prstGeom prst="ellipse">
            <a:avLst/>
          </a:prstGeom>
          <a:gradFill>
            <a:gsLst>
              <a:gs pos="5000">
                <a:schemeClr val="accent1"/>
              </a:gs>
              <a:gs pos="100000">
                <a:schemeClr val="accent2"/>
              </a:gs>
            </a:gsLst>
            <a:lin ang="2700000" scaled="0"/>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50000"/>
              </a:lnSpc>
            </a:pPr>
            <a:endParaRPr lang="en-US" sz="1600">
              <a:solidFill>
                <a:schemeClr val="tx1">
                  <a:lumMod val="75000"/>
                  <a:lumOff val="25000"/>
                </a:schemeClr>
              </a:solidFill>
              <a:latin typeface="微软雅黑" panose="020B0503020204020204" pitchFamily="34" charset="-122"/>
              <a:ea typeface="微软雅黑" panose="020B0503020204020204" pitchFamily="34" charset="-122"/>
              <a:cs typeface="Calibri Light" panose="020F0302020204030204" pitchFamily="34" charset="0"/>
              <a:sym typeface="微软雅黑" panose="020B0503020204020204" pitchFamily="34" charset="-122"/>
            </a:endParaRPr>
          </a:p>
        </p:txBody>
      </p:sp>
      <p:sp>
        <p:nvSpPr>
          <p:cNvPr id="59" name="Oval 6"/>
          <p:cNvSpPr/>
          <p:nvPr>
            <p:custDataLst>
              <p:tags r:id="rId24"/>
            </p:custDataLst>
          </p:nvPr>
        </p:nvSpPr>
        <p:spPr>
          <a:xfrm>
            <a:off x="8150225" y="2480945"/>
            <a:ext cx="283210" cy="283210"/>
          </a:xfrm>
          <a:prstGeom prst="ellipse">
            <a:avLst/>
          </a:prstGeom>
          <a:gradFill>
            <a:gsLst>
              <a:gs pos="5000">
                <a:schemeClr val="accent1"/>
              </a:gs>
              <a:gs pos="100000">
                <a:schemeClr val="accent2"/>
              </a:gs>
            </a:gsLst>
            <a:lin ang="2700000" scaled="0"/>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50000"/>
              </a:lnSpc>
            </a:pPr>
            <a:endParaRPr lang="en-US" sz="1600">
              <a:solidFill>
                <a:schemeClr val="tx1">
                  <a:lumMod val="75000"/>
                  <a:lumOff val="25000"/>
                </a:schemeClr>
              </a:solidFill>
              <a:latin typeface="微软雅黑" panose="020B0503020204020204" pitchFamily="34" charset="-122"/>
              <a:ea typeface="微软雅黑" panose="020B0503020204020204" pitchFamily="34" charset="-122"/>
              <a:cs typeface="Calibri Light" panose="020F0302020204030204" pitchFamily="34" charset="0"/>
              <a:sym typeface="微软雅黑" panose="020B0503020204020204" pitchFamily="34" charset="-122"/>
            </a:endParaRPr>
          </a:p>
        </p:txBody>
      </p:sp>
      <p:sp>
        <p:nvSpPr>
          <p:cNvPr id="69" name="Oval 6"/>
          <p:cNvSpPr/>
          <p:nvPr>
            <p:custDataLst>
              <p:tags r:id="rId25"/>
            </p:custDataLst>
          </p:nvPr>
        </p:nvSpPr>
        <p:spPr>
          <a:xfrm>
            <a:off x="3373120" y="4789170"/>
            <a:ext cx="283210" cy="283210"/>
          </a:xfrm>
          <a:prstGeom prst="ellipse">
            <a:avLst/>
          </a:prstGeom>
          <a:gradFill>
            <a:gsLst>
              <a:gs pos="5000">
                <a:schemeClr val="accent1"/>
              </a:gs>
              <a:gs pos="100000">
                <a:schemeClr val="accent2"/>
              </a:gs>
            </a:gsLst>
            <a:lin ang="2700000" scaled="0"/>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50000"/>
              </a:lnSpc>
            </a:pPr>
            <a:endParaRPr lang="en-US" sz="1600">
              <a:solidFill>
                <a:schemeClr val="tx1">
                  <a:lumMod val="75000"/>
                  <a:lumOff val="25000"/>
                </a:schemeClr>
              </a:solidFill>
              <a:latin typeface="微软雅黑" panose="020B0503020204020204" pitchFamily="34" charset="-122"/>
              <a:ea typeface="微软雅黑" panose="020B0503020204020204" pitchFamily="34" charset="-122"/>
              <a:cs typeface="Calibri Light" panose="020F0302020204030204" pitchFamily="34" charset="0"/>
              <a:sym typeface="微软雅黑" panose="020B0503020204020204" pitchFamily="34" charset="-122"/>
            </a:endParaRPr>
          </a:p>
        </p:txBody>
      </p:sp>
      <p:sp>
        <p:nvSpPr>
          <p:cNvPr id="90" name="Oval 6"/>
          <p:cNvSpPr/>
          <p:nvPr>
            <p:custDataLst>
              <p:tags r:id="rId26"/>
            </p:custDataLst>
          </p:nvPr>
        </p:nvSpPr>
        <p:spPr>
          <a:xfrm>
            <a:off x="6552565" y="4789170"/>
            <a:ext cx="283210" cy="283210"/>
          </a:xfrm>
          <a:prstGeom prst="ellipse">
            <a:avLst/>
          </a:prstGeom>
          <a:gradFill>
            <a:gsLst>
              <a:gs pos="5000">
                <a:schemeClr val="accent1"/>
              </a:gs>
              <a:gs pos="100000">
                <a:schemeClr val="accent2"/>
              </a:gs>
            </a:gsLst>
            <a:lin ang="2700000" scaled="0"/>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50000"/>
              </a:lnSpc>
            </a:pPr>
            <a:endParaRPr lang="en-US" sz="1600">
              <a:solidFill>
                <a:schemeClr val="tx1">
                  <a:lumMod val="75000"/>
                  <a:lumOff val="25000"/>
                </a:schemeClr>
              </a:solidFill>
              <a:latin typeface="微软雅黑" panose="020B0503020204020204" pitchFamily="34" charset="-122"/>
              <a:ea typeface="微软雅黑" panose="020B0503020204020204" pitchFamily="34" charset="-122"/>
              <a:cs typeface="Calibri Light" panose="020F0302020204030204" pitchFamily="34" charset="0"/>
              <a:sym typeface="微软雅黑" panose="020B0503020204020204" pitchFamily="34" charset="-122"/>
            </a:endParaRPr>
          </a:p>
        </p:txBody>
      </p:sp>
      <p:sp>
        <p:nvSpPr>
          <p:cNvPr id="92" name="Inhaltsplatzhalter 4"/>
          <p:cNvSpPr txBox="1"/>
          <p:nvPr>
            <p:custDataLst>
              <p:tags r:id="rId27"/>
            </p:custDataLst>
          </p:nvPr>
        </p:nvSpPr>
        <p:spPr>
          <a:xfrm>
            <a:off x="2848610" y="2765743"/>
            <a:ext cx="1316355" cy="640715"/>
          </a:xfrm>
          <a:prstGeom prst="rect">
            <a:avLst/>
          </a:prstGeom>
        </p:spPr>
        <p:txBody>
          <a:bodyPr wrap="square" lIns="0" tIns="0" rIns="0" bIns="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fontAlgn="auto">
              <a:lnSpc>
                <a:spcPts val="2500"/>
              </a:lnSpc>
              <a:buNone/>
            </a:pPr>
            <a:r>
              <a:rPr lang="zh-CN" altLang="en-US" sz="1800">
                <a:solidFill>
                  <a:schemeClr val="tx1">
                    <a:lumMod val="75000"/>
                    <a:lumOff val="25000"/>
                  </a:schemeClr>
                </a:solidFill>
                <a:latin typeface="微软雅黑" panose="020B0503020204020204" pitchFamily="34" charset="-122"/>
                <a:ea typeface="微软雅黑" panose="020B0503020204020204" pitchFamily="34" charset="-122"/>
                <a:cs typeface="Calibri Light" panose="020F0302020204030204" pitchFamily="34" charset="0"/>
                <a:sym typeface="微软雅黑" panose="020B0503020204020204" pitchFamily="34" charset="-122"/>
              </a:rPr>
              <a:t>智能化与网联化</a:t>
            </a:r>
            <a:endParaRPr lang="zh-CN" altLang="en-US" sz="1800">
              <a:solidFill>
                <a:schemeClr val="tx1">
                  <a:lumMod val="75000"/>
                  <a:lumOff val="25000"/>
                </a:schemeClr>
              </a:solidFill>
              <a:latin typeface="微软雅黑" panose="020B0503020204020204" pitchFamily="34" charset="-122"/>
              <a:ea typeface="微软雅黑" panose="020B0503020204020204" pitchFamily="34" charset="-122"/>
              <a:cs typeface="Calibri Light" panose="020F0302020204030204" pitchFamily="34" charset="0"/>
              <a:sym typeface="微软雅黑" panose="020B0503020204020204" pitchFamily="34" charset="-122"/>
            </a:endParaRPr>
          </a:p>
        </p:txBody>
      </p:sp>
      <p:sp>
        <p:nvSpPr>
          <p:cNvPr id="94" name="Inhaltsplatzhalter 4"/>
          <p:cNvSpPr txBox="1"/>
          <p:nvPr>
            <p:custDataLst>
              <p:tags r:id="rId28"/>
            </p:custDataLst>
          </p:nvPr>
        </p:nvSpPr>
        <p:spPr>
          <a:xfrm>
            <a:off x="5869940" y="2765743"/>
            <a:ext cx="1617980" cy="640715"/>
          </a:xfrm>
          <a:prstGeom prst="rect">
            <a:avLst/>
          </a:prstGeom>
        </p:spPr>
        <p:txBody>
          <a:bodyPr wrap="square" lIns="0" tIns="0" rIns="0" bIns="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fontAlgn="auto">
              <a:lnSpc>
                <a:spcPts val="2500"/>
              </a:lnSpc>
              <a:buNone/>
            </a:pPr>
            <a:r>
              <a:rPr lang="zh-CN" altLang="en-US" sz="1800">
                <a:solidFill>
                  <a:schemeClr val="tx1">
                    <a:lumMod val="75000"/>
                    <a:lumOff val="25000"/>
                  </a:schemeClr>
                </a:solidFill>
                <a:latin typeface="微软雅黑" panose="020B0503020204020204" pitchFamily="34" charset="-122"/>
                <a:ea typeface="微软雅黑" panose="020B0503020204020204" pitchFamily="34" charset="-122"/>
                <a:cs typeface="Calibri Light" panose="020F0302020204030204" pitchFamily="34" charset="0"/>
                <a:sym typeface="微软雅黑" panose="020B0503020204020204" pitchFamily="34" charset="-122"/>
              </a:rPr>
              <a:t>充电设施的多样化与普及化</a:t>
            </a:r>
            <a:endParaRPr lang="zh-CN" altLang="en-US" sz="1800">
              <a:solidFill>
                <a:schemeClr val="tx1">
                  <a:lumMod val="75000"/>
                  <a:lumOff val="25000"/>
                </a:schemeClr>
              </a:solidFill>
              <a:latin typeface="微软雅黑" panose="020B0503020204020204" pitchFamily="34" charset="-122"/>
              <a:ea typeface="微软雅黑" panose="020B0503020204020204" pitchFamily="34" charset="-122"/>
              <a:cs typeface="Calibri Light" panose="020F0302020204030204" pitchFamily="34" charset="0"/>
              <a:sym typeface="微软雅黑" panose="020B0503020204020204" pitchFamily="34" charset="-122"/>
            </a:endParaRPr>
          </a:p>
        </p:txBody>
      </p:sp>
      <p:sp>
        <p:nvSpPr>
          <p:cNvPr id="96" name="Inhaltsplatzhalter 4"/>
          <p:cNvSpPr txBox="1"/>
          <p:nvPr>
            <p:custDataLst>
              <p:tags r:id="rId29"/>
            </p:custDataLst>
          </p:nvPr>
        </p:nvSpPr>
        <p:spPr>
          <a:xfrm>
            <a:off x="4424045" y="4101783"/>
            <a:ext cx="1316355" cy="640715"/>
          </a:xfrm>
          <a:prstGeom prst="rect">
            <a:avLst/>
          </a:prstGeom>
        </p:spPr>
        <p:txBody>
          <a:bodyPr wrap="square" lIns="0" tIns="0" rIns="0" bIns="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fontAlgn="auto">
              <a:lnSpc>
                <a:spcPts val="2500"/>
              </a:lnSpc>
              <a:buNone/>
            </a:pPr>
            <a:r>
              <a:rPr lang="zh-CN" altLang="en-US" sz="1800">
                <a:solidFill>
                  <a:schemeClr val="tx1">
                    <a:lumMod val="75000"/>
                    <a:lumOff val="25000"/>
                  </a:schemeClr>
                </a:solidFill>
                <a:latin typeface="微软雅黑" panose="020B0503020204020204" pitchFamily="34" charset="-122"/>
                <a:ea typeface="微软雅黑" panose="020B0503020204020204" pitchFamily="34" charset="-122"/>
                <a:cs typeface="Calibri Light" panose="020F0302020204030204" pitchFamily="34" charset="0"/>
                <a:sym typeface="微软雅黑" panose="020B0503020204020204" pitchFamily="34" charset="-122"/>
              </a:rPr>
              <a:t>车网互动与能源互联网</a:t>
            </a:r>
            <a:endParaRPr lang="zh-CN" altLang="en-US" sz="1800">
              <a:solidFill>
                <a:schemeClr val="tx1">
                  <a:lumMod val="75000"/>
                  <a:lumOff val="25000"/>
                </a:schemeClr>
              </a:solidFill>
              <a:latin typeface="微软雅黑" panose="020B0503020204020204" pitchFamily="34" charset="-122"/>
              <a:ea typeface="微软雅黑" panose="020B0503020204020204" pitchFamily="34" charset="-122"/>
              <a:cs typeface="Calibri Light" panose="020F0302020204030204" pitchFamily="34" charset="0"/>
              <a:sym typeface="微软雅黑" panose="020B0503020204020204" pitchFamily="34" charset="-122"/>
            </a:endParaRPr>
          </a:p>
        </p:txBody>
      </p:sp>
      <p:sp>
        <p:nvSpPr>
          <p:cNvPr id="97" name="Inhaltsplatzhalter 4"/>
          <p:cNvSpPr txBox="1"/>
          <p:nvPr>
            <p:custDataLst>
              <p:tags r:id="rId30"/>
            </p:custDataLst>
          </p:nvPr>
        </p:nvSpPr>
        <p:spPr>
          <a:xfrm>
            <a:off x="7564120" y="4262121"/>
            <a:ext cx="1494155" cy="640715"/>
          </a:xfrm>
          <a:prstGeom prst="rect">
            <a:avLst/>
          </a:prstGeom>
        </p:spPr>
        <p:txBody>
          <a:bodyPr wrap="square" lIns="0" tIns="0" rIns="0" bIns="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fontAlgn="auto">
              <a:lnSpc>
                <a:spcPts val="2500"/>
              </a:lnSpc>
              <a:buNone/>
            </a:pPr>
            <a:r>
              <a:rPr lang="zh-CN" altLang="en-US" sz="1800">
                <a:solidFill>
                  <a:schemeClr val="tx1">
                    <a:lumMod val="75000"/>
                    <a:lumOff val="25000"/>
                  </a:schemeClr>
                </a:solidFill>
                <a:latin typeface="微软雅黑" panose="020B0503020204020204" pitchFamily="34" charset="-122"/>
                <a:ea typeface="微软雅黑" panose="020B0503020204020204" pitchFamily="34" charset="-122"/>
                <a:cs typeface="Calibri Light" panose="020F0302020204030204" pitchFamily="34" charset="0"/>
                <a:sym typeface="微软雅黑" panose="020B0503020204020204" pitchFamily="34" charset="-122"/>
              </a:rPr>
              <a:t>绿色化与可持续性</a:t>
            </a:r>
            <a:endParaRPr lang="zh-CN" altLang="en-US" sz="1800">
              <a:solidFill>
                <a:schemeClr val="tx1">
                  <a:lumMod val="75000"/>
                  <a:lumOff val="25000"/>
                </a:schemeClr>
              </a:solidFill>
              <a:latin typeface="微软雅黑" panose="020B0503020204020204" pitchFamily="34" charset="-122"/>
              <a:ea typeface="微软雅黑" panose="020B0503020204020204" pitchFamily="34" charset="-122"/>
              <a:cs typeface="Calibri Light" panose="020F0302020204030204" pitchFamily="34" charset="0"/>
              <a:sym typeface="微软雅黑" panose="020B0503020204020204" pitchFamily="34" charset="-122"/>
            </a:endParaRPr>
          </a:p>
        </p:txBody>
      </p:sp>
      <p:sp>
        <p:nvSpPr>
          <p:cNvPr id="98" name="Inhaltsplatzhalter 4"/>
          <p:cNvSpPr txBox="1"/>
          <p:nvPr>
            <p:custDataLst>
              <p:tags r:id="rId31"/>
            </p:custDataLst>
          </p:nvPr>
        </p:nvSpPr>
        <p:spPr>
          <a:xfrm>
            <a:off x="1708785" y="2440305"/>
            <a:ext cx="427990" cy="320040"/>
          </a:xfrm>
          <a:prstGeom prst="rect">
            <a:avLst/>
          </a:prstGeom>
        </p:spPr>
        <p:txBody>
          <a:bodyPr wrap="square" lIns="0" tIns="0" rIns="0" bIns="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fontAlgn="auto">
              <a:lnSpc>
                <a:spcPts val="2500"/>
              </a:lnSpc>
              <a:buNone/>
            </a:pPr>
            <a:r>
              <a:rPr lang="en-US" altLang="zh-CN" sz="1600" b="1">
                <a:solidFill>
                  <a:schemeClr val="bg1"/>
                </a:solidFill>
                <a:latin typeface="微软雅黑" panose="020B0503020204020204" pitchFamily="34" charset="-122"/>
                <a:ea typeface="微软雅黑" panose="020B0503020204020204" pitchFamily="34" charset="-122"/>
                <a:cs typeface="Calibri Light" panose="020F0302020204030204" pitchFamily="34" charset="0"/>
                <a:sym typeface="微软雅黑" panose="020B0503020204020204" pitchFamily="34" charset="-122"/>
              </a:rPr>
              <a:t>1</a:t>
            </a:r>
            <a:endParaRPr lang="en-US" altLang="zh-CN" sz="1600" b="1">
              <a:solidFill>
                <a:schemeClr val="bg1"/>
              </a:solidFill>
              <a:latin typeface="微软雅黑" panose="020B0503020204020204" pitchFamily="34" charset="-122"/>
              <a:ea typeface="微软雅黑" panose="020B0503020204020204" pitchFamily="34" charset="-122"/>
              <a:cs typeface="Calibri Light" panose="020F0302020204030204" pitchFamily="34" charset="0"/>
              <a:sym typeface="微软雅黑" panose="020B0503020204020204" pitchFamily="34" charset="-122"/>
            </a:endParaRPr>
          </a:p>
        </p:txBody>
      </p:sp>
      <p:sp>
        <p:nvSpPr>
          <p:cNvPr id="99" name="Inhaltsplatzhalter 4"/>
          <p:cNvSpPr txBox="1"/>
          <p:nvPr>
            <p:custDataLst>
              <p:tags r:id="rId32"/>
            </p:custDataLst>
          </p:nvPr>
        </p:nvSpPr>
        <p:spPr>
          <a:xfrm>
            <a:off x="4893945" y="2444115"/>
            <a:ext cx="427990" cy="320040"/>
          </a:xfrm>
          <a:prstGeom prst="rect">
            <a:avLst/>
          </a:prstGeom>
        </p:spPr>
        <p:txBody>
          <a:bodyPr wrap="square" lIns="0" tIns="0" rIns="0" bIns="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fontAlgn="auto">
              <a:lnSpc>
                <a:spcPts val="2500"/>
              </a:lnSpc>
              <a:buNone/>
            </a:pPr>
            <a:r>
              <a:rPr lang="en-US" altLang="zh-CN" sz="1600" b="1">
                <a:solidFill>
                  <a:schemeClr val="bg1"/>
                </a:solidFill>
                <a:latin typeface="微软雅黑" panose="020B0503020204020204" pitchFamily="34" charset="-122"/>
                <a:ea typeface="微软雅黑" panose="020B0503020204020204" pitchFamily="34" charset="-122"/>
                <a:cs typeface="Calibri Light" panose="020F0302020204030204" pitchFamily="34" charset="0"/>
                <a:sym typeface="微软雅黑" panose="020B0503020204020204" pitchFamily="34" charset="-122"/>
              </a:rPr>
              <a:t>3</a:t>
            </a:r>
            <a:endParaRPr lang="en-US" altLang="zh-CN" sz="1600" b="1">
              <a:solidFill>
                <a:schemeClr val="bg1"/>
              </a:solidFill>
              <a:latin typeface="微软雅黑" panose="020B0503020204020204" pitchFamily="34" charset="-122"/>
              <a:ea typeface="微软雅黑" panose="020B0503020204020204" pitchFamily="34" charset="-122"/>
              <a:cs typeface="Calibri Light" panose="020F0302020204030204" pitchFamily="34" charset="0"/>
              <a:sym typeface="微软雅黑" panose="020B0503020204020204" pitchFamily="34" charset="-122"/>
            </a:endParaRPr>
          </a:p>
        </p:txBody>
      </p:sp>
      <p:sp>
        <p:nvSpPr>
          <p:cNvPr id="100" name="Inhaltsplatzhalter 4"/>
          <p:cNvSpPr txBox="1"/>
          <p:nvPr>
            <p:custDataLst>
              <p:tags r:id="rId33"/>
            </p:custDataLst>
          </p:nvPr>
        </p:nvSpPr>
        <p:spPr>
          <a:xfrm>
            <a:off x="8079105" y="2444115"/>
            <a:ext cx="427990" cy="320040"/>
          </a:xfrm>
          <a:prstGeom prst="rect">
            <a:avLst/>
          </a:prstGeom>
        </p:spPr>
        <p:txBody>
          <a:bodyPr wrap="square" lIns="0" tIns="0" rIns="0" bIns="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fontAlgn="auto">
              <a:lnSpc>
                <a:spcPts val="2500"/>
              </a:lnSpc>
              <a:buNone/>
            </a:pPr>
            <a:r>
              <a:rPr lang="en-US" altLang="zh-CN" sz="1600" b="1">
                <a:solidFill>
                  <a:schemeClr val="bg1"/>
                </a:solidFill>
                <a:latin typeface="微软雅黑" panose="020B0503020204020204" pitchFamily="34" charset="-122"/>
                <a:ea typeface="微软雅黑" panose="020B0503020204020204" pitchFamily="34" charset="-122"/>
                <a:cs typeface="Calibri Light" panose="020F0302020204030204" pitchFamily="34" charset="0"/>
                <a:sym typeface="微软雅黑" panose="020B0503020204020204" pitchFamily="34" charset="-122"/>
              </a:rPr>
              <a:t>5</a:t>
            </a:r>
            <a:endParaRPr lang="en-US" altLang="zh-CN" sz="1600" b="1">
              <a:solidFill>
                <a:schemeClr val="bg1"/>
              </a:solidFill>
              <a:latin typeface="微软雅黑" panose="020B0503020204020204" pitchFamily="34" charset="-122"/>
              <a:ea typeface="微软雅黑" panose="020B0503020204020204" pitchFamily="34" charset="-122"/>
              <a:cs typeface="Calibri Light" panose="020F0302020204030204" pitchFamily="34" charset="0"/>
              <a:sym typeface="微软雅黑" panose="020B0503020204020204" pitchFamily="34" charset="-122"/>
            </a:endParaRPr>
          </a:p>
        </p:txBody>
      </p:sp>
      <p:sp>
        <p:nvSpPr>
          <p:cNvPr id="101" name="Inhaltsplatzhalter 4"/>
          <p:cNvSpPr txBox="1"/>
          <p:nvPr>
            <p:custDataLst>
              <p:tags r:id="rId34"/>
            </p:custDataLst>
          </p:nvPr>
        </p:nvSpPr>
        <p:spPr>
          <a:xfrm>
            <a:off x="3304540" y="4743450"/>
            <a:ext cx="427990" cy="320040"/>
          </a:xfrm>
          <a:prstGeom prst="rect">
            <a:avLst/>
          </a:prstGeom>
        </p:spPr>
        <p:txBody>
          <a:bodyPr wrap="square" lIns="0" tIns="0" rIns="0" bIns="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fontAlgn="auto">
              <a:lnSpc>
                <a:spcPts val="2500"/>
              </a:lnSpc>
              <a:buNone/>
            </a:pPr>
            <a:r>
              <a:rPr lang="en-US" altLang="zh-CN" sz="1600" b="1">
                <a:solidFill>
                  <a:schemeClr val="bg1"/>
                </a:solidFill>
                <a:latin typeface="微软雅黑" panose="020B0503020204020204" pitchFamily="34" charset="-122"/>
                <a:ea typeface="微软雅黑" panose="020B0503020204020204" pitchFamily="34" charset="-122"/>
                <a:cs typeface="Calibri Light" panose="020F0302020204030204" pitchFamily="34" charset="0"/>
                <a:sym typeface="微软雅黑" panose="020B0503020204020204" pitchFamily="34" charset="-122"/>
              </a:rPr>
              <a:t>2</a:t>
            </a:r>
            <a:endParaRPr lang="en-US" altLang="zh-CN" sz="1600" b="1">
              <a:solidFill>
                <a:schemeClr val="bg1"/>
              </a:solidFill>
              <a:latin typeface="微软雅黑" panose="020B0503020204020204" pitchFamily="34" charset="-122"/>
              <a:ea typeface="微软雅黑" panose="020B0503020204020204" pitchFamily="34" charset="-122"/>
              <a:cs typeface="Calibri Light" panose="020F0302020204030204" pitchFamily="34" charset="0"/>
              <a:sym typeface="微软雅黑" panose="020B0503020204020204" pitchFamily="34" charset="-122"/>
            </a:endParaRPr>
          </a:p>
        </p:txBody>
      </p:sp>
      <p:sp>
        <p:nvSpPr>
          <p:cNvPr id="102" name="Inhaltsplatzhalter 4"/>
          <p:cNvSpPr txBox="1"/>
          <p:nvPr>
            <p:custDataLst>
              <p:tags r:id="rId35"/>
            </p:custDataLst>
          </p:nvPr>
        </p:nvSpPr>
        <p:spPr>
          <a:xfrm>
            <a:off x="6480175" y="4743450"/>
            <a:ext cx="427990" cy="320040"/>
          </a:xfrm>
          <a:prstGeom prst="rect">
            <a:avLst/>
          </a:prstGeom>
        </p:spPr>
        <p:txBody>
          <a:bodyPr wrap="square" lIns="0" tIns="0" rIns="0" bIns="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fontAlgn="auto">
              <a:lnSpc>
                <a:spcPts val="2500"/>
              </a:lnSpc>
              <a:buNone/>
            </a:pPr>
            <a:r>
              <a:rPr lang="en-US" altLang="zh-CN" sz="1600" b="1">
                <a:solidFill>
                  <a:schemeClr val="bg1"/>
                </a:solidFill>
                <a:latin typeface="微软雅黑" panose="020B0503020204020204" pitchFamily="34" charset="-122"/>
                <a:ea typeface="微软雅黑" panose="020B0503020204020204" pitchFamily="34" charset="-122"/>
                <a:cs typeface="Calibri Light" panose="020F0302020204030204" pitchFamily="34" charset="0"/>
                <a:sym typeface="微软雅黑" panose="020B0503020204020204" pitchFamily="34" charset="-122"/>
              </a:rPr>
              <a:t>4</a:t>
            </a:r>
            <a:endParaRPr lang="en-US" altLang="zh-CN" sz="1600" b="1">
              <a:solidFill>
                <a:schemeClr val="bg1"/>
              </a:solidFill>
              <a:latin typeface="微软雅黑" panose="020B0503020204020204" pitchFamily="34" charset="-122"/>
              <a:ea typeface="微软雅黑" panose="020B0503020204020204" pitchFamily="34" charset="-122"/>
              <a:cs typeface="Calibri Light" panose="020F0302020204030204" pitchFamily="34" charset="0"/>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5153025" y="609600"/>
            <a:ext cx="6497320" cy="4039870"/>
          </a:xfrm>
          <a:prstGeom prst="rect">
            <a:avLst/>
          </a:prstGeom>
        </p:spPr>
      </p:pic>
      <p:sp>
        <p:nvSpPr>
          <p:cNvPr id="16" name="任意多边形: 形状 15"/>
          <p:cNvSpPr/>
          <p:nvPr/>
        </p:nvSpPr>
        <p:spPr>
          <a:xfrm>
            <a:off x="502399" y="609603"/>
            <a:ext cx="4650736" cy="5642398"/>
          </a:xfrm>
          <a:custGeom>
            <a:avLst/>
            <a:gdLst>
              <a:gd name="connsiteX0" fmla="*/ 0 w 4650736"/>
              <a:gd name="connsiteY0" fmla="*/ 0 h 5642398"/>
              <a:gd name="connsiteX1" fmla="*/ 596626 w 4650736"/>
              <a:gd name="connsiteY1" fmla="*/ 0 h 5642398"/>
              <a:gd name="connsiteX2" fmla="*/ 4054110 w 4650736"/>
              <a:gd name="connsiteY2" fmla="*/ 0 h 5642398"/>
              <a:gd name="connsiteX3" fmla="*/ 4650736 w 4650736"/>
              <a:gd name="connsiteY3" fmla="*/ 0 h 5642398"/>
              <a:gd name="connsiteX4" fmla="*/ 4650736 w 4650736"/>
              <a:gd name="connsiteY4" fmla="*/ 4828316 h 5642398"/>
              <a:gd name="connsiteX5" fmla="*/ 3649876 w 4650736"/>
              <a:gd name="connsiteY5" fmla="*/ 5642398 h 5642398"/>
              <a:gd name="connsiteX6" fmla="*/ 3053250 w 4650736"/>
              <a:gd name="connsiteY6" fmla="*/ 5642398 h 5642398"/>
              <a:gd name="connsiteX7" fmla="*/ 596626 w 4650736"/>
              <a:gd name="connsiteY7" fmla="*/ 5642398 h 5642398"/>
              <a:gd name="connsiteX8" fmla="*/ 0 w 4650736"/>
              <a:gd name="connsiteY8" fmla="*/ 5642398 h 5642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50736" h="5642398">
                <a:moveTo>
                  <a:pt x="0" y="0"/>
                </a:moveTo>
                <a:lnTo>
                  <a:pt x="596626" y="0"/>
                </a:lnTo>
                <a:lnTo>
                  <a:pt x="4054110" y="0"/>
                </a:lnTo>
                <a:lnTo>
                  <a:pt x="4650736" y="0"/>
                </a:lnTo>
                <a:lnTo>
                  <a:pt x="4650736" y="4828316"/>
                </a:lnTo>
                <a:lnTo>
                  <a:pt x="3649876" y="5642398"/>
                </a:lnTo>
                <a:lnTo>
                  <a:pt x="3053250" y="5642398"/>
                </a:lnTo>
                <a:lnTo>
                  <a:pt x="596626" y="5642398"/>
                </a:lnTo>
                <a:lnTo>
                  <a:pt x="0" y="5642398"/>
                </a:lnTo>
                <a:close/>
              </a:path>
            </a:pathLst>
          </a:custGeom>
          <a:gradFill>
            <a:gsLst>
              <a:gs pos="11000">
                <a:schemeClr val="accent1"/>
              </a:gs>
              <a:gs pos="100000">
                <a:schemeClr val="accent2"/>
              </a:gs>
            </a:gsLst>
            <a:lin ang="2700000" scaled="0"/>
          </a:gradFill>
          <a:ln>
            <a:noFill/>
          </a:ln>
          <a:effectLst>
            <a:outerShdw blurRad="127000" sx="102000" sy="102000" algn="ctr" rotWithShape="0">
              <a:prstClr val="black">
                <a:alpha val="10000"/>
              </a:prstClr>
            </a:outerShdw>
          </a:effectLst>
        </p:spPr>
        <p:txBody>
          <a:bodyPr vert="horz" wrap="square" lIns="91440" tIns="45720" rIns="91440" bIns="45720" numCol="1" anchor="t" anchorCtr="0" compatLnSpc="1">
            <a:noAutofit/>
          </a:bodyPr>
          <a:lstStyle/>
          <a:p>
            <a:endParaRPr lang="zh-CN" altLang="en-US">
              <a:solidFill>
                <a:schemeClr val="tx1"/>
              </a:solidFill>
              <a:sym typeface="三极正极黑简体" panose="00000500000000000000" pitchFamily="2" charset="-122"/>
            </a:endParaRPr>
          </a:p>
        </p:txBody>
      </p:sp>
      <p:sp>
        <p:nvSpPr>
          <p:cNvPr id="11" name="任意多边形: 形状 10"/>
          <p:cNvSpPr/>
          <p:nvPr/>
        </p:nvSpPr>
        <p:spPr>
          <a:xfrm>
            <a:off x="4461037" y="5311574"/>
            <a:ext cx="1000860" cy="814082"/>
          </a:xfrm>
          <a:custGeom>
            <a:avLst/>
            <a:gdLst>
              <a:gd name="connsiteX0" fmla="*/ 1000860 w 1000860"/>
              <a:gd name="connsiteY0" fmla="*/ 0 h 814082"/>
              <a:gd name="connsiteX1" fmla="*/ 1000860 w 1000860"/>
              <a:gd name="connsiteY1" fmla="*/ 814082 h 814082"/>
              <a:gd name="connsiteX2" fmla="*/ 0 w 1000860"/>
              <a:gd name="connsiteY2" fmla="*/ 814082 h 814082"/>
              <a:gd name="connsiteX3" fmla="*/ 1000860 w 1000860"/>
              <a:gd name="connsiteY3" fmla="*/ 0 h 814082"/>
            </a:gdLst>
            <a:ahLst/>
            <a:cxnLst>
              <a:cxn ang="0">
                <a:pos x="connsiteX0" y="connsiteY0"/>
              </a:cxn>
              <a:cxn ang="0">
                <a:pos x="connsiteX1" y="connsiteY1"/>
              </a:cxn>
              <a:cxn ang="0">
                <a:pos x="connsiteX2" y="connsiteY2"/>
              </a:cxn>
              <a:cxn ang="0">
                <a:pos x="connsiteX3" y="connsiteY3"/>
              </a:cxn>
            </a:cxnLst>
            <a:rect l="l" t="t" r="r" b="b"/>
            <a:pathLst>
              <a:path w="1000859" h="814082">
                <a:moveTo>
                  <a:pt x="1000860" y="0"/>
                </a:moveTo>
                <a:lnTo>
                  <a:pt x="1000860" y="814082"/>
                </a:lnTo>
                <a:lnTo>
                  <a:pt x="0" y="814082"/>
                </a:lnTo>
                <a:lnTo>
                  <a:pt x="1000860" y="0"/>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sym typeface="三极正极黑简体" panose="00000500000000000000" pitchFamily="2" charset="-122"/>
            </a:endParaRPr>
          </a:p>
        </p:txBody>
      </p:sp>
      <p:sp>
        <p:nvSpPr>
          <p:cNvPr id="6" name="文本框 5"/>
          <p:cNvSpPr txBox="1"/>
          <p:nvPr/>
        </p:nvSpPr>
        <p:spPr>
          <a:xfrm>
            <a:off x="951865" y="1357630"/>
            <a:ext cx="1975485" cy="768350"/>
          </a:xfrm>
          <a:prstGeom prst="rect">
            <a:avLst/>
          </a:prstGeom>
          <a:noFill/>
        </p:spPr>
        <p:txBody>
          <a:bodyPr wrap="square" rtlCol="0">
            <a:spAutoFit/>
          </a:bodyPr>
          <a:lstStyle/>
          <a:p>
            <a:pPr algn="dist"/>
            <a:r>
              <a:rPr lang="zh-CN" altLang="en-US" sz="4400" b="1">
                <a:solidFill>
                  <a:schemeClr val="bg1"/>
                </a:solidFill>
                <a:latin typeface="微软雅黑" panose="020B0503020204020204" pitchFamily="34" charset="-122"/>
                <a:ea typeface="微软雅黑" panose="020B0503020204020204" pitchFamily="34" charset="-122"/>
                <a:cs typeface="字魂105号-简雅黑" panose="00000500000000000000" pitchFamily="2" charset="-122"/>
                <a:sym typeface="三极正极黑简体" panose="00000500000000000000" pitchFamily="2" charset="-122"/>
              </a:rPr>
              <a:t>项目一</a:t>
            </a:r>
            <a:endParaRPr lang="zh-CN" altLang="en-US" sz="4400" b="1">
              <a:solidFill>
                <a:schemeClr val="bg1"/>
              </a:solidFill>
              <a:latin typeface="微软雅黑" panose="020B0503020204020204" pitchFamily="34" charset="-122"/>
              <a:ea typeface="微软雅黑" panose="020B0503020204020204" pitchFamily="34" charset="-122"/>
              <a:cs typeface="字魂105号-简雅黑" panose="00000500000000000000" pitchFamily="2" charset="-122"/>
              <a:sym typeface="三极正极黑简体" panose="00000500000000000000" pitchFamily="2" charset="-122"/>
            </a:endParaRPr>
          </a:p>
        </p:txBody>
      </p:sp>
      <p:sp>
        <p:nvSpPr>
          <p:cNvPr id="8" name="文本框 7"/>
          <p:cNvSpPr txBox="1"/>
          <p:nvPr/>
        </p:nvSpPr>
        <p:spPr>
          <a:xfrm>
            <a:off x="965929" y="2545324"/>
            <a:ext cx="4054110" cy="1309370"/>
          </a:xfrm>
          <a:prstGeom prst="rect">
            <a:avLst/>
          </a:prstGeom>
          <a:noFill/>
        </p:spPr>
        <p:txBody>
          <a:bodyPr wrap="square" rtlCol="0">
            <a:spAutoFit/>
          </a:bodyPr>
          <a:lstStyle/>
          <a:p>
            <a:pPr algn="l">
              <a:lnSpc>
                <a:spcPct val="110000"/>
              </a:lnSpc>
            </a:pPr>
            <a:r>
              <a:rPr lang="zh-CN" altLang="en-US" sz="3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新能源汽车</a:t>
            </a:r>
            <a:endParaRPr lang="zh-CN" altLang="en-US" sz="3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l">
              <a:lnSpc>
                <a:spcPct val="110000"/>
              </a:lnSpc>
            </a:pPr>
            <a:r>
              <a:rPr lang="zh-CN" altLang="en-US" sz="3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充电系统</a:t>
            </a:r>
            <a:r>
              <a:rPr lang="zh-CN" altLang="en-US" sz="3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认知</a:t>
            </a:r>
            <a:endParaRPr lang="zh-CN" altLang="en-US" sz="3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矩形 9"/>
          <p:cNvSpPr/>
          <p:nvPr/>
        </p:nvSpPr>
        <p:spPr>
          <a:xfrm>
            <a:off x="1094969" y="2321907"/>
            <a:ext cx="655317" cy="471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三极正极黑简体"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ppt_w</p:attrName>
                                        </p:attrNameLst>
                                      </p:cBhvr>
                                      <p:tavLst>
                                        <p:tav tm="0">
                                          <p:val>
                                            <p:fltVal val="0"/>
                                          </p:val>
                                        </p:tav>
                                        <p:tav tm="100000">
                                          <p:val>
                                            <p:strVal val="#ppt_w"/>
                                          </p:val>
                                        </p:tav>
                                      </p:tavLst>
                                    </p:anim>
                                    <p:anim calcmode="lin" valueType="num">
                                      <p:cBhvr>
                                        <p:cTn id="16" dur="500" fill="hold"/>
                                        <p:tgtEl>
                                          <p:spTgt spid="8"/>
                                        </p:tgtEl>
                                        <p:attrNameLst>
                                          <p:attrName>ppt_h</p:attrName>
                                        </p:attrNameLst>
                                      </p:cBhvr>
                                      <p:tavLst>
                                        <p:tav tm="0">
                                          <p:val>
                                            <p:fltVal val="0"/>
                                          </p:val>
                                        </p:tav>
                                        <p:tav tm="100000">
                                          <p:val>
                                            <p:strVal val="#ppt_h"/>
                                          </p:val>
                                        </p:tav>
                                      </p:tavLst>
                                    </p:anim>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arn(inVertic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down)">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1" grpId="0" animBg="1"/>
      <p:bldP spid="6" grpId="0"/>
      <p:bldP spid="8" grpId="0"/>
      <p:bldP spid="10"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p:nvPr userDrawn="1"/>
        </p:nvCxnSpPr>
        <p:spPr>
          <a:xfrm>
            <a:off x="5250098" y="717280"/>
            <a:ext cx="6941820" cy="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639445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认识新能源</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汽车充电系统</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文本框 24"/>
          <p:cNvSpPr txBox="1"/>
          <p:nvPr/>
        </p:nvSpPr>
        <p:spPr>
          <a:xfrm>
            <a:off x="1549400" y="2334260"/>
            <a:ext cx="9526905" cy="1337945"/>
          </a:xfrm>
          <a:prstGeom prst="rect">
            <a:avLst/>
          </a:prstGeom>
        </p:spPr>
        <p:txBody>
          <a:bodyPr wrap="square">
            <a:sp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交流充电，也被称为交流慢充，是将</a:t>
            </a:r>
            <a:r>
              <a:rPr lang="en-US" altLang="en-US">
                <a:solidFill>
                  <a:schemeClr val="tx1">
                    <a:lumMod val="85000"/>
                    <a:lumOff val="15000"/>
                  </a:schemeClr>
                </a:solidFill>
                <a:latin typeface="微软雅黑" panose="020B0503020204020204" pitchFamily="34" charset="-122"/>
                <a:ea typeface="微软雅黑" panose="020B0503020204020204" pitchFamily="34" charset="-122"/>
              </a:rPr>
              <a:t>220V</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交流电接入车载充电机，经其转换后输出直流电</a:t>
            </a:r>
            <a:r>
              <a:rPr lang="en-US" altLang="en-US">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对动力电池进行充电的方式。交流充电需要在新能源汽车上装配车载充电机，将地面交流电网能量转换为直流电对动力电池进行充电。</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1513840" y="1986915"/>
            <a:ext cx="3131820"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交流充电</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31" name="矩形: 圆角 6"/>
          <p:cNvSpPr/>
          <p:nvPr/>
        </p:nvSpPr>
        <p:spPr>
          <a:xfrm>
            <a:off x="939165" y="1314450"/>
            <a:ext cx="4110355"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一、新能源汽车的充电</a:t>
            </a: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方式</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 name="Picture 1" descr="Screenshot 2026-01-28 at 09.14.51"/>
          <p:cNvPicPr>
            <a:picLocks noChangeAspect="1"/>
          </p:cNvPicPr>
          <p:nvPr/>
        </p:nvPicPr>
        <p:blipFill>
          <a:blip r:embed="rId2"/>
          <a:stretch>
            <a:fillRect/>
          </a:stretch>
        </p:blipFill>
        <p:spPr>
          <a:xfrm>
            <a:off x="3641090" y="3759835"/>
            <a:ext cx="5343525" cy="23158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p:nvPr userDrawn="1"/>
        </p:nvCxnSpPr>
        <p:spPr>
          <a:xfrm>
            <a:off x="5250098" y="717280"/>
            <a:ext cx="6941820" cy="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639445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认识新能源</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汽车充电系统</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文本框 24"/>
          <p:cNvSpPr txBox="1"/>
          <p:nvPr/>
        </p:nvSpPr>
        <p:spPr>
          <a:xfrm>
            <a:off x="1549400" y="2334260"/>
            <a:ext cx="9526905" cy="1753235"/>
          </a:xfrm>
          <a:prstGeom prst="rect">
            <a:avLst/>
          </a:prstGeom>
        </p:spPr>
        <p:txBody>
          <a:bodyPr wrap="square">
            <a:spAutoFit/>
          </a:bodyPr>
          <a:p>
            <a:pPr indent="0" fontAlgn="auto">
              <a:lnSpc>
                <a:spcPct val="150000"/>
              </a:lnSpc>
            </a:pPr>
            <a:r>
              <a:rPr lang="zh-CN" altLang="en-US" b="1">
                <a:solidFill>
                  <a:schemeClr val="tx1">
                    <a:lumMod val="85000"/>
                    <a:lumOff val="15000"/>
                  </a:schemeClr>
                </a:solidFill>
                <a:latin typeface="微软雅黑" panose="020B0503020204020204" pitchFamily="34" charset="-122"/>
                <a:ea typeface="微软雅黑" panose="020B0503020204020204" pitchFamily="34" charset="-122"/>
              </a:rPr>
              <a:t>常见形式：</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家用便携式随车充电枪</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和交流充电桩。</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a:p>
            <a:pPr indent="0" fontAlgn="auto">
              <a:lnSpc>
                <a:spcPct val="150000"/>
              </a:lnSpc>
            </a:pPr>
            <a:r>
              <a:rPr lang="zh-CN" altLang="en-US" b="1">
                <a:solidFill>
                  <a:schemeClr val="tx1">
                    <a:lumMod val="85000"/>
                    <a:lumOff val="15000"/>
                  </a:schemeClr>
                </a:solidFill>
                <a:latin typeface="微软雅黑" panose="020B0503020204020204" pitchFamily="34" charset="-122"/>
                <a:ea typeface="微软雅黑" panose="020B0503020204020204" pitchFamily="34" charset="-122"/>
              </a:rPr>
              <a:t>充电过程：</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主要由交流充电口、车载充电机、交流充电桩等部件组成。将充电枪插入交流充电口进行匹配，匹配成功后，车载充电机开始工作。</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a:p>
            <a:pPr indent="0" fontAlgn="auto">
              <a:lnSpc>
                <a:spcPct val="150000"/>
              </a:lnSpc>
            </a:pPr>
            <a:r>
              <a:rPr lang="zh-CN" altLang="en-US" b="1">
                <a:solidFill>
                  <a:schemeClr val="tx1">
                    <a:lumMod val="85000"/>
                    <a:lumOff val="15000"/>
                  </a:schemeClr>
                </a:solidFill>
                <a:latin typeface="微软雅黑" panose="020B0503020204020204" pitchFamily="34" charset="-122"/>
                <a:ea typeface="微软雅黑" panose="020B0503020204020204" pitchFamily="34" charset="-122"/>
              </a:rPr>
              <a:t>特点：</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充电功率小，充电时间长但成本</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较低。</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1513840" y="1986915"/>
            <a:ext cx="3131820"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交流充电</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31" name="矩形: 圆角 6"/>
          <p:cNvSpPr/>
          <p:nvPr/>
        </p:nvSpPr>
        <p:spPr>
          <a:xfrm>
            <a:off x="939165" y="1314450"/>
            <a:ext cx="4110355"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一、新能源汽车的充电</a:t>
            </a: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方式</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p:nvPr userDrawn="1"/>
        </p:nvCxnSpPr>
        <p:spPr>
          <a:xfrm>
            <a:off x="5250098" y="717280"/>
            <a:ext cx="6941820" cy="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639445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认识新能源</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汽车充电系统</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文本框 24"/>
          <p:cNvSpPr txBox="1"/>
          <p:nvPr/>
        </p:nvSpPr>
        <p:spPr>
          <a:xfrm>
            <a:off x="1549400" y="2334260"/>
            <a:ext cx="9526905" cy="1337945"/>
          </a:xfrm>
          <a:prstGeom prst="rect">
            <a:avLst/>
          </a:prstGeom>
        </p:spPr>
        <p:txBody>
          <a:bodyPr wrap="square">
            <a:sp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直流充电，又称直流快充或应急充电，是指以较大电流为新能源汽车提供短时充电服务。</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a:p>
            <a:pPr indent="0" fontAlgn="auto">
              <a:lnSpc>
                <a:spcPct val="150000"/>
              </a:lnSpc>
            </a:pPr>
            <a:r>
              <a:rPr lang="zh-CN" altLang="en-US" b="1">
                <a:solidFill>
                  <a:schemeClr val="tx1">
                    <a:lumMod val="85000"/>
                    <a:lumOff val="15000"/>
                  </a:schemeClr>
                </a:solidFill>
                <a:latin typeface="微软雅黑" panose="020B0503020204020204" pitchFamily="34" charset="-122"/>
                <a:ea typeface="微软雅黑" panose="020B0503020204020204" pitchFamily="34" charset="-122"/>
              </a:rPr>
              <a:t>充电方式：</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以直流电作为电能，通过专用直流充电口直接储存到动力电池内。</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a:p>
            <a:pPr indent="0" fontAlgn="auto">
              <a:lnSpc>
                <a:spcPct val="150000"/>
              </a:lnSpc>
            </a:pPr>
            <a:r>
              <a:rPr lang="zh-CN" altLang="en-US" b="1">
                <a:solidFill>
                  <a:schemeClr val="tx1">
                    <a:lumMod val="85000"/>
                    <a:lumOff val="15000"/>
                  </a:schemeClr>
                </a:solidFill>
                <a:latin typeface="微软雅黑" panose="020B0503020204020204" pitchFamily="34" charset="-122"/>
                <a:ea typeface="微软雅黑" panose="020B0503020204020204" pitchFamily="34" charset="-122"/>
              </a:rPr>
              <a:t>特点：</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充电功率大，充电速度快，</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但影响电池寿命。</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1513840" y="1986915"/>
            <a:ext cx="3131820"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直流充电</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31" name="矩形: 圆角 6"/>
          <p:cNvSpPr/>
          <p:nvPr/>
        </p:nvSpPr>
        <p:spPr>
          <a:xfrm>
            <a:off x="939165" y="1314450"/>
            <a:ext cx="4110355"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一、新能源汽车的充电</a:t>
            </a: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方式</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 name="Picture 1" descr="Screenshot 2026-01-28 at 16.12.02"/>
          <p:cNvPicPr>
            <a:picLocks noChangeAspect="1"/>
          </p:cNvPicPr>
          <p:nvPr/>
        </p:nvPicPr>
        <p:blipFill>
          <a:blip r:embed="rId2"/>
          <a:stretch>
            <a:fillRect/>
          </a:stretch>
        </p:blipFill>
        <p:spPr>
          <a:xfrm>
            <a:off x="3808095" y="3811905"/>
            <a:ext cx="5008880" cy="25006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p:nvPr userDrawn="1"/>
        </p:nvCxnSpPr>
        <p:spPr>
          <a:xfrm>
            <a:off x="5250098" y="717280"/>
            <a:ext cx="6941820" cy="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639445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认识新能源</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汽车充电系统</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文本框 29"/>
          <p:cNvSpPr txBox="1"/>
          <p:nvPr/>
        </p:nvSpPr>
        <p:spPr>
          <a:xfrm>
            <a:off x="1513840" y="1986915"/>
            <a:ext cx="3131820"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更换动力电池组</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31" name="矩形: 圆角 6"/>
          <p:cNvSpPr/>
          <p:nvPr/>
        </p:nvSpPr>
        <p:spPr>
          <a:xfrm>
            <a:off x="939165" y="1314450"/>
            <a:ext cx="4110355"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一、新能源汽车的充电</a:t>
            </a: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方式</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文本框 4"/>
          <p:cNvSpPr txBox="1"/>
          <p:nvPr/>
        </p:nvSpPr>
        <p:spPr>
          <a:xfrm>
            <a:off x="1149350" y="3507740"/>
            <a:ext cx="2787650" cy="36830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动力电池组快速更换优点</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4914900" y="1656715"/>
            <a:ext cx="6470015" cy="537845"/>
          </a:xfrm>
          <a:prstGeom prst="rect">
            <a:avLst/>
          </a:prstGeom>
        </p:spPr>
        <p:txBody>
          <a:bodyPr wrap="square">
            <a:noAutofit/>
          </a:bodyPr>
          <a:p>
            <a:pPr indent="0" fontAlgn="auto">
              <a:lnSpc>
                <a:spcPct val="150000"/>
              </a:lnSpc>
            </a:pP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(1) </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解决了充电时间长、续驶里程短的难题</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3" name="左大括号 12"/>
          <p:cNvSpPr/>
          <p:nvPr/>
        </p:nvSpPr>
        <p:spPr>
          <a:xfrm>
            <a:off x="4236720" y="1908175"/>
            <a:ext cx="429895" cy="3621405"/>
          </a:xfrm>
          <a:prstGeom prst="leftBrace">
            <a:avLst/>
          </a:prstGeom>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4" name="文本框 1"/>
          <p:cNvSpPr txBox="1"/>
          <p:nvPr/>
        </p:nvSpPr>
        <p:spPr>
          <a:xfrm>
            <a:off x="4914900" y="2518410"/>
            <a:ext cx="6470015" cy="537845"/>
          </a:xfrm>
          <a:prstGeom prst="rect">
            <a:avLst/>
          </a:prstGeom>
        </p:spPr>
        <p:txBody>
          <a:bodyPr wrap="square">
            <a:noAutofit/>
          </a:bodyPr>
          <a:p>
            <a:pPr indent="0" fontAlgn="auto">
              <a:lnSpc>
                <a:spcPct val="150000"/>
              </a:lnSpc>
            </a:pP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(2) </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提高了车辆的使用效率，方便用户的使用</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 name="文本框 5"/>
          <p:cNvSpPr txBox="1"/>
          <p:nvPr/>
        </p:nvSpPr>
        <p:spPr>
          <a:xfrm>
            <a:off x="4914900" y="3380105"/>
            <a:ext cx="6470015" cy="537845"/>
          </a:xfrm>
          <a:prstGeom prst="rect">
            <a:avLst/>
          </a:prstGeom>
        </p:spPr>
        <p:txBody>
          <a:bodyPr wrap="square">
            <a:noAutofit/>
          </a:bodyPr>
          <a:p>
            <a:pPr indent="0" fontAlgn="auto">
              <a:lnSpc>
                <a:spcPct val="150000"/>
              </a:lnSpc>
            </a:pP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(3) </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降低了充电成本，提高了车辆运行的经济性</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9" name="文本框 6"/>
          <p:cNvSpPr txBox="1"/>
          <p:nvPr/>
        </p:nvSpPr>
        <p:spPr>
          <a:xfrm>
            <a:off x="4914900" y="4241800"/>
            <a:ext cx="6470015" cy="624205"/>
          </a:xfrm>
          <a:prstGeom prst="rect">
            <a:avLst/>
          </a:prstGeom>
        </p:spPr>
        <p:txBody>
          <a:bodyPr wrap="square">
            <a:noAutofit/>
          </a:bodyPr>
          <a:p>
            <a:pPr indent="0" fontAlgn="auto">
              <a:lnSpc>
                <a:spcPct val="150000"/>
              </a:lnSpc>
            </a:pP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(4) </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提高了动力电池组的使用寿命</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0" name="文本框 7"/>
          <p:cNvSpPr txBox="1"/>
          <p:nvPr/>
        </p:nvSpPr>
        <p:spPr>
          <a:xfrm>
            <a:off x="4926330" y="5189855"/>
            <a:ext cx="6470015" cy="624840"/>
          </a:xfrm>
          <a:prstGeom prst="rect">
            <a:avLst/>
          </a:prstGeom>
        </p:spPr>
        <p:txBody>
          <a:bodyPr wrap="square">
            <a:noAutofit/>
          </a:bodyPr>
          <a:p>
            <a:pPr indent="0" fontAlgn="auto">
              <a:lnSpc>
                <a:spcPct val="150000"/>
              </a:lnSpc>
            </a:pP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(5) </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有利于废旧电池的集中回收和再利用</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p:nvPr userDrawn="1"/>
        </p:nvCxnSpPr>
        <p:spPr>
          <a:xfrm>
            <a:off x="5250098" y="717280"/>
            <a:ext cx="6941820" cy="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639445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认识新能源</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汽车充电系统</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文本框 29"/>
          <p:cNvSpPr txBox="1"/>
          <p:nvPr/>
        </p:nvSpPr>
        <p:spPr>
          <a:xfrm>
            <a:off x="1513840" y="1986915"/>
            <a:ext cx="3131820"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更换动力电池组</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31" name="矩形: 圆角 6"/>
          <p:cNvSpPr/>
          <p:nvPr/>
        </p:nvSpPr>
        <p:spPr>
          <a:xfrm>
            <a:off x="939165" y="1314450"/>
            <a:ext cx="4110355"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一、新能源汽车的充电</a:t>
            </a: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方式</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文本框 4"/>
          <p:cNvSpPr txBox="1"/>
          <p:nvPr/>
        </p:nvSpPr>
        <p:spPr>
          <a:xfrm>
            <a:off x="1149350" y="3507740"/>
            <a:ext cx="2787650" cy="36830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动力电池组快速更换</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缺点</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4902835" y="2291715"/>
            <a:ext cx="6470015" cy="537845"/>
          </a:xfrm>
          <a:prstGeom prst="rect">
            <a:avLst/>
          </a:prstGeom>
        </p:spPr>
        <p:txBody>
          <a:bodyPr wrap="square">
            <a:noAutofit/>
          </a:bodyPr>
          <a:p>
            <a:pPr indent="0" fontAlgn="auto">
              <a:lnSpc>
                <a:spcPct val="150000"/>
              </a:lnSpc>
            </a:pP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(1) </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建设换电站和购买备用动力电池组成本较高</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3" name="左大括号 12"/>
          <p:cNvSpPr/>
          <p:nvPr/>
        </p:nvSpPr>
        <p:spPr>
          <a:xfrm>
            <a:off x="4236720" y="2626360"/>
            <a:ext cx="429895" cy="2032000"/>
          </a:xfrm>
          <a:prstGeom prst="leftBrace">
            <a:avLst/>
          </a:prstGeom>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4" name="文本框 1"/>
          <p:cNvSpPr txBox="1"/>
          <p:nvPr/>
        </p:nvSpPr>
        <p:spPr>
          <a:xfrm>
            <a:off x="4902835" y="3507740"/>
            <a:ext cx="6470015" cy="1358265"/>
          </a:xfrm>
          <a:prstGeom prst="rect">
            <a:avLst/>
          </a:prstGeom>
        </p:spPr>
        <p:txBody>
          <a:bodyPr wrap="square">
            <a:noAutofit/>
          </a:bodyPr>
          <a:p>
            <a:pPr indent="0" fontAlgn="auto">
              <a:lnSpc>
                <a:spcPct val="150000"/>
              </a:lnSpc>
            </a:pP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(2) </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对于动力电池与新能源汽车的标准化、新能源汽车的设计改进、充电站的建设和管理以及动力电池的流通管理等有严格的要求</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p:nvPr userDrawn="1"/>
        </p:nvCxnSpPr>
        <p:spPr>
          <a:xfrm>
            <a:off x="5250098" y="717280"/>
            <a:ext cx="6941820" cy="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639445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认识新能源</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汽车充电系统</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文本框 24"/>
          <p:cNvSpPr txBox="1"/>
          <p:nvPr/>
        </p:nvSpPr>
        <p:spPr>
          <a:xfrm>
            <a:off x="1549400" y="2334260"/>
            <a:ext cx="9526905" cy="506730"/>
          </a:xfrm>
          <a:prstGeom prst="rect">
            <a:avLst/>
          </a:prstGeom>
        </p:spPr>
        <p:txBody>
          <a:bodyPr wrap="square">
            <a:sp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无线充电技术允许新能源汽车在不使用导线或电缆的情况下自动连入电网进行充电。</a:t>
            </a:r>
            <a:endParaRPr lang="en-US"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1513840" y="1986915"/>
            <a:ext cx="3131820"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无</a:t>
            </a:r>
            <a:r>
              <a:rPr lang="zh-CN" altLang="en-US" sz="2000" b="1">
                <a:solidFill>
                  <a:schemeClr val="accent1"/>
                </a:solidFill>
                <a:latin typeface="微软雅黑" panose="020B0503020204020204" pitchFamily="34" charset="-122"/>
                <a:ea typeface="微软雅黑" panose="020B0503020204020204" pitchFamily="34" charset="-122"/>
              </a:rPr>
              <a:t>线充电</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31" name="矩形: 圆角 6"/>
          <p:cNvSpPr/>
          <p:nvPr/>
        </p:nvSpPr>
        <p:spPr>
          <a:xfrm>
            <a:off x="939165" y="1314450"/>
            <a:ext cx="4110355"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一、新能源汽车的充电</a:t>
            </a: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方式</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文本框 10"/>
          <p:cNvSpPr txBox="1"/>
          <p:nvPr/>
        </p:nvSpPr>
        <p:spPr>
          <a:xfrm>
            <a:off x="1549400" y="2970530"/>
            <a:ext cx="2360295" cy="36830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电磁感应式充电</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3" name="文本框 24"/>
          <p:cNvSpPr txBox="1"/>
          <p:nvPr/>
        </p:nvSpPr>
        <p:spPr>
          <a:xfrm>
            <a:off x="1549400" y="3528060"/>
            <a:ext cx="4342130" cy="1753235"/>
          </a:xfrm>
          <a:prstGeom prst="rect">
            <a:avLst/>
          </a:prstGeom>
        </p:spPr>
        <p:txBody>
          <a:bodyPr wrap="square">
            <a:sp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初级线圈接入一定频率的交流电，通过电磁感应在次级线圈中产生一定的电流，从而将能量从传输端转移到接收端，完成无线充电的方式。</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5" name="Picture 4" descr="Screenshot 2026-01-28 at 16.43.30"/>
          <p:cNvPicPr>
            <a:picLocks noChangeAspect="1"/>
          </p:cNvPicPr>
          <p:nvPr/>
        </p:nvPicPr>
        <p:blipFill>
          <a:blip r:embed="rId2"/>
          <a:stretch>
            <a:fillRect/>
          </a:stretch>
        </p:blipFill>
        <p:spPr>
          <a:xfrm>
            <a:off x="6035040" y="2970530"/>
            <a:ext cx="5372100" cy="27908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tags/tag1.xml><?xml version="1.0" encoding="utf-8"?>
<p:tagLst xmlns:p="http://schemas.openxmlformats.org/presentationml/2006/main">
  <p:tag name="KSO_WM_DIAGRAM_VIRTUALLY_FRAME" val="{&quot;height&quot;:480.6,&quot;left&quot;:-0.3,&quot;top&quot;:0.4,&quot;width&quot;:960.3}"/>
</p:tagLst>
</file>

<file path=ppt/tags/tag10.xml><?xml version="1.0" encoding="utf-8"?>
<p:tagLst xmlns:p="http://schemas.openxmlformats.org/presentationml/2006/main">
  <p:tag name="KSO_WM_DIAGRAM_VIRTUALLY_FRAME" val="{&quot;height&quot;:480.6,&quot;left&quot;:-0.3,&quot;top&quot;:0.4,&quot;width&quot;:960.3}"/>
</p:tagLst>
</file>

<file path=ppt/tags/tag100.xml><?xml version="1.0" encoding="utf-8"?>
<p:tagLst xmlns:p="http://schemas.openxmlformats.org/presentationml/2006/main">
  <p:tag name="KSO_WM_DIAGRAM_VIRTUALLY_FRAME" val="{&quot;height&quot;:111.89212598425199,&quot;left&quot;:73.94409448818897,&quot;top&quot;:173.51070866141728,&quot;width&quot;:782.25}"/>
</p:tagLst>
</file>

<file path=ppt/tags/tag101.xml><?xml version="1.0" encoding="utf-8"?>
<p:tagLst xmlns:p="http://schemas.openxmlformats.org/presentationml/2006/main">
  <p:tag name="KSO_WM_DIAGRAM_VIRTUALLY_FRAME" val="{&quot;height&quot;:111.89212598425199,&quot;left&quot;:73.94409448818897,&quot;top&quot;:173.51070866141728,&quot;width&quot;:782.25}"/>
</p:tagLst>
</file>

<file path=ppt/tags/tag102.xml><?xml version="1.0" encoding="utf-8"?>
<p:tagLst xmlns:p="http://schemas.openxmlformats.org/presentationml/2006/main">
  <p:tag name="KSO_WM_DIAGRAM_VIRTUALLY_FRAME" val="{&quot;height&quot;:111.89212598425199,&quot;left&quot;:73.94409448818897,&quot;top&quot;:173.51070866141728,&quot;width&quot;:782.25}"/>
</p:tagLst>
</file>

<file path=ppt/tags/tag103.xml><?xml version="1.0" encoding="utf-8"?>
<p:tagLst xmlns:p="http://schemas.openxmlformats.org/presentationml/2006/main">
  <p:tag name="KSO_WM_DIAGRAM_VIRTUALLY_FRAME" val="{&quot;height&quot;:111.89212598425199,&quot;left&quot;:73.94409448818897,&quot;top&quot;:173.51070866141728,&quot;width&quot;:782.25}"/>
</p:tagLst>
</file>

<file path=ppt/tags/tag104.xml><?xml version="1.0" encoding="utf-8"?>
<p:tagLst xmlns:p="http://schemas.openxmlformats.org/presentationml/2006/main">
  <p:tag name="KSO_WM_DIAGRAM_VIRTUALLY_FRAME" val="{&quot;height&quot;:111.89212598425199,&quot;left&quot;:73.94409448818897,&quot;top&quot;:173.51070866141728,&quot;width&quot;:782.25}"/>
</p:tagLst>
</file>

<file path=ppt/tags/tag105.xml><?xml version="1.0" encoding="utf-8"?>
<p:tagLst xmlns:p="http://schemas.openxmlformats.org/presentationml/2006/main">
  <p:tag name="KSO_WM_DIAGRAM_VIRTUALLY_FRAME" val="{&quot;height&quot;:111.89212598425199,&quot;left&quot;:73.94409448818897,&quot;top&quot;:173.51070866141728,&quot;width&quot;:782.25}"/>
</p:tagLst>
</file>

<file path=ppt/tags/tag106.xml><?xml version="1.0" encoding="utf-8"?>
<p:tagLst xmlns:p="http://schemas.openxmlformats.org/presentationml/2006/main">
  <p:tag name="KSO_WM_DIAGRAM_VIRTUALLY_FRAME" val="{&quot;height&quot;:111.89212598425199,&quot;left&quot;:73.94409448818897,&quot;top&quot;:173.51070866141728,&quot;width&quot;:782.25}"/>
</p:tagLst>
</file>

<file path=ppt/tags/tag107.xml><?xml version="1.0" encoding="utf-8"?>
<p:tagLst xmlns:p="http://schemas.openxmlformats.org/presentationml/2006/main">
  <p:tag name="KSO_WM_DIAGRAM_VIRTUALLY_FRAME" val="{&quot;height&quot;:111.89212598425199,&quot;left&quot;:73.94409448818897,&quot;top&quot;:173.51070866141728,&quot;width&quot;:782.25}"/>
</p:tagLst>
</file>

<file path=ppt/tags/tag108.xml><?xml version="1.0" encoding="utf-8"?>
<p:tagLst xmlns:p="http://schemas.openxmlformats.org/presentationml/2006/main">
  <p:tag name="KSO_WM_DIAGRAM_VIRTUALLY_FRAME" val="{&quot;height&quot;:111.89212598425199,&quot;left&quot;:73.94409448818897,&quot;top&quot;:173.51070866141728,&quot;width&quot;:782.25}"/>
</p:tagLst>
</file>

<file path=ppt/tags/tag109.xml><?xml version="1.0" encoding="utf-8"?>
<p:tagLst xmlns:p="http://schemas.openxmlformats.org/presentationml/2006/main">
  <p:tag name="KSO_WM_DIAGRAM_VIRTUALLY_FRAME" val="{&quot;height&quot;:111.89212598425199,&quot;left&quot;:73.94409448818897,&quot;top&quot;:173.51070866141728,&quot;width&quot;:782.25}"/>
</p:tagLst>
</file>

<file path=ppt/tags/tag11.xml><?xml version="1.0" encoding="utf-8"?>
<p:tagLst xmlns:p="http://schemas.openxmlformats.org/presentationml/2006/main">
  <p:tag name="KSO_WM_DIAGRAM_VIRTUALLY_FRAME" val="{&quot;height&quot;:480.6,&quot;left&quot;:-0.3,&quot;top&quot;:0.4,&quot;width&quot;:960.3}"/>
</p:tagLst>
</file>

<file path=ppt/tags/tag110.xml><?xml version="1.0" encoding="utf-8"?>
<p:tagLst xmlns:p="http://schemas.openxmlformats.org/presentationml/2006/main">
  <p:tag name="KSO_WM_DIAGRAM_VIRTUALLY_FRAME" val="{&quot;height&quot;:111.89212598425199,&quot;left&quot;:73.94409448818897,&quot;top&quot;:173.51070866141728,&quot;width&quot;:782.25}"/>
</p:tagLst>
</file>

<file path=ppt/tags/tag111.xml><?xml version="1.0" encoding="utf-8"?>
<p:tagLst xmlns:p="http://schemas.openxmlformats.org/presentationml/2006/main">
  <p:tag name="KSO_WM_DIAGRAM_VIRTUALLY_FRAME" val="{&quot;height&quot;:111.89212598425199,&quot;left&quot;:73.94409448818897,&quot;top&quot;:173.51070866141728,&quot;width&quot;:782.25}"/>
</p:tagLst>
</file>

<file path=ppt/tags/tag112.xml><?xml version="1.0" encoding="utf-8"?>
<p:tagLst xmlns:p="http://schemas.openxmlformats.org/presentationml/2006/main">
  <p:tag name="KSO_WM_DIAGRAM_VIRTUALLY_FRAME" val="{&quot;height&quot;:111.89212598425199,&quot;left&quot;:73.94409448818897,&quot;top&quot;:173.51070866141728,&quot;width&quot;:782.25}"/>
</p:tagLst>
</file>

<file path=ppt/tags/tag113.xml><?xml version="1.0" encoding="utf-8"?>
<p:tagLst xmlns:p="http://schemas.openxmlformats.org/presentationml/2006/main">
  <p:tag name="KSO_WM_DIAGRAM_VIRTUALLY_FRAME" val="{&quot;height&quot;:111.89212598425199,&quot;left&quot;:73.94409448818897,&quot;top&quot;:173.51070866141728,&quot;width&quot;:782.25}"/>
</p:tagLst>
</file>

<file path=ppt/tags/tag114.xml><?xml version="1.0" encoding="utf-8"?>
<p:tagLst xmlns:p="http://schemas.openxmlformats.org/presentationml/2006/main">
  <p:tag name="KSO_WM_DIAGRAM_VIRTUALLY_FRAME" val="{&quot;height&quot;:111.89212598425199,&quot;left&quot;:73.94409448818897,&quot;top&quot;:173.51070866141728,&quot;width&quot;:782.25}"/>
</p:tagLst>
</file>

<file path=ppt/tags/tag115.xml><?xml version="1.0" encoding="utf-8"?>
<p:tagLst xmlns:p="http://schemas.openxmlformats.org/presentationml/2006/main">
  <p:tag name="KSO_WM_DIAGRAM_VIRTUALLY_FRAME" val="{&quot;height&quot;:111.89212598425199,&quot;left&quot;:73.94409448818897,&quot;top&quot;:173.51070866141728,&quot;width&quot;:782.25}"/>
</p:tagLst>
</file>

<file path=ppt/tags/tag116.xml><?xml version="1.0" encoding="utf-8"?>
<p:tagLst xmlns:p="http://schemas.openxmlformats.org/presentationml/2006/main">
  <p:tag name="KSO_WM_DIAGRAM_VIRTUALLY_FRAME" val="{&quot;height&quot;:111.89212598425199,&quot;left&quot;:73.94409448818897,&quot;top&quot;:173.51070866141728,&quot;width&quot;:782.25}"/>
</p:tagLst>
</file>

<file path=ppt/tags/tag117.xml><?xml version="1.0" encoding="utf-8"?>
<p:tagLst xmlns:p="http://schemas.openxmlformats.org/presentationml/2006/main">
  <p:tag name="KSO_WM_DIAGRAM_VIRTUALLY_FRAME" val="{&quot;height&quot;:111.89212598425199,&quot;left&quot;:73.94409448818897,&quot;top&quot;:173.51070866141728,&quot;width&quot;:782.25}"/>
</p:tagLst>
</file>

<file path=ppt/tags/tag118.xml><?xml version="1.0" encoding="utf-8"?>
<p:tagLst xmlns:p="http://schemas.openxmlformats.org/presentationml/2006/main">
  <p:tag name="KSO_WM_DIAGRAM_VIRTUALLY_FRAME" val="{&quot;height&quot;:111.89212598425199,&quot;left&quot;:73.94409448818897,&quot;top&quot;:173.51070866141728,&quot;width&quot;:782.25}"/>
</p:tagLst>
</file>

<file path=ppt/tags/tag119.xml><?xml version="1.0" encoding="utf-8"?>
<p:tagLst xmlns:p="http://schemas.openxmlformats.org/presentationml/2006/main">
  <p:tag name="KSO_WM_DIAGRAM_VIRTUALLY_FRAME" val="{&quot;height&quot;:111.89212598425199,&quot;left&quot;:73.94409448818897,&quot;top&quot;:173.51070866141728,&quot;width&quot;:782.25}"/>
</p:tagLst>
</file>

<file path=ppt/tags/tag12.xml><?xml version="1.0" encoding="utf-8"?>
<p:tagLst xmlns:p="http://schemas.openxmlformats.org/presentationml/2006/main">
  <p:tag name="KSO_WM_DIAGRAM_VIRTUALLY_FRAME" val="{&quot;height&quot;:480.6,&quot;left&quot;:-0.3,&quot;top&quot;:0.4,&quot;width&quot;:960.3}"/>
</p:tagLst>
</file>

<file path=ppt/tags/tag120.xml><?xml version="1.0" encoding="utf-8"?>
<p:tagLst xmlns:p="http://schemas.openxmlformats.org/presentationml/2006/main">
  <p:tag name="KSO_WM_DIAGRAM_VIRTUALLY_FRAME" val="{&quot;height&quot;:111.89212598425199,&quot;left&quot;:73.94409448818897,&quot;top&quot;:173.51070866141728,&quot;width&quot;:782.25}"/>
</p:tagLst>
</file>

<file path=ppt/tags/tag121.xml><?xml version="1.0" encoding="utf-8"?>
<p:tagLst xmlns:p="http://schemas.openxmlformats.org/presentationml/2006/main">
  <p:tag name="KSO_WM_DIAGRAM_VIRTUALLY_FRAME" val="{&quot;height&quot;:111.89212598425199,&quot;left&quot;:73.94409448818897,&quot;top&quot;:173.51070866141728,&quot;width&quot;:782.25}"/>
</p:tagLst>
</file>

<file path=ppt/tags/tag122.xml><?xml version="1.0" encoding="utf-8"?>
<p:tagLst xmlns:p="http://schemas.openxmlformats.org/presentationml/2006/main">
  <p:tag name="KSO_WM_DIAGRAM_VIRTUALLY_FRAME" val="{&quot;height&quot;:111.89212598425199,&quot;left&quot;:73.94409448818897,&quot;top&quot;:173.51070866141728,&quot;width&quot;:782.25}"/>
</p:tagLst>
</file>

<file path=ppt/tags/tag123.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124.xml><?xml version="1.0" encoding="utf-8"?>
<p:tagLst xmlns:p="http://schemas.openxmlformats.org/presentationml/2006/main">
  <p:tag name="KSO_WM_DIAGRAM_VIRTUALLY_FRAME" val="{&quot;height&quot;:289.59133858267717,&quot;left&quot;:55.4,&quot;top&quot;:170.55866141732284,&quot;width&quot;:844.5}"/>
</p:tagLst>
</file>

<file path=ppt/tags/tag125.xml><?xml version="1.0" encoding="utf-8"?>
<p:tagLst xmlns:p="http://schemas.openxmlformats.org/presentationml/2006/main">
  <p:tag name="KSO_WM_DIAGRAM_VIRTUALLY_FRAME" val="{&quot;height&quot;:289.59133858267717,&quot;left&quot;:55.4,&quot;top&quot;:170.55866141732284,&quot;width&quot;:844.5}"/>
</p:tagLst>
</file>

<file path=ppt/tags/tag126.xml><?xml version="1.0" encoding="utf-8"?>
<p:tagLst xmlns:p="http://schemas.openxmlformats.org/presentationml/2006/main">
  <p:tag name="KSO_WM_DIAGRAM_VIRTUALLY_FRAME" val="{&quot;height&quot;:289.59133858267717,&quot;left&quot;:55.4,&quot;top&quot;:170.55866141732284,&quot;width&quot;:844.5}"/>
</p:tagLst>
</file>

<file path=ppt/tags/tag127.xml><?xml version="1.0" encoding="utf-8"?>
<p:tagLst xmlns:p="http://schemas.openxmlformats.org/presentationml/2006/main">
  <p:tag name="KSO_WM_DIAGRAM_VIRTUALLY_FRAME" val="{&quot;height&quot;:289.59133858267717,&quot;left&quot;:55.4,&quot;top&quot;:170.55866141732284,&quot;width&quot;:844.5}"/>
</p:tagLst>
</file>

<file path=ppt/tags/tag128.xml><?xml version="1.0" encoding="utf-8"?>
<p:tagLst xmlns:p="http://schemas.openxmlformats.org/presentationml/2006/main">
  <p:tag name="KSO_WM_DIAGRAM_VIRTUALLY_FRAME" val="{&quot;height&quot;:289.59133858267717,&quot;left&quot;:55.4,&quot;top&quot;:170.55866141732284,&quot;width&quot;:844.5}"/>
</p:tagLst>
</file>

<file path=ppt/tags/tag129.xml><?xml version="1.0" encoding="utf-8"?>
<p:tagLst xmlns:p="http://schemas.openxmlformats.org/presentationml/2006/main">
  <p:tag name="KSO_WM_DIAGRAM_VIRTUALLY_FRAME" val="{&quot;height&quot;:289.59133858267717,&quot;left&quot;:55.4,&quot;top&quot;:170.55866141732284,&quot;width&quot;:844.5}"/>
</p:tagLst>
</file>

<file path=ppt/tags/tag13.xml><?xml version="1.0" encoding="utf-8"?>
<p:tagLst xmlns:p="http://schemas.openxmlformats.org/presentationml/2006/main">
  <p:tag name="KSO_WM_DIAGRAM_VIRTUALLY_FRAME" val="{&quot;height&quot;:480.6,&quot;left&quot;:-0.3,&quot;top&quot;:0.4,&quot;width&quot;:960.3}"/>
</p:tagLst>
</file>

<file path=ppt/tags/tag130.xml><?xml version="1.0" encoding="utf-8"?>
<p:tagLst xmlns:p="http://schemas.openxmlformats.org/presentationml/2006/main">
  <p:tag name="KSO_WM_DIAGRAM_VIRTUALLY_FRAME" val="{&quot;height&quot;:289.59133858267717,&quot;left&quot;:55.4,&quot;top&quot;:170.55866141732284,&quot;width&quot;:844.5}"/>
</p:tagLst>
</file>

<file path=ppt/tags/tag131.xml><?xml version="1.0" encoding="utf-8"?>
<p:tagLst xmlns:p="http://schemas.openxmlformats.org/presentationml/2006/main">
  <p:tag name="KSO_WM_DIAGRAM_VIRTUALLY_FRAME" val="{&quot;height&quot;:289.59133858267717,&quot;left&quot;:55.4,&quot;top&quot;:170.55866141732284,&quot;width&quot;:844.5}"/>
</p:tagLst>
</file>

<file path=ppt/tags/tag132.xml><?xml version="1.0" encoding="utf-8"?>
<p:tagLst xmlns:p="http://schemas.openxmlformats.org/presentationml/2006/main">
  <p:tag name="KSO_WM_DIAGRAM_VIRTUALLY_FRAME" val="{&quot;height&quot;:289.59133858267717,&quot;left&quot;:55.4,&quot;top&quot;:170.55866141732284,&quot;width&quot;:844.5}"/>
</p:tagLst>
</file>

<file path=ppt/tags/tag133.xml><?xml version="1.0" encoding="utf-8"?>
<p:tagLst xmlns:p="http://schemas.openxmlformats.org/presentationml/2006/main">
  <p:tag name="KSO_WM_DIAGRAM_VIRTUALLY_FRAME" val="{&quot;height&quot;:289.59133858267717,&quot;left&quot;:55.4,&quot;top&quot;:170.55866141732284,&quot;width&quot;:844.5}"/>
</p:tagLst>
</file>

<file path=ppt/tags/tag134.xml><?xml version="1.0" encoding="utf-8"?>
<p:tagLst xmlns:p="http://schemas.openxmlformats.org/presentationml/2006/main">
  <p:tag name="KSO_WM_DIAGRAM_VIRTUALLY_FRAME" val="{&quot;height&quot;:289.59133858267717,&quot;left&quot;:55.4,&quot;top&quot;:170.55866141732284,&quot;width&quot;:844.5}"/>
</p:tagLst>
</file>

<file path=ppt/tags/tag135.xml><?xml version="1.0" encoding="utf-8"?>
<p:tagLst xmlns:p="http://schemas.openxmlformats.org/presentationml/2006/main">
  <p:tag name="KSO_WM_DIAGRAM_VIRTUALLY_FRAME" val="{&quot;height&quot;:289.59133858267717,&quot;left&quot;:55.4,&quot;top&quot;:170.55866141732284,&quot;width&quot;:844.5}"/>
</p:tagLst>
</file>

<file path=ppt/tags/tag136.xml><?xml version="1.0" encoding="utf-8"?>
<p:tagLst xmlns:p="http://schemas.openxmlformats.org/presentationml/2006/main">
  <p:tag name="KSO_WM_DIAGRAM_VIRTUALLY_FRAME" val="{&quot;height&quot;:289.59133858267717,&quot;left&quot;:55.4,&quot;top&quot;:170.55866141732284,&quot;width&quot;:844.5}"/>
</p:tagLst>
</file>

<file path=ppt/tags/tag137.xml><?xml version="1.0" encoding="utf-8"?>
<p:tagLst xmlns:p="http://schemas.openxmlformats.org/presentationml/2006/main">
  <p:tag name="KSO_WM_DIAGRAM_VIRTUALLY_FRAME" val="{&quot;height&quot;:289.59133858267717,&quot;left&quot;:55.4,&quot;top&quot;:170.55866141732284,&quot;width&quot;:844.5}"/>
</p:tagLst>
</file>

<file path=ppt/tags/tag138.xml><?xml version="1.0" encoding="utf-8"?>
<p:tagLst xmlns:p="http://schemas.openxmlformats.org/presentationml/2006/main">
  <p:tag name="KSO_WM_DIAGRAM_VIRTUALLY_FRAME" val="{&quot;height&quot;:289.59133858267717,&quot;left&quot;:55.4,&quot;top&quot;:170.55866141732284,&quot;width&quot;:844.5}"/>
</p:tagLst>
</file>

<file path=ppt/tags/tag139.xml><?xml version="1.0" encoding="utf-8"?>
<p:tagLst xmlns:p="http://schemas.openxmlformats.org/presentationml/2006/main">
  <p:tag name="KSO_WM_DIAGRAM_VIRTUALLY_FRAME" val="{&quot;height&quot;:289.59133858267717,&quot;left&quot;:55.4,&quot;top&quot;:170.55866141732284,&quot;width&quot;:844.5}"/>
</p:tagLst>
</file>

<file path=ppt/tags/tag14.xml><?xml version="1.0" encoding="utf-8"?>
<p:tagLst xmlns:p="http://schemas.openxmlformats.org/presentationml/2006/main">
  <p:tag name="KSO_WM_DIAGRAM_VIRTUALLY_FRAME" val="{&quot;height&quot;:480.6,&quot;left&quot;:-0.3,&quot;top&quot;:0.4,&quot;width&quot;:960.3}"/>
</p:tagLst>
</file>

<file path=ppt/tags/tag140.xml><?xml version="1.0" encoding="utf-8"?>
<p:tagLst xmlns:p="http://schemas.openxmlformats.org/presentationml/2006/main">
  <p:tag name="KSO_WM_DIAGRAM_VIRTUALLY_FRAME" val="{&quot;height&quot;:289.59133858267717,&quot;left&quot;:55.4,&quot;top&quot;:170.55866141732284,&quot;width&quot;:844.5}"/>
</p:tagLst>
</file>

<file path=ppt/tags/tag141.xml><?xml version="1.0" encoding="utf-8"?>
<p:tagLst xmlns:p="http://schemas.openxmlformats.org/presentationml/2006/main">
  <p:tag name="KSO_WM_DIAGRAM_VIRTUALLY_FRAME" val="{&quot;height&quot;:289.59133858267717,&quot;left&quot;:55.4,&quot;top&quot;:170.55866141732284,&quot;width&quot;:844.5}"/>
</p:tagLst>
</file>

<file path=ppt/tags/tag142.xml><?xml version="1.0" encoding="utf-8"?>
<p:tagLst xmlns:p="http://schemas.openxmlformats.org/presentationml/2006/main">
  <p:tag name="KSO_WM_DIAGRAM_VIRTUALLY_FRAME" val="{&quot;height&quot;:289.59133858267717,&quot;left&quot;:55.4,&quot;top&quot;:170.55866141732284,&quot;width&quot;:844.5}"/>
</p:tagLst>
</file>

<file path=ppt/tags/tag143.xml><?xml version="1.0" encoding="utf-8"?>
<p:tagLst xmlns:p="http://schemas.openxmlformats.org/presentationml/2006/main">
  <p:tag name="KSO_WM_DIAGRAM_VIRTUALLY_FRAME" val="{&quot;height&quot;:289.59133858267717,&quot;left&quot;:55.4,&quot;top&quot;:170.55866141732284,&quot;width&quot;:844.5}"/>
</p:tagLst>
</file>

<file path=ppt/tags/tag144.xml><?xml version="1.0" encoding="utf-8"?>
<p:tagLst xmlns:p="http://schemas.openxmlformats.org/presentationml/2006/main">
  <p:tag name="KSO_WM_DIAGRAM_VIRTUALLY_FRAME" val="{&quot;height&quot;:289.59133858267717,&quot;left&quot;:55.4,&quot;top&quot;:170.55866141732284,&quot;width&quot;:844.5}"/>
</p:tagLst>
</file>

<file path=ppt/tags/tag145.xml><?xml version="1.0" encoding="utf-8"?>
<p:tagLst xmlns:p="http://schemas.openxmlformats.org/presentationml/2006/main">
  <p:tag name="KSO_WM_DIAGRAM_VIRTUALLY_FRAME" val="{&quot;height&quot;:289.59133858267717,&quot;left&quot;:55.4,&quot;top&quot;:170.55866141732284,&quot;width&quot;:844.5}"/>
</p:tagLst>
</file>

<file path=ppt/tags/tag146.xml><?xml version="1.0" encoding="utf-8"?>
<p:tagLst xmlns:p="http://schemas.openxmlformats.org/presentationml/2006/main">
  <p:tag name="KSO_WM_DIAGRAM_VIRTUALLY_FRAME" val="{&quot;height&quot;:289.59133858267717,&quot;left&quot;:55.4,&quot;top&quot;:170.55866141732284,&quot;width&quot;:844.5}"/>
</p:tagLst>
</file>

<file path=ppt/tags/tag147.xml><?xml version="1.0" encoding="utf-8"?>
<p:tagLst xmlns:p="http://schemas.openxmlformats.org/presentationml/2006/main">
  <p:tag name="KSO_WM_DIAGRAM_VIRTUALLY_FRAME" val="{&quot;height&quot;:289.2,&quot;left&quot;:55.4,&quot;top&quot;:170.55866141732284,&quot;width&quot;:844.5}"/>
</p:tagLst>
</file>

<file path=ppt/tags/tag148.xml><?xml version="1.0" encoding="utf-8"?>
<p:tagLst xmlns:p="http://schemas.openxmlformats.org/presentationml/2006/main">
  <p:tag name="KSO_WM_DIAGRAM_VIRTUALLY_FRAME" val="{&quot;height&quot;:289.2,&quot;left&quot;:55.4,&quot;top&quot;:170.55866141732284,&quot;width&quot;:844.5}"/>
</p:tagLst>
</file>

<file path=ppt/tags/tag149.xml><?xml version="1.0" encoding="utf-8"?>
<p:tagLst xmlns:p="http://schemas.openxmlformats.org/presentationml/2006/main">
  <p:tag name="KSO_WM_DIAGRAM_VIRTUALLY_FRAME" val="{&quot;height&quot;:289.59133858267717,&quot;left&quot;:55.4,&quot;top&quot;:170.55866141732284,&quot;width&quot;:844.5}"/>
</p:tagLst>
</file>

<file path=ppt/tags/tag15.xml><?xml version="1.0" encoding="utf-8"?>
<p:tagLst xmlns:p="http://schemas.openxmlformats.org/presentationml/2006/main">
  <p:tag name="KSO_WM_DIAGRAM_VIRTUALLY_FRAME" val="{&quot;height&quot;:480.6,&quot;left&quot;:-0.3,&quot;top&quot;:0.4,&quot;width&quot;:960.3}"/>
</p:tagLst>
</file>

<file path=ppt/tags/tag150.xml><?xml version="1.0" encoding="utf-8"?>
<p:tagLst xmlns:p="http://schemas.openxmlformats.org/presentationml/2006/main">
  <p:tag name="KSO_WM_DIAGRAM_VIRTUALLY_FRAME" val="{&quot;height&quot;:289.59133858267717,&quot;left&quot;:55.4,&quot;top&quot;:170.55866141732284,&quot;width&quot;:844.5}"/>
</p:tagLst>
</file>

<file path=ppt/tags/tag151.xml><?xml version="1.0" encoding="utf-8"?>
<p:tagLst xmlns:p="http://schemas.openxmlformats.org/presentationml/2006/main">
  <p:tag name="KSO_WM_DIAGRAM_VIRTUALLY_FRAME" val="{&quot;height&quot;:289.59133858267717,&quot;left&quot;:55.4,&quot;top&quot;:170.55866141732284,&quot;width&quot;:844.5}"/>
</p:tagLst>
</file>

<file path=ppt/tags/tag152.xml><?xml version="1.0" encoding="utf-8"?>
<p:tagLst xmlns:p="http://schemas.openxmlformats.org/presentationml/2006/main">
  <p:tag name="KSO_WM_DIAGRAM_VIRTUALLY_FRAME" val="{&quot;height&quot;:289.59133858267717,&quot;left&quot;:55.4,&quot;top&quot;:170.55866141732284,&quot;width&quot;:844.5}"/>
</p:tagLst>
</file>

<file path=ppt/tags/tag153.xml><?xml version="1.0" encoding="utf-8"?>
<p:tagLst xmlns:p="http://schemas.openxmlformats.org/presentationml/2006/main">
  <p:tag name="KSO_WM_DIAGRAM_VIRTUALLY_FRAME" val="{&quot;height&quot;:289.59133858267717,&quot;left&quot;:55.4,&quot;top&quot;:170.55866141732284,&quot;width&quot;:844.5}"/>
</p:tagLst>
</file>

<file path=ppt/tags/tag154.xml><?xml version="1.0" encoding="utf-8"?>
<p:tagLst xmlns:p="http://schemas.openxmlformats.org/presentationml/2006/main">
  <p:tag name="KSO_WM_DIAGRAM_VIRTUALLY_FRAME" val="{&quot;height&quot;:289.59133858267717,&quot;left&quot;:55.4,&quot;top&quot;:170.55866141732284,&quot;width&quot;:844.5}"/>
</p:tagLst>
</file>

<file path=ppt/tags/tag155.xml><?xml version="1.0" encoding="utf-8"?>
<p:tagLst xmlns:p="http://schemas.openxmlformats.org/presentationml/2006/main">
  <p:tag name="KSO_WM_DIAGRAM_VIRTUALLY_FRAME" val="{&quot;height&quot;:289.59133858267717,&quot;left&quot;:55.4,&quot;top&quot;:170.55866141732284,&quot;width&quot;:844.5}"/>
</p:tagLst>
</file>

<file path=ppt/tags/tag156.xml><?xml version="1.0" encoding="utf-8"?>
<p:tagLst xmlns:p="http://schemas.openxmlformats.org/presentationml/2006/main">
  <p:tag name="KSO_WM_DIAGRAM_VIRTUALLY_FRAME" val="{&quot;height&quot;:289.59133858267717,&quot;left&quot;:55.4,&quot;top&quot;:170.55866141732284,&quot;width&quot;:844.5}"/>
</p:tagLst>
</file>

<file path=ppt/tags/tag157.xml><?xml version="1.0" encoding="utf-8"?>
<p:tagLst xmlns:p="http://schemas.openxmlformats.org/presentationml/2006/main">
  <p:tag name="KSO_WM_DIAGRAM_VIRTUALLY_FRAME" val="{&quot;height&quot;:289.59133858267717,&quot;left&quot;:55.4,&quot;top&quot;:170.55866141732284,&quot;width&quot;:844.5}"/>
</p:tagLst>
</file>

<file path=ppt/tags/tag158.xml><?xml version="1.0" encoding="utf-8"?>
<p:tagLst xmlns:p="http://schemas.openxmlformats.org/presentationml/2006/main">
  <p:tag name="AS_NET" val="4.0.30319.42000"/>
  <p:tag name="AS_OS" val="Microsoft Windows NT 6.2.9200.0"/>
  <p:tag name="AS_RELEASE_DATE" val="2024.02.14"/>
  <p:tag name="AS_TITLE" val="Aspose.Slides for .NET 4.0 Client Profile"/>
  <p:tag name="AS_VERSION" val="24.2"/>
  <p:tag name="COMMONDATA" val="eyJoZGlkIjoiYjNkNDYxMmIwNmM5NTY2OTdkODYxNGM2OGY2YmI2OGYifQ=="/>
</p:tagLst>
</file>

<file path=ppt/tags/tag16.xml><?xml version="1.0" encoding="utf-8"?>
<p:tagLst xmlns:p="http://schemas.openxmlformats.org/presentationml/2006/main">
  <p:tag name="KSO_WM_DIAGRAM_VIRTUALLY_FRAME" val="{&quot;height&quot;:480.6,&quot;left&quot;:-0.3,&quot;top&quot;:0.4,&quot;width&quot;:960.3}"/>
</p:tagLst>
</file>

<file path=ppt/tags/tag17.xml><?xml version="1.0" encoding="utf-8"?>
<p:tagLst xmlns:p="http://schemas.openxmlformats.org/presentationml/2006/main">
  <p:tag name="KSO_WM_DIAGRAM_VIRTUALLY_FRAME" val="{&quot;height&quot;:480.6,&quot;left&quot;:-0.3,&quot;top&quot;:0.4,&quot;width&quot;:960.3}"/>
</p:tagLst>
</file>

<file path=ppt/tags/tag18.xml><?xml version="1.0" encoding="utf-8"?>
<p:tagLst xmlns:p="http://schemas.openxmlformats.org/presentationml/2006/main">
  <p:tag name="KSO_WM_DIAGRAM_VIRTUALLY_FRAME" val="{&quot;height&quot;:480.6,&quot;left&quot;:-0.3,&quot;top&quot;:0.4,&quot;width&quot;:960.3}"/>
</p:tagLst>
</file>

<file path=ppt/tags/tag19.xml><?xml version="1.0" encoding="utf-8"?>
<p:tagLst xmlns:p="http://schemas.openxmlformats.org/presentationml/2006/main">
  <p:tag name="KSO_WM_DIAGRAM_VIRTUALLY_FRAME" val="{&quot;height&quot;:480.6,&quot;left&quot;:-0.3,&quot;top&quot;:0.4,&quot;width&quot;:960.3}"/>
</p:tagLst>
</file>

<file path=ppt/tags/tag2.xml><?xml version="1.0" encoding="utf-8"?>
<p:tagLst xmlns:p="http://schemas.openxmlformats.org/presentationml/2006/main">
  <p:tag name="KSO_WM_DIAGRAM_VIRTUALLY_FRAME" val="{&quot;height&quot;:480.6,&quot;left&quot;:-0.3,&quot;top&quot;:0.4,&quot;width&quot;:960.3}"/>
</p:tagLst>
</file>

<file path=ppt/tags/tag20.xml><?xml version="1.0" encoding="utf-8"?>
<p:tagLst xmlns:p="http://schemas.openxmlformats.org/presentationml/2006/main">
  <p:tag name="KSO_WM_DIAGRAM_VIRTUALLY_FRAME" val="{&quot;height&quot;:480.6,&quot;left&quot;:-0.3,&quot;top&quot;:0.4,&quot;width&quot;:960.3}"/>
</p:tagLst>
</file>

<file path=ppt/tags/tag21.xml><?xml version="1.0" encoding="utf-8"?>
<p:tagLst xmlns:p="http://schemas.openxmlformats.org/presentationml/2006/main">
  <p:tag name="KSO_WM_DIAGRAM_VIRTUALLY_FRAME" val="{&quot;height&quot;:480.6,&quot;left&quot;:-0.3,&quot;top&quot;:0.4,&quot;width&quot;:960.3}"/>
</p:tagLst>
</file>

<file path=ppt/tags/tag22.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23.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24.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25.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26.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27.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28.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29.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3.xml><?xml version="1.0" encoding="utf-8"?>
<p:tagLst xmlns:p="http://schemas.openxmlformats.org/presentationml/2006/main">
  <p:tag name="KSO_WM_DIAGRAM_VIRTUALLY_FRAME" val="{&quot;height&quot;:480.6,&quot;left&quot;:-0.3,&quot;top&quot;:0.4,&quot;width&quot;:960.3}"/>
</p:tagLst>
</file>

<file path=ppt/tags/tag30.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31.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32.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33.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34.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35.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36.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37.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38.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39.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4.xml><?xml version="1.0" encoding="utf-8"?>
<p:tagLst xmlns:p="http://schemas.openxmlformats.org/presentationml/2006/main">
  <p:tag name="KSO_WM_DIAGRAM_VIRTUALLY_FRAME" val="{&quot;height&quot;:480.6,&quot;left&quot;:-0.3,&quot;top&quot;:0.4,&quot;width&quot;:960.3}"/>
</p:tagLst>
</file>

<file path=ppt/tags/tag40.xml><?xml version="1.0" encoding="utf-8"?>
<p:tagLst xmlns:p="http://schemas.openxmlformats.org/presentationml/2006/main">
  <p:tag name="KSO_WM_DIAGRAM_VIRTUALLY_FRAME" val="{&quot;height&quot;:240.75,&quot;left&quot;:80.6,&quot;top&quot;:216.5,&quot;width&quot;:492.7}"/>
</p:tagLst>
</file>

<file path=ppt/tags/tag41.xml><?xml version="1.0" encoding="utf-8"?>
<p:tagLst xmlns:p="http://schemas.openxmlformats.org/presentationml/2006/main">
  <p:tag name="KSO_WM_DIAGRAM_VIRTUALLY_FRAME" val="{&quot;height&quot;:240.75,&quot;left&quot;:80.6,&quot;top&quot;:216.5,&quot;width&quot;:492.7}"/>
</p:tagLst>
</file>

<file path=ppt/tags/tag42.xml><?xml version="1.0" encoding="utf-8"?>
<p:tagLst xmlns:p="http://schemas.openxmlformats.org/presentationml/2006/main">
  <p:tag name="KSO_WM_DIAGRAM_VIRTUALLY_FRAME" val="{&quot;height&quot;:240.75,&quot;left&quot;:80.6,&quot;top&quot;:216.5,&quot;width&quot;:492.7}"/>
</p:tagLst>
</file>

<file path=ppt/tags/tag43.xml><?xml version="1.0" encoding="utf-8"?>
<p:tagLst xmlns:p="http://schemas.openxmlformats.org/presentationml/2006/main">
  <p:tag name="KSO_WM_DIAGRAM_VIRTUALLY_FRAME" val="{&quot;height&quot;:240.75,&quot;left&quot;:80.6,&quot;top&quot;:216.5,&quot;width&quot;:492.7}"/>
</p:tagLst>
</file>

<file path=ppt/tags/tag44.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45.xml><?xml version="1.0" encoding="utf-8"?>
<p:tagLst xmlns:p="http://schemas.openxmlformats.org/presentationml/2006/main">
  <p:tag name="KSO_WM_DIAGRAM_VIRTUALLY_FRAME" val="{&quot;height&quot;:240.75,&quot;left&quot;:80.6,&quot;top&quot;:216.5,&quot;width&quot;:492.7}"/>
</p:tagLst>
</file>

<file path=ppt/tags/tag46.xml><?xml version="1.0" encoding="utf-8"?>
<p:tagLst xmlns:p="http://schemas.openxmlformats.org/presentationml/2006/main">
  <p:tag name="KSO_WM_DIAGRAM_VIRTUALLY_FRAME" val="{&quot;height&quot;:240.75,&quot;left&quot;:80.6,&quot;top&quot;:216.5,&quot;width&quot;:492.7}"/>
</p:tagLst>
</file>

<file path=ppt/tags/tag47.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48.xml><?xml version="1.0" encoding="utf-8"?>
<p:tagLst xmlns:p="http://schemas.openxmlformats.org/presentationml/2006/main">
  <p:tag name="KSO_WM_DIAGRAM_VIRTUALLY_FRAME" val="{&quot;height&quot;:240.75,&quot;left&quot;:80.6,&quot;top&quot;:216.5,&quot;width&quot;:492.7}"/>
</p:tagLst>
</file>

<file path=ppt/tags/tag49.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5.xml><?xml version="1.0" encoding="utf-8"?>
<p:tagLst xmlns:p="http://schemas.openxmlformats.org/presentationml/2006/main">
  <p:tag name="KSO_WM_DIAGRAM_VIRTUALLY_FRAME" val="{&quot;height&quot;:480.6,&quot;left&quot;:-0.3,&quot;top&quot;:0.4,&quot;width&quot;:960.3}"/>
</p:tagLst>
</file>

<file path=ppt/tags/tag50.xml><?xml version="1.0" encoding="utf-8"?>
<p:tagLst xmlns:p="http://schemas.openxmlformats.org/presentationml/2006/main">
  <p:tag name="KSO_WM_DIAGRAM_VIRTUALLY_FRAME" val="{&quot;height&quot;:240.75,&quot;left&quot;:80.6,&quot;top&quot;:216.5,&quot;width&quot;:492.7}"/>
</p:tagLst>
</file>

<file path=ppt/tags/tag51.xml><?xml version="1.0" encoding="utf-8"?>
<p:tagLst xmlns:p="http://schemas.openxmlformats.org/presentationml/2006/main">
  <p:tag name="KSO_WM_DIAGRAM_VIRTUALLY_FRAME" val="{&quot;height&quot;:240.75,&quot;left&quot;:80.6,&quot;top&quot;:216.5,&quot;width&quot;:492.7}"/>
</p:tagLst>
</file>

<file path=ppt/tags/tag52.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53.xml><?xml version="1.0" encoding="utf-8"?>
<p:tagLst xmlns:p="http://schemas.openxmlformats.org/presentationml/2006/main">
  <p:tag name="KSO_WM_DIAGRAM_VIRTUALLY_FRAME" val="{&quot;height&quot;:217.25,&quot;left&quot;:62.45,&quot;top&quot;:168.35,&quot;width&quot;:851.8}"/>
</p:tagLst>
</file>

<file path=ppt/tags/tag54.xml><?xml version="1.0" encoding="utf-8"?>
<p:tagLst xmlns:p="http://schemas.openxmlformats.org/presentationml/2006/main">
  <p:tag name="KSO_WM_DIAGRAM_VIRTUALLY_FRAME" val="{&quot;height&quot;:217.25,&quot;left&quot;:62.45,&quot;top&quot;:168.35,&quot;width&quot;:851.8}"/>
</p:tagLst>
</file>

<file path=ppt/tags/tag55.xml><?xml version="1.0" encoding="utf-8"?>
<p:tagLst xmlns:p="http://schemas.openxmlformats.org/presentationml/2006/main">
  <p:tag name="KSO_WM_DIAGRAM_VIRTUALLY_FRAME" val="{&quot;height&quot;:240.75,&quot;left&quot;:80.6,&quot;top&quot;:216.5,&quot;width&quot;:492.7}"/>
</p:tagLst>
</file>

<file path=ppt/tags/tag56.xml><?xml version="1.0" encoding="utf-8"?>
<p:tagLst xmlns:p="http://schemas.openxmlformats.org/presentationml/2006/main">
  <p:tag name="KSO_WM_DIAGRAM_VIRTUALLY_FRAME" val="{&quot;height&quot;:240.75,&quot;left&quot;:80.6,&quot;top&quot;:216.5,&quot;width&quot;:492.7}"/>
</p:tagLst>
</file>

<file path=ppt/tags/tag57.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58.xml><?xml version="1.0" encoding="utf-8"?>
<p:tagLst xmlns:p="http://schemas.openxmlformats.org/presentationml/2006/main">
  <p:tag name="KSO_WM_DIAGRAM_VIRTUALLY_FRAME" val="{&quot;height&quot;:217.25,&quot;left&quot;:62.45,&quot;top&quot;:168.35,&quot;width&quot;:851.8}"/>
</p:tagLst>
</file>

<file path=ppt/tags/tag59.xml><?xml version="1.0" encoding="utf-8"?>
<p:tagLst xmlns:p="http://schemas.openxmlformats.org/presentationml/2006/main">
  <p:tag name="KSO_WM_DIAGRAM_VIRTUALLY_FRAME" val="{&quot;height&quot;:217.25,&quot;left&quot;:62.45,&quot;top&quot;:168.35,&quot;width&quot;:851.8}"/>
</p:tagLst>
</file>

<file path=ppt/tags/tag6.xml><?xml version="1.0" encoding="utf-8"?>
<p:tagLst xmlns:p="http://schemas.openxmlformats.org/presentationml/2006/main">
  <p:tag name="KSO_WM_DIAGRAM_VIRTUALLY_FRAME" val="{&quot;height&quot;:480.6,&quot;left&quot;:-0.3,&quot;top&quot;:0.4,&quot;width&quot;:960.3}"/>
</p:tagLst>
</file>

<file path=ppt/tags/tag60.xml><?xml version="1.0" encoding="utf-8"?>
<p:tagLst xmlns:p="http://schemas.openxmlformats.org/presentationml/2006/main">
  <p:tag name="KSO_WM_DIAGRAM_VIRTUALLY_FRAME" val="{&quot;height&quot;:240.75,&quot;left&quot;:80.6,&quot;top&quot;:216.5,&quot;width&quot;:492.7}"/>
</p:tagLst>
</file>

<file path=ppt/tags/tag61.xml><?xml version="1.0" encoding="utf-8"?>
<p:tagLst xmlns:p="http://schemas.openxmlformats.org/presentationml/2006/main">
  <p:tag name="KSO_WM_DIAGRAM_VIRTUALLY_FRAME" val="{&quot;height&quot;:240.75,&quot;left&quot;:80.6,&quot;top&quot;:216.5,&quot;width&quot;:492.7}"/>
</p:tagLst>
</file>

<file path=ppt/tags/tag62.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63.xml><?xml version="1.0" encoding="utf-8"?>
<p:tagLst xmlns:p="http://schemas.openxmlformats.org/presentationml/2006/main">
  <p:tag name="KSO_WM_DIAGRAM_VIRTUALLY_FRAME" val="{&quot;height&quot;:111.89212598425199,&quot;left&quot;:73.94409448818897,&quot;top&quot;:173.51070866141728,&quot;width&quot;:782.25}"/>
</p:tagLst>
</file>

<file path=ppt/tags/tag64.xml><?xml version="1.0" encoding="utf-8"?>
<p:tagLst xmlns:p="http://schemas.openxmlformats.org/presentationml/2006/main">
  <p:tag name="KSO_WM_DIAGRAM_VIRTUALLY_FRAME" val="{&quot;height&quot;:111.89212598425199,&quot;left&quot;:73.94409448818897,&quot;top&quot;:173.51070866141728,&quot;width&quot;:782.25}"/>
</p:tagLst>
</file>

<file path=ppt/tags/tag65.xml><?xml version="1.0" encoding="utf-8"?>
<p:tagLst xmlns:p="http://schemas.openxmlformats.org/presentationml/2006/main">
  <p:tag name="KSO_WM_DIAGRAM_VIRTUALLY_FRAME" val="{&quot;height&quot;:111.89212598425199,&quot;left&quot;:73.94409448818897,&quot;top&quot;:173.51070866141728,&quot;width&quot;:782.25}"/>
</p:tagLst>
</file>

<file path=ppt/tags/tag66.xml><?xml version="1.0" encoding="utf-8"?>
<p:tagLst xmlns:p="http://schemas.openxmlformats.org/presentationml/2006/main">
  <p:tag name="KSO_WM_DIAGRAM_VIRTUALLY_FRAME" val="{&quot;height&quot;:111.89212598425199,&quot;left&quot;:73.94409448818897,&quot;top&quot;:173.51070866141728,&quot;width&quot;:782.25}"/>
</p:tagLst>
</file>

<file path=ppt/tags/tag67.xml><?xml version="1.0" encoding="utf-8"?>
<p:tagLst xmlns:p="http://schemas.openxmlformats.org/presentationml/2006/main">
  <p:tag name="KSO_WM_DIAGRAM_VIRTUALLY_FRAME" val="{&quot;height&quot;:111.89212598425199,&quot;left&quot;:73.94409448818897,&quot;top&quot;:173.51070866141728,&quot;width&quot;:782.25}"/>
</p:tagLst>
</file>

<file path=ppt/tags/tag68.xml><?xml version="1.0" encoding="utf-8"?>
<p:tagLst xmlns:p="http://schemas.openxmlformats.org/presentationml/2006/main">
  <p:tag name="KSO_WM_DIAGRAM_VIRTUALLY_FRAME" val="{&quot;height&quot;:111.89212598425199,&quot;left&quot;:73.94409448818897,&quot;top&quot;:173.51070866141728,&quot;width&quot;:782.25}"/>
</p:tagLst>
</file>

<file path=ppt/tags/tag69.xml><?xml version="1.0" encoding="utf-8"?>
<p:tagLst xmlns:p="http://schemas.openxmlformats.org/presentationml/2006/main">
  <p:tag name="KSO_WM_DIAGRAM_VIRTUALLY_FRAME" val="{&quot;height&quot;:111.89212598425199,&quot;left&quot;:73.94409448818897,&quot;top&quot;:173.51070866141728,&quot;width&quot;:782.25}"/>
</p:tagLst>
</file>

<file path=ppt/tags/tag7.xml><?xml version="1.0" encoding="utf-8"?>
<p:tagLst xmlns:p="http://schemas.openxmlformats.org/presentationml/2006/main">
  <p:tag name="KSO_WM_DIAGRAM_VIRTUALLY_FRAME" val="{&quot;height&quot;:480.6,&quot;left&quot;:-0.3,&quot;top&quot;:0.4,&quot;width&quot;:960.3}"/>
</p:tagLst>
</file>

<file path=ppt/tags/tag70.xml><?xml version="1.0" encoding="utf-8"?>
<p:tagLst xmlns:p="http://schemas.openxmlformats.org/presentationml/2006/main">
  <p:tag name="KSO_WM_DIAGRAM_VIRTUALLY_FRAME" val="{&quot;height&quot;:111.89212598425199,&quot;left&quot;:73.94409448818897,&quot;top&quot;:173.51070866141728,&quot;width&quot;:782.25}"/>
</p:tagLst>
</file>

<file path=ppt/tags/tag71.xml><?xml version="1.0" encoding="utf-8"?>
<p:tagLst xmlns:p="http://schemas.openxmlformats.org/presentationml/2006/main">
  <p:tag name="KSO_WM_DIAGRAM_VIRTUALLY_FRAME" val="{&quot;height&quot;:111.89212598425199,&quot;left&quot;:73.94409448818897,&quot;top&quot;:173.51070866141728,&quot;width&quot;:782.25}"/>
</p:tagLst>
</file>

<file path=ppt/tags/tag72.xml><?xml version="1.0" encoding="utf-8"?>
<p:tagLst xmlns:p="http://schemas.openxmlformats.org/presentationml/2006/main">
  <p:tag name="KSO_WM_DIAGRAM_VIRTUALLY_FRAME" val="{&quot;height&quot;:111.89212598425199,&quot;left&quot;:73.94409448818897,&quot;top&quot;:173.51070866141728,&quot;width&quot;:782.25}"/>
</p:tagLst>
</file>

<file path=ppt/tags/tag73.xml><?xml version="1.0" encoding="utf-8"?>
<p:tagLst xmlns:p="http://schemas.openxmlformats.org/presentationml/2006/main">
  <p:tag name="KSO_WM_DIAGRAM_VIRTUALLY_FRAME" val="{&quot;height&quot;:111.89212598425199,&quot;left&quot;:73.94409448818897,&quot;top&quot;:173.51070866141728,&quot;width&quot;:782.25}"/>
</p:tagLst>
</file>

<file path=ppt/tags/tag74.xml><?xml version="1.0" encoding="utf-8"?>
<p:tagLst xmlns:p="http://schemas.openxmlformats.org/presentationml/2006/main">
  <p:tag name="KSO_WM_DIAGRAM_VIRTUALLY_FRAME" val="{&quot;height&quot;:111.89212598425199,&quot;left&quot;:73.94409448818897,&quot;top&quot;:173.51070866141728,&quot;width&quot;:782.25}"/>
</p:tagLst>
</file>

<file path=ppt/tags/tag75.xml><?xml version="1.0" encoding="utf-8"?>
<p:tagLst xmlns:p="http://schemas.openxmlformats.org/presentationml/2006/main">
  <p:tag name="KSO_WM_DIAGRAM_VIRTUALLY_FRAME" val="{&quot;height&quot;:111.89212598425199,&quot;left&quot;:73.94409448818897,&quot;top&quot;:173.51070866141728,&quot;width&quot;:782.25}"/>
</p:tagLst>
</file>

<file path=ppt/tags/tag76.xml><?xml version="1.0" encoding="utf-8"?>
<p:tagLst xmlns:p="http://schemas.openxmlformats.org/presentationml/2006/main">
  <p:tag name="KSO_WM_DIAGRAM_VIRTUALLY_FRAME" val="{&quot;height&quot;:111.89212598425199,&quot;left&quot;:73.94409448818897,&quot;top&quot;:173.51070866141728,&quot;width&quot;:782.25}"/>
</p:tagLst>
</file>

<file path=ppt/tags/tag77.xml><?xml version="1.0" encoding="utf-8"?>
<p:tagLst xmlns:p="http://schemas.openxmlformats.org/presentationml/2006/main">
  <p:tag name="KSO_WM_DIAGRAM_VIRTUALLY_FRAME" val="{&quot;height&quot;:111.89212598425199,&quot;left&quot;:73.94409448818897,&quot;top&quot;:173.51070866141728,&quot;width&quot;:782.25}"/>
</p:tagLst>
</file>

<file path=ppt/tags/tag78.xml><?xml version="1.0" encoding="utf-8"?>
<p:tagLst xmlns:p="http://schemas.openxmlformats.org/presentationml/2006/main">
  <p:tag name="KSO_WM_DIAGRAM_VIRTUALLY_FRAME" val="{&quot;height&quot;:111.89212598425199,&quot;left&quot;:73.94409448818897,&quot;top&quot;:173.51070866141728,&quot;width&quot;:782.25}"/>
</p:tagLst>
</file>

<file path=ppt/tags/tag79.xml><?xml version="1.0" encoding="utf-8"?>
<p:tagLst xmlns:p="http://schemas.openxmlformats.org/presentationml/2006/main">
  <p:tag name="KSO_WM_DIAGRAM_VIRTUALLY_FRAME" val="{&quot;height&quot;:111.89212598425199,&quot;left&quot;:73.94409448818897,&quot;top&quot;:173.51070866141728,&quot;width&quot;:782.25}"/>
</p:tagLst>
</file>

<file path=ppt/tags/tag8.xml><?xml version="1.0" encoding="utf-8"?>
<p:tagLst xmlns:p="http://schemas.openxmlformats.org/presentationml/2006/main">
  <p:tag name="KSO_WM_DIAGRAM_VIRTUALLY_FRAME" val="{&quot;height&quot;:480.6,&quot;left&quot;:-0.3,&quot;top&quot;:0.4,&quot;width&quot;:960.3}"/>
</p:tagLst>
</file>

<file path=ppt/tags/tag80.xml><?xml version="1.0" encoding="utf-8"?>
<p:tagLst xmlns:p="http://schemas.openxmlformats.org/presentationml/2006/main">
  <p:tag name="KSO_WM_DIAGRAM_VIRTUALLY_FRAME" val="{&quot;height&quot;:111.89212598425199,&quot;left&quot;:73.94409448818897,&quot;top&quot;:173.51070866141728,&quot;width&quot;:782.25}"/>
</p:tagLst>
</file>

<file path=ppt/tags/tag81.xml><?xml version="1.0" encoding="utf-8"?>
<p:tagLst xmlns:p="http://schemas.openxmlformats.org/presentationml/2006/main">
  <p:tag name="KSO_WM_DIAGRAM_VIRTUALLY_FRAME" val="{&quot;height&quot;:111.89212598425199,&quot;left&quot;:73.94409448818897,&quot;top&quot;:173.51070866141728,&quot;width&quot;:782.25}"/>
</p:tagLst>
</file>

<file path=ppt/tags/tag82.xml><?xml version="1.0" encoding="utf-8"?>
<p:tagLst xmlns:p="http://schemas.openxmlformats.org/presentationml/2006/main">
  <p:tag name="KSO_WM_DIAGRAM_VIRTUALLY_FRAME" val="{&quot;height&quot;:111.89212598425199,&quot;left&quot;:73.94409448818897,&quot;top&quot;:173.51070866141728,&quot;width&quot;:782.25}"/>
</p:tagLst>
</file>

<file path=ppt/tags/tag83.xml><?xml version="1.0" encoding="utf-8"?>
<p:tagLst xmlns:p="http://schemas.openxmlformats.org/presentationml/2006/main">
  <p:tag name="KSO_WM_DIAGRAM_VIRTUALLY_FRAME" val="{&quot;height&quot;:111.89212598425199,&quot;left&quot;:73.94409448818897,&quot;top&quot;:173.51070866141728,&quot;width&quot;:782.25}"/>
</p:tagLst>
</file>

<file path=ppt/tags/tag84.xml><?xml version="1.0" encoding="utf-8"?>
<p:tagLst xmlns:p="http://schemas.openxmlformats.org/presentationml/2006/main">
  <p:tag name="KSO_WM_DIAGRAM_VIRTUALLY_FRAME" val="{&quot;height&quot;:111.89212598425199,&quot;left&quot;:73.94409448818897,&quot;top&quot;:173.51070866141728,&quot;width&quot;:782.25}"/>
</p:tagLst>
</file>

<file path=ppt/tags/tag85.xml><?xml version="1.0" encoding="utf-8"?>
<p:tagLst xmlns:p="http://schemas.openxmlformats.org/presentationml/2006/main">
  <p:tag name="KSO_WM_DIAGRAM_VIRTUALLY_FRAME" val="{&quot;height&quot;:111.89212598425199,&quot;left&quot;:73.94409448818897,&quot;top&quot;:173.51070866141728,&quot;width&quot;:782.25}"/>
</p:tagLst>
</file>

<file path=ppt/tags/tag86.xml><?xml version="1.0" encoding="utf-8"?>
<p:tagLst xmlns:p="http://schemas.openxmlformats.org/presentationml/2006/main">
  <p:tag name="KSO_WM_DIAGRAM_VIRTUALLY_FRAME" val="{&quot;height&quot;:111.89212598425199,&quot;left&quot;:73.94409448818897,&quot;top&quot;:173.51070866141728,&quot;width&quot;:782.25}"/>
</p:tagLst>
</file>

<file path=ppt/tags/tag87.xml><?xml version="1.0" encoding="utf-8"?>
<p:tagLst xmlns:p="http://schemas.openxmlformats.org/presentationml/2006/main">
  <p:tag name="KSO_WM_DIAGRAM_VIRTUALLY_FRAME" val="{&quot;height&quot;:111.89212598425199,&quot;left&quot;:73.94409448818897,&quot;top&quot;:173.51070866141728,&quot;width&quot;:782.25}"/>
</p:tagLst>
</file>

<file path=ppt/tags/tag88.xml><?xml version="1.0" encoding="utf-8"?>
<p:tagLst xmlns:p="http://schemas.openxmlformats.org/presentationml/2006/main">
  <p:tag name="KSO_WM_DIAGRAM_VIRTUALLY_FRAME" val="{&quot;height&quot;:111.89212598425199,&quot;left&quot;:73.94409448818897,&quot;top&quot;:173.51070866141728,&quot;width&quot;:782.25}"/>
</p:tagLst>
</file>

<file path=ppt/tags/tag89.xml><?xml version="1.0" encoding="utf-8"?>
<p:tagLst xmlns:p="http://schemas.openxmlformats.org/presentationml/2006/main">
  <p:tag name="KSO_WM_DIAGRAM_VIRTUALLY_FRAME" val="{&quot;height&quot;:111.89212598425199,&quot;left&quot;:73.94409448818897,&quot;top&quot;:173.51070866141728,&quot;width&quot;:782.25}"/>
</p:tagLst>
</file>

<file path=ppt/tags/tag9.xml><?xml version="1.0" encoding="utf-8"?>
<p:tagLst xmlns:p="http://schemas.openxmlformats.org/presentationml/2006/main">
  <p:tag name="KSO_WM_DIAGRAM_VIRTUALLY_FRAME" val="{&quot;height&quot;:480.6,&quot;left&quot;:-0.3,&quot;top&quot;:0.4,&quot;width&quot;:960.3}"/>
</p:tagLst>
</file>

<file path=ppt/tags/tag90.xml><?xml version="1.0" encoding="utf-8"?>
<p:tagLst xmlns:p="http://schemas.openxmlformats.org/presentationml/2006/main">
  <p:tag name="KSO_WM_DIAGRAM_VIRTUALLY_FRAME" val="{&quot;height&quot;:111.89212598425199,&quot;left&quot;:73.94409448818897,&quot;top&quot;:173.51070866141728,&quot;width&quot;:782.25}"/>
</p:tagLst>
</file>

<file path=ppt/tags/tag91.xml><?xml version="1.0" encoding="utf-8"?>
<p:tagLst xmlns:p="http://schemas.openxmlformats.org/presentationml/2006/main">
  <p:tag name="KSO_WM_DIAGRAM_VIRTUALLY_FRAME" val="{&quot;height&quot;:111.89212598425199,&quot;left&quot;:73.94409448818897,&quot;top&quot;:173.51070866141728,&quot;width&quot;:782.25}"/>
</p:tagLst>
</file>

<file path=ppt/tags/tag92.xml><?xml version="1.0" encoding="utf-8"?>
<p:tagLst xmlns:p="http://schemas.openxmlformats.org/presentationml/2006/main">
  <p:tag name="KSO_WM_DIAGRAM_VIRTUALLY_FRAME" val="{&quot;height&quot;:111.89212598425199,&quot;left&quot;:73.94409448818897,&quot;top&quot;:173.51070866141728,&quot;width&quot;:782.25}"/>
</p:tagLst>
</file>

<file path=ppt/tags/tag93.xml><?xml version="1.0" encoding="utf-8"?>
<p:tagLst xmlns:p="http://schemas.openxmlformats.org/presentationml/2006/main">
  <p:tag name="KSO_WM_DIAGRAM_VIRTUALLY_FRAME" val="{&quot;height&quot;:111.89212598425199,&quot;left&quot;:73.94409448818897,&quot;top&quot;:173.51070866141728,&quot;width&quot;:782.25}"/>
</p:tagLst>
</file>

<file path=ppt/tags/tag94.xml><?xml version="1.0" encoding="utf-8"?>
<p:tagLst xmlns:p="http://schemas.openxmlformats.org/presentationml/2006/main">
  <p:tag name="KSO_WM_DIAGRAM_VIRTUALLY_FRAME" val="{&quot;height&quot;:111.89212598425199,&quot;left&quot;:73.94409448818897,&quot;top&quot;:173.51070866141728,&quot;width&quot;:782.25}"/>
</p:tagLst>
</file>

<file path=ppt/tags/tag95.xml><?xml version="1.0" encoding="utf-8"?>
<p:tagLst xmlns:p="http://schemas.openxmlformats.org/presentationml/2006/main">
  <p:tag name="KSO_WM_DIAGRAM_VIRTUALLY_FRAME" val="{&quot;height&quot;:111.89212598425199,&quot;left&quot;:73.94409448818897,&quot;top&quot;:173.51070866141728,&quot;width&quot;:782.25}"/>
</p:tagLst>
</file>

<file path=ppt/tags/tag96.xml><?xml version="1.0" encoding="utf-8"?>
<p:tagLst xmlns:p="http://schemas.openxmlformats.org/presentationml/2006/main">
  <p:tag name="KSO_WM_DIAGRAM_VIRTUALLY_FRAME" val="{&quot;height&quot;:111.89212598425199,&quot;left&quot;:73.94409448818897,&quot;top&quot;:173.51070866141728,&quot;width&quot;:782.25}"/>
</p:tagLst>
</file>

<file path=ppt/tags/tag97.xml><?xml version="1.0" encoding="utf-8"?>
<p:tagLst xmlns:p="http://schemas.openxmlformats.org/presentationml/2006/main">
  <p:tag name="KSO_WM_DIAGRAM_VIRTUALLY_FRAME" val="{&quot;height&quot;:111.89212598425199,&quot;left&quot;:73.94409448818897,&quot;top&quot;:173.51070866141728,&quot;width&quot;:782.25}"/>
</p:tagLst>
</file>

<file path=ppt/tags/tag98.xml><?xml version="1.0" encoding="utf-8"?>
<p:tagLst xmlns:p="http://schemas.openxmlformats.org/presentationml/2006/main">
  <p:tag name="KSO_WM_DIAGRAM_VIRTUALLY_FRAME" val="{&quot;height&quot;:111.89212598425199,&quot;left&quot;:73.94409448818897,&quot;top&quot;:173.51070866141728,&quot;width&quot;:782.25}"/>
</p:tagLst>
</file>

<file path=ppt/tags/tag99.xml><?xml version="1.0" encoding="utf-8"?>
<p:tagLst xmlns:p="http://schemas.openxmlformats.org/presentationml/2006/main">
  <p:tag name="KSO_WM_DIAGRAM_VIRTUALLY_FRAME" val="{&quot;height&quot;:111.89212598425199,&quot;left&quot;:73.94409448818897,&quot;top&quot;:173.51070866141728,&quot;width&quot;:782.25}"/>
</p:tagLst>
</file>

<file path=ppt/theme/theme1.xml><?xml version="1.0" encoding="utf-8"?>
<a:theme xmlns:a="http://schemas.openxmlformats.org/drawingml/2006/main" name="Office 主题​​">
  <a:themeElements>
    <a:clrScheme name="自定义 1985">
      <a:dk1>
        <a:sysClr val="windowText" lastClr="000000"/>
      </a:dk1>
      <a:lt1>
        <a:sysClr val="window" lastClr="FFFFFF"/>
      </a:lt1>
      <a:dk2>
        <a:srgbClr val="44546A"/>
      </a:dk2>
      <a:lt2>
        <a:srgbClr val="E7E6E6"/>
      </a:lt2>
      <a:accent1>
        <a:srgbClr val="006E51"/>
      </a:accent1>
      <a:accent2>
        <a:srgbClr val="18B88C"/>
      </a:accent2>
      <a:accent3>
        <a:srgbClr val="006E51"/>
      </a:accent3>
      <a:accent4>
        <a:srgbClr val="18B88C"/>
      </a:accent4>
      <a:accent5>
        <a:srgbClr val="5B9BD5"/>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Calibri Light"/>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3458</Words>
  <Application>WPS 演示</Application>
  <PresentationFormat>宽屏</PresentationFormat>
  <Paragraphs>428</Paragraphs>
  <Slides>28</Slides>
  <Notes>18</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28</vt:i4>
      </vt:variant>
    </vt:vector>
  </HeadingPairs>
  <TitlesOfParts>
    <vt:vector size="43" baseType="lpstr">
      <vt:lpstr>Arial</vt:lpstr>
      <vt:lpstr>宋体</vt:lpstr>
      <vt:lpstr>Wingdings</vt:lpstr>
      <vt:lpstr>思源宋体 CN Heavy</vt:lpstr>
      <vt:lpstr>微软雅黑</vt:lpstr>
      <vt:lpstr>思源宋体 Heavy</vt:lpstr>
      <vt:lpstr>inpin heiti</vt:lpstr>
      <vt:lpstr>三极正极黑简体</vt:lpstr>
      <vt:lpstr>字魂105号-简雅黑</vt:lpstr>
      <vt:lpstr>黑体</vt:lpstr>
      <vt:lpstr>Arial Unicode MS</vt:lpstr>
      <vt:lpstr>等线 Light</vt:lpstr>
      <vt:lpstr>等线</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陈启奕</cp:lastModifiedBy>
  <cp:revision>78</cp:revision>
  <dcterms:created xsi:type="dcterms:W3CDTF">2026-01-28T09:03:00Z</dcterms:created>
  <dcterms:modified xsi:type="dcterms:W3CDTF">2026-01-30T08:06:29Z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C47AC32D02F446AA97A7FF093BAA8C9F_13</vt:lpwstr>
  </property>
  <property fmtid="{D5CDD505-2E9C-101B-9397-08002B2CF9AE}" pid="3" name="KSOProductBuildVer">
    <vt:lpwstr>2052-12.1.0.23542</vt:lpwstr>
  </property>
</Properties>
</file>