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11090274" r:id="rId3"/>
    <p:sldId id="3619" r:id="rId4"/>
    <p:sldId id="11090629" r:id="rId6"/>
    <p:sldId id="11090611" r:id="rId7"/>
    <p:sldId id="11090612" r:id="rId8"/>
    <p:sldId id="11090613" r:id="rId9"/>
    <p:sldId id="11090614" r:id="rId10"/>
    <p:sldId id="11090615" r:id="rId11"/>
    <p:sldId id="11090616" r:id="rId12"/>
    <p:sldId id="11090617" r:id="rId13"/>
    <p:sldId id="11090618" r:id="rId14"/>
    <p:sldId id="11090619" r:id="rId15"/>
    <p:sldId id="11090620" r:id="rId16"/>
    <p:sldId id="11090621" r:id="rId17"/>
    <p:sldId id="11090622" r:id="rId18"/>
    <p:sldId id="11090623" r:id="rId19"/>
    <p:sldId id="11090624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8AE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100" y="864"/>
      </p:cViewPr>
      <p:guideLst>
        <p:guide orient="horz" pos="21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306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54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B74A3-C1F4-42D6-B31E-7A002EF7B0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5E044-8DF6-4D44-AE9C-DC074DCF57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645190-C92B-4638-974F-2FE6EA0FD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9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未来发展前景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5FDA-6D59-4903-A6EF-0717273C2C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16864-0EE8-42CE-BC1B-942B7ECBC9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D90A95-9157-4620-88D4-ABF89BD8EB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F95C51-E715-4EFD-82DB-8AC60CD14A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0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 b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先进理念优势</a:t>
            </a:r>
            <a:endParaRPr lang="zh-CN" altLang="en-US" sz="3200" b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31882"/>
            <a:ext cx="12192000" cy="326118"/>
          </a:xfrm>
          <a:prstGeom prst="rect">
            <a:avLst/>
          </a:pr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83353"/>
            <a:ext cx="108488" cy="467855"/>
          </a:xfrm>
          <a:prstGeom prst="rect">
            <a:avLst/>
          </a:prstGeom>
          <a:gradFill>
            <a:gsLst>
              <a:gs pos="11000">
                <a:schemeClr val="accent1">
                  <a:lumMod val="97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0" name="直线连接符 7"/>
          <p:cNvCxnSpPr/>
          <p:nvPr userDrawn="1"/>
        </p:nvCxnSpPr>
        <p:spPr>
          <a:xfrm>
            <a:off x="3126658" y="717280"/>
            <a:ext cx="9065342" cy="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82"/>
          <p:cNvSpPr txBox="1"/>
          <p:nvPr userDrawn="1"/>
        </p:nvSpPr>
        <p:spPr>
          <a:xfrm>
            <a:off x="234729" y="426366"/>
            <a:ext cx="2646878" cy="5355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CN" altLang="en-US" sz="2800" b="1" kern="120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3200" b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微软雅黑" panose="020B0503020204020204" pitchFamily="34" charset="-122"/>
              </a:rPr>
              <a:t>市场竞争水平</a:t>
            </a:r>
            <a:endParaRPr lang="zh-CN" altLang="en-US" sz="3200" b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image" Target="../media/image1.png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ags" Target="../tags/tag28.xml"/><Relationship Id="rId3" Type="http://schemas.openxmlformats.org/officeDocument/2006/relationships/image" Target="../media/image5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1590"/>
            <a:ext cx="12192635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21590"/>
            <a:ext cx="12191998" cy="6857999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778230"/>
            <a:ext cx="12192000" cy="1079770"/>
          </a:xfrm>
          <a:prstGeom prst="rect">
            <a:avLst/>
          </a:prstGeom>
          <a:gradFill flip="none" rotWithShape="1">
            <a:gsLst>
              <a:gs pos="0">
                <a:srgbClr val="18B88C"/>
              </a:gs>
              <a:gs pos="100000">
                <a:srgbClr val="006E5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0629" y="1582783"/>
            <a:ext cx="1799771" cy="1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3762" y="1963787"/>
            <a:ext cx="10439152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>
                <a:solidFill>
                  <a:srgbClr val="18B8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r>
              <a:rPr lang="zh-CN" altLang="en-US" sz="6000" b="1" spc="300">
                <a:solidFill>
                  <a:srgbClr val="18B88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充电系统</a:t>
            </a:r>
            <a:endParaRPr lang="zh-CN" altLang="en-US" sz="6000" b="1" spc="300">
              <a:solidFill>
                <a:srgbClr val="18B88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6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构造与检修</a:t>
            </a:r>
            <a:endParaRPr lang="zh-CN" altLang="en-US" sz="60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sz="60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9870" y="4040505"/>
            <a:ext cx="1572260" cy="5638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8B88C"/>
              </a:gs>
              <a:gs pos="100000">
                <a:srgbClr val="006E51"/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 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微课版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)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70020" y="6120130"/>
            <a:ext cx="428117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华东师范大学出版社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/>
      <p:bldP spid="13" grpId="0" bldLvl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691832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纯电动汽车车载充电机的主要数据流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08380" y="2341880"/>
            <a:ext cx="4313555" cy="31400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数据流真实地反映了传感器和执行器的工作情况，维修人员可以通过故障诊断仪读取数据流，实时了解车载充电机的工作状态，对于异常数据进行有针对性的检修，极大缩小排查故障的范围。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995" y="1887220"/>
            <a:ext cx="4175125" cy="3435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995" y="5323205"/>
            <a:ext cx="4174490" cy="1037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691832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纯电动汽车直流充电系统的控制策略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08380" y="1997075"/>
            <a:ext cx="10091420" cy="31400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直流充电系统主要由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直流充电桩、直流充电枪、直流充电口（带高压线束）、动力蓄电池、辅助蓄电池以及各种充电电缆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低压控制线束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等组成。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540" y="2996565"/>
            <a:ext cx="4991100" cy="2927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14375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纯电动汽车直流充电系统的电路图分析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08380" y="2341880"/>
            <a:ext cx="4471035" cy="31400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直流充电的电压非常高，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直流充电系统中有可能发生各种故障，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不正确的诊断及处理方式不能来自主观猜测，而应该建立在获取相关信息的基础上，结合直流充电系统结构、工作原理以及电路图和维修手册等进行分析后，按照合理的步骤进行诊断与排除。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940" y="1997075"/>
            <a:ext cx="5587365" cy="4057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57174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纯电动汽车直流充电系统连接器的端子定义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02030" y="1997075"/>
            <a:ext cx="470471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BMS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模块线束连接器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CA70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076315" y="1997075"/>
            <a:ext cx="470471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直流低压线束连接器（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BV21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95" y="2646680"/>
            <a:ext cx="3797300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645" y="2872105"/>
            <a:ext cx="3340100" cy="2559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57174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纯电动汽车直流充电系统连接器的端子定义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63265" y="1997075"/>
            <a:ext cx="566610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直流充电插座线束连接器（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BV20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060" y="2854960"/>
            <a:ext cx="4883150" cy="2870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14375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纯电动汽车直流充电系统的故障码分析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939165" y="1997075"/>
            <a:ext cx="5596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BMS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模块主要故障码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3"/>
            </p:custDataLst>
          </p:nvPr>
        </p:nvSpPr>
        <p:spPr>
          <a:xfrm>
            <a:off x="1008380" y="2341880"/>
            <a:ext cx="10638155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连接故障诊断仪，读取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故障码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，如果有故障码则根据故障码提示进行检修，如果没有故障码则根据</a:t>
            </a: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直流充电原理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进行检修。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655" y="3199130"/>
            <a:ext cx="6934200" cy="298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14375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纯电动汽车直流充电系统的故障码分析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939165" y="1997075"/>
            <a:ext cx="5596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直流充电系统不常见的故障码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030" y="2395855"/>
            <a:ext cx="6217285" cy="4071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663448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纯电动汽车直流充电系统的数据流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33145" y="2481580"/>
            <a:ext cx="8789670" cy="314007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数据流是储存在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模块内的工作参数，其真实地反映了传感器和执行器的工作情况。维修人员可以通过故障诊断仪读取数据流，实时了解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的工作状态，对于异常数据进行有针对性的检修，极大地缩小排故范围。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456" t="36380" b="23866"/>
          <a:stretch>
            <a:fillRect/>
          </a:stretch>
        </p:blipFill>
        <p:spPr>
          <a:xfrm>
            <a:off x="-635" y="13335"/>
            <a:ext cx="12192635" cy="21475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6984"/>
            <a:ext cx="12191998" cy="2160824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387475" y="3903980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充电系统认知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任意多边形 11"/>
          <p:cNvSpPr/>
          <p:nvPr/>
        </p:nvSpPr>
        <p:spPr>
          <a:xfrm>
            <a:off x="4102100" y="1727835"/>
            <a:ext cx="4299585" cy="1099185"/>
          </a:xfrm>
          <a:custGeom>
            <a:avLst/>
            <a:gdLst>
              <a:gd name="adj" fmla="val 16809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il 12"/>
              <a:gd name="il-1" fmla="*/ q1 w 1"/>
              <a:gd name="it" fmla="*/ q1 h 1"/>
              <a:gd name="ir" fmla="+- r 0 q2"/>
              <a:gd name="ib" fmla="+- b 0 il-1"/>
              <a:gd name="q3" fmla="*/ h hc x2"/>
              <a:gd name="y1" fmla="pin 0 ib h"/>
              <a:gd name="y2" fmla="+- b 0 q3"/>
            </a:gdLst>
            <a:ahLst/>
            <a:cxnLst>
              <a:cxn ang="3">
                <a:pos x="hc" y="y1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q3"/>
              </a:cxn>
              <a:cxn ang="cd2">
                <a:pos x="x1" y="vc"/>
              </a:cxn>
            </a:cxnLst>
            <a:rect l="l" t="t" r="r" b="b"/>
            <a:pathLst>
              <a:path w="5742" h="1716">
                <a:moveTo>
                  <a:pt x="0" y="1398"/>
                </a:moveTo>
                <a:lnTo>
                  <a:pt x="235" y="0"/>
                </a:lnTo>
                <a:lnTo>
                  <a:pt x="5742" y="0"/>
                </a:lnTo>
                <a:lnTo>
                  <a:pt x="5507" y="1398"/>
                </a:lnTo>
                <a:lnTo>
                  <a:pt x="860" y="1398"/>
                </a:lnTo>
                <a:lnTo>
                  <a:pt x="697" y="1717"/>
                </a:lnTo>
                <a:lnTo>
                  <a:pt x="534" y="1398"/>
                </a:lnTo>
                <a:lnTo>
                  <a:pt x="0" y="1398"/>
                </a:lnTo>
                <a:close/>
              </a:path>
            </a:pathLst>
          </a:cu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ctr"/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5125" y="1788160"/>
            <a:ext cx="41535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</a:t>
            </a:r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录</a:t>
            </a:r>
            <a:r>
              <a:rPr lang="en-US" altLang="zh-CN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C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ONTENTS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557655" y="350520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2" name="矩形: 圆角 22"/>
          <p:cNvSpPr/>
          <p:nvPr>
            <p:custDataLst>
              <p:tags r:id="rId5"/>
            </p:custDataLst>
          </p:nvPr>
        </p:nvSpPr>
        <p:spPr>
          <a:xfrm>
            <a:off x="1387475" y="341503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1282700" y="342392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项目一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7"/>
            </p:custDataLst>
          </p:nvPr>
        </p:nvSpPr>
        <p:spPr>
          <a:xfrm>
            <a:off x="1387475" y="5019675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新能源汽车充电系统的装调与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8"/>
            </p:custDataLst>
          </p:nvPr>
        </p:nvSpPr>
        <p:spPr>
          <a:xfrm>
            <a:off x="1557655" y="4620895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9" name="矩形: 圆角 22"/>
          <p:cNvSpPr/>
          <p:nvPr>
            <p:custDataLst>
              <p:tags r:id="rId9"/>
            </p:custDataLst>
          </p:nvPr>
        </p:nvSpPr>
        <p:spPr>
          <a:xfrm>
            <a:off x="1387475" y="4530725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0"/>
            </p:custDataLst>
          </p:nvPr>
        </p:nvSpPr>
        <p:spPr>
          <a:xfrm>
            <a:off x="1282700" y="4539615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项目二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1"/>
            </p:custDataLst>
          </p:nvPr>
        </p:nvSpPr>
        <p:spPr>
          <a:xfrm>
            <a:off x="6875145" y="3478530"/>
            <a:ext cx="454279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新能源汽车充电设备总成的装调与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7045325" y="307975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3" name="矩形: 圆角 22"/>
          <p:cNvSpPr/>
          <p:nvPr>
            <p:custDataLst>
              <p:tags r:id="rId13"/>
            </p:custDataLst>
          </p:nvPr>
        </p:nvSpPr>
        <p:spPr>
          <a:xfrm>
            <a:off x="6875145" y="298958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6770370" y="299847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5"/>
            </p:custDataLst>
          </p:nvPr>
        </p:nvSpPr>
        <p:spPr>
          <a:xfrm>
            <a:off x="6875145" y="4594225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新能源汽车充电的互操作性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测试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6"/>
            </p:custDataLst>
          </p:nvPr>
        </p:nvSpPr>
        <p:spPr>
          <a:xfrm>
            <a:off x="7045325" y="4195445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7" name="矩形: 圆角 22"/>
          <p:cNvSpPr/>
          <p:nvPr>
            <p:custDataLst>
              <p:tags r:id="rId17"/>
            </p:custDataLst>
          </p:nvPr>
        </p:nvSpPr>
        <p:spPr>
          <a:xfrm>
            <a:off x="6875145" y="4105275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18"/>
            </p:custDataLst>
          </p:nvPr>
        </p:nvSpPr>
        <p:spPr>
          <a:xfrm>
            <a:off x="6770370" y="4114165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项目四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19"/>
            </p:custDataLst>
          </p:nvPr>
        </p:nvSpPr>
        <p:spPr>
          <a:xfrm>
            <a:off x="6875145" y="5709920"/>
            <a:ext cx="434911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新能源汽车充电系统的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故障检修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20"/>
            </p:custDataLst>
          </p:nvPr>
        </p:nvSpPr>
        <p:spPr>
          <a:xfrm>
            <a:off x="7045325" y="5311140"/>
            <a:ext cx="10401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任务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inpin heiti" panose="00000500000000000000" pitchFamily="2" charset="-122"/>
              </a:rPr>
              <a:t>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51" name="矩形: 圆角 22"/>
          <p:cNvSpPr/>
          <p:nvPr>
            <p:custDataLst>
              <p:tags r:id="rId21"/>
            </p:custDataLst>
          </p:nvPr>
        </p:nvSpPr>
        <p:spPr>
          <a:xfrm>
            <a:off x="6875145" y="5220970"/>
            <a:ext cx="127698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en-US" altLang="zh-CN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2"/>
            </p:custDataLst>
          </p:nvPr>
        </p:nvSpPr>
        <p:spPr>
          <a:xfrm>
            <a:off x="6770370" y="5229860"/>
            <a:ext cx="1532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项目五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3025" y="609600"/>
            <a:ext cx="6497320" cy="4039870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502399" y="609603"/>
            <a:ext cx="4650736" cy="5642398"/>
          </a:xfrm>
          <a:custGeom>
            <a:avLst/>
            <a:gdLst>
              <a:gd name="connsiteX0" fmla="*/ 0 w 4650736"/>
              <a:gd name="connsiteY0" fmla="*/ 0 h 5642398"/>
              <a:gd name="connsiteX1" fmla="*/ 596626 w 4650736"/>
              <a:gd name="connsiteY1" fmla="*/ 0 h 5642398"/>
              <a:gd name="connsiteX2" fmla="*/ 4054110 w 4650736"/>
              <a:gd name="connsiteY2" fmla="*/ 0 h 5642398"/>
              <a:gd name="connsiteX3" fmla="*/ 4650736 w 4650736"/>
              <a:gd name="connsiteY3" fmla="*/ 0 h 5642398"/>
              <a:gd name="connsiteX4" fmla="*/ 4650736 w 4650736"/>
              <a:gd name="connsiteY4" fmla="*/ 4828316 h 5642398"/>
              <a:gd name="connsiteX5" fmla="*/ 3649876 w 4650736"/>
              <a:gd name="connsiteY5" fmla="*/ 5642398 h 5642398"/>
              <a:gd name="connsiteX6" fmla="*/ 3053250 w 4650736"/>
              <a:gd name="connsiteY6" fmla="*/ 5642398 h 5642398"/>
              <a:gd name="connsiteX7" fmla="*/ 596626 w 4650736"/>
              <a:gd name="connsiteY7" fmla="*/ 5642398 h 5642398"/>
              <a:gd name="connsiteX8" fmla="*/ 0 w 4650736"/>
              <a:gd name="connsiteY8" fmla="*/ 5642398 h 564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0736" h="5642398">
                <a:moveTo>
                  <a:pt x="0" y="0"/>
                </a:moveTo>
                <a:lnTo>
                  <a:pt x="596626" y="0"/>
                </a:lnTo>
                <a:lnTo>
                  <a:pt x="4054110" y="0"/>
                </a:lnTo>
                <a:lnTo>
                  <a:pt x="4650736" y="0"/>
                </a:lnTo>
                <a:lnTo>
                  <a:pt x="4650736" y="4828316"/>
                </a:lnTo>
                <a:lnTo>
                  <a:pt x="3649876" y="5642398"/>
                </a:lnTo>
                <a:lnTo>
                  <a:pt x="3053250" y="5642398"/>
                </a:lnTo>
                <a:lnTo>
                  <a:pt x="596626" y="5642398"/>
                </a:lnTo>
                <a:lnTo>
                  <a:pt x="0" y="5642398"/>
                </a:lnTo>
                <a:close/>
              </a:path>
            </a:pathLst>
          </a:custGeom>
          <a:gradFill>
            <a:gsLst>
              <a:gs pos="11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  <a:sym typeface="三极正极黑简体" panose="00000500000000000000" pitchFamily="2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4461037" y="5311574"/>
            <a:ext cx="1000860" cy="814082"/>
          </a:xfrm>
          <a:custGeom>
            <a:avLst/>
            <a:gdLst>
              <a:gd name="connsiteX0" fmla="*/ 1000860 w 1000860"/>
              <a:gd name="connsiteY0" fmla="*/ 0 h 814082"/>
              <a:gd name="connsiteX1" fmla="*/ 1000860 w 1000860"/>
              <a:gd name="connsiteY1" fmla="*/ 814082 h 814082"/>
              <a:gd name="connsiteX2" fmla="*/ 0 w 1000860"/>
              <a:gd name="connsiteY2" fmla="*/ 814082 h 814082"/>
              <a:gd name="connsiteX3" fmla="*/ 1000860 w 1000860"/>
              <a:gd name="connsiteY3" fmla="*/ 0 h 8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859" h="814082">
                <a:moveTo>
                  <a:pt x="1000860" y="0"/>
                </a:moveTo>
                <a:lnTo>
                  <a:pt x="1000860" y="814082"/>
                </a:lnTo>
                <a:lnTo>
                  <a:pt x="0" y="814082"/>
                </a:lnTo>
                <a:lnTo>
                  <a:pt x="100086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三极正极黑简体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865" y="1357630"/>
            <a:ext cx="19754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0000500000000000000" pitchFamily="2" charset="-122"/>
                <a:sym typeface="三极正极黑简体" panose="00000500000000000000" pitchFamily="2" charset="-122"/>
              </a:rPr>
              <a:t>项目</a:t>
            </a: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0000500000000000000" pitchFamily="2" charset="-122"/>
                <a:sym typeface="三极正极黑简体" panose="00000500000000000000" pitchFamily="2" charset="-122"/>
              </a:rPr>
              <a:t>五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字魂105号-简雅黑" panose="00000500000000000000" pitchFamily="2" charset="-122"/>
              <a:sym typeface="三极正极黑简体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835" y="2545080"/>
            <a:ext cx="364744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新能源汽车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充电系统的故障检测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4969" y="2321907"/>
            <a:ext cx="655317" cy="4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三极正极黑简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1" grpId="0" bldLvl="0" animBg="1"/>
      <p:bldP spid="6" grpId="0"/>
      <p:bldP spid="8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678116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纯电动汽车交流充电系统的控制策略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45845" y="1997075"/>
            <a:ext cx="9883140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交流充电系统主要由交流充电桩（或随车充电设备）、交流充电枪、交流充电口（带高压线束）、车载充电机、高压控制盒、动力蓄电池、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DC/DC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变换器、辅助蓄电池以及各种充电电缆和低压控制线束等组成。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1010" y="3197860"/>
            <a:ext cx="5473700" cy="2863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18375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纯电动汽车交流充电系统的电路图分析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45845" y="1997075"/>
            <a:ext cx="3288665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交流充电系统中有可能发生各种故障，正确的诊断及处理方式应该建立在获取相关信息的基础上，结合交流充电系统结构、工作原理以及电路图和维修手册等进行分析后，按照合理的步骤进行诊断与排除。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815" y="1849120"/>
            <a:ext cx="3319780" cy="4481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920" y="1849120"/>
            <a:ext cx="3294380" cy="466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61619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纯电动汽车交流充电系统连接器的端子定义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002030" y="1997075"/>
            <a:ext cx="470471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车载充电机低压线束连接器（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BV10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580" y="3131820"/>
            <a:ext cx="3778250" cy="23431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076315" y="1997075"/>
            <a:ext cx="470471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车载充电机低压线束连接器（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BV10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1235" y="2961005"/>
            <a:ext cx="2748915" cy="2468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616190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纯电动汽车交流充电系统连接器的端子定义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297555" y="2097405"/>
            <a:ext cx="5596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交流充电插座线束连接器（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BV24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310" y="3108325"/>
            <a:ext cx="4946015" cy="269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06310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纯电动汽车交流充电系统的故障码分析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939165" y="1997075"/>
            <a:ext cx="5596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车载充电机主要故障码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3"/>
            </p:custDataLst>
          </p:nvPr>
        </p:nvSpPr>
        <p:spPr>
          <a:xfrm>
            <a:off x="1008380" y="2341880"/>
            <a:ext cx="10638155" cy="78867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汽车一般都具有自诊断功能，读取故障码可以缩小故障范围。连接故障诊断仪，将起动开关置于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挡，读取车载充电机故障码和数据流，进一步确认或缩小故障范围。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065" y="3296920"/>
            <a:ext cx="5309235" cy="308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线连接符 7"/>
          <p:cNvCxnSpPr/>
          <p:nvPr userDrawn="1"/>
        </p:nvCxnSpPr>
        <p:spPr>
          <a:xfrm flipV="1">
            <a:off x="5111033" y="717280"/>
            <a:ext cx="7080885" cy="1270"/>
          </a:xfrm>
          <a:prstGeom prst="line">
            <a:avLst/>
          </a:prstGeom>
          <a:ln w="25400">
            <a:solidFill>
              <a:srgbClr val="2527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376555" y="490220"/>
            <a:ext cx="6394450" cy="15068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  <a:r>
              <a:rPr lang="en-US" altLang="zh-CN" sz="23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23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交流充电系统的故障检修</a:t>
            </a:r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/>
            <a:endParaRPr lang="zh-CN" altLang="en-US" sz="23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: 圆角 6"/>
          <p:cNvSpPr/>
          <p:nvPr/>
        </p:nvSpPr>
        <p:spPr>
          <a:xfrm>
            <a:off x="939165" y="1314450"/>
            <a:ext cx="7063105" cy="431800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吉利帝豪</a:t>
            </a:r>
            <a:r>
              <a:rPr lang="en-US" altLang="zh-CN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EV450</a:t>
            </a:r>
            <a:r>
              <a:rPr lang="zh-CN" altLang="en-US" sz="2000" b="1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纯电动汽车交流充电系统的故障码分析</a:t>
            </a:r>
            <a:endParaRPr lang="zh-CN" altLang="en-US" sz="2000" b="1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939165" y="1997075"/>
            <a:ext cx="559689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交流充电系统不常见的故障码</a:t>
            </a:r>
            <a:endParaRPr lang="zh-CN" altLang="en-US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765" y="4114165"/>
            <a:ext cx="4304030" cy="2416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1765" y="2352675"/>
            <a:ext cx="4303395" cy="1761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9540" y="2078990"/>
            <a:ext cx="4509135" cy="3519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2875" y="5598795"/>
            <a:ext cx="4496435" cy="93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0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2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3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4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5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6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7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8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19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0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1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22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23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24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25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26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27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28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29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3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30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31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32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33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34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35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36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37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38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39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40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41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2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43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4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5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46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7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48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49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5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50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51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52.xml><?xml version="1.0" encoding="utf-8"?>
<p:tagLst xmlns:p="http://schemas.openxmlformats.org/presentationml/2006/main">
  <p:tag name="KSO_WM_DIAGRAM_VIRTUALLY_FRAME" val="{&quot;height&quot;:363.19118110236224,&quot;left&quot;:66.98842519685039,&quot;top&quot;:117.80881889763779,&quot;width&quot;:820.6385039370077}"/>
</p:tagLst>
</file>

<file path=ppt/tags/tag53.xml><?xml version="1.0" encoding="utf-8"?>
<p:tagLst xmlns:p="http://schemas.openxmlformats.org/presentationml/2006/main">
  <p:tag name="KSO_WM_DIAGRAM_VIRTUALLY_FRAME" val="{&quot;height&quot;:403,&quot;left&quot;:51.65,&quot;top&quot;:148.25,&quot;width&quot;:815.45}"/>
</p:tagLst>
</file>

<file path=ppt/tags/tag54.xml><?xml version="1.0" encoding="utf-8"?>
<p:tagLst xmlns:p="http://schemas.openxmlformats.org/presentationml/2006/main">
  <p:tag name="AS_NET" val="4.0.30319.42000"/>
  <p:tag name="AS_OS" val="Microsoft Windows NT 6.2.9200.0"/>
  <p:tag name="AS_RELEASE_DATE" val="2024.02.14"/>
  <p:tag name="AS_TITLE" val="Aspose.Slides for .NET 4.0 Client Profile"/>
  <p:tag name="AS_VERSION" val="24.2"/>
  <p:tag name="COMMONDATA" val="eyJoZGlkIjoiYjNkNDYxMmIwNmM5NTY2OTdkODYxNGM2OGY2YmI2OGYifQ=="/>
</p:tagLst>
</file>

<file path=ppt/tags/tag6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7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8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ags/tag9.xml><?xml version="1.0" encoding="utf-8"?>
<p:tagLst xmlns:p="http://schemas.openxmlformats.org/presentationml/2006/main">
  <p:tag name="KSO_WM_DIAGRAM_VIRTUALLY_FRAME" val="{&quot;height&quot;:480.6,&quot;left&quot;:-0.3,&quot;top&quot;:0.4,&quot;width&quot;:960.3}"/>
</p:tagLst>
</file>

<file path=ppt/theme/theme1.xml><?xml version="1.0" encoding="utf-8"?>
<a:theme xmlns:a="http://schemas.openxmlformats.org/drawingml/2006/main" name="Office 主题​​">
  <a:themeElements>
    <a:clrScheme name="自定义 19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E51"/>
      </a:accent1>
      <a:accent2>
        <a:srgbClr val="18B88C"/>
      </a:accent2>
      <a:accent3>
        <a:srgbClr val="006E51"/>
      </a:accent3>
      <a:accent4>
        <a:srgbClr val="18B88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1648</Words>
  <Application>WPS 演示</Application>
  <PresentationFormat>宽屏</PresentationFormat>
  <Paragraphs>193</Paragraphs>
  <Slides>17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思源宋体 CN Heavy</vt:lpstr>
      <vt:lpstr>微软雅黑</vt:lpstr>
      <vt:lpstr>思源宋体 Heavy</vt:lpstr>
      <vt:lpstr>inpin heiti</vt:lpstr>
      <vt:lpstr>三极正极黑简体</vt:lpstr>
      <vt:lpstr>字魂105号-简雅黑</vt:lpstr>
      <vt:lpstr>黑体</vt:lpstr>
      <vt:lpstr>Arial Unicode MS</vt:lpstr>
      <vt:lpstr>等线 Light</vt:lpstr>
      <vt:lpstr>等线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陈启奕</cp:lastModifiedBy>
  <cp:revision>78</cp:revision>
  <dcterms:created xsi:type="dcterms:W3CDTF">2026-01-28T09:03:00Z</dcterms:created>
  <dcterms:modified xsi:type="dcterms:W3CDTF">2026-01-30T08:14:10Z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725077ADBD2E45E1B0377124768A54FB_13</vt:lpwstr>
  </property>
  <property fmtid="{D5CDD505-2E9C-101B-9397-08002B2CF9AE}" pid="3" name="KSOProductBuildVer">
    <vt:lpwstr>2052-12.1.0.23542</vt:lpwstr>
  </property>
</Properties>
</file>